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91" r:id="rId3"/>
    <p:sldId id="292" r:id="rId4"/>
    <p:sldId id="293" r:id="rId5"/>
    <p:sldId id="340" r:id="rId6"/>
    <p:sldId id="295" r:id="rId7"/>
    <p:sldId id="297" r:id="rId8"/>
    <p:sldId id="322" r:id="rId9"/>
    <p:sldId id="296" r:id="rId10"/>
    <p:sldId id="342" r:id="rId11"/>
    <p:sldId id="298" r:id="rId12"/>
    <p:sldId id="302" r:id="rId13"/>
    <p:sldId id="328" r:id="rId14"/>
    <p:sldId id="323" r:id="rId15"/>
    <p:sldId id="318" r:id="rId16"/>
    <p:sldId id="344" r:id="rId17"/>
    <p:sldId id="321" r:id="rId18"/>
    <p:sldId id="343" r:id="rId19"/>
    <p:sldId id="308" r:id="rId20"/>
    <p:sldId id="314" r:id="rId21"/>
    <p:sldId id="317" r:id="rId2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FFFF"/>
    <a:srgbClr val="66FFFF"/>
    <a:srgbClr val="CCECFF"/>
    <a:srgbClr val="99CCFF"/>
    <a:srgbClr val="33CCFF"/>
    <a:srgbClr val="0099CC"/>
    <a:srgbClr val="3366CC"/>
    <a:srgbClr val="6699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0136" autoAdjust="0"/>
  </p:normalViewPr>
  <p:slideViewPr>
    <p:cSldViewPr snapToGrid="0">
      <p:cViewPr varScale="1">
        <p:scale>
          <a:sx n="60" d="100"/>
          <a:sy n="60" d="100"/>
        </p:scale>
        <p:origin x="122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CB79E89A-F7CC-41C1-BAE4-ACA6AC48CF1A}" type="datetimeFigureOut">
              <a:rPr kumimoji="1" lang="ja-JP" altLang="en-US" smtClean="0"/>
              <a:t>2019/3/5</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F5B6BC99-07C8-45F4-B3D8-77C3F034D332}" type="slidenum">
              <a:rPr kumimoji="1" lang="ja-JP" altLang="en-US" smtClean="0"/>
              <a:t>‹#›</a:t>
            </a:fld>
            <a:endParaRPr kumimoji="1" lang="ja-JP" altLang="en-US"/>
          </a:p>
        </p:txBody>
      </p:sp>
    </p:spTree>
    <p:extLst>
      <p:ext uri="{BB962C8B-B14F-4D97-AF65-F5344CB8AC3E}">
        <p14:creationId xmlns:p14="http://schemas.microsoft.com/office/powerpoint/2010/main" val="2813579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51138B9-DB30-49B5-9886-5BB9E1FFBC4E}" type="datetimeFigureOut">
              <a:rPr kumimoji="1" lang="ja-JP" altLang="en-US" smtClean="0"/>
              <a:t>2019/3/5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A18FE21-AC83-46D2-A4B3-6A261B29A386}" type="slidenum">
              <a:rPr kumimoji="1" lang="ja-JP" altLang="en-US" smtClean="0"/>
              <a:t>‹#›</a:t>
            </a:fld>
            <a:endParaRPr kumimoji="1" lang="ja-JP" altLang="en-US"/>
          </a:p>
        </p:txBody>
      </p:sp>
    </p:spTree>
    <p:extLst>
      <p:ext uri="{BB962C8B-B14F-4D97-AF65-F5344CB8AC3E}">
        <p14:creationId xmlns:p14="http://schemas.microsoft.com/office/powerpoint/2010/main" val="9866605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コードクローン保守支援を目的とした変更履歴可視化システムという題目で大阪大学の本田紘貴が発表したします．よろしくお願いします．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a:t>
            </a:fld>
            <a:endParaRPr kumimoji="1" lang="ja-JP" altLang="en-US" dirty="0"/>
          </a:p>
        </p:txBody>
      </p:sp>
    </p:spTree>
    <p:extLst>
      <p:ext uri="{BB962C8B-B14F-4D97-AF65-F5344CB8AC3E}">
        <p14:creationId xmlns:p14="http://schemas.microsoft.com/office/powerpoint/2010/main" val="468680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err="1" smtClean="0"/>
              <a:t>CloneNotifier</a:t>
            </a:r>
            <a:r>
              <a:rPr kumimoji="1" lang="ja-JP" altLang="en-US" dirty="0" smtClean="0"/>
              <a:t>の問題について説明いたします．</a:t>
            </a:r>
            <a:endParaRPr kumimoji="1" lang="en-US" altLang="ja-JP" dirty="0" smtClean="0"/>
          </a:p>
          <a:p>
            <a:r>
              <a:rPr kumimoji="1" lang="en-US" altLang="ja-JP" dirty="0" err="1" smtClean="0"/>
              <a:t>CloneNotifier</a:t>
            </a:r>
            <a:r>
              <a:rPr kumimoji="1" lang="ja-JP" altLang="en-US" dirty="0" smtClean="0"/>
              <a:t>の問題として，複数の変更履歴情報の比較が困難という下の図は現状の</a:t>
            </a:r>
            <a:r>
              <a:rPr kumimoji="1" lang="en-US" altLang="ja-JP" dirty="0" err="1" smtClean="0"/>
              <a:t>CloneNotifier</a:t>
            </a:r>
            <a:r>
              <a:rPr kumimoji="1" lang="ja-JP" altLang="en-US" dirty="0" smtClean="0"/>
              <a:t>で過去と現在の分析結果する場合の例を示しています．現在のバージョンである</a:t>
            </a:r>
            <a:r>
              <a:rPr kumimoji="1" lang="en-US" altLang="ja-JP" dirty="0" err="1" smtClean="0"/>
              <a:t>Vt</a:t>
            </a:r>
            <a:r>
              <a:rPr kumimoji="1" lang="ja-JP" altLang="en-US" dirty="0" smtClean="0"/>
              <a:t>バージョンと過去のバージョンである</a:t>
            </a:r>
            <a:r>
              <a:rPr kumimoji="1" lang="en-US" altLang="ja-JP" dirty="0" smtClean="0"/>
              <a:t>Vt-1</a:t>
            </a:r>
            <a:r>
              <a:rPr kumimoji="1" lang="ja-JP" altLang="en-US" dirty="0" smtClean="0"/>
              <a:t>バージョンと</a:t>
            </a:r>
            <a:r>
              <a:rPr kumimoji="1" lang="en-US" altLang="ja-JP" dirty="0" smtClean="0"/>
              <a:t>Vt-2</a:t>
            </a:r>
            <a:r>
              <a:rPr kumimoji="1" lang="ja-JP" altLang="en-US" dirty="0" smtClean="0"/>
              <a:t>バージョンが存在します．そのバージョン間の分析結果がこちらの</a:t>
            </a:r>
            <a:r>
              <a:rPr kumimoji="1" lang="en-US" altLang="ja-JP" dirty="0" smtClean="0"/>
              <a:t>2</a:t>
            </a:r>
            <a:r>
              <a:rPr kumimoji="1" lang="ja-JP" altLang="en-US" dirty="0" err="1" smtClean="0"/>
              <a:t>つの</a:t>
            </a:r>
            <a:r>
              <a:rPr kumimoji="1" lang="ja-JP" altLang="en-US" dirty="0" smtClean="0"/>
              <a:t>表で</a:t>
            </a:r>
            <a:endParaRPr kumimoji="1" lang="en-US" altLang="ja-JP" dirty="0" smtClean="0"/>
          </a:p>
        </p:txBody>
      </p:sp>
      <p:sp>
        <p:nvSpPr>
          <p:cNvPr id="4" name="スライド番号プレースホルダー 3"/>
          <p:cNvSpPr>
            <a:spLocks noGrp="1"/>
          </p:cNvSpPr>
          <p:nvPr>
            <p:ph type="sldNum" sz="quarter" idx="10"/>
          </p:nvPr>
        </p:nvSpPr>
        <p:spPr/>
        <p:txBody>
          <a:bodyPr/>
          <a:lstStyle/>
          <a:p>
            <a:pPr defTabSz="1070854">
              <a:defRPr/>
            </a:pPr>
            <a:fld id="{6B29F0CF-89F5-40CF-97A3-9787B6147CCC}" type="slidenum">
              <a:rPr lang="ja-JP" altLang="en-US">
                <a:solidFill>
                  <a:prstClr val="black"/>
                </a:solidFill>
              </a:rPr>
              <a:pPr defTabSz="1070854">
                <a:defRPr/>
              </a:pPr>
              <a:t>10</a:t>
            </a:fld>
            <a:endParaRPr lang="ja-JP" altLang="en-US">
              <a:solidFill>
                <a:prstClr val="black"/>
              </a:solidFill>
            </a:endParaRPr>
          </a:p>
        </p:txBody>
      </p:sp>
    </p:spTree>
    <p:extLst>
      <p:ext uri="{BB962C8B-B14F-4D97-AF65-F5344CB8AC3E}">
        <p14:creationId xmlns:p14="http://schemas.microsoft.com/office/powerpoint/2010/main" val="4163294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a:t>
            </a:r>
            <a:r>
              <a:rPr kumimoji="1" lang="en-US" altLang="ja-JP" dirty="0" err="1" smtClean="0"/>
              <a:t>CloneNotifier</a:t>
            </a:r>
            <a:r>
              <a:rPr kumimoji="1" lang="ja-JP" altLang="en-US" dirty="0" smtClean="0"/>
              <a:t>は，このように各黒ンセット</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2820128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次に本研究の概要について説明します．</a:t>
            </a:r>
            <a:endParaRPr kumimoji="1" lang="en-US" altLang="ja-JP" dirty="0" smtClean="0"/>
          </a:p>
          <a:p>
            <a:r>
              <a:rPr kumimoji="1" lang="ja-JP" altLang="en-US" dirty="0" smtClean="0"/>
              <a:t>先ほど，</a:t>
            </a:r>
            <a:r>
              <a:rPr kumimoji="1" lang="en-US" altLang="ja-JP" dirty="0" err="1" smtClean="0"/>
              <a:t>CloneNotifier</a:t>
            </a:r>
            <a:r>
              <a:rPr kumimoji="1" lang="ja-JP" altLang="en-US" dirty="0" smtClean="0"/>
              <a:t>の</a:t>
            </a:r>
            <a:r>
              <a:rPr kumimoji="1" lang="en-US" altLang="ja-JP" dirty="0" smtClean="0"/>
              <a:t>2</a:t>
            </a:r>
            <a:r>
              <a:rPr kumimoji="1" lang="ja-JP" altLang="en-US" dirty="0" err="1" smtClean="0"/>
              <a:t>つの</a:t>
            </a:r>
            <a:r>
              <a:rPr kumimoji="1" lang="ja-JP" altLang="en-US" dirty="0" smtClean="0"/>
              <a:t>問題点，変更履歴情報を直観的に知るのは困難，複数の変更履歴情報の比較が困難という</a:t>
            </a:r>
            <a:r>
              <a:rPr kumimoji="1" lang="en-US" altLang="ja-JP" dirty="0" smtClean="0"/>
              <a:t>2</a:t>
            </a:r>
            <a:r>
              <a:rPr kumimoji="1" lang="ja-JP" altLang="en-US" dirty="0" err="1" smtClean="0"/>
              <a:t>つの</a:t>
            </a:r>
            <a:r>
              <a:rPr kumimoji="1" lang="ja-JP" altLang="en-US" dirty="0" smtClean="0"/>
              <a:t>問題を先ほど説明しました．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12</a:t>
            </a:fld>
            <a:endParaRPr kumimoji="1" lang="ja-JP" altLang="en-US"/>
          </a:p>
        </p:txBody>
      </p:sp>
    </p:spTree>
    <p:extLst>
      <p:ext uri="{BB962C8B-B14F-4D97-AF65-F5344CB8AC3E}">
        <p14:creationId xmlns:p14="http://schemas.microsoft.com/office/powerpoint/2010/main" val="257564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spcAft>
                <a:spcPts val="703"/>
              </a:spcAft>
            </a:pPr>
            <a:r>
              <a:rPr lang="en-US" altLang="ja-JP" sz="1200" dirty="0" smtClean="0"/>
              <a:t>(1)</a:t>
            </a:r>
            <a:r>
              <a:rPr lang="ja-JP" altLang="en-US" sz="1200" dirty="0" smtClean="0"/>
              <a:t>まず，新しいバージョンと古いバージョンを入力として与えます．</a:t>
            </a:r>
            <a:endParaRPr lang="en-US" altLang="ja-JP" sz="1200" dirty="0" smtClean="0"/>
          </a:p>
          <a:p>
            <a:pPr>
              <a:spcAft>
                <a:spcPts val="703"/>
              </a:spcAft>
            </a:pPr>
            <a:r>
              <a:rPr lang="en-US" altLang="ja-JP" sz="1200" dirty="0" smtClean="0"/>
              <a:t>(2)</a:t>
            </a:r>
            <a:r>
              <a:rPr lang="ja-JP" altLang="en-US" sz="1200" dirty="0" smtClean="0"/>
              <a:t>そして，コードクローン検出ツールを用いて，コードクローンを検出します．</a:t>
            </a:r>
            <a:endParaRPr lang="en-US" altLang="ja-JP" sz="1200" dirty="0" smtClean="0"/>
          </a:p>
          <a:p>
            <a:pPr>
              <a:spcAft>
                <a:spcPts val="703"/>
              </a:spcAft>
            </a:pPr>
            <a:r>
              <a:rPr lang="en-US" altLang="ja-JP" sz="1200" dirty="0" smtClean="0"/>
              <a:t>(3)</a:t>
            </a:r>
            <a:r>
              <a:rPr lang="ja-JP" altLang="en-US" sz="1200" dirty="0" smtClean="0"/>
              <a:t>その新旧バージョンのコードクローン検出結果から，同ファイル，同位置にあるコードクローンの対応を調査します．</a:t>
            </a:r>
            <a:endParaRPr lang="en-US" altLang="ja-JP" sz="1200" dirty="0" smtClean="0"/>
          </a:p>
          <a:p>
            <a:pPr>
              <a:spcAft>
                <a:spcPts val="703"/>
              </a:spcAft>
            </a:pPr>
            <a:r>
              <a:rPr lang="en-US" altLang="ja-JP" sz="1200" dirty="0" smtClean="0"/>
              <a:t>(4)</a:t>
            </a:r>
            <a:r>
              <a:rPr lang="ja-JP" altLang="en-US" sz="1200" dirty="0" smtClean="0"/>
              <a:t>その後，コード片の追加，編集，削除といったコード片に編集に基づいてクローンセットを分類します．</a:t>
            </a:r>
            <a:endParaRPr lang="en-US" altLang="ja-JP" sz="1200" dirty="0" smtClean="0"/>
          </a:p>
          <a:p>
            <a:pPr>
              <a:spcAft>
                <a:spcPts val="703"/>
              </a:spcAft>
            </a:pPr>
            <a:r>
              <a:rPr lang="en-US" altLang="ja-JP" sz="1200" dirty="0" smtClean="0"/>
              <a:t>(5)</a:t>
            </a:r>
            <a:r>
              <a:rPr lang="ja-JP" altLang="en-US" sz="1200" dirty="0" smtClean="0"/>
              <a:t>その分類情報から，</a:t>
            </a:r>
            <a:r>
              <a:rPr lang="en-US" altLang="ja-JP" sz="1200" dirty="0" smtClean="0"/>
              <a:t>2</a:t>
            </a:r>
            <a:r>
              <a:rPr lang="ja-JP" altLang="en-US" sz="1200" dirty="0" smtClean="0"/>
              <a:t>バージョン間の変更履歴情報を作成します．</a:t>
            </a:r>
            <a:endParaRPr lang="en-US" altLang="ja-JP" sz="1200" dirty="0" smtClean="0"/>
          </a:p>
          <a:p>
            <a:pPr>
              <a:spcAft>
                <a:spcPts val="703"/>
              </a:spcAft>
            </a:pPr>
            <a:r>
              <a:rPr lang="ja-JP" altLang="en-US" sz="1200" dirty="0" smtClean="0"/>
              <a:t>２バージョン間の変更履歴情報は過去の変更履歴情報として保存されます．その後，過去の変更履歴情報から任意の隣接するバージョン間のクローンセットの変更履歴情報を集計します．そして，過去から現在にわたる変更履歴全体の変更履歴情報を作成します．そして，その全体の変更履歴情報を可視化して開発者に提供します．開発者はその可視化結果を</a:t>
            </a:r>
            <a:r>
              <a:rPr lang="en-US" altLang="ja-JP" sz="1200" dirty="0" err="1" smtClean="0"/>
              <a:t>WebUI</a:t>
            </a:r>
            <a:r>
              <a:rPr lang="ja-JP" altLang="en-US" sz="1200" dirty="0" smtClean="0"/>
              <a:t>で確認することができます．そして，</a:t>
            </a:r>
            <a:r>
              <a:rPr lang="en-US" altLang="ja-JP" sz="1200" dirty="0" err="1" smtClean="0"/>
              <a:t>CloneNotifier</a:t>
            </a:r>
            <a:r>
              <a:rPr lang="ja-JP" altLang="en-US" sz="1200" dirty="0" smtClean="0"/>
              <a:t>の</a:t>
            </a:r>
            <a:r>
              <a:rPr lang="en-US" altLang="ja-JP" sz="1200" dirty="0" smtClean="0"/>
              <a:t>2</a:t>
            </a:r>
            <a:r>
              <a:rPr lang="ja-JP" altLang="en-US" sz="1200" dirty="0" err="1" smtClean="0"/>
              <a:t>つの</a:t>
            </a:r>
            <a:r>
              <a:rPr lang="ja-JP" altLang="en-US" sz="1200" dirty="0" smtClean="0"/>
              <a:t>問題には処理（</a:t>
            </a:r>
            <a:r>
              <a:rPr lang="en-US" altLang="ja-JP" sz="1200" dirty="0" smtClean="0"/>
              <a:t>G</a:t>
            </a:r>
            <a:r>
              <a:rPr lang="ja-JP" altLang="en-US" sz="1200" dirty="0" smtClean="0"/>
              <a:t>）</a:t>
            </a:r>
            <a:r>
              <a:rPr lang="en-US" altLang="ja-JP" sz="1200" dirty="0" smtClean="0"/>
              <a:t>,</a:t>
            </a:r>
            <a:r>
              <a:rPr lang="ja-JP" altLang="en-US" sz="1200" dirty="0" smtClean="0"/>
              <a:t>（Ｈ），（</a:t>
            </a:r>
            <a:r>
              <a:rPr lang="en-US" altLang="ja-JP" sz="1200" dirty="0" smtClean="0"/>
              <a:t>I</a:t>
            </a:r>
            <a:r>
              <a:rPr lang="ja-JP" altLang="en-US" sz="1200" dirty="0" smtClean="0"/>
              <a:t>）で対処しており，次のスライドでその具体的な対処について説明します．</a:t>
            </a:r>
            <a:endParaRPr lang="en-US" altLang="ja-JP" sz="1200" dirty="0" smtClean="0"/>
          </a:p>
          <a:p>
            <a:pPr>
              <a:spcAft>
                <a:spcPts val="703"/>
              </a:spcAft>
            </a:pP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1165740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これらの対処を行って，本システムが出力する結果をこちらの図に示しています．積み上げ棒グラフの赤色の要素が</a:t>
            </a:r>
            <a:r>
              <a:rPr kumimoji="1" lang="en-US" altLang="ja-JP" dirty="0" smtClean="0"/>
              <a:t>New</a:t>
            </a:r>
            <a:r>
              <a:rPr kumimoji="1" lang="ja-JP" altLang="en-US" dirty="0" smtClean="0"/>
              <a:t>クローンセット，緑色の要素が</a:t>
            </a:r>
            <a:r>
              <a:rPr kumimoji="1" lang="en-US" altLang="ja-JP" dirty="0" smtClean="0"/>
              <a:t>Changed</a:t>
            </a:r>
            <a:r>
              <a:rPr kumimoji="1" lang="ja-JP" altLang="en-US" dirty="0" smtClean="0"/>
              <a:t>クローンセット，黒色の要素が</a:t>
            </a:r>
            <a:r>
              <a:rPr kumimoji="1" lang="en-US" altLang="ja-JP" dirty="0" smtClean="0"/>
              <a:t>Deleted</a:t>
            </a:r>
            <a:r>
              <a:rPr kumimoji="1" lang="ja-JP" altLang="en-US" dirty="0" smtClean="0"/>
              <a:t>クローンセットを示しています．また，棒グラフの上部のこちらの数値はクローンセットの合計値を示しています．そして横軸は，分析日</a:t>
            </a:r>
            <a:r>
              <a:rPr kumimoji="1" lang="ja-JP" altLang="en-US" dirty="0" err="1" smtClean="0"/>
              <a:t>をを</a:t>
            </a:r>
            <a:r>
              <a:rPr kumimoji="1" lang="ja-JP" altLang="en-US" dirty="0" smtClean="0"/>
              <a:t>示しており，今回の場合では，</a:t>
            </a:r>
            <a:r>
              <a:rPr kumimoji="1" lang="en-US" altLang="ja-JP" dirty="0" smtClean="0"/>
              <a:t>2</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日の</a:t>
            </a:r>
            <a:r>
              <a:rPr kumimoji="1" lang="en-US" altLang="ja-JP" sz="1200" b="0" i="0" u="none" strike="noStrike" kern="1200" baseline="0" dirty="0" smtClean="0">
                <a:solidFill>
                  <a:schemeClr val="tx1"/>
                </a:solidFill>
                <a:latin typeface="+mn-lt"/>
                <a:ea typeface="+mn-ea"/>
                <a:cs typeface="+mn-cs"/>
              </a:rPr>
              <a:t>00 </a:t>
            </a:r>
            <a:r>
              <a:rPr kumimoji="1" lang="ja-JP" altLang="en-US" sz="1200" b="0" i="0" u="none" strike="noStrike" kern="1200" baseline="0" dirty="0" smtClean="0">
                <a:solidFill>
                  <a:schemeClr val="tx1"/>
                </a:solidFill>
                <a:latin typeface="+mn-lt"/>
                <a:ea typeface="+mn-ea"/>
                <a:cs typeface="+mn-cs"/>
              </a:rPr>
              <a:t>時</a:t>
            </a:r>
            <a:r>
              <a:rPr kumimoji="1" lang="en-US" altLang="ja-JP" sz="1200" b="0" i="0" u="none" strike="noStrike" kern="1200" baseline="0" dirty="0" smtClean="0">
                <a:solidFill>
                  <a:schemeClr val="tx1"/>
                </a:solidFill>
                <a:latin typeface="+mn-lt"/>
                <a:ea typeface="+mn-ea"/>
                <a:cs typeface="+mn-cs"/>
              </a:rPr>
              <a:t>00 </a:t>
            </a:r>
            <a:r>
              <a:rPr kumimoji="1" lang="ja-JP" altLang="en-US" sz="1200" b="0" i="0" u="none" strike="noStrike" kern="1200" baseline="0" dirty="0" smtClean="0">
                <a:solidFill>
                  <a:schemeClr val="tx1"/>
                </a:solidFill>
                <a:latin typeface="+mn-lt"/>
                <a:ea typeface="+mn-ea"/>
                <a:cs typeface="+mn-cs"/>
              </a:rPr>
              <a:t>分を始点として，</a:t>
            </a:r>
            <a:r>
              <a:rPr kumimoji="1" lang="en-US" altLang="ja-JP" sz="1200" b="0" i="0" u="none" strike="noStrike" kern="1200" baseline="0" dirty="0" smtClean="0">
                <a:solidFill>
                  <a:schemeClr val="tx1"/>
                </a:solidFill>
                <a:latin typeface="+mn-lt"/>
                <a:ea typeface="+mn-ea"/>
                <a:cs typeface="+mn-cs"/>
              </a:rPr>
              <a:t>1 </a:t>
            </a:r>
            <a:r>
              <a:rPr kumimoji="1" lang="ja-JP" altLang="en-US" sz="1200" b="0" i="0" u="none" strike="noStrike" kern="1200" baseline="0" dirty="0" smtClean="0">
                <a:solidFill>
                  <a:schemeClr val="tx1"/>
                </a:solidFill>
                <a:latin typeface="+mn-lt"/>
                <a:ea typeface="+mn-ea"/>
                <a:cs typeface="+mn-cs"/>
              </a:rPr>
              <a:t>日間隔で</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12 </a:t>
            </a:r>
            <a:r>
              <a:rPr kumimoji="1" lang="ja-JP" altLang="en-US" sz="1200" b="0" i="0" u="none" strike="noStrike" kern="1200" baseline="0" dirty="0" smtClean="0">
                <a:solidFill>
                  <a:schemeClr val="tx1"/>
                </a:solidFill>
                <a:latin typeface="+mn-lt"/>
                <a:ea typeface="+mn-ea"/>
                <a:cs typeface="+mn-cs"/>
              </a:rPr>
              <a:t>日から</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14 </a:t>
            </a:r>
            <a:r>
              <a:rPr kumimoji="1" lang="ja-JP" altLang="en-US" sz="1200" b="0" i="0" u="none" strike="noStrike" kern="1200" baseline="0" dirty="0" smtClean="0">
                <a:solidFill>
                  <a:schemeClr val="tx1"/>
                </a:solidFill>
                <a:latin typeface="+mn-lt"/>
                <a:ea typeface="+mn-ea"/>
                <a:cs typeface="+mn-cs"/>
              </a:rPr>
              <a:t>日までの間の計</a:t>
            </a:r>
            <a:r>
              <a:rPr kumimoji="1" lang="en-US" altLang="ja-JP" sz="1200" b="0" i="0" u="none" strike="noStrike" kern="1200" baseline="0" dirty="0" smtClean="0">
                <a:solidFill>
                  <a:schemeClr val="tx1"/>
                </a:solidFill>
                <a:latin typeface="+mn-lt"/>
                <a:ea typeface="+mn-ea"/>
                <a:cs typeface="+mn-cs"/>
              </a:rPr>
              <a:t>3 </a:t>
            </a:r>
            <a:r>
              <a:rPr kumimoji="1" lang="ja-JP" altLang="en-US" sz="1200" b="0" i="0" u="none" strike="noStrike" kern="1200" baseline="0" dirty="0" smtClean="0">
                <a:solidFill>
                  <a:schemeClr val="tx1"/>
                </a:solidFill>
                <a:latin typeface="+mn-lt"/>
                <a:ea typeface="+mn-ea"/>
                <a:cs typeface="+mn-cs"/>
              </a:rPr>
              <a:t>時点に対して本システムを用いて分析している．つまり，</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日時点から</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12 </a:t>
            </a:r>
            <a:r>
              <a:rPr kumimoji="1" lang="ja-JP" altLang="en-US" sz="1200" b="0" i="0" u="none" strike="noStrike" kern="1200" baseline="0" dirty="0" smtClean="0">
                <a:solidFill>
                  <a:schemeClr val="tx1"/>
                </a:solidFill>
                <a:latin typeface="+mn-lt"/>
                <a:ea typeface="+mn-ea"/>
                <a:cs typeface="+mn-cs"/>
              </a:rPr>
              <a:t>日時点</a:t>
            </a:r>
          </a:p>
          <a:p>
            <a:r>
              <a:rPr kumimoji="1" lang="ja-JP" altLang="en-US" sz="1200" b="0" i="0" u="none" strike="noStrike" kern="1200" baseline="0" dirty="0" err="1" smtClean="0">
                <a:solidFill>
                  <a:schemeClr val="tx1"/>
                </a:solidFill>
                <a:latin typeface="+mn-lt"/>
                <a:ea typeface="+mn-ea"/>
                <a:cs typeface="+mn-cs"/>
              </a:rPr>
              <a:t>までの</a:t>
            </a:r>
            <a:r>
              <a:rPr kumimoji="1" lang="ja-JP" altLang="en-US" sz="1200" b="0" i="0" u="none" strike="noStrike" kern="1200" baseline="0" dirty="0" smtClean="0">
                <a:solidFill>
                  <a:schemeClr val="tx1"/>
                </a:solidFill>
                <a:latin typeface="+mn-lt"/>
                <a:ea typeface="+mn-ea"/>
                <a:cs typeface="+mn-cs"/>
              </a:rPr>
              <a:t>変更履歴情報を</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12 </a:t>
            </a:r>
            <a:r>
              <a:rPr kumimoji="1" lang="ja-JP" altLang="en-US" sz="1200" b="0" i="0" u="none" strike="noStrike" kern="1200" baseline="0" dirty="0" smtClean="0">
                <a:solidFill>
                  <a:schemeClr val="tx1"/>
                </a:solidFill>
                <a:latin typeface="+mn-lt"/>
                <a:ea typeface="+mn-ea"/>
                <a:cs typeface="+mn-cs"/>
              </a:rPr>
              <a:t>日の分析結果，</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12 </a:t>
            </a:r>
            <a:r>
              <a:rPr kumimoji="1" lang="ja-JP" altLang="en-US" sz="1200" b="0" i="0" u="none" strike="noStrike" kern="1200" baseline="0" dirty="0" smtClean="0">
                <a:solidFill>
                  <a:schemeClr val="tx1"/>
                </a:solidFill>
                <a:latin typeface="+mn-lt"/>
                <a:ea typeface="+mn-ea"/>
                <a:cs typeface="+mn-cs"/>
              </a:rPr>
              <a:t>日時点から</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13 </a:t>
            </a:r>
            <a:r>
              <a:rPr kumimoji="1" lang="ja-JP" altLang="en-US" sz="1200" b="0" i="0" u="none" strike="noStrike" kern="1200" baseline="0" dirty="0" smtClean="0">
                <a:solidFill>
                  <a:schemeClr val="tx1"/>
                </a:solidFill>
                <a:latin typeface="+mn-lt"/>
                <a:ea typeface="+mn-ea"/>
                <a:cs typeface="+mn-cs"/>
              </a:rPr>
              <a:t>日時点までの変更履歴情報を</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13 </a:t>
            </a:r>
            <a:r>
              <a:rPr kumimoji="1" lang="ja-JP" altLang="en-US" sz="1200" b="0" i="0" u="none" strike="noStrike" kern="1200" baseline="0" dirty="0" smtClean="0">
                <a:solidFill>
                  <a:schemeClr val="tx1"/>
                </a:solidFill>
                <a:latin typeface="+mn-lt"/>
                <a:ea typeface="+mn-ea"/>
                <a:cs typeface="+mn-cs"/>
              </a:rPr>
              <a:t>日の分析結果，</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13 </a:t>
            </a:r>
            <a:r>
              <a:rPr kumimoji="1" lang="ja-JP" altLang="en-US" sz="1200" b="0" i="0" u="none" strike="noStrike" kern="1200" baseline="0" dirty="0" smtClean="0">
                <a:solidFill>
                  <a:schemeClr val="tx1"/>
                </a:solidFill>
                <a:latin typeface="+mn-lt"/>
                <a:ea typeface="+mn-ea"/>
                <a:cs typeface="+mn-cs"/>
              </a:rPr>
              <a:t>日時点から</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 </a:t>
            </a:r>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14 </a:t>
            </a:r>
            <a:r>
              <a:rPr kumimoji="1" lang="ja-JP" altLang="en-US" sz="1200" b="0" i="0" u="none" strike="noStrike" kern="1200" baseline="0" dirty="0" smtClean="0">
                <a:solidFill>
                  <a:schemeClr val="tx1"/>
                </a:solidFill>
                <a:latin typeface="+mn-lt"/>
                <a:ea typeface="+mn-ea"/>
                <a:cs typeface="+mn-cs"/>
              </a:rPr>
              <a:t>日時点までの変更履歴情報を</a:t>
            </a:r>
            <a:r>
              <a:rPr kumimoji="1" lang="en-US" altLang="ja-JP" sz="1200" b="0" i="0" u="none" strike="noStrike" kern="1200" baseline="0" dirty="0" smtClean="0">
                <a:solidFill>
                  <a:schemeClr val="tx1"/>
                </a:solidFill>
                <a:latin typeface="+mn-lt"/>
                <a:ea typeface="+mn-ea"/>
                <a:cs typeface="+mn-cs"/>
              </a:rPr>
              <a:t>2018 </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11</a:t>
            </a:r>
          </a:p>
          <a:p>
            <a:r>
              <a:rPr kumimoji="1" lang="ja-JP" altLang="en-US" sz="1200" b="0" i="0" u="none" strike="noStrike" kern="1200" baseline="0" dirty="0" smtClean="0">
                <a:solidFill>
                  <a:schemeClr val="tx1"/>
                </a:solidFill>
                <a:latin typeface="+mn-lt"/>
                <a:ea typeface="+mn-ea"/>
                <a:cs typeface="+mn-cs"/>
              </a:rPr>
              <a:t>月</a:t>
            </a:r>
            <a:r>
              <a:rPr kumimoji="1" lang="en-US" altLang="ja-JP" sz="1200" b="0" i="0" u="none" strike="noStrike" kern="1200" baseline="0" dirty="0" smtClean="0">
                <a:solidFill>
                  <a:schemeClr val="tx1"/>
                </a:solidFill>
                <a:latin typeface="+mn-lt"/>
                <a:ea typeface="+mn-ea"/>
                <a:cs typeface="+mn-cs"/>
              </a:rPr>
              <a:t>14 </a:t>
            </a:r>
            <a:r>
              <a:rPr kumimoji="1" lang="ja-JP" altLang="en-US" sz="1200" b="0" i="0" u="none" strike="noStrike" kern="1200" baseline="0" dirty="0" smtClean="0">
                <a:solidFill>
                  <a:schemeClr val="tx1"/>
                </a:solidFill>
                <a:latin typeface="+mn-lt"/>
                <a:ea typeface="+mn-ea"/>
                <a:cs typeface="+mn-cs"/>
              </a:rPr>
              <a:t>日の分析結果としている．</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14</a:t>
            </a:fld>
            <a:endParaRPr kumimoji="1" lang="ja-JP" altLang="en-US"/>
          </a:p>
        </p:txBody>
      </p:sp>
    </p:spTree>
    <p:extLst>
      <p:ext uri="{BB962C8B-B14F-4D97-AF65-F5344CB8AC3E}">
        <p14:creationId xmlns:p14="http://schemas.microsoft.com/office/powerpoint/2010/main" val="2869668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19</a:t>
            </a:fld>
            <a:endParaRPr kumimoji="1" lang="ja-JP" altLang="en-US"/>
          </a:p>
        </p:txBody>
      </p:sp>
    </p:spTree>
    <p:extLst>
      <p:ext uri="{BB962C8B-B14F-4D97-AF65-F5344CB8AC3E}">
        <p14:creationId xmlns:p14="http://schemas.microsoft.com/office/powerpoint/2010/main" val="91506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1"/>
            <a:r>
              <a:rPr kumimoji="1" lang="ja-JP" altLang="en-US" sz="2000" dirty="0" smtClean="0"/>
              <a:t>左に</a:t>
            </a:r>
            <a:r>
              <a:rPr kumimoji="1" lang="en-US" altLang="ja-JP" sz="2000" dirty="0" smtClean="0"/>
              <a:t>2018</a:t>
            </a:r>
            <a:r>
              <a:rPr kumimoji="1" lang="ja-JP" altLang="en-US" sz="2000" dirty="0" smtClean="0"/>
              <a:t>年</a:t>
            </a:r>
            <a:r>
              <a:rPr kumimoji="1" lang="en-US" altLang="ja-JP" sz="2000" dirty="0" smtClean="0"/>
              <a:t>10</a:t>
            </a:r>
            <a:r>
              <a:rPr kumimoji="1" lang="ja-JP" altLang="en-US" sz="2000" dirty="0" smtClean="0"/>
              <a:t>月</a:t>
            </a:r>
            <a:r>
              <a:rPr kumimoji="1" lang="en-US" altLang="ja-JP" sz="2000" dirty="0" smtClean="0"/>
              <a:t>13</a:t>
            </a:r>
            <a:r>
              <a:rPr kumimoji="1" lang="ja-JP" altLang="en-US" sz="2000" dirty="0" smtClean="0"/>
              <a:t>日のコード例，右に</a:t>
            </a:r>
            <a:r>
              <a:rPr kumimoji="1" lang="en-US" altLang="ja-JP" sz="2000" dirty="0" smtClean="0"/>
              <a:t>2018</a:t>
            </a:r>
            <a:r>
              <a:rPr kumimoji="1" lang="ja-JP" altLang="en-US" sz="2000" dirty="0" smtClean="0"/>
              <a:t>年</a:t>
            </a:r>
            <a:r>
              <a:rPr kumimoji="1" lang="en-US" altLang="ja-JP" sz="2000" dirty="0" smtClean="0"/>
              <a:t>11</a:t>
            </a:r>
            <a:r>
              <a:rPr kumimoji="1" lang="ja-JP" altLang="en-US" sz="2000" dirty="0" smtClean="0"/>
              <a:t>月</a:t>
            </a:r>
            <a:r>
              <a:rPr kumimoji="1" lang="en-US" altLang="ja-JP" sz="2000" dirty="0" smtClean="0"/>
              <a:t>10</a:t>
            </a:r>
            <a:r>
              <a:rPr kumimoji="1" lang="ja-JP" altLang="en-US" sz="2000" dirty="0" smtClean="0"/>
              <a:t>日のコード例を示しています．この例より，</a:t>
            </a:r>
            <a:r>
              <a:rPr kumimoji="1" lang="en-US" altLang="ja-JP" sz="2000" dirty="0" smtClean="0"/>
              <a:t>2018</a:t>
            </a:r>
            <a:r>
              <a:rPr kumimoji="1" lang="ja-JP" altLang="en-US" sz="2000" dirty="0" smtClean="0"/>
              <a:t>年</a:t>
            </a:r>
            <a:r>
              <a:rPr kumimoji="1" lang="en-US" altLang="ja-JP" sz="2000" dirty="0" smtClean="0"/>
              <a:t>10</a:t>
            </a:r>
            <a:r>
              <a:rPr kumimoji="1" lang="ja-JP" altLang="en-US" sz="2000" dirty="0" smtClean="0"/>
              <a:t>月</a:t>
            </a:r>
            <a:r>
              <a:rPr kumimoji="1" lang="en-US" altLang="ja-JP" sz="2000" dirty="0" smtClean="0"/>
              <a:t>13</a:t>
            </a:r>
            <a:r>
              <a:rPr kumimoji="1" lang="ja-JP" altLang="en-US" sz="2000" dirty="0" smtClean="0"/>
              <a:t>日に発生した</a:t>
            </a:r>
            <a:r>
              <a:rPr kumimoji="1" lang="en-US" altLang="ja-JP" sz="2000" dirty="0" smtClean="0"/>
              <a:t>New</a:t>
            </a:r>
            <a:r>
              <a:rPr kumimoji="1" lang="ja-JP" altLang="en-US" sz="2000" dirty="0" smtClean="0"/>
              <a:t>クローンセットが</a:t>
            </a:r>
            <a:r>
              <a:rPr kumimoji="1" lang="en-US" altLang="ja-JP" sz="2000" dirty="0" smtClean="0"/>
              <a:t>2018</a:t>
            </a:r>
            <a:r>
              <a:rPr kumimoji="1" lang="ja-JP" altLang="en-US" sz="2000" dirty="0" smtClean="0"/>
              <a:t>年</a:t>
            </a:r>
            <a:r>
              <a:rPr kumimoji="1" lang="en-US" altLang="ja-JP" sz="2000" dirty="0" smtClean="0"/>
              <a:t>11</a:t>
            </a:r>
            <a:r>
              <a:rPr kumimoji="1" lang="ja-JP" altLang="en-US" sz="2000" dirty="0" smtClean="0"/>
              <a:t>月</a:t>
            </a:r>
            <a:r>
              <a:rPr kumimoji="1" lang="en-US" altLang="ja-JP" sz="2000" dirty="0" smtClean="0"/>
              <a:t>10</a:t>
            </a:r>
            <a:r>
              <a:rPr kumimoji="1" lang="ja-JP" altLang="en-US" sz="2000" dirty="0" smtClean="0"/>
              <a:t>日時点で</a:t>
            </a:r>
            <a:r>
              <a:rPr kumimoji="1" lang="en-US" altLang="ja-JP" sz="2000" dirty="0" smtClean="0"/>
              <a:t>1</a:t>
            </a:r>
            <a:r>
              <a:rPr kumimoji="1" lang="ja-JP" altLang="en-US" sz="2000" dirty="0" err="1" smtClean="0"/>
              <a:t>つに</a:t>
            </a:r>
            <a:r>
              <a:rPr kumimoji="1" lang="ja-JP" altLang="en-US" sz="2000" dirty="0" smtClean="0"/>
              <a:t>集約されていることがわかります．具体的には，</a:t>
            </a:r>
            <a:r>
              <a:rPr kumimoji="1" lang="en-US" altLang="ja-JP" sz="2000" dirty="0" smtClean="0"/>
              <a:t>2018</a:t>
            </a:r>
            <a:r>
              <a:rPr kumimoji="1" lang="ja-JP" altLang="en-US" sz="2000" dirty="0" smtClean="0"/>
              <a:t>年</a:t>
            </a:r>
            <a:r>
              <a:rPr kumimoji="1" lang="en-US" altLang="ja-JP" sz="2000" dirty="0" smtClean="0"/>
              <a:t>10</a:t>
            </a:r>
            <a:r>
              <a:rPr kumimoji="1" lang="ja-JP" altLang="en-US" sz="2000" dirty="0" smtClean="0"/>
              <a:t>月</a:t>
            </a:r>
            <a:r>
              <a:rPr kumimoji="1" lang="en-US" altLang="ja-JP" sz="2000" dirty="0" smtClean="0"/>
              <a:t>13</a:t>
            </a:r>
            <a:r>
              <a:rPr kumimoji="1" lang="ja-JP" altLang="en-US" sz="2000" dirty="0" smtClean="0"/>
              <a:t>日時点で重複して存在していた</a:t>
            </a:r>
            <a:r>
              <a:rPr kumimoji="1" lang="en-US" altLang="ja-JP" sz="2000" dirty="0" smtClean="0"/>
              <a:t>CertificateStreamProvidr.java</a:t>
            </a:r>
            <a:r>
              <a:rPr kumimoji="1" lang="ja-JP" altLang="en-US" sz="2000" dirty="0" smtClean="0"/>
              <a:t>ファイルの</a:t>
            </a:r>
            <a:r>
              <a:rPr kumimoji="1" lang="en-US" altLang="ja-JP" sz="2000" dirty="0" err="1" smtClean="0"/>
              <a:t>configureCaCert</a:t>
            </a:r>
            <a:r>
              <a:rPr kumimoji="1" lang="ja-JP" altLang="en-US" sz="2000" dirty="0" smtClean="0"/>
              <a:t>メソッドと</a:t>
            </a:r>
            <a:r>
              <a:rPr kumimoji="1" lang="en-US" altLang="ja-JP" sz="2000" dirty="0" smtClean="0"/>
              <a:t>TokenStreamProvider.java</a:t>
            </a:r>
            <a:r>
              <a:rPr kumimoji="1" lang="ja-JP" altLang="en-US" sz="2000" dirty="0" smtClean="0"/>
              <a:t>の</a:t>
            </a:r>
            <a:r>
              <a:rPr kumimoji="1" lang="en-US" altLang="ja-JP" sz="2000" dirty="0" err="1" smtClean="0"/>
              <a:t>configureCaCert</a:t>
            </a:r>
            <a:r>
              <a:rPr kumimoji="1" lang="ja-JP" altLang="en-US" sz="2000" dirty="0" smtClean="0"/>
              <a:t>メソッドが</a:t>
            </a:r>
            <a:r>
              <a:rPr kumimoji="1" lang="en-US" altLang="ja-JP" sz="2000" dirty="0" smtClean="0"/>
              <a:t>2018</a:t>
            </a:r>
            <a:r>
              <a:rPr kumimoji="1" lang="ja-JP" altLang="en-US" sz="2000" dirty="0" smtClean="0"/>
              <a:t>年</a:t>
            </a:r>
            <a:r>
              <a:rPr kumimoji="1" lang="en-US" altLang="ja-JP" sz="2000" dirty="0" smtClean="0"/>
              <a:t>11</a:t>
            </a:r>
            <a:r>
              <a:rPr kumimoji="1" lang="ja-JP" altLang="en-US" sz="2000" dirty="0" smtClean="0"/>
              <a:t>月</a:t>
            </a:r>
            <a:r>
              <a:rPr kumimoji="1" lang="en-US" altLang="ja-JP" sz="2000" dirty="0" smtClean="0"/>
              <a:t>10</a:t>
            </a:r>
            <a:r>
              <a:rPr kumimoji="1" lang="ja-JP" altLang="en-US" sz="2000" dirty="0" smtClean="0"/>
              <a:t>日時点で，</a:t>
            </a:r>
            <a:r>
              <a:rPr kumimoji="1" lang="en-US" altLang="ja-JP" sz="2000" dirty="0" smtClean="0"/>
              <a:t>AbstractStream</a:t>
            </a:r>
            <a:r>
              <a:rPr kumimoji="1" lang="en-US" altLang="ja-JP" sz="2000" baseline="0" dirty="0" smtClean="0"/>
              <a:t>Provider.java</a:t>
            </a:r>
            <a:r>
              <a:rPr kumimoji="1" lang="ja-JP" altLang="en-US" sz="2000" baseline="0" dirty="0" smtClean="0"/>
              <a:t>のみに存在するように集約</a:t>
            </a:r>
            <a:r>
              <a:rPr kumimoji="1" lang="ja-JP" altLang="en-US" sz="2000" baseline="0" smtClean="0"/>
              <a:t>されていました</a:t>
            </a:r>
            <a:endParaRPr kumimoji="1" lang="en-US" altLang="ja-JP" sz="2000" dirty="0" smtClean="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20</a:t>
            </a:fld>
            <a:endParaRPr kumimoji="1" lang="ja-JP" altLang="en-US"/>
          </a:p>
        </p:txBody>
      </p:sp>
    </p:spTree>
    <p:extLst>
      <p:ext uri="{BB962C8B-B14F-4D97-AF65-F5344CB8AC3E}">
        <p14:creationId xmlns:p14="http://schemas.microsoft.com/office/powerpoint/2010/main" val="1330863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まず最初にコードクローンについて説明いたします．</a:t>
            </a:r>
            <a:endParaRPr lang="en-US" altLang="ja-JP" dirty="0" smtClean="0"/>
          </a:p>
          <a:p>
            <a:pPr defTabSz="913629">
              <a:defRPr/>
            </a:pPr>
            <a:r>
              <a:rPr lang="ja-JP" altLang="en-US" dirty="0" smtClean="0"/>
              <a:t>コードクローンとはソースコードの同一あるいは類似した部分を持つコード片のことであり，</a:t>
            </a:r>
            <a:endParaRPr lang="en-US" altLang="ja-JP" dirty="0" smtClean="0"/>
          </a:p>
          <a:p>
            <a:pPr defTabSz="913629">
              <a:defRPr/>
            </a:pPr>
            <a:r>
              <a:rPr lang="ja-JP" altLang="en-US" dirty="0" smtClean="0"/>
              <a:t>ソースコードのコピーアンドペーストなどによって発生します．</a:t>
            </a:r>
            <a:endParaRPr lang="en-US" altLang="ja-JP" dirty="0" smtClean="0"/>
          </a:p>
          <a:p>
            <a:pPr defTabSz="913629">
              <a:defRPr/>
            </a:pPr>
            <a:r>
              <a:rPr lang="ja-JP" altLang="en-US" dirty="0" smtClean="0"/>
              <a:t>一般的にコードクローンはソフトウェア保守を困難にする大きな要因として考えられています．</a:t>
            </a:r>
            <a:endParaRPr lang="en-US" altLang="ja-JP" dirty="0" smtClean="0"/>
          </a:p>
          <a:p>
            <a:pPr defTabSz="913629">
              <a:defRPr/>
            </a:pPr>
            <a:r>
              <a:rPr lang="ja-JP" altLang="en-US" dirty="0" smtClean="0"/>
              <a:t>（</a:t>
            </a:r>
            <a:r>
              <a:rPr lang="en-US" altLang="ja-JP" dirty="0" smtClean="0"/>
              <a:t>45</a:t>
            </a:r>
            <a:r>
              <a:rPr lang="ja-JP" altLang="en-US" dirty="0" smtClean="0"/>
              <a:t>秒）</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dirty="0"/>
          </a:p>
        </p:txBody>
      </p:sp>
    </p:spTree>
    <p:extLst>
      <p:ext uri="{BB962C8B-B14F-4D97-AF65-F5344CB8AC3E}">
        <p14:creationId xmlns:p14="http://schemas.microsoft.com/office/powerpoint/2010/main" val="205224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また，互いに</a:t>
            </a:r>
            <a:r>
              <a:rPr lang="ja-JP" altLang="en-US" dirty="0" err="1" smtClean="0"/>
              <a:t>コードクローンとと</a:t>
            </a:r>
            <a:r>
              <a:rPr lang="ja-JP" altLang="en-US" dirty="0" smtClean="0"/>
              <a:t>なっているコード片の集合をクローンセットとよびます．次に，これらクローンセットに対して行う保守作業について説明します．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3287281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smtClean="0"/>
              <a:t>クローンセットに対する保守作業には，同時修正と集約の</a:t>
            </a:r>
            <a:r>
              <a:rPr lang="en-US" altLang="ja-JP" sz="1400" dirty="0" smtClean="0"/>
              <a:t>2</a:t>
            </a:r>
            <a:r>
              <a:rPr lang="ja-JP" altLang="en-US" sz="1400" dirty="0" smtClean="0"/>
              <a:t>つが主に挙げられます．</a:t>
            </a:r>
            <a:endParaRPr lang="en-US" altLang="ja-JP" sz="1400" dirty="0" smtClean="0"/>
          </a:p>
          <a:p>
            <a:r>
              <a:rPr lang="ja-JP" altLang="en-US" sz="1400" dirty="0" smtClean="0"/>
              <a:t>まず</a:t>
            </a:r>
            <a:r>
              <a:rPr lang="ja-JP" altLang="en-US" sz="1400" dirty="0"/>
              <a:t>，同時修正について説明します．クローンセット中の</a:t>
            </a:r>
            <a:r>
              <a:rPr lang="en-US" altLang="ja-JP" sz="1400" dirty="0"/>
              <a:t>1</a:t>
            </a:r>
            <a:r>
              <a:rPr lang="ja-JP" altLang="en-US" sz="1400" dirty="0" err="1"/>
              <a:t>つの</a:t>
            </a:r>
            <a:r>
              <a:rPr lang="ja-JP" altLang="en-US" sz="1400" dirty="0"/>
              <a:t>コード片に欠陥が含まれている場合，そのコード片とコードクローンになっている他のコード片にも欠陥が含まれている可能性があります．このため，この二つのコード片に対して一貫した修正を行う必要があり，このように一貫した修正を行うことを同時修正といいます．</a:t>
            </a:r>
            <a:endParaRPr lang="en-US" altLang="ja-JP" sz="1400" dirty="0"/>
          </a:p>
          <a:p>
            <a:r>
              <a:rPr lang="ja-JP" altLang="en-US" sz="1400" dirty="0"/>
              <a:t>次に集約について説明します．集約とは，</a:t>
            </a:r>
            <a:r>
              <a:rPr lang="ja-JP" altLang="en-US" dirty="0" smtClean="0"/>
              <a:t>同一クローンセット中のコードクローンを一つにまとめ，サブルーチンで呼び出すことです．このように集約することでソースコード中のコードクローンを削減することができます．</a:t>
            </a:r>
            <a:endParaRPr lang="en-US" altLang="ja-JP" dirty="0" smtClean="0"/>
          </a:p>
          <a:p>
            <a:r>
              <a:rPr lang="ja-JP" altLang="en-US" dirty="0" smtClean="0"/>
              <a:t>これらの保守作業を効率よく行うためのツールとして</a:t>
            </a:r>
            <a:r>
              <a:rPr lang="en-US" altLang="ja-JP" dirty="0" smtClean="0"/>
              <a:t>Clone </a:t>
            </a:r>
            <a:r>
              <a:rPr lang="en-US" altLang="ja-JP" dirty="0" err="1" smtClean="0"/>
              <a:t>Notifier</a:t>
            </a:r>
            <a:r>
              <a:rPr lang="ja-JP" altLang="en-US" dirty="0" smtClean="0"/>
              <a:t>が提案されています．</a:t>
            </a:r>
            <a:endParaRPr lang="en-US" altLang="ja-JP" dirty="0" smtClean="0"/>
          </a:p>
          <a:p>
            <a:r>
              <a:rPr lang="ja-JP" altLang="en-US" dirty="0" smtClean="0"/>
              <a:t>（</a:t>
            </a:r>
            <a:r>
              <a:rPr lang="en-US" altLang="ja-JP" dirty="0" smtClean="0"/>
              <a:t>2</a:t>
            </a:r>
            <a:r>
              <a:rPr lang="ja-JP" altLang="en-US" dirty="0" smtClean="0"/>
              <a:t>分）</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100865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spcAft>
                <a:spcPts val="703"/>
              </a:spcAft>
            </a:pPr>
            <a:r>
              <a:rPr lang="en-US" altLang="ja-JP" sz="1400" dirty="0" smtClean="0"/>
              <a:t>(1)</a:t>
            </a:r>
            <a:r>
              <a:rPr lang="ja-JP" altLang="en-US" sz="1400" dirty="0" smtClean="0"/>
              <a:t>まず，新しいバージョンと古いバージョンを入力として与えます．</a:t>
            </a:r>
            <a:endParaRPr lang="en-US" altLang="ja-JP" sz="1400" dirty="0" smtClean="0"/>
          </a:p>
          <a:p>
            <a:pPr>
              <a:spcAft>
                <a:spcPts val="703"/>
              </a:spcAft>
            </a:pPr>
            <a:r>
              <a:rPr lang="en-US" altLang="ja-JP" sz="1400" dirty="0" smtClean="0"/>
              <a:t>(2)</a:t>
            </a:r>
            <a:r>
              <a:rPr lang="ja-JP" altLang="en-US" sz="1400" dirty="0" smtClean="0"/>
              <a:t>そして，コードクローン検出ツールを用いて，コードクローンを検出します．</a:t>
            </a:r>
            <a:endParaRPr lang="en-US" altLang="ja-JP" sz="1400" dirty="0" smtClean="0"/>
          </a:p>
          <a:p>
            <a:pPr>
              <a:spcAft>
                <a:spcPts val="703"/>
              </a:spcAft>
            </a:pPr>
            <a:r>
              <a:rPr lang="en-US" altLang="ja-JP" sz="1400" dirty="0" smtClean="0"/>
              <a:t>(3)</a:t>
            </a:r>
            <a:r>
              <a:rPr lang="ja-JP" altLang="en-US" sz="1400" dirty="0" smtClean="0"/>
              <a:t>その新旧バージョンのコードクローン検出結果から，同ファイル，同位置にあるコードクローンの対応を調査します．</a:t>
            </a:r>
            <a:endParaRPr lang="en-US" altLang="ja-JP" sz="1400" dirty="0" smtClean="0"/>
          </a:p>
          <a:p>
            <a:pPr>
              <a:spcAft>
                <a:spcPts val="703"/>
              </a:spcAft>
            </a:pPr>
            <a:r>
              <a:rPr lang="en-US" altLang="ja-JP" sz="1400" dirty="0" smtClean="0"/>
              <a:t>(4)</a:t>
            </a:r>
            <a:r>
              <a:rPr lang="ja-JP" altLang="en-US" sz="1400" dirty="0" smtClean="0"/>
              <a:t>その後，コード片の追加，編集，削除といったコード片に編集に基づいてクローンセットを分類します．</a:t>
            </a:r>
            <a:endParaRPr lang="en-US" altLang="ja-JP" sz="1400" dirty="0" smtClean="0"/>
          </a:p>
          <a:p>
            <a:pPr>
              <a:spcAft>
                <a:spcPts val="703"/>
              </a:spcAft>
            </a:pPr>
            <a:r>
              <a:rPr lang="en-US" altLang="ja-JP" sz="1400" dirty="0" smtClean="0"/>
              <a:t>(5)</a:t>
            </a:r>
            <a:r>
              <a:rPr lang="ja-JP" altLang="en-US" sz="1400" dirty="0" smtClean="0"/>
              <a:t>その分類情報から，</a:t>
            </a:r>
            <a:r>
              <a:rPr lang="en-US" altLang="ja-JP" sz="1400" dirty="0" smtClean="0"/>
              <a:t>2</a:t>
            </a:r>
            <a:r>
              <a:rPr lang="ja-JP" altLang="en-US" sz="1400" dirty="0" smtClean="0"/>
              <a:t>バージョン間の変更履歴情報を作成します．</a:t>
            </a:r>
            <a:endParaRPr lang="en-US" altLang="ja-JP" sz="1400" dirty="0" smtClean="0"/>
          </a:p>
          <a:p>
            <a:pPr>
              <a:spcAft>
                <a:spcPts val="703"/>
              </a:spcAft>
            </a:pPr>
            <a:r>
              <a:rPr lang="ja-JP" altLang="en-US" sz="1400" dirty="0" smtClean="0"/>
              <a:t>２バージョン間の変更履歴情報は過去の変更履歴情報として保存され，開発者に提供されます．</a:t>
            </a:r>
            <a:endParaRPr lang="en-US" altLang="ja-JP" sz="1400" dirty="0" smtClean="0"/>
          </a:p>
          <a:p>
            <a:pPr>
              <a:spcAft>
                <a:spcPts val="703"/>
              </a:spcAft>
            </a:pPr>
            <a:r>
              <a:rPr lang="ja-JP" altLang="en-US" sz="1400" dirty="0" smtClean="0"/>
              <a:t>また，開発者は過去の変更履歴情報を随時参照してみることができます．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3547581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CloneNotifier</a:t>
            </a:r>
            <a:r>
              <a:rPr kumimoji="1" lang="ja-JP" altLang="en-US" dirty="0" smtClean="0"/>
              <a:t>は</a:t>
            </a:r>
            <a:r>
              <a:rPr kumimoji="1" lang="en-US" altLang="ja-JP" dirty="0" smtClean="0"/>
              <a:t>4</a:t>
            </a:r>
            <a:r>
              <a:rPr kumimoji="1" lang="ja-JP" altLang="en-US" dirty="0" err="1" smtClean="0"/>
              <a:t>つの</a:t>
            </a:r>
            <a:r>
              <a:rPr kumimoji="1" lang="ja-JP" altLang="en-US" dirty="0" smtClean="0"/>
              <a:t>種類にクローンセットを分類します．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6</a:t>
            </a:fld>
            <a:endParaRPr kumimoji="1" lang="ja-JP" altLang="en-US"/>
          </a:p>
        </p:txBody>
      </p:sp>
    </p:spTree>
    <p:extLst>
      <p:ext uri="{BB962C8B-B14F-4D97-AF65-F5344CB8AC3E}">
        <p14:creationId xmlns:p14="http://schemas.microsoft.com/office/powerpoint/2010/main" val="3047758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次に</a:t>
            </a:r>
            <a:r>
              <a:rPr lang="en-US" altLang="ja-JP" dirty="0" smtClean="0"/>
              <a:t>New</a:t>
            </a:r>
            <a:r>
              <a:rPr lang="ja-JP" altLang="en-US" dirty="0" smtClean="0"/>
              <a:t>クローンセットの例について説明いたします．</a:t>
            </a:r>
            <a:r>
              <a:rPr lang="en-US" altLang="ja-JP" dirty="0" smtClean="0"/>
              <a:t>New</a:t>
            </a:r>
            <a:r>
              <a:rPr lang="ja-JP" altLang="en-US" dirty="0" smtClean="0"/>
              <a:t>クローンセットとは，新バージョンのみに存在するクローンセットで，新バージョンにおいて新たにコードクローンが追加されることによって発生します．こちらの図は</a:t>
            </a:r>
            <a:r>
              <a:rPr lang="en-US" altLang="ja-JP" dirty="0" smtClean="0"/>
              <a:t>New</a:t>
            </a:r>
            <a:r>
              <a:rPr lang="ja-JP" altLang="en-US" dirty="0" smtClean="0"/>
              <a:t>クローンセットの例をしめしており，あるコード片が新バージョンにおいて複数コピーされることによって新たなコードクローンが追加され，</a:t>
            </a:r>
            <a:r>
              <a:rPr lang="en-US" altLang="ja-JP" dirty="0" smtClean="0"/>
              <a:t>New</a:t>
            </a:r>
            <a:r>
              <a:rPr lang="ja-JP" altLang="en-US" dirty="0" smtClean="0"/>
              <a:t>クローンセットが発生します．このように新たに追加された</a:t>
            </a:r>
            <a:r>
              <a:rPr lang="en-US" altLang="ja-JP" dirty="0" smtClean="0"/>
              <a:t>New</a:t>
            </a:r>
            <a:r>
              <a:rPr lang="ja-JP" altLang="en-US" dirty="0" smtClean="0"/>
              <a:t>クローンセットには集約の検討がされていない可能性が高いため優先的に集約の検討をする必要がある．</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136320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次に</a:t>
            </a:r>
            <a:r>
              <a:rPr lang="en-US" altLang="ja-JP" dirty="0" smtClean="0"/>
              <a:t>Deleted</a:t>
            </a:r>
            <a:r>
              <a:rPr lang="ja-JP" altLang="en-US" dirty="0" smtClean="0"/>
              <a:t>クローンセットの例について説明いたします．</a:t>
            </a:r>
            <a:r>
              <a:rPr lang="en-US" altLang="ja-JP" dirty="0" smtClean="0"/>
              <a:t>Deleted</a:t>
            </a:r>
            <a:r>
              <a:rPr lang="ja-JP" altLang="en-US" dirty="0" smtClean="0"/>
              <a:t>クローンセットとは，旧バージョンのみに存在するクローンセットで，新バージョンにおいてコードクローンが削除されることになどによって発生します．こちらの図は</a:t>
            </a:r>
            <a:r>
              <a:rPr lang="en-US" altLang="ja-JP" dirty="0" smtClean="0"/>
              <a:t>Deleted</a:t>
            </a:r>
            <a:r>
              <a:rPr lang="ja-JP" altLang="en-US" dirty="0" smtClean="0"/>
              <a:t>クローンセットの例をしめしており，あるコード片が旧バージョンにおいて複数存在する場合，これらのコード片を新バージョンで集約し，一つにまとめることで新バージョンでクローンセットが削除され，</a:t>
            </a:r>
            <a:r>
              <a:rPr lang="en-US" altLang="ja-JP" dirty="0" smtClean="0"/>
              <a:t>Deleted</a:t>
            </a:r>
            <a:r>
              <a:rPr lang="ja-JP" altLang="en-US" dirty="0" smtClean="0"/>
              <a:t>クローンセットが発生します．</a:t>
            </a:r>
            <a:r>
              <a:rPr lang="en-US" altLang="ja-JP" dirty="0" smtClean="0"/>
              <a:t>Deleted</a:t>
            </a:r>
            <a:r>
              <a:rPr lang="ja-JP" altLang="en-US" dirty="0" smtClean="0"/>
              <a:t>クローンセットの情報で集約が行われたことを確認可能であり，クローンセットを計画通りに集約できたか確認できます．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3769870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まず，</a:t>
            </a:r>
            <a:r>
              <a:rPr lang="en-US" altLang="ja-JP" dirty="0" smtClean="0"/>
              <a:t>Changed</a:t>
            </a:r>
            <a:r>
              <a:rPr lang="ja-JP" altLang="en-US" dirty="0" smtClean="0"/>
              <a:t>クローンセットの例について説明いたします．</a:t>
            </a:r>
            <a:r>
              <a:rPr lang="en-US" altLang="ja-JP" dirty="0" smtClean="0"/>
              <a:t>Changed</a:t>
            </a:r>
            <a:r>
              <a:rPr lang="ja-JP" altLang="en-US" dirty="0" smtClean="0"/>
              <a:t>クローンセットは</a:t>
            </a:r>
            <a:r>
              <a:rPr lang="en-US" altLang="ja-JP" dirty="0" smtClean="0"/>
              <a:t>2</a:t>
            </a:r>
            <a:r>
              <a:rPr lang="ja-JP" altLang="en-US" dirty="0" smtClean="0"/>
              <a:t>バージョンにわたって存在し，変更が加わったクローンセットのことであり，同時修正が必要な場合があります．以下の図では一貫した修正が行われていないが</a:t>
            </a:r>
            <a:r>
              <a:rPr lang="en-US" altLang="ja-JP" dirty="0" smtClean="0"/>
              <a:t>Changed</a:t>
            </a:r>
            <a:r>
              <a:rPr lang="ja-JP" altLang="en-US" dirty="0" smtClean="0"/>
              <a:t>クローンセットの例を示します．この図では，旧バージョンから新バージョンにおいて，ある</a:t>
            </a:r>
            <a:r>
              <a:rPr lang="en-US" altLang="ja-JP" dirty="0" smtClean="0"/>
              <a:t>1</a:t>
            </a:r>
            <a:r>
              <a:rPr lang="ja-JP" altLang="en-US" dirty="0" err="1" smtClean="0"/>
              <a:t>つの</a:t>
            </a:r>
            <a:r>
              <a:rPr lang="ja-JP" altLang="en-US" dirty="0" smtClean="0"/>
              <a:t>コード片に対して修正が行われています．しかし，このコード</a:t>
            </a:r>
            <a:r>
              <a:rPr lang="ja-JP" altLang="en-US" dirty="0"/>
              <a:t>片</a:t>
            </a:r>
            <a:r>
              <a:rPr lang="ja-JP" altLang="en-US" dirty="0" smtClean="0"/>
              <a:t>と同一クローンセットのコードクローンに対しても同様の修正を必要とする可能性がありますが，修正はされておらず，修正漏れの可能性があります．このような一貫した修正が行われていない</a:t>
            </a:r>
            <a:r>
              <a:rPr lang="en-US" altLang="ja-JP" dirty="0" smtClean="0"/>
              <a:t>Changed</a:t>
            </a:r>
            <a:r>
              <a:rPr lang="ja-JP" altLang="en-US" dirty="0" smtClean="0"/>
              <a:t>クローンセットには同時修正が必要となる可能性があります．</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19271360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9197" y="1592263"/>
            <a:ext cx="8832850" cy="1470025"/>
          </a:xfrm>
        </p:spPr>
        <p:txBody>
          <a:bodyPr/>
          <a:lstStyle/>
          <a:p>
            <a:r>
              <a:rPr lang="ja-JP" altLang="en-US" dirty="0" smtClean="0">
                <a:latin typeface="+mn-ea"/>
              </a:rPr>
              <a:t>コードクローン保守支援を目的とした変更履歴可視化システム</a:t>
            </a:r>
            <a:endParaRPr kumimoji="1" lang="ja-JP" altLang="en-US" dirty="0"/>
          </a:p>
        </p:txBody>
      </p:sp>
      <p:sp>
        <p:nvSpPr>
          <p:cNvPr id="3" name="サブタイトル 2"/>
          <p:cNvSpPr>
            <a:spLocks noGrp="1"/>
          </p:cNvSpPr>
          <p:nvPr>
            <p:ph type="subTitle" idx="1"/>
          </p:nvPr>
        </p:nvSpPr>
        <p:spPr>
          <a:xfrm>
            <a:off x="0" y="3573463"/>
            <a:ext cx="9144000" cy="1752600"/>
          </a:xfrm>
        </p:spPr>
        <p:txBody>
          <a:bodyPr/>
          <a:lstStyle/>
          <a:p>
            <a:r>
              <a:rPr lang="ja-JP" altLang="en-US" dirty="0" smtClean="0"/>
              <a:t>○</a:t>
            </a:r>
            <a:r>
              <a:rPr lang="ja-JP" altLang="en-US" dirty="0"/>
              <a:t>本</a:t>
            </a:r>
            <a:r>
              <a:rPr lang="ja-JP" altLang="en-US" dirty="0" smtClean="0"/>
              <a:t>田紘貴</a:t>
            </a:r>
            <a:r>
              <a:rPr lang="en-US" altLang="ja-JP" baseline="30000" dirty="0" smtClean="0"/>
              <a:t>1</a:t>
            </a:r>
            <a:r>
              <a:rPr lang="ja-JP" altLang="en-US" dirty="0" smtClean="0"/>
              <a:t> 徳井翔梧</a:t>
            </a:r>
            <a:r>
              <a:rPr lang="en-US" altLang="ja-JP" baseline="30000" dirty="0" smtClean="0"/>
              <a:t>1</a:t>
            </a:r>
            <a:r>
              <a:rPr lang="ja-JP" altLang="en-US" dirty="0" smtClean="0"/>
              <a:t> 横井一輝</a:t>
            </a:r>
            <a:r>
              <a:rPr lang="en-US" altLang="ja-JP" baseline="30000" dirty="0" smtClean="0"/>
              <a:t>1</a:t>
            </a:r>
            <a:r>
              <a:rPr lang="en-US" altLang="ja-JP" baseline="30000" dirty="0"/>
              <a:t/>
            </a:r>
            <a:br>
              <a:rPr lang="en-US" altLang="ja-JP" baseline="30000" dirty="0"/>
            </a:br>
            <a:r>
              <a:rPr lang="ja-JP" altLang="en-US" baseline="30000" dirty="0" smtClean="0"/>
              <a:t>　　　 </a:t>
            </a:r>
            <a:r>
              <a:rPr lang="ja-JP" altLang="en-US" dirty="0" smtClean="0"/>
              <a:t>  崔恩瀞</a:t>
            </a:r>
            <a:r>
              <a:rPr lang="en-US" altLang="ja-JP" baseline="30000" dirty="0" smtClean="0"/>
              <a:t>2</a:t>
            </a:r>
            <a:r>
              <a:rPr lang="ja-JP" altLang="en-US" dirty="0" smtClean="0"/>
              <a:t> 吉田則</a:t>
            </a:r>
            <a:r>
              <a:rPr lang="ja-JP" altLang="en-US" dirty="0"/>
              <a:t>裕</a:t>
            </a:r>
            <a:r>
              <a:rPr lang="en-US" altLang="ja-JP" baseline="30000" dirty="0" smtClean="0"/>
              <a:t>3</a:t>
            </a:r>
            <a:r>
              <a:rPr lang="ja-JP" altLang="en-US" dirty="0" smtClean="0"/>
              <a:t> 井上克郎</a:t>
            </a:r>
            <a:r>
              <a:rPr lang="en-US" altLang="ja-JP" baseline="30000" dirty="0">
                <a:solidFill>
                  <a:srgbClr val="000000"/>
                </a:solidFill>
              </a:rPr>
              <a:t>1</a:t>
            </a:r>
            <a:endParaRPr lang="en-US" altLang="ja-JP" sz="2800" dirty="0">
              <a:solidFill>
                <a:srgbClr val="000000"/>
              </a:solidFill>
            </a:endParaRPr>
          </a:p>
          <a:p>
            <a:r>
              <a:rPr lang="en-US" altLang="ja-JP" sz="2800" baseline="30000" dirty="0"/>
              <a:t>1</a:t>
            </a:r>
            <a:r>
              <a:rPr lang="ja-JP" altLang="en-US" sz="2800" dirty="0"/>
              <a:t>大阪</a:t>
            </a:r>
            <a:r>
              <a:rPr lang="ja-JP" altLang="en-US" sz="2800" dirty="0" smtClean="0"/>
              <a:t>大学 </a:t>
            </a:r>
            <a:r>
              <a:rPr lang="en-US" altLang="ja-JP" sz="2800" baseline="30000" dirty="0" smtClean="0"/>
              <a:t>2</a:t>
            </a:r>
            <a:r>
              <a:rPr lang="ja-JP" altLang="en-US" sz="2800" dirty="0"/>
              <a:t>奈良先端科学技術大学院</a:t>
            </a:r>
            <a:r>
              <a:rPr lang="ja-JP" altLang="en-US" sz="2800" dirty="0" smtClean="0"/>
              <a:t>大学 </a:t>
            </a:r>
            <a:r>
              <a:rPr lang="en-US" altLang="ja-JP" sz="2800" baseline="30000" dirty="0" smtClean="0"/>
              <a:t>3</a:t>
            </a:r>
            <a:r>
              <a:rPr lang="ja-JP" altLang="en-US" sz="2800" dirty="0" smtClean="0"/>
              <a:t>名古屋大学</a:t>
            </a:r>
            <a:endParaRPr lang="ja-JP" altLang="en-US" sz="2800"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pPr/>
              <a:t>1</a:t>
            </a:fld>
            <a:endParaRPr lang="en-US" altLang="ja-JP" dirty="0"/>
          </a:p>
        </p:txBody>
      </p:sp>
    </p:spTree>
    <p:extLst>
      <p:ext uri="{BB962C8B-B14F-4D97-AF65-F5344CB8AC3E}">
        <p14:creationId xmlns:p14="http://schemas.microsoft.com/office/powerpoint/2010/main" val="445834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Clone</a:t>
            </a:r>
            <a:r>
              <a:rPr lang="ja-JP" altLang="en-US" dirty="0"/>
              <a:t> </a:t>
            </a:r>
            <a:r>
              <a:rPr kumimoji="1" lang="en-US" altLang="ja-JP" dirty="0" err="1" smtClean="0"/>
              <a:t>Notifier</a:t>
            </a:r>
            <a:r>
              <a:rPr kumimoji="1" lang="ja-JP" altLang="en-US" dirty="0" smtClean="0"/>
              <a:t>の問題（</a:t>
            </a:r>
            <a:r>
              <a:rPr kumimoji="1" lang="en-US" altLang="ja-JP" dirty="0" smtClean="0"/>
              <a:t>1/2</a:t>
            </a:r>
            <a:r>
              <a:rPr kumimoji="1" lang="ja-JP" altLang="en-US" dirty="0" smtClean="0"/>
              <a:t>）</a:t>
            </a:r>
            <a:endParaRPr kumimoji="1" lang="ja-JP" altLang="en-US" dirty="0"/>
          </a:p>
        </p:txBody>
      </p:sp>
      <p:sp>
        <p:nvSpPr>
          <p:cNvPr id="3" name="コンテンツ プレースホルダー 2"/>
          <p:cNvSpPr>
            <a:spLocks noGrp="1"/>
          </p:cNvSpPr>
          <p:nvPr>
            <p:ph idx="1"/>
          </p:nvPr>
        </p:nvSpPr>
        <p:spPr>
          <a:xfrm>
            <a:off x="383891" y="1543801"/>
            <a:ext cx="8364822" cy="4916103"/>
          </a:xfrm>
        </p:spPr>
        <p:txBody>
          <a:bodyPr/>
          <a:lstStyle/>
          <a:p>
            <a:pPr marL="1338263" indent="-1338263">
              <a:spcAft>
                <a:spcPts val="0"/>
              </a:spcAft>
              <a:buNone/>
            </a:pPr>
            <a:r>
              <a:rPr lang="ja-JP" altLang="en-US" sz="2400" dirty="0" smtClean="0"/>
              <a:t>（問題）複数の変更履歴情報の</a:t>
            </a:r>
            <a:r>
              <a:rPr lang="ja-JP" altLang="en-US" sz="2400" dirty="0"/>
              <a:t>比較</a:t>
            </a:r>
            <a:r>
              <a:rPr lang="ja-JP" altLang="en-US" sz="2400" dirty="0" smtClean="0"/>
              <a:t>が困難</a:t>
            </a:r>
            <a:endParaRPr lang="en-US" altLang="ja-JP" sz="2400" dirty="0" smtClean="0"/>
          </a:p>
          <a:p>
            <a:pPr marL="1338263" indent="-1338263">
              <a:spcAft>
                <a:spcPts val="0"/>
              </a:spcAft>
              <a:buNone/>
            </a:pPr>
            <a:endParaRPr lang="en-US" altLang="ja-JP" sz="800" dirty="0" smtClean="0"/>
          </a:p>
          <a:p>
            <a:pPr marL="0" indent="0">
              <a:spcBef>
                <a:spcPts val="0"/>
              </a:spcBef>
              <a:spcAft>
                <a:spcPts val="600"/>
              </a:spcAft>
              <a:buNone/>
            </a:pPr>
            <a:r>
              <a:rPr lang="ja-JP" altLang="en-US" sz="2000" dirty="0" smtClean="0"/>
              <a:t>コードクローンのこれまでの変更履歴を知ることで保守作業を効率よく行える</a:t>
            </a:r>
            <a:r>
              <a:rPr lang="en-US" altLang="ja-JP" sz="2000" dirty="0" smtClean="0"/>
              <a:t/>
            </a:r>
            <a:br>
              <a:rPr lang="en-US" altLang="ja-JP" sz="2000" dirty="0" smtClean="0"/>
            </a:br>
            <a:r>
              <a:rPr lang="ja-JP" altLang="en-US" sz="2000" dirty="0" smtClean="0"/>
              <a:t>∴ 複数の変更履歴情報を分析す</a:t>
            </a:r>
            <a:r>
              <a:rPr lang="ja-JP" altLang="en-US" sz="2000" dirty="0"/>
              <a:t>る</a:t>
            </a:r>
            <a:r>
              <a:rPr lang="ja-JP" altLang="en-US" sz="2000" dirty="0" smtClean="0"/>
              <a:t>必要がある</a:t>
            </a:r>
            <a:endParaRPr lang="en-US" altLang="ja-JP" sz="2000" dirty="0" smtClean="0"/>
          </a:p>
          <a:p>
            <a:pPr marL="1338263" indent="-1338263">
              <a:spcBef>
                <a:spcPts val="0"/>
              </a:spcBef>
              <a:buNone/>
            </a:pPr>
            <a:r>
              <a:rPr lang="en-US" altLang="ja-JP" sz="2000" dirty="0" smtClean="0"/>
              <a:t>Clone </a:t>
            </a:r>
            <a:r>
              <a:rPr lang="en-US" altLang="ja-JP" sz="2000" dirty="0" err="1" smtClean="0"/>
              <a:t>Notifier</a:t>
            </a:r>
            <a:r>
              <a:rPr lang="ja-JP" altLang="en-US" sz="2000" dirty="0" smtClean="0"/>
              <a:t>で複数の変更履歴情報を比較しながら分析する場合</a:t>
            </a:r>
            <a:endParaRPr lang="en-US" altLang="ja-JP" sz="2000" dirty="0"/>
          </a:p>
          <a:p>
            <a:pPr marL="1338263" indent="-1338263">
              <a:buNone/>
            </a:pPr>
            <a:endParaRPr lang="en-US" altLang="ja-JP" sz="2400" dirty="0" smtClean="0"/>
          </a:p>
          <a:p>
            <a:pPr marL="1338263" indent="-1338263">
              <a:buNone/>
            </a:pPr>
            <a:endParaRPr lang="en-US" altLang="ja-JP" sz="2000" dirty="0"/>
          </a:p>
          <a:p>
            <a:pPr marL="0" indent="0" algn="ctr">
              <a:spcBef>
                <a:spcPts val="0"/>
              </a:spcBef>
              <a:spcAft>
                <a:spcPts val="0"/>
              </a:spcAft>
              <a:buNone/>
            </a:pPr>
            <a:endParaRPr lang="en-US" altLang="ja-JP" sz="2400" dirty="0" smtClean="0"/>
          </a:p>
          <a:p>
            <a:pPr marL="271463" indent="0">
              <a:spcBef>
                <a:spcPts val="600"/>
              </a:spcBef>
              <a:spcAft>
                <a:spcPts val="600"/>
              </a:spcAft>
              <a:buNone/>
            </a:pPr>
            <a:endParaRPr lang="en-US" altLang="ja-JP" sz="2000" dirty="0" smtClean="0">
              <a:latin typeface="+mn-ea"/>
            </a:endParaRPr>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F5033E9-932D-4E41-95C3-341F9A6DAE17}" type="slidenum">
              <a:rPr kumimoji="1" lang="en-US" altLang="ja-JP" sz="1800" b="0" i="0" u="none" strike="noStrike" kern="1200" cap="none" spc="0" normalizeH="0" baseline="0" noProof="0" smtClean="0">
                <a:ln>
                  <a:noFill/>
                </a:ln>
                <a:solidFill>
                  <a:srgbClr val="0C0C0C"/>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en-US" altLang="ja-JP" sz="1800" b="0" i="0" u="none" strike="noStrike" kern="1200" cap="none" spc="0" normalizeH="0" baseline="0" noProof="0">
              <a:ln>
                <a:noFill/>
              </a:ln>
              <a:solidFill>
                <a:srgbClr val="0C0C0C"/>
              </a:solidFill>
              <a:effectLst/>
              <a:uLnTx/>
              <a:uFillTx/>
              <a:latin typeface="Arial" charset="0"/>
              <a:ea typeface="ＭＳ Ｐゴシック" pitchFamily="50" charset="-128"/>
              <a:cs typeface="+mn-cs"/>
            </a:endParaRPr>
          </a:p>
        </p:txBody>
      </p:sp>
      <p:grpSp>
        <p:nvGrpSpPr>
          <p:cNvPr id="6" name="グループ化 5"/>
          <p:cNvGrpSpPr/>
          <p:nvPr/>
        </p:nvGrpSpPr>
        <p:grpSpPr>
          <a:xfrm>
            <a:off x="421401" y="3012429"/>
            <a:ext cx="8290085" cy="3266145"/>
            <a:chOff x="383891" y="2394669"/>
            <a:chExt cx="8290085" cy="3266145"/>
          </a:xfrm>
        </p:grpSpPr>
        <mc:AlternateContent xmlns:mc="http://schemas.openxmlformats.org/markup-compatibility/2006" xmlns:a14="http://schemas.microsoft.com/office/drawing/2010/main">
          <mc:Choice Requires="a14">
            <p:sp>
              <p:nvSpPr>
                <p:cNvPr id="95" name="正方形/長方形 94"/>
                <p:cNvSpPr/>
                <p:nvPr/>
              </p:nvSpPr>
              <p:spPr>
                <a:xfrm>
                  <a:off x="462624" y="2730488"/>
                  <a:ext cx="1907360" cy="338554"/>
                </a:xfrm>
                <a:prstGeom prst="rect">
                  <a:avLst/>
                </a:prstGeom>
                <a:ln>
                  <a:solidFill>
                    <a:srgbClr val="0C0C0C"/>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ctrlPr>
                        </m:sSubPr>
                        <m:e>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t>𝑉</m:t>
                          </m:r>
                        </m:e>
                        <m:sub>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t>𝑡</m:t>
                          </m:r>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t>−2</m:t>
                          </m:r>
                        </m:sub>
                      </m:sSub>
                      <m:r>
                        <a:rPr kumimoji="0" lang="en-US" altLang="ja-JP" sz="1600" b="0" i="0" u="none" strike="noStrike" kern="0" cap="none" spc="0" normalizeH="0" baseline="0" noProof="0" smtClean="0">
                          <a:ln>
                            <a:noFill/>
                          </a:ln>
                          <a:solidFill>
                            <a:srgbClr val="0C0C0C"/>
                          </a:solidFill>
                          <a:effectLst/>
                          <a:uLnTx/>
                          <a:uFillTx/>
                          <a:latin typeface="Cambria Math" panose="02040503050406030204" pitchFamily="18" charset="0"/>
                          <a:ea typeface="+mn-ea"/>
                        </a:rPr>
                        <m:t> </m:t>
                      </m:r>
                    </m:oMath>
                  </a14:m>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バージョン</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mc:Choice>
          <mc:Fallback xmlns="">
            <p:sp>
              <p:nvSpPr>
                <p:cNvPr id="95" name="正方形/長方形 94"/>
                <p:cNvSpPr>
                  <a:spLocks noRot="1" noChangeAspect="1" noMove="1" noResize="1" noEditPoints="1" noAdjustHandles="1" noChangeArrowheads="1" noChangeShapeType="1" noTextEdit="1"/>
                </p:cNvSpPr>
                <p:nvPr/>
              </p:nvSpPr>
              <p:spPr>
                <a:xfrm>
                  <a:off x="462624" y="2730488"/>
                  <a:ext cx="1907360" cy="338554"/>
                </a:xfrm>
                <a:prstGeom prst="rect">
                  <a:avLst/>
                </a:prstGeom>
                <a:blipFill>
                  <a:blip r:embed="rId3"/>
                  <a:stretch>
                    <a:fillRect t="-1754" b="-22807"/>
                  </a:stretch>
                </a:blipFill>
                <a:ln>
                  <a:solidFill>
                    <a:srgbClr val="0C0C0C"/>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6" name="正方形/長方形 95"/>
                <p:cNvSpPr/>
                <p:nvPr/>
              </p:nvSpPr>
              <p:spPr>
                <a:xfrm>
                  <a:off x="3721326" y="2726771"/>
                  <a:ext cx="1585434" cy="338554"/>
                </a:xfrm>
                <a:prstGeom prst="rect">
                  <a:avLst/>
                </a:prstGeom>
                <a:ln>
                  <a:solidFill>
                    <a:srgbClr val="0C0C0C"/>
                  </a:solidFill>
                </a:ln>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rPr>
                          </m:ctrlPr>
                        </m:sSubPr>
                        <m:e>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rPr>
                            <m:t>𝑉</m:t>
                          </m:r>
                        </m:e>
                        <m:sub>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rPr>
                            <m:t>𝑡</m:t>
                          </m:r>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rPr>
                            <m:t>−1</m:t>
                          </m:r>
                        </m:sub>
                      </m:sSub>
                    </m:oMath>
                  </a14:m>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バージョン</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mc:Choice>
          <mc:Fallback xmlns="">
            <p:sp>
              <p:nvSpPr>
                <p:cNvPr id="96" name="正方形/長方形 95"/>
                <p:cNvSpPr>
                  <a:spLocks noRot="1" noChangeAspect="1" noMove="1" noResize="1" noEditPoints="1" noAdjustHandles="1" noChangeArrowheads="1" noChangeShapeType="1" noTextEdit="1"/>
                </p:cNvSpPr>
                <p:nvPr/>
              </p:nvSpPr>
              <p:spPr>
                <a:xfrm>
                  <a:off x="3721326" y="2726771"/>
                  <a:ext cx="1585434" cy="338554"/>
                </a:xfrm>
                <a:prstGeom prst="rect">
                  <a:avLst/>
                </a:prstGeom>
                <a:blipFill>
                  <a:blip r:embed="rId4"/>
                  <a:stretch>
                    <a:fillRect t="-1724" r="-763" b="-20690"/>
                  </a:stretch>
                </a:blipFill>
                <a:ln>
                  <a:solidFill>
                    <a:srgbClr val="0C0C0C"/>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useBgFill="1">
              <p:nvSpPr>
                <p:cNvPr id="97" name="正方形/長方形 96"/>
                <p:cNvSpPr/>
                <p:nvPr/>
              </p:nvSpPr>
              <p:spPr>
                <a:xfrm>
                  <a:off x="7284108" y="2728115"/>
                  <a:ext cx="1389868" cy="338554"/>
                </a:xfrm>
                <a:prstGeom prst="rect">
                  <a:avLst/>
                </a:prstGeom>
                <a:ln>
                  <a:solidFill>
                    <a:srgbClr val="0C0C0C"/>
                  </a:solidFill>
                </a:ln>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ctrlPr>
                        </m:sSubPr>
                        <m:e>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t>𝑉</m:t>
                          </m:r>
                        </m:e>
                        <m:sub>
                          <m:r>
                            <a:rPr kumimoji="0" lang="en-US" altLang="ja-JP" sz="1600" b="0" i="1" u="none" strike="noStrike" kern="0" cap="none" spc="0" normalizeH="0" baseline="0" noProof="0" smtClean="0">
                              <a:ln>
                                <a:noFill/>
                              </a:ln>
                              <a:solidFill>
                                <a:srgbClr val="0C0C0C"/>
                              </a:solidFill>
                              <a:effectLst/>
                              <a:uLnTx/>
                              <a:uFillTx/>
                              <a:latin typeface="Cambria Math" panose="02040503050406030204" pitchFamily="18" charset="0"/>
                              <a:ea typeface="+mn-ea"/>
                            </a:rPr>
                            <m:t>𝑡</m:t>
                          </m:r>
                        </m:sub>
                      </m:sSub>
                    </m:oMath>
                  </a14:m>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バージョン</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mc:Choice>
          <mc:Fallback xmlns="">
            <p:sp useBgFill="1">
              <p:nvSpPr>
                <p:cNvPr id="97" name="正方形/長方形 96"/>
                <p:cNvSpPr>
                  <a:spLocks noRot="1" noChangeAspect="1" noMove="1" noResize="1" noEditPoints="1" noAdjustHandles="1" noChangeArrowheads="1" noChangeShapeType="1" noTextEdit="1"/>
                </p:cNvSpPr>
                <p:nvPr/>
              </p:nvSpPr>
              <p:spPr>
                <a:xfrm>
                  <a:off x="7284108" y="2728115"/>
                  <a:ext cx="1389868" cy="338554"/>
                </a:xfrm>
                <a:prstGeom prst="rect">
                  <a:avLst/>
                </a:prstGeom>
                <a:blipFill>
                  <a:blip r:embed="rId5"/>
                  <a:stretch>
                    <a:fillRect t="-1724" r="-1304" b="-20690"/>
                  </a:stretch>
                </a:blipFill>
                <a:ln>
                  <a:solidFill>
                    <a:srgbClr val="0C0C0C"/>
                  </a:solidFill>
                </a:ln>
              </p:spPr>
              <p:txBody>
                <a:bodyPr/>
                <a:lstStyle/>
                <a:p>
                  <a:r>
                    <a:rPr lang="ja-JP" altLang="en-US">
                      <a:noFill/>
                    </a:rPr>
                    <a:t> </a:t>
                  </a:r>
                </a:p>
              </p:txBody>
            </p:sp>
          </mc:Fallback>
        </mc:AlternateContent>
        <p:sp>
          <p:nvSpPr>
            <p:cNvPr id="101" name="正方形/長方形 100"/>
            <p:cNvSpPr/>
            <p:nvPr/>
          </p:nvSpPr>
          <p:spPr>
            <a:xfrm>
              <a:off x="674361" y="3953783"/>
              <a:ext cx="2071734" cy="338554"/>
            </a:xfrm>
            <a:prstGeom prst="rect">
              <a:avLst/>
            </a:prstGeom>
            <a:ln>
              <a:solidFill>
                <a:srgbClr val="0C0C0C"/>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過去</a:t>
              </a:r>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の変更履歴情報</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p:sp>
          <p:nvSpPr>
            <p:cNvPr id="102" name="正方形/長方形 101"/>
            <p:cNvSpPr/>
            <p:nvPr/>
          </p:nvSpPr>
          <p:spPr>
            <a:xfrm>
              <a:off x="6391251" y="3964772"/>
              <a:ext cx="2023152" cy="338554"/>
            </a:xfrm>
            <a:prstGeom prst="rect">
              <a:avLst/>
            </a:prstGeom>
            <a:ln>
              <a:solidFill>
                <a:srgbClr val="0C0C0C"/>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現在の変更履歴</a:t>
              </a:r>
              <a:r>
                <a:rPr kumimoji="0" lang="ja-JP" altLang="en-US" sz="1600" b="0" i="0" u="none" strike="noStrike" kern="0" cap="none" spc="0" normalizeH="0" baseline="0" noProof="0" dirty="0">
                  <a:ln>
                    <a:noFill/>
                  </a:ln>
                  <a:solidFill>
                    <a:srgbClr val="0C0C0C"/>
                  </a:solidFill>
                  <a:effectLst/>
                  <a:uLnTx/>
                  <a:uFillTx/>
                  <a:latin typeface="メイリオ"/>
                  <a:ea typeface="メイリオ"/>
                </a:rPr>
                <a:t>情報</a:t>
              </a:r>
            </a:p>
          </p:txBody>
        </p:sp>
        <p:cxnSp>
          <p:nvCxnSpPr>
            <p:cNvPr id="103" name="直線矢印コネクタ 102"/>
            <p:cNvCxnSpPr>
              <a:stCxn id="110" idx="3"/>
              <a:endCxn id="121" idx="2"/>
            </p:cNvCxnSpPr>
            <p:nvPr/>
          </p:nvCxnSpPr>
          <p:spPr>
            <a:xfrm flipV="1">
              <a:off x="2963257" y="4340407"/>
              <a:ext cx="1590120" cy="621820"/>
            </a:xfrm>
            <a:prstGeom prst="straightConnector1">
              <a:avLst/>
            </a:prstGeom>
            <a:noFill/>
            <a:ln w="15875" cap="flat" cmpd="sng" algn="ctr">
              <a:solidFill>
                <a:srgbClr val="0C0C0C"/>
              </a:solidFill>
              <a:prstDash val="solid"/>
              <a:headEnd type="triangle" w="lg" len="lg"/>
              <a:tailEnd type="none" w="lg" len="lg"/>
            </a:ln>
            <a:effectLst/>
          </p:spPr>
        </p:cxnSp>
        <p:cxnSp>
          <p:nvCxnSpPr>
            <p:cNvPr id="104" name="直線矢印コネクタ 103"/>
            <p:cNvCxnSpPr>
              <a:stCxn id="121" idx="2"/>
              <a:endCxn id="109" idx="1"/>
            </p:cNvCxnSpPr>
            <p:nvPr/>
          </p:nvCxnSpPr>
          <p:spPr>
            <a:xfrm>
              <a:off x="4553377" y="4340407"/>
              <a:ext cx="1602029" cy="651869"/>
            </a:xfrm>
            <a:prstGeom prst="straightConnector1">
              <a:avLst/>
            </a:prstGeom>
            <a:noFill/>
            <a:ln w="15875" cap="flat" cmpd="sng" algn="ctr">
              <a:solidFill>
                <a:srgbClr val="0C0C0C"/>
              </a:solidFill>
              <a:prstDash val="solid"/>
              <a:headEnd type="none" w="lg" len="lg"/>
              <a:tailEnd type="triangle" w="lg" len="lg"/>
            </a:ln>
            <a:effectLst/>
          </p:spPr>
        </p:cxnSp>
        <p:sp>
          <p:nvSpPr>
            <p:cNvPr id="105" name="正方形/長方形 104"/>
            <p:cNvSpPr/>
            <p:nvPr/>
          </p:nvSpPr>
          <p:spPr>
            <a:xfrm>
              <a:off x="2228043" y="4737484"/>
              <a:ext cx="4572000" cy="923330"/>
            </a:xfrm>
            <a:prstGeom prst="rect">
              <a:avLst/>
            </a:prstGeom>
          </p:spPr>
          <p:txBody>
            <a:bodyPr>
              <a:spAutoFit/>
            </a:bodyPr>
            <a:lstStyle/>
            <a:p>
              <a:pPr algn="ctr">
                <a:defRPr/>
              </a:pPr>
              <a:r>
                <a:rPr lang="ja-JP" altLang="en-US" kern="0" dirty="0" smtClean="0">
                  <a:latin typeface="Segoe UI"/>
                  <a:ea typeface="メイリオ"/>
                </a:rPr>
                <a:t>各</a:t>
              </a:r>
              <a:r>
                <a:rPr lang="en-US" altLang="ja-JP" kern="0" dirty="0" smtClean="0">
                  <a:latin typeface="Segoe UI"/>
                  <a:ea typeface="メイリオ"/>
                </a:rPr>
                <a:t>2</a:t>
              </a:r>
              <a:r>
                <a:rPr lang="ja-JP" altLang="en-US" kern="0" dirty="0" smtClean="0">
                  <a:latin typeface="Segoe UI"/>
                  <a:ea typeface="メイリオ"/>
                </a:rPr>
                <a:t>バージョン間の</a:t>
              </a:r>
              <a:r>
                <a:rPr lang="en-US" altLang="ja-JP" kern="0" dirty="0" smtClean="0">
                  <a:latin typeface="Segoe UI"/>
                  <a:ea typeface="メイリオ"/>
                </a:rPr>
                <a:t/>
              </a:r>
              <a:br>
                <a:rPr lang="en-US" altLang="ja-JP" kern="0" dirty="0" smtClean="0">
                  <a:latin typeface="Segoe UI"/>
                  <a:ea typeface="メイリオ"/>
                </a:rPr>
              </a:br>
              <a:r>
                <a:rPr lang="ja-JP" altLang="en-US" kern="0" dirty="0" smtClean="0">
                  <a:latin typeface="Segoe UI"/>
                  <a:ea typeface="メイリオ"/>
                </a:rPr>
                <a:t>変更履歴情報を</a:t>
              </a:r>
              <a:endParaRPr lang="en-US" altLang="ja-JP" kern="0" dirty="0" smtClean="0">
                <a:latin typeface="Segoe UI"/>
                <a:ea typeface="メイリオ"/>
              </a:endParaRPr>
            </a:p>
            <a:p>
              <a:pPr algn="ctr">
                <a:defRPr/>
              </a:pPr>
              <a:r>
                <a:rPr lang="ja-JP" altLang="en-US" kern="0" dirty="0" smtClean="0">
                  <a:solidFill>
                    <a:srgbClr val="FF0000"/>
                  </a:solidFill>
                  <a:latin typeface="Segoe UI"/>
                  <a:ea typeface="メイリオ"/>
                </a:rPr>
                <a:t>逐次参照</a:t>
              </a:r>
              <a:r>
                <a:rPr lang="ja-JP" altLang="en-US" kern="0" dirty="0" smtClean="0">
                  <a:solidFill>
                    <a:srgbClr val="0C0C0C">
                      <a:lumMod val="90000"/>
                      <a:lumOff val="10000"/>
                    </a:srgbClr>
                  </a:solidFill>
                  <a:latin typeface="Segoe UI"/>
                  <a:ea typeface="メイリオ"/>
                </a:rPr>
                <a:t>で比較は困難</a:t>
              </a:r>
              <a:endParaRPr lang="en-US" altLang="ja-JP" kern="0" dirty="0" smtClean="0">
                <a:solidFill>
                  <a:srgbClr val="0C0C0C">
                    <a:lumMod val="90000"/>
                    <a:lumOff val="10000"/>
                  </a:srgbClr>
                </a:solidFill>
                <a:latin typeface="Segoe UI"/>
                <a:ea typeface="メイリオ"/>
              </a:endParaRPr>
            </a:p>
          </p:txBody>
        </p:sp>
        <p:sp>
          <p:nvSpPr>
            <p:cNvPr id="106" name="正方形/長方形 105"/>
            <p:cNvSpPr/>
            <p:nvPr/>
          </p:nvSpPr>
          <p:spPr>
            <a:xfrm>
              <a:off x="383891" y="2428714"/>
              <a:ext cx="682470"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C0C0C"/>
                  </a:solidFill>
                  <a:effectLst/>
                  <a:uLnTx/>
                  <a:uFillTx/>
                  <a:latin typeface="メイリオ"/>
                  <a:ea typeface="メイリオ"/>
                </a:rPr>
                <a:t>過去</a:t>
              </a:r>
              <a:endParaRPr kumimoji="0" lang="ja-JP" altLang="en-US" sz="1800" b="0" i="0" u="none" strike="noStrike" kern="0" cap="none" spc="0" normalizeH="0" baseline="0" noProof="0" dirty="0">
                <a:ln>
                  <a:noFill/>
                </a:ln>
                <a:solidFill>
                  <a:srgbClr val="0C0C0C"/>
                </a:solidFill>
                <a:effectLst/>
                <a:uLnTx/>
                <a:uFillTx/>
              </a:endParaRPr>
            </a:p>
          </p:txBody>
        </p:sp>
        <p:sp>
          <p:nvSpPr>
            <p:cNvPr id="107" name="正方形/長方形 106"/>
            <p:cNvSpPr/>
            <p:nvPr/>
          </p:nvSpPr>
          <p:spPr>
            <a:xfrm>
              <a:off x="8027645" y="2394669"/>
              <a:ext cx="646331" cy="369332"/>
            </a:xfrm>
            <a:prstGeom prst="rect">
              <a:avLst/>
            </a:prstGeom>
          </p:spPr>
          <p:txBody>
            <a:bodyPr wrap="none">
              <a:spAutoFit/>
            </a:bodyPr>
            <a:lstStyle/>
            <a:p>
              <a:pPr>
                <a:defRPr/>
              </a:pPr>
              <a:r>
                <a:rPr lang="ja-JP" altLang="en-US" dirty="0" smtClean="0">
                  <a:solidFill>
                    <a:srgbClr val="0C0C0C"/>
                  </a:solidFill>
                  <a:latin typeface="メイリオ"/>
                  <a:ea typeface="メイリオ"/>
                </a:rPr>
                <a:t>現在</a:t>
              </a:r>
              <a:endParaRPr lang="ja-JP" altLang="en-US" dirty="0">
                <a:solidFill>
                  <a:srgbClr val="0C0C0C"/>
                </a:solidFill>
                <a:latin typeface="メイリオ"/>
                <a:ea typeface="メイリオ"/>
              </a:endParaRPr>
            </a:p>
          </p:txBody>
        </p:sp>
        <p:cxnSp>
          <p:nvCxnSpPr>
            <p:cNvPr id="108" name="直線矢印コネクタ 107"/>
            <p:cNvCxnSpPr>
              <a:stCxn id="107" idx="1"/>
            </p:cNvCxnSpPr>
            <p:nvPr/>
          </p:nvCxnSpPr>
          <p:spPr>
            <a:xfrm flipH="1">
              <a:off x="1066361" y="2579335"/>
              <a:ext cx="6961284" cy="30099"/>
            </a:xfrm>
            <a:prstGeom prst="straightConnector1">
              <a:avLst/>
            </a:prstGeom>
            <a:noFill/>
            <a:ln w="15875" cap="flat" cmpd="sng" algn="ctr">
              <a:solidFill>
                <a:srgbClr val="0C0C0C"/>
              </a:solidFill>
              <a:prstDash val="dash"/>
              <a:headEnd type="triangle" w="lg" len="lg"/>
              <a:tailEnd type="none" w="lg" len="lg"/>
            </a:ln>
            <a:effectLst/>
          </p:spPr>
        </p:cxnSp>
        <p:pic>
          <p:nvPicPr>
            <p:cNvPr id="109" name="図 108"/>
            <p:cNvPicPr>
              <a:picLocks noChangeAspect="1"/>
            </p:cNvPicPr>
            <p:nvPr/>
          </p:nvPicPr>
          <p:blipFill>
            <a:blip r:embed="rId6"/>
            <a:stretch>
              <a:fillRect/>
            </a:stretch>
          </p:blipFill>
          <p:spPr>
            <a:xfrm>
              <a:off x="6155406" y="4347213"/>
              <a:ext cx="2518570" cy="1290125"/>
            </a:xfrm>
            <a:prstGeom prst="rect">
              <a:avLst/>
            </a:prstGeom>
          </p:spPr>
        </p:pic>
        <p:pic>
          <p:nvPicPr>
            <p:cNvPr id="110" name="図 109"/>
            <p:cNvPicPr>
              <a:picLocks noChangeAspect="1"/>
            </p:cNvPicPr>
            <p:nvPr/>
          </p:nvPicPr>
          <p:blipFill>
            <a:blip r:embed="rId7"/>
            <a:stretch>
              <a:fillRect/>
            </a:stretch>
          </p:blipFill>
          <p:spPr>
            <a:xfrm>
              <a:off x="457200" y="4330930"/>
              <a:ext cx="2506057" cy="1262593"/>
            </a:xfrm>
            <a:prstGeom prst="rect">
              <a:avLst/>
            </a:prstGeom>
          </p:spPr>
        </p:pic>
        <p:pic>
          <p:nvPicPr>
            <p:cNvPr id="111" name="図 1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81895" y="2890717"/>
              <a:ext cx="723627" cy="723627"/>
            </a:xfrm>
            <a:prstGeom prst="rect">
              <a:avLst/>
            </a:prstGeom>
          </p:spPr>
        </p:pic>
        <p:sp>
          <p:nvSpPr>
            <p:cNvPr id="112" name="テキスト ボックス 111"/>
            <p:cNvSpPr txBox="1"/>
            <p:nvPr/>
          </p:nvSpPr>
          <p:spPr>
            <a:xfrm>
              <a:off x="2452916" y="3440304"/>
              <a:ext cx="135806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smtClean="0">
                  <a:ln>
                    <a:noFill/>
                  </a:ln>
                  <a:solidFill>
                    <a:srgbClr val="0C0C0C"/>
                  </a:solidFill>
                  <a:effectLst/>
                  <a:uLnTx/>
                  <a:uFillTx/>
                </a:rPr>
                <a:t>Clone </a:t>
              </a:r>
              <a:r>
                <a:rPr kumimoji="0" lang="en-US" altLang="ja-JP" sz="1400" b="1" i="0" u="none" strike="noStrike" kern="0" cap="none" spc="0" normalizeH="0" baseline="0" noProof="0" dirty="0" err="1" smtClean="0">
                  <a:ln>
                    <a:noFill/>
                  </a:ln>
                  <a:solidFill>
                    <a:srgbClr val="0C0C0C"/>
                  </a:solidFill>
                  <a:effectLst/>
                  <a:uLnTx/>
                  <a:uFillTx/>
                </a:rPr>
                <a:t>Notifier</a:t>
              </a:r>
              <a:endParaRPr kumimoji="0" lang="ja-JP" altLang="en-US" sz="1600" b="1" i="0" u="none" strike="noStrike" kern="0" cap="none" spc="0" normalizeH="0" baseline="0" noProof="0" dirty="0" smtClean="0">
                <a:ln>
                  <a:noFill/>
                </a:ln>
                <a:solidFill>
                  <a:srgbClr val="0C0C0C"/>
                </a:solidFill>
                <a:effectLst/>
                <a:uLnTx/>
                <a:uFillTx/>
              </a:endParaRPr>
            </a:p>
          </p:txBody>
        </p:sp>
        <p:cxnSp>
          <p:nvCxnSpPr>
            <p:cNvPr id="113" name="直線矢印コネクタ 112"/>
            <p:cNvCxnSpPr>
              <a:stCxn id="112" idx="2"/>
              <a:endCxn id="101" idx="0"/>
            </p:cNvCxnSpPr>
            <p:nvPr/>
          </p:nvCxnSpPr>
          <p:spPr>
            <a:xfrm flipH="1">
              <a:off x="1710228" y="3748081"/>
              <a:ext cx="1421720" cy="205702"/>
            </a:xfrm>
            <a:prstGeom prst="straightConnector1">
              <a:avLst/>
            </a:prstGeom>
            <a:noFill/>
            <a:ln w="15875" cap="flat" cmpd="sng" algn="ctr">
              <a:solidFill>
                <a:srgbClr val="0C0C0C"/>
              </a:solidFill>
              <a:prstDash val="solid"/>
              <a:headEnd type="none" w="lg" len="lg"/>
              <a:tailEnd type="triangle" w="lg" len="lg"/>
            </a:ln>
            <a:effectLst/>
          </p:spPr>
        </p:cxnSp>
        <p:cxnSp>
          <p:nvCxnSpPr>
            <p:cNvPr id="114" name="直線矢印コネクタ 113"/>
            <p:cNvCxnSpPr>
              <a:stCxn id="95" idx="3"/>
              <a:endCxn id="111" idx="0"/>
            </p:cNvCxnSpPr>
            <p:nvPr/>
          </p:nvCxnSpPr>
          <p:spPr>
            <a:xfrm flipV="1">
              <a:off x="2369984" y="2890717"/>
              <a:ext cx="673725" cy="9048"/>
            </a:xfrm>
            <a:prstGeom prst="straightConnector1">
              <a:avLst/>
            </a:prstGeom>
            <a:noFill/>
            <a:ln w="15875" cap="flat" cmpd="sng" algn="ctr">
              <a:solidFill>
                <a:srgbClr val="0C0C0C"/>
              </a:solidFill>
              <a:prstDash val="solid"/>
              <a:headEnd type="none" w="lg" len="lg"/>
              <a:tailEnd type="triangle" w="lg" len="lg"/>
            </a:ln>
            <a:effectLst/>
          </p:spPr>
        </p:cxnSp>
        <p:cxnSp>
          <p:nvCxnSpPr>
            <p:cNvPr id="115" name="直線矢印コネクタ 114"/>
            <p:cNvCxnSpPr>
              <a:stCxn id="96" idx="1"/>
              <a:endCxn id="111" idx="0"/>
            </p:cNvCxnSpPr>
            <p:nvPr/>
          </p:nvCxnSpPr>
          <p:spPr>
            <a:xfrm flipH="1" flipV="1">
              <a:off x="3043709" y="2890717"/>
              <a:ext cx="677617" cy="5331"/>
            </a:xfrm>
            <a:prstGeom prst="straightConnector1">
              <a:avLst/>
            </a:prstGeom>
            <a:noFill/>
            <a:ln w="15875" cap="flat" cmpd="sng" algn="ctr">
              <a:solidFill>
                <a:srgbClr val="0C0C0C"/>
              </a:solidFill>
              <a:prstDash val="solid"/>
              <a:headEnd type="none" w="lg" len="lg"/>
              <a:tailEnd type="triangle" w="lg" len="lg"/>
            </a:ln>
            <a:effectLst/>
          </p:spPr>
        </p:cxnSp>
        <p:cxnSp>
          <p:nvCxnSpPr>
            <p:cNvPr id="116" name="直線矢印コネクタ 115"/>
            <p:cNvCxnSpPr>
              <a:stCxn id="97" idx="1"/>
              <a:endCxn id="118" idx="0"/>
            </p:cNvCxnSpPr>
            <p:nvPr/>
          </p:nvCxnSpPr>
          <p:spPr>
            <a:xfrm flipH="1">
              <a:off x="6248570" y="2897392"/>
              <a:ext cx="1035538" cy="4922"/>
            </a:xfrm>
            <a:prstGeom prst="straightConnector1">
              <a:avLst/>
            </a:prstGeom>
            <a:noFill/>
            <a:ln w="15875" cap="flat" cmpd="sng" algn="ctr">
              <a:solidFill>
                <a:srgbClr val="0C0C0C"/>
              </a:solidFill>
              <a:prstDash val="solid"/>
              <a:headEnd type="none" w="lg" len="lg"/>
              <a:tailEnd type="triangle" w="lg" len="lg"/>
            </a:ln>
            <a:effectLst/>
          </p:spPr>
        </p:cxnSp>
        <p:cxnSp>
          <p:nvCxnSpPr>
            <p:cNvPr id="117" name="直線矢印コネクタ 116"/>
            <p:cNvCxnSpPr>
              <a:stCxn id="96" idx="3"/>
              <a:endCxn id="118" idx="0"/>
            </p:cNvCxnSpPr>
            <p:nvPr/>
          </p:nvCxnSpPr>
          <p:spPr>
            <a:xfrm>
              <a:off x="5306760" y="2896048"/>
              <a:ext cx="941810" cy="6266"/>
            </a:xfrm>
            <a:prstGeom prst="straightConnector1">
              <a:avLst/>
            </a:prstGeom>
            <a:noFill/>
            <a:ln w="15875" cap="flat" cmpd="sng" algn="ctr">
              <a:solidFill>
                <a:srgbClr val="0C0C0C"/>
              </a:solidFill>
              <a:prstDash val="solid"/>
              <a:headEnd type="none" w="lg" len="lg"/>
              <a:tailEnd type="triangle" w="lg" len="lg"/>
            </a:ln>
            <a:effectLst/>
          </p:spPr>
        </p:cxnSp>
        <p:pic>
          <p:nvPicPr>
            <p:cNvPr id="118" name="図 1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6756" y="2902314"/>
              <a:ext cx="723627" cy="723627"/>
            </a:xfrm>
            <a:prstGeom prst="rect">
              <a:avLst/>
            </a:prstGeom>
          </p:spPr>
        </p:pic>
        <p:sp>
          <p:nvSpPr>
            <p:cNvPr id="119" name="テキスト ボックス 118"/>
            <p:cNvSpPr txBox="1"/>
            <p:nvPr/>
          </p:nvSpPr>
          <p:spPr>
            <a:xfrm>
              <a:off x="5569537" y="3443634"/>
              <a:ext cx="135806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smtClean="0">
                  <a:ln>
                    <a:noFill/>
                  </a:ln>
                  <a:solidFill>
                    <a:srgbClr val="0C0C0C"/>
                  </a:solidFill>
                  <a:effectLst/>
                  <a:uLnTx/>
                  <a:uFillTx/>
                </a:rPr>
                <a:t>Clone </a:t>
              </a:r>
              <a:r>
                <a:rPr kumimoji="0" lang="en-US" altLang="ja-JP" sz="1400" b="1" i="0" u="none" strike="noStrike" kern="0" cap="none" spc="0" normalizeH="0" baseline="0" noProof="0" dirty="0" err="1" smtClean="0">
                  <a:ln>
                    <a:noFill/>
                  </a:ln>
                  <a:solidFill>
                    <a:srgbClr val="0C0C0C"/>
                  </a:solidFill>
                  <a:effectLst/>
                  <a:uLnTx/>
                  <a:uFillTx/>
                </a:rPr>
                <a:t>Notifier</a:t>
              </a:r>
              <a:endParaRPr kumimoji="0" lang="ja-JP" altLang="en-US" sz="1600" b="1" i="0" u="none" strike="noStrike" kern="0" cap="none" spc="0" normalizeH="0" baseline="0" noProof="0" dirty="0" smtClean="0">
                <a:ln>
                  <a:noFill/>
                </a:ln>
                <a:solidFill>
                  <a:srgbClr val="0C0C0C"/>
                </a:solidFill>
                <a:effectLst/>
                <a:uLnTx/>
                <a:uFillTx/>
              </a:endParaRPr>
            </a:p>
          </p:txBody>
        </p:sp>
        <p:cxnSp>
          <p:nvCxnSpPr>
            <p:cNvPr id="120" name="直線矢印コネクタ 119"/>
            <p:cNvCxnSpPr>
              <a:stCxn id="119" idx="2"/>
              <a:endCxn id="102" idx="0"/>
            </p:cNvCxnSpPr>
            <p:nvPr/>
          </p:nvCxnSpPr>
          <p:spPr>
            <a:xfrm>
              <a:off x="6248569" y="3751411"/>
              <a:ext cx="1154258" cy="213361"/>
            </a:xfrm>
            <a:prstGeom prst="straightConnector1">
              <a:avLst/>
            </a:prstGeom>
            <a:noFill/>
            <a:ln w="15875" cap="flat" cmpd="sng" algn="ctr">
              <a:solidFill>
                <a:srgbClr val="0C0C0C"/>
              </a:solidFill>
              <a:prstDash val="solid"/>
              <a:headEnd type="none" w="lg" len="lg"/>
              <a:tailEnd type="triangle" w="lg" len="lg"/>
            </a:ln>
            <a:effectLst/>
          </p:spPr>
        </p:cxnSp>
        <p:sp>
          <p:nvSpPr>
            <p:cNvPr id="121" name="テキスト ボックス 120"/>
            <p:cNvSpPr txBox="1"/>
            <p:nvPr/>
          </p:nvSpPr>
          <p:spPr>
            <a:xfrm>
              <a:off x="4150862" y="4001853"/>
              <a:ext cx="805029" cy="338554"/>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smtClean="0">
                  <a:ln>
                    <a:noFill/>
                  </a:ln>
                  <a:solidFill>
                    <a:srgbClr val="000000"/>
                  </a:solidFill>
                  <a:effectLst/>
                  <a:uLnTx/>
                  <a:uFillTx/>
                </a:rPr>
                <a:t>開発者</a:t>
              </a:r>
            </a:p>
          </p:txBody>
        </p:sp>
        <p:pic>
          <p:nvPicPr>
            <p:cNvPr id="122" name="図 121"/>
            <p:cNvPicPr>
              <a:picLocks noChangeAspect="1"/>
            </p:cNvPicPr>
            <p:nvPr/>
          </p:nvPicPr>
          <p:blipFill>
            <a:blip r:embed="rId9"/>
            <a:stretch>
              <a:fillRect/>
            </a:stretch>
          </p:blipFill>
          <p:spPr>
            <a:xfrm>
              <a:off x="4119068" y="3175675"/>
              <a:ext cx="899210" cy="826178"/>
            </a:xfrm>
            <a:prstGeom prst="rect">
              <a:avLst/>
            </a:prstGeom>
          </p:spPr>
        </p:pic>
      </p:grpSp>
    </p:spTree>
    <p:extLst>
      <p:ext uri="{BB962C8B-B14F-4D97-AF65-F5344CB8AC3E}">
        <p14:creationId xmlns:p14="http://schemas.microsoft.com/office/powerpoint/2010/main" val="210756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Clone </a:t>
            </a:r>
            <a:r>
              <a:rPr kumimoji="1" lang="en-US" altLang="ja-JP" dirty="0" err="1" smtClean="0"/>
              <a:t>Notifier</a:t>
            </a:r>
            <a:r>
              <a:rPr kumimoji="1" lang="ja-JP" altLang="en-US" dirty="0" smtClean="0"/>
              <a:t>の問題</a:t>
            </a:r>
            <a:r>
              <a:rPr lang="ja-JP" altLang="en-US" dirty="0"/>
              <a:t>（</a:t>
            </a:r>
            <a:r>
              <a:rPr kumimoji="1" lang="en-US" altLang="ja-JP" dirty="0" smtClean="0"/>
              <a:t>2/2</a:t>
            </a:r>
            <a:r>
              <a:rPr lang="ja-JP" altLang="en-US" dirty="0"/>
              <a:t>）</a:t>
            </a:r>
            <a:endParaRPr kumimoji="1" lang="ja-JP" altLang="en-US" dirty="0"/>
          </a:p>
        </p:txBody>
      </p:sp>
      <p:sp>
        <p:nvSpPr>
          <p:cNvPr id="3" name="コンテンツ プレースホルダー 2"/>
          <p:cNvSpPr>
            <a:spLocks noGrp="1"/>
          </p:cNvSpPr>
          <p:nvPr>
            <p:ph idx="1"/>
          </p:nvPr>
        </p:nvSpPr>
        <p:spPr>
          <a:xfrm>
            <a:off x="388593" y="1535893"/>
            <a:ext cx="9386638" cy="4525963"/>
          </a:xfrm>
        </p:spPr>
        <p:txBody>
          <a:bodyPr/>
          <a:lstStyle/>
          <a:p>
            <a:pPr marL="0" indent="0">
              <a:buNone/>
            </a:pPr>
            <a:r>
              <a:rPr lang="ja-JP" altLang="en-US" sz="2400" dirty="0" smtClean="0"/>
              <a:t>（問題）複数の変更履歴情報の</a:t>
            </a:r>
            <a:r>
              <a:rPr lang="ja-JP" altLang="en-US" sz="2400" dirty="0"/>
              <a:t>比較</a:t>
            </a:r>
            <a:r>
              <a:rPr lang="ja-JP" altLang="en-US" sz="2400" dirty="0" smtClean="0"/>
              <a:t>が困難</a:t>
            </a:r>
            <a:endParaRPr lang="en-US" altLang="ja-JP" sz="2400" dirty="0" smtClean="0"/>
          </a:p>
          <a:p>
            <a:pPr marL="0" indent="0">
              <a:buNone/>
            </a:pPr>
            <a:endParaRPr lang="en-US" altLang="ja-JP" sz="2400" dirty="0" smtClean="0"/>
          </a:p>
          <a:p>
            <a:pPr marL="0" indent="0">
              <a:buNone/>
            </a:pPr>
            <a:endParaRPr lang="en-US" altLang="ja-JP" sz="1050" dirty="0"/>
          </a:p>
          <a:p>
            <a:pPr marL="0" indent="0">
              <a:buNone/>
            </a:pPr>
            <a:endParaRPr lang="en-US" altLang="ja-JP" sz="2000" dirty="0" smtClean="0"/>
          </a:p>
          <a:p>
            <a:pPr marL="1338263" indent="-1338263">
              <a:buNone/>
            </a:pPr>
            <a:endParaRPr lang="en-US" altLang="ja-JP" sz="2400" dirty="0" smtClean="0"/>
          </a:p>
          <a:p>
            <a:pPr marL="271463" indent="0">
              <a:spcBef>
                <a:spcPts val="600"/>
              </a:spcBef>
              <a:spcAft>
                <a:spcPts val="600"/>
              </a:spcAft>
              <a:buNone/>
            </a:pPr>
            <a:endParaRPr lang="en-US" altLang="ja-JP" sz="20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6" name="テキスト ボックス 5"/>
          <p:cNvSpPr txBox="1"/>
          <p:nvPr/>
        </p:nvSpPr>
        <p:spPr>
          <a:xfrm>
            <a:off x="1647215" y="2092817"/>
            <a:ext cx="5838458" cy="400110"/>
          </a:xfrm>
          <a:prstGeom prst="rect">
            <a:avLst/>
          </a:prstGeom>
          <a:noFill/>
        </p:spPr>
        <p:txBody>
          <a:bodyPr wrap="none" rtlCol="0">
            <a:spAutoFit/>
          </a:bodyPr>
          <a:lstStyle/>
          <a:p>
            <a:r>
              <a:rPr lang="ja-JP" altLang="en-US" sz="2000" dirty="0" smtClean="0"/>
              <a:t>各クローンセット数を表で示した結果を開発者に提供</a:t>
            </a:r>
            <a:endParaRPr kumimoji="1" lang="ja-JP" altLang="en-US" sz="2000" dirty="0"/>
          </a:p>
        </p:txBody>
      </p:sp>
      <p:sp>
        <p:nvSpPr>
          <p:cNvPr id="11" name="正方形/長方形 10"/>
          <p:cNvSpPr/>
          <p:nvPr/>
        </p:nvSpPr>
        <p:spPr>
          <a:xfrm>
            <a:off x="367330" y="4993018"/>
            <a:ext cx="8627814" cy="1323439"/>
          </a:xfrm>
          <a:prstGeom prst="rect">
            <a:avLst/>
          </a:prstGeom>
        </p:spPr>
        <p:txBody>
          <a:bodyPr wrap="square">
            <a:spAutoFit/>
          </a:bodyPr>
          <a:lstStyle/>
          <a:p>
            <a:pPr lvl="0"/>
            <a:r>
              <a:rPr lang="ja-JP" altLang="en-US" sz="2400" dirty="0" smtClean="0">
                <a:solidFill>
                  <a:srgbClr val="000000"/>
                </a:solidFill>
              </a:rPr>
              <a:t>表では各クローンセットの大小，比率，推移がわかりづらく複数の変更履歴情報から保守作業情報を</a:t>
            </a:r>
            <a:r>
              <a:rPr lang="ja-JP" altLang="en-US" sz="2400" dirty="0" smtClean="0">
                <a:solidFill>
                  <a:srgbClr val="FF0000"/>
                </a:solidFill>
              </a:rPr>
              <a:t>直観的に知ることはできない</a:t>
            </a:r>
            <a:endParaRPr lang="en-US" altLang="ja-JP" sz="2400" dirty="0" smtClean="0">
              <a:solidFill>
                <a:srgbClr val="FF0000"/>
              </a:solidFill>
            </a:endParaRPr>
          </a:p>
          <a:p>
            <a:pPr lvl="0"/>
            <a:endParaRPr lang="en-US" altLang="ja-JP" sz="800" dirty="0" smtClean="0">
              <a:solidFill>
                <a:srgbClr val="000000"/>
              </a:solidFill>
            </a:endParaRPr>
          </a:p>
          <a:p>
            <a:r>
              <a:rPr lang="ja-JP" altLang="en-US" sz="2400" dirty="0" smtClean="0">
                <a:solidFill>
                  <a:srgbClr val="000000"/>
                </a:solidFill>
              </a:rPr>
              <a:t>　　　複数の変更</a:t>
            </a:r>
            <a:r>
              <a:rPr lang="ja-JP" altLang="en-US" sz="2400" dirty="0">
                <a:solidFill>
                  <a:srgbClr val="000000"/>
                </a:solidFill>
              </a:rPr>
              <a:t>履歴情報を比較するのに表は</a:t>
            </a:r>
            <a:r>
              <a:rPr lang="ja-JP" altLang="en-US" sz="2400" dirty="0">
                <a:solidFill>
                  <a:srgbClr val="FF0000"/>
                </a:solidFill>
              </a:rPr>
              <a:t>適切で</a:t>
            </a:r>
            <a:r>
              <a:rPr lang="ja-JP" altLang="en-US" sz="2400" dirty="0" smtClean="0">
                <a:solidFill>
                  <a:srgbClr val="FF0000"/>
                </a:solidFill>
              </a:rPr>
              <a:t>ない</a:t>
            </a:r>
            <a:endParaRPr lang="ja-JP" altLang="en-US" sz="2400" dirty="0">
              <a:solidFill>
                <a:srgbClr val="FF0000"/>
              </a:solidFill>
            </a:endParaRPr>
          </a:p>
        </p:txBody>
      </p:sp>
      <p:grpSp>
        <p:nvGrpSpPr>
          <p:cNvPr id="7" name="グループ化 6"/>
          <p:cNvGrpSpPr/>
          <p:nvPr/>
        </p:nvGrpSpPr>
        <p:grpSpPr>
          <a:xfrm>
            <a:off x="457200" y="2561915"/>
            <a:ext cx="8233327" cy="2360965"/>
            <a:chOff x="457200" y="2115685"/>
            <a:chExt cx="8233327" cy="2360965"/>
          </a:xfrm>
        </p:grpSpPr>
        <p:pic>
          <p:nvPicPr>
            <p:cNvPr id="5" name="図 4"/>
            <p:cNvPicPr>
              <a:picLocks noChangeAspect="1"/>
            </p:cNvPicPr>
            <p:nvPr/>
          </p:nvPicPr>
          <p:blipFill>
            <a:blip r:embed="rId3"/>
            <a:stretch>
              <a:fillRect/>
            </a:stretch>
          </p:blipFill>
          <p:spPr>
            <a:xfrm>
              <a:off x="4926601" y="2545520"/>
              <a:ext cx="3763926" cy="1929103"/>
            </a:xfrm>
            <a:prstGeom prst="rect">
              <a:avLst/>
            </a:prstGeom>
          </p:spPr>
        </p:pic>
        <p:pic>
          <p:nvPicPr>
            <p:cNvPr id="12" name="図 11"/>
            <p:cNvPicPr>
              <a:picLocks noChangeAspect="1"/>
            </p:cNvPicPr>
            <p:nvPr/>
          </p:nvPicPr>
          <p:blipFill>
            <a:blip r:embed="rId4"/>
            <a:stretch>
              <a:fillRect/>
            </a:stretch>
          </p:blipFill>
          <p:spPr>
            <a:xfrm>
              <a:off x="457200" y="2547547"/>
              <a:ext cx="3828979" cy="1929103"/>
            </a:xfrm>
            <a:prstGeom prst="rect">
              <a:avLst/>
            </a:prstGeom>
          </p:spPr>
        </p:pic>
        <p:cxnSp>
          <p:nvCxnSpPr>
            <p:cNvPr id="13" name="直線矢印コネクタ 12"/>
            <p:cNvCxnSpPr>
              <a:stCxn id="5" idx="1"/>
              <a:endCxn id="12" idx="3"/>
            </p:cNvCxnSpPr>
            <p:nvPr/>
          </p:nvCxnSpPr>
          <p:spPr>
            <a:xfrm flipH="1">
              <a:off x="4286179" y="3510072"/>
              <a:ext cx="640422" cy="2027"/>
            </a:xfrm>
            <a:prstGeom prst="straightConnector1">
              <a:avLst/>
            </a:prstGeom>
            <a:noFill/>
            <a:ln w="53975" cap="flat" cmpd="sng" algn="ctr">
              <a:solidFill>
                <a:srgbClr val="0C0C0C"/>
              </a:solidFill>
              <a:prstDash val="solid"/>
              <a:headEnd type="triangle" w="lg" len="lg"/>
              <a:tailEnd type="triangle" w="lg" len="lg"/>
            </a:ln>
            <a:effectLst/>
          </p:spPr>
        </p:cxnSp>
        <p:sp>
          <p:nvSpPr>
            <p:cNvPr id="14" name="正方形/長方形 13"/>
            <p:cNvSpPr/>
            <p:nvPr/>
          </p:nvSpPr>
          <p:spPr>
            <a:xfrm>
              <a:off x="1024544" y="2123816"/>
              <a:ext cx="2071734" cy="338554"/>
            </a:xfrm>
            <a:prstGeom prst="rect">
              <a:avLst/>
            </a:prstGeom>
            <a:ln>
              <a:solidFill>
                <a:srgbClr val="0C0C0C"/>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過去</a:t>
              </a:r>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の変更履歴情報</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p:sp>
          <p:nvSpPr>
            <p:cNvPr id="15" name="正方形/長方形 14"/>
            <p:cNvSpPr/>
            <p:nvPr/>
          </p:nvSpPr>
          <p:spPr>
            <a:xfrm>
              <a:off x="5772697" y="2115685"/>
              <a:ext cx="2071734" cy="338554"/>
            </a:xfrm>
            <a:prstGeom prst="rect">
              <a:avLst/>
            </a:prstGeom>
            <a:ln>
              <a:solidFill>
                <a:srgbClr val="0C0C0C"/>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kern="0" dirty="0">
                  <a:solidFill>
                    <a:srgbClr val="0C0C0C"/>
                  </a:solidFill>
                  <a:latin typeface="メイリオ"/>
                  <a:ea typeface="メイリオ"/>
                </a:rPr>
                <a:t>現在</a:t>
              </a:r>
              <a:r>
                <a:rPr kumimoji="0" lang="ja-JP" altLang="en-US" sz="1600" b="0" i="0" u="none" strike="noStrike" kern="0" cap="none" spc="0" normalizeH="0" baseline="0" noProof="0" dirty="0" smtClean="0">
                  <a:ln>
                    <a:noFill/>
                  </a:ln>
                  <a:solidFill>
                    <a:srgbClr val="0C0C0C"/>
                  </a:solidFill>
                  <a:effectLst/>
                  <a:uLnTx/>
                  <a:uFillTx/>
                  <a:latin typeface="メイリオ"/>
                  <a:ea typeface="メイリオ"/>
                </a:rPr>
                <a:t>の変更履歴情報</a:t>
              </a:r>
              <a:endParaRPr kumimoji="0" lang="ja-JP" altLang="en-US" sz="1600" b="0" i="0" u="none" strike="noStrike" kern="0" cap="none" spc="0" normalizeH="0" baseline="0" noProof="0" dirty="0">
                <a:ln>
                  <a:noFill/>
                </a:ln>
                <a:solidFill>
                  <a:srgbClr val="0C0C0C"/>
                </a:solidFill>
                <a:effectLst/>
                <a:uLnTx/>
                <a:uFillTx/>
                <a:latin typeface="メイリオ"/>
                <a:ea typeface="メイリオ"/>
              </a:endParaRPr>
            </a:p>
          </p:txBody>
        </p:sp>
        <p:sp>
          <p:nvSpPr>
            <p:cNvPr id="17" name="テキスト ボックス 16"/>
            <p:cNvSpPr txBox="1"/>
            <p:nvPr/>
          </p:nvSpPr>
          <p:spPr>
            <a:xfrm>
              <a:off x="4276328" y="3015212"/>
              <a:ext cx="646331" cy="369332"/>
            </a:xfrm>
            <a:prstGeom prst="rect">
              <a:avLst/>
            </a:prstGeom>
            <a:noFill/>
          </p:spPr>
          <p:txBody>
            <a:bodyPr wrap="none" rtlCol="0">
              <a:spAutoFit/>
            </a:bodyPr>
            <a:lstStyle/>
            <a:p>
              <a:pPr algn="ctr"/>
              <a:r>
                <a:rPr lang="ja-JP" altLang="en-US" dirty="0" smtClean="0"/>
                <a:t>比較</a:t>
              </a:r>
              <a:endParaRPr kumimoji="1" lang="ja-JP" altLang="en-US" dirty="0">
                <a:solidFill>
                  <a:srgbClr val="FF0000"/>
                </a:solidFill>
              </a:endParaRPr>
            </a:p>
          </p:txBody>
        </p:sp>
      </p:grpSp>
      <p:sp>
        <p:nvSpPr>
          <p:cNvPr id="18" name="右矢印 17"/>
          <p:cNvSpPr/>
          <p:nvPr/>
        </p:nvSpPr>
        <p:spPr>
          <a:xfrm>
            <a:off x="532826" y="5922810"/>
            <a:ext cx="453006" cy="343949"/>
          </a:xfrm>
          <a:prstGeom prst="rightArrow">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      </a:t>
            </a:r>
            <a:endParaRPr kumimoji="1" lang="ja-JP" altLang="en-US" dirty="0"/>
          </a:p>
        </p:txBody>
      </p:sp>
    </p:spTree>
    <p:extLst>
      <p:ext uri="{BB962C8B-B14F-4D97-AF65-F5344CB8AC3E}">
        <p14:creationId xmlns:p14="http://schemas.microsoft.com/office/powerpoint/2010/main" val="59727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360632" y="1600200"/>
            <a:ext cx="8145415" cy="4525963"/>
          </a:xfrm>
          <a:noFill/>
        </p:spPr>
        <p:txBody>
          <a:bodyPr/>
          <a:lstStyle/>
          <a:p>
            <a:pPr marL="0" indent="0">
              <a:buNone/>
            </a:pPr>
            <a:r>
              <a:rPr kumimoji="1" lang="en-US" altLang="ja-JP" sz="2400" dirty="0" smtClean="0"/>
              <a:t>Clone </a:t>
            </a:r>
            <a:r>
              <a:rPr kumimoji="1" lang="en-US" altLang="ja-JP" sz="2400" dirty="0" err="1" smtClean="0"/>
              <a:t>Notifier</a:t>
            </a:r>
            <a:r>
              <a:rPr kumimoji="1" lang="ja-JP" altLang="en-US" sz="2400" dirty="0" smtClean="0"/>
              <a:t>の問題</a:t>
            </a:r>
            <a:endParaRPr kumimoji="1" lang="en-US" altLang="ja-JP" sz="2400" dirty="0" smtClean="0"/>
          </a:p>
          <a:p>
            <a:pPr marL="0" indent="0">
              <a:buNone/>
            </a:pPr>
            <a:r>
              <a:rPr lang="ja-JP" altLang="en-US" sz="2400" dirty="0" smtClean="0"/>
              <a:t>（問題）複数</a:t>
            </a:r>
            <a:r>
              <a:rPr lang="ja-JP" altLang="en-US" sz="2400" dirty="0"/>
              <a:t>の変更履歴情報</a:t>
            </a:r>
            <a:r>
              <a:rPr lang="ja-JP" altLang="en-US" sz="2400" dirty="0" smtClean="0"/>
              <a:t>の</a:t>
            </a:r>
            <a:r>
              <a:rPr lang="ja-JP" altLang="en-US" sz="2400" dirty="0"/>
              <a:t>比較</a:t>
            </a:r>
            <a:r>
              <a:rPr lang="ja-JP" altLang="en-US" sz="2400" dirty="0" smtClean="0"/>
              <a:t>が</a:t>
            </a:r>
            <a:r>
              <a:rPr lang="ja-JP" altLang="en-US" sz="2400" dirty="0"/>
              <a:t>困難</a:t>
            </a:r>
            <a:endParaRPr lang="en-US" altLang="ja-JP" sz="2400" dirty="0"/>
          </a:p>
          <a:p>
            <a:pPr marL="0" indent="0">
              <a:buNone/>
            </a:pPr>
            <a:endParaRPr lang="en-US" altLang="ja-JP" sz="2400" dirty="0"/>
          </a:p>
          <a:p>
            <a:pPr marL="0" indent="0">
              <a:buNone/>
            </a:pPr>
            <a:endParaRPr lang="en-US" altLang="ja-JP" sz="400" dirty="0" smtClean="0"/>
          </a:p>
          <a:p>
            <a:pPr marL="0" indent="0">
              <a:buNone/>
            </a:pPr>
            <a:endParaRPr lang="en-US" altLang="ja-JP" sz="400" dirty="0"/>
          </a:p>
          <a:p>
            <a:pPr marL="0" indent="0">
              <a:buNone/>
            </a:pPr>
            <a:endParaRPr lang="en-US" altLang="ja-JP" sz="400" dirty="0" smtClean="0"/>
          </a:p>
          <a:p>
            <a:pPr marL="0" indent="0">
              <a:buNone/>
            </a:pPr>
            <a:endParaRPr lang="en-US" altLang="ja-JP" sz="400" dirty="0"/>
          </a:p>
          <a:p>
            <a:pPr marL="0" indent="0">
              <a:buNone/>
            </a:pPr>
            <a:endParaRPr lang="en-US" altLang="ja-JP" sz="400" dirty="0" smtClean="0"/>
          </a:p>
          <a:p>
            <a:pPr marL="0" indent="0">
              <a:spcBef>
                <a:spcPts val="0"/>
              </a:spcBef>
              <a:spcAft>
                <a:spcPts val="600"/>
              </a:spcAft>
              <a:buNone/>
            </a:pPr>
            <a:r>
              <a:rPr lang="ja-JP" altLang="en-US" sz="2400" dirty="0" smtClean="0"/>
              <a:t>本研究</a:t>
            </a:r>
            <a:r>
              <a:rPr lang="ja-JP" altLang="en-US" sz="2400" dirty="0"/>
              <a:t>では</a:t>
            </a:r>
            <a:r>
              <a:rPr lang="ja-JP" altLang="en-US" sz="2400" dirty="0" smtClean="0"/>
              <a:t>，</a:t>
            </a:r>
            <a:endParaRPr lang="en-US" altLang="ja-JP" sz="2400" dirty="0" smtClean="0"/>
          </a:p>
          <a:p>
            <a:pPr marL="0" indent="0">
              <a:spcBef>
                <a:spcPts val="0"/>
              </a:spcBef>
              <a:spcAft>
                <a:spcPts val="600"/>
              </a:spcAft>
              <a:buNone/>
            </a:pP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右矢印 4"/>
          <p:cNvSpPr/>
          <p:nvPr/>
        </p:nvSpPr>
        <p:spPr>
          <a:xfrm rot="5400000">
            <a:off x="4310255" y="2536787"/>
            <a:ext cx="488833" cy="764274"/>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31047" y="3960667"/>
            <a:ext cx="8075000" cy="830997"/>
          </a:xfrm>
          <a:prstGeom prst="rect">
            <a:avLst/>
          </a:prstGeom>
          <a:noFill/>
          <a:ln>
            <a:noFill/>
          </a:ln>
        </p:spPr>
        <p:txBody>
          <a:bodyPr wrap="square" rtlCol="0">
            <a:spAutoFit/>
          </a:bodyPr>
          <a:lstStyle/>
          <a:p>
            <a:pPr algn="ctr"/>
            <a:r>
              <a:rPr lang="ja-JP" altLang="en-US" sz="2400" dirty="0" smtClean="0"/>
              <a:t>この</a:t>
            </a:r>
            <a:r>
              <a:rPr lang="ja-JP" altLang="en-US" sz="2400" dirty="0"/>
              <a:t>問題を解決した</a:t>
            </a:r>
            <a:r>
              <a:rPr lang="ja-JP" altLang="en-US" sz="2400" dirty="0">
                <a:solidFill>
                  <a:srgbClr val="FF0000"/>
                </a:solidFill>
              </a:rPr>
              <a:t>コードクローン変更履歴可視化システム</a:t>
            </a:r>
            <a:r>
              <a:rPr lang="ja-JP" altLang="en-US" sz="2400" dirty="0"/>
              <a:t>を開発することで，クローンセットの変更履歴全体の</a:t>
            </a:r>
            <a:r>
              <a:rPr lang="ja-JP" altLang="en-US" sz="2400" dirty="0">
                <a:solidFill>
                  <a:srgbClr val="FF0000"/>
                </a:solidFill>
              </a:rPr>
              <a:t>分析を</a:t>
            </a:r>
            <a:r>
              <a:rPr lang="ja-JP" altLang="en-US" sz="2400" dirty="0" smtClean="0">
                <a:solidFill>
                  <a:srgbClr val="FF0000"/>
                </a:solidFill>
              </a:rPr>
              <a:t>支援</a:t>
            </a:r>
            <a:endParaRPr lang="en-US" altLang="ja-JP" sz="2400" dirty="0">
              <a:solidFill>
                <a:srgbClr val="FF0000"/>
              </a:solidFill>
            </a:endParaRPr>
          </a:p>
        </p:txBody>
      </p:sp>
      <p:sp>
        <p:nvSpPr>
          <p:cNvPr id="8" name="角丸四角形 7"/>
          <p:cNvSpPr/>
          <p:nvPr/>
        </p:nvSpPr>
        <p:spPr>
          <a:xfrm>
            <a:off x="457200" y="3860801"/>
            <a:ext cx="8048847" cy="10922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53365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p:cNvSpPr/>
          <p:nvPr/>
        </p:nvSpPr>
        <p:spPr>
          <a:xfrm>
            <a:off x="2762115" y="2691731"/>
            <a:ext cx="4521661" cy="2921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コードクローン変更履歴可視化</a:t>
            </a:r>
            <a:r>
              <a:rPr kumimoji="1" lang="en-US" altLang="ja-JP" dirty="0" smtClean="0"/>
              <a:t/>
            </a:r>
            <a:br>
              <a:rPr kumimoji="1" lang="en-US" altLang="ja-JP" dirty="0" smtClean="0"/>
            </a:br>
            <a:r>
              <a:rPr kumimoji="1" lang="ja-JP" altLang="en-US" dirty="0" smtClean="0"/>
              <a:t>システムの概要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3" name="テキスト ボックス 2"/>
          <p:cNvSpPr txBox="1"/>
          <p:nvPr/>
        </p:nvSpPr>
        <p:spPr>
          <a:xfrm>
            <a:off x="354971" y="1513910"/>
            <a:ext cx="7856638" cy="461665"/>
          </a:xfrm>
          <a:prstGeom prst="rect">
            <a:avLst/>
          </a:prstGeom>
          <a:noFill/>
        </p:spPr>
        <p:txBody>
          <a:bodyPr wrap="none" rtlCol="0">
            <a:spAutoFit/>
          </a:bodyPr>
          <a:lstStyle/>
          <a:p>
            <a:r>
              <a:rPr lang="ja-JP" altLang="en-US" sz="2400" dirty="0" smtClean="0"/>
              <a:t>本システムは，</a:t>
            </a:r>
            <a:r>
              <a:rPr lang="en-US" altLang="ja-JP" sz="2400" dirty="0" smtClean="0"/>
              <a:t>Clone </a:t>
            </a:r>
            <a:r>
              <a:rPr lang="en-US" altLang="ja-JP" sz="2400" dirty="0" err="1" smtClean="0"/>
              <a:t>Notifier</a:t>
            </a:r>
            <a:r>
              <a:rPr lang="ja-JP" altLang="en-US" sz="2400" dirty="0" smtClean="0"/>
              <a:t>の問題を解決するため</a:t>
            </a:r>
            <a:r>
              <a:rPr lang="ja-JP" altLang="en-US" sz="2400" dirty="0"/>
              <a:t>に</a:t>
            </a:r>
            <a:r>
              <a:rPr lang="ja-JP" altLang="en-US" sz="2400" dirty="0" smtClean="0"/>
              <a:t>開発</a:t>
            </a:r>
            <a:endParaRPr lang="ja-JP" altLang="en-US" sz="2400" dirty="0"/>
          </a:p>
        </p:txBody>
      </p:sp>
      <p:sp>
        <p:nvSpPr>
          <p:cNvPr id="69" name="テキスト ボックス 68"/>
          <p:cNvSpPr txBox="1"/>
          <p:nvPr/>
        </p:nvSpPr>
        <p:spPr>
          <a:xfrm>
            <a:off x="1759676" y="6017568"/>
            <a:ext cx="5689378" cy="400110"/>
          </a:xfrm>
          <a:prstGeom prst="rect">
            <a:avLst/>
          </a:prstGeom>
          <a:noFill/>
        </p:spPr>
        <p:txBody>
          <a:bodyPr wrap="none" rtlCol="0">
            <a:spAutoFit/>
          </a:bodyPr>
          <a:lstStyle/>
          <a:p>
            <a:r>
              <a:rPr lang="en-US" altLang="ja-JP" sz="2000" dirty="0" smtClean="0"/>
              <a:t>Clone </a:t>
            </a:r>
            <a:r>
              <a:rPr lang="en-US" altLang="ja-JP" sz="2000" dirty="0" err="1" smtClean="0"/>
              <a:t>Notifier</a:t>
            </a:r>
            <a:r>
              <a:rPr lang="ja-JP" altLang="en-US" sz="2000" dirty="0" smtClean="0"/>
              <a:t>の問題には赤文字のプロセスで</a:t>
            </a:r>
            <a:r>
              <a:rPr lang="ja-JP" altLang="en-US" sz="2000" dirty="0"/>
              <a:t>対処</a:t>
            </a:r>
            <a:endParaRPr lang="ja-JP" altLang="en-US" sz="2000" dirty="0">
              <a:solidFill>
                <a:srgbClr val="FF0000"/>
              </a:solidFill>
            </a:endParaRPr>
          </a:p>
        </p:txBody>
      </p:sp>
      <p:sp>
        <p:nvSpPr>
          <p:cNvPr id="132" name="正方形/長方形 131"/>
          <p:cNvSpPr/>
          <p:nvPr/>
        </p:nvSpPr>
        <p:spPr>
          <a:xfrm>
            <a:off x="6520632" y="3921108"/>
            <a:ext cx="2999160" cy="584775"/>
          </a:xfrm>
          <a:prstGeom prst="rect">
            <a:avLst/>
          </a:prstGeom>
        </p:spPr>
        <p:txBody>
          <a:bodyPr wrap="square">
            <a:spAutoFit/>
          </a:bodyPr>
          <a:lstStyle/>
          <a:p>
            <a:pPr algn="ctr"/>
            <a:r>
              <a:rPr lang="en-US" altLang="ja-JP" sz="1600" dirty="0" err="1" smtClean="0"/>
              <a:t>WebUI</a:t>
            </a:r>
            <a:r>
              <a:rPr lang="ja-JP" altLang="en-US" sz="1600" dirty="0" smtClean="0"/>
              <a:t>で</a:t>
            </a:r>
            <a:r>
              <a:rPr lang="en-US" altLang="ja-JP" sz="1600" dirty="0" smtClean="0"/>
              <a:t/>
            </a:r>
            <a:br>
              <a:rPr lang="en-US" altLang="ja-JP" sz="1600" dirty="0" smtClean="0"/>
            </a:br>
            <a:r>
              <a:rPr lang="ja-JP" altLang="en-US" sz="1600" dirty="0" smtClean="0"/>
              <a:t>確認</a:t>
            </a:r>
            <a:endParaRPr lang="en-US" altLang="ja-JP" sz="1600" dirty="0"/>
          </a:p>
        </p:txBody>
      </p:sp>
      <p:grpSp>
        <p:nvGrpSpPr>
          <p:cNvPr id="41" name="グループ化 40"/>
          <p:cNvGrpSpPr/>
          <p:nvPr/>
        </p:nvGrpSpPr>
        <p:grpSpPr>
          <a:xfrm>
            <a:off x="461177" y="2890666"/>
            <a:ext cx="8540450" cy="2983675"/>
            <a:chOff x="498928" y="3128006"/>
            <a:chExt cx="8540450" cy="2983675"/>
          </a:xfrm>
        </p:grpSpPr>
        <p:grpSp>
          <p:nvGrpSpPr>
            <p:cNvPr id="42" name="グループ化 41"/>
            <p:cNvGrpSpPr/>
            <p:nvPr/>
          </p:nvGrpSpPr>
          <p:grpSpPr>
            <a:xfrm>
              <a:off x="498928" y="3128006"/>
              <a:ext cx="7200242" cy="2857019"/>
              <a:chOff x="529456" y="3090853"/>
              <a:chExt cx="7200242" cy="2857019"/>
            </a:xfrm>
          </p:grpSpPr>
          <p:grpSp>
            <p:nvGrpSpPr>
              <p:cNvPr id="53" name="グループ化 52"/>
              <p:cNvGrpSpPr/>
              <p:nvPr/>
            </p:nvGrpSpPr>
            <p:grpSpPr>
              <a:xfrm>
                <a:off x="532293" y="3986697"/>
                <a:ext cx="1959698" cy="612640"/>
                <a:chOff x="327171" y="2766760"/>
                <a:chExt cx="1959698" cy="612640"/>
              </a:xfrm>
            </p:grpSpPr>
            <p:sp>
              <p:nvSpPr>
                <p:cNvPr id="124" name="正方形/長方形 123"/>
                <p:cNvSpPr/>
                <p:nvPr/>
              </p:nvSpPr>
              <p:spPr>
                <a:xfrm>
                  <a:off x="327171" y="2794625"/>
                  <a:ext cx="1959698" cy="584775"/>
                </a:xfrm>
                <a:prstGeom prst="rect">
                  <a:avLst/>
                </a:prstGeom>
                <a:ln cap="rnd">
                  <a:noFill/>
                  <a:prstDash val="solid"/>
                  <a:round/>
                </a:ln>
              </p:spPr>
              <p:txBody>
                <a:bodyPr wrap="square">
                  <a:spAutoFit/>
                </a:bodyPr>
                <a:lstStyle/>
                <a:p>
                  <a:pPr algn="ctr"/>
                  <a:r>
                    <a:rPr lang="ja-JP" altLang="en-US" sz="1600" kern="0" dirty="0">
                      <a:latin typeface="Segoe UI"/>
                      <a:ea typeface="メイリオ"/>
                    </a:rPr>
                    <a:t>複数</a:t>
                  </a:r>
                  <a:r>
                    <a:rPr lang="ja-JP" altLang="en-US" sz="1600" kern="0" dirty="0" smtClean="0">
                      <a:latin typeface="Segoe UI"/>
                      <a:ea typeface="メイリオ"/>
                    </a:rPr>
                    <a:t>バージョンのソースコード取得</a:t>
                  </a:r>
                  <a:endParaRPr lang="ja-JP" altLang="en-US" sz="1200" dirty="0"/>
                </a:p>
              </p:txBody>
            </p:sp>
            <p:sp>
              <p:nvSpPr>
                <p:cNvPr id="125" name="角丸四角形 124"/>
                <p:cNvSpPr/>
                <p:nvPr/>
              </p:nvSpPr>
              <p:spPr>
                <a:xfrm>
                  <a:off x="327171" y="2766760"/>
                  <a:ext cx="1950004" cy="565505"/>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529456" y="4880778"/>
                <a:ext cx="1959698" cy="614839"/>
                <a:chOff x="327171" y="2766760"/>
                <a:chExt cx="1959698" cy="614839"/>
              </a:xfrm>
            </p:grpSpPr>
            <p:sp>
              <p:nvSpPr>
                <p:cNvPr id="122" name="正方形/長方形 121"/>
                <p:cNvSpPr/>
                <p:nvPr/>
              </p:nvSpPr>
              <p:spPr>
                <a:xfrm>
                  <a:off x="327171" y="2796824"/>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コードクローンの検出</a:t>
                  </a:r>
                  <a:endParaRPr lang="ja-JP" altLang="en-US" sz="1200" dirty="0"/>
                </a:p>
              </p:txBody>
            </p:sp>
            <p:sp>
              <p:nvSpPr>
                <p:cNvPr id="123" name="角丸四角形 122"/>
                <p:cNvSpPr/>
                <p:nvPr/>
              </p:nvSpPr>
              <p:spPr>
                <a:xfrm>
                  <a:off x="327171" y="2766760"/>
                  <a:ext cx="1950004" cy="588275"/>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8" name="直線矢印コネクタ 57"/>
              <p:cNvCxnSpPr>
                <a:stCxn id="125" idx="2"/>
                <a:endCxn id="122" idx="0"/>
              </p:cNvCxnSpPr>
              <p:nvPr/>
            </p:nvCxnSpPr>
            <p:spPr>
              <a:xfrm>
                <a:off x="1507295" y="4552202"/>
                <a:ext cx="2010" cy="358640"/>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a:stCxn id="123" idx="3"/>
                <a:endCxn id="121" idx="1"/>
              </p:cNvCxnSpPr>
              <p:nvPr/>
            </p:nvCxnSpPr>
            <p:spPr>
              <a:xfrm flipV="1">
                <a:off x="2479460" y="3394434"/>
                <a:ext cx="560618" cy="1780482"/>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60" name="グループ化 59"/>
              <p:cNvGrpSpPr/>
              <p:nvPr/>
            </p:nvGrpSpPr>
            <p:grpSpPr>
              <a:xfrm>
                <a:off x="3040078" y="3099715"/>
                <a:ext cx="1959698" cy="589438"/>
                <a:chOff x="2904055" y="2889722"/>
                <a:chExt cx="1959698" cy="589438"/>
              </a:xfrm>
            </p:grpSpPr>
            <p:sp>
              <p:nvSpPr>
                <p:cNvPr id="120" name="正方形/長方形 119"/>
                <p:cNvSpPr/>
                <p:nvPr/>
              </p:nvSpPr>
              <p:spPr>
                <a:xfrm>
                  <a:off x="2904055" y="2894385"/>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コードクローンの対応関係の調査</a:t>
                  </a:r>
                  <a:endParaRPr lang="ja-JP" altLang="en-US" sz="1200" dirty="0"/>
                </a:p>
              </p:txBody>
            </p:sp>
            <p:sp>
              <p:nvSpPr>
                <p:cNvPr id="121" name="角丸四角形 120"/>
                <p:cNvSpPr/>
                <p:nvPr/>
              </p:nvSpPr>
              <p:spPr>
                <a:xfrm>
                  <a:off x="2904055" y="2889722"/>
                  <a:ext cx="1950004" cy="589438"/>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1" name="グループ化 60"/>
              <p:cNvGrpSpPr/>
              <p:nvPr/>
            </p:nvGrpSpPr>
            <p:grpSpPr>
              <a:xfrm>
                <a:off x="3030384" y="4879616"/>
                <a:ext cx="1961708" cy="623425"/>
                <a:chOff x="2863816" y="4876061"/>
                <a:chExt cx="1961708" cy="623425"/>
              </a:xfrm>
            </p:grpSpPr>
            <p:sp>
              <p:nvSpPr>
                <p:cNvPr id="118" name="正方形/長方形 117"/>
                <p:cNvSpPr/>
                <p:nvPr/>
              </p:nvSpPr>
              <p:spPr>
                <a:xfrm>
                  <a:off x="2865826" y="4914711"/>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コードクローンの変更履歴の</a:t>
                  </a:r>
                  <a:r>
                    <a:rPr lang="ja-JP" altLang="en-US" sz="1600" kern="0" dirty="0">
                      <a:latin typeface="Segoe UI"/>
                      <a:ea typeface="メイリオ"/>
                    </a:rPr>
                    <a:t>調査</a:t>
                  </a:r>
                  <a:endParaRPr lang="ja-JP" altLang="en-US" sz="1200" dirty="0"/>
                </a:p>
              </p:txBody>
            </p:sp>
            <p:sp>
              <p:nvSpPr>
                <p:cNvPr id="119" name="角丸四角形 118"/>
                <p:cNvSpPr/>
                <p:nvPr/>
              </p:nvSpPr>
              <p:spPr>
                <a:xfrm>
                  <a:off x="2863816" y="4876061"/>
                  <a:ext cx="1950004" cy="592232"/>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2" name="直線矢印コネクタ 61"/>
              <p:cNvCxnSpPr>
                <a:stCxn id="119" idx="3"/>
                <a:endCxn id="117" idx="1"/>
              </p:cNvCxnSpPr>
              <p:nvPr/>
            </p:nvCxnSpPr>
            <p:spPr>
              <a:xfrm flipV="1">
                <a:off x="4980388" y="3393280"/>
                <a:ext cx="301196" cy="1782452"/>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63" name="グループ化 62"/>
              <p:cNvGrpSpPr/>
              <p:nvPr/>
            </p:nvGrpSpPr>
            <p:grpSpPr>
              <a:xfrm>
                <a:off x="5281584" y="3090853"/>
                <a:ext cx="1959698" cy="609518"/>
                <a:chOff x="5281584" y="2896071"/>
                <a:chExt cx="1959698" cy="609518"/>
              </a:xfrm>
            </p:grpSpPr>
            <p:sp>
              <p:nvSpPr>
                <p:cNvPr id="116" name="正方形/長方形 115"/>
                <p:cNvSpPr/>
                <p:nvPr/>
              </p:nvSpPr>
              <p:spPr>
                <a:xfrm>
                  <a:off x="5281584" y="2920814"/>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クローンセットの分類</a:t>
                  </a:r>
                  <a:endParaRPr lang="ja-JP" altLang="en-US" sz="1200" dirty="0"/>
                </a:p>
              </p:txBody>
            </p:sp>
            <p:sp>
              <p:nvSpPr>
                <p:cNvPr id="117" name="角丸四角形 116"/>
                <p:cNvSpPr/>
                <p:nvPr/>
              </p:nvSpPr>
              <p:spPr>
                <a:xfrm>
                  <a:off x="5281584" y="2896071"/>
                  <a:ext cx="1950004" cy="604854"/>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6" name="正方形/長方形 65"/>
              <p:cNvSpPr/>
              <p:nvPr/>
            </p:nvSpPr>
            <p:spPr>
              <a:xfrm>
                <a:off x="5281584" y="4911827"/>
                <a:ext cx="1959698" cy="584775"/>
              </a:xfrm>
              <a:prstGeom prst="rect">
                <a:avLst/>
              </a:prstGeom>
              <a:ln cap="rnd">
                <a:noFill/>
                <a:prstDash val="solid"/>
                <a:round/>
              </a:ln>
            </p:spPr>
            <p:txBody>
              <a:bodyPr wrap="square">
                <a:spAutoFit/>
              </a:bodyPr>
              <a:lstStyle/>
              <a:p>
                <a:pPr algn="ctr"/>
                <a:r>
                  <a:rPr lang="ja-JP" altLang="en-US" sz="1600" kern="0" dirty="0" smtClean="0">
                    <a:solidFill>
                      <a:srgbClr val="FF0000"/>
                    </a:solidFill>
                    <a:latin typeface="Segoe UI"/>
                    <a:ea typeface="メイリオ"/>
                  </a:rPr>
                  <a:t>変更履歴全体の</a:t>
                </a:r>
                <a:r>
                  <a:rPr lang="en-US" altLang="ja-JP" sz="1600" kern="0" dirty="0" smtClean="0">
                    <a:solidFill>
                      <a:srgbClr val="FF0000"/>
                    </a:solidFill>
                    <a:latin typeface="Segoe UI"/>
                    <a:ea typeface="メイリオ"/>
                  </a:rPr>
                  <a:t/>
                </a:r>
                <a:br>
                  <a:rPr lang="en-US" altLang="ja-JP" sz="1600" kern="0" dirty="0" smtClean="0">
                    <a:solidFill>
                      <a:srgbClr val="FF0000"/>
                    </a:solidFill>
                    <a:latin typeface="Segoe UI"/>
                    <a:ea typeface="メイリオ"/>
                  </a:rPr>
                </a:br>
                <a:r>
                  <a:rPr lang="ja-JP" altLang="en-US" sz="1600" kern="0" dirty="0" smtClean="0">
                    <a:solidFill>
                      <a:srgbClr val="FF0000"/>
                    </a:solidFill>
                    <a:latin typeface="Segoe UI"/>
                    <a:ea typeface="メイリオ"/>
                  </a:rPr>
                  <a:t>可視化結果の作成</a:t>
                </a:r>
                <a:endParaRPr lang="ja-JP" altLang="en-US" sz="1200" dirty="0">
                  <a:solidFill>
                    <a:srgbClr val="FF0000"/>
                  </a:solidFill>
                </a:endParaRPr>
              </a:p>
            </p:txBody>
          </p:sp>
          <p:sp>
            <p:nvSpPr>
              <p:cNvPr id="67" name="角丸四角形 66"/>
              <p:cNvSpPr/>
              <p:nvPr/>
            </p:nvSpPr>
            <p:spPr>
              <a:xfrm>
                <a:off x="5281584" y="4882409"/>
                <a:ext cx="1950004" cy="586643"/>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 name="直線矢印コネクタ 67"/>
              <p:cNvCxnSpPr>
                <a:stCxn id="117" idx="2"/>
                <a:endCxn id="115" idx="0"/>
              </p:cNvCxnSpPr>
              <p:nvPr/>
            </p:nvCxnSpPr>
            <p:spPr>
              <a:xfrm flipH="1">
                <a:off x="6251739" y="3695707"/>
                <a:ext cx="4847" cy="293321"/>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a:stCxn id="115" idx="2"/>
                <a:endCxn id="67" idx="0"/>
              </p:cNvCxnSpPr>
              <p:nvPr/>
            </p:nvCxnSpPr>
            <p:spPr>
              <a:xfrm>
                <a:off x="6251739" y="4552201"/>
                <a:ext cx="4847" cy="330208"/>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98" name="直線矢印コネクタ 97"/>
              <p:cNvCxnSpPr>
                <a:stCxn id="121" idx="2"/>
                <a:endCxn id="119" idx="0"/>
              </p:cNvCxnSpPr>
              <p:nvPr/>
            </p:nvCxnSpPr>
            <p:spPr>
              <a:xfrm flipH="1">
                <a:off x="4005386" y="3689153"/>
                <a:ext cx="9694" cy="1190463"/>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a:stCxn id="71" idx="2"/>
                <a:endCxn id="125" idx="0"/>
              </p:cNvCxnSpPr>
              <p:nvPr/>
            </p:nvCxnSpPr>
            <p:spPr>
              <a:xfrm>
                <a:off x="1503502" y="3625563"/>
                <a:ext cx="3793" cy="361134"/>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stCxn id="67" idx="3"/>
                <a:endCxn id="45" idx="3"/>
              </p:cNvCxnSpPr>
              <p:nvPr/>
            </p:nvCxnSpPr>
            <p:spPr>
              <a:xfrm>
                <a:off x="7231588" y="5175731"/>
                <a:ext cx="498110" cy="16244"/>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102" name="グループ化 101"/>
              <p:cNvGrpSpPr/>
              <p:nvPr/>
            </p:nvGrpSpPr>
            <p:grpSpPr>
              <a:xfrm>
                <a:off x="5208383" y="3989028"/>
                <a:ext cx="2106100" cy="589439"/>
                <a:chOff x="258817" y="2766760"/>
                <a:chExt cx="2106100" cy="589439"/>
              </a:xfrm>
            </p:grpSpPr>
            <p:sp>
              <p:nvSpPr>
                <p:cNvPr id="114" name="正方形/長方形 113"/>
                <p:cNvSpPr/>
                <p:nvPr/>
              </p:nvSpPr>
              <p:spPr>
                <a:xfrm>
                  <a:off x="258817" y="2771424"/>
                  <a:ext cx="2106100" cy="584775"/>
                </a:xfrm>
                <a:prstGeom prst="rect">
                  <a:avLst/>
                </a:prstGeom>
                <a:ln cap="rnd">
                  <a:noFill/>
                  <a:prstDash val="solid"/>
                  <a:round/>
                </a:ln>
              </p:spPr>
              <p:txBody>
                <a:bodyPr wrap="square">
                  <a:spAutoFit/>
                </a:bodyPr>
                <a:lstStyle/>
                <a:p>
                  <a:pPr algn="ctr"/>
                  <a:r>
                    <a:rPr lang="ja-JP" altLang="en-US" sz="1600" kern="0" dirty="0" smtClean="0">
                      <a:solidFill>
                        <a:srgbClr val="FF0000"/>
                      </a:solidFill>
                      <a:latin typeface="Segoe UI"/>
                      <a:ea typeface="メイリオ"/>
                    </a:rPr>
                    <a:t>各バージョン間の</a:t>
                  </a:r>
                  <a:r>
                    <a:rPr lang="en-US" altLang="ja-JP" sz="1600" kern="0" dirty="0" smtClean="0">
                      <a:solidFill>
                        <a:srgbClr val="FF0000"/>
                      </a:solidFill>
                      <a:latin typeface="Segoe UI"/>
                      <a:ea typeface="メイリオ"/>
                    </a:rPr>
                    <a:t/>
                  </a:r>
                  <a:br>
                    <a:rPr lang="en-US" altLang="ja-JP" sz="1600" kern="0" dirty="0" smtClean="0">
                      <a:solidFill>
                        <a:srgbClr val="FF0000"/>
                      </a:solidFill>
                      <a:latin typeface="Segoe UI"/>
                      <a:ea typeface="メイリオ"/>
                    </a:rPr>
                  </a:br>
                  <a:r>
                    <a:rPr lang="ja-JP" altLang="en-US" sz="1600" kern="0" dirty="0" smtClean="0">
                      <a:solidFill>
                        <a:srgbClr val="FF0000"/>
                      </a:solidFill>
                      <a:latin typeface="Segoe UI"/>
                      <a:ea typeface="メイリオ"/>
                    </a:rPr>
                    <a:t>変更履歴情報の集計</a:t>
                  </a:r>
                  <a:endParaRPr lang="ja-JP" altLang="en-US" sz="1200" dirty="0">
                    <a:solidFill>
                      <a:srgbClr val="FF0000"/>
                    </a:solidFill>
                  </a:endParaRPr>
                </a:p>
              </p:txBody>
            </p:sp>
            <p:sp>
              <p:nvSpPr>
                <p:cNvPr id="115" name="角丸四角形 114"/>
                <p:cNvSpPr/>
                <p:nvPr/>
              </p:nvSpPr>
              <p:spPr>
                <a:xfrm>
                  <a:off x="327171" y="2766760"/>
                  <a:ext cx="1950004" cy="563173"/>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3" name="正方形/長方形 102"/>
              <p:cNvSpPr/>
              <p:nvPr/>
            </p:nvSpPr>
            <p:spPr>
              <a:xfrm>
                <a:off x="3201775" y="5609318"/>
                <a:ext cx="3858422" cy="338554"/>
              </a:xfrm>
              <a:prstGeom prst="rect">
                <a:avLst/>
              </a:prstGeom>
              <a:solidFill>
                <a:schemeClr val="bg1"/>
              </a:solidFill>
            </p:spPr>
            <p:txBody>
              <a:bodyPr wrap="square">
                <a:spAutoFit/>
              </a:bodyPr>
              <a:lstStyle/>
              <a:p>
                <a:pPr algn="ctr"/>
                <a:r>
                  <a:rPr lang="ja-JP" altLang="en-US" sz="1600" kern="0" dirty="0" smtClean="0">
                    <a:latin typeface="Segoe UI"/>
                    <a:ea typeface="メイリオ"/>
                  </a:rPr>
                  <a:t>コードクローン変更履歴可視化システム</a:t>
                </a:r>
                <a:endParaRPr lang="en-US" altLang="ja-JP" sz="1600" kern="0" dirty="0">
                  <a:latin typeface="Segoe UI"/>
                  <a:ea typeface="メイリオ"/>
                </a:endParaRPr>
              </a:p>
            </p:txBody>
          </p:sp>
        </p:grpSp>
        <p:grpSp>
          <p:nvGrpSpPr>
            <p:cNvPr id="43" name="グループ化 42"/>
            <p:cNvGrpSpPr/>
            <p:nvPr/>
          </p:nvGrpSpPr>
          <p:grpSpPr>
            <a:xfrm>
              <a:off x="7699170" y="4857808"/>
              <a:ext cx="733202" cy="742640"/>
              <a:chOff x="5916505" y="2887947"/>
              <a:chExt cx="852616" cy="990794"/>
            </a:xfrm>
          </p:grpSpPr>
          <p:sp>
            <p:nvSpPr>
              <p:cNvPr id="45" name="メモ 44"/>
              <p:cNvSpPr/>
              <p:nvPr/>
            </p:nvSpPr>
            <p:spPr>
              <a:xfrm rot="10800000">
                <a:off x="5916505" y="2887947"/>
                <a:ext cx="852616" cy="99079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6" name="直線コネクタ 45"/>
              <p:cNvCxnSpPr/>
              <p:nvPr/>
            </p:nvCxnSpPr>
            <p:spPr>
              <a:xfrm>
                <a:off x="6071403" y="3069840"/>
                <a:ext cx="564379"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6071403" y="3267953"/>
                <a:ext cx="564379"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071403" y="3472854"/>
                <a:ext cx="564379"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083760" y="3658206"/>
                <a:ext cx="564379"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a:off x="7079680" y="5588461"/>
              <a:ext cx="1959698" cy="523220"/>
            </a:xfrm>
            <a:prstGeom prst="rect">
              <a:avLst/>
            </a:prstGeom>
            <a:ln cap="rnd">
              <a:noFill/>
              <a:prstDash val="solid"/>
              <a:round/>
            </a:ln>
          </p:spPr>
          <p:txBody>
            <a:bodyPr wrap="square">
              <a:spAutoFit/>
            </a:bodyPr>
            <a:lstStyle/>
            <a:p>
              <a:pPr algn="ctr"/>
              <a:r>
                <a:rPr lang="ja-JP" altLang="en-US" sz="1400" kern="0" dirty="0" smtClean="0">
                  <a:solidFill>
                    <a:srgbClr val="FF0000"/>
                  </a:solidFill>
                  <a:latin typeface="Segoe UI"/>
                  <a:ea typeface="メイリオ"/>
                </a:rPr>
                <a:t>変更履歴全体の</a:t>
              </a:r>
              <a:r>
                <a:rPr lang="en-US" altLang="ja-JP" sz="1400" kern="0" dirty="0" smtClean="0">
                  <a:solidFill>
                    <a:srgbClr val="FF0000"/>
                  </a:solidFill>
                  <a:latin typeface="Segoe UI"/>
                  <a:ea typeface="メイリオ"/>
                </a:rPr>
                <a:t/>
              </a:r>
              <a:br>
                <a:rPr lang="en-US" altLang="ja-JP" sz="1400" kern="0" dirty="0" smtClean="0">
                  <a:solidFill>
                    <a:srgbClr val="FF0000"/>
                  </a:solidFill>
                  <a:latin typeface="Segoe UI"/>
                  <a:ea typeface="メイリオ"/>
                </a:rPr>
              </a:br>
              <a:r>
                <a:rPr lang="ja-JP" altLang="en-US" sz="1400" kern="0" dirty="0" smtClean="0">
                  <a:solidFill>
                    <a:srgbClr val="FF0000"/>
                  </a:solidFill>
                  <a:latin typeface="Segoe UI"/>
                  <a:ea typeface="メイリオ"/>
                </a:rPr>
                <a:t>変更履歴情報</a:t>
              </a:r>
              <a:endParaRPr lang="ja-JP" altLang="en-US" sz="1100" dirty="0">
                <a:solidFill>
                  <a:srgbClr val="FF0000"/>
                </a:solidFill>
              </a:endParaRPr>
            </a:p>
          </p:txBody>
        </p:sp>
      </p:grpSp>
      <p:grpSp>
        <p:nvGrpSpPr>
          <p:cNvPr id="65" name="グループ化 64"/>
          <p:cNvGrpSpPr/>
          <p:nvPr/>
        </p:nvGrpSpPr>
        <p:grpSpPr>
          <a:xfrm>
            <a:off x="360034" y="2555587"/>
            <a:ext cx="2150377" cy="869789"/>
            <a:chOff x="428464" y="2573811"/>
            <a:chExt cx="2150377" cy="869789"/>
          </a:xfrm>
        </p:grpSpPr>
        <p:sp>
          <p:nvSpPr>
            <p:cNvPr id="71" name="正方形/長方形 70"/>
            <p:cNvSpPr/>
            <p:nvPr/>
          </p:nvSpPr>
          <p:spPr>
            <a:xfrm>
              <a:off x="428464" y="3135823"/>
              <a:ext cx="2150377" cy="307777"/>
            </a:xfrm>
            <a:prstGeom prst="rect">
              <a:avLst/>
            </a:prstGeom>
            <a:ln cap="rnd">
              <a:noFill/>
              <a:prstDash val="solid"/>
              <a:round/>
            </a:ln>
          </p:spPr>
          <p:txBody>
            <a:bodyPr wrap="square">
              <a:spAutoFit/>
            </a:bodyPr>
            <a:lstStyle/>
            <a:p>
              <a:pPr algn="ctr"/>
              <a:r>
                <a:rPr lang="ja-JP" altLang="en-US" sz="1400" kern="0" dirty="0" smtClean="0">
                  <a:latin typeface="Segoe UI"/>
                  <a:ea typeface="メイリオ"/>
                </a:rPr>
                <a:t>バージョン管理システム</a:t>
              </a:r>
              <a:endParaRPr lang="ja-JP" altLang="en-US" sz="1100" dirty="0"/>
            </a:p>
          </p:txBody>
        </p:sp>
        <p:sp>
          <p:nvSpPr>
            <p:cNvPr id="72" name="円柱 71"/>
            <p:cNvSpPr/>
            <p:nvPr/>
          </p:nvSpPr>
          <p:spPr>
            <a:xfrm>
              <a:off x="1160735" y="2573811"/>
              <a:ext cx="685836" cy="54164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84798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問題の対処</a:t>
            </a:r>
            <a:endParaRPr kumimoji="1" lang="ja-JP" altLang="en-US" dirty="0"/>
          </a:p>
        </p:txBody>
      </p:sp>
      <p:sp>
        <p:nvSpPr>
          <p:cNvPr id="3" name="コンテンツ プレースホルダー 2"/>
          <p:cNvSpPr>
            <a:spLocks noGrp="1"/>
          </p:cNvSpPr>
          <p:nvPr>
            <p:ph idx="1"/>
          </p:nvPr>
        </p:nvSpPr>
        <p:spPr>
          <a:xfrm>
            <a:off x="352066" y="1568988"/>
            <a:ext cx="8396647" cy="4525963"/>
          </a:xfrm>
        </p:spPr>
        <p:txBody>
          <a:bodyPr/>
          <a:lstStyle/>
          <a:p>
            <a:pPr marL="0" indent="0">
              <a:buNone/>
            </a:pPr>
            <a:r>
              <a:rPr lang="ja-JP" altLang="en-US" sz="2400" dirty="0" smtClean="0"/>
              <a:t>（問題）複数の変更履歴情報の比較が困難</a:t>
            </a:r>
            <a:endParaRPr lang="en-US" altLang="ja-JP" sz="2400" dirty="0" smtClean="0"/>
          </a:p>
          <a:p>
            <a:pPr marL="0" indent="0">
              <a:buNone/>
            </a:pPr>
            <a:r>
              <a:rPr lang="ja-JP" altLang="en-US" sz="2400" dirty="0" smtClean="0"/>
              <a:t>（対処）任意の隣接する各バージョン間の変更履歴情報を集計し，各クローンセットの変更履歴全体を積み上げ棒グラフで可視化</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29" name="テキスト ボックス 28"/>
          <p:cNvSpPr txBox="1"/>
          <p:nvPr/>
        </p:nvSpPr>
        <p:spPr>
          <a:xfrm>
            <a:off x="457200" y="3140114"/>
            <a:ext cx="8218488" cy="2400657"/>
          </a:xfrm>
          <a:prstGeom prst="rect">
            <a:avLst/>
          </a:prstGeom>
          <a:noFill/>
        </p:spPr>
        <p:txBody>
          <a:bodyPr wrap="square" rtlCol="0">
            <a:spAutoFit/>
          </a:bodyPr>
          <a:lstStyle/>
          <a:p>
            <a:r>
              <a:rPr lang="ja-JP" altLang="en-US" sz="2400" dirty="0" smtClean="0"/>
              <a:t>積み上げ棒グラフで変更履歴全体を可視化することで</a:t>
            </a:r>
            <a:endParaRPr lang="en-US" altLang="ja-JP" sz="2400" dirty="0" smtClean="0"/>
          </a:p>
          <a:p>
            <a:pPr marL="342900" indent="-342900">
              <a:spcBef>
                <a:spcPts val="600"/>
              </a:spcBef>
              <a:spcAft>
                <a:spcPts val="600"/>
              </a:spcAft>
              <a:buFont typeface="Arial" panose="020B0604020202020204" pitchFamily="34" charset="0"/>
              <a:buChar char="•"/>
            </a:pPr>
            <a:r>
              <a:rPr lang="ja-JP" altLang="en-US" sz="2400" dirty="0" smtClean="0"/>
              <a:t>複数</a:t>
            </a:r>
            <a:r>
              <a:rPr lang="ja-JP" altLang="en-US" sz="2400" dirty="0"/>
              <a:t>の変更履歴情報を</a:t>
            </a:r>
            <a:r>
              <a:rPr lang="ja-JP" altLang="en-US" sz="2400" dirty="0" smtClean="0"/>
              <a:t>比較しながら，分析する</a:t>
            </a:r>
            <a:r>
              <a:rPr lang="ja-JP" altLang="en-US" sz="2400" dirty="0"/>
              <a:t>ことが</a:t>
            </a:r>
            <a:r>
              <a:rPr lang="ja-JP" altLang="en-US" sz="2400" dirty="0" smtClean="0"/>
              <a:t>容易</a:t>
            </a:r>
            <a:endParaRPr lang="en-US" altLang="ja-JP" sz="2400" dirty="0" smtClean="0"/>
          </a:p>
          <a:p>
            <a:pPr marL="342900" indent="-342900">
              <a:spcBef>
                <a:spcPts val="600"/>
              </a:spcBef>
              <a:spcAft>
                <a:spcPts val="600"/>
              </a:spcAft>
              <a:buFont typeface="Arial" panose="020B0604020202020204" pitchFamily="34" charset="0"/>
              <a:buChar char="•"/>
            </a:pPr>
            <a:r>
              <a:rPr lang="ja-JP" altLang="en-US" sz="2400" dirty="0" smtClean="0"/>
              <a:t>各要素からクローンセットの大小，比率，および推移を色で直観的に知ることが可能</a:t>
            </a:r>
            <a:endParaRPr lang="en-US" altLang="ja-JP" sz="2400" dirty="0" smtClean="0"/>
          </a:p>
          <a:p>
            <a:pPr marL="342900" indent="-342900">
              <a:buFont typeface="Arial" panose="020B0604020202020204" pitchFamily="34" charset="0"/>
              <a:buChar char="•"/>
            </a:pPr>
            <a:endParaRPr lang="en-US" altLang="ja-JP" sz="1000" dirty="0"/>
          </a:p>
          <a:p>
            <a:pPr marL="627063"/>
            <a:r>
              <a:rPr lang="ja-JP" altLang="en-US" sz="2400" dirty="0" smtClean="0"/>
              <a:t>開発者のコードクローンの</a:t>
            </a:r>
            <a:r>
              <a:rPr lang="ja-JP" altLang="en-US" sz="2400" dirty="0" smtClean="0">
                <a:solidFill>
                  <a:srgbClr val="FF0000"/>
                </a:solidFill>
              </a:rPr>
              <a:t>分析</a:t>
            </a:r>
            <a:r>
              <a:rPr lang="ja-JP" altLang="en-US" sz="2400" dirty="0" smtClean="0"/>
              <a:t>と</a:t>
            </a:r>
            <a:r>
              <a:rPr lang="ja-JP" altLang="en-US" sz="2400" dirty="0" smtClean="0">
                <a:solidFill>
                  <a:srgbClr val="FF0000"/>
                </a:solidFill>
              </a:rPr>
              <a:t>保守</a:t>
            </a:r>
            <a:r>
              <a:rPr lang="ja-JP" altLang="en-US" sz="2400" dirty="0" smtClean="0"/>
              <a:t>を支援</a:t>
            </a:r>
            <a:endParaRPr lang="en-US" altLang="ja-JP" sz="2400" dirty="0"/>
          </a:p>
        </p:txBody>
      </p:sp>
      <p:sp>
        <p:nvSpPr>
          <p:cNvPr id="41" name="右矢印 40"/>
          <p:cNvSpPr/>
          <p:nvPr/>
        </p:nvSpPr>
        <p:spPr>
          <a:xfrm>
            <a:off x="575946" y="5131735"/>
            <a:ext cx="453006" cy="343949"/>
          </a:xfrm>
          <a:prstGeom prst="rightArrow">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34094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4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stretch>
            <a:fillRect/>
          </a:stretch>
        </p:blipFill>
        <p:spPr>
          <a:xfrm>
            <a:off x="457200" y="2115824"/>
            <a:ext cx="6779904" cy="4545821"/>
          </a:xfrm>
          <a:prstGeom prst="rect">
            <a:avLst/>
          </a:prstGeom>
        </p:spPr>
      </p:pic>
      <p:sp>
        <p:nvSpPr>
          <p:cNvPr id="2" name="タイトル 1"/>
          <p:cNvSpPr>
            <a:spLocks noGrp="1"/>
          </p:cNvSpPr>
          <p:nvPr>
            <p:ph type="title"/>
          </p:nvPr>
        </p:nvSpPr>
        <p:spPr>
          <a:xfrm>
            <a:off x="228600" y="274638"/>
            <a:ext cx="8686800" cy="1143000"/>
          </a:xfrm>
        </p:spPr>
        <p:txBody>
          <a:bodyPr/>
          <a:lstStyle/>
          <a:p>
            <a:r>
              <a:rPr kumimoji="1" lang="ja-JP" altLang="en-US" dirty="0" smtClean="0"/>
              <a:t>ウェブユーザインタフェース（</a:t>
            </a:r>
            <a:r>
              <a:rPr kumimoji="1" lang="en-US" altLang="ja-JP" dirty="0" smtClean="0"/>
              <a:t>1/3</a:t>
            </a:r>
            <a:r>
              <a:rPr kumimoji="1" lang="ja-JP" altLang="en-US" dirty="0" smtClean="0"/>
              <a:t>）</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400" dirty="0" smtClean="0"/>
              <a:t>変更</a:t>
            </a:r>
            <a:r>
              <a:rPr lang="ja-JP" altLang="en-US" sz="2400" dirty="0" smtClean="0"/>
              <a:t>履歴全体を可視化した積み上げ棒グラフページ</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12" name="テキスト ボックス 11"/>
          <p:cNvSpPr txBox="1"/>
          <p:nvPr/>
        </p:nvSpPr>
        <p:spPr>
          <a:xfrm>
            <a:off x="5710146" y="2040921"/>
            <a:ext cx="3038567" cy="1938992"/>
          </a:xfrm>
          <a:prstGeom prst="rect">
            <a:avLst/>
          </a:prstGeom>
          <a:solidFill>
            <a:schemeClr val="accent5"/>
          </a:solidFill>
          <a:ln>
            <a:solidFill>
              <a:schemeClr val="tx1"/>
            </a:solidFill>
          </a:ln>
        </p:spPr>
        <p:txBody>
          <a:bodyPr wrap="square" rtlCol="0">
            <a:spAutoFit/>
          </a:bodyPr>
          <a:lstStyle/>
          <a:p>
            <a:pPr marL="457200" indent="-457200">
              <a:buAutoNum type="arabicParenBoth"/>
            </a:pPr>
            <a:r>
              <a:rPr kumimoji="1" lang="ja-JP" altLang="en-US" sz="2000" dirty="0" smtClean="0">
                <a:latin typeface="+mn-ea"/>
                <a:ea typeface="+mn-ea"/>
              </a:rPr>
              <a:t>変更履歴全体の分析</a:t>
            </a:r>
            <a:endParaRPr kumimoji="1" lang="en-US" altLang="ja-JP" sz="2000" dirty="0" smtClean="0">
              <a:latin typeface="+mn-ea"/>
              <a:ea typeface="+mn-ea"/>
            </a:endParaRPr>
          </a:p>
          <a:p>
            <a:pPr marL="457200" indent="-457200">
              <a:buAutoNum type="arabicParenBoth"/>
            </a:pPr>
            <a:r>
              <a:rPr lang="ja-JP" altLang="en-US" sz="2000" dirty="0" smtClean="0">
                <a:latin typeface="+mn-ea"/>
                <a:ea typeface="+mn-ea"/>
              </a:rPr>
              <a:t>詳細を知りたい分析日の</a:t>
            </a:r>
            <a:r>
              <a:rPr kumimoji="1" lang="ja-JP" altLang="en-US" sz="2000" dirty="0" smtClean="0">
                <a:latin typeface="+mn-ea"/>
                <a:ea typeface="+mn-ea"/>
              </a:rPr>
              <a:t>要素をクリック</a:t>
            </a:r>
            <a:endParaRPr kumimoji="1" lang="en-US" altLang="ja-JP" sz="2000" dirty="0" smtClean="0">
              <a:latin typeface="+mn-ea"/>
              <a:ea typeface="+mn-ea"/>
            </a:endParaRPr>
          </a:p>
          <a:p>
            <a:pPr marL="457200" indent="-457200">
              <a:buAutoNum type="arabicParenBoth"/>
            </a:pPr>
            <a:r>
              <a:rPr kumimoji="1" lang="ja-JP" altLang="en-US" sz="2000" dirty="0" smtClean="0">
                <a:latin typeface="+mn-ea"/>
                <a:ea typeface="+mn-ea"/>
              </a:rPr>
              <a:t>クリックした分析</a:t>
            </a:r>
            <a:r>
              <a:rPr lang="ja-JP" altLang="en-US" sz="2000" dirty="0">
                <a:latin typeface="+mn-ea"/>
                <a:ea typeface="+mn-ea"/>
              </a:rPr>
              <a:t>日</a:t>
            </a:r>
            <a:r>
              <a:rPr lang="ja-JP" altLang="en-US" sz="2000" dirty="0" smtClean="0">
                <a:latin typeface="+mn-ea"/>
                <a:ea typeface="+mn-ea"/>
              </a:rPr>
              <a:t>のクローンセット一覧ページに移動</a:t>
            </a:r>
            <a:endParaRPr kumimoji="1" lang="ja-JP" altLang="en-US" sz="2000" dirty="0">
              <a:latin typeface="+mn-ea"/>
              <a:ea typeface="+mn-ea"/>
            </a:endParaRPr>
          </a:p>
        </p:txBody>
      </p:sp>
    </p:spTree>
    <p:custDataLst>
      <p:tags r:id="rId1"/>
    </p:custDataLst>
    <p:extLst>
      <p:ext uri="{BB962C8B-B14F-4D97-AF65-F5344CB8AC3E}">
        <p14:creationId xmlns:p14="http://schemas.microsoft.com/office/powerpoint/2010/main" val="3927840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457200" y="1980132"/>
            <a:ext cx="8229600" cy="4328593"/>
          </a:xfrm>
          <a:prstGeom prst="rect">
            <a:avLst/>
          </a:prstGeom>
          <a:ln>
            <a:solidFill>
              <a:schemeClr val="tx1"/>
            </a:solidFill>
          </a:ln>
        </p:spPr>
      </p:pic>
      <p:sp>
        <p:nvSpPr>
          <p:cNvPr id="2" name="タイトル 1"/>
          <p:cNvSpPr>
            <a:spLocks noGrp="1"/>
          </p:cNvSpPr>
          <p:nvPr>
            <p:ph type="title"/>
          </p:nvPr>
        </p:nvSpPr>
        <p:spPr>
          <a:xfrm>
            <a:off x="228600" y="274638"/>
            <a:ext cx="8686800" cy="1143000"/>
          </a:xfrm>
        </p:spPr>
        <p:txBody>
          <a:bodyPr/>
          <a:lstStyle/>
          <a:p>
            <a:r>
              <a:rPr kumimoji="1" lang="ja-JP" altLang="en-US" dirty="0" smtClean="0"/>
              <a:t>ウェブユーザインタフェース（</a:t>
            </a:r>
            <a:r>
              <a:rPr kumimoji="1" lang="en-US" altLang="ja-JP" dirty="0" smtClean="0"/>
              <a:t>2/3</a:t>
            </a:r>
            <a:r>
              <a:rPr kumimoji="1" lang="ja-JP" altLang="en-US" dirty="0" smtClean="0"/>
              <a:t>）</a:t>
            </a:r>
            <a:endParaRPr kumimoji="1" lang="ja-JP" altLang="en-US" dirty="0"/>
          </a:p>
        </p:txBody>
      </p:sp>
      <p:sp>
        <p:nvSpPr>
          <p:cNvPr id="3" name="コンテンツ プレースホルダー 2"/>
          <p:cNvSpPr>
            <a:spLocks noGrp="1"/>
          </p:cNvSpPr>
          <p:nvPr>
            <p:ph idx="1"/>
          </p:nvPr>
        </p:nvSpPr>
        <p:spPr>
          <a:xfrm>
            <a:off x="410207" y="1476522"/>
            <a:ext cx="8229600" cy="4525963"/>
          </a:xfrm>
        </p:spPr>
        <p:txBody>
          <a:bodyPr/>
          <a:lstStyle/>
          <a:p>
            <a:pPr marL="0" indent="0">
              <a:buNone/>
            </a:pPr>
            <a:r>
              <a:rPr lang="ja-JP" altLang="en-US" sz="2400" dirty="0" smtClean="0"/>
              <a:t>クローンセット一覧ページ</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
        <p:nvSpPr>
          <p:cNvPr id="8" name="テキスト ボックス 7"/>
          <p:cNvSpPr txBox="1"/>
          <p:nvPr/>
        </p:nvSpPr>
        <p:spPr>
          <a:xfrm>
            <a:off x="5796379" y="1522721"/>
            <a:ext cx="2860206" cy="1938992"/>
          </a:xfrm>
          <a:prstGeom prst="rect">
            <a:avLst/>
          </a:prstGeom>
          <a:solidFill>
            <a:schemeClr val="accent5"/>
          </a:solidFill>
          <a:ln>
            <a:solidFill>
              <a:schemeClr val="tx1"/>
            </a:solidFill>
          </a:ln>
        </p:spPr>
        <p:txBody>
          <a:bodyPr wrap="square" rtlCol="0">
            <a:spAutoFit/>
          </a:bodyPr>
          <a:lstStyle/>
          <a:p>
            <a:pPr marL="457200" indent="-457200">
              <a:buAutoNum type="arabicParenBoth"/>
            </a:pPr>
            <a:r>
              <a:rPr lang="ja-JP" altLang="en-US" sz="2000" dirty="0" smtClean="0">
                <a:latin typeface="+mn-ea"/>
                <a:ea typeface="+mn-ea"/>
              </a:rPr>
              <a:t>詳細を確認したいコードクローンの</a:t>
            </a:r>
            <a:r>
              <a:rPr lang="en-US" altLang="ja-JP" sz="2000" dirty="0" smtClean="0">
                <a:latin typeface="+mn-ea"/>
                <a:ea typeface="+mn-ea"/>
              </a:rPr>
              <a:t>Link</a:t>
            </a:r>
            <a:r>
              <a:rPr lang="ja-JP" altLang="en-US" sz="2000" dirty="0" smtClean="0">
                <a:latin typeface="+mn-ea"/>
                <a:ea typeface="+mn-ea"/>
              </a:rPr>
              <a:t>アイコンをクリック</a:t>
            </a:r>
            <a:endParaRPr kumimoji="1" lang="en-US" altLang="ja-JP" sz="2000" dirty="0" smtClean="0">
              <a:latin typeface="+mn-ea"/>
              <a:ea typeface="+mn-ea"/>
            </a:endParaRPr>
          </a:p>
          <a:p>
            <a:pPr marL="457200" indent="-457200">
              <a:buAutoNum type="arabicParenBoth"/>
            </a:pPr>
            <a:r>
              <a:rPr lang="ja-JP" altLang="en-US" sz="2000" dirty="0" smtClean="0">
                <a:latin typeface="+mn-ea"/>
                <a:ea typeface="+mn-ea"/>
              </a:rPr>
              <a:t>コードクローンが含まれるソースファイルページに移動</a:t>
            </a:r>
            <a:endParaRPr kumimoji="1" lang="ja-JP" altLang="en-US" sz="2000" dirty="0">
              <a:latin typeface="+mn-ea"/>
              <a:ea typeface="+mn-ea"/>
            </a:endParaRPr>
          </a:p>
        </p:txBody>
      </p:sp>
    </p:spTree>
    <p:custDataLst>
      <p:tags r:id="rId1"/>
    </p:custDataLst>
    <p:extLst>
      <p:ext uri="{BB962C8B-B14F-4D97-AF65-F5344CB8AC3E}">
        <p14:creationId xmlns:p14="http://schemas.microsoft.com/office/powerpoint/2010/main" val="27029856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stretch>
            <a:fillRect/>
          </a:stretch>
        </p:blipFill>
        <p:spPr>
          <a:xfrm>
            <a:off x="457199" y="2034585"/>
            <a:ext cx="8245653" cy="3866485"/>
          </a:xfrm>
          <a:prstGeom prst="rect">
            <a:avLst/>
          </a:prstGeom>
          <a:ln>
            <a:solidFill>
              <a:schemeClr val="tx1"/>
            </a:solidFill>
          </a:ln>
        </p:spPr>
      </p:pic>
      <p:sp>
        <p:nvSpPr>
          <p:cNvPr id="2" name="タイトル 1"/>
          <p:cNvSpPr>
            <a:spLocks noGrp="1"/>
          </p:cNvSpPr>
          <p:nvPr>
            <p:ph type="title"/>
          </p:nvPr>
        </p:nvSpPr>
        <p:spPr>
          <a:xfrm>
            <a:off x="228600" y="274638"/>
            <a:ext cx="8686800" cy="1143000"/>
          </a:xfrm>
        </p:spPr>
        <p:txBody>
          <a:bodyPr/>
          <a:lstStyle/>
          <a:p>
            <a:r>
              <a:rPr kumimoji="1" lang="ja-JP" altLang="en-US" dirty="0" smtClean="0"/>
              <a:t>ウェブユーザインタフェース（</a:t>
            </a:r>
            <a:r>
              <a:rPr lang="en-US" altLang="ja-JP" dirty="0"/>
              <a:t>3</a:t>
            </a:r>
            <a:r>
              <a:rPr kumimoji="1" lang="en-US" altLang="ja-JP" dirty="0" smtClean="0"/>
              <a:t>/3</a:t>
            </a:r>
            <a:r>
              <a:rPr kumimoji="1" lang="ja-JP" altLang="en-US" dirty="0" smtClean="0"/>
              <a:t>）</a:t>
            </a:r>
            <a:endParaRPr kumimoji="1" lang="ja-JP" altLang="en-US" dirty="0"/>
          </a:p>
        </p:txBody>
      </p:sp>
      <p:sp>
        <p:nvSpPr>
          <p:cNvPr id="3" name="コンテンツ プレースホルダー 2"/>
          <p:cNvSpPr>
            <a:spLocks noGrp="1"/>
          </p:cNvSpPr>
          <p:nvPr>
            <p:ph idx="1"/>
          </p:nvPr>
        </p:nvSpPr>
        <p:spPr>
          <a:xfrm>
            <a:off x="457200" y="1514871"/>
            <a:ext cx="8229600" cy="4525963"/>
          </a:xfrm>
        </p:spPr>
        <p:txBody>
          <a:bodyPr/>
          <a:lstStyle/>
          <a:p>
            <a:pPr marL="0" indent="0">
              <a:buNone/>
            </a:pPr>
            <a:r>
              <a:rPr lang="ja-JP" altLang="en-US" sz="2400" dirty="0" smtClean="0"/>
              <a:t>ソース</a:t>
            </a:r>
            <a:r>
              <a:rPr lang="ja-JP" altLang="en-US" sz="2400" dirty="0"/>
              <a:t>ファイル</a:t>
            </a:r>
            <a:r>
              <a:rPr lang="ja-JP" altLang="en-US" sz="2400" dirty="0" smtClean="0"/>
              <a:t>ページ</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8" name="テキスト ボックス 7"/>
          <p:cNvSpPr txBox="1"/>
          <p:nvPr/>
        </p:nvSpPr>
        <p:spPr>
          <a:xfrm>
            <a:off x="5848561" y="1508919"/>
            <a:ext cx="2831040" cy="2246769"/>
          </a:xfrm>
          <a:prstGeom prst="rect">
            <a:avLst/>
          </a:prstGeom>
          <a:solidFill>
            <a:schemeClr val="accent5"/>
          </a:solidFill>
          <a:ln w="15875">
            <a:solidFill>
              <a:schemeClr val="tx1"/>
            </a:solidFill>
          </a:ln>
        </p:spPr>
        <p:txBody>
          <a:bodyPr wrap="square" rtlCol="0">
            <a:spAutoFit/>
          </a:bodyPr>
          <a:lstStyle/>
          <a:p>
            <a:pPr marL="342900" indent="-342900">
              <a:buFont typeface="Arial" panose="020B0604020202020204" pitchFamily="34" charset="0"/>
              <a:buChar char="•"/>
            </a:pPr>
            <a:r>
              <a:rPr lang="ja-JP" altLang="en-US" sz="2000" dirty="0" smtClean="0">
                <a:latin typeface="+mn-ea"/>
                <a:ea typeface="+mn-ea"/>
              </a:rPr>
              <a:t>コードクローン（水色）</a:t>
            </a:r>
          </a:p>
          <a:p>
            <a:pPr marL="342900" indent="-342900">
              <a:buFont typeface="Arial" panose="020B0604020202020204" pitchFamily="34" charset="0"/>
              <a:buChar char="•"/>
            </a:pPr>
            <a:r>
              <a:rPr lang="en-US" altLang="ja-JP" sz="2000" dirty="0" smtClean="0">
                <a:latin typeface="+mn-ea"/>
                <a:ea typeface="+mn-ea"/>
              </a:rPr>
              <a:t>“+”</a:t>
            </a:r>
            <a:r>
              <a:rPr lang="ja-JP" altLang="en-US" sz="2000" dirty="0" smtClean="0">
                <a:latin typeface="+mn-ea"/>
                <a:ea typeface="+mn-ea"/>
              </a:rPr>
              <a:t>は新バージョンで追加された行</a:t>
            </a:r>
            <a:endParaRPr lang="en-US" altLang="ja-JP" sz="2000" dirty="0" smtClean="0">
              <a:latin typeface="+mn-ea"/>
              <a:ea typeface="+mn-ea"/>
            </a:endParaRPr>
          </a:p>
          <a:p>
            <a:pPr marL="342900" indent="-342900">
              <a:buFont typeface="Arial" panose="020B0604020202020204" pitchFamily="34" charset="0"/>
              <a:buChar char="•"/>
            </a:pPr>
            <a:r>
              <a:rPr kumimoji="1" lang="en-US" altLang="ja-JP" sz="2000" dirty="0" smtClean="0">
                <a:latin typeface="+mn-ea"/>
                <a:ea typeface="+mn-ea"/>
              </a:rPr>
              <a:t>“-”</a:t>
            </a:r>
            <a:r>
              <a:rPr lang="ja-JP" altLang="en-US" sz="2000" dirty="0" smtClean="0">
                <a:latin typeface="+mn-ea"/>
                <a:ea typeface="+mn-ea"/>
              </a:rPr>
              <a:t>は新バージョンで削除された行（茶色）</a:t>
            </a:r>
            <a:endParaRPr lang="en-US" altLang="ja-JP" sz="2000" dirty="0" smtClean="0">
              <a:latin typeface="+mn-ea"/>
              <a:ea typeface="+mn-ea"/>
            </a:endParaRPr>
          </a:p>
          <a:p>
            <a:pPr marL="342900" indent="-342900">
              <a:buFont typeface="Arial" panose="020B0604020202020204" pitchFamily="34" charset="0"/>
              <a:buChar char="•"/>
            </a:pPr>
            <a:r>
              <a:rPr lang="ja-JP" altLang="en-US" sz="2000" dirty="0" smtClean="0">
                <a:latin typeface="+mn-ea"/>
                <a:ea typeface="+mn-ea"/>
              </a:rPr>
              <a:t>ソースファイルを確認して保守作業を検討</a:t>
            </a:r>
          </a:p>
        </p:txBody>
      </p:sp>
    </p:spTree>
    <p:custDataLst>
      <p:tags r:id="rId1"/>
    </p:custDataLst>
    <p:extLst>
      <p:ext uri="{BB962C8B-B14F-4D97-AF65-F5344CB8AC3E}">
        <p14:creationId xmlns:p14="http://schemas.microsoft.com/office/powerpoint/2010/main" val="3985877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集約の分析事例</a:t>
            </a:r>
            <a:r>
              <a:rPr lang="ja-JP" altLang="en-US" dirty="0"/>
              <a:t>（</a:t>
            </a:r>
            <a:r>
              <a:rPr lang="en-US" altLang="ja-JP" dirty="0" smtClean="0"/>
              <a:t>1/3</a:t>
            </a:r>
            <a:r>
              <a:rPr kumimoji="1" lang="ja-JP" altLang="en-US" dirty="0" smtClean="0"/>
              <a:t>）</a:t>
            </a:r>
            <a:r>
              <a:rPr kumimoji="1" lang="en-US" altLang="ja-JP" dirty="0" smtClean="0"/>
              <a:t/>
            </a:r>
            <a:br>
              <a:rPr kumimoji="1" lang="en-US" altLang="ja-JP" dirty="0" smtClean="0"/>
            </a:br>
            <a:r>
              <a:rPr lang="en-US" altLang="ja-JP" sz="3600" dirty="0" smtClean="0"/>
              <a:t>RQ</a:t>
            </a:r>
            <a:r>
              <a:rPr lang="ja-JP" altLang="en-US" sz="3600" dirty="0" smtClean="0"/>
              <a:t>と分析内容</a:t>
            </a:r>
            <a:endParaRPr kumimoji="1" lang="ja-JP" altLang="en-US" dirty="0"/>
          </a:p>
        </p:txBody>
      </p:sp>
      <p:sp>
        <p:nvSpPr>
          <p:cNvPr id="3" name="コンテンツ プレースホルダー 2"/>
          <p:cNvSpPr>
            <a:spLocks noGrp="1"/>
          </p:cNvSpPr>
          <p:nvPr>
            <p:ph idx="1"/>
          </p:nvPr>
        </p:nvSpPr>
        <p:spPr/>
        <p:txBody>
          <a:bodyPr/>
          <a:lstStyle/>
          <a:p>
            <a:pPr marL="0" lvl="1" indent="0">
              <a:buNone/>
            </a:pPr>
            <a:endParaRPr lang="en-US" altLang="ja-JP" sz="2400" dirty="0"/>
          </a:p>
          <a:p>
            <a:pPr marL="0" indent="0">
              <a:buNone/>
            </a:pPr>
            <a:endParaRPr lang="en-US" altLang="ja-JP" sz="2400" dirty="0" smtClean="0"/>
          </a:p>
          <a:p>
            <a:pPr marL="0" indent="0">
              <a:buNone/>
            </a:pPr>
            <a:r>
              <a:rPr lang="ja-JP" altLang="en-US" sz="2400" dirty="0" smtClean="0"/>
              <a:t>分析内容</a:t>
            </a:r>
            <a:endParaRPr lang="en-US" altLang="ja-JP" sz="2400" dirty="0" smtClean="0"/>
          </a:p>
          <a:p>
            <a:pPr lvl="1">
              <a:buFont typeface="Arial" panose="020B0604020202020204" pitchFamily="34" charset="0"/>
              <a:buChar char="•"/>
            </a:pPr>
            <a:r>
              <a:rPr kumimoji="1" lang="ja-JP" altLang="en-US" sz="2000" dirty="0" smtClean="0"/>
              <a:t>対象ソフトウェア：</a:t>
            </a:r>
            <a:r>
              <a:rPr kumimoji="1" lang="en-US" altLang="ja-JP" sz="2000" dirty="0" smtClean="0"/>
              <a:t>Apach</a:t>
            </a:r>
            <a:r>
              <a:rPr lang="en-US" altLang="ja-JP" sz="2000" dirty="0" smtClean="0"/>
              <a:t>e Tomcat</a:t>
            </a:r>
          </a:p>
          <a:p>
            <a:pPr lvl="1">
              <a:buFont typeface="Arial" panose="020B0604020202020204" pitchFamily="34" charset="0"/>
              <a:buChar char="•"/>
            </a:pPr>
            <a:r>
              <a:rPr kumimoji="1" lang="ja-JP" altLang="en-US" sz="2000" dirty="0" smtClean="0"/>
              <a:t>プログラミング言語：</a:t>
            </a:r>
            <a:r>
              <a:rPr kumimoji="1" lang="en-US" altLang="ja-JP" sz="2000" dirty="0" smtClean="0"/>
              <a:t>Java</a:t>
            </a:r>
          </a:p>
          <a:p>
            <a:pPr lvl="1">
              <a:buFont typeface="Arial" panose="020B0604020202020204" pitchFamily="34" charset="0"/>
              <a:buChar char="•"/>
            </a:pPr>
            <a:r>
              <a:rPr lang="ja-JP" altLang="en-US" sz="2000" dirty="0" smtClean="0"/>
              <a:t>コードクローン検出ツール：</a:t>
            </a:r>
            <a:r>
              <a:rPr lang="en-US" altLang="ja-JP" sz="2000" dirty="0" err="1" smtClean="0"/>
              <a:t>SourcererCC</a:t>
            </a:r>
            <a:endParaRPr lang="en-US" altLang="ja-JP" sz="2000" dirty="0"/>
          </a:p>
          <a:p>
            <a:pPr lvl="1">
              <a:buFont typeface="Arial" panose="020B0604020202020204" pitchFamily="34" charset="0"/>
              <a:buChar char="•"/>
            </a:pPr>
            <a:r>
              <a:rPr kumimoji="1" lang="ja-JP" altLang="en-US" sz="2000" dirty="0" smtClean="0"/>
              <a:t>分析期間：</a:t>
            </a:r>
            <a:r>
              <a:rPr lang="en-US" altLang="ja-JP" sz="2000" dirty="0" smtClean="0"/>
              <a:t>2018 </a:t>
            </a:r>
            <a:r>
              <a:rPr lang="ja-JP" altLang="en-US" sz="2000" dirty="0"/>
              <a:t>年</a:t>
            </a:r>
            <a:r>
              <a:rPr lang="en-US" altLang="ja-JP" sz="2000" dirty="0"/>
              <a:t>9 </a:t>
            </a:r>
            <a:r>
              <a:rPr lang="ja-JP" altLang="en-US" sz="2000" dirty="0"/>
              <a:t>月</a:t>
            </a:r>
            <a:r>
              <a:rPr lang="en-US" altLang="ja-JP" sz="2000" dirty="0"/>
              <a:t>1 </a:t>
            </a:r>
            <a:r>
              <a:rPr lang="ja-JP" altLang="en-US" sz="2000" dirty="0"/>
              <a:t>日の</a:t>
            </a:r>
            <a:r>
              <a:rPr lang="en-US" altLang="ja-JP" sz="2000" dirty="0"/>
              <a:t>00 </a:t>
            </a:r>
            <a:r>
              <a:rPr lang="ja-JP" altLang="en-US" sz="2000" dirty="0"/>
              <a:t>時</a:t>
            </a:r>
            <a:r>
              <a:rPr lang="en-US" altLang="ja-JP" sz="2000" dirty="0"/>
              <a:t>00 </a:t>
            </a:r>
            <a:r>
              <a:rPr lang="ja-JP" altLang="en-US" sz="2000" dirty="0"/>
              <a:t>分</a:t>
            </a:r>
            <a:r>
              <a:rPr lang="ja-JP" altLang="en-US" sz="2000" dirty="0" smtClean="0"/>
              <a:t>を</a:t>
            </a:r>
            <a:r>
              <a:rPr lang="ja-JP" altLang="en-US" sz="2000" dirty="0"/>
              <a:t>始点</a:t>
            </a:r>
            <a:r>
              <a:rPr lang="ja-JP" altLang="en-US" sz="2000" dirty="0" smtClean="0"/>
              <a:t>として</a:t>
            </a:r>
            <a:r>
              <a:rPr lang="ja-JP" altLang="en-US" sz="2000" dirty="0"/>
              <a:t>，</a:t>
            </a:r>
            <a:r>
              <a:rPr lang="en-US" altLang="ja-JP" sz="2000" dirty="0"/>
              <a:t>1 </a:t>
            </a:r>
            <a:r>
              <a:rPr lang="ja-JP" altLang="en-US" sz="2000" dirty="0"/>
              <a:t>週間間隔で</a:t>
            </a:r>
            <a:r>
              <a:rPr lang="en-US" altLang="ja-JP" sz="2000" dirty="0"/>
              <a:t>2018 </a:t>
            </a:r>
            <a:r>
              <a:rPr lang="ja-JP" altLang="en-US" sz="2000" dirty="0"/>
              <a:t>年</a:t>
            </a:r>
            <a:r>
              <a:rPr lang="en-US" altLang="ja-JP" sz="2000" dirty="0"/>
              <a:t>9 </a:t>
            </a:r>
            <a:r>
              <a:rPr lang="ja-JP" altLang="en-US" sz="2000" dirty="0"/>
              <a:t>月</a:t>
            </a:r>
            <a:r>
              <a:rPr lang="en-US" altLang="ja-JP" sz="2000" dirty="0"/>
              <a:t>8 </a:t>
            </a:r>
            <a:r>
              <a:rPr lang="ja-JP" altLang="en-US" sz="2000" dirty="0"/>
              <a:t>日から</a:t>
            </a:r>
            <a:r>
              <a:rPr lang="en-US" altLang="ja-JP" sz="2000" dirty="0" smtClean="0"/>
              <a:t>2018 </a:t>
            </a:r>
            <a:r>
              <a:rPr lang="ja-JP" altLang="en-US" sz="2000" dirty="0"/>
              <a:t>年</a:t>
            </a:r>
            <a:r>
              <a:rPr lang="en-US" altLang="ja-JP" sz="2000" dirty="0"/>
              <a:t>11 </a:t>
            </a:r>
            <a:r>
              <a:rPr lang="ja-JP" altLang="en-US" sz="2000" dirty="0"/>
              <a:t>月</a:t>
            </a:r>
            <a:r>
              <a:rPr lang="en-US" altLang="ja-JP" sz="2000" dirty="0"/>
              <a:t>10 </a:t>
            </a:r>
            <a:r>
              <a:rPr lang="ja-JP" altLang="en-US" sz="2000" dirty="0" smtClean="0"/>
              <a:t>日までの</a:t>
            </a:r>
            <a:r>
              <a:rPr lang="ja-JP" altLang="en-US" sz="2000" dirty="0"/>
              <a:t>計</a:t>
            </a:r>
            <a:r>
              <a:rPr lang="en-US" altLang="ja-JP" sz="2000" dirty="0" smtClean="0"/>
              <a:t>10 </a:t>
            </a:r>
            <a:r>
              <a:rPr lang="ja-JP" altLang="en-US" sz="2000" dirty="0" smtClean="0"/>
              <a:t>時点</a:t>
            </a:r>
            <a:endParaRPr lang="en-US" altLang="ja-JP" sz="2000" dirty="0" smtClean="0"/>
          </a:p>
          <a:p>
            <a:pPr marL="457200" lvl="1" indent="0">
              <a:buNone/>
            </a:pPr>
            <a:endParaRPr lang="en-US" altLang="ja-JP" sz="2000" dirty="0" smtClean="0"/>
          </a:p>
          <a:p>
            <a:pPr marL="457200" lvl="1" indent="0">
              <a:buNone/>
            </a:pPr>
            <a:endParaRPr lang="en-US" altLang="ja-JP" sz="2000" dirty="0" smtClean="0"/>
          </a:p>
          <a:p>
            <a:pPr marL="457200" lvl="1" indent="0">
              <a:buNone/>
            </a:pPr>
            <a:endParaRPr lang="en-US" altLang="ja-JP" sz="2000" dirty="0"/>
          </a:p>
          <a:p>
            <a:pPr marL="457200" lvl="1" indent="0">
              <a:buNone/>
            </a:pPr>
            <a:endParaRPr kumimoji="1" lang="ja-JP" altLang="en-US"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grpSp>
        <p:nvGrpSpPr>
          <p:cNvPr id="8" name="グループ化 7"/>
          <p:cNvGrpSpPr/>
          <p:nvPr/>
        </p:nvGrpSpPr>
        <p:grpSpPr>
          <a:xfrm>
            <a:off x="457200" y="1698327"/>
            <a:ext cx="6142780" cy="571500"/>
            <a:chOff x="1184275" y="2244427"/>
            <a:chExt cx="6142780" cy="571500"/>
          </a:xfrm>
        </p:grpSpPr>
        <p:sp>
          <p:nvSpPr>
            <p:cNvPr id="7" name="角丸四角形 6"/>
            <p:cNvSpPr/>
            <p:nvPr/>
          </p:nvSpPr>
          <p:spPr>
            <a:xfrm>
              <a:off x="1184275" y="2244427"/>
              <a:ext cx="6117380" cy="5715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209675" y="2286644"/>
              <a:ext cx="6117380" cy="461665"/>
            </a:xfrm>
            <a:prstGeom prst="rect">
              <a:avLst/>
            </a:prstGeom>
            <a:noFill/>
          </p:spPr>
          <p:txBody>
            <a:bodyPr wrap="none" rtlCol="0">
              <a:spAutoFit/>
            </a:bodyPr>
            <a:lstStyle/>
            <a:p>
              <a:r>
                <a:rPr kumimoji="1" lang="en-US" altLang="ja-JP" sz="2400" dirty="0" smtClean="0"/>
                <a:t>RQ</a:t>
              </a:r>
              <a:r>
                <a:rPr kumimoji="1" lang="ja-JP" altLang="en-US" sz="2400" dirty="0" smtClean="0"/>
                <a:t>：本システムは，集約の保守作業に有効か</a:t>
              </a:r>
              <a:endParaRPr kumimoji="1" lang="ja-JP" altLang="en-US" sz="2400" dirty="0"/>
            </a:p>
          </p:txBody>
        </p:sp>
      </p:grpSp>
    </p:spTree>
    <p:extLst>
      <p:ext uri="{BB962C8B-B14F-4D97-AF65-F5344CB8AC3E}">
        <p14:creationId xmlns:p14="http://schemas.microsoft.com/office/powerpoint/2010/main" val="294203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集約</a:t>
            </a:r>
            <a:r>
              <a:rPr lang="ja-JP" altLang="en-US" dirty="0" smtClean="0"/>
              <a:t>の分析事例</a:t>
            </a:r>
            <a:r>
              <a:rPr lang="ja-JP" altLang="en-US" dirty="0"/>
              <a:t>（</a:t>
            </a:r>
            <a:r>
              <a:rPr lang="en-US" altLang="ja-JP" dirty="0" smtClean="0"/>
              <a:t>2/3</a:t>
            </a:r>
            <a:r>
              <a:rPr lang="ja-JP" altLang="en-US" dirty="0" smtClean="0"/>
              <a:t>）</a:t>
            </a:r>
            <a:r>
              <a:rPr lang="en-US" altLang="ja-JP" dirty="0" smtClean="0"/>
              <a:t/>
            </a:r>
            <a:br>
              <a:rPr lang="en-US" altLang="ja-JP" dirty="0" smtClean="0"/>
            </a:br>
            <a:r>
              <a:rPr lang="ja-JP" altLang="en-US" sz="3600" dirty="0" smtClean="0"/>
              <a:t>出力結果</a:t>
            </a:r>
            <a:endParaRPr kumimoji="1" lang="ja-JP" altLang="en-US"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F5033E9-932D-4E41-95C3-341F9A6DAE17}" type="slidenum">
              <a:rPr kumimoji="1" lang="en-US" altLang="ja-JP" sz="1800" b="0" i="0" u="none" strike="noStrike" kern="1200" cap="none" spc="0" normalizeH="0" baseline="0" noProof="0" smtClean="0">
                <a:ln>
                  <a:noFill/>
                </a:ln>
                <a:solidFill>
                  <a:srgbClr val="0C0C0C"/>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1" lang="en-US" altLang="ja-JP" sz="1800" b="0" i="0" u="none" strike="noStrike" kern="1200" cap="none" spc="0" normalizeH="0" baseline="0" noProof="0">
              <a:ln>
                <a:noFill/>
              </a:ln>
              <a:solidFill>
                <a:srgbClr val="0C0C0C"/>
              </a:solidFill>
              <a:effectLst/>
              <a:uLnTx/>
              <a:uFillTx/>
              <a:latin typeface="Arial" charset="0"/>
              <a:ea typeface="ＭＳ Ｐゴシック" pitchFamily="50" charset="-128"/>
              <a:cs typeface="+mn-cs"/>
            </a:endParaRPr>
          </a:p>
        </p:txBody>
      </p:sp>
      <p:grpSp>
        <p:nvGrpSpPr>
          <p:cNvPr id="5" name="グループ化 4"/>
          <p:cNvGrpSpPr/>
          <p:nvPr/>
        </p:nvGrpSpPr>
        <p:grpSpPr>
          <a:xfrm>
            <a:off x="482600" y="1481431"/>
            <a:ext cx="7567612" cy="5181171"/>
            <a:chOff x="482600" y="1481431"/>
            <a:chExt cx="7567612" cy="5181171"/>
          </a:xfrm>
        </p:grpSpPr>
        <p:pic>
          <p:nvPicPr>
            <p:cNvPr id="43" name="図 42"/>
            <p:cNvPicPr>
              <a:picLocks noChangeAspect="1"/>
            </p:cNvPicPr>
            <p:nvPr/>
          </p:nvPicPr>
          <p:blipFill>
            <a:blip r:embed="rId3"/>
            <a:stretch>
              <a:fillRect/>
            </a:stretch>
          </p:blipFill>
          <p:spPr>
            <a:xfrm>
              <a:off x="482600" y="1579578"/>
              <a:ext cx="7567612" cy="5083024"/>
            </a:xfrm>
            <a:prstGeom prst="rect">
              <a:avLst/>
            </a:prstGeom>
          </p:spPr>
        </p:pic>
        <p:sp>
          <p:nvSpPr>
            <p:cNvPr id="17" name="正方形/長方形 16"/>
            <p:cNvSpPr/>
            <p:nvPr/>
          </p:nvSpPr>
          <p:spPr>
            <a:xfrm>
              <a:off x="4447141" y="1962662"/>
              <a:ext cx="723901" cy="2799838"/>
            </a:xfrm>
            <a:prstGeom prst="rect">
              <a:avLst/>
            </a:prstGeom>
            <a:noFill/>
            <a:ln w="476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223565" y="3632148"/>
              <a:ext cx="763327" cy="1777999"/>
            </a:xfrm>
            <a:prstGeom prst="rect">
              <a:avLst/>
            </a:prstGeom>
            <a:noFill/>
            <a:ln w="476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153735" y="1493154"/>
              <a:ext cx="2416368" cy="646331"/>
            </a:xfrm>
            <a:prstGeom prst="rect">
              <a:avLst/>
            </a:prstGeom>
            <a:noFill/>
            <a:ln>
              <a:noFill/>
            </a:ln>
          </p:spPr>
          <p:txBody>
            <a:bodyPr wrap="square">
              <a:spAutoFit/>
            </a:bodyPr>
            <a:lstStyle/>
            <a:p>
              <a:pPr algn="ctr"/>
              <a:r>
                <a:rPr lang="en-US" altLang="ja-JP" dirty="0" smtClean="0">
                  <a:solidFill>
                    <a:srgbClr val="0C0C0C"/>
                  </a:solidFill>
                </a:rPr>
                <a:t>New</a:t>
              </a:r>
              <a:r>
                <a:rPr lang="ja-JP" altLang="en-US" dirty="0" smtClean="0">
                  <a:solidFill>
                    <a:srgbClr val="0C0C0C"/>
                  </a:solidFill>
                </a:rPr>
                <a:t>クローンセット</a:t>
              </a:r>
              <a:r>
                <a:rPr lang="en-US" altLang="ja-JP" dirty="0" smtClean="0">
                  <a:solidFill>
                    <a:srgbClr val="0C0C0C"/>
                  </a:solidFill>
                </a:rPr>
                <a:t/>
              </a:r>
              <a:br>
                <a:rPr lang="en-US" altLang="ja-JP" dirty="0" smtClean="0">
                  <a:solidFill>
                    <a:srgbClr val="0C0C0C"/>
                  </a:solidFill>
                </a:rPr>
              </a:br>
              <a:r>
                <a:rPr lang="ja-JP" altLang="en-US" dirty="0" smtClean="0">
                  <a:solidFill>
                    <a:srgbClr val="0C0C0C"/>
                  </a:solidFill>
                </a:rPr>
                <a:t>（</a:t>
              </a:r>
              <a:r>
                <a:rPr lang="en-US" altLang="ja-JP" dirty="0" smtClean="0">
                  <a:solidFill>
                    <a:srgbClr val="0C0C0C"/>
                  </a:solidFill>
                </a:rPr>
                <a:t>2018</a:t>
              </a:r>
              <a:r>
                <a:rPr lang="ja-JP" altLang="en-US" dirty="0" smtClean="0">
                  <a:solidFill>
                    <a:srgbClr val="0C0C0C"/>
                  </a:solidFill>
                </a:rPr>
                <a:t>年</a:t>
              </a:r>
              <a:r>
                <a:rPr lang="en-US" altLang="ja-JP" dirty="0" smtClean="0">
                  <a:solidFill>
                    <a:srgbClr val="0C0C0C"/>
                  </a:solidFill>
                </a:rPr>
                <a:t>10</a:t>
              </a:r>
              <a:r>
                <a:rPr lang="ja-JP" altLang="en-US" dirty="0" smtClean="0">
                  <a:solidFill>
                    <a:srgbClr val="0C0C0C"/>
                  </a:solidFill>
                </a:rPr>
                <a:t>月</a:t>
              </a:r>
              <a:r>
                <a:rPr lang="en-US" altLang="ja-JP" dirty="0" smtClean="0">
                  <a:solidFill>
                    <a:srgbClr val="0C0C0C"/>
                  </a:solidFill>
                </a:rPr>
                <a:t>13</a:t>
              </a:r>
              <a:r>
                <a:rPr lang="ja-JP" altLang="en-US" dirty="0" smtClean="0">
                  <a:solidFill>
                    <a:srgbClr val="0C0C0C"/>
                  </a:solidFill>
                </a:rPr>
                <a:t>日）</a:t>
              </a:r>
              <a:endParaRPr lang="ja-JP" altLang="en-US" dirty="0"/>
            </a:p>
          </p:txBody>
        </p:sp>
        <p:sp>
          <p:nvSpPr>
            <p:cNvPr id="9" name="正方形/長方形 8"/>
            <p:cNvSpPr/>
            <p:nvPr/>
          </p:nvSpPr>
          <p:spPr>
            <a:xfrm>
              <a:off x="5107542" y="1481431"/>
              <a:ext cx="2651146" cy="646331"/>
            </a:xfrm>
            <a:prstGeom prst="rect">
              <a:avLst/>
            </a:prstGeom>
            <a:ln>
              <a:noFill/>
            </a:ln>
          </p:spPr>
          <p:txBody>
            <a:bodyPr wrap="square">
              <a:spAutoFit/>
            </a:bodyPr>
            <a:lstStyle/>
            <a:p>
              <a:pPr algn="ctr"/>
              <a:r>
                <a:rPr lang="en-US" altLang="ja-JP" dirty="0" smtClean="0">
                  <a:solidFill>
                    <a:srgbClr val="0C0C0C"/>
                  </a:solidFill>
                </a:rPr>
                <a:t>Deleted</a:t>
              </a:r>
              <a:r>
                <a:rPr lang="ja-JP" altLang="en-US" dirty="0" smtClean="0">
                  <a:solidFill>
                    <a:srgbClr val="0C0C0C"/>
                  </a:solidFill>
                </a:rPr>
                <a:t>クローンセット</a:t>
              </a:r>
              <a:r>
                <a:rPr lang="en-US" altLang="ja-JP" dirty="0" smtClean="0">
                  <a:solidFill>
                    <a:srgbClr val="0C0C0C"/>
                  </a:solidFill>
                </a:rPr>
                <a:t/>
              </a:r>
              <a:br>
                <a:rPr lang="en-US" altLang="ja-JP" dirty="0" smtClean="0">
                  <a:solidFill>
                    <a:srgbClr val="0C0C0C"/>
                  </a:solidFill>
                </a:rPr>
              </a:br>
              <a:r>
                <a:rPr lang="ja-JP" altLang="en-US" dirty="0" smtClean="0">
                  <a:solidFill>
                    <a:srgbClr val="0C0C0C"/>
                  </a:solidFill>
                </a:rPr>
                <a:t>（</a:t>
              </a:r>
              <a:r>
                <a:rPr lang="en-US" altLang="ja-JP" dirty="0" smtClean="0">
                  <a:solidFill>
                    <a:srgbClr val="0C0C0C"/>
                  </a:solidFill>
                </a:rPr>
                <a:t>2018</a:t>
              </a:r>
              <a:r>
                <a:rPr lang="ja-JP" altLang="en-US" dirty="0" smtClean="0">
                  <a:solidFill>
                    <a:srgbClr val="0C0C0C"/>
                  </a:solidFill>
                </a:rPr>
                <a:t>年</a:t>
              </a:r>
              <a:r>
                <a:rPr lang="en-US" altLang="ja-JP" dirty="0" smtClean="0">
                  <a:solidFill>
                    <a:srgbClr val="0C0C0C"/>
                  </a:solidFill>
                </a:rPr>
                <a:t>11</a:t>
              </a:r>
              <a:r>
                <a:rPr lang="ja-JP" altLang="en-US" dirty="0" smtClean="0">
                  <a:solidFill>
                    <a:srgbClr val="0C0C0C"/>
                  </a:solidFill>
                </a:rPr>
                <a:t>月</a:t>
              </a:r>
              <a:r>
                <a:rPr lang="en-US" altLang="ja-JP" dirty="0" smtClean="0">
                  <a:solidFill>
                    <a:srgbClr val="0C0C0C"/>
                  </a:solidFill>
                </a:rPr>
                <a:t>10</a:t>
              </a:r>
              <a:r>
                <a:rPr lang="ja-JP" altLang="en-US" dirty="0" smtClean="0">
                  <a:solidFill>
                    <a:srgbClr val="0C0C0C"/>
                  </a:solidFill>
                </a:rPr>
                <a:t>日）</a:t>
              </a:r>
              <a:endParaRPr lang="ja-JP" altLang="en-US" dirty="0"/>
            </a:p>
          </p:txBody>
        </p:sp>
        <p:cxnSp>
          <p:nvCxnSpPr>
            <p:cNvPr id="10" name="直線矢印コネクタ 9"/>
            <p:cNvCxnSpPr>
              <a:stCxn id="3" idx="2"/>
            </p:cNvCxnSpPr>
            <p:nvPr/>
          </p:nvCxnSpPr>
          <p:spPr>
            <a:xfrm>
              <a:off x="3361919" y="2139485"/>
              <a:ext cx="1080668" cy="489415"/>
            </a:xfrm>
            <a:prstGeom prst="straightConnector1">
              <a:avLst/>
            </a:prstGeom>
            <a:ln w="12700">
              <a:solidFill>
                <a:schemeClr val="tx1"/>
              </a:solidFill>
              <a:prstDash val="lgDash"/>
              <a:headEnd type="none"/>
              <a:tailEnd type="none" w="lg" len="lg"/>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5748368" y="3232038"/>
              <a:ext cx="697627" cy="400110"/>
            </a:xfrm>
            <a:prstGeom prst="rect">
              <a:avLst/>
            </a:prstGeom>
          </p:spPr>
          <p:txBody>
            <a:bodyPr wrap="none">
              <a:spAutoFit/>
            </a:bodyPr>
            <a:lstStyle/>
            <a:p>
              <a:r>
                <a:rPr lang="ja-JP" altLang="en-US" sz="2000" dirty="0" smtClean="0">
                  <a:solidFill>
                    <a:srgbClr val="0C0C0C"/>
                  </a:solidFill>
                </a:rPr>
                <a:t>集約</a:t>
              </a:r>
              <a:endParaRPr lang="en-US" altLang="ja-JP" sz="2000" dirty="0" smtClean="0">
                <a:solidFill>
                  <a:srgbClr val="0C0C0C"/>
                </a:solidFill>
              </a:endParaRPr>
            </a:p>
          </p:txBody>
        </p:sp>
        <p:cxnSp>
          <p:nvCxnSpPr>
            <p:cNvPr id="26" name="直線矢印コネクタ 25"/>
            <p:cNvCxnSpPr>
              <a:stCxn id="9" idx="2"/>
            </p:cNvCxnSpPr>
            <p:nvPr/>
          </p:nvCxnSpPr>
          <p:spPr>
            <a:xfrm>
              <a:off x="6433115" y="2127762"/>
              <a:ext cx="785896" cy="1504386"/>
            </a:xfrm>
            <a:prstGeom prst="straightConnector1">
              <a:avLst/>
            </a:prstGeom>
            <a:ln w="12700">
              <a:solidFill>
                <a:schemeClr val="tx1"/>
              </a:solidFill>
              <a:prstDash val="lgDash"/>
              <a:headEnd type="none"/>
              <a:tailEnd type="non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17" idx="3"/>
            </p:cNvCxnSpPr>
            <p:nvPr/>
          </p:nvCxnSpPr>
          <p:spPr>
            <a:xfrm>
              <a:off x="5171042" y="3362581"/>
              <a:ext cx="2047969" cy="834709"/>
            </a:xfrm>
            <a:prstGeom prst="straightConnector1">
              <a:avLst/>
            </a:prstGeom>
            <a:ln w="4445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806496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p:txBody>
          <a:bodyPr/>
          <a:lstStyle/>
          <a:p>
            <a:pPr marL="0" indent="0">
              <a:spcBef>
                <a:spcPts val="600"/>
              </a:spcBef>
              <a:spcAft>
                <a:spcPts val="600"/>
              </a:spcAft>
              <a:buNone/>
            </a:pPr>
            <a:r>
              <a:rPr lang="ja-JP" altLang="en-US" sz="2400" dirty="0" smtClean="0"/>
              <a:t>ソースコードの</a:t>
            </a:r>
            <a:r>
              <a:rPr kumimoji="1" lang="ja-JP" altLang="en-US" sz="2400" dirty="0" smtClean="0"/>
              <a:t>同一あるいは類似した部分を持つコード片</a:t>
            </a:r>
            <a:endParaRPr lang="en-US" altLang="ja-JP" sz="2400" dirty="0"/>
          </a:p>
          <a:p>
            <a:pPr lvl="1">
              <a:spcBef>
                <a:spcPts val="600"/>
              </a:spcBef>
              <a:spcAft>
                <a:spcPts val="600"/>
              </a:spcAft>
            </a:pPr>
            <a:r>
              <a:rPr lang="ja-JP" altLang="en-US" sz="2000" dirty="0"/>
              <a:t>ソースコードのコピーアンドペーストなどによって</a:t>
            </a:r>
            <a:r>
              <a:rPr lang="ja-JP" altLang="en-US" sz="2000" dirty="0" smtClean="0"/>
              <a:t>発生</a:t>
            </a: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grpSp>
        <p:nvGrpSpPr>
          <p:cNvPr id="44" name="グループ化 43"/>
          <p:cNvGrpSpPr/>
          <p:nvPr/>
        </p:nvGrpSpPr>
        <p:grpSpPr>
          <a:xfrm>
            <a:off x="1141167" y="3531602"/>
            <a:ext cx="1744816" cy="2363237"/>
            <a:chOff x="2440577" y="3945487"/>
            <a:chExt cx="1744816" cy="2363237"/>
          </a:xfrm>
        </p:grpSpPr>
        <p:sp>
          <p:nvSpPr>
            <p:cNvPr id="7" name="メモ 6"/>
            <p:cNvSpPr/>
            <p:nvPr/>
          </p:nvSpPr>
          <p:spPr>
            <a:xfrm rot="10800000">
              <a:off x="2440577" y="3945487"/>
              <a:ext cx="1744816" cy="2363237"/>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dirty="0"/>
            </a:p>
          </p:txBody>
        </p:sp>
        <p:sp>
          <p:nvSpPr>
            <p:cNvPr id="11" name="Freeform 13"/>
            <p:cNvSpPr>
              <a:spLocks/>
            </p:cNvSpPr>
            <p:nvPr/>
          </p:nvSpPr>
          <p:spPr bwMode="auto">
            <a:xfrm>
              <a:off x="2698915"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grpSp>
      <p:grpSp>
        <p:nvGrpSpPr>
          <p:cNvPr id="45" name="グループ化 44"/>
          <p:cNvGrpSpPr/>
          <p:nvPr/>
        </p:nvGrpSpPr>
        <p:grpSpPr>
          <a:xfrm>
            <a:off x="6359885" y="3521978"/>
            <a:ext cx="1744816" cy="2363237"/>
            <a:chOff x="5031599" y="3945487"/>
            <a:chExt cx="1744816" cy="2363237"/>
          </a:xfrm>
        </p:grpSpPr>
        <p:sp>
          <p:nvSpPr>
            <p:cNvPr id="13" name="メモ 12"/>
            <p:cNvSpPr/>
            <p:nvPr/>
          </p:nvSpPr>
          <p:spPr>
            <a:xfrm rot="10800000">
              <a:off x="5031599" y="3945487"/>
              <a:ext cx="1744816" cy="2363237"/>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dirty="0"/>
            </a:p>
          </p:txBody>
        </p:sp>
        <p:sp>
          <p:nvSpPr>
            <p:cNvPr id="14" name="Freeform 13"/>
            <p:cNvSpPr>
              <a:spLocks/>
            </p:cNvSpPr>
            <p:nvPr/>
          </p:nvSpPr>
          <p:spPr bwMode="auto">
            <a:xfrm>
              <a:off x="5285469"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sp>
          <p:nvSpPr>
            <p:cNvPr id="15" name="Freeform 13"/>
            <p:cNvSpPr>
              <a:spLocks/>
            </p:cNvSpPr>
            <p:nvPr/>
          </p:nvSpPr>
          <p:spPr bwMode="auto">
            <a:xfrm>
              <a:off x="5285468" y="507024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grpSp>
      <p:cxnSp>
        <p:nvCxnSpPr>
          <p:cNvPr id="17" name="直線矢印コネクタ 16"/>
          <p:cNvCxnSpPr>
            <a:stCxn id="12" idx="1"/>
            <a:endCxn id="11" idx="0"/>
          </p:cNvCxnSpPr>
          <p:nvPr/>
        </p:nvCxnSpPr>
        <p:spPr bwMode="auto">
          <a:xfrm flipH="1">
            <a:off x="1399505" y="3238556"/>
            <a:ext cx="1871425" cy="664533"/>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直線矢印コネクタ 18"/>
          <p:cNvCxnSpPr>
            <a:stCxn id="12" idx="3"/>
            <a:endCxn id="14" idx="0"/>
          </p:cNvCxnSpPr>
          <p:nvPr/>
        </p:nvCxnSpPr>
        <p:spPr bwMode="auto">
          <a:xfrm>
            <a:off x="5786223" y="3238556"/>
            <a:ext cx="827532" cy="654909"/>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直線矢印コネクタ 20"/>
          <p:cNvCxnSpPr>
            <a:stCxn id="12" idx="3"/>
            <a:endCxn id="15" idx="0"/>
          </p:cNvCxnSpPr>
          <p:nvPr/>
        </p:nvCxnSpPr>
        <p:spPr bwMode="auto">
          <a:xfrm>
            <a:off x="5786223" y="3238556"/>
            <a:ext cx="827531" cy="1408179"/>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34" name="グループ化 33"/>
          <p:cNvGrpSpPr/>
          <p:nvPr/>
        </p:nvGrpSpPr>
        <p:grpSpPr>
          <a:xfrm>
            <a:off x="3270930" y="2970291"/>
            <a:ext cx="2515293" cy="536530"/>
            <a:chOff x="3672565" y="2983284"/>
            <a:chExt cx="2515293" cy="536530"/>
          </a:xfrm>
        </p:grpSpPr>
        <p:sp useBgFill="1">
          <p:nvSpPr>
            <p:cNvPr id="12" name="角丸四角形 11"/>
            <p:cNvSpPr/>
            <p:nvPr/>
          </p:nvSpPr>
          <p:spPr>
            <a:xfrm>
              <a:off x="3672565" y="2983284"/>
              <a:ext cx="2515293" cy="53653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3980028" y="3038899"/>
              <a:ext cx="2021707" cy="461665"/>
            </a:xfrm>
            <a:prstGeom prst="rect">
              <a:avLst/>
            </a:prstGeom>
            <a:noFill/>
            <a:ln cap="flat">
              <a:noFill/>
            </a:ln>
          </p:spPr>
          <p:txBody>
            <a:bodyPr wrap="none" rtlCol="0">
              <a:spAutoFit/>
            </a:bodyPr>
            <a:lstStyle/>
            <a:p>
              <a:pPr algn="ctr"/>
              <a:r>
                <a:rPr kumimoji="1" lang="ja-JP" altLang="en-US" sz="2400" dirty="0" smtClean="0">
                  <a:latin typeface="+mn-ea"/>
                  <a:ea typeface="+mn-ea"/>
                </a:rPr>
                <a:t>コードクローン</a:t>
              </a:r>
              <a:endParaRPr kumimoji="1" lang="ja-JP" altLang="en-US" sz="2400" dirty="0">
                <a:latin typeface="+mn-ea"/>
                <a:ea typeface="+mn-ea"/>
              </a:endParaRPr>
            </a:p>
          </p:txBody>
        </p:sp>
      </p:grpSp>
    </p:spTree>
    <p:extLst>
      <p:ext uri="{BB962C8B-B14F-4D97-AF65-F5344CB8AC3E}">
        <p14:creationId xmlns:p14="http://schemas.microsoft.com/office/powerpoint/2010/main" val="929539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集約の分析事例（</a:t>
            </a:r>
            <a:r>
              <a:rPr lang="en-US" altLang="ja-JP" dirty="0" smtClean="0"/>
              <a:t>3/3</a:t>
            </a:r>
            <a:r>
              <a:rPr lang="ja-JP" altLang="en-US" dirty="0" smtClean="0"/>
              <a:t>）</a:t>
            </a:r>
            <a:r>
              <a:rPr lang="en-US" altLang="ja-JP" dirty="0" smtClean="0"/>
              <a:t/>
            </a:r>
            <a:br>
              <a:rPr lang="en-US" altLang="ja-JP" dirty="0" smtClean="0"/>
            </a:br>
            <a:r>
              <a:rPr lang="ja-JP" altLang="en-US" sz="3600" dirty="0"/>
              <a:t>実際</a:t>
            </a:r>
            <a:r>
              <a:rPr lang="ja-JP" altLang="en-US" sz="3600" dirty="0" smtClean="0"/>
              <a:t>に確認したコード例</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Freeform 13"/>
          <p:cNvSpPr>
            <a:spLocks/>
          </p:cNvSpPr>
          <p:nvPr/>
        </p:nvSpPr>
        <p:spPr bwMode="auto">
          <a:xfrm>
            <a:off x="5334000" y="3976112"/>
            <a:ext cx="973361" cy="27340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cxnSp>
        <p:nvCxnSpPr>
          <p:cNvPr id="6" name="直線矢印コネクタ 5"/>
          <p:cNvCxnSpPr/>
          <p:nvPr/>
        </p:nvCxnSpPr>
        <p:spPr>
          <a:xfrm>
            <a:off x="4032044" y="4076159"/>
            <a:ext cx="1301956" cy="13963"/>
          </a:xfrm>
          <a:prstGeom prst="straightConnector1">
            <a:avLst/>
          </a:prstGeom>
          <a:ln w="222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useBgFill="1">
        <p:nvSpPr>
          <p:cNvPr id="7" name="テキスト ボックス 6"/>
          <p:cNvSpPr txBox="1"/>
          <p:nvPr/>
        </p:nvSpPr>
        <p:spPr>
          <a:xfrm>
            <a:off x="1210503" y="1551431"/>
            <a:ext cx="3195105" cy="415498"/>
          </a:xfrm>
          <a:prstGeom prst="rect">
            <a:avLst/>
          </a:prstGeom>
          <a:ln>
            <a:solidFill>
              <a:schemeClr val="tx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java/org/apache/</a:t>
            </a:r>
            <a:r>
              <a:rPr kumimoji="1" lang="en-US" altLang="ja-JP" sz="105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catalina</a:t>
            </a:r>
            <a:r>
              <a:rPr kumimoji="1" lang="en-US" altLang="ja-JP" sz="105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/tribes/membership/cloud/</a:t>
            </a:r>
            <a:br>
              <a:rPr kumimoji="1" lang="en-US" altLang="ja-JP" sz="105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br>
            <a:r>
              <a:rPr kumimoji="1" lang="en-US" altLang="ja-JP" sz="1050" b="0" i="0" u="none" strike="noStrike" kern="1200" cap="none" spc="0" normalizeH="0" baseline="0" noProof="0" dirty="0" smtClean="0">
                <a:ln>
                  <a:noFill/>
                </a:ln>
                <a:effectLst/>
                <a:uLnTx/>
                <a:uFillTx/>
                <a:latin typeface="Arial" charset="0"/>
                <a:ea typeface="ＭＳ Ｐゴシック" pitchFamily="50" charset="-128"/>
                <a:cs typeface="+mn-cs"/>
              </a:rPr>
              <a:t>CertificateStreamProvider.java</a:t>
            </a:r>
            <a:endParaRPr kumimoji="1" lang="ja-JP" altLang="en-US" sz="1050" b="0" i="0" u="none" strike="noStrike" kern="1200" cap="none" spc="0" normalizeH="0" baseline="0" noProof="0" dirty="0">
              <a:ln>
                <a:noFill/>
              </a:ln>
              <a:effectLst/>
              <a:uLnTx/>
              <a:uFillTx/>
              <a:latin typeface="Arial" charset="0"/>
              <a:ea typeface="ＭＳ Ｐゴシック" pitchFamily="50" charset="-128"/>
              <a:cs typeface="+mn-cs"/>
            </a:endParaRPr>
          </a:p>
        </p:txBody>
      </p:sp>
      <p:sp useBgFill="1">
        <p:nvSpPr>
          <p:cNvPr id="8" name="テキスト ボックス 7"/>
          <p:cNvSpPr txBox="1"/>
          <p:nvPr/>
        </p:nvSpPr>
        <p:spPr>
          <a:xfrm>
            <a:off x="1112" y="1551721"/>
            <a:ext cx="1209390" cy="507831"/>
          </a:xfrm>
          <a:prstGeom prst="rect">
            <a:avLst/>
          </a:prstGeom>
          <a:ln>
            <a:solidFill>
              <a:schemeClr val="tx1"/>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2018/10/13</a:t>
            </a:r>
            <a:r>
              <a:rPr kumimoji="1" lang="en-US" altLang="ja-JP" sz="11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r>
            <a:br>
              <a:rPr kumimoji="1" lang="en-US" altLang="ja-JP" sz="11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br>
            <a:endParaRPr kumimoji="1" lang="ja-JP" altLang="en-US" sz="11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useBgFill="1">
        <p:nvSpPr>
          <p:cNvPr id="9" name="テキスト ボックス 8"/>
          <p:cNvSpPr txBox="1"/>
          <p:nvPr/>
        </p:nvSpPr>
        <p:spPr>
          <a:xfrm>
            <a:off x="4723332" y="1523130"/>
            <a:ext cx="1221438" cy="507831"/>
          </a:xfrm>
          <a:prstGeom prst="rect">
            <a:avLst/>
          </a:prstGeom>
          <a:ln>
            <a:solidFill>
              <a:schemeClr val="tx1"/>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2018/11/10</a:t>
            </a:r>
            <a:r>
              <a:rPr kumimoji="1" lang="en-US" altLang="ja-JP" sz="11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r>
            <a:br>
              <a:rPr kumimoji="1" lang="en-US" altLang="ja-JP" sz="11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br>
            <a:endParaRPr kumimoji="1" lang="ja-JP" altLang="en-US" sz="11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useBgFill="1">
        <p:nvSpPr>
          <p:cNvPr id="10" name="テキスト ボックス 9"/>
          <p:cNvSpPr txBox="1"/>
          <p:nvPr/>
        </p:nvSpPr>
        <p:spPr>
          <a:xfrm>
            <a:off x="20726" y="6395336"/>
            <a:ext cx="4793300" cy="253916"/>
          </a:xfrm>
          <a:prstGeom prst="rect">
            <a:avLst/>
          </a:prstGeom>
          <a:ln>
            <a:solidFill>
              <a:schemeClr val="tx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java/org/apache/</a:t>
            </a:r>
            <a:r>
              <a:rPr kumimoji="1" lang="en-US" altLang="ja-JP" sz="105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catalina</a:t>
            </a:r>
            <a:r>
              <a:rPr kumimoji="1" lang="en-US" altLang="ja-JP" sz="105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/tribes/membership/cloud</a:t>
            </a:r>
            <a:r>
              <a:rPr kumimoji="1" lang="en-US" altLang="ja-JP" sz="1050" b="0" i="0" u="none" strike="noStrike" kern="1200" cap="none" spc="0" normalizeH="0" baseline="0" noProof="0" dirty="0">
                <a:ln>
                  <a:noFill/>
                </a:ln>
                <a:effectLst/>
                <a:uLnTx/>
                <a:uFillTx/>
                <a:latin typeface="Arial" charset="0"/>
                <a:ea typeface="ＭＳ Ｐゴシック" pitchFamily="50" charset="-128"/>
                <a:cs typeface="+mn-cs"/>
              </a:rPr>
              <a:t>/TokenStreamProvider.java</a:t>
            </a:r>
            <a:endParaRPr kumimoji="1" lang="ja-JP" altLang="en-US" sz="1050" b="0" i="0" u="none" strike="noStrike" kern="1200" cap="none" spc="0" normalizeH="0" baseline="0" noProof="0" dirty="0">
              <a:ln>
                <a:noFill/>
              </a:ln>
              <a:effectLst/>
              <a:uLnTx/>
              <a:uFillTx/>
              <a:latin typeface="Arial" charset="0"/>
              <a:ea typeface="ＭＳ Ｐゴシック" pitchFamily="50" charset="-128"/>
              <a:cs typeface="+mn-cs"/>
            </a:endParaRPr>
          </a:p>
        </p:txBody>
      </p:sp>
      <p:sp useBgFill="1">
        <p:nvSpPr>
          <p:cNvPr id="11" name="テキスト ボックス 10"/>
          <p:cNvSpPr txBox="1"/>
          <p:nvPr/>
        </p:nvSpPr>
        <p:spPr>
          <a:xfrm>
            <a:off x="5922580" y="1523130"/>
            <a:ext cx="3195105" cy="415498"/>
          </a:xfrm>
          <a:prstGeom prst="rect">
            <a:avLst/>
          </a:prstGeom>
          <a:ln>
            <a:solidFill>
              <a:schemeClr val="tx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java/org/apache/</a:t>
            </a:r>
            <a:r>
              <a:rPr kumimoji="1" lang="en-US" altLang="ja-JP" sz="105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catalina</a:t>
            </a:r>
            <a:r>
              <a:rPr kumimoji="1" lang="en-US" altLang="ja-JP" sz="105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/tribes/membership/cloud</a:t>
            </a:r>
            <a:r>
              <a:rPr kumimoji="1" lang="en-US" altLang="ja-JP" sz="105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br>
              <a:rPr kumimoji="1" lang="en-US" altLang="ja-JP" sz="105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br>
            <a:r>
              <a:rPr kumimoji="1" lang="en-US" altLang="ja-JP" sz="1050" b="0" i="0" u="none" strike="noStrike" kern="1200" cap="none" spc="0" normalizeH="0" baseline="0" noProof="0" dirty="0" smtClean="0">
                <a:ln>
                  <a:noFill/>
                </a:ln>
                <a:effectLst/>
                <a:uLnTx/>
                <a:uFillTx/>
                <a:latin typeface="Arial" charset="0"/>
                <a:ea typeface="ＭＳ Ｐゴシック" pitchFamily="50" charset="-128"/>
                <a:cs typeface="+mn-cs"/>
              </a:rPr>
              <a:t>AbstractStreamProvider.java</a:t>
            </a:r>
            <a:endParaRPr kumimoji="1" lang="ja-JP" altLang="en-US" sz="1050" b="0" i="0" u="none" strike="noStrike" kern="1200" cap="none" spc="0" normalizeH="0" baseline="0" noProof="0" dirty="0">
              <a:ln>
                <a:noFill/>
              </a:ln>
              <a:effectLst/>
              <a:uLnTx/>
              <a:uFillTx/>
              <a:latin typeface="Arial" charset="0"/>
              <a:ea typeface="ＭＳ Ｐゴシック" pitchFamily="50" charset="-128"/>
              <a:cs typeface="+mn-cs"/>
            </a:endParaRPr>
          </a:p>
        </p:txBody>
      </p:sp>
      <p:sp>
        <p:nvSpPr>
          <p:cNvPr id="12" name="正方形/長方形 11"/>
          <p:cNvSpPr/>
          <p:nvPr/>
        </p:nvSpPr>
        <p:spPr>
          <a:xfrm>
            <a:off x="4323" y="1942948"/>
            <a:ext cx="4401285" cy="1631216"/>
          </a:xfrm>
          <a:prstGeom prst="rect">
            <a:avLst/>
          </a:prstGeom>
          <a:solidFill>
            <a:srgbClr val="CCFFFF"/>
          </a:solidFill>
          <a:ln>
            <a:solidFill>
              <a:schemeClr val="tx1"/>
            </a:solidFill>
          </a:ln>
        </p:spPr>
        <p:txBody>
          <a:bodyPr wrap="square">
            <a:spAutoFit/>
          </a:bodyPr>
          <a:lstStyle/>
          <a:p>
            <a:pPr lvl="0">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100</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private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static </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TrustManager</a:t>
            </a:r>
            <a:r>
              <a:rPr lang="en-US" altLang="ja-JP" sz="1000" dirty="0" smtClean="0">
                <a:solidFill>
                  <a:srgbClr val="0C0C0C"/>
                </a:solidFill>
              </a:rPr>
              <a:t>t</a:t>
            </a:r>
            <a:r>
              <a:rPr lang="en-US" altLang="ja-JP" sz="1000" dirty="0">
                <a:solidFill>
                  <a:srgbClr val="0C0C0C"/>
                </a:solidFill>
              </a:rPr>
              <a:t>[] </a:t>
            </a:r>
            <a:r>
              <a:rPr lang="en-US" altLang="ja-JP" sz="1000" dirty="0" err="1" smtClean="0"/>
              <a:t>configureCaCer</a:t>
            </a:r>
            <a:r>
              <a:rPr lang="en-US" altLang="ja-JP" sz="1000" dirty="0" err="1" smtClean="0">
                <a:solidFill>
                  <a:srgbClr val="FF0000"/>
                </a:solidFill>
              </a:rPr>
              <a:t>t</a:t>
            </a:r>
            <a:r>
              <a:rPr lang="en-US" altLang="ja-JP" sz="1000" dirty="0" smtClean="0">
                <a:solidFill>
                  <a:srgbClr val="0C0C0C"/>
                </a:solidFill>
              </a:rPr>
              <a:t> </a:t>
            </a:r>
            <a:r>
              <a:rPr lang="en-US" altLang="ja-JP" sz="1000" dirty="0">
                <a:solidFill>
                  <a:srgbClr val="0C0C0C"/>
                </a:solidFill>
              </a:rPr>
              <a:t>(</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String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throws Exception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101</a:t>
            </a:r>
            <a:r>
              <a:rPr lang="en-US" altLang="ja-JP" sz="1000" noProof="0" dirty="0" smtClean="0">
                <a:solidFill>
                  <a:srgbClr val="0C0C0C"/>
                </a:solidFill>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if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 null)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．略</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120</a:t>
            </a:r>
            <a:r>
              <a:rPr lang="en-US" altLang="ja-JP" sz="1000" dirty="0">
                <a:solidFill>
                  <a:srgbClr val="0C0C0C"/>
                </a:solidFill>
              </a:rPr>
              <a:t> </a:t>
            </a:r>
            <a:r>
              <a:rPr lang="en-US" altLang="ja-JP" sz="1000" dirty="0" smtClean="0">
                <a:solidFill>
                  <a:srgbClr val="0C0C0C"/>
                </a:solidFill>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else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121       </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log.warn</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sm.getString</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certificateStream.CACertUndefined</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122       return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InsecureStreamProvider.INSECURE_TRUST_MANAGERS</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123</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124</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endPar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p:nvSpPr>
          <p:cNvPr id="13" name="正方形/長方形 12"/>
          <p:cNvSpPr/>
          <p:nvPr/>
        </p:nvSpPr>
        <p:spPr>
          <a:xfrm>
            <a:off x="20728" y="4750122"/>
            <a:ext cx="4384880" cy="1631216"/>
          </a:xfrm>
          <a:prstGeom prst="rect">
            <a:avLst/>
          </a:prstGeom>
          <a:solidFill>
            <a:srgbClr val="CCFFFF"/>
          </a:solid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84</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private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TrustManager</a:t>
            </a:r>
            <a:r>
              <a:rPr kumimoji="1" lang="en-US" altLang="ja-JP" sz="1000" b="0" i="0" u="none" strike="noStrike" kern="1200" cap="none" spc="0" normalizeH="0" baseline="0" noProof="0" dirty="0">
                <a:ln>
                  <a:noFill/>
                </a:ln>
                <a:solidFill>
                  <a:srgbClr val="FF0000"/>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a:ln>
                  <a:noFill/>
                </a:ln>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err="1">
                <a:ln>
                  <a:noFill/>
                </a:ln>
                <a:effectLst/>
                <a:uLnTx/>
                <a:uFillTx/>
                <a:latin typeface="Arial" charset="0"/>
                <a:ea typeface="ＭＳ Ｐゴシック" pitchFamily="50" charset="-128"/>
                <a:cs typeface="+mn-cs"/>
              </a:rPr>
              <a:t>configureCaCert</a:t>
            </a:r>
            <a:r>
              <a:rPr kumimoji="1" lang="en-US" altLang="ja-JP" sz="1000" b="0" i="0" u="none" strike="noStrike" kern="1200" cap="none" spc="0" normalizeH="0" baseline="0" noProof="0" dirty="0">
                <a:ln>
                  <a:noFill/>
                </a:ln>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String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throws Exception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85</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if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 null)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略</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112</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else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113</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log.warn</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sm.getString</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tokenStream.CACertUndefined</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114       return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InsecureStreamProvider.INSECURE_TRUST_MANAGERS</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115    }</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116</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endPar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p:nvSpPr>
          <p:cNvPr id="14" name="正方形/長方形 13"/>
          <p:cNvSpPr/>
          <p:nvPr/>
        </p:nvSpPr>
        <p:spPr>
          <a:xfrm>
            <a:off x="4724257" y="1938628"/>
            <a:ext cx="4390217" cy="1631216"/>
          </a:xfrm>
          <a:prstGeom prst="rect">
            <a:avLst/>
          </a:prstGeom>
          <a:solidFill>
            <a:srgbClr val="CCFFFF"/>
          </a:solid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113</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protected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static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TrustManager</a:t>
            </a:r>
            <a:r>
              <a:rPr kumimoji="1" lang="en-US" altLang="ja-JP" sz="1000" b="0" i="0" u="none" strike="noStrike" kern="1200" cap="none" spc="0" normalizeH="0" baseline="0" noProof="0" dirty="0">
                <a:ln>
                  <a:noFill/>
                </a:ln>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err="1">
                <a:ln>
                  <a:noFill/>
                </a:ln>
                <a:effectLst/>
                <a:uLnTx/>
                <a:uFillTx/>
                <a:latin typeface="Arial" charset="0"/>
                <a:ea typeface="ＭＳ Ｐゴシック" pitchFamily="50" charset="-128"/>
                <a:cs typeface="+mn-cs"/>
              </a:rPr>
              <a:t>configureCaCert</a:t>
            </a:r>
            <a:r>
              <a:rPr kumimoji="1" lang="en-US" altLang="ja-JP" sz="1000" b="0" i="0" u="none" strike="noStrike" kern="1200" cap="none" spc="0" normalizeH="0" baseline="0" noProof="0" dirty="0">
                <a:ln>
                  <a:noFill/>
                </a:ln>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String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throws Exception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114</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if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caCertFile</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 null)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　　　　　　　　　　　　　　　　　　　　．</a:t>
            </a:r>
            <a:r>
              <a:rPr kumimoji="1" lang="ja-JP" altLang="en-US"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略</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136</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else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137    </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log.warn</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smtClean="0">
                <a:ln>
                  <a:noFill/>
                </a:ln>
                <a:solidFill>
                  <a:srgbClr val="0C0C0C"/>
                </a:solidFill>
                <a:effectLst/>
                <a:uLnTx/>
                <a:uFillTx/>
                <a:latin typeface="Arial" charset="0"/>
                <a:ea typeface="ＭＳ Ｐゴシック" pitchFamily="50" charset="-128"/>
                <a:cs typeface="+mn-cs"/>
              </a:rPr>
              <a:t>sm.getString</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abstractStream.CACertUndefined</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138       return </a:t>
            </a:r>
            <a:r>
              <a:rPr kumimoji="1" lang="en-US" altLang="ja-JP" sz="1000" b="0" i="0" u="none" strike="noStrike" kern="1200" cap="none" spc="0" normalizeH="0" baseline="0" noProof="0" dirty="0" err="1">
                <a:ln>
                  <a:noFill/>
                </a:ln>
                <a:solidFill>
                  <a:srgbClr val="0C0C0C"/>
                </a:solidFill>
                <a:effectLst/>
                <a:uLnTx/>
                <a:uFillTx/>
                <a:latin typeface="Arial" charset="0"/>
                <a:ea typeface="ＭＳ Ｐゴシック" pitchFamily="50" charset="-128"/>
                <a:cs typeface="+mn-cs"/>
              </a:rPr>
              <a:t>InsecureStreamProvider.INSECURE_TRUST_MANAGERS</a:t>
            </a:r>
            <a:r>
              <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139    }</a:t>
            </a:r>
            <a:endParaRPr kumimoji="1" lang="en-US" altLang="ja-JP"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140</a:t>
            </a:r>
            <a:r>
              <a:rPr kumimoji="1" lang="en-US" altLang="ja-JP" sz="1000" b="0" i="0" u="none" strike="noStrike" kern="1200" cap="none" spc="0" normalizeH="0" noProof="0" dirty="0" smtClean="0">
                <a:ln>
                  <a:noFill/>
                </a:ln>
                <a:solidFill>
                  <a:srgbClr val="0C0C0C"/>
                </a:solidFill>
                <a:effectLst/>
                <a:uLnTx/>
                <a:uFillTx/>
                <a:latin typeface="Arial" charset="0"/>
                <a:ea typeface="ＭＳ Ｐゴシック" pitchFamily="50" charset="-128"/>
                <a:cs typeface="+mn-cs"/>
              </a:rPr>
              <a:t> </a:t>
            </a:r>
            <a:r>
              <a:rPr kumimoji="1" lang="en-US" altLang="ja-JP" sz="10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a:t>
            </a:r>
            <a:endParaRPr kumimoji="1" lang="ja-JP" altLang="en-US" sz="10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cxnSp>
        <p:nvCxnSpPr>
          <p:cNvPr id="15" name="カギ線コネクタ 14"/>
          <p:cNvCxnSpPr>
            <a:stCxn id="12" idx="2"/>
          </p:cNvCxnSpPr>
          <p:nvPr/>
        </p:nvCxnSpPr>
        <p:spPr>
          <a:xfrm rot="16200000" flipH="1">
            <a:off x="2353161" y="3425969"/>
            <a:ext cx="557330" cy="853720"/>
          </a:xfrm>
          <a:prstGeom prst="bentConnector2">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13" idx="0"/>
          </p:cNvCxnSpPr>
          <p:nvPr/>
        </p:nvCxnSpPr>
        <p:spPr>
          <a:xfrm rot="5400000" flipH="1" flipV="1">
            <a:off x="2596886" y="4048754"/>
            <a:ext cx="317651" cy="1085086"/>
          </a:xfrm>
          <a:prstGeom prst="bentConnector2">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7" name="カギ線コネクタ 16"/>
          <p:cNvCxnSpPr>
            <a:endCxn id="27" idx="2"/>
          </p:cNvCxnSpPr>
          <p:nvPr/>
        </p:nvCxnSpPr>
        <p:spPr>
          <a:xfrm flipV="1">
            <a:off x="3878245" y="4230047"/>
            <a:ext cx="705742" cy="190248"/>
          </a:xfrm>
          <a:prstGeom prst="bentConnector2">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グループ化 17"/>
          <p:cNvGrpSpPr/>
          <p:nvPr/>
        </p:nvGrpSpPr>
        <p:grpSpPr>
          <a:xfrm>
            <a:off x="2880316" y="3598144"/>
            <a:ext cx="1435008" cy="1144979"/>
            <a:chOff x="3418607" y="4437938"/>
            <a:chExt cx="1435008" cy="1144979"/>
          </a:xfrm>
        </p:grpSpPr>
        <p:grpSp>
          <p:nvGrpSpPr>
            <p:cNvPr id="19" name="グループ化 18"/>
            <p:cNvGrpSpPr/>
            <p:nvPr/>
          </p:nvGrpSpPr>
          <p:grpSpPr>
            <a:xfrm>
              <a:off x="3596975" y="4817777"/>
              <a:ext cx="974615" cy="615266"/>
              <a:chOff x="2885771" y="4781686"/>
              <a:chExt cx="1229718" cy="819639"/>
            </a:xfrm>
          </p:grpSpPr>
          <p:sp>
            <p:nvSpPr>
              <p:cNvPr id="24" name="Freeform 13"/>
              <p:cNvSpPr>
                <a:spLocks/>
              </p:cNvSpPr>
              <p:nvPr/>
            </p:nvSpPr>
            <p:spPr bwMode="auto">
              <a:xfrm>
                <a:off x="2885771" y="4781686"/>
                <a:ext cx="1228135" cy="36422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25" name="Freeform 13"/>
              <p:cNvSpPr>
                <a:spLocks/>
              </p:cNvSpPr>
              <p:nvPr/>
            </p:nvSpPr>
            <p:spPr bwMode="auto">
              <a:xfrm>
                <a:off x="2887353" y="5237101"/>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grpSp>
        <p:sp>
          <p:nvSpPr>
            <p:cNvPr id="20" name="正方形/長方形 19"/>
            <p:cNvSpPr/>
            <p:nvPr/>
          </p:nvSpPr>
          <p:spPr>
            <a:xfrm>
              <a:off x="3529131" y="4783390"/>
              <a:ext cx="806631" cy="276999"/>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クローン</a:t>
              </a:r>
              <a:r>
                <a:rPr kumimoji="1" lang="en-US" altLang="ja-JP"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1</a:t>
              </a:r>
              <a:endParaRPr kumimoji="1" lang="ja-JP" altLang="en-US" sz="12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p:nvSpPr>
            <p:cNvPr id="21" name="正方形/長方形 20"/>
            <p:cNvSpPr/>
            <p:nvPr/>
          </p:nvSpPr>
          <p:spPr>
            <a:xfrm>
              <a:off x="3510932" y="5121252"/>
              <a:ext cx="806631" cy="461665"/>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クローン</a:t>
              </a:r>
              <a:r>
                <a:rPr kumimoji="1" lang="en-US" altLang="ja-JP"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2</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p:nvSpPr>
            <p:cNvPr id="22" name="正方形/長方形 21"/>
            <p:cNvSpPr/>
            <p:nvPr/>
          </p:nvSpPr>
          <p:spPr>
            <a:xfrm>
              <a:off x="3418607" y="4437938"/>
              <a:ext cx="1435008" cy="276999"/>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NEW</a:t>
              </a:r>
              <a:r>
                <a:rPr kumimoji="1" lang="ja-JP" altLang="en-US" sz="1200" b="0" i="0" u="none" strike="noStrike" kern="1200" cap="none" spc="0" normalizeH="0" baseline="0" noProof="0" dirty="0" smtClean="0">
                  <a:ln>
                    <a:noFill/>
                  </a:ln>
                  <a:solidFill>
                    <a:srgbClr val="0C0C0C"/>
                  </a:solidFill>
                  <a:effectLst/>
                  <a:uLnTx/>
                  <a:uFillTx/>
                  <a:latin typeface="Arial" charset="0"/>
                  <a:ea typeface="ＭＳ Ｐゴシック" pitchFamily="50" charset="-128"/>
                  <a:cs typeface="+mn-cs"/>
                </a:rPr>
                <a:t>クローンセット</a:t>
              </a:r>
              <a:endParaRPr kumimoji="1" lang="ja-JP" altLang="en-US" sz="1200" b="0" i="0" u="none" strike="noStrike" kern="1200" cap="none" spc="0" normalizeH="0" baseline="0" noProof="0" dirty="0">
                <a:ln>
                  <a:noFill/>
                </a:ln>
                <a:solidFill>
                  <a:srgbClr val="0C0C0C"/>
                </a:solidFill>
                <a:effectLst/>
                <a:uLnTx/>
                <a:uFillTx/>
                <a:latin typeface="Arial" charset="0"/>
                <a:ea typeface="ＭＳ Ｐゴシック" pitchFamily="50" charset="-128"/>
                <a:cs typeface="+mn-cs"/>
              </a:endParaRPr>
            </a:p>
          </p:txBody>
        </p:sp>
        <p:sp>
          <p:nvSpPr>
            <p:cNvPr id="23" name="角丸四角形 22"/>
            <p:cNvSpPr/>
            <p:nvPr/>
          </p:nvSpPr>
          <p:spPr>
            <a:xfrm>
              <a:off x="3510932" y="4680695"/>
              <a:ext cx="1116805" cy="83376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Segoe UI"/>
                <a:ea typeface="メイリオ"/>
                <a:cs typeface="+mn-cs"/>
              </a:endParaRPr>
            </a:p>
          </p:txBody>
        </p:sp>
      </p:grpSp>
      <p:cxnSp>
        <p:nvCxnSpPr>
          <p:cNvPr id="26" name="カギ線コネクタ 25"/>
          <p:cNvCxnSpPr>
            <a:stCxn id="14" idx="2"/>
          </p:cNvCxnSpPr>
          <p:nvPr/>
        </p:nvCxnSpPr>
        <p:spPr>
          <a:xfrm rot="5400000">
            <a:off x="6360207" y="3516999"/>
            <a:ext cx="506315" cy="612005"/>
          </a:xfrm>
          <a:prstGeom prst="bentConnector2">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4312117" y="3922270"/>
            <a:ext cx="543739" cy="307777"/>
          </a:xfrm>
          <a:prstGeom prst="rect">
            <a:avLst/>
          </a:prstGeom>
          <a:solidFill>
            <a:schemeClr val="bg1"/>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C0C0C"/>
                </a:solidFill>
                <a:effectLst/>
                <a:uLnTx/>
                <a:uFillTx/>
                <a:latin typeface="Arial" charset="0"/>
                <a:ea typeface="ＭＳ Ｐゴシック" pitchFamily="50" charset="-128"/>
                <a:cs typeface="+mn-cs"/>
              </a:rPr>
              <a:t>集約</a:t>
            </a:r>
          </a:p>
        </p:txBody>
      </p:sp>
      <p:sp>
        <p:nvSpPr>
          <p:cNvPr id="28" name="正方形/長方形 27"/>
          <p:cNvSpPr/>
          <p:nvPr/>
        </p:nvSpPr>
        <p:spPr>
          <a:xfrm>
            <a:off x="4626005" y="1320973"/>
            <a:ext cx="45719" cy="3046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30" name="テキスト ボックス 29"/>
          <p:cNvSpPr txBox="1"/>
          <p:nvPr/>
        </p:nvSpPr>
        <p:spPr>
          <a:xfrm>
            <a:off x="4504308" y="4471503"/>
            <a:ext cx="4586576" cy="707886"/>
          </a:xfrm>
          <a:prstGeom prst="rect">
            <a:avLst/>
          </a:prstGeom>
          <a:noFill/>
        </p:spPr>
        <p:txBody>
          <a:bodyPr wrap="square" rtlCol="0">
            <a:spAutoFit/>
          </a:bodyPr>
          <a:lstStyle/>
          <a:p>
            <a:pPr lvl="0">
              <a:defRPr/>
            </a:pPr>
            <a:r>
              <a:rPr lang="ja-JP" altLang="en-US" sz="2000" dirty="0">
                <a:solidFill>
                  <a:srgbClr val="0C0C0C"/>
                </a:solidFill>
              </a:rPr>
              <a:t>重複して存在した</a:t>
            </a:r>
            <a:r>
              <a:rPr lang="en-US" altLang="ja-JP" sz="2000" dirty="0" err="1" smtClean="0">
                <a:solidFill>
                  <a:srgbClr val="0C0C0C"/>
                </a:solidFill>
              </a:rPr>
              <a:t>configureCaCert</a:t>
            </a:r>
            <a:r>
              <a:rPr lang="en-US" altLang="ja-JP" sz="2000" dirty="0" smtClean="0">
                <a:solidFill>
                  <a:srgbClr val="0C0C0C"/>
                </a:solidFill>
              </a:rPr>
              <a:t/>
            </a:r>
            <a:br>
              <a:rPr lang="en-US" altLang="ja-JP" sz="2000" dirty="0" smtClean="0">
                <a:solidFill>
                  <a:srgbClr val="0C0C0C"/>
                </a:solidFill>
              </a:rPr>
            </a:br>
            <a:r>
              <a:rPr lang="ja-JP" altLang="en-US" sz="2000" dirty="0" smtClean="0">
                <a:solidFill>
                  <a:srgbClr val="0C0C0C"/>
                </a:solidFill>
              </a:rPr>
              <a:t>メソッド</a:t>
            </a:r>
            <a:r>
              <a:rPr lang="ja-JP" altLang="en-US" sz="2000" dirty="0">
                <a:solidFill>
                  <a:srgbClr val="0C0C0C"/>
                </a:solidFill>
              </a:rPr>
              <a:t>が</a:t>
            </a:r>
            <a:r>
              <a:rPr lang="en-US" altLang="ja-JP" sz="2000" dirty="0">
                <a:solidFill>
                  <a:srgbClr val="0C0C0C"/>
                </a:solidFill>
              </a:rPr>
              <a:t>1</a:t>
            </a:r>
            <a:r>
              <a:rPr lang="ja-JP" altLang="en-US" sz="2000" dirty="0" err="1">
                <a:solidFill>
                  <a:srgbClr val="0C0C0C"/>
                </a:solidFill>
              </a:rPr>
              <a:t>つに</a:t>
            </a:r>
            <a:r>
              <a:rPr lang="ja-JP" altLang="en-US" sz="2000" dirty="0">
                <a:solidFill>
                  <a:srgbClr val="FF0000"/>
                </a:solidFill>
              </a:rPr>
              <a:t>集約</a:t>
            </a:r>
            <a:endParaRPr kumimoji="1" lang="en-US" altLang="ja-JP" sz="2000" b="0" i="0" u="none" strike="noStrike" kern="1200" cap="none" spc="0" normalizeH="0" baseline="0" noProof="0" dirty="0" smtClean="0">
              <a:ln>
                <a:noFill/>
              </a:ln>
              <a:solidFill>
                <a:srgbClr val="0C0C0C"/>
              </a:solidFill>
              <a:effectLst/>
              <a:uLnTx/>
              <a:uFillTx/>
            </a:endParaRPr>
          </a:p>
        </p:txBody>
      </p:sp>
      <p:grpSp>
        <p:nvGrpSpPr>
          <p:cNvPr id="32" name="グループ化 31"/>
          <p:cNvGrpSpPr/>
          <p:nvPr/>
        </p:nvGrpSpPr>
        <p:grpSpPr>
          <a:xfrm>
            <a:off x="4797437" y="5378854"/>
            <a:ext cx="3631853" cy="957545"/>
            <a:chOff x="1394445" y="2315690"/>
            <a:chExt cx="6117380" cy="498537"/>
          </a:xfrm>
        </p:grpSpPr>
        <p:sp>
          <p:nvSpPr>
            <p:cNvPr id="33" name="角丸四角形 32"/>
            <p:cNvSpPr/>
            <p:nvPr/>
          </p:nvSpPr>
          <p:spPr>
            <a:xfrm>
              <a:off x="1394445" y="2315690"/>
              <a:ext cx="6117380" cy="498537"/>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1634134" y="2350898"/>
              <a:ext cx="5635529" cy="432651"/>
            </a:xfrm>
            <a:prstGeom prst="rect">
              <a:avLst/>
            </a:prstGeom>
            <a:noFill/>
          </p:spPr>
          <p:txBody>
            <a:bodyPr wrap="square" rtlCol="0">
              <a:spAutoFit/>
            </a:bodyPr>
            <a:lstStyle/>
            <a:p>
              <a:pPr algn="ctr"/>
              <a:r>
                <a:rPr lang="ja-JP" altLang="en-US" sz="2400" dirty="0" smtClean="0"/>
                <a:t>本システムは，集約の</a:t>
              </a:r>
              <a:r>
                <a:rPr lang="en-US" altLang="ja-JP" sz="2400" dirty="0" smtClean="0"/>
                <a:t/>
              </a:r>
              <a:br>
                <a:rPr lang="en-US" altLang="ja-JP" sz="2400" dirty="0" smtClean="0"/>
              </a:br>
              <a:r>
                <a:rPr lang="ja-JP" altLang="en-US" sz="2400" dirty="0" smtClean="0"/>
                <a:t>保守作業に有効</a:t>
              </a:r>
              <a:endParaRPr kumimoji="1" lang="ja-JP" altLang="en-US" sz="2400" dirty="0"/>
            </a:p>
          </p:txBody>
        </p:sp>
      </p:grpSp>
    </p:spTree>
    <p:extLst>
      <p:ext uri="{BB962C8B-B14F-4D97-AF65-F5344CB8AC3E}">
        <p14:creationId xmlns:p14="http://schemas.microsoft.com/office/powerpoint/2010/main" val="3353003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399919" y="1476734"/>
            <a:ext cx="9004515" cy="4525963"/>
          </a:xfrm>
        </p:spPr>
        <p:txBody>
          <a:bodyPr/>
          <a:lstStyle/>
          <a:p>
            <a:pPr marL="0" indent="0">
              <a:buNone/>
            </a:pPr>
            <a:r>
              <a:rPr kumimoji="1" lang="ja-JP" altLang="en-US" sz="2400" dirty="0" smtClean="0"/>
              <a:t>まとめ</a:t>
            </a:r>
            <a:endParaRPr kumimoji="1" lang="en-US" altLang="ja-JP" sz="2400" dirty="0" smtClean="0"/>
          </a:p>
          <a:p>
            <a:r>
              <a:rPr lang="ja-JP" altLang="en-US" sz="2400" dirty="0" smtClean="0"/>
              <a:t>コードクローン</a:t>
            </a:r>
            <a:r>
              <a:rPr lang="ja-JP" altLang="en-US" sz="2400" dirty="0"/>
              <a:t>変更履歴可視化システムの</a:t>
            </a:r>
            <a:r>
              <a:rPr lang="ja-JP" altLang="en-US" sz="2400" dirty="0" smtClean="0"/>
              <a:t>開発</a:t>
            </a:r>
            <a:endParaRPr lang="en-US" altLang="ja-JP" sz="2400" dirty="0"/>
          </a:p>
          <a:p>
            <a:pPr marL="542925" lvl="1" indent="-277813"/>
            <a:r>
              <a:rPr kumimoji="1" lang="en-US" altLang="ja-JP" sz="2000" dirty="0" smtClean="0">
                <a:solidFill>
                  <a:schemeClr val="tx1"/>
                </a:solidFill>
              </a:rPr>
              <a:t>Clone </a:t>
            </a:r>
            <a:r>
              <a:rPr kumimoji="1" lang="en-US" altLang="ja-JP" sz="2000" dirty="0" err="1" smtClean="0">
                <a:solidFill>
                  <a:schemeClr val="tx1"/>
                </a:solidFill>
              </a:rPr>
              <a:t>Notifier</a:t>
            </a:r>
            <a:r>
              <a:rPr kumimoji="1" lang="ja-JP" altLang="en-US" sz="2000" dirty="0" smtClean="0">
                <a:solidFill>
                  <a:schemeClr val="tx1"/>
                </a:solidFill>
              </a:rPr>
              <a:t>の問題に対処し，</a:t>
            </a:r>
            <a:r>
              <a:rPr kumimoji="1" lang="ja-JP" altLang="en-US" sz="2000" dirty="0" smtClean="0"/>
              <a:t>改善</a:t>
            </a:r>
            <a:endParaRPr lang="en-US" altLang="ja-JP" sz="2000" dirty="0" smtClean="0"/>
          </a:p>
          <a:p>
            <a:pPr marL="542925" lvl="1" indent="-277813"/>
            <a:r>
              <a:rPr lang="ja-JP" altLang="en-US" sz="2000" dirty="0" smtClean="0"/>
              <a:t>クローンセットの変更履歴全体を積み上げ棒グラフで可視化</a:t>
            </a:r>
            <a:endParaRPr lang="en-US" altLang="ja-JP" sz="2000" dirty="0" smtClean="0"/>
          </a:p>
          <a:p>
            <a:pPr marL="0" indent="0">
              <a:buNone/>
            </a:pPr>
            <a:r>
              <a:rPr lang="ja-JP" altLang="en-US" sz="2400" dirty="0"/>
              <a:t>　</a:t>
            </a:r>
            <a:r>
              <a:rPr lang="ja-JP" altLang="en-US" sz="2400" dirty="0" smtClean="0"/>
              <a:t>　 開発者のコードクロー</a:t>
            </a:r>
            <a:r>
              <a:rPr lang="ja-JP" altLang="en-US" sz="2400" dirty="0"/>
              <a:t>ン</a:t>
            </a:r>
            <a:r>
              <a:rPr lang="ja-JP" altLang="en-US" sz="2400" dirty="0" smtClean="0"/>
              <a:t>の</a:t>
            </a:r>
            <a:r>
              <a:rPr lang="ja-JP" altLang="en-US" sz="2400" dirty="0" smtClean="0">
                <a:solidFill>
                  <a:srgbClr val="FF0000"/>
                </a:solidFill>
              </a:rPr>
              <a:t>分析と保守を支援</a:t>
            </a:r>
            <a:endParaRPr lang="en-US" altLang="ja-JP" sz="2400" dirty="0" smtClean="0"/>
          </a:p>
          <a:p>
            <a:r>
              <a:rPr lang="ja-JP" altLang="en-US" sz="2400" dirty="0" smtClean="0"/>
              <a:t>集約</a:t>
            </a:r>
            <a:r>
              <a:rPr lang="ja-JP" altLang="en-US" sz="2400" dirty="0"/>
              <a:t>の分析事例の</a:t>
            </a:r>
            <a:r>
              <a:rPr lang="ja-JP" altLang="en-US" sz="2400" dirty="0" smtClean="0"/>
              <a:t>紹介</a:t>
            </a:r>
            <a:endParaRPr lang="en-US" altLang="ja-JP" sz="2400" dirty="0"/>
          </a:p>
          <a:p>
            <a:pPr marL="542925" lvl="1" indent="-277813"/>
            <a:r>
              <a:rPr lang="ja-JP" altLang="en-US" sz="2000" dirty="0" smtClean="0"/>
              <a:t>本システムは，集約</a:t>
            </a:r>
            <a:r>
              <a:rPr lang="ja-JP" altLang="en-US" sz="2000" dirty="0"/>
              <a:t>の保守</a:t>
            </a:r>
            <a:r>
              <a:rPr lang="ja-JP" altLang="en-US" sz="2000" dirty="0" smtClean="0"/>
              <a:t>作業</a:t>
            </a:r>
            <a:r>
              <a:rPr lang="ja-JP" altLang="en-US" sz="2000" dirty="0"/>
              <a:t>に</a:t>
            </a:r>
            <a:r>
              <a:rPr lang="ja-JP" altLang="en-US" sz="2000" dirty="0" smtClean="0"/>
              <a:t>有効</a:t>
            </a:r>
            <a:endParaRPr lang="en-US" altLang="ja-JP" sz="2000" dirty="0" smtClean="0"/>
          </a:p>
          <a:p>
            <a:pPr marL="265112" lvl="1" indent="0">
              <a:buNone/>
            </a:pPr>
            <a:endParaRPr lang="en-US" altLang="ja-JP" sz="900" dirty="0" smtClean="0"/>
          </a:p>
          <a:p>
            <a:pPr marL="0" indent="0">
              <a:buNone/>
            </a:pPr>
            <a:r>
              <a:rPr lang="ja-JP" altLang="en-US" sz="2400" dirty="0"/>
              <a:t>今後</a:t>
            </a:r>
            <a:r>
              <a:rPr lang="ja-JP" altLang="en-US" sz="2400" dirty="0" smtClean="0"/>
              <a:t>の課題</a:t>
            </a:r>
            <a:endParaRPr lang="en-US" altLang="ja-JP" sz="2400" dirty="0" smtClean="0"/>
          </a:p>
          <a:p>
            <a:pPr>
              <a:buFont typeface="Arial" panose="020B0604020202020204" pitchFamily="34" charset="0"/>
              <a:buChar char="•"/>
            </a:pPr>
            <a:r>
              <a:rPr lang="en-US" altLang="ja-JP" sz="2400" dirty="0" smtClean="0"/>
              <a:t>Changed</a:t>
            </a:r>
            <a:r>
              <a:rPr lang="ja-JP" altLang="en-US" sz="2400" dirty="0" smtClean="0"/>
              <a:t> クローンセットをさらに詳細に分類して可視化</a:t>
            </a:r>
            <a:endParaRPr lang="en-US" altLang="ja-JP" sz="2400" dirty="0" smtClean="0"/>
          </a:p>
          <a:p>
            <a:pPr marL="542925" lvl="1" indent="-277813"/>
            <a:r>
              <a:rPr lang="ja-JP" altLang="en-US" sz="2000" dirty="0" smtClean="0"/>
              <a:t>一貫した修正，一貫していない修正などで分類</a:t>
            </a:r>
            <a:endParaRPr lang="en-US" altLang="ja-JP" sz="2000" dirty="0" smtClean="0"/>
          </a:p>
          <a:p>
            <a:pPr marL="457200" lvl="1" indent="0">
              <a:buNone/>
            </a:pPr>
            <a:r>
              <a:rPr lang="ja-JP" altLang="en-US" sz="2400" dirty="0" smtClean="0"/>
              <a:t>同時修正の保守作業を支援</a:t>
            </a:r>
            <a:endParaRPr lang="en-US" altLang="ja-JP" sz="2400" dirty="0"/>
          </a:p>
          <a:p>
            <a:pPr>
              <a:buFont typeface="Arial" panose="020B0604020202020204" pitchFamily="34" charset="0"/>
              <a:buChar char="•"/>
            </a:pPr>
            <a:endParaRPr lang="en-US" altLang="ja-JP" sz="2400" dirty="0" smtClean="0"/>
          </a:p>
          <a:p>
            <a:pPr marL="0" indent="0">
              <a:buNone/>
            </a:pP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7" name="右矢印 6"/>
          <p:cNvSpPr/>
          <p:nvPr/>
        </p:nvSpPr>
        <p:spPr>
          <a:xfrm>
            <a:off x="457200" y="3128449"/>
            <a:ext cx="348478" cy="343949"/>
          </a:xfrm>
          <a:prstGeom prst="rightArrow">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a:off x="457200" y="5779863"/>
            <a:ext cx="348478" cy="343949"/>
          </a:xfrm>
          <a:prstGeom prst="rightArrow">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03004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クローンセット</a:t>
            </a:r>
            <a:endParaRPr kumimoji="1" lang="ja-JP" altLang="en-US" dirty="0"/>
          </a:p>
        </p:txBody>
      </p:sp>
      <p:sp>
        <p:nvSpPr>
          <p:cNvPr id="3" name="コンテンツ プレースホルダー 2"/>
          <p:cNvSpPr>
            <a:spLocks noGrp="1"/>
          </p:cNvSpPr>
          <p:nvPr>
            <p:ph idx="1"/>
          </p:nvPr>
        </p:nvSpPr>
        <p:spPr>
          <a:xfrm>
            <a:off x="457200" y="1600200"/>
            <a:ext cx="8141516" cy="4525963"/>
          </a:xfrm>
        </p:spPr>
        <p:txBody>
          <a:bodyPr/>
          <a:lstStyle/>
          <a:p>
            <a:pPr marL="0" indent="0">
              <a:spcBef>
                <a:spcPts val="600"/>
              </a:spcBef>
              <a:spcAft>
                <a:spcPts val="600"/>
              </a:spcAft>
              <a:buNone/>
            </a:pPr>
            <a:r>
              <a:rPr lang="ja-JP" altLang="en-US" sz="2400" dirty="0" smtClean="0"/>
              <a:t>互いにコードクローンとなってい</a:t>
            </a:r>
            <a:r>
              <a:rPr lang="ja-JP" altLang="en-US" sz="2400" dirty="0"/>
              <a:t>る</a:t>
            </a:r>
            <a:r>
              <a:rPr lang="ja-JP" altLang="en-US" sz="2400" dirty="0" smtClean="0"/>
              <a:t>コード片の集合</a:t>
            </a:r>
            <a:endParaRPr lang="en-US" altLang="ja-JP" sz="2400" dirty="0"/>
          </a:p>
          <a:p>
            <a:pPr lvl="1">
              <a:spcBef>
                <a:spcPts val="600"/>
              </a:spcBef>
              <a:spcAft>
                <a:spcPts val="600"/>
              </a:spcAft>
            </a:pPr>
            <a:r>
              <a:rPr lang="ja-JP" altLang="en-US" sz="2000" dirty="0" smtClean="0"/>
              <a:t>クローンセットに対して</a:t>
            </a:r>
            <a:r>
              <a:rPr lang="ja-JP" altLang="en-US" sz="2000" dirty="0"/>
              <a:t>，保守性の向上のため</a:t>
            </a:r>
            <a:r>
              <a:rPr lang="ja-JP" altLang="en-US" sz="2000" dirty="0" smtClean="0"/>
              <a:t>に適切な保守作業を行う必要がある</a:t>
            </a:r>
            <a:endParaRPr lang="en-US" altLang="ja-JP" sz="2400" dirty="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grpSp>
        <p:nvGrpSpPr>
          <p:cNvPr id="44" name="グループ化 43"/>
          <p:cNvGrpSpPr/>
          <p:nvPr/>
        </p:nvGrpSpPr>
        <p:grpSpPr>
          <a:xfrm>
            <a:off x="1141167" y="3531602"/>
            <a:ext cx="1744816" cy="2363237"/>
            <a:chOff x="2440577" y="3945487"/>
            <a:chExt cx="1744816" cy="2363237"/>
          </a:xfrm>
        </p:grpSpPr>
        <p:sp>
          <p:nvSpPr>
            <p:cNvPr id="7" name="メモ 6"/>
            <p:cNvSpPr/>
            <p:nvPr/>
          </p:nvSpPr>
          <p:spPr>
            <a:xfrm rot="10800000">
              <a:off x="2440577" y="3945487"/>
              <a:ext cx="1744816" cy="2363237"/>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dirty="0"/>
            </a:p>
          </p:txBody>
        </p:sp>
        <p:sp>
          <p:nvSpPr>
            <p:cNvPr id="11" name="Freeform 13"/>
            <p:cNvSpPr>
              <a:spLocks/>
            </p:cNvSpPr>
            <p:nvPr/>
          </p:nvSpPr>
          <p:spPr bwMode="auto">
            <a:xfrm>
              <a:off x="2698915"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grpSp>
      <p:grpSp>
        <p:nvGrpSpPr>
          <p:cNvPr id="45" name="グループ化 44"/>
          <p:cNvGrpSpPr/>
          <p:nvPr/>
        </p:nvGrpSpPr>
        <p:grpSpPr>
          <a:xfrm>
            <a:off x="6359885" y="3521978"/>
            <a:ext cx="1744816" cy="2363237"/>
            <a:chOff x="5031599" y="3945487"/>
            <a:chExt cx="1744816" cy="2363237"/>
          </a:xfrm>
        </p:grpSpPr>
        <p:sp>
          <p:nvSpPr>
            <p:cNvPr id="13" name="メモ 12"/>
            <p:cNvSpPr/>
            <p:nvPr/>
          </p:nvSpPr>
          <p:spPr>
            <a:xfrm rot="10800000">
              <a:off x="5031599" y="3945487"/>
              <a:ext cx="1744816" cy="2363237"/>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dirty="0"/>
            </a:p>
          </p:txBody>
        </p:sp>
        <p:sp>
          <p:nvSpPr>
            <p:cNvPr id="14" name="Freeform 13"/>
            <p:cNvSpPr>
              <a:spLocks/>
            </p:cNvSpPr>
            <p:nvPr/>
          </p:nvSpPr>
          <p:spPr bwMode="auto">
            <a:xfrm>
              <a:off x="5285469"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sp>
          <p:nvSpPr>
            <p:cNvPr id="15" name="Freeform 13"/>
            <p:cNvSpPr>
              <a:spLocks/>
            </p:cNvSpPr>
            <p:nvPr/>
          </p:nvSpPr>
          <p:spPr bwMode="auto">
            <a:xfrm>
              <a:off x="5285468" y="507024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dirty="0">
                <a:latin typeface="Arial" charset="0"/>
                <a:ea typeface="MS UI Gothic" pitchFamily="50" charset="-128"/>
              </a:endParaRPr>
            </a:p>
          </p:txBody>
        </p:sp>
      </p:grpSp>
      <p:cxnSp>
        <p:nvCxnSpPr>
          <p:cNvPr id="17" name="直線矢印コネクタ 16"/>
          <p:cNvCxnSpPr>
            <a:stCxn id="12" idx="1"/>
            <a:endCxn id="11" idx="0"/>
          </p:cNvCxnSpPr>
          <p:nvPr/>
        </p:nvCxnSpPr>
        <p:spPr bwMode="auto">
          <a:xfrm flipH="1">
            <a:off x="1399505" y="3238556"/>
            <a:ext cx="1871425" cy="664533"/>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直線矢印コネクタ 18"/>
          <p:cNvCxnSpPr>
            <a:stCxn id="12" idx="3"/>
            <a:endCxn id="14" idx="0"/>
          </p:cNvCxnSpPr>
          <p:nvPr/>
        </p:nvCxnSpPr>
        <p:spPr bwMode="auto">
          <a:xfrm>
            <a:off x="5786223" y="3238556"/>
            <a:ext cx="827532" cy="654909"/>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直線矢印コネクタ 20"/>
          <p:cNvCxnSpPr>
            <a:stCxn id="12" idx="3"/>
            <a:endCxn id="15" idx="0"/>
          </p:cNvCxnSpPr>
          <p:nvPr/>
        </p:nvCxnSpPr>
        <p:spPr bwMode="auto">
          <a:xfrm>
            <a:off x="5786223" y="3238556"/>
            <a:ext cx="827531" cy="1408179"/>
          </a:xfrm>
          <a:prstGeom prst="straightConnector1">
            <a:avLst/>
          </a:prstGeom>
          <a:solidFill>
            <a:schemeClr val="accent2"/>
          </a:solidFill>
          <a:ln w="44450" cap="flat" cmpd="sng" algn="ctr">
            <a:solidFill>
              <a:srgbClr val="FF0000"/>
            </a:solidFill>
            <a:prstDash val="solid"/>
            <a:round/>
            <a:headEnd type="non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34" name="グループ化 33"/>
          <p:cNvGrpSpPr/>
          <p:nvPr/>
        </p:nvGrpSpPr>
        <p:grpSpPr>
          <a:xfrm>
            <a:off x="3270930" y="2970291"/>
            <a:ext cx="2515293" cy="536530"/>
            <a:chOff x="3672565" y="2983284"/>
            <a:chExt cx="2515293" cy="536530"/>
          </a:xfrm>
        </p:grpSpPr>
        <p:sp useBgFill="1">
          <p:nvSpPr>
            <p:cNvPr id="12" name="角丸四角形 11"/>
            <p:cNvSpPr/>
            <p:nvPr/>
          </p:nvSpPr>
          <p:spPr>
            <a:xfrm>
              <a:off x="3672565" y="2983284"/>
              <a:ext cx="2515293" cy="53653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3980028" y="3038899"/>
              <a:ext cx="2021707" cy="461665"/>
            </a:xfrm>
            <a:prstGeom prst="rect">
              <a:avLst/>
            </a:prstGeom>
            <a:noFill/>
            <a:ln cap="flat">
              <a:noFill/>
            </a:ln>
          </p:spPr>
          <p:txBody>
            <a:bodyPr wrap="none" rtlCol="0">
              <a:spAutoFit/>
            </a:bodyPr>
            <a:lstStyle/>
            <a:p>
              <a:pPr algn="ctr"/>
              <a:r>
                <a:rPr kumimoji="1" lang="ja-JP" altLang="en-US" sz="2400" dirty="0" smtClean="0">
                  <a:latin typeface="+mn-ea"/>
                  <a:ea typeface="+mn-ea"/>
                </a:rPr>
                <a:t>コードクローン</a:t>
              </a:r>
              <a:endParaRPr kumimoji="1" lang="ja-JP" altLang="en-US" sz="2400" dirty="0">
                <a:latin typeface="+mn-ea"/>
                <a:ea typeface="+mn-ea"/>
              </a:endParaRPr>
            </a:p>
          </p:txBody>
        </p:sp>
      </p:grpSp>
      <p:sp>
        <p:nvSpPr>
          <p:cNvPr id="18" name="角丸四角形 17"/>
          <p:cNvSpPr/>
          <p:nvPr/>
        </p:nvSpPr>
        <p:spPr>
          <a:xfrm>
            <a:off x="1255697" y="3694158"/>
            <a:ext cx="6771771" cy="1434166"/>
          </a:xfrm>
          <a:prstGeom prst="round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0" name="グループ化 19"/>
          <p:cNvGrpSpPr/>
          <p:nvPr/>
        </p:nvGrpSpPr>
        <p:grpSpPr>
          <a:xfrm>
            <a:off x="3262492" y="4868190"/>
            <a:ext cx="2515293" cy="536530"/>
            <a:chOff x="3672565" y="2983284"/>
            <a:chExt cx="2515293" cy="536530"/>
          </a:xfrm>
          <a:solidFill>
            <a:schemeClr val="bg1"/>
          </a:solidFill>
        </p:grpSpPr>
        <p:sp useBgFill="1">
          <p:nvSpPr>
            <p:cNvPr id="22" name="角丸四角形 21"/>
            <p:cNvSpPr/>
            <p:nvPr/>
          </p:nvSpPr>
          <p:spPr>
            <a:xfrm>
              <a:off x="3672565" y="2983284"/>
              <a:ext cx="2515293" cy="53653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テキスト ボックス 22"/>
            <p:cNvSpPr txBox="1"/>
            <p:nvPr/>
          </p:nvSpPr>
          <p:spPr>
            <a:xfrm>
              <a:off x="3986426" y="3038899"/>
              <a:ext cx="1970411" cy="461665"/>
            </a:xfrm>
            <a:prstGeom prst="rect">
              <a:avLst/>
            </a:prstGeom>
            <a:grpFill/>
            <a:ln cap="flat">
              <a:noFill/>
            </a:ln>
          </p:spPr>
          <p:txBody>
            <a:bodyPr wrap="none" rtlCol="0">
              <a:spAutoFit/>
            </a:bodyPr>
            <a:lstStyle/>
            <a:p>
              <a:pPr algn="ctr"/>
              <a:r>
                <a:rPr lang="ja-JP" altLang="en-US" sz="2400" dirty="0" smtClean="0">
                  <a:latin typeface="+mn-ea"/>
                  <a:ea typeface="+mn-ea"/>
                </a:rPr>
                <a:t>クローンセット</a:t>
              </a:r>
              <a:endParaRPr kumimoji="1" lang="ja-JP" altLang="en-US" sz="2400" dirty="0">
                <a:latin typeface="+mn-ea"/>
                <a:ea typeface="+mn-ea"/>
              </a:endParaRPr>
            </a:p>
          </p:txBody>
        </p:sp>
      </p:grpSp>
    </p:spTree>
    <p:extLst>
      <p:ext uri="{BB962C8B-B14F-4D97-AF65-F5344CB8AC3E}">
        <p14:creationId xmlns:p14="http://schemas.microsoft.com/office/powerpoint/2010/main" val="1985463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テキスト ボックス 62"/>
          <p:cNvSpPr txBox="1"/>
          <p:nvPr/>
        </p:nvSpPr>
        <p:spPr>
          <a:xfrm>
            <a:off x="851245" y="5462953"/>
            <a:ext cx="7430397" cy="830997"/>
          </a:xfrm>
          <a:prstGeom prst="rect">
            <a:avLst/>
          </a:prstGeom>
        </p:spPr>
        <p:txBody>
          <a:bodyPr wrap="square" rtlCol="0">
            <a:spAutoFit/>
          </a:bodyPr>
          <a:lstStyle/>
          <a:p>
            <a:pPr algn="ctr"/>
            <a:r>
              <a:rPr lang="ja-JP" altLang="en-US" sz="2400" dirty="0" smtClean="0">
                <a:latin typeface="+mn-ea"/>
                <a:ea typeface="+mn-ea"/>
              </a:rPr>
              <a:t>これらの保守作業を効率よく行うため</a:t>
            </a:r>
            <a:r>
              <a:rPr lang="ja-JP" altLang="en-US" sz="2400" dirty="0">
                <a:latin typeface="+mn-ea"/>
                <a:ea typeface="+mn-ea"/>
              </a:rPr>
              <a:t>に</a:t>
            </a:r>
            <a:r>
              <a:rPr lang="en-US" altLang="ja-JP" sz="2400" dirty="0" smtClean="0">
                <a:latin typeface="+mn-ea"/>
                <a:ea typeface="+mn-ea"/>
              </a:rPr>
              <a:t/>
            </a:r>
            <a:br>
              <a:rPr lang="en-US" altLang="ja-JP" sz="2400" dirty="0" smtClean="0">
                <a:latin typeface="+mn-ea"/>
                <a:ea typeface="+mn-ea"/>
              </a:rPr>
            </a:br>
            <a:r>
              <a:rPr lang="ja-JP" altLang="en-US" sz="2400" dirty="0" smtClean="0">
                <a:latin typeface="+mn-ea"/>
                <a:ea typeface="+mn-ea"/>
              </a:rPr>
              <a:t>コードクローン変更管理システム</a:t>
            </a:r>
            <a:r>
              <a:rPr lang="en-US" altLang="ja-JP" sz="2400" dirty="0" smtClean="0">
                <a:solidFill>
                  <a:srgbClr val="FF0000"/>
                </a:solidFill>
                <a:latin typeface="+mn-ea"/>
                <a:ea typeface="+mn-ea"/>
              </a:rPr>
              <a:t>Clone </a:t>
            </a:r>
            <a:r>
              <a:rPr lang="en-US" altLang="ja-JP" sz="2400" dirty="0" err="1" smtClean="0">
                <a:solidFill>
                  <a:srgbClr val="FF0000"/>
                </a:solidFill>
                <a:latin typeface="+mn-ea"/>
                <a:ea typeface="+mn-ea"/>
              </a:rPr>
              <a:t>Notifier</a:t>
            </a:r>
            <a:r>
              <a:rPr kumimoji="1" lang="en-US" altLang="ja-JP" sz="2400" dirty="0" smtClean="0">
                <a:latin typeface="+mn-ea"/>
                <a:ea typeface="+mn-ea"/>
              </a:rPr>
              <a:t>[1]</a:t>
            </a:r>
            <a:r>
              <a:rPr kumimoji="1" lang="ja-JP" altLang="en-US" sz="2400" dirty="0" smtClean="0">
                <a:latin typeface="+mn-ea"/>
                <a:ea typeface="+mn-ea"/>
              </a:rPr>
              <a:t>が提案</a:t>
            </a:r>
            <a:endParaRPr kumimoji="1" lang="ja-JP" altLang="en-US" sz="2400" dirty="0">
              <a:latin typeface="+mn-ea"/>
              <a:ea typeface="+mn-ea"/>
            </a:endParaRPr>
          </a:p>
        </p:txBody>
      </p:sp>
      <p:cxnSp>
        <p:nvCxnSpPr>
          <p:cNvPr id="54" name="直線矢印コネクタ 53"/>
          <p:cNvCxnSpPr/>
          <p:nvPr/>
        </p:nvCxnSpPr>
        <p:spPr>
          <a:xfrm>
            <a:off x="3298908" y="4480062"/>
            <a:ext cx="1856350" cy="0"/>
          </a:xfrm>
          <a:prstGeom prst="straightConnector1">
            <a:avLst/>
          </a:prstGeom>
          <a:ln w="5397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298908" y="3366537"/>
            <a:ext cx="1856350" cy="0"/>
          </a:xfrm>
          <a:prstGeom prst="straightConnector1">
            <a:avLst/>
          </a:prstGeom>
          <a:ln w="5397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3298908" y="2754349"/>
            <a:ext cx="1856350" cy="0"/>
          </a:xfrm>
          <a:prstGeom prst="straightConnector1">
            <a:avLst/>
          </a:prstGeom>
          <a:ln w="5397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44" name="グループ化 43"/>
          <p:cNvGrpSpPr/>
          <p:nvPr/>
        </p:nvGrpSpPr>
        <p:grpSpPr>
          <a:xfrm>
            <a:off x="1916051" y="2365041"/>
            <a:ext cx="1382857" cy="1375014"/>
            <a:chOff x="2440576" y="3945487"/>
            <a:chExt cx="1744816" cy="1831754"/>
          </a:xfrm>
        </p:grpSpPr>
        <p:sp>
          <p:nvSpPr>
            <p:cNvPr id="7" name="メモ 6"/>
            <p:cNvSpPr/>
            <p:nvPr/>
          </p:nvSpPr>
          <p:spPr>
            <a:xfrm rot="10800000">
              <a:off x="2440576" y="3945487"/>
              <a:ext cx="1744816" cy="1831754"/>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 name="Freeform 13"/>
            <p:cNvSpPr>
              <a:spLocks/>
            </p:cNvSpPr>
            <p:nvPr/>
          </p:nvSpPr>
          <p:spPr bwMode="auto">
            <a:xfrm>
              <a:off x="2698915" y="4316974"/>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49" name="Freeform 13"/>
            <p:cNvSpPr>
              <a:spLocks/>
            </p:cNvSpPr>
            <p:nvPr/>
          </p:nvSpPr>
          <p:spPr bwMode="auto">
            <a:xfrm>
              <a:off x="2698915" y="5178395"/>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sp>
        <p:nvSpPr>
          <p:cNvPr id="2" name="タイトル 1"/>
          <p:cNvSpPr>
            <a:spLocks noGrp="1"/>
          </p:cNvSpPr>
          <p:nvPr>
            <p:ph type="title"/>
          </p:nvPr>
        </p:nvSpPr>
        <p:spPr/>
        <p:txBody>
          <a:bodyPr/>
          <a:lstStyle/>
          <a:p>
            <a:r>
              <a:rPr lang="ja-JP" altLang="en-US" dirty="0" smtClean="0"/>
              <a:t>クローンセットに対する保守作業</a:t>
            </a:r>
            <a:endParaRPr kumimoji="1" lang="ja-JP" altLang="en-US" dirty="0"/>
          </a:p>
        </p:txBody>
      </p:sp>
      <p:sp>
        <p:nvSpPr>
          <p:cNvPr id="3" name="コンテンツ プレースホルダー 2"/>
          <p:cNvSpPr>
            <a:spLocks noGrp="1"/>
          </p:cNvSpPr>
          <p:nvPr>
            <p:ph idx="1"/>
          </p:nvPr>
        </p:nvSpPr>
        <p:spPr/>
        <p:txBody>
          <a:bodyPr/>
          <a:lstStyle/>
          <a:p>
            <a:pPr>
              <a:spcBef>
                <a:spcPts val="6600"/>
              </a:spcBef>
              <a:spcAft>
                <a:spcPts val="6600"/>
              </a:spcAft>
              <a:buFont typeface="Arial" panose="020B0604020202020204" pitchFamily="34" charset="0"/>
              <a:buChar char="•"/>
            </a:pPr>
            <a:r>
              <a:rPr lang="ja-JP" altLang="en-US" sz="2400" dirty="0" smtClean="0"/>
              <a:t>同時修正</a:t>
            </a:r>
            <a:endParaRPr lang="en-US" altLang="ja-JP" sz="2400" dirty="0" smtClean="0"/>
          </a:p>
          <a:p>
            <a:pPr>
              <a:spcBef>
                <a:spcPts val="6600"/>
              </a:spcBef>
              <a:spcAft>
                <a:spcPts val="6600"/>
              </a:spcAft>
              <a:buFont typeface="Arial" panose="020B0604020202020204" pitchFamily="34" charset="0"/>
              <a:buChar char="•"/>
            </a:pPr>
            <a:r>
              <a:rPr kumimoji="1" lang="ja-JP" altLang="en-US" sz="2400" dirty="0" smtClean="0"/>
              <a:t>集約</a:t>
            </a: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useBgFill="1">
        <p:nvSpPr>
          <p:cNvPr id="6" name="テキスト ボックス 5"/>
          <p:cNvSpPr txBox="1"/>
          <p:nvPr/>
        </p:nvSpPr>
        <p:spPr>
          <a:xfrm>
            <a:off x="3872598" y="2534187"/>
            <a:ext cx="646331" cy="369332"/>
          </a:xfrm>
          <a:prstGeom prst="rect">
            <a:avLst/>
          </a:prstGeom>
          <a:ln>
            <a:solidFill>
              <a:schemeClr val="tx1"/>
            </a:solidFill>
          </a:ln>
        </p:spPr>
        <p:txBody>
          <a:bodyPr wrap="none" rtlCol="0">
            <a:spAutoFit/>
          </a:bodyPr>
          <a:lstStyle/>
          <a:p>
            <a:r>
              <a:rPr kumimoji="1" lang="ja-JP" altLang="en-US" b="1" dirty="0" smtClean="0"/>
              <a:t>修正</a:t>
            </a:r>
            <a:endParaRPr kumimoji="1" lang="ja-JP" altLang="en-US" b="1" dirty="0"/>
          </a:p>
        </p:txBody>
      </p:sp>
      <p:sp useBgFill="1">
        <p:nvSpPr>
          <p:cNvPr id="42" name="テキスト ボックス 41"/>
          <p:cNvSpPr txBox="1"/>
          <p:nvPr/>
        </p:nvSpPr>
        <p:spPr>
          <a:xfrm>
            <a:off x="3872598" y="3164820"/>
            <a:ext cx="646331" cy="369332"/>
          </a:xfrm>
          <a:prstGeom prst="rect">
            <a:avLst/>
          </a:prstGeom>
          <a:ln>
            <a:solidFill>
              <a:schemeClr val="tx1"/>
            </a:solidFill>
          </a:ln>
        </p:spPr>
        <p:txBody>
          <a:bodyPr wrap="none" rtlCol="0">
            <a:spAutoFit/>
          </a:bodyPr>
          <a:lstStyle/>
          <a:p>
            <a:r>
              <a:rPr kumimoji="1" lang="ja-JP" altLang="en-US" b="1" dirty="0" smtClean="0"/>
              <a:t>修正</a:t>
            </a:r>
            <a:endParaRPr kumimoji="1" lang="ja-JP" altLang="en-US" b="1" dirty="0"/>
          </a:p>
        </p:txBody>
      </p:sp>
      <p:sp useBgFill="1">
        <p:nvSpPr>
          <p:cNvPr id="47" name="テキスト ボックス 46"/>
          <p:cNvSpPr txBox="1"/>
          <p:nvPr/>
        </p:nvSpPr>
        <p:spPr>
          <a:xfrm>
            <a:off x="3872597" y="4237306"/>
            <a:ext cx="649537" cy="369332"/>
          </a:xfrm>
          <a:prstGeom prst="rect">
            <a:avLst/>
          </a:prstGeom>
          <a:ln>
            <a:solidFill>
              <a:schemeClr val="tx1"/>
            </a:solidFill>
          </a:ln>
        </p:spPr>
        <p:txBody>
          <a:bodyPr wrap="none" rtlCol="0">
            <a:spAutoFit/>
          </a:bodyPr>
          <a:lstStyle/>
          <a:p>
            <a:r>
              <a:rPr lang="ja-JP" altLang="en-US" b="1" dirty="0"/>
              <a:t>集約</a:t>
            </a:r>
            <a:endParaRPr kumimoji="1" lang="ja-JP" altLang="en-US" b="1" dirty="0"/>
          </a:p>
        </p:txBody>
      </p:sp>
      <p:sp>
        <p:nvSpPr>
          <p:cNvPr id="29" name="テキスト ボックス 28"/>
          <p:cNvSpPr txBox="1"/>
          <p:nvPr/>
        </p:nvSpPr>
        <p:spPr>
          <a:xfrm>
            <a:off x="6899315" y="4606638"/>
            <a:ext cx="822661" cy="369332"/>
          </a:xfrm>
          <a:prstGeom prst="rect">
            <a:avLst/>
          </a:prstGeom>
          <a:noFill/>
        </p:spPr>
        <p:txBody>
          <a:bodyPr wrap="none" rtlCol="0">
            <a:spAutoFit/>
          </a:bodyPr>
          <a:lstStyle/>
          <a:p>
            <a:r>
              <a:rPr kumimoji="1" lang="ja-JP" altLang="en-US" b="1" dirty="0" smtClean="0"/>
              <a:t>呼出し</a:t>
            </a:r>
            <a:endParaRPr kumimoji="1" lang="ja-JP" altLang="en-US" b="1" dirty="0"/>
          </a:p>
        </p:txBody>
      </p:sp>
      <p:sp>
        <p:nvSpPr>
          <p:cNvPr id="51" name="メモ 50"/>
          <p:cNvSpPr/>
          <p:nvPr/>
        </p:nvSpPr>
        <p:spPr>
          <a:xfrm rot="10800000">
            <a:off x="5162469" y="2365041"/>
            <a:ext cx="1382857" cy="1375014"/>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52" name="Freeform 13"/>
          <p:cNvSpPr>
            <a:spLocks/>
          </p:cNvSpPr>
          <p:nvPr/>
        </p:nvSpPr>
        <p:spPr bwMode="auto">
          <a:xfrm>
            <a:off x="5367216" y="2643899"/>
            <a:ext cx="973361" cy="27340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33CCFF"/>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3" name="Freeform 13"/>
          <p:cNvSpPr>
            <a:spLocks/>
          </p:cNvSpPr>
          <p:nvPr/>
        </p:nvSpPr>
        <p:spPr bwMode="auto">
          <a:xfrm>
            <a:off x="5367216" y="3290529"/>
            <a:ext cx="973361" cy="27340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33CCFF"/>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nvGrpSpPr>
          <p:cNvPr id="31" name="グループ化 30"/>
          <p:cNvGrpSpPr/>
          <p:nvPr/>
        </p:nvGrpSpPr>
        <p:grpSpPr>
          <a:xfrm>
            <a:off x="7088109" y="2226145"/>
            <a:ext cx="1642100" cy="835630"/>
            <a:chOff x="3652044" y="5231485"/>
            <a:chExt cx="1642100" cy="835630"/>
          </a:xfrm>
        </p:grpSpPr>
        <p:sp>
          <p:nvSpPr>
            <p:cNvPr id="32" name="角丸四角形吹き出し 31"/>
            <p:cNvSpPr/>
            <p:nvPr/>
          </p:nvSpPr>
          <p:spPr>
            <a:xfrm>
              <a:off x="3652044" y="5231485"/>
              <a:ext cx="1642100" cy="835630"/>
            </a:xfrm>
            <a:prstGeom prst="wedgeRoundRectCallout">
              <a:avLst>
                <a:gd name="adj1" fmla="val -94049"/>
                <a:gd name="adj2" fmla="val 13582"/>
                <a:gd name="adj3" fmla="val 16667"/>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p:cNvSpPr txBox="1"/>
            <p:nvPr/>
          </p:nvSpPr>
          <p:spPr>
            <a:xfrm>
              <a:off x="3831548" y="5318473"/>
              <a:ext cx="1338828" cy="646331"/>
            </a:xfrm>
            <a:prstGeom prst="rect">
              <a:avLst/>
            </a:prstGeom>
            <a:noFill/>
          </p:spPr>
          <p:txBody>
            <a:bodyPr wrap="none" rtlCol="0">
              <a:spAutoFit/>
            </a:bodyPr>
            <a:lstStyle/>
            <a:p>
              <a:r>
                <a:rPr lang="ja-JP" altLang="en-US" dirty="0" smtClean="0">
                  <a:latin typeface="+mn-ea"/>
                  <a:ea typeface="+mn-ea"/>
                </a:rPr>
                <a:t>一貫した</a:t>
              </a:r>
              <a:endParaRPr lang="en-US" altLang="ja-JP" dirty="0" smtClean="0">
                <a:latin typeface="+mn-ea"/>
                <a:ea typeface="+mn-ea"/>
              </a:endParaRPr>
            </a:p>
            <a:p>
              <a:r>
                <a:rPr lang="ja-JP" altLang="en-US" dirty="0" smtClean="0">
                  <a:latin typeface="+mn-ea"/>
                  <a:ea typeface="+mn-ea"/>
                </a:rPr>
                <a:t>修正をする</a:t>
              </a:r>
              <a:endParaRPr kumimoji="1" lang="ja-JP" altLang="en-US" dirty="0">
                <a:latin typeface="+mn-ea"/>
                <a:ea typeface="+mn-ea"/>
              </a:endParaRPr>
            </a:p>
          </p:txBody>
        </p:sp>
      </p:grpSp>
      <p:grpSp>
        <p:nvGrpSpPr>
          <p:cNvPr id="55" name="グループ化 54"/>
          <p:cNvGrpSpPr/>
          <p:nvPr/>
        </p:nvGrpSpPr>
        <p:grpSpPr>
          <a:xfrm>
            <a:off x="1916050" y="4070349"/>
            <a:ext cx="1382857" cy="1375014"/>
            <a:chOff x="2440576" y="3945487"/>
            <a:chExt cx="1744816" cy="1831754"/>
          </a:xfrm>
        </p:grpSpPr>
        <p:sp>
          <p:nvSpPr>
            <p:cNvPr id="56" name="メモ 55"/>
            <p:cNvSpPr/>
            <p:nvPr/>
          </p:nvSpPr>
          <p:spPr>
            <a:xfrm rot="10800000">
              <a:off x="2440576" y="3945487"/>
              <a:ext cx="1744816" cy="1831754"/>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57" name="Freeform 13"/>
            <p:cNvSpPr>
              <a:spLocks/>
            </p:cNvSpPr>
            <p:nvPr/>
          </p:nvSpPr>
          <p:spPr bwMode="auto">
            <a:xfrm>
              <a:off x="2698915" y="4316974"/>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8" name="Freeform 13"/>
            <p:cNvSpPr>
              <a:spLocks/>
            </p:cNvSpPr>
            <p:nvPr/>
          </p:nvSpPr>
          <p:spPr bwMode="auto">
            <a:xfrm>
              <a:off x="2698915" y="5178395"/>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grpSp>
        <p:nvGrpSpPr>
          <p:cNvPr id="60" name="グループ化 59"/>
          <p:cNvGrpSpPr/>
          <p:nvPr/>
        </p:nvGrpSpPr>
        <p:grpSpPr>
          <a:xfrm>
            <a:off x="5186568" y="4070349"/>
            <a:ext cx="1382857" cy="1375014"/>
            <a:chOff x="2440576" y="3945487"/>
            <a:chExt cx="1744816" cy="1831754"/>
          </a:xfrm>
        </p:grpSpPr>
        <p:sp>
          <p:nvSpPr>
            <p:cNvPr id="61" name="メモ 60"/>
            <p:cNvSpPr/>
            <p:nvPr/>
          </p:nvSpPr>
          <p:spPr>
            <a:xfrm rot="10800000">
              <a:off x="2440576" y="3945487"/>
              <a:ext cx="1744816" cy="1831754"/>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62" name="Freeform 13"/>
            <p:cNvSpPr>
              <a:spLocks/>
            </p:cNvSpPr>
            <p:nvPr/>
          </p:nvSpPr>
          <p:spPr bwMode="auto">
            <a:xfrm>
              <a:off x="2698915" y="4316974"/>
              <a:ext cx="1228136" cy="36422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cxnSp>
        <p:nvCxnSpPr>
          <p:cNvPr id="65" name="直線コネクタ 64"/>
          <p:cNvCxnSpPr/>
          <p:nvPr/>
        </p:nvCxnSpPr>
        <p:spPr>
          <a:xfrm>
            <a:off x="5400434" y="5142199"/>
            <a:ext cx="96424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1953108" y="1956860"/>
            <a:ext cx="1418978" cy="369332"/>
          </a:xfrm>
          <a:prstGeom prst="rect">
            <a:avLst/>
          </a:prstGeom>
        </p:spPr>
        <p:txBody>
          <a:bodyPr wrap="none">
            <a:spAutoFit/>
          </a:bodyPr>
          <a:lstStyle/>
          <a:p>
            <a:r>
              <a:rPr lang="ja-JP" altLang="en-US" dirty="0">
                <a:latin typeface="+mn-ea"/>
              </a:rPr>
              <a:t>旧バージョン</a:t>
            </a:r>
          </a:p>
        </p:txBody>
      </p:sp>
      <p:sp>
        <p:nvSpPr>
          <p:cNvPr id="67" name="正方形/長方形 66"/>
          <p:cNvSpPr/>
          <p:nvPr/>
        </p:nvSpPr>
        <p:spPr>
          <a:xfrm>
            <a:off x="5131200" y="1956860"/>
            <a:ext cx="1418978" cy="369332"/>
          </a:xfrm>
          <a:prstGeom prst="rect">
            <a:avLst/>
          </a:prstGeom>
        </p:spPr>
        <p:txBody>
          <a:bodyPr wrap="none">
            <a:spAutoFit/>
          </a:bodyPr>
          <a:lstStyle/>
          <a:p>
            <a:r>
              <a:rPr lang="ja-JP" altLang="en-US" dirty="0" smtClean="0">
                <a:latin typeface="+mn-ea"/>
              </a:rPr>
              <a:t>新バージョン</a:t>
            </a:r>
            <a:endParaRPr lang="ja-JP" altLang="en-US" dirty="0">
              <a:latin typeface="+mn-ea"/>
            </a:endParaRPr>
          </a:p>
        </p:txBody>
      </p:sp>
      <p:grpSp>
        <p:nvGrpSpPr>
          <p:cNvPr id="68" name="グループ化 67"/>
          <p:cNvGrpSpPr/>
          <p:nvPr/>
        </p:nvGrpSpPr>
        <p:grpSpPr>
          <a:xfrm>
            <a:off x="608479" y="2590870"/>
            <a:ext cx="969535" cy="775667"/>
            <a:chOff x="3672565" y="2983284"/>
            <a:chExt cx="3160882" cy="758614"/>
          </a:xfrm>
          <a:solidFill>
            <a:schemeClr val="accent5"/>
          </a:solidFill>
        </p:grpSpPr>
        <p:sp>
          <p:nvSpPr>
            <p:cNvPr id="69" name="角丸四角形 68"/>
            <p:cNvSpPr/>
            <p:nvPr/>
          </p:nvSpPr>
          <p:spPr>
            <a:xfrm>
              <a:off x="3672565" y="2983284"/>
              <a:ext cx="3160882" cy="758614"/>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3821928" y="3035440"/>
              <a:ext cx="2869997" cy="632121"/>
            </a:xfrm>
            <a:prstGeom prst="rect">
              <a:avLst/>
            </a:prstGeom>
            <a:grpFill/>
            <a:ln cap="flat">
              <a:noFill/>
            </a:ln>
          </p:spPr>
          <p:txBody>
            <a:bodyPr wrap="square" rtlCol="0">
              <a:spAutoFit/>
            </a:bodyPr>
            <a:lstStyle/>
            <a:p>
              <a:r>
                <a:rPr lang="ja-JP" altLang="en-US" dirty="0" smtClean="0">
                  <a:latin typeface="+mn-ea"/>
                  <a:ea typeface="+mn-ea"/>
                </a:rPr>
                <a:t>欠陥</a:t>
              </a:r>
              <a:endParaRPr lang="en-US" altLang="ja-JP" dirty="0" smtClean="0">
                <a:latin typeface="+mn-ea"/>
                <a:ea typeface="+mn-ea"/>
              </a:endParaRPr>
            </a:p>
            <a:p>
              <a:r>
                <a:rPr lang="ja-JP" altLang="en-US" dirty="0" smtClean="0">
                  <a:latin typeface="+mn-ea"/>
                  <a:ea typeface="+mn-ea"/>
                </a:rPr>
                <a:t>が存在</a:t>
              </a:r>
              <a:endParaRPr kumimoji="1" lang="ja-JP" altLang="en-US" dirty="0">
                <a:latin typeface="+mn-ea"/>
                <a:ea typeface="+mn-ea"/>
              </a:endParaRPr>
            </a:p>
          </p:txBody>
        </p:sp>
      </p:grpSp>
      <p:cxnSp>
        <p:nvCxnSpPr>
          <p:cNvPr id="71" name="直線矢印コネクタ 70"/>
          <p:cNvCxnSpPr>
            <a:stCxn id="69" idx="3"/>
            <a:endCxn id="11" idx="0"/>
          </p:cNvCxnSpPr>
          <p:nvPr/>
        </p:nvCxnSpPr>
        <p:spPr>
          <a:xfrm flipV="1">
            <a:off x="1578014" y="2643899"/>
            <a:ext cx="542784" cy="334806"/>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69" idx="3"/>
          </p:cNvCxnSpPr>
          <p:nvPr/>
        </p:nvCxnSpPr>
        <p:spPr>
          <a:xfrm>
            <a:off x="1578014" y="2978705"/>
            <a:ext cx="532949" cy="313963"/>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43" name="テキスト ボックス 29"/>
          <p:cNvSpPr txBox="1"/>
          <p:nvPr/>
        </p:nvSpPr>
        <p:spPr>
          <a:xfrm>
            <a:off x="902280" y="6244875"/>
            <a:ext cx="7270964" cy="4907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smtClean="0"/>
              <a:t>[1]</a:t>
            </a:r>
            <a:r>
              <a:rPr lang="ja-JP" altLang="en-US" sz="1400" dirty="0" smtClean="0"/>
              <a:t>山中 </a:t>
            </a:r>
            <a:r>
              <a:rPr lang="ja-JP" altLang="en-US" sz="1400" dirty="0"/>
              <a:t>裕樹</a:t>
            </a:r>
            <a:r>
              <a:rPr lang="en-US" altLang="ja-JP" sz="1400" dirty="0"/>
              <a:t>, </a:t>
            </a:r>
            <a:r>
              <a:rPr lang="ja-JP" altLang="en-US" sz="1400" dirty="0"/>
              <a:t>崔 恩瀞</a:t>
            </a:r>
            <a:r>
              <a:rPr lang="en-US" altLang="ja-JP" sz="1400" dirty="0"/>
              <a:t>, </a:t>
            </a:r>
            <a:r>
              <a:rPr lang="ja-JP" altLang="en-US" sz="1400" dirty="0"/>
              <a:t>吉田 則裕</a:t>
            </a:r>
            <a:r>
              <a:rPr lang="en-US" altLang="ja-JP" sz="1400" dirty="0"/>
              <a:t>, </a:t>
            </a:r>
            <a:r>
              <a:rPr lang="ja-JP" altLang="en-US" sz="1400" dirty="0"/>
              <a:t>井上 克郎</a:t>
            </a:r>
            <a:r>
              <a:rPr lang="en-US" altLang="ja-JP" sz="1400" dirty="0"/>
              <a:t>, </a:t>
            </a:r>
            <a:r>
              <a:rPr lang="ja-JP" altLang="en-US" sz="1400" dirty="0"/>
              <a:t>佐野 建樹</a:t>
            </a:r>
            <a:r>
              <a:rPr lang="en-US" altLang="ja-JP" sz="1400" dirty="0"/>
              <a:t>: </a:t>
            </a:r>
            <a:r>
              <a:rPr lang="en-US" altLang="ja-JP" sz="1400" b="1" dirty="0" smtClean="0"/>
              <a:t>"</a:t>
            </a:r>
            <a:r>
              <a:rPr lang="ja-JP" altLang="en-US" sz="1400" dirty="0" smtClean="0"/>
              <a:t>コードクローン</a:t>
            </a:r>
            <a:r>
              <a:rPr lang="ja-JP" altLang="en-US" sz="1400" dirty="0"/>
              <a:t>変更管理システムの開発と実</a:t>
            </a:r>
            <a:r>
              <a:rPr lang="ja-JP" altLang="en-US" sz="1400" dirty="0" smtClean="0"/>
              <a:t>プロジェクト</a:t>
            </a:r>
            <a:r>
              <a:rPr lang="ja-JP" altLang="en-US" sz="1400" dirty="0"/>
              <a:t>への適用</a:t>
            </a:r>
            <a:r>
              <a:rPr lang="en-US" altLang="ja-JP" sz="1400" b="1" dirty="0"/>
              <a:t>"</a:t>
            </a:r>
            <a:r>
              <a:rPr lang="en-US" altLang="ja-JP" sz="1400" dirty="0"/>
              <a:t>, </a:t>
            </a:r>
            <a:r>
              <a:rPr lang="ja-JP" altLang="en-US" sz="1400" dirty="0"/>
              <a:t>情報処理学会論文誌</a:t>
            </a:r>
            <a:r>
              <a:rPr lang="en-US" altLang="ja-JP" sz="1400" dirty="0"/>
              <a:t>, Vol.54, No.2, pp.883-893, </a:t>
            </a:r>
            <a:r>
              <a:rPr lang="en-US" altLang="ja-JP" sz="1400" dirty="0" smtClean="0"/>
              <a:t>2013</a:t>
            </a:r>
            <a:endParaRPr kumimoji="1" lang="ja-JP" altLang="en-US" sz="1400" dirty="0"/>
          </a:p>
        </p:txBody>
      </p:sp>
      <p:cxnSp>
        <p:nvCxnSpPr>
          <p:cNvPr id="15" name="カギ線コネクタ 14"/>
          <p:cNvCxnSpPr>
            <a:endCxn id="47" idx="2"/>
          </p:cNvCxnSpPr>
          <p:nvPr/>
        </p:nvCxnSpPr>
        <p:spPr>
          <a:xfrm flipV="1">
            <a:off x="3298908" y="4606638"/>
            <a:ext cx="898458" cy="525902"/>
          </a:xfrm>
          <a:prstGeom prst="bentConnector2">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円弧 23"/>
          <p:cNvSpPr/>
          <p:nvPr/>
        </p:nvSpPr>
        <p:spPr>
          <a:xfrm>
            <a:off x="6439631" y="4413862"/>
            <a:ext cx="459684" cy="754883"/>
          </a:xfrm>
          <a:prstGeom prst="arc">
            <a:avLst>
              <a:gd name="adj1" fmla="val 14727979"/>
              <a:gd name="adj2" fmla="val 5871502"/>
            </a:avLst>
          </a:prstGeom>
          <a:ln w="53975">
            <a:solidFill>
              <a:schemeClr val="tx1"/>
            </a:solidFill>
            <a:headEnd type="triangle" w="lg" len="lg"/>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ustDataLst>
      <p:tags r:id="rId1"/>
    </p:custDataLst>
    <p:extLst>
      <p:ext uri="{BB962C8B-B14F-4D97-AF65-F5344CB8AC3E}">
        <p14:creationId xmlns:p14="http://schemas.microsoft.com/office/powerpoint/2010/main" val="308317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 grpId="0" animBg="1"/>
      <p:bldP spid="42" grpId="0" animBg="1"/>
      <p:bldP spid="47" grpId="0" animBg="1"/>
      <p:bldP spid="29" grpId="0"/>
      <p:bldP spid="4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2838133" y="2680716"/>
            <a:ext cx="4521661" cy="2921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角丸四角形 60"/>
          <p:cNvSpPr/>
          <p:nvPr/>
        </p:nvSpPr>
        <p:spPr>
          <a:xfrm>
            <a:off x="5281224" y="2944391"/>
            <a:ext cx="1950004" cy="588192"/>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24691" y="274638"/>
            <a:ext cx="9019309" cy="1143000"/>
          </a:xfrm>
        </p:spPr>
        <p:txBody>
          <a:bodyPr/>
          <a:lstStyle/>
          <a:p>
            <a:r>
              <a:rPr kumimoji="1" lang="ja-JP" altLang="en-US" dirty="0" smtClean="0"/>
              <a:t>コードクローン変更管理システム</a:t>
            </a:r>
            <a:r>
              <a:rPr kumimoji="1" lang="en-US" altLang="ja-JP" dirty="0" smtClean="0"/>
              <a:t>Clone</a:t>
            </a:r>
            <a:r>
              <a:rPr lang="ja-JP" altLang="en-US" dirty="0" smtClean="0"/>
              <a:t> </a:t>
            </a:r>
            <a:r>
              <a:rPr kumimoji="1" lang="en-US" altLang="ja-JP" dirty="0" err="1" smtClean="0"/>
              <a:t>Notifier</a:t>
            </a:r>
            <a:endParaRPr kumimoji="1" lang="ja-JP" altLang="en-US" dirty="0"/>
          </a:p>
        </p:txBody>
      </p:sp>
      <p:sp>
        <p:nvSpPr>
          <p:cNvPr id="3" name="コンテンツ プレースホルダー 2"/>
          <p:cNvSpPr>
            <a:spLocks noGrp="1"/>
          </p:cNvSpPr>
          <p:nvPr>
            <p:ph idx="1"/>
          </p:nvPr>
        </p:nvSpPr>
        <p:spPr>
          <a:xfrm>
            <a:off x="382280" y="1600200"/>
            <a:ext cx="8272621" cy="4708525"/>
          </a:xfrm>
        </p:spPr>
        <p:txBody>
          <a:bodyPr/>
          <a:lstStyle/>
          <a:p>
            <a:pPr marL="0" indent="0">
              <a:spcBef>
                <a:spcPts val="600"/>
              </a:spcBef>
              <a:spcAft>
                <a:spcPts val="600"/>
              </a:spcAft>
              <a:buNone/>
            </a:pPr>
            <a:r>
              <a:rPr lang="en-US" altLang="ja-JP" sz="2000" dirty="0" smtClean="0"/>
              <a:t>2</a:t>
            </a:r>
            <a:r>
              <a:rPr lang="ja-JP" altLang="en-US" sz="2000" dirty="0" smtClean="0"/>
              <a:t>バージョン間で行われたコードクローンの変更履歴（</a:t>
            </a:r>
            <a:r>
              <a:rPr lang="ja-JP" altLang="en-US" sz="2000" dirty="0" smtClean="0">
                <a:solidFill>
                  <a:srgbClr val="FF0000"/>
                </a:solidFill>
              </a:rPr>
              <a:t>追加</a:t>
            </a:r>
            <a:r>
              <a:rPr lang="ja-JP" altLang="en-US" sz="2000" dirty="0" smtClean="0"/>
              <a:t>，</a:t>
            </a:r>
            <a:r>
              <a:rPr lang="ja-JP" altLang="en-US" sz="2000" dirty="0" smtClean="0">
                <a:solidFill>
                  <a:srgbClr val="FF0000"/>
                </a:solidFill>
              </a:rPr>
              <a:t>編集</a:t>
            </a:r>
            <a:r>
              <a:rPr lang="ja-JP" altLang="en-US" sz="2000" dirty="0" smtClean="0"/>
              <a:t>，</a:t>
            </a:r>
            <a:r>
              <a:rPr lang="ja-JP" altLang="en-US" sz="2000" dirty="0" smtClean="0">
                <a:solidFill>
                  <a:srgbClr val="FF0000"/>
                </a:solidFill>
              </a:rPr>
              <a:t>削除</a:t>
            </a:r>
            <a:r>
              <a:rPr lang="ja-JP" altLang="en-US" sz="2000" dirty="0" smtClean="0"/>
              <a:t>）に基づきクローンセットを分類し，その</a:t>
            </a:r>
            <a:r>
              <a:rPr lang="ja-JP" altLang="en-US" sz="2000" dirty="0" smtClean="0">
                <a:solidFill>
                  <a:srgbClr val="FF0000"/>
                </a:solidFill>
              </a:rPr>
              <a:t>変更履歴情報</a:t>
            </a:r>
            <a:r>
              <a:rPr lang="ja-JP" altLang="en-US" sz="2000" dirty="0" smtClean="0"/>
              <a:t>を開発者に提供</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5" name="正方形/長方形 4"/>
          <p:cNvSpPr/>
          <p:nvPr/>
        </p:nvSpPr>
        <p:spPr>
          <a:xfrm>
            <a:off x="1283498" y="6032460"/>
            <a:ext cx="6614711" cy="400110"/>
          </a:xfrm>
          <a:prstGeom prst="rect">
            <a:avLst/>
          </a:prstGeom>
        </p:spPr>
        <p:txBody>
          <a:bodyPr wrap="square">
            <a:spAutoFit/>
          </a:bodyPr>
          <a:lstStyle/>
          <a:p>
            <a:pPr marL="0" indent="0" algn="ctr">
              <a:spcBef>
                <a:spcPts val="0"/>
              </a:spcBef>
              <a:spcAft>
                <a:spcPts val="0"/>
              </a:spcAft>
              <a:buNone/>
            </a:pPr>
            <a:r>
              <a:rPr lang="ja-JP" altLang="en-US" sz="2000" dirty="0"/>
              <a:t>保守作業の対象となるクローンセット</a:t>
            </a:r>
            <a:r>
              <a:rPr lang="ja-JP" altLang="en-US" sz="2000" dirty="0" smtClean="0"/>
              <a:t>の</a:t>
            </a:r>
            <a:r>
              <a:rPr lang="ja-JP" altLang="en-US" sz="2000" dirty="0"/>
              <a:t>情報</a:t>
            </a:r>
            <a:r>
              <a:rPr lang="ja-JP" altLang="en-US" sz="2000" dirty="0" smtClean="0"/>
              <a:t>を開発者に提供</a:t>
            </a:r>
            <a:endParaRPr lang="en-US" altLang="ja-JP" sz="2000" dirty="0"/>
          </a:p>
        </p:txBody>
      </p:sp>
      <p:sp>
        <p:nvSpPr>
          <p:cNvPr id="83" name="正方形/長方形 82"/>
          <p:cNvSpPr/>
          <p:nvPr/>
        </p:nvSpPr>
        <p:spPr>
          <a:xfrm>
            <a:off x="6988543" y="6858000"/>
            <a:ext cx="2999160" cy="276999"/>
          </a:xfrm>
          <a:prstGeom prst="rect">
            <a:avLst/>
          </a:prstGeom>
        </p:spPr>
        <p:txBody>
          <a:bodyPr wrap="square">
            <a:spAutoFit/>
          </a:bodyPr>
          <a:lstStyle/>
          <a:p>
            <a:pPr algn="ctr"/>
            <a:endParaRPr lang="ja-JP" altLang="en-US" sz="1200" dirty="0"/>
          </a:p>
        </p:txBody>
      </p:sp>
      <p:grpSp>
        <p:nvGrpSpPr>
          <p:cNvPr id="48" name="グループ化 47"/>
          <p:cNvGrpSpPr/>
          <p:nvPr/>
        </p:nvGrpSpPr>
        <p:grpSpPr>
          <a:xfrm>
            <a:off x="536949" y="3768353"/>
            <a:ext cx="1965202" cy="834456"/>
            <a:chOff x="334028" y="2807750"/>
            <a:chExt cx="1965202" cy="605568"/>
          </a:xfrm>
        </p:grpSpPr>
        <p:sp>
          <p:nvSpPr>
            <p:cNvPr id="51" name="角丸四角形 50"/>
            <p:cNvSpPr/>
            <p:nvPr/>
          </p:nvSpPr>
          <p:spPr>
            <a:xfrm>
              <a:off x="334028" y="2807750"/>
              <a:ext cx="1950004" cy="448325"/>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339532" y="2828543"/>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新旧</a:t>
              </a:r>
              <a:r>
                <a:rPr lang="en-US" altLang="ja-JP" sz="1600" kern="0" dirty="0" smtClean="0">
                  <a:latin typeface="Segoe UI"/>
                  <a:ea typeface="メイリオ"/>
                </a:rPr>
                <a:t>2</a:t>
              </a:r>
              <a:r>
                <a:rPr lang="ja-JP" altLang="en-US" sz="1600" kern="0" dirty="0" smtClean="0">
                  <a:latin typeface="Segoe UI"/>
                  <a:ea typeface="メイリオ"/>
                </a:rPr>
                <a:t>バージョンのソースコード取得</a:t>
              </a:r>
              <a:endParaRPr lang="ja-JP" altLang="en-US" sz="1200" dirty="0"/>
            </a:p>
          </p:txBody>
        </p:sp>
      </p:grpSp>
      <p:grpSp>
        <p:nvGrpSpPr>
          <p:cNvPr id="56" name="グループ化 55"/>
          <p:cNvGrpSpPr/>
          <p:nvPr/>
        </p:nvGrpSpPr>
        <p:grpSpPr>
          <a:xfrm>
            <a:off x="527255" y="4734317"/>
            <a:ext cx="1959698" cy="601915"/>
            <a:chOff x="325330" y="2766761"/>
            <a:chExt cx="1959698" cy="601915"/>
          </a:xfrm>
        </p:grpSpPr>
        <p:sp>
          <p:nvSpPr>
            <p:cNvPr id="57" name="正方形/長方形 56"/>
            <p:cNvSpPr/>
            <p:nvPr/>
          </p:nvSpPr>
          <p:spPr>
            <a:xfrm>
              <a:off x="325330" y="2783901"/>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コードクローンの検出</a:t>
              </a:r>
              <a:endParaRPr lang="ja-JP" altLang="en-US" sz="1200" dirty="0"/>
            </a:p>
          </p:txBody>
        </p:sp>
        <p:sp>
          <p:nvSpPr>
            <p:cNvPr id="58" name="角丸四角形 57"/>
            <p:cNvSpPr/>
            <p:nvPr/>
          </p:nvSpPr>
          <p:spPr>
            <a:xfrm>
              <a:off x="327171" y="2766761"/>
              <a:ext cx="1950004" cy="588275"/>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87" name="直線矢印コネクタ 86"/>
          <p:cNvCxnSpPr>
            <a:stCxn id="51" idx="2"/>
            <a:endCxn id="57" idx="0"/>
          </p:cNvCxnSpPr>
          <p:nvPr/>
        </p:nvCxnSpPr>
        <p:spPr>
          <a:xfrm flipH="1">
            <a:off x="1507104" y="4386130"/>
            <a:ext cx="4847" cy="365327"/>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stCxn id="58" idx="3"/>
            <a:endCxn id="43" idx="1"/>
          </p:cNvCxnSpPr>
          <p:nvPr/>
        </p:nvCxnSpPr>
        <p:spPr>
          <a:xfrm flipV="1">
            <a:off x="2479100" y="3243541"/>
            <a:ext cx="560618" cy="1784914"/>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14" name="グループ化 13"/>
          <p:cNvGrpSpPr/>
          <p:nvPr/>
        </p:nvGrpSpPr>
        <p:grpSpPr>
          <a:xfrm>
            <a:off x="3039718" y="2953253"/>
            <a:ext cx="1959698" cy="600085"/>
            <a:chOff x="2904055" y="2889722"/>
            <a:chExt cx="1959698" cy="600085"/>
          </a:xfrm>
        </p:grpSpPr>
        <p:sp>
          <p:nvSpPr>
            <p:cNvPr id="42" name="正方形/長方形 41"/>
            <p:cNvSpPr/>
            <p:nvPr/>
          </p:nvSpPr>
          <p:spPr>
            <a:xfrm>
              <a:off x="2904055" y="2905032"/>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コードクローンの対応関係の調査</a:t>
              </a:r>
              <a:endParaRPr lang="ja-JP" altLang="en-US" sz="1200" dirty="0"/>
            </a:p>
          </p:txBody>
        </p:sp>
        <p:sp>
          <p:nvSpPr>
            <p:cNvPr id="43" name="角丸四角形 42"/>
            <p:cNvSpPr/>
            <p:nvPr/>
          </p:nvSpPr>
          <p:spPr>
            <a:xfrm>
              <a:off x="2904055" y="2889722"/>
              <a:ext cx="1950004" cy="580576"/>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 name="グループ化 17"/>
          <p:cNvGrpSpPr/>
          <p:nvPr/>
        </p:nvGrpSpPr>
        <p:grpSpPr>
          <a:xfrm>
            <a:off x="3039718" y="4733154"/>
            <a:ext cx="1959698" cy="589438"/>
            <a:chOff x="2863816" y="4876061"/>
            <a:chExt cx="1969440" cy="589438"/>
          </a:xfrm>
        </p:grpSpPr>
        <p:sp>
          <p:nvSpPr>
            <p:cNvPr id="94" name="正方形/長方形 93"/>
            <p:cNvSpPr/>
            <p:nvPr/>
          </p:nvSpPr>
          <p:spPr>
            <a:xfrm>
              <a:off x="2863816" y="4880724"/>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コードクローンの変更履歴の</a:t>
              </a:r>
              <a:r>
                <a:rPr lang="ja-JP" altLang="en-US" sz="1600" kern="0" dirty="0">
                  <a:latin typeface="Segoe UI"/>
                  <a:ea typeface="メイリオ"/>
                </a:rPr>
                <a:t>調査</a:t>
              </a:r>
              <a:endParaRPr lang="ja-JP" altLang="en-US" sz="1200" dirty="0"/>
            </a:p>
          </p:txBody>
        </p:sp>
        <p:sp>
          <p:nvSpPr>
            <p:cNvPr id="95" name="角丸四角形 94"/>
            <p:cNvSpPr/>
            <p:nvPr/>
          </p:nvSpPr>
          <p:spPr>
            <a:xfrm>
              <a:off x="2863816" y="4876061"/>
              <a:ext cx="1969440" cy="589438"/>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98" name="直線矢印コネクタ 97"/>
          <p:cNvCxnSpPr>
            <a:stCxn id="95" idx="3"/>
            <a:endCxn id="61" idx="1"/>
          </p:cNvCxnSpPr>
          <p:nvPr/>
        </p:nvCxnSpPr>
        <p:spPr>
          <a:xfrm flipV="1">
            <a:off x="4999416" y="3238487"/>
            <a:ext cx="281808" cy="1789386"/>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5276377" y="2975678"/>
            <a:ext cx="1959698" cy="584775"/>
          </a:xfrm>
          <a:prstGeom prst="rect">
            <a:avLst/>
          </a:prstGeom>
          <a:ln cap="rnd">
            <a:noFill/>
            <a:prstDash val="solid"/>
            <a:round/>
          </a:ln>
        </p:spPr>
        <p:txBody>
          <a:bodyPr wrap="square">
            <a:spAutoFit/>
          </a:bodyPr>
          <a:lstStyle/>
          <a:p>
            <a:pPr algn="ctr"/>
            <a:r>
              <a:rPr lang="ja-JP" altLang="en-US" sz="1600" kern="0" dirty="0" smtClean="0">
                <a:latin typeface="Segoe UI"/>
                <a:ea typeface="メイリオ"/>
              </a:rPr>
              <a:t>クローンセットの分類</a:t>
            </a:r>
            <a:endParaRPr lang="ja-JP" altLang="en-US" sz="1200" dirty="0"/>
          </a:p>
        </p:txBody>
      </p:sp>
      <p:sp>
        <p:nvSpPr>
          <p:cNvPr id="105" name="正方形/長方形 104"/>
          <p:cNvSpPr/>
          <p:nvPr/>
        </p:nvSpPr>
        <p:spPr>
          <a:xfrm>
            <a:off x="7108555" y="5385525"/>
            <a:ext cx="1959698" cy="523220"/>
          </a:xfrm>
          <a:prstGeom prst="rect">
            <a:avLst/>
          </a:prstGeom>
          <a:ln cap="rnd">
            <a:noFill/>
            <a:prstDash val="solid"/>
            <a:round/>
          </a:ln>
        </p:spPr>
        <p:txBody>
          <a:bodyPr wrap="square">
            <a:spAutoFit/>
          </a:bodyPr>
          <a:lstStyle/>
          <a:p>
            <a:pPr algn="ctr"/>
            <a:r>
              <a:rPr lang="en-US" altLang="ja-JP" sz="1400" kern="0" dirty="0" smtClean="0">
                <a:latin typeface="Segoe UI"/>
                <a:ea typeface="メイリオ"/>
              </a:rPr>
              <a:t>2</a:t>
            </a:r>
            <a:r>
              <a:rPr lang="ja-JP" altLang="en-US" sz="1400" kern="0" dirty="0" smtClean="0">
                <a:latin typeface="Segoe UI"/>
                <a:ea typeface="メイリオ"/>
              </a:rPr>
              <a:t>バージョン間の</a:t>
            </a:r>
            <a:r>
              <a:rPr lang="en-US" altLang="ja-JP" sz="1400" kern="0" dirty="0" smtClean="0">
                <a:latin typeface="Segoe UI"/>
                <a:ea typeface="メイリオ"/>
              </a:rPr>
              <a:t/>
            </a:r>
            <a:br>
              <a:rPr lang="en-US" altLang="ja-JP" sz="1400" kern="0" dirty="0" smtClean="0">
                <a:latin typeface="Segoe UI"/>
                <a:ea typeface="メイリオ"/>
              </a:rPr>
            </a:br>
            <a:r>
              <a:rPr lang="ja-JP" altLang="en-US" sz="1400" kern="0" dirty="0" smtClean="0">
                <a:latin typeface="Segoe UI"/>
                <a:ea typeface="メイリオ"/>
              </a:rPr>
              <a:t>変更履歴情報</a:t>
            </a:r>
            <a:endParaRPr lang="ja-JP" altLang="en-US" sz="1100" dirty="0"/>
          </a:p>
        </p:txBody>
      </p:sp>
      <p:sp>
        <p:nvSpPr>
          <p:cNvPr id="62" name="正方形/長方形 61"/>
          <p:cNvSpPr/>
          <p:nvPr/>
        </p:nvSpPr>
        <p:spPr>
          <a:xfrm>
            <a:off x="5281224" y="4740611"/>
            <a:ext cx="2032842" cy="584775"/>
          </a:xfrm>
          <a:prstGeom prst="rect">
            <a:avLst/>
          </a:prstGeom>
          <a:ln cap="rnd">
            <a:noFill/>
            <a:prstDash val="solid"/>
            <a:round/>
          </a:ln>
        </p:spPr>
        <p:txBody>
          <a:bodyPr wrap="square">
            <a:spAutoFit/>
          </a:bodyPr>
          <a:lstStyle/>
          <a:p>
            <a:pPr algn="ctr"/>
            <a:r>
              <a:rPr lang="en-US" altLang="ja-JP" sz="1600" kern="0" dirty="0" smtClean="0">
                <a:latin typeface="Segoe UI"/>
                <a:ea typeface="メイリオ"/>
              </a:rPr>
              <a:t>2</a:t>
            </a:r>
            <a:r>
              <a:rPr lang="ja-JP" altLang="en-US" sz="1600" kern="0" dirty="0" smtClean="0">
                <a:latin typeface="Segoe UI"/>
                <a:ea typeface="メイリオ"/>
              </a:rPr>
              <a:t>バージョン</a:t>
            </a:r>
            <a:r>
              <a:rPr lang="ja-JP" altLang="en-US" sz="1600" kern="0" dirty="0">
                <a:latin typeface="Segoe UI"/>
                <a:ea typeface="メイリオ"/>
              </a:rPr>
              <a:t>間</a:t>
            </a:r>
            <a:r>
              <a:rPr lang="ja-JP" altLang="en-US" sz="1600" kern="0" dirty="0" smtClean="0">
                <a:latin typeface="Segoe UI"/>
                <a:ea typeface="メイリオ"/>
              </a:rPr>
              <a:t>の</a:t>
            </a:r>
            <a:r>
              <a:rPr lang="en-US" altLang="ja-JP" sz="1600" kern="0" dirty="0" smtClean="0">
                <a:latin typeface="Segoe UI"/>
                <a:ea typeface="メイリオ"/>
              </a:rPr>
              <a:t/>
            </a:r>
            <a:br>
              <a:rPr lang="en-US" altLang="ja-JP" sz="1600" kern="0" dirty="0" smtClean="0">
                <a:latin typeface="Segoe UI"/>
                <a:ea typeface="メイリオ"/>
              </a:rPr>
            </a:br>
            <a:r>
              <a:rPr lang="ja-JP" altLang="en-US" sz="1600" kern="0" dirty="0" smtClean="0">
                <a:latin typeface="Segoe UI"/>
                <a:ea typeface="メイリオ"/>
              </a:rPr>
              <a:t>変更履歴情報の作成</a:t>
            </a:r>
            <a:endParaRPr lang="ja-JP" altLang="en-US" sz="1200" dirty="0"/>
          </a:p>
        </p:txBody>
      </p:sp>
      <p:sp>
        <p:nvSpPr>
          <p:cNvPr id="63" name="角丸四角形 62"/>
          <p:cNvSpPr/>
          <p:nvPr/>
        </p:nvSpPr>
        <p:spPr>
          <a:xfrm>
            <a:off x="5281224" y="4723247"/>
            <a:ext cx="1950004" cy="570847"/>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 name="直線矢印コネクタ 98"/>
          <p:cNvCxnSpPr>
            <a:stCxn id="61" idx="2"/>
            <a:endCxn id="63" idx="0"/>
          </p:cNvCxnSpPr>
          <p:nvPr/>
        </p:nvCxnSpPr>
        <p:spPr>
          <a:xfrm>
            <a:off x="6256226" y="3532583"/>
            <a:ext cx="0" cy="1190664"/>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a:stCxn id="43" idx="2"/>
            <a:endCxn id="94" idx="0"/>
          </p:cNvCxnSpPr>
          <p:nvPr/>
        </p:nvCxnSpPr>
        <p:spPr>
          <a:xfrm>
            <a:off x="4014720" y="3533829"/>
            <a:ext cx="0" cy="1203988"/>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stCxn id="154" idx="2"/>
            <a:endCxn id="51" idx="0"/>
          </p:cNvCxnSpPr>
          <p:nvPr/>
        </p:nvCxnSpPr>
        <p:spPr>
          <a:xfrm>
            <a:off x="1503653" y="3443600"/>
            <a:ext cx="8298" cy="324751"/>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06" name="直線矢印コネクタ 105"/>
          <p:cNvCxnSpPr>
            <a:stCxn id="63" idx="3"/>
            <a:endCxn id="113" idx="3"/>
          </p:cNvCxnSpPr>
          <p:nvPr/>
        </p:nvCxnSpPr>
        <p:spPr>
          <a:xfrm flipV="1">
            <a:off x="7231228" y="4996810"/>
            <a:ext cx="516518" cy="11861"/>
          </a:xfrm>
          <a:prstGeom prst="straightConnector1">
            <a:avLst/>
          </a:prstGeom>
          <a:ln w="3492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104" name="正方形/長方形 103"/>
          <p:cNvSpPr/>
          <p:nvPr/>
        </p:nvSpPr>
        <p:spPr>
          <a:xfrm>
            <a:off x="4334566" y="5406442"/>
            <a:ext cx="1437555" cy="338554"/>
          </a:xfrm>
          <a:prstGeom prst="rect">
            <a:avLst/>
          </a:prstGeom>
          <a:solidFill>
            <a:schemeClr val="bg1"/>
          </a:solidFill>
        </p:spPr>
        <p:txBody>
          <a:bodyPr wrap="square">
            <a:spAutoFit/>
          </a:bodyPr>
          <a:lstStyle/>
          <a:p>
            <a:pPr algn="ctr"/>
            <a:r>
              <a:rPr lang="en-US" altLang="ja-JP" sz="1600" kern="0" dirty="0" smtClean="0">
                <a:latin typeface="Segoe UI"/>
                <a:ea typeface="メイリオ"/>
              </a:rPr>
              <a:t>Clone </a:t>
            </a:r>
            <a:r>
              <a:rPr lang="en-US" altLang="ja-JP" sz="1600" kern="0" dirty="0" err="1" smtClean="0">
                <a:latin typeface="Segoe UI"/>
                <a:ea typeface="メイリオ"/>
              </a:rPr>
              <a:t>Notifier</a:t>
            </a:r>
            <a:endParaRPr lang="en-US" altLang="ja-JP" sz="1600" kern="0" dirty="0">
              <a:latin typeface="Segoe UI"/>
              <a:ea typeface="メイリオ"/>
            </a:endParaRPr>
          </a:p>
        </p:txBody>
      </p:sp>
      <p:sp>
        <p:nvSpPr>
          <p:cNvPr id="113" name="メモ 112"/>
          <p:cNvSpPr/>
          <p:nvPr/>
        </p:nvSpPr>
        <p:spPr>
          <a:xfrm rot="10800000">
            <a:off x="7747746" y="4625490"/>
            <a:ext cx="664514" cy="74264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 name="直線コネクタ 113"/>
          <p:cNvCxnSpPr/>
          <p:nvPr/>
        </p:nvCxnSpPr>
        <p:spPr>
          <a:xfrm>
            <a:off x="7868471" y="4761825"/>
            <a:ext cx="4398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a:off x="7868471" y="4910320"/>
            <a:ext cx="4398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a:off x="7868471" y="5063901"/>
            <a:ext cx="4398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a:off x="7878102" y="5202830"/>
            <a:ext cx="4398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 name="グループ化 16"/>
          <p:cNvGrpSpPr/>
          <p:nvPr/>
        </p:nvGrpSpPr>
        <p:grpSpPr>
          <a:xfrm>
            <a:off x="428464" y="2573811"/>
            <a:ext cx="2150377" cy="869789"/>
            <a:chOff x="428464" y="2573811"/>
            <a:chExt cx="2150377" cy="869789"/>
          </a:xfrm>
        </p:grpSpPr>
        <p:sp>
          <p:nvSpPr>
            <p:cNvPr id="154" name="正方形/長方形 153"/>
            <p:cNvSpPr/>
            <p:nvPr/>
          </p:nvSpPr>
          <p:spPr>
            <a:xfrm>
              <a:off x="428464" y="3135823"/>
              <a:ext cx="2150377" cy="307777"/>
            </a:xfrm>
            <a:prstGeom prst="rect">
              <a:avLst/>
            </a:prstGeom>
            <a:ln cap="rnd">
              <a:noFill/>
              <a:prstDash val="solid"/>
              <a:round/>
            </a:ln>
          </p:spPr>
          <p:txBody>
            <a:bodyPr wrap="square">
              <a:spAutoFit/>
            </a:bodyPr>
            <a:lstStyle/>
            <a:p>
              <a:pPr algn="ctr"/>
              <a:r>
                <a:rPr lang="ja-JP" altLang="en-US" sz="1400" kern="0" dirty="0" smtClean="0">
                  <a:latin typeface="Segoe UI"/>
                  <a:ea typeface="メイリオ"/>
                </a:rPr>
                <a:t>バージョン管理システム</a:t>
              </a:r>
              <a:endParaRPr lang="ja-JP" altLang="en-US" sz="1100" dirty="0"/>
            </a:p>
          </p:txBody>
        </p:sp>
        <p:sp>
          <p:nvSpPr>
            <p:cNvPr id="6" name="円柱 5"/>
            <p:cNvSpPr/>
            <p:nvPr/>
          </p:nvSpPr>
          <p:spPr>
            <a:xfrm>
              <a:off x="1160735" y="2573811"/>
              <a:ext cx="685836" cy="54164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053493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クローンセットの分類</a:t>
            </a:r>
            <a:endParaRPr kumimoji="1" lang="ja-JP" altLang="en-US" dirty="0"/>
          </a:p>
        </p:txBody>
      </p:sp>
      <p:sp>
        <p:nvSpPr>
          <p:cNvPr id="3" name="コンテンツ プレースホルダー 2"/>
          <p:cNvSpPr>
            <a:spLocks noGrp="1"/>
          </p:cNvSpPr>
          <p:nvPr>
            <p:ph idx="1"/>
          </p:nvPr>
        </p:nvSpPr>
        <p:spPr>
          <a:xfrm>
            <a:off x="372136" y="1600200"/>
            <a:ext cx="8612372" cy="4525963"/>
          </a:xfrm>
        </p:spPr>
        <p:txBody>
          <a:bodyPr/>
          <a:lstStyle/>
          <a:p>
            <a:pPr>
              <a:spcBef>
                <a:spcPts val="300"/>
              </a:spcBef>
              <a:spcAft>
                <a:spcPts val="300"/>
              </a:spcAft>
            </a:pPr>
            <a:r>
              <a:rPr lang="en-US" altLang="ja-JP" sz="2400" dirty="0" smtClean="0"/>
              <a:t>Stable</a:t>
            </a:r>
            <a:r>
              <a:rPr lang="ja-JP" altLang="en-US" sz="2400" dirty="0" smtClean="0"/>
              <a:t>クローンセット</a:t>
            </a:r>
            <a:endParaRPr lang="en-US" altLang="ja-JP" sz="2400" dirty="0" smtClean="0"/>
          </a:p>
          <a:p>
            <a:pPr lvl="1">
              <a:spcBef>
                <a:spcPts val="300"/>
              </a:spcBef>
              <a:spcAft>
                <a:spcPts val="300"/>
              </a:spcAft>
            </a:pPr>
            <a:r>
              <a:rPr lang="en-US" altLang="ja-JP" sz="2000" dirty="0" smtClean="0"/>
              <a:t>2</a:t>
            </a:r>
            <a:r>
              <a:rPr lang="ja-JP" altLang="en-US" sz="2000" dirty="0"/>
              <a:t>バージョンに渡って存在し，変更がなかった</a:t>
            </a:r>
            <a:r>
              <a:rPr lang="ja-JP" altLang="en-US" sz="2000" dirty="0" smtClean="0"/>
              <a:t>クローンセット</a:t>
            </a:r>
            <a:endParaRPr lang="ja-JP" altLang="en-US" sz="2000" dirty="0"/>
          </a:p>
          <a:p>
            <a:pPr>
              <a:spcBef>
                <a:spcPts val="300"/>
              </a:spcBef>
              <a:spcAft>
                <a:spcPts val="300"/>
              </a:spcAft>
            </a:pPr>
            <a:r>
              <a:rPr lang="en-US" altLang="ja-JP" sz="2400" dirty="0">
                <a:solidFill>
                  <a:srgbClr val="FF0000"/>
                </a:solidFill>
              </a:rPr>
              <a:t>New</a:t>
            </a:r>
            <a:r>
              <a:rPr lang="ja-JP" altLang="en-US" sz="2400" dirty="0">
                <a:solidFill>
                  <a:srgbClr val="FF0000"/>
                </a:solidFill>
              </a:rPr>
              <a:t>クローンセット</a:t>
            </a:r>
            <a:r>
              <a:rPr lang="ja-JP" altLang="en-US" sz="2400" dirty="0"/>
              <a:t>（</a:t>
            </a:r>
            <a:r>
              <a:rPr lang="ja-JP" altLang="en-US" sz="2400" dirty="0">
                <a:solidFill>
                  <a:srgbClr val="FF0000"/>
                </a:solidFill>
              </a:rPr>
              <a:t>集約</a:t>
            </a:r>
            <a:r>
              <a:rPr lang="ja-JP" altLang="en-US" sz="2400" dirty="0"/>
              <a:t>の検討が必要となる可能性あり）</a:t>
            </a:r>
            <a:endParaRPr lang="en-US" altLang="ja-JP" sz="2400" dirty="0">
              <a:solidFill>
                <a:srgbClr val="FF0000"/>
              </a:solidFill>
            </a:endParaRPr>
          </a:p>
          <a:p>
            <a:pPr lvl="1">
              <a:spcBef>
                <a:spcPts val="300"/>
              </a:spcBef>
              <a:spcAft>
                <a:spcPts val="300"/>
              </a:spcAft>
            </a:pPr>
            <a:r>
              <a:rPr lang="ja-JP" altLang="en-US" sz="2000" dirty="0"/>
              <a:t>新バージョンのみに存在するクローンセット</a:t>
            </a:r>
            <a:endParaRPr lang="en-US" altLang="ja-JP" sz="2000" dirty="0"/>
          </a:p>
          <a:p>
            <a:pPr lvl="1">
              <a:spcBef>
                <a:spcPts val="300"/>
              </a:spcBef>
              <a:spcAft>
                <a:spcPts val="300"/>
              </a:spcAft>
            </a:pPr>
            <a:r>
              <a:rPr lang="ja-JP" altLang="en-US" sz="2000" dirty="0"/>
              <a:t>新バージョンで新たなコードクローンが追加</a:t>
            </a:r>
            <a:r>
              <a:rPr lang="ja-JP" altLang="en-US" sz="2000" dirty="0" smtClean="0"/>
              <a:t>された</a:t>
            </a:r>
            <a:endParaRPr lang="en-US" altLang="ja-JP" sz="2400" dirty="0" smtClean="0">
              <a:solidFill>
                <a:srgbClr val="FF0000"/>
              </a:solidFill>
            </a:endParaRPr>
          </a:p>
          <a:p>
            <a:pPr>
              <a:spcBef>
                <a:spcPts val="300"/>
              </a:spcBef>
              <a:spcAft>
                <a:spcPts val="300"/>
              </a:spcAft>
            </a:pPr>
            <a:r>
              <a:rPr lang="en-US" altLang="ja-JP" sz="2400" dirty="0" smtClean="0">
                <a:solidFill>
                  <a:srgbClr val="FF0000"/>
                </a:solidFill>
              </a:rPr>
              <a:t>Deleted</a:t>
            </a:r>
            <a:r>
              <a:rPr lang="ja-JP" altLang="en-US" sz="2400" dirty="0" smtClean="0">
                <a:solidFill>
                  <a:srgbClr val="FF0000"/>
                </a:solidFill>
              </a:rPr>
              <a:t>クローンセット</a:t>
            </a:r>
            <a:r>
              <a:rPr lang="ja-JP" altLang="en-US" sz="2400" dirty="0" smtClean="0"/>
              <a:t>（</a:t>
            </a:r>
            <a:r>
              <a:rPr lang="ja-JP" altLang="en-US" sz="2400" dirty="0" smtClean="0">
                <a:solidFill>
                  <a:srgbClr val="FF0000"/>
                </a:solidFill>
              </a:rPr>
              <a:t>集約</a:t>
            </a:r>
            <a:r>
              <a:rPr lang="ja-JP" altLang="en-US" sz="2400" dirty="0" smtClean="0"/>
              <a:t>によるクローンの削減を確認可能）</a:t>
            </a:r>
            <a:endParaRPr lang="en-US" altLang="ja-JP" sz="2400" dirty="0" smtClean="0"/>
          </a:p>
          <a:p>
            <a:pPr lvl="1">
              <a:spcBef>
                <a:spcPts val="300"/>
              </a:spcBef>
              <a:spcAft>
                <a:spcPts val="300"/>
              </a:spcAft>
            </a:pPr>
            <a:r>
              <a:rPr lang="ja-JP" altLang="en-US" sz="2000" dirty="0" smtClean="0"/>
              <a:t>旧バージョンのみに存在するクローンセット</a:t>
            </a:r>
            <a:endParaRPr lang="en-US" altLang="ja-JP" sz="2000" dirty="0" smtClean="0"/>
          </a:p>
          <a:p>
            <a:pPr lvl="1">
              <a:spcBef>
                <a:spcPts val="300"/>
              </a:spcBef>
              <a:spcAft>
                <a:spcPts val="300"/>
              </a:spcAft>
            </a:pPr>
            <a:r>
              <a:rPr lang="ja-JP" altLang="en-US" sz="2000" dirty="0" smtClean="0"/>
              <a:t>新バージョンでコードクローンが削除された</a:t>
            </a:r>
            <a:endParaRPr lang="en-US" altLang="ja-JP" sz="2000" dirty="0" smtClean="0"/>
          </a:p>
          <a:p>
            <a:pPr>
              <a:spcBef>
                <a:spcPts val="300"/>
              </a:spcBef>
              <a:spcAft>
                <a:spcPts val="300"/>
              </a:spcAft>
            </a:pPr>
            <a:r>
              <a:rPr lang="en-US" altLang="ja-JP" sz="2400" dirty="0" smtClean="0">
                <a:solidFill>
                  <a:srgbClr val="FF0000"/>
                </a:solidFill>
              </a:rPr>
              <a:t>Changed</a:t>
            </a:r>
            <a:r>
              <a:rPr lang="ja-JP" altLang="en-US" sz="2400" dirty="0" smtClean="0">
                <a:solidFill>
                  <a:srgbClr val="FF0000"/>
                </a:solidFill>
              </a:rPr>
              <a:t>クローンセット</a:t>
            </a:r>
            <a:r>
              <a:rPr lang="ja-JP" altLang="en-US" sz="2400" dirty="0" smtClean="0">
                <a:solidFill>
                  <a:schemeClr val="tx1"/>
                </a:solidFill>
              </a:rPr>
              <a:t>（</a:t>
            </a:r>
            <a:r>
              <a:rPr lang="ja-JP" altLang="en-US" sz="2400" dirty="0" smtClean="0">
                <a:solidFill>
                  <a:srgbClr val="FF0000"/>
                </a:solidFill>
              </a:rPr>
              <a:t>同時修正</a:t>
            </a:r>
            <a:r>
              <a:rPr lang="ja-JP" altLang="en-US" sz="2400" dirty="0" smtClean="0">
                <a:solidFill>
                  <a:schemeClr val="tx1"/>
                </a:solidFill>
              </a:rPr>
              <a:t>が必要</a:t>
            </a:r>
            <a:r>
              <a:rPr lang="ja-JP" altLang="en-US" sz="2400" dirty="0" smtClean="0"/>
              <a:t>となる</a:t>
            </a:r>
            <a:r>
              <a:rPr lang="ja-JP" altLang="en-US" sz="2400" dirty="0" smtClean="0">
                <a:solidFill>
                  <a:schemeClr val="tx1"/>
                </a:solidFill>
              </a:rPr>
              <a:t>可能性あり）</a:t>
            </a:r>
            <a:endParaRPr lang="en-US" altLang="ja-JP" sz="2400" dirty="0">
              <a:solidFill>
                <a:schemeClr val="accent2"/>
              </a:solidFill>
            </a:endParaRPr>
          </a:p>
          <a:p>
            <a:pPr lvl="1">
              <a:spcBef>
                <a:spcPts val="300"/>
              </a:spcBef>
              <a:spcAft>
                <a:spcPts val="300"/>
              </a:spcAft>
            </a:pPr>
            <a:r>
              <a:rPr lang="en-US" altLang="ja-JP" sz="2000" dirty="0"/>
              <a:t>2</a:t>
            </a:r>
            <a:r>
              <a:rPr lang="ja-JP" altLang="en-US" sz="2000" dirty="0"/>
              <a:t>バージョンに渡って存在し，変更された</a:t>
            </a:r>
            <a:r>
              <a:rPr lang="ja-JP" altLang="en-US" sz="2000" dirty="0" smtClean="0"/>
              <a:t>クローンセット</a:t>
            </a:r>
            <a:endParaRPr lang="en-US" altLang="ja-JP" sz="2000" dirty="0" smtClean="0"/>
          </a:p>
          <a:p>
            <a:pPr marL="0" indent="0">
              <a:spcBef>
                <a:spcPts val="300"/>
              </a:spcBef>
              <a:spcAft>
                <a:spcPts val="300"/>
              </a:spcAft>
              <a:buNone/>
            </a:pP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5" name="正方形/長方形 4"/>
          <p:cNvSpPr/>
          <p:nvPr/>
        </p:nvSpPr>
        <p:spPr>
          <a:xfrm>
            <a:off x="372136" y="2424223"/>
            <a:ext cx="8474152" cy="3347928"/>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916600" y="5847060"/>
            <a:ext cx="7256644" cy="461665"/>
          </a:xfrm>
          <a:prstGeom prst="rect">
            <a:avLst/>
          </a:prstGeom>
          <a:solidFill>
            <a:schemeClr val="accent5"/>
          </a:solidFill>
          <a:ln>
            <a:solidFill>
              <a:schemeClr val="tx1"/>
            </a:solidFill>
          </a:ln>
        </p:spPr>
        <p:txBody>
          <a:bodyPr wrap="square" rtlCol="0">
            <a:spAutoFit/>
          </a:bodyPr>
          <a:lstStyle/>
          <a:p>
            <a:pPr algn="ctr"/>
            <a:r>
              <a:rPr lang="ja-JP" altLang="en-US" sz="2400" dirty="0" smtClean="0">
                <a:latin typeface="+mn-ea"/>
                <a:ea typeface="+mn-ea"/>
              </a:rPr>
              <a:t>保守作業に関する情報を持つクローンセット</a:t>
            </a:r>
            <a:endParaRPr kumimoji="1" lang="ja-JP" altLang="en-US" sz="2400" dirty="0">
              <a:latin typeface="+mn-ea"/>
              <a:ea typeface="+mn-ea"/>
            </a:endParaRPr>
          </a:p>
        </p:txBody>
      </p:sp>
    </p:spTree>
    <p:custDataLst>
      <p:tags r:id="rId1"/>
    </p:custDataLst>
    <p:extLst>
      <p:ext uri="{BB962C8B-B14F-4D97-AF65-F5344CB8AC3E}">
        <p14:creationId xmlns:p14="http://schemas.microsoft.com/office/powerpoint/2010/main" val="2114854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4691" y="274638"/>
            <a:ext cx="9019309" cy="1143000"/>
          </a:xfrm>
        </p:spPr>
        <p:txBody>
          <a:bodyPr/>
          <a:lstStyle/>
          <a:p>
            <a:r>
              <a:rPr lang="en-US" altLang="ja-JP" dirty="0" smtClean="0"/>
              <a:t>New</a:t>
            </a:r>
            <a:r>
              <a:rPr lang="ja-JP" altLang="en-US" dirty="0" smtClean="0"/>
              <a:t>クローンセットの例</a:t>
            </a:r>
            <a:endParaRPr kumimoji="1" lang="ja-JP" altLang="en-US" dirty="0"/>
          </a:p>
        </p:txBody>
      </p:sp>
      <p:sp>
        <p:nvSpPr>
          <p:cNvPr id="3" name="コンテンツ プレースホルダー 2"/>
          <p:cNvSpPr>
            <a:spLocks noGrp="1"/>
          </p:cNvSpPr>
          <p:nvPr>
            <p:ph idx="1"/>
          </p:nvPr>
        </p:nvSpPr>
        <p:spPr>
          <a:ln>
            <a:noFill/>
          </a:ln>
        </p:spPr>
        <p:txBody>
          <a:bodyPr/>
          <a:lstStyle/>
          <a:p>
            <a:pPr marL="0" indent="0">
              <a:spcBef>
                <a:spcPts val="1800"/>
              </a:spcBef>
              <a:spcAft>
                <a:spcPts val="1800"/>
              </a:spcAft>
              <a:buNone/>
            </a:pPr>
            <a:endParaRPr kumimoji="1" lang="en-US" altLang="ja-JP" sz="2400" dirty="0"/>
          </a:p>
          <a:p>
            <a:pPr marL="0" indent="0">
              <a:spcBef>
                <a:spcPts val="1800"/>
              </a:spcBef>
              <a:spcAft>
                <a:spcPts val="1800"/>
              </a:spcAft>
              <a:buNone/>
            </a:pP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13" name="テキスト ボックス 12"/>
          <p:cNvSpPr txBox="1"/>
          <p:nvPr/>
        </p:nvSpPr>
        <p:spPr>
          <a:xfrm>
            <a:off x="5882752" y="1545838"/>
            <a:ext cx="1418978" cy="369332"/>
          </a:xfrm>
          <a:prstGeom prst="rect">
            <a:avLst/>
          </a:prstGeom>
          <a:noFill/>
        </p:spPr>
        <p:txBody>
          <a:bodyPr wrap="none" rtlCol="0">
            <a:spAutoFit/>
          </a:bodyPr>
          <a:lstStyle/>
          <a:p>
            <a:r>
              <a:rPr lang="ja-JP" altLang="en-US" dirty="0" smtClean="0"/>
              <a:t>新</a:t>
            </a:r>
            <a:r>
              <a:rPr kumimoji="1" lang="ja-JP" altLang="en-US" dirty="0" smtClean="0"/>
              <a:t>バージョン</a:t>
            </a:r>
            <a:endParaRPr kumimoji="1" lang="ja-JP" altLang="en-US" dirty="0"/>
          </a:p>
        </p:txBody>
      </p:sp>
      <p:sp>
        <p:nvSpPr>
          <p:cNvPr id="54" name="角丸四角形 53"/>
          <p:cNvSpPr/>
          <p:nvPr/>
        </p:nvSpPr>
        <p:spPr>
          <a:xfrm>
            <a:off x="5643798" y="2330558"/>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Freeform 13"/>
          <p:cNvSpPr>
            <a:spLocks/>
          </p:cNvSpPr>
          <p:nvPr/>
        </p:nvSpPr>
        <p:spPr bwMode="auto">
          <a:xfrm>
            <a:off x="6011173" y="2505685"/>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6" name="Freeform 13"/>
          <p:cNvSpPr>
            <a:spLocks/>
          </p:cNvSpPr>
          <p:nvPr/>
        </p:nvSpPr>
        <p:spPr bwMode="auto">
          <a:xfrm>
            <a:off x="6011173" y="3535022"/>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7" name="Freeform 13"/>
          <p:cNvSpPr>
            <a:spLocks/>
          </p:cNvSpPr>
          <p:nvPr/>
        </p:nvSpPr>
        <p:spPr bwMode="auto">
          <a:xfrm>
            <a:off x="6011173" y="4568624"/>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nvGrpSpPr>
          <p:cNvPr id="61" name="グループ化 60"/>
          <p:cNvGrpSpPr/>
          <p:nvPr/>
        </p:nvGrpSpPr>
        <p:grpSpPr>
          <a:xfrm>
            <a:off x="5872273" y="1970119"/>
            <a:ext cx="1915166" cy="434389"/>
            <a:chOff x="3892701" y="2996038"/>
            <a:chExt cx="2059291" cy="391407"/>
          </a:xfrm>
          <a:solidFill>
            <a:schemeClr val="bg1"/>
          </a:solidFill>
        </p:grpSpPr>
        <p:sp useBgFill="1">
          <p:nvSpPr>
            <p:cNvPr id="62" name="角丸四角形 61"/>
            <p:cNvSpPr/>
            <p:nvPr/>
          </p:nvSpPr>
          <p:spPr>
            <a:xfrm>
              <a:off x="3892701" y="2996038"/>
              <a:ext cx="2059291" cy="391407"/>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3963031" y="3001382"/>
              <a:ext cx="1918629" cy="305055"/>
            </a:xfrm>
            <a:prstGeom prst="rect">
              <a:avLst/>
            </a:prstGeom>
            <a:grpFill/>
            <a:ln cap="flat">
              <a:noFill/>
            </a:ln>
          </p:spPr>
          <p:txBody>
            <a:bodyPr wrap="square" rtlCol="0">
              <a:spAutoFit/>
            </a:bodyPr>
            <a:lstStyle/>
            <a:p>
              <a:pPr algn="ctr"/>
              <a:r>
                <a:rPr lang="ja-JP" altLang="en-US" sz="1600" dirty="0" smtClean="0">
                  <a:latin typeface="+mn-ea"/>
                  <a:ea typeface="+mn-ea"/>
                </a:rPr>
                <a:t>クローンセット</a:t>
              </a:r>
              <a:r>
                <a:rPr lang="en-US" altLang="ja-JP" sz="1600" dirty="0" smtClean="0">
                  <a:latin typeface="+mn-ea"/>
                  <a:ea typeface="+mn-ea"/>
                </a:rPr>
                <a:t>A</a:t>
              </a:r>
              <a:endParaRPr kumimoji="1" lang="ja-JP" altLang="en-US" sz="1600" dirty="0">
                <a:latin typeface="+mn-ea"/>
                <a:ea typeface="+mn-ea"/>
              </a:endParaRPr>
            </a:p>
          </p:txBody>
        </p:sp>
      </p:grpSp>
      <p:sp>
        <p:nvSpPr>
          <p:cNvPr id="68" name="円/楕円 92"/>
          <p:cNvSpPr/>
          <p:nvPr/>
        </p:nvSpPr>
        <p:spPr bwMode="auto">
          <a:xfrm>
            <a:off x="5643798" y="2391438"/>
            <a:ext cx="2409718" cy="2866655"/>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6" name="直線矢印コネクタ 5"/>
          <p:cNvCxnSpPr>
            <a:endCxn id="68" idx="1"/>
          </p:cNvCxnSpPr>
          <p:nvPr/>
        </p:nvCxnSpPr>
        <p:spPr>
          <a:xfrm>
            <a:off x="2652509" y="2811250"/>
            <a:ext cx="3344184" cy="0"/>
          </a:xfrm>
          <a:prstGeom prst="straightConnector1">
            <a:avLst/>
          </a:prstGeom>
          <a:ln w="53975">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652509" y="2811250"/>
            <a:ext cx="3344184" cy="947018"/>
          </a:xfrm>
          <a:prstGeom prst="straightConnector1">
            <a:avLst/>
          </a:prstGeom>
          <a:ln w="539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endCxn id="68" idx="3"/>
          </p:cNvCxnSpPr>
          <p:nvPr/>
        </p:nvCxnSpPr>
        <p:spPr>
          <a:xfrm>
            <a:off x="2652509" y="2811250"/>
            <a:ext cx="3344184" cy="2027031"/>
          </a:xfrm>
          <a:prstGeom prst="straightConnector1">
            <a:avLst/>
          </a:prstGeom>
          <a:ln w="539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useBgFill="1">
        <p:nvSpPr>
          <p:cNvPr id="65" name="テキスト ボックス 64"/>
          <p:cNvSpPr txBox="1"/>
          <p:nvPr/>
        </p:nvSpPr>
        <p:spPr>
          <a:xfrm>
            <a:off x="3114577" y="2852219"/>
            <a:ext cx="814647" cy="369332"/>
          </a:xfrm>
          <a:prstGeom prst="rect">
            <a:avLst/>
          </a:prstGeom>
          <a:ln>
            <a:solidFill>
              <a:schemeClr val="tx1"/>
            </a:solidFill>
          </a:ln>
        </p:spPr>
        <p:txBody>
          <a:bodyPr wrap="none" rtlCol="0">
            <a:spAutoFit/>
          </a:bodyPr>
          <a:lstStyle/>
          <a:p>
            <a:r>
              <a:rPr lang="ja-JP" altLang="en-US" b="1" dirty="0"/>
              <a:t>コピ</a:t>
            </a:r>
            <a:r>
              <a:rPr lang="ja-JP" altLang="en-US" b="1" dirty="0" smtClean="0"/>
              <a:t>ー</a:t>
            </a:r>
            <a:endParaRPr kumimoji="1" lang="ja-JP" altLang="en-US" b="1" dirty="0"/>
          </a:p>
        </p:txBody>
      </p:sp>
      <p:sp>
        <p:nvSpPr>
          <p:cNvPr id="36" name="テキスト ボックス 35"/>
          <p:cNvSpPr txBox="1"/>
          <p:nvPr/>
        </p:nvSpPr>
        <p:spPr>
          <a:xfrm>
            <a:off x="877040" y="5484127"/>
            <a:ext cx="7389920" cy="830997"/>
          </a:xfrm>
          <a:prstGeom prst="rect">
            <a:avLst/>
          </a:prstGeom>
          <a:noFill/>
        </p:spPr>
        <p:txBody>
          <a:bodyPr wrap="square" rtlCol="0">
            <a:spAutoFit/>
          </a:bodyPr>
          <a:lstStyle/>
          <a:p>
            <a:pPr algn="ctr"/>
            <a:r>
              <a:rPr lang="ja-JP" altLang="en-US" sz="2400" dirty="0" smtClean="0">
                <a:latin typeface="+mn-ea"/>
                <a:ea typeface="+mn-ea"/>
              </a:rPr>
              <a:t>新たに追加された</a:t>
            </a:r>
            <a:r>
              <a:rPr lang="en-US" altLang="ja-JP" sz="2400" dirty="0" smtClean="0">
                <a:latin typeface="+mn-ea"/>
                <a:ea typeface="+mn-ea"/>
              </a:rPr>
              <a:t>New</a:t>
            </a:r>
            <a:r>
              <a:rPr lang="ja-JP" altLang="en-US" sz="2400" dirty="0" smtClean="0">
                <a:latin typeface="+mn-ea"/>
                <a:ea typeface="+mn-ea"/>
              </a:rPr>
              <a:t>クローンセットに対して優先的に</a:t>
            </a:r>
            <a:r>
              <a:rPr lang="ja-JP" altLang="en-US" sz="2400" dirty="0" smtClean="0">
                <a:solidFill>
                  <a:srgbClr val="FF0000"/>
                </a:solidFill>
                <a:latin typeface="+mn-ea"/>
                <a:ea typeface="+mn-ea"/>
              </a:rPr>
              <a:t>集約</a:t>
            </a:r>
            <a:r>
              <a:rPr lang="ja-JP" altLang="en-US" sz="2400" dirty="0" smtClean="0">
                <a:latin typeface="+mn-ea"/>
                <a:ea typeface="+mn-ea"/>
              </a:rPr>
              <a:t>を検討することで保守のコストを下げることが可能</a:t>
            </a:r>
            <a:endParaRPr lang="en-US" altLang="ja-JP" sz="2400" dirty="0" smtClean="0">
              <a:latin typeface="+mn-ea"/>
              <a:ea typeface="+mn-ea"/>
            </a:endParaRPr>
          </a:p>
        </p:txBody>
      </p:sp>
      <p:grpSp>
        <p:nvGrpSpPr>
          <p:cNvPr id="21" name="グループ化 20"/>
          <p:cNvGrpSpPr/>
          <p:nvPr/>
        </p:nvGrpSpPr>
        <p:grpSpPr>
          <a:xfrm>
            <a:off x="3114577" y="4654568"/>
            <a:ext cx="2151522" cy="678551"/>
            <a:chOff x="3652044" y="5231485"/>
            <a:chExt cx="1642100" cy="1000728"/>
          </a:xfrm>
        </p:grpSpPr>
        <p:sp>
          <p:nvSpPr>
            <p:cNvPr id="22" name="角丸四角形吹き出し 21"/>
            <p:cNvSpPr/>
            <p:nvPr/>
          </p:nvSpPr>
          <p:spPr>
            <a:xfrm>
              <a:off x="3652044" y="5231485"/>
              <a:ext cx="1642100" cy="970251"/>
            </a:xfrm>
            <a:prstGeom prst="wedgeRoundRectCallout">
              <a:avLst>
                <a:gd name="adj1" fmla="val 83674"/>
                <a:gd name="adj2" fmla="val -34286"/>
                <a:gd name="adj3" fmla="val 16667"/>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テキスト ボックス 22"/>
            <p:cNvSpPr txBox="1"/>
            <p:nvPr/>
          </p:nvSpPr>
          <p:spPr>
            <a:xfrm>
              <a:off x="3727234" y="5279003"/>
              <a:ext cx="1512436" cy="953210"/>
            </a:xfrm>
            <a:prstGeom prst="rect">
              <a:avLst/>
            </a:prstGeom>
            <a:noFill/>
          </p:spPr>
          <p:txBody>
            <a:bodyPr wrap="none" rtlCol="0">
              <a:spAutoFit/>
            </a:bodyPr>
            <a:lstStyle/>
            <a:p>
              <a:r>
                <a:rPr lang="en-US" altLang="ja-JP" dirty="0" smtClean="0"/>
                <a:t>New</a:t>
              </a:r>
              <a:r>
                <a:rPr lang="ja-JP" altLang="en-US" dirty="0" smtClean="0"/>
                <a:t>クローンセット</a:t>
              </a:r>
              <a:endParaRPr lang="en-US" altLang="ja-JP" dirty="0" smtClean="0"/>
            </a:p>
            <a:p>
              <a:r>
                <a:rPr lang="ja-JP" altLang="en-US" dirty="0" smtClean="0"/>
                <a:t>の発生</a:t>
              </a:r>
              <a:endParaRPr lang="en-US" altLang="ja-JP" dirty="0" smtClean="0"/>
            </a:p>
          </p:txBody>
        </p:sp>
      </p:grpSp>
      <p:sp>
        <p:nvSpPr>
          <p:cNvPr id="82" name="角丸四角形 81"/>
          <p:cNvSpPr/>
          <p:nvPr/>
        </p:nvSpPr>
        <p:spPr>
          <a:xfrm>
            <a:off x="513108" y="2445052"/>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1012804" y="1545838"/>
            <a:ext cx="1433406" cy="369332"/>
          </a:xfrm>
          <a:prstGeom prst="rect">
            <a:avLst/>
          </a:prstGeom>
          <a:noFill/>
        </p:spPr>
        <p:txBody>
          <a:bodyPr wrap="none" rtlCol="0">
            <a:spAutoFit/>
          </a:bodyPr>
          <a:lstStyle/>
          <a:p>
            <a:r>
              <a:rPr kumimoji="1" lang="ja-JP" altLang="en-US" dirty="0" smtClean="0"/>
              <a:t>旧バージョン</a:t>
            </a:r>
            <a:endParaRPr kumimoji="1" lang="ja-JP" altLang="en-US" dirty="0"/>
          </a:p>
        </p:txBody>
      </p:sp>
      <p:sp>
        <p:nvSpPr>
          <p:cNvPr id="84" name="Freeform 13"/>
          <p:cNvSpPr>
            <a:spLocks/>
          </p:cNvSpPr>
          <p:nvPr/>
        </p:nvSpPr>
        <p:spPr bwMode="auto">
          <a:xfrm>
            <a:off x="880483" y="2620179"/>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Tree>
    <p:custDataLst>
      <p:tags r:id="rId1"/>
    </p:custDataLst>
    <p:extLst>
      <p:ext uri="{BB962C8B-B14F-4D97-AF65-F5344CB8AC3E}">
        <p14:creationId xmlns:p14="http://schemas.microsoft.com/office/powerpoint/2010/main" val="238516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6" grpId="0" animBg="1"/>
      <p:bldP spid="57" grpId="0" animBg="1"/>
      <p:bldP spid="68" grpId="0" animBg="1"/>
      <p:bldP spid="65" grpId="0" animBg="1"/>
      <p:bldP spid="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4691" y="274638"/>
            <a:ext cx="9019309" cy="1143000"/>
          </a:xfrm>
        </p:spPr>
        <p:txBody>
          <a:bodyPr/>
          <a:lstStyle/>
          <a:p>
            <a:r>
              <a:rPr lang="en-US" altLang="ja-JP" dirty="0" smtClean="0"/>
              <a:t>Deleted</a:t>
            </a:r>
            <a:r>
              <a:rPr lang="ja-JP" altLang="en-US" dirty="0" smtClean="0"/>
              <a:t>クローンセットの例</a:t>
            </a:r>
            <a:endParaRPr kumimoji="1" lang="ja-JP" altLang="en-US" dirty="0"/>
          </a:p>
        </p:txBody>
      </p:sp>
      <p:sp>
        <p:nvSpPr>
          <p:cNvPr id="3" name="コンテンツ プレースホルダー 2"/>
          <p:cNvSpPr>
            <a:spLocks noGrp="1"/>
          </p:cNvSpPr>
          <p:nvPr>
            <p:ph idx="1"/>
          </p:nvPr>
        </p:nvSpPr>
        <p:spPr>
          <a:ln>
            <a:noFill/>
          </a:ln>
        </p:spPr>
        <p:txBody>
          <a:bodyPr/>
          <a:lstStyle/>
          <a:p>
            <a:pPr marL="0" indent="0">
              <a:spcBef>
                <a:spcPts val="1800"/>
              </a:spcBef>
              <a:spcAft>
                <a:spcPts val="1800"/>
              </a:spcAft>
              <a:buNone/>
            </a:pPr>
            <a:endParaRPr kumimoji="1" lang="en-US" altLang="ja-JP" sz="2400" dirty="0"/>
          </a:p>
          <a:p>
            <a:pPr marL="0" indent="0">
              <a:spcBef>
                <a:spcPts val="1800"/>
              </a:spcBef>
              <a:spcAft>
                <a:spcPts val="1800"/>
              </a:spcAft>
              <a:buNone/>
            </a:pP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13" name="テキスト ボックス 12"/>
          <p:cNvSpPr txBox="1"/>
          <p:nvPr/>
        </p:nvSpPr>
        <p:spPr>
          <a:xfrm>
            <a:off x="6602005" y="1708432"/>
            <a:ext cx="1418978" cy="369332"/>
          </a:xfrm>
          <a:prstGeom prst="rect">
            <a:avLst/>
          </a:prstGeom>
          <a:noFill/>
        </p:spPr>
        <p:txBody>
          <a:bodyPr wrap="none" rtlCol="0">
            <a:spAutoFit/>
          </a:bodyPr>
          <a:lstStyle/>
          <a:p>
            <a:r>
              <a:rPr lang="ja-JP" altLang="en-US" dirty="0" smtClean="0"/>
              <a:t>新</a:t>
            </a:r>
            <a:r>
              <a:rPr kumimoji="1" lang="ja-JP" altLang="en-US" dirty="0" smtClean="0"/>
              <a:t>バージョン</a:t>
            </a:r>
            <a:endParaRPr kumimoji="1" lang="ja-JP" altLang="en-US" dirty="0"/>
          </a:p>
        </p:txBody>
      </p:sp>
      <p:sp>
        <p:nvSpPr>
          <p:cNvPr id="54" name="角丸四角形 53"/>
          <p:cNvSpPr/>
          <p:nvPr/>
        </p:nvSpPr>
        <p:spPr>
          <a:xfrm>
            <a:off x="457200" y="2457788"/>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Freeform 13"/>
          <p:cNvSpPr>
            <a:spLocks/>
          </p:cNvSpPr>
          <p:nvPr/>
        </p:nvSpPr>
        <p:spPr bwMode="auto">
          <a:xfrm>
            <a:off x="824575" y="2632915"/>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6" name="Freeform 13"/>
          <p:cNvSpPr>
            <a:spLocks/>
          </p:cNvSpPr>
          <p:nvPr/>
        </p:nvSpPr>
        <p:spPr bwMode="auto">
          <a:xfrm>
            <a:off x="824575" y="3662252"/>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7" name="Freeform 13"/>
          <p:cNvSpPr>
            <a:spLocks/>
          </p:cNvSpPr>
          <p:nvPr/>
        </p:nvSpPr>
        <p:spPr bwMode="auto">
          <a:xfrm>
            <a:off x="824575" y="4695854"/>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FF00"/>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nvGrpSpPr>
          <p:cNvPr id="61" name="グループ化 60"/>
          <p:cNvGrpSpPr/>
          <p:nvPr/>
        </p:nvGrpSpPr>
        <p:grpSpPr>
          <a:xfrm>
            <a:off x="685675" y="2097349"/>
            <a:ext cx="1915166" cy="434389"/>
            <a:chOff x="3892701" y="2996038"/>
            <a:chExt cx="2059291" cy="391407"/>
          </a:xfrm>
          <a:solidFill>
            <a:schemeClr val="bg1"/>
          </a:solidFill>
        </p:grpSpPr>
        <p:sp useBgFill="1">
          <p:nvSpPr>
            <p:cNvPr id="62" name="角丸四角形 61"/>
            <p:cNvSpPr/>
            <p:nvPr/>
          </p:nvSpPr>
          <p:spPr>
            <a:xfrm>
              <a:off x="3892701" y="2996038"/>
              <a:ext cx="2059291" cy="391407"/>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3963031" y="3015302"/>
              <a:ext cx="1918629" cy="305055"/>
            </a:xfrm>
            <a:prstGeom prst="rect">
              <a:avLst/>
            </a:prstGeom>
            <a:grpFill/>
            <a:ln cap="flat">
              <a:noFill/>
            </a:ln>
          </p:spPr>
          <p:txBody>
            <a:bodyPr wrap="square" rtlCol="0">
              <a:spAutoFit/>
            </a:bodyPr>
            <a:lstStyle/>
            <a:p>
              <a:pPr algn="ctr"/>
              <a:r>
                <a:rPr lang="ja-JP" altLang="en-US" sz="1600" dirty="0" smtClean="0">
                  <a:latin typeface="+mn-ea"/>
                  <a:ea typeface="+mn-ea"/>
                </a:rPr>
                <a:t>クローンセット</a:t>
              </a:r>
              <a:r>
                <a:rPr lang="en-US" altLang="ja-JP" sz="1600" dirty="0" smtClean="0">
                  <a:latin typeface="+mn-ea"/>
                  <a:ea typeface="+mn-ea"/>
                </a:rPr>
                <a:t>A</a:t>
              </a:r>
              <a:endParaRPr kumimoji="1" lang="ja-JP" altLang="en-US" sz="1600" dirty="0">
                <a:latin typeface="+mn-ea"/>
                <a:ea typeface="+mn-ea"/>
              </a:endParaRPr>
            </a:p>
          </p:txBody>
        </p:sp>
      </p:grpSp>
      <p:sp>
        <p:nvSpPr>
          <p:cNvPr id="68" name="円/楕円 92"/>
          <p:cNvSpPr/>
          <p:nvPr/>
        </p:nvSpPr>
        <p:spPr bwMode="auto">
          <a:xfrm>
            <a:off x="6158868" y="2261688"/>
            <a:ext cx="2257738" cy="789918"/>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27" name="直線矢印コネクタ 26"/>
          <p:cNvCxnSpPr/>
          <p:nvPr/>
        </p:nvCxnSpPr>
        <p:spPr>
          <a:xfrm flipV="1">
            <a:off x="2570137" y="2684658"/>
            <a:ext cx="3868576" cy="48330"/>
          </a:xfrm>
          <a:prstGeom prst="straightConnector1">
            <a:avLst/>
          </a:prstGeom>
          <a:ln w="5397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669411" y="5486573"/>
            <a:ext cx="8309659" cy="830997"/>
          </a:xfrm>
          <a:prstGeom prst="rect">
            <a:avLst/>
          </a:prstGeom>
          <a:noFill/>
        </p:spPr>
        <p:txBody>
          <a:bodyPr wrap="square" rtlCol="0">
            <a:spAutoFit/>
          </a:bodyPr>
          <a:lstStyle/>
          <a:p>
            <a:r>
              <a:rPr lang="en-US" altLang="ja-JP" sz="2400" dirty="0" smtClean="0">
                <a:latin typeface="+mn-ea"/>
                <a:ea typeface="+mn-ea"/>
              </a:rPr>
              <a:t>Deleted</a:t>
            </a:r>
            <a:r>
              <a:rPr lang="ja-JP" altLang="en-US" sz="2400" dirty="0" smtClean="0">
                <a:latin typeface="+mn-ea"/>
                <a:ea typeface="+mn-ea"/>
              </a:rPr>
              <a:t>クローンセットの情報で集約が行われたことを確認可能</a:t>
            </a:r>
            <a:endParaRPr lang="en-US" altLang="ja-JP" sz="2400" dirty="0" smtClean="0">
              <a:latin typeface="+mn-ea"/>
              <a:ea typeface="+mn-ea"/>
            </a:endParaRPr>
          </a:p>
          <a:p>
            <a:r>
              <a:rPr lang="ja-JP" altLang="en-US" sz="2400" dirty="0">
                <a:latin typeface="+mn-ea"/>
                <a:ea typeface="+mn-ea"/>
              </a:rPr>
              <a:t>　</a:t>
            </a:r>
            <a:r>
              <a:rPr lang="ja-JP" altLang="en-US" sz="2400" dirty="0" smtClean="0">
                <a:latin typeface="+mn-ea"/>
                <a:ea typeface="+mn-ea"/>
              </a:rPr>
              <a:t>　　</a:t>
            </a:r>
            <a:r>
              <a:rPr lang="ja-JP" altLang="en-US" sz="2400" dirty="0" smtClean="0">
                <a:latin typeface="+mn-ea"/>
              </a:rPr>
              <a:t>クローンセットを</a:t>
            </a:r>
            <a:r>
              <a:rPr lang="ja-JP" altLang="en-US" sz="2400" dirty="0" smtClean="0">
                <a:latin typeface="+mn-ea"/>
                <a:ea typeface="+mn-ea"/>
              </a:rPr>
              <a:t>計画通りに集約できたか確認可能</a:t>
            </a:r>
            <a:endParaRPr lang="en-US" altLang="ja-JP" sz="2400" dirty="0" smtClean="0">
              <a:latin typeface="+mn-ea"/>
              <a:ea typeface="+mn-ea"/>
            </a:endParaRPr>
          </a:p>
        </p:txBody>
      </p:sp>
      <p:sp>
        <p:nvSpPr>
          <p:cNvPr id="23" name="テキスト ボックス 22"/>
          <p:cNvSpPr txBox="1"/>
          <p:nvPr/>
        </p:nvSpPr>
        <p:spPr>
          <a:xfrm>
            <a:off x="3138278" y="4655236"/>
            <a:ext cx="184731" cy="369332"/>
          </a:xfrm>
          <a:prstGeom prst="rect">
            <a:avLst/>
          </a:prstGeom>
          <a:noFill/>
        </p:spPr>
        <p:txBody>
          <a:bodyPr wrap="none" rtlCol="0">
            <a:spAutoFit/>
          </a:bodyPr>
          <a:lstStyle/>
          <a:p>
            <a:endParaRPr lang="en-US" altLang="ja-JP" dirty="0" smtClean="0"/>
          </a:p>
        </p:txBody>
      </p:sp>
      <p:sp>
        <p:nvSpPr>
          <p:cNvPr id="83" name="テキスト ボックス 82"/>
          <p:cNvSpPr txBox="1"/>
          <p:nvPr/>
        </p:nvSpPr>
        <p:spPr>
          <a:xfrm>
            <a:off x="977452" y="1714149"/>
            <a:ext cx="1433406" cy="369332"/>
          </a:xfrm>
          <a:prstGeom prst="rect">
            <a:avLst/>
          </a:prstGeom>
          <a:noFill/>
        </p:spPr>
        <p:txBody>
          <a:bodyPr wrap="none" rtlCol="0">
            <a:spAutoFit/>
          </a:bodyPr>
          <a:lstStyle/>
          <a:p>
            <a:r>
              <a:rPr kumimoji="1" lang="ja-JP" altLang="en-US" dirty="0" smtClean="0"/>
              <a:t>旧バージョン</a:t>
            </a:r>
            <a:endParaRPr kumimoji="1" lang="ja-JP" altLang="en-US" dirty="0"/>
          </a:p>
        </p:txBody>
      </p:sp>
      <p:sp>
        <p:nvSpPr>
          <p:cNvPr id="82" name="角丸四角形 81"/>
          <p:cNvSpPr/>
          <p:nvPr/>
        </p:nvSpPr>
        <p:spPr>
          <a:xfrm>
            <a:off x="6071338" y="2242298"/>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Freeform 13"/>
          <p:cNvSpPr>
            <a:spLocks/>
          </p:cNvSpPr>
          <p:nvPr/>
        </p:nvSpPr>
        <p:spPr bwMode="auto">
          <a:xfrm>
            <a:off x="6438713" y="2417425"/>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cxnSp>
        <p:nvCxnSpPr>
          <p:cNvPr id="32" name="カギ線コネクタ 31"/>
          <p:cNvCxnSpPr/>
          <p:nvPr/>
        </p:nvCxnSpPr>
        <p:spPr>
          <a:xfrm flipV="1">
            <a:off x="2584641" y="2683326"/>
            <a:ext cx="1947329" cy="1169174"/>
          </a:xfrm>
          <a:prstGeom prst="bentConnector3">
            <a:avLst>
              <a:gd name="adj1" fmla="val 101325"/>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カギ線コネクタ 36"/>
          <p:cNvCxnSpPr/>
          <p:nvPr/>
        </p:nvCxnSpPr>
        <p:spPr>
          <a:xfrm flipV="1">
            <a:off x="2584641" y="3679525"/>
            <a:ext cx="1947329" cy="1169174"/>
          </a:xfrm>
          <a:prstGeom prst="bentConnector3">
            <a:avLst>
              <a:gd name="adj1" fmla="val 101325"/>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65" name="テキスト ボックス 64"/>
          <p:cNvSpPr txBox="1"/>
          <p:nvPr/>
        </p:nvSpPr>
        <p:spPr>
          <a:xfrm>
            <a:off x="4250967" y="2548322"/>
            <a:ext cx="649537" cy="369332"/>
          </a:xfrm>
          <a:prstGeom prst="rect">
            <a:avLst/>
          </a:prstGeom>
          <a:ln>
            <a:solidFill>
              <a:schemeClr val="tx1"/>
            </a:solidFill>
          </a:ln>
        </p:spPr>
        <p:txBody>
          <a:bodyPr wrap="none" rtlCol="0">
            <a:spAutoFit/>
          </a:bodyPr>
          <a:lstStyle/>
          <a:p>
            <a:r>
              <a:rPr lang="ja-JP" altLang="en-US" b="1" dirty="0"/>
              <a:t>集約</a:t>
            </a:r>
            <a:endParaRPr kumimoji="1" lang="ja-JP" altLang="en-US" b="1" dirty="0"/>
          </a:p>
        </p:txBody>
      </p:sp>
      <p:sp>
        <p:nvSpPr>
          <p:cNvPr id="24" name="右矢印 23"/>
          <p:cNvSpPr/>
          <p:nvPr/>
        </p:nvSpPr>
        <p:spPr>
          <a:xfrm>
            <a:off x="751083" y="5930419"/>
            <a:ext cx="453006" cy="343949"/>
          </a:xfrm>
          <a:prstGeom prst="rightArrow">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      </a:t>
            </a:r>
            <a:endParaRPr kumimoji="1" lang="ja-JP" altLang="en-US" dirty="0"/>
          </a:p>
        </p:txBody>
      </p:sp>
    </p:spTree>
    <p:custDataLst>
      <p:tags r:id="rId1"/>
    </p:custDataLst>
    <p:extLst>
      <p:ext uri="{BB962C8B-B14F-4D97-AF65-F5344CB8AC3E}">
        <p14:creationId xmlns:p14="http://schemas.microsoft.com/office/powerpoint/2010/main" val="1225885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nodeType="afterEffect">
                                  <p:stCondLst>
                                    <p:cond delay="0"/>
                                  </p:stCondLst>
                                  <p:childTnLst>
                                    <p:set>
                                      <p:cBhvr>
                                        <p:cTn id="11" dur="1" fill="hold">
                                          <p:stCondLst>
                                            <p:cond delay="0"/>
                                          </p:stCondLst>
                                        </p:cTn>
                                        <p:tgtEl>
                                          <p:spTgt spid="37"/>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nodeType="after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36" grpId="0"/>
      <p:bldP spid="84" grpId="0" animBg="1"/>
      <p:bldP spid="65"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4691" y="274638"/>
            <a:ext cx="9019309" cy="1143000"/>
          </a:xfrm>
        </p:spPr>
        <p:txBody>
          <a:bodyPr/>
          <a:lstStyle/>
          <a:p>
            <a:r>
              <a:rPr lang="en-US" altLang="ja-JP" dirty="0" smtClean="0"/>
              <a:t>Changed</a:t>
            </a:r>
            <a:r>
              <a:rPr lang="ja-JP" altLang="en-US" dirty="0" smtClean="0"/>
              <a:t>クローンセットの例</a:t>
            </a:r>
            <a:endParaRPr kumimoji="1" lang="ja-JP" altLang="en-US" dirty="0"/>
          </a:p>
        </p:txBody>
      </p:sp>
      <p:sp>
        <p:nvSpPr>
          <p:cNvPr id="3" name="コンテンツ プレースホルダー 2"/>
          <p:cNvSpPr>
            <a:spLocks noGrp="1"/>
          </p:cNvSpPr>
          <p:nvPr>
            <p:ph idx="1"/>
          </p:nvPr>
        </p:nvSpPr>
        <p:spPr>
          <a:xfrm>
            <a:off x="303200" y="1600200"/>
            <a:ext cx="8660326" cy="4525963"/>
          </a:xfrm>
          <a:ln>
            <a:noFill/>
          </a:ln>
        </p:spPr>
        <p:txBody>
          <a:bodyPr/>
          <a:lstStyle/>
          <a:p>
            <a:pPr marL="0" indent="0">
              <a:spcBef>
                <a:spcPts val="1800"/>
              </a:spcBef>
              <a:spcAft>
                <a:spcPts val="1800"/>
              </a:spcAft>
              <a:buNone/>
            </a:pPr>
            <a:r>
              <a:rPr lang="ja-JP" altLang="en-US" sz="2400" dirty="0" smtClean="0"/>
              <a:t>一貫した修正が行われていない</a:t>
            </a:r>
            <a:r>
              <a:rPr lang="en-US" altLang="ja-JP" sz="2400" dirty="0" smtClean="0"/>
              <a:t>Changed</a:t>
            </a:r>
            <a:r>
              <a:rPr lang="ja-JP" altLang="en-US" sz="2400" dirty="0" smtClean="0"/>
              <a:t>クローンセットの</a:t>
            </a:r>
            <a:r>
              <a:rPr kumimoji="1" lang="ja-JP" altLang="en-US" sz="2400" dirty="0" smtClean="0"/>
              <a:t>例</a:t>
            </a:r>
            <a:endParaRPr kumimoji="1" lang="en-US" altLang="ja-JP" sz="2400" dirty="0"/>
          </a:p>
          <a:p>
            <a:pPr marL="0" indent="0">
              <a:spcBef>
                <a:spcPts val="1800"/>
              </a:spcBef>
              <a:spcAft>
                <a:spcPts val="1800"/>
              </a:spcAft>
              <a:buNone/>
            </a:pP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69" name="テキスト ボックス 68"/>
          <p:cNvSpPr txBox="1"/>
          <p:nvPr/>
        </p:nvSpPr>
        <p:spPr>
          <a:xfrm>
            <a:off x="622092" y="5885689"/>
            <a:ext cx="7743662" cy="830997"/>
          </a:xfrm>
          <a:prstGeom prst="rect">
            <a:avLst/>
          </a:prstGeom>
          <a:noFill/>
        </p:spPr>
        <p:txBody>
          <a:bodyPr wrap="square" rtlCol="0">
            <a:spAutoFit/>
          </a:bodyPr>
          <a:lstStyle/>
          <a:p>
            <a:pPr algn="ctr"/>
            <a:r>
              <a:rPr lang="ja-JP" altLang="en-US" sz="2400" dirty="0" smtClean="0">
                <a:latin typeface="+mn-ea"/>
                <a:ea typeface="+mn-ea"/>
              </a:rPr>
              <a:t>一貫した修正が行われていない</a:t>
            </a:r>
            <a:r>
              <a:rPr lang="en-US" altLang="ja-JP" sz="2400" dirty="0" smtClean="0">
                <a:latin typeface="+mn-ea"/>
                <a:ea typeface="+mn-ea"/>
              </a:rPr>
              <a:t>Changed</a:t>
            </a:r>
            <a:r>
              <a:rPr lang="ja-JP" altLang="en-US" sz="2400" dirty="0" smtClean="0">
                <a:latin typeface="+mn-ea"/>
                <a:ea typeface="+mn-ea"/>
              </a:rPr>
              <a:t>クローンセットには</a:t>
            </a:r>
            <a:r>
              <a:rPr lang="ja-JP" altLang="en-US" sz="2400" dirty="0" smtClean="0">
                <a:solidFill>
                  <a:srgbClr val="FF0000"/>
                </a:solidFill>
                <a:latin typeface="+mn-ea"/>
                <a:ea typeface="+mn-ea"/>
              </a:rPr>
              <a:t>同時修正</a:t>
            </a:r>
            <a:r>
              <a:rPr lang="ja-JP" altLang="en-US" sz="2400" dirty="0">
                <a:latin typeface="+mn-ea"/>
                <a:ea typeface="+mn-ea"/>
              </a:rPr>
              <a:t>が</a:t>
            </a:r>
            <a:r>
              <a:rPr lang="ja-JP" altLang="en-US" sz="2400" dirty="0" smtClean="0">
                <a:latin typeface="+mn-ea"/>
                <a:ea typeface="+mn-ea"/>
              </a:rPr>
              <a:t>必要となる可能性がある</a:t>
            </a:r>
            <a:endParaRPr kumimoji="1" lang="ja-JP" altLang="en-US" sz="2400" dirty="0">
              <a:latin typeface="+mn-ea"/>
              <a:ea typeface="+mn-ea"/>
            </a:endParaRPr>
          </a:p>
        </p:txBody>
      </p:sp>
      <p:sp>
        <p:nvSpPr>
          <p:cNvPr id="7" name="角丸四角形 6"/>
          <p:cNvSpPr/>
          <p:nvPr/>
        </p:nvSpPr>
        <p:spPr>
          <a:xfrm>
            <a:off x="1293115" y="2773319"/>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757459" y="2042416"/>
            <a:ext cx="1433406" cy="369332"/>
          </a:xfrm>
          <a:prstGeom prst="rect">
            <a:avLst/>
          </a:prstGeom>
          <a:noFill/>
        </p:spPr>
        <p:txBody>
          <a:bodyPr wrap="none" rtlCol="0">
            <a:spAutoFit/>
          </a:bodyPr>
          <a:lstStyle/>
          <a:p>
            <a:r>
              <a:rPr kumimoji="1" lang="ja-JP" altLang="en-US" dirty="0" smtClean="0"/>
              <a:t>旧バージョン</a:t>
            </a:r>
            <a:endParaRPr kumimoji="1" lang="ja-JP" altLang="en-US" dirty="0"/>
          </a:p>
        </p:txBody>
      </p:sp>
      <p:sp>
        <p:nvSpPr>
          <p:cNvPr id="11" name="Freeform 13"/>
          <p:cNvSpPr>
            <a:spLocks/>
          </p:cNvSpPr>
          <p:nvPr/>
        </p:nvSpPr>
        <p:spPr bwMode="auto">
          <a:xfrm>
            <a:off x="1660490" y="2948446"/>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23" name="Freeform 13"/>
          <p:cNvSpPr>
            <a:spLocks/>
          </p:cNvSpPr>
          <p:nvPr/>
        </p:nvSpPr>
        <p:spPr bwMode="auto">
          <a:xfrm>
            <a:off x="1660490" y="3977783"/>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24" name="Freeform 13"/>
          <p:cNvSpPr>
            <a:spLocks/>
          </p:cNvSpPr>
          <p:nvPr/>
        </p:nvSpPr>
        <p:spPr bwMode="auto">
          <a:xfrm>
            <a:off x="1660490" y="5011385"/>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3" name="テキスト ボックス 12"/>
          <p:cNvSpPr txBox="1"/>
          <p:nvPr/>
        </p:nvSpPr>
        <p:spPr>
          <a:xfrm>
            <a:off x="6316284" y="1988599"/>
            <a:ext cx="1418978" cy="369332"/>
          </a:xfrm>
          <a:prstGeom prst="rect">
            <a:avLst/>
          </a:prstGeom>
          <a:noFill/>
        </p:spPr>
        <p:txBody>
          <a:bodyPr wrap="none" rtlCol="0">
            <a:spAutoFit/>
          </a:bodyPr>
          <a:lstStyle/>
          <a:p>
            <a:r>
              <a:rPr lang="ja-JP" altLang="en-US" dirty="0" smtClean="0"/>
              <a:t>新</a:t>
            </a:r>
            <a:r>
              <a:rPr kumimoji="1" lang="ja-JP" altLang="en-US" dirty="0" smtClean="0"/>
              <a:t>バージョン</a:t>
            </a:r>
            <a:endParaRPr kumimoji="1" lang="ja-JP" altLang="en-US" dirty="0"/>
          </a:p>
        </p:txBody>
      </p:sp>
      <p:grpSp>
        <p:nvGrpSpPr>
          <p:cNvPr id="36" name="グループ化 35"/>
          <p:cNvGrpSpPr/>
          <p:nvPr/>
        </p:nvGrpSpPr>
        <p:grpSpPr>
          <a:xfrm>
            <a:off x="1521590" y="2412880"/>
            <a:ext cx="1915166" cy="434389"/>
            <a:chOff x="3892701" y="2996038"/>
            <a:chExt cx="2059291" cy="391407"/>
          </a:xfrm>
          <a:solidFill>
            <a:schemeClr val="bg1"/>
          </a:solidFill>
        </p:grpSpPr>
        <p:sp useBgFill="1">
          <p:nvSpPr>
            <p:cNvPr id="37" name="角丸四角形 36"/>
            <p:cNvSpPr/>
            <p:nvPr/>
          </p:nvSpPr>
          <p:spPr>
            <a:xfrm>
              <a:off x="3892701" y="2996038"/>
              <a:ext cx="2059291" cy="391407"/>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3957642" y="3005898"/>
              <a:ext cx="1918629" cy="305055"/>
            </a:xfrm>
            <a:prstGeom prst="rect">
              <a:avLst/>
            </a:prstGeom>
            <a:grpFill/>
            <a:ln cap="flat">
              <a:noFill/>
            </a:ln>
          </p:spPr>
          <p:txBody>
            <a:bodyPr wrap="square" rtlCol="0">
              <a:spAutoFit/>
            </a:bodyPr>
            <a:lstStyle/>
            <a:p>
              <a:pPr algn="ctr"/>
              <a:r>
                <a:rPr lang="ja-JP" altLang="en-US" sz="1600" dirty="0" smtClean="0">
                  <a:latin typeface="+mn-ea"/>
                  <a:ea typeface="+mn-ea"/>
                </a:rPr>
                <a:t>クローンセット</a:t>
              </a:r>
              <a:r>
                <a:rPr lang="en-US" altLang="ja-JP" sz="1600" dirty="0" smtClean="0">
                  <a:latin typeface="+mn-ea"/>
                  <a:ea typeface="+mn-ea"/>
                </a:rPr>
                <a:t>A</a:t>
              </a:r>
              <a:endParaRPr kumimoji="1" lang="ja-JP" altLang="en-US" sz="1600" dirty="0">
                <a:latin typeface="+mn-ea"/>
                <a:ea typeface="+mn-ea"/>
              </a:endParaRPr>
            </a:p>
          </p:txBody>
        </p:sp>
      </p:grpSp>
      <p:sp>
        <p:nvSpPr>
          <p:cNvPr id="54" name="角丸四角形 53"/>
          <p:cNvSpPr/>
          <p:nvPr/>
        </p:nvSpPr>
        <p:spPr>
          <a:xfrm>
            <a:off x="5932955" y="2773319"/>
            <a:ext cx="2432798" cy="295899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Freeform 13"/>
          <p:cNvSpPr>
            <a:spLocks/>
          </p:cNvSpPr>
          <p:nvPr/>
        </p:nvSpPr>
        <p:spPr bwMode="auto">
          <a:xfrm>
            <a:off x="6300330" y="2948446"/>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33CCFF"/>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6" name="Freeform 13"/>
          <p:cNvSpPr>
            <a:spLocks/>
          </p:cNvSpPr>
          <p:nvPr/>
        </p:nvSpPr>
        <p:spPr bwMode="auto">
          <a:xfrm>
            <a:off x="6300330" y="3977783"/>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57" name="Freeform 13"/>
          <p:cNvSpPr>
            <a:spLocks/>
          </p:cNvSpPr>
          <p:nvPr/>
        </p:nvSpPr>
        <p:spPr bwMode="auto">
          <a:xfrm>
            <a:off x="6300330" y="5011385"/>
            <a:ext cx="1745562" cy="4862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nvGrpSpPr>
          <p:cNvPr id="61" name="グループ化 60"/>
          <p:cNvGrpSpPr/>
          <p:nvPr/>
        </p:nvGrpSpPr>
        <p:grpSpPr>
          <a:xfrm>
            <a:off x="6161430" y="2412880"/>
            <a:ext cx="1915166" cy="434389"/>
            <a:chOff x="3892701" y="2996038"/>
            <a:chExt cx="2059291" cy="391407"/>
          </a:xfrm>
          <a:solidFill>
            <a:schemeClr val="bg1"/>
          </a:solidFill>
        </p:grpSpPr>
        <p:sp useBgFill="1">
          <p:nvSpPr>
            <p:cNvPr id="62" name="角丸四角形 61"/>
            <p:cNvSpPr/>
            <p:nvPr/>
          </p:nvSpPr>
          <p:spPr>
            <a:xfrm>
              <a:off x="3892701" y="2996038"/>
              <a:ext cx="2059291" cy="391407"/>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3963031" y="3033118"/>
              <a:ext cx="1918629" cy="305055"/>
            </a:xfrm>
            <a:prstGeom prst="rect">
              <a:avLst/>
            </a:prstGeom>
            <a:grpFill/>
            <a:ln cap="flat">
              <a:noFill/>
            </a:ln>
          </p:spPr>
          <p:txBody>
            <a:bodyPr wrap="square" rtlCol="0">
              <a:spAutoFit/>
            </a:bodyPr>
            <a:lstStyle/>
            <a:p>
              <a:pPr algn="ctr"/>
              <a:r>
                <a:rPr lang="ja-JP" altLang="en-US" sz="1600" dirty="0" smtClean="0">
                  <a:latin typeface="+mn-ea"/>
                  <a:ea typeface="+mn-ea"/>
                </a:rPr>
                <a:t>クローンセット</a:t>
              </a:r>
              <a:r>
                <a:rPr lang="en-US" altLang="ja-JP" sz="1600" dirty="0" smtClean="0">
                  <a:latin typeface="+mn-ea"/>
                  <a:ea typeface="+mn-ea"/>
                </a:rPr>
                <a:t>B</a:t>
              </a:r>
              <a:endParaRPr kumimoji="1" lang="ja-JP" altLang="en-US" sz="1600" dirty="0">
                <a:latin typeface="+mn-ea"/>
                <a:ea typeface="+mn-ea"/>
              </a:endParaRPr>
            </a:p>
          </p:txBody>
        </p:sp>
      </p:grpSp>
      <p:sp>
        <p:nvSpPr>
          <p:cNvPr id="68" name="円/楕円 92"/>
          <p:cNvSpPr/>
          <p:nvPr/>
        </p:nvSpPr>
        <p:spPr bwMode="auto">
          <a:xfrm>
            <a:off x="5932955" y="3759790"/>
            <a:ext cx="2409718" cy="1941064"/>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nvGrpSpPr>
          <p:cNvPr id="70" name="グループ化 69"/>
          <p:cNvGrpSpPr/>
          <p:nvPr/>
        </p:nvGrpSpPr>
        <p:grpSpPr>
          <a:xfrm>
            <a:off x="4153662" y="4499756"/>
            <a:ext cx="1308656" cy="657886"/>
            <a:chOff x="3652044" y="5231485"/>
            <a:chExt cx="1642100" cy="970251"/>
          </a:xfrm>
        </p:grpSpPr>
        <p:sp>
          <p:nvSpPr>
            <p:cNvPr id="71" name="角丸四角形吹き出し 70"/>
            <p:cNvSpPr/>
            <p:nvPr/>
          </p:nvSpPr>
          <p:spPr>
            <a:xfrm>
              <a:off x="3652044" y="5231485"/>
              <a:ext cx="1642100" cy="970251"/>
            </a:xfrm>
            <a:prstGeom prst="wedgeRoundRectCallout">
              <a:avLst>
                <a:gd name="adj1" fmla="val 83674"/>
                <a:gd name="adj2" fmla="val -34286"/>
                <a:gd name="adj3" fmla="val 16667"/>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テキスト ボックス 71"/>
            <p:cNvSpPr txBox="1"/>
            <p:nvPr/>
          </p:nvSpPr>
          <p:spPr>
            <a:xfrm>
              <a:off x="3801401" y="5231485"/>
              <a:ext cx="1390312" cy="953210"/>
            </a:xfrm>
            <a:prstGeom prst="rect">
              <a:avLst/>
            </a:prstGeom>
            <a:noFill/>
          </p:spPr>
          <p:txBody>
            <a:bodyPr wrap="none" rtlCol="0">
              <a:spAutoFit/>
            </a:bodyPr>
            <a:lstStyle/>
            <a:p>
              <a:r>
                <a:rPr lang="ja-JP" altLang="en-US" dirty="0" smtClean="0"/>
                <a:t>修正漏れ</a:t>
              </a:r>
              <a:endParaRPr lang="en-US" altLang="ja-JP" dirty="0" smtClean="0"/>
            </a:p>
            <a:p>
              <a:r>
                <a:rPr lang="ja-JP" altLang="en-US" dirty="0" smtClean="0"/>
                <a:t>の可能性</a:t>
              </a:r>
              <a:endParaRPr lang="en-US" altLang="ja-JP" dirty="0" smtClean="0"/>
            </a:p>
          </p:txBody>
        </p:sp>
      </p:grpSp>
      <p:cxnSp>
        <p:nvCxnSpPr>
          <p:cNvPr id="6" name="直線矢印コネクタ 5"/>
          <p:cNvCxnSpPr/>
          <p:nvPr/>
        </p:nvCxnSpPr>
        <p:spPr>
          <a:xfrm>
            <a:off x="3725913" y="3192651"/>
            <a:ext cx="2207042" cy="1"/>
          </a:xfrm>
          <a:prstGeom prst="straightConnector1">
            <a:avLst/>
          </a:prstGeom>
          <a:ln w="53975">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useBgFill="1">
        <p:nvSpPr>
          <p:cNvPr id="65" name="テキスト ボックス 64"/>
          <p:cNvSpPr txBox="1"/>
          <p:nvPr/>
        </p:nvSpPr>
        <p:spPr>
          <a:xfrm>
            <a:off x="4416779" y="2999080"/>
            <a:ext cx="649537" cy="369332"/>
          </a:xfrm>
          <a:prstGeom prst="rect">
            <a:avLst/>
          </a:prstGeom>
          <a:ln>
            <a:solidFill>
              <a:schemeClr val="tx1"/>
            </a:solidFill>
          </a:ln>
        </p:spPr>
        <p:txBody>
          <a:bodyPr wrap="none" rtlCol="0">
            <a:spAutoFit/>
          </a:bodyPr>
          <a:lstStyle/>
          <a:p>
            <a:r>
              <a:rPr lang="ja-JP" altLang="en-US" b="1" dirty="0"/>
              <a:t>修正</a:t>
            </a:r>
            <a:endParaRPr kumimoji="1" lang="ja-JP" altLang="en-US" b="1" dirty="0"/>
          </a:p>
        </p:txBody>
      </p:sp>
    </p:spTree>
    <p:custDataLst>
      <p:tags r:id="rId1"/>
    </p:custDataLst>
    <p:extLst>
      <p:ext uri="{BB962C8B-B14F-4D97-AF65-F5344CB8AC3E}">
        <p14:creationId xmlns:p14="http://schemas.microsoft.com/office/powerpoint/2010/main" val="2548043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68" grpId="0" animBg="1"/>
      <p:bldP spid="6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2|0.2|0.2|0.2|0.3"/>
</p:tagLst>
</file>

<file path=ppt/tags/tag2.xml><?xml version="1.0" encoding="utf-8"?>
<p:tagLst xmlns:a="http://schemas.openxmlformats.org/drawingml/2006/main" xmlns:r="http://schemas.openxmlformats.org/officeDocument/2006/relationships" xmlns:p="http://schemas.openxmlformats.org/presentationml/2006/main">
  <p:tag name="TIMING" val="|0.1"/>
</p:tagLst>
</file>

<file path=ppt/tags/tag3.xml><?xml version="1.0" encoding="utf-8"?>
<p:tagLst xmlns:a="http://schemas.openxmlformats.org/drawingml/2006/main" xmlns:r="http://schemas.openxmlformats.org/officeDocument/2006/relationships" xmlns:p="http://schemas.openxmlformats.org/presentationml/2006/main">
  <p:tag name="TIMING" val="|0.1|0.3"/>
</p:tagLst>
</file>

<file path=ppt/tags/tag4.xml><?xml version="1.0" encoding="utf-8"?>
<p:tagLst xmlns:a="http://schemas.openxmlformats.org/drawingml/2006/main" xmlns:r="http://schemas.openxmlformats.org/officeDocument/2006/relationships" xmlns:p="http://schemas.openxmlformats.org/presentationml/2006/main">
  <p:tag name="TIMING" val="|0.2"/>
</p:tagLst>
</file>

<file path=ppt/tags/tag5.xml><?xml version="1.0" encoding="utf-8"?>
<p:tagLst xmlns:a="http://schemas.openxmlformats.org/drawingml/2006/main" xmlns:r="http://schemas.openxmlformats.org/officeDocument/2006/relationships" xmlns:p="http://schemas.openxmlformats.org/presentationml/2006/main">
  <p:tag name="TIMING" val="|0.1|0.1|0.1"/>
</p:tagLst>
</file>

<file path=ppt/tags/tag6.xml><?xml version="1.0" encoding="utf-8"?>
<p:tagLst xmlns:a="http://schemas.openxmlformats.org/drawingml/2006/main" xmlns:r="http://schemas.openxmlformats.org/officeDocument/2006/relationships" xmlns:p="http://schemas.openxmlformats.org/presentationml/2006/main">
  <p:tag name="TIMING" val="|0.1"/>
</p:tagLst>
</file>

<file path=ppt/tags/tag7.xml><?xml version="1.0" encoding="utf-8"?>
<p:tagLst xmlns:a="http://schemas.openxmlformats.org/drawingml/2006/main" xmlns:r="http://schemas.openxmlformats.org/officeDocument/2006/relationships" xmlns:p="http://schemas.openxmlformats.org/presentationml/2006/main">
  <p:tag name="TIMING" val="|0.2"/>
</p:tagLst>
</file>

<file path=ppt/tags/tag8.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noueken.potx" id="{014318ED-02BF-48A5-90E4-089C5B0CAC9A}" vid="{650E900F-37A1-42E1-97CE-302AAF14E1F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inoueken</Template>
  <TotalTime>22321</TotalTime>
  <Words>2565</Words>
  <Application>Microsoft Office PowerPoint</Application>
  <PresentationFormat>画面に合わせる (4:3)</PresentationFormat>
  <Paragraphs>301</Paragraphs>
  <Slides>21</Slides>
  <Notes>16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21</vt:i4>
      </vt:variant>
    </vt:vector>
  </HeadingPairs>
  <TitlesOfParts>
    <vt:vector size="30" baseType="lpstr">
      <vt:lpstr>ＭＳ Ｐゴシック</vt:lpstr>
      <vt:lpstr>MS UI Gothic</vt:lpstr>
      <vt:lpstr>メイリオ</vt:lpstr>
      <vt:lpstr>游ゴシック</vt:lpstr>
      <vt:lpstr>Arial</vt:lpstr>
      <vt:lpstr>Cambria Math</vt:lpstr>
      <vt:lpstr>Segoe UI</vt:lpstr>
      <vt:lpstr>Times New Roman</vt:lpstr>
      <vt:lpstr>Sel-CoolMetal-white</vt:lpstr>
      <vt:lpstr>コードクローン保守支援を目的とした変更履歴可視化システム</vt:lpstr>
      <vt:lpstr>コードクローン</vt:lpstr>
      <vt:lpstr>クローンセット</vt:lpstr>
      <vt:lpstr>クローンセットに対する保守作業</vt:lpstr>
      <vt:lpstr>コードクローン変更管理システムClone Notifier</vt:lpstr>
      <vt:lpstr>クローンセットの分類</vt:lpstr>
      <vt:lpstr>Newクローンセットの例</vt:lpstr>
      <vt:lpstr>Deletedクローンセットの例</vt:lpstr>
      <vt:lpstr>Changedクローンセットの例</vt:lpstr>
      <vt:lpstr>Clone Notifierの問題（1/2）</vt:lpstr>
      <vt:lpstr>Clone Notifierの問題（2/2）</vt:lpstr>
      <vt:lpstr>研究概要</vt:lpstr>
      <vt:lpstr>コードクローン変更履歴可視化 システムの概要</vt:lpstr>
      <vt:lpstr>問題の対処</vt:lpstr>
      <vt:lpstr>ウェブユーザインタフェース（1/3）</vt:lpstr>
      <vt:lpstr>ウェブユーザインタフェース（2/3）</vt:lpstr>
      <vt:lpstr>ウェブユーザインタフェース（3/3）</vt:lpstr>
      <vt:lpstr>集約の分析事例（1/3） RQと分析内容</vt:lpstr>
      <vt:lpstr>集約の分析事例（2/3） 出力結果</vt:lpstr>
      <vt:lpstr>集約の分析事例（3/3） 実際に確認したコード例</vt:lpstr>
      <vt:lpstr>まとめと今後の課題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徳井翔梧</dc:creator>
  <cp:lastModifiedBy>Honda Hirotaka</cp:lastModifiedBy>
  <cp:revision>962</cp:revision>
  <cp:lastPrinted>2019-03-01T05:39:31Z</cp:lastPrinted>
  <dcterms:created xsi:type="dcterms:W3CDTF">2018-02-14T07:10:11Z</dcterms:created>
  <dcterms:modified xsi:type="dcterms:W3CDTF">2019-03-05T00:41:59Z</dcterms:modified>
</cp:coreProperties>
</file>