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9"/>
  </p:notesMasterIdLst>
  <p:handoutMasterIdLst>
    <p:handoutMasterId r:id="rId40"/>
  </p:handoutMasterIdLst>
  <p:sldIdLst>
    <p:sldId id="312" r:id="rId3"/>
    <p:sldId id="407" r:id="rId4"/>
    <p:sldId id="443" r:id="rId5"/>
    <p:sldId id="449" r:id="rId6"/>
    <p:sldId id="417" r:id="rId7"/>
    <p:sldId id="424" r:id="rId8"/>
    <p:sldId id="444" r:id="rId9"/>
    <p:sldId id="400" r:id="rId10"/>
    <p:sldId id="399" r:id="rId11"/>
    <p:sldId id="432" r:id="rId12"/>
    <p:sldId id="438" r:id="rId13"/>
    <p:sldId id="433" r:id="rId14"/>
    <p:sldId id="439" r:id="rId15"/>
    <p:sldId id="440" r:id="rId16"/>
    <p:sldId id="441" r:id="rId17"/>
    <p:sldId id="442" r:id="rId18"/>
    <p:sldId id="447" r:id="rId19"/>
    <p:sldId id="446" r:id="rId20"/>
    <p:sldId id="448" r:id="rId21"/>
    <p:sldId id="393" r:id="rId22"/>
    <p:sldId id="445" r:id="rId23"/>
    <p:sldId id="430" r:id="rId24"/>
    <p:sldId id="450" r:id="rId25"/>
    <p:sldId id="410" r:id="rId26"/>
    <p:sldId id="421" r:id="rId27"/>
    <p:sldId id="420" r:id="rId28"/>
    <p:sldId id="357" r:id="rId29"/>
    <p:sldId id="451" r:id="rId30"/>
    <p:sldId id="452" r:id="rId31"/>
    <p:sldId id="423" r:id="rId32"/>
    <p:sldId id="355" r:id="rId33"/>
    <p:sldId id="353" r:id="rId34"/>
    <p:sldId id="422" r:id="rId35"/>
    <p:sldId id="428" r:id="rId36"/>
    <p:sldId id="429" r:id="rId37"/>
    <p:sldId id="335" r:id="rId38"/>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8D9"/>
    <a:srgbClr val="66FFFF"/>
    <a:srgbClr val="F3F3E1"/>
    <a:srgbClr val="FCB924"/>
    <a:srgbClr val="E4FEFF"/>
    <a:srgbClr val="D4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65051" autoAdjust="0"/>
  </p:normalViewPr>
  <p:slideViewPr>
    <p:cSldViewPr snapToGrid="0">
      <p:cViewPr>
        <p:scale>
          <a:sx n="66" d="100"/>
          <a:sy n="66" d="100"/>
        </p:scale>
        <p:origin x="1398" y="48"/>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6/11/relationships/changesInfo" Target="changesInfos/changesInfo1.xml"/><Relationship Id="rId20" Type="http://schemas.openxmlformats.org/officeDocument/2006/relationships/slide" Target="slides/slide18.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1817738E-8EFB-4F04-AF62-7D943A002BCF}"/>
    <pc:docChg chg="sldOrd">
      <pc:chgData name="" userId="" providerId="" clId="Web-{1817738E-8EFB-4F04-AF62-7D943A002BCF}" dt="2019-01-30T07:37:35.712" v="1"/>
      <pc:docMkLst>
        <pc:docMk/>
      </pc:docMkLst>
      <pc:sldChg chg="ord">
        <pc:chgData name="" userId="" providerId="" clId="Web-{1817738E-8EFB-4F04-AF62-7D943A002BCF}" dt="2019-01-30T07:37:35.712" v="0"/>
        <pc:sldMkLst>
          <pc:docMk/>
          <pc:sldMk cId="96323230" sldId="397"/>
        </pc:sldMkLst>
      </pc:sldChg>
      <pc:sldChg chg="ord">
        <pc:chgData name="" userId="" providerId="" clId="Web-{1817738E-8EFB-4F04-AF62-7D943A002BCF}" dt="2019-01-30T07:37:35.712" v="1"/>
        <pc:sldMkLst>
          <pc:docMk/>
          <pc:sldMk cId="2916686883" sldId="398"/>
        </pc:sldMkLst>
      </pc:sldChg>
    </pc:docChg>
  </pc:docChgLst>
  <pc:docChgLst>
    <pc:chgData clId="Web-{DF58631C-BCB7-4438-BDA7-16AD6CAC5105}"/>
    <pc:docChg chg="addSld">
      <pc:chgData name="" userId="" providerId="" clId="Web-{DF58631C-BCB7-4438-BDA7-16AD6CAC5105}" dt="2019-01-29T15:12:15.901" v="30"/>
      <pc:docMkLst>
        <pc:docMk/>
      </pc:docMkLst>
      <pc:sldChg chg="add">
        <pc:chgData name="" userId="" providerId="" clId="Web-{DF58631C-BCB7-4438-BDA7-16AD6CAC5105}" dt="2019-01-29T15:12:12.088" v="0"/>
        <pc:sldMkLst>
          <pc:docMk/>
          <pc:sldMk cId="664190316" sldId="378"/>
        </pc:sldMkLst>
      </pc:sldChg>
      <pc:sldChg chg="add">
        <pc:chgData name="" userId="" providerId="" clId="Web-{DF58631C-BCB7-4438-BDA7-16AD6CAC5105}" dt="2019-01-29T15:12:12.135" v="1"/>
        <pc:sldMkLst>
          <pc:docMk/>
          <pc:sldMk cId="2896653676" sldId="379"/>
        </pc:sldMkLst>
      </pc:sldChg>
      <pc:sldChg chg="add">
        <pc:chgData name="" userId="" providerId="" clId="Web-{DF58631C-BCB7-4438-BDA7-16AD6CAC5105}" dt="2019-01-29T15:12:12.182" v="2"/>
        <pc:sldMkLst>
          <pc:docMk/>
          <pc:sldMk cId="2819969507" sldId="380"/>
        </pc:sldMkLst>
      </pc:sldChg>
      <pc:sldChg chg="add">
        <pc:chgData name="" userId="" providerId="" clId="Web-{DF58631C-BCB7-4438-BDA7-16AD6CAC5105}" dt="2019-01-29T15:12:12.245" v="3"/>
        <pc:sldMkLst>
          <pc:docMk/>
          <pc:sldMk cId="2700205233" sldId="381"/>
        </pc:sldMkLst>
      </pc:sldChg>
      <pc:sldChg chg="add">
        <pc:chgData name="" userId="" providerId="" clId="Web-{DF58631C-BCB7-4438-BDA7-16AD6CAC5105}" dt="2019-01-29T15:12:12.307" v="4"/>
        <pc:sldMkLst>
          <pc:docMk/>
          <pc:sldMk cId="1768899260" sldId="382"/>
        </pc:sldMkLst>
      </pc:sldChg>
      <pc:sldChg chg="add">
        <pc:chgData name="" userId="" providerId="" clId="Web-{DF58631C-BCB7-4438-BDA7-16AD6CAC5105}" dt="2019-01-29T15:12:12.354" v="5"/>
        <pc:sldMkLst>
          <pc:docMk/>
          <pc:sldMk cId="3254940454" sldId="383"/>
        </pc:sldMkLst>
      </pc:sldChg>
      <pc:sldChg chg="add">
        <pc:chgData name="" userId="" providerId="" clId="Web-{DF58631C-BCB7-4438-BDA7-16AD6CAC5105}" dt="2019-01-29T15:12:12.432" v="6"/>
        <pc:sldMkLst>
          <pc:docMk/>
          <pc:sldMk cId="2333489588" sldId="384"/>
        </pc:sldMkLst>
      </pc:sldChg>
      <pc:sldChg chg="add">
        <pc:chgData name="" userId="" providerId="" clId="Web-{DF58631C-BCB7-4438-BDA7-16AD6CAC5105}" dt="2019-01-29T15:12:12.510" v="7"/>
        <pc:sldMkLst>
          <pc:docMk/>
          <pc:sldMk cId="126777523" sldId="385"/>
        </pc:sldMkLst>
      </pc:sldChg>
      <pc:sldChg chg="add">
        <pc:chgData name="" userId="" providerId="" clId="Web-{DF58631C-BCB7-4438-BDA7-16AD6CAC5105}" dt="2019-01-29T15:12:12.573" v="8"/>
        <pc:sldMkLst>
          <pc:docMk/>
          <pc:sldMk cId="1804792689" sldId="386"/>
        </pc:sldMkLst>
      </pc:sldChg>
      <pc:sldChg chg="add">
        <pc:chgData name="" userId="" providerId="" clId="Web-{DF58631C-BCB7-4438-BDA7-16AD6CAC5105}" dt="2019-01-29T15:12:12.651" v="9"/>
        <pc:sldMkLst>
          <pc:docMk/>
          <pc:sldMk cId="411570796" sldId="387"/>
        </pc:sldMkLst>
      </pc:sldChg>
      <pc:sldChg chg="add">
        <pc:chgData name="" userId="" providerId="" clId="Web-{DF58631C-BCB7-4438-BDA7-16AD6CAC5105}" dt="2019-01-29T15:12:12.745" v="10"/>
        <pc:sldMkLst>
          <pc:docMk/>
          <pc:sldMk cId="1746431980" sldId="388"/>
        </pc:sldMkLst>
      </pc:sldChg>
      <pc:sldChg chg="add">
        <pc:chgData name="" userId="" providerId="" clId="Web-{DF58631C-BCB7-4438-BDA7-16AD6CAC5105}" dt="2019-01-29T15:12:12.838" v="11"/>
        <pc:sldMkLst>
          <pc:docMk/>
          <pc:sldMk cId="1988393769" sldId="389"/>
        </pc:sldMkLst>
      </pc:sldChg>
      <pc:sldChg chg="add">
        <pc:chgData name="" userId="" providerId="" clId="Web-{DF58631C-BCB7-4438-BDA7-16AD6CAC5105}" dt="2019-01-29T15:12:12.917" v="12"/>
        <pc:sldMkLst>
          <pc:docMk/>
          <pc:sldMk cId="2873696344" sldId="390"/>
        </pc:sldMkLst>
      </pc:sldChg>
      <pc:sldChg chg="add">
        <pc:chgData name="" userId="" providerId="" clId="Web-{DF58631C-BCB7-4438-BDA7-16AD6CAC5105}" dt="2019-01-29T15:12:13.198" v="13"/>
        <pc:sldMkLst>
          <pc:docMk/>
          <pc:sldMk cId="2014601124" sldId="391"/>
        </pc:sldMkLst>
      </pc:sldChg>
      <pc:sldChg chg="add">
        <pc:chgData name="" userId="" providerId="" clId="Web-{DF58631C-BCB7-4438-BDA7-16AD6CAC5105}" dt="2019-01-29T15:12:13.463" v="14"/>
        <pc:sldMkLst>
          <pc:docMk/>
          <pc:sldMk cId="1296429661" sldId="392"/>
        </pc:sldMkLst>
      </pc:sldChg>
      <pc:sldChg chg="add">
        <pc:chgData name="" userId="" providerId="" clId="Web-{DF58631C-BCB7-4438-BDA7-16AD6CAC5105}" dt="2019-01-29T15:12:13.557" v="15"/>
        <pc:sldMkLst>
          <pc:docMk/>
          <pc:sldMk cId="3296013058" sldId="393"/>
        </pc:sldMkLst>
      </pc:sldChg>
      <pc:sldChg chg="add">
        <pc:chgData name="" userId="" providerId="" clId="Web-{DF58631C-BCB7-4438-BDA7-16AD6CAC5105}" dt="2019-01-29T15:12:13.713" v="16"/>
        <pc:sldMkLst>
          <pc:docMk/>
          <pc:sldMk cId="3967255224" sldId="394"/>
        </pc:sldMkLst>
      </pc:sldChg>
      <pc:sldChg chg="add">
        <pc:chgData name="" userId="" providerId="" clId="Web-{DF58631C-BCB7-4438-BDA7-16AD6CAC5105}" dt="2019-01-29T15:12:13.792" v="17"/>
        <pc:sldMkLst>
          <pc:docMk/>
          <pc:sldMk cId="2819313394" sldId="395"/>
        </pc:sldMkLst>
      </pc:sldChg>
      <pc:sldChg chg="add">
        <pc:chgData name="" userId="" providerId="" clId="Web-{DF58631C-BCB7-4438-BDA7-16AD6CAC5105}" dt="2019-01-29T15:12:13.854" v="18"/>
        <pc:sldMkLst>
          <pc:docMk/>
          <pc:sldMk cId="3539533793" sldId="396"/>
        </pc:sldMkLst>
      </pc:sldChg>
      <pc:sldChg chg="add">
        <pc:chgData name="" userId="" providerId="" clId="Web-{DF58631C-BCB7-4438-BDA7-16AD6CAC5105}" dt="2019-01-29T15:12:14.229" v="19"/>
        <pc:sldMkLst>
          <pc:docMk/>
          <pc:sldMk cId="96323230" sldId="397"/>
        </pc:sldMkLst>
      </pc:sldChg>
      <pc:sldChg chg="add">
        <pc:chgData name="" userId="" providerId="" clId="Web-{DF58631C-BCB7-4438-BDA7-16AD6CAC5105}" dt="2019-01-29T15:12:14.573" v="20"/>
        <pc:sldMkLst>
          <pc:docMk/>
          <pc:sldMk cId="2916686883" sldId="398"/>
        </pc:sldMkLst>
      </pc:sldChg>
      <pc:sldChg chg="add">
        <pc:chgData name="" userId="" providerId="" clId="Web-{DF58631C-BCB7-4438-BDA7-16AD6CAC5105}" dt="2019-01-29T15:12:14.635" v="21"/>
        <pc:sldMkLst>
          <pc:docMk/>
          <pc:sldMk cId="3742571787" sldId="399"/>
        </pc:sldMkLst>
      </pc:sldChg>
      <pc:sldChg chg="add">
        <pc:chgData name="" userId="" providerId="" clId="Web-{DF58631C-BCB7-4438-BDA7-16AD6CAC5105}" dt="2019-01-29T15:12:14.713" v="22"/>
        <pc:sldMkLst>
          <pc:docMk/>
          <pc:sldMk cId="873967799" sldId="400"/>
        </pc:sldMkLst>
      </pc:sldChg>
      <pc:sldChg chg="add">
        <pc:chgData name="" userId="" providerId="" clId="Web-{DF58631C-BCB7-4438-BDA7-16AD6CAC5105}" dt="2019-01-29T15:12:14.807" v="23"/>
        <pc:sldMkLst>
          <pc:docMk/>
          <pc:sldMk cId="1695505876" sldId="401"/>
        </pc:sldMkLst>
      </pc:sldChg>
      <pc:sldChg chg="add">
        <pc:chgData name="" userId="" providerId="" clId="Web-{DF58631C-BCB7-4438-BDA7-16AD6CAC5105}" dt="2019-01-29T15:12:15.104" v="24"/>
        <pc:sldMkLst>
          <pc:docMk/>
          <pc:sldMk cId="1292383579" sldId="402"/>
        </pc:sldMkLst>
      </pc:sldChg>
      <pc:sldChg chg="add">
        <pc:chgData name="" userId="" providerId="" clId="Web-{DF58631C-BCB7-4438-BDA7-16AD6CAC5105}" dt="2019-01-29T15:12:15.276" v="25"/>
        <pc:sldMkLst>
          <pc:docMk/>
          <pc:sldMk cId="2047372314" sldId="403"/>
        </pc:sldMkLst>
      </pc:sldChg>
      <pc:sldChg chg="add">
        <pc:chgData name="" userId="" providerId="" clId="Web-{DF58631C-BCB7-4438-BDA7-16AD6CAC5105}" dt="2019-01-29T15:12:15.417" v="26"/>
        <pc:sldMkLst>
          <pc:docMk/>
          <pc:sldMk cId="881148750" sldId="404"/>
        </pc:sldMkLst>
      </pc:sldChg>
      <pc:sldChg chg="add">
        <pc:chgData name="" userId="" providerId="" clId="Web-{DF58631C-BCB7-4438-BDA7-16AD6CAC5105}" dt="2019-01-29T15:12:15.604" v="27"/>
        <pc:sldMkLst>
          <pc:docMk/>
          <pc:sldMk cId="3620496432" sldId="405"/>
        </pc:sldMkLst>
      </pc:sldChg>
      <pc:sldChg chg="add">
        <pc:chgData name="" userId="" providerId="" clId="Web-{DF58631C-BCB7-4438-BDA7-16AD6CAC5105}" dt="2019-01-29T15:12:15.698" v="28"/>
        <pc:sldMkLst>
          <pc:docMk/>
          <pc:sldMk cId="572248142" sldId="406"/>
        </pc:sldMkLst>
      </pc:sldChg>
      <pc:sldChg chg="add">
        <pc:chgData name="" userId="" providerId="" clId="Web-{DF58631C-BCB7-4438-BDA7-16AD6CAC5105}" dt="2019-01-29T15:12:15.838" v="29"/>
        <pc:sldMkLst>
          <pc:docMk/>
          <pc:sldMk cId="2963559915" sldId="407"/>
        </pc:sldMkLst>
      </pc:sldChg>
      <pc:sldChg chg="add">
        <pc:chgData name="" userId="" providerId="" clId="Web-{DF58631C-BCB7-4438-BDA7-16AD6CAC5105}" dt="2019-01-29T15:12:15.901" v="30"/>
        <pc:sldMkLst>
          <pc:docMk/>
          <pc:sldMk cId="2635115050" sldId="408"/>
        </pc:sldMkLst>
      </pc:sldChg>
    </pc:docChg>
  </pc:docChgLst>
  <pc:docChgLst>
    <pc:chgData clId="Web-{3F3327B8-F831-4A78-98EA-A91B95476BBD}"/>
    <pc:docChg chg="addSld delSld modSld">
      <pc:chgData name="" userId="" providerId="" clId="Web-{3F3327B8-F831-4A78-98EA-A91B95476BBD}" dt="2019-01-30T07:12:34.320" v="42"/>
      <pc:docMkLst>
        <pc:docMk/>
      </pc:docMkLst>
      <pc:sldChg chg="modSp">
        <pc:chgData name="" userId="" providerId="" clId="Web-{3F3327B8-F831-4A78-98EA-A91B95476BBD}" dt="2019-01-30T07:07:59.600" v="8" actId="20577"/>
        <pc:sldMkLst>
          <pc:docMk/>
          <pc:sldMk cId="78207677" sldId="312"/>
        </pc:sldMkLst>
        <pc:spChg chg="mod">
          <ac:chgData name="" userId="" providerId="" clId="Web-{3F3327B8-F831-4A78-98EA-A91B95476BBD}" dt="2019-01-30T07:07:59.600" v="8" actId="20577"/>
          <ac:spMkLst>
            <pc:docMk/>
            <pc:sldMk cId="78207677" sldId="312"/>
            <ac:spMk id="5" creationId="{00000000-0000-0000-0000-000000000000}"/>
          </ac:spMkLst>
        </pc:spChg>
      </pc:sldChg>
      <pc:sldChg chg="add del">
        <pc:chgData name="" userId="" providerId="" clId="Web-{3F3327B8-F831-4A78-98EA-A91B95476BBD}" dt="2019-01-30T07:11:37.913" v="34"/>
        <pc:sldMkLst>
          <pc:docMk/>
          <pc:sldMk cId="3605461693" sldId="320"/>
        </pc:sldMkLst>
      </pc:sldChg>
      <pc:sldChg chg="del">
        <pc:chgData name="" userId="" providerId="" clId="Web-{3F3327B8-F831-4A78-98EA-A91B95476BBD}" dt="2019-01-30T07:11:46.913" v="37"/>
        <pc:sldMkLst>
          <pc:docMk/>
          <pc:sldMk cId="164654276" sldId="323"/>
        </pc:sldMkLst>
      </pc:sldChg>
      <pc:sldChg chg="del">
        <pc:chgData name="" userId="" providerId="" clId="Web-{3F3327B8-F831-4A78-98EA-A91B95476BBD}" dt="2019-01-30T07:11:48.726" v="38"/>
        <pc:sldMkLst>
          <pc:docMk/>
          <pc:sldMk cId="1069847838" sldId="345"/>
        </pc:sldMkLst>
      </pc:sldChg>
      <pc:sldChg chg="del">
        <pc:chgData name="" userId="" providerId="" clId="Web-{3F3327B8-F831-4A78-98EA-A91B95476BBD}" dt="2019-01-30T07:11:44.507" v="36"/>
        <pc:sldMkLst>
          <pc:docMk/>
          <pc:sldMk cId="3165318674" sldId="347"/>
        </pc:sldMkLst>
      </pc:sldChg>
      <pc:sldChg chg="del">
        <pc:chgData name="" userId="" providerId="" clId="Web-{3F3327B8-F831-4A78-98EA-A91B95476BBD}" dt="2019-01-30T07:11:43.304" v="35"/>
        <pc:sldMkLst>
          <pc:docMk/>
          <pc:sldMk cId="2222687878" sldId="348"/>
        </pc:sldMkLst>
      </pc:sldChg>
      <pc:sldChg chg="del">
        <pc:chgData name="" userId="" providerId="" clId="Web-{3F3327B8-F831-4A78-98EA-A91B95476BBD}" dt="2019-01-30T07:09:35.913" v="28"/>
        <pc:sldMkLst>
          <pc:docMk/>
          <pc:sldMk cId="866324449" sldId="349"/>
        </pc:sldMkLst>
      </pc:sldChg>
      <pc:sldChg chg="del">
        <pc:chgData name="" userId="" providerId="" clId="Web-{3F3327B8-F831-4A78-98EA-A91B95476BBD}" dt="2019-01-30T07:09:31.913" v="26"/>
        <pc:sldMkLst>
          <pc:docMk/>
          <pc:sldMk cId="2043293977" sldId="366"/>
        </pc:sldMkLst>
      </pc:sldChg>
      <pc:sldChg chg="del">
        <pc:chgData name="" userId="" providerId="" clId="Web-{3F3327B8-F831-4A78-98EA-A91B95476BBD}" dt="2019-01-30T07:09:40.694" v="29"/>
        <pc:sldMkLst>
          <pc:docMk/>
          <pc:sldMk cId="63180751" sldId="367"/>
        </pc:sldMkLst>
      </pc:sldChg>
      <pc:sldChg chg="modSp del">
        <pc:chgData name="" userId="" providerId="" clId="Web-{3F3327B8-F831-4A78-98EA-A91B95476BBD}" dt="2019-01-30T07:09:33.038" v="27"/>
        <pc:sldMkLst>
          <pc:docMk/>
          <pc:sldMk cId="664190316" sldId="378"/>
        </pc:sldMkLst>
        <pc:spChg chg="mod">
          <ac:chgData name="" userId="" providerId="" clId="Web-{3F3327B8-F831-4A78-98EA-A91B95476BBD}" dt="2019-01-30T07:09:25.803" v="23" actId="20577"/>
          <ac:spMkLst>
            <pc:docMk/>
            <pc:sldMk cId="664190316" sldId="378"/>
            <ac:spMk id="430" creationId="{C2166117-549D-4163-8F4C-BE52AFC83498}"/>
          </ac:spMkLst>
        </pc:spChg>
      </pc:sldChg>
      <pc:sldChg chg="del">
        <pc:chgData name="" userId="" providerId="" clId="Web-{3F3327B8-F831-4A78-98EA-A91B95476BBD}" dt="2019-01-30T07:09:20.710" v="22"/>
        <pc:sldMkLst>
          <pc:docMk/>
          <pc:sldMk cId="2896653676" sldId="379"/>
        </pc:sldMkLst>
      </pc:sldChg>
      <pc:sldChg chg="del">
        <pc:chgData name="" userId="" providerId="" clId="Web-{3F3327B8-F831-4A78-98EA-A91B95476BBD}" dt="2019-01-30T07:09:18.522" v="12"/>
        <pc:sldMkLst>
          <pc:docMk/>
          <pc:sldMk cId="2819969507" sldId="380"/>
        </pc:sldMkLst>
      </pc:sldChg>
      <pc:sldChg chg="del">
        <pc:chgData name="" userId="" providerId="" clId="Web-{3F3327B8-F831-4A78-98EA-A91B95476BBD}" dt="2019-01-30T07:09:18.522" v="13"/>
        <pc:sldMkLst>
          <pc:docMk/>
          <pc:sldMk cId="2700205233" sldId="381"/>
        </pc:sldMkLst>
      </pc:sldChg>
      <pc:sldChg chg="del">
        <pc:chgData name="" userId="" providerId="" clId="Web-{3F3327B8-F831-4A78-98EA-A91B95476BBD}" dt="2019-01-30T07:09:18.538" v="14"/>
        <pc:sldMkLst>
          <pc:docMk/>
          <pc:sldMk cId="1768899260" sldId="382"/>
        </pc:sldMkLst>
      </pc:sldChg>
      <pc:sldChg chg="del">
        <pc:chgData name="" userId="" providerId="" clId="Web-{3F3327B8-F831-4A78-98EA-A91B95476BBD}" dt="2019-01-30T07:09:18.538" v="15"/>
        <pc:sldMkLst>
          <pc:docMk/>
          <pc:sldMk cId="3254940454" sldId="383"/>
        </pc:sldMkLst>
      </pc:sldChg>
      <pc:sldChg chg="del">
        <pc:chgData name="" userId="" providerId="" clId="Web-{3F3327B8-F831-4A78-98EA-A91B95476BBD}" dt="2019-01-30T07:09:18.538" v="16"/>
        <pc:sldMkLst>
          <pc:docMk/>
          <pc:sldMk cId="2333489588" sldId="384"/>
        </pc:sldMkLst>
      </pc:sldChg>
      <pc:sldChg chg="del">
        <pc:chgData name="" userId="" providerId="" clId="Web-{3F3327B8-F831-4A78-98EA-A91B95476BBD}" dt="2019-01-30T07:09:18.538" v="17"/>
        <pc:sldMkLst>
          <pc:docMk/>
          <pc:sldMk cId="126777523" sldId="385"/>
        </pc:sldMkLst>
      </pc:sldChg>
      <pc:sldChg chg="del">
        <pc:chgData name="" userId="" providerId="" clId="Web-{3F3327B8-F831-4A78-98EA-A91B95476BBD}" dt="2019-01-30T07:09:18.538" v="18"/>
        <pc:sldMkLst>
          <pc:docMk/>
          <pc:sldMk cId="1804792689" sldId="386"/>
        </pc:sldMkLst>
      </pc:sldChg>
      <pc:sldChg chg="del">
        <pc:chgData name="" userId="" providerId="" clId="Web-{3F3327B8-F831-4A78-98EA-A91B95476BBD}" dt="2019-01-30T07:09:18.554" v="19"/>
        <pc:sldMkLst>
          <pc:docMk/>
          <pc:sldMk cId="411570796" sldId="387"/>
        </pc:sldMkLst>
      </pc:sldChg>
      <pc:sldChg chg="del">
        <pc:chgData name="" userId="" providerId="" clId="Web-{3F3327B8-F831-4A78-98EA-A91B95476BBD}" dt="2019-01-30T07:09:18.554" v="20"/>
        <pc:sldMkLst>
          <pc:docMk/>
          <pc:sldMk cId="1746431980" sldId="388"/>
        </pc:sldMkLst>
      </pc:sldChg>
      <pc:sldChg chg="del">
        <pc:chgData name="" userId="" providerId="" clId="Web-{3F3327B8-F831-4A78-98EA-A91B95476BBD}" dt="2019-01-30T07:09:18.554" v="21"/>
        <pc:sldMkLst>
          <pc:docMk/>
          <pc:sldMk cId="1988393769" sldId="389"/>
        </pc:sldMkLst>
      </pc:sldChg>
      <pc:sldChg chg="del">
        <pc:chgData name="" userId="" providerId="" clId="Web-{3F3327B8-F831-4A78-98EA-A91B95476BBD}" dt="2019-01-30T07:12:32.132" v="41"/>
        <pc:sldMkLst>
          <pc:docMk/>
          <pc:sldMk cId="2014601124" sldId="391"/>
        </pc:sldMkLst>
      </pc:sldChg>
      <pc:sldChg chg="addSp">
        <pc:chgData name="" userId="" providerId="" clId="Web-{3F3327B8-F831-4A78-98EA-A91B95476BBD}" dt="2019-01-30T07:10:32.022" v="33"/>
        <pc:sldMkLst>
          <pc:docMk/>
          <pc:sldMk cId="2916686883" sldId="398"/>
        </pc:sldMkLst>
        <pc:spChg chg="add">
          <ac:chgData name="" userId="" providerId="" clId="Web-{3F3327B8-F831-4A78-98EA-A91B95476BBD}" dt="2019-01-30T07:10:13.663" v="32"/>
          <ac:spMkLst>
            <pc:docMk/>
            <pc:sldMk cId="2916686883" sldId="398"/>
            <ac:spMk id="5" creationId="{4CDFF0F0-E492-41A8-B5AA-011D07C09B39}"/>
          </ac:spMkLst>
        </pc:spChg>
        <pc:spChg chg="add">
          <ac:chgData name="" userId="" providerId="" clId="Web-{3F3327B8-F831-4A78-98EA-A91B95476BBD}" dt="2019-01-30T07:10:32.022" v="33"/>
          <ac:spMkLst>
            <pc:docMk/>
            <pc:sldMk cId="2916686883" sldId="398"/>
            <ac:spMk id="6" creationId="{B2B5E985-B9E9-4BAB-B962-52AB10B9681B}"/>
          </ac:spMkLst>
        </pc:spChg>
      </pc:sldChg>
      <pc:sldChg chg="del">
        <pc:chgData name="" userId="" providerId="" clId="Web-{3F3327B8-F831-4A78-98EA-A91B95476BBD}" dt="2019-01-30T07:08:02.240" v="11"/>
        <pc:sldMkLst>
          <pc:docMk/>
          <pc:sldMk cId="2635115050" sldId="408"/>
        </pc:sldMkLst>
      </pc:sldChg>
      <pc:sldChg chg="new del">
        <pc:chgData name="" userId="" providerId="" clId="Web-{3F3327B8-F831-4A78-98EA-A91B95476BBD}" dt="2019-01-30T07:12:34.320" v="42"/>
        <pc:sldMkLst>
          <pc:docMk/>
          <pc:sldMk cId="3613607368" sldId="408"/>
        </pc:sldMkLst>
      </pc:sldChg>
      <pc:sldChg chg="add replId">
        <pc:chgData name="" userId="" providerId="" clId="Web-{3F3327B8-F831-4A78-98EA-A91B95476BBD}" dt="2019-01-30T07:12:20.304" v="40"/>
        <pc:sldMkLst>
          <pc:docMk/>
          <pc:sldMk cId="1580326798" sldId="409"/>
        </pc:sldMkLst>
      </pc:sldChg>
    </pc:docChg>
  </pc:docChgLst>
  <pc:docChgLst>
    <pc:chgData clId="Web-{40BDD5DD-811D-4F9F-9947-BFEC4070D7D5}"/>
    <pc:docChg chg="addSld delSld modSld sldOrd">
      <pc:chgData name="" userId="" providerId="" clId="Web-{40BDD5DD-811D-4F9F-9947-BFEC4070D7D5}" dt="2019-01-30T07:31:13.444" v="125"/>
      <pc:docMkLst>
        <pc:docMk/>
      </pc:docMkLst>
      <pc:sldChg chg="ord">
        <pc:chgData name="" userId="" providerId="" clId="Web-{40BDD5DD-811D-4F9F-9947-BFEC4070D7D5}" dt="2019-01-30T07:19:00.423" v="0"/>
        <pc:sldMkLst>
          <pc:docMk/>
          <pc:sldMk cId="856656084" sldId="329"/>
        </pc:sldMkLst>
      </pc:sldChg>
      <pc:sldChg chg="modSp">
        <pc:chgData name="" userId="" providerId="" clId="Web-{40BDD5DD-811D-4F9F-9947-BFEC4070D7D5}" dt="2019-01-30T07:31:06.819" v="121" actId="20577"/>
        <pc:sldMkLst>
          <pc:docMk/>
          <pc:sldMk cId="1458200275" sldId="335"/>
        </pc:sldMkLst>
        <pc:spChg chg="mod">
          <ac:chgData name="" userId="" providerId="" clId="Web-{40BDD5DD-811D-4F9F-9947-BFEC4070D7D5}" dt="2019-01-30T07:31:06.819" v="121" actId="20577"/>
          <ac:spMkLst>
            <pc:docMk/>
            <pc:sldMk cId="1458200275" sldId="335"/>
            <ac:spMk id="3" creationId="{00000000-0000-0000-0000-000000000000}"/>
          </ac:spMkLst>
        </pc:spChg>
      </pc:sldChg>
      <pc:sldChg chg="del">
        <pc:chgData name="" userId="" providerId="" clId="Web-{40BDD5DD-811D-4F9F-9947-BFEC4070D7D5}" dt="2019-01-30T07:22:29.408" v="74"/>
        <pc:sldMkLst>
          <pc:docMk/>
          <pc:sldMk cId="1496201558" sldId="341"/>
        </pc:sldMkLst>
      </pc:sldChg>
      <pc:sldChg chg="modSp">
        <pc:chgData name="" userId="" providerId="" clId="Web-{40BDD5DD-811D-4F9F-9947-BFEC4070D7D5}" dt="2019-01-30T07:24:37.675" v="82" actId="20577"/>
        <pc:sldMkLst>
          <pc:docMk/>
          <pc:sldMk cId="431648050" sldId="354"/>
        </pc:sldMkLst>
        <pc:spChg chg="mod">
          <ac:chgData name="" userId="" providerId="" clId="Web-{40BDD5DD-811D-4F9F-9947-BFEC4070D7D5}" dt="2019-01-30T07:24:37.675" v="82" actId="20577"/>
          <ac:spMkLst>
            <pc:docMk/>
            <pc:sldMk cId="431648050" sldId="354"/>
            <ac:spMk id="3" creationId="{00000000-0000-0000-0000-000000000000}"/>
          </ac:spMkLst>
        </pc:spChg>
      </pc:sldChg>
      <pc:sldChg chg="del">
        <pc:chgData name="" userId="" providerId="" clId="Web-{40BDD5DD-811D-4F9F-9947-BFEC4070D7D5}" dt="2019-01-30T07:19:52.532" v="15"/>
        <pc:sldMkLst>
          <pc:docMk/>
          <pc:sldMk cId="1327004504" sldId="368"/>
        </pc:sldMkLst>
      </pc:sldChg>
      <pc:sldChg chg="del">
        <pc:chgData name="" userId="" providerId="" clId="Web-{40BDD5DD-811D-4F9F-9947-BFEC4070D7D5}" dt="2019-01-30T07:19:52.048" v="14"/>
        <pc:sldMkLst>
          <pc:docMk/>
          <pc:sldMk cId="4188037625" sldId="369"/>
        </pc:sldMkLst>
      </pc:sldChg>
      <pc:sldChg chg="del">
        <pc:chgData name="" userId="" providerId="" clId="Web-{40BDD5DD-811D-4F9F-9947-BFEC4070D7D5}" dt="2019-01-30T07:31:11.054" v="122"/>
        <pc:sldMkLst>
          <pc:docMk/>
          <pc:sldMk cId="1227966741" sldId="373"/>
        </pc:sldMkLst>
      </pc:sldChg>
      <pc:sldChg chg="del">
        <pc:chgData name="" userId="" providerId="" clId="Web-{40BDD5DD-811D-4F9F-9947-BFEC4070D7D5}" dt="2019-01-30T07:31:13.444" v="125"/>
        <pc:sldMkLst>
          <pc:docMk/>
          <pc:sldMk cId="2590249645" sldId="374"/>
        </pc:sldMkLst>
      </pc:sldChg>
      <pc:sldChg chg="del ord">
        <pc:chgData name="" userId="" providerId="" clId="Web-{40BDD5DD-811D-4F9F-9947-BFEC4070D7D5}" dt="2019-01-30T07:21:38.674" v="72"/>
        <pc:sldMkLst>
          <pc:docMk/>
          <pc:sldMk cId="3433041381" sldId="375"/>
        </pc:sldMkLst>
      </pc:sldChg>
      <pc:sldChg chg="del">
        <pc:chgData name="" userId="" providerId="" clId="Web-{40BDD5DD-811D-4F9F-9947-BFEC4070D7D5}" dt="2019-01-30T07:31:11.709" v="123"/>
        <pc:sldMkLst>
          <pc:docMk/>
          <pc:sldMk cId="749511489" sldId="376"/>
        </pc:sldMkLst>
      </pc:sldChg>
      <pc:sldChg chg="del">
        <pc:chgData name="" userId="" providerId="" clId="Web-{40BDD5DD-811D-4F9F-9947-BFEC4070D7D5}" dt="2019-01-30T07:31:12.725" v="124"/>
        <pc:sldMkLst>
          <pc:docMk/>
          <pc:sldMk cId="221770559" sldId="377"/>
        </pc:sldMkLst>
      </pc:sldChg>
      <pc:sldChg chg="del">
        <pc:chgData name="" userId="" providerId="" clId="Web-{40BDD5DD-811D-4F9F-9947-BFEC4070D7D5}" dt="2019-01-30T07:22:33.752" v="75"/>
        <pc:sldMkLst>
          <pc:docMk/>
          <pc:sldMk cId="2873696344" sldId="390"/>
        </pc:sldMkLst>
      </pc:sldChg>
      <pc:sldChg chg="del">
        <pc:chgData name="" userId="" providerId="" clId="Web-{40BDD5DD-811D-4F9F-9947-BFEC4070D7D5}" dt="2019-01-30T07:19:02.596" v="1"/>
        <pc:sldMkLst>
          <pc:docMk/>
          <pc:sldMk cId="1296429661" sldId="392"/>
        </pc:sldMkLst>
      </pc:sldChg>
      <pc:sldChg chg="ord">
        <pc:chgData name="" userId="" providerId="" clId="Web-{40BDD5DD-811D-4F9F-9947-BFEC4070D7D5}" dt="2019-01-30T07:21:55.518" v="73"/>
        <pc:sldMkLst>
          <pc:docMk/>
          <pc:sldMk cId="1580326798" sldId="409"/>
        </pc:sldMkLst>
      </pc:sldChg>
      <pc:sldChg chg="modSp new ord">
        <pc:chgData name="" userId="" providerId="" clId="Web-{40BDD5DD-811D-4F9F-9947-BFEC4070D7D5}" dt="2019-01-30T07:19:57.393" v="16"/>
        <pc:sldMkLst>
          <pc:docMk/>
          <pc:sldMk cId="2021195269" sldId="410"/>
        </pc:sldMkLst>
        <pc:spChg chg="mod">
          <ac:chgData name="" userId="" providerId="" clId="Web-{40BDD5DD-811D-4F9F-9947-BFEC4070D7D5}" dt="2019-01-30T07:19:29.345" v="4" actId="20577"/>
          <ac:spMkLst>
            <pc:docMk/>
            <pc:sldMk cId="2021195269" sldId="410"/>
            <ac:spMk id="2" creationId="{97419AF3-D6BE-40ED-BCBC-E16C2F63FE72}"/>
          </ac:spMkLst>
        </pc:spChg>
        <pc:spChg chg="mod">
          <ac:chgData name="" userId="" providerId="" clId="Web-{40BDD5DD-811D-4F9F-9947-BFEC4070D7D5}" dt="2019-01-30T07:19:42.032" v="13" actId="20577"/>
          <ac:spMkLst>
            <pc:docMk/>
            <pc:sldMk cId="2021195269" sldId="410"/>
            <ac:spMk id="3" creationId="{A815CD99-8D0B-4C50-8350-A9CE31CE98C8}"/>
          </ac:spMkLst>
        </pc:spChg>
      </pc:sldChg>
      <pc:sldChg chg="addSp modSp new">
        <pc:chgData name="" userId="" providerId="" clId="Web-{40BDD5DD-811D-4F9F-9947-BFEC4070D7D5}" dt="2019-01-30T07:21:36.158" v="71" actId="20577"/>
        <pc:sldMkLst>
          <pc:docMk/>
          <pc:sldMk cId="419047293" sldId="411"/>
        </pc:sldMkLst>
        <pc:spChg chg="mod">
          <ac:chgData name="" userId="" providerId="" clId="Web-{40BDD5DD-811D-4F9F-9947-BFEC4070D7D5}" dt="2019-01-30T07:21:36.158" v="71" actId="20577"/>
          <ac:spMkLst>
            <pc:docMk/>
            <pc:sldMk cId="419047293" sldId="411"/>
            <ac:spMk id="2" creationId="{BB6F2ED8-610E-408B-9A47-A5AB09FCDAB9}"/>
          </ac:spMkLst>
        </pc:spChg>
        <pc:spChg chg="add">
          <ac:chgData name="" userId="" providerId="" clId="Web-{40BDD5DD-811D-4F9F-9947-BFEC4070D7D5}" dt="2019-01-30T07:21:16.720" v="19"/>
          <ac:spMkLst>
            <pc:docMk/>
            <pc:sldMk cId="419047293" sldId="411"/>
            <ac:spMk id="6" creationId="{E4DB8B38-4D6E-423E-8CFC-011E7E76F8B5}"/>
          </ac:spMkLst>
        </pc:spChg>
        <pc:spChg chg="add">
          <ac:chgData name="" userId="" providerId="" clId="Web-{40BDD5DD-811D-4F9F-9947-BFEC4070D7D5}" dt="2019-01-30T07:21:16.736" v="20"/>
          <ac:spMkLst>
            <pc:docMk/>
            <pc:sldMk cId="419047293" sldId="411"/>
            <ac:spMk id="8" creationId="{50BF2516-177D-4FC0-926A-F7DFBEA1ADF7}"/>
          </ac:spMkLst>
        </pc:spChg>
        <pc:spChg chg="add">
          <ac:chgData name="" userId="" providerId="" clId="Web-{40BDD5DD-811D-4F9F-9947-BFEC4070D7D5}" dt="2019-01-30T07:21:16.752" v="21"/>
          <ac:spMkLst>
            <pc:docMk/>
            <pc:sldMk cId="419047293" sldId="411"/>
            <ac:spMk id="10" creationId="{6439671F-0B35-42E9-9EBD-AEF690F240FD}"/>
          </ac:spMkLst>
        </pc:spChg>
        <pc:spChg chg="add">
          <ac:chgData name="" userId="" providerId="" clId="Web-{40BDD5DD-811D-4F9F-9947-BFEC4070D7D5}" dt="2019-01-30T07:21:16.783" v="23"/>
          <ac:spMkLst>
            <pc:docMk/>
            <pc:sldMk cId="419047293" sldId="411"/>
            <ac:spMk id="26" creationId="{DB86C1B2-B242-42BA-8C2A-2A74781D7CAA}"/>
          </ac:spMkLst>
        </pc:spChg>
        <pc:spChg chg="add">
          <ac:chgData name="" userId="" providerId="" clId="Web-{40BDD5DD-811D-4F9F-9947-BFEC4070D7D5}" dt="2019-01-30T07:21:16.814" v="24"/>
          <ac:spMkLst>
            <pc:docMk/>
            <pc:sldMk cId="419047293" sldId="411"/>
            <ac:spMk id="28" creationId="{CF46605F-6ADD-4559-975F-94889FDF6BB5}"/>
          </ac:spMkLst>
        </pc:spChg>
        <pc:spChg chg="add">
          <ac:chgData name="" userId="" providerId="" clId="Web-{40BDD5DD-811D-4F9F-9947-BFEC4070D7D5}" dt="2019-01-30T07:21:16.830" v="25"/>
          <ac:spMkLst>
            <pc:docMk/>
            <pc:sldMk cId="419047293" sldId="411"/>
            <ac:spMk id="30" creationId="{4FE90478-BC7F-4D16-941B-1F69D68BA3AC}"/>
          </ac:spMkLst>
        </pc:spChg>
        <pc:spChg chg="add">
          <ac:chgData name="" userId="" providerId="" clId="Web-{40BDD5DD-811D-4F9F-9947-BFEC4070D7D5}" dt="2019-01-30T07:21:16.845" v="26"/>
          <ac:spMkLst>
            <pc:docMk/>
            <pc:sldMk cId="419047293" sldId="411"/>
            <ac:spMk id="32" creationId="{571A104B-5A07-4BCB-9C79-3DEE47761AE7}"/>
          </ac:spMkLst>
        </pc:spChg>
        <pc:spChg chg="add">
          <ac:chgData name="" userId="" providerId="" clId="Web-{40BDD5DD-811D-4F9F-9947-BFEC4070D7D5}" dt="2019-01-30T07:21:16.877" v="27"/>
          <ac:spMkLst>
            <pc:docMk/>
            <pc:sldMk cId="419047293" sldId="411"/>
            <ac:spMk id="34" creationId="{7247CCF4-753D-466C-8C81-29FA0EF0EAFB}"/>
          </ac:spMkLst>
        </pc:spChg>
        <pc:spChg chg="add">
          <ac:chgData name="" userId="" providerId="" clId="Web-{40BDD5DD-811D-4F9F-9947-BFEC4070D7D5}" dt="2019-01-30T07:21:16.892" v="28"/>
          <ac:spMkLst>
            <pc:docMk/>
            <pc:sldMk cId="419047293" sldId="411"/>
            <ac:spMk id="36" creationId="{5587164D-CD27-4DE2-BFFE-7046BD4031B5}"/>
          </ac:spMkLst>
        </pc:spChg>
        <pc:spChg chg="add">
          <ac:chgData name="" userId="" providerId="" clId="Web-{40BDD5DD-811D-4F9F-9947-BFEC4070D7D5}" dt="2019-01-30T07:21:16.924" v="29"/>
          <ac:spMkLst>
            <pc:docMk/>
            <pc:sldMk cId="419047293" sldId="411"/>
            <ac:spMk id="38" creationId="{B5EC9115-F8AC-4FF7-91D7-74731A97C2FA}"/>
          </ac:spMkLst>
        </pc:spChg>
        <pc:spChg chg="add">
          <ac:chgData name="" userId="" providerId="" clId="Web-{40BDD5DD-811D-4F9F-9947-BFEC4070D7D5}" dt="2019-01-30T07:21:16.939" v="30"/>
          <ac:spMkLst>
            <pc:docMk/>
            <pc:sldMk cId="419047293" sldId="411"/>
            <ac:spMk id="40" creationId="{D769BF73-E550-42F2-96F7-4C65F0D78D08}"/>
          </ac:spMkLst>
        </pc:spChg>
        <pc:spChg chg="add">
          <ac:chgData name="" userId="" providerId="" clId="Web-{40BDD5DD-811D-4F9F-9947-BFEC4070D7D5}" dt="2019-01-30T07:21:16.970" v="31"/>
          <ac:spMkLst>
            <pc:docMk/>
            <pc:sldMk cId="419047293" sldId="411"/>
            <ac:spMk id="42" creationId="{C0B0FC0D-60EE-4CC1-8C2F-3D2B2FE7BBC0}"/>
          </ac:spMkLst>
        </pc:spChg>
        <pc:spChg chg="add">
          <ac:chgData name="" userId="" providerId="" clId="Web-{40BDD5DD-811D-4F9F-9947-BFEC4070D7D5}" dt="2019-01-30T07:21:17.002" v="32"/>
          <ac:spMkLst>
            <pc:docMk/>
            <pc:sldMk cId="419047293" sldId="411"/>
            <ac:spMk id="44" creationId="{E0197057-BBF5-4A46-BC5F-E6ADE20A157E}"/>
          </ac:spMkLst>
        </pc:spChg>
        <pc:spChg chg="add">
          <ac:chgData name="" userId="" providerId="" clId="Web-{40BDD5DD-811D-4F9F-9947-BFEC4070D7D5}" dt="2019-01-30T07:21:17.017" v="33"/>
          <ac:spMkLst>
            <pc:docMk/>
            <pc:sldMk cId="419047293" sldId="411"/>
            <ac:spMk id="46" creationId="{8077EF81-EE01-4119-8508-8CC47B896653}"/>
          </ac:spMkLst>
        </pc:spChg>
        <pc:spChg chg="add">
          <ac:chgData name="" userId="" providerId="" clId="Web-{40BDD5DD-811D-4F9F-9947-BFEC4070D7D5}" dt="2019-01-30T07:21:17.049" v="34"/>
          <ac:spMkLst>
            <pc:docMk/>
            <pc:sldMk cId="419047293" sldId="411"/>
            <ac:spMk id="48" creationId="{B7235B39-3F1E-4E2F-AAD3-B5F826D0291E}"/>
          </ac:spMkLst>
        </pc:spChg>
        <pc:spChg chg="add">
          <ac:chgData name="" userId="" providerId="" clId="Web-{40BDD5DD-811D-4F9F-9947-BFEC4070D7D5}" dt="2019-01-30T07:21:17.080" v="35"/>
          <ac:spMkLst>
            <pc:docMk/>
            <pc:sldMk cId="419047293" sldId="411"/>
            <ac:spMk id="50" creationId="{0AE6202F-A65C-44F9-885A-560A9F954204}"/>
          </ac:spMkLst>
        </pc:spChg>
        <pc:spChg chg="add">
          <ac:chgData name="" userId="" providerId="" clId="Web-{40BDD5DD-811D-4F9F-9947-BFEC4070D7D5}" dt="2019-01-30T07:21:17.095" v="36"/>
          <ac:spMkLst>
            <pc:docMk/>
            <pc:sldMk cId="419047293" sldId="411"/>
            <ac:spMk id="52" creationId="{46C138F4-26AA-43D1-9114-BCC61D2A5F20}"/>
          </ac:spMkLst>
        </pc:spChg>
        <pc:spChg chg="add">
          <ac:chgData name="" userId="" providerId="" clId="Web-{40BDD5DD-811D-4F9F-9947-BFEC4070D7D5}" dt="2019-01-30T07:21:17.127" v="37"/>
          <ac:spMkLst>
            <pc:docMk/>
            <pc:sldMk cId="419047293" sldId="411"/>
            <ac:spMk id="54" creationId="{D03986D9-8584-42A0-80BE-C6455A26DCE4}"/>
          </ac:spMkLst>
        </pc:spChg>
        <pc:spChg chg="add">
          <ac:chgData name="" userId="" providerId="" clId="Web-{40BDD5DD-811D-4F9F-9947-BFEC4070D7D5}" dt="2019-01-30T07:21:17.252" v="42"/>
          <ac:spMkLst>
            <pc:docMk/>
            <pc:sldMk cId="419047293" sldId="411"/>
            <ac:spMk id="64" creationId="{66E609E8-AA3E-46E5-A3FA-D50BC3BB8803}"/>
          </ac:spMkLst>
        </pc:spChg>
        <pc:spChg chg="add">
          <ac:chgData name="" userId="" providerId="" clId="Web-{40BDD5DD-811D-4F9F-9947-BFEC4070D7D5}" dt="2019-01-30T07:21:17.377" v="46"/>
          <ac:spMkLst>
            <pc:docMk/>
            <pc:sldMk cId="419047293" sldId="411"/>
            <ac:spMk id="72" creationId="{91D8D053-070B-4E41-8FDA-ABF0ED152056}"/>
          </ac:spMkLst>
        </pc:spChg>
        <pc:spChg chg="add">
          <ac:chgData name="" userId="" providerId="" clId="Web-{40BDD5DD-811D-4F9F-9947-BFEC4070D7D5}" dt="2019-01-30T07:21:17.502" v="51"/>
          <ac:spMkLst>
            <pc:docMk/>
            <pc:sldMk cId="419047293" sldId="411"/>
            <ac:spMk id="82" creationId="{191F6CCE-A49B-49AC-A580-879E7D4179F9}"/>
          </ac:spMkLst>
        </pc:spChg>
        <pc:spChg chg="add">
          <ac:chgData name="" userId="" providerId="" clId="Web-{40BDD5DD-811D-4F9F-9947-BFEC4070D7D5}" dt="2019-01-30T07:21:17.627" v="55"/>
          <ac:spMkLst>
            <pc:docMk/>
            <pc:sldMk cId="419047293" sldId="411"/>
            <ac:spMk id="90" creationId="{F424E068-0602-47BB-95C4-C56AAF738567}"/>
          </ac:spMkLst>
        </pc:spChg>
        <pc:spChg chg="add">
          <ac:chgData name="" userId="" providerId="" clId="Web-{40BDD5DD-811D-4F9F-9947-BFEC4070D7D5}" dt="2019-01-30T07:21:17.658" v="56"/>
          <ac:spMkLst>
            <pc:docMk/>
            <pc:sldMk cId="419047293" sldId="411"/>
            <ac:spMk id="92" creationId="{416476F6-9348-422A-9269-A3A6B1D6A57A}"/>
          </ac:spMkLst>
        </pc:spChg>
        <pc:spChg chg="add">
          <ac:chgData name="" userId="" providerId="" clId="Web-{40BDD5DD-811D-4F9F-9947-BFEC4070D7D5}" dt="2019-01-30T07:21:17.705" v="57"/>
          <ac:spMkLst>
            <pc:docMk/>
            <pc:sldMk cId="419047293" sldId="411"/>
            <ac:spMk id="94" creationId="{C79DDD43-E281-4CF0-81A1-1C1099CFC73A}"/>
          </ac:spMkLst>
        </pc:spChg>
        <pc:spChg chg="add">
          <ac:chgData name="" userId="" providerId="" clId="Web-{40BDD5DD-811D-4F9F-9947-BFEC4070D7D5}" dt="2019-01-30T07:21:17.736" v="58"/>
          <ac:spMkLst>
            <pc:docMk/>
            <pc:sldMk cId="419047293" sldId="411"/>
            <ac:spMk id="96" creationId="{F07694B1-BFE3-4DE8-8409-E82E642B5BA4}"/>
          </ac:spMkLst>
        </pc:spChg>
        <pc:spChg chg="add">
          <ac:chgData name="" userId="" providerId="" clId="Web-{40BDD5DD-811D-4F9F-9947-BFEC4070D7D5}" dt="2019-01-30T07:21:17.767" v="59"/>
          <ac:spMkLst>
            <pc:docMk/>
            <pc:sldMk cId="419047293" sldId="411"/>
            <ac:spMk id="98" creationId="{7D1008B5-04AF-452E-B3C0-A9C25A113413}"/>
          </ac:spMkLst>
        </pc:spChg>
        <pc:spChg chg="add">
          <ac:chgData name="" userId="" providerId="" clId="Web-{40BDD5DD-811D-4F9F-9947-BFEC4070D7D5}" dt="2019-01-30T07:21:17.799" v="60"/>
          <ac:spMkLst>
            <pc:docMk/>
            <pc:sldMk cId="419047293" sldId="411"/>
            <ac:spMk id="100" creationId="{35015490-6386-4E15-B23F-2895B1F18BF3}"/>
          </ac:spMkLst>
        </pc:spChg>
        <pc:spChg chg="add">
          <ac:chgData name="" userId="" providerId="" clId="Web-{40BDD5DD-811D-4F9F-9947-BFEC4070D7D5}" dt="2019-01-30T07:21:17.830" v="61"/>
          <ac:spMkLst>
            <pc:docMk/>
            <pc:sldMk cId="419047293" sldId="411"/>
            <ac:spMk id="102" creationId="{28C5B271-77D8-4CFE-9734-7E8A435D6179}"/>
          </ac:spMkLst>
        </pc:spChg>
        <pc:grpChg chg="add">
          <ac:chgData name="" userId="" providerId="" clId="Web-{40BDD5DD-811D-4F9F-9947-BFEC4070D7D5}" dt="2019-01-30T07:21:16.769" v="22"/>
          <ac:grpSpMkLst>
            <pc:docMk/>
            <pc:sldMk cId="419047293" sldId="411"/>
            <ac:grpSpMk id="24" creationId="{6EC3EE1A-4199-4105-885F-85DB91FB2226}"/>
          </ac:grpSpMkLst>
        </pc:grpChg>
        <pc:cxnChg chg="add">
          <ac:chgData name="" userId="" providerId="" clId="Web-{40BDD5DD-811D-4F9F-9947-BFEC4070D7D5}" dt="2019-01-30T07:21:17.158" v="38"/>
          <ac:cxnSpMkLst>
            <pc:docMk/>
            <pc:sldMk cId="419047293" sldId="411"/>
            <ac:cxnSpMk id="56" creationId="{C0670831-D76D-430D-8A62-12FDEC0A6CB0}"/>
          </ac:cxnSpMkLst>
        </pc:cxnChg>
        <pc:cxnChg chg="add">
          <ac:chgData name="" userId="" providerId="" clId="Web-{40BDD5DD-811D-4F9F-9947-BFEC4070D7D5}" dt="2019-01-30T07:21:17.174" v="39"/>
          <ac:cxnSpMkLst>
            <pc:docMk/>
            <pc:sldMk cId="419047293" sldId="411"/>
            <ac:cxnSpMk id="58" creationId="{C96699D3-6039-42AA-86F8-D73A32052BE5}"/>
          </ac:cxnSpMkLst>
        </pc:cxnChg>
        <pc:cxnChg chg="add">
          <ac:chgData name="" userId="" providerId="" clId="Web-{40BDD5DD-811D-4F9F-9947-BFEC4070D7D5}" dt="2019-01-30T07:21:17.205" v="40"/>
          <ac:cxnSpMkLst>
            <pc:docMk/>
            <pc:sldMk cId="419047293" sldId="411"/>
            <ac:cxnSpMk id="60" creationId="{2CFFEC48-5AA9-472E-A037-FCAC9A941A72}"/>
          </ac:cxnSpMkLst>
        </pc:cxnChg>
        <pc:cxnChg chg="add">
          <ac:chgData name="" userId="" providerId="" clId="Web-{40BDD5DD-811D-4F9F-9947-BFEC4070D7D5}" dt="2019-01-30T07:21:17.220" v="41"/>
          <ac:cxnSpMkLst>
            <pc:docMk/>
            <pc:sldMk cId="419047293" sldId="411"/>
            <ac:cxnSpMk id="62" creationId="{48C931A4-0371-4CCC-B988-E9C3F9DC46CC}"/>
          </ac:cxnSpMkLst>
        </pc:cxnChg>
        <pc:cxnChg chg="add">
          <ac:chgData name="" userId="" providerId="" clId="Web-{40BDD5DD-811D-4F9F-9947-BFEC4070D7D5}" dt="2019-01-30T07:21:17.283" v="43"/>
          <ac:cxnSpMkLst>
            <pc:docMk/>
            <pc:sldMk cId="419047293" sldId="411"/>
            <ac:cxnSpMk id="66" creationId="{EB3F99F6-5B59-472F-9A5F-C50D5027560B}"/>
          </ac:cxnSpMkLst>
        </pc:cxnChg>
        <pc:cxnChg chg="add">
          <ac:chgData name="" userId="" providerId="" clId="Web-{40BDD5DD-811D-4F9F-9947-BFEC4070D7D5}" dt="2019-01-30T07:21:17.314" v="44"/>
          <ac:cxnSpMkLst>
            <pc:docMk/>
            <pc:sldMk cId="419047293" sldId="411"/>
            <ac:cxnSpMk id="68" creationId="{9FB299C8-56B7-4324-8C34-F23A8F8207E6}"/>
          </ac:cxnSpMkLst>
        </pc:cxnChg>
        <pc:cxnChg chg="add">
          <ac:chgData name="" userId="" providerId="" clId="Web-{40BDD5DD-811D-4F9F-9947-BFEC4070D7D5}" dt="2019-01-30T07:21:17.345" v="45"/>
          <ac:cxnSpMkLst>
            <pc:docMk/>
            <pc:sldMk cId="419047293" sldId="411"/>
            <ac:cxnSpMk id="70" creationId="{2E5423E7-38F4-47D2-83FA-E37FDE6A88F9}"/>
          </ac:cxnSpMkLst>
        </pc:cxnChg>
        <pc:cxnChg chg="add">
          <ac:chgData name="" userId="" providerId="" clId="Web-{40BDD5DD-811D-4F9F-9947-BFEC4070D7D5}" dt="2019-01-30T07:21:17.392" v="47"/>
          <ac:cxnSpMkLst>
            <pc:docMk/>
            <pc:sldMk cId="419047293" sldId="411"/>
            <ac:cxnSpMk id="74" creationId="{ADD5E681-462C-430B-B2A5-1D44813916E4}"/>
          </ac:cxnSpMkLst>
        </pc:cxnChg>
        <pc:cxnChg chg="add">
          <ac:chgData name="" userId="" providerId="" clId="Web-{40BDD5DD-811D-4F9F-9947-BFEC4070D7D5}" dt="2019-01-30T07:21:17.424" v="48"/>
          <ac:cxnSpMkLst>
            <pc:docMk/>
            <pc:sldMk cId="419047293" sldId="411"/>
            <ac:cxnSpMk id="76" creationId="{62E18B1C-DAC9-455D-942B-06C85B88A96F}"/>
          </ac:cxnSpMkLst>
        </pc:cxnChg>
        <pc:cxnChg chg="add">
          <ac:chgData name="" userId="" providerId="" clId="Web-{40BDD5DD-811D-4F9F-9947-BFEC4070D7D5}" dt="2019-01-30T07:21:17.455" v="49"/>
          <ac:cxnSpMkLst>
            <pc:docMk/>
            <pc:sldMk cId="419047293" sldId="411"/>
            <ac:cxnSpMk id="78" creationId="{562B1CC1-5BD4-47F6-BF69-2327120995B0}"/>
          </ac:cxnSpMkLst>
        </pc:cxnChg>
        <pc:cxnChg chg="add">
          <ac:chgData name="" userId="" providerId="" clId="Web-{40BDD5DD-811D-4F9F-9947-BFEC4070D7D5}" dt="2019-01-30T07:21:17.470" v="50"/>
          <ac:cxnSpMkLst>
            <pc:docMk/>
            <pc:sldMk cId="419047293" sldId="411"/>
            <ac:cxnSpMk id="80" creationId="{CE8278D4-4C9A-4535-A270-9CE1114675A1}"/>
          </ac:cxnSpMkLst>
        </pc:cxnChg>
        <pc:cxnChg chg="add">
          <ac:chgData name="" userId="" providerId="" clId="Web-{40BDD5DD-811D-4F9F-9947-BFEC4070D7D5}" dt="2019-01-30T07:21:17.533" v="52"/>
          <ac:cxnSpMkLst>
            <pc:docMk/>
            <pc:sldMk cId="419047293" sldId="411"/>
            <ac:cxnSpMk id="84" creationId="{E4E77FFD-B3A2-434F-A4A4-6EACBCD3215A}"/>
          </ac:cxnSpMkLst>
        </pc:cxnChg>
        <pc:cxnChg chg="add">
          <ac:chgData name="" userId="" providerId="" clId="Web-{40BDD5DD-811D-4F9F-9947-BFEC4070D7D5}" dt="2019-01-30T07:21:17.564" v="53"/>
          <ac:cxnSpMkLst>
            <pc:docMk/>
            <pc:sldMk cId="419047293" sldId="411"/>
            <ac:cxnSpMk id="86" creationId="{41F34A43-3041-49C8-9ED4-3C931451C3BE}"/>
          </ac:cxnSpMkLst>
        </pc:cxnChg>
        <pc:cxnChg chg="add">
          <ac:chgData name="" userId="" providerId="" clId="Web-{40BDD5DD-811D-4F9F-9947-BFEC4070D7D5}" dt="2019-01-30T07:21:17.595" v="54"/>
          <ac:cxnSpMkLst>
            <pc:docMk/>
            <pc:sldMk cId="419047293" sldId="411"/>
            <ac:cxnSpMk id="88" creationId="{BFEC9FCF-8610-4168-AAAA-A5B30439BC7D}"/>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h-sakai\Dropbox\&#20462;&#22763;&#30740;&#31350;\&#20462;&#22763;&#35542;&#25991;&#30330;&#34920;\&#35542;&#25991;\&#12464;&#12521;&#1250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uestPC\Dropbox\&#20462;&#22763;&#30740;&#31350;\&#20462;&#22763;&#35542;&#25991;&#30330;&#34920;\&#35542;&#25991;\&#12464;&#12521;&#1250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518624666375469E-2"/>
          <c:y val="5.6543273710108422E-2"/>
          <c:w val="0.91056292697517915"/>
          <c:h val="0.79294031256409347"/>
        </c:manualLayout>
      </c:layout>
      <c:lineChart>
        <c:grouping val="standard"/>
        <c:varyColors val="0"/>
        <c:ser>
          <c:idx val="0"/>
          <c:order val="0"/>
          <c:tx>
            <c:strRef>
              <c:f>Sheet1!$I$38</c:f>
              <c:strCache>
                <c:ptCount val="1"/>
                <c:pt idx="0">
                  <c:v>1gram</c:v>
                </c:pt>
              </c:strCache>
            </c:strRef>
          </c:tx>
          <c:spPr>
            <a:ln w="28575" cap="rnd">
              <a:solidFill>
                <a:srgbClr val="0070C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Sheet1!$J$38:$T$38</c:f>
              <c:numCache>
                <c:formatCode>General</c:formatCode>
                <c:ptCount val="11"/>
                <c:pt idx="0">
                  <c:v>52341852</c:v>
                </c:pt>
                <c:pt idx="1">
                  <c:v>51164662</c:v>
                </c:pt>
                <c:pt idx="2">
                  <c:v>52813064</c:v>
                </c:pt>
                <c:pt idx="3">
                  <c:v>50295979</c:v>
                </c:pt>
                <c:pt idx="4">
                  <c:v>52143975</c:v>
                </c:pt>
                <c:pt idx="5">
                  <c:v>50161908</c:v>
                </c:pt>
                <c:pt idx="6">
                  <c:v>52355062</c:v>
                </c:pt>
                <c:pt idx="7">
                  <c:v>49532190</c:v>
                </c:pt>
                <c:pt idx="8">
                  <c:v>50326937</c:v>
                </c:pt>
                <c:pt idx="9">
                  <c:v>46375738</c:v>
                </c:pt>
                <c:pt idx="10">
                  <c:v>32674490</c:v>
                </c:pt>
              </c:numCache>
            </c:numRef>
          </c:val>
          <c:smooth val="0"/>
          <c:extLst>
            <c:ext xmlns:c16="http://schemas.microsoft.com/office/drawing/2014/chart" uri="{C3380CC4-5D6E-409C-BE32-E72D297353CC}">
              <c16:uniqueId val="{00000000-0401-4BE3-9DAB-C651402D798A}"/>
            </c:ext>
          </c:extLst>
        </c:ser>
        <c:ser>
          <c:idx val="1"/>
          <c:order val="1"/>
          <c:tx>
            <c:strRef>
              <c:f>Sheet1!$I$39</c:f>
              <c:strCache>
                <c:ptCount val="1"/>
                <c:pt idx="0">
                  <c:v>5gram</c:v>
                </c:pt>
              </c:strCache>
            </c:strRef>
          </c:tx>
          <c:spPr>
            <a:ln w="28575" cap="rnd">
              <a:solidFill>
                <a:srgbClr val="FFC00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Sheet1!$J$39:$T$39</c:f>
              <c:numCache>
                <c:formatCode>General</c:formatCode>
                <c:ptCount val="11"/>
                <c:pt idx="0">
                  <c:v>50592881</c:v>
                </c:pt>
                <c:pt idx="1">
                  <c:v>37089874</c:v>
                </c:pt>
                <c:pt idx="2">
                  <c:v>23990233</c:v>
                </c:pt>
                <c:pt idx="3">
                  <c:v>13617260</c:v>
                </c:pt>
                <c:pt idx="4">
                  <c:v>11004509</c:v>
                </c:pt>
                <c:pt idx="5">
                  <c:v>6433645</c:v>
                </c:pt>
                <c:pt idx="6">
                  <c:v>5444332</c:v>
                </c:pt>
                <c:pt idx="7">
                  <c:v>5127563</c:v>
                </c:pt>
                <c:pt idx="8">
                  <c:v>4677726</c:v>
                </c:pt>
                <c:pt idx="9">
                  <c:v>4790798</c:v>
                </c:pt>
                <c:pt idx="10">
                  <c:v>4742803</c:v>
                </c:pt>
              </c:numCache>
            </c:numRef>
          </c:val>
          <c:smooth val="0"/>
          <c:extLst>
            <c:ext xmlns:c16="http://schemas.microsoft.com/office/drawing/2014/chart" uri="{C3380CC4-5D6E-409C-BE32-E72D297353CC}">
              <c16:uniqueId val="{00000001-0401-4BE3-9DAB-C651402D798A}"/>
            </c:ext>
          </c:extLst>
        </c:ser>
        <c:ser>
          <c:idx val="2"/>
          <c:order val="2"/>
          <c:tx>
            <c:strRef>
              <c:f>Sheet1!$I$40</c:f>
              <c:strCache>
                <c:ptCount val="1"/>
                <c:pt idx="0">
                  <c:v>10gram</c:v>
                </c:pt>
              </c:strCache>
            </c:strRef>
          </c:tx>
          <c:spPr>
            <a:ln w="28575" cap="rnd">
              <a:solidFill>
                <a:srgbClr val="00B05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Sheet1!$J$40:$T$40</c:f>
              <c:numCache>
                <c:formatCode>General</c:formatCode>
                <c:ptCount val="11"/>
                <c:pt idx="0">
                  <c:v>29554353</c:v>
                </c:pt>
                <c:pt idx="1">
                  <c:v>9394226</c:v>
                </c:pt>
                <c:pt idx="2">
                  <c:v>6022792</c:v>
                </c:pt>
                <c:pt idx="3">
                  <c:v>5753047</c:v>
                </c:pt>
                <c:pt idx="4">
                  <c:v>5112762</c:v>
                </c:pt>
                <c:pt idx="5">
                  <c:v>5101511</c:v>
                </c:pt>
                <c:pt idx="6">
                  <c:v>5092314</c:v>
                </c:pt>
                <c:pt idx="7">
                  <c:v>5060041</c:v>
                </c:pt>
                <c:pt idx="8">
                  <c:v>4945142</c:v>
                </c:pt>
                <c:pt idx="9">
                  <c:v>4922606</c:v>
                </c:pt>
                <c:pt idx="10">
                  <c:v>4828204</c:v>
                </c:pt>
              </c:numCache>
            </c:numRef>
          </c:val>
          <c:smooth val="0"/>
          <c:extLst>
            <c:ext xmlns:c16="http://schemas.microsoft.com/office/drawing/2014/chart" uri="{C3380CC4-5D6E-409C-BE32-E72D297353CC}">
              <c16:uniqueId val="{00000002-0401-4BE3-9DAB-C651402D798A}"/>
            </c:ext>
          </c:extLst>
        </c:ser>
        <c:ser>
          <c:idx val="3"/>
          <c:order val="3"/>
          <c:tx>
            <c:strRef>
              <c:f>Sheet1!$I$41</c:f>
              <c:strCache>
                <c:ptCount val="1"/>
                <c:pt idx="0">
                  <c:v>15gram</c:v>
                </c:pt>
              </c:strCache>
            </c:strRef>
          </c:tx>
          <c:spPr>
            <a:ln w="28575" cap="rnd">
              <a:solidFill>
                <a:srgbClr val="7030A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Sheet1!$J$41:$T$41</c:f>
              <c:numCache>
                <c:formatCode>General</c:formatCode>
                <c:ptCount val="11"/>
                <c:pt idx="0">
                  <c:v>18901509</c:v>
                </c:pt>
                <c:pt idx="1">
                  <c:v>5573061</c:v>
                </c:pt>
                <c:pt idx="2">
                  <c:v>4876277</c:v>
                </c:pt>
                <c:pt idx="3">
                  <c:v>5073521</c:v>
                </c:pt>
                <c:pt idx="4">
                  <c:v>4467936</c:v>
                </c:pt>
                <c:pt idx="5">
                  <c:v>4467936</c:v>
                </c:pt>
                <c:pt idx="6">
                  <c:v>4520675</c:v>
                </c:pt>
                <c:pt idx="7">
                  <c:v>4789045</c:v>
                </c:pt>
                <c:pt idx="8">
                  <c:v>4822373</c:v>
                </c:pt>
                <c:pt idx="9">
                  <c:v>4953565</c:v>
                </c:pt>
                <c:pt idx="10">
                  <c:v>5014835</c:v>
                </c:pt>
              </c:numCache>
            </c:numRef>
          </c:val>
          <c:smooth val="0"/>
          <c:extLst>
            <c:ext xmlns:c16="http://schemas.microsoft.com/office/drawing/2014/chart" uri="{C3380CC4-5D6E-409C-BE32-E72D297353CC}">
              <c16:uniqueId val="{00000003-0401-4BE3-9DAB-C651402D798A}"/>
            </c:ext>
          </c:extLst>
        </c:ser>
        <c:ser>
          <c:idx val="4"/>
          <c:order val="4"/>
          <c:tx>
            <c:strRef>
              <c:f>Sheet1!$I$42</c:f>
              <c:strCache>
                <c:ptCount val="1"/>
                <c:pt idx="0">
                  <c:v>20gram</c:v>
                </c:pt>
              </c:strCache>
            </c:strRef>
          </c:tx>
          <c:spPr>
            <a:ln w="28575" cap="rnd">
              <a:solidFill>
                <a:srgbClr val="FF0000"/>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Sheet1!$J$42:$T$42</c:f>
              <c:numCache>
                <c:formatCode>General</c:formatCode>
                <c:ptCount val="11"/>
                <c:pt idx="0">
                  <c:v>19027394</c:v>
                </c:pt>
                <c:pt idx="1">
                  <c:v>5036492</c:v>
                </c:pt>
                <c:pt idx="2">
                  <c:v>4978103</c:v>
                </c:pt>
                <c:pt idx="3">
                  <c:v>4950526</c:v>
                </c:pt>
                <c:pt idx="4">
                  <c:v>4980877</c:v>
                </c:pt>
                <c:pt idx="5">
                  <c:v>5016821</c:v>
                </c:pt>
                <c:pt idx="6">
                  <c:v>5001845</c:v>
                </c:pt>
                <c:pt idx="7">
                  <c:v>5001208</c:v>
                </c:pt>
                <c:pt idx="8">
                  <c:v>4990672</c:v>
                </c:pt>
                <c:pt idx="9">
                  <c:v>4978478</c:v>
                </c:pt>
                <c:pt idx="10">
                  <c:v>5053707</c:v>
                </c:pt>
              </c:numCache>
            </c:numRef>
          </c:val>
          <c:smooth val="0"/>
          <c:extLst>
            <c:ext xmlns:c16="http://schemas.microsoft.com/office/drawing/2014/chart" uri="{C3380CC4-5D6E-409C-BE32-E72D297353CC}">
              <c16:uniqueId val="{00000004-0401-4BE3-9DAB-C651402D798A}"/>
            </c:ext>
          </c:extLst>
        </c:ser>
        <c:ser>
          <c:idx val="6"/>
          <c:order val="5"/>
          <c:tx>
            <c:strRef>
              <c:f>Sheet1!$I$44</c:f>
              <c:strCache>
                <c:ptCount val="1"/>
                <c:pt idx="0">
                  <c:v>改変前</c:v>
                </c:pt>
              </c:strCache>
            </c:strRef>
          </c:tx>
          <c:spPr>
            <a:ln w="28575" cap="rnd">
              <a:solidFill>
                <a:schemeClr val="tx1"/>
              </a:solidFill>
              <a:round/>
            </a:ln>
            <a:effectLst/>
          </c:spPr>
          <c:marker>
            <c:symbol val="none"/>
          </c:marker>
          <c:cat>
            <c:numRef>
              <c:f>Sheet1!$J$37:$T$37</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Sheet1!$J$44:$T$44</c:f>
              <c:numCache>
                <c:formatCode>General</c:formatCode>
                <c:ptCount val="11"/>
                <c:pt idx="0">
                  <c:v>49169358</c:v>
                </c:pt>
                <c:pt idx="1">
                  <c:v>49169358</c:v>
                </c:pt>
                <c:pt idx="2">
                  <c:v>49169358</c:v>
                </c:pt>
                <c:pt idx="3">
                  <c:v>49169358</c:v>
                </c:pt>
                <c:pt idx="4">
                  <c:v>49169358</c:v>
                </c:pt>
                <c:pt idx="5">
                  <c:v>49169358</c:v>
                </c:pt>
                <c:pt idx="6">
                  <c:v>49169358</c:v>
                </c:pt>
                <c:pt idx="7">
                  <c:v>49169358</c:v>
                </c:pt>
                <c:pt idx="8">
                  <c:v>49169358</c:v>
                </c:pt>
                <c:pt idx="9">
                  <c:v>49169358</c:v>
                </c:pt>
                <c:pt idx="10">
                  <c:v>49169358</c:v>
                </c:pt>
              </c:numCache>
            </c:numRef>
          </c:val>
          <c:smooth val="0"/>
          <c:extLst>
            <c:ext xmlns:c16="http://schemas.microsoft.com/office/drawing/2014/chart" uri="{C3380CC4-5D6E-409C-BE32-E72D297353CC}">
              <c16:uniqueId val="{00000005-0401-4BE3-9DAB-C651402D798A}"/>
            </c:ext>
          </c:extLst>
        </c:ser>
        <c:dLbls>
          <c:showLegendKey val="0"/>
          <c:showVal val="0"/>
          <c:showCatName val="0"/>
          <c:showSerName val="0"/>
          <c:showPercent val="0"/>
          <c:showBubbleSize val="0"/>
        </c:dLbls>
        <c:smooth val="0"/>
        <c:axId val="-1498450672"/>
        <c:axId val="-1498453392"/>
      </c:lineChart>
      <c:catAx>
        <c:axId val="-1498450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en-US"/>
          </a:p>
        </c:txPr>
        <c:crossAx val="-1498453392"/>
        <c:crosses val="autoZero"/>
        <c:auto val="1"/>
        <c:lblAlgn val="ctr"/>
        <c:lblOffset val="100"/>
        <c:noMultiLvlLbl val="0"/>
      </c:catAx>
      <c:valAx>
        <c:axId val="-1498453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en-US"/>
          </a:p>
        </c:txPr>
        <c:crossAx val="-1498450672"/>
        <c:crosses val="autoZero"/>
        <c:crossBetween val="between"/>
        <c:majorUnit val="7200000"/>
        <c:dispUnits>
          <c:builtInUnit val="millions"/>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Sheet1!$H$70</c:f>
              <c:strCache>
                <c:ptCount val="1"/>
                <c:pt idx="0">
                  <c:v>k=1</c:v>
                </c:pt>
              </c:strCache>
            </c:strRef>
          </c:tx>
          <c:spPr>
            <a:ln w="28575" cap="rnd">
              <a:solidFill>
                <a:schemeClr val="accent1"/>
              </a:solidFill>
              <a:round/>
            </a:ln>
            <a:effectLst/>
          </c:spPr>
          <c:marker>
            <c:symbol val="none"/>
          </c:marker>
          <c:cat>
            <c:numRef>
              <c:f>Sheet1!$I$69:$N$69</c:f>
              <c:numCache>
                <c:formatCode>General</c:formatCode>
                <c:ptCount val="6"/>
                <c:pt idx="0">
                  <c:v>0</c:v>
                </c:pt>
                <c:pt idx="1">
                  <c:v>0.2</c:v>
                </c:pt>
                <c:pt idx="2">
                  <c:v>0.4</c:v>
                </c:pt>
                <c:pt idx="3">
                  <c:v>0.6</c:v>
                </c:pt>
                <c:pt idx="4">
                  <c:v>0.8</c:v>
                </c:pt>
                <c:pt idx="5">
                  <c:v>1</c:v>
                </c:pt>
              </c:numCache>
            </c:numRef>
          </c:cat>
          <c:val>
            <c:numRef>
              <c:f>Sheet1!$I$70:$N$70</c:f>
              <c:numCache>
                <c:formatCode>General</c:formatCode>
                <c:ptCount val="6"/>
                <c:pt idx="0">
                  <c:v>29554353</c:v>
                </c:pt>
                <c:pt idx="1">
                  <c:v>5722792</c:v>
                </c:pt>
                <c:pt idx="2">
                  <c:v>4712762</c:v>
                </c:pt>
                <c:pt idx="3">
                  <c:v>4722314</c:v>
                </c:pt>
                <c:pt idx="4">
                  <c:v>4745142</c:v>
                </c:pt>
                <c:pt idx="5">
                  <c:v>5028204</c:v>
                </c:pt>
              </c:numCache>
            </c:numRef>
          </c:val>
          <c:smooth val="0"/>
          <c:extLst>
            <c:ext xmlns:c16="http://schemas.microsoft.com/office/drawing/2014/chart" uri="{C3380CC4-5D6E-409C-BE32-E72D297353CC}">
              <c16:uniqueId val="{00000000-875E-4EA1-A41A-2583F53D9101}"/>
            </c:ext>
          </c:extLst>
        </c:ser>
        <c:ser>
          <c:idx val="1"/>
          <c:order val="1"/>
          <c:tx>
            <c:strRef>
              <c:f>Sheet1!$H$71</c:f>
              <c:strCache>
                <c:ptCount val="1"/>
                <c:pt idx="0">
                  <c:v>k=5</c:v>
                </c:pt>
              </c:strCache>
            </c:strRef>
          </c:tx>
          <c:spPr>
            <a:ln w="28575" cap="rnd">
              <a:solidFill>
                <a:schemeClr val="accent2">
                  <a:lumMod val="40000"/>
                  <a:lumOff val="60000"/>
                </a:schemeClr>
              </a:solidFill>
              <a:round/>
            </a:ln>
            <a:effectLst/>
          </c:spPr>
          <c:marker>
            <c:symbol val="none"/>
          </c:marker>
          <c:cat>
            <c:numRef>
              <c:f>Sheet1!$I$69:$N$69</c:f>
              <c:numCache>
                <c:formatCode>General</c:formatCode>
                <c:ptCount val="6"/>
                <c:pt idx="0">
                  <c:v>0</c:v>
                </c:pt>
                <c:pt idx="1">
                  <c:v>0.2</c:v>
                </c:pt>
                <c:pt idx="2">
                  <c:v>0.4</c:v>
                </c:pt>
                <c:pt idx="3">
                  <c:v>0.6</c:v>
                </c:pt>
                <c:pt idx="4">
                  <c:v>0.8</c:v>
                </c:pt>
                <c:pt idx="5">
                  <c:v>1</c:v>
                </c:pt>
              </c:numCache>
            </c:numRef>
          </c:cat>
          <c:val>
            <c:numRef>
              <c:f>Sheet1!$I$71:$N$71</c:f>
              <c:numCache>
                <c:formatCode>General</c:formatCode>
                <c:ptCount val="6"/>
                <c:pt idx="0">
                  <c:v>49660021</c:v>
                </c:pt>
                <c:pt idx="1">
                  <c:v>21079309</c:v>
                </c:pt>
                <c:pt idx="2">
                  <c:v>20854268</c:v>
                </c:pt>
                <c:pt idx="3">
                  <c:v>20886193</c:v>
                </c:pt>
                <c:pt idx="4">
                  <c:v>20917913</c:v>
                </c:pt>
                <c:pt idx="5">
                  <c:v>20956651</c:v>
                </c:pt>
              </c:numCache>
            </c:numRef>
          </c:val>
          <c:smooth val="0"/>
          <c:extLst>
            <c:ext xmlns:c16="http://schemas.microsoft.com/office/drawing/2014/chart" uri="{C3380CC4-5D6E-409C-BE32-E72D297353CC}">
              <c16:uniqueId val="{00000001-875E-4EA1-A41A-2583F53D9101}"/>
            </c:ext>
          </c:extLst>
        </c:ser>
        <c:ser>
          <c:idx val="2"/>
          <c:order val="2"/>
          <c:tx>
            <c:strRef>
              <c:f>Sheet1!$H$72</c:f>
              <c:strCache>
                <c:ptCount val="1"/>
                <c:pt idx="0">
                  <c:v>k=10</c:v>
                </c:pt>
              </c:strCache>
            </c:strRef>
          </c:tx>
          <c:spPr>
            <a:ln w="28575" cap="rnd">
              <a:solidFill>
                <a:srgbClr val="002060"/>
              </a:solidFill>
              <a:round/>
            </a:ln>
            <a:effectLst/>
          </c:spPr>
          <c:marker>
            <c:symbol val="none"/>
          </c:marker>
          <c:cat>
            <c:numRef>
              <c:f>Sheet1!$I$69:$N$69</c:f>
              <c:numCache>
                <c:formatCode>General</c:formatCode>
                <c:ptCount val="6"/>
                <c:pt idx="0">
                  <c:v>0</c:v>
                </c:pt>
                <c:pt idx="1">
                  <c:v>0.2</c:v>
                </c:pt>
                <c:pt idx="2">
                  <c:v>0.4</c:v>
                </c:pt>
                <c:pt idx="3">
                  <c:v>0.6</c:v>
                </c:pt>
                <c:pt idx="4">
                  <c:v>0.8</c:v>
                </c:pt>
                <c:pt idx="5">
                  <c:v>1</c:v>
                </c:pt>
              </c:numCache>
            </c:numRef>
          </c:cat>
          <c:val>
            <c:numRef>
              <c:f>Sheet1!$I$72:$N$72</c:f>
              <c:numCache>
                <c:formatCode>General</c:formatCode>
                <c:ptCount val="6"/>
                <c:pt idx="0">
                  <c:v>59726301</c:v>
                </c:pt>
                <c:pt idx="1">
                  <c:v>35000922</c:v>
                </c:pt>
                <c:pt idx="2">
                  <c:v>33949886</c:v>
                </c:pt>
                <c:pt idx="3">
                  <c:v>35510270</c:v>
                </c:pt>
                <c:pt idx="4">
                  <c:v>35555450</c:v>
                </c:pt>
                <c:pt idx="5">
                  <c:v>35584265</c:v>
                </c:pt>
              </c:numCache>
            </c:numRef>
          </c:val>
          <c:smooth val="0"/>
          <c:extLst>
            <c:ext xmlns:c16="http://schemas.microsoft.com/office/drawing/2014/chart" uri="{C3380CC4-5D6E-409C-BE32-E72D297353CC}">
              <c16:uniqueId val="{00000002-875E-4EA1-A41A-2583F53D9101}"/>
            </c:ext>
          </c:extLst>
        </c:ser>
        <c:dLbls>
          <c:showLegendKey val="0"/>
          <c:showVal val="0"/>
          <c:showCatName val="0"/>
          <c:showSerName val="0"/>
          <c:showPercent val="0"/>
          <c:showBubbleSize val="0"/>
        </c:dLbls>
        <c:smooth val="0"/>
        <c:axId val="441216719"/>
        <c:axId val="441204239"/>
      </c:lineChart>
      <c:catAx>
        <c:axId val="441216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1204239"/>
        <c:crosses val="autoZero"/>
        <c:auto val="1"/>
        <c:lblAlgn val="ctr"/>
        <c:lblOffset val="100"/>
        <c:noMultiLvlLbl val="0"/>
      </c:catAx>
      <c:valAx>
        <c:axId val="441204239"/>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441216719"/>
        <c:crosses val="autoZero"/>
        <c:crossBetween val="between"/>
        <c:majorUnit val="7200000"/>
        <c:dispUnits>
          <c:builtInUnit val="millions"/>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7722" cy="498454"/>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2" y="2"/>
            <a:ext cx="2947722" cy="498454"/>
          </a:xfrm>
          <a:prstGeom prst="rect">
            <a:avLst/>
          </a:prstGeom>
        </p:spPr>
        <p:txBody>
          <a:bodyPr vert="horz" lIns="91385" tIns="45693" rIns="91385" bIns="45693" rtlCol="0"/>
          <a:lstStyle>
            <a:lvl1pPr algn="r">
              <a:defRPr sz="1200"/>
            </a:lvl1pPr>
          </a:lstStyle>
          <a:p>
            <a:fld id="{8B4B58E6-F986-4FF7-8E85-95D00F68D974}" type="datetimeFigureOut">
              <a:rPr kumimoji="1" lang="ja-JP" altLang="en-US" smtClean="0"/>
              <a:t>2019/3/4</a:t>
            </a:fld>
            <a:endParaRPr kumimoji="1" lang="ja-JP" altLang="en-US"/>
          </a:p>
        </p:txBody>
      </p:sp>
      <p:sp>
        <p:nvSpPr>
          <p:cNvPr id="4" name="フッター プレースホルダー 3"/>
          <p:cNvSpPr>
            <a:spLocks noGrp="1"/>
          </p:cNvSpPr>
          <p:nvPr>
            <p:ph type="ftr" sz="quarter" idx="2"/>
          </p:nvPr>
        </p:nvSpPr>
        <p:spPr>
          <a:xfrm>
            <a:off x="0" y="9436126"/>
            <a:ext cx="2947722" cy="498452"/>
          </a:xfrm>
          <a:prstGeom prst="rect">
            <a:avLst/>
          </a:prstGeom>
        </p:spPr>
        <p:txBody>
          <a:bodyPr vert="horz" lIns="91385" tIns="45693" rIns="91385" bIns="4569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2" y="9436126"/>
            <a:ext cx="2947722" cy="498452"/>
          </a:xfrm>
          <a:prstGeom prst="rect">
            <a:avLst/>
          </a:prstGeom>
        </p:spPr>
        <p:txBody>
          <a:bodyPr vert="horz" lIns="91385" tIns="45693" rIns="91385" bIns="45693" rtlCol="0" anchor="b"/>
          <a:lstStyle>
            <a:lvl1pPr algn="r">
              <a:defRPr sz="1200"/>
            </a:lvl1pPr>
          </a:lstStyle>
          <a:p>
            <a:fld id="{6A4287F1-9C84-4905-A0FB-E4100BED18F4}" type="slidenum">
              <a:rPr kumimoji="1" lang="ja-JP" altLang="en-US" smtClean="0"/>
              <a:t>‹#›</a:t>
            </a:fld>
            <a:endParaRPr kumimoji="1" lang="ja-JP" altLang="en-US"/>
          </a:p>
        </p:txBody>
      </p:sp>
    </p:spTree>
    <p:extLst>
      <p:ext uri="{BB962C8B-B14F-4D97-AF65-F5344CB8AC3E}">
        <p14:creationId xmlns:p14="http://schemas.microsoft.com/office/powerpoint/2010/main" val="1586487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7722" cy="498454"/>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2" y="2"/>
            <a:ext cx="2947722" cy="498454"/>
          </a:xfrm>
          <a:prstGeom prst="rect">
            <a:avLst/>
          </a:prstGeom>
        </p:spPr>
        <p:txBody>
          <a:bodyPr vert="horz" lIns="91385" tIns="45693" rIns="91385" bIns="45693" rtlCol="0"/>
          <a:lstStyle>
            <a:lvl1pPr algn="r">
              <a:defRPr sz="1200"/>
            </a:lvl1pPr>
          </a:lstStyle>
          <a:p>
            <a:fld id="{B51C3E0B-AFC1-46EC-93E3-15BEBAEE20C1}" type="datetimeFigureOut">
              <a:rPr kumimoji="1" lang="ja-JP" altLang="en-US" smtClean="0"/>
              <a:t>2019/3/4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68812" cy="3351212"/>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80244" y="4781015"/>
            <a:ext cx="5441950" cy="3911739"/>
          </a:xfrm>
          <a:prstGeom prst="rect">
            <a:avLst/>
          </a:prstGeom>
        </p:spPr>
        <p:txBody>
          <a:bodyPr vert="horz" lIns="91385" tIns="45693" rIns="91385" bIns="45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6126"/>
            <a:ext cx="2947722" cy="498452"/>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2" y="9436126"/>
            <a:ext cx="2947722" cy="498452"/>
          </a:xfrm>
          <a:prstGeom prst="rect">
            <a:avLst/>
          </a:prstGeom>
        </p:spPr>
        <p:txBody>
          <a:bodyPr vert="horz" lIns="91385" tIns="45693" rIns="91385" bIns="45693" rtlCol="0" anchor="b"/>
          <a:lstStyle>
            <a:lvl1pPr algn="r">
              <a:defRPr sz="1200"/>
            </a:lvl1pPr>
          </a:lstStyle>
          <a:p>
            <a:fld id="{E5E5CD69-4E66-4A80-A715-8F58D7262A27}" type="slidenum">
              <a:rPr kumimoji="1" lang="ja-JP" altLang="en-US" smtClean="0"/>
              <a:t>‹#›</a:t>
            </a:fld>
            <a:endParaRPr kumimoji="1" lang="ja-JP" altLang="en-US"/>
          </a:p>
        </p:txBody>
      </p:sp>
    </p:spTree>
    <p:extLst>
      <p:ext uri="{BB962C8B-B14F-4D97-AF65-F5344CB8AC3E}">
        <p14:creationId xmlns:p14="http://schemas.microsoft.com/office/powerpoint/2010/main" val="36481044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3851">
              <a:defRPr/>
            </a:pPr>
            <a:fld id="{D2374D27-0F67-48CA-837D-1C6707F35CE6}" type="slidenum">
              <a:rPr lang="ja-JP" altLang="en-US" sz="1000">
                <a:solidFill>
                  <a:prstClr val="black"/>
                </a:solidFill>
                <a:latin typeface="Calibri" panose="020F0502020204030204"/>
                <a:ea typeface="ＭＳ Ｐゴシック" panose="020B0600070205080204" pitchFamily="50" charset="-128"/>
              </a:rPr>
              <a:pPr defTabSz="913851">
                <a:defRPr/>
              </a:pPr>
              <a:t>1</a:t>
            </a:fld>
            <a:endParaRPr lang="ja-JP" altLang="en-US" sz="1000">
              <a:solidFill>
                <a:prstClr val="black"/>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19108651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lang="ja-JP" altLang="en-US" dirty="0"/>
              <a:t>ブルームフィルタは要素と集合の包含関係のテストに使われるもので</a:t>
            </a:r>
            <a:endParaRPr lang="en-US" altLang="ja-JP" dirty="0"/>
          </a:p>
          <a:p>
            <a:pPr marL="0" lvl="1" defTabSz="913851">
              <a:defRPr/>
            </a:pPr>
            <a:r>
              <a:rPr lang="ja-JP" altLang="en-US" dirty="0"/>
              <a:t>時間計算量</a:t>
            </a:r>
            <a:r>
              <a:rPr lang="en-US" altLang="ja-JP" dirty="0"/>
              <a:t>O(1)</a:t>
            </a:r>
            <a:r>
              <a:rPr lang="ja-JP" altLang="en-US" dirty="0"/>
              <a:t>の空間効率の良い確率的データ構造です</a:t>
            </a:r>
            <a:r>
              <a:rPr lang="ja-JP" altLang="en-US" dirty="0" smtClean="0"/>
              <a:t>。</a:t>
            </a:r>
            <a:endParaRPr lang="en-US" altLang="ja-JP" dirty="0" smtClean="0"/>
          </a:p>
          <a:p>
            <a:pPr marL="0" lvl="1" defTabSz="913851">
              <a:defRPr/>
            </a:pP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800" dirty="0" err="1" smtClean="0"/>
              <a:t>ReDeBug</a:t>
            </a:r>
            <a:r>
              <a:rPr lang="en-US" altLang="ja-JP" sz="2800" dirty="0" smtClean="0"/>
              <a:t>[4]</a:t>
            </a:r>
            <a:r>
              <a:rPr lang="ja-JP" altLang="en-US" sz="2800" dirty="0" smtClean="0"/>
              <a:t>という</a:t>
            </a:r>
            <a:r>
              <a:rPr lang="ja-JP" altLang="en-US" sz="2400" dirty="0" smtClean="0"/>
              <a:t>セキュリティパッチが適用されていないコードを検出するツールで</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セキュリティパッチが適用されていないコードを含むファイルの抽出に使用されています。</a:t>
            </a:r>
            <a:endParaRPr lang="en-US" altLang="ja-JP" sz="2400" dirty="0" smtClean="0"/>
          </a:p>
          <a:p>
            <a:r>
              <a:rPr lang="ja-JP" altLang="en-US" sz="2800" dirty="0" smtClean="0"/>
              <a:t>コード片検索のフィルタリングとして実際に使われており、</a:t>
            </a:r>
            <a:endParaRPr lang="en-US" altLang="ja-JP" sz="2800" dirty="0" smtClean="0"/>
          </a:p>
          <a:p>
            <a:r>
              <a:rPr lang="ja-JP" altLang="en-US" sz="2400" dirty="0" smtClean="0"/>
              <a:t>評価実験では</a:t>
            </a:r>
            <a:r>
              <a:rPr lang="en-US" altLang="ja-JP" sz="2400" dirty="0" smtClean="0"/>
              <a:t>21</a:t>
            </a:r>
            <a:r>
              <a:rPr lang="ja-JP" altLang="en-US" sz="2400" dirty="0" smtClean="0"/>
              <a:t>億行に対して</a:t>
            </a:r>
            <a:r>
              <a:rPr lang="en-US" altLang="ja-JP" sz="2400" dirty="0" smtClean="0"/>
              <a:t>8</a:t>
            </a:r>
            <a:r>
              <a:rPr lang="ja-JP" altLang="en-US" sz="2400" dirty="0" smtClean="0"/>
              <a:t>分で高速にフィルタリングを行えています。</a:t>
            </a:r>
            <a:endParaRPr lang="en-US" altLang="ja-JP" sz="2400" dirty="0" smtClean="0"/>
          </a:p>
          <a:p>
            <a:pPr marL="0" lvl="1" defTabSz="913851">
              <a:defRPr/>
            </a:pPr>
            <a:endParaRPr lang="en-US" altLang="ja-JP" dirty="0" smtClean="0"/>
          </a:p>
          <a:p>
            <a:pPr marL="0" lvl="1" defTabSz="913851">
              <a:defRPr/>
            </a:pPr>
            <a:r>
              <a:rPr lang="ja-JP" altLang="en-US" dirty="0" smtClean="0"/>
              <a:t>このブルームフィルタの詳しいアルゴリズムについてですが、</a:t>
            </a:r>
            <a:endParaRPr lang="en-US" altLang="ja-JP" dirty="0"/>
          </a:p>
          <a:p>
            <a:pPr marL="0" lvl="1" defTabSz="913851">
              <a:defRPr/>
            </a:pPr>
            <a:endParaRPr lang="en-US" altLang="ja-JP" dirty="0"/>
          </a:p>
          <a:p>
            <a:pPr marL="0" lvl="1" defTabSz="913851">
              <a:defRPr/>
            </a:pPr>
            <a:r>
              <a:rPr lang="ja-JP" altLang="en-US" dirty="0"/>
              <a:t>そのアルゴリズムはこちらの図のようになります。</a:t>
            </a:r>
            <a:endParaRPr lang="en-US" altLang="ja-JP" dirty="0"/>
          </a:p>
          <a:p>
            <a:pPr marL="0" lvl="1" defTabSz="913851">
              <a:defRPr/>
            </a:pPr>
            <a:r>
              <a:rPr lang="ja-JP" altLang="en-US" dirty="0"/>
              <a:t>上が</a:t>
            </a:r>
            <a:r>
              <a:rPr lang="ja-JP" altLang="en-US" dirty="0" smtClean="0">
                <a:solidFill>
                  <a:schemeClr val="tx1"/>
                </a:solidFill>
              </a:rPr>
              <a:t>検索対象の集合、下が検索したい要素を表しています。</a:t>
            </a:r>
            <a:endParaRPr lang="en-US" altLang="ja-JP" dirty="0" smtClean="0">
              <a:solidFill>
                <a:schemeClr val="tx1"/>
              </a:solidFill>
            </a:endParaRPr>
          </a:p>
          <a:p>
            <a:pPr marL="0" lvl="1" defTabSz="913851">
              <a:defRPr/>
            </a:pPr>
            <a:r>
              <a:rPr lang="ja-JP" altLang="en-US" dirty="0"/>
              <a:t>まず最初にそれぞれにハッシュ関数、すべて０に設定されたビット列を用意します。</a:t>
            </a:r>
            <a:endParaRPr lang="en-US" altLang="ja-JP" dirty="0"/>
          </a:p>
          <a:p>
            <a:pPr marL="0" lvl="1" defTabSz="913851">
              <a:defRPr/>
            </a:pPr>
            <a:r>
              <a:rPr lang="ja-JP" altLang="en-US" dirty="0"/>
              <a:t>そしてはそれぞれの要素をハッシュ関数に入力すると、</a:t>
            </a:r>
            <a:endParaRPr lang="en-US" altLang="ja-JP" dirty="0"/>
          </a:p>
          <a:p>
            <a:pPr marL="0" lvl="1" defTabSz="913851">
              <a:defRPr/>
            </a:pPr>
            <a:r>
              <a:rPr lang="ja-JP" altLang="en-US" dirty="0"/>
              <a:t>ハッシュ関数からはビット列の位置情報が得られ、得られた位置のビットを１に設定します。</a:t>
            </a:r>
            <a:endParaRPr lang="en-US" altLang="ja-JP" dirty="0"/>
          </a:p>
          <a:p>
            <a:pPr marL="0" lvl="1" defTabSz="913851">
              <a:defRPr/>
            </a:pPr>
            <a:r>
              <a:rPr lang="ja-JP" altLang="en-US" dirty="0"/>
              <a:t>そして最後に検索したい要素のビット列の１に設定されている位置と</a:t>
            </a:r>
            <a:endParaRPr lang="en-US" altLang="ja-JP" dirty="0"/>
          </a:p>
          <a:p>
            <a:pPr marL="0" lvl="1" defTabSz="913851">
              <a:defRPr/>
            </a:pPr>
            <a:r>
              <a:rPr lang="ja-JP" altLang="en-US" dirty="0"/>
              <a:t>検索対象の集合のビット列の同じ位置がすべて１ならば</a:t>
            </a:r>
            <a:endParaRPr lang="en-US" altLang="ja-JP" dirty="0"/>
          </a:p>
          <a:p>
            <a:pPr marL="0" lvl="1" defTabSz="913851">
              <a:defRPr/>
            </a:pPr>
            <a:r>
              <a:rPr lang="ja-JP" altLang="en-US" dirty="0"/>
              <a:t>要素と集合は包含関係であると判断されます。</a:t>
            </a:r>
            <a:endParaRPr lang="en-US" altLang="ja-JP" dirty="0"/>
          </a:p>
          <a:p>
            <a:pPr marL="0" lvl="1" defTabSz="913851">
              <a:defRPr/>
            </a:pPr>
            <a:endParaRPr lang="en-US" altLang="ja-JP" dirty="0"/>
          </a:p>
          <a:p>
            <a:pPr marL="0" lvl="1" defTabSz="913851">
              <a:defRPr/>
            </a:pPr>
            <a:endParaRPr lang="en-US" altLang="ja-JP" dirty="0"/>
          </a:p>
          <a:p>
            <a:pPr marL="0" lvl="1" defTabSz="913851">
              <a:defRPr/>
            </a:pPr>
            <a:r>
              <a:rPr lang="ja-JP" altLang="en-US" dirty="0"/>
              <a:t>このブルームフィルタを</a:t>
            </a:r>
            <a:r>
              <a:rPr lang="en-US" altLang="ja-JP" dirty="0" err="1"/>
              <a:t>NCDSearch</a:t>
            </a:r>
            <a:r>
              <a:rPr lang="ja-JP" altLang="en-US" dirty="0"/>
              <a:t>に実装するんですが</a:t>
            </a:r>
            <a:endParaRPr lang="en-US" altLang="ja-JP" dirty="0"/>
          </a:p>
          <a:p>
            <a:pPr marL="0" lvl="1" defTabSz="913851">
              <a:defRPr/>
            </a:pPr>
            <a:endParaRPr lang="en-US" altLang="ja-JP" dirty="0"/>
          </a:p>
          <a:p>
            <a:endParaRPr lang="en-US" altLang="ja-JP"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10</a:t>
            </a:fld>
            <a:endParaRPr kumimoji="1" lang="ja-JP" altLang="en-US"/>
          </a:p>
        </p:txBody>
      </p:sp>
    </p:spTree>
    <p:extLst>
      <p:ext uri="{BB962C8B-B14F-4D97-AF65-F5344CB8AC3E}">
        <p14:creationId xmlns:p14="http://schemas.microsoft.com/office/powerpoint/2010/main" val="326523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14</a:t>
            </a:fld>
            <a:endParaRPr kumimoji="1" lang="ja-JP" altLang="en-US"/>
          </a:p>
        </p:txBody>
      </p:sp>
    </p:spTree>
    <p:extLst>
      <p:ext uri="{BB962C8B-B14F-4D97-AF65-F5344CB8AC3E}">
        <p14:creationId xmlns:p14="http://schemas.microsoft.com/office/powerpoint/2010/main" val="3240648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15</a:t>
            </a:fld>
            <a:endParaRPr kumimoji="1" lang="ja-JP" altLang="en-US"/>
          </a:p>
        </p:txBody>
      </p:sp>
    </p:spTree>
    <p:extLst>
      <p:ext uri="{BB962C8B-B14F-4D97-AF65-F5344CB8AC3E}">
        <p14:creationId xmlns:p14="http://schemas.microsoft.com/office/powerpoint/2010/main" val="865108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851">
              <a:defRPr/>
            </a:pPr>
            <a:r>
              <a:rPr lang="ja-JP" altLang="en-US" dirty="0"/>
              <a:t>このように検索したい要素が対象の集合にすべて含まれているかをビット列とハッシュのランダム性をつかって</a:t>
            </a:r>
            <a:endParaRPr lang="en-US" altLang="ja-JP" dirty="0"/>
          </a:p>
          <a:p>
            <a:pPr marL="0" lvl="1" defTabSz="913851">
              <a:defRPr/>
            </a:pPr>
            <a:r>
              <a:rPr lang="ja-JP" altLang="en-US" dirty="0"/>
              <a:t>高速に判断しています。</a:t>
            </a:r>
            <a:endParaRPr lang="en-US" altLang="ja-JP" dirty="0"/>
          </a:p>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16</a:t>
            </a:fld>
            <a:endParaRPr kumimoji="1" lang="ja-JP" altLang="en-US"/>
          </a:p>
        </p:txBody>
      </p:sp>
    </p:spTree>
    <p:extLst>
      <p:ext uri="{BB962C8B-B14F-4D97-AF65-F5344CB8AC3E}">
        <p14:creationId xmlns:p14="http://schemas.microsoft.com/office/powerpoint/2010/main" val="1571059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851">
              <a:defRPr/>
            </a:pPr>
            <a:r>
              <a:rPr lang="ja-JP" altLang="en-US" dirty="0"/>
              <a:t>このように検索したい要素が対象の集合にすべて含まれているかをビット列とハッシュのランダム性をつかって</a:t>
            </a:r>
            <a:endParaRPr lang="en-US" altLang="ja-JP" dirty="0"/>
          </a:p>
          <a:p>
            <a:pPr marL="0" lvl="1" defTabSz="913851">
              <a:defRPr/>
            </a:pPr>
            <a:r>
              <a:rPr lang="ja-JP" altLang="en-US" dirty="0"/>
              <a:t>高速に判断しています。</a:t>
            </a:r>
            <a:endParaRPr lang="en-US" altLang="ja-JP" dirty="0"/>
          </a:p>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17</a:t>
            </a:fld>
            <a:endParaRPr kumimoji="1" lang="ja-JP" altLang="en-US"/>
          </a:p>
        </p:txBody>
      </p:sp>
    </p:spTree>
    <p:extLst>
      <p:ext uri="{BB962C8B-B14F-4D97-AF65-F5344CB8AC3E}">
        <p14:creationId xmlns:p14="http://schemas.microsoft.com/office/powerpoint/2010/main" val="14348341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851">
              <a:defRPr/>
            </a:pPr>
            <a:r>
              <a:rPr lang="ja-JP" altLang="en-US" dirty="0"/>
              <a:t>このように検索したい要素が対象の集合にすべて含まれているかをビット列とハッシュのランダム性をつかって</a:t>
            </a:r>
            <a:endParaRPr lang="en-US" altLang="ja-JP" dirty="0"/>
          </a:p>
          <a:p>
            <a:pPr marL="0" lvl="1" defTabSz="913851">
              <a:defRPr/>
            </a:pPr>
            <a:r>
              <a:rPr lang="ja-JP" altLang="en-US" dirty="0"/>
              <a:t>高速に判断しています。</a:t>
            </a:r>
            <a:endParaRPr lang="en-US" altLang="ja-JP" dirty="0"/>
          </a:p>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18</a:t>
            </a:fld>
            <a:endParaRPr kumimoji="1" lang="ja-JP" altLang="en-US"/>
          </a:p>
        </p:txBody>
      </p:sp>
    </p:spTree>
    <p:extLst>
      <p:ext uri="{BB962C8B-B14F-4D97-AF65-F5344CB8AC3E}">
        <p14:creationId xmlns:p14="http://schemas.microsoft.com/office/powerpoint/2010/main" val="41709047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851">
              <a:defRPr/>
            </a:pPr>
            <a:r>
              <a:rPr lang="ja-JP" altLang="en-US" dirty="0"/>
              <a:t>このように検索したい要素が対象の集合にすべて含まれているかをビット列とハッシュのランダム性をつかって</a:t>
            </a:r>
            <a:endParaRPr lang="en-US" altLang="ja-JP" dirty="0"/>
          </a:p>
          <a:p>
            <a:pPr marL="0" lvl="1" defTabSz="913851">
              <a:defRPr/>
            </a:pPr>
            <a:r>
              <a:rPr lang="ja-JP" altLang="en-US" dirty="0"/>
              <a:t>高速に判断しています。</a:t>
            </a:r>
            <a:endParaRPr lang="en-US" altLang="ja-JP" dirty="0"/>
          </a:p>
          <a:p>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19</a:t>
            </a:fld>
            <a:endParaRPr kumimoji="1" lang="ja-JP" altLang="en-US"/>
          </a:p>
        </p:txBody>
      </p:sp>
    </p:spTree>
    <p:extLst>
      <p:ext uri="{BB962C8B-B14F-4D97-AF65-F5344CB8AC3E}">
        <p14:creationId xmlns:p14="http://schemas.microsoft.com/office/powerpoint/2010/main" val="1324079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851">
              <a:defRPr/>
            </a:pPr>
            <a:r>
              <a:rPr lang="en-US" altLang="ja-JP" dirty="0" err="1"/>
              <a:t>NCDSearch</a:t>
            </a:r>
            <a:r>
              <a:rPr lang="ja-JP" altLang="en-US" dirty="0"/>
              <a:t>に実装するにあたってこのブルームフィルタには集合と包含関係の要素しか検出できんないという問題点があります．</a:t>
            </a:r>
            <a:endParaRPr lang="en-US" altLang="ja-JP" dirty="0"/>
          </a:p>
          <a:p>
            <a:pPr marL="0" lvl="1" defTabSz="913851">
              <a:defRPr/>
            </a:pPr>
            <a:r>
              <a:rPr lang="en-US" altLang="ja-JP" dirty="0" err="1"/>
              <a:t>NCDSearch</a:t>
            </a:r>
            <a:r>
              <a:rPr lang="ja-JP" altLang="en-US" dirty="0"/>
              <a:t>では類似したコードも検出する必要があり，</a:t>
            </a:r>
            <a:endParaRPr lang="en-US" altLang="ja-JP" dirty="0"/>
          </a:p>
          <a:p>
            <a:pPr marL="0" lvl="1" defTabSz="913851">
              <a:defRPr/>
            </a:pPr>
            <a:endParaRPr lang="en-US" altLang="ja-JP" dirty="0"/>
          </a:p>
          <a:p>
            <a:pPr marL="0" lvl="1" defTabSz="913851">
              <a:defRPr/>
            </a:pPr>
            <a:r>
              <a:rPr lang="ja-JP" altLang="en-US" dirty="0"/>
              <a:t>ブルームフォイルをそのまま</a:t>
            </a:r>
            <a:r>
              <a:rPr lang="en-US" altLang="ja-JP" dirty="0" err="1"/>
              <a:t>NCDSearch</a:t>
            </a:r>
            <a:r>
              <a:rPr lang="ja-JP" altLang="en-US" dirty="0"/>
              <a:t>に実装すると入力したクエリと同一のコード以外は検出されません．</a:t>
            </a:r>
            <a:endParaRPr lang="en-US" altLang="ja-JP" dirty="0"/>
          </a:p>
          <a:p>
            <a:pPr marL="0" lvl="1" defTabSz="913851">
              <a:defRPr/>
            </a:pPr>
            <a:endParaRPr lang="en-US" altLang="ja-JP" dirty="0"/>
          </a:p>
          <a:p>
            <a:r>
              <a:rPr lang="ja-JP" altLang="en-US" dirty="0"/>
              <a:t>そこで本研究では新たに包含率というものを定義し</a:t>
            </a:r>
            <a:r>
              <a:rPr lang="en-US" altLang="ja-JP" dirty="0"/>
              <a:t>,</a:t>
            </a:r>
            <a:r>
              <a:rPr lang="ja-JP" altLang="en-US" dirty="0"/>
              <a:t>完全な包含関係だけでなく</a:t>
            </a:r>
            <a:endParaRPr lang="en-US" altLang="ja-JP" dirty="0"/>
          </a:p>
          <a:p>
            <a:r>
              <a:rPr lang="ja-JP" altLang="en-US" dirty="0"/>
              <a:t>包含率が閾値を超える類似コードも検出できる新たなブルームフィルタの実装を行います。</a:t>
            </a:r>
            <a:endParaRPr lang="en-US" altLang="ja-JP" dirty="0"/>
          </a:p>
          <a:p>
            <a:pPr defTabSz="913851">
              <a:defRPr/>
            </a:pPr>
            <a:endParaRPr lang="ja-JP" altLang="en-US" dirty="0"/>
          </a:p>
        </p:txBody>
      </p:sp>
      <p:sp>
        <p:nvSpPr>
          <p:cNvPr id="4" name="スライド番号プレースホルダー 3"/>
          <p:cNvSpPr>
            <a:spLocks noGrp="1"/>
          </p:cNvSpPr>
          <p:nvPr>
            <p:ph type="sldNum" sz="quarter" idx="10"/>
          </p:nvPr>
        </p:nvSpPr>
        <p:spPr/>
        <p:txBody>
          <a:bodyPr/>
          <a:lstStyle/>
          <a:p>
            <a:pPr defTabSz="913851">
              <a:defRPr/>
            </a:pPr>
            <a:fld id="{E5E5CD69-4E66-4A80-A715-8F58D7262A27}" type="slidenum">
              <a:rPr lang="ja-JP" altLang="en-US">
                <a:solidFill>
                  <a:prstClr val="black"/>
                </a:solidFill>
                <a:latin typeface="游ゴシック" panose="020F0502020204030204"/>
                <a:ea typeface="游ゴシック" panose="020B0400000000000000" pitchFamily="50" charset="-128"/>
              </a:rPr>
              <a:pPr defTabSz="913851">
                <a:defRPr/>
              </a:pPr>
              <a:t>20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855799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endParaRPr kumimoji="1" lang="en-US" altLang="ja-JP" dirty="0"/>
              </a:p>
              <a:p>
                <a:r>
                  <a:rPr kumimoji="1" lang="ja-JP" altLang="en-US" dirty="0"/>
                  <a:t>その包含率をこの式のように定義します。</a:t>
                </a:r>
                <a:endParaRPr kumimoji="1" lang="en-US" altLang="ja-JP" dirty="0"/>
              </a:p>
              <a:p>
                <a:r>
                  <a:rPr kumimoji="1" lang="ja-JP" altLang="en-US" dirty="0"/>
                  <a:t>これは与えたクエリのトークンの</a:t>
                </a:r>
                <a:r>
                  <a:rPr kumimoji="1" lang="ja-JP" altLang="en-US" dirty="0" smtClean="0"/>
                  <a:t>数に対するファイル</a:t>
                </a:r>
                <a:r>
                  <a:rPr kumimoji="1" lang="ja-JP" altLang="en-US" dirty="0"/>
                  <a:t>とクエリの共通のトークンの</a:t>
                </a:r>
                <a:r>
                  <a:rPr kumimoji="1" lang="ja-JP" altLang="en-US" dirty="0" smtClean="0"/>
                  <a:t>数の割合を表して</a:t>
                </a:r>
                <a:r>
                  <a:rPr kumimoji="1" lang="ja-JP" altLang="en-US" dirty="0"/>
                  <a:t>います。</a:t>
                </a:r>
                <a:endParaRPr kumimoji="1" lang="en-US" altLang="ja-JP" dirty="0"/>
              </a:p>
              <a:p>
                <a:endParaRPr kumimoji="1" lang="en-US" altLang="ja-JP" dirty="0"/>
              </a:p>
              <a:p>
                <a14:m>
                  <m:oMath xmlns:m="http://schemas.openxmlformats.org/officeDocument/2006/math">
                    <m:r>
                      <a:rPr lang="ja-JP" altLang="en-US" i="1" dirty="0">
                        <a:latin typeface="Cambria Math" panose="02040503050406030204" pitchFamily="18" charset="0"/>
                      </a:rPr>
                      <m:t>この包含率が</m:t>
                    </m:r>
                  </m:oMath>
                </a14:m>
                <a:r>
                  <a:rPr lang="en-US" altLang="ja-JP" dirty="0"/>
                  <a:t>θ</a:t>
                </a:r>
                <a:r>
                  <a:rPr lang="ja-JP" altLang="en-US" dirty="0"/>
                  <a:t>以上となるものを類似コードと判断します。</a:t>
                </a:r>
                <a:endParaRPr lang="en-US" altLang="ja-JP" dirty="0"/>
              </a:p>
              <a:p>
                <a:endParaRPr lang="en-US" altLang="ja-JP" dirty="0"/>
              </a:p>
              <a:p>
                <a:r>
                  <a:rPr lang="ja-JP" altLang="en-US" dirty="0"/>
                  <a:t>この例で説明すると、</a:t>
                </a:r>
                <a:endParaRPr lang="en-US" altLang="ja-JP" dirty="0"/>
              </a:p>
              <a:p>
                <a:r>
                  <a:rPr lang="ja-JP" altLang="en-US" dirty="0"/>
                  <a:t>既存のブルームフィルタでは</a:t>
                </a:r>
                <a:endParaRPr lang="en-US" altLang="ja-JP" dirty="0"/>
              </a:p>
            </p:txBody>
          </p:sp>
        </mc:Choice>
        <mc:Fallback xmlns="">
          <p:sp>
            <p:nvSpPr>
              <p:cNvPr id="3" name="ノート プレースホルダー 2"/>
              <p:cNvSpPr>
                <a:spLocks noGrp="1"/>
              </p:cNvSpPr>
              <p:nvPr>
                <p:ph type="body" idx="1"/>
              </p:nvPr>
            </p:nvSpPr>
            <p:spPr/>
            <p:txBody>
              <a:bodyPr/>
              <a:lstStyle/>
              <a:p>
                <a:r>
                  <a:rPr kumimoji="1" lang="ja-JP" altLang="en-US" dirty="0" smtClean="0"/>
                  <a:t>その包含率をこの式のように定義します。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既存のツールでは</a:t>
                </a:r>
                <a:r>
                  <a:rPr lang="ja-JP" altLang="en-US" sz="1200" dirty="0" smtClean="0"/>
                  <a:t>完全一致のコードのみを検出するため、</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i="0" dirty="0" smtClean="0">
                    <a:latin typeface="Cambria Math" panose="02040503050406030204" pitchFamily="18" charset="0"/>
                  </a:rPr>
                  <a:t>𝐶𝑂𝑁𝑇𝐴𝐼𝑁𝑀𝐸𝑁𝑇 </a:t>
                </a:r>
                <a:r>
                  <a:rPr lang="ja-JP" altLang="en-US" dirty="0" smtClean="0"/>
                  <a:t>＝</a:t>
                </a:r>
                <a:r>
                  <a:rPr lang="ja-JP" altLang="en-US" dirty="0" smtClean="0"/>
                  <a:t>１を満たすファイルのみを抽出しましたが</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本研究では類似コードも検出</a:t>
                </a:r>
                <a:r>
                  <a:rPr lang="ja-JP" altLang="en-US" sz="1200" i="1" dirty="0" smtClean="0">
                    <a:latin typeface="Cambria Math" panose="02040503050406030204" pitchFamily="18" charset="0"/>
                  </a:rPr>
                  <a:t>するため、</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i="0" dirty="0" smtClean="0">
                    <a:latin typeface="Cambria Math" panose="02040503050406030204" pitchFamily="18" charset="0"/>
                  </a:rPr>
                  <a:t>𝐶𝑂𝑁𝑇𝐴𝐼𝑁𝑀𝐸𝑁𝑇</a:t>
                </a:r>
                <a:r>
                  <a:rPr lang="ja-JP" altLang="en-US" sz="1200" b="0" i="0" dirty="0" smtClean="0">
                    <a:latin typeface="Cambria Math" panose="02040503050406030204" pitchFamily="18" charset="0"/>
                  </a:rPr>
                  <a:t>≧</a:t>
                </a:r>
                <a:r>
                  <a:rPr lang="en-US" altLang="ja-JP" sz="1200" dirty="0" smtClean="0"/>
                  <a:t>θ</a:t>
                </a:r>
                <a:r>
                  <a:rPr kumimoji="1" lang="ja-JP" altLang="en-US" sz="1200" dirty="0" smtClean="0"/>
                  <a:t>を満たすファイルも抽出します。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あげれば上げるほど制度があげる</a:t>
                </a:r>
                <a:r>
                  <a:rPr kumimoji="1" lang="ja-JP" altLang="en-US" sz="1200" dirty="0" err="1" smtClean="0"/>
                  <a:t>く</a:t>
                </a:r>
                <a:endParaRPr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21</a:t>
            </a:fld>
            <a:endParaRPr kumimoji="1" lang="ja-JP" altLang="en-US"/>
          </a:p>
        </p:txBody>
      </p:sp>
    </p:spTree>
    <p:extLst>
      <p:ext uri="{BB962C8B-B14F-4D97-AF65-F5344CB8AC3E}">
        <p14:creationId xmlns:p14="http://schemas.microsoft.com/office/powerpoint/2010/main" val="30851903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endParaRPr kumimoji="1" lang="en-US" altLang="ja-JP" dirty="0"/>
              </a:p>
              <a:p>
                <a:r>
                  <a:rPr kumimoji="1" lang="ja-JP" altLang="en-US" dirty="0"/>
                  <a:t>その包含率をこの式のように定義します。</a:t>
                </a:r>
                <a:endParaRPr kumimoji="1" lang="en-US" altLang="ja-JP" dirty="0"/>
              </a:p>
              <a:p>
                <a:r>
                  <a:rPr kumimoji="1" lang="ja-JP" altLang="en-US" dirty="0"/>
                  <a:t>これは与えたクエリのトークンの</a:t>
                </a:r>
                <a:r>
                  <a:rPr kumimoji="1" lang="ja-JP" altLang="en-US" dirty="0" smtClean="0"/>
                  <a:t>数に対するファイル</a:t>
                </a:r>
                <a:r>
                  <a:rPr kumimoji="1" lang="ja-JP" altLang="en-US" dirty="0"/>
                  <a:t>とクエリの共通のトークンの</a:t>
                </a:r>
                <a:r>
                  <a:rPr kumimoji="1" lang="ja-JP" altLang="en-US" dirty="0" smtClean="0"/>
                  <a:t>数の割合を表して</a:t>
                </a:r>
                <a:r>
                  <a:rPr kumimoji="1" lang="ja-JP" altLang="en-US" dirty="0"/>
                  <a:t>います。</a:t>
                </a:r>
                <a:endParaRPr kumimoji="1" lang="en-US" altLang="ja-JP" dirty="0"/>
              </a:p>
              <a:p>
                <a:endParaRPr kumimoji="1" lang="en-US" altLang="ja-JP" dirty="0"/>
              </a:p>
              <a:p>
                <a14:m>
                  <m:oMath xmlns:m="http://schemas.openxmlformats.org/officeDocument/2006/math">
                    <m:r>
                      <a:rPr lang="ja-JP" altLang="en-US" i="1" dirty="0">
                        <a:latin typeface="Cambria Math" panose="02040503050406030204" pitchFamily="18" charset="0"/>
                      </a:rPr>
                      <m:t>この包含率が</m:t>
                    </m:r>
                  </m:oMath>
                </a14:m>
                <a:r>
                  <a:rPr lang="en-US" altLang="ja-JP" dirty="0"/>
                  <a:t>θ</a:t>
                </a:r>
                <a:r>
                  <a:rPr lang="ja-JP" altLang="en-US" dirty="0"/>
                  <a:t>以上となるものを類似コードと判断します。</a:t>
                </a:r>
                <a:endParaRPr lang="en-US" altLang="ja-JP" dirty="0"/>
              </a:p>
              <a:p>
                <a:endParaRPr lang="en-US" altLang="ja-JP" dirty="0"/>
              </a:p>
              <a:p>
                <a:r>
                  <a:rPr lang="ja-JP" altLang="en-US" dirty="0"/>
                  <a:t>この例で説明すると、</a:t>
                </a:r>
                <a:endParaRPr lang="en-US" altLang="ja-JP" dirty="0"/>
              </a:p>
              <a:p>
                <a:r>
                  <a:rPr lang="ja-JP" altLang="en-US" dirty="0"/>
                  <a:t>既存のブルームフィルタでは</a:t>
                </a:r>
                <a:endParaRPr lang="en-US" altLang="ja-JP" dirty="0"/>
              </a:p>
            </p:txBody>
          </p:sp>
        </mc:Choice>
        <mc:Fallback xmlns="">
          <p:sp>
            <p:nvSpPr>
              <p:cNvPr id="3" name="ノート プレースホルダー 2"/>
              <p:cNvSpPr>
                <a:spLocks noGrp="1"/>
              </p:cNvSpPr>
              <p:nvPr>
                <p:ph type="body" idx="1"/>
              </p:nvPr>
            </p:nvSpPr>
            <p:spPr/>
            <p:txBody>
              <a:bodyPr/>
              <a:lstStyle/>
              <a:p>
                <a:r>
                  <a:rPr kumimoji="1" lang="ja-JP" altLang="en-US" dirty="0" smtClean="0"/>
                  <a:t>その包含率をこの式のように定義します。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既存のツールでは</a:t>
                </a:r>
                <a:r>
                  <a:rPr lang="ja-JP" altLang="en-US" sz="1200" dirty="0" smtClean="0"/>
                  <a:t>完全一致のコードのみを検出するため、</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i="0" dirty="0" smtClean="0">
                    <a:latin typeface="Cambria Math" panose="02040503050406030204" pitchFamily="18" charset="0"/>
                  </a:rPr>
                  <a:t>𝐶𝑂𝑁𝑇𝐴𝐼𝑁𝑀𝐸𝑁𝑇 </a:t>
                </a:r>
                <a:r>
                  <a:rPr lang="ja-JP" altLang="en-US" dirty="0" smtClean="0"/>
                  <a:t>＝</a:t>
                </a:r>
                <a:r>
                  <a:rPr lang="ja-JP" altLang="en-US" dirty="0" smtClean="0"/>
                  <a:t>１を満たすファイルのみを抽出しましたが</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本研究では類似コードも検出</a:t>
                </a:r>
                <a:r>
                  <a:rPr lang="ja-JP" altLang="en-US" sz="1200" i="1" dirty="0" smtClean="0">
                    <a:latin typeface="Cambria Math" panose="02040503050406030204" pitchFamily="18" charset="0"/>
                  </a:rPr>
                  <a:t>するため、</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i="0" dirty="0" smtClean="0">
                    <a:latin typeface="Cambria Math" panose="02040503050406030204" pitchFamily="18" charset="0"/>
                  </a:rPr>
                  <a:t>𝐶𝑂𝑁𝑇𝐴𝐼𝑁𝑀𝐸𝑁𝑇</a:t>
                </a:r>
                <a:r>
                  <a:rPr lang="ja-JP" altLang="en-US" sz="1200" b="0" i="0" dirty="0" smtClean="0">
                    <a:latin typeface="Cambria Math" panose="02040503050406030204" pitchFamily="18" charset="0"/>
                  </a:rPr>
                  <a:t>≧</a:t>
                </a:r>
                <a:r>
                  <a:rPr lang="en-US" altLang="ja-JP" sz="1200" dirty="0" smtClean="0"/>
                  <a:t>θ</a:t>
                </a:r>
                <a:r>
                  <a:rPr kumimoji="1" lang="ja-JP" altLang="en-US" sz="1200" dirty="0" smtClean="0"/>
                  <a:t>を満たすファイルも抽出します。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あげれば上げるほど制度があげる</a:t>
                </a:r>
                <a:r>
                  <a:rPr kumimoji="1" lang="ja-JP" altLang="en-US" sz="1200" dirty="0" err="1" smtClean="0"/>
                  <a:t>く</a:t>
                </a:r>
                <a:endParaRPr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22</a:t>
            </a:fld>
            <a:endParaRPr kumimoji="1" lang="ja-JP" altLang="en-US"/>
          </a:p>
        </p:txBody>
      </p:sp>
    </p:spTree>
    <p:extLst>
      <p:ext uri="{BB962C8B-B14F-4D97-AF65-F5344CB8AC3E}">
        <p14:creationId xmlns:p14="http://schemas.microsoft.com/office/powerpoint/2010/main" val="2650401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では、まず研究</a:t>
            </a:r>
            <a:r>
              <a:rPr kumimoji="1" lang="ja-JP" altLang="en-US" dirty="0" smtClean="0"/>
              <a:t>背景についてです</a:t>
            </a:r>
            <a:r>
              <a:rPr kumimoji="1" lang="ja-JP" altLang="en-US" dirty="0" smtClean="0"/>
              <a:t>。本研究の背景</a:t>
            </a:r>
            <a:r>
              <a:rPr kumimoji="1" lang="ja-JP" altLang="en-US" dirty="0" smtClean="0"/>
              <a:t>としてソフトウェアの再利用があります、このソフトウェアの再利用により</a:t>
            </a:r>
            <a:r>
              <a:rPr kumimoji="1" lang="en-US" altLang="ja-JP" dirty="0" smtClean="0"/>
              <a:t>,</a:t>
            </a:r>
          </a:p>
          <a:p>
            <a:pPr defTabSz="913851">
              <a:defRPr/>
            </a:pPr>
            <a:r>
              <a:rPr lang="ja-JP" altLang="en-US" dirty="0"/>
              <a:t>開発のコストを抑え，ソフトウェアを効率的に開発可能になります</a:t>
            </a:r>
            <a:endParaRPr lang="en-US" altLang="ja-JP" dirty="0"/>
          </a:p>
          <a:p>
            <a:pPr marL="0" lvl="1" defTabSz="913851">
              <a:defRPr/>
            </a:pPr>
            <a:r>
              <a:rPr kumimoji="1" lang="ja-JP" altLang="en-US" dirty="0" smtClean="0"/>
              <a:t>しかしそれと同時に</a:t>
            </a:r>
            <a:r>
              <a:rPr lang="ja-JP" altLang="en-US" sz="2400" dirty="0"/>
              <a:t>ソフトウェアの保守コストを大きくする要因にもなります。</a:t>
            </a:r>
            <a:endParaRPr lang="en-US" altLang="ja-JP" sz="2400" dirty="0"/>
          </a:p>
          <a:p>
            <a:r>
              <a:rPr lang="ja-JP" altLang="en-US" dirty="0" smtClean="0"/>
              <a:t>これはソフトウェアの再利用によって同一</a:t>
            </a:r>
            <a:r>
              <a:rPr lang="ja-JP" altLang="en-US" dirty="0"/>
              <a:t>または類似した部分を持つ</a:t>
            </a:r>
            <a:r>
              <a:rPr lang="ja-JP" altLang="en-US" dirty="0" smtClean="0"/>
              <a:t>コードが生じ</a:t>
            </a:r>
            <a:r>
              <a:rPr lang="ja-JP" altLang="en-US" dirty="0" smtClean="0"/>
              <a:t>、このような</a:t>
            </a:r>
            <a:r>
              <a:rPr lang="ja-JP" altLang="en-US" sz="2000" dirty="0" smtClean="0"/>
              <a:t>コード</a:t>
            </a:r>
            <a:r>
              <a:rPr lang="ja-JP" altLang="en-US" sz="2000" dirty="0"/>
              <a:t>を修正する場合</a:t>
            </a:r>
            <a:r>
              <a:rPr lang="en-US" altLang="ja-JP" sz="2000" dirty="0"/>
              <a:t>, </a:t>
            </a:r>
            <a:r>
              <a:rPr lang="ja-JP" altLang="en-US" sz="2000" dirty="0"/>
              <a:t>類似コードの同時修正を検討する必要があるためです。</a:t>
            </a:r>
            <a:endParaRPr lang="en-US" altLang="ja-JP" sz="2000" dirty="0"/>
          </a:p>
          <a:p>
            <a:r>
              <a:rPr lang="ja-JP" altLang="en-US" sz="2800" dirty="0"/>
              <a:t>また、大規模なソフトウェアほど多くの類似コードを含み、</a:t>
            </a:r>
            <a:r>
              <a:rPr lang="ja-JP" altLang="en-US" sz="2400" dirty="0"/>
              <a:t>類似コードを一つ一つ手作業で探すのは非効率だといえます。</a:t>
            </a:r>
            <a:endParaRPr lang="en-US" altLang="ja-JP" sz="2400" dirty="0"/>
          </a:p>
          <a:p>
            <a:pPr defTabSz="913851">
              <a:defRPr/>
            </a:pPr>
            <a:r>
              <a:rPr lang="ja-JP" altLang="en-US" sz="2400" dirty="0"/>
              <a:t>これらの背景から、類似コードを検索するシステムが必要とされています</a:t>
            </a:r>
            <a:r>
              <a:rPr lang="ja-JP" altLang="en-US" sz="2400" dirty="0" smtClean="0"/>
              <a:t>。</a:t>
            </a:r>
            <a:endParaRPr lang="en-US" altLang="ja-JP" sz="2400" dirty="0" smtClean="0"/>
          </a:p>
          <a:p>
            <a:pPr defTabSz="913851">
              <a:defRPr/>
            </a:pPr>
            <a:endParaRPr lang="en-US" altLang="ja-JP" sz="2400" dirty="0" smtClean="0"/>
          </a:p>
          <a:p>
            <a:pPr defTabSz="913851">
              <a:defRPr/>
            </a:pPr>
            <a:r>
              <a:rPr lang="en-US" altLang="ja-JP" sz="2400" dirty="0" smtClean="0"/>
              <a:t>1</a:t>
            </a:r>
            <a:r>
              <a:rPr lang="ja-JP" altLang="en-US" sz="2400" dirty="0" smtClean="0"/>
              <a:t>っ分</a:t>
            </a:r>
            <a:endParaRPr lang="ja-JP" altLang="en-US" sz="2400" dirty="0"/>
          </a:p>
          <a:p>
            <a:endParaRPr lang="en-US" altLang="ja-JP" sz="2400" dirty="0"/>
          </a:p>
          <a:p>
            <a:endParaRPr kumimoji="1" lang="ja-JP" altLang="en-US" dirty="0"/>
          </a:p>
        </p:txBody>
      </p:sp>
      <p:sp>
        <p:nvSpPr>
          <p:cNvPr id="4" name="スライド番号プレースホルダー 3"/>
          <p:cNvSpPr>
            <a:spLocks noGrp="1"/>
          </p:cNvSpPr>
          <p:nvPr>
            <p:ph type="sldNum" sz="quarter" idx="10"/>
          </p:nvPr>
        </p:nvSpPr>
        <p:spPr/>
        <p:txBody>
          <a:bodyPr/>
          <a:lstStyle/>
          <a:p>
            <a:fld id="{3CC87773-5E80-4587-948B-BCF2CC02DFBC}" type="slidenum">
              <a:rPr kumimoji="1" lang="ja-JP" altLang="en-US" smtClean="0"/>
              <a:t>2</a:t>
            </a:fld>
            <a:endParaRPr kumimoji="1" lang="ja-JP" altLang="en-US"/>
          </a:p>
        </p:txBody>
      </p:sp>
    </p:spTree>
    <p:extLst>
      <p:ext uri="{BB962C8B-B14F-4D97-AF65-F5344CB8AC3E}">
        <p14:creationId xmlns:p14="http://schemas.microsoft.com/office/powerpoint/2010/main" val="37909340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endParaRPr kumimoji="1" lang="en-US" altLang="ja-JP" dirty="0"/>
              </a:p>
              <a:p>
                <a:r>
                  <a:rPr kumimoji="1" lang="ja-JP" altLang="en-US" dirty="0"/>
                  <a:t>その包含率をこの式のように定義します。</a:t>
                </a:r>
                <a:endParaRPr kumimoji="1" lang="en-US" altLang="ja-JP" dirty="0"/>
              </a:p>
              <a:p>
                <a:r>
                  <a:rPr kumimoji="1" lang="ja-JP" altLang="en-US" dirty="0"/>
                  <a:t>これは与えたクエリのトークンの</a:t>
                </a:r>
                <a:r>
                  <a:rPr kumimoji="1" lang="ja-JP" altLang="en-US" dirty="0" smtClean="0"/>
                  <a:t>数に対するファイル</a:t>
                </a:r>
                <a:r>
                  <a:rPr kumimoji="1" lang="ja-JP" altLang="en-US" dirty="0"/>
                  <a:t>とクエリの共通のトークンの</a:t>
                </a:r>
                <a:r>
                  <a:rPr kumimoji="1" lang="ja-JP" altLang="en-US" dirty="0" smtClean="0"/>
                  <a:t>数の割合を表して</a:t>
                </a:r>
                <a:r>
                  <a:rPr kumimoji="1" lang="ja-JP" altLang="en-US" dirty="0"/>
                  <a:t>います。</a:t>
                </a:r>
                <a:endParaRPr kumimoji="1" lang="en-US" altLang="ja-JP" dirty="0"/>
              </a:p>
              <a:p>
                <a:endParaRPr kumimoji="1" lang="en-US" altLang="ja-JP" dirty="0"/>
              </a:p>
              <a:p>
                <a14:m>
                  <m:oMath xmlns:m="http://schemas.openxmlformats.org/officeDocument/2006/math">
                    <m:r>
                      <a:rPr lang="ja-JP" altLang="en-US" i="1" dirty="0">
                        <a:latin typeface="Cambria Math" panose="02040503050406030204" pitchFamily="18" charset="0"/>
                      </a:rPr>
                      <m:t>この包含率が</m:t>
                    </m:r>
                  </m:oMath>
                </a14:m>
                <a:r>
                  <a:rPr lang="en-US" altLang="ja-JP" dirty="0"/>
                  <a:t>θ</a:t>
                </a:r>
                <a:r>
                  <a:rPr lang="ja-JP" altLang="en-US" dirty="0"/>
                  <a:t>以上となるものを類似コードと判断します。</a:t>
                </a:r>
                <a:endParaRPr lang="en-US" altLang="ja-JP" dirty="0"/>
              </a:p>
              <a:p>
                <a:endParaRPr lang="en-US" altLang="ja-JP" dirty="0"/>
              </a:p>
              <a:p>
                <a:r>
                  <a:rPr lang="ja-JP" altLang="en-US" dirty="0"/>
                  <a:t>この例で説明すると、</a:t>
                </a:r>
                <a:endParaRPr lang="en-US" altLang="ja-JP" dirty="0"/>
              </a:p>
              <a:p>
                <a:r>
                  <a:rPr lang="ja-JP" altLang="en-US" dirty="0"/>
                  <a:t>既存のブルームフィルタでは</a:t>
                </a:r>
                <a:endParaRPr lang="en-US" altLang="ja-JP" dirty="0"/>
              </a:p>
            </p:txBody>
          </p:sp>
        </mc:Choice>
        <mc:Fallback xmlns="">
          <p:sp>
            <p:nvSpPr>
              <p:cNvPr id="3" name="ノート プレースホルダー 2"/>
              <p:cNvSpPr>
                <a:spLocks noGrp="1"/>
              </p:cNvSpPr>
              <p:nvPr>
                <p:ph type="body" idx="1"/>
              </p:nvPr>
            </p:nvSpPr>
            <p:spPr/>
            <p:txBody>
              <a:bodyPr/>
              <a:lstStyle/>
              <a:p>
                <a:r>
                  <a:rPr kumimoji="1" lang="ja-JP" altLang="en-US" dirty="0" smtClean="0"/>
                  <a:t>その包含率をこの式のように定義します。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既存のツールでは</a:t>
                </a:r>
                <a:r>
                  <a:rPr lang="ja-JP" altLang="en-US" sz="1200" dirty="0" smtClean="0"/>
                  <a:t>完全一致のコードのみを検出するため、</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i="0" dirty="0" smtClean="0">
                    <a:latin typeface="Cambria Math" panose="02040503050406030204" pitchFamily="18" charset="0"/>
                  </a:rPr>
                  <a:t>𝐶𝑂𝑁𝑇𝐴𝐼𝑁𝑀𝐸𝑁𝑇 </a:t>
                </a:r>
                <a:r>
                  <a:rPr lang="ja-JP" altLang="en-US" dirty="0" smtClean="0"/>
                  <a:t>＝</a:t>
                </a:r>
                <a:r>
                  <a:rPr lang="ja-JP" altLang="en-US" dirty="0" smtClean="0"/>
                  <a:t>１を満たすファイルのみを抽出しましたが</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本研究では類似コードも検出</a:t>
                </a:r>
                <a:r>
                  <a:rPr lang="ja-JP" altLang="en-US" sz="1200" i="1" dirty="0" smtClean="0">
                    <a:latin typeface="Cambria Math" panose="02040503050406030204" pitchFamily="18" charset="0"/>
                  </a:rPr>
                  <a:t>するため、</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i="0" dirty="0" smtClean="0">
                    <a:latin typeface="Cambria Math" panose="02040503050406030204" pitchFamily="18" charset="0"/>
                  </a:rPr>
                  <a:t>𝐶𝑂𝑁𝑇𝐴𝐼𝑁𝑀𝐸𝑁𝑇</a:t>
                </a:r>
                <a:r>
                  <a:rPr lang="ja-JP" altLang="en-US" sz="1200" b="0" i="0" dirty="0" smtClean="0">
                    <a:latin typeface="Cambria Math" panose="02040503050406030204" pitchFamily="18" charset="0"/>
                  </a:rPr>
                  <a:t>≧</a:t>
                </a:r>
                <a:r>
                  <a:rPr lang="en-US" altLang="ja-JP" sz="1200" dirty="0" smtClean="0"/>
                  <a:t>θ</a:t>
                </a:r>
                <a:r>
                  <a:rPr kumimoji="1" lang="ja-JP" altLang="en-US" sz="1200" dirty="0" smtClean="0"/>
                  <a:t>を満たすファイルも抽出します。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あげれば上げるほど制度があげる</a:t>
                </a:r>
                <a:r>
                  <a:rPr kumimoji="1" lang="ja-JP" altLang="en-US" sz="1200" dirty="0" err="1" smtClean="0"/>
                  <a:t>く</a:t>
                </a:r>
                <a:endParaRPr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23</a:t>
            </a:fld>
            <a:endParaRPr kumimoji="1" lang="ja-JP" altLang="en-US"/>
          </a:p>
        </p:txBody>
      </p:sp>
    </p:spTree>
    <p:extLst>
      <p:ext uri="{BB962C8B-B14F-4D97-AF65-F5344CB8AC3E}">
        <p14:creationId xmlns:p14="http://schemas.microsoft.com/office/powerpoint/2010/main" val="584069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defTabSz="913851">
                  <a:defRPr/>
                </a:pPr>
                <a:endParaRPr kumimoji="1" lang="en-US" altLang="ja-JP" dirty="0" smtClean="0"/>
              </a:p>
              <a:p>
                <a:pPr defTabSz="913851">
                  <a:defRPr/>
                </a:pPr>
                <a:r>
                  <a:rPr kumimoji="1" lang="ja-JP" altLang="en-US" dirty="0" smtClean="0"/>
                  <a:t>また、この包含率の計算んみ</a:t>
                </a:r>
                <a14:m>
                  <m:oMath xmlns:m="http://schemas.openxmlformats.org/officeDocument/2006/math">
                    <m:r>
                      <a:rPr kumimoji="1" lang="ja-JP" altLang="en-US" i="1" dirty="0" smtClean="0">
                        <a:latin typeface="Cambria Math" panose="02040503050406030204" pitchFamily="18" charset="0"/>
                      </a:rPr>
                      <m:t>ついてですが、</m:t>
                    </m:r>
                    <m:r>
                      <m:rPr>
                        <m:nor/>
                      </m:rPr>
                      <a:rPr kumimoji="1" lang="ja-JP" altLang="en-US" dirty="0" smtClean="0"/>
                      <m:t>共通</m:t>
                    </m:r>
                    <m:r>
                      <a:rPr kumimoji="1" lang="ja-JP" altLang="en-US" i="1" dirty="0" smtClean="0">
                        <a:latin typeface="Cambria Math" panose="02040503050406030204" pitchFamily="18" charset="0"/>
                      </a:rPr>
                      <m:t>部分</m:t>
                    </m:r>
                  </m:oMath>
                </a14:m>
                <a:r>
                  <a:rPr lang="ja-JP" altLang="en-US" dirty="0" smtClean="0">
                    <a:cs typeface="Arial"/>
                  </a:rPr>
                  <a:t>を計算する必要があります。</a:t>
                </a:r>
                <a:endParaRPr lang="en-US" altLang="ja-JP" dirty="0" smtClean="0">
                  <a:cs typeface="Arial"/>
                </a:endParaRPr>
              </a:p>
              <a:p>
                <a:pPr marL="0" lvl="1" defTabSz="913851">
                  <a:defRPr/>
                </a:pPr>
                <a:r>
                  <a:rPr lang="ja-JP" altLang="en-US" dirty="0" smtClean="0">
                    <a:cs typeface="Arial"/>
                  </a:rPr>
                  <a:t>この方法の一つとしてクエリとファイルのトークンを一つひとつ調査する方法があります。</a:t>
                </a:r>
                <a:endParaRPr lang="en-US" altLang="ja-JP" dirty="0" smtClean="0">
                  <a:cs typeface="Arial"/>
                </a:endParaRPr>
              </a:p>
              <a:p>
                <a:pPr marL="0" lvl="1" defTabSz="913851">
                  <a:defRPr/>
                </a:pPr>
                <a:r>
                  <a:rPr lang="ja-JP" altLang="en-US" dirty="0" smtClean="0">
                    <a:cs typeface="Arial"/>
                  </a:rPr>
                  <a:t>しかし、この方法では時間的コストが大きくなり、</a:t>
                </a:r>
                <a:r>
                  <a:rPr lang="ja-JP" altLang="en-US" dirty="0">
                    <a:cs typeface="Arial"/>
                  </a:rPr>
                  <a:t>ブルームフィルタの高速性が失われてしまいます。</a:t>
                </a:r>
                <a:endParaRPr lang="en-US" altLang="ja-JP" dirty="0" smtClean="0">
                  <a:cs typeface="Arial"/>
                </a:endParaRPr>
              </a:p>
              <a:p>
                <a:pPr marL="0" lvl="1" defTabSz="913851">
                  <a:defRPr/>
                </a:pPr>
                <a:endParaRPr lang="en-US" altLang="ja-JP" dirty="0" smtClean="0">
                  <a:cs typeface="Arial"/>
                </a:endParaRPr>
              </a:p>
              <a:p>
                <a:pPr marL="0" lvl="1" defTabSz="913851">
                  <a:defRPr/>
                </a:pPr>
                <a:r>
                  <a:rPr lang="ja-JP" altLang="en-US" dirty="0" smtClean="0">
                    <a:cs typeface="Arial"/>
                  </a:rPr>
                  <a:t>そこで、本手法ではビット列の情報のみで</a:t>
                </a:r>
                <a14:m>
                  <m:oMath xmlns:m="http://schemas.openxmlformats.org/officeDocument/2006/math">
                    <m:r>
                      <a:rPr lang="en-US" altLang="ja-JP" i="1">
                        <a:latin typeface="Cambria Math" panose="02040503050406030204" pitchFamily="18" charset="0"/>
                      </a:rPr>
                      <m:t>|</m:t>
                    </m:r>
                    <m:r>
                      <a:rPr lang="en-US" altLang="ja-JP" i="1">
                        <a:latin typeface="Cambria Math" panose="02040503050406030204" pitchFamily="18" charset="0"/>
                      </a:rPr>
                      <m:t>𝑞</m:t>
                    </m:r>
                    <m:r>
                      <a:rPr lang="en-US" altLang="ja-JP" i="1">
                        <a:latin typeface="Cambria Math" panose="02040503050406030204" pitchFamily="18" charset="0"/>
                      </a:rPr>
                      <m:t>∩</m:t>
                    </m:r>
                    <m:r>
                      <a:rPr lang="en-US" altLang="ja-JP" i="1">
                        <a:latin typeface="Cambria Math" panose="02040503050406030204" pitchFamily="18" charset="0"/>
                      </a:rPr>
                      <m:t>𝑓</m:t>
                    </m:r>
                    <m:r>
                      <a:rPr lang="en-US" altLang="ja-JP" i="1">
                        <a:latin typeface="Cambria Math" panose="02040503050406030204" pitchFamily="18" charset="0"/>
                      </a:rPr>
                      <m:t>|</m:t>
                    </m:r>
                  </m:oMath>
                </a14:m>
                <a:r>
                  <a:rPr lang="ja-JP" altLang="en-US" dirty="0">
                    <a:cs typeface="Arial"/>
                  </a:rPr>
                  <a:t>を推測する</a:t>
                </a:r>
                <a:r>
                  <a:rPr lang="ja-JP" altLang="en-US" dirty="0" smtClean="0">
                    <a:cs typeface="Arial"/>
                  </a:rPr>
                  <a:t>。ビットの共通の</a:t>
                </a:r>
                <a:r>
                  <a:rPr lang="en-US" altLang="ja-JP" dirty="0" smtClean="0">
                    <a:cs typeface="Arial"/>
                  </a:rPr>
                  <a:t>1</a:t>
                </a:r>
                <a:r>
                  <a:rPr lang="ja-JP" altLang="en-US" dirty="0" smtClean="0">
                    <a:cs typeface="Arial"/>
                  </a:rPr>
                  <a:t>になっている数を共通部分とするとハッシュを衝突する可能性があるので、</a:t>
                </a:r>
                <a:endParaRPr lang="en-US" altLang="ja-JP" dirty="0" smtClean="0">
                  <a:cs typeface="Arial"/>
                </a:endParaRPr>
              </a:p>
              <a:p>
                <a:pPr marL="0" lvl="1" defTabSz="913851">
                  <a:defRPr/>
                </a:pPr>
                <a:r>
                  <a:rPr kumimoji="1" lang="ja-JP" altLang="en-US" dirty="0" smtClean="0"/>
                  <a:t>具体的な方法としては、ファイルとクエリの共通のトークンの数の計算には</a:t>
                </a:r>
                <a:endParaRPr kumimoji="1" lang="en-US" altLang="ja-JP" dirty="0" smtClean="0"/>
              </a:p>
              <a:p>
                <a:pPr marL="0" lvl="1" defTabSz="913851">
                  <a:defRPr/>
                </a:pPr>
                <a:r>
                  <a:rPr lang="en-US" altLang="ja-JP" dirty="0"/>
                  <a:t>2</a:t>
                </a:r>
                <a:r>
                  <a:rPr lang="ja-JP" altLang="en-US" dirty="0" err="1"/>
                  <a:t>つの</a:t>
                </a:r>
                <a:r>
                  <a:rPr lang="ja-JP" altLang="en-US" dirty="0"/>
                  <a:t>ビット列の</a:t>
                </a:r>
                <a:r>
                  <a:rPr lang="en-US" altLang="ja-JP" dirty="0"/>
                  <a:t>AND</a:t>
                </a:r>
                <a:r>
                  <a:rPr lang="ja-JP" altLang="en-US" dirty="0"/>
                  <a:t>からハッシュ値衝突確率を考慮して推定された最尤値を使用します</a:t>
                </a:r>
                <a:r>
                  <a:rPr lang="ja-JP" altLang="en-US" dirty="0" smtClean="0"/>
                  <a:t>。</a:t>
                </a:r>
                <a:endParaRPr lang="en-US" altLang="ja-JP" dirty="0" smtClean="0"/>
              </a:p>
              <a:p>
                <a:pPr marL="0" lvl="1" defTabSz="913851">
                  <a:defRPr/>
                </a:pPr>
                <a:endParaRPr lang="en-US" altLang="ja-JP" dirty="0" smtClean="0">
                  <a:cs typeface="Arial"/>
                </a:endParaRPr>
              </a:p>
              <a:p>
                <a:pPr marL="0" lvl="1" defTabSz="913851">
                  <a:defRPr/>
                </a:pPr>
                <a:r>
                  <a:rPr lang="ja-JP" altLang="en-US" dirty="0" smtClean="0">
                    <a:cs typeface="Arial"/>
                  </a:rPr>
                  <a:t>このように包含率を用いたブルームフィルタで高速に類維持した</a:t>
                </a:r>
                <a:endParaRPr lang="en-US" altLang="ja-JP" dirty="0" smtClean="0">
                  <a:cs typeface="Arial"/>
                </a:endParaRPr>
              </a:p>
              <a:p>
                <a:pPr marL="0" lvl="1" defTabSz="913851">
                  <a:defRPr/>
                </a:pPr>
                <a:endParaRPr lang="en-US" altLang="ja-JP" dirty="0" smtClean="0">
                  <a:cs typeface="Arial"/>
                </a:endParaRPr>
              </a:p>
              <a:p>
                <a:endParaRPr kumimoji="1" lang="ja-JP" altLang="en-US" dirty="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この包含率の計算には</a:t>
                </a:r>
                <a:r>
                  <a:rPr kumimoji="1" lang="ja-JP" altLang="en-US" i="0" dirty="0" smtClean="0">
                    <a:latin typeface="Cambria Math" panose="02040503050406030204" pitchFamily="18" charset="0"/>
                  </a:rPr>
                  <a:t>"ファイルとクエリの共通のトークンの数</a:t>
                </a:r>
                <a:r>
                  <a:rPr kumimoji="1" lang="ja-JP" altLang="en-US" i="0" dirty="0" smtClean="0"/>
                  <a:t>"</a:t>
                </a:r>
                <a:r>
                  <a:rPr lang="ja-JP" altLang="en-US" dirty="0" smtClean="0">
                    <a:cs typeface="Arial"/>
                  </a:rPr>
                  <a:t>を知る必要が</a:t>
                </a:r>
                <a:r>
                  <a:rPr lang="ja-JP" altLang="en-US" dirty="0" smtClean="0">
                    <a:cs typeface="Arial"/>
                  </a:rPr>
                  <a:t>あります。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しあｋし、クエリとファイルのトークンを一つひとつ調査していては時間的コストが大きくなってしまいます。</a:t>
                </a: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また、時間的コストの小さい</a:t>
                </a:r>
                <a:r>
                  <a:rPr lang="ja-JP" altLang="en-US" sz="1200" dirty="0" smtClean="0">
                    <a:cs typeface="Arial"/>
                  </a:rPr>
                  <a:t>２つのビット列の</a:t>
                </a:r>
                <a:r>
                  <a:rPr lang="en-US" altLang="ja-JP" sz="1200" dirty="0" smtClean="0">
                    <a:cs typeface="Arial"/>
                  </a:rPr>
                  <a:t>1</a:t>
                </a:r>
                <a:r>
                  <a:rPr lang="ja-JP" altLang="en-US" sz="1200" dirty="0" smtClean="0">
                    <a:cs typeface="Arial"/>
                  </a:rPr>
                  <a:t>に設定されているビット数を調査しても、</a:t>
                </a:r>
                <a:endParaRPr lang="en-US" altLang="ja-JP" sz="1200"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cs typeface="Arial"/>
                  </a:rPr>
                  <a:t>ハッシュ値が衝突している可能性があるため、正確な結果が得られません。</a:t>
                </a:r>
                <a:endParaRPr lang="en-US" altLang="ja-JP" sz="1200"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cs typeface="Aria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そこで、</a:t>
                </a:r>
                <a:r>
                  <a:rPr kumimoji="1" lang="ja-JP" altLang="en-US" dirty="0" smtClean="0"/>
                  <a:t>ファイルとクエリの共通のトークンの数の計算には</a:t>
                </a:r>
                <a:r>
                  <a:rPr lang="en-US" altLang="ja-JP" sz="1200" dirty="0" smtClean="0">
                    <a:solidFill>
                      <a:schemeClr val="tx1"/>
                    </a:solidFill>
                  </a:rPr>
                  <a:t>2</a:t>
                </a:r>
                <a:r>
                  <a:rPr lang="ja-JP" altLang="en-US" sz="1200" dirty="0" err="1">
                    <a:solidFill>
                      <a:schemeClr val="tx1"/>
                    </a:solidFill>
                  </a:rPr>
                  <a:t>つの</a:t>
                </a:r>
                <a:r>
                  <a:rPr lang="ja-JP" altLang="en-US" sz="1200" dirty="0">
                    <a:solidFill>
                      <a:schemeClr val="tx1"/>
                    </a:solidFill>
                  </a:rPr>
                  <a:t>ビット列の</a:t>
                </a:r>
                <a:r>
                  <a:rPr lang="en-US" altLang="ja-JP" sz="1200" dirty="0">
                    <a:solidFill>
                      <a:schemeClr val="tx1"/>
                    </a:solidFill>
                  </a:rPr>
                  <a:t>AND</a:t>
                </a:r>
                <a:r>
                  <a:rPr lang="ja-JP" altLang="en-US" sz="1200" dirty="0">
                    <a:solidFill>
                      <a:schemeClr val="tx1"/>
                    </a:solidFill>
                  </a:rPr>
                  <a:t>からハッシュ値衝突確率を考慮して推定された最尤値を使用 </a:t>
                </a:r>
                <a:r>
                  <a:rPr lang="en-US" altLang="ja-JP" sz="1200" dirty="0">
                    <a:solidFill>
                      <a:schemeClr val="tx1"/>
                    </a:solidFill>
                  </a:rPr>
                  <a:t>[2</a:t>
                </a:r>
                <a:r>
                  <a:rPr lang="en-US" altLang="ja-JP" sz="1200" dirty="0" smtClean="0">
                    <a:solidFill>
                      <a:schemeClr val="tx1"/>
                    </a:solidFill>
                  </a:rPr>
                  <a:t>]</a:t>
                </a:r>
                <a:endParaRPr lang="en-US" altLang="ja-JP" sz="1200" dirty="0">
                  <a:solidFill>
                    <a:schemeClr val="tx1"/>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cs typeface="Arial"/>
                  </a:rPr>
                  <a:t>することで高速に正確な包含率の計算を行います。</a:t>
                </a:r>
                <a:endParaRPr lang="en-US" altLang="ja-JP" dirty="0" smtClean="0">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cs typeface="Arial"/>
                </a:endParaRPr>
              </a:p>
              <a:p>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24</a:t>
            </a:fld>
            <a:endParaRPr kumimoji="1" lang="ja-JP" altLang="en-US"/>
          </a:p>
        </p:txBody>
      </p:sp>
    </p:spTree>
    <p:extLst>
      <p:ext uri="{BB962C8B-B14F-4D97-AF65-F5344CB8AC3E}">
        <p14:creationId xmlns:p14="http://schemas.microsoft.com/office/powerpoint/2010/main" val="27260198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en-US" altLang="ja-JP" dirty="0" smtClean="0"/>
          </a:p>
          <a:p>
            <a:r>
              <a:rPr kumimoji="1" lang="ja-JP" altLang="en-US" dirty="0" smtClean="0"/>
              <a:t>この図は先ほど紹介した既存の</a:t>
            </a:r>
            <a:r>
              <a:rPr lang="en-US" altLang="ja-JP" dirty="0" err="1"/>
              <a:t>NCDSearch</a:t>
            </a:r>
            <a:r>
              <a:rPr lang="ja-JP" altLang="en-US" dirty="0"/>
              <a:t>の処理概要です・</a:t>
            </a:r>
            <a:endParaRPr lang="en-US" altLang="ja-JP" dirty="0"/>
          </a:p>
          <a:p>
            <a:r>
              <a:rPr lang="ja-JP" altLang="en-US" dirty="0"/>
              <a:t>この</a:t>
            </a:r>
            <a:r>
              <a:rPr lang="en-US" altLang="ja-JP" dirty="0" err="1"/>
              <a:t>NCDSearch</a:t>
            </a:r>
            <a:r>
              <a:rPr lang="ja-JP" altLang="en-US" dirty="0"/>
              <a:t>に対して、本研究では</a:t>
            </a:r>
            <a:r>
              <a:rPr lang="ja-JP" altLang="en-US" dirty="0" smtClean="0"/>
              <a:t>包含率を用いたブルームフィルタを実装するとこのような処理概要になります。</a:t>
            </a:r>
            <a:endParaRPr lang="en-US" altLang="ja-JP"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25</a:t>
            </a:fld>
            <a:endParaRPr kumimoji="1" lang="ja-JP" altLang="en-US"/>
          </a:p>
        </p:txBody>
      </p:sp>
    </p:spTree>
    <p:extLst>
      <p:ext uri="{BB962C8B-B14F-4D97-AF65-F5344CB8AC3E}">
        <p14:creationId xmlns:p14="http://schemas.microsoft.com/office/powerpoint/2010/main" val="36375996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kumimoji="1" lang="ja-JP" altLang="en-US" dirty="0" smtClean="0"/>
              <a:t>既存の</a:t>
            </a:r>
            <a:r>
              <a:rPr kumimoji="1" lang="en-US" altLang="ja-JP" dirty="0" err="1" smtClean="0"/>
              <a:t>NCDseach</a:t>
            </a:r>
            <a:r>
              <a:rPr kumimoji="1" lang="ja-JP" altLang="en-US" dirty="0" smtClean="0"/>
              <a:t>に比べてこちらの</a:t>
            </a:r>
            <a:r>
              <a:rPr lang="ja-JP" altLang="en-US" dirty="0"/>
              <a:t>ブルームフィルタにより類似コードを含む可能性があるファイルを抽出する</a:t>
            </a:r>
          </a:p>
          <a:p>
            <a:r>
              <a:rPr kumimoji="1" lang="ja-JP" altLang="en-US" dirty="0" smtClean="0"/>
              <a:t>処理が増えることになります。</a:t>
            </a:r>
            <a:endParaRPr kumimoji="1" lang="en-US" altLang="ja-JP" dirty="0" smtClean="0"/>
          </a:p>
          <a:p>
            <a:endParaRPr kumimoji="1" lang="en-US" altLang="ja-JP" dirty="0" smtClean="0"/>
          </a:p>
          <a:p>
            <a:r>
              <a:rPr kumimoji="1" lang="ja-JP" altLang="en-US" dirty="0" smtClean="0"/>
              <a:t>この処理によって、次に行う時間的コストの大きい正規圧縮距離の計算を行う</a:t>
            </a:r>
            <a:endParaRPr kumimoji="1" lang="en-US" altLang="ja-JP" dirty="0" smtClean="0"/>
          </a:p>
          <a:p>
            <a:r>
              <a:rPr kumimoji="1" lang="ja-JP" altLang="en-US" dirty="0" smtClean="0"/>
              <a:t>フィルルをフィルタリングでき、実行時間を削減</a:t>
            </a:r>
            <a:r>
              <a:rPr kumimoji="1" lang="ja-JP" altLang="en-US" dirty="0" err="1" smtClean="0"/>
              <a:t>される考えて</a:t>
            </a:r>
            <a:r>
              <a:rPr kumimoji="1" lang="ja-JP" altLang="en-US" dirty="0" smtClean="0"/>
              <a:t>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26</a:t>
            </a:fld>
            <a:endParaRPr kumimoji="1" lang="ja-JP" altLang="en-US"/>
          </a:p>
        </p:txBody>
      </p:sp>
    </p:spTree>
    <p:extLst>
      <p:ext uri="{BB962C8B-B14F-4D97-AF65-F5344CB8AC3E}">
        <p14:creationId xmlns:p14="http://schemas.microsoft.com/office/powerpoint/2010/main" val="1913312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100" dirty="0"/>
              <a:t>では評価実験について説明します。</a:t>
            </a:r>
            <a:endParaRPr lang="en-US" altLang="ja-JP" sz="1100" dirty="0"/>
          </a:p>
          <a:p>
            <a:pPr defTabSz="913851">
              <a:defRPr/>
            </a:pPr>
            <a:r>
              <a:rPr lang="ja-JP" altLang="en-US" sz="1100" dirty="0"/>
              <a:t>本研究の評価実験として、既存の</a:t>
            </a:r>
            <a:r>
              <a:rPr lang="en-US" altLang="ja-JP" sz="1100" dirty="0" err="1"/>
              <a:t>NCDSearch</a:t>
            </a:r>
            <a:r>
              <a:rPr lang="ja-JP" altLang="en-US" sz="1100" dirty="0"/>
              <a:t>との比較評価を行います。</a:t>
            </a:r>
          </a:p>
          <a:p>
            <a:pPr marL="0" lvl="1" defTabSz="913851">
              <a:defRPr/>
            </a:pPr>
            <a:endParaRPr lang="en-US" altLang="ja-JP" sz="1100" dirty="0" smtClean="0"/>
          </a:p>
          <a:p>
            <a:pPr marL="0" lvl="1" defTabSz="913851">
              <a:defRPr/>
            </a:pPr>
            <a:endParaRPr lang="en-US" altLang="ja-JP" sz="1100" dirty="0"/>
          </a:p>
          <a:p>
            <a:pPr marL="0" lvl="1" defTabSz="913851">
              <a:defRPr/>
            </a:pPr>
            <a:r>
              <a:rPr lang="ja-JP" altLang="en-US" sz="1100" dirty="0"/>
              <a:t>この実験には</a:t>
            </a:r>
            <a:r>
              <a:rPr lang="en-US" altLang="ja-JP" sz="1100" dirty="0" err="1"/>
              <a:t>PostgreSQL,Git,Linux</a:t>
            </a:r>
            <a:r>
              <a:rPr lang="ja-JP" altLang="en-US" sz="1100" dirty="0"/>
              <a:t>の３つの</a:t>
            </a:r>
            <a:r>
              <a:rPr lang="en-US" altLang="ja-JP" sz="1100" dirty="0"/>
              <a:t>OSS</a:t>
            </a:r>
            <a:r>
              <a:rPr lang="ja-JP" altLang="ja-JP" sz="1100" dirty="0"/>
              <a:t>プロジェクト</a:t>
            </a:r>
            <a:r>
              <a:rPr lang="ja-JP" altLang="en-US" sz="1100" dirty="0"/>
              <a:t>の更新履歴から類似コードのバグ修正を　</a:t>
            </a:r>
            <a:endParaRPr lang="en-US" altLang="ja-JP" sz="1100" dirty="0"/>
          </a:p>
          <a:p>
            <a:pPr marL="0" lvl="1" defTabSz="913851">
              <a:defRPr/>
            </a:pPr>
            <a:r>
              <a:rPr lang="ja-JP" altLang="en-US" sz="1100" dirty="0"/>
              <a:t>集めたクエリ・検索結果集合の組から成るデータセットを用います</a:t>
            </a:r>
            <a:r>
              <a:rPr lang="ja-JP" altLang="en-US" sz="1100" dirty="0" smtClean="0"/>
              <a:t>。</a:t>
            </a:r>
            <a:endParaRPr lang="en-US" altLang="ja-JP" sz="1100" dirty="0" smtClean="0"/>
          </a:p>
          <a:p>
            <a:pPr marL="0" lvl="1" defTabSz="913851">
              <a:defRPr/>
            </a:pPr>
            <a:r>
              <a:rPr lang="ja-JP" altLang="en-US" sz="1100" dirty="0" smtClean="0"/>
              <a:t>その他のツールの実験でも使われておりかなり信ぴょう性の高い</a:t>
            </a:r>
            <a:endParaRPr lang="en-US" altLang="ja-JP" sz="1100" dirty="0" smtClean="0"/>
          </a:p>
          <a:p>
            <a:pPr marL="0" lvl="1" defTabSz="913851">
              <a:defRPr/>
            </a:pPr>
            <a:r>
              <a:rPr lang="ja-JP" altLang="en-US" sz="1100" dirty="0" smtClean="0"/>
              <a:t>過去の更新履歴から手作業で</a:t>
            </a:r>
            <a:endParaRPr lang="en-US" altLang="ja-JP" sz="1100" dirty="0"/>
          </a:p>
          <a:p>
            <a:pPr marL="0" lvl="1" defTabSz="913851">
              <a:defRPr/>
            </a:pPr>
            <a:endParaRPr lang="en-US" altLang="ja-JP" sz="1100" dirty="0"/>
          </a:p>
          <a:p>
            <a:pPr marL="0" lvl="2" defTabSz="913851">
              <a:defRPr/>
            </a:pPr>
            <a:r>
              <a:rPr lang="ja-JP" altLang="en-US" sz="1100" dirty="0"/>
              <a:t>このデータセットには完全一致コード、類似コードが含まれています。</a:t>
            </a:r>
            <a:endParaRPr lang="en-US" altLang="ja-JP" sz="1100" dirty="0"/>
          </a:p>
          <a:p>
            <a:pPr marL="0" lvl="2" defTabSz="913851">
              <a:defRPr/>
            </a:pPr>
            <a:r>
              <a:rPr lang="ja-JP" altLang="en-US" sz="1100" dirty="0"/>
              <a:t>また、このデータセットに対して既存の</a:t>
            </a:r>
            <a:r>
              <a:rPr lang="en-US" altLang="ja-JP" sz="1100" dirty="0" err="1"/>
              <a:t>NCDSearch</a:t>
            </a:r>
            <a:r>
              <a:rPr lang="ja-JP" altLang="en-US" sz="1100" dirty="0"/>
              <a:t>では</a:t>
            </a:r>
            <a:r>
              <a:rPr lang="en-US" altLang="ja-JP" sz="1100" dirty="0"/>
              <a:t>recall</a:t>
            </a:r>
            <a:r>
              <a:rPr lang="ja-JP" altLang="en-US" sz="1100" dirty="0"/>
              <a:t>が１でした</a:t>
            </a:r>
            <a:r>
              <a:rPr lang="ja-JP" altLang="en-US" sz="1100" dirty="0" smtClean="0"/>
              <a:t>。</a:t>
            </a:r>
            <a:endParaRPr lang="en-US" altLang="ja-JP" sz="1100" dirty="0" smtClean="0"/>
          </a:p>
          <a:p>
            <a:pPr marL="0" lvl="2" defTabSz="913851">
              <a:defRPr/>
            </a:pPr>
            <a:r>
              <a:rPr lang="ja-JP" altLang="en-US" sz="1100" dirty="0" smtClean="0"/>
              <a:t>その既存の</a:t>
            </a:r>
            <a:r>
              <a:rPr lang="en-US" altLang="ja-JP" sz="1100" dirty="0" err="1" smtClean="0"/>
              <a:t>NCDSearch</a:t>
            </a:r>
            <a:r>
              <a:rPr lang="ja-JP" altLang="en-US" sz="1100" dirty="0" smtClean="0"/>
              <a:t>のリコールと比較して、ブルームフィルタを実装して</a:t>
            </a:r>
            <a:endParaRPr lang="en-US" altLang="ja-JP" sz="1100" dirty="0"/>
          </a:p>
          <a:p>
            <a:pPr marL="0" lvl="2" defTabSz="913851">
              <a:defRPr/>
            </a:pPr>
            <a:endParaRPr lang="en-US" altLang="ja-JP" sz="1100" dirty="0"/>
          </a:p>
          <a:p>
            <a:pPr marL="0" lvl="2" defTabSz="913851">
              <a:defRPr/>
            </a:pPr>
            <a:r>
              <a:rPr lang="ja-JP" altLang="en-US" sz="1100" dirty="0"/>
              <a:t>この実験に対して研究課題を</a:t>
            </a:r>
            <a:endParaRPr lang="en-US" altLang="ja-JP" sz="1100" dirty="0"/>
          </a:p>
          <a:p>
            <a:pPr marL="0" lvl="1"/>
            <a:r>
              <a:rPr lang="ja-JP" altLang="en-US" sz="1100" dirty="0"/>
              <a:t>・処理速度は短縮されるか</a:t>
            </a:r>
          </a:p>
          <a:p>
            <a:pPr marL="0" lvl="1"/>
            <a:r>
              <a:rPr lang="ja-JP" altLang="en-US" sz="1100" dirty="0"/>
              <a:t>・</a:t>
            </a:r>
            <a:r>
              <a:rPr lang="en-US" altLang="ja-JP" sz="1100" dirty="0"/>
              <a:t>recall</a:t>
            </a:r>
            <a:r>
              <a:rPr lang="ja-JP" altLang="en-US" sz="1100" dirty="0"/>
              <a:t>は改変前と同じ</a:t>
            </a:r>
            <a:r>
              <a:rPr lang="en-US" altLang="ja-JP" sz="1100" dirty="0"/>
              <a:t>1</a:t>
            </a:r>
            <a:r>
              <a:rPr lang="ja-JP" altLang="en-US" sz="1100" dirty="0"/>
              <a:t>保たれるか</a:t>
            </a:r>
            <a:endParaRPr lang="en-US" altLang="ja-JP" sz="1100" dirty="0"/>
          </a:p>
          <a:p>
            <a:pPr marL="0" lvl="1"/>
            <a:r>
              <a:rPr lang="ja-JP" altLang="en-US" sz="1100" dirty="0"/>
              <a:t>・上記を実現する適切なパラメータどんな値か</a:t>
            </a:r>
            <a:endParaRPr lang="en-US" altLang="ja-JP" sz="1100" dirty="0"/>
          </a:p>
          <a:p>
            <a:pPr marL="0" lvl="1"/>
            <a:r>
              <a:rPr lang="ja-JP" altLang="en-US" sz="1100" dirty="0"/>
              <a:t>の３つを設定しています</a:t>
            </a:r>
            <a:endParaRPr lang="en-US" altLang="ja-JP" sz="1100" dirty="0"/>
          </a:p>
          <a:p>
            <a:pPr marL="0" lvl="2" defTabSz="913851">
              <a:defRPr/>
            </a:pPr>
            <a:endParaRPr lang="el-GR" altLang="ja-JP" sz="1100" dirty="0"/>
          </a:p>
          <a:p>
            <a:pPr marL="0" lvl="2" defTabSz="913851">
              <a:defRPr/>
            </a:pPr>
            <a:endParaRPr lang="en-US" altLang="ja-JP" sz="1100" dirty="0"/>
          </a:p>
          <a:p>
            <a:pPr marL="0" lvl="2" defTabSz="913851">
              <a:defRPr/>
            </a:pPr>
            <a:endParaRPr lang="en-US" altLang="ja-JP" sz="1100"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27</a:t>
            </a:fld>
            <a:endParaRPr kumimoji="1" lang="ja-JP" altLang="en-US"/>
          </a:p>
        </p:txBody>
      </p:sp>
    </p:spTree>
    <p:extLst>
      <p:ext uri="{BB962C8B-B14F-4D97-AF65-F5344CB8AC3E}">
        <p14:creationId xmlns:p14="http://schemas.microsoft.com/office/powerpoint/2010/main" val="19651267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kumimoji="1" lang="ja-JP" altLang="en-US" dirty="0" smtClean="0"/>
                  <a:t>そのパラメータンついてですが、まずブルー無フィルタのパラメータがあります。</a:t>
                </a:r>
                <a:endParaRPr kumimoji="1" lang="en-US" altLang="ja-JP" dirty="0" smtClean="0"/>
              </a:p>
              <a:p>
                <a:r>
                  <a:rPr kumimoji="1" lang="ja-JP" altLang="en-US" dirty="0" smtClean="0"/>
                  <a:t>先ほど説明した通り、ビット列とハッシュ関数を用意するんですが、</a:t>
                </a:r>
                <a:endParaRPr kumimoji="1" lang="en-US" altLang="ja-JP" dirty="0" smtClean="0"/>
              </a:p>
              <a:p>
                <a:r>
                  <a:rPr kumimoji="1" lang="ja-JP" altLang="en-US" dirty="0" smtClean="0"/>
                  <a:t>このように、ハッシュ関数は複数定義することができます。</a:t>
                </a:r>
                <a:endParaRPr kumimoji="1" lang="en-US" altLang="ja-JP" dirty="0" smtClean="0"/>
              </a:p>
              <a:p>
                <a:r>
                  <a:rPr kumimoji="1" lang="ja-JP" altLang="en-US" dirty="0" smtClean="0"/>
                  <a:t>そのハッシュ関数の数とビット列の長さがパラメータになります。</a:t>
                </a:r>
                <a:endParaRPr kumimoji="1" lang="en-US" altLang="ja-JP" dirty="0" smtClean="0"/>
              </a:p>
              <a:p>
                <a:endParaRPr kumimoji="1" lang="en-US" altLang="ja-JP" dirty="0" smtClean="0"/>
              </a:p>
            </p:txBody>
          </p:sp>
        </mc:Choice>
        <mc:Fallback xmlns="">
          <p:sp>
            <p:nvSpPr>
              <p:cNvPr id="3" name="ノート プレースホルダー 2"/>
              <p:cNvSpPr>
                <a:spLocks noGrp="1"/>
              </p:cNvSpPr>
              <p:nvPr>
                <p:ph type="body" idx="1"/>
              </p:nvPr>
            </p:nvSpPr>
            <p:spPr/>
            <p:txBody>
              <a:bodyPr/>
              <a:lstStyle/>
              <a:p>
                <a:r>
                  <a:rPr kumimoji="1" lang="ja-JP" altLang="en-US" dirty="0"/>
                  <a:t>ブルームフィルタの初期設定ですが、</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単語間の順序関係を保存するため、</a:t>
                </a:r>
                <a:endParaRPr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a:t>１単語ずつではなく</a:t>
                </a:r>
                <a:r>
                  <a:rPr lang="en-US" altLang="ja-JP" dirty="0"/>
                  <a:t>n-gram</a:t>
                </a:r>
                <a:r>
                  <a:rPr lang="ja-JP" altLang="en-US" dirty="0"/>
                  <a:t>でコードを分割します。</a:t>
                </a:r>
                <a:endParaRPr lang="en-US" altLang="ja-JP"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kumimoji="1" lang="ja-JP" altLang="en-US" sz="1200" dirty="0"/>
                  <a:t>ハッシュ関数が少なく</a:t>
                </a:r>
                <a:r>
                  <a:rPr kumimoji="1" lang="en-US" altLang="ja-JP" sz="1200" dirty="0"/>
                  <a:t>,</a:t>
                </a:r>
                <a:r>
                  <a:rPr kumimoji="1" lang="ja-JP" altLang="en-US" sz="1200" dirty="0"/>
                  <a:t>ビット数が</a:t>
                </a:r>
                <a:r>
                  <a:rPr lang="ja-JP" altLang="en-US" sz="1200" i="0">
                    <a:latin typeface="Cambria Math" panose="02040503050406030204" pitchFamily="18" charset="0"/>
                  </a:rPr>
                  <a:t>大きいほど　　</a:t>
                </a:r>
                <a:r>
                  <a:rPr lang="en-US" altLang="ja-JP" sz="1200" i="0">
                    <a:latin typeface="Cambria Math" panose="02040503050406030204" pitchFamily="18" charset="0"/>
                  </a:rPr>
                  <a:t>|𝑞∩𝑓|</a:t>
                </a:r>
                <a:r>
                  <a:rPr kumimoji="1" lang="ja-JP" altLang="en-US" sz="1200" dirty="0"/>
                  <a:t>の推定の</a:t>
                </a:r>
                <a:r>
                  <a:rPr lang="ja-JP" altLang="en-US" sz="1200" dirty="0"/>
                  <a:t>精度</a:t>
                </a:r>
                <a:r>
                  <a:rPr kumimoji="1" lang="ja-JP" altLang="en-US" sz="1200" dirty="0"/>
                  <a:t>が上がるため、ハッシュ関数を一つ、ビット列を入力する要素数の</a:t>
                </a:r>
                <a:r>
                  <a:rPr kumimoji="1" lang="en-US" altLang="ja-JP" sz="1200" dirty="0"/>
                  <a:t>1000</a:t>
                </a:r>
                <a:r>
                  <a:rPr kumimoji="1" lang="ja-JP" altLang="en-US" sz="1200" dirty="0"/>
                  <a:t>倍の大きさと設定しています。</a:t>
                </a:r>
                <a:endParaRPr kumimoji="1"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28</a:t>
            </a:fld>
            <a:endParaRPr kumimoji="1" lang="ja-JP" altLang="en-US"/>
          </a:p>
        </p:txBody>
      </p:sp>
    </p:spTree>
    <p:extLst>
      <p:ext uri="{BB962C8B-B14F-4D97-AF65-F5344CB8AC3E}">
        <p14:creationId xmlns:p14="http://schemas.microsoft.com/office/powerpoint/2010/main" val="22367907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ビット列の長さに関しては、推測方法の論文から</a:t>
                </a:r>
                <a:r>
                  <a:rPr lang="ja-JP" altLang="en-US" sz="2000" dirty="0" smtClean="0"/>
                  <a:t>ビット数が</a:t>
                </a:r>
                <a14:m>
                  <m:oMath xmlns:m="http://schemas.openxmlformats.org/officeDocument/2006/math">
                    <m:r>
                      <a:rPr lang="ja-JP" altLang="en-US" sz="2000" i="1">
                        <a:latin typeface="Cambria Math" panose="02040503050406030204" pitchFamily="18" charset="0"/>
                      </a:rPr>
                      <m:t>大きいほど</m:t>
                    </m:r>
                    <m:d>
                      <m:dPr>
                        <m:begChr m:val="|"/>
                        <m:endChr m:val="|"/>
                        <m:ctrlPr>
                          <a:rPr lang="en-US" altLang="ja-JP" sz="2000" i="1">
                            <a:latin typeface="Cambria Math" panose="02040503050406030204" pitchFamily="18" charset="0"/>
                          </a:rPr>
                        </m:ctrlPr>
                      </m:dPr>
                      <m:e>
                        <m:r>
                          <a:rPr lang="en-US" altLang="ja-JP" sz="2000" i="1">
                            <a:latin typeface="Cambria Math" panose="02040503050406030204" pitchFamily="18" charset="0"/>
                          </a:rPr>
                          <m:t>𝑞</m:t>
                        </m:r>
                        <m:r>
                          <a:rPr lang="en-US" altLang="ja-JP" sz="2000" i="1">
                            <a:latin typeface="Cambria Math" panose="02040503050406030204" pitchFamily="18" charset="0"/>
                          </a:rPr>
                          <m:t>∩</m:t>
                        </m:r>
                        <m:r>
                          <a:rPr lang="en-US" altLang="ja-JP" sz="2000" i="1">
                            <a:latin typeface="Cambria Math" panose="02040503050406030204" pitchFamily="18" charset="0"/>
                          </a:rPr>
                          <m:t>𝑓</m:t>
                        </m:r>
                      </m:e>
                    </m:d>
                  </m:oMath>
                </a14:m>
                <a:r>
                  <a:rPr lang="ja-JP" altLang="en-US" sz="2000" dirty="0"/>
                  <a:t>の推定の精度が</a:t>
                </a:r>
                <a:r>
                  <a:rPr lang="ja-JP" altLang="en-US" sz="2000" dirty="0" smtClean="0"/>
                  <a:t>上がり、</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t>入力数の１００倍を超える長さであれば安定した推測結果が得られることから</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m = </a:t>
                </a:r>
                <a:r>
                  <a:rPr lang="ja-JP" altLang="en-US" sz="2000" dirty="0" smtClean="0"/>
                  <a:t>（入力する要素数</a:t>
                </a:r>
                <a:r>
                  <a:rPr lang="en-US" altLang="ja-JP" sz="2000" dirty="0" smtClean="0"/>
                  <a:t>)*1000</a:t>
                </a:r>
                <a:r>
                  <a:rPr lang="ja-JP" altLang="en-US" sz="2000" dirty="0" smtClean="0"/>
                  <a:t>と設定します</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t>ハッシュ関数の数に関しては、実験で調査いたします</a:t>
                </a:r>
                <a:endParaRPr lang="en-US" altLang="ja-JP" dirty="0"/>
              </a:p>
            </p:txBody>
          </p:sp>
        </mc:Choice>
        <mc:Fallback xmlns="">
          <p:sp>
            <p:nvSpPr>
              <p:cNvPr id="3" name="ノート プレースホルダー 2"/>
              <p:cNvSpPr>
                <a:spLocks noGrp="1"/>
              </p:cNvSpPr>
              <p:nvPr>
                <p:ph type="body" idx="1"/>
              </p:nvPr>
            </p:nvSpPr>
            <p:spPr/>
            <p:txBody>
              <a:bodyPr/>
              <a:lstStyle/>
              <a:p>
                <a:r>
                  <a:rPr kumimoji="1" lang="ja-JP" altLang="en-US" dirty="0"/>
                  <a:t>ブルームフィルタの初期設定ですが、</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単語間の順序関係を保存するため、</a:t>
                </a:r>
                <a:endParaRPr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a:t>１単語ずつではなく</a:t>
                </a:r>
                <a:r>
                  <a:rPr lang="en-US" altLang="ja-JP" dirty="0"/>
                  <a:t>n-gram</a:t>
                </a:r>
                <a:r>
                  <a:rPr lang="ja-JP" altLang="en-US" dirty="0"/>
                  <a:t>でコードを分割します。</a:t>
                </a:r>
                <a:endParaRPr lang="en-US" altLang="ja-JP"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a:t>そして、</a:t>
                </a:r>
                <a:r>
                  <a:rPr kumimoji="1" lang="ja-JP" altLang="en-US" sz="1200" dirty="0"/>
                  <a:t>ハッシュ関数が少なく</a:t>
                </a:r>
                <a:r>
                  <a:rPr kumimoji="1" lang="en-US" altLang="ja-JP" sz="1200" dirty="0"/>
                  <a:t>,</a:t>
                </a:r>
                <a:r>
                  <a:rPr kumimoji="1" lang="ja-JP" altLang="en-US" sz="1200" dirty="0"/>
                  <a:t>ビット数が</a:t>
                </a:r>
                <a:r>
                  <a:rPr lang="ja-JP" altLang="en-US" sz="1200" i="0">
                    <a:latin typeface="Cambria Math" panose="02040503050406030204" pitchFamily="18" charset="0"/>
                  </a:rPr>
                  <a:t>大きいほど　　</a:t>
                </a:r>
                <a:r>
                  <a:rPr lang="en-US" altLang="ja-JP" sz="1200" i="0">
                    <a:latin typeface="Cambria Math" panose="02040503050406030204" pitchFamily="18" charset="0"/>
                  </a:rPr>
                  <a:t>|𝑞∩𝑓|</a:t>
                </a:r>
                <a:r>
                  <a:rPr kumimoji="1" lang="ja-JP" altLang="en-US" sz="1200" dirty="0"/>
                  <a:t>の推定の</a:t>
                </a:r>
                <a:r>
                  <a:rPr lang="ja-JP" altLang="en-US" sz="1200" dirty="0"/>
                  <a:t>精度</a:t>
                </a:r>
                <a:r>
                  <a:rPr kumimoji="1" lang="ja-JP" altLang="en-US" sz="1200" dirty="0"/>
                  <a:t>が上がるため、ハッシュ関数を一つ、ビット列を入力する要素数の</a:t>
                </a:r>
                <a:r>
                  <a:rPr kumimoji="1" lang="en-US" altLang="ja-JP" sz="1200" dirty="0"/>
                  <a:t>1000</a:t>
                </a:r>
                <a:r>
                  <a:rPr kumimoji="1" lang="ja-JP" altLang="en-US" sz="1200" dirty="0"/>
                  <a:t>倍の大きさと設定しています。</a:t>
                </a:r>
                <a:endParaRPr kumimoji="1" lang="en-US" altLang="ja-JP"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p:txBody>
          </p:sp>
        </mc:Fallback>
      </mc:AlternateContent>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29</a:t>
            </a:fld>
            <a:endParaRPr kumimoji="1" lang="ja-JP" altLang="en-US"/>
          </a:p>
        </p:txBody>
      </p:sp>
    </p:spTree>
    <p:extLst>
      <p:ext uri="{BB962C8B-B14F-4D97-AF65-F5344CB8AC3E}">
        <p14:creationId xmlns:p14="http://schemas.microsoft.com/office/powerpoint/2010/main" val="7581105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a:t>
            </a:r>
            <a:r>
              <a:rPr kumimoji="1" lang="ja-JP" altLang="en-US" dirty="0" smtClean="0"/>
              <a:t>、他の実験</a:t>
            </a:r>
            <a:r>
              <a:rPr kumimoji="1" lang="ja-JP" altLang="en-US" dirty="0" smtClean="0"/>
              <a:t>のパラメータについては、包含率の閾値である</a:t>
            </a:r>
            <a:r>
              <a:rPr kumimoji="1" lang="en-US" altLang="ja-JP" dirty="0" smtClean="0"/>
              <a:t>θ</a:t>
            </a:r>
            <a:r>
              <a:rPr kumimoji="1" lang="ja-JP" altLang="en-US" dirty="0" smtClean="0"/>
              <a:t>と</a:t>
            </a:r>
            <a:r>
              <a:rPr kumimoji="1" lang="en-US" altLang="ja-JP" dirty="0" smtClean="0"/>
              <a:t>n-gram</a:t>
            </a:r>
            <a:r>
              <a:rPr kumimoji="1" lang="ja-JP" altLang="en-US" dirty="0" smtClean="0"/>
              <a:t>があります。</a:t>
            </a:r>
            <a:endParaRPr kumimoji="1" lang="en-US" altLang="ja-JP" dirty="0" smtClean="0"/>
          </a:p>
          <a:p>
            <a:endParaRPr kumimoji="1" lang="en-US" altLang="ja-JP" dirty="0" smtClean="0"/>
          </a:p>
          <a:p>
            <a:pPr marL="0" lvl="1" defTabSz="913851">
              <a:defRPr/>
            </a:pPr>
            <a:r>
              <a:rPr kumimoji="1" lang="ja-JP" altLang="en-US" dirty="0" smtClean="0"/>
              <a:t>シータに関しては、</a:t>
            </a:r>
            <a:r>
              <a:rPr lang="en-US" altLang="ja-JP" sz="2400" dirty="0"/>
              <a:t>θ </a:t>
            </a:r>
            <a:r>
              <a:rPr lang="ja-JP" altLang="en-US" sz="2400" dirty="0"/>
              <a:t>によって除外できるファイルの数が変化し</a:t>
            </a:r>
            <a:r>
              <a:rPr lang="en-US" altLang="ja-JP" sz="2400" dirty="0"/>
              <a:t>,</a:t>
            </a:r>
            <a:r>
              <a:rPr lang="ja-JP" altLang="en-US" sz="2400" dirty="0"/>
              <a:t>実行時間と</a:t>
            </a:r>
            <a:r>
              <a:rPr lang="en-US" altLang="ja-JP" sz="2400" dirty="0"/>
              <a:t>recall</a:t>
            </a:r>
            <a:r>
              <a:rPr lang="ja-JP" altLang="en-US" sz="2400" dirty="0"/>
              <a:t>がトレードオフとなります</a:t>
            </a:r>
            <a:r>
              <a:rPr lang="ja-JP" altLang="en-US" sz="2400" dirty="0" smtClean="0"/>
              <a:t>。</a:t>
            </a:r>
            <a:endParaRPr lang="en-US" altLang="ja-JP" sz="2400" dirty="0" smtClean="0"/>
          </a:p>
          <a:p>
            <a:pPr marL="0" lvl="1" defTabSz="913851">
              <a:defRPr/>
            </a:pPr>
            <a:endParaRPr lang="en-US" altLang="ja-JP" sz="2400" dirty="0"/>
          </a:p>
          <a:p>
            <a:r>
              <a:rPr lang="en-US" altLang="ja-JP" sz="2800" dirty="0"/>
              <a:t>n-gram</a:t>
            </a:r>
            <a:r>
              <a:rPr lang="ja-JP" altLang="en-US" sz="2800" dirty="0"/>
              <a:t>に</a:t>
            </a:r>
            <a:r>
              <a:rPr lang="ja-JP" altLang="en-US" sz="2800" dirty="0" smtClean="0"/>
              <a:t>関してですが、コードの分割を単語間も保存するため</a:t>
            </a:r>
            <a:r>
              <a:rPr lang="en-US" altLang="ja-JP" sz="2800" dirty="0" smtClean="0"/>
              <a:t>n-gram</a:t>
            </a:r>
            <a:r>
              <a:rPr lang="ja-JP" altLang="en-US" sz="2800" dirty="0" smtClean="0"/>
              <a:t>を用います。</a:t>
            </a:r>
            <a:endParaRPr lang="en-US" altLang="ja-JP" sz="2800" dirty="0" smtClean="0"/>
          </a:p>
          <a:p>
            <a:r>
              <a:rPr lang="en-US" altLang="ja-JP" sz="2800" dirty="0" smtClean="0"/>
              <a:t>N-gram</a:t>
            </a:r>
            <a:r>
              <a:rPr lang="ja-JP" altLang="en-US" sz="2800" dirty="0" smtClean="0"/>
              <a:t>はこのように先頭から</a:t>
            </a:r>
            <a:r>
              <a:rPr lang="en-US" altLang="ja-JP" sz="2800" dirty="0" smtClean="0"/>
              <a:t>n</a:t>
            </a:r>
            <a:r>
              <a:rPr lang="ja-JP" altLang="en-US" sz="2800" dirty="0" smtClean="0"/>
              <a:t>個をひとつづつずらしながら分割していく方法です。</a:t>
            </a:r>
            <a:endParaRPr lang="en-US" altLang="ja-JP" sz="2800" dirty="0" smtClean="0"/>
          </a:p>
          <a:p>
            <a:endParaRPr lang="en-US" altLang="ja-JP" sz="2800" dirty="0" smtClean="0"/>
          </a:p>
          <a:p>
            <a:r>
              <a:rPr lang="ja-JP" altLang="en-US" sz="2800" dirty="0" smtClean="0"/>
              <a:t>この</a:t>
            </a:r>
            <a:r>
              <a:rPr lang="en-US" altLang="ja-JP" sz="2400" dirty="0" smtClean="0"/>
              <a:t>n</a:t>
            </a:r>
            <a:r>
              <a:rPr lang="ja-JP" altLang="en-US" sz="2400" dirty="0" smtClean="0"/>
              <a:t>の値に</a:t>
            </a:r>
            <a:r>
              <a:rPr lang="ja-JP" altLang="en-US" sz="2400" dirty="0"/>
              <a:t>よって包含率が変化し，実行時間と</a:t>
            </a:r>
            <a:r>
              <a:rPr lang="en-US" altLang="ja-JP" sz="2400" dirty="0"/>
              <a:t>recall</a:t>
            </a:r>
            <a:r>
              <a:rPr lang="ja-JP" altLang="en-US" sz="2400" dirty="0"/>
              <a:t>がトレードオフとなります</a:t>
            </a:r>
            <a:r>
              <a:rPr lang="ja-JP" altLang="en-US" sz="2400" dirty="0" smtClean="0"/>
              <a:t>。</a:t>
            </a:r>
            <a:endParaRPr lang="en-US" altLang="ja-JP" sz="2400" dirty="0" smtClean="0"/>
          </a:p>
          <a:p>
            <a:r>
              <a:rPr lang="ja-JP" altLang="en-US" sz="2400" dirty="0" smtClean="0"/>
              <a:t>具体的には</a:t>
            </a:r>
            <a:endParaRPr lang="en-US" altLang="ja-JP" sz="2400" dirty="0"/>
          </a:p>
          <a:p>
            <a:endParaRPr kumimoji="1" lang="en-US" altLang="ja-JP" dirty="0" smtClean="0"/>
          </a:p>
          <a:p>
            <a:r>
              <a:rPr kumimoji="1" lang="ja-JP" altLang="en-US" dirty="0" smtClean="0"/>
              <a:t>以上の設定で評価実験を行いました。</a:t>
            </a:r>
            <a:endParaRPr kumimoji="1" lang="en-US" altLang="ja-JP" dirty="0" smtClean="0"/>
          </a:p>
          <a:p>
            <a:r>
              <a:rPr kumimoji="1" lang="ja-JP" altLang="en-US" dirty="0" smtClean="0"/>
              <a:t>以降ではその結果について述べていきます。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30</a:t>
            </a:fld>
            <a:endParaRPr kumimoji="1" lang="ja-JP" altLang="en-US"/>
          </a:p>
        </p:txBody>
      </p:sp>
    </p:spTree>
    <p:extLst>
      <p:ext uri="{BB962C8B-B14F-4D97-AF65-F5344CB8AC3E}">
        <p14:creationId xmlns:p14="http://schemas.microsoft.com/office/powerpoint/2010/main" val="9415173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ではまず</a:t>
            </a:r>
            <a:r>
              <a:rPr lang="en-US" altLang="ja-JP" dirty="0"/>
              <a:t>RQ</a:t>
            </a:r>
            <a:r>
              <a:rPr lang="ja-JP" altLang="en-US" dirty="0"/>
              <a:t>１の処理速度は短縮されるかについてです</a:t>
            </a:r>
            <a:endParaRPr lang="en-US" altLang="ja-JP" dirty="0"/>
          </a:p>
          <a:p>
            <a:endParaRPr lang="en-US" altLang="ja-JP" dirty="0"/>
          </a:p>
          <a:p>
            <a:r>
              <a:rPr lang="ja-JP" altLang="en-US" dirty="0"/>
              <a:t>このグラフは縦軸が実行時間、横軸が包含率の閾値</a:t>
            </a:r>
            <a:r>
              <a:rPr lang="en-US" altLang="ja-JP" dirty="0"/>
              <a:t>θ</a:t>
            </a:r>
            <a:r>
              <a:rPr lang="ja-JP" altLang="en-US" dirty="0"/>
              <a:t>で、</a:t>
            </a:r>
            <a:r>
              <a:rPr lang="en-US" altLang="ja-JP" dirty="0"/>
              <a:t>1gram</a:t>
            </a:r>
            <a:r>
              <a:rPr lang="ja-JP" altLang="en-US" dirty="0"/>
              <a:t>から</a:t>
            </a:r>
            <a:r>
              <a:rPr lang="en-US" altLang="ja-JP" dirty="0"/>
              <a:t>20gram</a:t>
            </a:r>
            <a:r>
              <a:rPr lang="ja-JP" altLang="en-US" dirty="0"/>
              <a:t>まで</a:t>
            </a:r>
            <a:r>
              <a:rPr lang="en-US" altLang="ja-JP" dirty="0"/>
              <a:t>5gram</a:t>
            </a:r>
            <a:r>
              <a:rPr lang="ja-JP" altLang="en-US" dirty="0" err="1" smtClean="0"/>
              <a:t>づつの</a:t>
            </a:r>
            <a:r>
              <a:rPr lang="ja-JP" altLang="en-US" dirty="0" smtClean="0"/>
              <a:t>ハッシュ関数の数が</a:t>
            </a:r>
            <a:r>
              <a:rPr lang="en-US" altLang="ja-JP" dirty="0" smtClean="0"/>
              <a:t>k=1</a:t>
            </a:r>
            <a:r>
              <a:rPr lang="ja-JP" altLang="en-US" dirty="0" smtClean="0"/>
              <a:t>のときの実行</a:t>
            </a:r>
            <a:r>
              <a:rPr lang="ja-JP" altLang="en-US" dirty="0"/>
              <a:t>結果を表しています。</a:t>
            </a:r>
            <a:endParaRPr lang="en-US" altLang="ja-JP" dirty="0"/>
          </a:p>
          <a:p>
            <a:r>
              <a:rPr lang="ja-JP" altLang="en-US" dirty="0"/>
              <a:t>ここでのハッシュ関数は１に設定しています。</a:t>
            </a:r>
            <a:endParaRPr lang="en-US" altLang="ja-JP" dirty="0"/>
          </a:p>
          <a:p>
            <a:endParaRPr lang="en-US" altLang="ja-JP" dirty="0"/>
          </a:p>
          <a:p>
            <a:pPr defTabSz="913851">
              <a:defRPr/>
            </a:pPr>
            <a:r>
              <a:rPr lang="ja-JP" altLang="en-US" dirty="0"/>
              <a:t>この結果を見ると</a:t>
            </a:r>
            <a:r>
              <a:rPr lang="en-US" altLang="ja-JP" kern="0" dirty="0"/>
              <a:t>n-gram,</a:t>
            </a:r>
            <a:r>
              <a:rPr lang="ja-JP" altLang="en-US" kern="0" dirty="0"/>
              <a:t>閾値</a:t>
            </a:r>
            <a:r>
              <a:rPr lang="en-US" altLang="ja-JP" kern="0" dirty="0"/>
              <a:t>θ</a:t>
            </a:r>
            <a:r>
              <a:rPr lang="ja-JP" altLang="en-US" kern="0" dirty="0"/>
              <a:t>の値が大きいほど実行時間が短縮されていることがわかります。</a:t>
            </a:r>
            <a:endParaRPr lang="en-US" altLang="ja-JP" kern="0" dirty="0"/>
          </a:p>
          <a:p>
            <a:pPr marL="0" lvl="1" defTabSz="913851">
              <a:defRPr/>
            </a:pPr>
            <a:r>
              <a:rPr lang="ja-JP" altLang="en-US" kern="0" dirty="0"/>
              <a:t>５</a:t>
            </a:r>
            <a:r>
              <a:rPr lang="en-US" altLang="ja-JP" kern="0" dirty="0"/>
              <a:t>-gram</a:t>
            </a:r>
            <a:r>
              <a:rPr lang="ja-JP" altLang="en-US" kern="0" dirty="0"/>
              <a:t>以上でほとんどの</a:t>
            </a:r>
            <a:r>
              <a:rPr lang="en-US" altLang="ja-JP" kern="0" dirty="0"/>
              <a:t>θ</a:t>
            </a:r>
            <a:r>
              <a:rPr lang="ja-JP" altLang="en-US" kern="0" dirty="0"/>
              <a:t>で改変前よりも実行時間が短い結果となり、</a:t>
            </a:r>
            <a:endParaRPr lang="en-US" altLang="ja-JP" kern="0" dirty="0"/>
          </a:p>
          <a:p>
            <a:pPr marL="0" lvl="1" defTabSz="913851">
              <a:defRPr/>
            </a:pPr>
            <a:r>
              <a:rPr lang="en-US" altLang="ja-JP" kern="0" dirty="0"/>
              <a:t>n-gram,</a:t>
            </a:r>
            <a:r>
              <a:rPr lang="ja-JP" altLang="en-US" kern="0" dirty="0"/>
              <a:t>閾値を大きくしていくと約</a:t>
            </a:r>
            <a:r>
              <a:rPr lang="en-US" altLang="ja-JP" kern="0" dirty="0"/>
              <a:t>90%</a:t>
            </a:r>
            <a:r>
              <a:rPr lang="ja-JP" altLang="en-US" kern="0" dirty="0"/>
              <a:t>短縮された値に収束していることがわかります。</a:t>
            </a:r>
            <a:endParaRPr lang="en-US" altLang="ja-JP" kern="0" dirty="0"/>
          </a:p>
          <a:p>
            <a:pPr marL="0" lvl="1" defTabSz="913851">
              <a:defRPr/>
            </a:pPr>
            <a:endParaRPr lang="ja-JP" altLang="en-US" kern="0" dirty="0"/>
          </a:p>
          <a:p>
            <a:pPr defTabSz="913851">
              <a:defRPr/>
            </a:pPr>
            <a:endParaRPr lang="en-US" altLang="ja-JP" kern="0" dirty="0"/>
          </a:p>
          <a:p>
            <a:endParaRPr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31</a:t>
            </a:fld>
            <a:endParaRPr kumimoji="1" lang="ja-JP" altLang="en-US"/>
          </a:p>
        </p:txBody>
      </p:sp>
    </p:spTree>
    <p:extLst>
      <p:ext uri="{BB962C8B-B14F-4D97-AF65-F5344CB8AC3E}">
        <p14:creationId xmlns:p14="http://schemas.microsoft.com/office/powerpoint/2010/main" val="32732486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lang="ja-JP" altLang="en-US" dirty="0"/>
              <a:t>次に</a:t>
            </a:r>
            <a:r>
              <a:rPr lang="en-US" altLang="ja-JP" dirty="0"/>
              <a:t>RQ2:recall</a:t>
            </a:r>
            <a:r>
              <a:rPr lang="ja-JP" altLang="en-US" dirty="0"/>
              <a:t>は</a:t>
            </a:r>
          </a:p>
          <a:p>
            <a:pPr defTabSz="913851">
              <a:defRPr/>
            </a:pPr>
            <a:r>
              <a:rPr lang="ja-JP" altLang="en-US" dirty="0"/>
              <a:t>改変前と同じ</a:t>
            </a:r>
            <a:r>
              <a:rPr lang="en-US" altLang="ja-JP" dirty="0"/>
              <a:t>1</a:t>
            </a:r>
            <a:r>
              <a:rPr lang="ja-JP" altLang="en-US" dirty="0"/>
              <a:t>に保たれるかについてです。</a:t>
            </a:r>
            <a:endParaRPr lang="en-US" altLang="ja-JP" dirty="0"/>
          </a:p>
          <a:p>
            <a:endParaRPr lang="en-US" altLang="ja-JP" dirty="0"/>
          </a:p>
          <a:p>
            <a:r>
              <a:rPr lang="ja-JP" altLang="en-US" dirty="0"/>
              <a:t>このグラフは先ほどのグラフの縦軸が</a:t>
            </a:r>
            <a:r>
              <a:rPr lang="en-US" altLang="ja-JP" dirty="0"/>
              <a:t>recall</a:t>
            </a:r>
            <a:r>
              <a:rPr lang="ja-JP" altLang="en-US" dirty="0"/>
              <a:t>になったものです。</a:t>
            </a:r>
            <a:endParaRPr lang="en-US" altLang="ja-JP" dirty="0"/>
          </a:p>
          <a:p>
            <a:endParaRPr lang="en-US" altLang="ja-JP" dirty="0"/>
          </a:p>
          <a:p>
            <a:r>
              <a:rPr lang="ja-JP" altLang="en-US" dirty="0"/>
              <a:t>この結果を見ると</a:t>
            </a:r>
            <a:endParaRPr lang="en-US" altLang="ja-JP" dirty="0"/>
          </a:p>
          <a:p>
            <a:r>
              <a:rPr lang="en-US" altLang="ja-JP" kern="0" dirty="0" err="1"/>
              <a:t>Ngram</a:t>
            </a:r>
            <a:r>
              <a:rPr lang="en-US" altLang="ja-JP" kern="0" dirty="0"/>
              <a:t>,</a:t>
            </a:r>
            <a:r>
              <a:rPr lang="ja-JP" altLang="en-US" kern="0" dirty="0"/>
              <a:t>閾値</a:t>
            </a:r>
            <a:r>
              <a:rPr lang="en-US" altLang="ja-JP" kern="0" dirty="0"/>
              <a:t>θ</a:t>
            </a:r>
            <a:r>
              <a:rPr lang="ja-JP" altLang="en-US" kern="0" dirty="0"/>
              <a:t>が小さいほど</a:t>
            </a:r>
            <a:r>
              <a:rPr lang="en-US" altLang="ja-JP" kern="0" dirty="0"/>
              <a:t>recall</a:t>
            </a:r>
            <a:r>
              <a:rPr lang="ja-JP" altLang="en-US" kern="0" dirty="0"/>
              <a:t>が高くなっており、</a:t>
            </a:r>
            <a:endParaRPr lang="en-US" altLang="ja-JP" kern="0" dirty="0"/>
          </a:p>
          <a:p>
            <a:r>
              <a:rPr lang="ja-JP" altLang="en-US" kern="0" dirty="0" smtClean="0"/>
              <a:t>改変前と同様の結果である</a:t>
            </a:r>
            <a:r>
              <a:rPr lang="en-US" altLang="ja-JP" kern="0" dirty="0" smtClean="0"/>
              <a:t>recall1</a:t>
            </a:r>
            <a:r>
              <a:rPr lang="ja-JP" altLang="en-US" kern="0" dirty="0"/>
              <a:t>を保つパラメータが存在することがわかります。</a:t>
            </a:r>
            <a:endParaRPr lang="en-US" altLang="ja-JP" kern="0" dirty="0"/>
          </a:p>
          <a:p>
            <a:r>
              <a:rPr lang="ja-JP" altLang="en-US" kern="0" dirty="0"/>
              <a:t>また全ての</a:t>
            </a:r>
            <a:r>
              <a:rPr lang="en-US" altLang="ja-JP" kern="0" dirty="0"/>
              <a:t>n-gram</a:t>
            </a:r>
            <a:r>
              <a:rPr lang="ja-JP" altLang="en-US" kern="0" dirty="0"/>
              <a:t>で、ある閾値</a:t>
            </a:r>
            <a:r>
              <a:rPr lang="en-US" altLang="ja-JP" kern="0" dirty="0"/>
              <a:t>θ</a:t>
            </a:r>
            <a:r>
              <a:rPr lang="ja-JP" altLang="en-US" kern="0" dirty="0"/>
              <a:t>を超えると</a:t>
            </a:r>
            <a:r>
              <a:rPr lang="en-US" altLang="ja-JP" kern="0" dirty="0"/>
              <a:t>recall1</a:t>
            </a:r>
            <a:r>
              <a:rPr lang="ja-JP" altLang="en-US" kern="0" dirty="0"/>
              <a:t>以下になっていることもわかります。</a:t>
            </a:r>
          </a:p>
          <a:p>
            <a:endParaRPr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32</a:t>
            </a:fld>
            <a:endParaRPr kumimoji="1" lang="ja-JP" altLang="en-US"/>
          </a:p>
        </p:txBody>
      </p:sp>
    </p:spTree>
    <p:extLst>
      <p:ext uri="{BB962C8B-B14F-4D97-AF65-F5344CB8AC3E}">
        <p14:creationId xmlns:p14="http://schemas.microsoft.com/office/powerpoint/2010/main" val="2630358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代表的な類似コード片検索ツールとして</a:t>
            </a:r>
            <a:endParaRPr lang="en-US" altLang="ja-JP" dirty="0" smtClean="0"/>
          </a:p>
          <a:p>
            <a:r>
              <a:rPr lang="en-US" dirty="0" err="1" smtClean="0"/>
              <a:t>Ccfinder</a:t>
            </a:r>
            <a:r>
              <a:rPr lang="ja-JP" altLang="en-US" dirty="0" smtClean="0"/>
              <a:t>や</a:t>
            </a:r>
            <a:r>
              <a:rPr lang="en-US" altLang="ja-JP" sz="1200" dirty="0" smtClean="0"/>
              <a:t>Cloned Buggy Code Detector </a:t>
            </a:r>
            <a:r>
              <a:rPr lang="ja-JP" altLang="en-US" sz="1200" dirty="0" smtClean="0"/>
              <a:t>があります。</a:t>
            </a:r>
            <a:endParaRPr lang="en-US" altLang="ja-JP" sz="1200" dirty="0" smtClean="0"/>
          </a:p>
          <a:p>
            <a:r>
              <a:rPr lang="en-US" altLang="ja-JP" sz="1200" dirty="0" err="1" smtClean="0"/>
              <a:t>Ccfinder</a:t>
            </a:r>
            <a:r>
              <a:rPr lang="ja-JP" altLang="en-US" sz="1200" dirty="0" smtClean="0"/>
              <a:t>は</a:t>
            </a:r>
            <a:endParaRPr lang="en-US" altLang="ja-JP" sz="1200" dirty="0" smtClean="0"/>
          </a:p>
          <a:p>
            <a:r>
              <a:rPr lang="ja-JP" altLang="en-US" sz="1200" dirty="0" smtClean="0"/>
              <a:t>独自のマッチングアルゴリズムで類似コードを検出しています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Cloned Buggy Code Detector </a:t>
            </a:r>
            <a:r>
              <a:rPr lang="ja-JP" altLang="en-US" sz="1200" dirty="0" smtClean="0"/>
              <a:t>は</a:t>
            </a:r>
            <a:r>
              <a:rPr lang="ja-JP" altLang="en-US" sz="2400" dirty="0" smtClean="0"/>
              <a:t>プログラム依存グラフを用いてコード片のコンテキスト情報を比較することで類似コードを検出</a:t>
            </a:r>
            <a:r>
              <a:rPr lang="ja-JP" altLang="en-US" sz="1200" dirty="0" smtClean="0"/>
              <a:t>しています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これらのツールはある程度の類似コードを検出することができるんですが、それぞれ、トークンの入れ替、挿入、削除に弱い</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err="1" smtClean="0"/>
              <a:t>、</a:t>
            </a:r>
            <a:r>
              <a:rPr lang="ja-JP" altLang="en-US" sz="2400" dirty="0" smtClean="0"/>
              <a:t>多言語への対応が難しいとい問題点を持っています</a:t>
            </a:r>
            <a:endParaRPr lang="en-US" sz="2400"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a:t>
            </a:fld>
            <a:endParaRPr kumimoji="1" lang="ja-JP" altLang="en-US"/>
          </a:p>
        </p:txBody>
      </p:sp>
    </p:spTree>
    <p:extLst>
      <p:ext uri="{BB962C8B-B14F-4D97-AF65-F5344CB8AC3E}">
        <p14:creationId xmlns:p14="http://schemas.microsoft.com/office/powerpoint/2010/main" val="19080781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lang="en-US" altLang="ja-JP" dirty="0"/>
              <a:t>RQ3</a:t>
            </a:r>
            <a:r>
              <a:rPr lang="ja-JP" altLang="en-US" dirty="0"/>
              <a:t>の理想の</a:t>
            </a:r>
            <a:r>
              <a:rPr lang="en-US" altLang="ja-JP" dirty="0"/>
              <a:t>recall</a:t>
            </a:r>
            <a:r>
              <a:rPr lang="ja-JP" altLang="en-US" dirty="0" err="1"/>
              <a:t>、</a:t>
            </a:r>
            <a:r>
              <a:rPr lang="ja-JP" altLang="en-US" dirty="0"/>
              <a:t>実行時間を適切なパラメータについてです。</a:t>
            </a:r>
            <a:endParaRPr lang="en-US" altLang="ja-JP" dirty="0"/>
          </a:p>
          <a:p>
            <a:pPr defTabSz="913851">
              <a:defRPr/>
            </a:pPr>
            <a:endParaRPr kumimoji="1" lang="en-US" altLang="ja-JP" dirty="0" smtClean="0"/>
          </a:p>
          <a:p>
            <a:pPr defTabSz="913851">
              <a:defRPr/>
            </a:pPr>
            <a:r>
              <a:rPr kumimoji="1" lang="en-US" altLang="ja-JP" dirty="0" smtClean="0"/>
              <a:t>RQ1</a:t>
            </a:r>
            <a:r>
              <a:rPr kumimoji="1" lang="ja-JP" altLang="en-US" dirty="0" smtClean="0"/>
              <a:t>と</a:t>
            </a:r>
            <a:r>
              <a:rPr kumimoji="1" lang="en-US" altLang="ja-JP" dirty="0" smtClean="0"/>
              <a:t>RQ2</a:t>
            </a:r>
            <a:r>
              <a:rPr kumimoji="1" lang="ja-JP" altLang="en-US" dirty="0" smtClean="0"/>
              <a:t>の結果をみると</a:t>
            </a:r>
            <a:r>
              <a:rPr lang="en-US" altLang="ja-JP" dirty="0"/>
              <a:t>Recall</a:t>
            </a:r>
            <a:r>
              <a:rPr lang="ja-JP" altLang="en-US" dirty="0"/>
              <a:t>を</a:t>
            </a:r>
            <a:r>
              <a:rPr lang="en-US" altLang="ja-JP" dirty="0"/>
              <a:t>1</a:t>
            </a:r>
            <a:r>
              <a:rPr lang="ja-JP" altLang="en-US" dirty="0"/>
              <a:t>に保ちながら実行時間を</a:t>
            </a:r>
            <a:r>
              <a:rPr lang="en-US" altLang="ja-JP" dirty="0"/>
              <a:t>90</a:t>
            </a:r>
            <a:r>
              <a:rPr lang="ja-JP" altLang="en-US" dirty="0"/>
              <a:t>％削減可能なパラメータが存在しています。</a:t>
            </a:r>
            <a:endParaRPr lang="en-US" altLang="ja-JP" dirty="0"/>
          </a:p>
          <a:p>
            <a:pPr defTabSz="913851">
              <a:defRPr/>
            </a:pPr>
            <a:endParaRPr lang="en-US" altLang="ja-JP" dirty="0"/>
          </a:p>
          <a:p>
            <a:pPr defTabSz="913851">
              <a:defRPr/>
            </a:pPr>
            <a:r>
              <a:rPr lang="ja-JP" altLang="en-US" dirty="0"/>
              <a:t>それがこちらの４つのパラメータになるんですが、これらを見ると</a:t>
            </a:r>
            <a:endParaRPr lang="en-US" altLang="ja-JP" dirty="0"/>
          </a:p>
          <a:p>
            <a:pPr marL="0" lvl="1" defTabSz="913851">
              <a:defRPr/>
            </a:pPr>
            <a:r>
              <a:rPr lang="en-US" altLang="ja-JP" sz="2400" dirty="0"/>
              <a:t>10-gram</a:t>
            </a:r>
            <a:r>
              <a:rPr lang="ja-JP" altLang="en-US" sz="2400" dirty="0"/>
              <a:t>が包含率の閾値</a:t>
            </a:r>
            <a:r>
              <a:rPr lang="en-US" altLang="ja-JP" sz="2400" dirty="0"/>
              <a:t>:θ</a:t>
            </a:r>
            <a:r>
              <a:rPr lang="ja-JP" altLang="en-US" sz="2400" dirty="0"/>
              <a:t>の幅が</a:t>
            </a:r>
            <a:r>
              <a:rPr lang="en-US" altLang="ja-JP" sz="2400" dirty="0"/>
              <a:t>1</a:t>
            </a:r>
            <a:r>
              <a:rPr lang="ja-JP" altLang="en-US" sz="2400" dirty="0"/>
              <a:t>番広いことがわかります。</a:t>
            </a:r>
            <a:endParaRPr lang="en-US" altLang="ja-JP" sz="2400" dirty="0"/>
          </a:p>
          <a:p>
            <a:pPr marL="0" lvl="1" defTabSz="913851">
              <a:defRPr/>
            </a:pPr>
            <a:r>
              <a:rPr lang="ja-JP" altLang="en-US" sz="2400" dirty="0"/>
              <a:t>これは</a:t>
            </a:r>
            <a:r>
              <a:rPr lang="ja-JP" altLang="en-US" sz="2000" dirty="0"/>
              <a:t>クエリの</a:t>
            </a:r>
            <a:r>
              <a:rPr lang="ja-JP" altLang="en-US" sz="2000" dirty="0">
                <a:solidFill>
                  <a:srgbClr val="FF0000"/>
                </a:solidFill>
              </a:rPr>
              <a:t>類似コードを含むファイルに対しての包含率</a:t>
            </a:r>
            <a:r>
              <a:rPr lang="ja-JP" altLang="en-US" sz="2000" dirty="0"/>
              <a:t>と</a:t>
            </a:r>
            <a:endParaRPr lang="en-US" altLang="ja-JP" sz="2000" dirty="0"/>
          </a:p>
          <a:p>
            <a:pPr marL="0" lvl="1" defTabSz="913851">
              <a:defRPr/>
            </a:pPr>
            <a:r>
              <a:rPr lang="ja-JP" altLang="en-US" sz="2000" dirty="0">
                <a:solidFill>
                  <a:srgbClr val="0070C0"/>
                </a:solidFill>
              </a:rPr>
              <a:t>類似コードを含まないファイルに対しての包含率</a:t>
            </a:r>
            <a:r>
              <a:rPr lang="ja-JP" altLang="en-US" sz="2000" dirty="0"/>
              <a:t>の差が大きくなりやすいためだと考えられます。</a:t>
            </a:r>
            <a:endParaRPr lang="en-US" altLang="ja-JP" sz="2000" dirty="0"/>
          </a:p>
          <a:p>
            <a:pPr marL="0" lvl="1" defTabSz="913851">
              <a:defRPr/>
            </a:pPr>
            <a:endParaRPr lang="en-US" altLang="ja-JP" sz="2000" dirty="0"/>
          </a:p>
          <a:p>
            <a:pPr marL="0" lvl="1" defTabSz="913851">
              <a:defRPr/>
            </a:pPr>
            <a:r>
              <a:rPr lang="ja-JP" altLang="en-US" sz="2000" dirty="0"/>
              <a:t>このことから、</a:t>
            </a:r>
            <a:r>
              <a:rPr lang="en-US" altLang="ja-JP" sz="2800" dirty="0"/>
              <a:t>10-gram</a:t>
            </a:r>
            <a:r>
              <a:rPr lang="ja-JP" altLang="en-US" sz="2800" dirty="0" err="1"/>
              <a:t>のこ</a:t>
            </a:r>
            <a:r>
              <a:rPr lang="en-US" altLang="ja-JP" sz="2800" dirty="0"/>
              <a:t>0.2-0.4</a:t>
            </a:r>
            <a:r>
              <a:rPr lang="ja-JP" altLang="en-US" sz="2800" dirty="0"/>
              <a:t>の中間の値である</a:t>
            </a:r>
            <a:r>
              <a:rPr lang="en-US" altLang="ja-JP" sz="2800" dirty="0"/>
              <a:t>θ=0.3</a:t>
            </a:r>
            <a:r>
              <a:rPr lang="ja-JP" altLang="en-US" sz="2800" dirty="0"/>
              <a:t>であれば</a:t>
            </a:r>
            <a:endParaRPr lang="en-US" altLang="ja-JP" sz="2800" dirty="0"/>
          </a:p>
          <a:p>
            <a:pPr marL="0" lvl="1" defTabSz="913851">
              <a:defRPr/>
            </a:pPr>
            <a:r>
              <a:rPr lang="ja-JP" altLang="en-US" sz="2800" dirty="0"/>
              <a:t>最も安定的に</a:t>
            </a:r>
            <a:r>
              <a:rPr lang="en-US" altLang="ja-JP" sz="2800" dirty="0"/>
              <a:t>Recall</a:t>
            </a:r>
            <a:r>
              <a:rPr lang="ja-JP" altLang="en-US" sz="2800" dirty="0"/>
              <a:t>を</a:t>
            </a:r>
            <a:r>
              <a:rPr lang="en-US" altLang="ja-JP" sz="2800" dirty="0"/>
              <a:t>1</a:t>
            </a:r>
            <a:r>
              <a:rPr lang="ja-JP" altLang="en-US" sz="2800" dirty="0"/>
              <a:t>に保ちながら実行時間を</a:t>
            </a:r>
            <a:r>
              <a:rPr lang="en-US" altLang="ja-JP" sz="2800" dirty="0"/>
              <a:t>90</a:t>
            </a:r>
            <a:r>
              <a:rPr lang="ja-JP" altLang="en-US" sz="2800" dirty="0"/>
              <a:t>％削減可能であり、</a:t>
            </a:r>
            <a:endParaRPr lang="en-US" altLang="ja-JP" sz="2800" dirty="0"/>
          </a:p>
          <a:p>
            <a:pPr marL="0" lvl="1" defTabSz="913851">
              <a:defRPr/>
            </a:pPr>
            <a:r>
              <a:rPr lang="ja-JP" altLang="en-US" sz="2800" dirty="0"/>
              <a:t>適切なパラメータと言えます。</a:t>
            </a:r>
            <a:endParaRPr lang="en-US" altLang="ja-JP" sz="2800" dirty="0"/>
          </a:p>
          <a:p>
            <a:pPr marL="0" lvl="1" defTabSz="913851">
              <a:defRPr/>
            </a:pPr>
            <a:endParaRPr lang="en-US" altLang="ja-JP" sz="2400" dirty="0"/>
          </a:p>
          <a:p>
            <a:pPr defTabSz="913851">
              <a:defRPr/>
            </a:pPr>
            <a:endParaRPr kumimoji="1"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33</a:t>
            </a:fld>
            <a:endParaRPr kumimoji="1" lang="ja-JP" altLang="en-US"/>
          </a:p>
        </p:txBody>
      </p:sp>
    </p:spTree>
    <p:extLst>
      <p:ext uri="{BB962C8B-B14F-4D97-AF65-F5344CB8AC3E}">
        <p14:creationId xmlns:p14="http://schemas.microsoft.com/office/powerpoint/2010/main" val="37107693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最後に適切なハッシュ関数の数についてです。</a:t>
            </a:r>
            <a:endParaRPr lang="en-US" altLang="ja-JP" dirty="0" smtClean="0"/>
          </a:p>
          <a:p>
            <a:r>
              <a:rPr lang="ja-JP" altLang="en-US" dirty="0" smtClean="0"/>
              <a:t>この図は先ほど導出した理想な</a:t>
            </a:r>
            <a:r>
              <a:rPr lang="en-US" altLang="ja-JP" dirty="0" smtClean="0"/>
              <a:t>n-gram</a:t>
            </a:r>
            <a:r>
              <a:rPr lang="ja-JP" altLang="en-US" dirty="0" smtClean="0"/>
              <a:t>である</a:t>
            </a:r>
            <a:r>
              <a:rPr lang="en-US" altLang="ja-JP" dirty="0" smtClean="0"/>
              <a:t>10gram</a:t>
            </a:r>
            <a:r>
              <a:rPr lang="ja-JP" altLang="en-US" dirty="0" smtClean="0"/>
              <a:t>でハッシュ関数を変更した実行結果です。</a:t>
            </a:r>
            <a:endParaRPr lang="en-US" altLang="ja-JP" dirty="0" smtClean="0"/>
          </a:p>
          <a:p>
            <a:endParaRPr lang="en-US" altLang="ja-JP" dirty="0" smtClean="0"/>
          </a:p>
          <a:p>
            <a:r>
              <a:rPr lang="ja-JP" altLang="en-US" dirty="0" smtClean="0"/>
              <a:t>この図を見ると</a:t>
            </a:r>
            <a:endParaRPr lang="en-US" altLang="ja-JP"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34</a:t>
            </a:fld>
            <a:endParaRPr kumimoji="1" lang="ja-JP" altLang="en-US"/>
          </a:p>
        </p:txBody>
      </p:sp>
    </p:spTree>
    <p:extLst>
      <p:ext uri="{BB962C8B-B14F-4D97-AF65-F5344CB8AC3E}">
        <p14:creationId xmlns:p14="http://schemas.microsoft.com/office/powerpoint/2010/main" val="19474004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こちらは先ほどの条件での</a:t>
            </a:r>
            <a:r>
              <a:rPr lang="en-US" altLang="ja-JP" dirty="0" smtClean="0"/>
              <a:t>recall</a:t>
            </a:r>
            <a:r>
              <a:rPr lang="ja-JP" altLang="en-US" dirty="0" smtClean="0"/>
              <a:t>の結果を表したものです。</a:t>
            </a:r>
            <a:endParaRPr lang="en-US" altLang="ja-JP" dirty="0" smtClean="0"/>
          </a:p>
          <a:p>
            <a:r>
              <a:rPr lang="ja-JP" altLang="en-US" dirty="0" smtClean="0"/>
              <a:t>これを見ると、値はほとんど変わらず、</a:t>
            </a:r>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35</a:t>
            </a:fld>
            <a:endParaRPr kumimoji="1" lang="ja-JP" altLang="en-US"/>
          </a:p>
        </p:txBody>
      </p:sp>
    </p:spTree>
    <p:extLst>
      <p:ext uri="{BB962C8B-B14F-4D97-AF65-F5344CB8AC3E}">
        <p14:creationId xmlns:p14="http://schemas.microsoft.com/office/powerpoint/2010/main" val="37983176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36</a:t>
            </a:fld>
            <a:endParaRPr kumimoji="1" lang="ja-JP" altLang="en-US"/>
          </a:p>
        </p:txBody>
      </p:sp>
    </p:spTree>
    <p:extLst>
      <p:ext uri="{BB962C8B-B14F-4D97-AF65-F5344CB8AC3E}">
        <p14:creationId xmlns:p14="http://schemas.microsoft.com/office/powerpoint/2010/main" val="1277194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そこで我々の研究室では、</a:t>
            </a:r>
            <a:r>
              <a:rPr lang="ja-JP" altLang="en-US" sz="1200" dirty="0" smtClean="0"/>
              <a:t>多言語に対応し</a:t>
            </a:r>
            <a:r>
              <a:rPr lang="en-US" altLang="ja-JP" sz="1200" dirty="0" smtClean="0"/>
              <a:t>,</a:t>
            </a:r>
            <a:r>
              <a:rPr lang="ja-JP" altLang="en-US" sz="1200" dirty="0" smtClean="0"/>
              <a:t>トークンの入れ替</a:t>
            </a:r>
            <a:r>
              <a:rPr lang="en-US" altLang="ja-JP" sz="1200" dirty="0" smtClean="0"/>
              <a:t>,</a:t>
            </a:r>
            <a:r>
              <a:rPr lang="ja-JP" altLang="en-US" sz="1200" dirty="0" smtClean="0"/>
              <a:t>挿入</a:t>
            </a:r>
            <a:r>
              <a:rPr lang="en-US" altLang="ja-JP" sz="1200" dirty="0" smtClean="0"/>
              <a:t>,</a:t>
            </a:r>
            <a:r>
              <a:rPr lang="ja-JP" altLang="en-US" sz="1200" dirty="0" smtClean="0"/>
              <a:t>削除に強い類似コード片検索ツール</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である</a:t>
            </a:r>
            <a:r>
              <a:rPr lang="en-US" altLang="ja-JP" dirty="0" err="1" smtClean="0"/>
              <a:t>NCDSersch</a:t>
            </a:r>
            <a:r>
              <a:rPr lang="ja-JP" altLang="en-US" dirty="0" smtClean="0"/>
              <a:t>を開発しました。</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この</a:t>
            </a:r>
            <a:r>
              <a:rPr lang="en-US" altLang="ja-JP" sz="1200" dirty="0" err="1" smtClean="0"/>
              <a:t>NCDSearch</a:t>
            </a:r>
            <a:r>
              <a:rPr lang="ja-JP" altLang="en-US" sz="1200" dirty="0" err="1" smtClean="0"/>
              <a:t>はの</a:t>
            </a:r>
            <a:r>
              <a:rPr lang="ja-JP" altLang="en-US" sz="1200" dirty="0" smtClean="0"/>
              <a:t>特徴としましては</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正規圧縮距離を類似度として用いまして、</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検索したいコード片をクエリとして与え</a:t>
            </a:r>
            <a:r>
              <a:rPr lang="en-US" altLang="ja-JP" sz="2400" dirty="0" smtClean="0"/>
              <a:t>,</a:t>
            </a:r>
            <a:r>
              <a:rPr lang="ja-JP" altLang="en-US" sz="2400" dirty="0" smtClean="0"/>
              <a:t>類似度が高いものから順番に出力します。</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この</a:t>
            </a:r>
            <a:r>
              <a:rPr lang="en-US" altLang="ja-JP" sz="2400" dirty="0" err="1" smtClean="0"/>
              <a:t>NCDSearch</a:t>
            </a:r>
            <a:r>
              <a:rPr lang="ja-JP" altLang="en-US" sz="2400" dirty="0" smtClean="0"/>
              <a:t>は評価実験も既存ツールと比較されていまして、その結果既存のツール比べて</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高い再現率を持つことがわかっていますい</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２：４０</a:t>
            </a:r>
            <a:endParaRPr lang="en-US" altLang="ja-JP" sz="1200"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4</a:t>
            </a:fld>
            <a:endParaRPr kumimoji="1" lang="ja-JP" altLang="en-US"/>
          </a:p>
        </p:txBody>
      </p:sp>
    </p:spTree>
    <p:extLst>
      <p:ext uri="{BB962C8B-B14F-4D97-AF65-F5344CB8AC3E}">
        <p14:creationId xmlns:p14="http://schemas.microsoft.com/office/powerpoint/2010/main" val="3843518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kumimoji="1" lang="ja-JP" altLang="en-US" dirty="0" smtClean="0"/>
              <a:t>そこで、我々の研究室では、</a:t>
            </a:r>
            <a:r>
              <a:rPr kumimoji="1" lang="en-US" altLang="ja-JP" dirty="0" err="1" smtClean="0"/>
              <a:t>NCDserch</a:t>
            </a:r>
            <a:r>
              <a:rPr kumimoji="1" lang="ja-JP" altLang="en-US" dirty="0" smtClean="0"/>
              <a:t>という</a:t>
            </a:r>
            <a:r>
              <a:rPr lang="ja-JP" altLang="en-US" dirty="0"/>
              <a:t>類似コード検出ツールを開発しました</a:t>
            </a:r>
            <a:r>
              <a:rPr lang="en-US" altLang="ja-JP" dirty="0"/>
              <a:t>.</a:t>
            </a:r>
          </a:p>
          <a:p>
            <a:pPr defTabSz="913851">
              <a:defRPr/>
            </a:pPr>
            <a:r>
              <a:rPr kumimoji="1" lang="ja-JP" altLang="en-US" dirty="0" smtClean="0"/>
              <a:t>このツールはこちら図のように検索したいコード片、</a:t>
            </a:r>
            <a:r>
              <a:rPr lang="ja-JP" altLang="en-US" dirty="0" smtClean="0">
                <a:solidFill>
                  <a:schemeClr val="tx1"/>
                </a:solidFill>
              </a:rPr>
              <a:t>検索対象のファイル</a:t>
            </a:r>
            <a:endParaRPr lang="en-US" altLang="ja-JP" dirty="0" smtClean="0">
              <a:solidFill>
                <a:schemeClr val="tx1"/>
              </a:solidFill>
            </a:endParaRPr>
          </a:p>
          <a:p>
            <a:pPr defTabSz="913851">
              <a:defRPr/>
            </a:pPr>
            <a:r>
              <a:rPr kumimoji="1" lang="ja-JP" altLang="en-US" dirty="0" smtClean="0"/>
              <a:t>を入力としてあたえまして、</a:t>
            </a:r>
            <a:r>
              <a:rPr lang="ja-JP" altLang="ja-JP" dirty="0"/>
              <a:t>正規圧縮距離を用いて類似度を計算</a:t>
            </a:r>
            <a:r>
              <a:rPr lang="ja-JP" altLang="en-US" dirty="0"/>
              <a:t>します。そして</a:t>
            </a:r>
            <a:endParaRPr lang="en-US" altLang="ja-JP" dirty="0"/>
          </a:p>
          <a:p>
            <a:pPr defTabSz="913851">
              <a:defRPr/>
            </a:pPr>
            <a:r>
              <a:rPr lang="ja-JP" altLang="en-US" dirty="0"/>
              <a:t>類似度が高いものから順に出力されます</a:t>
            </a:r>
            <a:r>
              <a:rPr lang="ja-JP" altLang="en-US" dirty="0" smtClean="0"/>
              <a:t>。</a:t>
            </a:r>
            <a:endParaRPr 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5</a:t>
            </a:fld>
            <a:endParaRPr kumimoji="1" lang="ja-JP" altLang="en-US"/>
          </a:p>
        </p:txBody>
      </p:sp>
    </p:spTree>
    <p:extLst>
      <p:ext uri="{BB962C8B-B14F-4D97-AF65-F5344CB8AC3E}">
        <p14:creationId xmlns:p14="http://schemas.microsoft.com/office/powerpoint/2010/main" val="4144433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こちらは実際</a:t>
            </a:r>
            <a:r>
              <a:rPr kumimoji="1" lang="ja-JP" altLang="en-US" dirty="0"/>
              <a:t>の</a:t>
            </a:r>
            <a:r>
              <a:rPr kumimoji="1" lang="en-US" altLang="ja-JP" dirty="0" err="1"/>
              <a:t>NCDSearch</a:t>
            </a:r>
            <a:r>
              <a:rPr kumimoji="1" lang="ja-JP" altLang="en-US" dirty="0"/>
              <a:t>の検索結果の例です。</a:t>
            </a:r>
            <a:endParaRPr kumimoji="1" lang="en-US" altLang="ja-JP" dirty="0"/>
          </a:p>
          <a:p>
            <a:endParaRPr kumimoji="1" lang="en-US" altLang="ja-JP" dirty="0"/>
          </a:p>
          <a:p>
            <a:r>
              <a:rPr kumimoji="1" lang="ja-JP" altLang="en-US" dirty="0"/>
              <a:t>検索結果にはコード位置、類似度、対応するソースコードが類似後が大きい順に出力されまして、</a:t>
            </a:r>
            <a:endParaRPr kumimoji="1" lang="en-US" altLang="ja-JP" dirty="0"/>
          </a:p>
          <a:p>
            <a:r>
              <a:rPr kumimoji="1" lang="ja-JP" altLang="en-US" dirty="0"/>
              <a:t>クエリを上のように入力すると、</a:t>
            </a:r>
            <a:endParaRPr kumimoji="1" lang="en-US" altLang="ja-JP" dirty="0"/>
          </a:p>
          <a:p>
            <a:r>
              <a:rPr kumimoji="1" lang="ja-JP" altLang="en-US" dirty="0"/>
              <a:t>上位には全く同一のコードが出力されており、</a:t>
            </a:r>
            <a:endParaRPr kumimoji="1" lang="en-US" altLang="ja-JP" dirty="0"/>
          </a:p>
          <a:p>
            <a:r>
              <a:rPr kumimoji="1" lang="ja-JP" altLang="en-US" dirty="0"/>
              <a:t>順に類似しているものが出力されています。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6</a:t>
            </a:fld>
            <a:endParaRPr kumimoji="1" lang="ja-JP" altLang="en-US"/>
          </a:p>
        </p:txBody>
      </p:sp>
    </p:spTree>
    <p:extLst>
      <p:ext uri="{BB962C8B-B14F-4D97-AF65-F5344CB8AC3E}">
        <p14:creationId xmlns:p14="http://schemas.microsoft.com/office/powerpoint/2010/main" val="663318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また、類似度に用いる正規圧縮距離はこの式のように定義されます。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これは</a:t>
            </a:r>
            <a:r>
              <a:rPr lang="ja-JP" altLang="en-US" sz="2400" dirty="0" smtClean="0"/>
              <a:t>データ圧縮結果のデータ量で情報距離を近似していまして</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A </a:t>
            </a:r>
            <a:r>
              <a:rPr lang="ja-JP" altLang="en-US" sz="2000" dirty="0" smtClean="0"/>
              <a:t>と</a:t>
            </a:r>
            <a:r>
              <a:rPr lang="en-US" altLang="ja-JP" sz="2000" dirty="0" smtClean="0"/>
              <a:t>B </a:t>
            </a:r>
            <a:r>
              <a:rPr lang="ja-JP" altLang="en-US" sz="2000" dirty="0" smtClean="0"/>
              <a:t>を連結して</a:t>
            </a:r>
            <a:r>
              <a:rPr lang="en-US" altLang="ja-JP" sz="2000" dirty="0" smtClean="0"/>
              <a:t>zip </a:t>
            </a:r>
            <a:r>
              <a:rPr lang="ja-JP" altLang="en-US" sz="2000" dirty="0" smtClean="0"/>
              <a:t>圧縮をかけると，</a:t>
            </a:r>
            <a:r>
              <a:rPr lang="en-US" altLang="ja-JP" sz="2000" dirty="0" smtClean="0"/>
              <a:t>A, B </a:t>
            </a:r>
            <a:r>
              <a:rPr lang="ja-JP" altLang="en-US" sz="2000" dirty="0" smtClean="0"/>
              <a:t>の差分が少ないほど圧縮できる特性を利用しています、</a:t>
            </a:r>
            <a:endParaRPr lang="en-US" altLang="ja-JP" sz="2000" dirty="0" smtClean="0"/>
          </a:p>
          <a:p>
            <a:pPr lvl="1"/>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t>類似度としてこのように、データ量のみに依存している正規圧縮を利用しているので、</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err="1" smtClean="0"/>
              <a:t>NCDSearch</a:t>
            </a:r>
            <a:r>
              <a:rPr lang="ja-JP" altLang="en-US" sz="2000" dirty="0" smtClean="0"/>
              <a:t>は既存のツールが対応することができなかった多言語、トークンの入れ替え、挿入、削除に対応することができます、</a:t>
            </a: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20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2000" dirty="0" smtClean="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7</a:t>
            </a:fld>
            <a:endParaRPr kumimoji="1" lang="ja-JP" altLang="en-US"/>
          </a:p>
        </p:txBody>
      </p:sp>
    </p:spTree>
    <p:extLst>
      <p:ext uri="{BB962C8B-B14F-4D97-AF65-F5344CB8AC3E}">
        <p14:creationId xmlns:p14="http://schemas.microsoft.com/office/powerpoint/2010/main" val="1888297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a:t>
            </a:r>
            <a:r>
              <a:rPr kumimoji="1" lang="en-US" altLang="ja-JP" dirty="0" err="1"/>
              <a:t>NCDSearch</a:t>
            </a:r>
            <a:r>
              <a:rPr kumimoji="1" lang="ja-JP" altLang="en-US" dirty="0" err="1" smtClean="0"/>
              <a:t>には</a:t>
            </a:r>
            <a:r>
              <a:rPr kumimoji="1" lang="ja-JP" altLang="en-US" dirty="0" smtClean="0"/>
              <a:t>問題点もありまして、時間的</a:t>
            </a:r>
            <a:r>
              <a:rPr kumimoji="1" lang="ja-JP" altLang="en-US" dirty="0" smtClean="0"/>
              <a:t>コストが大きいという問題点があります。</a:t>
            </a:r>
            <a:endParaRPr kumimoji="1" lang="en-US" altLang="ja-JP" dirty="0" smtClean="0"/>
          </a:p>
          <a:p>
            <a:r>
              <a:rPr kumimoji="1" lang="ja-JP" altLang="en-US" dirty="0" smtClean="0"/>
              <a:t>この原因として</a:t>
            </a:r>
            <a:endParaRPr kumimoji="1" lang="en-US" altLang="ja-JP" dirty="0" smtClean="0"/>
          </a:p>
          <a:p>
            <a:pPr marL="0" lvl="1" defTabSz="913851">
              <a:defRPr/>
            </a:pPr>
            <a:r>
              <a:rPr lang="ja-JP" altLang="en-US" dirty="0" smtClean="0"/>
              <a:t>情報距離の圧縮計算</a:t>
            </a:r>
            <a:r>
              <a:rPr lang="ja-JP" altLang="en-US" dirty="0" smtClean="0"/>
              <a:t>は先ほど紹介した式のように複雑な計算になり，時間的</a:t>
            </a:r>
            <a:r>
              <a:rPr lang="ja-JP" altLang="en-US" dirty="0" smtClean="0"/>
              <a:t>コストが大きく、その圧縮処理を</a:t>
            </a:r>
            <a:endParaRPr kumimoji="1" lang="en-US" altLang="ja-JP" dirty="0" smtClean="0"/>
          </a:p>
          <a:p>
            <a:r>
              <a:rPr lang="ja-JP" altLang="en-US" dirty="0" smtClean="0"/>
              <a:t>全て</a:t>
            </a:r>
            <a:r>
              <a:rPr lang="ja-JP" altLang="en-US" dirty="0"/>
              <a:t>の行に対して逐次的にデータ圧縮処理を</a:t>
            </a:r>
            <a:r>
              <a:rPr lang="ja-JP" altLang="en-US" dirty="0" smtClean="0"/>
              <a:t>しているからだと考えられます</a:t>
            </a:r>
            <a:r>
              <a:rPr lang="ja-JP" altLang="en-US" dirty="0" smtClean="0"/>
              <a:t>。</a:t>
            </a:r>
            <a:endParaRPr lang="en-US" altLang="ja-JP" dirty="0" smtClean="0"/>
          </a:p>
          <a:p>
            <a:endParaRPr lang="en-US" altLang="ja-JP" dirty="0" smtClean="0"/>
          </a:p>
          <a:p>
            <a:r>
              <a:rPr lang="ja-JP" altLang="en-US" dirty="0" smtClean="0"/>
              <a:t>評価</a:t>
            </a:r>
            <a:r>
              <a:rPr lang="ja-JP" altLang="en-US" dirty="0"/>
              <a:t>実験で</a:t>
            </a:r>
            <a:r>
              <a:rPr lang="ja-JP" altLang="en-US" dirty="0" smtClean="0"/>
              <a:t>は</a:t>
            </a:r>
            <a:r>
              <a:rPr lang="en-US" altLang="ja-JP" dirty="0" smtClean="0"/>
              <a:t>2</a:t>
            </a:r>
            <a:r>
              <a:rPr lang="ja-JP" altLang="en-US" dirty="0" smtClean="0"/>
              <a:t>億行</a:t>
            </a:r>
            <a:r>
              <a:rPr lang="ja-JP" altLang="en-US" dirty="0"/>
              <a:t>に対して</a:t>
            </a:r>
            <a:r>
              <a:rPr lang="en-US" altLang="ja-JP" dirty="0" smtClean="0"/>
              <a:t>15</a:t>
            </a:r>
            <a:r>
              <a:rPr lang="ja-JP" altLang="en-US" dirty="0" smtClean="0"/>
              <a:t>時間</a:t>
            </a:r>
            <a:r>
              <a:rPr lang="ja-JP" altLang="en-US" dirty="0"/>
              <a:t>もの処理時間が</a:t>
            </a:r>
            <a:r>
              <a:rPr lang="ja-JP" altLang="en-US" dirty="0" smtClean="0"/>
              <a:t>かかっており、</a:t>
            </a:r>
            <a:endParaRPr lang="en-US" altLang="ja-JP" dirty="0"/>
          </a:p>
          <a:p>
            <a:pPr marL="0" lvl="2" defTabSz="913851">
              <a:defRPr/>
            </a:pPr>
            <a:r>
              <a:rPr lang="ja-JP" altLang="en-US" dirty="0"/>
              <a:t>近年では</a:t>
            </a:r>
            <a:r>
              <a:rPr lang="en-US" altLang="ja-JP" dirty="0"/>
              <a:t>1</a:t>
            </a:r>
            <a:r>
              <a:rPr lang="ja-JP" altLang="en-US" dirty="0"/>
              <a:t>億行を超えるソフトウェアも存近年では</a:t>
            </a:r>
            <a:r>
              <a:rPr lang="en-US" altLang="ja-JP" dirty="0"/>
              <a:t>1</a:t>
            </a:r>
            <a:r>
              <a:rPr lang="ja-JP" altLang="en-US" dirty="0"/>
              <a:t>億行を超えるソフトウェアも存在</a:t>
            </a:r>
            <a:endParaRPr lang="en-US" altLang="ja-JP" dirty="0"/>
          </a:p>
          <a:p>
            <a:pPr marL="0" lvl="2" defTabSz="913851">
              <a:defRPr/>
            </a:pPr>
            <a:r>
              <a:rPr lang="ja-JP" altLang="en-US" dirty="0" smtClean="0"/>
              <a:t>すること</a:t>
            </a:r>
            <a:r>
              <a:rPr lang="ja-JP" altLang="en-US" dirty="0"/>
              <a:t>から、</a:t>
            </a:r>
            <a:r>
              <a:rPr lang="en-US" altLang="ja-JP" dirty="0" err="1"/>
              <a:t>NCDSearch</a:t>
            </a:r>
            <a:r>
              <a:rPr lang="ja-JP" altLang="en-US" dirty="0"/>
              <a:t>は</a:t>
            </a:r>
            <a:r>
              <a:rPr lang="ja-JP" altLang="en-US" dirty="0">
                <a:solidFill>
                  <a:srgbClr val="000000"/>
                </a:solidFill>
              </a:rPr>
              <a:t>ソースコードの量</a:t>
            </a:r>
            <a:r>
              <a:rPr lang="ja-JP" altLang="en-US" dirty="0"/>
              <a:t>によっては非実用的だといえます。</a:t>
            </a:r>
            <a:endParaRPr lang="en-US" altLang="ja-JP" dirty="0"/>
          </a:p>
          <a:p>
            <a:pPr marL="0" lvl="2" defTabSz="913851">
              <a:defRPr/>
            </a:pPr>
            <a:endParaRPr lang="en-US" altLang="ja-JP" dirty="0"/>
          </a:p>
          <a:p>
            <a:endParaRPr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8</a:t>
            </a:fld>
            <a:endParaRPr kumimoji="1" lang="ja-JP" altLang="en-US"/>
          </a:p>
        </p:txBody>
      </p:sp>
    </p:spTree>
    <p:extLst>
      <p:ext uri="{BB962C8B-B14F-4D97-AF65-F5344CB8AC3E}">
        <p14:creationId xmlns:p14="http://schemas.microsoft.com/office/powerpoint/2010/main" val="446460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851">
              <a:defRPr/>
            </a:pPr>
            <a:r>
              <a:rPr kumimoji="1" lang="ja-JP" altLang="en-US" dirty="0"/>
              <a:t>そこで本研究では</a:t>
            </a:r>
            <a:r>
              <a:rPr lang="en-US" altLang="ja-JP" dirty="0" err="1"/>
              <a:t>NCDSearch</a:t>
            </a:r>
            <a:r>
              <a:rPr lang="en-US" altLang="ja-JP" dirty="0"/>
              <a:t> </a:t>
            </a:r>
            <a:r>
              <a:rPr lang="ja-JP" altLang="en-US" dirty="0"/>
              <a:t>の検索速度の向上を目指します。</a:t>
            </a:r>
            <a:endParaRPr lang="en-US" altLang="ja-JP" dirty="0"/>
          </a:p>
          <a:p>
            <a:pPr marL="0" lvl="1" defTabSz="913851">
              <a:defRPr/>
            </a:pPr>
            <a:endParaRPr lang="en-US" altLang="ja-JP" dirty="0"/>
          </a:p>
          <a:p>
            <a:pPr marL="0" lvl="1" defTabSz="913851">
              <a:defRPr/>
            </a:pPr>
            <a:r>
              <a:rPr lang="ja-JP" altLang="en-US" dirty="0"/>
              <a:t>その方法としましては、クエリに類似したソースコード片を含有しない可能性が高いファイルを検索対象から除外することで実現します</a:t>
            </a:r>
            <a:endParaRPr lang="en-US" altLang="ja-JP" dirty="0"/>
          </a:p>
          <a:p>
            <a:pPr marL="0" lvl="1" defTabSz="913851">
              <a:defRPr/>
            </a:pPr>
            <a:r>
              <a:rPr lang="ja-JP" altLang="en-US" dirty="0" err="1"/>
              <a:t>。</a:t>
            </a:r>
            <a:r>
              <a:rPr lang="ja-JP" altLang="en-US" dirty="0"/>
              <a:t>その除外には、類似している要素の包含関係を高速に判定することが可能なブルームフィルタを用います。</a:t>
            </a:r>
            <a:endParaRPr lang="en-US" altLang="ja-JP" dirty="0"/>
          </a:p>
          <a:p>
            <a:pPr marL="0" lvl="1" defTabSz="913851">
              <a:defRPr/>
            </a:pPr>
            <a:endParaRPr lang="en-US" altLang="ja-JP" dirty="0"/>
          </a:p>
          <a:p>
            <a:pPr marL="0" lvl="1" defTabSz="913851">
              <a:defRPr/>
            </a:pPr>
            <a:r>
              <a:rPr lang="ja-JP" altLang="en-US" dirty="0"/>
              <a:t>その評価として、改変前の</a:t>
            </a:r>
            <a:r>
              <a:rPr lang="en-US" altLang="ja-JP" dirty="0" err="1"/>
              <a:t>NCDSearch</a:t>
            </a:r>
            <a:r>
              <a:rPr lang="ja-JP" altLang="en-US" dirty="0"/>
              <a:t> との比較を行い、</a:t>
            </a:r>
            <a:endParaRPr lang="en-US" altLang="ja-JP" dirty="0"/>
          </a:p>
          <a:p>
            <a:pPr marL="0" lvl="1" defTabSz="913851">
              <a:defRPr/>
            </a:pPr>
            <a:r>
              <a:rPr lang="ja-JP" altLang="en-US" dirty="0"/>
              <a:t>速度，再現率を評価します。</a:t>
            </a:r>
            <a:endParaRPr lang="en-US" altLang="ja-JP" dirty="0"/>
          </a:p>
          <a:p>
            <a:pPr marL="0" lvl="1" defTabSz="913851">
              <a:defRPr/>
            </a:pPr>
            <a:endParaRPr lang="en-US" altLang="ja-JP" dirty="0"/>
          </a:p>
          <a:p>
            <a:pPr marL="0" lvl="1" defTabSz="913851">
              <a:defRPr/>
            </a:pPr>
            <a:r>
              <a:rPr lang="ja-JP" altLang="en-US" dirty="0"/>
              <a:t>では、まず除外に用いる</a:t>
            </a:r>
            <a:r>
              <a:rPr kumimoji="1" lang="ja-JP" altLang="en-US" dirty="0" smtClean="0"/>
              <a:t>ブルームフィルタについて説明いていきます。</a:t>
            </a:r>
            <a:endParaRPr kumimoji="1" lang="en-US" altLang="ja-JP" dirty="0" smtClean="0"/>
          </a:p>
          <a:p>
            <a:pPr marL="0" lvl="1" defTabSz="913851">
              <a:defRPr/>
            </a:pPr>
            <a:endParaRPr lang="en-US" altLang="ja-JP" dirty="0"/>
          </a:p>
        </p:txBody>
      </p:sp>
      <p:sp>
        <p:nvSpPr>
          <p:cNvPr id="4" name="スライド番号プレースホルダー 3"/>
          <p:cNvSpPr>
            <a:spLocks noGrp="1"/>
          </p:cNvSpPr>
          <p:nvPr>
            <p:ph type="sldNum" sz="quarter" idx="10"/>
          </p:nvPr>
        </p:nvSpPr>
        <p:spPr/>
        <p:txBody>
          <a:bodyPr/>
          <a:lstStyle/>
          <a:p>
            <a:pPr defTabSz="913851">
              <a:defRPr/>
            </a:pPr>
            <a:fld id="{E5E5CD69-4E66-4A80-A715-8F58D7262A27}" type="slidenum">
              <a:rPr lang="ja-JP" altLang="en-US">
                <a:solidFill>
                  <a:prstClr val="black"/>
                </a:solidFill>
                <a:latin typeface="游ゴシック" panose="020F0502020204030204"/>
                <a:ea typeface="游ゴシック" panose="020B0400000000000000" pitchFamily="50" charset="-128"/>
              </a:rPr>
              <a:pPr defTabSz="913851">
                <a:defRPr/>
              </a:pPr>
              <a:t>9</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144213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544434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1279674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613543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DDDDDD"/>
                </a:solidFill>
                <a:effectLst/>
                <a:uLnTx/>
                <a:uFillTx/>
                <a:latin typeface="Arial"/>
                <a:ea typeface="ＭＳ Ｐゴシック"/>
                <a:cs typeface="+mn-cs"/>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DBBBF38-8633-4D08-80FA-255CA3FE2712}"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l"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137819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F2F59AD-4072-44A9-8EA9-CDCF1A9C0902}"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a:xfrm>
            <a:off x="7543007" y="6230328"/>
            <a:ext cx="1150938" cy="2889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44233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188E10D-FA74-4A9D-888F-EE6CB6C0E25C}"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679564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7B67C71-7FDB-410F-9D32-AD9BD4357F33}"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フッター プレースホルダ 5"/>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スライド番号プレースホルダ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865472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E9C55C7-7FF7-4569-834C-9F2A452CCEBA}"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8" name="フッター プレースホルダ 7"/>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スライド番号プレースホルダ 8"/>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768747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8ECD744-BEB5-43E0-BB82-A95BB351AFA6}"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 name="フッター プレースホルダ 3"/>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スライド番号プレースホルダ 4"/>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120663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85C0B00-960C-4C6E-8B6C-F8D43AB1EAD8}"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 name="フッター プレースホルダ 2"/>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 name="スライド番号プレースホルダ 3"/>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9995437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3334AE4-5326-46E5-8B76-F47EBA31384E}"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フッター プレースホルダ 5"/>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スライド番号プレースホルダ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53886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5691070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0EC80E-AE86-4FA4-98A9-1B45EB9326AF}"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フッター プレースホルダ 5"/>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スライド番号プレースホルダ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727183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FC9BDF-C5E5-4BC5-BB32-DD715C1F7E2E}"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2560269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5121CC1-7466-494F-87E2-0E7A6048EC85}"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 name="フッター プレースホルダ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スライド番号プレースホルダ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999854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962068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993958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2523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801904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419084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20429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03F6C5-3303-4EB6-8CD8-8C17A88046B3}" type="datetimeFigureOut">
              <a:rPr kumimoji="1" lang="ja-JP" altLang="en-US" smtClean="0"/>
              <a:t>2019/3/4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2147455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3F6C5-3303-4EB6-8CD8-8C17A88046B3}" type="datetimeFigureOut">
              <a:rPr kumimoji="1" lang="ja-JP" altLang="en-US" smtClean="0"/>
              <a:t>2019/3/4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020D9-8F1B-482E-A47E-950E1E0F9297}" type="slidenum">
              <a:rPr kumimoji="1" lang="ja-JP" altLang="en-US" smtClean="0"/>
              <a:t>‹#›</a:t>
            </a:fld>
            <a:endParaRPr kumimoji="1" lang="ja-JP" altLang="en-US"/>
          </a:p>
        </p:txBody>
      </p:sp>
    </p:spTree>
    <p:extLst>
      <p:ext uri="{BB962C8B-B14F-4D97-AF65-F5344CB8AC3E}">
        <p14:creationId xmlns:p14="http://schemas.microsoft.com/office/powerpoint/2010/main" val="3191064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A7BAB9D-486C-40B6-8F34-161C1C769EC9}" type="datetime1">
              <a:rPr kumimoji="1" lang="ja-JP" altLang="en-US" sz="1400" b="0" i="0" u="none" strike="noStrike" kern="1200" cap="none" spc="0" normalizeH="0" baseline="0" noProof="0" smtClean="0">
                <a:ln>
                  <a:noFill/>
                </a:ln>
                <a:solidFill>
                  <a:srgbClr val="FFFFFF"/>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2019/3/4</a:t>
            </a:fld>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47" name="Rectangle 23"/>
          <p:cNvSpPr>
            <a:spLocks noGrp="1" noChangeArrowheads="1"/>
          </p:cNvSpPr>
          <p:nvPr>
            <p:ph type="sldNum" sz="quarter" idx="4"/>
          </p:nvPr>
        </p:nvSpPr>
        <p:spPr bwMode="auto">
          <a:xfrm>
            <a:off x="7524750" y="27463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DDDDDD"/>
                </a:solidFill>
                <a:effectLst/>
                <a:uLnTx/>
                <a:uFillTx/>
                <a:latin typeface="Arial"/>
                <a:ea typeface="ＭＳ Ｐゴシック"/>
                <a:cs typeface="+mn-cs"/>
              </a:rPr>
              <a:t>Department of Computer Science, Graduate School of Information Science and Technology, Osaka University</a:t>
            </a:r>
          </a:p>
        </p:txBody>
      </p:sp>
    </p:spTree>
    <p:extLst>
      <p:ext uri="{BB962C8B-B14F-4D97-AF65-F5344CB8AC3E}">
        <p14:creationId xmlns:p14="http://schemas.microsoft.com/office/powerpoint/2010/main" val="13284738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3.xml"/><Relationship Id="rId5" Type="http://schemas.openxmlformats.org/officeDocument/2006/relationships/image" Target="../media/image11.png"/><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3776" y="1603474"/>
            <a:ext cx="9220200" cy="1470025"/>
          </a:xfrm>
        </p:spPr>
        <p:txBody>
          <a:bodyPr/>
          <a:lstStyle/>
          <a:p>
            <a:r>
              <a:rPr lang="ja-JP" altLang="en-US" sz="3200" dirty="0"/>
              <a:t>ブルームフィルタを用いてソースコード片のコピーを高速に検索する手法の検討</a:t>
            </a:r>
            <a:endParaRPr kumimoji="1" lang="ja-JP" altLang="en-US" sz="3200" dirty="0"/>
          </a:p>
        </p:txBody>
      </p:sp>
      <p:sp>
        <p:nvSpPr>
          <p:cNvPr id="3" name="サブタイトル 2"/>
          <p:cNvSpPr>
            <a:spLocks noGrp="1"/>
          </p:cNvSpPr>
          <p:nvPr>
            <p:ph type="subTitle" idx="1"/>
          </p:nvPr>
        </p:nvSpPr>
        <p:spPr>
          <a:xfrm>
            <a:off x="-228600" y="3546541"/>
            <a:ext cx="9127067" cy="1752600"/>
          </a:xfrm>
        </p:spPr>
        <p:txBody>
          <a:bodyPr/>
          <a:lstStyle/>
          <a:p>
            <a:r>
              <a:rPr lang="ja-JP" altLang="en-US" dirty="0" smtClean="0"/>
              <a:t>○酒井</a:t>
            </a:r>
            <a:r>
              <a:rPr lang="ja-JP" altLang="en-US" dirty="0"/>
              <a:t>宏樹</a:t>
            </a:r>
            <a:r>
              <a:rPr lang="en-US" altLang="ja-JP" baseline="30000" dirty="0" smtClean="0"/>
              <a:t>1</a:t>
            </a:r>
            <a:r>
              <a:rPr lang="ja-JP" altLang="en-US" sz="2800" dirty="0"/>
              <a:t>　</a:t>
            </a:r>
            <a:r>
              <a:rPr lang="ja-JP" altLang="en-US" dirty="0"/>
              <a:t> </a:t>
            </a:r>
            <a:r>
              <a:rPr lang="ja-JP" altLang="en-US" dirty="0" smtClean="0"/>
              <a:t>石尾隆</a:t>
            </a:r>
            <a:r>
              <a:rPr lang="en-US" altLang="ja-JP" baseline="30000" dirty="0" smtClean="0"/>
              <a:t>2</a:t>
            </a:r>
            <a:r>
              <a:rPr lang="ja-JP" altLang="en-US" baseline="30000" dirty="0"/>
              <a:t>　</a:t>
            </a:r>
            <a:r>
              <a:rPr lang="en-US" altLang="ja-JP" baseline="30000" dirty="0" smtClean="0"/>
              <a:t>  </a:t>
            </a:r>
            <a:r>
              <a:rPr lang="ja-JP" altLang="en-US" dirty="0"/>
              <a:t>井上克郎</a:t>
            </a:r>
            <a:r>
              <a:rPr lang="en-US" altLang="ja-JP" baseline="30000" dirty="0">
                <a:solidFill>
                  <a:srgbClr val="000000"/>
                </a:solidFill>
              </a:rPr>
              <a:t>1</a:t>
            </a:r>
            <a:endParaRPr lang="en-US" altLang="ja-JP" sz="2800" dirty="0">
              <a:solidFill>
                <a:srgbClr val="000000"/>
              </a:solidFill>
            </a:endParaRPr>
          </a:p>
          <a:p>
            <a:r>
              <a:rPr lang="en-US" altLang="ja-JP" baseline="30000" dirty="0"/>
              <a:t>1</a:t>
            </a:r>
            <a:r>
              <a:rPr lang="ja-JP" altLang="en-US" dirty="0"/>
              <a:t>大阪大学　</a:t>
            </a:r>
            <a:r>
              <a:rPr lang="en-US" altLang="ja-JP" baseline="30000" dirty="0"/>
              <a:t> </a:t>
            </a:r>
            <a:r>
              <a:rPr lang="en-US" altLang="ja-JP" baseline="30000" dirty="0" smtClean="0"/>
              <a:t>2</a:t>
            </a:r>
            <a:r>
              <a:rPr lang="ja-JP" altLang="en-US" dirty="0" smtClean="0"/>
              <a:t>奈良科学技術先端大学院大学</a:t>
            </a:r>
            <a:endParaRPr lang="ja-JP" altLang="en-US" dirty="0"/>
          </a:p>
        </p:txBody>
      </p:sp>
      <p:sp>
        <p:nvSpPr>
          <p:cNvPr id="4" name="スライド番号プレースホルダー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78207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ブルームフィルタ</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smtClean="0"/>
              <a:t>要素</a:t>
            </a:r>
            <a:r>
              <a:rPr lang="ja-JP" altLang="en-US" sz="2800" dirty="0"/>
              <a:t>と集合の包含関係のテストに</a:t>
            </a:r>
            <a:r>
              <a:rPr lang="ja-JP" altLang="en-US" sz="2800" dirty="0" smtClean="0"/>
              <a:t>使われる</a:t>
            </a:r>
            <a:endParaRPr lang="en-US" altLang="ja-JP" sz="2800" dirty="0" smtClean="0"/>
          </a:p>
          <a:p>
            <a:pPr lvl="1"/>
            <a:r>
              <a:rPr lang="ja-JP" altLang="en-US" sz="2400" dirty="0"/>
              <a:t>ビット列とハッシュ関数を</a:t>
            </a:r>
            <a:r>
              <a:rPr lang="ja-JP" altLang="en-US" sz="2400" dirty="0" smtClean="0"/>
              <a:t>使って要素が                          集合</a:t>
            </a:r>
            <a:r>
              <a:rPr lang="ja-JP" altLang="en-US" sz="2400" dirty="0"/>
              <a:t>に含まれているか判断</a:t>
            </a:r>
            <a:r>
              <a:rPr lang="ja-JP" altLang="en-US" sz="2400" dirty="0" smtClean="0"/>
              <a:t>する</a:t>
            </a:r>
            <a:endParaRPr lang="en-US" altLang="ja-JP" dirty="0"/>
          </a:p>
          <a:p>
            <a:pPr lvl="2"/>
            <a:r>
              <a:rPr lang="ja-JP" altLang="en-US" sz="2000" dirty="0" smtClean="0"/>
              <a:t>空間</a:t>
            </a:r>
            <a:r>
              <a:rPr lang="ja-JP" altLang="en-US" sz="2000" dirty="0"/>
              <a:t>効率の良い確率的データ構造：時間計算量</a:t>
            </a:r>
            <a:r>
              <a:rPr lang="en-US" altLang="ja-JP" sz="2000" dirty="0"/>
              <a:t>O(1)</a:t>
            </a:r>
          </a:p>
          <a:p>
            <a:pPr marL="0" indent="0">
              <a:buNone/>
            </a:pPr>
            <a:endParaRPr lang="en-US" altLang="ja-JP" sz="2800" dirty="0" smtClean="0"/>
          </a:p>
          <a:p>
            <a:r>
              <a:rPr lang="en-US" altLang="ja-JP" sz="2800" dirty="0" err="1" smtClean="0"/>
              <a:t>ReDeBug</a:t>
            </a:r>
            <a:r>
              <a:rPr lang="en-US" altLang="ja-JP" sz="2800" dirty="0" smtClean="0"/>
              <a:t>[4]</a:t>
            </a:r>
            <a:r>
              <a:rPr lang="ja-JP" altLang="en-US" sz="2800" dirty="0" smtClean="0"/>
              <a:t>ではファイルの抽出に使用</a:t>
            </a:r>
            <a:endParaRPr lang="en-US" altLang="ja-JP" sz="2800" dirty="0" smtClean="0"/>
          </a:p>
          <a:p>
            <a:pPr lvl="1"/>
            <a:r>
              <a:rPr lang="ja-JP" altLang="en-US" sz="2400" dirty="0" smtClean="0"/>
              <a:t>セキュリティパッチが適用されていないコードを検出する</a:t>
            </a:r>
            <a:endParaRPr lang="en-US" altLang="ja-JP" sz="2400" dirty="0" smtClean="0"/>
          </a:p>
          <a:p>
            <a:pPr lvl="1"/>
            <a:r>
              <a:rPr lang="ja-JP" altLang="en-US" sz="2400" dirty="0" smtClean="0"/>
              <a:t>評価実験では</a:t>
            </a:r>
            <a:r>
              <a:rPr lang="en-US" altLang="ja-JP" sz="2400" dirty="0" smtClean="0"/>
              <a:t>21</a:t>
            </a:r>
            <a:r>
              <a:rPr lang="ja-JP" altLang="en-US" sz="2400" dirty="0" smtClean="0"/>
              <a:t>億行に対して</a:t>
            </a:r>
            <a:r>
              <a:rPr lang="en-US" altLang="ja-JP" sz="2400" dirty="0" smtClean="0"/>
              <a:t>8</a:t>
            </a:r>
            <a:r>
              <a:rPr lang="ja-JP" altLang="en-US" sz="2400" dirty="0" smtClean="0"/>
              <a:t>分</a:t>
            </a:r>
            <a:r>
              <a:rPr lang="ja-JP" altLang="en-US" sz="2400" dirty="0" smtClean="0"/>
              <a:t>で該当ファイルの抽出を</a:t>
            </a:r>
            <a:r>
              <a:rPr lang="ja-JP" altLang="en-US" sz="2400" dirty="0" smtClean="0"/>
              <a:t>行えている</a:t>
            </a:r>
            <a:endParaRPr lang="en-US" altLang="ja-JP" sz="24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745627" y="5629792"/>
            <a:ext cx="7641633" cy="67893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dirty="0" smtClean="0">
                <a:solidFill>
                  <a:schemeClr val="tx1"/>
                </a:solidFill>
              </a:rPr>
              <a:t>[4</a:t>
            </a:r>
            <a:r>
              <a:rPr lang="en-US" altLang="ja-JP" sz="1400" dirty="0" smtClean="0">
                <a:solidFill>
                  <a:schemeClr val="tx1"/>
                </a:solidFill>
              </a:rPr>
              <a:t>] </a:t>
            </a:r>
            <a:r>
              <a:rPr lang="en-US" altLang="ja-JP" sz="1400" dirty="0" err="1">
                <a:solidFill>
                  <a:schemeClr val="tx1"/>
                </a:solidFill>
              </a:rPr>
              <a:t>Jiyong</a:t>
            </a:r>
            <a:r>
              <a:rPr lang="en-US" altLang="ja-JP" sz="1400" dirty="0">
                <a:solidFill>
                  <a:schemeClr val="tx1"/>
                </a:solidFill>
              </a:rPr>
              <a:t> Jang, </a:t>
            </a:r>
            <a:r>
              <a:rPr lang="en-US" altLang="ja-JP" sz="1400" dirty="0" err="1">
                <a:solidFill>
                  <a:schemeClr val="tx1"/>
                </a:solidFill>
              </a:rPr>
              <a:t>Abeer</a:t>
            </a:r>
            <a:r>
              <a:rPr lang="en-US" altLang="ja-JP" sz="1400" dirty="0">
                <a:solidFill>
                  <a:schemeClr val="tx1"/>
                </a:solidFill>
              </a:rPr>
              <a:t> Agrawal, and David </a:t>
            </a:r>
            <a:r>
              <a:rPr lang="en-US" altLang="ja-JP" sz="1400" dirty="0" err="1">
                <a:solidFill>
                  <a:schemeClr val="tx1"/>
                </a:solidFill>
              </a:rPr>
              <a:t>Brumley</a:t>
            </a:r>
            <a:r>
              <a:rPr lang="en-US" altLang="ja-JP" sz="1400" dirty="0">
                <a:solidFill>
                  <a:schemeClr val="tx1"/>
                </a:solidFill>
              </a:rPr>
              <a:t>. </a:t>
            </a:r>
            <a:r>
              <a:rPr lang="en-US" altLang="ja-JP" sz="1400" dirty="0" err="1">
                <a:solidFill>
                  <a:schemeClr val="tx1"/>
                </a:solidFill>
              </a:rPr>
              <a:t>Redebug</a:t>
            </a:r>
            <a:r>
              <a:rPr lang="en-US" altLang="ja-JP" sz="1400" dirty="0">
                <a:solidFill>
                  <a:schemeClr val="tx1"/>
                </a:solidFill>
              </a:rPr>
              <a:t>: </a:t>
            </a:r>
            <a:r>
              <a:rPr lang="en-US" altLang="ja-JP" sz="1400" dirty="0" smtClean="0">
                <a:solidFill>
                  <a:schemeClr val="tx1"/>
                </a:solidFill>
              </a:rPr>
              <a:t> </a:t>
            </a:r>
            <a:r>
              <a:rPr lang="en-US" altLang="ja-JP" sz="1400" dirty="0" err="1" smtClean="0">
                <a:solidFill>
                  <a:schemeClr val="tx1"/>
                </a:solidFill>
              </a:rPr>
              <a:t>nding</a:t>
            </a:r>
            <a:r>
              <a:rPr lang="en-US" altLang="ja-JP" sz="1400" dirty="0" smtClean="0">
                <a:solidFill>
                  <a:schemeClr val="tx1"/>
                </a:solidFill>
              </a:rPr>
              <a:t> </a:t>
            </a:r>
            <a:r>
              <a:rPr lang="en-US" altLang="ja-JP" sz="1400" dirty="0">
                <a:solidFill>
                  <a:schemeClr val="tx1"/>
                </a:solidFill>
              </a:rPr>
              <a:t>unpatched </a:t>
            </a:r>
            <a:r>
              <a:rPr lang="en-US" altLang="ja-JP" sz="1400" dirty="0" smtClean="0">
                <a:solidFill>
                  <a:schemeClr val="tx1"/>
                </a:solidFill>
              </a:rPr>
              <a:t>code clones </a:t>
            </a:r>
            <a:r>
              <a:rPr lang="en-US" altLang="ja-JP" sz="1400" dirty="0">
                <a:solidFill>
                  <a:schemeClr val="tx1"/>
                </a:solidFill>
              </a:rPr>
              <a:t>in entire </a:t>
            </a:r>
            <a:r>
              <a:rPr lang="en-US" altLang="ja-JP" sz="1400" dirty="0" err="1">
                <a:solidFill>
                  <a:schemeClr val="tx1"/>
                </a:solidFill>
              </a:rPr>
              <a:t>os</a:t>
            </a:r>
            <a:r>
              <a:rPr lang="en-US" altLang="ja-JP" sz="1400" dirty="0">
                <a:solidFill>
                  <a:schemeClr val="tx1"/>
                </a:solidFill>
              </a:rPr>
              <a:t> distributions. In Security and Privacy (SP), 2012 IEEE </a:t>
            </a:r>
            <a:r>
              <a:rPr lang="en-US" altLang="ja-JP" sz="1400" dirty="0" smtClean="0">
                <a:solidFill>
                  <a:schemeClr val="tx1"/>
                </a:solidFill>
              </a:rPr>
              <a:t>Symposium on</a:t>
            </a:r>
            <a:r>
              <a:rPr lang="en-US" altLang="ja-JP" sz="1400" dirty="0">
                <a:solidFill>
                  <a:schemeClr val="tx1"/>
                </a:solidFill>
              </a:rPr>
              <a:t>, pp. 48{62. IEEE, 2012. </a:t>
            </a:r>
            <a:endParaRPr lang="en-US" altLang="ja-JP" sz="1400" dirty="0">
              <a:solidFill>
                <a:schemeClr val="tx1"/>
              </a:solidFill>
            </a:endParaRPr>
          </a:p>
        </p:txBody>
      </p:sp>
    </p:spTree>
    <p:extLst>
      <p:ext uri="{BB962C8B-B14F-4D97-AF65-F5344CB8AC3E}">
        <p14:creationId xmlns:p14="http://schemas.microsoft.com/office/powerpoint/2010/main" val="1301697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0" name="正方形/長方形 9"/>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11" name="正方形/長方形 10"/>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spTree>
    <p:extLst>
      <p:ext uri="{BB962C8B-B14F-4D97-AF65-F5344CB8AC3E}">
        <p14:creationId xmlns:p14="http://schemas.microsoft.com/office/powerpoint/2010/main" val="19458290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6" name="正方形/長方形 65"/>
          <p:cNvSpPr/>
          <p:nvPr/>
        </p:nvSpPr>
        <p:spPr>
          <a:xfrm>
            <a:off x="895127" y="526086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spTree>
    <p:extLst>
      <p:ext uri="{BB962C8B-B14F-4D97-AF65-F5344CB8AC3E}">
        <p14:creationId xmlns:p14="http://schemas.microsoft.com/office/powerpoint/2010/main" val="3491387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6" name="正方形/長方形 65"/>
          <p:cNvSpPr/>
          <p:nvPr/>
        </p:nvSpPr>
        <p:spPr>
          <a:xfrm>
            <a:off x="895127" y="52799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36" name="直線矢印コネクタ 35"/>
          <p:cNvCxnSpPr/>
          <p:nvPr/>
        </p:nvCxnSpPr>
        <p:spPr>
          <a:xfrm flipH="1">
            <a:off x="2529674" y="1915087"/>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H="1">
            <a:off x="3457321" y="1922053"/>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H="1">
            <a:off x="4403238" y="1922053"/>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3531370" y="5570930"/>
            <a:ext cx="1922" cy="48348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a:off x="6140530" y="1915087"/>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a:off x="5283397" y="1929912"/>
            <a:ext cx="5024" cy="44282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415354" y="5570930"/>
            <a:ext cx="1922" cy="48348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flipH="1" flipV="1">
            <a:off x="5349981" y="5562582"/>
            <a:ext cx="1922" cy="48348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024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35" idx="0"/>
          </p:cNvCxnSpPr>
          <p:nvPr/>
        </p:nvCxnSpPr>
        <p:spPr>
          <a:xfrm>
            <a:off x="6157530" y="2805584"/>
            <a:ext cx="391897"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61" idx="2"/>
          </p:cNvCxnSpPr>
          <p:nvPr/>
        </p:nvCxnSpPr>
        <p:spPr>
          <a:xfrm flipV="1">
            <a:off x="3531370" y="4650174"/>
            <a:ext cx="3018057" cy="525951"/>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17823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64739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47" idx="0"/>
          </p:cNvCxnSpPr>
          <p:nvPr/>
        </p:nvCxnSpPr>
        <p:spPr>
          <a:xfrm flipH="1" flipV="1">
            <a:off x="3054011" y="3658651"/>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flipV="1">
            <a:off x="6229048" y="3633194"/>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323181" y="363465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2310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endCxn id="47" idx="2"/>
          </p:cNvCxnSpPr>
          <p:nvPr/>
        </p:nvCxnSpPr>
        <p:spPr>
          <a:xfrm flipH="1" flipV="1">
            <a:off x="3055322" y="4652761"/>
            <a:ext cx="2298469" cy="52336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47" idx="0"/>
          </p:cNvCxnSpPr>
          <p:nvPr/>
        </p:nvCxnSpPr>
        <p:spPr>
          <a:xfrm flipH="1" flipV="1">
            <a:off x="3054011" y="3658651"/>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flipV="1">
            <a:off x="6229048" y="3633194"/>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323181" y="363465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2904665" y="3850408"/>
            <a:ext cx="309339" cy="293305"/>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8" name="Oval 77"/>
          <p:cNvSpPr/>
          <p:nvPr/>
        </p:nvSpPr>
        <p:spPr>
          <a:xfrm>
            <a:off x="4173312" y="3860720"/>
            <a:ext cx="309339" cy="293305"/>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1" name="Oval 80"/>
          <p:cNvSpPr/>
          <p:nvPr/>
        </p:nvSpPr>
        <p:spPr>
          <a:xfrm>
            <a:off x="6079833" y="3839508"/>
            <a:ext cx="309339" cy="293305"/>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496262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smtClean="0">
                  <a:solidFill>
                    <a:srgbClr val="FF0000"/>
                  </a:solidFill>
                </a:rPr>
                <a:t>1</a:t>
              </a:r>
              <a:endParaRPr lang="ja-JP" altLang="en-US" b="1" dirty="0">
                <a:solidFill>
                  <a:srgbClr val="FF0000"/>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flipH="1" flipV="1">
            <a:off x="2428514" y="4657235"/>
            <a:ext cx="2925278" cy="51889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2428514" y="366197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flipV="1">
            <a:off x="6229048" y="3633194"/>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323181" y="363465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54604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ブルーム</a:t>
            </a:r>
            <a:r>
              <a:rPr lang="ja-JP" altLang="en-US" dirty="0"/>
              <a:t>フィルタ</a:t>
            </a:r>
            <a:r>
              <a:rPr lang="ja-JP" altLang="en-US" dirty="0" smtClean="0"/>
              <a:t>の挙動</a:t>
            </a:r>
            <a:endParaRPr 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277663"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5884263" y="156829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2" name="正方形/長方形 11"/>
          <p:cNvSpPr/>
          <p:nvPr/>
        </p:nvSpPr>
        <p:spPr>
          <a:xfrm>
            <a:off x="3088485" y="6059127"/>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3" name="正方形/長方形 12"/>
          <p:cNvSpPr/>
          <p:nvPr/>
        </p:nvSpPr>
        <p:spPr>
          <a:xfrm>
            <a:off x="4166102" y="6066985"/>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14" name="正方形/長方形 13"/>
          <p:cNvSpPr/>
          <p:nvPr/>
        </p:nvSpPr>
        <p:spPr>
          <a:xfrm>
            <a:off x="4938919" y="6066985"/>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p:grpSp>
        <p:nvGrpSpPr>
          <p:cNvPr id="15" name="グループ化 14"/>
          <p:cNvGrpSpPr/>
          <p:nvPr/>
        </p:nvGrpSpPr>
        <p:grpSpPr>
          <a:xfrm>
            <a:off x="1305090" y="3304536"/>
            <a:ext cx="6359016" cy="346448"/>
            <a:chOff x="851555" y="3616589"/>
            <a:chExt cx="6359016" cy="346448"/>
          </a:xfrm>
        </p:grpSpPr>
        <p:sp>
          <p:nvSpPr>
            <p:cNvPr id="16" name="正方形/長方形 15"/>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7" name="正方形/長方形 16"/>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8" name="正方形/長方形 17"/>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19" name="正方形/長方形 18"/>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b="1" dirty="0" smtClean="0">
                  <a:solidFill>
                    <a:srgbClr val="FF0000"/>
                  </a:solidFill>
                </a:rPr>
                <a:t>1</a:t>
              </a:r>
              <a:endParaRPr kumimoji="1" lang="ja-JP" altLang="en-US" b="1" dirty="0">
                <a:solidFill>
                  <a:srgbClr val="FF0000"/>
                </a:solidFill>
              </a:endParaRPr>
            </a:p>
          </p:txBody>
        </p:sp>
        <p:sp>
          <p:nvSpPr>
            <p:cNvPr id="20" name="正方形/長方形 19"/>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1" name="正方形/長方形 20"/>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2" name="正方形/長方形 21"/>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3" name="正方形/長方形 22"/>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4" name="正方形/長方形 23"/>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5" name="正方形/長方形 24"/>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6" name="正方形/長方形 25"/>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7" name="正方形/長方形 26"/>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28" name="正方形/長方形 27"/>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29" name="正方形/長方形 28"/>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0" name="正方形/長方形 29"/>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1" name="正方形/長方形 30"/>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2" name="正方形/長方形 31"/>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33" name="正方形/長方形 32"/>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4" name="正方形/長方形 33"/>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5" name="正方形/長方形 34"/>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grpSp>
        <p:nvGrpSpPr>
          <p:cNvPr id="41" name="グループ化 40"/>
          <p:cNvGrpSpPr/>
          <p:nvPr/>
        </p:nvGrpSpPr>
        <p:grpSpPr>
          <a:xfrm>
            <a:off x="1305090" y="4310805"/>
            <a:ext cx="6359016" cy="346448"/>
            <a:chOff x="851555" y="3616589"/>
            <a:chExt cx="6359016" cy="346448"/>
          </a:xfrm>
        </p:grpSpPr>
        <p:sp>
          <p:nvSpPr>
            <p:cNvPr id="42" name="正方形/長方形 41"/>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3" name="正方形/長方形 42"/>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smtClean="0">
                  <a:solidFill>
                    <a:srgbClr val="FF0000"/>
                  </a:solidFill>
                </a:rPr>
                <a:t>1</a:t>
              </a:r>
              <a:endParaRPr lang="ja-JP" altLang="en-US" b="1" dirty="0">
                <a:solidFill>
                  <a:srgbClr val="FF0000"/>
                </a:solidFill>
              </a:endParaRPr>
            </a:p>
          </p:txBody>
        </p:sp>
        <p:sp>
          <p:nvSpPr>
            <p:cNvPr id="45" name="正方形/長方形 44"/>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0</a:t>
              </a:r>
              <a:endParaRPr lang="ja-JP" altLang="en-US" dirty="0">
                <a:solidFill>
                  <a:schemeClr val="tx1"/>
                </a:solidFill>
              </a:endParaRPr>
            </a:p>
          </p:txBody>
        </p:sp>
        <p:sp>
          <p:nvSpPr>
            <p:cNvPr id="48" name="正方形/長方形 47"/>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9" name="正方形/長方形 48"/>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2" name="正方形/長方形 51"/>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7" name="正方形/長方形 56"/>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58" name="正方形/長方形 57"/>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0</a:t>
              </a:r>
              <a:endParaRPr kumimoji="1" lang="ja-JP" altLang="en-US" dirty="0">
                <a:solidFill>
                  <a:schemeClr val="tx1"/>
                </a:solidFill>
              </a:endParaRPr>
            </a:p>
          </p:txBody>
        </p:sp>
        <p:sp>
          <p:nvSpPr>
            <p:cNvPr id="59" name="正方形/長方形 58"/>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0" name="正方形/長方形 59"/>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61" name="正方形/長方形 60"/>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sp>
        <p:nvSpPr>
          <p:cNvPr id="67" name="正方形/長方形 66"/>
          <p:cNvSpPr/>
          <p:nvPr/>
        </p:nvSpPr>
        <p:spPr>
          <a:xfrm>
            <a:off x="110833" y="1576151"/>
            <a:ext cx="1810452" cy="3800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検索対象の集合</a:t>
            </a:r>
          </a:p>
        </p:txBody>
      </p:sp>
      <p:sp>
        <p:nvSpPr>
          <p:cNvPr id="68" name="正方形/長方形 67"/>
          <p:cNvSpPr/>
          <p:nvPr/>
        </p:nvSpPr>
        <p:spPr>
          <a:xfrm>
            <a:off x="206481" y="6074843"/>
            <a:ext cx="1714804" cy="331507"/>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検索したい</a:t>
            </a:r>
            <a:r>
              <a:rPr lang="ja-JP" altLang="en-US" dirty="0" smtClean="0">
                <a:solidFill>
                  <a:schemeClr val="tx1"/>
                </a:solidFill>
              </a:rPr>
              <a:t>要素</a:t>
            </a:r>
            <a:endParaRPr lang="ja-JP" altLang="en-US" dirty="0">
              <a:solidFill>
                <a:schemeClr val="tx1"/>
              </a:solidFill>
            </a:endParaRPr>
          </a:p>
        </p:txBody>
      </p:sp>
      <p:cxnSp>
        <p:nvCxnSpPr>
          <p:cNvPr id="10" name="直線コネクタ 9"/>
          <p:cNvCxnSpPr/>
          <p:nvPr/>
        </p:nvCxnSpPr>
        <p:spPr>
          <a:xfrm>
            <a:off x="249555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15753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353137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418220" y="5160409"/>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5353791" y="5176125"/>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95127" y="5274110"/>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sp>
        <p:nvSpPr>
          <p:cNvPr id="65" name="正方形/長方形 64"/>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69" name="直線矢印コネクタ 68"/>
          <p:cNvCxnSpPr/>
          <p:nvPr/>
        </p:nvCxnSpPr>
        <p:spPr>
          <a:xfrm flipH="1">
            <a:off x="2127084" y="2805584"/>
            <a:ext cx="376472" cy="50601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endCxn id="32"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a:endCxn id="30"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p:cNvCxnSpPr>
            <a:endCxn id="21"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endCxn id="27" idx="0"/>
          </p:cNvCxnSpPr>
          <p:nvPr/>
        </p:nvCxnSpPr>
        <p:spPr>
          <a:xfrm>
            <a:off x="6157530" y="2805584"/>
            <a:ext cx="72959" cy="4989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endCxn id="53" idx="2"/>
          </p:cNvCxnSpPr>
          <p:nvPr/>
        </p:nvCxnSpPr>
        <p:spPr>
          <a:xfrm flipV="1">
            <a:off x="3531370" y="4650170"/>
            <a:ext cx="2699119" cy="525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a:endCxn id="56" idx="2"/>
          </p:cNvCxnSpPr>
          <p:nvPr/>
        </p:nvCxnSpPr>
        <p:spPr>
          <a:xfrm flipH="1" flipV="1">
            <a:off x="4324786" y="4650174"/>
            <a:ext cx="93434" cy="5102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flipH="1" flipV="1">
            <a:off x="2428514" y="4657235"/>
            <a:ext cx="2925278" cy="51889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2428514" y="366197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flipV="1">
            <a:off x="6229048" y="3633194"/>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H="1" flipV="1">
            <a:off x="4323181" y="3634656"/>
            <a:ext cx="1311" cy="65474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Oval 77"/>
          <p:cNvSpPr/>
          <p:nvPr/>
        </p:nvSpPr>
        <p:spPr>
          <a:xfrm>
            <a:off x="4173312" y="3860720"/>
            <a:ext cx="309339" cy="293305"/>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8" name="Oval 80"/>
          <p:cNvSpPr/>
          <p:nvPr/>
        </p:nvSpPr>
        <p:spPr>
          <a:xfrm>
            <a:off x="6079833" y="3839508"/>
            <a:ext cx="309339" cy="293305"/>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 name="乗算 2"/>
          <p:cNvSpPr/>
          <p:nvPr/>
        </p:nvSpPr>
        <p:spPr>
          <a:xfrm>
            <a:off x="2155743" y="3772591"/>
            <a:ext cx="520262" cy="492049"/>
          </a:xfrm>
          <a:prstGeom prst="mathMultiply">
            <a:avLst>
              <a:gd name="adj1" fmla="val 10704"/>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a:solidFill>
                <a:schemeClr val="tx1"/>
              </a:solidFill>
            </a:endParaRPr>
          </a:p>
        </p:txBody>
      </p:sp>
    </p:spTree>
    <p:extLst>
      <p:ext uri="{BB962C8B-B14F-4D97-AF65-F5344CB8AC3E}">
        <p14:creationId xmlns:p14="http://schemas.microsoft.com/office/powerpoint/2010/main" val="3950672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コード片検索の必要性</a:t>
            </a:r>
            <a:endParaRPr kumimoji="1" lang="ja-JP" altLang="en-US" sz="3600" dirty="0"/>
          </a:p>
        </p:txBody>
      </p:sp>
      <p:sp>
        <p:nvSpPr>
          <p:cNvPr id="3" name="コンテンツ プレースホルダー 2"/>
          <p:cNvSpPr>
            <a:spLocks noGrp="1"/>
          </p:cNvSpPr>
          <p:nvPr>
            <p:ph idx="1"/>
          </p:nvPr>
        </p:nvSpPr>
        <p:spPr>
          <a:xfrm>
            <a:off x="252000" y="1600200"/>
            <a:ext cx="8640000" cy="4630127"/>
          </a:xfrm>
        </p:spPr>
        <p:txBody>
          <a:bodyPr/>
          <a:lstStyle/>
          <a:p>
            <a:r>
              <a:rPr lang="ja-JP" altLang="en-US" sz="2800" dirty="0" smtClean="0"/>
              <a:t>ソフトウェアの再利用</a:t>
            </a:r>
            <a:endParaRPr lang="en-US" altLang="ja-JP" sz="2800" dirty="0" smtClean="0"/>
          </a:p>
          <a:p>
            <a:pPr lvl="1"/>
            <a:r>
              <a:rPr lang="ja-JP" altLang="en-US" sz="2400" dirty="0" smtClean="0"/>
              <a:t>開発</a:t>
            </a:r>
            <a:r>
              <a:rPr lang="ja-JP" altLang="en-US" sz="2400" dirty="0"/>
              <a:t>のコストを抑え，ソフトウェアを効率的に</a:t>
            </a:r>
            <a:r>
              <a:rPr lang="ja-JP" altLang="en-US" sz="2400" dirty="0" smtClean="0"/>
              <a:t>開発可能</a:t>
            </a:r>
            <a:endParaRPr lang="en-US" altLang="ja-JP" sz="2400" dirty="0" smtClean="0"/>
          </a:p>
          <a:p>
            <a:pPr lvl="1"/>
            <a:r>
              <a:rPr lang="ja-JP" altLang="en-US" sz="2400" dirty="0"/>
              <a:t>ソフトウェアの保守コストを大きくする</a:t>
            </a:r>
            <a:r>
              <a:rPr lang="ja-JP" altLang="en-US" sz="2400" dirty="0" smtClean="0"/>
              <a:t>要因</a:t>
            </a:r>
            <a:endParaRPr lang="en-US" altLang="ja-JP" sz="2400" dirty="0" smtClean="0"/>
          </a:p>
          <a:p>
            <a:pPr lvl="2"/>
            <a:r>
              <a:rPr lang="ja-JP" altLang="en-US" sz="2000" dirty="0" smtClean="0"/>
              <a:t>同一</a:t>
            </a:r>
            <a:r>
              <a:rPr lang="ja-JP" altLang="en-US" sz="2000" dirty="0"/>
              <a:t>または類似した部分を持つ</a:t>
            </a:r>
            <a:r>
              <a:rPr lang="ja-JP" altLang="en-US" sz="2000" dirty="0" smtClean="0"/>
              <a:t>コード片が生じる</a:t>
            </a:r>
            <a:endParaRPr lang="en-US" altLang="ja-JP" sz="2000" dirty="0" smtClean="0"/>
          </a:p>
          <a:p>
            <a:pPr lvl="2"/>
            <a:r>
              <a:rPr lang="ja-JP" altLang="en-US" sz="2000" dirty="0"/>
              <a:t>コードを修正する場合</a:t>
            </a:r>
            <a:r>
              <a:rPr lang="en-US" altLang="ja-JP" sz="2000" dirty="0"/>
              <a:t>, </a:t>
            </a:r>
            <a:r>
              <a:rPr lang="ja-JP" altLang="en-US" sz="2000" dirty="0"/>
              <a:t>類似コードの同時修正</a:t>
            </a:r>
            <a:r>
              <a:rPr lang="ja-JP" altLang="en-US" sz="2000" dirty="0" smtClean="0"/>
              <a:t>を検討</a:t>
            </a:r>
            <a:r>
              <a:rPr lang="ja-JP" altLang="en-US" sz="2000" dirty="0"/>
              <a:t>する必要が</a:t>
            </a:r>
            <a:r>
              <a:rPr lang="ja-JP" altLang="en-US" sz="2000" dirty="0" smtClean="0"/>
              <a:t>ある</a:t>
            </a:r>
            <a:endParaRPr lang="en-US" altLang="ja-JP" sz="2000" dirty="0"/>
          </a:p>
          <a:p>
            <a:endParaRPr lang="en-US" altLang="ja-JP" sz="1200" dirty="0" smtClean="0"/>
          </a:p>
          <a:p>
            <a:r>
              <a:rPr lang="ja-JP" altLang="en-US" sz="2800" dirty="0" smtClean="0"/>
              <a:t>大規模</a:t>
            </a:r>
            <a:r>
              <a:rPr lang="ja-JP" altLang="en-US" sz="2800" dirty="0"/>
              <a:t>なソフトウェアほど多くの類似コードを含む</a:t>
            </a:r>
            <a:endParaRPr lang="en-US" altLang="ja-JP" sz="2800" dirty="0"/>
          </a:p>
          <a:p>
            <a:pPr lvl="1"/>
            <a:r>
              <a:rPr lang="ja-JP" altLang="en-US" sz="2400" dirty="0" smtClean="0"/>
              <a:t>類似コードを一つ一つ</a:t>
            </a:r>
            <a:r>
              <a:rPr lang="ja-JP" altLang="en-US" sz="2400" dirty="0"/>
              <a:t>手作業で探すのは非効率</a:t>
            </a:r>
            <a:endParaRPr lang="en-US" altLang="ja-JP" sz="2400" dirty="0"/>
          </a:p>
          <a:p>
            <a:pPr lvl="2"/>
            <a:endParaRPr lang="en-US" altLang="ja-JP" sz="2000" dirty="0" smtClean="0"/>
          </a:p>
          <a:p>
            <a:pPr lvl="2"/>
            <a:endParaRPr lang="en-US" altLang="ja-JP" sz="2000" dirty="0"/>
          </a:p>
          <a:p>
            <a:pPr lvl="2"/>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38" name="テキスト ボックス 37"/>
          <p:cNvSpPr txBox="1"/>
          <p:nvPr/>
        </p:nvSpPr>
        <p:spPr>
          <a:xfrm>
            <a:off x="1682107" y="5832152"/>
            <a:ext cx="6219972" cy="52322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2800" dirty="0" smtClean="0"/>
              <a:t>類似</a:t>
            </a:r>
            <a:r>
              <a:rPr lang="ja-JP" altLang="en-US" sz="2800" dirty="0" smtClean="0"/>
              <a:t>コード片を検索</a:t>
            </a:r>
            <a:r>
              <a:rPr lang="ja-JP" altLang="en-US" sz="2800" dirty="0"/>
              <a:t>するシステム</a:t>
            </a:r>
            <a:r>
              <a:rPr kumimoji="1" lang="ja-JP" altLang="en-US" sz="2800" dirty="0"/>
              <a:t>が必要</a:t>
            </a:r>
          </a:p>
        </p:txBody>
      </p:sp>
      <p:sp>
        <p:nvSpPr>
          <p:cNvPr id="39" name="下矢印 38"/>
          <p:cNvSpPr/>
          <p:nvPr/>
        </p:nvSpPr>
        <p:spPr>
          <a:xfrm>
            <a:off x="4306374" y="4978042"/>
            <a:ext cx="612366" cy="729065"/>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9635599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3254" y="292352"/>
            <a:ext cx="8819804" cy="1143000"/>
          </a:xfrm>
        </p:spPr>
        <p:txBody>
          <a:bodyPr/>
          <a:lstStyle/>
          <a:p>
            <a:r>
              <a:rPr lang="ja-JP" altLang="en-US" sz="3600" dirty="0"/>
              <a:t>ブルームフィルタの使用における問題点</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a:t>検索対象の集</a:t>
            </a:r>
            <a:r>
              <a:rPr lang="ja-JP" altLang="en-US" sz="2800" dirty="0" smtClean="0"/>
              <a:t>合と包含関係の</a:t>
            </a:r>
            <a:r>
              <a:rPr lang="ja-JP" altLang="en-US" sz="2800" dirty="0"/>
              <a:t>検索したい要</a:t>
            </a:r>
            <a:r>
              <a:rPr lang="ja-JP" altLang="en-US" sz="2800" dirty="0" smtClean="0"/>
              <a:t>素しか</a:t>
            </a:r>
            <a:r>
              <a:rPr lang="ja-JP" altLang="en-US" sz="2800" dirty="0"/>
              <a:t>検出</a:t>
            </a:r>
            <a:r>
              <a:rPr lang="ja-JP" altLang="en-US" sz="2800" dirty="0" smtClean="0"/>
              <a:t>しない</a:t>
            </a:r>
            <a:endParaRPr lang="en-US" altLang="ja-JP" sz="2800" dirty="0" smtClean="0"/>
          </a:p>
          <a:p>
            <a:pPr lvl="1"/>
            <a:r>
              <a:rPr lang="en-US" altLang="ja-JP" sz="2400" dirty="0" err="1"/>
              <a:t>NCDSearch</a:t>
            </a:r>
            <a:r>
              <a:rPr lang="ja-JP" altLang="en-US" sz="2400" dirty="0"/>
              <a:t>では類似したコードも</a:t>
            </a:r>
            <a:r>
              <a:rPr lang="ja-JP" altLang="en-US" sz="2400" dirty="0" smtClean="0"/>
              <a:t>検出する必要</a:t>
            </a:r>
            <a:r>
              <a:rPr lang="ja-JP" altLang="en-US" sz="2400" dirty="0"/>
              <a:t>がある</a:t>
            </a:r>
            <a:endParaRPr lang="en-US" altLang="ja-JP" sz="2400" dirty="0" smtClean="0"/>
          </a:p>
          <a:p>
            <a:pPr lvl="1"/>
            <a:r>
              <a:rPr kumimoji="1" lang="ja-JP" altLang="en-US" sz="2400" dirty="0" smtClean="0"/>
              <a:t>与えた</a:t>
            </a:r>
            <a:r>
              <a:rPr kumimoji="1" lang="ja-JP" altLang="en-US" sz="2400" dirty="0"/>
              <a:t>クエリと同一のコード以外は検出されない</a:t>
            </a:r>
            <a:endParaRPr kumimoji="1" lang="en-US" altLang="ja-JP" sz="2400" dirty="0"/>
          </a:p>
          <a:p>
            <a:pPr lvl="1"/>
            <a:endParaRPr kumimoji="1" lang="en-US" altLang="ja-JP" sz="2400" dirty="0"/>
          </a:p>
          <a:p>
            <a:pPr marL="457200" lvl="1" indent="0">
              <a:buNone/>
            </a:pPr>
            <a:endParaRPr lang="en-US" altLang="ja-JP" sz="2400" dirty="0" smtClean="0"/>
          </a:p>
          <a:p>
            <a:pPr marL="457200" lvl="1" indent="0">
              <a:buNone/>
            </a:pPr>
            <a:endParaRPr lang="en-US" altLang="ja-JP" sz="24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下矢印 4"/>
          <p:cNvSpPr/>
          <p:nvPr/>
        </p:nvSpPr>
        <p:spPr>
          <a:xfrm>
            <a:off x="4296177" y="3628381"/>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テキスト ボックス 5"/>
          <p:cNvSpPr txBox="1"/>
          <p:nvPr/>
        </p:nvSpPr>
        <p:spPr>
          <a:xfrm>
            <a:off x="718627" y="4585380"/>
            <a:ext cx="7769053"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400" dirty="0"/>
              <a:t>新たに</a:t>
            </a:r>
            <a:r>
              <a:rPr lang="en-US" altLang="ja-JP" sz="2400" dirty="0"/>
              <a:t>”</a:t>
            </a:r>
            <a:r>
              <a:rPr lang="ja-JP" altLang="en-US" sz="2400" dirty="0">
                <a:solidFill>
                  <a:srgbClr val="FF0000"/>
                </a:solidFill>
              </a:rPr>
              <a:t>包含率</a:t>
            </a:r>
            <a:r>
              <a:rPr lang="en-US" altLang="ja-JP" sz="2400" dirty="0"/>
              <a:t>”</a:t>
            </a:r>
            <a:r>
              <a:rPr lang="ja-JP" altLang="en-US" sz="2400" dirty="0"/>
              <a:t>を定義し</a:t>
            </a:r>
            <a:r>
              <a:rPr lang="en-US" altLang="ja-JP" sz="2400" dirty="0"/>
              <a:t>,</a:t>
            </a:r>
            <a:r>
              <a:rPr lang="ja-JP" altLang="en-US" sz="2400" dirty="0"/>
              <a:t> 包含率がある</a:t>
            </a:r>
            <a:r>
              <a:rPr lang="ja-JP" altLang="en-US" sz="2400" dirty="0" smtClean="0"/>
              <a:t>閾値を超えるものも類似</a:t>
            </a:r>
            <a:r>
              <a:rPr lang="ja-JP" altLang="en-US" sz="2400" dirty="0"/>
              <a:t>コードとして</a:t>
            </a:r>
            <a:r>
              <a:rPr lang="ja-JP" altLang="en-US" sz="2400" dirty="0" smtClean="0"/>
              <a:t>検出</a:t>
            </a:r>
            <a:r>
              <a:rPr lang="ja-JP" altLang="en-US" sz="2400" dirty="0"/>
              <a:t>可能</a:t>
            </a:r>
            <a:r>
              <a:rPr lang="ja-JP" altLang="en-US" sz="2400" dirty="0" smtClean="0"/>
              <a:t>なブルームフィルタ</a:t>
            </a:r>
            <a:endParaRPr lang="en-US" altLang="ja-JP" sz="2400" dirty="0" smtClean="0"/>
          </a:p>
        </p:txBody>
      </p:sp>
    </p:spTree>
    <p:extLst>
      <p:ext uri="{BB962C8B-B14F-4D97-AF65-F5344CB8AC3E}">
        <p14:creationId xmlns:p14="http://schemas.microsoft.com/office/powerpoint/2010/main" val="32960130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包含率</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67419"/>
                <a:ext cx="8581044" cy="4525963"/>
              </a:xfrm>
            </p:spPr>
            <p:txBody>
              <a:bodyPr/>
              <a:lstStyle/>
              <a:p>
                <a:pPr marL="0" indent="0">
                  <a:buNone/>
                </a:pPr>
                <a:endParaRPr lang="en-US" altLang="ja-JP" dirty="0"/>
              </a:p>
              <a:p>
                <a:pPr marL="0" indent="0">
                  <a:buNone/>
                </a:pPr>
                <a:endParaRPr lang="en-US" altLang="ja-JP" sz="2800" dirty="0"/>
              </a:p>
              <a:p>
                <a:endParaRPr lang="en-US" altLang="ja-JP" sz="1400" dirty="0"/>
              </a:p>
              <a:p>
                <a:endParaRPr lang="en-US" altLang="ja-JP" sz="2400" dirty="0" smtClean="0"/>
              </a:p>
              <a:p>
                <a14:m>
                  <m:oMath xmlns:m="http://schemas.openxmlformats.org/officeDocument/2006/math">
                    <m:r>
                      <a:rPr lang="en-US" altLang="ja-JP" sz="2400" i="1" dirty="0">
                        <a:latin typeface="Cambria Math" panose="02040503050406030204" pitchFamily="18" charset="0"/>
                      </a:rPr>
                      <m:t>𝐶𝑂𝑁𝑇𝐴𝐼𝑁𝑀𝐸𝑁𝑇</m:t>
                    </m:r>
                    <m:r>
                      <a:rPr lang="ja-JP" altLang="en-US" sz="2400" b="0" i="1" dirty="0" smtClean="0">
                        <a:latin typeface="Cambria Math" panose="02040503050406030204" pitchFamily="18" charset="0"/>
                      </a:rPr>
                      <m:t>≧</m:t>
                    </m:r>
                  </m:oMath>
                </a14:m>
                <a:r>
                  <a:rPr lang="en-US" altLang="ja-JP" sz="2400" dirty="0"/>
                  <a:t>θ  (0&lt;θ</a:t>
                </a:r>
                <a:r>
                  <a:rPr lang="ja-JP" altLang="en-US" sz="2400" dirty="0"/>
                  <a:t>≦</a:t>
                </a:r>
                <a:r>
                  <a:rPr lang="en-US" altLang="ja-JP" sz="2400" dirty="0"/>
                  <a:t>1)</a:t>
                </a:r>
                <a:r>
                  <a:rPr lang="ja-JP" altLang="en-US" sz="2400" dirty="0"/>
                  <a:t>となるコード</a:t>
                </a:r>
                <a:r>
                  <a:rPr lang="ja-JP" altLang="en-US" sz="2400" dirty="0" smtClean="0"/>
                  <a:t>を類似</a:t>
                </a:r>
                <a:r>
                  <a:rPr lang="ja-JP" altLang="en-US" sz="2400" dirty="0"/>
                  <a:t>コードと判断</a:t>
                </a:r>
                <a:endParaRPr lang="en-US" altLang="ja-JP" sz="2400" dirty="0"/>
              </a:p>
              <a:p>
                <a:pPr marL="457200" lvl="1" indent="0">
                  <a:buNone/>
                </a:pPr>
                <a:r>
                  <a:rPr lang="en-US" altLang="ja-JP" sz="2400" dirty="0" smtClean="0"/>
                  <a:t>θ = 0.5 </a:t>
                </a:r>
                <a:r>
                  <a:rPr lang="ja-JP" altLang="en-US" sz="2400" dirty="0" smtClean="0"/>
                  <a:t>のとき</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67419"/>
                <a:ext cx="8581044" cy="4525963"/>
              </a:xfrm>
              <a:blipFill>
                <a:blip r:embed="rId3"/>
                <a:stretch>
                  <a:fillRect l="-1065"/>
                </a:stretch>
              </a:blipFill>
            </p:spPr>
            <p:txBody>
              <a:bodyPr/>
              <a:lstStyle/>
              <a:p>
                <a:r>
                  <a:rPr lang="en-US">
                    <a:noFill/>
                  </a:rPr>
                  <a:t> </a:t>
                </a:r>
              </a:p>
            </p:txBody>
          </p:sp>
        </mc:Fallback>
      </mc:AlternateContent>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6"/>
          <p:cNvSpPr/>
          <p:nvPr/>
        </p:nvSpPr>
        <p:spPr>
          <a:xfrm>
            <a:off x="457200" y="1667419"/>
            <a:ext cx="8218488" cy="1569660"/>
          </a:xfrm>
          <a:prstGeom prst="rect">
            <a:avLst/>
          </a:prstGeom>
          <a:solidFill>
            <a:srgbClr val="F3F3E1"/>
          </a:solidFill>
          <a:ln>
            <a:solidFill>
              <a:schemeClr val="tx1"/>
            </a:solidFill>
          </a:ln>
        </p:spPr>
        <p:txBody>
          <a:bodyPr wrap="square">
            <a:spAutoFit/>
          </a:bodyPr>
          <a:lstStyle/>
          <a:p>
            <a:pPr algn="ctr"/>
            <a:r>
              <a:rPr lang="ja-JP" altLang="en-US" sz="2800" dirty="0"/>
              <a:t>　</a:t>
            </a:r>
            <a:r>
              <a:rPr lang="ja-JP" altLang="en-US" sz="2800" dirty="0" smtClean="0"/>
              <a:t>　　　　　　　　　　　　</a:t>
            </a:r>
            <a:endParaRPr lang="en-US" altLang="ja-JP" sz="2800" dirty="0" smtClean="0"/>
          </a:p>
          <a:p>
            <a:pPr algn="ctr"/>
            <a:endParaRPr lang="en-US" altLang="ja-JP" sz="2800" dirty="0"/>
          </a:p>
          <a:p>
            <a:pPr algn="ctr"/>
            <a:endParaRPr lang="en-US" altLang="ja-JP" sz="1000" dirty="0" smtClean="0"/>
          </a:p>
          <a:p>
            <a:pPr algn="ctr"/>
            <a:r>
              <a:rPr lang="ja-JP" altLang="en-US" sz="2000" dirty="0" smtClean="0"/>
              <a:t>クエリ</a:t>
            </a:r>
            <a:r>
              <a:rPr lang="ja-JP" altLang="en-US" sz="2000" dirty="0"/>
              <a:t>のトークンの数に対するファイルとクエリ</a:t>
            </a:r>
            <a:r>
              <a:rPr lang="ja-JP" altLang="en-US" sz="2000" dirty="0" smtClean="0"/>
              <a:t>の共通</a:t>
            </a:r>
            <a:r>
              <a:rPr lang="ja-JP" altLang="en-US" sz="2000" dirty="0"/>
              <a:t>のトークンの数の</a:t>
            </a:r>
            <a:r>
              <a:rPr lang="ja-JP" altLang="en-US" sz="2000" dirty="0" smtClean="0"/>
              <a:t>割合</a:t>
            </a:r>
            <a:r>
              <a:rPr lang="ja-JP" altLang="en-US" sz="2800" dirty="0" smtClean="0"/>
              <a:t>　　　　　　　</a:t>
            </a:r>
            <a:endParaRPr lang="en-US" altLang="ja-JP" sz="2800" dirty="0"/>
          </a:p>
        </p:txBody>
      </p:sp>
      <p:sp>
        <p:nvSpPr>
          <p:cNvPr id="5" name="正方形/長方形 4"/>
          <p:cNvSpPr/>
          <p:nvPr/>
        </p:nvSpPr>
        <p:spPr>
          <a:xfrm>
            <a:off x="7427390" y="1766071"/>
            <a:ext cx="2753833" cy="9356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dirty="0">
                <a:solidFill>
                  <a:schemeClr val="tx1"/>
                </a:solidFill>
              </a:rPr>
              <a:t>f</a:t>
            </a:r>
            <a:r>
              <a:rPr lang="ja-JP" altLang="en-US" dirty="0">
                <a:solidFill>
                  <a:schemeClr val="tx1"/>
                </a:solidFill>
              </a:rPr>
              <a:t>：ファイル</a:t>
            </a:r>
            <a:endParaRPr lang="en-US" altLang="ja-JP" dirty="0">
              <a:solidFill>
                <a:schemeClr val="tx1"/>
              </a:solidFill>
            </a:endParaRPr>
          </a:p>
          <a:p>
            <a:r>
              <a:rPr lang="en-US" altLang="ja-JP" dirty="0">
                <a:solidFill>
                  <a:schemeClr val="tx1"/>
                </a:solidFill>
              </a:rPr>
              <a:t>q</a:t>
            </a:r>
            <a:r>
              <a:rPr lang="ja-JP" altLang="en-US" dirty="0">
                <a:solidFill>
                  <a:schemeClr val="tx1"/>
                </a:solidFill>
              </a:rPr>
              <a:t>：クエリ</a:t>
            </a:r>
          </a:p>
        </p:txBody>
      </p:sp>
      <p:sp>
        <p:nvSpPr>
          <p:cNvPr id="18" name="正方形/長方形 17"/>
          <p:cNvSpPr/>
          <p:nvPr/>
        </p:nvSpPr>
        <p:spPr>
          <a:xfrm>
            <a:off x="4200177" y="451566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9" name="正方形/長方形 18"/>
          <p:cNvSpPr/>
          <p:nvPr/>
        </p:nvSpPr>
        <p:spPr>
          <a:xfrm>
            <a:off x="3427360"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20" name="正方形/長方形 19"/>
          <p:cNvSpPr/>
          <p:nvPr/>
        </p:nvSpPr>
        <p:spPr>
          <a:xfrm>
            <a:off x="7033960" y="451566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21" name="正方形/長方形 20"/>
          <p:cNvSpPr/>
          <p:nvPr/>
        </p:nvSpPr>
        <p:spPr>
          <a:xfrm>
            <a:off x="5277794"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2" name="正方形/長方形 21"/>
          <p:cNvSpPr/>
          <p:nvPr/>
        </p:nvSpPr>
        <p:spPr>
          <a:xfrm>
            <a:off x="6050611" y="452352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25" name="正方形/長方形 24"/>
          <p:cNvSpPr/>
          <p:nvPr/>
        </p:nvSpPr>
        <p:spPr>
          <a:xfrm>
            <a:off x="3726761" y="5102918"/>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6" name="正方形/長方形 25"/>
          <p:cNvSpPr/>
          <p:nvPr/>
        </p:nvSpPr>
        <p:spPr>
          <a:xfrm>
            <a:off x="4804378" y="5110776"/>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7" name="正方形/長方形 26"/>
          <p:cNvSpPr/>
          <p:nvPr/>
        </p:nvSpPr>
        <p:spPr>
          <a:xfrm>
            <a:off x="5577195" y="5110776"/>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2073304" y="1673386"/>
                <a:ext cx="4934608" cy="968920"/>
              </a:xfrm>
              <a:prstGeom prst="rect">
                <a:avLst/>
              </a:prstGeom>
              <a:noFill/>
            </p:spPr>
            <p:txBody>
              <a:bodyPr wrap="square" rtlCol="0">
                <a:spAutoFit/>
              </a:bodyPr>
              <a:lstStyle/>
              <a:p>
                <a14:m>
                  <m:oMath xmlns:m="http://schemas.openxmlformats.org/officeDocument/2006/math">
                    <m:r>
                      <a:rPr lang="en-US" altLang="ja-JP" sz="2400" i="1" dirty="0">
                        <a:latin typeface="Cambria Math" panose="02040503050406030204" pitchFamily="18" charset="0"/>
                      </a:rPr>
                      <m:t>𝐶𝑂𝑁𝑇𝐴𝐼𝑁𝑀𝐸𝑁𝑇</m:t>
                    </m:r>
                    <m:r>
                      <a:rPr lang="en-US" altLang="ja-JP" sz="2400" i="1" dirty="0">
                        <a:latin typeface="Cambria Math" panose="02040503050406030204" pitchFamily="18" charset="0"/>
                      </a:rPr>
                      <m:t>( </m:t>
                    </m:r>
                    <m:r>
                      <a:rPr lang="en-US" altLang="ja-JP" sz="2400" i="1" dirty="0">
                        <a:latin typeface="Cambria Math" panose="02040503050406030204" pitchFamily="18" charset="0"/>
                      </a:rPr>
                      <m:t>𝑞</m:t>
                    </m:r>
                    <m:r>
                      <a:rPr lang="en-US" altLang="ja-JP" sz="2400" i="1" dirty="0">
                        <a:latin typeface="Cambria Math" panose="02040503050406030204" pitchFamily="18" charset="0"/>
                      </a:rPr>
                      <m:t> , </m:t>
                    </m:r>
                    <m:r>
                      <a:rPr lang="en-US" altLang="ja-JP" sz="2400" i="1" dirty="0">
                        <a:latin typeface="Cambria Math" panose="02040503050406030204" pitchFamily="18" charset="0"/>
                      </a:rPr>
                      <m:t>𝑓</m:t>
                    </m:r>
                    <m:r>
                      <a:rPr lang="en-US" altLang="ja-JP" sz="2400" i="1" dirty="0">
                        <a:latin typeface="Cambria Math" panose="02040503050406030204" pitchFamily="18" charset="0"/>
                      </a:rPr>
                      <m:t> ) =</m:t>
                    </m:r>
                  </m:oMath>
                </a14:m>
                <a:r>
                  <a:rPr lang="en-US" altLang="ja-JP" sz="2400" dirty="0"/>
                  <a:t> </a:t>
                </a:r>
                <a14:m>
                  <m:oMath xmlns:m="http://schemas.openxmlformats.org/officeDocument/2006/math">
                    <m:f>
                      <m:fPr>
                        <m:ctrlPr>
                          <a:rPr lang="en-US" altLang="ja-JP" sz="3600" i="1">
                            <a:latin typeface="Cambria Math" panose="02040503050406030204" pitchFamily="18" charset="0"/>
                          </a:rPr>
                        </m:ctrlPr>
                      </m:fPr>
                      <m:num>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r>
                          <a:rPr lang="en-US" altLang="ja-JP" sz="3600" i="1">
                            <a:latin typeface="Cambria Math" panose="02040503050406030204" pitchFamily="18" charset="0"/>
                          </a:rPr>
                          <m:t>𝑓</m:t>
                        </m:r>
                        <m:r>
                          <a:rPr lang="en-US" altLang="ja-JP" sz="3600" i="1">
                            <a:latin typeface="Cambria Math" panose="02040503050406030204" pitchFamily="18" charset="0"/>
                          </a:rPr>
                          <m:t>|</m:t>
                        </m:r>
                      </m:num>
                      <m:den>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den>
                    </m:f>
                  </m:oMath>
                </a14:m>
                <a:endParaRPr 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2073304" y="1673386"/>
                <a:ext cx="4934608" cy="968920"/>
              </a:xfrm>
              <a:prstGeom prst="rect">
                <a:avLst/>
              </a:prstGeom>
              <a:blipFill>
                <a:blip r:embed="rId4"/>
                <a:stretch>
                  <a:fillRect/>
                </a:stretch>
              </a:blipFill>
            </p:spPr>
            <p:txBody>
              <a:bodyPr/>
              <a:lstStyle/>
              <a:p>
                <a:r>
                  <a:rPr lang="en-US">
                    <a:noFill/>
                  </a:rPr>
                  <a:t> </a:t>
                </a:r>
              </a:p>
            </p:txBody>
          </p:sp>
        </mc:Fallback>
      </mc:AlternateContent>
      <p:sp>
        <p:nvSpPr>
          <p:cNvPr id="28" name="正方形/長方形 22"/>
          <p:cNvSpPr/>
          <p:nvPr/>
        </p:nvSpPr>
        <p:spPr>
          <a:xfrm>
            <a:off x="867807" y="4501568"/>
            <a:ext cx="2189391" cy="3675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rPr>
              <a:t>検索対象の集</a:t>
            </a:r>
            <a:r>
              <a:rPr lang="ja-JP" altLang="en-US" sz="2000" dirty="0" smtClean="0">
                <a:solidFill>
                  <a:schemeClr val="tx1"/>
                </a:solidFill>
              </a:rPr>
              <a:t>合：</a:t>
            </a:r>
            <a:r>
              <a:rPr lang="en-US" altLang="ja-JP" sz="2000" dirty="0" smtClean="0">
                <a:solidFill>
                  <a:schemeClr val="tx1"/>
                </a:solidFill>
              </a:rPr>
              <a:t>f</a:t>
            </a:r>
            <a:endParaRPr lang="ja-JP" altLang="en-US" sz="2000" dirty="0">
              <a:solidFill>
                <a:schemeClr val="tx1"/>
              </a:solidFill>
            </a:endParaRPr>
          </a:p>
        </p:txBody>
      </p:sp>
      <p:sp>
        <p:nvSpPr>
          <p:cNvPr id="29" name="正方形/長方形 23"/>
          <p:cNvSpPr/>
          <p:nvPr/>
        </p:nvSpPr>
        <p:spPr>
          <a:xfrm>
            <a:off x="898416" y="5131424"/>
            <a:ext cx="2127250" cy="310859"/>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schemeClr val="tx1"/>
                </a:solidFill>
              </a:rPr>
              <a:t>検索したい</a:t>
            </a:r>
            <a:r>
              <a:rPr lang="ja-JP" altLang="en-US" sz="2000" dirty="0" smtClean="0">
                <a:solidFill>
                  <a:schemeClr val="tx1"/>
                </a:solidFill>
              </a:rPr>
              <a:t>要素</a:t>
            </a:r>
            <a:r>
              <a:rPr lang="en-US" altLang="ja-JP" sz="2000" dirty="0" smtClean="0">
                <a:solidFill>
                  <a:schemeClr val="tx1"/>
                </a:solidFill>
              </a:rPr>
              <a:t>:q</a:t>
            </a:r>
            <a:endParaRPr lang="ja-JP" altLang="en-US" sz="2000" dirty="0">
              <a:solidFill>
                <a:schemeClr val="tx1"/>
              </a:solidFill>
            </a:endParaRPr>
          </a:p>
        </p:txBody>
      </p:sp>
    </p:spTree>
    <p:extLst>
      <p:ext uri="{BB962C8B-B14F-4D97-AF65-F5344CB8AC3E}">
        <p14:creationId xmlns:p14="http://schemas.microsoft.com/office/powerpoint/2010/main" val="9139797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包含率</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67419"/>
                <a:ext cx="8581044" cy="4525963"/>
              </a:xfrm>
            </p:spPr>
            <p:txBody>
              <a:bodyPr/>
              <a:lstStyle/>
              <a:p>
                <a:pPr marL="0" indent="0">
                  <a:buNone/>
                </a:pPr>
                <a:endParaRPr lang="en-US" altLang="ja-JP" dirty="0"/>
              </a:p>
              <a:p>
                <a:pPr marL="0" indent="0">
                  <a:buNone/>
                </a:pPr>
                <a:endParaRPr lang="en-US" altLang="ja-JP" sz="2800" dirty="0"/>
              </a:p>
              <a:p>
                <a:endParaRPr lang="en-US" altLang="ja-JP" sz="1400" dirty="0"/>
              </a:p>
              <a:p>
                <a:endParaRPr lang="en-US" altLang="ja-JP" sz="2400" dirty="0" smtClean="0"/>
              </a:p>
              <a:p>
                <a14:m>
                  <m:oMath xmlns:m="http://schemas.openxmlformats.org/officeDocument/2006/math">
                    <m:r>
                      <a:rPr lang="en-US" altLang="ja-JP" sz="2400" i="1" dirty="0">
                        <a:latin typeface="Cambria Math" panose="02040503050406030204" pitchFamily="18" charset="0"/>
                      </a:rPr>
                      <m:t>𝐶𝑂𝑁𝑇𝐴𝐼𝑁𝑀𝐸𝑁𝑇</m:t>
                    </m:r>
                    <m:r>
                      <a:rPr lang="ja-JP" altLang="en-US" sz="2400" b="0" i="1" dirty="0" smtClean="0">
                        <a:latin typeface="Cambria Math" panose="02040503050406030204" pitchFamily="18" charset="0"/>
                      </a:rPr>
                      <m:t>≧</m:t>
                    </m:r>
                  </m:oMath>
                </a14:m>
                <a:r>
                  <a:rPr lang="en-US" altLang="ja-JP" sz="2400" dirty="0"/>
                  <a:t>θ  (0&lt;θ</a:t>
                </a:r>
                <a:r>
                  <a:rPr lang="ja-JP" altLang="en-US" sz="2400" dirty="0"/>
                  <a:t>≦</a:t>
                </a:r>
                <a:r>
                  <a:rPr lang="en-US" altLang="ja-JP" sz="2400" dirty="0"/>
                  <a:t>1)</a:t>
                </a:r>
                <a:r>
                  <a:rPr lang="ja-JP" altLang="en-US" sz="2400" dirty="0"/>
                  <a:t>となるコード</a:t>
                </a:r>
                <a:r>
                  <a:rPr lang="ja-JP" altLang="en-US" sz="2400" dirty="0" smtClean="0"/>
                  <a:t>を類似</a:t>
                </a:r>
                <a:r>
                  <a:rPr lang="ja-JP" altLang="en-US" sz="2400" dirty="0"/>
                  <a:t>コードと判断</a:t>
                </a:r>
                <a:endParaRPr lang="en-US" altLang="ja-JP" sz="2400" dirty="0"/>
              </a:p>
              <a:p>
                <a:pPr marL="457200" lvl="1" indent="0">
                  <a:buNone/>
                </a:pPr>
                <a:r>
                  <a:rPr lang="en-US" altLang="ja-JP" sz="2400" dirty="0" smtClean="0"/>
                  <a:t>θ = 0.5 </a:t>
                </a:r>
                <a:r>
                  <a:rPr lang="ja-JP" altLang="en-US" sz="2400" dirty="0" smtClean="0"/>
                  <a:t>のとき</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67419"/>
                <a:ext cx="8581044" cy="4525963"/>
              </a:xfrm>
              <a:blipFill>
                <a:blip r:embed="rId3"/>
                <a:stretch>
                  <a:fillRect l="-1065"/>
                </a:stretch>
              </a:blipFill>
            </p:spPr>
            <p:txBody>
              <a:bodyPr/>
              <a:lstStyle/>
              <a:p>
                <a:r>
                  <a:rPr lang="en-US">
                    <a:noFill/>
                  </a:rPr>
                  <a:t> </a:t>
                </a:r>
              </a:p>
            </p:txBody>
          </p:sp>
        </mc:Fallback>
      </mc:AlternateContent>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6"/>
          <p:cNvSpPr/>
          <p:nvPr/>
        </p:nvSpPr>
        <p:spPr>
          <a:xfrm>
            <a:off x="457200" y="1667419"/>
            <a:ext cx="8218488" cy="1569660"/>
          </a:xfrm>
          <a:prstGeom prst="rect">
            <a:avLst/>
          </a:prstGeom>
          <a:solidFill>
            <a:srgbClr val="F3F3E1"/>
          </a:solidFill>
          <a:ln>
            <a:solidFill>
              <a:schemeClr val="tx1"/>
            </a:solidFill>
          </a:ln>
        </p:spPr>
        <p:txBody>
          <a:bodyPr wrap="square">
            <a:spAutoFit/>
          </a:bodyPr>
          <a:lstStyle/>
          <a:p>
            <a:pPr algn="ctr"/>
            <a:r>
              <a:rPr lang="ja-JP" altLang="en-US" sz="2800" dirty="0"/>
              <a:t>　</a:t>
            </a:r>
            <a:r>
              <a:rPr lang="ja-JP" altLang="en-US" sz="2800" dirty="0" smtClean="0"/>
              <a:t>　　　　　　　　　　　　</a:t>
            </a:r>
            <a:endParaRPr lang="en-US" altLang="ja-JP" sz="2800" dirty="0" smtClean="0"/>
          </a:p>
          <a:p>
            <a:pPr algn="ctr"/>
            <a:endParaRPr lang="en-US" altLang="ja-JP" sz="2800" dirty="0"/>
          </a:p>
          <a:p>
            <a:pPr algn="ctr"/>
            <a:endParaRPr lang="en-US" altLang="ja-JP" sz="1000" dirty="0" smtClean="0"/>
          </a:p>
          <a:p>
            <a:pPr algn="ctr"/>
            <a:r>
              <a:rPr lang="ja-JP" altLang="en-US" sz="2000" dirty="0" smtClean="0"/>
              <a:t>クエリ</a:t>
            </a:r>
            <a:r>
              <a:rPr lang="ja-JP" altLang="en-US" sz="2000" dirty="0"/>
              <a:t>のトークンの数に対するファイルとクエリ</a:t>
            </a:r>
            <a:r>
              <a:rPr lang="ja-JP" altLang="en-US" sz="2000" dirty="0" smtClean="0"/>
              <a:t>の共通</a:t>
            </a:r>
            <a:r>
              <a:rPr lang="ja-JP" altLang="en-US" sz="2000" dirty="0"/>
              <a:t>のトークンの数の</a:t>
            </a:r>
            <a:r>
              <a:rPr lang="ja-JP" altLang="en-US" sz="2000" dirty="0" smtClean="0"/>
              <a:t>割合</a:t>
            </a:r>
            <a:r>
              <a:rPr lang="ja-JP" altLang="en-US" sz="2800" dirty="0" smtClean="0"/>
              <a:t>　　　　　　　</a:t>
            </a:r>
            <a:endParaRPr lang="en-US" altLang="ja-JP" sz="2800" dirty="0"/>
          </a:p>
        </p:txBody>
      </p:sp>
      <p:sp>
        <p:nvSpPr>
          <p:cNvPr id="5" name="正方形/長方形 4"/>
          <p:cNvSpPr/>
          <p:nvPr/>
        </p:nvSpPr>
        <p:spPr>
          <a:xfrm>
            <a:off x="7427390" y="1766071"/>
            <a:ext cx="2753833" cy="9356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dirty="0">
                <a:solidFill>
                  <a:schemeClr val="tx1"/>
                </a:solidFill>
              </a:rPr>
              <a:t>f</a:t>
            </a:r>
            <a:r>
              <a:rPr lang="ja-JP" altLang="en-US" dirty="0">
                <a:solidFill>
                  <a:schemeClr val="tx1"/>
                </a:solidFill>
              </a:rPr>
              <a:t>：ファイル</a:t>
            </a:r>
            <a:endParaRPr lang="en-US" altLang="ja-JP" dirty="0">
              <a:solidFill>
                <a:schemeClr val="tx1"/>
              </a:solidFill>
            </a:endParaRPr>
          </a:p>
          <a:p>
            <a:r>
              <a:rPr lang="en-US" altLang="ja-JP" dirty="0">
                <a:solidFill>
                  <a:schemeClr val="tx1"/>
                </a:solidFill>
              </a:rPr>
              <a:t>q</a:t>
            </a:r>
            <a:r>
              <a:rPr lang="ja-JP" altLang="en-US" dirty="0">
                <a:solidFill>
                  <a:schemeClr val="tx1"/>
                </a:solidFill>
              </a:rPr>
              <a:t>：クエリ</a:t>
            </a:r>
          </a:p>
        </p:txBody>
      </p:sp>
      <p:sp>
        <p:nvSpPr>
          <p:cNvPr id="18" name="正方形/長方形 17"/>
          <p:cNvSpPr/>
          <p:nvPr/>
        </p:nvSpPr>
        <p:spPr>
          <a:xfrm>
            <a:off x="4200177" y="4515663"/>
            <a:ext cx="8138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9" name="正方形/長方形 18"/>
          <p:cNvSpPr/>
          <p:nvPr/>
        </p:nvSpPr>
        <p:spPr>
          <a:xfrm>
            <a:off x="3427360"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20" name="正方形/長方形 19"/>
          <p:cNvSpPr/>
          <p:nvPr/>
        </p:nvSpPr>
        <p:spPr>
          <a:xfrm>
            <a:off x="7033960" y="451566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21" name="正方形/長方形 20"/>
          <p:cNvSpPr/>
          <p:nvPr/>
        </p:nvSpPr>
        <p:spPr>
          <a:xfrm>
            <a:off x="5277794" y="4523521"/>
            <a:ext cx="5090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2" name="正方形/長方形 21"/>
          <p:cNvSpPr/>
          <p:nvPr/>
        </p:nvSpPr>
        <p:spPr>
          <a:xfrm>
            <a:off x="6050611" y="452352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25" name="正方形/長方形 24"/>
          <p:cNvSpPr/>
          <p:nvPr/>
        </p:nvSpPr>
        <p:spPr>
          <a:xfrm>
            <a:off x="3726761" y="5102918"/>
            <a:ext cx="8138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6" name="正方形/長方形 25"/>
          <p:cNvSpPr/>
          <p:nvPr/>
        </p:nvSpPr>
        <p:spPr>
          <a:xfrm>
            <a:off x="4804378" y="5110776"/>
            <a:ext cx="5090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7" name="正方形/長方形 26"/>
          <p:cNvSpPr/>
          <p:nvPr/>
        </p:nvSpPr>
        <p:spPr>
          <a:xfrm>
            <a:off x="5577195" y="5110776"/>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2073304" y="1673386"/>
                <a:ext cx="4934608" cy="968920"/>
              </a:xfrm>
              <a:prstGeom prst="rect">
                <a:avLst/>
              </a:prstGeom>
              <a:noFill/>
            </p:spPr>
            <p:txBody>
              <a:bodyPr wrap="square" rtlCol="0">
                <a:spAutoFit/>
              </a:bodyPr>
              <a:lstStyle/>
              <a:p>
                <a14:m>
                  <m:oMath xmlns:m="http://schemas.openxmlformats.org/officeDocument/2006/math">
                    <m:r>
                      <a:rPr lang="en-US" altLang="ja-JP" sz="2400" i="1" dirty="0">
                        <a:latin typeface="Cambria Math" panose="02040503050406030204" pitchFamily="18" charset="0"/>
                      </a:rPr>
                      <m:t>𝐶𝑂𝑁𝑇𝐴𝐼𝑁𝑀𝐸𝑁𝑇</m:t>
                    </m:r>
                    <m:r>
                      <a:rPr lang="en-US" altLang="ja-JP" sz="2400" i="1" dirty="0">
                        <a:latin typeface="Cambria Math" panose="02040503050406030204" pitchFamily="18" charset="0"/>
                      </a:rPr>
                      <m:t>( </m:t>
                    </m:r>
                    <m:r>
                      <a:rPr lang="en-US" altLang="ja-JP" sz="2400" i="1" dirty="0">
                        <a:latin typeface="Cambria Math" panose="02040503050406030204" pitchFamily="18" charset="0"/>
                      </a:rPr>
                      <m:t>𝑞</m:t>
                    </m:r>
                    <m:r>
                      <a:rPr lang="en-US" altLang="ja-JP" sz="2400" i="1" dirty="0">
                        <a:latin typeface="Cambria Math" panose="02040503050406030204" pitchFamily="18" charset="0"/>
                      </a:rPr>
                      <m:t> , </m:t>
                    </m:r>
                    <m:r>
                      <a:rPr lang="en-US" altLang="ja-JP" sz="2400" i="1" dirty="0">
                        <a:latin typeface="Cambria Math" panose="02040503050406030204" pitchFamily="18" charset="0"/>
                      </a:rPr>
                      <m:t>𝑓</m:t>
                    </m:r>
                    <m:r>
                      <a:rPr lang="en-US" altLang="ja-JP" sz="2400" i="1" dirty="0">
                        <a:latin typeface="Cambria Math" panose="02040503050406030204" pitchFamily="18" charset="0"/>
                      </a:rPr>
                      <m:t> ) =</m:t>
                    </m:r>
                  </m:oMath>
                </a14:m>
                <a:r>
                  <a:rPr lang="en-US" altLang="ja-JP" sz="2400" dirty="0"/>
                  <a:t> </a:t>
                </a:r>
                <a14:m>
                  <m:oMath xmlns:m="http://schemas.openxmlformats.org/officeDocument/2006/math">
                    <m:f>
                      <m:fPr>
                        <m:ctrlPr>
                          <a:rPr lang="en-US" altLang="ja-JP" sz="3600" i="1">
                            <a:latin typeface="Cambria Math" panose="02040503050406030204" pitchFamily="18" charset="0"/>
                          </a:rPr>
                        </m:ctrlPr>
                      </m:fPr>
                      <m:num>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r>
                          <a:rPr lang="en-US" altLang="ja-JP" sz="3600" i="1">
                            <a:latin typeface="Cambria Math" panose="02040503050406030204" pitchFamily="18" charset="0"/>
                          </a:rPr>
                          <m:t>𝑓</m:t>
                        </m:r>
                        <m:r>
                          <a:rPr lang="en-US" altLang="ja-JP" sz="3600" i="1">
                            <a:latin typeface="Cambria Math" panose="02040503050406030204" pitchFamily="18" charset="0"/>
                          </a:rPr>
                          <m:t>|</m:t>
                        </m:r>
                      </m:num>
                      <m:den>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den>
                    </m:f>
                  </m:oMath>
                </a14:m>
                <a:endParaRPr 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2073304" y="1673386"/>
                <a:ext cx="4934608" cy="968920"/>
              </a:xfrm>
              <a:prstGeom prst="rect">
                <a:avLst/>
              </a:prstGeom>
              <a:blipFill>
                <a:blip r:embed="rId4"/>
                <a:stretch>
                  <a:fillRect/>
                </a:stretch>
              </a:blipFill>
            </p:spPr>
            <p:txBody>
              <a:bodyPr/>
              <a:lstStyle/>
              <a:p>
                <a:r>
                  <a:rPr lang="en-US">
                    <a:noFill/>
                  </a:rPr>
                  <a:t> </a:t>
                </a:r>
              </a:p>
            </p:txBody>
          </p:sp>
        </mc:Fallback>
      </mc:AlternateContent>
      <p:sp>
        <p:nvSpPr>
          <p:cNvPr id="28" name="正方形/長方形 22"/>
          <p:cNvSpPr/>
          <p:nvPr/>
        </p:nvSpPr>
        <p:spPr>
          <a:xfrm>
            <a:off x="867807" y="4501568"/>
            <a:ext cx="2189391" cy="3675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rPr>
              <a:t>検索対象の集</a:t>
            </a:r>
            <a:r>
              <a:rPr lang="ja-JP" altLang="en-US" sz="2000" dirty="0" smtClean="0">
                <a:solidFill>
                  <a:schemeClr val="tx1"/>
                </a:solidFill>
              </a:rPr>
              <a:t>合：</a:t>
            </a:r>
            <a:r>
              <a:rPr lang="en-US" altLang="ja-JP" sz="2000" dirty="0" smtClean="0">
                <a:solidFill>
                  <a:schemeClr val="tx1"/>
                </a:solidFill>
              </a:rPr>
              <a:t>f</a:t>
            </a:r>
            <a:endParaRPr lang="ja-JP" altLang="en-US" sz="2000" dirty="0">
              <a:solidFill>
                <a:schemeClr val="tx1"/>
              </a:solidFill>
            </a:endParaRPr>
          </a:p>
        </p:txBody>
      </p:sp>
      <p:sp>
        <p:nvSpPr>
          <p:cNvPr id="29" name="正方形/長方形 23"/>
          <p:cNvSpPr/>
          <p:nvPr/>
        </p:nvSpPr>
        <p:spPr>
          <a:xfrm>
            <a:off x="898416" y="5131424"/>
            <a:ext cx="2127250" cy="310859"/>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schemeClr val="tx1"/>
                </a:solidFill>
              </a:rPr>
              <a:t>検索したい</a:t>
            </a:r>
            <a:r>
              <a:rPr lang="ja-JP" altLang="en-US" sz="2000" dirty="0" smtClean="0">
                <a:solidFill>
                  <a:schemeClr val="tx1"/>
                </a:solidFill>
              </a:rPr>
              <a:t>要素</a:t>
            </a:r>
            <a:r>
              <a:rPr lang="en-US" altLang="ja-JP" sz="2000" dirty="0" smtClean="0">
                <a:solidFill>
                  <a:schemeClr val="tx1"/>
                </a:solidFill>
              </a:rPr>
              <a:t>:q</a:t>
            </a:r>
            <a:endParaRPr lang="ja-JP" altLang="en-US" sz="2000" dirty="0">
              <a:solidFill>
                <a:schemeClr val="tx1"/>
              </a:solidFill>
            </a:endParaRPr>
          </a:p>
        </p:txBody>
      </p:sp>
    </p:spTree>
    <p:extLst>
      <p:ext uri="{BB962C8B-B14F-4D97-AF65-F5344CB8AC3E}">
        <p14:creationId xmlns:p14="http://schemas.microsoft.com/office/powerpoint/2010/main" val="3254865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包含率</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67419"/>
                <a:ext cx="8581044" cy="4525963"/>
              </a:xfrm>
            </p:spPr>
            <p:txBody>
              <a:bodyPr/>
              <a:lstStyle/>
              <a:p>
                <a:pPr marL="0" indent="0">
                  <a:buNone/>
                </a:pPr>
                <a:endParaRPr lang="en-US" altLang="ja-JP" dirty="0"/>
              </a:p>
              <a:p>
                <a:pPr marL="0" indent="0">
                  <a:buNone/>
                </a:pPr>
                <a:endParaRPr lang="en-US" altLang="ja-JP" sz="2800" dirty="0"/>
              </a:p>
              <a:p>
                <a:endParaRPr lang="en-US" altLang="ja-JP" sz="1400" dirty="0"/>
              </a:p>
              <a:p>
                <a:endParaRPr lang="en-US" altLang="ja-JP" sz="2400" dirty="0" smtClean="0"/>
              </a:p>
              <a:p>
                <a14:m>
                  <m:oMath xmlns:m="http://schemas.openxmlformats.org/officeDocument/2006/math">
                    <m:r>
                      <a:rPr lang="en-US" altLang="ja-JP" sz="2400" i="1" dirty="0">
                        <a:latin typeface="Cambria Math" panose="02040503050406030204" pitchFamily="18" charset="0"/>
                      </a:rPr>
                      <m:t>𝐶𝑂𝑁𝑇𝐴𝐼𝑁𝑀𝐸𝑁𝑇</m:t>
                    </m:r>
                    <m:r>
                      <a:rPr lang="ja-JP" altLang="en-US" sz="2400" b="0" i="1" dirty="0" smtClean="0">
                        <a:latin typeface="Cambria Math" panose="02040503050406030204" pitchFamily="18" charset="0"/>
                      </a:rPr>
                      <m:t>≧</m:t>
                    </m:r>
                  </m:oMath>
                </a14:m>
                <a:r>
                  <a:rPr lang="en-US" altLang="ja-JP" sz="2400" dirty="0"/>
                  <a:t>θ  (0&lt;θ</a:t>
                </a:r>
                <a:r>
                  <a:rPr lang="ja-JP" altLang="en-US" sz="2400" dirty="0"/>
                  <a:t>≦</a:t>
                </a:r>
                <a:r>
                  <a:rPr lang="en-US" altLang="ja-JP" sz="2400" dirty="0"/>
                  <a:t>1)</a:t>
                </a:r>
                <a:r>
                  <a:rPr lang="ja-JP" altLang="en-US" sz="2400" dirty="0"/>
                  <a:t>となるコード</a:t>
                </a:r>
                <a:r>
                  <a:rPr lang="ja-JP" altLang="en-US" sz="2400" dirty="0" smtClean="0"/>
                  <a:t>を類似</a:t>
                </a:r>
                <a:r>
                  <a:rPr lang="ja-JP" altLang="en-US" sz="2400" dirty="0"/>
                  <a:t>コードと判断</a:t>
                </a:r>
                <a:endParaRPr lang="en-US" altLang="ja-JP" sz="2400" dirty="0"/>
              </a:p>
              <a:p>
                <a:pPr marL="457200" lvl="1" indent="0">
                  <a:buNone/>
                </a:pPr>
                <a:r>
                  <a:rPr lang="en-US" altLang="ja-JP" sz="2400" dirty="0" smtClean="0"/>
                  <a:t>θ = 0.5 </a:t>
                </a:r>
                <a:r>
                  <a:rPr lang="ja-JP" altLang="en-US" sz="2400" dirty="0" smtClean="0"/>
                  <a:t>のとき</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67419"/>
                <a:ext cx="8581044" cy="4525963"/>
              </a:xfrm>
              <a:blipFill>
                <a:blip r:embed="rId3"/>
                <a:stretch>
                  <a:fillRect l="-1065"/>
                </a:stretch>
              </a:blipFill>
            </p:spPr>
            <p:txBody>
              <a:bodyPr/>
              <a:lstStyle/>
              <a:p>
                <a:r>
                  <a:rPr lang="en-US">
                    <a:noFill/>
                  </a:rPr>
                  <a:t> </a:t>
                </a:r>
              </a:p>
            </p:txBody>
          </p:sp>
        </mc:Fallback>
      </mc:AlternateContent>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6"/>
          <p:cNvSpPr/>
          <p:nvPr/>
        </p:nvSpPr>
        <p:spPr>
          <a:xfrm>
            <a:off x="457200" y="1667419"/>
            <a:ext cx="8218488" cy="1569660"/>
          </a:xfrm>
          <a:prstGeom prst="rect">
            <a:avLst/>
          </a:prstGeom>
          <a:solidFill>
            <a:srgbClr val="F3F3E1"/>
          </a:solidFill>
          <a:ln>
            <a:solidFill>
              <a:schemeClr val="tx1"/>
            </a:solidFill>
          </a:ln>
        </p:spPr>
        <p:txBody>
          <a:bodyPr wrap="square">
            <a:spAutoFit/>
          </a:bodyPr>
          <a:lstStyle/>
          <a:p>
            <a:pPr algn="ctr"/>
            <a:r>
              <a:rPr lang="ja-JP" altLang="en-US" sz="2800" dirty="0"/>
              <a:t>　</a:t>
            </a:r>
            <a:r>
              <a:rPr lang="ja-JP" altLang="en-US" sz="2800" dirty="0" smtClean="0"/>
              <a:t>　　　　　　　　　　　　</a:t>
            </a:r>
            <a:endParaRPr lang="en-US" altLang="ja-JP" sz="2800" dirty="0" smtClean="0"/>
          </a:p>
          <a:p>
            <a:pPr algn="ctr"/>
            <a:endParaRPr lang="en-US" altLang="ja-JP" sz="2800" dirty="0"/>
          </a:p>
          <a:p>
            <a:pPr algn="ctr"/>
            <a:endParaRPr lang="en-US" altLang="ja-JP" sz="1000" dirty="0" smtClean="0"/>
          </a:p>
          <a:p>
            <a:pPr algn="ctr"/>
            <a:r>
              <a:rPr lang="ja-JP" altLang="en-US" sz="2000" dirty="0" smtClean="0"/>
              <a:t>クエリ</a:t>
            </a:r>
            <a:r>
              <a:rPr lang="ja-JP" altLang="en-US" sz="2000" dirty="0"/>
              <a:t>のトークンの数に対するファイルとクエリ</a:t>
            </a:r>
            <a:r>
              <a:rPr lang="ja-JP" altLang="en-US" sz="2000" dirty="0" smtClean="0"/>
              <a:t>の共通</a:t>
            </a:r>
            <a:r>
              <a:rPr lang="ja-JP" altLang="en-US" sz="2000" dirty="0"/>
              <a:t>のトークンの数の</a:t>
            </a:r>
            <a:r>
              <a:rPr lang="ja-JP" altLang="en-US" sz="2000" dirty="0" smtClean="0"/>
              <a:t>割合</a:t>
            </a:r>
            <a:r>
              <a:rPr lang="ja-JP" altLang="en-US" sz="2800" dirty="0" smtClean="0"/>
              <a:t>　　　　　　　</a:t>
            </a:r>
            <a:endParaRPr lang="en-US" altLang="ja-JP" sz="2800" dirty="0"/>
          </a:p>
        </p:txBody>
      </p:sp>
      <p:sp>
        <p:nvSpPr>
          <p:cNvPr id="5" name="正方形/長方形 4"/>
          <p:cNvSpPr/>
          <p:nvPr/>
        </p:nvSpPr>
        <p:spPr>
          <a:xfrm>
            <a:off x="7427390" y="1766071"/>
            <a:ext cx="2753833" cy="9356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dirty="0">
                <a:solidFill>
                  <a:schemeClr val="tx1"/>
                </a:solidFill>
              </a:rPr>
              <a:t>f</a:t>
            </a:r>
            <a:r>
              <a:rPr lang="ja-JP" altLang="en-US" dirty="0">
                <a:solidFill>
                  <a:schemeClr val="tx1"/>
                </a:solidFill>
              </a:rPr>
              <a:t>：ファイル</a:t>
            </a:r>
            <a:endParaRPr lang="en-US" altLang="ja-JP" dirty="0">
              <a:solidFill>
                <a:schemeClr val="tx1"/>
              </a:solidFill>
            </a:endParaRPr>
          </a:p>
          <a:p>
            <a:r>
              <a:rPr lang="en-US" altLang="ja-JP" dirty="0">
                <a:solidFill>
                  <a:schemeClr val="tx1"/>
                </a:solidFill>
              </a:rPr>
              <a:t>q</a:t>
            </a:r>
            <a:r>
              <a:rPr lang="ja-JP" altLang="en-US" dirty="0">
                <a:solidFill>
                  <a:schemeClr val="tx1"/>
                </a:solidFill>
              </a:rPr>
              <a:t>：クエリ</a:t>
            </a:r>
          </a:p>
        </p:txBody>
      </p:sp>
      <p:sp>
        <p:nvSpPr>
          <p:cNvPr id="18" name="正方形/長方形 17"/>
          <p:cNvSpPr/>
          <p:nvPr/>
        </p:nvSpPr>
        <p:spPr>
          <a:xfrm>
            <a:off x="4200177" y="4515663"/>
            <a:ext cx="8138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19" name="正方形/長方形 18"/>
          <p:cNvSpPr/>
          <p:nvPr/>
        </p:nvSpPr>
        <p:spPr>
          <a:xfrm>
            <a:off x="3427360" y="452352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20" name="正方形/長方形 19"/>
          <p:cNvSpPr/>
          <p:nvPr/>
        </p:nvSpPr>
        <p:spPr>
          <a:xfrm>
            <a:off x="7033960" y="4515663"/>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21" name="正方形/長方形 20"/>
          <p:cNvSpPr/>
          <p:nvPr/>
        </p:nvSpPr>
        <p:spPr>
          <a:xfrm>
            <a:off x="5277794" y="4523521"/>
            <a:ext cx="5090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2" name="正方形/長方形 21"/>
          <p:cNvSpPr/>
          <p:nvPr/>
        </p:nvSpPr>
        <p:spPr>
          <a:xfrm>
            <a:off x="6050611" y="452352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25" name="正方形/長方形 24"/>
          <p:cNvSpPr/>
          <p:nvPr/>
        </p:nvSpPr>
        <p:spPr>
          <a:xfrm>
            <a:off x="3726761" y="5102918"/>
            <a:ext cx="8138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6" name="正方形/長方形 25"/>
          <p:cNvSpPr/>
          <p:nvPr/>
        </p:nvSpPr>
        <p:spPr>
          <a:xfrm>
            <a:off x="4804378" y="5110776"/>
            <a:ext cx="509047" cy="33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7" name="正方形/長方形 26"/>
          <p:cNvSpPr/>
          <p:nvPr/>
        </p:nvSpPr>
        <p:spPr>
          <a:xfrm>
            <a:off x="5577195" y="5110776"/>
            <a:ext cx="815504"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pencil</a:t>
            </a:r>
            <a:endParaRPr kumimoji="1" lang="ja-JP" altLang="en-US" dirty="0">
              <a:solidFill>
                <a:schemeClr val="tx1"/>
              </a:solidFill>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2073304" y="1673386"/>
                <a:ext cx="4934608" cy="968920"/>
              </a:xfrm>
              <a:prstGeom prst="rect">
                <a:avLst/>
              </a:prstGeom>
              <a:noFill/>
            </p:spPr>
            <p:txBody>
              <a:bodyPr wrap="square" rtlCol="0">
                <a:spAutoFit/>
              </a:bodyPr>
              <a:lstStyle/>
              <a:p>
                <a14:m>
                  <m:oMath xmlns:m="http://schemas.openxmlformats.org/officeDocument/2006/math">
                    <m:r>
                      <a:rPr lang="en-US" altLang="ja-JP" sz="2400" i="1" dirty="0">
                        <a:latin typeface="Cambria Math" panose="02040503050406030204" pitchFamily="18" charset="0"/>
                      </a:rPr>
                      <m:t>𝐶𝑂𝑁𝑇𝐴𝐼𝑁𝑀𝐸𝑁𝑇</m:t>
                    </m:r>
                    <m:r>
                      <a:rPr lang="en-US" altLang="ja-JP" sz="2400" i="1" dirty="0">
                        <a:latin typeface="Cambria Math" panose="02040503050406030204" pitchFamily="18" charset="0"/>
                      </a:rPr>
                      <m:t>( </m:t>
                    </m:r>
                    <m:r>
                      <a:rPr lang="en-US" altLang="ja-JP" sz="2400" i="1" dirty="0">
                        <a:latin typeface="Cambria Math" panose="02040503050406030204" pitchFamily="18" charset="0"/>
                      </a:rPr>
                      <m:t>𝑞</m:t>
                    </m:r>
                    <m:r>
                      <a:rPr lang="en-US" altLang="ja-JP" sz="2400" i="1" dirty="0">
                        <a:latin typeface="Cambria Math" panose="02040503050406030204" pitchFamily="18" charset="0"/>
                      </a:rPr>
                      <m:t> , </m:t>
                    </m:r>
                    <m:r>
                      <a:rPr lang="en-US" altLang="ja-JP" sz="2400" i="1" dirty="0">
                        <a:latin typeface="Cambria Math" panose="02040503050406030204" pitchFamily="18" charset="0"/>
                      </a:rPr>
                      <m:t>𝑓</m:t>
                    </m:r>
                    <m:r>
                      <a:rPr lang="en-US" altLang="ja-JP" sz="2400" i="1" dirty="0">
                        <a:latin typeface="Cambria Math" panose="02040503050406030204" pitchFamily="18" charset="0"/>
                      </a:rPr>
                      <m:t> ) =</m:t>
                    </m:r>
                  </m:oMath>
                </a14:m>
                <a:r>
                  <a:rPr lang="en-US" altLang="ja-JP" sz="2400" dirty="0"/>
                  <a:t> </a:t>
                </a:r>
                <a14:m>
                  <m:oMath xmlns:m="http://schemas.openxmlformats.org/officeDocument/2006/math">
                    <m:f>
                      <m:fPr>
                        <m:ctrlPr>
                          <a:rPr lang="en-US" altLang="ja-JP" sz="3600" i="1">
                            <a:latin typeface="Cambria Math" panose="02040503050406030204" pitchFamily="18" charset="0"/>
                          </a:rPr>
                        </m:ctrlPr>
                      </m:fPr>
                      <m:num>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r>
                          <a:rPr lang="en-US" altLang="ja-JP" sz="3600" i="1">
                            <a:latin typeface="Cambria Math" panose="02040503050406030204" pitchFamily="18" charset="0"/>
                          </a:rPr>
                          <m:t>𝑓</m:t>
                        </m:r>
                        <m:r>
                          <a:rPr lang="en-US" altLang="ja-JP" sz="3600" i="1">
                            <a:latin typeface="Cambria Math" panose="02040503050406030204" pitchFamily="18" charset="0"/>
                          </a:rPr>
                          <m:t>|</m:t>
                        </m:r>
                      </m:num>
                      <m:den>
                        <m:r>
                          <a:rPr lang="en-US" altLang="ja-JP" sz="3600" i="1">
                            <a:latin typeface="Cambria Math" panose="02040503050406030204" pitchFamily="18" charset="0"/>
                          </a:rPr>
                          <m:t>|</m:t>
                        </m:r>
                        <m:r>
                          <a:rPr lang="en-US" altLang="ja-JP" sz="3600" i="1">
                            <a:latin typeface="Cambria Math" panose="02040503050406030204" pitchFamily="18" charset="0"/>
                          </a:rPr>
                          <m:t>𝑞</m:t>
                        </m:r>
                        <m:r>
                          <a:rPr lang="en-US" altLang="ja-JP" sz="3600" i="1">
                            <a:latin typeface="Cambria Math" panose="02040503050406030204" pitchFamily="18" charset="0"/>
                          </a:rPr>
                          <m:t>|</m:t>
                        </m:r>
                      </m:den>
                    </m:f>
                  </m:oMath>
                </a14:m>
                <a:endParaRPr 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2073304" y="1673386"/>
                <a:ext cx="4934608" cy="968920"/>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1188181" y="5588252"/>
                <a:ext cx="6930295" cy="703782"/>
              </a:xfrm>
              <a:prstGeom prst="rect">
                <a:avLst/>
              </a:prstGeom>
              <a:noFill/>
              <a:ln>
                <a:noFill/>
              </a:ln>
            </p:spPr>
            <p:txBody>
              <a:bodyPr wrap="none" rtlCol="0">
                <a:spAutoFit/>
              </a:bodyPr>
              <a:lstStyle/>
              <a:p>
                <a14:m>
                  <m:oMath xmlns:m="http://schemas.openxmlformats.org/officeDocument/2006/math">
                    <m:r>
                      <a:rPr lang="en-US" altLang="ja-JP" sz="2800" i="1" dirty="0">
                        <a:latin typeface="Cambria Math" panose="02040503050406030204" pitchFamily="18" charset="0"/>
                      </a:rPr>
                      <m:t>𝐶𝑂𝑁𝑇𝐴𝐼𝑁𝑀𝐸𝑁𝑇</m:t>
                    </m:r>
                    <m:r>
                      <a:rPr lang="en-US" altLang="ja-JP" sz="2800" i="1" dirty="0">
                        <a:latin typeface="Cambria Math" panose="02040503050406030204" pitchFamily="18" charset="0"/>
                      </a:rPr>
                      <m:t>( </m:t>
                    </m:r>
                    <m:r>
                      <a:rPr lang="en-US" altLang="ja-JP" sz="2800" i="1" dirty="0">
                        <a:latin typeface="Cambria Math" panose="02040503050406030204" pitchFamily="18" charset="0"/>
                      </a:rPr>
                      <m:t>𝑞</m:t>
                    </m:r>
                    <m:r>
                      <a:rPr lang="en-US" altLang="ja-JP" sz="2800" i="1" dirty="0">
                        <a:latin typeface="Cambria Math" panose="02040503050406030204" pitchFamily="18" charset="0"/>
                      </a:rPr>
                      <m:t> , </m:t>
                    </m:r>
                    <m:r>
                      <a:rPr lang="en-US" altLang="ja-JP" sz="2800" i="1" dirty="0">
                        <a:latin typeface="Cambria Math" panose="02040503050406030204" pitchFamily="18" charset="0"/>
                      </a:rPr>
                      <m:t>𝑓</m:t>
                    </m:r>
                    <m:r>
                      <a:rPr lang="en-US" altLang="ja-JP" sz="2800" i="1" dirty="0">
                        <a:latin typeface="Cambria Math" panose="02040503050406030204" pitchFamily="18" charset="0"/>
                      </a:rPr>
                      <m:t> )</m:t>
                    </m:r>
                    <m:r>
                      <a:rPr lang="en-US" altLang="ja-JP" sz="3200" b="0" i="1" smtClean="0">
                        <a:latin typeface="Cambria Math" panose="02040503050406030204" pitchFamily="18" charset="0"/>
                      </a:rPr>
                      <m:t>=</m:t>
                    </m:r>
                  </m:oMath>
                </a14:m>
                <a:r>
                  <a:rPr lang="ja-JP" altLang="en-US" sz="2800" dirty="0" smtClean="0"/>
                  <a:t>　</a:t>
                </a:r>
                <a14:m>
                  <m:oMath xmlns:m="http://schemas.openxmlformats.org/officeDocument/2006/math">
                    <m:f>
                      <m:fPr>
                        <m:ctrlPr>
                          <a:rPr lang="en-US" altLang="ja-JP" sz="2800" i="1" smtClean="0">
                            <a:latin typeface="Cambria Math" panose="02040503050406030204" pitchFamily="18" charset="0"/>
                          </a:rPr>
                        </m:ctrlPr>
                      </m:fPr>
                      <m:num>
                        <m:r>
                          <a:rPr lang="en-US" altLang="ja-JP" sz="2800" b="0" i="1" smtClean="0">
                            <a:latin typeface="Cambria Math" panose="02040503050406030204" pitchFamily="18" charset="0"/>
                          </a:rPr>
                          <m:t>2</m:t>
                        </m:r>
                      </m:num>
                      <m:den>
                        <m:r>
                          <a:rPr lang="en-US" altLang="ja-JP" sz="2800" b="0" i="1" smtClean="0">
                            <a:latin typeface="Cambria Math" panose="02040503050406030204" pitchFamily="18" charset="0"/>
                          </a:rPr>
                          <m:t>3</m:t>
                        </m:r>
                      </m:den>
                    </m:f>
                    <m:r>
                      <a:rPr lang="en-US" altLang="ja-JP" sz="2800" b="0" i="1" smtClean="0">
                        <a:latin typeface="Cambria Math" panose="02040503050406030204" pitchFamily="18" charset="0"/>
                      </a:rPr>
                      <m:t>=0.666…</m:t>
                    </m:r>
                    <m:r>
                      <a:rPr lang="ja-JP" altLang="en-US" sz="2800" i="1" dirty="0">
                        <a:latin typeface="Cambria Math" panose="02040503050406030204" pitchFamily="18" charset="0"/>
                      </a:rPr>
                      <m:t>≧</m:t>
                    </m:r>
                    <m:r>
                      <m:rPr>
                        <m:nor/>
                      </m:rPr>
                      <a:rPr lang="en-US" altLang="ja-JP" sz="2800" dirty="0"/>
                      <m:t>θ</m:t>
                    </m:r>
                  </m:oMath>
                </a14:m>
                <a:endParaRPr lang="en-US" sz="28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1188181" y="5588252"/>
                <a:ext cx="6930295" cy="703782"/>
              </a:xfrm>
              <a:prstGeom prst="rect">
                <a:avLst/>
              </a:prstGeom>
              <a:blipFill rotWithShape="0">
                <a:blip r:embed="rId5"/>
                <a:stretch>
                  <a:fillRect/>
                </a:stretch>
              </a:blipFill>
              <a:ln>
                <a:noFill/>
              </a:ln>
            </p:spPr>
            <p:txBody>
              <a:bodyPr/>
              <a:lstStyle/>
              <a:p>
                <a:r>
                  <a:rPr lang="ja-JP" altLang="en-US">
                    <a:noFill/>
                  </a:rPr>
                  <a:t> </a:t>
                </a:r>
              </a:p>
            </p:txBody>
          </p:sp>
        </mc:Fallback>
      </mc:AlternateContent>
      <p:sp>
        <p:nvSpPr>
          <p:cNvPr id="28" name="正方形/長方形 22"/>
          <p:cNvSpPr/>
          <p:nvPr/>
        </p:nvSpPr>
        <p:spPr>
          <a:xfrm>
            <a:off x="867807" y="4501568"/>
            <a:ext cx="2189391" cy="367554"/>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rPr>
              <a:t>検索対象の集</a:t>
            </a:r>
            <a:r>
              <a:rPr lang="ja-JP" altLang="en-US" sz="2000" dirty="0" smtClean="0">
                <a:solidFill>
                  <a:schemeClr val="tx1"/>
                </a:solidFill>
              </a:rPr>
              <a:t>合：</a:t>
            </a:r>
            <a:r>
              <a:rPr lang="en-US" altLang="ja-JP" sz="2000" dirty="0" smtClean="0">
                <a:solidFill>
                  <a:schemeClr val="tx1"/>
                </a:solidFill>
              </a:rPr>
              <a:t>f</a:t>
            </a:r>
            <a:endParaRPr lang="ja-JP" altLang="en-US" sz="2000" dirty="0">
              <a:solidFill>
                <a:schemeClr val="tx1"/>
              </a:solidFill>
            </a:endParaRPr>
          </a:p>
        </p:txBody>
      </p:sp>
      <p:sp>
        <p:nvSpPr>
          <p:cNvPr id="29" name="正方形/長方形 23"/>
          <p:cNvSpPr/>
          <p:nvPr/>
        </p:nvSpPr>
        <p:spPr>
          <a:xfrm>
            <a:off x="898416" y="5131424"/>
            <a:ext cx="2127250" cy="310859"/>
          </a:xfrm>
          <a:prstGeom prst="rect">
            <a:avLst/>
          </a:prstGeom>
          <a:solidFill>
            <a:srgbClr val="F3F3E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schemeClr val="tx1"/>
                </a:solidFill>
              </a:rPr>
              <a:t>検索したい</a:t>
            </a:r>
            <a:r>
              <a:rPr lang="ja-JP" altLang="en-US" sz="2000" dirty="0" smtClean="0">
                <a:solidFill>
                  <a:schemeClr val="tx1"/>
                </a:solidFill>
              </a:rPr>
              <a:t>要素</a:t>
            </a:r>
            <a:r>
              <a:rPr lang="en-US" altLang="ja-JP" sz="2000" dirty="0" smtClean="0">
                <a:solidFill>
                  <a:schemeClr val="tx1"/>
                </a:solidFill>
              </a:rPr>
              <a:t>:q</a:t>
            </a:r>
            <a:endParaRPr lang="ja-JP" altLang="en-US" sz="2000" dirty="0">
              <a:solidFill>
                <a:schemeClr val="tx1"/>
              </a:solidFill>
            </a:endParaRPr>
          </a:p>
        </p:txBody>
      </p:sp>
    </p:spTree>
    <p:extLst>
      <p:ext uri="{BB962C8B-B14F-4D97-AF65-F5344CB8AC3E}">
        <p14:creationId xmlns:p14="http://schemas.microsoft.com/office/powerpoint/2010/main" val="11173446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419AF3-D6BE-40ED-BCBC-E16C2F63FE72}"/>
              </a:ext>
            </a:extLst>
          </p:cNvPr>
          <p:cNvSpPr>
            <a:spLocks noGrp="1"/>
          </p:cNvSpPr>
          <p:nvPr>
            <p:ph type="title"/>
          </p:nvPr>
        </p:nvSpPr>
        <p:spPr/>
        <p:txBody>
          <a:bodyPr/>
          <a:lstStyle/>
          <a:p>
            <a:r>
              <a:rPr lang="ja-JP" altLang="en-US" sz="3600" dirty="0">
                <a:cs typeface="Arial"/>
              </a:rPr>
              <a:t>包含</a:t>
            </a:r>
            <a:r>
              <a:rPr lang="ja-JP" altLang="en-US" sz="3600" dirty="0" smtClean="0">
                <a:cs typeface="Arial"/>
              </a:rPr>
              <a:t>率の</a:t>
            </a:r>
            <a:r>
              <a:rPr lang="ja-JP" altLang="en-US" sz="3600" dirty="0">
                <a:cs typeface="Arial"/>
              </a:rPr>
              <a:t>計算</a:t>
            </a:r>
            <a:endParaRPr kumimoji="1" lang="ja-JP" altLang="en-US" sz="3600" dirty="0"/>
          </a:p>
        </p:txBody>
      </p:sp>
      <mc:AlternateContent xmlns:mc="http://schemas.openxmlformats.org/markup-compatibility/2006">
        <mc:Choice xmlns:a14="http://schemas.microsoft.com/office/drawing/2010/main" Requires="a14">
          <p:sp>
            <p:nvSpPr>
              <p:cNvPr id="3" name="コンテンツ プレースホルダー 2">
                <a:extLst>
                  <a:ext uri="{FF2B5EF4-FFF2-40B4-BE49-F238E27FC236}">
                    <a16:creationId xmlns:a16="http://schemas.microsoft.com/office/drawing/2014/main" id="{A815CD99-8D0B-4C50-8350-A9CE31CE98C8}"/>
                  </a:ext>
                </a:extLst>
              </p:cNvPr>
              <p:cNvSpPr>
                <a:spLocks noGrp="1"/>
              </p:cNvSpPr>
              <p:nvPr>
                <p:ph idx="1"/>
              </p:nvPr>
            </p:nvSpPr>
            <p:spPr>
              <a:xfrm>
                <a:off x="457200" y="1600202"/>
                <a:ext cx="8686800" cy="4525963"/>
              </a:xfrm>
            </p:spPr>
            <p:txBody>
              <a:bodyPr/>
              <a:lstStyle/>
              <a:p>
                <a14:m>
                  <m:oMath xmlns:m="http://schemas.openxmlformats.org/officeDocument/2006/math">
                    <m:r>
                      <a:rPr lang="en-US" altLang="ja-JP" sz="2800" i="1">
                        <a:latin typeface="Cambria Math" panose="02040503050406030204" pitchFamily="18" charset="0"/>
                      </a:rPr>
                      <m:t>|</m:t>
                    </m:r>
                    <m:r>
                      <a:rPr lang="en-US" altLang="ja-JP" sz="2800" i="1">
                        <a:latin typeface="Cambria Math" panose="02040503050406030204" pitchFamily="18" charset="0"/>
                      </a:rPr>
                      <m:t>𝑞</m:t>
                    </m:r>
                    <m:r>
                      <a:rPr lang="en-US" altLang="ja-JP" sz="2800" i="1">
                        <a:latin typeface="Cambria Math" panose="02040503050406030204" pitchFamily="18" charset="0"/>
                      </a:rPr>
                      <m:t>∩</m:t>
                    </m:r>
                    <m:r>
                      <a:rPr lang="en-US" altLang="ja-JP" sz="2800" i="1">
                        <a:latin typeface="Cambria Math" panose="02040503050406030204" pitchFamily="18" charset="0"/>
                      </a:rPr>
                      <m:t>𝑓</m:t>
                    </m:r>
                    <m:r>
                      <a:rPr lang="en-US" altLang="ja-JP" sz="2800" i="1">
                        <a:latin typeface="Cambria Math" panose="02040503050406030204" pitchFamily="18" charset="0"/>
                      </a:rPr>
                      <m:t>|</m:t>
                    </m:r>
                  </m:oMath>
                </a14:m>
                <a:r>
                  <a:rPr lang="ja-JP" altLang="en-US" sz="2800" dirty="0" smtClean="0">
                    <a:cs typeface="Arial"/>
                  </a:rPr>
                  <a:t>を知る必要がある</a:t>
                </a:r>
                <a:endParaRPr lang="en-US" altLang="ja-JP" sz="2800" dirty="0" smtClean="0">
                  <a:cs typeface="Arial"/>
                </a:endParaRPr>
              </a:p>
              <a:p>
                <a:pPr lvl="1"/>
                <a:r>
                  <a:rPr lang="ja-JP" altLang="en-US" sz="2400" dirty="0">
                    <a:cs typeface="Arial"/>
                  </a:rPr>
                  <a:t>クエリ</a:t>
                </a:r>
                <a:r>
                  <a:rPr lang="ja-JP" altLang="en-US" sz="2400" dirty="0" smtClean="0">
                    <a:cs typeface="Arial"/>
                  </a:rPr>
                  <a:t>と</a:t>
                </a:r>
                <a:r>
                  <a:rPr lang="ja-JP" altLang="en-US" sz="2400" dirty="0">
                    <a:cs typeface="Arial"/>
                  </a:rPr>
                  <a:t>ファイル</a:t>
                </a:r>
                <a:r>
                  <a:rPr lang="ja-JP" altLang="en-US" sz="2400" dirty="0" smtClean="0">
                    <a:cs typeface="Arial"/>
                  </a:rPr>
                  <a:t>のトークンを一つひとつ調査する方法が正確</a:t>
                </a:r>
                <a:endParaRPr lang="en-US" altLang="ja-JP" sz="2400" dirty="0">
                  <a:cs typeface="Arial"/>
                </a:endParaRPr>
              </a:p>
              <a:p>
                <a:pPr lvl="1"/>
                <a:r>
                  <a:rPr lang="ja-JP" altLang="en-US" sz="2400" dirty="0" smtClean="0">
                    <a:cs typeface="Arial"/>
                  </a:rPr>
                  <a:t>時間的コストが大きく</a:t>
                </a:r>
                <a:r>
                  <a:rPr lang="en-US" altLang="ja-JP" sz="2400" dirty="0" smtClean="0">
                    <a:cs typeface="Arial"/>
                  </a:rPr>
                  <a:t>,</a:t>
                </a:r>
                <a:r>
                  <a:rPr lang="ja-JP" altLang="en-US" sz="2400" dirty="0" smtClean="0">
                    <a:cs typeface="Arial"/>
                  </a:rPr>
                  <a:t>ブルームフィルタの高速性が失われる</a:t>
                </a:r>
                <a:endParaRPr lang="en-US" altLang="ja-JP" sz="2400" dirty="0" smtClean="0">
                  <a:cs typeface="Arial"/>
                </a:endParaRPr>
              </a:p>
              <a:p>
                <a:pPr marL="457200" lvl="1" indent="0">
                  <a:buNone/>
                </a:pPr>
                <a:endParaRPr kumimoji="1" lang="en-US" altLang="ja-JP" sz="2400" dirty="0">
                  <a:cs typeface="Arial"/>
                </a:endParaRPr>
              </a:p>
            </p:txBody>
          </p:sp>
        </mc:Choice>
        <mc:Fallback>
          <p:sp>
            <p:nvSpPr>
              <p:cNvPr id="3" name="コンテンツ プレースホルダー 2">
                <a:extLst>
                  <a:ext uri="{FF2B5EF4-FFF2-40B4-BE49-F238E27FC236}">
                    <a16:creationId xmlns:a16="http://schemas.microsoft.com/office/drawing/2014/main" id="{A815CD99-8D0B-4C50-8350-A9CE31CE98C8}"/>
                  </a:ext>
                </a:extLst>
              </p:cNvPr>
              <p:cNvSpPr>
                <a:spLocks noGrp="1" noRot="1" noChangeAspect="1" noMove="1" noResize="1" noEditPoints="1" noAdjustHandles="1" noChangeArrowheads="1" noChangeShapeType="1" noTextEdit="1"/>
              </p:cNvSpPr>
              <p:nvPr>
                <p:ph idx="1"/>
              </p:nvPr>
            </p:nvSpPr>
            <p:spPr>
              <a:xfrm>
                <a:off x="457200" y="1600202"/>
                <a:ext cx="8686800" cy="4525963"/>
              </a:xfrm>
              <a:blipFill>
                <a:blip r:embed="rId3"/>
                <a:stretch>
                  <a:fillRect t="-1887"/>
                </a:stretch>
              </a:blipFill>
            </p:spPr>
            <p:txBody>
              <a:bodyPr/>
              <a:lstStyle/>
              <a:p>
                <a:r>
                  <a:rPr lang="en-US">
                    <a:noFill/>
                  </a:rPr>
                  <a:t> </a:t>
                </a:r>
              </a:p>
            </p:txBody>
          </p:sp>
        </mc:Fallback>
      </mc:AlternateContent>
      <p:sp>
        <p:nvSpPr>
          <p:cNvPr id="4" name="スライド番号プレースホルダー 3">
            <a:extLst>
              <a:ext uri="{FF2B5EF4-FFF2-40B4-BE49-F238E27FC236}">
                <a16:creationId xmlns:a16="http://schemas.microsoft.com/office/drawing/2014/main" id="{B000867F-F379-4346-B800-DDFD2923A9C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 name="正方形/長方形 4"/>
          <p:cNvSpPr/>
          <p:nvPr/>
        </p:nvSpPr>
        <p:spPr>
          <a:xfrm>
            <a:off x="822647" y="6177665"/>
            <a:ext cx="7433797" cy="48497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400" dirty="0" smtClean="0">
                <a:solidFill>
                  <a:schemeClr val="tx1"/>
                </a:solidFill>
              </a:rPr>
              <a:t>[5] </a:t>
            </a:r>
            <a:r>
              <a:rPr lang="en-US" altLang="ja-JP" sz="1400" dirty="0">
                <a:solidFill>
                  <a:schemeClr val="tx1"/>
                </a:solidFill>
              </a:rPr>
              <a:t>Cardinality estimation and dynamic length </a:t>
            </a:r>
            <a:r>
              <a:rPr lang="en-US" altLang="ja-JP" sz="1400" dirty="0" smtClean="0">
                <a:solidFill>
                  <a:schemeClr val="tx1"/>
                </a:solidFill>
              </a:rPr>
              <a:t>adaptation for </a:t>
            </a:r>
            <a:r>
              <a:rPr lang="en-US" altLang="ja-JP" sz="1400" dirty="0">
                <a:solidFill>
                  <a:schemeClr val="tx1"/>
                </a:solidFill>
              </a:rPr>
              <a:t>Bloom filters: </a:t>
            </a:r>
            <a:r>
              <a:rPr lang="en-US" altLang="ja-JP" sz="1400" dirty="0" err="1">
                <a:solidFill>
                  <a:schemeClr val="tx1"/>
                </a:solidFill>
              </a:rPr>
              <a:t>Odysseas</a:t>
            </a:r>
            <a:r>
              <a:rPr lang="en-US" altLang="ja-JP" sz="1400" dirty="0">
                <a:solidFill>
                  <a:schemeClr val="tx1"/>
                </a:solidFill>
              </a:rPr>
              <a:t> </a:t>
            </a:r>
            <a:r>
              <a:rPr lang="en-US" altLang="ja-JP" sz="1400" dirty="0" err="1">
                <a:solidFill>
                  <a:schemeClr val="tx1"/>
                </a:solidFill>
              </a:rPr>
              <a:t>Papapetrou</a:t>
            </a:r>
            <a:r>
              <a:rPr lang="en-US" altLang="ja-JP" sz="1400" dirty="0">
                <a:solidFill>
                  <a:schemeClr val="tx1"/>
                </a:solidFill>
              </a:rPr>
              <a:t> ·Wolf </a:t>
            </a:r>
            <a:r>
              <a:rPr lang="en-US" altLang="ja-JP" sz="1400" dirty="0" err="1">
                <a:solidFill>
                  <a:schemeClr val="tx1"/>
                </a:solidFill>
              </a:rPr>
              <a:t>Siberski</a:t>
            </a:r>
            <a:r>
              <a:rPr lang="en-US" altLang="ja-JP" sz="1400" dirty="0">
                <a:solidFill>
                  <a:schemeClr val="tx1"/>
                </a:solidFill>
              </a:rPr>
              <a:t> </a:t>
            </a:r>
            <a:r>
              <a:rPr lang="en-US" altLang="ja-JP" sz="1400" dirty="0" smtClean="0">
                <a:solidFill>
                  <a:schemeClr val="tx1"/>
                </a:solidFill>
              </a:rPr>
              <a:t>Wolfgang </a:t>
            </a:r>
            <a:r>
              <a:rPr lang="en-US" altLang="ja-JP" sz="1400" dirty="0" err="1">
                <a:solidFill>
                  <a:schemeClr val="tx1"/>
                </a:solidFill>
              </a:rPr>
              <a:t>Nejdl</a:t>
            </a:r>
            <a:r>
              <a:rPr lang="en-US" altLang="ja-JP" sz="1400" dirty="0">
                <a:solidFill>
                  <a:schemeClr val="tx1"/>
                </a:solidFill>
              </a:rPr>
              <a:t>, </a:t>
            </a:r>
            <a:r>
              <a:rPr lang="en-US" altLang="ja-JP" sz="1400" dirty="0" err="1">
                <a:solidFill>
                  <a:schemeClr val="tx1"/>
                </a:solidFill>
              </a:rPr>
              <a:t>Distrib</a:t>
            </a:r>
            <a:r>
              <a:rPr lang="en-US" altLang="ja-JP" sz="1400" dirty="0">
                <a:solidFill>
                  <a:schemeClr val="tx1"/>
                </a:solidFill>
              </a:rPr>
              <a:t> Parallel Databases (2010) 28: 119–156</a:t>
            </a:r>
          </a:p>
        </p:txBody>
      </p:sp>
      <p:sp>
        <p:nvSpPr>
          <p:cNvPr id="6" name="正方形/長方形 5"/>
          <p:cNvSpPr/>
          <p:nvPr/>
        </p:nvSpPr>
        <p:spPr>
          <a:xfrm>
            <a:off x="667967" y="3760140"/>
            <a:ext cx="7796954" cy="2349062"/>
          </a:xfrm>
          <a:prstGeom prst="rect">
            <a:avLst/>
          </a:prstGeom>
          <a:solidFill>
            <a:srgbClr val="E4FE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1"/>
            <a:r>
              <a:rPr lang="ja-JP" altLang="en-US" sz="2400" dirty="0" smtClean="0">
                <a:solidFill>
                  <a:schemeClr val="tx1"/>
                </a:solidFill>
                <a:cs typeface="Arial"/>
              </a:rPr>
              <a:t>ビット列</a:t>
            </a:r>
            <a:r>
              <a:rPr lang="ja-JP" altLang="en-US" sz="2400" dirty="0">
                <a:solidFill>
                  <a:schemeClr val="tx1"/>
                </a:solidFill>
                <a:cs typeface="Arial"/>
              </a:rPr>
              <a:t>の情報</a:t>
            </a:r>
            <a:r>
              <a:rPr lang="ja-JP" altLang="en-US" sz="2400" dirty="0" smtClean="0">
                <a:solidFill>
                  <a:schemeClr val="tx1"/>
                </a:solidFill>
                <a:cs typeface="Arial"/>
              </a:rPr>
              <a:t>のみで</a:t>
            </a:r>
            <a:r>
              <a:rPr lang="ja-JP" altLang="en-US" sz="2400" dirty="0">
                <a:solidFill>
                  <a:schemeClr val="tx1"/>
                </a:solidFill>
                <a:cs typeface="Arial"/>
              </a:rPr>
              <a:t>高速に</a:t>
            </a:r>
            <a:r>
              <a:rPr lang="ja-JP" altLang="en-US" sz="2400" dirty="0" smtClean="0">
                <a:solidFill>
                  <a:schemeClr val="tx1"/>
                </a:solidFill>
                <a:cs typeface="Arial"/>
              </a:rPr>
              <a:t>推測</a:t>
            </a:r>
            <a:endParaRPr lang="en-US" altLang="ja-JP" sz="2400" dirty="0" smtClean="0">
              <a:solidFill>
                <a:schemeClr val="tx1"/>
              </a:solidFill>
              <a:cs typeface="Arial"/>
            </a:endParaRPr>
          </a:p>
          <a:p>
            <a:pPr marL="0" lvl="1"/>
            <a:endParaRPr lang="en-US" altLang="ja-JP" sz="900" dirty="0" smtClean="0">
              <a:solidFill>
                <a:schemeClr val="tx1"/>
              </a:solidFill>
              <a:cs typeface="Arial"/>
            </a:endParaRPr>
          </a:p>
          <a:p>
            <a:pPr marL="0" lvl="1"/>
            <a:r>
              <a:rPr lang="en-US" altLang="ja-JP" sz="2000" dirty="0" smtClean="0">
                <a:solidFill>
                  <a:schemeClr val="tx1"/>
                </a:solidFill>
              </a:rPr>
              <a:t>   - 2</a:t>
            </a:r>
            <a:r>
              <a:rPr lang="ja-JP" altLang="en-US" sz="2000" dirty="0" err="1">
                <a:solidFill>
                  <a:schemeClr val="tx1"/>
                </a:solidFill>
              </a:rPr>
              <a:t>つの</a:t>
            </a:r>
            <a:r>
              <a:rPr lang="ja-JP" altLang="en-US" sz="2000" dirty="0" smtClean="0">
                <a:solidFill>
                  <a:schemeClr val="tx1"/>
                </a:solidFill>
              </a:rPr>
              <a:t>ビット列から</a:t>
            </a:r>
            <a:r>
              <a:rPr lang="ja-JP" altLang="en-US" sz="2000" dirty="0">
                <a:solidFill>
                  <a:schemeClr val="tx1"/>
                </a:solidFill>
              </a:rPr>
              <a:t>ハッシュ値衝突確率を考慮</a:t>
            </a:r>
            <a:r>
              <a:rPr lang="ja-JP" altLang="en-US" sz="2000" dirty="0" smtClean="0">
                <a:solidFill>
                  <a:schemeClr val="tx1"/>
                </a:solidFill>
              </a:rPr>
              <a:t>した最尤値</a:t>
            </a:r>
            <a:r>
              <a:rPr lang="ja-JP" altLang="en-US" sz="2000" dirty="0">
                <a:solidFill>
                  <a:schemeClr val="tx1"/>
                </a:solidFill>
              </a:rPr>
              <a:t>を使用 </a:t>
            </a:r>
            <a:r>
              <a:rPr lang="en-US" altLang="ja-JP" sz="2000" dirty="0" smtClean="0">
                <a:solidFill>
                  <a:schemeClr val="tx1"/>
                </a:solidFill>
              </a:rPr>
              <a:t>[</a:t>
            </a:r>
            <a:r>
              <a:rPr lang="en-US" altLang="ja-JP" sz="2000" dirty="0">
                <a:solidFill>
                  <a:schemeClr val="tx1"/>
                </a:solidFill>
              </a:rPr>
              <a:t>5</a:t>
            </a:r>
            <a:r>
              <a:rPr lang="en-US" altLang="ja-JP" sz="2000" dirty="0" smtClean="0">
                <a:solidFill>
                  <a:schemeClr val="tx1"/>
                </a:solidFill>
              </a:rPr>
              <a:t>]</a:t>
            </a:r>
            <a:endParaRPr lang="en-US" altLang="ja-JP" sz="2000" dirty="0" smtClean="0">
              <a:solidFill>
                <a:schemeClr val="tx1"/>
              </a:solidFill>
            </a:endParaRPr>
          </a:p>
          <a:p>
            <a:pPr marL="0" lvl="1"/>
            <a:endParaRPr lang="en-US" altLang="ja-JP" sz="2000" dirty="0">
              <a:solidFill>
                <a:schemeClr val="tx1"/>
              </a:solidFill>
            </a:endParaRPr>
          </a:p>
          <a:p>
            <a:pPr marL="0" lvl="1"/>
            <a:endParaRPr lang="en-US" altLang="ja-JP" sz="2000" dirty="0" smtClean="0">
              <a:solidFill>
                <a:schemeClr val="tx1"/>
              </a:solidFill>
            </a:endParaRPr>
          </a:p>
          <a:p>
            <a:pPr marL="0" lvl="1"/>
            <a:endParaRPr lang="en-US" altLang="ja-JP" sz="2000" dirty="0">
              <a:solidFill>
                <a:schemeClr val="tx1"/>
              </a:solidFill>
            </a:endParaRPr>
          </a:p>
          <a:p>
            <a:pPr marL="0" lvl="1"/>
            <a:endParaRPr lang="en-US" altLang="ja-JP" sz="2000" dirty="0" smtClean="0">
              <a:solidFill>
                <a:schemeClr val="tx1"/>
              </a:solidFill>
            </a:endParaRPr>
          </a:p>
        </p:txBody>
      </p:sp>
      <p:sp>
        <p:nvSpPr>
          <p:cNvPr id="7" name="下矢印 6"/>
          <p:cNvSpPr/>
          <p:nvPr/>
        </p:nvSpPr>
        <p:spPr>
          <a:xfrm>
            <a:off x="4232568" y="3083709"/>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mc:Choice xmlns:a14="http://schemas.microsoft.com/office/drawing/2010/main" Requires="a14">
          <p:sp>
            <p:nvSpPr>
              <p:cNvPr id="9" name="テキスト ボックス 8"/>
              <p:cNvSpPr txBox="1"/>
              <p:nvPr/>
            </p:nvSpPr>
            <p:spPr>
              <a:xfrm>
                <a:off x="1995432" y="4803973"/>
                <a:ext cx="4992072" cy="1305229"/>
              </a:xfrm>
              <a:prstGeom prst="rect">
                <a:avLst/>
              </a:prstGeom>
              <a:noFill/>
            </p:spPr>
            <p:txBody>
              <a:bodyPr wrap="none" rtlCol="0">
                <a:spAutoFit/>
              </a:bodyPr>
              <a:lstStyle/>
              <a:p>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m:rPr>
                              <m:sty m:val="p"/>
                            </m:rPr>
                            <a:rPr lang="en-US" sz="2400" b="0" i="0" smtClean="0">
                              <a:latin typeface="Cambria Math" panose="02040503050406030204" pitchFamily="18" charset="0"/>
                            </a:rPr>
                            <m:t>log</m:t>
                          </m:r>
                          <m:r>
                            <a:rPr lang="en-US" sz="2400" b="0" i="1" smtClean="0">
                              <a:latin typeface="Cambria Math" panose="02040503050406030204" pitchFamily="18" charset="0"/>
                            </a:rPr>
                            <m:t>⁡(</m:t>
                          </m:r>
                          <m:r>
                            <a:rPr lang="en-US" sz="2400" b="0" i="1" smtClean="0">
                              <a:latin typeface="Cambria Math" panose="02040503050406030204" pitchFamily="18" charset="0"/>
                            </a:rPr>
                            <m:t>𝑚</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𝑡</m:t>
                              </m:r>
                              <m:r>
                                <a:rPr lang="ja-JP" altLang="en-US" sz="2400" i="1" baseline="-25000">
                                  <a:latin typeface="Cambria Math" panose="02040503050406030204" pitchFamily="18" charset="0"/>
                                </a:rPr>
                                <m:t>∧</m:t>
                              </m:r>
                              <m:r>
                                <a:rPr lang="en-US" altLang="ja-JP" sz="2400" i="1">
                                  <a:latin typeface="Cambria Math" panose="02040503050406030204" pitchFamily="18" charset="0"/>
                                </a:rPr>
                                <m:t>×</m:t>
                              </m:r>
                              <m:r>
                                <a:rPr lang="en-US" altLang="ja-JP" sz="2400" b="0" i="1" smtClean="0">
                                  <a:latin typeface="Cambria Math" panose="02040503050406030204" pitchFamily="18" charset="0"/>
                                </a:rPr>
                                <m:t>𝑚</m:t>
                              </m:r>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𝑡</m:t>
                              </m:r>
                              <m:r>
                                <a:rPr lang="en-US" altLang="ja-JP" sz="2400" b="0" i="1" baseline="-25000" smtClean="0">
                                  <a:latin typeface="Cambria Math" panose="02040503050406030204" pitchFamily="18" charset="0"/>
                                </a:rPr>
                                <m:t>1</m:t>
                              </m:r>
                              <m:r>
                                <a:rPr lang="en-US" altLang="ja-JP" sz="2400" i="1">
                                  <a:latin typeface="Cambria Math" panose="02040503050406030204" pitchFamily="18" charset="0"/>
                                </a:rPr>
                                <m:t>×</m:t>
                              </m:r>
                              <m:r>
                                <a:rPr lang="en-US" altLang="ja-JP" sz="2400" b="0" i="1" smtClean="0">
                                  <a:latin typeface="Cambria Math" panose="02040503050406030204" pitchFamily="18" charset="0"/>
                                </a:rPr>
                                <m:t>𝑡</m:t>
                              </m:r>
                              <m:r>
                                <a:rPr lang="en-US" altLang="ja-JP" sz="2400" b="0" i="1" baseline="-25000" smtClean="0">
                                  <a:latin typeface="Cambria Math" panose="02040503050406030204" pitchFamily="18" charset="0"/>
                                </a:rPr>
                                <m:t>2</m:t>
                              </m:r>
                            </m:num>
                            <m:den>
                              <m:r>
                                <a:rPr lang="en-US" sz="2400" b="0" i="1" smtClean="0">
                                  <a:latin typeface="Cambria Math" panose="02040503050406030204" pitchFamily="18" charset="0"/>
                                </a:rPr>
                                <m:t>𝑚</m:t>
                              </m:r>
                              <m:r>
                                <a:rPr lang="en-US" sz="2400" b="0" i="1" smtClean="0">
                                  <a:latin typeface="Cambria Math" panose="02040503050406030204" pitchFamily="18" charset="0"/>
                                </a:rPr>
                                <m:t>−</m:t>
                              </m:r>
                              <m:r>
                                <a:rPr lang="en-US" sz="2400" b="0" i="1" smtClean="0">
                                  <a:latin typeface="Cambria Math" panose="02040503050406030204" pitchFamily="18" charset="0"/>
                                </a:rPr>
                                <m:t>𝑡</m:t>
                              </m:r>
                              <m:r>
                                <a:rPr lang="en-US" sz="2400" b="0" i="1" baseline="-25000"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𝑡</m:t>
                              </m:r>
                              <m:r>
                                <a:rPr lang="en-US" sz="2400" b="0" i="1" baseline="-25000" smtClean="0">
                                  <a:latin typeface="Cambria Math" panose="02040503050406030204" pitchFamily="18" charset="0"/>
                                </a:rPr>
                                <m:t>2</m:t>
                              </m:r>
                              <m:r>
                                <a:rPr lang="en-US" sz="2400" b="0" i="1" smtClean="0">
                                  <a:latin typeface="Cambria Math" panose="02040503050406030204" pitchFamily="18" charset="0"/>
                                </a:rPr>
                                <m:t>+</m:t>
                              </m:r>
                              <m:r>
                                <a:rPr lang="en-US" sz="2400" b="0" i="1" smtClean="0">
                                  <a:latin typeface="Cambria Math" panose="02040503050406030204" pitchFamily="18" charset="0"/>
                                </a:rPr>
                                <m:t>𝑡</m:t>
                              </m:r>
                              <m:r>
                                <a:rPr lang="ja-JP" altLang="en-US" sz="2400" i="1" baseline="-25000">
                                  <a:latin typeface="Cambria Math" panose="02040503050406030204" pitchFamily="18" charset="0"/>
                                </a:rPr>
                                <m:t>∧</m:t>
                              </m:r>
                            </m:den>
                          </m:f>
                          <m:r>
                            <a:rPr lang="en-US" sz="2400" b="0" i="1" smtClean="0">
                              <a:latin typeface="Cambria Math" panose="02040503050406030204" pitchFamily="18" charset="0"/>
                            </a:rPr>
                            <m:t>−</m:t>
                          </m:r>
                          <m:r>
                            <m:rPr>
                              <m:sty m:val="p"/>
                            </m:rPr>
                            <a:rPr lang="en-US" sz="2400" b="0" i="0" smtClean="0">
                              <a:latin typeface="Cambria Math" panose="02040503050406030204" pitchFamily="18" charset="0"/>
                            </a:rPr>
                            <m:t>log</m:t>
                          </m:r>
                          <m:r>
                            <a:rPr lang="en-US" sz="2400" b="0" i="1" smtClean="0">
                              <a:latin typeface="Cambria Math" panose="02040503050406030204" pitchFamily="18" charset="0"/>
                            </a:rPr>
                            <m:t>⁡(</m:t>
                          </m:r>
                          <m:r>
                            <a:rPr lang="en-US" sz="2400" b="0" i="1" smtClean="0">
                              <a:latin typeface="Cambria Math" panose="02040503050406030204" pitchFamily="18" charset="0"/>
                            </a:rPr>
                            <m:t>𝑚</m:t>
                          </m:r>
                          <m:r>
                            <a:rPr lang="en-US" sz="2400" b="0" i="1" smtClean="0">
                              <a:latin typeface="Cambria Math" panose="02040503050406030204" pitchFamily="18" charset="0"/>
                            </a:rPr>
                            <m:t>))</m:t>
                          </m:r>
                        </m:num>
                        <m:den>
                          <m:r>
                            <a:rPr lang="en-US" sz="2400" i="1">
                              <a:latin typeface="Cambria Math" panose="02040503050406030204" pitchFamily="18" charset="0"/>
                            </a:rPr>
                            <m:t>𝑘</m:t>
                          </m:r>
                          <m:r>
                            <a:rPr lang="en-US" altLang="ja-JP" sz="2400" i="1">
                              <a:latin typeface="Cambria Math" panose="02040503050406030204" pitchFamily="18" charset="0"/>
                            </a:rPr>
                            <m:t>×</m:t>
                          </m:r>
                          <m:r>
                            <m:rPr>
                              <m:sty m:val="p"/>
                            </m:rPr>
                            <a:rPr lang="en-US" altLang="ja-JP" sz="2400">
                              <a:latin typeface="Cambria Math" panose="02040503050406030204" pitchFamily="18" charset="0"/>
                            </a:rPr>
                            <m:t>log</m:t>
                          </m:r>
                          <m:r>
                            <a:rPr lang="en-US" altLang="ja-JP" sz="2400" i="1">
                              <a:latin typeface="Cambria Math" panose="02040503050406030204" pitchFamily="18" charset="0"/>
                            </a:rPr>
                            <m:t>⁡(1−</m:t>
                          </m:r>
                          <m:f>
                            <m:fPr>
                              <m:ctrlPr>
                                <a:rPr lang="en-US" altLang="ja-JP" sz="2400" i="1">
                                  <a:latin typeface="Cambria Math" panose="02040503050406030204" pitchFamily="18" charset="0"/>
                                </a:rPr>
                              </m:ctrlPr>
                            </m:fPr>
                            <m:num>
                              <m:r>
                                <a:rPr lang="en-US" altLang="ja-JP" sz="2400" i="1">
                                  <a:latin typeface="Cambria Math" panose="02040503050406030204" pitchFamily="18" charset="0"/>
                                </a:rPr>
                                <m:t>1</m:t>
                              </m:r>
                            </m:num>
                            <m:den>
                              <m:r>
                                <a:rPr lang="en-US" altLang="ja-JP" sz="2400" i="1">
                                  <a:latin typeface="Cambria Math" panose="02040503050406030204" pitchFamily="18" charset="0"/>
                                </a:rPr>
                                <m:t>𝑚</m:t>
                              </m:r>
                            </m:den>
                          </m:f>
                          <m:r>
                            <a:rPr lang="en-US" altLang="ja-JP" sz="2400" i="1">
                              <a:latin typeface="Cambria Math" panose="02040503050406030204" pitchFamily="18" charset="0"/>
                            </a:rPr>
                            <m:t>)</m:t>
                          </m:r>
                        </m:den>
                      </m:f>
                    </m:oMath>
                  </m:oMathPara>
                </a14:m>
                <a:endParaRPr lang="en-US" dirty="0"/>
              </a:p>
            </p:txBody>
          </p:sp>
        </mc:Choice>
        <mc:Fallback>
          <p:sp>
            <p:nvSpPr>
              <p:cNvPr id="9" name="テキスト ボックス 8"/>
              <p:cNvSpPr txBox="1">
                <a:spLocks noRot="1" noChangeAspect="1" noMove="1" noResize="1" noEditPoints="1" noAdjustHandles="1" noChangeArrowheads="1" noChangeShapeType="1" noTextEdit="1"/>
              </p:cNvSpPr>
              <p:nvPr/>
            </p:nvSpPr>
            <p:spPr>
              <a:xfrm>
                <a:off x="1995432" y="4803973"/>
                <a:ext cx="4992072" cy="1305229"/>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0211952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err="1" smtClean="0"/>
              <a:t>NCDSearch</a:t>
            </a:r>
            <a:r>
              <a:rPr lang="ja-JP" altLang="en-US" sz="3600" dirty="0" smtClean="0"/>
              <a:t>の処理概要（再掲）</a:t>
            </a:r>
            <a:endParaRPr 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 name="テキスト ボックス 6"/>
          <p:cNvSpPr txBox="1"/>
          <p:nvPr/>
        </p:nvSpPr>
        <p:spPr>
          <a:xfrm>
            <a:off x="518658" y="2899052"/>
            <a:ext cx="748923" cy="369332"/>
          </a:xfrm>
          <a:prstGeom prst="rect">
            <a:avLst/>
          </a:prstGeom>
          <a:noFill/>
        </p:spPr>
        <p:txBody>
          <a:bodyPr wrap="none" rtlCol="0">
            <a:spAutoFit/>
          </a:bodyPr>
          <a:lstStyle/>
          <a:p>
            <a:r>
              <a:rPr kumimoji="1" lang="ja-JP" altLang="en-US" dirty="0"/>
              <a:t>クエリ</a:t>
            </a:r>
          </a:p>
        </p:txBody>
      </p:sp>
      <p:grpSp>
        <p:nvGrpSpPr>
          <p:cNvPr id="8" name="グループ化 7"/>
          <p:cNvGrpSpPr/>
          <p:nvPr/>
        </p:nvGrpSpPr>
        <p:grpSpPr>
          <a:xfrm>
            <a:off x="1629792" y="1590236"/>
            <a:ext cx="1046954" cy="1298160"/>
            <a:chOff x="5813405" y="3703655"/>
            <a:chExt cx="1046954" cy="1298160"/>
          </a:xfrm>
        </p:grpSpPr>
        <p:grpSp>
          <p:nvGrpSpPr>
            <p:cNvPr id="9" name="グループ化 8"/>
            <p:cNvGrpSpPr/>
            <p:nvPr/>
          </p:nvGrpSpPr>
          <p:grpSpPr>
            <a:xfrm>
              <a:off x="5813405" y="3703655"/>
              <a:ext cx="1046954" cy="1298160"/>
              <a:chOff x="5783868" y="3746461"/>
              <a:chExt cx="1046954" cy="1298160"/>
            </a:xfrm>
          </p:grpSpPr>
          <p:grpSp>
            <p:nvGrpSpPr>
              <p:cNvPr id="11" name="グループ化 10"/>
              <p:cNvGrpSpPr/>
              <p:nvPr/>
            </p:nvGrpSpPr>
            <p:grpSpPr>
              <a:xfrm>
                <a:off x="5783868" y="3746461"/>
                <a:ext cx="811523" cy="1037930"/>
                <a:chOff x="5917218" y="4600709"/>
                <a:chExt cx="811523" cy="1037930"/>
              </a:xfrm>
            </p:grpSpPr>
            <p:grpSp>
              <p:nvGrpSpPr>
                <p:cNvPr id="52" name="グループ化 51"/>
                <p:cNvGrpSpPr/>
                <p:nvPr/>
              </p:nvGrpSpPr>
              <p:grpSpPr>
                <a:xfrm>
                  <a:off x="5917218" y="4600709"/>
                  <a:ext cx="811523" cy="1037930"/>
                  <a:chOff x="9760547" y="1207489"/>
                  <a:chExt cx="811523" cy="1037930"/>
                </a:xfrm>
              </p:grpSpPr>
              <p:sp>
                <p:nvSpPr>
                  <p:cNvPr id="57" name="正方形/長方形 56"/>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9760547" y="1207489"/>
                    <a:ext cx="811523" cy="1037930"/>
                    <a:chOff x="7586688" y="3639917"/>
                    <a:chExt cx="811523" cy="1037930"/>
                  </a:xfrm>
                </p:grpSpPr>
                <p:sp>
                  <p:nvSpPr>
                    <p:cNvPr id="59" name="正方形/長方形 58"/>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586688" y="3639917"/>
                      <a:ext cx="811523" cy="1037930"/>
                      <a:chOff x="7791280" y="2958664"/>
                      <a:chExt cx="811523" cy="1037930"/>
                    </a:xfrm>
                    <a:solidFill>
                      <a:schemeClr val="bg1"/>
                    </a:solidFill>
                  </p:grpSpPr>
                  <p:sp>
                    <p:nvSpPr>
                      <p:cNvPr id="61" name="正方形/長方形 60"/>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2" name="グループ化 61"/>
                      <p:cNvGrpSpPr/>
                      <p:nvPr/>
                    </p:nvGrpSpPr>
                    <p:grpSpPr>
                      <a:xfrm>
                        <a:off x="7791280" y="2958664"/>
                        <a:ext cx="811523" cy="1037930"/>
                        <a:chOff x="4707998" y="5184592"/>
                        <a:chExt cx="879391" cy="1045738"/>
                      </a:xfrm>
                      <a:grpFill/>
                    </p:grpSpPr>
                    <p:cxnSp>
                      <p:nvCxnSpPr>
                        <p:cNvPr id="64" name="直線コネクタ 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3" name="テキスト ボックス 52"/>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4" name="正方形/長方形 53"/>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5" name="正方形/長方形 54"/>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6" name="テキスト ボックス 55"/>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2" name="グループ化 11"/>
              <p:cNvGrpSpPr/>
              <p:nvPr/>
            </p:nvGrpSpPr>
            <p:grpSpPr>
              <a:xfrm>
                <a:off x="5859880" y="3824378"/>
                <a:ext cx="811523" cy="1037930"/>
                <a:chOff x="5917218" y="4600709"/>
                <a:chExt cx="811523" cy="1037930"/>
              </a:xfrm>
            </p:grpSpPr>
            <p:grpSp>
              <p:nvGrpSpPr>
                <p:cNvPr id="33" name="グループ化 32"/>
                <p:cNvGrpSpPr/>
                <p:nvPr/>
              </p:nvGrpSpPr>
              <p:grpSpPr>
                <a:xfrm>
                  <a:off x="5917218" y="4600709"/>
                  <a:ext cx="811523" cy="1037930"/>
                  <a:chOff x="9760547" y="1207489"/>
                  <a:chExt cx="811523" cy="1037930"/>
                </a:xfrm>
              </p:grpSpPr>
              <p:sp>
                <p:nvSpPr>
                  <p:cNvPr id="38" name="正方形/長方形 37"/>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9760547" y="1207489"/>
                    <a:ext cx="811523" cy="1037930"/>
                    <a:chOff x="7586688" y="3639917"/>
                    <a:chExt cx="811523" cy="1037930"/>
                  </a:xfrm>
                </p:grpSpPr>
                <p:sp>
                  <p:nvSpPr>
                    <p:cNvPr id="40" name="正方形/長方形 39"/>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586688" y="3639917"/>
                      <a:ext cx="811523" cy="1037930"/>
                      <a:chOff x="7791280" y="2958664"/>
                      <a:chExt cx="811523" cy="1037930"/>
                    </a:xfrm>
                    <a:solidFill>
                      <a:schemeClr val="bg1"/>
                    </a:solidFill>
                  </p:grpSpPr>
                  <p:sp>
                    <p:nvSpPr>
                      <p:cNvPr id="42" name="正方形/長方形 41"/>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3" name="グループ化 42"/>
                      <p:cNvGrpSpPr/>
                      <p:nvPr/>
                    </p:nvGrpSpPr>
                    <p:grpSpPr>
                      <a:xfrm>
                        <a:off x="7791280" y="2958664"/>
                        <a:ext cx="811523" cy="1037930"/>
                        <a:chOff x="4707998" y="5184592"/>
                        <a:chExt cx="879391" cy="1045738"/>
                      </a:xfrm>
                      <a:grpFill/>
                    </p:grpSpPr>
                    <p:cxnSp>
                      <p:nvCxnSpPr>
                        <p:cNvPr id="45" name="直線コネクタ 4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 name="テキスト ボックス 33"/>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5" name="正方形/長方形 34"/>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6" name="正方形/長方形 35"/>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 name="テキスト ボックス 36"/>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3" name="グループ化 12"/>
              <p:cNvGrpSpPr/>
              <p:nvPr/>
            </p:nvGrpSpPr>
            <p:grpSpPr>
              <a:xfrm>
                <a:off x="5944101" y="3909316"/>
                <a:ext cx="811523" cy="1037930"/>
                <a:chOff x="9760547" y="1207489"/>
                <a:chExt cx="811523" cy="1037930"/>
              </a:xfrm>
            </p:grpSpPr>
            <p:sp>
              <p:nvSpPr>
                <p:cNvPr id="22" name="正方形/長方形 21"/>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9760547" y="1207489"/>
                  <a:ext cx="811523" cy="1037930"/>
                  <a:chOff x="7586688" y="3639917"/>
                  <a:chExt cx="811523" cy="1037930"/>
                </a:xfrm>
              </p:grpSpPr>
              <p:sp>
                <p:nvSpPr>
                  <p:cNvPr id="24" name="正方形/長方形 23"/>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5" name="グループ化 24"/>
                  <p:cNvGrpSpPr/>
                  <p:nvPr/>
                </p:nvGrpSpPr>
                <p:grpSpPr>
                  <a:xfrm>
                    <a:off x="7586688" y="3639917"/>
                    <a:ext cx="811523" cy="1037930"/>
                    <a:chOff x="4707998" y="5184592"/>
                    <a:chExt cx="879391" cy="1045738"/>
                  </a:xfrm>
                  <a:solidFill>
                    <a:schemeClr val="bg1"/>
                  </a:solidFill>
                </p:grpSpPr>
                <p:cxnSp>
                  <p:nvCxnSpPr>
                    <p:cNvPr id="26" name="直線コネクタ 2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4" name="グループ化 13"/>
              <p:cNvGrpSpPr/>
              <p:nvPr/>
            </p:nvGrpSpPr>
            <p:grpSpPr>
              <a:xfrm>
                <a:off x="6019299" y="4006691"/>
                <a:ext cx="811523" cy="1037930"/>
                <a:chOff x="4707998" y="5184592"/>
                <a:chExt cx="879391" cy="1045738"/>
              </a:xfrm>
              <a:solidFill>
                <a:schemeClr val="bg1"/>
              </a:solidFill>
            </p:grpSpPr>
            <p:cxnSp>
              <p:nvCxnSpPr>
                <p:cNvPr id="15" name="直線コネクタ 1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テキスト ボックス 9"/>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71" name="直線コネクタ 70"/>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正方形/長方形 73"/>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5" name="正方形/長方形 74"/>
          <p:cNvSpPr/>
          <p:nvPr/>
        </p:nvSpPr>
        <p:spPr>
          <a:xfrm>
            <a:off x="281133" y="4791939"/>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6" name="グループ化 75"/>
          <p:cNvGrpSpPr/>
          <p:nvPr/>
        </p:nvGrpSpPr>
        <p:grpSpPr>
          <a:xfrm>
            <a:off x="176520" y="4465023"/>
            <a:ext cx="879391" cy="1045737"/>
            <a:chOff x="5923079" y="4691170"/>
            <a:chExt cx="879391" cy="1045737"/>
          </a:xfrm>
        </p:grpSpPr>
        <p:grpSp>
          <p:nvGrpSpPr>
            <p:cNvPr id="77" name="グループ化 76"/>
            <p:cNvGrpSpPr/>
            <p:nvPr/>
          </p:nvGrpSpPr>
          <p:grpSpPr>
            <a:xfrm>
              <a:off x="5923079" y="4691170"/>
              <a:ext cx="879391" cy="1045737"/>
              <a:chOff x="4707998" y="5184592"/>
              <a:chExt cx="879391" cy="1045737"/>
            </a:xfrm>
          </p:grpSpPr>
          <p:cxnSp>
            <p:nvCxnSpPr>
              <p:cNvPr id="82" name="直線コネクタ 8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78" name="直線コネクタ 7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1132251" y="4465023"/>
            <a:ext cx="879391" cy="1045737"/>
            <a:chOff x="5923079" y="4691170"/>
            <a:chExt cx="879391" cy="1045737"/>
          </a:xfrm>
        </p:grpSpPr>
        <p:grpSp>
          <p:nvGrpSpPr>
            <p:cNvPr id="92" name="グループ化 91"/>
            <p:cNvGrpSpPr/>
            <p:nvPr/>
          </p:nvGrpSpPr>
          <p:grpSpPr>
            <a:xfrm>
              <a:off x="5923079" y="4691170"/>
              <a:ext cx="879391" cy="1045737"/>
              <a:chOff x="4707998" y="5184592"/>
              <a:chExt cx="879391" cy="1045737"/>
            </a:xfrm>
          </p:grpSpPr>
          <p:cxnSp>
            <p:nvCxnSpPr>
              <p:cNvPr id="97" name="直線コネクタ 96"/>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93" name="直線コネクタ 92"/>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06" name="グループ化 105"/>
          <p:cNvGrpSpPr/>
          <p:nvPr/>
        </p:nvGrpSpPr>
        <p:grpSpPr>
          <a:xfrm>
            <a:off x="2075534" y="4465023"/>
            <a:ext cx="879391" cy="1045737"/>
            <a:chOff x="5923079" y="4691170"/>
            <a:chExt cx="879391" cy="1045737"/>
          </a:xfrm>
        </p:grpSpPr>
        <p:grpSp>
          <p:nvGrpSpPr>
            <p:cNvPr id="107" name="グループ化 106"/>
            <p:cNvGrpSpPr/>
            <p:nvPr/>
          </p:nvGrpSpPr>
          <p:grpSpPr>
            <a:xfrm>
              <a:off x="5923079" y="4691170"/>
              <a:ext cx="879391" cy="1045737"/>
              <a:chOff x="4707998" y="5184592"/>
              <a:chExt cx="879391" cy="1045737"/>
            </a:xfrm>
          </p:grpSpPr>
          <p:cxnSp>
            <p:nvCxnSpPr>
              <p:cNvPr id="112" name="直線コネクタ 11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08" name="直線コネクタ 10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1" name="正方形/長方形 120"/>
          <p:cNvSpPr/>
          <p:nvPr/>
        </p:nvSpPr>
        <p:spPr>
          <a:xfrm>
            <a:off x="2172470" y="4914258"/>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2" name="正方形/長方形 121"/>
          <p:cNvSpPr/>
          <p:nvPr/>
        </p:nvSpPr>
        <p:spPr>
          <a:xfrm>
            <a:off x="1236864" y="5138690"/>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3" name="テキスト ボックス 122"/>
          <p:cNvSpPr txBox="1"/>
          <p:nvPr/>
        </p:nvSpPr>
        <p:spPr>
          <a:xfrm>
            <a:off x="416370" y="5493815"/>
            <a:ext cx="2528256" cy="369332"/>
          </a:xfrm>
          <a:prstGeom prst="rect">
            <a:avLst/>
          </a:prstGeom>
          <a:noFill/>
        </p:spPr>
        <p:txBody>
          <a:bodyPr wrap="none" rtlCol="0">
            <a:spAutoFit/>
          </a:bodyPr>
          <a:lstStyle/>
          <a:p>
            <a:r>
              <a:rPr kumimoji="1" lang="ja-JP" altLang="en-US" dirty="0"/>
              <a:t>類似したコード片の位置</a:t>
            </a:r>
          </a:p>
        </p:txBody>
      </p:sp>
      <p:sp>
        <p:nvSpPr>
          <p:cNvPr id="124" name="テキスト ボックス 123"/>
          <p:cNvSpPr txBox="1"/>
          <p:nvPr/>
        </p:nvSpPr>
        <p:spPr>
          <a:xfrm>
            <a:off x="1193294" y="3952893"/>
            <a:ext cx="877163" cy="369332"/>
          </a:xfrm>
          <a:prstGeom prst="rect">
            <a:avLst/>
          </a:prstGeom>
          <a:noFill/>
        </p:spPr>
        <p:txBody>
          <a:bodyPr wrap="none" rtlCol="0">
            <a:spAutoFit/>
          </a:bodyPr>
          <a:lstStyle/>
          <a:p>
            <a:r>
              <a:rPr lang="ja-JP" altLang="en-US" dirty="0"/>
              <a:t>類似度</a:t>
            </a:r>
            <a:endParaRPr kumimoji="1" lang="ja-JP" altLang="en-US" dirty="0"/>
          </a:p>
        </p:txBody>
      </p:sp>
      <p:sp>
        <p:nvSpPr>
          <p:cNvPr id="125" name="テキスト ボックス 124"/>
          <p:cNvSpPr txBox="1"/>
          <p:nvPr/>
        </p:nvSpPr>
        <p:spPr>
          <a:xfrm>
            <a:off x="2712941" y="3998587"/>
            <a:ext cx="415498" cy="369332"/>
          </a:xfrm>
          <a:prstGeom prst="rect">
            <a:avLst/>
          </a:prstGeom>
          <a:noFill/>
        </p:spPr>
        <p:txBody>
          <a:bodyPr wrap="none" rtlCol="0">
            <a:spAutoFit/>
          </a:bodyPr>
          <a:lstStyle/>
          <a:p>
            <a:r>
              <a:rPr lang="ja-JP" altLang="en-US" dirty="0"/>
              <a:t>低</a:t>
            </a:r>
            <a:endParaRPr kumimoji="1" lang="ja-JP" altLang="en-US" dirty="0"/>
          </a:p>
        </p:txBody>
      </p:sp>
      <p:sp>
        <p:nvSpPr>
          <p:cNvPr id="126" name="テキスト ボックス 125"/>
          <p:cNvSpPr txBox="1"/>
          <p:nvPr/>
        </p:nvSpPr>
        <p:spPr>
          <a:xfrm>
            <a:off x="63023" y="3971491"/>
            <a:ext cx="415498" cy="369332"/>
          </a:xfrm>
          <a:prstGeom prst="rect">
            <a:avLst/>
          </a:prstGeom>
          <a:noFill/>
        </p:spPr>
        <p:txBody>
          <a:bodyPr wrap="none" rtlCol="0">
            <a:spAutoFit/>
          </a:bodyPr>
          <a:lstStyle/>
          <a:p>
            <a:r>
              <a:rPr lang="ja-JP" altLang="en-US" dirty="0"/>
              <a:t>高</a:t>
            </a:r>
            <a:endParaRPr kumimoji="1" lang="ja-JP" altLang="en-US" dirty="0"/>
          </a:p>
        </p:txBody>
      </p:sp>
      <p:cxnSp>
        <p:nvCxnSpPr>
          <p:cNvPr id="127" name="直線矢印コネクタ 126"/>
          <p:cNvCxnSpPr/>
          <p:nvPr/>
        </p:nvCxnSpPr>
        <p:spPr>
          <a:xfrm flipH="1" flipV="1">
            <a:off x="188537" y="4370162"/>
            <a:ext cx="2744202" cy="55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右矢印 127"/>
          <p:cNvSpPr/>
          <p:nvPr/>
        </p:nvSpPr>
        <p:spPr>
          <a:xfrm>
            <a:off x="3066192" y="22793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9" name="正方形/長方形 128"/>
          <p:cNvSpPr/>
          <p:nvPr/>
        </p:nvSpPr>
        <p:spPr>
          <a:xfrm>
            <a:off x="3394859" y="1639129"/>
            <a:ext cx="2353600" cy="584775"/>
          </a:xfrm>
          <a:prstGeom prst="rect">
            <a:avLst/>
          </a:prstGeom>
          <a:solidFill>
            <a:srgbClr val="D4FFFF"/>
          </a:solidFill>
          <a:ln>
            <a:solidFill>
              <a:schemeClr val="tx1"/>
            </a:solidFill>
          </a:ln>
        </p:spPr>
        <p:txBody>
          <a:bodyPr wrap="square">
            <a:spAutoFit/>
          </a:bodyPr>
          <a:lstStyle/>
          <a:p>
            <a:pPr algn="ctr"/>
            <a:r>
              <a:rPr lang="ja-JP" altLang="en-US" sz="1600" dirty="0"/>
              <a:t>コメントと空白を無視してトークン列に変換</a:t>
            </a:r>
          </a:p>
        </p:txBody>
      </p:sp>
      <p:sp>
        <p:nvSpPr>
          <p:cNvPr id="228" name="テキスト ボックス 227"/>
          <p:cNvSpPr txBox="1"/>
          <p:nvPr/>
        </p:nvSpPr>
        <p:spPr>
          <a:xfrm>
            <a:off x="5252401" y="3301991"/>
            <a:ext cx="2358805" cy="830997"/>
          </a:xfrm>
          <a:prstGeom prst="rect">
            <a:avLst/>
          </a:prstGeom>
          <a:solidFill>
            <a:srgbClr val="D4FFFF"/>
          </a:solidFill>
          <a:ln>
            <a:solidFill>
              <a:schemeClr val="tx1"/>
            </a:solidFill>
          </a:ln>
        </p:spPr>
        <p:txBody>
          <a:bodyPr wrap="square" rtlCol="0">
            <a:spAutoFit/>
          </a:bodyPr>
          <a:lstStyle/>
          <a:p>
            <a:r>
              <a:rPr lang="ja-JP" altLang="en-US" sz="1600" dirty="0"/>
              <a:t>各ファイルとクエリの間</a:t>
            </a:r>
            <a:r>
              <a:rPr lang="ja-JP" altLang="en-US" sz="1600" dirty="0" smtClean="0"/>
              <a:t>の</a:t>
            </a:r>
            <a:r>
              <a:rPr lang="ja-JP" altLang="en-US" sz="1600" dirty="0"/>
              <a:t>類似度を</a:t>
            </a:r>
            <a:r>
              <a:rPr lang="ja-JP" altLang="en-US" sz="1600" dirty="0" smtClean="0">
                <a:solidFill>
                  <a:srgbClr val="FF0000"/>
                </a:solidFill>
              </a:rPr>
              <a:t>正規</a:t>
            </a:r>
            <a:r>
              <a:rPr lang="ja-JP" altLang="en-US" sz="1600" dirty="0">
                <a:solidFill>
                  <a:srgbClr val="FF0000"/>
                </a:solidFill>
              </a:rPr>
              <a:t>圧縮距離</a:t>
            </a:r>
            <a:r>
              <a:rPr lang="ja-JP" altLang="en-US" sz="1600" dirty="0"/>
              <a:t>を</a:t>
            </a:r>
            <a:r>
              <a:rPr lang="ja-JP" altLang="en-US" sz="1600" dirty="0" smtClean="0"/>
              <a:t>用いて計算</a:t>
            </a:r>
            <a:endParaRPr lang="ja-JP" altLang="en-US" sz="1600" dirty="0"/>
          </a:p>
        </p:txBody>
      </p:sp>
      <p:sp>
        <p:nvSpPr>
          <p:cNvPr id="227" name="右矢印 226"/>
          <p:cNvSpPr/>
          <p:nvPr/>
        </p:nvSpPr>
        <p:spPr>
          <a:xfrm rot="9332377">
            <a:off x="3018112" y="3313581"/>
            <a:ext cx="3232435" cy="2587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233" name="グループ化 232"/>
          <p:cNvGrpSpPr/>
          <p:nvPr/>
        </p:nvGrpSpPr>
        <p:grpSpPr>
          <a:xfrm>
            <a:off x="6517780" y="1690879"/>
            <a:ext cx="1300219" cy="1119709"/>
            <a:chOff x="5805871" y="1868819"/>
            <a:chExt cx="1300219" cy="1119709"/>
          </a:xfrm>
        </p:grpSpPr>
        <p:sp>
          <p:nvSpPr>
            <p:cNvPr id="234" name="正方形/長方形 233"/>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235" name="正方形/長方形 234"/>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236" name="正方形/長方形 235"/>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237" name="正方形/長方形 236"/>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238" name="正方形/長方形 237"/>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39" name="正方形/長方形 238"/>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0" name="正方形/長方形 239"/>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1" name="正方形/長方形 240"/>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2" name="正方形/長方形 241"/>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3" name="正方形/長方形 242"/>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44" name="正方形/長方形 243"/>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5" name="テキスト ボックス 244"/>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246" name="グループ化 245"/>
          <p:cNvGrpSpPr/>
          <p:nvPr/>
        </p:nvGrpSpPr>
        <p:grpSpPr>
          <a:xfrm>
            <a:off x="7996838" y="1573769"/>
            <a:ext cx="1046954" cy="1298160"/>
            <a:chOff x="5813405" y="3703655"/>
            <a:chExt cx="1046954" cy="1298160"/>
          </a:xfrm>
        </p:grpSpPr>
        <p:grpSp>
          <p:nvGrpSpPr>
            <p:cNvPr id="247" name="グループ化 246"/>
            <p:cNvGrpSpPr/>
            <p:nvPr/>
          </p:nvGrpSpPr>
          <p:grpSpPr>
            <a:xfrm>
              <a:off x="5813405" y="3703655"/>
              <a:ext cx="1046954" cy="1298160"/>
              <a:chOff x="5783868" y="3746461"/>
              <a:chExt cx="1046954" cy="1298160"/>
            </a:xfrm>
          </p:grpSpPr>
          <p:grpSp>
            <p:nvGrpSpPr>
              <p:cNvPr id="256" name="グループ化 255"/>
              <p:cNvGrpSpPr/>
              <p:nvPr/>
            </p:nvGrpSpPr>
            <p:grpSpPr>
              <a:xfrm>
                <a:off x="5783868" y="3746461"/>
                <a:ext cx="811523" cy="1037930"/>
                <a:chOff x="5917218" y="4600709"/>
                <a:chExt cx="811523" cy="1037930"/>
              </a:xfrm>
            </p:grpSpPr>
            <p:grpSp>
              <p:nvGrpSpPr>
                <p:cNvPr id="309" name="グループ化 308"/>
                <p:cNvGrpSpPr/>
                <p:nvPr/>
              </p:nvGrpSpPr>
              <p:grpSpPr>
                <a:xfrm>
                  <a:off x="5917218" y="4600709"/>
                  <a:ext cx="811523" cy="1037930"/>
                  <a:chOff x="9760547" y="1207489"/>
                  <a:chExt cx="811523" cy="1037930"/>
                </a:xfrm>
              </p:grpSpPr>
              <p:sp>
                <p:nvSpPr>
                  <p:cNvPr id="314" name="正方形/長方形 31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5" name="グループ化 314"/>
                  <p:cNvGrpSpPr/>
                  <p:nvPr/>
                </p:nvGrpSpPr>
                <p:grpSpPr>
                  <a:xfrm>
                    <a:off x="9760547" y="1207489"/>
                    <a:ext cx="811523" cy="1037930"/>
                    <a:chOff x="7586688" y="3639917"/>
                    <a:chExt cx="811523" cy="1037930"/>
                  </a:xfrm>
                </p:grpSpPr>
                <p:sp>
                  <p:nvSpPr>
                    <p:cNvPr id="316" name="正方形/長方形 31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7" name="グループ化 316"/>
                    <p:cNvGrpSpPr/>
                    <p:nvPr/>
                  </p:nvGrpSpPr>
                  <p:grpSpPr>
                    <a:xfrm>
                      <a:off x="7586688" y="3639917"/>
                      <a:ext cx="811523" cy="1037930"/>
                      <a:chOff x="7791280" y="2958664"/>
                      <a:chExt cx="811523" cy="1037930"/>
                    </a:xfrm>
                    <a:solidFill>
                      <a:schemeClr val="bg1"/>
                    </a:solidFill>
                  </p:grpSpPr>
                  <p:sp>
                    <p:nvSpPr>
                      <p:cNvPr id="318" name="正方形/長方形 317"/>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19" name="グループ化 318"/>
                      <p:cNvGrpSpPr/>
                      <p:nvPr/>
                    </p:nvGrpSpPr>
                    <p:grpSpPr>
                      <a:xfrm>
                        <a:off x="7791280" y="2958664"/>
                        <a:ext cx="811523" cy="1037930"/>
                        <a:chOff x="4707998" y="5184592"/>
                        <a:chExt cx="879391" cy="1045738"/>
                      </a:xfrm>
                      <a:grpFill/>
                    </p:grpSpPr>
                    <p:cxnSp>
                      <p:nvCxnSpPr>
                        <p:cNvPr id="321" name="直線コネクタ 320"/>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直線コネクタ 323"/>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直線コネクタ 324"/>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直線コネクタ 325"/>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直線コネクタ 326"/>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0" name="正方形/長方形 319"/>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10" name="テキスト ボックス 309"/>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11" name="正方形/長方形 310"/>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2" name="正方形/長方形 311"/>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3" name="テキスト ボックス 312"/>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7" name="グループ化 256"/>
              <p:cNvGrpSpPr/>
              <p:nvPr/>
            </p:nvGrpSpPr>
            <p:grpSpPr>
              <a:xfrm>
                <a:off x="5859880" y="3824378"/>
                <a:ext cx="811523" cy="1037930"/>
                <a:chOff x="5917218" y="4600709"/>
                <a:chExt cx="811523" cy="1037930"/>
              </a:xfrm>
            </p:grpSpPr>
            <p:grpSp>
              <p:nvGrpSpPr>
                <p:cNvPr id="290" name="グループ化 289"/>
                <p:cNvGrpSpPr/>
                <p:nvPr/>
              </p:nvGrpSpPr>
              <p:grpSpPr>
                <a:xfrm>
                  <a:off x="5917218" y="4600709"/>
                  <a:ext cx="811523" cy="1037930"/>
                  <a:chOff x="9760547" y="1207489"/>
                  <a:chExt cx="811523" cy="1037930"/>
                </a:xfrm>
              </p:grpSpPr>
              <p:sp>
                <p:nvSpPr>
                  <p:cNvPr id="295" name="正方形/長方形 29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6" name="グループ化 295"/>
                  <p:cNvGrpSpPr/>
                  <p:nvPr/>
                </p:nvGrpSpPr>
                <p:grpSpPr>
                  <a:xfrm>
                    <a:off x="9760547" y="1207489"/>
                    <a:ext cx="811523" cy="1037930"/>
                    <a:chOff x="7586688" y="3639917"/>
                    <a:chExt cx="811523" cy="1037930"/>
                  </a:xfrm>
                </p:grpSpPr>
                <p:sp>
                  <p:nvSpPr>
                    <p:cNvPr id="297" name="正方形/長方形 29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8" name="グループ化 297"/>
                    <p:cNvGrpSpPr/>
                    <p:nvPr/>
                  </p:nvGrpSpPr>
                  <p:grpSpPr>
                    <a:xfrm>
                      <a:off x="7586688" y="3639917"/>
                      <a:ext cx="811523" cy="1037930"/>
                      <a:chOff x="7791280" y="2958664"/>
                      <a:chExt cx="811523" cy="1037930"/>
                    </a:xfrm>
                    <a:solidFill>
                      <a:schemeClr val="bg1"/>
                    </a:solidFill>
                  </p:grpSpPr>
                  <p:sp>
                    <p:nvSpPr>
                      <p:cNvPr id="299" name="正方形/長方形 29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00" name="グループ化 299"/>
                      <p:cNvGrpSpPr/>
                      <p:nvPr/>
                    </p:nvGrpSpPr>
                    <p:grpSpPr>
                      <a:xfrm>
                        <a:off x="7791280" y="2958664"/>
                        <a:ext cx="811523" cy="1037930"/>
                        <a:chOff x="4707998" y="5184592"/>
                        <a:chExt cx="879391" cy="1045738"/>
                      </a:xfrm>
                      <a:grpFill/>
                    </p:grpSpPr>
                    <p:cxnSp>
                      <p:nvCxnSpPr>
                        <p:cNvPr id="302" name="直線コネクタ 30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直線コネクタ 30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直線コネクタ 30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直線コネクタ 30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1" name="正方形/長方形 30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91" name="テキスト ボックス 29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92" name="正方形/長方形 29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3" name="正方形/長方形 29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4" name="テキスト ボックス 29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8" name="グループ化 257"/>
              <p:cNvGrpSpPr/>
              <p:nvPr/>
            </p:nvGrpSpPr>
            <p:grpSpPr>
              <a:xfrm>
                <a:off x="5944101" y="3909316"/>
                <a:ext cx="811523" cy="1037930"/>
                <a:chOff x="5917218" y="4600709"/>
                <a:chExt cx="811523" cy="1037930"/>
              </a:xfrm>
            </p:grpSpPr>
            <p:grpSp>
              <p:nvGrpSpPr>
                <p:cNvPr id="271" name="グループ化 270"/>
                <p:cNvGrpSpPr/>
                <p:nvPr/>
              </p:nvGrpSpPr>
              <p:grpSpPr>
                <a:xfrm>
                  <a:off x="5917218" y="4600709"/>
                  <a:ext cx="811523" cy="1037930"/>
                  <a:chOff x="9760547" y="1207489"/>
                  <a:chExt cx="811523" cy="1037930"/>
                </a:xfrm>
              </p:grpSpPr>
              <p:sp>
                <p:nvSpPr>
                  <p:cNvPr id="276" name="正方形/長方形 27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7" name="グループ化 276"/>
                  <p:cNvGrpSpPr/>
                  <p:nvPr/>
                </p:nvGrpSpPr>
                <p:grpSpPr>
                  <a:xfrm>
                    <a:off x="9760547" y="1207489"/>
                    <a:ext cx="811523" cy="1037930"/>
                    <a:chOff x="7586688" y="3639917"/>
                    <a:chExt cx="811523" cy="1037930"/>
                  </a:xfrm>
                </p:grpSpPr>
                <p:sp>
                  <p:nvSpPr>
                    <p:cNvPr id="278" name="正方形/長方形 27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9" name="グループ化 278"/>
                    <p:cNvGrpSpPr/>
                    <p:nvPr/>
                  </p:nvGrpSpPr>
                  <p:grpSpPr>
                    <a:xfrm>
                      <a:off x="7586688" y="3639917"/>
                      <a:ext cx="811523" cy="1037930"/>
                      <a:chOff x="7791280" y="2958664"/>
                      <a:chExt cx="811523" cy="1037930"/>
                    </a:xfrm>
                    <a:solidFill>
                      <a:schemeClr val="bg1"/>
                    </a:solidFill>
                  </p:grpSpPr>
                  <p:sp>
                    <p:nvSpPr>
                      <p:cNvPr id="280" name="正方形/長方形 27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281" name="グループ化 280"/>
                      <p:cNvGrpSpPr/>
                      <p:nvPr/>
                    </p:nvGrpSpPr>
                    <p:grpSpPr>
                      <a:xfrm>
                        <a:off x="7791280" y="2958664"/>
                        <a:ext cx="811523" cy="1037930"/>
                        <a:chOff x="4707998" y="5184592"/>
                        <a:chExt cx="879391" cy="1045738"/>
                      </a:xfrm>
                      <a:grpFill/>
                    </p:grpSpPr>
                    <p:cxnSp>
                      <p:nvCxnSpPr>
                        <p:cNvPr id="283" name="直線コネクタ 28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直線コネクタ 28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直線コネクタ 28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直線コネクタ 28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直線コネクタ 28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直線コネクタ 28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2" name="正方形/長方形 28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72" name="テキスト ボックス 27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73" name="正方形/長方形 27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4" name="正方形/長方形 27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5" name="テキスト ボックス 27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9" name="グループ化 258"/>
              <p:cNvGrpSpPr/>
              <p:nvPr/>
            </p:nvGrpSpPr>
            <p:grpSpPr>
              <a:xfrm>
                <a:off x="6019299" y="4006691"/>
                <a:ext cx="811523" cy="1037930"/>
                <a:chOff x="9760547" y="1207489"/>
                <a:chExt cx="811523" cy="1037930"/>
              </a:xfrm>
            </p:grpSpPr>
            <p:sp>
              <p:nvSpPr>
                <p:cNvPr id="260" name="正方形/長方形 25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1" name="グループ化 260"/>
                <p:cNvGrpSpPr/>
                <p:nvPr/>
              </p:nvGrpSpPr>
              <p:grpSpPr>
                <a:xfrm>
                  <a:off x="9760547" y="1207489"/>
                  <a:ext cx="811523" cy="1037930"/>
                  <a:chOff x="7586688" y="3639917"/>
                  <a:chExt cx="811523" cy="1037930"/>
                </a:xfrm>
              </p:grpSpPr>
              <p:sp>
                <p:nvSpPr>
                  <p:cNvPr id="262" name="正方形/長方形 26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3" name="グループ化 262"/>
                  <p:cNvGrpSpPr/>
                  <p:nvPr/>
                </p:nvGrpSpPr>
                <p:grpSpPr>
                  <a:xfrm>
                    <a:off x="7586688" y="3639917"/>
                    <a:ext cx="811523" cy="1037930"/>
                    <a:chOff x="4707998" y="5184592"/>
                    <a:chExt cx="879391" cy="1045738"/>
                  </a:xfrm>
                  <a:solidFill>
                    <a:schemeClr val="bg1"/>
                  </a:solidFill>
                </p:grpSpPr>
                <p:cxnSp>
                  <p:nvCxnSpPr>
                    <p:cNvPr id="264" name="直線コネクタ 2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直線コネクタ 2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直線コネクタ 2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直線コネクタ 2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48" name="グループ化 247"/>
            <p:cNvGrpSpPr/>
            <p:nvPr/>
          </p:nvGrpSpPr>
          <p:grpSpPr>
            <a:xfrm>
              <a:off x="6205944" y="4109502"/>
              <a:ext cx="526145" cy="284073"/>
              <a:chOff x="7957151" y="3128294"/>
              <a:chExt cx="526145" cy="284073"/>
            </a:xfrm>
            <a:solidFill>
              <a:schemeClr val="bg1"/>
            </a:solidFill>
          </p:grpSpPr>
          <p:sp>
            <p:nvSpPr>
              <p:cNvPr id="250" name="正方形/長方形 249"/>
              <p:cNvSpPr/>
              <p:nvPr/>
            </p:nvSpPr>
            <p:spPr>
              <a:xfrm>
                <a:off x="7957151" y="3128294"/>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1" name="正方形/長方形 250"/>
              <p:cNvSpPr/>
              <p:nvPr/>
            </p:nvSpPr>
            <p:spPr>
              <a:xfrm>
                <a:off x="8251377"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2" name="正方形/長方形 251"/>
              <p:cNvSpPr/>
              <p:nvPr/>
            </p:nvSpPr>
            <p:spPr>
              <a:xfrm>
                <a:off x="8118476" y="3297569"/>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3" name="正方形/長方形 252"/>
              <p:cNvSpPr/>
              <p:nvPr/>
            </p:nvSpPr>
            <p:spPr>
              <a:xfrm>
                <a:off x="8389459"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4" name="正方形/長方形 253"/>
              <p:cNvSpPr/>
              <p:nvPr/>
            </p:nvSpPr>
            <p:spPr>
              <a:xfrm>
                <a:off x="8396089" y="3297570"/>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5" name="正方形/長方形 254"/>
              <p:cNvSpPr/>
              <p:nvPr/>
            </p:nvSpPr>
            <p:spPr>
              <a:xfrm>
                <a:off x="7962331" y="3297568"/>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grpSp>
        <p:sp>
          <p:nvSpPr>
            <p:cNvPr id="249" name="テキスト ボックス 248"/>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spTree>
    <p:extLst>
      <p:ext uri="{BB962C8B-B14F-4D97-AF65-F5344CB8AC3E}">
        <p14:creationId xmlns:p14="http://schemas.microsoft.com/office/powerpoint/2010/main" val="36256711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本研究での処理概要</a:t>
            </a:r>
            <a:endParaRPr 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 name="テキスト ボックス 6"/>
          <p:cNvSpPr txBox="1"/>
          <p:nvPr/>
        </p:nvSpPr>
        <p:spPr>
          <a:xfrm>
            <a:off x="518658" y="2899052"/>
            <a:ext cx="748923" cy="369332"/>
          </a:xfrm>
          <a:prstGeom prst="rect">
            <a:avLst/>
          </a:prstGeom>
          <a:noFill/>
        </p:spPr>
        <p:txBody>
          <a:bodyPr wrap="none" rtlCol="0">
            <a:spAutoFit/>
          </a:bodyPr>
          <a:lstStyle/>
          <a:p>
            <a:r>
              <a:rPr kumimoji="1" lang="ja-JP" altLang="en-US" dirty="0"/>
              <a:t>クエリ</a:t>
            </a:r>
          </a:p>
        </p:txBody>
      </p:sp>
      <p:grpSp>
        <p:nvGrpSpPr>
          <p:cNvPr id="8" name="グループ化 7"/>
          <p:cNvGrpSpPr/>
          <p:nvPr/>
        </p:nvGrpSpPr>
        <p:grpSpPr>
          <a:xfrm>
            <a:off x="1629792" y="1590236"/>
            <a:ext cx="1046954" cy="1298160"/>
            <a:chOff x="5813405" y="3703655"/>
            <a:chExt cx="1046954" cy="1298160"/>
          </a:xfrm>
        </p:grpSpPr>
        <p:grpSp>
          <p:nvGrpSpPr>
            <p:cNvPr id="9" name="グループ化 8"/>
            <p:cNvGrpSpPr/>
            <p:nvPr/>
          </p:nvGrpSpPr>
          <p:grpSpPr>
            <a:xfrm>
              <a:off x="5813405" y="3703655"/>
              <a:ext cx="1046954" cy="1298160"/>
              <a:chOff x="5783868" y="3746461"/>
              <a:chExt cx="1046954" cy="1298160"/>
            </a:xfrm>
          </p:grpSpPr>
          <p:grpSp>
            <p:nvGrpSpPr>
              <p:cNvPr id="11" name="グループ化 10"/>
              <p:cNvGrpSpPr/>
              <p:nvPr/>
            </p:nvGrpSpPr>
            <p:grpSpPr>
              <a:xfrm>
                <a:off x="5783868" y="3746461"/>
                <a:ext cx="811523" cy="1037930"/>
                <a:chOff x="5917218" y="4600709"/>
                <a:chExt cx="811523" cy="1037930"/>
              </a:xfrm>
            </p:grpSpPr>
            <p:grpSp>
              <p:nvGrpSpPr>
                <p:cNvPr id="52" name="グループ化 51"/>
                <p:cNvGrpSpPr/>
                <p:nvPr/>
              </p:nvGrpSpPr>
              <p:grpSpPr>
                <a:xfrm>
                  <a:off x="5917218" y="4600709"/>
                  <a:ext cx="811523" cy="1037930"/>
                  <a:chOff x="9760547" y="1207489"/>
                  <a:chExt cx="811523" cy="1037930"/>
                </a:xfrm>
              </p:grpSpPr>
              <p:sp>
                <p:nvSpPr>
                  <p:cNvPr id="57" name="正方形/長方形 56"/>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9760547" y="1207489"/>
                    <a:ext cx="811523" cy="1037930"/>
                    <a:chOff x="7586688" y="3639917"/>
                    <a:chExt cx="811523" cy="1037930"/>
                  </a:xfrm>
                </p:grpSpPr>
                <p:sp>
                  <p:nvSpPr>
                    <p:cNvPr id="59" name="正方形/長方形 58"/>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586688" y="3639917"/>
                      <a:ext cx="811523" cy="1037930"/>
                      <a:chOff x="7791280" y="2958664"/>
                      <a:chExt cx="811523" cy="1037930"/>
                    </a:xfrm>
                    <a:solidFill>
                      <a:schemeClr val="bg1"/>
                    </a:solidFill>
                  </p:grpSpPr>
                  <p:sp>
                    <p:nvSpPr>
                      <p:cNvPr id="61" name="正方形/長方形 60"/>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2" name="グループ化 61"/>
                      <p:cNvGrpSpPr/>
                      <p:nvPr/>
                    </p:nvGrpSpPr>
                    <p:grpSpPr>
                      <a:xfrm>
                        <a:off x="7791280" y="2958664"/>
                        <a:ext cx="811523" cy="1037930"/>
                        <a:chOff x="4707998" y="5184592"/>
                        <a:chExt cx="879391" cy="1045738"/>
                      </a:xfrm>
                      <a:grpFill/>
                    </p:grpSpPr>
                    <p:cxnSp>
                      <p:nvCxnSpPr>
                        <p:cNvPr id="64" name="直線コネクタ 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3" name="テキスト ボックス 52"/>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4" name="正方形/長方形 53"/>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5" name="正方形/長方形 54"/>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6" name="テキスト ボックス 55"/>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2" name="グループ化 11"/>
              <p:cNvGrpSpPr/>
              <p:nvPr/>
            </p:nvGrpSpPr>
            <p:grpSpPr>
              <a:xfrm>
                <a:off x="5859880" y="3824378"/>
                <a:ext cx="811523" cy="1037930"/>
                <a:chOff x="5917218" y="4600709"/>
                <a:chExt cx="811523" cy="1037930"/>
              </a:xfrm>
            </p:grpSpPr>
            <p:grpSp>
              <p:nvGrpSpPr>
                <p:cNvPr id="33" name="グループ化 32"/>
                <p:cNvGrpSpPr/>
                <p:nvPr/>
              </p:nvGrpSpPr>
              <p:grpSpPr>
                <a:xfrm>
                  <a:off x="5917218" y="4600709"/>
                  <a:ext cx="811523" cy="1037930"/>
                  <a:chOff x="9760547" y="1207489"/>
                  <a:chExt cx="811523" cy="1037930"/>
                </a:xfrm>
              </p:grpSpPr>
              <p:sp>
                <p:nvSpPr>
                  <p:cNvPr id="38" name="正方形/長方形 37"/>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9760547" y="1207489"/>
                    <a:ext cx="811523" cy="1037930"/>
                    <a:chOff x="7586688" y="3639917"/>
                    <a:chExt cx="811523" cy="1037930"/>
                  </a:xfrm>
                </p:grpSpPr>
                <p:sp>
                  <p:nvSpPr>
                    <p:cNvPr id="40" name="正方形/長方形 39"/>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586688" y="3639917"/>
                      <a:ext cx="811523" cy="1037930"/>
                      <a:chOff x="7791280" y="2958664"/>
                      <a:chExt cx="811523" cy="1037930"/>
                    </a:xfrm>
                    <a:solidFill>
                      <a:schemeClr val="bg1"/>
                    </a:solidFill>
                  </p:grpSpPr>
                  <p:sp>
                    <p:nvSpPr>
                      <p:cNvPr id="42" name="正方形/長方形 41"/>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3" name="グループ化 42"/>
                      <p:cNvGrpSpPr/>
                      <p:nvPr/>
                    </p:nvGrpSpPr>
                    <p:grpSpPr>
                      <a:xfrm>
                        <a:off x="7791280" y="2958664"/>
                        <a:ext cx="811523" cy="1037930"/>
                        <a:chOff x="4707998" y="5184592"/>
                        <a:chExt cx="879391" cy="1045738"/>
                      </a:xfrm>
                      <a:grpFill/>
                    </p:grpSpPr>
                    <p:cxnSp>
                      <p:nvCxnSpPr>
                        <p:cNvPr id="45" name="直線コネクタ 4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 name="テキスト ボックス 33"/>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5" name="正方形/長方形 34"/>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6" name="正方形/長方形 35"/>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 name="テキスト ボックス 36"/>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3" name="グループ化 12"/>
              <p:cNvGrpSpPr/>
              <p:nvPr/>
            </p:nvGrpSpPr>
            <p:grpSpPr>
              <a:xfrm>
                <a:off x="5944101" y="3909316"/>
                <a:ext cx="811523" cy="1037930"/>
                <a:chOff x="9760547" y="1207489"/>
                <a:chExt cx="811523" cy="1037930"/>
              </a:xfrm>
            </p:grpSpPr>
            <p:sp>
              <p:nvSpPr>
                <p:cNvPr id="22" name="正方形/長方形 21"/>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9760547" y="1207489"/>
                  <a:ext cx="811523" cy="1037930"/>
                  <a:chOff x="7586688" y="3639917"/>
                  <a:chExt cx="811523" cy="1037930"/>
                </a:xfrm>
              </p:grpSpPr>
              <p:sp>
                <p:nvSpPr>
                  <p:cNvPr id="24" name="正方形/長方形 23"/>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5" name="グループ化 24"/>
                  <p:cNvGrpSpPr/>
                  <p:nvPr/>
                </p:nvGrpSpPr>
                <p:grpSpPr>
                  <a:xfrm>
                    <a:off x="7586688" y="3639917"/>
                    <a:ext cx="811523" cy="1037930"/>
                    <a:chOff x="4707998" y="5184592"/>
                    <a:chExt cx="879391" cy="1045738"/>
                  </a:xfrm>
                  <a:solidFill>
                    <a:schemeClr val="bg1"/>
                  </a:solidFill>
                </p:grpSpPr>
                <p:cxnSp>
                  <p:nvCxnSpPr>
                    <p:cNvPr id="26" name="直線コネクタ 2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4" name="グループ化 13"/>
              <p:cNvGrpSpPr/>
              <p:nvPr/>
            </p:nvGrpSpPr>
            <p:grpSpPr>
              <a:xfrm>
                <a:off x="6019299" y="4006691"/>
                <a:ext cx="811523" cy="1037930"/>
                <a:chOff x="4707998" y="5184592"/>
                <a:chExt cx="879391" cy="1045738"/>
              </a:xfrm>
              <a:solidFill>
                <a:schemeClr val="bg1"/>
              </a:solidFill>
            </p:grpSpPr>
            <p:cxnSp>
              <p:nvCxnSpPr>
                <p:cNvPr id="15" name="直線コネクタ 1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テキスト ボックス 9"/>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71" name="直線コネクタ 70"/>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正方形/長方形 73"/>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5" name="正方形/長方形 74"/>
          <p:cNvSpPr/>
          <p:nvPr/>
        </p:nvSpPr>
        <p:spPr>
          <a:xfrm>
            <a:off x="281133" y="4791939"/>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6" name="グループ化 75"/>
          <p:cNvGrpSpPr/>
          <p:nvPr/>
        </p:nvGrpSpPr>
        <p:grpSpPr>
          <a:xfrm>
            <a:off x="176520" y="4465023"/>
            <a:ext cx="879391" cy="1045737"/>
            <a:chOff x="5923079" y="4691170"/>
            <a:chExt cx="879391" cy="1045737"/>
          </a:xfrm>
        </p:grpSpPr>
        <p:grpSp>
          <p:nvGrpSpPr>
            <p:cNvPr id="77" name="グループ化 76"/>
            <p:cNvGrpSpPr/>
            <p:nvPr/>
          </p:nvGrpSpPr>
          <p:grpSpPr>
            <a:xfrm>
              <a:off x="5923079" y="4691170"/>
              <a:ext cx="879391" cy="1045737"/>
              <a:chOff x="4707998" y="5184592"/>
              <a:chExt cx="879391" cy="1045737"/>
            </a:xfrm>
          </p:grpSpPr>
          <p:cxnSp>
            <p:nvCxnSpPr>
              <p:cNvPr id="82" name="直線コネクタ 8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78" name="直線コネクタ 7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1132251" y="4465023"/>
            <a:ext cx="879391" cy="1045737"/>
            <a:chOff x="5923079" y="4691170"/>
            <a:chExt cx="879391" cy="1045737"/>
          </a:xfrm>
        </p:grpSpPr>
        <p:grpSp>
          <p:nvGrpSpPr>
            <p:cNvPr id="92" name="グループ化 91"/>
            <p:cNvGrpSpPr/>
            <p:nvPr/>
          </p:nvGrpSpPr>
          <p:grpSpPr>
            <a:xfrm>
              <a:off x="5923079" y="4691170"/>
              <a:ext cx="879391" cy="1045737"/>
              <a:chOff x="4707998" y="5184592"/>
              <a:chExt cx="879391" cy="1045737"/>
            </a:xfrm>
          </p:grpSpPr>
          <p:cxnSp>
            <p:nvCxnSpPr>
              <p:cNvPr id="97" name="直線コネクタ 96"/>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93" name="直線コネクタ 92"/>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06" name="グループ化 105"/>
          <p:cNvGrpSpPr/>
          <p:nvPr/>
        </p:nvGrpSpPr>
        <p:grpSpPr>
          <a:xfrm>
            <a:off x="2075534" y="4465023"/>
            <a:ext cx="879391" cy="1045737"/>
            <a:chOff x="5923079" y="4691170"/>
            <a:chExt cx="879391" cy="1045737"/>
          </a:xfrm>
        </p:grpSpPr>
        <p:grpSp>
          <p:nvGrpSpPr>
            <p:cNvPr id="107" name="グループ化 106"/>
            <p:cNvGrpSpPr/>
            <p:nvPr/>
          </p:nvGrpSpPr>
          <p:grpSpPr>
            <a:xfrm>
              <a:off x="5923079" y="4691170"/>
              <a:ext cx="879391" cy="1045737"/>
              <a:chOff x="4707998" y="5184592"/>
              <a:chExt cx="879391" cy="1045737"/>
            </a:xfrm>
          </p:grpSpPr>
          <p:cxnSp>
            <p:nvCxnSpPr>
              <p:cNvPr id="112" name="直線コネクタ 11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08" name="直線コネクタ 10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1" name="正方形/長方形 120"/>
          <p:cNvSpPr/>
          <p:nvPr/>
        </p:nvSpPr>
        <p:spPr>
          <a:xfrm>
            <a:off x="2172470" y="4914258"/>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2" name="正方形/長方形 121"/>
          <p:cNvSpPr/>
          <p:nvPr/>
        </p:nvSpPr>
        <p:spPr>
          <a:xfrm>
            <a:off x="1236864" y="5138690"/>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3" name="テキスト ボックス 122"/>
          <p:cNvSpPr txBox="1"/>
          <p:nvPr/>
        </p:nvSpPr>
        <p:spPr>
          <a:xfrm>
            <a:off x="416370" y="5493815"/>
            <a:ext cx="2528256" cy="369332"/>
          </a:xfrm>
          <a:prstGeom prst="rect">
            <a:avLst/>
          </a:prstGeom>
          <a:noFill/>
        </p:spPr>
        <p:txBody>
          <a:bodyPr wrap="none" rtlCol="0">
            <a:spAutoFit/>
          </a:bodyPr>
          <a:lstStyle/>
          <a:p>
            <a:r>
              <a:rPr kumimoji="1" lang="ja-JP" altLang="en-US" dirty="0"/>
              <a:t>類似したコード片の位置</a:t>
            </a:r>
          </a:p>
        </p:txBody>
      </p:sp>
      <p:sp>
        <p:nvSpPr>
          <p:cNvPr id="124" name="テキスト ボックス 123"/>
          <p:cNvSpPr txBox="1"/>
          <p:nvPr/>
        </p:nvSpPr>
        <p:spPr>
          <a:xfrm>
            <a:off x="1193294" y="3952893"/>
            <a:ext cx="877163" cy="369332"/>
          </a:xfrm>
          <a:prstGeom prst="rect">
            <a:avLst/>
          </a:prstGeom>
          <a:noFill/>
        </p:spPr>
        <p:txBody>
          <a:bodyPr wrap="none" rtlCol="0">
            <a:spAutoFit/>
          </a:bodyPr>
          <a:lstStyle/>
          <a:p>
            <a:r>
              <a:rPr lang="ja-JP" altLang="en-US" dirty="0"/>
              <a:t>類似度</a:t>
            </a:r>
            <a:endParaRPr kumimoji="1" lang="ja-JP" altLang="en-US" dirty="0"/>
          </a:p>
        </p:txBody>
      </p:sp>
      <p:sp>
        <p:nvSpPr>
          <p:cNvPr id="125" name="テキスト ボックス 124"/>
          <p:cNvSpPr txBox="1"/>
          <p:nvPr/>
        </p:nvSpPr>
        <p:spPr>
          <a:xfrm>
            <a:off x="2712941" y="3998587"/>
            <a:ext cx="415498" cy="369332"/>
          </a:xfrm>
          <a:prstGeom prst="rect">
            <a:avLst/>
          </a:prstGeom>
          <a:noFill/>
        </p:spPr>
        <p:txBody>
          <a:bodyPr wrap="none" rtlCol="0">
            <a:spAutoFit/>
          </a:bodyPr>
          <a:lstStyle/>
          <a:p>
            <a:r>
              <a:rPr lang="ja-JP" altLang="en-US" dirty="0"/>
              <a:t>低</a:t>
            </a:r>
            <a:endParaRPr kumimoji="1" lang="ja-JP" altLang="en-US" dirty="0"/>
          </a:p>
        </p:txBody>
      </p:sp>
      <p:sp>
        <p:nvSpPr>
          <p:cNvPr id="126" name="テキスト ボックス 125"/>
          <p:cNvSpPr txBox="1"/>
          <p:nvPr/>
        </p:nvSpPr>
        <p:spPr>
          <a:xfrm>
            <a:off x="63023" y="3971491"/>
            <a:ext cx="415498" cy="369332"/>
          </a:xfrm>
          <a:prstGeom prst="rect">
            <a:avLst/>
          </a:prstGeom>
          <a:noFill/>
        </p:spPr>
        <p:txBody>
          <a:bodyPr wrap="none" rtlCol="0">
            <a:spAutoFit/>
          </a:bodyPr>
          <a:lstStyle/>
          <a:p>
            <a:r>
              <a:rPr lang="ja-JP" altLang="en-US" dirty="0"/>
              <a:t>高</a:t>
            </a:r>
            <a:endParaRPr kumimoji="1" lang="ja-JP" altLang="en-US" dirty="0"/>
          </a:p>
        </p:txBody>
      </p:sp>
      <p:cxnSp>
        <p:nvCxnSpPr>
          <p:cNvPr id="127" name="直線矢印コネクタ 126"/>
          <p:cNvCxnSpPr/>
          <p:nvPr/>
        </p:nvCxnSpPr>
        <p:spPr>
          <a:xfrm flipH="1" flipV="1">
            <a:off x="188537" y="4370162"/>
            <a:ext cx="2744202" cy="55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右矢印 127"/>
          <p:cNvSpPr/>
          <p:nvPr/>
        </p:nvSpPr>
        <p:spPr>
          <a:xfrm>
            <a:off x="3066192" y="22793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9" name="正方形/長方形 128"/>
          <p:cNvSpPr/>
          <p:nvPr/>
        </p:nvSpPr>
        <p:spPr>
          <a:xfrm>
            <a:off x="3394859" y="1639129"/>
            <a:ext cx="2353600" cy="584775"/>
          </a:xfrm>
          <a:prstGeom prst="rect">
            <a:avLst/>
          </a:prstGeom>
          <a:solidFill>
            <a:srgbClr val="D4FFFF"/>
          </a:solidFill>
          <a:ln>
            <a:solidFill>
              <a:schemeClr val="tx1"/>
            </a:solidFill>
          </a:ln>
        </p:spPr>
        <p:txBody>
          <a:bodyPr wrap="square">
            <a:spAutoFit/>
          </a:bodyPr>
          <a:lstStyle/>
          <a:p>
            <a:pPr algn="ctr"/>
            <a:r>
              <a:rPr lang="ja-JP" altLang="en-US" sz="1600" dirty="0"/>
              <a:t>コメントと空白を無視してトークン列に変換</a:t>
            </a:r>
          </a:p>
        </p:txBody>
      </p:sp>
      <p:grpSp>
        <p:nvGrpSpPr>
          <p:cNvPr id="233" name="グループ化 232"/>
          <p:cNvGrpSpPr/>
          <p:nvPr/>
        </p:nvGrpSpPr>
        <p:grpSpPr>
          <a:xfrm>
            <a:off x="6517780" y="1690879"/>
            <a:ext cx="1300219" cy="1119709"/>
            <a:chOff x="5805871" y="1868819"/>
            <a:chExt cx="1300219" cy="1119709"/>
          </a:xfrm>
        </p:grpSpPr>
        <p:sp>
          <p:nvSpPr>
            <p:cNvPr id="234" name="正方形/長方形 233"/>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235" name="正方形/長方形 234"/>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236" name="正方形/長方形 235"/>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237" name="正方形/長方形 236"/>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238" name="正方形/長方形 237"/>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39" name="正方形/長方形 238"/>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0" name="正方形/長方形 239"/>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1" name="正方形/長方形 240"/>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2" name="正方形/長方形 241"/>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3" name="正方形/長方形 242"/>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44" name="正方形/長方形 243"/>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5" name="テキスト ボックス 244"/>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246" name="グループ化 245"/>
          <p:cNvGrpSpPr/>
          <p:nvPr/>
        </p:nvGrpSpPr>
        <p:grpSpPr>
          <a:xfrm>
            <a:off x="7996838" y="1573769"/>
            <a:ext cx="1046954" cy="1298160"/>
            <a:chOff x="5813405" y="3703655"/>
            <a:chExt cx="1046954" cy="1298160"/>
          </a:xfrm>
        </p:grpSpPr>
        <p:grpSp>
          <p:nvGrpSpPr>
            <p:cNvPr id="247" name="グループ化 246"/>
            <p:cNvGrpSpPr/>
            <p:nvPr/>
          </p:nvGrpSpPr>
          <p:grpSpPr>
            <a:xfrm>
              <a:off x="5813405" y="3703655"/>
              <a:ext cx="1046954" cy="1298160"/>
              <a:chOff x="5783868" y="3746461"/>
              <a:chExt cx="1046954" cy="1298160"/>
            </a:xfrm>
          </p:grpSpPr>
          <p:grpSp>
            <p:nvGrpSpPr>
              <p:cNvPr id="256" name="グループ化 255"/>
              <p:cNvGrpSpPr/>
              <p:nvPr/>
            </p:nvGrpSpPr>
            <p:grpSpPr>
              <a:xfrm>
                <a:off x="5783868" y="3746461"/>
                <a:ext cx="811523" cy="1037930"/>
                <a:chOff x="5917218" y="4600709"/>
                <a:chExt cx="811523" cy="1037930"/>
              </a:xfrm>
            </p:grpSpPr>
            <p:grpSp>
              <p:nvGrpSpPr>
                <p:cNvPr id="309" name="グループ化 308"/>
                <p:cNvGrpSpPr/>
                <p:nvPr/>
              </p:nvGrpSpPr>
              <p:grpSpPr>
                <a:xfrm>
                  <a:off x="5917218" y="4600709"/>
                  <a:ext cx="811523" cy="1037930"/>
                  <a:chOff x="9760547" y="1207489"/>
                  <a:chExt cx="811523" cy="1037930"/>
                </a:xfrm>
              </p:grpSpPr>
              <p:sp>
                <p:nvSpPr>
                  <p:cNvPr id="314" name="正方形/長方形 31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5" name="グループ化 314"/>
                  <p:cNvGrpSpPr/>
                  <p:nvPr/>
                </p:nvGrpSpPr>
                <p:grpSpPr>
                  <a:xfrm>
                    <a:off x="9760547" y="1207489"/>
                    <a:ext cx="811523" cy="1037930"/>
                    <a:chOff x="7586688" y="3639917"/>
                    <a:chExt cx="811523" cy="1037930"/>
                  </a:xfrm>
                </p:grpSpPr>
                <p:sp>
                  <p:nvSpPr>
                    <p:cNvPr id="316" name="正方形/長方形 31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7" name="グループ化 316"/>
                    <p:cNvGrpSpPr/>
                    <p:nvPr/>
                  </p:nvGrpSpPr>
                  <p:grpSpPr>
                    <a:xfrm>
                      <a:off x="7586688" y="3639917"/>
                      <a:ext cx="811523" cy="1037930"/>
                      <a:chOff x="7791280" y="2958664"/>
                      <a:chExt cx="811523" cy="1037930"/>
                    </a:xfrm>
                    <a:solidFill>
                      <a:schemeClr val="bg1"/>
                    </a:solidFill>
                  </p:grpSpPr>
                  <p:sp>
                    <p:nvSpPr>
                      <p:cNvPr id="318" name="正方形/長方形 317"/>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19" name="グループ化 318"/>
                      <p:cNvGrpSpPr/>
                      <p:nvPr/>
                    </p:nvGrpSpPr>
                    <p:grpSpPr>
                      <a:xfrm>
                        <a:off x="7791280" y="2958664"/>
                        <a:ext cx="811523" cy="1037930"/>
                        <a:chOff x="4707998" y="5184592"/>
                        <a:chExt cx="879391" cy="1045738"/>
                      </a:xfrm>
                      <a:grpFill/>
                    </p:grpSpPr>
                    <p:cxnSp>
                      <p:nvCxnSpPr>
                        <p:cNvPr id="321" name="直線コネクタ 320"/>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直線コネクタ 323"/>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直線コネクタ 324"/>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直線コネクタ 325"/>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直線コネクタ 326"/>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0" name="正方形/長方形 319"/>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10" name="テキスト ボックス 309"/>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11" name="正方形/長方形 310"/>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2" name="正方形/長方形 311"/>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3" name="テキスト ボックス 312"/>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7" name="グループ化 256"/>
              <p:cNvGrpSpPr/>
              <p:nvPr/>
            </p:nvGrpSpPr>
            <p:grpSpPr>
              <a:xfrm>
                <a:off x="5859880" y="3824378"/>
                <a:ext cx="811523" cy="1037930"/>
                <a:chOff x="5917218" y="4600709"/>
                <a:chExt cx="811523" cy="1037930"/>
              </a:xfrm>
            </p:grpSpPr>
            <p:grpSp>
              <p:nvGrpSpPr>
                <p:cNvPr id="290" name="グループ化 289"/>
                <p:cNvGrpSpPr/>
                <p:nvPr/>
              </p:nvGrpSpPr>
              <p:grpSpPr>
                <a:xfrm>
                  <a:off x="5917218" y="4600709"/>
                  <a:ext cx="811523" cy="1037930"/>
                  <a:chOff x="9760547" y="1207489"/>
                  <a:chExt cx="811523" cy="1037930"/>
                </a:xfrm>
              </p:grpSpPr>
              <p:sp>
                <p:nvSpPr>
                  <p:cNvPr id="295" name="正方形/長方形 29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6" name="グループ化 295"/>
                  <p:cNvGrpSpPr/>
                  <p:nvPr/>
                </p:nvGrpSpPr>
                <p:grpSpPr>
                  <a:xfrm>
                    <a:off x="9760547" y="1207489"/>
                    <a:ext cx="811523" cy="1037930"/>
                    <a:chOff x="7586688" y="3639917"/>
                    <a:chExt cx="811523" cy="1037930"/>
                  </a:xfrm>
                </p:grpSpPr>
                <p:sp>
                  <p:nvSpPr>
                    <p:cNvPr id="297" name="正方形/長方形 29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8" name="グループ化 297"/>
                    <p:cNvGrpSpPr/>
                    <p:nvPr/>
                  </p:nvGrpSpPr>
                  <p:grpSpPr>
                    <a:xfrm>
                      <a:off x="7586688" y="3639917"/>
                      <a:ext cx="811523" cy="1037930"/>
                      <a:chOff x="7791280" y="2958664"/>
                      <a:chExt cx="811523" cy="1037930"/>
                    </a:xfrm>
                    <a:solidFill>
                      <a:schemeClr val="bg1"/>
                    </a:solidFill>
                  </p:grpSpPr>
                  <p:sp>
                    <p:nvSpPr>
                      <p:cNvPr id="299" name="正方形/長方形 29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00" name="グループ化 299"/>
                      <p:cNvGrpSpPr/>
                      <p:nvPr/>
                    </p:nvGrpSpPr>
                    <p:grpSpPr>
                      <a:xfrm>
                        <a:off x="7791280" y="2958664"/>
                        <a:ext cx="811523" cy="1037930"/>
                        <a:chOff x="4707998" y="5184592"/>
                        <a:chExt cx="879391" cy="1045738"/>
                      </a:xfrm>
                      <a:grpFill/>
                    </p:grpSpPr>
                    <p:cxnSp>
                      <p:nvCxnSpPr>
                        <p:cNvPr id="302" name="直線コネクタ 30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直線コネクタ 30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直線コネクタ 30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直線コネクタ 30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1" name="正方形/長方形 30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91" name="テキスト ボックス 29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92" name="正方形/長方形 29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3" name="正方形/長方形 29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4" name="テキスト ボックス 29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8" name="グループ化 257"/>
              <p:cNvGrpSpPr/>
              <p:nvPr/>
            </p:nvGrpSpPr>
            <p:grpSpPr>
              <a:xfrm>
                <a:off x="5944101" y="3909316"/>
                <a:ext cx="811523" cy="1037930"/>
                <a:chOff x="5917218" y="4600709"/>
                <a:chExt cx="811523" cy="1037930"/>
              </a:xfrm>
            </p:grpSpPr>
            <p:grpSp>
              <p:nvGrpSpPr>
                <p:cNvPr id="271" name="グループ化 270"/>
                <p:cNvGrpSpPr/>
                <p:nvPr/>
              </p:nvGrpSpPr>
              <p:grpSpPr>
                <a:xfrm>
                  <a:off x="5917218" y="4600709"/>
                  <a:ext cx="811523" cy="1037930"/>
                  <a:chOff x="9760547" y="1207489"/>
                  <a:chExt cx="811523" cy="1037930"/>
                </a:xfrm>
              </p:grpSpPr>
              <p:sp>
                <p:nvSpPr>
                  <p:cNvPr id="276" name="正方形/長方形 27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7" name="グループ化 276"/>
                  <p:cNvGrpSpPr/>
                  <p:nvPr/>
                </p:nvGrpSpPr>
                <p:grpSpPr>
                  <a:xfrm>
                    <a:off x="9760547" y="1207489"/>
                    <a:ext cx="811523" cy="1037930"/>
                    <a:chOff x="7586688" y="3639917"/>
                    <a:chExt cx="811523" cy="1037930"/>
                  </a:xfrm>
                </p:grpSpPr>
                <p:sp>
                  <p:nvSpPr>
                    <p:cNvPr id="278" name="正方形/長方形 27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9" name="グループ化 278"/>
                    <p:cNvGrpSpPr/>
                    <p:nvPr/>
                  </p:nvGrpSpPr>
                  <p:grpSpPr>
                    <a:xfrm>
                      <a:off x="7586688" y="3639917"/>
                      <a:ext cx="811523" cy="1037930"/>
                      <a:chOff x="7791280" y="2958664"/>
                      <a:chExt cx="811523" cy="1037930"/>
                    </a:xfrm>
                    <a:solidFill>
                      <a:schemeClr val="bg1"/>
                    </a:solidFill>
                  </p:grpSpPr>
                  <p:sp>
                    <p:nvSpPr>
                      <p:cNvPr id="280" name="正方形/長方形 27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281" name="グループ化 280"/>
                      <p:cNvGrpSpPr/>
                      <p:nvPr/>
                    </p:nvGrpSpPr>
                    <p:grpSpPr>
                      <a:xfrm>
                        <a:off x="7791280" y="2958664"/>
                        <a:ext cx="811523" cy="1037930"/>
                        <a:chOff x="4707998" y="5184592"/>
                        <a:chExt cx="879391" cy="1045738"/>
                      </a:xfrm>
                      <a:grpFill/>
                    </p:grpSpPr>
                    <p:cxnSp>
                      <p:nvCxnSpPr>
                        <p:cNvPr id="283" name="直線コネクタ 28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直線コネクタ 28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直線コネクタ 28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直線コネクタ 28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直線コネクタ 28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直線コネクタ 28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2" name="正方形/長方形 28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72" name="テキスト ボックス 27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73" name="正方形/長方形 27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4" name="正方形/長方形 27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5" name="テキスト ボックス 27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9" name="グループ化 258"/>
              <p:cNvGrpSpPr/>
              <p:nvPr/>
            </p:nvGrpSpPr>
            <p:grpSpPr>
              <a:xfrm>
                <a:off x="6019299" y="4006691"/>
                <a:ext cx="811523" cy="1037930"/>
                <a:chOff x="9760547" y="1207489"/>
                <a:chExt cx="811523" cy="1037930"/>
              </a:xfrm>
            </p:grpSpPr>
            <p:sp>
              <p:nvSpPr>
                <p:cNvPr id="260" name="正方形/長方形 25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1" name="グループ化 260"/>
                <p:cNvGrpSpPr/>
                <p:nvPr/>
              </p:nvGrpSpPr>
              <p:grpSpPr>
                <a:xfrm>
                  <a:off x="9760547" y="1207489"/>
                  <a:ext cx="811523" cy="1037930"/>
                  <a:chOff x="7586688" y="3639917"/>
                  <a:chExt cx="811523" cy="1037930"/>
                </a:xfrm>
              </p:grpSpPr>
              <p:sp>
                <p:nvSpPr>
                  <p:cNvPr id="262" name="正方形/長方形 26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3" name="グループ化 262"/>
                  <p:cNvGrpSpPr/>
                  <p:nvPr/>
                </p:nvGrpSpPr>
                <p:grpSpPr>
                  <a:xfrm>
                    <a:off x="7586688" y="3639917"/>
                    <a:ext cx="811523" cy="1037930"/>
                    <a:chOff x="4707998" y="5184592"/>
                    <a:chExt cx="879391" cy="1045738"/>
                  </a:xfrm>
                  <a:solidFill>
                    <a:schemeClr val="bg1"/>
                  </a:solidFill>
                </p:grpSpPr>
                <p:cxnSp>
                  <p:nvCxnSpPr>
                    <p:cNvPr id="264" name="直線コネクタ 2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直線コネクタ 2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直線コネクタ 2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直線コネクタ 2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48" name="グループ化 247"/>
            <p:cNvGrpSpPr/>
            <p:nvPr/>
          </p:nvGrpSpPr>
          <p:grpSpPr>
            <a:xfrm>
              <a:off x="6205944" y="4109502"/>
              <a:ext cx="526145" cy="284073"/>
              <a:chOff x="7957151" y="3128294"/>
              <a:chExt cx="526145" cy="284073"/>
            </a:xfrm>
            <a:solidFill>
              <a:schemeClr val="bg1"/>
            </a:solidFill>
          </p:grpSpPr>
          <p:sp>
            <p:nvSpPr>
              <p:cNvPr id="250" name="正方形/長方形 249"/>
              <p:cNvSpPr/>
              <p:nvPr/>
            </p:nvSpPr>
            <p:spPr>
              <a:xfrm>
                <a:off x="7957151" y="3128294"/>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1" name="正方形/長方形 250"/>
              <p:cNvSpPr/>
              <p:nvPr/>
            </p:nvSpPr>
            <p:spPr>
              <a:xfrm>
                <a:off x="8251377"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2" name="正方形/長方形 251"/>
              <p:cNvSpPr/>
              <p:nvPr/>
            </p:nvSpPr>
            <p:spPr>
              <a:xfrm>
                <a:off x="8118476" y="3297569"/>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3" name="正方形/長方形 252"/>
              <p:cNvSpPr/>
              <p:nvPr/>
            </p:nvSpPr>
            <p:spPr>
              <a:xfrm>
                <a:off x="8389459"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4" name="正方形/長方形 253"/>
              <p:cNvSpPr/>
              <p:nvPr/>
            </p:nvSpPr>
            <p:spPr>
              <a:xfrm>
                <a:off x="8396089" y="3297570"/>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5" name="正方形/長方形 254"/>
              <p:cNvSpPr/>
              <p:nvPr/>
            </p:nvSpPr>
            <p:spPr>
              <a:xfrm>
                <a:off x="7962331" y="3297568"/>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grpSp>
        <p:sp>
          <p:nvSpPr>
            <p:cNvPr id="249" name="テキスト ボックス 248"/>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grpSp>
        <p:nvGrpSpPr>
          <p:cNvPr id="330" name="グループ化 329"/>
          <p:cNvGrpSpPr/>
          <p:nvPr/>
        </p:nvGrpSpPr>
        <p:grpSpPr>
          <a:xfrm>
            <a:off x="6520512" y="4412505"/>
            <a:ext cx="1300219" cy="1119709"/>
            <a:chOff x="5805871" y="1868819"/>
            <a:chExt cx="1300219" cy="1119709"/>
          </a:xfrm>
        </p:grpSpPr>
        <p:sp>
          <p:nvSpPr>
            <p:cNvPr id="331" name="正方形/長方形 330"/>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332" name="正方形/長方形 331"/>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333" name="正方形/長方形 332"/>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334" name="正方形/長方形 333"/>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335" name="正方形/長方形 334"/>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336" name="正方形/長方形 335"/>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37" name="正方形/長方形 336"/>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38" name="正方形/長方形 337"/>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39" name="正方形/長方形 338"/>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40" name="正方形/長方形 339"/>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341" name="正方形/長方形 340"/>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342" name="テキスト ボックス 341"/>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343" name="グループ化 342"/>
          <p:cNvGrpSpPr/>
          <p:nvPr/>
        </p:nvGrpSpPr>
        <p:grpSpPr>
          <a:xfrm>
            <a:off x="8017987" y="4393747"/>
            <a:ext cx="811523" cy="1037930"/>
            <a:chOff x="5917218" y="4600709"/>
            <a:chExt cx="811523" cy="1037930"/>
          </a:xfrm>
        </p:grpSpPr>
        <p:grpSp>
          <p:nvGrpSpPr>
            <p:cNvPr id="344" name="グループ化 343"/>
            <p:cNvGrpSpPr/>
            <p:nvPr/>
          </p:nvGrpSpPr>
          <p:grpSpPr>
            <a:xfrm>
              <a:off x="5917218" y="4600709"/>
              <a:ext cx="811523" cy="1037930"/>
              <a:chOff x="9760547" y="1207489"/>
              <a:chExt cx="811523" cy="1037930"/>
            </a:xfrm>
          </p:grpSpPr>
          <p:sp>
            <p:nvSpPr>
              <p:cNvPr id="349" name="正方形/長方形 348"/>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50" name="グループ化 349"/>
              <p:cNvGrpSpPr/>
              <p:nvPr/>
            </p:nvGrpSpPr>
            <p:grpSpPr>
              <a:xfrm>
                <a:off x="9760547" y="1207489"/>
                <a:ext cx="811523" cy="1037930"/>
                <a:chOff x="7586688" y="3639917"/>
                <a:chExt cx="811523" cy="1037930"/>
              </a:xfrm>
            </p:grpSpPr>
            <p:sp>
              <p:nvSpPr>
                <p:cNvPr id="351" name="正方形/長方形 350"/>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52" name="グループ化 351"/>
                <p:cNvGrpSpPr/>
                <p:nvPr/>
              </p:nvGrpSpPr>
              <p:grpSpPr>
                <a:xfrm>
                  <a:off x="7586688" y="3639917"/>
                  <a:ext cx="811523" cy="1037930"/>
                  <a:chOff x="7791280" y="2958664"/>
                  <a:chExt cx="811523" cy="1037930"/>
                </a:xfrm>
                <a:solidFill>
                  <a:schemeClr val="bg1"/>
                </a:solidFill>
              </p:grpSpPr>
              <p:sp>
                <p:nvSpPr>
                  <p:cNvPr id="353" name="正方形/長方形 352"/>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54" name="グループ化 353"/>
                  <p:cNvGrpSpPr/>
                  <p:nvPr/>
                </p:nvGrpSpPr>
                <p:grpSpPr>
                  <a:xfrm>
                    <a:off x="7791280" y="2958664"/>
                    <a:ext cx="811523" cy="1037930"/>
                    <a:chOff x="4707998" y="5184592"/>
                    <a:chExt cx="879391" cy="1045738"/>
                  </a:xfrm>
                  <a:grpFill/>
                </p:grpSpPr>
                <p:cxnSp>
                  <p:nvCxnSpPr>
                    <p:cNvPr id="356" name="直線コネクタ 35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7" name="直線コネクタ 35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8" name="直線コネクタ 35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9" name="直線コネクタ 35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直線コネクタ 35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1" name="直線コネクタ 36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2" name="直線コネクタ 36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5" name="正方形/長方形 354"/>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5" name="テキスト ボックス 344"/>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46" name="正方形/長方形 345"/>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47" name="正方形/長方形 346"/>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48" name="テキスト ボックス 347"/>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363" name="グループ化 362"/>
          <p:cNvGrpSpPr/>
          <p:nvPr/>
        </p:nvGrpSpPr>
        <p:grpSpPr>
          <a:xfrm>
            <a:off x="8177406" y="4576060"/>
            <a:ext cx="811523" cy="1037930"/>
            <a:chOff x="9760547" y="1207489"/>
            <a:chExt cx="811523" cy="1037930"/>
          </a:xfrm>
        </p:grpSpPr>
        <p:sp>
          <p:nvSpPr>
            <p:cNvPr id="364" name="正方形/長方形 36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65" name="グループ化 364"/>
            <p:cNvGrpSpPr/>
            <p:nvPr/>
          </p:nvGrpSpPr>
          <p:grpSpPr>
            <a:xfrm>
              <a:off x="9760547" y="1207489"/>
              <a:ext cx="811523" cy="1037930"/>
              <a:chOff x="7586688" y="3639917"/>
              <a:chExt cx="811523" cy="1037930"/>
            </a:xfrm>
          </p:grpSpPr>
          <p:sp>
            <p:nvSpPr>
              <p:cNvPr id="366" name="正方形/長方形 36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67" name="グループ化 366"/>
              <p:cNvGrpSpPr/>
              <p:nvPr/>
            </p:nvGrpSpPr>
            <p:grpSpPr>
              <a:xfrm>
                <a:off x="7586688" y="3639917"/>
                <a:ext cx="811523" cy="1037930"/>
                <a:chOff x="4707998" y="5184592"/>
                <a:chExt cx="879391" cy="1045738"/>
              </a:xfrm>
              <a:solidFill>
                <a:schemeClr val="bg1"/>
              </a:solidFill>
            </p:grpSpPr>
            <p:cxnSp>
              <p:nvCxnSpPr>
                <p:cNvPr id="368" name="直線コネクタ 367"/>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9" name="直線コネクタ 368"/>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0" name="直線コネクタ 369"/>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直線コネクタ 370"/>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直線コネクタ 371"/>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直線コネクタ 372"/>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直線コネクタ 373"/>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375" name="角丸四角形 374"/>
          <p:cNvSpPr/>
          <p:nvPr/>
        </p:nvSpPr>
        <p:spPr>
          <a:xfrm>
            <a:off x="8693207" y="4957622"/>
            <a:ext cx="220522" cy="214732"/>
          </a:xfrm>
          <a:prstGeom prst="roundRect">
            <a:avLst/>
          </a:prstGeom>
          <a:solidFill>
            <a:schemeClr val="accent3"/>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6" name="テキスト ボックス 375"/>
          <p:cNvSpPr txBox="1"/>
          <p:nvPr/>
        </p:nvSpPr>
        <p:spPr>
          <a:xfrm>
            <a:off x="8437656" y="5114193"/>
            <a:ext cx="292388" cy="226985"/>
          </a:xfrm>
          <a:prstGeom prst="rect">
            <a:avLst/>
          </a:prstGeom>
          <a:noFill/>
          <a:ln>
            <a:solidFill>
              <a:schemeClr val="bg1"/>
            </a:solid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7" name="正方形/長方形 376"/>
          <p:cNvSpPr/>
          <p:nvPr/>
        </p:nvSpPr>
        <p:spPr>
          <a:xfrm>
            <a:off x="8738798" y="4768570"/>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8" name="四角形吹き出し 377"/>
          <p:cNvSpPr/>
          <p:nvPr/>
        </p:nvSpPr>
        <p:spPr>
          <a:xfrm>
            <a:off x="8259201" y="4731867"/>
            <a:ext cx="629851" cy="194945"/>
          </a:xfrm>
          <a:prstGeom prst="wedgeRectCallout">
            <a:avLst>
              <a:gd name="adj1" fmla="val 49746"/>
              <a:gd name="adj2" fmla="val -1856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9" name="四角形吹き出し 378"/>
          <p:cNvSpPr/>
          <p:nvPr/>
        </p:nvSpPr>
        <p:spPr>
          <a:xfrm>
            <a:off x="8259201" y="4967365"/>
            <a:ext cx="629851" cy="194945"/>
          </a:xfrm>
          <a:prstGeom prst="wedgeRectCallout">
            <a:avLst>
              <a:gd name="adj1" fmla="val 49746"/>
              <a:gd name="adj2" fmla="val -1856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0" name="四角形吹き出し 379"/>
          <p:cNvSpPr/>
          <p:nvPr/>
        </p:nvSpPr>
        <p:spPr>
          <a:xfrm>
            <a:off x="8258341" y="5350397"/>
            <a:ext cx="629851" cy="194945"/>
          </a:xfrm>
          <a:prstGeom prst="wedgeRectCallout">
            <a:avLst>
              <a:gd name="adj1" fmla="val 49746"/>
              <a:gd name="adj2" fmla="val -1856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1" name="正方形/長方形 380"/>
          <p:cNvSpPr/>
          <p:nvPr/>
        </p:nvSpPr>
        <p:spPr>
          <a:xfrm>
            <a:off x="8744027" y="4995714"/>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82" name="正方形/長方形 381"/>
          <p:cNvSpPr/>
          <p:nvPr/>
        </p:nvSpPr>
        <p:spPr>
          <a:xfrm>
            <a:off x="8751199" y="5383927"/>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83" name="正方形/長方形 382"/>
          <p:cNvSpPr/>
          <p:nvPr/>
        </p:nvSpPr>
        <p:spPr>
          <a:xfrm>
            <a:off x="8326953" y="5011347"/>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84" name="正方形/長方形 383"/>
          <p:cNvSpPr/>
          <p:nvPr/>
        </p:nvSpPr>
        <p:spPr>
          <a:xfrm>
            <a:off x="8319896" y="5388809"/>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85" name="グループ化 384"/>
          <p:cNvGrpSpPr/>
          <p:nvPr/>
        </p:nvGrpSpPr>
        <p:grpSpPr>
          <a:xfrm>
            <a:off x="8177406" y="4576060"/>
            <a:ext cx="811523" cy="1037930"/>
            <a:chOff x="9760547" y="1207489"/>
            <a:chExt cx="811523" cy="1037930"/>
          </a:xfrm>
        </p:grpSpPr>
        <p:sp>
          <p:nvSpPr>
            <p:cNvPr id="386" name="正方形/長方形 38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87" name="グループ化 386"/>
            <p:cNvGrpSpPr/>
            <p:nvPr/>
          </p:nvGrpSpPr>
          <p:grpSpPr>
            <a:xfrm>
              <a:off x="9760547" y="1207489"/>
              <a:ext cx="811523" cy="1037930"/>
              <a:chOff x="7586688" y="3639917"/>
              <a:chExt cx="811523" cy="1037930"/>
            </a:xfrm>
          </p:grpSpPr>
          <p:sp>
            <p:nvSpPr>
              <p:cNvPr id="388" name="正方形/長方形 38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89" name="グループ化 388"/>
              <p:cNvGrpSpPr/>
              <p:nvPr/>
            </p:nvGrpSpPr>
            <p:grpSpPr>
              <a:xfrm>
                <a:off x="7586688" y="3639917"/>
                <a:ext cx="811523" cy="1037930"/>
                <a:chOff x="4707998" y="5184592"/>
                <a:chExt cx="879391" cy="1045738"/>
              </a:xfrm>
              <a:solidFill>
                <a:schemeClr val="bg1"/>
              </a:solidFill>
            </p:grpSpPr>
            <p:cxnSp>
              <p:nvCxnSpPr>
                <p:cNvPr id="390" name="直線コネクタ 389"/>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1" name="直線コネクタ 390"/>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直線コネクタ 391"/>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直線コネクタ 392"/>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4" name="直線コネクタ 393"/>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5" name="直線コネクタ 394"/>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6" name="直線コネクタ 395"/>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397" name="角丸四角形 396"/>
          <p:cNvSpPr/>
          <p:nvPr/>
        </p:nvSpPr>
        <p:spPr>
          <a:xfrm>
            <a:off x="8693207" y="4957622"/>
            <a:ext cx="220522" cy="214732"/>
          </a:xfrm>
          <a:prstGeom prst="roundRect">
            <a:avLst/>
          </a:prstGeom>
          <a:solidFill>
            <a:schemeClr val="accent3"/>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98" name="テキスト ボックス 397"/>
          <p:cNvSpPr txBox="1"/>
          <p:nvPr/>
        </p:nvSpPr>
        <p:spPr>
          <a:xfrm>
            <a:off x="8437656" y="5114193"/>
            <a:ext cx="292388" cy="226985"/>
          </a:xfrm>
          <a:prstGeom prst="rect">
            <a:avLst/>
          </a:prstGeom>
          <a:noFill/>
          <a:ln>
            <a:solidFill>
              <a:schemeClr val="bg1"/>
            </a:solid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99" name="正方形/長方形 398"/>
          <p:cNvSpPr/>
          <p:nvPr/>
        </p:nvSpPr>
        <p:spPr>
          <a:xfrm>
            <a:off x="8738798" y="4768570"/>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0" name="正方形/長方形 399"/>
          <p:cNvSpPr/>
          <p:nvPr/>
        </p:nvSpPr>
        <p:spPr>
          <a:xfrm>
            <a:off x="8744027" y="4995714"/>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1" name="正方形/長方形 400"/>
          <p:cNvSpPr/>
          <p:nvPr/>
        </p:nvSpPr>
        <p:spPr>
          <a:xfrm>
            <a:off x="8751199" y="5383927"/>
            <a:ext cx="95415" cy="129450"/>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2" name="正方形/長方形 401"/>
          <p:cNvSpPr/>
          <p:nvPr/>
        </p:nvSpPr>
        <p:spPr>
          <a:xfrm>
            <a:off x="8326953" y="5011347"/>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3" name="正方形/長方形 402"/>
          <p:cNvSpPr/>
          <p:nvPr/>
        </p:nvSpPr>
        <p:spPr>
          <a:xfrm>
            <a:off x="8319896" y="5388809"/>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4" name="テキスト ボックス 403"/>
          <p:cNvSpPr txBox="1"/>
          <p:nvPr/>
        </p:nvSpPr>
        <p:spPr>
          <a:xfrm rot="5400000">
            <a:off x="8528985" y="4728234"/>
            <a:ext cx="292388" cy="226985"/>
          </a:xfrm>
          <a:prstGeom prst="rect">
            <a:avLst/>
          </a:prstGeom>
          <a:noFill/>
          <a:ln>
            <a:no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5" name="テキスト ボックス 404"/>
          <p:cNvSpPr txBox="1"/>
          <p:nvPr/>
        </p:nvSpPr>
        <p:spPr>
          <a:xfrm rot="5400000">
            <a:off x="8530081" y="4956418"/>
            <a:ext cx="292388" cy="226985"/>
          </a:xfrm>
          <a:prstGeom prst="rect">
            <a:avLst/>
          </a:prstGeom>
          <a:noFill/>
          <a:ln>
            <a:no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6" name="テキスト ボックス 405"/>
          <p:cNvSpPr txBox="1"/>
          <p:nvPr/>
        </p:nvSpPr>
        <p:spPr>
          <a:xfrm rot="5400000">
            <a:off x="8523259" y="5346533"/>
            <a:ext cx="292388" cy="226985"/>
          </a:xfrm>
          <a:prstGeom prst="rect">
            <a:avLst/>
          </a:prstGeom>
          <a:noFill/>
          <a:ln>
            <a:noFill/>
          </a:ln>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rgbClr val="000000"/>
                </a:solidFill>
                <a:effectLst/>
                <a:uLnTx/>
                <a:uFillTx/>
                <a:latin typeface="Arial"/>
                <a:ea typeface="ＭＳ Ｐゴシック"/>
                <a:cs typeface="+mn-cs"/>
              </a:rPr>
              <a:t>・・・</a:t>
            </a:r>
            <a:endParaRPr kumimoji="1" lang="en-US" altLang="ja-JP" sz="7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407" name="正方形/長方形 406"/>
          <p:cNvSpPr/>
          <p:nvPr/>
        </p:nvSpPr>
        <p:spPr>
          <a:xfrm>
            <a:off x="8326953" y="4772621"/>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08" name="右矢印 407"/>
          <p:cNvSpPr/>
          <p:nvPr/>
        </p:nvSpPr>
        <p:spPr>
          <a:xfrm rot="5400000">
            <a:off x="6554867" y="3455955"/>
            <a:ext cx="1269499" cy="272161"/>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09" name="テキスト ボックス 408"/>
          <p:cNvSpPr txBox="1"/>
          <p:nvPr/>
        </p:nvSpPr>
        <p:spPr>
          <a:xfrm>
            <a:off x="4538965" y="3231026"/>
            <a:ext cx="2371682" cy="830997"/>
          </a:xfrm>
          <a:prstGeom prst="rect">
            <a:avLst/>
          </a:prstGeom>
          <a:solidFill>
            <a:srgbClr val="FBE8D9"/>
          </a:solidFill>
          <a:ln w="38100">
            <a:solidFill>
              <a:srgbClr val="FF0000"/>
            </a:solidFill>
          </a:ln>
        </p:spPr>
        <p:txBody>
          <a:bodyPr wrap="square" rtlCol="0">
            <a:spAutoFit/>
          </a:bodyPr>
          <a:lstStyle/>
          <a:p>
            <a:r>
              <a:rPr lang="ja-JP" altLang="en-US" sz="1600" dirty="0" smtClean="0"/>
              <a:t>ブルームフィルタにより類似コードを含む可能性があるファイルを抽出</a:t>
            </a:r>
            <a:endParaRPr lang="ja-JP" altLang="en-US" sz="1600" dirty="0"/>
          </a:p>
        </p:txBody>
      </p:sp>
      <p:sp>
        <p:nvSpPr>
          <p:cNvPr id="410" name="右矢印 409"/>
          <p:cNvSpPr/>
          <p:nvPr/>
        </p:nvSpPr>
        <p:spPr>
          <a:xfrm rot="10800000">
            <a:off x="3208472" y="47549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29" name="テキスト ボックス 328"/>
          <p:cNvSpPr txBox="1"/>
          <p:nvPr/>
        </p:nvSpPr>
        <p:spPr>
          <a:xfrm>
            <a:off x="3632766" y="5016176"/>
            <a:ext cx="2356872" cy="830997"/>
          </a:xfrm>
          <a:prstGeom prst="rect">
            <a:avLst/>
          </a:prstGeom>
          <a:solidFill>
            <a:srgbClr val="D4FFFF"/>
          </a:solidFill>
          <a:ln>
            <a:solidFill>
              <a:schemeClr val="tx1"/>
            </a:solidFill>
          </a:ln>
        </p:spPr>
        <p:txBody>
          <a:bodyPr wrap="square" rtlCol="0">
            <a:spAutoFit/>
          </a:bodyPr>
          <a:lstStyle/>
          <a:p>
            <a:r>
              <a:rPr lang="ja-JP" altLang="en-US" sz="1600" dirty="0"/>
              <a:t>各ファイルとクエリの間</a:t>
            </a:r>
            <a:r>
              <a:rPr lang="ja-JP" altLang="en-US" sz="1600" dirty="0" smtClean="0"/>
              <a:t>の</a:t>
            </a:r>
            <a:r>
              <a:rPr lang="ja-JP" altLang="en-US" sz="1600" dirty="0"/>
              <a:t>類似度を</a:t>
            </a:r>
            <a:r>
              <a:rPr lang="ja-JP" altLang="en-US" sz="1600" dirty="0" smtClean="0">
                <a:solidFill>
                  <a:srgbClr val="FF0000"/>
                </a:solidFill>
              </a:rPr>
              <a:t>正規</a:t>
            </a:r>
            <a:r>
              <a:rPr lang="ja-JP" altLang="en-US" sz="1600" dirty="0">
                <a:solidFill>
                  <a:srgbClr val="FF0000"/>
                </a:solidFill>
              </a:rPr>
              <a:t>圧縮距離</a:t>
            </a:r>
            <a:r>
              <a:rPr lang="ja-JP" altLang="en-US" sz="1600" dirty="0"/>
              <a:t>を</a:t>
            </a:r>
            <a:r>
              <a:rPr lang="ja-JP" altLang="en-US" sz="1600" dirty="0" smtClean="0"/>
              <a:t>用いて計算</a:t>
            </a:r>
            <a:endParaRPr lang="ja-JP" altLang="en-US" sz="1600" dirty="0"/>
          </a:p>
        </p:txBody>
      </p:sp>
    </p:spTree>
    <p:extLst>
      <p:ext uri="{BB962C8B-B14F-4D97-AF65-F5344CB8AC3E}">
        <p14:creationId xmlns:p14="http://schemas.microsoft.com/office/powerpoint/2010/main" val="17931250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評価</a:t>
            </a:r>
            <a:r>
              <a:rPr lang="ja-JP" altLang="en-US" sz="3600" dirty="0"/>
              <a:t>方法</a:t>
            </a:r>
            <a:endParaRPr kumimoji="1" lang="ja-JP" altLang="en-US" sz="3600" dirty="0"/>
          </a:p>
        </p:txBody>
      </p:sp>
      <p:sp>
        <p:nvSpPr>
          <p:cNvPr id="3" name="コンテンツ プレースホルダー 2"/>
          <p:cNvSpPr>
            <a:spLocks noGrp="1"/>
          </p:cNvSpPr>
          <p:nvPr>
            <p:ph idx="1"/>
          </p:nvPr>
        </p:nvSpPr>
        <p:spPr>
          <a:xfrm>
            <a:off x="208093" y="1553361"/>
            <a:ext cx="8522549" cy="4525963"/>
          </a:xfrm>
        </p:spPr>
        <p:txBody>
          <a:bodyPr/>
          <a:lstStyle/>
          <a:p>
            <a:r>
              <a:rPr lang="ja-JP" altLang="en-US" sz="2400" dirty="0" smtClean="0"/>
              <a:t>既存の</a:t>
            </a:r>
            <a:r>
              <a:rPr lang="en-US" altLang="ja-JP" sz="2400" dirty="0" err="1" smtClean="0"/>
              <a:t>NCDSearch</a:t>
            </a:r>
            <a:r>
              <a:rPr lang="ja-JP" altLang="en-US" sz="2400" dirty="0" smtClean="0"/>
              <a:t>の評価実験と同じ条件で比較実験</a:t>
            </a:r>
          </a:p>
          <a:p>
            <a:pPr lvl="1"/>
            <a:r>
              <a:rPr lang="en-US" altLang="ja-JP" sz="2000" dirty="0" err="1" smtClean="0"/>
              <a:t>PostgreSQL,Git,Linux</a:t>
            </a:r>
            <a:r>
              <a:rPr lang="ja-JP" altLang="ja-JP" sz="2000" dirty="0" smtClean="0"/>
              <a:t>の</a:t>
            </a:r>
            <a:r>
              <a:rPr lang="ja-JP" altLang="en-US" sz="2000" dirty="0" smtClean="0"/>
              <a:t>更新履歴から類似コードのバグ修正を集めたクエリ・検索結果の集合の組から成るデータセット　</a:t>
            </a:r>
            <a:endParaRPr lang="en-US" altLang="ja-JP" sz="2000" dirty="0" smtClean="0"/>
          </a:p>
          <a:p>
            <a:pPr lvl="1"/>
            <a:endParaRPr lang="en-US" altLang="ja-JP" sz="400" dirty="0" smtClean="0"/>
          </a:p>
          <a:p>
            <a:pPr lvl="3"/>
            <a:r>
              <a:rPr lang="ja-JP" altLang="en-US" sz="1800" dirty="0" smtClean="0"/>
              <a:t>完全</a:t>
            </a:r>
            <a:r>
              <a:rPr lang="ja-JP" altLang="en-US" sz="1800" dirty="0"/>
              <a:t>一致コード、類似コードを</a:t>
            </a:r>
            <a:r>
              <a:rPr lang="ja-JP" altLang="en-US" sz="1800" dirty="0" smtClean="0"/>
              <a:t>含む</a:t>
            </a:r>
            <a:r>
              <a:rPr lang="ja-JP" altLang="en-US" sz="1800" dirty="0" smtClean="0"/>
              <a:t>２億行</a:t>
            </a:r>
            <a:endParaRPr lang="en-US" altLang="ja-JP" sz="1800" dirty="0"/>
          </a:p>
          <a:p>
            <a:pPr lvl="3"/>
            <a:r>
              <a:rPr lang="ja-JP" altLang="en-US" sz="1800" dirty="0"/>
              <a:t>既存</a:t>
            </a:r>
            <a:r>
              <a:rPr lang="ja-JP" altLang="en-US" sz="1800" dirty="0" smtClean="0"/>
              <a:t>の</a:t>
            </a:r>
            <a:r>
              <a:rPr lang="en-US" altLang="ja-JP" sz="1800" dirty="0" err="1" smtClean="0"/>
              <a:t>NCDSearch</a:t>
            </a:r>
            <a:r>
              <a:rPr lang="ja-JP" altLang="en-US" sz="1800" dirty="0"/>
              <a:t>では</a:t>
            </a:r>
            <a:r>
              <a:rPr lang="en-US" altLang="ja-JP" sz="1800" dirty="0" smtClean="0">
                <a:solidFill>
                  <a:srgbClr val="0070C0"/>
                </a:solidFill>
              </a:rPr>
              <a:t>recall :1</a:t>
            </a:r>
            <a:r>
              <a:rPr lang="en-US" altLang="ja-JP" sz="1800" dirty="0" smtClean="0"/>
              <a:t> ,</a:t>
            </a:r>
            <a:r>
              <a:rPr lang="ja-JP" altLang="en-US" sz="1800" dirty="0" smtClean="0">
                <a:solidFill>
                  <a:srgbClr val="FF0000"/>
                </a:solidFill>
              </a:rPr>
              <a:t>実行時間 </a:t>
            </a:r>
            <a:r>
              <a:rPr lang="en-US" altLang="ja-JP" sz="1800" dirty="0" smtClean="0">
                <a:solidFill>
                  <a:srgbClr val="FF0000"/>
                </a:solidFill>
              </a:rPr>
              <a:t>:</a:t>
            </a:r>
            <a:r>
              <a:rPr lang="ja-JP" altLang="en-US" sz="1800" dirty="0" smtClean="0">
                <a:solidFill>
                  <a:srgbClr val="FF0000"/>
                </a:solidFill>
              </a:rPr>
              <a:t>約 </a:t>
            </a:r>
            <a:r>
              <a:rPr lang="en-US" altLang="ja-JP" sz="1800" dirty="0" smtClean="0">
                <a:solidFill>
                  <a:srgbClr val="FF0000"/>
                </a:solidFill>
              </a:rPr>
              <a:t>14</a:t>
            </a:r>
            <a:r>
              <a:rPr lang="ja-JP" altLang="en-US" sz="1800" dirty="0" smtClean="0">
                <a:solidFill>
                  <a:srgbClr val="FF0000"/>
                </a:solidFill>
              </a:rPr>
              <a:t>時間</a:t>
            </a:r>
            <a:endParaRPr lang="en-US" altLang="ja-JP" sz="1800" dirty="0" smtClean="0">
              <a:solidFill>
                <a:srgbClr val="FF0000"/>
              </a:solidFill>
            </a:endParaRPr>
          </a:p>
        </p:txBody>
      </p:sp>
      <p:sp>
        <p:nvSpPr>
          <p:cNvPr id="4" name="スライド番号プレースホルダー 3"/>
          <p:cNvSpPr>
            <a:spLocks noGrp="1"/>
          </p:cNvSpPr>
          <p:nvPr>
            <p:ph type="sldNum" sz="quarter" idx="12"/>
          </p:nvPr>
        </p:nvSpPr>
        <p:spPr>
          <a:xfrm>
            <a:off x="7364405" y="5487602"/>
            <a:ext cx="1150938" cy="2889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角丸四角形 6"/>
          <p:cNvSpPr/>
          <p:nvPr/>
        </p:nvSpPr>
        <p:spPr>
          <a:xfrm>
            <a:off x="342042" y="3702424"/>
            <a:ext cx="7977205" cy="1824037"/>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コンテンツ プレースホルダー 2"/>
          <p:cNvSpPr txBox="1">
            <a:spLocks/>
          </p:cNvSpPr>
          <p:nvPr/>
        </p:nvSpPr>
        <p:spPr bwMode="auto">
          <a:xfrm>
            <a:off x="567237" y="3488559"/>
            <a:ext cx="1252598" cy="327783"/>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2000" dirty="0">
                <a:latin typeface="+mn-ea"/>
                <a:ea typeface="+mn-ea"/>
              </a:rPr>
              <a:t>研究課題</a:t>
            </a:r>
          </a:p>
        </p:txBody>
      </p:sp>
      <p:sp>
        <p:nvSpPr>
          <p:cNvPr id="10" name="テキスト ボックス 9"/>
          <p:cNvSpPr txBox="1"/>
          <p:nvPr/>
        </p:nvSpPr>
        <p:spPr>
          <a:xfrm>
            <a:off x="567237" y="3931887"/>
            <a:ext cx="7866404" cy="1338828"/>
          </a:xfrm>
          <a:prstGeom prst="rect">
            <a:avLst/>
          </a:prstGeom>
          <a:noFill/>
        </p:spPr>
        <p:txBody>
          <a:bodyPr wrap="square" rtlCol="0">
            <a:spAutoFit/>
          </a:bodyPr>
          <a:lstStyle/>
          <a:p>
            <a:pPr marL="0" lvl="1"/>
            <a:r>
              <a:rPr lang="en-US" altLang="ja-JP" sz="2000" dirty="0" smtClean="0"/>
              <a:t>RQ1 :</a:t>
            </a:r>
            <a:r>
              <a:rPr lang="ja-JP" altLang="en-US" sz="2000" dirty="0" smtClean="0"/>
              <a:t> 処理</a:t>
            </a:r>
            <a:r>
              <a:rPr lang="ja-JP" altLang="en-US" sz="2000" dirty="0"/>
              <a:t>速度は短縮されるか</a:t>
            </a:r>
            <a:endParaRPr lang="en-US" altLang="ja-JP" sz="2000" dirty="0"/>
          </a:p>
          <a:p>
            <a:pPr marL="0" lvl="1"/>
            <a:endParaRPr lang="ja-JP" altLang="en-US" sz="1050" dirty="0"/>
          </a:p>
          <a:p>
            <a:pPr marL="0" lvl="1"/>
            <a:r>
              <a:rPr lang="en-US" altLang="ja-JP" sz="2000" dirty="0" smtClean="0"/>
              <a:t>RQ2 : recall</a:t>
            </a:r>
            <a:r>
              <a:rPr lang="ja-JP" altLang="en-US" sz="2000" dirty="0"/>
              <a:t>は改変前と同じ</a:t>
            </a:r>
            <a:r>
              <a:rPr lang="en-US" altLang="ja-JP" sz="2000" dirty="0" smtClean="0"/>
              <a:t>1</a:t>
            </a:r>
            <a:r>
              <a:rPr lang="ja-JP" altLang="en-US" sz="2000" dirty="0" smtClean="0"/>
              <a:t>に保たれる</a:t>
            </a:r>
            <a:r>
              <a:rPr lang="ja-JP" altLang="en-US" sz="2000" dirty="0"/>
              <a:t>か</a:t>
            </a:r>
            <a:endParaRPr lang="en-US" altLang="ja-JP" sz="2000" dirty="0"/>
          </a:p>
          <a:p>
            <a:pPr marL="0" lvl="1"/>
            <a:endParaRPr lang="en-US" altLang="ja-JP" sz="1050" dirty="0"/>
          </a:p>
          <a:p>
            <a:pPr marL="0" lvl="1"/>
            <a:r>
              <a:rPr lang="en-US" altLang="ja-JP" sz="2000" dirty="0" smtClean="0"/>
              <a:t>RQ3 : </a:t>
            </a:r>
            <a:r>
              <a:rPr lang="ja-JP" altLang="en-US" sz="2000" dirty="0" smtClean="0"/>
              <a:t>上記</a:t>
            </a:r>
            <a:r>
              <a:rPr lang="ja-JP" altLang="en-US" sz="2000" dirty="0"/>
              <a:t>を実現する適切な</a:t>
            </a:r>
            <a:r>
              <a:rPr lang="ja-JP" altLang="en-US" sz="2000" dirty="0" smtClean="0"/>
              <a:t>パラメータはどんな値か</a:t>
            </a:r>
            <a:endParaRPr lang="en-US" altLang="ja-JP" sz="2000" dirty="0"/>
          </a:p>
        </p:txBody>
      </p:sp>
    </p:spTree>
    <p:extLst>
      <p:ext uri="{BB962C8B-B14F-4D97-AF65-F5344CB8AC3E}">
        <p14:creationId xmlns:p14="http://schemas.microsoft.com/office/powerpoint/2010/main" val="14827564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90620" y="1473835"/>
            <a:ext cx="8686800" cy="4525963"/>
          </a:xfrm>
        </p:spPr>
        <p:txBody>
          <a:bodyPr/>
          <a:lstStyle/>
          <a:p>
            <a:pPr marL="0" indent="0">
              <a:buNone/>
            </a:pPr>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a:p>
            <a:pPr marL="0" indent="0">
              <a:buNone/>
            </a:pPr>
            <a:endParaRPr lang="en-US" altLang="ja-JP" sz="2400" dirty="0" smtClean="0"/>
          </a:p>
          <a:p>
            <a:endParaRPr lang="en-US" altLang="ja-JP" sz="1000" dirty="0" smtClean="0"/>
          </a:p>
          <a:p>
            <a:pPr marL="457200" lvl="1" indent="0">
              <a:buNone/>
            </a:pPr>
            <a:endParaRPr lang="en-US" altLang="ja-JP" dirty="0"/>
          </a:p>
          <a:p>
            <a:pPr marL="457200" lvl="1" indent="0">
              <a:buNone/>
            </a:pPr>
            <a:endParaRPr lang="en-US" altLang="ja-JP" dirty="0"/>
          </a:p>
          <a:p>
            <a:pPr marL="0" indent="0">
              <a:buNone/>
            </a:pPr>
            <a:endParaRPr lang="en-US" altLang="ja-JP" sz="2800" dirty="0"/>
          </a:p>
          <a:p>
            <a:pPr marL="457200" lvl="1" indent="0">
              <a:buNone/>
            </a:pPr>
            <a:endParaRPr lang="en-US" altLang="ja-JP" sz="2400" dirty="0"/>
          </a:p>
          <a:p>
            <a:pPr marL="457200" lvl="1" indent="0">
              <a:buNone/>
            </a:pPr>
            <a:endParaRPr lang="en-US" altLang="ja-JP" dirty="0"/>
          </a:p>
          <a:p>
            <a:pPr marL="457200" lvl="1" indent="0">
              <a:buNone/>
            </a:pPr>
            <a:endParaRPr lang="en-US" altLang="ja-JP" sz="2400" dirty="0"/>
          </a:p>
          <a:p>
            <a:endParaRPr kumimoji="1" lang="ja-JP" altLang="en-US" sz="2800" dirty="0"/>
          </a:p>
        </p:txBody>
      </p:sp>
      <p:sp>
        <p:nvSpPr>
          <p:cNvPr id="2" name="タイトル 1"/>
          <p:cNvSpPr>
            <a:spLocks noGrp="1"/>
          </p:cNvSpPr>
          <p:nvPr>
            <p:ph type="title"/>
          </p:nvPr>
        </p:nvSpPr>
        <p:spPr/>
        <p:txBody>
          <a:bodyPr/>
          <a:lstStyle/>
          <a:p>
            <a:r>
              <a:rPr kumimoji="1" lang="ja-JP" altLang="en-US" sz="3600" dirty="0"/>
              <a:t>ブルームフィルタ</a:t>
            </a:r>
            <a:r>
              <a:rPr kumimoji="1" lang="ja-JP" altLang="en-US" sz="3600" dirty="0" smtClean="0"/>
              <a:t>のパラメータ</a:t>
            </a:r>
            <a:endParaRPr kumimoji="1" lang="ja-JP" alt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17" name="グループ化 16"/>
          <p:cNvGrpSpPr/>
          <p:nvPr/>
        </p:nvGrpSpPr>
        <p:grpSpPr>
          <a:xfrm>
            <a:off x="1129560" y="1706698"/>
            <a:ext cx="6873767" cy="1781503"/>
            <a:chOff x="895127" y="1568293"/>
            <a:chExt cx="7075750" cy="2082691"/>
          </a:xfrm>
        </p:grpSpPr>
        <p:sp>
          <p:nvSpPr>
            <p:cNvPr id="18" name="正方形/長方形 17"/>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2" name="正方形/長方形 21"/>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3" name="正方形/長方形 22"/>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grpSp>
          <p:nvGrpSpPr>
            <p:cNvPr id="24" name="グループ化 23"/>
            <p:cNvGrpSpPr/>
            <p:nvPr/>
          </p:nvGrpSpPr>
          <p:grpSpPr>
            <a:xfrm>
              <a:off x="1305090" y="3304536"/>
              <a:ext cx="6359016" cy="346448"/>
              <a:chOff x="851555" y="3616589"/>
              <a:chExt cx="6359016" cy="346448"/>
            </a:xfrm>
          </p:grpSpPr>
          <p:sp>
            <p:nvSpPr>
              <p:cNvPr id="37" name="正方形/長方形 36"/>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8" name="正方形/長方形 37"/>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9" name="正方形/長方形 38"/>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0" name="正方形/長方形 39"/>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1" name="正方形/長方形 40"/>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2" name="正方形/長方形 41"/>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43" name="正方形/長方形 42"/>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4" name="正方形/長方形 43"/>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8" name="正方形/長方形 47"/>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9" name="正方形/長方形 48"/>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0" name="正方形/長方形 49"/>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2" name="正方形/長方形 51"/>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cxnSp>
          <p:nvCxnSpPr>
            <p:cNvPr id="28" name="直線コネクタ 27"/>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33" name="直線矢印コネクタ 32"/>
            <p:cNvCxnSpPr>
              <a:endCxn id="53"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endCxn id="51"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endCxn id="42"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8" name="正方形/長方形 57"/>
              <p:cNvSpPr/>
              <p:nvPr/>
            </p:nvSpPr>
            <p:spPr>
              <a:xfrm>
                <a:off x="472944" y="3736816"/>
                <a:ext cx="8236745" cy="2123658"/>
              </a:xfrm>
              <a:prstGeom prst="rect">
                <a:avLst/>
              </a:prstGeom>
              <a:solidFill>
                <a:srgbClr val="F3F3E1"/>
              </a:solidFill>
              <a:ln>
                <a:solidFill>
                  <a:schemeClr val="tx1"/>
                </a:solidFill>
              </a:ln>
            </p:spPr>
            <p:txBody>
              <a:bodyPr wrap="square">
                <a:spAutoFit/>
              </a:bodyPr>
              <a:lstStyle/>
              <a:p>
                <a:r>
                  <a:rPr lang="ja-JP" altLang="en-US" sz="2400" dirty="0" smtClean="0"/>
                  <a:t>ビット列</a:t>
                </a:r>
                <a:r>
                  <a:rPr lang="ja-JP" altLang="en-US" sz="2400" dirty="0" smtClean="0"/>
                  <a:t>の長さ</a:t>
                </a:r>
                <a:r>
                  <a:rPr lang="en-US" altLang="ja-JP" sz="2400" dirty="0"/>
                  <a:t> </a:t>
                </a:r>
                <a:r>
                  <a:rPr lang="en-US" altLang="ja-JP" sz="2400" dirty="0" smtClean="0"/>
                  <a:t>: m</a:t>
                </a:r>
                <a:endParaRPr lang="en-US" altLang="ja-JP" sz="2400" dirty="0"/>
              </a:p>
              <a:p>
                <a:pPr lvl="1"/>
                <a:r>
                  <a:rPr lang="ja-JP" altLang="en-US" sz="2000" dirty="0"/>
                  <a:t>ビット数が</a:t>
                </a:r>
                <a14:m>
                  <m:oMath xmlns:m="http://schemas.openxmlformats.org/officeDocument/2006/math">
                    <m:r>
                      <a:rPr lang="ja-JP" altLang="en-US" sz="2000" i="1">
                        <a:latin typeface="Cambria Math" panose="02040503050406030204" pitchFamily="18" charset="0"/>
                      </a:rPr>
                      <m:t>大きいほど</m:t>
                    </m:r>
                    <m:d>
                      <m:dPr>
                        <m:begChr m:val="|"/>
                        <m:endChr m:val="|"/>
                        <m:ctrlPr>
                          <a:rPr lang="en-US" altLang="ja-JP" sz="2000" i="1">
                            <a:latin typeface="Cambria Math" panose="02040503050406030204" pitchFamily="18" charset="0"/>
                          </a:rPr>
                        </m:ctrlPr>
                      </m:dPr>
                      <m:e>
                        <m:r>
                          <a:rPr lang="en-US" altLang="ja-JP" sz="2000" i="1">
                            <a:latin typeface="Cambria Math" panose="02040503050406030204" pitchFamily="18" charset="0"/>
                          </a:rPr>
                          <m:t>𝑞</m:t>
                        </m:r>
                        <m:r>
                          <a:rPr lang="en-US" altLang="ja-JP" sz="2000" i="1">
                            <a:latin typeface="Cambria Math" panose="02040503050406030204" pitchFamily="18" charset="0"/>
                          </a:rPr>
                          <m:t>∩</m:t>
                        </m:r>
                        <m:r>
                          <a:rPr lang="en-US" altLang="ja-JP" sz="2000" i="1">
                            <a:latin typeface="Cambria Math" panose="02040503050406030204" pitchFamily="18" charset="0"/>
                          </a:rPr>
                          <m:t>𝑓</m:t>
                        </m:r>
                      </m:e>
                    </m:d>
                  </m:oMath>
                </a14:m>
                <a:r>
                  <a:rPr lang="ja-JP" altLang="en-US" sz="2000" dirty="0"/>
                  <a:t>の推定の精度が</a:t>
                </a:r>
                <a:r>
                  <a:rPr lang="ja-JP" altLang="en-US" sz="2000" dirty="0" smtClean="0"/>
                  <a:t>上がる</a:t>
                </a:r>
                <a:endParaRPr lang="en-US" altLang="ja-JP" sz="2000" dirty="0"/>
              </a:p>
              <a:p>
                <a:pPr lvl="1"/>
                <a:r>
                  <a:rPr lang="ja-JP" altLang="en-US" sz="2000" dirty="0"/>
                  <a:t>→  </a:t>
                </a:r>
                <a:r>
                  <a:rPr lang="en-US" altLang="ja-JP" sz="2000" dirty="0" smtClean="0"/>
                  <a:t>m = </a:t>
                </a:r>
                <a:r>
                  <a:rPr lang="ja-JP" altLang="en-US" sz="2000" dirty="0" smtClean="0"/>
                  <a:t>（</a:t>
                </a:r>
                <a:r>
                  <a:rPr lang="ja-JP" altLang="en-US" sz="2000" dirty="0"/>
                  <a:t>入力する要素数</a:t>
                </a:r>
                <a:r>
                  <a:rPr lang="en-US" altLang="ja-JP" sz="2000" dirty="0"/>
                  <a:t>)*</a:t>
                </a:r>
                <a:r>
                  <a:rPr lang="en-US" altLang="ja-JP" sz="2000" dirty="0" smtClean="0"/>
                  <a:t>1000</a:t>
                </a:r>
                <a:endParaRPr lang="en-US" altLang="ja-JP" sz="2000" dirty="0"/>
              </a:p>
              <a:p>
                <a:pPr lvl="1"/>
                <a:endParaRPr lang="en-US" altLang="ja-JP" sz="2400" dirty="0"/>
              </a:p>
              <a:p>
                <a:r>
                  <a:rPr lang="ja-JP" altLang="en-US" sz="2400" dirty="0"/>
                  <a:t>ハッシュ関数の</a:t>
                </a:r>
                <a:r>
                  <a:rPr lang="ja-JP" altLang="en-US" sz="2400" dirty="0" smtClean="0"/>
                  <a:t>数 </a:t>
                </a:r>
                <a:r>
                  <a:rPr lang="en-US" altLang="ja-JP" sz="2400" dirty="0" smtClean="0"/>
                  <a:t>: k</a:t>
                </a:r>
                <a:endParaRPr lang="en-US" altLang="ja-JP" sz="2400" dirty="0"/>
              </a:p>
              <a:p>
                <a:pPr lvl="1"/>
                <a:r>
                  <a:rPr lang="ja-JP" altLang="en-US" sz="2000" dirty="0" smtClean="0"/>
                  <a:t>→  実験で調査</a:t>
                </a:r>
                <a:endParaRPr lang="en-US" altLang="ja-JP" sz="2000" dirty="0"/>
              </a:p>
            </p:txBody>
          </p:sp>
        </mc:Choice>
        <mc:Fallback>
          <p:sp>
            <p:nvSpPr>
              <p:cNvPr id="58" name="正方形/長方形 57"/>
              <p:cNvSpPr>
                <a:spLocks noRot="1" noChangeAspect="1" noMove="1" noResize="1" noEditPoints="1" noAdjustHandles="1" noChangeArrowheads="1" noChangeShapeType="1" noTextEdit="1"/>
              </p:cNvSpPr>
              <p:nvPr/>
            </p:nvSpPr>
            <p:spPr>
              <a:xfrm>
                <a:off x="472944" y="3736816"/>
                <a:ext cx="8236745" cy="2123658"/>
              </a:xfrm>
              <a:prstGeom prst="rect">
                <a:avLst/>
              </a:prstGeom>
              <a:blipFill>
                <a:blip r:embed="rId3"/>
                <a:stretch>
                  <a:fillRect l="-1109" t="-2857" b="-4286"/>
                </a:stretch>
              </a:blipFill>
              <a:ln>
                <a:solidFill>
                  <a:schemeClr val="tx1"/>
                </a:solidFill>
              </a:ln>
            </p:spPr>
            <p:txBody>
              <a:bodyPr/>
              <a:lstStyle/>
              <a:p>
                <a:r>
                  <a:rPr lang="en-US">
                    <a:noFill/>
                  </a:rPr>
                  <a:t> </a:t>
                </a:r>
              </a:p>
            </p:txBody>
          </p:sp>
        </mc:Fallback>
      </mc:AlternateContent>
    </p:spTree>
    <p:extLst>
      <p:ext uri="{BB962C8B-B14F-4D97-AF65-F5344CB8AC3E}">
        <p14:creationId xmlns:p14="http://schemas.microsoft.com/office/powerpoint/2010/main" val="41014327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90620" y="1473835"/>
            <a:ext cx="8686800" cy="4525963"/>
          </a:xfrm>
        </p:spPr>
        <p:txBody>
          <a:bodyPr/>
          <a:lstStyle/>
          <a:p>
            <a:pPr marL="0" indent="0">
              <a:buNone/>
            </a:pPr>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a:p>
            <a:pPr marL="0" indent="0">
              <a:buNone/>
            </a:pPr>
            <a:endParaRPr lang="en-US" altLang="ja-JP" sz="2400" dirty="0" smtClean="0"/>
          </a:p>
          <a:p>
            <a:endParaRPr lang="en-US" altLang="ja-JP" sz="1000" dirty="0" smtClean="0"/>
          </a:p>
          <a:p>
            <a:pPr marL="457200" lvl="1" indent="0">
              <a:buNone/>
            </a:pPr>
            <a:endParaRPr lang="en-US" altLang="ja-JP" dirty="0"/>
          </a:p>
          <a:p>
            <a:pPr marL="457200" lvl="1" indent="0">
              <a:buNone/>
            </a:pPr>
            <a:endParaRPr lang="en-US" altLang="ja-JP" dirty="0"/>
          </a:p>
          <a:p>
            <a:pPr marL="0" indent="0">
              <a:buNone/>
            </a:pPr>
            <a:endParaRPr lang="en-US" altLang="ja-JP" sz="2800" dirty="0"/>
          </a:p>
          <a:p>
            <a:pPr marL="457200" lvl="1" indent="0">
              <a:buNone/>
            </a:pPr>
            <a:endParaRPr lang="en-US" altLang="ja-JP" sz="2400" dirty="0"/>
          </a:p>
          <a:p>
            <a:pPr marL="457200" lvl="1" indent="0">
              <a:buNone/>
            </a:pPr>
            <a:endParaRPr lang="en-US" altLang="ja-JP" dirty="0"/>
          </a:p>
          <a:p>
            <a:pPr marL="457200" lvl="1" indent="0">
              <a:buNone/>
            </a:pPr>
            <a:endParaRPr lang="en-US" altLang="ja-JP" sz="2400" dirty="0"/>
          </a:p>
          <a:p>
            <a:endParaRPr kumimoji="1" lang="ja-JP" altLang="en-US" sz="2800" dirty="0"/>
          </a:p>
        </p:txBody>
      </p:sp>
      <mc:AlternateContent xmlns:mc="http://schemas.openxmlformats.org/markup-compatibility/2006">
        <mc:Choice xmlns:a14="http://schemas.microsoft.com/office/drawing/2010/main" Requires="a14">
          <p:sp>
            <p:nvSpPr>
              <p:cNvPr id="21" name="正方形/長方形 20"/>
              <p:cNvSpPr/>
              <p:nvPr/>
            </p:nvSpPr>
            <p:spPr>
              <a:xfrm>
                <a:off x="472944" y="3736816"/>
                <a:ext cx="8236745" cy="2123658"/>
              </a:xfrm>
              <a:prstGeom prst="rect">
                <a:avLst/>
              </a:prstGeom>
              <a:solidFill>
                <a:srgbClr val="F3F3E1"/>
              </a:solidFill>
              <a:ln>
                <a:solidFill>
                  <a:schemeClr val="tx1"/>
                </a:solidFill>
              </a:ln>
            </p:spPr>
            <p:txBody>
              <a:bodyPr wrap="square">
                <a:spAutoFit/>
              </a:bodyPr>
              <a:lstStyle/>
              <a:p>
                <a:r>
                  <a:rPr lang="ja-JP" altLang="en-US" sz="2400" dirty="0" smtClean="0"/>
                  <a:t>ビット列</a:t>
                </a:r>
                <a:r>
                  <a:rPr lang="ja-JP" altLang="en-US" sz="2400" dirty="0" smtClean="0"/>
                  <a:t>の長さ</a:t>
                </a:r>
                <a:r>
                  <a:rPr lang="en-US" altLang="ja-JP" sz="2400" dirty="0"/>
                  <a:t> </a:t>
                </a:r>
                <a:r>
                  <a:rPr lang="en-US" altLang="ja-JP" sz="2400" dirty="0" smtClean="0"/>
                  <a:t>: m</a:t>
                </a:r>
                <a:endParaRPr lang="en-US" altLang="ja-JP" sz="2400" dirty="0"/>
              </a:p>
              <a:p>
                <a:pPr lvl="1"/>
                <a:r>
                  <a:rPr lang="ja-JP" altLang="en-US" sz="2000" dirty="0"/>
                  <a:t>ビット数が</a:t>
                </a:r>
                <a14:m>
                  <m:oMath xmlns:m="http://schemas.openxmlformats.org/officeDocument/2006/math">
                    <m:r>
                      <a:rPr lang="ja-JP" altLang="en-US" sz="2000" i="1">
                        <a:latin typeface="Cambria Math" panose="02040503050406030204" pitchFamily="18" charset="0"/>
                      </a:rPr>
                      <m:t>大きいほど</m:t>
                    </m:r>
                    <m:d>
                      <m:dPr>
                        <m:begChr m:val="|"/>
                        <m:endChr m:val="|"/>
                        <m:ctrlPr>
                          <a:rPr lang="en-US" altLang="ja-JP" sz="2000" i="1">
                            <a:latin typeface="Cambria Math" panose="02040503050406030204" pitchFamily="18" charset="0"/>
                          </a:rPr>
                        </m:ctrlPr>
                      </m:dPr>
                      <m:e>
                        <m:r>
                          <a:rPr lang="en-US" altLang="ja-JP" sz="2000" i="1">
                            <a:latin typeface="Cambria Math" panose="02040503050406030204" pitchFamily="18" charset="0"/>
                          </a:rPr>
                          <m:t>𝑞</m:t>
                        </m:r>
                        <m:r>
                          <a:rPr lang="en-US" altLang="ja-JP" sz="2000" i="1">
                            <a:latin typeface="Cambria Math" panose="02040503050406030204" pitchFamily="18" charset="0"/>
                          </a:rPr>
                          <m:t>∩</m:t>
                        </m:r>
                        <m:r>
                          <a:rPr lang="en-US" altLang="ja-JP" sz="2000" i="1">
                            <a:latin typeface="Cambria Math" panose="02040503050406030204" pitchFamily="18" charset="0"/>
                          </a:rPr>
                          <m:t>𝑓</m:t>
                        </m:r>
                      </m:e>
                    </m:d>
                  </m:oMath>
                </a14:m>
                <a:r>
                  <a:rPr lang="ja-JP" altLang="en-US" sz="2000" dirty="0"/>
                  <a:t>の推定の精度が</a:t>
                </a:r>
                <a:r>
                  <a:rPr lang="ja-JP" altLang="en-US" sz="2000" dirty="0" smtClean="0"/>
                  <a:t>上がる</a:t>
                </a:r>
                <a:endParaRPr lang="en-US" altLang="ja-JP" sz="2000" dirty="0"/>
              </a:p>
              <a:p>
                <a:pPr lvl="1"/>
                <a:r>
                  <a:rPr lang="ja-JP" altLang="en-US" sz="2000" dirty="0"/>
                  <a:t>→  </a:t>
                </a:r>
                <a:r>
                  <a:rPr lang="en-US" altLang="ja-JP" sz="2000" dirty="0" smtClean="0"/>
                  <a:t>m = </a:t>
                </a:r>
                <a:r>
                  <a:rPr lang="ja-JP" altLang="en-US" sz="2000" dirty="0" smtClean="0"/>
                  <a:t>（</a:t>
                </a:r>
                <a:r>
                  <a:rPr lang="ja-JP" altLang="en-US" sz="2000" dirty="0"/>
                  <a:t>入力する要素数</a:t>
                </a:r>
                <a:r>
                  <a:rPr lang="en-US" altLang="ja-JP" sz="2000" dirty="0"/>
                  <a:t>)*</a:t>
                </a:r>
                <a:r>
                  <a:rPr lang="en-US" altLang="ja-JP" sz="2000" dirty="0" smtClean="0"/>
                  <a:t>1000</a:t>
                </a:r>
                <a:endParaRPr lang="en-US" altLang="ja-JP" sz="2000" dirty="0"/>
              </a:p>
              <a:p>
                <a:pPr lvl="1"/>
                <a:endParaRPr lang="en-US" altLang="ja-JP" sz="2400" dirty="0"/>
              </a:p>
              <a:p>
                <a:r>
                  <a:rPr lang="ja-JP" altLang="en-US" sz="2400" dirty="0"/>
                  <a:t>ハッシュ関数の</a:t>
                </a:r>
                <a:r>
                  <a:rPr lang="ja-JP" altLang="en-US" sz="2400" dirty="0" smtClean="0"/>
                  <a:t>数 </a:t>
                </a:r>
                <a:r>
                  <a:rPr lang="en-US" altLang="ja-JP" sz="2400" dirty="0" smtClean="0"/>
                  <a:t>: k</a:t>
                </a:r>
                <a:endParaRPr lang="en-US" altLang="ja-JP" sz="2400" dirty="0"/>
              </a:p>
              <a:p>
                <a:pPr lvl="1"/>
                <a:r>
                  <a:rPr lang="ja-JP" altLang="en-US" sz="2000" dirty="0" smtClean="0"/>
                  <a:t>→  実験で調査</a:t>
                </a:r>
                <a:endParaRPr lang="en-US" altLang="ja-JP" sz="2000" dirty="0"/>
              </a:p>
            </p:txBody>
          </p:sp>
        </mc:Choice>
        <mc:Fallback>
          <p:sp>
            <p:nvSpPr>
              <p:cNvPr id="21" name="正方形/長方形 20"/>
              <p:cNvSpPr>
                <a:spLocks noRot="1" noChangeAspect="1" noMove="1" noResize="1" noEditPoints="1" noAdjustHandles="1" noChangeArrowheads="1" noChangeShapeType="1" noTextEdit="1"/>
              </p:cNvSpPr>
              <p:nvPr/>
            </p:nvSpPr>
            <p:spPr>
              <a:xfrm>
                <a:off x="472944" y="3736816"/>
                <a:ext cx="8236745" cy="2123658"/>
              </a:xfrm>
              <a:prstGeom prst="rect">
                <a:avLst/>
              </a:prstGeom>
              <a:blipFill>
                <a:blip r:embed="rId3"/>
                <a:stretch>
                  <a:fillRect l="-1109" t="-2857" b="-4286"/>
                </a:stretch>
              </a:blipFill>
              <a:ln>
                <a:solidFill>
                  <a:schemeClr val="tx1"/>
                </a:solidFill>
              </a:ln>
            </p:spPr>
            <p:txBody>
              <a:bodyPr/>
              <a:lstStyle/>
              <a:p>
                <a:r>
                  <a:rPr lang="en-US">
                    <a:noFill/>
                  </a:rPr>
                  <a:t> </a:t>
                </a:r>
              </a:p>
            </p:txBody>
          </p:sp>
        </mc:Fallback>
      </mc:AlternateContent>
      <p:sp>
        <p:nvSpPr>
          <p:cNvPr id="2" name="タイトル 1"/>
          <p:cNvSpPr>
            <a:spLocks noGrp="1"/>
          </p:cNvSpPr>
          <p:nvPr>
            <p:ph type="title"/>
          </p:nvPr>
        </p:nvSpPr>
        <p:spPr/>
        <p:txBody>
          <a:bodyPr/>
          <a:lstStyle/>
          <a:p>
            <a:r>
              <a:rPr kumimoji="1" lang="ja-JP" altLang="en-US" sz="3600" dirty="0"/>
              <a:t>ブルームフィルタ</a:t>
            </a:r>
            <a:r>
              <a:rPr kumimoji="1" lang="ja-JP" altLang="en-US" sz="3600" dirty="0" smtClean="0"/>
              <a:t>のパラメータ</a:t>
            </a:r>
            <a:endParaRPr kumimoji="1" lang="ja-JP" alt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17" name="グループ化 16"/>
          <p:cNvGrpSpPr/>
          <p:nvPr/>
        </p:nvGrpSpPr>
        <p:grpSpPr>
          <a:xfrm>
            <a:off x="1129560" y="1706698"/>
            <a:ext cx="6873767" cy="1781503"/>
            <a:chOff x="895127" y="1568293"/>
            <a:chExt cx="7075750" cy="2082691"/>
          </a:xfrm>
        </p:grpSpPr>
        <p:sp>
          <p:nvSpPr>
            <p:cNvPr id="18" name="正方形/長方形 17"/>
            <p:cNvSpPr/>
            <p:nvPr/>
          </p:nvSpPr>
          <p:spPr>
            <a:xfrm>
              <a:off x="3050480" y="1568293"/>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22" name="正方形/長方形 21"/>
            <p:cNvSpPr/>
            <p:nvPr/>
          </p:nvSpPr>
          <p:spPr>
            <a:xfrm>
              <a:off x="4128097" y="1576151"/>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23" name="正方形/長方形 22"/>
            <p:cNvSpPr/>
            <p:nvPr/>
          </p:nvSpPr>
          <p:spPr>
            <a:xfrm>
              <a:off x="4900914" y="1576151"/>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grpSp>
          <p:nvGrpSpPr>
            <p:cNvPr id="24" name="グループ化 23"/>
            <p:cNvGrpSpPr/>
            <p:nvPr/>
          </p:nvGrpSpPr>
          <p:grpSpPr>
            <a:xfrm>
              <a:off x="1305090" y="3304536"/>
              <a:ext cx="6359016" cy="346448"/>
              <a:chOff x="851555" y="3616589"/>
              <a:chExt cx="6359016" cy="346448"/>
            </a:xfrm>
          </p:grpSpPr>
          <p:sp>
            <p:nvSpPr>
              <p:cNvPr id="37" name="正方形/長方形 36"/>
              <p:cNvSpPr/>
              <p:nvPr/>
            </p:nvSpPr>
            <p:spPr>
              <a:xfrm>
                <a:off x="851555" y="3619418"/>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38" name="正方形/長方形 37"/>
              <p:cNvSpPr/>
              <p:nvPr/>
            </p:nvSpPr>
            <p:spPr>
              <a:xfrm>
                <a:off x="11689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39" name="正方形/長方形 38"/>
              <p:cNvSpPr/>
              <p:nvPr/>
            </p:nvSpPr>
            <p:spPr>
              <a:xfrm>
                <a:off x="1803656"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0" name="正方形/長方形 39"/>
              <p:cNvSpPr/>
              <p:nvPr/>
            </p:nvSpPr>
            <p:spPr>
              <a:xfrm>
                <a:off x="1486289" y="3623654"/>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1" name="正方形/長方形 40"/>
              <p:cNvSpPr/>
              <p:nvPr/>
            </p:nvSpPr>
            <p:spPr>
              <a:xfrm>
                <a:off x="2760469"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2" name="正方形/長方形 41"/>
              <p:cNvSpPr/>
              <p:nvPr/>
            </p:nvSpPr>
            <p:spPr>
              <a:xfrm>
                <a:off x="2443103" y="3619180"/>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43" name="正方形/長方形 42"/>
              <p:cNvSpPr/>
              <p:nvPr/>
            </p:nvSpPr>
            <p:spPr>
              <a:xfrm>
                <a:off x="2121022" y="3619417"/>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44" name="正方形/長方形 43"/>
              <p:cNvSpPr/>
              <p:nvPr/>
            </p:nvSpPr>
            <p:spPr>
              <a:xfrm>
                <a:off x="4029116"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5" name="正方形/長方形 44"/>
              <p:cNvSpPr/>
              <p:nvPr/>
            </p:nvSpPr>
            <p:spPr>
              <a:xfrm>
                <a:off x="3395202" y="361894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6" name="正方形/長方形 45"/>
              <p:cNvSpPr/>
              <p:nvPr/>
            </p:nvSpPr>
            <p:spPr>
              <a:xfrm>
                <a:off x="4991463" y="3616591"/>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7" name="正方形/長方形 46"/>
              <p:cNvSpPr/>
              <p:nvPr/>
            </p:nvSpPr>
            <p:spPr>
              <a:xfrm>
                <a:off x="4345663"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48" name="正方形/長方形 47"/>
              <p:cNvSpPr/>
              <p:nvPr/>
            </p:nvSpPr>
            <p:spPr>
              <a:xfrm>
                <a:off x="561827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lang="ja-JP" altLang="en-US" dirty="0">
                  <a:solidFill>
                    <a:schemeClr val="tx1"/>
                  </a:solidFill>
                </a:endParaRPr>
              </a:p>
            </p:txBody>
          </p:sp>
          <p:sp>
            <p:nvSpPr>
              <p:cNvPr id="49" name="正方形/長方形 48"/>
              <p:cNvSpPr/>
              <p:nvPr/>
            </p:nvSpPr>
            <p:spPr>
              <a:xfrm>
                <a:off x="5305550" y="3616589"/>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lang="ja-JP" altLang="en-US" b="1" dirty="0">
                  <a:solidFill>
                    <a:srgbClr val="FF0000"/>
                  </a:solidFill>
                </a:endParaRPr>
              </a:p>
            </p:txBody>
          </p:sp>
          <p:sp>
            <p:nvSpPr>
              <p:cNvPr id="50" name="正方形/長方形 49"/>
              <p:cNvSpPr/>
              <p:nvPr/>
            </p:nvSpPr>
            <p:spPr>
              <a:xfrm>
                <a:off x="4668563"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1" name="正方形/長方形 50"/>
              <p:cNvSpPr/>
              <p:nvPr/>
            </p:nvSpPr>
            <p:spPr>
              <a:xfrm>
                <a:off x="3712567"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2" name="正方形/長方形 51"/>
              <p:cNvSpPr/>
              <p:nvPr/>
            </p:nvSpPr>
            <p:spPr>
              <a:xfrm>
                <a:off x="3077835" y="361894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3" name="正方形/長方形 52"/>
              <p:cNvSpPr/>
              <p:nvPr/>
            </p:nvSpPr>
            <p:spPr>
              <a:xfrm>
                <a:off x="6253757" y="362367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FF0000"/>
                    </a:solidFill>
                  </a:rPr>
                  <a:t>1</a:t>
                </a:r>
                <a:endParaRPr kumimoji="1" lang="ja-JP" altLang="en-US" b="1" dirty="0">
                  <a:solidFill>
                    <a:srgbClr val="FF0000"/>
                  </a:solidFill>
                </a:endParaRPr>
              </a:p>
            </p:txBody>
          </p:sp>
          <p:sp>
            <p:nvSpPr>
              <p:cNvPr id="54" name="正方形/長方形 53"/>
              <p:cNvSpPr/>
              <p:nvPr/>
            </p:nvSpPr>
            <p:spPr>
              <a:xfrm>
                <a:off x="6570304" y="3616592"/>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5" name="正方形/長方形 54"/>
              <p:cNvSpPr/>
              <p:nvPr/>
            </p:nvSpPr>
            <p:spPr>
              <a:xfrm>
                <a:off x="6893204"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sp>
            <p:nvSpPr>
              <p:cNvPr id="56" name="正方形/長方形 55"/>
              <p:cNvSpPr/>
              <p:nvPr/>
            </p:nvSpPr>
            <p:spPr>
              <a:xfrm>
                <a:off x="5937208" y="3616593"/>
                <a:ext cx="31736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0</a:t>
                </a:r>
                <a:endParaRPr kumimoji="1" lang="ja-JP" altLang="en-US" dirty="0">
                  <a:solidFill>
                    <a:schemeClr val="tx1"/>
                  </a:solidFill>
                </a:endParaRPr>
              </a:p>
            </p:txBody>
          </p:sp>
        </p:grpSp>
        <p:cxnSp>
          <p:nvCxnSpPr>
            <p:cNvPr id="28" name="直線コネクタ 27"/>
            <p:cNvCxnSpPr/>
            <p:nvPr/>
          </p:nvCxnSpPr>
          <p:spPr>
            <a:xfrm>
              <a:off x="3467100" y="1916391"/>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43815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5257800" y="1906866"/>
              <a:ext cx="0" cy="8987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895127" y="2379271"/>
              <a:ext cx="7075750" cy="310070"/>
            </a:xfrm>
            <a:prstGeom prst="rect">
              <a:avLst/>
            </a:prstGeom>
            <a:solidFill>
              <a:srgbClr val="66FF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ハッシュ関数</a:t>
              </a:r>
              <a:endParaRPr kumimoji="1" lang="en-US" dirty="0">
                <a:solidFill>
                  <a:schemeClr val="tx1"/>
                </a:solidFill>
              </a:endParaRPr>
            </a:p>
          </p:txBody>
        </p:sp>
        <p:cxnSp>
          <p:nvCxnSpPr>
            <p:cNvPr id="33" name="直線矢印コネクタ 32"/>
            <p:cNvCxnSpPr>
              <a:endCxn id="53" idx="0"/>
            </p:cNvCxnSpPr>
            <p:nvPr/>
          </p:nvCxnSpPr>
          <p:spPr>
            <a:xfrm>
              <a:off x="3467100" y="2805584"/>
              <a:ext cx="3398876" cy="506035"/>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endCxn id="51" idx="0"/>
            </p:cNvCxnSpPr>
            <p:nvPr/>
          </p:nvCxnSpPr>
          <p:spPr>
            <a:xfrm flipH="1">
              <a:off x="4324786" y="2805584"/>
              <a:ext cx="56714" cy="498956"/>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endCxn id="42" idx="0"/>
            </p:cNvCxnSpPr>
            <p:nvPr/>
          </p:nvCxnSpPr>
          <p:spPr>
            <a:xfrm flipH="1">
              <a:off x="3055322" y="2805584"/>
              <a:ext cx="2202478" cy="501543"/>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7" name="直線矢印コネクタ 56"/>
          <p:cNvCxnSpPr>
            <a:endCxn id="49" idx="0"/>
          </p:cNvCxnSpPr>
          <p:nvPr/>
        </p:nvCxnSpPr>
        <p:spPr>
          <a:xfrm>
            <a:off x="5381786" y="2748703"/>
            <a:ext cx="627040" cy="44315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a:endCxn id="38" idx="0"/>
          </p:cNvCxnSpPr>
          <p:nvPr/>
        </p:nvCxnSpPr>
        <p:spPr>
          <a:xfrm flipH="1">
            <a:off x="1990282" y="2767067"/>
            <a:ext cx="2526130" cy="42720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a:endCxn id="43" idx="0"/>
          </p:cNvCxnSpPr>
          <p:nvPr/>
        </p:nvCxnSpPr>
        <p:spPr>
          <a:xfrm flipH="1">
            <a:off x="2915203" y="2761215"/>
            <a:ext cx="712911" cy="433059"/>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878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既存の類似コード片検索ツール</a:t>
            </a:r>
            <a:endParaRPr lang="en-US" sz="3600" dirty="0"/>
          </a:p>
        </p:txBody>
      </p:sp>
      <p:sp>
        <p:nvSpPr>
          <p:cNvPr id="3" name="コンテンツ プレースホルダー 2"/>
          <p:cNvSpPr>
            <a:spLocks noGrp="1"/>
          </p:cNvSpPr>
          <p:nvPr>
            <p:ph idx="1"/>
          </p:nvPr>
        </p:nvSpPr>
        <p:spPr/>
        <p:txBody>
          <a:bodyPr/>
          <a:lstStyle/>
          <a:p>
            <a:r>
              <a:rPr lang="en-US" sz="2800" dirty="0" err="1" smtClean="0"/>
              <a:t>CCFinderX</a:t>
            </a:r>
            <a:r>
              <a:rPr lang="en-US" sz="2800" dirty="0" smtClean="0"/>
              <a:t>[1]</a:t>
            </a:r>
            <a:endParaRPr lang="en-US" sz="2800" dirty="0" smtClean="0"/>
          </a:p>
          <a:p>
            <a:pPr lvl="1"/>
            <a:r>
              <a:rPr lang="ja-JP" altLang="en-US" sz="2400" dirty="0" smtClean="0"/>
              <a:t>トークン列に変換されたソースコードをパラメータ置換し</a:t>
            </a:r>
            <a:r>
              <a:rPr lang="en-US" altLang="ja-JP" sz="2400" dirty="0" smtClean="0"/>
              <a:t>,</a:t>
            </a:r>
            <a:r>
              <a:rPr lang="ja-JP" altLang="en-US" sz="2400" dirty="0" smtClean="0"/>
              <a:t>比較を</a:t>
            </a:r>
            <a:r>
              <a:rPr lang="ja-JP" altLang="en-US" sz="2400" dirty="0" smtClean="0"/>
              <a:t>行うことで類似コードを検出</a:t>
            </a:r>
            <a:endParaRPr lang="en-US" sz="2400" dirty="0" smtClean="0"/>
          </a:p>
          <a:p>
            <a:pPr lvl="1"/>
            <a:r>
              <a:rPr lang="ja-JP" altLang="en-US" sz="2400" dirty="0" smtClean="0"/>
              <a:t>トークンの入れ替、挿入、削除に弱い</a:t>
            </a:r>
            <a:endParaRPr lang="en-US" altLang="ja-JP" sz="2400" dirty="0" smtClean="0"/>
          </a:p>
          <a:p>
            <a:pPr lvl="1"/>
            <a:endParaRPr lang="en-US" sz="1200" dirty="0"/>
          </a:p>
          <a:p>
            <a:r>
              <a:rPr lang="en-US" altLang="ja-JP" sz="2800" dirty="0"/>
              <a:t>Cloned Buggy Code Detector </a:t>
            </a:r>
            <a:r>
              <a:rPr lang="en-US" altLang="ja-JP" sz="2800" dirty="0" smtClean="0"/>
              <a:t>[2]</a:t>
            </a:r>
            <a:endParaRPr lang="en-US" altLang="ja-JP" sz="2800" dirty="0"/>
          </a:p>
          <a:p>
            <a:pPr lvl="1"/>
            <a:r>
              <a:rPr lang="ja-JP" altLang="en-US" sz="2400" dirty="0" smtClean="0"/>
              <a:t>プログラム依存グラフを用いてコード片</a:t>
            </a:r>
            <a:r>
              <a:rPr lang="ja-JP" altLang="en-US" sz="2400" dirty="0"/>
              <a:t>のコンテキスト情報を比較する</a:t>
            </a:r>
            <a:r>
              <a:rPr lang="ja-JP" altLang="en-US" sz="2400" dirty="0" smtClean="0"/>
              <a:t>ことで類似コードを検出</a:t>
            </a:r>
            <a:endParaRPr lang="en-US" altLang="ja-JP" sz="2400" dirty="0" smtClean="0"/>
          </a:p>
          <a:p>
            <a:pPr lvl="1"/>
            <a:r>
              <a:rPr lang="ja-JP" altLang="en-US" sz="2400" dirty="0" smtClean="0"/>
              <a:t>多言語へ</a:t>
            </a:r>
            <a:r>
              <a:rPr lang="ja-JP" altLang="en-US" sz="2400" dirty="0"/>
              <a:t>の</a:t>
            </a:r>
            <a:r>
              <a:rPr lang="ja-JP" altLang="en-US" sz="2400" dirty="0" smtClean="0"/>
              <a:t>対応が難しい</a:t>
            </a:r>
            <a:endParaRPr lang="en-US" sz="24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895706" y="5360276"/>
            <a:ext cx="7341475" cy="129277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dirty="0" smtClean="0">
                <a:solidFill>
                  <a:schemeClr val="tx1"/>
                </a:solidFill>
              </a:rPr>
              <a:t>[1] </a:t>
            </a:r>
            <a:r>
              <a:rPr lang="en-US" altLang="ja-JP" sz="1400" dirty="0" smtClean="0">
                <a:solidFill>
                  <a:schemeClr val="tx1"/>
                </a:solidFill>
              </a:rPr>
              <a:t>Toshihiro </a:t>
            </a:r>
            <a:r>
              <a:rPr lang="en-US" altLang="ja-JP" sz="1400" dirty="0" err="1">
                <a:solidFill>
                  <a:schemeClr val="tx1"/>
                </a:solidFill>
              </a:rPr>
              <a:t>Kamiya</a:t>
            </a:r>
            <a:r>
              <a:rPr lang="en-US" altLang="ja-JP" sz="1400" dirty="0">
                <a:solidFill>
                  <a:schemeClr val="tx1"/>
                </a:solidFill>
              </a:rPr>
              <a:t>, Shinji </a:t>
            </a:r>
            <a:r>
              <a:rPr lang="en-US" altLang="ja-JP" sz="1400" dirty="0" err="1">
                <a:solidFill>
                  <a:schemeClr val="tx1"/>
                </a:solidFill>
              </a:rPr>
              <a:t>Kusumoto</a:t>
            </a:r>
            <a:r>
              <a:rPr lang="en-US" altLang="ja-JP" sz="1400" dirty="0">
                <a:solidFill>
                  <a:schemeClr val="tx1"/>
                </a:solidFill>
              </a:rPr>
              <a:t>, and </a:t>
            </a:r>
            <a:r>
              <a:rPr lang="en-US" altLang="ja-JP" sz="1400" dirty="0" err="1">
                <a:solidFill>
                  <a:schemeClr val="tx1"/>
                </a:solidFill>
              </a:rPr>
              <a:t>Katsuro</a:t>
            </a:r>
            <a:r>
              <a:rPr lang="en-US" altLang="ja-JP" sz="1400" dirty="0">
                <a:solidFill>
                  <a:schemeClr val="tx1"/>
                </a:solidFill>
              </a:rPr>
              <a:t> Inoue. </a:t>
            </a:r>
            <a:r>
              <a:rPr lang="en-US" altLang="ja-JP" sz="1400" dirty="0" err="1" smtClean="0">
                <a:solidFill>
                  <a:schemeClr val="tx1"/>
                </a:solidFill>
              </a:rPr>
              <a:t>Ccnder</a:t>
            </a:r>
            <a:r>
              <a:rPr lang="en-US" altLang="ja-JP" sz="1400" dirty="0">
                <a:solidFill>
                  <a:schemeClr val="tx1"/>
                </a:solidFill>
              </a:rPr>
              <a:t>: a </a:t>
            </a:r>
            <a:r>
              <a:rPr lang="en-US" altLang="ja-JP" sz="1400" dirty="0" err="1" smtClean="0">
                <a:solidFill>
                  <a:schemeClr val="tx1"/>
                </a:solidFill>
              </a:rPr>
              <a:t>multilinguistic</a:t>
            </a:r>
            <a:r>
              <a:rPr lang="ja-JP" altLang="en-US" sz="1400" dirty="0" smtClean="0">
                <a:solidFill>
                  <a:schemeClr val="tx1"/>
                </a:solidFill>
              </a:rPr>
              <a:t> </a:t>
            </a:r>
            <a:r>
              <a:rPr lang="en-US" altLang="ja-JP" sz="1400" dirty="0" smtClean="0">
                <a:solidFill>
                  <a:schemeClr val="tx1"/>
                </a:solidFill>
              </a:rPr>
              <a:t>token-based </a:t>
            </a:r>
            <a:r>
              <a:rPr lang="en-US" altLang="ja-JP" sz="1400" dirty="0">
                <a:solidFill>
                  <a:schemeClr val="tx1"/>
                </a:solidFill>
              </a:rPr>
              <a:t>code clone detection system for large scale source code. IEEE </a:t>
            </a:r>
            <a:r>
              <a:rPr lang="en-US" altLang="ja-JP" sz="1400" dirty="0" err="1" smtClean="0">
                <a:solidFill>
                  <a:schemeClr val="tx1"/>
                </a:solidFill>
              </a:rPr>
              <a:t>Transac-tions</a:t>
            </a:r>
            <a:r>
              <a:rPr lang="en-US" altLang="ja-JP" sz="1400" dirty="0" smtClean="0">
                <a:solidFill>
                  <a:schemeClr val="tx1"/>
                </a:solidFill>
              </a:rPr>
              <a:t> </a:t>
            </a:r>
            <a:r>
              <a:rPr lang="en-US" altLang="ja-JP" sz="1400" dirty="0">
                <a:solidFill>
                  <a:schemeClr val="tx1"/>
                </a:solidFill>
              </a:rPr>
              <a:t>on Software Engineering, Vol. 28, No. 7, pp. </a:t>
            </a:r>
            <a:r>
              <a:rPr lang="en-US" altLang="ja-JP" sz="1400" dirty="0" smtClean="0">
                <a:solidFill>
                  <a:schemeClr val="tx1"/>
                </a:solidFill>
              </a:rPr>
              <a:t>654-670</a:t>
            </a:r>
            <a:r>
              <a:rPr lang="en-US" altLang="ja-JP" sz="1400" dirty="0">
                <a:solidFill>
                  <a:schemeClr val="tx1"/>
                </a:solidFill>
              </a:rPr>
              <a:t>, 2002</a:t>
            </a:r>
            <a:r>
              <a:rPr lang="en-US" altLang="ja-JP" sz="1400" dirty="0" smtClean="0">
                <a:solidFill>
                  <a:schemeClr val="tx1"/>
                </a:solidFill>
              </a:rPr>
              <a:t>.</a:t>
            </a:r>
          </a:p>
          <a:p>
            <a:r>
              <a:rPr lang="en-US" altLang="ja-JP" sz="1400" dirty="0" smtClean="0">
                <a:solidFill>
                  <a:schemeClr val="tx1"/>
                </a:solidFill>
              </a:rPr>
              <a:t>[</a:t>
            </a:r>
            <a:r>
              <a:rPr lang="en-US" altLang="ja-JP" sz="1400" dirty="0">
                <a:solidFill>
                  <a:schemeClr val="tx1"/>
                </a:solidFill>
              </a:rPr>
              <a:t>2] Takashi </a:t>
            </a:r>
            <a:r>
              <a:rPr lang="en-US" altLang="ja-JP" sz="1400" dirty="0" err="1">
                <a:solidFill>
                  <a:schemeClr val="tx1"/>
                </a:solidFill>
              </a:rPr>
              <a:t>Ishio</a:t>
            </a:r>
            <a:r>
              <a:rPr lang="en-US" altLang="ja-JP" sz="1400" dirty="0">
                <a:solidFill>
                  <a:schemeClr val="tx1"/>
                </a:solidFill>
              </a:rPr>
              <a:t>, Naoto Maeda, Kensuke Shibuya, and </a:t>
            </a:r>
            <a:r>
              <a:rPr lang="en-US" altLang="ja-JP" sz="1400" dirty="0" err="1">
                <a:solidFill>
                  <a:schemeClr val="tx1"/>
                </a:solidFill>
              </a:rPr>
              <a:t>Katsuro</a:t>
            </a:r>
            <a:r>
              <a:rPr lang="en-US" altLang="ja-JP" sz="1400" dirty="0">
                <a:solidFill>
                  <a:schemeClr val="tx1"/>
                </a:solidFill>
              </a:rPr>
              <a:t> Inoue. Cloned </a:t>
            </a:r>
            <a:r>
              <a:rPr lang="en-US" altLang="ja-JP" sz="1400" dirty="0" smtClean="0">
                <a:solidFill>
                  <a:schemeClr val="tx1"/>
                </a:solidFill>
              </a:rPr>
              <a:t>buggy code detection </a:t>
            </a:r>
            <a:r>
              <a:rPr lang="en-US" altLang="ja-JP" sz="1400" dirty="0">
                <a:solidFill>
                  <a:schemeClr val="tx1"/>
                </a:solidFill>
              </a:rPr>
              <a:t>in practice using normalized compression distance. In 2018 </a:t>
            </a:r>
            <a:r>
              <a:rPr lang="en-US" altLang="ja-JP" sz="1400" dirty="0" smtClean="0">
                <a:solidFill>
                  <a:schemeClr val="tx1"/>
                </a:solidFill>
              </a:rPr>
              <a:t>IEEE International Conference </a:t>
            </a:r>
            <a:r>
              <a:rPr lang="en-US" altLang="ja-JP" sz="1400" dirty="0">
                <a:solidFill>
                  <a:schemeClr val="tx1"/>
                </a:solidFill>
              </a:rPr>
              <a:t>on Software Maintenance and Evolution (ICSME), pp. </a:t>
            </a:r>
            <a:r>
              <a:rPr lang="en-US" altLang="ja-JP" sz="1400" dirty="0" smtClean="0">
                <a:solidFill>
                  <a:schemeClr val="tx1"/>
                </a:solidFill>
              </a:rPr>
              <a:t>591-594</a:t>
            </a:r>
            <a:r>
              <a:rPr lang="en-US" altLang="ja-JP" sz="1400" dirty="0">
                <a:solidFill>
                  <a:schemeClr val="tx1"/>
                </a:solidFill>
              </a:rPr>
              <a:t>. IEEE, 2018.</a:t>
            </a:r>
            <a:endParaRPr lang="en-US" altLang="ja-JP" sz="1400" dirty="0">
              <a:solidFill>
                <a:schemeClr val="tx1"/>
              </a:solidFill>
            </a:endParaRPr>
          </a:p>
        </p:txBody>
      </p:sp>
    </p:spTree>
    <p:extLst>
      <p:ext uri="{BB962C8B-B14F-4D97-AF65-F5344CB8AC3E}">
        <p14:creationId xmlns:p14="http://schemas.microsoft.com/office/powerpoint/2010/main" val="39539833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実験のパラメータ</a:t>
            </a:r>
            <a:endParaRPr kumimoji="1" lang="ja-JP" altLang="en-US" sz="3600" dirty="0"/>
          </a:p>
        </p:txBody>
      </p:sp>
      <p:sp>
        <p:nvSpPr>
          <p:cNvPr id="3" name="コンテンツ プレースホルダー 2"/>
          <p:cNvSpPr>
            <a:spLocks noGrp="1"/>
          </p:cNvSpPr>
          <p:nvPr>
            <p:ph idx="1"/>
          </p:nvPr>
        </p:nvSpPr>
        <p:spPr>
          <a:xfrm>
            <a:off x="153869" y="1561001"/>
            <a:ext cx="9017872" cy="4525963"/>
          </a:xfrm>
        </p:spPr>
        <p:txBody>
          <a:bodyPr/>
          <a:lstStyle/>
          <a:p>
            <a:r>
              <a:rPr lang="ja-JP" altLang="en-US" sz="2800" dirty="0"/>
              <a:t>包含率の閾値 </a:t>
            </a:r>
            <a:r>
              <a:rPr lang="en-US" altLang="ja-JP" sz="2800" dirty="0"/>
              <a:t>: </a:t>
            </a:r>
            <a:r>
              <a:rPr lang="el-GR" altLang="ja-JP" sz="2800" dirty="0"/>
              <a:t>θ</a:t>
            </a:r>
            <a:endParaRPr lang="en-US" altLang="ja-JP" sz="2800" dirty="0"/>
          </a:p>
          <a:p>
            <a:pPr lvl="1"/>
            <a:r>
              <a:rPr lang="ja-JP" altLang="en-US" sz="2400" dirty="0" smtClean="0"/>
              <a:t>除外するファイル</a:t>
            </a:r>
            <a:r>
              <a:rPr lang="ja-JP" altLang="en-US" sz="2400" dirty="0"/>
              <a:t>の数が変化し</a:t>
            </a:r>
            <a:r>
              <a:rPr lang="en-US" altLang="ja-JP" sz="2400" dirty="0" smtClean="0"/>
              <a:t>,</a:t>
            </a:r>
            <a:r>
              <a:rPr lang="ja-JP" altLang="en-US" sz="2400" dirty="0" smtClean="0"/>
              <a:t>実行</a:t>
            </a:r>
            <a:r>
              <a:rPr lang="ja-JP" altLang="en-US" sz="2400" dirty="0"/>
              <a:t>時間と</a:t>
            </a:r>
            <a:r>
              <a:rPr lang="en-US" altLang="ja-JP" sz="2400" dirty="0" smtClean="0"/>
              <a:t>recall</a:t>
            </a:r>
            <a:r>
              <a:rPr lang="ja-JP" altLang="en-US" sz="2400" dirty="0" smtClean="0"/>
              <a:t>がトレードオフ</a:t>
            </a:r>
            <a:endParaRPr lang="en-US" altLang="ja-JP" sz="2400" dirty="0" smtClean="0"/>
          </a:p>
          <a:p>
            <a:pPr lvl="2"/>
            <a:r>
              <a:rPr lang="ja-JP" altLang="en-US" sz="2000" dirty="0"/>
              <a:t>大</a:t>
            </a:r>
            <a:r>
              <a:rPr lang="ja-JP" altLang="en-US" sz="2000" dirty="0" smtClean="0"/>
              <a:t>きくしていくと除外ファイルが多くなるため、実行時間は小さくなるが　　　</a:t>
            </a:r>
            <a:r>
              <a:rPr lang="en-US" altLang="ja-JP" sz="2000" dirty="0" smtClean="0"/>
              <a:t>recall</a:t>
            </a:r>
            <a:r>
              <a:rPr lang="ja-JP" altLang="en-US" sz="2000" dirty="0" smtClean="0"/>
              <a:t>も悪くなる</a:t>
            </a:r>
            <a:endParaRPr lang="en-US" altLang="ja-JP" sz="2000" dirty="0" smtClean="0"/>
          </a:p>
          <a:p>
            <a:pPr lvl="2"/>
            <a:endParaRPr lang="en-US" altLang="ja-JP" sz="1400" dirty="0" smtClean="0"/>
          </a:p>
          <a:p>
            <a:r>
              <a:rPr lang="ja-JP" altLang="en-US" sz="2800" dirty="0"/>
              <a:t>コード</a:t>
            </a:r>
            <a:r>
              <a:rPr lang="ja-JP" altLang="en-US" sz="2800" dirty="0" smtClean="0"/>
              <a:t>の分割 </a:t>
            </a:r>
            <a:r>
              <a:rPr lang="en-US" altLang="ja-JP" sz="2800" dirty="0" smtClean="0"/>
              <a:t>: n-gram</a:t>
            </a:r>
          </a:p>
          <a:p>
            <a:pPr lvl="1"/>
            <a:r>
              <a:rPr lang="ja-JP" altLang="en-US" sz="2400" dirty="0" smtClean="0"/>
              <a:t>包含率が変化し，</a:t>
            </a:r>
            <a:r>
              <a:rPr lang="ja-JP" altLang="en-US" sz="2400" dirty="0" smtClean="0"/>
              <a:t>実行</a:t>
            </a:r>
            <a:r>
              <a:rPr lang="ja-JP" altLang="en-US" sz="2400" dirty="0" smtClean="0"/>
              <a:t>時間と</a:t>
            </a:r>
            <a:r>
              <a:rPr lang="en-US" altLang="ja-JP" sz="2400" dirty="0" smtClean="0"/>
              <a:t>recall</a:t>
            </a:r>
            <a:r>
              <a:rPr lang="ja-JP" altLang="en-US" sz="2400" dirty="0" smtClean="0"/>
              <a:t>が</a:t>
            </a:r>
            <a:r>
              <a:rPr lang="ja-JP" altLang="en-US" sz="2400" dirty="0" smtClean="0"/>
              <a:t>トレードオフ</a:t>
            </a:r>
            <a:endParaRPr lang="en-US" altLang="ja-JP" sz="2400" dirty="0" smtClean="0"/>
          </a:p>
          <a:p>
            <a:pPr lvl="2"/>
            <a:r>
              <a:rPr lang="ja-JP" altLang="en-US" sz="2000" dirty="0"/>
              <a:t>大</a:t>
            </a:r>
            <a:r>
              <a:rPr lang="ja-JP" altLang="en-US" sz="2000" dirty="0" smtClean="0"/>
              <a:t>きくしていくとトークン同士が一致しづらくなり</a:t>
            </a:r>
            <a:r>
              <a:rPr lang="en-US" altLang="ja-JP" sz="2000" dirty="0" smtClean="0"/>
              <a:t>,</a:t>
            </a:r>
            <a:r>
              <a:rPr lang="ja-JP" altLang="en-US" sz="2000" dirty="0" smtClean="0"/>
              <a:t>包含率が下がるため</a:t>
            </a:r>
            <a:r>
              <a:rPr lang="en-US" altLang="ja-JP" sz="2000" dirty="0" smtClean="0"/>
              <a:t>, recall</a:t>
            </a:r>
            <a:r>
              <a:rPr lang="ja-JP" altLang="en-US" sz="2000" dirty="0" smtClean="0"/>
              <a:t>は良くなるが、実行時間は大きくなる</a:t>
            </a:r>
            <a:endParaRPr lang="en-US" altLang="ja-JP" sz="2000" dirty="0" smtClean="0"/>
          </a:p>
          <a:p>
            <a:pPr lvl="2"/>
            <a:endParaRPr lang="en-US" altLang="ja-JP" sz="2800" dirty="0" smtClean="0"/>
          </a:p>
          <a:p>
            <a:pPr lvl="2"/>
            <a:endParaRPr lang="en-US" altLang="ja-JP" sz="2000"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3267602" y="5192492"/>
            <a:ext cx="8138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have</a:t>
            </a:r>
            <a:endParaRPr kumimoji="1" lang="ja-JP" altLang="en-US" dirty="0">
              <a:solidFill>
                <a:schemeClr val="tx1"/>
              </a:solidFill>
            </a:endParaRPr>
          </a:p>
        </p:txBody>
      </p:sp>
      <p:sp>
        <p:nvSpPr>
          <p:cNvPr id="6" name="正方形/長方形 5"/>
          <p:cNvSpPr/>
          <p:nvPr/>
        </p:nvSpPr>
        <p:spPr>
          <a:xfrm>
            <a:off x="2494785" y="5200350"/>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I</a:t>
            </a:r>
            <a:endParaRPr kumimoji="1" lang="ja-JP" altLang="en-US" dirty="0">
              <a:solidFill>
                <a:schemeClr val="tx1"/>
              </a:solidFill>
            </a:endParaRPr>
          </a:p>
        </p:txBody>
      </p:sp>
      <p:sp>
        <p:nvSpPr>
          <p:cNvPr id="7" name="正方形/長方形 6"/>
          <p:cNvSpPr/>
          <p:nvPr/>
        </p:nvSpPr>
        <p:spPr>
          <a:xfrm>
            <a:off x="6101385" y="5192492"/>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t>
            </a:r>
            <a:endParaRPr kumimoji="1" lang="ja-JP" altLang="en-US" dirty="0">
              <a:solidFill>
                <a:schemeClr val="tx1"/>
              </a:solidFill>
            </a:endParaRPr>
          </a:p>
        </p:txBody>
      </p:sp>
      <p:sp>
        <p:nvSpPr>
          <p:cNvPr id="8" name="正方形/長方形 7"/>
          <p:cNvSpPr/>
          <p:nvPr/>
        </p:nvSpPr>
        <p:spPr>
          <a:xfrm>
            <a:off x="4345219" y="5200350"/>
            <a:ext cx="509047"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a</a:t>
            </a:r>
            <a:endParaRPr kumimoji="1" lang="ja-JP" altLang="en-US" dirty="0">
              <a:solidFill>
                <a:schemeClr val="tx1"/>
              </a:solidFill>
            </a:endParaRPr>
          </a:p>
        </p:txBody>
      </p:sp>
      <p:sp>
        <p:nvSpPr>
          <p:cNvPr id="9" name="正方形/長方形 8"/>
          <p:cNvSpPr/>
          <p:nvPr/>
        </p:nvSpPr>
        <p:spPr>
          <a:xfrm>
            <a:off x="5118036" y="5200350"/>
            <a:ext cx="719579"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a:solidFill>
                  <a:schemeClr val="tx1"/>
                </a:solidFill>
              </a:rPr>
              <a:t>pen</a:t>
            </a:r>
            <a:endParaRPr kumimoji="1" lang="ja-JP" altLang="en-US" dirty="0">
              <a:solidFill>
                <a:schemeClr val="tx1"/>
              </a:solidFill>
            </a:endParaRPr>
          </a:p>
        </p:txBody>
      </p:sp>
      <p:sp>
        <p:nvSpPr>
          <p:cNvPr id="10" name="正方形/長方形 9"/>
          <p:cNvSpPr/>
          <p:nvPr/>
        </p:nvSpPr>
        <p:spPr>
          <a:xfrm>
            <a:off x="3830968" y="6106706"/>
            <a:ext cx="1317660"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h</a:t>
            </a:r>
            <a:r>
              <a:rPr kumimoji="1" lang="en-US" altLang="ja-JP" dirty="0" smtClean="0">
                <a:solidFill>
                  <a:schemeClr val="tx1"/>
                </a:solidFill>
              </a:rPr>
              <a:t>ave a pen </a:t>
            </a:r>
            <a:endParaRPr kumimoji="1" lang="ja-JP" altLang="en-US" dirty="0">
              <a:solidFill>
                <a:schemeClr val="tx1"/>
              </a:solidFill>
            </a:endParaRPr>
          </a:p>
        </p:txBody>
      </p:sp>
      <p:sp>
        <p:nvSpPr>
          <p:cNvPr id="11" name="正方形/長方形 10"/>
          <p:cNvSpPr/>
          <p:nvPr/>
        </p:nvSpPr>
        <p:spPr>
          <a:xfrm>
            <a:off x="2345002" y="6106705"/>
            <a:ext cx="1317660"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I have</a:t>
            </a:r>
            <a:r>
              <a:rPr lang="ja-JP" altLang="en-US" dirty="0">
                <a:solidFill>
                  <a:schemeClr val="tx1"/>
                </a:solidFill>
              </a:rPr>
              <a:t> </a:t>
            </a:r>
            <a:r>
              <a:rPr lang="en-US" altLang="ja-JP" dirty="0" smtClean="0">
                <a:solidFill>
                  <a:schemeClr val="tx1"/>
                </a:solidFill>
              </a:rPr>
              <a:t>a</a:t>
            </a:r>
            <a:endParaRPr kumimoji="1" lang="ja-JP" altLang="en-US" dirty="0">
              <a:solidFill>
                <a:schemeClr val="tx1"/>
              </a:solidFill>
            </a:endParaRPr>
          </a:p>
        </p:txBody>
      </p:sp>
      <p:sp>
        <p:nvSpPr>
          <p:cNvPr id="12" name="正方形/長方形 11"/>
          <p:cNvSpPr/>
          <p:nvPr/>
        </p:nvSpPr>
        <p:spPr>
          <a:xfrm>
            <a:off x="5359979" y="6106706"/>
            <a:ext cx="1316686" cy="33936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a</a:t>
            </a:r>
            <a:r>
              <a:rPr kumimoji="1" lang="en-US" altLang="ja-JP" dirty="0" smtClean="0">
                <a:solidFill>
                  <a:schemeClr val="tx1"/>
                </a:solidFill>
              </a:rPr>
              <a:t> pen .</a:t>
            </a:r>
            <a:endParaRPr kumimoji="1" lang="ja-JP" altLang="en-US" dirty="0">
              <a:solidFill>
                <a:schemeClr val="tx1"/>
              </a:solidFill>
            </a:endParaRPr>
          </a:p>
        </p:txBody>
      </p:sp>
      <p:sp>
        <p:nvSpPr>
          <p:cNvPr id="13" name="右矢印 12"/>
          <p:cNvSpPr/>
          <p:nvPr/>
        </p:nvSpPr>
        <p:spPr>
          <a:xfrm rot="5400000">
            <a:off x="4335147" y="5753407"/>
            <a:ext cx="309303" cy="206073"/>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正方形/長方形 13"/>
          <p:cNvSpPr/>
          <p:nvPr/>
        </p:nvSpPr>
        <p:spPr>
          <a:xfrm>
            <a:off x="3069102" y="5645670"/>
            <a:ext cx="1317660" cy="33936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n=3</a:t>
            </a:r>
            <a:r>
              <a:rPr lang="ja-JP" altLang="en-US" dirty="0" smtClean="0">
                <a:solidFill>
                  <a:schemeClr val="tx1"/>
                </a:solidFill>
              </a:rPr>
              <a:t>のとき</a:t>
            </a:r>
            <a:endParaRPr kumimoji="1" lang="ja-JP" altLang="en-US" dirty="0">
              <a:solidFill>
                <a:schemeClr val="tx1"/>
              </a:solidFill>
            </a:endParaRPr>
          </a:p>
        </p:txBody>
      </p:sp>
    </p:spTree>
    <p:extLst>
      <p:ext uri="{BB962C8B-B14F-4D97-AF65-F5344CB8AC3E}">
        <p14:creationId xmlns:p14="http://schemas.microsoft.com/office/powerpoint/2010/main" val="28339932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p:cNvSpPr txBox="1">
            <a:spLocks/>
          </p:cNvSpPr>
          <p:nvPr/>
        </p:nvSpPr>
        <p:spPr bwMode="auto">
          <a:xfrm>
            <a:off x="735104" y="1538619"/>
            <a:ext cx="8534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kern="0" dirty="0"/>
          </a:p>
          <a:p>
            <a:endParaRPr lang="en-US" altLang="ja-JP" kern="0" dirty="0"/>
          </a:p>
          <a:p>
            <a:endParaRPr lang="en-US" altLang="ja-JP" kern="0" dirty="0"/>
          </a:p>
          <a:p>
            <a:endParaRPr lang="en-US" altLang="ja-JP" kern="0" dirty="0"/>
          </a:p>
          <a:p>
            <a:endParaRPr lang="en-US" altLang="ja-JP" kern="0" dirty="0"/>
          </a:p>
          <a:p>
            <a:endParaRPr lang="en-US" altLang="ja-JP" sz="1400" kern="0" dirty="0"/>
          </a:p>
          <a:p>
            <a:endParaRPr lang="en-US" altLang="ja-JP" sz="2000" kern="0" dirty="0" smtClean="0"/>
          </a:p>
          <a:p>
            <a:endParaRPr lang="en-US" altLang="ja-JP" sz="900" kern="0" dirty="0" smtClean="0"/>
          </a:p>
          <a:p>
            <a:r>
              <a:rPr lang="en-US" altLang="ja-JP" sz="2000" kern="0" dirty="0"/>
              <a:t>n</a:t>
            </a:r>
            <a:r>
              <a:rPr lang="en-US" altLang="ja-JP" sz="2000" kern="0" dirty="0" smtClean="0"/>
              <a:t>-gram</a:t>
            </a:r>
            <a:r>
              <a:rPr lang="en-US" altLang="ja-JP" sz="2000" kern="0" dirty="0"/>
              <a:t>,</a:t>
            </a:r>
            <a:r>
              <a:rPr lang="ja-JP" altLang="en-US" sz="2000" kern="0" dirty="0"/>
              <a:t>閾値</a:t>
            </a:r>
            <a:r>
              <a:rPr lang="en-US" altLang="ja-JP" sz="2000" kern="0" dirty="0"/>
              <a:t>θ</a:t>
            </a:r>
            <a:r>
              <a:rPr lang="ja-JP" altLang="en-US" sz="2000" kern="0" dirty="0"/>
              <a:t>が大きいほど実行時間が短縮</a:t>
            </a:r>
            <a:endParaRPr lang="en-US" altLang="ja-JP" sz="2000" kern="0" dirty="0"/>
          </a:p>
          <a:p>
            <a:pPr lvl="1"/>
            <a:r>
              <a:rPr lang="ja-JP" altLang="en-US" sz="1800" kern="0" dirty="0" smtClean="0"/>
              <a:t>５</a:t>
            </a:r>
            <a:r>
              <a:rPr lang="en-US" altLang="ja-JP" sz="1800" kern="0" dirty="0" smtClean="0"/>
              <a:t>-gram</a:t>
            </a:r>
            <a:r>
              <a:rPr lang="ja-JP" altLang="en-US" sz="1800" kern="0" dirty="0"/>
              <a:t>以上</a:t>
            </a:r>
            <a:r>
              <a:rPr lang="ja-JP" altLang="en-US" sz="1800" kern="0" dirty="0" smtClean="0"/>
              <a:t>でほとんどの</a:t>
            </a:r>
            <a:r>
              <a:rPr lang="en-US" altLang="ja-JP" sz="1800" kern="0" dirty="0" smtClean="0"/>
              <a:t>θ</a:t>
            </a:r>
            <a:r>
              <a:rPr lang="ja-JP" altLang="en-US" sz="1800" kern="0" dirty="0" smtClean="0"/>
              <a:t>で改変前</a:t>
            </a:r>
            <a:r>
              <a:rPr lang="ja-JP" altLang="en-US" sz="1800" kern="0" dirty="0"/>
              <a:t>よりも短い結果</a:t>
            </a:r>
          </a:p>
          <a:p>
            <a:pPr lvl="1"/>
            <a:r>
              <a:rPr lang="en-US" altLang="ja-JP" sz="1800" kern="0" dirty="0"/>
              <a:t>n</a:t>
            </a:r>
            <a:r>
              <a:rPr lang="en-US" altLang="ja-JP" sz="1800" kern="0" dirty="0" smtClean="0"/>
              <a:t>-gram</a:t>
            </a:r>
            <a:r>
              <a:rPr lang="en-US" altLang="ja-JP" sz="1800" kern="0" dirty="0"/>
              <a:t>,</a:t>
            </a:r>
            <a:r>
              <a:rPr lang="ja-JP" altLang="en-US" sz="1800" kern="0" dirty="0"/>
              <a:t>閾値を大きくしていくと</a:t>
            </a:r>
            <a:r>
              <a:rPr lang="ja-JP" altLang="en-US" sz="1800" kern="0" dirty="0" smtClean="0"/>
              <a:t>約</a:t>
            </a:r>
            <a:r>
              <a:rPr lang="en-US" altLang="ja-JP" sz="1800" kern="0" dirty="0" smtClean="0"/>
              <a:t>90%</a:t>
            </a:r>
            <a:r>
              <a:rPr lang="ja-JP" altLang="en-US" sz="1800" kern="0" dirty="0"/>
              <a:t>短縮された値に収束</a:t>
            </a:r>
            <a:endParaRPr lang="en-US" altLang="ja-JP" sz="1800" kern="0" dirty="0"/>
          </a:p>
        </p:txBody>
      </p:sp>
      <p:sp>
        <p:nvSpPr>
          <p:cNvPr id="2" name="タイトル 1"/>
          <p:cNvSpPr>
            <a:spLocks noGrp="1"/>
          </p:cNvSpPr>
          <p:nvPr>
            <p:ph type="title"/>
          </p:nvPr>
        </p:nvSpPr>
        <p:spPr/>
        <p:txBody>
          <a:bodyPr/>
          <a:lstStyle/>
          <a:p>
            <a:pPr marL="0" lvl="1"/>
            <a:r>
              <a:rPr lang="en-US" altLang="ja-JP" sz="3600" dirty="0"/>
              <a:t>RQ1:</a:t>
            </a:r>
            <a:r>
              <a:rPr lang="ja-JP" altLang="en-US" sz="3600" dirty="0"/>
              <a:t>処理速度は短縮されるか</a:t>
            </a:r>
            <a:endParaRPr lang="en-US" altLang="ja-JP"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4" name="グラフ 13"/>
          <p:cNvGraphicFramePr>
            <a:graphicFrameLocks/>
          </p:cNvGraphicFramePr>
          <p:nvPr>
            <p:extLst>
              <p:ext uri="{D42A27DB-BD31-4B8C-83A1-F6EECF244321}">
                <p14:modId xmlns:p14="http://schemas.microsoft.com/office/powerpoint/2010/main" val="74988444"/>
              </p:ext>
            </p:extLst>
          </p:nvPr>
        </p:nvGraphicFramePr>
        <p:xfrm>
          <a:off x="1471811" y="1776640"/>
          <a:ext cx="6071196" cy="3369101"/>
        </p:xfrm>
        <a:graphic>
          <a:graphicData uri="http://schemas.openxmlformats.org/drawingml/2006/chart">
            <c:chart xmlns:c="http://schemas.openxmlformats.org/drawingml/2006/chart" xmlns:r="http://schemas.openxmlformats.org/officeDocument/2006/relationships" r:id="rId3"/>
          </a:graphicData>
        </a:graphic>
      </p:graphicFrame>
      <p:sp>
        <p:nvSpPr>
          <p:cNvPr id="15" name="正方形/長方形 14"/>
          <p:cNvSpPr/>
          <p:nvPr/>
        </p:nvSpPr>
        <p:spPr>
          <a:xfrm>
            <a:off x="1471811" y="1776640"/>
            <a:ext cx="359694" cy="297339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6" name="テキスト ボックス 15"/>
          <p:cNvSpPr txBox="1"/>
          <p:nvPr/>
        </p:nvSpPr>
        <p:spPr>
          <a:xfrm>
            <a:off x="1567022" y="4123708"/>
            <a:ext cx="258193" cy="233282"/>
          </a:xfrm>
          <a:prstGeom prst="rect">
            <a:avLst/>
          </a:prstGeom>
          <a:noFill/>
        </p:spPr>
        <p:txBody>
          <a:bodyPr wrap="none" rtlCol="0">
            <a:spAutoFit/>
          </a:bodyPr>
          <a:lstStyle/>
          <a:p>
            <a:r>
              <a:rPr kumimoji="1" lang="en-US" altLang="ja-JP" sz="1100" dirty="0" smtClean="0">
                <a:solidFill>
                  <a:schemeClr val="tx1">
                    <a:lumMod val="65000"/>
                    <a:lumOff val="35000"/>
                  </a:schemeClr>
                </a:solidFill>
              </a:rPr>
              <a:t>2</a:t>
            </a:r>
            <a:endParaRPr kumimoji="1" lang="ja-JP" altLang="en-US" sz="1100" dirty="0">
              <a:solidFill>
                <a:schemeClr val="tx1">
                  <a:lumMod val="65000"/>
                  <a:lumOff val="35000"/>
                </a:schemeClr>
              </a:solidFill>
            </a:endParaRPr>
          </a:p>
        </p:txBody>
      </p:sp>
      <p:sp>
        <p:nvSpPr>
          <p:cNvPr id="17" name="テキスト ボックス 16"/>
          <p:cNvSpPr txBox="1"/>
          <p:nvPr/>
        </p:nvSpPr>
        <p:spPr>
          <a:xfrm>
            <a:off x="1496180" y="2788003"/>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10</a:t>
            </a:r>
            <a:endParaRPr kumimoji="1" lang="ja-JP" altLang="en-US" sz="1100" dirty="0">
              <a:solidFill>
                <a:schemeClr val="tx1">
                  <a:lumMod val="65000"/>
                  <a:lumOff val="35000"/>
                </a:schemeClr>
              </a:solidFill>
            </a:endParaRPr>
          </a:p>
        </p:txBody>
      </p:sp>
      <p:sp>
        <p:nvSpPr>
          <p:cNvPr id="18" name="テキスト ボックス 17"/>
          <p:cNvSpPr txBox="1"/>
          <p:nvPr/>
        </p:nvSpPr>
        <p:spPr>
          <a:xfrm>
            <a:off x="1538137" y="3116112"/>
            <a:ext cx="258193" cy="233282"/>
          </a:xfrm>
          <a:prstGeom prst="rect">
            <a:avLst/>
          </a:prstGeom>
          <a:noFill/>
        </p:spPr>
        <p:txBody>
          <a:bodyPr wrap="none" rtlCol="0">
            <a:spAutoFit/>
          </a:bodyPr>
          <a:lstStyle/>
          <a:p>
            <a:r>
              <a:rPr lang="en-US" altLang="ja-JP" sz="1100" dirty="0">
                <a:solidFill>
                  <a:schemeClr val="tx1">
                    <a:lumMod val="65000"/>
                    <a:lumOff val="35000"/>
                  </a:schemeClr>
                </a:solidFill>
              </a:rPr>
              <a:t>8</a:t>
            </a:r>
            <a:endParaRPr kumimoji="1" lang="ja-JP" altLang="en-US" sz="1100" dirty="0">
              <a:solidFill>
                <a:schemeClr val="tx1">
                  <a:lumMod val="65000"/>
                  <a:lumOff val="35000"/>
                </a:schemeClr>
              </a:solidFill>
            </a:endParaRPr>
          </a:p>
        </p:txBody>
      </p:sp>
      <p:sp>
        <p:nvSpPr>
          <p:cNvPr id="19" name="テキスト ボックス 18"/>
          <p:cNvSpPr txBox="1"/>
          <p:nvPr/>
        </p:nvSpPr>
        <p:spPr>
          <a:xfrm>
            <a:off x="1549434" y="3460095"/>
            <a:ext cx="258193" cy="233282"/>
          </a:xfrm>
          <a:prstGeom prst="rect">
            <a:avLst/>
          </a:prstGeom>
          <a:noFill/>
        </p:spPr>
        <p:txBody>
          <a:bodyPr wrap="none" rtlCol="0">
            <a:spAutoFit/>
          </a:bodyPr>
          <a:lstStyle/>
          <a:p>
            <a:r>
              <a:rPr lang="en-US" altLang="ja-JP" sz="1100" dirty="0">
                <a:solidFill>
                  <a:schemeClr val="tx1">
                    <a:lumMod val="65000"/>
                    <a:lumOff val="35000"/>
                  </a:schemeClr>
                </a:solidFill>
              </a:rPr>
              <a:t>6</a:t>
            </a:r>
            <a:endParaRPr kumimoji="1" lang="ja-JP" altLang="en-US" sz="1100" dirty="0">
              <a:solidFill>
                <a:schemeClr val="tx1">
                  <a:lumMod val="65000"/>
                  <a:lumOff val="35000"/>
                </a:schemeClr>
              </a:solidFill>
            </a:endParaRPr>
          </a:p>
        </p:txBody>
      </p:sp>
      <p:sp>
        <p:nvSpPr>
          <p:cNvPr id="20" name="テキスト ボックス 19"/>
          <p:cNvSpPr txBox="1"/>
          <p:nvPr/>
        </p:nvSpPr>
        <p:spPr>
          <a:xfrm>
            <a:off x="1553832" y="3799354"/>
            <a:ext cx="258193" cy="233282"/>
          </a:xfrm>
          <a:prstGeom prst="rect">
            <a:avLst/>
          </a:prstGeom>
          <a:noFill/>
        </p:spPr>
        <p:txBody>
          <a:bodyPr wrap="none" rtlCol="0">
            <a:spAutoFit/>
          </a:bodyPr>
          <a:lstStyle/>
          <a:p>
            <a:r>
              <a:rPr kumimoji="1" lang="en-US" altLang="ja-JP" sz="1100" dirty="0" smtClean="0">
                <a:solidFill>
                  <a:schemeClr val="tx1">
                    <a:lumMod val="65000"/>
                    <a:lumOff val="35000"/>
                  </a:schemeClr>
                </a:solidFill>
              </a:rPr>
              <a:t>4</a:t>
            </a:r>
            <a:endParaRPr kumimoji="1" lang="ja-JP" altLang="en-US" sz="1100" dirty="0">
              <a:solidFill>
                <a:schemeClr val="tx1">
                  <a:lumMod val="65000"/>
                  <a:lumOff val="35000"/>
                </a:schemeClr>
              </a:solidFill>
            </a:endParaRPr>
          </a:p>
        </p:txBody>
      </p:sp>
      <p:sp>
        <p:nvSpPr>
          <p:cNvPr id="21" name="テキスト ボックス 20"/>
          <p:cNvSpPr txBox="1"/>
          <p:nvPr/>
        </p:nvSpPr>
        <p:spPr>
          <a:xfrm>
            <a:off x="1502470" y="2117027"/>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14</a:t>
            </a:r>
            <a:endParaRPr kumimoji="1" lang="ja-JP" altLang="en-US" sz="1100" dirty="0">
              <a:solidFill>
                <a:schemeClr val="tx1">
                  <a:lumMod val="65000"/>
                  <a:lumOff val="35000"/>
                </a:schemeClr>
              </a:solidFill>
            </a:endParaRPr>
          </a:p>
        </p:txBody>
      </p:sp>
      <p:sp>
        <p:nvSpPr>
          <p:cNvPr id="22" name="テキスト ボックス 21"/>
          <p:cNvSpPr txBox="1"/>
          <p:nvPr/>
        </p:nvSpPr>
        <p:spPr>
          <a:xfrm>
            <a:off x="1502470" y="2455228"/>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12</a:t>
            </a:r>
            <a:endParaRPr kumimoji="1" lang="ja-JP" altLang="en-US" sz="1100" dirty="0">
              <a:solidFill>
                <a:schemeClr val="tx1">
                  <a:lumMod val="65000"/>
                  <a:lumOff val="35000"/>
                </a:schemeClr>
              </a:solidFill>
            </a:endParaRPr>
          </a:p>
        </p:txBody>
      </p:sp>
      <p:sp>
        <p:nvSpPr>
          <p:cNvPr id="23" name="テキスト ボックス 22"/>
          <p:cNvSpPr txBox="1"/>
          <p:nvPr/>
        </p:nvSpPr>
        <p:spPr>
          <a:xfrm>
            <a:off x="1504481" y="1775012"/>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16</a:t>
            </a:r>
            <a:endParaRPr kumimoji="1" lang="ja-JP" altLang="en-US" sz="1100" dirty="0">
              <a:solidFill>
                <a:schemeClr val="tx1">
                  <a:lumMod val="65000"/>
                  <a:lumOff val="35000"/>
                </a:schemeClr>
              </a:solidFill>
            </a:endParaRPr>
          </a:p>
        </p:txBody>
      </p:sp>
      <p:sp>
        <p:nvSpPr>
          <p:cNvPr id="6" name="テキスト ボックス 5"/>
          <p:cNvSpPr txBox="1"/>
          <p:nvPr/>
        </p:nvSpPr>
        <p:spPr>
          <a:xfrm>
            <a:off x="698331" y="1473172"/>
            <a:ext cx="1380506" cy="307777"/>
          </a:xfrm>
          <a:prstGeom prst="rect">
            <a:avLst/>
          </a:prstGeom>
          <a:noFill/>
        </p:spPr>
        <p:txBody>
          <a:bodyPr wrap="none" rtlCol="0">
            <a:spAutoFit/>
          </a:bodyPr>
          <a:lstStyle/>
          <a:p>
            <a:r>
              <a:rPr lang="ja-JP" altLang="en-US" sz="1400" dirty="0"/>
              <a:t>実行時間</a:t>
            </a:r>
            <a:r>
              <a:rPr lang="en-US" altLang="ja-JP" sz="1400" dirty="0" smtClean="0"/>
              <a:t>(</a:t>
            </a:r>
            <a:r>
              <a:rPr lang="ja-JP" altLang="en-US" sz="1400" dirty="0"/>
              <a:t>時間</a:t>
            </a:r>
            <a:r>
              <a:rPr lang="en-US" altLang="ja-JP" sz="1400" dirty="0" smtClean="0"/>
              <a:t>)</a:t>
            </a:r>
            <a:endParaRPr kumimoji="1" lang="ja-JP" altLang="en-US" sz="1400" dirty="0"/>
          </a:p>
        </p:txBody>
      </p:sp>
      <p:sp>
        <p:nvSpPr>
          <p:cNvPr id="7" name="テキスト ボックス 6"/>
          <p:cNvSpPr txBox="1"/>
          <p:nvPr/>
        </p:nvSpPr>
        <p:spPr>
          <a:xfrm>
            <a:off x="7425226" y="4370727"/>
            <a:ext cx="327334" cy="400110"/>
          </a:xfrm>
          <a:prstGeom prst="rect">
            <a:avLst/>
          </a:prstGeom>
          <a:noFill/>
        </p:spPr>
        <p:txBody>
          <a:bodyPr wrap="none" rtlCol="0">
            <a:spAutoFit/>
          </a:bodyPr>
          <a:lstStyle/>
          <a:p>
            <a:r>
              <a:rPr lang="en-US" altLang="ja-JP" sz="2000" dirty="0"/>
              <a:t>θ</a:t>
            </a:r>
            <a:endParaRPr kumimoji="1" lang="ja-JP" altLang="en-US" sz="2000" dirty="0"/>
          </a:p>
        </p:txBody>
      </p:sp>
      <p:sp>
        <p:nvSpPr>
          <p:cNvPr id="24" name="テキスト ボックス 23"/>
          <p:cNvSpPr txBox="1"/>
          <p:nvPr/>
        </p:nvSpPr>
        <p:spPr>
          <a:xfrm>
            <a:off x="1567011" y="4442414"/>
            <a:ext cx="263214" cy="261610"/>
          </a:xfrm>
          <a:prstGeom prst="rect">
            <a:avLst/>
          </a:prstGeom>
          <a:noFill/>
        </p:spPr>
        <p:txBody>
          <a:bodyPr wrap="none" rtlCol="0">
            <a:spAutoFit/>
          </a:bodyPr>
          <a:lstStyle/>
          <a:p>
            <a:r>
              <a:rPr lang="en-US" altLang="ja-JP" sz="1100" dirty="0">
                <a:solidFill>
                  <a:schemeClr val="tx1">
                    <a:lumMod val="65000"/>
                    <a:lumOff val="35000"/>
                  </a:schemeClr>
                </a:solidFill>
              </a:rPr>
              <a:t>0</a:t>
            </a:r>
            <a:endParaRPr kumimoji="1" lang="ja-JP" altLang="en-US" sz="1100" dirty="0">
              <a:solidFill>
                <a:schemeClr val="tx1">
                  <a:lumMod val="65000"/>
                  <a:lumOff val="35000"/>
                </a:schemeClr>
              </a:solidFill>
            </a:endParaRPr>
          </a:p>
        </p:txBody>
      </p:sp>
      <p:sp>
        <p:nvSpPr>
          <p:cNvPr id="25" name="テキスト ボックス 24"/>
          <p:cNvSpPr txBox="1"/>
          <p:nvPr/>
        </p:nvSpPr>
        <p:spPr>
          <a:xfrm>
            <a:off x="848771" y="4370727"/>
            <a:ext cx="604653" cy="400110"/>
          </a:xfrm>
          <a:prstGeom prst="rect">
            <a:avLst/>
          </a:prstGeom>
          <a:noFill/>
          <a:ln>
            <a:solidFill>
              <a:schemeClr val="tx1"/>
            </a:solidFill>
          </a:ln>
        </p:spPr>
        <p:txBody>
          <a:bodyPr wrap="none" rtlCol="0">
            <a:spAutoFit/>
          </a:bodyPr>
          <a:lstStyle/>
          <a:p>
            <a:r>
              <a:rPr lang="en-US" altLang="ja-JP" sz="2000" dirty="0" smtClean="0"/>
              <a:t>k=1</a:t>
            </a:r>
            <a:endParaRPr kumimoji="1" lang="ja-JP" altLang="en-US" sz="2000" dirty="0"/>
          </a:p>
        </p:txBody>
      </p:sp>
    </p:spTree>
    <p:extLst>
      <p:ext uri="{BB962C8B-B14F-4D97-AF65-F5344CB8AC3E}">
        <p14:creationId xmlns:p14="http://schemas.microsoft.com/office/powerpoint/2010/main" val="14096038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2"/>
          <p:cNvSpPr txBox="1">
            <a:spLocks/>
          </p:cNvSpPr>
          <p:nvPr/>
        </p:nvSpPr>
        <p:spPr bwMode="auto">
          <a:xfrm>
            <a:off x="796986" y="217115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endParaRPr lang="en-US" altLang="ja-JP" sz="2800" kern="0" dirty="0"/>
          </a:p>
          <a:p>
            <a:r>
              <a:rPr lang="en-US" altLang="ja-JP" sz="2000" kern="0" dirty="0" smtClean="0"/>
              <a:t>n-gram</a:t>
            </a:r>
            <a:r>
              <a:rPr lang="en-US" altLang="ja-JP" sz="2000" kern="0" dirty="0"/>
              <a:t>,</a:t>
            </a:r>
            <a:r>
              <a:rPr lang="ja-JP" altLang="en-US" sz="2000" kern="0" dirty="0"/>
              <a:t>閾値</a:t>
            </a:r>
            <a:r>
              <a:rPr lang="en-US" altLang="ja-JP" sz="2000" kern="0" dirty="0"/>
              <a:t>θ</a:t>
            </a:r>
            <a:r>
              <a:rPr lang="ja-JP" altLang="en-US" sz="2000" kern="0" dirty="0"/>
              <a:t>が小さいほど</a:t>
            </a:r>
            <a:r>
              <a:rPr lang="en-US" altLang="ja-JP" sz="2000" kern="0" dirty="0"/>
              <a:t>recall</a:t>
            </a:r>
            <a:r>
              <a:rPr lang="ja-JP" altLang="en-US" sz="2000" kern="0" dirty="0"/>
              <a:t>が</a:t>
            </a:r>
            <a:r>
              <a:rPr lang="ja-JP" altLang="en-US" sz="2000" kern="0" dirty="0" smtClean="0"/>
              <a:t>高い</a:t>
            </a:r>
            <a:endParaRPr lang="en-US" altLang="ja-JP" sz="2000" kern="0" dirty="0"/>
          </a:p>
          <a:p>
            <a:pPr lvl="1"/>
            <a:r>
              <a:rPr lang="en-US" altLang="ja-JP" sz="1800" kern="0" dirty="0" smtClean="0"/>
              <a:t>recall1</a:t>
            </a:r>
            <a:r>
              <a:rPr lang="ja-JP" altLang="en-US" sz="1800" kern="0" dirty="0" smtClean="0"/>
              <a:t>を保つパラメータが存在</a:t>
            </a:r>
            <a:endParaRPr lang="en-US" altLang="ja-JP" sz="1800" kern="0" dirty="0" smtClean="0"/>
          </a:p>
          <a:p>
            <a:pPr lvl="1"/>
            <a:r>
              <a:rPr lang="ja-JP" altLang="en-US" sz="1800" kern="0" dirty="0" smtClean="0"/>
              <a:t>全ての</a:t>
            </a:r>
            <a:r>
              <a:rPr lang="en-US" altLang="ja-JP" sz="1800" kern="0" dirty="0" smtClean="0"/>
              <a:t>n-gram</a:t>
            </a:r>
            <a:r>
              <a:rPr lang="ja-JP" altLang="en-US" sz="1800" kern="0" dirty="0" smtClean="0"/>
              <a:t>である</a:t>
            </a:r>
            <a:r>
              <a:rPr lang="ja-JP" altLang="en-US" sz="1800" kern="0" dirty="0"/>
              <a:t>閾値</a:t>
            </a:r>
            <a:r>
              <a:rPr lang="en-US" altLang="ja-JP" sz="1800" kern="0" dirty="0"/>
              <a:t>θ</a:t>
            </a:r>
            <a:r>
              <a:rPr lang="ja-JP" altLang="en-US" sz="1800" kern="0" dirty="0"/>
              <a:t>を超えると</a:t>
            </a:r>
            <a:r>
              <a:rPr lang="en-US" altLang="ja-JP" sz="1800" kern="0" dirty="0"/>
              <a:t>recall1</a:t>
            </a:r>
            <a:r>
              <a:rPr lang="ja-JP" altLang="en-US" sz="1800" kern="0" dirty="0"/>
              <a:t>以下</a:t>
            </a:r>
          </a:p>
          <a:p>
            <a:pPr lvl="1"/>
            <a:endParaRPr lang="ja-JP" altLang="en-US" sz="2400" kern="0" dirty="0"/>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9574" y="1819835"/>
            <a:ext cx="6264817" cy="3316668"/>
          </a:xfrm>
          <a:prstGeom prst="rect">
            <a:avLst/>
          </a:prstGeom>
        </p:spPr>
      </p:pic>
      <p:sp>
        <p:nvSpPr>
          <p:cNvPr id="2" name="タイトル 1"/>
          <p:cNvSpPr>
            <a:spLocks noGrp="1"/>
          </p:cNvSpPr>
          <p:nvPr>
            <p:ph type="title"/>
          </p:nvPr>
        </p:nvSpPr>
        <p:spPr/>
        <p:txBody>
          <a:bodyPr/>
          <a:lstStyle/>
          <a:p>
            <a:pPr marL="0" lvl="1"/>
            <a:r>
              <a:rPr lang="en-US" altLang="ja-JP" sz="3600" dirty="0"/>
              <a:t>RQ2:recall</a:t>
            </a:r>
            <a:r>
              <a:rPr lang="ja-JP" altLang="en-US" sz="3600" dirty="0"/>
              <a:t>は改変前と同じ</a:t>
            </a:r>
            <a:r>
              <a:rPr lang="en-US" altLang="ja-JP" sz="3600" dirty="0" smtClean="0"/>
              <a:t>1</a:t>
            </a:r>
            <a:r>
              <a:rPr lang="ja-JP" altLang="en-US" sz="3600" dirty="0" smtClean="0"/>
              <a:t>に保たれる</a:t>
            </a:r>
            <a:r>
              <a:rPr lang="ja-JP" altLang="en-US" sz="3600" dirty="0"/>
              <a:t>か</a:t>
            </a:r>
            <a:endParaRPr lang="en-US" altLang="ja-JP"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テキスト ボックス 8"/>
          <p:cNvSpPr txBox="1"/>
          <p:nvPr/>
        </p:nvSpPr>
        <p:spPr>
          <a:xfrm>
            <a:off x="7648239" y="4340168"/>
            <a:ext cx="327334" cy="400110"/>
          </a:xfrm>
          <a:prstGeom prst="rect">
            <a:avLst/>
          </a:prstGeom>
          <a:noFill/>
        </p:spPr>
        <p:txBody>
          <a:bodyPr wrap="none" rtlCol="0">
            <a:spAutoFit/>
          </a:bodyPr>
          <a:lstStyle/>
          <a:p>
            <a:r>
              <a:rPr lang="en-US" altLang="ja-JP" sz="2000" dirty="0"/>
              <a:t>θ</a:t>
            </a:r>
            <a:endParaRPr kumimoji="1" lang="ja-JP" altLang="en-US" sz="2000" dirty="0"/>
          </a:p>
        </p:txBody>
      </p:sp>
      <p:sp>
        <p:nvSpPr>
          <p:cNvPr id="10" name="テキスト ボックス 9"/>
          <p:cNvSpPr txBox="1"/>
          <p:nvPr/>
        </p:nvSpPr>
        <p:spPr>
          <a:xfrm>
            <a:off x="1135520" y="1573549"/>
            <a:ext cx="736099" cy="369332"/>
          </a:xfrm>
          <a:prstGeom prst="rect">
            <a:avLst/>
          </a:prstGeom>
          <a:noFill/>
        </p:spPr>
        <p:txBody>
          <a:bodyPr wrap="none" rtlCol="0">
            <a:spAutoFit/>
          </a:bodyPr>
          <a:lstStyle/>
          <a:p>
            <a:r>
              <a:rPr lang="en-US" altLang="ja-JP" dirty="0"/>
              <a:t>recall</a:t>
            </a:r>
            <a:endParaRPr kumimoji="1" lang="ja-JP" altLang="en-US" dirty="0"/>
          </a:p>
        </p:txBody>
      </p:sp>
      <p:sp>
        <p:nvSpPr>
          <p:cNvPr id="8" name="テキスト ボックス 7"/>
          <p:cNvSpPr txBox="1"/>
          <p:nvPr/>
        </p:nvSpPr>
        <p:spPr>
          <a:xfrm>
            <a:off x="848771" y="4370727"/>
            <a:ext cx="604653" cy="400110"/>
          </a:xfrm>
          <a:prstGeom prst="rect">
            <a:avLst/>
          </a:prstGeom>
          <a:noFill/>
          <a:ln>
            <a:solidFill>
              <a:schemeClr val="tx1"/>
            </a:solidFill>
          </a:ln>
        </p:spPr>
        <p:txBody>
          <a:bodyPr wrap="none" rtlCol="0">
            <a:spAutoFit/>
          </a:bodyPr>
          <a:lstStyle/>
          <a:p>
            <a:r>
              <a:rPr lang="en-US" altLang="ja-JP" sz="2000" dirty="0" smtClean="0"/>
              <a:t>k=1</a:t>
            </a:r>
            <a:endParaRPr kumimoji="1" lang="ja-JP" altLang="en-US" sz="2000" dirty="0"/>
          </a:p>
        </p:txBody>
      </p:sp>
    </p:spTree>
    <p:extLst>
      <p:ext uri="{BB962C8B-B14F-4D97-AF65-F5344CB8AC3E}">
        <p14:creationId xmlns:p14="http://schemas.microsoft.com/office/powerpoint/2010/main" val="13618202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RQ3:</a:t>
            </a:r>
            <a:r>
              <a:rPr lang="ja-JP" altLang="en-US" sz="3600" dirty="0"/>
              <a:t>適切</a:t>
            </a:r>
            <a:r>
              <a:rPr lang="ja-JP" altLang="en-US" sz="3600" dirty="0" smtClean="0"/>
              <a:t>な</a:t>
            </a:r>
            <a:r>
              <a:rPr lang="en-US" altLang="ja-JP" sz="3600" dirty="0" smtClean="0"/>
              <a:t>n-</a:t>
            </a:r>
            <a:r>
              <a:rPr lang="en-US" altLang="ja-JP" sz="3600" dirty="0" err="1" smtClean="0"/>
              <a:t>gram,θ</a:t>
            </a:r>
            <a:endParaRPr lang="en-US" sz="3600" dirty="0"/>
          </a:p>
        </p:txBody>
      </p:sp>
      <p:sp>
        <p:nvSpPr>
          <p:cNvPr id="3" name="コンテンツ プレースホルダー 2"/>
          <p:cNvSpPr>
            <a:spLocks noGrp="1"/>
          </p:cNvSpPr>
          <p:nvPr>
            <p:ph idx="1"/>
          </p:nvPr>
        </p:nvSpPr>
        <p:spPr>
          <a:xfrm>
            <a:off x="457199" y="1600202"/>
            <a:ext cx="8812925" cy="4525963"/>
          </a:xfrm>
        </p:spPr>
        <p:txBody>
          <a:bodyPr/>
          <a:lstStyle/>
          <a:p>
            <a:r>
              <a:rPr lang="en-US" altLang="ja-JP" sz="2800" dirty="0"/>
              <a:t>r</a:t>
            </a:r>
            <a:r>
              <a:rPr lang="en-US" altLang="ja-JP" sz="2800" dirty="0" smtClean="0"/>
              <a:t>ecall</a:t>
            </a:r>
            <a:r>
              <a:rPr lang="ja-JP" altLang="en-US" sz="2800" dirty="0" smtClean="0"/>
              <a:t>を</a:t>
            </a:r>
            <a:r>
              <a:rPr lang="en-US" altLang="ja-JP" sz="2800" dirty="0" smtClean="0"/>
              <a:t>1</a:t>
            </a:r>
            <a:r>
              <a:rPr lang="ja-JP" altLang="en-US" sz="2800" dirty="0" smtClean="0"/>
              <a:t>に保ちながら実行時間を</a:t>
            </a:r>
            <a:r>
              <a:rPr lang="en-US" altLang="ja-JP" sz="2800" dirty="0" smtClean="0"/>
              <a:t>90</a:t>
            </a:r>
            <a:r>
              <a:rPr lang="ja-JP" altLang="en-US" sz="2800" dirty="0" smtClean="0"/>
              <a:t>％削減可能</a:t>
            </a:r>
            <a:r>
              <a:rPr lang="ja-JP" altLang="en-US" sz="2800" dirty="0"/>
              <a:t>な         　パラメータが存在</a:t>
            </a:r>
          </a:p>
          <a:p>
            <a:pPr marL="0" indent="0">
              <a:buNone/>
            </a:pPr>
            <a:endParaRPr lang="en-US" altLang="ja-JP" sz="1050" dirty="0"/>
          </a:p>
          <a:p>
            <a:pPr lvl="2"/>
            <a:r>
              <a:rPr lang="en-US" altLang="ja-JP" sz="1800" dirty="0"/>
              <a:t>5-gram</a:t>
            </a:r>
            <a:r>
              <a:rPr lang="ja-JP" altLang="en-US" sz="1800" dirty="0"/>
              <a:t>：</a:t>
            </a:r>
            <a:r>
              <a:rPr lang="en-US" altLang="ja-JP" sz="1800" dirty="0"/>
              <a:t>0.5-0.6		</a:t>
            </a:r>
            <a:r>
              <a:rPr lang="ja-JP" altLang="en-US" sz="1800" dirty="0"/>
              <a:t>・ </a:t>
            </a:r>
            <a:r>
              <a:rPr lang="en-US" altLang="ja-JP" sz="1800" dirty="0"/>
              <a:t>15-gram:0.1-0.2</a:t>
            </a:r>
          </a:p>
          <a:p>
            <a:pPr lvl="2"/>
            <a:r>
              <a:rPr lang="en-US" altLang="ja-JP" sz="1800" dirty="0">
                <a:solidFill>
                  <a:srgbClr val="FF0000"/>
                </a:solidFill>
              </a:rPr>
              <a:t>10-gram:</a:t>
            </a:r>
            <a:r>
              <a:rPr lang="en-US" altLang="ja-JP" sz="1800" u="sng" dirty="0">
                <a:solidFill>
                  <a:srgbClr val="FF0000"/>
                </a:solidFill>
              </a:rPr>
              <a:t>0.2-0.4</a:t>
            </a:r>
            <a:r>
              <a:rPr lang="en-US" altLang="ja-JP" sz="1800" dirty="0">
                <a:solidFill>
                  <a:srgbClr val="FF0000"/>
                </a:solidFill>
              </a:rPr>
              <a:t>	</a:t>
            </a:r>
            <a:r>
              <a:rPr lang="ja-JP" altLang="en-US" sz="1800" dirty="0"/>
              <a:t>・ </a:t>
            </a:r>
            <a:r>
              <a:rPr lang="en-US" altLang="ja-JP" sz="1800" dirty="0" smtClean="0"/>
              <a:t>20-gram:0.1</a:t>
            </a:r>
          </a:p>
          <a:p>
            <a:pPr lvl="2"/>
            <a:endParaRPr lang="en-US" altLang="ja-JP" sz="1800" dirty="0"/>
          </a:p>
          <a:p>
            <a:pPr lvl="1"/>
            <a:r>
              <a:rPr lang="en-US" altLang="ja-JP" sz="2400" dirty="0"/>
              <a:t>10-gram</a:t>
            </a:r>
            <a:r>
              <a:rPr lang="ja-JP" altLang="en-US" sz="2400" dirty="0" smtClean="0"/>
              <a:t>が包含率の閾値</a:t>
            </a:r>
            <a:r>
              <a:rPr lang="en-US" altLang="ja-JP" sz="2400" dirty="0"/>
              <a:t>:θ</a:t>
            </a:r>
            <a:r>
              <a:rPr lang="ja-JP" altLang="en-US" sz="2400" dirty="0"/>
              <a:t>の幅が</a:t>
            </a:r>
            <a:r>
              <a:rPr lang="en-US" altLang="ja-JP" sz="2400" dirty="0"/>
              <a:t>1</a:t>
            </a:r>
            <a:r>
              <a:rPr lang="ja-JP" altLang="en-US" sz="2400" dirty="0"/>
              <a:t>番</a:t>
            </a:r>
            <a:r>
              <a:rPr lang="ja-JP" altLang="en-US" sz="2400" dirty="0" smtClean="0"/>
              <a:t>広い</a:t>
            </a:r>
            <a:endParaRPr lang="en-US" altLang="ja-JP" sz="2400" dirty="0" smtClean="0"/>
          </a:p>
          <a:p>
            <a:pPr marL="457200" lvl="1" indent="0">
              <a:buNone/>
            </a:pPr>
            <a:r>
              <a:rPr lang="ja-JP" altLang="en-US" sz="2000" dirty="0" smtClean="0"/>
              <a:t>クエリ</a:t>
            </a:r>
            <a:r>
              <a:rPr lang="ja-JP" altLang="en-US" sz="2000" dirty="0"/>
              <a:t>の</a:t>
            </a:r>
            <a:r>
              <a:rPr lang="ja-JP" altLang="en-US" sz="2000" dirty="0">
                <a:solidFill>
                  <a:srgbClr val="FF0000"/>
                </a:solidFill>
              </a:rPr>
              <a:t>類似コードを含むファイルに対しての包含率</a:t>
            </a:r>
            <a:r>
              <a:rPr lang="ja-JP" altLang="en-US" sz="2000" dirty="0" smtClean="0"/>
              <a:t>と　　　　　　　　　　　　　　</a:t>
            </a:r>
            <a:r>
              <a:rPr lang="ja-JP" altLang="en-US" sz="2000" dirty="0" smtClean="0">
                <a:solidFill>
                  <a:srgbClr val="0070C0"/>
                </a:solidFill>
              </a:rPr>
              <a:t>類似</a:t>
            </a:r>
            <a:r>
              <a:rPr lang="ja-JP" altLang="en-US" sz="2000" dirty="0">
                <a:solidFill>
                  <a:srgbClr val="0070C0"/>
                </a:solidFill>
              </a:rPr>
              <a:t>コードを含まないファイルに対しての包含率</a:t>
            </a:r>
            <a:r>
              <a:rPr lang="ja-JP" altLang="en-US" sz="2000" dirty="0"/>
              <a:t>の差が大きくなりやすい</a:t>
            </a:r>
            <a:endParaRPr lang="en-US" altLang="ja-JP" sz="2000" dirty="0"/>
          </a:p>
          <a:p>
            <a:endParaRPr lang="en-US"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テキスト ボックス 4"/>
          <p:cNvSpPr txBox="1"/>
          <p:nvPr/>
        </p:nvSpPr>
        <p:spPr>
          <a:xfrm>
            <a:off x="2436951" y="5664500"/>
            <a:ext cx="4258986"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0" lvl="1"/>
            <a:r>
              <a:rPr lang="ja-JP" altLang="en-US" sz="2400" dirty="0">
                <a:solidFill>
                  <a:srgbClr val="FF0000"/>
                </a:solidFill>
              </a:rPr>
              <a:t>　</a:t>
            </a:r>
            <a:r>
              <a:rPr lang="en-US" altLang="ja-JP" sz="2400" dirty="0" smtClean="0">
                <a:solidFill>
                  <a:schemeClr val="tx1"/>
                </a:solidFill>
              </a:rPr>
              <a:t>10-gram,θ=0.3</a:t>
            </a:r>
            <a:r>
              <a:rPr lang="ja-JP" altLang="en-US" sz="2400" dirty="0" smtClean="0">
                <a:solidFill>
                  <a:schemeClr val="tx1"/>
                </a:solidFill>
              </a:rPr>
              <a:t>が最も</a:t>
            </a:r>
            <a:r>
              <a:rPr lang="ja-JP" altLang="en-US" sz="2400" dirty="0" smtClean="0">
                <a:solidFill>
                  <a:schemeClr val="tx1"/>
                </a:solidFill>
              </a:rPr>
              <a:t>理想的</a:t>
            </a:r>
            <a:endParaRPr lang="en-US" altLang="ja-JP" sz="2400" dirty="0">
              <a:solidFill>
                <a:schemeClr val="tx1"/>
              </a:solidFill>
            </a:endParaRPr>
          </a:p>
        </p:txBody>
      </p:sp>
      <p:sp>
        <p:nvSpPr>
          <p:cNvPr id="6" name="下矢印 5"/>
          <p:cNvSpPr/>
          <p:nvPr/>
        </p:nvSpPr>
        <p:spPr>
          <a:xfrm>
            <a:off x="4315824" y="4940273"/>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7237495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グラフ 23"/>
          <p:cNvGraphicFramePr>
            <a:graphicFrameLocks/>
          </p:cNvGraphicFramePr>
          <p:nvPr>
            <p:extLst>
              <p:ext uri="{D42A27DB-BD31-4B8C-83A1-F6EECF244321}">
                <p14:modId xmlns:p14="http://schemas.microsoft.com/office/powerpoint/2010/main" val="3735287809"/>
              </p:ext>
            </p:extLst>
          </p:nvPr>
        </p:nvGraphicFramePr>
        <p:xfrm>
          <a:off x="1178125" y="1835422"/>
          <a:ext cx="7224235" cy="3152498"/>
        </p:xfrm>
        <a:graphic>
          <a:graphicData uri="http://schemas.openxmlformats.org/drawingml/2006/chart">
            <c:chart xmlns:c="http://schemas.openxmlformats.org/drawingml/2006/chart" xmlns:r="http://schemas.openxmlformats.org/officeDocument/2006/relationships" r:id="rId3"/>
          </a:graphicData>
        </a:graphic>
      </p:graphicFrame>
      <p:sp>
        <p:nvSpPr>
          <p:cNvPr id="6" name="コンテンツ プレースホルダー 2"/>
          <p:cNvSpPr txBox="1">
            <a:spLocks/>
          </p:cNvSpPr>
          <p:nvPr/>
        </p:nvSpPr>
        <p:spPr bwMode="auto">
          <a:xfrm>
            <a:off x="465291"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endParaRPr lang="en-US" altLang="ja-JP" sz="2800" kern="0" dirty="0"/>
          </a:p>
          <a:p>
            <a:endParaRPr lang="en-US" altLang="ja-JP" sz="2400" kern="0" dirty="0" smtClean="0"/>
          </a:p>
          <a:p>
            <a:r>
              <a:rPr lang="en-US" altLang="ja-JP" sz="2400" kern="0" dirty="0" smtClean="0"/>
              <a:t>K</a:t>
            </a:r>
            <a:r>
              <a:rPr lang="ja-JP" altLang="en-US" sz="2400" kern="0" dirty="0" smtClean="0"/>
              <a:t>が大きいほど実行時間も大きくなる</a:t>
            </a:r>
            <a:endParaRPr lang="en-US" altLang="ja-JP" sz="2400" kern="0" dirty="0"/>
          </a:p>
          <a:p>
            <a:pPr lvl="1"/>
            <a:r>
              <a:rPr lang="ja-JP" altLang="en-US" sz="2000" kern="0" dirty="0"/>
              <a:t>ハッシュ計算が</a:t>
            </a:r>
            <a:r>
              <a:rPr lang="en-US" altLang="ja-JP" sz="2000" kern="0" dirty="0"/>
              <a:t>K</a:t>
            </a:r>
            <a:r>
              <a:rPr lang="ja-JP" altLang="en-US" sz="2000" kern="0" dirty="0"/>
              <a:t>倍になるため</a:t>
            </a:r>
          </a:p>
        </p:txBody>
      </p:sp>
      <p:sp>
        <p:nvSpPr>
          <p:cNvPr id="2" name="タイトル 1"/>
          <p:cNvSpPr>
            <a:spLocks noGrp="1"/>
          </p:cNvSpPr>
          <p:nvPr>
            <p:ph type="title"/>
          </p:nvPr>
        </p:nvSpPr>
        <p:spPr/>
        <p:txBody>
          <a:bodyPr/>
          <a:lstStyle/>
          <a:p>
            <a:r>
              <a:rPr lang="en-US" altLang="ja-JP" sz="3600" dirty="0"/>
              <a:t>RQ3:</a:t>
            </a:r>
            <a:r>
              <a:rPr lang="ja-JP" altLang="en-US" sz="3600" dirty="0"/>
              <a:t>適切</a:t>
            </a:r>
            <a:r>
              <a:rPr lang="ja-JP" altLang="en-US" sz="3600" dirty="0" smtClean="0"/>
              <a:t>な</a:t>
            </a:r>
            <a:r>
              <a:rPr lang="en-US" altLang="ja-JP" sz="3600" dirty="0" smtClean="0"/>
              <a:t>k</a:t>
            </a:r>
            <a:endParaRPr kumimoji="1" lang="ja-JP" alt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1" name="テキスト ボックス 10"/>
          <p:cNvSpPr txBox="1"/>
          <p:nvPr/>
        </p:nvSpPr>
        <p:spPr>
          <a:xfrm>
            <a:off x="8366611" y="4222256"/>
            <a:ext cx="327334" cy="400110"/>
          </a:xfrm>
          <a:prstGeom prst="rect">
            <a:avLst/>
          </a:prstGeom>
          <a:noFill/>
        </p:spPr>
        <p:txBody>
          <a:bodyPr wrap="none" rtlCol="0">
            <a:spAutoFit/>
          </a:bodyPr>
          <a:lstStyle/>
          <a:p>
            <a:r>
              <a:rPr lang="en-US" altLang="ja-JP" sz="2000" dirty="0"/>
              <a:t>θ</a:t>
            </a:r>
            <a:endParaRPr kumimoji="1" lang="ja-JP" altLang="en-US" sz="2000" dirty="0"/>
          </a:p>
        </p:txBody>
      </p:sp>
      <p:sp>
        <p:nvSpPr>
          <p:cNvPr id="9" name="正方形/長方形 8"/>
          <p:cNvSpPr/>
          <p:nvPr/>
        </p:nvSpPr>
        <p:spPr>
          <a:xfrm>
            <a:off x="815312" y="1728216"/>
            <a:ext cx="359694" cy="297339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テキスト ボックス 12"/>
          <p:cNvSpPr txBox="1"/>
          <p:nvPr/>
        </p:nvSpPr>
        <p:spPr>
          <a:xfrm>
            <a:off x="1068464" y="4043306"/>
            <a:ext cx="258193" cy="233282"/>
          </a:xfrm>
          <a:prstGeom prst="rect">
            <a:avLst/>
          </a:prstGeom>
          <a:noFill/>
        </p:spPr>
        <p:txBody>
          <a:bodyPr wrap="none" rtlCol="0">
            <a:spAutoFit/>
          </a:bodyPr>
          <a:lstStyle/>
          <a:p>
            <a:r>
              <a:rPr kumimoji="1" lang="en-US" altLang="ja-JP" sz="1100" dirty="0" smtClean="0">
                <a:solidFill>
                  <a:schemeClr val="tx1">
                    <a:lumMod val="65000"/>
                    <a:lumOff val="35000"/>
                  </a:schemeClr>
                </a:solidFill>
              </a:rPr>
              <a:t>2</a:t>
            </a:r>
            <a:endParaRPr kumimoji="1" lang="ja-JP" altLang="en-US" sz="1100" dirty="0">
              <a:solidFill>
                <a:schemeClr val="tx1">
                  <a:lumMod val="65000"/>
                  <a:lumOff val="35000"/>
                </a:schemeClr>
              </a:solidFill>
            </a:endParaRPr>
          </a:p>
        </p:txBody>
      </p:sp>
      <p:sp>
        <p:nvSpPr>
          <p:cNvPr id="14" name="テキスト ボックス 13"/>
          <p:cNvSpPr txBox="1"/>
          <p:nvPr/>
        </p:nvSpPr>
        <p:spPr>
          <a:xfrm>
            <a:off x="1015601" y="2929228"/>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10</a:t>
            </a:r>
            <a:endParaRPr kumimoji="1" lang="ja-JP" altLang="en-US" sz="1100" dirty="0">
              <a:solidFill>
                <a:schemeClr val="tx1">
                  <a:lumMod val="65000"/>
                  <a:lumOff val="35000"/>
                </a:schemeClr>
              </a:solidFill>
            </a:endParaRPr>
          </a:p>
        </p:txBody>
      </p:sp>
      <p:sp>
        <p:nvSpPr>
          <p:cNvPr id="15" name="テキスト ボックス 14"/>
          <p:cNvSpPr txBox="1"/>
          <p:nvPr/>
        </p:nvSpPr>
        <p:spPr>
          <a:xfrm>
            <a:off x="1054125" y="3190148"/>
            <a:ext cx="258193" cy="233282"/>
          </a:xfrm>
          <a:prstGeom prst="rect">
            <a:avLst/>
          </a:prstGeom>
          <a:noFill/>
        </p:spPr>
        <p:txBody>
          <a:bodyPr wrap="none" rtlCol="0">
            <a:spAutoFit/>
          </a:bodyPr>
          <a:lstStyle/>
          <a:p>
            <a:r>
              <a:rPr lang="en-US" altLang="ja-JP" sz="1100" dirty="0">
                <a:solidFill>
                  <a:schemeClr val="tx1">
                    <a:lumMod val="65000"/>
                    <a:lumOff val="35000"/>
                  </a:schemeClr>
                </a:solidFill>
              </a:rPr>
              <a:t>8</a:t>
            </a:r>
            <a:endParaRPr kumimoji="1" lang="ja-JP" altLang="en-US" sz="1100" dirty="0">
              <a:solidFill>
                <a:schemeClr val="tx1">
                  <a:lumMod val="65000"/>
                  <a:lumOff val="35000"/>
                </a:schemeClr>
              </a:solidFill>
            </a:endParaRPr>
          </a:p>
        </p:txBody>
      </p:sp>
      <p:sp>
        <p:nvSpPr>
          <p:cNvPr id="16" name="テキスト ボックス 15"/>
          <p:cNvSpPr txBox="1"/>
          <p:nvPr/>
        </p:nvSpPr>
        <p:spPr>
          <a:xfrm>
            <a:off x="1051468" y="3505934"/>
            <a:ext cx="258193" cy="233282"/>
          </a:xfrm>
          <a:prstGeom prst="rect">
            <a:avLst/>
          </a:prstGeom>
          <a:noFill/>
        </p:spPr>
        <p:txBody>
          <a:bodyPr wrap="none" rtlCol="0">
            <a:spAutoFit/>
          </a:bodyPr>
          <a:lstStyle/>
          <a:p>
            <a:r>
              <a:rPr lang="en-US" altLang="ja-JP" sz="1100" dirty="0">
                <a:solidFill>
                  <a:schemeClr val="tx1">
                    <a:lumMod val="65000"/>
                    <a:lumOff val="35000"/>
                  </a:schemeClr>
                </a:solidFill>
              </a:rPr>
              <a:t>6</a:t>
            </a:r>
            <a:endParaRPr kumimoji="1" lang="ja-JP" altLang="en-US" sz="1100" dirty="0">
              <a:solidFill>
                <a:schemeClr val="tx1">
                  <a:lumMod val="65000"/>
                  <a:lumOff val="35000"/>
                </a:schemeClr>
              </a:solidFill>
            </a:endParaRPr>
          </a:p>
        </p:txBody>
      </p:sp>
      <p:sp>
        <p:nvSpPr>
          <p:cNvPr id="17" name="テキスト ボックス 16"/>
          <p:cNvSpPr txBox="1"/>
          <p:nvPr/>
        </p:nvSpPr>
        <p:spPr>
          <a:xfrm>
            <a:off x="1054125" y="3749855"/>
            <a:ext cx="258193" cy="233282"/>
          </a:xfrm>
          <a:prstGeom prst="rect">
            <a:avLst/>
          </a:prstGeom>
          <a:noFill/>
        </p:spPr>
        <p:txBody>
          <a:bodyPr wrap="none" rtlCol="0">
            <a:spAutoFit/>
          </a:bodyPr>
          <a:lstStyle/>
          <a:p>
            <a:r>
              <a:rPr kumimoji="1" lang="en-US" altLang="ja-JP" sz="1100" dirty="0" smtClean="0">
                <a:solidFill>
                  <a:schemeClr val="tx1">
                    <a:lumMod val="65000"/>
                    <a:lumOff val="35000"/>
                  </a:schemeClr>
                </a:solidFill>
              </a:rPr>
              <a:t>4</a:t>
            </a:r>
            <a:endParaRPr kumimoji="1" lang="ja-JP" altLang="en-US" sz="1100" dirty="0">
              <a:solidFill>
                <a:schemeClr val="tx1">
                  <a:lumMod val="65000"/>
                  <a:lumOff val="35000"/>
                </a:schemeClr>
              </a:solidFill>
            </a:endParaRPr>
          </a:p>
        </p:txBody>
      </p:sp>
      <p:sp>
        <p:nvSpPr>
          <p:cNvPr id="18" name="テキスト ボックス 17"/>
          <p:cNvSpPr txBox="1"/>
          <p:nvPr/>
        </p:nvSpPr>
        <p:spPr>
          <a:xfrm>
            <a:off x="989447" y="2384143"/>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14</a:t>
            </a:r>
            <a:endParaRPr kumimoji="1" lang="ja-JP" altLang="en-US" sz="1100" dirty="0">
              <a:solidFill>
                <a:schemeClr val="tx1">
                  <a:lumMod val="65000"/>
                  <a:lumOff val="35000"/>
                </a:schemeClr>
              </a:solidFill>
            </a:endParaRPr>
          </a:p>
        </p:txBody>
      </p:sp>
      <p:sp>
        <p:nvSpPr>
          <p:cNvPr id="19" name="テキスト ボックス 18"/>
          <p:cNvSpPr txBox="1"/>
          <p:nvPr/>
        </p:nvSpPr>
        <p:spPr>
          <a:xfrm>
            <a:off x="989447" y="2660542"/>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12</a:t>
            </a:r>
            <a:endParaRPr kumimoji="1" lang="ja-JP" altLang="en-US" sz="1100" dirty="0">
              <a:solidFill>
                <a:schemeClr val="tx1">
                  <a:lumMod val="65000"/>
                  <a:lumOff val="35000"/>
                </a:schemeClr>
              </a:solidFill>
            </a:endParaRPr>
          </a:p>
        </p:txBody>
      </p:sp>
      <p:sp>
        <p:nvSpPr>
          <p:cNvPr id="20" name="テキスト ボックス 19"/>
          <p:cNvSpPr txBox="1"/>
          <p:nvPr/>
        </p:nvSpPr>
        <p:spPr>
          <a:xfrm>
            <a:off x="989447" y="2105179"/>
            <a:ext cx="335240" cy="233282"/>
          </a:xfrm>
          <a:prstGeom prst="rect">
            <a:avLst/>
          </a:prstGeom>
          <a:noFill/>
        </p:spPr>
        <p:txBody>
          <a:bodyPr wrap="none" rtlCol="0">
            <a:spAutoFit/>
          </a:bodyPr>
          <a:lstStyle/>
          <a:p>
            <a:r>
              <a:rPr lang="en-US" altLang="ja-JP" sz="1100" dirty="0" smtClean="0">
                <a:solidFill>
                  <a:schemeClr val="tx1">
                    <a:lumMod val="65000"/>
                    <a:lumOff val="35000"/>
                  </a:schemeClr>
                </a:solidFill>
              </a:rPr>
              <a:t>16</a:t>
            </a:r>
            <a:endParaRPr kumimoji="1" lang="ja-JP" altLang="en-US" sz="1100" dirty="0">
              <a:solidFill>
                <a:schemeClr val="tx1">
                  <a:lumMod val="65000"/>
                  <a:lumOff val="35000"/>
                </a:schemeClr>
              </a:solidFill>
            </a:endParaRPr>
          </a:p>
        </p:txBody>
      </p:sp>
      <p:sp>
        <p:nvSpPr>
          <p:cNvPr id="22" name="テキスト ボックス 21"/>
          <p:cNvSpPr txBox="1"/>
          <p:nvPr/>
        </p:nvSpPr>
        <p:spPr>
          <a:xfrm>
            <a:off x="1057584" y="4297866"/>
            <a:ext cx="263214" cy="261610"/>
          </a:xfrm>
          <a:prstGeom prst="rect">
            <a:avLst/>
          </a:prstGeom>
          <a:noFill/>
        </p:spPr>
        <p:txBody>
          <a:bodyPr wrap="none" rtlCol="0">
            <a:spAutoFit/>
          </a:bodyPr>
          <a:lstStyle/>
          <a:p>
            <a:r>
              <a:rPr lang="en-US" altLang="ja-JP" sz="1100" dirty="0">
                <a:solidFill>
                  <a:schemeClr val="tx1">
                    <a:lumMod val="65000"/>
                    <a:lumOff val="35000"/>
                  </a:schemeClr>
                </a:solidFill>
              </a:rPr>
              <a:t>0</a:t>
            </a:r>
            <a:endParaRPr kumimoji="1" lang="ja-JP" altLang="en-US" sz="1100" dirty="0">
              <a:solidFill>
                <a:schemeClr val="tx1">
                  <a:lumMod val="65000"/>
                  <a:lumOff val="35000"/>
                </a:schemeClr>
              </a:solidFill>
            </a:endParaRPr>
          </a:p>
        </p:txBody>
      </p:sp>
      <p:sp>
        <p:nvSpPr>
          <p:cNvPr id="25" name="テキスト ボックス 24"/>
          <p:cNvSpPr txBox="1"/>
          <p:nvPr/>
        </p:nvSpPr>
        <p:spPr>
          <a:xfrm>
            <a:off x="999535" y="1830190"/>
            <a:ext cx="341760" cy="261610"/>
          </a:xfrm>
          <a:prstGeom prst="rect">
            <a:avLst/>
          </a:prstGeom>
          <a:noFill/>
        </p:spPr>
        <p:txBody>
          <a:bodyPr wrap="none" rtlCol="0">
            <a:spAutoFit/>
          </a:bodyPr>
          <a:lstStyle/>
          <a:p>
            <a:r>
              <a:rPr lang="en-US" altLang="ja-JP" sz="1100" dirty="0" smtClean="0">
                <a:solidFill>
                  <a:schemeClr val="tx1">
                    <a:lumMod val="65000"/>
                    <a:lumOff val="35000"/>
                  </a:schemeClr>
                </a:solidFill>
              </a:rPr>
              <a:t>18</a:t>
            </a:r>
            <a:endParaRPr kumimoji="1" lang="ja-JP" altLang="en-US" sz="1100" dirty="0">
              <a:solidFill>
                <a:schemeClr val="tx1">
                  <a:lumMod val="65000"/>
                  <a:lumOff val="35000"/>
                </a:schemeClr>
              </a:solidFill>
            </a:endParaRPr>
          </a:p>
        </p:txBody>
      </p:sp>
      <p:sp>
        <p:nvSpPr>
          <p:cNvPr id="12" name="テキスト ボックス 11"/>
          <p:cNvSpPr txBox="1"/>
          <p:nvPr/>
        </p:nvSpPr>
        <p:spPr>
          <a:xfrm>
            <a:off x="358847" y="4639892"/>
            <a:ext cx="1053494" cy="400110"/>
          </a:xfrm>
          <a:prstGeom prst="rect">
            <a:avLst/>
          </a:prstGeom>
          <a:noFill/>
          <a:ln>
            <a:solidFill>
              <a:schemeClr val="tx1"/>
            </a:solidFill>
          </a:ln>
        </p:spPr>
        <p:txBody>
          <a:bodyPr wrap="none" rtlCol="0">
            <a:spAutoFit/>
          </a:bodyPr>
          <a:lstStyle/>
          <a:p>
            <a:r>
              <a:rPr lang="en-US" altLang="ja-JP" sz="2000" dirty="0"/>
              <a:t>10gram</a:t>
            </a:r>
            <a:endParaRPr kumimoji="1" lang="ja-JP" altLang="en-US" sz="2000" dirty="0"/>
          </a:p>
        </p:txBody>
      </p:sp>
      <p:sp>
        <p:nvSpPr>
          <p:cNvPr id="10" name="テキスト ボックス 9"/>
          <p:cNvSpPr txBox="1"/>
          <p:nvPr/>
        </p:nvSpPr>
        <p:spPr>
          <a:xfrm>
            <a:off x="567177" y="1541108"/>
            <a:ext cx="1569660" cy="369332"/>
          </a:xfrm>
          <a:prstGeom prst="rect">
            <a:avLst/>
          </a:prstGeom>
          <a:noFill/>
        </p:spPr>
        <p:txBody>
          <a:bodyPr wrap="none" rtlCol="0">
            <a:spAutoFit/>
          </a:bodyPr>
          <a:lstStyle/>
          <a:p>
            <a:r>
              <a:rPr lang="ja-JP" altLang="en-US" dirty="0"/>
              <a:t>実行時間</a:t>
            </a:r>
            <a:r>
              <a:rPr lang="en-US" altLang="ja-JP" dirty="0"/>
              <a:t>(</a:t>
            </a:r>
            <a:r>
              <a:rPr lang="en-US" altLang="ja-JP" dirty="0" err="1"/>
              <a:t>ms</a:t>
            </a:r>
            <a:r>
              <a:rPr lang="en-US" altLang="ja-JP" dirty="0"/>
              <a:t>)</a:t>
            </a:r>
            <a:endParaRPr kumimoji="1" lang="ja-JP" altLang="en-US" dirty="0"/>
          </a:p>
        </p:txBody>
      </p:sp>
    </p:spTree>
    <p:extLst>
      <p:ext uri="{BB962C8B-B14F-4D97-AF65-F5344CB8AC3E}">
        <p14:creationId xmlns:p14="http://schemas.microsoft.com/office/powerpoint/2010/main" val="7913889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p:cNvSpPr txBox="1">
            <a:spLocks/>
          </p:cNvSpPr>
          <p:nvPr/>
        </p:nvSpPr>
        <p:spPr bwMode="auto">
          <a:xfrm>
            <a:off x="673099" y="1232001"/>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FontTx/>
              <a:buNone/>
            </a:pPr>
            <a:endParaRPr lang="en-US" altLang="ja-JP" sz="2800" kern="0" dirty="0"/>
          </a:p>
          <a:p>
            <a:pPr marL="0" indent="0">
              <a:buNone/>
            </a:pPr>
            <a:endParaRPr lang="en-US" altLang="ja-JP" sz="2800" kern="0" dirty="0"/>
          </a:p>
          <a:p>
            <a:r>
              <a:rPr lang="en-US" altLang="ja-JP" sz="2800" kern="0" dirty="0"/>
              <a:t>k</a:t>
            </a:r>
            <a:r>
              <a:rPr lang="ja-JP" altLang="en-US" sz="2800" kern="0" dirty="0" smtClean="0"/>
              <a:t>が</a:t>
            </a:r>
            <a:r>
              <a:rPr lang="ja-JP" altLang="en-US" sz="2800" kern="0" dirty="0"/>
              <a:t>増えても</a:t>
            </a:r>
            <a:r>
              <a:rPr lang="en-US" altLang="ja-JP" sz="2800" kern="0" dirty="0"/>
              <a:t>recall</a:t>
            </a:r>
            <a:r>
              <a:rPr lang="ja-JP" altLang="en-US" sz="2800" kern="0" dirty="0"/>
              <a:t>はむしろ下がっている</a:t>
            </a:r>
            <a:endParaRPr lang="en-US" altLang="ja-JP" sz="2800" kern="0" dirty="0"/>
          </a:p>
          <a:p>
            <a:pPr lvl="1"/>
            <a:endParaRPr lang="ja-JP" altLang="en-US" sz="2400" kern="0" dirty="0"/>
          </a:p>
        </p:txBody>
      </p:sp>
      <p:sp>
        <p:nvSpPr>
          <p:cNvPr id="2" name="タイトル 1"/>
          <p:cNvSpPr>
            <a:spLocks noGrp="1"/>
          </p:cNvSpPr>
          <p:nvPr>
            <p:ph type="title"/>
          </p:nvPr>
        </p:nvSpPr>
        <p:spPr/>
        <p:txBody>
          <a:bodyPr/>
          <a:lstStyle/>
          <a:p>
            <a:r>
              <a:rPr lang="en-US" altLang="ja-JP" sz="3600" dirty="0"/>
              <a:t>RQ3:</a:t>
            </a:r>
            <a:r>
              <a:rPr lang="ja-JP" altLang="en-US" sz="3600" dirty="0"/>
              <a:t>適切な</a:t>
            </a:r>
            <a:r>
              <a:rPr lang="en-US" altLang="ja-JP" sz="3600" dirty="0"/>
              <a:t>k</a:t>
            </a:r>
            <a:endParaRPr kumimoji="1" lang="ja-JP" altLang="en-US" sz="3600" dirty="0"/>
          </a:p>
        </p:txBody>
      </p:sp>
      <p:graphicFrame>
        <p:nvGraphicFramePr>
          <p:cNvPr id="5" name="コンテンツ プレースホルダー 4"/>
          <p:cNvGraphicFramePr>
            <a:graphicFrameLocks noGrp="1"/>
          </p:cNvGraphicFramePr>
          <p:nvPr>
            <p:ph idx="1"/>
            <p:extLst/>
          </p:nvPr>
        </p:nvGraphicFramePr>
        <p:xfrm>
          <a:off x="673099" y="2057400"/>
          <a:ext cx="7200900" cy="148336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185529965"/>
                    </a:ext>
                  </a:extLst>
                </a:gridCol>
                <a:gridCol w="1041400">
                  <a:extLst>
                    <a:ext uri="{9D8B030D-6E8A-4147-A177-3AD203B41FA5}">
                      <a16:colId xmlns:a16="http://schemas.microsoft.com/office/drawing/2014/main" val="1276748829"/>
                    </a:ext>
                  </a:extLst>
                </a:gridCol>
                <a:gridCol w="1028700">
                  <a:extLst>
                    <a:ext uri="{9D8B030D-6E8A-4147-A177-3AD203B41FA5}">
                      <a16:colId xmlns:a16="http://schemas.microsoft.com/office/drawing/2014/main" val="1191606547"/>
                    </a:ext>
                  </a:extLst>
                </a:gridCol>
                <a:gridCol w="1028700">
                  <a:extLst>
                    <a:ext uri="{9D8B030D-6E8A-4147-A177-3AD203B41FA5}">
                      <a16:colId xmlns:a16="http://schemas.microsoft.com/office/drawing/2014/main" val="2514517168"/>
                    </a:ext>
                  </a:extLst>
                </a:gridCol>
                <a:gridCol w="1028700">
                  <a:extLst>
                    <a:ext uri="{9D8B030D-6E8A-4147-A177-3AD203B41FA5}">
                      <a16:colId xmlns:a16="http://schemas.microsoft.com/office/drawing/2014/main" val="1596800706"/>
                    </a:ext>
                  </a:extLst>
                </a:gridCol>
                <a:gridCol w="1028700">
                  <a:extLst>
                    <a:ext uri="{9D8B030D-6E8A-4147-A177-3AD203B41FA5}">
                      <a16:colId xmlns:a16="http://schemas.microsoft.com/office/drawing/2014/main" val="1777384761"/>
                    </a:ext>
                  </a:extLst>
                </a:gridCol>
                <a:gridCol w="1028700">
                  <a:extLst>
                    <a:ext uri="{9D8B030D-6E8A-4147-A177-3AD203B41FA5}">
                      <a16:colId xmlns:a16="http://schemas.microsoft.com/office/drawing/2014/main" val="2191243017"/>
                    </a:ext>
                  </a:extLst>
                </a:gridCol>
              </a:tblGrid>
              <a:tr h="370840">
                <a:tc>
                  <a:txBody>
                    <a:bodyPr/>
                    <a:lstStyle/>
                    <a:p>
                      <a:endParaRPr kumimoji="1" lang="ja-JP" altLang="en-US" sz="18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kumimoji="1" lang="en-US" altLang="ja-JP" sz="1800" dirty="0">
                          <a:solidFill>
                            <a:schemeClr val="tx1"/>
                          </a:solidFill>
                        </a:rPr>
                        <a:t>0</a:t>
                      </a:r>
                      <a:endParaRPr kumimoji="1" lang="ja-JP" altLang="en-US" sz="1800" dirty="0">
                        <a:solidFill>
                          <a:schemeClr val="tx1"/>
                        </a:solidFill>
                      </a:endParaRPr>
                    </a:p>
                  </a:txBody>
                  <a:tcPr>
                    <a:lnL w="12700" cmpd="sng">
                      <a:noFill/>
                    </a:lnL>
                  </a:tcPr>
                </a:tc>
                <a:tc>
                  <a:txBody>
                    <a:bodyPr/>
                    <a:lstStyle/>
                    <a:p>
                      <a:r>
                        <a:rPr kumimoji="1" lang="en-US" altLang="ja-JP" sz="1800" dirty="0">
                          <a:solidFill>
                            <a:schemeClr val="tx1"/>
                          </a:solidFill>
                        </a:rPr>
                        <a:t>0.2</a:t>
                      </a:r>
                      <a:endParaRPr kumimoji="1" lang="ja-JP" altLang="en-US" sz="1800" dirty="0">
                        <a:solidFill>
                          <a:schemeClr val="tx1"/>
                        </a:solidFill>
                      </a:endParaRPr>
                    </a:p>
                  </a:txBody>
                  <a:tcPr/>
                </a:tc>
                <a:tc>
                  <a:txBody>
                    <a:bodyPr/>
                    <a:lstStyle/>
                    <a:p>
                      <a:r>
                        <a:rPr kumimoji="1" lang="en-US" altLang="ja-JP" sz="1800" dirty="0">
                          <a:solidFill>
                            <a:schemeClr val="tx1"/>
                          </a:solidFill>
                        </a:rPr>
                        <a:t>0.4</a:t>
                      </a:r>
                      <a:endParaRPr kumimoji="1" lang="ja-JP" altLang="en-US" sz="1800" dirty="0">
                        <a:solidFill>
                          <a:schemeClr val="tx1"/>
                        </a:solidFill>
                      </a:endParaRPr>
                    </a:p>
                  </a:txBody>
                  <a:tcPr/>
                </a:tc>
                <a:tc>
                  <a:txBody>
                    <a:bodyPr/>
                    <a:lstStyle/>
                    <a:p>
                      <a:r>
                        <a:rPr kumimoji="1" lang="en-US" altLang="ja-JP" sz="1800" dirty="0">
                          <a:solidFill>
                            <a:schemeClr val="tx1"/>
                          </a:solidFill>
                        </a:rPr>
                        <a:t>0.6</a:t>
                      </a:r>
                      <a:endParaRPr kumimoji="1" lang="ja-JP" altLang="en-US" sz="1800" dirty="0">
                        <a:solidFill>
                          <a:schemeClr val="tx1"/>
                        </a:solidFill>
                      </a:endParaRPr>
                    </a:p>
                  </a:txBody>
                  <a:tcPr/>
                </a:tc>
                <a:tc>
                  <a:txBody>
                    <a:bodyPr/>
                    <a:lstStyle/>
                    <a:p>
                      <a:r>
                        <a:rPr kumimoji="1" lang="en-US" altLang="ja-JP" sz="1800" dirty="0">
                          <a:solidFill>
                            <a:schemeClr val="tx1"/>
                          </a:solidFill>
                        </a:rPr>
                        <a:t>0.8</a:t>
                      </a:r>
                      <a:endParaRPr kumimoji="1" lang="ja-JP" altLang="en-US" sz="1800" dirty="0">
                        <a:solidFill>
                          <a:schemeClr val="tx1"/>
                        </a:solidFill>
                      </a:endParaRPr>
                    </a:p>
                  </a:txBody>
                  <a:tcPr/>
                </a:tc>
                <a:tc>
                  <a:txBody>
                    <a:bodyPr/>
                    <a:lstStyle/>
                    <a:p>
                      <a:r>
                        <a:rPr kumimoji="1" lang="en-US" altLang="ja-JP" sz="1800" dirty="0">
                          <a:solidFill>
                            <a:schemeClr val="tx1"/>
                          </a:solidFill>
                        </a:rPr>
                        <a:t>1.0</a:t>
                      </a:r>
                      <a:endParaRPr kumimoji="1" lang="ja-JP" altLang="en-US" sz="1800" dirty="0">
                        <a:solidFill>
                          <a:schemeClr val="tx1"/>
                        </a:solidFill>
                      </a:endParaRPr>
                    </a:p>
                  </a:txBody>
                  <a:tcPr/>
                </a:tc>
                <a:extLst>
                  <a:ext uri="{0D108BD9-81ED-4DB2-BD59-A6C34878D82A}">
                    <a16:rowId xmlns:a16="http://schemas.microsoft.com/office/drawing/2014/main" val="4182999919"/>
                  </a:ext>
                </a:extLst>
              </a:tr>
              <a:tr h="370840">
                <a:tc>
                  <a:txBody>
                    <a:bodyPr/>
                    <a:lstStyle/>
                    <a:p>
                      <a:r>
                        <a:rPr kumimoji="1" lang="en-US" altLang="ja-JP" sz="1800" dirty="0"/>
                        <a:t>K=1</a:t>
                      </a:r>
                      <a:endParaRPr kumimoji="1" lang="ja-JP" altLang="en-US" sz="1800" dirty="0"/>
                    </a:p>
                  </a:txBody>
                  <a:tcPr>
                    <a:lnT w="38100" cmpd="sng">
                      <a:noFill/>
                    </a:lnT>
                    <a:solidFill>
                      <a:schemeClr val="accent1"/>
                    </a:solidFill>
                  </a:tcPr>
                </a:tc>
                <a:tc>
                  <a:txBody>
                    <a:bodyPr/>
                    <a:lstStyle/>
                    <a:p>
                      <a:pPr algn="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0.943396</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0.943396</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0.886792</a:t>
                      </a:r>
                    </a:p>
                  </a:txBody>
                  <a:tcPr marL="6350" marR="6350" marT="6350" marB="0" anchor="ctr"/>
                </a:tc>
                <a:extLst>
                  <a:ext uri="{0D108BD9-81ED-4DB2-BD59-A6C34878D82A}">
                    <a16:rowId xmlns:a16="http://schemas.microsoft.com/office/drawing/2014/main" val="1639872273"/>
                  </a:ext>
                </a:extLst>
              </a:tr>
              <a:tr h="370840">
                <a:tc>
                  <a:txBody>
                    <a:bodyPr/>
                    <a:lstStyle/>
                    <a:p>
                      <a:r>
                        <a:rPr kumimoji="1" lang="en-US" altLang="ja-JP" sz="1800" dirty="0"/>
                        <a:t>K=5</a:t>
                      </a:r>
                      <a:endParaRPr kumimoji="1" lang="ja-JP" altLang="en-US" sz="1800" dirty="0"/>
                    </a:p>
                  </a:txBody>
                  <a:tcPr>
                    <a:lnB w="12700" cmpd="sng">
                      <a:noFill/>
                    </a:lnB>
                    <a:solidFill>
                      <a:schemeClr val="accent1"/>
                    </a:solidFill>
                  </a:tcP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0.943396</a:t>
                      </a:r>
                    </a:p>
                  </a:txBody>
                  <a:tcPr marL="6350" marR="6350" marT="6350" marB="0" anchor="ctr"/>
                </a:tc>
                <a:tc>
                  <a:txBody>
                    <a:bodyPr/>
                    <a:lstStyle/>
                    <a:p>
                      <a:pPr algn="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0.924528</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0.886792</a:t>
                      </a:r>
                    </a:p>
                  </a:txBody>
                  <a:tcPr marL="6350" marR="6350" marT="6350" marB="0" anchor="ctr"/>
                </a:tc>
                <a:extLst>
                  <a:ext uri="{0D108BD9-81ED-4DB2-BD59-A6C34878D82A}">
                    <a16:rowId xmlns:a16="http://schemas.microsoft.com/office/drawing/2014/main" val="3644989313"/>
                  </a:ext>
                </a:extLst>
              </a:tr>
              <a:tr h="370840">
                <a:tc>
                  <a:txBody>
                    <a:bodyPr/>
                    <a:lstStyle/>
                    <a:p>
                      <a:r>
                        <a:rPr kumimoji="1" lang="en-US" altLang="ja-JP" sz="1800" dirty="0"/>
                        <a:t>K=10</a:t>
                      </a:r>
                      <a:endParaRPr kumimoji="1" lang="ja-JP" altLang="en-US" sz="1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lnL w="12700" cmpd="sng">
                      <a:noFill/>
                    </a:lnL>
                  </a:tcP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0.943396</a:t>
                      </a:r>
                    </a:p>
                  </a:txBody>
                  <a:tcPr marL="6350" marR="6350" marT="6350" marB="0" anchor="ctr"/>
                </a:tc>
                <a:tc>
                  <a:txBody>
                    <a:bodyPr/>
                    <a:lstStyle/>
                    <a:p>
                      <a:pPr algn="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0.924528</a:t>
                      </a:r>
                    </a:p>
                  </a:txBody>
                  <a:tcPr marL="6350" marR="6350" marT="6350" marB="0" anchor="ctr"/>
                </a:tc>
                <a:tc>
                  <a:txBody>
                    <a:bodyPr/>
                    <a:lstStyle/>
                    <a:p>
                      <a:pPr algn="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0.886792</a:t>
                      </a:r>
                    </a:p>
                  </a:txBody>
                  <a:tcPr marL="6350" marR="6350" marT="6350" marB="0" anchor="ctr"/>
                </a:tc>
                <a:extLst>
                  <a:ext uri="{0D108BD9-81ED-4DB2-BD59-A6C34878D82A}">
                    <a16:rowId xmlns:a16="http://schemas.microsoft.com/office/drawing/2014/main" val="3949918470"/>
                  </a:ext>
                </a:extLst>
              </a:tr>
            </a:tbl>
          </a:graphicData>
        </a:graphic>
      </p:graphicFrame>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テキスト ボックス 5"/>
          <p:cNvSpPr txBox="1"/>
          <p:nvPr/>
        </p:nvSpPr>
        <p:spPr>
          <a:xfrm>
            <a:off x="559050" y="1688068"/>
            <a:ext cx="736099" cy="369332"/>
          </a:xfrm>
          <a:prstGeom prst="rect">
            <a:avLst/>
          </a:prstGeom>
          <a:noFill/>
        </p:spPr>
        <p:txBody>
          <a:bodyPr wrap="none" rtlCol="0">
            <a:spAutoFit/>
          </a:bodyPr>
          <a:lstStyle/>
          <a:p>
            <a:r>
              <a:rPr lang="en-US" altLang="ja-JP" dirty="0"/>
              <a:t>recall</a:t>
            </a:r>
            <a:endParaRPr kumimoji="1" lang="ja-JP" altLang="en-US" dirty="0"/>
          </a:p>
        </p:txBody>
      </p:sp>
      <p:sp>
        <p:nvSpPr>
          <p:cNvPr id="8" name="テキスト ボックス 7"/>
          <p:cNvSpPr txBox="1"/>
          <p:nvPr/>
        </p:nvSpPr>
        <p:spPr>
          <a:xfrm>
            <a:off x="2616197" y="5296299"/>
            <a:ext cx="3898903"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0" lvl="1"/>
            <a:r>
              <a:rPr lang="en-US" altLang="ja-JP" sz="2400" dirty="0" smtClean="0">
                <a:solidFill>
                  <a:schemeClr val="tx1"/>
                </a:solidFill>
              </a:rPr>
              <a:t>k=1</a:t>
            </a:r>
            <a:r>
              <a:rPr lang="ja-JP" altLang="en-US" sz="2400" dirty="0">
                <a:solidFill>
                  <a:schemeClr val="tx1"/>
                </a:solidFill>
              </a:rPr>
              <a:t>が理想的なハッシュの数</a:t>
            </a:r>
            <a:endParaRPr lang="en-US" altLang="ja-JP" sz="2400" dirty="0">
              <a:solidFill>
                <a:schemeClr val="tx1"/>
              </a:solidFill>
            </a:endParaRPr>
          </a:p>
        </p:txBody>
      </p:sp>
      <p:sp>
        <p:nvSpPr>
          <p:cNvPr id="9" name="下矢印 8"/>
          <p:cNvSpPr/>
          <p:nvPr/>
        </p:nvSpPr>
        <p:spPr>
          <a:xfrm>
            <a:off x="4258672" y="4569248"/>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5457032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まとめと今後の課題</a:t>
            </a:r>
          </a:p>
        </p:txBody>
      </p:sp>
      <p:sp>
        <p:nvSpPr>
          <p:cNvPr id="3" name="コンテンツ プレースホルダー 2"/>
          <p:cNvSpPr>
            <a:spLocks noGrp="1"/>
          </p:cNvSpPr>
          <p:nvPr>
            <p:ph idx="1"/>
          </p:nvPr>
        </p:nvSpPr>
        <p:spPr>
          <a:xfrm>
            <a:off x="457200" y="1600202"/>
            <a:ext cx="8473858" cy="4525963"/>
          </a:xfrm>
        </p:spPr>
        <p:txBody>
          <a:bodyPr/>
          <a:lstStyle/>
          <a:p>
            <a:r>
              <a:rPr kumimoji="1" lang="ja-JP" altLang="en-US" sz="2800" dirty="0"/>
              <a:t>ブルームフィルタを用いた</a:t>
            </a:r>
            <a:r>
              <a:rPr kumimoji="1" lang="en-US" altLang="ja-JP" sz="2800" dirty="0" err="1"/>
              <a:t>NCDSearch</a:t>
            </a:r>
            <a:r>
              <a:rPr lang="ja-JP" altLang="en-US" sz="2800" dirty="0"/>
              <a:t>の処理速度の高速化を提案</a:t>
            </a:r>
            <a:endParaRPr lang="en-US" altLang="ja-JP" sz="2800" dirty="0"/>
          </a:p>
          <a:p>
            <a:pPr lvl="1"/>
            <a:r>
              <a:rPr lang="ja-JP" altLang="en-US" sz="2400" dirty="0"/>
              <a:t>包含率を新たに定義</a:t>
            </a:r>
            <a:endParaRPr lang="en-US" altLang="ja-JP" sz="2400" dirty="0"/>
          </a:p>
          <a:p>
            <a:pPr lvl="1"/>
            <a:r>
              <a:rPr lang="en-US" altLang="ja-JP" sz="2400" dirty="0" smtClean="0"/>
              <a:t>R</a:t>
            </a:r>
            <a:r>
              <a:rPr kumimoji="1" lang="en-US" altLang="ja-JP" sz="2400" dirty="0" smtClean="0"/>
              <a:t>ecall</a:t>
            </a:r>
            <a:r>
              <a:rPr lang="ja-JP" altLang="en-US" sz="2400" dirty="0" smtClean="0"/>
              <a:t>を</a:t>
            </a:r>
            <a:r>
              <a:rPr lang="en-US" altLang="ja-JP" sz="2400" dirty="0" smtClean="0"/>
              <a:t>1</a:t>
            </a:r>
            <a:r>
              <a:rPr lang="ja-JP" altLang="en-US" sz="2400" dirty="0" smtClean="0"/>
              <a:t>に</a:t>
            </a:r>
            <a:r>
              <a:rPr kumimoji="1" lang="ja-JP" altLang="en-US" sz="2400" dirty="0" smtClean="0"/>
              <a:t>保ったまま</a:t>
            </a:r>
            <a:r>
              <a:rPr kumimoji="1" lang="en-US" altLang="ja-JP" sz="2400" dirty="0" smtClean="0"/>
              <a:t>90</a:t>
            </a:r>
            <a:r>
              <a:rPr kumimoji="1" lang="ja-JP" altLang="en-US" sz="2400" dirty="0" smtClean="0"/>
              <a:t>％</a:t>
            </a:r>
            <a:r>
              <a:rPr kumimoji="1" lang="ja-JP" altLang="en-US" sz="2400" dirty="0"/>
              <a:t>の処理速度の短縮を実現</a:t>
            </a:r>
            <a:endParaRPr kumimoji="1" lang="en-US" altLang="ja-JP" sz="2400" dirty="0"/>
          </a:p>
          <a:p>
            <a:pPr lvl="2"/>
            <a:r>
              <a:rPr lang="ja-JP" altLang="en-US" sz="2000" dirty="0" smtClean="0"/>
              <a:t>適切なパラメータ</a:t>
            </a:r>
            <a:endParaRPr lang="en-US" altLang="ja-JP" sz="2000" dirty="0" smtClean="0"/>
          </a:p>
          <a:p>
            <a:pPr marL="914400" lvl="2" indent="0">
              <a:buNone/>
            </a:pPr>
            <a:r>
              <a:rPr lang="ja-JP" altLang="en-US" sz="2000" dirty="0" smtClean="0"/>
              <a:t>　　　　　  </a:t>
            </a:r>
            <a:r>
              <a:rPr lang="en-US" altLang="ja-JP" sz="2000" dirty="0" smtClean="0"/>
              <a:t>10-gram</a:t>
            </a:r>
          </a:p>
          <a:p>
            <a:pPr marL="914400" lvl="2" indent="0">
              <a:buNone/>
            </a:pPr>
            <a:r>
              <a:rPr lang="ja-JP" altLang="en-US" sz="2000" dirty="0"/>
              <a:t>　</a:t>
            </a:r>
            <a:r>
              <a:rPr lang="ja-JP" altLang="en-US" sz="2000" dirty="0" smtClean="0"/>
              <a:t>　　　　　</a:t>
            </a:r>
            <a:r>
              <a:rPr lang="en-US" altLang="ja-JP" sz="2000" dirty="0"/>
              <a:t>θ</a:t>
            </a:r>
            <a:r>
              <a:rPr lang="en-US" altLang="ja-JP" sz="2000" dirty="0" smtClean="0"/>
              <a:t>=0.3</a:t>
            </a:r>
          </a:p>
          <a:p>
            <a:pPr marL="914400" lvl="2" indent="0">
              <a:buNone/>
            </a:pPr>
            <a:r>
              <a:rPr lang="en-US" altLang="ja-JP" sz="2000" dirty="0" smtClean="0"/>
              <a:t>               k=1</a:t>
            </a:r>
            <a:endParaRPr lang="en-US" altLang="ja-JP" sz="2000" dirty="0">
              <a:cs typeface="Arial"/>
            </a:endParaRPr>
          </a:p>
          <a:p>
            <a:r>
              <a:rPr kumimoji="1" lang="ja-JP" altLang="en-US" sz="2800" dirty="0"/>
              <a:t>今後の</a:t>
            </a:r>
            <a:r>
              <a:rPr kumimoji="1" lang="ja-JP" altLang="en-US" sz="2800" dirty="0" smtClean="0"/>
              <a:t>課題</a:t>
            </a:r>
            <a:endParaRPr kumimoji="1" lang="en-US" altLang="ja-JP" sz="2800" dirty="0" smtClean="0"/>
          </a:p>
          <a:p>
            <a:pPr lvl="1"/>
            <a:r>
              <a:rPr lang="ja-JP" altLang="en-US" sz="2400" dirty="0" smtClean="0">
                <a:cs typeface="Arial"/>
              </a:rPr>
              <a:t>他</a:t>
            </a:r>
            <a:r>
              <a:rPr lang="ja-JP" altLang="en-US" sz="2400" dirty="0">
                <a:cs typeface="Arial"/>
              </a:rPr>
              <a:t>のデータベースでの有用性の</a:t>
            </a:r>
            <a:r>
              <a:rPr lang="ja-JP" altLang="en-US" sz="2400" dirty="0" smtClean="0">
                <a:cs typeface="Arial"/>
              </a:rPr>
              <a:t>確認</a:t>
            </a:r>
            <a:endParaRPr lang="en-US" altLang="ja-JP" sz="2400" dirty="0" smtClean="0">
              <a:cs typeface="Arial"/>
            </a:endParaRPr>
          </a:p>
          <a:p>
            <a:pPr lvl="1"/>
            <a:endParaRPr lang="ja-JP" altLang="en-US" sz="2400" dirty="0">
              <a:cs typeface="Arial"/>
            </a:endParaRPr>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458200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既存研究：</a:t>
            </a:r>
            <a:r>
              <a:rPr lang="en-US" altLang="ja-JP" dirty="0" err="1" smtClean="0"/>
              <a:t>NCDSearch</a:t>
            </a:r>
            <a:r>
              <a:rPr lang="en-US" altLang="ja-JP" dirty="0" smtClean="0"/>
              <a:t>[3]</a:t>
            </a:r>
            <a:endParaRPr lang="en-US" dirty="0"/>
          </a:p>
        </p:txBody>
      </p:sp>
      <p:sp>
        <p:nvSpPr>
          <p:cNvPr id="3" name="コンテンツ プレースホルダー 2"/>
          <p:cNvSpPr>
            <a:spLocks noGrp="1"/>
          </p:cNvSpPr>
          <p:nvPr>
            <p:ph idx="1"/>
          </p:nvPr>
        </p:nvSpPr>
        <p:spPr>
          <a:xfrm>
            <a:off x="457199" y="1600202"/>
            <a:ext cx="8387255" cy="4525963"/>
          </a:xfrm>
        </p:spPr>
        <p:txBody>
          <a:bodyPr/>
          <a:lstStyle/>
          <a:p>
            <a:r>
              <a:rPr lang="ja-JP" altLang="en-US" sz="2800" dirty="0"/>
              <a:t>多言語に対応し</a:t>
            </a:r>
            <a:r>
              <a:rPr lang="en-US" altLang="ja-JP" sz="2800" dirty="0"/>
              <a:t>,</a:t>
            </a:r>
            <a:r>
              <a:rPr lang="ja-JP" altLang="en-US" sz="2800" dirty="0"/>
              <a:t>トークンの入れ</a:t>
            </a:r>
            <a:r>
              <a:rPr lang="ja-JP" altLang="en-US" sz="2800" dirty="0" smtClean="0"/>
              <a:t>替</a:t>
            </a:r>
            <a:r>
              <a:rPr lang="en-US" altLang="ja-JP" sz="2800" dirty="0" smtClean="0"/>
              <a:t>,</a:t>
            </a:r>
            <a:r>
              <a:rPr lang="ja-JP" altLang="en-US" sz="2800" dirty="0" smtClean="0"/>
              <a:t>挿入</a:t>
            </a:r>
            <a:r>
              <a:rPr lang="en-US" altLang="ja-JP" sz="2800" dirty="0" smtClean="0"/>
              <a:t>,</a:t>
            </a:r>
            <a:r>
              <a:rPr lang="ja-JP" altLang="en-US" sz="2800" dirty="0" smtClean="0"/>
              <a:t>削除</a:t>
            </a:r>
            <a:r>
              <a:rPr lang="ja-JP" altLang="en-US" sz="2800" dirty="0"/>
              <a:t>に</a:t>
            </a:r>
            <a:r>
              <a:rPr lang="ja-JP" altLang="en-US" sz="2800" dirty="0" smtClean="0"/>
              <a:t>強い</a:t>
            </a:r>
            <a:r>
              <a:rPr lang="ja-JP" altLang="en-US" sz="2800" dirty="0"/>
              <a:t>類似コード片検索ツール</a:t>
            </a:r>
            <a:r>
              <a:rPr lang="en-US" altLang="ja-JP" sz="2800" dirty="0"/>
              <a:t>	</a:t>
            </a:r>
            <a:r>
              <a:rPr lang="en-US" altLang="ja-JP" sz="2800" dirty="0"/>
              <a:t>	</a:t>
            </a:r>
            <a:endParaRPr lang="en-US" altLang="ja-JP" sz="2800" dirty="0" smtClean="0"/>
          </a:p>
          <a:p>
            <a:pPr lvl="1"/>
            <a:r>
              <a:rPr lang="ja-JP" altLang="en-US" sz="2400" dirty="0"/>
              <a:t>正規圧縮距離を類似度と</a:t>
            </a:r>
            <a:r>
              <a:rPr lang="ja-JP" altLang="en-US" sz="2400" dirty="0" smtClean="0"/>
              <a:t>して</a:t>
            </a:r>
            <a:r>
              <a:rPr lang="ja-JP" altLang="en-US" sz="2400" dirty="0"/>
              <a:t>使用</a:t>
            </a:r>
            <a:endParaRPr lang="en-US" altLang="ja-JP" sz="2400" dirty="0" smtClean="0"/>
          </a:p>
          <a:p>
            <a:pPr lvl="1"/>
            <a:r>
              <a:rPr lang="ja-JP" altLang="en-US" sz="2400" dirty="0" smtClean="0"/>
              <a:t>検索したいコード片をクエリとして与え</a:t>
            </a:r>
            <a:r>
              <a:rPr lang="en-US" altLang="ja-JP" sz="2400" dirty="0" smtClean="0"/>
              <a:t>,</a:t>
            </a:r>
            <a:r>
              <a:rPr lang="ja-JP" altLang="en-US" sz="2400" dirty="0" smtClean="0"/>
              <a:t>類似度が高いものから順番に出力</a:t>
            </a:r>
          </a:p>
          <a:p>
            <a:pPr lvl="1"/>
            <a:r>
              <a:rPr lang="ja-JP" altLang="en-US" sz="2400" dirty="0" smtClean="0"/>
              <a:t>評価</a:t>
            </a:r>
            <a:r>
              <a:rPr lang="ja-JP" altLang="en-US" sz="2400" dirty="0" smtClean="0"/>
              <a:t>実験では既存ツールに比べて高い再現率を示す</a:t>
            </a:r>
            <a:endParaRPr lang="en-US" sz="24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8" name="正方形/長方形 7"/>
          <p:cNvSpPr/>
          <p:nvPr/>
        </p:nvSpPr>
        <p:spPr>
          <a:xfrm>
            <a:off x="1050731" y="5702112"/>
            <a:ext cx="7433797" cy="424053"/>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dirty="0" smtClean="0">
                <a:solidFill>
                  <a:schemeClr val="tx1"/>
                </a:solidFill>
              </a:rPr>
              <a:t>[3] </a:t>
            </a:r>
            <a:r>
              <a:rPr lang="en-US" altLang="ja-JP" sz="1400" dirty="0">
                <a:solidFill>
                  <a:schemeClr val="tx1"/>
                </a:solidFill>
              </a:rPr>
              <a:t>Takashi </a:t>
            </a:r>
            <a:r>
              <a:rPr lang="en-US" altLang="ja-JP" sz="1400" dirty="0" err="1">
                <a:solidFill>
                  <a:schemeClr val="tx1"/>
                </a:solidFill>
              </a:rPr>
              <a:t>Ishio</a:t>
            </a:r>
            <a:r>
              <a:rPr lang="en-US" altLang="ja-JP" sz="1400" dirty="0">
                <a:solidFill>
                  <a:schemeClr val="tx1"/>
                </a:solidFill>
              </a:rPr>
              <a:t>, Naoto Maeda, Kensuke Shibuya, and </a:t>
            </a:r>
            <a:r>
              <a:rPr lang="en-US" altLang="ja-JP" sz="1400" dirty="0" err="1">
                <a:solidFill>
                  <a:schemeClr val="tx1"/>
                </a:solidFill>
              </a:rPr>
              <a:t>Katsuro</a:t>
            </a:r>
            <a:r>
              <a:rPr lang="en-US" altLang="ja-JP" sz="1400" dirty="0">
                <a:solidFill>
                  <a:schemeClr val="tx1"/>
                </a:solidFill>
              </a:rPr>
              <a:t> Inoue. Cloned </a:t>
            </a:r>
            <a:r>
              <a:rPr lang="en-US" altLang="ja-JP" sz="1400" dirty="0" smtClean="0">
                <a:solidFill>
                  <a:schemeClr val="tx1"/>
                </a:solidFill>
              </a:rPr>
              <a:t>buggy code </a:t>
            </a:r>
            <a:r>
              <a:rPr lang="en-US" altLang="ja-JP" sz="1400" dirty="0">
                <a:solidFill>
                  <a:schemeClr val="tx1"/>
                </a:solidFill>
              </a:rPr>
              <a:t>detection in practice using normalized compression distance. </a:t>
            </a:r>
            <a:r>
              <a:rPr lang="en-US" altLang="ja-JP" sz="1400" dirty="0" smtClean="0">
                <a:solidFill>
                  <a:schemeClr val="tx1"/>
                </a:solidFill>
              </a:rPr>
              <a:t>In 2018 ICSME</a:t>
            </a:r>
            <a:endParaRPr lang="en-US" altLang="ja-JP" sz="1400" dirty="0">
              <a:solidFill>
                <a:schemeClr val="tx1"/>
              </a:solidFill>
            </a:endParaRPr>
          </a:p>
        </p:txBody>
      </p:sp>
    </p:spTree>
    <p:extLst>
      <p:ext uri="{BB962C8B-B14F-4D97-AF65-F5344CB8AC3E}">
        <p14:creationId xmlns:p14="http://schemas.microsoft.com/office/powerpoint/2010/main" val="2258250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err="1" smtClean="0"/>
              <a:t>NCDSearch</a:t>
            </a:r>
            <a:r>
              <a:rPr lang="ja-JP" altLang="en-US" sz="3600" dirty="0" smtClean="0"/>
              <a:t>の処理概要</a:t>
            </a:r>
            <a:endParaRPr lang="en-US" sz="36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 name="テキスト ボックス 6"/>
          <p:cNvSpPr txBox="1"/>
          <p:nvPr/>
        </p:nvSpPr>
        <p:spPr>
          <a:xfrm>
            <a:off x="518658" y="2899052"/>
            <a:ext cx="748923" cy="369332"/>
          </a:xfrm>
          <a:prstGeom prst="rect">
            <a:avLst/>
          </a:prstGeom>
          <a:noFill/>
        </p:spPr>
        <p:txBody>
          <a:bodyPr wrap="none" rtlCol="0">
            <a:spAutoFit/>
          </a:bodyPr>
          <a:lstStyle/>
          <a:p>
            <a:r>
              <a:rPr kumimoji="1" lang="ja-JP" altLang="en-US" dirty="0"/>
              <a:t>クエリ</a:t>
            </a:r>
          </a:p>
        </p:txBody>
      </p:sp>
      <p:grpSp>
        <p:nvGrpSpPr>
          <p:cNvPr id="8" name="グループ化 7"/>
          <p:cNvGrpSpPr/>
          <p:nvPr/>
        </p:nvGrpSpPr>
        <p:grpSpPr>
          <a:xfrm>
            <a:off x="1629792" y="1590236"/>
            <a:ext cx="1046954" cy="1298160"/>
            <a:chOff x="5813405" y="3703655"/>
            <a:chExt cx="1046954" cy="1298160"/>
          </a:xfrm>
        </p:grpSpPr>
        <p:grpSp>
          <p:nvGrpSpPr>
            <p:cNvPr id="9" name="グループ化 8"/>
            <p:cNvGrpSpPr/>
            <p:nvPr/>
          </p:nvGrpSpPr>
          <p:grpSpPr>
            <a:xfrm>
              <a:off x="5813405" y="3703655"/>
              <a:ext cx="1046954" cy="1298160"/>
              <a:chOff x="5783868" y="3746461"/>
              <a:chExt cx="1046954" cy="1298160"/>
            </a:xfrm>
          </p:grpSpPr>
          <p:grpSp>
            <p:nvGrpSpPr>
              <p:cNvPr id="11" name="グループ化 10"/>
              <p:cNvGrpSpPr/>
              <p:nvPr/>
            </p:nvGrpSpPr>
            <p:grpSpPr>
              <a:xfrm>
                <a:off x="5783868" y="3746461"/>
                <a:ext cx="811523" cy="1037930"/>
                <a:chOff x="5917218" y="4600709"/>
                <a:chExt cx="811523" cy="1037930"/>
              </a:xfrm>
            </p:grpSpPr>
            <p:grpSp>
              <p:nvGrpSpPr>
                <p:cNvPr id="52" name="グループ化 51"/>
                <p:cNvGrpSpPr/>
                <p:nvPr/>
              </p:nvGrpSpPr>
              <p:grpSpPr>
                <a:xfrm>
                  <a:off x="5917218" y="4600709"/>
                  <a:ext cx="811523" cy="1037930"/>
                  <a:chOff x="9760547" y="1207489"/>
                  <a:chExt cx="811523" cy="1037930"/>
                </a:xfrm>
              </p:grpSpPr>
              <p:sp>
                <p:nvSpPr>
                  <p:cNvPr id="57" name="正方形/長方形 56"/>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9760547" y="1207489"/>
                    <a:ext cx="811523" cy="1037930"/>
                    <a:chOff x="7586688" y="3639917"/>
                    <a:chExt cx="811523" cy="1037930"/>
                  </a:xfrm>
                </p:grpSpPr>
                <p:sp>
                  <p:nvSpPr>
                    <p:cNvPr id="59" name="正方形/長方形 58"/>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586688" y="3639917"/>
                      <a:ext cx="811523" cy="1037930"/>
                      <a:chOff x="7791280" y="2958664"/>
                      <a:chExt cx="811523" cy="1037930"/>
                    </a:xfrm>
                    <a:solidFill>
                      <a:schemeClr val="bg1"/>
                    </a:solidFill>
                  </p:grpSpPr>
                  <p:sp>
                    <p:nvSpPr>
                      <p:cNvPr id="61" name="正方形/長方形 60"/>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2" name="グループ化 61"/>
                      <p:cNvGrpSpPr/>
                      <p:nvPr/>
                    </p:nvGrpSpPr>
                    <p:grpSpPr>
                      <a:xfrm>
                        <a:off x="7791280" y="2958664"/>
                        <a:ext cx="811523" cy="1037930"/>
                        <a:chOff x="4707998" y="5184592"/>
                        <a:chExt cx="879391" cy="1045738"/>
                      </a:xfrm>
                      <a:grpFill/>
                    </p:grpSpPr>
                    <p:cxnSp>
                      <p:nvCxnSpPr>
                        <p:cNvPr id="64" name="直線コネクタ 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3" name="テキスト ボックス 52"/>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4" name="正方形/長方形 53"/>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5" name="正方形/長方形 54"/>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6" name="テキスト ボックス 55"/>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2" name="グループ化 11"/>
              <p:cNvGrpSpPr/>
              <p:nvPr/>
            </p:nvGrpSpPr>
            <p:grpSpPr>
              <a:xfrm>
                <a:off x="5859880" y="3824378"/>
                <a:ext cx="811523" cy="1037930"/>
                <a:chOff x="5917218" y="4600709"/>
                <a:chExt cx="811523" cy="1037930"/>
              </a:xfrm>
            </p:grpSpPr>
            <p:grpSp>
              <p:nvGrpSpPr>
                <p:cNvPr id="33" name="グループ化 32"/>
                <p:cNvGrpSpPr/>
                <p:nvPr/>
              </p:nvGrpSpPr>
              <p:grpSpPr>
                <a:xfrm>
                  <a:off x="5917218" y="4600709"/>
                  <a:ext cx="811523" cy="1037930"/>
                  <a:chOff x="9760547" y="1207489"/>
                  <a:chExt cx="811523" cy="1037930"/>
                </a:xfrm>
              </p:grpSpPr>
              <p:sp>
                <p:nvSpPr>
                  <p:cNvPr id="38" name="正方形/長方形 37"/>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9760547" y="1207489"/>
                    <a:ext cx="811523" cy="1037930"/>
                    <a:chOff x="7586688" y="3639917"/>
                    <a:chExt cx="811523" cy="1037930"/>
                  </a:xfrm>
                </p:grpSpPr>
                <p:sp>
                  <p:nvSpPr>
                    <p:cNvPr id="40" name="正方形/長方形 39"/>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586688" y="3639917"/>
                      <a:ext cx="811523" cy="1037930"/>
                      <a:chOff x="7791280" y="2958664"/>
                      <a:chExt cx="811523" cy="1037930"/>
                    </a:xfrm>
                    <a:solidFill>
                      <a:schemeClr val="bg1"/>
                    </a:solidFill>
                  </p:grpSpPr>
                  <p:sp>
                    <p:nvSpPr>
                      <p:cNvPr id="42" name="正方形/長方形 41"/>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3" name="グループ化 42"/>
                      <p:cNvGrpSpPr/>
                      <p:nvPr/>
                    </p:nvGrpSpPr>
                    <p:grpSpPr>
                      <a:xfrm>
                        <a:off x="7791280" y="2958664"/>
                        <a:ext cx="811523" cy="1037930"/>
                        <a:chOff x="4707998" y="5184592"/>
                        <a:chExt cx="879391" cy="1045738"/>
                      </a:xfrm>
                      <a:grpFill/>
                    </p:grpSpPr>
                    <p:cxnSp>
                      <p:nvCxnSpPr>
                        <p:cNvPr id="45" name="直線コネクタ 4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正方形/長方形 43"/>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4" name="テキスト ボックス 33"/>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5" name="正方形/長方形 34"/>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6" name="正方形/長方形 35"/>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7" name="テキスト ボックス 36"/>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3" name="グループ化 12"/>
              <p:cNvGrpSpPr/>
              <p:nvPr/>
            </p:nvGrpSpPr>
            <p:grpSpPr>
              <a:xfrm>
                <a:off x="5944101" y="3909316"/>
                <a:ext cx="811523" cy="1037930"/>
                <a:chOff x="9760547" y="1207489"/>
                <a:chExt cx="811523" cy="1037930"/>
              </a:xfrm>
            </p:grpSpPr>
            <p:sp>
              <p:nvSpPr>
                <p:cNvPr id="22" name="正方形/長方形 21"/>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9760547" y="1207489"/>
                  <a:ext cx="811523" cy="1037930"/>
                  <a:chOff x="7586688" y="3639917"/>
                  <a:chExt cx="811523" cy="1037930"/>
                </a:xfrm>
              </p:grpSpPr>
              <p:sp>
                <p:nvSpPr>
                  <p:cNvPr id="24" name="正方形/長方形 23"/>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5" name="グループ化 24"/>
                  <p:cNvGrpSpPr/>
                  <p:nvPr/>
                </p:nvGrpSpPr>
                <p:grpSpPr>
                  <a:xfrm>
                    <a:off x="7586688" y="3639917"/>
                    <a:ext cx="811523" cy="1037930"/>
                    <a:chOff x="4707998" y="5184592"/>
                    <a:chExt cx="879391" cy="1045738"/>
                  </a:xfrm>
                  <a:solidFill>
                    <a:schemeClr val="bg1"/>
                  </a:solidFill>
                </p:grpSpPr>
                <p:cxnSp>
                  <p:nvCxnSpPr>
                    <p:cNvPr id="26" name="直線コネクタ 25"/>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4" name="グループ化 13"/>
              <p:cNvGrpSpPr/>
              <p:nvPr/>
            </p:nvGrpSpPr>
            <p:grpSpPr>
              <a:xfrm>
                <a:off x="6019299" y="4006691"/>
                <a:ext cx="811523" cy="1037930"/>
                <a:chOff x="4707998" y="5184592"/>
                <a:chExt cx="879391" cy="1045738"/>
              </a:xfrm>
              <a:solidFill>
                <a:schemeClr val="bg1"/>
              </a:solidFill>
            </p:grpSpPr>
            <p:cxnSp>
              <p:nvCxnSpPr>
                <p:cNvPr id="15" name="直線コネクタ 14"/>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テキスト ボックス 9"/>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71" name="直線コネクタ 70"/>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正方形/長方形 73"/>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5" name="正方形/長方形 74"/>
          <p:cNvSpPr/>
          <p:nvPr/>
        </p:nvSpPr>
        <p:spPr>
          <a:xfrm>
            <a:off x="281133" y="4791939"/>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6" name="グループ化 75"/>
          <p:cNvGrpSpPr/>
          <p:nvPr/>
        </p:nvGrpSpPr>
        <p:grpSpPr>
          <a:xfrm>
            <a:off x="176520" y="4465023"/>
            <a:ext cx="879391" cy="1045737"/>
            <a:chOff x="5923079" y="4691170"/>
            <a:chExt cx="879391" cy="1045737"/>
          </a:xfrm>
        </p:grpSpPr>
        <p:grpSp>
          <p:nvGrpSpPr>
            <p:cNvPr id="77" name="グループ化 76"/>
            <p:cNvGrpSpPr/>
            <p:nvPr/>
          </p:nvGrpSpPr>
          <p:grpSpPr>
            <a:xfrm>
              <a:off x="5923079" y="4691170"/>
              <a:ext cx="879391" cy="1045737"/>
              <a:chOff x="4707998" y="5184592"/>
              <a:chExt cx="879391" cy="1045737"/>
            </a:xfrm>
          </p:grpSpPr>
          <p:cxnSp>
            <p:nvCxnSpPr>
              <p:cNvPr id="82" name="直線コネクタ 8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78" name="直線コネクタ 7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1132251" y="4465023"/>
            <a:ext cx="879391" cy="1045737"/>
            <a:chOff x="5923079" y="4691170"/>
            <a:chExt cx="879391" cy="1045737"/>
          </a:xfrm>
        </p:grpSpPr>
        <p:grpSp>
          <p:nvGrpSpPr>
            <p:cNvPr id="92" name="グループ化 91"/>
            <p:cNvGrpSpPr/>
            <p:nvPr/>
          </p:nvGrpSpPr>
          <p:grpSpPr>
            <a:xfrm>
              <a:off x="5923079" y="4691170"/>
              <a:ext cx="879391" cy="1045737"/>
              <a:chOff x="4707998" y="5184592"/>
              <a:chExt cx="879391" cy="1045737"/>
            </a:xfrm>
          </p:grpSpPr>
          <p:cxnSp>
            <p:nvCxnSpPr>
              <p:cNvPr id="97" name="直線コネクタ 96"/>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93" name="直線コネクタ 92"/>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06" name="グループ化 105"/>
          <p:cNvGrpSpPr/>
          <p:nvPr/>
        </p:nvGrpSpPr>
        <p:grpSpPr>
          <a:xfrm>
            <a:off x="2075534" y="4465023"/>
            <a:ext cx="879391" cy="1045737"/>
            <a:chOff x="5923079" y="4691170"/>
            <a:chExt cx="879391" cy="1045737"/>
          </a:xfrm>
        </p:grpSpPr>
        <p:grpSp>
          <p:nvGrpSpPr>
            <p:cNvPr id="107" name="グループ化 106"/>
            <p:cNvGrpSpPr/>
            <p:nvPr/>
          </p:nvGrpSpPr>
          <p:grpSpPr>
            <a:xfrm>
              <a:off x="5923079" y="4691170"/>
              <a:ext cx="879391" cy="1045737"/>
              <a:chOff x="4707998" y="5184592"/>
              <a:chExt cx="879391" cy="1045737"/>
            </a:xfrm>
          </p:grpSpPr>
          <p:cxnSp>
            <p:nvCxnSpPr>
              <p:cNvPr id="112" name="直線コネクタ 111"/>
              <p:cNvCxnSpPr/>
              <p:nvPr/>
            </p:nvCxnSpPr>
            <p:spPr>
              <a:xfrm>
                <a:off x="4870973" y="5184592"/>
                <a:ext cx="7164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V="1">
                <a:off x="4720046" y="5319405"/>
                <a:ext cx="0" cy="91092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4720046" y="6230328"/>
                <a:ext cx="867343"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587389" y="5192523"/>
                <a:ext cx="0" cy="103780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4720046" y="5184592"/>
                <a:ext cx="164470" cy="13481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H="1">
                <a:off x="4707998" y="5287052"/>
                <a:ext cx="147574" cy="323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4853150" y="5195249"/>
                <a:ext cx="19906" cy="918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4913919" y="544225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4914212" y="5554970"/>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08" name="直線コネクタ 107"/>
            <p:cNvCxnSpPr/>
            <p:nvPr/>
          </p:nvCxnSpPr>
          <p:spPr>
            <a:xfrm>
              <a:off x="6125483" y="51745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6121323" y="5391727"/>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6121323" y="5496491"/>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122808" y="5284875"/>
              <a:ext cx="491646" cy="20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1" name="正方形/長方形 120"/>
          <p:cNvSpPr/>
          <p:nvPr/>
        </p:nvSpPr>
        <p:spPr>
          <a:xfrm>
            <a:off x="2172470" y="4914258"/>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2" name="正方形/長方形 121"/>
          <p:cNvSpPr/>
          <p:nvPr/>
        </p:nvSpPr>
        <p:spPr>
          <a:xfrm>
            <a:off x="1236864" y="5138690"/>
            <a:ext cx="694261" cy="20523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3" name="テキスト ボックス 122"/>
          <p:cNvSpPr txBox="1"/>
          <p:nvPr/>
        </p:nvSpPr>
        <p:spPr>
          <a:xfrm>
            <a:off x="416370" y="5493815"/>
            <a:ext cx="2528256" cy="369332"/>
          </a:xfrm>
          <a:prstGeom prst="rect">
            <a:avLst/>
          </a:prstGeom>
          <a:noFill/>
        </p:spPr>
        <p:txBody>
          <a:bodyPr wrap="none" rtlCol="0">
            <a:spAutoFit/>
          </a:bodyPr>
          <a:lstStyle/>
          <a:p>
            <a:r>
              <a:rPr kumimoji="1" lang="ja-JP" altLang="en-US" dirty="0"/>
              <a:t>類似したコード片の位置</a:t>
            </a:r>
          </a:p>
        </p:txBody>
      </p:sp>
      <p:sp>
        <p:nvSpPr>
          <p:cNvPr id="124" name="テキスト ボックス 123"/>
          <p:cNvSpPr txBox="1"/>
          <p:nvPr/>
        </p:nvSpPr>
        <p:spPr>
          <a:xfrm>
            <a:off x="1193294" y="3952893"/>
            <a:ext cx="877163" cy="369332"/>
          </a:xfrm>
          <a:prstGeom prst="rect">
            <a:avLst/>
          </a:prstGeom>
          <a:noFill/>
        </p:spPr>
        <p:txBody>
          <a:bodyPr wrap="none" rtlCol="0">
            <a:spAutoFit/>
          </a:bodyPr>
          <a:lstStyle/>
          <a:p>
            <a:r>
              <a:rPr lang="ja-JP" altLang="en-US" dirty="0"/>
              <a:t>類似度</a:t>
            </a:r>
            <a:endParaRPr kumimoji="1" lang="ja-JP" altLang="en-US" dirty="0"/>
          </a:p>
        </p:txBody>
      </p:sp>
      <p:sp>
        <p:nvSpPr>
          <p:cNvPr id="125" name="テキスト ボックス 124"/>
          <p:cNvSpPr txBox="1"/>
          <p:nvPr/>
        </p:nvSpPr>
        <p:spPr>
          <a:xfrm>
            <a:off x="2712941" y="3998587"/>
            <a:ext cx="415498" cy="369332"/>
          </a:xfrm>
          <a:prstGeom prst="rect">
            <a:avLst/>
          </a:prstGeom>
          <a:noFill/>
        </p:spPr>
        <p:txBody>
          <a:bodyPr wrap="none" rtlCol="0">
            <a:spAutoFit/>
          </a:bodyPr>
          <a:lstStyle/>
          <a:p>
            <a:r>
              <a:rPr lang="ja-JP" altLang="en-US" dirty="0"/>
              <a:t>低</a:t>
            </a:r>
            <a:endParaRPr kumimoji="1" lang="ja-JP" altLang="en-US" dirty="0"/>
          </a:p>
        </p:txBody>
      </p:sp>
      <p:sp>
        <p:nvSpPr>
          <p:cNvPr id="126" name="テキスト ボックス 125"/>
          <p:cNvSpPr txBox="1"/>
          <p:nvPr/>
        </p:nvSpPr>
        <p:spPr>
          <a:xfrm>
            <a:off x="63023" y="3971491"/>
            <a:ext cx="415498" cy="369332"/>
          </a:xfrm>
          <a:prstGeom prst="rect">
            <a:avLst/>
          </a:prstGeom>
          <a:noFill/>
        </p:spPr>
        <p:txBody>
          <a:bodyPr wrap="none" rtlCol="0">
            <a:spAutoFit/>
          </a:bodyPr>
          <a:lstStyle/>
          <a:p>
            <a:r>
              <a:rPr lang="ja-JP" altLang="en-US" dirty="0"/>
              <a:t>高</a:t>
            </a:r>
            <a:endParaRPr kumimoji="1" lang="ja-JP" altLang="en-US" dirty="0"/>
          </a:p>
        </p:txBody>
      </p:sp>
      <p:cxnSp>
        <p:nvCxnSpPr>
          <p:cNvPr id="127" name="直線矢印コネクタ 126"/>
          <p:cNvCxnSpPr/>
          <p:nvPr/>
        </p:nvCxnSpPr>
        <p:spPr>
          <a:xfrm flipH="1" flipV="1">
            <a:off x="188537" y="4370162"/>
            <a:ext cx="2744202" cy="55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右矢印 127"/>
          <p:cNvSpPr/>
          <p:nvPr/>
        </p:nvSpPr>
        <p:spPr>
          <a:xfrm>
            <a:off x="3066192" y="2279353"/>
            <a:ext cx="2984349"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9" name="正方形/長方形 128"/>
          <p:cNvSpPr/>
          <p:nvPr/>
        </p:nvSpPr>
        <p:spPr>
          <a:xfrm>
            <a:off x="3394859" y="1639129"/>
            <a:ext cx="2353600" cy="584775"/>
          </a:xfrm>
          <a:prstGeom prst="rect">
            <a:avLst/>
          </a:prstGeom>
          <a:solidFill>
            <a:srgbClr val="D4FFFF"/>
          </a:solidFill>
          <a:ln>
            <a:solidFill>
              <a:schemeClr val="tx1"/>
            </a:solidFill>
          </a:ln>
        </p:spPr>
        <p:txBody>
          <a:bodyPr wrap="square">
            <a:spAutoFit/>
          </a:bodyPr>
          <a:lstStyle/>
          <a:p>
            <a:pPr algn="ctr"/>
            <a:r>
              <a:rPr lang="ja-JP" altLang="en-US" sz="1600" dirty="0"/>
              <a:t>コメントと空白を無視してトークン列に変換</a:t>
            </a:r>
          </a:p>
        </p:txBody>
      </p:sp>
      <p:sp>
        <p:nvSpPr>
          <p:cNvPr id="228" name="テキスト ボックス 227"/>
          <p:cNvSpPr txBox="1"/>
          <p:nvPr/>
        </p:nvSpPr>
        <p:spPr>
          <a:xfrm>
            <a:off x="5252401" y="3301991"/>
            <a:ext cx="2358805" cy="830997"/>
          </a:xfrm>
          <a:prstGeom prst="rect">
            <a:avLst/>
          </a:prstGeom>
          <a:solidFill>
            <a:srgbClr val="D4FFFF"/>
          </a:solidFill>
          <a:ln>
            <a:solidFill>
              <a:schemeClr val="tx1"/>
            </a:solidFill>
          </a:ln>
        </p:spPr>
        <p:txBody>
          <a:bodyPr wrap="square" rtlCol="0">
            <a:spAutoFit/>
          </a:bodyPr>
          <a:lstStyle/>
          <a:p>
            <a:r>
              <a:rPr lang="ja-JP" altLang="en-US" sz="1600" dirty="0" smtClean="0"/>
              <a:t>各ファイルとクエリ</a:t>
            </a:r>
            <a:r>
              <a:rPr lang="ja-JP" altLang="en-US" sz="1600" dirty="0"/>
              <a:t>の間の類似度を</a:t>
            </a:r>
            <a:r>
              <a:rPr lang="ja-JP" altLang="en-US" sz="1600" dirty="0" smtClean="0">
                <a:solidFill>
                  <a:srgbClr val="FF0000"/>
                </a:solidFill>
              </a:rPr>
              <a:t>正規</a:t>
            </a:r>
            <a:r>
              <a:rPr lang="ja-JP" altLang="en-US" sz="1600" dirty="0">
                <a:solidFill>
                  <a:srgbClr val="FF0000"/>
                </a:solidFill>
              </a:rPr>
              <a:t>圧縮距離</a:t>
            </a:r>
            <a:r>
              <a:rPr lang="ja-JP" altLang="en-US" sz="1600" dirty="0" smtClean="0"/>
              <a:t>を用いて計算</a:t>
            </a:r>
            <a:endParaRPr lang="ja-JP" altLang="en-US" sz="1600" dirty="0"/>
          </a:p>
        </p:txBody>
      </p:sp>
      <p:sp>
        <p:nvSpPr>
          <p:cNvPr id="227" name="右矢印 226"/>
          <p:cNvSpPr/>
          <p:nvPr/>
        </p:nvSpPr>
        <p:spPr>
          <a:xfrm rot="9332377">
            <a:off x="3018112" y="3313581"/>
            <a:ext cx="3232435" cy="2587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233" name="グループ化 232"/>
          <p:cNvGrpSpPr/>
          <p:nvPr/>
        </p:nvGrpSpPr>
        <p:grpSpPr>
          <a:xfrm>
            <a:off x="6517780" y="1690879"/>
            <a:ext cx="1300219" cy="1119709"/>
            <a:chOff x="5805871" y="1868819"/>
            <a:chExt cx="1300219" cy="1119709"/>
          </a:xfrm>
        </p:grpSpPr>
        <p:sp>
          <p:nvSpPr>
            <p:cNvPr id="234" name="正方形/長方形 233"/>
            <p:cNvSpPr/>
            <p:nvPr/>
          </p:nvSpPr>
          <p:spPr>
            <a:xfrm>
              <a:off x="6075399" y="1875767"/>
              <a:ext cx="747777" cy="228856"/>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include</a:t>
              </a:r>
              <a:endParaRPr kumimoji="1" lang="ja-JP" altLang="en-US" sz="1200" dirty="0">
                <a:solidFill>
                  <a:schemeClr val="tx1"/>
                </a:solidFill>
              </a:endParaRPr>
            </a:p>
          </p:txBody>
        </p:sp>
        <p:sp>
          <p:nvSpPr>
            <p:cNvPr id="235" name="正方形/長方形 234"/>
            <p:cNvSpPr/>
            <p:nvPr/>
          </p:nvSpPr>
          <p:spPr>
            <a:xfrm>
              <a:off x="6869990" y="1868819"/>
              <a:ext cx="236100" cy="22488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&lt;</a:t>
              </a:r>
              <a:endParaRPr kumimoji="1" lang="ja-JP" altLang="en-US" sz="1200" dirty="0">
                <a:solidFill>
                  <a:schemeClr val="tx1"/>
                </a:solidFill>
              </a:endParaRPr>
            </a:p>
          </p:txBody>
        </p:sp>
        <p:sp>
          <p:nvSpPr>
            <p:cNvPr id="236" name="正方形/長方形 235"/>
            <p:cNvSpPr/>
            <p:nvPr/>
          </p:nvSpPr>
          <p:spPr>
            <a:xfrm>
              <a:off x="6075399" y="244423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rPr>
                <a:t>printf</a:t>
              </a:r>
              <a:endParaRPr kumimoji="1" lang="ja-JP" altLang="en-US" sz="1200" dirty="0">
                <a:solidFill>
                  <a:schemeClr val="tx1"/>
                </a:solidFill>
              </a:endParaRPr>
            </a:p>
          </p:txBody>
        </p:sp>
        <p:sp>
          <p:nvSpPr>
            <p:cNvPr id="237" name="正方形/長方形 236"/>
            <p:cNvSpPr/>
            <p:nvPr/>
          </p:nvSpPr>
          <p:spPr>
            <a:xfrm>
              <a:off x="5805871" y="2146784"/>
              <a:ext cx="776378" cy="25506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main</a:t>
              </a:r>
              <a:endParaRPr kumimoji="1" lang="ja-JP" altLang="en-US" sz="1200" dirty="0">
                <a:solidFill>
                  <a:schemeClr val="tx1"/>
                </a:solidFill>
              </a:endParaRPr>
            </a:p>
          </p:txBody>
        </p:sp>
        <p:sp>
          <p:nvSpPr>
            <p:cNvPr id="238" name="正方形/長方形 237"/>
            <p:cNvSpPr/>
            <p:nvPr/>
          </p:nvSpPr>
          <p:spPr>
            <a:xfrm>
              <a:off x="5805871" y="1875767"/>
              <a:ext cx="219136" cy="229225"/>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39" name="正方形/長方形 238"/>
            <p:cNvSpPr/>
            <p:nvPr/>
          </p:nvSpPr>
          <p:spPr>
            <a:xfrm>
              <a:off x="6878487" y="2148847"/>
              <a:ext cx="208145" cy="238381"/>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0" name="正方形/長方形 239"/>
            <p:cNvSpPr/>
            <p:nvPr/>
          </p:nvSpPr>
          <p:spPr>
            <a:xfrm>
              <a:off x="6635841" y="2148847"/>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1" name="正方形/長方形 240"/>
            <p:cNvSpPr/>
            <p:nvPr/>
          </p:nvSpPr>
          <p:spPr>
            <a:xfrm>
              <a:off x="5805871" y="2447306"/>
              <a:ext cx="219136" cy="248062"/>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2" name="正方形/長方形 241"/>
            <p:cNvSpPr/>
            <p:nvPr/>
          </p:nvSpPr>
          <p:spPr>
            <a:xfrm>
              <a:off x="6899297" y="2438884"/>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3" name="正方形/長方形 242"/>
            <p:cNvSpPr/>
            <p:nvPr/>
          </p:nvSpPr>
          <p:spPr>
            <a:xfrm>
              <a:off x="580587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rPr>
                <a:t>“</a:t>
              </a:r>
              <a:endParaRPr kumimoji="1" lang="ja-JP" altLang="en-US" sz="1200" dirty="0">
                <a:solidFill>
                  <a:schemeClr val="tx1"/>
                </a:solidFill>
              </a:endParaRPr>
            </a:p>
          </p:txBody>
        </p:sp>
        <p:sp>
          <p:nvSpPr>
            <p:cNvPr id="244" name="正方形/長方形 243"/>
            <p:cNvSpPr/>
            <p:nvPr/>
          </p:nvSpPr>
          <p:spPr>
            <a:xfrm>
              <a:off x="6888891" y="2728990"/>
              <a:ext cx="187335" cy="249300"/>
            </a:xfrm>
            <a:prstGeom prst="rect">
              <a:avLst/>
            </a:prstGeom>
            <a:no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dirty="0">
                  <a:solidFill>
                    <a:schemeClr val="tx1"/>
                  </a:solidFill>
                </a:rPr>
                <a:t>}</a:t>
              </a:r>
              <a:endParaRPr kumimoji="1" lang="ja-JP" altLang="en-US" sz="1200" dirty="0">
                <a:solidFill>
                  <a:schemeClr val="tx1"/>
                </a:solidFill>
              </a:endParaRPr>
            </a:p>
          </p:txBody>
        </p:sp>
        <p:sp>
          <p:nvSpPr>
            <p:cNvPr id="245" name="テキスト ボックス 244"/>
            <p:cNvSpPr txBox="1"/>
            <p:nvPr/>
          </p:nvSpPr>
          <p:spPr>
            <a:xfrm>
              <a:off x="6008879" y="2619196"/>
              <a:ext cx="864339" cy="369332"/>
            </a:xfrm>
            <a:prstGeom prst="rect">
              <a:avLst/>
            </a:prstGeom>
            <a:noFill/>
            <a:ln w="12700">
              <a:noFill/>
            </a:ln>
          </p:spPr>
          <p:txBody>
            <a:bodyPr wrap="none" rtlCol="0">
              <a:spAutoFit/>
            </a:bodyPr>
            <a:lstStyle/>
            <a:p>
              <a:r>
                <a:rPr lang="en-US" altLang="ja-JP" dirty="0"/>
                <a:t>….......</a:t>
              </a:r>
              <a:endParaRPr kumimoji="1" lang="ja-JP" altLang="en-US" dirty="0"/>
            </a:p>
          </p:txBody>
        </p:sp>
      </p:grpSp>
      <p:grpSp>
        <p:nvGrpSpPr>
          <p:cNvPr id="246" name="グループ化 245"/>
          <p:cNvGrpSpPr/>
          <p:nvPr/>
        </p:nvGrpSpPr>
        <p:grpSpPr>
          <a:xfrm>
            <a:off x="7996838" y="1573769"/>
            <a:ext cx="1046954" cy="1298160"/>
            <a:chOff x="5813405" y="3703655"/>
            <a:chExt cx="1046954" cy="1298160"/>
          </a:xfrm>
        </p:grpSpPr>
        <p:grpSp>
          <p:nvGrpSpPr>
            <p:cNvPr id="247" name="グループ化 246"/>
            <p:cNvGrpSpPr/>
            <p:nvPr/>
          </p:nvGrpSpPr>
          <p:grpSpPr>
            <a:xfrm>
              <a:off x="5813405" y="3703655"/>
              <a:ext cx="1046954" cy="1298160"/>
              <a:chOff x="5783868" y="3746461"/>
              <a:chExt cx="1046954" cy="1298160"/>
            </a:xfrm>
          </p:grpSpPr>
          <p:grpSp>
            <p:nvGrpSpPr>
              <p:cNvPr id="256" name="グループ化 255"/>
              <p:cNvGrpSpPr/>
              <p:nvPr/>
            </p:nvGrpSpPr>
            <p:grpSpPr>
              <a:xfrm>
                <a:off x="5783868" y="3746461"/>
                <a:ext cx="811523" cy="1037930"/>
                <a:chOff x="5917218" y="4600709"/>
                <a:chExt cx="811523" cy="1037930"/>
              </a:xfrm>
            </p:grpSpPr>
            <p:grpSp>
              <p:nvGrpSpPr>
                <p:cNvPr id="309" name="グループ化 308"/>
                <p:cNvGrpSpPr/>
                <p:nvPr/>
              </p:nvGrpSpPr>
              <p:grpSpPr>
                <a:xfrm>
                  <a:off x="5917218" y="4600709"/>
                  <a:ext cx="811523" cy="1037930"/>
                  <a:chOff x="9760547" y="1207489"/>
                  <a:chExt cx="811523" cy="1037930"/>
                </a:xfrm>
              </p:grpSpPr>
              <p:sp>
                <p:nvSpPr>
                  <p:cNvPr id="314" name="正方形/長方形 313"/>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5" name="グループ化 314"/>
                  <p:cNvGrpSpPr/>
                  <p:nvPr/>
                </p:nvGrpSpPr>
                <p:grpSpPr>
                  <a:xfrm>
                    <a:off x="9760547" y="1207489"/>
                    <a:ext cx="811523" cy="1037930"/>
                    <a:chOff x="7586688" y="3639917"/>
                    <a:chExt cx="811523" cy="1037930"/>
                  </a:xfrm>
                </p:grpSpPr>
                <p:sp>
                  <p:nvSpPr>
                    <p:cNvPr id="316" name="正方形/長方形 315"/>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17" name="グループ化 316"/>
                    <p:cNvGrpSpPr/>
                    <p:nvPr/>
                  </p:nvGrpSpPr>
                  <p:grpSpPr>
                    <a:xfrm>
                      <a:off x="7586688" y="3639917"/>
                      <a:ext cx="811523" cy="1037930"/>
                      <a:chOff x="7791280" y="2958664"/>
                      <a:chExt cx="811523" cy="1037930"/>
                    </a:xfrm>
                    <a:solidFill>
                      <a:schemeClr val="bg1"/>
                    </a:solidFill>
                  </p:grpSpPr>
                  <p:sp>
                    <p:nvSpPr>
                      <p:cNvPr id="318" name="正方形/長方形 317"/>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19" name="グループ化 318"/>
                      <p:cNvGrpSpPr/>
                      <p:nvPr/>
                    </p:nvGrpSpPr>
                    <p:grpSpPr>
                      <a:xfrm>
                        <a:off x="7791280" y="2958664"/>
                        <a:ext cx="811523" cy="1037930"/>
                        <a:chOff x="4707998" y="5184592"/>
                        <a:chExt cx="879391" cy="1045738"/>
                      </a:xfrm>
                      <a:grpFill/>
                    </p:grpSpPr>
                    <p:cxnSp>
                      <p:nvCxnSpPr>
                        <p:cNvPr id="321" name="直線コネクタ 320"/>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直線コネクタ 323"/>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直線コネクタ 324"/>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直線コネクタ 325"/>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直線コネクタ 326"/>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0" name="正方形/長方形 319"/>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10" name="テキスト ボックス 309"/>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11" name="正方形/長方形 310"/>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2" name="正方形/長方形 311"/>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13" name="テキスト ボックス 312"/>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7" name="グループ化 256"/>
              <p:cNvGrpSpPr/>
              <p:nvPr/>
            </p:nvGrpSpPr>
            <p:grpSpPr>
              <a:xfrm>
                <a:off x="5859880" y="3824378"/>
                <a:ext cx="811523" cy="1037930"/>
                <a:chOff x="5917218" y="4600709"/>
                <a:chExt cx="811523" cy="1037930"/>
              </a:xfrm>
            </p:grpSpPr>
            <p:grpSp>
              <p:nvGrpSpPr>
                <p:cNvPr id="290" name="グループ化 289"/>
                <p:cNvGrpSpPr/>
                <p:nvPr/>
              </p:nvGrpSpPr>
              <p:grpSpPr>
                <a:xfrm>
                  <a:off x="5917218" y="4600709"/>
                  <a:ext cx="811523" cy="1037930"/>
                  <a:chOff x="9760547" y="1207489"/>
                  <a:chExt cx="811523" cy="1037930"/>
                </a:xfrm>
              </p:grpSpPr>
              <p:sp>
                <p:nvSpPr>
                  <p:cNvPr id="295" name="正方形/長方形 29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6" name="グループ化 295"/>
                  <p:cNvGrpSpPr/>
                  <p:nvPr/>
                </p:nvGrpSpPr>
                <p:grpSpPr>
                  <a:xfrm>
                    <a:off x="9760547" y="1207489"/>
                    <a:ext cx="811523" cy="1037930"/>
                    <a:chOff x="7586688" y="3639917"/>
                    <a:chExt cx="811523" cy="1037930"/>
                  </a:xfrm>
                </p:grpSpPr>
                <p:sp>
                  <p:nvSpPr>
                    <p:cNvPr id="297" name="正方形/長方形 29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98" name="グループ化 297"/>
                    <p:cNvGrpSpPr/>
                    <p:nvPr/>
                  </p:nvGrpSpPr>
                  <p:grpSpPr>
                    <a:xfrm>
                      <a:off x="7586688" y="3639917"/>
                      <a:ext cx="811523" cy="1037930"/>
                      <a:chOff x="7791280" y="2958664"/>
                      <a:chExt cx="811523" cy="1037930"/>
                    </a:xfrm>
                    <a:solidFill>
                      <a:schemeClr val="bg1"/>
                    </a:solidFill>
                  </p:grpSpPr>
                  <p:sp>
                    <p:nvSpPr>
                      <p:cNvPr id="299" name="正方形/長方形 29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300" name="グループ化 299"/>
                      <p:cNvGrpSpPr/>
                      <p:nvPr/>
                    </p:nvGrpSpPr>
                    <p:grpSpPr>
                      <a:xfrm>
                        <a:off x="7791280" y="2958664"/>
                        <a:ext cx="811523" cy="1037930"/>
                        <a:chOff x="4707998" y="5184592"/>
                        <a:chExt cx="879391" cy="1045738"/>
                      </a:xfrm>
                      <a:grpFill/>
                    </p:grpSpPr>
                    <p:cxnSp>
                      <p:nvCxnSpPr>
                        <p:cNvPr id="302" name="直線コネクタ 30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直線コネクタ 30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直線コネクタ 30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直線コネクタ 30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1" name="正方形/長方形 30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91" name="テキスト ボックス 29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92" name="正方形/長方形 29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3" name="正方形/長方形 29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4" name="テキスト ボックス 29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8" name="グループ化 257"/>
              <p:cNvGrpSpPr/>
              <p:nvPr/>
            </p:nvGrpSpPr>
            <p:grpSpPr>
              <a:xfrm>
                <a:off x="5944101" y="3909316"/>
                <a:ext cx="811523" cy="1037930"/>
                <a:chOff x="5917218" y="4600709"/>
                <a:chExt cx="811523" cy="1037930"/>
              </a:xfrm>
            </p:grpSpPr>
            <p:grpSp>
              <p:nvGrpSpPr>
                <p:cNvPr id="271" name="グループ化 270"/>
                <p:cNvGrpSpPr/>
                <p:nvPr/>
              </p:nvGrpSpPr>
              <p:grpSpPr>
                <a:xfrm>
                  <a:off x="5917218" y="4600709"/>
                  <a:ext cx="811523" cy="1037930"/>
                  <a:chOff x="9760547" y="1207489"/>
                  <a:chExt cx="811523" cy="1037930"/>
                </a:xfrm>
              </p:grpSpPr>
              <p:sp>
                <p:nvSpPr>
                  <p:cNvPr id="276" name="正方形/長方形 27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7" name="グループ化 276"/>
                  <p:cNvGrpSpPr/>
                  <p:nvPr/>
                </p:nvGrpSpPr>
                <p:grpSpPr>
                  <a:xfrm>
                    <a:off x="9760547" y="1207489"/>
                    <a:ext cx="811523" cy="1037930"/>
                    <a:chOff x="7586688" y="3639917"/>
                    <a:chExt cx="811523" cy="1037930"/>
                  </a:xfrm>
                </p:grpSpPr>
                <p:sp>
                  <p:nvSpPr>
                    <p:cNvPr id="278" name="正方形/長方形 27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79" name="グループ化 278"/>
                    <p:cNvGrpSpPr/>
                    <p:nvPr/>
                  </p:nvGrpSpPr>
                  <p:grpSpPr>
                    <a:xfrm>
                      <a:off x="7586688" y="3639917"/>
                      <a:ext cx="811523" cy="1037930"/>
                      <a:chOff x="7791280" y="2958664"/>
                      <a:chExt cx="811523" cy="1037930"/>
                    </a:xfrm>
                    <a:solidFill>
                      <a:schemeClr val="bg1"/>
                    </a:solidFill>
                  </p:grpSpPr>
                  <p:sp>
                    <p:nvSpPr>
                      <p:cNvPr id="280" name="正方形/長方形 27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281" name="グループ化 280"/>
                      <p:cNvGrpSpPr/>
                      <p:nvPr/>
                    </p:nvGrpSpPr>
                    <p:grpSpPr>
                      <a:xfrm>
                        <a:off x="7791280" y="2958664"/>
                        <a:ext cx="811523" cy="1037930"/>
                        <a:chOff x="4707998" y="5184592"/>
                        <a:chExt cx="879391" cy="1045738"/>
                      </a:xfrm>
                      <a:grpFill/>
                    </p:grpSpPr>
                    <p:cxnSp>
                      <p:nvCxnSpPr>
                        <p:cNvPr id="283" name="直線コネクタ 28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直線コネクタ 28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直線コネクタ 28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直線コネクタ 28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直線コネクタ 28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直線コネクタ 28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2" name="正方形/長方形 28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272" name="テキスト ボックス 27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273" name="正方形/長方形 27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4" name="正方形/長方形 27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5" name="テキスト ボックス 27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259" name="グループ化 258"/>
              <p:cNvGrpSpPr/>
              <p:nvPr/>
            </p:nvGrpSpPr>
            <p:grpSpPr>
              <a:xfrm>
                <a:off x="6019299" y="4006691"/>
                <a:ext cx="811523" cy="1037930"/>
                <a:chOff x="9760547" y="1207489"/>
                <a:chExt cx="811523" cy="1037930"/>
              </a:xfrm>
            </p:grpSpPr>
            <p:sp>
              <p:nvSpPr>
                <p:cNvPr id="260" name="正方形/長方形 25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1" name="グループ化 260"/>
                <p:cNvGrpSpPr/>
                <p:nvPr/>
              </p:nvGrpSpPr>
              <p:grpSpPr>
                <a:xfrm>
                  <a:off x="9760547" y="1207489"/>
                  <a:ext cx="811523" cy="1037930"/>
                  <a:chOff x="7586688" y="3639917"/>
                  <a:chExt cx="811523" cy="1037930"/>
                </a:xfrm>
              </p:grpSpPr>
              <p:sp>
                <p:nvSpPr>
                  <p:cNvPr id="262" name="正方形/長方形 26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63" name="グループ化 262"/>
                  <p:cNvGrpSpPr/>
                  <p:nvPr/>
                </p:nvGrpSpPr>
                <p:grpSpPr>
                  <a:xfrm>
                    <a:off x="7586688" y="3639917"/>
                    <a:ext cx="811523" cy="1037930"/>
                    <a:chOff x="4707998" y="5184592"/>
                    <a:chExt cx="879391" cy="1045738"/>
                  </a:xfrm>
                  <a:solidFill>
                    <a:schemeClr val="bg1"/>
                  </a:solidFill>
                </p:grpSpPr>
                <p:cxnSp>
                  <p:nvCxnSpPr>
                    <p:cNvPr id="264" name="直線コネクタ 26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直線コネクタ 26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直線コネクタ 26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直線コネクタ 26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grpSp>
          <p:nvGrpSpPr>
            <p:cNvPr id="248" name="グループ化 247"/>
            <p:cNvGrpSpPr/>
            <p:nvPr/>
          </p:nvGrpSpPr>
          <p:grpSpPr>
            <a:xfrm>
              <a:off x="6205944" y="4109502"/>
              <a:ext cx="526145" cy="284073"/>
              <a:chOff x="7957151" y="3128294"/>
              <a:chExt cx="526145" cy="284073"/>
            </a:xfrm>
            <a:solidFill>
              <a:schemeClr val="bg1"/>
            </a:solidFill>
          </p:grpSpPr>
          <p:sp>
            <p:nvSpPr>
              <p:cNvPr id="250" name="正方形/長方形 249"/>
              <p:cNvSpPr/>
              <p:nvPr/>
            </p:nvSpPr>
            <p:spPr>
              <a:xfrm>
                <a:off x="7957151" y="3128294"/>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1" name="正方形/長方形 250"/>
              <p:cNvSpPr/>
              <p:nvPr/>
            </p:nvSpPr>
            <p:spPr>
              <a:xfrm>
                <a:off x="8251377"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2" name="正方形/長方形 251"/>
              <p:cNvSpPr/>
              <p:nvPr/>
            </p:nvSpPr>
            <p:spPr>
              <a:xfrm>
                <a:off x="8118476" y="3297569"/>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3" name="正方形/長方形 252"/>
              <p:cNvSpPr/>
              <p:nvPr/>
            </p:nvSpPr>
            <p:spPr>
              <a:xfrm>
                <a:off x="8389459" y="3128294"/>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4" name="正方形/長方形 253"/>
              <p:cNvSpPr/>
              <p:nvPr/>
            </p:nvSpPr>
            <p:spPr>
              <a:xfrm>
                <a:off x="8396089" y="3297570"/>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sp>
            <p:nvSpPr>
              <p:cNvPr id="255" name="正方形/長方形 254"/>
              <p:cNvSpPr/>
              <p:nvPr/>
            </p:nvSpPr>
            <p:spPr>
              <a:xfrm>
                <a:off x="7962331" y="3297568"/>
                <a:ext cx="87207"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endParaRPr>
              </a:p>
            </p:txBody>
          </p:sp>
        </p:grpSp>
        <p:sp>
          <p:nvSpPr>
            <p:cNvPr id="249" name="テキスト ボックス 248"/>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spTree>
    <p:extLst>
      <p:ext uri="{BB962C8B-B14F-4D97-AF65-F5344CB8AC3E}">
        <p14:creationId xmlns:p14="http://schemas.microsoft.com/office/powerpoint/2010/main" val="2333419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ＮＣＤ</a:t>
            </a:r>
            <a:r>
              <a:rPr kumimoji="1" lang="en-US" altLang="ja-JP" dirty="0" smtClean="0"/>
              <a:t>Search</a:t>
            </a:r>
            <a:r>
              <a:rPr lang="ja-JP" altLang="en-US" dirty="0" smtClean="0"/>
              <a:t>の出力例</a:t>
            </a:r>
            <a:endParaRPr kumimoji="1" lang="ja-JP" altLang="en-US"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6"/>
          <p:cNvSpPr/>
          <p:nvPr/>
        </p:nvSpPr>
        <p:spPr>
          <a:xfrm>
            <a:off x="609600" y="1496604"/>
            <a:ext cx="8534400" cy="646331"/>
          </a:xfrm>
          <a:prstGeom prst="rect">
            <a:avLst/>
          </a:prstGeom>
        </p:spPr>
        <p:txBody>
          <a:bodyPr wrap="square">
            <a:spAutoFit/>
          </a:bodyPr>
          <a:lstStyle/>
          <a:p>
            <a:pPr marL="57150" indent="0">
              <a:buNone/>
            </a:pPr>
            <a:r>
              <a:rPr lang="ja-JP" altLang="en-US" dirty="0"/>
              <a:t>クエリ</a:t>
            </a:r>
            <a:r>
              <a:rPr lang="en-US" altLang="ja-JP" dirty="0"/>
              <a:t>: </a:t>
            </a:r>
            <a:r>
              <a:rPr lang="en-US" altLang="ja-JP" dirty="0" err="1"/>
              <a:t>src</a:t>
            </a:r>
            <a:r>
              <a:rPr lang="en-US" altLang="ja-JP" dirty="0"/>
              <a:t>/</a:t>
            </a:r>
            <a:r>
              <a:rPr lang="en-US" altLang="ja-JP" dirty="0" err="1"/>
              <a:t>pl</a:t>
            </a:r>
            <a:r>
              <a:rPr lang="en-US" altLang="ja-JP" dirty="0"/>
              <a:t>/</a:t>
            </a:r>
            <a:r>
              <a:rPr lang="en-US" altLang="ja-JP" dirty="0" err="1"/>
              <a:t>perl</a:t>
            </a:r>
            <a:r>
              <a:rPr lang="en-US" altLang="ja-JP" dirty="0"/>
              <a:t>/</a:t>
            </a:r>
            <a:r>
              <a:rPr lang="en-US" altLang="ja-JP" dirty="0" err="1"/>
              <a:t>plperl.c</a:t>
            </a:r>
            <a:r>
              <a:rPr lang="en-US" altLang="ja-JP" dirty="0"/>
              <a:t> 2132-2133</a:t>
            </a:r>
            <a:r>
              <a:rPr lang="ja-JP" altLang="en-US" dirty="0"/>
              <a:t>行目</a:t>
            </a:r>
            <a:endParaRPr lang="en-US" altLang="ja-JP" dirty="0"/>
          </a:p>
          <a:p>
            <a:pPr marL="57150" indent="0">
              <a:buNone/>
            </a:pPr>
            <a:r>
              <a:rPr lang="en-US" altLang="ja-JP" dirty="0" err="1"/>
              <a:t>perm_fmgr_info</a:t>
            </a:r>
            <a:r>
              <a:rPr lang="en-US" altLang="ja-JP" dirty="0"/>
              <a:t>(</a:t>
            </a:r>
            <a:r>
              <a:rPr lang="en-US" altLang="ja-JP" dirty="0" err="1"/>
              <a:t>typeStruct</a:t>
            </a:r>
            <a:r>
              <a:rPr lang="en-US" altLang="ja-JP" dirty="0"/>
              <a:t>-&gt;</a:t>
            </a:r>
            <a:r>
              <a:rPr lang="en-US" altLang="ja-JP" dirty="0" err="1"/>
              <a:t>typoutput</a:t>
            </a:r>
            <a:r>
              <a:rPr lang="en-US" altLang="ja-JP" dirty="0"/>
              <a:t>,  &amp;(</a:t>
            </a:r>
            <a:r>
              <a:rPr lang="en-US" altLang="ja-JP" dirty="0" err="1"/>
              <a:t>prodesc</a:t>
            </a:r>
            <a:r>
              <a:rPr lang="en-US" altLang="ja-JP" dirty="0"/>
              <a:t>-&gt;</a:t>
            </a:r>
            <a:r>
              <a:rPr lang="en-US" altLang="ja-JP" dirty="0" err="1"/>
              <a:t>arg_out_func</a:t>
            </a:r>
            <a:r>
              <a:rPr lang="en-US" altLang="ja-JP" dirty="0"/>
              <a:t>[</a:t>
            </a:r>
            <a:r>
              <a:rPr lang="en-US" altLang="ja-JP" dirty="0" err="1"/>
              <a:t>i</a:t>
            </a:r>
            <a:r>
              <a:rPr lang="en-US" altLang="ja-JP" dirty="0"/>
              <a:t>])); </a:t>
            </a:r>
            <a:endParaRPr lang="en-US" altLang="ja-JP" sz="1400" dirty="0"/>
          </a:p>
        </p:txBody>
      </p:sp>
      <p:pic>
        <p:nvPicPr>
          <p:cNvPr id="9" name="図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924" y="2142935"/>
            <a:ext cx="8571040" cy="4259407"/>
          </a:xfrm>
          <a:prstGeom prst="rect">
            <a:avLst/>
          </a:prstGeom>
        </p:spPr>
      </p:pic>
    </p:spTree>
    <p:extLst>
      <p:ext uri="{BB962C8B-B14F-4D97-AF65-F5344CB8AC3E}">
        <p14:creationId xmlns:p14="http://schemas.microsoft.com/office/powerpoint/2010/main" val="2522977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正規圧縮距離</a:t>
            </a:r>
            <a:endParaRPr kumimoji="1" lang="ja-JP" altLang="en-US" dirty="0"/>
          </a:p>
        </p:txBody>
      </p:sp>
      <p:sp>
        <p:nvSpPr>
          <p:cNvPr id="3" name="コンテンツ プレースホルダー 2"/>
          <p:cNvSpPr>
            <a:spLocks noGrp="1"/>
          </p:cNvSpPr>
          <p:nvPr>
            <p:ph idx="1"/>
          </p:nvPr>
        </p:nvSpPr>
        <p:spPr>
          <a:xfrm>
            <a:off x="457200" y="1600202"/>
            <a:ext cx="8544910" cy="4525963"/>
          </a:xfrm>
        </p:spPr>
        <p:txBody>
          <a:bodyPr/>
          <a:lstStyle/>
          <a:p>
            <a:endParaRPr lang="en-US" altLang="ja-JP" sz="2800" dirty="0" err="1"/>
          </a:p>
          <a:p>
            <a:endParaRPr lang="en-US" altLang="ja-JP" sz="2800" dirty="0" err="1" smtClean="0"/>
          </a:p>
          <a:p>
            <a:endParaRPr lang="en-US" altLang="ja-JP" sz="2800" dirty="0"/>
          </a:p>
          <a:p>
            <a:pPr marL="0" indent="0">
              <a:buNone/>
            </a:pPr>
            <a:endParaRPr kumimoji="1" lang="en-US" altLang="ja-JP" sz="2800" dirty="0" smtClean="0"/>
          </a:p>
          <a:p>
            <a:pPr lvl="1"/>
            <a:r>
              <a:rPr lang="ja-JP" altLang="en-US" sz="2400" dirty="0"/>
              <a:t>データ圧縮結果のデータ量で情報距離を近似</a:t>
            </a:r>
            <a:endParaRPr lang="en-US" altLang="ja-JP" sz="2400" dirty="0"/>
          </a:p>
          <a:p>
            <a:pPr lvl="2"/>
            <a:r>
              <a:rPr lang="en-US" altLang="ja-JP" sz="2000" dirty="0"/>
              <a:t>A </a:t>
            </a:r>
            <a:r>
              <a:rPr lang="ja-JP" altLang="en-US" sz="2000" dirty="0"/>
              <a:t>と</a:t>
            </a:r>
            <a:r>
              <a:rPr lang="en-US" altLang="ja-JP" sz="2000" dirty="0"/>
              <a:t>B </a:t>
            </a:r>
            <a:r>
              <a:rPr lang="ja-JP" altLang="en-US" sz="2000" dirty="0"/>
              <a:t>を連結して</a:t>
            </a:r>
            <a:r>
              <a:rPr lang="en-US" altLang="ja-JP" sz="2000" dirty="0"/>
              <a:t>zip </a:t>
            </a:r>
            <a:r>
              <a:rPr lang="ja-JP" altLang="en-US" sz="2000" dirty="0"/>
              <a:t>圧縮をかけると，</a:t>
            </a:r>
            <a:r>
              <a:rPr lang="en-US" altLang="ja-JP" sz="2000" dirty="0"/>
              <a:t>A, B </a:t>
            </a:r>
            <a:r>
              <a:rPr lang="ja-JP" altLang="en-US" sz="2000" dirty="0"/>
              <a:t>の差分</a:t>
            </a:r>
            <a:r>
              <a:rPr lang="ja-JP" altLang="en-US" sz="2000" dirty="0" smtClean="0"/>
              <a:t>が少ない</a:t>
            </a:r>
            <a:r>
              <a:rPr lang="ja-JP" altLang="en-US" sz="2000" dirty="0"/>
              <a:t>ほど圧縮できる特性を</a:t>
            </a:r>
            <a:r>
              <a:rPr lang="ja-JP" altLang="en-US" sz="2000" dirty="0" smtClean="0"/>
              <a:t>利用</a:t>
            </a:r>
            <a:endParaRPr lang="en-US" altLang="ja-JP" sz="2000" dirty="0" smtClean="0"/>
          </a:p>
          <a:p>
            <a:pPr lvl="1"/>
            <a:r>
              <a:rPr lang="ja-JP" altLang="en-US" sz="2400" dirty="0" smtClean="0"/>
              <a:t>データ量のみに依存</a:t>
            </a:r>
            <a:endParaRPr lang="en-US" altLang="ja-JP" sz="2400" dirty="0"/>
          </a:p>
          <a:p>
            <a:pPr lvl="2"/>
            <a:r>
              <a:rPr lang="ja-JP" altLang="en-US" sz="1800" dirty="0" smtClean="0"/>
              <a:t>多言語、トークンの入れ替え、挿入、削除に対応</a:t>
            </a:r>
            <a:endParaRPr lang="en-US" altLang="ja-JP" sz="1800" dirty="0"/>
          </a:p>
          <a:p>
            <a:pPr marL="457200" lvl="1" indent="0">
              <a:buNone/>
            </a:pPr>
            <a:endParaRPr kumimoji="1" lang="ja-JP" altLang="en-US" sz="24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4"/>
          <p:cNvSpPr/>
          <p:nvPr/>
        </p:nvSpPr>
        <p:spPr>
          <a:xfrm>
            <a:off x="772800" y="1834048"/>
            <a:ext cx="7491011" cy="1584432"/>
          </a:xfrm>
          <a:prstGeom prst="rect">
            <a:avLst/>
          </a:prstGeom>
          <a:solidFill>
            <a:srgbClr val="F3F3E1"/>
          </a:solidFill>
          <a:ln>
            <a:solidFill>
              <a:schemeClr val="tx1"/>
            </a:solidFill>
          </a:ln>
        </p:spPr>
        <p:txBody>
          <a:bodyPr wrap="square">
            <a:spAutoFit/>
          </a:bodyPr>
          <a:lstStyle/>
          <a:p>
            <a:endParaRPr lang="en-US" altLang="ja-JP" sz="2000" dirty="0"/>
          </a:p>
        </p:txBody>
      </p:sp>
      <mc:AlternateContent xmlns:mc="http://schemas.openxmlformats.org/markup-compatibility/2006" xmlns:a14="http://schemas.microsoft.com/office/drawing/2010/main">
        <mc:Choice Requires="a14">
          <p:sp>
            <p:nvSpPr>
              <p:cNvPr id="6" name="テキスト ボックス 5"/>
              <p:cNvSpPr txBox="1"/>
              <p:nvPr/>
            </p:nvSpPr>
            <p:spPr>
              <a:xfrm>
                <a:off x="3646149" y="2332929"/>
                <a:ext cx="2736069"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altLang="ja-JP" sz="2400" i="1" dirty="0" smtClean="0">
                          <a:latin typeface="Cambria Math" panose="02040503050406030204" pitchFamily="18" charset="0"/>
                        </a:rPr>
                        <m:t>m</m:t>
                      </m:r>
                      <m:r>
                        <m:rPr>
                          <m:sty m:val="p"/>
                        </m:rPr>
                        <a:rPr kumimoji="1" lang="en-US" altLang="ja-JP" sz="2400" i="1" dirty="0" smtClean="0">
                          <a:latin typeface="Cambria Math" panose="02040503050406030204" pitchFamily="18" charset="0"/>
                        </a:rPr>
                        <m:t>ax</m:t>
                      </m:r>
                      <m:r>
                        <a:rPr kumimoji="1" lang="ja-JP" altLang="en-US" sz="2400" i="1" dirty="0" smtClean="0">
                          <a:latin typeface="Cambria Math" panose="02040503050406030204" pitchFamily="18" charset="0"/>
                        </a:rPr>
                        <m:t>⁡</m:t>
                      </m:r>
                      <m:r>
                        <a:rPr kumimoji="1" lang="ja-JP" altLang="en-US" sz="2400" i="1" dirty="0" smtClean="0">
                          <a:latin typeface="Cambria Math" panose="02040503050406030204" pitchFamily="18" charset="0"/>
                        </a:rPr>
                        <m:t>｛</m:t>
                      </m:r>
                      <m:r>
                        <a:rPr kumimoji="1" lang="ja-JP" altLang="en-US" sz="2400" i="1" dirty="0" smtClean="0">
                          <a:latin typeface="Cambria Math" panose="02040503050406030204" pitchFamily="18" charset="0"/>
                        </a:rPr>
                        <m:t> </m:t>
                      </m:r>
                      <m:r>
                        <a:rPr kumimoji="1" lang="en-US" altLang="ja-JP" sz="2400" i="1" dirty="0" smtClean="0">
                          <a:latin typeface="Cambria Math" panose="02040503050406030204" pitchFamily="18" charset="0"/>
                        </a:rPr>
                        <m:t>𝐾</m:t>
                      </m:r>
                      <m:r>
                        <a:rPr kumimoji="1" lang="en-US" altLang="ja-JP" sz="2400" i="1" dirty="0" smtClean="0">
                          <a:latin typeface="Cambria Math" panose="02040503050406030204" pitchFamily="18" charset="0"/>
                        </a:rPr>
                        <m:t>(</m:t>
                      </m:r>
                      <m:r>
                        <a:rPr kumimoji="1" lang="en-US" altLang="ja-JP" sz="2400" i="1" dirty="0" smtClean="0">
                          <a:latin typeface="Cambria Math" panose="02040503050406030204" pitchFamily="18" charset="0"/>
                        </a:rPr>
                        <m:t>𝐴</m:t>
                      </m:r>
                      <m:r>
                        <a:rPr kumimoji="1" lang="en-US" altLang="ja-JP" sz="2400" i="1" dirty="0" smtClean="0">
                          <a:latin typeface="Cambria Math" panose="02040503050406030204" pitchFamily="18" charset="0"/>
                        </a:rPr>
                        <m:t>),</m:t>
                      </m:r>
                      <m:r>
                        <a:rPr kumimoji="1" lang="en-US" altLang="ja-JP" sz="2400" i="1" dirty="0" smtClean="0">
                          <a:latin typeface="Cambria Math" panose="02040503050406030204" pitchFamily="18" charset="0"/>
                        </a:rPr>
                        <m:t>𝐾</m:t>
                      </m:r>
                      <m:r>
                        <a:rPr kumimoji="1" lang="en-US" altLang="ja-JP" sz="2400" i="1" dirty="0" smtClean="0">
                          <a:latin typeface="Cambria Math" panose="02040503050406030204" pitchFamily="18" charset="0"/>
                        </a:rPr>
                        <m:t>(</m:t>
                      </m:r>
                      <m:r>
                        <a:rPr kumimoji="1" lang="en-US" altLang="ja-JP" sz="2400" i="1" dirty="0" smtClean="0">
                          <a:latin typeface="Cambria Math" panose="02040503050406030204" pitchFamily="18" charset="0"/>
                        </a:rPr>
                        <m:t>𝐵</m:t>
                      </m:r>
                      <m:r>
                        <a:rPr kumimoji="1" lang="en-US" altLang="ja-JP" sz="2400" i="1" dirty="0" smtClean="0">
                          <a:latin typeface="Cambria Math" panose="02040503050406030204" pitchFamily="18" charset="0"/>
                        </a:rPr>
                        <m:t>)</m:t>
                      </m:r>
                      <m:r>
                        <a:rPr kumimoji="1" lang="ja-JP" altLang="en-US" sz="2400" i="1" dirty="0" smtClean="0">
                          <a:latin typeface="Cambria Math" panose="02040503050406030204" pitchFamily="18" charset="0"/>
                        </a:rPr>
                        <m:t>｝</m:t>
                      </m:r>
                    </m:oMath>
                  </m:oMathPara>
                </a14:m>
                <a:endParaRPr kumimoji="1" lang="ja-JP" alt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3646149" y="2332929"/>
                <a:ext cx="2736069" cy="461665"/>
              </a:xfrm>
              <a:prstGeom prst="rect">
                <a:avLst/>
              </a:prstGeom>
              <a:blipFill>
                <a:blip r:embed="rId3"/>
                <a:stretch>
                  <a:fillRect b="-2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2769147" y="1778713"/>
                <a:ext cx="449007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i="1" dirty="0" smtClean="0">
                          <a:latin typeface="Cambria Math" panose="02040503050406030204" pitchFamily="18" charset="0"/>
                        </a:rPr>
                        <m:t>𝐾</m:t>
                      </m:r>
                      <m:r>
                        <a:rPr kumimoji="1" lang="en-US" altLang="ja-JP" sz="2400" i="1" dirty="0" smtClean="0">
                          <a:latin typeface="Cambria Math" panose="02040503050406030204" pitchFamily="18" charset="0"/>
                        </a:rPr>
                        <m:t>(</m:t>
                      </m:r>
                      <m:r>
                        <a:rPr kumimoji="1" lang="en-US" altLang="ja-JP" sz="2400" i="1" dirty="0" smtClean="0">
                          <a:latin typeface="Cambria Math" panose="02040503050406030204" pitchFamily="18" charset="0"/>
                        </a:rPr>
                        <m:t>𝐴</m:t>
                      </m:r>
                      <m:r>
                        <a:rPr kumimoji="1" lang="en-US" altLang="ja-JP" sz="2400" i="1" dirty="0" smtClean="0">
                          <a:latin typeface="Cambria Math" panose="02040503050406030204" pitchFamily="18" charset="0"/>
                        </a:rPr>
                        <m:t> + </m:t>
                      </m:r>
                      <m:r>
                        <a:rPr kumimoji="1" lang="en-US" altLang="ja-JP" sz="2400" i="1" dirty="0" smtClean="0">
                          <a:latin typeface="Cambria Math" panose="02040503050406030204" pitchFamily="18" charset="0"/>
                        </a:rPr>
                        <m:t>𝐵</m:t>
                      </m:r>
                      <m:r>
                        <a:rPr kumimoji="1" lang="en-US" altLang="ja-JP" sz="2400" i="1" dirty="0" smtClean="0">
                          <a:latin typeface="Cambria Math" panose="02040503050406030204" pitchFamily="18" charset="0"/>
                        </a:rPr>
                        <m:t>) – </m:t>
                      </m:r>
                      <m:r>
                        <m:rPr>
                          <m:sty m:val="p"/>
                        </m:rPr>
                        <a:rPr kumimoji="1" lang="en-US" altLang="ja-JP" sz="2400" i="1" dirty="0" smtClean="0">
                          <a:latin typeface="Cambria Math" panose="02040503050406030204" pitchFamily="18" charset="0"/>
                        </a:rPr>
                        <m:t>min</m:t>
                      </m:r>
                      <m:r>
                        <a:rPr kumimoji="1" lang="ja-JP" altLang="en-US" sz="2400" i="1" dirty="0" smtClean="0">
                          <a:latin typeface="Cambria Math" panose="02040503050406030204" pitchFamily="18" charset="0"/>
                        </a:rPr>
                        <m:t>⁡</m:t>
                      </m:r>
                      <m:r>
                        <a:rPr kumimoji="1" lang="ja-JP" altLang="en-US" sz="2400" i="1" dirty="0" smtClean="0">
                          <a:latin typeface="Cambria Math" panose="02040503050406030204" pitchFamily="18" charset="0"/>
                        </a:rPr>
                        <m:t>｛</m:t>
                      </m:r>
                      <m:r>
                        <a:rPr lang="en-US" altLang="ja-JP" sz="2400" i="1" dirty="0">
                          <a:latin typeface="Cambria Math" panose="02040503050406030204" pitchFamily="18" charset="0"/>
                        </a:rPr>
                        <m:t> </m:t>
                      </m:r>
                      <m:r>
                        <a:rPr lang="en-US" altLang="ja-JP" sz="2400" i="1" dirty="0">
                          <a:latin typeface="Cambria Math" panose="02040503050406030204" pitchFamily="18" charset="0"/>
                        </a:rPr>
                        <m:t>𝐾</m:t>
                      </m:r>
                      <m:r>
                        <a:rPr lang="en-US" altLang="ja-JP" sz="2400" i="1" dirty="0">
                          <a:latin typeface="Cambria Math" panose="02040503050406030204" pitchFamily="18" charset="0"/>
                        </a:rPr>
                        <m:t>(</m:t>
                      </m:r>
                      <m:r>
                        <a:rPr lang="en-US" altLang="ja-JP" sz="2400" i="1" dirty="0">
                          <a:latin typeface="Cambria Math" panose="02040503050406030204" pitchFamily="18" charset="0"/>
                        </a:rPr>
                        <m:t>𝐴</m:t>
                      </m:r>
                      <m:r>
                        <a:rPr lang="en-US" altLang="ja-JP" sz="2400" i="1" dirty="0">
                          <a:latin typeface="Cambria Math" panose="02040503050406030204" pitchFamily="18" charset="0"/>
                        </a:rPr>
                        <m:t>),</m:t>
                      </m:r>
                      <m:r>
                        <a:rPr lang="en-US" altLang="ja-JP" sz="2400" i="1" dirty="0">
                          <a:latin typeface="Cambria Math" panose="02040503050406030204" pitchFamily="18" charset="0"/>
                        </a:rPr>
                        <m:t>𝐾</m:t>
                      </m:r>
                      <m:r>
                        <a:rPr lang="en-US" altLang="ja-JP" sz="2400" i="1" dirty="0">
                          <a:latin typeface="Cambria Math" panose="02040503050406030204" pitchFamily="18" charset="0"/>
                        </a:rPr>
                        <m:t>(</m:t>
                      </m:r>
                      <m:r>
                        <a:rPr lang="en-US" altLang="ja-JP" sz="2400" i="1" dirty="0">
                          <a:latin typeface="Cambria Math" panose="02040503050406030204" pitchFamily="18" charset="0"/>
                        </a:rPr>
                        <m:t>𝐵</m:t>
                      </m:r>
                      <m:r>
                        <a:rPr lang="en-US" altLang="ja-JP" sz="2400" i="1" dirty="0">
                          <a:latin typeface="Cambria Math" panose="02040503050406030204" pitchFamily="18" charset="0"/>
                        </a:rPr>
                        <m:t>) </m:t>
                      </m:r>
                      <m:r>
                        <a:rPr kumimoji="1" lang="ja-JP" altLang="en-US" sz="2400" i="1" dirty="0" smtClean="0">
                          <a:latin typeface="Cambria Math" panose="02040503050406030204" pitchFamily="18" charset="0"/>
                        </a:rPr>
                        <m:t>｝</m:t>
                      </m:r>
                    </m:oMath>
                  </m:oMathPara>
                </a14:m>
                <a:endParaRPr kumimoji="1" lang="ja-JP" altLang="en-US" sz="24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2769147" y="1778713"/>
                <a:ext cx="4490075" cy="461665"/>
              </a:xfrm>
              <a:prstGeom prst="rect">
                <a:avLst/>
              </a:prstGeom>
              <a:blipFill>
                <a:blip r:embed="rId4"/>
                <a:stretch>
                  <a:fillRect b="-1973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609527" y="2004747"/>
                <a:ext cx="2096150" cy="5231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ja-JP" altLang="en-US" sz="2400" i="1" dirty="0">
                          <a:latin typeface="Cambria Math" panose="02040503050406030204" pitchFamily="18" charset="0"/>
                        </a:rPr>
                        <m:t>　　</m:t>
                      </m:r>
                      <m:r>
                        <a:rPr lang="en-US" altLang="ja-JP" sz="2400" i="1" dirty="0">
                          <a:latin typeface="Cambria Math" panose="02040503050406030204" pitchFamily="18" charset="0"/>
                        </a:rPr>
                        <m:t>𝑑</m:t>
                      </m:r>
                      <m:r>
                        <a:rPr lang="en-US" altLang="ja-JP" sz="2400" i="1" dirty="0">
                          <a:latin typeface="Cambria Math" panose="02040503050406030204" pitchFamily="18" charset="0"/>
                        </a:rPr>
                        <m:t>(</m:t>
                      </m:r>
                      <m:r>
                        <a:rPr lang="en-US" altLang="ja-JP" sz="2400" i="1" dirty="0">
                          <a:latin typeface="Cambria Math" panose="02040503050406030204" pitchFamily="18" charset="0"/>
                        </a:rPr>
                        <m:t>𝐴</m:t>
                      </m:r>
                      <m:r>
                        <a:rPr lang="en-US" altLang="ja-JP" sz="2400" i="1" dirty="0">
                          <a:latin typeface="Cambria Math" panose="02040503050406030204" pitchFamily="18" charset="0"/>
                        </a:rPr>
                        <m:t>,</m:t>
                      </m:r>
                      <m:r>
                        <a:rPr lang="en-US" altLang="ja-JP" sz="2400" i="1" dirty="0">
                          <a:latin typeface="Cambria Math" panose="02040503050406030204" pitchFamily="18" charset="0"/>
                        </a:rPr>
                        <m:t>𝐵</m:t>
                      </m:r>
                      <m:r>
                        <a:rPr lang="en-US" altLang="ja-JP" sz="2400" i="1" dirty="0">
                          <a:latin typeface="Cambria Math" panose="02040503050406030204" pitchFamily="18" charset="0"/>
                        </a:rPr>
                        <m:t>) = </m:t>
                      </m:r>
                    </m:oMath>
                  </m:oMathPara>
                </a14:m>
                <a:endParaRPr lang="en-US" altLang="ja-JP" sz="24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609527" y="2004747"/>
                <a:ext cx="2096150" cy="523157"/>
              </a:xfrm>
              <a:prstGeom prst="rect">
                <a:avLst/>
              </a:prstGeom>
              <a:blipFill>
                <a:blip r:embed="rId5"/>
                <a:stretch>
                  <a:fillRect/>
                </a:stretch>
              </a:blipFill>
            </p:spPr>
            <p:txBody>
              <a:bodyPr/>
              <a:lstStyle/>
              <a:p>
                <a:r>
                  <a:rPr lang="en-US">
                    <a:noFill/>
                  </a:rPr>
                  <a:t> </a:t>
                </a:r>
              </a:p>
            </p:txBody>
          </p:sp>
        </mc:Fallback>
      </mc:AlternateContent>
      <p:cxnSp>
        <p:nvCxnSpPr>
          <p:cNvPr id="9" name="直線コネクタ 8"/>
          <p:cNvCxnSpPr/>
          <p:nvPr/>
        </p:nvCxnSpPr>
        <p:spPr>
          <a:xfrm flipV="1">
            <a:off x="2705677" y="2312022"/>
            <a:ext cx="4445270" cy="88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897597" y="2592729"/>
            <a:ext cx="6380273" cy="984885"/>
          </a:xfrm>
          <a:prstGeom prst="rect">
            <a:avLst/>
          </a:prstGeom>
          <a:noFill/>
        </p:spPr>
        <p:txBody>
          <a:bodyPr wrap="none" rtlCol="0">
            <a:spAutoFit/>
          </a:bodyPr>
          <a:lstStyle/>
          <a:p>
            <a:pPr lvl="1"/>
            <a:endParaRPr lang="en-US" altLang="ja-JP" sz="2000" dirty="0"/>
          </a:p>
          <a:p>
            <a:pPr lvl="1"/>
            <a:r>
              <a:rPr lang="en-US" altLang="ja-JP" sz="2000" dirty="0"/>
              <a:t>K(A) </a:t>
            </a:r>
            <a:r>
              <a:rPr lang="ja-JP" altLang="en-US" sz="2000" dirty="0"/>
              <a:t>は</a:t>
            </a:r>
            <a:r>
              <a:rPr lang="en-US" altLang="ja-JP" sz="2000" dirty="0"/>
              <a:t>A</a:t>
            </a:r>
            <a:r>
              <a:rPr lang="ja-JP" altLang="en-US" sz="2000" dirty="0"/>
              <a:t>を圧縮した際に表現するのに必要なビット長</a:t>
            </a:r>
            <a:endParaRPr lang="en-US" altLang="ja-JP" sz="2000" dirty="0"/>
          </a:p>
          <a:p>
            <a:endParaRPr lang="en-US" dirty="0"/>
          </a:p>
        </p:txBody>
      </p:sp>
    </p:spTree>
    <p:extLst>
      <p:ext uri="{BB962C8B-B14F-4D97-AF65-F5344CB8AC3E}">
        <p14:creationId xmlns:p14="http://schemas.microsoft.com/office/powerpoint/2010/main" val="28252728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err="1"/>
              <a:t>NCDSearch</a:t>
            </a:r>
            <a:r>
              <a:rPr lang="ja-JP" altLang="en-US" sz="3600" dirty="0"/>
              <a:t>の問題点</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a:t>時間的コストが</a:t>
            </a:r>
            <a:r>
              <a:rPr lang="ja-JP" altLang="en-US" sz="2800" dirty="0" smtClean="0"/>
              <a:t>大きい</a:t>
            </a:r>
            <a:endParaRPr lang="en-US" altLang="ja-JP" sz="2400" dirty="0" smtClean="0"/>
          </a:p>
          <a:p>
            <a:pPr lvl="1"/>
            <a:r>
              <a:rPr lang="ja-JP" altLang="en-US" sz="2400" dirty="0" smtClean="0"/>
              <a:t>圧縮計算の時間</a:t>
            </a:r>
            <a:r>
              <a:rPr lang="ja-JP" altLang="en-US" sz="2400" dirty="0"/>
              <a:t>的</a:t>
            </a:r>
            <a:r>
              <a:rPr lang="ja-JP" altLang="en-US" sz="2400" dirty="0" smtClean="0"/>
              <a:t>コストが大きい</a:t>
            </a:r>
            <a:endParaRPr lang="en-US" altLang="ja-JP" sz="2400" dirty="0" smtClean="0"/>
          </a:p>
          <a:p>
            <a:pPr lvl="1"/>
            <a:r>
              <a:rPr lang="ja-JP" altLang="en-US" sz="2400" dirty="0" smtClean="0"/>
              <a:t>全て</a:t>
            </a:r>
            <a:r>
              <a:rPr lang="ja-JP" altLang="en-US" sz="2400" dirty="0" smtClean="0"/>
              <a:t>のファイルに対して</a:t>
            </a:r>
            <a:r>
              <a:rPr lang="en-US" altLang="ja-JP" sz="2400" dirty="0" smtClean="0"/>
              <a:t>1</a:t>
            </a:r>
            <a:r>
              <a:rPr lang="ja-JP" altLang="en-US" sz="2400" dirty="0" smtClean="0"/>
              <a:t>行づつ逐次</a:t>
            </a:r>
            <a:r>
              <a:rPr lang="ja-JP" altLang="en-US" sz="2400" dirty="0" smtClean="0"/>
              <a:t>的に圧縮処理</a:t>
            </a:r>
            <a:endParaRPr lang="en-US" altLang="ja-JP" sz="2400" dirty="0" smtClean="0"/>
          </a:p>
          <a:p>
            <a:pPr lvl="2"/>
            <a:endParaRPr lang="en-US" altLang="ja-JP" sz="2000" dirty="0" smtClean="0"/>
          </a:p>
          <a:p>
            <a:r>
              <a:rPr lang="ja-JP" altLang="en-US" sz="2800" dirty="0" smtClean="0"/>
              <a:t>評価実験では</a:t>
            </a:r>
            <a:r>
              <a:rPr lang="en-US" altLang="ja-JP" sz="2800" dirty="0"/>
              <a:t>2</a:t>
            </a:r>
            <a:r>
              <a:rPr lang="ja-JP" altLang="en-US" sz="2800" dirty="0" smtClean="0"/>
              <a:t>億行に対して</a:t>
            </a:r>
            <a:r>
              <a:rPr lang="en-US" altLang="ja-JP" sz="2800" dirty="0" smtClean="0"/>
              <a:t>14</a:t>
            </a:r>
            <a:r>
              <a:rPr lang="ja-JP" altLang="en-US" sz="2800" dirty="0" smtClean="0"/>
              <a:t>時間</a:t>
            </a:r>
            <a:endParaRPr lang="en-US" altLang="ja-JP" sz="2800" dirty="0" smtClean="0"/>
          </a:p>
          <a:p>
            <a:pPr lvl="1"/>
            <a:r>
              <a:rPr lang="ja-JP" altLang="en-US" sz="2400" dirty="0" smtClean="0"/>
              <a:t>近年では</a:t>
            </a:r>
            <a:r>
              <a:rPr lang="en-US" altLang="ja-JP" sz="2400" dirty="0" smtClean="0"/>
              <a:t>1</a:t>
            </a:r>
            <a:r>
              <a:rPr lang="ja-JP" altLang="en-US" sz="2400" dirty="0" smtClean="0"/>
              <a:t>億行を超えるソフトウェアも存在</a:t>
            </a:r>
            <a:endParaRPr lang="en-US" altLang="ja-JP" sz="2400" dirty="0" smtClean="0"/>
          </a:p>
          <a:p>
            <a:pPr lvl="1"/>
            <a:endParaRPr lang="en-US" altLang="ja-JP" sz="2400" dirty="0" smtClean="0"/>
          </a:p>
          <a:p>
            <a:pPr lvl="1"/>
            <a:endParaRPr lang="en-US" altLang="ja-JP" sz="2400" dirty="0" smtClean="0"/>
          </a:p>
          <a:p>
            <a:pPr lvl="1"/>
            <a:endParaRPr lang="en-US" altLang="ja-JP" sz="2400" dirty="0" smtClean="0"/>
          </a:p>
          <a:p>
            <a:pPr marL="457200" lvl="1" indent="0">
              <a:buNone/>
            </a:pPr>
            <a:endParaRPr lang="en-US" altLang="ja-JP" sz="2400" dirty="0" smtClean="0"/>
          </a:p>
          <a:p>
            <a:pPr lvl="1"/>
            <a:endParaRPr lang="ja-JP" altLang="en-US" sz="2400" dirty="0" smtClean="0"/>
          </a:p>
          <a:p>
            <a:endParaRPr kumimoji="1" lang="ja-JP" altLang="en-US" sz="2800" dirty="0"/>
          </a:p>
        </p:txBody>
      </p:sp>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ED56CB-58F9-4B74-8C64-FB1757321DFA}" type="slidenum">
              <a:rPr kumimoji="1" lang="ja-JP" altLang="en-US" sz="280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 name="テキスト ボックス 4"/>
          <p:cNvSpPr txBox="1"/>
          <p:nvPr/>
        </p:nvSpPr>
        <p:spPr>
          <a:xfrm>
            <a:off x="457200" y="5454539"/>
            <a:ext cx="8077852" cy="52322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altLang="ja-JP" sz="2800" dirty="0" err="1" smtClean="0">
                <a:solidFill>
                  <a:srgbClr val="000000"/>
                </a:solidFill>
              </a:rPr>
              <a:t>NCDSearch</a:t>
            </a:r>
            <a:r>
              <a:rPr lang="ja-JP" altLang="en-US" sz="2800" dirty="0" smtClean="0">
                <a:solidFill>
                  <a:srgbClr val="000000"/>
                </a:solidFill>
              </a:rPr>
              <a:t>はソースコード</a:t>
            </a:r>
            <a:r>
              <a:rPr lang="ja-JP" altLang="en-US" sz="2800" dirty="0">
                <a:solidFill>
                  <a:srgbClr val="000000"/>
                </a:solidFill>
              </a:rPr>
              <a:t>の量</a:t>
            </a:r>
            <a:r>
              <a:rPr lang="ja-JP" altLang="en-US" sz="2800" dirty="0"/>
              <a:t>によっては非実用的</a:t>
            </a:r>
            <a:endParaRPr lang="en-US" altLang="ja-JP" sz="2800" dirty="0"/>
          </a:p>
        </p:txBody>
      </p:sp>
      <p:sp>
        <p:nvSpPr>
          <p:cNvPr id="6" name="下矢印 5"/>
          <p:cNvSpPr/>
          <p:nvPr/>
        </p:nvSpPr>
        <p:spPr>
          <a:xfrm>
            <a:off x="4259466" y="4762547"/>
            <a:ext cx="613954" cy="58782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873967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a:t>研究概要</a:t>
            </a:r>
          </a:p>
        </p:txBody>
      </p:sp>
      <p:sp>
        <p:nvSpPr>
          <p:cNvPr id="3" name="コンテンツ プレースホルダー 2"/>
          <p:cNvSpPr>
            <a:spLocks noGrp="1"/>
          </p:cNvSpPr>
          <p:nvPr>
            <p:ph idx="1"/>
          </p:nvPr>
        </p:nvSpPr>
        <p:spPr/>
        <p:txBody>
          <a:bodyPr/>
          <a:lstStyle/>
          <a:p>
            <a:r>
              <a:rPr lang="ja-JP" altLang="en-US" sz="2800" dirty="0"/>
              <a:t>目的：</a:t>
            </a:r>
            <a:r>
              <a:rPr lang="en-US" altLang="ja-JP" sz="2800" dirty="0" err="1"/>
              <a:t>NCDSearch</a:t>
            </a:r>
            <a:r>
              <a:rPr lang="en-US" altLang="ja-JP" sz="2800" dirty="0"/>
              <a:t> </a:t>
            </a:r>
            <a:r>
              <a:rPr lang="ja-JP" altLang="en-US" sz="2800" dirty="0"/>
              <a:t>の検索速度の向上</a:t>
            </a:r>
            <a:endParaRPr lang="en-US" altLang="ja-JP" sz="2800" dirty="0"/>
          </a:p>
          <a:p>
            <a:endParaRPr lang="en-US" altLang="ja-JP" sz="2000" dirty="0"/>
          </a:p>
          <a:p>
            <a:r>
              <a:rPr lang="ja-JP" altLang="en-US" sz="2800" dirty="0"/>
              <a:t>方法：クエリに類似したソースコード片を含有しない可能性が高いファイルを検索対象から除外する</a:t>
            </a:r>
            <a:endParaRPr lang="en-US" altLang="ja-JP" sz="2800" dirty="0"/>
          </a:p>
          <a:p>
            <a:pPr lvl="1"/>
            <a:r>
              <a:rPr lang="ja-JP" altLang="en-US" sz="2400" dirty="0" smtClean="0"/>
              <a:t>類似している要素の包含関係が判定可能な　　　　　　　　</a:t>
            </a:r>
            <a:r>
              <a:rPr lang="ja-JP" altLang="en-US" sz="2400" dirty="0" smtClean="0">
                <a:solidFill>
                  <a:srgbClr val="FF0000"/>
                </a:solidFill>
              </a:rPr>
              <a:t>包含率</a:t>
            </a:r>
            <a:r>
              <a:rPr lang="ja-JP" altLang="en-US" sz="2400" dirty="0" smtClean="0"/>
              <a:t>を用いた</a:t>
            </a:r>
            <a:r>
              <a:rPr lang="ja-JP" altLang="en-US" sz="2400" dirty="0" smtClean="0">
                <a:solidFill>
                  <a:srgbClr val="FF0000"/>
                </a:solidFill>
              </a:rPr>
              <a:t>ブルームフィルタ</a:t>
            </a:r>
            <a:r>
              <a:rPr lang="ja-JP" altLang="en-US" sz="2400" dirty="0" smtClean="0"/>
              <a:t>を使用</a:t>
            </a:r>
            <a:endParaRPr lang="en-US" altLang="ja-JP" sz="2400" dirty="0"/>
          </a:p>
          <a:p>
            <a:endParaRPr lang="en-US" altLang="ja-JP" sz="2000" dirty="0" smtClean="0"/>
          </a:p>
          <a:p>
            <a:r>
              <a:rPr lang="ja-JP" altLang="en-US" sz="2800" dirty="0" smtClean="0"/>
              <a:t>評価</a:t>
            </a:r>
            <a:endParaRPr lang="en-US" altLang="ja-JP" sz="2800" dirty="0"/>
          </a:p>
          <a:p>
            <a:pPr lvl="1"/>
            <a:r>
              <a:rPr lang="ja-JP" altLang="en-US" sz="2400" dirty="0"/>
              <a:t>改変前と同様の評価実験</a:t>
            </a:r>
            <a:endParaRPr lang="en-US" altLang="ja-JP" sz="2400" dirty="0"/>
          </a:p>
          <a:p>
            <a:pPr lvl="1"/>
            <a:r>
              <a:rPr lang="ja-JP" altLang="en-US" sz="2400" dirty="0"/>
              <a:t>改変前と比較し</a:t>
            </a:r>
            <a:r>
              <a:rPr lang="en-US" altLang="ja-JP" sz="2400" dirty="0"/>
              <a:t>,</a:t>
            </a:r>
            <a:r>
              <a:rPr lang="ja-JP" altLang="en-US" sz="2400" dirty="0"/>
              <a:t>速度，</a:t>
            </a:r>
            <a:r>
              <a:rPr lang="ja-JP" altLang="en-US" sz="2400" dirty="0" smtClean="0"/>
              <a:t>再現率を評価</a:t>
            </a:r>
            <a:endParaRPr lang="en-US" altLang="ja-JP" sz="2400" dirty="0"/>
          </a:p>
          <a:p>
            <a:pPr lvl="1"/>
            <a:endParaRPr lang="en-US" altLang="ja-JP" sz="2400" dirty="0"/>
          </a:p>
          <a:p>
            <a:pPr marL="0" indent="0">
              <a:buNone/>
            </a:pPr>
            <a:endParaRPr lang="en-US" altLang="ja-JP" sz="2800" dirty="0"/>
          </a:p>
        </p:txBody>
      </p:sp>
      <p:sp>
        <p:nvSpPr>
          <p:cNvPr id="4" name="スライド番号プレースホルダー 3"/>
          <p:cNvSpPr>
            <a:spLocks noGrp="1"/>
          </p:cNvSpPr>
          <p:nvPr>
            <p:ph type="sldNum" sz="quarter" idx="12"/>
          </p:nvPr>
        </p:nvSpPr>
        <p:spPr>
          <a:xfrm>
            <a:off x="7543007" y="6230328"/>
            <a:ext cx="1150938" cy="2889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dirty="0">
                <a:solidFill>
                  <a:srgbClr val="000000"/>
                </a:solidFill>
                <a:latin typeface="Arial"/>
                <a:ea typeface="ＭＳ Ｐゴシック"/>
              </a:rPr>
              <a:t>8</a:t>
            </a:r>
            <a:endParaRPr kumimoji="1" lang="ja-JP" altLang="en-US" sz="2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7425717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65990</TotalTime>
  <Words>4679</Words>
  <Application>Microsoft Office PowerPoint</Application>
  <PresentationFormat>画面に合わせる (4:3)</PresentationFormat>
  <Paragraphs>1248</Paragraphs>
  <Slides>36</Slides>
  <Notes>33</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36</vt:i4>
      </vt:variant>
    </vt:vector>
  </HeadingPairs>
  <TitlesOfParts>
    <vt:vector size="48" baseType="lpstr">
      <vt:lpstr>Arial Unicode MS</vt:lpstr>
      <vt:lpstr>ＭＳ Ｐゴシック</vt:lpstr>
      <vt:lpstr>游ゴシック</vt:lpstr>
      <vt:lpstr>游ゴシック Light</vt:lpstr>
      <vt:lpstr>Arial</vt:lpstr>
      <vt:lpstr>Calibri</vt:lpstr>
      <vt:lpstr>Calibri Light</vt:lpstr>
      <vt:lpstr>Cambria Math</vt:lpstr>
      <vt:lpstr>Courier New</vt:lpstr>
      <vt:lpstr>Segoe UI Historic</vt:lpstr>
      <vt:lpstr>Office テーマ</vt:lpstr>
      <vt:lpstr>Sel-CoolMetal-white</vt:lpstr>
      <vt:lpstr>ブルームフィルタを用いてソースコード片のコピーを高速に検索する手法の検討</vt:lpstr>
      <vt:lpstr>コード片検索の必要性</vt:lpstr>
      <vt:lpstr>既存の類似コード片検索ツール</vt:lpstr>
      <vt:lpstr>既存研究：NCDSearch[3]</vt:lpstr>
      <vt:lpstr>NCDSearchの処理概要</vt:lpstr>
      <vt:lpstr>ＮＣＤSearchの出力例</vt:lpstr>
      <vt:lpstr>正規圧縮距離</vt:lpstr>
      <vt:lpstr>NCDSearchの問題点</vt:lpstr>
      <vt:lpstr>研究概要</vt:lpstr>
      <vt:lpstr>ブルームフィルタ</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ブルームフィルタの挙動</vt:lpstr>
      <vt:lpstr>ブルームフィルタの使用における問題点</vt:lpstr>
      <vt:lpstr>包含率</vt:lpstr>
      <vt:lpstr>包含率</vt:lpstr>
      <vt:lpstr>包含率</vt:lpstr>
      <vt:lpstr>包含率の計算</vt:lpstr>
      <vt:lpstr>NCDSearchの処理概要（再掲）</vt:lpstr>
      <vt:lpstr>本研究での処理概要</vt:lpstr>
      <vt:lpstr>評価方法</vt:lpstr>
      <vt:lpstr>ブルームフィルタのパラメータ</vt:lpstr>
      <vt:lpstr>ブルームフィルタのパラメータ</vt:lpstr>
      <vt:lpstr>実験のパラメータ</vt:lpstr>
      <vt:lpstr>RQ1:処理速度は短縮されるか</vt:lpstr>
      <vt:lpstr>RQ2:recallは改変前と同じ1に保たれるか</vt:lpstr>
      <vt:lpstr>RQ3:適切なn-gram,θ</vt:lpstr>
      <vt:lpstr>RQ3:適切なk</vt:lpstr>
      <vt:lpstr>RQ3:適切なk</vt:lpstr>
      <vt:lpstr>まとめと今後の課題</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h-sakai</dc:creator>
  <cp:lastModifiedBy>GuestPC</cp:lastModifiedBy>
  <cp:revision>617</cp:revision>
  <cp:lastPrinted>2019-02-28T10:34:34Z</cp:lastPrinted>
  <dcterms:created xsi:type="dcterms:W3CDTF">2018-06-12T03:30:33Z</dcterms:created>
  <dcterms:modified xsi:type="dcterms:W3CDTF">2019-03-05T00:36:42Z</dcterms:modified>
</cp:coreProperties>
</file>