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7" r:id="rId3"/>
    <p:sldId id="258" r:id="rId4"/>
    <p:sldId id="259" r:id="rId5"/>
    <p:sldId id="272" r:id="rId6"/>
    <p:sldId id="260" r:id="rId7"/>
    <p:sldId id="273" r:id="rId8"/>
    <p:sldId id="274" r:id="rId9"/>
    <p:sldId id="262" r:id="rId10"/>
    <p:sldId id="263" r:id="rId11"/>
    <p:sldId id="264" r:id="rId12"/>
    <p:sldId id="265" r:id="rId13"/>
    <p:sldId id="281" r:id="rId14"/>
    <p:sldId id="275" r:id="rId15"/>
    <p:sldId id="276" r:id="rId16"/>
    <p:sldId id="282" r:id="rId17"/>
    <p:sldId id="267" r:id="rId18"/>
    <p:sldId id="268" r:id="rId19"/>
    <p:sldId id="277" r:id="rId20"/>
    <p:sldId id="269" r:id="rId21"/>
    <p:sldId id="270" r:id="rId22"/>
    <p:sldId id="279" r:id="rId23"/>
    <p:sldId id="280" r:id="rId24"/>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4" autoAdjust="0"/>
    <p:restoredTop sz="62741" autoAdjust="0"/>
  </p:normalViewPr>
  <p:slideViewPr>
    <p:cSldViewPr snapToGrid="0">
      <p:cViewPr varScale="1">
        <p:scale>
          <a:sx n="50" d="100"/>
          <a:sy n="50" d="100"/>
        </p:scale>
        <p:origin x="1572" y="24"/>
      </p:cViewPr>
      <p:guideLst/>
    </p:cSldViewPr>
  </p:slideViewPr>
  <p:notesTextViewPr>
    <p:cViewPr>
      <p:scale>
        <a:sx n="1" d="1"/>
        <a:sy n="1" d="1"/>
      </p:scale>
      <p:origin x="0" y="0"/>
    </p:cViewPr>
  </p:notesTextViewPr>
  <p:notesViewPr>
    <p:cSldViewPr snapToGrid="0">
      <p:cViewPr varScale="1">
        <p:scale>
          <a:sx n="53" d="100"/>
          <a:sy n="53" d="100"/>
        </p:scale>
        <p:origin x="1732"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_____.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______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クラスタ1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BCF-4589-8C62-B02048A2C7E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AED-4D53-8860-8E8DCF775A0C}"/>
              </c:ext>
            </c:extLst>
          </c:dPt>
          <c:dPt>
            <c:idx val="2"/>
            <c:bubble3D val="0"/>
            <c:spPr>
              <a:solidFill>
                <a:schemeClr val="accent3">
                  <a:lumMod val="85000"/>
                </a:schemeClr>
              </a:solidFill>
              <a:ln w="19050">
                <a:solidFill>
                  <a:schemeClr val="lt1"/>
                </a:solidFill>
              </a:ln>
              <a:effectLst/>
            </c:spPr>
            <c:extLst>
              <c:ext xmlns:c16="http://schemas.microsoft.com/office/drawing/2014/chart" uri="{C3380CC4-5D6E-409C-BE32-E72D297353CC}">
                <c16:uniqueId val="{00000002-FBCF-4589-8C62-B02048A2C7E1}"/>
              </c:ext>
            </c:extLst>
          </c:dPt>
          <c:cat>
            <c:strRef>
              <c:f>Sheet1!$A$2:$A$4</c:f>
              <c:strCache>
                <c:ptCount val="3"/>
                <c:pt idx="0">
                  <c:v>修正A1</c:v>
                </c:pt>
                <c:pt idx="1">
                  <c:v>修正B1</c:v>
                </c:pt>
                <c:pt idx="2">
                  <c:v>修正C1</c:v>
                </c:pt>
              </c:strCache>
            </c:strRef>
          </c:cat>
          <c:val>
            <c:numRef>
              <c:f>Sheet1!$B$2:$B$4</c:f>
              <c:numCache>
                <c:formatCode>General</c:formatCode>
                <c:ptCount val="3"/>
                <c:pt idx="0">
                  <c:v>17</c:v>
                </c:pt>
                <c:pt idx="1">
                  <c:v>2</c:v>
                </c:pt>
                <c:pt idx="2">
                  <c:v>1</c:v>
                </c:pt>
              </c:numCache>
            </c:numRef>
          </c:val>
          <c:extLst>
            <c:ext xmlns:c16="http://schemas.microsoft.com/office/drawing/2014/chart" uri="{C3380CC4-5D6E-409C-BE32-E72D297353CC}">
              <c16:uniqueId val="{00000000-FBCF-4589-8C62-B02048A2C7E1}"/>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クラスタ2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70F-441B-B068-9332ED4D204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70F-441B-B068-9332ED4D204A}"/>
              </c:ext>
            </c:extLst>
          </c:dPt>
          <c:dPt>
            <c:idx val="2"/>
            <c:bubble3D val="0"/>
            <c:spPr>
              <a:solidFill>
                <a:schemeClr val="accent3">
                  <a:lumMod val="85000"/>
                </a:schemeClr>
              </a:solidFill>
              <a:ln w="19050">
                <a:solidFill>
                  <a:schemeClr val="lt1"/>
                </a:solidFill>
              </a:ln>
              <a:effectLst/>
            </c:spPr>
            <c:extLst>
              <c:ext xmlns:c16="http://schemas.microsoft.com/office/drawing/2014/chart" uri="{C3380CC4-5D6E-409C-BE32-E72D297353CC}">
                <c16:uniqueId val="{00000005-470F-441B-B068-9332ED4D204A}"/>
              </c:ext>
            </c:extLst>
          </c:dPt>
          <c:cat>
            <c:strRef>
              <c:f>Sheet1!$A$2:$A$4</c:f>
              <c:strCache>
                <c:ptCount val="3"/>
                <c:pt idx="0">
                  <c:v>修正A2</c:v>
                </c:pt>
                <c:pt idx="1">
                  <c:v>修正B2</c:v>
                </c:pt>
                <c:pt idx="2">
                  <c:v>修正C2</c:v>
                </c:pt>
              </c:strCache>
            </c:strRef>
          </c:cat>
          <c:val>
            <c:numRef>
              <c:f>Sheet1!$B$2:$B$4</c:f>
              <c:numCache>
                <c:formatCode>General</c:formatCode>
                <c:ptCount val="3"/>
                <c:pt idx="0">
                  <c:v>10</c:v>
                </c:pt>
                <c:pt idx="1">
                  <c:v>12</c:v>
                </c:pt>
                <c:pt idx="2">
                  <c:v>10</c:v>
                </c:pt>
              </c:numCache>
            </c:numRef>
          </c:val>
          <c:extLst>
            <c:ext xmlns:c16="http://schemas.microsoft.com/office/drawing/2014/chart" uri="{C3380CC4-5D6E-409C-BE32-E72D297353CC}">
              <c16:uniqueId val="{00000006-470F-441B-B068-9332ED4D204A}"/>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dirty="0">
              <a:ea typeface="メイリオ" panose="020B0604030504040204" pitchFamily="50" charset="-128"/>
            </a:endParaRPr>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7137A228-574F-4235-A8E8-9586383A0083}" type="datetimeFigureOut">
              <a:rPr kumimoji="1" lang="ja-JP" altLang="en-US" smtClean="0">
                <a:ea typeface="メイリオ" panose="020B0604030504040204" pitchFamily="50" charset="-128"/>
              </a:rPr>
              <a:t>2019/3/12</a:t>
            </a:fld>
            <a:endParaRPr kumimoji="1" lang="ja-JP" altLang="en-US" dirty="0">
              <a:ea typeface="メイリオ" panose="020B0604030504040204" pitchFamily="50" charset="-128"/>
            </a:endParaRPr>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dirty="0">
              <a:ea typeface="メイリオ" panose="020B0604030504040204" pitchFamily="50" charset="-128"/>
            </a:endParaRPr>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56E2B42F-5D72-4062-8E31-C541482A8EC2}" type="slidenum">
              <a:rPr kumimoji="1" lang="ja-JP" altLang="en-US" smtClean="0">
                <a:ea typeface="メイリオ" panose="020B0604030504040204" pitchFamily="50" charset="-128"/>
              </a:rPr>
              <a:t>‹#›</a:t>
            </a:fld>
            <a:endParaRPr kumimoji="1" lang="ja-JP" altLang="en-US" dirty="0">
              <a:ea typeface="メイリオ" panose="020B0604030504040204" pitchFamily="50" charset="-128"/>
            </a:endParaRPr>
          </a:p>
        </p:txBody>
      </p:sp>
    </p:spTree>
    <p:extLst>
      <p:ext uri="{BB962C8B-B14F-4D97-AF65-F5344CB8AC3E}">
        <p14:creationId xmlns:p14="http://schemas.microsoft.com/office/powerpoint/2010/main" val="113515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ea typeface="メイリオ"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ea typeface="メイリオ" panose="020B0604030504040204" pitchFamily="50" charset="-128"/>
              </a:defRPr>
            </a:lvl1pPr>
          </a:lstStyle>
          <a:p>
            <a:fld id="{AAD9FEEF-928D-4692-AFD4-63DCFB71C145}" type="datetimeFigureOut">
              <a:rPr lang="ja-JP" altLang="en-US" smtClean="0"/>
              <a:pPr/>
              <a:t>2019/3/12</a:t>
            </a:fld>
            <a:endParaRPr lang="ja-JP" altLang="en-US" dirty="0"/>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ea typeface="メイリオ"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ea typeface="メイリオ" panose="020B0604030504040204" pitchFamily="50" charset="-128"/>
              </a:defRPr>
            </a:lvl1pPr>
          </a:lstStyle>
          <a:p>
            <a:fld id="{4E19EA0E-A0C2-410D-9DBA-22A14524B146}" type="slidenum">
              <a:rPr lang="ja-JP" altLang="en-US" smtClean="0"/>
              <a:pPr/>
              <a:t>‹#›</a:t>
            </a:fld>
            <a:endParaRPr lang="ja-JP" altLang="en-US" dirty="0"/>
          </a:p>
        </p:txBody>
      </p:sp>
    </p:spTree>
    <p:extLst>
      <p:ext uri="{BB962C8B-B14F-4D97-AF65-F5344CB8AC3E}">
        <p14:creationId xmlns:p14="http://schemas.microsoft.com/office/powerpoint/2010/main" val="38303896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2pPr>
    <a:lvl3pPr marL="9144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3pPr>
    <a:lvl4pPr marL="13716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4pPr>
    <a:lvl5pPr marL="18288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lang="ja-JP" altLang="en-US" smtClean="0"/>
              <a:pPr/>
              <a:t>1</a:t>
            </a:fld>
            <a:endParaRPr lang="ja-JP" altLang="en-US" dirty="0"/>
          </a:p>
        </p:txBody>
      </p:sp>
    </p:spTree>
    <p:extLst>
      <p:ext uri="{BB962C8B-B14F-4D97-AF65-F5344CB8AC3E}">
        <p14:creationId xmlns:p14="http://schemas.microsoft.com/office/powerpoint/2010/main" val="41882293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10</a:t>
            </a:fld>
            <a:endParaRPr kumimoji="1" lang="ja-JP" altLang="en-US" dirty="0"/>
          </a:p>
        </p:txBody>
      </p:sp>
    </p:spTree>
    <p:extLst>
      <p:ext uri="{BB962C8B-B14F-4D97-AF65-F5344CB8AC3E}">
        <p14:creationId xmlns:p14="http://schemas.microsoft.com/office/powerpoint/2010/main" val="3643535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11</a:t>
            </a:fld>
            <a:endParaRPr kumimoji="1" lang="ja-JP" altLang="en-US" dirty="0"/>
          </a:p>
        </p:txBody>
      </p:sp>
    </p:spTree>
    <p:extLst>
      <p:ext uri="{BB962C8B-B14F-4D97-AF65-F5344CB8AC3E}">
        <p14:creationId xmlns:p14="http://schemas.microsoft.com/office/powerpoint/2010/main" val="4062350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12</a:t>
            </a:fld>
            <a:endParaRPr kumimoji="1" lang="ja-JP" altLang="en-US" dirty="0"/>
          </a:p>
        </p:txBody>
      </p:sp>
    </p:spTree>
    <p:extLst>
      <p:ext uri="{BB962C8B-B14F-4D97-AF65-F5344CB8AC3E}">
        <p14:creationId xmlns:p14="http://schemas.microsoft.com/office/powerpoint/2010/main" val="1277559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lang="ja-JP" altLang="en-US" smtClean="0"/>
              <a:pPr/>
              <a:t>13</a:t>
            </a:fld>
            <a:endParaRPr lang="ja-JP" altLang="en-US" dirty="0"/>
          </a:p>
        </p:txBody>
      </p:sp>
    </p:spTree>
    <p:extLst>
      <p:ext uri="{BB962C8B-B14F-4D97-AF65-F5344CB8AC3E}">
        <p14:creationId xmlns:p14="http://schemas.microsoft.com/office/powerpoint/2010/main" val="23338310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14</a:t>
            </a:fld>
            <a:endParaRPr kumimoji="1" lang="ja-JP" altLang="en-US" dirty="0"/>
          </a:p>
        </p:txBody>
      </p:sp>
    </p:spTree>
    <p:extLst>
      <p:ext uri="{BB962C8B-B14F-4D97-AF65-F5344CB8AC3E}">
        <p14:creationId xmlns:p14="http://schemas.microsoft.com/office/powerpoint/2010/main" val="31008963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15</a:t>
            </a:fld>
            <a:endParaRPr kumimoji="1" lang="ja-JP" altLang="en-US" dirty="0"/>
          </a:p>
        </p:txBody>
      </p:sp>
    </p:spTree>
    <p:extLst>
      <p:ext uri="{BB962C8B-B14F-4D97-AF65-F5344CB8AC3E}">
        <p14:creationId xmlns:p14="http://schemas.microsoft.com/office/powerpoint/2010/main" val="23591954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16</a:t>
            </a:fld>
            <a:endParaRPr kumimoji="1" lang="ja-JP" altLang="en-US" dirty="0"/>
          </a:p>
        </p:txBody>
      </p:sp>
    </p:spTree>
    <p:extLst>
      <p:ext uri="{BB962C8B-B14F-4D97-AF65-F5344CB8AC3E}">
        <p14:creationId xmlns:p14="http://schemas.microsoft.com/office/powerpoint/2010/main" val="8717537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17</a:t>
            </a:fld>
            <a:endParaRPr kumimoji="1" lang="ja-JP" altLang="en-US" dirty="0"/>
          </a:p>
        </p:txBody>
      </p:sp>
    </p:spTree>
    <p:extLst>
      <p:ext uri="{BB962C8B-B14F-4D97-AF65-F5344CB8AC3E}">
        <p14:creationId xmlns:p14="http://schemas.microsoft.com/office/powerpoint/2010/main" val="17152819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18</a:t>
            </a:fld>
            <a:endParaRPr kumimoji="1" lang="ja-JP" altLang="en-US" dirty="0"/>
          </a:p>
        </p:txBody>
      </p:sp>
    </p:spTree>
    <p:extLst>
      <p:ext uri="{BB962C8B-B14F-4D97-AF65-F5344CB8AC3E}">
        <p14:creationId xmlns:p14="http://schemas.microsoft.com/office/powerpoint/2010/main" val="29938964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19</a:t>
            </a:fld>
            <a:endParaRPr kumimoji="1" lang="ja-JP" altLang="en-US" dirty="0"/>
          </a:p>
        </p:txBody>
      </p:sp>
    </p:spTree>
    <p:extLst>
      <p:ext uri="{BB962C8B-B14F-4D97-AF65-F5344CB8AC3E}">
        <p14:creationId xmlns:p14="http://schemas.microsoft.com/office/powerpoint/2010/main" val="1880778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2</a:t>
            </a:fld>
            <a:endParaRPr kumimoji="1" lang="ja-JP" altLang="en-US" dirty="0"/>
          </a:p>
        </p:txBody>
      </p:sp>
    </p:spTree>
    <p:extLst>
      <p:ext uri="{BB962C8B-B14F-4D97-AF65-F5344CB8AC3E}">
        <p14:creationId xmlns:p14="http://schemas.microsoft.com/office/powerpoint/2010/main" val="18825497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20</a:t>
            </a:fld>
            <a:endParaRPr kumimoji="1" lang="ja-JP" altLang="en-US" dirty="0"/>
          </a:p>
        </p:txBody>
      </p:sp>
    </p:spTree>
    <p:extLst>
      <p:ext uri="{BB962C8B-B14F-4D97-AF65-F5344CB8AC3E}">
        <p14:creationId xmlns:p14="http://schemas.microsoft.com/office/powerpoint/2010/main" val="36506751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21</a:t>
            </a:fld>
            <a:endParaRPr kumimoji="1" lang="ja-JP" altLang="en-US" dirty="0"/>
          </a:p>
        </p:txBody>
      </p:sp>
    </p:spTree>
    <p:extLst>
      <p:ext uri="{BB962C8B-B14F-4D97-AF65-F5344CB8AC3E}">
        <p14:creationId xmlns:p14="http://schemas.microsoft.com/office/powerpoint/2010/main" val="31929313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22</a:t>
            </a:fld>
            <a:endParaRPr kumimoji="1" lang="ja-JP" altLang="en-US" dirty="0"/>
          </a:p>
        </p:txBody>
      </p:sp>
    </p:spTree>
    <p:extLst>
      <p:ext uri="{BB962C8B-B14F-4D97-AF65-F5344CB8AC3E}">
        <p14:creationId xmlns:p14="http://schemas.microsoft.com/office/powerpoint/2010/main" val="38642011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23</a:t>
            </a:fld>
            <a:endParaRPr kumimoji="1" lang="ja-JP" altLang="en-US" dirty="0"/>
          </a:p>
        </p:txBody>
      </p:sp>
    </p:spTree>
    <p:extLst>
      <p:ext uri="{BB962C8B-B14F-4D97-AF65-F5344CB8AC3E}">
        <p14:creationId xmlns:p14="http://schemas.microsoft.com/office/powerpoint/2010/main" val="2899332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3</a:t>
            </a:fld>
            <a:endParaRPr kumimoji="1" lang="ja-JP" altLang="en-US" dirty="0"/>
          </a:p>
        </p:txBody>
      </p:sp>
    </p:spTree>
    <p:extLst>
      <p:ext uri="{BB962C8B-B14F-4D97-AF65-F5344CB8AC3E}">
        <p14:creationId xmlns:p14="http://schemas.microsoft.com/office/powerpoint/2010/main" val="2670144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4</a:t>
            </a:fld>
            <a:endParaRPr kumimoji="1" lang="ja-JP" altLang="en-US" dirty="0"/>
          </a:p>
        </p:txBody>
      </p:sp>
    </p:spTree>
    <p:extLst>
      <p:ext uri="{BB962C8B-B14F-4D97-AF65-F5344CB8AC3E}">
        <p14:creationId xmlns:p14="http://schemas.microsoft.com/office/powerpoint/2010/main" val="785862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5</a:t>
            </a:fld>
            <a:endParaRPr kumimoji="1" lang="ja-JP" altLang="en-US" dirty="0"/>
          </a:p>
        </p:txBody>
      </p:sp>
    </p:spTree>
    <p:extLst>
      <p:ext uri="{BB962C8B-B14F-4D97-AF65-F5344CB8AC3E}">
        <p14:creationId xmlns:p14="http://schemas.microsoft.com/office/powerpoint/2010/main" val="2554209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6</a:t>
            </a:fld>
            <a:endParaRPr kumimoji="1" lang="ja-JP" altLang="en-US" dirty="0"/>
          </a:p>
        </p:txBody>
      </p:sp>
    </p:spTree>
    <p:extLst>
      <p:ext uri="{BB962C8B-B14F-4D97-AF65-F5344CB8AC3E}">
        <p14:creationId xmlns:p14="http://schemas.microsoft.com/office/powerpoint/2010/main" val="3689029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7</a:t>
            </a:fld>
            <a:endParaRPr kumimoji="1" lang="ja-JP" altLang="en-US" dirty="0"/>
          </a:p>
        </p:txBody>
      </p:sp>
    </p:spTree>
    <p:extLst>
      <p:ext uri="{BB962C8B-B14F-4D97-AF65-F5344CB8AC3E}">
        <p14:creationId xmlns:p14="http://schemas.microsoft.com/office/powerpoint/2010/main" val="670601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8</a:t>
            </a:fld>
            <a:endParaRPr kumimoji="1" lang="ja-JP" altLang="en-US" dirty="0"/>
          </a:p>
        </p:txBody>
      </p:sp>
    </p:spTree>
    <p:extLst>
      <p:ext uri="{BB962C8B-B14F-4D97-AF65-F5344CB8AC3E}">
        <p14:creationId xmlns:p14="http://schemas.microsoft.com/office/powerpoint/2010/main" val="1400402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lang="ja-JP" altLang="en-US" smtClean="0"/>
              <a:pPr/>
              <a:t>9</a:t>
            </a:fld>
            <a:endParaRPr lang="ja-JP" altLang="en-US" dirty="0"/>
          </a:p>
        </p:txBody>
      </p:sp>
    </p:spTree>
    <p:extLst>
      <p:ext uri="{BB962C8B-B14F-4D97-AF65-F5344CB8AC3E}">
        <p14:creationId xmlns:p14="http://schemas.microsoft.com/office/powerpoint/2010/main" val="40376435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dirty="0">
              <a:ea typeface="メイリオ" panose="020B0604030504040204" pitchFamily="50" charset="-128"/>
            </a:endParaRPr>
          </a:p>
        </p:txBody>
      </p:sp>
      <p:sp>
        <p:nvSpPr>
          <p:cNvPr id="3074" name="Rectangle 2"/>
          <p:cNvSpPr>
            <a:spLocks noGrp="1" noChangeArrowheads="1"/>
          </p:cNvSpPr>
          <p:nvPr>
            <p:ph type="ctrTitle"/>
          </p:nvPr>
        </p:nvSpPr>
        <p:spPr>
          <a:xfrm>
            <a:off x="685800" y="1484313"/>
            <a:ext cx="7772400" cy="1470025"/>
          </a:xfrm>
        </p:spPr>
        <p:txBody>
          <a:bodyPr/>
          <a:lstStyle>
            <a:lvl1pPr>
              <a:defRPr sz="3600"/>
            </a:lvl1pPr>
          </a:lstStyle>
          <a:p>
            <a:r>
              <a:rPr lang="ja-JP" altLang="en-US" dirty="0" smtClean="0"/>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sz="2400" b="1"/>
            </a:lvl1pPr>
          </a:lstStyle>
          <a:p>
            <a:r>
              <a:rPr lang="ja-JP" altLang="en-US" dirty="0" smtClean="0"/>
              <a:t>マスター サブタイトルの書式設定</a:t>
            </a:r>
            <a:endParaRPr lang="ja-JP" altLang="en-US" dirty="0"/>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dirty="0">
              <a:ea typeface="メイリオ" panose="020B0604030504040204" pitchFamily="50" charset="-128"/>
            </a:endParaRPr>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dirty="0" smtClean="0">
                <a:solidFill>
                  <a:srgbClr val="DDDDDD"/>
                </a:solidFill>
                <a:ea typeface="メイリオ" panose="020B0604030504040204" pitchFamily="50" charset="-128"/>
              </a:rPr>
              <a:t>Software Engineering Laboratory, Department of Computer Science, Graduate School of Information Science and Technology, Osaka University</a:t>
            </a:r>
            <a:endParaRPr lang="en-US" altLang="ja-JP" sz="1000" dirty="0">
              <a:solidFill>
                <a:srgbClr val="DDDDDD"/>
              </a:solidFill>
              <a:ea typeface="メイリオ" panose="020B0604030504040204" pitchFamily="50" charset="-128"/>
            </a:endParaRP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D61816AA-87C5-468D-AE8C-AD8B6AE67746}" type="datetime1">
              <a:rPr lang="ja-JP" altLang="en-US" smtClean="0"/>
              <a:t>2019/3/12</a:t>
            </a:fld>
            <a:endParaRPr lang="en-US" altLang="ja-JP" dirty="0"/>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33E4B169-09C5-437E-8D24-418F6824E959}" type="datetime1">
              <a:rPr lang="ja-JP" altLang="en-US" smtClean="0"/>
              <a:t>2019/3/12</a:t>
            </a:fld>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EFC8EE21-4D62-4BB5-B7BF-AD2E997D95F9}" type="datetime1">
              <a:rPr lang="ja-JP" altLang="en-US" smtClean="0"/>
              <a:t>2019/3/12</a:t>
            </a:fld>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l">
              <a:defRPr sz="3800" baseline="0">
                <a:latin typeface="Segoe UI" panose="020B0502040204020203" pitchFamily="34" charset="0"/>
                <a:ea typeface="メイリオ" panose="020B0604030504040204" pitchFamily="50" charset="-128"/>
              </a:defRPr>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p:txBody>
          <a:bodyPr/>
          <a:lstStyle>
            <a:lvl1pPr>
              <a:lnSpc>
                <a:spcPct val="120000"/>
              </a:lnSpc>
              <a:spcBef>
                <a:spcPts val="0"/>
              </a:spcBef>
              <a:spcAft>
                <a:spcPts val="0"/>
              </a:spcAft>
              <a:defRPr sz="2800" baseline="0">
                <a:latin typeface="Segoe UI" panose="020B0502040204020203" pitchFamily="34" charset="0"/>
              </a:defRPr>
            </a:lvl1pPr>
            <a:lvl2pPr marL="539750" indent="-285750">
              <a:lnSpc>
                <a:spcPct val="120000"/>
              </a:lnSpc>
              <a:spcBef>
                <a:spcPts val="0"/>
              </a:spcBef>
              <a:spcAft>
                <a:spcPts val="0"/>
              </a:spcAft>
              <a:defRPr sz="2400" baseline="0">
                <a:latin typeface="Segoe UI" panose="020B0502040204020203" pitchFamily="34" charset="0"/>
              </a:defRPr>
            </a:lvl2pPr>
            <a:lvl3pPr marL="806450" indent="-228600">
              <a:lnSpc>
                <a:spcPct val="120000"/>
              </a:lnSpc>
              <a:spcAft>
                <a:spcPts val="0"/>
              </a:spcAft>
              <a:defRPr baseline="0">
                <a:latin typeface="Segoe UI" panose="020B0502040204020203" pitchFamily="34" charset="0"/>
              </a:defRPr>
            </a:lvl3pPr>
            <a:lvl4pPr>
              <a:lnSpc>
                <a:spcPct val="120000"/>
              </a:lnSpc>
              <a:spcAft>
                <a:spcPts val="0"/>
              </a:spcAft>
              <a:defRPr baseline="0">
                <a:latin typeface="Segoe UI" panose="020B0502040204020203" pitchFamily="34" charset="0"/>
              </a:defRPr>
            </a:lvl4pPr>
            <a:lvl5pPr>
              <a:lnSpc>
                <a:spcPct val="120000"/>
              </a:lnSpc>
              <a:spcAft>
                <a:spcPts val="0"/>
              </a:spcAft>
              <a:defRPr baseline="0">
                <a:latin typeface="Segoe UI" panose="020B0502040204020203" pitchFamily="34" charset="0"/>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fld id="{B277B548-5306-40CA-AB31-8AE5AAE128D8}" type="datetime1">
              <a:rPr lang="ja-JP" altLang="en-US" smtClean="0"/>
              <a:t>2019/3/12</a:t>
            </a:fld>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dirty="0" smtClean="0"/>
              <a:t>マスター タイトルの書式設定</a:t>
            </a:r>
            <a:endParaRPr lang="ja-JP" altLang="en-US" dirty="0"/>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dirty="0"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2C23556C-A384-450D-BCD8-E31F2F3FFFA2}" type="datetime1">
              <a:rPr lang="ja-JP" altLang="en-US" smtClean="0"/>
              <a:t>2019/3/12</a:t>
            </a:fld>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FFE46781-EB96-4808-98E3-8481610D4C2B}" type="datetime1">
              <a:rPr lang="ja-JP" altLang="en-US" smtClean="0"/>
              <a:t>2019/3/12</a:t>
            </a:fld>
            <a:endParaRPr lang="en-US" altLang="ja-JP" dirty="0"/>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8BB99027-01C8-4F2A-8693-4EB02C2AAF3D}" type="datetime1">
              <a:rPr lang="ja-JP" altLang="en-US" smtClean="0"/>
              <a:t>2019/3/12</a:t>
            </a:fld>
            <a:endParaRPr lang="en-US" altLang="ja-JP" dirty="0"/>
          </a:p>
        </p:txBody>
      </p:sp>
      <p:sp>
        <p:nvSpPr>
          <p:cNvPr id="8" name="フッター プレースホルダ 7"/>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40DD9991-B3C2-4E6E-9C12-06A912C2231B}" type="datetime1">
              <a:rPr lang="ja-JP" altLang="en-US" smtClean="0"/>
              <a:t>2019/3/12</a:t>
            </a:fld>
            <a:endParaRPr lang="en-US" altLang="ja-JP" dirty="0"/>
          </a:p>
        </p:txBody>
      </p:sp>
      <p:sp>
        <p:nvSpPr>
          <p:cNvPr id="4" name="フッター プレースホルダ 3"/>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CFBCA6E2-2214-4C11-A952-379E26BF0280}" type="datetime1">
              <a:rPr lang="ja-JP" altLang="en-US" smtClean="0"/>
              <a:t>2019/3/12</a:t>
            </a:fld>
            <a:endParaRPr lang="en-US" altLang="ja-JP" dirty="0"/>
          </a:p>
        </p:txBody>
      </p:sp>
      <p:sp>
        <p:nvSpPr>
          <p:cNvPr id="3" name="フッター プレースホルダ 2"/>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AC70EFB6-A140-460E-BFE6-5ED9C5DEAA97}" type="datetime1">
              <a:rPr lang="ja-JP" altLang="en-US" smtClean="0"/>
              <a:t>2019/3/12</a:t>
            </a:fld>
            <a:endParaRPr lang="en-US" altLang="ja-JP" dirty="0"/>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669C5B0-2078-4775-9807-6E50DA2F491A}" type="datetime1">
              <a:rPr lang="ja-JP" altLang="en-US" smtClean="0"/>
              <a:t>2019/3/12</a:t>
            </a:fld>
            <a:endParaRPr lang="en-US" altLang="ja-JP" dirty="0"/>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dirty="0">
              <a:ea typeface="メイリオ" panose="020B0604030504040204" pitchFamily="50" charset="-128"/>
            </a:endParaRPr>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dirty="0">
              <a:ea typeface="メイリオ" panose="020B0604030504040204" pitchFamily="50" charset="-128"/>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ea typeface="メイリオ" panose="020B0604030504040204" pitchFamily="50" charset="-128"/>
              </a:defRPr>
            </a:lvl1pPr>
          </a:lstStyle>
          <a:p>
            <a:fld id="{2B7735A2-4028-4739-AE1B-F45427BDA57A}" type="datetime1">
              <a:rPr lang="ja-JP" altLang="en-US" smtClean="0"/>
              <a:t>2019/3/12</a:t>
            </a:fld>
            <a:endParaRPr lang="en-US" altLang="ja-JP" dirty="0"/>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メイリオ" panose="020B0604030504040204" pitchFamily="50" charset="-128"/>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メイリオ" panose="020B0604030504040204" pitchFamily="50" charset="-128"/>
              </a:defRPr>
            </a:lvl1pPr>
          </a:lstStyle>
          <a:p>
            <a:fld id="{7D5496B1-25AB-42E4-9FB2-6D8F98E71759}" type="slidenum">
              <a:rPr lang="en-US" altLang="ja-JP" smtClean="0"/>
              <a:pPr/>
              <a:t>‹#›</a:t>
            </a:fld>
            <a:endParaRPr lang="en-US" altLang="ja-JP" dirty="0"/>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dirty="0" smtClean="0">
                <a:solidFill>
                  <a:srgbClr val="DDDDDD"/>
                </a:solidFill>
                <a:ea typeface="メイリオ" panose="020B0604030504040204" pitchFamily="50" charset="-128"/>
              </a:rPr>
              <a:t>Department of Computer Science, Graduate School of Information Science and Technology, Osaka University</a:t>
            </a:r>
            <a:endParaRPr lang="en-US" altLang="ja-JP" sz="1000" dirty="0">
              <a:solidFill>
                <a:srgbClr val="DDDDDD"/>
              </a:solidFill>
              <a:ea typeface="メイリオ" panose="020B0604030504040204" pitchFamily="50" charset="-128"/>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p:txStyles>
    <p:titleStyle>
      <a:lvl1pPr algn="ctr" rtl="0" eaLnBrk="1" fontAlgn="base" hangingPunct="1">
        <a:spcBef>
          <a:spcPct val="0"/>
        </a:spcBef>
        <a:spcAft>
          <a:spcPct val="0"/>
        </a:spcAft>
        <a:defRPr kumimoji="1" sz="4000" baseline="0">
          <a:solidFill>
            <a:schemeClr val="tx1"/>
          </a:solidFill>
          <a:latin typeface="Segoe UI" panose="020B0502040204020203" pitchFamily="34" charset="0"/>
          <a:ea typeface="メイリオ" panose="020B0604030504040204" pitchFamily="50" charset="-128"/>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ts val="300"/>
        </a:spcBef>
        <a:spcAft>
          <a:spcPct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spcBef>
          <a:spcPct val="20000"/>
        </a:spcBef>
        <a:spcAft>
          <a:spcPct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spcBef>
          <a:spcPct val="20000"/>
        </a:spcBef>
        <a:spcAft>
          <a:spcPct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spcBef>
          <a:spcPct val="20000"/>
        </a:spcBef>
        <a:spcAft>
          <a:spcPct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spcBef>
          <a:spcPct val="20000"/>
        </a:spcBef>
        <a:spcAft>
          <a:spcPct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0.png"/><Relationship Id="rId7"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2900" y="1535113"/>
            <a:ext cx="8458200" cy="1470025"/>
          </a:xfrm>
        </p:spPr>
        <p:txBody>
          <a:bodyPr/>
          <a:lstStyle/>
          <a:p>
            <a:r>
              <a:rPr lang="ja-JP" altLang="en-US" sz="3800" dirty="0" smtClean="0"/>
              <a:t>ソースコードコメントに着目した</a:t>
            </a:r>
            <a:r>
              <a:rPr lang="en-US" altLang="ja-JP" sz="3800" dirty="0" smtClean="0"/>
              <a:t/>
            </a:r>
            <a:br>
              <a:rPr lang="en-US" altLang="ja-JP" sz="3800" dirty="0" smtClean="0"/>
            </a:br>
            <a:r>
              <a:rPr lang="ja-JP" altLang="en-US" sz="3800" dirty="0"/>
              <a:t>技術</a:t>
            </a:r>
            <a:r>
              <a:rPr lang="ja-JP" altLang="en-US" sz="3800" dirty="0" smtClean="0"/>
              <a:t>負債に対する修正の類似性の調査</a:t>
            </a:r>
            <a:endParaRPr lang="ja-JP" altLang="en-US" sz="3800" dirty="0"/>
          </a:p>
        </p:txBody>
      </p:sp>
      <p:sp>
        <p:nvSpPr>
          <p:cNvPr id="3" name="サブタイトル 2"/>
          <p:cNvSpPr>
            <a:spLocks noGrp="1"/>
          </p:cNvSpPr>
          <p:nvPr>
            <p:ph type="subTitle" idx="1"/>
          </p:nvPr>
        </p:nvSpPr>
        <p:spPr/>
        <p:txBody>
          <a:bodyPr/>
          <a:lstStyle/>
          <a:p>
            <a:r>
              <a:rPr lang="ja-JP" altLang="en-US" dirty="0" smtClean="0">
                <a:latin typeface="メイリオ" panose="020B0604030504040204" pitchFamily="50" charset="-128"/>
              </a:rPr>
              <a:t>大阪大学 情報科学研究科</a:t>
            </a:r>
            <a:endParaRPr lang="en-US" altLang="ja-JP" dirty="0" smtClean="0">
              <a:latin typeface="メイリオ" panose="020B0604030504040204" pitchFamily="50" charset="-128"/>
            </a:endParaRPr>
          </a:p>
          <a:p>
            <a:r>
              <a:rPr lang="ja-JP" altLang="en-US" u="sng" dirty="0" smtClean="0">
                <a:latin typeface="メイリオ" panose="020B0604030504040204" pitchFamily="50" charset="-128"/>
              </a:rPr>
              <a:t>○岡島 早紀</a:t>
            </a:r>
            <a:r>
              <a:rPr lang="ja-JP" altLang="en-US" dirty="0" smtClean="0">
                <a:latin typeface="メイリオ" panose="020B0604030504040204" pitchFamily="50" charset="-128"/>
              </a:rPr>
              <a:t>，神田 哲也，井上 克郎</a:t>
            </a:r>
            <a:endParaRPr lang="ja-JP" altLang="en-US" dirty="0">
              <a:latin typeface="メイリオ" panose="020B0604030504040204" pitchFamily="50" charset="-128"/>
            </a:endParaRPr>
          </a:p>
        </p:txBody>
      </p:sp>
      <p:sp>
        <p:nvSpPr>
          <p:cNvPr id="4" name="日付プレースホルダー 3"/>
          <p:cNvSpPr>
            <a:spLocks noGrp="1"/>
          </p:cNvSpPr>
          <p:nvPr>
            <p:ph type="dt" sz="half" idx="2"/>
          </p:nvPr>
        </p:nvSpPr>
        <p:spPr/>
        <p:txBody>
          <a:bodyPr/>
          <a:lstStyle/>
          <a:p>
            <a:fld id="{77721CB2-9C9E-4FD0-A481-ACBCC86E9A4F}" type="datetime1">
              <a:rPr lang="ja-JP" altLang="en-US" smtClean="0"/>
              <a:t>2019/3/12</a:t>
            </a:fld>
            <a:endParaRPr lang="en-US" altLang="ja-JP" dirty="0"/>
          </a:p>
        </p:txBody>
      </p:sp>
      <p:sp>
        <p:nvSpPr>
          <p:cNvPr id="6" name="スライド番号プレースホルダー 5"/>
          <p:cNvSpPr>
            <a:spLocks noGrp="1"/>
          </p:cNvSpPr>
          <p:nvPr>
            <p:ph type="sldNum" sz="quarter" idx="4"/>
          </p:nvPr>
        </p:nvSpPr>
        <p:spPr/>
        <p:txBody>
          <a:bodyPr/>
          <a:lstStyle/>
          <a:p>
            <a:fld id="{1D4BE88F-AC79-404B-A366-58BAA02F4B18}" type="slidenum">
              <a:rPr lang="en-US" altLang="ja-JP" smtClean="0"/>
              <a:pPr/>
              <a:t>1</a:t>
            </a:fld>
            <a:endParaRPr lang="en-US" altLang="ja-JP" dirty="0"/>
          </a:p>
        </p:txBody>
      </p:sp>
    </p:spTree>
    <p:extLst>
      <p:ext uri="{BB962C8B-B14F-4D97-AF65-F5344CB8AC3E}">
        <p14:creationId xmlns:p14="http://schemas.microsoft.com/office/powerpoint/2010/main" val="1055608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 </a:t>
            </a:r>
            <a:r>
              <a:rPr lang="en-US" altLang="ja-JP" sz="3600" dirty="0" smtClean="0"/>
              <a:t>SATD </a:t>
            </a:r>
            <a:r>
              <a:rPr lang="ja-JP" altLang="en-US" sz="3600" dirty="0" smtClean="0"/>
              <a:t>に対する修正の類似性の調査</a:t>
            </a:r>
            <a:endParaRPr lang="ja-JP" altLang="en-US" sz="3600" dirty="0"/>
          </a:p>
        </p:txBody>
      </p:sp>
      <p:sp>
        <p:nvSpPr>
          <p:cNvPr id="17" name="コンテンツ プレースホルダー 16"/>
          <p:cNvSpPr>
            <a:spLocks noGrp="1"/>
          </p:cNvSpPr>
          <p:nvPr>
            <p:ph idx="1"/>
          </p:nvPr>
        </p:nvSpPr>
        <p:spPr/>
        <p:txBody>
          <a:bodyPr/>
          <a:lstStyle/>
          <a:p>
            <a:pPr marL="0" indent="0">
              <a:buNone/>
            </a:pPr>
            <a:r>
              <a:rPr kumimoji="1" lang="en-US" altLang="ja-JP" dirty="0" smtClean="0"/>
              <a:t>SATD </a:t>
            </a:r>
            <a:r>
              <a:rPr kumimoji="1" lang="ja-JP" altLang="en-US" dirty="0" smtClean="0"/>
              <a:t>に対する修正の類似性の調査は</a:t>
            </a:r>
            <a:endParaRPr kumimoji="1" lang="en-US" altLang="ja-JP" dirty="0" smtClean="0"/>
          </a:p>
          <a:p>
            <a:pPr marL="0" indent="0">
              <a:buNone/>
            </a:pPr>
            <a:r>
              <a:rPr lang="ja-JP" altLang="en-US" dirty="0" smtClean="0"/>
              <a:t>以下の手順で行う</a:t>
            </a:r>
            <a:endParaRPr kumimoji="1" lang="en-US" altLang="ja-JP" dirty="0" smtClean="0"/>
          </a:p>
          <a:p>
            <a:endParaRPr kumimoji="1" lang="ja-JP" altLang="en-US" dirty="0"/>
          </a:p>
        </p:txBody>
      </p:sp>
      <p:sp>
        <p:nvSpPr>
          <p:cNvPr id="4" name="日付プレースホルダー 3"/>
          <p:cNvSpPr>
            <a:spLocks noGrp="1"/>
          </p:cNvSpPr>
          <p:nvPr>
            <p:ph type="dt" sz="half" idx="10"/>
          </p:nvPr>
        </p:nvSpPr>
        <p:spPr/>
        <p:txBody>
          <a:bodyPr/>
          <a:lstStyle/>
          <a:p>
            <a:fld id="{8D3AFCFA-AF7B-44DA-8709-A100E86E5D43}"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10</a:t>
            </a:fld>
            <a:endParaRPr lang="en-US" altLang="ja-JP" dirty="0"/>
          </a:p>
        </p:txBody>
      </p:sp>
      <p:sp>
        <p:nvSpPr>
          <p:cNvPr id="18" name="角丸四角形 17"/>
          <p:cNvSpPr/>
          <p:nvPr/>
        </p:nvSpPr>
        <p:spPr>
          <a:xfrm>
            <a:off x="457200" y="2977869"/>
            <a:ext cx="8218488" cy="2071561"/>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ea typeface="メイリオ" panose="020B0604030504040204" pitchFamily="50" charset="-128"/>
            </a:endParaRPr>
          </a:p>
        </p:txBody>
      </p:sp>
      <p:sp>
        <p:nvSpPr>
          <p:cNvPr id="20" name="テキスト ボックス 19"/>
          <p:cNvSpPr txBox="1"/>
          <p:nvPr/>
        </p:nvSpPr>
        <p:spPr>
          <a:xfrm>
            <a:off x="790996" y="3185108"/>
            <a:ext cx="8733330" cy="1729704"/>
          </a:xfrm>
          <a:prstGeom prst="rect">
            <a:avLst/>
          </a:prstGeom>
          <a:noFill/>
        </p:spPr>
        <p:txBody>
          <a:bodyPr wrap="square" rtlCol="0">
            <a:spAutoFit/>
          </a:bodyPr>
          <a:lstStyle/>
          <a:p>
            <a:pPr marL="514350" indent="-514350">
              <a:lnSpc>
                <a:spcPct val="120000"/>
              </a:lnSpc>
              <a:buFont typeface="+mj-lt"/>
              <a:buAutoNum type="alphaLcPeriod"/>
            </a:pPr>
            <a:r>
              <a:rPr lang="ja-JP" altLang="en-US" sz="2800" dirty="0">
                <a:latin typeface="メイリオ" panose="020B0604030504040204" pitchFamily="50" charset="-128"/>
                <a:ea typeface="メイリオ" panose="020B0604030504040204" pitchFamily="50" charset="-128"/>
              </a:rPr>
              <a:t>検出</a:t>
            </a:r>
            <a:r>
              <a:rPr lang="ja-JP" altLang="en-US" sz="2800" dirty="0" smtClean="0">
                <a:latin typeface="メイリオ" panose="020B0604030504040204" pitchFamily="50" charset="-128"/>
                <a:ea typeface="メイリオ" panose="020B0604030504040204" pitchFamily="50" charset="-128"/>
              </a:rPr>
              <a:t>した </a:t>
            </a:r>
            <a:r>
              <a:rPr lang="en-US" altLang="ja-JP" sz="2800" dirty="0" smtClean="0">
                <a:latin typeface="メイリオ" panose="020B0604030504040204" pitchFamily="50" charset="-128"/>
                <a:ea typeface="メイリオ" panose="020B0604030504040204" pitchFamily="50" charset="-128"/>
              </a:rPr>
              <a:t>SATD </a:t>
            </a:r>
            <a:r>
              <a:rPr lang="ja-JP" altLang="en-US" sz="2800" dirty="0" smtClean="0">
                <a:latin typeface="メイリオ" panose="020B0604030504040204" pitchFamily="50" charset="-128"/>
                <a:ea typeface="メイリオ" panose="020B0604030504040204" pitchFamily="50" charset="-128"/>
              </a:rPr>
              <a:t>コメント</a:t>
            </a:r>
            <a:r>
              <a:rPr lang="ja-JP" altLang="en-US" sz="2800" dirty="0">
                <a:latin typeface="メイリオ" panose="020B0604030504040204" pitchFamily="50" charset="-128"/>
                <a:ea typeface="メイリオ" panose="020B0604030504040204" pitchFamily="50" charset="-128"/>
              </a:rPr>
              <a:t>のクラスタリング</a:t>
            </a:r>
            <a:endParaRPr lang="en-US" altLang="ja-JP" sz="2800" dirty="0">
              <a:latin typeface="メイリオ" panose="020B0604030504040204" pitchFamily="50" charset="-128"/>
              <a:ea typeface="メイリオ" panose="020B0604030504040204" pitchFamily="50" charset="-128"/>
            </a:endParaRPr>
          </a:p>
          <a:p>
            <a:pPr marL="342900" indent="-342900">
              <a:lnSpc>
                <a:spcPct val="130000"/>
              </a:lnSpc>
              <a:buFont typeface="+mj-lt"/>
              <a:buAutoNum type="alphaLcPeriod"/>
            </a:pPr>
            <a:r>
              <a:rPr lang="ja-JP" altLang="en-US" sz="2800" dirty="0" smtClean="0">
                <a:latin typeface="メイリオ" panose="020B0604030504040204" pitchFamily="50" charset="-128"/>
                <a:ea typeface="メイリオ" panose="020B0604030504040204" pitchFamily="50" charset="-128"/>
              </a:rPr>
              <a:t> 修正</a:t>
            </a:r>
            <a:r>
              <a:rPr lang="ja-JP" altLang="en-US" sz="2800" dirty="0">
                <a:latin typeface="メイリオ" panose="020B0604030504040204" pitchFamily="50" charset="-128"/>
                <a:ea typeface="メイリオ" panose="020B0604030504040204" pitchFamily="50" charset="-128"/>
              </a:rPr>
              <a:t>箇所のコード片を文字列で表現</a:t>
            </a:r>
            <a:endParaRPr lang="en-US" altLang="ja-JP" sz="2800" dirty="0">
              <a:latin typeface="メイリオ" panose="020B0604030504040204" pitchFamily="50" charset="-128"/>
              <a:ea typeface="メイリオ" panose="020B0604030504040204" pitchFamily="50" charset="-128"/>
            </a:endParaRPr>
          </a:p>
          <a:p>
            <a:pPr marL="342900" indent="-342900">
              <a:lnSpc>
                <a:spcPct val="130000"/>
              </a:lnSpc>
              <a:buFont typeface="+mj-lt"/>
              <a:buAutoNum type="alphaLcPeriod"/>
            </a:pPr>
            <a:r>
              <a:rPr lang="ja-JP" altLang="en-US" sz="2800" dirty="0" smtClean="0">
                <a:latin typeface="メイリオ" panose="020B0604030504040204" pitchFamily="50" charset="-128"/>
                <a:ea typeface="メイリオ" panose="020B0604030504040204" pitchFamily="50" charset="-128"/>
              </a:rPr>
              <a:t> 各クラスタにおける修正の類似度の算出</a:t>
            </a:r>
            <a:endParaRPr lang="en-US" altLang="ja-JP" sz="2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49284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3.a </a:t>
            </a:r>
            <a:r>
              <a:rPr lang="ja-JP" altLang="en-US" sz="3000" dirty="0" smtClean="0"/>
              <a:t>検出した </a:t>
            </a:r>
            <a:r>
              <a:rPr lang="en-US" altLang="ja-JP" sz="3000" dirty="0" smtClean="0"/>
              <a:t>SATD </a:t>
            </a:r>
            <a:r>
              <a:rPr lang="ja-JP" altLang="en-US" sz="3000" dirty="0" smtClean="0"/>
              <a:t>コメントのクラスタリング</a:t>
            </a:r>
            <a:endParaRPr lang="ja-JP" altLang="en-US" sz="3000" dirty="0"/>
          </a:p>
        </p:txBody>
      </p:sp>
      <p:sp>
        <p:nvSpPr>
          <p:cNvPr id="25" name="コンテンツ プレースホルダー 24"/>
          <p:cNvSpPr>
            <a:spLocks noGrp="1"/>
          </p:cNvSpPr>
          <p:nvPr>
            <p:ph idx="1"/>
          </p:nvPr>
        </p:nvSpPr>
        <p:spPr>
          <a:xfrm>
            <a:off x="457200" y="1600201"/>
            <a:ext cx="8229600" cy="2542922"/>
          </a:xfrm>
        </p:spPr>
        <p:txBody>
          <a:bodyPr/>
          <a:lstStyle/>
          <a:p>
            <a:r>
              <a:rPr lang="ja-JP" altLang="en-US" dirty="0" smtClean="0"/>
              <a:t>コメントのベクトル化には</a:t>
            </a:r>
            <a:r>
              <a:rPr lang="en-US" altLang="ja-JP" dirty="0" smtClean="0"/>
              <a:t>Doc2Vec </a:t>
            </a:r>
            <a:r>
              <a:rPr lang="ja-JP" altLang="en-US" dirty="0" smtClean="0"/>
              <a:t>を使用</a:t>
            </a:r>
            <a:endParaRPr lang="en-US" altLang="ja-JP" dirty="0" smtClean="0"/>
          </a:p>
          <a:p>
            <a:pPr lvl="1"/>
            <a:r>
              <a:rPr kumimoji="1" lang="en-US" altLang="ja-JP" dirty="0" smtClean="0"/>
              <a:t>SATD </a:t>
            </a:r>
            <a:r>
              <a:rPr kumimoji="1" lang="ja-JP" altLang="en-US" dirty="0" smtClean="0"/>
              <a:t>コメントに多用される単語パターンは除外</a:t>
            </a:r>
            <a:endParaRPr lang="en-US" altLang="ja-JP" dirty="0"/>
          </a:p>
          <a:p>
            <a:pPr lvl="1"/>
            <a:endParaRPr kumimoji="1" lang="en-US" altLang="ja-JP" sz="800" dirty="0" smtClean="0"/>
          </a:p>
          <a:p>
            <a:r>
              <a:rPr kumimoji="1" lang="ja-JP" altLang="en-US" dirty="0" smtClean="0"/>
              <a:t>クラスタリングには </a:t>
            </a:r>
            <a:r>
              <a:rPr kumimoji="1" lang="en-US" altLang="ja-JP" dirty="0" smtClean="0"/>
              <a:t>X-means </a:t>
            </a:r>
            <a:r>
              <a:rPr lang="ja-JP" altLang="en-US" dirty="0" smtClean="0"/>
              <a:t>法を使用</a:t>
            </a:r>
            <a:endParaRPr lang="en-US" altLang="ja-JP" dirty="0" smtClean="0"/>
          </a:p>
          <a:p>
            <a:pPr lvl="1"/>
            <a:r>
              <a:rPr kumimoji="1" lang="en-US" altLang="ja-JP" dirty="0" smtClean="0"/>
              <a:t>K-means </a:t>
            </a:r>
            <a:r>
              <a:rPr kumimoji="1" lang="ja-JP" altLang="en-US" dirty="0" smtClean="0"/>
              <a:t>法の拡張アルゴリズム</a:t>
            </a:r>
            <a:endParaRPr kumimoji="1" lang="en-US" altLang="ja-JP" dirty="0" smtClean="0"/>
          </a:p>
          <a:p>
            <a:pPr lvl="1"/>
            <a:r>
              <a:rPr kumimoji="1" lang="ja-JP" altLang="en-US" dirty="0" smtClean="0"/>
              <a:t>クラスタ数 </a:t>
            </a:r>
            <a:r>
              <a:rPr kumimoji="1" lang="en-US" altLang="ja-JP" dirty="0" smtClean="0"/>
              <a:t>K </a:t>
            </a:r>
            <a:r>
              <a:rPr kumimoji="1" lang="ja-JP" altLang="en-US" dirty="0" smtClean="0"/>
              <a:t>を自動決定</a:t>
            </a:r>
            <a:endParaRPr kumimoji="1" lang="ja-JP" altLang="en-US" dirty="0"/>
          </a:p>
        </p:txBody>
      </p:sp>
      <p:sp>
        <p:nvSpPr>
          <p:cNvPr id="4" name="日付プレースホルダー 3"/>
          <p:cNvSpPr>
            <a:spLocks noGrp="1"/>
          </p:cNvSpPr>
          <p:nvPr>
            <p:ph type="dt" sz="half" idx="10"/>
          </p:nvPr>
        </p:nvSpPr>
        <p:spPr/>
        <p:txBody>
          <a:bodyPr/>
          <a:lstStyle/>
          <a:p>
            <a:fld id="{D446BAC6-ABF9-462A-BD87-7B4F32EEEDA8}"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11</a:t>
            </a:fld>
            <a:endParaRPr lang="en-US" altLang="ja-JP" dirty="0"/>
          </a:p>
        </p:txBody>
      </p:sp>
      <p:graphicFrame>
        <p:nvGraphicFramePr>
          <p:cNvPr id="26" name="表 25"/>
          <p:cNvGraphicFramePr>
            <a:graphicFrameLocks noGrp="1"/>
          </p:cNvGraphicFramePr>
          <p:nvPr>
            <p:extLst>
              <p:ext uri="{D42A27DB-BD31-4B8C-83A1-F6EECF244321}">
                <p14:modId xmlns:p14="http://schemas.microsoft.com/office/powerpoint/2010/main" val="3932637753"/>
              </p:ext>
            </p:extLst>
          </p:nvPr>
        </p:nvGraphicFramePr>
        <p:xfrm>
          <a:off x="1981326" y="5035179"/>
          <a:ext cx="4872628" cy="1170282"/>
        </p:xfrm>
        <a:graphic>
          <a:graphicData uri="http://schemas.openxmlformats.org/drawingml/2006/table">
            <a:tbl>
              <a:tblPr firstRow="1" bandRow="1">
                <a:tableStyleId>{F5AB1C69-6EDB-4FF4-983F-18BD219EF322}</a:tableStyleId>
              </a:tblPr>
              <a:tblGrid>
                <a:gridCol w="4872628">
                  <a:extLst>
                    <a:ext uri="{9D8B030D-6E8A-4147-A177-3AD203B41FA5}">
                      <a16:colId xmlns:a16="http://schemas.microsoft.com/office/drawing/2014/main" val="3402126897"/>
                    </a:ext>
                  </a:extLst>
                </a:gridCol>
              </a:tblGrid>
              <a:tr h="390094">
                <a:tc>
                  <a:txBody>
                    <a:bodyPr/>
                    <a:lstStyle/>
                    <a:p>
                      <a:r>
                        <a:rPr kumimoji="1" lang="en-US" altLang="ja-JP" b="0" dirty="0" smtClean="0">
                          <a:solidFill>
                            <a:srgbClr val="4F4F4F"/>
                          </a:solidFill>
                        </a:rPr>
                        <a:t>TODO</a:t>
                      </a:r>
                      <a:r>
                        <a:rPr kumimoji="1" lang="en-US" altLang="ja-JP" b="0" baseline="0" dirty="0" smtClean="0">
                          <a:solidFill>
                            <a:srgbClr val="4F4F4F"/>
                          </a:solidFill>
                        </a:rPr>
                        <a:t> is this required</a:t>
                      </a:r>
                      <a:endParaRPr kumimoji="1" lang="ja-JP" altLang="en-US" b="0" dirty="0">
                        <a:solidFill>
                          <a:srgbClr val="4F4F4F"/>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04099589"/>
                  </a:ext>
                </a:extLst>
              </a:tr>
              <a:tr h="390094">
                <a:tc>
                  <a:txBody>
                    <a:bodyPr/>
                    <a:lstStyle/>
                    <a:p>
                      <a:r>
                        <a:rPr kumimoji="1" lang="en-US" altLang="ja-JP" dirty="0" smtClean="0">
                          <a:solidFill>
                            <a:srgbClr val="4F4F4F"/>
                          </a:solidFill>
                        </a:rPr>
                        <a:t>TODO is this really required</a:t>
                      </a:r>
                      <a:endParaRPr kumimoji="1" lang="ja-JP" altLang="en-US" dirty="0">
                        <a:solidFill>
                          <a:srgbClr val="4F4F4F"/>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16894646"/>
                  </a:ext>
                </a:extLst>
              </a:tr>
              <a:tr h="390094">
                <a:tc>
                  <a:txBody>
                    <a:bodyPr/>
                    <a:lstStyle/>
                    <a:p>
                      <a:r>
                        <a:rPr kumimoji="1" lang="en-US" altLang="ja-JP" dirty="0" smtClean="0">
                          <a:solidFill>
                            <a:srgbClr val="4F4F4F"/>
                          </a:solidFill>
                        </a:rPr>
                        <a:t>TODO is this event required</a:t>
                      </a:r>
                      <a:endParaRPr kumimoji="1" lang="ja-JP" altLang="en-US" dirty="0">
                        <a:solidFill>
                          <a:srgbClr val="4F4F4F"/>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34120888"/>
                  </a:ext>
                </a:extLst>
              </a:tr>
            </a:tbl>
          </a:graphicData>
        </a:graphic>
      </p:graphicFrame>
      <p:sp>
        <p:nvSpPr>
          <p:cNvPr id="27" name="テキスト ボックス 26"/>
          <p:cNvSpPr txBox="1"/>
          <p:nvPr/>
        </p:nvSpPr>
        <p:spPr>
          <a:xfrm>
            <a:off x="2961685" y="4633182"/>
            <a:ext cx="3892269" cy="338554"/>
          </a:xfrm>
          <a:prstGeom prst="rect">
            <a:avLst/>
          </a:prstGeom>
          <a:noFill/>
        </p:spPr>
        <p:txBody>
          <a:bodyPr wrap="square" rtlCol="0">
            <a:spAutoFit/>
          </a:bodyPr>
          <a:lstStyle/>
          <a:p>
            <a:r>
              <a:rPr kumimoji="1" lang="ja-JP" altLang="en-US" sz="1600" dirty="0" smtClean="0">
                <a:solidFill>
                  <a:schemeClr val="tx2"/>
                </a:solidFill>
                <a:latin typeface="メイリオ" panose="020B0604030504040204" pitchFamily="50" charset="-128"/>
                <a:ea typeface="メイリオ" panose="020B0604030504040204" pitchFamily="50" charset="-128"/>
              </a:rPr>
              <a:t>同一クラスタ内のコメントの例</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315044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下矢印 26"/>
          <p:cNvSpPr/>
          <p:nvPr/>
        </p:nvSpPr>
        <p:spPr>
          <a:xfrm>
            <a:off x="2192943" y="2629141"/>
            <a:ext cx="356048" cy="3199272"/>
          </a:xfrm>
          <a:prstGeom prst="downArrow">
            <a:avLst>
              <a:gd name="adj1" fmla="val 59091"/>
              <a:gd name="adj2" fmla="val 6439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ea typeface="メイリオ" panose="020B0604030504040204" pitchFamily="50" charset="-128"/>
            </a:endParaRPr>
          </a:p>
        </p:txBody>
      </p:sp>
      <p:sp>
        <p:nvSpPr>
          <p:cNvPr id="2" name="タイトル 1"/>
          <p:cNvSpPr>
            <a:spLocks noGrp="1"/>
          </p:cNvSpPr>
          <p:nvPr>
            <p:ph type="title"/>
          </p:nvPr>
        </p:nvSpPr>
        <p:spPr/>
        <p:txBody>
          <a:bodyPr/>
          <a:lstStyle/>
          <a:p>
            <a:r>
              <a:rPr lang="en-US" altLang="ja-JP" dirty="0" smtClean="0"/>
              <a:t>3.b </a:t>
            </a:r>
            <a:r>
              <a:rPr lang="ja-JP" altLang="en-US" sz="3400" dirty="0" smtClean="0"/>
              <a:t>修正箇所のコード片を文字列に変換</a:t>
            </a:r>
            <a:endParaRPr lang="ja-JP" altLang="en-US" sz="3400" dirty="0"/>
          </a:p>
        </p:txBody>
      </p:sp>
      <p:sp>
        <p:nvSpPr>
          <p:cNvPr id="4" name="日付プレースホルダー 3"/>
          <p:cNvSpPr>
            <a:spLocks noGrp="1"/>
          </p:cNvSpPr>
          <p:nvPr>
            <p:ph type="dt" sz="half" idx="10"/>
          </p:nvPr>
        </p:nvSpPr>
        <p:spPr/>
        <p:txBody>
          <a:bodyPr/>
          <a:lstStyle/>
          <a:p>
            <a:fld id="{972F5901-2FCA-4CB0-B103-B1D0E9734EDF}"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12</a:t>
            </a:fld>
            <a:endParaRPr lang="en-US" altLang="ja-JP" dirty="0"/>
          </a:p>
        </p:txBody>
      </p:sp>
      <p:sp>
        <p:nvSpPr>
          <p:cNvPr id="23" name="正方形/長方形 22"/>
          <p:cNvSpPr/>
          <p:nvPr/>
        </p:nvSpPr>
        <p:spPr>
          <a:xfrm>
            <a:off x="457200" y="1714877"/>
            <a:ext cx="3969143" cy="1100301"/>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lIns="72000">
            <a:spAutoFit/>
          </a:bodyPr>
          <a:lstStyle/>
          <a:p>
            <a:pPr>
              <a:lnSpc>
                <a:spcPts val="2000"/>
              </a:lnSpc>
            </a:pPr>
            <a:r>
              <a:rPr lang="en-US" altLang="ja-JP" sz="1400" dirty="0" smtClean="0">
                <a:solidFill>
                  <a:schemeClr val="accent1"/>
                </a:solidFill>
                <a:latin typeface="Consolas" panose="020B0609020204030204" pitchFamily="49" charset="0"/>
                <a:ea typeface="メイリオ" panose="020B0604030504040204" pitchFamily="50" charset="-128"/>
              </a:rPr>
              <a:t>StringBuffer</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buf</a:t>
            </a:r>
            <a:r>
              <a:rPr lang="en-US" altLang="ja-JP" sz="1400" dirty="0" smtClean="0">
                <a:latin typeface="Consolas" panose="020B0609020204030204" pitchFamily="49" charset="0"/>
                <a:ea typeface="メイリオ" panose="020B0604030504040204" pitchFamily="50" charset="-128"/>
              </a:rPr>
              <a:t> = new </a:t>
            </a:r>
            <a:r>
              <a:rPr lang="en-US" altLang="ja-JP" sz="1400" dirty="0" smtClean="0">
                <a:solidFill>
                  <a:schemeClr val="accent1"/>
                </a:solidFill>
                <a:latin typeface="Consolas" panose="020B0609020204030204" pitchFamily="49" charset="0"/>
                <a:ea typeface="メイリオ" panose="020B0604030504040204" pitchFamily="50" charset="-128"/>
              </a:rPr>
              <a:t>StringBuffer</a:t>
            </a:r>
            <a:r>
              <a:rPr lang="en-US" altLang="ja-JP" sz="1400" dirty="0">
                <a:latin typeface="Consolas" panose="020B0609020204030204" pitchFamily="49" charset="0"/>
                <a:ea typeface="メイリオ" panose="020B0604030504040204" pitchFamily="50" charset="-128"/>
              </a:rPr>
              <a:t>();</a:t>
            </a:r>
          </a:p>
          <a:p>
            <a:pPr>
              <a:lnSpc>
                <a:spcPts val="2000"/>
              </a:lnSpc>
            </a:pPr>
            <a:r>
              <a:rPr lang="en-US" altLang="ja-JP" sz="1400" dirty="0" smtClean="0">
                <a:latin typeface="Consolas" panose="020B0609020204030204" pitchFamily="49" charset="0"/>
                <a:ea typeface="メイリオ" panose="020B0604030504040204" pitchFamily="50" charset="-128"/>
              </a:rPr>
              <a:t>for(int </a:t>
            </a:r>
            <a:r>
              <a:rPr lang="en-US" altLang="ja-JP" sz="1400" dirty="0" smtClean="0">
                <a:solidFill>
                  <a:schemeClr val="accent1"/>
                </a:solidFill>
                <a:latin typeface="Consolas" panose="020B0609020204030204" pitchFamily="49" charset="0"/>
                <a:ea typeface="メイリオ" panose="020B0604030504040204" pitchFamily="50" charset="-128"/>
              </a:rPr>
              <a:t>i</a:t>
            </a:r>
            <a:r>
              <a:rPr lang="en-US" altLang="ja-JP" sz="1400" dirty="0" smtClean="0">
                <a:latin typeface="Consolas" panose="020B0609020204030204" pitchFamily="49" charset="0"/>
                <a:ea typeface="メイリオ" panose="020B0604030504040204" pitchFamily="50" charset="-128"/>
              </a:rPr>
              <a:t> = 0; </a:t>
            </a:r>
            <a:r>
              <a:rPr lang="en-US" altLang="ja-JP" sz="1400" dirty="0" smtClean="0">
                <a:solidFill>
                  <a:schemeClr val="accent1"/>
                </a:solidFill>
                <a:latin typeface="Consolas" panose="020B0609020204030204" pitchFamily="49" charset="0"/>
                <a:ea typeface="メイリオ" panose="020B0604030504040204" pitchFamily="50" charset="-128"/>
              </a:rPr>
              <a:t>i</a:t>
            </a:r>
            <a:r>
              <a:rPr lang="en-US" altLang="ja-JP" sz="1400" dirty="0" smtClean="0">
                <a:latin typeface="Consolas" panose="020B0609020204030204" pitchFamily="49" charset="0"/>
                <a:ea typeface="メイリオ" panose="020B0604030504040204" pitchFamily="50" charset="-128"/>
              </a:rPr>
              <a:t> &lt; </a:t>
            </a:r>
            <a:r>
              <a:rPr lang="en-US" altLang="ja-JP" sz="1400" dirty="0" smtClean="0">
                <a:solidFill>
                  <a:schemeClr val="accent1"/>
                </a:solidFill>
                <a:latin typeface="Consolas" panose="020B0609020204030204" pitchFamily="49" charset="0"/>
                <a:ea typeface="メイリオ" panose="020B0604030504040204" pitchFamily="50" charset="-128"/>
              </a:rPr>
              <a:t>token</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1"/>
                </a:solidFill>
                <a:latin typeface="Consolas" panose="020B0609020204030204" pitchFamily="49" charset="0"/>
                <a:ea typeface="メイリオ" panose="020B0604030504040204" pitchFamily="50" charset="-128"/>
              </a:rPr>
              <a:t>length</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i</a:t>
            </a:r>
            <a:r>
              <a:rPr lang="en-US" altLang="ja-JP" sz="1400" dirty="0">
                <a:latin typeface="Consolas" panose="020B0609020204030204" pitchFamily="49" charset="0"/>
                <a:ea typeface="メイリオ" panose="020B0604030504040204" pitchFamily="50" charset="-128"/>
              </a:rPr>
              <a:t>++){</a:t>
            </a:r>
          </a:p>
          <a:p>
            <a:pPr>
              <a:lnSpc>
                <a:spcPts val="2000"/>
              </a:lnSpc>
            </a:pP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buf</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1"/>
                </a:solidFill>
                <a:latin typeface="Consolas" panose="020B0609020204030204" pitchFamily="49" charset="0"/>
                <a:ea typeface="メイリオ" panose="020B0604030504040204" pitchFamily="50" charset="-128"/>
              </a:rPr>
              <a:t>append</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1"/>
                </a:solidFill>
                <a:latin typeface="Consolas" panose="020B0609020204030204" pitchFamily="49" charset="0"/>
                <a:ea typeface="メイリオ" panose="020B0604030504040204" pitchFamily="50" charset="-128"/>
              </a:rPr>
              <a:t>token</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1"/>
                </a:solidFill>
                <a:latin typeface="Consolas" panose="020B0609020204030204" pitchFamily="49" charset="0"/>
                <a:ea typeface="メイリオ" panose="020B0604030504040204" pitchFamily="50" charset="-128"/>
              </a:rPr>
              <a:t>i</a:t>
            </a:r>
            <a:r>
              <a:rPr lang="en-US" altLang="ja-JP" sz="1400" dirty="0">
                <a:latin typeface="Consolas" panose="020B0609020204030204" pitchFamily="49" charset="0"/>
                <a:ea typeface="メイリオ" panose="020B0604030504040204" pitchFamily="50" charset="-128"/>
              </a:rPr>
              <a:t>]);</a:t>
            </a:r>
          </a:p>
          <a:p>
            <a:pPr>
              <a:lnSpc>
                <a:spcPts val="2000"/>
              </a:lnSpc>
            </a:pPr>
            <a:r>
              <a:rPr lang="en-US" altLang="ja-JP" sz="1400" dirty="0">
                <a:latin typeface="Consolas" panose="020B0609020204030204" pitchFamily="49" charset="0"/>
                <a:ea typeface="メイリオ" panose="020B0604030504040204" pitchFamily="50" charset="-128"/>
              </a:rPr>
              <a:t>}</a:t>
            </a:r>
          </a:p>
        </p:txBody>
      </p:sp>
      <p:sp>
        <p:nvSpPr>
          <p:cNvPr id="24" name="正方形/長方形 23"/>
          <p:cNvSpPr/>
          <p:nvPr/>
        </p:nvSpPr>
        <p:spPr>
          <a:xfrm>
            <a:off x="457198" y="3032134"/>
            <a:ext cx="3969143" cy="1100301"/>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a:spAutoFit/>
          </a:bodyPr>
          <a:lstStyle/>
          <a:p>
            <a:pPr>
              <a:lnSpc>
                <a:spcPts val="2000"/>
              </a:lnSpc>
            </a:pP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2"/>
                </a:solidFill>
                <a:latin typeface="Consolas" panose="020B0609020204030204" pitchFamily="49" charset="0"/>
                <a:ea typeface="メイリオ" panose="020B0604030504040204" pitchFamily="50" charset="-128"/>
              </a:rPr>
              <a:t>new</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smtClean="0">
                <a:solidFill>
                  <a:schemeClr val="accent2"/>
                </a:solidFill>
                <a:latin typeface="Consolas" panose="020B0609020204030204" pitchFamily="49" charset="0"/>
                <a:ea typeface="メイリオ" panose="020B0604030504040204" pitchFamily="50" charset="-128"/>
              </a:rPr>
              <a:t>for</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2"/>
                </a:solidFill>
                <a:latin typeface="Consolas" panose="020B0609020204030204" pitchFamily="49" charset="0"/>
                <a:ea typeface="メイリオ" panose="020B0604030504040204" pitchFamily="50" charset="-128"/>
              </a:rPr>
              <a:t>int</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&lt;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a:latin typeface="Consolas" panose="020B0609020204030204" pitchFamily="49" charset="0"/>
                <a:ea typeface="メイリオ" panose="020B0604030504040204" pitchFamily="50" charset="-128"/>
              </a:rPr>
              <a:t>}</a:t>
            </a:r>
          </a:p>
        </p:txBody>
      </p:sp>
      <p:sp>
        <p:nvSpPr>
          <p:cNvPr id="25" name="正方形/長方形 24"/>
          <p:cNvSpPr/>
          <p:nvPr/>
        </p:nvSpPr>
        <p:spPr>
          <a:xfrm>
            <a:off x="457198" y="4389851"/>
            <a:ext cx="3969143" cy="1100301"/>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a:spAutoFit/>
          </a:bodyPr>
          <a:lstStyle/>
          <a:p>
            <a:pPr>
              <a:lnSpc>
                <a:spcPts val="2000"/>
              </a:lnSpc>
            </a:pPr>
            <a:r>
              <a:rPr lang="en-US" altLang="ja-JP" sz="1400" dirty="0" smtClean="0">
                <a:latin typeface="Consolas" panose="020B0609020204030204" pitchFamily="49" charset="0"/>
                <a:ea typeface="メイリオ" panose="020B0604030504040204" pitchFamily="50" charset="-128"/>
              </a:rPr>
              <a:t>      0       0  =  </a:t>
            </a:r>
            <a:r>
              <a:rPr lang="en-US" altLang="ja-JP" sz="1400" dirty="0" smtClean="0">
                <a:solidFill>
                  <a:schemeClr val="accent2"/>
                </a:solidFill>
                <a:latin typeface="Consolas" panose="020B0609020204030204" pitchFamily="49" charset="0"/>
                <a:ea typeface="メイリオ" panose="020B0604030504040204" pitchFamily="50" charset="-128"/>
              </a:rPr>
              <a:t>1</a:t>
            </a:r>
            <a:r>
              <a:rPr lang="en-US" altLang="ja-JP" sz="1400" dirty="0" smtClean="0">
                <a:latin typeface="Consolas" panose="020B0609020204030204" pitchFamily="49" charset="0"/>
                <a:ea typeface="メイリオ" panose="020B0604030504040204" pitchFamily="50" charset="-128"/>
              </a:rPr>
              <a:t>        0     ();</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2"/>
                </a:solidFill>
                <a:latin typeface="Consolas" panose="020B0609020204030204" pitchFamily="49" charset="0"/>
                <a:ea typeface="メイリオ" panose="020B0604030504040204" pitchFamily="50" charset="-128"/>
              </a:rPr>
              <a:t>2</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2"/>
                </a:solidFill>
                <a:latin typeface="Consolas" panose="020B0609020204030204" pitchFamily="49" charset="0"/>
                <a:ea typeface="メイリオ" panose="020B0604030504040204" pitchFamily="50" charset="-128"/>
              </a:rPr>
              <a:t>3</a:t>
            </a:r>
            <a:r>
              <a:rPr lang="en-US" altLang="ja-JP" sz="1400" dirty="0" smtClean="0">
                <a:latin typeface="Consolas" panose="020B0609020204030204" pitchFamily="49" charset="0"/>
                <a:ea typeface="メイリオ" panose="020B0604030504040204" pitchFamily="50" charset="-128"/>
              </a:rPr>
              <a:t>  0 = 0; 0 &lt;   0  .  0   ; 0++){</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smtClean="0">
                <a:latin typeface="Consolas" panose="020B0609020204030204" pitchFamily="49" charset="0"/>
                <a:ea typeface="メイリオ" panose="020B0604030504040204" pitchFamily="50" charset="-128"/>
              </a:rPr>
              <a:t>   0 .  0   (  0  [0]);</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a:latin typeface="Consolas" panose="020B0609020204030204" pitchFamily="49" charset="0"/>
                <a:ea typeface="メイリオ" panose="020B0604030504040204" pitchFamily="50" charset="-128"/>
              </a:rPr>
              <a:t>}</a:t>
            </a:r>
          </a:p>
        </p:txBody>
      </p:sp>
      <p:sp>
        <p:nvSpPr>
          <p:cNvPr id="26" name="正方形/長方形 25"/>
          <p:cNvSpPr/>
          <p:nvPr/>
        </p:nvSpPr>
        <p:spPr>
          <a:xfrm>
            <a:off x="457198" y="5844597"/>
            <a:ext cx="3969143" cy="433553"/>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lIns="108000" tIns="108000" bIns="108000">
            <a:spAutoFit/>
          </a:bodyPr>
          <a:lstStyle/>
          <a:p>
            <a:r>
              <a:rPr lang="en-US" altLang="ja-JP" sz="1400" dirty="0" smtClean="0">
                <a:solidFill>
                  <a:schemeClr val="tx1"/>
                </a:solidFill>
                <a:latin typeface="Consolas" panose="020B0609020204030204" pitchFamily="49" charset="0"/>
                <a:ea typeface="メイリオ" panose="020B0604030504040204" pitchFamily="50" charset="-128"/>
              </a:rPr>
              <a:t>00=10();2(30=0;0&lt;0.0;0++){0.0(0[0]);}</a:t>
            </a:r>
            <a:endParaRPr lang="en-US" altLang="ja-JP" sz="1400" dirty="0">
              <a:solidFill>
                <a:schemeClr val="tx1"/>
              </a:solidFill>
              <a:latin typeface="Consolas" panose="020B0609020204030204" pitchFamily="49" charset="0"/>
              <a:ea typeface="メイリオ" panose="020B0604030504040204" pitchFamily="50" charset="-128"/>
            </a:endParaRPr>
          </a:p>
        </p:txBody>
      </p:sp>
      <p:sp>
        <p:nvSpPr>
          <p:cNvPr id="28" name="コンテンツ プレースホルダー 16"/>
          <p:cNvSpPr txBox="1">
            <a:spLocks/>
          </p:cNvSpPr>
          <p:nvPr/>
        </p:nvSpPr>
        <p:spPr bwMode="auto">
          <a:xfrm>
            <a:off x="4566444" y="5425413"/>
            <a:ext cx="4182269" cy="582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latin typeface="Segoe UI" panose="020B0502040204020203" pitchFamily="34" charset="0"/>
                <a:ea typeface="メイリオ" panose="020B0604030504040204" pitchFamily="50" charset="-128"/>
              </a:rPr>
              <a:t>改行と空白を除いた文字列を得る</a:t>
            </a:r>
            <a:endParaRPr lang="ja-JP" altLang="en-US" sz="2000" kern="0" dirty="0">
              <a:latin typeface="Segoe UI" panose="020B0502040204020203" pitchFamily="34" charset="0"/>
              <a:ea typeface="メイリオ" panose="020B0604030504040204" pitchFamily="50" charset="-128"/>
            </a:endParaRPr>
          </a:p>
        </p:txBody>
      </p:sp>
      <p:sp>
        <p:nvSpPr>
          <p:cNvPr id="30" name="コンテンツ プレースホルダー 16"/>
          <p:cNvSpPr txBox="1">
            <a:spLocks/>
          </p:cNvSpPr>
          <p:nvPr/>
        </p:nvSpPr>
        <p:spPr bwMode="auto">
          <a:xfrm>
            <a:off x="4566444" y="1944535"/>
            <a:ext cx="4334505" cy="582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latin typeface="Segoe UI" panose="020B0502040204020203" pitchFamily="34" charset="0"/>
                <a:ea typeface="メイリオ" panose="020B0604030504040204" pitchFamily="50" charset="-128"/>
              </a:rPr>
              <a:t>字句解析によりトークン列を得る</a:t>
            </a:r>
            <a:endParaRPr lang="ja-JP" altLang="en-US" sz="2000" kern="0" dirty="0">
              <a:latin typeface="Segoe UI" panose="020B0502040204020203" pitchFamily="34" charset="0"/>
              <a:ea typeface="メイリオ" panose="020B0604030504040204" pitchFamily="50" charset="-128"/>
            </a:endParaRPr>
          </a:p>
        </p:txBody>
      </p:sp>
      <p:sp>
        <p:nvSpPr>
          <p:cNvPr id="31" name="コンテンツ プレースホルダー 16"/>
          <p:cNvSpPr txBox="1">
            <a:spLocks/>
          </p:cNvSpPr>
          <p:nvPr/>
        </p:nvSpPr>
        <p:spPr bwMode="auto">
          <a:xfrm>
            <a:off x="4566444" y="2616539"/>
            <a:ext cx="4334505" cy="582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latin typeface="Segoe UI" panose="020B0502040204020203" pitchFamily="34" charset="0"/>
                <a:ea typeface="メイリオ" panose="020B0604030504040204" pitchFamily="50" charset="-128"/>
              </a:rPr>
              <a:t>識別子や定数はすべて同一トークンとみなす</a:t>
            </a:r>
            <a:endParaRPr lang="ja-JP" altLang="en-US" sz="2000" kern="0" dirty="0">
              <a:latin typeface="Segoe UI" panose="020B0502040204020203" pitchFamily="34" charset="0"/>
              <a:ea typeface="メイリオ" panose="020B0604030504040204" pitchFamily="50" charset="-128"/>
            </a:endParaRPr>
          </a:p>
        </p:txBody>
      </p:sp>
      <p:sp>
        <p:nvSpPr>
          <p:cNvPr id="32" name="コンテンツ プレースホルダー 16"/>
          <p:cNvSpPr txBox="1">
            <a:spLocks/>
          </p:cNvSpPr>
          <p:nvPr/>
        </p:nvSpPr>
        <p:spPr bwMode="auto">
          <a:xfrm>
            <a:off x="4566444" y="3815441"/>
            <a:ext cx="4182269" cy="582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latin typeface="Segoe UI" panose="020B0502040204020203" pitchFamily="34" charset="0"/>
                <a:ea typeface="メイリオ" panose="020B0604030504040204" pitchFamily="50" charset="-128"/>
              </a:rPr>
              <a:t>字句解析によって得たトークンを</a:t>
            </a:r>
            <a:endParaRPr lang="en-US" altLang="ja-JP" sz="2000" kern="0" dirty="0" smtClean="0">
              <a:latin typeface="Segoe UI" panose="020B0502040204020203" pitchFamily="34" charset="0"/>
              <a:ea typeface="メイリオ" panose="020B0604030504040204" pitchFamily="50" charset="-128"/>
            </a:endParaRPr>
          </a:p>
          <a:p>
            <a:pPr marL="0" indent="0">
              <a:buNone/>
            </a:pPr>
            <a:r>
              <a:rPr lang="ja-JP" altLang="en-US" sz="2000" kern="0" dirty="0" smtClean="0">
                <a:latin typeface="Segoe UI" panose="020B0502040204020203" pitchFamily="34" charset="0"/>
                <a:ea typeface="メイリオ" panose="020B0604030504040204" pitchFamily="50" charset="-128"/>
              </a:rPr>
              <a:t>一文字に変換</a:t>
            </a:r>
            <a:endParaRPr lang="ja-JP" altLang="en-US" sz="2000" kern="0" dirty="0">
              <a:latin typeface="Segoe UI" panose="020B0502040204020203" pitchFamily="34" charset="0"/>
              <a:ea typeface="メイリオ" panose="020B0604030504040204" pitchFamily="50" charset="-128"/>
            </a:endParaRPr>
          </a:p>
        </p:txBody>
      </p:sp>
    </p:spTree>
    <p:extLst>
      <p:ext uri="{BB962C8B-B14F-4D97-AF65-F5344CB8AC3E}">
        <p14:creationId xmlns:p14="http://schemas.microsoft.com/office/powerpoint/2010/main" val="26940328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393700" y="1600200"/>
                <a:ext cx="9309100" cy="4525963"/>
              </a:xfrm>
            </p:spPr>
            <p:txBody>
              <a:bodyPr/>
              <a:lstStyle/>
              <a:p>
                <a:pPr marL="0" indent="0">
                  <a:buNone/>
                </a:pPr>
                <a:r>
                  <a:rPr lang="ja-JP" altLang="en-US" b="1" dirty="0" smtClean="0"/>
                  <a:t>修正の比較には</a:t>
                </a:r>
                <a:r>
                  <a:rPr lang="ja-JP" altLang="en-US" b="1" dirty="0" smtClean="0">
                    <a:solidFill>
                      <a:schemeClr val="accent1"/>
                    </a:solidFill>
                  </a:rPr>
                  <a:t>局所アラインメント</a:t>
                </a:r>
                <a:r>
                  <a:rPr lang="ja-JP" altLang="en-US" b="1" dirty="0" smtClean="0"/>
                  <a:t>を使用</a:t>
                </a:r>
                <a:endParaRPr lang="en-US" altLang="ja-JP" b="1" dirty="0" smtClean="0"/>
              </a:p>
              <a:p>
                <a:pPr marL="0" indent="0">
                  <a:buNone/>
                </a:pPr>
                <a:r>
                  <a:rPr kumimoji="1" lang="ja-JP" altLang="en-US" sz="2400" dirty="0" smtClean="0"/>
                  <a:t>文字の不一致 </a:t>
                </a:r>
                <a:r>
                  <a:rPr kumimoji="1" lang="en-US" altLang="ja-JP" sz="2400" dirty="0" smtClean="0"/>
                  <a:t>( </a:t>
                </a:r>
                <a14:m>
                  <m:oMath xmlns:m="http://schemas.openxmlformats.org/officeDocument/2006/math">
                    <m:r>
                      <a:rPr kumimoji="1" lang="en-US" altLang="ja-JP" sz="2400" b="0" i="1" smtClean="0">
                        <a:latin typeface="Cambria Math" panose="02040503050406030204" pitchFamily="18" charset="0"/>
                      </a:rPr>
                      <m:t>𝑚𝑖𝑠𝑚𝑎𝑡𝑐h</m:t>
                    </m:r>
                  </m:oMath>
                </a14:m>
                <a:r>
                  <a:rPr kumimoji="1" lang="en-US" altLang="ja-JP" sz="2400" dirty="0" smtClean="0"/>
                  <a:t> </a:t>
                </a:r>
                <a:r>
                  <a:rPr lang="en-US" altLang="ja-JP" sz="2400" dirty="0" smtClean="0"/>
                  <a:t>) </a:t>
                </a:r>
                <a:r>
                  <a:rPr lang="ja-JP" altLang="en-US" sz="2400" dirty="0" err="1" smtClean="0"/>
                  <a:t>，</a:t>
                </a:r>
                <a:r>
                  <a:rPr kumimoji="1" lang="ja-JP" altLang="en-US" sz="2400" dirty="0" smtClean="0"/>
                  <a:t>文字の欠落 </a:t>
                </a:r>
                <a:r>
                  <a:rPr kumimoji="1" lang="en-US" altLang="ja-JP" sz="2400" dirty="0" smtClean="0"/>
                  <a:t>( </a:t>
                </a:r>
                <a14:m>
                  <m:oMath xmlns:m="http://schemas.openxmlformats.org/officeDocument/2006/math">
                    <m:r>
                      <a:rPr kumimoji="1" lang="en-US" altLang="ja-JP" sz="2400" b="0" i="1" smtClean="0">
                        <a:latin typeface="Cambria Math" panose="02040503050406030204" pitchFamily="18" charset="0"/>
                      </a:rPr>
                      <m:t>𝑔𝑎𝑝</m:t>
                    </m:r>
                  </m:oMath>
                </a14:m>
                <a:r>
                  <a:rPr kumimoji="1" lang="en-US" altLang="ja-JP" sz="2400" dirty="0" smtClean="0"/>
                  <a:t> ) </a:t>
                </a:r>
                <a:r>
                  <a:rPr kumimoji="1" lang="ja-JP" altLang="en-US" sz="2400" dirty="0" smtClean="0"/>
                  <a:t>を許容し</a:t>
                </a:r>
                <a:endParaRPr kumimoji="1" lang="en-US" altLang="ja-JP" sz="2400" dirty="0" smtClean="0"/>
              </a:p>
              <a:p>
                <a:pPr marL="0" indent="0">
                  <a:buNone/>
                </a:pPr>
                <a:r>
                  <a:rPr lang="en-US" altLang="ja-JP" sz="2400" dirty="0" smtClean="0"/>
                  <a:t>2</a:t>
                </a:r>
                <a:r>
                  <a:rPr lang="ja-JP" altLang="en-US" sz="2400" dirty="0" err="1" smtClean="0"/>
                  <a:t>つの</a:t>
                </a:r>
                <a:r>
                  <a:rPr lang="ja-JP" altLang="en-US" sz="2400" dirty="0" smtClean="0"/>
                  <a:t>文字列から</a:t>
                </a:r>
                <a:r>
                  <a:rPr kumimoji="1" lang="ja-JP" altLang="en-US" sz="2400" dirty="0" smtClean="0"/>
                  <a:t>類似する部分文字列を求めるアルゴリズム</a:t>
                </a:r>
                <a:endParaRPr kumimoji="1" lang="en-US" altLang="ja-JP" sz="2400" dirty="0" smtClean="0"/>
              </a:p>
              <a:p>
                <a:pPr marL="0" indent="0">
                  <a:buNone/>
                </a:pPr>
                <a:endParaRPr lang="en-US" altLang="ja-JP" sz="2400" dirty="0" smtClean="0"/>
              </a:p>
              <a:p>
                <a:pPr marL="0" indent="0">
                  <a:buNone/>
                </a:pPr>
                <a:endParaRPr lang="en-US" altLang="ja-JP" sz="2400" dirty="0"/>
              </a:p>
              <a:p>
                <a:pPr marL="0" indent="0">
                  <a:buNone/>
                </a:pPr>
                <a:endParaRPr lang="en-US" altLang="ja-JP" sz="2400" dirty="0" smtClean="0"/>
              </a:p>
              <a:p>
                <a:pPr marL="0" indent="0">
                  <a:buNone/>
                </a:pPr>
                <a:endParaRPr lang="en-US" altLang="ja-JP" sz="2400" dirty="0" smtClean="0"/>
              </a:p>
              <a:p>
                <a:pPr marL="0" indent="0">
                  <a:buNone/>
                </a:pPr>
                <a:r>
                  <a:rPr lang="ja-JP" altLang="en-US" b="1" dirty="0" smtClean="0"/>
                  <a:t>類似度を算出する指標：</a:t>
                </a:r>
                <a:r>
                  <a:rPr lang="ja-JP" altLang="en-US" b="1" dirty="0" smtClean="0">
                    <a:solidFill>
                      <a:schemeClr val="accent1"/>
                    </a:solidFill>
                  </a:rPr>
                  <a:t>局所アラインメントのスコア</a:t>
                </a:r>
                <a:endParaRPr lang="en-US" altLang="ja-JP" b="1" dirty="0" smtClean="0"/>
              </a:p>
              <a:p>
                <a:pPr marL="0" indent="0">
                  <a:buNone/>
                </a:pPr>
                <a:r>
                  <a:rPr lang="ja-JP" altLang="en-US" sz="2400" dirty="0" smtClean="0"/>
                  <a:t>文字列間の類似部分の共通性を数値化</a:t>
                </a:r>
                <a14:m>
                  <m:oMath xmlns:m="http://schemas.openxmlformats.org/officeDocument/2006/math">
                    <m:r>
                      <a:rPr lang="ja-JP" altLang="en-US" sz="2400" b="0" i="1" smtClean="0">
                        <a:latin typeface="Cambria Math" panose="02040503050406030204" pitchFamily="18" charset="0"/>
                      </a:rPr>
                      <m:t>したもの</m:t>
                    </m:r>
                  </m:oMath>
                </a14:m>
                <a:endParaRPr lang="en-US" altLang="ja-JP" sz="2400" b="0" i="1" dirty="0" smtClean="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n-US" altLang="ja-JP" sz="2400" b="0" i="1" smtClean="0">
                          <a:latin typeface="Cambria Math" panose="02040503050406030204" pitchFamily="18" charset="0"/>
                        </a:rPr>
                        <m:t>𝑠𝑐𝑜𝑟𝑒</m:t>
                      </m:r>
                      <m:r>
                        <a:rPr lang="en-US" altLang="ja-JP" sz="2400" b="0" i="1" smtClean="0">
                          <a:latin typeface="Cambria Math" panose="02040503050406030204" pitchFamily="18" charset="0"/>
                        </a:rPr>
                        <m:t>=</m:t>
                      </m:r>
                      <m:r>
                        <a:rPr lang="en-US" altLang="ja-JP" sz="2400" b="0" i="1" smtClean="0">
                          <a:latin typeface="Cambria Math" panose="02040503050406030204" pitchFamily="18" charset="0"/>
                        </a:rPr>
                        <m:t>𝑚𝑎𝑡𝑐h</m:t>
                      </m:r>
                      <m:r>
                        <a:rPr lang="en-US" altLang="ja-JP" sz="2400" b="0" i="1" smtClean="0">
                          <a:latin typeface="Cambria Math" panose="02040503050406030204" pitchFamily="18" charset="0"/>
                        </a:rPr>
                        <m:t> −</m:t>
                      </m:r>
                      <m:r>
                        <a:rPr lang="en-US" altLang="ja-JP" sz="2400" b="0" i="1" smtClean="0">
                          <a:latin typeface="Cambria Math" panose="02040503050406030204" pitchFamily="18" charset="0"/>
                        </a:rPr>
                        <m:t>𝑚𝑖𝑠𝑚𝑎𝑡𝑐h</m:t>
                      </m:r>
                      <m:r>
                        <a:rPr lang="en-US" altLang="ja-JP" sz="2400" b="0" i="1" smtClean="0">
                          <a:latin typeface="Cambria Math" panose="02040503050406030204" pitchFamily="18" charset="0"/>
                        </a:rPr>
                        <m:t> −</m:t>
                      </m:r>
                      <m:r>
                        <a:rPr lang="en-US" altLang="ja-JP" sz="2400" b="0" i="1" smtClean="0">
                          <a:latin typeface="Cambria Math" panose="02040503050406030204" pitchFamily="18" charset="0"/>
                        </a:rPr>
                        <m:t>𝑔𝑎𝑝</m:t>
                      </m:r>
                    </m:oMath>
                  </m:oMathPara>
                </a14:m>
                <a:endParaRPr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393700" y="1600200"/>
                <a:ext cx="9309100" cy="4525963"/>
              </a:xfrm>
              <a:blipFill>
                <a:blip r:embed="rId3"/>
                <a:stretch>
                  <a:fillRect l="-1375" b="-270"/>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fld id="{440182C0-E0E6-468A-A735-014852A12620}"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13</a:t>
            </a:fld>
            <a:endParaRPr lang="en-US" altLang="ja-JP" dirty="0"/>
          </a:p>
        </p:txBody>
      </p:sp>
      <p:sp>
        <p:nvSpPr>
          <p:cNvPr id="7" name="タイトル 1"/>
          <p:cNvSpPr>
            <a:spLocks noGrp="1"/>
          </p:cNvSpPr>
          <p:nvPr>
            <p:ph type="title"/>
          </p:nvPr>
        </p:nvSpPr>
        <p:spPr>
          <a:xfrm>
            <a:off x="457200" y="274638"/>
            <a:ext cx="9385300" cy="1143000"/>
          </a:xfrm>
        </p:spPr>
        <p:txBody>
          <a:bodyPr/>
          <a:lstStyle/>
          <a:p>
            <a:r>
              <a:rPr lang="en-US" altLang="ja-JP" dirty="0" smtClean="0"/>
              <a:t>3.c </a:t>
            </a:r>
            <a:r>
              <a:rPr lang="ja-JP" altLang="en-US" sz="3200" dirty="0"/>
              <a:t>修正</a:t>
            </a:r>
            <a:r>
              <a:rPr lang="ja-JP" altLang="en-US" sz="3200" dirty="0" smtClean="0"/>
              <a:t>の類似度の算出</a:t>
            </a:r>
            <a:r>
              <a:rPr lang="ja-JP" altLang="en-US" sz="3200" dirty="0"/>
              <a:t> </a:t>
            </a:r>
            <a:r>
              <a:rPr lang="en-US" altLang="ja-JP" sz="3200" dirty="0" smtClean="0"/>
              <a:t>– </a:t>
            </a:r>
            <a:r>
              <a:rPr lang="ja-JP" altLang="en-US" sz="3200" dirty="0" smtClean="0"/>
              <a:t>局所</a:t>
            </a:r>
            <a:r>
              <a:rPr lang="ja-JP" altLang="en-US" sz="3200" dirty="0"/>
              <a:t>アラインメント</a:t>
            </a:r>
          </a:p>
        </p:txBody>
      </p:sp>
      <p:grpSp>
        <p:nvGrpSpPr>
          <p:cNvPr id="31" name="グループ化 30"/>
          <p:cNvGrpSpPr/>
          <p:nvPr/>
        </p:nvGrpSpPr>
        <p:grpSpPr>
          <a:xfrm>
            <a:off x="393700" y="3272631"/>
            <a:ext cx="8281988" cy="1130300"/>
            <a:chOff x="393700" y="3094831"/>
            <a:chExt cx="8281988" cy="1130300"/>
          </a:xfrm>
        </p:grpSpPr>
        <p:sp>
          <p:nvSpPr>
            <p:cNvPr id="8" name="コンテンツ プレースホルダー 2"/>
            <p:cNvSpPr txBox="1">
              <a:spLocks/>
            </p:cNvSpPr>
            <p:nvPr/>
          </p:nvSpPr>
          <p:spPr bwMode="auto">
            <a:xfrm>
              <a:off x="393700" y="3094831"/>
              <a:ext cx="8281988" cy="1130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5397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80645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400" kern="0" dirty="0" smtClean="0">
                  <a:latin typeface="メイリオ" panose="020B0604030504040204" pitchFamily="50" charset="-128"/>
                </a:rPr>
                <a:t>S1 = G  E  W  E  D  H</a:t>
              </a:r>
            </a:p>
            <a:p>
              <a:pPr marL="0" indent="0" algn="ctr">
                <a:buFontTx/>
                <a:buNone/>
              </a:pPr>
              <a:r>
                <a:rPr lang="en-US" altLang="ja-JP" sz="800" kern="0" dirty="0">
                  <a:latin typeface="メイリオ" panose="020B0604030504040204" pitchFamily="50" charset="-128"/>
                </a:rPr>
                <a:t> </a:t>
              </a:r>
              <a:r>
                <a:rPr lang="en-US" altLang="ja-JP" sz="800" kern="0" dirty="0" smtClean="0">
                  <a:latin typeface="メイリオ" panose="020B0604030504040204" pitchFamily="50" charset="-128"/>
                </a:rPr>
                <a:t>                          </a:t>
              </a:r>
            </a:p>
            <a:p>
              <a:pPr marL="0" indent="0" algn="ctr">
                <a:buFontTx/>
                <a:buNone/>
              </a:pPr>
              <a:r>
                <a:rPr lang="en-US" altLang="ja-JP" sz="2400" kern="0" dirty="0" smtClean="0">
                  <a:latin typeface="メイリオ" panose="020B0604030504040204" pitchFamily="50" charset="-128"/>
                </a:rPr>
                <a:t>S2 = G  A  W  </a:t>
              </a:r>
              <a:r>
                <a:rPr lang="ja-JP" altLang="en-US" sz="2400" kern="0" dirty="0" err="1" smtClean="0">
                  <a:latin typeface="メイリオ" panose="020B0604030504040204" pitchFamily="50" charset="-128"/>
                </a:rPr>
                <a:t>ｰ</a:t>
              </a:r>
              <a:r>
                <a:rPr lang="ja-JP" altLang="en-US" sz="2400" kern="0" dirty="0" smtClean="0">
                  <a:latin typeface="メイリオ" panose="020B0604030504040204" pitchFamily="50" charset="-128"/>
                </a:rPr>
                <a:t>  </a:t>
              </a:r>
              <a:r>
                <a:rPr lang="en-US" altLang="ja-JP" sz="2400" kern="0" dirty="0" smtClean="0">
                  <a:latin typeface="メイリオ" panose="020B0604030504040204" pitchFamily="50" charset="-128"/>
                </a:rPr>
                <a:t>D  H</a:t>
              </a:r>
              <a:endParaRPr lang="en-US" altLang="ja-JP" sz="2400" kern="0" dirty="0">
                <a:latin typeface="メイリオ" panose="020B0604030504040204" pitchFamily="50" charset="-128"/>
              </a:endParaRPr>
            </a:p>
          </p:txBody>
        </p:sp>
        <p:cxnSp>
          <p:nvCxnSpPr>
            <p:cNvPr id="10" name="直線コネクタ 9"/>
            <p:cNvCxnSpPr/>
            <p:nvPr/>
          </p:nvCxnSpPr>
          <p:spPr>
            <a:xfrm>
              <a:off x="3886200" y="3538140"/>
              <a:ext cx="0" cy="17264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4749800" y="3550840"/>
              <a:ext cx="0" cy="17264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5588000" y="3550840"/>
              <a:ext cx="0" cy="17264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6019800" y="3563540"/>
              <a:ext cx="0" cy="17264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4083051" y="3158925"/>
              <a:ext cx="419099" cy="956469"/>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4984751" y="3146225"/>
              <a:ext cx="419099" cy="956469"/>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9927811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角丸四角形 21"/>
          <p:cNvSpPr/>
          <p:nvPr/>
        </p:nvSpPr>
        <p:spPr>
          <a:xfrm>
            <a:off x="776835" y="4664556"/>
            <a:ext cx="7664508" cy="1991245"/>
          </a:xfrm>
          <a:prstGeom prst="round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p:nvPr/>
        </p:nvSpPr>
        <p:spPr>
          <a:xfrm>
            <a:off x="1019595" y="4434435"/>
            <a:ext cx="3803256" cy="5132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コンテンツ プレースホルダー 2"/>
          <p:cNvSpPr>
            <a:spLocks noGrp="1"/>
          </p:cNvSpPr>
          <p:nvPr>
            <p:ph idx="1"/>
          </p:nvPr>
        </p:nvSpPr>
        <p:spPr>
          <a:xfrm>
            <a:off x="457200" y="1569322"/>
            <a:ext cx="9113520" cy="519285"/>
          </a:xfrm>
        </p:spPr>
        <p:txBody>
          <a:bodyPr/>
          <a:lstStyle/>
          <a:p>
            <a:pPr marL="0" indent="0">
              <a:buNone/>
            </a:pPr>
            <a:r>
              <a:rPr lang="ja-JP" altLang="en-US" sz="2400" dirty="0" smtClean="0"/>
              <a:t>修正を削除行と挿入行に分割，それぞれトークン列を求める</a:t>
            </a:r>
            <a:endParaRPr lang="en-US" altLang="ja-JP" sz="2400" dirty="0" smtClean="0"/>
          </a:p>
          <a:p>
            <a:pPr marL="0" indent="0">
              <a:buNone/>
            </a:pPr>
            <a:endParaRPr kumimoji="1" lang="en-US" altLang="ja-JP" sz="2400" dirty="0"/>
          </a:p>
          <a:p>
            <a:pPr marL="0" indent="0">
              <a:buNone/>
            </a:pPr>
            <a:endParaRPr lang="en-US" altLang="ja-JP" sz="2400" dirty="0" smtClean="0"/>
          </a:p>
          <a:p>
            <a:pPr marL="0" indent="0">
              <a:buNone/>
            </a:pPr>
            <a:endParaRPr kumimoji="1" lang="en-US" altLang="ja-JP" sz="2400" dirty="0"/>
          </a:p>
        </p:txBody>
      </p:sp>
      <p:sp>
        <p:nvSpPr>
          <p:cNvPr id="13" name="右矢印 12"/>
          <p:cNvSpPr/>
          <p:nvPr/>
        </p:nvSpPr>
        <p:spPr>
          <a:xfrm>
            <a:off x="1854261" y="2516904"/>
            <a:ext cx="4020558" cy="37223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日付プレースホルダー 3"/>
          <p:cNvSpPr>
            <a:spLocks noGrp="1"/>
          </p:cNvSpPr>
          <p:nvPr>
            <p:ph type="dt" sz="half" idx="10"/>
          </p:nvPr>
        </p:nvSpPr>
        <p:spPr/>
        <p:txBody>
          <a:bodyPr/>
          <a:lstStyle/>
          <a:p>
            <a:fld id="{430008D2-35F6-40A0-AA3B-FDB5C1A54A6A}"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14</a:t>
            </a:fld>
            <a:endParaRPr lang="en-US" altLang="ja-JP" dirty="0"/>
          </a:p>
        </p:txBody>
      </p:sp>
      <p:sp>
        <p:nvSpPr>
          <p:cNvPr id="7" name="タイトル 1"/>
          <p:cNvSpPr>
            <a:spLocks noGrp="1"/>
          </p:cNvSpPr>
          <p:nvPr>
            <p:ph type="title"/>
          </p:nvPr>
        </p:nvSpPr>
        <p:spPr/>
        <p:txBody>
          <a:bodyPr/>
          <a:lstStyle/>
          <a:p>
            <a:r>
              <a:rPr lang="en-US" altLang="ja-JP" dirty="0" smtClean="0"/>
              <a:t>3.c </a:t>
            </a:r>
            <a:r>
              <a:rPr lang="ja-JP" altLang="en-US" sz="3600" dirty="0"/>
              <a:t>修正</a:t>
            </a:r>
            <a:r>
              <a:rPr lang="ja-JP" altLang="en-US" sz="3600" dirty="0" smtClean="0"/>
              <a:t>の類似度の算出</a:t>
            </a:r>
            <a:r>
              <a:rPr lang="ja-JP" altLang="en-US" sz="3600" dirty="0"/>
              <a:t> </a:t>
            </a:r>
            <a:r>
              <a:rPr lang="en-US" altLang="ja-JP" sz="3600" dirty="0" smtClean="0"/>
              <a:t>- </a:t>
            </a:r>
            <a:r>
              <a:rPr lang="ja-JP" altLang="en-US" sz="3600" dirty="0" smtClean="0"/>
              <a:t>類似する修正</a:t>
            </a:r>
            <a:endParaRPr lang="ja-JP" altLang="en-US" sz="3600" dirty="0"/>
          </a:p>
        </p:txBody>
      </p:sp>
      <p:graphicFrame>
        <p:nvGraphicFramePr>
          <p:cNvPr id="10" name="表 9"/>
          <p:cNvGraphicFramePr>
            <a:graphicFrameLocks noGrp="1"/>
          </p:cNvGraphicFramePr>
          <p:nvPr>
            <p:extLst>
              <p:ext uri="{D42A27DB-BD31-4B8C-83A1-F6EECF244321}">
                <p14:modId xmlns:p14="http://schemas.microsoft.com/office/powerpoint/2010/main" val="205531888"/>
              </p:ext>
            </p:extLst>
          </p:nvPr>
        </p:nvGraphicFramePr>
        <p:xfrm>
          <a:off x="2466392" y="2050798"/>
          <a:ext cx="2600578" cy="1036320"/>
        </p:xfrm>
        <a:graphic>
          <a:graphicData uri="http://schemas.openxmlformats.org/drawingml/2006/table">
            <a:tbl>
              <a:tblPr firstRow="1" bandRow="1">
                <a:tableStyleId>{F5AB1C69-6EDB-4FF4-983F-18BD219EF322}</a:tableStyleId>
              </a:tblPr>
              <a:tblGrid>
                <a:gridCol w="1300289">
                  <a:extLst>
                    <a:ext uri="{9D8B030D-6E8A-4147-A177-3AD203B41FA5}">
                      <a16:colId xmlns:a16="http://schemas.microsoft.com/office/drawing/2014/main" val="1916689252"/>
                    </a:ext>
                  </a:extLst>
                </a:gridCol>
                <a:gridCol w="1300289">
                  <a:extLst>
                    <a:ext uri="{9D8B030D-6E8A-4147-A177-3AD203B41FA5}">
                      <a16:colId xmlns:a16="http://schemas.microsoft.com/office/drawing/2014/main" val="2337532184"/>
                    </a:ext>
                  </a:extLst>
                </a:gridCol>
              </a:tblGrid>
              <a:tr h="236615">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削除行</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tcPr>
                </a:tc>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挿入行</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1920166"/>
                  </a:ext>
                </a:extLst>
              </a:tr>
              <a:tr h="567875">
                <a:tc>
                  <a:txBody>
                    <a:bodyPr/>
                    <a:lstStyle/>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en-US" altLang="ja-JP" sz="1400" dirty="0" smtClean="0">
                        <a:latin typeface="メイリオ" panose="020B0604030504040204" pitchFamily="50" charset="-128"/>
                        <a:ea typeface="メイリオ" panose="020B0604030504040204" pitchFamily="50" charset="-128"/>
                      </a:endParaRPr>
                    </a:p>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en-US" altLang="ja-JP" sz="1400" dirty="0" smtClean="0">
                        <a:latin typeface="メイリオ" panose="020B0604030504040204" pitchFamily="50" charset="-128"/>
                        <a:ea typeface="メイリオ" panose="020B0604030504040204" pitchFamily="50" charset="-128"/>
                      </a:endParaRPr>
                    </a:p>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ja-JP" altLang="en-US" sz="14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en-US" altLang="ja-JP" sz="1400" dirty="0" smtClean="0">
                        <a:latin typeface="メイリオ" panose="020B0604030504040204" pitchFamily="50" charset="-128"/>
                        <a:ea typeface="メイリオ" panose="020B0604030504040204" pitchFamily="50" charset="-128"/>
                      </a:endParaRPr>
                    </a:p>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1593929"/>
                  </a:ext>
                </a:extLst>
              </a:tr>
            </a:tbl>
          </a:graphicData>
        </a:graphic>
      </p:graphicFrame>
      <p:sp>
        <p:nvSpPr>
          <p:cNvPr id="9" name="メモ 8"/>
          <p:cNvSpPr/>
          <p:nvPr/>
        </p:nvSpPr>
        <p:spPr>
          <a:xfrm rot="10800000">
            <a:off x="1069332" y="2088607"/>
            <a:ext cx="784928" cy="976135"/>
          </a:xfrm>
          <a:prstGeom prst="foldedCorner">
            <a:avLst>
              <a:gd name="adj" fmla="val 18807"/>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ea typeface="メイリオ" panose="020B0604030504040204" pitchFamily="50" charset="-128"/>
            </a:endParaRPr>
          </a:p>
        </p:txBody>
      </p:sp>
      <p:sp>
        <p:nvSpPr>
          <p:cNvPr id="11" name="テキスト ボックス 10"/>
          <p:cNvSpPr txBox="1"/>
          <p:nvPr/>
        </p:nvSpPr>
        <p:spPr>
          <a:xfrm>
            <a:off x="1149000" y="2073173"/>
            <a:ext cx="625592" cy="1015663"/>
          </a:xfrm>
          <a:prstGeom prst="rect">
            <a:avLst/>
          </a:prstGeom>
          <a:noFill/>
        </p:spPr>
        <p:txBody>
          <a:bodyPr wrap="square" rtlCol="0">
            <a:spAutoFit/>
          </a:bodyPr>
          <a:lstStyle/>
          <a:p>
            <a:r>
              <a:rPr kumimoji="1" lang="en-US" altLang="ja-JP" sz="1200" dirty="0" smtClean="0">
                <a:latin typeface="Consolas" panose="020B0609020204030204" pitchFamily="49" charset="0"/>
                <a:ea typeface="メイリオ" panose="020B0604030504040204" pitchFamily="50" charset="-128"/>
              </a:rPr>
              <a:t>-</a:t>
            </a:r>
          </a:p>
          <a:p>
            <a:r>
              <a:rPr lang="en-US" altLang="ja-JP" sz="1200" dirty="0" smtClean="0">
                <a:latin typeface="Consolas" panose="020B0609020204030204" pitchFamily="49" charset="0"/>
                <a:ea typeface="メイリオ" panose="020B0604030504040204" pitchFamily="50" charset="-128"/>
              </a:rPr>
              <a:t>-</a:t>
            </a:r>
          </a:p>
          <a:p>
            <a:r>
              <a:rPr kumimoji="1" lang="en-US" altLang="ja-JP" sz="1200" dirty="0" smtClean="0">
                <a:latin typeface="Consolas" panose="020B0609020204030204" pitchFamily="49" charset="0"/>
                <a:ea typeface="メイリオ" panose="020B0604030504040204" pitchFamily="50" charset="-128"/>
              </a:rPr>
              <a:t>-</a:t>
            </a:r>
          </a:p>
          <a:p>
            <a:r>
              <a:rPr lang="en-US" altLang="ja-JP" sz="1200" dirty="0" smtClean="0">
                <a:latin typeface="Consolas" panose="020B0609020204030204" pitchFamily="49" charset="0"/>
                <a:ea typeface="メイリオ" panose="020B0604030504040204" pitchFamily="50" charset="-128"/>
              </a:rPr>
              <a:t>+</a:t>
            </a:r>
          </a:p>
          <a:p>
            <a:r>
              <a:rPr kumimoji="1" lang="en-US" altLang="ja-JP" sz="1200" dirty="0">
                <a:latin typeface="Consolas" panose="020B0609020204030204" pitchFamily="49" charset="0"/>
                <a:ea typeface="メイリオ" panose="020B0604030504040204" pitchFamily="50" charset="-128"/>
              </a:rPr>
              <a:t>+</a:t>
            </a:r>
            <a:endParaRPr kumimoji="1" lang="ja-JP" altLang="en-US" sz="1200" dirty="0">
              <a:latin typeface="Consolas" panose="020B0609020204030204" pitchFamily="49" charset="0"/>
              <a:ea typeface="メイリオ"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273788071"/>
              </p:ext>
            </p:extLst>
          </p:nvPr>
        </p:nvGraphicFramePr>
        <p:xfrm>
          <a:off x="5874819" y="2227731"/>
          <a:ext cx="2566524" cy="622509"/>
        </p:xfrm>
        <a:graphic>
          <a:graphicData uri="http://schemas.openxmlformats.org/drawingml/2006/table">
            <a:tbl>
              <a:tblPr firstRow="1" bandRow="1">
                <a:tableStyleId>{F5AB1C69-6EDB-4FF4-983F-18BD219EF322}</a:tableStyleId>
              </a:tblPr>
              <a:tblGrid>
                <a:gridCol w="1283262">
                  <a:extLst>
                    <a:ext uri="{9D8B030D-6E8A-4147-A177-3AD203B41FA5}">
                      <a16:colId xmlns:a16="http://schemas.microsoft.com/office/drawing/2014/main" val="1916689252"/>
                    </a:ext>
                  </a:extLst>
                </a:gridCol>
                <a:gridCol w="1283262">
                  <a:extLst>
                    <a:ext uri="{9D8B030D-6E8A-4147-A177-3AD203B41FA5}">
                      <a16:colId xmlns:a16="http://schemas.microsoft.com/office/drawing/2014/main" val="2337532184"/>
                    </a:ext>
                  </a:extLst>
                </a:gridCol>
              </a:tblGrid>
              <a:tr h="274072">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削除行</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tcPr>
                </a:tc>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挿入行</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1920166"/>
                  </a:ext>
                </a:extLst>
              </a:tr>
              <a:tr h="317709">
                <a:tc>
                  <a:txBody>
                    <a:bodyPr/>
                    <a:lstStyle/>
                    <a:p>
                      <a:r>
                        <a:rPr kumimoji="1" lang="ja-JP" altLang="en-US" sz="1400" dirty="0" smtClean="0">
                          <a:latin typeface="メイリオ" panose="020B0604030504040204" pitchFamily="50" charset="-128"/>
                          <a:ea typeface="メイリオ" panose="020B0604030504040204" pitchFamily="50" charset="-128"/>
                        </a:rPr>
                        <a:t>トークン列</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rPr>
                        <a:t>トークン列</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1593929"/>
                  </a:ext>
                </a:extLst>
              </a:tr>
            </a:tbl>
          </a:graphicData>
        </a:graphic>
      </p:graphicFrame>
      <p:sp>
        <p:nvSpPr>
          <p:cNvPr id="14" name="テキスト ボックス 13"/>
          <p:cNvSpPr txBox="1"/>
          <p:nvPr/>
        </p:nvSpPr>
        <p:spPr>
          <a:xfrm>
            <a:off x="1229920" y="3053174"/>
            <a:ext cx="875880" cy="307777"/>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rPr>
              <a:t>修正</a:t>
            </a:r>
            <a:endParaRPr kumimoji="1" lang="ja-JP" altLang="en-US" sz="1400" dirty="0">
              <a:latin typeface="メイリオ" panose="020B0604030504040204" pitchFamily="50" charset="-128"/>
              <a:ea typeface="メイリオ" panose="020B0604030504040204" pitchFamily="50" charset="-128"/>
            </a:endParaRPr>
          </a:p>
        </p:txBody>
      </p:sp>
      <p:sp>
        <p:nvSpPr>
          <p:cNvPr id="15" name="コンテンツ プレースホルダー 2"/>
          <p:cNvSpPr txBox="1">
            <a:spLocks/>
          </p:cNvSpPr>
          <p:nvPr/>
        </p:nvSpPr>
        <p:spPr bwMode="auto">
          <a:xfrm>
            <a:off x="457200" y="3264156"/>
            <a:ext cx="8291513" cy="4724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削除行，挿入行ごとに局所アラインメントのスコアを算出</a:t>
            </a:r>
            <a:endParaRPr lang="en-US" altLang="ja-JP" sz="2400" kern="0" dirty="0" smtClean="0"/>
          </a:p>
        </p:txBody>
      </p:sp>
      <mc:AlternateContent xmlns:mc="http://schemas.openxmlformats.org/markup-compatibility/2006" xmlns:a14="http://schemas.microsoft.com/office/drawing/2010/main">
        <mc:Choice Requires="a14">
          <p:sp>
            <p:nvSpPr>
              <p:cNvPr id="16" name="コンテンツ プレースホルダー 2"/>
              <p:cNvSpPr txBox="1">
                <a:spLocks/>
              </p:cNvSpPr>
              <p:nvPr/>
            </p:nvSpPr>
            <p:spPr bwMode="auto">
              <a:xfrm>
                <a:off x="463509" y="3709039"/>
                <a:ext cx="3524920" cy="8496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削除行におけるスコア</a:t>
                </a:r>
                <a14:m>
                  <m:oMath xmlns:m="http://schemas.openxmlformats.org/officeDocument/2006/math">
                    <m:r>
                      <a:rPr lang="en-US" altLang="ja-JP" sz="2000" b="0" i="0" kern="0" smtClean="0">
                        <a:latin typeface="Cambria Math" panose="02040503050406030204" pitchFamily="18" charset="0"/>
                        <a:ea typeface="Cambria Math" panose="02040503050406030204" pitchFamily="18" charset="0"/>
                      </a:rPr>
                      <m:t>  </m:t>
                    </m:r>
                    <m:r>
                      <a:rPr lang="en-US" altLang="ja-JP" sz="2000" i="1" kern="0" smtClean="0">
                        <a:latin typeface="Cambria Math" panose="02040503050406030204" pitchFamily="18" charset="0"/>
                        <a:ea typeface="Cambria Math" panose="02040503050406030204" pitchFamily="18" charset="0"/>
                      </a:rPr>
                      <m:t>&gt;</m:t>
                    </m:r>
                    <m:r>
                      <a:rPr lang="ja-JP" altLang="en-US" sz="2000" i="1" kern="0" smtClean="0">
                        <a:latin typeface="Cambria Math" panose="02040503050406030204" pitchFamily="18" charset="0"/>
                        <a:ea typeface="Cambria Math" panose="02040503050406030204" pitchFamily="18" charset="0"/>
                      </a:rPr>
                      <m:t>𝛼</m:t>
                    </m:r>
                  </m:oMath>
                </a14:m>
                <a:endParaRPr lang="en-US" altLang="ja-JP" sz="2000" kern="0" dirty="0" smtClean="0"/>
              </a:p>
              <a:p>
                <a:pPr marL="0" indent="0">
                  <a:buNone/>
                </a:pPr>
                <a:r>
                  <a:rPr lang="ja-JP" altLang="en-US" sz="2000" kern="0" dirty="0" smtClean="0"/>
                  <a:t>挿入行におけるスコア  </a:t>
                </a:r>
                <a14:m>
                  <m:oMath xmlns:m="http://schemas.openxmlformats.org/officeDocument/2006/math">
                    <m:r>
                      <a:rPr lang="en-US" altLang="ja-JP" sz="2000" i="1" kern="0" smtClean="0">
                        <a:latin typeface="Cambria Math" panose="02040503050406030204" pitchFamily="18" charset="0"/>
                        <a:ea typeface="Cambria Math" panose="02040503050406030204" pitchFamily="18" charset="0"/>
                      </a:rPr>
                      <m:t>&gt;</m:t>
                    </m:r>
                    <m:r>
                      <a:rPr lang="ja-JP" altLang="en-US" sz="2000" i="1" kern="0" smtClean="0">
                        <a:latin typeface="Cambria Math" panose="02040503050406030204" pitchFamily="18" charset="0"/>
                        <a:ea typeface="Cambria Math" panose="02040503050406030204" pitchFamily="18" charset="0"/>
                      </a:rPr>
                      <m:t>𝛼</m:t>
                    </m:r>
                  </m:oMath>
                </a14:m>
                <a:endParaRPr lang="en-US" altLang="ja-JP" sz="2000" kern="0" dirty="0"/>
              </a:p>
              <a:p>
                <a:pPr marL="0" indent="0">
                  <a:buFontTx/>
                  <a:buNone/>
                </a:pPr>
                <a:endParaRPr lang="en-US" altLang="ja-JP" sz="2000" kern="0" dirty="0" smtClean="0"/>
              </a:p>
            </p:txBody>
          </p:sp>
        </mc:Choice>
        <mc:Fallback xmlns="">
          <p:sp>
            <p:nvSpPr>
              <p:cNvPr id="16" name="コンテンツ プレースホルダー 2"/>
              <p:cNvSpPr txBox="1">
                <a:spLocks noRot="1" noChangeAspect="1" noMove="1" noResize="1" noEditPoints="1" noAdjustHandles="1" noChangeArrowheads="1" noChangeShapeType="1" noTextEdit="1"/>
              </p:cNvSpPr>
              <p:nvPr/>
            </p:nvSpPr>
            <p:spPr bwMode="auto">
              <a:xfrm>
                <a:off x="463509" y="3709039"/>
                <a:ext cx="3524920" cy="849664"/>
              </a:xfrm>
              <a:prstGeom prst="rect">
                <a:avLst/>
              </a:prstGeom>
              <a:blipFill>
                <a:blip r:embed="rId3"/>
                <a:stretch>
                  <a:fillRect l="-1730" b="-7857"/>
                </a:stretch>
              </a:blipFill>
              <a:ln w="9525">
                <a:noFill/>
                <a:miter lim="800000"/>
                <a:headEnd/>
                <a:tailEnd/>
              </a:ln>
              <a:effectLst/>
            </p:spPr>
            <p:txBody>
              <a:bodyPr/>
              <a:lstStyle/>
              <a:p>
                <a:r>
                  <a:rPr lang="ja-JP" altLang="en-US">
                    <a:noFill/>
                  </a:rPr>
                  <a:t> </a:t>
                </a:r>
              </a:p>
            </p:txBody>
          </p:sp>
        </mc:Fallback>
      </mc:AlternateContent>
      <p:sp>
        <p:nvSpPr>
          <p:cNvPr id="17" name="コンテンツ プレースホルダー 2"/>
          <p:cNvSpPr txBox="1">
            <a:spLocks/>
          </p:cNvSpPr>
          <p:nvPr/>
        </p:nvSpPr>
        <p:spPr bwMode="auto">
          <a:xfrm>
            <a:off x="3646135" y="3842480"/>
            <a:ext cx="5497865" cy="4849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の両方を満たす修正を</a:t>
            </a:r>
            <a:r>
              <a:rPr lang="ja-JP" altLang="en-US" sz="2400" b="1" kern="0" dirty="0" smtClean="0">
                <a:solidFill>
                  <a:schemeClr val="accent1"/>
                </a:solidFill>
              </a:rPr>
              <a:t>類似する修正</a:t>
            </a:r>
            <a:endParaRPr lang="en-US" altLang="ja-JP" sz="2400" b="1" kern="0" dirty="0" smtClean="0">
              <a:solidFill>
                <a:schemeClr val="accent1"/>
              </a:solidFill>
            </a:endParaRPr>
          </a:p>
        </p:txBody>
      </p:sp>
      <mc:AlternateContent xmlns:mc="http://schemas.openxmlformats.org/markup-compatibility/2006" xmlns:a14="http://schemas.microsoft.com/office/drawing/2010/main">
        <mc:Choice Requires="a14">
          <p:graphicFrame>
            <p:nvGraphicFramePr>
              <p:cNvPr id="21" name="表 20"/>
              <p:cNvGraphicFramePr>
                <a:graphicFrameLocks noGrp="1"/>
              </p:cNvGraphicFramePr>
              <p:nvPr>
                <p:extLst>
                  <p:ext uri="{D42A27DB-BD31-4B8C-83A1-F6EECF244321}">
                    <p14:modId xmlns:p14="http://schemas.microsoft.com/office/powerpoint/2010/main" val="71019792"/>
                  </p:ext>
                </p:extLst>
              </p:nvPr>
            </p:nvGraphicFramePr>
            <p:xfrm>
              <a:off x="4615654" y="4672143"/>
              <a:ext cx="4308800" cy="1893345"/>
            </p:xfrm>
            <a:graphic>
              <a:graphicData uri="http://schemas.openxmlformats.org/drawingml/2006/table">
                <a:tbl>
                  <a:tblPr firstRow="1" bandRow="1">
                    <a:tableStyleId>{F5AB1C69-6EDB-4FF4-983F-18BD219EF322}</a:tableStyleId>
                  </a:tblPr>
                  <a:tblGrid>
                    <a:gridCol w="1077200">
                      <a:extLst>
                        <a:ext uri="{9D8B030D-6E8A-4147-A177-3AD203B41FA5}">
                          <a16:colId xmlns:a16="http://schemas.microsoft.com/office/drawing/2014/main" val="3161873999"/>
                        </a:ext>
                      </a:extLst>
                    </a:gridCol>
                    <a:gridCol w="1077200">
                      <a:extLst>
                        <a:ext uri="{9D8B030D-6E8A-4147-A177-3AD203B41FA5}">
                          <a16:colId xmlns:a16="http://schemas.microsoft.com/office/drawing/2014/main" val="1916689252"/>
                        </a:ext>
                      </a:extLst>
                    </a:gridCol>
                    <a:gridCol w="1077200">
                      <a:extLst>
                        <a:ext uri="{9D8B030D-6E8A-4147-A177-3AD203B41FA5}">
                          <a16:colId xmlns:a16="http://schemas.microsoft.com/office/drawing/2014/main" val="2337532184"/>
                        </a:ext>
                      </a:extLst>
                    </a:gridCol>
                    <a:gridCol w="1077200">
                      <a:extLst>
                        <a:ext uri="{9D8B030D-6E8A-4147-A177-3AD203B41FA5}">
                          <a16:colId xmlns:a16="http://schemas.microsoft.com/office/drawing/2014/main" val="2755640864"/>
                        </a:ext>
                      </a:extLst>
                    </a:gridCol>
                  </a:tblGrid>
                  <a:tr h="274072">
                    <a:tc>
                      <a:txBody>
                        <a:bodyPr/>
                        <a:lstStyle/>
                        <a:p>
                          <a:pPr algn="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400" b="0" dirty="0" smtClean="0">
                              <a:solidFill>
                                <a:schemeClr val="tx2"/>
                              </a:solidFill>
                              <a:latin typeface="メイリオ" panose="020B0604030504040204" pitchFamily="50" charset="-128"/>
                              <a:ea typeface="メイリオ" panose="020B0604030504040204" pitchFamily="50" charset="-128"/>
                            </a:rPr>
                            <a:t>削除行</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400" b="0" dirty="0" smtClean="0">
                              <a:solidFill>
                                <a:schemeClr val="tx2"/>
                              </a:solidFill>
                              <a:latin typeface="メイリオ" panose="020B0604030504040204" pitchFamily="50" charset="-128"/>
                              <a:ea typeface="メイリオ" panose="020B0604030504040204" pitchFamily="50" charset="-128"/>
                            </a:rPr>
                            <a:t>挿入行</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1920166"/>
                      </a:ext>
                    </a:extLst>
                  </a:tr>
                  <a:tr h="317709">
                    <a:tc>
                      <a:txBody>
                        <a:bodyPr/>
                        <a:lstStyle/>
                        <a:p>
                          <a:pPr algn="r"/>
                          <a14:m>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0</m:t>
                                  </m:r>
                                </m:sub>
                              </m:sSub>
                            </m:oMath>
                          </a14:m>
                          <a:r>
                            <a:rPr kumimoji="1" lang="en-US" altLang="ja-JP" sz="1400" dirty="0" smtClean="0">
                              <a:solidFill>
                                <a:schemeClr val="tx2"/>
                              </a:solidFill>
                              <a:latin typeface="メイリオ" panose="020B0604030504040204" pitchFamily="50" charset="-128"/>
                              <a:ea typeface="メイリオ" panose="020B0604030504040204" pitchFamily="50" charset="-128"/>
                            </a:rPr>
                            <a:t> </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kern="0" dirty="0" smtClean="0">
                              <a:solidFill>
                                <a:schemeClr val="tx2"/>
                              </a:solidFill>
                              <a:latin typeface="メイリオ" panose="020B0604030504040204" pitchFamily="50" charset="-128"/>
                              <a:ea typeface="メイリオ" panose="020B0604030504040204" pitchFamily="50" charset="-128"/>
                            </a:rPr>
                            <a:t>類似</a:t>
                          </a:r>
                          <a:endParaRPr lang="en-US" altLang="ja-JP" sz="1400" b="1"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6655068"/>
                      </a:ext>
                    </a:extLst>
                  </a:tr>
                  <a:tr h="317709">
                    <a:tc>
                      <a:txBody>
                        <a:bodyPr/>
                        <a:lstStyle/>
                        <a:p>
                          <a:pPr algn="r"/>
                          <a14:m>
                            <m:oMathPara xmlns:m="http://schemas.openxmlformats.org/officeDocument/2006/math">
                              <m:oMathParaPr>
                                <m:jc m:val="right"/>
                              </m:oMathParaPr>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1</m:t>
                                    </m:r>
                                  </m:sub>
                                </m:sSub>
                              </m:oMath>
                            </m:oMathPara>
                          </a14:m>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b="0" i="1" kern="0" smtClean="0">
                                  <a:solidFill>
                                    <a:schemeClr val="tx2"/>
                                  </a:solidFill>
                                  <a:latin typeface="Cambria Math" panose="02040503050406030204" pitchFamily="18" charset="0"/>
                                  <a:ea typeface="Cambria Math" panose="02040503050406030204" pitchFamily="18" charset="0"/>
                                </a:rPr>
                                <m: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2474076"/>
                      </a:ext>
                    </a:extLst>
                  </a:tr>
                  <a:tr h="317709">
                    <a:tc>
                      <a:txBody>
                        <a:bodyPr/>
                        <a:lstStyle/>
                        <a:p>
                          <a:pPr algn="r"/>
                          <a14:m>
                            <m:oMathPara xmlns:m="http://schemas.openxmlformats.org/officeDocument/2006/math">
                              <m:oMathParaPr>
                                <m:jc m:val="right"/>
                              </m:oMathParaPr>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2</m:t>
                                    </m:r>
                                  </m:sub>
                                </m:sSub>
                              </m:oMath>
                            </m:oMathPara>
                          </a14:m>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b="0" i="1" kern="0" smtClean="0">
                                  <a:solidFill>
                                    <a:schemeClr val="tx2"/>
                                  </a:solidFill>
                                  <a:latin typeface="Cambria Math" panose="02040503050406030204" pitchFamily="18" charset="0"/>
                                  <a:ea typeface="Cambria Math" panose="02040503050406030204" pitchFamily="18" charset="0"/>
                                </a:rPr>
                                <m: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919013"/>
                      </a:ext>
                    </a:extLst>
                  </a:tr>
                  <a:tr h="317709">
                    <a:tc>
                      <a:txBody>
                        <a:bodyPr/>
                        <a:lstStyle/>
                        <a:p>
                          <a:pPr algn="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smtClean="0">
                              <a:solidFill>
                                <a:schemeClr val="tx2"/>
                              </a:solidFill>
                              <a:latin typeface="メイリオ" panose="020B0604030504040204" pitchFamily="50" charset="-128"/>
                              <a:ea typeface="メイリオ" panose="020B0604030504040204" pitchFamily="50" charset="-128"/>
                            </a:rPr>
                            <a:t>︙</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smtClean="0">
                              <a:solidFill>
                                <a:schemeClr val="tx2"/>
                              </a:solidFill>
                              <a:latin typeface="メイリオ" panose="020B0604030504040204" pitchFamily="50" charset="-128"/>
                              <a:ea typeface="メイリオ" panose="020B0604030504040204" pitchFamily="50" charset="-128"/>
                            </a:rPr>
                            <a:t>︙</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9870267"/>
                      </a:ext>
                    </a:extLst>
                  </a:tr>
                  <a:tr h="317709">
                    <a:tc>
                      <a:txBody>
                        <a:bodyPr/>
                        <a:lstStyle/>
                        <a:p>
                          <a:pPr algn="r"/>
                          <a14:m>
                            <m:oMathPara xmlns:m="http://schemas.openxmlformats.org/officeDocument/2006/math">
                              <m:oMathParaPr>
                                <m:jc m:val="right"/>
                              </m:oMathParaPr>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𝑁</m:t>
                                    </m:r>
                                    <m:r>
                                      <a:rPr lang="en-US" altLang="ja-JP" sz="1400" b="0" i="1" kern="0" smtClean="0">
                                        <a:solidFill>
                                          <a:schemeClr val="tx2"/>
                                        </a:solidFill>
                                        <a:latin typeface="Cambria Math" panose="02040503050406030204" pitchFamily="18" charset="0"/>
                                      </a:rPr>
                                      <m:t>−1</m:t>
                                    </m:r>
                                  </m:sub>
                                </m:sSub>
                              </m:oMath>
                            </m:oMathPara>
                          </a14:m>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kern="0" dirty="0" smtClean="0">
                              <a:solidFill>
                                <a:schemeClr val="tx2"/>
                              </a:solidFill>
                              <a:latin typeface="メイリオ" panose="020B0604030504040204" pitchFamily="50" charset="-128"/>
                              <a:ea typeface="メイリオ" panose="020B0604030504040204" pitchFamily="50" charset="-128"/>
                            </a:rPr>
                            <a:t>類似</a:t>
                          </a:r>
                          <a:endParaRPr lang="en-US" altLang="ja-JP" sz="1400" b="1"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1593929"/>
                      </a:ext>
                    </a:extLst>
                  </a:tr>
                </a:tbl>
              </a:graphicData>
            </a:graphic>
          </p:graphicFrame>
        </mc:Choice>
        <mc:Fallback xmlns="">
          <p:graphicFrame>
            <p:nvGraphicFramePr>
              <p:cNvPr id="21" name="表 20"/>
              <p:cNvGraphicFramePr>
                <a:graphicFrameLocks noGrp="1"/>
              </p:cNvGraphicFramePr>
              <p:nvPr>
                <p:extLst>
                  <p:ext uri="{D42A27DB-BD31-4B8C-83A1-F6EECF244321}">
                    <p14:modId xmlns:p14="http://schemas.microsoft.com/office/powerpoint/2010/main" val="71019792"/>
                  </p:ext>
                </p:extLst>
              </p:nvPr>
            </p:nvGraphicFramePr>
            <p:xfrm>
              <a:off x="4615654" y="4672143"/>
              <a:ext cx="4308800" cy="1893345"/>
            </p:xfrm>
            <a:graphic>
              <a:graphicData uri="http://schemas.openxmlformats.org/drawingml/2006/table">
                <a:tbl>
                  <a:tblPr firstRow="1" bandRow="1">
                    <a:tableStyleId>{F5AB1C69-6EDB-4FF4-983F-18BD219EF322}</a:tableStyleId>
                  </a:tblPr>
                  <a:tblGrid>
                    <a:gridCol w="1077200">
                      <a:extLst>
                        <a:ext uri="{9D8B030D-6E8A-4147-A177-3AD203B41FA5}">
                          <a16:colId xmlns:a16="http://schemas.microsoft.com/office/drawing/2014/main" val="3161873999"/>
                        </a:ext>
                      </a:extLst>
                    </a:gridCol>
                    <a:gridCol w="1077200">
                      <a:extLst>
                        <a:ext uri="{9D8B030D-6E8A-4147-A177-3AD203B41FA5}">
                          <a16:colId xmlns:a16="http://schemas.microsoft.com/office/drawing/2014/main" val="1916689252"/>
                        </a:ext>
                      </a:extLst>
                    </a:gridCol>
                    <a:gridCol w="1077200">
                      <a:extLst>
                        <a:ext uri="{9D8B030D-6E8A-4147-A177-3AD203B41FA5}">
                          <a16:colId xmlns:a16="http://schemas.microsoft.com/office/drawing/2014/main" val="2337532184"/>
                        </a:ext>
                      </a:extLst>
                    </a:gridCol>
                    <a:gridCol w="1077200">
                      <a:extLst>
                        <a:ext uri="{9D8B030D-6E8A-4147-A177-3AD203B41FA5}">
                          <a16:colId xmlns:a16="http://schemas.microsoft.com/office/drawing/2014/main" val="2755640864"/>
                        </a:ext>
                      </a:extLst>
                    </a:gridCol>
                  </a:tblGrid>
                  <a:tr h="304800">
                    <a:tc>
                      <a:txBody>
                        <a:bodyPr/>
                        <a:lstStyle/>
                        <a:p>
                          <a:pPr algn="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400" b="0" dirty="0" smtClean="0">
                              <a:solidFill>
                                <a:schemeClr val="tx2"/>
                              </a:solidFill>
                              <a:latin typeface="メイリオ" panose="020B0604030504040204" pitchFamily="50" charset="-128"/>
                              <a:ea typeface="メイリオ" panose="020B0604030504040204" pitchFamily="50" charset="-128"/>
                            </a:rPr>
                            <a:t>削除行</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400" b="0" dirty="0" smtClean="0">
                              <a:solidFill>
                                <a:schemeClr val="tx2"/>
                              </a:solidFill>
                              <a:latin typeface="メイリオ" panose="020B0604030504040204" pitchFamily="50" charset="-128"/>
                              <a:ea typeface="メイリオ" panose="020B0604030504040204" pitchFamily="50" charset="-128"/>
                            </a:rPr>
                            <a:t>挿入行</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1920166"/>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96226" r="-299435" b="-41132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00000" t="-96226" r="-199435" b="-41132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01136" t="-96226" r="-100568" b="-411321"/>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kern="0" dirty="0" smtClean="0">
                              <a:solidFill>
                                <a:schemeClr val="tx2"/>
                              </a:solidFill>
                              <a:latin typeface="メイリオ" panose="020B0604030504040204" pitchFamily="50" charset="-128"/>
                              <a:ea typeface="メイリオ" panose="020B0604030504040204" pitchFamily="50" charset="-128"/>
                            </a:rPr>
                            <a:t>類似</a:t>
                          </a:r>
                          <a:endParaRPr lang="en-US" altLang="ja-JP" sz="1400" b="1"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6655068"/>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200000" r="-299435" b="-31923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00000" t="-200000" r="-199435" b="-31923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01136" t="-200000" r="-100568" b="-319231"/>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2474076"/>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300000" r="-299435" b="-21923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00000" t="-300000" r="-199435" b="-21923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01136" t="-300000" r="-100568" b="-219231"/>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919013"/>
                      </a:ext>
                    </a:extLst>
                  </a:tr>
                  <a:tr h="317709">
                    <a:tc>
                      <a:txBody>
                        <a:bodyPr/>
                        <a:lstStyle/>
                        <a:p>
                          <a:pPr algn="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smtClean="0">
                              <a:solidFill>
                                <a:schemeClr val="tx2"/>
                              </a:solidFill>
                              <a:latin typeface="メイリオ" panose="020B0604030504040204" pitchFamily="50" charset="-128"/>
                              <a:ea typeface="メイリオ" panose="020B0604030504040204" pitchFamily="50" charset="-128"/>
                            </a:rPr>
                            <a:t>︙</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smtClean="0">
                              <a:solidFill>
                                <a:schemeClr val="tx2"/>
                              </a:solidFill>
                              <a:latin typeface="メイリオ" panose="020B0604030504040204" pitchFamily="50" charset="-128"/>
                              <a:ea typeface="メイリオ" panose="020B0604030504040204" pitchFamily="50" charset="-128"/>
                            </a:rPr>
                            <a:t>︙</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9870267"/>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501923" r="-299435" b="-17308"/>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00000" t="-501923" r="-199435" b="-17308"/>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01136" t="-501923" r="-100568" b="-17308"/>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kern="0" dirty="0" smtClean="0">
                              <a:solidFill>
                                <a:schemeClr val="tx2"/>
                              </a:solidFill>
                              <a:latin typeface="メイリオ" panose="020B0604030504040204" pitchFamily="50" charset="-128"/>
                              <a:ea typeface="メイリオ" panose="020B0604030504040204" pitchFamily="50" charset="-128"/>
                            </a:rPr>
                            <a:t>類似</a:t>
                          </a:r>
                          <a:endParaRPr lang="en-US" altLang="ja-JP" sz="1400" b="1"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1593929"/>
                      </a:ext>
                    </a:extLst>
                  </a:tr>
                </a:tbl>
              </a:graphicData>
            </a:graphic>
          </p:graphicFrame>
        </mc:Fallback>
      </mc:AlternateContent>
      <mc:AlternateContent xmlns:mc="http://schemas.openxmlformats.org/markup-compatibility/2006" xmlns:a14="http://schemas.microsoft.com/office/drawing/2010/main">
        <mc:Choice Requires="a14">
          <p:sp>
            <p:nvSpPr>
              <p:cNvPr id="20" name="コンテンツ プレースホルダー 2"/>
              <p:cNvSpPr txBox="1">
                <a:spLocks/>
              </p:cNvSpPr>
              <p:nvPr/>
            </p:nvSpPr>
            <p:spPr bwMode="auto">
              <a:xfrm>
                <a:off x="971044" y="4472824"/>
                <a:ext cx="4095926" cy="407191"/>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solidFill>
                      <a:schemeClr val="tx2"/>
                    </a:solidFill>
                  </a:rPr>
                  <a:t>修正</a:t>
                </a:r>
                <a14:m>
                  <m:oMath xmlns:m="http://schemas.openxmlformats.org/officeDocument/2006/math">
                    <m:sSub>
                      <m:sSubPr>
                        <m:ctrlPr>
                          <a:rPr lang="en-US" altLang="ja-JP" sz="2000" i="1" kern="0" smtClean="0">
                            <a:solidFill>
                              <a:schemeClr val="tx2"/>
                            </a:solidFill>
                            <a:latin typeface="Cambria Math" panose="02040503050406030204" pitchFamily="18" charset="0"/>
                          </a:rPr>
                        </m:ctrlPr>
                      </m:sSubPr>
                      <m:e>
                        <m:r>
                          <a:rPr lang="en-US" altLang="ja-JP" sz="2000" b="0" i="1" kern="0" smtClean="0">
                            <a:solidFill>
                              <a:schemeClr val="tx2"/>
                            </a:solidFill>
                            <a:latin typeface="Cambria Math" panose="02040503050406030204" pitchFamily="18" charset="0"/>
                          </a:rPr>
                          <m:t>𝑚</m:t>
                        </m:r>
                      </m:e>
                      <m:sub>
                        <m:r>
                          <a:rPr lang="en-US" altLang="ja-JP" sz="2000" b="0" i="1" kern="0" smtClean="0">
                            <a:solidFill>
                              <a:schemeClr val="tx2"/>
                            </a:solidFill>
                            <a:latin typeface="Cambria Math" panose="02040503050406030204" pitchFamily="18" charset="0"/>
                          </a:rPr>
                          <m:t>0</m:t>
                        </m:r>
                      </m:sub>
                    </m:sSub>
                  </m:oMath>
                </a14:m>
                <a:r>
                  <a:rPr lang="ja-JP" altLang="en-US" sz="2000" kern="0" dirty="0" smtClean="0">
                    <a:solidFill>
                      <a:schemeClr val="tx2"/>
                    </a:solidFill>
                  </a:rPr>
                  <a:t>に類似する修正を求める例</a:t>
                </a:r>
                <a:endParaRPr lang="en-US" altLang="ja-JP" sz="2000" b="1" kern="0" dirty="0" smtClean="0">
                  <a:solidFill>
                    <a:schemeClr val="tx2"/>
                  </a:solidFill>
                </a:endParaRPr>
              </a:p>
            </p:txBody>
          </p:sp>
        </mc:Choice>
        <mc:Fallback xmlns="">
          <p:sp>
            <p:nvSpPr>
              <p:cNvPr id="20" name="コンテンツ プレースホルダー 2"/>
              <p:cNvSpPr txBox="1">
                <a:spLocks noRot="1" noChangeAspect="1" noMove="1" noResize="1" noEditPoints="1" noAdjustHandles="1" noChangeArrowheads="1" noChangeShapeType="1" noTextEdit="1"/>
              </p:cNvSpPr>
              <p:nvPr/>
            </p:nvSpPr>
            <p:spPr bwMode="auto">
              <a:xfrm>
                <a:off x="971044" y="4472824"/>
                <a:ext cx="4095926" cy="407191"/>
              </a:xfrm>
              <a:prstGeom prst="rect">
                <a:avLst/>
              </a:prstGeom>
              <a:blipFill>
                <a:blip r:embed="rId5"/>
                <a:stretch>
                  <a:fillRect l="-1488" r="-1339" b="-35821"/>
                </a:stretch>
              </a:blipFill>
              <a:ln w="9525">
                <a:noFill/>
                <a:miter lim="800000"/>
                <a:headEnd/>
                <a:tailEnd/>
              </a:ln>
              <a:effectLst/>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graphicFrame>
            <p:nvGraphicFramePr>
              <p:cNvPr id="24" name="表 23"/>
              <p:cNvGraphicFramePr>
                <a:graphicFrameLocks noGrp="1"/>
              </p:cNvGraphicFramePr>
              <p:nvPr>
                <p:extLst>
                  <p:ext uri="{D42A27DB-BD31-4B8C-83A1-F6EECF244321}">
                    <p14:modId xmlns:p14="http://schemas.microsoft.com/office/powerpoint/2010/main" val="1188714193"/>
                  </p:ext>
                </p:extLst>
              </p:nvPr>
            </p:nvGraphicFramePr>
            <p:xfrm>
              <a:off x="619040" y="4912177"/>
              <a:ext cx="3231600" cy="635418"/>
            </p:xfrm>
            <a:graphic>
              <a:graphicData uri="http://schemas.openxmlformats.org/drawingml/2006/table">
                <a:tbl>
                  <a:tblPr firstRow="1" bandRow="1">
                    <a:tableStyleId>{F5AB1C69-6EDB-4FF4-983F-18BD219EF322}</a:tableStyleId>
                  </a:tblPr>
                  <a:tblGrid>
                    <a:gridCol w="1029007">
                      <a:extLst>
                        <a:ext uri="{9D8B030D-6E8A-4147-A177-3AD203B41FA5}">
                          <a16:colId xmlns:a16="http://schemas.microsoft.com/office/drawing/2014/main" val="1884720122"/>
                        </a:ext>
                      </a:extLst>
                    </a:gridCol>
                    <a:gridCol w="1125393">
                      <a:extLst>
                        <a:ext uri="{9D8B030D-6E8A-4147-A177-3AD203B41FA5}">
                          <a16:colId xmlns:a16="http://schemas.microsoft.com/office/drawing/2014/main" val="1249445941"/>
                        </a:ext>
                      </a:extLst>
                    </a:gridCol>
                    <a:gridCol w="1077200">
                      <a:extLst>
                        <a:ext uri="{9D8B030D-6E8A-4147-A177-3AD203B41FA5}">
                          <a16:colId xmlns:a16="http://schemas.microsoft.com/office/drawing/2014/main" val="1344134742"/>
                        </a:ext>
                      </a:extLst>
                    </a:gridCol>
                  </a:tblGrid>
                  <a:tr h="317709">
                    <a:tc>
                      <a:txBody>
                        <a:bodyPr/>
                        <a:lstStyle/>
                        <a:p>
                          <a:pPr algn="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削除行</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挿入行</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1470223"/>
                      </a:ext>
                    </a:extLst>
                  </a:tr>
                  <a:tr h="317709">
                    <a:tc>
                      <a:txBody>
                        <a:bodyPr/>
                        <a:lstStyle/>
                        <a:p>
                          <a:pPr algn="r"/>
                          <a:r>
                            <a:rPr kumimoji="1" lang="ja-JP" altLang="en-US" sz="1400" b="0" dirty="0" smtClean="0">
                              <a:solidFill>
                                <a:schemeClr val="tx2"/>
                              </a:solidFill>
                              <a:latin typeface="メイリオ" panose="020B0604030504040204" pitchFamily="50" charset="-128"/>
                              <a:ea typeface="メイリオ" panose="020B0604030504040204" pitchFamily="50" charset="-128"/>
                            </a:rPr>
                            <a:t>修正</a:t>
                          </a:r>
                          <a14:m>
                            <m:oMath xmlns:m="http://schemas.openxmlformats.org/officeDocument/2006/math">
                              <m:sSub>
                                <m:sSubPr>
                                  <m:ctrlPr>
                                    <a:rPr kumimoji="1" lang="en-US" altLang="ja-JP" sz="1400" b="0" i="1" smtClean="0">
                                      <a:solidFill>
                                        <a:schemeClr val="tx2"/>
                                      </a:solidFill>
                                      <a:latin typeface="Cambria Math" panose="02040503050406030204" pitchFamily="18" charset="0"/>
                                      <a:ea typeface="メイリオ" panose="020B0604030504040204" pitchFamily="50" charset="-128"/>
                                    </a:rPr>
                                  </m:ctrlPr>
                                </m:sSubPr>
                                <m:e>
                                  <m:r>
                                    <a:rPr kumimoji="1" lang="en-US" altLang="ja-JP" sz="1400" b="0" i="1" smtClean="0">
                                      <a:solidFill>
                                        <a:schemeClr val="tx2"/>
                                      </a:solidFill>
                                      <a:latin typeface="Cambria Math" panose="02040503050406030204" pitchFamily="18" charset="0"/>
                                      <a:ea typeface="メイリオ" panose="020B0604030504040204" pitchFamily="50" charset="-128"/>
                                    </a:rPr>
                                    <m:t>𝑚</m:t>
                                  </m:r>
                                </m:e>
                                <m:sub>
                                  <m:r>
                                    <a:rPr kumimoji="1" lang="en-US" altLang="ja-JP" sz="1400" b="0" i="1" smtClean="0">
                                      <a:solidFill>
                                        <a:schemeClr val="tx2"/>
                                      </a:solidFill>
                                      <a:latin typeface="Cambria Math" panose="02040503050406030204" pitchFamily="18" charset="0"/>
                                      <a:ea typeface="メイリオ" panose="020B0604030504040204" pitchFamily="50" charset="-128"/>
                                    </a:rPr>
                                    <m:t>0</m:t>
                                  </m:r>
                                </m:sub>
                              </m:sSub>
                            </m:oMath>
                          </a14:m>
                          <a:r>
                            <a:rPr kumimoji="1" lang="en-US" altLang="ja-JP" sz="1400" b="0" dirty="0" smtClean="0">
                              <a:solidFill>
                                <a:schemeClr val="tx2"/>
                              </a:solidFill>
                              <a:latin typeface="メイリオ" panose="020B0604030504040204" pitchFamily="50" charset="-128"/>
                              <a:ea typeface="メイリオ" panose="020B0604030504040204" pitchFamily="50" charset="-128"/>
                            </a:rPr>
                            <a:t>  </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トークン列</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2"/>
                              </a:solidFill>
                              <a:latin typeface="メイリオ" panose="020B0604030504040204" pitchFamily="50" charset="-128"/>
                              <a:ea typeface="メイリオ" panose="020B0604030504040204" pitchFamily="50" charset="-128"/>
                            </a:rPr>
                            <a:t>トークン列</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6842159"/>
                      </a:ext>
                    </a:extLst>
                  </a:tr>
                </a:tbl>
              </a:graphicData>
            </a:graphic>
          </p:graphicFrame>
        </mc:Choice>
        <mc:Fallback xmlns="">
          <p:graphicFrame>
            <p:nvGraphicFramePr>
              <p:cNvPr id="24" name="表 23"/>
              <p:cNvGraphicFramePr>
                <a:graphicFrameLocks noGrp="1"/>
              </p:cNvGraphicFramePr>
              <p:nvPr>
                <p:extLst>
                  <p:ext uri="{D42A27DB-BD31-4B8C-83A1-F6EECF244321}">
                    <p14:modId xmlns:p14="http://schemas.microsoft.com/office/powerpoint/2010/main" val="1188714193"/>
                  </p:ext>
                </p:extLst>
              </p:nvPr>
            </p:nvGraphicFramePr>
            <p:xfrm>
              <a:off x="619040" y="4912177"/>
              <a:ext cx="3231600" cy="635418"/>
            </p:xfrm>
            <a:graphic>
              <a:graphicData uri="http://schemas.openxmlformats.org/drawingml/2006/table">
                <a:tbl>
                  <a:tblPr firstRow="1" bandRow="1">
                    <a:tableStyleId>{F5AB1C69-6EDB-4FF4-983F-18BD219EF322}</a:tableStyleId>
                  </a:tblPr>
                  <a:tblGrid>
                    <a:gridCol w="1029007">
                      <a:extLst>
                        <a:ext uri="{9D8B030D-6E8A-4147-A177-3AD203B41FA5}">
                          <a16:colId xmlns:a16="http://schemas.microsoft.com/office/drawing/2014/main" val="1884720122"/>
                        </a:ext>
                      </a:extLst>
                    </a:gridCol>
                    <a:gridCol w="1125393">
                      <a:extLst>
                        <a:ext uri="{9D8B030D-6E8A-4147-A177-3AD203B41FA5}">
                          <a16:colId xmlns:a16="http://schemas.microsoft.com/office/drawing/2014/main" val="1249445941"/>
                        </a:ext>
                      </a:extLst>
                    </a:gridCol>
                    <a:gridCol w="1077200">
                      <a:extLst>
                        <a:ext uri="{9D8B030D-6E8A-4147-A177-3AD203B41FA5}">
                          <a16:colId xmlns:a16="http://schemas.microsoft.com/office/drawing/2014/main" val="1344134742"/>
                        </a:ext>
                      </a:extLst>
                    </a:gridCol>
                  </a:tblGrid>
                  <a:tr h="317709">
                    <a:tc>
                      <a:txBody>
                        <a:bodyPr/>
                        <a:lstStyle/>
                        <a:p>
                          <a:pPr algn="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削除行</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挿入行</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1470223"/>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6"/>
                          <a:stretch>
                            <a:fillRect t="-100000" r="-215385" b="-16981"/>
                          </a:stretch>
                        </a:blip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トークン列</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2"/>
                              </a:solidFill>
                              <a:latin typeface="メイリオ" panose="020B0604030504040204" pitchFamily="50" charset="-128"/>
                              <a:ea typeface="メイリオ" panose="020B0604030504040204" pitchFamily="50" charset="-128"/>
                            </a:rPr>
                            <a:t>トークン列</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6842159"/>
                      </a:ext>
                    </a:extLst>
                  </a:tr>
                </a:tbl>
              </a:graphicData>
            </a:graphic>
          </p:graphicFrame>
        </mc:Fallback>
      </mc:AlternateContent>
      <mc:AlternateContent xmlns:mc="http://schemas.openxmlformats.org/markup-compatibility/2006" xmlns:a14="http://schemas.microsoft.com/office/drawing/2010/main">
        <mc:Choice Requires="a14">
          <p:sp>
            <p:nvSpPr>
              <p:cNvPr id="25" name="コンテンツ プレースホルダー 2"/>
              <p:cNvSpPr txBox="1">
                <a:spLocks/>
              </p:cNvSpPr>
              <p:nvPr/>
            </p:nvSpPr>
            <p:spPr bwMode="auto">
              <a:xfrm>
                <a:off x="852258" y="5667582"/>
                <a:ext cx="3970593" cy="9053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400" kern="0" dirty="0" smtClean="0">
                    <a:solidFill>
                      <a:schemeClr val="tx2"/>
                    </a:solidFill>
                  </a:rPr>
                  <a:t>クラスタ内の修正</a:t>
                </a:r>
                <a14:m>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0</m:t>
                        </m:r>
                      </m:sub>
                    </m:sSub>
                    <m:r>
                      <a:rPr lang="en-US" altLang="ja-JP" sz="1400" b="0" i="0" kern="0" smtClean="0">
                        <a:solidFill>
                          <a:schemeClr val="tx2"/>
                        </a:solidFill>
                        <a:latin typeface="Cambria Math" panose="02040503050406030204" pitchFamily="18" charset="0"/>
                      </a:rPr>
                      <m:t>,</m:t>
                    </m:r>
                    <m:sSub>
                      <m:sSubPr>
                        <m:ctrlPr>
                          <a:rPr lang="en-US" altLang="ja-JP" sz="1400" i="1" kern="0">
                            <a:solidFill>
                              <a:schemeClr val="tx2"/>
                            </a:solidFill>
                            <a:latin typeface="Cambria Math" panose="02040503050406030204" pitchFamily="18" charset="0"/>
                          </a:rPr>
                        </m:ctrlPr>
                      </m:sSubPr>
                      <m:e>
                        <m:r>
                          <a:rPr lang="en-US" altLang="ja-JP" sz="1400" i="1" ker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1</m:t>
                        </m:r>
                      </m:sub>
                    </m:sSub>
                  </m:oMath>
                </a14:m>
                <a:r>
                  <a:rPr lang="en-US" altLang="ja-JP" sz="1400" kern="0" dirty="0" smtClean="0">
                    <a:solidFill>
                      <a:schemeClr val="tx2"/>
                    </a:solidFill>
                  </a:rPr>
                  <a:t>,</a:t>
                </a:r>
                <a:r>
                  <a:rPr lang="en-US" altLang="ja-JP" sz="1400" kern="0" dirty="0">
                    <a:solidFill>
                      <a:schemeClr val="tx2"/>
                    </a:solidFill>
                  </a:rPr>
                  <a:t> </a:t>
                </a:r>
                <a14:m>
                  <m:oMath xmlns:m="http://schemas.openxmlformats.org/officeDocument/2006/math">
                    <m:sSub>
                      <m:sSubPr>
                        <m:ctrlPr>
                          <a:rPr lang="en-US" altLang="ja-JP" sz="1400" i="1" kern="0">
                            <a:solidFill>
                              <a:schemeClr val="tx2"/>
                            </a:solidFill>
                            <a:latin typeface="Cambria Math" panose="02040503050406030204" pitchFamily="18" charset="0"/>
                          </a:rPr>
                        </m:ctrlPr>
                      </m:sSubPr>
                      <m:e>
                        <m:r>
                          <a:rPr lang="en-US" altLang="ja-JP" sz="1400" i="1" ker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2</m:t>
                        </m:r>
                      </m:sub>
                    </m:sSub>
                  </m:oMath>
                </a14:m>
                <a:r>
                  <a:rPr lang="en-US" altLang="ja-JP" sz="1400" kern="0" dirty="0" smtClean="0">
                    <a:solidFill>
                      <a:schemeClr val="tx2"/>
                    </a:solidFill>
                  </a:rPr>
                  <a:t>,…,</a:t>
                </a:r>
                <a:r>
                  <a:rPr lang="en-US" altLang="ja-JP" sz="1400" kern="0" dirty="0">
                    <a:solidFill>
                      <a:schemeClr val="tx2"/>
                    </a:solidFill>
                  </a:rPr>
                  <a:t> </a:t>
                </a:r>
                <a14:m>
                  <m:oMath xmlns:m="http://schemas.openxmlformats.org/officeDocument/2006/math">
                    <m:sSub>
                      <m:sSubPr>
                        <m:ctrlPr>
                          <a:rPr lang="en-US" altLang="ja-JP" sz="1400" i="1" kern="0">
                            <a:solidFill>
                              <a:schemeClr val="tx2"/>
                            </a:solidFill>
                            <a:latin typeface="Cambria Math" panose="02040503050406030204" pitchFamily="18" charset="0"/>
                          </a:rPr>
                        </m:ctrlPr>
                      </m:sSubPr>
                      <m:e>
                        <m:r>
                          <a:rPr lang="en-US" altLang="ja-JP" sz="1400" i="1" ker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𝑁</m:t>
                        </m:r>
                        <m:r>
                          <a:rPr lang="en-US" altLang="ja-JP" sz="1400" b="0" i="1" kern="0" smtClean="0">
                            <a:solidFill>
                              <a:schemeClr val="tx2"/>
                            </a:solidFill>
                            <a:latin typeface="Cambria Math" panose="02040503050406030204" pitchFamily="18" charset="0"/>
                          </a:rPr>
                          <m:t>−1</m:t>
                        </m:r>
                      </m:sub>
                    </m:sSub>
                  </m:oMath>
                </a14:m>
                <a:r>
                  <a:rPr lang="en-US" altLang="ja-JP" sz="1400" kern="0" dirty="0" smtClean="0">
                    <a:solidFill>
                      <a:schemeClr val="tx2"/>
                    </a:solidFill>
                  </a:rPr>
                  <a:t> </a:t>
                </a:r>
                <a:r>
                  <a:rPr lang="ja-JP" altLang="en-US" sz="1400" kern="0" dirty="0" smtClean="0">
                    <a:solidFill>
                      <a:schemeClr val="tx2"/>
                    </a:solidFill>
                  </a:rPr>
                  <a:t>に対して</a:t>
                </a:r>
                <a:endParaRPr lang="en-US" altLang="ja-JP" sz="1400" kern="0" dirty="0" smtClean="0">
                  <a:solidFill>
                    <a:schemeClr val="tx2"/>
                  </a:solidFill>
                </a:endParaRPr>
              </a:p>
              <a:p>
                <a:pPr marL="0" indent="0">
                  <a:buFontTx/>
                  <a:buNone/>
                </a:pPr>
                <a:r>
                  <a:rPr lang="ja-JP" altLang="en-US" sz="1400" kern="0" dirty="0" smtClean="0">
                    <a:solidFill>
                      <a:schemeClr val="tx2"/>
                    </a:solidFill>
                  </a:rPr>
                  <a:t>局所アラインメントのスコアを算出</a:t>
                </a:r>
                <a:endParaRPr lang="en-US" altLang="ja-JP" sz="1400" kern="0" dirty="0" smtClean="0">
                  <a:solidFill>
                    <a:schemeClr val="tx2"/>
                  </a:solidFill>
                </a:endParaRPr>
              </a:p>
            </p:txBody>
          </p:sp>
        </mc:Choice>
        <mc:Fallback xmlns="">
          <p:sp>
            <p:nvSpPr>
              <p:cNvPr id="25" name="コンテンツ プレースホルダー 2"/>
              <p:cNvSpPr txBox="1">
                <a:spLocks noRot="1" noChangeAspect="1" noMove="1" noResize="1" noEditPoints="1" noAdjustHandles="1" noChangeArrowheads="1" noChangeShapeType="1" noTextEdit="1"/>
              </p:cNvSpPr>
              <p:nvPr/>
            </p:nvSpPr>
            <p:spPr bwMode="auto">
              <a:xfrm>
                <a:off x="852258" y="5667582"/>
                <a:ext cx="3970593" cy="905310"/>
              </a:xfrm>
              <a:prstGeom prst="rect">
                <a:avLst/>
              </a:prstGeom>
              <a:blipFill>
                <a:blip r:embed="rId7"/>
                <a:stretch>
                  <a:fillRect l="-461"/>
                </a:stretch>
              </a:blipFill>
              <a:ln w="9525">
                <a:noFill/>
                <a:miter lim="800000"/>
                <a:headEnd/>
                <a:tailEnd/>
              </a:ln>
              <a:effectLst/>
            </p:spPr>
            <p:txBody>
              <a:bodyPr/>
              <a:lstStyle/>
              <a:p>
                <a:r>
                  <a:rPr lang="ja-JP" altLang="en-US">
                    <a:noFill/>
                  </a:rPr>
                  <a:t> </a:t>
                </a:r>
              </a:p>
            </p:txBody>
          </p:sp>
        </mc:Fallback>
      </mc:AlternateContent>
      <p:sp>
        <p:nvSpPr>
          <p:cNvPr id="26" name="右矢印 25"/>
          <p:cNvSpPr/>
          <p:nvPr/>
        </p:nvSpPr>
        <p:spPr>
          <a:xfrm>
            <a:off x="4741387" y="5496608"/>
            <a:ext cx="547697" cy="409730"/>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953897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p:txBody>
          <a:bodyPr/>
          <a:lstStyle/>
          <a:p>
            <a:fld id="{E21E41E0-4FCF-481E-B74C-3E45C20480E5}"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15</a:t>
            </a:fld>
            <a:endParaRPr lang="en-US" altLang="ja-JP" dirty="0"/>
          </a:p>
        </p:txBody>
      </p:sp>
      <p:sp>
        <p:nvSpPr>
          <p:cNvPr id="6" name="タイトル 1"/>
          <p:cNvSpPr>
            <a:spLocks noGrp="1"/>
          </p:cNvSpPr>
          <p:nvPr>
            <p:ph type="title"/>
          </p:nvPr>
        </p:nvSpPr>
        <p:spPr>
          <a:xfrm>
            <a:off x="457200" y="274638"/>
            <a:ext cx="8835654" cy="1143000"/>
          </a:xfrm>
        </p:spPr>
        <p:txBody>
          <a:bodyPr/>
          <a:lstStyle/>
          <a:p>
            <a:r>
              <a:rPr lang="en-US" altLang="ja-JP" dirty="0" smtClean="0"/>
              <a:t>3.c </a:t>
            </a:r>
            <a:r>
              <a:rPr lang="ja-JP" altLang="en-US" sz="3600" dirty="0"/>
              <a:t>修正</a:t>
            </a:r>
            <a:r>
              <a:rPr lang="ja-JP" altLang="en-US" sz="3600" dirty="0" smtClean="0"/>
              <a:t>の類似度の算出 </a:t>
            </a:r>
            <a:endParaRPr lang="ja-JP" altLang="en-US" sz="3600" dirty="0"/>
          </a:p>
        </p:txBody>
      </p:sp>
      <mc:AlternateContent xmlns:mc="http://schemas.openxmlformats.org/markup-compatibility/2006" xmlns:a14="http://schemas.microsoft.com/office/drawing/2010/main">
        <mc:Choice Requires="a14">
          <p:sp>
            <p:nvSpPr>
              <p:cNvPr id="7" name="コンテンツ プレースホルダー 2"/>
              <p:cNvSpPr>
                <a:spLocks noGrp="1"/>
              </p:cNvSpPr>
              <p:nvPr>
                <p:ph idx="1"/>
              </p:nvPr>
            </p:nvSpPr>
            <p:spPr>
              <a:xfrm>
                <a:off x="414668" y="1592107"/>
                <a:ext cx="8878186" cy="4716618"/>
              </a:xfrm>
            </p:spPr>
            <p:txBody>
              <a:bodyPr/>
              <a:lstStyle/>
              <a:p>
                <a:pPr marL="0" indent="0">
                  <a:buNone/>
                </a:pPr>
                <a:r>
                  <a:rPr kumimoji="1" lang="ja-JP" altLang="en-US" sz="2400" dirty="0" smtClean="0"/>
                  <a:t>クラスタ内の各修正</a:t>
                </a:r>
                <a14:m>
                  <m:oMath xmlns:m="http://schemas.openxmlformats.org/officeDocument/2006/math">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0</m:t>
                        </m:r>
                      </m:sub>
                    </m:sSub>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1</m:t>
                        </m:r>
                      </m:sub>
                    </m:sSub>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𝑁</m:t>
                        </m:r>
                        <m:r>
                          <a:rPr kumimoji="1" lang="en-US" altLang="ja-JP" sz="2400" b="0" i="1" smtClean="0">
                            <a:latin typeface="Cambria Math" panose="02040503050406030204" pitchFamily="18" charset="0"/>
                          </a:rPr>
                          <m:t>−1</m:t>
                        </m:r>
                      </m:sub>
                    </m:sSub>
                    <m:r>
                      <a:rPr kumimoji="1" lang="en-US" altLang="ja-JP" sz="2400" b="0" i="1" smtClean="0">
                        <a:latin typeface="Cambria Math" panose="02040503050406030204" pitchFamily="18" charset="0"/>
                      </a:rPr>
                      <m:t> </m:t>
                    </m:r>
                  </m:oMath>
                </a14:m>
                <a:r>
                  <a:rPr kumimoji="1" lang="ja-JP" altLang="en-US" sz="2400" dirty="0" smtClean="0"/>
                  <a:t>に対して</a:t>
                </a:r>
                <a:endParaRPr kumimoji="1" lang="en-US" altLang="ja-JP" sz="2400" dirty="0" smtClean="0"/>
              </a:p>
              <a:p>
                <a:pPr marL="0" indent="0">
                  <a:buNone/>
                </a:pPr>
                <a14:m>
                  <m:oMath xmlns:m="http://schemas.openxmlformats.org/officeDocument/2006/math">
                    <m:sSub>
                      <m:sSubPr>
                        <m:ctrlPr>
                          <a:rPr kumimoji="1" lang="en-US" altLang="ja-JP" sz="240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𝑖</m:t>
                        </m:r>
                      </m:sub>
                    </m:sSub>
                  </m:oMath>
                </a14:m>
                <a:r>
                  <a:rPr kumimoji="1" lang="ja-JP" altLang="en-US" sz="2400" dirty="0" smtClean="0"/>
                  <a:t>に類似する修正の数</a:t>
                </a:r>
                <a14:m>
                  <m:oMath xmlns:m="http://schemas.openxmlformats.org/officeDocument/2006/math">
                    <m:r>
                      <a:rPr kumimoji="1" lang="en-US" altLang="ja-JP" sz="2400" b="0" i="0" smtClean="0">
                        <a:latin typeface="Cambria Math" panose="02040503050406030204" pitchFamily="18" charset="0"/>
                      </a:rPr>
                      <m:t> </m:t>
                    </m:r>
                    <m:r>
                      <a:rPr kumimoji="1" lang="en-US" altLang="ja-JP" sz="2400" b="0" i="1" smtClean="0">
                        <a:latin typeface="Cambria Math" panose="02040503050406030204" pitchFamily="18" charset="0"/>
                      </a:rPr>
                      <m:t>𝑐𝑜𝑚𝑚𝑜𝑛</m:t>
                    </m:r>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𝑖</m:t>
                        </m:r>
                      </m:sub>
                    </m:sSub>
                    <m:r>
                      <a:rPr kumimoji="1" lang="en-US" altLang="ja-JP" sz="2400" b="0" i="1" smtClean="0">
                        <a:latin typeface="Cambria Math" panose="02040503050406030204" pitchFamily="18" charset="0"/>
                      </a:rPr>
                      <m:t>)</m:t>
                    </m:r>
                  </m:oMath>
                </a14:m>
                <a:r>
                  <a:rPr kumimoji="1" lang="en-US" altLang="ja-JP" sz="2400" dirty="0" smtClean="0"/>
                  <a:t> </a:t>
                </a:r>
                <a:r>
                  <a:rPr kumimoji="1" lang="ja-JP" altLang="en-US" sz="2400" dirty="0" smtClean="0"/>
                  <a:t>を求める</a:t>
                </a:r>
                <a:endParaRPr kumimoji="1" lang="en-US" altLang="ja-JP" sz="2400" dirty="0" smtClean="0"/>
              </a:p>
              <a:p>
                <a:pPr marL="0" indent="0">
                  <a:buNone/>
                </a:pPr>
                <a14:m>
                  <m:oMath xmlns:m="http://schemas.openxmlformats.org/officeDocument/2006/math">
                    <m:r>
                      <a:rPr kumimoji="1" lang="en-US" altLang="ja-JP" sz="2400" b="0" i="1" smtClean="0">
                        <a:latin typeface="Cambria Math" panose="02040503050406030204" pitchFamily="18" charset="0"/>
                      </a:rPr>
                      <m:t>𝑐𝑜𝑚𝑚𝑜𝑛</m:t>
                    </m:r>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𝑖</m:t>
                        </m:r>
                      </m:sub>
                    </m:sSub>
                    <m:r>
                      <a:rPr kumimoji="1" lang="en-US" altLang="ja-JP" sz="2400" b="0" i="1" smtClean="0">
                        <a:latin typeface="Cambria Math" panose="02040503050406030204" pitchFamily="18" charset="0"/>
                      </a:rPr>
                      <m:t>)</m:t>
                    </m:r>
                    <m:r>
                      <a:rPr lang="ja-JP" altLang="en-US" sz="2400" i="1">
                        <a:latin typeface="Cambria Math" panose="02040503050406030204" pitchFamily="18" charset="0"/>
                      </a:rPr>
                      <m:t>が</m:t>
                    </m:r>
                  </m:oMath>
                </a14:m>
                <a:r>
                  <a:rPr kumimoji="1" lang="ja-JP" altLang="en-US" sz="2400" dirty="0" smtClean="0"/>
                  <a:t>最大となる修正</a:t>
                </a:r>
                <a14:m>
                  <m:oMath xmlns:m="http://schemas.openxmlformats.org/officeDocument/2006/math">
                    <m:sSub>
                      <m:sSubPr>
                        <m:ctrlPr>
                          <a:rPr kumimoji="1" lang="en-US" altLang="ja-JP" sz="2400" i="1" smtClean="0">
                            <a:latin typeface="Cambria Math" panose="02040503050406030204" pitchFamily="18" charset="0"/>
                          </a:rPr>
                        </m:ctrlPr>
                      </m:sSubPr>
                      <m:e>
                        <m:r>
                          <m:rPr>
                            <m:sty m:val="p"/>
                          </m:rPr>
                          <a:rPr lang="en-US" altLang="ja-JP" sz="2400" i="1">
                            <a:latin typeface="Cambria Math" panose="02040503050406030204" pitchFamily="18" charset="0"/>
                          </a:rPr>
                          <m:t>m</m:t>
                        </m:r>
                      </m:e>
                      <m:sub>
                        <m:r>
                          <a:rPr kumimoji="1" lang="en-US" altLang="ja-JP" sz="2400" b="0" i="1" smtClean="0">
                            <a:latin typeface="Cambria Math" panose="02040503050406030204" pitchFamily="18" charset="0"/>
                          </a:rPr>
                          <m:t>𝑟𝑒𝑝</m:t>
                        </m:r>
                      </m:sub>
                    </m:sSub>
                    <m:r>
                      <a:rPr lang="ja-JP" altLang="en-US" sz="2400" i="1">
                        <a:latin typeface="Cambria Math" panose="02040503050406030204" pitchFamily="18" charset="0"/>
                      </a:rPr>
                      <m:t>：</m:t>
                    </m:r>
                  </m:oMath>
                </a14:m>
                <a:r>
                  <a:rPr lang="ja-JP" altLang="en-US" sz="2400" dirty="0">
                    <a:solidFill>
                      <a:schemeClr val="accent1"/>
                    </a:solidFill>
                  </a:rPr>
                  <a:t>クラスタを代表する修正</a:t>
                </a:r>
                <a:endParaRPr kumimoji="1" lang="en-US" altLang="ja-JP" sz="2400" dirty="0" smtClean="0">
                  <a:solidFill>
                    <a:schemeClr val="accent1"/>
                  </a:solidFill>
                </a:endParaRPr>
              </a:p>
              <a:p>
                <a:pPr marL="0" indent="0">
                  <a:buNone/>
                </a:pPr>
                <a14:m>
                  <m:oMathPara xmlns:m="http://schemas.openxmlformats.org/officeDocument/2006/math">
                    <m:oMathParaPr>
                      <m:jc m:val="left"/>
                    </m:oMathParaPr>
                    <m:oMath xmlns:m="http://schemas.openxmlformats.org/officeDocument/2006/math">
                      <m:r>
                        <a:rPr lang="ja-JP" altLang="en-US" sz="2400" b="1" i="0" dirty="0">
                          <a:solidFill>
                            <a:schemeClr val="accent1"/>
                          </a:solidFill>
                          <a:latin typeface="Cambria Math" panose="02040503050406030204" pitchFamily="18" charset="0"/>
                        </a:rPr>
                        <m:t>クラスタ</m:t>
                      </m:r>
                      <m:r>
                        <a:rPr lang="ja-JP" altLang="en-US" sz="2400" b="1" i="0" dirty="0" smtClean="0">
                          <a:solidFill>
                            <a:schemeClr val="accent1"/>
                          </a:solidFill>
                          <a:latin typeface="Cambria Math" panose="02040503050406030204" pitchFamily="18" charset="0"/>
                        </a:rPr>
                        <m:t>内の</m:t>
                      </m:r>
                      <m:r>
                        <a:rPr lang="ja-JP" altLang="en-US" sz="2400" b="1" i="0" dirty="0">
                          <a:solidFill>
                            <a:schemeClr val="accent1"/>
                          </a:solidFill>
                          <a:latin typeface="Cambria Math" panose="02040503050406030204" pitchFamily="18" charset="0"/>
                        </a:rPr>
                        <m:t>修正の</m:t>
                      </m:r>
                      <m:r>
                        <a:rPr lang="ja-JP" altLang="en-US" sz="2400" b="1" i="0" dirty="0" smtClean="0">
                          <a:solidFill>
                            <a:schemeClr val="accent1"/>
                          </a:solidFill>
                          <a:latin typeface="Cambria Math" panose="02040503050406030204" pitchFamily="18" charset="0"/>
                        </a:rPr>
                        <m:t>類似度</m:t>
                      </m:r>
                      <m:r>
                        <a:rPr lang="en-US" altLang="ja-JP" sz="2200" b="1" i="0" smtClean="0">
                          <a:solidFill>
                            <a:schemeClr val="accent1"/>
                          </a:solidFill>
                          <a:latin typeface="Cambria Math" panose="02040503050406030204" pitchFamily="18" charset="0"/>
                        </a:rPr>
                        <m:t> </m:t>
                      </m:r>
                      <m:r>
                        <a:rPr lang="en-US" altLang="ja-JP" sz="2200" b="0" i="1" smtClean="0">
                          <a:solidFill>
                            <a:schemeClr val="tx1"/>
                          </a:solidFill>
                          <a:latin typeface="Cambria Math" panose="02040503050406030204" pitchFamily="18" charset="0"/>
                          <a:ea typeface="Cambria Math" panose="02040503050406030204" pitchFamily="18" charset="0"/>
                        </a:rPr>
                        <m:t>=</m:t>
                      </m:r>
                      <m:f>
                        <m:fPr>
                          <m:ctrlPr>
                            <a:rPr lang="en-US" altLang="ja-JP" sz="2200" i="1" smtClean="0">
                              <a:latin typeface="Cambria Math" panose="02040503050406030204" pitchFamily="18" charset="0"/>
                            </a:rPr>
                          </m:ctrlPr>
                        </m:fPr>
                        <m:num>
                          <m:r>
                            <a:rPr lang="en-US" altLang="ja-JP" sz="2200" b="0" i="1" smtClean="0">
                              <a:latin typeface="Cambria Math" panose="02040503050406030204" pitchFamily="18" charset="0"/>
                            </a:rPr>
                            <m:t>𝑐𝑜𝑚𝑚𝑜𝑛</m:t>
                          </m:r>
                          <m:r>
                            <a:rPr lang="en-US" altLang="ja-JP" sz="2200" b="0" i="1" smtClean="0">
                              <a:latin typeface="Cambria Math" panose="02040503050406030204" pitchFamily="18" charset="0"/>
                            </a:rPr>
                            <m:t>(</m:t>
                          </m:r>
                          <m:sSub>
                            <m:sSubPr>
                              <m:ctrlPr>
                                <a:rPr lang="en-US" altLang="ja-JP" sz="2200" b="0" i="1" smtClean="0">
                                  <a:latin typeface="Cambria Math" panose="02040503050406030204" pitchFamily="18" charset="0"/>
                                </a:rPr>
                              </m:ctrlPr>
                            </m:sSubPr>
                            <m:e>
                              <m:r>
                                <a:rPr lang="en-US" altLang="ja-JP" sz="2200" b="0" i="1" smtClean="0">
                                  <a:latin typeface="Cambria Math" panose="02040503050406030204" pitchFamily="18" charset="0"/>
                                </a:rPr>
                                <m:t>𝑚</m:t>
                              </m:r>
                            </m:e>
                            <m:sub>
                              <m:r>
                                <a:rPr lang="en-US" altLang="ja-JP" sz="2200" b="0" i="1" smtClean="0">
                                  <a:latin typeface="Cambria Math" panose="02040503050406030204" pitchFamily="18" charset="0"/>
                                </a:rPr>
                                <m:t>𝑟𝑒𝑝</m:t>
                              </m:r>
                            </m:sub>
                          </m:sSub>
                          <m:r>
                            <a:rPr lang="en-US" altLang="ja-JP" sz="2200" b="0" i="1" smtClean="0">
                              <a:latin typeface="Cambria Math" panose="02040503050406030204" pitchFamily="18" charset="0"/>
                            </a:rPr>
                            <m:t>)</m:t>
                          </m:r>
                        </m:num>
                        <m:den>
                          <m:r>
                            <a:rPr lang="ja-JP" altLang="en-US" sz="2200" i="1">
                              <a:latin typeface="Cambria Math" panose="02040503050406030204" pitchFamily="18" charset="0"/>
                            </a:rPr>
                            <m:t>クラスタに</m:t>
                          </m:r>
                          <m:r>
                            <a:rPr lang="ja-JP" altLang="en-US" sz="2200" i="1" smtClean="0">
                              <a:latin typeface="Cambria Math" panose="02040503050406030204" pitchFamily="18" charset="0"/>
                            </a:rPr>
                            <m:t>含まれる</m:t>
                          </m:r>
                          <m:r>
                            <a:rPr lang="ja-JP" altLang="en-US" sz="2200" i="1">
                              <a:latin typeface="Cambria Math" panose="02040503050406030204" pitchFamily="18" charset="0"/>
                            </a:rPr>
                            <m:t>修正の</m:t>
                          </m:r>
                          <m:r>
                            <a:rPr lang="ja-JP" altLang="en-US" sz="2200" i="1" smtClean="0">
                              <a:latin typeface="Cambria Math" panose="02040503050406030204" pitchFamily="18" charset="0"/>
                            </a:rPr>
                            <m:t>数</m:t>
                          </m:r>
                          <m:r>
                            <a:rPr lang="en-US" altLang="ja-JP" sz="2200" b="0" i="1" smtClean="0">
                              <a:latin typeface="Cambria Math" panose="02040503050406030204" pitchFamily="18" charset="0"/>
                            </a:rPr>
                            <m:t> </m:t>
                          </m:r>
                          <m:r>
                            <m:rPr>
                              <m:sty m:val="p"/>
                            </m:rPr>
                            <a:rPr lang="en-US" altLang="ja-JP" sz="2200" i="1">
                              <a:latin typeface="Cambria Math" panose="02040503050406030204" pitchFamily="18" charset="0"/>
                            </a:rPr>
                            <m:t>N</m:t>
                          </m:r>
                        </m:den>
                      </m:f>
                      <m:r>
                        <a:rPr lang="en-US" altLang="ja-JP" sz="2200" b="0" i="1" smtClean="0">
                          <a:latin typeface="Cambria Math" panose="02040503050406030204" pitchFamily="18" charset="0"/>
                        </a:rPr>
                        <m:t> </m:t>
                      </m:r>
                    </m:oMath>
                  </m:oMathPara>
                </a14:m>
                <a:endParaRPr lang="en-US" altLang="ja-JP" sz="2200" b="1" dirty="0" smtClean="0"/>
              </a:p>
              <a:p>
                <a:pPr marL="0" indent="0">
                  <a:buNone/>
                </a:pPr>
                <a:endParaRPr lang="en-US" altLang="ja-JP" sz="2200" dirty="0"/>
              </a:p>
              <a:p>
                <a:pPr marL="0" indent="0">
                  <a:buNone/>
                </a:pPr>
                <a:r>
                  <a:rPr lang="ja-JP" altLang="en-US" sz="2400" dirty="0" smtClean="0"/>
                  <a:t>修正支援への応用の可不可を判断するために</a:t>
                </a:r>
                <a:endParaRPr lang="en-US" altLang="ja-JP" sz="2400" dirty="0" smtClean="0"/>
              </a:p>
              <a:p>
                <a:pPr marL="0" indent="0">
                  <a:buNone/>
                </a:pPr>
                <a14:m>
                  <m:oMath xmlns:m="http://schemas.openxmlformats.org/officeDocument/2006/math">
                    <m:r>
                      <a:rPr lang="ja-JP" altLang="en-US" sz="2400" dirty="0">
                        <a:latin typeface="Cambria Math" panose="02040503050406030204" pitchFamily="18" charset="0"/>
                      </a:rPr>
                      <m:t>修正の</m:t>
                    </m:r>
                  </m:oMath>
                </a14:m>
                <a:r>
                  <a:rPr lang="ja-JP" altLang="en-US" sz="2400" dirty="0" smtClean="0"/>
                  <a:t>類似度 </a:t>
                </a:r>
                <a:r>
                  <a:rPr lang="en-US" altLang="ja-JP" sz="2400" dirty="0" smtClean="0"/>
                  <a:t>&gt; </a:t>
                </a:r>
                <a14:m>
                  <m:oMath xmlns:m="http://schemas.openxmlformats.org/officeDocument/2006/math">
                    <m:r>
                      <a:rPr lang="ja-JP" altLang="en-US" sz="2400" i="1" dirty="0">
                        <a:latin typeface="Cambria Math" panose="02040503050406030204" pitchFamily="18" charset="0"/>
                      </a:rPr>
                      <m:t>閾値</m:t>
                    </m:r>
                    <m:r>
                      <a:rPr lang="ja-JP" altLang="en-US" sz="2400" i="1" smtClean="0">
                        <a:latin typeface="Cambria Math" panose="02040503050406030204" pitchFamily="18" charset="0"/>
                      </a:rPr>
                      <m:t>𝛽</m:t>
                    </m:r>
                  </m:oMath>
                </a14:m>
                <a:r>
                  <a:rPr lang="en-US" altLang="ja-JP" sz="2400" dirty="0" smtClean="0"/>
                  <a:t> </a:t>
                </a:r>
                <a:r>
                  <a:rPr lang="ja-JP" altLang="en-US" sz="2400" dirty="0" smtClean="0"/>
                  <a:t>となるクラスタを</a:t>
                </a:r>
                <a:r>
                  <a:rPr lang="ja-JP" altLang="en-US" sz="2400" dirty="0" smtClean="0">
                    <a:solidFill>
                      <a:schemeClr val="accent1"/>
                    </a:solidFill>
                  </a:rPr>
                  <a:t>有効なクラスタ</a:t>
                </a:r>
                <a:r>
                  <a:rPr lang="ja-JP" altLang="en-US" sz="2400" dirty="0" smtClean="0"/>
                  <a:t>とし，</a:t>
                </a:r>
                <a:endParaRPr lang="en-US" altLang="ja-JP" sz="2400" dirty="0" smtClean="0"/>
              </a:p>
              <a:p>
                <a:pPr marL="0" indent="0">
                  <a:lnSpc>
                    <a:spcPct val="110000"/>
                  </a:lnSpc>
                  <a:buNone/>
                </a:pPr>
                <a14:m>
                  <m:oMath xmlns:m="http://schemas.openxmlformats.org/officeDocument/2006/math">
                    <m:d>
                      <m:dPr>
                        <m:begChr m:val="{"/>
                        <m:endChr m:val=""/>
                        <m:ctrlPr>
                          <a:rPr lang="en-US" altLang="ja-JP" sz="2400" i="1" smtClean="0">
                            <a:latin typeface="Cambria Math" panose="02040503050406030204" pitchFamily="18" charset="0"/>
                          </a:rPr>
                        </m:ctrlPr>
                      </m:dPr>
                      <m:e>
                        <m:eqArr>
                          <m:eqArrPr>
                            <m:ctrlPr>
                              <a:rPr lang="en-US" altLang="ja-JP" sz="2400" i="1" smtClean="0">
                                <a:latin typeface="Cambria Math" panose="02040503050406030204" pitchFamily="18" charset="0"/>
                              </a:rPr>
                            </m:ctrlPr>
                          </m:eqArrPr>
                          <m:e>
                            <m:r>
                              <a:rPr lang="ja-JP" altLang="en-US" sz="2400" i="1">
                                <a:latin typeface="Cambria Math" panose="02040503050406030204" pitchFamily="18" charset="0"/>
                              </a:rPr>
                              <m:t>全</m:t>
                            </m:r>
                            <m:r>
                              <a:rPr lang="ja-JP" altLang="en-US" sz="2400" i="1" smtClean="0">
                                <a:latin typeface="Cambria Math" panose="02040503050406030204" pitchFamily="18" charset="0"/>
                              </a:rPr>
                              <m:t>クラスタに</m:t>
                            </m:r>
                            <m:r>
                              <a:rPr lang="ja-JP" altLang="en-US" sz="2400" i="1">
                                <a:latin typeface="Cambria Math" panose="02040503050406030204" pitchFamily="18" charset="0"/>
                              </a:rPr>
                              <m:t>対する</m:t>
                            </m:r>
                            <m:r>
                              <a:rPr lang="ja-JP" altLang="en-US" sz="2400" i="1" smtClean="0">
                                <a:latin typeface="Cambria Math" panose="02040503050406030204" pitchFamily="18" charset="0"/>
                              </a:rPr>
                              <m:t>有効なクラスタの</m:t>
                            </m:r>
                            <m:r>
                              <a:rPr lang="ja-JP" altLang="en-US" sz="2400" i="1">
                                <a:latin typeface="Cambria Math" panose="02040503050406030204" pitchFamily="18" charset="0"/>
                              </a:rPr>
                              <m:t>割合</m:t>
                            </m:r>
                          </m:e>
                          <m:e>
                            <m:r>
                              <a:rPr lang="en-US" altLang="ja-JP" sz="2400" b="0" i="1" smtClean="0">
                                <a:latin typeface="Cambria Math" panose="02040503050406030204" pitchFamily="18" charset="0"/>
                              </a:rPr>
                              <m:t> </m:t>
                            </m:r>
                            <m:r>
                              <a:rPr lang="ja-JP" altLang="en-US" sz="2400" i="1">
                                <a:latin typeface="Cambria Math" panose="02040503050406030204" pitchFamily="18" charset="0"/>
                              </a:rPr>
                              <m:t>有効なクラスタに</m:t>
                            </m:r>
                            <m:r>
                              <a:rPr lang="ja-JP" altLang="en-US" sz="2400" i="1" smtClean="0">
                                <a:latin typeface="Cambria Math" panose="02040503050406030204" pitchFamily="18" charset="0"/>
                              </a:rPr>
                              <m:t>分類される</m:t>
                            </m:r>
                            <m:r>
                              <a:rPr lang="ja-JP" altLang="en-US" sz="2400" i="1">
                                <a:latin typeface="Cambria Math" panose="02040503050406030204" pitchFamily="18" charset="0"/>
                              </a:rPr>
                              <m:t>コメントの</m:t>
                            </m:r>
                            <m:r>
                              <a:rPr lang="ja-JP" altLang="en-US" sz="2400" i="1" smtClean="0">
                                <a:latin typeface="Cambria Math" panose="02040503050406030204" pitchFamily="18" charset="0"/>
                              </a:rPr>
                              <m:t>割合</m:t>
                            </m:r>
                          </m:e>
                        </m:eqArr>
                      </m:e>
                    </m:d>
                  </m:oMath>
                </a14:m>
                <a:r>
                  <a:rPr lang="ja-JP" altLang="en-US" sz="2400" dirty="0" smtClean="0"/>
                  <a:t> を算出</a:t>
                </a:r>
                <a:endParaRPr lang="en-US" altLang="ja-JP" sz="2200" dirty="0" smtClean="0"/>
              </a:p>
              <a:p>
                <a:pPr marL="0" indent="0">
                  <a:buNone/>
                </a:pPr>
                <a:endParaRPr kumimoji="1" lang="en-US" altLang="ja-JP" sz="2400" dirty="0"/>
              </a:p>
            </p:txBody>
          </p:sp>
        </mc:Choice>
        <mc:Fallback xmlns="">
          <p:sp>
            <p:nvSpPr>
              <p:cNvPr id="7" name="コンテンツ プレースホルダー 2"/>
              <p:cNvSpPr>
                <a:spLocks noGrp="1" noRot="1" noChangeAspect="1" noMove="1" noResize="1" noEditPoints="1" noAdjustHandles="1" noChangeArrowheads="1" noChangeShapeType="1" noTextEdit="1"/>
              </p:cNvSpPr>
              <p:nvPr>
                <p:ph idx="1"/>
              </p:nvPr>
            </p:nvSpPr>
            <p:spPr>
              <a:xfrm>
                <a:off x="414668" y="1592107"/>
                <a:ext cx="8878186" cy="4716618"/>
              </a:xfrm>
              <a:blipFill>
                <a:blip r:embed="rId3"/>
                <a:stretch>
                  <a:fillRect l="-1030"/>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2531136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角丸四角形 39"/>
          <p:cNvSpPr/>
          <p:nvPr/>
        </p:nvSpPr>
        <p:spPr>
          <a:xfrm>
            <a:off x="457200" y="1840243"/>
            <a:ext cx="8572500" cy="42081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 name="日付プレースホルダー 3"/>
          <p:cNvSpPr>
            <a:spLocks noGrp="1"/>
          </p:cNvSpPr>
          <p:nvPr>
            <p:ph type="dt" sz="half" idx="10"/>
          </p:nvPr>
        </p:nvSpPr>
        <p:spPr/>
        <p:txBody>
          <a:bodyPr/>
          <a:lstStyle/>
          <a:p>
            <a:fld id="{E21E41E0-4FCF-481E-B74C-3E45C20480E5}"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16</a:t>
            </a:fld>
            <a:endParaRPr lang="en-US" altLang="ja-JP" dirty="0"/>
          </a:p>
        </p:txBody>
      </p:sp>
      <p:sp>
        <p:nvSpPr>
          <p:cNvPr id="6" name="タイトル 1"/>
          <p:cNvSpPr>
            <a:spLocks noGrp="1"/>
          </p:cNvSpPr>
          <p:nvPr>
            <p:ph type="title"/>
          </p:nvPr>
        </p:nvSpPr>
        <p:spPr>
          <a:xfrm>
            <a:off x="457200" y="274638"/>
            <a:ext cx="8835654" cy="1143000"/>
          </a:xfrm>
        </p:spPr>
        <p:txBody>
          <a:bodyPr/>
          <a:lstStyle/>
          <a:p>
            <a:r>
              <a:rPr lang="en-US" altLang="ja-JP" dirty="0" smtClean="0"/>
              <a:t>3.c </a:t>
            </a:r>
            <a:r>
              <a:rPr lang="ja-JP" altLang="en-US" sz="3600" dirty="0"/>
              <a:t>修正</a:t>
            </a:r>
            <a:r>
              <a:rPr lang="ja-JP" altLang="en-US" sz="3600" dirty="0" smtClean="0"/>
              <a:t>の類似度の算出 </a:t>
            </a:r>
            <a:endParaRPr lang="ja-JP" altLang="en-US" sz="3600" dirty="0"/>
          </a:p>
        </p:txBody>
      </p:sp>
      <p:graphicFrame>
        <p:nvGraphicFramePr>
          <p:cNvPr id="9" name="グラフ 8"/>
          <p:cNvGraphicFramePr/>
          <p:nvPr>
            <p:extLst>
              <p:ext uri="{D42A27DB-BD31-4B8C-83A1-F6EECF244321}">
                <p14:modId xmlns:p14="http://schemas.microsoft.com/office/powerpoint/2010/main" val="1193239096"/>
              </p:ext>
            </p:extLst>
          </p:nvPr>
        </p:nvGraphicFramePr>
        <p:xfrm>
          <a:off x="2124696" y="3157043"/>
          <a:ext cx="2656403" cy="232151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グラフ 9"/>
          <p:cNvGraphicFramePr/>
          <p:nvPr>
            <p:extLst>
              <p:ext uri="{D42A27DB-BD31-4B8C-83A1-F6EECF244321}">
                <p14:modId xmlns:p14="http://schemas.microsoft.com/office/powerpoint/2010/main" val="833386361"/>
              </p:ext>
            </p:extLst>
          </p:nvPr>
        </p:nvGraphicFramePr>
        <p:xfrm>
          <a:off x="5534145" y="3118942"/>
          <a:ext cx="2639099" cy="2321511"/>
        </p:xfrm>
        <a:graphic>
          <a:graphicData uri="http://schemas.openxmlformats.org/drawingml/2006/chart">
            <c:chart xmlns:c="http://schemas.openxmlformats.org/drawingml/2006/chart" xmlns:r="http://schemas.openxmlformats.org/officeDocument/2006/relationships" r:id="rId4"/>
          </a:graphicData>
        </a:graphic>
      </p:graphicFrame>
      <p:sp>
        <p:nvSpPr>
          <p:cNvPr id="12" name="コンテンツ プレースホルダー 2"/>
          <p:cNvSpPr>
            <a:spLocks noGrp="1"/>
          </p:cNvSpPr>
          <p:nvPr>
            <p:ph idx="1"/>
          </p:nvPr>
        </p:nvSpPr>
        <p:spPr>
          <a:xfrm>
            <a:off x="1001342" y="1575053"/>
            <a:ext cx="7538840" cy="530380"/>
          </a:xfrm>
          <a:solidFill>
            <a:schemeClr val="bg1"/>
          </a:solidFill>
        </p:spPr>
        <p:txBody>
          <a:bodyPr/>
          <a:lstStyle/>
          <a:p>
            <a:pPr marL="0" indent="0" algn="ctr">
              <a:buNone/>
            </a:pPr>
            <a:r>
              <a:rPr lang="en-US" altLang="ja-JP" dirty="0" smtClean="0"/>
              <a:t>52</a:t>
            </a:r>
            <a:r>
              <a:rPr lang="ja-JP" altLang="en-US" dirty="0" smtClean="0"/>
              <a:t>個の</a:t>
            </a:r>
            <a:r>
              <a:rPr lang="en-US" altLang="ja-JP" dirty="0" smtClean="0"/>
              <a:t>SATD</a:t>
            </a:r>
            <a:r>
              <a:rPr lang="ja-JP" altLang="en-US" dirty="0" smtClean="0"/>
              <a:t>を含むプロジェクト</a:t>
            </a:r>
            <a:endParaRPr kumimoji="1" lang="en-US" altLang="ja-JP" dirty="0" smtClean="0"/>
          </a:p>
        </p:txBody>
      </p:sp>
      <p:grpSp>
        <p:nvGrpSpPr>
          <p:cNvPr id="15" name="グループ化 14"/>
          <p:cNvGrpSpPr/>
          <p:nvPr/>
        </p:nvGrpSpPr>
        <p:grpSpPr>
          <a:xfrm>
            <a:off x="3861720" y="4476858"/>
            <a:ext cx="1466850" cy="820269"/>
            <a:chOff x="5842000" y="2282827"/>
            <a:chExt cx="1466850" cy="820269"/>
          </a:xfrm>
        </p:grpSpPr>
        <p:sp>
          <p:nvSpPr>
            <p:cNvPr id="13" name="角丸四角形吹き出し 12"/>
            <p:cNvSpPr/>
            <p:nvPr/>
          </p:nvSpPr>
          <p:spPr>
            <a:xfrm>
              <a:off x="5842000" y="2282827"/>
              <a:ext cx="1466850" cy="785018"/>
            </a:xfrm>
            <a:prstGeom prst="wedgeRoundRectCallout">
              <a:avLst>
                <a:gd name="adj1" fmla="val -59080"/>
                <a:gd name="adj2" fmla="val -37500"/>
                <a:gd name="adj3" fmla="val 16667"/>
              </a:avLst>
            </a:prstGeom>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4" name="テキスト ボックス 13"/>
            <p:cNvSpPr txBox="1"/>
            <p:nvPr/>
          </p:nvSpPr>
          <p:spPr>
            <a:xfrm>
              <a:off x="6035674" y="2395210"/>
              <a:ext cx="1079501" cy="707886"/>
            </a:xfrm>
            <a:prstGeom prst="rect">
              <a:avLst/>
            </a:prstGeom>
            <a:noFill/>
          </p:spPr>
          <p:txBody>
            <a:bodyPr wrap="square" rtlCol="0">
              <a:spAutoFit/>
            </a:bodyPr>
            <a:lstStyle/>
            <a:p>
              <a:pPr algn="ctr"/>
              <a:r>
                <a:rPr kumimoji="1" lang="ja-JP" altLang="en-US" sz="2000" dirty="0" smtClean="0">
                  <a:latin typeface="メイリオ" panose="020B0604030504040204" pitchFamily="50" charset="-128"/>
                  <a:ea typeface="メイリオ" panose="020B0604030504040204" pitchFamily="50" charset="-128"/>
                </a:rPr>
                <a:t>修正</a:t>
              </a:r>
              <a:r>
                <a:rPr kumimoji="1" lang="en-US" altLang="ja-JP" sz="2000" dirty="0" smtClean="0">
                  <a:latin typeface="メイリオ" panose="020B0604030504040204" pitchFamily="50" charset="-128"/>
                  <a:ea typeface="メイリオ" panose="020B0604030504040204" pitchFamily="50" charset="-128"/>
                </a:rPr>
                <a:t>A1</a:t>
              </a:r>
            </a:p>
            <a:p>
              <a:pPr algn="ctr"/>
              <a:r>
                <a:rPr lang="en-US" altLang="ja-JP" sz="2000" dirty="0" smtClean="0">
                  <a:latin typeface="メイリオ" panose="020B0604030504040204" pitchFamily="50" charset="-128"/>
                  <a:ea typeface="メイリオ" panose="020B0604030504040204" pitchFamily="50" charset="-128"/>
                </a:rPr>
                <a:t>85%</a:t>
              </a:r>
              <a:endParaRPr kumimoji="1" lang="ja-JP" altLang="en-US" sz="2000" dirty="0">
                <a:latin typeface="メイリオ" panose="020B0604030504040204" pitchFamily="50" charset="-128"/>
                <a:ea typeface="メイリオ" panose="020B0604030504040204" pitchFamily="50" charset="-128"/>
              </a:endParaRPr>
            </a:p>
          </p:txBody>
        </p:sp>
      </p:grpSp>
      <p:grpSp>
        <p:nvGrpSpPr>
          <p:cNvPr id="16" name="グループ化 15"/>
          <p:cNvGrpSpPr/>
          <p:nvPr/>
        </p:nvGrpSpPr>
        <p:grpSpPr>
          <a:xfrm>
            <a:off x="5094598" y="3026463"/>
            <a:ext cx="1152129" cy="624510"/>
            <a:chOff x="5842000" y="2282827"/>
            <a:chExt cx="1466850" cy="785018"/>
          </a:xfrm>
        </p:grpSpPr>
        <p:sp>
          <p:nvSpPr>
            <p:cNvPr id="17" name="角丸四角形吹き出し 16"/>
            <p:cNvSpPr/>
            <p:nvPr/>
          </p:nvSpPr>
          <p:spPr>
            <a:xfrm>
              <a:off x="5842000" y="2282827"/>
              <a:ext cx="1466850" cy="785018"/>
            </a:xfrm>
            <a:prstGeom prst="wedgeRoundRectCallout">
              <a:avLst>
                <a:gd name="adj1" fmla="val 49145"/>
                <a:gd name="adj2" fmla="val 67657"/>
                <a:gd name="adj3" fmla="val 16667"/>
              </a:avLst>
            </a:prstGeom>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8" name="テキスト ボックス 17"/>
            <p:cNvSpPr txBox="1"/>
            <p:nvPr/>
          </p:nvSpPr>
          <p:spPr>
            <a:xfrm>
              <a:off x="6035674" y="2395210"/>
              <a:ext cx="1079501" cy="657695"/>
            </a:xfrm>
            <a:prstGeom prst="rect">
              <a:avLst/>
            </a:prstGeom>
            <a:noFill/>
          </p:spPr>
          <p:txBody>
            <a:bodyPr wrap="square" rtlCol="0">
              <a:spAutoFit/>
            </a:bodyPr>
            <a:lstStyle/>
            <a:p>
              <a:pPr algn="ctr"/>
              <a:r>
                <a:rPr lang="ja-JP" altLang="en-US" sz="1400" dirty="0" smtClean="0">
                  <a:latin typeface="メイリオ" panose="020B0604030504040204" pitchFamily="50" charset="-128"/>
                  <a:ea typeface="メイリオ" panose="020B0604030504040204" pitchFamily="50" charset="-128"/>
                </a:rPr>
                <a:t>修正</a:t>
              </a:r>
              <a:r>
                <a:rPr lang="en-US" altLang="ja-JP" sz="1400" dirty="0" smtClean="0">
                  <a:latin typeface="メイリオ" panose="020B0604030504040204" pitchFamily="50" charset="-128"/>
                  <a:ea typeface="メイリオ" panose="020B0604030504040204" pitchFamily="50" charset="-128"/>
                </a:rPr>
                <a:t>B3</a:t>
              </a:r>
              <a:endParaRPr kumimoji="1" lang="en-US" altLang="ja-JP" sz="1400" dirty="0" smtClean="0">
                <a:latin typeface="メイリオ" panose="020B0604030504040204" pitchFamily="50" charset="-128"/>
                <a:ea typeface="メイリオ" panose="020B0604030504040204" pitchFamily="50" charset="-128"/>
              </a:endParaRPr>
            </a:p>
            <a:p>
              <a:pPr algn="ctr"/>
              <a:r>
                <a:rPr lang="en-US" altLang="ja-JP" sz="1400" dirty="0" smtClean="0">
                  <a:latin typeface="メイリオ" panose="020B0604030504040204" pitchFamily="50" charset="-128"/>
                  <a:ea typeface="メイリオ" panose="020B0604030504040204" pitchFamily="50" charset="-128"/>
                </a:rPr>
                <a:t>31%</a:t>
              </a:r>
              <a:endParaRPr kumimoji="1" lang="ja-JP" altLang="en-US" sz="1400" dirty="0">
                <a:latin typeface="メイリオ" panose="020B0604030504040204" pitchFamily="50" charset="-128"/>
                <a:ea typeface="メイリオ" panose="020B0604030504040204" pitchFamily="50" charset="-128"/>
              </a:endParaRPr>
            </a:p>
          </p:txBody>
        </p:sp>
      </p:grpSp>
      <p:grpSp>
        <p:nvGrpSpPr>
          <p:cNvPr id="19" name="グループ化 18"/>
          <p:cNvGrpSpPr/>
          <p:nvPr/>
        </p:nvGrpSpPr>
        <p:grpSpPr>
          <a:xfrm>
            <a:off x="7470590" y="3041224"/>
            <a:ext cx="1232297" cy="666906"/>
            <a:chOff x="5842000" y="2282827"/>
            <a:chExt cx="1466850" cy="785018"/>
          </a:xfrm>
        </p:grpSpPr>
        <p:sp>
          <p:nvSpPr>
            <p:cNvPr id="20" name="角丸四角形吹き出し 19"/>
            <p:cNvSpPr/>
            <p:nvPr/>
          </p:nvSpPr>
          <p:spPr>
            <a:xfrm>
              <a:off x="5842000" y="2282827"/>
              <a:ext cx="1466850" cy="785018"/>
            </a:xfrm>
            <a:prstGeom prst="wedgeRoundRectCallout">
              <a:avLst>
                <a:gd name="adj1" fmla="val -43609"/>
                <a:gd name="adj2" fmla="val 69561"/>
                <a:gd name="adj3" fmla="val 16667"/>
              </a:avLst>
            </a:prstGeom>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1" name="テキスト ボックス 20"/>
            <p:cNvSpPr txBox="1"/>
            <p:nvPr/>
          </p:nvSpPr>
          <p:spPr>
            <a:xfrm>
              <a:off x="6035674" y="2395210"/>
              <a:ext cx="1079501" cy="615885"/>
            </a:xfrm>
            <a:prstGeom prst="rect">
              <a:avLst/>
            </a:prstGeom>
            <a:noFill/>
          </p:spPr>
          <p:txBody>
            <a:bodyPr wrap="square" rtlCol="0">
              <a:spAutoFit/>
            </a:bodyPr>
            <a:lstStyle/>
            <a:p>
              <a:pPr algn="ctr"/>
              <a:r>
                <a:rPr lang="ja-JP" altLang="en-US" sz="1400" dirty="0" smtClean="0">
                  <a:latin typeface="メイリオ" panose="020B0604030504040204" pitchFamily="50" charset="-128"/>
                  <a:ea typeface="メイリオ" panose="020B0604030504040204" pitchFamily="50" charset="-128"/>
                </a:rPr>
                <a:t>修正</a:t>
              </a:r>
              <a:r>
                <a:rPr lang="en-US" altLang="ja-JP" sz="1400" dirty="0" smtClean="0">
                  <a:latin typeface="メイリオ" panose="020B0604030504040204" pitchFamily="50" charset="-128"/>
                  <a:ea typeface="メイリオ" panose="020B0604030504040204" pitchFamily="50" charset="-128"/>
                </a:rPr>
                <a:t>B</a:t>
              </a:r>
              <a:r>
                <a:rPr lang="en-US" altLang="ja-JP" sz="1400" dirty="0">
                  <a:latin typeface="メイリオ" panose="020B0604030504040204" pitchFamily="50" charset="-128"/>
                  <a:ea typeface="メイリオ" panose="020B0604030504040204" pitchFamily="50" charset="-128"/>
                </a:rPr>
                <a:t>1</a:t>
              </a:r>
              <a:endParaRPr kumimoji="1" lang="en-US" altLang="ja-JP" sz="1400" dirty="0" smtClean="0">
                <a:latin typeface="メイリオ" panose="020B0604030504040204" pitchFamily="50" charset="-128"/>
                <a:ea typeface="メイリオ" panose="020B0604030504040204" pitchFamily="50" charset="-128"/>
              </a:endParaRPr>
            </a:p>
            <a:p>
              <a:pPr algn="ctr"/>
              <a:r>
                <a:rPr lang="en-US" altLang="ja-JP" sz="1400" dirty="0" smtClean="0">
                  <a:latin typeface="メイリオ" panose="020B0604030504040204" pitchFamily="50" charset="-128"/>
                  <a:ea typeface="メイリオ" panose="020B0604030504040204" pitchFamily="50" charset="-128"/>
                </a:rPr>
                <a:t>31%</a:t>
              </a:r>
              <a:endParaRPr kumimoji="1" lang="ja-JP" altLang="en-US" sz="1400" dirty="0">
                <a:latin typeface="メイリオ" panose="020B0604030504040204" pitchFamily="50" charset="-128"/>
                <a:ea typeface="メイリオ" panose="020B0604030504040204" pitchFamily="50" charset="-128"/>
              </a:endParaRPr>
            </a:p>
          </p:txBody>
        </p:sp>
      </p:grpSp>
      <p:grpSp>
        <p:nvGrpSpPr>
          <p:cNvPr id="24" name="グループ化 23"/>
          <p:cNvGrpSpPr/>
          <p:nvPr/>
        </p:nvGrpSpPr>
        <p:grpSpPr>
          <a:xfrm>
            <a:off x="7439819" y="4620184"/>
            <a:ext cx="1466850" cy="820269"/>
            <a:chOff x="5842000" y="2282827"/>
            <a:chExt cx="1466850" cy="820269"/>
          </a:xfrm>
        </p:grpSpPr>
        <p:sp>
          <p:nvSpPr>
            <p:cNvPr id="25" name="角丸四角形吹き出し 24"/>
            <p:cNvSpPr/>
            <p:nvPr/>
          </p:nvSpPr>
          <p:spPr>
            <a:xfrm>
              <a:off x="5842000" y="2282827"/>
              <a:ext cx="1466850" cy="785018"/>
            </a:xfrm>
            <a:prstGeom prst="wedgeRoundRectCallout">
              <a:avLst>
                <a:gd name="adj1" fmla="val -59080"/>
                <a:gd name="adj2" fmla="val -37500"/>
                <a:gd name="adj3" fmla="val 16667"/>
              </a:avLst>
            </a:prstGeom>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6" name="テキスト ボックス 25"/>
            <p:cNvSpPr txBox="1"/>
            <p:nvPr/>
          </p:nvSpPr>
          <p:spPr>
            <a:xfrm>
              <a:off x="6035674" y="2395210"/>
              <a:ext cx="1079501" cy="707886"/>
            </a:xfrm>
            <a:prstGeom prst="rect">
              <a:avLst/>
            </a:prstGeom>
            <a:noFill/>
          </p:spPr>
          <p:txBody>
            <a:bodyPr wrap="square" rtlCol="0">
              <a:spAutoFit/>
            </a:bodyPr>
            <a:lstStyle/>
            <a:p>
              <a:pPr algn="ctr"/>
              <a:r>
                <a:rPr lang="ja-JP" altLang="en-US" sz="2000" dirty="0" smtClean="0">
                  <a:latin typeface="メイリオ" panose="020B0604030504040204" pitchFamily="50" charset="-128"/>
                  <a:ea typeface="メイリオ" panose="020B0604030504040204" pitchFamily="50" charset="-128"/>
                </a:rPr>
                <a:t>修正</a:t>
              </a:r>
              <a:r>
                <a:rPr lang="en-US" altLang="ja-JP" sz="2000" dirty="0" smtClean="0">
                  <a:latin typeface="メイリオ" panose="020B0604030504040204" pitchFamily="50" charset="-128"/>
                  <a:ea typeface="メイリオ" panose="020B0604030504040204" pitchFamily="50" charset="-128"/>
                </a:rPr>
                <a:t>B2</a:t>
              </a:r>
              <a:endParaRPr kumimoji="1" lang="en-US" altLang="ja-JP" sz="2000" dirty="0" smtClean="0">
                <a:latin typeface="メイリオ" panose="020B0604030504040204" pitchFamily="50" charset="-128"/>
                <a:ea typeface="メイリオ" panose="020B0604030504040204" pitchFamily="50" charset="-128"/>
              </a:endParaRPr>
            </a:p>
            <a:p>
              <a:pPr algn="ctr"/>
              <a:r>
                <a:rPr lang="en-US" altLang="ja-JP" sz="2000" dirty="0" smtClean="0">
                  <a:latin typeface="メイリオ" panose="020B0604030504040204" pitchFamily="50" charset="-128"/>
                  <a:ea typeface="メイリオ" panose="020B0604030504040204" pitchFamily="50" charset="-128"/>
                </a:rPr>
                <a:t>38%</a:t>
              </a:r>
              <a:endParaRPr kumimoji="1" lang="ja-JP" altLang="en-US" sz="2000" dirty="0">
                <a:latin typeface="メイリオ" panose="020B0604030504040204" pitchFamily="50" charset="-128"/>
                <a:ea typeface="メイリオ" panose="020B0604030504040204" pitchFamily="50" charset="-128"/>
              </a:endParaRPr>
            </a:p>
          </p:txBody>
        </p:sp>
      </p:grpSp>
      <p:grpSp>
        <p:nvGrpSpPr>
          <p:cNvPr id="27" name="グループ化 26"/>
          <p:cNvGrpSpPr/>
          <p:nvPr/>
        </p:nvGrpSpPr>
        <p:grpSpPr>
          <a:xfrm>
            <a:off x="3310718" y="2993012"/>
            <a:ext cx="1232297" cy="666906"/>
            <a:chOff x="5842000" y="2282827"/>
            <a:chExt cx="1466850" cy="785018"/>
          </a:xfrm>
        </p:grpSpPr>
        <p:sp>
          <p:nvSpPr>
            <p:cNvPr id="28" name="角丸四角形吹き出し 27"/>
            <p:cNvSpPr/>
            <p:nvPr/>
          </p:nvSpPr>
          <p:spPr>
            <a:xfrm>
              <a:off x="5842000" y="2282827"/>
              <a:ext cx="1466850" cy="785018"/>
            </a:xfrm>
            <a:prstGeom prst="wedgeRoundRectCallout">
              <a:avLst>
                <a:gd name="adj1" fmla="val -43609"/>
                <a:gd name="adj2" fmla="val 69561"/>
                <a:gd name="adj3" fmla="val 16667"/>
              </a:avLst>
            </a:prstGeom>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9" name="テキスト ボックス 28"/>
            <p:cNvSpPr txBox="1"/>
            <p:nvPr/>
          </p:nvSpPr>
          <p:spPr>
            <a:xfrm>
              <a:off x="6035674" y="2395210"/>
              <a:ext cx="1079501" cy="615885"/>
            </a:xfrm>
            <a:prstGeom prst="rect">
              <a:avLst/>
            </a:prstGeom>
            <a:noFill/>
          </p:spPr>
          <p:txBody>
            <a:bodyPr wrap="square" rtlCol="0">
              <a:spAutoFit/>
            </a:bodyPr>
            <a:lstStyle/>
            <a:p>
              <a:pPr algn="ctr"/>
              <a:r>
                <a:rPr lang="ja-JP" altLang="en-US" sz="1400" dirty="0">
                  <a:latin typeface="メイリオ" panose="020B0604030504040204" pitchFamily="50" charset="-128"/>
                  <a:ea typeface="メイリオ" panose="020B0604030504040204" pitchFamily="50" charset="-128"/>
                </a:rPr>
                <a:t>修正</a:t>
              </a:r>
              <a:r>
                <a:rPr kumimoji="1" lang="en-US" altLang="ja-JP" sz="1400" dirty="0" smtClean="0">
                  <a:latin typeface="メイリオ" panose="020B0604030504040204" pitchFamily="50" charset="-128"/>
                  <a:ea typeface="メイリオ" panose="020B0604030504040204" pitchFamily="50" charset="-128"/>
                </a:rPr>
                <a:t>A3</a:t>
              </a:r>
            </a:p>
            <a:p>
              <a:pPr algn="ctr"/>
              <a:r>
                <a:rPr lang="en-US" altLang="ja-JP" sz="1400" dirty="0">
                  <a:latin typeface="メイリオ" panose="020B0604030504040204" pitchFamily="50" charset="-128"/>
                  <a:ea typeface="メイリオ" panose="020B0604030504040204" pitchFamily="50" charset="-128"/>
                </a:rPr>
                <a:t>5</a:t>
              </a:r>
              <a:r>
                <a:rPr lang="en-US" altLang="ja-JP" sz="1400" dirty="0" smtClean="0">
                  <a:latin typeface="メイリオ" panose="020B0604030504040204" pitchFamily="50" charset="-128"/>
                  <a:ea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endParaRPr>
            </a:p>
          </p:txBody>
        </p:sp>
      </p:grpSp>
      <p:grpSp>
        <p:nvGrpSpPr>
          <p:cNvPr id="30" name="グループ化 29"/>
          <p:cNvGrpSpPr/>
          <p:nvPr/>
        </p:nvGrpSpPr>
        <p:grpSpPr>
          <a:xfrm>
            <a:off x="1822485" y="3005638"/>
            <a:ext cx="1152129" cy="624510"/>
            <a:chOff x="5842000" y="2282827"/>
            <a:chExt cx="1466850" cy="785018"/>
          </a:xfrm>
        </p:grpSpPr>
        <p:sp>
          <p:nvSpPr>
            <p:cNvPr id="31" name="角丸四角形吹き出し 30"/>
            <p:cNvSpPr/>
            <p:nvPr/>
          </p:nvSpPr>
          <p:spPr>
            <a:xfrm>
              <a:off x="5842000" y="2282827"/>
              <a:ext cx="1466850" cy="785018"/>
            </a:xfrm>
            <a:prstGeom prst="wedgeRoundRectCallout">
              <a:avLst>
                <a:gd name="adj1" fmla="val 49145"/>
                <a:gd name="adj2" fmla="val 67657"/>
                <a:gd name="adj3" fmla="val 16667"/>
              </a:avLst>
            </a:prstGeom>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2" name="テキスト ボックス 31"/>
            <p:cNvSpPr txBox="1"/>
            <p:nvPr/>
          </p:nvSpPr>
          <p:spPr>
            <a:xfrm>
              <a:off x="6035674" y="2395210"/>
              <a:ext cx="1079501" cy="657695"/>
            </a:xfrm>
            <a:prstGeom prst="rect">
              <a:avLst/>
            </a:prstGeom>
            <a:noFill/>
          </p:spPr>
          <p:txBody>
            <a:bodyPr wrap="square" rtlCol="0">
              <a:spAutoFit/>
            </a:bodyPr>
            <a:lstStyle/>
            <a:p>
              <a:pPr algn="ctr"/>
              <a:r>
                <a:rPr lang="ja-JP" altLang="en-US" sz="1400" dirty="0" smtClean="0">
                  <a:latin typeface="メイリオ" panose="020B0604030504040204" pitchFamily="50" charset="-128"/>
                  <a:ea typeface="メイリオ" panose="020B0604030504040204" pitchFamily="50" charset="-128"/>
                </a:rPr>
                <a:t>修正</a:t>
              </a:r>
              <a:r>
                <a:rPr lang="en-US" altLang="ja-JP" sz="1400" dirty="0" smtClean="0">
                  <a:latin typeface="メイリオ" panose="020B0604030504040204" pitchFamily="50" charset="-128"/>
                  <a:ea typeface="メイリオ" panose="020B0604030504040204" pitchFamily="50" charset="-128"/>
                </a:rPr>
                <a:t>A</a:t>
              </a:r>
              <a:r>
                <a:rPr kumimoji="1" lang="en-US" altLang="ja-JP" sz="1400" dirty="0" smtClean="0">
                  <a:latin typeface="メイリオ" panose="020B0604030504040204" pitchFamily="50" charset="-128"/>
                  <a:ea typeface="メイリオ" panose="020B0604030504040204" pitchFamily="50" charset="-128"/>
                </a:rPr>
                <a:t>2</a:t>
              </a:r>
            </a:p>
            <a:p>
              <a:pPr algn="ctr"/>
              <a:r>
                <a:rPr lang="en-US" altLang="ja-JP" sz="1400" dirty="0" smtClean="0">
                  <a:latin typeface="メイリオ" panose="020B0604030504040204" pitchFamily="50" charset="-128"/>
                  <a:ea typeface="メイリオ" panose="020B0604030504040204" pitchFamily="50" charset="-128"/>
                </a:rPr>
                <a:t>10%</a:t>
              </a:r>
              <a:endParaRPr kumimoji="1" lang="ja-JP" altLang="en-US" sz="1400" dirty="0">
                <a:latin typeface="メイリオ" panose="020B0604030504040204" pitchFamily="50" charset="-128"/>
                <a:ea typeface="メイリオ" panose="020B0604030504040204" pitchFamily="50" charset="-128"/>
              </a:endParaRPr>
            </a:p>
          </p:txBody>
        </p:sp>
      </p:grpSp>
      <p:sp>
        <p:nvSpPr>
          <p:cNvPr id="33" name="コンテンツ プレースホルダー 2"/>
          <p:cNvSpPr txBox="1">
            <a:spLocks/>
          </p:cNvSpPr>
          <p:nvPr/>
        </p:nvSpPr>
        <p:spPr bwMode="auto">
          <a:xfrm>
            <a:off x="1454320" y="2143743"/>
            <a:ext cx="4016679" cy="1115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5397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80645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400" kern="0" dirty="0" smtClean="0"/>
              <a:t>クラスタ</a:t>
            </a:r>
            <a:r>
              <a:rPr lang="en-US" altLang="ja-JP" sz="2400" kern="0" dirty="0" smtClean="0"/>
              <a:t>A</a:t>
            </a:r>
          </a:p>
          <a:p>
            <a:pPr marL="0" indent="0" algn="ctr">
              <a:lnSpc>
                <a:spcPct val="100000"/>
              </a:lnSpc>
              <a:buFontTx/>
              <a:buNone/>
            </a:pPr>
            <a:r>
              <a:rPr lang="ja-JP" altLang="en-US" sz="2400" kern="0" dirty="0" smtClean="0"/>
              <a:t>（</a:t>
            </a:r>
            <a:r>
              <a:rPr lang="en-US" altLang="ja-JP" sz="2400" kern="0" dirty="0" smtClean="0"/>
              <a:t>SATD</a:t>
            </a:r>
            <a:r>
              <a:rPr lang="ja-JP" altLang="en-US" sz="2400" kern="0" dirty="0" smtClean="0"/>
              <a:t>：</a:t>
            </a:r>
            <a:r>
              <a:rPr lang="en-US" altLang="ja-JP" sz="2400" kern="0" dirty="0" smtClean="0"/>
              <a:t>30</a:t>
            </a:r>
            <a:r>
              <a:rPr lang="ja-JP" altLang="en-US" sz="2400" kern="0" dirty="0" smtClean="0"/>
              <a:t>個）</a:t>
            </a:r>
            <a:endParaRPr lang="en-US" altLang="ja-JP" sz="2400" kern="0" dirty="0" smtClean="0"/>
          </a:p>
        </p:txBody>
      </p:sp>
      <p:sp>
        <p:nvSpPr>
          <p:cNvPr id="34" name="コンテンツ プレースホルダー 2"/>
          <p:cNvSpPr txBox="1">
            <a:spLocks/>
          </p:cNvSpPr>
          <p:nvPr/>
        </p:nvSpPr>
        <p:spPr bwMode="auto">
          <a:xfrm>
            <a:off x="4889990" y="2152452"/>
            <a:ext cx="4016679" cy="530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5397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80645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400" kern="0" dirty="0" smtClean="0"/>
              <a:t>クラスタ</a:t>
            </a:r>
            <a:r>
              <a:rPr lang="en-US" altLang="ja-JP" sz="2400" kern="0" dirty="0" smtClean="0"/>
              <a:t>B</a:t>
            </a:r>
          </a:p>
          <a:p>
            <a:pPr marL="0" indent="0" algn="ctr">
              <a:lnSpc>
                <a:spcPct val="100000"/>
              </a:lnSpc>
              <a:buFontTx/>
              <a:buNone/>
            </a:pPr>
            <a:r>
              <a:rPr lang="ja-JP" altLang="en-US" sz="2400" kern="0" dirty="0" smtClean="0"/>
              <a:t>（</a:t>
            </a:r>
            <a:r>
              <a:rPr lang="en-US" altLang="ja-JP" sz="2400" kern="0" dirty="0" smtClean="0"/>
              <a:t>SATD</a:t>
            </a:r>
            <a:r>
              <a:rPr lang="ja-JP" altLang="en-US" sz="2400" kern="0" dirty="0" smtClean="0"/>
              <a:t>：</a:t>
            </a:r>
            <a:r>
              <a:rPr lang="en-US" altLang="ja-JP" sz="2400" kern="0" dirty="0" smtClean="0"/>
              <a:t>22</a:t>
            </a:r>
            <a:r>
              <a:rPr lang="ja-JP" altLang="en-US" sz="2400" kern="0" dirty="0" smtClean="0"/>
              <a:t>個）</a:t>
            </a:r>
            <a:endParaRPr lang="en-US" altLang="ja-JP" sz="2400" kern="0" dirty="0" smtClean="0"/>
          </a:p>
        </p:txBody>
      </p:sp>
      <p:sp>
        <p:nvSpPr>
          <p:cNvPr id="36" name="コンテンツ プレースホルダー 2"/>
          <p:cNvSpPr txBox="1">
            <a:spLocks/>
          </p:cNvSpPr>
          <p:nvPr/>
        </p:nvSpPr>
        <p:spPr bwMode="auto">
          <a:xfrm>
            <a:off x="580032" y="5379562"/>
            <a:ext cx="1943100" cy="530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5397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80645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400" kern="0" dirty="0" smtClean="0"/>
              <a:t>β=0.8</a:t>
            </a:r>
            <a:r>
              <a:rPr lang="ja-JP" altLang="en-US" sz="2400" kern="0" dirty="0" smtClean="0"/>
              <a:t>のとき</a:t>
            </a:r>
            <a:endParaRPr lang="en-US" altLang="ja-JP" sz="2400" kern="0" dirty="0" smtClean="0"/>
          </a:p>
        </p:txBody>
      </p:sp>
      <p:sp>
        <p:nvSpPr>
          <p:cNvPr id="38" name="コンテンツ プレースホルダー 2"/>
          <p:cNvSpPr txBox="1">
            <a:spLocks/>
          </p:cNvSpPr>
          <p:nvPr/>
        </p:nvSpPr>
        <p:spPr bwMode="auto">
          <a:xfrm>
            <a:off x="2252914" y="5388447"/>
            <a:ext cx="2653548" cy="530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5397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80645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400" kern="0" dirty="0" smtClean="0"/>
              <a:t>有効なクラスタ</a:t>
            </a:r>
            <a:endParaRPr lang="en-US" altLang="ja-JP" sz="2400" kern="0" dirty="0" smtClean="0"/>
          </a:p>
        </p:txBody>
      </p:sp>
      <p:sp>
        <p:nvSpPr>
          <p:cNvPr id="39" name="コンテンツ プレースホルダー 2"/>
          <p:cNvSpPr txBox="1">
            <a:spLocks/>
          </p:cNvSpPr>
          <p:nvPr/>
        </p:nvSpPr>
        <p:spPr bwMode="auto">
          <a:xfrm>
            <a:off x="5808886" y="5390443"/>
            <a:ext cx="2653548" cy="530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5397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80645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400" kern="0" dirty="0"/>
              <a:t>無効</a:t>
            </a:r>
            <a:r>
              <a:rPr lang="ja-JP" altLang="en-US" sz="2400" kern="0" dirty="0" smtClean="0"/>
              <a:t>なクラスタ</a:t>
            </a:r>
            <a:endParaRPr lang="en-US" altLang="ja-JP" sz="2400" kern="0" dirty="0" smtClean="0"/>
          </a:p>
        </p:txBody>
      </p:sp>
      <p:sp>
        <p:nvSpPr>
          <p:cNvPr id="41" name="コンテンツ プレースホルダー 2"/>
          <p:cNvSpPr txBox="1">
            <a:spLocks/>
          </p:cNvSpPr>
          <p:nvPr/>
        </p:nvSpPr>
        <p:spPr bwMode="auto">
          <a:xfrm>
            <a:off x="812800" y="6113550"/>
            <a:ext cx="7531100" cy="530380"/>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5397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80645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400" kern="0" dirty="0" smtClean="0"/>
              <a:t>有効なクラスタに分類されるコメントの割合：</a:t>
            </a:r>
            <a:r>
              <a:rPr lang="en-US" altLang="ja-JP" sz="2400" kern="0" dirty="0" smtClean="0"/>
              <a:t>0.58</a:t>
            </a:r>
          </a:p>
        </p:txBody>
      </p:sp>
    </p:spTree>
    <p:extLst>
      <p:ext uri="{BB962C8B-B14F-4D97-AF65-F5344CB8AC3E}">
        <p14:creationId xmlns:p14="http://schemas.microsoft.com/office/powerpoint/2010/main" val="1564710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0"/>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27"/>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16"/>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1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8" grpId="0"/>
      <p:bldP spid="39" grpId="0"/>
      <p:bldP spid="4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調査対象</a:t>
            </a:r>
            <a:endParaRPr lang="ja-JP" altLang="en-US" dirty="0"/>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976660401"/>
              </p:ext>
            </p:extLst>
          </p:nvPr>
        </p:nvGraphicFramePr>
        <p:xfrm>
          <a:off x="519113" y="3977305"/>
          <a:ext cx="8229600" cy="2225040"/>
        </p:xfrm>
        <a:graphic>
          <a:graphicData uri="http://schemas.openxmlformats.org/drawingml/2006/table">
            <a:tbl>
              <a:tblPr firstRow="1" bandRow="1">
                <a:tableStyleId>{F5AB1C69-6EDB-4FF4-983F-18BD219EF322}</a:tableStyleId>
              </a:tblPr>
              <a:tblGrid>
                <a:gridCol w="1633368">
                  <a:extLst>
                    <a:ext uri="{9D8B030D-6E8A-4147-A177-3AD203B41FA5}">
                      <a16:colId xmlns:a16="http://schemas.microsoft.com/office/drawing/2014/main" val="4188883563"/>
                    </a:ext>
                  </a:extLst>
                </a:gridCol>
                <a:gridCol w="1675052">
                  <a:extLst>
                    <a:ext uri="{9D8B030D-6E8A-4147-A177-3AD203B41FA5}">
                      <a16:colId xmlns:a16="http://schemas.microsoft.com/office/drawing/2014/main" val="90985488"/>
                    </a:ext>
                  </a:extLst>
                </a:gridCol>
                <a:gridCol w="1607492">
                  <a:extLst>
                    <a:ext uri="{9D8B030D-6E8A-4147-A177-3AD203B41FA5}">
                      <a16:colId xmlns:a16="http://schemas.microsoft.com/office/drawing/2014/main" val="1482534855"/>
                    </a:ext>
                  </a:extLst>
                </a:gridCol>
                <a:gridCol w="1192352">
                  <a:extLst>
                    <a:ext uri="{9D8B030D-6E8A-4147-A177-3AD203B41FA5}">
                      <a16:colId xmlns:a16="http://schemas.microsoft.com/office/drawing/2014/main" val="3982983363"/>
                    </a:ext>
                  </a:extLst>
                </a:gridCol>
                <a:gridCol w="2121336">
                  <a:extLst>
                    <a:ext uri="{9D8B030D-6E8A-4147-A177-3AD203B41FA5}">
                      <a16:colId xmlns:a16="http://schemas.microsoft.com/office/drawing/2014/main" val="1035402475"/>
                    </a:ext>
                  </a:extLst>
                </a:gridCol>
              </a:tblGrid>
              <a:tr h="370840">
                <a:tc>
                  <a:txBody>
                    <a:bodyPr/>
                    <a:lstStyle/>
                    <a:p>
                      <a:pPr algn="ctr"/>
                      <a:r>
                        <a:rPr kumimoji="1" lang="ja-JP" altLang="en-US" sz="1600" b="0" dirty="0" smtClean="0">
                          <a:solidFill>
                            <a:schemeClr val="tx1"/>
                          </a:solidFill>
                          <a:ea typeface="メイリオ" panose="020B0604030504040204" pitchFamily="50" charset="-128"/>
                        </a:rPr>
                        <a:t>プロジェクト名</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b="0" dirty="0" smtClean="0">
                          <a:solidFill>
                            <a:schemeClr val="tx1"/>
                          </a:solidFill>
                          <a:ea typeface="メイリオ" panose="020B0604030504040204" pitchFamily="50" charset="-128"/>
                        </a:rPr>
                        <a:t>Java </a:t>
                      </a:r>
                      <a:r>
                        <a:rPr kumimoji="1" lang="ja-JP" altLang="en-US" sz="1600" b="0" dirty="0" smtClean="0">
                          <a:solidFill>
                            <a:schemeClr val="tx1"/>
                          </a:solidFill>
                          <a:ea typeface="メイリオ" panose="020B0604030504040204" pitchFamily="50" charset="-128"/>
                        </a:rPr>
                        <a:t>ファイル数</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ea typeface="メイリオ" panose="020B0604030504040204" pitchFamily="50" charset="-128"/>
                        </a:rPr>
                        <a:t>総リビジョン数</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b="0" dirty="0" smtClean="0">
                          <a:solidFill>
                            <a:schemeClr val="tx1"/>
                          </a:solidFill>
                          <a:ea typeface="メイリオ" panose="020B0604030504040204" pitchFamily="50" charset="-128"/>
                        </a:rPr>
                        <a:t>LOC</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ea typeface="メイリオ" panose="020B0604030504040204" pitchFamily="50" charset="-128"/>
                        </a:rPr>
                        <a:t>コントリビュータ数</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354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Camel</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17,463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46,005</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1,829,500</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647</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40077802"/>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Gerrit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2,793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36,093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380,286</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368</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4231640774"/>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Hadoop</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11,314</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57,242</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2,560,319</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273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2138804707"/>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Log4j</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1,894</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ja-JP" altLang="en-US"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 </a:t>
                      </a: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11,007</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243,438</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86</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32874562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Tomcat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2,404</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20,420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570,392</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39</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4473526"/>
                  </a:ext>
                </a:extLst>
              </a:tr>
            </a:tbl>
          </a:graphicData>
        </a:graphic>
      </p:graphicFrame>
      <p:sp>
        <p:nvSpPr>
          <p:cNvPr id="4" name="日付プレースホルダー 3"/>
          <p:cNvSpPr>
            <a:spLocks noGrp="1"/>
          </p:cNvSpPr>
          <p:nvPr>
            <p:ph type="dt" sz="half" idx="10"/>
          </p:nvPr>
        </p:nvSpPr>
        <p:spPr/>
        <p:txBody>
          <a:bodyPr/>
          <a:lstStyle/>
          <a:p>
            <a:fld id="{2ED8F503-5C29-4095-917C-A0FF05B99BF8}"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17</a:t>
            </a:fld>
            <a:endParaRPr lang="en-US" altLang="ja-JP" dirty="0"/>
          </a:p>
        </p:txBody>
      </p:sp>
      <p:sp>
        <p:nvSpPr>
          <p:cNvPr id="18" name="コンテンツ プレースホルダー 2"/>
          <p:cNvSpPr txBox="1">
            <a:spLocks/>
          </p:cNvSpPr>
          <p:nvPr/>
        </p:nvSpPr>
        <p:spPr bwMode="auto">
          <a:xfrm>
            <a:off x="457200" y="1600200"/>
            <a:ext cx="8229600" cy="2089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30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6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800" kern="0" dirty="0" smtClean="0">
                <a:latin typeface="Segoe UI" panose="020B0502040204020203" pitchFamily="34" charset="0"/>
                <a:ea typeface="メイリオ" panose="020B0604030504040204" pitchFamily="50" charset="-128"/>
              </a:rPr>
              <a:t>5 </a:t>
            </a:r>
            <a:r>
              <a:rPr lang="ja-JP" altLang="en-US" sz="2800" kern="0" dirty="0" smtClean="0">
                <a:latin typeface="Segoe UI" panose="020B0502040204020203" pitchFamily="34" charset="0"/>
                <a:ea typeface="メイリオ" panose="020B0604030504040204" pitchFamily="50" charset="-128"/>
              </a:rPr>
              <a:t>つの </a:t>
            </a:r>
            <a:r>
              <a:rPr lang="en-US" altLang="ja-JP" sz="2800" kern="0" dirty="0" smtClean="0">
                <a:latin typeface="Segoe UI" panose="020B0502040204020203" pitchFamily="34" charset="0"/>
                <a:ea typeface="メイリオ" panose="020B0604030504040204" pitchFamily="50" charset="-128"/>
              </a:rPr>
              <a:t>Java </a:t>
            </a:r>
            <a:r>
              <a:rPr lang="ja-JP" altLang="en-US" sz="2800" kern="0" dirty="0" smtClean="0">
                <a:latin typeface="Segoe UI" panose="020B0502040204020203" pitchFamily="34" charset="0"/>
                <a:ea typeface="メイリオ" panose="020B0604030504040204" pitchFamily="50" charset="-128"/>
              </a:rPr>
              <a:t>オープンソースプロジェクトを対象</a:t>
            </a:r>
            <a:endParaRPr lang="en-US" altLang="ja-JP" sz="2800" kern="0" dirty="0" smtClean="0">
              <a:latin typeface="Segoe UI" panose="020B0502040204020203" pitchFamily="34" charset="0"/>
              <a:ea typeface="メイリオ" panose="020B0604030504040204" pitchFamily="50" charset="-128"/>
            </a:endParaRPr>
          </a:p>
          <a:p>
            <a:pPr lvl="1"/>
            <a:r>
              <a:rPr lang="ja-JP" altLang="en-US" sz="2400" kern="0" dirty="0" smtClean="0">
                <a:latin typeface="Segoe UI" panose="020B0502040204020203" pitchFamily="34" charset="0"/>
                <a:ea typeface="メイリオ" panose="020B0604030504040204" pitchFamily="50" charset="-128"/>
              </a:rPr>
              <a:t>異なるアプリケーションドメイン，規模</a:t>
            </a:r>
            <a:endParaRPr lang="en-US" altLang="ja-JP" sz="2400" kern="0" dirty="0" smtClean="0">
              <a:latin typeface="Segoe UI" panose="020B0502040204020203" pitchFamily="34" charset="0"/>
              <a:ea typeface="メイリオ" panose="020B0604030504040204" pitchFamily="50" charset="-128"/>
            </a:endParaRPr>
          </a:p>
          <a:p>
            <a:pPr lvl="1"/>
            <a:r>
              <a:rPr lang="ja-JP" altLang="en-US" sz="2400" kern="0" dirty="0" smtClean="0">
                <a:latin typeface="Segoe UI" panose="020B0502040204020203" pitchFamily="34" charset="0"/>
                <a:ea typeface="メイリオ" panose="020B0604030504040204" pitchFamily="50" charset="-128"/>
              </a:rPr>
              <a:t>開発が活発に行われている</a:t>
            </a:r>
            <a:endParaRPr lang="en-US" altLang="ja-JP" sz="2400" kern="0" dirty="0" smtClean="0">
              <a:latin typeface="Segoe UI" panose="020B0502040204020203" pitchFamily="34" charset="0"/>
              <a:ea typeface="メイリオ" panose="020B0604030504040204" pitchFamily="50" charset="-128"/>
            </a:endParaRPr>
          </a:p>
          <a:p>
            <a:pPr lvl="1"/>
            <a:r>
              <a:rPr lang="ja-JP" altLang="en-US" sz="2400" kern="0" dirty="0" smtClean="0">
                <a:latin typeface="Segoe UI" panose="020B0502040204020203" pitchFamily="34" charset="0"/>
                <a:ea typeface="メイリオ" panose="020B0604030504040204" pitchFamily="50" charset="-128"/>
              </a:rPr>
              <a:t>十分な量のコメントが含まれている</a:t>
            </a:r>
            <a:endParaRPr lang="en-US" altLang="ja-JP" sz="2400" kern="0" dirty="0" smtClean="0">
              <a:latin typeface="Segoe UI" panose="020B0502040204020203" pitchFamily="34" charset="0"/>
              <a:ea typeface="メイリオ" panose="020B0604030504040204" pitchFamily="50" charset="-128"/>
            </a:endParaRPr>
          </a:p>
        </p:txBody>
      </p:sp>
      <p:sp>
        <p:nvSpPr>
          <p:cNvPr id="19" name="テキスト ボックス 18"/>
          <p:cNvSpPr txBox="1"/>
          <p:nvPr/>
        </p:nvSpPr>
        <p:spPr>
          <a:xfrm>
            <a:off x="2977870" y="3638751"/>
            <a:ext cx="3892269" cy="338554"/>
          </a:xfrm>
          <a:prstGeom prst="rect">
            <a:avLst/>
          </a:prstGeom>
          <a:noFill/>
        </p:spPr>
        <p:txBody>
          <a:bodyPr wrap="square" rtlCol="0">
            <a:spAutoFit/>
          </a:bodyPr>
          <a:lstStyle/>
          <a:p>
            <a:r>
              <a:rPr kumimoji="1" lang="ja-JP" altLang="en-US" sz="1600" dirty="0" smtClean="0">
                <a:solidFill>
                  <a:schemeClr val="tx2"/>
                </a:solidFill>
                <a:latin typeface="メイリオ" panose="020B0604030504040204" pitchFamily="50" charset="-128"/>
                <a:ea typeface="メイリオ" panose="020B0604030504040204" pitchFamily="50" charset="-128"/>
              </a:rPr>
              <a:t>調査対象のプロジェクトの特徴</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369254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SATD </a:t>
            </a:r>
            <a:r>
              <a:rPr lang="ja-JP" altLang="en-US" dirty="0" smtClean="0"/>
              <a:t>への修正の類似性</a:t>
            </a:r>
            <a:endParaRPr lang="ja-JP" altLang="en-US" dirty="0"/>
          </a:p>
        </p:txBody>
      </p:sp>
      <p:sp>
        <p:nvSpPr>
          <p:cNvPr id="4" name="日付プレースホルダー 3"/>
          <p:cNvSpPr>
            <a:spLocks noGrp="1"/>
          </p:cNvSpPr>
          <p:nvPr>
            <p:ph type="dt" sz="half" idx="10"/>
          </p:nvPr>
        </p:nvSpPr>
        <p:spPr/>
        <p:txBody>
          <a:bodyPr/>
          <a:lstStyle/>
          <a:p>
            <a:fld id="{5188C181-1222-46C2-9493-CA769F73A850}"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18</a:t>
            </a:fld>
            <a:endParaRPr lang="en-US" altLang="ja-JP" dirty="0"/>
          </a:p>
        </p:txBody>
      </p:sp>
      <p:graphicFrame>
        <p:nvGraphicFramePr>
          <p:cNvPr id="7" name="コンテンツ プレースホルダー 6"/>
          <p:cNvGraphicFramePr>
            <a:graphicFrameLocks/>
          </p:cNvGraphicFramePr>
          <p:nvPr>
            <p:extLst>
              <p:ext uri="{D42A27DB-BD31-4B8C-83A1-F6EECF244321}">
                <p14:modId xmlns:p14="http://schemas.microsoft.com/office/powerpoint/2010/main" val="913570564"/>
              </p:ext>
            </p:extLst>
          </p:nvPr>
        </p:nvGraphicFramePr>
        <p:xfrm>
          <a:off x="519113" y="3587692"/>
          <a:ext cx="8156575" cy="2225040"/>
        </p:xfrm>
        <a:graphic>
          <a:graphicData uri="http://schemas.openxmlformats.org/drawingml/2006/table">
            <a:tbl>
              <a:tblPr firstRow="1" bandRow="1">
                <a:tableStyleId>{F5AB1C69-6EDB-4FF4-983F-18BD219EF322}</a:tableStyleId>
              </a:tblPr>
              <a:tblGrid>
                <a:gridCol w="2605309">
                  <a:extLst>
                    <a:ext uri="{9D8B030D-6E8A-4147-A177-3AD203B41FA5}">
                      <a16:colId xmlns:a16="http://schemas.microsoft.com/office/drawing/2014/main" val="4188883563"/>
                    </a:ext>
                  </a:extLst>
                </a:gridCol>
                <a:gridCol w="2927032">
                  <a:extLst>
                    <a:ext uri="{9D8B030D-6E8A-4147-A177-3AD203B41FA5}">
                      <a16:colId xmlns:a16="http://schemas.microsoft.com/office/drawing/2014/main" val="90985488"/>
                    </a:ext>
                  </a:extLst>
                </a:gridCol>
                <a:gridCol w="2624234">
                  <a:extLst>
                    <a:ext uri="{9D8B030D-6E8A-4147-A177-3AD203B41FA5}">
                      <a16:colId xmlns:a16="http://schemas.microsoft.com/office/drawing/2014/main" val="1482534855"/>
                    </a:ext>
                  </a:extLst>
                </a:gridCol>
              </a:tblGrid>
              <a:tr h="370840">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プロジェクト名</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b="0" dirty="0" smtClean="0">
                          <a:solidFill>
                            <a:schemeClr val="tx1"/>
                          </a:solidFill>
                          <a:latin typeface="メイリオ" panose="020B0604030504040204" pitchFamily="50" charset="-128"/>
                          <a:ea typeface="メイリオ" panose="020B0604030504040204" pitchFamily="50" charset="-128"/>
                        </a:rPr>
                        <a:t>SATD </a:t>
                      </a:r>
                      <a:r>
                        <a:rPr kumimoji="1" lang="ja-JP" altLang="en-US" sz="1600" b="0" dirty="0" smtClean="0">
                          <a:solidFill>
                            <a:schemeClr val="tx1"/>
                          </a:solidFill>
                          <a:latin typeface="メイリオ" panose="020B0604030504040204" pitchFamily="50" charset="-128"/>
                          <a:ea typeface="メイリオ" panose="020B0604030504040204" pitchFamily="50" charset="-128"/>
                        </a:rPr>
                        <a:t>コメント数</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修正の類似度の平均</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354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Camel</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263</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0.53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40077802"/>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Gerrit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65</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0.40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4231640774"/>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Hadoop</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941</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0.89</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2138804707"/>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Log4j</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37</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0.77</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32874562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Tomcat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915</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0.72</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4473526"/>
                  </a:ext>
                </a:extLst>
              </a:tr>
            </a:tbl>
          </a:graphicData>
        </a:graphic>
      </p:graphicFrame>
      <mc:AlternateContent xmlns:mc="http://schemas.openxmlformats.org/markup-compatibility/2006" xmlns:a14="http://schemas.microsoft.com/office/drawing/2010/main">
        <mc:Choice Requires="a14">
          <p:sp>
            <p:nvSpPr>
              <p:cNvPr id="20" name="コンテンツ プレースホルダー 19"/>
              <p:cNvSpPr>
                <a:spLocks noGrp="1"/>
              </p:cNvSpPr>
              <p:nvPr>
                <p:ph idx="1"/>
              </p:nvPr>
            </p:nvSpPr>
            <p:spPr>
              <a:xfrm>
                <a:off x="457200" y="1600200"/>
                <a:ext cx="8291514" cy="1987491"/>
              </a:xfrm>
            </p:spPr>
            <p:txBody>
              <a:bodyPr/>
              <a:lstStyle/>
              <a:p>
                <a:pPr marL="0" indent="0">
                  <a:lnSpc>
                    <a:spcPct val="110000"/>
                  </a:lnSpc>
                  <a:buNone/>
                </a:pPr>
                <a14:m>
                  <m:oMath xmlns:m="http://schemas.openxmlformats.org/officeDocument/2006/math">
                    <m:r>
                      <a:rPr lang="en-US" altLang="ja-JP" sz="2200" b="0" i="1" smtClean="0">
                        <a:latin typeface="Cambria Math" panose="02040503050406030204" pitchFamily="18" charset="0"/>
                      </a:rPr>
                      <m:t>𝐿</m:t>
                    </m:r>
                    <m:r>
                      <a:rPr lang="en-US" altLang="ja-JP" sz="2200" b="0" i="1" smtClean="0">
                        <a:latin typeface="Cambria Math" panose="02040503050406030204" pitchFamily="18" charset="0"/>
                      </a:rPr>
                      <m:t>=</m:t>
                    </m:r>
                    <m:func>
                      <m:funcPr>
                        <m:ctrlPr>
                          <a:rPr lang="en-US" altLang="ja-JP" sz="2200" b="0" i="1" smtClean="0">
                            <a:latin typeface="Cambria Math" panose="02040503050406030204" pitchFamily="18" charset="0"/>
                          </a:rPr>
                        </m:ctrlPr>
                      </m:funcPr>
                      <m:fName>
                        <m:r>
                          <m:rPr>
                            <m:sty m:val="p"/>
                          </m:rPr>
                          <a:rPr lang="en-US" altLang="ja-JP" sz="2200" b="0" i="0" smtClean="0">
                            <a:latin typeface="Cambria Math" panose="02040503050406030204" pitchFamily="18" charset="0"/>
                          </a:rPr>
                          <m:t>max</m:t>
                        </m:r>
                      </m:fName>
                      <m:e>
                        <m:d>
                          <m:dPr>
                            <m:ctrlPr>
                              <a:rPr lang="en-US" altLang="ja-JP" sz="2200" b="0" i="1" smtClean="0">
                                <a:latin typeface="Cambria Math" panose="02040503050406030204" pitchFamily="18" charset="0"/>
                              </a:rPr>
                            </m:ctrlPr>
                          </m:dPr>
                          <m:e>
                            <m:r>
                              <a:rPr lang="ja-JP" altLang="en-US" sz="2200" i="1">
                                <a:latin typeface="Cambria Math" panose="02040503050406030204" pitchFamily="18" charset="0"/>
                              </a:rPr>
                              <m:t>比較する</m:t>
                            </m:r>
                            <m:r>
                              <a:rPr lang="en-US" altLang="ja-JP" sz="2200" b="0" i="1" smtClean="0">
                                <a:latin typeface="Cambria Math" panose="02040503050406030204" pitchFamily="18" charset="0"/>
                              </a:rPr>
                              <m:t>2</m:t>
                            </m:r>
                            <m:r>
                              <a:rPr lang="ja-JP" altLang="en-US" sz="2200" i="1">
                                <a:latin typeface="Cambria Math" panose="02040503050406030204" pitchFamily="18" charset="0"/>
                              </a:rPr>
                              <m:t>つの</m:t>
                            </m:r>
                            <m:r>
                              <a:rPr lang="ja-JP" altLang="en-US" sz="2200" i="1" smtClean="0">
                                <a:latin typeface="Cambria Math" panose="02040503050406030204" pitchFamily="18" charset="0"/>
                              </a:rPr>
                              <m:t>トークン列の</m:t>
                            </m:r>
                            <m:r>
                              <a:rPr lang="ja-JP" altLang="en-US" sz="2200" i="1">
                                <a:latin typeface="Cambria Math" panose="02040503050406030204" pitchFamily="18" charset="0"/>
                              </a:rPr>
                              <m:t>長さ</m:t>
                            </m:r>
                          </m:e>
                        </m:d>
                      </m:e>
                    </m:func>
                    <m:r>
                      <a:rPr lang="en-US" altLang="ja-JP" sz="2200" b="0" i="1" smtClean="0">
                        <a:latin typeface="Cambria Math" panose="02040503050406030204" pitchFamily="18" charset="0"/>
                      </a:rPr>
                      <m:t> </m:t>
                    </m:r>
                  </m:oMath>
                </a14:m>
                <a:r>
                  <a:rPr lang="ja-JP" altLang="en-US" sz="2200" i="1" dirty="0" smtClean="0">
                    <a:latin typeface="Cambria Math" panose="02040503050406030204" pitchFamily="18" charset="0"/>
                  </a:rPr>
                  <a:t>とするとき，</a:t>
                </a:r>
                <a:endParaRPr lang="en-US" altLang="ja-JP" sz="2200" i="1" dirty="0" smtClean="0">
                  <a:latin typeface="Cambria Math" panose="02040503050406030204" pitchFamily="18" charset="0"/>
                </a:endParaRPr>
              </a:p>
              <a:p>
                <a:pPr marL="0" indent="0" algn="ctr">
                  <a:lnSpc>
                    <a:spcPct val="110000"/>
                  </a:lnSpc>
                  <a:buNone/>
                </a:pPr>
                <a14:m>
                  <m:oMath xmlns:m="http://schemas.openxmlformats.org/officeDocument/2006/math">
                    <m:r>
                      <a:rPr kumimoji="1" lang="ja-JP" altLang="en-US" sz="2200" i="1" dirty="0">
                        <a:latin typeface="Cambria Math" panose="02040503050406030204" pitchFamily="18" charset="0"/>
                      </a:rPr>
                      <m:t>閾値</m:t>
                    </m:r>
                    <m:r>
                      <a:rPr kumimoji="1" lang="en-US" altLang="ja-JP" sz="2200" b="0" i="1" dirty="0" smtClean="0">
                        <a:latin typeface="Cambria Math" panose="02040503050406030204" pitchFamily="18" charset="0"/>
                      </a:rPr>
                      <m:t> </m:t>
                    </m:r>
                    <m:r>
                      <a:rPr kumimoji="1" lang="ja-JP" altLang="en-US" sz="2200" i="1" smtClean="0">
                        <a:latin typeface="Cambria Math" panose="02040503050406030204" pitchFamily="18" charset="0"/>
                      </a:rPr>
                      <m:t>𝛼</m:t>
                    </m:r>
                    <m:r>
                      <a:rPr kumimoji="1" lang="en-US" altLang="ja-JP" sz="2200" i="1" smtClean="0">
                        <a:latin typeface="Cambria Math" panose="02040503050406030204" pitchFamily="18" charset="0"/>
                        <a:ea typeface="Cambria Math" panose="02040503050406030204" pitchFamily="18" charset="0"/>
                      </a:rPr>
                      <m:t>=</m:t>
                    </m:r>
                    <m:d>
                      <m:dPr>
                        <m:begChr m:val="{"/>
                        <m:endChr m:val=""/>
                        <m:ctrlPr>
                          <a:rPr kumimoji="1" lang="en-US" altLang="ja-JP" sz="2200" i="1" smtClean="0">
                            <a:latin typeface="Cambria Math" panose="02040503050406030204" pitchFamily="18" charset="0"/>
                            <a:ea typeface="Cambria Math" panose="02040503050406030204" pitchFamily="18" charset="0"/>
                          </a:rPr>
                        </m:ctrlPr>
                      </m:dPr>
                      <m:e>
                        <m:eqArr>
                          <m:eqArrPr>
                            <m:ctrlPr>
                              <a:rPr kumimoji="1" lang="en-US" altLang="ja-JP" sz="2200" i="1" smtClean="0">
                                <a:latin typeface="Cambria Math" panose="02040503050406030204" pitchFamily="18" charset="0"/>
                                <a:ea typeface="Cambria Math" panose="02040503050406030204" pitchFamily="18" charset="0"/>
                              </a:rPr>
                            </m:ctrlPr>
                          </m:eqArrPr>
                          <m:e>
                            <m:r>
                              <a:rPr kumimoji="1" lang="en-US" altLang="ja-JP" sz="2200" b="0" i="1" smtClean="0">
                                <a:latin typeface="Cambria Math" panose="02040503050406030204" pitchFamily="18" charset="0"/>
                                <a:ea typeface="Cambria Math" panose="02040503050406030204" pitchFamily="18" charset="0"/>
                              </a:rPr>
                              <m:t> 0.6</m:t>
                            </m:r>
                            <m:r>
                              <a:rPr kumimoji="1" lang="en-US" altLang="ja-JP" sz="2200" b="0" i="1" smtClean="0">
                                <a:latin typeface="Cambria Math" panose="02040503050406030204" pitchFamily="18" charset="0"/>
                                <a:ea typeface="Cambria Math" panose="02040503050406030204" pitchFamily="18" charset="0"/>
                              </a:rPr>
                              <m:t>𝐿</m:t>
                            </m:r>
                            <m:r>
                              <a:rPr kumimoji="1" lang="en-US" altLang="ja-JP" sz="2200" b="0" i="1" smtClean="0">
                                <a:latin typeface="Cambria Math" panose="02040503050406030204" pitchFamily="18" charset="0"/>
                                <a:ea typeface="Cambria Math" panose="02040503050406030204" pitchFamily="18" charset="0"/>
                              </a:rPr>
                              <m:t> (</m:t>
                            </m:r>
                            <m:r>
                              <a:rPr kumimoji="1" lang="en-US" altLang="ja-JP" sz="2200" b="0" i="1" smtClean="0">
                                <a:latin typeface="Cambria Math" panose="02040503050406030204" pitchFamily="18" charset="0"/>
                                <a:ea typeface="Cambria Math" panose="02040503050406030204" pitchFamily="18" charset="0"/>
                              </a:rPr>
                              <m:t>𝐿</m:t>
                            </m:r>
                            <m:r>
                              <a:rPr kumimoji="1" lang="en-US" altLang="ja-JP" sz="2200" b="0" i="1" smtClean="0">
                                <a:latin typeface="Cambria Math" panose="02040503050406030204" pitchFamily="18" charset="0"/>
                                <a:ea typeface="Cambria Math" panose="02040503050406030204" pitchFamily="18" charset="0"/>
                              </a:rPr>
                              <m:t>&lt;30)</m:t>
                            </m:r>
                          </m:e>
                          <m:e>
                            <m:r>
                              <a:rPr kumimoji="1" lang="en-US" altLang="ja-JP" sz="2200" b="0" i="1" smtClean="0">
                                <a:latin typeface="Cambria Math" panose="02040503050406030204" pitchFamily="18" charset="0"/>
                                <a:ea typeface="Cambria Math" panose="02040503050406030204" pitchFamily="18" charset="0"/>
                              </a:rPr>
                              <m:t> 18   (</m:t>
                            </m:r>
                            <m:r>
                              <a:rPr kumimoji="1" lang="en-US" altLang="ja-JP" sz="2200" b="0" i="1" smtClean="0">
                                <a:latin typeface="Cambria Math" panose="02040503050406030204" pitchFamily="18" charset="0"/>
                                <a:ea typeface="Cambria Math" panose="02040503050406030204" pitchFamily="18" charset="0"/>
                              </a:rPr>
                              <m:t>𝐿</m:t>
                            </m:r>
                            <m:r>
                              <a:rPr kumimoji="1" lang="en-US" altLang="ja-JP" sz="2200" b="0" i="1" smtClean="0">
                                <a:latin typeface="Cambria Math" panose="02040503050406030204" pitchFamily="18" charset="0"/>
                                <a:ea typeface="Cambria Math" panose="02040503050406030204" pitchFamily="18" charset="0"/>
                              </a:rPr>
                              <m:t> ≥30)</m:t>
                            </m:r>
                          </m:e>
                        </m:eqArr>
                      </m:e>
                    </m:d>
                  </m:oMath>
                </a14:m>
                <a:r>
                  <a:rPr kumimoji="1" lang="ja-JP" altLang="en-US" sz="2200" dirty="0" smtClean="0"/>
                  <a:t>  </a:t>
                </a:r>
                <a:endParaRPr kumimoji="1" lang="en-US" altLang="ja-JP" sz="2200" dirty="0" smtClean="0"/>
              </a:p>
              <a:p>
                <a:pPr marL="0" indent="0">
                  <a:lnSpc>
                    <a:spcPct val="110000"/>
                  </a:lnSpc>
                  <a:buNone/>
                </a:pPr>
                <a:r>
                  <a:rPr lang="ja-JP" altLang="en-US" sz="2200" dirty="0" smtClean="0"/>
                  <a:t>として各クラスタにおける修正の類似度を算出</a:t>
                </a:r>
                <a:endParaRPr lang="en-US" altLang="ja-JP" sz="2200" dirty="0" smtClean="0"/>
              </a:p>
            </p:txBody>
          </p:sp>
        </mc:Choice>
        <mc:Fallback xmlns="">
          <p:sp>
            <p:nvSpPr>
              <p:cNvPr id="20" name="コンテンツ プレースホルダー 19"/>
              <p:cNvSpPr>
                <a:spLocks noGrp="1" noRot="1" noChangeAspect="1" noMove="1" noResize="1" noEditPoints="1" noAdjustHandles="1" noChangeArrowheads="1" noChangeShapeType="1" noTextEdit="1"/>
              </p:cNvSpPr>
              <p:nvPr>
                <p:ph idx="1"/>
              </p:nvPr>
            </p:nvSpPr>
            <p:spPr>
              <a:xfrm>
                <a:off x="457200" y="1600200"/>
                <a:ext cx="8291514" cy="1987491"/>
              </a:xfrm>
              <a:blipFill>
                <a:blip r:embed="rId3"/>
                <a:stretch>
                  <a:fillRect l="-956" t="-307"/>
                </a:stretch>
              </a:blipFill>
            </p:spPr>
            <p:txBody>
              <a:bodyPr/>
              <a:lstStyle/>
              <a:p>
                <a:r>
                  <a:rPr lang="ja-JP" altLang="en-US">
                    <a:noFill/>
                  </a:rPr>
                  <a:t> </a:t>
                </a:r>
              </a:p>
            </p:txBody>
          </p:sp>
        </mc:Fallback>
      </mc:AlternateContent>
      <p:sp>
        <p:nvSpPr>
          <p:cNvPr id="21" name="テキスト ボックス 20"/>
          <p:cNvSpPr txBox="1"/>
          <p:nvPr/>
        </p:nvSpPr>
        <p:spPr>
          <a:xfrm>
            <a:off x="3155895" y="3249138"/>
            <a:ext cx="3892269" cy="338554"/>
          </a:xfrm>
          <a:prstGeom prst="rect">
            <a:avLst/>
          </a:prstGeom>
          <a:noFill/>
        </p:spPr>
        <p:txBody>
          <a:bodyPr wrap="square" rtlCol="0">
            <a:spAutoFit/>
          </a:bodyPr>
          <a:lstStyle/>
          <a:p>
            <a:r>
              <a:rPr kumimoji="1" lang="en-US" altLang="ja-JP" sz="1600" dirty="0" smtClean="0">
                <a:solidFill>
                  <a:schemeClr val="tx2"/>
                </a:solidFill>
                <a:latin typeface="メイリオ" panose="020B0604030504040204" pitchFamily="50" charset="-128"/>
                <a:ea typeface="メイリオ" panose="020B0604030504040204" pitchFamily="50" charset="-128"/>
              </a:rPr>
              <a:t>SATD </a:t>
            </a:r>
            <a:r>
              <a:rPr kumimoji="1" lang="ja-JP" altLang="en-US" sz="1600" dirty="0" smtClean="0">
                <a:solidFill>
                  <a:schemeClr val="tx2"/>
                </a:solidFill>
                <a:latin typeface="メイリオ" panose="020B0604030504040204" pitchFamily="50" charset="-128"/>
                <a:ea typeface="メイリオ" panose="020B0604030504040204" pitchFamily="50" charset="-128"/>
              </a:rPr>
              <a:t>への修正の類似度</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
        <p:nvSpPr>
          <p:cNvPr id="8" name="コンテンツ プレースホルダー 19"/>
          <p:cNvSpPr txBox="1">
            <a:spLocks/>
          </p:cNvSpPr>
          <p:nvPr/>
        </p:nvSpPr>
        <p:spPr bwMode="auto">
          <a:xfrm>
            <a:off x="457200" y="5811619"/>
            <a:ext cx="9458961" cy="18308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200" kern="0" dirty="0" smtClean="0">
                <a:solidFill>
                  <a:schemeClr val="accent2"/>
                </a:solidFill>
                <a:latin typeface="メイリオ" panose="020B0604030504040204" pitchFamily="50" charset="-128"/>
              </a:rPr>
              <a:t>SATD </a:t>
            </a:r>
            <a:r>
              <a:rPr lang="ja-JP" altLang="en-US" sz="2200" kern="0" dirty="0" smtClean="0">
                <a:solidFill>
                  <a:schemeClr val="accent2"/>
                </a:solidFill>
                <a:latin typeface="メイリオ" panose="020B0604030504040204" pitchFamily="50" charset="-128"/>
              </a:rPr>
              <a:t>コメント数が多いほど修正の類似度の平均は高くなる傾向</a:t>
            </a:r>
            <a:endParaRPr lang="en-US" altLang="ja-JP" sz="2200" kern="0" dirty="0">
              <a:solidFill>
                <a:schemeClr val="accent2"/>
              </a:solidFill>
              <a:latin typeface="メイリオ" panose="020B0604030504040204" pitchFamily="50" charset="-128"/>
            </a:endParaRPr>
          </a:p>
        </p:txBody>
      </p:sp>
    </p:spTree>
    <p:extLst>
      <p:ext uri="{BB962C8B-B14F-4D97-AF65-F5344CB8AC3E}">
        <p14:creationId xmlns:p14="http://schemas.microsoft.com/office/powerpoint/2010/main" val="434237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SATD </a:t>
            </a:r>
            <a:r>
              <a:rPr kumimoji="1" lang="ja-JP" altLang="en-US" dirty="0" smtClean="0"/>
              <a:t>への修正の類似性</a:t>
            </a:r>
            <a:endParaRPr kumimoji="1" lang="ja-JP" altLang="en-US" dirty="0"/>
          </a:p>
        </p:txBody>
      </p:sp>
      <p:sp>
        <p:nvSpPr>
          <p:cNvPr id="4" name="日付プレースホルダー 3"/>
          <p:cNvSpPr>
            <a:spLocks noGrp="1"/>
          </p:cNvSpPr>
          <p:nvPr>
            <p:ph type="dt" sz="half" idx="10"/>
          </p:nvPr>
        </p:nvSpPr>
        <p:spPr/>
        <p:txBody>
          <a:bodyPr/>
          <a:lstStyle/>
          <a:p>
            <a:fld id="{05BA69A1-2EDE-4D8C-A604-1E233CE87B53}"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19</a:t>
            </a:fld>
            <a:endParaRPr lang="en-US" altLang="ja-JP" dirty="0"/>
          </a:p>
        </p:txBody>
      </p:sp>
      <p:graphicFrame>
        <p:nvGraphicFramePr>
          <p:cNvPr id="7" name="コンテンツ プレースホルダー 6"/>
          <p:cNvGraphicFramePr>
            <a:graphicFrameLocks/>
          </p:cNvGraphicFramePr>
          <p:nvPr>
            <p:extLst>
              <p:ext uri="{D42A27DB-BD31-4B8C-83A1-F6EECF244321}">
                <p14:modId xmlns:p14="http://schemas.microsoft.com/office/powerpoint/2010/main" val="2372178693"/>
              </p:ext>
            </p:extLst>
          </p:nvPr>
        </p:nvGraphicFramePr>
        <p:xfrm>
          <a:off x="488157" y="2812444"/>
          <a:ext cx="8156574" cy="2677160"/>
        </p:xfrm>
        <a:graphic>
          <a:graphicData uri="http://schemas.openxmlformats.org/drawingml/2006/table">
            <a:tbl>
              <a:tblPr firstRow="1" bandRow="1">
                <a:tableStyleId>{F5AB1C69-6EDB-4FF4-983F-18BD219EF322}</a:tableStyleId>
              </a:tblPr>
              <a:tblGrid>
                <a:gridCol w="1625276">
                  <a:extLst>
                    <a:ext uri="{9D8B030D-6E8A-4147-A177-3AD203B41FA5}">
                      <a16:colId xmlns:a16="http://schemas.microsoft.com/office/drawing/2014/main" val="4188883563"/>
                    </a:ext>
                  </a:extLst>
                </a:gridCol>
                <a:gridCol w="1812616">
                  <a:extLst>
                    <a:ext uri="{9D8B030D-6E8A-4147-A177-3AD203B41FA5}">
                      <a16:colId xmlns:a16="http://schemas.microsoft.com/office/drawing/2014/main" val="90985488"/>
                    </a:ext>
                  </a:extLst>
                </a:gridCol>
                <a:gridCol w="2281954">
                  <a:extLst>
                    <a:ext uri="{9D8B030D-6E8A-4147-A177-3AD203B41FA5}">
                      <a16:colId xmlns:a16="http://schemas.microsoft.com/office/drawing/2014/main" val="1482534855"/>
                    </a:ext>
                  </a:extLst>
                </a:gridCol>
                <a:gridCol w="2436728">
                  <a:extLst>
                    <a:ext uri="{9D8B030D-6E8A-4147-A177-3AD203B41FA5}">
                      <a16:colId xmlns:a16="http://schemas.microsoft.com/office/drawing/2014/main" val="1772355478"/>
                    </a:ext>
                  </a:extLst>
                </a:gridCol>
              </a:tblGrid>
              <a:tr h="370840">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プロジェクト名</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b="0" dirty="0" smtClean="0">
                          <a:solidFill>
                            <a:schemeClr val="tx1"/>
                          </a:solidFill>
                          <a:latin typeface="メイリオ" panose="020B0604030504040204" pitchFamily="50" charset="-128"/>
                          <a:ea typeface="メイリオ" panose="020B0604030504040204" pitchFamily="50" charset="-128"/>
                        </a:rPr>
                        <a:t>SATD </a:t>
                      </a:r>
                      <a:r>
                        <a:rPr kumimoji="1" lang="ja-JP" altLang="en-US" sz="1600" b="0" dirty="0" smtClean="0">
                          <a:solidFill>
                            <a:schemeClr val="tx1"/>
                          </a:solidFill>
                          <a:latin typeface="メイリオ" panose="020B0604030504040204" pitchFamily="50" charset="-128"/>
                          <a:ea typeface="メイリオ" panose="020B0604030504040204" pitchFamily="50" charset="-128"/>
                        </a:rPr>
                        <a:t>コメント数</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有効なクラスタの割合</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有効なクラスタに</a:t>
                      </a:r>
                      <a:endParaRPr kumimoji="1" lang="en-US" altLang="ja-JP" sz="16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分類されるコメントの</a:t>
                      </a:r>
                      <a:endParaRPr kumimoji="1" lang="en-US" altLang="ja-JP" sz="16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割合</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354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Camel</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263</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0.16</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0.12</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40077802"/>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Gerrit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65</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0.00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0.00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4231640774"/>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Hadoop</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941</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0.78</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0.40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2138804707"/>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Log4j</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37</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0.75</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0.10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32874562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Tomcat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915</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0.48</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0.16</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4473526"/>
                  </a:ext>
                </a:extLst>
              </a:tr>
            </a:tbl>
          </a:graphicData>
        </a:graphic>
      </p:graphicFrame>
      <mc:AlternateContent xmlns:mc="http://schemas.openxmlformats.org/markup-compatibility/2006" xmlns:a14="http://schemas.microsoft.com/office/drawing/2010/main">
        <mc:Choice Requires="a14">
          <p:sp>
            <p:nvSpPr>
              <p:cNvPr id="8" name="コンテンツ プレースホルダー 19"/>
              <p:cNvSpPr>
                <a:spLocks noGrp="1"/>
              </p:cNvSpPr>
              <p:nvPr>
                <p:ph idx="1"/>
              </p:nvPr>
            </p:nvSpPr>
            <p:spPr>
              <a:xfrm>
                <a:off x="457200" y="1600200"/>
                <a:ext cx="8229600" cy="1814513"/>
              </a:xfrm>
            </p:spPr>
            <p:txBody>
              <a:bodyPr/>
              <a:lstStyle/>
              <a:p>
                <a:pPr marL="0" indent="0">
                  <a:lnSpc>
                    <a:spcPct val="110000"/>
                  </a:lnSpc>
                  <a:buNone/>
                </a:pPr>
                <a14:m>
                  <m:oMath xmlns:m="http://schemas.openxmlformats.org/officeDocument/2006/math">
                    <m:r>
                      <a:rPr kumimoji="1" lang="ja-JP" altLang="en-US" sz="2200" i="1" dirty="0">
                        <a:latin typeface="Cambria Math" panose="02040503050406030204" pitchFamily="18" charset="0"/>
                      </a:rPr>
                      <m:t>閾値</m:t>
                    </m:r>
                    <m:r>
                      <a:rPr kumimoji="1" lang="en-US" altLang="ja-JP" sz="2200" b="0" i="1" dirty="0" smtClean="0">
                        <a:latin typeface="Cambria Math" panose="02040503050406030204" pitchFamily="18" charset="0"/>
                      </a:rPr>
                      <m:t> </m:t>
                    </m:r>
                    <m:r>
                      <a:rPr kumimoji="1" lang="ja-JP" altLang="en-US" sz="2200" b="0" i="1" dirty="0" smtClean="0">
                        <a:latin typeface="Cambria Math" panose="02040503050406030204" pitchFamily="18" charset="0"/>
                      </a:rPr>
                      <m:t>𝛽</m:t>
                    </m:r>
                    <m:r>
                      <a:rPr kumimoji="1" lang="en-US" altLang="ja-JP" sz="2200" i="1" smtClean="0">
                        <a:latin typeface="Cambria Math" panose="02040503050406030204" pitchFamily="18" charset="0"/>
                        <a:ea typeface="Cambria Math" panose="02040503050406030204" pitchFamily="18" charset="0"/>
                      </a:rPr>
                      <m:t>=</m:t>
                    </m:r>
                    <m:r>
                      <a:rPr kumimoji="1" lang="en-US" altLang="ja-JP" sz="2200" b="0" i="1" smtClean="0">
                        <a:latin typeface="Cambria Math" panose="02040503050406030204" pitchFamily="18" charset="0"/>
                        <a:ea typeface="Cambria Math" panose="02040503050406030204" pitchFamily="18" charset="0"/>
                      </a:rPr>
                      <m:t>0.8 </m:t>
                    </m:r>
                  </m:oMath>
                </a14:m>
                <a:r>
                  <a:rPr lang="ja-JP" altLang="en-US" sz="2200" dirty="0" smtClean="0"/>
                  <a:t>として</a:t>
                </a:r>
                <a:r>
                  <a:rPr lang="ja-JP" altLang="en-US" sz="2200" dirty="0"/>
                  <a:t>，</a:t>
                </a:r>
                <a:r>
                  <a:rPr lang="ja-JP" altLang="en-US" sz="2200" dirty="0" smtClean="0"/>
                  <a:t>有効なクラスタの割合，</a:t>
                </a:r>
                <a:endParaRPr lang="en-US" altLang="ja-JP" sz="2200" dirty="0" smtClean="0"/>
              </a:p>
              <a:p>
                <a:pPr marL="0" indent="0">
                  <a:lnSpc>
                    <a:spcPct val="110000"/>
                  </a:lnSpc>
                  <a:buNone/>
                </a:pPr>
                <a:r>
                  <a:rPr lang="ja-JP" altLang="en-US" sz="2200" dirty="0" smtClean="0"/>
                  <a:t>有効なクラスタに分類されるコメントの割合を算出</a:t>
                </a:r>
                <a:endParaRPr lang="en-US" altLang="ja-JP" sz="2200" dirty="0" smtClean="0"/>
              </a:p>
            </p:txBody>
          </p:sp>
        </mc:Choice>
        <mc:Fallback xmlns="">
          <p:sp>
            <p:nvSpPr>
              <p:cNvPr id="8" name="コンテンツ プレースホルダー 19"/>
              <p:cNvSpPr>
                <a:spLocks noGrp="1" noRot="1" noChangeAspect="1" noMove="1" noResize="1" noEditPoints="1" noAdjustHandles="1" noChangeArrowheads="1" noChangeShapeType="1" noTextEdit="1"/>
              </p:cNvSpPr>
              <p:nvPr>
                <p:ph idx="1"/>
              </p:nvPr>
            </p:nvSpPr>
            <p:spPr>
              <a:xfrm>
                <a:off x="457200" y="1600200"/>
                <a:ext cx="8229600" cy="1814513"/>
              </a:xfrm>
              <a:blipFill>
                <a:blip r:embed="rId3"/>
                <a:stretch>
                  <a:fillRect l="-963" t="-337"/>
                </a:stretch>
              </a:blipFill>
            </p:spPr>
            <p:txBody>
              <a:bodyPr/>
              <a:lstStyle/>
              <a:p>
                <a:r>
                  <a:rPr lang="ja-JP" altLang="en-US">
                    <a:noFill/>
                  </a:rPr>
                  <a:t> </a:t>
                </a:r>
              </a:p>
            </p:txBody>
          </p:sp>
        </mc:Fallback>
      </mc:AlternateContent>
      <p:sp>
        <p:nvSpPr>
          <p:cNvPr id="9" name="テキスト ボックス 8"/>
          <p:cNvSpPr txBox="1"/>
          <p:nvPr/>
        </p:nvSpPr>
        <p:spPr>
          <a:xfrm>
            <a:off x="2827362" y="2526090"/>
            <a:ext cx="3892269" cy="338554"/>
          </a:xfrm>
          <a:prstGeom prst="rect">
            <a:avLst/>
          </a:prstGeom>
          <a:noFill/>
        </p:spPr>
        <p:txBody>
          <a:bodyPr wrap="square" rtlCol="0">
            <a:spAutoFit/>
          </a:bodyPr>
          <a:lstStyle/>
          <a:p>
            <a:r>
              <a:rPr lang="ja-JP" altLang="en-US" sz="1600" dirty="0" smtClean="0">
                <a:solidFill>
                  <a:schemeClr val="tx2"/>
                </a:solidFill>
                <a:latin typeface="メイリオ" panose="020B0604030504040204" pitchFamily="50" charset="-128"/>
                <a:ea typeface="メイリオ" panose="020B0604030504040204" pitchFamily="50" charset="-128"/>
              </a:rPr>
              <a:t>各プロジェクトと有効なクラスタの関係</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
        <p:nvSpPr>
          <p:cNvPr id="10" name="コンテンツ プレースホルダー 19"/>
          <p:cNvSpPr txBox="1">
            <a:spLocks/>
          </p:cNvSpPr>
          <p:nvPr/>
        </p:nvSpPr>
        <p:spPr bwMode="auto">
          <a:xfrm>
            <a:off x="457200" y="5537775"/>
            <a:ext cx="9458961" cy="18308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000" kern="0" dirty="0" smtClean="0">
                <a:solidFill>
                  <a:schemeClr val="accent2"/>
                </a:solidFill>
                <a:latin typeface="メイリオ" panose="020B0604030504040204" pitchFamily="50" charset="-128"/>
              </a:rPr>
              <a:t>Tomcat</a:t>
            </a:r>
            <a:r>
              <a:rPr lang="ja-JP" altLang="en-US" sz="2000" kern="0" dirty="0" smtClean="0">
                <a:solidFill>
                  <a:schemeClr val="accent2"/>
                </a:solidFill>
                <a:latin typeface="メイリオ" panose="020B0604030504040204" pitchFamily="50" charset="-128"/>
              </a:rPr>
              <a:t>の</a:t>
            </a:r>
            <a:r>
              <a:rPr lang="en-US" altLang="ja-JP" sz="2000" kern="0" dirty="0" smtClean="0">
                <a:solidFill>
                  <a:schemeClr val="accent2"/>
                </a:solidFill>
                <a:latin typeface="メイリオ" panose="020B0604030504040204" pitchFamily="50" charset="-128"/>
              </a:rPr>
              <a:t>SATD</a:t>
            </a:r>
            <a:r>
              <a:rPr lang="ja-JP" altLang="en-US" sz="2000" kern="0" dirty="0" smtClean="0">
                <a:solidFill>
                  <a:schemeClr val="accent2"/>
                </a:solidFill>
                <a:latin typeface="メイリオ" panose="020B0604030504040204" pitchFamily="50" charset="-128"/>
              </a:rPr>
              <a:t>コメントは単語のみが多→有効なクラスタの割合に影響</a:t>
            </a:r>
            <a:endParaRPr lang="en-US" altLang="ja-JP" sz="2000" kern="0" dirty="0" smtClean="0">
              <a:solidFill>
                <a:schemeClr val="accent2"/>
              </a:solidFill>
              <a:latin typeface="メイリオ" panose="020B0604030504040204" pitchFamily="50" charset="-128"/>
            </a:endParaRPr>
          </a:p>
          <a:p>
            <a:pPr marL="0" indent="0">
              <a:buFontTx/>
              <a:buNone/>
            </a:pPr>
            <a:r>
              <a:rPr lang="ja-JP" altLang="en-US" sz="2000" kern="0" dirty="0" smtClean="0">
                <a:solidFill>
                  <a:schemeClr val="accent2"/>
                </a:solidFill>
                <a:latin typeface="メイリオ" panose="020B0604030504040204" pitchFamily="50" charset="-128"/>
              </a:rPr>
              <a:t>有効なクラスタに分類されるコメントの割合が高い→ 修正支援が有用</a:t>
            </a:r>
            <a:endParaRPr lang="en-US" altLang="ja-JP" sz="2000" kern="0" dirty="0">
              <a:solidFill>
                <a:schemeClr val="accent2"/>
              </a:solidFill>
              <a:latin typeface="メイリオ" panose="020B0604030504040204" pitchFamily="50" charset="-128"/>
            </a:endParaRPr>
          </a:p>
        </p:txBody>
      </p:sp>
    </p:spTree>
    <p:extLst>
      <p:ext uri="{BB962C8B-B14F-4D97-AF65-F5344CB8AC3E}">
        <p14:creationId xmlns:p14="http://schemas.microsoft.com/office/powerpoint/2010/main" val="40285559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 </a:t>
            </a:r>
            <a:r>
              <a:rPr lang="en-US" altLang="ja-JP" dirty="0" smtClean="0"/>
              <a:t>– </a:t>
            </a:r>
            <a:r>
              <a:rPr lang="ja-JP" altLang="en-US" dirty="0" smtClean="0"/>
              <a:t>技術負債</a:t>
            </a:r>
            <a:endParaRPr lang="ja-JP" altLang="en-US" dirty="0"/>
          </a:p>
        </p:txBody>
      </p:sp>
      <p:sp>
        <p:nvSpPr>
          <p:cNvPr id="17" name="コンテンツ プレースホルダー 16"/>
          <p:cNvSpPr>
            <a:spLocks noGrp="1"/>
          </p:cNvSpPr>
          <p:nvPr>
            <p:ph idx="1"/>
          </p:nvPr>
        </p:nvSpPr>
        <p:spPr/>
        <p:txBody>
          <a:bodyPr/>
          <a:lstStyle/>
          <a:p>
            <a:pPr marL="0" indent="0">
              <a:buNone/>
            </a:pPr>
            <a:r>
              <a:rPr lang="ja-JP" altLang="en-US" b="1" dirty="0" smtClean="0">
                <a:solidFill>
                  <a:schemeClr val="accent1"/>
                </a:solidFill>
              </a:rPr>
              <a:t>技術負債</a:t>
            </a:r>
            <a:endParaRPr kumimoji="1" lang="en-US" altLang="ja-JP" b="1" dirty="0" smtClean="0">
              <a:solidFill>
                <a:schemeClr val="accent1"/>
              </a:solidFill>
            </a:endParaRPr>
          </a:p>
          <a:p>
            <a:pPr lvl="1"/>
            <a:r>
              <a:rPr lang="ja-JP" altLang="en-US" dirty="0" smtClean="0"/>
              <a:t>一時的な処置のために引き起こされる</a:t>
            </a:r>
            <a:r>
              <a:rPr lang="en-US" altLang="ja-JP" dirty="0" smtClean="0"/>
              <a:t/>
            </a:r>
            <a:br>
              <a:rPr lang="en-US" altLang="ja-JP" dirty="0" smtClean="0"/>
            </a:br>
            <a:r>
              <a:rPr lang="ja-JP" altLang="en-US" dirty="0" smtClean="0"/>
              <a:t>長期的</a:t>
            </a:r>
            <a:r>
              <a:rPr lang="ja-JP" altLang="en-US" dirty="0"/>
              <a:t>に</a:t>
            </a:r>
            <a:r>
              <a:rPr lang="ja-JP" altLang="en-US" dirty="0" smtClean="0"/>
              <a:t>見たプログラムの品質低下</a:t>
            </a:r>
            <a:r>
              <a:rPr lang="en-US" altLang="ja-JP" dirty="0" smtClean="0"/>
              <a:t>[1]</a:t>
            </a:r>
          </a:p>
          <a:p>
            <a:pPr lvl="1"/>
            <a:r>
              <a:rPr kumimoji="1" lang="ja-JP" altLang="en-US" dirty="0" smtClean="0"/>
              <a:t>ソフトウェアの保守に悪影響</a:t>
            </a:r>
            <a:endParaRPr kumimoji="1" lang="en-US" altLang="ja-JP" dirty="0" smtClean="0"/>
          </a:p>
          <a:p>
            <a:pPr lvl="2">
              <a:spcBef>
                <a:spcPts val="0"/>
              </a:spcBef>
            </a:pPr>
            <a:r>
              <a:rPr kumimoji="1" lang="ja-JP" altLang="en-US" dirty="0" smtClean="0"/>
              <a:t>存在に気付けない</a:t>
            </a:r>
            <a:endParaRPr kumimoji="1" lang="en-US" altLang="ja-JP" dirty="0" smtClean="0"/>
          </a:p>
          <a:p>
            <a:pPr lvl="2">
              <a:spcBef>
                <a:spcPts val="0"/>
              </a:spcBef>
            </a:pPr>
            <a:r>
              <a:rPr lang="ja-JP" altLang="en-US" dirty="0" smtClean="0"/>
              <a:t>対処が容易でない</a:t>
            </a:r>
            <a:endParaRPr lang="en-US" altLang="ja-JP" dirty="0" smtClean="0"/>
          </a:p>
          <a:p>
            <a:pPr lvl="1"/>
            <a:endParaRPr kumimoji="1" lang="ja-JP" altLang="en-US" dirty="0"/>
          </a:p>
        </p:txBody>
      </p:sp>
      <p:sp>
        <p:nvSpPr>
          <p:cNvPr id="4" name="日付プレースホルダー 3"/>
          <p:cNvSpPr>
            <a:spLocks noGrp="1"/>
          </p:cNvSpPr>
          <p:nvPr>
            <p:ph type="dt" sz="half" idx="10"/>
          </p:nvPr>
        </p:nvSpPr>
        <p:spPr/>
        <p:txBody>
          <a:bodyPr/>
          <a:lstStyle/>
          <a:p>
            <a:fld id="{4C8D916B-0205-4E5B-A2BA-D6D1AE2362E6}"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
        <p:nvSpPr>
          <p:cNvPr id="19" name="テキスト ボックス 18"/>
          <p:cNvSpPr txBox="1"/>
          <p:nvPr/>
        </p:nvSpPr>
        <p:spPr>
          <a:xfrm>
            <a:off x="1594130" y="5954782"/>
            <a:ext cx="6659745" cy="707886"/>
          </a:xfrm>
          <a:prstGeom prst="rect">
            <a:avLst/>
          </a:prstGeom>
          <a:noFill/>
        </p:spPr>
        <p:txBody>
          <a:bodyPr wrap="square" rtlCol="0">
            <a:spAutoFit/>
          </a:bodyPr>
          <a:lstStyle/>
          <a:p>
            <a:r>
              <a:rPr lang="en-US" altLang="ja-JP" sz="1000" dirty="0" smtClean="0">
                <a:solidFill>
                  <a:schemeClr val="bg2"/>
                </a:solidFill>
                <a:ea typeface="メイリオ" panose="020B0604030504040204" pitchFamily="50" charset="-128"/>
              </a:rPr>
              <a:t>[1] </a:t>
            </a:r>
            <a:r>
              <a:rPr lang="en-US" altLang="ja-JP" sz="1000" dirty="0">
                <a:solidFill>
                  <a:schemeClr val="bg2"/>
                </a:solidFill>
                <a:ea typeface="メイリオ" panose="020B0604030504040204" pitchFamily="50" charset="-128"/>
              </a:rPr>
              <a:t>Nanette Brown, Yuanfang Cai, Yuepu Guo, Rick Kazman, Miryung Kim, Philippe Kruchten, Erin Lim, Alan MacCormack, Robert Nord, Ipek Ozkaya, Raghvinder Sangwan, Carolyn Seaman, Kevin Sullivan, and Nico Zazworka. Managing technical debt in software-reliant systems. In Proceedings of the FSE/SDP Workshop on Future of Software Engineering Research, FoSER ’10, pp. 47–52, New York, NY, USA, 2010. ACM.</a:t>
            </a:r>
            <a:endParaRPr kumimoji="1" lang="ja-JP" altLang="en-US" sz="1000" dirty="0">
              <a:solidFill>
                <a:schemeClr val="bg2"/>
              </a:solidFill>
              <a:ea typeface="メイリオ" panose="020B0604030504040204" pitchFamily="50" charset="-128"/>
            </a:endParaRPr>
          </a:p>
        </p:txBody>
      </p:sp>
    </p:spTree>
    <p:extLst>
      <p:ext uri="{BB962C8B-B14F-4D97-AF65-F5344CB8AC3E}">
        <p14:creationId xmlns:p14="http://schemas.microsoft.com/office/powerpoint/2010/main" val="33535664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修正支援ツールの試作</a:t>
            </a:r>
            <a:endParaRPr lang="ja-JP" altLang="en-US" dirty="0"/>
          </a:p>
        </p:txBody>
      </p:sp>
      <p:sp>
        <p:nvSpPr>
          <p:cNvPr id="17" name="コンテンツ プレースホルダー 16"/>
          <p:cNvSpPr>
            <a:spLocks noGrp="1"/>
          </p:cNvSpPr>
          <p:nvPr>
            <p:ph idx="1"/>
          </p:nvPr>
        </p:nvSpPr>
        <p:spPr/>
        <p:txBody>
          <a:bodyPr/>
          <a:lstStyle/>
          <a:p>
            <a:pPr marL="0" indent="0">
              <a:buNone/>
            </a:pPr>
            <a:r>
              <a:rPr lang="en-US" altLang="ja-JP" sz="2400" dirty="0"/>
              <a:t>Hadoop</a:t>
            </a:r>
            <a:r>
              <a:rPr lang="ja-JP" altLang="en-US" sz="2400" dirty="0"/>
              <a:t>の </a:t>
            </a:r>
            <a:r>
              <a:rPr lang="en-US" altLang="ja-JP" sz="2400" dirty="0"/>
              <a:t>`</a:t>
            </a:r>
            <a:r>
              <a:rPr lang="ja-JP" altLang="en-US" sz="2400" dirty="0"/>
              <a:t>クラスタ </a:t>
            </a:r>
            <a:r>
              <a:rPr lang="en-US" altLang="ja-JP" sz="2400" dirty="0"/>
              <a:t>ID’ , `</a:t>
            </a:r>
            <a:r>
              <a:rPr lang="ja-JP" altLang="en-US" sz="2400" dirty="0"/>
              <a:t>クラスタを代表する修正</a:t>
            </a:r>
            <a:r>
              <a:rPr lang="en-US" altLang="ja-JP" sz="2400" dirty="0"/>
              <a:t>’</a:t>
            </a:r>
          </a:p>
          <a:p>
            <a:pPr marL="0" indent="0">
              <a:buNone/>
            </a:pPr>
            <a:r>
              <a:rPr lang="ja-JP" altLang="en-US" sz="2400" dirty="0"/>
              <a:t>をキーにデータベースを</a:t>
            </a:r>
            <a:r>
              <a:rPr lang="ja-JP" altLang="en-US" sz="2400" dirty="0" smtClean="0"/>
              <a:t>構築</a:t>
            </a:r>
            <a:endParaRPr lang="en-US" altLang="ja-JP" sz="2400" b="1" dirty="0" smtClean="0"/>
          </a:p>
          <a:p>
            <a:pPr marL="0" indent="0">
              <a:buNone/>
            </a:pPr>
            <a:endParaRPr lang="en-US" altLang="ja-JP" sz="2400" b="1" dirty="0"/>
          </a:p>
          <a:p>
            <a:pPr marL="0" indent="0">
              <a:buNone/>
            </a:pPr>
            <a:r>
              <a:rPr lang="ja-JP" altLang="en-US" sz="2400" b="1" dirty="0" smtClean="0"/>
              <a:t>修正支援ツール</a:t>
            </a:r>
            <a:endParaRPr lang="en-US" altLang="ja-JP" sz="2400" b="1" dirty="0" smtClean="0"/>
          </a:p>
          <a:p>
            <a:pPr marL="0" indent="0">
              <a:buNone/>
            </a:pPr>
            <a:r>
              <a:rPr lang="ja-JP" altLang="en-US" sz="2400" dirty="0" smtClean="0"/>
              <a:t> 入    力  ：</a:t>
            </a:r>
            <a:r>
              <a:rPr lang="en-US" altLang="ja-JP" sz="2400" dirty="0" smtClean="0"/>
              <a:t>SATD</a:t>
            </a:r>
            <a:r>
              <a:rPr lang="ja-JP" altLang="en-US" sz="2400" dirty="0" smtClean="0"/>
              <a:t>コメント</a:t>
            </a:r>
            <a:endParaRPr lang="en-US" altLang="ja-JP" sz="2400" dirty="0" smtClean="0"/>
          </a:p>
          <a:p>
            <a:pPr marL="0" indent="0">
              <a:buNone/>
            </a:pPr>
            <a:r>
              <a:rPr lang="ja-JP" altLang="en-US" sz="2400" dirty="0" smtClean="0"/>
              <a:t>内部処理：コメントのクラスタリング</a:t>
            </a:r>
            <a:endParaRPr lang="en-US" altLang="ja-JP" sz="2400" dirty="0" smtClean="0"/>
          </a:p>
          <a:p>
            <a:pPr marL="0" indent="0">
              <a:buNone/>
            </a:pPr>
            <a:r>
              <a:rPr lang="ja-JP" altLang="en-US" sz="2400" dirty="0"/>
              <a:t>内部</a:t>
            </a:r>
            <a:r>
              <a:rPr lang="ja-JP" altLang="en-US" sz="2400" dirty="0" smtClean="0"/>
              <a:t>処理：データベースの検索</a:t>
            </a:r>
            <a:endParaRPr lang="en-US" altLang="ja-JP" sz="2400" dirty="0" smtClean="0"/>
          </a:p>
          <a:p>
            <a:pPr marL="0" indent="0">
              <a:buNone/>
            </a:pPr>
            <a:r>
              <a:rPr lang="ja-JP" altLang="en-US" sz="2400" dirty="0" smtClean="0"/>
              <a:t> 出     力 ：修正の提案</a:t>
            </a:r>
            <a:endParaRPr lang="en-US" altLang="ja-JP" sz="2400" dirty="0"/>
          </a:p>
        </p:txBody>
      </p:sp>
      <p:sp>
        <p:nvSpPr>
          <p:cNvPr id="4" name="日付プレースホルダー 3"/>
          <p:cNvSpPr>
            <a:spLocks noGrp="1"/>
          </p:cNvSpPr>
          <p:nvPr>
            <p:ph type="dt" sz="half" idx="10"/>
          </p:nvPr>
        </p:nvSpPr>
        <p:spPr/>
        <p:txBody>
          <a:bodyPr/>
          <a:lstStyle/>
          <a:p>
            <a:fld id="{F3D4DE6E-0196-4EE8-83B9-56EEC1C54D8F}"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20</a:t>
            </a:fld>
            <a:endParaRPr lang="en-US" altLang="ja-JP" dirty="0"/>
          </a:p>
        </p:txBody>
      </p:sp>
    </p:spTree>
    <p:extLst>
      <p:ext uri="{BB962C8B-B14F-4D97-AF65-F5344CB8AC3E}">
        <p14:creationId xmlns:p14="http://schemas.microsoft.com/office/powerpoint/2010/main" val="30699353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ケーススタディ（実行例）</a:t>
            </a:r>
            <a:endParaRPr lang="ja-JP" altLang="en-US" dirty="0"/>
          </a:p>
        </p:txBody>
      </p:sp>
      <p:pic>
        <p:nvPicPr>
          <p:cNvPr id="19" name="コンテンツ プレースホルダー 18" descr="画面の領域"/>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752248"/>
            <a:ext cx="5471976" cy="4253916"/>
          </a:xfrm>
        </p:spPr>
      </p:pic>
      <p:sp>
        <p:nvSpPr>
          <p:cNvPr id="4" name="日付プレースホルダー 3"/>
          <p:cNvSpPr>
            <a:spLocks noGrp="1"/>
          </p:cNvSpPr>
          <p:nvPr>
            <p:ph type="dt" sz="half" idx="10"/>
          </p:nvPr>
        </p:nvSpPr>
        <p:spPr/>
        <p:txBody>
          <a:bodyPr/>
          <a:lstStyle/>
          <a:p>
            <a:fld id="{7B735F5D-A5B7-4DC8-BC08-3E7501C09213}"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21</a:t>
            </a:fld>
            <a:endParaRPr lang="en-US" altLang="ja-JP" dirty="0"/>
          </a:p>
        </p:txBody>
      </p:sp>
      <p:sp>
        <p:nvSpPr>
          <p:cNvPr id="27" name="正方形/長方形 26"/>
          <p:cNvSpPr/>
          <p:nvPr/>
        </p:nvSpPr>
        <p:spPr>
          <a:xfrm>
            <a:off x="457200" y="1886552"/>
            <a:ext cx="5471976" cy="34650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正方形/長方形 27"/>
          <p:cNvSpPr/>
          <p:nvPr/>
        </p:nvSpPr>
        <p:spPr>
          <a:xfrm>
            <a:off x="457200" y="2983832"/>
            <a:ext cx="5471976" cy="52938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p:cNvSpPr/>
          <p:nvPr/>
        </p:nvSpPr>
        <p:spPr>
          <a:xfrm>
            <a:off x="457200" y="4745255"/>
            <a:ext cx="5471976" cy="48126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テキスト ボックス 29"/>
          <p:cNvSpPr txBox="1"/>
          <p:nvPr/>
        </p:nvSpPr>
        <p:spPr>
          <a:xfrm>
            <a:off x="5942230" y="1886552"/>
            <a:ext cx="3311090" cy="338554"/>
          </a:xfrm>
          <a:prstGeom prst="rect">
            <a:avLst/>
          </a:prstGeom>
          <a:noFill/>
        </p:spPr>
        <p:txBody>
          <a:bodyPr wrap="square" rtlCol="0">
            <a:spAutoFit/>
          </a:bodyPr>
          <a:lstStyle/>
          <a:p>
            <a:r>
              <a:rPr kumimoji="1" lang="ja-JP" altLang="en-US" sz="1600" dirty="0" smtClean="0">
                <a:latin typeface="メイリオ" panose="020B0604030504040204" pitchFamily="50" charset="-128"/>
                <a:ea typeface="メイリオ" panose="020B0604030504040204" pitchFamily="50" charset="-128"/>
              </a:rPr>
              <a:t>入力として与え</a:t>
            </a:r>
            <a:r>
              <a:rPr lang="ja-JP" altLang="en-US" sz="1600" dirty="0" smtClean="0">
                <a:latin typeface="メイリオ" panose="020B0604030504040204" pitchFamily="50" charset="-128"/>
                <a:ea typeface="メイリオ" panose="020B0604030504040204" pitchFamily="50" charset="-128"/>
              </a:rPr>
              <a:t>た</a:t>
            </a:r>
            <a:r>
              <a:rPr lang="en-US" altLang="ja-JP" sz="1600" dirty="0" smtClean="0">
                <a:latin typeface="メイリオ" panose="020B0604030504040204" pitchFamily="50" charset="-128"/>
                <a:ea typeface="メイリオ" panose="020B0604030504040204" pitchFamily="50" charset="-128"/>
              </a:rPr>
              <a:t>SATD</a:t>
            </a:r>
            <a:r>
              <a:rPr lang="ja-JP" altLang="en-US" sz="1600" dirty="0" smtClean="0">
                <a:latin typeface="メイリオ" panose="020B0604030504040204" pitchFamily="50" charset="-128"/>
                <a:ea typeface="メイリオ" panose="020B0604030504040204" pitchFamily="50" charset="-128"/>
              </a:rPr>
              <a:t>コメント</a:t>
            </a:r>
            <a:endParaRPr kumimoji="1" lang="ja-JP" altLang="en-US" sz="1600" dirty="0">
              <a:latin typeface="メイリオ" panose="020B0604030504040204" pitchFamily="50" charset="-128"/>
              <a:ea typeface="メイリオ" panose="020B0604030504040204" pitchFamily="50" charset="-128"/>
            </a:endParaRPr>
          </a:p>
        </p:txBody>
      </p:sp>
      <p:sp>
        <p:nvSpPr>
          <p:cNvPr id="31" name="テキスト ボックス 30"/>
          <p:cNvSpPr txBox="1"/>
          <p:nvPr/>
        </p:nvSpPr>
        <p:spPr>
          <a:xfrm>
            <a:off x="5942230" y="2925360"/>
            <a:ext cx="3311090" cy="646331"/>
          </a:xfrm>
          <a:prstGeom prst="rect">
            <a:avLst/>
          </a:prstGeom>
          <a:noFill/>
        </p:spPr>
        <p:txBody>
          <a:bodyPr wrap="square" rtlCol="0">
            <a:spAutoFit/>
          </a:bodyPr>
          <a:lstStyle/>
          <a:p>
            <a:r>
              <a:rPr kumimoji="1" lang="ja-JP" altLang="en-US" dirty="0" smtClean="0">
                <a:ea typeface="メイリオ" panose="020B0604030504040204" pitchFamily="50" charset="-128"/>
              </a:rPr>
              <a:t>入力として与え</a:t>
            </a:r>
            <a:r>
              <a:rPr lang="ja-JP" altLang="en-US" dirty="0" smtClean="0">
                <a:ea typeface="メイリオ" panose="020B0604030504040204" pitchFamily="50" charset="-128"/>
              </a:rPr>
              <a:t>た</a:t>
            </a:r>
            <a:r>
              <a:rPr lang="en-US" altLang="ja-JP" dirty="0" smtClean="0">
                <a:ea typeface="メイリオ" panose="020B0604030504040204" pitchFamily="50" charset="-128"/>
              </a:rPr>
              <a:t>SATD</a:t>
            </a:r>
            <a:r>
              <a:rPr lang="ja-JP" altLang="en-US" dirty="0" smtClean="0">
                <a:ea typeface="メイリオ" panose="020B0604030504040204" pitchFamily="50" charset="-128"/>
              </a:rPr>
              <a:t>に</a:t>
            </a:r>
            <a:endParaRPr lang="en-US" altLang="ja-JP" dirty="0" smtClean="0">
              <a:ea typeface="メイリオ" panose="020B0604030504040204" pitchFamily="50" charset="-128"/>
            </a:endParaRPr>
          </a:p>
          <a:p>
            <a:r>
              <a:rPr lang="ja-JP" altLang="en-US" dirty="0" smtClean="0">
                <a:ea typeface="メイリオ" panose="020B0604030504040204" pitchFamily="50" charset="-128"/>
              </a:rPr>
              <a:t>実際に加えられた修正</a:t>
            </a:r>
            <a:endParaRPr lang="en-US" altLang="ja-JP" dirty="0" smtClean="0">
              <a:ea typeface="メイリオ" panose="020B0604030504040204" pitchFamily="50" charset="-128"/>
            </a:endParaRPr>
          </a:p>
        </p:txBody>
      </p:sp>
      <p:sp>
        <p:nvSpPr>
          <p:cNvPr id="32" name="テキスト ボックス 31"/>
          <p:cNvSpPr txBox="1"/>
          <p:nvPr/>
        </p:nvSpPr>
        <p:spPr>
          <a:xfrm>
            <a:off x="5942230" y="4801220"/>
            <a:ext cx="3311090" cy="369332"/>
          </a:xfrm>
          <a:prstGeom prst="rect">
            <a:avLst/>
          </a:prstGeom>
          <a:noFill/>
        </p:spPr>
        <p:txBody>
          <a:bodyPr wrap="square" rtlCol="0">
            <a:spAutoFit/>
          </a:bodyPr>
          <a:lstStyle/>
          <a:p>
            <a:r>
              <a:rPr lang="ja-JP" altLang="en-US" dirty="0" smtClean="0">
                <a:ea typeface="メイリオ" panose="020B0604030504040204" pitchFamily="50" charset="-128"/>
              </a:rPr>
              <a:t>ツールが提案した修正</a:t>
            </a:r>
            <a:endParaRPr lang="en-US" altLang="ja-JP" dirty="0">
              <a:ea typeface="メイリオ" panose="020B0604030504040204" pitchFamily="50" charset="-128"/>
            </a:endParaRPr>
          </a:p>
        </p:txBody>
      </p:sp>
    </p:spTree>
    <p:extLst>
      <p:ext uri="{BB962C8B-B14F-4D97-AF65-F5344CB8AC3E}">
        <p14:creationId xmlns:p14="http://schemas.microsoft.com/office/powerpoint/2010/main" val="10379916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ケーススタディ（実行例）</a:t>
            </a:r>
            <a:endParaRPr lang="ja-JP" altLang="en-US" dirty="0"/>
          </a:p>
        </p:txBody>
      </p:sp>
      <p:pic>
        <p:nvPicPr>
          <p:cNvPr id="19" name="コンテンツ プレースホルダー 18" descr="画面の領域"/>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752248"/>
            <a:ext cx="5471976" cy="4253916"/>
          </a:xfrm>
        </p:spPr>
      </p:pic>
      <p:sp>
        <p:nvSpPr>
          <p:cNvPr id="4" name="日付プレースホルダー 3"/>
          <p:cNvSpPr>
            <a:spLocks noGrp="1"/>
          </p:cNvSpPr>
          <p:nvPr>
            <p:ph type="dt" sz="half" idx="10"/>
          </p:nvPr>
        </p:nvSpPr>
        <p:spPr/>
        <p:txBody>
          <a:bodyPr/>
          <a:lstStyle/>
          <a:p>
            <a:fld id="{B923C3DF-52AB-42E8-865E-E0D7D936B12B}"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22</a:t>
            </a:fld>
            <a:endParaRPr lang="en-US" altLang="ja-JP" dirty="0"/>
          </a:p>
        </p:txBody>
      </p:sp>
      <p:sp>
        <p:nvSpPr>
          <p:cNvPr id="23" name="角丸四角形吹き出し 22"/>
          <p:cNvSpPr/>
          <p:nvPr/>
        </p:nvSpPr>
        <p:spPr>
          <a:xfrm>
            <a:off x="811798" y="5394787"/>
            <a:ext cx="8065319" cy="933651"/>
          </a:xfrm>
          <a:prstGeom prst="wedgeRoundRectCallout">
            <a:avLst>
              <a:gd name="adj1" fmla="val -33600"/>
              <a:gd name="adj2" fmla="val -71521"/>
              <a:gd name="adj3" fmla="val 16667"/>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4" name="図 23"/>
          <p:cNvPicPr>
            <a:picLocks noChangeAspect="1"/>
          </p:cNvPicPr>
          <p:nvPr/>
        </p:nvPicPr>
        <p:blipFill>
          <a:blip r:embed="rId4"/>
          <a:stretch>
            <a:fillRect/>
          </a:stretch>
        </p:blipFill>
        <p:spPr>
          <a:xfrm>
            <a:off x="869550" y="5519951"/>
            <a:ext cx="7997942" cy="720634"/>
          </a:xfrm>
          <a:prstGeom prst="rect">
            <a:avLst/>
          </a:prstGeom>
        </p:spPr>
      </p:pic>
      <p:sp>
        <p:nvSpPr>
          <p:cNvPr id="25" name="角丸四角形吹き出し 24"/>
          <p:cNvSpPr/>
          <p:nvPr/>
        </p:nvSpPr>
        <p:spPr>
          <a:xfrm>
            <a:off x="750771" y="3618096"/>
            <a:ext cx="8065319" cy="933651"/>
          </a:xfrm>
          <a:prstGeom prst="wedgeRoundRectCallout">
            <a:avLst>
              <a:gd name="adj1" fmla="val -34555"/>
              <a:gd name="adj2" fmla="val -75645"/>
              <a:gd name="adj3" fmla="val 16667"/>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6" name="図 25"/>
          <p:cNvPicPr>
            <a:picLocks noChangeAspect="1"/>
          </p:cNvPicPr>
          <p:nvPr/>
        </p:nvPicPr>
        <p:blipFill rotWithShape="1">
          <a:blip r:embed="rId5"/>
          <a:srcRect l="804" t="30772" r="34144" b="59411"/>
          <a:stretch/>
        </p:blipFill>
        <p:spPr>
          <a:xfrm>
            <a:off x="814715" y="3670921"/>
            <a:ext cx="7056000" cy="828000"/>
          </a:xfrm>
          <a:prstGeom prst="rect">
            <a:avLst/>
          </a:prstGeom>
          <a:ln>
            <a:noFill/>
          </a:ln>
        </p:spPr>
      </p:pic>
      <p:sp>
        <p:nvSpPr>
          <p:cNvPr id="10" name="角丸四角形吹き出し 9"/>
          <p:cNvSpPr/>
          <p:nvPr/>
        </p:nvSpPr>
        <p:spPr>
          <a:xfrm>
            <a:off x="750770" y="2414996"/>
            <a:ext cx="8065319" cy="530335"/>
          </a:xfrm>
          <a:prstGeom prst="wedgeRoundRectCallout">
            <a:avLst>
              <a:gd name="adj1" fmla="val -34555"/>
              <a:gd name="adj2" fmla="val -89670"/>
              <a:gd name="adj3" fmla="val 16667"/>
            </a:avLst>
          </a:prstGeom>
          <a:solidFill>
            <a:schemeClr val="bg1"/>
          </a:solidFill>
          <a:ln>
            <a:solidFill>
              <a:schemeClr val="accent2"/>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 name="図 2"/>
          <p:cNvPicPr>
            <a:picLocks noChangeAspect="1"/>
          </p:cNvPicPr>
          <p:nvPr/>
        </p:nvPicPr>
        <p:blipFill rotWithShape="1">
          <a:blip r:embed="rId6"/>
          <a:srcRect l="-2" r="14147"/>
          <a:stretch/>
        </p:blipFill>
        <p:spPr>
          <a:xfrm>
            <a:off x="943691" y="2518605"/>
            <a:ext cx="7668000" cy="323116"/>
          </a:xfrm>
          <a:prstGeom prst="rect">
            <a:avLst/>
          </a:prstGeom>
        </p:spPr>
      </p:pic>
      <p:sp>
        <p:nvSpPr>
          <p:cNvPr id="13" name="テキスト ボックス 12"/>
          <p:cNvSpPr txBox="1"/>
          <p:nvPr/>
        </p:nvSpPr>
        <p:spPr>
          <a:xfrm>
            <a:off x="5942230" y="2925360"/>
            <a:ext cx="3311090" cy="646331"/>
          </a:xfrm>
          <a:prstGeom prst="rect">
            <a:avLst/>
          </a:prstGeom>
          <a:noFill/>
        </p:spPr>
        <p:txBody>
          <a:bodyPr wrap="square" rtlCol="0">
            <a:spAutoFit/>
          </a:bodyPr>
          <a:lstStyle/>
          <a:p>
            <a:r>
              <a:rPr kumimoji="1" lang="ja-JP" altLang="en-US" dirty="0" smtClean="0">
                <a:ea typeface="メイリオ" panose="020B0604030504040204" pitchFamily="50" charset="-128"/>
              </a:rPr>
              <a:t>入力として与え</a:t>
            </a:r>
            <a:r>
              <a:rPr lang="ja-JP" altLang="en-US" dirty="0" smtClean="0">
                <a:ea typeface="メイリオ" panose="020B0604030504040204" pitchFamily="50" charset="-128"/>
              </a:rPr>
              <a:t>た</a:t>
            </a:r>
            <a:r>
              <a:rPr lang="en-US" altLang="ja-JP" dirty="0" smtClean="0">
                <a:ea typeface="メイリオ" panose="020B0604030504040204" pitchFamily="50" charset="-128"/>
              </a:rPr>
              <a:t>SATD</a:t>
            </a:r>
            <a:r>
              <a:rPr lang="ja-JP" altLang="en-US" dirty="0" smtClean="0">
                <a:ea typeface="メイリオ" panose="020B0604030504040204" pitchFamily="50" charset="-128"/>
              </a:rPr>
              <a:t>に</a:t>
            </a:r>
            <a:endParaRPr lang="en-US" altLang="ja-JP" dirty="0" smtClean="0">
              <a:ea typeface="メイリオ" panose="020B0604030504040204" pitchFamily="50" charset="-128"/>
            </a:endParaRPr>
          </a:p>
          <a:p>
            <a:r>
              <a:rPr lang="ja-JP" altLang="en-US" dirty="0" smtClean="0">
                <a:ea typeface="メイリオ" panose="020B0604030504040204" pitchFamily="50" charset="-128"/>
              </a:rPr>
              <a:t>実際に加えられた修正</a:t>
            </a:r>
            <a:endParaRPr lang="en-US" altLang="ja-JP" dirty="0" smtClean="0">
              <a:ea typeface="メイリオ" panose="020B0604030504040204" pitchFamily="50" charset="-128"/>
            </a:endParaRPr>
          </a:p>
        </p:txBody>
      </p:sp>
      <p:sp>
        <p:nvSpPr>
          <p:cNvPr id="14" name="テキスト ボックス 13"/>
          <p:cNvSpPr txBox="1"/>
          <p:nvPr/>
        </p:nvSpPr>
        <p:spPr>
          <a:xfrm>
            <a:off x="5942230" y="4801220"/>
            <a:ext cx="3311090" cy="369332"/>
          </a:xfrm>
          <a:prstGeom prst="rect">
            <a:avLst/>
          </a:prstGeom>
          <a:noFill/>
        </p:spPr>
        <p:txBody>
          <a:bodyPr wrap="square" rtlCol="0">
            <a:spAutoFit/>
          </a:bodyPr>
          <a:lstStyle/>
          <a:p>
            <a:r>
              <a:rPr lang="ja-JP" altLang="en-US" dirty="0" smtClean="0">
                <a:ea typeface="メイリオ" panose="020B0604030504040204" pitchFamily="50" charset="-128"/>
              </a:rPr>
              <a:t>ツールが提案した修正</a:t>
            </a:r>
            <a:endParaRPr lang="en-US" altLang="ja-JP" dirty="0">
              <a:ea typeface="メイリオ" panose="020B0604030504040204" pitchFamily="50" charset="-128"/>
            </a:endParaRPr>
          </a:p>
        </p:txBody>
      </p:sp>
      <p:sp>
        <p:nvSpPr>
          <p:cNvPr id="16" name="テキスト ボックス 15"/>
          <p:cNvSpPr txBox="1"/>
          <p:nvPr/>
        </p:nvSpPr>
        <p:spPr>
          <a:xfrm>
            <a:off x="5942230" y="1886552"/>
            <a:ext cx="3311090" cy="338554"/>
          </a:xfrm>
          <a:prstGeom prst="rect">
            <a:avLst/>
          </a:prstGeom>
          <a:noFill/>
        </p:spPr>
        <p:txBody>
          <a:bodyPr wrap="square" rtlCol="0">
            <a:spAutoFit/>
          </a:bodyPr>
          <a:lstStyle/>
          <a:p>
            <a:r>
              <a:rPr kumimoji="1" lang="ja-JP" altLang="en-US" sz="1600" dirty="0" smtClean="0">
                <a:latin typeface="メイリオ" panose="020B0604030504040204" pitchFamily="50" charset="-128"/>
                <a:ea typeface="メイリオ" panose="020B0604030504040204" pitchFamily="50" charset="-128"/>
              </a:rPr>
              <a:t>入力として与え</a:t>
            </a:r>
            <a:r>
              <a:rPr lang="ja-JP" altLang="en-US" sz="1600" dirty="0" smtClean="0">
                <a:latin typeface="メイリオ" panose="020B0604030504040204" pitchFamily="50" charset="-128"/>
                <a:ea typeface="メイリオ" panose="020B0604030504040204" pitchFamily="50" charset="-128"/>
              </a:rPr>
              <a:t>た</a:t>
            </a:r>
            <a:r>
              <a:rPr lang="en-US" altLang="ja-JP" sz="1600" dirty="0" smtClean="0">
                <a:latin typeface="メイリオ" panose="020B0604030504040204" pitchFamily="50" charset="-128"/>
                <a:ea typeface="メイリオ" panose="020B0604030504040204" pitchFamily="50" charset="-128"/>
              </a:rPr>
              <a:t>SATD</a:t>
            </a:r>
            <a:r>
              <a:rPr lang="ja-JP" altLang="en-US" sz="1600" dirty="0" smtClean="0">
                <a:latin typeface="メイリオ" panose="020B0604030504040204" pitchFamily="50" charset="-128"/>
                <a:ea typeface="メイリオ" panose="020B0604030504040204" pitchFamily="50" charset="-128"/>
              </a:rPr>
              <a:t>コメント</a:t>
            </a:r>
            <a:endParaRPr kumimoji="1" lang="ja-JP" altLang="en-US"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65598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lang="ja-JP" altLang="en-US" dirty="0"/>
          </a:p>
        </p:txBody>
      </p:sp>
      <p:sp>
        <p:nvSpPr>
          <p:cNvPr id="4" name="日付プレースホルダー 3"/>
          <p:cNvSpPr>
            <a:spLocks noGrp="1"/>
          </p:cNvSpPr>
          <p:nvPr>
            <p:ph type="dt" sz="half" idx="10"/>
          </p:nvPr>
        </p:nvSpPr>
        <p:spPr/>
        <p:txBody>
          <a:bodyPr/>
          <a:lstStyle/>
          <a:p>
            <a:fld id="{DD6A1CD5-D876-4DC9-B721-F4AAE3050078}"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23</a:t>
            </a:fld>
            <a:endParaRPr lang="en-US" altLang="ja-JP" dirty="0"/>
          </a:p>
        </p:txBody>
      </p:sp>
      <p:sp>
        <p:nvSpPr>
          <p:cNvPr id="7" name="コンテンツ プレースホルダー 16"/>
          <p:cNvSpPr txBox="1">
            <a:spLocks/>
          </p:cNvSpPr>
          <p:nvPr/>
        </p:nvSpPr>
        <p:spPr bwMode="auto">
          <a:xfrm>
            <a:off x="451736" y="1639093"/>
            <a:ext cx="829697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400" b="1" kern="0" dirty="0" smtClean="0"/>
              <a:t>SATD</a:t>
            </a:r>
            <a:r>
              <a:rPr lang="ja-JP" altLang="en-US" sz="2400" b="1" kern="0" dirty="0" smtClean="0"/>
              <a:t>コメントと</a:t>
            </a:r>
            <a:r>
              <a:rPr lang="en-US" altLang="ja-JP" sz="2400" b="1" kern="0" dirty="0" smtClean="0"/>
              <a:t>SATD</a:t>
            </a:r>
            <a:r>
              <a:rPr lang="ja-JP" altLang="en-US" sz="2400" b="1" kern="0" dirty="0" smtClean="0"/>
              <a:t>に加えられた修正の類似性を調査</a:t>
            </a:r>
            <a:endParaRPr lang="en-US" altLang="ja-JP" sz="2400" b="1" kern="0" dirty="0" smtClean="0"/>
          </a:p>
          <a:p>
            <a:r>
              <a:rPr lang="ja-JP" altLang="en-US" sz="2000" kern="0" dirty="0" smtClean="0"/>
              <a:t>クラスタ内の修正の類似度は</a:t>
            </a:r>
            <a:r>
              <a:rPr lang="en-US" altLang="ja-JP" sz="2000" kern="0" dirty="0" smtClean="0"/>
              <a:t>SATD</a:t>
            </a:r>
            <a:r>
              <a:rPr lang="ja-JP" altLang="en-US" sz="2000" kern="0" dirty="0" smtClean="0"/>
              <a:t>コメントの数が大きく影響</a:t>
            </a:r>
            <a:endParaRPr lang="en-US" altLang="ja-JP" sz="2000" kern="0" dirty="0" smtClean="0"/>
          </a:p>
          <a:p>
            <a:r>
              <a:rPr lang="ja-JP" altLang="en-US" sz="2000" kern="0" dirty="0" smtClean="0"/>
              <a:t>修正支援への応用にはコメントルールも重要</a:t>
            </a:r>
            <a:endParaRPr lang="en-US" altLang="ja-JP" sz="2000" kern="0" dirty="0"/>
          </a:p>
          <a:p>
            <a:pPr marL="0" indent="0">
              <a:buFontTx/>
              <a:buNone/>
            </a:pPr>
            <a:endParaRPr lang="en-US" altLang="ja-JP" sz="1200" b="1" kern="0" dirty="0" smtClean="0"/>
          </a:p>
          <a:p>
            <a:pPr marL="0" indent="0">
              <a:buFontTx/>
              <a:buNone/>
            </a:pPr>
            <a:r>
              <a:rPr lang="ja-JP" altLang="en-US" sz="2400" b="1" kern="0" dirty="0" smtClean="0"/>
              <a:t>調査した類似性を利用した修正支援ツール</a:t>
            </a:r>
            <a:r>
              <a:rPr lang="ja-JP" altLang="en-US" sz="2400" b="1" kern="0" dirty="0"/>
              <a:t>の</a:t>
            </a:r>
            <a:r>
              <a:rPr lang="ja-JP" altLang="en-US" sz="2400" b="1" kern="0" dirty="0" smtClean="0"/>
              <a:t>試作</a:t>
            </a:r>
            <a:endParaRPr lang="en-US" altLang="ja-JP" sz="2400" b="1" kern="0" dirty="0" smtClean="0"/>
          </a:p>
          <a:p>
            <a:pPr marL="0" indent="0">
              <a:buFontTx/>
              <a:buNone/>
            </a:pPr>
            <a:r>
              <a:rPr lang="ja-JP" altLang="en-US" sz="2000" kern="0" dirty="0" smtClean="0"/>
              <a:t>ケーススタディではある</a:t>
            </a:r>
            <a:r>
              <a:rPr lang="en-US" altLang="ja-JP" sz="2000" kern="0" dirty="0" smtClean="0"/>
              <a:t>SATD</a:t>
            </a:r>
            <a:r>
              <a:rPr lang="ja-JP" altLang="en-US" sz="2000" kern="0" dirty="0" smtClean="0"/>
              <a:t>コメントに対して</a:t>
            </a:r>
            <a:endParaRPr lang="en-US" altLang="ja-JP" sz="2000" kern="0" dirty="0" smtClean="0"/>
          </a:p>
          <a:p>
            <a:pPr marL="0" indent="0">
              <a:buFontTx/>
              <a:buNone/>
            </a:pPr>
            <a:r>
              <a:rPr lang="ja-JP" altLang="en-US" sz="2000" kern="0" dirty="0" smtClean="0"/>
              <a:t>提案された修正と実際に加えられた修正が類似することを確認</a:t>
            </a:r>
            <a:endParaRPr lang="en-US" altLang="ja-JP" sz="2000" kern="0" dirty="0" smtClean="0"/>
          </a:p>
          <a:p>
            <a:pPr marL="0" indent="0">
              <a:buFontTx/>
              <a:buNone/>
            </a:pPr>
            <a:endParaRPr lang="en-US" altLang="ja-JP" sz="1200" kern="0" dirty="0" smtClean="0"/>
          </a:p>
          <a:p>
            <a:pPr marL="0" indent="0">
              <a:buFontTx/>
              <a:buNone/>
            </a:pPr>
            <a:r>
              <a:rPr lang="ja-JP" altLang="en-US" sz="2400" b="1" kern="0" dirty="0" smtClean="0"/>
              <a:t>今後の課題</a:t>
            </a:r>
            <a:endParaRPr lang="en-US" altLang="ja-JP" sz="2400" b="1" kern="0" dirty="0" smtClean="0"/>
          </a:p>
          <a:p>
            <a:r>
              <a:rPr lang="en-US" altLang="ja-JP" sz="2000" kern="0" dirty="0" smtClean="0"/>
              <a:t>Java</a:t>
            </a:r>
            <a:r>
              <a:rPr lang="ja-JP" altLang="en-US" sz="2000" kern="0" dirty="0" smtClean="0"/>
              <a:t>以外の言語で記述されたプロジェクトに対する調査</a:t>
            </a:r>
            <a:endParaRPr lang="en-US" altLang="ja-JP" sz="2000" kern="0" dirty="0" smtClean="0"/>
          </a:p>
          <a:p>
            <a:r>
              <a:rPr lang="ja-JP" altLang="en-US" sz="2000" kern="0" dirty="0" smtClean="0"/>
              <a:t>企業の開発するプロジェクトに対する調査</a:t>
            </a:r>
            <a:endParaRPr lang="en-US" altLang="ja-JP" sz="2000" kern="0" dirty="0"/>
          </a:p>
          <a:p>
            <a:endParaRPr lang="en-US" altLang="ja-JP" sz="2000" kern="0" dirty="0" smtClean="0"/>
          </a:p>
        </p:txBody>
      </p:sp>
    </p:spTree>
    <p:extLst>
      <p:ext uri="{BB962C8B-B14F-4D97-AF65-F5344CB8AC3E}">
        <p14:creationId xmlns:p14="http://schemas.microsoft.com/office/powerpoint/2010/main" val="2568378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 </a:t>
            </a:r>
            <a:r>
              <a:rPr lang="en-US" altLang="ja-JP" dirty="0" smtClean="0"/>
              <a:t>– SATD</a:t>
            </a:r>
            <a:endParaRPr lang="ja-JP" altLang="en-US" dirty="0"/>
          </a:p>
        </p:txBody>
      </p:sp>
      <p:sp>
        <p:nvSpPr>
          <p:cNvPr id="17" name="コンテンツ プレースホルダー 16"/>
          <p:cNvSpPr>
            <a:spLocks noGrp="1"/>
          </p:cNvSpPr>
          <p:nvPr>
            <p:ph idx="1"/>
          </p:nvPr>
        </p:nvSpPr>
        <p:spPr/>
        <p:txBody>
          <a:bodyPr/>
          <a:lstStyle/>
          <a:p>
            <a:pPr marL="0" indent="0">
              <a:buClr>
                <a:schemeClr val="tx1"/>
              </a:buClr>
              <a:buNone/>
            </a:pPr>
            <a:r>
              <a:rPr kumimoji="1" lang="en-US" altLang="ja-JP" b="1" dirty="0" smtClean="0">
                <a:solidFill>
                  <a:schemeClr val="accent1"/>
                </a:solidFill>
                <a:latin typeface="メイリオ" panose="020B0604030504040204" pitchFamily="50" charset="-128"/>
                <a:cs typeface="Segoe UI Semibold" panose="020B0702040204020203" pitchFamily="34" charset="0"/>
              </a:rPr>
              <a:t>SATD ( Self-Admitted Technical Debt )</a:t>
            </a:r>
          </a:p>
          <a:p>
            <a:pPr lvl="1"/>
            <a:r>
              <a:rPr lang="en-US" altLang="ja-JP" dirty="0" smtClean="0"/>
              <a:t>Potdar </a:t>
            </a:r>
            <a:r>
              <a:rPr lang="ja-JP" altLang="en-US" dirty="0" smtClean="0"/>
              <a:t>と</a:t>
            </a:r>
            <a:r>
              <a:rPr lang="en-US" altLang="ja-JP" dirty="0" smtClean="0"/>
              <a:t>Shihab </a:t>
            </a:r>
            <a:r>
              <a:rPr lang="ja-JP" altLang="en-US" dirty="0" smtClean="0"/>
              <a:t>らにより提唱</a:t>
            </a:r>
            <a:r>
              <a:rPr lang="en-US" altLang="ja-JP" dirty="0" smtClean="0"/>
              <a:t>[2]</a:t>
            </a:r>
          </a:p>
          <a:p>
            <a:pPr lvl="1"/>
            <a:r>
              <a:rPr lang="ja-JP" altLang="en-US" dirty="0" smtClean="0"/>
              <a:t>開発者が存在に気づいているもの</a:t>
            </a:r>
            <a:endParaRPr lang="en-US" altLang="ja-JP" dirty="0" smtClean="0"/>
          </a:p>
          <a:p>
            <a:pPr lvl="1"/>
            <a:r>
              <a:rPr lang="ja-JP" altLang="en-US" dirty="0" smtClean="0"/>
              <a:t>ソースコードコメントを通じて文書化</a:t>
            </a:r>
            <a:endParaRPr lang="en-US" altLang="ja-JP" dirty="0" smtClean="0"/>
          </a:p>
          <a:p>
            <a:pPr lvl="1">
              <a:buClr>
                <a:schemeClr val="tx1"/>
              </a:buClr>
            </a:pPr>
            <a:r>
              <a:rPr lang="en-US" altLang="ja-JP" dirty="0" smtClean="0">
                <a:solidFill>
                  <a:schemeClr val="accent1"/>
                </a:solidFill>
                <a:latin typeface="+mj-lt"/>
              </a:rPr>
              <a:t>SATD</a:t>
            </a:r>
            <a:r>
              <a:rPr lang="en-US" altLang="ja-JP" dirty="0" smtClean="0">
                <a:solidFill>
                  <a:schemeClr val="accent1"/>
                </a:solidFill>
              </a:rPr>
              <a:t> </a:t>
            </a:r>
            <a:r>
              <a:rPr lang="ja-JP" altLang="en-US" dirty="0" smtClean="0">
                <a:solidFill>
                  <a:schemeClr val="accent1"/>
                </a:solidFill>
                <a:latin typeface="メイリオ" panose="020B0604030504040204" pitchFamily="50" charset="-128"/>
              </a:rPr>
              <a:t>コメント</a:t>
            </a:r>
            <a:r>
              <a:rPr lang="ja-JP" altLang="en-US" dirty="0" smtClean="0"/>
              <a:t>：</a:t>
            </a:r>
            <a:r>
              <a:rPr lang="en-US" altLang="ja-JP" dirty="0" smtClean="0"/>
              <a:t>SATD </a:t>
            </a:r>
            <a:r>
              <a:rPr lang="ja-JP" altLang="en-US" dirty="0" smtClean="0"/>
              <a:t>を示すコメント</a:t>
            </a:r>
            <a:endParaRPr lang="en-US" altLang="ja-JP" dirty="0" smtClean="0"/>
          </a:p>
          <a:p>
            <a:pPr marL="457200" lvl="1" indent="0">
              <a:buNone/>
            </a:pPr>
            <a:endParaRPr lang="en-US" altLang="ja-JP" dirty="0" smtClean="0"/>
          </a:p>
        </p:txBody>
      </p:sp>
      <p:sp>
        <p:nvSpPr>
          <p:cNvPr id="4" name="日付プレースホルダー 3"/>
          <p:cNvSpPr>
            <a:spLocks noGrp="1"/>
          </p:cNvSpPr>
          <p:nvPr>
            <p:ph type="dt" sz="half" idx="10"/>
          </p:nvPr>
        </p:nvSpPr>
        <p:spPr/>
        <p:txBody>
          <a:bodyPr/>
          <a:lstStyle/>
          <a:p>
            <a:fld id="{854F6FF6-0344-42DF-9A95-30E7CC693CDE}"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a:t>
            </a:fld>
            <a:endParaRPr lang="en-US" altLang="ja-JP" dirty="0"/>
          </a:p>
        </p:txBody>
      </p:sp>
      <p:graphicFrame>
        <p:nvGraphicFramePr>
          <p:cNvPr id="18" name="Google Shape;120;p15"/>
          <p:cNvGraphicFramePr/>
          <p:nvPr>
            <p:extLst>
              <p:ext uri="{D42A27DB-BD31-4B8C-83A1-F6EECF244321}">
                <p14:modId xmlns:p14="http://schemas.microsoft.com/office/powerpoint/2010/main" val="255069193"/>
              </p:ext>
            </p:extLst>
          </p:nvPr>
        </p:nvGraphicFramePr>
        <p:xfrm>
          <a:off x="1281025" y="4507275"/>
          <a:ext cx="6570837" cy="1566500"/>
        </p:xfrm>
        <a:graphic>
          <a:graphicData uri="http://schemas.openxmlformats.org/drawingml/2006/table">
            <a:tbl>
              <a:tblPr firstRow="1" bandRow="1">
                <a:noFill/>
              </a:tblPr>
              <a:tblGrid>
                <a:gridCol w="6570837">
                  <a:extLst>
                    <a:ext uri="{9D8B030D-6E8A-4147-A177-3AD203B41FA5}">
                      <a16:colId xmlns:a16="http://schemas.microsoft.com/office/drawing/2014/main" val="20001"/>
                    </a:ext>
                  </a:extLst>
                </a:gridCol>
              </a:tblGrid>
              <a:tr h="387575">
                <a:tc>
                  <a:txBody>
                    <a:bodyPr/>
                    <a:lstStyle/>
                    <a:p>
                      <a:pPr marL="0" marR="0" lvl="0" indent="0" algn="l" rtl="0">
                        <a:spcBef>
                          <a:spcPts val="0"/>
                        </a:spcBef>
                        <a:spcAft>
                          <a:spcPts val="0"/>
                        </a:spcAft>
                        <a:buNone/>
                      </a:pPr>
                      <a:r>
                        <a:rPr lang="en-US" sz="1800" dirty="0">
                          <a:solidFill>
                            <a:schemeClr val="dk1"/>
                          </a:solidFill>
                          <a:latin typeface="Arial"/>
                          <a:ea typeface="Arial"/>
                          <a:cs typeface="Arial"/>
                          <a:sym typeface="Arial"/>
                        </a:rPr>
                        <a:t>//TODO is this needed</a:t>
                      </a:r>
                      <a:endParaRPr sz="1800" dirty="0"/>
                    </a:p>
                  </a:txBody>
                  <a:tcPr marL="91450" marR="91450" marT="45725" marB="45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dk1"/>
                      </a:solidFill>
                      <a:prstDash val="solid"/>
                      <a:round/>
                      <a:headEnd type="none" w="sm" len="sm"/>
                      <a:tailEnd type="none" w="sm" len="sm"/>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392975">
                <a:tc>
                  <a:txBody>
                    <a:bodyPr/>
                    <a:lstStyle/>
                    <a:p>
                      <a:pPr marL="0" marR="0" lvl="0" indent="0" algn="l" rtl="0">
                        <a:spcBef>
                          <a:spcPts val="0"/>
                        </a:spcBef>
                        <a:spcAft>
                          <a:spcPts val="0"/>
                        </a:spcAft>
                        <a:buNone/>
                      </a:pPr>
                      <a:r>
                        <a:rPr lang="en-US" sz="1800" dirty="0">
                          <a:solidFill>
                            <a:schemeClr val="dk1"/>
                          </a:solidFill>
                          <a:latin typeface="Arial"/>
                          <a:ea typeface="Arial"/>
                          <a:cs typeface="Arial"/>
                          <a:sym typeface="Arial"/>
                        </a:rPr>
                        <a:t>//Not exact but we cannot do any better</a:t>
                      </a:r>
                      <a:endParaRPr sz="1800" dirty="0"/>
                    </a:p>
                  </a:txBody>
                  <a:tcPr marL="91450" marR="91450" marT="45725" marB="45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392975">
                <a:tc>
                  <a:txBody>
                    <a:bodyPr/>
                    <a:lstStyle/>
                    <a:p>
                      <a:pPr marL="0" marR="0" lvl="0" indent="0" algn="l" rtl="0">
                        <a:spcBef>
                          <a:spcPts val="0"/>
                        </a:spcBef>
                        <a:spcAft>
                          <a:spcPts val="0"/>
                        </a:spcAft>
                        <a:buNone/>
                      </a:pPr>
                      <a:r>
                        <a:rPr lang="en-US" sz="1800" dirty="0">
                          <a:solidFill>
                            <a:schemeClr val="dk1"/>
                          </a:solidFill>
                          <a:latin typeface="Arial"/>
                          <a:ea typeface="Arial"/>
                          <a:cs typeface="Arial"/>
                          <a:sym typeface="Arial"/>
                        </a:rPr>
                        <a:t>//TODO fix this</a:t>
                      </a:r>
                      <a:endParaRPr sz="1800" dirty="0"/>
                    </a:p>
                  </a:txBody>
                  <a:tcPr marL="91450" marR="91450" marT="45725" marB="45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392975">
                <a:tc>
                  <a:txBody>
                    <a:bodyPr/>
                    <a:lstStyle/>
                    <a:p>
                      <a:pPr marL="0" marR="0" lvl="0" indent="0" algn="l" rtl="0">
                        <a:spcBef>
                          <a:spcPts val="0"/>
                        </a:spcBef>
                        <a:spcAft>
                          <a:spcPts val="0"/>
                        </a:spcAft>
                        <a:buNone/>
                      </a:pPr>
                      <a:r>
                        <a:rPr lang="en-US" sz="1800" dirty="0">
                          <a:solidFill>
                            <a:schemeClr val="dk1"/>
                          </a:solidFill>
                          <a:latin typeface="Arial"/>
                          <a:ea typeface="Arial"/>
                          <a:cs typeface="Arial"/>
                          <a:sym typeface="Arial"/>
                        </a:rPr>
                        <a:t>//This feels like a hack and it does not work</a:t>
                      </a:r>
                      <a:endParaRPr sz="1800" dirty="0"/>
                    </a:p>
                  </a:txBody>
                  <a:tcPr marL="91450" marR="91450" marT="45725" marB="45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19" name="テキスト ボックス 18"/>
          <p:cNvSpPr txBox="1"/>
          <p:nvPr/>
        </p:nvSpPr>
        <p:spPr>
          <a:xfrm>
            <a:off x="3265866" y="4168721"/>
            <a:ext cx="3892269" cy="338554"/>
          </a:xfrm>
          <a:prstGeom prst="rect">
            <a:avLst/>
          </a:prstGeom>
          <a:noFill/>
        </p:spPr>
        <p:txBody>
          <a:bodyPr wrap="square" rtlCol="0">
            <a:spAutoFit/>
          </a:bodyPr>
          <a:lstStyle/>
          <a:p>
            <a:r>
              <a:rPr lang="en-US" altLang="ja-JP" sz="1600" dirty="0" smtClean="0">
                <a:solidFill>
                  <a:schemeClr val="tx2"/>
                </a:solidFill>
                <a:latin typeface="メイリオ" panose="020B0604030504040204" pitchFamily="50" charset="-128"/>
                <a:ea typeface="メイリオ" panose="020B0604030504040204" pitchFamily="50" charset="-128"/>
              </a:rPr>
              <a:t>SATD </a:t>
            </a:r>
            <a:r>
              <a:rPr kumimoji="1" lang="ja-JP" altLang="en-US" sz="1600" dirty="0" smtClean="0">
                <a:solidFill>
                  <a:schemeClr val="tx2"/>
                </a:solidFill>
                <a:latin typeface="メイリオ" panose="020B0604030504040204" pitchFamily="50" charset="-128"/>
                <a:ea typeface="メイリオ" panose="020B0604030504040204" pitchFamily="50" charset="-128"/>
              </a:rPr>
              <a:t>コメントの例</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
        <p:nvSpPr>
          <p:cNvPr id="20" name="テキスト ボックス 19"/>
          <p:cNvSpPr txBox="1"/>
          <p:nvPr/>
        </p:nvSpPr>
        <p:spPr>
          <a:xfrm>
            <a:off x="1658867" y="6118071"/>
            <a:ext cx="6659745" cy="553998"/>
          </a:xfrm>
          <a:prstGeom prst="rect">
            <a:avLst/>
          </a:prstGeom>
          <a:noFill/>
        </p:spPr>
        <p:txBody>
          <a:bodyPr wrap="square" rtlCol="0">
            <a:spAutoFit/>
          </a:bodyPr>
          <a:lstStyle/>
          <a:p>
            <a:r>
              <a:rPr lang="en-US" altLang="ja-JP" sz="1000" dirty="0" smtClean="0">
                <a:solidFill>
                  <a:schemeClr val="bg2"/>
                </a:solidFill>
                <a:ea typeface="メイリオ" panose="020B0604030504040204" pitchFamily="50" charset="-128"/>
              </a:rPr>
              <a:t>[2] Aniket </a:t>
            </a:r>
            <a:r>
              <a:rPr lang="en-US" altLang="ja-JP" sz="1000" dirty="0">
                <a:solidFill>
                  <a:schemeClr val="bg2"/>
                </a:solidFill>
                <a:ea typeface="メイリオ" panose="020B0604030504040204" pitchFamily="50" charset="-128"/>
              </a:rPr>
              <a:t>Potdar and Emad Shihab. An exploratory study on self-admitted technical debt. In Proceedings of the 2014 IEEE International Conference on Software Maintenance and Evolution, ICSME ’14, pp. 91–100, Washington, DC, USA, 2014. IEEE Computer Society</a:t>
            </a:r>
            <a:endParaRPr kumimoji="1" lang="ja-JP" altLang="en-US" sz="1000" dirty="0">
              <a:solidFill>
                <a:schemeClr val="bg2"/>
              </a:solidFill>
              <a:ea typeface="メイリオ" panose="020B0604030504040204" pitchFamily="50" charset="-128"/>
            </a:endParaRPr>
          </a:p>
        </p:txBody>
      </p:sp>
    </p:spTree>
    <p:extLst>
      <p:ext uri="{BB962C8B-B14F-4D97-AF65-F5344CB8AC3E}">
        <p14:creationId xmlns:p14="http://schemas.microsoft.com/office/powerpoint/2010/main" val="3834236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 </a:t>
            </a:r>
            <a:r>
              <a:rPr lang="en-US" altLang="ja-JP" dirty="0" smtClean="0">
                <a:latin typeface="メイリオ" panose="020B0604030504040204" pitchFamily="50" charset="-128"/>
              </a:rPr>
              <a:t>–</a:t>
            </a:r>
            <a:r>
              <a:rPr lang="en-US" altLang="ja-JP" dirty="0" smtClean="0"/>
              <a:t> SATD </a:t>
            </a:r>
            <a:r>
              <a:rPr lang="ja-JP" altLang="en-US" dirty="0" smtClean="0"/>
              <a:t>にみられる特徴</a:t>
            </a:r>
            <a:endParaRPr lang="ja-JP" altLang="en-US" dirty="0"/>
          </a:p>
        </p:txBody>
      </p:sp>
      <p:sp>
        <p:nvSpPr>
          <p:cNvPr id="17" name="コンテンツ プレースホルダー 16"/>
          <p:cNvSpPr>
            <a:spLocks noGrp="1"/>
          </p:cNvSpPr>
          <p:nvPr>
            <p:ph idx="1"/>
          </p:nvPr>
        </p:nvSpPr>
        <p:spPr>
          <a:xfrm>
            <a:off x="457200" y="1583574"/>
            <a:ext cx="8229600" cy="4525963"/>
          </a:xfrm>
        </p:spPr>
        <p:txBody>
          <a:bodyPr/>
          <a:lstStyle/>
          <a:p>
            <a:pPr marL="0" indent="0">
              <a:buNone/>
            </a:pPr>
            <a:r>
              <a:rPr kumimoji="1" lang="ja-JP" altLang="en-US" b="1" dirty="0" smtClean="0"/>
              <a:t>ソースコードコメントから検出可能</a:t>
            </a:r>
            <a:endParaRPr kumimoji="1" lang="en-US" altLang="ja-JP" b="1" dirty="0" smtClean="0"/>
          </a:p>
          <a:p>
            <a:pPr marL="0" indent="0">
              <a:buNone/>
            </a:pPr>
            <a:r>
              <a:rPr kumimoji="1" lang="en-US" altLang="ja-JP" sz="2000" dirty="0" smtClean="0"/>
              <a:t>SATD </a:t>
            </a:r>
            <a:r>
              <a:rPr kumimoji="1" lang="ja-JP" altLang="en-US" sz="2000" dirty="0" smtClean="0"/>
              <a:t>コメントに多用される </a:t>
            </a:r>
            <a:r>
              <a:rPr kumimoji="1" lang="en-US" altLang="ja-JP" sz="2000" dirty="0" smtClean="0"/>
              <a:t>63 </a:t>
            </a:r>
            <a:r>
              <a:rPr kumimoji="1" lang="ja-JP" altLang="en-US" sz="2000" dirty="0" smtClean="0"/>
              <a:t>のコメントパターン</a:t>
            </a:r>
            <a:r>
              <a:rPr kumimoji="1" lang="en-US" altLang="ja-JP" sz="2000" dirty="0" smtClean="0"/>
              <a:t>[2]</a:t>
            </a:r>
          </a:p>
          <a:p>
            <a:pPr marL="0" indent="0">
              <a:buNone/>
            </a:pPr>
            <a:r>
              <a:rPr lang="ja-JP" altLang="en-US" sz="2000" dirty="0" smtClean="0"/>
              <a:t>ソースコードコメントを用いた検出手法の提案</a:t>
            </a:r>
            <a:r>
              <a:rPr lang="en-US" altLang="ja-JP" sz="2000" dirty="0" smtClean="0"/>
              <a:t>[3][4]</a:t>
            </a:r>
          </a:p>
          <a:p>
            <a:pPr marL="0" indent="0">
              <a:buNone/>
            </a:pPr>
            <a:endParaRPr kumimoji="1" lang="en-US" altLang="ja-JP" sz="1200" b="1" dirty="0" smtClean="0"/>
          </a:p>
          <a:p>
            <a:pPr marL="0" indent="0">
              <a:buNone/>
            </a:pPr>
            <a:r>
              <a:rPr lang="ja-JP" altLang="en-US" b="1" dirty="0" smtClean="0"/>
              <a:t>ソフトウェアの保守に悪い影響</a:t>
            </a:r>
            <a:endParaRPr lang="en-US" altLang="ja-JP" b="1" dirty="0" smtClean="0"/>
          </a:p>
          <a:p>
            <a:pPr marL="0" indent="0">
              <a:buNone/>
            </a:pPr>
            <a:r>
              <a:rPr lang="en-US" altLang="ja-JP" sz="2000" dirty="0" smtClean="0"/>
              <a:t>SATD </a:t>
            </a:r>
            <a:r>
              <a:rPr lang="ja-JP" altLang="en-US" sz="2000" dirty="0" smtClean="0"/>
              <a:t>が含まれるファイルに対する変更は複雑になる傾向</a:t>
            </a:r>
            <a:r>
              <a:rPr lang="en-US" altLang="ja-JP" sz="2000" dirty="0" smtClean="0"/>
              <a:t>[5]</a:t>
            </a:r>
            <a:endParaRPr lang="en-US" altLang="ja-JP" sz="2000" dirty="0"/>
          </a:p>
          <a:p>
            <a:pPr marL="0" indent="0">
              <a:buNone/>
            </a:pPr>
            <a:endParaRPr kumimoji="1" lang="en-US" altLang="ja-JP" sz="1200" dirty="0" smtClean="0"/>
          </a:p>
          <a:p>
            <a:pPr marL="0" indent="0">
              <a:buNone/>
            </a:pPr>
            <a:r>
              <a:rPr lang="ja-JP" altLang="en-US" b="1" dirty="0" smtClean="0"/>
              <a:t>ソフトウェアの動作にはあまり影響を及ぼさない</a:t>
            </a:r>
            <a:endParaRPr lang="en-US" altLang="ja-JP" b="1" dirty="0" smtClean="0"/>
          </a:p>
          <a:p>
            <a:pPr marL="0" indent="0">
              <a:buNone/>
            </a:pPr>
            <a:r>
              <a:rPr lang="en-US" altLang="ja-JP" sz="2000" dirty="0" smtClean="0"/>
              <a:t>SATD</a:t>
            </a:r>
            <a:r>
              <a:rPr lang="ja-JP" altLang="en-US" sz="2000" dirty="0" smtClean="0"/>
              <a:t>の大半は設計に関するもの</a:t>
            </a:r>
            <a:r>
              <a:rPr lang="en-US" altLang="ja-JP" sz="2000" dirty="0" smtClean="0"/>
              <a:t>[6]</a:t>
            </a:r>
            <a:endParaRPr lang="en-US" altLang="ja-JP" dirty="0"/>
          </a:p>
          <a:p>
            <a:pPr marL="0" indent="0">
              <a:buNone/>
            </a:pPr>
            <a:r>
              <a:rPr lang="ja-JP" altLang="en-US" sz="2000" dirty="0" smtClean="0"/>
              <a:t>欠陥など動作に影響のあるものと比べると除去の優先度が低くなる</a:t>
            </a:r>
            <a:endParaRPr lang="en-US" altLang="ja-JP" sz="2000" dirty="0" smtClean="0"/>
          </a:p>
        </p:txBody>
      </p:sp>
      <p:sp>
        <p:nvSpPr>
          <p:cNvPr id="4" name="日付プレースホルダー 3"/>
          <p:cNvSpPr>
            <a:spLocks noGrp="1"/>
          </p:cNvSpPr>
          <p:nvPr>
            <p:ph type="dt" sz="half" idx="10"/>
          </p:nvPr>
        </p:nvSpPr>
        <p:spPr/>
        <p:txBody>
          <a:bodyPr/>
          <a:lstStyle/>
          <a:p>
            <a:fld id="{31B322A5-C395-40D1-8A65-8F56917AA6F8}"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4</a:t>
            </a:fld>
            <a:endParaRPr lang="en-US" altLang="ja-JP" dirty="0"/>
          </a:p>
        </p:txBody>
      </p:sp>
      <p:sp>
        <p:nvSpPr>
          <p:cNvPr id="20" name="テキスト ボックス 19"/>
          <p:cNvSpPr txBox="1"/>
          <p:nvPr/>
        </p:nvSpPr>
        <p:spPr>
          <a:xfrm>
            <a:off x="457200" y="5580400"/>
            <a:ext cx="8578735" cy="1015663"/>
          </a:xfrm>
          <a:prstGeom prst="rect">
            <a:avLst/>
          </a:prstGeom>
          <a:noFill/>
        </p:spPr>
        <p:txBody>
          <a:bodyPr wrap="square" rtlCol="0">
            <a:spAutoFit/>
          </a:bodyPr>
          <a:lstStyle/>
          <a:p>
            <a:r>
              <a:rPr lang="en-US" altLang="ja-JP" sz="1000" dirty="0" smtClean="0">
                <a:solidFill>
                  <a:schemeClr val="bg2"/>
                </a:solidFill>
                <a:ea typeface="メイリオ" panose="020B0604030504040204" pitchFamily="50" charset="-128"/>
              </a:rPr>
              <a:t>[3]Qiao Huang et al. “Identifying </a:t>
            </a:r>
            <a:r>
              <a:rPr lang="en-US" altLang="ja-JP" sz="1000" dirty="0">
                <a:solidFill>
                  <a:schemeClr val="bg2"/>
                </a:solidFill>
                <a:ea typeface="メイリオ" panose="020B0604030504040204" pitchFamily="50" charset="-128"/>
              </a:rPr>
              <a:t>selfadmitted technical debt in open source projects using text mining</a:t>
            </a:r>
            <a:r>
              <a:rPr lang="en-US" altLang="ja-JP" sz="1000" dirty="0" smtClean="0">
                <a:solidFill>
                  <a:schemeClr val="bg2"/>
                </a:solidFill>
                <a:ea typeface="メイリオ" panose="020B0604030504040204" pitchFamily="50" charset="-128"/>
              </a:rPr>
              <a:t>.” </a:t>
            </a:r>
            <a:r>
              <a:rPr lang="en-US" altLang="ja-JP" sz="1000" dirty="0">
                <a:solidFill>
                  <a:schemeClr val="bg2"/>
                </a:solidFill>
                <a:ea typeface="メイリオ" panose="020B0604030504040204" pitchFamily="50" charset="-128"/>
              </a:rPr>
              <a:t>Empirical Softw. Engg</a:t>
            </a:r>
            <a:r>
              <a:rPr lang="en-US" altLang="ja-JP" sz="1000" dirty="0" smtClean="0">
                <a:solidFill>
                  <a:schemeClr val="bg2"/>
                </a:solidFill>
                <a:ea typeface="メイリオ" panose="020B0604030504040204" pitchFamily="50" charset="-128"/>
              </a:rPr>
              <a:t>., </a:t>
            </a:r>
            <a:r>
              <a:rPr lang="en-US" altLang="ja-JP" sz="1000" dirty="0">
                <a:solidFill>
                  <a:schemeClr val="bg2"/>
                </a:solidFill>
                <a:ea typeface="メイリオ" panose="020B0604030504040204" pitchFamily="50" charset="-128"/>
              </a:rPr>
              <a:t>February 2018</a:t>
            </a:r>
            <a:r>
              <a:rPr lang="en-US" altLang="ja-JP" sz="1000" dirty="0" smtClean="0">
                <a:solidFill>
                  <a:schemeClr val="bg2"/>
                </a:solidFill>
                <a:ea typeface="メイリオ" panose="020B0604030504040204" pitchFamily="50" charset="-128"/>
              </a:rPr>
              <a:t>.</a:t>
            </a:r>
          </a:p>
          <a:p>
            <a:r>
              <a:rPr kumimoji="1" lang="en-US" altLang="ja-JP" sz="1000" dirty="0" smtClean="0">
                <a:solidFill>
                  <a:schemeClr val="bg2"/>
                </a:solidFill>
                <a:ea typeface="メイリオ" panose="020B0604030504040204" pitchFamily="50" charset="-128"/>
              </a:rPr>
              <a:t>[</a:t>
            </a:r>
            <a:r>
              <a:rPr lang="en-US" altLang="ja-JP" sz="1000" dirty="0">
                <a:solidFill>
                  <a:schemeClr val="bg2"/>
                </a:solidFill>
                <a:ea typeface="メイリオ" panose="020B0604030504040204" pitchFamily="50" charset="-128"/>
              </a:rPr>
              <a:t>4] E. D. </a:t>
            </a:r>
            <a:r>
              <a:rPr lang="en-US" altLang="ja-JP" sz="1000" dirty="0" smtClean="0">
                <a:solidFill>
                  <a:schemeClr val="bg2"/>
                </a:solidFill>
                <a:ea typeface="メイリオ" panose="020B0604030504040204" pitchFamily="50" charset="-128"/>
              </a:rPr>
              <a:t>Maldonado et al. </a:t>
            </a:r>
            <a:r>
              <a:rPr lang="en-US" altLang="ja-JP" sz="1000" dirty="0">
                <a:solidFill>
                  <a:schemeClr val="bg2"/>
                </a:solidFill>
                <a:ea typeface="メイリオ" panose="020B0604030504040204" pitchFamily="50" charset="-128"/>
              </a:rPr>
              <a:t>“An </a:t>
            </a:r>
            <a:r>
              <a:rPr lang="en-US" altLang="ja-JP" sz="1000" dirty="0" smtClean="0">
                <a:solidFill>
                  <a:schemeClr val="bg2"/>
                </a:solidFill>
                <a:ea typeface="メイリオ" panose="020B0604030504040204" pitchFamily="50" charset="-128"/>
              </a:rPr>
              <a:t>empirical study </a:t>
            </a:r>
            <a:r>
              <a:rPr lang="en-US" altLang="ja-JP" sz="1000" dirty="0">
                <a:solidFill>
                  <a:schemeClr val="bg2"/>
                </a:solidFill>
                <a:ea typeface="メイリオ" panose="020B0604030504040204" pitchFamily="50" charset="-128"/>
              </a:rPr>
              <a:t>on the removal of self-admitted technical debt,” in 2017 IEEE </a:t>
            </a:r>
            <a:r>
              <a:rPr lang="en-US" altLang="ja-JP" sz="1000" dirty="0" smtClean="0">
                <a:solidFill>
                  <a:schemeClr val="bg2"/>
                </a:solidFill>
                <a:ea typeface="メイリオ" panose="020B0604030504040204" pitchFamily="50" charset="-128"/>
              </a:rPr>
              <a:t>ICSME, </a:t>
            </a:r>
            <a:r>
              <a:rPr lang="en-US" altLang="ja-JP" sz="1000" dirty="0">
                <a:solidFill>
                  <a:schemeClr val="bg2"/>
                </a:solidFill>
                <a:ea typeface="メイリオ" panose="020B0604030504040204" pitchFamily="50" charset="-128"/>
              </a:rPr>
              <a:t>vol. 00, Sept. </a:t>
            </a:r>
            <a:r>
              <a:rPr lang="en-US" altLang="ja-JP" sz="1000" dirty="0" smtClean="0">
                <a:solidFill>
                  <a:schemeClr val="bg2"/>
                </a:solidFill>
                <a:ea typeface="メイリオ" panose="020B0604030504040204" pitchFamily="50" charset="-128"/>
              </a:rPr>
              <a:t>2018</a:t>
            </a:r>
          </a:p>
          <a:p>
            <a:r>
              <a:rPr lang="en-US" altLang="ja-JP" sz="1000" dirty="0" smtClean="0">
                <a:solidFill>
                  <a:schemeClr val="bg2"/>
                </a:solidFill>
                <a:ea typeface="メイリオ" panose="020B0604030504040204" pitchFamily="50" charset="-128"/>
              </a:rPr>
              <a:t>[</a:t>
            </a:r>
            <a:r>
              <a:rPr lang="en-US" altLang="ja-JP" sz="1000" dirty="0">
                <a:solidFill>
                  <a:schemeClr val="bg2"/>
                </a:solidFill>
                <a:ea typeface="メイリオ" panose="020B0604030504040204" pitchFamily="50" charset="-128"/>
              </a:rPr>
              <a:t>5] S. Wehaibi, E. Shihab, and L. Guerrouj, “Examining the impact of </a:t>
            </a:r>
            <a:r>
              <a:rPr lang="en-US" altLang="ja-JP" sz="1000" dirty="0" smtClean="0">
                <a:solidFill>
                  <a:schemeClr val="bg2"/>
                </a:solidFill>
                <a:ea typeface="メイリオ" panose="020B0604030504040204" pitchFamily="50" charset="-128"/>
              </a:rPr>
              <a:t>self-admitted technical </a:t>
            </a:r>
            <a:r>
              <a:rPr lang="en-US" altLang="ja-JP" sz="1000" dirty="0">
                <a:solidFill>
                  <a:schemeClr val="bg2"/>
                </a:solidFill>
                <a:ea typeface="メイリオ" panose="020B0604030504040204" pitchFamily="50" charset="-128"/>
              </a:rPr>
              <a:t>debt on software quality,” in 2016 IEEE 23rd International </a:t>
            </a:r>
            <a:r>
              <a:rPr lang="en-US" altLang="ja-JP" sz="1000" dirty="0" smtClean="0">
                <a:solidFill>
                  <a:schemeClr val="bg2"/>
                </a:solidFill>
                <a:ea typeface="メイリオ" panose="020B0604030504040204" pitchFamily="50" charset="-128"/>
              </a:rPr>
              <a:t>     </a:t>
            </a:r>
          </a:p>
          <a:p>
            <a:r>
              <a:rPr lang="en-US" altLang="ja-JP" sz="1000" dirty="0">
                <a:solidFill>
                  <a:schemeClr val="bg2"/>
                </a:solidFill>
                <a:ea typeface="メイリオ" panose="020B0604030504040204" pitchFamily="50" charset="-128"/>
              </a:rPr>
              <a:t> </a:t>
            </a:r>
            <a:r>
              <a:rPr lang="en-US" altLang="ja-JP" sz="1000" dirty="0" smtClean="0">
                <a:solidFill>
                  <a:schemeClr val="bg2"/>
                </a:solidFill>
                <a:ea typeface="メイリオ" panose="020B0604030504040204" pitchFamily="50" charset="-128"/>
              </a:rPr>
              <a:t>    Conference on SANER, </a:t>
            </a:r>
            <a:r>
              <a:rPr lang="en-US" altLang="ja-JP" sz="1000" dirty="0">
                <a:solidFill>
                  <a:schemeClr val="bg2"/>
                </a:solidFill>
                <a:ea typeface="メイリオ" panose="020B0604030504040204" pitchFamily="50" charset="-128"/>
              </a:rPr>
              <a:t>vol. 1, March 2016, </a:t>
            </a:r>
            <a:r>
              <a:rPr lang="en-US" altLang="ja-JP" sz="1000" dirty="0" smtClean="0">
                <a:solidFill>
                  <a:schemeClr val="bg2"/>
                </a:solidFill>
                <a:ea typeface="メイリオ" panose="020B0604030504040204" pitchFamily="50" charset="-128"/>
              </a:rPr>
              <a:t>pp.179–188.</a:t>
            </a:r>
          </a:p>
          <a:p>
            <a:r>
              <a:rPr lang="en-US" altLang="ja-JP" sz="1000" dirty="0" smtClean="0">
                <a:solidFill>
                  <a:schemeClr val="bg2"/>
                </a:solidFill>
                <a:ea typeface="メイリオ" panose="020B0604030504040204" pitchFamily="50" charset="-128"/>
              </a:rPr>
              <a:t>	     [6]E</a:t>
            </a:r>
            <a:r>
              <a:rPr lang="en-US" altLang="ja-JP" sz="1000" dirty="0">
                <a:solidFill>
                  <a:schemeClr val="bg2"/>
                </a:solidFill>
                <a:ea typeface="メイリオ" panose="020B0604030504040204" pitchFamily="50" charset="-128"/>
              </a:rPr>
              <a:t>. d. Maldonado and E. Shihab, “Detecting and quantifying different </a:t>
            </a:r>
            <a:r>
              <a:rPr lang="en-US" altLang="ja-JP" sz="1000" dirty="0" smtClean="0">
                <a:solidFill>
                  <a:schemeClr val="bg2"/>
                </a:solidFill>
                <a:ea typeface="メイリオ" panose="020B0604030504040204" pitchFamily="50" charset="-128"/>
              </a:rPr>
              <a:t>types of </a:t>
            </a:r>
            <a:r>
              <a:rPr lang="en-US" altLang="ja-JP" sz="1000" dirty="0">
                <a:solidFill>
                  <a:schemeClr val="bg2"/>
                </a:solidFill>
                <a:ea typeface="メイリオ" panose="020B0604030504040204" pitchFamily="50" charset="-128"/>
              </a:rPr>
              <a:t>self-admitted technical debt,” in 2015 </a:t>
            </a:r>
            <a:r>
              <a:rPr lang="en-US" altLang="ja-JP" sz="1000" dirty="0" smtClean="0">
                <a:solidFill>
                  <a:schemeClr val="bg2"/>
                </a:solidFill>
                <a:ea typeface="メイリオ" panose="020B0604030504040204" pitchFamily="50" charset="-128"/>
              </a:rPr>
              <a:t>IEEE</a:t>
            </a:r>
          </a:p>
          <a:p>
            <a:r>
              <a:rPr lang="en-US" altLang="ja-JP" sz="1000" dirty="0">
                <a:solidFill>
                  <a:schemeClr val="bg2"/>
                </a:solidFill>
                <a:ea typeface="メイリオ" panose="020B0604030504040204" pitchFamily="50" charset="-128"/>
              </a:rPr>
              <a:t>	</a:t>
            </a:r>
            <a:r>
              <a:rPr lang="en-US" altLang="ja-JP" sz="1000" dirty="0" smtClean="0">
                <a:solidFill>
                  <a:schemeClr val="bg2"/>
                </a:solidFill>
                <a:ea typeface="メイリオ" panose="020B0604030504040204" pitchFamily="50" charset="-128"/>
              </a:rPr>
              <a:t>          7th International </a:t>
            </a:r>
            <a:r>
              <a:rPr lang="en-US" altLang="ja-JP" sz="1000" dirty="0">
                <a:solidFill>
                  <a:schemeClr val="bg2"/>
                </a:solidFill>
                <a:ea typeface="メイリオ" panose="020B0604030504040204" pitchFamily="50" charset="-128"/>
              </a:rPr>
              <a:t>Workshop </a:t>
            </a:r>
            <a:r>
              <a:rPr lang="en-US" altLang="ja-JP" sz="1000" dirty="0" smtClean="0">
                <a:solidFill>
                  <a:schemeClr val="bg2"/>
                </a:solidFill>
                <a:ea typeface="メイリオ" panose="020B0604030504040204" pitchFamily="50" charset="-128"/>
              </a:rPr>
              <a:t>on MTD, </a:t>
            </a:r>
            <a:r>
              <a:rPr lang="en-US" altLang="ja-JP" sz="1000" dirty="0">
                <a:solidFill>
                  <a:schemeClr val="bg2"/>
                </a:solidFill>
                <a:ea typeface="メイリオ" panose="020B0604030504040204" pitchFamily="50" charset="-128"/>
              </a:rPr>
              <a:t>vol. 00, Oct. 2015, pp. </a:t>
            </a:r>
            <a:r>
              <a:rPr lang="en-US" altLang="ja-JP" sz="1000" dirty="0" smtClean="0">
                <a:solidFill>
                  <a:schemeClr val="bg2"/>
                </a:solidFill>
                <a:ea typeface="メイリオ" panose="020B0604030504040204" pitchFamily="50" charset="-128"/>
              </a:rPr>
              <a:t>9–15</a:t>
            </a:r>
            <a:endParaRPr lang="en-US" altLang="ja-JP" sz="1000" dirty="0">
              <a:solidFill>
                <a:schemeClr val="bg2"/>
              </a:solidFill>
              <a:ea typeface="メイリオ" panose="020B0604030504040204" pitchFamily="50" charset="-128"/>
            </a:endParaRPr>
          </a:p>
        </p:txBody>
      </p:sp>
    </p:spTree>
    <p:extLst>
      <p:ext uri="{BB962C8B-B14F-4D97-AF65-F5344CB8AC3E}">
        <p14:creationId xmlns:p14="http://schemas.microsoft.com/office/powerpoint/2010/main" val="838337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1" nodeType="clickEffect">
                                  <p:stCondLst>
                                    <p:cond delay="0"/>
                                  </p:stCondLst>
                                  <p:endCondLst>
                                    <p:cond evt="onNext" delay="0">
                                      <p:tgtEl>
                                        <p:sldTgt/>
                                      </p:tgtEl>
                                    </p:cond>
                                  </p:endCondLst>
                                  <p:childTnLst>
                                    <p:set>
                                      <p:cBhvr override="childStyle">
                                        <p:cTn id="6" dur="indefinite"/>
                                        <p:tgtEl>
                                          <p:spTgt spid="17">
                                            <p:txEl>
                                              <p:pRg st="0" end="0"/>
                                            </p:txEl>
                                          </p:spTgt>
                                        </p:tgtEl>
                                        <p:attrNameLst>
                                          <p:attrName>style.color</p:attrName>
                                        </p:attrNameLst>
                                      </p:cBhvr>
                                      <p:to>
                                        <p:clrVal>
                                          <a:schemeClr val="accent2"/>
                                        </p:clrVal>
                                      </p:to>
                                    </p:set>
                                  </p:childTnLst>
                                </p:cTn>
                              </p:par>
                            </p:childTnLst>
                          </p:cTn>
                        </p:par>
                      </p:childTnLst>
                    </p:cTn>
                  </p:par>
                  <p:par>
                    <p:cTn id="7" fill="hold">
                      <p:stCondLst>
                        <p:cond delay="indefinite"/>
                      </p:stCondLst>
                      <p:childTnLst>
                        <p:par>
                          <p:cTn id="8" fill="hold">
                            <p:stCondLst>
                              <p:cond delay="0"/>
                            </p:stCondLst>
                            <p:childTnLst>
                              <p:par>
                                <p:cTn id="9" presetID="3" presetClass="emph" presetSubtype="1" nodeType="clickEffect">
                                  <p:stCondLst>
                                    <p:cond delay="0"/>
                                  </p:stCondLst>
                                  <p:endCondLst>
                                    <p:cond evt="onNext" delay="0">
                                      <p:tgtEl>
                                        <p:sldTgt/>
                                      </p:tgtEl>
                                    </p:cond>
                                  </p:endCondLst>
                                  <p:childTnLst>
                                    <p:set>
                                      <p:cBhvr override="childStyle">
                                        <p:cTn id="10" dur="indefinite"/>
                                        <p:tgtEl>
                                          <p:spTgt spid="17">
                                            <p:txEl>
                                              <p:pRg st="4" end="4"/>
                                            </p:txEl>
                                          </p:spTgt>
                                        </p:tgtEl>
                                        <p:attrNameLst>
                                          <p:attrName>style.color</p:attrName>
                                        </p:attrNameLst>
                                      </p:cBhvr>
                                      <p:to>
                                        <p:clrVal>
                                          <a:schemeClr val="accent2"/>
                                        </p:clrVal>
                                      </p:to>
                                    </p:set>
                                  </p:childTnLst>
                                </p:cTn>
                              </p:par>
                            </p:childTnLst>
                          </p:cTn>
                        </p:par>
                      </p:childTnLst>
                    </p:cTn>
                  </p:par>
                  <p:par>
                    <p:cTn id="11" fill="hold">
                      <p:stCondLst>
                        <p:cond delay="indefinite"/>
                      </p:stCondLst>
                      <p:childTnLst>
                        <p:par>
                          <p:cTn id="12" fill="hold">
                            <p:stCondLst>
                              <p:cond delay="0"/>
                            </p:stCondLst>
                            <p:childTnLst>
                              <p:par>
                                <p:cTn id="13" presetID="3" presetClass="emph" presetSubtype="1" nodeType="clickEffect">
                                  <p:stCondLst>
                                    <p:cond delay="0"/>
                                  </p:stCondLst>
                                  <p:childTnLst>
                                    <p:set>
                                      <p:cBhvr override="childStyle">
                                        <p:cTn id="14" dur="indefinite"/>
                                        <p:tgtEl>
                                          <p:spTgt spid="17">
                                            <p:txEl>
                                              <p:pRg st="7" end="7"/>
                                            </p:txEl>
                                          </p:spTgt>
                                        </p:tgtEl>
                                        <p:attrNameLst>
                                          <p:attrName>style.color</p:attrName>
                                        </p:attrNameLst>
                                      </p:cBhvr>
                                      <p:to>
                                        <p:clrVal>
                                          <a:schemeClr val="accent2"/>
                                        </p:clrVal>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研究目的</a:t>
            </a:r>
            <a:endParaRPr lang="ja-JP" altLang="en-US" dirty="0"/>
          </a:p>
        </p:txBody>
      </p:sp>
      <p:sp>
        <p:nvSpPr>
          <p:cNvPr id="3" name="コンテンツ プレースホルダー 2"/>
          <p:cNvSpPr>
            <a:spLocks noGrp="1"/>
          </p:cNvSpPr>
          <p:nvPr>
            <p:ph idx="1"/>
          </p:nvPr>
        </p:nvSpPr>
        <p:spPr>
          <a:xfrm>
            <a:off x="457199" y="1600200"/>
            <a:ext cx="8800089" cy="4525963"/>
          </a:xfrm>
        </p:spPr>
        <p:txBody>
          <a:bodyPr/>
          <a:lstStyle/>
          <a:p>
            <a:pPr marL="0" indent="0">
              <a:buNone/>
            </a:pPr>
            <a:r>
              <a:rPr lang="ja-JP" altLang="en-US" dirty="0" smtClean="0"/>
              <a:t>実際に取り除かれる</a:t>
            </a:r>
            <a:r>
              <a:rPr lang="en-US" altLang="ja-JP" dirty="0" smtClean="0"/>
              <a:t>SATD</a:t>
            </a:r>
            <a:r>
              <a:rPr lang="ja-JP" altLang="en-US" dirty="0" smtClean="0"/>
              <a:t>は</a:t>
            </a:r>
            <a:r>
              <a:rPr lang="ja-JP" altLang="en-US" dirty="0" smtClean="0">
                <a:solidFill>
                  <a:schemeClr val="accent2"/>
                </a:solidFill>
              </a:rPr>
              <a:t>全体の</a:t>
            </a:r>
            <a:r>
              <a:rPr lang="en-US" altLang="ja-JP" dirty="0" smtClean="0">
                <a:solidFill>
                  <a:schemeClr val="accent2"/>
                </a:solidFill>
              </a:rPr>
              <a:t>26.3-63.5%</a:t>
            </a:r>
            <a:r>
              <a:rPr lang="ja-JP" altLang="en-US" dirty="0" smtClean="0"/>
              <a:t>のみ</a:t>
            </a:r>
            <a:r>
              <a:rPr lang="en-US" altLang="ja-JP" dirty="0" smtClean="0"/>
              <a:t>[2]</a:t>
            </a:r>
          </a:p>
          <a:p>
            <a:pPr marL="0" indent="0">
              <a:buNone/>
            </a:pPr>
            <a:r>
              <a:rPr lang="ja-JP" altLang="en-US" dirty="0" smtClean="0"/>
              <a:t>→ </a:t>
            </a:r>
            <a:r>
              <a:rPr lang="en-US" altLang="ja-JP" dirty="0" smtClean="0"/>
              <a:t>SATD </a:t>
            </a:r>
            <a:r>
              <a:rPr lang="ja-JP" altLang="en-US" dirty="0" smtClean="0"/>
              <a:t>の除去を促すしくみが必要</a:t>
            </a:r>
            <a:endParaRPr lang="en-US" altLang="ja-JP" dirty="0"/>
          </a:p>
          <a:p>
            <a:pPr marL="0" indent="0">
              <a:buNone/>
            </a:pPr>
            <a:endParaRPr lang="en-US" altLang="ja-JP" b="1" dirty="0">
              <a:solidFill>
                <a:schemeClr val="accent2"/>
              </a:solidFill>
            </a:endParaRPr>
          </a:p>
          <a:p>
            <a:pPr marL="0" indent="0">
              <a:buNone/>
            </a:pPr>
            <a:r>
              <a:rPr lang="en-US" altLang="ja-JP" b="1" dirty="0" smtClean="0">
                <a:solidFill>
                  <a:schemeClr val="accent2"/>
                </a:solidFill>
              </a:rPr>
              <a:t>SATD </a:t>
            </a:r>
            <a:r>
              <a:rPr lang="ja-JP" altLang="en-US" b="1" dirty="0" smtClean="0">
                <a:solidFill>
                  <a:schemeClr val="accent2"/>
                </a:solidFill>
              </a:rPr>
              <a:t>に対する修正支援</a:t>
            </a:r>
            <a:r>
              <a:rPr lang="ja-JP" altLang="en-US" dirty="0" smtClean="0"/>
              <a:t>を目的に</a:t>
            </a:r>
            <a:endParaRPr lang="en-US" altLang="ja-JP" dirty="0" smtClean="0"/>
          </a:p>
          <a:p>
            <a:pPr marL="446088" lvl="1"/>
            <a:r>
              <a:rPr lang="en-US" altLang="ja-JP" dirty="0" smtClean="0"/>
              <a:t>SATD </a:t>
            </a:r>
            <a:r>
              <a:rPr lang="ja-JP" altLang="en-US" dirty="0" smtClean="0"/>
              <a:t>コメントと </a:t>
            </a:r>
            <a:r>
              <a:rPr lang="en-US" altLang="ja-JP" dirty="0" smtClean="0"/>
              <a:t>SATD </a:t>
            </a:r>
            <a:r>
              <a:rPr lang="ja-JP" altLang="en-US" dirty="0" smtClean="0"/>
              <a:t>への修正に見られる類似性の調査</a:t>
            </a:r>
            <a:endParaRPr lang="en-US" altLang="ja-JP" dirty="0" smtClean="0"/>
          </a:p>
          <a:p>
            <a:pPr marL="446088" lvl="1"/>
            <a:r>
              <a:rPr lang="ja-JP" altLang="en-US" dirty="0" smtClean="0"/>
              <a:t>類似性を利用した修正支援ツールの試作</a:t>
            </a:r>
            <a:endParaRPr lang="ja-JP" altLang="en-US" dirty="0"/>
          </a:p>
        </p:txBody>
      </p:sp>
      <p:sp>
        <p:nvSpPr>
          <p:cNvPr id="4" name="日付プレースホルダー 3"/>
          <p:cNvSpPr>
            <a:spLocks noGrp="1"/>
          </p:cNvSpPr>
          <p:nvPr>
            <p:ph type="dt" sz="half" idx="10"/>
          </p:nvPr>
        </p:nvSpPr>
        <p:spPr/>
        <p:txBody>
          <a:bodyPr/>
          <a:lstStyle/>
          <a:p>
            <a:fld id="{DD984030-A461-4C94-8D83-27654B6139B9}"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5</a:t>
            </a:fld>
            <a:endParaRPr lang="en-US" altLang="ja-JP" dirty="0"/>
          </a:p>
        </p:txBody>
      </p:sp>
    </p:spTree>
    <p:extLst>
      <p:ext uri="{BB962C8B-B14F-4D97-AF65-F5344CB8AC3E}">
        <p14:creationId xmlns:p14="http://schemas.microsoft.com/office/powerpoint/2010/main" val="3183039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Segoe UI" panose="020B0502040204020203" pitchFamily="34" charset="0"/>
              </a:rPr>
              <a:t>調査手法</a:t>
            </a:r>
            <a:endParaRPr lang="ja-JP" altLang="en-US" dirty="0">
              <a:latin typeface="Segoe UI" panose="020B0502040204020203" pitchFamily="34" charset="0"/>
            </a:endParaRPr>
          </a:p>
        </p:txBody>
      </p:sp>
      <p:sp>
        <p:nvSpPr>
          <p:cNvPr id="3" name="コンテンツ プレースホルダー 2"/>
          <p:cNvSpPr>
            <a:spLocks noGrp="1"/>
          </p:cNvSpPr>
          <p:nvPr>
            <p:ph idx="1"/>
          </p:nvPr>
        </p:nvSpPr>
        <p:spPr/>
        <p:txBody>
          <a:bodyPr/>
          <a:lstStyle/>
          <a:p>
            <a:pPr marL="0" indent="0">
              <a:spcBef>
                <a:spcPts val="0"/>
              </a:spcBef>
              <a:buNone/>
            </a:pPr>
            <a:r>
              <a:rPr lang="ja-JP" altLang="en-US" dirty="0" smtClean="0"/>
              <a:t>以下の手順で </a:t>
            </a:r>
            <a:r>
              <a:rPr lang="en-US" altLang="ja-JP" dirty="0" smtClean="0"/>
              <a:t>SATD </a:t>
            </a:r>
            <a:r>
              <a:rPr lang="ja-JP" altLang="en-US" dirty="0" smtClean="0"/>
              <a:t>コメントと </a:t>
            </a:r>
            <a:r>
              <a:rPr lang="en-US" altLang="ja-JP" dirty="0" smtClean="0"/>
              <a:t>SATD </a:t>
            </a:r>
            <a:r>
              <a:rPr lang="ja-JP" altLang="en-US" dirty="0" smtClean="0"/>
              <a:t>への修正に</a:t>
            </a:r>
            <a:r>
              <a:rPr lang="ja-JP" altLang="en-US" dirty="0"/>
              <a:t>み</a:t>
            </a:r>
            <a:r>
              <a:rPr lang="ja-JP" altLang="en-US" dirty="0" smtClean="0"/>
              <a:t>られる類似性を調査</a:t>
            </a:r>
            <a:endParaRPr lang="en-US" altLang="ja-JP" dirty="0" smtClean="0"/>
          </a:p>
          <a:p>
            <a:pPr marL="0" indent="0">
              <a:spcBef>
                <a:spcPts val="0"/>
              </a:spcBef>
              <a:buNone/>
            </a:pPr>
            <a:endParaRPr lang="en-US" altLang="ja-JP" dirty="0" smtClean="0"/>
          </a:p>
          <a:p>
            <a:pPr marL="514350" indent="-514350">
              <a:buFont typeface="+mj-lt"/>
              <a:buAutoNum type="arabicPeriod"/>
            </a:pPr>
            <a:r>
              <a:rPr lang="en-US" altLang="ja-JP" dirty="0" smtClean="0"/>
              <a:t>SATD</a:t>
            </a:r>
            <a:r>
              <a:rPr lang="ja-JP" altLang="en-US" dirty="0" smtClean="0"/>
              <a:t>が削除されたコミットの特定</a:t>
            </a:r>
            <a:endParaRPr lang="en-US" altLang="ja-JP" dirty="0" smtClean="0"/>
          </a:p>
          <a:p>
            <a:pPr marL="914400" lvl="1" indent="-457200">
              <a:buFont typeface="+mj-lt"/>
              <a:buAutoNum type="alphaLcPeriod"/>
            </a:pPr>
            <a:r>
              <a:rPr lang="ja-JP" altLang="en-US" dirty="0" smtClean="0"/>
              <a:t>コメントが削除されたコミットの特定</a:t>
            </a:r>
            <a:endParaRPr lang="en-US" altLang="ja-JP" dirty="0" smtClean="0"/>
          </a:p>
          <a:p>
            <a:pPr marL="914400" lvl="1" indent="-457200">
              <a:buFont typeface="+mj-lt"/>
              <a:buAutoNum type="alphaLcPeriod"/>
            </a:pPr>
            <a:r>
              <a:rPr lang="en-US" altLang="ja-JP" dirty="0" smtClean="0"/>
              <a:t>SATD </a:t>
            </a:r>
            <a:r>
              <a:rPr lang="ja-JP" altLang="en-US" dirty="0" smtClean="0"/>
              <a:t>コメントの識別</a:t>
            </a:r>
            <a:endParaRPr lang="en-US" altLang="ja-JP" dirty="0" smtClean="0"/>
          </a:p>
          <a:p>
            <a:pPr marL="514350" indent="-514350">
              <a:buFont typeface="+mj-lt"/>
              <a:buAutoNum type="arabicPeriod"/>
            </a:pPr>
            <a:r>
              <a:rPr lang="en-US" altLang="ja-JP" dirty="0" smtClean="0"/>
              <a:t>SATD </a:t>
            </a:r>
            <a:r>
              <a:rPr lang="ja-JP" altLang="en-US" dirty="0" smtClean="0"/>
              <a:t>コメントが指すコード範囲の特定</a:t>
            </a:r>
            <a:endParaRPr lang="en-US" altLang="ja-JP" dirty="0" smtClean="0"/>
          </a:p>
          <a:p>
            <a:pPr marL="514350" indent="-514350">
              <a:buFont typeface="+mj-lt"/>
              <a:buAutoNum type="arabicPeriod"/>
            </a:pPr>
            <a:r>
              <a:rPr lang="en-US" altLang="ja-JP" dirty="0" smtClean="0"/>
              <a:t>SATD </a:t>
            </a:r>
            <a:r>
              <a:rPr lang="ja-JP" altLang="en-US" dirty="0" smtClean="0"/>
              <a:t>に対する修正の類似性の調査</a:t>
            </a:r>
            <a:endParaRPr lang="ja-JP" altLang="en-US" dirty="0"/>
          </a:p>
        </p:txBody>
      </p:sp>
      <p:sp>
        <p:nvSpPr>
          <p:cNvPr id="4" name="日付プレースホルダー 3"/>
          <p:cNvSpPr>
            <a:spLocks noGrp="1"/>
          </p:cNvSpPr>
          <p:nvPr>
            <p:ph type="dt" sz="half" idx="10"/>
          </p:nvPr>
        </p:nvSpPr>
        <p:spPr/>
        <p:txBody>
          <a:bodyPr/>
          <a:lstStyle/>
          <a:p>
            <a:fld id="{C62A75D9-067B-40F7-90A7-777B6C4A75A3}"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6</a:t>
            </a:fld>
            <a:endParaRPr lang="en-US" altLang="ja-JP" dirty="0"/>
          </a:p>
        </p:txBody>
      </p:sp>
    </p:spTree>
    <p:extLst>
      <p:ext uri="{BB962C8B-B14F-4D97-AF65-F5344CB8AC3E}">
        <p14:creationId xmlns:p14="http://schemas.microsoft.com/office/powerpoint/2010/main" val="3104333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 </a:t>
            </a:r>
            <a:r>
              <a:rPr lang="ja-JP" altLang="en-US" sz="3200" dirty="0" smtClean="0"/>
              <a:t>コメントが削除されたコミットの特定</a:t>
            </a:r>
            <a:endParaRPr lang="ja-JP" altLang="en-US" sz="3200" dirty="0"/>
          </a:p>
        </p:txBody>
      </p:sp>
      <p:sp>
        <p:nvSpPr>
          <p:cNvPr id="3" name="コンテンツ プレースホルダー 2"/>
          <p:cNvSpPr>
            <a:spLocks noGrp="1"/>
          </p:cNvSpPr>
          <p:nvPr>
            <p:ph idx="1"/>
          </p:nvPr>
        </p:nvSpPr>
        <p:spPr>
          <a:xfrm>
            <a:off x="896867" y="4141555"/>
            <a:ext cx="7942333" cy="634445"/>
          </a:xfrm>
          <a:solidFill>
            <a:schemeClr val="accent3"/>
          </a:solidFill>
        </p:spPr>
        <p:txBody>
          <a:bodyPr/>
          <a:lstStyle/>
          <a:p>
            <a:pPr marL="0" indent="0">
              <a:spcBef>
                <a:spcPts val="0"/>
              </a:spcBef>
              <a:buNone/>
            </a:pPr>
            <a:r>
              <a:rPr lang="ja-JP" altLang="en-US" sz="2400" dirty="0" smtClean="0"/>
              <a:t>無関係</a:t>
            </a:r>
            <a:r>
              <a:rPr lang="ja-JP" altLang="en-US" sz="2400" dirty="0"/>
              <a:t>な</a:t>
            </a:r>
            <a:r>
              <a:rPr lang="ja-JP" altLang="en-US" sz="2400" dirty="0" smtClean="0"/>
              <a:t>コメントを除くためのルール</a:t>
            </a:r>
            <a:endParaRPr lang="en-US" altLang="ja-JP" sz="2400" dirty="0" smtClean="0"/>
          </a:p>
          <a:p>
            <a:pPr lvl="1"/>
            <a:r>
              <a:rPr lang="ja-JP" altLang="en-US" sz="2000" dirty="0"/>
              <a:t>自動的</a:t>
            </a:r>
            <a:r>
              <a:rPr lang="ja-JP" altLang="en-US" sz="2000" dirty="0" smtClean="0"/>
              <a:t>に生成されたコメントの除去</a:t>
            </a:r>
            <a:endParaRPr lang="en-US" altLang="ja-JP" sz="2000" dirty="0" smtClean="0"/>
          </a:p>
          <a:p>
            <a:pPr lvl="1"/>
            <a:r>
              <a:rPr lang="ja-JP" altLang="en-US" sz="2000" dirty="0" smtClean="0"/>
              <a:t>コメントアウトされたソースコードの断片の除去</a:t>
            </a:r>
            <a:endParaRPr lang="en-US" altLang="ja-JP" sz="2000" dirty="0" smtClean="0"/>
          </a:p>
          <a:p>
            <a:pPr lvl="1"/>
            <a:r>
              <a:rPr lang="ja-JP" altLang="en-US" sz="2000" dirty="0" smtClean="0"/>
              <a:t>ライセンスコメントの除去</a:t>
            </a:r>
          </a:p>
          <a:p>
            <a:pPr lvl="1"/>
            <a:r>
              <a:rPr lang="ja-JP" altLang="en-US" sz="2000" dirty="0" smtClean="0"/>
              <a:t>複数行にわたるコメントのグループ化</a:t>
            </a:r>
            <a:endParaRPr lang="en-US" altLang="ja-JP" sz="2000" dirty="0" smtClean="0"/>
          </a:p>
        </p:txBody>
      </p:sp>
      <p:sp>
        <p:nvSpPr>
          <p:cNvPr id="4" name="日付プレースホルダー 3"/>
          <p:cNvSpPr>
            <a:spLocks noGrp="1"/>
          </p:cNvSpPr>
          <p:nvPr>
            <p:ph type="dt" sz="half" idx="10"/>
          </p:nvPr>
        </p:nvSpPr>
        <p:spPr/>
        <p:txBody>
          <a:bodyPr/>
          <a:lstStyle/>
          <a:p>
            <a:fld id="{B7A7D08C-F597-4738-B858-FE827DD1084C}"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7</a:t>
            </a:fld>
            <a:endParaRPr lang="en-US" altLang="ja-JP" dirty="0"/>
          </a:p>
        </p:txBody>
      </p:sp>
      <p:sp>
        <p:nvSpPr>
          <p:cNvPr id="20" name="角丸四角形 19"/>
          <p:cNvSpPr/>
          <p:nvPr/>
        </p:nvSpPr>
        <p:spPr>
          <a:xfrm>
            <a:off x="457200" y="4094569"/>
            <a:ext cx="8218488" cy="2071561"/>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ea typeface="メイリオ" panose="020B0604030504040204" pitchFamily="50" charset="-128"/>
            </a:endParaRPr>
          </a:p>
        </p:txBody>
      </p:sp>
      <p:sp>
        <p:nvSpPr>
          <p:cNvPr id="22" name="コンテンツ プレースホルダー 2"/>
          <p:cNvSpPr txBox="1">
            <a:spLocks/>
          </p:cNvSpPr>
          <p:nvPr/>
        </p:nvSpPr>
        <p:spPr bwMode="auto">
          <a:xfrm>
            <a:off x="609600" y="1752600"/>
            <a:ext cx="8229600" cy="205399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dirty="0" smtClean="0"/>
              <a:t>調査対象のすべてのコミットをトレース</a:t>
            </a:r>
            <a:endParaRPr lang="en-US" altLang="ja-JP" kern="0" dirty="0" smtClean="0"/>
          </a:p>
          <a:p>
            <a:pPr lvl="1"/>
            <a:r>
              <a:rPr lang="en-US" altLang="ja-JP" kern="0" dirty="0" smtClean="0"/>
              <a:t>Java </a:t>
            </a:r>
            <a:r>
              <a:rPr lang="ja-JP" altLang="en-US" kern="0" dirty="0" smtClean="0"/>
              <a:t>ファイルの変更箇所を確認</a:t>
            </a:r>
            <a:endParaRPr lang="en-US" altLang="ja-JP" kern="0" dirty="0" smtClean="0"/>
          </a:p>
          <a:p>
            <a:pPr lvl="1"/>
            <a:r>
              <a:rPr lang="ja-JP" altLang="en-US" kern="0" dirty="0" smtClean="0"/>
              <a:t>コメントが削除されたコミットのハッシュ値と</a:t>
            </a:r>
            <a:r>
              <a:rPr lang="en-US" altLang="ja-JP" kern="0" dirty="0" smtClean="0"/>
              <a:t/>
            </a:r>
            <a:br>
              <a:rPr lang="en-US" altLang="ja-JP" kern="0" dirty="0" smtClean="0"/>
            </a:br>
            <a:r>
              <a:rPr lang="ja-JP" altLang="en-US" kern="0" dirty="0" smtClean="0"/>
              <a:t>削除されたコメントを記憶</a:t>
            </a:r>
            <a:endParaRPr lang="en-US" altLang="ja-JP" kern="0" dirty="0" smtClean="0"/>
          </a:p>
        </p:txBody>
      </p:sp>
    </p:spTree>
    <p:extLst>
      <p:ext uri="{BB962C8B-B14F-4D97-AF65-F5344CB8AC3E}">
        <p14:creationId xmlns:p14="http://schemas.microsoft.com/office/powerpoint/2010/main" val="3702946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1.b SATD </a:t>
            </a:r>
            <a:r>
              <a:rPr lang="ja-JP" altLang="en-US" dirty="0" smtClean="0"/>
              <a:t>コメントの識別</a:t>
            </a:r>
            <a:endParaRPr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lnSpc>
                    <a:spcPct val="150000"/>
                  </a:lnSpc>
                  <a:buNone/>
                </a:pPr>
                <a:r>
                  <a:rPr lang="en-US" altLang="ja-JP" dirty="0" smtClean="0"/>
                  <a:t>Huang </a:t>
                </a:r>
                <a:r>
                  <a:rPr lang="ja-JP" altLang="en-US" dirty="0"/>
                  <a:t>らによる </a:t>
                </a:r>
                <a:r>
                  <a:rPr lang="en-US" altLang="ja-JP" dirty="0"/>
                  <a:t>SATD </a:t>
                </a:r>
                <a:r>
                  <a:rPr lang="ja-JP" altLang="en-US" dirty="0"/>
                  <a:t>識別</a:t>
                </a:r>
                <a:r>
                  <a:rPr lang="ja-JP" altLang="en-US" dirty="0" smtClean="0"/>
                  <a:t>ツール</a:t>
                </a:r>
                <a:r>
                  <a:rPr lang="en-US" altLang="ja-JP" dirty="0" smtClean="0"/>
                  <a:t>[3]</a:t>
                </a:r>
                <a:r>
                  <a:rPr lang="ja-JP" altLang="en-US" dirty="0" smtClean="0"/>
                  <a:t>を使用</a:t>
                </a:r>
                <a:endParaRPr lang="en-US" altLang="ja-JP" dirty="0"/>
              </a:p>
              <a:p>
                <a:pPr lvl="1"/>
                <a:r>
                  <a:rPr lang="ja-JP" altLang="en-US" dirty="0"/>
                  <a:t>テキストマイニングを用いた </a:t>
                </a:r>
                <a:r>
                  <a:rPr lang="en-US" altLang="ja-JP" dirty="0"/>
                  <a:t>SATD </a:t>
                </a:r>
                <a:r>
                  <a:rPr lang="ja-JP" altLang="en-US" dirty="0"/>
                  <a:t>の識別</a:t>
                </a:r>
                <a:endParaRPr lang="en-US" altLang="ja-JP" dirty="0"/>
              </a:p>
              <a:p>
                <a:pPr lvl="1"/>
                <a:r>
                  <a:rPr lang="ja-JP" altLang="en-US" dirty="0"/>
                  <a:t>入力：テキストデータ</a:t>
                </a:r>
                <a:r>
                  <a:rPr lang="en-US" altLang="ja-JP" dirty="0"/>
                  <a:t/>
                </a:r>
                <a:br>
                  <a:rPr lang="en-US" altLang="ja-JP" dirty="0"/>
                </a:br>
                <a:r>
                  <a:rPr lang="ja-JP" altLang="en-US" dirty="0"/>
                  <a:t>出力：ラベル（</a:t>
                </a:r>
                <a:r>
                  <a:rPr lang="en-US" altLang="ja-JP" dirty="0" smtClean="0"/>
                  <a:t>w/SATD </a:t>
                </a:r>
                <a:r>
                  <a:rPr lang="en-US" altLang="ja-JP" dirty="0"/>
                  <a:t>or w/o SATD</a:t>
                </a:r>
                <a:r>
                  <a:rPr lang="ja-JP" altLang="en-US" dirty="0" smtClean="0"/>
                  <a:t>）</a:t>
                </a:r>
                <a:endParaRPr lang="en-US" altLang="ja-JP" dirty="0" smtClean="0">
                  <a:solidFill>
                    <a:schemeClr val="accent1"/>
                  </a:solidFill>
                  <a:latin typeface="Segoe UI" panose="020B0502040204020203" pitchFamily="34" charset="0"/>
                  <a:cs typeface="Segoe UI" panose="020B0502040204020203" pitchFamily="34" charset="0"/>
                </a:endParaRPr>
              </a:p>
              <a:p>
                <a:pPr marL="0" indent="0">
                  <a:buNone/>
                </a:pPr>
                <a:endParaRPr lang="en-US" altLang="ja-JP" dirty="0">
                  <a:solidFill>
                    <a:schemeClr val="accent1"/>
                  </a:solidFill>
                  <a:cs typeface="Segoe UI" panose="020B0502040204020203" pitchFamily="34" charset="0"/>
                </a:endParaRPr>
              </a:p>
              <a:p>
                <a:pPr marL="0" indent="0">
                  <a:buNone/>
                </a:pPr>
                <a:r>
                  <a:rPr lang="en-US" altLang="ja-JP" dirty="0" smtClean="0">
                    <a:solidFill>
                      <a:schemeClr val="accent1"/>
                    </a:solidFill>
                    <a:latin typeface="Segoe UI" panose="020B0502040204020203" pitchFamily="34" charset="0"/>
                    <a:cs typeface="Segoe UI" panose="020B0502040204020203" pitchFamily="34" charset="0"/>
                  </a:rPr>
                  <a:t>SATD </a:t>
                </a:r>
                <a:r>
                  <a:rPr lang="ja-JP" altLang="en-US" dirty="0" smtClean="0">
                    <a:solidFill>
                      <a:schemeClr val="accent1"/>
                    </a:solidFill>
                    <a:latin typeface="メイリオ" panose="020B0604030504040204" pitchFamily="50" charset="-128"/>
                  </a:rPr>
                  <a:t>コメント</a:t>
                </a:r>
                <a:r>
                  <a:rPr lang="ja-JP" altLang="en-US" dirty="0">
                    <a:solidFill>
                      <a:schemeClr val="accent1"/>
                    </a:solidFill>
                    <a:latin typeface="メイリオ" panose="020B0604030504040204" pitchFamily="50" charset="-128"/>
                  </a:rPr>
                  <a:t>の</a:t>
                </a:r>
                <a:r>
                  <a:rPr lang="ja-JP" altLang="en-US" dirty="0" smtClean="0">
                    <a:solidFill>
                      <a:schemeClr val="accent1"/>
                    </a:solidFill>
                    <a:latin typeface="メイリオ" panose="020B0604030504040204" pitchFamily="50" charset="-128"/>
                  </a:rPr>
                  <a:t>削除</a:t>
                </a:r>
                <a:r>
                  <a:rPr lang="ja-JP" altLang="en-US" dirty="0" smtClean="0">
                    <a:latin typeface="メイリオ" panose="020B0604030504040204" pitchFamily="50" charset="-128"/>
                  </a:rPr>
                  <a:t> </a:t>
                </a:r>
                <a14:m>
                  <m:oMath xmlns:m="http://schemas.openxmlformats.org/officeDocument/2006/math">
                    <m:r>
                      <a:rPr lang="en-US" altLang="ja-JP" i="1" smtClean="0">
                        <a:latin typeface="Cambria Math" panose="02040503050406030204" pitchFamily="18" charset="0"/>
                        <a:ea typeface="Cambria Math" panose="02040503050406030204" pitchFamily="18" charset="0"/>
                        <a:cs typeface="Segoe UI" panose="020B0502040204020203" pitchFamily="34" charset="0"/>
                      </a:rPr>
                      <m:t>≠</m:t>
                    </m:r>
                  </m:oMath>
                </a14:m>
                <a:r>
                  <a:rPr lang="en-US" altLang="ja-JP" dirty="0" smtClean="0">
                    <a:latin typeface="メイリオ" panose="020B0604030504040204" pitchFamily="50" charset="-128"/>
                  </a:rPr>
                  <a:t> SATD</a:t>
                </a:r>
                <a:r>
                  <a:rPr lang="ja-JP" altLang="en-US" dirty="0" smtClean="0">
                    <a:latin typeface="メイリオ" panose="020B0604030504040204" pitchFamily="50" charset="-128"/>
                  </a:rPr>
                  <a:t>の削除</a:t>
                </a:r>
                <a:endParaRPr lang="en-US" altLang="ja-JP" dirty="0" smtClean="0">
                  <a:latin typeface="メイリオ" panose="020B0604030504040204" pitchFamily="50" charset="-128"/>
                </a:endParaRPr>
              </a:p>
              <a:p>
                <a:pPr lvl="1"/>
                <a:r>
                  <a:rPr lang="ja-JP" altLang="en-US" dirty="0" smtClean="0"/>
                  <a:t>ファイルの削除に伴う</a:t>
                </a:r>
                <a:r>
                  <a:rPr lang="en-US" altLang="ja-JP" dirty="0" smtClean="0"/>
                  <a:t>SATD</a:t>
                </a:r>
                <a:r>
                  <a:rPr lang="ja-JP" altLang="en-US" dirty="0" smtClean="0"/>
                  <a:t>コメント削除</a:t>
                </a:r>
                <a:endParaRPr lang="en-US" altLang="ja-JP" dirty="0" smtClean="0"/>
              </a:p>
              <a:p>
                <a:pPr lvl="1"/>
                <a:r>
                  <a:rPr lang="en-US" altLang="ja-JP" dirty="0" smtClean="0"/>
                  <a:t>SATD </a:t>
                </a:r>
                <a:r>
                  <a:rPr lang="ja-JP" altLang="en-US" dirty="0" smtClean="0"/>
                  <a:t>コメントのみの削除</a:t>
                </a:r>
                <a:endParaRPr lang="en-US" altLang="ja-JP" dirty="0" smtClean="0"/>
              </a:p>
              <a:p>
                <a:pPr lvl="1"/>
                <a:r>
                  <a:rPr lang="ja-JP" altLang="en-US" dirty="0" smtClean="0"/>
                  <a:t>コードの編集に伴う</a:t>
                </a:r>
                <a:r>
                  <a:rPr lang="en-US" altLang="ja-JP" dirty="0" smtClean="0"/>
                  <a:t>SATD</a:t>
                </a:r>
                <a:r>
                  <a:rPr lang="ja-JP" altLang="en-US" dirty="0" smtClean="0"/>
                  <a:t>コメント削除 </a:t>
                </a:r>
                <a14:m>
                  <m:oMath xmlns:m="http://schemas.openxmlformats.org/officeDocument/2006/math">
                    <m:r>
                      <a:rPr lang="en-US" altLang="ja-JP"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 </m:t>
                    </m:r>
                  </m:oMath>
                </a14:m>
                <a:r>
                  <a:rPr lang="en-US" altLang="ja-JP" dirty="0" smtClean="0"/>
                  <a:t> </a:t>
                </a:r>
                <a:r>
                  <a:rPr lang="en-US" altLang="ja-JP" dirty="0" smtClean="0">
                    <a:solidFill>
                      <a:schemeClr val="accent1"/>
                    </a:solidFill>
                  </a:rPr>
                  <a:t>SATD</a:t>
                </a:r>
                <a:r>
                  <a:rPr lang="ja-JP" altLang="en-US" dirty="0" smtClean="0">
                    <a:solidFill>
                      <a:schemeClr val="accent1"/>
                    </a:solidFill>
                  </a:rPr>
                  <a:t>の削除</a:t>
                </a:r>
                <a:endParaRPr lang="en-US" altLang="ja-JP" dirty="0" smtClean="0">
                  <a:solidFill>
                    <a:schemeClr val="accent1"/>
                  </a:solidFill>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481"/>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fld id="{4AE9E55E-E8A3-4DCB-B6D5-2B1F12DBD09C}"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8</a:t>
            </a:fld>
            <a:endParaRPr lang="en-US" altLang="ja-JP" dirty="0"/>
          </a:p>
        </p:txBody>
      </p:sp>
    </p:spTree>
    <p:extLst>
      <p:ext uri="{BB962C8B-B14F-4D97-AF65-F5344CB8AC3E}">
        <p14:creationId xmlns:p14="http://schemas.microsoft.com/office/powerpoint/2010/main" val="1294711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 SATD </a:t>
            </a:r>
            <a:r>
              <a:rPr lang="ja-JP" altLang="en-US" dirty="0" smtClean="0"/>
              <a:t>のコード範囲の特定</a:t>
            </a:r>
            <a:endParaRPr lang="ja-JP" altLang="en-US" dirty="0"/>
          </a:p>
        </p:txBody>
      </p:sp>
      <p:sp>
        <p:nvSpPr>
          <p:cNvPr id="4" name="日付プレースホルダー 3"/>
          <p:cNvSpPr>
            <a:spLocks noGrp="1"/>
          </p:cNvSpPr>
          <p:nvPr>
            <p:ph type="dt" sz="half" idx="10"/>
          </p:nvPr>
        </p:nvSpPr>
        <p:spPr/>
        <p:txBody>
          <a:bodyPr/>
          <a:lstStyle/>
          <a:p>
            <a:fld id="{C09D8B7A-37A2-475C-8C08-D348CAE6A572}" type="datetime1">
              <a:rPr lang="ja-JP" altLang="en-US" smtClean="0"/>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9</a:t>
            </a:fld>
            <a:endParaRPr lang="en-US" altLang="ja-JP" dirty="0"/>
          </a:p>
        </p:txBody>
      </p:sp>
      <p:sp>
        <p:nvSpPr>
          <p:cNvPr id="7" name="正方形/長方形 6"/>
          <p:cNvSpPr/>
          <p:nvPr/>
        </p:nvSpPr>
        <p:spPr>
          <a:xfrm>
            <a:off x="562121" y="3307904"/>
            <a:ext cx="8218490" cy="3000821"/>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a:spAutoFit/>
          </a:bodyPr>
          <a:lstStyle/>
          <a:p>
            <a:pPr>
              <a:lnSpc>
                <a:spcPct val="90000"/>
              </a:lnSpc>
            </a:pPr>
            <a:r>
              <a:rPr lang="en-US" altLang="ja-JP" sz="1400" dirty="0">
                <a:solidFill>
                  <a:schemeClr val="accent1"/>
                </a:solidFill>
                <a:latin typeface="Consolas" panose="020B0609020204030204" pitchFamily="49" charset="0"/>
                <a:ea typeface="メイリオ" panose="020B0604030504040204" pitchFamily="50" charset="-128"/>
              </a:rPr>
              <a:t>@@ -80,13 +80,8 </a:t>
            </a:r>
            <a:r>
              <a:rPr lang="en-US" altLang="ja-JP" sz="1400" dirty="0" smtClean="0">
                <a:solidFill>
                  <a:schemeClr val="accent1"/>
                </a:solidFill>
                <a:latin typeface="Consolas" panose="020B0609020204030204" pitchFamily="49" charset="0"/>
                <a:ea typeface="メイリオ" panose="020B0604030504040204" pitchFamily="50" charset="-128"/>
              </a:rPr>
              <a:t>@@ </a:t>
            </a:r>
            <a:r>
              <a:rPr lang="en-US" altLang="ja-JP" sz="1400" dirty="0" smtClean="0">
                <a:latin typeface="Consolas" panose="020B0609020204030204" pitchFamily="49" charset="0"/>
                <a:ea typeface="メイリオ" panose="020B0604030504040204" pitchFamily="50" charset="-128"/>
              </a:rPr>
              <a:t>public ContainerMapping(final Configuration conf,</a:t>
            </a:r>
          </a:p>
          <a:p>
            <a:pPr>
              <a:lnSpc>
                <a:spcPct val="90000"/>
              </a:lnSpc>
            </a:pPr>
            <a:r>
              <a:rPr lang="en-US" altLang="ja-JP" sz="1400" dirty="0" smtClean="0">
                <a:latin typeface="Consolas" panose="020B0609020204030204" pitchFamily="49" charset="0"/>
                <a:ea typeface="メイリオ" panose="020B0604030504040204" pitchFamily="50" charset="-128"/>
              </a:rPr>
              <a:t>     this.nodeManager = nodeManager;</a:t>
            </a:r>
          </a:p>
          <a:p>
            <a:pPr>
              <a:lnSpc>
                <a:spcPct val="90000"/>
              </a:lnSpc>
            </a:pPr>
            <a:r>
              <a:rPr lang="en-US" altLang="ja-JP" sz="1400" dirty="0" smtClean="0">
                <a:latin typeface="Consolas" panose="020B0609020204030204" pitchFamily="49" charset="0"/>
                <a:ea typeface="メイリオ" panose="020B0604030504040204" pitchFamily="50" charset="-128"/>
              </a:rPr>
              <a:t>     this.cacheSize = cacheSizeMB;</a:t>
            </a:r>
          </a:p>
          <a:p>
            <a:pPr>
              <a:lnSpc>
                <a:spcPct val="90000"/>
              </a:lnSpc>
            </a:pPr>
            <a:r>
              <a:rPr lang="en-US" altLang="ja-JP" sz="1400" dirty="0" smtClean="0">
                <a:latin typeface="Consolas" panose="020B0609020204030204" pitchFamily="49" charset="0"/>
                <a:ea typeface="メイリオ" panose="020B0604030504040204" pitchFamily="50" charset="-128"/>
              </a:rPr>
              <a:t> </a:t>
            </a:r>
          </a:p>
          <a:p>
            <a:pPr>
              <a:lnSpc>
                <a:spcPct val="90000"/>
              </a:lnSpc>
            </a:pPr>
            <a:r>
              <a:rPr lang="en-US" altLang="ja-JP" sz="1400" dirty="0" smtClean="0">
                <a:solidFill>
                  <a:srgbClr val="FF0000"/>
                </a:solidFill>
                <a:latin typeface="Consolas" panose="020B0609020204030204" pitchFamily="49" charset="0"/>
                <a:ea typeface="メイリオ" panose="020B0604030504040204" pitchFamily="50" charset="-128"/>
              </a:rPr>
              <a:t>-    </a:t>
            </a:r>
            <a:r>
              <a:rPr lang="en-US" altLang="ja-JP" sz="1400" dirty="0">
                <a:solidFill>
                  <a:srgbClr val="FF0000"/>
                </a:solidFill>
                <a:latin typeface="Consolas" panose="020B0609020204030204" pitchFamily="49" charset="0"/>
                <a:ea typeface="メイリオ" panose="020B0604030504040204" pitchFamily="50" charset="-128"/>
              </a:rPr>
              <a:t>// TODO: Fix this checking.</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String scmMetaDataDir = conf.get(OzoneConfigKeys</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.OZONE_CONTAINER_METADATA_DIRS);</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if ((scmMetaDataDir == null) || (scmMetaDataDir.isEmpty())) {</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throw</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new IllegalArgumentException("SCM metadata directory is not valid.");</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a:t>
            </a:r>
          </a:p>
          <a:p>
            <a:pPr>
              <a:lnSpc>
                <a:spcPct val="90000"/>
              </a:lnSpc>
            </a:pPr>
            <a:r>
              <a:rPr lang="en-US" altLang="ja-JP" sz="1400" dirty="0">
                <a:solidFill>
                  <a:srgbClr val="00B050"/>
                </a:solidFill>
                <a:latin typeface="Consolas" panose="020B0609020204030204" pitchFamily="49" charset="0"/>
                <a:ea typeface="メイリオ" panose="020B0604030504040204" pitchFamily="50" charset="-128"/>
              </a:rPr>
              <a:t>+    File metaDir = OzoneUtils.getScmMetadirPath(conf);</a:t>
            </a:r>
          </a:p>
          <a:p>
            <a:pPr>
              <a:lnSpc>
                <a:spcPct val="90000"/>
              </a:lnSpc>
            </a:pPr>
            <a:r>
              <a:rPr lang="en-US" altLang="ja-JP" sz="1400" dirty="0">
                <a:solidFill>
                  <a:srgbClr val="00B050"/>
                </a:solidFill>
                <a:latin typeface="Consolas" panose="020B0609020204030204" pitchFamily="49" charset="0"/>
                <a:ea typeface="メイリオ" panose="020B0604030504040204" pitchFamily="50" charset="-128"/>
              </a:rPr>
              <a:t>+    String scmMetaDataDir = metaDir.getParent</a:t>
            </a:r>
            <a:r>
              <a:rPr lang="en-US" altLang="ja-JP" sz="1400" dirty="0" smtClean="0">
                <a:solidFill>
                  <a:srgbClr val="00B050"/>
                </a:solidFill>
                <a:latin typeface="Consolas" panose="020B0609020204030204" pitchFamily="49" charset="0"/>
                <a:ea typeface="メイリオ" panose="020B0604030504040204" pitchFamily="50" charset="-128"/>
              </a:rPr>
              <a:t>();</a:t>
            </a:r>
          </a:p>
          <a:p>
            <a:pPr>
              <a:lnSpc>
                <a:spcPct val="90000"/>
              </a:lnSpc>
            </a:pPr>
            <a:r>
              <a:rPr lang="en-US" altLang="ja-JP" sz="1400" dirty="0" smtClean="0">
                <a:latin typeface="Consolas" panose="020B0609020204030204" pitchFamily="49" charset="0"/>
                <a:ea typeface="メイリオ" panose="020B0604030504040204" pitchFamily="50" charset="-128"/>
              </a:rPr>
              <a:t>     Options = new Options();</a:t>
            </a:r>
          </a:p>
          <a:p>
            <a:pPr>
              <a:lnSpc>
                <a:spcPct val="90000"/>
              </a:lnSpc>
            </a:pPr>
            <a:r>
              <a:rPr lang="en-US" altLang="ja-JP" sz="1400" dirty="0" smtClean="0">
                <a:latin typeface="Consolas" panose="020B0609020204030204" pitchFamily="49" charset="0"/>
                <a:ea typeface="メイリオ" panose="020B0604030504040204" pitchFamily="50" charset="-128"/>
              </a:rPr>
              <a:t>     options.cacheSize(this.cacheSize * OzoneConsts.MB);</a:t>
            </a:r>
            <a:endParaRPr lang="en-US" altLang="ja-JP" sz="1400" dirty="0">
              <a:latin typeface="Consolas" panose="020B0609020204030204" pitchFamily="49" charset="0"/>
              <a:ea typeface="メイリオ" panose="020B0604030504040204" pitchFamily="50" charset="-128"/>
            </a:endParaRPr>
          </a:p>
        </p:txBody>
      </p:sp>
      <p:sp>
        <p:nvSpPr>
          <p:cNvPr id="17" name="コンテンツ プレースホルダー 16"/>
          <p:cNvSpPr>
            <a:spLocks noGrp="1"/>
          </p:cNvSpPr>
          <p:nvPr>
            <p:ph idx="1"/>
          </p:nvPr>
        </p:nvSpPr>
        <p:spPr>
          <a:xfrm>
            <a:off x="457200" y="1600200"/>
            <a:ext cx="8229600" cy="2046767"/>
          </a:xfrm>
        </p:spPr>
        <p:txBody>
          <a:bodyPr/>
          <a:lstStyle/>
          <a:p>
            <a:pPr marL="0" indent="0">
              <a:buNone/>
            </a:pPr>
            <a:r>
              <a:rPr kumimoji="1" lang="en-US" altLang="ja-JP" sz="2400" dirty="0" smtClean="0">
                <a:latin typeface="メイリオ" panose="020B0604030504040204" pitchFamily="50" charset="-128"/>
                <a:ea typeface="メイリオ" panose="020B0604030504040204" pitchFamily="50" charset="-128"/>
              </a:rPr>
              <a:t>SATD</a:t>
            </a:r>
            <a:r>
              <a:rPr kumimoji="1" lang="ja-JP" altLang="en-US" sz="2400" dirty="0" smtClean="0">
                <a:latin typeface="メイリオ" panose="020B0604030504040204" pitchFamily="50" charset="-128"/>
                <a:ea typeface="メイリオ" panose="020B0604030504040204" pitchFamily="50" charset="-128"/>
              </a:rPr>
              <a:t>コメントの指すコード範囲</a:t>
            </a:r>
            <a:endParaRPr kumimoji="1" lang="en-US" altLang="ja-JP" sz="2400" dirty="0" smtClean="0">
              <a:latin typeface="メイリオ" panose="020B0604030504040204" pitchFamily="50" charset="-128"/>
              <a:ea typeface="メイリオ" panose="020B0604030504040204" pitchFamily="50" charset="-128"/>
            </a:endParaRPr>
          </a:p>
          <a:p>
            <a:pPr lvl="1"/>
            <a:r>
              <a:rPr lang="en-US" altLang="ja-JP" sz="2000" dirty="0">
                <a:latin typeface="メイリオ" panose="020B0604030504040204" pitchFamily="50" charset="-128"/>
              </a:rPr>
              <a:t>SATD </a:t>
            </a:r>
            <a:r>
              <a:rPr lang="ja-JP" altLang="en-US" sz="2000" dirty="0" smtClean="0">
                <a:latin typeface="メイリオ" panose="020B0604030504040204" pitchFamily="50" charset="-128"/>
              </a:rPr>
              <a:t>コメントの除去に伴って削除されたコード部</a:t>
            </a:r>
            <a:endParaRPr kumimoji="1" lang="en-US" altLang="ja-JP" sz="2000" dirty="0" smtClean="0">
              <a:latin typeface="メイリオ" panose="020B0604030504040204" pitchFamily="50" charset="-128"/>
            </a:endParaRPr>
          </a:p>
          <a:p>
            <a:pPr marL="0" indent="0">
              <a:buNone/>
            </a:pPr>
            <a:r>
              <a:rPr lang="en-US" altLang="ja-JP" sz="2400" dirty="0">
                <a:latin typeface="メイリオ" panose="020B0604030504040204" pitchFamily="50" charset="-128"/>
              </a:rPr>
              <a:t>SATD </a:t>
            </a:r>
            <a:r>
              <a:rPr lang="ja-JP" altLang="en-US" sz="2400" dirty="0" smtClean="0">
                <a:latin typeface="メイリオ" panose="020B0604030504040204" pitchFamily="50" charset="-128"/>
              </a:rPr>
              <a:t>に加えられた修正のコード範囲</a:t>
            </a:r>
            <a:endParaRPr lang="en-US" altLang="ja-JP" sz="2400" dirty="0" smtClean="0">
              <a:latin typeface="メイリオ" panose="020B0604030504040204" pitchFamily="50" charset="-128"/>
            </a:endParaRPr>
          </a:p>
          <a:p>
            <a:pPr lvl="1"/>
            <a:r>
              <a:rPr kumimoji="1" lang="en-US" altLang="ja-JP" sz="2000" dirty="0">
                <a:latin typeface="メイリオ" panose="020B0604030504040204" pitchFamily="50" charset="-128"/>
                <a:ea typeface="メイリオ" panose="020B0604030504040204" pitchFamily="50" charset="-128"/>
              </a:rPr>
              <a:t>SATD</a:t>
            </a:r>
            <a:r>
              <a:rPr kumimoji="1" lang="ja-JP" altLang="en-US" sz="2000" dirty="0" smtClean="0">
                <a:latin typeface="メイリオ" panose="020B0604030504040204" pitchFamily="50" charset="-128"/>
                <a:ea typeface="メイリオ" panose="020B0604030504040204" pitchFamily="50" charset="-128"/>
              </a:rPr>
              <a:t>コメントの除去に伴って削除・</a:t>
            </a:r>
            <a:r>
              <a:rPr lang="ja-JP" altLang="en-US" sz="2000" dirty="0">
                <a:latin typeface="メイリオ" panose="020B0604030504040204" pitchFamily="50" charset="-128"/>
              </a:rPr>
              <a:t>挿入</a:t>
            </a:r>
            <a:r>
              <a:rPr kumimoji="1" lang="ja-JP" altLang="en-US" sz="2000" dirty="0" smtClean="0">
                <a:latin typeface="メイリオ" panose="020B0604030504040204" pitchFamily="50" charset="-128"/>
                <a:ea typeface="メイリオ" panose="020B0604030504040204" pitchFamily="50" charset="-128"/>
              </a:rPr>
              <a:t>されたコード部</a:t>
            </a:r>
            <a:endParaRPr kumimoji="1" lang="ja-JP" altLang="en-US"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84695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ユーザー定義 4">
      <a:dk1>
        <a:srgbClr val="3B3B3B"/>
      </a:dk1>
      <a:lt1>
        <a:srgbClr val="FFFFFF"/>
      </a:lt1>
      <a:dk2>
        <a:srgbClr val="5A5A5A"/>
      </a:dk2>
      <a:lt2>
        <a:srgbClr val="808080"/>
      </a:lt2>
      <a:accent1>
        <a:srgbClr val="007AB7"/>
      </a:accent1>
      <a:accent2>
        <a:srgbClr val="D4391D"/>
      </a:accent2>
      <a:accent3>
        <a:srgbClr val="FFFFFF"/>
      </a:accent3>
      <a:accent4>
        <a:srgbClr val="000000"/>
      </a:accent4>
      <a:accent5>
        <a:srgbClr val="DAEDEF"/>
      </a:accent5>
      <a:accent6>
        <a:srgbClr val="007AB7"/>
      </a:accent6>
      <a:hlink>
        <a:srgbClr val="009999"/>
      </a:hlink>
      <a:folHlink>
        <a:srgbClr val="99CC00"/>
      </a:folHlink>
    </a:clrScheme>
    <a:fontScheme name="ユーザー定義 2">
      <a:majorFont>
        <a:latin typeface="Segoe UI"/>
        <a:ea typeface="游ゴシック"/>
        <a:cs typeface=""/>
      </a:majorFont>
      <a:minorFont>
        <a:latin typeface="Segoe UI"/>
        <a:ea typeface="游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テンプレート" id="{7ED7A2C8-7359-4E5A-8EA9-4E56EC01870B}" vid="{876E8428-D08F-4E5C-833A-F52F00EBFC9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selテンプレート</Template>
  <TotalTime>18798</TotalTime>
  <Words>1793</Words>
  <Application>Microsoft Office PowerPoint</Application>
  <PresentationFormat>画面に合わせる (4:3)</PresentationFormat>
  <Paragraphs>415</Paragraphs>
  <Slides>23</Slides>
  <Notes>23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23</vt:i4>
      </vt:variant>
    </vt:vector>
  </HeadingPairs>
  <TitlesOfParts>
    <vt:vector size="32" baseType="lpstr">
      <vt:lpstr>ＭＳ Ｐゴシック</vt:lpstr>
      <vt:lpstr>メイリオ</vt:lpstr>
      <vt:lpstr>游ゴシック</vt:lpstr>
      <vt:lpstr>Arial</vt:lpstr>
      <vt:lpstr>Cambria Math</vt:lpstr>
      <vt:lpstr>Consolas</vt:lpstr>
      <vt:lpstr>Segoe UI</vt:lpstr>
      <vt:lpstr>Segoe UI Semibold</vt:lpstr>
      <vt:lpstr>Sel-CoolMetal-white</vt:lpstr>
      <vt:lpstr>ソースコードコメントに着目した 技術負債に対する修正の類似性の調査</vt:lpstr>
      <vt:lpstr>背景 – 技術負債</vt:lpstr>
      <vt:lpstr>背景 – SATD</vt:lpstr>
      <vt:lpstr>背景 – SATD にみられる特徴</vt:lpstr>
      <vt:lpstr>研究目的</vt:lpstr>
      <vt:lpstr>調査手法</vt:lpstr>
      <vt:lpstr>1.a コメントが削除されたコミットの特定</vt:lpstr>
      <vt:lpstr>1.b SATD コメントの識別</vt:lpstr>
      <vt:lpstr>2. SATD のコード範囲の特定</vt:lpstr>
      <vt:lpstr>3. SATD に対する修正の類似性の調査</vt:lpstr>
      <vt:lpstr>3.a 検出した SATD コメントのクラスタリング</vt:lpstr>
      <vt:lpstr>3.b 修正箇所のコード片を文字列に変換</vt:lpstr>
      <vt:lpstr>3.c 修正の類似度の算出 – 局所アラインメント</vt:lpstr>
      <vt:lpstr>3.c 修正の類似度の算出 - 類似する修正</vt:lpstr>
      <vt:lpstr>3.c 修正の類似度の算出 </vt:lpstr>
      <vt:lpstr>3.c 修正の類似度の算出 </vt:lpstr>
      <vt:lpstr>調査対象</vt:lpstr>
      <vt:lpstr>SATD への修正の類似性</vt:lpstr>
      <vt:lpstr>SATD への修正の類似性</vt:lpstr>
      <vt:lpstr>修正支援ツールの試作</vt:lpstr>
      <vt:lpstr>ケーススタディ（実行例）</vt:lpstr>
      <vt:lpstr>ケーススタディ（実行例）</vt:lpstr>
      <vt:lpstr>まとめと今後の課題</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s-okajim</dc:creator>
  <cp:lastModifiedBy>s-okajim</cp:lastModifiedBy>
  <cp:revision>193</cp:revision>
  <cp:lastPrinted>2019-03-01T08:05:24Z</cp:lastPrinted>
  <dcterms:created xsi:type="dcterms:W3CDTF">2019-02-06T17:09:06Z</dcterms:created>
  <dcterms:modified xsi:type="dcterms:W3CDTF">2019-03-11T17:29:17Z</dcterms:modified>
</cp:coreProperties>
</file>