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y="6858000" cx="9144000"/>
  <p:notesSz cx="6858000" cy="9144000"/>
  <p:embeddedFontLst>
    <p:embeddedFont>
      <p:font typeface="Roboto Mon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4" name="Cor-Paul Bezemer"/>
  <p:cmAuthor clrIdx="1" id="1" initials="" lastIdx="1" name="Frank Wu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D3B878A-3CE3-41F6-B649-C93C371D1B7B}">
  <a:tblStyle styleId="{7D3B878A-3CE3-41F6-B649-C93C371D1B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font" Target="fonts/RobotoMono-bold.fntdata"/><Relationship Id="rId41" Type="http://schemas.openxmlformats.org/officeDocument/2006/relationships/font" Target="fonts/RobotoMono-regular.fntdata"/><Relationship Id="rId22" Type="http://schemas.openxmlformats.org/officeDocument/2006/relationships/slide" Target="slides/slide15.xml"/><Relationship Id="rId44" Type="http://schemas.openxmlformats.org/officeDocument/2006/relationships/font" Target="fonts/RobotoMono-boldItalic.fntdata"/><Relationship Id="rId21" Type="http://schemas.openxmlformats.org/officeDocument/2006/relationships/slide" Target="slides/slide14.xml"/><Relationship Id="rId43" Type="http://schemas.openxmlformats.org/officeDocument/2006/relationships/font" Target="fonts/RobotoMono-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0-12T07:35:04.954">
    <p:pos x="0" y="0"/>
    <p:text>Impossible to know what this percentage is.</p:text>
  </p:cm>
  <p:cm authorId="1" idx="1" dt="2018-10-12T07:35:04.954">
    <p:pos x="0" y="0"/>
    <p:text>Added some explanation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8-10-08T21:11:56.134">
    <p:pos x="6000" y="0"/>
    <p:text>I am not a big fan of explicitly showing each RQ like this, given that we have 5. Can you make the flow of the story a bit more natural. +wangshaowei9999@gmail.com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8-10-08T21:16:14.086">
    <p:pos x="6000" y="0"/>
    <p:text>Need a slide here that says which categories we extracted for the responses. And then explain each category +wangshaowei9999@gmail.com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4" dt="2018-10-08T21:02:56.423">
    <p:pos x="6000" y="0"/>
    <p:text>your conclusion slide is super boring man ;) Make screenshots of your 4 most important slides and put them here (see my presentation seminar) +wangshaowei9999@gmail.com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.jp/search?q=osaka+university+logo&amp;num=20&amp;source=lnms&amp;tbm=isch&amp;sa=X&amp;ved=0ahUKEwigqYvtsOrdAhWbZt4KHQ5JAvUQ_AUIDigB&amp;biw=1920&amp;bih=938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reamdata.io/blog/streaming-stack-exchange-api/" TargetMode="External"/><Relationship Id="rId3" Type="http://schemas.openxmlformats.org/officeDocument/2006/relationships/hyperlink" Target="https://www.flaticon.com/free-icon/programmer_560216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ackoverflow.com/questions/99353/how-to-test-if-a-line-segment-intersects-an-axis-aligned-rectange-in-2d/293052#293052" TargetMode="External"/><Relationship Id="rId3" Type="http://schemas.openxmlformats.org/officeDocument/2006/relationships/hyperlink" Target="https://github.com/wd5/1-gamejs/blob/94220592f4d16bfd8ee269050bc352e66d4e8593/lib/gamejs.js#L469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ackoverflow.com/questions/105034/create-guid-uuid-in-javascript/13403498#13403498" TargetMode="External"/><Relationship Id="rId3" Type="http://schemas.openxmlformats.org/officeDocument/2006/relationships/hyperlink" Target="https://github.com/yinuoba/avalon/blob/master/avalon.js#L343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ackoverflow.com/questions/99353/how-to-test-if-a-line-segment-intersects-an-axis-aligned-rectange-in-2d/293052#293052" TargetMode="External"/><Relationship Id="rId3" Type="http://schemas.openxmlformats.org/officeDocument/2006/relationships/hyperlink" Target="https://github.com/wd5/1-gamejs/blob/94220592f4d16bfd8ee269050bc352e66d4e8593/lib/gamejs.js#L469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upportdriven.com/github-logo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laticon.com/free-icon/search_722080#term=search%20icon&amp;page=1&amp;position=45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laticon.com/packs/kids-avatars" TargetMode="External"/><Relationship Id="rId3" Type="http://schemas.openxmlformats.org/officeDocument/2006/relationships/hyperlink" Target="https://www.flaticon.com/free-icon/boy_163837" TargetMode="External"/><Relationship Id="rId4" Type="http://schemas.openxmlformats.org/officeDocument/2006/relationships/hyperlink" Target="https://www.flaticon.com/free-icon/boy_163801" TargetMode="External"/><Relationship Id="rId5" Type="http://schemas.openxmlformats.org/officeDocument/2006/relationships/hyperlink" Target="https://www.flaticon.com/free-icon/student_16775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https://www.google.co.jp/search?q=osaka+university+logo&amp;num=20&amp;source=lnms&amp;tbm=isch&amp;sa=X&amp;ved=0ahUKEwigqYvtsOrdAhWbZt4KHQ5JAvUQ_AUIDigB&amp;biw=1920&amp;bih=938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2f303166d_1_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2f303166d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2f303166d_0_1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2f303166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2fa63596f_0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2fa63596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2f303166d_1_6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2f303166d_1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485968a3c_0_4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485968a3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2fa8592cb_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2fa8592c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2fa8592cb_0_1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2fa8592c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2fa8592cb_0_19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2fa8592cb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2fa8592cb_0_17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42fa8592cb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2fa8592cb_0_20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2fa8592cb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27e30957f_0_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27e30957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https://streamdata.io/blog/streaming-stack-exchange-api/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https://www.flaticon.com/free-icon/programmer_560216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485968a3c_0_9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485968a3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2f303166d_0_17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2f303166d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2fa8592cb_0_2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42fa8592cb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30aa7e4b6_1_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430aa7e4b6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30aa7e4b6_1_7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430aa7e4b6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430aa7e4b6_1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430aa7e4b6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30aa7e4b6_1_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430aa7e4b6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30aa7e4b6_1_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430aa7e4b6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4485968a3c_0_10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4485968a3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485968a3c_0_2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485968a3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2"/>
              </a:rPr>
              <a:t>https://stackoverflow.com/questions/99353/how-to-test-if-a-line-segment-intersects-an-axis-aligned-rectange-in-2d/293052#293052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https://github.com/wd5/1-gamejs/blob/94220592f4d16bfd8ee269050bc352e66d4e8593/lib/gamejs.js#L469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27e30957f_0_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27e30957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2"/>
              </a:rPr>
              <a:t>https://stackoverflow.com/questions/105034/create-guid-uuid-in-javascript/13403498#13403498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https://github.com/yinuoba/avalon/blob/master/avalon.js#L343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3127f3840_0_2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3127f384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2"/>
              </a:rPr>
              <a:t>https://stackoverflow.com/questions/99353/how-to-test-if-a-line-segment-intersects-an-axis-aligned-rectange-in-2d/293052#293052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https://github.com/wd5/1-gamejs/blob/94220592f4d16bfd8ee269050bc352e66d4e8593/lib/gamejs.js#L469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430aa7e4b6_1_6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430aa7e4b6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42f303166d_0_7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42f303166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42fa8592cb_0_2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42fa8592cb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485968a3c_0_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485968a3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https://www.supportdriven.com/github-logo/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2f303166d_0_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2f303166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https://www.flaticon.com/free-icon/search_722080#term=search%20icon&amp;page=1&amp;position=45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2f303166d_0_8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2f303166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2f303166d_0_9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2f303166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30aa7e4b6_1_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30aa7e4b6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2f303166d_0_12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2f303166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2"/>
              </a:rPr>
              <a:t>https://www.flaticon.com/packs/kids-avatars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https://www.flaticon.com/free-icon/boy_163837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https://www.flaticon.com/free-icon/boy_163801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https://www.flaticon.com/free-icon/student_167750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986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986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98667"/>
            <a:ext cx="8520600" cy="76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03458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2.png"/><Relationship Id="rId9" Type="http://schemas.openxmlformats.org/officeDocument/2006/relationships/image" Target="../media/image6.png"/><Relationship Id="rId5" Type="http://schemas.openxmlformats.org/officeDocument/2006/relationships/image" Target="../media/image1.jpg"/><Relationship Id="rId6" Type="http://schemas.openxmlformats.org/officeDocument/2006/relationships/image" Target="../media/image27.png"/><Relationship Id="rId7" Type="http://schemas.openxmlformats.org/officeDocument/2006/relationships/image" Target="../media/image28.jp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1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comments" Target="../comments/comment2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comments" Target="../comments/comment3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comments" Target="../comments/comment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0"/>
            <a:ext cx="9144000" cy="2760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How Do Developers Utilize Source Code from Stack </a:t>
            </a:r>
            <a:r>
              <a:rPr b="1" lang="en" sz="4800"/>
              <a:t>Overflow</a:t>
            </a:r>
            <a:r>
              <a:rPr b="1" lang="en" sz="4800"/>
              <a:t>? </a:t>
            </a:r>
            <a:endParaRPr b="1"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/>
              <a:t>(Empirical Software Engineering)</a:t>
            </a:r>
            <a:endParaRPr b="1" sz="24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-30850" y="5030475"/>
            <a:ext cx="2708100" cy="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/>
              <a:t>Yuhao Wu  </a:t>
            </a:r>
            <a:r>
              <a:rPr lang="en" sz="1800"/>
              <a:t> </a:t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45" y="3145100"/>
            <a:ext cx="1481405" cy="185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064" y="5703921"/>
            <a:ext cx="1808278" cy="4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2144425" y="5030475"/>
            <a:ext cx="2708100" cy="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Shaowei Wang</a:t>
            </a:r>
            <a:endParaRPr sz="18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422100" y="5030475"/>
            <a:ext cx="2708100" cy="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Cor-Paul Bezemer</a:t>
            </a:r>
            <a:endParaRPr sz="18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466750" y="5030475"/>
            <a:ext cx="2708100" cy="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Katsuro Inoue</a:t>
            </a:r>
            <a:endParaRPr sz="18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6651" y="5703921"/>
            <a:ext cx="1808278" cy="4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0" l="7505" r="4713" t="0"/>
          <a:stretch/>
        </p:blipFill>
        <p:spPr>
          <a:xfrm>
            <a:off x="7045725" y="3128125"/>
            <a:ext cx="1550152" cy="18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8139" y="5703927"/>
            <a:ext cx="1856011" cy="4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7">
            <a:alphaModFix/>
          </a:blip>
          <a:srcRect b="0" l="6245" r="16742" t="0"/>
          <a:stretch/>
        </p:blipFill>
        <p:spPr>
          <a:xfrm>
            <a:off x="4883238" y="3128125"/>
            <a:ext cx="1633424" cy="18521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 rot="2702154">
            <a:off x="7748164" y="232415"/>
            <a:ext cx="2031377" cy="406021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4587"/>
                </a:solidFill>
              </a:rPr>
              <a:t>JFP</a:t>
            </a:r>
            <a:endParaRPr b="1" sz="1800">
              <a:solidFill>
                <a:srgbClr val="1C4587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76450" y="5691157"/>
            <a:ext cx="1722600" cy="494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66225" y="3147250"/>
            <a:ext cx="154305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participants of our study are experienced developers</a:t>
            </a:r>
            <a:endParaRPr/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445" y="1356875"/>
            <a:ext cx="4803255" cy="366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/>
          <p:nvPr/>
        </p:nvSpPr>
        <p:spPr>
          <a:xfrm>
            <a:off x="870400" y="5080225"/>
            <a:ext cx="3541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Distribution of programming experience</a:t>
            </a:r>
            <a:endParaRPr b="1" sz="2000"/>
          </a:p>
        </p:txBody>
      </p:sp>
      <p:sp>
        <p:nvSpPr>
          <p:cNvPr id="223" name="Google Shape;223;p22"/>
          <p:cNvSpPr txBox="1"/>
          <p:nvPr/>
        </p:nvSpPr>
        <p:spPr>
          <a:xfrm>
            <a:off x="4942175" y="5080225"/>
            <a:ext cx="3991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Distribution of type of projects the participants worked on</a:t>
            </a:r>
            <a:endParaRPr b="1" sz="2000"/>
          </a:p>
        </p:txBody>
      </p:sp>
      <p:sp>
        <p:nvSpPr>
          <p:cNvPr id="224" name="Google Shape;224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5" name="Google Shape;2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75" y="1300179"/>
            <a:ext cx="3872646" cy="378003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 txBox="1"/>
          <p:nvPr/>
        </p:nvSpPr>
        <p:spPr>
          <a:xfrm>
            <a:off x="1695450" y="342900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r>
              <a:rPr lang="en"/>
              <a:t>%</a:t>
            </a:r>
            <a:endParaRPr/>
          </a:p>
        </p:txBody>
      </p:sp>
      <p:sp>
        <p:nvSpPr>
          <p:cNvPr id="227" name="Google Shape;227;p22"/>
          <p:cNvSpPr txBox="1"/>
          <p:nvPr/>
        </p:nvSpPr>
        <p:spPr>
          <a:xfrm>
            <a:off x="2524125" y="32503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</a:t>
            </a:r>
            <a:r>
              <a:rPr lang="en"/>
              <a:t>%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3324225" y="17263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70</a:t>
            </a:r>
            <a:r>
              <a:rPr lang="en"/>
              <a:t>%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5410200" y="14596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78%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6067425" y="1564425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74%</a:t>
            </a:r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6724650" y="1564425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73</a:t>
            </a:r>
            <a:r>
              <a:rPr lang="en"/>
              <a:t>%</a:t>
            </a:r>
            <a:endParaRPr/>
          </a:p>
        </p:txBody>
      </p:sp>
      <p:sp>
        <p:nvSpPr>
          <p:cNvPr id="232" name="Google Shape;232;p22"/>
          <p:cNvSpPr txBox="1"/>
          <p:nvPr/>
        </p:nvSpPr>
        <p:spPr>
          <a:xfrm>
            <a:off x="7362825" y="269790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</a:t>
            </a:r>
            <a:r>
              <a:rPr lang="en"/>
              <a:t>%</a:t>
            </a:r>
            <a:endParaRPr/>
          </a:p>
        </p:txBody>
      </p:sp>
      <p:sp>
        <p:nvSpPr>
          <p:cNvPr id="233" name="Google Shape;233;p22"/>
          <p:cNvSpPr txBox="1"/>
          <p:nvPr/>
        </p:nvSpPr>
        <p:spPr>
          <a:xfrm>
            <a:off x="8134350" y="269790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r>
              <a:rPr lang="en"/>
              <a:t>%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Developers reuse source code slightly more frequently than reimplement source code</a:t>
            </a:r>
            <a:endParaRPr/>
          </a:p>
        </p:txBody>
      </p:sp>
      <p:pic>
        <p:nvPicPr>
          <p:cNvPr id="239" name="Google Shape;2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312" y="1439362"/>
            <a:ext cx="8393375" cy="471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23"/>
          <p:cNvSpPr txBox="1"/>
          <p:nvPr/>
        </p:nvSpPr>
        <p:spPr>
          <a:xfrm>
            <a:off x="1838325" y="42409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r>
              <a:rPr lang="en" sz="1200"/>
              <a:t>%</a:t>
            </a:r>
            <a:endParaRPr sz="1200"/>
          </a:p>
        </p:txBody>
      </p:sp>
      <p:sp>
        <p:nvSpPr>
          <p:cNvPr id="242" name="Google Shape;242;p23"/>
          <p:cNvSpPr txBox="1"/>
          <p:nvPr/>
        </p:nvSpPr>
        <p:spPr>
          <a:xfrm>
            <a:off x="2238375" y="42409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r>
              <a:rPr lang="en" sz="1200"/>
              <a:t>%</a:t>
            </a:r>
            <a:endParaRPr sz="1200"/>
          </a:p>
        </p:txBody>
      </p:sp>
      <p:sp>
        <p:nvSpPr>
          <p:cNvPr id="243" name="Google Shape;243;p23"/>
          <p:cNvSpPr txBox="1"/>
          <p:nvPr/>
        </p:nvSpPr>
        <p:spPr>
          <a:xfrm>
            <a:off x="2787075" y="24883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35</a:t>
            </a:r>
            <a:r>
              <a:rPr lang="en" sz="1200"/>
              <a:t>%</a:t>
            </a:r>
            <a:endParaRPr sz="1200"/>
          </a:p>
        </p:txBody>
      </p:sp>
      <p:sp>
        <p:nvSpPr>
          <p:cNvPr id="244" name="Google Shape;244;p23"/>
          <p:cNvSpPr txBox="1"/>
          <p:nvPr/>
        </p:nvSpPr>
        <p:spPr>
          <a:xfrm>
            <a:off x="3120450" y="14393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53</a:t>
            </a:r>
            <a:r>
              <a:rPr lang="en" sz="1200"/>
              <a:t>%</a:t>
            </a:r>
            <a:endParaRPr sz="1200"/>
          </a:p>
        </p:txBody>
      </p:sp>
      <p:sp>
        <p:nvSpPr>
          <p:cNvPr id="245" name="Google Shape;245;p23"/>
          <p:cNvSpPr txBox="1"/>
          <p:nvPr/>
        </p:nvSpPr>
        <p:spPr>
          <a:xfrm>
            <a:off x="3758625" y="2572825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</a:t>
            </a:r>
            <a:r>
              <a:rPr lang="en" sz="1200"/>
              <a:t>3%</a:t>
            </a:r>
            <a:endParaRPr sz="1200"/>
          </a:p>
        </p:txBody>
      </p:sp>
      <p:sp>
        <p:nvSpPr>
          <p:cNvPr id="246" name="Google Shape;246;p23"/>
          <p:cNvSpPr txBox="1"/>
          <p:nvPr/>
        </p:nvSpPr>
        <p:spPr>
          <a:xfrm>
            <a:off x="4181475" y="28456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29</a:t>
            </a:r>
            <a:r>
              <a:rPr lang="en" sz="1200"/>
              <a:t>%</a:t>
            </a:r>
            <a:endParaRPr sz="1200"/>
          </a:p>
        </p:txBody>
      </p:sp>
      <p:sp>
        <p:nvSpPr>
          <p:cNvPr id="247" name="Google Shape;247;p23"/>
          <p:cNvSpPr txBox="1"/>
          <p:nvPr/>
        </p:nvSpPr>
        <p:spPr>
          <a:xfrm>
            <a:off x="4730175" y="307170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25%</a:t>
            </a:r>
            <a:endParaRPr sz="1200"/>
          </a:p>
        </p:txBody>
      </p:sp>
      <p:sp>
        <p:nvSpPr>
          <p:cNvPr id="248" name="Google Shape;248;p23"/>
          <p:cNvSpPr txBox="1"/>
          <p:nvPr/>
        </p:nvSpPr>
        <p:spPr>
          <a:xfrm>
            <a:off x="5111175" y="3709875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r>
              <a:rPr lang="en" sz="1200"/>
              <a:t>5%</a:t>
            </a:r>
            <a:endParaRPr sz="1200"/>
          </a:p>
        </p:txBody>
      </p:sp>
      <p:sp>
        <p:nvSpPr>
          <p:cNvPr id="249" name="Google Shape;249;p23"/>
          <p:cNvSpPr txBox="1"/>
          <p:nvPr/>
        </p:nvSpPr>
        <p:spPr>
          <a:xfrm>
            <a:off x="5730300" y="42409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5%</a:t>
            </a:r>
            <a:endParaRPr sz="1200"/>
          </a:p>
        </p:txBody>
      </p:sp>
      <p:sp>
        <p:nvSpPr>
          <p:cNvPr id="250" name="Google Shape;250;p23"/>
          <p:cNvSpPr txBox="1"/>
          <p:nvPr/>
        </p:nvSpPr>
        <p:spPr>
          <a:xfrm>
            <a:off x="6063675" y="42409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r>
              <a:rPr lang="en" sz="1200"/>
              <a:t>%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code comprehension and code quality may have positive effects on code reuse</a:t>
            </a:r>
            <a:endParaRPr/>
          </a:p>
        </p:txBody>
      </p:sp>
      <p:pic>
        <p:nvPicPr>
          <p:cNvPr id="256" name="Google Shape;2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87" y="1418025"/>
            <a:ext cx="8196625" cy="489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24"/>
          <p:cNvSpPr txBox="1"/>
          <p:nvPr/>
        </p:nvSpPr>
        <p:spPr>
          <a:xfrm>
            <a:off x="2409825" y="1745400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65</a:t>
            </a:r>
            <a:r>
              <a:rPr lang="en" sz="1800"/>
              <a:t>%</a:t>
            </a:r>
            <a:endParaRPr sz="1800"/>
          </a:p>
        </p:txBody>
      </p:sp>
      <p:sp>
        <p:nvSpPr>
          <p:cNvPr id="259" name="Google Shape;259;p24"/>
          <p:cNvSpPr txBox="1"/>
          <p:nvPr/>
        </p:nvSpPr>
        <p:spPr>
          <a:xfrm>
            <a:off x="3600450" y="2459775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44</a:t>
            </a:r>
            <a:r>
              <a:rPr lang="en" sz="1800"/>
              <a:t>%</a:t>
            </a:r>
            <a:endParaRPr sz="1800"/>
          </a:p>
        </p:txBody>
      </p:sp>
      <p:sp>
        <p:nvSpPr>
          <p:cNvPr id="260" name="Google Shape;260;p24"/>
          <p:cNvSpPr txBox="1"/>
          <p:nvPr/>
        </p:nvSpPr>
        <p:spPr>
          <a:xfrm>
            <a:off x="4762500" y="2817075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</a:t>
            </a:r>
            <a:r>
              <a:rPr lang="en" sz="1800"/>
              <a:t>%</a:t>
            </a:r>
            <a:endParaRPr sz="1800"/>
          </a:p>
        </p:txBody>
      </p:sp>
      <p:sp>
        <p:nvSpPr>
          <p:cNvPr id="261" name="Google Shape;261;p24"/>
          <p:cNvSpPr txBox="1"/>
          <p:nvPr/>
        </p:nvSpPr>
        <p:spPr>
          <a:xfrm>
            <a:off x="5962650" y="3250350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17</a:t>
            </a:r>
            <a:r>
              <a:rPr lang="en" sz="1800"/>
              <a:t>%</a:t>
            </a:r>
            <a:endParaRPr sz="1800"/>
          </a:p>
        </p:txBody>
      </p:sp>
      <p:sp>
        <p:nvSpPr>
          <p:cNvPr id="262" name="Google Shape;262;p24"/>
          <p:cNvSpPr txBox="1"/>
          <p:nvPr/>
        </p:nvSpPr>
        <p:spPr>
          <a:xfrm>
            <a:off x="7181850" y="3174375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7</a:t>
            </a:r>
            <a:r>
              <a:rPr lang="en" sz="1800"/>
              <a:t>%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75% of the participants do not have a good understanding of license terms of the Q&amp;A platform</a:t>
            </a:r>
            <a:endParaRPr/>
          </a:p>
        </p:txBody>
      </p:sp>
      <p:sp>
        <p:nvSpPr>
          <p:cNvPr id="268" name="Google Shape;268;p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9" name="Google Shape;2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75" y="1495567"/>
            <a:ext cx="8006451" cy="495065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5"/>
          <p:cNvSpPr txBox="1"/>
          <p:nvPr/>
        </p:nvSpPr>
        <p:spPr>
          <a:xfrm>
            <a:off x="2257425" y="4221900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</a:t>
            </a:r>
            <a:r>
              <a:rPr lang="en" sz="1800"/>
              <a:t>%</a:t>
            </a:r>
            <a:endParaRPr sz="1800"/>
          </a:p>
        </p:txBody>
      </p:sp>
      <p:sp>
        <p:nvSpPr>
          <p:cNvPr id="271" name="Google Shape;271;p25"/>
          <p:cNvSpPr txBox="1"/>
          <p:nvPr/>
        </p:nvSpPr>
        <p:spPr>
          <a:xfrm>
            <a:off x="3409950" y="3478950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12</a:t>
            </a:r>
            <a:r>
              <a:rPr lang="en" sz="1800"/>
              <a:t>%</a:t>
            </a:r>
            <a:endParaRPr sz="1800"/>
          </a:p>
        </p:txBody>
      </p:sp>
      <p:sp>
        <p:nvSpPr>
          <p:cNvPr id="272" name="Google Shape;272;p25"/>
          <p:cNvSpPr txBox="1"/>
          <p:nvPr/>
        </p:nvSpPr>
        <p:spPr>
          <a:xfrm>
            <a:off x="4648200" y="1678725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31</a:t>
            </a:r>
            <a:r>
              <a:rPr lang="en" sz="1800"/>
              <a:t>%</a:t>
            </a:r>
            <a:endParaRPr sz="1800"/>
          </a:p>
        </p:txBody>
      </p:sp>
      <p:sp>
        <p:nvSpPr>
          <p:cNvPr id="273" name="Google Shape;273;p25"/>
          <p:cNvSpPr txBox="1"/>
          <p:nvPr/>
        </p:nvSpPr>
        <p:spPr>
          <a:xfrm>
            <a:off x="5915025" y="1438425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33%</a:t>
            </a:r>
            <a:endParaRPr sz="1800"/>
          </a:p>
        </p:txBody>
      </p:sp>
      <p:sp>
        <p:nvSpPr>
          <p:cNvPr id="274" name="Google Shape;274;p25"/>
          <p:cNvSpPr txBox="1"/>
          <p:nvPr/>
        </p:nvSpPr>
        <p:spPr>
          <a:xfrm>
            <a:off x="7058025" y="2590950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21</a:t>
            </a:r>
            <a:r>
              <a:rPr lang="en" sz="1800"/>
              <a:t>%</a:t>
            </a:r>
            <a:endParaRPr sz="1800"/>
          </a:p>
        </p:txBody>
      </p:sp>
      <p:sp>
        <p:nvSpPr>
          <p:cNvPr id="275" name="Google Shape;275;p25"/>
          <p:cNvSpPr txBox="1"/>
          <p:nvPr/>
        </p:nvSpPr>
        <p:spPr>
          <a:xfrm>
            <a:off x="4472600" y="1347500"/>
            <a:ext cx="3732000" cy="43506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5"/>
          <p:cNvSpPr txBox="1"/>
          <p:nvPr/>
        </p:nvSpPr>
        <p:spPr>
          <a:xfrm>
            <a:off x="48100" y="6301325"/>
            <a:ext cx="82911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* S.O. adopts </a:t>
            </a:r>
            <a:r>
              <a:rPr b="1" lang="en" sz="1600"/>
              <a:t>CC BY-SA 3.0</a:t>
            </a:r>
            <a:r>
              <a:rPr lang="en" sz="1600"/>
              <a:t> license, which is </a:t>
            </a:r>
            <a:r>
              <a:rPr b="1" lang="en" sz="1600"/>
              <a:t>viral </a:t>
            </a:r>
            <a:r>
              <a:rPr lang="en" sz="1600"/>
              <a:t>and requires </a:t>
            </a:r>
            <a:r>
              <a:rPr b="1" lang="en" sz="1600"/>
              <a:t>attribution</a:t>
            </a:r>
            <a:endParaRPr b="1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suggestions are on </a:t>
            </a:r>
            <a:r>
              <a:rPr b="1" lang="en"/>
              <a:t>code quality</a:t>
            </a:r>
            <a:endParaRPr b="1"/>
          </a:p>
        </p:txBody>
      </p:sp>
      <p:sp>
        <p:nvSpPr>
          <p:cNvPr id="282" name="Google Shape;282;p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3" name="Google Shape;2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88" y="1285075"/>
            <a:ext cx="8341623" cy="508872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6"/>
          <p:cNvSpPr txBox="1"/>
          <p:nvPr/>
        </p:nvSpPr>
        <p:spPr>
          <a:xfrm>
            <a:off x="7419975" y="1752651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</a:t>
            </a:r>
            <a:r>
              <a:rPr lang="en"/>
              <a:t>%</a:t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5910724" y="2339576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</a:t>
            </a:r>
            <a:r>
              <a:rPr lang="en"/>
              <a:t>%</a:t>
            </a:r>
            <a:endParaRPr/>
          </a:p>
        </p:txBody>
      </p:sp>
      <p:sp>
        <p:nvSpPr>
          <p:cNvPr id="286" name="Google Shape;286;p26"/>
          <p:cNvSpPr txBox="1"/>
          <p:nvPr/>
        </p:nvSpPr>
        <p:spPr>
          <a:xfrm>
            <a:off x="4467225" y="2942600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r>
              <a:rPr lang="en"/>
              <a:t>%</a:t>
            </a:r>
            <a:endParaRPr/>
          </a:p>
        </p:txBody>
      </p:sp>
      <p:sp>
        <p:nvSpPr>
          <p:cNvPr id="287" name="Google Shape;287;p26"/>
          <p:cNvSpPr txBox="1"/>
          <p:nvPr/>
        </p:nvSpPr>
        <p:spPr>
          <a:xfrm>
            <a:off x="4333875" y="3541999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12%</a:t>
            </a:r>
            <a:endParaRPr/>
          </a:p>
        </p:txBody>
      </p:sp>
      <p:sp>
        <p:nvSpPr>
          <p:cNvPr id="288" name="Google Shape;288;p26"/>
          <p:cNvSpPr txBox="1"/>
          <p:nvPr/>
        </p:nvSpPr>
        <p:spPr>
          <a:xfrm>
            <a:off x="4200525" y="4123700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r>
              <a:rPr lang="en"/>
              <a:t>%</a:t>
            </a:r>
            <a:endParaRPr/>
          </a:p>
        </p:txBody>
      </p:sp>
      <p:sp>
        <p:nvSpPr>
          <p:cNvPr id="289" name="Google Shape;289;p26"/>
          <p:cNvSpPr txBox="1"/>
          <p:nvPr/>
        </p:nvSpPr>
        <p:spPr>
          <a:xfrm>
            <a:off x="3724200" y="4719476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r>
              <a:rPr lang="en"/>
              <a:t>%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Suggestions: improving code quality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(35</a:t>
            </a:r>
            <a:r>
              <a:rPr lang="en"/>
              <a:t>%</a:t>
            </a:r>
            <a:r>
              <a:rPr lang="en"/>
              <a:t> of all categories</a:t>
            </a:r>
            <a:r>
              <a:rPr lang="en"/>
              <a:t>)</a:t>
            </a:r>
            <a:endParaRPr/>
          </a:p>
        </p:txBody>
      </p:sp>
      <p:sp>
        <p:nvSpPr>
          <p:cNvPr id="295" name="Google Shape;295;p27"/>
          <p:cNvSpPr/>
          <p:nvPr/>
        </p:nvSpPr>
        <p:spPr>
          <a:xfrm>
            <a:off x="357600" y="1620950"/>
            <a:ext cx="2107200" cy="7635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Integrated validator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(42.2%)</a:t>
            </a:r>
            <a:endParaRPr b="1" sz="1600"/>
          </a:p>
        </p:txBody>
      </p:sp>
      <p:sp>
        <p:nvSpPr>
          <p:cNvPr id="296" name="Google Shape;296;p27"/>
          <p:cNvSpPr/>
          <p:nvPr/>
        </p:nvSpPr>
        <p:spPr>
          <a:xfrm>
            <a:off x="2464807" y="1620950"/>
            <a:ext cx="2107200" cy="763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Outdated code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(29.7%)</a:t>
            </a:r>
            <a:endParaRPr b="1" sz="1600"/>
          </a:p>
        </p:txBody>
      </p:sp>
      <p:sp>
        <p:nvSpPr>
          <p:cNvPr id="297" name="Google Shape;297;p27"/>
          <p:cNvSpPr/>
          <p:nvPr/>
        </p:nvSpPr>
        <p:spPr>
          <a:xfrm>
            <a:off x="4572010" y="1620950"/>
            <a:ext cx="2107200" cy="763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Answer quality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(17.2%)</a:t>
            </a:r>
            <a:endParaRPr b="1" sz="1600"/>
          </a:p>
        </p:txBody>
      </p:sp>
      <p:sp>
        <p:nvSpPr>
          <p:cNvPr id="298" name="Google Shape;298;p27"/>
          <p:cNvSpPr/>
          <p:nvPr/>
        </p:nvSpPr>
        <p:spPr>
          <a:xfrm>
            <a:off x="6679188" y="1620950"/>
            <a:ext cx="2107200" cy="7635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Code review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(10.9%)</a:t>
            </a:r>
            <a:endParaRPr b="1" sz="1600"/>
          </a:p>
        </p:txBody>
      </p:sp>
      <p:sp>
        <p:nvSpPr>
          <p:cNvPr id="299" name="Google Shape;299;p27"/>
          <p:cNvSpPr/>
          <p:nvPr/>
        </p:nvSpPr>
        <p:spPr>
          <a:xfrm>
            <a:off x="311700" y="3453725"/>
            <a:ext cx="4888500" cy="2763900"/>
          </a:xfrm>
          <a:prstGeom prst="wedgeRoundRectCallout">
            <a:avLst>
              <a:gd fmla="val -20445" name="adj1"/>
              <a:gd fmla="val -84010" name="adj2"/>
              <a:gd fmla="val 0" name="adj3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“</a:t>
            </a:r>
            <a:r>
              <a:rPr lang="en" sz="2400"/>
              <a:t>An inbuilt REPL </a:t>
            </a:r>
            <a:r>
              <a:rPr lang="en" sz="2400"/>
              <a:t>environment for as many languages/ environments as possible.”</a:t>
            </a:r>
            <a:endParaRPr sz="2400"/>
          </a:p>
        </p:txBody>
      </p:sp>
      <p:sp>
        <p:nvSpPr>
          <p:cNvPr id="300" name="Google Shape;300;p27"/>
          <p:cNvSpPr/>
          <p:nvPr/>
        </p:nvSpPr>
        <p:spPr>
          <a:xfrm>
            <a:off x="1790925" y="3435725"/>
            <a:ext cx="4937700" cy="2763900"/>
          </a:xfrm>
          <a:prstGeom prst="wedgeRoundRectCallout">
            <a:avLst>
              <a:gd fmla="val -19659" name="adj1"/>
              <a:gd fmla="val -80867" name="adj2"/>
              <a:gd fmla="val 0" name="adj3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“M</a:t>
            </a:r>
            <a:r>
              <a:rPr lang="en" sz="2400"/>
              <a:t>ake date important in marking outdated code, and deprecate those snippets via the community”</a:t>
            </a:r>
            <a:endParaRPr sz="2400"/>
          </a:p>
        </p:txBody>
      </p:sp>
      <p:sp>
        <p:nvSpPr>
          <p:cNvPr id="301" name="Google Shape;301;p27"/>
          <p:cNvSpPr/>
          <p:nvPr/>
        </p:nvSpPr>
        <p:spPr>
          <a:xfrm>
            <a:off x="2781125" y="3435725"/>
            <a:ext cx="4073700" cy="2781900"/>
          </a:xfrm>
          <a:prstGeom prst="wedgeRoundRectCallout">
            <a:avLst>
              <a:gd fmla="val 20170" name="adj1"/>
              <a:gd fmla="val -77882" name="adj2"/>
              <a:gd fmla="val 0" name="adj3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</a:t>
            </a:r>
            <a:r>
              <a:rPr lang="en" sz="2400"/>
              <a:t>Better support for answers that are good, but out of date.”</a:t>
            </a:r>
            <a:endParaRPr sz="2400"/>
          </a:p>
        </p:txBody>
      </p:sp>
      <p:sp>
        <p:nvSpPr>
          <p:cNvPr id="302" name="Google Shape;302;p27"/>
          <p:cNvSpPr/>
          <p:nvPr/>
        </p:nvSpPr>
        <p:spPr>
          <a:xfrm>
            <a:off x="3934850" y="3453725"/>
            <a:ext cx="4937700" cy="2763900"/>
          </a:xfrm>
          <a:prstGeom prst="wedgeRoundRectCallout">
            <a:avLst>
              <a:gd fmla="val 21668" name="adj1"/>
              <a:gd fmla="val -78715" name="adj2"/>
              <a:gd fmla="val 0" name="adj3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“</a:t>
            </a:r>
            <a:r>
              <a:rPr lang="en" sz="2400"/>
              <a:t>In-browser code review and commenting similar to that provided by commercial code review tools.”</a:t>
            </a:r>
            <a:endParaRPr sz="2400"/>
          </a:p>
        </p:txBody>
      </p:sp>
      <p:sp>
        <p:nvSpPr>
          <p:cNvPr id="303" name="Google Shape;303;p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Suggestions: information enhancement &amp; management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(24%)</a:t>
            </a:r>
            <a:endParaRPr/>
          </a:p>
        </p:txBody>
      </p:sp>
      <p:sp>
        <p:nvSpPr>
          <p:cNvPr id="309" name="Google Shape;309;p28"/>
          <p:cNvSpPr/>
          <p:nvPr/>
        </p:nvSpPr>
        <p:spPr>
          <a:xfrm>
            <a:off x="279275" y="1831700"/>
            <a:ext cx="2107200" cy="763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Answer tagging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(37.2%)</a:t>
            </a:r>
            <a:endParaRPr b="1" sz="1600"/>
          </a:p>
        </p:txBody>
      </p:sp>
      <p:sp>
        <p:nvSpPr>
          <p:cNvPr id="310" name="Google Shape;310;p28"/>
          <p:cNvSpPr/>
          <p:nvPr/>
        </p:nvSpPr>
        <p:spPr>
          <a:xfrm>
            <a:off x="2386482" y="1831700"/>
            <a:ext cx="2107200" cy="7635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Code evolution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(14.0%)</a:t>
            </a:r>
            <a:endParaRPr b="1" sz="1600"/>
          </a:p>
        </p:txBody>
      </p:sp>
      <p:sp>
        <p:nvSpPr>
          <p:cNvPr id="311" name="Google Shape;311;p28"/>
          <p:cNvSpPr/>
          <p:nvPr/>
        </p:nvSpPr>
        <p:spPr>
          <a:xfrm>
            <a:off x="4493685" y="1831700"/>
            <a:ext cx="2107200" cy="763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Resource linking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(11.6%)</a:t>
            </a:r>
            <a:endParaRPr b="1" sz="1600"/>
          </a:p>
        </p:txBody>
      </p:sp>
      <p:sp>
        <p:nvSpPr>
          <p:cNvPr id="312" name="Google Shape;312;p28"/>
          <p:cNvSpPr/>
          <p:nvPr/>
        </p:nvSpPr>
        <p:spPr>
          <a:xfrm>
            <a:off x="6600863" y="1831700"/>
            <a:ext cx="2107200" cy="7635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Answer writing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(9.3%)</a:t>
            </a:r>
            <a:endParaRPr b="1" sz="1600"/>
          </a:p>
        </p:txBody>
      </p:sp>
      <p:sp>
        <p:nvSpPr>
          <p:cNvPr id="313" name="Google Shape;313;p28"/>
          <p:cNvSpPr/>
          <p:nvPr/>
        </p:nvSpPr>
        <p:spPr>
          <a:xfrm>
            <a:off x="476375" y="3599200"/>
            <a:ext cx="4777500" cy="2618400"/>
          </a:xfrm>
          <a:prstGeom prst="wedgeRoundRectCallout">
            <a:avLst>
              <a:gd fmla="val -20566" name="adj1"/>
              <a:gd fmla="val -77282" name="adj2"/>
              <a:gd fmla="val 0" name="adj3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“Provide/require tagging of the version number(s) of the language [...]”</a:t>
            </a:r>
            <a:endParaRPr sz="2400"/>
          </a:p>
        </p:txBody>
      </p:sp>
      <p:sp>
        <p:nvSpPr>
          <p:cNvPr id="314" name="Google Shape;314;p28"/>
          <p:cNvSpPr/>
          <p:nvPr/>
        </p:nvSpPr>
        <p:spPr>
          <a:xfrm>
            <a:off x="2314775" y="3599225"/>
            <a:ext cx="3927000" cy="2618400"/>
          </a:xfrm>
          <a:prstGeom prst="wedgeRoundRectCallout">
            <a:avLst>
              <a:gd fmla="val -21005" name="adj1"/>
              <a:gd fmla="val -73909" name="adj2"/>
              <a:gd fmla="val 0" name="adj3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</a:t>
            </a:r>
            <a:r>
              <a:rPr lang="en" sz="2400"/>
              <a:t>where does the code come from and copied to, and also the revisions inside the platform”</a:t>
            </a:r>
            <a:endParaRPr sz="2400"/>
          </a:p>
        </p:txBody>
      </p:sp>
      <p:sp>
        <p:nvSpPr>
          <p:cNvPr id="315" name="Google Shape;315;p28"/>
          <p:cNvSpPr/>
          <p:nvPr/>
        </p:nvSpPr>
        <p:spPr>
          <a:xfrm>
            <a:off x="3238252" y="3599200"/>
            <a:ext cx="3626700" cy="2618400"/>
          </a:xfrm>
          <a:prstGeom prst="wedgeRoundRectCallout">
            <a:avLst>
              <a:gd fmla="val 22007" name="adj1"/>
              <a:gd fmla="val -72375" name="adj2"/>
              <a:gd fmla="val 0" name="adj3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</a:t>
            </a:r>
            <a:r>
              <a:rPr lang="en" sz="2400"/>
              <a:t>Books suggestions based on questions.</a:t>
            </a:r>
            <a:r>
              <a:rPr lang="en" sz="2400"/>
              <a:t>”</a:t>
            </a:r>
            <a:endParaRPr sz="2400"/>
          </a:p>
        </p:txBody>
      </p:sp>
      <p:sp>
        <p:nvSpPr>
          <p:cNvPr id="316" name="Google Shape;316;p28"/>
          <p:cNvSpPr/>
          <p:nvPr/>
        </p:nvSpPr>
        <p:spPr>
          <a:xfrm>
            <a:off x="5077225" y="3599225"/>
            <a:ext cx="3787500" cy="2618400"/>
          </a:xfrm>
          <a:prstGeom prst="wedgeRoundRectCallout">
            <a:avLst>
              <a:gd fmla="val 20672" name="adj1"/>
              <a:gd fmla="val -69615" name="adj2"/>
              <a:gd fmla="val 0" name="adj3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</a:t>
            </a:r>
            <a:r>
              <a:rPr lang="en" sz="2400"/>
              <a:t>[...] it would be nice if it would be easier to ask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good question [...]”</a:t>
            </a:r>
            <a:endParaRPr sz="2400"/>
          </a:p>
        </p:txBody>
      </p:sp>
      <p:sp>
        <p:nvSpPr>
          <p:cNvPr id="317" name="Google Shape;317;p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Suggestions: clearer and more permissive</a:t>
            </a:r>
            <a:r>
              <a:rPr lang="en"/>
              <a:t> </a:t>
            </a:r>
            <a:r>
              <a:rPr lang="en"/>
              <a:t>license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(13%)</a:t>
            </a:r>
            <a:endParaRPr/>
          </a:p>
        </p:txBody>
      </p:sp>
      <p:sp>
        <p:nvSpPr>
          <p:cNvPr id="323" name="Google Shape;323;p29"/>
          <p:cNvSpPr/>
          <p:nvPr/>
        </p:nvSpPr>
        <p:spPr>
          <a:xfrm>
            <a:off x="1178950" y="1854425"/>
            <a:ext cx="3393000" cy="7635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Clearer license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(69.6%)</a:t>
            </a:r>
            <a:endParaRPr b="1" sz="1600"/>
          </a:p>
        </p:txBody>
      </p:sp>
      <p:sp>
        <p:nvSpPr>
          <p:cNvPr id="324" name="Google Shape;324;p29"/>
          <p:cNvSpPr/>
          <p:nvPr/>
        </p:nvSpPr>
        <p:spPr>
          <a:xfrm>
            <a:off x="4572060" y="1854425"/>
            <a:ext cx="3393000" cy="763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Permissive license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(30.4%)</a:t>
            </a:r>
            <a:endParaRPr b="1" sz="1600"/>
          </a:p>
        </p:txBody>
      </p:sp>
      <p:sp>
        <p:nvSpPr>
          <p:cNvPr id="325" name="Google Shape;325;p29"/>
          <p:cNvSpPr/>
          <p:nvPr/>
        </p:nvSpPr>
        <p:spPr>
          <a:xfrm>
            <a:off x="1234613" y="3439025"/>
            <a:ext cx="5185200" cy="2778600"/>
          </a:xfrm>
          <a:prstGeom prst="wedgeRoundRectCallout">
            <a:avLst>
              <a:gd fmla="val -20377" name="adj1"/>
              <a:gd fmla="val -69551" name="adj2"/>
              <a:gd fmla="val 0" name="adj3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</a:t>
            </a:r>
            <a:r>
              <a:rPr lang="en" sz="2400"/>
              <a:t>By far the most important requirement is clear licensing. Much of the code provided on such platforms is not currently usable because the license is unclear.</a:t>
            </a:r>
            <a:r>
              <a:rPr lang="en" sz="2400"/>
              <a:t>”</a:t>
            </a:r>
            <a:endParaRPr sz="2400"/>
          </a:p>
        </p:txBody>
      </p:sp>
      <p:sp>
        <p:nvSpPr>
          <p:cNvPr id="326" name="Google Shape;326;p29"/>
          <p:cNvSpPr/>
          <p:nvPr/>
        </p:nvSpPr>
        <p:spPr>
          <a:xfrm>
            <a:off x="3893213" y="3439025"/>
            <a:ext cx="4116600" cy="2778600"/>
          </a:xfrm>
          <a:prstGeom prst="wedgeRoundRectCallout">
            <a:avLst>
              <a:gd fmla="val 19852" name="adj1"/>
              <a:gd fmla="val -65957" name="adj2"/>
              <a:gd fmla="val 0" name="adj3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</a:t>
            </a:r>
            <a:r>
              <a:rPr lang="en" sz="2400"/>
              <a:t>Let the user choose a more re-user-friendly license (e.g. copy without reference).</a:t>
            </a:r>
            <a:r>
              <a:rPr lang="en" sz="2400"/>
              <a:t>”</a:t>
            </a:r>
            <a:endParaRPr sz="2400"/>
          </a:p>
        </p:txBody>
      </p:sp>
      <p:sp>
        <p:nvSpPr>
          <p:cNvPr id="327" name="Google Shape;327;p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Suggestions: better data organization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(12%)</a:t>
            </a:r>
            <a:endParaRPr/>
          </a:p>
        </p:txBody>
      </p:sp>
      <p:sp>
        <p:nvSpPr>
          <p:cNvPr id="333" name="Google Shape;333;p30"/>
          <p:cNvSpPr/>
          <p:nvPr/>
        </p:nvSpPr>
        <p:spPr>
          <a:xfrm>
            <a:off x="607450" y="1915925"/>
            <a:ext cx="2643000" cy="763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Code searching/indexing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(47.6%)</a:t>
            </a:r>
            <a:endParaRPr b="1" sz="1600"/>
          </a:p>
        </p:txBody>
      </p:sp>
      <p:sp>
        <p:nvSpPr>
          <p:cNvPr id="334" name="Google Shape;334;p30"/>
          <p:cNvSpPr/>
          <p:nvPr/>
        </p:nvSpPr>
        <p:spPr>
          <a:xfrm>
            <a:off x="3250505" y="1915925"/>
            <a:ext cx="2643000" cy="7635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/>
              <a:t>Duplicate posts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(38.2%)</a:t>
            </a:r>
            <a:endParaRPr b="1" sz="1600"/>
          </a:p>
        </p:txBody>
      </p:sp>
      <p:sp>
        <p:nvSpPr>
          <p:cNvPr id="335" name="Google Shape;335;p30"/>
          <p:cNvSpPr/>
          <p:nvPr/>
        </p:nvSpPr>
        <p:spPr>
          <a:xfrm>
            <a:off x="5893554" y="1915925"/>
            <a:ext cx="2643000" cy="763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/>
              <a:t>Comments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(14.3%)</a:t>
            </a:r>
            <a:endParaRPr b="1" sz="1600"/>
          </a:p>
        </p:txBody>
      </p:sp>
      <p:sp>
        <p:nvSpPr>
          <p:cNvPr id="336" name="Google Shape;336;p30"/>
          <p:cNvSpPr/>
          <p:nvPr/>
        </p:nvSpPr>
        <p:spPr>
          <a:xfrm>
            <a:off x="698650" y="3543425"/>
            <a:ext cx="4625400" cy="2674200"/>
          </a:xfrm>
          <a:prstGeom prst="wedgeRoundRectCallout">
            <a:avLst>
              <a:gd fmla="val -20355" name="adj1"/>
              <a:gd fmla="val -68318" name="adj2"/>
              <a:gd fmla="val 0" name="adj3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</a:t>
            </a:r>
            <a:r>
              <a:rPr lang="en" sz="2400"/>
              <a:t>Source Code indexing for easier retrieval. It could also give the possibility to find example of usage functions.</a:t>
            </a:r>
            <a:r>
              <a:rPr lang="en" sz="2400"/>
              <a:t>”</a:t>
            </a:r>
            <a:endParaRPr sz="2400"/>
          </a:p>
        </p:txBody>
      </p:sp>
      <p:sp>
        <p:nvSpPr>
          <p:cNvPr id="337" name="Google Shape;337;p30"/>
          <p:cNvSpPr/>
          <p:nvPr/>
        </p:nvSpPr>
        <p:spPr>
          <a:xfrm>
            <a:off x="2561699" y="3543425"/>
            <a:ext cx="3701100" cy="2674200"/>
          </a:xfrm>
          <a:prstGeom prst="wedgeRoundRectCallout">
            <a:avLst>
              <a:gd fmla="val 22036" name="adj1"/>
              <a:gd fmla="val -73123" name="adj2"/>
              <a:gd fmla="val 0" name="adj3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</a:t>
            </a:r>
            <a:r>
              <a:rPr lang="en" sz="2400"/>
              <a:t>Auto-suggest similar questions, particularly for questions that don't have answers.</a:t>
            </a:r>
            <a:r>
              <a:rPr lang="en" sz="2400"/>
              <a:t>”</a:t>
            </a:r>
            <a:endParaRPr sz="2400"/>
          </a:p>
        </p:txBody>
      </p:sp>
      <p:sp>
        <p:nvSpPr>
          <p:cNvPr id="338" name="Google Shape;338;p30"/>
          <p:cNvSpPr/>
          <p:nvPr/>
        </p:nvSpPr>
        <p:spPr>
          <a:xfrm>
            <a:off x="4143700" y="3543425"/>
            <a:ext cx="4007100" cy="2674200"/>
          </a:xfrm>
          <a:prstGeom prst="wedgeRoundRectCallout">
            <a:avLst>
              <a:gd fmla="val 21345" name="adj1"/>
              <a:gd fmla="val -69219" name="adj2"/>
              <a:gd fmla="val 0" name="adj3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</a:t>
            </a:r>
            <a:r>
              <a:rPr lang="en" sz="2400"/>
              <a:t>Code in *comments* must be expressed better, than on Stack Overflow.</a:t>
            </a:r>
            <a:r>
              <a:rPr lang="en" sz="2400"/>
              <a:t>”</a:t>
            </a:r>
            <a:endParaRPr sz="2400"/>
          </a:p>
        </p:txBody>
      </p:sp>
      <p:sp>
        <p:nvSpPr>
          <p:cNvPr id="339" name="Google Shape;339;p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1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Suggestions: human factor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(10%)</a:t>
            </a:r>
            <a:endParaRPr/>
          </a:p>
        </p:txBody>
      </p:sp>
      <p:sp>
        <p:nvSpPr>
          <p:cNvPr id="345" name="Google Shape;345;p31"/>
          <p:cNvSpPr/>
          <p:nvPr/>
        </p:nvSpPr>
        <p:spPr>
          <a:xfrm>
            <a:off x="1178950" y="1778175"/>
            <a:ext cx="3393000" cy="763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Better curator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(63.2%)</a:t>
            </a:r>
            <a:endParaRPr b="1" sz="1600"/>
          </a:p>
        </p:txBody>
      </p:sp>
      <p:sp>
        <p:nvSpPr>
          <p:cNvPr id="346" name="Google Shape;346;p31"/>
          <p:cNvSpPr/>
          <p:nvPr/>
        </p:nvSpPr>
        <p:spPr>
          <a:xfrm>
            <a:off x="4572060" y="1778175"/>
            <a:ext cx="3393000" cy="7635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Gamication related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(36.8%)</a:t>
            </a:r>
            <a:endParaRPr b="1" sz="1600"/>
          </a:p>
        </p:txBody>
      </p:sp>
      <p:sp>
        <p:nvSpPr>
          <p:cNvPr id="347" name="Google Shape;347;p31"/>
          <p:cNvSpPr/>
          <p:nvPr/>
        </p:nvSpPr>
        <p:spPr>
          <a:xfrm>
            <a:off x="1159625" y="3310627"/>
            <a:ext cx="4538400" cy="2907000"/>
          </a:xfrm>
          <a:prstGeom prst="wedgeRoundRectCallout">
            <a:avLst>
              <a:gd fmla="val -20882" name="adj1"/>
              <a:gd fmla="val -71506" name="adj2"/>
              <a:gd fmla="val 0" name="adj3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</a:t>
            </a:r>
            <a:r>
              <a:rPr lang="en" sz="2400"/>
              <a:t>Definitely curators for specific languages to rate answers in specific areas.</a:t>
            </a:r>
            <a:r>
              <a:rPr lang="en" sz="2400"/>
              <a:t>”</a:t>
            </a:r>
            <a:endParaRPr sz="2400"/>
          </a:p>
        </p:txBody>
      </p:sp>
      <p:sp>
        <p:nvSpPr>
          <p:cNvPr id="348" name="Google Shape;348;p31"/>
          <p:cNvSpPr/>
          <p:nvPr/>
        </p:nvSpPr>
        <p:spPr>
          <a:xfrm>
            <a:off x="3408175" y="3310625"/>
            <a:ext cx="4408500" cy="2907000"/>
          </a:xfrm>
          <a:prstGeom prst="wedgeRoundRectCallout">
            <a:avLst>
              <a:gd fmla="val 19852" name="adj1"/>
              <a:gd fmla="val -65957" name="adj2"/>
              <a:gd fmla="val 0" name="adj3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</a:t>
            </a:r>
            <a:r>
              <a:rPr lang="en" sz="2400"/>
              <a:t>Base reputation on number of answers up-voted by others, not on personal activity.</a:t>
            </a:r>
            <a:r>
              <a:rPr lang="en" sz="2400"/>
              <a:t>”</a:t>
            </a:r>
            <a:endParaRPr sz="2400"/>
          </a:p>
        </p:txBody>
      </p:sp>
      <p:sp>
        <p:nvSpPr>
          <p:cNvPr id="349" name="Google Shape;349;p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4881000" y="1495650"/>
            <a:ext cx="3453000" cy="3866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Overflow (S.O.)</a:t>
            </a:r>
            <a:r>
              <a:rPr lang="en"/>
              <a:t> is a question and answer (Q&amp;A) platform for developers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450" y="2358650"/>
            <a:ext cx="1818225" cy="18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000" y="1922900"/>
            <a:ext cx="818350" cy="818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4"/>
          <p:cNvCxnSpPr/>
          <p:nvPr/>
        </p:nvCxnSpPr>
        <p:spPr>
          <a:xfrm>
            <a:off x="1812750" y="2404663"/>
            <a:ext cx="1587000" cy="841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" name="Google Shape;77;p14"/>
          <p:cNvSpPr txBox="1"/>
          <p:nvPr/>
        </p:nvSpPr>
        <p:spPr>
          <a:xfrm>
            <a:off x="2353650" y="2208450"/>
            <a:ext cx="10461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Ask</a:t>
            </a:r>
            <a:endParaRPr sz="2400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000" y="4176875"/>
            <a:ext cx="818350" cy="818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4"/>
          <p:cNvCxnSpPr/>
          <p:nvPr/>
        </p:nvCxnSpPr>
        <p:spPr>
          <a:xfrm flipH="1" rot="10800000">
            <a:off x="1812675" y="3784975"/>
            <a:ext cx="1539000" cy="945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" name="Google Shape;80;p14"/>
          <p:cNvSpPr txBox="1"/>
          <p:nvPr/>
        </p:nvSpPr>
        <p:spPr>
          <a:xfrm>
            <a:off x="2400525" y="4403875"/>
            <a:ext cx="14919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Answer</a:t>
            </a:r>
            <a:endParaRPr sz="2400"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2725" y="1922900"/>
            <a:ext cx="818350" cy="8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2725" y="4176875"/>
            <a:ext cx="818350" cy="818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4"/>
          <p:cNvCxnSpPr/>
          <p:nvPr/>
        </p:nvCxnSpPr>
        <p:spPr>
          <a:xfrm>
            <a:off x="5073350" y="3832950"/>
            <a:ext cx="1548600" cy="933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4" name="Google Shape;84;p14"/>
          <p:cNvSpPr txBox="1"/>
          <p:nvPr/>
        </p:nvSpPr>
        <p:spPr>
          <a:xfrm>
            <a:off x="5093000" y="4403875"/>
            <a:ext cx="14919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Code snippets</a:t>
            </a:r>
            <a:endParaRPr sz="2400"/>
          </a:p>
        </p:txBody>
      </p:sp>
      <p:cxnSp>
        <p:nvCxnSpPr>
          <p:cNvPr id="85" name="Google Shape;85;p14"/>
          <p:cNvCxnSpPr/>
          <p:nvPr/>
        </p:nvCxnSpPr>
        <p:spPr>
          <a:xfrm flipH="1" rot="10800000">
            <a:off x="5078150" y="2534450"/>
            <a:ext cx="1553400" cy="7701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" name="Google Shape;86;p14"/>
          <p:cNvSpPr txBox="1"/>
          <p:nvPr/>
        </p:nvSpPr>
        <p:spPr>
          <a:xfrm>
            <a:off x="5244425" y="2293650"/>
            <a:ext cx="9801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Ideas</a:t>
            </a:r>
            <a:endParaRPr sz="2400"/>
          </a:p>
        </p:txBody>
      </p:sp>
      <p:sp>
        <p:nvSpPr>
          <p:cNvPr id="87" name="Google Shape;87;p14"/>
          <p:cNvSpPr txBox="1"/>
          <p:nvPr/>
        </p:nvSpPr>
        <p:spPr>
          <a:xfrm>
            <a:off x="4998675" y="2974525"/>
            <a:ext cx="3247500" cy="1196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are the </a:t>
            </a:r>
            <a:r>
              <a:rPr lang="en" sz="2400"/>
              <a:t>barriers</a:t>
            </a:r>
            <a:r>
              <a:rPr lang="en" sz="2400"/>
              <a:t> for code reuse</a:t>
            </a:r>
            <a:r>
              <a:rPr lang="en" sz="2400"/>
              <a:t> and how can we improve?</a:t>
            </a:r>
            <a:endParaRPr sz="2400"/>
          </a:p>
        </p:txBody>
      </p:sp>
      <p:sp>
        <p:nvSpPr>
          <p:cNvPr id="88" name="Google Shape;88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5" name="Google Shape;3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67" y="152101"/>
            <a:ext cx="4320284" cy="323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900" y="3463928"/>
            <a:ext cx="4321639" cy="323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9464" y="3459129"/>
            <a:ext cx="4321632" cy="324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9465" y="150075"/>
            <a:ext cx="4321636" cy="32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4"/>
          <p:cNvSpPr txBox="1"/>
          <p:nvPr>
            <p:ph idx="1" type="body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35"/>
          <p:cNvSpPr txBox="1"/>
          <p:nvPr/>
        </p:nvSpPr>
        <p:spPr>
          <a:xfrm>
            <a:off x="745800" y="2298925"/>
            <a:ext cx="7652400" cy="26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RQ1</a:t>
            </a:r>
            <a:r>
              <a:rPr lang="en" sz="3000">
                <a:solidFill>
                  <a:schemeClr val="dk1"/>
                </a:solidFill>
              </a:rPr>
              <a:t>: How often and to what extent </a:t>
            </a:r>
            <a:r>
              <a:rPr lang="en" sz="3000">
                <a:solidFill>
                  <a:schemeClr val="dk1"/>
                </a:solidFill>
              </a:rPr>
              <a:t>do</a:t>
            </a:r>
            <a:r>
              <a:rPr lang="en" sz="3000">
                <a:solidFill>
                  <a:schemeClr val="dk1"/>
                </a:solidFill>
              </a:rPr>
              <a:t> developers need to modify source code from Stack Overflow in order to make it work in their own projects?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1" name="Google Shape;381;p36"/>
          <p:cNvSpPr txBox="1"/>
          <p:nvPr/>
        </p:nvSpPr>
        <p:spPr>
          <a:xfrm>
            <a:off x="745800" y="2298925"/>
            <a:ext cx="7652400" cy="26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RQ2</a:t>
            </a:r>
            <a:r>
              <a:rPr lang="en" sz="3000">
                <a:solidFill>
                  <a:schemeClr val="dk1"/>
                </a:solidFill>
              </a:rPr>
              <a:t>: From which part of the Stack Overflow post does the reused source code come?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37"/>
          <p:cNvSpPr txBox="1"/>
          <p:nvPr/>
        </p:nvSpPr>
        <p:spPr>
          <a:xfrm>
            <a:off x="745800" y="2298925"/>
            <a:ext cx="7652400" cy="26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RQ3</a:t>
            </a:r>
            <a:r>
              <a:rPr lang="en" sz="3000">
                <a:solidFill>
                  <a:schemeClr val="dk1"/>
                </a:solidFill>
              </a:rPr>
              <a:t>: What are the preferences of developers when it comes to reusing code?</a:t>
            </a:r>
            <a:endParaRPr sz="3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3" name="Google Shape;393;p38"/>
          <p:cNvSpPr txBox="1"/>
          <p:nvPr/>
        </p:nvSpPr>
        <p:spPr>
          <a:xfrm>
            <a:off x="745800" y="2298925"/>
            <a:ext cx="7652400" cy="26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RQ4</a:t>
            </a:r>
            <a:r>
              <a:rPr lang="en" sz="3000">
                <a:solidFill>
                  <a:schemeClr val="dk1"/>
                </a:solidFill>
              </a:rPr>
              <a:t>: What is the influence of the code license of Stack Overflow?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39"/>
          <p:cNvSpPr txBox="1"/>
          <p:nvPr/>
        </p:nvSpPr>
        <p:spPr>
          <a:xfrm>
            <a:off x="745800" y="2298925"/>
            <a:ext cx="7652400" cy="26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RQ5</a:t>
            </a:r>
            <a:r>
              <a:rPr lang="en" sz="3000">
                <a:solidFill>
                  <a:schemeClr val="dk1"/>
                </a:solidFill>
              </a:rPr>
              <a:t>: How can code reuse be improved in next-generation Q&amp;A platforms?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questions</a:t>
            </a:r>
            <a:endParaRPr/>
          </a:p>
        </p:txBody>
      </p:sp>
      <p:sp>
        <p:nvSpPr>
          <p:cNvPr id="405" name="Google Shape;405;p40"/>
          <p:cNvSpPr txBox="1"/>
          <p:nvPr/>
        </p:nvSpPr>
        <p:spPr>
          <a:xfrm>
            <a:off x="317400" y="1269650"/>
            <a:ext cx="8520600" cy="23469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Part I: Exploratory Study</a:t>
            </a:r>
            <a:endParaRPr b="1" sz="1800"/>
          </a:p>
        </p:txBody>
      </p:sp>
      <p:sp>
        <p:nvSpPr>
          <p:cNvPr id="406" name="Google Shape;406;p40"/>
          <p:cNvSpPr txBox="1"/>
          <p:nvPr/>
        </p:nvSpPr>
        <p:spPr>
          <a:xfrm>
            <a:off x="577100" y="1914075"/>
            <a:ext cx="3741600" cy="141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RQ1</a:t>
            </a:r>
            <a:r>
              <a:rPr lang="en" sz="1600"/>
              <a:t>: How often do developers modify source code from S.O.? </a:t>
            </a:r>
            <a:endParaRPr sz="1600"/>
          </a:p>
        </p:txBody>
      </p:sp>
      <p:sp>
        <p:nvSpPr>
          <p:cNvPr id="407" name="Google Shape;407;p40"/>
          <p:cNvSpPr txBox="1"/>
          <p:nvPr/>
        </p:nvSpPr>
        <p:spPr>
          <a:xfrm>
            <a:off x="4972775" y="1914075"/>
            <a:ext cx="3645600" cy="141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RQ2</a:t>
            </a:r>
            <a:r>
              <a:rPr lang="en" sz="1600"/>
              <a:t>: From which part of the Stack Overflow post does the reused source code come?</a:t>
            </a:r>
            <a:endParaRPr sz="1600"/>
          </a:p>
        </p:txBody>
      </p:sp>
      <p:sp>
        <p:nvSpPr>
          <p:cNvPr id="408" name="Google Shape;408;p40"/>
          <p:cNvSpPr txBox="1"/>
          <p:nvPr/>
        </p:nvSpPr>
        <p:spPr>
          <a:xfrm>
            <a:off x="311700" y="3924375"/>
            <a:ext cx="8520600" cy="23469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Part II: Survey</a:t>
            </a:r>
            <a:endParaRPr b="1" sz="1800"/>
          </a:p>
        </p:txBody>
      </p:sp>
      <p:sp>
        <p:nvSpPr>
          <p:cNvPr id="409" name="Google Shape;409;p40"/>
          <p:cNvSpPr txBox="1"/>
          <p:nvPr/>
        </p:nvSpPr>
        <p:spPr>
          <a:xfrm>
            <a:off x="577100" y="4472600"/>
            <a:ext cx="2568000" cy="141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RQ3</a:t>
            </a:r>
            <a:r>
              <a:rPr lang="en" sz="1600">
                <a:solidFill>
                  <a:schemeClr val="dk1"/>
                </a:solidFill>
              </a:rPr>
              <a:t>: What are the preferences of developers when it comes to reusing code?</a:t>
            </a:r>
            <a:endParaRPr sz="1600"/>
          </a:p>
        </p:txBody>
      </p:sp>
      <p:sp>
        <p:nvSpPr>
          <p:cNvPr id="410" name="Google Shape;410;p40"/>
          <p:cNvSpPr txBox="1"/>
          <p:nvPr/>
        </p:nvSpPr>
        <p:spPr>
          <a:xfrm>
            <a:off x="3385888" y="4472600"/>
            <a:ext cx="2423700" cy="141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RQ4</a:t>
            </a:r>
            <a:r>
              <a:rPr lang="en" sz="1600">
                <a:solidFill>
                  <a:schemeClr val="dk1"/>
                </a:solidFill>
              </a:rPr>
              <a:t>: What is the influence of the code license of Stack Overflow?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11" name="Google Shape;411;p40"/>
          <p:cNvSpPr txBox="1"/>
          <p:nvPr/>
        </p:nvSpPr>
        <p:spPr>
          <a:xfrm>
            <a:off x="6050375" y="4472600"/>
            <a:ext cx="2568000" cy="141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RQ5</a:t>
            </a:r>
            <a:r>
              <a:rPr lang="en" sz="1600">
                <a:solidFill>
                  <a:schemeClr val="dk1"/>
                </a:solidFill>
              </a:rPr>
              <a:t>: How can code reuse be improved in next-generation Q&amp;A platforms?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12" name="Google Shape;412;p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Developers reuse source code from S.O. posts</a:t>
            </a:r>
            <a:endParaRPr/>
          </a:p>
        </p:txBody>
      </p:sp>
      <p:sp>
        <p:nvSpPr>
          <p:cNvPr id="418" name="Google Shape;418;p41"/>
          <p:cNvSpPr txBox="1"/>
          <p:nvPr/>
        </p:nvSpPr>
        <p:spPr>
          <a:xfrm>
            <a:off x="4857350" y="1356875"/>
            <a:ext cx="3741600" cy="52317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Rect.prototype.collideLine = function(p1, p2) {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x1 = p1[0];   var y1 = p1[1];   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x2 = p2[0];   var y2 = p2[1];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function linePosition(point) {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var x = point[0];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var y = point[1];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return (y2 - y1) * x + (x1 - x2) * y + (x2 * y1 - x1 * y2);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[...]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noNegative = true;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noPositive = true;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noZero = true;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relPoses.forEach(function(relPos)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if (relPos &gt; 0)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noPositive = false;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 else if (relPos &lt; 0)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noNegative = false;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 else if (relPos === 0)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noZero = false;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}, this);</a:t>
            </a:r>
            <a:br>
              <a:rPr lang="en" sz="900"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if ( (noNegative || noPositive) &amp;&amp; noZero) {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   return false;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return !((x1 &gt; this.right &amp;&amp; x2 &gt; this.right) ||</a:t>
            </a:r>
            <a:b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(x1 &lt; this.left &amp;&amp; x2 &lt; this.left) ||</a:t>
            </a:r>
            <a:b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(y1 &lt; this.top &amp;&amp; y2 &lt; this.top) ||</a:t>
            </a:r>
            <a:b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(y1 &gt; this.bottom &amp;&amp; y2 &gt; this.bottom)</a:t>
            </a:r>
            <a:b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);</a:t>
            </a:r>
            <a:b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};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9" name="Google Shape;419;p41"/>
          <p:cNvSpPr txBox="1"/>
          <p:nvPr/>
        </p:nvSpPr>
        <p:spPr>
          <a:xfrm>
            <a:off x="4866875" y="6184625"/>
            <a:ext cx="2890200" cy="384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Source code in a GitHub project</a:t>
            </a:r>
            <a:endParaRPr b="1"/>
          </a:p>
        </p:txBody>
      </p:sp>
      <p:sp>
        <p:nvSpPr>
          <p:cNvPr id="420" name="Google Shape;420;p4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1" name="Google Shape;421;p41"/>
          <p:cNvGrpSpPr/>
          <p:nvPr/>
        </p:nvGrpSpPr>
        <p:grpSpPr>
          <a:xfrm>
            <a:off x="273211" y="826409"/>
            <a:ext cx="4218454" cy="5762197"/>
            <a:chOff x="311698" y="1009200"/>
            <a:chExt cx="4166375" cy="5650875"/>
          </a:xfrm>
        </p:grpSpPr>
        <p:sp>
          <p:nvSpPr>
            <p:cNvPr id="422" name="Google Shape;422;p41"/>
            <p:cNvSpPr/>
            <p:nvPr/>
          </p:nvSpPr>
          <p:spPr>
            <a:xfrm>
              <a:off x="654050" y="4001300"/>
              <a:ext cx="1702500" cy="1539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615575" y="4626500"/>
              <a:ext cx="3607200" cy="2019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615575" y="5174750"/>
              <a:ext cx="2587200" cy="4713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5" name="Google Shape;425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698" y="1009200"/>
              <a:ext cx="4166375" cy="5650875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426" name="Google Shape;426;p41"/>
          <p:cNvSpPr txBox="1"/>
          <p:nvPr/>
        </p:nvSpPr>
        <p:spPr>
          <a:xfrm>
            <a:off x="273200" y="6203700"/>
            <a:ext cx="1554300" cy="384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Stack Overflow</a:t>
            </a:r>
            <a:endParaRPr b="1"/>
          </a:p>
        </p:txBody>
      </p:sp>
      <p:sp>
        <p:nvSpPr>
          <p:cNvPr id="427" name="Google Shape;427;p41"/>
          <p:cNvSpPr/>
          <p:nvPr/>
        </p:nvSpPr>
        <p:spPr>
          <a:xfrm>
            <a:off x="-104700" y="-133350"/>
            <a:ext cx="9353400" cy="7124700"/>
          </a:xfrm>
          <a:prstGeom prst="rect">
            <a:avLst/>
          </a:prstGeom>
          <a:solidFill>
            <a:srgbClr val="909090">
              <a:alpha val="542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" name="Google Shape;428;p41"/>
          <p:cNvGrpSpPr/>
          <p:nvPr/>
        </p:nvGrpSpPr>
        <p:grpSpPr>
          <a:xfrm>
            <a:off x="335879" y="1240258"/>
            <a:ext cx="8472240" cy="3752079"/>
            <a:chOff x="2917775" y="3736244"/>
            <a:chExt cx="4920000" cy="2178908"/>
          </a:xfrm>
        </p:grpSpPr>
        <p:sp>
          <p:nvSpPr>
            <p:cNvPr id="429" name="Google Shape;429;p41"/>
            <p:cNvSpPr/>
            <p:nvPr/>
          </p:nvSpPr>
          <p:spPr>
            <a:xfrm>
              <a:off x="2917775" y="3736251"/>
              <a:ext cx="4920000" cy="2178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3321524" y="3736244"/>
              <a:ext cx="2007900" cy="1785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3276148" y="4461546"/>
              <a:ext cx="4254300" cy="2343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3276148" y="5097578"/>
              <a:ext cx="3051300" cy="5469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3" name="Google Shape;433;p41"/>
            <p:cNvPicPr preferRelativeResize="0"/>
            <p:nvPr/>
          </p:nvPicPr>
          <p:blipFill rotWithShape="1">
            <a:blip r:embed="rId3">
              <a:alphaModFix/>
            </a:blip>
            <a:srcRect b="13792" l="0" r="0" t="52972"/>
            <a:stretch/>
          </p:blipFill>
          <p:spPr>
            <a:xfrm>
              <a:off x="2920938" y="3736324"/>
              <a:ext cx="4913650" cy="2178775"/>
            </a:xfrm>
            <a:prstGeom prst="rect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434" name="Google Shape;434;p41"/>
          <p:cNvSpPr txBox="1"/>
          <p:nvPr/>
        </p:nvSpPr>
        <p:spPr>
          <a:xfrm>
            <a:off x="910650" y="933450"/>
            <a:ext cx="7322700" cy="4991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function linePosition(point) {</a:t>
            </a:r>
            <a:b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var x = point[0];</a:t>
            </a:r>
            <a:b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var y = point[1];</a:t>
            </a:r>
            <a:b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return (y2 - y1) * x + (x1 - x2) * y + (x2 * y1 - x1 * y2);</a:t>
            </a:r>
            <a:b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endParaRPr>
              <a:highlight>
                <a:srgbClr val="F4CCCC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[...]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relPoses.forEach(function(relPos) {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if (relPos &gt; 0) {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noPositive = false;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 else if (relPos &lt; 0) {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noNegative = false;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 else if (relPos === 0) {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noZero = false;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}, this);</a:t>
            </a:r>
            <a:endParaRPr>
              <a:highlight>
                <a:srgbClr val="D9EAD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[...]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return !((x1 &gt; this.right &amp;&amp; x2 &gt; this.right) ||</a:t>
            </a:r>
            <a:b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(x1 &lt; this.left &amp;&amp; x2 &lt; this.left) ||</a:t>
            </a:r>
            <a:b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(y1 &lt; this.top &amp;&amp; y2 &lt; this.top) ||</a:t>
            </a:r>
            <a:b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(y1 &gt; this.bottom &amp;&amp; y2 &gt; this.bottom)</a:t>
            </a:r>
            <a:b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);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5" name="Google Shape;435;p41"/>
          <p:cNvSpPr txBox="1"/>
          <p:nvPr/>
        </p:nvSpPr>
        <p:spPr>
          <a:xfrm>
            <a:off x="9553175" y="2749163"/>
            <a:ext cx="3908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to test if a line segment intersects an axis-aligned rectangle in 2D?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50" y="1539300"/>
            <a:ext cx="8493300" cy="2086299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" name="Google Shape;94;p15"/>
          <p:cNvSpPr txBox="1"/>
          <p:nvPr/>
        </p:nvSpPr>
        <p:spPr>
          <a:xfrm>
            <a:off x="311700" y="4034225"/>
            <a:ext cx="8520600" cy="2183400"/>
          </a:xfrm>
          <a:prstGeom prst="rect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function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6F42C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generateID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() {</a:t>
            </a:r>
            <a:endParaRPr sz="1800">
              <a:solidFill>
                <a:srgbClr val="24292E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032F62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"avalon"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solidFill>
                <a:srgbClr val="24292E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Math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random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().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toString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36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).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substring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15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solidFill>
                <a:srgbClr val="24292E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Math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random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().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toString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36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).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substring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15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24292E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5" name="Google Shape;95;p15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Developers reuse source code from S.O. posts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5913119" y="5800906"/>
            <a:ext cx="2890200" cy="38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Source code in a GitHub project</a:t>
            </a:r>
            <a:endParaRPr b="1"/>
          </a:p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5902689" y="3225054"/>
            <a:ext cx="2899800" cy="384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 answer on Stack Overflow</a:t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2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example</a:t>
            </a:r>
            <a:endParaRPr/>
          </a:p>
        </p:txBody>
      </p:sp>
      <p:sp>
        <p:nvSpPr>
          <p:cNvPr id="441" name="Google Shape;441;p42"/>
          <p:cNvSpPr txBox="1"/>
          <p:nvPr/>
        </p:nvSpPr>
        <p:spPr>
          <a:xfrm>
            <a:off x="404000" y="1356875"/>
            <a:ext cx="3895500" cy="49530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Let the segment endpoints be p1=(x1 y1) and p2=(x2 y2). </a:t>
            </a:r>
            <a:br>
              <a:rPr lang="en" sz="1000"/>
            </a:br>
            <a:r>
              <a:rPr lang="en" sz="1000"/>
              <a:t>Let the rectangle's corners be (xBL yBL) and (xTR yTR).</a:t>
            </a:r>
            <a:br>
              <a:rPr lang="en" sz="1000"/>
            </a:br>
            <a:br>
              <a:rPr lang="en" sz="1000"/>
            </a:br>
            <a:r>
              <a:rPr lang="en" sz="1000"/>
              <a:t>Then all you have to do is</a:t>
            </a:r>
            <a:br>
              <a:rPr lang="en" sz="1000"/>
            </a:br>
            <a:br>
              <a:rPr lang="en" sz="1000"/>
            </a:br>
            <a:r>
              <a:rPr lang="en" sz="1000"/>
              <a:t>A. Check if all four corners of the rectangle are on the same side of the line. The implicit equation for a line through p1 and p2 is:</a:t>
            </a:r>
            <a:br>
              <a:rPr lang="en" sz="1000"/>
            </a:br>
            <a:br>
              <a:rPr lang="en" sz="1000"/>
            </a:br>
            <a:r>
              <a:rPr lang="en" sz="1000">
                <a:highlight>
                  <a:srgbClr val="F4CCCC"/>
                </a:highlight>
              </a:rPr>
              <a:t>F(x y) = (y2-y1)*x + (x1-x2)*y + (x2*y1-x1*y2)</a:t>
            </a:r>
            <a:br>
              <a:rPr lang="en" sz="1000"/>
            </a:br>
            <a:br>
              <a:rPr lang="en" sz="1000"/>
            </a:br>
            <a:r>
              <a:rPr lang="en" sz="1000"/>
              <a:t>If F(x y) = 0, (x y) is ON the line. </a:t>
            </a:r>
            <a:br>
              <a:rPr lang="en" sz="1000"/>
            </a:br>
            <a:r>
              <a:rPr lang="en" sz="1000"/>
              <a:t>If F(x y) &gt; 0, (x y) is "above" the line. </a:t>
            </a:r>
            <a:br>
              <a:rPr lang="en" sz="1000"/>
            </a:br>
            <a:r>
              <a:rPr lang="en" sz="1000"/>
              <a:t>If F(x y) &lt; 0, (x y) is "below" the line.</a:t>
            </a:r>
            <a:br>
              <a:rPr lang="en" sz="1000"/>
            </a:br>
            <a:br>
              <a:rPr lang="en" sz="1000"/>
            </a:br>
            <a:r>
              <a:rPr lang="en" sz="1000">
                <a:highlight>
                  <a:srgbClr val="D9EAD3"/>
                </a:highlight>
              </a:rPr>
              <a:t>Substitute all four corners into F(x y). If they're all negative or all positive, there is no intersection. If some are positive and some negative, go to step B.</a:t>
            </a:r>
            <a:br>
              <a:rPr lang="en" sz="1000"/>
            </a:br>
            <a:br>
              <a:rPr lang="en" sz="1000"/>
            </a:br>
            <a:r>
              <a:rPr lang="en" sz="1000"/>
              <a:t>B. Project the endpoint onto the x axis, and check if the segment's shadow intersects the polygon's shadow. Repeat on the y axis:</a:t>
            </a:r>
            <a:br>
              <a:rPr lang="en" sz="1000"/>
            </a:br>
            <a:br>
              <a:rPr lang="en" sz="1000"/>
            </a:br>
            <a:r>
              <a:rPr lang="en" sz="1000">
                <a:highlight>
                  <a:srgbClr val="FCE5CD"/>
                </a:highlight>
              </a:rPr>
              <a:t>If (x1 &gt; xTR and x2 &gt; xTR), no intersection (line is to right of rectangle). </a:t>
            </a:r>
            <a:br>
              <a:rPr lang="en" sz="1000">
                <a:highlight>
                  <a:srgbClr val="FCE5CD"/>
                </a:highlight>
              </a:rPr>
            </a:br>
            <a:r>
              <a:rPr lang="en" sz="1000">
                <a:highlight>
                  <a:srgbClr val="FCE5CD"/>
                </a:highlight>
              </a:rPr>
              <a:t>If (x1 &lt; xBL and x2 &lt; xBL), no intersection (line is to left of rectangle). </a:t>
            </a:r>
            <a:br>
              <a:rPr lang="en" sz="1000">
                <a:highlight>
                  <a:srgbClr val="FCE5CD"/>
                </a:highlight>
              </a:rPr>
            </a:br>
            <a:r>
              <a:rPr lang="en" sz="1000">
                <a:highlight>
                  <a:srgbClr val="FCE5CD"/>
                </a:highlight>
              </a:rPr>
              <a:t>If (y1 &gt; yTR and y2 &gt; yTR), no intersection (line is above rectangle). </a:t>
            </a:r>
            <a:br>
              <a:rPr lang="en" sz="1000">
                <a:highlight>
                  <a:srgbClr val="FCE5CD"/>
                </a:highlight>
              </a:rPr>
            </a:br>
            <a:r>
              <a:rPr lang="en" sz="1000">
                <a:highlight>
                  <a:srgbClr val="FCE5CD"/>
                </a:highlight>
              </a:rPr>
              <a:t>If (y1 &lt; yBL and y2 &lt; yBL), no intersection (line is below rectangle). </a:t>
            </a:r>
            <a:br>
              <a:rPr lang="en" sz="1000">
                <a:highlight>
                  <a:srgbClr val="FCE5CD"/>
                </a:highlight>
              </a:rPr>
            </a:br>
            <a:r>
              <a:rPr lang="en" sz="1000">
                <a:highlight>
                  <a:srgbClr val="FCE5CD"/>
                </a:highlight>
              </a:rPr>
              <a:t>else, there is an intersection. Do Cohen-Sutherland or whatever code was mentioned in the other answers to your question.</a:t>
            </a:r>
            <a:br>
              <a:rPr lang="en" sz="1000"/>
            </a:br>
            <a:endParaRPr sz="1000"/>
          </a:p>
        </p:txBody>
      </p:sp>
      <p:sp>
        <p:nvSpPr>
          <p:cNvPr id="442" name="Google Shape;442;p42"/>
          <p:cNvSpPr txBox="1"/>
          <p:nvPr/>
        </p:nvSpPr>
        <p:spPr>
          <a:xfrm>
            <a:off x="4857350" y="1356875"/>
            <a:ext cx="3741600" cy="49530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Rect.prototype.collideLine = function(p1, p2) {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x1 = p1[0];   var y1 = p1[1];   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x2 = p2[0];   var y2 = p2[1];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function linePosition(point) {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var x = point[0];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var y = point[1];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return (y2 - y1) * x + (x1 - x2) * y + (x2 * y1 - x1 * y2);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[...]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noNegative = true;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noPositive = true;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noZero = true;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relPoses.forEach(function(relPos)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if (relPos &gt; 0)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noPositive = false;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 else if (relPos &lt; 0)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noNegative = false;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 else if (relPos === 0)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noZero = false;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}, this);</a:t>
            </a:r>
            <a:br>
              <a:rPr lang="en" sz="900"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if ( (noNegative || noPositive) &amp;&amp; noZero) {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   return false;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  <a:t>   return !((x1 &gt; this.right &amp;&amp; x2 &gt; this.right) ||</a:t>
            </a:r>
            <a:b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(x1 &lt; this.left &amp;&amp; x2 &lt; this.left) ||</a:t>
            </a:r>
            <a:b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(y1 &lt; this.top &amp;&amp; y2 &lt; this.top) ||</a:t>
            </a:r>
            <a:b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(y1 &gt; this.bottom &amp;&amp; y2 &gt; this.bottom)</a:t>
            </a:r>
            <a:b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);</a:t>
            </a:r>
            <a:b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};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3" name="Google Shape;443;p42"/>
          <p:cNvSpPr txBox="1"/>
          <p:nvPr/>
        </p:nvSpPr>
        <p:spPr>
          <a:xfrm>
            <a:off x="1274450" y="6309900"/>
            <a:ext cx="215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Overflow answer</a:t>
            </a:r>
            <a:endParaRPr/>
          </a:p>
        </p:txBody>
      </p:sp>
      <p:sp>
        <p:nvSpPr>
          <p:cNvPr id="444" name="Google Shape;444;p42"/>
          <p:cNvSpPr txBox="1"/>
          <p:nvPr/>
        </p:nvSpPr>
        <p:spPr>
          <a:xfrm>
            <a:off x="5381600" y="6309900"/>
            <a:ext cx="289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code in a GitHub project</a:t>
            </a:r>
            <a:endParaRPr/>
          </a:p>
        </p:txBody>
      </p:sp>
      <p:sp>
        <p:nvSpPr>
          <p:cNvPr id="445" name="Google Shape;445;p42"/>
          <p:cNvSpPr txBox="1"/>
          <p:nvPr/>
        </p:nvSpPr>
        <p:spPr>
          <a:xfrm>
            <a:off x="357900" y="735750"/>
            <a:ext cx="8428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to test if a line segment intersects an axis-aligned rectangle in 2D?</a:t>
            </a:r>
            <a:endParaRPr sz="1800"/>
          </a:p>
        </p:txBody>
      </p:sp>
      <p:sp>
        <p:nvSpPr>
          <p:cNvPr id="446" name="Google Shape;446;p4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3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II: Survey</a:t>
            </a:r>
            <a:endParaRPr/>
          </a:p>
        </p:txBody>
      </p:sp>
      <p:sp>
        <p:nvSpPr>
          <p:cNvPr id="452" name="Google Shape;452;p43"/>
          <p:cNvSpPr txBox="1"/>
          <p:nvPr>
            <p:ph idx="1" type="body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/>
              <a:t>RQs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RQ3: preference of reusing or reimplementing source code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RQ4: influence of OSS license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RQ5: how can Q&amp;A platforms be improved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/>
              <a:t>Survey questions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Demography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Experience 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Type of project participated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Barriers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Difficulties in reusing source code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Opinions on OSS licenses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Suggestions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Usefulness of proposed advanced tagging system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Any other suggestions</a:t>
            </a:r>
            <a:endParaRPr/>
          </a:p>
        </p:txBody>
      </p:sp>
      <p:sp>
        <p:nvSpPr>
          <p:cNvPr id="453" name="Google Shape;453;p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4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developers utilize S.O. posts</a:t>
            </a:r>
            <a:endParaRPr/>
          </a:p>
        </p:txBody>
      </p:sp>
      <p:graphicFrame>
        <p:nvGraphicFramePr>
          <p:cNvPr id="459" name="Google Shape;459;p44"/>
          <p:cNvGraphicFramePr/>
          <p:nvPr/>
        </p:nvGraphicFramePr>
        <p:xfrm>
          <a:off x="311700" y="1536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{7D3B878A-3CE3-41F6-B649-C93C371D1B7B}</a:tableStyleId>
              </a:tblPr>
              <a:tblGrid>
                <a:gridCol w="927850"/>
                <a:gridCol w="3332450"/>
                <a:gridCol w="2130150"/>
                <a:gridCol w="2130150"/>
              </a:tblGrid>
              <a:tr h="555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ID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Name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Count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Perc.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  <a:tr h="555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C1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Exact Copy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19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21.8%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889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C2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Cosmetic Modification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9.2%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889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C3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Non-cosmetic modification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35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40.2%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555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C4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Converting Ideas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21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24.2%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889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C5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Providing Information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4.6%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60" name="Google Shape;460;p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5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66" name="Google Shape;466;p45"/>
          <p:cNvSpPr txBox="1"/>
          <p:nvPr/>
        </p:nvSpPr>
        <p:spPr>
          <a:xfrm>
            <a:off x="317400" y="1269650"/>
            <a:ext cx="8520600" cy="23469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Part I: Exploratory Study</a:t>
            </a:r>
            <a:endParaRPr b="1" sz="1800"/>
          </a:p>
        </p:txBody>
      </p:sp>
      <p:sp>
        <p:nvSpPr>
          <p:cNvPr id="467" name="Google Shape;467;p45"/>
          <p:cNvSpPr txBox="1"/>
          <p:nvPr/>
        </p:nvSpPr>
        <p:spPr>
          <a:xfrm>
            <a:off x="577100" y="1914075"/>
            <a:ext cx="3741600" cy="141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RQ1</a:t>
            </a:r>
            <a:r>
              <a:rPr lang="en" sz="1600"/>
              <a:t>: 78% of the reused source </a:t>
            </a:r>
            <a:r>
              <a:rPr lang="en" sz="1600"/>
              <a:t>code</a:t>
            </a:r>
            <a:r>
              <a:rPr lang="en" sz="1600"/>
              <a:t> is modified (e.g. refactoring, complete rewriting)</a:t>
            </a:r>
            <a:endParaRPr sz="1600"/>
          </a:p>
        </p:txBody>
      </p:sp>
      <p:sp>
        <p:nvSpPr>
          <p:cNvPr id="468" name="Google Shape;468;p45"/>
          <p:cNvSpPr txBox="1"/>
          <p:nvPr/>
        </p:nvSpPr>
        <p:spPr>
          <a:xfrm>
            <a:off x="4972775" y="1914075"/>
            <a:ext cx="3645600" cy="141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RQ2</a:t>
            </a:r>
            <a:r>
              <a:rPr lang="en" sz="1600"/>
              <a:t>: 26% of the developers reuse source code from non-accepted answers.</a:t>
            </a:r>
            <a:endParaRPr sz="1600"/>
          </a:p>
        </p:txBody>
      </p:sp>
      <p:sp>
        <p:nvSpPr>
          <p:cNvPr id="469" name="Google Shape;469;p45"/>
          <p:cNvSpPr txBox="1"/>
          <p:nvPr/>
        </p:nvSpPr>
        <p:spPr>
          <a:xfrm>
            <a:off x="311700" y="3924375"/>
            <a:ext cx="8520600" cy="26718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Part II: Survey</a:t>
            </a:r>
            <a:endParaRPr b="1" sz="1800"/>
          </a:p>
        </p:txBody>
      </p:sp>
      <p:sp>
        <p:nvSpPr>
          <p:cNvPr id="470" name="Google Shape;470;p45"/>
          <p:cNvSpPr txBox="1"/>
          <p:nvPr/>
        </p:nvSpPr>
        <p:spPr>
          <a:xfrm>
            <a:off x="577100" y="4472600"/>
            <a:ext cx="2568000" cy="18378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RQ3</a:t>
            </a:r>
            <a:r>
              <a:rPr lang="en" sz="1600">
                <a:solidFill>
                  <a:schemeClr val="dk1"/>
                </a:solidFill>
              </a:rPr>
              <a:t>: More developers prefer reimplementing than reusing source </a:t>
            </a:r>
            <a:r>
              <a:rPr lang="en" sz="1600">
                <a:solidFill>
                  <a:schemeClr val="dk1"/>
                </a:solidFill>
              </a:rPr>
              <a:t>code.</a:t>
            </a:r>
            <a:endParaRPr sz="1600"/>
          </a:p>
        </p:txBody>
      </p:sp>
      <p:sp>
        <p:nvSpPr>
          <p:cNvPr id="471" name="Google Shape;471;p45"/>
          <p:cNvSpPr txBox="1"/>
          <p:nvPr/>
        </p:nvSpPr>
        <p:spPr>
          <a:xfrm>
            <a:off x="3385888" y="4472600"/>
            <a:ext cx="2423700" cy="18378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RQ4</a:t>
            </a:r>
            <a:r>
              <a:rPr lang="en" sz="1600">
                <a:solidFill>
                  <a:schemeClr val="dk1"/>
                </a:solidFill>
              </a:rPr>
              <a:t>: Developers do not understand code license enough, which cause potential license issues.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72" name="Google Shape;472;p45"/>
          <p:cNvSpPr txBox="1"/>
          <p:nvPr/>
        </p:nvSpPr>
        <p:spPr>
          <a:xfrm>
            <a:off x="6050375" y="4472600"/>
            <a:ext cx="2568000" cy="18378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RQ5</a:t>
            </a:r>
            <a:r>
              <a:rPr lang="en" sz="1600">
                <a:solidFill>
                  <a:schemeClr val="dk1"/>
                </a:solidFill>
              </a:rPr>
              <a:t>: Q&amp;A platforms should pay attention to: 1) code quality 2) information management 3) data organization 4) license 5) human factor.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73" name="Google Shape;473;p4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 of this study</a:t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311700" y="1388738"/>
            <a:ext cx="8520600" cy="23469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Part I: Exploratory Study</a:t>
            </a:r>
            <a:endParaRPr b="1" sz="1800"/>
          </a:p>
        </p:txBody>
      </p:sp>
      <p:sp>
        <p:nvSpPr>
          <p:cNvPr id="105" name="Google Shape;105;p16"/>
          <p:cNvSpPr txBox="1"/>
          <p:nvPr/>
        </p:nvSpPr>
        <p:spPr>
          <a:xfrm>
            <a:off x="311700" y="3924375"/>
            <a:ext cx="8520600" cy="23469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Part II: Survey</a:t>
            </a:r>
            <a:endParaRPr b="1" sz="1800"/>
          </a:p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900" y="2345575"/>
            <a:ext cx="1200000" cy="1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7450" y="2631450"/>
            <a:ext cx="2333883" cy="7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3866625" y="2758079"/>
            <a:ext cx="1010100" cy="52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3597325" y="1615900"/>
            <a:ext cx="1904400" cy="836700"/>
          </a:xfrm>
          <a:prstGeom prst="wedgeRoundRectCallout">
            <a:avLst>
              <a:gd fmla="val -19696" name="adj1"/>
              <a:gd fmla="val 79903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developers reuse</a:t>
            </a:r>
            <a:r>
              <a:rPr lang="en"/>
              <a:t> source code?</a:t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711775" y="4626500"/>
            <a:ext cx="1538946" cy="137543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think S.O. can be improved?</a:t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2529650" y="5051867"/>
            <a:ext cx="1010100" cy="52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7175" y="4423725"/>
            <a:ext cx="818350" cy="8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7350" y="4758225"/>
            <a:ext cx="818350" cy="8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2500" y="5051875"/>
            <a:ext cx="818350" cy="81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/>
          <p:nvPr/>
        </p:nvSpPr>
        <p:spPr>
          <a:xfrm>
            <a:off x="6790675" y="4626500"/>
            <a:ext cx="1500498" cy="1375434"/>
          </a:xfrm>
          <a:prstGeom prst="flowChartMulti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Responses</a:t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5569100" y="5051854"/>
            <a:ext cx="1010100" cy="52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I: Exploratory study</a:t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223875" y="1341950"/>
            <a:ext cx="1854250" cy="139590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r>
              <a:rPr lang="en" sz="2400"/>
              <a:t>earchcode.com</a:t>
            </a:r>
            <a:endParaRPr sz="2400"/>
          </a:p>
        </p:txBody>
      </p:sp>
      <p:sp>
        <p:nvSpPr>
          <p:cNvPr id="124" name="Google Shape;124;p17"/>
          <p:cNvSpPr/>
          <p:nvPr/>
        </p:nvSpPr>
        <p:spPr>
          <a:xfrm>
            <a:off x="2563437" y="1578270"/>
            <a:ext cx="1709400" cy="92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“stack　overflow”</a:t>
            </a:r>
            <a:endParaRPr sz="2400"/>
          </a:p>
        </p:txBody>
      </p:sp>
      <p:sp>
        <p:nvSpPr>
          <p:cNvPr id="125" name="Google Shape;125;p17"/>
          <p:cNvSpPr/>
          <p:nvPr/>
        </p:nvSpPr>
        <p:spPr>
          <a:xfrm>
            <a:off x="4861909" y="1341978"/>
            <a:ext cx="1854252" cy="1395954"/>
          </a:xfrm>
          <a:prstGeom prst="flowChartMulti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4,878 </a:t>
            </a:r>
            <a:r>
              <a:rPr lang="en" sz="2400"/>
              <a:t>source files</a:t>
            </a:r>
            <a:endParaRPr sz="2400"/>
          </a:p>
        </p:txBody>
      </p:sp>
      <p:sp>
        <p:nvSpPr>
          <p:cNvPr id="126" name="Google Shape;126;p17"/>
          <p:cNvSpPr/>
          <p:nvPr/>
        </p:nvSpPr>
        <p:spPr>
          <a:xfrm>
            <a:off x="7227941" y="1578320"/>
            <a:ext cx="1709400" cy="92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Filter</a:t>
            </a:r>
            <a:endParaRPr sz="2400"/>
          </a:p>
        </p:txBody>
      </p:sp>
      <p:sp>
        <p:nvSpPr>
          <p:cNvPr id="127" name="Google Shape;127;p17"/>
          <p:cNvSpPr/>
          <p:nvPr/>
        </p:nvSpPr>
        <p:spPr>
          <a:xfrm>
            <a:off x="223875" y="4246213"/>
            <a:ext cx="1846746" cy="1096416"/>
          </a:xfrm>
          <a:prstGeom prst="flowChartMulti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289</a:t>
            </a:r>
            <a:r>
              <a:rPr lang="en" sz="2400"/>
              <a:t> files</a:t>
            </a:r>
            <a:endParaRPr sz="2400"/>
          </a:p>
        </p:txBody>
      </p:sp>
      <p:sp>
        <p:nvSpPr>
          <p:cNvPr id="128" name="Google Shape;128;p17"/>
          <p:cNvSpPr/>
          <p:nvPr/>
        </p:nvSpPr>
        <p:spPr>
          <a:xfrm>
            <a:off x="2566875" y="4332713"/>
            <a:ext cx="1702500" cy="92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Analyze code reuse</a:t>
            </a:r>
            <a:endParaRPr sz="2400"/>
          </a:p>
        </p:txBody>
      </p:sp>
      <p:sp>
        <p:nvSpPr>
          <p:cNvPr id="129" name="Google Shape;129;p17"/>
          <p:cNvSpPr/>
          <p:nvPr/>
        </p:nvSpPr>
        <p:spPr>
          <a:xfrm>
            <a:off x="5276525" y="3732050"/>
            <a:ext cx="3530100" cy="92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RQ1</a:t>
            </a:r>
            <a:r>
              <a:rPr lang="en" sz="2400"/>
              <a:t>: modification frequency and reason</a:t>
            </a:r>
            <a:endParaRPr sz="2400"/>
          </a:p>
        </p:txBody>
      </p:sp>
      <p:sp>
        <p:nvSpPr>
          <p:cNvPr id="130" name="Google Shape;130;p17"/>
          <p:cNvSpPr/>
          <p:nvPr/>
        </p:nvSpPr>
        <p:spPr>
          <a:xfrm>
            <a:off x="5276525" y="5218575"/>
            <a:ext cx="3530100" cy="92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RQ2</a:t>
            </a:r>
            <a:r>
              <a:rPr lang="en" sz="2400"/>
              <a:t>: origin of code reuse</a:t>
            </a:r>
            <a:endParaRPr sz="2400"/>
          </a:p>
        </p:txBody>
      </p:sp>
      <p:cxnSp>
        <p:nvCxnSpPr>
          <p:cNvPr id="131" name="Google Shape;131;p17"/>
          <p:cNvCxnSpPr>
            <a:stCxn id="123" idx="4"/>
            <a:endCxn id="124" idx="1"/>
          </p:cNvCxnSpPr>
          <p:nvPr/>
        </p:nvCxnSpPr>
        <p:spPr>
          <a:xfrm>
            <a:off x="2078125" y="2039900"/>
            <a:ext cx="485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17"/>
          <p:cNvCxnSpPr>
            <a:stCxn id="124" idx="3"/>
            <a:endCxn id="125" idx="1"/>
          </p:cNvCxnSpPr>
          <p:nvPr/>
        </p:nvCxnSpPr>
        <p:spPr>
          <a:xfrm>
            <a:off x="4272837" y="2039970"/>
            <a:ext cx="58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17"/>
          <p:cNvCxnSpPr>
            <a:stCxn id="125" idx="3"/>
            <a:endCxn id="126" idx="1"/>
          </p:cNvCxnSpPr>
          <p:nvPr/>
        </p:nvCxnSpPr>
        <p:spPr>
          <a:xfrm>
            <a:off x="6716161" y="2039955"/>
            <a:ext cx="51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17"/>
          <p:cNvCxnSpPr>
            <a:stCxn id="126" idx="2"/>
            <a:endCxn id="127" idx="0"/>
          </p:cNvCxnSpPr>
          <p:nvPr/>
        </p:nvCxnSpPr>
        <p:spPr>
          <a:xfrm rot="5400000">
            <a:off x="3806291" y="-30130"/>
            <a:ext cx="1744500" cy="6808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17"/>
          <p:cNvCxnSpPr>
            <a:stCxn id="127" idx="3"/>
            <a:endCxn id="128" idx="1"/>
          </p:cNvCxnSpPr>
          <p:nvPr/>
        </p:nvCxnSpPr>
        <p:spPr>
          <a:xfrm>
            <a:off x="2070621" y="4794421"/>
            <a:ext cx="496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17"/>
          <p:cNvCxnSpPr>
            <a:stCxn id="128" idx="3"/>
            <a:endCxn id="129" idx="1"/>
          </p:cNvCxnSpPr>
          <p:nvPr/>
        </p:nvCxnSpPr>
        <p:spPr>
          <a:xfrm flipH="1" rot="10800000">
            <a:off x="4269375" y="4193813"/>
            <a:ext cx="1007100" cy="6006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17"/>
          <p:cNvCxnSpPr>
            <a:stCxn id="128" idx="3"/>
            <a:endCxn id="130" idx="1"/>
          </p:cNvCxnSpPr>
          <p:nvPr/>
        </p:nvCxnSpPr>
        <p:spPr>
          <a:xfrm>
            <a:off x="4269375" y="4794413"/>
            <a:ext cx="1007100" cy="8859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68100" y="1632962"/>
            <a:ext cx="335725" cy="3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503" y="1541475"/>
            <a:ext cx="7068995" cy="47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</a:t>
            </a:r>
            <a:r>
              <a:rPr lang="en"/>
              <a:t>% of the files that contain a reference to S.O. reuse source code from S.O.</a:t>
            </a:r>
            <a:endParaRPr/>
          </a:p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169650" y="1866900"/>
            <a:ext cx="2625900" cy="1387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32% of the reused source code snippets requires additional modification (C2+C3)</a:t>
            </a:r>
            <a:endParaRPr sz="1800"/>
          </a:p>
        </p:txBody>
      </p:sp>
      <p:sp>
        <p:nvSpPr>
          <p:cNvPr id="148" name="Google Shape;148;p18"/>
          <p:cNvSpPr txBox="1"/>
          <p:nvPr/>
        </p:nvSpPr>
        <p:spPr>
          <a:xfrm>
            <a:off x="6751800" y="3087625"/>
            <a:ext cx="2625900" cy="8820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 summary of each answer might be helpful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9" name="Google Shape;149;p18"/>
          <p:cNvSpPr txBox="1"/>
          <p:nvPr/>
        </p:nvSpPr>
        <p:spPr>
          <a:xfrm>
            <a:off x="3051375" y="2863900"/>
            <a:ext cx="2235000" cy="33537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381625" y="3769150"/>
            <a:ext cx="1114500" cy="24483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2038350" y="3152775"/>
            <a:ext cx="757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21%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3219450" y="4105275"/>
            <a:ext cx="757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r>
              <a:rPr lang="en"/>
              <a:t>%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4359400" y="2971800"/>
            <a:ext cx="757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</a:t>
            </a:r>
            <a:r>
              <a:rPr lang="en"/>
              <a:t>%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5560275" y="3863550"/>
            <a:ext cx="757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r>
              <a:rPr lang="en"/>
              <a:t>%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6685200" y="1762050"/>
            <a:ext cx="757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</a:t>
            </a:r>
            <a:r>
              <a:rPr lang="en"/>
              <a:t>%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538" y="1763312"/>
            <a:ext cx="7400925" cy="457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2038350" y="2447700"/>
            <a:ext cx="990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</a:t>
            </a:r>
            <a:r>
              <a:rPr lang="en"/>
              <a:t>%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3524250" y="3702650"/>
            <a:ext cx="990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</a:t>
            </a:r>
            <a:r>
              <a:rPr lang="en"/>
              <a:t>%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5038725" y="4557600"/>
            <a:ext cx="990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r>
              <a:rPr lang="en"/>
              <a:t>%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6535300" y="3702650"/>
            <a:ext cx="990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</a:t>
            </a:r>
            <a:r>
              <a:rPr lang="en"/>
              <a:t>%</a:t>
            </a:r>
            <a:endParaRPr/>
          </a:p>
        </p:txBody>
      </p:sp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1530600" y="2353189"/>
            <a:ext cx="6521700" cy="27930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Developers adopt answers based on different needs: </a:t>
            </a:r>
            <a:r>
              <a:rPr b="1" lang="en"/>
              <a:t>simplicity</a:t>
            </a:r>
            <a:r>
              <a:rPr lang="en"/>
              <a:t>, </a:t>
            </a:r>
            <a:r>
              <a:rPr b="1" lang="en"/>
              <a:t>correctness</a:t>
            </a:r>
            <a:r>
              <a:rPr lang="en"/>
              <a:t>, </a:t>
            </a:r>
            <a:r>
              <a:rPr b="1" lang="en"/>
              <a:t>efficiency</a:t>
            </a:r>
            <a:r>
              <a:rPr lang="en"/>
              <a:t>, etc.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 advanced tagging system might be helpful</a:t>
            </a:r>
            <a:endParaRPr/>
          </a:p>
        </p:txBody>
      </p:sp>
      <p:sp>
        <p:nvSpPr>
          <p:cNvPr id="166" name="Google Shape;166;p19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26% of the source code was </a:t>
            </a:r>
            <a:r>
              <a:rPr lang="en"/>
              <a:t>reuse</a:t>
            </a:r>
            <a:r>
              <a:rPr lang="en"/>
              <a:t>d</a:t>
            </a:r>
            <a:r>
              <a:rPr lang="en"/>
              <a:t> from non-accepted answers</a:t>
            </a:r>
            <a:endParaRPr/>
          </a:p>
        </p:txBody>
      </p:sp>
      <p:sp>
        <p:nvSpPr>
          <p:cNvPr id="167" name="Google Shape;167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4265550" y="4002950"/>
            <a:ext cx="612900" cy="42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II: </a:t>
            </a:r>
            <a:r>
              <a:rPr lang="en"/>
              <a:t>Large-scale survey on 400+ participants</a:t>
            </a:r>
            <a:endParaRPr/>
          </a:p>
        </p:txBody>
      </p:sp>
      <p:sp>
        <p:nvSpPr>
          <p:cNvPr id="174" name="Google Shape;174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0"/>
          <p:cNvSpPr/>
          <p:nvPr/>
        </p:nvSpPr>
        <p:spPr>
          <a:xfrm>
            <a:off x="554125" y="1469225"/>
            <a:ext cx="3171900" cy="40800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6" name="Google Shape;176;p20"/>
          <p:cNvSpPr/>
          <p:nvPr/>
        </p:nvSpPr>
        <p:spPr>
          <a:xfrm>
            <a:off x="4529175" y="1469550"/>
            <a:ext cx="3653850" cy="1108225"/>
          </a:xfrm>
          <a:prstGeom prst="flowChartProcess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Experience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Type of project participated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...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4529175" y="2963225"/>
            <a:ext cx="3653850" cy="1292900"/>
          </a:xfrm>
          <a:prstGeom prst="flowChartProcess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Difficulties in reusing source code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Opinions on OSS licenses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...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4529175" y="4561250"/>
            <a:ext cx="3653850" cy="1292900"/>
          </a:xfrm>
          <a:prstGeom prst="flowChartProcess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Usefulness of proposed advanced tagging system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Any other suggestions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...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702750" y="2079850"/>
            <a:ext cx="2810400" cy="907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Demography (7)</a:t>
            </a:r>
            <a:endParaRPr/>
          </a:p>
        </p:txBody>
      </p:sp>
      <p:sp>
        <p:nvSpPr>
          <p:cNvPr id="180" name="Google Shape;180;p20"/>
          <p:cNvSpPr/>
          <p:nvPr/>
        </p:nvSpPr>
        <p:spPr>
          <a:xfrm>
            <a:off x="702750" y="3103948"/>
            <a:ext cx="2810400" cy="907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Barriers (10)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702750" y="4128033"/>
            <a:ext cx="2810400" cy="907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Suggestions (2)</a:t>
            </a:r>
            <a:endParaRPr sz="2400">
              <a:solidFill>
                <a:schemeClr val="dk1"/>
              </a:solidFill>
            </a:endParaRPr>
          </a:p>
        </p:txBody>
      </p:sp>
      <p:cxnSp>
        <p:nvCxnSpPr>
          <p:cNvPr id="182" name="Google Shape;182;p20"/>
          <p:cNvCxnSpPr/>
          <p:nvPr/>
        </p:nvCxnSpPr>
        <p:spPr>
          <a:xfrm flipH="1" rot="10800000">
            <a:off x="3507575" y="1469225"/>
            <a:ext cx="1028700" cy="60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0"/>
          <p:cNvCxnSpPr/>
          <p:nvPr/>
        </p:nvCxnSpPr>
        <p:spPr>
          <a:xfrm flipH="1" rot="10800000">
            <a:off x="3517100" y="2581400"/>
            <a:ext cx="1016700" cy="40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0"/>
          <p:cNvCxnSpPr/>
          <p:nvPr/>
        </p:nvCxnSpPr>
        <p:spPr>
          <a:xfrm flipH="1" rot="10800000">
            <a:off x="3509975" y="2962325"/>
            <a:ext cx="1016700" cy="14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0"/>
          <p:cNvCxnSpPr/>
          <p:nvPr/>
        </p:nvCxnSpPr>
        <p:spPr>
          <a:xfrm>
            <a:off x="3512350" y="4010025"/>
            <a:ext cx="1021500" cy="24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0"/>
          <p:cNvCxnSpPr/>
          <p:nvPr/>
        </p:nvCxnSpPr>
        <p:spPr>
          <a:xfrm>
            <a:off x="3513225" y="4130850"/>
            <a:ext cx="1018200" cy="43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20"/>
          <p:cNvCxnSpPr/>
          <p:nvPr/>
        </p:nvCxnSpPr>
        <p:spPr>
          <a:xfrm>
            <a:off x="3514725" y="5033975"/>
            <a:ext cx="1012200" cy="81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20"/>
          <p:cNvSpPr txBox="1"/>
          <p:nvPr/>
        </p:nvSpPr>
        <p:spPr>
          <a:xfrm>
            <a:off x="554125" y="1528850"/>
            <a:ext cx="3171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Survey Questions</a:t>
            </a:r>
            <a:endParaRPr b="1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authors open coded the responses</a:t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430700" y="2073100"/>
            <a:ext cx="1310049" cy="909883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Answers</a:t>
            </a:r>
            <a:endParaRPr sz="2200"/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2462" y="3869750"/>
            <a:ext cx="763500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8438" y="1597675"/>
            <a:ext cx="763500" cy="76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1"/>
          <p:cNvCxnSpPr>
            <a:stCxn id="194" idx="4"/>
            <a:endCxn id="198" idx="1"/>
          </p:cNvCxnSpPr>
          <p:nvPr/>
        </p:nvCxnSpPr>
        <p:spPr>
          <a:xfrm>
            <a:off x="1740749" y="2528042"/>
            <a:ext cx="617700" cy="9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21"/>
          <p:cNvCxnSpPr>
            <a:stCxn id="194" idx="4"/>
            <a:endCxn id="196" idx="1"/>
          </p:cNvCxnSpPr>
          <p:nvPr/>
        </p:nvCxnSpPr>
        <p:spPr>
          <a:xfrm flipH="1" rot="10800000">
            <a:off x="1740749" y="1979342"/>
            <a:ext cx="617700" cy="54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" name="Google Shape;200;p21"/>
          <p:cNvSpPr/>
          <p:nvPr/>
        </p:nvSpPr>
        <p:spPr>
          <a:xfrm>
            <a:off x="3713949" y="1565675"/>
            <a:ext cx="1513512" cy="827496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Draft schema A</a:t>
            </a:r>
            <a:endParaRPr sz="2200"/>
          </a:p>
        </p:txBody>
      </p:sp>
      <p:sp>
        <p:nvSpPr>
          <p:cNvPr id="201" name="Google Shape;201;p21"/>
          <p:cNvSpPr/>
          <p:nvPr/>
        </p:nvSpPr>
        <p:spPr>
          <a:xfrm>
            <a:off x="3713949" y="3074250"/>
            <a:ext cx="1513512" cy="827496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Draft schema B</a:t>
            </a:r>
            <a:endParaRPr sz="2200"/>
          </a:p>
        </p:txBody>
      </p:sp>
      <p:pic>
        <p:nvPicPr>
          <p:cNvPr id="198" name="Google Shape;19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8438" y="3106250"/>
            <a:ext cx="763500" cy="7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/>
          <p:nvPr/>
        </p:nvSpPr>
        <p:spPr>
          <a:xfrm>
            <a:off x="7207550" y="2385350"/>
            <a:ext cx="1473336" cy="909900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Unified s</a:t>
            </a:r>
            <a:r>
              <a:rPr lang="en" sz="2200"/>
              <a:t>chema</a:t>
            </a:r>
            <a:endParaRPr sz="2200"/>
          </a:p>
        </p:txBody>
      </p:sp>
      <p:pic>
        <p:nvPicPr>
          <p:cNvPr id="203" name="Google Shape;2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9438" y="2385350"/>
            <a:ext cx="763500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1688" y="2732550"/>
            <a:ext cx="763500" cy="7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/>
          <p:nvPr/>
        </p:nvSpPr>
        <p:spPr>
          <a:xfrm>
            <a:off x="5819450" y="1032250"/>
            <a:ext cx="1833600" cy="827400"/>
          </a:xfrm>
          <a:prstGeom prst="wedgeRoundRectCallout">
            <a:avLst>
              <a:gd fmla="val -22232" name="adj1"/>
              <a:gd fmla="val 101529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Discussion</a:t>
            </a:r>
            <a:endParaRPr sz="1800"/>
          </a:p>
        </p:txBody>
      </p:sp>
      <p:cxnSp>
        <p:nvCxnSpPr>
          <p:cNvPr id="206" name="Google Shape;206;p21"/>
          <p:cNvCxnSpPr>
            <a:stCxn id="196" idx="3"/>
            <a:endCxn id="200" idx="1"/>
          </p:cNvCxnSpPr>
          <p:nvPr/>
        </p:nvCxnSpPr>
        <p:spPr>
          <a:xfrm>
            <a:off x="3121938" y="1979425"/>
            <a:ext cx="59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21"/>
          <p:cNvCxnSpPr>
            <a:stCxn id="198" idx="3"/>
            <a:endCxn id="201" idx="1"/>
          </p:cNvCxnSpPr>
          <p:nvPr/>
        </p:nvCxnSpPr>
        <p:spPr>
          <a:xfrm>
            <a:off x="3121938" y="3488000"/>
            <a:ext cx="59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1"/>
          <p:cNvCxnSpPr>
            <a:stCxn id="200" idx="3"/>
            <a:endCxn id="203" idx="1"/>
          </p:cNvCxnSpPr>
          <p:nvPr/>
        </p:nvCxnSpPr>
        <p:spPr>
          <a:xfrm>
            <a:off x="5227461" y="1979423"/>
            <a:ext cx="591900" cy="78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21"/>
          <p:cNvCxnSpPr>
            <a:stCxn id="201" idx="3"/>
            <a:endCxn id="203" idx="1"/>
          </p:cNvCxnSpPr>
          <p:nvPr/>
        </p:nvCxnSpPr>
        <p:spPr>
          <a:xfrm flipH="1" rot="10800000">
            <a:off x="5227461" y="2767098"/>
            <a:ext cx="591900" cy="72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21"/>
          <p:cNvCxnSpPr>
            <a:endCxn id="202" idx="1"/>
          </p:cNvCxnSpPr>
          <p:nvPr/>
        </p:nvCxnSpPr>
        <p:spPr>
          <a:xfrm>
            <a:off x="6784250" y="2840300"/>
            <a:ext cx="42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21"/>
          <p:cNvCxnSpPr>
            <a:stCxn id="202" idx="2"/>
            <a:endCxn id="195" idx="0"/>
          </p:cNvCxnSpPr>
          <p:nvPr/>
        </p:nvCxnSpPr>
        <p:spPr>
          <a:xfrm>
            <a:off x="7944218" y="3235096"/>
            <a:ext cx="0" cy="63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21"/>
          <p:cNvSpPr/>
          <p:nvPr/>
        </p:nvSpPr>
        <p:spPr>
          <a:xfrm>
            <a:off x="5324750" y="4313075"/>
            <a:ext cx="1752900" cy="1040700"/>
          </a:xfrm>
          <a:prstGeom prst="cloudCallout">
            <a:avLst>
              <a:gd fmla="val 70162" name="adj1"/>
              <a:gd fmla="val -66275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Review</a:t>
            </a:r>
            <a:endParaRPr sz="1800"/>
          </a:p>
        </p:txBody>
      </p:sp>
      <p:sp>
        <p:nvSpPr>
          <p:cNvPr id="213" name="Google Shape;213;p21"/>
          <p:cNvSpPr/>
          <p:nvPr/>
        </p:nvSpPr>
        <p:spPr>
          <a:xfrm>
            <a:off x="7207550" y="5390050"/>
            <a:ext cx="1473336" cy="827496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Final </a:t>
            </a:r>
            <a:r>
              <a:rPr lang="en" sz="2200"/>
              <a:t>schema</a:t>
            </a:r>
            <a:endParaRPr sz="2200"/>
          </a:p>
        </p:txBody>
      </p:sp>
      <p:cxnSp>
        <p:nvCxnSpPr>
          <p:cNvPr id="214" name="Google Shape;214;p21"/>
          <p:cNvCxnSpPr>
            <a:stCxn id="195" idx="2"/>
            <a:endCxn id="213" idx="0"/>
          </p:cNvCxnSpPr>
          <p:nvPr/>
        </p:nvCxnSpPr>
        <p:spPr>
          <a:xfrm>
            <a:off x="7944212" y="4633250"/>
            <a:ext cx="0" cy="75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" name="Google Shape;215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