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6" r:id="rId2"/>
    <p:sldId id="272" r:id="rId3"/>
    <p:sldId id="273" r:id="rId4"/>
    <p:sldId id="274" r:id="rId5"/>
    <p:sldId id="275" r:id="rId6"/>
    <p:sldId id="276" r:id="rId7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46"/>
    <a:srgbClr val="FF6464"/>
    <a:srgbClr val="FF31FF"/>
    <a:srgbClr val="5D6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60706" autoAdjust="0"/>
  </p:normalViewPr>
  <p:slideViewPr>
    <p:cSldViewPr snapToGrid="0">
      <p:cViewPr varScale="1">
        <p:scale>
          <a:sx n="76" d="100"/>
          <a:sy n="76" d="100"/>
        </p:scale>
        <p:origin x="7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F45EB-B00B-4680-A3C7-EB65BB0D9FF4}" type="datetimeFigureOut">
              <a:rPr kumimoji="1" lang="ja-JP" altLang="en-US" smtClean="0"/>
              <a:t>2019/6/5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97B2-95D3-4365-AC76-EEF8A504DB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345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7166734-C741-4D21-9A80-C7967BEC24FB}" type="datetimeFigureOut">
              <a:rPr kumimoji="1" lang="ja-JP" altLang="en-US" smtClean="0"/>
              <a:t>2019/6/5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059E07A-3921-44BF-A987-0E1EB28DB2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48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My</a:t>
            </a:r>
            <a:r>
              <a:rPr kumimoji="1" lang="en-US" altLang="ja-JP" baseline="0" dirty="0" smtClean="0"/>
              <a:t> name is </a:t>
            </a:r>
            <a:r>
              <a:rPr kumimoji="1" lang="en-US" altLang="ja-JP" baseline="0" dirty="0" err="1" smtClean="0"/>
              <a:t>shogo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tokui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I am a doctoral course student at Osaka University, Japan.</a:t>
            </a:r>
          </a:p>
          <a:p>
            <a:r>
              <a:rPr kumimoji="1" lang="en-US" altLang="ja-JP" baseline="0" dirty="0" smtClean="0"/>
              <a:t>I would like to talk about our tool, called </a:t>
            </a:r>
            <a:r>
              <a:rPr kumimoji="1" lang="en-US" altLang="ja-JP" baseline="0" dirty="0" err="1" smtClean="0"/>
              <a:t>CCEvovis</a:t>
            </a:r>
            <a:r>
              <a:rPr kumimoji="1" lang="en-US" altLang="ja-JP" baseline="0" dirty="0" smtClean="0"/>
              <a:t>, a clone evolution visualization system for software maintenance.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evolution 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èvəlúːʃən</a:t>
            </a:r>
            <a:endParaRPr kumimoji="1" lang="en-US" altLang="ja-JP" baseline="0" dirty="0" smtClean="0"/>
          </a:p>
          <a:p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vizualization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vìʒuəlizéiʃən</a:t>
            </a:r>
            <a:endParaRPr kumimoji="1" lang="en-US" altLang="ja-JP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software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sɔ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'ː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ftwèɚ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baseline="0" dirty="0" smtClean="0"/>
              <a:t>Maintenance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méint</a:t>
            </a:r>
            <a:r>
              <a:rPr kumimoji="1" lang="en-US" altLang="ja-JP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nəns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E07A-3921-44BF-A987-0E1EB28DB24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39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general, there are two representative ways to maintain code clones, consistent modification, and refactoring.</a:t>
            </a:r>
          </a:p>
          <a:p>
            <a:r>
              <a:rPr kumimoji="1" lang="en-US" altLang="ja-JP" dirty="0" smtClean="0"/>
              <a:t>In this presentation, a clone set is defined as </a:t>
            </a:r>
            <a:r>
              <a:rPr kumimoji="1" lang="en-US" altLang="ja-JP" sz="1200" dirty="0" smtClean="0"/>
              <a:t>a</a:t>
            </a:r>
            <a:r>
              <a:rPr lang="en-US" altLang="ja-JP" sz="1200" dirty="0" smtClean="0"/>
              <a:t> set of code fragments identical or similar to each other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When a defect is found in one code clone, developers should consistently modify other clones in the same clone set.</a:t>
            </a:r>
          </a:p>
          <a:p>
            <a:r>
              <a:rPr kumimoji="1" lang="en-US" altLang="ja-JP" dirty="0" smtClean="0"/>
              <a:t>Meanwhile, developers performing refactoring by merging code clones in a clone set into a common method.</a:t>
            </a:r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コードクローンのリファクタリングには２つの方法があります．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クローンセットにおいて，どのコード片のペアも互いにコードクローンとする．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口頭で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同値類＝</a:t>
            </a:r>
            <a:r>
              <a:rPr lang="en-US" altLang="ja-JP" dirty="0" smtClean="0"/>
              <a:t>Equivalence class</a:t>
            </a:r>
            <a:endParaRPr kumimoji="1" lang="en-US" altLang="ja-JP" dirty="0" smtClean="0"/>
          </a:p>
          <a:p>
            <a:r>
              <a:rPr kumimoji="1" lang="en-US" altLang="ja-JP" dirty="0" smtClean="0"/>
              <a:t>Clone set </a:t>
            </a:r>
            <a:r>
              <a:rPr kumimoji="1" lang="ja-JP" altLang="en-US" dirty="0" smtClean="0"/>
              <a:t>に対する </a:t>
            </a:r>
            <a:r>
              <a:rPr kumimoji="1" lang="en-US" altLang="ja-JP" dirty="0" smtClean="0"/>
              <a:t>Consistent modification  </a:t>
            </a:r>
            <a:r>
              <a:rPr kumimoji="1" lang="ja-JP" altLang="en-US" dirty="0" smtClean="0"/>
              <a:t>は，１つのコードクローンに欠陥が発見された場合，</a:t>
            </a:r>
            <a:r>
              <a:rPr kumimoji="1" lang="en-US" altLang="ja-JP" dirty="0" smtClean="0"/>
              <a:t>Clone set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内の全てのコードクローンに対して修正する作業です．</a:t>
            </a:r>
            <a:endParaRPr kumimoji="1" lang="en-US" altLang="ja-JP" dirty="0" smtClean="0"/>
          </a:p>
          <a:p>
            <a:r>
              <a:rPr kumimoji="1" lang="en-US" altLang="ja-JP" dirty="0" smtClean="0"/>
              <a:t>Merging</a:t>
            </a:r>
            <a:r>
              <a:rPr kumimoji="1" lang="en-US" altLang="ja-JP" baseline="0" dirty="0" smtClean="0"/>
              <a:t> c</a:t>
            </a:r>
            <a:r>
              <a:rPr kumimoji="1" lang="en-US" altLang="ja-JP" dirty="0" smtClean="0"/>
              <a:t>ode clones </a:t>
            </a:r>
            <a:r>
              <a:rPr kumimoji="1" lang="ja-JP" altLang="en-US" dirty="0" smtClean="0"/>
              <a:t>は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構文的に類似したコードクローンであるときに，</a:t>
            </a:r>
            <a:r>
              <a:rPr kumimoji="1" lang="en-US" altLang="ja-JP" baseline="0" dirty="0" smtClean="0"/>
              <a:t>1</a:t>
            </a:r>
            <a:r>
              <a:rPr kumimoji="1" lang="ja-JP" altLang="en-US" baseline="0" dirty="0" err="1" smtClean="0"/>
              <a:t>つの</a:t>
            </a:r>
            <a:r>
              <a:rPr kumimoji="1" lang="ja-JP" altLang="en-US" baseline="0" dirty="0" smtClean="0"/>
              <a:t>メソッドに抽出して保守しやすくする作業です．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E07A-3921-44BF-A987-0E1EB28DB2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3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Several years ago, we developed a Clone </a:t>
            </a:r>
            <a:r>
              <a:rPr kumimoji="1" lang="en-US" altLang="ja-JP" dirty="0" err="1" smtClean="0"/>
              <a:t>Notifier</a:t>
            </a:r>
            <a:r>
              <a:rPr kumimoji="1" lang="en-US" altLang="ja-JP" dirty="0" smtClean="0"/>
              <a:t>, a code clone management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Clone </a:t>
            </a:r>
            <a:r>
              <a:rPr kumimoji="1" lang="en-US" altLang="ja-JP" dirty="0" err="1" smtClean="0"/>
              <a:t>Notifier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detects change information of code clones between two versions.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This figure shows the overview of Clone </a:t>
            </a:r>
            <a:r>
              <a:rPr kumimoji="1" lang="en-US" altLang="ja-JP" baseline="0" dirty="0" err="1" smtClean="0"/>
              <a:t>Notifier</a:t>
            </a:r>
            <a:r>
              <a:rPr kumimoji="1" lang="en-US" altLang="ja-JP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As you can see in this figure, at </a:t>
            </a:r>
            <a:r>
              <a:rPr kumimoji="1" lang="en-US" altLang="ja-JP" dirty="0" smtClean="0"/>
              <a:t>First, </a:t>
            </a:r>
            <a:r>
              <a:rPr kumimoji="1" lang="en-US" altLang="ja-JP" baseline="0" dirty="0" smtClean="0"/>
              <a:t>Clone </a:t>
            </a:r>
            <a:r>
              <a:rPr kumimoji="1" lang="en-US" altLang="ja-JP" baseline="0" dirty="0" err="1" smtClean="0"/>
              <a:t>Notifier</a:t>
            </a:r>
            <a:r>
              <a:rPr kumimoji="1" lang="en-US" altLang="ja-JP" dirty="0" smtClean="0"/>
              <a:t> detects each version of clone sets and then maps the corresponding clone set between two versions.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Finally, it categorizes the clone set by the type of change.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However, Clone </a:t>
            </a:r>
            <a:r>
              <a:rPr kumimoji="1" lang="en-US" altLang="ja-JP" dirty="0" err="1" smtClean="0"/>
              <a:t>Notifier</a:t>
            </a:r>
            <a:r>
              <a:rPr kumimoji="1" lang="en-US" altLang="ja-JP" dirty="0" smtClean="0"/>
              <a:t> can only provide change information of code clones between two versions and it provides complicated UI which is difficult to understand for novice developers.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err="1" smtClean="0"/>
              <a:t>novis</a:t>
            </a:r>
            <a:r>
              <a:rPr kumimoji="1" lang="en-US" altLang="ja-JP" baseline="0" dirty="0" smtClean="0"/>
              <a:t>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nɑ'vis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これらのコードクローンのリファクタリングを支援するツールとして </a:t>
            </a:r>
            <a:r>
              <a:rPr kumimoji="1" lang="en-US" altLang="ja-JP" dirty="0" smtClean="0"/>
              <a:t>Clone </a:t>
            </a:r>
            <a:r>
              <a:rPr kumimoji="1" lang="en-US" altLang="ja-JP" dirty="0" err="1" smtClean="0"/>
              <a:t>Notifier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があります．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Clone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Notifier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は</a:t>
            </a:r>
            <a:r>
              <a:rPr kumimoji="1" lang="en-US" altLang="ja-JP" baseline="0" dirty="0" smtClean="0"/>
              <a:t>2</a:t>
            </a:r>
            <a:r>
              <a:rPr kumimoji="1" lang="ja-JP" altLang="en-US" baseline="0" dirty="0" smtClean="0"/>
              <a:t>バージョン間にコードクローンがどのように変更されたか</a:t>
            </a:r>
            <a:r>
              <a:rPr kumimoji="1" lang="ja-JP" altLang="en-US" dirty="0" smtClean="0"/>
              <a:t>この図のように</a:t>
            </a:r>
            <a:r>
              <a:rPr kumimoji="1" lang="ja-JP" altLang="en-US" baseline="0" dirty="0" smtClean="0"/>
              <a:t>検出します．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最初に各バージョンのクローンセットを検出します．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次にバージョン間で対応するクローンセットを</a:t>
            </a:r>
            <a:r>
              <a:rPr kumimoji="1" lang="en-US" altLang="ja-JP" dirty="0" smtClean="0"/>
              <a:t>map</a:t>
            </a:r>
            <a:r>
              <a:rPr kumimoji="1" lang="ja-JP" altLang="en-US" dirty="0" smtClean="0"/>
              <a:t>します．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最後に，変更の種類によってクローンセットを分類します．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Clone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Notifier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の欠点は，</a:t>
            </a:r>
            <a:r>
              <a:rPr lang="en-US" altLang="ja-JP" sz="1200" dirty="0" smtClean="0">
                <a:sym typeface="Wingdings" panose="05000000000000000000" pitchFamily="2" charset="2"/>
              </a:rPr>
              <a:t>Difficult to get information in the context of clone evolution.</a:t>
            </a: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E07A-3921-44BF-A987-0E1EB28DB2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30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mitigate these problems, </a:t>
            </a:r>
            <a:r>
              <a:rPr kumimoji="1" lang="en-US" altLang="ja-JP" baseline="0" dirty="0" smtClean="0"/>
              <a:t>we developed </a:t>
            </a:r>
            <a:r>
              <a:rPr kumimoji="1" lang="en-US" altLang="ja-JP" dirty="0" err="1" smtClean="0"/>
              <a:t>CCEvovis</a:t>
            </a:r>
            <a:r>
              <a:rPr kumimoji="1" lang="en-US" altLang="ja-JP" dirty="0" smtClean="0"/>
              <a:t>, a tool that visualizes the evolved</a:t>
            </a:r>
            <a:r>
              <a:rPr kumimoji="1" lang="en-US" altLang="ja-JP" baseline="0" dirty="0" smtClean="0"/>
              <a:t> code clones across multiple versions of a program.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CCEvovis</a:t>
            </a:r>
            <a:r>
              <a:rPr kumimoji="1" lang="en-US" altLang="ja-JP" dirty="0" smtClean="0"/>
              <a:t> visualizes change information of code clone throughout UI,</a:t>
            </a:r>
            <a:r>
              <a:rPr kumimoji="1" lang="en-US" altLang="ja-JP" baseline="0" dirty="0" smtClean="0"/>
              <a:t> namely </a:t>
            </a:r>
            <a:r>
              <a:rPr kumimoji="1" lang="en-US" altLang="ja-JP" dirty="0" smtClean="0"/>
              <a:t>Stacked</a:t>
            </a:r>
            <a:r>
              <a:rPr kumimoji="1" lang="en-US" altLang="ja-JP" baseline="0" dirty="0" smtClean="0"/>
              <a:t> Bar Graph page, Clone Set list page, and source code page</a:t>
            </a:r>
            <a:r>
              <a:rPr kumimoji="1" lang="en-US" altLang="ja-JP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err="1" smtClean="0"/>
              <a:t>CCEvovis</a:t>
            </a:r>
            <a:r>
              <a:rPr lang="en-US" altLang="ja-JP" dirty="0" smtClean="0"/>
              <a:t> visualizes and highlights the evolution of code clones based on their evolution patterns.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Developers can get information concerning software maintenance in the context of clone evolution.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Developers can intuitively understand the evolution of code clones with UI provided by </a:t>
            </a:r>
            <a:r>
              <a:rPr lang="en-US" altLang="ja-JP" dirty="0" err="1" smtClean="0"/>
              <a:t>CCEvovis</a:t>
            </a:r>
            <a:r>
              <a:rPr lang="en-US" altLang="ja-JP" dirty="0" smtClean="0"/>
              <a:t>.</a:t>
            </a:r>
          </a:p>
          <a:p>
            <a:endParaRPr kumimoji="1" lang="en-US" altLang="ja-JP" dirty="0" smtClean="0"/>
          </a:p>
          <a:p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visualize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víʒuəlàiz</a:t>
            </a:r>
            <a:endParaRPr kumimoji="1" lang="en-US" altLang="ja-JP" dirty="0" smtClean="0"/>
          </a:p>
          <a:p>
            <a:r>
              <a:rPr kumimoji="1" lang="en-US" altLang="ja-JP" dirty="0" smtClean="0"/>
              <a:t>mitigate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mítəgèit</a:t>
            </a:r>
            <a:endParaRPr kumimoji="1" lang="en-US" altLang="ja-JP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dirty="0" smtClean="0"/>
              <a:t>intuitively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intjúːətivli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その欠点を解決するために，私たちが提案するツール </a:t>
            </a:r>
            <a:r>
              <a:rPr kumimoji="1" lang="en-US" altLang="ja-JP" dirty="0" err="1" smtClean="0"/>
              <a:t>CCEvovis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は，</a:t>
            </a:r>
            <a:r>
              <a:rPr kumimoji="1" lang="en-US" altLang="ja-JP" dirty="0" smtClean="0"/>
              <a:t>Clone</a:t>
            </a:r>
            <a:r>
              <a:rPr kumimoji="1" lang="ja-JP" altLang="en-US" baseline="0" dirty="0" smtClean="0"/>
              <a:t> </a:t>
            </a:r>
            <a:r>
              <a:rPr kumimoji="1" lang="en-US" altLang="ja-JP" dirty="0" err="1" smtClean="0"/>
              <a:t>Notifier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が出力する重要な情報を可視化します．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CCEvovis</a:t>
            </a:r>
            <a:r>
              <a:rPr kumimoji="1" lang="ja-JP" altLang="en-US" dirty="0" smtClean="0"/>
              <a:t>はコードクローンの変更情報を変更履歴全体で可視化する．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CCEvovis</a:t>
            </a:r>
            <a:r>
              <a:rPr lang="ja-JP" altLang="en-US" dirty="0" smtClean="0"/>
              <a:t>は進化のパターンに基づいてコードクローンの進化を視覚化して強調表示します。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開発者はクローン進化の文脈で重要な情報を見落とすことができます。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 smtClean="0"/>
              <a:t>開発者は直感的に</a:t>
            </a:r>
            <a:r>
              <a:rPr lang="en-US" altLang="ja-JP" dirty="0" smtClean="0"/>
              <a:t>UI</a:t>
            </a:r>
            <a:r>
              <a:rPr lang="ja-JP" altLang="en-US" dirty="0" smtClean="0"/>
              <a:t>を操作できます。</a:t>
            </a:r>
            <a:endParaRPr lang="en-US" altLang="ja-JP" dirty="0" smtClean="0"/>
          </a:p>
          <a:p>
            <a:r>
              <a:rPr kumimoji="1" lang="en-US" altLang="ja-JP" dirty="0" err="1" smtClean="0"/>
              <a:t>CCEvovis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Clone </a:t>
            </a:r>
            <a:r>
              <a:rPr kumimoji="1" lang="en-US" altLang="ja-JP" dirty="0" err="1" smtClean="0"/>
              <a:t>Notifier</a:t>
            </a:r>
            <a:r>
              <a:rPr kumimoji="1" lang="ja-JP" altLang="en-US" dirty="0" smtClean="0"/>
              <a:t>の結果をこの棒グラフに示すように出力します．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E07A-3921-44BF-A987-0E1EB28DB24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75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Last but not least, I will introduce a usage example of </a:t>
            </a:r>
            <a:r>
              <a:rPr kumimoji="1" lang="en-US" altLang="ja-JP" dirty="0" err="1" smtClean="0"/>
              <a:t>CCEvovis</a:t>
            </a:r>
            <a:r>
              <a:rPr kumimoji="1" lang="en-US" altLang="ja-JP" dirty="0" smtClean="0"/>
              <a:t> for checking the information of changed code clones.</a:t>
            </a:r>
          </a:p>
          <a:p>
            <a:r>
              <a:rPr lang="en-US" altLang="ja-JP" dirty="0" smtClean="0"/>
              <a:t>In this bar graph, the horizontal axis shows the date of input each version and the vertical axis shows the number of different kinds of clone sets.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In this bar, the red part represents the added clone sets, the green part represents the changed clone sets, and the black part represents the deleted clone sets.</a:t>
            </a:r>
          </a:p>
          <a:p>
            <a:r>
              <a:rPr kumimoji="1" lang="en-US" altLang="ja-JP" dirty="0" smtClean="0"/>
              <a:t>To this, a developer clicks the green parts of the bar and then cheeks detailed information of the code clones contained in the clone sets.</a:t>
            </a:r>
          </a:p>
          <a:p>
            <a:r>
              <a:rPr kumimoji="1" lang="en-US" altLang="ja-JP" dirty="0" smtClean="0"/>
              <a:t>Furthermore, he/she can confirm the source code of the code clone by clicking each code clone ID.</a:t>
            </a:r>
          </a:p>
          <a:p>
            <a:r>
              <a:rPr kumimoji="1" lang="en-US" altLang="ja-JP" dirty="0" smtClean="0"/>
              <a:t>Thank you for your attention!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axis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ǽksis</a:t>
            </a:r>
            <a:r>
              <a:rPr kumimoji="1" lang="ja-JP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</a:t>
            </a:r>
            <a:endParaRPr kumimoji="1" lang="en-US" altLang="ja-JP" dirty="0" smtClean="0"/>
          </a:p>
          <a:p>
            <a:r>
              <a:rPr lang="en-US" altLang="ja-JP" dirty="0" smtClean="0"/>
              <a:t>horizontal |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hɔ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`ː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rəzɑ'ntl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kumimoji="1" lang="en-US" altLang="ja-JP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hɑ`r</a:t>
            </a:r>
            <a:r>
              <a:rPr kumimoji="1" lang="en-US" altLang="ja-JP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CCEvovis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上で直観的に操作し，クローンセットの変更情報を確認できる．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赤い部分は新しく発生したクローンセットを表し，緑の部分は編集が行われたクローンセットを表し，黒い部分は，削除されたクローンセットを表す．</a:t>
            </a:r>
          </a:p>
          <a:p>
            <a:r>
              <a:rPr kumimoji="1" lang="ja-JP" altLang="en-US" dirty="0" smtClean="0"/>
              <a:t>例えば，この日の</a:t>
            </a:r>
            <a:r>
              <a:rPr kumimoji="1" lang="en-US" altLang="ja-JP" dirty="0" smtClean="0"/>
              <a:t>Changed</a:t>
            </a:r>
            <a:r>
              <a:rPr kumimoji="1" lang="ja-JP" altLang="en-US" dirty="0" smtClean="0"/>
              <a:t>クローンセットが多い．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実際にどのようなクローンセットが存在するかを知りたい場合，棒グラフの緑色の部分をクリックする．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すると，クローンセットに含まれるコードクローンの情報を知ることができる．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さらに，そのコードクローンの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をクリックして，各コードクローンのソースコードを直接見てください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直観的な操作で具体的な変更内容を確認することができます．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E07A-3921-44BF-A987-0E1EB28DB24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27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About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4</a:t>
            </a:r>
            <a:r>
              <a:rPr kumimoji="1" lang="en-US" altLang="ja-JP" baseline="0" dirty="0" smtClean="0"/>
              <a:t> m </a:t>
            </a:r>
            <a:r>
              <a:rPr kumimoji="1" lang="en-US" altLang="ja-JP" dirty="0" smtClean="0"/>
              <a:t>30 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9E07A-3921-44BF-A987-0E1EB28DB24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7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dirty="0" smtClean="0"/>
              <a:t>マスター サブタイトルの書式設定</a:t>
            </a:r>
            <a:endParaRPr lang="ja-JP" altLang="en-US" dirty="0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496B1-25AB-42E4-9FB2-6D8F98E7175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8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8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ithub.com/hirotaka0616/CCEvovis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861201" y="3291840"/>
            <a:ext cx="1369169" cy="2100426"/>
          </a:xfrm>
          <a:prstGeom prst="rect">
            <a:avLst/>
          </a:prstGeom>
          <a:solidFill>
            <a:srgbClr val="FF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000" dirty="0" err="1" smtClean="0"/>
              <a:t>CCEvovis</a:t>
            </a:r>
            <a:r>
              <a:rPr lang="en-US" altLang="ja-JP" sz="4000" dirty="0" smtClean="0"/>
              <a:t>:</a:t>
            </a:r>
            <a:br>
              <a:rPr lang="en-US" altLang="ja-JP" sz="4000" dirty="0" smtClean="0"/>
            </a:br>
            <a:r>
              <a:rPr lang="en-US" altLang="ja-JP" sz="3600" dirty="0" smtClean="0"/>
              <a:t>A </a:t>
            </a:r>
            <a:r>
              <a:rPr lang="en-US" altLang="ja-JP" sz="3600" dirty="0"/>
              <a:t>Clone Evolution Visualization System for Software Maintenance</a:t>
            </a:r>
            <a:endParaRPr kumimoji="1" lang="ja-JP" altLang="en-US" sz="3600" dirty="0"/>
          </a:p>
        </p:txBody>
      </p:sp>
      <p:pic>
        <p:nvPicPr>
          <p:cNvPr id="1026" name="Picture 2" descr="https://sites.google.com/site/ejchoi710/_/rsrc/1459574560395/home/me.png?height=173&amp;width=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9" t="-2" r="19685" b="1051"/>
          <a:stretch/>
        </p:blipFill>
        <p:spPr bwMode="auto">
          <a:xfrm>
            <a:off x="4808054" y="3418243"/>
            <a:ext cx="1087120" cy="14067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åç° åè£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-1" r="5993" b="16674"/>
          <a:stretch/>
        </p:blipFill>
        <p:spPr bwMode="auto">
          <a:xfrm>
            <a:off x="6122849" y="3405917"/>
            <a:ext cx="1103377" cy="1399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18264" r="22401" b="102"/>
          <a:stretch/>
        </p:blipFill>
        <p:spPr>
          <a:xfrm>
            <a:off x="7497754" y="3407835"/>
            <a:ext cx="1012262" cy="14201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r="8136" b="-306"/>
          <a:stretch/>
        </p:blipFill>
        <p:spPr>
          <a:xfrm>
            <a:off x="1987847" y="3398952"/>
            <a:ext cx="1169290" cy="1426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711632" y="4759426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 smtClean="0"/>
              <a:t>Hirotaka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Honda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146734" y="4745935"/>
            <a:ext cx="851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u="sng" dirty="0" smtClean="0">
                <a:solidFill>
                  <a:schemeClr val="bg1"/>
                </a:solidFill>
              </a:rPr>
              <a:t>Shogo</a:t>
            </a:r>
          </a:p>
          <a:p>
            <a:pPr algn="ctr"/>
            <a:r>
              <a:rPr lang="en-US" altLang="ja-JP" u="sng" dirty="0" err="1" smtClean="0">
                <a:solidFill>
                  <a:schemeClr val="bg1"/>
                </a:solidFill>
              </a:rPr>
              <a:t>Tokui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01898" y="4774255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Kazuki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Yokoi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4833031" y="4773281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Eunjong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Choi</a:t>
            </a:r>
            <a:endParaRPr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162724" y="4773281"/>
            <a:ext cx="99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Norihiro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Yoshida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7520042" y="4759425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 err="1" smtClean="0"/>
              <a:t>Katsuro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Inoue</a:t>
            </a:r>
            <a:endParaRPr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2" t="18811" r="11047" b="35078"/>
          <a:stretch/>
        </p:blipFill>
        <p:spPr>
          <a:xfrm>
            <a:off x="3382371" y="3403890"/>
            <a:ext cx="1219309" cy="1428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140" y="5550800"/>
            <a:ext cx="1204236" cy="9119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38" y="5374976"/>
            <a:ext cx="1195231" cy="11952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7128" r="24763" b="12930"/>
          <a:stretch/>
        </p:blipFill>
        <p:spPr>
          <a:xfrm>
            <a:off x="792555" y="5429820"/>
            <a:ext cx="810730" cy="1153877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7128" r="24763" b="12930"/>
          <a:stretch/>
        </p:blipFill>
        <p:spPr>
          <a:xfrm>
            <a:off x="2137110" y="5441852"/>
            <a:ext cx="810730" cy="115387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7128" r="24763" b="12930"/>
          <a:stretch/>
        </p:blipFill>
        <p:spPr>
          <a:xfrm>
            <a:off x="3535114" y="5443676"/>
            <a:ext cx="810730" cy="115387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4" t="17128" r="24763" b="12930"/>
          <a:stretch/>
        </p:blipFill>
        <p:spPr>
          <a:xfrm>
            <a:off x="7598520" y="5416330"/>
            <a:ext cx="810730" cy="115387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12820" r="46761" b="16003"/>
          <a:stretch/>
        </p:blipFill>
        <p:spPr>
          <a:xfrm>
            <a:off x="697230" y="3387089"/>
            <a:ext cx="1040130" cy="1436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87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088" y="150760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Consistent modification</a:t>
            </a:r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/>
          </a:p>
          <a:p>
            <a:r>
              <a:rPr kumimoji="1" lang="en-US" altLang="ja-JP" dirty="0" smtClean="0"/>
              <a:t>Refactoring (i.e. Merging code clones)</a:t>
            </a:r>
            <a:endParaRPr lang="en-US" altLang="ja-JP" dirty="0" smtClean="0"/>
          </a:p>
          <a:p>
            <a:pPr marL="457200" lvl="1" indent="0">
              <a:buNone/>
            </a:pPr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kumimoji="1" lang="en-US" altLang="ja-JP" dirty="0" smtClean="0"/>
          </a:p>
        </p:txBody>
      </p:sp>
      <p:cxnSp>
        <p:nvCxnSpPr>
          <p:cNvPr id="41" name="直線矢印コネクタ 40"/>
          <p:cNvCxnSpPr>
            <a:stCxn id="46" idx="3"/>
            <a:endCxn id="18" idx="1"/>
          </p:cNvCxnSpPr>
          <p:nvPr/>
        </p:nvCxnSpPr>
        <p:spPr>
          <a:xfrm flipV="1">
            <a:off x="2150239" y="2643946"/>
            <a:ext cx="632770" cy="265074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Maintenance of </a:t>
            </a:r>
            <a:r>
              <a:rPr kumimoji="1" lang="en-US" altLang="ja-JP" dirty="0" smtClean="0"/>
              <a:t>Code Clones [1]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06575" y="6093709"/>
            <a:ext cx="6726825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altLang="ja-JP" sz="1200" dirty="0" smtClean="0"/>
              <a:t>[</a:t>
            </a:r>
            <a:r>
              <a:rPr lang="en-US" altLang="ja-JP" sz="1200" dirty="0"/>
              <a:t>1</a:t>
            </a:r>
            <a:r>
              <a:rPr lang="en-US" altLang="ja-JP" sz="1200" dirty="0" smtClean="0"/>
              <a:t>]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Y. Yamanaka, E. Choi, N. Yoshida, K. Inoue and T. Sano, </a:t>
            </a:r>
            <a:r>
              <a:rPr lang="en-US" altLang="ja-JP" sz="1200" dirty="0"/>
              <a:t>“Applying Clone Change Notification System into an Industrial Development </a:t>
            </a:r>
            <a:r>
              <a:rPr lang="en-US" altLang="ja-JP" sz="1200" dirty="0" smtClean="0"/>
              <a:t>Process.” in Proc. of ICPC, May 2013, pp.199-206.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3171" y="2724354"/>
            <a:ext cx="14670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Code clones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70017" y="5716064"/>
            <a:ext cx="38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Vi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>
            <a:stCxn id="103" idx="1"/>
            <a:endCxn id="22" idx="1"/>
          </p:cNvCxnSpPr>
          <p:nvPr/>
        </p:nvCxnSpPr>
        <p:spPr>
          <a:xfrm flipH="1" flipV="1">
            <a:off x="2792917" y="4890408"/>
            <a:ext cx="3267047" cy="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19" idx="1"/>
            <a:endCxn id="18" idx="1"/>
          </p:cNvCxnSpPr>
          <p:nvPr/>
        </p:nvCxnSpPr>
        <p:spPr>
          <a:xfrm flipH="1">
            <a:off x="2768722" y="2629385"/>
            <a:ext cx="3289257" cy="1456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stCxn id="48" idx="3"/>
            <a:endCxn id="22" idx="1"/>
          </p:cNvCxnSpPr>
          <p:nvPr/>
        </p:nvCxnSpPr>
        <p:spPr>
          <a:xfrm flipV="1">
            <a:off x="2159558" y="4890408"/>
            <a:ext cx="633359" cy="249888"/>
          </a:xfrm>
          <a:prstGeom prst="straightConnector1">
            <a:avLst/>
          </a:prstGeom>
          <a:ln w="2857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 字 20"/>
          <p:cNvSpPr/>
          <p:nvPr/>
        </p:nvSpPr>
        <p:spPr>
          <a:xfrm rot="5400000">
            <a:off x="3104996" y="4925018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2" name="L 字 21"/>
          <p:cNvSpPr/>
          <p:nvPr/>
        </p:nvSpPr>
        <p:spPr>
          <a:xfrm rot="5400000">
            <a:off x="3114258" y="4410556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92490" y="4955630"/>
            <a:ext cx="1467068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Code clones</a:t>
            </a:r>
            <a:endParaRPr kumimoji="1" lang="ja-JP" altLang="en-US" dirty="0"/>
          </a:p>
        </p:txBody>
      </p:sp>
      <p:cxnSp>
        <p:nvCxnSpPr>
          <p:cNvPr id="43" name="カギ線コネクタ 42"/>
          <p:cNvCxnSpPr>
            <a:endCxn id="21" idx="3"/>
          </p:cNvCxnSpPr>
          <p:nvPr/>
        </p:nvCxnSpPr>
        <p:spPr>
          <a:xfrm rot="10800000" flipV="1">
            <a:off x="3743358" y="4889725"/>
            <a:ext cx="1134451" cy="460371"/>
          </a:xfrm>
          <a:prstGeom prst="bentConnector3">
            <a:avLst>
              <a:gd name="adj1" fmla="val -59"/>
            </a:avLst>
          </a:prstGeom>
          <a:ln w="285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/>
          <p:cNvSpPr txBox="1"/>
          <p:nvPr/>
        </p:nvSpPr>
        <p:spPr>
          <a:xfrm>
            <a:off x="4477958" y="4745085"/>
            <a:ext cx="83869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</a:t>
            </a:r>
            <a:r>
              <a:rPr kumimoji="1" lang="en-US" altLang="ja-JP" dirty="0" smtClean="0"/>
              <a:t>erge</a:t>
            </a:r>
            <a:endParaRPr kumimoji="1" lang="ja-JP" altLang="en-US" dirty="0"/>
          </a:p>
        </p:txBody>
      </p:sp>
      <p:cxnSp>
        <p:nvCxnSpPr>
          <p:cNvPr id="54" name="直線矢印コネクタ 53"/>
          <p:cNvCxnSpPr>
            <a:stCxn id="24" idx="1"/>
            <a:endCxn id="20" idx="1"/>
          </p:cNvCxnSpPr>
          <p:nvPr/>
        </p:nvCxnSpPr>
        <p:spPr>
          <a:xfrm flipH="1">
            <a:off x="2783656" y="3155625"/>
            <a:ext cx="3274320" cy="321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4461031" y="2934796"/>
            <a:ext cx="86433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modify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461031" y="2392456"/>
            <a:ext cx="864339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modify</a:t>
            </a:r>
            <a:endParaRPr kumimoji="1" lang="ja-JP" altLang="en-US" dirty="0"/>
          </a:p>
        </p:txBody>
      </p:sp>
      <p:sp>
        <p:nvSpPr>
          <p:cNvPr id="65" name="角丸四角形 64"/>
          <p:cNvSpPr/>
          <p:nvPr/>
        </p:nvSpPr>
        <p:spPr>
          <a:xfrm>
            <a:off x="2533169" y="2266284"/>
            <a:ext cx="1460672" cy="12463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L 字 102"/>
          <p:cNvSpPr/>
          <p:nvPr/>
        </p:nvSpPr>
        <p:spPr>
          <a:xfrm rot="5400000">
            <a:off x="6381305" y="4410557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11" name="角丸四角形 110"/>
          <p:cNvSpPr/>
          <p:nvPr/>
        </p:nvSpPr>
        <p:spPr>
          <a:xfrm>
            <a:off x="2533169" y="4488942"/>
            <a:ext cx="1460672" cy="12463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角丸四角形 111"/>
          <p:cNvSpPr/>
          <p:nvPr/>
        </p:nvSpPr>
        <p:spPr>
          <a:xfrm>
            <a:off x="5837510" y="4488942"/>
            <a:ext cx="1460672" cy="12463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5814172" y="2275909"/>
            <a:ext cx="1460672" cy="12463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2608191" y="4331150"/>
            <a:ext cx="1287385" cy="329391"/>
            <a:chOff x="3892701" y="2996038"/>
            <a:chExt cx="2059291" cy="391407"/>
          </a:xfrm>
          <a:solidFill>
            <a:schemeClr val="bg1"/>
          </a:solidFill>
        </p:grpSpPr>
        <p:sp useBgFill="1">
          <p:nvSpPr>
            <p:cNvPr id="39" name="角丸四角形 38"/>
            <p:cNvSpPr/>
            <p:nvPr/>
          </p:nvSpPr>
          <p:spPr>
            <a:xfrm>
              <a:off x="3892701" y="2996038"/>
              <a:ext cx="2059291" cy="3914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993714" y="3023374"/>
              <a:ext cx="1911106" cy="329151"/>
            </a:xfrm>
            <a:prstGeom prst="rect">
              <a:avLst/>
            </a:prstGeom>
            <a:grpFill/>
            <a:ln w="25400" cap="rnd">
              <a:noFill/>
              <a:beve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lt"/>
                  <a:ea typeface="+mn-ea"/>
                </a:rPr>
                <a:t>Clone</a:t>
              </a:r>
              <a:r>
                <a:rPr lang="ja-JP" altLang="en-US" dirty="0">
                  <a:latin typeface="+mn-lt"/>
                  <a:ea typeface="+mn-ea"/>
                </a:rPr>
                <a:t> </a:t>
              </a:r>
              <a:r>
                <a:rPr lang="en-US" altLang="ja-JP" dirty="0" smtClean="0">
                  <a:latin typeface="+mn-lt"/>
                  <a:ea typeface="+mn-ea"/>
                </a:rPr>
                <a:t>set B</a:t>
              </a:r>
              <a:endParaRPr kumimoji="1" lang="ja-JP" altLang="en-US" dirty="0">
                <a:latin typeface="+mn-lt"/>
                <a:ea typeface="+mn-ea"/>
              </a:endParaRPr>
            </a:p>
          </p:txBody>
        </p:sp>
      </p:grpSp>
      <p:sp>
        <p:nvSpPr>
          <p:cNvPr id="19" name="L 字 18"/>
          <p:cNvSpPr/>
          <p:nvPr/>
        </p:nvSpPr>
        <p:spPr>
          <a:xfrm rot="5400000">
            <a:off x="6393607" y="2149533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4" name="L 字 23"/>
          <p:cNvSpPr/>
          <p:nvPr/>
        </p:nvSpPr>
        <p:spPr>
          <a:xfrm rot="5400000">
            <a:off x="6393604" y="2675773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grpSp>
        <p:nvGrpSpPr>
          <p:cNvPr id="72" name="グループ化 71"/>
          <p:cNvGrpSpPr/>
          <p:nvPr/>
        </p:nvGrpSpPr>
        <p:grpSpPr>
          <a:xfrm>
            <a:off x="2633591" y="2096771"/>
            <a:ext cx="1287385" cy="329391"/>
            <a:chOff x="3892701" y="2996038"/>
            <a:chExt cx="2059291" cy="391407"/>
          </a:xfrm>
          <a:solidFill>
            <a:schemeClr val="bg1"/>
          </a:solidFill>
        </p:grpSpPr>
        <p:sp useBgFill="1">
          <p:nvSpPr>
            <p:cNvPr id="74" name="角丸四角形 73"/>
            <p:cNvSpPr/>
            <p:nvPr/>
          </p:nvSpPr>
          <p:spPr>
            <a:xfrm>
              <a:off x="3892701" y="2996038"/>
              <a:ext cx="2059291" cy="3914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993714" y="3023374"/>
              <a:ext cx="1911106" cy="329151"/>
            </a:xfrm>
            <a:prstGeom prst="rect">
              <a:avLst/>
            </a:prstGeom>
            <a:grpFill/>
            <a:ln w="25400" cap="rnd">
              <a:noFill/>
              <a:beve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lt"/>
                  <a:ea typeface="+mn-ea"/>
                </a:rPr>
                <a:t>Clone</a:t>
              </a:r>
              <a:r>
                <a:rPr lang="ja-JP" altLang="en-US" dirty="0">
                  <a:latin typeface="+mn-lt"/>
                  <a:ea typeface="+mn-ea"/>
                </a:rPr>
                <a:t> </a:t>
              </a:r>
              <a:r>
                <a:rPr lang="en-US" altLang="ja-JP" dirty="0" smtClean="0">
                  <a:latin typeface="+mn-lt"/>
                  <a:ea typeface="+mn-ea"/>
                </a:rPr>
                <a:t>set</a:t>
              </a:r>
              <a:r>
                <a:rPr lang="ja-JP" altLang="en-US" dirty="0">
                  <a:latin typeface="+mn-lt"/>
                  <a:ea typeface="+mn-ea"/>
                </a:rPr>
                <a:t> </a:t>
              </a:r>
              <a:r>
                <a:rPr lang="en-US" altLang="ja-JP" dirty="0" smtClean="0">
                  <a:latin typeface="+mn-lt"/>
                  <a:ea typeface="+mn-ea"/>
                </a:rPr>
                <a:t>A</a:t>
              </a:r>
              <a:endParaRPr kumimoji="1" lang="ja-JP" altLang="en-US" dirty="0">
                <a:latin typeface="+mn-lt"/>
                <a:ea typeface="+mn-ea"/>
              </a:endParaRP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5836514" y="2096771"/>
            <a:ext cx="1438330" cy="329391"/>
            <a:chOff x="3892701" y="2996038"/>
            <a:chExt cx="2059291" cy="391407"/>
          </a:xfrm>
          <a:solidFill>
            <a:schemeClr val="bg1"/>
          </a:solidFill>
        </p:grpSpPr>
        <p:sp useBgFill="1">
          <p:nvSpPr>
            <p:cNvPr id="91" name="角丸四角形 90"/>
            <p:cNvSpPr/>
            <p:nvPr/>
          </p:nvSpPr>
          <p:spPr>
            <a:xfrm>
              <a:off x="3892701" y="2996038"/>
              <a:ext cx="2059291" cy="39140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993714" y="3023374"/>
              <a:ext cx="1911106" cy="329151"/>
            </a:xfrm>
            <a:prstGeom prst="rect">
              <a:avLst/>
            </a:prstGeom>
            <a:grpFill/>
            <a:ln w="25400" cap="rnd">
              <a:noFill/>
              <a:beve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lt"/>
                  <a:ea typeface="+mn-ea"/>
                </a:rPr>
                <a:t>Clone</a:t>
              </a:r>
              <a:r>
                <a:rPr lang="ja-JP" altLang="en-US" dirty="0">
                  <a:latin typeface="+mn-lt"/>
                  <a:ea typeface="+mn-ea"/>
                </a:rPr>
                <a:t> </a:t>
              </a:r>
              <a:r>
                <a:rPr lang="en-US" altLang="ja-JP" dirty="0" smtClean="0">
                  <a:latin typeface="+mn-lt"/>
                  <a:ea typeface="+mn-ea"/>
                </a:rPr>
                <a:t>set</a:t>
              </a:r>
              <a:r>
                <a:rPr lang="ja-JP" altLang="en-US" dirty="0">
                  <a:latin typeface="+mn-lt"/>
                  <a:ea typeface="+mn-ea"/>
                </a:rPr>
                <a:t> </a:t>
              </a:r>
              <a:r>
                <a:rPr lang="en-US" altLang="ja-JP" dirty="0" smtClean="0">
                  <a:latin typeface="+mn-lt"/>
                  <a:ea typeface="+mn-ea"/>
                </a:rPr>
                <a:t>A’</a:t>
              </a:r>
              <a:endParaRPr kumimoji="1" lang="ja-JP" altLang="en-US" dirty="0">
                <a:latin typeface="+mn-lt"/>
                <a:ea typeface="+mn-ea"/>
              </a:endParaRPr>
            </a:p>
          </p:txBody>
        </p:sp>
      </p:grpSp>
      <p:sp>
        <p:nvSpPr>
          <p:cNvPr id="18" name="L 字 17"/>
          <p:cNvSpPr/>
          <p:nvPr/>
        </p:nvSpPr>
        <p:spPr>
          <a:xfrm rot="5400000">
            <a:off x="3104350" y="2164094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20" name="L 字 19"/>
          <p:cNvSpPr/>
          <p:nvPr/>
        </p:nvSpPr>
        <p:spPr>
          <a:xfrm rot="5400000">
            <a:off x="3119284" y="2678984"/>
            <a:ext cx="317019" cy="959702"/>
          </a:xfrm>
          <a:prstGeom prst="corner">
            <a:avLst>
              <a:gd name="adj1" fmla="val 149066"/>
              <a:gd name="adj2" fmla="val 6544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6248220" y="5739158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Vi+1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248220" y="3515735"/>
            <a:ext cx="64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Vi+1</a:t>
            </a:r>
            <a:endParaRPr kumimoji="1" lang="ja-JP" altLang="en-US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3084440" y="3502533"/>
            <a:ext cx="38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Vi</a:t>
            </a:r>
            <a:endParaRPr kumimoji="1" lang="ja-JP" altLang="en-US" dirty="0"/>
          </a:p>
        </p:txBody>
      </p:sp>
      <p:cxnSp>
        <p:nvCxnSpPr>
          <p:cNvPr id="47" name="直線矢印コネクタ 46"/>
          <p:cNvCxnSpPr>
            <a:stCxn id="46" idx="3"/>
            <a:endCxn id="20" idx="1"/>
          </p:cNvCxnSpPr>
          <p:nvPr/>
        </p:nvCxnSpPr>
        <p:spPr>
          <a:xfrm>
            <a:off x="2150239" y="2909020"/>
            <a:ext cx="647704" cy="249816"/>
          </a:xfrm>
          <a:prstGeom prst="straightConnector1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stCxn id="48" idx="3"/>
            <a:endCxn id="21" idx="1"/>
          </p:cNvCxnSpPr>
          <p:nvPr/>
        </p:nvCxnSpPr>
        <p:spPr>
          <a:xfrm>
            <a:off x="2159558" y="5140296"/>
            <a:ext cx="624097" cy="264574"/>
          </a:xfrm>
          <a:prstGeom prst="straightConnector1">
            <a:avLst/>
          </a:prstGeom>
          <a:ln w="2857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6072262" y="5303063"/>
            <a:ext cx="9597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071769" y="5447843"/>
            <a:ext cx="9597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上カーブ矢印 27"/>
          <p:cNvSpPr/>
          <p:nvPr/>
        </p:nvSpPr>
        <p:spPr>
          <a:xfrm rot="16200000">
            <a:off x="7082442" y="4801896"/>
            <a:ext cx="731520" cy="57576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636604" y="4935245"/>
            <a:ext cx="530915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call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0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 Clone </a:t>
            </a:r>
            <a:r>
              <a:rPr kumimoji="1" lang="en-US" altLang="ja-JP" dirty="0" err="1" smtClean="0"/>
              <a:t>Notifier</a:t>
            </a:r>
            <a:r>
              <a:rPr kumimoji="1" lang="en-US" altLang="ja-JP" dirty="0" smtClean="0"/>
              <a:t> [1]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Code clone management system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To support code clone refactoring</a:t>
            </a:r>
          </a:p>
          <a:p>
            <a:pPr lvl="1"/>
            <a:r>
              <a:rPr lang="en-US" altLang="ja-JP" dirty="0" smtClean="0"/>
              <a:t>Notify </a:t>
            </a:r>
            <a:r>
              <a:rPr lang="en-US" altLang="ja-JP" dirty="0"/>
              <a:t>clone evolution between a pair of versions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773" y="5524947"/>
            <a:ext cx="88846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ym typeface="Wingdings" panose="05000000000000000000" pitchFamily="2" charset="2"/>
              </a:rPr>
              <a:t> Difficult to get information about the context of clone evolution</a:t>
            </a:r>
            <a:endParaRPr kumimoji="1" lang="ja-JP" altLang="en-US" sz="2400" dirty="0"/>
          </a:p>
        </p:txBody>
      </p:sp>
      <p:cxnSp>
        <p:nvCxnSpPr>
          <p:cNvPr id="7" name="直線矢印コネクタ 6"/>
          <p:cNvCxnSpPr>
            <a:stCxn id="22" idx="3"/>
            <a:endCxn id="9" idx="1"/>
          </p:cNvCxnSpPr>
          <p:nvPr/>
        </p:nvCxnSpPr>
        <p:spPr>
          <a:xfrm>
            <a:off x="1655554" y="3504776"/>
            <a:ext cx="290717" cy="974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26" idx="3"/>
            <a:endCxn id="10" idx="1"/>
          </p:cNvCxnSpPr>
          <p:nvPr/>
        </p:nvCxnSpPr>
        <p:spPr>
          <a:xfrm>
            <a:off x="1655554" y="4560225"/>
            <a:ext cx="31916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 8"/>
          <p:cNvSpPr/>
          <p:nvPr/>
        </p:nvSpPr>
        <p:spPr>
          <a:xfrm>
            <a:off x="1946271" y="3271173"/>
            <a:ext cx="876822" cy="4866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Clones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974718" y="4316878"/>
            <a:ext cx="876822" cy="4866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 Clones</a:t>
            </a:r>
            <a:endParaRPr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矢印コネクタ 10"/>
          <p:cNvCxnSpPr>
            <a:stCxn id="9" idx="3"/>
          </p:cNvCxnSpPr>
          <p:nvPr/>
        </p:nvCxnSpPr>
        <p:spPr>
          <a:xfrm>
            <a:off x="2823093" y="3514520"/>
            <a:ext cx="23324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10" idx="3"/>
          </p:cNvCxnSpPr>
          <p:nvPr/>
        </p:nvCxnSpPr>
        <p:spPr>
          <a:xfrm>
            <a:off x="2851540" y="4560225"/>
            <a:ext cx="23417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角丸四角形 12"/>
          <p:cNvSpPr/>
          <p:nvPr/>
        </p:nvSpPr>
        <p:spPr>
          <a:xfrm>
            <a:off x="4081609" y="3823255"/>
            <a:ext cx="876822" cy="4866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Clones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>
            <a:stCxn id="33" idx="3"/>
            <a:endCxn id="13" idx="1"/>
          </p:cNvCxnSpPr>
          <p:nvPr/>
        </p:nvCxnSpPr>
        <p:spPr>
          <a:xfrm>
            <a:off x="3785773" y="3504776"/>
            <a:ext cx="295836" cy="561826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39" idx="3"/>
            <a:endCxn id="13" idx="1"/>
          </p:cNvCxnSpPr>
          <p:nvPr/>
        </p:nvCxnSpPr>
        <p:spPr>
          <a:xfrm flipV="1">
            <a:off x="3833898" y="4066602"/>
            <a:ext cx="247711" cy="48961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3" idx="3"/>
          </p:cNvCxnSpPr>
          <p:nvPr/>
        </p:nvCxnSpPr>
        <p:spPr>
          <a:xfrm>
            <a:off x="4958431" y="4066602"/>
            <a:ext cx="18679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7089978" y="3799570"/>
            <a:ext cx="1249553" cy="4866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Categorize Clone Sets</a:t>
            </a:r>
            <a:endParaRPr kumimoji="1" lang="ja-JP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825521" y="4026639"/>
            <a:ext cx="28415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922069" y="3899288"/>
            <a:ext cx="69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Vi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987878" y="5003831"/>
            <a:ext cx="666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Vi+1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956794" y="3174828"/>
            <a:ext cx="698760" cy="764172"/>
            <a:chOff x="-1303825" y="2622884"/>
            <a:chExt cx="667644" cy="764172"/>
          </a:xfrm>
        </p:grpSpPr>
        <p:sp>
          <p:nvSpPr>
            <p:cNvPr id="22" name="メモ 21"/>
            <p:cNvSpPr/>
            <p:nvPr/>
          </p:nvSpPr>
          <p:spPr bwMode="auto">
            <a:xfrm rot="10800000" flipH="1">
              <a:off x="-1191533" y="2622884"/>
              <a:ext cx="555352" cy="659897"/>
            </a:xfrm>
            <a:prstGeom prst="foldedCorne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メモ 22"/>
            <p:cNvSpPr/>
            <p:nvPr/>
          </p:nvSpPr>
          <p:spPr bwMode="auto">
            <a:xfrm rot="10800000" flipH="1">
              <a:off x="-1255700" y="2671011"/>
              <a:ext cx="555352" cy="659897"/>
            </a:xfrm>
            <a:prstGeom prst="foldedCorne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メモ 23"/>
            <p:cNvSpPr/>
            <p:nvPr/>
          </p:nvSpPr>
          <p:spPr bwMode="auto">
            <a:xfrm rot="10800000" flipH="1">
              <a:off x="-1303825" y="2727159"/>
              <a:ext cx="555352" cy="659897"/>
            </a:xfrm>
            <a:prstGeom prst="foldedCorne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956794" y="4230277"/>
            <a:ext cx="698760" cy="764172"/>
            <a:chOff x="-1303825" y="2622884"/>
            <a:chExt cx="667644" cy="764172"/>
          </a:xfrm>
        </p:grpSpPr>
        <p:sp>
          <p:nvSpPr>
            <p:cNvPr id="26" name="メモ 25"/>
            <p:cNvSpPr/>
            <p:nvPr/>
          </p:nvSpPr>
          <p:spPr bwMode="auto">
            <a:xfrm rot="10800000" flipH="1">
              <a:off x="-1191533" y="2622884"/>
              <a:ext cx="555352" cy="659897"/>
            </a:xfrm>
            <a:prstGeom prst="foldedCorne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メモ 26"/>
            <p:cNvSpPr/>
            <p:nvPr/>
          </p:nvSpPr>
          <p:spPr bwMode="auto">
            <a:xfrm rot="10800000" flipH="1">
              <a:off x="-1255700" y="2671011"/>
              <a:ext cx="555352" cy="659897"/>
            </a:xfrm>
            <a:prstGeom prst="foldedCorne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メモ 27"/>
            <p:cNvSpPr/>
            <p:nvPr/>
          </p:nvSpPr>
          <p:spPr bwMode="auto">
            <a:xfrm rot="10800000" flipH="1">
              <a:off x="-1303825" y="2727159"/>
              <a:ext cx="555352" cy="659897"/>
            </a:xfrm>
            <a:prstGeom prst="foldedCorner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087013" y="3174828"/>
            <a:ext cx="698760" cy="764172"/>
            <a:chOff x="848441" y="2510588"/>
            <a:chExt cx="667644" cy="764172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848441" y="2510588"/>
              <a:ext cx="667644" cy="764172"/>
              <a:chOff x="-1303825" y="2622884"/>
              <a:chExt cx="667644" cy="764172"/>
            </a:xfrm>
          </p:grpSpPr>
          <p:sp>
            <p:nvSpPr>
              <p:cNvPr id="33" name="メモ 32"/>
              <p:cNvSpPr/>
              <p:nvPr/>
            </p:nvSpPr>
            <p:spPr bwMode="auto">
              <a:xfrm rot="10800000" flipH="1">
                <a:off x="-1191533" y="2622884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メモ 33"/>
              <p:cNvSpPr/>
              <p:nvPr/>
            </p:nvSpPr>
            <p:spPr bwMode="auto">
              <a:xfrm rot="10800000" flipH="1">
                <a:off x="-1255700" y="2671011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メモ 34"/>
              <p:cNvSpPr/>
              <p:nvPr/>
            </p:nvSpPr>
            <p:spPr bwMode="auto">
              <a:xfrm rot="10800000" flipH="1">
                <a:off x="-1303825" y="2727159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898038" y="2719120"/>
              <a:ext cx="469173" cy="22071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sz="1800" b="1" u="sng">
                <a:latin typeface="Times New Roman" panose="02020603050405020304" pitchFamily="18" charset="0"/>
                <a:ea typeface="MS UI Gothic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896566" y="3077692"/>
              <a:ext cx="469173" cy="136139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sz="1800" b="1" u="sng">
                <a:latin typeface="Times New Roman" panose="02020603050405020304" pitchFamily="18" charset="0"/>
                <a:ea typeface="MS UI Gothic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135138" y="4226266"/>
            <a:ext cx="698760" cy="764172"/>
            <a:chOff x="896566" y="3562026"/>
            <a:chExt cx="667644" cy="764172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896566" y="3562026"/>
              <a:ext cx="667644" cy="764172"/>
              <a:chOff x="-1303825" y="2622884"/>
              <a:chExt cx="667644" cy="764172"/>
            </a:xfrm>
          </p:grpSpPr>
          <p:sp>
            <p:nvSpPr>
              <p:cNvPr id="39" name="メモ 38"/>
              <p:cNvSpPr/>
              <p:nvPr/>
            </p:nvSpPr>
            <p:spPr bwMode="auto">
              <a:xfrm rot="10800000" flipH="1">
                <a:off x="-1191533" y="2622884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メモ 39"/>
              <p:cNvSpPr/>
              <p:nvPr/>
            </p:nvSpPr>
            <p:spPr bwMode="auto">
              <a:xfrm rot="10800000" flipH="1">
                <a:off x="-1255700" y="2671011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メモ 40"/>
              <p:cNvSpPr/>
              <p:nvPr/>
            </p:nvSpPr>
            <p:spPr bwMode="auto">
              <a:xfrm rot="10800000" flipH="1">
                <a:off x="-1303825" y="2727159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927168" y="3802834"/>
              <a:ext cx="469173" cy="22071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sz="1800" b="1" u="sng">
                <a:latin typeface="Times New Roman" panose="02020603050405020304" pitchFamily="18" charset="0"/>
                <a:ea typeface="MS UI Gothic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5249180" y="3653166"/>
            <a:ext cx="698760" cy="764172"/>
            <a:chOff x="848441" y="2510588"/>
            <a:chExt cx="667644" cy="764172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848441" y="2510588"/>
              <a:ext cx="667644" cy="764172"/>
              <a:chOff x="-1303825" y="2622884"/>
              <a:chExt cx="667644" cy="764172"/>
            </a:xfrm>
          </p:grpSpPr>
          <p:sp>
            <p:nvSpPr>
              <p:cNvPr id="46" name="メモ 45"/>
              <p:cNvSpPr/>
              <p:nvPr/>
            </p:nvSpPr>
            <p:spPr bwMode="auto">
              <a:xfrm rot="10800000" flipH="1">
                <a:off x="-1191533" y="2622884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メモ 46"/>
              <p:cNvSpPr/>
              <p:nvPr/>
            </p:nvSpPr>
            <p:spPr bwMode="auto">
              <a:xfrm rot="10800000" flipH="1">
                <a:off x="-1255700" y="2671011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メモ 47"/>
              <p:cNvSpPr/>
              <p:nvPr/>
            </p:nvSpPr>
            <p:spPr bwMode="auto">
              <a:xfrm rot="10800000" flipH="1">
                <a:off x="-1303825" y="2727159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898038" y="2719120"/>
              <a:ext cx="469173" cy="22071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sz="1800" b="1" u="sng">
                <a:latin typeface="Times New Roman" panose="02020603050405020304" pitchFamily="18" charset="0"/>
                <a:ea typeface="MS UI Gothic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896566" y="3077692"/>
              <a:ext cx="469173" cy="136139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sz="1800" b="1" u="sng">
                <a:latin typeface="Times New Roman" panose="02020603050405020304" pitchFamily="18" charset="0"/>
                <a:ea typeface="MS UI Gothic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6128435" y="3610056"/>
            <a:ext cx="698760" cy="764172"/>
            <a:chOff x="896566" y="3562026"/>
            <a:chExt cx="667644" cy="764172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896566" y="3562026"/>
              <a:ext cx="667644" cy="764172"/>
              <a:chOff x="-1303825" y="2622884"/>
              <a:chExt cx="667644" cy="764172"/>
            </a:xfrm>
          </p:grpSpPr>
          <p:sp>
            <p:nvSpPr>
              <p:cNvPr id="52" name="メモ 51"/>
              <p:cNvSpPr/>
              <p:nvPr/>
            </p:nvSpPr>
            <p:spPr bwMode="auto">
              <a:xfrm rot="10800000" flipH="1">
                <a:off x="-1191533" y="2622884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メモ 52"/>
              <p:cNvSpPr/>
              <p:nvPr/>
            </p:nvSpPr>
            <p:spPr bwMode="auto">
              <a:xfrm rot="10800000" flipH="1">
                <a:off x="-1255700" y="2671011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メモ 53"/>
              <p:cNvSpPr/>
              <p:nvPr/>
            </p:nvSpPr>
            <p:spPr bwMode="auto">
              <a:xfrm rot="10800000" flipH="1">
                <a:off x="-1303825" y="2727159"/>
                <a:ext cx="555352" cy="659897"/>
              </a:xfrm>
              <a:prstGeom prst="foldedCorner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927168" y="3802834"/>
              <a:ext cx="469173" cy="220713"/>
            </a:xfrm>
            <a:custGeom>
              <a:avLst/>
              <a:gdLst>
                <a:gd name="T0" fmla="*/ 0 w 732"/>
                <a:gd name="T1" fmla="*/ 0 h 149"/>
                <a:gd name="T2" fmla="*/ 6125 w 732"/>
                <a:gd name="T3" fmla="*/ 0 h 149"/>
                <a:gd name="T4" fmla="*/ 6125 w 732"/>
                <a:gd name="T5" fmla="*/ 3282 h 149"/>
                <a:gd name="T6" fmla="*/ 3930 w 732"/>
                <a:gd name="T7" fmla="*/ 3282 h 149"/>
                <a:gd name="T8" fmla="*/ 3930 w 732"/>
                <a:gd name="T9" fmla="*/ 4925 h 149"/>
                <a:gd name="T10" fmla="*/ 0 w 732"/>
                <a:gd name="T11" fmla="*/ 4925 h 149"/>
                <a:gd name="T12" fmla="*/ 0 w 73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2"/>
                <a:gd name="T22" fmla="*/ 0 h 149"/>
                <a:gd name="T23" fmla="*/ 732 w 732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2" h="149">
                  <a:moveTo>
                    <a:pt x="0" y="0"/>
                  </a:moveTo>
                  <a:lnTo>
                    <a:pt x="732" y="0"/>
                  </a:lnTo>
                  <a:lnTo>
                    <a:pt x="732" y="99"/>
                  </a:lnTo>
                  <a:lnTo>
                    <a:pt x="470" y="99"/>
                  </a:lnTo>
                  <a:lnTo>
                    <a:pt x="470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 cap="rnd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ja-JP" sz="1800" b="1" u="sng">
                <a:latin typeface="Times New Roman" panose="02020603050405020304" pitchFamily="18" charset="0"/>
                <a:ea typeface="MS UI Gothic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正方形/長方形 54"/>
          <p:cNvSpPr/>
          <p:nvPr/>
        </p:nvSpPr>
        <p:spPr>
          <a:xfrm>
            <a:off x="3076887" y="3947513"/>
            <a:ext cx="69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 smtClean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Ci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148262" y="4979588"/>
            <a:ext cx="69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 smtClean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Ci+1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6116957" y="4414874"/>
            <a:ext cx="69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 smtClean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Ci+1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264623" y="4423541"/>
            <a:ext cx="69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 smtClean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Ci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5804361" y="3957909"/>
            <a:ext cx="409489" cy="0"/>
          </a:xfrm>
          <a:prstGeom prst="straightConnector1">
            <a:avLst/>
          </a:prstGeom>
          <a:ln w="3810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137216" y="3432127"/>
            <a:ext cx="1815649" cy="12789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111486" y="4750290"/>
            <a:ext cx="1842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kern="0" dirty="0" smtClean="0">
                <a:latin typeface="Times New Roman" panose="02020603050405020304" pitchFamily="18" charset="0"/>
                <a:ea typeface="メイリオ"/>
                <a:cs typeface="Times New Roman" panose="02020603050405020304" pitchFamily="18" charset="0"/>
              </a:rPr>
              <a:t>Mapped Clones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18420" y="6110117"/>
            <a:ext cx="6726825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altLang="ja-JP" sz="1200" dirty="0" smtClean="0"/>
              <a:t>[1] Y.</a:t>
            </a:r>
            <a:r>
              <a:rPr lang="ja-JP" altLang="en-US" sz="1200" dirty="0"/>
              <a:t> </a:t>
            </a:r>
            <a:r>
              <a:rPr lang="en-US" altLang="ja-JP" sz="1200" dirty="0" smtClean="0"/>
              <a:t>Yamanaka, E. Choi, N. Yoshida, K. Inoue and T. Sano, </a:t>
            </a:r>
            <a:r>
              <a:rPr lang="en-US" altLang="ja-JP" sz="1200" dirty="0"/>
              <a:t>“Applying Clone Change Notification System into an Industrial Development </a:t>
            </a:r>
            <a:r>
              <a:rPr lang="en-US" altLang="ja-JP" sz="1200" dirty="0" smtClean="0"/>
              <a:t>Process.” in Proc. of ICPC, May 2013, pp.199-206.</a:t>
            </a:r>
          </a:p>
        </p:txBody>
      </p:sp>
    </p:spTree>
    <p:extLst>
      <p:ext uri="{BB962C8B-B14F-4D97-AF65-F5344CB8AC3E}">
        <p14:creationId xmlns:p14="http://schemas.microsoft.com/office/powerpoint/2010/main" val="5658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Proposed tool: </a:t>
            </a:r>
            <a:r>
              <a:rPr lang="en-US" altLang="ja-JP" dirty="0" err="1"/>
              <a:t>CCEvovis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193800" y="1675026"/>
            <a:ext cx="7569200" cy="4909924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13024" y="6157642"/>
            <a:ext cx="1845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Stacked Bar Grap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コンテンツ プレースホルダー 4"/>
          <p:cNvPicPr>
            <a:picLocks noChangeAspect="1"/>
          </p:cNvPicPr>
          <p:nvPr/>
        </p:nvPicPr>
        <p:blipFill rotWithShape="1">
          <a:blip r:embed="rId3"/>
          <a:srcRect t="15515" r="54846" b="43217"/>
          <a:stretch/>
        </p:blipFill>
        <p:spPr bwMode="auto">
          <a:xfrm>
            <a:off x="3689707" y="5054316"/>
            <a:ext cx="1821774" cy="85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正方形/長方形 23"/>
          <p:cNvSpPr/>
          <p:nvPr/>
        </p:nvSpPr>
        <p:spPr>
          <a:xfrm>
            <a:off x="3960503" y="6158510"/>
            <a:ext cx="15509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Clone 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83008" y="6152938"/>
            <a:ext cx="1798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直線矢印コネクタ 79"/>
          <p:cNvCxnSpPr>
            <a:endCxn id="23" idx="1"/>
          </p:cNvCxnSpPr>
          <p:nvPr/>
        </p:nvCxnSpPr>
        <p:spPr>
          <a:xfrm flipV="1">
            <a:off x="3390110" y="5482702"/>
            <a:ext cx="299597" cy="1839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23" idx="3"/>
          </p:cNvCxnSpPr>
          <p:nvPr/>
        </p:nvCxnSpPr>
        <p:spPr>
          <a:xfrm>
            <a:off x="5511481" y="5482702"/>
            <a:ext cx="299597" cy="119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正方形/長方形 81"/>
          <p:cNvSpPr/>
          <p:nvPr/>
        </p:nvSpPr>
        <p:spPr>
          <a:xfrm>
            <a:off x="2181284" y="4368439"/>
            <a:ext cx="4812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 the Clone Evolution</a:t>
            </a:r>
            <a:endParaRPr lang="ja-JP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スライド番号プレースホルダー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</a:t>
            </a:fld>
            <a:endParaRPr lang="en-US" altLang="ja-JP"/>
          </a:p>
        </p:txBody>
      </p:sp>
      <p:sp>
        <p:nvSpPr>
          <p:cNvPr id="4" name="角丸四角形 3"/>
          <p:cNvSpPr/>
          <p:nvPr/>
        </p:nvSpPr>
        <p:spPr>
          <a:xfrm>
            <a:off x="1803400" y="2374757"/>
            <a:ext cx="6286500" cy="20512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25486" y="2117654"/>
            <a:ext cx="15824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Clone </a:t>
            </a:r>
            <a:r>
              <a:rPr kumimoji="1" lang="en-US" altLang="ja-JP" dirty="0" err="1" smtClean="0"/>
              <a:t>Notifier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097389" y="1444337"/>
            <a:ext cx="176202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CCEvovis</a:t>
            </a:r>
            <a:endParaRPr kumimoji="1" lang="ja-JP" altLang="en-US" sz="2800" dirty="0"/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7000704" y="3581400"/>
            <a:ext cx="492296" cy="111987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024" y="2684650"/>
            <a:ext cx="5868826" cy="177653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889" t="9762" r="19366" b="36088"/>
          <a:stretch/>
        </p:blipFill>
        <p:spPr>
          <a:xfrm>
            <a:off x="5805338" y="4966034"/>
            <a:ext cx="1982326" cy="111252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299332" y="4927466"/>
            <a:ext cx="1097899" cy="1261279"/>
            <a:chOff x="576392" y="2152690"/>
            <a:chExt cx="3154999" cy="3648116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392" y="2152690"/>
              <a:ext cx="3154999" cy="3618118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7"/>
            <a:srcRect l="30876" t="73778" r="64216" b="17185"/>
            <a:stretch/>
          </p:blipFill>
          <p:spPr>
            <a:xfrm>
              <a:off x="723458" y="4873900"/>
              <a:ext cx="805344" cy="926906"/>
            </a:xfrm>
            <a:prstGeom prst="rect">
              <a:avLst/>
            </a:prstGeom>
          </p:spPr>
        </p:pic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7"/>
            <a:srcRect l="40785" t="73778" r="54307" b="17185"/>
            <a:stretch/>
          </p:blipFill>
          <p:spPr>
            <a:xfrm>
              <a:off x="1755299" y="4874689"/>
              <a:ext cx="796315" cy="916512"/>
            </a:xfrm>
            <a:prstGeom prst="rect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 rotWithShape="1">
            <a:blip r:embed="rId7"/>
            <a:srcRect l="51157" t="73778" r="43935" b="17185"/>
            <a:stretch/>
          </p:blipFill>
          <p:spPr>
            <a:xfrm>
              <a:off x="2862739" y="4878285"/>
              <a:ext cx="790065" cy="909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9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472243" y="2076844"/>
            <a:ext cx="3051958" cy="3726193"/>
            <a:chOff x="576392" y="2152690"/>
            <a:chExt cx="3154999" cy="3648116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392" y="2152690"/>
              <a:ext cx="3154999" cy="3618118"/>
            </a:xfrm>
            <a:prstGeom prst="rect">
              <a:avLst/>
            </a:prstGeom>
          </p:spPr>
        </p:pic>
        <p:pic>
          <p:nvPicPr>
            <p:cNvPr id="18" name="図 17"/>
            <p:cNvPicPr>
              <a:picLocks noChangeAspect="1"/>
            </p:cNvPicPr>
            <p:nvPr/>
          </p:nvPicPr>
          <p:blipFill rotWithShape="1">
            <a:blip r:embed="rId4"/>
            <a:srcRect l="30876" t="73778" r="64216" b="17185"/>
            <a:stretch/>
          </p:blipFill>
          <p:spPr>
            <a:xfrm>
              <a:off x="723458" y="4873900"/>
              <a:ext cx="805344" cy="926906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4"/>
            <a:srcRect l="40785" t="73778" r="54307" b="17185"/>
            <a:stretch/>
          </p:blipFill>
          <p:spPr>
            <a:xfrm>
              <a:off x="1755299" y="4874689"/>
              <a:ext cx="796315" cy="916512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4"/>
            <a:srcRect l="51157" t="73778" r="43935" b="17185"/>
            <a:stretch/>
          </p:blipFill>
          <p:spPr>
            <a:xfrm>
              <a:off x="2862739" y="4878285"/>
              <a:ext cx="790065" cy="909320"/>
            </a:xfrm>
            <a:prstGeom prst="rect">
              <a:avLst/>
            </a:prstGeom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Web UI </a:t>
            </a:r>
            <a:r>
              <a:rPr lang="en-US" altLang="ja-JP" dirty="0" smtClean="0"/>
              <a:t>of </a:t>
            </a:r>
            <a:r>
              <a:rPr lang="en-US" altLang="ja-JP" dirty="0" err="1" smtClean="0"/>
              <a:t>CCEvovis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20" name="コンテンツ プレースホルダー 4"/>
          <p:cNvPicPr>
            <a:picLocks noChangeAspect="1"/>
          </p:cNvPicPr>
          <p:nvPr/>
        </p:nvPicPr>
        <p:blipFill rotWithShape="1">
          <a:blip r:embed="rId5"/>
          <a:srcRect t="15515" r="54846" b="43217"/>
          <a:stretch/>
        </p:blipFill>
        <p:spPr bwMode="auto">
          <a:xfrm>
            <a:off x="4879075" y="1589443"/>
            <a:ext cx="3421811" cy="16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直線矢印コネクタ 26"/>
          <p:cNvCxnSpPr/>
          <p:nvPr/>
        </p:nvCxnSpPr>
        <p:spPr>
          <a:xfrm>
            <a:off x="6325378" y="3144098"/>
            <a:ext cx="438510" cy="7958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115242" y="5677927"/>
            <a:ext cx="2694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Stacked Bar Grap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28034" y="3144098"/>
            <a:ext cx="1980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Clone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328035" y="6195461"/>
            <a:ext cx="1838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Code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/>
          <p:cNvCxnSpPr>
            <a:endCxn id="20" idx="1"/>
          </p:cNvCxnSpPr>
          <p:nvPr/>
        </p:nvCxnSpPr>
        <p:spPr>
          <a:xfrm flipV="1">
            <a:off x="3464560" y="2394074"/>
            <a:ext cx="1414515" cy="11561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/>
          <a:srcRect l="6889" t="9762" r="19366" b="36088"/>
          <a:stretch/>
        </p:blipFill>
        <p:spPr>
          <a:xfrm>
            <a:off x="4660619" y="3939941"/>
            <a:ext cx="4015069" cy="22533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58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Thank you for your attention!</a:t>
            </a:r>
            <a:endParaRPr kumimoji="1" lang="ja-JP" altLang="en-US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6</a:t>
            </a:fld>
            <a:endParaRPr lang="en-US" altLang="ja-JP"/>
          </a:p>
        </p:txBody>
      </p:sp>
      <p:sp>
        <p:nvSpPr>
          <p:cNvPr id="4" name="正方形/長方形 3"/>
          <p:cNvSpPr/>
          <p:nvPr/>
        </p:nvSpPr>
        <p:spPr>
          <a:xfrm>
            <a:off x="1420476" y="5722353"/>
            <a:ext cx="6880410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hlinkClick r:id="rId3"/>
              </a:rPr>
              <a:t>https://github.com/hirotaka0616/CCEvovis</a:t>
            </a:r>
            <a:endParaRPr lang="ja-JP" altLang="en-US" sz="2800" dirty="0"/>
          </a:p>
        </p:txBody>
      </p:sp>
      <p:pic>
        <p:nvPicPr>
          <p:cNvPr id="18" name="コンテンツ プレースホルダー 4"/>
          <p:cNvPicPr>
            <a:picLocks noChangeAspect="1"/>
          </p:cNvPicPr>
          <p:nvPr/>
        </p:nvPicPr>
        <p:blipFill rotWithShape="1">
          <a:blip r:embed="rId4"/>
          <a:srcRect t="15515" r="54846" b="43217"/>
          <a:stretch/>
        </p:blipFill>
        <p:spPr bwMode="auto">
          <a:xfrm>
            <a:off x="5553828" y="1686307"/>
            <a:ext cx="3421811" cy="160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/>
          <a:srcRect l="6889" t="9762" r="19366" b="36088"/>
          <a:stretch/>
        </p:blipFill>
        <p:spPr>
          <a:xfrm>
            <a:off x="5651678" y="3717431"/>
            <a:ext cx="3323961" cy="186548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305989" y="1854334"/>
            <a:ext cx="3051958" cy="3726193"/>
            <a:chOff x="576392" y="2152690"/>
            <a:chExt cx="3154999" cy="3648116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392" y="2152690"/>
              <a:ext cx="3154999" cy="3618118"/>
            </a:xfrm>
            <a:prstGeom prst="rect">
              <a:avLst/>
            </a:prstGeom>
          </p:spPr>
        </p:pic>
        <p:pic>
          <p:nvPicPr>
            <p:cNvPr id="16" name="図 15"/>
            <p:cNvPicPr>
              <a:picLocks noChangeAspect="1"/>
            </p:cNvPicPr>
            <p:nvPr/>
          </p:nvPicPr>
          <p:blipFill rotWithShape="1">
            <a:blip r:embed="rId7"/>
            <a:srcRect l="30876" t="73778" r="64216" b="17185"/>
            <a:stretch/>
          </p:blipFill>
          <p:spPr>
            <a:xfrm>
              <a:off x="723458" y="4873900"/>
              <a:ext cx="805344" cy="926906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 rotWithShape="1">
            <a:blip r:embed="rId7"/>
            <a:srcRect l="40785" t="73778" r="54307" b="17185"/>
            <a:stretch/>
          </p:blipFill>
          <p:spPr>
            <a:xfrm>
              <a:off x="1755299" y="4874689"/>
              <a:ext cx="796315" cy="916512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 rotWithShape="1">
            <a:blip r:embed="rId7"/>
            <a:srcRect l="51157" t="73778" r="43935" b="17185"/>
            <a:stretch/>
          </p:blipFill>
          <p:spPr>
            <a:xfrm>
              <a:off x="2862739" y="4878285"/>
              <a:ext cx="790065" cy="909320"/>
            </a:xfrm>
            <a:prstGeom prst="rect">
              <a:avLst/>
            </a:prstGeom>
          </p:spPr>
        </p:pic>
      </p:grp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7562" y="2860181"/>
            <a:ext cx="1714500" cy="17145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16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oueken.potx" id="{014318ED-02BF-48A5-90E4-089C5B0CAC9A}" vid="{650E900F-37A1-42E1-97CE-302AAF14E1F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inoueken</Template>
  <TotalTime>16978</TotalTime>
  <Words>930</Words>
  <Application>Microsoft Office PowerPoint</Application>
  <PresentationFormat>画面に合わせる (4:3)</PresentationFormat>
  <Paragraphs>144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ＭＳ Ｐゴシック</vt:lpstr>
      <vt:lpstr>MS UI Gothic</vt:lpstr>
      <vt:lpstr>メイリオ</vt:lpstr>
      <vt:lpstr>游ゴシック</vt:lpstr>
      <vt:lpstr>Arial</vt:lpstr>
      <vt:lpstr>Times New Roman</vt:lpstr>
      <vt:lpstr>Wingdings</vt:lpstr>
      <vt:lpstr>Sel-CoolMetal-white</vt:lpstr>
      <vt:lpstr>CCEvovis: A Clone Evolution Visualization System for Software Maintenance</vt:lpstr>
      <vt:lpstr>Maintenance of Code Clones [1]</vt:lpstr>
      <vt:lpstr> Clone Notifier [1]</vt:lpstr>
      <vt:lpstr>Proposed tool: CCEvovis</vt:lpstr>
      <vt:lpstr>Web UI of CCEvovis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CCEvovis: A Clone Evolution Visualization System for Software Maintenance</dc:title>
  <dc:creator>徳井 翔梧</dc:creator>
  <cp:lastModifiedBy>Honda Hirotaka</cp:lastModifiedBy>
  <cp:revision>275</cp:revision>
  <cp:lastPrinted>2019-05-17T23:57:54Z</cp:lastPrinted>
  <dcterms:created xsi:type="dcterms:W3CDTF">2019-05-07T13:50:26Z</dcterms:created>
  <dcterms:modified xsi:type="dcterms:W3CDTF">2019-06-05T07:02:04Z</dcterms:modified>
</cp:coreProperties>
</file>