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8" r:id="rId3"/>
    <p:sldId id="297" r:id="rId4"/>
    <p:sldId id="261" r:id="rId5"/>
    <p:sldId id="279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66CC"/>
    <a:srgbClr val="CCFFCC"/>
    <a:srgbClr val="FF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90" autoAdjust="0"/>
  </p:normalViewPr>
  <p:slideViewPr>
    <p:cSldViewPr snapToGrid="0" showGuides="1">
      <p:cViewPr varScale="1">
        <p:scale>
          <a:sx n="76" d="100"/>
          <a:sy n="76" d="100"/>
        </p:scale>
        <p:origin x="928" y="56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8F5A4-423E-4392-BD0F-167AA2F15221}" type="datetimeFigureOut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C4DEC-02E5-4C90-BDF9-5FF1ACDC96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1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My name is Tsuyoshi </a:t>
            </a:r>
            <a:r>
              <a:rPr kumimoji="1" lang="en-US" altLang="ja-JP" dirty="0" err="1" smtClean="0"/>
              <a:t>Mizouchi</a:t>
            </a:r>
            <a:r>
              <a:rPr kumimoji="1" lang="en-US" altLang="ja-JP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 am a master course student at Osaka University, Japan.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 would like to talk about our tool, named PADLA.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It is </a:t>
            </a:r>
            <a:r>
              <a:rPr kumimoji="1" lang="en-US" altLang="ja-JP" sz="1200" baseline="0" dirty="0" smtClean="0"/>
              <a:t>a</a:t>
            </a:r>
            <a:r>
              <a:rPr lang="en-US" altLang="ja-JP" sz="1200" dirty="0" smtClean="0"/>
              <a:t> dynamic log level adapter.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4DEC-02E5-4C90-BDF9-5FF1ACDC96A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805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Logging</a:t>
            </a:r>
            <a:r>
              <a:rPr kumimoji="1" lang="en-US" altLang="ja-JP" baseline="0" dirty="0" smtClean="0"/>
              <a:t> is a common practice to record run-time information. </a:t>
            </a:r>
          </a:p>
          <a:p>
            <a:r>
              <a:rPr kumimoji="1" lang="en-US" altLang="ja-JP" dirty="0" smtClean="0"/>
              <a:t>You</a:t>
            </a:r>
            <a:r>
              <a:rPr kumimoji="1" lang="en-US" altLang="ja-JP" baseline="0" dirty="0" smtClean="0"/>
              <a:t> can use logging libraries to label each message and control which log should be output.</a:t>
            </a:r>
          </a:p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4DEC-02E5-4C90-BDF9-5FF1ACDC96A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22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Logging libraries like</a:t>
            </a:r>
            <a:r>
              <a:rPr kumimoji="1" lang="en-US" altLang="ja-JP" baseline="0" dirty="0" smtClean="0"/>
              <a:t> apache log4j </a:t>
            </a:r>
            <a:r>
              <a:rPr kumimoji="1" lang="en-US" altLang="ja-JP" dirty="0" smtClean="0"/>
              <a:t>provide log levels to control the amount of logs</a:t>
            </a:r>
          </a:p>
          <a:p>
            <a:r>
              <a:rPr kumimoji="1" lang="en-US" altLang="ja-JP" dirty="0" smtClean="0"/>
              <a:t>In general , a “high level” is labeled</a:t>
            </a:r>
            <a:r>
              <a:rPr kumimoji="1" lang="en-US" altLang="ja-JP" baseline="0" dirty="0" smtClean="0"/>
              <a:t> with</a:t>
            </a:r>
            <a:r>
              <a:rPr kumimoji="1" lang="en-US" altLang="ja-JP" dirty="0" smtClean="0"/>
              <a:t> important</a:t>
            </a:r>
            <a:r>
              <a:rPr kumimoji="1" lang="en-US" altLang="ja-JP" baseline="0" dirty="0" smtClean="0"/>
              <a:t> information like error messages.</a:t>
            </a:r>
            <a:endParaRPr kumimoji="1" lang="en-US" altLang="ja-JP" dirty="0" smtClean="0"/>
          </a:p>
          <a:p>
            <a:r>
              <a:rPr kumimoji="1" lang="en-US" altLang="ja-JP" dirty="0" smtClean="0"/>
              <a:t>A “low level” is</a:t>
            </a:r>
            <a:r>
              <a:rPr kumimoji="1" lang="en-US" altLang="ja-JP" baseline="0" dirty="0" smtClean="0"/>
              <a:t> labeled with </a:t>
            </a:r>
            <a:r>
              <a:rPr kumimoji="1" lang="en-US" altLang="ja-JP" dirty="0" smtClean="0"/>
              <a:t>detailed information like the value of variables.</a:t>
            </a:r>
          </a:p>
          <a:p>
            <a:r>
              <a:rPr kumimoji="1" lang="en-US" altLang="ja-JP" dirty="0" smtClean="0"/>
              <a:t>The amount of log messages of “low level” is huge.</a:t>
            </a:r>
          </a:p>
          <a:p>
            <a:r>
              <a:rPr kumimoji="1" lang="en-US" altLang="ja-JP" dirty="0" smtClean="0"/>
              <a:t>When using</a:t>
            </a:r>
            <a:r>
              <a:rPr kumimoji="1" lang="en-US" altLang="ja-JP" baseline="0" dirty="0" smtClean="0"/>
              <a:t> a </a:t>
            </a:r>
            <a:r>
              <a:rPr kumimoji="1" lang="en-US" altLang="ja-JP" dirty="0" smtClean="0"/>
              <a:t>logging library,</a:t>
            </a:r>
            <a:r>
              <a:rPr kumimoji="1" lang="en-US" altLang="ja-JP" baseline="0" dirty="0" smtClean="0"/>
              <a:t> you choose the log level threshold. Then, the specified level and higher ones are outputted.</a:t>
            </a:r>
          </a:p>
          <a:p>
            <a:r>
              <a:rPr kumimoji="1" lang="en-US" altLang="ja-JP" baseline="0" dirty="0" smtClean="0"/>
              <a:t>For example, if you choose info level as the threshold, you can get info, warn, error, fatal level log </a:t>
            </a:r>
            <a:r>
              <a:rPr kumimoji="1" lang="en-US" altLang="ja-JP" baseline="0" smtClean="0"/>
              <a:t>messages.</a:t>
            </a:r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4DEC-02E5-4C90-BDF9-5FF1ACDC96A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29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Unfortunately,</a:t>
            </a:r>
            <a:r>
              <a:rPr kumimoji="1" lang="en-US" altLang="ja-JP" baseline="0" dirty="0" smtClean="0"/>
              <a:t> developers have to choose a single log level for an execution.</a:t>
            </a:r>
          </a:p>
          <a:p>
            <a:r>
              <a:rPr kumimoji="1" lang="en-US" altLang="ja-JP" baseline="0" dirty="0" smtClean="0"/>
              <a:t>For debugging, you need detailed log messages of irregular behavior, so you need low level information.</a:t>
            </a:r>
          </a:p>
          <a:p>
            <a:r>
              <a:rPr kumimoji="1" lang="en-US" altLang="ja-JP" baseline="0" dirty="0" smtClean="0"/>
              <a:t>But, the performance overhead and huge amount of log messages caused by low level should be avoided.</a:t>
            </a:r>
          </a:p>
          <a:p>
            <a:r>
              <a:rPr kumimoji="1" lang="en-US" altLang="ja-JP" dirty="0" smtClean="0"/>
              <a:t>So, our</a:t>
            </a:r>
            <a:r>
              <a:rPr kumimoji="1" lang="en-US" altLang="ja-JP" baseline="0" dirty="0" smtClean="0"/>
              <a:t> idea is </a:t>
            </a:r>
            <a:r>
              <a:rPr kumimoji="1" lang="en-US" altLang="ja-JP" dirty="0" smtClean="0"/>
              <a:t>making a tool to record detailed</a:t>
            </a:r>
            <a:r>
              <a:rPr kumimoji="1" lang="en-US" altLang="ja-JP" baseline="0" dirty="0" smtClean="0"/>
              <a:t> log messages only while irregular behavior is happening.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4DEC-02E5-4C90-BDF9-5FF1ACDC96A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977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Our tool named PADLA dynamically adjusts the log level threshold of a running system.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PADLA represents Phase-Aware Dynamic Log Level Adapter.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It monitors behavior of the target system and recognizes whether an execution phase is regular or irregular using “Phase detection”.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the regular behavior, PADLA records logs with a higher level which is not detailed.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In the irregular behavior, changes the log level threshold and records logs with a lower level which is detailed. </a:t>
            </a:r>
          </a:p>
          <a:p>
            <a:r>
              <a:rPr kumimoji="1" lang="en-US" altLang="ja-JP" baseline="0" dirty="0" smtClean="0"/>
              <a:t>In the next slides, I am going to explain the “Phase detection”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4DEC-02E5-4C90-BDF9-5FF1ACDC96A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88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Phase detection judges previously learned phase as regular behavior and unknown phase as irregular behavior.</a:t>
            </a:r>
            <a:endParaRPr kumimoji="1" lang="en-US" altLang="ja-JP" dirty="0" smtClean="0"/>
          </a:p>
          <a:p>
            <a:r>
              <a:rPr kumimoji="1" lang="en-US" altLang="ja-JP" dirty="0" smtClean="0"/>
              <a:t>At</a:t>
            </a:r>
            <a:r>
              <a:rPr kumimoji="1" lang="en-US" altLang="ja-JP" baseline="0" dirty="0" smtClean="0"/>
              <a:t> first, phase detection collects performance vector of regular behavior as known vectors.</a:t>
            </a:r>
          </a:p>
          <a:p>
            <a:r>
              <a:rPr kumimoji="1" lang="en-US" altLang="ja-JP" baseline="0" dirty="0" smtClean="0"/>
              <a:t>In the current implementation, the performance vector is execution time of each method every 0.5s.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After this learning, PADLA does not change the log level threshold in the known phases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4DEC-02E5-4C90-BDF9-5FF1ACDC96A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778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Second, phase</a:t>
            </a:r>
            <a:r>
              <a:rPr kumimoji="1" lang="en-US" altLang="ja-JP" baseline="0" dirty="0" smtClean="0"/>
              <a:t> detection compares a vector of a new interval with known vectors using cosine similarity.</a:t>
            </a:r>
          </a:p>
          <a:p>
            <a:r>
              <a:rPr kumimoji="1" lang="en-US" altLang="ja-JP" baseline="0" dirty="0" smtClean="0"/>
              <a:t>In this example, cosine similarity is 0.3 and 0 and the threshold is 0.95.</a:t>
            </a:r>
          </a:p>
          <a:p>
            <a:r>
              <a:rPr kumimoji="1" lang="en-US" altLang="ja-JP" baseline="0" dirty="0" smtClean="0"/>
              <a:t>So, if the similarity is less than 0.95, this interval is judged as an unknown phase by the phase detection.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If the phase is unknown, PADLA starts detailed logging.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4DEC-02E5-4C90-BDF9-5FF1ACDC96A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27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To summarize:</a:t>
            </a:r>
            <a:endParaRPr kumimoji="1" lang="en-US" altLang="ja-JP" baseline="0" dirty="0" smtClean="0"/>
          </a:p>
          <a:p>
            <a:endParaRPr kumimoji="1" lang="en-US" altLang="ja-JP" dirty="0" smtClean="0"/>
          </a:p>
          <a:p>
            <a:r>
              <a:rPr lang="en-US" altLang="ja-JP" dirty="0" smtClean="0"/>
              <a:t>PADLA dynamically adjusts the log level threshold of a running system</a:t>
            </a:r>
          </a:p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It records detailed log</a:t>
            </a:r>
            <a:r>
              <a:rPr lang="en-US" altLang="ja-JP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messages</a:t>
            </a:r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 only while irregular behavior is happening</a:t>
            </a:r>
          </a:p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It employs “Phase detection” to detect irregular behavior automatically</a:t>
            </a:r>
          </a:p>
          <a:p>
            <a:endParaRPr lang="en-US" altLang="ja-JP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smtClean="0">
                <a:latin typeface="Segoe UI" panose="020B0502040204020203" pitchFamily="34" charset="0"/>
                <a:cs typeface="Segoe UI" panose="020B0502040204020203" pitchFamily="34" charset="0"/>
              </a:rPr>
              <a:t>If you want to </a:t>
            </a:r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know</a:t>
            </a:r>
            <a:r>
              <a:rPr lang="en-US" altLang="ja-JP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more, please come to our poster</a:t>
            </a:r>
            <a:endParaRPr lang="en-US" altLang="ja-JP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C4DEC-02E5-4C90-BDF9-5FF1ACDC96A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49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0"/>
            <a:ext cx="2051050" cy="703263"/>
          </a:xfrm>
          <a:prstGeom prst="rect">
            <a:avLst/>
          </a:prstGeom>
          <a:noFill/>
        </p:spPr>
      </p:pic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38" y="6640513"/>
            <a:ext cx="823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1D148FEF-8CD9-45A2-83A8-0ED3F6A57A15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70143A14-C4A9-4AFA-BE9B-5614C75594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4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F84C94-C17C-48E2-801B-D7FC041F2A88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43A14-C4A9-4AFA-BE9B-5614C75594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5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D6097-5549-4986-92E1-03385C9FE1A1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43A14-C4A9-4AFA-BE9B-5614C75594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16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400"/>
            </a:lvl2pPr>
            <a:lvl3pPr marL="1143000" indent="-228600">
              <a:buFont typeface="Wingdings" panose="05000000000000000000" pitchFamily="2" charset="2"/>
              <a:buChar char="ü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8B610D-D295-47B1-879E-C9D88B67BE4F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70143A14-C4A9-4AFA-BE9B-5614C755947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223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433124-5FA3-437C-8C34-2E8D3EDEACD3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43A14-C4A9-4AFA-BE9B-5614C75594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46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3D166-4D70-4E43-9E46-DABD47BB5C96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43A14-C4A9-4AFA-BE9B-5614C75594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66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FCD729-2874-4107-A8DB-441B040D5EC9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43A14-C4A9-4AFA-BE9B-5614C75594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6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BA634-9BA5-48FA-B6F8-AA1AB99E1285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43A14-C4A9-4AFA-BE9B-5614C75594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57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026B31-165F-4AC5-B7DF-14A37196D42D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43A14-C4A9-4AFA-BE9B-5614C75594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3D4A85-DCB2-452B-9C08-23C9C9CA5DAB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43A14-C4A9-4AFA-BE9B-5614C75594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11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E049A2-492C-4063-8FB4-C63E8708B812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43A14-C4A9-4AFA-BE9B-5614C75594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72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62992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08850" y="6596063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3F6E1B6-AA02-44BB-9804-C8259EFCF0D7}" type="datetime1">
              <a:rPr kumimoji="1" lang="ja-JP" altLang="en-US" smtClean="0"/>
              <a:t>2019/6/4</a:t>
            </a:fld>
            <a:endParaRPr kumimoji="1" lang="ja-JP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3" y="6310313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242049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fld id="{70143A14-C4A9-4AFA-BE9B-5614C755947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334963" y="6640513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>
                <a:solidFill>
                  <a:srgbClr val="DDDDDD"/>
                </a:solidFill>
              </a:rPr>
              <a:t>Department of Computer Science, Graduate School of Information Science and Technology, Osaka University</a:t>
            </a:r>
          </a:p>
        </p:txBody>
      </p:sp>
    </p:spTree>
    <p:extLst>
      <p:ext uri="{BB962C8B-B14F-4D97-AF65-F5344CB8AC3E}">
        <p14:creationId xmlns:p14="http://schemas.microsoft.com/office/powerpoint/2010/main" val="17730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oqilsbhD3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244-penguin/PADL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6861" y="1187740"/>
            <a:ext cx="8255460" cy="1470025"/>
          </a:xfrm>
        </p:spPr>
        <p:txBody>
          <a:bodyPr/>
          <a:lstStyle/>
          <a:p>
            <a:r>
              <a:rPr lang="en-US" altLang="ja-JP" sz="3600" dirty="0"/>
              <a:t>PADLA: A Dynamic Log Level </a:t>
            </a:r>
            <a:r>
              <a:rPr lang="en-US" altLang="ja-JP" sz="3600" dirty="0" smtClean="0"/>
              <a:t>Adapter </a:t>
            </a:r>
            <a:r>
              <a:rPr lang="en-US" altLang="ja-JP" sz="3600" dirty="0"/>
              <a:t>Using Online Phase Detection</a:t>
            </a:r>
            <a:endParaRPr kumimoji="1" lang="ja-JP" altLang="en-US" sz="3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r="-1"/>
          <a:stretch/>
        </p:blipFill>
        <p:spPr>
          <a:xfrm>
            <a:off x="1117141" y="3236922"/>
            <a:ext cx="1612706" cy="180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r="16351"/>
          <a:stretch/>
        </p:blipFill>
        <p:spPr>
          <a:xfrm>
            <a:off x="6682470" y="3236922"/>
            <a:ext cx="1630198" cy="180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5" t="239" r="13398"/>
          <a:stretch/>
        </p:blipFill>
        <p:spPr>
          <a:xfrm>
            <a:off x="4825132" y="3236921"/>
            <a:ext cx="1617512" cy="18000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43A14-C4A9-4AFA-BE9B-5614C7559478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t="13164" r="23467"/>
          <a:stretch/>
        </p:blipFill>
        <p:spPr>
          <a:xfrm>
            <a:off x="2973538" y="3236921"/>
            <a:ext cx="1619758" cy="1800000"/>
          </a:xfrm>
          <a:prstGeom prst="rect">
            <a:avLst/>
          </a:prstGeom>
        </p:spPr>
      </p:pic>
      <p:sp>
        <p:nvSpPr>
          <p:cNvPr id="16" name="サブタイトル 2"/>
          <p:cNvSpPr txBox="1">
            <a:spLocks/>
          </p:cNvSpPr>
          <p:nvPr/>
        </p:nvSpPr>
        <p:spPr>
          <a:xfrm>
            <a:off x="914400" y="5036921"/>
            <a:ext cx="1877638" cy="753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ja-JP" sz="1600" u="sng" dirty="0" smtClean="0">
                <a:solidFill>
                  <a:srgbClr val="292929"/>
                </a:solidFill>
                <a:latin typeface="Segoe UI"/>
                <a:ea typeface="メイリオ"/>
              </a:rPr>
              <a:t>Tsuyoshi </a:t>
            </a:r>
            <a:r>
              <a:rPr lang="en-US" altLang="ja-JP" sz="1600" u="sng" dirty="0" err="1" smtClean="0">
                <a:solidFill>
                  <a:srgbClr val="292929"/>
                </a:solidFill>
                <a:latin typeface="Segoe UI"/>
                <a:ea typeface="メイリオ"/>
              </a:rPr>
              <a:t>Mizouchi</a:t>
            </a:r>
            <a:endParaRPr lang="en-US" altLang="ja-JP" sz="800" u="sng" noProof="0" dirty="0" smtClean="0">
              <a:solidFill>
                <a:srgbClr val="292929"/>
              </a:solidFill>
              <a:latin typeface="Segoe UI"/>
              <a:ea typeface="メイリオ"/>
            </a:endParaRPr>
          </a:p>
          <a:p>
            <a:pPr lvl="0">
              <a:defRPr/>
            </a:pPr>
            <a:r>
              <a:rPr kumimoji="1" lang="en-US" altLang="ja-JP" sz="1200" b="0" strike="noStrike" kern="1200" cap="none" spc="0" normalizeH="0" baseline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egoe UI"/>
                <a:ea typeface="メイリオ"/>
              </a:rPr>
              <a:t>Osaka University</a:t>
            </a:r>
            <a:endParaRPr kumimoji="1" lang="ja-JP" altLang="en-US" sz="1200" b="0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Segoe UI"/>
              <a:ea typeface="メイリオ"/>
            </a:endParaRPr>
          </a:p>
        </p:txBody>
      </p:sp>
      <p:sp>
        <p:nvSpPr>
          <p:cNvPr id="20" name="サブタイトル 2"/>
          <p:cNvSpPr txBox="1">
            <a:spLocks/>
          </p:cNvSpPr>
          <p:nvPr/>
        </p:nvSpPr>
        <p:spPr>
          <a:xfrm>
            <a:off x="6558750" y="5036921"/>
            <a:ext cx="1877638" cy="753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ja-JP" sz="1600" noProof="0" dirty="0" err="1" smtClean="0">
                <a:solidFill>
                  <a:srgbClr val="292929"/>
                </a:solidFill>
                <a:latin typeface="Segoe UI"/>
                <a:ea typeface="メイリオ"/>
              </a:rPr>
              <a:t>Katsuro</a:t>
            </a:r>
            <a:r>
              <a:rPr lang="en-US" altLang="ja-JP" sz="1600" noProof="0" dirty="0" smtClean="0">
                <a:solidFill>
                  <a:srgbClr val="292929"/>
                </a:solidFill>
                <a:latin typeface="Segoe UI"/>
                <a:ea typeface="メイリオ"/>
              </a:rPr>
              <a:t> Inoue</a:t>
            </a:r>
            <a:endParaRPr lang="en-US" altLang="ja-JP" sz="800" noProof="0" dirty="0" smtClean="0">
              <a:solidFill>
                <a:srgbClr val="292929"/>
              </a:solidFill>
              <a:latin typeface="Segoe UI"/>
              <a:ea typeface="メイリオ"/>
            </a:endParaRPr>
          </a:p>
          <a:p>
            <a:pPr lvl="0">
              <a:defRPr/>
            </a:pPr>
            <a:r>
              <a:rPr kumimoji="1" lang="en-US" altLang="ja-JP" sz="1200" b="0" strike="noStrike" kern="1200" cap="none" spc="0" normalizeH="0" baseline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egoe UI"/>
                <a:ea typeface="メイリオ"/>
              </a:rPr>
              <a:t>Osaka University</a:t>
            </a:r>
            <a:endParaRPr kumimoji="1" lang="ja-JP" altLang="en-US" sz="1200" b="0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Segoe UI"/>
              <a:ea typeface="メイリオ"/>
            </a:endParaRPr>
          </a:p>
        </p:txBody>
      </p:sp>
      <p:sp>
        <p:nvSpPr>
          <p:cNvPr id="21" name="サブタイトル 2"/>
          <p:cNvSpPr txBox="1">
            <a:spLocks/>
          </p:cNvSpPr>
          <p:nvPr/>
        </p:nvSpPr>
        <p:spPr>
          <a:xfrm>
            <a:off x="4677300" y="5036921"/>
            <a:ext cx="1877638" cy="753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ja-JP" sz="1600" dirty="0" smtClean="0">
                <a:solidFill>
                  <a:srgbClr val="292929"/>
                </a:solidFill>
                <a:latin typeface="Segoe UI"/>
                <a:ea typeface="メイリオ"/>
              </a:rPr>
              <a:t>Takashi </a:t>
            </a:r>
            <a:r>
              <a:rPr lang="en-US" altLang="ja-JP" sz="1600" dirty="0" err="1" smtClean="0">
                <a:solidFill>
                  <a:srgbClr val="292929"/>
                </a:solidFill>
                <a:latin typeface="Segoe UI"/>
                <a:ea typeface="メイリオ"/>
              </a:rPr>
              <a:t>Ishio</a:t>
            </a:r>
            <a:endParaRPr lang="en-US" altLang="ja-JP" sz="800" noProof="0" dirty="0" smtClean="0">
              <a:solidFill>
                <a:srgbClr val="292929"/>
              </a:solidFill>
              <a:latin typeface="Segoe UI"/>
              <a:ea typeface="メイリオ"/>
            </a:endParaRPr>
          </a:p>
          <a:p>
            <a:pPr lvl="0">
              <a:defRPr/>
            </a:pPr>
            <a:r>
              <a:rPr lang="en-US" altLang="ja-JP" sz="1200" noProof="0" dirty="0" smtClean="0">
                <a:solidFill>
                  <a:srgbClr val="292929"/>
                </a:solidFill>
                <a:latin typeface="Segoe UI"/>
                <a:ea typeface="メイリオ"/>
              </a:rPr>
              <a:t>NAIST</a:t>
            </a:r>
            <a:endParaRPr kumimoji="1" lang="ja-JP" altLang="en-US" sz="1200" b="0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Segoe UI"/>
              <a:ea typeface="メイリオ"/>
            </a:endParaRPr>
          </a:p>
        </p:txBody>
      </p:sp>
      <p:sp>
        <p:nvSpPr>
          <p:cNvPr id="22" name="サブタイトル 2"/>
          <p:cNvSpPr txBox="1">
            <a:spLocks/>
          </p:cNvSpPr>
          <p:nvPr/>
        </p:nvSpPr>
        <p:spPr>
          <a:xfrm>
            <a:off x="2795850" y="5036921"/>
            <a:ext cx="1877638" cy="753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altLang="ja-JP" sz="1600" noProof="0" dirty="0" smtClean="0">
                <a:solidFill>
                  <a:srgbClr val="292929"/>
                </a:solidFill>
                <a:latin typeface="Segoe UI"/>
                <a:ea typeface="メイリオ"/>
              </a:rPr>
              <a:t>Kazumasa </a:t>
            </a:r>
            <a:r>
              <a:rPr lang="en-US" altLang="ja-JP" sz="1600" noProof="0" dirty="0" err="1" smtClean="0">
                <a:solidFill>
                  <a:srgbClr val="292929"/>
                </a:solidFill>
                <a:latin typeface="Segoe UI"/>
                <a:ea typeface="メイリオ"/>
              </a:rPr>
              <a:t>Shimari</a:t>
            </a:r>
            <a:endParaRPr lang="en-US" altLang="ja-JP" sz="800" noProof="0" dirty="0" smtClean="0">
              <a:solidFill>
                <a:srgbClr val="292929"/>
              </a:solidFill>
              <a:latin typeface="Segoe UI"/>
              <a:ea typeface="メイリオ"/>
            </a:endParaRPr>
          </a:p>
          <a:p>
            <a:pPr lvl="0">
              <a:defRPr/>
            </a:pPr>
            <a:r>
              <a:rPr kumimoji="1" lang="en-US" altLang="ja-JP" sz="1200" b="0" strike="noStrike" kern="1200" cap="none" spc="0" normalizeH="0" baseline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Segoe UI"/>
                <a:ea typeface="メイリオ"/>
              </a:rPr>
              <a:t>Osaka University</a:t>
            </a:r>
            <a:endParaRPr kumimoji="1" lang="ja-JP" altLang="en-US" sz="1200" b="0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Segoe UI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2838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Logging</a:t>
            </a:r>
            <a:endParaRPr kumimoji="1" lang="ja-JP" altLang="en-US" dirty="0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3A14-C4A9-4AFA-BE9B-5614C7559478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7080" y="1920240"/>
            <a:ext cx="4596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Logging is a common practice …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5160" r="58288" b="30789"/>
          <a:stretch/>
        </p:blipFill>
        <p:spPr>
          <a:xfrm>
            <a:off x="3171907" y="2758441"/>
            <a:ext cx="5154213" cy="25654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599537"/>
            <a:ext cx="2307156" cy="2111048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5097112" y="4710585"/>
            <a:ext cx="257208" cy="135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4739640" y="4881880"/>
            <a:ext cx="357472" cy="6451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3189304" y="5527040"/>
            <a:ext cx="5868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Loggin</a:t>
            </a:r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 libraries can label each message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5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Logging Library</a:t>
            </a:r>
            <a:endParaRPr kumimoji="1" lang="ja-JP" altLang="en-US" dirty="0"/>
          </a:p>
        </p:txBody>
      </p:sp>
      <p:sp>
        <p:nvSpPr>
          <p:cNvPr id="14" name="テキスト ボックス 85"/>
          <p:cNvSpPr txBox="1"/>
          <p:nvPr/>
        </p:nvSpPr>
        <p:spPr>
          <a:xfrm>
            <a:off x="1956633" y="6345407"/>
            <a:ext cx="5219621" cy="231557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dirty="0" smtClean="0"/>
              <a:t>[1] Apache </a:t>
            </a:r>
            <a:r>
              <a:rPr lang="en-US" altLang="ja-JP" sz="900" dirty="0"/>
              <a:t>Software Foundation: </a:t>
            </a:r>
            <a:r>
              <a:rPr lang="en-US" altLang="ja-JP" sz="900" dirty="0" smtClean="0"/>
              <a:t>Apache </a:t>
            </a:r>
            <a:r>
              <a:rPr lang="en-US" altLang="ja-JP" sz="900" dirty="0"/>
              <a:t>Logging Services -</a:t>
            </a:r>
            <a:r>
              <a:rPr lang="en-US" altLang="ja-JP" sz="900" dirty="0" smtClean="0"/>
              <a:t>Log4j, http://logging.apache.org/log4j</a:t>
            </a:r>
            <a:endParaRPr lang="en-US" altLang="ja-JP" sz="1200" dirty="0"/>
          </a:p>
          <a:p>
            <a:endParaRPr kumimoji="1" lang="ja-JP" altLang="en-US" sz="1200" dirty="0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3A14-C4A9-4AFA-BE9B-5614C7559478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4458" y="1510591"/>
            <a:ext cx="8035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Logging libraries (Apache Log4j[1], </a:t>
            </a:r>
            <a:r>
              <a:rPr lang="en-US" altLang="ja-JP" sz="24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provide log levels </a:t>
            </a:r>
          </a:p>
          <a:p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control the amount </a:t>
            </a:r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logs</a:t>
            </a:r>
            <a:endParaRPr lang="en-US" altLang="ja-JP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41672" y="4627944"/>
            <a:ext cx="9060657" cy="461665"/>
            <a:chOff x="43597" y="4627944"/>
            <a:chExt cx="9060657" cy="461665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43597" y="4627944"/>
              <a:ext cx="3610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Choose </a:t>
              </a:r>
              <a:r>
                <a:rPr lang="en-US" altLang="ja-JP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the </a:t>
              </a:r>
              <a:r>
                <a:rPr lang="en-US" altLang="ja-JP" sz="24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log </a:t>
              </a:r>
              <a:r>
                <a:rPr lang="en-US" altLang="ja-JP" sz="2400" dirty="0">
                  <a:latin typeface="Segoe UI" panose="020B0502040204020203" pitchFamily="34" charset="0"/>
                  <a:cs typeface="Segoe UI" panose="020B0502040204020203" pitchFamily="34" charset="0"/>
                </a:rPr>
                <a:t>threshold</a:t>
              </a:r>
              <a:endParaRPr kumimoji="1" lang="ja-JP" altLang="en-US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706896" y="4627944"/>
              <a:ext cx="43973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Higher levels are still outputted</a:t>
              </a:r>
              <a:endParaRPr kumimoji="1" lang="ja-JP" altLang="en-US" sz="24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" name="右矢印 2"/>
            <p:cNvSpPr/>
            <p:nvPr/>
          </p:nvSpPr>
          <p:spPr>
            <a:xfrm>
              <a:off x="3977614" y="4745608"/>
              <a:ext cx="425380" cy="226336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352468" y="2945654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High Level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151923" y="2945654"/>
            <a:ext cx="1503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Low Level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1973729" y="2581257"/>
            <a:ext cx="5196542" cy="477892"/>
            <a:chOff x="165865" y="2620971"/>
            <a:chExt cx="5964416" cy="1049804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165865" y="2656617"/>
              <a:ext cx="889027" cy="101415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C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fatal</a:t>
              </a:r>
              <a:endParaRPr lang="en-US" altLang="ja-JP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072748" y="2620973"/>
              <a:ext cx="979182" cy="101415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C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warn</a:t>
              </a:r>
              <a:endParaRPr lang="en-US" altLang="ja-JP" sz="2400" dirty="0">
                <a:solidFill>
                  <a:srgbClr val="FFC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1079750" y="2620973"/>
              <a:ext cx="969025" cy="101415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error</a:t>
              </a:r>
              <a:endParaRPr lang="en-US" altLang="ja-JP" sz="24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902357" y="2620971"/>
              <a:ext cx="1220204" cy="101415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00B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debug</a:t>
              </a:r>
              <a:endParaRPr lang="en-US" altLang="ja-JP" sz="2400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085987" y="2620973"/>
              <a:ext cx="817272" cy="101415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92D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info</a:t>
              </a:r>
              <a:endParaRPr lang="en-US" altLang="ja-JP" sz="2400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132701" y="2647455"/>
              <a:ext cx="997580" cy="101416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trace</a:t>
              </a:r>
              <a:endParaRPr lang="ja-JP" altLang="en-US" sz="2400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 useBgFill="1">
        <p:nvSpPr>
          <p:cNvPr id="31" name="テキスト ボックス 30"/>
          <p:cNvSpPr txBox="1"/>
          <p:nvPr/>
        </p:nvSpPr>
        <p:spPr>
          <a:xfrm>
            <a:off x="302457" y="3548544"/>
            <a:ext cx="2013003" cy="817245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Important</a:t>
            </a:r>
          </a:p>
          <a:p>
            <a:pPr algn="ctr"/>
            <a:r>
              <a:rPr lang="en-US" altLang="ja-JP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Small</a:t>
            </a:r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amount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左右矢印 31"/>
          <p:cNvSpPr/>
          <p:nvPr/>
        </p:nvSpPr>
        <p:spPr>
          <a:xfrm>
            <a:off x="2009648" y="3054979"/>
            <a:ext cx="5127986" cy="247213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 useBgFill="1">
        <p:nvSpPr>
          <p:cNvPr id="33" name="テキスト ボックス 32"/>
          <p:cNvSpPr txBox="1"/>
          <p:nvPr/>
        </p:nvSpPr>
        <p:spPr>
          <a:xfrm>
            <a:off x="6854775" y="3548544"/>
            <a:ext cx="1994688" cy="817245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Detailed</a:t>
            </a:r>
          </a:p>
          <a:p>
            <a:pPr algn="ctr"/>
            <a:r>
              <a:rPr lang="en-US" altLang="ja-JP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Huge</a:t>
            </a:r>
            <a:r>
              <a:rPr lang="en-US" altLang="ja-JP" sz="2400" b="1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amount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Segoe UI" panose="020B0502040204020203" pitchFamily="34" charset="0"/>
              </a:rPr>
              <a:t>Motivation</a:t>
            </a:r>
            <a:endParaRPr kumimoji="1" lang="ja-JP" altLang="en-US" dirty="0">
              <a:cs typeface="Segoe UI" panose="020B0502040204020203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5223" y="2593381"/>
            <a:ext cx="4271845" cy="562213"/>
          </a:xfrm>
          <a:prstGeom prst="cloudCallout">
            <a:avLst>
              <a:gd name="adj1" fmla="val 26846"/>
              <a:gd name="adj2" fmla="val 99147"/>
            </a:avLst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Detailed information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24287" y="2744030"/>
            <a:ext cx="4391119" cy="562213"/>
          </a:xfrm>
          <a:prstGeom prst="cloudCallout">
            <a:avLst>
              <a:gd name="adj1" fmla="val -36943"/>
              <a:gd name="adj2" fmla="val 65150"/>
            </a:avLst>
          </a:prstGeom>
          <a:noFill/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uge amount of logs</a:t>
            </a:r>
          </a:p>
        </p:txBody>
      </p:sp>
      <p:sp>
        <p:nvSpPr>
          <p:cNvPr id="7" name="下矢印 6"/>
          <p:cNvSpPr/>
          <p:nvPr/>
        </p:nvSpPr>
        <p:spPr>
          <a:xfrm>
            <a:off x="4119852" y="4934905"/>
            <a:ext cx="904296" cy="277856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00673" y="5330144"/>
            <a:ext cx="5942652" cy="83099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Recording detailed logs </a:t>
            </a:r>
          </a:p>
          <a:p>
            <a:pPr algn="ctr"/>
            <a:r>
              <a:rPr lang="en-US" altLang="ja-JP" sz="2400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only while irregular behavior is happening </a:t>
            </a:r>
            <a:endParaRPr kumimoji="1" lang="ja-JP" altLang="en-US" sz="2400" u="sng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08439" y="471890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3A14-C4A9-4AFA-BE9B-5614C7559478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 useBgFill="1">
        <p:nvSpPr>
          <p:cNvPr id="10" name="テキスト ボックス 9"/>
          <p:cNvSpPr txBox="1"/>
          <p:nvPr/>
        </p:nvSpPr>
        <p:spPr>
          <a:xfrm>
            <a:off x="5271564" y="2527148"/>
            <a:ext cx="431304" cy="306467"/>
          </a:xfrm>
          <a:prstGeom prst="roundRect">
            <a:avLst/>
          </a:prstGeom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But 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 useBgFill="1">
        <p:nvSpPr>
          <p:cNvPr id="11" name="テキスト ボックス 10"/>
          <p:cNvSpPr txBox="1"/>
          <p:nvPr/>
        </p:nvSpPr>
        <p:spPr>
          <a:xfrm>
            <a:off x="782367" y="2372554"/>
            <a:ext cx="1634691" cy="306467"/>
          </a:xfrm>
          <a:prstGeom prst="roundRect">
            <a:avLst/>
          </a:prstGeom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debugging 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 useBgFill="1">
        <p:nvSpPr>
          <p:cNvPr id="12" name="テキスト ボックス 11"/>
          <p:cNvSpPr txBox="1"/>
          <p:nvPr/>
        </p:nvSpPr>
        <p:spPr>
          <a:xfrm>
            <a:off x="1809455" y="5176910"/>
            <a:ext cx="953418" cy="306467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>
            <a:spAutoFit/>
          </a:bodyPr>
          <a:lstStyle/>
          <a:p>
            <a:r>
              <a:rPr lang="en-US" altLang="ja-JP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Our idea</a:t>
            </a:r>
            <a:endParaRPr kumimoji="1" lang="ja-JP" alt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5535" y="1473551"/>
            <a:ext cx="7652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Developers have to choose a single log level </a:t>
            </a:r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threshold </a:t>
            </a:r>
          </a:p>
          <a:p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an execution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51" y="3050407"/>
            <a:ext cx="1884498" cy="188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784"/>
            <a:ext cx="8218488" cy="1143000"/>
          </a:xfrm>
        </p:spPr>
        <p:txBody>
          <a:bodyPr/>
          <a:lstStyle/>
          <a:p>
            <a:r>
              <a:rPr lang="en-US" altLang="ja-JP" dirty="0" smtClean="0"/>
              <a:t>PADLA: Phase-Aware </a:t>
            </a:r>
            <a:r>
              <a:rPr lang="en-US" altLang="ja-JP" dirty="0"/>
              <a:t>Dynamic Log Level Adapter</a:t>
            </a:r>
            <a:endParaRPr kumimoji="1"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3A14-C4A9-4AFA-BE9B-5614C7559478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-65755" y="4386979"/>
            <a:ext cx="157998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Phase</a:t>
            </a:r>
          </a:p>
          <a:p>
            <a:pPr algn="ctr"/>
            <a:r>
              <a:rPr lang="en-US" altLang="ja-JP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detection [2]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212719" y="3431750"/>
            <a:ext cx="10230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Logging</a:t>
            </a:r>
          </a:p>
        </p:txBody>
      </p:sp>
      <p:cxnSp>
        <p:nvCxnSpPr>
          <p:cNvPr id="70" name="直線コネクタ 69"/>
          <p:cNvCxnSpPr/>
          <p:nvPr/>
        </p:nvCxnSpPr>
        <p:spPr>
          <a:xfrm>
            <a:off x="6738951" y="4152799"/>
            <a:ext cx="0" cy="619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5" name="テキスト ボックス 94"/>
          <p:cNvSpPr txBox="1"/>
          <p:nvPr/>
        </p:nvSpPr>
        <p:spPr>
          <a:xfrm>
            <a:off x="4223889" y="4433795"/>
            <a:ext cx="2034779" cy="349702"/>
          </a:xfrm>
          <a:prstGeom prst="rect">
            <a:avLst/>
          </a:prstGeom>
          <a:ln w="15875"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altLang="ja-JP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rregular behavior</a:t>
            </a:r>
            <a:endParaRPr lang="ja-JP" alt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57154" y="1581384"/>
            <a:ext cx="7037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PADLA </a:t>
            </a:r>
            <a:r>
              <a:rPr lang="en-US" altLang="ja-JP" sz="2400" i="1" u="sng" dirty="0">
                <a:latin typeface="Segoe UI" panose="020B0502040204020203" pitchFamily="34" charset="0"/>
                <a:cs typeface="Segoe UI" panose="020B0502040204020203" pitchFamily="34" charset="0"/>
              </a:rPr>
              <a:t>dynamically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 adjusts the log level threshold </a:t>
            </a:r>
          </a:p>
          <a:p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of a running system</a:t>
            </a:r>
          </a:p>
        </p:txBody>
      </p:sp>
      <p:cxnSp>
        <p:nvCxnSpPr>
          <p:cNvPr id="92" name="直線矢印コネクタ 91"/>
          <p:cNvCxnSpPr/>
          <p:nvPr/>
        </p:nvCxnSpPr>
        <p:spPr>
          <a:xfrm>
            <a:off x="1378527" y="4390166"/>
            <a:ext cx="754522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/>
          <p:cNvGrpSpPr/>
          <p:nvPr/>
        </p:nvGrpSpPr>
        <p:grpSpPr>
          <a:xfrm>
            <a:off x="1378527" y="3147093"/>
            <a:ext cx="7654549" cy="938646"/>
            <a:chOff x="1378527" y="3147093"/>
            <a:chExt cx="7654549" cy="938646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6861424" y="3336704"/>
              <a:ext cx="137249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rgbClr val="92D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Higher</a:t>
              </a:r>
              <a:r>
                <a:rPr kumimoji="1" lang="en-US" altLang="ja-JP" sz="1400" b="1" dirty="0" smtClean="0">
                  <a:solidFill>
                    <a:srgbClr val="92D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Level</a:t>
              </a:r>
            </a:p>
            <a:p>
              <a:pPr algn="ctr"/>
              <a:r>
                <a:rPr lang="en-US" altLang="ja-JP" sz="1400" b="1" dirty="0">
                  <a:solidFill>
                    <a:srgbClr val="92D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(Not detailed</a:t>
              </a:r>
              <a:r>
                <a:rPr lang="en-US" altLang="ja-JP" sz="1400" b="1" dirty="0" smtClean="0">
                  <a:solidFill>
                    <a:srgbClr val="92D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</a:t>
              </a:r>
              <a:endParaRPr lang="ja-JP" altLang="en-US" sz="1400" b="1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48" name="グループ化 47"/>
            <p:cNvGrpSpPr/>
            <p:nvPr/>
          </p:nvGrpSpPr>
          <p:grpSpPr>
            <a:xfrm>
              <a:off x="2862284" y="3258565"/>
              <a:ext cx="483631" cy="632086"/>
              <a:chOff x="2001601" y="988879"/>
              <a:chExt cx="1270229" cy="1501933"/>
            </a:xfrm>
          </p:grpSpPr>
          <p:sp>
            <p:nvSpPr>
              <p:cNvPr id="49" name="正方形/長方形 48"/>
              <p:cNvSpPr/>
              <p:nvPr/>
            </p:nvSpPr>
            <p:spPr>
              <a:xfrm>
                <a:off x="2001601" y="988879"/>
                <a:ext cx="1270229" cy="150193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50" name="直線コネクタ 49"/>
              <p:cNvCxnSpPr/>
              <p:nvPr/>
            </p:nvCxnSpPr>
            <p:spPr>
              <a:xfrm>
                <a:off x="2165314" y="1162645"/>
                <a:ext cx="9599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2165314" y="1315045"/>
                <a:ext cx="9599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テキスト ボックス 54"/>
            <p:cNvSpPr txBox="1"/>
            <p:nvPr/>
          </p:nvSpPr>
          <p:spPr>
            <a:xfrm>
              <a:off x="4098414" y="3346415"/>
              <a:ext cx="1218603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Lower Level</a:t>
              </a:r>
            </a:p>
            <a:p>
              <a:pPr algn="ctr"/>
              <a:r>
                <a:rPr lang="en-US" altLang="ja-JP" sz="1400" b="1" dirty="0" smtClean="0">
                  <a:solidFill>
                    <a:srgbClr val="00B0F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(Detailed)</a:t>
              </a:r>
              <a:endParaRPr lang="en-US" altLang="ja-JP" sz="1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57" name="グループ化 56"/>
            <p:cNvGrpSpPr/>
            <p:nvPr/>
          </p:nvGrpSpPr>
          <p:grpSpPr>
            <a:xfrm>
              <a:off x="5881898" y="3274120"/>
              <a:ext cx="482480" cy="600976"/>
              <a:chOff x="7661140" y="2879055"/>
              <a:chExt cx="1270229" cy="1501933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7661140" y="2879055"/>
                <a:ext cx="1270229" cy="150193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59" name="直線コネクタ 58"/>
              <p:cNvCxnSpPr/>
              <p:nvPr/>
            </p:nvCxnSpPr>
            <p:spPr>
              <a:xfrm>
                <a:off x="7835193" y="3036273"/>
                <a:ext cx="9599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>
                <a:off x="7835193" y="3188673"/>
                <a:ext cx="9599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7835193" y="3341073"/>
                <a:ext cx="9599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7835193" y="3493473"/>
                <a:ext cx="9599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7835193" y="3645873"/>
                <a:ext cx="9599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7835193" y="3798273"/>
                <a:ext cx="9599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7835193" y="3950673"/>
                <a:ext cx="9599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7835193" y="4103073"/>
                <a:ext cx="9599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ホームベース 76"/>
            <p:cNvSpPr/>
            <p:nvPr/>
          </p:nvSpPr>
          <p:spPr>
            <a:xfrm>
              <a:off x="1378527" y="3191559"/>
              <a:ext cx="2310537" cy="869762"/>
            </a:xfrm>
            <a:prstGeom prst="homePlate">
              <a:avLst>
                <a:gd name="adj" fmla="val 19242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ホームベース 77"/>
            <p:cNvSpPr/>
            <p:nvPr/>
          </p:nvSpPr>
          <p:spPr>
            <a:xfrm>
              <a:off x="3762920" y="3169478"/>
              <a:ext cx="2933808" cy="916260"/>
            </a:xfrm>
            <a:prstGeom prst="homePlate">
              <a:avLst>
                <a:gd name="adj" fmla="val 16295"/>
              </a:avLst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1476857" y="3346415"/>
              <a:ext cx="1372492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400" b="1" dirty="0" smtClean="0">
                  <a:solidFill>
                    <a:srgbClr val="92D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Higher Level</a:t>
              </a:r>
            </a:p>
            <a:p>
              <a:pPr algn="ctr"/>
              <a:r>
                <a:rPr kumimoji="1" lang="en-US" altLang="ja-JP" sz="1400" b="1" dirty="0" smtClean="0">
                  <a:solidFill>
                    <a:srgbClr val="92D05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(Not detailed)</a:t>
              </a:r>
              <a:endParaRPr kumimoji="1" lang="ja-JP" altLang="en-US" sz="1400" b="1" dirty="0">
                <a:solidFill>
                  <a:srgbClr val="92D05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80" name="グループ化 79"/>
            <p:cNvGrpSpPr/>
            <p:nvPr/>
          </p:nvGrpSpPr>
          <p:grpSpPr>
            <a:xfrm>
              <a:off x="8265082" y="3258565"/>
              <a:ext cx="483631" cy="632086"/>
              <a:chOff x="2001601" y="988879"/>
              <a:chExt cx="1270229" cy="1501933"/>
            </a:xfrm>
          </p:grpSpPr>
          <p:sp>
            <p:nvSpPr>
              <p:cNvPr id="81" name="正方形/長方形 80"/>
              <p:cNvSpPr/>
              <p:nvPr/>
            </p:nvSpPr>
            <p:spPr>
              <a:xfrm>
                <a:off x="2001601" y="988879"/>
                <a:ext cx="1270229" cy="150193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cxnSp>
            <p:nvCxnSpPr>
              <p:cNvPr id="82" name="直線コネクタ 81"/>
              <p:cNvCxnSpPr/>
              <p:nvPr/>
            </p:nvCxnSpPr>
            <p:spPr>
              <a:xfrm>
                <a:off x="2165314" y="1162645"/>
                <a:ext cx="9599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2165314" y="1315045"/>
                <a:ext cx="95991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ホームベース 36"/>
            <p:cNvSpPr/>
            <p:nvPr/>
          </p:nvSpPr>
          <p:spPr>
            <a:xfrm>
              <a:off x="6789474" y="3147093"/>
              <a:ext cx="2243602" cy="938646"/>
            </a:xfrm>
            <a:prstGeom prst="homePlate">
              <a:avLst>
                <a:gd name="adj" fmla="val 20594"/>
              </a:avLst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 useBgFill="1">
        <p:nvSpPr>
          <p:cNvPr id="39" name="テキスト ボックス 38"/>
          <p:cNvSpPr txBox="1"/>
          <p:nvPr/>
        </p:nvSpPr>
        <p:spPr>
          <a:xfrm>
            <a:off x="1597846" y="4433795"/>
            <a:ext cx="1791122" cy="349702"/>
          </a:xfrm>
          <a:prstGeom prst="rect">
            <a:avLst/>
          </a:prstGeom>
          <a:ln w="15875"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Regular behavior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 useBgFill="1">
        <p:nvSpPr>
          <p:cNvPr id="40" name="テキスト ボックス 39"/>
          <p:cNvSpPr txBox="1"/>
          <p:nvPr/>
        </p:nvSpPr>
        <p:spPr>
          <a:xfrm>
            <a:off x="6978172" y="4433795"/>
            <a:ext cx="1791122" cy="349702"/>
          </a:xfrm>
          <a:prstGeom prst="rect">
            <a:avLst/>
          </a:prstGeom>
          <a:ln w="15875">
            <a:noFill/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egular behavior</a:t>
            </a:r>
            <a:endParaRPr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290097" y="5225545"/>
            <a:ext cx="38050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Threshold was changed by PADLA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テキスト ボックス 85"/>
          <p:cNvSpPr txBox="1"/>
          <p:nvPr/>
        </p:nvSpPr>
        <p:spPr>
          <a:xfrm>
            <a:off x="1962189" y="6294738"/>
            <a:ext cx="5219621" cy="328846"/>
          </a:xfrm>
          <a:prstGeom prst="rect">
            <a:avLst/>
          </a:prstGeom>
          <a:solidFill>
            <a:srgbClr val="FFFFCC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900" dirty="0" smtClean="0"/>
              <a:t>[2</a:t>
            </a:r>
            <a:r>
              <a:rPr lang="en-US" altLang="ja-JP" sz="900" dirty="0"/>
              <a:t>] S. P. Reiss, “Dynamic detection and visualization of software phases,” </a:t>
            </a:r>
            <a:r>
              <a:rPr lang="en-US" altLang="ja-JP" sz="900" dirty="0" smtClean="0"/>
              <a:t>in Proceedings </a:t>
            </a:r>
            <a:r>
              <a:rPr lang="en-US" altLang="ja-JP" sz="900" dirty="0"/>
              <a:t>of the Third International Workshop on Dynamic Analysis,2005, pp. </a:t>
            </a:r>
            <a:r>
              <a:rPr lang="en-US" altLang="ja-JP" sz="900" dirty="0" smtClean="0"/>
              <a:t>1–6.</a:t>
            </a:r>
            <a:endParaRPr kumimoji="1" lang="ja-JP" altLang="en-US" sz="1200" dirty="0"/>
          </a:p>
        </p:txBody>
      </p:sp>
      <p:cxnSp>
        <p:nvCxnSpPr>
          <p:cNvPr id="42" name="直線コネクタ 41"/>
          <p:cNvCxnSpPr/>
          <p:nvPr/>
        </p:nvCxnSpPr>
        <p:spPr>
          <a:xfrm>
            <a:off x="3708127" y="4152799"/>
            <a:ext cx="0" cy="6193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6738951" y="4857750"/>
            <a:ext cx="0" cy="3095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3708127" y="4857750"/>
            <a:ext cx="0" cy="30956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Phase Detection (1/2)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3A14-C4A9-4AFA-BE9B-5614C7559478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09642" y="1522866"/>
            <a:ext cx="7056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① </a:t>
            </a:r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Collect performance vectors of regular behavior</a:t>
            </a:r>
          </a:p>
          <a:p>
            <a:r>
              <a:rPr lang="ja-JP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　</a:t>
            </a:r>
            <a:r>
              <a:rPr lang="ja-JP" alt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　</a:t>
            </a:r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(length of each interval is 0.5s)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438036" y="2274425"/>
            <a:ext cx="1697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nown vectors</a:t>
            </a:r>
          </a:p>
        </p:txBody>
      </p:sp>
      <p:grpSp>
        <p:nvGrpSpPr>
          <p:cNvPr id="38" name="グループ化 37"/>
          <p:cNvGrpSpPr/>
          <p:nvPr/>
        </p:nvGrpSpPr>
        <p:grpSpPr>
          <a:xfrm>
            <a:off x="6161912" y="2690726"/>
            <a:ext cx="2222851" cy="1369719"/>
            <a:chOff x="6019653" y="1910504"/>
            <a:chExt cx="2222851" cy="1369719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6381610" y="2015732"/>
              <a:ext cx="1529266" cy="312634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tIns="18000" bIns="18000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V</a:t>
              </a:r>
              <a:r>
                <a:rPr lang="en-US" altLang="ja-JP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ector </a:t>
              </a:r>
              <a:r>
                <a:rPr kumimoji="1" lang="en-US" altLang="ja-JP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0</a:t>
              </a:r>
              <a:endParaRPr kumimoji="1" lang="ja-JP" altLang="en-US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6381610" y="2320126"/>
              <a:ext cx="1529266" cy="312634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tIns="18000" bIns="18000" rtlCol="0">
              <a:spAutoFit/>
            </a:bodyPr>
            <a:lstStyle/>
            <a:p>
              <a:pPr algn="ctr"/>
              <a:r>
                <a:rPr lang="en-US" altLang="ja-JP" sz="1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V</a:t>
              </a:r>
              <a:r>
                <a:rPr lang="en-US" altLang="ja-JP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ector 1</a:t>
              </a:r>
              <a:endParaRPr kumimoji="1" lang="ja-JP" altLang="en-US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6942725" y="2630278"/>
              <a:ext cx="738664" cy="34577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en-US" altLang="ja-JP" sz="36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…</a:t>
              </a:r>
              <a:endParaRPr kumimoji="1" lang="ja-JP" altLang="en-US" sz="3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角丸四角形 42"/>
            <p:cNvSpPr/>
            <p:nvPr/>
          </p:nvSpPr>
          <p:spPr>
            <a:xfrm>
              <a:off x="6019653" y="1910504"/>
              <a:ext cx="2222851" cy="13697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/>
          <a:stretch/>
        </p:blipFill>
        <p:spPr>
          <a:xfrm>
            <a:off x="986932" y="2961330"/>
            <a:ext cx="1850416" cy="140152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17" y="4743515"/>
            <a:ext cx="1883445" cy="138917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47137" y="2570776"/>
            <a:ext cx="21300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tart up (Interval 0)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420419" y="4296763"/>
            <a:ext cx="17380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kumimoji="1"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lay (Interval 1)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964557" y="6186088"/>
            <a:ext cx="264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 [A, B, C] = [0.1, 0.0, 0.4] 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87258" y="4405303"/>
            <a:ext cx="264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 [A, B, C] = [0.3, 0.1, 0.1] 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24718" y="4764012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Execution time</a:t>
            </a:r>
          </a:p>
          <a:p>
            <a:pPr algn="ctr"/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each method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大かっこ 17"/>
          <p:cNvSpPr/>
          <p:nvPr/>
        </p:nvSpPr>
        <p:spPr>
          <a:xfrm>
            <a:off x="986932" y="4750294"/>
            <a:ext cx="1850416" cy="673768"/>
          </a:xfrm>
          <a:prstGeom prst="bracketPair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0" name="直線矢印コネクタ 19"/>
          <p:cNvCxnSpPr>
            <a:stCxn id="46" idx="3"/>
          </p:cNvCxnSpPr>
          <p:nvPr/>
        </p:nvCxnSpPr>
        <p:spPr>
          <a:xfrm flipV="1">
            <a:off x="3237022" y="3002347"/>
            <a:ext cx="3201014" cy="15876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6427621" y="3530229"/>
            <a:ext cx="553453" cy="265585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4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Phase Detection (2/2)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3A14-C4A9-4AFA-BE9B-5614C7559478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4563756" y="3100212"/>
            <a:ext cx="2222851" cy="1820801"/>
            <a:chOff x="4428399" y="2821974"/>
            <a:chExt cx="2222851" cy="1820801"/>
          </a:xfrm>
        </p:grpSpPr>
        <p:sp>
          <p:nvSpPr>
            <p:cNvPr id="35" name="テキスト ボックス 34"/>
            <p:cNvSpPr txBox="1"/>
            <p:nvPr/>
          </p:nvSpPr>
          <p:spPr>
            <a:xfrm>
              <a:off x="4690873" y="2821974"/>
              <a:ext cx="1697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dirty="0">
                  <a:latin typeface="Segoe UI" panose="020B0502040204020203" pitchFamily="34" charset="0"/>
                  <a:cs typeface="Segoe UI" panose="020B0502040204020203" pitchFamily="34" charset="0"/>
                </a:rPr>
                <a:t>K</a:t>
              </a:r>
              <a:r>
                <a:rPr lang="en-US" altLang="ja-JP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nown vectors</a:t>
              </a:r>
            </a:p>
          </p:txBody>
        </p:sp>
        <p:grpSp>
          <p:nvGrpSpPr>
            <p:cNvPr id="38" name="グループ化 37"/>
            <p:cNvGrpSpPr/>
            <p:nvPr/>
          </p:nvGrpSpPr>
          <p:grpSpPr>
            <a:xfrm>
              <a:off x="4428399" y="3273056"/>
              <a:ext cx="2222851" cy="1369719"/>
              <a:chOff x="6019653" y="1910504"/>
              <a:chExt cx="2222851" cy="1369719"/>
            </a:xfrm>
          </p:grpSpPr>
          <p:sp>
            <p:nvSpPr>
              <p:cNvPr id="40" name="テキスト ボックス 39"/>
              <p:cNvSpPr txBox="1"/>
              <p:nvPr/>
            </p:nvSpPr>
            <p:spPr>
              <a:xfrm>
                <a:off x="6381610" y="2015732"/>
                <a:ext cx="1529266" cy="312634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tIns="18000" bIns="18000" rtlCol="0">
                <a:spAutoFit/>
              </a:bodyPr>
              <a:lstStyle/>
              <a:p>
                <a:pPr algn="ctr"/>
                <a:r>
                  <a:rPr lang="en-US" altLang="ja-JP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</a:t>
                </a:r>
                <a:r>
                  <a:rPr lang="en-US" altLang="ja-JP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ector </a:t>
                </a:r>
                <a:r>
                  <a:rPr kumimoji="1" lang="en-US" altLang="ja-JP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0</a:t>
                </a:r>
                <a:endParaRPr kumimoji="1" lang="ja-JP" altLang="en-US" sz="16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テキスト ボックス 40"/>
              <p:cNvSpPr txBox="1"/>
              <p:nvPr/>
            </p:nvSpPr>
            <p:spPr>
              <a:xfrm>
                <a:off x="6381610" y="2320126"/>
                <a:ext cx="1529266" cy="312634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tIns="18000" bIns="18000" rtlCol="0">
                <a:spAutoFit/>
              </a:bodyPr>
              <a:lstStyle/>
              <a:p>
                <a:pPr algn="ctr"/>
                <a:r>
                  <a:rPr lang="en-US" altLang="ja-JP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V</a:t>
                </a:r>
                <a:r>
                  <a:rPr lang="en-US" altLang="ja-JP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ector 1</a:t>
                </a:r>
                <a:endParaRPr kumimoji="1" lang="ja-JP" altLang="en-US" sz="1600" b="1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" name="テキスト ボックス 41"/>
              <p:cNvSpPr txBox="1"/>
              <p:nvPr/>
            </p:nvSpPr>
            <p:spPr>
              <a:xfrm>
                <a:off x="6942725" y="2630278"/>
                <a:ext cx="738664" cy="34577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kumimoji="1" lang="en-US" altLang="ja-JP" sz="36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…</a:t>
                </a:r>
                <a:endParaRPr kumimoji="1" lang="ja-JP" altLang="en-US" sz="3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3" name="角丸四角形 42"/>
              <p:cNvSpPr/>
              <p:nvPr/>
            </p:nvSpPr>
            <p:spPr>
              <a:xfrm>
                <a:off x="6019653" y="1910504"/>
                <a:ext cx="2222851" cy="1369719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5" y="2982311"/>
            <a:ext cx="2298818" cy="1695537"/>
          </a:xfrm>
          <a:prstGeom prst="rect">
            <a:avLst/>
          </a:prstGeom>
        </p:spPr>
      </p:pic>
      <p:cxnSp>
        <p:nvCxnSpPr>
          <p:cNvPr id="23" name="直線矢印コネクタ 22"/>
          <p:cNvCxnSpPr>
            <a:stCxn id="28" idx="3"/>
            <a:endCxn id="40" idx="1"/>
          </p:cNvCxnSpPr>
          <p:nvPr/>
        </p:nvCxnSpPr>
        <p:spPr>
          <a:xfrm flipV="1">
            <a:off x="3129076" y="3812839"/>
            <a:ext cx="1796637" cy="1098512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215700" y="2526697"/>
            <a:ext cx="11769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Interval N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直線矢印コネクタ 24"/>
          <p:cNvCxnSpPr>
            <a:stCxn id="28" idx="3"/>
            <a:endCxn id="41" idx="1"/>
          </p:cNvCxnSpPr>
          <p:nvPr/>
        </p:nvCxnSpPr>
        <p:spPr>
          <a:xfrm flipV="1">
            <a:off x="3129076" y="4117233"/>
            <a:ext cx="1796637" cy="79411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79312" y="4726685"/>
            <a:ext cx="264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 [A, B, C] = [0.0, 0.5, 0.0] 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9218" y="3656522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imilarity = 0.3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39218" y="3932567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imilarity = 0.0</a:t>
            </a:r>
            <a:endParaRPr kumimoji="1" lang="ja-JP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28875" y="5332425"/>
            <a:ext cx="2379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kumimoji="1"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imilarity &lt; 0.95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3565132" y="5253879"/>
            <a:ext cx="439153" cy="61875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236079" y="5324829"/>
            <a:ext cx="4752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i</a:t>
            </a:r>
            <a:r>
              <a:rPr kumimoji="1"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nterval is an unknown phase</a:t>
            </a:r>
            <a:endParaRPr kumimoji="1" lang="ja-JP" alt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148940" y="3922905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Compare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62901" y="6034252"/>
            <a:ext cx="4576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PADLA starts detailed logging</a:t>
            </a:r>
            <a:endParaRPr lang="en-US" altLang="ja-JP" sz="2400" b="1" dirty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09642" y="1522866"/>
            <a:ext cx="7076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② 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Compare a new vector with known vectors </a:t>
            </a:r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by</a:t>
            </a:r>
          </a:p>
          <a:p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ja-JP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cosine </a:t>
            </a:r>
            <a:r>
              <a:rPr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similarity</a:t>
            </a:r>
          </a:p>
        </p:txBody>
      </p:sp>
    </p:spTree>
    <p:extLst>
      <p:ext uri="{BB962C8B-B14F-4D97-AF65-F5344CB8AC3E}">
        <p14:creationId xmlns:p14="http://schemas.microsoft.com/office/powerpoint/2010/main" val="41367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PADLA dynamically adjusts the log level threshold </a:t>
            </a:r>
            <a:r>
              <a:rPr lang="en-US" altLang="ja-JP" dirty="0" smtClean="0"/>
              <a:t>of </a:t>
            </a:r>
            <a:r>
              <a:rPr lang="en-US" altLang="ja-JP" dirty="0"/>
              <a:t>a running </a:t>
            </a:r>
            <a:r>
              <a:rPr lang="en-US" altLang="ja-JP" dirty="0" smtClean="0"/>
              <a:t>system</a:t>
            </a:r>
          </a:p>
          <a:p>
            <a:pPr lvl="1"/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It records detailed logs only while irregular </a:t>
            </a:r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behavior </a:t>
            </a:r>
            <a:b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happening</a:t>
            </a:r>
          </a:p>
          <a:p>
            <a:pPr lvl="1"/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</a:rPr>
              <a:t>It employs “Phase detection” to detect </a:t>
            </a:r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</a:rPr>
              <a:t>irregular behavior automatically</a:t>
            </a:r>
          </a:p>
          <a:p>
            <a:r>
              <a:rPr lang="en-US" altLang="ja-JP" dirty="0" smtClean="0"/>
              <a:t>Demo movie:</a:t>
            </a:r>
          </a:p>
          <a:p>
            <a:pPr lvl="1"/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</a:t>
            </a:r>
            <a:r>
              <a:rPr lang="en-US" altLang="ja-JP" dirty="0" smtClean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youtu.be/qoqilsbhD38</a:t>
            </a:r>
            <a:endParaRPr lang="en-US" altLang="ja-JP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altLang="ja-JP" dirty="0" smtClean="0"/>
              <a:t>GitHub:</a:t>
            </a:r>
          </a:p>
          <a:p>
            <a:pPr lvl="1"/>
            <a:r>
              <a:rPr lang="en-US" altLang="ja-JP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https://github.com/244-penguin/PADLA</a:t>
            </a:r>
            <a:endParaRPr lang="en-US" altLang="ja-JP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43A14-C4A9-4AFA-BE9B-5614C7559478}" type="slidenum">
              <a:rPr lang="ja-JP" altLang="en-US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42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-CoolMetal-white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Sel-CoolMetal-white</Template>
  <TotalTime>15660</TotalTime>
  <Words>908</Words>
  <Application>Microsoft Office PowerPoint</Application>
  <PresentationFormat>画面に合わせる (4:3)</PresentationFormat>
  <Paragraphs>149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ＭＳ Ｐゴシック</vt:lpstr>
      <vt:lpstr>メイリオ</vt:lpstr>
      <vt:lpstr>游ゴシック</vt:lpstr>
      <vt:lpstr>Arial</vt:lpstr>
      <vt:lpstr>Segoe UI</vt:lpstr>
      <vt:lpstr>Wingdings</vt:lpstr>
      <vt:lpstr>Sel-CoolMetal-white</vt:lpstr>
      <vt:lpstr>PADLA: A Dynamic Log Level Adapter Using Online Phase Detection</vt:lpstr>
      <vt:lpstr>Logging</vt:lpstr>
      <vt:lpstr>Logging Library</vt:lpstr>
      <vt:lpstr>Motivation</vt:lpstr>
      <vt:lpstr>PADLA: Phase-Aware Dynamic Log Level Adapter</vt:lpstr>
      <vt:lpstr>Phase Detection (1/2)</vt:lpstr>
      <vt:lpstr>Phase Detection (2/2)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PADLA: A Dynamic Log Level Adapter Using Online Phase Detection</dc:title>
  <dc:creator>m-tys@ist.osaka-u.ac.jp</dc:creator>
  <cp:lastModifiedBy>m-tys@ist.osaka-u.ac.jp</cp:lastModifiedBy>
  <cp:revision>370</cp:revision>
  <dcterms:created xsi:type="dcterms:W3CDTF">2019-04-17T04:50:26Z</dcterms:created>
  <dcterms:modified xsi:type="dcterms:W3CDTF">2019-06-03T15:18:36Z</dcterms:modified>
</cp:coreProperties>
</file>