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357" r:id="rId5"/>
    <p:sldId id="259" r:id="rId6"/>
    <p:sldId id="260" r:id="rId7"/>
    <p:sldId id="262" r:id="rId8"/>
    <p:sldId id="353" r:id="rId9"/>
    <p:sldId id="355" r:id="rId10"/>
    <p:sldId id="261" r:id="rId11"/>
    <p:sldId id="354" r:id="rId12"/>
    <p:sldId id="348" r:id="rId13"/>
    <p:sldId id="350" r:id="rId14"/>
    <p:sldId id="351" r:id="rId15"/>
    <p:sldId id="352" r:id="rId16"/>
    <p:sldId id="356"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4"/>
    <p:restoredTop sz="68338"/>
  </p:normalViewPr>
  <p:slideViewPr>
    <p:cSldViewPr snapToGrid="0" snapToObjects="1">
      <p:cViewPr varScale="1">
        <p:scale>
          <a:sx n="84" d="100"/>
          <a:sy n="84" d="100"/>
        </p:scale>
        <p:origin x="12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07FEB-2A9D-7B4F-A17A-591D748FE778}" type="datetimeFigureOut">
              <a:rPr kumimoji="1" lang="ja-JP" altLang="en-US" smtClean="0"/>
              <a:t>2019/6/6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38D86-9658-AE4B-BEB4-0C07510FFDFA}" type="slidenum">
              <a:rPr kumimoji="1" lang="ja-JP" altLang="en-US" smtClean="0"/>
              <a:t>‹#›</a:t>
            </a:fld>
            <a:endParaRPr kumimoji="1" lang="ja-JP" altLang="en-US"/>
          </a:p>
        </p:txBody>
      </p:sp>
    </p:spTree>
    <p:extLst>
      <p:ext uri="{BB962C8B-B14F-4D97-AF65-F5344CB8AC3E}">
        <p14:creationId xmlns:p14="http://schemas.microsoft.com/office/powerpoint/2010/main" val="29277910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A038D86-9658-AE4B-BEB4-0C07510FFDFA}" type="slidenum">
              <a:rPr kumimoji="1" lang="ja-JP" altLang="en-US" smtClean="0"/>
              <a:t>5</a:t>
            </a:fld>
            <a:endParaRPr kumimoji="1" lang="ja-JP" altLang="en-US"/>
          </a:p>
        </p:txBody>
      </p:sp>
    </p:spTree>
    <p:extLst>
      <p:ext uri="{BB962C8B-B14F-4D97-AF65-F5344CB8AC3E}">
        <p14:creationId xmlns:p14="http://schemas.microsoft.com/office/powerpoint/2010/main" val="90620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そこで，その問題点を解決するために，</a:t>
            </a:r>
            <a:r>
              <a:rPr kumimoji="1" lang="en-US" altLang="ja-JP" dirty="0"/>
              <a:t>Eclipse</a:t>
            </a:r>
            <a:r>
              <a:rPr kumimoji="1" lang="ja-JP" altLang="en-US" dirty="0"/>
              <a:t>プラグインにより以下の環境を提案します．提案環境は大きく分けて</a:t>
            </a:r>
            <a:r>
              <a:rPr kumimoji="1" lang="en-US" altLang="ja-JP" dirty="0"/>
              <a:t>2</a:t>
            </a:r>
            <a:r>
              <a:rPr kumimoji="1" lang="ja-JP" altLang="en-US" dirty="0" err="1"/>
              <a:t>つの</a:t>
            </a:r>
            <a:r>
              <a:rPr kumimoji="1" lang="ja-JP" altLang="en-US" dirty="0"/>
              <a:t>機能を有しており，</a:t>
            </a:r>
            <a:r>
              <a:rPr kumimoji="1" lang="en-US" altLang="ja-JP" dirty="0"/>
              <a:t>1</a:t>
            </a:r>
            <a:r>
              <a:rPr kumimoji="1" lang="ja-JP" altLang="en-US" dirty="0"/>
              <a:t>つ目の機能では，</a:t>
            </a:r>
            <a:r>
              <a:rPr kumimoji="1" lang="en-US" altLang="ja-JP" dirty="0"/>
              <a:t>Eclipse</a:t>
            </a:r>
            <a:r>
              <a:rPr kumimoji="1" lang="ja-JP" altLang="en-US" dirty="0"/>
              <a:t>を利用している開発者の作業内容をモニタリングし，その中からメソッド抽出リファクタリングの集約パターンを見つけます．そして，</a:t>
            </a:r>
            <a:r>
              <a:rPr kumimoji="1" lang="en-US" altLang="ja-JP" dirty="0"/>
              <a:t>2</a:t>
            </a:r>
            <a:r>
              <a:rPr kumimoji="1" lang="ja-JP" altLang="en-US" dirty="0"/>
              <a:t>つ目の機能では，そのメソッド抽出リファクタリングが行われたコード片のコードクローンを検出し，同時に集約するように推薦します．これにより，開発者は</a:t>
            </a:r>
            <a:r>
              <a:rPr kumimoji="1" lang="en-US" altLang="ja-JP" dirty="0"/>
              <a:t>IDE</a:t>
            </a:r>
            <a:r>
              <a:rPr kumimoji="1" lang="ja-JP" altLang="en-US" dirty="0"/>
              <a:t>と切り離した作業が必要なく，開発の際中に同時集約候補を知ることができ，見落としなく，少ないコストでメソッド抽出リファクタリングを行えると考えます．</a:t>
            </a:r>
            <a:r>
              <a:rPr kumimoji="1" lang="en-US" altLang="ja-JP" dirty="0"/>
              <a:t>(3:00)</a:t>
            </a:r>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7</a:t>
            </a:fld>
            <a:endParaRPr kumimoji="1" lang="ja-JP" altLang="en-US" dirty="0"/>
          </a:p>
        </p:txBody>
      </p:sp>
    </p:spTree>
    <p:extLst>
      <p:ext uri="{BB962C8B-B14F-4D97-AF65-F5344CB8AC3E}">
        <p14:creationId xmlns:p14="http://schemas.microsoft.com/office/powerpoint/2010/main" val="287028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ここからそれぞれのステップについて説明します．まずはステップ１のキー入力追跡です．</a:t>
            </a:r>
            <a:r>
              <a:rPr kumimoji="1" lang="en-US" altLang="ja-JP" dirty="0"/>
              <a:t>(5:04)</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868446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the formula of the conditions of Extract method refactoring used in this study. There are five conditions in this formula,</a:t>
            </a:r>
          </a:p>
          <a:p>
            <a:r>
              <a:rPr kumimoji="1" lang="en-US" altLang="ja-JP" dirty="0"/>
              <a:t>The first one is the insertion of method declaration. The second one is block deletion. The third one is the insertion of method invocation,</a:t>
            </a:r>
          </a:p>
          <a:p>
            <a:r>
              <a:rPr kumimoji="1" lang="en-US" altLang="ja-JP" dirty="0"/>
              <a:t>The forth one is the block and the method invocation are at same position. The declared and invoked method are same name.</a:t>
            </a:r>
          </a:p>
          <a:p>
            <a:r>
              <a:rPr kumimoji="1" lang="en-US" altLang="ja-JP" dirty="0"/>
              <a:t>When the all of 5 conditions are satisfied, the proposed plugin regards the code modification as ”Extract Method” refactoring.</a:t>
            </a:r>
            <a:endParaRPr kumimoji="1" lang="ja-JP" altLang="en-US"/>
          </a:p>
        </p:txBody>
      </p:sp>
      <p:sp>
        <p:nvSpPr>
          <p:cNvPr id="4" name="スライド番号プレースホルダー 3"/>
          <p:cNvSpPr>
            <a:spLocks noGrp="1"/>
          </p:cNvSpPr>
          <p:nvPr>
            <p:ph type="sldNum" sz="quarter" idx="5"/>
          </p:nvPr>
        </p:nvSpPr>
        <p:spPr/>
        <p:txBody>
          <a:bodyPr/>
          <a:lstStyle/>
          <a:p>
            <a:fld id="{8A038D86-9658-AE4B-BEB4-0C07510FFDFA}" type="slidenum">
              <a:rPr kumimoji="1" lang="ja-JP" altLang="en-US" smtClean="0"/>
              <a:t>10</a:t>
            </a:fld>
            <a:endParaRPr kumimoji="1" lang="ja-JP" altLang="en-US"/>
          </a:p>
        </p:txBody>
      </p:sp>
    </p:spTree>
    <p:extLst>
      <p:ext uri="{BB962C8B-B14F-4D97-AF65-F5344CB8AC3E}">
        <p14:creationId xmlns:p14="http://schemas.microsoft.com/office/powerpoint/2010/main" val="207062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the screenshot of the proposed plugin. An user starts the monitoring of clone refactoring by selecting “by the monitoring refactoring menu.</a:t>
            </a:r>
          </a:p>
          <a:p>
            <a:r>
              <a:rPr kumimoji="1" lang="en-US" altLang="ja-JP" dirty="0"/>
              <a:t>The view on the right-hand side shows the list of recommend clones based on the analysis of code modification in the Java editor of Eclipse.</a:t>
            </a:r>
          </a:p>
          <a:p>
            <a:r>
              <a:rPr kumimoji="1" lang="en-US" altLang="ja-JP" dirty="0"/>
              <a:t>The Java editor on the left-hand side includes a pair clones.</a:t>
            </a:r>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12</a:t>
            </a:fld>
            <a:endParaRPr kumimoji="1" lang="ja-JP" altLang="en-US" dirty="0"/>
          </a:p>
        </p:txBody>
      </p:sp>
    </p:spTree>
    <p:extLst>
      <p:ext uri="{BB962C8B-B14F-4D97-AF65-F5344CB8AC3E}">
        <p14:creationId xmlns:p14="http://schemas.microsoft.com/office/powerpoint/2010/main" val="971241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we assume a user performs “Extract Method” refactoring as you can see in the left-hand side on the slide. Then, the proposed plug-in detects clones of the code fragment is extracted by “Extract </a:t>
            </a:r>
            <a:r>
              <a:rPr kumimoji="1" lang="en-US" altLang="ja-JP" dirty="0" err="1"/>
              <a:t>Method”refactoring</a:t>
            </a:r>
            <a:r>
              <a:rPr kumimoji="1" lang="en-US" altLang="ja-JP" dirty="0"/>
              <a:t> as you can see on the right-hand side of the slide.</a:t>
            </a:r>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13</a:t>
            </a:fld>
            <a:endParaRPr kumimoji="1" lang="ja-JP" altLang="en-US"/>
          </a:p>
        </p:txBody>
      </p:sp>
    </p:spTree>
    <p:extLst>
      <p:ext uri="{BB962C8B-B14F-4D97-AF65-F5344CB8AC3E}">
        <p14:creationId xmlns:p14="http://schemas.microsoft.com/office/powerpoint/2010/main" val="409680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the same time, the list of recommend clones is shown in the right-hand side of the result view.</a:t>
            </a:r>
          </a:p>
          <a:p>
            <a:r>
              <a:rPr kumimoji="1" lang="en-US" altLang="ja-JP" dirty="0"/>
              <a:t>Once a user selects one of them …</a:t>
            </a:r>
          </a:p>
          <a:p>
            <a:endParaRPr kumimoji="1" lang="en-US" altLang="ja-JP"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14</a:t>
            </a:fld>
            <a:endParaRPr kumimoji="1" lang="ja-JP" altLang="en-US" dirty="0"/>
          </a:p>
        </p:txBody>
      </p:sp>
    </p:spTree>
    <p:extLst>
      <p:ext uri="{BB962C8B-B14F-4D97-AF65-F5344CB8AC3E}">
        <p14:creationId xmlns:p14="http://schemas.microsoft.com/office/powerpoint/2010/main" val="79490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recommend clone is highlighted in the Java Editor of Eclipse.</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15</a:t>
            </a:fld>
            <a:endParaRPr kumimoji="1" lang="ja-JP" altLang="en-US" dirty="0"/>
          </a:p>
        </p:txBody>
      </p:sp>
    </p:spTree>
    <p:extLst>
      <p:ext uri="{BB962C8B-B14F-4D97-AF65-F5344CB8AC3E}">
        <p14:creationId xmlns:p14="http://schemas.microsoft.com/office/powerpoint/2010/main" val="71889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C6D5C-60C3-F445-9EAE-15F82DAA97F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5EBFC70-2E17-ED4B-9822-EF3A1244B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D81DC46-5769-C54C-B566-F1CD1E1896F0}"/>
              </a:ext>
            </a:extLst>
          </p:cNvPr>
          <p:cNvSpPr>
            <a:spLocks noGrp="1"/>
          </p:cNvSpPr>
          <p:nvPr>
            <p:ph type="dt" sz="half" idx="10"/>
          </p:nvPr>
        </p:nvSpPr>
        <p:spPr/>
        <p:txBody>
          <a:bodyPr/>
          <a:lstStyle/>
          <a:p>
            <a:fld id="{5679C36A-5277-1B46-8EB8-87D3B9EBE86D}" type="datetime1">
              <a:rPr kumimoji="1" lang="ja-JP" altLang="en-US" smtClean="0"/>
              <a:t>2019/6/6</a:t>
            </a:fld>
            <a:endParaRPr kumimoji="1" lang="ja-JP" altLang="en-US"/>
          </a:p>
        </p:txBody>
      </p:sp>
      <p:sp>
        <p:nvSpPr>
          <p:cNvPr id="5" name="フッター プレースホルダー 4">
            <a:extLst>
              <a:ext uri="{FF2B5EF4-FFF2-40B4-BE49-F238E27FC236}">
                <a16:creationId xmlns:a16="http://schemas.microsoft.com/office/drawing/2014/main" id="{3B5ECF69-A0DA-8A4F-9496-E2410EA99D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6528B7-4D4F-5847-BBE9-C8B49BC76346}"/>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423534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15523D-DA09-744B-962F-FC47F26BB8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89C5F6-6762-BA4C-8104-ED314DB2A58F}"/>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D3FE30-E535-4E47-8699-5754C73BC118}"/>
              </a:ext>
            </a:extLst>
          </p:cNvPr>
          <p:cNvSpPr>
            <a:spLocks noGrp="1"/>
          </p:cNvSpPr>
          <p:nvPr>
            <p:ph type="dt" sz="half" idx="10"/>
          </p:nvPr>
        </p:nvSpPr>
        <p:spPr/>
        <p:txBody>
          <a:bodyPr/>
          <a:lstStyle/>
          <a:p>
            <a:fld id="{F2DC459A-DE0C-9144-B8AD-9DF08345B85F}" type="datetime1">
              <a:rPr kumimoji="1" lang="ja-JP" altLang="en-US" smtClean="0"/>
              <a:t>2019/6/6</a:t>
            </a:fld>
            <a:endParaRPr kumimoji="1" lang="ja-JP" altLang="en-US"/>
          </a:p>
        </p:txBody>
      </p:sp>
      <p:sp>
        <p:nvSpPr>
          <p:cNvPr id="5" name="フッター プレースホルダー 4">
            <a:extLst>
              <a:ext uri="{FF2B5EF4-FFF2-40B4-BE49-F238E27FC236}">
                <a16:creationId xmlns:a16="http://schemas.microsoft.com/office/drawing/2014/main" id="{422F291E-C77F-3D4A-BE2C-ACE9669501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A45430-1EF1-4A4B-B8A8-65BF1804E682}"/>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344673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E9AC6B-8B72-3E48-8F86-D45B1D8ABF4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F0F635-BE03-FC47-8EE1-DD8FA6D8B6B1}"/>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B37DBE-6177-1F4A-9CB9-89A0EAE59F08}"/>
              </a:ext>
            </a:extLst>
          </p:cNvPr>
          <p:cNvSpPr>
            <a:spLocks noGrp="1"/>
          </p:cNvSpPr>
          <p:nvPr>
            <p:ph type="dt" sz="half" idx="10"/>
          </p:nvPr>
        </p:nvSpPr>
        <p:spPr/>
        <p:txBody>
          <a:bodyPr/>
          <a:lstStyle/>
          <a:p>
            <a:fld id="{D06BD1EF-2115-4546-A7D7-240A27FEB7F3}" type="datetime1">
              <a:rPr kumimoji="1" lang="ja-JP" altLang="en-US" smtClean="0"/>
              <a:t>2019/6/6</a:t>
            </a:fld>
            <a:endParaRPr kumimoji="1" lang="ja-JP" altLang="en-US"/>
          </a:p>
        </p:txBody>
      </p:sp>
      <p:sp>
        <p:nvSpPr>
          <p:cNvPr id="5" name="フッター プレースホルダー 4">
            <a:extLst>
              <a:ext uri="{FF2B5EF4-FFF2-40B4-BE49-F238E27FC236}">
                <a16:creationId xmlns:a16="http://schemas.microsoft.com/office/drawing/2014/main" id="{C2C7DE6C-E0AA-9E4A-B420-283106EDC3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AD943E-6E32-5F49-B601-5818871BEDEA}"/>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143356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DCB3B7-7AB3-0443-830C-152D846E3DE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5D7AF4-D330-254D-B530-6A6ACBB8D736}"/>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3B4CE8-A743-A44F-95C6-0E383903480B}"/>
              </a:ext>
            </a:extLst>
          </p:cNvPr>
          <p:cNvSpPr>
            <a:spLocks noGrp="1"/>
          </p:cNvSpPr>
          <p:nvPr>
            <p:ph type="dt" sz="half" idx="10"/>
          </p:nvPr>
        </p:nvSpPr>
        <p:spPr/>
        <p:txBody>
          <a:bodyPr/>
          <a:lstStyle/>
          <a:p>
            <a:fld id="{E97FE83B-9E36-0B48-B3CE-829FDA239B86}" type="datetime1">
              <a:rPr kumimoji="1" lang="ja-JP" altLang="en-US" smtClean="0"/>
              <a:t>2019/6/6</a:t>
            </a:fld>
            <a:endParaRPr kumimoji="1" lang="ja-JP" altLang="en-US"/>
          </a:p>
        </p:txBody>
      </p:sp>
      <p:sp>
        <p:nvSpPr>
          <p:cNvPr id="5" name="フッター プレースホルダー 4">
            <a:extLst>
              <a:ext uri="{FF2B5EF4-FFF2-40B4-BE49-F238E27FC236}">
                <a16:creationId xmlns:a16="http://schemas.microsoft.com/office/drawing/2014/main" id="{5AF9BECE-88B7-564C-98C4-C8341E68BA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2D3A81-1BA0-0A4E-929E-4A95BBD4CA78}"/>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22212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B7AD6-4FFB-2441-9B46-39D8CA1EFE5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A8ED5C-0F88-454C-8C2C-726C2892B8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D38F02-BBA5-954A-8EB0-EA7E321C0BA5}"/>
              </a:ext>
            </a:extLst>
          </p:cNvPr>
          <p:cNvSpPr>
            <a:spLocks noGrp="1"/>
          </p:cNvSpPr>
          <p:nvPr>
            <p:ph type="dt" sz="half" idx="10"/>
          </p:nvPr>
        </p:nvSpPr>
        <p:spPr/>
        <p:txBody>
          <a:bodyPr/>
          <a:lstStyle/>
          <a:p>
            <a:fld id="{7E48AD0D-CFCF-774A-B616-DD2EF9ED6371}" type="datetime1">
              <a:rPr kumimoji="1" lang="ja-JP" altLang="en-US" smtClean="0"/>
              <a:t>2019/6/6</a:t>
            </a:fld>
            <a:endParaRPr kumimoji="1" lang="ja-JP" altLang="en-US"/>
          </a:p>
        </p:txBody>
      </p:sp>
      <p:sp>
        <p:nvSpPr>
          <p:cNvPr id="5" name="フッター プレースホルダー 4">
            <a:extLst>
              <a:ext uri="{FF2B5EF4-FFF2-40B4-BE49-F238E27FC236}">
                <a16:creationId xmlns:a16="http://schemas.microsoft.com/office/drawing/2014/main" id="{6B847262-F854-F248-B6A0-3068850BFB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64FD50-4B9B-EF41-A882-20B447CD1505}"/>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344119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49D060-504D-4E44-B1F6-F74F2C231F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B3A271-42D9-2F44-A89A-523B2D12BDE7}"/>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2047E89-2E4C-8748-906A-C9DA0DF8584E}"/>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352F6D5-8BFC-AE43-A1C3-6B96E4039A2E}"/>
              </a:ext>
            </a:extLst>
          </p:cNvPr>
          <p:cNvSpPr>
            <a:spLocks noGrp="1"/>
          </p:cNvSpPr>
          <p:nvPr>
            <p:ph type="dt" sz="half" idx="10"/>
          </p:nvPr>
        </p:nvSpPr>
        <p:spPr/>
        <p:txBody>
          <a:bodyPr/>
          <a:lstStyle/>
          <a:p>
            <a:fld id="{01C39D57-9813-1544-9257-ED96EA61DAED}" type="datetime1">
              <a:rPr kumimoji="1" lang="ja-JP" altLang="en-US" smtClean="0"/>
              <a:t>2019/6/6</a:t>
            </a:fld>
            <a:endParaRPr kumimoji="1" lang="ja-JP" altLang="en-US"/>
          </a:p>
        </p:txBody>
      </p:sp>
      <p:sp>
        <p:nvSpPr>
          <p:cNvPr id="6" name="フッター プレースホルダー 5">
            <a:extLst>
              <a:ext uri="{FF2B5EF4-FFF2-40B4-BE49-F238E27FC236}">
                <a16:creationId xmlns:a16="http://schemas.microsoft.com/office/drawing/2014/main" id="{90241CB0-B426-6D4A-A22C-C0340A7E7DE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6954FD-034A-E349-B0B1-45B280864E60}"/>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311707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6BCDE0-CC59-244E-A9C6-E27D4FA78C6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695FA1-848C-0142-AF94-F547BA5F0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295BC2-D28E-F44C-81A4-89B1A11D5009}"/>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F812EC5-0B85-EA48-AB76-0642E3B66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AADB6061-B02C-D24A-A70C-67B3217F2163}"/>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33E06FE-BD85-C145-B051-62D3FF2AE50C}"/>
              </a:ext>
            </a:extLst>
          </p:cNvPr>
          <p:cNvSpPr>
            <a:spLocks noGrp="1"/>
          </p:cNvSpPr>
          <p:nvPr>
            <p:ph type="dt" sz="half" idx="10"/>
          </p:nvPr>
        </p:nvSpPr>
        <p:spPr/>
        <p:txBody>
          <a:bodyPr/>
          <a:lstStyle/>
          <a:p>
            <a:fld id="{B34DBB87-921D-F042-AA92-B2D6427917B5}" type="datetime1">
              <a:rPr kumimoji="1" lang="ja-JP" altLang="en-US" smtClean="0"/>
              <a:t>2019/6/6</a:t>
            </a:fld>
            <a:endParaRPr kumimoji="1" lang="ja-JP" altLang="en-US"/>
          </a:p>
        </p:txBody>
      </p:sp>
      <p:sp>
        <p:nvSpPr>
          <p:cNvPr id="8" name="フッター プレースホルダー 7">
            <a:extLst>
              <a:ext uri="{FF2B5EF4-FFF2-40B4-BE49-F238E27FC236}">
                <a16:creationId xmlns:a16="http://schemas.microsoft.com/office/drawing/2014/main" id="{4DE34063-8A73-FF40-B5EC-1C8D731FDFD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F0EDB16-AF1D-AF49-AF90-F5EB15A24705}"/>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381687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5910CD-8A07-9549-8BBC-89680C2CC9F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01E8BDE-905B-CB4F-A388-54667311030F}"/>
              </a:ext>
            </a:extLst>
          </p:cNvPr>
          <p:cNvSpPr>
            <a:spLocks noGrp="1"/>
          </p:cNvSpPr>
          <p:nvPr>
            <p:ph type="dt" sz="half" idx="10"/>
          </p:nvPr>
        </p:nvSpPr>
        <p:spPr/>
        <p:txBody>
          <a:bodyPr/>
          <a:lstStyle/>
          <a:p>
            <a:fld id="{90AA04B4-6459-4B4D-B460-6FABD190C106}" type="datetime1">
              <a:rPr kumimoji="1" lang="ja-JP" altLang="en-US" smtClean="0"/>
              <a:t>2019/6/6</a:t>
            </a:fld>
            <a:endParaRPr kumimoji="1" lang="ja-JP" altLang="en-US"/>
          </a:p>
        </p:txBody>
      </p:sp>
      <p:sp>
        <p:nvSpPr>
          <p:cNvPr id="4" name="フッター プレースホルダー 3">
            <a:extLst>
              <a:ext uri="{FF2B5EF4-FFF2-40B4-BE49-F238E27FC236}">
                <a16:creationId xmlns:a16="http://schemas.microsoft.com/office/drawing/2014/main" id="{9F4C27E9-85EB-D34A-AEF3-81A0CA652EC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0F2E420-8292-3449-A599-3251AB317D9B}"/>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402586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D739DEC-B23E-9D4A-A233-CE4D46EA1F1E}"/>
              </a:ext>
            </a:extLst>
          </p:cNvPr>
          <p:cNvSpPr>
            <a:spLocks noGrp="1"/>
          </p:cNvSpPr>
          <p:nvPr>
            <p:ph type="dt" sz="half" idx="10"/>
          </p:nvPr>
        </p:nvSpPr>
        <p:spPr/>
        <p:txBody>
          <a:bodyPr/>
          <a:lstStyle/>
          <a:p>
            <a:fld id="{90848D9B-9D29-4D4F-BC8E-B943845E2D00}" type="datetime1">
              <a:rPr kumimoji="1" lang="ja-JP" altLang="en-US" smtClean="0"/>
              <a:t>2019/6/6</a:t>
            </a:fld>
            <a:endParaRPr kumimoji="1" lang="ja-JP" altLang="en-US"/>
          </a:p>
        </p:txBody>
      </p:sp>
      <p:sp>
        <p:nvSpPr>
          <p:cNvPr id="3" name="フッター プレースホルダー 2">
            <a:extLst>
              <a:ext uri="{FF2B5EF4-FFF2-40B4-BE49-F238E27FC236}">
                <a16:creationId xmlns:a16="http://schemas.microsoft.com/office/drawing/2014/main" id="{E726DAFE-A020-874E-BDDE-52CEAC77267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2B1A676-2E4C-4541-8BEB-5C495E14C171}"/>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389304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AD4E30-673B-3144-A03C-64D1F2C75D2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5D96FD-3E20-6540-A778-D74FAB0907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6E87FA1-A9A4-7F4F-9157-59EB21163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69F03E1-66A5-AF47-A757-38459BF954E9}"/>
              </a:ext>
            </a:extLst>
          </p:cNvPr>
          <p:cNvSpPr>
            <a:spLocks noGrp="1"/>
          </p:cNvSpPr>
          <p:nvPr>
            <p:ph type="dt" sz="half" idx="10"/>
          </p:nvPr>
        </p:nvSpPr>
        <p:spPr/>
        <p:txBody>
          <a:bodyPr/>
          <a:lstStyle/>
          <a:p>
            <a:fld id="{C25FBADB-6636-5E43-B7B8-93EEDF5CD266}" type="datetime1">
              <a:rPr kumimoji="1" lang="ja-JP" altLang="en-US" smtClean="0"/>
              <a:t>2019/6/6</a:t>
            </a:fld>
            <a:endParaRPr kumimoji="1" lang="ja-JP" altLang="en-US"/>
          </a:p>
        </p:txBody>
      </p:sp>
      <p:sp>
        <p:nvSpPr>
          <p:cNvPr id="6" name="フッター プレースホルダー 5">
            <a:extLst>
              <a:ext uri="{FF2B5EF4-FFF2-40B4-BE49-F238E27FC236}">
                <a16:creationId xmlns:a16="http://schemas.microsoft.com/office/drawing/2014/main" id="{98E8EE60-A5BE-8742-B101-FCB6B7BEA9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5B5314-D839-434F-8F2C-7B134CF9D2EA}"/>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119693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CF7E8-49FC-5049-92AE-3C6DF45A934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9F37B61-7973-1741-A07D-7DDEB9BA1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7BDA0F5-F128-BF47-8069-1B15B5201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D15991A-9BE7-4746-9552-184E7F0F3887}"/>
              </a:ext>
            </a:extLst>
          </p:cNvPr>
          <p:cNvSpPr>
            <a:spLocks noGrp="1"/>
          </p:cNvSpPr>
          <p:nvPr>
            <p:ph type="dt" sz="half" idx="10"/>
          </p:nvPr>
        </p:nvSpPr>
        <p:spPr/>
        <p:txBody>
          <a:bodyPr/>
          <a:lstStyle/>
          <a:p>
            <a:fld id="{99FED4EA-2813-304F-A5CF-CE56527C4EDF}" type="datetime1">
              <a:rPr kumimoji="1" lang="ja-JP" altLang="en-US" smtClean="0"/>
              <a:t>2019/6/6</a:t>
            </a:fld>
            <a:endParaRPr kumimoji="1" lang="ja-JP" altLang="en-US"/>
          </a:p>
        </p:txBody>
      </p:sp>
      <p:sp>
        <p:nvSpPr>
          <p:cNvPr id="6" name="フッター プレースホルダー 5">
            <a:extLst>
              <a:ext uri="{FF2B5EF4-FFF2-40B4-BE49-F238E27FC236}">
                <a16:creationId xmlns:a16="http://schemas.microsoft.com/office/drawing/2014/main" id="{13398D94-ADA4-0F46-B4AE-86C3BE336F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F96A73-F635-CF44-9D43-352ED27FCDAA}"/>
              </a:ext>
            </a:extLst>
          </p:cNvPr>
          <p:cNvSpPr>
            <a:spLocks noGrp="1"/>
          </p:cNvSpPr>
          <p:nvPr>
            <p:ph type="sldNum" sz="quarter" idx="12"/>
          </p:nvPr>
        </p:nvSpPr>
        <p:spPr/>
        <p:txBody>
          <a:body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13742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29DACA2-2647-2B46-BAC3-FE033C5D6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984067-3AE3-6E4D-8F3C-635FE7994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7D4DC9-BB6A-4140-A19D-DFF2CBED8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440A0-4E82-674F-A19D-139D0700D682}" type="datetime1">
              <a:rPr kumimoji="1" lang="ja-JP" altLang="en-US" smtClean="0"/>
              <a:t>2019/6/6</a:t>
            </a:fld>
            <a:endParaRPr kumimoji="1" lang="ja-JP" altLang="en-US"/>
          </a:p>
        </p:txBody>
      </p:sp>
      <p:sp>
        <p:nvSpPr>
          <p:cNvPr id="5" name="フッター プレースホルダー 4">
            <a:extLst>
              <a:ext uri="{FF2B5EF4-FFF2-40B4-BE49-F238E27FC236}">
                <a16:creationId xmlns:a16="http://schemas.microsoft.com/office/drawing/2014/main" id="{CBF9FDA9-6F5D-3D4F-857C-55D47D12E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E446D10-BE53-FD4C-A790-14E09EE33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30FA6-15E5-4647-8761-E9AD13C643D3}" type="slidenum">
              <a:rPr kumimoji="1" lang="ja-JP" altLang="en-US" smtClean="0"/>
              <a:t>‹#›</a:t>
            </a:fld>
            <a:endParaRPr kumimoji="1" lang="ja-JP" altLang="en-US"/>
          </a:p>
        </p:txBody>
      </p:sp>
    </p:spTree>
    <p:extLst>
      <p:ext uri="{BB962C8B-B14F-4D97-AF65-F5344CB8AC3E}">
        <p14:creationId xmlns:p14="http://schemas.microsoft.com/office/powerpoint/2010/main" val="208695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5AF7E7-88ED-EF44-B3D4-3EDDBA8F6007}"/>
              </a:ext>
            </a:extLst>
          </p:cNvPr>
          <p:cNvSpPr>
            <a:spLocks noGrp="1"/>
          </p:cNvSpPr>
          <p:nvPr>
            <p:ph type="ctrTitle"/>
          </p:nvPr>
        </p:nvSpPr>
        <p:spPr>
          <a:xfrm>
            <a:off x="1524000" y="1122363"/>
            <a:ext cx="9144000" cy="1109916"/>
          </a:xfrm>
        </p:spPr>
        <p:txBody>
          <a:bodyPr>
            <a:noAutofit/>
          </a:bodyPr>
          <a:lstStyle/>
          <a:p>
            <a:r>
              <a:rPr lang="en-US" altLang="ja-JP" sz="3600" dirty="0"/>
              <a:t>Proactive Clone Recommendation System </a:t>
            </a:r>
            <a:br>
              <a:rPr lang="en-US" altLang="ja-JP" sz="3600" dirty="0"/>
            </a:br>
            <a:r>
              <a:rPr lang="en-US" altLang="ja-JP" sz="3600" dirty="0"/>
              <a:t>for Extract Method Refactoring</a:t>
            </a:r>
            <a:endParaRPr kumimoji="1" lang="ja-JP" altLang="en-US" sz="3600"/>
          </a:p>
        </p:txBody>
      </p:sp>
      <p:pic>
        <p:nvPicPr>
          <p:cNvPr id="4" name="図 3">
            <a:extLst>
              <a:ext uri="{FF2B5EF4-FFF2-40B4-BE49-F238E27FC236}">
                <a16:creationId xmlns:a16="http://schemas.microsoft.com/office/drawing/2014/main" id="{B985387B-9890-0C4E-A698-8A868F069C06}"/>
              </a:ext>
            </a:extLst>
          </p:cNvPr>
          <p:cNvPicPr>
            <a:picLocks noChangeAspect="1"/>
          </p:cNvPicPr>
          <p:nvPr/>
        </p:nvPicPr>
        <p:blipFill>
          <a:blip r:embed="rId2"/>
          <a:stretch>
            <a:fillRect/>
          </a:stretch>
        </p:blipFill>
        <p:spPr>
          <a:xfrm>
            <a:off x="6370020" y="2325351"/>
            <a:ext cx="1757980" cy="1511863"/>
          </a:xfrm>
          <a:prstGeom prst="rect">
            <a:avLst/>
          </a:prstGeom>
        </p:spPr>
      </p:pic>
      <p:pic>
        <p:nvPicPr>
          <p:cNvPr id="5" name="図 4">
            <a:extLst>
              <a:ext uri="{FF2B5EF4-FFF2-40B4-BE49-F238E27FC236}">
                <a16:creationId xmlns:a16="http://schemas.microsoft.com/office/drawing/2014/main" id="{09316DA8-9396-FF45-B8A8-2A6FC8F9362B}"/>
              </a:ext>
            </a:extLst>
          </p:cNvPr>
          <p:cNvPicPr>
            <a:picLocks noChangeAspect="1"/>
          </p:cNvPicPr>
          <p:nvPr/>
        </p:nvPicPr>
        <p:blipFill>
          <a:blip r:embed="rId3"/>
          <a:stretch>
            <a:fillRect/>
          </a:stretch>
        </p:blipFill>
        <p:spPr>
          <a:xfrm>
            <a:off x="1829573" y="2352337"/>
            <a:ext cx="1352549" cy="1690686"/>
          </a:xfrm>
          <a:prstGeom prst="rect">
            <a:avLst/>
          </a:prstGeom>
        </p:spPr>
      </p:pic>
      <p:pic>
        <p:nvPicPr>
          <p:cNvPr id="6" name="図 5">
            <a:extLst>
              <a:ext uri="{FF2B5EF4-FFF2-40B4-BE49-F238E27FC236}">
                <a16:creationId xmlns:a16="http://schemas.microsoft.com/office/drawing/2014/main" id="{31F655B8-A6E0-394F-8718-969C55F8A68D}"/>
              </a:ext>
            </a:extLst>
          </p:cNvPr>
          <p:cNvPicPr>
            <a:picLocks noChangeAspect="1"/>
          </p:cNvPicPr>
          <p:nvPr/>
        </p:nvPicPr>
        <p:blipFill>
          <a:blip r:embed="rId4"/>
          <a:stretch>
            <a:fillRect/>
          </a:stretch>
        </p:blipFill>
        <p:spPr>
          <a:xfrm>
            <a:off x="8725203" y="2352337"/>
            <a:ext cx="2540000" cy="1663700"/>
          </a:xfrm>
          <a:prstGeom prst="rect">
            <a:avLst/>
          </a:prstGeom>
        </p:spPr>
      </p:pic>
      <p:sp>
        <p:nvSpPr>
          <p:cNvPr id="7" name="サブタイトル 2">
            <a:extLst>
              <a:ext uri="{FF2B5EF4-FFF2-40B4-BE49-F238E27FC236}">
                <a16:creationId xmlns:a16="http://schemas.microsoft.com/office/drawing/2014/main" id="{46732F85-E667-7D46-9143-39220A840E76}"/>
              </a:ext>
            </a:extLst>
          </p:cNvPr>
          <p:cNvSpPr txBox="1">
            <a:spLocks/>
          </p:cNvSpPr>
          <p:nvPr/>
        </p:nvSpPr>
        <p:spPr>
          <a:xfrm>
            <a:off x="6327660" y="4097445"/>
            <a:ext cx="1773767" cy="923924"/>
          </a:xfrm>
          <a:prstGeom prst="rect">
            <a:avLst/>
          </a:prstGeom>
        </p:spPr>
        <p:txBody>
          <a:bodyPr vert="horz" lIns="91440" tIns="45720" rIns="91440" bIns="45720" rtlCol="0" anchor="t">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fontAlgn="auto">
              <a:spcAft>
                <a:spcPts val="0"/>
              </a:spcAft>
            </a:pPr>
            <a:r>
              <a:rPr lang="en-US" altLang="ja-JP" sz="2800" dirty="0" err="1"/>
              <a:t>Eunjong</a:t>
            </a:r>
            <a:endParaRPr lang="en-US" altLang="ja-JP" sz="2800" dirty="0"/>
          </a:p>
          <a:p>
            <a:pPr fontAlgn="auto">
              <a:spcAft>
                <a:spcPts val="0"/>
              </a:spcAft>
            </a:pPr>
            <a:r>
              <a:rPr lang="en-US" altLang="ja-JP" sz="2800" dirty="0"/>
              <a:t>Choi</a:t>
            </a:r>
            <a:endParaRPr lang="en-US" altLang="ja-JP" sz="2800" baseline="30000" dirty="0"/>
          </a:p>
        </p:txBody>
      </p:sp>
      <p:sp>
        <p:nvSpPr>
          <p:cNvPr id="8" name="サブタイトル 2">
            <a:extLst>
              <a:ext uri="{FF2B5EF4-FFF2-40B4-BE49-F238E27FC236}">
                <a16:creationId xmlns:a16="http://schemas.microsoft.com/office/drawing/2014/main" id="{D751D7EE-0356-084A-A99D-7198BCEA17FE}"/>
              </a:ext>
            </a:extLst>
          </p:cNvPr>
          <p:cNvSpPr txBox="1">
            <a:spLocks/>
          </p:cNvSpPr>
          <p:nvPr/>
        </p:nvSpPr>
        <p:spPr>
          <a:xfrm>
            <a:off x="1524000" y="4173138"/>
            <a:ext cx="1773767" cy="923924"/>
          </a:xfrm>
          <a:prstGeom prst="rect">
            <a:avLst/>
          </a:prstGeom>
        </p:spPr>
        <p:txBody>
          <a:bodyPr vert="horz" lIns="91440" tIns="45720" rIns="91440" bIns="45720" rtlCol="0" anchor="t">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fontAlgn="auto">
              <a:spcAft>
                <a:spcPts val="0"/>
              </a:spcAft>
            </a:pPr>
            <a:r>
              <a:rPr lang="en-US" altLang="ja-JP" sz="2800" b="1" dirty="0" err="1"/>
              <a:t>Norihiro</a:t>
            </a:r>
            <a:endParaRPr lang="en-US" altLang="ja-JP" sz="2800" b="1" dirty="0"/>
          </a:p>
          <a:p>
            <a:pPr fontAlgn="auto">
              <a:spcAft>
                <a:spcPts val="0"/>
              </a:spcAft>
            </a:pPr>
            <a:r>
              <a:rPr lang="en-US" altLang="ja-JP" sz="2800" b="1" dirty="0"/>
              <a:t>Yoshida</a:t>
            </a:r>
          </a:p>
        </p:txBody>
      </p:sp>
      <p:sp>
        <p:nvSpPr>
          <p:cNvPr id="9" name="サブタイトル 2">
            <a:extLst>
              <a:ext uri="{FF2B5EF4-FFF2-40B4-BE49-F238E27FC236}">
                <a16:creationId xmlns:a16="http://schemas.microsoft.com/office/drawing/2014/main" id="{0779064E-400B-8F41-B5FC-4919A00743D7}"/>
              </a:ext>
            </a:extLst>
          </p:cNvPr>
          <p:cNvSpPr txBox="1">
            <a:spLocks/>
          </p:cNvSpPr>
          <p:nvPr/>
        </p:nvSpPr>
        <p:spPr>
          <a:xfrm>
            <a:off x="8983436" y="4165125"/>
            <a:ext cx="1773767" cy="923924"/>
          </a:xfrm>
          <a:prstGeom prst="rect">
            <a:avLst/>
          </a:prstGeom>
        </p:spPr>
        <p:txBody>
          <a:bodyPr vert="horz" lIns="91440" tIns="45720" rIns="91440" bIns="45720" rtlCol="0" anchor="t">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fontAlgn="auto">
              <a:spcAft>
                <a:spcPts val="0"/>
              </a:spcAft>
            </a:pPr>
            <a:r>
              <a:rPr lang="en-US" altLang="ja-JP" sz="2800" dirty="0" err="1"/>
              <a:t>Katsuro</a:t>
            </a:r>
            <a:endParaRPr lang="en-US" altLang="ja-JP" sz="2800" dirty="0"/>
          </a:p>
          <a:p>
            <a:pPr fontAlgn="auto">
              <a:spcAft>
                <a:spcPts val="0"/>
              </a:spcAft>
            </a:pPr>
            <a:r>
              <a:rPr lang="en-US" altLang="ja-JP" sz="2800" dirty="0"/>
              <a:t>Inoue</a:t>
            </a:r>
          </a:p>
        </p:txBody>
      </p:sp>
      <p:pic>
        <p:nvPicPr>
          <p:cNvPr id="11" name="図 10">
            <a:extLst>
              <a:ext uri="{FF2B5EF4-FFF2-40B4-BE49-F238E27FC236}">
                <a16:creationId xmlns:a16="http://schemas.microsoft.com/office/drawing/2014/main" id="{4F9F9DC8-B987-1443-B357-EAE801BCF0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26229" y="5385796"/>
            <a:ext cx="2438974" cy="739998"/>
          </a:xfrm>
          <a:prstGeom prst="rect">
            <a:avLst/>
          </a:prstGeom>
        </p:spPr>
      </p:pic>
      <p:pic>
        <p:nvPicPr>
          <p:cNvPr id="12" name="図 11">
            <a:extLst>
              <a:ext uri="{FF2B5EF4-FFF2-40B4-BE49-F238E27FC236}">
                <a16:creationId xmlns:a16="http://schemas.microsoft.com/office/drawing/2014/main" id="{2F33CD40-C6F2-A349-A1F2-303CCE4B95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00946" y="5227177"/>
            <a:ext cx="1660037" cy="1242942"/>
          </a:xfrm>
          <a:prstGeom prst="rect">
            <a:avLst/>
          </a:prstGeom>
        </p:spPr>
      </p:pic>
      <p:pic>
        <p:nvPicPr>
          <p:cNvPr id="14" name="図 13">
            <a:extLst>
              <a:ext uri="{FF2B5EF4-FFF2-40B4-BE49-F238E27FC236}">
                <a16:creationId xmlns:a16="http://schemas.microsoft.com/office/drawing/2014/main" id="{A3547F1F-9E20-5E47-934E-7F16C2DA4F38}"/>
              </a:ext>
            </a:extLst>
          </p:cNvPr>
          <p:cNvPicPr>
            <a:picLocks noChangeAspect="1"/>
          </p:cNvPicPr>
          <p:nvPr/>
        </p:nvPicPr>
        <p:blipFill>
          <a:blip r:embed="rId7"/>
          <a:stretch>
            <a:fillRect/>
          </a:stretch>
        </p:blipFill>
        <p:spPr>
          <a:xfrm>
            <a:off x="3672115" y="2387046"/>
            <a:ext cx="2207971" cy="1655978"/>
          </a:xfrm>
          <a:prstGeom prst="rect">
            <a:avLst/>
          </a:prstGeom>
        </p:spPr>
      </p:pic>
      <p:sp>
        <p:nvSpPr>
          <p:cNvPr id="15" name="サブタイトル 2">
            <a:extLst>
              <a:ext uri="{FF2B5EF4-FFF2-40B4-BE49-F238E27FC236}">
                <a16:creationId xmlns:a16="http://schemas.microsoft.com/office/drawing/2014/main" id="{1AAE7C60-C7E5-4B46-B7D1-521879B10D65}"/>
              </a:ext>
            </a:extLst>
          </p:cNvPr>
          <p:cNvSpPr txBox="1">
            <a:spLocks/>
          </p:cNvSpPr>
          <p:nvPr/>
        </p:nvSpPr>
        <p:spPr>
          <a:xfrm>
            <a:off x="3858888" y="4173138"/>
            <a:ext cx="1773767" cy="923924"/>
          </a:xfrm>
          <a:prstGeom prst="rect">
            <a:avLst/>
          </a:prstGeom>
        </p:spPr>
        <p:txBody>
          <a:bodyPr vert="horz" lIns="91440" tIns="45720" rIns="91440" bIns="45720" rtlCol="0" anchor="t">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fontAlgn="auto">
              <a:spcAft>
                <a:spcPts val="0"/>
              </a:spcAft>
            </a:pPr>
            <a:r>
              <a:rPr lang="en-US" altLang="ja-JP" sz="2800" dirty="0" err="1"/>
              <a:t>Seiya</a:t>
            </a:r>
            <a:endParaRPr lang="en-US" altLang="ja-JP" sz="2800" dirty="0"/>
          </a:p>
          <a:p>
            <a:pPr fontAlgn="auto">
              <a:spcAft>
                <a:spcPts val="0"/>
              </a:spcAft>
            </a:pPr>
            <a:r>
              <a:rPr lang="en-US" altLang="ja-JP" sz="2800" dirty="0" err="1"/>
              <a:t>Numata</a:t>
            </a:r>
            <a:endParaRPr lang="en-US" altLang="ja-JP" sz="2800" dirty="0"/>
          </a:p>
        </p:txBody>
      </p:sp>
      <p:pic>
        <p:nvPicPr>
          <p:cNvPr id="16" name="図 15">
            <a:extLst>
              <a:ext uri="{FF2B5EF4-FFF2-40B4-BE49-F238E27FC236}">
                <a16:creationId xmlns:a16="http://schemas.microsoft.com/office/drawing/2014/main" id="{D2314044-5CA6-7947-8B39-5011C5CC2E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6925" y="5385796"/>
            <a:ext cx="2438974" cy="739998"/>
          </a:xfrm>
          <a:prstGeom prst="rect">
            <a:avLst/>
          </a:prstGeom>
        </p:spPr>
      </p:pic>
      <p:pic>
        <p:nvPicPr>
          <p:cNvPr id="17" name="図 16">
            <a:extLst>
              <a:ext uri="{FF2B5EF4-FFF2-40B4-BE49-F238E27FC236}">
                <a16:creationId xmlns:a16="http://schemas.microsoft.com/office/drawing/2014/main" id="{4C0770ED-B23B-6B43-B36E-6EE01829E2C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08887" y="5158179"/>
            <a:ext cx="1435900" cy="1435900"/>
          </a:xfrm>
          <a:prstGeom prst="rect">
            <a:avLst/>
          </a:prstGeom>
        </p:spPr>
      </p:pic>
      <p:sp>
        <p:nvSpPr>
          <p:cNvPr id="18" name="スライド番号プレースホルダー 17">
            <a:extLst>
              <a:ext uri="{FF2B5EF4-FFF2-40B4-BE49-F238E27FC236}">
                <a16:creationId xmlns:a16="http://schemas.microsoft.com/office/drawing/2014/main" id="{8AEDA0EB-D8BA-3D4C-9BD6-6C1A7D8EE37C}"/>
              </a:ext>
            </a:extLst>
          </p:cNvPr>
          <p:cNvSpPr>
            <a:spLocks noGrp="1"/>
          </p:cNvSpPr>
          <p:nvPr>
            <p:ph type="sldNum" sz="quarter" idx="12"/>
          </p:nvPr>
        </p:nvSpPr>
        <p:spPr/>
        <p:txBody>
          <a:bodyPr/>
          <a:lstStyle/>
          <a:p>
            <a:fld id="{7F630FA6-15E5-4647-8761-E9AD13C643D3}" type="slidenum">
              <a:rPr kumimoji="1" lang="ja-JP" altLang="en-US" smtClean="0"/>
              <a:t>1</a:t>
            </a:fld>
            <a:endParaRPr kumimoji="1" lang="ja-JP" altLang="en-US"/>
          </a:p>
        </p:txBody>
      </p:sp>
    </p:spTree>
    <p:extLst>
      <p:ext uri="{BB962C8B-B14F-4D97-AF65-F5344CB8AC3E}">
        <p14:creationId xmlns:p14="http://schemas.microsoft.com/office/powerpoint/2010/main" val="16834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50A2A-E1B6-D743-8C6A-9161990843E4}"/>
              </a:ext>
            </a:extLst>
          </p:cNvPr>
          <p:cNvSpPr>
            <a:spLocks noGrp="1"/>
          </p:cNvSpPr>
          <p:nvPr>
            <p:ph type="title"/>
          </p:nvPr>
        </p:nvSpPr>
        <p:spPr/>
        <p:txBody>
          <a:bodyPr/>
          <a:lstStyle/>
          <a:p>
            <a:r>
              <a:rPr kumimoji="1" lang="en-US" altLang="ja-JP" dirty="0"/>
              <a:t>Detection of “Extract Method” Refactoring</a:t>
            </a:r>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3A6AAB5-0380-474F-8204-E9947420F501}"/>
                  </a:ext>
                </a:extLst>
              </p:cNvPr>
              <p:cNvSpPr txBox="1"/>
              <p:nvPr/>
            </p:nvSpPr>
            <p:spPr>
              <a:xfrm>
                <a:off x="1154185" y="2130903"/>
                <a:ext cx="9373848" cy="3877985"/>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d>
                        <m:dPr>
                          <m:ctrlPr>
                            <a:rPr lang="en-US" altLang="ja-JP" sz="2800" i="1" smtClean="0">
                              <a:solidFill>
                                <a:schemeClr val="tx1"/>
                              </a:solidFill>
                              <a:latin typeface="Cambria Math" panose="02040503050406030204" pitchFamily="18" charset="0"/>
                            </a:rPr>
                          </m:ctrlPr>
                        </m:dPr>
                        <m:e>
                          <m:r>
                            <a:rPr lang="en-US" altLang="ja-JP" sz="2800" i="1">
                              <a:solidFill>
                                <a:schemeClr val="tx1"/>
                              </a:solidFill>
                              <a:latin typeface="Cambria Math" panose="02040503050406030204" pitchFamily="18" charset="0"/>
                            </a:rPr>
                            <m:t>𝐼𝑛𝑠𝑒𝑟𝑡</m:t>
                          </m:r>
                          <m:r>
                            <a:rPr lang="en-US" altLang="ja-JP" sz="2800" i="1">
                              <a:solidFill>
                                <a:schemeClr val="tx1"/>
                              </a:solidFill>
                              <a:latin typeface="Cambria Math" panose="02040503050406030204" pitchFamily="18" charset="0"/>
                            </a:rPr>
                            <m:t>, </m:t>
                          </m:r>
                          <m:r>
                            <a:rPr lang="en-US" altLang="ja-JP" sz="2800" i="1">
                              <a:solidFill>
                                <a:schemeClr val="tx1"/>
                              </a:solidFill>
                              <a:latin typeface="Cambria Math" panose="02040503050406030204" pitchFamily="18" charset="0"/>
                            </a:rPr>
                            <m:t>𝑀𝑒𝑡h𝑜𝑑𝐷𝑒𝑐𝑙𝑎𝑟𝑎𝑡𝑖𝑜𝑛</m:t>
                          </m:r>
                        </m:e>
                      </m:d>
                    </m:oMath>
                  </m:oMathPara>
                </a14:m>
                <a:endParaRPr lang="en-US" altLang="ja-JP" sz="28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800" i="1">
                          <a:solidFill>
                            <a:schemeClr val="tx1"/>
                          </a:solidFill>
                          <a:latin typeface="Cambria Math" panose="02040503050406030204" pitchFamily="18" charset="0"/>
                        </a:rPr>
                        <m:t>∧</m:t>
                      </m:r>
                    </m:oMath>
                  </m:oMathPara>
                </a14:m>
                <a:endParaRPr lang="en-US" altLang="ja-JP" sz="28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US" altLang="ja-JP" sz="2800" i="1" smtClean="0">
                              <a:solidFill>
                                <a:schemeClr val="tx1"/>
                              </a:solidFill>
                              <a:latin typeface="Cambria Math" panose="02040503050406030204" pitchFamily="18" charset="0"/>
                            </a:rPr>
                          </m:ctrlPr>
                        </m:dPr>
                        <m:e>
                          <m:r>
                            <m:rPr>
                              <m:sty m:val="p"/>
                            </m:rPr>
                            <a:rPr lang="en-US" altLang="ja-JP" sz="2800">
                              <a:solidFill>
                                <a:schemeClr val="tx1"/>
                              </a:solidFill>
                              <a:latin typeface="Cambria Math" panose="02040503050406030204" pitchFamily="18" charset="0"/>
                            </a:rPr>
                            <m:t>Delete</m:t>
                          </m:r>
                          <m:r>
                            <a:rPr lang="en-US" altLang="ja-JP" sz="2800">
                              <a:solidFill>
                                <a:schemeClr val="tx1"/>
                              </a:solidFill>
                              <a:latin typeface="Cambria Math" panose="02040503050406030204" pitchFamily="18" charset="0"/>
                            </a:rPr>
                            <m:t>, </m:t>
                          </m:r>
                          <m:r>
                            <a:rPr lang="en-US" altLang="ja-JP" sz="2800" i="1">
                              <a:solidFill>
                                <a:schemeClr val="tx1"/>
                              </a:solidFill>
                              <a:latin typeface="Cambria Math" panose="02040503050406030204" pitchFamily="18" charset="0"/>
                            </a:rPr>
                            <m:t>𝑐𝑜𝑑𝑒</m:t>
                          </m:r>
                          <m:r>
                            <a:rPr lang="en-US" altLang="ja-JP" sz="2800" i="1">
                              <a:solidFill>
                                <a:schemeClr val="tx1"/>
                              </a:solidFill>
                              <a:latin typeface="Cambria Math" panose="02040503050406030204" pitchFamily="18" charset="0"/>
                            </a:rPr>
                            <m:t>__</m:t>
                          </m:r>
                          <m:r>
                            <a:rPr lang="en-US" altLang="ja-JP" sz="2800" i="1">
                              <a:solidFill>
                                <a:schemeClr val="tx1"/>
                              </a:solidFill>
                              <a:latin typeface="Cambria Math" panose="02040503050406030204" pitchFamily="18" charset="0"/>
                            </a:rPr>
                            <m:t>𝑏𝑙𝑜𝑐𝑘</m:t>
                          </m:r>
                        </m:e>
                      </m:d>
                    </m:oMath>
                  </m:oMathPara>
                </a14:m>
                <a:endParaRPr lang="en-US" altLang="ja-JP" sz="28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800" i="1">
                          <a:solidFill>
                            <a:schemeClr val="tx1"/>
                          </a:solidFill>
                          <a:latin typeface="Cambria Math" panose="02040503050406030204" pitchFamily="18" charset="0"/>
                        </a:rPr>
                        <m:t>∧</m:t>
                      </m:r>
                    </m:oMath>
                  </m:oMathPara>
                </a14:m>
                <a:endParaRPr lang="en-US" altLang="ja-JP" sz="28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US" altLang="ja-JP" sz="2800" i="1" smtClean="0">
                              <a:solidFill>
                                <a:schemeClr val="tx1"/>
                              </a:solidFill>
                              <a:latin typeface="Cambria Math" panose="02040503050406030204" pitchFamily="18" charset="0"/>
                            </a:rPr>
                          </m:ctrlPr>
                        </m:dPr>
                        <m:e>
                          <m:r>
                            <a:rPr lang="en-US" altLang="ja-JP" sz="2800" i="1" smtClean="0">
                              <a:solidFill>
                                <a:schemeClr val="tx1"/>
                              </a:solidFill>
                              <a:latin typeface="Cambria Math" panose="02040503050406030204" pitchFamily="18" charset="0"/>
                            </a:rPr>
                            <m:t>𝐼𝑛𝑠𝑒𝑟𝑡</m:t>
                          </m:r>
                          <m:r>
                            <a:rPr lang="en-US" altLang="ja-JP" sz="2800" i="1" smtClean="0">
                              <a:solidFill>
                                <a:schemeClr val="tx1"/>
                              </a:solidFill>
                              <a:latin typeface="Cambria Math" panose="02040503050406030204" pitchFamily="18" charset="0"/>
                            </a:rPr>
                            <m:t>, </m:t>
                          </m:r>
                          <m:r>
                            <a:rPr lang="en-US" altLang="ja-JP" sz="2800" i="1" smtClean="0">
                              <a:solidFill>
                                <a:schemeClr val="tx1"/>
                              </a:solidFill>
                              <a:latin typeface="Cambria Math" panose="02040503050406030204" pitchFamily="18" charset="0"/>
                            </a:rPr>
                            <m:t>𝑀𝑒𝑡h𝑜𝑑𝐼𝑛𝑣𝑜𝑐𝑎𝑡𝑖𝑜𝑛</m:t>
                          </m:r>
                        </m:e>
                      </m:d>
                    </m:oMath>
                  </m:oMathPara>
                </a14:m>
                <a:endParaRPr lang="en-US" altLang="ja-JP" sz="28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800" i="1" smtClean="0">
                          <a:solidFill>
                            <a:schemeClr val="tx1"/>
                          </a:solidFill>
                          <a:latin typeface="Cambria Math" panose="02040503050406030204" pitchFamily="18" charset="0"/>
                        </a:rPr>
                        <m:t>𝑤h𝑒𝑟𝑒</m:t>
                      </m:r>
                    </m:oMath>
                  </m:oMathPara>
                </a14:m>
                <a:endParaRPr lang="en-US" altLang="ja-JP" sz="28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800" i="1" smtClean="0">
                          <a:solidFill>
                            <a:schemeClr val="tx1"/>
                          </a:solidFill>
                          <a:latin typeface="Cambria Math" panose="02040503050406030204" pitchFamily="18" charset="0"/>
                        </a:rPr>
                        <m:t>𝑝𝑜𝑠𝑖𝑡𝑖𝑜𝑛</m:t>
                      </m:r>
                      <m:d>
                        <m:dPr>
                          <m:ctrlPr>
                            <a:rPr lang="en-US" altLang="ja-JP" sz="2800" i="1" smtClean="0">
                              <a:solidFill>
                                <a:schemeClr val="tx1"/>
                              </a:solidFill>
                              <a:latin typeface="Cambria Math" panose="02040503050406030204" pitchFamily="18" charset="0"/>
                            </a:rPr>
                          </m:ctrlPr>
                        </m:dPr>
                        <m:e>
                          <m:r>
                            <a:rPr lang="en-US" altLang="ja-JP" sz="2800" i="1" smtClean="0">
                              <a:solidFill>
                                <a:schemeClr val="tx1"/>
                              </a:solidFill>
                              <a:latin typeface="Cambria Math" panose="02040503050406030204" pitchFamily="18" charset="0"/>
                            </a:rPr>
                            <m:t>𝑐𝑜𝑑𝑒</m:t>
                          </m:r>
                          <m:r>
                            <a:rPr lang="en-US" altLang="ja-JP" sz="2800" i="1" smtClean="0">
                              <a:solidFill>
                                <a:schemeClr val="tx1"/>
                              </a:solidFill>
                              <a:latin typeface="Cambria Math" panose="02040503050406030204" pitchFamily="18" charset="0"/>
                            </a:rPr>
                            <m:t>__</m:t>
                          </m:r>
                          <m:r>
                            <a:rPr lang="en-US" altLang="ja-JP" sz="2800" i="1" smtClean="0">
                              <a:solidFill>
                                <a:schemeClr val="tx1"/>
                              </a:solidFill>
                              <a:latin typeface="Cambria Math" panose="02040503050406030204" pitchFamily="18" charset="0"/>
                            </a:rPr>
                            <m:t>𝑏𝑙𝑜𝑐𝑘</m:t>
                          </m:r>
                        </m:e>
                      </m:d>
                      <m:r>
                        <a:rPr lang="en-US" altLang="ja-JP" sz="2800" i="1" smtClean="0">
                          <a:solidFill>
                            <a:schemeClr val="tx1"/>
                          </a:solidFill>
                          <a:latin typeface="Cambria Math" panose="02040503050406030204" pitchFamily="18" charset="0"/>
                        </a:rPr>
                        <m:t>=</m:t>
                      </m:r>
                      <m:r>
                        <a:rPr lang="en-US" altLang="ja-JP" sz="2800" i="1" smtClean="0">
                          <a:solidFill>
                            <a:schemeClr val="tx1"/>
                          </a:solidFill>
                          <a:latin typeface="Cambria Math" panose="02040503050406030204" pitchFamily="18" charset="0"/>
                        </a:rPr>
                        <m:t>𝑝𝑜𝑠𝑖𝑡𝑖𝑜𝑛</m:t>
                      </m:r>
                      <m:d>
                        <m:dPr>
                          <m:ctrlPr>
                            <a:rPr lang="en-US" altLang="ja-JP" sz="2800" i="1" smtClean="0">
                              <a:solidFill>
                                <a:schemeClr val="tx1"/>
                              </a:solidFill>
                              <a:latin typeface="Cambria Math" panose="02040503050406030204" pitchFamily="18" charset="0"/>
                            </a:rPr>
                          </m:ctrlPr>
                        </m:dPr>
                        <m:e>
                          <m:r>
                            <a:rPr lang="en-US" altLang="ja-JP" sz="2800" i="1" smtClean="0">
                              <a:solidFill>
                                <a:schemeClr val="tx1"/>
                              </a:solidFill>
                              <a:latin typeface="Cambria Math" panose="02040503050406030204" pitchFamily="18" charset="0"/>
                            </a:rPr>
                            <m:t>𝑀𝑒𝑡h𝑜𝑑𝐼𝑛𝑣𝑜𝑐𝑎𝑡𝑖𝑜𝑛</m:t>
                          </m:r>
                        </m:e>
                      </m:d>
                    </m:oMath>
                  </m:oMathPara>
                </a14:m>
                <a:endParaRPr lang="en-US" altLang="ja-JP" sz="2800" i="1" dirty="0">
                  <a:solidFill>
                    <a:schemeClr val="tx1"/>
                  </a:solidFill>
                  <a:latin typeface="Cambria Math" panose="02040503050406030204" pitchFamily="18" charset="0"/>
                </a:endParaRPr>
              </a:p>
              <a:p>
                <a:endParaRPr lang="en-US" altLang="ja-JP" sz="28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2800" i="1">
                          <a:solidFill>
                            <a:schemeClr val="tx1"/>
                          </a:solidFill>
                          <a:latin typeface="Cambria Math" panose="02040503050406030204" pitchFamily="18" charset="0"/>
                        </a:rPr>
                        <m:t>∧</m:t>
                      </m:r>
                      <m:r>
                        <a:rPr lang="en-US" altLang="ja-JP" sz="2800" i="1" smtClean="0">
                          <a:solidFill>
                            <a:schemeClr val="tx1"/>
                          </a:solidFill>
                          <a:latin typeface="Cambria Math" panose="02040503050406030204" pitchFamily="18" charset="0"/>
                        </a:rPr>
                        <m:t>𝑛𝑎𝑚𝑒</m:t>
                      </m:r>
                      <m:d>
                        <m:dPr>
                          <m:ctrlPr>
                            <a:rPr lang="en-US" altLang="ja-JP" sz="2800" i="1" smtClean="0">
                              <a:solidFill>
                                <a:schemeClr val="tx1"/>
                              </a:solidFill>
                              <a:latin typeface="Cambria Math" panose="02040503050406030204" pitchFamily="18" charset="0"/>
                            </a:rPr>
                          </m:ctrlPr>
                        </m:dPr>
                        <m:e>
                          <m:r>
                            <a:rPr lang="en-US" altLang="ja-JP" sz="2800" i="1" smtClean="0">
                              <a:solidFill>
                                <a:schemeClr val="tx1"/>
                              </a:solidFill>
                              <a:latin typeface="Cambria Math" panose="02040503050406030204" pitchFamily="18" charset="0"/>
                            </a:rPr>
                            <m:t>𝑀𝑒𝑡h𝑜𝑑𝐷𝑒𝑐𝑙𝑎𝑟𝑎𝑡𝑖𝑜𝑛</m:t>
                          </m:r>
                        </m:e>
                      </m:d>
                      <m:r>
                        <a:rPr lang="en-US" altLang="ja-JP" sz="2800" i="1" smtClean="0">
                          <a:solidFill>
                            <a:schemeClr val="tx1"/>
                          </a:solidFill>
                          <a:latin typeface="Cambria Math" panose="02040503050406030204" pitchFamily="18" charset="0"/>
                        </a:rPr>
                        <m:t>=</m:t>
                      </m:r>
                      <m:r>
                        <a:rPr lang="en-US" altLang="ja-JP" sz="2800" i="1" smtClean="0">
                          <a:solidFill>
                            <a:schemeClr val="tx1"/>
                          </a:solidFill>
                          <a:latin typeface="Cambria Math" panose="02040503050406030204" pitchFamily="18" charset="0"/>
                        </a:rPr>
                        <m:t>𝑛𝑎𝑚𝑒</m:t>
                      </m:r>
                      <m:r>
                        <a:rPr lang="en-US" altLang="ja-JP" sz="2800" i="1" smtClean="0">
                          <a:solidFill>
                            <a:schemeClr val="tx1"/>
                          </a:solidFill>
                          <a:latin typeface="Cambria Math" panose="02040503050406030204" pitchFamily="18" charset="0"/>
                        </a:rPr>
                        <m:t>(</m:t>
                      </m:r>
                      <m:r>
                        <a:rPr lang="en-US" altLang="ja-JP" sz="2800" i="1" smtClean="0">
                          <a:solidFill>
                            <a:schemeClr val="tx1"/>
                          </a:solidFill>
                          <a:latin typeface="Cambria Math" panose="02040503050406030204" pitchFamily="18" charset="0"/>
                        </a:rPr>
                        <m:t>𝑀𝑒𝑡h𝑜𝑑𝐼𝑛𝑣𝑜𝑐𝑎𝑡𝑖𝑜𝑛</m:t>
                      </m:r>
                      <m:r>
                        <a:rPr lang="en-US" altLang="ja-JP" sz="2800" i="1" smtClean="0">
                          <a:solidFill>
                            <a:srgbClr val="000000"/>
                          </a:solidFill>
                          <a:latin typeface="Cambria Math" panose="02040503050406030204" pitchFamily="18" charset="0"/>
                        </a:rPr>
                        <m:t>)</m:t>
                      </m:r>
                    </m:oMath>
                  </m:oMathPara>
                </a14:m>
                <a:endParaRPr lang="en-US" altLang="ja-JP" sz="2800" dirty="0">
                  <a:solidFill>
                    <a:srgbClr val="000000"/>
                  </a:solidFill>
                </a:endParaRPr>
              </a:p>
            </p:txBody>
          </p:sp>
        </mc:Choice>
        <mc:Fallback xmlns="">
          <p:sp>
            <p:nvSpPr>
              <p:cNvPr id="7" name="テキスト ボックス 6">
                <a:extLst>
                  <a:ext uri="{FF2B5EF4-FFF2-40B4-BE49-F238E27FC236}">
                    <a16:creationId xmlns:a16="http://schemas.microsoft.com/office/drawing/2014/main" id="{03A6AAB5-0380-474F-8204-E9947420F501}"/>
                  </a:ext>
                </a:extLst>
              </p:cNvPr>
              <p:cNvSpPr txBox="1">
                <a:spLocks noRot="1" noChangeAspect="1" noMove="1" noResize="1" noEditPoints="1" noAdjustHandles="1" noChangeArrowheads="1" noChangeShapeType="1" noTextEdit="1"/>
              </p:cNvSpPr>
              <p:nvPr/>
            </p:nvSpPr>
            <p:spPr>
              <a:xfrm>
                <a:off x="1154185" y="2130903"/>
                <a:ext cx="9373848" cy="3877985"/>
              </a:xfrm>
              <a:prstGeom prst="rect">
                <a:avLst/>
              </a:prstGeom>
              <a:blipFill>
                <a:blip r:embed="rId3"/>
                <a:stretch>
                  <a:fillRect r="-677" b="-2623"/>
                </a:stretch>
              </a:blipFill>
            </p:spPr>
            <p:txBody>
              <a:bodyPr/>
              <a:lstStyle/>
              <a:p>
                <a:r>
                  <a:rPr lang="ja-JP" altLang="en-US">
                    <a:noFill/>
                  </a:rPr>
                  <a:t> </a:t>
                </a:r>
              </a:p>
            </p:txBody>
          </p:sp>
        </mc:Fallback>
      </mc:AlternateContent>
      <p:sp>
        <p:nvSpPr>
          <p:cNvPr id="10" name="コンテンツ プレースホルダー 2">
            <a:extLst>
              <a:ext uri="{FF2B5EF4-FFF2-40B4-BE49-F238E27FC236}">
                <a16:creationId xmlns:a16="http://schemas.microsoft.com/office/drawing/2014/main" id="{CCA41F3B-6F3A-C64B-A80C-7EE0CEF353FC}"/>
              </a:ext>
            </a:extLst>
          </p:cNvPr>
          <p:cNvSpPr txBox="1">
            <a:spLocks/>
          </p:cNvSpPr>
          <p:nvPr/>
        </p:nvSpPr>
        <p:spPr>
          <a:xfrm>
            <a:off x="8333103" y="1873771"/>
            <a:ext cx="3464155" cy="74573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r>
              <a:rPr lang="en-US" altLang="ja-JP" dirty="0"/>
              <a:t>Insertion of method declaration</a:t>
            </a:r>
            <a:endParaRPr lang="ja-JP" altLang="en-US"/>
          </a:p>
        </p:txBody>
      </p:sp>
      <p:sp>
        <p:nvSpPr>
          <p:cNvPr id="11" name="コンテンツ プレースホルダー 2">
            <a:extLst>
              <a:ext uri="{FF2B5EF4-FFF2-40B4-BE49-F238E27FC236}">
                <a16:creationId xmlns:a16="http://schemas.microsoft.com/office/drawing/2014/main" id="{E0E98E18-9D54-5449-A7A0-986418A8D17E}"/>
              </a:ext>
            </a:extLst>
          </p:cNvPr>
          <p:cNvSpPr txBox="1">
            <a:spLocks/>
          </p:cNvSpPr>
          <p:nvPr/>
        </p:nvSpPr>
        <p:spPr>
          <a:xfrm>
            <a:off x="8333102" y="2970610"/>
            <a:ext cx="3464155" cy="43450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r>
              <a:rPr lang="en-US" altLang="ja-JP" dirty="0"/>
              <a:t>Block deletion </a:t>
            </a:r>
            <a:endParaRPr lang="ja-JP" altLang="en-US"/>
          </a:p>
        </p:txBody>
      </p:sp>
      <p:sp>
        <p:nvSpPr>
          <p:cNvPr id="12" name="コンテンツ プレースホルダー 2">
            <a:extLst>
              <a:ext uri="{FF2B5EF4-FFF2-40B4-BE49-F238E27FC236}">
                <a16:creationId xmlns:a16="http://schemas.microsoft.com/office/drawing/2014/main" id="{E907D54D-DB4B-AB41-BAF5-7D14AF2E853A}"/>
              </a:ext>
            </a:extLst>
          </p:cNvPr>
          <p:cNvSpPr txBox="1">
            <a:spLocks/>
          </p:cNvSpPr>
          <p:nvPr/>
        </p:nvSpPr>
        <p:spPr>
          <a:xfrm>
            <a:off x="8333103" y="3805446"/>
            <a:ext cx="3464155" cy="74573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r>
              <a:rPr lang="en-US" altLang="ja-JP" dirty="0"/>
              <a:t>Insertion of method invocation</a:t>
            </a:r>
            <a:endParaRPr lang="ja-JP" altLang="en-US"/>
          </a:p>
        </p:txBody>
      </p:sp>
      <p:sp>
        <p:nvSpPr>
          <p:cNvPr id="13" name="コンテンツ プレースホルダー 2">
            <a:extLst>
              <a:ext uri="{FF2B5EF4-FFF2-40B4-BE49-F238E27FC236}">
                <a16:creationId xmlns:a16="http://schemas.microsoft.com/office/drawing/2014/main" id="{A19D5596-C5EA-B14D-B587-B81FF4F61ED7}"/>
              </a:ext>
            </a:extLst>
          </p:cNvPr>
          <p:cNvSpPr txBox="1">
            <a:spLocks/>
          </p:cNvSpPr>
          <p:nvPr/>
        </p:nvSpPr>
        <p:spPr>
          <a:xfrm>
            <a:off x="2023672" y="5069184"/>
            <a:ext cx="9773585" cy="45255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r>
              <a:rPr lang="en-US" altLang="ja-JP" dirty="0"/>
              <a:t>Block and the method invocation are at the same position.</a:t>
            </a:r>
            <a:endParaRPr lang="ja-JP" altLang="en-US"/>
          </a:p>
        </p:txBody>
      </p:sp>
      <p:sp>
        <p:nvSpPr>
          <p:cNvPr id="14" name="コンテンツ プレースホルダー 2">
            <a:extLst>
              <a:ext uri="{FF2B5EF4-FFF2-40B4-BE49-F238E27FC236}">
                <a16:creationId xmlns:a16="http://schemas.microsoft.com/office/drawing/2014/main" id="{45497ECE-BDF4-BC49-8CB3-2F25F5554E83}"/>
              </a:ext>
            </a:extLst>
          </p:cNvPr>
          <p:cNvSpPr txBox="1">
            <a:spLocks/>
          </p:cNvSpPr>
          <p:nvPr/>
        </p:nvSpPr>
        <p:spPr>
          <a:xfrm>
            <a:off x="2608289" y="6039744"/>
            <a:ext cx="9188968" cy="45255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r>
              <a:rPr lang="en-US" altLang="ja-JP" dirty="0"/>
              <a:t>Declared and invoked methods are the same names.</a:t>
            </a:r>
            <a:endParaRPr lang="ja-JP" altLang="en-US"/>
          </a:p>
        </p:txBody>
      </p:sp>
      <p:sp>
        <p:nvSpPr>
          <p:cNvPr id="15" name="スライド番号プレースホルダー 14">
            <a:extLst>
              <a:ext uri="{FF2B5EF4-FFF2-40B4-BE49-F238E27FC236}">
                <a16:creationId xmlns:a16="http://schemas.microsoft.com/office/drawing/2014/main" id="{E0D55F17-23F8-1943-AAEB-84D8FB0EBE8C}"/>
              </a:ext>
            </a:extLst>
          </p:cNvPr>
          <p:cNvSpPr>
            <a:spLocks noGrp="1"/>
          </p:cNvSpPr>
          <p:nvPr>
            <p:ph type="sldNum" sz="quarter" idx="12"/>
          </p:nvPr>
        </p:nvSpPr>
        <p:spPr/>
        <p:txBody>
          <a:bodyPr/>
          <a:lstStyle/>
          <a:p>
            <a:fld id="{7F630FA6-15E5-4647-8761-E9AD13C643D3}" type="slidenum">
              <a:rPr kumimoji="1" lang="ja-JP" altLang="en-US" smtClean="0"/>
              <a:t>10</a:t>
            </a:fld>
            <a:endParaRPr kumimoji="1" lang="ja-JP" altLang="en-US"/>
          </a:p>
        </p:txBody>
      </p:sp>
    </p:spTree>
    <p:extLst>
      <p:ext uri="{BB962C8B-B14F-4D97-AF65-F5344CB8AC3E}">
        <p14:creationId xmlns:p14="http://schemas.microsoft.com/office/powerpoint/2010/main" val="396172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50A2A-E1B6-D743-8C6A-9161990843E4}"/>
              </a:ext>
            </a:extLst>
          </p:cNvPr>
          <p:cNvSpPr>
            <a:spLocks noGrp="1"/>
          </p:cNvSpPr>
          <p:nvPr>
            <p:ph type="title"/>
          </p:nvPr>
        </p:nvSpPr>
        <p:spPr/>
        <p:txBody>
          <a:bodyPr/>
          <a:lstStyle/>
          <a:p>
            <a:r>
              <a:rPr kumimoji="1" lang="en-US" altLang="ja-JP" dirty="0"/>
              <a:t>Clone detection &amp; recommendation</a:t>
            </a:r>
            <a:endParaRPr kumimoji="1" lang="ja-JP" altLang="en-US"/>
          </a:p>
        </p:txBody>
      </p:sp>
      <p:sp>
        <p:nvSpPr>
          <p:cNvPr id="3" name="コンテンツ プレースホルダー 2">
            <a:extLst>
              <a:ext uri="{FF2B5EF4-FFF2-40B4-BE49-F238E27FC236}">
                <a16:creationId xmlns:a16="http://schemas.microsoft.com/office/drawing/2014/main" id="{99B2076D-787D-EA48-8677-176083DF14CF}"/>
              </a:ext>
            </a:extLst>
          </p:cNvPr>
          <p:cNvSpPr>
            <a:spLocks noGrp="1"/>
          </p:cNvSpPr>
          <p:nvPr>
            <p:ph idx="1"/>
          </p:nvPr>
        </p:nvSpPr>
        <p:spPr>
          <a:xfrm>
            <a:off x="838200" y="1825625"/>
            <a:ext cx="8200869" cy="4351338"/>
          </a:xfrm>
        </p:spPr>
        <p:txBody>
          <a:bodyPr/>
          <a:lstStyle/>
          <a:p>
            <a:r>
              <a:rPr lang="en-US" altLang="ja-JP" dirty="0"/>
              <a:t>Clone Detection</a:t>
            </a:r>
          </a:p>
          <a:p>
            <a:pPr lvl="1"/>
            <a:r>
              <a:rPr lang="en-US" altLang="ja-JP" dirty="0"/>
              <a:t>Performs clone detection when a method declaration is inserted in Eclipse AST</a:t>
            </a:r>
          </a:p>
          <a:p>
            <a:pPr lvl="1"/>
            <a:r>
              <a:rPr lang="en-US" altLang="ja-JP" dirty="0"/>
              <a:t>Uses </a:t>
            </a:r>
            <a:r>
              <a:rPr lang="en-US" altLang="ja-JP" dirty="0" err="1"/>
              <a:t>CCFinderX</a:t>
            </a:r>
            <a:endParaRPr lang="en-US" altLang="ja-JP" dirty="0"/>
          </a:p>
          <a:p>
            <a:pPr marL="914400" lvl="2" indent="0">
              <a:buNone/>
            </a:pPr>
            <a:r>
              <a:rPr lang="en-US" altLang="ja-JP" dirty="0"/>
              <a:t>High-speed token-based clone detection tool</a:t>
            </a:r>
          </a:p>
          <a:p>
            <a:pPr lvl="2"/>
            <a:endParaRPr lang="en-US" altLang="ja-JP" dirty="0"/>
          </a:p>
          <a:p>
            <a:r>
              <a:rPr lang="en-US" altLang="ja-JP" dirty="0"/>
              <a:t>Clone Recommendation</a:t>
            </a:r>
          </a:p>
          <a:p>
            <a:pPr lvl="1"/>
            <a:r>
              <a:rPr lang="en-US" altLang="ja-JP" dirty="0"/>
              <a:t>Recommend code clones of the code fragment which is extracted by ”Extract Method” refactoring</a:t>
            </a:r>
            <a:endParaRPr kumimoji="1" lang="en-US" altLang="ja-JP" dirty="0"/>
          </a:p>
          <a:p>
            <a:endParaRPr kumimoji="1" lang="ja-JP" altLang="en-US"/>
          </a:p>
        </p:txBody>
      </p:sp>
      <p:pic>
        <p:nvPicPr>
          <p:cNvPr id="19" name="図 18">
            <a:extLst>
              <a:ext uri="{FF2B5EF4-FFF2-40B4-BE49-F238E27FC236}">
                <a16:creationId xmlns:a16="http://schemas.microsoft.com/office/drawing/2014/main" id="{4D2FE704-A748-D448-A99E-E2CEA4E261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1230" y="5591227"/>
            <a:ext cx="863262" cy="859215"/>
          </a:xfrm>
          <a:prstGeom prst="rect">
            <a:avLst/>
          </a:prstGeom>
        </p:spPr>
      </p:pic>
      <p:pic>
        <p:nvPicPr>
          <p:cNvPr id="20" name="図 19">
            <a:extLst>
              <a:ext uri="{FF2B5EF4-FFF2-40B4-BE49-F238E27FC236}">
                <a16:creationId xmlns:a16="http://schemas.microsoft.com/office/drawing/2014/main" id="{E66A3EA1-FC6C-C64A-BE4E-BB2AE2545B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9913" y="5396089"/>
            <a:ext cx="1192223" cy="1084111"/>
          </a:xfrm>
          <a:prstGeom prst="rect">
            <a:avLst/>
          </a:prstGeom>
        </p:spPr>
      </p:pic>
      <p:cxnSp>
        <p:nvCxnSpPr>
          <p:cNvPr id="21" name="直線矢印コネクタ 20">
            <a:extLst>
              <a:ext uri="{FF2B5EF4-FFF2-40B4-BE49-F238E27FC236}">
                <a16:creationId xmlns:a16="http://schemas.microsoft.com/office/drawing/2014/main" id="{B4B4CD52-F064-2F4C-ABDC-62446A26C6C1}"/>
              </a:ext>
            </a:extLst>
          </p:cNvPr>
          <p:cNvCxnSpPr>
            <a:cxnSpLocks/>
          </p:cNvCxnSpPr>
          <p:nvPr/>
        </p:nvCxnSpPr>
        <p:spPr>
          <a:xfrm>
            <a:off x="6151764" y="6003330"/>
            <a:ext cx="1648149" cy="0"/>
          </a:xfrm>
          <a:prstGeom prst="straightConnector1">
            <a:avLst/>
          </a:prstGeom>
          <a:ln w="1270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111">
            <a:extLst>
              <a:ext uri="{FF2B5EF4-FFF2-40B4-BE49-F238E27FC236}">
                <a16:creationId xmlns:a16="http://schemas.microsoft.com/office/drawing/2014/main" id="{8DA4EDE7-02E4-3644-8AB7-A2ABA7BD0681}"/>
              </a:ext>
            </a:extLst>
          </p:cNvPr>
          <p:cNvSpPr txBox="1">
            <a:spLocks noChangeArrowheads="1"/>
          </p:cNvSpPr>
          <p:nvPr/>
        </p:nvSpPr>
        <p:spPr bwMode="auto">
          <a:xfrm>
            <a:off x="5882675" y="5559631"/>
            <a:ext cx="1942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r>
              <a:rPr lang="en-US" altLang="ja-JP" sz="2000" b="1" dirty="0">
                <a:solidFill>
                  <a:schemeClr val="tx1">
                    <a:lumMod val="95000"/>
                    <a:lumOff val="5000"/>
                  </a:schemeClr>
                </a:solidFill>
                <a:cs typeface="Arial" charset="0"/>
              </a:rPr>
              <a:t>recommends</a:t>
            </a:r>
            <a:endParaRPr lang="ja-JP" altLang="en-US" sz="1600" b="1" dirty="0">
              <a:solidFill>
                <a:schemeClr val="tx1">
                  <a:lumMod val="95000"/>
                  <a:lumOff val="5000"/>
                </a:schemeClr>
              </a:solidFill>
              <a:cs typeface="Arial" charset="0"/>
            </a:endParaRPr>
          </a:p>
        </p:txBody>
      </p:sp>
      <p:grpSp>
        <p:nvGrpSpPr>
          <p:cNvPr id="9" name="グループ化 8">
            <a:extLst>
              <a:ext uri="{FF2B5EF4-FFF2-40B4-BE49-F238E27FC236}">
                <a16:creationId xmlns:a16="http://schemas.microsoft.com/office/drawing/2014/main" id="{BFF9E56D-8C4D-FC4F-BEF9-9E0DF291476C}"/>
              </a:ext>
            </a:extLst>
          </p:cNvPr>
          <p:cNvGrpSpPr/>
          <p:nvPr/>
        </p:nvGrpSpPr>
        <p:grpSpPr>
          <a:xfrm>
            <a:off x="1486212" y="5413813"/>
            <a:ext cx="3213454" cy="1321701"/>
            <a:chOff x="6389620" y="3935630"/>
            <a:chExt cx="4212037" cy="1732421"/>
          </a:xfrm>
        </p:grpSpPr>
        <p:sp>
          <p:nvSpPr>
            <p:cNvPr id="23" name="AutoShape 42">
              <a:extLst>
                <a:ext uri="{FF2B5EF4-FFF2-40B4-BE49-F238E27FC236}">
                  <a16:creationId xmlns:a16="http://schemas.microsoft.com/office/drawing/2014/main" id="{702A942F-CA23-664E-B4BB-354519D97ADB}"/>
                </a:ext>
              </a:extLst>
            </p:cNvPr>
            <p:cNvSpPr>
              <a:spLocks noChangeArrowheads="1"/>
            </p:cNvSpPr>
            <p:nvPr/>
          </p:nvSpPr>
          <p:spPr bwMode="auto">
            <a:xfrm rot="10800000">
              <a:off x="6389620" y="3935630"/>
              <a:ext cx="1415203" cy="774807"/>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en-US" altLang="ja-JP" sz="1600" dirty="0"/>
            </a:p>
          </p:txBody>
        </p:sp>
        <p:sp>
          <p:nvSpPr>
            <p:cNvPr id="24" name="AutoShape 42">
              <a:extLst>
                <a:ext uri="{FF2B5EF4-FFF2-40B4-BE49-F238E27FC236}">
                  <a16:creationId xmlns:a16="http://schemas.microsoft.com/office/drawing/2014/main" id="{A8CD0C0E-19A0-C643-AE26-A976D6F34200}"/>
                </a:ext>
              </a:extLst>
            </p:cNvPr>
            <p:cNvSpPr>
              <a:spLocks noChangeArrowheads="1"/>
            </p:cNvSpPr>
            <p:nvPr/>
          </p:nvSpPr>
          <p:spPr bwMode="auto">
            <a:xfrm rot="10800000">
              <a:off x="9225482" y="3964758"/>
              <a:ext cx="1376175" cy="745679"/>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ja-JP" altLang="ja-JP" sz="1600" dirty="0"/>
            </a:p>
          </p:txBody>
        </p:sp>
        <p:sp>
          <p:nvSpPr>
            <p:cNvPr id="25" name="正方形/長方形 24">
              <a:extLst>
                <a:ext uri="{FF2B5EF4-FFF2-40B4-BE49-F238E27FC236}">
                  <a16:creationId xmlns:a16="http://schemas.microsoft.com/office/drawing/2014/main" id="{AFBACF4B-26DF-7E4A-8ECE-2973C6CB1932}"/>
                </a:ext>
              </a:extLst>
            </p:cNvPr>
            <p:cNvSpPr/>
            <p:nvPr/>
          </p:nvSpPr>
          <p:spPr>
            <a:xfrm>
              <a:off x="6545621" y="4106885"/>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clone</a:t>
              </a:r>
              <a:endParaRPr kumimoji="1" lang="ja-JP" altLang="en-US" sz="1600" dirty="0">
                <a:solidFill>
                  <a:schemeClr val="tx1"/>
                </a:solidFill>
              </a:endParaRPr>
            </a:p>
          </p:txBody>
        </p:sp>
        <p:sp>
          <p:nvSpPr>
            <p:cNvPr id="26" name="正方形/長方形 25">
              <a:extLst>
                <a:ext uri="{FF2B5EF4-FFF2-40B4-BE49-F238E27FC236}">
                  <a16:creationId xmlns:a16="http://schemas.microsoft.com/office/drawing/2014/main" id="{E1733070-0FED-1944-BD16-C1E403BC9665}"/>
                </a:ext>
              </a:extLst>
            </p:cNvPr>
            <p:cNvSpPr/>
            <p:nvPr/>
          </p:nvSpPr>
          <p:spPr>
            <a:xfrm>
              <a:off x="6545621" y="4417828"/>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clone</a:t>
              </a:r>
              <a:endParaRPr kumimoji="1" lang="ja-JP" altLang="en-US" sz="1600" dirty="0">
                <a:solidFill>
                  <a:schemeClr val="tx1"/>
                </a:solidFill>
              </a:endParaRPr>
            </a:p>
          </p:txBody>
        </p:sp>
        <p:sp>
          <p:nvSpPr>
            <p:cNvPr id="27" name="正方形/長方形 26">
              <a:extLst>
                <a:ext uri="{FF2B5EF4-FFF2-40B4-BE49-F238E27FC236}">
                  <a16:creationId xmlns:a16="http://schemas.microsoft.com/office/drawing/2014/main" id="{DFED3EAA-2535-FD43-8461-2B4369B92C7C}"/>
                </a:ext>
              </a:extLst>
            </p:cNvPr>
            <p:cNvSpPr/>
            <p:nvPr/>
          </p:nvSpPr>
          <p:spPr>
            <a:xfrm>
              <a:off x="9342456" y="4417828"/>
              <a:ext cx="1151631" cy="200670"/>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new m.</a:t>
              </a:r>
              <a:endParaRPr kumimoji="1" lang="ja-JP" altLang="en-US" sz="1600" dirty="0">
                <a:solidFill>
                  <a:schemeClr val="tx1"/>
                </a:solidFill>
              </a:endParaRPr>
            </a:p>
          </p:txBody>
        </p:sp>
        <p:sp>
          <p:nvSpPr>
            <p:cNvPr id="28" name="AutoShape 42">
              <a:extLst>
                <a:ext uri="{FF2B5EF4-FFF2-40B4-BE49-F238E27FC236}">
                  <a16:creationId xmlns:a16="http://schemas.microsoft.com/office/drawing/2014/main" id="{2E286235-E673-E048-A6D9-4D21B6394EDD}"/>
                </a:ext>
              </a:extLst>
            </p:cNvPr>
            <p:cNvSpPr>
              <a:spLocks noChangeArrowheads="1"/>
            </p:cNvSpPr>
            <p:nvPr/>
          </p:nvSpPr>
          <p:spPr bwMode="auto">
            <a:xfrm rot="10800000">
              <a:off x="6440855" y="4922372"/>
              <a:ext cx="1376175" cy="745679"/>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ja-JP" altLang="ja-JP" sz="1600" dirty="0"/>
            </a:p>
          </p:txBody>
        </p:sp>
        <p:sp>
          <p:nvSpPr>
            <p:cNvPr id="29" name="正方形/長方形 28">
              <a:extLst>
                <a:ext uri="{FF2B5EF4-FFF2-40B4-BE49-F238E27FC236}">
                  <a16:creationId xmlns:a16="http://schemas.microsoft.com/office/drawing/2014/main" id="{EC1265F4-52EC-AD42-AD26-236E270175BF}"/>
                </a:ext>
              </a:extLst>
            </p:cNvPr>
            <p:cNvSpPr/>
            <p:nvPr/>
          </p:nvSpPr>
          <p:spPr>
            <a:xfrm>
              <a:off x="6557829" y="5388397"/>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clone</a:t>
              </a:r>
              <a:endParaRPr kumimoji="1" lang="ja-JP" altLang="en-US" sz="1600" dirty="0">
                <a:solidFill>
                  <a:schemeClr val="tx1"/>
                </a:solidFill>
              </a:endParaRPr>
            </a:p>
          </p:txBody>
        </p:sp>
        <p:cxnSp>
          <p:nvCxnSpPr>
            <p:cNvPr id="30" name="直線矢印コネクタ 29">
              <a:extLst>
                <a:ext uri="{FF2B5EF4-FFF2-40B4-BE49-F238E27FC236}">
                  <a16:creationId xmlns:a16="http://schemas.microsoft.com/office/drawing/2014/main" id="{DF607855-63B2-CB40-B549-01FF5514C593}"/>
                </a:ext>
              </a:extLst>
            </p:cNvPr>
            <p:cNvCxnSpPr>
              <a:cxnSpLocks/>
            </p:cNvCxnSpPr>
            <p:nvPr/>
          </p:nvCxnSpPr>
          <p:spPr>
            <a:xfrm>
              <a:off x="7804823" y="4502162"/>
              <a:ext cx="1404250"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C77FD9E-6847-814D-8701-C596E2E353F0}"/>
                </a:ext>
              </a:extLst>
            </p:cNvPr>
            <p:cNvCxnSpPr>
              <a:cxnSpLocks/>
            </p:cNvCxnSpPr>
            <p:nvPr/>
          </p:nvCxnSpPr>
          <p:spPr>
            <a:xfrm flipV="1">
              <a:off x="7821232" y="4710437"/>
              <a:ext cx="1387841" cy="67796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grpSp>
      <p:sp>
        <p:nvSpPr>
          <p:cNvPr id="33" name="AutoShape 42">
            <a:extLst>
              <a:ext uri="{FF2B5EF4-FFF2-40B4-BE49-F238E27FC236}">
                <a16:creationId xmlns:a16="http://schemas.microsoft.com/office/drawing/2014/main" id="{6E4F9908-45FD-3A44-B637-E997A7CEA8F4}"/>
              </a:ext>
            </a:extLst>
          </p:cNvPr>
          <p:cNvSpPr>
            <a:spLocks noChangeArrowheads="1"/>
          </p:cNvSpPr>
          <p:nvPr/>
        </p:nvSpPr>
        <p:spPr bwMode="auto">
          <a:xfrm rot="10800000">
            <a:off x="8083509" y="1825625"/>
            <a:ext cx="1415203" cy="774807"/>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en-US" altLang="ja-JP" dirty="0"/>
          </a:p>
        </p:txBody>
      </p:sp>
      <p:sp>
        <p:nvSpPr>
          <p:cNvPr id="34" name="正方形/長方形 33">
            <a:extLst>
              <a:ext uri="{FF2B5EF4-FFF2-40B4-BE49-F238E27FC236}">
                <a16:creationId xmlns:a16="http://schemas.microsoft.com/office/drawing/2014/main" id="{67B00E62-289E-3840-AA87-2A10410A5A6C}"/>
              </a:ext>
            </a:extLst>
          </p:cNvPr>
          <p:cNvSpPr/>
          <p:nvPr/>
        </p:nvSpPr>
        <p:spPr>
          <a:xfrm>
            <a:off x="8239510" y="1996880"/>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clone</a:t>
            </a:r>
            <a:endParaRPr kumimoji="1" lang="ja-JP" altLang="en-US" dirty="0">
              <a:solidFill>
                <a:schemeClr val="tx1"/>
              </a:solidFill>
            </a:endParaRPr>
          </a:p>
        </p:txBody>
      </p:sp>
      <p:sp>
        <p:nvSpPr>
          <p:cNvPr id="35" name="正方形/長方形 34">
            <a:extLst>
              <a:ext uri="{FF2B5EF4-FFF2-40B4-BE49-F238E27FC236}">
                <a16:creationId xmlns:a16="http://schemas.microsoft.com/office/drawing/2014/main" id="{C79F5A62-A52E-B74F-A2CD-64F2989D3EA6}"/>
              </a:ext>
            </a:extLst>
          </p:cNvPr>
          <p:cNvSpPr/>
          <p:nvPr/>
        </p:nvSpPr>
        <p:spPr>
          <a:xfrm>
            <a:off x="8239510" y="2307823"/>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clone</a:t>
            </a:r>
            <a:endParaRPr kumimoji="1" lang="ja-JP" altLang="en-US" dirty="0">
              <a:solidFill>
                <a:schemeClr val="tx1"/>
              </a:solidFill>
            </a:endParaRPr>
          </a:p>
        </p:txBody>
      </p:sp>
      <p:sp>
        <p:nvSpPr>
          <p:cNvPr id="36" name="AutoShape 42">
            <a:extLst>
              <a:ext uri="{FF2B5EF4-FFF2-40B4-BE49-F238E27FC236}">
                <a16:creationId xmlns:a16="http://schemas.microsoft.com/office/drawing/2014/main" id="{B6BD1839-C585-D14C-8488-C9524660F95C}"/>
              </a:ext>
            </a:extLst>
          </p:cNvPr>
          <p:cNvSpPr>
            <a:spLocks noChangeArrowheads="1"/>
          </p:cNvSpPr>
          <p:nvPr/>
        </p:nvSpPr>
        <p:spPr bwMode="auto">
          <a:xfrm rot="10800000">
            <a:off x="8134744" y="2812367"/>
            <a:ext cx="1376175" cy="745679"/>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ja-JP" altLang="ja-JP" dirty="0"/>
          </a:p>
        </p:txBody>
      </p:sp>
      <p:sp>
        <p:nvSpPr>
          <p:cNvPr id="37" name="正方形/長方形 36">
            <a:extLst>
              <a:ext uri="{FF2B5EF4-FFF2-40B4-BE49-F238E27FC236}">
                <a16:creationId xmlns:a16="http://schemas.microsoft.com/office/drawing/2014/main" id="{7FF74D5B-C6AE-2F4E-A18C-100FD1671317}"/>
              </a:ext>
            </a:extLst>
          </p:cNvPr>
          <p:cNvSpPr/>
          <p:nvPr/>
        </p:nvSpPr>
        <p:spPr>
          <a:xfrm>
            <a:off x="8251718" y="3278392"/>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clone</a:t>
            </a:r>
            <a:endParaRPr kumimoji="1" lang="ja-JP" altLang="en-US" dirty="0">
              <a:solidFill>
                <a:schemeClr val="tx1"/>
              </a:solidFill>
            </a:endParaRPr>
          </a:p>
        </p:txBody>
      </p:sp>
      <p:sp>
        <p:nvSpPr>
          <p:cNvPr id="38" name="スライド番号プレースホルダー 37">
            <a:extLst>
              <a:ext uri="{FF2B5EF4-FFF2-40B4-BE49-F238E27FC236}">
                <a16:creationId xmlns:a16="http://schemas.microsoft.com/office/drawing/2014/main" id="{B62F0089-A562-4F44-BEAC-624FB24A60BA}"/>
              </a:ext>
            </a:extLst>
          </p:cNvPr>
          <p:cNvSpPr>
            <a:spLocks noGrp="1"/>
          </p:cNvSpPr>
          <p:nvPr>
            <p:ph type="sldNum" sz="quarter" idx="12"/>
          </p:nvPr>
        </p:nvSpPr>
        <p:spPr/>
        <p:txBody>
          <a:bodyPr/>
          <a:lstStyle/>
          <a:p>
            <a:fld id="{7F630FA6-15E5-4647-8761-E9AD13C643D3}" type="slidenum">
              <a:rPr kumimoji="1" lang="ja-JP" altLang="en-US" smtClean="0"/>
              <a:t>11</a:t>
            </a:fld>
            <a:endParaRPr kumimoji="1" lang="ja-JP" altLang="en-US"/>
          </a:p>
        </p:txBody>
      </p:sp>
    </p:spTree>
    <p:extLst>
      <p:ext uri="{BB962C8B-B14F-4D97-AF65-F5344CB8AC3E}">
        <p14:creationId xmlns:p14="http://schemas.microsoft.com/office/powerpoint/2010/main" val="142872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43346" y="98425"/>
            <a:ext cx="9854700" cy="6326588"/>
          </a:xfrm>
        </p:spPr>
      </p:pic>
      <p:sp>
        <p:nvSpPr>
          <p:cNvPr id="4" name="スライド番号プレースホルダー 3"/>
          <p:cNvSpPr>
            <a:spLocks noGrp="1"/>
          </p:cNvSpPr>
          <p:nvPr>
            <p:ph type="sldNum" sz="quarter" idx="12"/>
          </p:nvPr>
        </p:nvSpPr>
        <p:spPr>
          <a:xfrm>
            <a:off x="8610600" y="6356350"/>
            <a:ext cx="2743200" cy="365125"/>
          </a:xfrm>
        </p:spPr>
        <p:txBody>
          <a:bodyPr/>
          <a:lstStyle/>
          <a:p>
            <a:fld id="{9F5033E9-932D-4E41-95C3-341F9A6DAE17}" type="slidenum">
              <a:rPr lang="en-US" altLang="ja-JP" smtClean="0"/>
              <a:pPr/>
              <a:t>12</a:t>
            </a:fld>
            <a:endParaRPr lang="en-US" altLang="ja-JP" dirty="0"/>
          </a:p>
        </p:txBody>
      </p:sp>
      <p:sp>
        <p:nvSpPr>
          <p:cNvPr id="7" name="角丸四角形 6"/>
          <p:cNvSpPr/>
          <p:nvPr/>
        </p:nvSpPr>
        <p:spPr>
          <a:xfrm>
            <a:off x="4077100" y="315999"/>
            <a:ext cx="891251" cy="1273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2339163" y="788216"/>
            <a:ext cx="2905245" cy="4595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5524528" y="741296"/>
            <a:ext cx="4127531" cy="1422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角丸四角形吹き出し 10"/>
          <p:cNvSpPr/>
          <p:nvPr/>
        </p:nvSpPr>
        <p:spPr>
          <a:xfrm>
            <a:off x="5514096" y="98425"/>
            <a:ext cx="6408344" cy="689791"/>
          </a:xfrm>
          <a:prstGeom prst="wedgeRoundRectCallout">
            <a:avLst>
              <a:gd name="adj1" fmla="val -61482"/>
              <a:gd name="adj2" fmla="val -179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2400" dirty="0">
                <a:solidFill>
                  <a:schemeClr val="tx1"/>
                </a:solidFill>
              </a:rPr>
              <a:t>Start the monitoring of clone refactoring by selecting “monitoring refactoring” menu</a:t>
            </a:r>
            <a:endParaRPr lang="ja-JP" altLang="en-US" sz="2400" dirty="0">
              <a:solidFill>
                <a:schemeClr val="tx1"/>
              </a:solidFill>
            </a:endParaRPr>
          </a:p>
        </p:txBody>
      </p:sp>
      <p:sp>
        <p:nvSpPr>
          <p:cNvPr id="12" name="角丸四角形吹き出し 11"/>
          <p:cNvSpPr/>
          <p:nvPr/>
        </p:nvSpPr>
        <p:spPr>
          <a:xfrm>
            <a:off x="5514096" y="3884203"/>
            <a:ext cx="4619255" cy="453874"/>
          </a:xfrm>
          <a:prstGeom prst="wedgeRoundRectCallout">
            <a:avLst>
              <a:gd name="adj1" fmla="val -63638"/>
              <a:gd name="adj2" fmla="val -13257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2400" dirty="0">
                <a:solidFill>
                  <a:schemeClr val="tx1"/>
                </a:solidFill>
              </a:rPr>
              <a:t>Java editor of Eclipse</a:t>
            </a:r>
            <a:endParaRPr lang="ja-JP" altLang="en-US" sz="2400" dirty="0">
              <a:solidFill>
                <a:schemeClr val="tx1"/>
              </a:solidFill>
            </a:endParaRPr>
          </a:p>
        </p:txBody>
      </p:sp>
      <p:sp>
        <p:nvSpPr>
          <p:cNvPr id="13" name="角丸四角形吹き出し 12"/>
          <p:cNvSpPr/>
          <p:nvPr/>
        </p:nvSpPr>
        <p:spPr>
          <a:xfrm>
            <a:off x="5778577" y="2359640"/>
            <a:ext cx="4519665" cy="692954"/>
          </a:xfrm>
          <a:prstGeom prst="wedgeRoundRectCallout">
            <a:avLst>
              <a:gd name="adj1" fmla="val -28994"/>
              <a:gd name="adj2" fmla="val -892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2400" dirty="0">
                <a:solidFill>
                  <a:schemeClr val="tx1"/>
                </a:solidFill>
              </a:rPr>
              <a:t>List of recommend clones</a:t>
            </a:r>
            <a:endParaRPr lang="ja-JP" altLang="en-US" sz="2400" dirty="0">
              <a:solidFill>
                <a:schemeClr val="tx1"/>
              </a:solidFill>
            </a:endParaRPr>
          </a:p>
        </p:txBody>
      </p:sp>
      <p:sp>
        <p:nvSpPr>
          <p:cNvPr id="3" name="正方形/長方形 2"/>
          <p:cNvSpPr/>
          <p:nvPr/>
        </p:nvSpPr>
        <p:spPr>
          <a:xfrm>
            <a:off x="2812173" y="1346315"/>
            <a:ext cx="2156178" cy="1195003"/>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2578263" y="4227526"/>
            <a:ext cx="2471138" cy="1155920"/>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 7"/>
          <p:cNvSpPr/>
          <p:nvPr/>
        </p:nvSpPr>
        <p:spPr>
          <a:xfrm>
            <a:off x="569626" y="2384070"/>
            <a:ext cx="2025587" cy="66852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2400" dirty="0">
                <a:solidFill>
                  <a:schemeClr val="tx1"/>
                </a:solidFill>
              </a:rPr>
              <a:t>A pair of code clones</a:t>
            </a:r>
            <a:endParaRPr lang="ja-JP" altLang="en-US" sz="2400" dirty="0">
              <a:solidFill>
                <a:schemeClr val="tx1"/>
              </a:solidFill>
            </a:endParaRPr>
          </a:p>
        </p:txBody>
      </p:sp>
      <p:cxnSp>
        <p:nvCxnSpPr>
          <p:cNvPr id="17" name="直線矢印コネクタ 16"/>
          <p:cNvCxnSpPr>
            <a:cxnSpLocks/>
            <a:stCxn id="8" idx="0"/>
            <a:endCxn id="3" idx="1"/>
          </p:cNvCxnSpPr>
          <p:nvPr/>
        </p:nvCxnSpPr>
        <p:spPr>
          <a:xfrm flipV="1">
            <a:off x="1582420" y="1943817"/>
            <a:ext cx="1229753" cy="440253"/>
          </a:xfrm>
          <a:prstGeom prst="straightConnector1">
            <a:avLst/>
          </a:prstGeom>
          <a:ln w="50800">
            <a:solidFill>
              <a:srgbClr val="92D050"/>
            </a:solidFill>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p:cNvCxnSpPr>
            <a:cxnSpLocks/>
          </p:cNvCxnSpPr>
          <p:nvPr/>
        </p:nvCxnSpPr>
        <p:spPr>
          <a:xfrm>
            <a:off x="1804991" y="3052595"/>
            <a:ext cx="790222" cy="1127564"/>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89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13</a:t>
            </a:fld>
            <a:endParaRPr lang="en-US" altLang="ja-JP"/>
          </a:p>
        </p:txBody>
      </p:sp>
      <p:pic>
        <p:nvPicPr>
          <p:cNvPr id="9" name="コンテンツ プレースホルダー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491880" y="391637"/>
            <a:ext cx="4977316" cy="3278563"/>
          </a:xfrm>
          <a:prstGeom prst="rect">
            <a:avLst/>
          </a:prstGeom>
          <a:noFill/>
          <a:ln w="9525">
            <a:noFill/>
            <a:miter lim="800000"/>
            <a:headEnd/>
            <a:tailEnd/>
          </a:ln>
          <a:effectLst/>
        </p:spPr>
      </p:pic>
      <p:pic>
        <p:nvPicPr>
          <p:cNvPr id="12" name="コンテンツ プレースホルダー 5"/>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421217" y="391637"/>
            <a:ext cx="5280654" cy="5367248"/>
          </a:xfrm>
        </p:spPr>
      </p:pic>
      <p:sp>
        <p:nvSpPr>
          <p:cNvPr id="16" name="正方形/長方形 15"/>
          <p:cNvSpPr/>
          <p:nvPr/>
        </p:nvSpPr>
        <p:spPr>
          <a:xfrm>
            <a:off x="990230" y="2176052"/>
            <a:ext cx="4396556" cy="2232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1257070" y="1750544"/>
            <a:ext cx="2318484" cy="209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8" name="直線矢印コネクタ 17"/>
          <p:cNvCxnSpPr>
            <a:cxnSpLocks/>
          </p:cNvCxnSpPr>
          <p:nvPr/>
        </p:nvCxnSpPr>
        <p:spPr>
          <a:xfrm>
            <a:off x="2249722" y="1942861"/>
            <a:ext cx="0" cy="46638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9" name="テキスト ボックス 18"/>
          <p:cNvSpPr txBox="1"/>
          <p:nvPr/>
        </p:nvSpPr>
        <p:spPr>
          <a:xfrm>
            <a:off x="2689318" y="1984404"/>
            <a:ext cx="243936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ja-JP" sz="2400" dirty="0"/>
              <a:t>Extract Method</a:t>
            </a:r>
            <a:endParaRPr lang="ja-JP" altLang="en-US" sz="3200" dirty="0"/>
          </a:p>
        </p:txBody>
      </p:sp>
      <p:sp>
        <p:nvSpPr>
          <p:cNvPr id="3" name="正方形/長方形 2"/>
          <p:cNvSpPr/>
          <p:nvPr/>
        </p:nvSpPr>
        <p:spPr>
          <a:xfrm>
            <a:off x="7584058" y="1114206"/>
            <a:ext cx="3346105" cy="1666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角丸四角形吹き出し 13"/>
          <p:cNvSpPr/>
          <p:nvPr/>
        </p:nvSpPr>
        <p:spPr>
          <a:xfrm>
            <a:off x="6222639" y="2992582"/>
            <a:ext cx="5758061" cy="1133530"/>
          </a:xfrm>
          <a:prstGeom prst="wedgeRoundRectCallout">
            <a:avLst>
              <a:gd name="adj1" fmla="val 7822"/>
              <a:gd name="adj2" fmla="val -7887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2400" dirty="0"/>
              <a:t>Detects clones of the code which is extracted by “Extract Method”</a:t>
            </a:r>
          </a:p>
        </p:txBody>
      </p:sp>
    </p:spTree>
    <p:extLst>
      <p:ext uri="{BB962C8B-B14F-4D97-AF65-F5344CB8AC3E}">
        <p14:creationId xmlns:p14="http://schemas.microsoft.com/office/powerpoint/2010/main" val="189788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223375" y="6320190"/>
            <a:ext cx="1150938" cy="288925"/>
          </a:xfrm>
        </p:spPr>
        <p:txBody>
          <a:bodyPr/>
          <a:lstStyle/>
          <a:p>
            <a:fld id="{9F5033E9-932D-4E41-95C3-341F9A6DAE17}" type="slidenum">
              <a:rPr lang="en-US" altLang="ja-JP" smtClean="0"/>
              <a:pPr/>
              <a:t>14</a:t>
            </a:fld>
            <a:endParaRPr lang="en-US" altLang="ja-JP" dirty="0"/>
          </a:p>
        </p:txBody>
      </p:sp>
      <p:pic>
        <p:nvPicPr>
          <p:cNvPr id="12" name="図 11"/>
          <p:cNvPicPr>
            <a:picLocks noChangeAspect="1"/>
          </p:cNvPicPr>
          <p:nvPr/>
        </p:nvPicPr>
        <p:blipFill>
          <a:blip r:embed="rId3"/>
          <a:stretch>
            <a:fillRect/>
          </a:stretch>
        </p:blipFill>
        <p:spPr>
          <a:xfrm>
            <a:off x="554830" y="583364"/>
            <a:ext cx="11127254" cy="4168518"/>
          </a:xfrm>
          <a:prstGeom prst="rect">
            <a:avLst/>
          </a:prstGeom>
        </p:spPr>
      </p:pic>
      <p:sp>
        <p:nvSpPr>
          <p:cNvPr id="3" name="テキスト ボックス 2"/>
          <p:cNvSpPr txBox="1"/>
          <p:nvPr/>
        </p:nvSpPr>
        <p:spPr>
          <a:xfrm>
            <a:off x="1446551" y="666287"/>
            <a:ext cx="3500203"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ja-JP" sz="2400" dirty="0"/>
              <a:t>A list of modified files    </a:t>
            </a:r>
            <a:endParaRPr lang="ja-JP" altLang="en-US" sz="2400" dirty="0"/>
          </a:p>
        </p:txBody>
      </p:sp>
      <p:sp>
        <p:nvSpPr>
          <p:cNvPr id="6" name="テキスト ボックス 5"/>
          <p:cNvSpPr txBox="1"/>
          <p:nvPr/>
        </p:nvSpPr>
        <p:spPr>
          <a:xfrm>
            <a:off x="7803527" y="556803"/>
            <a:ext cx="3544027"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ja-JP" sz="2400" dirty="0"/>
              <a:t>A list of code clones in the modified file </a:t>
            </a:r>
          </a:p>
        </p:txBody>
      </p:sp>
      <p:sp>
        <p:nvSpPr>
          <p:cNvPr id="7" name="テキスト ボックス 6"/>
          <p:cNvSpPr txBox="1"/>
          <p:nvPr/>
        </p:nvSpPr>
        <p:spPr>
          <a:xfrm>
            <a:off x="8593789" y="3412432"/>
            <a:ext cx="306273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ja-JP" sz="2400" dirty="0"/>
              <a:t>A list of code clones in the other file </a:t>
            </a:r>
          </a:p>
          <a:p>
            <a:endParaRPr lang="en-US" altLang="ja-JP" sz="2400" dirty="0"/>
          </a:p>
        </p:txBody>
      </p:sp>
      <p:sp>
        <p:nvSpPr>
          <p:cNvPr id="8" name="テキスト ボックス 7"/>
          <p:cNvSpPr txBox="1"/>
          <p:nvPr/>
        </p:nvSpPr>
        <p:spPr>
          <a:xfrm>
            <a:off x="5994155" y="4046324"/>
            <a:ext cx="250526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ja-JP" sz="2400" dirty="0"/>
              <a:t>A list of all files</a:t>
            </a:r>
          </a:p>
          <a:p>
            <a:endParaRPr lang="en-US" altLang="ja-JP" sz="2400" dirty="0"/>
          </a:p>
        </p:txBody>
      </p:sp>
      <p:sp>
        <p:nvSpPr>
          <p:cNvPr id="13" name="テキスト ボックス 12">
            <a:extLst>
              <a:ext uri="{FF2B5EF4-FFF2-40B4-BE49-F238E27FC236}">
                <a16:creationId xmlns:a16="http://schemas.microsoft.com/office/drawing/2014/main" id="{EFE3BBA8-088A-EE4B-BA32-7F38DF80931C}"/>
              </a:ext>
            </a:extLst>
          </p:cNvPr>
          <p:cNvSpPr txBox="1"/>
          <p:nvPr/>
        </p:nvSpPr>
        <p:spPr>
          <a:xfrm>
            <a:off x="6118457" y="1583657"/>
            <a:ext cx="1685070" cy="307777"/>
          </a:xfrm>
          <a:prstGeom prst="rect">
            <a:avLst/>
          </a:prstGeom>
          <a:solidFill>
            <a:schemeClr val="bg1"/>
          </a:solidFill>
        </p:spPr>
        <p:txBody>
          <a:bodyPr wrap="square" rtlCol="0">
            <a:spAutoFit/>
          </a:bodyPr>
          <a:lstStyle/>
          <a:p>
            <a:r>
              <a:rPr lang="en-US" altLang="ja-JP" sz="1400" dirty="0"/>
              <a:t>Clone set ID</a:t>
            </a:r>
            <a:endParaRPr lang="ja-JP" altLang="en-US" sz="1400" dirty="0"/>
          </a:p>
        </p:txBody>
      </p:sp>
      <p:sp>
        <p:nvSpPr>
          <p:cNvPr id="14" name="テキスト ボックス 13">
            <a:extLst>
              <a:ext uri="{FF2B5EF4-FFF2-40B4-BE49-F238E27FC236}">
                <a16:creationId xmlns:a16="http://schemas.microsoft.com/office/drawing/2014/main" id="{05D478E4-6D7E-D74F-821E-5B1B5E30E6F6}"/>
              </a:ext>
            </a:extLst>
          </p:cNvPr>
          <p:cNvSpPr txBox="1"/>
          <p:nvPr/>
        </p:nvSpPr>
        <p:spPr>
          <a:xfrm>
            <a:off x="7974768" y="1503000"/>
            <a:ext cx="1685070" cy="307777"/>
          </a:xfrm>
          <a:prstGeom prst="rect">
            <a:avLst/>
          </a:prstGeom>
          <a:solidFill>
            <a:schemeClr val="bg1"/>
          </a:solidFill>
        </p:spPr>
        <p:txBody>
          <a:bodyPr wrap="square" rtlCol="0">
            <a:spAutoFit/>
          </a:bodyPr>
          <a:lstStyle/>
          <a:p>
            <a:r>
              <a:rPr lang="en-US" altLang="ja-JP" sz="1400" dirty="0"/>
              <a:t>Clone set info.</a:t>
            </a:r>
            <a:endParaRPr lang="ja-JP" altLang="en-US" sz="1400" dirty="0"/>
          </a:p>
        </p:txBody>
      </p:sp>
      <p:sp>
        <p:nvSpPr>
          <p:cNvPr id="15" name="テキスト ボックス 14">
            <a:extLst>
              <a:ext uri="{FF2B5EF4-FFF2-40B4-BE49-F238E27FC236}">
                <a16:creationId xmlns:a16="http://schemas.microsoft.com/office/drawing/2014/main" id="{D36875E9-D8C8-3D4A-A14E-2A23D4A1DA54}"/>
              </a:ext>
            </a:extLst>
          </p:cNvPr>
          <p:cNvSpPr txBox="1"/>
          <p:nvPr/>
        </p:nvSpPr>
        <p:spPr>
          <a:xfrm>
            <a:off x="9997014" y="1469035"/>
            <a:ext cx="1685070" cy="307777"/>
          </a:xfrm>
          <a:prstGeom prst="rect">
            <a:avLst/>
          </a:prstGeom>
          <a:solidFill>
            <a:schemeClr val="bg1"/>
          </a:solidFill>
        </p:spPr>
        <p:txBody>
          <a:bodyPr wrap="square" rtlCol="0">
            <a:spAutoFit/>
          </a:bodyPr>
          <a:lstStyle/>
          <a:p>
            <a:r>
              <a:rPr lang="en-US" altLang="ja-JP" sz="1400" dirty="0"/>
              <a:t>Line numbers</a:t>
            </a:r>
            <a:endParaRPr lang="ja-JP" altLang="en-US" sz="1400" dirty="0"/>
          </a:p>
        </p:txBody>
      </p:sp>
      <p:cxnSp>
        <p:nvCxnSpPr>
          <p:cNvPr id="16" name="直線矢印コネクタ 15">
            <a:extLst>
              <a:ext uri="{FF2B5EF4-FFF2-40B4-BE49-F238E27FC236}">
                <a16:creationId xmlns:a16="http://schemas.microsoft.com/office/drawing/2014/main" id="{22EAF90D-66C6-9B46-AB30-1438FC67D819}"/>
              </a:ext>
            </a:extLst>
          </p:cNvPr>
          <p:cNvCxnSpPr>
            <a:cxnSpLocks/>
          </p:cNvCxnSpPr>
          <p:nvPr/>
        </p:nvCxnSpPr>
        <p:spPr>
          <a:xfrm>
            <a:off x="3207896" y="1102254"/>
            <a:ext cx="0" cy="366781"/>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C2159B99-FF43-254C-9306-5C761B9ABAD5}"/>
              </a:ext>
            </a:extLst>
          </p:cNvPr>
          <p:cNvCxnSpPr>
            <a:cxnSpLocks/>
          </p:cNvCxnSpPr>
          <p:nvPr/>
        </p:nvCxnSpPr>
        <p:spPr>
          <a:xfrm flipH="1" flipV="1">
            <a:off x="5899789" y="3522689"/>
            <a:ext cx="1061203" cy="523635"/>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DB5F252-FDE5-8343-A1F4-EFA7C39042CC}"/>
              </a:ext>
            </a:extLst>
          </p:cNvPr>
          <p:cNvCxnSpPr>
            <a:cxnSpLocks/>
          </p:cNvCxnSpPr>
          <p:nvPr/>
        </p:nvCxnSpPr>
        <p:spPr>
          <a:xfrm flipH="1" flipV="1">
            <a:off x="8817303" y="3273311"/>
            <a:ext cx="812134" cy="172067"/>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4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15</a:t>
            </a:fld>
            <a:endParaRPr lang="en-US" altLang="ja-JP" dirty="0"/>
          </a:p>
        </p:txBody>
      </p:sp>
      <p:pic>
        <p:nvPicPr>
          <p:cNvPr id="9" name="コンテンツ プレースホルダー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43031" y="195694"/>
            <a:ext cx="7831145" cy="6446867"/>
          </a:xfrm>
        </p:spPr>
      </p:pic>
      <p:sp>
        <p:nvSpPr>
          <p:cNvPr id="5" name="角丸四角形吹き出し 4"/>
          <p:cNvSpPr/>
          <p:nvPr/>
        </p:nvSpPr>
        <p:spPr>
          <a:xfrm>
            <a:off x="5216577" y="5044252"/>
            <a:ext cx="3657599" cy="680662"/>
          </a:xfrm>
          <a:prstGeom prst="wedgeRoundRectCallout">
            <a:avLst>
              <a:gd name="adj1" fmla="val -48197"/>
              <a:gd name="adj2" fmla="val -15080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2400" dirty="0">
                <a:solidFill>
                  <a:schemeClr val="tx1"/>
                </a:solidFill>
              </a:rPr>
              <a:t>Highlighted code clone</a:t>
            </a:r>
            <a:endParaRPr lang="ja-JP" altLang="en-US" sz="2400" dirty="0">
              <a:solidFill>
                <a:schemeClr val="tx1"/>
              </a:solidFill>
            </a:endParaRPr>
          </a:p>
        </p:txBody>
      </p:sp>
    </p:spTree>
    <p:extLst>
      <p:ext uri="{BB962C8B-B14F-4D97-AF65-F5344CB8AC3E}">
        <p14:creationId xmlns:p14="http://schemas.microsoft.com/office/powerpoint/2010/main" val="93544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17D1E-F603-E14D-9E78-013857287917}"/>
              </a:ext>
            </a:extLst>
          </p:cNvPr>
          <p:cNvSpPr>
            <a:spLocks noGrp="1"/>
          </p:cNvSpPr>
          <p:nvPr>
            <p:ph type="title"/>
          </p:nvPr>
        </p:nvSpPr>
        <p:spPr/>
        <p:txBody>
          <a:bodyPr/>
          <a:lstStyle/>
          <a:p>
            <a:r>
              <a:rPr kumimoji="1" lang="en-US" altLang="ja-JP" dirty="0"/>
              <a:t>Summary &amp; Future work</a:t>
            </a:r>
            <a:endParaRPr kumimoji="1" lang="ja-JP" altLang="en-US"/>
          </a:p>
        </p:txBody>
      </p:sp>
      <p:sp>
        <p:nvSpPr>
          <p:cNvPr id="3" name="コンテンツ プレースホルダー 2">
            <a:extLst>
              <a:ext uri="{FF2B5EF4-FFF2-40B4-BE49-F238E27FC236}">
                <a16:creationId xmlns:a16="http://schemas.microsoft.com/office/drawing/2014/main" id="{D4C54D29-7A7E-2744-8204-8BCD011AB5DB}"/>
              </a:ext>
            </a:extLst>
          </p:cNvPr>
          <p:cNvSpPr>
            <a:spLocks noGrp="1"/>
          </p:cNvSpPr>
          <p:nvPr>
            <p:ph idx="1"/>
          </p:nvPr>
        </p:nvSpPr>
        <p:spPr/>
        <p:txBody>
          <a:bodyPr/>
          <a:lstStyle/>
          <a:p>
            <a:r>
              <a:rPr lang="en-US" altLang="ja-JP" dirty="0"/>
              <a:t>We proposed a proactive clone recommendation system </a:t>
            </a:r>
            <a:br>
              <a:rPr lang="en-US" altLang="ja-JP" dirty="0"/>
            </a:br>
            <a:r>
              <a:rPr lang="en-US" altLang="ja-JP" dirty="0"/>
              <a:t>for extract method refactoring.</a:t>
            </a:r>
          </a:p>
          <a:p>
            <a:pPr lvl="1"/>
            <a:r>
              <a:rPr lang="en-US" altLang="ja-JP" dirty="0"/>
              <a:t>monitors code modification on the fly and detects ‘Extract Method’</a:t>
            </a:r>
          </a:p>
          <a:p>
            <a:pPr lvl="1"/>
            <a:r>
              <a:rPr lang="en-US" altLang="ja-JP" dirty="0"/>
              <a:t>recommends developers to merge the corresponding clone to the new method </a:t>
            </a:r>
          </a:p>
          <a:p>
            <a:pPr lvl="1"/>
            <a:endParaRPr lang="en-US" altLang="ja-JP" dirty="0"/>
          </a:p>
          <a:p>
            <a:r>
              <a:rPr lang="en-US" altLang="ja-JP" dirty="0"/>
              <a:t>We plan to apply other “Extract Method” detection technique and then perform a large-scale user study.</a:t>
            </a:r>
          </a:p>
          <a:p>
            <a:pPr lvl="1"/>
            <a:endParaRPr lang="en-US" altLang="ja-JP" dirty="0"/>
          </a:p>
          <a:p>
            <a:pPr lvl="1"/>
            <a:endParaRPr lang="en-US" altLang="ja-JP" dirty="0"/>
          </a:p>
          <a:p>
            <a:pPr lvl="1"/>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280862CE-C172-934F-AB8C-65B353347A14}"/>
              </a:ext>
            </a:extLst>
          </p:cNvPr>
          <p:cNvSpPr>
            <a:spLocks noGrp="1"/>
          </p:cNvSpPr>
          <p:nvPr>
            <p:ph type="sldNum" sz="quarter" idx="12"/>
          </p:nvPr>
        </p:nvSpPr>
        <p:spPr/>
        <p:txBody>
          <a:bodyPr/>
          <a:lstStyle/>
          <a:p>
            <a:fld id="{7F630FA6-15E5-4647-8761-E9AD13C643D3}" type="slidenum">
              <a:rPr kumimoji="1" lang="ja-JP" altLang="en-US" smtClean="0"/>
              <a:t>16</a:t>
            </a:fld>
            <a:endParaRPr kumimoji="1" lang="ja-JP" altLang="en-US"/>
          </a:p>
        </p:txBody>
      </p:sp>
    </p:spTree>
    <p:extLst>
      <p:ext uri="{BB962C8B-B14F-4D97-AF65-F5344CB8AC3E}">
        <p14:creationId xmlns:p14="http://schemas.microsoft.com/office/powerpoint/2010/main" val="244709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427881A3-FA86-CB4D-BF8B-BE0ABA6CC917}"/>
              </a:ext>
            </a:extLst>
          </p:cNvPr>
          <p:cNvSpPr>
            <a:spLocks noGrp="1"/>
          </p:cNvSpPr>
          <p:nvPr>
            <p:ph type="title"/>
          </p:nvPr>
        </p:nvSpPr>
        <p:spPr/>
        <p:txBody>
          <a:bodyPr/>
          <a:lstStyle/>
          <a:p>
            <a:r>
              <a:rPr kumimoji="1" lang="en-US" altLang="ja-JP" dirty="0"/>
              <a:t>Code clone (duplicated code)</a:t>
            </a:r>
            <a:endParaRPr kumimoji="1" lang="ja-JP" altLang="en-US"/>
          </a:p>
        </p:txBody>
      </p:sp>
      <p:sp>
        <p:nvSpPr>
          <p:cNvPr id="3" name="コンテンツ プレースホルダー 2">
            <a:extLst>
              <a:ext uri="{FF2B5EF4-FFF2-40B4-BE49-F238E27FC236}">
                <a16:creationId xmlns:a16="http://schemas.microsoft.com/office/drawing/2014/main" id="{3ECA38F1-BB0B-3C46-9273-B74CE85AD2E6}"/>
              </a:ext>
            </a:extLst>
          </p:cNvPr>
          <p:cNvSpPr>
            <a:spLocks noGrp="1"/>
          </p:cNvSpPr>
          <p:nvPr>
            <p:ph sz="half" idx="1"/>
          </p:nvPr>
        </p:nvSpPr>
        <p:spPr>
          <a:xfrm>
            <a:off x="1001486" y="1690689"/>
            <a:ext cx="10591799" cy="1281112"/>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buNone/>
            </a:pPr>
            <a:r>
              <a:rPr lang="en-US" altLang="ja-JP" sz="4000" dirty="0"/>
              <a:t>Developers tend to write clones unintentionally</a:t>
            </a:r>
          </a:p>
          <a:p>
            <a:pPr marL="0" indent="0">
              <a:buNone/>
            </a:pPr>
            <a:r>
              <a:rPr lang="en-US" altLang="ja-JP" sz="4000" dirty="0"/>
              <a:t>even in the case that it is easily avoidable.</a:t>
            </a:r>
            <a:endParaRPr kumimoji="1" lang="ja-JP" altLang="en-US" sz="4000"/>
          </a:p>
        </p:txBody>
      </p:sp>
      <p:grpSp>
        <p:nvGrpSpPr>
          <p:cNvPr id="34" name="グループ化 33">
            <a:extLst>
              <a:ext uri="{FF2B5EF4-FFF2-40B4-BE49-F238E27FC236}">
                <a16:creationId xmlns:a16="http://schemas.microsoft.com/office/drawing/2014/main" id="{20F0E260-863E-C04B-A76F-F6BD120CDE42}"/>
              </a:ext>
            </a:extLst>
          </p:cNvPr>
          <p:cNvGrpSpPr/>
          <p:nvPr/>
        </p:nvGrpSpPr>
        <p:grpSpPr>
          <a:xfrm>
            <a:off x="1590087" y="3070696"/>
            <a:ext cx="8273055" cy="3395418"/>
            <a:chOff x="926059" y="3669410"/>
            <a:chExt cx="6675597" cy="2739791"/>
          </a:xfrm>
        </p:grpSpPr>
        <p:grpSp>
          <p:nvGrpSpPr>
            <p:cNvPr id="17" name="グループ化 16">
              <a:extLst>
                <a:ext uri="{FF2B5EF4-FFF2-40B4-BE49-F238E27FC236}">
                  <a16:creationId xmlns:a16="http://schemas.microsoft.com/office/drawing/2014/main" id="{66C29615-AFF8-634B-B344-35A60ECBB01F}"/>
                </a:ext>
              </a:extLst>
            </p:cNvPr>
            <p:cNvGrpSpPr/>
            <p:nvPr/>
          </p:nvGrpSpPr>
          <p:grpSpPr>
            <a:xfrm>
              <a:off x="3197693" y="3882813"/>
              <a:ext cx="4403963" cy="2526388"/>
              <a:chOff x="2258361" y="3481250"/>
              <a:chExt cx="4403963" cy="2526388"/>
            </a:xfrm>
          </p:grpSpPr>
          <p:sp>
            <p:nvSpPr>
              <p:cNvPr id="18" name="テキスト ボックス 17">
                <a:extLst>
                  <a:ext uri="{FF2B5EF4-FFF2-40B4-BE49-F238E27FC236}">
                    <a16:creationId xmlns:a16="http://schemas.microsoft.com/office/drawing/2014/main" id="{60AA83DF-24AA-5C44-9A2C-8692AD088DF0}"/>
                  </a:ext>
                </a:extLst>
              </p:cNvPr>
              <p:cNvSpPr txBox="1"/>
              <p:nvPr/>
            </p:nvSpPr>
            <p:spPr>
              <a:xfrm>
                <a:off x="2258361" y="5638306"/>
                <a:ext cx="177838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File A</a:t>
                </a:r>
                <a:endParaRPr kumimoji="0" lang="ja-JP" altLang="en-US" sz="1800" b="0" i="0"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3725202-47D2-834A-8C19-F6E64EA54788}"/>
                  </a:ext>
                </a:extLst>
              </p:cNvPr>
              <p:cNvSpPr txBox="1"/>
              <p:nvPr/>
            </p:nvSpPr>
            <p:spPr>
              <a:xfrm>
                <a:off x="4883937" y="5638306"/>
                <a:ext cx="177838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File B</a:t>
                </a:r>
                <a:endParaRPr kumimoji="0" lang="ja-JP" altLang="en-US" sz="1800" b="0" i="0"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0" name="メモ 19">
                <a:extLst>
                  <a:ext uri="{FF2B5EF4-FFF2-40B4-BE49-F238E27FC236}">
                    <a16:creationId xmlns:a16="http://schemas.microsoft.com/office/drawing/2014/main" id="{F7BD51B9-FD98-424F-8BB3-2A8B429EACED}"/>
                  </a:ext>
                </a:extLst>
              </p:cNvPr>
              <p:cNvSpPr/>
              <p:nvPr/>
            </p:nvSpPr>
            <p:spPr>
              <a:xfrm rot="10800000">
                <a:off x="4997287" y="3481250"/>
                <a:ext cx="1551689" cy="1980634"/>
              </a:xfrm>
              <a:prstGeom prst="foldedCorner">
                <a:avLst>
                  <a:gd name="adj" fmla="val 18532"/>
                </a:avLst>
              </a:prstGeom>
              <a:solidFill>
                <a:schemeClr val="bg1">
                  <a:alpha val="97000"/>
                </a:schemeClr>
              </a:solidFill>
              <a:ln w="12700">
                <a:solidFill>
                  <a:schemeClr val="tx1"/>
                </a:solidFill>
              </a:ln>
              <a:effectLst>
                <a:outerShdw blurRad="50800" dist="50800" dir="2700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00"/>
              </a:p>
            </p:txBody>
          </p:sp>
          <p:sp>
            <p:nvSpPr>
              <p:cNvPr id="21" name="メモ 20">
                <a:extLst>
                  <a:ext uri="{FF2B5EF4-FFF2-40B4-BE49-F238E27FC236}">
                    <a16:creationId xmlns:a16="http://schemas.microsoft.com/office/drawing/2014/main" id="{705F91F9-1DDB-B54C-8C67-3AC60741BF31}"/>
                  </a:ext>
                </a:extLst>
              </p:cNvPr>
              <p:cNvSpPr/>
              <p:nvPr/>
            </p:nvSpPr>
            <p:spPr>
              <a:xfrm rot="10800000">
                <a:off x="2371711" y="3481250"/>
                <a:ext cx="1551689" cy="1980634"/>
              </a:xfrm>
              <a:prstGeom prst="foldedCorner">
                <a:avLst>
                  <a:gd name="adj" fmla="val 18532"/>
                </a:avLst>
              </a:prstGeom>
              <a:solidFill>
                <a:schemeClr val="bg1">
                  <a:alpha val="97000"/>
                </a:schemeClr>
              </a:solidFill>
              <a:ln w="12700">
                <a:solidFill>
                  <a:schemeClr val="tx1"/>
                </a:solidFill>
              </a:ln>
              <a:effectLst>
                <a:outerShdw blurRad="50800" dist="50800" dir="2700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00"/>
              </a:p>
            </p:txBody>
          </p:sp>
        </p:grpSp>
        <p:sp>
          <p:nvSpPr>
            <p:cNvPr id="22" name="L 字 21">
              <a:extLst>
                <a:ext uri="{FF2B5EF4-FFF2-40B4-BE49-F238E27FC236}">
                  <a16:creationId xmlns:a16="http://schemas.microsoft.com/office/drawing/2014/main" id="{456613EB-551F-E742-BFE6-67385A2D36E6}"/>
                </a:ext>
              </a:extLst>
            </p:cNvPr>
            <p:cNvSpPr/>
            <p:nvPr/>
          </p:nvSpPr>
          <p:spPr>
            <a:xfrm flipV="1">
              <a:off x="3408911" y="4411741"/>
              <a:ext cx="1356852" cy="442893"/>
            </a:xfrm>
            <a:prstGeom prst="corner">
              <a:avLst>
                <a:gd name="adj1" fmla="val 70217"/>
                <a:gd name="adj2" fmla="val 188868"/>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3" name="L 字 22">
              <a:extLst>
                <a:ext uri="{FF2B5EF4-FFF2-40B4-BE49-F238E27FC236}">
                  <a16:creationId xmlns:a16="http://schemas.microsoft.com/office/drawing/2014/main" id="{F0ED496D-7CBA-D247-9705-B57D792C5EA7}"/>
                </a:ext>
              </a:extLst>
            </p:cNvPr>
            <p:cNvSpPr/>
            <p:nvPr/>
          </p:nvSpPr>
          <p:spPr>
            <a:xfrm flipV="1">
              <a:off x="6034036" y="4973593"/>
              <a:ext cx="1356852" cy="442893"/>
            </a:xfrm>
            <a:prstGeom prst="corner">
              <a:avLst>
                <a:gd name="adj1" fmla="val 70217"/>
                <a:gd name="adj2" fmla="val 188868"/>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4" name="L 字 23">
              <a:extLst>
                <a:ext uri="{FF2B5EF4-FFF2-40B4-BE49-F238E27FC236}">
                  <a16:creationId xmlns:a16="http://schemas.microsoft.com/office/drawing/2014/main" id="{715EC526-C6B7-6346-B96D-0EE2A1C47489}"/>
                </a:ext>
              </a:extLst>
            </p:cNvPr>
            <p:cNvSpPr/>
            <p:nvPr/>
          </p:nvSpPr>
          <p:spPr>
            <a:xfrm flipV="1">
              <a:off x="3408460" y="5248392"/>
              <a:ext cx="1356852" cy="442893"/>
            </a:xfrm>
            <a:prstGeom prst="corner">
              <a:avLst>
                <a:gd name="adj1" fmla="val 70217"/>
                <a:gd name="adj2" fmla="val 188868"/>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29E8C2B7-AF9E-6F48-8C48-21746238B583}"/>
                </a:ext>
              </a:extLst>
            </p:cNvPr>
            <p:cNvGrpSpPr/>
            <p:nvPr/>
          </p:nvGrpSpPr>
          <p:grpSpPr>
            <a:xfrm>
              <a:off x="4087337" y="3669410"/>
              <a:ext cx="2973806" cy="1734475"/>
              <a:chOff x="3137572" y="4104600"/>
              <a:chExt cx="2973806" cy="1734475"/>
            </a:xfrm>
          </p:grpSpPr>
          <p:cxnSp>
            <p:nvCxnSpPr>
              <p:cNvPr id="26" name="直線矢印コネクタ 25">
                <a:extLst>
                  <a:ext uri="{FF2B5EF4-FFF2-40B4-BE49-F238E27FC236}">
                    <a16:creationId xmlns:a16="http://schemas.microsoft.com/office/drawing/2014/main" id="{FC0BF649-A9C4-5444-9EA8-9228CB0D8E5F}"/>
                  </a:ext>
                </a:extLst>
              </p:cNvPr>
              <p:cNvCxnSpPr>
                <a:stCxn id="28" idx="1"/>
                <a:endCxn id="22" idx="1"/>
              </p:cNvCxnSpPr>
              <p:nvPr/>
            </p:nvCxnSpPr>
            <p:spPr>
              <a:xfrm flipH="1">
                <a:off x="3137572" y="4284919"/>
                <a:ext cx="1471460" cy="562012"/>
              </a:xfrm>
              <a:prstGeom prst="straightConnector1">
                <a:avLst/>
              </a:prstGeom>
              <a:ln w="50800" cmpd="sng">
                <a:solidFill>
                  <a:srgbClr val="FF0000"/>
                </a:solidFill>
                <a:tailEnd type="triangle"/>
              </a:ln>
              <a:effectLst>
                <a:outerShdw blurRad="88900" dist="25400" dir="2700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BED6BDC-96EE-F845-B3DC-9E4ABAB37A49}"/>
                  </a:ext>
                </a:extLst>
              </p:cNvPr>
              <p:cNvCxnSpPr>
                <a:stCxn id="28" idx="2"/>
                <a:endCxn id="23" idx="1"/>
              </p:cNvCxnSpPr>
              <p:nvPr/>
            </p:nvCxnSpPr>
            <p:spPr>
              <a:xfrm>
                <a:off x="5360205" y="4465238"/>
                <a:ext cx="402492" cy="943545"/>
              </a:xfrm>
              <a:prstGeom prst="straightConnector1">
                <a:avLst/>
              </a:prstGeom>
              <a:ln w="50800" cmpd="sng">
                <a:solidFill>
                  <a:srgbClr val="FF0000"/>
                </a:solidFill>
                <a:tailEnd type="triangle"/>
              </a:ln>
              <a:effectLst>
                <a:outerShdw blurRad="88900" dist="25400" dir="2700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568ACAE5-5861-1E41-8377-545A39CBA2C0}"/>
                  </a:ext>
                </a:extLst>
              </p:cNvPr>
              <p:cNvSpPr/>
              <p:nvPr/>
            </p:nvSpPr>
            <p:spPr>
              <a:xfrm>
                <a:off x="4609032" y="4104600"/>
                <a:ext cx="1502346" cy="360638"/>
              </a:xfrm>
              <a:prstGeom prst="rect">
                <a:avLst/>
              </a:prstGeom>
              <a:ln>
                <a:solidFill>
                  <a:srgbClr val="FF0000"/>
                </a:solidFill>
              </a:ln>
              <a:effectLst>
                <a:outerShdw blurRad="76200" dist="25400" dir="1260000" algn="ctr" rotWithShape="0">
                  <a:srgbClr val="000000">
                    <a:alpha val="38000"/>
                  </a:srgbClr>
                </a:outerShdw>
              </a:effectLst>
            </p:spPr>
            <p:style>
              <a:lnRef idx="2">
                <a:schemeClr val="accent2"/>
              </a:lnRef>
              <a:fillRef idx="1">
                <a:schemeClr val="lt1"/>
              </a:fillRef>
              <a:effectRef idx="0">
                <a:schemeClr val="accent2"/>
              </a:effectRef>
              <a:fontRef idx="minor">
                <a:schemeClr val="dk1"/>
              </a:fontRef>
            </p:style>
            <p:txBody>
              <a:bodyPr bIns="0" rtlCol="0" anchor="ctr"/>
              <a:lstStyle/>
              <a:p>
                <a:pPr algn="ctr"/>
                <a:r>
                  <a:rPr kumimoji="1" lang="en-US" altLang="ja-JP" dirty="0">
                    <a:latin typeface="メイリオ" panose="020B0604030504040204" pitchFamily="50" charset="-128"/>
                    <a:ea typeface="メイリオ" panose="020B0604030504040204" pitchFamily="50" charset="-128"/>
                  </a:rPr>
                  <a:t>Code Clone</a:t>
                </a:r>
                <a:endParaRPr kumimoji="1" lang="ja-JP" altLang="en-US" dirty="0">
                  <a:latin typeface="メイリオ" panose="020B0604030504040204" pitchFamily="50" charset="-128"/>
                  <a:ea typeface="メイリオ" panose="020B0604030504040204" pitchFamily="50" charset="-128"/>
                </a:endParaRPr>
              </a:p>
            </p:txBody>
          </p:sp>
          <p:cxnSp>
            <p:nvCxnSpPr>
              <p:cNvPr id="29" name="直線矢印コネクタ 28">
                <a:extLst>
                  <a:ext uri="{FF2B5EF4-FFF2-40B4-BE49-F238E27FC236}">
                    <a16:creationId xmlns:a16="http://schemas.microsoft.com/office/drawing/2014/main" id="{60F1101F-9F80-C94A-A528-62D162C4458A}"/>
                  </a:ext>
                </a:extLst>
              </p:cNvPr>
              <p:cNvCxnSpPr>
                <a:endCxn id="24" idx="0"/>
              </p:cNvCxnSpPr>
              <p:nvPr/>
            </p:nvCxnSpPr>
            <p:spPr>
              <a:xfrm flipH="1">
                <a:off x="3815547" y="4473281"/>
                <a:ext cx="1244560" cy="1365794"/>
              </a:xfrm>
              <a:prstGeom prst="straightConnector1">
                <a:avLst/>
              </a:prstGeom>
              <a:ln w="50800" cmpd="sng">
                <a:solidFill>
                  <a:srgbClr val="FF0000"/>
                </a:solidFill>
                <a:tailEnd type="triangle"/>
              </a:ln>
              <a:effectLst>
                <a:outerShdw blurRad="88900" dist="25400" dir="2700000" algn="ctr" rotWithShape="0">
                  <a:srgbClr val="000000">
                    <a:alpha val="33000"/>
                  </a:srgbClr>
                </a:outerShdw>
              </a:effectLst>
            </p:spPr>
            <p:style>
              <a:lnRef idx="1">
                <a:schemeClr val="accent1"/>
              </a:lnRef>
              <a:fillRef idx="0">
                <a:schemeClr val="accent1"/>
              </a:fillRef>
              <a:effectRef idx="0">
                <a:schemeClr val="accent1"/>
              </a:effectRef>
              <a:fontRef idx="minor">
                <a:schemeClr val="tx1"/>
              </a:fontRef>
            </p:style>
          </p:cxnSp>
        </p:grpSp>
        <p:sp>
          <p:nvSpPr>
            <p:cNvPr id="30" name="右カーブ矢印 29">
              <a:extLst>
                <a:ext uri="{FF2B5EF4-FFF2-40B4-BE49-F238E27FC236}">
                  <a16:creationId xmlns:a16="http://schemas.microsoft.com/office/drawing/2014/main" id="{D470A5D0-D66A-864E-B2BF-83B02C6091FE}"/>
                </a:ext>
              </a:extLst>
            </p:cNvPr>
            <p:cNvSpPr/>
            <p:nvPr/>
          </p:nvSpPr>
          <p:spPr>
            <a:xfrm>
              <a:off x="2476991" y="4596769"/>
              <a:ext cx="761048" cy="980028"/>
            </a:xfrm>
            <a:prstGeom prst="curvedRightArrow">
              <a:avLst/>
            </a:prstGeom>
            <a:solidFill>
              <a:srgbClr val="B6D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楕円 20">
              <a:extLst>
                <a:ext uri="{FF2B5EF4-FFF2-40B4-BE49-F238E27FC236}">
                  <a16:creationId xmlns:a16="http://schemas.microsoft.com/office/drawing/2014/main" id="{41A8EFB7-5008-F248-92AD-A9A203D7435A}"/>
                </a:ext>
              </a:extLst>
            </p:cNvPr>
            <p:cNvSpPr/>
            <p:nvPr/>
          </p:nvSpPr>
          <p:spPr>
            <a:xfrm>
              <a:off x="926059" y="4757417"/>
              <a:ext cx="1984777" cy="432351"/>
            </a:xfrm>
            <a:prstGeom prst="ellipse">
              <a:avLst/>
            </a:prstGeom>
            <a:solidFill>
              <a:srgbClr val="D9ECF3"/>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bIns="0" rtlCol="0" anchor="ctr"/>
            <a:lstStyle/>
            <a:p>
              <a:pPr algn="ctr"/>
              <a:r>
                <a:rPr kumimoji="1" lang="en-US" altLang="ja-JP" dirty="0">
                  <a:solidFill>
                    <a:schemeClr val="tx1"/>
                  </a:solidFill>
                  <a:latin typeface="メイリオ" panose="020B0604030504040204" pitchFamily="50" charset="-128"/>
                  <a:ea typeface="メイリオ" panose="020B0604030504040204" pitchFamily="50" charset="-128"/>
                </a:rPr>
                <a:t>copy and paste</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32" name="右カーブ矢印 31">
              <a:extLst>
                <a:ext uri="{FF2B5EF4-FFF2-40B4-BE49-F238E27FC236}">
                  <a16:creationId xmlns:a16="http://schemas.microsoft.com/office/drawing/2014/main" id="{38E2DA22-D388-2043-BF48-E9A51552AD1B}"/>
                </a:ext>
              </a:extLst>
            </p:cNvPr>
            <p:cNvSpPr/>
            <p:nvPr/>
          </p:nvSpPr>
          <p:spPr>
            <a:xfrm rot="15766223">
              <a:off x="5331819" y="4892234"/>
              <a:ext cx="529105" cy="1858290"/>
            </a:xfrm>
            <a:prstGeom prst="curvedRightArrow">
              <a:avLst/>
            </a:prstGeom>
            <a:solidFill>
              <a:srgbClr val="B6D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楕円 30">
              <a:extLst>
                <a:ext uri="{FF2B5EF4-FFF2-40B4-BE49-F238E27FC236}">
                  <a16:creationId xmlns:a16="http://schemas.microsoft.com/office/drawing/2014/main" id="{DB0E66B1-3CF8-5540-97B1-915A7E5D3FF3}"/>
                </a:ext>
              </a:extLst>
            </p:cNvPr>
            <p:cNvSpPr/>
            <p:nvPr/>
          </p:nvSpPr>
          <p:spPr>
            <a:xfrm>
              <a:off x="4382367" y="5962016"/>
              <a:ext cx="1984777" cy="432351"/>
            </a:xfrm>
            <a:prstGeom prst="ellipse">
              <a:avLst/>
            </a:prstGeom>
            <a:solidFill>
              <a:srgbClr val="D9ECF3"/>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bIns="0" rtlCol="0" anchor="ctr"/>
            <a:lstStyle/>
            <a:p>
              <a:pPr algn="ctr"/>
              <a:r>
                <a:rPr kumimoji="1" lang="en-US" altLang="ja-JP" dirty="0">
                  <a:solidFill>
                    <a:schemeClr val="tx1"/>
                  </a:solidFill>
                  <a:latin typeface="メイリオ" panose="020B0604030504040204" pitchFamily="50" charset="-128"/>
                  <a:ea typeface="メイリオ" panose="020B0604030504040204" pitchFamily="50" charset="-128"/>
                </a:rPr>
                <a:t>copy and paste</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grpSp>
      <p:sp>
        <p:nvSpPr>
          <p:cNvPr id="35" name="スライド番号プレースホルダー 34">
            <a:extLst>
              <a:ext uri="{FF2B5EF4-FFF2-40B4-BE49-F238E27FC236}">
                <a16:creationId xmlns:a16="http://schemas.microsoft.com/office/drawing/2014/main" id="{6AF4685E-EBF4-2B49-AA9C-B5C0B1F3261C}"/>
              </a:ext>
            </a:extLst>
          </p:cNvPr>
          <p:cNvSpPr>
            <a:spLocks noGrp="1"/>
          </p:cNvSpPr>
          <p:nvPr>
            <p:ph type="sldNum" sz="quarter" idx="12"/>
          </p:nvPr>
        </p:nvSpPr>
        <p:spPr/>
        <p:txBody>
          <a:bodyPr/>
          <a:lstStyle/>
          <a:p>
            <a:fld id="{7F630FA6-15E5-4647-8761-E9AD13C643D3}" type="slidenum">
              <a:rPr kumimoji="1" lang="ja-JP" altLang="en-US" smtClean="0"/>
              <a:t>2</a:t>
            </a:fld>
            <a:endParaRPr kumimoji="1" lang="ja-JP" altLang="en-US"/>
          </a:p>
        </p:txBody>
      </p:sp>
    </p:spTree>
    <p:extLst>
      <p:ext uri="{BB962C8B-B14F-4D97-AF65-F5344CB8AC3E}">
        <p14:creationId xmlns:p14="http://schemas.microsoft.com/office/powerpoint/2010/main" val="271011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DF500A-4970-CE46-BB9D-494A2534C62B}"/>
              </a:ext>
            </a:extLst>
          </p:cNvPr>
          <p:cNvSpPr>
            <a:spLocks noGrp="1"/>
          </p:cNvSpPr>
          <p:nvPr>
            <p:ph type="title"/>
          </p:nvPr>
        </p:nvSpPr>
        <p:spPr/>
        <p:txBody>
          <a:bodyPr/>
          <a:lstStyle/>
          <a:p>
            <a:r>
              <a:rPr kumimoji="1" lang="en-US" altLang="ja-JP" dirty="0"/>
              <a:t>Clone Refactoring</a:t>
            </a:r>
            <a:endParaRPr kumimoji="1" lang="ja-JP" altLang="en-US"/>
          </a:p>
        </p:txBody>
      </p:sp>
      <p:sp>
        <p:nvSpPr>
          <p:cNvPr id="44" name="コンテンツ プレースホルダー 43">
            <a:extLst>
              <a:ext uri="{FF2B5EF4-FFF2-40B4-BE49-F238E27FC236}">
                <a16:creationId xmlns:a16="http://schemas.microsoft.com/office/drawing/2014/main" id="{8DD8864C-58E2-6D41-BB21-46415503CF50}"/>
              </a:ext>
            </a:extLst>
          </p:cNvPr>
          <p:cNvSpPr>
            <a:spLocks noGrp="1"/>
          </p:cNvSpPr>
          <p:nvPr>
            <p:ph idx="1"/>
          </p:nvPr>
        </p:nvSpPr>
        <p:spPr>
          <a:xfrm>
            <a:off x="838199" y="1825624"/>
            <a:ext cx="8207830" cy="1204113"/>
          </a:xfrm>
        </p:spPr>
        <p:txBody>
          <a:bodyPr>
            <a:normAutofit/>
          </a:bodyPr>
          <a:lstStyle/>
          <a:p>
            <a:pPr marL="0" indent="0">
              <a:buNone/>
            </a:pPr>
            <a:r>
              <a:rPr lang="en-US" altLang="ja-JP" dirty="0"/>
              <a:t>It performs “Extract Method” </a:t>
            </a:r>
          </a:p>
          <a:p>
            <a:pPr marL="0" indent="0">
              <a:buNone/>
            </a:pPr>
            <a:r>
              <a:rPr lang="en-US" altLang="ja-JP" dirty="0"/>
              <a:t>and then merges clones into a single method.</a:t>
            </a:r>
          </a:p>
          <a:p>
            <a:endParaRPr kumimoji="1" lang="ja-JP" altLang="en-US"/>
          </a:p>
        </p:txBody>
      </p:sp>
      <p:grpSp>
        <p:nvGrpSpPr>
          <p:cNvPr id="25" name="グループ化 24">
            <a:extLst>
              <a:ext uri="{FF2B5EF4-FFF2-40B4-BE49-F238E27FC236}">
                <a16:creationId xmlns:a16="http://schemas.microsoft.com/office/drawing/2014/main" id="{608CE313-4017-2D4B-82B0-411EBBCB4E9C}"/>
              </a:ext>
            </a:extLst>
          </p:cNvPr>
          <p:cNvGrpSpPr/>
          <p:nvPr/>
        </p:nvGrpSpPr>
        <p:grpSpPr>
          <a:xfrm>
            <a:off x="2732807" y="3164673"/>
            <a:ext cx="6726386" cy="2747124"/>
            <a:chOff x="1403648" y="3130148"/>
            <a:chExt cx="6726386" cy="2747124"/>
          </a:xfrm>
        </p:grpSpPr>
        <p:sp>
          <p:nvSpPr>
            <p:cNvPr id="26" name="AutoShape 42">
              <a:extLst>
                <a:ext uri="{FF2B5EF4-FFF2-40B4-BE49-F238E27FC236}">
                  <a16:creationId xmlns:a16="http://schemas.microsoft.com/office/drawing/2014/main" id="{AF2DCD79-EC7B-0E46-AB64-C46572C08080}"/>
                </a:ext>
              </a:extLst>
            </p:cNvPr>
            <p:cNvSpPr>
              <a:spLocks noChangeArrowheads="1"/>
            </p:cNvSpPr>
            <p:nvPr/>
          </p:nvSpPr>
          <p:spPr bwMode="auto">
            <a:xfrm rot="10800000">
              <a:off x="1453182" y="3130148"/>
              <a:ext cx="1894682" cy="2314434"/>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ja-JP" altLang="ja-JP" dirty="0"/>
            </a:p>
          </p:txBody>
        </p:sp>
        <p:sp>
          <p:nvSpPr>
            <p:cNvPr id="27" name="テキスト ボックス 111">
              <a:extLst>
                <a:ext uri="{FF2B5EF4-FFF2-40B4-BE49-F238E27FC236}">
                  <a16:creationId xmlns:a16="http://schemas.microsoft.com/office/drawing/2014/main" id="{6BD96E11-BF43-E14F-83CE-6F79034DBBB6}"/>
                </a:ext>
              </a:extLst>
            </p:cNvPr>
            <p:cNvSpPr txBox="1">
              <a:spLocks noChangeArrowheads="1"/>
            </p:cNvSpPr>
            <p:nvPr/>
          </p:nvSpPr>
          <p:spPr bwMode="auto">
            <a:xfrm>
              <a:off x="1403648" y="5477162"/>
              <a:ext cx="19442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r>
                <a:rPr lang="en-US" altLang="ja-JP" sz="2000" b="1" dirty="0">
                  <a:solidFill>
                    <a:schemeClr val="tx1">
                      <a:lumMod val="95000"/>
                      <a:lumOff val="5000"/>
                    </a:schemeClr>
                  </a:solidFill>
                  <a:cs typeface="Arial" charset="0"/>
                </a:rPr>
                <a:t>Before</a:t>
              </a:r>
              <a:endParaRPr lang="ja-JP" altLang="en-US" sz="2000" b="1" dirty="0">
                <a:solidFill>
                  <a:schemeClr val="tx1">
                    <a:lumMod val="95000"/>
                    <a:lumOff val="5000"/>
                  </a:schemeClr>
                </a:solidFill>
                <a:cs typeface="Arial" charset="0"/>
              </a:endParaRPr>
            </a:p>
          </p:txBody>
        </p:sp>
        <p:sp>
          <p:nvSpPr>
            <p:cNvPr id="28" name="テキスト ボックス 111">
              <a:extLst>
                <a:ext uri="{FF2B5EF4-FFF2-40B4-BE49-F238E27FC236}">
                  <a16:creationId xmlns:a16="http://schemas.microsoft.com/office/drawing/2014/main" id="{B0DFA5A5-50D1-4D43-ADE0-6D80B6AF0F38}"/>
                </a:ext>
              </a:extLst>
            </p:cNvPr>
            <p:cNvSpPr txBox="1">
              <a:spLocks noChangeArrowheads="1"/>
            </p:cNvSpPr>
            <p:nvPr/>
          </p:nvSpPr>
          <p:spPr bwMode="auto">
            <a:xfrm>
              <a:off x="5292081" y="5456776"/>
              <a:ext cx="1880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r>
                <a:rPr lang="en-US" altLang="ja-JP" sz="2000" b="1" dirty="0">
                  <a:solidFill>
                    <a:schemeClr val="tx1">
                      <a:lumMod val="95000"/>
                      <a:lumOff val="5000"/>
                    </a:schemeClr>
                  </a:solidFill>
                  <a:cs typeface="Arial" charset="0"/>
                </a:rPr>
                <a:t>After</a:t>
              </a:r>
              <a:endParaRPr lang="ja-JP" altLang="en-US" sz="2000" b="1" dirty="0">
                <a:solidFill>
                  <a:schemeClr val="tx1">
                    <a:lumMod val="95000"/>
                    <a:lumOff val="5000"/>
                  </a:schemeClr>
                </a:solidFill>
                <a:cs typeface="Arial" charset="0"/>
              </a:endParaRPr>
            </a:p>
          </p:txBody>
        </p:sp>
        <p:grpSp>
          <p:nvGrpSpPr>
            <p:cNvPr id="29" name="グループ化 28">
              <a:extLst>
                <a:ext uri="{FF2B5EF4-FFF2-40B4-BE49-F238E27FC236}">
                  <a16:creationId xmlns:a16="http://schemas.microsoft.com/office/drawing/2014/main" id="{CD223412-871F-DB42-8840-887C836E5720}"/>
                </a:ext>
              </a:extLst>
            </p:cNvPr>
            <p:cNvGrpSpPr/>
            <p:nvPr/>
          </p:nvGrpSpPr>
          <p:grpSpPr>
            <a:xfrm>
              <a:off x="3359233" y="3202156"/>
              <a:ext cx="4770801" cy="2220693"/>
              <a:chOff x="3647266" y="3501008"/>
              <a:chExt cx="4770802" cy="2053335"/>
            </a:xfrm>
          </p:grpSpPr>
          <p:sp>
            <p:nvSpPr>
              <p:cNvPr id="38" name="AutoShape 42">
                <a:extLst>
                  <a:ext uri="{FF2B5EF4-FFF2-40B4-BE49-F238E27FC236}">
                    <a16:creationId xmlns:a16="http://schemas.microsoft.com/office/drawing/2014/main" id="{14AF3D5A-D3F1-8047-93DF-6F302392FFCC}"/>
                  </a:ext>
                </a:extLst>
              </p:cNvPr>
              <p:cNvSpPr>
                <a:spLocks noChangeArrowheads="1"/>
              </p:cNvSpPr>
              <p:nvPr/>
            </p:nvSpPr>
            <p:spPr bwMode="auto">
              <a:xfrm rot="10800000">
                <a:off x="5537881" y="3501008"/>
                <a:ext cx="1842430" cy="2053335"/>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ja-JP" altLang="ja-JP" dirty="0"/>
              </a:p>
            </p:txBody>
          </p:sp>
          <p:sp>
            <p:nvSpPr>
              <p:cNvPr id="39" name="テキスト ボックス 111">
                <a:extLst>
                  <a:ext uri="{FF2B5EF4-FFF2-40B4-BE49-F238E27FC236}">
                    <a16:creationId xmlns:a16="http://schemas.microsoft.com/office/drawing/2014/main" id="{FCA953C8-C809-594C-8019-03DA4E6B4264}"/>
                  </a:ext>
                </a:extLst>
              </p:cNvPr>
              <p:cNvSpPr txBox="1">
                <a:spLocks noChangeArrowheads="1"/>
              </p:cNvSpPr>
              <p:nvPr/>
            </p:nvSpPr>
            <p:spPr bwMode="auto">
              <a:xfrm>
                <a:off x="7596335" y="4139789"/>
                <a:ext cx="821733" cy="42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altLang="ja-JP" sz="2400" dirty="0">
                    <a:solidFill>
                      <a:schemeClr val="tx2">
                        <a:lumMod val="50000"/>
                      </a:schemeClr>
                    </a:solidFill>
                    <a:cs typeface="Arial" charset="0"/>
                  </a:rPr>
                  <a:t>call</a:t>
                </a:r>
                <a:endParaRPr lang="ja-JP" altLang="en-US" sz="3200" dirty="0">
                  <a:solidFill>
                    <a:schemeClr val="tx2">
                      <a:lumMod val="50000"/>
                    </a:schemeClr>
                  </a:solidFill>
                  <a:cs typeface="Arial" charset="0"/>
                </a:endParaRPr>
              </a:p>
            </p:txBody>
          </p:sp>
          <p:sp>
            <p:nvSpPr>
              <p:cNvPr id="40" name="テキスト ボックス 111">
                <a:extLst>
                  <a:ext uri="{FF2B5EF4-FFF2-40B4-BE49-F238E27FC236}">
                    <a16:creationId xmlns:a16="http://schemas.microsoft.com/office/drawing/2014/main" id="{3DB9DD4A-F845-EF43-9A52-0FF5F4D15371}"/>
                  </a:ext>
                </a:extLst>
              </p:cNvPr>
              <p:cNvSpPr txBox="1">
                <a:spLocks noChangeArrowheads="1"/>
              </p:cNvSpPr>
              <p:nvPr/>
            </p:nvSpPr>
            <p:spPr bwMode="auto">
              <a:xfrm>
                <a:off x="3647266" y="4063188"/>
                <a:ext cx="1788831" cy="36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r>
                  <a:rPr lang="en-US" altLang="ja-JP" sz="2000" b="1" dirty="0">
                    <a:solidFill>
                      <a:schemeClr val="tx1">
                        <a:lumMod val="95000"/>
                        <a:lumOff val="5000"/>
                      </a:schemeClr>
                    </a:solidFill>
                    <a:cs typeface="Arial" charset="0"/>
                  </a:rPr>
                  <a:t>Refactoring</a:t>
                </a:r>
                <a:endParaRPr lang="ja-JP" altLang="en-US" sz="2000" b="1" dirty="0">
                  <a:solidFill>
                    <a:schemeClr val="tx1">
                      <a:lumMod val="95000"/>
                      <a:lumOff val="5000"/>
                    </a:schemeClr>
                  </a:solidFill>
                  <a:cs typeface="Arial" charset="0"/>
                </a:endParaRPr>
              </a:p>
            </p:txBody>
          </p:sp>
        </p:grpSp>
        <p:sp>
          <p:nvSpPr>
            <p:cNvPr id="30" name="円弧 29">
              <a:extLst>
                <a:ext uri="{FF2B5EF4-FFF2-40B4-BE49-F238E27FC236}">
                  <a16:creationId xmlns:a16="http://schemas.microsoft.com/office/drawing/2014/main" id="{96701F0E-2C70-504D-B4E3-8092CDC229EE}"/>
                </a:ext>
              </a:extLst>
            </p:cNvPr>
            <p:cNvSpPr/>
            <p:nvPr/>
          </p:nvSpPr>
          <p:spPr>
            <a:xfrm flipV="1">
              <a:off x="6588225" y="3778222"/>
              <a:ext cx="576064" cy="865185"/>
            </a:xfrm>
            <a:prstGeom prst="arc">
              <a:avLst>
                <a:gd name="adj1" fmla="val 16200000"/>
                <a:gd name="adj2" fmla="val 5382262"/>
              </a:avLst>
            </a:prstGeom>
            <a:ln w="38100">
              <a:solidFill>
                <a:schemeClr val="tx2">
                  <a:lumMod val="50000"/>
                </a:schemeClr>
              </a:solidFill>
              <a:prstDash val="sysDot"/>
              <a:headEnd type="triangle"/>
              <a:tailEnd type="none"/>
            </a:ln>
            <a:effectLst/>
          </p:spPr>
          <p:style>
            <a:lnRef idx="3">
              <a:schemeClr val="accent2"/>
            </a:lnRef>
            <a:fillRef idx="0">
              <a:schemeClr val="accent2"/>
            </a:fillRef>
            <a:effectRef idx="2">
              <a:schemeClr val="accent2"/>
            </a:effectRef>
            <a:fontRef idx="minor">
              <a:schemeClr val="tx1"/>
            </a:fontRef>
          </p:style>
          <p:txBody>
            <a:bodyPr anchor="ctr"/>
            <a:lstStyle/>
            <a:p>
              <a:pPr algn="ctr" eaLnBrk="0" hangingPunct="0">
                <a:defRPr/>
              </a:pPr>
              <a:endParaRPr lang="ja-JP" altLang="en-US" dirty="0"/>
            </a:p>
          </p:txBody>
        </p:sp>
        <p:sp>
          <p:nvSpPr>
            <p:cNvPr id="31" name="Line 33">
              <a:extLst>
                <a:ext uri="{FF2B5EF4-FFF2-40B4-BE49-F238E27FC236}">
                  <a16:creationId xmlns:a16="http://schemas.microsoft.com/office/drawing/2014/main" id="{17754790-9B60-3742-BD58-8596C3785CBB}"/>
                </a:ext>
              </a:extLst>
            </p:cNvPr>
            <p:cNvSpPr>
              <a:spLocks noChangeShapeType="1"/>
            </p:cNvSpPr>
            <p:nvPr/>
          </p:nvSpPr>
          <p:spPr bwMode="auto">
            <a:xfrm flipV="1">
              <a:off x="5444544" y="3994244"/>
              <a:ext cx="1431712" cy="0"/>
            </a:xfrm>
            <a:prstGeom prst="line">
              <a:avLst/>
            </a:prstGeom>
            <a:noFill/>
            <a:ln w="76200">
              <a:solidFill>
                <a:schemeClr val="tx2">
                  <a:lumMod val="50000"/>
                </a:schemeClr>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32" name="正方形/長方形 31">
              <a:extLst>
                <a:ext uri="{FF2B5EF4-FFF2-40B4-BE49-F238E27FC236}">
                  <a16:creationId xmlns:a16="http://schemas.microsoft.com/office/drawing/2014/main" id="{F7FED042-1350-4941-A3E3-5877C550B66D}"/>
                </a:ext>
              </a:extLst>
            </p:cNvPr>
            <p:cNvSpPr/>
            <p:nvPr/>
          </p:nvSpPr>
          <p:spPr>
            <a:xfrm>
              <a:off x="1662038" y="3553530"/>
              <a:ext cx="1541810" cy="464077"/>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Line 33">
              <a:extLst>
                <a:ext uri="{FF2B5EF4-FFF2-40B4-BE49-F238E27FC236}">
                  <a16:creationId xmlns:a16="http://schemas.microsoft.com/office/drawing/2014/main" id="{15B44F20-C59F-1745-954A-2C07C262466F}"/>
                </a:ext>
              </a:extLst>
            </p:cNvPr>
            <p:cNvSpPr>
              <a:spLocks noChangeShapeType="1"/>
            </p:cNvSpPr>
            <p:nvPr/>
          </p:nvSpPr>
          <p:spPr bwMode="auto">
            <a:xfrm flipV="1">
              <a:off x="5436096" y="3778220"/>
              <a:ext cx="1431712" cy="0"/>
            </a:xfrm>
            <a:prstGeom prst="line">
              <a:avLst/>
            </a:prstGeom>
            <a:noFill/>
            <a:ln w="76200">
              <a:solidFill>
                <a:schemeClr val="tx2">
                  <a:lumMod val="50000"/>
                </a:schemeClr>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34" name="円弧 33">
              <a:extLst>
                <a:ext uri="{FF2B5EF4-FFF2-40B4-BE49-F238E27FC236}">
                  <a16:creationId xmlns:a16="http://schemas.microsoft.com/office/drawing/2014/main" id="{B266B4BD-D75C-154D-A500-AD2502E79121}"/>
                </a:ext>
              </a:extLst>
            </p:cNvPr>
            <p:cNvSpPr/>
            <p:nvPr/>
          </p:nvSpPr>
          <p:spPr>
            <a:xfrm flipV="1">
              <a:off x="6660233" y="3984678"/>
              <a:ext cx="456595" cy="662106"/>
            </a:xfrm>
            <a:prstGeom prst="arc">
              <a:avLst>
                <a:gd name="adj1" fmla="val 16200000"/>
                <a:gd name="adj2" fmla="val 5382262"/>
              </a:avLst>
            </a:prstGeom>
            <a:ln w="38100">
              <a:solidFill>
                <a:schemeClr val="tx2">
                  <a:lumMod val="50000"/>
                </a:schemeClr>
              </a:solidFill>
              <a:prstDash val="sysDot"/>
              <a:headEnd type="triangle"/>
              <a:tailEnd type="none"/>
            </a:ln>
            <a:effectLst/>
          </p:spPr>
          <p:style>
            <a:lnRef idx="3">
              <a:schemeClr val="accent2"/>
            </a:lnRef>
            <a:fillRef idx="0">
              <a:schemeClr val="accent2"/>
            </a:fillRef>
            <a:effectRef idx="2">
              <a:schemeClr val="accent2"/>
            </a:effectRef>
            <a:fontRef idx="minor">
              <a:schemeClr val="tx1"/>
            </a:fontRef>
          </p:style>
          <p:txBody>
            <a:bodyPr anchor="ctr"/>
            <a:lstStyle/>
            <a:p>
              <a:pPr algn="ctr" eaLnBrk="0" hangingPunct="0">
                <a:defRPr/>
              </a:pPr>
              <a:endParaRPr lang="ja-JP" altLang="en-US" dirty="0"/>
            </a:p>
          </p:txBody>
        </p:sp>
        <p:sp>
          <p:nvSpPr>
            <p:cNvPr id="35" name="正方形/長方形 34">
              <a:extLst>
                <a:ext uri="{FF2B5EF4-FFF2-40B4-BE49-F238E27FC236}">
                  <a16:creationId xmlns:a16="http://schemas.microsoft.com/office/drawing/2014/main" id="{B2041517-4338-E344-BFE2-47DA4324297A}"/>
                </a:ext>
              </a:extLst>
            </p:cNvPr>
            <p:cNvSpPr/>
            <p:nvPr/>
          </p:nvSpPr>
          <p:spPr>
            <a:xfrm>
              <a:off x="1662038" y="4322257"/>
              <a:ext cx="1541810" cy="464077"/>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a16="http://schemas.microsoft.com/office/drawing/2014/main" id="{F97BF0A3-DFA2-2D43-94C4-3EA5A790D489}"/>
                </a:ext>
              </a:extLst>
            </p:cNvPr>
            <p:cNvSpPr/>
            <p:nvPr/>
          </p:nvSpPr>
          <p:spPr>
            <a:xfrm>
              <a:off x="5406454" y="4354286"/>
              <a:ext cx="1541810" cy="464077"/>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Line 32">
              <a:extLst>
                <a:ext uri="{FF2B5EF4-FFF2-40B4-BE49-F238E27FC236}">
                  <a16:creationId xmlns:a16="http://schemas.microsoft.com/office/drawing/2014/main" id="{51B417B9-CA1B-0E41-8B2D-F425BB56F631}"/>
                </a:ext>
              </a:extLst>
            </p:cNvPr>
            <p:cNvSpPr>
              <a:spLocks noChangeShapeType="1"/>
            </p:cNvSpPr>
            <p:nvPr/>
          </p:nvSpPr>
          <p:spPr bwMode="auto">
            <a:xfrm flipV="1">
              <a:off x="3575258" y="4282277"/>
              <a:ext cx="1428791" cy="5089"/>
            </a:xfrm>
            <a:prstGeom prst="line">
              <a:avLst/>
            </a:prstGeom>
            <a:noFill/>
            <a:ln w="76200">
              <a:solidFill>
                <a:schemeClr val="tx2">
                  <a:lumMod val="50000"/>
                </a:schemeClr>
              </a:solidFill>
              <a:prstDash val="solid"/>
              <a:miter lim="800000"/>
              <a:headEnd type="none" w="med" len="sm"/>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grpSp>
      <p:sp>
        <p:nvSpPr>
          <p:cNvPr id="45" name="スライド番号プレースホルダー 44">
            <a:extLst>
              <a:ext uri="{FF2B5EF4-FFF2-40B4-BE49-F238E27FC236}">
                <a16:creationId xmlns:a16="http://schemas.microsoft.com/office/drawing/2014/main" id="{D161901B-DE97-DB4F-A272-33505063EBAD}"/>
              </a:ext>
            </a:extLst>
          </p:cNvPr>
          <p:cNvSpPr>
            <a:spLocks noGrp="1"/>
          </p:cNvSpPr>
          <p:nvPr>
            <p:ph type="sldNum" sz="quarter" idx="12"/>
          </p:nvPr>
        </p:nvSpPr>
        <p:spPr/>
        <p:txBody>
          <a:bodyPr/>
          <a:lstStyle/>
          <a:p>
            <a:fld id="{7F630FA6-15E5-4647-8761-E9AD13C643D3}" type="slidenum">
              <a:rPr kumimoji="1" lang="ja-JP" altLang="en-US" smtClean="0"/>
              <a:t>3</a:t>
            </a:fld>
            <a:endParaRPr kumimoji="1" lang="ja-JP" altLang="en-US"/>
          </a:p>
        </p:txBody>
      </p:sp>
    </p:spTree>
    <p:extLst>
      <p:ext uri="{BB962C8B-B14F-4D97-AF65-F5344CB8AC3E}">
        <p14:creationId xmlns:p14="http://schemas.microsoft.com/office/powerpoint/2010/main" val="100291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CABAF-C716-2A48-8AE8-447B818A4DB6}"/>
              </a:ext>
            </a:extLst>
          </p:cNvPr>
          <p:cNvSpPr>
            <a:spLocks noGrp="1"/>
          </p:cNvSpPr>
          <p:nvPr>
            <p:ph type="title"/>
          </p:nvPr>
        </p:nvSpPr>
        <p:spPr/>
        <p:txBody>
          <a:bodyPr>
            <a:normAutofit fontScale="90000"/>
          </a:bodyPr>
          <a:lstStyle/>
          <a:p>
            <a:r>
              <a:rPr kumimoji="1" lang="en-US" altLang="ja-JP" dirty="0"/>
              <a:t>Developers are motivated to refactor clones!</a:t>
            </a:r>
            <a:br>
              <a:rPr kumimoji="1" lang="en-US" altLang="ja-JP" dirty="0"/>
            </a:br>
            <a:r>
              <a:rPr kumimoji="1" lang="en-US" altLang="ja-JP" dirty="0"/>
              <a:t>[</a:t>
            </a:r>
            <a:r>
              <a:rPr lang="en-US" altLang="ja-JP" dirty="0"/>
              <a:t>Alomar et al., </a:t>
            </a:r>
            <a:r>
              <a:rPr lang="en-US" altLang="ja-JP" dirty="0" err="1">
                <a:solidFill>
                  <a:srgbClr val="FF0000"/>
                </a:solidFill>
              </a:rPr>
              <a:t>IWoR</a:t>
            </a:r>
            <a:r>
              <a:rPr lang="en-US" altLang="ja-JP" dirty="0">
                <a:solidFill>
                  <a:srgbClr val="FF0000"/>
                </a:solidFill>
              </a:rPr>
              <a:t> 2019</a:t>
            </a:r>
            <a:r>
              <a:rPr lang="en-US" altLang="ja-JP" dirty="0"/>
              <a:t>]</a:t>
            </a:r>
            <a:endParaRPr kumimoji="1" lang="ja-JP" altLang="en-US"/>
          </a:p>
        </p:txBody>
      </p:sp>
      <p:pic>
        <p:nvPicPr>
          <p:cNvPr id="4" name="コンテンツ プレースホルダー 3">
            <a:extLst>
              <a:ext uri="{FF2B5EF4-FFF2-40B4-BE49-F238E27FC236}">
                <a16:creationId xmlns:a16="http://schemas.microsoft.com/office/drawing/2014/main" id="{93B06007-DDEB-7448-936D-1AC8B7EB2CCD}"/>
              </a:ext>
            </a:extLst>
          </p:cNvPr>
          <p:cNvPicPr>
            <a:picLocks noGrp="1" noChangeAspect="1"/>
          </p:cNvPicPr>
          <p:nvPr>
            <p:ph idx="1"/>
          </p:nvPr>
        </p:nvPicPr>
        <p:blipFill>
          <a:blip r:embed="rId2"/>
          <a:stretch>
            <a:fillRect/>
          </a:stretch>
        </p:blipFill>
        <p:spPr>
          <a:xfrm>
            <a:off x="1160929" y="1547253"/>
            <a:ext cx="9274058" cy="4996982"/>
          </a:xfrm>
          <a:prstGeom prst="rect">
            <a:avLst/>
          </a:prstGeom>
        </p:spPr>
      </p:pic>
      <p:sp>
        <p:nvSpPr>
          <p:cNvPr id="5" name="フレーム 4">
            <a:extLst>
              <a:ext uri="{FF2B5EF4-FFF2-40B4-BE49-F238E27FC236}">
                <a16:creationId xmlns:a16="http://schemas.microsoft.com/office/drawing/2014/main" id="{0A742E43-F170-F649-BAFD-78B86F2F9378}"/>
              </a:ext>
            </a:extLst>
          </p:cNvPr>
          <p:cNvSpPr/>
          <p:nvPr/>
        </p:nvSpPr>
        <p:spPr>
          <a:xfrm>
            <a:off x="6831107" y="3370728"/>
            <a:ext cx="2617694" cy="394447"/>
          </a:xfrm>
          <a:prstGeom prst="frame">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スライド番号プレースホルダー 5">
            <a:extLst>
              <a:ext uri="{FF2B5EF4-FFF2-40B4-BE49-F238E27FC236}">
                <a16:creationId xmlns:a16="http://schemas.microsoft.com/office/drawing/2014/main" id="{16DA6C4D-1690-8E42-AA2F-91521027B409}"/>
              </a:ext>
            </a:extLst>
          </p:cNvPr>
          <p:cNvSpPr>
            <a:spLocks noGrp="1"/>
          </p:cNvSpPr>
          <p:nvPr>
            <p:ph type="sldNum" sz="quarter" idx="12"/>
          </p:nvPr>
        </p:nvSpPr>
        <p:spPr/>
        <p:txBody>
          <a:bodyPr/>
          <a:lstStyle/>
          <a:p>
            <a:fld id="{7F630FA6-15E5-4647-8761-E9AD13C643D3}" type="slidenum">
              <a:rPr kumimoji="1" lang="ja-JP" altLang="en-US" smtClean="0"/>
              <a:t>4</a:t>
            </a:fld>
            <a:endParaRPr kumimoji="1" lang="ja-JP" altLang="en-US"/>
          </a:p>
        </p:txBody>
      </p:sp>
    </p:spTree>
    <p:extLst>
      <p:ext uri="{BB962C8B-B14F-4D97-AF65-F5344CB8AC3E}">
        <p14:creationId xmlns:p14="http://schemas.microsoft.com/office/powerpoint/2010/main" val="295378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18F48-9EC4-A748-8A02-2F09542B0973}"/>
              </a:ext>
            </a:extLst>
          </p:cNvPr>
          <p:cNvSpPr>
            <a:spLocks noGrp="1"/>
          </p:cNvSpPr>
          <p:nvPr>
            <p:ph type="title"/>
          </p:nvPr>
        </p:nvSpPr>
        <p:spPr/>
        <p:txBody>
          <a:bodyPr/>
          <a:lstStyle/>
          <a:p>
            <a:r>
              <a:rPr kumimoji="1" lang="en-US" altLang="ja-JP" dirty="0"/>
              <a:t>Related Works:</a:t>
            </a:r>
            <a:br>
              <a:rPr kumimoji="1" lang="en-US" altLang="ja-JP" dirty="0"/>
            </a:br>
            <a:r>
              <a:rPr kumimoji="1" lang="en-US" altLang="ja-JP" dirty="0"/>
              <a:t>Tool Support for Clone Refactoring</a:t>
            </a:r>
            <a:endParaRPr kumimoji="1" lang="ja-JP" altLang="en-US"/>
          </a:p>
        </p:txBody>
      </p:sp>
      <p:sp>
        <p:nvSpPr>
          <p:cNvPr id="3" name="コンテンツ プレースホルダー 2">
            <a:extLst>
              <a:ext uri="{FF2B5EF4-FFF2-40B4-BE49-F238E27FC236}">
                <a16:creationId xmlns:a16="http://schemas.microsoft.com/office/drawing/2014/main" id="{A15AA63E-ACBF-BF49-A12D-1D8E2A43630B}"/>
              </a:ext>
            </a:extLst>
          </p:cNvPr>
          <p:cNvSpPr>
            <a:spLocks noGrp="1"/>
          </p:cNvSpPr>
          <p:nvPr>
            <p:ph idx="1"/>
          </p:nvPr>
        </p:nvSpPr>
        <p:spPr>
          <a:xfrm>
            <a:off x="838200" y="2330449"/>
            <a:ext cx="10515600" cy="3650626"/>
          </a:xfrm>
        </p:spPr>
        <p:txBody>
          <a:bodyPr>
            <a:normAutofit/>
          </a:bodyPr>
          <a:lstStyle/>
          <a:p>
            <a:r>
              <a:rPr lang="en-US" altLang="ja-JP" dirty="0" err="1"/>
              <a:t>Tairas</a:t>
            </a:r>
            <a:r>
              <a:rPr lang="en-US" altLang="ja-JP" dirty="0"/>
              <a:t> and Gray [IST ‘12]</a:t>
            </a:r>
          </a:p>
          <a:p>
            <a:pPr lvl="1"/>
            <a:r>
              <a:rPr lang="en-US" altLang="ja-JP" dirty="0"/>
              <a:t>extension of refactoring engines to handle variation of clones</a:t>
            </a:r>
          </a:p>
          <a:p>
            <a:r>
              <a:rPr lang="en-US" altLang="ja-JP" dirty="0"/>
              <a:t>Meng et al. [ICSE ‘15]</a:t>
            </a:r>
          </a:p>
          <a:p>
            <a:pPr lvl="1"/>
            <a:r>
              <a:rPr lang="en-US" altLang="ja-JP" dirty="0"/>
              <a:t>clone refactoring tool based on systematic edit</a:t>
            </a:r>
          </a:p>
          <a:p>
            <a:r>
              <a:rPr lang="en-US" altLang="ja-JP" dirty="0" err="1"/>
              <a:t>Mazinanian</a:t>
            </a:r>
            <a:r>
              <a:rPr lang="en-US" altLang="ja-JP" dirty="0"/>
              <a:t> et al. [ICSE ‘16]</a:t>
            </a:r>
          </a:p>
          <a:p>
            <a:pPr lvl="1"/>
            <a:r>
              <a:rPr lang="en-US" altLang="ja-JP" dirty="0"/>
              <a:t>a part of the refactoring tool </a:t>
            </a:r>
            <a:r>
              <a:rPr lang="en-US" altLang="ja-JP" dirty="0" err="1"/>
              <a:t>JDeodorant</a:t>
            </a:r>
            <a:endParaRPr lang="en-US" altLang="ja-JP" dirty="0"/>
          </a:p>
          <a:p>
            <a:pPr lvl="1"/>
            <a:r>
              <a:rPr lang="en-US" altLang="ja-JP" dirty="0"/>
              <a:t>refactorability analysis [TSE ‘15]</a:t>
            </a:r>
          </a:p>
        </p:txBody>
      </p:sp>
      <p:pic>
        <p:nvPicPr>
          <p:cNvPr id="6" name="図 5">
            <a:extLst>
              <a:ext uri="{FF2B5EF4-FFF2-40B4-BE49-F238E27FC236}">
                <a16:creationId xmlns:a16="http://schemas.microsoft.com/office/drawing/2014/main" id="{48C98CCC-ECC0-574B-9DA5-A75EF31344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937" y="4155762"/>
            <a:ext cx="3940627" cy="2622980"/>
          </a:xfrm>
          <a:prstGeom prst="rect">
            <a:avLst/>
          </a:prstGeom>
        </p:spPr>
      </p:pic>
      <p:sp>
        <p:nvSpPr>
          <p:cNvPr id="7" name="スライド番号プレースホルダー 6">
            <a:extLst>
              <a:ext uri="{FF2B5EF4-FFF2-40B4-BE49-F238E27FC236}">
                <a16:creationId xmlns:a16="http://schemas.microsoft.com/office/drawing/2014/main" id="{DF48CC89-EFC0-264D-9BC8-FC432A6B89AE}"/>
              </a:ext>
            </a:extLst>
          </p:cNvPr>
          <p:cNvSpPr>
            <a:spLocks noGrp="1"/>
          </p:cNvSpPr>
          <p:nvPr>
            <p:ph type="sldNum" sz="quarter" idx="12"/>
          </p:nvPr>
        </p:nvSpPr>
        <p:spPr/>
        <p:txBody>
          <a:bodyPr/>
          <a:lstStyle/>
          <a:p>
            <a:fld id="{7F630FA6-15E5-4647-8761-E9AD13C643D3}" type="slidenum">
              <a:rPr kumimoji="1" lang="ja-JP" altLang="en-US" smtClean="0"/>
              <a:t>5</a:t>
            </a:fld>
            <a:endParaRPr kumimoji="1" lang="ja-JP" altLang="en-US"/>
          </a:p>
        </p:txBody>
      </p:sp>
    </p:spTree>
    <p:extLst>
      <p:ext uri="{BB962C8B-B14F-4D97-AF65-F5344CB8AC3E}">
        <p14:creationId xmlns:p14="http://schemas.microsoft.com/office/powerpoint/2010/main" val="411371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2DD8BB-0AD9-8048-A703-C0B5AF213537}"/>
              </a:ext>
            </a:extLst>
          </p:cNvPr>
          <p:cNvSpPr>
            <a:spLocks noGrp="1"/>
          </p:cNvSpPr>
          <p:nvPr>
            <p:ph type="title"/>
          </p:nvPr>
        </p:nvSpPr>
        <p:spPr/>
        <p:txBody>
          <a:bodyPr/>
          <a:lstStyle/>
          <a:p>
            <a:r>
              <a:rPr lang="en-US" altLang="ja-JP" dirty="0"/>
              <a:t>Strike while the iron is hot! </a:t>
            </a:r>
            <a:endParaRPr kumimoji="1" lang="ja-JP" altLang="en-US"/>
          </a:p>
        </p:txBody>
      </p:sp>
      <p:sp>
        <p:nvSpPr>
          <p:cNvPr id="3" name="コンテンツ プレースホルダー 2">
            <a:extLst>
              <a:ext uri="{FF2B5EF4-FFF2-40B4-BE49-F238E27FC236}">
                <a16:creationId xmlns:a16="http://schemas.microsoft.com/office/drawing/2014/main" id="{83A148DD-A668-C146-A5F0-6F1B31FC8F04}"/>
              </a:ext>
            </a:extLst>
          </p:cNvPr>
          <p:cNvSpPr>
            <a:spLocks noGrp="1"/>
          </p:cNvSpPr>
          <p:nvPr>
            <p:ph idx="1"/>
          </p:nvPr>
        </p:nvSpPr>
        <p:spPr>
          <a:xfrm>
            <a:off x="838199" y="1825625"/>
            <a:ext cx="10863943" cy="3525864"/>
          </a:xfrm>
        </p:spPr>
        <p:txBody>
          <a:bodyPr>
            <a:normAutofit/>
          </a:bodyPr>
          <a:lstStyle/>
          <a:p>
            <a:r>
              <a:rPr lang="en-US" altLang="ja-JP" sz="3200" dirty="0"/>
              <a:t>Only hot clones are refactored in industry</a:t>
            </a:r>
          </a:p>
          <a:p>
            <a:r>
              <a:rPr lang="en-US" altLang="ja-JP" sz="3200" dirty="0"/>
              <a:t>In industry, cost of clone refactoring cannot be ignored. </a:t>
            </a:r>
          </a:p>
          <a:p>
            <a:pPr lvl="1"/>
            <a:endParaRPr lang="en-US" altLang="ja-JP" sz="2800" dirty="0"/>
          </a:p>
          <a:p>
            <a:pPr lvl="1"/>
            <a:r>
              <a:rPr lang="en-US" altLang="ja-JP" sz="2800" dirty="0"/>
              <a:t>Regression test after refactoring takes much cost.</a:t>
            </a:r>
          </a:p>
          <a:p>
            <a:pPr lvl="1"/>
            <a:endParaRPr lang="en-US" altLang="ja-JP" sz="2800" dirty="0"/>
          </a:p>
          <a:p>
            <a:pPr lvl="1"/>
            <a:r>
              <a:rPr lang="en-US" altLang="ja-JP" sz="2800" dirty="0"/>
              <a:t>Industrial developers do not touch source code </a:t>
            </a:r>
            <a:br>
              <a:rPr lang="en-US" altLang="ja-JP" sz="2800" dirty="0"/>
            </a:br>
            <a:r>
              <a:rPr lang="en-US" altLang="ja-JP" sz="2800" dirty="0"/>
              <a:t>after a large-scale system test for releasing a major version. </a:t>
            </a:r>
            <a:endParaRPr kumimoji="1" lang="ja-JP" altLang="en-US" sz="2800"/>
          </a:p>
        </p:txBody>
      </p:sp>
      <p:sp>
        <p:nvSpPr>
          <p:cNvPr id="5" name="コンテンツ プレースホルダー 2">
            <a:extLst>
              <a:ext uri="{FF2B5EF4-FFF2-40B4-BE49-F238E27FC236}">
                <a16:creationId xmlns:a16="http://schemas.microsoft.com/office/drawing/2014/main" id="{BDFF089E-3C17-7A49-975A-807490CBA1EF}"/>
              </a:ext>
            </a:extLst>
          </p:cNvPr>
          <p:cNvSpPr txBox="1">
            <a:spLocks/>
          </p:cNvSpPr>
          <p:nvPr/>
        </p:nvSpPr>
        <p:spPr>
          <a:xfrm>
            <a:off x="729341" y="5640238"/>
            <a:ext cx="11081657" cy="66062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r>
              <a:rPr lang="en-US" altLang="ja-JP" sz="4000" dirty="0"/>
              <a:t>Active support of clone refactoring is needed.</a:t>
            </a:r>
            <a:endParaRPr lang="ja-JP" altLang="en-US" sz="4000"/>
          </a:p>
        </p:txBody>
      </p:sp>
      <p:pic>
        <p:nvPicPr>
          <p:cNvPr id="7" name="図 6">
            <a:extLst>
              <a:ext uri="{FF2B5EF4-FFF2-40B4-BE49-F238E27FC236}">
                <a16:creationId xmlns:a16="http://schemas.microsoft.com/office/drawing/2014/main" id="{476C1E5E-D2B8-C84D-8D19-33B32501CE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3770" y="274218"/>
            <a:ext cx="1500030" cy="2008858"/>
          </a:xfrm>
          <a:prstGeom prst="rect">
            <a:avLst/>
          </a:prstGeom>
        </p:spPr>
      </p:pic>
      <p:sp>
        <p:nvSpPr>
          <p:cNvPr id="8" name="スライド番号プレースホルダー 7">
            <a:extLst>
              <a:ext uri="{FF2B5EF4-FFF2-40B4-BE49-F238E27FC236}">
                <a16:creationId xmlns:a16="http://schemas.microsoft.com/office/drawing/2014/main" id="{0CF6093B-0555-1746-9558-2B33475AA162}"/>
              </a:ext>
            </a:extLst>
          </p:cNvPr>
          <p:cNvSpPr>
            <a:spLocks noGrp="1"/>
          </p:cNvSpPr>
          <p:nvPr>
            <p:ph type="sldNum" sz="quarter" idx="12"/>
          </p:nvPr>
        </p:nvSpPr>
        <p:spPr/>
        <p:txBody>
          <a:bodyPr/>
          <a:lstStyle/>
          <a:p>
            <a:fld id="{7F630FA6-15E5-4647-8761-E9AD13C643D3}" type="slidenum">
              <a:rPr kumimoji="1" lang="ja-JP" altLang="en-US" smtClean="0"/>
              <a:t>6</a:t>
            </a:fld>
            <a:endParaRPr kumimoji="1" lang="ja-JP" altLang="en-US"/>
          </a:p>
        </p:txBody>
      </p:sp>
    </p:spTree>
    <p:extLst>
      <p:ext uri="{BB962C8B-B14F-4D97-AF65-F5344CB8AC3E}">
        <p14:creationId xmlns:p14="http://schemas.microsoft.com/office/powerpoint/2010/main" val="112012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Proposed Plug-in</a:t>
            </a:r>
            <a:endParaRPr kumimoji="1" lang="ja-JP" altLang="en-US" dirty="0"/>
          </a:p>
        </p:txBody>
      </p:sp>
      <p:sp>
        <p:nvSpPr>
          <p:cNvPr id="3" name="コンテンツ プレースホルダー 2"/>
          <p:cNvSpPr>
            <a:spLocks noGrp="1"/>
          </p:cNvSpPr>
          <p:nvPr>
            <p:ph idx="1"/>
          </p:nvPr>
        </p:nvSpPr>
        <p:spPr>
          <a:xfrm>
            <a:off x="1088571" y="1600201"/>
            <a:ext cx="10896600" cy="4876799"/>
          </a:xfrm>
        </p:spPr>
        <p:txBody>
          <a:bodyPr/>
          <a:lstStyle/>
          <a:p>
            <a:pPr marL="0" indent="0">
              <a:buNone/>
            </a:pPr>
            <a:r>
              <a:rPr lang="en-US" altLang="ja-JP" sz="2600" dirty="0"/>
              <a:t>It detects ‘Extract Method’ on the fly </a:t>
            </a:r>
          </a:p>
          <a:p>
            <a:pPr marL="0" indent="0">
              <a:buNone/>
            </a:pPr>
            <a:r>
              <a:rPr lang="en-US" altLang="ja-JP" sz="2600" dirty="0"/>
              <a:t>and then recommend the corresponding clones.</a:t>
            </a:r>
          </a:p>
        </p:txBody>
      </p:sp>
      <p:sp>
        <p:nvSpPr>
          <p:cNvPr id="4" name="スライド番号プレースホルダー 3"/>
          <p:cNvSpPr>
            <a:spLocks noGrp="1"/>
          </p:cNvSpPr>
          <p:nvPr>
            <p:ph type="sldNum" sz="quarter" idx="12"/>
          </p:nvPr>
        </p:nvSpPr>
        <p:spPr>
          <a:xfrm>
            <a:off x="8610600" y="6356350"/>
            <a:ext cx="2743200" cy="365125"/>
          </a:xfrm>
        </p:spPr>
        <p:txBody>
          <a:bodyPr/>
          <a:lstStyle/>
          <a:p>
            <a:fld id="{9F5033E9-932D-4E41-95C3-341F9A6DAE17}" type="slidenum">
              <a:rPr lang="en-US" altLang="ja-JP" smtClean="0"/>
              <a:pPr/>
              <a:t>7</a:t>
            </a:fld>
            <a:endParaRPr lang="en-US" altLang="ja-JP" dirty="0"/>
          </a:p>
        </p:txBody>
      </p:sp>
      <p:cxnSp>
        <p:nvCxnSpPr>
          <p:cNvPr id="103" name="直線コネクタ 102"/>
          <p:cNvCxnSpPr>
            <a:cxnSpLocks/>
          </p:cNvCxnSpPr>
          <p:nvPr/>
        </p:nvCxnSpPr>
        <p:spPr>
          <a:xfrm>
            <a:off x="6071475" y="2523248"/>
            <a:ext cx="41549" cy="392790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2" name="角丸四角形 121"/>
          <p:cNvSpPr/>
          <p:nvPr/>
        </p:nvSpPr>
        <p:spPr>
          <a:xfrm>
            <a:off x="822035" y="5832858"/>
            <a:ext cx="5205818" cy="8475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000" b="1" dirty="0">
                <a:solidFill>
                  <a:schemeClr val="tx1"/>
                </a:solidFill>
              </a:rPr>
              <a:t>Monitors code modification on the fly and detects ‘Extract Method’</a:t>
            </a:r>
          </a:p>
        </p:txBody>
      </p:sp>
      <p:sp>
        <p:nvSpPr>
          <p:cNvPr id="123" name="角丸四角形 122"/>
          <p:cNvSpPr/>
          <p:nvPr/>
        </p:nvSpPr>
        <p:spPr>
          <a:xfrm>
            <a:off x="6200269" y="5807505"/>
            <a:ext cx="5828524" cy="85149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000" b="1" dirty="0">
                <a:solidFill>
                  <a:schemeClr val="tx1"/>
                </a:solidFill>
              </a:rPr>
              <a:t>Recommends developers to merge </a:t>
            </a:r>
            <a:br>
              <a:rPr lang="en-US" altLang="ja-JP" sz="2000" b="1" dirty="0">
                <a:solidFill>
                  <a:schemeClr val="tx1"/>
                </a:solidFill>
              </a:rPr>
            </a:br>
            <a:r>
              <a:rPr lang="en-US" altLang="ja-JP" sz="2000" b="1" dirty="0">
                <a:solidFill>
                  <a:schemeClr val="tx1"/>
                </a:solidFill>
              </a:rPr>
              <a:t>the other corresponding clones at same time</a:t>
            </a:r>
            <a:endParaRPr lang="ja-JP" altLang="en-US" sz="2000" b="1" dirty="0">
              <a:solidFill>
                <a:schemeClr val="tx1"/>
              </a:solidFill>
            </a:endParaRPr>
          </a:p>
        </p:txBody>
      </p:sp>
      <p:sp>
        <p:nvSpPr>
          <p:cNvPr id="12" name="角丸四角形 11"/>
          <p:cNvSpPr/>
          <p:nvPr/>
        </p:nvSpPr>
        <p:spPr>
          <a:xfrm>
            <a:off x="1315723" y="2500055"/>
            <a:ext cx="4607691" cy="4503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400" b="1" dirty="0">
                <a:solidFill>
                  <a:schemeClr val="tx1"/>
                </a:solidFill>
              </a:rPr>
              <a:t>Phase1: Monitor &amp; Detection</a:t>
            </a:r>
          </a:p>
        </p:txBody>
      </p:sp>
      <p:sp>
        <p:nvSpPr>
          <p:cNvPr id="13" name="角丸四角形 12"/>
          <p:cNvSpPr/>
          <p:nvPr/>
        </p:nvSpPr>
        <p:spPr>
          <a:xfrm>
            <a:off x="6161787" y="2523248"/>
            <a:ext cx="5217762" cy="39656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400" b="1" dirty="0">
                <a:solidFill>
                  <a:schemeClr val="tx1"/>
                </a:solidFill>
              </a:rPr>
              <a:t>Phase2: Clone Recommendation</a:t>
            </a:r>
          </a:p>
        </p:txBody>
      </p:sp>
      <p:sp>
        <p:nvSpPr>
          <p:cNvPr id="15" name="AutoShape 42">
            <a:extLst>
              <a:ext uri="{FF2B5EF4-FFF2-40B4-BE49-F238E27FC236}">
                <a16:creationId xmlns:a16="http://schemas.microsoft.com/office/drawing/2014/main" id="{A192BDA9-3771-A84E-BE3E-17BF6D3F8F9A}"/>
              </a:ext>
            </a:extLst>
          </p:cNvPr>
          <p:cNvSpPr>
            <a:spLocks noChangeArrowheads="1"/>
          </p:cNvSpPr>
          <p:nvPr/>
        </p:nvSpPr>
        <p:spPr bwMode="auto">
          <a:xfrm rot="10800000">
            <a:off x="1352472" y="3965609"/>
            <a:ext cx="1415203" cy="774807"/>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en-US" altLang="ja-JP" dirty="0"/>
          </a:p>
        </p:txBody>
      </p:sp>
      <p:sp>
        <p:nvSpPr>
          <p:cNvPr id="27" name="AutoShape 42">
            <a:extLst>
              <a:ext uri="{FF2B5EF4-FFF2-40B4-BE49-F238E27FC236}">
                <a16:creationId xmlns:a16="http://schemas.microsoft.com/office/drawing/2014/main" id="{FD7EC0D5-9146-564B-A116-6B15EC16BBE7}"/>
              </a:ext>
            </a:extLst>
          </p:cNvPr>
          <p:cNvSpPr>
            <a:spLocks noChangeArrowheads="1"/>
          </p:cNvSpPr>
          <p:nvPr/>
        </p:nvSpPr>
        <p:spPr bwMode="auto">
          <a:xfrm rot="10800000">
            <a:off x="4188334" y="3994737"/>
            <a:ext cx="1376175" cy="745679"/>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ja-JP" altLang="ja-JP" dirty="0"/>
          </a:p>
        </p:txBody>
      </p:sp>
      <p:sp>
        <p:nvSpPr>
          <p:cNvPr id="29" name="テキスト ボックス 111">
            <a:extLst>
              <a:ext uri="{FF2B5EF4-FFF2-40B4-BE49-F238E27FC236}">
                <a16:creationId xmlns:a16="http://schemas.microsoft.com/office/drawing/2014/main" id="{F6BB9840-63E9-EB43-997E-15A9E14FA30E}"/>
              </a:ext>
            </a:extLst>
          </p:cNvPr>
          <p:cNvSpPr txBox="1">
            <a:spLocks noChangeArrowheads="1"/>
          </p:cNvSpPr>
          <p:nvPr/>
        </p:nvSpPr>
        <p:spPr bwMode="auto">
          <a:xfrm>
            <a:off x="2695015" y="3911397"/>
            <a:ext cx="1336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r>
              <a:rPr lang="en-US" altLang="ja-JP" sz="1600" b="1" dirty="0">
                <a:solidFill>
                  <a:schemeClr val="tx1">
                    <a:lumMod val="95000"/>
                    <a:lumOff val="5000"/>
                  </a:schemeClr>
                </a:solidFill>
                <a:cs typeface="Arial" charset="0"/>
              </a:rPr>
              <a:t>Extract</a:t>
            </a:r>
          </a:p>
          <a:p>
            <a:pPr algn="ctr" eaLnBrk="1" hangingPunct="1"/>
            <a:r>
              <a:rPr lang="en-US" altLang="ja-JP" sz="1600" b="1" dirty="0">
                <a:solidFill>
                  <a:schemeClr val="tx1">
                    <a:lumMod val="95000"/>
                    <a:lumOff val="5000"/>
                  </a:schemeClr>
                </a:solidFill>
                <a:cs typeface="Arial" charset="0"/>
              </a:rPr>
              <a:t>Method</a:t>
            </a:r>
            <a:endParaRPr lang="ja-JP" altLang="en-US" sz="1600" b="1" dirty="0">
              <a:solidFill>
                <a:schemeClr val="tx1">
                  <a:lumMod val="95000"/>
                  <a:lumOff val="5000"/>
                </a:schemeClr>
              </a:solidFill>
              <a:cs typeface="Arial" charset="0"/>
            </a:endParaRPr>
          </a:p>
        </p:txBody>
      </p:sp>
      <p:sp>
        <p:nvSpPr>
          <p:cNvPr id="21" name="正方形/長方形 20">
            <a:extLst>
              <a:ext uri="{FF2B5EF4-FFF2-40B4-BE49-F238E27FC236}">
                <a16:creationId xmlns:a16="http://schemas.microsoft.com/office/drawing/2014/main" id="{57E55E6D-42DE-3644-8ACE-AD3070D2D77D}"/>
              </a:ext>
            </a:extLst>
          </p:cNvPr>
          <p:cNvSpPr/>
          <p:nvPr/>
        </p:nvSpPr>
        <p:spPr>
          <a:xfrm>
            <a:off x="1508473" y="4136864"/>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clone</a:t>
            </a:r>
            <a:endParaRPr kumimoji="1" lang="ja-JP" altLang="en-US" dirty="0">
              <a:solidFill>
                <a:schemeClr val="tx1"/>
              </a:solidFill>
            </a:endParaRPr>
          </a:p>
        </p:txBody>
      </p:sp>
      <p:sp>
        <p:nvSpPr>
          <p:cNvPr id="24" name="正方形/長方形 23">
            <a:extLst>
              <a:ext uri="{FF2B5EF4-FFF2-40B4-BE49-F238E27FC236}">
                <a16:creationId xmlns:a16="http://schemas.microsoft.com/office/drawing/2014/main" id="{DCEFAC89-EAEA-1941-9674-58BEC30B1577}"/>
              </a:ext>
            </a:extLst>
          </p:cNvPr>
          <p:cNvSpPr/>
          <p:nvPr/>
        </p:nvSpPr>
        <p:spPr>
          <a:xfrm>
            <a:off x="1508473" y="4447807"/>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clone</a:t>
            </a:r>
            <a:endParaRPr kumimoji="1" lang="ja-JP" altLang="en-US" dirty="0">
              <a:solidFill>
                <a:schemeClr val="tx1"/>
              </a:solidFill>
            </a:endParaRPr>
          </a:p>
        </p:txBody>
      </p:sp>
      <p:sp>
        <p:nvSpPr>
          <p:cNvPr id="25" name="正方形/長方形 24">
            <a:extLst>
              <a:ext uri="{FF2B5EF4-FFF2-40B4-BE49-F238E27FC236}">
                <a16:creationId xmlns:a16="http://schemas.microsoft.com/office/drawing/2014/main" id="{BB3D5989-8A2B-A045-9CE7-B8A870BB5B15}"/>
              </a:ext>
            </a:extLst>
          </p:cNvPr>
          <p:cNvSpPr/>
          <p:nvPr/>
        </p:nvSpPr>
        <p:spPr>
          <a:xfrm>
            <a:off x="4305308" y="4447807"/>
            <a:ext cx="1151631" cy="200670"/>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new m.</a:t>
            </a:r>
            <a:endParaRPr kumimoji="1" lang="ja-JP" altLang="en-US" dirty="0">
              <a:solidFill>
                <a:schemeClr val="tx1"/>
              </a:solidFill>
            </a:endParaRPr>
          </a:p>
        </p:txBody>
      </p:sp>
      <p:cxnSp>
        <p:nvCxnSpPr>
          <p:cNvPr id="9" name="直線矢印コネクタ 8">
            <a:extLst>
              <a:ext uri="{FF2B5EF4-FFF2-40B4-BE49-F238E27FC236}">
                <a16:creationId xmlns:a16="http://schemas.microsoft.com/office/drawing/2014/main" id="{2178A89F-5049-6142-9C8A-DDAB6C8CC02D}"/>
              </a:ext>
            </a:extLst>
          </p:cNvPr>
          <p:cNvCxnSpPr>
            <a:cxnSpLocks/>
          </p:cNvCxnSpPr>
          <p:nvPr/>
        </p:nvCxnSpPr>
        <p:spPr>
          <a:xfrm>
            <a:off x="2784083" y="4496172"/>
            <a:ext cx="1404250"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38" name="AutoShape 42">
            <a:extLst>
              <a:ext uri="{FF2B5EF4-FFF2-40B4-BE49-F238E27FC236}">
                <a16:creationId xmlns:a16="http://schemas.microsoft.com/office/drawing/2014/main" id="{21827A2F-D397-6F48-B8C7-B045FEAF976B}"/>
              </a:ext>
            </a:extLst>
          </p:cNvPr>
          <p:cNvSpPr>
            <a:spLocks noChangeArrowheads="1"/>
          </p:cNvSpPr>
          <p:nvPr/>
        </p:nvSpPr>
        <p:spPr bwMode="auto">
          <a:xfrm rot="10800000">
            <a:off x="1403707" y="4952351"/>
            <a:ext cx="1376175" cy="745679"/>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ja-JP" altLang="ja-JP" dirty="0"/>
          </a:p>
        </p:txBody>
      </p:sp>
      <p:sp>
        <p:nvSpPr>
          <p:cNvPr id="39" name="正方形/長方形 38">
            <a:extLst>
              <a:ext uri="{FF2B5EF4-FFF2-40B4-BE49-F238E27FC236}">
                <a16:creationId xmlns:a16="http://schemas.microsoft.com/office/drawing/2014/main" id="{DE3408F6-406C-FE45-855B-1452685B79BA}"/>
              </a:ext>
            </a:extLst>
          </p:cNvPr>
          <p:cNvSpPr/>
          <p:nvPr/>
        </p:nvSpPr>
        <p:spPr>
          <a:xfrm>
            <a:off x="1520681" y="5418376"/>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clone</a:t>
            </a:r>
            <a:endParaRPr kumimoji="1" lang="ja-JP" altLang="en-US" dirty="0">
              <a:solidFill>
                <a:schemeClr val="tx1"/>
              </a:solidFill>
            </a:endParaRPr>
          </a:p>
        </p:txBody>
      </p:sp>
      <p:pic>
        <p:nvPicPr>
          <p:cNvPr id="31" name="図 30">
            <a:extLst>
              <a:ext uri="{FF2B5EF4-FFF2-40B4-BE49-F238E27FC236}">
                <a16:creationId xmlns:a16="http://schemas.microsoft.com/office/drawing/2014/main" id="{AAF658FA-0309-F04E-86E1-7543B15D59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373" y="4838815"/>
            <a:ext cx="863262" cy="859215"/>
          </a:xfrm>
          <a:prstGeom prst="rect">
            <a:avLst/>
          </a:prstGeom>
        </p:spPr>
      </p:pic>
      <p:sp>
        <p:nvSpPr>
          <p:cNvPr id="40" name="雲 39">
            <a:extLst>
              <a:ext uri="{FF2B5EF4-FFF2-40B4-BE49-F238E27FC236}">
                <a16:creationId xmlns:a16="http://schemas.microsoft.com/office/drawing/2014/main" id="{36A05ABC-256E-F34C-9939-0C7E797BB5E9}"/>
              </a:ext>
            </a:extLst>
          </p:cNvPr>
          <p:cNvSpPr/>
          <p:nvPr/>
        </p:nvSpPr>
        <p:spPr>
          <a:xfrm>
            <a:off x="3922438" y="4856066"/>
            <a:ext cx="1651353" cy="944381"/>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Online </a:t>
            </a:r>
            <a:r>
              <a:rPr lang="en-US" altLang="ja-JP" dirty="0"/>
              <a:t>a</a:t>
            </a:r>
            <a:r>
              <a:rPr kumimoji="1" lang="en-US" altLang="ja-JP" dirty="0"/>
              <a:t>nalysis</a:t>
            </a:r>
            <a:endParaRPr kumimoji="1" lang="ja-JP" altLang="en-US"/>
          </a:p>
        </p:txBody>
      </p:sp>
      <p:sp>
        <p:nvSpPr>
          <p:cNvPr id="44" name="AutoShape 42">
            <a:extLst>
              <a:ext uri="{FF2B5EF4-FFF2-40B4-BE49-F238E27FC236}">
                <a16:creationId xmlns:a16="http://schemas.microsoft.com/office/drawing/2014/main" id="{5ABDF1A8-D8B7-7E4A-8297-67C01AF409DD}"/>
              </a:ext>
            </a:extLst>
          </p:cNvPr>
          <p:cNvSpPr>
            <a:spLocks noChangeArrowheads="1"/>
          </p:cNvSpPr>
          <p:nvPr/>
        </p:nvSpPr>
        <p:spPr bwMode="auto">
          <a:xfrm rot="10800000">
            <a:off x="6389620" y="3935630"/>
            <a:ext cx="1415203" cy="774807"/>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en-US" altLang="ja-JP" dirty="0"/>
          </a:p>
        </p:txBody>
      </p:sp>
      <p:sp>
        <p:nvSpPr>
          <p:cNvPr id="45" name="AutoShape 42">
            <a:extLst>
              <a:ext uri="{FF2B5EF4-FFF2-40B4-BE49-F238E27FC236}">
                <a16:creationId xmlns:a16="http://schemas.microsoft.com/office/drawing/2014/main" id="{2959C7CF-B078-274F-862D-6A197157254F}"/>
              </a:ext>
            </a:extLst>
          </p:cNvPr>
          <p:cNvSpPr>
            <a:spLocks noChangeArrowheads="1"/>
          </p:cNvSpPr>
          <p:nvPr/>
        </p:nvSpPr>
        <p:spPr bwMode="auto">
          <a:xfrm rot="10800000">
            <a:off x="9225482" y="3964758"/>
            <a:ext cx="1376175" cy="745679"/>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ja-JP" altLang="ja-JP" dirty="0"/>
          </a:p>
        </p:txBody>
      </p:sp>
      <p:sp>
        <p:nvSpPr>
          <p:cNvPr id="47" name="正方形/長方形 46">
            <a:extLst>
              <a:ext uri="{FF2B5EF4-FFF2-40B4-BE49-F238E27FC236}">
                <a16:creationId xmlns:a16="http://schemas.microsoft.com/office/drawing/2014/main" id="{2F792B85-69BE-A644-B59F-61A1B8162005}"/>
              </a:ext>
            </a:extLst>
          </p:cNvPr>
          <p:cNvSpPr/>
          <p:nvPr/>
        </p:nvSpPr>
        <p:spPr>
          <a:xfrm>
            <a:off x="6545621" y="4106885"/>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clone</a:t>
            </a:r>
            <a:endParaRPr kumimoji="1" lang="ja-JP" altLang="en-US" dirty="0">
              <a:solidFill>
                <a:schemeClr val="tx1"/>
              </a:solidFill>
            </a:endParaRPr>
          </a:p>
        </p:txBody>
      </p:sp>
      <p:sp>
        <p:nvSpPr>
          <p:cNvPr id="48" name="正方形/長方形 47">
            <a:extLst>
              <a:ext uri="{FF2B5EF4-FFF2-40B4-BE49-F238E27FC236}">
                <a16:creationId xmlns:a16="http://schemas.microsoft.com/office/drawing/2014/main" id="{EE8E5426-4ADF-534C-8F16-08967A58A1CD}"/>
              </a:ext>
            </a:extLst>
          </p:cNvPr>
          <p:cNvSpPr/>
          <p:nvPr/>
        </p:nvSpPr>
        <p:spPr>
          <a:xfrm>
            <a:off x="6545621" y="4417828"/>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clone</a:t>
            </a:r>
            <a:endParaRPr kumimoji="1" lang="ja-JP" altLang="en-US" dirty="0">
              <a:solidFill>
                <a:schemeClr val="tx1"/>
              </a:solidFill>
            </a:endParaRPr>
          </a:p>
        </p:txBody>
      </p:sp>
      <p:sp>
        <p:nvSpPr>
          <p:cNvPr id="49" name="正方形/長方形 48">
            <a:extLst>
              <a:ext uri="{FF2B5EF4-FFF2-40B4-BE49-F238E27FC236}">
                <a16:creationId xmlns:a16="http://schemas.microsoft.com/office/drawing/2014/main" id="{11592E51-C18C-C041-887C-E94BAC69802E}"/>
              </a:ext>
            </a:extLst>
          </p:cNvPr>
          <p:cNvSpPr/>
          <p:nvPr/>
        </p:nvSpPr>
        <p:spPr>
          <a:xfrm>
            <a:off x="9342456" y="4417828"/>
            <a:ext cx="1151631" cy="200670"/>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new m.</a:t>
            </a:r>
            <a:endParaRPr kumimoji="1" lang="ja-JP" altLang="en-US" dirty="0">
              <a:solidFill>
                <a:schemeClr val="tx1"/>
              </a:solidFill>
            </a:endParaRPr>
          </a:p>
        </p:txBody>
      </p:sp>
      <p:sp>
        <p:nvSpPr>
          <p:cNvPr id="51" name="AutoShape 42">
            <a:extLst>
              <a:ext uri="{FF2B5EF4-FFF2-40B4-BE49-F238E27FC236}">
                <a16:creationId xmlns:a16="http://schemas.microsoft.com/office/drawing/2014/main" id="{4C80B130-1DEF-F946-AA71-B5FDFA86203A}"/>
              </a:ext>
            </a:extLst>
          </p:cNvPr>
          <p:cNvSpPr>
            <a:spLocks noChangeArrowheads="1"/>
          </p:cNvSpPr>
          <p:nvPr/>
        </p:nvSpPr>
        <p:spPr bwMode="auto">
          <a:xfrm rot="10800000">
            <a:off x="6440855" y="4922372"/>
            <a:ext cx="1376175" cy="745679"/>
          </a:xfrm>
          <a:prstGeom prst="foldedCorner">
            <a:avLst>
              <a:gd name="adj" fmla="val 12500"/>
            </a:avLst>
          </a:prstGeom>
          <a:ln w="12700">
            <a:solidFill>
              <a:schemeClr val="tx1">
                <a:lumMod val="95000"/>
                <a:lumOff val="5000"/>
              </a:schemeClr>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10800000" wrap="none"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ja-JP" altLang="ja-JP" dirty="0"/>
          </a:p>
        </p:txBody>
      </p:sp>
      <p:sp>
        <p:nvSpPr>
          <p:cNvPr id="52" name="正方形/長方形 51">
            <a:extLst>
              <a:ext uri="{FF2B5EF4-FFF2-40B4-BE49-F238E27FC236}">
                <a16:creationId xmlns:a16="http://schemas.microsoft.com/office/drawing/2014/main" id="{630F0B11-1C66-FA48-8E5C-6988A5D5734D}"/>
              </a:ext>
            </a:extLst>
          </p:cNvPr>
          <p:cNvSpPr/>
          <p:nvPr/>
        </p:nvSpPr>
        <p:spPr>
          <a:xfrm>
            <a:off x="6557829" y="5388397"/>
            <a:ext cx="1151631" cy="18771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clone</a:t>
            </a:r>
            <a:endParaRPr kumimoji="1" lang="ja-JP" altLang="en-US" dirty="0">
              <a:solidFill>
                <a:schemeClr val="tx1"/>
              </a:solidFill>
            </a:endParaRPr>
          </a:p>
        </p:txBody>
      </p:sp>
      <p:pic>
        <p:nvPicPr>
          <p:cNvPr id="53" name="図 52">
            <a:extLst>
              <a:ext uri="{FF2B5EF4-FFF2-40B4-BE49-F238E27FC236}">
                <a16:creationId xmlns:a16="http://schemas.microsoft.com/office/drawing/2014/main" id="{4F2DC68A-E807-8F4B-8ACD-823E7CB44E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9303" y="3162821"/>
            <a:ext cx="863262" cy="859215"/>
          </a:xfrm>
          <a:prstGeom prst="rect">
            <a:avLst/>
          </a:prstGeom>
        </p:spPr>
      </p:pic>
      <p:pic>
        <p:nvPicPr>
          <p:cNvPr id="41" name="図 40">
            <a:extLst>
              <a:ext uri="{FF2B5EF4-FFF2-40B4-BE49-F238E27FC236}">
                <a16:creationId xmlns:a16="http://schemas.microsoft.com/office/drawing/2014/main" id="{EE046CD7-1010-4846-AE80-9EE0A97255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9935" y="2896572"/>
            <a:ext cx="1192223" cy="1084111"/>
          </a:xfrm>
          <a:prstGeom prst="rect">
            <a:avLst/>
          </a:prstGeom>
        </p:spPr>
      </p:pic>
      <p:cxnSp>
        <p:nvCxnSpPr>
          <p:cNvPr id="57" name="直線矢印コネクタ 56">
            <a:extLst>
              <a:ext uri="{FF2B5EF4-FFF2-40B4-BE49-F238E27FC236}">
                <a16:creationId xmlns:a16="http://schemas.microsoft.com/office/drawing/2014/main" id="{C77C49CB-F1E1-2341-9653-2881E201E80A}"/>
              </a:ext>
            </a:extLst>
          </p:cNvPr>
          <p:cNvCxnSpPr>
            <a:cxnSpLocks/>
          </p:cNvCxnSpPr>
          <p:nvPr/>
        </p:nvCxnSpPr>
        <p:spPr>
          <a:xfrm>
            <a:off x="7804823" y="4502162"/>
            <a:ext cx="1404250"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2053272F-B55F-C84A-9A8F-143EA8278E10}"/>
              </a:ext>
            </a:extLst>
          </p:cNvPr>
          <p:cNvCxnSpPr>
            <a:cxnSpLocks/>
          </p:cNvCxnSpPr>
          <p:nvPr/>
        </p:nvCxnSpPr>
        <p:spPr>
          <a:xfrm flipV="1">
            <a:off x="7821232" y="4710437"/>
            <a:ext cx="1387841" cy="67796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60" name="図 59">
            <a:extLst>
              <a:ext uri="{FF2B5EF4-FFF2-40B4-BE49-F238E27FC236}">
                <a16:creationId xmlns:a16="http://schemas.microsoft.com/office/drawing/2014/main" id="{1C0DCCFA-B10D-2042-BA21-96BD68B029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7986" y="2967683"/>
            <a:ext cx="1192223" cy="1084111"/>
          </a:xfrm>
          <a:prstGeom prst="rect">
            <a:avLst/>
          </a:prstGeom>
        </p:spPr>
      </p:pic>
      <p:cxnSp>
        <p:nvCxnSpPr>
          <p:cNvPr id="63" name="直線矢印コネクタ 62">
            <a:extLst>
              <a:ext uri="{FF2B5EF4-FFF2-40B4-BE49-F238E27FC236}">
                <a16:creationId xmlns:a16="http://schemas.microsoft.com/office/drawing/2014/main" id="{2C7FF1A6-48C1-CF4E-8B1A-2BD6DDDA1269}"/>
              </a:ext>
            </a:extLst>
          </p:cNvPr>
          <p:cNvCxnSpPr>
            <a:cxnSpLocks/>
          </p:cNvCxnSpPr>
          <p:nvPr/>
        </p:nvCxnSpPr>
        <p:spPr>
          <a:xfrm>
            <a:off x="9089837" y="3574924"/>
            <a:ext cx="1648149" cy="0"/>
          </a:xfrm>
          <a:prstGeom prst="straightConnector1">
            <a:avLst/>
          </a:prstGeom>
          <a:ln w="1270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111">
            <a:extLst>
              <a:ext uri="{FF2B5EF4-FFF2-40B4-BE49-F238E27FC236}">
                <a16:creationId xmlns:a16="http://schemas.microsoft.com/office/drawing/2014/main" id="{90A81C48-C502-EF45-8080-18466715CD3E}"/>
              </a:ext>
            </a:extLst>
          </p:cNvPr>
          <p:cNvSpPr txBox="1">
            <a:spLocks noChangeArrowheads="1"/>
          </p:cNvSpPr>
          <p:nvPr/>
        </p:nvSpPr>
        <p:spPr bwMode="auto">
          <a:xfrm>
            <a:off x="8820748" y="3131225"/>
            <a:ext cx="1942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r>
              <a:rPr lang="en-US" altLang="ja-JP" sz="2000" b="1" dirty="0">
                <a:solidFill>
                  <a:schemeClr val="tx1">
                    <a:lumMod val="95000"/>
                    <a:lumOff val="5000"/>
                  </a:schemeClr>
                </a:solidFill>
                <a:cs typeface="Arial" charset="0"/>
              </a:rPr>
              <a:t>recommends</a:t>
            </a:r>
            <a:endParaRPr lang="ja-JP" altLang="en-US" sz="1600" b="1" dirty="0">
              <a:solidFill>
                <a:schemeClr val="tx1">
                  <a:lumMod val="95000"/>
                  <a:lumOff val="5000"/>
                </a:schemeClr>
              </a:solidFill>
              <a:cs typeface="Arial" charset="0"/>
            </a:endParaRPr>
          </a:p>
        </p:txBody>
      </p:sp>
    </p:spTree>
    <p:extLst>
      <p:ext uri="{BB962C8B-B14F-4D97-AF65-F5344CB8AC3E}">
        <p14:creationId xmlns:p14="http://schemas.microsoft.com/office/powerpoint/2010/main" val="184569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5642" y="425673"/>
            <a:ext cx="8686800" cy="1143000"/>
          </a:xfrm>
        </p:spPr>
        <p:txBody>
          <a:bodyPr>
            <a:normAutofit fontScale="90000"/>
          </a:bodyPr>
          <a:lstStyle/>
          <a:p>
            <a:r>
              <a:rPr lang="en-US" altLang="ja-JP" dirty="0"/>
              <a:t>Architecture of the proposed plug-in</a:t>
            </a:r>
            <a:endParaRPr lang="ja-JP" altLang="en-US" sz="4000" dirty="0"/>
          </a:p>
        </p:txBody>
      </p:sp>
      <p:sp>
        <p:nvSpPr>
          <p:cNvPr id="4" name="スライド番号プレースホルダー 3"/>
          <p:cNvSpPr>
            <a:spLocks noGrp="1"/>
          </p:cNvSpPr>
          <p:nvPr>
            <p:ph type="sldNum" sz="quarter" idx="12"/>
          </p:nvPr>
        </p:nvSpPr>
        <p:spPr>
          <a:xfrm>
            <a:off x="8610600" y="6356350"/>
            <a:ext cx="2743200" cy="365125"/>
          </a:xfrm>
        </p:spPr>
        <p:txBody>
          <a:bodyPr/>
          <a:lstStyle/>
          <a:p>
            <a:fld id="{9F5033E9-932D-4E41-95C3-341F9A6DAE17}" type="slidenum">
              <a:rPr lang="en-US" altLang="ja-JP" smtClean="0">
                <a:solidFill>
                  <a:srgbClr val="000000"/>
                </a:solidFill>
              </a:rPr>
              <a:pPr/>
              <a:t>8</a:t>
            </a:fld>
            <a:endParaRPr lang="en-US" altLang="ja-JP">
              <a:solidFill>
                <a:srgbClr val="000000"/>
              </a:solidFill>
            </a:endParaRPr>
          </a:p>
        </p:txBody>
      </p:sp>
      <p:sp>
        <p:nvSpPr>
          <p:cNvPr id="44" name="テキスト ボックス 43"/>
          <p:cNvSpPr txBox="1"/>
          <p:nvPr/>
        </p:nvSpPr>
        <p:spPr>
          <a:xfrm>
            <a:off x="-4653" y="2905638"/>
            <a:ext cx="1571264" cy="461665"/>
          </a:xfrm>
          <a:prstGeom prst="rect">
            <a:avLst/>
          </a:prstGeom>
          <a:noFill/>
        </p:spPr>
        <p:txBody>
          <a:bodyPr wrap="none" rtlCol="0">
            <a:spAutoFit/>
          </a:bodyPr>
          <a:lstStyle/>
          <a:p>
            <a:r>
              <a:rPr lang="en-US" altLang="ja-JP" sz="2400" dirty="0">
                <a:solidFill>
                  <a:srgbClr val="000000"/>
                </a:solidFill>
              </a:rPr>
              <a:t>developer</a:t>
            </a:r>
            <a:endParaRPr lang="ja-JP" altLang="en-US" sz="2400" dirty="0">
              <a:solidFill>
                <a:srgbClr val="000000"/>
              </a:solidFill>
            </a:endParaRPr>
          </a:p>
        </p:txBody>
      </p:sp>
      <p:pic>
        <p:nvPicPr>
          <p:cNvPr id="46" name="図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0116" y="3185156"/>
            <a:ext cx="860645" cy="829519"/>
          </a:xfrm>
          <a:prstGeom prst="rect">
            <a:avLst/>
          </a:prstGeom>
        </p:spPr>
      </p:pic>
      <p:sp>
        <p:nvSpPr>
          <p:cNvPr id="47" name="テキスト ボックス 46"/>
          <p:cNvSpPr txBox="1"/>
          <p:nvPr/>
        </p:nvSpPr>
        <p:spPr>
          <a:xfrm>
            <a:off x="3623013" y="4050384"/>
            <a:ext cx="1027845" cy="461665"/>
          </a:xfrm>
          <a:prstGeom prst="rect">
            <a:avLst/>
          </a:prstGeom>
          <a:noFill/>
        </p:spPr>
        <p:txBody>
          <a:bodyPr wrap="none" rtlCol="0">
            <a:spAutoFit/>
          </a:bodyPr>
          <a:lstStyle/>
          <a:p>
            <a:r>
              <a:rPr lang="en-US" altLang="ja-JP" sz="2400" dirty="0">
                <a:solidFill>
                  <a:srgbClr val="000000"/>
                </a:solidFill>
              </a:rPr>
              <a:t>Editor</a:t>
            </a:r>
            <a:endParaRPr lang="ja-JP" altLang="en-US" sz="2400" dirty="0">
              <a:solidFill>
                <a:srgbClr val="000000"/>
              </a:solidFill>
            </a:endParaRPr>
          </a:p>
        </p:txBody>
      </p:sp>
      <p:sp>
        <p:nvSpPr>
          <p:cNvPr id="50" name="フローチャート: 磁気ディスク 49"/>
          <p:cNvSpPr/>
          <p:nvPr/>
        </p:nvSpPr>
        <p:spPr>
          <a:xfrm>
            <a:off x="6243792" y="1856143"/>
            <a:ext cx="2128603" cy="721346"/>
          </a:xfrm>
          <a:prstGeom prst="flowChartMagneticDisk">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400" dirty="0">
                <a:solidFill>
                  <a:srgbClr val="000000"/>
                </a:solidFill>
              </a:rPr>
              <a:t>AST-level diff </a:t>
            </a:r>
            <a:endParaRPr lang="ja-JP" altLang="en-US" sz="2400">
              <a:solidFill>
                <a:srgbClr val="000000"/>
              </a:solidFill>
            </a:endParaRPr>
          </a:p>
        </p:txBody>
      </p:sp>
      <p:sp>
        <p:nvSpPr>
          <p:cNvPr id="52" name="角丸四角形 51"/>
          <p:cNvSpPr/>
          <p:nvPr/>
        </p:nvSpPr>
        <p:spPr>
          <a:xfrm>
            <a:off x="4884740" y="3030807"/>
            <a:ext cx="2212976" cy="1138215"/>
          </a:xfrm>
          <a:prstGeom prst="roundRect">
            <a:avLst/>
          </a:prstGeom>
          <a:solidFill>
            <a:schemeClr val="accent1">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400" dirty="0">
                <a:solidFill>
                  <a:srgbClr val="000000"/>
                </a:solidFill>
              </a:rPr>
              <a:t>Clone detection</a:t>
            </a:r>
          </a:p>
          <a:p>
            <a:pPr algn="ctr"/>
            <a:r>
              <a:rPr lang="en-US" altLang="ja-JP" sz="2400" dirty="0">
                <a:solidFill>
                  <a:srgbClr val="000000"/>
                </a:solidFill>
              </a:rPr>
              <a:t>(</a:t>
            </a:r>
            <a:r>
              <a:rPr lang="en-US" altLang="ja-JP" sz="2400" dirty="0" err="1">
                <a:solidFill>
                  <a:srgbClr val="000000"/>
                </a:solidFill>
              </a:rPr>
              <a:t>CCFinderX</a:t>
            </a:r>
            <a:r>
              <a:rPr lang="en-US" altLang="ja-JP" sz="2400" dirty="0">
                <a:solidFill>
                  <a:srgbClr val="000000"/>
                </a:solidFill>
              </a:rPr>
              <a:t>)</a:t>
            </a:r>
            <a:endParaRPr lang="ja-JP" altLang="en-US" sz="2400" dirty="0">
              <a:solidFill>
                <a:srgbClr val="000000"/>
              </a:solidFill>
            </a:endParaRPr>
          </a:p>
        </p:txBody>
      </p:sp>
      <p:sp>
        <p:nvSpPr>
          <p:cNvPr id="53" name="角丸四角形 52"/>
          <p:cNvSpPr/>
          <p:nvPr/>
        </p:nvSpPr>
        <p:spPr>
          <a:xfrm>
            <a:off x="1678965" y="3189886"/>
            <a:ext cx="1779393" cy="841944"/>
          </a:xfrm>
          <a:prstGeom prst="roundRect">
            <a:avLst/>
          </a:prstGeom>
          <a:solidFill>
            <a:schemeClr val="accent1">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2400" dirty="0">
                <a:solidFill>
                  <a:srgbClr val="000000"/>
                </a:solidFill>
              </a:rPr>
              <a:t>Keystroke monitoring</a:t>
            </a:r>
            <a:endParaRPr lang="ja-JP" altLang="en-US" sz="2400" dirty="0">
              <a:solidFill>
                <a:srgbClr val="000000"/>
              </a:solidFill>
            </a:endParaRPr>
          </a:p>
        </p:txBody>
      </p:sp>
      <p:sp>
        <p:nvSpPr>
          <p:cNvPr id="54" name="角丸四角形 53"/>
          <p:cNvSpPr/>
          <p:nvPr/>
        </p:nvSpPr>
        <p:spPr>
          <a:xfrm>
            <a:off x="3141833" y="1809020"/>
            <a:ext cx="2017209" cy="781398"/>
          </a:xfrm>
          <a:prstGeom prst="roundRect">
            <a:avLst/>
          </a:prstGeom>
          <a:solidFill>
            <a:schemeClr val="accent1">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2400" dirty="0">
                <a:solidFill>
                  <a:srgbClr val="000000"/>
                </a:solidFill>
              </a:rPr>
              <a:t>Diff</a:t>
            </a:r>
          </a:p>
          <a:p>
            <a:pPr algn="ctr"/>
            <a:r>
              <a:rPr lang="en-US" altLang="ja-JP" sz="2400" dirty="0">
                <a:solidFill>
                  <a:srgbClr val="000000"/>
                </a:solidFill>
              </a:rPr>
              <a:t>analysis</a:t>
            </a:r>
            <a:endParaRPr lang="ja-JP" altLang="en-US" sz="2400" dirty="0">
              <a:solidFill>
                <a:srgbClr val="000000"/>
              </a:solidFill>
            </a:endParaRPr>
          </a:p>
        </p:txBody>
      </p:sp>
      <p:sp>
        <p:nvSpPr>
          <p:cNvPr id="55" name="角丸四角形 54"/>
          <p:cNvSpPr/>
          <p:nvPr/>
        </p:nvSpPr>
        <p:spPr>
          <a:xfrm>
            <a:off x="7166552" y="5095956"/>
            <a:ext cx="3251378" cy="687148"/>
          </a:xfrm>
          <a:prstGeom prst="roundRect">
            <a:avLst/>
          </a:prstGeom>
          <a:solidFill>
            <a:schemeClr val="accent1">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400" dirty="0">
                <a:solidFill>
                  <a:srgbClr val="000000"/>
                </a:solidFill>
              </a:rPr>
              <a:t>Clone recommendation</a:t>
            </a:r>
            <a:endParaRPr lang="ja-JP" altLang="en-US" sz="2400" dirty="0">
              <a:solidFill>
                <a:srgbClr val="000000"/>
              </a:solidFill>
            </a:endParaRPr>
          </a:p>
        </p:txBody>
      </p:sp>
      <p:sp>
        <p:nvSpPr>
          <p:cNvPr id="56" name="角丸四角形 55"/>
          <p:cNvSpPr/>
          <p:nvPr/>
        </p:nvSpPr>
        <p:spPr>
          <a:xfrm>
            <a:off x="9393587" y="1841862"/>
            <a:ext cx="2267723" cy="754183"/>
          </a:xfrm>
          <a:prstGeom prst="roundRect">
            <a:avLst/>
          </a:prstGeom>
          <a:solidFill>
            <a:schemeClr val="accent1">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2400" dirty="0">
                <a:solidFill>
                  <a:srgbClr val="000000"/>
                </a:solidFill>
              </a:rPr>
              <a:t>Refactoring detection</a:t>
            </a:r>
            <a:endParaRPr lang="ja-JP" altLang="en-US" sz="2400" dirty="0">
              <a:solidFill>
                <a:srgbClr val="000000"/>
              </a:solidFill>
            </a:endParaRPr>
          </a:p>
        </p:txBody>
      </p:sp>
      <p:sp>
        <p:nvSpPr>
          <p:cNvPr id="60" name="フローチャート: データ 59"/>
          <p:cNvSpPr/>
          <p:nvPr/>
        </p:nvSpPr>
        <p:spPr>
          <a:xfrm>
            <a:off x="2653450" y="5041328"/>
            <a:ext cx="3944190" cy="797664"/>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61" name="テキスト ボックス 60"/>
          <p:cNvSpPr txBox="1"/>
          <p:nvPr/>
        </p:nvSpPr>
        <p:spPr>
          <a:xfrm>
            <a:off x="3324838" y="5067938"/>
            <a:ext cx="2725425" cy="830997"/>
          </a:xfrm>
          <a:prstGeom prst="rect">
            <a:avLst/>
          </a:prstGeom>
          <a:noFill/>
        </p:spPr>
        <p:txBody>
          <a:bodyPr wrap="none" rtlCol="0">
            <a:spAutoFit/>
          </a:bodyPr>
          <a:lstStyle/>
          <a:p>
            <a:pPr algn="ctr"/>
            <a:r>
              <a:rPr lang="en-US" altLang="ja-JP" sz="2400" dirty="0">
                <a:solidFill>
                  <a:srgbClr val="000000"/>
                </a:solidFill>
              </a:rPr>
              <a:t>Clones of </a:t>
            </a:r>
          </a:p>
          <a:p>
            <a:pPr algn="ctr"/>
            <a:r>
              <a:rPr lang="en-US" altLang="ja-JP" sz="2400" dirty="0">
                <a:solidFill>
                  <a:srgbClr val="000000"/>
                </a:solidFill>
              </a:rPr>
              <a:t>refactored code</a:t>
            </a:r>
            <a:r>
              <a:rPr lang="ja-JP" altLang="en-US" sz="2400" dirty="0">
                <a:solidFill>
                  <a:srgbClr val="000000"/>
                </a:solidFill>
              </a:rPr>
              <a:t>　</a:t>
            </a:r>
          </a:p>
        </p:txBody>
      </p:sp>
      <p:cxnSp>
        <p:nvCxnSpPr>
          <p:cNvPr id="62" name="直線矢印コネクタ 61"/>
          <p:cNvCxnSpPr>
            <a:cxnSpLocks/>
            <a:endCxn id="53" idx="1"/>
          </p:cNvCxnSpPr>
          <p:nvPr/>
        </p:nvCxnSpPr>
        <p:spPr>
          <a:xfrm flipV="1">
            <a:off x="1319412" y="3610859"/>
            <a:ext cx="359553" cy="6424"/>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cxnSpLocks/>
            <a:stCxn id="53" idx="3"/>
            <a:endCxn id="46" idx="1"/>
          </p:cNvCxnSpPr>
          <p:nvPr/>
        </p:nvCxnSpPr>
        <p:spPr>
          <a:xfrm flipV="1">
            <a:off x="3458358" y="3599916"/>
            <a:ext cx="261758" cy="1094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cxnSpLocks/>
            <a:stCxn id="46" idx="3"/>
            <a:endCxn id="52" idx="1"/>
          </p:cNvCxnSpPr>
          <p:nvPr/>
        </p:nvCxnSpPr>
        <p:spPr>
          <a:xfrm flipV="1">
            <a:off x="4580761" y="3599915"/>
            <a:ext cx="303979" cy="1"/>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cxnSpLocks/>
            <a:stCxn id="46" idx="0"/>
            <a:endCxn id="54" idx="2"/>
          </p:cNvCxnSpPr>
          <p:nvPr/>
        </p:nvCxnSpPr>
        <p:spPr>
          <a:xfrm flipH="1" flipV="1">
            <a:off x="4150438" y="2590418"/>
            <a:ext cx="1" cy="59473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cxnSpLocks/>
            <a:stCxn id="54" idx="3"/>
            <a:endCxn id="50" idx="2"/>
          </p:cNvCxnSpPr>
          <p:nvPr/>
        </p:nvCxnSpPr>
        <p:spPr>
          <a:xfrm>
            <a:off x="5159042" y="2199719"/>
            <a:ext cx="1084750" cy="1709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cxnSpLocks/>
            <a:stCxn id="50" idx="4"/>
            <a:endCxn id="56" idx="1"/>
          </p:cNvCxnSpPr>
          <p:nvPr/>
        </p:nvCxnSpPr>
        <p:spPr>
          <a:xfrm>
            <a:off x="8372395" y="2216816"/>
            <a:ext cx="1021192" cy="213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a:cxnSpLocks/>
            <a:stCxn id="49" idx="2"/>
          </p:cNvCxnSpPr>
          <p:nvPr/>
        </p:nvCxnSpPr>
        <p:spPr>
          <a:xfrm>
            <a:off x="8372395" y="4540333"/>
            <a:ext cx="605250" cy="535585"/>
          </a:xfrm>
          <a:prstGeom prst="straightConnector1">
            <a:avLst/>
          </a:prstGeom>
          <a:ln w="50800">
            <a:solidFill>
              <a:schemeClr val="tx1"/>
            </a:solidFill>
            <a:tailEnd type="triangle"/>
          </a:ln>
        </p:spPr>
        <p:style>
          <a:lnRef idx="2">
            <a:schemeClr val="accent2"/>
          </a:lnRef>
          <a:fillRef idx="0">
            <a:schemeClr val="accent2"/>
          </a:fillRef>
          <a:effectRef idx="1">
            <a:schemeClr val="accent2"/>
          </a:effectRef>
          <a:fontRef idx="minor">
            <a:schemeClr val="tx1"/>
          </a:fontRef>
        </p:style>
      </p:cxnSp>
      <p:cxnSp>
        <p:nvCxnSpPr>
          <p:cNvPr id="73" name="直線矢印コネクタ 72"/>
          <p:cNvCxnSpPr>
            <a:cxnSpLocks/>
            <a:stCxn id="55" idx="1"/>
            <a:endCxn id="60" idx="5"/>
          </p:cNvCxnSpPr>
          <p:nvPr/>
        </p:nvCxnSpPr>
        <p:spPr>
          <a:xfrm flipH="1">
            <a:off x="6203221" y="5439530"/>
            <a:ext cx="963331" cy="630"/>
          </a:xfrm>
          <a:prstGeom prst="straightConnector1">
            <a:avLst/>
          </a:prstGeom>
          <a:ln w="50800">
            <a:solidFill>
              <a:schemeClr val="tx1"/>
            </a:solidFill>
            <a:tailEnd type="triangle"/>
          </a:ln>
        </p:spPr>
        <p:style>
          <a:lnRef idx="2">
            <a:schemeClr val="accent2"/>
          </a:lnRef>
          <a:fillRef idx="0">
            <a:schemeClr val="accent2"/>
          </a:fillRef>
          <a:effectRef idx="1">
            <a:schemeClr val="accent2"/>
          </a:effectRef>
          <a:fontRef idx="minor">
            <a:schemeClr val="tx1"/>
          </a:fontRef>
        </p:style>
      </p:cxnSp>
      <p:cxnSp>
        <p:nvCxnSpPr>
          <p:cNvPr id="75" name="直線矢印コネクタ 74"/>
          <p:cNvCxnSpPr>
            <a:cxnSpLocks/>
            <a:stCxn id="60" idx="2"/>
          </p:cNvCxnSpPr>
          <p:nvPr/>
        </p:nvCxnSpPr>
        <p:spPr>
          <a:xfrm flipH="1" flipV="1">
            <a:off x="1299813" y="4423428"/>
            <a:ext cx="1748056" cy="1016732"/>
          </a:xfrm>
          <a:prstGeom prst="straightConnector1">
            <a:avLst/>
          </a:prstGeom>
          <a:ln w="50800">
            <a:solidFill>
              <a:schemeClr val="tx1"/>
            </a:solidFill>
            <a:tailEnd type="triangle"/>
          </a:ln>
        </p:spPr>
        <p:style>
          <a:lnRef idx="2">
            <a:schemeClr val="accent2"/>
          </a:lnRef>
          <a:fillRef idx="0">
            <a:schemeClr val="accent2"/>
          </a:fillRef>
          <a:effectRef idx="1">
            <a:schemeClr val="accent2"/>
          </a:effectRef>
          <a:fontRef idx="minor">
            <a:schemeClr val="tx1"/>
          </a:fontRef>
        </p:style>
      </p:cxnSp>
      <p:pic>
        <p:nvPicPr>
          <p:cNvPr id="74" name="図 73">
            <a:extLst>
              <a:ext uri="{FF2B5EF4-FFF2-40B4-BE49-F238E27FC236}">
                <a16:creationId xmlns:a16="http://schemas.microsoft.com/office/drawing/2014/main" id="{51B2048D-6BA9-2741-BD60-4A6C07259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63" y="3297236"/>
            <a:ext cx="1192223" cy="1084111"/>
          </a:xfrm>
          <a:prstGeom prst="rect">
            <a:avLst/>
          </a:prstGeom>
        </p:spPr>
      </p:pic>
      <p:sp>
        <p:nvSpPr>
          <p:cNvPr id="48" name="フローチャート: データ 47"/>
          <p:cNvSpPr/>
          <p:nvPr/>
        </p:nvSpPr>
        <p:spPr>
          <a:xfrm>
            <a:off x="7198842" y="3350181"/>
            <a:ext cx="2173574" cy="1181031"/>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sp>
        <p:nvSpPr>
          <p:cNvPr id="49" name="テキスト ボックス 48"/>
          <p:cNvSpPr txBox="1"/>
          <p:nvPr/>
        </p:nvSpPr>
        <p:spPr>
          <a:xfrm>
            <a:off x="7570980" y="3340003"/>
            <a:ext cx="1602830" cy="1200330"/>
          </a:xfrm>
          <a:prstGeom prst="rect">
            <a:avLst/>
          </a:prstGeom>
          <a:noFill/>
        </p:spPr>
        <p:txBody>
          <a:bodyPr wrap="square" rtlCol="0">
            <a:spAutoFit/>
          </a:bodyPr>
          <a:lstStyle/>
          <a:p>
            <a:pPr algn="ctr"/>
            <a:r>
              <a:rPr lang="en-US" altLang="ja-JP" sz="2400" dirty="0">
                <a:solidFill>
                  <a:srgbClr val="000000"/>
                </a:solidFill>
              </a:rPr>
              <a:t>Clone</a:t>
            </a:r>
          </a:p>
          <a:p>
            <a:pPr algn="ctr"/>
            <a:r>
              <a:rPr lang="en-US" altLang="ja-JP" sz="2400" dirty="0">
                <a:solidFill>
                  <a:srgbClr val="000000"/>
                </a:solidFill>
              </a:rPr>
              <a:t>detection </a:t>
            </a:r>
          </a:p>
          <a:p>
            <a:pPr algn="ctr"/>
            <a:r>
              <a:rPr lang="en-US" altLang="ja-JP" sz="2400" dirty="0">
                <a:solidFill>
                  <a:srgbClr val="000000"/>
                </a:solidFill>
              </a:rPr>
              <a:t>result</a:t>
            </a:r>
            <a:endParaRPr lang="ja-JP" altLang="en-US" sz="2400" dirty="0">
              <a:solidFill>
                <a:srgbClr val="000000"/>
              </a:solidFill>
            </a:endParaRPr>
          </a:p>
        </p:txBody>
      </p:sp>
      <p:cxnSp>
        <p:nvCxnSpPr>
          <p:cNvPr id="72" name="直線矢印コネクタ 71"/>
          <p:cNvCxnSpPr>
            <a:cxnSpLocks/>
            <a:stCxn id="52" idx="3"/>
            <a:endCxn id="48" idx="2"/>
          </p:cNvCxnSpPr>
          <p:nvPr/>
        </p:nvCxnSpPr>
        <p:spPr>
          <a:xfrm>
            <a:off x="7097716" y="3599915"/>
            <a:ext cx="318483" cy="340782"/>
          </a:xfrm>
          <a:prstGeom prst="straightConnector1">
            <a:avLst/>
          </a:prstGeom>
          <a:ln w="50800">
            <a:solidFill>
              <a:schemeClr val="tx1"/>
            </a:solidFill>
            <a:tailEnd type="triangle"/>
          </a:ln>
        </p:spPr>
        <p:style>
          <a:lnRef idx="2">
            <a:schemeClr val="accent2"/>
          </a:lnRef>
          <a:fillRef idx="0">
            <a:schemeClr val="accent2"/>
          </a:fillRef>
          <a:effectRef idx="1">
            <a:schemeClr val="accent2"/>
          </a:effectRef>
          <a:fontRef idx="minor">
            <a:schemeClr val="tx1"/>
          </a:fontRef>
        </p:style>
      </p:cxnSp>
      <p:sp>
        <p:nvSpPr>
          <p:cNvPr id="110" name="テキスト ボックス 109">
            <a:extLst>
              <a:ext uri="{FF2B5EF4-FFF2-40B4-BE49-F238E27FC236}">
                <a16:creationId xmlns:a16="http://schemas.microsoft.com/office/drawing/2014/main" id="{75A97F3E-595A-CA40-9F68-2574CC7D5C05}"/>
              </a:ext>
            </a:extLst>
          </p:cNvPr>
          <p:cNvSpPr txBox="1"/>
          <p:nvPr/>
        </p:nvSpPr>
        <p:spPr>
          <a:xfrm>
            <a:off x="9527197" y="3357627"/>
            <a:ext cx="2000504" cy="1200329"/>
          </a:xfrm>
          <a:prstGeom prst="rect">
            <a:avLst/>
          </a:prstGeom>
          <a:noFill/>
        </p:spPr>
        <p:txBody>
          <a:bodyPr wrap="square" rtlCol="0">
            <a:spAutoFit/>
          </a:bodyPr>
          <a:lstStyle/>
          <a:p>
            <a:pPr algn="ctr"/>
            <a:r>
              <a:rPr lang="en-US" altLang="ja-JP" sz="2400" dirty="0">
                <a:solidFill>
                  <a:srgbClr val="000000"/>
                </a:solidFill>
              </a:rPr>
              <a:t>Refactoring</a:t>
            </a:r>
          </a:p>
          <a:p>
            <a:pPr algn="ctr"/>
            <a:r>
              <a:rPr lang="en-US" altLang="ja-JP" sz="2400" dirty="0">
                <a:solidFill>
                  <a:srgbClr val="000000"/>
                </a:solidFill>
              </a:rPr>
              <a:t>detection </a:t>
            </a:r>
          </a:p>
          <a:p>
            <a:pPr algn="ctr"/>
            <a:r>
              <a:rPr lang="en-US" altLang="ja-JP" sz="2400" dirty="0">
                <a:solidFill>
                  <a:srgbClr val="000000"/>
                </a:solidFill>
              </a:rPr>
              <a:t>result</a:t>
            </a:r>
            <a:endParaRPr lang="ja-JP" altLang="en-US" sz="2400" dirty="0">
              <a:solidFill>
                <a:srgbClr val="000000"/>
              </a:solidFill>
            </a:endParaRPr>
          </a:p>
        </p:txBody>
      </p:sp>
      <p:sp>
        <p:nvSpPr>
          <p:cNvPr id="113" name="フローチャート: データ 112">
            <a:extLst>
              <a:ext uri="{FF2B5EF4-FFF2-40B4-BE49-F238E27FC236}">
                <a16:creationId xmlns:a16="http://schemas.microsoft.com/office/drawing/2014/main" id="{540DEE06-383F-3E40-843B-3A6C6F237F24}"/>
              </a:ext>
            </a:extLst>
          </p:cNvPr>
          <p:cNvSpPr/>
          <p:nvPr/>
        </p:nvSpPr>
        <p:spPr>
          <a:xfrm>
            <a:off x="9104857" y="3338299"/>
            <a:ext cx="2889888" cy="1181031"/>
          </a:xfrm>
          <a:prstGeom prst="flowChartInputOutput">
            <a:avLst/>
          </a:prstGeom>
          <a:no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400" dirty="0">
              <a:solidFill>
                <a:srgbClr val="000000"/>
              </a:solidFill>
            </a:endParaRPr>
          </a:p>
        </p:txBody>
      </p:sp>
      <p:cxnSp>
        <p:nvCxnSpPr>
          <p:cNvPr id="115" name="直線矢印コネクタ 114">
            <a:extLst>
              <a:ext uri="{FF2B5EF4-FFF2-40B4-BE49-F238E27FC236}">
                <a16:creationId xmlns:a16="http://schemas.microsoft.com/office/drawing/2014/main" id="{8078A440-BDCE-6846-B234-0B2991978768}"/>
              </a:ext>
            </a:extLst>
          </p:cNvPr>
          <p:cNvCxnSpPr>
            <a:cxnSpLocks/>
            <a:stCxn id="56" idx="2"/>
            <a:endCxn id="113" idx="1"/>
          </p:cNvCxnSpPr>
          <p:nvPr/>
        </p:nvCxnSpPr>
        <p:spPr>
          <a:xfrm>
            <a:off x="10527449" y="2596045"/>
            <a:ext cx="22352" cy="742254"/>
          </a:xfrm>
          <a:prstGeom prst="straightConnector1">
            <a:avLst/>
          </a:prstGeom>
          <a:ln w="50800">
            <a:solidFill>
              <a:schemeClr val="tx1"/>
            </a:solidFill>
            <a:tailEnd type="triangle"/>
          </a:ln>
        </p:spPr>
        <p:style>
          <a:lnRef idx="2">
            <a:schemeClr val="accent2"/>
          </a:lnRef>
          <a:fillRef idx="0">
            <a:schemeClr val="accent2"/>
          </a:fillRef>
          <a:effectRef idx="1">
            <a:schemeClr val="accent2"/>
          </a:effectRef>
          <a:fontRef idx="minor">
            <a:schemeClr val="tx1"/>
          </a:fontRef>
        </p:style>
      </p:cxnSp>
      <p:cxnSp>
        <p:nvCxnSpPr>
          <p:cNvPr id="121" name="直線矢印コネクタ 120">
            <a:extLst>
              <a:ext uri="{FF2B5EF4-FFF2-40B4-BE49-F238E27FC236}">
                <a16:creationId xmlns:a16="http://schemas.microsoft.com/office/drawing/2014/main" id="{8752AA93-3789-4A4E-8D99-990FD3F51562}"/>
              </a:ext>
            </a:extLst>
          </p:cNvPr>
          <p:cNvCxnSpPr>
            <a:cxnSpLocks/>
            <a:stCxn id="113" idx="4"/>
          </p:cNvCxnSpPr>
          <p:nvPr/>
        </p:nvCxnSpPr>
        <p:spPr>
          <a:xfrm flipH="1">
            <a:off x="8970579" y="4519330"/>
            <a:ext cx="1579222" cy="549659"/>
          </a:xfrm>
          <a:prstGeom prst="straightConnector1">
            <a:avLst/>
          </a:prstGeom>
          <a:ln w="50800">
            <a:solidFill>
              <a:schemeClr val="tx1"/>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5294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F549E-A344-234C-A144-254143517706}"/>
              </a:ext>
            </a:extLst>
          </p:cNvPr>
          <p:cNvSpPr>
            <a:spLocks noGrp="1"/>
          </p:cNvSpPr>
          <p:nvPr>
            <p:ph type="title"/>
          </p:nvPr>
        </p:nvSpPr>
        <p:spPr/>
        <p:txBody>
          <a:bodyPr/>
          <a:lstStyle/>
          <a:p>
            <a:r>
              <a:rPr kumimoji="1" lang="en-US" altLang="ja-JP" dirty="0"/>
              <a:t>Keystroke and diff analyses </a:t>
            </a:r>
            <a:endParaRPr kumimoji="1" lang="ja-JP" altLang="en-US"/>
          </a:p>
        </p:txBody>
      </p:sp>
      <p:sp>
        <p:nvSpPr>
          <p:cNvPr id="35" name="コンテンツ プレースホルダー 34">
            <a:extLst>
              <a:ext uri="{FF2B5EF4-FFF2-40B4-BE49-F238E27FC236}">
                <a16:creationId xmlns:a16="http://schemas.microsoft.com/office/drawing/2014/main" id="{D957B65F-F567-AE4D-A4A8-6F66830C62F2}"/>
              </a:ext>
            </a:extLst>
          </p:cNvPr>
          <p:cNvSpPr>
            <a:spLocks noGrp="1"/>
          </p:cNvSpPr>
          <p:nvPr>
            <p:ph idx="1"/>
          </p:nvPr>
        </p:nvSpPr>
        <p:spPr>
          <a:xfrm>
            <a:off x="838199" y="1825625"/>
            <a:ext cx="11168921" cy="4351338"/>
          </a:xfrm>
        </p:spPr>
        <p:txBody>
          <a:bodyPr/>
          <a:lstStyle/>
          <a:p>
            <a:pPr marL="514350" indent="-514350">
              <a:buFont typeface="+mj-lt"/>
              <a:buAutoNum type="arabicPeriod"/>
            </a:pPr>
            <a:r>
              <a:rPr kumimoji="1" lang="en-US" altLang="ja-JP" dirty="0"/>
              <a:t>Identifies the insertion/deletion of one or greater lines.</a:t>
            </a:r>
          </a:p>
          <a:p>
            <a:pPr marL="514350" indent="-514350">
              <a:buFont typeface="+mj-lt"/>
              <a:buAutoNum type="arabicPeriod"/>
            </a:pPr>
            <a:r>
              <a:rPr kumimoji="1" lang="en-US" altLang="ja-JP" dirty="0"/>
              <a:t>Keeps AST-based diff once the insertion/deletion is identified</a:t>
            </a:r>
            <a:endParaRPr kumimoji="1" lang="ja-JP" altLang="en-US"/>
          </a:p>
        </p:txBody>
      </p:sp>
      <p:pic>
        <p:nvPicPr>
          <p:cNvPr id="19" name="図 18">
            <a:extLst>
              <a:ext uri="{FF2B5EF4-FFF2-40B4-BE49-F238E27FC236}">
                <a16:creationId xmlns:a16="http://schemas.microsoft.com/office/drawing/2014/main" id="{09733797-E6F6-1640-9381-390D682FDBA8}"/>
              </a:ext>
            </a:extLst>
          </p:cNvPr>
          <p:cNvPicPr>
            <a:picLocks noChangeAspect="1"/>
          </p:cNvPicPr>
          <p:nvPr/>
        </p:nvPicPr>
        <p:blipFill>
          <a:blip r:embed="rId2"/>
          <a:stretch>
            <a:fillRect/>
          </a:stretch>
        </p:blipFill>
        <p:spPr>
          <a:xfrm>
            <a:off x="1213466" y="3759108"/>
            <a:ext cx="1253962" cy="1651667"/>
          </a:xfrm>
          <a:prstGeom prst="rect">
            <a:avLst/>
          </a:prstGeom>
        </p:spPr>
      </p:pic>
      <p:pic>
        <p:nvPicPr>
          <p:cNvPr id="20" name="図 19">
            <a:extLst>
              <a:ext uri="{FF2B5EF4-FFF2-40B4-BE49-F238E27FC236}">
                <a16:creationId xmlns:a16="http://schemas.microsoft.com/office/drawing/2014/main" id="{75F078A0-8C2B-1642-A5D5-E68DA37E6120}"/>
              </a:ext>
            </a:extLst>
          </p:cNvPr>
          <p:cNvPicPr>
            <a:picLocks noChangeAspect="1"/>
          </p:cNvPicPr>
          <p:nvPr/>
        </p:nvPicPr>
        <p:blipFill>
          <a:blip r:embed="rId2"/>
          <a:stretch>
            <a:fillRect/>
          </a:stretch>
        </p:blipFill>
        <p:spPr>
          <a:xfrm>
            <a:off x="4826337" y="3759108"/>
            <a:ext cx="1253962" cy="1651667"/>
          </a:xfrm>
          <a:prstGeom prst="rect">
            <a:avLst/>
          </a:prstGeom>
        </p:spPr>
      </p:pic>
      <p:pic>
        <p:nvPicPr>
          <p:cNvPr id="21" name="図 20">
            <a:extLst>
              <a:ext uri="{FF2B5EF4-FFF2-40B4-BE49-F238E27FC236}">
                <a16:creationId xmlns:a16="http://schemas.microsoft.com/office/drawing/2014/main" id="{D14AAF74-722E-344F-A000-49639E8FC04B}"/>
              </a:ext>
            </a:extLst>
          </p:cNvPr>
          <p:cNvPicPr>
            <a:picLocks noChangeAspect="1"/>
          </p:cNvPicPr>
          <p:nvPr/>
        </p:nvPicPr>
        <p:blipFill>
          <a:blip r:embed="rId2"/>
          <a:stretch>
            <a:fillRect/>
          </a:stretch>
        </p:blipFill>
        <p:spPr>
          <a:xfrm>
            <a:off x="8259333" y="3759108"/>
            <a:ext cx="1253962" cy="1651667"/>
          </a:xfrm>
          <a:prstGeom prst="rect">
            <a:avLst/>
          </a:prstGeom>
        </p:spPr>
      </p:pic>
      <p:cxnSp>
        <p:nvCxnSpPr>
          <p:cNvPr id="22" name="直線矢印コネクタ 21">
            <a:extLst>
              <a:ext uri="{FF2B5EF4-FFF2-40B4-BE49-F238E27FC236}">
                <a16:creationId xmlns:a16="http://schemas.microsoft.com/office/drawing/2014/main" id="{B59DA8AF-236D-9A45-A3F2-E97B7B15D599}"/>
              </a:ext>
            </a:extLst>
          </p:cNvPr>
          <p:cNvCxnSpPr>
            <a:stCxn id="26" idx="3"/>
            <a:endCxn id="27" idx="1"/>
          </p:cNvCxnSpPr>
          <p:nvPr/>
        </p:nvCxnSpPr>
        <p:spPr>
          <a:xfrm>
            <a:off x="2269752" y="4909857"/>
            <a:ext cx="27161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7A58BB3C-2800-BD41-A26A-B1BED2CC0F63}"/>
              </a:ext>
            </a:extLst>
          </p:cNvPr>
          <p:cNvCxnSpPr>
            <a:cxnSpLocks/>
          </p:cNvCxnSpPr>
          <p:nvPr/>
        </p:nvCxnSpPr>
        <p:spPr>
          <a:xfrm>
            <a:off x="5983855" y="4501056"/>
            <a:ext cx="21811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92D7BFCD-61F2-114E-91F1-732A42DC2384}"/>
              </a:ext>
            </a:extLst>
          </p:cNvPr>
          <p:cNvSpPr txBox="1"/>
          <p:nvPr/>
        </p:nvSpPr>
        <p:spPr>
          <a:xfrm>
            <a:off x="2711486" y="3552812"/>
            <a:ext cx="1888659" cy="120032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ja-JP" sz="2400" dirty="0"/>
              <a:t>Insertion of </a:t>
            </a:r>
          </a:p>
          <a:p>
            <a:r>
              <a:rPr lang="en-US" altLang="ja-JP" sz="2400" dirty="0"/>
              <a:t>a m</a:t>
            </a:r>
            <a:r>
              <a:rPr kumimoji="1" lang="en-US" altLang="ja-JP" sz="2400" dirty="0"/>
              <a:t>ethod</a:t>
            </a:r>
          </a:p>
          <a:p>
            <a:r>
              <a:rPr lang="en-US" altLang="ja-JP" sz="2400" dirty="0"/>
              <a:t>declaration</a:t>
            </a:r>
            <a:r>
              <a:rPr kumimoji="1" lang="en-US" altLang="ja-JP" sz="2400" dirty="0"/>
              <a:t> </a:t>
            </a:r>
            <a:endParaRPr kumimoji="1" lang="ja-JP" altLang="en-US" sz="2400" dirty="0"/>
          </a:p>
        </p:txBody>
      </p:sp>
      <p:sp>
        <p:nvSpPr>
          <p:cNvPr id="25" name="テキスト ボックス 24">
            <a:extLst>
              <a:ext uri="{FF2B5EF4-FFF2-40B4-BE49-F238E27FC236}">
                <a16:creationId xmlns:a16="http://schemas.microsoft.com/office/drawing/2014/main" id="{0EF81415-E964-7C43-A80B-459CADCB9173}"/>
              </a:ext>
            </a:extLst>
          </p:cNvPr>
          <p:cNvSpPr txBox="1"/>
          <p:nvPr/>
        </p:nvSpPr>
        <p:spPr>
          <a:xfrm>
            <a:off x="6158155" y="3130050"/>
            <a:ext cx="1967205" cy="83099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ja-JP" sz="2400" dirty="0"/>
              <a:t>Deletion of </a:t>
            </a:r>
          </a:p>
          <a:p>
            <a:r>
              <a:rPr lang="en-US" altLang="ja-JP" sz="2400" dirty="0"/>
              <a:t>a code block</a:t>
            </a:r>
            <a:endParaRPr kumimoji="1" lang="ja-JP" altLang="en-US" sz="2400" dirty="0"/>
          </a:p>
        </p:txBody>
      </p:sp>
      <p:sp>
        <p:nvSpPr>
          <p:cNvPr id="26" name="正方形/長方形 25">
            <a:extLst>
              <a:ext uri="{FF2B5EF4-FFF2-40B4-BE49-F238E27FC236}">
                <a16:creationId xmlns:a16="http://schemas.microsoft.com/office/drawing/2014/main" id="{1B11042D-EBD6-DB45-9175-5F323D69B96C}"/>
              </a:ext>
            </a:extLst>
          </p:cNvPr>
          <p:cNvSpPr/>
          <p:nvPr/>
        </p:nvSpPr>
        <p:spPr>
          <a:xfrm>
            <a:off x="1363739" y="4645509"/>
            <a:ext cx="906013" cy="528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A049536-F8AA-9F45-A3CC-E0A76A4D6AEB}"/>
              </a:ext>
            </a:extLst>
          </p:cNvPr>
          <p:cNvSpPr/>
          <p:nvPr/>
        </p:nvSpPr>
        <p:spPr>
          <a:xfrm>
            <a:off x="4985928" y="4645509"/>
            <a:ext cx="906013" cy="528696"/>
          </a:xfrm>
          <a:prstGeom prst="rect">
            <a:avLst/>
          </a:prstGeom>
          <a:solidFill>
            <a:schemeClr val="accent5">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ADAD686-6020-9C42-8D6C-B7BF15F3882C}"/>
              </a:ext>
            </a:extLst>
          </p:cNvPr>
          <p:cNvSpPr/>
          <p:nvPr/>
        </p:nvSpPr>
        <p:spPr>
          <a:xfrm>
            <a:off x="8419846" y="4330379"/>
            <a:ext cx="906013" cy="28139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CCDF25A6-782D-634F-8A47-167312A8B896}"/>
              </a:ext>
            </a:extLst>
          </p:cNvPr>
          <p:cNvCxnSpPr>
            <a:cxnSpLocks/>
          </p:cNvCxnSpPr>
          <p:nvPr/>
        </p:nvCxnSpPr>
        <p:spPr>
          <a:xfrm>
            <a:off x="9513295" y="4614922"/>
            <a:ext cx="9304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0643E13D-B6A9-B041-A208-489045AFBC97}"/>
              </a:ext>
            </a:extLst>
          </p:cNvPr>
          <p:cNvSpPr txBox="1"/>
          <p:nvPr/>
        </p:nvSpPr>
        <p:spPr>
          <a:xfrm>
            <a:off x="9671328" y="3881696"/>
            <a:ext cx="890158" cy="955152"/>
          </a:xfrm>
          <a:prstGeom prst="rect">
            <a:avLst/>
          </a:prstGeom>
          <a:noFill/>
        </p:spPr>
        <p:txBody>
          <a:bodyPr wrap="square" rtlCol="0">
            <a:spAutoFit/>
          </a:bodyPr>
          <a:lstStyle/>
          <a:p>
            <a:r>
              <a:rPr kumimoji="1" lang="en-US" altLang="ja-JP" sz="4400" dirty="0"/>
              <a:t>…</a:t>
            </a:r>
            <a:endParaRPr kumimoji="1" lang="ja-JP" altLang="en-US" sz="4400" dirty="0"/>
          </a:p>
        </p:txBody>
      </p:sp>
      <p:sp>
        <p:nvSpPr>
          <p:cNvPr id="36" name="スライド番号プレースホルダー 35">
            <a:extLst>
              <a:ext uri="{FF2B5EF4-FFF2-40B4-BE49-F238E27FC236}">
                <a16:creationId xmlns:a16="http://schemas.microsoft.com/office/drawing/2014/main" id="{C6C1A45E-132C-AF47-9576-914ED78A8E75}"/>
              </a:ext>
            </a:extLst>
          </p:cNvPr>
          <p:cNvSpPr>
            <a:spLocks noGrp="1"/>
          </p:cNvSpPr>
          <p:nvPr>
            <p:ph type="sldNum" sz="quarter" idx="12"/>
          </p:nvPr>
        </p:nvSpPr>
        <p:spPr/>
        <p:txBody>
          <a:bodyPr/>
          <a:lstStyle/>
          <a:p>
            <a:fld id="{7F630FA6-15E5-4647-8761-E9AD13C643D3}" type="slidenum">
              <a:rPr kumimoji="1" lang="ja-JP" altLang="en-US" smtClean="0"/>
              <a:t>9</a:t>
            </a:fld>
            <a:endParaRPr kumimoji="1" lang="ja-JP" altLang="en-US"/>
          </a:p>
        </p:txBody>
      </p:sp>
    </p:spTree>
    <p:extLst>
      <p:ext uri="{BB962C8B-B14F-4D97-AF65-F5344CB8AC3E}">
        <p14:creationId xmlns:p14="http://schemas.microsoft.com/office/powerpoint/2010/main" val="5729379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2997</TotalTime>
  <Words>962</Words>
  <Application>Microsoft Macintosh PowerPoint</Application>
  <PresentationFormat>ワイド画面</PresentationFormat>
  <Paragraphs>178</Paragraphs>
  <Slides>16</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メイリオ</vt:lpstr>
      <vt:lpstr>游ゴシック</vt:lpstr>
      <vt:lpstr>游ゴシック Light</vt:lpstr>
      <vt:lpstr>Arial</vt:lpstr>
      <vt:lpstr>Cambria Math</vt:lpstr>
      <vt:lpstr>Office テーマ</vt:lpstr>
      <vt:lpstr>Proactive Clone Recommendation System  for Extract Method Refactoring</vt:lpstr>
      <vt:lpstr>Code clone (duplicated code)</vt:lpstr>
      <vt:lpstr>Clone Refactoring</vt:lpstr>
      <vt:lpstr>Developers are motivated to refactor clones! [Alomar et al., IWoR 2019]</vt:lpstr>
      <vt:lpstr>Related Works: Tool Support for Clone Refactoring</vt:lpstr>
      <vt:lpstr>Strike while the iron is hot! </vt:lpstr>
      <vt:lpstr>Proposed Plug-in</vt:lpstr>
      <vt:lpstr>Architecture of the proposed plug-in</vt:lpstr>
      <vt:lpstr>Keystroke and diff analyses </vt:lpstr>
      <vt:lpstr>Detection of “Extract Method” Refactoring</vt:lpstr>
      <vt:lpstr>Clone detection &amp; recommendation</vt:lpstr>
      <vt:lpstr>PowerPoint プレゼンテーション</vt:lpstr>
      <vt:lpstr>PowerPoint プレゼンテーション</vt:lpstr>
      <vt:lpstr>PowerPoint プレゼンテーション</vt:lpstr>
      <vt:lpstr>PowerPoint プレゼンテーション</vt:lpstr>
      <vt:lpstr>Summary &amp; Future work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Proactive Clone Recommendation System  for Extract Method Refactoring</dc:title>
  <dc:creator>Yoshida Norihiro</dc:creator>
  <cp:lastModifiedBy>Yoshida Norihiro</cp:lastModifiedBy>
  <cp:revision>181</cp:revision>
  <dcterms:created xsi:type="dcterms:W3CDTF">2019-05-26T18:38:23Z</dcterms:created>
  <dcterms:modified xsi:type="dcterms:W3CDTF">2019-06-06T14:44:29Z</dcterms:modified>
</cp:coreProperties>
</file>