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1.xml" ContentType="application/vnd.openxmlformats-officedocument.drawingml.chart+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5"/>
  </p:notesMasterIdLst>
  <p:handoutMasterIdLst>
    <p:handoutMasterId r:id="rId46"/>
  </p:handoutMasterIdLst>
  <p:sldIdLst>
    <p:sldId id="333" r:id="rId2"/>
    <p:sldId id="334" r:id="rId3"/>
    <p:sldId id="365" r:id="rId4"/>
    <p:sldId id="373" r:id="rId5"/>
    <p:sldId id="335" r:id="rId6"/>
    <p:sldId id="358" r:id="rId7"/>
    <p:sldId id="341" r:id="rId8"/>
    <p:sldId id="369" r:id="rId9"/>
    <p:sldId id="361" r:id="rId10"/>
    <p:sldId id="382" r:id="rId11"/>
    <p:sldId id="344" r:id="rId12"/>
    <p:sldId id="343" r:id="rId13"/>
    <p:sldId id="347" r:id="rId14"/>
    <p:sldId id="348" r:id="rId15"/>
    <p:sldId id="349" r:id="rId16"/>
    <p:sldId id="378" r:id="rId17"/>
    <p:sldId id="374" r:id="rId18"/>
    <p:sldId id="371" r:id="rId19"/>
    <p:sldId id="377" r:id="rId20"/>
    <p:sldId id="375" r:id="rId21"/>
    <p:sldId id="379" r:id="rId22"/>
    <p:sldId id="380" r:id="rId23"/>
    <p:sldId id="362" r:id="rId24"/>
    <p:sldId id="381" r:id="rId25"/>
    <p:sldId id="363" r:id="rId26"/>
    <p:sldId id="385" r:id="rId27"/>
    <p:sldId id="384" r:id="rId28"/>
    <p:sldId id="364" r:id="rId29"/>
    <p:sldId id="376" r:id="rId30"/>
    <p:sldId id="350" r:id="rId31"/>
    <p:sldId id="368" r:id="rId32"/>
    <p:sldId id="354" r:id="rId33"/>
    <p:sldId id="340" r:id="rId34"/>
    <p:sldId id="370" r:id="rId35"/>
    <p:sldId id="356" r:id="rId36"/>
    <p:sldId id="353" r:id="rId37"/>
    <p:sldId id="271" r:id="rId38"/>
    <p:sldId id="277" r:id="rId39"/>
    <p:sldId id="275" r:id="rId40"/>
    <p:sldId id="330" r:id="rId41"/>
    <p:sldId id="329" r:id="rId42"/>
    <p:sldId id="366" r:id="rId43"/>
    <p:sldId id="367" r:id="rId4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106"/>
    <a:srgbClr val="FFFFCC"/>
    <a:srgbClr val="FFCCCC"/>
    <a:srgbClr val="F0F0FA"/>
    <a:srgbClr val="E5E5F7"/>
    <a:srgbClr val="E2E2F6"/>
    <a:srgbClr val="FCF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50" autoAdjust="0"/>
    <p:restoredTop sz="74501" autoAdjust="0"/>
  </p:normalViewPr>
  <p:slideViewPr>
    <p:cSldViewPr snapToGrid="0">
      <p:cViewPr varScale="1">
        <p:scale>
          <a:sx n="94" d="100"/>
          <a:sy n="94" d="100"/>
        </p:scale>
        <p:origin x="1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oleObject" Target="file:////C:\Work\Python\Lab\CodeForcesCrawler\us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70C0"/>
            </a:solidFill>
          </c:spPr>
          <c:invertIfNegative val="0"/>
          <c:cat>
            <c:numRef>
              <c:f>Sheet2!$A$2:$A$35</c:f>
              <c:numCache>
                <c:formatCode>General</c:formatCode>
                <c:ptCount val="3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numCache>
            </c:numRef>
          </c:cat>
          <c:val>
            <c:numRef>
              <c:f>Sheet2!$B$2:$B$35</c:f>
              <c:numCache>
                <c:formatCode>General</c:formatCode>
                <c:ptCount val="34"/>
                <c:pt idx="0">
                  <c:v>0</c:v>
                </c:pt>
                <c:pt idx="1">
                  <c:v>1</c:v>
                </c:pt>
                <c:pt idx="2">
                  <c:v>0</c:v>
                </c:pt>
                <c:pt idx="3">
                  <c:v>0</c:v>
                </c:pt>
                <c:pt idx="4">
                  <c:v>0</c:v>
                </c:pt>
                <c:pt idx="5">
                  <c:v>0</c:v>
                </c:pt>
                <c:pt idx="6">
                  <c:v>4</c:v>
                </c:pt>
                <c:pt idx="7">
                  <c:v>21</c:v>
                </c:pt>
                <c:pt idx="8">
                  <c:v>84</c:v>
                </c:pt>
                <c:pt idx="9">
                  <c:v>204</c:v>
                </c:pt>
                <c:pt idx="10">
                  <c:v>500</c:v>
                </c:pt>
                <c:pt idx="11">
                  <c:v>972</c:v>
                </c:pt>
                <c:pt idx="12">
                  <c:v>1868</c:v>
                </c:pt>
                <c:pt idx="13">
                  <c:v>3369</c:v>
                </c:pt>
                <c:pt idx="14">
                  <c:v>2774</c:v>
                </c:pt>
                <c:pt idx="15">
                  <c:v>1429</c:v>
                </c:pt>
                <c:pt idx="16">
                  <c:v>995</c:v>
                </c:pt>
                <c:pt idx="17">
                  <c:v>737</c:v>
                </c:pt>
                <c:pt idx="18">
                  <c:v>448</c:v>
                </c:pt>
                <c:pt idx="19">
                  <c:v>488</c:v>
                </c:pt>
                <c:pt idx="20">
                  <c:v>251</c:v>
                </c:pt>
                <c:pt idx="21">
                  <c:v>133</c:v>
                </c:pt>
                <c:pt idx="22">
                  <c:v>88</c:v>
                </c:pt>
                <c:pt idx="23">
                  <c:v>46</c:v>
                </c:pt>
                <c:pt idx="24">
                  <c:v>40</c:v>
                </c:pt>
                <c:pt idx="25">
                  <c:v>24</c:v>
                </c:pt>
                <c:pt idx="26">
                  <c:v>19</c:v>
                </c:pt>
                <c:pt idx="27">
                  <c:v>10</c:v>
                </c:pt>
                <c:pt idx="28">
                  <c:v>5</c:v>
                </c:pt>
                <c:pt idx="29">
                  <c:v>5</c:v>
                </c:pt>
                <c:pt idx="30">
                  <c:v>3</c:v>
                </c:pt>
                <c:pt idx="31">
                  <c:v>0</c:v>
                </c:pt>
                <c:pt idx="32">
                  <c:v>0</c:v>
                </c:pt>
                <c:pt idx="33">
                  <c:v>1</c:v>
                </c:pt>
              </c:numCache>
            </c:numRef>
          </c:val>
          <c:extLst>
            <c:ext xmlns:c16="http://schemas.microsoft.com/office/drawing/2014/chart" uri="{C3380CC4-5D6E-409C-BE32-E72D297353CC}">
              <c16:uniqueId val="{00000000-DCC0-4E9E-8160-9B0B35475B3E}"/>
            </c:ext>
          </c:extLst>
        </c:ser>
        <c:dLbls>
          <c:showLegendKey val="0"/>
          <c:showVal val="0"/>
          <c:showCatName val="0"/>
          <c:showSerName val="0"/>
          <c:showPercent val="0"/>
          <c:showBubbleSize val="0"/>
        </c:dLbls>
        <c:gapWidth val="20"/>
        <c:axId val="-1250566880"/>
        <c:axId val="-1250566336"/>
      </c:barChart>
      <c:catAx>
        <c:axId val="-1250566880"/>
        <c:scaling>
          <c:orientation val="minMax"/>
        </c:scaling>
        <c:delete val="0"/>
        <c:axPos val="b"/>
        <c:title>
          <c:tx>
            <c:rich>
              <a:bodyPr/>
              <a:lstStyle/>
              <a:p>
                <a:pPr>
                  <a:defRPr/>
                </a:pPr>
                <a:r>
                  <a:rPr lang="ja-JP" altLang="en-US"/>
                  <a:t>レーティング</a:t>
                </a:r>
              </a:p>
            </c:rich>
          </c:tx>
          <c:overlay val="0"/>
        </c:title>
        <c:numFmt formatCode="General" sourceLinked="1"/>
        <c:majorTickMark val="out"/>
        <c:minorTickMark val="none"/>
        <c:tickLblPos val="nextTo"/>
        <c:crossAx val="-1250566336"/>
        <c:crosses val="autoZero"/>
        <c:auto val="1"/>
        <c:lblAlgn val="ctr"/>
        <c:lblOffset val="100"/>
        <c:noMultiLvlLbl val="0"/>
      </c:catAx>
      <c:valAx>
        <c:axId val="-1250566336"/>
        <c:scaling>
          <c:orientation val="minMax"/>
        </c:scaling>
        <c:delete val="0"/>
        <c:axPos val="l"/>
        <c:title>
          <c:tx>
            <c:rich>
              <a:bodyPr/>
              <a:lstStyle/>
              <a:p>
                <a:pPr>
                  <a:defRPr/>
                </a:pPr>
                <a:r>
                  <a:rPr lang="ja-JP" altLang="en-US"/>
                  <a:t>人数</a:t>
                </a:r>
              </a:p>
            </c:rich>
          </c:tx>
          <c:overlay val="0"/>
        </c:title>
        <c:numFmt formatCode="General" sourceLinked="1"/>
        <c:majorTickMark val="out"/>
        <c:minorTickMark val="none"/>
        <c:tickLblPos val="nextTo"/>
        <c:crossAx val="-125056688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8831" cy="495029"/>
          </a:xfrm>
          <a:prstGeom prst="rect">
            <a:avLst/>
          </a:prstGeom>
        </p:spPr>
        <p:txBody>
          <a:bodyPr vert="horz" lIns="90634" tIns="45317" rIns="90634" bIns="453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7" y="4"/>
            <a:ext cx="2918831" cy="495029"/>
          </a:xfrm>
          <a:prstGeom prst="rect">
            <a:avLst/>
          </a:prstGeom>
        </p:spPr>
        <p:txBody>
          <a:bodyPr vert="horz" lIns="90634" tIns="45317" rIns="90634" bIns="45317" rtlCol="0"/>
          <a:lstStyle>
            <a:lvl1pPr algn="r">
              <a:defRPr sz="1200"/>
            </a:lvl1pPr>
          </a:lstStyle>
          <a:p>
            <a:fld id="{866F71A6-5B75-4903-A772-EB260883F219}" type="datetimeFigureOut">
              <a:rPr kumimoji="1" lang="ja-JP" altLang="en-US" smtClean="0"/>
              <a:t>2019/7/13</a:t>
            </a:fld>
            <a:endParaRPr kumimoji="1" lang="ja-JP" altLang="en-US"/>
          </a:p>
        </p:txBody>
      </p:sp>
      <p:sp>
        <p:nvSpPr>
          <p:cNvPr id="4" name="フッター プレースホルダー 3"/>
          <p:cNvSpPr>
            <a:spLocks noGrp="1"/>
          </p:cNvSpPr>
          <p:nvPr>
            <p:ph type="ftr" sz="quarter" idx="2"/>
          </p:nvPr>
        </p:nvSpPr>
        <p:spPr>
          <a:xfrm>
            <a:off x="5" y="9371289"/>
            <a:ext cx="2918831" cy="495027"/>
          </a:xfrm>
          <a:prstGeom prst="rect">
            <a:avLst/>
          </a:prstGeom>
        </p:spPr>
        <p:txBody>
          <a:bodyPr vert="horz" lIns="90634" tIns="45317" rIns="90634" bIns="453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7" y="9371289"/>
            <a:ext cx="2918831" cy="495027"/>
          </a:xfrm>
          <a:prstGeom prst="rect">
            <a:avLst/>
          </a:prstGeom>
        </p:spPr>
        <p:txBody>
          <a:bodyPr vert="horz" lIns="90634" tIns="45317" rIns="90634" bIns="45317" rtlCol="0" anchor="b"/>
          <a:lstStyle>
            <a:lvl1pPr algn="r">
              <a:defRPr sz="1200"/>
            </a:lvl1pPr>
          </a:lstStyle>
          <a:p>
            <a:fld id="{2B7A2266-9AC5-4FD3-9CBA-8D36AA8603B3}" type="slidenum">
              <a:rPr kumimoji="1" lang="ja-JP" altLang="en-US" smtClean="0"/>
              <a:t>‹#›</a:t>
            </a:fld>
            <a:endParaRPr kumimoji="1" lang="ja-JP" altLang="en-US"/>
          </a:p>
        </p:txBody>
      </p:sp>
    </p:spTree>
    <p:extLst>
      <p:ext uri="{BB962C8B-B14F-4D97-AF65-F5344CB8AC3E}">
        <p14:creationId xmlns:p14="http://schemas.microsoft.com/office/powerpoint/2010/main" val="186521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8831" cy="495029"/>
          </a:xfrm>
          <a:prstGeom prst="rect">
            <a:avLst/>
          </a:prstGeom>
        </p:spPr>
        <p:txBody>
          <a:bodyPr vert="horz" lIns="90634" tIns="45317" rIns="90634" bIns="453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7" y="4"/>
            <a:ext cx="2918831" cy="495029"/>
          </a:xfrm>
          <a:prstGeom prst="rect">
            <a:avLst/>
          </a:prstGeom>
        </p:spPr>
        <p:txBody>
          <a:bodyPr vert="horz" lIns="90634" tIns="45317" rIns="90634" bIns="45317" rtlCol="0"/>
          <a:lstStyle>
            <a:lvl1pPr algn="r">
              <a:defRPr sz="1200"/>
            </a:lvl1pPr>
          </a:lstStyle>
          <a:p>
            <a:fld id="{BACCDF20-5356-41AF-934D-D1585EF155C3}" type="datetimeFigureOut">
              <a:rPr kumimoji="1" lang="ja-JP" altLang="en-US" smtClean="0"/>
              <a:t>2019/7/13</a:t>
            </a:fld>
            <a:endParaRPr kumimoji="1" lang="ja-JP" altLang="en-US"/>
          </a:p>
        </p:txBody>
      </p:sp>
      <p:sp>
        <p:nvSpPr>
          <p:cNvPr id="4" name="スライド イメージ プレースホルダー 3"/>
          <p:cNvSpPr>
            <a:spLocks noGrp="1" noRot="1" noChangeAspect="1"/>
          </p:cNvSpPr>
          <p:nvPr>
            <p:ph type="sldImg" idx="2"/>
          </p:nvPr>
        </p:nvSpPr>
        <p:spPr>
          <a:xfrm>
            <a:off x="1150938" y="1235075"/>
            <a:ext cx="4433887" cy="3327400"/>
          </a:xfrm>
          <a:prstGeom prst="rect">
            <a:avLst/>
          </a:prstGeom>
          <a:noFill/>
          <a:ln w="12700">
            <a:solidFill>
              <a:prstClr val="black"/>
            </a:solidFill>
          </a:ln>
        </p:spPr>
        <p:txBody>
          <a:bodyPr vert="horz" lIns="90634" tIns="45317" rIns="90634" bIns="45317" rtlCol="0" anchor="ctr"/>
          <a:lstStyle/>
          <a:p>
            <a:endParaRPr lang="ja-JP" altLang="en-US"/>
          </a:p>
        </p:txBody>
      </p:sp>
      <p:sp>
        <p:nvSpPr>
          <p:cNvPr id="5" name="ノート プレースホルダー 4"/>
          <p:cNvSpPr>
            <a:spLocks noGrp="1"/>
          </p:cNvSpPr>
          <p:nvPr>
            <p:ph type="body" sz="quarter" idx="3"/>
          </p:nvPr>
        </p:nvSpPr>
        <p:spPr>
          <a:xfrm>
            <a:off x="673577" y="4748167"/>
            <a:ext cx="5388610" cy="3884860"/>
          </a:xfrm>
          <a:prstGeom prst="rect">
            <a:avLst/>
          </a:prstGeom>
        </p:spPr>
        <p:txBody>
          <a:bodyPr vert="horz" lIns="90634" tIns="45317" rIns="90634" bIns="453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289"/>
            <a:ext cx="2918831" cy="495027"/>
          </a:xfrm>
          <a:prstGeom prst="rect">
            <a:avLst/>
          </a:prstGeom>
        </p:spPr>
        <p:txBody>
          <a:bodyPr vert="horz" lIns="90634" tIns="45317" rIns="90634" bIns="453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7" y="9371289"/>
            <a:ext cx="2918831" cy="495027"/>
          </a:xfrm>
          <a:prstGeom prst="rect">
            <a:avLst/>
          </a:prstGeom>
        </p:spPr>
        <p:txBody>
          <a:bodyPr vert="horz" lIns="90634" tIns="45317" rIns="90634" bIns="45317" rtlCol="0" anchor="b"/>
          <a:lstStyle>
            <a:lvl1pPr algn="r">
              <a:defRPr sz="1200"/>
            </a:lvl1pPr>
          </a:lstStyle>
          <a:p>
            <a:fld id="{D2374D27-0F67-48CA-837D-1C6707F35CE6}" type="slidenum">
              <a:rPr kumimoji="1" lang="ja-JP" altLang="en-US" smtClean="0"/>
              <a:t>‹#›</a:t>
            </a:fld>
            <a:endParaRPr kumimoji="1" lang="ja-JP" altLang="en-US"/>
          </a:p>
        </p:txBody>
      </p:sp>
    </p:spTree>
    <p:extLst>
      <p:ext uri="{BB962C8B-B14F-4D97-AF65-F5344CB8AC3E}">
        <p14:creationId xmlns:p14="http://schemas.microsoft.com/office/powerpoint/2010/main" val="3845073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445">
              <a:defRPr/>
            </a:pPr>
            <a:r>
              <a:rPr lang="ja-JP" altLang="en-US" dirty="0">
                <a:latin typeface="ＭＳ Ｐゴシック" panose="020B0600070205080204" pitchFamily="50" charset="-128"/>
              </a:rPr>
              <a:t>大阪大学大学院情報科学研究科</a:t>
            </a:r>
            <a:r>
              <a:rPr kumimoji="1" lang="ja-JP" altLang="en-US" dirty="0"/>
              <a:t>の槇原が発表致します。</a:t>
            </a:r>
            <a:endParaRPr kumimoji="1" lang="en-US" altLang="ja-JP" dirty="0"/>
          </a:p>
          <a:p>
            <a:pPr defTabSz="906445">
              <a:defRPr/>
            </a:pPr>
            <a:r>
              <a:rPr kumimoji="1" lang="ja-JP" altLang="en-US" dirty="0"/>
              <a:t>宜しくお願いします。</a:t>
            </a:r>
            <a:endParaRPr kumimoji="1" lang="en-US" altLang="ja-JP" dirty="0"/>
          </a:p>
          <a:p>
            <a:pPr defTabSz="906445">
              <a:defRPr/>
            </a:pPr>
            <a:endParaRPr kumimoji="1" lang="en-US" altLang="ja-JP" dirty="0"/>
          </a:p>
          <a:p>
            <a:r>
              <a:rPr kumimoji="1" lang="en-US" altLang="ja-JP" dirty="0"/>
              <a:t>※</a:t>
            </a:r>
            <a:r>
              <a:rPr kumimoji="1" lang="ja-JP" altLang="en-US" dirty="0"/>
              <a:t>タイトルを言ってくれたら、自分は言わなくてもよい</a:t>
            </a:r>
            <a:endParaRPr kumimoji="1" lang="en-US" altLang="ja-JP" dirty="0"/>
          </a:p>
          <a:p>
            <a:r>
              <a:rPr kumimoji="1" lang="ja-JP" altLang="en-US" dirty="0"/>
              <a:t>タイトルは、「</a:t>
            </a:r>
            <a:r>
              <a:rPr lang="ja-JP" altLang="en-US" dirty="0">
                <a:latin typeface="ＭＳ Ｐゴシック" panose="020B0600070205080204" pitchFamily="50" charset="-128"/>
              </a:rPr>
              <a:t>ソースコード特徴量を用いた機械学習によるソースコード品質の評価</a:t>
            </a:r>
            <a:r>
              <a:rPr kumimoji="1" lang="ja-JP" altLang="en-US" dirty="0"/>
              <a:t>」です。</a:t>
            </a:r>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a:t>
            </a:fld>
            <a:endParaRPr kumimoji="1" lang="ja-JP" altLang="en-US"/>
          </a:p>
        </p:txBody>
      </p:sp>
    </p:spTree>
    <p:extLst>
      <p:ext uri="{BB962C8B-B14F-4D97-AF65-F5344CB8AC3E}">
        <p14:creationId xmlns:p14="http://schemas.microsoft.com/office/powerpoint/2010/main" val="3040918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次に、対象</a:t>
            </a:r>
            <a:r>
              <a:rPr kumimoji="1" lang="ja-JP" altLang="en-US" b="1" u="sng"/>
              <a:t>となった</a:t>
            </a:r>
            <a:r>
              <a:rPr kumimoji="1" lang="en-US" altLang="ja-JP" b="1" u="sng" dirty="0"/>
              <a:t>C++</a:t>
            </a:r>
            <a:r>
              <a:rPr kumimoji="1" lang="ja-JP" altLang="en-US" b="1" u="sng"/>
              <a:t>で記述されたソースコード</a:t>
            </a:r>
            <a:r>
              <a:rPr kumimoji="1" lang="ja-JP" altLang="en-US" b="1" u="sng" dirty="0"/>
              <a:t>を分類します。</a:t>
            </a:r>
            <a:endParaRPr kumimoji="1" lang="en-US" altLang="ja-JP" b="1" u="sng" dirty="0"/>
          </a:p>
          <a:p>
            <a:endParaRPr kumimoji="1" lang="en-US" altLang="ja-JP" b="1" u="sng" dirty="0"/>
          </a:p>
          <a:p>
            <a:r>
              <a:rPr kumimoji="1" lang="ja-JP" altLang="en-US" dirty="0"/>
              <a:t>参加者をレーティングでソートし、上位</a:t>
            </a:r>
            <a:r>
              <a:rPr kumimoji="1" lang="en-US" altLang="ja-JP" dirty="0"/>
              <a:t>25</a:t>
            </a:r>
            <a:r>
              <a:rPr kumimoji="1" lang="ja-JP" altLang="en-US" dirty="0"/>
              <a:t>％を上級者、下位</a:t>
            </a:r>
            <a:r>
              <a:rPr kumimoji="1" lang="en-US" altLang="ja-JP" dirty="0"/>
              <a:t>25</a:t>
            </a:r>
            <a:r>
              <a:rPr kumimoji="1" lang="ja-JP" altLang="en-US" dirty="0"/>
              <a:t>％を初級者と</a:t>
            </a:r>
            <a:r>
              <a:rPr kumimoji="1" lang="ja-JP" altLang="en-US"/>
              <a:t>します。</a:t>
            </a:r>
            <a:endParaRPr kumimoji="1" lang="en-US" altLang="ja-JP" dirty="0"/>
          </a:p>
          <a:p>
            <a:endParaRPr kumimoji="1" lang="en-US" altLang="ja-JP" dirty="0"/>
          </a:p>
          <a:p>
            <a:r>
              <a:rPr kumimoji="1" lang="ja-JP" altLang="en-US" b="1" u="sng"/>
              <a:t>レーティングはコンテストごとに変動する動的な数値ですが、利用した値は</a:t>
            </a:r>
            <a:r>
              <a:rPr kumimoji="1" lang="en-US" altLang="ja-JP" b="1" u="sng" dirty="0"/>
              <a:t>2016/11/15</a:t>
            </a:r>
            <a:r>
              <a:rPr kumimoji="1" lang="ja-JP" altLang="en-US" b="1" u="sng"/>
              <a:t>時点のものです。</a:t>
            </a:r>
            <a:endParaRPr kumimoji="1" lang="en-US" altLang="ja-JP" b="1" u="sng" dirty="0"/>
          </a:p>
          <a:p>
            <a:endParaRPr kumimoji="1" lang="en-US" altLang="ja-JP" dirty="0"/>
          </a:p>
          <a:p>
            <a:r>
              <a:rPr kumimoji="1" lang="ja-JP" altLang="en-US" b="1" u="sng" dirty="0"/>
              <a:t>本研究においては、</a:t>
            </a:r>
            <a:r>
              <a:rPr kumimoji="1" lang="ja-JP" altLang="en-US" dirty="0"/>
              <a:t>提出されたソースコードが上級者の書いたものであれば「良」、初級者が書いたものであれば「否」と定義します。</a:t>
            </a:r>
            <a:endParaRPr kumimoji="1" lang="en-US" altLang="ja-JP" dirty="0"/>
          </a:p>
          <a:p>
            <a:endParaRPr kumimoji="1" lang="en-US" altLang="ja-JP" dirty="0"/>
          </a:p>
          <a:p>
            <a:r>
              <a:rPr kumimoji="1" lang="ja-JP" altLang="en-US" b="1" u="sng" dirty="0"/>
              <a:t>レーティングの情報を下に表で示しています。</a:t>
            </a:r>
            <a:endParaRPr kumimoji="1" lang="en-US" altLang="ja-JP" b="1" u="sng" dirty="0"/>
          </a:p>
          <a:p>
            <a:endParaRPr kumimoji="1" lang="en-US" altLang="ja-JP" b="1" u="sng" dirty="0"/>
          </a:p>
          <a:p>
            <a:r>
              <a:rPr lang="ja-JP" altLang="en-US" b="1" u="sng" dirty="0"/>
              <a:t>初級者のレーティング範囲は</a:t>
            </a:r>
            <a:r>
              <a:rPr lang="en-US" altLang="ja-JP" b="1" u="sng" dirty="0"/>
              <a:t>-39</a:t>
            </a:r>
            <a:r>
              <a:rPr lang="ja-JP" altLang="en-US" b="1" u="sng" dirty="0"/>
              <a:t>∼</a:t>
            </a:r>
            <a:r>
              <a:rPr lang="en-US" altLang="ja-JP" b="1" u="sng" dirty="0"/>
              <a:t>1299</a:t>
            </a:r>
            <a:r>
              <a:rPr lang="ja-JP" altLang="en-US" b="1" u="sng" dirty="0" err="1"/>
              <a:t>、</a:t>
            </a:r>
            <a:r>
              <a:rPr lang="ja-JP" altLang="en-US" b="1" u="sng" dirty="0"/>
              <a:t>上級者は</a:t>
            </a:r>
            <a:r>
              <a:rPr lang="en-US" altLang="ja-JP" b="1" u="sng" dirty="0"/>
              <a:t>1573</a:t>
            </a:r>
            <a:r>
              <a:rPr lang="ja-JP" altLang="en-US" b="1" u="sng" dirty="0"/>
              <a:t>∼</a:t>
            </a:r>
            <a:r>
              <a:rPr lang="en-US" altLang="ja-JP" b="1" u="sng" dirty="0"/>
              <a:t>3367</a:t>
            </a:r>
            <a:r>
              <a:rPr lang="ja-JP" altLang="en-US" b="1" u="sng" dirty="0"/>
              <a:t>です。</a:t>
            </a:r>
            <a:endParaRPr lang="en-US" altLang="ja-JP" b="1" u="sng" dirty="0"/>
          </a:p>
          <a:p>
            <a:endParaRPr lang="en-US" altLang="ja-JP" b="1" u="sng" dirty="0"/>
          </a:p>
          <a:p>
            <a:r>
              <a:rPr lang="ja-JP" altLang="en-US" b="1" u="sng" dirty="0"/>
              <a:t>レーティングの増減に制限はないため，レーティングが負になる場合もあります。</a:t>
            </a:r>
            <a:endParaRPr kumimoji="1" lang="en-US" altLang="ja-JP" b="1" u="sng" dirty="0"/>
          </a:p>
          <a:p>
            <a:endParaRPr kumimoji="1" lang="en-US" altLang="ja-JP" b="1" u="sng" dirty="0"/>
          </a:p>
          <a:p>
            <a:r>
              <a:rPr lang="ja-JP" altLang="en-US" b="1" u="sng" dirty="0"/>
              <a:t>人数が</a:t>
            </a:r>
            <a:r>
              <a:rPr lang="en-US" altLang="ja-JP" b="1" u="sng" dirty="0"/>
              <a:t>2</a:t>
            </a:r>
            <a:r>
              <a:rPr lang="ja-JP" altLang="en-US" b="1" u="sng" dirty="0"/>
              <a:t>群で異なるのは、同じレーティングを持つ参加者が境界に複数存在しているからです。</a:t>
            </a:r>
            <a:endParaRPr lang="en-US" altLang="ja-JP" b="1" u="sng" dirty="0"/>
          </a:p>
          <a:p>
            <a:endParaRPr lang="en-US" altLang="ja-JP" b="1" u="sng" dirty="0"/>
          </a:p>
          <a:p>
            <a:pPr defTabSz="906445">
              <a:defRPr/>
            </a:pPr>
            <a:r>
              <a:rPr lang="ja-JP" altLang="en-US" b="1" u="sng" dirty="0"/>
              <a:t>また、ソースコード数が異なるのは、人によってソースコードの提出数が異なるからです。</a:t>
            </a:r>
            <a:endParaRPr kumimoji="1" lang="en-US" altLang="ja-JP" b="1" u="sng"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10</a:t>
            </a:fld>
            <a:endParaRPr kumimoji="1" lang="ja-JP" altLang="en-US"/>
          </a:p>
        </p:txBody>
      </p:sp>
    </p:spTree>
    <p:extLst>
      <p:ext uri="{BB962C8B-B14F-4D97-AF65-F5344CB8AC3E}">
        <p14:creationId xmlns:p14="http://schemas.microsoft.com/office/powerpoint/2010/main" val="3492920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898">
              <a:defRPr/>
            </a:pPr>
            <a:r>
              <a:rPr kumimoji="1" lang="ja-JP" altLang="en-US" b="1" u="sng" dirty="0"/>
              <a:t>次に、</a:t>
            </a:r>
            <a:r>
              <a:rPr kumimoji="1" lang="en-US" altLang="ja-JP" b="1" u="sng" dirty="0"/>
              <a:t>Step2</a:t>
            </a:r>
            <a:r>
              <a:rPr kumimoji="1" lang="ja-JP" altLang="en-US" b="1" u="sng" dirty="0"/>
              <a:t>の、学習の段階の話をします。</a:t>
            </a:r>
            <a:endParaRPr kumimoji="1" lang="en-US" altLang="ja-JP" b="1" u="sng" dirty="0"/>
          </a:p>
          <a:p>
            <a:pPr defTabSz="906898">
              <a:defRPr/>
            </a:pPr>
            <a:endParaRPr kumimoji="1" lang="en-US" altLang="ja-JP" b="1" i="1" u="sng" dirty="0"/>
          </a:p>
          <a:p>
            <a:pPr defTabSz="906898">
              <a:defRPr/>
            </a:pPr>
            <a:r>
              <a:rPr kumimoji="1" lang="ja-JP" altLang="en-US" b="1" i="1" u="sng" dirty="0"/>
              <a:t>予約語とメトリクス</a:t>
            </a:r>
            <a:r>
              <a:rPr kumimoji="1" lang="ja-JP" altLang="en-US" b="1" i="1" u="sng"/>
              <a:t>の値、と</a:t>
            </a:r>
            <a:r>
              <a:rPr kumimoji="1" lang="ja-JP" altLang="en-US" b="1" i="1" u="sng" dirty="0"/>
              <a:t>いった特徴量を機械学習の入力とするために、対象ソースコード</a:t>
            </a:r>
            <a:r>
              <a:rPr kumimoji="1" lang="en-US" altLang="ja-JP" b="1" i="1" u="sng" dirty="0"/>
              <a:t>1</a:t>
            </a:r>
            <a:r>
              <a:rPr kumimoji="1" lang="ja-JP" altLang="en-US" b="1" i="1" u="sng" dirty="0"/>
              <a:t>つ</a:t>
            </a:r>
            <a:r>
              <a:rPr kumimoji="1" lang="en-US" altLang="ja-JP" b="1" i="1" u="sng" dirty="0"/>
              <a:t>1</a:t>
            </a:r>
            <a:r>
              <a:rPr kumimoji="1" lang="ja-JP" altLang="en-US" b="1" i="1" u="sng" dirty="0" err="1"/>
              <a:t>つに</a:t>
            </a:r>
            <a:r>
              <a:rPr kumimoji="1" lang="ja-JP" altLang="en-US" b="1" i="1" u="sng" dirty="0"/>
              <a:t>対してベクトル化を行います。</a:t>
            </a:r>
            <a:endParaRPr kumimoji="1" lang="en-US" altLang="ja-JP" b="1" i="1" u="sng" dirty="0"/>
          </a:p>
          <a:p>
            <a:pPr defTabSz="906898">
              <a:defRPr/>
            </a:pPr>
            <a:endParaRPr kumimoji="1" lang="en-US" altLang="ja-JP" b="1" i="1" u="sng" dirty="0"/>
          </a:p>
          <a:p>
            <a:r>
              <a:rPr kumimoji="1" lang="ja-JP" altLang="en-US" dirty="0"/>
              <a:t>予約語利用頻度は字句解析によって回数を記録します。</a:t>
            </a:r>
            <a:endParaRPr kumimoji="1" lang="en-US" altLang="ja-JP" dirty="0"/>
          </a:p>
          <a:p>
            <a:r>
              <a:rPr kumimoji="1" lang="ja-JP" altLang="en-US" dirty="0"/>
              <a:t>メトリクス値は、</a:t>
            </a:r>
            <a:r>
              <a:rPr lang="en-US" altLang="ja-JP" dirty="0" err="1"/>
              <a:t>SourceMonitor</a:t>
            </a:r>
            <a:r>
              <a:rPr lang="ja-JP" altLang="en-US" dirty="0"/>
              <a:t>というメトリクス計測ツールを使用して取得します。</a:t>
            </a:r>
            <a:endParaRPr lang="en-US" altLang="ja-JP" dirty="0"/>
          </a:p>
          <a:p>
            <a:endParaRPr lang="en-US" altLang="ja-JP" u="sng" dirty="0"/>
          </a:p>
          <a:p>
            <a:r>
              <a:rPr lang="ja-JP" altLang="en-US" b="1" i="1" u="sng" dirty="0"/>
              <a:t>それらを結合し、図のようにベクトルを作成していきます。</a:t>
            </a:r>
            <a:endParaRPr lang="en-US" altLang="ja-JP" b="1" i="1" u="sng" dirty="0"/>
          </a:p>
          <a:p>
            <a:endParaRPr lang="en-US" altLang="ja-JP" b="1" i="1" dirty="0"/>
          </a:p>
          <a:p>
            <a:r>
              <a:rPr lang="en-US" altLang="ja-JP" dirty="0"/>
              <a:t>1</a:t>
            </a:r>
            <a:r>
              <a:rPr lang="ja-JP" altLang="en-US" dirty="0"/>
              <a:t>行が１つのソースコードに対応しています。</a:t>
            </a:r>
            <a:endParaRPr lang="en-US" altLang="ja-JP" dirty="0"/>
          </a:p>
          <a:p>
            <a:r>
              <a:rPr lang="ja-JP" altLang="en-US" dirty="0"/>
              <a:t>予約語は</a:t>
            </a:r>
            <a:r>
              <a:rPr lang="en-US" altLang="ja-JP" dirty="0"/>
              <a:t>29</a:t>
            </a:r>
            <a:r>
              <a:rPr lang="ja-JP" altLang="en-US" dirty="0"/>
              <a:t>種類、メトリクスは</a:t>
            </a:r>
            <a:r>
              <a:rPr lang="en-US" altLang="ja-JP" dirty="0"/>
              <a:t>11</a:t>
            </a:r>
            <a:r>
              <a:rPr lang="ja-JP" altLang="en-US" dirty="0"/>
              <a:t>種類あるので合計</a:t>
            </a:r>
            <a:r>
              <a:rPr lang="en-US" altLang="ja-JP" dirty="0"/>
              <a:t>40</a:t>
            </a:r>
            <a:r>
              <a:rPr lang="ja-JP" altLang="en-US" dirty="0"/>
              <a:t>次元のベクトルを作成します。</a:t>
            </a:r>
            <a:endParaRPr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2147508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具体的には、このような予約語とメトリクス値を使用して、ベクトル化を行いました。</a:t>
            </a:r>
            <a:endParaRPr kumimoji="1" lang="en-US" altLang="ja-JP" b="1" u="sng" dirty="0"/>
          </a:p>
          <a:p>
            <a:endParaRPr kumimoji="1" lang="en-US" altLang="ja-JP" b="1" u="sng" dirty="0"/>
          </a:p>
          <a:p>
            <a:r>
              <a:rPr kumimoji="1" lang="en-US" altLang="ja-JP" dirty="0"/>
              <a:t>4</a:t>
            </a:r>
            <a:r>
              <a:rPr kumimoji="1" lang="ja-JP" altLang="en-US" dirty="0"/>
              <a:t>枚目に示したスライドの具体的な説明です。</a:t>
            </a:r>
            <a:endParaRPr kumimoji="1" lang="en-US" altLang="ja-JP" dirty="0"/>
          </a:p>
          <a:p>
            <a:endParaRPr kumimoji="1" lang="en-US" altLang="ja-JP" dirty="0"/>
          </a:p>
          <a:p>
            <a:r>
              <a:rPr kumimoji="1" lang="ja-JP" altLang="en-US" dirty="0"/>
              <a:t>予約語に関しては、上級者は</a:t>
            </a:r>
            <a:r>
              <a:rPr kumimoji="1" lang="en-US" altLang="ja-JP" dirty="0"/>
              <a:t>class</a:t>
            </a:r>
            <a:r>
              <a:rPr kumimoji="1" lang="ja-JP" altLang="en-US" dirty="0"/>
              <a:t>などの構造に関するもの、初級者は</a:t>
            </a:r>
            <a:r>
              <a:rPr kumimoji="1" lang="en-US" altLang="ja-JP" dirty="0" err="1"/>
              <a:t>if,else</a:t>
            </a:r>
            <a:r>
              <a:rPr kumimoji="1" lang="ja-JP" altLang="en-US" dirty="0"/>
              <a:t>などの分岐に関するものが多いです。</a:t>
            </a:r>
            <a:endParaRPr kumimoji="1" lang="en-US" altLang="ja-JP" dirty="0"/>
          </a:p>
          <a:p>
            <a:endParaRPr kumimoji="1" lang="en-US" altLang="ja-JP" dirty="0"/>
          </a:p>
          <a:p>
            <a:r>
              <a:rPr kumimoji="1" lang="ja-JP" altLang="en-US" dirty="0"/>
              <a:t>メトリクスに関しては、上級者は関数の数やクラス数、行数、初級者はネストの深さや分岐数などがあります。</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30462284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学習の段階では、先ほどの</a:t>
            </a:r>
            <a:r>
              <a:rPr kumimoji="1" lang="en-US" altLang="ja-JP" b="1" u="sng" dirty="0"/>
              <a:t>40</a:t>
            </a:r>
            <a:r>
              <a:rPr kumimoji="1" lang="ja-JP" altLang="en-US" b="1" u="sng" dirty="0"/>
              <a:t>次元のベクトルに、さらに良否の値を追加します。</a:t>
            </a:r>
            <a:endParaRPr kumimoji="1" lang="en-US" altLang="ja-JP" b="1" u="sng" dirty="0"/>
          </a:p>
          <a:p>
            <a:endParaRPr kumimoji="1" lang="en-US" altLang="ja-JP" b="1" u="sng" dirty="0"/>
          </a:p>
          <a:p>
            <a:r>
              <a:rPr kumimoji="1" lang="ja-JP" altLang="en-US" b="1" u="sng" dirty="0"/>
              <a:t>本研究においては、上級者が提出したソースコードは「良」であり、値として</a:t>
            </a:r>
            <a:r>
              <a:rPr kumimoji="1" lang="en-US" altLang="ja-JP" b="1" u="sng" dirty="0"/>
              <a:t>1</a:t>
            </a:r>
            <a:r>
              <a:rPr kumimoji="1" lang="ja-JP" altLang="en-US" b="1" u="sng" dirty="0"/>
              <a:t>を、初級者が提出したソースコードは「否」であり、値として</a:t>
            </a:r>
            <a:r>
              <a:rPr kumimoji="1" lang="en-US" altLang="ja-JP" b="1" u="sng" dirty="0"/>
              <a:t>-1</a:t>
            </a:r>
            <a:r>
              <a:rPr kumimoji="1" lang="ja-JP" altLang="en-US" b="1" u="sng" dirty="0"/>
              <a:t>を与えます。</a:t>
            </a:r>
            <a:endParaRPr kumimoji="1" lang="en-US" altLang="ja-JP" b="1" u="sng" dirty="0"/>
          </a:p>
          <a:p>
            <a:endParaRPr kumimoji="1" lang="en-US" altLang="ja-JP" b="1" u="sng" dirty="0"/>
          </a:p>
          <a:p>
            <a:pPr defTabSz="906445">
              <a:defRPr/>
            </a:pPr>
            <a:r>
              <a:rPr kumimoji="1" lang="ja-JP" altLang="en-US" b="1" u="sng" dirty="0"/>
              <a:t>先ほどまでの</a:t>
            </a:r>
            <a:r>
              <a:rPr kumimoji="1" lang="en-US" altLang="ja-JP" b="1" u="sng" dirty="0"/>
              <a:t>40</a:t>
            </a:r>
            <a:r>
              <a:rPr kumimoji="1" lang="ja-JP" altLang="en-US" b="1" u="sng" dirty="0"/>
              <a:t>次元の特徴ベクトルに対する良否の値の学習を行い、学習モデルを作成します。</a:t>
            </a:r>
            <a:endParaRPr kumimoji="1" lang="en-US" altLang="ja-JP" b="1" u="sng" dirty="0"/>
          </a:p>
          <a:p>
            <a:endParaRPr kumimoji="1"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2484745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最後に、</a:t>
            </a:r>
            <a:r>
              <a:rPr kumimoji="1" lang="en-US" altLang="ja-JP" b="1" u="sng" dirty="0"/>
              <a:t>Step3</a:t>
            </a:r>
            <a:r>
              <a:rPr kumimoji="1" lang="ja-JP" altLang="en-US" b="1" u="sng" dirty="0"/>
              <a:t>の、判定の段階について説明します。</a:t>
            </a:r>
            <a:endParaRPr kumimoji="1" lang="en-US" altLang="ja-JP" b="1" u="sng" dirty="0"/>
          </a:p>
          <a:p>
            <a:endParaRPr kumimoji="1" lang="en-US" altLang="ja-JP" b="1" u="sng" dirty="0"/>
          </a:p>
          <a:p>
            <a:r>
              <a:rPr kumimoji="1" lang="ja-JP" altLang="en-US" dirty="0"/>
              <a:t>学習に関与していないソースコードから、</a:t>
            </a:r>
            <a:r>
              <a:rPr kumimoji="1" lang="ja-JP" altLang="en-US" b="1" u="sng" dirty="0"/>
              <a:t>ソースコード特徴量による</a:t>
            </a:r>
            <a:r>
              <a:rPr kumimoji="1" lang="en-US" altLang="ja-JP" b="1" u="sng" dirty="0"/>
              <a:t>4</a:t>
            </a:r>
            <a:r>
              <a:rPr kumimoji="1" lang="en-US" altLang="ja-JP" dirty="0"/>
              <a:t>0</a:t>
            </a:r>
            <a:r>
              <a:rPr kumimoji="1" lang="ja-JP" altLang="en-US" dirty="0"/>
              <a:t>次元のベクトルを作成します。</a:t>
            </a:r>
            <a:endParaRPr kumimoji="1" lang="en-US" altLang="ja-JP" dirty="0"/>
          </a:p>
          <a:p>
            <a:r>
              <a:rPr kumimoji="1" lang="ja-JP" altLang="en-US" b="1" u="sng" dirty="0"/>
              <a:t>このベクトルを、作成した学習モデルに入力する</a:t>
            </a:r>
            <a:r>
              <a:rPr kumimoji="1" lang="ja-JP" altLang="en-US" dirty="0"/>
              <a:t>ことで、良否の値が</a:t>
            </a:r>
            <a:r>
              <a:rPr kumimoji="1" lang="en-US" altLang="ja-JP" dirty="0"/>
              <a:t>1</a:t>
            </a:r>
            <a:r>
              <a:rPr kumimoji="1" lang="ja-JP" altLang="en-US" dirty="0"/>
              <a:t>か</a:t>
            </a:r>
            <a:r>
              <a:rPr kumimoji="1" lang="en-US" altLang="ja-JP" dirty="0"/>
              <a:t>-1</a:t>
            </a:r>
            <a:r>
              <a:rPr kumimoji="1" lang="ja-JP" altLang="en-US" dirty="0"/>
              <a:t>で出力されます。</a:t>
            </a:r>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4070701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これまでの流れで作成した機械学習モデルに関して、</a:t>
            </a:r>
            <a:r>
              <a:rPr kumimoji="1" lang="en-US" altLang="ja-JP" b="1" u="sng" dirty="0"/>
              <a:t>2</a:t>
            </a:r>
            <a:r>
              <a:rPr kumimoji="1" lang="ja-JP" altLang="en-US" b="1" u="sng" dirty="0"/>
              <a:t>種類の実験を行いました。</a:t>
            </a:r>
            <a:endParaRPr kumimoji="1" lang="en-US" altLang="ja-JP" b="1" u="sng" dirty="0"/>
          </a:p>
          <a:p>
            <a:endParaRPr kumimoji="1" lang="en-US" altLang="ja-JP" b="1" u="sng" dirty="0"/>
          </a:p>
          <a:p>
            <a:r>
              <a:rPr kumimoji="1" lang="en-US" altLang="ja-JP" b="1" u="sng" dirty="0"/>
              <a:t>1</a:t>
            </a:r>
            <a:r>
              <a:rPr kumimoji="1" lang="ja-JP" altLang="en-US" b="1" u="sng" dirty="0"/>
              <a:t>つ目は、</a:t>
            </a:r>
            <a:r>
              <a:rPr kumimoji="1" lang="ja-JP" altLang="en-US" b="0" u="none" dirty="0"/>
              <a:t>学習モデルがどれだけの精度でソースコードの良否を行うことができるのかという実験です。</a:t>
            </a:r>
            <a:endParaRPr kumimoji="1" lang="en-US" altLang="ja-JP" b="0" u="none" dirty="0"/>
          </a:p>
          <a:p>
            <a:endParaRPr kumimoji="1" lang="en-US" altLang="ja-JP" b="0" u="none" dirty="0"/>
          </a:p>
          <a:p>
            <a:r>
              <a:rPr kumimoji="1" lang="en-US" altLang="ja-JP" b="0" u="none" dirty="0"/>
              <a:t>2</a:t>
            </a:r>
            <a:r>
              <a:rPr kumimoji="1" lang="ja-JP" altLang="en-US" b="0" u="none" dirty="0"/>
              <a:t>つ目は、特徴量を用いてソースコードの修正の指針を提示を行うことが有効なのかということに関して、</a:t>
            </a:r>
            <a:endParaRPr kumimoji="1" lang="en-US" altLang="ja-JP" b="0" u="none" dirty="0"/>
          </a:p>
          <a:p>
            <a:r>
              <a:rPr kumimoji="1" lang="ja-JP" altLang="en-US" b="0" u="none" dirty="0"/>
              <a:t>修正の前後における判定が変化するかどうかという実験を行い、確かめました。</a:t>
            </a:r>
            <a:endParaRPr kumimoji="1" lang="en-US" altLang="ja-JP" b="0" u="none"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18979310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まずは</a:t>
            </a:r>
            <a:r>
              <a:rPr kumimoji="1" lang="en-US" altLang="ja-JP" b="1" u="sng" dirty="0"/>
              <a:t>1</a:t>
            </a:r>
            <a:r>
              <a:rPr kumimoji="1" lang="ja-JP" altLang="en-US" b="1" u="sng" dirty="0"/>
              <a:t>つ目の実験について説明します。</a:t>
            </a:r>
            <a:endParaRPr kumimoji="1" lang="en-US" altLang="ja-JP" b="1" u="sng" dirty="0"/>
          </a:p>
          <a:p>
            <a:endParaRPr kumimoji="1" lang="en-US" altLang="ja-JP" b="1" u="sng" dirty="0"/>
          </a:p>
          <a:p>
            <a:r>
              <a:rPr kumimoji="1" lang="ja-JP" altLang="en-US" b="1" u="sng" dirty="0"/>
              <a:t>機械学習による判定の精度を確かめるために、実験を行いました。</a:t>
            </a:r>
            <a:endParaRPr kumimoji="1" lang="en-US" altLang="ja-JP" b="1" u="sng" dirty="0"/>
          </a:p>
          <a:p>
            <a:endParaRPr kumimoji="1" lang="en-US" altLang="ja-JP" b="1" u="sng" dirty="0"/>
          </a:p>
          <a:p>
            <a:r>
              <a:rPr kumimoji="1" lang="ja-JP" altLang="en-US" b="0" u="none" dirty="0"/>
              <a:t>本研究に使用したアルゴリズムは、決定木と</a:t>
            </a:r>
            <a:r>
              <a:rPr kumimoji="1" lang="en-US" altLang="ja-JP" b="0" u="none" dirty="0"/>
              <a:t>SVM</a:t>
            </a:r>
            <a:r>
              <a:rPr kumimoji="1" lang="ja-JP" altLang="en-US" b="0" u="none" dirty="0"/>
              <a:t>です。</a:t>
            </a:r>
            <a:endParaRPr kumimoji="1" lang="en-US" altLang="ja-JP" b="0" u="none" dirty="0"/>
          </a:p>
          <a:p>
            <a:endParaRPr kumimoji="1" lang="en-US" altLang="ja-JP" b="1" u="sng" dirty="0"/>
          </a:p>
          <a:p>
            <a:r>
              <a:rPr kumimoji="1" lang="ja-JP" altLang="en-US" b="1" u="sng" dirty="0"/>
              <a:t>この実験に用いたソースコード数を下に表で表します。</a:t>
            </a:r>
            <a:endParaRPr kumimoji="1" lang="en-US" altLang="ja-JP" b="1" u="sng" dirty="0"/>
          </a:p>
          <a:p>
            <a:endParaRPr kumimoji="1" lang="en-US" altLang="ja-JP" b="1" u="sng" dirty="0"/>
          </a:p>
          <a:p>
            <a:r>
              <a:rPr kumimoji="1" lang="ja-JP" altLang="en-US" b="1" u="sng" dirty="0"/>
              <a:t>上級者については，学習に用いたソースコード数は大体</a:t>
            </a:r>
            <a:r>
              <a:rPr kumimoji="1" lang="en-US" altLang="ja-JP" b="1" u="sng" dirty="0"/>
              <a:t>50</a:t>
            </a:r>
            <a:r>
              <a:rPr kumimoji="1" lang="ja-JP" altLang="en-US" b="1" u="sng" dirty="0"/>
              <a:t>万，テストに用いたソースコード数は大体</a:t>
            </a:r>
            <a:r>
              <a:rPr kumimoji="1" lang="en-US" altLang="ja-JP" b="1" u="sng" dirty="0"/>
              <a:t>5</a:t>
            </a:r>
            <a:r>
              <a:rPr kumimoji="1" lang="ja-JP" altLang="en-US" b="1" u="sng" dirty="0"/>
              <a:t>万となっております。</a:t>
            </a:r>
            <a:endParaRPr kumimoji="1" lang="en-US" altLang="ja-JP" b="1" u="sng" dirty="0"/>
          </a:p>
          <a:p>
            <a:endParaRPr kumimoji="1" lang="en-US" altLang="ja-JP" b="1" u="sng" dirty="0"/>
          </a:p>
          <a:p>
            <a:r>
              <a:rPr kumimoji="1" lang="ja-JP" altLang="en-US" b="1" u="sng" dirty="0"/>
              <a:t>初級者については，学習に用いたソースコード数は大体</a:t>
            </a:r>
            <a:r>
              <a:rPr kumimoji="1" lang="en-US" altLang="ja-JP" b="1" u="sng" dirty="0"/>
              <a:t>30</a:t>
            </a:r>
            <a:r>
              <a:rPr kumimoji="1" lang="ja-JP" altLang="en-US" b="1" u="sng" dirty="0"/>
              <a:t>万，テストに用いたソースコード数は大体</a:t>
            </a:r>
            <a:r>
              <a:rPr kumimoji="1" lang="en-US" altLang="ja-JP" b="1" u="sng" dirty="0"/>
              <a:t>3</a:t>
            </a:r>
            <a:r>
              <a:rPr kumimoji="1" lang="ja-JP" altLang="en-US" b="1" u="sng" dirty="0"/>
              <a:t>万となっております。</a:t>
            </a:r>
            <a:endParaRPr kumimoji="1" lang="en-US" altLang="ja-JP" b="1" u="sng" dirty="0"/>
          </a:p>
          <a:p>
            <a:endParaRPr kumimoji="1" lang="en-US" altLang="ja-JP" b="1" u="sng" dirty="0"/>
          </a:p>
          <a:p>
            <a:r>
              <a:rPr kumimoji="1" lang="ja-JP" altLang="en-US" b="1" u="sng" dirty="0"/>
              <a:t>学習データ及びテストデータはランダムに選択しています。</a:t>
            </a:r>
            <a:endParaRPr kumimoji="1"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25433238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kumimoji="1" lang="ja-JP" altLang="en-US" b="1" u="sng" dirty="0"/>
                  <a:t>精度を表す評価指標として、適合率、再現率、</a:t>
                </a:r>
                <a:r>
                  <a:rPr kumimoji="1" lang="en-US" altLang="ja-JP" b="1" u="sng" dirty="0"/>
                  <a:t>F</a:t>
                </a:r>
                <a:r>
                  <a:rPr kumimoji="1" lang="ja-JP" altLang="en-US" b="1" u="sng" dirty="0"/>
                  <a:t>値を用います。</a:t>
                </a:r>
                <a:endParaRPr kumimoji="1" lang="en-US" altLang="ja-JP" b="1" u="sng" dirty="0"/>
              </a:p>
              <a:p>
                <a:endParaRPr kumimoji="1" lang="en-US" altLang="ja-JP" b="1" u="sng" dirty="0"/>
              </a:p>
              <a:p>
                <a:r>
                  <a:rPr kumimoji="1" lang="ja-JP" altLang="en-US" b="1" u="sng" dirty="0"/>
                  <a:t>赤が大きくて青が小さいと値が高くなります。</a:t>
                </a:r>
                <a:endParaRPr kumimoji="1" lang="en-US" altLang="ja-JP" b="1" u="sng" dirty="0"/>
              </a:p>
              <a:p>
                <a:endParaRPr kumimoji="1" lang="en-US" altLang="ja-JP" b="1" u="sng" dirty="0"/>
              </a:p>
              <a:p>
                <a:r>
                  <a:rPr kumimoji="1" lang="en-US" altLang="ja-JP" b="0" u="none" dirty="0"/>
                  <a:t>※</a:t>
                </a:r>
                <a:r>
                  <a:rPr kumimoji="1" lang="ja-JP" altLang="en-US" b="0" u="none" dirty="0"/>
                  <a:t>詳細の説明はカット？</a:t>
                </a:r>
                <a:endParaRPr kumimoji="1" lang="en-US" altLang="ja-JP" b="0" u="none" dirty="0"/>
              </a:p>
              <a:p>
                <a:endParaRPr kumimoji="1" lang="en-US" altLang="ja-JP" b="1" u="sng" dirty="0"/>
              </a:p>
              <a:p>
                <a:r>
                  <a:rPr kumimoji="1" lang="ja-JP" altLang="en-US" b="1" u="sng" dirty="0"/>
                  <a:t>（適合率は、</a:t>
                </a:r>
                <a:r>
                  <a:rPr lang="ja-JP" altLang="en-US" b="1" u="sng" dirty="0"/>
                  <a:t>予測結果の中にどの程度実際のものが含まれるかを示します。</a:t>
                </a:r>
                <a:endParaRPr lang="en-US" altLang="ja-JP" b="1" u="sng" dirty="0"/>
              </a:p>
              <a:p>
                <a:r>
                  <a:rPr lang="ja-JP" altLang="en-US" b="1" u="sng" dirty="0"/>
                  <a:t>ここでは，分母の</a:t>
                </a:r>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𝑔</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h</m:t>
                        </m:r>
                      </m:sub>
                    </m:sSub>
                    <m:r>
                      <a:rPr kumimoji="1" lang="en-US" altLang="ja-JP" b="0" i="1" smtClean="0">
                        <a:latin typeface="Cambria Math" panose="02040503050406030204" pitchFamily="18" charset="0"/>
                      </a:rPr>
                      <m:t>+</m:t>
                    </m:r>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𝑔</m:t>
                        </m:r>
                        <m:r>
                          <a:rPr lang="en-US" altLang="ja-JP" b="0" i="1" smtClean="0">
                            <a:latin typeface="Cambria Math" panose="02040503050406030204" pitchFamily="18" charset="0"/>
                          </a:rPr>
                          <m:t>,</m:t>
                        </m:r>
                        <m:r>
                          <a:rPr lang="en-US" altLang="ja-JP" b="0" i="1" smtClean="0">
                            <a:latin typeface="Cambria Math" panose="02040503050406030204" pitchFamily="18" charset="0"/>
                          </a:rPr>
                          <m:t>𝑙</m:t>
                        </m:r>
                      </m:sub>
                    </m:sSub>
                  </m:oMath>
                </a14:m>
                <a:r>
                  <a:rPr lang="ja-JP" altLang="en-US" b="1" u="sng" dirty="0"/>
                  <a:t>というのは，良と判定されたソースコード数を表しています。</a:t>
                </a:r>
                <a:endParaRPr lang="en-US" altLang="ja-JP" b="1" u="sng" dirty="0"/>
              </a:p>
              <a:p>
                <a:r>
                  <a:rPr lang="ja-JP" altLang="en-US" b="1" u="sng" dirty="0"/>
                  <a:t>つまりこの値は，良と判定されたソースコードのうち，どれだけ良と判定されたかという値になっています。</a:t>
                </a:r>
                <a:endParaRPr lang="en-US" altLang="ja-JP" b="1" u="sng" dirty="0"/>
              </a:p>
              <a:p>
                <a:r>
                  <a:rPr lang="ja-JP" altLang="en-US" b="1" u="sng" dirty="0"/>
                  <a:t>右側は，否と判定されたソースコードの中で，どれだけ否と判定されたかという値になっています。）</a:t>
                </a:r>
                <a:endParaRPr lang="en-US" altLang="ja-JP" b="1" u="sng" dirty="0"/>
              </a:p>
              <a:p>
                <a:endParaRPr lang="en-US" altLang="ja-JP" b="1" u="sng" dirty="0"/>
              </a:p>
              <a:p>
                <a:r>
                  <a:rPr lang="ja-JP" altLang="en-US" b="1" u="sng" dirty="0"/>
                  <a:t>（再現率は、実際のもののうち、どの程度が予測にヒットするかを示します。</a:t>
                </a:r>
                <a:endParaRPr lang="en-US" altLang="ja-JP" b="1" u="sng" dirty="0"/>
              </a:p>
              <a:p>
                <a:r>
                  <a:rPr lang="ja-JP" altLang="en-US" b="1" u="sng" dirty="0"/>
                  <a:t>ここでは，分母の</a:t>
                </a:r>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𝑔</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h</m:t>
                        </m:r>
                      </m:sub>
                    </m:sSub>
                    <m:r>
                      <a:rPr kumimoji="1" lang="en-US" altLang="ja-JP" b="0" i="1" smtClean="0">
                        <a:latin typeface="Cambria Math" panose="02040503050406030204" pitchFamily="18" charset="0"/>
                      </a:rPr>
                      <m:t>+</m:t>
                    </m:r>
                    <m:sSub>
                      <m:sSubPr>
                        <m:ctrlPr>
                          <a:rPr lang="en-US" altLang="ja-JP" i="1" smtClean="0">
                            <a:latin typeface="Cambria Math" panose="02040503050406030204" pitchFamily="18" charset="0"/>
                          </a:rPr>
                        </m:ctrlPr>
                      </m:sSubPr>
                      <m:e>
                        <m:r>
                          <a:rPr lang="en-US" altLang="ja-JP" i="1">
                            <a:latin typeface="Cambria Math" panose="02040503050406030204" pitchFamily="18" charset="0"/>
                          </a:rPr>
                          <m:t>𝐹</m:t>
                        </m:r>
                      </m:e>
                      <m:sub>
                        <m:r>
                          <a:rPr lang="en-US" altLang="ja-JP" b="0" i="1" smtClean="0">
                            <a:latin typeface="Cambria Math" panose="02040503050406030204" pitchFamily="18" charset="0"/>
                          </a:rPr>
                          <m:t>𝑏</m:t>
                        </m:r>
                        <m:r>
                          <a:rPr lang="en-US" altLang="ja-JP" i="1">
                            <a:latin typeface="Cambria Math" panose="02040503050406030204" pitchFamily="18" charset="0"/>
                          </a:rPr>
                          <m:t>,</m:t>
                        </m:r>
                        <m:r>
                          <a:rPr lang="en-US" altLang="ja-JP" b="0" i="1" smtClean="0">
                            <a:latin typeface="Cambria Math" panose="02040503050406030204" pitchFamily="18" charset="0"/>
                          </a:rPr>
                          <m:t>h</m:t>
                        </m:r>
                      </m:sub>
                    </m:sSub>
                  </m:oMath>
                </a14:m>
                <a:r>
                  <a:rPr lang="ja-JP" altLang="en-US" b="1" u="sng" dirty="0"/>
                  <a:t>というのは，実際に上級者が提出したソースコード数を表しています。</a:t>
                </a:r>
                <a:endParaRPr lang="en-US" altLang="ja-JP" b="1" u="sng" dirty="0"/>
              </a:p>
              <a:p>
                <a:r>
                  <a:rPr lang="ja-JP" altLang="en-US" b="1" u="sng" dirty="0"/>
                  <a:t>つまりこの値は，上級者が提出したソースコードのうち，どれだけ良と判定されたかという値になっています。</a:t>
                </a:r>
                <a:endParaRPr lang="en-US" altLang="ja-JP" b="1" u="sng" dirty="0"/>
              </a:p>
              <a:p>
                <a:r>
                  <a:rPr lang="ja-JP" altLang="en-US" b="1" u="sng" dirty="0"/>
                  <a:t>右側は，初級者が提出したソースコードの中で，どれだけ否と判定されたかという値になっています。）</a:t>
                </a:r>
                <a:endParaRPr lang="en-US" altLang="ja-JP" b="1" u="sng" dirty="0"/>
              </a:p>
              <a:p>
                <a:endParaRPr lang="ja-JP" altLang="en-US" b="1" u="sng" dirty="0"/>
              </a:p>
              <a:p>
                <a:r>
                  <a:rPr lang="en-US" altLang="ja-JP" b="1" u="sng" dirty="0"/>
                  <a:t>F</a:t>
                </a:r>
                <a:r>
                  <a:rPr lang="ja-JP" altLang="en-US" b="1" u="sng" dirty="0"/>
                  <a:t>値はこれらの調和平均です。</a:t>
                </a:r>
                <a:endParaRPr lang="en-US" altLang="ja-JP" b="1" u="sng" dirty="0"/>
              </a:p>
            </p:txBody>
          </p:sp>
        </mc:Choice>
        <mc:Fallback xmlns="">
          <p:sp>
            <p:nvSpPr>
              <p:cNvPr id="3" name="ノート プレースホルダー 2"/>
              <p:cNvSpPr>
                <a:spLocks noGrp="1"/>
              </p:cNvSpPr>
              <p:nvPr>
                <p:ph type="body" idx="1"/>
              </p:nvPr>
            </p:nvSpPr>
            <p:spPr/>
            <p:txBody>
              <a:bodyPr/>
              <a:lstStyle/>
              <a:p>
                <a:r>
                  <a:rPr kumimoji="1" lang="ja-JP" altLang="en-US" b="1" u="sng" dirty="0" smtClean="0"/>
                  <a:t>精度</a:t>
                </a:r>
                <a:r>
                  <a:rPr kumimoji="1" lang="ja-JP" altLang="en-US" b="1" u="sng" dirty="0" smtClean="0"/>
                  <a:t>を表す評価指標として、適合率、再現率、</a:t>
                </a:r>
                <a:r>
                  <a:rPr kumimoji="1" lang="en-US" altLang="ja-JP" b="1" u="sng" dirty="0" smtClean="0"/>
                  <a:t>F</a:t>
                </a:r>
                <a:r>
                  <a:rPr kumimoji="1" lang="ja-JP" altLang="en-US" b="1" u="sng" dirty="0" smtClean="0"/>
                  <a:t>値を用います。</a:t>
                </a:r>
                <a:endParaRPr kumimoji="1" lang="en-US" altLang="ja-JP" b="1" u="sng" dirty="0" smtClean="0"/>
              </a:p>
              <a:p>
                <a:endParaRPr kumimoji="1" lang="en-US" altLang="ja-JP" b="1" u="sng" dirty="0" smtClean="0"/>
              </a:p>
              <a:p>
                <a:r>
                  <a:rPr kumimoji="1" lang="ja-JP" altLang="en-US" b="1" u="sng" dirty="0" smtClean="0"/>
                  <a:t>適合率は、</a:t>
                </a:r>
                <a:r>
                  <a:rPr lang="ja-JP" altLang="en-US" b="1" u="sng" dirty="0" smtClean="0"/>
                  <a:t>予測</a:t>
                </a:r>
                <a:r>
                  <a:rPr lang="ja-JP" altLang="en-US" b="1" u="sng" dirty="0"/>
                  <a:t>結果の中にどの程度実際のものが含まれるかを示します。</a:t>
                </a:r>
                <a:endParaRPr lang="en-US" altLang="ja-JP" b="1" u="sng" dirty="0"/>
              </a:p>
              <a:p>
                <a:r>
                  <a:rPr lang="ja-JP" altLang="en-US" b="1" u="sng" dirty="0" smtClean="0"/>
                  <a:t>ここでは，分母の</a:t>
                </a:r>
                <a:r>
                  <a:rPr kumimoji="1" lang="en-US" altLang="ja-JP" b="0" i="0" smtClean="0">
                    <a:latin typeface="Cambria Math" panose="02040503050406030204" pitchFamily="18" charset="0"/>
                  </a:rPr>
                  <a:t>𝐹</a:t>
                </a:r>
                <a:r>
                  <a:rPr kumimoji="1" lang="en-US" altLang="ja-JP" b="0" i="0" smtClean="0">
                    <a:latin typeface="Cambria Math" panose="02040503050406030204" pitchFamily="18" charset="0"/>
                  </a:rPr>
                  <a:t>_(</a:t>
                </a:r>
                <a:r>
                  <a:rPr kumimoji="1" lang="en-US" altLang="ja-JP" b="0" i="0" smtClean="0">
                    <a:latin typeface="Cambria Math" panose="02040503050406030204" pitchFamily="18" charset="0"/>
                  </a:rPr>
                  <a:t>𝑔,ℎ</a:t>
                </a:r>
                <a:r>
                  <a:rPr kumimoji="1" lang="en-US" altLang="ja-JP" b="0" i="0" smtClean="0">
                    <a:latin typeface="Cambria Math" panose="02040503050406030204" pitchFamily="18" charset="0"/>
                  </a:rPr>
                  <a:t>)+</a:t>
                </a:r>
                <a:r>
                  <a:rPr lang="en-US" altLang="ja-JP" b="0" i="0" smtClean="0">
                    <a:latin typeface="Cambria Math" panose="02040503050406030204" pitchFamily="18" charset="0"/>
                  </a:rPr>
                  <a:t>𝐹</a:t>
                </a:r>
                <a:r>
                  <a:rPr lang="en-US" altLang="ja-JP" b="0" i="0" smtClean="0">
                    <a:latin typeface="Cambria Math" panose="02040503050406030204" pitchFamily="18" charset="0"/>
                  </a:rPr>
                  <a:t>_(</a:t>
                </a:r>
                <a:r>
                  <a:rPr lang="en-US" altLang="ja-JP" b="0" i="0" smtClean="0">
                    <a:latin typeface="Cambria Math" panose="02040503050406030204" pitchFamily="18" charset="0"/>
                  </a:rPr>
                  <a:t>𝑔,𝑙</a:t>
                </a:r>
                <a:r>
                  <a:rPr lang="en-US" altLang="ja-JP" b="0" i="0" smtClean="0">
                    <a:latin typeface="Cambria Math" panose="02040503050406030204" pitchFamily="18" charset="0"/>
                  </a:rPr>
                  <a:t>)</a:t>
                </a:r>
                <a:r>
                  <a:rPr lang="ja-JP" altLang="en-US" b="1" u="sng" dirty="0" smtClean="0"/>
                  <a:t>というのは，良と判定されたソースコード数を表しています。</a:t>
                </a:r>
                <a:endParaRPr lang="en-US" altLang="ja-JP" b="1" u="sng" dirty="0" smtClean="0"/>
              </a:p>
              <a:p>
                <a:r>
                  <a:rPr lang="ja-JP" altLang="en-US" b="1" u="sng" dirty="0" smtClean="0"/>
                  <a:t>つまりこの値は，良と判定されたソースコードのうち，どれだけ良と判定されたかという値になっています。</a:t>
                </a:r>
                <a:endParaRPr lang="en-US" altLang="ja-JP" b="1" u="sng" dirty="0" smtClean="0"/>
              </a:p>
              <a:p>
                <a:r>
                  <a:rPr lang="ja-JP" altLang="en-US" b="1" u="sng" dirty="0" smtClean="0"/>
                  <a:t>右側は，否と判定されたソースコードの中で，どれだけ否と判定されたかという値になっています。</a:t>
                </a:r>
                <a:endParaRPr lang="en-US" altLang="ja-JP" b="1" u="sng" dirty="0" smtClean="0"/>
              </a:p>
              <a:p>
                <a:endParaRPr lang="en-US" altLang="ja-JP" b="1" u="sng" dirty="0"/>
              </a:p>
              <a:p>
                <a:r>
                  <a:rPr lang="ja-JP" altLang="en-US" b="1" u="sng" dirty="0"/>
                  <a:t>再現率は</a:t>
                </a:r>
                <a:r>
                  <a:rPr lang="ja-JP" altLang="en-US" b="1" u="sng" dirty="0" smtClean="0"/>
                  <a:t>、実際</a:t>
                </a:r>
                <a:r>
                  <a:rPr lang="ja-JP" altLang="en-US" b="1" u="sng" dirty="0"/>
                  <a:t>のもののうち、どの程度が予測にヒットするかを示します</a:t>
                </a:r>
                <a:r>
                  <a:rPr lang="ja-JP" altLang="en-US" b="1" u="sng" dirty="0" smtClean="0"/>
                  <a:t>。</a:t>
                </a:r>
                <a:endParaRPr lang="en-US" altLang="ja-JP" b="1" u="sng" dirty="0" smtClean="0"/>
              </a:p>
              <a:p>
                <a:r>
                  <a:rPr lang="ja-JP" altLang="en-US" b="1" u="sng" dirty="0" smtClean="0"/>
                  <a:t>ここでは，分母の</a:t>
                </a:r>
                <a:r>
                  <a:rPr kumimoji="1" lang="en-US" altLang="ja-JP" b="0" i="0" smtClean="0">
                    <a:latin typeface="Cambria Math" panose="02040503050406030204" pitchFamily="18" charset="0"/>
                  </a:rPr>
                  <a:t>𝐹_(𝑔,ℎ)+</a:t>
                </a:r>
                <a:r>
                  <a:rPr lang="en-US" altLang="ja-JP" i="0">
                    <a:latin typeface="Cambria Math" panose="02040503050406030204" pitchFamily="18" charset="0"/>
                  </a:rPr>
                  <a:t>𝐹</a:t>
                </a:r>
                <a:r>
                  <a:rPr lang="en-US" altLang="ja-JP" i="0" smtClean="0">
                    <a:latin typeface="Cambria Math" panose="02040503050406030204" pitchFamily="18" charset="0"/>
                  </a:rPr>
                  <a:t>_(</a:t>
                </a:r>
                <a:r>
                  <a:rPr lang="en-US" altLang="ja-JP" b="0" i="0" smtClean="0">
                    <a:latin typeface="Cambria Math" panose="02040503050406030204" pitchFamily="18" charset="0"/>
                  </a:rPr>
                  <a:t>𝑏</a:t>
                </a:r>
                <a:r>
                  <a:rPr lang="en-US" altLang="ja-JP" i="0">
                    <a:latin typeface="Cambria Math" panose="02040503050406030204" pitchFamily="18" charset="0"/>
                  </a:rPr>
                  <a:t>,</a:t>
                </a:r>
                <a:r>
                  <a:rPr lang="en-US" altLang="ja-JP" b="0" i="0" smtClean="0">
                    <a:latin typeface="Cambria Math" panose="02040503050406030204" pitchFamily="18" charset="0"/>
                  </a:rPr>
                  <a:t>ℎ</a:t>
                </a:r>
                <a:r>
                  <a:rPr lang="en-US" altLang="ja-JP" b="0" i="0" smtClean="0">
                    <a:latin typeface="Cambria Math" panose="02040503050406030204" pitchFamily="18" charset="0"/>
                  </a:rPr>
                  <a:t>)</a:t>
                </a:r>
                <a:r>
                  <a:rPr lang="ja-JP" altLang="en-US" b="1" u="sng" dirty="0" smtClean="0"/>
                  <a:t>というのは</a:t>
                </a:r>
                <a:r>
                  <a:rPr lang="ja-JP" altLang="en-US" b="1" u="sng" dirty="0" smtClean="0"/>
                  <a:t>，実際に上級者が提出したソースコード数</a:t>
                </a:r>
                <a:r>
                  <a:rPr lang="ja-JP" altLang="en-US" b="1" u="sng" dirty="0" smtClean="0"/>
                  <a:t>を表しています。</a:t>
                </a:r>
                <a:endParaRPr lang="en-US" altLang="ja-JP" b="1" u="sng" dirty="0" smtClean="0"/>
              </a:p>
              <a:p>
                <a:r>
                  <a:rPr lang="ja-JP" altLang="en-US" b="1" u="sng" dirty="0" smtClean="0"/>
                  <a:t>つまりこの値は</a:t>
                </a:r>
                <a:r>
                  <a:rPr lang="ja-JP" altLang="en-US" b="1" u="sng" dirty="0" smtClean="0"/>
                  <a:t>，上級者が提出したソースコードのうち，</a:t>
                </a:r>
                <a:r>
                  <a:rPr lang="ja-JP" altLang="en-US" b="1" u="sng" dirty="0" smtClean="0"/>
                  <a:t>どれだけ良と判定されたかという値になっています。</a:t>
                </a:r>
                <a:endParaRPr lang="en-US" altLang="ja-JP" b="1" u="sng" dirty="0" smtClean="0"/>
              </a:p>
              <a:p>
                <a:r>
                  <a:rPr lang="ja-JP" altLang="en-US" b="1" u="sng" dirty="0" smtClean="0"/>
                  <a:t>右側は</a:t>
                </a:r>
                <a:r>
                  <a:rPr lang="ja-JP" altLang="en-US" b="1" u="sng" dirty="0" smtClean="0"/>
                  <a:t>，初級者が提出したソースコード</a:t>
                </a:r>
                <a:r>
                  <a:rPr lang="ja-JP" altLang="en-US" b="1" u="sng" dirty="0" smtClean="0"/>
                  <a:t>の中で，どれだけ否と判定されたかという値になっています</a:t>
                </a:r>
                <a:r>
                  <a:rPr lang="ja-JP" altLang="en-US" b="1" u="sng" dirty="0" smtClean="0"/>
                  <a:t>。</a:t>
                </a:r>
                <a:endParaRPr lang="en-US" altLang="ja-JP" b="1" u="sng" dirty="0"/>
              </a:p>
              <a:p>
                <a:endParaRPr lang="ja-JP" altLang="en-US" b="1" u="sng" dirty="0"/>
              </a:p>
              <a:p>
                <a:r>
                  <a:rPr lang="en-US" altLang="ja-JP" b="1" u="sng" dirty="0"/>
                  <a:t>F</a:t>
                </a:r>
                <a:r>
                  <a:rPr lang="ja-JP" altLang="en-US" b="1" u="sng" dirty="0"/>
                  <a:t>値はこれらの調和平均です</a:t>
                </a:r>
                <a:r>
                  <a:rPr lang="ja-JP" altLang="en-US" b="1" u="sng" dirty="0" smtClean="0"/>
                  <a:t>。</a:t>
                </a:r>
                <a:endParaRPr lang="en-US" altLang="ja-JP" b="1" u="sng" dirty="0"/>
              </a:p>
            </p:txBody>
          </p:sp>
        </mc:Fallback>
      </mc:AlternateContent>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30038935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使用</a:t>
            </a:r>
            <a:r>
              <a:rPr lang="ja-JP" altLang="en-US" dirty="0"/>
              <a:t>した</a:t>
            </a:r>
            <a:r>
              <a:rPr lang="en-US" altLang="ja-JP" dirty="0"/>
              <a:t>2</a:t>
            </a:r>
            <a:r>
              <a:rPr lang="ja-JP" altLang="en-US" dirty="0" err="1"/>
              <a:t>つの</a:t>
            </a:r>
            <a:r>
              <a:rPr lang="ja-JP" altLang="en-US" dirty="0"/>
              <a:t>アルゴリズム、決定木と</a:t>
            </a:r>
            <a:r>
              <a:rPr lang="en-US" altLang="ja-JP" dirty="0"/>
              <a:t>SVM</a:t>
            </a:r>
            <a:r>
              <a:rPr lang="ja-JP" altLang="en-US" dirty="0"/>
              <a:t>それぞれについて、評価指標の値は表のようになりました。</a:t>
            </a:r>
            <a:endParaRPr lang="en-US" altLang="ja-JP" dirty="0"/>
          </a:p>
          <a:p>
            <a:endParaRPr lang="en-US" altLang="ja-JP" dirty="0"/>
          </a:p>
          <a:p>
            <a:r>
              <a:rPr lang="ja-JP" altLang="en-US" b="1" u="sng" dirty="0"/>
              <a:t>全ての評価指標において、</a:t>
            </a:r>
            <a:r>
              <a:rPr lang="ja-JP" altLang="en-US" dirty="0"/>
              <a:t>おおよそ</a:t>
            </a:r>
            <a:r>
              <a:rPr lang="en-US" altLang="ja-JP" dirty="0"/>
              <a:t>90%</a:t>
            </a:r>
            <a:r>
              <a:rPr lang="ja-JP" altLang="en-US" dirty="0"/>
              <a:t>という高い精度で判定できることが確認されました。</a:t>
            </a:r>
            <a:endParaRPr lang="en-US" altLang="ja-JP" dirty="0"/>
          </a:p>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31780790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1" u="sng" dirty="0"/>
              <a:t>評価指標の値を上級者と初級者で比較すると、上級者の方が初級者と比較して</a:t>
            </a:r>
            <a:r>
              <a:rPr lang="ja-JP" altLang="en-US" b="0" u="none" dirty="0"/>
              <a:t>評価指標の値が高めでした。</a:t>
            </a:r>
            <a:endParaRPr lang="en-US" altLang="ja-JP" b="0" u="none" dirty="0"/>
          </a:p>
          <a:p>
            <a:endParaRPr lang="en-US" altLang="ja-JP" b="0" u="none" dirty="0"/>
          </a:p>
          <a:p>
            <a:r>
              <a:rPr lang="ja-JP" altLang="en-US" b="1" u="sng" dirty="0"/>
              <a:t>この理由として、</a:t>
            </a:r>
            <a:r>
              <a:rPr lang="ja-JP" altLang="en-US" b="0" u="none" dirty="0"/>
              <a:t>データ数の違いが影響を与えているのではないかと考えました。</a:t>
            </a:r>
            <a:endParaRPr lang="en-US" altLang="ja-JP" b="0" u="none" dirty="0"/>
          </a:p>
          <a:p>
            <a:endParaRPr lang="en-US" altLang="ja-JP" b="0" u="none" dirty="0"/>
          </a:p>
          <a:p>
            <a:endParaRPr lang="en-US" altLang="ja-JP" b="0" u="none"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2250213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i="0" u="sng" dirty="0"/>
              <a:t>まずは研究を行うにあたっての背景と、問題点について説明します。</a:t>
            </a:r>
            <a:endParaRPr kumimoji="1" lang="en-US" altLang="ja-JP" b="1" i="0" u="sng" dirty="0"/>
          </a:p>
          <a:p>
            <a:endParaRPr kumimoji="1" lang="en-US" altLang="ja-JP" b="1" i="0" u="sng" dirty="0"/>
          </a:p>
          <a:p>
            <a:r>
              <a:rPr kumimoji="1" lang="ja-JP" altLang="en-US" b="1" u="sng" dirty="0"/>
              <a:t>この中でソースコードの編集の経験がある方は共感していただけると思いますが、</a:t>
            </a:r>
            <a:r>
              <a:rPr kumimoji="1" lang="ja-JP" altLang="en-US" dirty="0"/>
              <a:t>ソースコードの編集には大きな労力がかかります。</a:t>
            </a:r>
            <a:endParaRPr kumimoji="1" lang="en-US" altLang="ja-JP" dirty="0"/>
          </a:p>
          <a:p>
            <a:endParaRPr kumimoji="1" lang="en-US" altLang="ja-JP" dirty="0"/>
          </a:p>
          <a:p>
            <a:r>
              <a:rPr kumimoji="1" lang="ja-JP" altLang="en-US" dirty="0"/>
              <a:t>特に初級者は時間がかかり、また、適切な編集</a:t>
            </a:r>
            <a:r>
              <a:rPr kumimoji="1" lang="ja-JP" altLang="en-US"/>
              <a:t>が難しいです。</a:t>
            </a:r>
            <a:endParaRPr kumimoji="1" lang="en-US" altLang="ja-JP" dirty="0"/>
          </a:p>
          <a:p>
            <a:r>
              <a:rPr kumimoji="1" lang="ja-JP" altLang="en-US" b="1" u="sng"/>
              <a:t>そのため</a:t>
            </a:r>
            <a:r>
              <a:rPr kumimoji="1" lang="ja-JP" altLang="en-US"/>
              <a:t>、編集後にその作業が適切</a:t>
            </a:r>
            <a:r>
              <a:rPr kumimoji="1" lang="ja-JP" altLang="en-US" dirty="0"/>
              <a:t>かどうかが判断できることが望ましいです。</a:t>
            </a:r>
            <a:endParaRPr kumimoji="1" lang="en-US" altLang="ja-JP" dirty="0"/>
          </a:p>
          <a:p>
            <a:endParaRPr kumimoji="1" lang="en-US" altLang="ja-JP" dirty="0"/>
          </a:p>
          <a:p>
            <a:r>
              <a:rPr kumimoji="1" lang="ja-JP" altLang="en-US" b="1" u="sng" dirty="0"/>
              <a:t>そこ</a:t>
            </a:r>
            <a:r>
              <a:rPr kumimoji="1" lang="ja-JP" altLang="en-US" b="1" u="sng"/>
              <a:t>で、</a:t>
            </a:r>
            <a:r>
              <a:rPr kumimoji="1" lang="ja-JP" altLang="en-US" b="0" u="none"/>
              <a:t>仮に、</a:t>
            </a:r>
            <a:r>
              <a:rPr kumimoji="1" lang="ja-JP" altLang="en-US"/>
              <a:t>ソースコード</a:t>
            </a:r>
            <a:r>
              <a:rPr kumimoji="1" lang="ja-JP" altLang="en-US" dirty="0"/>
              <a:t>の良否を判定することができれば、</a:t>
            </a:r>
            <a:r>
              <a:rPr kumimoji="1" lang="ja-JP" altLang="en-US" b="1" u="sng" dirty="0"/>
              <a:t>編集後に良いソースコードとなるかどうかで</a:t>
            </a:r>
            <a:r>
              <a:rPr kumimoji="1" lang="ja-JP" altLang="en-US" dirty="0"/>
              <a:t>編集が適切かどうかがわかります。</a:t>
            </a:r>
            <a:endParaRPr kumimoji="1" lang="en-US" altLang="ja-JP" dirty="0"/>
          </a:p>
          <a:p>
            <a:endParaRPr kumimoji="1" lang="en-US" altLang="ja-JP" dirty="0"/>
          </a:p>
          <a:p>
            <a:r>
              <a:rPr kumimoji="1" lang="ja-JP" altLang="en-US" b="1" u="sng" dirty="0"/>
              <a:t>また、判定が前よりも良くなれば書き手は成長を実感できます。</a:t>
            </a:r>
            <a:endParaRPr kumimoji="1" lang="en-US" altLang="ja-JP" b="1" u="sng" dirty="0"/>
          </a:p>
          <a:p>
            <a:endParaRPr kumimoji="1" lang="en-US" altLang="ja-JP" dirty="0"/>
          </a:p>
          <a:p>
            <a:r>
              <a:rPr kumimoji="1" lang="ja-JP" altLang="en-US" dirty="0"/>
              <a:t>つまり</a:t>
            </a:r>
            <a:r>
              <a:rPr kumimoji="1" lang="ja-JP" altLang="en-US"/>
              <a:t>、プログラミング技術の向上</a:t>
            </a:r>
            <a:r>
              <a:rPr kumimoji="1" lang="ja-JP" altLang="en-US" b="1" u="sng"/>
              <a:t>や学習</a:t>
            </a:r>
            <a:r>
              <a:rPr kumimoji="1" lang="ja-JP" altLang="en-US" b="1" u="sng" dirty="0"/>
              <a:t>に</a:t>
            </a:r>
            <a:r>
              <a:rPr kumimoji="1" lang="ja-JP" altLang="en-US" dirty="0"/>
              <a:t>役立ちます。</a:t>
            </a:r>
            <a:endParaRPr kumimoji="1" lang="en-US" altLang="ja-JP" dirty="0"/>
          </a:p>
          <a:p>
            <a:endParaRPr kumimoji="1" lang="en-US" altLang="ja-JP" dirty="0"/>
          </a:p>
          <a:p>
            <a:r>
              <a:rPr kumimoji="1" lang="ja-JP" altLang="en-US" b="1" u="sng" dirty="0"/>
              <a:t>しかし、問題点として、</a:t>
            </a:r>
            <a:r>
              <a:rPr kumimoji="1" lang="ja-JP" altLang="en-US" dirty="0"/>
              <a:t>ソースコードの良否を判定することは難しいです。</a:t>
            </a:r>
            <a:endParaRPr kumimoji="1" lang="en-US" altLang="ja-JP" dirty="0"/>
          </a:p>
          <a:p>
            <a:endParaRPr kumimoji="1" lang="en-US" altLang="ja-JP" dirty="0"/>
          </a:p>
          <a:p>
            <a:r>
              <a:rPr kumimoji="1" lang="ja-JP" altLang="en-US" b="1" u="sng" dirty="0"/>
              <a:t>それは、</a:t>
            </a:r>
            <a:r>
              <a:rPr kumimoji="1" lang="ja-JP" altLang="en-US" dirty="0"/>
              <a:t>構造や読みやすさ、実行時間など様々な基準が考えられるからです。</a:t>
            </a:r>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3121486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1" u="sng" dirty="0"/>
              <a:t>そこで、</a:t>
            </a:r>
            <a:r>
              <a:rPr lang="ja-JP" altLang="en-US" b="0" u="none" dirty="0"/>
              <a:t>上級者と初級者のデータ数を揃えて</a:t>
            </a:r>
            <a:r>
              <a:rPr lang="ja-JP" altLang="en-US" b="1" u="sng" dirty="0"/>
              <a:t>同様に評価指標の値を調べる実験を行いました。</a:t>
            </a:r>
            <a:endParaRPr lang="en-US" altLang="ja-JP" b="1" u="sng" dirty="0"/>
          </a:p>
          <a:p>
            <a:endParaRPr lang="en-US" altLang="ja-JP" b="1" u="sng" dirty="0"/>
          </a:p>
          <a:p>
            <a:r>
              <a:rPr lang="ja-JP" altLang="en-US" b="1" u="sng" dirty="0"/>
              <a:t>共に、学習データ数は約</a:t>
            </a:r>
            <a:r>
              <a:rPr lang="en-US" altLang="ja-JP" b="1" u="sng" dirty="0"/>
              <a:t>30</a:t>
            </a:r>
            <a:r>
              <a:rPr lang="ja-JP" altLang="en-US" b="1" u="sng" dirty="0"/>
              <a:t>万、テストデータ数は約</a:t>
            </a:r>
            <a:r>
              <a:rPr lang="en-US" altLang="ja-JP" b="1" u="sng" dirty="0"/>
              <a:t>3</a:t>
            </a:r>
            <a:r>
              <a:rPr lang="ja-JP" altLang="en-US" b="1" u="sng" dirty="0"/>
              <a:t>万です。</a:t>
            </a:r>
            <a:endParaRPr lang="en-US" altLang="ja-JP" b="1" u="sng" dirty="0"/>
          </a:p>
          <a:p>
            <a:endParaRPr lang="en-US" altLang="ja-JP" b="1" u="sng" dirty="0"/>
          </a:p>
          <a:p>
            <a:r>
              <a:rPr lang="en-US" altLang="ja-JP" b="1" u="sng" dirty="0"/>
              <a:t>※</a:t>
            </a:r>
            <a:r>
              <a:rPr lang="ja-JP" altLang="en-US" b="1" u="sng" dirty="0"/>
              <a:t>メモ</a:t>
            </a:r>
            <a:endParaRPr lang="en-US" altLang="ja-JP" b="1" u="sng" dirty="0"/>
          </a:p>
          <a:p>
            <a:r>
              <a:rPr lang="ja-JP" altLang="en-US" b="1" u="sng" dirty="0"/>
              <a:t>改めてデータを作り直したので、若干初級者のデータ数が異なる</a:t>
            </a:r>
            <a:endParaRPr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850610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1" u="sng" dirty="0"/>
              <a:t>決定木において、データ数の変更の前後で評価指標の値は表のようになりました。</a:t>
            </a:r>
            <a:endParaRPr lang="en-US" altLang="ja-JP" b="1" u="sng" dirty="0"/>
          </a:p>
          <a:p>
            <a:endParaRPr lang="en-US" altLang="ja-JP" b="1" u="sng" dirty="0"/>
          </a:p>
          <a:p>
            <a:pPr algn="l"/>
            <a:r>
              <a:rPr lang="ja-JP" altLang="en-US" b="1" u="sng" dirty="0"/>
              <a:t>比較をしてみると、</a:t>
            </a:r>
            <a:r>
              <a:rPr lang="ja-JP" altLang="en-US" dirty="0"/>
              <a:t>上級者・初級者間の評価指標の値の差は、データ数を揃えた方が小さい傾向がありました。</a:t>
            </a:r>
            <a:endParaRPr lang="en-US" altLang="ja-JP" dirty="0"/>
          </a:p>
          <a:p>
            <a:pPr algn="l"/>
            <a:endParaRPr lang="en-US" altLang="ja-JP" dirty="0"/>
          </a:p>
          <a:p>
            <a:pPr algn="l"/>
            <a:r>
              <a:rPr lang="ja-JP" altLang="en-US" b="1" u="sng" dirty="0"/>
              <a:t>しかし、評価指標の値に関してはデータ数を揃える前の方が良いように思われます。</a:t>
            </a:r>
            <a:endParaRPr lang="en-US" altLang="ja-JP" b="1" u="sng" dirty="0"/>
          </a:p>
          <a:p>
            <a:pPr algn="l"/>
            <a:endParaRPr lang="en-US" altLang="ja-JP" b="1" u="sng" dirty="0"/>
          </a:p>
          <a:p>
            <a:pPr algn="l"/>
            <a:r>
              <a:rPr lang="en-US" altLang="ja-JP" b="1" u="sng" dirty="0"/>
              <a:t>※</a:t>
            </a:r>
            <a:r>
              <a:rPr lang="ja-JP" altLang="en-US" b="1" u="sng" dirty="0"/>
              <a:t>メモ</a:t>
            </a:r>
            <a:endParaRPr lang="en-US" altLang="ja-JP" b="1" u="sng" dirty="0"/>
          </a:p>
          <a:p>
            <a:pPr algn="l"/>
            <a:r>
              <a:rPr lang="ja-JP" altLang="en-US" b="1" u="sng" dirty="0"/>
              <a:t>なぜ初級者も変わるのか？</a:t>
            </a:r>
            <a:endParaRPr lang="en-US" altLang="ja-JP" b="1" u="sng" dirty="0"/>
          </a:p>
          <a:p>
            <a:pPr algn="l"/>
            <a:r>
              <a:rPr lang="ja-JP" altLang="en-US" b="1" u="sng" dirty="0"/>
              <a:t>上級者の学習データが少なくなると、初級者なのに上級者と判定されるデータが少なくなったり、</a:t>
            </a:r>
            <a:br>
              <a:rPr lang="en-US" altLang="ja-JP" b="1" u="sng" dirty="0"/>
            </a:br>
            <a:r>
              <a:rPr lang="ja-JP" altLang="en-US" b="1" u="sng" dirty="0"/>
              <a:t>上級者なのに初級者と判定されるデータが多くなったりと、テストデータの判定のされ方が変わるから</a:t>
            </a:r>
            <a:endParaRPr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13985355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b="0" u="none" dirty="0"/>
              <a:t>※</a:t>
            </a:r>
            <a:r>
              <a:rPr lang="ja-JP" altLang="en-US" b="0" u="none" dirty="0"/>
              <a:t>スライドに対する分量が多い</a:t>
            </a:r>
            <a:endParaRPr lang="en-US" altLang="ja-JP" b="0" u="none" dirty="0"/>
          </a:p>
          <a:p>
            <a:r>
              <a:rPr lang="en-US" altLang="ja-JP" b="0" u="none" dirty="0"/>
              <a:t>※</a:t>
            </a:r>
            <a:r>
              <a:rPr lang="ja-JP" altLang="en-US" b="0" u="none" dirty="0"/>
              <a:t>スライドを増やすか、分量を減らすかどちらか</a:t>
            </a:r>
            <a:endParaRPr lang="en-US" altLang="ja-JP" b="0" u="none" dirty="0"/>
          </a:p>
          <a:p>
            <a:r>
              <a:rPr lang="ja-JP" altLang="en-US" b="0" u="none" dirty="0"/>
              <a:t>→分量減らした。</a:t>
            </a:r>
            <a:endParaRPr lang="en-US" altLang="ja-JP" b="0" u="none" dirty="0"/>
          </a:p>
          <a:p>
            <a:endParaRPr lang="en-US" altLang="ja-JP" b="1" u="sng" dirty="0"/>
          </a:p>
          <a:p>
            <a:r>
              <a:rPr lang="ja-JP" altLang="en-US" b="1" u="sng" dirty="0"/>
              <a:t>１つ目の実験の考察を述べます。</a:t>
            </a:r>
            <a:endParaRPr lang="en-US" altLang="ja-JP" b="1" u="sng" dirty="0"/>
          </a:p>
          <a:p>
            <a:endParaRPr lang="en-US" altLang="ja-JP" b="1" u="sng" dirty="0"/>
          </a:p>
          <a:p>
            <a:r>
              <a:rPr lang="ja-JP" altLang="en-US" b="1" u="sng" dirty="0"/>
              <a:t>データ数に差があると評価指標の値にも差があるという事実は、</a:t>
            </a:r>
            <a:endParaRPr lang="en-US" altLang="ja-JP" b="1" u="sng" dirty="0"/>
          </a:p>
          <a:p>
            <a:r>
              <a:rPr lang="ja-JP" altLang="en-US" dirty="0"/>
              <a:t>一方の学習データ数が多いと、それに対応する出力の判定範囲が広くなり、出力に偏りが生じるからだと考えました。</a:t>
            </a:r>
            <a:endParaRPr lang="en-US" altLang="ja-JP" dirty="0"/>
          </a:p>
          <a:p>
            <a:endParaRPr lang="en-US" altLang="ja-JP" b="1" u="sng" dirty="0"/>
          </a:p>
          <a:p>
            <a:r>
              <a:rPr lang="ja-JP" altLang="en-US" b="0" u="none" dirty="0"/>
              <a:t>偏りがないことが必ずしも評価指標の値が高いというわけではないので、</a:t>
            </a:r>
            <a:r>
              <a:rPr lang="ja-JP" altLang="en-US" b="1" u="sng" dirty="0"/>
              <a:t>データを変更した場合はしっかりと精度を確かめる必要があります。</a:t>
            </a:r>
            <a:endParaRPr lang="en-US" altLang="ja-JP" b="1" u="sng" dirty="0"/>
          </a:p>
          <a:p>
            <a:endParaRPr lang="en-US" altLang="ja-JP" b="1" u="sng" dirty="0"/>
          </a:p>
          <a:p>
            <a:r>
              <a:rPr lang="en-US" altLang="ja-JP" dirty="0"/>
              <a:t>※</a:t>
            </a:r>
            <a:r>
              <a:rPr lang="ja-JP" altLang="en-US" dirty="0"/>
              <a:t>カット</a:t>
            </a:r>
            <a:endParaRPr lang="en-US" altLang="ja-JP" dirty="0"/>
          </a:p>
          <a:p>
            <a:r>
              <a:rPr lang="en-US" altLang="ja-JP" b="1" i="0" u="sng" dirty="0"/>
              <a:t>(</a:t>
            </a:r>
            <a:r>
              <a:rPr lang="ja-JP" altLang="en-US" b="1" i="0" u="sng" dirty="0"/>
              <a:t>今回でいうと、上級者の学習データが多いと、上級者の中でも初級者に近いソースコードを学習する場合が多くなり、</a:t>
            </a:r>
            <a:endParaRPr lang="en-US" altLang="ja-JP" b="1" i="0" u="sng" dirty="0"/>
          </a:p>
          <a:p>
            <a:r>
              <a:rPr lang="ja-JP" altLang="en-US" b="1" i="0" u="sng" dirty="0"/>
              <a:t>初級者に対して上級者と判定してしまう場合がある、ということです。</a:t>
            </a:r>
            <a:endParaRPr lang="en-US" altLang="ja-JP" dirty="0"/>
          </a:p>
          <a:p>
            <a:br>
              <a:rPr lang="en-US" altLang="ja-JP" dirty="0"/>
            </a:br>
            <a:r>
              <a:rPr lang="ja-JP" altLang="en-US" b="1" u="sng" dirty="0"/>
              <a:t>また、判定としては、偏りがない方がいいように思われます。しかし実際、先ほどの評価指標の値は変更前のデータ数、つまり、</a:t>
            </a:r>
            <a:endParaRPr lang="en-US" altLang="ja-JP" b="1" u="sng" dirty="0"/>
          </a:p>
          <a:p>
            <a:r>
              <a:rPr lang="ja-JP" altLang="en-US" b="1" u="sng" dirty="0"/>
              <a:t>データ数に差がある方が良い結果となっています。</a:t>
            </a:r>
            <a:endParaRPr lang="en-US" altLang="ja-JP" b="1" u="sng" dirty="0"/>
          </a:p>
          <a:p>
            <a:endParaRPr lang="en-US" altLang="ja-JP" b="1" u="sng" dirty="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b="1" u="sng" dirty="0"/>
              <a:t>次の実験で使う学習モデルには、より精度が高かった、データ数に差をつけて学習させたモデルを用いています。</a:t>
            </a:r>
            <a:endParaRPr lang="en-US" altLang="ja-JP" b="1" u="sng" dirty="0"/>
          </a:p>
          <a:p>
            <a:r>
              <a:rPr lang="en-US" altLang="ja-JP" b="1" u="sng" dirty="0"/>
              <a:t>)</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32115883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次に、</a:t>
            </a:r>
            <a:r>
              <a:rPr kumimoji="1" lang="en-US" altLang="ja-JP" b="1" u="sng" dirty="0"/>
              <a:t>2</a:t>
            </a:r>
            <a:r>
              <a:rPr kumimoji="1" lang="ja-JP" altLang="en-US" b="1" u="sng" dirty="0"/>
              <a:t>つ目の実験について説明します。</a:t>
            </a:r>
            <a:endParaRPr kumimoji="1" lang="en-US" altLang="ja-JP" b="1" u="sng" dirty="0"/>
          </a:p>
          <a:p>
            <a:endParaRPr kumimoji="1" lang="en-US" altLang="ja-JP" b="1" u="sng" dirty="0"/>
          </a:p>
          <a:p>
            <a:r>
              <a:rPr kumimoji="1" lang="ja-JP" altLang="en-US" b="1" u="sng" dirty="0"/>
              <a:t>この実験では、特徴量を用いた修正の指針を提示することの有効性についてお話します。</a:t>
            </a:r>
            <a:endParaRPr kumimoji="1" lang="en-US" altLang="ja-JP" b="1" u="sng" dirty="0"/>
          </a:p>
          <a:p>
            <a:endParaRPr kumimoji="1" lang="en-US" altLang="ja-JP" b="1" u="sng" dirty="0"/>
          </a:p>
          <a:p>
            <a:r>
              <a:rPr kumimoji="1" lang="ja-JP" altLang="en-US" b="1" u="sng" dirty="0"/>
              <a:t>まずは、</a:t>
            </a:r>
            <a:r>
              <a:rPr kumimoji="1" lang="ja-JP" altLang="en-US" b="0" u="none" dirty="0"/>
              <a:t>修正の適切さについて定義します。</a:t>
            </a:r>
            <a:endParaRPr kumimoji="1" lang="en-US" altLang="ja-JP" b="0" u="none" dirty="0"/>
          </a:p>
          <a:p>
            <a:endParaRPr kumimoji="1" lang="en-US" altLang="ja-JP" b="0" u="none" dirty="0"/>
          </a:p>
          <a:p>
            <a:r>
              <a:rPr kumimoji="1" lang="ja-JP" altLang="en-US" b="1" u="sng" dirty="0"/>
              <a:t>出力される良否は、入力されたソースコードが上級者と初級者のどちらに近いかという判定基準で定められますが、</a:t>
            </a:r>
            <a:endParaRPr kumimoji="1" lang="en-US" altLang="ja-JP" b="1" u="sng" dirty="0"/>
          </a:p>
          <a:p>
            <a:r>
              <a:rPr kumimoji="1" lang="ja-JP" altLang="en-US" b="1" u="sng" dirty="0"/>
              <a:t>どれだけ近いかということは出力結果から判断ができません。</a:t>
            </a:r>
            <a:endParaRPr kumimoji="1" lang="en-US" altLang="ja-JP" b="1" u="sng" dirty="0"/>
          </a:p>
          <a:p>
            <a:endParaRPr kumimoji="1" lang="en-US" altLang="ja-JP" b="1" u="sng" dirty="0"/>
          </a:p>
          <a:p>
            <a:r>
              <a:rPr kumimoji="1" lang="ja-JP" altLang="en-US" b="1" u="sng" dirty="0"/>
              <a:t>例えば、修正前後で判定が「否」のままであった場合、修正によって上級者に近づきはしたが依然として初級者に近いのか、</a:t>
            </a:r>
            <a:endParaRPr kumimoji="1" lang="en-US" altLang="ja-JP" b="1" u="sng" dirty="0"/>
          </a:p>
          <a:p>
            <a:r>
              <a:rPr kumimoji="1" lang="ja-JP" altLang="en-US" b="1" u="sng" dirty="0"/>
              <a:t>より上級者から遠ざかっているのかということはわかりません。</a:t>
            </a:r>
            <a:endParaRPr kumimoji="1" lang="en-US" altLang="ja-JP" b="1" u="sng" dirty="0"/>
          </a:p>
          <a:p>
            <a:endParaRPr kumimoji="1" lang="en-US" altLang="ja-JP" b="1" u="sng" dirty="0"/>
          </a:p>
          <a:p>
            <a:r>
              <a:rPr kumimoji="1" lang="ja-JP" altLang="en-US" b="1" u="sng" dirty="0"/>
              <a:t>修正前後で「良」である場合も同様にわかりません。また、「良」から「否」に変化した場合は明らかに不適切と言えます。</a:t>
            </a:r>
            <a:endParaRPr kumimoji="1" lang="en-US" altLang="ja-JP" b="1" u="sng" dirty="0"/>
          </a:p>
          <a:p>
            <a:endParaRPr kumimoji="1" lang="en-US" altLang="ja-JP" b="1" u="sng" dirty="0"/>
          </a:p>
          <a:p>
            <a:r>
              <a:rPr kumimoji="1" lang="ja-JP" altLang="en-US" b="1" u="sng" dirty="0"/>
              <a:t>そこで、今回の実験では</a:t>
            </a:r>
            <a:r>
              <a:rPr kumimoji="1" lang="ja-JP" altLang="en-US" b="0" u="none" dirty="0"/>
              <a:t>、「否」と判定されたソースコードに対して「良」と判定されるようになれば、修正は適切であったと判断することにしました。</a:t>
            </a:r>
            <a:endParaRPr kumimoji="1" lang="en-US" altLang="ja-JP" b="0" u="none"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584856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次に、特徴量を用いた、適切な修正を行うための指針の提示について説明します。</a:t>
            </a:r>
            <a:endParaRPr kumimoji="1" lang="en-US" altLang="ja-JP" b="1" u="sng" dirty="0"/>
          </a:p>
          <a:p>
            <a:endParaRPr kumimoji="1" lang="en-US" altLang="ja-JP" b="1" u="sng" dirty="0"/>
          </a:p>
          <a:p>
            <a:r>
              <a:rPr kumimoji="1" lang="ja-JP" altLang="en-US" b="1" u="sng" dirty="0"/>
              <a:t>本研究では、単一ソースコード内において上級者の方が初級者よりも利用頻度が高い予約語を調査しました。</a:t>
            </a:r>
            <a:endParaRPr kumimoji="1" lang="en-US" altLang="ja-JP" b="1" u="sng" dirty="0"/>
          </a:p>
          <a:p>
            <a:endParaRPr kumimoji="1" lang="en-US" altLang="ja-JP" b="1" u="sng" dirty="0"/>
          </a:p>
          <a:p>
            <a:r>
              <a:rPr kumimoji="1" lang="ja-JP" altLang="en-US" b="1" u="sng" dirty="0"/>
              <a:t>これらの予約語は、ソースコードの編集において上級者が絶対的に使う回数が多いということです。</a:t>
            </a:r>
            <a:endParaRPr kumimoji="1" lang="en-US" altLang="ja-JP" b="1" u="sng" dirty="0"/>
          </a:p>
          <a:p>
            <a:endParaRPr kumimoji="1" lang="en-US" altLang="ja-JP" b="1" u="sng" dirty="0"/>
          </a:p>
          <a:p>
            <a:r>
              <a:rPr kumimoji="1" lang="ja-JP" altLang="en-US" b="1" u="sng" dirty="0"/>
              <a:t>つまり、利用することで良いソースコードになる可能性が高いです。</a:t>
            </a:r>
            <a:endParaRPr kumimoji="1" lang="en-US" altLang="ja-JP" b="1" u="sng" dirty="0"/>
          </a:p>
          <a:p>
            <a:endParaRPr kumimoji="1" lang="en-US" altLang="ja-JP" dirty="0"/>
          </a:p>
          <a:p>
            <a:pPr defTabSz="906898">
              <a:defRPr/>
            </a:pPr>
            <a:r>
              <a:rPr kumimoji="1" lang="ja-JP" altLang="en-US" dirty="0"/>
              <a:t>ここに示した予約語のうち、入力されたソースコード内で利用されていないものがあれば、それを利用するように提示しています。</a:t>
            </a:r>
            <a:endParaRPr kumimoji="1" lang="en-US" altLang="ja-JP" dirty="0"/>
          </a:p>
          <a:p>
            <a:pPr defTabSz="906898">
              <a:defRPr/>
            </a:pPr>
            <a:endParaRPr kumimoji="1" lang="en-US" altLang="ja-JP" dirty="0"/>
          </a:p>
          <a:p>
            <a:pPr defTabSz="906898">
              <a:defRPr/>
            </a:pPr>
            <a:r>
              <a:rPr kumimoji="1" lang="ja-JP" altLang="en-US" dirty="0"/>
              <a:t>実際にどのように提示されるかを次のスライドで説明します。</a:t>
            </a:r>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31943345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具体例を用いて、修正前後の判定の変化について説明します。</a:t>
            </a:r>
            <a:endParaRPr kumimoji="1" lang="en-US" altLang="ja-JP" b="1" u="sng" dirty="0"/>
          </a:p>
          <a:p>
            <a:endParaRPr kumimoji="1" lang="en-US" altLang="ja-JP" b="1" u="sng" dirty="0"/>
          </a:p>
          <a:p>
            <a:r>
              <a:rPr kumimoji="1" lang="ja-JP" altLang="en-US" b="1" u="sng" dirty="0"/>
              <a:t>左に示したソースコードは、実際に</a:t>
            </a:r>
            <a:r>
              <a:rPr kumimoji="1" lang="en-US" altLang="ja-JP" b="1" u="sng" dirty="0" err="1"/>
              <a:t>Codeforces</a:t>
            </a:r>
            <a:r>
              <a:rPr kumimoji="1" lang="ja-JP" altLang="en-US" b="1" u="sng" dirty="0"/>
              <a:t>上で提出されたソースコードです。</a:t>
            </a:r>
            <a:endParaRPr kumimoji="1" lang="en-US" altLang="ja-JP" b="1" u="sng" dirty="0"/>
          </a:p>
          <a:p>
            <a:endParaRPr kumimoji="1" lang="en-US" altLang="ja-JP" b="1" u="sng" dirty="0"/>
          </a:p>
          <a:p>
            <a:r>
              <a:rPr kumimoji="1" lang="ja-JP" altLang="en-US" b="1" u="sng" dirty="0"/>
              <a:t>データセットには含まれていない期間に提出されたものになっています。</a:t>
            </a:r>
            <a:endParaRPr kumimoji="1" lang="en-US" altLang="ja-JP" b="1" u="sng" dirty="0"/>
          </a:p>
          <a:p>
            <a:endParaRPr kumimoji="1" lang="en-US" altLang="ja-JP" dirty="0"/>
          </a:p>
          <a:p>
            <a:r>
              <a:rPr kumimoji="1" lang="ja-JP" altLang="en-US" b="1" u="sng" dirty="0"/>
              <a:t>このソースコードに対し、</a:t>
            </a:r>
            <a:r>
              <a:rPr kumimoji="1" lang="ja-JP" altLang="en-US" dirty="0"/>
              <a:t>良否の判定と修正の指針の提示を行いました。</a:t>
            </a:r>
            <a:endParaRPr kumimoji="1" lang="en-US" altLang="ja-JP" dirty="0"/>
          </a:p>
          <a:p>
            <a:endParaRPr kumimoji="1" lang="en-US" altLang="ja-JP" dirty="0"/>
          </a:p>
          <a:p>
            <a:pPr defTabSz="906445">
              <a:defRPr/>
            </a:pPr>
            <a:r>
              <a:rPr kumimoji="1" lang="ja-JP" altLang="en-US" b="1" u="sng" dirty="0"/>
              <a:t>小さいので一部を拡大すると、</a:t>
            </a:r>
            <a:r>
              <a:rPr kumimoji="1" lang="en-US" altLang="ja-JP" b="0" u="none" dirty="0"/>
              <a:t>(</a:t>
            </a:r>
            <a:r>
              <a:rPr kumimoji="1" lang="ja-JP" altLang="en-US" b="0" u="none" dirty="0"/>
              <a:t>クリック</a:t>
            </a:r>
            <a:r>
              <a:rPr kumimoji="1" lang="en-US" altLang="ja-JP" b="0" u="none" dirty="0"/>
              <a:t>1</a:t>
            </a:r>
            <a:r>
              <a:rPr kumimoji="1" lang="ja-JP" altLang="en-US" b="0" u="none" dirty="0"/>
              <a:t>回</a:t>
            </a:r>
            <a:r>
              <a:rPr kumimoji="1" lang="en-US" altLang="ja-JP" b="0" u="none" dirty="0"/>
              <a:t>)</a:t>
            </a:r>
          </a:p>
          <a:p>
            <a:r>
              <a:rPr kumimoji="1" lang="ja-JP" altLang="en-US" b="1" u="sng" dirty="0"/>
              <a:t>例えば、内容としてはこのように書かれています。</a:t>
            </a:r>
            <a:r>
              <a:rPr kumimoji="1" lang="ja-JP" altLang="en-US" b="1" u="none" baseline="0" dirty="0"/>
              <a:t> </a:t>
            </a:r>
            <a:r>
              <a:rPr kumimoji="1" lang="en-US" altLang="ja-JP" b="0" u="none" dirty="0"/>
              <a:t>(</a:t>
            </a:r>
            <a:r>
              <a:rPr kumimoji="1" lang="ja-JP" altLang="en-US" b="0" u="none" dirty="0"/>
              <a:t>クリック</a:t>
            </a:r>
            <a:r>
              <a:rPr kumimoji="1" lang="en-US" altLang="ja-JP" b="0" u="none" dirty="0"/>
              <a:t>1</a:t>
            </a:r>
            <a:r>
              <a:rPr kumimoji="1" lang="ja-JP" altLang="en-US" b="0" u="none" dirty="0"/>
              <a:t>回</a:t>
            </a:r>
            <a:r>
              <a:rPr kumimoji="1" lang="en-US" altLang="ja-JP" b="0" u="none" dirty="0"/>
              <a:t>)</a:t>
            </a:r>
          </a:p>
          <a:p>
            <a:r>
              <a:rPr kumimoji="1" lang="ja-JP" altLang="en-US" b="1" u="sng" dirty="0"/>
              <a:t>分岐文が多く書かれている部分を抽出してみました。</a:t>
            </a:r>
            <a:endParaRPr kumimoji="1" lang="en-US" altLang="ja-JP" b="1" u="sng" dirty="0"/>
          </a:p>
          <a:p>
            <a:endParaRPr kumimoji="1" lang="en-US" altLang="ja-JP" b="1" u="sng" dirty="0"/>
          </a:p>
          <a:p>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b="1" u="sng" dirty="0"/>
              <a:t>出力は、右側の青枠で囲った部分のようになりました。</a:t>
            </a:r>
            <a:endParaRPr kumimoji="1" lang="en-US" altLang="ja-JP" b="1" u="sng" dirty="0"/>
          </a:p>
          <a:p>
            <a:endParaRPr kumimoji="1" lang="en-US" altLang="ja-JP" b="1" u="sng" dirty="0"/>
          </a:p>
          <a:p>
            <a:r>
              <a:rPr kumimoji="1" lang="ja-JP" altLang="en-US" b="1" u="sng" dirty="0"/>
              <a:t>判定は「否」であり、前頁に示した予約語のうち使われていない予約語が出力されています。</a:t>
            </a:r>
            <a:endParaRPr kumimoji="1" lang="en-US" altLang="ja-JP" b="1" u="sng" dirty="0"/>
          </a:p>
          <a:p>
            <a:endParaRPr kumimoji="1" lang="en-US" altLang="ja-JP" b="1" u="sng" dirty="0"/>
          </a:p>
          <a:p>
            <a:r>
              <a:rPr kumimoji="1" lang="ja-JP" altLang="en-US" dirty="0"/>
              <a:t>（このうち、今回は</a:t>
            </a:r>
            <a:r>
              <a:rPr kumimoji="1" lang="en-US" altLang="ja-JP" dirty="0"/>
              <a:t>”</a:t>
            </a:r>
            <a:r>
              <a:rPr kumimoji="1" lang="en-US" altLang="ja-JP" dirty="0" err="1"/>
              <a:t>class”,”while</a:t>
            </a:r>
            <a:r>
              <a:rPr kumimoji="1" lang="en-US" altLang="ja-JP" dirty="0"/>
              <a:t>”</a:t>
            </a:r>
            <a:r>
              <a:rPr kumimoji="1" lang="ja-JP" altLang="en-US" dirty="0"/>
              <a:t>を用いて修正を行ってみました。）</a:t>
            </a: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25</a:t>
            </a:fld>
            <a:endParaRPr kumimoji="1" lang="ja-JP" altLang="en-US"/>
          </a:p>
        </p:txBody>
      </p:sp>
    </p:spTree>
    <p:extLst>
      <p:ext uri="{BB962C8B-B14F-4D97-AF65-F5344CB8AC3E}">
        <p14:creationId xmlns:p14="http://schemas.microsoft.com/office/powerpoint/2010/main" val="11249454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先ほどのソースコードに対してどのように修正するかを考えます。</a:t>
            </a:r>
            <a:endParaRPr kumimoji="1" lang="en-US" altLang="ja-JP" b="1" u="sng" dirty="0"/>
          </a:p>
          <a:p>
            <a:endParaRPr kumimoji="1" lang="en-US" altLang="ja-JP" dirty="0"/>
          </a:p>
          <a:p>
            <a:r>
              <a:rPr kumimoji="1" lang="ja-JP" altLang="en-US" dirty="0"/>
              <a:t>現状では、</a:t>
            </a:r>
            <a:r>
              <a:rPr kumimoji="1" lang="en-US" altLang="ja-JP" dirty="0"/>
              <a:t>1</a:t>
            </a:r>
            <a:r>
              <a:rPr kumimoji="1" lang="ja-JP" altLang="en-US" dirty="0"/>
              <a:t>個の関数内で多くの変数を宣言、利用しています。</a:t>
            </a:r>
            <a:endParaRPr kumimoji="1" lang="en-US" altLang="ja-JP" dirty="0"/>
          </a:p>
          <a:p>
            <a:endParaRPr kumimoji="1" lang="en-US" altLang="ja-JP" dirty="0"/>
          </a:p>
          <a:p>
            <a:r>
              <a:rPr kumimoji="1" lang="ja-JP" altLang="en-US" b="1" u="sng" dirty="0"/>
              <a:t>また、</a:t>
            </a:r>
            <a:r>
              <a:rPr kumimoji="1" lang="en-US" altLang="ja-JP" dirty="0"/>
              <a:t>1</a:t>
            </a:r>
            <a:r>
              <a:rPr kumimoji="1" lang="ja-JP" altLang="en-US" dirty="0"/>
              <a:t>個の</a:t>
            </a:r>
            <a:r>
              <a:rPr kumimoji="1" lang="en-US" altLang="ja-JP" dirty="0"/>
              <a:t>for</a:t>
            </a:r>
            <a:r>
              <a:rPr kumimoji="1" lang="ja-JP" altLang="en-US" dirty="0"/>
              <a:t>文の中で多くの処理を同時に行っています。</a:t>
            </a:r>
            <a:endParaRPr kumimoji="1" lang="en-US" altLang="ja-JP" dirty="0"/>
          </a:p>
          <a:p>
            <a:endParaRPr kumimoji="1" lang="en-US" altLang="ja-JP" dirty="0"/>
          </a:p>
          <a:p>
            <a:r>
              <a:rPr kumimoji="1" lang="ja-JP" altLang="en-US" b="1" i="1" u="sng" dirty="0"/>
              <a:t>このことから、</a:t>
            </a:r>
            <a:r>
              <a:rPr kumimoji="1" lang="ja-JP" altLang="en-US" dirty="0"/>
              <a:t>出力された予約語の中で、</a:t>
            </a:r>
            <a:r>
              <a:rPr kumimoji="1" lang="en-US" altLang="ja-JP" dirty="0"/>
              <a:t>”class”</a:t>
            </a:r>
            <a:r>
              <a:rPr kumimoji="1" lang="ja-JP" altLang="en-US" dirty="0"/>
              <a:t>と</a:t>
            </a:r>
            <a:r>
              <a:rPr kumimoji="1" lang="en-US" altLang="ja-JP" dirty="0"/>
              <a:t>”while”</a:t>
            </a:r>
            <a:r>
              <a:rPr kumimoji="1" lang="ja-JP" altLang="en-US" dirty="0"/>
              <a:t>が利用する修正を考えました。</a:t>
            </a:r>
            <a:r>
              <a:rPr kumimoji="1" lang="en-US" altLang="ja-JP" dirty="0"/>
              <a:t>(</a:t>
            </a:r>
            <a:r>
              <a:rPr kumimoji="1" lang="ja-JP" altLang="en-US" dirty="0"/>
              <a:t>クリック</a:t>
            </a:r>
            <a:r>
              <a:rPr kumimoji="1" lang="en-US" altLang="ja-JP" dirty="0"/>
              <a:t>)</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26</a:t>
            </a:fld>
            <a:endParaRPr kumimoji="1" lang="ja-JP" altLang="en-US"/>
          </a:p>
        </p:txBody>
      </p:sp>
    </p:spTree>
    <p:extLst>
      <p:ext uri="{BB962C8B-B14F-4D97-AF65-F5344CB8AC3E}">
        <p14:creationId xmlns:p14="http://schemas.microsoft.com/office/powerpoint/2010/main" val="22976462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この現状に対して</a:t>
            </a:r>
            <a:r>
              <a:rPr kumimoji="1" lang="en-US" altLang="ja-JP" dirty="0"/>
              <a:t>“class”</a:t>
            </a:r>
            <a:r>
              <a:rPr kumimoji="1" lang="ja-JP" altLang="en-US" dirty="0"/>
              <a:t>を用いて修正すれば、変数の意味が分かりやすくなるように構造化できると考えました。</a:t>
            </a:r>
            <a:endParaRPr kumimoji="1" lang="en-US" altLang="ja-JP" dirty="0"/>
          </a:p>
          <a:p>
            <a:endParaRPr kumimoji="1" lang="en-US" altLang="ja-JP" dirty="0"/>
          </a:p>
          <a:p>
            <a:r>
              <a:rPr kumimoji="1" lang="ja-JP" altLang="en-US" b="1" u="sng"/>
              <a:t>また、</a:t>
            </a:r>
            <a:r>
              <a:rPr kumimoji="1" lang="en-US" altLang="ja-JP" dirty="0"/>
              <a:t>“while”</a:t>
            </a:r>
            <a:r>
              <a:rPr kumimoji="1" lang="ja-JP" altLang="en-US" dirty="0"/>
              <a:t>を用いて修正すれば、</a:t>
            </a:r>
            <a:r>
              <a:rPr kumimoji="1" lang="en-US" altLang="ja-JP" dirty="0"/>
              <a:t>1</a:t>
            </a:r>
            <a:r>
              <a:rPr kumimoji="1" lang="ja-JP" altLang="en-US" dirty="0" err="1"/>
              <a:t>つの</a:t>
            </a:r>
            <a:r>
              <a:rPr kumimoji="1" lang="ja-JP" altLang="en-US" dirty="0"/>
              <a:t>ループでまとまっていた</a:t>
            </a:r>
            <a:r>
              <a:rPr kumimoji="1" lang="ja-JP" altLang="en-US" b="1" u="sng" dirty="0"/>
              <a:t>部分を、</a:t>
            </a:r>
            <a:r>
              <a:rPr kumimoji="1" lang="ja-JP" altLang="en-US" b="0" u="none" dirty="0"/>
              <a:t>意味単位で分割できると考えました。</a:t>
            </a:r>
            <a:endParaRPr kumimoji="1" lang="en-US" altLang="ja-JP" b="0" u="none"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27</a:t>
            </a:fld>
            <a:endParaRPr kumimoji="1" lang="ja-JP" altLang="en-US"/>
          </a:p>
        </p:txBody>
      </p:sp>
    </p:spTree>
    <p:extLst>
      <p:ext uri="{BB962C8B-B14F-4D97-AF65-F5344CB8AC3E}">
        <p14:creationId xmlns:p14="http://schemas.microsoft.com/office/powerpoint/2010/main" val="31071870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0" u="none" dirty="0"/>
              <a:t>※</a:t>
            </a:r>
            <a:r>
              <a:rPr kumimoji="1" lang="ja-JP" altLang="en-US" b="0" u="none" dirty="0"/>
              <a:t>なんとなく修正の指針の前置きがあった方が良い</a:t>
            </a:r>
            <a:endParaRPr kumimoji="1" lang="en-US" altLang="ja-JP" b="0" u="none" dirty="0"/>
          </a:p>
          <a:p>
            <a:r>
              <a:rPr kumimoji="1" lang="ja-JP" altLang="en-US" b="0" u="none" dirty="0"/>
              <a:t>→前ページに挟んだ。</a:t>
            </a:r>
            <a:endParaRPr kumimoji="1" lang="en-US" altLang="ja-JP" b="0" u="none" dirty="0"/>
          </a:p>
          <a:p>
            <a:endParaRPr kumimoji="1" lang="en-US" altLang="ja-JP" b="1" u="sng" dirty="0"/>
          </a:p>
          <a:p>
            <a:r>
              <a:rPr kumimoji="1" lang="en-US" altLang="ja-JP" b="1" u="sng" dirty="0"/>
              <a:t>2</a:t>
            </a:r>
            <a:r>
              <a:rPr kumimoji="1" lang="ja-JP" altLang="en-US" b="1" u="sng"/>
              <a:t>ページ前の</a:t>
            </a:r>
            <a:r>
              <a:rPr kumimoji="1" lang="ja-JP" altLang="en-US" b="1" u="sng" dirty="0"/>
              <a:t>ソースコードに対する修正後のソースコードを左に示しました。</a:t>
            </a:r>
            <a:endParaRPr kumimoji="1" lang="en-US" altLang="ja-JP" b="1" u="sng" dirty="0"/>
          </a:p>
          <a:p>
            <a:r>
              <a:rPr kumimoji="1" lang="ja-JP" altLang="en-US" dirty="0"/>
              <a:t>例えば、ここに</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)class</a:t>
            </a:r>
            <a:r>
              <a:rPr kumimoji="1" lang="ja-JP" altLang="en-US" dirty="0"/>
              <a:t>を</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dirty="0"/>
              <a:t>追加しました。</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p>
          <a:p>
            <a:pPr defTabSz="906898">
              <a:defRPr/>
            </a:pPr>
            <a:r>
              <a:rPr kumimoji="1" lang="en-US" altLang="ja-JP" dirty="0"/>
              <a:t>While</a:t>
            </a:r>
            <a:r>
              <a:rPr kumimoji="1" lang="ja-JP" altLang="en-US" dirty="0"/>
              <a:t>も</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dirty="0"/>
              <a:t>追加</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dirty="0"/>
              <a:t>しています。</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 </a:t>
            </a:r>
          </a:p>
          <a:p>
            <a:endParaRPr kumimoji="1" lang="en-US" altLang="ja-JP" dirty="0"/>
          </a:p>
          <a:p>
            <a:pPr defTabSz="906898">
              <a:defRPr/>
            </a:pPr>
            <a:r>
              <a:rPr kumimoji="1" lang="ja-JP" altLang="en-US" b="1" u="sng" dirty="0"/>
              <a:t>他にも</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b="1" u="sng" dirty="0"/>
              <a:t>修正箇所は</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b="1" u="sng" dirty="0"/>
              <a:t>あります。</a:t>
            </a:r>
            <a:endParaRPr kumimoji="1" lang="en-US" altLang="ja-JP" b="1" u="sng" dirty="0"/>
          </a:p>
          <a:p>
            <a:pPr defTabSz="906898">
              <a:defRPr/>
            </a:pPr>
            <a:r>
              <a:rPr kumimoji="1" lang="ja-JP" altLang="en-US" b="1" u="sng" dirty="0"/>
              <a:t>この際、出力は変更しないように修正を行っています。</a:t>
            </a:r>
            <a:endParaRPr kumimoji="1" lang="en-US" altLang="ja-JP" b="1" u="sng" dirty="0"/>
          </a:p>
          <a:p>
            <a:pPr defTabSz="906898">
              <a:defRPr/>
            </a:pPr>
            <a:endParaRPr kumimoji="1" lang="en-US" altLang="ja-JP" b="1" u="sng" dirty="0"/>
          </a:p>
          <a:p>
            <a:r>
              <a:rPr kumimoji="1" lang="ja-JP" altLang="en-US" dirty="0"/>
              <a:t>再び判定を行うと</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dirty="0" err="1"/>
              <a:t>、</a:t>
            </a:r>
            <a:r>
              <a:rPr kumimoji="1" lang="ja-JP" altLang="en-US" dirty="0"/>
              <a:t>出力結果は、「良」に変化しました。</a:t>
            </a:r>
            <a:endParaRPr kumimoji="1" lang="en-US" altLang="ja-JP" dirty="0"/>
          </a:p>
          <a:p>
            <a:r>
              <a:rPr kumimoji="1" lang="ja-JP" altLang="en-US" dirty="0"/>
              <a:t>このことから</a:t>
            </a:r>
            <a:r>
              <a:rPr kumimoji="1" lang="en-US" altLang="ja-JP" dirty="0"/>
              <a:t>(</a:t>
            </a:r>
            <a:r>
              <a:rPr kumimoji="1" lang="ja-JP" altLang="en-US" dirty="0"/>
              <a:t>クリック</a:t>
            </a:r>
            <a:r>
              <a:rPr kumimoji="1" lang="en-US" altLang="ja-JP" dirty="0"/>
              <a:t>1</a:t>
            </a:r>
            <a:r>
              <a:rPr kumimoji="1" lang="ja-JP" altLang="en-US" dirty="0"/>
              <a:t>回</a:t>
            </a:r>
            <a:r>
              <a:rPr kumimoji="1" lang="en-US" altLang="ja-JP" dirty="0"/>
              <a:t>)</a:t>
            </a:r>
            <a:r>
              <a:rPr kumimoji="1" lang="ja-JP" altLang="en-US" dirty="0" err="1"/>
              <a:t>、</a:t>
            </a:r>
            <a:endParaRPr kumimoji="1" lang="en-US" altLang="ja-JP" dirty="0"/>
          </a:p>
          <a:p>
            <a:r>
              <a:rPr kumimoji="1" lang="ja-JP" altLang="en-US" dirty="0"/>
              <a:t>提示に従って修正を行った結果，判定が「良」に変化したことを確認できました。</a:t>
            </a:r>
          </a:p>
          <a:p>
            <a:endParaRPr kumimoji="1" lang="en-US" altLang="ja-JP"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28</a:t>
            </a:fld>
            <a:endParaRPr kumimoji="1" lang="ja-JP" altLang="en-US"/>
          </a:p>
        </p:txBody>
      </p:sp>
    </p:spTree>
    <p:extLst>
      <p:ext uri="{BB962C8B-B14F-4D97-AF65-F5344CB8AC3E}">
        <p14:creationId xmlns:p14="http://schemas.microsoft.com/office/powerpoint/2010/main" val="4558271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1" u="sng" dirty="0"/>
              <a:t>2</a:t>
            </a:r>
            <a:r>
              <a:rPr kumimoji="1" lang="ja-JP" altLang="en-US" b="1" u="sng" dirty="0"/>
              <a:t>つ目の実験の考察を述べます。</a:t>
            </a:r>
            <a:endParaRPr kumimoji="1" lang="en-US" altLang="ja-JP" b="1" u="sng" dirty="0"/>
          </a:p>
          <a:p>
            <a:endParaRPr kumimoji="1" lang="en-US" altLang="ja-JP" b="1" u="sng" dirty="0"/>
          </a:p>
          <a:p>
            <a:r>
              <a:rPr kumimoji="1" lang="ja-JP" altLang="en-US" b="1" u="sng" dirty="0"/>
              <a:t>最初に定義したように、</a:t>
            </a:r>
            <a:r>
              <a:rPr kumimoji="1" lang="ja-JP" altLang="en-US" b="0" i="0" u="none" dirty="0"/>
              <a:t>判定が「否」から「良」に変化したということは、その修正は適切であったと言えます。</a:t>
            </a:r>
            <a:endParaRPr kumimoji="1" lang="en-US" altLang="ja-JP" b="0" i="0" u="none" dirty="0"/>
          </a:p>
          <a:p>
            <a:endParaRPr kumimoji="1" lang="en-US" altLang="ja-JP" b="0" i="0" u="none" dirty="0"/>
          </a:p>
          <a:p>
            <a:r>
              <a:rPr kumimoji="1" lang="ja-JP" altLang="en-US" b="0" i="0" u="none" dirty="0"/>
              <a:t>上級者・初級者間で差異が存在するソースコード特徴量を用いて</a:t>
            </a:r>
            <a:r>
              <a:rPr kumimoji="1" lang="ja-JP" altLang="en-US" b="1" i="0" u="sng" dirty="0"/>
              <a:t>この事実を確認できたので、</a:t>
            </a:r>
            <a:endParaRPr kumimoji="1" lang="en-US" altLang="ja-JP" b="1" i="0" u="sng" dirty="0"/>
          </a:p>
          <a:p>
            <a:r>
              <a:rPr kumimoji="1" lang="ja-JP" altLang="en-US" b="1" i="0" u="sng" dirty="0"/>
              <a:t>これらの特徴量を用いて</a:t>
            </a:r>
            <a:r>
              <a:rPr kumimoji="1" lang="ja-JP" altLang="en-US" b="0" i="0" u="none" dirty="0"/>
              <a:t>修正の指針を示すことは有用となり得るのではないかと考えました。</a:t>
            </a:r>
            <a:endParaRPr kumimoji="1" lang="en-US" altLang="ja-JP" b="0" i="0" u="none"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29</a:t>
            </a:fld>
            <a:endParaRPr kumimoji="1" lang="ja-JP" altLang="en-US"/>
          </a:p>
        </p:txBody>
      </p:sp>
    </p:spTree>
    <p:extLst>
      <p:ext uri="{BB962C8B-B14F-4D97-AF65-F5344CB8AC3E}">
        <p14:creationId xmlns:p14="http://schemas.microsoft.com/office/powerpoint/2010/main" val="3165005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i="0" u="sng" dirty="0"/>
              <a:t>この</a:t>
            </a:r>
            <a:r>
              <a:rPr kumimoji="1" lang="ja-JP" altLang="en-US" b="0" i="0" u="none" dirty="0"/>
              <a:t>問題を解決するためには、定量的な基準を設ける必要があります。</a:t>
            </a:r>
            <a:endParaRPr kumimoji="1" lang="en-US" altLang="ja-JP" b="0" i="0" u="none" dirty="0"/>
          </a:p>
          <a:p>
            <a:endParaRPr kumimoji="1" lang="en-US" altLang="ja-JP" b="1" i="1" u="sng" dirty="0"/>
          </a:p>
          <a:p>
            <a:r>
              <a:rPr kumimoji="1" lang="ja-JP" altLang="en-US" dirty="0"/>
              <a:t>先行研究では、</a:t>
            </a:r>
            <a:r>
              <a:rPr kumimoji="1" lang="ja-JP" altLang="en-US" b="1" u="sng" dirty="0"/>
              <a:t>プログラミングコンテストを用いて</a:t>
            </a:r>
            <a:r>
              <a:rPr kumimoji="1" lang="ja-JP" altLang="en-US" dirty="0"/>
              <a:t>上級者と初級者のソースコードにおける特徴の違いを数値化して分析を行っています。</a:t>
            </a:r>
            <a:endParaRPr kumimoji="1" lang="en-US" altLang="ja-JP" dirty="0"/>
          </a:p>
          <a:p>
            <a:endParaRPr kumimoji="1" lang="en-US" altLang="ja-JP" dirty="0"/>
          </a:p>
          <a:p>
            <a:r>
              <a:rPr kumimoji="1" lang="ja-JP" altLang="en-US" b="1" u="sng" dirty="0"/>
              <a:t>この</a:t>
            </a:r>
            <a:r>
              <a:rPr kumimoji="1" lang="ja-JP" altLang="en-US" dirty="0"/>
              <a:t>定量的な差異を利用することによって、ソースコードの良否を判定できるのではないかと考えました。</a:t>
            </a:r>
            <a:endParaRPr kumimoji="1" lang="en-US" altLang="ja-JP" dirty="0"/>
          </a:p>
          <a:p>
            <a:endParaRPr kumimoji="1" lang="en-US" altLang="ja-JP" dirty="0"/>
          </a:p>
          <a:p>
            <a:r>
              <a:rPr kumimoji="1" lang="ja-JP" altLang="en-US" dirty="0"/>
              <a:t>また、適切な修正を行うための指針も、</a:t>
            </a:r>
            <a:r>
              <a:rPr kumimoji="1" lang="ja-JP" altLang="en-US" b="1" u="sng" dirty="0"/>
              <a:t>特徴を用いて</a:t>
            </a:r>
            <a:r>
              <a:rPr kumimoji="1" lang="ja-JP" altLang="en-US" dirty="0"/>
              <a:t>与えることができるのではないかと考えました。</a:t>
            </a:r>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3414919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最後にまとめと今後の課題を述べます。</a:t>
            </a:r>
            <a:endParaRPr kumimoji="1" lang="en-US" altLang="ja-JP" b="1" u="sng" dirty="0"/>
          </a:p>
          <a:p>
            <a:endParaRPr kumimoji="1" lang="en-US" altLang="ja-JP" b="1" u="sng" dirty="0"/>
          </a:p>
          <a:p>
            <a:pPr defTabSz="906898">
              <a:defRPr/>
            </a:pPr>
            <a:r>
              <a:rPr kumimoji="1" lang="ja-JP" altLang="en-US" dirty="0"/>
              <a:t>本研究では、ソースコードの特徴量を用いてソースコードの品質を評価する手法を提案しました。</a:t>
            </a:r>
            <a:endParaRPr kumimoji="1" lang="en-US" altLang="ja-JP" dirty="0"/>
          </a:p>
          <a:p>
            <a:pPr defTabSz="906898">
              <a:defRPr/>
            </a:pPr>
            <a:r>
              <a:rPr kumimoji="1" lang="ja-JP" altLang="en-US" b="1" u="sng" dirty="0"/>
              <a:t>具体的には、</a:t>
            </a:r>
            <a:r>
              <a:rPr kumimoji="1" lang="ja-JP" altLang="en-US" dirty="0"/>
              <a:t>機械学習によるソースコードの良否の判定と、適切な修正の指針の提示です。</a:t>
            </a:r>
            <a:endParaRPr kumimoji="1" lang="en-US" altLang="ja-JP" dirty="0"/>
          </a:p>
          <a:p>
            <a:pPr defTabSz="906898">
              <a:defRPr/>
            </a:pPr>
            <a:endParaRPr kumimoji="1" lang="en-US" altLang="ja-JP" dirty="0"/>
          </a:p>
          <a:p>
            <a:pPr defTabSz="906898">
              <a:defRPr/>
            </a:pPr>
            <a:r>
              <a:rPr kumimoji="1" lang="ja-JP" altLang="en-US" dirty="0"/>
              <a:t>判定精度においてはおおよそ</a:t>
            </a:r>
            <a:r>
              <a:rPr kumimoji="1" lang="en-US" altLang="ja-JP" dirty="0"/>
              <a:t>90</a:t>
            </a:r>
            <a:r>
              <a:rPr kumimoji="1" lang="ja-JP" altLang="en-US" dirty="0"/>
              <a:t>％の値となりました。</a:t>
            </a:r>
            <a:endParaRPr kumimoji="1" lang="en-US" altLang="ja-JP" dirty="0"/>
          </a:p>
          <a:p>
            <a:pPr defTabSz="906898">
              <a:defRPr/>
            </a:pPr>
            <a:r>
              <a:rPr kumimoji="1" lang="ja-JP" altLang="en-US" dirty="0"/>
              <a:t>修正に関しては、判定が「良」に変化する特徴量の提示ができたことが確認できました。</a:t>
            </a:r>
            <a:endParaRPr kumimoji="1" lang="en-US" altLang="ja-JP" dirty="0"/>
          </a:p>
          <a:p>
            <a:pPr defTabSz="906898">
              <a:defRPr/>
            </a:pPr>
            <a:endParaRPr kumimoji="1" lang="en-US" altLang="ja-JP" dirty="0"/>
          </a:p>
          <a:p>
            <a:pPr defTabSz="906898">
              <a:defRPr/>
            </a:pPr>
            <a:r>
              <a:rPr kumimoji="1" lang="ja-JP" altLang="en-US" dirty="0"/>
              <a:t>今後の課題としては、</a:t>
            </a:r>
            <a:r>
              <a:rPr kumimoji="1" lang="ja-JP" altLang="en-US" b="1" u="sng" dirty="0"/>
              <a:t>さらに特徴の差異を調査することによって新たに特徴量を追加するなどによる</a:t>
            </a:r>
            <a:r>
              <a:rPr kumimoji="1" lang="ja-JP" altLang="en-US" dirty="0"/>
              <a:t>学習精度の向上や、</a:t>
            </a:r>
            <a:endParaRPr kumimoji="1" lang="en-US" altLang="ja-JP" dirty="0"/>
          </a:p>
          <a:p>
            <a:pPr defTabSz="906898">
              <a:defRPr/>
            </a:pPr>
            <a:endParaRPr kumimoji="1" lang="en-US" altLang="ja-JP" dirty="0"/>
          </a:p>
          <a:p>
            <a:pPr defTabSz="906898">
              <a:defRPr/>
            </a:pPr>
            <a:r>
              <a:rPr kumimoji="1" lang="ja-JP" altLang="en-US" b="1" u="sng" dirty="0"/>
              <a:t>より適切な修正の指針として、利用の有無だけでなく、</a:t>
            </a:r>
            <a:r>
              <a:rPr kumimoji="1" lang="ja-JP" altLang="en-US" dirty="0"/>
              <a:t>全体の構造を加味して利用頻度について提示することが考えられます。</a:t>
            </a:r>
            <a:endParaRPr kumimoji="1" lang="en-US" altLang="ja-JP" dirty="0"/>
          </a:p>
          <a:p>
            <a:pPr defTabSz="906898">
              <a:defRPr/>
            </a:pPr>
            <a:endParaRPr kumimoji="1" lang="en-US" altLang="ja-JP" dirty="0"/>
          </a:p>
          <a:p>
            <a:pPr defTabSz="906898">
              <a:defRPr/>
            </a:pPr>
            <a:r>
              <a:rPr kumimoji="1" lang="ja-JP" altLang="en-US" b="1" u="sng" dirty="0"/>
              <a:t>以上で発表を終わります。ありがとうございました。</a:t>
            </a:r>
            <a:endParaRPr kumimoji="1"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30</a:t>
            </a:fld>
            <a:endParaRPr kumimoji="1" lang="ja-JP" altLang="en-US"/>
          </a:p>
        </p:txBody>
      </p:sp>
    </p:spTree>
    <p:extLst>
      <p:ext uri="{BB962C8B-B14F-4D97-AF65-F5344CB8AC3E}">
        <p14:creationId xmlns:p14="http://schemas.microsoft.com/office/powerpoint/2010/main" val="39590291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最後にまとめを述べます。</a:t>
            </a:r>
            <a:endParaRPr kumimoji="1" lang="en-US" altLang="ja-JP" b="1" u="sng" dirty="0"/>
          </a:p>
          <a:p>
            <a:endParaRPr kumimoji="1" lang="en-US" altLang="ja-JP" b="1" u="sng" dirty="0"/>
          </a:p>
          <a:p>
            <a:pPr defTabSz="906898">
              <a:defRPr/>
            </a:pPr>
            <a:r>
              <a:rPr kumimoji="1" lang="ja-JP" altLang="en-US" dirty="0"/>
              <a:t>本研究では、ソースコードの特徴量を用いてソースコードの編集を支援する手法を提案しました。</a:t>
            </a:r>
            <a:endParaRPr kumimoji="1" lang="en-US" altLang="ja-JP" dirty="0"/>
          </a:p>
          <a:p>
            <a:pPr defTabSz="906898">
              <a:defRPr/>
            </a:pPr>
            <a:r>
              <a:rPr kumimoji="1" lang="ja-JP" altLang="en-US" b="1" u="sng" dirty="0"/>
              <a:t>具体的には、</a:t>
            </a:r>
            <a:r>
              <a:rPr kumimoji="1" lang="ja-JP" altLang="en-US" dirty="0"/>
              <a:t>機械学習によるソースコードの良否の判定と、適切な修正の指針の提示です。</a:t>
            </a:r>
            <a:endParaRPr kumimoji="1" lang="en-US" altLang="ja-JP" dirty="0"/>
          </a:p>
          <a:p>
            <a:pPr defTabSz="906898">
              <a:defRPr/>
            </a:pPr>
            <a:endParaRPr kumimoji="1" lang="en-US" altLang="ja-JP" dirty="0"/>
          </a:p>
          <a:p>
            <a:pPr defTabSz="906898">
              <a:defRPr/>
            </a:pPr>
            <a:r>
              <a:rPr kumimoji="1" lang="ja-JP" altLang="en-US" dirty="0"/>
              <a:t>判定精度においてはおおよそ</a:t>
            </a:r>
            <a:r>
              <a:rPr kumimoji="1" lang="en-US" altLang="ja-JP" dirty="0"/>
              <a:t>90</a:t>
            </a:r>
            <a:r>
              <a:rPr kumimoji="1" lang="ja-JP" altLang="en-US" dirty="0"/>
              <a:t>％の値となりました。</a:t>
            </a:r>
            <a:endParaRPr kumimoji="1" lang="en-US" altLang="ja-JP" dirty="0"/>
          </a:p>
          <a:p>
            <a:pPr defTabSz="906898">
              <a:defRPr/>
            </a:pPr>
            <a:r>
              <a:rPr kumimoji="1" lang="ja-JP" altLang="en-US" dirty="0"/>
              <a:t>修正に関しては、判定が「良」に変化する特徴量の提示ができたことが確認できました。</a:t>
            </a:r>
            <a:endParaRPr kumimoji="1" lang="en-US" altLang="ja-JP" dirty="0"/>
          </a:p>
          <a:p>
            <a:pPr defTabSz="906898">
              <a:defRPr/>
            </a:pPr>
            <a:endParaRPr kumimoji="1" lang="en-US" altLang="ja-JP" dirty="0"/>
          </a:p>
          <a:p>
            <a:pPr defTabSz="906898">
              <a:defRPr/>
            </a:pPr>
            <a:r>
              <a:rPr kumimoji="1" lang="ja-JP" altLang="en-US" b="1" u="sng" dirty="0"/>
              <a:t>以上で発表を終わります。ありがとうございました。</a:t>
            </a:r>
            <a:endParaRPr kumimoji="1"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31</a:t>
            </a:fld>
            <a:endParaRPr kumimoji="1" lang="ja-JP" altLang="en-US"/>
          </a:p>
        </p:txBody>
      </p:sp>
    </p:spTree>
    <p:extLst>
      <p:ext uri="{BB962C8B-B14F-4D97-AF65-F5344CB8AC3E}">
        <p14:creationId xmlns:p14="http://schemas.microsoft.com/office/powerpoint/2010/main" val="5798903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32</a:t>
            </a:fld>
            <a:endParaRPr kumimoji="1" lang="ja-JP" altLang="en-US"/>
          </a:p>
        </p:txBody>
      </p:sp>
    </p:spTree>
    <p:extLst>
      <p:ext uri="{BB962C8B-B14F-4D97-AF65-F5344CB8AC3E}">
        <p14:creationId xmlns:p14="http://schemas.microsoft.com/office/powerpoint/2010/main" val="32943258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33</a:t>
            </a:fld>
            <a:endParaRPr kumimoji="1" lang="ja-JP" altLang="en-US"/>
          </a:p>
        </p:txBody>
      </p:sp>
    </p:spTree>
    <p:extLst>
      <p:ext uri="{BB962C8B-B14F-4D97-AF65-F5344CB8AC3E}">
        <p14:creationId xmlns:p14="http://schemas.microsoft.com/office/powerpoint/2010/main" val="3914801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000" b="1" i="1" u="sng" dirty="0">
                <a:solidFill>
                  <a:srgbClr val="FF0000"/>
                </a:solidFill>
              </a:rPr>
              <a:t>次に、機械学習について説明します。</a:t>
            </a:r>
            <a:endParaRPr lang="en-US" altLang="ja-JP" sz="2000" b="1" i="1" u="sng" dirty="0">
              <a:solidFill>
                <a:srgbClr val="FF0000"/>
              </a:solidFill>
            </a:endParaRPr>
          </a:p>
          <a:p>
            <a:endParaRPr lang="en-US" altLang="ja-JP" sz="2000" b="1" i="1" u="sng" dirty="0">
              <a:solidFill>
                <a:srgbClr val="FF0000"/>
              </a:solidFill>
            </a:endParaRPr>
          </a:p>
          <a:p>
            <a:pPr defTabSz="906898">
              <a:defRPr/>
            </a:pPr>
            <a:r>
              <a:rPr kumimoji="1" lang="ja-JP" altLang="en-US" dirty="0"/>
              <a:t>機械学習とは、</a:t>
            </a:r>
            <a:r>
              <a:rPr lang="ja-JP" altLang="en-US" dirty="0"/>
              <a:t>コンピュータがデータから反復的に学習し</a:t>
            </a:r>
            <a:r>
              <a:rPr lang="en-US" altLang="ja-JP" dirty="0"/>
              <a:t>, </a:t>
            </a:r>
            <a:r>
              <a:rPr lang="ja-JP" altLang="en-US" dirty="0"/>
              <a:t>パターンや特徴を見つけ出し，新たなデータに対して結果を予測することです。</a:t>
            </a:r>
            <a:endParaRPr lang="en-US" altLang="ja-JP" dirty="0"/>
          </a:p>
          <a:p>
            <a:pPr defTabSz="906898">
              <a:defRPr/>
            </a:pPr>
            <a:endParaRPr lang="en-US" altLang="ja-JP" dirty="0"/>
          </a:p>
          <a:p>
            <a:pPr defTabSz="906898">
              <a:defRPr/>
            </a:pPr>
            <a:r>
              <a:rPr kumimoji="1" lang="ja-JP" altLang="en-US" b="1" u="sng" dirty="0"/>
              <a:t>その予測結果が</a:t>
            </a:r>
            <a:r>
              <a:rPr kumimoji="1" lang="ja-JP" altLang="en-US" dirty="0"/>
              <a:t>どれだけ正しいかということを確かめるためにデータを</a:t>
            </a:r>
            <a:r>
              <a:rPr kumimoji="1" lang="en-US" altLang="ja-JP" dirty="0"/>
              <a:t>2</a:t>
            </a:r>
            <a:r>
              <a:rPr kumimoji="1" lang="ja-JP" altLang="en-US" dirty="0"/>
              <a:t>種類に分割します。</a:t>
            </a:r>
            <a:endParaRPr kumimoji="1" lang="en-US" altLang="ja-JP" dirty="0"/>
          </a:p>
          <a:p>
            <a:pPr defTabSz="906898">
              <a:defRPr/>
            </a:pPr>
            <a:endParaRPr kumimoji="1" lang="en-US" altLang="ja-JP" dirty="0"/>
          </a:p>
          <a:p>
            <a:pPr defTabSz="906898">
              <a:defRPr/>
            </a:pPr>
            <a:r>
              <a:rPr kumimoji="1" lang="ja-JP" altLang="en-US" dirty="0"/>
              <a:t>本研究においては，予測精度が高かった決定木，</a:t>
            </a:r>
            <a:r>
              <a:rPr kumimoji="1" lang="en-US" altLang="ja-JP" dirty="0"/>
              <a:t>SVM</a:t>
            </a:r>
            <a:r>
              <a:rPr kumimoji="1" lang="ja-JP" altLang="en-US" dirty="0"/>
              <a:t>をアルゴリズムとして採用しました。</a:t>
            </a:r>
            <a:endParaRPr lang="en-US" altLang="ja-JP"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34</a:t>
            </a:fld>
            <a:endParaRPr kumimoji="1" lang="ja-JP" altLang="en-US"/>
          </a:p>
        </p:txBody>
      </p:sp>
    </p:spTree>
    <p:extLst>
      <p:ext uri="{BB962C8B-B14F-4D97-AF65-F5344CB8AC3E}">
        <p14:creationId xmlns:p14="http://schemas.microsoft.com/office/powerpoint/2010/main" val="20968305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000" b="1" i="1" u="sng" dirty="0">
                <a:solidFill>
                  <a:srgbClr val="FF0000"/>
                </a:solidFill>
              </a:rPr>
              <a:t>次に、機械学習について説明します。</a:t>
            </a:r>
            <a:endParaRPr lang="en-US" altLang="ja-JP" sz="2000" b="1" i="1" u="sng" dirty="0">
              <a:solidFill>
                <a:srgbClr val="FF0000"/>
              </a:solidFill>
            </a:endParaRPr>
          </a:p>
          <a:p>
            <a:endParaRPr lang="en-US" altLang="ja-JP" sz="2000" b="1" i="1" u="sng" dirty="0">
              <a:solidFill>
                <a:srgbClr val="FF0000"/>
              </a:solidFill>
            </a:endParaRPr>
          </a:p>
          <a:p>
            <a:pPr defTabSz="906898">
              <a:defRPr/>
            </a:pPr>
            <a:r>
              <a:rPr kumimoji="1" lang="ja-JP" altLang="en-US" dirty="0"/>
              <a:t>機械学習とは、</a:t>
            </a:r>
            <a:r>
              <a:rPr lang="ja-JP" altLang="en-US" dirty="0"/>
              <a:t>コンピュータがデータから反復的に学習し</a:t>
            </a:r>
            <a:r>
              <a:rPr lang="en-US" altLang="ja-JP" dirty="0"/>
              <a:t>, </a:t>
            </a:r>
            <a:r>
              <a:rPr lang="ja-JP" altLang="en-US" dirty="0"/>
              <a:t>パターンや特徴を見つけ出し，新たなデータに対して結果を予測することです。</a:t>
            </a:r>
            <a:endParaRPr lang="en-US" altLang="ja-JP" dirty="0"/>
          </a:p>
          <a:p>
            <a:pPr defTabSz="906898">
              <a:defRPr/>
            </a:pPr>
            <a:endParaRPr lang="en-US" altLang="ja-JP" dirty="0"/>
          </a:p>
          <a:p>
            <a:pPr defTabSz="906898">
              <a:defRPr/>
            </a:pPr>
            <a:r>
              <a:rPr kumimoji="1" lang="ja-JP" altLang="en-US" b="1" u="sng" dirty="0"/>
              <a:t>その予測結果が</a:t>
            </a:r>
            <a:r>
              <a:rPr kumimoji="1" lang="ja-JP" altLang="en-US" dirty="0"/>
              <a:t>どれだけ正しいかということを確かめるためにデータを</a:t>
            </a:r>
            <a:r>
              <a:rPr kumimoji="1" lang="en-US" altLang="ja-JP" dirty="0"/>
              <a:t>2</a:t>
            </a:r>
            <a:r>
              <a:rPr kumimoji="1" lang="ja-JP" altLang="en-US" dirty="0"/>
              <a:t>種類に分割します。</a:t>
            </a:r>
            <a:endParaRPr kumimoji="1" lang="en-US" altLang="ja-JP" dirty="0"/>
          </a:p>
          <a:p>
            <a:pPr defTabSz="906898">
              <a:defRPr/>
            </a:pPr>
            <a:endParaRPr kumimoji="1" lang="en-US" altLang="ja-JP" dirty="0"/>
          </a:p>
          <a:p>
            <a:pPr defTabSz="906898">
              <a:defRPr/>
            </a:pPr>
            <a:r>
              <a:rPr kumimoji="1" lang="en-US" altLang="ja-JP" dirty="0"/>
              <a:t>1</a:t>
            </a:r>
            <a:r>
              <a:rPr kumimoji="1" lang="ja-JP" altLang="en-US" dirty="0" err="1"/>
              <a:t>つは</a:t>
            </a:r>
            <a:r>
              <a:rPr kumimoji="1" lang="ja-JP" altLang="en-US" dirty="0"/>
              <a:t>訓練データといって、特徴と出力の対応を学習させるためのデータです。</a:t>
            </a:r>
            <a:endParaRPr kumimoji="1" lang="en-US" altLang="ja-JP" dirty="0"/>
          </a:p>
          <a:p>
            <a:pPr defTabSz="906898">
              <a:defRPr/>
            </a:pPr>
            <a:r>
              <a:rPr kumimoji="1" lang="ja-JP" altLang="en-US" dirty="0"/>
              <a:t>もう</a:t>
            </a:r>
            <a:r>
              <a:rPr kumimoji="1" lang="en-US" altLang="ja-JP" dirty="0"/>
              <a:t>1</a:t>
            </a:r>
            <a:r>
              <a:rPr kumimoji="1" lang="ja-JP" altLang="en-US" dirty="0" err="1"/>
              <a:t>つは</a:t>
            </a:r>
            <a:r>
              <a:rPr kumimoji="1" lang="ja-JP" altLang="en-US" dirty="0"/>
              <a:t>テストデータといって、</a:t>
            </a:r>
            <a:r>
              <a:rPr kumimoji="1" lang="ja-JP" altLang="en-US" b="1" u="sng" dirty="0"/>
              <a:t>訓練データで学習したものに</a:t>
            </a:r>
            <a:r>
              <a:rPr kumimoji="1" lang="ja-JP" altLang="en-US" dirty="0"/>
              <a:t>特徴を入力して、出力が正しいかどうかの確認を行うためのデータです。</a:t>
            </a:r>
            <a:endParaRPr lang="en-US" altLang="ja-JP"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35</a:t>
            </a:fld>
            <a:endParaRPr kumimoji="1" lang="ja-JP" altLang="en-US"/>
          </a:p>
        </p:txBody>
      </p:sp>
    </p:spTree>
    <p:extLst>
      <p:ext uri="{BB962C8B-B14F-4D97-AF65-F5344CB8AC3E}">
        <p14:creationId xmlns:p14="http://schemas.microsoft.com/office/powerpoint/2010/main" val="7568166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36</a:t>
            </a:fld>
            <a:endParaRPr kumimoji="1" lang="ja-JP" altLang="en-US"/>
          </a:p>
        </p:txBody>
      </p:sp>
    </p:spTree>
    <p:extLst>
      <p:ext uri="{BB962C8B-B14F-4D97-AF65-F5344CB8AC3E}">
        <p14:creationId xmlns:p14="http://schemas.microsoft.com/office/powerpoint/2010/main" val="29380428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43</a:t>
            </a:fld>
            <a:endParaRPr kumimoji="1" lang="ja-JP" altLang="en-US"/>
          </a:p>
        </p:txBody>
      </p:sp>
    </p:spTree>
    <p:extLst>
      <p:ext uri="{BB962C8B-B14F-4D97-AF65-F5344CB8AC3E}">
        <p14:creationId xmlns:p14="http://schemas.microsoft.com/office/powerpoint/2010/main" val="236793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445">
              <a:defRPr/>
            </a:pPr>
            <a:r>
              <a:rPr kumimoji="1" lang="ja-JP" altLang="en-US" b="1" u="sng" dirty="0"/>
              <a:t>先行研究において上級者・初級者間で同じ入出力を行うソースコードを比較した結果、</a:t>
            </a:r>
            <a:endParaRPr kumimoji="1" lang="en-US" altLang="ja-JP" b="1" u="sng" dirty="0"/>
          </a:p>
          <a:p>
            <a:pPr defTabSz="906445">
              <a:defRPr/>
            </a:pPr>
            <a:endParaRPr kumimoji="1" lang="en-US" altLang="ja-JP" b="1" u="sng" dirty="0"/>
          </a:p>
          <a:p>
            <a:r>
              <a:rPr kumimoji="1" lang="ja-JP" altLang="en-US" b="1" u="sng" dirty="0"/>
              <a:t>有意差が見られた特徴として、具体的に予約語とメトリクス値の</a:t>
            </a:r>
            <a:r>
              <a:rPr kumimoji="1" lang="en-US" altLang="ja-JP" b="1" u="sng" dirty="0"/>
              <a:t>2</a:t>
            </a:r>
            <a:r>
              <a:rPr kumimoji="1" lang="ja-JP" altLang="en-US" b="1" u="sng" dirty="0"/>
              <a:t>種類があります。</a:t>
            </a:r>
            <a:endParaRPr kumimoji="1" lang="en-US" altLang="ja-JP" b="1" u="sng" dirty="0"/>
          </a:p>
          <a:p>
            <a:endParaRPr kumimoji="1" lang="en-US" altLang="ja-JP" dirty="0"/>
          </a:p>
          <a:p>
            <a:r>
              <a:rPr kumimoji="1" lang="ja-JP" altLang="en-US" dirty="0"/>
              <a:t>予約語に関しては、上級者は</a:t>
            </a:r>
            <a:r>
              <a:rPr kumimoji="1" lang="en-US" altLang="ja-JP" dirty="0"/>
              <a:t>class</a:t>
            </a:r>
            <a:r>
              <a:rPr kumimoji="1" lang="ja-JP" altLang="en-US" dirty="0"/>
              <a:t>などの構造に関する記述が多く、初級者は</a:t>
            </a:r>
            <a:r>
              <a:rPr kumimoji="1" lang="en-US" altLang="ja-JP" dirty="0" err="1"/>
              <a:t>if,else</a:t>
            </a:r>
            <a:r>
              <a:rPr kumimoji="1" lang="ja-JP" altLang="en-US" dirty="0"/>
              <a:t>などの分岐に関する記述が多いという特徴がありました。</a:t>
            </a:r>
            <a:endParaRPr kumimoji="1" lang="en-US" altLang="ja-JP" dirty="0"/>
          </a:p>
          <a:p>
            <a:endParaRPr kumimoji="1" lang="en-US" altLang="ja-JP" dirty="0"/>
          </a:p>
          <a:p>
            <a:r>
              <a:rPr kumimoji="1" lang="ja-JP" altLang="en-US" dirty="0"/>
              <a:t>メトリクスに関しては、上級者は関数の数やクラス数が多いため行数が多く、初級者はネストの深さや分岐数が多いという特徴がありました。</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4113953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これらのことから、</a:t>
            </a:r>
            <a:r>
              <a:rPr kumimoji="1" lang="en-US" altLang="ja-JP" b="1" u="sng" dirty="0"/>
              <a:t>2</a:t>
            </a:r>
            <a:r>
              <a:rPr kumimoji="1" lang="ja-JP" altLang="en-US" b="1" u="sng" dirty="0" err="1"/>
              <a:t>つの</a:t>
            </a:r>
            <a:r>
              <a:rPr kumimoji="1" lang="ja-JP" altLang="en-US" b="1" u="sng" dirty="0"/>
              <a:t>目的をもって本研究を行いました。</a:t>
            </a:r>
            <a:endParaRPr kumimoji="1" lang="en-US" altLang="ja-JP" b="1" u="sng" dirty="0"/>
          </a:p>
          <a:p>
            <a:endParaRPr kumimoji="1" lang="en-US" altLang="ja-JP" b="1" u="sng" dirty="0"/>
          </a:p>
          <a:p>
            <a:pPr defTabSz="906898">
              <a:defRPr/>
            </a:pPr>
            <a:r>
              <a:rPr kumimoji="1" lang="en-US" altLang="ja-JP" dirty="0"/>
              <a:t>1</a:t>
            </a:r>
            <a:r>
              <a:rPr kumimoji="1" lang="ja-JP" altLang="en-US" dirty="0"/>
              <a:t>つ目は、</a:t>
            </a:r>
            <a:r>
              <a:rPr kumimoji="1" lang="ja-JP" altLang="en-US" b="1" u="sng" dirty="0"/>
              <a:t>先ほど説明した</a:t>
            </a:r>
            <a:r>
              <a:rPr lang="ja-JP" altLang="en-US" dirty="0">
                <a:latin typeface="ＭＳ Ｐゴシック" panose="020B0600070205080204" pitchFamily="50" charset="-128"/>
              </a:rPr>
              <a:t>上級者・初級者間で差異のある特徴量を用いた機械学習によって，</a:t>
            </a:r>
            <a:endParaRPr lang="en-US" altLang="ja-JP" dirty="0">
              <a:latin typeface="ＭＳ Ｐゴシック" panose="020B0600070205080204" pitchFamily="50" charset="-128"/>
            </a:endParaRPr>
          </a:p>
          <a:p>
            <a:pPr defTabSz="906898">
              <a:defRPr/>
            </a:pPr>
            <a:r>
              <a:rPr lang="ja-JP" altLang="en-US" dirty="0">
                <a:latin typeface="ＭＳ Ｐゴシック" panose="020B0600070205080204" pitchFamily="50" charset="-128"/>
              </a:rPr>
              <a:t>ソースコードの良否を自動で判定し，そのソースコードの品質を評価することです。</a:t>
            </a:r>
            <a:endParaRPr lang="en-US" altLang="ja-JP" dirty="0">
              <a:latin typeface="ＭＳ Ｐゴシック" panose="020B0600070205080204" pitchFamily="50" charset="-128"/>
            </a:endParaRPr>
          </a:p>
          <a:p>
            <a:pPr defTabSz="906898">
              <a:defRPr/>
            </a:pPr>
            <a:endParaRPr lang="en-US" altLang="ja-JP" dirty="0">
              <a:latin typeface="ＭＳ Ｐゴシック" panose="020B0600070205080204" pitchFamily="50" charset="-128"/>
            </a:endParaRPr>
          </a:p>
          <a:p>
            <a:pPr defTabSz="906898">
              <a:defRPr/>
            </a:pPr>
            <a:r>
              <a:rPr lang="en-US" altLang="ja-JP" dirty="0">
                <a:latin typeface="ＭＳ Ｐゴシック" panose="020B0600070205080204" pitchFamily="50" charset="-128"/>
              </a:rPr>
              <a:t>2</a:t>
            </a:r>
            <a:r>
              <a:rPr lang="ja-JP" altLang="en-US" dirty="0">
                <a:latin typeface="ＭＳ Ｐゴシック" panose="020B0600070205080204" pitchFamily="50" charset="-128"/>
              </a:rPr>
              <a:t>つ目は、特徴量を用いて，</a:t>
            </a:r>
            <a:r>
              <a:rPr lang="en-US" altLang="ja-JP" dirty="0">
                <a:latin typeface="ＭＳ Ｐゴシック" panose="020B0600070205080204" pitchFamily="50" charset="-128"/>
                <a:ea typeface="+mn-ea"/>
              </a:rPr>
              <a:t>1</a:t>
            </a:r>
            <a:r>
              <a:rPr lang="ja-JP" altLang="en-US" dirty="0">
                <a:latin typeface="ＭＳ Ｐゴシック" panose="020B0600070205080204" pitchFamily="50" charset="-128"/>
                <a:ea typeface="+mn-ea"/>
              </a:rPr>
              <a:t>で「否」と判定されたソースコードに対して</a:t>
            </a:r>
            <a:r>
              <a:rPr lang="ja-JP" altLang="en-US" dirty="0">
                <a:latin typeface="ＭＳ Ｐゴシック" panose="020B0600070205080204" pitchFamily="50" charset="-128"/>
              </a:rPr>
              <a:t>適切な修正を行うための指針を与えることです。</a:t>
            </a:r>
            <a:endParaRPr lang="en-US" altLang="ja-JP" dirty="0">
              <a:latin typeface="ＭＳ Ｐゴシック" panose="020B0600070205080204" pitchFamily="50" charset="-128"/>
            </a:endParaRPr>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3843567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b="1" u="sng" dirty="0"/>
              <a:t>目的の達成のために行った、本研究の概要を説明します。</a:t>
            </a:r>
            <a:endParaRPr kumimoji="1" lang="en-US" altLang="ja-JP" b="1" u="sng" dirty="0"/>
          </a:p>
          <a:p>
            <a:pPr algn="l"/>
            <a:endParaRPr kumimoji="1" lang="en-US" altLang="ja-JP" b="1" u="sng" dirty="0"/>
          </a:p>
          <a:p>
            <a:pPr algn="l"/>
            <a:r>
              <a:rPr kumimoji="1" lang="ja-JP" altLang="en-US" b="1" u="sng" dirty="0"/>
              <a:t>提案手法として、</a:t>
            </a:r>
            <a:r>
              <a:rPr kumimoji="1" lang="en-US" altLang="ja-JP" b="1" u="sng" dirty="0"/>
              <a:t>1</a:t>
            </a:r>
            <a:r>
              <a:rPr kumimoji="1" lang="ja-JP" altLang="en-US" b="1" u="sng" dirty="0"/>
              <a:t>つ目の目的に関しては、まず</a:t>
            </a:r>
            <a:r>
              <a:rPr kumimoji="1" lang="ja-JP" altLang="en-US" b="0" u="none" dirty="0"/>
              <a:t>様々な開発者が記述した</a:t>
            </a:r>
            <a:r>
              <a:rPr kumimoji="1" lang="ja-JP" altLang="en-US" b="1" u="sng" dirty="0"/>
              <a:t>大量の</a:t>
            </a:r>
            <a:r>
              <a:rPr kumimoji="1" lang="ja-JP" altLang="en-US" b="0" u="none" dirty="0"/>
              <a:t>ソースコードを収集します。</a:t>
            </a:r>
            <a:endParaRPr kumimoji="1" lang="en-US" altLang="ja-JP" b="0" u="none" dirty="0"/>
          </a:p>
          <a:p>
            <a:pPr algn="l"/>
            <a:r>
              <a:rPr kumimoji="1" lang="ja-JP" altLang="en-US" b="1" u="sng" dirty="0"/>
              <a:t>そのために、</a:t>
            </a:r>
            <a:r>
              <a:rPr kumimoji="1" lang="ja-JP" altLang="en-US" b="0" u="none" dirty="0"/>
              <a:t>プログラミングコンテストを利用しました。</a:t>
            </a:r>
            <a:endParaRPr kumimoji="1" lang="en-US" altLang="ja-JP" b="0" u="none" dirty="0"/>
          </a:p>
          <a:p>
            <a:pPr algn="l"/>
            <a:endParaRPr kumimoji="1" lang="en-US" altLang="ja-JP" b="0" u="none" dirty="0"/>
          </a:p>
          <a:p>
            <a:pPr algn="l"/>
            <a:r>
              <a:rPr kumimoji="1" lang="ja-JP" altLang="en-US" b="1" u="sng" dirty="0"/>
              <a:t>次に、収集したソースコードにより構築された</a:t>
            </a:r>
            <a:r>
              <a:rPr kumimoji="1" lang="ja-JP" altLang="en-US" b="0" u="none" dirty="0"/>
              <a:t>機械学習</a:t>
            </a:r>
            <a:r>
              <a:rPr kumimoji="1" lang="ja-JP" altLang="en-US" b="1" u="sng" dirty="0"/>
              <a:t>の学習モデル</a:t>
            </a:r>
            <a:r>
              <a:rPr kumimoji="1" lang="ja-JP" altLang="en-US" b="0" u="none" dirty="0"/>
              <a:t>を用いてソースコードの良否の判定を行います。</a:t>
            </a:r>
            <a:endParaRPr kumimoji="1" lang="en-US" altLang="ja-JP" b="0" u="none" dirty="0"/>
          </a:p>
          <a:p>
            <a:pPr algn="l"/>
            <a:endParaRPr kumimoji="1" lang="en-US" altLang="ja-JP" b="0" u="none" dirty="0"/>
          </a:p>
          <a:p>
            <a:pPr algn="l"/>
            <a:r>
              <a:rPr kumimoji="1" lang="en-US" altLang="ja-JP" b="1" u="sng" dirty="0"/>
              <a:t>2</a:t>
            </a:r>
            <a:r>
              <a:rPr kumimoji="1" lang="ja-JP" altLang="en-US" b="1" u="sng" dirty="0"/>
              <a:t>つ目の目的に関しては</a:t>
            </a:r>
            <a:r>
              <a:rPr kumimoji="1" lang="ja-JP" altLang="en-US" b="0" u="none" dirty="0"/>
              <a:t>、初級者と比較して上級者に多い特徴量を用いて修正の指針を提示します。</a:t>
            </a:r>
            <a:endParaRPr kumimoji="1" lang="en-US" altLang="ja-JP" b="0" u="none" dirty="0"/>
          </a:p>
          <a:p>
            <a:pPr algn="l"/>
            <a:endParaRPr kumimoji="1" lang="en-US" altLang="ja-JP" b="0" u="none" dirty="0"/>
          </a:p>
          <a:p>
            <a:pPr algn="l"/>
            <a:r>
              <a:rPr kumimoji="1" lang="ja-JP" altLang="en-US" b="1" u="sng" dirty="0"/>
              <a:t>これらの評価実験として、</a:t>
            </a:r>
            <a:r>
              <a:rPr kumimoji="1" lang="ja-JP" altLang="en-US" b="0" u="none" dirty="0"/>
              <a:t>判定精度の測定と、修正による判定の変化の確認を行いました。</a:t>
            </a: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6</a:t>
            </a:fld>
            <a:endParaRPr kumimoji="1" lang="ja-JP" altLang="en-US"/>
          </a:p>
        </p:txBody>
      </p:sp>
    </p:spTree>
    <p:extLst>
      <p:ext uri="{BB962C8B-B14F-4D97-AF65-F5344CB8AC3E}">
        <p14:creationId xmlns:p14="http://schemas.microsoft.com/office/powerpoint/2010/main" val="446147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ここからは、本研究における</a:t>
            </a:r>
            <a:r>
              <a:rPr kumimoji="1" lang="en-US" altLang="ja-JP" b="1" u="sng" dirty="0"/>
              <a:t>1</a:t>
            </a:r>
            <a:r>
              <a:rPr kumimoji="1" lang="ja-JP" altLang="en-US" b="1" u="sng" dirty="0"/>
              <a:t>つ目の目的を達成するための、ソースコードの良否の判定の全体の流れを説明します。</a:t>
            </a:r>
            <a:endParaRPr kumimoji="1" lang="en-US" altLang="ja-JP" b="1" u="sng" dirty="0"/>
          </a:p>
          <a:p>
            <a:endParaRPr kumimoji="1" lang="en-US" altLang="ja-JP" b="1" u="sng" dirty="0"/>
          </a:p>
          <a:p>
            <a:r>
              <a:rPr kumimoji="1" lang="ja-JP" altLang="en-US" dirty="0"/>
              <a:t>まずは、</a:t>
            </a:r>
            <a:r>
              <a:rPr kumimoji="1" lang="en-US" altLang="ja-JP" dirty="0"/>
              <a:t>Step1</a:t>
            </a:r>
            <a:r>
              <a:rPr kumimoji="1" lang="ja-JP" altLang="en-US" dirty="0"/>
              <a:t>として</a:t>
            </a:r>
            <a:r>
              <a:rPr kumimoji="1" lang="ja-JP" altLang="en-US"/>
              <a:t>、プログラミングコンテストサイトから</a:t>
            </a:r>
            <a:r>
              <a:rPr kumimoji="1" lang="ja-JP" altLang="en-US" dirty="0"/>
              <a:t>提出ソースコードを大量に収集し、上級者と初級者に分類します。</a:t>
            </a:r>
            <a:endParaRPr kumimoji="1" lang="en-US" altLang="ja-JP" dirty="0"/>
          </a:p>
          <a:p>
            <a:endParaRPr kumimoji="1" lang="en-US" altLang="ja-JP" dirty="0"/>
          </a:p>
          <a:p>
            <a:r>
              <a:rPr kumimoji="1" lang="ja-JP" altLang="en-US" dirty="0"/>
              <a:t>次に、</a:t>
            </a:r>
            <a:r>
              <a:rPr kumimoji="1" lang="en-US" altLang="ja-JP" dirty="0"/>
              <a:t>Step2</a:t>
            </a:r>
            <a:r>
              <a:rPr kumimoji="1" lang="ja-JP" altLang="en-US" dirty="0"/>
              <a:t>として、それらのソースコードをベクトル化し、機械学習用プログラムを用いて学習モデルを作成します。</a:t>
            </a:r>
            <a:endParaRPr kumimoji="1" lang="en-US" altLang="ja-JP" dirty="0"/>
          </a:p>
          <a:p>
            <a:endParaRPr kumimoji="1" lang="en-US" altLang="ja-JP" dirty="0"/>
          </a:p>
          <a:p>
            <a:r>
              <a:rPr kumimoji="1" lang="ja-JP" altLang="en-US" dirty="0"/>
              <a:t>最後に、</a:t>
            </a:r>
            <a:r>
              <a:rPr kumimoji="1" lang="en-US" altLang="ja-JP" dirty="0"/>
              <a:t>Step3</a:t>
            </a:r>
            <a:r>
              <a:rPr kumimoji="1" lang="ja-JP" altLang="en-US" dirty="0"/>
              <a:t>として、学習に関与していない新規のソースコードを、</a:t>
            </a:r>
            <a:endParaRPr kumimoji="1" lang="en-US" altLang="ja-JP" dirty="0"/>
          </a:p>
          <a:p>
            <a:r>
              <a:rPr kumimoji="1" lang="ja-JP" altLang="en-US" dirty="0"/>
              <a:t>作成した学習モデルに入力し、良否の判定を出力します。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2098528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b="1" u="sng" dirty="0"/>
              <a:t>様々な開発者が記述したソースコードを収集するために利用した、プログラミングコンテストについて説明します。</a:t>
            </a:r>
            <a:endParaRPr kumimoji="1" lang="en-US" altLang="ja-JP" b="1" u="sng" dirty="0"/>
          </a:p>
          <a:p>
            <a:pPr algn="l"/>
            <a:endParaRPr kumimoji="1" lang="en-US" altLang="ja-JP" b="1" u="sng" dirty="0"/>
          </a:p>
          <a:p>
            <a:r>
              <a:rPr kumimoji="1" lang="ja-JP" altLang="en-US" b="1" u="sng" dirty="0"/>
              <a:t>プログラミングコンテストとは、アルゴリズムに関するプログラムの問題を参加者が同時に解いてソースコードを提出し、その得点を競うものです。</a:t>
            </a:r>
            <a:endParaRPr kumimoji="1" lang="en-US" altLang="ja-JP" b="1" u="sng" dirty="0"/>
          </a:p>
          <a:p>
            <a:r>
              <a:rPr kumimoji="1" lang="ja-JP" altLang="en-US" b="1" u="sng" dirty="0"/>
              <a:t>正解数によって、そのコンテストの順位とレーティングが決まります。</a:t>
            </a:r>
            <a:endParaRPr kumimoji="1" lang="en-US" altLang="ja-JP" b="1" u="sng" dirty="0"/>
          </a:p>
          <a:p>
            <a:endParaRPr kumimoji="1" lang="en-US" altLang="ja-JP" b="1" u="sng" dirty="0"/>
          </a:p>
          <a:p>
            <a:r>
              <a:rPr kumimoji="1" lang="ja-JP" altLang="en-US" dirty="0"/>
              <a:t>レーティングとは、参加者の成績や実力を数値化したものです。</a:t>
            </a:r>
            <a:endParaRPr kumimoji="1" lang="en-US" altLang="ja-JP" dirty="0"/>
          </a:p>
          <a:p>
            <a:r>
              <a:rPr kumimoji="1" lang="ja-JP" altLang="en-US" dirty="0"/>
              <a:t>この数値が大きいほど、コンテストにおける期待順位が高いです。</a:t>
            </a:r>
            <a:endParaRPr kumimoji="1" lang="en-US" altLang="ja-JP" dirty="0"/>
          </a:p>
          <a:p>
            <a:endParaRPr kumimoji="1" lang="en-US" altLang="ja-JP" dirty="0"/>
          </a:p>
          <a:p>
            <a:r>
              <a:rPr kumimoji="1" lang="ja-JP" altLang="en-US" b="1" u="sng" dirty="0"/>
              <a:t>このレーティングが、上級者、初級者の定義と関連していて、本研究においては重要な要素となります。</a:t>
            </a: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8</a:t>
            </a:fld>
            <a:endParaRPr kumimoji="1" lang="ja-JP" altLang="en-US"/>
          </a:p>
        </p:txBody>
      </p:sp>
    </p:spTree>
    <p:extLst>
      <p:ext uri="{BB962C8B-B14F-4D97-AF65-F5344CB8AC3E}">
        <p14:creationId xmlns:p14="http://schemas.microsoft.com/office/powerpoint/2010/main" val="1915595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a:t>まずは、</a:t>
            </a:r>
            <a:r>
              <a:rPr kumimoji="1" lang="en-US" altLang="ja-JP" b="1" u="sng" dirty="0"/>
              <a:t>Step1</a:t>
            </a:r>
            <a:r>
              <a:rPr kumimoji="1" lang="ja-JP" altLang="en-US" b="1" u="sng" dirty="0"/>
              <a:t>のソースコードの収集についてお話します。</a:t>
            </a:r>
            <a:endParaRPr kumimoji="1" lang="en-US" altLang="ja-JP" b="1" u="sng" dirty="0"/>
          </a:p>
          <a:p>
            <a:endParaRPr kumimoji="1" lang="en-US" altLang="ja-JP" dirty="0"/>
          </a:p>
          <a:p>
            <a:r>
              <a:rPr kumimoji="1" lang="ja-JP" altLang="en-US" dirty="0"/>
              <a:t>プログラミングコンテストサイト</a:t>
            </a:r>
            <a:r>
              <a:rPr kumimoji="1" lang="en-US" altLang="ja-JP" dirty="0" err="1"/>
              <a:t>Codeforces</a:t>
            </a:r>
            <a:r>
              <a:rPr kumimoji="1" lang="ja-JP" altLang="en-US" dirty="0"/>
              <a:t>で一定期間（</a:t>
            </a:r>
            <a:r>
              <a:rPr lang="en-US" altLang="ja-JP" dirty="0"/>
              <a:t>2016/5/19</a:t>
            </a:r>
            <a:r>
              <a:rPr lang="ja-JP" altLang="en-US" dirty="0"/>
              <a:t>～</a:t>
            </a:r>
            <a:r>
              <a:rPr lang="en-US" altLang="ja-JP" dirty="0"/>
              <a:t>2016/11/15</a:t>
            </a:r>
            <a:r>
              <a:rPr lang="ja-JP" altLang="en-US" dirty="0"/>
              <a:t>）</a:t>
            </a:r>
            <a:r>
              <a:rPr kumimoji="1" lang="ja-JP" altLang="en-US" dirty="0"/>
              <a:t>のうちに提出されたソースコードと、</a:t>
            </a:r>
            <a:endParaRPr kumimoji="1" lang="en-US" altLang="ja-JP" dirty="0"/>
          </a:p>
          <a:p>
            <a:r>
              <a:rPr lang="ja-JP" altLang="en-US" b="1" u="sng" dirty="0"/>
              <a:t>それに付随した提出履歴情報を収集し、データセットを構築</a:t>
            </a:r>
            <a:r>
              <a:rPr lang="ja-JP" altLang="en-US" b="1" u="sng"/>
              <a:t>しました。</a:t>
            </a:r>
            <a:endParaRPr lang="en-US" altLang="ja-JP" b="1" u="sng" dirty="0"/>
          </a:p>
          <a:p>
            <a:endParaRPr kumimoji="1" lang="en-US" altLang="ja-JP" b="1" u="sng" dirty="0"/>
          </a:p>
          <a:p>
            <a:r>
              <a:rPr kumimoji="1" lang="ja-JP" altLang="en-US" b="1" u="sng"/>
              <a:t>データセットの内訳は、ソースコードデータと提出履歴データベースの</a:t>
            </a:r>
            <a:r>
              <a:rPr kumimoji="1" lang="en-US" altLang="ja-JP" b="1" u="sng" dirty="0"/>
              <a:t>2</a:t>
            </a:r>
            <a:r>
              <a:rPr kumimoji="1" lang="ja-JP" altLang="en-US" b="1" u="sng"/>
              <a:t>種類です。</a:t>
            </a:r>
            <a:endParaRPr kumimoji="1" lang="en-US" altLang="ja-JP" dirty="0"/>
          </a:p>
          <a:p>
            <a:endParaRPr kumimoji="1" lang="en-US" altLang="ja-JP" b="1" i="0" u="sng" dirty="0"/>
          </a:p>
          <a:p>
            <a:r>
              <a:rPr kumimoji="1" lang="ja-JP" altLang="en-US" b="1" i="0" u="sng" dirty="0"/>
              <a:t>収集したソースコード数は約</a:t>
            </a:r>
            <a:r>
              <a:rPr kumimoji="1" lang="en-US" altLang="ja-JP" b="1" i="0" u="sng" dirty="0"/>
              <a:t>164</a:t>
            </a:r>
            <a:r>
              <a:rPr kumimoji="1" lang="ja-JP" altLang="en-US" b="1" i="0" u="sng" dirty="0"/>
              <a:t>万で、参加者数は約</a:t>
            </a:r>
            <a:r>
              <a:rPr kumimoji="1" lang="en-US" altLang="ja-JP" b="1" i="0" u="sng" dirty="0"/>
              <a:t>1</a:t>
            </a:r>
            <a:r>
              <a:rPr kumimoji="1" lang="ja-JP" altLang="en-US" b="1" i="0" u="sng" dirty="0"/>
              <a:t>万</a:t>
            </a:r>
            <a:r>
              <a:rPr kumimoji="1" lang="en-US" altLang="ja-JP" b="1" i="0" u="sng" dirty="0"/>
              <a:t>4500</a:t>
            </a:r>
            <a:r>
              <a:rPr kumimoji="1" lang="ja-JP" altLang="en-US" b="1" i="0" u="sng" dirty="0"/>
              <a:t>となっております。</a:t>
            </a:r>
            <a:endParaRPr kumimoji="1" lang="en-US" altLang="ja-JP" b="1" i="0" u="sng" dirty="0"/>
          </a:p>
          <a:p>
            <a:endParaRPr kumimoji="1" lang="en-US" altLang="ja-JP" dirty="0"/>
          </a:p>
          <a:p>
            <a:endParaRPr kumimoji="1" lang="en-US" altLang="ja-JP" dirty="0"/>
          </a:p>
          <a:p>
            <a:r>
              <a:rPr kumimoji="1" lang="ja-JP" altLang="en-US" dirty="0"/>
              <a:t>そのうち、分類の対象となるのは提出ソースコードのうち</a:t>
            </a:r>
            <a:r>
              <a:rPr kumimoji="1" lang="en-US" altLang="ja-JP" dirty="0"/>
              <a:t>90%</a:t>
            </a:r>
            <a:r>
              <a:rPr kumimoji="1" lang="ja-JP" altLang="en-US" dirty="0"/>
              <a:t>を占める</a:t>
            </a:r>
            <a:r>
              <a:rPr kumimoji="1" lang="en-US" altLang="ja-JP" dirty="0"/>
              <a:t>C++</a:t>
            </a:r>
            <a:r>
              <a:rPr kumimoji="1" lang="ja-JP" altLang="en-US" dirty="0"/>
              <a:t>で記述されたソースコードです。</a:t>
            </a:r>
            <a:endParaRPr kumimoji="1" lang="en-US" altLang="ja-JP"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9</a:t>
            </a:fld>
            <a:endParaRPr kumimoji="1" lang="ja-JP" altLang="en-US"/>
          </a:p>
        </p:txBody>
      </p:sp>
    </p:spTree>
    <p:extLst>
      <p:ext uri="{BB962C8B-B14F-4D97-AF65-F5344CB8AC3E}">
        <p14:creationId xmlns:p14="http://schemas.microsoft.com/office/powerpoint/2010/main" val="6131977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4888DF3F-7184-4881-AE01-5685F89EBE2D}" type="datetime1">
              <a:rPr kumimoji="1" lang="ja-JP" altLang="en-US" smtClean="0"/>
              <a:t>2019/7/13</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742592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9BBAE6C5-080A-47A1-B635-1B22EF5E69BC}" type="datetime1">
              <a:rPr kumimoji="1" lang="ja-JP" altLang="en-US" smtClean="0"/>
              <a:t>2019/7/13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29487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429FE1B4-1EA9-4F96-9295-5BE9FA8BC52E}" type="datetime1">
              <a:rPr kumimoji="1" lang="ja-JP" altLang="en-US" smtClean="0"/>
              <a:t>2019/7/13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30490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08D476AC-0706-42E3-8748-EAAE0A2CA417}" type="datetime1">
              <a:rPr kumimoji="1" lang="ja-JP" altLang="en-US" smtClean="0"/>
              <a:t>2019/7/13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000331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6C839D71-6187-4A71-B315-3830FB24D9F5}" type="datetime1">
              <a:rPr kumimoji="1" lang="ja-JP" altLang="en-US" smtClean="0"/>
              <a:t>2019/7/13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03709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FD28EC89-9170-4951-B6A0-C76D3BB8ADA4}" type="datetime1">
              <a:rPr kumimoji="1" lang="ja-JP" altLang="en-US" smtClean="0"/>
              <a:t>2019/7/13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01735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6EF017E8-5A3D-4EF0-8D79-3CA711BDC4A2}" type="datetime1">
              <a:rPr kumimoji="1" lang="ja-JP" altLang="en-US" smtClean="0"/>
              <a:t>2019/7/13</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37995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A17A63EE-BC35-480E-9637-8709C3F4FD48}" type="datetime1">
              <a:rPr kumimoji="1" lang="ja-JP" altLang="en-US" smtClean="0"/>
              <a:t>2019/7/13</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583961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58237460-C5CE-4D24-9EB5-E0546345B265}" type="datetime1">
              <a:rPr kumimoji="1" lang="ja-JP" altLang="en-US" smtClean="0"/>
              <a:t>2019/7/13</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11517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A29AF934-CDCD-4436-9F5D-C30E3CC63241}" type="datetime1">
              <a:rPr kumimoji="1" lang="ja-JP" altLang="en-US" smtClean="0"/>
              <a:t>2019/7/13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6827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122FDF6F-A09B-4150-8717-1758A495B5B1}" type="datetime1">
              <a:rPr kumimoji="1" lang="ja-JP" altLang="en-US" smtClean="0"/>
              <a:t>2019/7/13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874121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8894555F-8A71-4EF5-B894-D7C4C483D6BB}" type="datetime1">
              <a:rPr kumimoji="1" lang="ja-JP" altLang="en-US" smtClean="0"/>
              <a:t>2019/7/13</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fld id="{1EED56CB-58F9-4B74-8C64-FB1757321DFA}"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4204944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60.png"/><Relationship Id="rId2" Type="http://schemas.openxmlformats.org/officeDocument/2006/relationships/image" Target="../media/image15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6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200" dirty="0">
                <a:latin typeface="ＭＳ Ｐゴシック" panose="020B0600070205080204" pitchFamily="50" charset="-128"/>
                <a:ea typeface="ＭＳ Ｐゴシック" panose="020B0600070205080204" pitchFamily="50" charset="-128"/>
              </a:rPr>
              <a:t>ソースコード特徴量を用いた機械学習によるソースコード</a:t>
            </a:r>
            <a:r>
              <a:rPr lang="ja-JP" altLang="en-US" sz="3200" dirty="0">
                <a:latin typeface="ＭＳ Ｐゴシック" panose="020B0600070205080204" pitchFamily="50" charset="-128"/>
                <a:ea typeface="ＭＳ Ｐゴシック" panose="020B0600070205080204" pitchFamily="50" charset="-128"/>
              </a:rPr>
              <a:t>品質</a:t>
            </a:r>
            <a:r>
              <a:rPr kumimoji="1" lang="ja-JP" altLang="en-US" sz="3200" dirty="0">
                <a:latin typeface="ＭＳ Ｐゴシック" panose="020B0600070205080204" pitchFamily="50" charset="-128"/>
                <a:ea typeface="ＭＳ Ｐゴシック" panose="020B0600070205080204" pitchFamily="50" charset="-128"/>
              </a:rPr>
              <a:t>の評価</a:t>
            </a:r>
          </a:p>
        </p:txBody>
      </p:sp>
      <p:sp>
        <p:nvSpPr>
          <p:cNvPr id="3" name="サブタイトル 2"/>
          <p:cNvSpPr>
            <a:spLocks noGrp="1"/>
          </p:cNvSpPr>
          <p:nvPr>
            <p:ph type="subTitle" idx="1"/>
          </p:nvPr>
        </p:nvSpPr>
        <p:spPr/>
        <p:txBody>
          <a:bodyPr/>
          <a:lstStyle/>
          <a:p>
            <a:pPr algn="r"/>
            <a:r>
              <a:rPr lang="ja-JP" altLang="en-US" sz="2800" dirty="0">
                <a:latin typeface="ＭＳ Ｐゴシック" panose="020B0600070205080204" pitchFamily="50" charset="-128"/>
                <a:ea typeface="ＭＳ Ｐゴシック" panose="020B0600070205080204" pitchFamily="50" charset="-128"/>
              </a:rPr>
              <a:t>大阪大学大学院情報科学研究科</a:t>
            </a:r>
            <a:endParaRPr lang="en-US" altLang="ja-JP" sz="2800" dirty="0">
              <a:latin typeface="ＭＳ Ｐゴシック" panose="020B0600070205080204" pitchFamily="50" charset="-128"/>
              <a:ea typeface="ＭＳ Ｐゴシック" panose="020B0600070205080204" pitchFamily="50" charset="-128"/>
            </a:endParaRPr>
          </a:p>
          <a:p>
            <a:pPr algn="r"/>
            <a:r>
              <a:rPr lang="ja-JP" altLang="en-US" sz="2800" dirty="0">
                <a:latin typeface="ＭＳ Ｐゴシック" panose="020B0600070205080204" pitchFamily="50" charset="-128"/>
                <a:ea typeface="ＭＳ Ｐゴシック" panose="020B0600070205080204" pitchFamily="50" charset="-128"/>
              </a:rPr>
              <a:t>槇原啓介，松下誠，井上克郎</a:t>
            </a:r>
            <a:endParaRPr kumimoji="1" lang="ja-JP" altLang="en-US" sz="28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96582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457200" y="1803698"/>
            <a:ext cx="8251467" cy="194768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ja-JP" altLang="en-US" sz="2400" dirty="0">
                <a:solidFill>
                  <a:schemeClr val="tx1"/>
                </a:solidFill>
              </a:rPr>
              <a:t>参加者をレーティングでソート</a:t>
            </a:r>
            <a:endParaRPr lang="en-US" altLang="ja-JP" sz="2400" dirty="0">
              <a:solidFill>
                <a:schemeClr val="tx1"/>
              </a:solidFill>
            </a:endParaRPr>
          </a:p>
          <a:p>
            <a:endParaRPr lang="en-US" altLang="ja-JP" dirty="0">
              <a:solidFill>
                <a:schemeClr val="tx1"/>
              </a:solidFill>
            </a:endParaRPr>
          </a:p>
          <a:p>
            <a:endParaRPr lang="en-US" altLang="ja-JP" dirty="0">
              <a:solidFill>
                <a:schemeClr val="tx1"/>
              </a:solidFill>
            </a:endParaRPr>
          </a:p>
        </p:txBody>
      </p:sp>
      <p:sp>
        <p:nvSpPr>
          <p:cNvPr id="2" name="タイトル 1"/>
          <p:cNvSpPr>
            <a:spLocks noGrp="1"/>
          </p:cNvSpPr>
          <p:nvPr>
            <p:ph type="title"/>
          </p:nvPr>
        </p:nvSpPr>
        <p:spPr/>
        <p:txBody>
          <a:bodyPr/>
          <a:lstStyle/>
          <a:p>
            <a:r>
              <a:rPr lang="en-US" altLang="ja-JP" dirty="0">
                <a:latin typeface="ＭＳ Ｐゴシック" panose="020B0600070205080204" pitchFamily="50" charset="-128"/>
                <a:ea typeface="ＭＳ Ｐゴシック" panose="020B0600070205080204" pitchFamily="50" charset="-128"/>
              </a:rPr>
              <a:t>Step1-2 : </a:t>
            </a:r>
            <a:r>
              <a:rPr lang="ja-JP" altLang="en-US" dirty="0">
                <a:latin typeface="ＭＳ Ｐゴシック" panose="020B0600070205080204" pitchFamily="50" charset="-128"/>
                <a:ea typeface="ＭＳ Ｐゴシック" panose="020B0600070205080204" pitchFamily="50" charset="-128"/>
              </a:rPr>
              <a:t>分類</a:t>
            </a:r>
            <a:endParaRPr kumimoji="1" lang="ja-JP" altLang="en-US" dirty="0"/>
          </a:p>
        </p:txBody>
      </p:sp>
      <p:sp>
        <p:nvSpPr>
          <p:cNvPr id="4" name="スライド番号プレースホルダー 3"/>
          <p:cNvSpPr>
            <a:spLocks noGrp="1"/>
          </p:cNvSpPr>
          <p:nvPr>
            <p:ph type="sldNum" sz="quarter" idx="12"/>
          </p:nvPr>
        </p:nvSpPr>
        <p:spPr>
          <a:xfrm>
            <a:off x="7557729" y="6258443"/>
            <a:ext cx="1150938" cy="288925"/>
          </a:xfrm>
        </p:spPr>
        <p:txBody>
          <a:bodyPr/>
          <a:lstStyle/>
          <a:p>
            <a:fld id="{1EED56CB-58F9-4B74-8C64-FB1757321DFA}" type="slidenum">
              <a:rPr kumimoji="1" lang="ja-JP" altLang="en-US" smtClean="0"/>
              <a:t>10</a:t>
            </a:fld>
            <a:endParaRPr kumimoji="1" lang="ja-JP" altLang="en-US" dirty="0"/>
          </a:p>
        </p:txBody>
      </p:sp>
      <p:sp>
        <p:nvSpPr>
          <p:cNvPr id="59" name="正方形/長方形 58"/>
          <p:cNvSpPr/>
          <p:nvPr/>
        </p:nvSpPr>
        <p:spPr>
          <a:xfrm>
            <a:off x="633178" y="1537604"/>
            <a:ext cx="3185057"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上級者・初級者に分類</a:t>
            </a:r>
            <a:endParaRPr kumimoji="1" lang="ja-JP" altLang="en-US" sz="2400" dirty="0">
              <a:solidFill>
                <a:schemeClr val="tx1"/>
              </a:solidFill>
            </a:endParaRPr>
          </a:p>
        </p:txBody>
      </p:sp>
      <p:graphicFrame>
        <p:nvGraphicFramePr>
          <p:cNvPr id="68" name="コンテンツ プレースホルダー 4"/>
          <p:cNvGraphicFramePr>
            <a:graphicFrameLocks noGrp="1"/>
          </p:cNvGraphicFramePr>
          <p:nvPr>
            <p:ph idx="1"/>
            <p:extLst>
              <p:ext uri="{D42A27DB-BD31-4B8C-83A1-F6EECF244321}">
                <p14:modId xmlns:p14="http://schemas.microsoft.com/office/powerpoint/2010/main" val="4192408008"/>
              </p:ext>
            </p:extLst>
          </p:nvPr>
        </p:nvGraphicFramePr>
        <p:xfrm>
          <a:off x="827916" y="2826969"/>
          <a:ext cx="3303676" cy="370840"/>
        </p:xfrm>
        <a:graphic>
          <a:graphicData uri="http://schemas.openxmlformats.org/drawingml/2006/table">
            <a:tbl>
              <a:tblPr firstRow="1" bandRow="1">
                <a:tableStyleId>{5C22544A-7EE6-4342-B048-85BDC9FD1C3A}</a:tableStyleId>
              </a:tblPr>
              <a:tblGrid>
                <a:gridCol w="825919">
                  <a:extLst>
                    <a:ext uri="{9D8B030D-6E8A-4147-A177-3AD203B41FA5}">
                      <a16:colId xmlns:a16="http://schemas.microsoft.com/office/drawing/2014/main" val="1992045839"/>
                    </a:ext>
                  </a:extLst>
                </a:gridCol>
                <a:gridCol w="825919">
                  <a:extLst>
                    <a:ext uri="{9D8B030D-6E8A-4147-A177-3AD203B41FA5}">
                      <a16:colId xmlns:a16="http://schemas.microsoft.com/office/drawing/2014/main" val="2873935970"/>
                    </a:ext>
                  </a:extLst>
                </a:gridCol>
                <a:gridCol w="825919">
                  <a:extLst>
                    <a:ext uri="{9D8B030D-6E8A-4147-A177-3AD203B41FA5}">
                      <a16:colId xmlns:a16="http://schemas.microsoft.com/office/drawing/2014/main" val="4183703209"/>
                    </a:ext>
                  </a:extLst>
                </a:gridCol>
                <a:gridCol w="825919">
                  <a:extLst>
                    <a:ext uri="{9D8B030D-6E8A-4147-A177-3AD203B41FA5}">
                      <a16:colId xmlns:a16="http://schemas.microsoft.com/office/drawing/2014/main" val="502404977"/>
                    </a:ext>
                  </a:extLst>
                </a:gridCol>
              </a:tblGrid>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9106"/>
                    </a:solidFill>
                  </a:tcPr>
                </a:tc>
                <a:extLst>
                  <a:ext uri="{0D108BD9-81ED-4DB2-BD59-A6C34878D82A}">
                    <a16:rowId xmlns:a16="http://schemas.microsoft.com/office/drawing/2014/main" val="3823373693"/>
                  </a:ext>
                </a:extLst>
              </a:tr>
            </a:tbl>
          </a:graphicData>
        </a:graphic>
      </p:graphicFrame>
      <p:sp>
        <p:nvSpPr>
          <p:cNvPr id="69" name="テキスト ボックス 68"/>
          <p:cNvSpPr txBox="1"/>
          <p:nvPr/>
        </p:nvSpPr>
        <p:spPr>
          <a:xfrm>
            <a:off x="1052810" y="2497393"/>
            <a:ext cx="1306286" cy="369332"/>
          </a:xfrm>
          <a:prstGeom prst="rect">
            <a:avLst/>
          </a:prstGeom>
          <a:noFill/>
        </p:spPr>
        <p:txBody>
          <a:bodyPr wrap="square" rtlCol="0">
            <a:spAutoFit/>
          </a:bodyPr>
          <a:lstStyle/>
          <a:p>
            <a:pPr algn="ctr"/>
            <a:r>
              <a:rPr kumimoji="1" lang="en-US" altLang="ja-JP" dirty="0"/>
              <a:t>25%</a:t>
            </a:r>
            <a:endParaRPr kumimoji="1" lang="ja-JP" altLang="en-US" dirty="0"/>
          </a:p>
        </p:txBody>
      </p:sp>
      <p:sp>
        <p:nvSpPr>
          <p:cNvPr id="70" name="テキスト ボックス 69"/>
          <p:cNvSpPr txBox="1"/>
          <p:nvPr/>
        </p:nvSpPr>
        <p:spPr>
          <a:xfrm>
            <a:off x="1878892" y="2504039"/>
            <a:ext cx="1306286" cy="369332"/>
          </a:xfrm>
          <a:prstGeom prst="rect">
            <a:avLst/>
          </a:prstGeom>
          <a:noFill/>
        </p:spPr>
        <p:txBody>
          <a:bodyPr wrap="square" rtlCol="0">
            <a:spAutoFit/>
          </a:bodyPr>
          <a:lstStyle/>
          <a:p>
            <a:pPr algn="ctr"/>
            <a:r>
              <a:rPr kumimoji="1" lang="en-US" altLang="ja-JP" dirty="0"/>
              <a:t>50%</a:t>
            </a:r>
            <a:endParaRPr kumimoji="1" lang="ja-JP" altLang="en-US" dirty="0"/>
          </a:p>
        </p:txBody>
      </p:sp>
      <p:sp>
        <p:nvSpPr>
          <p:cNvPr id="71" name="テキスト ボックス 70"/>
          <p:cNvSpPr txBox="1"/>
          <p:nvPr/>
        </p:nvSpPr>
        <p:spPr>
          <a:xfrm>
            <a:off x="2727594" y="2512387"/>
            <a:ext cx="1306286" cy="369332"/>
          </a:xfrm>
          <a:prstGeom prst="rect">
            <a:avLst/>
          </a:prstGeom>
          <a:noFill/>
        </p:spPr>
        <p:txBody>
          <a:bodyPr wrap="square" rtlCol="0">
            <a:spAutoFit/>
          </a:bodyPr>
          <a:lstStyle/>
          <a:p>
            <a:pPr algn="ctr"/>
            <a:r>
              <a:rPr lang="en-US" altLang="ja-JP" dirty="0"/>
              <a:t>75</a:t>
            </a:r>
            <a:r>
              <a:rPr kumimoji="1" lang="en-US" altLang="ja-JP" dirty="0"/>
              <a:t>%</a:t>
            </a:r>
            <a:endParaRPr kumimoji="1" lang="ja-JP" altLang="en-US" dirty="0"/>
          </a:p>
        </p:txBody>
      </p:sp>
      <p:sp>
        <p:nvSpPr>
          <p:cNvPr id="72" name="テキスト ボックス 71"/>
          <p:cNvSpPr txBox="1"/>
          <p:nvPr/>
        </p:nvSpPr>
        <p:spPr>
          <a:xfrm>
            <a:off x="328280" y="3242555"/>
            <a:ext cx="1888176" cy="400110"/>
          </a:xfrm>
          <a:prstGeom prst="rect">
            <a:avLst/>
          </a:prstGeom>
          <a:noFill/>
        </p:spPr>
        <p:txBody>
          <a:bodyPr wrap="square" rtlCol="0">
            <a:spAutoFit/>
          </a:bodyPr>
          <a:lstStyle/>
          <a:p>
            <a:pPr algn="ctr"/>
            <a:r>
              <a:rPr kumimoji="1" lang="ja-JP" altLang="en-US" sz="2000" dirty="0"/>
              <a:t>初級者</a:t>
            </a:r>
          </a:p>
        </p:txBody>
      </p:sp>
      <p:sp>
        <p:nvSpPr>
          <p:cNvPr id="73" name="テキスト ボックス 72"/>
          <p:cNvSpPr txBox="1"/>
          <p:nvPr/>
        </p:nvSpPr>
        <p:spPr>
          <a:xfrm>
            <a:off x="2743050" y="3242555"/>
            <a:ext cx="1888176" cy="400110"/>
          </a:xfrm>
          <a:prstGeom prst="rect">
            <a:avLst/>
          </a:prstGeom>
          <a:noFill/>
        </p:spPr>
        <p:txBody>
          <a:bodyPr wrap="square" rtlCol="0">
            <a:spAutoFit/>
          </a:bodyPr>
          <a:lstStyle/>
          <a:p>
            <a:pPr algn="ctr"/>
            <a:r>
              <a:rPr kumimoji="1" lang="ja-JP" altLang="en-US" sz="2000" dirty="0"/>
              <a:t>上級者</a:t>
            </a:r>
          </a:p>
        </p:txBody>
      </p:sp>
      <p:sp>
        <p:nvSpPr>
          <p:cNvPr id="74" name="右中かっこ 73"/>
          <p:cNvSpPr/>
          <p:nvPr/>
        </p:nvSpPr>
        <p:spPr>
          <a:xfrm rot="5400000">
            <a:off x="2421687" y="2613981"/>
            <a:ext cx="116132" cy="1347489"/>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5" name="テキスト ボックス 74"/>
          <p:cNvSpPr txBox="1"/>
          <p:nvPr/>
        </p:nvSpPr>
        <p:spPr>
          <a:xfrm>
            <a:off x="1681329" y="3266199"/>
            <a:ext cx="1596850" cy="400110"/>
          </a:xfrm>
          <a:prstGeom prst="rect">
            <a:avLst/>
          </a:prstGeom>
          <a:noFill/>
        </p:spPr>
        <p:txBody>
          <a:bodyPr wrap="square" rtlCol="0">
            <a:spAutoFit/>
          </a:bodyPr>
          <a:lstStyle/>
          <a:p>
            <a:pPr algn="ctr"/>
            <a:r>
              <a:rPr kumimoji="1" lang="ja-JP" altLang="en-US" sz="2000" dirty="0"/>
              <a:t>利用しない</a:t>
            </a:r>
          </a:p>
        </p:txBody>
      </p:sp>
      <p:graphicFrame>
        <p:nvGraphicFramePr>
          <p:cNvPr id="77" name="表 76"/>
          <p:cNvGraphicFramePr>
            <a:graphicFrameLocks noGrp="1"/>
          </p:cNvGraphicFramePr>
          <p:nvPr>
            <p:extLst>
              <p:ext uri="{D42A27DB-BD31-4B8C-83A1-F6EECF244321}">
                <p14:modId xmlns:p14="http://schemas.microsoft.com/office/powerpoint/2010/main" val="582218782"/>
              </p:ext>
            </p:extLst>
          </p:nvPr>
        </p:nvGraphicFramePr>
        <p:xfrm>
          <a:off x="1878892" y="3989599"/>
          <a:ext cx="5445691" cy="2466275"/>
        </p:xfrm>
        <a:graphic>
          <a:graphicData uri="http://schemas.openxmlformats.org/drawingml/2006/table">
            <a:tbl>
              <a:tblPr firstRow="1" bandRow="1">
                <a:tableStyleId>{5C22544A-7EE6-4342-B048-85BDC9FD1C3A}</a:tableStyleId>
              </a:tblPr>
              <a:tblGrid>
                <a:gridCol w="1846706">
                  <a:extLst>
                    <a:ext uri="{9D8B030D-6E8A-4147-A177-3AD203B41FA5}">
                      <a16:colId xmlns:a16="http://schemas.microsoft.com/office/drawing/2014/main" val="1678209244"/>
                    </a:ext>
                  </a:extLst>
                </a:gridCol>
                <a:gridCol w="973016">
                  <a:extLst>
                    <a:ext uri="{9D8B030D-6E8A-4147-A177-3AD203B41FA5}">
                      <a16:colId xmlns:a16="http://schemas.microsoft.com/office/drawing/2014/main" val="713725931"/>
                    </a:ext>
                  </a:extLst>
                </a:gridCol>
                <a:gridCol w="1306332">
                  <a:extLst>
                    <a:ext uri="{9D8B030D-6E8A-4147-A177-3AD203B41FA5}">
                      <a16:colId xmlns:a16="http://schemas.microsoft.com/office/drawing/2014/main" val="1128676483"/>
                    </a:ext>
                  </a:extLst>
                </a:gridCol>
                <a:gridCol w="1319637">
                  <a:extLst>
                    <a:ext uri="{9D8B030D-6E8A-4147-A177-3AD203B41FA5}">
                      <a16:colId xmlns:a16="http://schemas.microsoft.com/office/drawing/2014/main" val="4240513648"/>
                    </a:ext>
                  </a:extLst>
                </a:gridCol>
              </a:tblGrid>
              <a:tr h="366579">
                <a:tc>
                  <a:txBody>
                    <a:bodyPr/>
                    <a:lstStyle/>
                    <a:p>
                      <a:endParaRPr kumimoji="1" lang="ja-JP" altLang="en-US" sz="2000" b="0" dirty="0">
                        <a:solidFill>
                          <a:schemeClr val="tx1"/>
                        </a:solidFill>
                      </a:endParaRP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2000" b="0" dirty="0">
                        <a:solidFill>
                          <a:schemeClr val="tx1"/>
                        </a:solidFill>
                      </a:endParaRP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2000" b="0" dirty="0">
                          <a:solidFill>
                            <a:schemeClr val="tx1"/>
                          </a:solidFill>
                        </a:rPr>
                        <a:t>初級者</a:t>
                      </a: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2000" b="0" dirty="0">
                          <a:solidFill>
                            <a:schemeClr val="tx1"/>
                          </a:solidFill>
                        </a:rPr>
                        <a:t>上級者</a:t>
                      </a:r>
                    </a:p>
                  </a:txBody>
                  <a:tcP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4246258"/>
                  </a:ext>
                </a:extLst>
              </a:tr>
              <a:tr h="414007">
                <a:tc>
                  <a:txBody>
                    <a:bodyPr/>
                    <a:lstStyle/>
                    <a:p>
                      <a:endParaRPr kumimoji="1" lang="en-US" altLang="ja-JP" sz="20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dirty="0">
                          <a:solidFill>
                            <a:schemeClr val="tx1"/>
                          </a:solidFill>
                        </a:rPr>
                        <a:t>平均</a:t>
                      </a:r>
                      <a:endParaRPr kumimoji="1" lang="en-US" altLang="ja-JP" sz="20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r"/>
                      <a:r>
                        <a:rPr kumimoji="1" lang="en-US" altLang="ja-JP" sz="2000" dirty="0">
                          <a:solidFill>
                            <a:schemeClr val="tx1"/>
                          </a:solidFill>
                        </a:rPr>
                        <a:t>1171.12</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r"/>
                      <a:r>
                        <a:rPr kumimoji="1" lang="en-US" altLang="ja-JP" sz="2000" dirty="0">
                          <a:solidFill>
                            <a:schemeClr val="tx1"/>
                          </a:solidFill>
                        </a:rPr>
                        <a:t>1824.82</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278936691"/>
                  </a:ext>
                </a:extLst>
              </a:tr>
              <a:tr h="414007">
                <a:tc>
                  <a:txBody>
                    <a:bodyPr/>
                    <a:lstStyle/>
                    <a:p>
                      <a:pPr algn="ctr"/>
                      <a:r>
                        <a:rPr kumimoji="1" lang="ja-JP" altLang="en-US" sz="2000" dirty="0">
                          <a:solidFill>
                            <a:schemeClr val="tx1"/>
                          </a:solidFill>
                        </a:rPr>
                        <a:t>レーティング</a:t>
                      </a:r>
                    </a:p>
                  </a:txBody>
                  <a:tcPr>
                    <a:solidFill>
                      <a:schemeClr val="bg1"/>
                    </a:solidFill>
                  </a:tcPr>
                </a:tc>
                <a:tc>
                  <a:txBody>
                    <a:bodyPr/>
                    <a:lstStyle/>
                    <a:p>
                      <a:pPr algn="ctr"/>
                      <a:r>
                        <a:rPr kumimoji="1" lang="ja-JP" altLang="en-US" sz="2000" dirty="0">
                          <a:solidFill>
                            <a:schemeClr val="tx1"/>
                          </a:solidFill>
                        </a:rPr>
                        <a:t>最小値</a:t>
                      </a:r>
                    </a:p>
                  </a:txBody>
                  <a:tcPr>
                    <a:solidFill>
                      <a:schemeClr val="bg1"/>
                    </a:solidFill>
                  </a:tcPr>
                </a:tc>
                <a:tc>
                  <a:txBody>
                    <a:bodyPr/>
                    <a:lstStyle/>
                    <a:p>
                      <a:pPr algn="r"/>
                      <a:r>
                        <a:rPr kumimoji="1" lang="en-US" altLang="ja-JP" sz="2000" dirty="0">
                          <a:solidFill>
                            <a:schemeClr val="tx1"/>
                          </a:solidFill>
                        </a:rPr>
                        <a:t>-39</a:t>
                      </a:r>
                      <a:endParaRPr kumimoji="1" lang="ja-JP" altLang="en-US" sz="2000" dirty="0">
                        <a:solidFill>
                          <a:schemeClr val="tx1"/>
                        </a:solidFill>
                      </a:endParaRPr>
                    </a:p>
                  </a:txBody>
                  <a:tcPr>
                    <a:solidFill>
                      <a:schemeClr val="bg1"/>
                    </a:solidFill>
                  </a:tcPr>
                </a:tc>
                <a:tc>
                  <a:txBody>
                    <a:bodyPr/>
                    <a:lstStyle/>
                    <a:p>
                      <a:pPr algn="r"/>
                      <a:r>
                        <a:rPr kumimoji="1" lang="en-US" altLang="ja-JP" sz="2000" dirty="0">
                          <a:solidFill>
                            <a:schemeClr val="tx1"/>
                          </a:solidFill>
                        </a:rPr>
                        <a:t>1573</a:t>
                      </a:r>
                      <a:endParaRPr kumimoji="1" lang="ja-JP" altLang="en-US" sz="2000" dirty="0">
                        <a:solidFill>
                          <a:schemeClr val="tx1"/>
                        </a:solidFill>
                      </a:endParaRPr>
                    </a:p>
                  </a:txBody>
                  <a:tcPr>
                    <a:solidFill>
                      <a:schemeClr val="bg1"/>
                    </a:solidFill>
                  </a:tcPr>
                </a:tc>
                <a:extLst>
                  <a:ext uri="{0D108BD9-81ED-4DB2-BD59-A6C34878D82A}">
                    <a16:rowId xmlns:a16="http://schemas.microsoft.com/office/drawing/2014/main" val="1121997974"/>
                  </a:ext>
                </a:extLst>
              </a:tr>
              <a:tr h="414007">
                <a:tc>
                  <a:txBody>
                    <a:bodyPr/>
                    <a:lstStyle/>
                    <a:p>
                      <a:pPr algn="ct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dirty="0">
                          <a:solidFill>
                            <a:schemeClr val="tx1"/>
                          </a:solidFill>
                        </a:rPr>
                        <a:t>最大値</a:t>
                      </a:r>
                    </a:p>
                  </a:txBody>
                  <a:tcPr>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1299</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3367</a:t>
                      </a:r>
                      <a:endParaRPr kumimoji="1" lang="ja-JP" altLang="en-US" sz="20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2208797"/>
                  </a:ext>
                </a:extLst>
              </a:tr>
              <a:tr h="414007">
                <a:tc>
                  <a:txBody>
                    <a:bodyPr/>
                    <a:lstStyle/>
                    <a:p>
                      <a:pPr algn="ctr"/>
                      <a:r>
                        <a:rPr kumimoji="1" lang="ja-JP" altLang="en-US" sz="2000" dirty="0">
                          <a:solidFill>
                            <a:schemeClr val="tx1"/>
                          </a:solidFill>
                        </a:rPr>
                        <a:t>人数</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3634</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3622</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4450070"/>
                  </a:ext>
                </a:extLst>
              </a:tr>
              <a:tr h="4140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000" dirty="0"/>
                        <a:t>ソースコード数</a:t>
                      </a:r>
                    </a:p>
                  </a:txBody>
                  <a:tcPr anchor="ct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ja-JP" altLang="en-US" sz="2000" dirty="0"/>
                    </a:p>
                  </a:txBody>
                  <a:tcPr anchor="ct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332,863</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a:solidFill>
                            <a:schemeClr val="tx1"/>
                          </a:solidFill>
                        </a:rPr>
                        <a:t>544,290</a:t>
                      </a:r>
                      <a:endParaRPr kumimoji="1" lang="ja-JP" altLang="en-US" sz="2000" dirty="0">
                        <a:solidFill>
                          <a:schemeClr val="tx1"/>
                        </a:solidFill>
                      </a:endParaRPr>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5065564"/>
                  </a:ext>
                </a:extLst>
              </a:tr>
            </a:tbl>
          </a:graphicData>
        </a:graphic>
      </p:graphicFrame>
      <p:sp>
        <p:nvSpPr>
          <p:cNvPr id="3" name="テキスト ボックス 2"/>
          <p:cNvSpPr txBox="1"/>
          <p:nvPr/>
        </p:nvSpPr>
        <p:spPr>
          <a:xfrm>
            <a:off x="4957674" y="1931608"/>
            <a:ext cx="3394205" cy="1569660"/>
          </a:xfrm>
          <a:prstGeom prst="rect">
            <a:avLst/>
          </a:prstGeom>
          <a:noFill/>
          <a:ln>
            <a:solidFill>
              <a:srgbClr val="FF0000"/>
            </a:solidFill>
          </a:ln>
        </p:spPr>
        <p:txBody>
          <a:bodyPr wrap="square" rtlCol="0">
            <a:spAutoFit/>
          </a:bodyPr>
          <a:lstStyle/>
          <a:p>
            <a:pPr algn="ctr"/>
            <a:r>
              <a:rPr lang="ja-JP" altLang="en-US" sz="2400" dirty="0"/>
              <a:t>提出ソースコードが，</a:t>
            </a:r>
            <a:br>
              <a:rPr lang="en-US" altLang="ja-JP" sz="2400" dirty="0"/>
            </a:br>
            <a:r>
              <a:rPr lang="ja-JP" altLang="en-US" sz="2400" b="1" dirty="0">
                <a:solidFill>
                  <a:srgbClr val="FA9106"/>
                </a:solidFill>
              </a:rPr>
              <a:t>上級者</a:t>
            </a:r>
            <a:r>
              <a:rPr lang="ja-JP" altLang="en-US" sz="2400" dirty="0"/>
              <a:t>であれば</a:t>
            </a:r>
            <a:r>
              <a:rPr lang="ja-JP" altLang="en-US" sz="2400" b="1" dirty="0">
                <a:solidFill>
                  <a:srgbClr val="FA9106"/>
                </a:solidFill>
              </a:rPr>
              <a:t>「良」</a:t>
            </a:r>
            <a:br>
              <a:rPr lang="en-US" altLang="ja-JP" sz="2400" dirty="0"/>
            </a:br>
            <a:r>
              <a:rPr lang="ja-JP" altLang="en-US" sz="2400" b="1" dirty="0">
                <a:solidFill>
                  <a:srgbClr val="00B0F0"/>
                </a:solidFill>
              </a:rPr>
              <a:t>初級者</a:t>
            </a:r>
            <a:r>
              <a:rPr lang="ja-JP" altLang="en-US" sz="2400" dirty="0"/>
              <a:t>であれば</a:t>
            </a:r>
            <a:r>
              <a:rPr lang="ja-JP" altLang="en-US" sz="2400" b="1" dirty="0">
                <a:solidFill>
                  <a:srgbClr val="00B0F0"/>
                </a:solidFill>
              </a:rPr>
              <a:t>「否」</a:t>
            </a:r>
            <a:br>
              <a:rPr lang="en-US" altLang="ja-JP" sz="2400" b="1" dirty="0">
                <a:solidFill>
                  <a:srgbClr val="00B0F0"/>
                </a:solidFill>
              </a:rPr>
            </a:br>
            <a:r>
              <a:rPr lang="ja-JP" altLang="en-US" sz="2400" dirty="0"/>
              <a:t>と定義</a:t>
            </a:r>
            <a:endParaRPr lang="en-US" altLang="ja-JP" sz="2400" dirty="0"/>
          </a:p>
        </p:txBody>
      </p:sp>
    </p:spTree>
    <p:extLst>
      <p:ext uri="{BB962C8B-B14F-4D97-AF65-F5344CB8AC3E}">
        <p14:creationId xmlns:p14="http://schemas.microsoft.com/office/powerpoint/2010/main" val="56847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rPr>
              <a:t>Step2-1 : </a:t>
            </a:r>
            <a:r>
              <a:rPr kumimoji="1" lang="ja-JP" altLang="en-US" dirty="0"/>
              <a:t>特徴量のベクトル化</a:t>
            </a:r>
          </a:p>
        </p:txBody>
      </p:sp>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a:t>上級者・初級者間で有意差が見られた</a:t>
            </a:r>
            <a:r>
              <a:rPr kumimoji="1" lang="ja-JP" altLang="en-US" dirty="0"/>
              <a:t>予約語，</a:t>
            </a:r>
            <a:br>
              <a:rPr kumimoji="1" lang="en-US" altLang="ja-JP" dirty="0"/>
            </a:br>
            <a:r>
              <a:rPr kumimoji="1" lang="ja-JP" altLang="en-US" dirty="0"/>
              <a:t>メトリクスを</a:t>
            </a:r>
            <a:r>
              <a:rPr lang="ja-JP" altLang="en-US" dirty="0"/>
              <a:t>ソースコードごとに</a:t>
            </a:r>
            <a:r>
              <a:rPr kumimoji="1" lang="ja-JP" altLang="en-US" dirty="0"/>
              <a:t>ベクトル化</a:t>
            </a:r>
            <a:endParaRPr kumimoji="1" lang="en-US" altLang="ja-JP" dirty="0"/>
          </a:p>
          <a:p>
            <a:r>
              <a:rPr lang="ja-JP" altLang="en-US" sz="2800" dirty="0"/>
              <a:t>予約語利用頻度：字句解析により回数を記録</a:t>
            </a:r>
            <a:endParaRPr lang="en-US" altLang="ja-JP" sz="2800" dirty="0"/>
          </a:p>
          <a:p>
            <a:r>
              <a:rPr kumimoji="1" lang="ja-JP" altLang="en-US" sz="2800" dirty="0"/>
              <a:t>メトリクス値：</a:t>
            </a:r>
            <a:r>
              <a:rPr kumimoji="1" lang="en-US" altLang="ja-JP" sz="2800" dirty="0" err="1"/>
              <a:t>SourceMonitor</a:t>
            </a:r>
            <a:r>
              <a:rPr kumimoji="1" lang="en-US" altLang="ja-JP" sz="2800" dirty="0"/>
              <a:t>[2]</a:t>
            </a:r>
            <a:r>
              <a:rPr kumimoji="1" lang="ja-JP" altLang="en-US" sz="2800" dirty="0"/>
              <a:t>により取得</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5" name="テキスト ボックス 4"/>
          <p:cNvSpPr txBox="1"/>
          <p:nvPr/>
        </p:nvSpPr>
        <p:spPr>
          <a:xfrm>
            <a:off x="1781680" y="6230328"/>
            <a:ext cx="5569528" cy="368135"/>
          </a:xfrm>
          <a:prstGeom prst="rect">
            <a:avLst/>
          </a:prstGeom>
          <a:solidFill>
            <a:srgbClr val="FFFFCC"/>
          </a:solidFill>
          <a:ln>
            <a:solidFill>
              <a:schemeClr val="tx1"/>
            </a:solidFill>
          </a:ln>
        </p:spPr>
        <p:txBody>
          <a:bodyPr wrap="square" rtlCol="0">
            <a:spAutoFit/>
          </a:bodyPr>
          <a:lstStyle/>
          <a:p>
            <a:r>
              <a:rPr lang="en-US" altLang="ja-JP" dirty="0"/>
              <a:t>[2] http://www.campwoodsw.com/sourcemonitor.html</a:t>
            </a:r>
            <a:endParaRPr kumimoji="1" lang="ja-JP" altLang="en-US" dirty="0"/>
          </a:p>
        </p:txBody>
      </p:sp>
      <p:sp>
        <p:nvSpPr>
          <p:cNvPr id="13" name="正方形/長方形 12"/>
          <p:cNvSpPr/>
          <p:nvPr/>
        </p:nvSpPr>
        <p:spPr>
          <a:xfrm>
            <a:off x="4815339" y="4179815"/>
            <a:ext cx="3878606" cy="163014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2000" dirty="0"/>
              <a:t>1</a:t>
            </a:r>
            <a:r>
              <a:rPr lang="ja-JP" altLang="en-US" sz="2000" dirty="0"/>
              <a:t>行が</a:t>
            </a:r>
            <a:r>
              <a:rPr lang="en-US" altLang="ja-JP" sz="2000" dirty="0"/>
              <a:t>1</a:t>
            </a:r>
            <a:r>
              <a:rPr lang="ja-JP" altLang="en-US" sz="2000" dirty="0" err="1"/>
              <a:t>つの</a:t>
            </a:r>
            <a:r>
              <a:rPr lang="ja-JP" altLang="en-US" sz="2000" dirty="0"/>
              <a:t>ソースコードに対応</a:t>
            </a:r>
            <a:endParaRPr lang="en-US" altLang="ja-JP" sz="2000" dirty="0"/>
          </a:p>
          <a:p>
            <a:endParaRPr lang="en-US" altLang="ja-JP" sz="2000" dirty="0"/>
          </a:p>
          <a:p>
            <a:r>
              <a:rPr lang="ja-JP" altLang="en-US" sz="2000" dirty="0"/>
              <a:t>予約語</a:t>
            </a:r>
            <a:r>
              <a:rPr lang="en-US" altLang="ja-JP" sz="2000" dirty="0">
                <a:solidFill>
                  <a:srgbClr val="FF0000"/>
                </a:solidFill>
              </a:rPr>
              <a:t>29</a:t>
            </a:r>
            <a:r>
              <a:rPr lang="ja-JP" altLang="en-US" sz="2000" dirty="0">
                <a:solidFill>
                  <a:srgbClr val="FF0000"/>
                </a:solidFill>
              </a:rPr>
              <a:t>種類</a:t>
            </a:r>
            <a:r>
              <a:rPr lang="ja-JP" altLang="en-US" sz="2000" dirty="0"/>
              <a:t>，メトリクス</a:t>
            </a:r>
            <a:r>
              <a:rPr lang="en-US" altLang="ja-JP" sz="2000" dirty="0">
                <a:solidFill>
                  <a:srgbClr val="FF0000"/>
                </a:solidFill>
              </a:rPr>
              <a:t>11</a:t>
            </a:r>
            <a:r>
              <a:rPr lang="ja-JP" altLang="en-US" sz="2000" dirty="0">
                <a:solidFill>
                  <a:srgbClr val="FF0000"/>
                </a:solidFill>
              </a:rPr>
              <a:t>種類</a:t>
            </a:r>
            <a:endParaRPr lang="en-US" altLang="ja-JP" sz="2000" dirty="0">
              <a:solidFill>
                <a:srgbClr val="FF0000"/>
              </a:solidFill>
            </a:endParaRPr>
          </a:p>
          <a:p>
            <a:r>
              <a:rPr lang="ja-JP" altLang="en-US" sz="2000" dirty="0"/>
              <a:t>を使って</a:t>
            </a:r>
            <a:r>
              <a:rPr lang="en-US" altLang="ja-JP" sz="2000" dirty="0">
                <a:solidFill>
                  <a:srgbClr val="FF0000"/>
                </a:solidFill>
              </a:rPr>
              <a:t>40</a:t>
            </a:r>
            <a:r>
              <a:rPr lang="ja-JP" altLang="en-US" sz="2000" dirty="0">
                <a:solidFill>
                  <a:srgbClr val="FF0000"/>
                </a:solidFill>
              </a:rPr>
              <a:t>次元</a:t>
            </a:r>
            <a:r>
              <a:rPr lang="ja-JP" altLang="en-US" sz="2000" dirty="0"/>
              <a:t>のベクトルを作成</a:t>
            </a:r>
          </a:p>
        </p:txBody>
      </p:sp>
      <p:graphicFrame>
        <p:nvGraphicFramePr>
          <p:cNvPr id="8" name="表 7"/>
          <p:cNvGraphicFramePr>
            <a:graphicFrameLocks noGrp="1"/>
          </p:cNvGraphicFramePr>
          <p:nvPr>
            <p:extLst>
              <p:ext uri="{D42A27DB-BD31-4B8C-83A1-F6EECF244321}">
                <p14:modId xmlns:p14="http://schemas.microsoft.com/office/powerpoint/2010/main" val="3776967322"/>
              </p:ext>
            </p:extLst>
          </p:nvPr>
        </p:nvGraphicFramePr>
        <p:xfrm>
          <a:off x="457197" y="3830215"/>
          <a:ext cx="4220310" cy="2046633"/>
        </p:xfrm>
        <a:graphic>
          <a:graphicData uri="http://schemas.openxmlformats.org/drawingml/2006/table">
            <a:tbl>
              <a:tblPr/>
              <a:tblGrid>
                <a:gridCol w="703385">
                  <a:extLst>
                    <a:ext uri="{9D8B030D-6E8A-4147-A177-3AD203B41FA5}">
                      <a16:colId xmlns:a16="http://schemas.microsoft.com/office/drawing/2014/main" val="2124659346"/>
                    </a:ext>
                  </a:extLst>
                </a:gridCol>
                <a:gridCol w="703385">
                  <a:extLst>
                    <a:ext uri="{9D8B030D-6E8A-4147-A177-3AD203B41FA5}">
                      <a16:colId xmlns:a16="http://schemas.microsoft.com/office/drawing/2014/main" val="393838527"/>
                    </a:ext>
                  </a:extLst>
                </a:gridCol>
                <a:gridCol w="703385">
                  <a:extLst>
                    <a:ext uri="{9D8B030D-6E8A-4147-A177-3AD203B41FA5}">
                      <a16:colId xmlns:a16="http://schemas.microsoft.com/office/drawing/2014/main" val="1132140699"/>
                    </a:ext>
                  </a:extLst>
                </a:gridCol>
                <a:gridCol w="703385">
                  <a:extLst>
                    <a:ext uri="{9D8B030D-6E8A-4147-A177-3AD203B41FA5}">
                      <a16:colId xmlns:a16="http://schemas.microsoft.com/office/drawing/2014/main" val="3577698505"/>
                    </a:ext>
                  </a:extLst>
                </a:gridCol>
                <a:gridCol w="703385">
                  <a:extLst>
                    <a:ext uri="{9D8B030D-6E8A-4147-A177-3AD203B41FA5}">
                      <a16:colId xmlns:a16="http://schemas.microsoft.com/office/drawing/2014/main" val="2620502495"/>
                    </a:ext>
                  </a:extLst>
                </a:gridCol>
                <a:gridCol w="703385">
                  <a:extLst>
                    <a:ext uri="{9D8B030D-6E8A-4147-A177-3AD203B41FA5}">
                      <a16:colId xmlns:a16="http://schemas.microsoft.com/office/drawing/2014/main" val="3197378919"/>
                    </a:ext>
                  </a:extLst>
                </a:gridCol>
              </a:tblGrid>
              <a:tr h="366647">
                <a:tc>
                  <a:txBody>
                    <a:bodyPr/>
                    <a:lstStyle/>
                    <a:p>
                      <a:pPr algn="ctr" fontAlgn="ctr"/>
                      <a:r>
                        <a:rPr lang="en-US" sz="900" b="1" i="0" u="none" strike="noStrike" dirty="0" err="1">
                          <a:solidFill>
                            <a:srgbClr val="000000"/>
                          </a:solidFill>
                          <a:effectLst/>
                          <a:latin typeface="游ゴシック" panose="020B0400000000000000" pitchFamily="50" charset="-128"/>
                          <a:ea typeface="游ゴシック" panose="020B0400000000000000" pitchFamily="50" charset="-128"/>
                        </a:rPr>
                        <a:t>asm</a:t>
                      </a:r>
                      <a:endParaRPr lang="en-US" sz="9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游ゴシック" panose="020B0400000000000000" pitchFamily="50" charset="-128"/>
                          <a:ea typeface="游ゴシック" panose="020B0400000000000000" pitchFamily="50" charset="-128"/>
                        </a:rPr>
                        <a:t>break</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a:solidFill>
                            <a:srgbClr val="000000"/>
                          </a:solidFill>
                          <a:effectLst/>
                          <a:latin typeface="游ゴシック" panose="020B0400000000000000" pitchFamily="50" charset="-128"/>
                          <a:ea typeface="游ゴシック" panose="020B0400000000000000" pitchFamily="50" charset="-128"/>
                        </a:rPr>
                        <a:t>case</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a:t>
                      </a:r>
                      <a:endParaRPr lang="en-US" sz="9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err="1">
                          <a:solidFill>
                            <a:srgbClr val="000000"/>
                          </a:solidFill>
                          <a:effectLst/>
                          <a:latin typeface="游ゴシック" panose="020B0400000000000000" pitchFamily="50" charset="-128"/>
                          <a:ea typeface="游ゴシック" panose="020B0400000000000000" pitchFamily="50" charset="-128"/>
                        </a:rPr>
                        <a:t>avg_depth</a:t>
                      </a:r>
                      <a:endParaRPr lang="en-US" sz="9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900" b="1" i="0" u="none" strike="noStrike" dirty="0" err="1">
                          <a:solidFill>
                            <a:srgbClr val="000000"/>
                          </a:solidFill>
                          <a:effectLst/>
                          <a:latin typeface="游ゴシック" panose="020B0400000000000000" pitchFamily="50" charset="-128"/>
                          <a:ea typeface="游ゴシック" panose="020B0400000000000000" pitchFamily="50" charset="-128"/>
                        </a:rPr>
                        <a:t>avg</a:t>
                      </a:r>
                      <a:r>
                        <a:rPr lang="en-US" sz="900" b="1" i="0" u="none" strike="noStrike" dirty="0">
                          <a:solidFill>
                            <a:srgbClr val="000000"/>
                          </a:solidFill>
                          <a:effectLst/>
                          <a:latin typeface="游ゴシック" panose="020B0400000000000000" pitchFamily="50" charset="-128"/>
                          <a:ea typeface="游ゴシック" panose="020B0400000000000000" pitchFamily="50" charset="-128"/>
                        </a:rPr>
                        <a:t>_</a:t>
                      </a:r>
                      <a:br>
                        <a:rPr lang="en-US" sz="900" b="1" i="0" u="none" strike="noStrike" dirty="0">
                          <a:solidFill>
                            <a:srgbClr val="000000"/>
                          </a:solidFill>
                          <a:effectLst/>
                          <a:latin typeface="游ゴシック" panose="020B0400000000000000" pitchFamily="50" charset="-128"/>
                          <a:ea typeface="游ゴシック" panose="020B0400000000000000" pitchFamily="50" charset="-128"/>
                        </a:rPr>
                      </a:br>
                      <a:r>
                        <a:rPr lang="en-US" sz="900" b="1" i="0" u="none" strike="noStrike" dirty="0">
                          <a:solidFill>
                            <a:srgbClr val="000000"/>
                          </a:solidFill>
                          <a:effectLst/>
                          <a:latin typeface="游ゴシック" panose="020B0400000000000000" pitchFamily="50" charset="-128"/>
                          <a:ea typeface="游ゴシック" panose="020B0400000000000000" pitchFamily="50" charset="-128"/>
                        </a:rPr>
                        <a:t>complexity</a:t>
                      </a:r>
                    </a:p>
                  </a:txBody>
                  <a:tcPr marL="3828" marR="3828" marT="3828"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444107"/>
                  </a:ext>
                </a:extLst>
              </a:tr>
              <a:tr h="239998">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0.44</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3828" marR="3828" marT="3828"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6278576"/>
                  </a:ext>
                </a:extLst>
              </a:tr>
              <a:tr h="239998">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0.47</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3.5</a:t>
                      </a:r>
                    </a:p>
                  </a:txBody>
                  <a:tcPr marL="3828" marR="3828" marT="3828"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2060483"/>
                  </a:ext>
                </a:extLst>
              </a:tr>
              <a:tr h="239998">
                <a:tc>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0.6</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2.5</a:t>
                      </a:r>
                    </a:p>
                  </a:txBody>
                  <a:tcPr marL="3828" marR="3828" marT="3828"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9854204"/>
                  </a:ext>
                </a:extLst>
              </a:tr>
              <a:tr h="239998">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chemeClr val="bg1"/>
                          </a:solidFill>
                          <a:effectLst/>
                          <a:latin typeface="游ゴシック" panose="020B0400000000000000" pitchFamily="50" charset="-128"/>
                          <a:ea typeface="游ゴシック" panose="020B0400000000000000" pitchFamily="50" charset="-128"/>
                        </a:rPr>
                        <a:t>0.61</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chemeClr val="bg1"/>
                          </a:solidFill>
                          <a:effectLst/>
                          <a:latin typeface="游ゴシック" panose="020B0400000000000000" pitchFamily="50" charset="-128"/>
                          <a:ea typeface="游ゴシック" panose="020B0400000000000000" pitchFamily="50" charset="-128"/>
                        </a:rPr>
                        <a:t>3</a:t>
                      </a:r>
                    </a:p>
                  </a:txBody>
                  <a:tcPr marL="3828" marR="3828" marT="3828"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4943846"/>
                  </a:ext>
                </a:extLst>
              </a:tr>
              <a:tr h="239998">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1.19</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13</a:t>
                      </a:r>
                    </a:p>
                  </a:txBody>
                  <a:tcPr marL="5723" marR="5723" marT="5723"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50764"/>
                  </a:ext>
                </a:extLst>
              </a:tr>
              <a:tr h="239998">
                <a:tc>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4</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1.42</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25</a:t>
                      </a:r>
                    </a:p>
                  </a:txBody>
                  <a:tcPr marL="5723" marR="5723" marT="5723"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00208722"/>
                  </a:ext>
                </a:extLst>
              </a:tr>
              <a:tr h="239998">
                <a:tc>
                  <a:txBody>
                    <a:bodyPr/>
                    <a:lstStyle/>
                    <a:p>
                      <a:pPr algn="ctr" fontAlgn="ctr"/>
                      <a:r>
                        <a:rPr lang="en-US" altLang="ja-JP" sz="12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1.67</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6</a:t>
                      </a:r>
                    </a:p>
                  </a:txBody>
                  <a:tcPr marL="5723" marR="5723" marT="5723"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03780564"/>
                  </a:ext>
                </a:extLst>
              </a:tr>
            </a:tbl>
          </a:graphicData>
        </a:graphic>
      </p:graphicFrame>
      <p:grpSp>
        <p:nvGrpSpPr>
          <p:cNvPr id="87" name="グループ化 86"/>
          <p:cNvGrpSpPr/>
          <p:nvPr/>
        </p:nvGrpSpPr>
        <p:grpSpPr>
          <a:xfrm>
            <a:off x="457197" y="4887310"/>
            <a:ext cx="4213262" cy="304340"/>
            <a:chOff x="456032" y="4197885"/>
            <a:chExt cx="3552712" cy="419191"/>
          </a:xfrm>
        </p:grpSpPr>
        <p:grpSp>
          <p:nvGrpSpPr>
            <p:cNvPr id="88" name="グループ化 87"/>
            <p:cNvGrpSpPr/>
            <p:nvPr/>
          </p:nvGrpSpPr>
          <p:grpSpPr>
            <a:xfrm>
              <a:off x="497697" y="4197885"/>
              <a:ext cx="3511047" cy="419191"/>
              <a:chOff x="497697" y="4197885"/>
              <a:chExt cx="3511047" cy="419191"/>
            </a:xfrm>
          </p:grpSpPr>
          <p:grpSp>
            <p:nvGrpSpPr>
              <p:cNvPr id="90" name="グループ化 89"/>
              <p:cNvGrpSpPr/>
              <p:nvPr/>
            </p:nvGrpSpPr>
            <p:grpSpPr>
              <a:xfrm>
                <a:off x="497697" y="4197885"/>
                <a:ext cx="3500320" cy="419191"/>
                <a:chOff x="136065" y="2084231"/>
                <a:chExt cx="3942121" cy="309092"/>
              </a:xfrm>
            </p:grpSpPr>
            <p:grpSp>
              <p:nvGrpSpPr>
                <p:cNvPr id="98" name="グループ化 97"/>
                <p:cNvGrpSpPr/>
                <p:nvPr/>
              </p:nvGrpSpPr>
              <p:grpSpPr>
                <a:xfrm>
                  <a:off x="136065" y="2084231"/>
                  <a:ext cx="1513269" cy="309092"/>
                  <a:chOff x="63204" y="5576552"/>
                  <a:chExt cx="1513269" cy="309092"/>
                </a:xfrm>
              </p:grpSpPr>
              <p:sp>
                <p:nvSpPr>
                  <p:cNvPr id="115" name="波線 114"/>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116"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99" name="グループ化 98"/>
                <p:cNvGrpSpPr/>
                <p:nvPr/>
              </p:nvGrpSpPr>
              <p:grpSpPr>
                <a:xfrm>
                  <a:off x="1443270" y="2084231"/>
                  <a:ext cx="1513269" cy="309092"/>
                  <a:chOff x="63204" y="5576552"/>
                  <a:chExt cx="1513269" cy="309092"/>
                </a:xfrm>
              </p:grpSpPr>
              <p:sp>
                <p:nvSpPr>
                  <p:cNvPr id="113" name="波線 112"/>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114"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100" name="グループ化 99"/>
                <p:cNvGrpSpPr/>
                <p:nvPr/>
              </p:nvGrpSpPr>
              <p:grpSpPr>
                <a:xfrm>
                  <a:off x="2763351" y="2084231"/>
                  <a:ext cx="1314835" cy="309092"/>
                  <a:chOff x="63204" y="5576552"/>
                  <a:chExt cx="1314835" cy="309092"/>
                </a:xfrm>
              </p:grpSpPr>
              <p:sp>
                <p:nvSpPr>
                  <p:cNvPr id="111" name="波線 110"/>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112" name="正方形/長方形 27"/>
                  <p:cNvSpPr/>
                  <p:nvPr/>
                </p:nvSpPr>
                <p:spPr>
                  <a:xfrm>
                    <a:off x="1327480" y="5666031"/>
                    <a:ext cx="43417" cy="17589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sp>
            <p:nvSpPr>
              <p:cNvPr id="91" name="正方形/長方形 27"/>
              <p:cNvSpPr/>
              <p:nvPr/>
            </p:nvSpPr>
            <p:spPr>
              <a:xfrm>
                <a:off x="3949424" y="4301255"/>
                <a:ext cx="59320" cy="22472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92" name="正方形/長方形 27"/>
              <p:cNvSpPr/>
              <p:nvPr/>
            </p:nvSpPr>
            <p:spPr>
              <a:xfrm>
                <a:off x="1617133" y="4255180"/>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93" name="正方形/長方形 27"/>
              <p:cNvSpPr/>
              <p:nvPr/>
            </p:nvSpPr>
            <p:spPr>
              <a:xfrm>
                <a:off x="2786607" y="4258317"/>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grpSp>
        <p:sp>
          <p:nvSpPr>
            <p:cNvPr id="89" name="正方形/長方形 27"/>
            <p:cNvSpPr/>
            <p:nvPr/>
          </p:nvSpPr>
          <p:spPr>
            <a:xfrm>
              <a:off x="456032" y="4229204"/>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grpSp>
    </p:spTree>
    <p:extLst>
      <p:ext uri="{BB962C8B-B14F-4D97-AF65-F5344CB8AC3E}">
        <p14:creationId xmlns:p14="http://schemas.microsoft.com/office/powerpoint/2010/main" val="3508343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ea typeface="+mn-ea"/>
              </a:rPr>
              <a:t>上級者・初級者の特徴量</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783771"/>
          </a:xfrm>
        </p:spPr>
        <p:txBody>
          <a:bodyPr>
            <a:normAutofit/>
          </a:bodyPr>
          <a:lstStyle/>
          <a:p>
            <a:pPr marL="0" indent="0">
              <a:buNone/>
            </a:pPr>
            <a:r>
              <a:rPr lang="ja-JP" altLang="en-US" dirty="0"/>
              <a:t>先行研究</a:t>
            </a:r>
            <a:r>
              <a:rPr lang="en-US" altLang="ja-JP" dirty="0"/>
              <a:t>[1]</a:t>
            </a:r>
            <a:r>
              <a:rPr lang="ja-JP" altLang="en-US" dirty="0"/>
              <a:t>で有意差が認められた特徴量</a:t>
            </a:r>
            <a:endParaRPr kumimoji="1"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37" name="正方形/長方形 36"/>
          <p:cNvSpPr/>
          <p:nvPr/>
        </p:nvSpPr>
        <p:spPr>
          <a:xfrm>
            <a:off x="155387" y="2482391"/>
            <a:ext cx="3262728" cy="389496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lang="en-US" altLang="ja-JP" sz="2000" dirty="0">
              <a:solidFill>
                <a:schemeClr val="tx1"/>
              </a:solidFill>
            </a:endParaRPr>
          </a:p>
          <a:p>
            <a:endParaRPr lang="en-US" altLang="ja-JP" sz="2000" dirty="0">
              <a:solidFill>
                <a:schemeClr val="tx1"/>
              </a:solidFill>
            </a:endParaRPr>
          </a:p>
          <a:p>
            <a:endParaRPr lang="en-US" altLang="ja-JP" sz="2400" dirty="0">
              <a:solidFill>
                <a:schemeClr val="tx1"/>
              </a:solidFill>
            </a:endParaRPr>
          </a:p>
        </p:txBody>
      </p:sp>
      <p:sp>
        <p:nvSpPr>
          <p:cNvPr id="38" name="正方形/長方形 37"/>
          <p:cNvSpPr/>
          <p:nvPr/>
        </p:nvSpPr>
        <p:spPr>
          <a:xfrm>
            <a:off x="356762" y="2198244"/>
            <a:ext cx="2590802"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予約語利用頻度</a:t>
            </a:r>
          </a:p>
        </p:txBody>
      </p:sp>
      <p:sp>
        <p:nvSpPr>
          <p:cNvPr id="6" name="正方形/長方形 5"/>
          <p:cNvSpPr/>
          <p:nvPr/>
        </p:nvSpPr>
        <p:spPr>
          <a:xfrm>
            <a:off x="1918238" y="3110149"/>
            <a:ext cx="1317171" cy="302622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a:solidFill>
                <a:schemeClr val="tx1"/>
              </a:solidFill>
            </a:endParaRPr>
          </a:p>
          <a:p>
            <a:r>
              <a:rPr kumimoji="1" lang="en-US" altLang="ja-JP" dirty="0">
                <a:solidFill>
                  <a:schemeClr val="tx1"/>
                </a:solidFill>
              </a:rPr>
              <a:t>else</a:t>
            </a:r>
          </a:p>
          <a:p>
            <a:r>
              <a:rPr lang="en-US" altLang="ja-JP" dirty="0">
                <a:solidFill>
                  <a:schemeClr val="tx1"/>
                </a:solidFill>
              </a:rPr>
              <a:t>break</a:t>
            </a:r>
          </a:p>
          <a:p>
            <a:r>
              <a:rPr kumimoji="1" lang="en-US" altLang="ja-JP" dirty="0">
                <a:solidFill>
                  <a:schemeClr val="tx1"/>
                </a:solidFill>
              </a:rPr>
              <a:t>if</a:t>
            </a:r>
          </a:p>
          <a:p>
            <a:r>
              <a:rPr kumimoji="1" lang="en-US" altLang="ja-JP" dirty="0">
                <a:solidFill>
                  <a:schemeClr val="tx1"/>
                </a:solidFill>
              </a:rPr>
              <a:t>for</a:t>
            </a:r>
          </a:p>
          <a:p>
            <a:r>
              <a:rPr lang="en-US" altLang="ja-JP" dirty="0" err="1">
                <a:solidFill>
                  <a:schemeClr val="tx1"/>
                </a:solidFill>
              </a:rPr>
              <a:t>goto</a:t>
            </a:r>
            <a:endParaRPr lang="en-US" altLang="ja-JP" dirty="0">
              <a:solidFill>
                <a:schemeClr val="tx1"/>
              </a:solidFill>
            </a:endParaRPr>
          </a:p>
          <a:p>
            <a:r>
              <a:rPr kumimoji="1" lang="en-US" altLang="ja-JP" dirty="0">
                <a:solidFill>
                  <a:schemeClr val="tx1"/>
                </a:solidFill>
              </a:rPr>
              <a:t>case</a:t>
            </a:r>
          </a:p>
          <a:p>
            <a:r>
              <a:rPr lang="en-US" altLang="ja-JP" dirty="0">
                <a:solidFill>
                  <a:schemeClr val="tx1"/>
                </a:solidFill>
              </a:rPr>
              <a:t>switch</a:t>
            </a:r>
          </a:p>
          <a:p>
            <a:r>
              <a:rPr kumimoji="1" lang="en-US" altLang="ja-JP" dirty="0">
                <a:solidFill>
                  <a:schemeClr val="tx1"/>
                </a:solidFill>
              </a:rPr>
              <a:t>extern</a:t>
            </a:r>
            <a:endParaRPr kumimoji="1" lang="ja-JP" altLang="en-US" dirty="0">
              <a:solidFill>
                <a:schemeClr val="tx1"/>
              </a:solidFill>
            </a:endParaRPr>
          </a:p>
        </p:txBody>
      </p:sp>
      <p:sp>
        <p:nvSpPr>
          <p:cNvPr id="42" name="正方形/長方形 41"/>
          <p:cNvSpPr/>
          <p:nvPr/>
        </p:nvSpPr>
        <p:spPr>
          <a:xfrm>
            <a:off x="319150" y="3091543"/>
            <a:ext cx="1287501" cy="302622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a:solidFill>
                <a:schemeClr val="tx1"/>
              </a:solidFill>
            </a:endParaRPr>
          </a:p>
          <a:p>
            <a:r>
              <a:rPr lang="en-US" altLang="ja-JP" dirty="0" err="1">
                <a:solidFill>
                  <a:schemeClr val="tx1"/>
                </a:solidFill>
              </a:rPr>
              <a:t>typedef</a:t>
            </a:r>
            <a:endParaRPr lang="en-US" altLang="ja-JP" dirty="0">
              <a:solidFill>
                <a:schemeClr val="tx1"/>
              </a:solidFill>
            </a:endParaRPr>
          </a:p>
          <a:p>
            <a:r>
              <a:rPr kumimoji="1" lang="en-US" altLang="ja-JP" dirty="0">
                <a:solidFill>
                  <a:schemeClr val="tx1"/>
                </a:solidFill>
              </a:rPr>
              <a:t>template</a:t>
            </a:r>
          </a:p>
          <a:p>
            <a:r>
              <a:rPr lang="en-US" altLang="ja-JP" dirty="0">
                <a:solidFill>
                  <a:schemeClr val="tx1"/>
                </a:solidFill>
              </a:rPr>
              <a:t>return</a:t>
            </a:r>
          </a:p>
          <a:p>
            <a:r>
              <a:rPr kumimoji="1" lang="en-US" altLang="ja-JP" dirty="0" err="1">
                <a:solidFill>
                  <a:schemeClr val="tx1"/>
                </a:solidFill>
              </a:rPr>
              <a:t>typename</a:t>
            </a:r>
            <a:endParaRPr kumimoji="1" lang="en-US" altLang="ja-JP" dirty="0">
              <a:solidFill>
                <a:schemeClr val="tx1"/>
              </a:solidFill>
            </a:endParaRPr>
          </a:p>
          <a:p>
            <a:r>
              <a:rPr lang="en-US" altLang="ja-JP" dirty="0">
                <a:solidFill>
                  <a:schemeClr val="tx1"/>
                </a:solidFill>
              </a:rPr>
              <a:t>while</a:t>
            </a:r>
          </a:p>
          <a:p>
            <a:r>
              <a:rPr kumimoji="1" lang="en-US" altLang="ja-JP" dirty="0">
                <a:solidFill>
                  <a:schemeClr val="tx1"/>
                </a:solidFill>
              </a:rPr>
              <a:t>operator</a:t>
            </a:r>
          </a:p>
          <a:p>
            <a:r>
              <a:rPr lang="en-US" altLang="ja-JP" dirty="0">
                <a:solidFill>
                  <a:schemeClr val="tx1"/>
                </a:solidFill>
              </a:rPr>
              <a:t>class</a:t>
            </a:r>
          </a:p>
          <a:p>
            <a:r>
              <a:rPr lang="en-US" altLang="ja-JP" dirty="0" err="1">
                <a:solidFill>
                  <a:schemeClr val="tx1"/>
                </a:solidFill>
              </a:rPr>
              <a:t>struct</a:t>
            </a:r>
            <a:endParaRPr lang="en-US" altLang="ja-JP" dirty="0">
              <a:solidFill>
                <a:schemeClr val="tx1"/>
              </a:solidFill>
            </a:endParaRPr>
          </a:p>
          <a:p>
            <a:endParaRPr kumimoji="1" lang="ja-JP" altLang="en-US" dirty="0">
              <a:solidFill>
                <a:schemeClr val="tx1"/>
              </a:solidFill>
            </a:endParaRPr>
          </a:p>
        </p:txBody>
      </p:sp>
      <p:sp>
        <p:nvSpPr>
          <p:cNvPr id="40" name="正方形/長方形 39"/>
          <p:cNvSpPr/>
          <p:nvPr/>
        </p:nvSpPr>
        <p:spPr>
          <a:xfrm>
            <a:off x="1955324" y="293347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初</a:t>
            </a:r>
            <a:r>
              <a:rPr kumimoji="1" lang="ja-JP" altLang="en-US" dirty="0">
                <a:solidFill>
                  <a:schemeClr val="tx1"/>
                </a:solidFill>
              </a:rPr>
              <a:t>級者</a:t>
            </a:r>
          </a:p>
        </p:txBody>
      </p:sp>
      <p:sp>
        <p:nvSpPr>
          <p:cNvPr id="5" name="正方形/長方形 4"/>
          <p:cNvSpPr/>
          <p:nvPr/>
        </p:nvSpPr>
        <p:spPr>
          <a:xfrm>
            <a:off x="339018" y="293347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solidFill>
                  <a:schemeClr val="tx1"/>
                </a:solidFill>
              </a:rPr>
              <a:t>上級者</a:t>
            </a:r>
          </a:p>
        </p:txBody>
      </p:sp>
      <p:sp>
        <p:nvSpPr>
          <p:cNvPr id="43" name="正方形/長方形 42"/>
          <p:cNvSpPr/>
          <p:nvPr/>
        </p:nvSpPr>
        <p:spPr>
          <a:xfrm>
            <a:off x="3652163" y="2482391"/>
            <a:ext cx="5325581" cy="417404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lang="en-US" altLang="ja-JP" sz="2000" dirty="0">
              <a:solidFill>
                <a:schemeClr val="tx1"/>
              </a:solidFill>
            </a:endParaRPr>
          </a:p>
          <a:p>
            <a:endParaRPr lang="en-US" altLang="ja-JP" sz="2000" dirty="0">
              <a:solidFill>
                <a:schemeClr val="tx1"/>
              </a:solidFill>
            </a:endParaRPr>
          </a:p>
          <a:p>
            <a:endParaRPr lang="en-US" altLang="ja-JP" sz="2400" dirty="0">
              <a:solidFill>
                <a:schemeClr val="tx1"/>
              </a:solidFill>
            </a:endParaRPr>
          </a:p>
        </p:txBody>
      </p:sp>
      <p:sp>
        <p:nvSpPr>
          <p:cNvPr id="44" name="正方形/長方形 43"/>
          <p:cNvSpPr/>
          <p:nvPr/>
        </p:nvSpPr>
        <p:spPr>
          <a:xfrm>
            <a:off x="3953975" y="2198244"/>
            <a:ext cx="1728368"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メトリクス値</a:t>
            </a:r>
            <a:endParaRPr kumimoji="1" lang="ja-JP" altLang="en-US" sz="2400" dirty="0">
              <a:solidFill>
                <a:schemeClr val="tx1"/>
              </a:solidFill>
            </a:endParaRPr>
          </a:p>
        </p:txBody>
      </p:sp>
      <p:sp>
        <p:nvSpPr>
          <p:cNvPr id="45" name="正方形/長方形 44"/>
          <p:cNvSpPr/>
          <p:nvPr/>
        </p:nvSpPr>
        <p:spPr>
          <a:xfrm>
            <a:off x="6358438" y="3049347"/>
            <a:ext cx="2551099" cy="3309261"/>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en-US" altLang="ja-JP" dirty="0" err="1">
                <a:solidFill>
                  <a:schemeClr val="tx1"/>
                </a:solidFill>
              </a:rPr>
              <a:t>avg_depth</a:t>
            </a:r>
            <a:endParaRPr lang="en-US" altLang="ja-JP" dirty="0">
              <a:solidFill>
                <a:schemeClr val="tx1"/>
              </a:solidFill>
            </a:endParaRPr>
          </a:p>
          <a:p>
            <a:r>
              <a:rPr lang="ja-JP" altLang="en-US" dirty="0">
                <a:solidFill>
                  <a:schemeClr val="tx1"/>
                </a:solidFill>
              </a:rPr>
              <a:t>各関数のネスト深さ     の平均値</a:t>
            </a:r>
            <a:endParaRPr lang="en-US" altLang="ja-JP" dirty="0">
              <a:solidFill>
                <a:schemeClr val="tx1"/>
              </a:solidFill>
            </a:endParaRPr>
          </a:p>
          <a:p>
            <a:endParaRPr lang="en-US" altLang="ja-JP" sz="800" dirty="0">
              <a:solidFill>
                <a:schemeClr val="tx1"/>
              </a:solidFill>
            </a:endParaRPr>
          </a:p>
          <a:p>
            <a:r>
              <a:rPr lang="en-US" altLang="ja-JP" dirty="0" err="1">
                <a:solidFill>
                  <a:schemeClr val="tx1"/>
                </a:solidFill>
              </a:rPr>
              <a:t>avg_complexity</a:t>
            </a:r>
            <a:endParaRPr lang="en-US" altLang="ja-JP" dirty="0">
              <a:solidFill>
                <a:schemeClr val="tx1"/>
              </a:solidFill>
            </a:endParaRPr>
          </a:p>
          <a:p>
            <a:r>
              <a:rPr lang="ja-JP" altLang="en-US" dirty="0">
                <a:solidFill>
                  <a:schemeClr val="tx1"/>
                </a:solidFill>
              </a:rPr>
              <a:t>各関数の循環的複雑度の平均値</a:t>
            </a:r>
            <a:endParaRPr lang="en-US" altLang="ja-JP" dirty="0">
              <a:solidFill>
                <a:schemeClr val="tx1"/>
              </a:solidFill>
            </a:endParaRPr>
          </a:p>
          <a:p>
            <a:endParaRPr lang="en-US" altLang="ja-JP" sz="800" dirty="0">
              <a:solidFill>
                <a:schemeClr val="tx1"/>
              </a:solidFill>
            </a:endParaRPr>
          </a:p>
          <a:p>
            <a:r>
              <a:rPr kumimoji="1" lang="en-US" altLang="ja-JP" dirty="0" err="1">
                <a:solidFill>
                  <a:schemeClr val="tx1"/>
                </a:solidFill>
              </a:rPr>
              <a:t>max_complexity</a:t>
            </a:r>
            <a:endParaRPr kumimoji="1" lang="en-US" altLang="ja-JP" dirty="0">
              <a:solidFill>
                <a:schemeClr val="tx1"/>
              </a:solidFill>
            </a:endParaRPr>
          </a:p>
          <a:p>
            <a:r>
              <a:rPr lang="ja-JP" altLang="en-US" dirty="0">
                <a:solidFill>
                  <a:schemeClr val="tx1"/>
                </a:solidFill>
              </a:rPr>
              <a:t>各関数の循環的複雑度の最大値</a:t>
            </a:r>
            <a:endParaRPr kumimoji="1" lang="en-US" altLang="ja-JP" dirty="0">
              <a:solidFill>
                <a:schemeClr val="tx1"/>
              </a:solidFill>
            </a:endParaRPr>
          </a:p>
          <a:p>
            <a:endParaRPr lang="en-US" altLang="ja-JP" dirty="0">
              <a:solidFill>
                <a:schemeClr val="tx1"/>
              </a:solidFill>
            </a:endParaRPr>
          </a:p>
        </p:txBody>
      </p:sp>
      <p:sp>
        <p:nvSpPr>
          <p:cNvPr id="47" name="正方形/長方形 46"/>
          <p:cNvSpPr/>
          <p:nvPr/>
        </p:nvSpPr>
        <p:spPr>
          <a:xfrm>
            <a:off x="3729703" y="3049346"/>
            <a:ext cx="2522850" cy="3469907"/>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en-US" altLang="ja-JP" dirty="0" err="1">
                <a:solidFill>
                  <a:schemeClr val="tx1"/>
                </a:solidFill>
              </a:rPr>
              <a:t>n_statements</a:t>
            </a:r>
            <a:endParaRPr lang="en-US" altLang="ja-JP" dirty="0">
              <a:solidFill>
                <a:schemeClr val="tx1"/>
              </a:solidFill>
            </a:endParaRPr>
          </a:p>
          <a:p>
            <a:r>
              <a:rPr lang="ja-JP" altLang="en-US" dirty="0">
                <a:solidFill>
                  <a:schemeClr val="tx1"/>
                </a:solidFill>
              </a:rPr>
              <a:t>セミコロンで区切られた論理行数</a:t>
            </a:r>
            <a:endParaRPr lang="en-US" altLang="ja-JP" dirty="0">
              <a:solidFill>
                <a:schemeClr val="tx1"/>
              </a:solidFill>
            </a:endParaRPr>
          </a:p>
          <a:p>
            <a:endParaRPr lang="en-US" altLang="ja-JP" sz="900" dirty="0">
              <a:solidFill>
                <a:schemeClr val="tx1"/>
              </a:solidFill>
            </a:endParaRPr>
          </a:p>
          <a:p>
            <a:r>
              <a:rPr lang="en-US" altLang="ja-JP" dirty="0" err="1">
                <a:solidFill>
                  <a:schemeClr val="tx1"/>
                </a:solidFill>
              </a:rPr>
              <a:t>n_func</a:t>
            </a:r>
            <a:endParaRPr lang="en-US" altLang="ja-JP" dirty="0">
              <a:solidFill>
                <a:schemeClr val="tx1"/>
              </a:solidFill>
            </a:endParaRPr>
          </a:p>
          <a:p>
            <a:r>
              <a:rPr lang="ja-JP" altLang="en-US" dirty="0">
                <a:solidFill>
                  <a:schemeClr val="tx1"/>
                </a:solidFill>
              </a:rPr>
              <a:t>関数の数</a:t>
            </a:r>
            <a:endParaRPr lang="en-US" altLang="ja-JP" dirty="0">
              <a:solidFill>
                <a:schemeClr val="tx1"/>
              </a:solidFill>
            </a:endParaRPr>
          </a:p>
          <a:p>
            <a:endParaRPr lang="en-US" altLang="ja-JP" sz="800" dirty="0">
              <a:solidFill>
                <a:schemeClr val="tx1"/>
              </a:solidFill>
            </a:endParaRPr>
          </a:p>
          <a:p>
            <a:r>
              <a:rPr lang="en-US" altLang="ja-JP" dirty="0" err="1">
                <a:solidFill>
                  <a:schemeClr val="tx1"/>
                </a:solidFill>
              </a:rPr>
              <a:t>n_lines</a:t>
            </a:r>
            <a:endParaRPr lang="en-US" altLang="ja-JP" dirty="0">
              <a:solidFill>
                <a:schemeClr val="tx1"/>
              </a:solidFill>
            </a:endParaRPr>
          </a:p>
          <a:p>
            <a:r>
              <a:rPr lang="ja-JP" altLang="en-US" dirty="0">
                <a:solidFill>
                  <a:schemeClr val="tx1"/>
                </a:solidFill>
              </a:rPr>
              <a:t>物理行数</a:t>
            </a:r>
            <a:endParaRPr lang="en-US" altLang="ja-JP" dirty="0">
              <a:solidFill>
                <a:schemeClr val="tx1"/>
              </a:solidFill>
            </a:endParaRPr>
          </a:p>
          <a:p>
            <a:endParaRPr lang="en-US" altLang="ja-JP" sz="800" dirty="0">
              <a:solidFill>
                <a:schemeClr val="tx1"/>
              </a:solidFill>
            </a:endParaRPr>
          </a:p>
          <a:p>
            <a:r>
              <a:rPr lang="en-US" altLang="ja-JP" dirty="0" err="1">
                <a:solidFill>
                  <a:schemeClr val="tx1"/>
                </a:solidFill>
              </a:rPr>
              <a:t>n_classes</a:t>
            </a:r>
            <a:endParaRPr lang="en-US" altLang="ja-JP" dirty="0">
              <a:solidFill>
                <a:schemeClr val="tx1"/>
              </a:solidFill>
            </a:endParaRPr>
          </a:p>
          <a:p>
            <a:r>
              <a:rPr lang="ja-JP" altLang="en-US" dirty="0">
                <a:solidFill>
                  <a:schemeClr val="tx1"/>
                </a:solidFill>
              </a:rPr>
              <a:t>クラス数</a:t>
            </a:r>
            <a:endParaRPr lang="en-US" altLang="ja-JP" dirty="0">
              <a:solidFill>
                <a:schemeClr val="tx1"/>
              </a:solidFill>
            </a:endParaRPr>
          </a:p>
          <a:p>
            <a:endParaRPr lang="en-US" altLang="ja-JP" dirty="0">
              <a:solidFill>
                <a:schemeClr val="tx1"/>
              </a:solidFill>
            </a:endParaRPr>
          </a:p>
        </p:txBody>
      </p:sp>
      <p:sp>
        <p:nvSpPr>
          <p:cNvPr id="48" name="正方形/長方形 47"/>
          <p:cNvSpPr/>
          <p:nvPr/>
        </p:nvSpPr>
        <p:spPr>
          <a:xfrm>
            <a:off x="6449549" y="2890607"/>
            <a:ext cx="1304999"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初</a:t>
            </a:r>
            <a:r>
              <a:rPr kumimoji="1" lang="ja-JP" altLang="en-US" dirty="0">
                <a:solidFill>
                  <a:schemeClr val="tx1"/>
                </a:solidFill>
              </a:rPr>
              <a:t>級者</a:t>
            </a:r>
          </a:p>
        </p:txBody>
      </p:sp>
      <p:sp>
        <p:nvSpPr>
          <p:cNvPr id="46" name="正方形/長方形 45"/>
          <p:cNvSpPr/>
          <p:nvPr/>
        </p:nvSpPr>
        <p:spPr>
          <a:xfrm>
            <a:off x="3824836" y="2885388"/>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solidFill>
                  <a:schemeClr val="tx1"/>
                </a:solidFill>
              </a:rPr>
              <a:t>上級者</a:t>
            </a:r>
          </a:p>
        </p:txBody>
      </p:sp>
      <p:sp>
        <p:nvSpPr>
          <p:cNvPr id="7" name="テキスト ボックス 6"/>
          <p:cNvSpPr txBox="1"/>
          <p:nvPr/>
        </p:nvSpPr>
        <p:spPr>
          <a:xfrm>
            <a:off x="804992" y="5679189"/>
            <a:ext cx="400110" cy="361637"/>
          </a:xfrm>
          <a:prstGeom prst="rect">
            <a:avLst/>
          </a:prstGeom>
          <a:noFill/>
        </p:spPr>
        <p:txBody>
          <a:bodyPr vert="eaVert" wrap="none" rtlCol="0">
            <a:spAutoFit/>
          </a:bodyPr>
          <a:lstStyle/>
          <a:p>
            <a:r>
              <a:rPr kumimoji="1" lang="ja-JP" altLang="en-US" sz="1400" dirty="0"/>
              <a:t>・・・</a:t>
            </a:r>
          </a:p>
        </p:txBody>
      </p:sp>
      <p:sp>
        <p:nvSpPr>
          <p:cNvPr id="20" name="テキスト ボックス 19"/>
          <p:cNvSpPr txBox="1"/>
          <p:nvPr/>
        </p:nvSpPr>
        <p:spPr>
          <a:xfrm>
            <a:off x="4791073" y="6137425"/>
            <a:ext cx="400110" cy="361637"/>
          </a:xfrm>
          <a:prstGeom prst="rect">
            <a:avLst/>
          </a:prstGeom>
          <a:noFill/>
        </p:spPr>
        <p:txBody>
          <a:bodyPr vert="eaVert" wrap="none" rtlCol="0">
            <a:spAutoFit/>
          </a:bodyPr>
          <a:lstStyle/>
          <a:p>
            <a:r>
              <a:rPr kumimoji="1" lang="ja-JP" altLang="en-US" sz="1400" dirty="0"/>
              <a:t>・・・</a:t>
            </a:r>
          </a:p>
        </p:txBody>
      </p:sp>
      <p:sp>
        <p:nvSpPr>
          <p:cNvPr id="22" name="テキスト ボックス 21"/>
          <p:cNvSpPr txBox="1"/>
          <p:nvPr/>
        </p:nvSpPr>
        <p:spPr>
          <a:xfrm>
            <a:off x="7437122" y="5940540"/>
            <a:ext cx="400110" cy="361637"/>
          </a:xfrm>
          <a:prstGeom prst="rect">
            <a:avLst/>
          </a:prstGeom>
          <a:noFill/>
        </p:spPr>
        <p:txBody>
          <a:bodyPr vert="eaVert" wrap="none" rtlCol="0">
            <a:spAutoFit/>
          </a:bodyPr>
          <a:lstStyle/>
          <a:p>
            <a:r>
              <a:rPr kumimoji="1" lang="ja-JP" altLang="en-US" sz="1400" dirty="0"/>
              <a:t>・・・</a:t>
            </a:r>
          </a:p>
        </p:txBody>
      </p:sp>
      <p:sp>
        <p:nvSpPr>
          <p:cNvPr id="23" name="正方形/長方形 22"/>
          <p:cNvSpPr/>
          <p:nvPr/>
        </p:nvSpPr>
        <p:spPr>
          <a:xfrm>
            <a:off x="1390566" y="6575271"/>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Tree>
    <p:extLst>
      <p:ext uri="{BB962C8B-B14F-4D97-AF65-F5344CB8AC3E}">
        <p14:creationId xmlns:p14="http://schemas.microsoft.com/office/powerpoint/2010/main" val="418389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rPr>
              <a:t>Step2-2 : </a:t>
            </a:r>
            <a:r>
              <a:rPr kumimoji="1" lang="ja-JP" altLang="en-US" dirty="0"/>
              <a:t>特徴量の学習</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8"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a:t>ソースコードからレーティングを取得し，</a:t>
            </a:r>
            <a:br>
              <a:rPr lang="en-US" altLang="ja-JP" dirty="0"/>
            </a:br>
            <a:r>
              <a:rPr lang="ja-JP" altLang="en-US" dirty="0"/>
              <a:t>良：</a:t>
            </a:r>
            <a:r>
              <a:rPr lang="en-US" altLang="ja-JP" dirty="0"/>
              <a:t>1 </a:t>
            </a:r>
            <a:r>
              <a:rPr lang="ja-JP" altLang="en-US" dirty="0"/>
              <a:t>否：</a:t>
            </a:r>
            <a:r>
              <a:rPr lang="en-US" altLang="ja-JP" dirty="0"/>
              <a:t>-1</a:t>
            </a:r>
            <a:r>
              <a:rPr lang="ja-JP" altLang="en-US" dirty="0"/>
              <a:t>の値を与え，ベクトルに追加</a:t>
            </a:r>
            <a:endParaRPr kumimoji="1" lang="en-US" altLang="ja-JP" dirty="0"/>
          </a:p>
          <a:p>
            <a:pPr marL="0" indent="0">
              <a:buNone/>
            </a:pPr>
            <a:endParaRPr lang="en-US" altLang="ja-JP" sz="2400" kern="1200" dirty="0">
              <a:solidFill>
                <a:srgbClr val="FF0000"/>
              </a:solidFill>
            </a:endParaRPr>
          </a:p>
        </p:txBody>
      </p:sp>
      <p:sp>
        <p:nvSpPr>
          <p:cNvPr id="13" name="正方形/長方形 12"/>
          <p:cNvSpPr/>
          <p:nvPr/>
        </p:nvSpPr>
        <p:spPr>
          <a:xfrm>
            <a:off x="721150" y="5661716"/>
            <a:ext cx="7520172" cy="52267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t>特徴の値に対応する良否を学習させ，</a:t>
            </a:r>
            <a:r>
              <a:rPr lang="ja-JP" altLang="en-US" sz="2400" dirty="0">
                <a:solidFill>
                  <a:schemeClr val="tx1"/>
                </a:solidFill>
              </a:rPr>
              <a:t>学習モデルを作成</a:t>
            </a:r>
          </a:p>
        </p:txBody>
      </p:sp>
      <p:graphicFrame>
        <p:nvGraphicFramePr>
          <p:cNvPr id="15" name="表 14"/>
          <p:cNvGraphicFramePr>
            <a:graphicFrameLocks noGrp="1"/>
          </p:cNvGraphicFramePr>
          <p:nvPr>
            <p:extLst>
              <p:ext uri="{D42A27DB-BD31-4B8C-83A1-F6EECF244321}">
                <p14:modId xmlns:p14="http://schemas.microsoft.com/office/powerpoint/2010/main" val="174552442"/>
              </p:ext>
            </p:extLst>
          </p:nvPr>
        </p:nvGraphicFramePr>
        <p:xfrm>
          <a:off x="457197" y="2848643"/>
          <a:ext cx="8218490" cy="2698489"/>
        </p:xfrm>
        <a:graphic>
          <a:graphicData uri="http://schemas.openxmlformats.org/drawingml/2006/table">
            <a:tbl>
              <a:tblPr/>
              <a:tblGrid>
                <a:gridCol w="1174070">
                  <a:extLst>
                    <a:ext uri="{9D8B030D-6E8A-4147-A177-3AD203B41FA5}">
                      <a16:colId xmlns:a16="http://schemas.microsoft.com/office/drawing/2014/main" val="2124659346"/>
                    </a:ext>
                  </a:extLst>
                </a:gridCol>
                <a:gridCol w="1174070">
                  <a:extLst>
                    <a:ext uri="{9D8B030D-6E8A-4147-A177-3AD203B41FA5}">
                      <a16:colId xmlns:a16="http://schemas.microsoft.com/office/drawing/2014/main" val="393838527"/>
                    </a:ext>
                  </a:extLst>
                </a:gridCol>
                <a:gridCol w="1174070">
                  <a:extLst>
                    <a:ext uri="{9D8B030D-6E8A-4147-A177-3AD203B41FA5}">
                      <a16:colId xmlns:a16="http://schemas.microsoft.com/office/drawing/2014/main" val="1132140699"/>
                    </a:ext>
                  </a:extLst>
                </a:gridCol>
                <a:gridCol w="1174070">
                  <a:extLst>
                    <a:ext uri="{9D8B030D-6E8A-4147-A177-3AD203B41FA5}">
                      <a16:colId xmlns:a16="http://schemas.microsoft.com/office/drawing/2014/main" val="3577698505"/>
                    </a:ext>
                  </a:extLst>
                </a:gridCol>
                <a:gridCol w="1174070">
                  <a:extLst>
                    <a:ext uri="{9D8B030D-6E8A-4147-A177-3AD203B41FA5}">
                      <a16:colId xmlns:a16="http://schemas.microsoft.com/office/drawing/2014/main" val="2620502495"/>
                    </a:ext>
                  </a:extLst>
                </a:gridCol>
                <a:gridCol w="1174070">
                  <a:extLst>
                    <a:ext uri="{9D8B030D-6E8A-4147-A177-3AD203B41FA5}">
                      <a16:colId xmlns:a16="http://schemas.microsoft.com/office/drawing/2014/main" val="3197378919"/>
                    </a:ext>
                  </a:extLst>
                </a:gridCol>
                <a:gridCol w="1174070">
                  <a:extLst>
                    <a:ext uri="{9D8B030D-6E8A-4147-A177-3AD203B41FA5}">
                      <a16:colId xmlns:a16="http://schemas.microsoft.com/office/drawing/2014/main" val="2493396500"/>
                    </a:ext>
                  </a:extLst>
                </a:gridCol>
              </a:tblGrid>
              <a:tr h="393811">
                <a:tc>
                  <a:txBody>
                    <a:bodyPr/>
                    <a:lstStyle/>
                    <a:p>
                      <a:pPr algn="ctr" fontAlgn="ctr"/>
                      <a:r>
                        <a:rPr lang="en-US" sz="1600" b="1" i="0" u="none" strike="noStrike" dirty="0" err="1">
                          <a:solidFill>
                            <a:srgbClr val="000000"/>
                          </a:solidFill>
                          <a:effectLst/>
                          <a:latin typeface="游ゴシック" panose="020B0400000000000000" pitchFamily="50" charset="-128"/>
                          <a:ea typeface="游ゴシック" panose="020B0400000000000000" pitchFamily="50" charset="-128"/>
                        </a:rPr>
                        <a:t>asm</a:t>
                      </a:r>
                      <a:endParaRPr 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b="1" i="0" u="none" strike="noStrike" dirty="0">
                          <a:solidFill>
                            <a:srgbClr val="000000"/>
                          </a:solidFill>
                          <a:effectLst/>
                          <a:latin typeface="游ゴシック" panose="020B0400000000000000" pitchFamily="50" charset="-128"/>
                          <a:ea typeface="游ゴシック" panose="020B0400000000000000" pitchFamily="50" charset="-128"/>
                        </a:rPr>
                        <a:t>break</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b="1" i="0" u="none" strike="noStrike" dirty="0">
                          <a:solidFill>
                            <a:srgbClr val="000000"/>
                          </a:solidFill>
                          <a:effectLst/>
                          <a:latin typeface="游ゴシック" panose="020B0400000000000000" pitchFamily="50" charset="-128"/>
                          <a:ea typeface="游ゴシック" panose="020B0400000000000000" pitchFamily="50" charset="-128"/>
                        </a:rPr>
                        <a:t>case</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a:t>
                      </a:r>
                      <a:endParaRPr 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b="1" i="0" u="none" strike="noStrike" dirty="0" err="1">
                          <a:solidFill>
                            <a:srgbClr val="000000"/>
                          </a:solidFill>
                          <a:effectLst/>
                          <a:latin typeface="游ゴシック" panose="020B0400000000000000" pitchFamily="50" charset="-128"/>
                          <a:ea typeface="游ゴシック" panose="020B0400000000000000" pitchFamily="50" charset="-128"/>
                        </a:rPr>
                        <a:t>avg_depth</a:t>
                      </a:r>
                      <a:endParaRPr 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b="1" i="0" u="none" strike="noStrike" dirty="0" err="1">
                          <a:solidFill>
                            <a:srgbClr val="000000"/>
                          </a:solidFill>
                          <a:effectLst/>
                          <a:latin typeface="游ゴシック" panose="020B0400000000000000" pitchFamily="50" charset="-128"/>
                          <a:ea typeface="游ゴシック" panose="020B0400000000000000" pitchFamily="50" charset="-128"/>
                        </a:rPr>
                        <a:t>avg</a:t>
                      </a:r>
                      <a:r>
                        <a:rPr lang="en-US" sz="1600" b="1" i="0" u="none" strike="noStrike" dirty="0">
                          <a:solidFill>
                            <a:srgbClr val="000000"/>
                          </a:solidFill>
                          <a:effectLst/>
                          <a:latin typeface="游ゴシック" panose="020B0400000000000000" pitchFamily="50" charset="-128"/>
                          <a:ea typeface="游ゴシック" panose="020B0400000000000000" pitchFamily="50" charset="-128"/>
                        </a:rPr>
                        <a:t>_</a:t>
                      </a:r>
                      <a:br>
                        <a:rPr lang="en-US" sz="1600" b="1" i="0" u="none" strike="noStrike" dirty="0">
                          <a:solidFill>
                            <a:srgbClr val="000000"/>
                          </a:solidFill>
                          <a:effectLst/>
                          <a:latin typeface="游ゴシック" panose="020B0400000000000000" pitchFamily="50" charset="-128"/>
                          <a:ea typeface="游ゴシック" panose="020B0400000000000000" pitchFamily="50" charset="-128"/>
                        </a:rPr>
                      </a:br>
                      <a:r>
                        <a:rPr lang="en-US" sz="1600" b="1" i="0" u="none" strike="noStrike" dirty="0">
                          <a:solidFill>
                            <a:srgbClr val="000000"/>
                          </a:solidFill>
                          <a:effectLst/>
                          <a:latin typeface="游ゴシック" panose="020B0400000000000000" pitchFamily="50" charset="-128"/>
                          <a:ea typeface="游ゴシック" panose="020B0400000000000000" pitchFamily="50" charset="-128"/>
                        </a:rPr>
                        <a:t>complexity</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b="1" i="0" u="none" strike="noStrike" dirty="0">
                          <a:solidFill>
                            <a:srgbClr val="000000"/>
                          </a:solidFill>
                          <a:effectLst/>
                          <a:latin typeface="游ゴシック" panose="020B0400000000000000" pitchFamily="50" charset="-128"/>
                          <a:ea typeface="游ゴシック" panose="020B0400000000000000" pitchFamily="50" charset="-128"/>
                        </a:rPr>
                        <a:t>skill</a:t>
                      </a:r>
                    </a:p>
                  </a:txBody>
                  <a:tcPr marL="1941" marR="1941" marT="1941"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444107"/>
                  </a:ext>
                </a:extLst>
              </a:tr>
              <a:tr h="315283">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0.44</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1941" marR="1941" marT="1941"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6278576"/>
                  </a:ext>
                </a:extLst>
              </a:tr>
              <a:tr h="315283">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0.47</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3.5</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1941" marR="1941" marT="1941"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2060483"/>
                  </a:ext>
                </a:extLst>
              </a:tr>
              <a:tr h="315283">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0.6</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2.5</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1941" marR="1941" marT="1941"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9854204"/>
                  </a:ext>
                </a:extLst>
              </a:tr>
              <a:tr h="315283">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chemeClr val="bg1"/>
                          </a:solidFill>
                          <a:effectLst/>
                          <a:latin typeface="游ゴシック" panose="020B0400000000000000" pitchFamily="50" charset="-128"/>
                          <a:ea typeface="游ゴシック" panose="020B0400000000000000" pitchFamily="50" charset="-128"/>
                        </a:rPr>
                        <a:t>0.61</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chemeClr val="bg1"/>
                          </a:solidFill>
                          <a:effectLst/>
                          <a:latin typeface="游ゴシック" panose="020B0400000000000000" pitchFamily="50" charset="-128"/>
                          <a:ea typeface="游ゴシック" panose="020B0400000000000000" pitchFamily="50" charset="-128"/>
                        </a:rPr>
                        <a:t>3</a:t>
                      </a:r>
                    </a:p>
                  </a:txBody>
                  <a:tcPr marL="3828" marR="3828" marT="382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chemeClr val="bg1"/>
                          </a:solidFill>
                          <a:effectLst/>
                          <a:latin typeface="游ゴシック" panose="020B0400000000000000" pitchFamily="50" charset="-128"/>
                          <a:ea typeface="游ゴシック" panose="020B0400000000000000" pitchFamily="50" charset="-128"/>
                        </a:rPr>
                        <a:t>1</a:t>
                      </a:r>
                    </a:p>
                  </a:txBody>
                  <a:tcPr marL="1941" marR="1941" marT="1941"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4943846"/>
                  </a:ext>
                </a:extLst>
              </a:tr>
              <a:tr h="315283">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2</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1.19</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13</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2902" marR="2902" marT="2902"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50764"/>
                  </a:ext>
                </a:extLst>
              </a:tr>
              <a:tr h="315283">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4</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1.42</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25</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2902" marR="2902" marT="2902"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00208722"/>
                  </a:ext>
                </a:extLst>
              </a:tr>
              <a:tr h="315283">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a:t>
                      </a: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220" marR="3220" marT="322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1.67</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6</a:t>
                      </a:r>
                    </a:p>
                  </a:txBody>
                  <a:tcPr marL="5723" marR="5723" marT="572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-1</a:t>
                      </a:r>
                    </a:p>
                  </a:txBody>
                  <a:tcPr marL="2902" marR="2902" marT="2902"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03780564"/>
                  </a:ext>
                </a:extLst>
              </a:tr>
            </a:tbl>
          </a:graphicData>
        </a:graphic>
      </p:graphicFrame>
      <p:sp>
        <p:nvSpPr>
          <p:cNvPr id="47" name="正方形/長方形 27"/>
          <p:cNvSpPr/>
          <p:nvPr/>
        </p:nvSpPr>
        <p:spPr>
          <a:xfrm>
            <a:off x="460773" y="4258317"/>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grpSp>
        <p:nvGrpSpPr>
          <p:cNvPr id="6" name="グループ化 5"/>
          <p:cNvGrpSpPr/>
          <p:nvPr/>
        </p:nvGrpSpPr>
        <p:grpSpPr>
          <a:xfrm>
            <a:off x="456032" y="4197887"/>
            <a:ext cx="8160033" cy="479621"/>
            <a:chOff x="456032" y="4197887"/>
            <a:chExt cx="8160033" cy="479621"/>
          </a:xfrm>
        </p:grpSpPr>
        <p:grpSp>
          <p:nvGrpSpPr>
            <p:cNvPr id="5" name="グループ化 4"/>
            <p:cNvGrpSpPr/>
            <p:nvPr/>
          </p:nvGrpSpPr>
          <p:grpSpPr>
            <a:xfrm>
              <a:off x="497697" y="4197887"/>
              <a:ext cx="8118368" cy="479621"/>
              <a:chOff x="497697" y="4197887"/>
              <a:chExt cx="8118368" cy="479621"/>
            </a:xfrm>
          </p:grpSpPr>
          <p:grpSp>
            <p:nvGrpSpPr>
              <p:cNvPr id="16" name="グループ化 15"/>
              <p:cNvGrpSpPr/>
              <p:nvPr/>
            </p:nvGrpSpPr>
            <p:grpSpPr>
              <a:xfrm>
                <a:off x="497697" y="4197887"/>
                <a:ext cx="8042281" cy="479621"/>
                <a:chOff x="136065" y="2084231"/>
                <a:chExt cx="9057355" cy="353650"/>
              </a:xfrm>
            </p:grpSpPr>
            <p:grpSp>
              <p:nvGrpSpPr>
                <p:cNvPr id="17" name="グループ化 16"/>
                <p:cNvGrpSpPr/>
                <p:nvPr/>
              </p:nvGrpSpPr>
              <p:grpSpPr>
                <a:xfrm>
                  <a:off x="136065" y="2084231"/>
                  <a:ext cx="1513269" cy="309092"/>
                  <a:chOff x="63204" y="5576552"/>
                  <a:chExt cx="1513269" cy="309092"/>
                </a:xfrm>
              </p:grpSpPr>
              <p:sp>
                <p:nvSpPr>
                  <p:cNvPr id="42" name="波線 41"/>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44"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18" name="グループ化 17"/>
                <p:cNvGrpSpPr/>
                <p:nvPr/>
              </p:nvGrpSpPr>
              <p:grpSpPr>
                <a:xfrm>
                  <a:off x="1443270" y="2084231"/>
                  <a:ext cx="1513269" cy="309092"/>
                  <a:chOff x="63204" y="5576552"/>
                  <a:chExt cx="1513269" cy="309092"/>
                </a:xfrm>
              </p:grpSpPr>
              <p:sp>
                <p:nvSpPr>
                  <p:cNvPr id="39" name="波線 38"/>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41"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19" name="グループ化 18"/>
                <p:cNvGrpSpPr/>
                <p:nvPr/>
              </p:nvGrpSpPr>
              <p:grpSpPr>
                <a:xfrm>
                  <a:off x="2763351" y="2084231"/>
                  <a:ext cx="1513269" cy="309092"/>
                  <a:chOff x="63204" y="5576552"/>
                  <a:chExt cx="1513269" cy="309092"/>
                </a:xfrm>
              </p:grpSpPr>
              <p:sp>
                <p:nvSpPr>
                  <p:cNvPr id="36" name="波線 35"/>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38"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20" name="グループ化 19"/>
                <p:cNvGrpSpPr/>
                <p:nvPr/>
              </p:nvGrpSpPr>
              <p:grpSpPr>
                <a:xfrm>
                  <a:off x="4040624" y="2095777"/>
                  <a:ext cx="1513269" cy="309092"/>
                  <a:chOff x="63204" y="5576552"/>
                  <a:chExt cx="1513269" cy="309092"/>
                </a:xfrm>
              </p:grpSpPr>
              <p:sp>
                <p:nvSpPr>
                  <p:cNvPr id="33" name="波線 32"/>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35"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21" name="グループ化 20"/>
                <p:cNvGrpSpPr/>
                <p:nvPr/>
              </p:nvGrpSpPr>
              <p:grpSpPr>
                <a:xfrm>
                  <a:off x="5317897" y="2107323"/>
                  <a:ext cx="1513269" cy="309092"/>
                  <a:chOff x="63204" y="5576552"/>
                  <a:chExt cx="1513269" cy="309092"/>
                </a:xfrm>
              </p:grpSpPr>
              <p:sp>
                <p:nvSpPr>
                  <p:cNvPr id="30" name="波線 29"/>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32"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grpSp>
              <p:nvGrpSpPr>
                <p:cNvPr id="22" name="グループ化 21"/>
                <p:cNvGrpSpPr/>
                <p:nvPr/>
              </p:nvGrpSpPr>
              <p:grpSpPr>
                <a:xfrm>
                  <a:off x="6601312" y="2117243"/>
                  <a:ext cx="1513269" cy="309092"/>
                  <a:chOff x="63204" y="5576552"/>
                  <a:chExt cx="1513269" cy="309092"/>
                </a:xfrm>
              </p:grpSpPr>
              <p:sp>
                <p:nvSpPr>
                  <p:cNvPr id="27" name="波線 26"/>
                  <p:cNvSpPr/>
                  <p:nvPr/>
                </p:nvSpPr>
                <p:spPr>
                  <a:xfrm>
                    <a:off x="63204" y="5576552"/>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sp>
                <p:nvSpPr>
                  <p:cNvPr id="29" name="正方形/長方形 27"/>
                  <p:cNvSpPr/>
                  <p:nvPr/>
                </p:nvSpPr>
                <p:spPr>
                  <a:xfrm>
                    <a:off x="1327480" y="5609564"/>
                    <a:ext cx="248993" cy="232361"/>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993" h="232361">
                        <a:moveTo>
                          <a:pt x="8586" y="109253"/>
                        </a:moveTo>
                        <a:cubicBezTo>
                          <a:pt x="16457" y="85642"/>
                          <a:pt x="15742" y="16953"/>
                          <a:pt x="55810" y="10514"/>
                        </a:cubicBezTo>
                        <a:cubicBezTo>
                          <a:pt x="95878" y="4075"/>
                          <a:pt x="159556" y="-9520"/>
                          <a:pt x="171719" y="10514"/>
                        </a:cubicBezTo>
                        <a:lnTo>
                          <a:pt x="248993" y="70616"/>
                        </a:lnTo>
                        <a:cubicBezTo>
                          <a:pt x="231304" y="98521"/>
                          <a:pt x="202958" y="127141"/>
                          <a:pt x="181493" y="147890"/>
                        </a:cubicBezTo>
                        <a:cubicBezTo>
                          <a:pt x="160028" y="168639"/>
                          <a:pt x="9500" y="258075"/>
                          <a:pt x="0" y="225162"/>
                        </a:cubicBezTo>
                        <a:lnTo>
                          <a:pt x="8586" y="109253"/>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sp>
              <p:nvSpPr>
                <p:cNvPr id="24" name="波線 23"/>
                <p:cNvSpPr/>
                <p:nvPr/>
              </p:nvSpPr>
              <p:spPr>
                <a:xfrm>
                  <a:off x="7878585" y="2128789"/>
                  <a:ext cx="1314835" cy="309092"/>
                </a:xfrm>
                <a:prstGeom prst="wav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a:p>
              </p:txBody>
            </p:sp>
          </p:grpSp>
          <p:sp>
            <p:nvSpPr>
              <p:cNvPr id="46" name="正方形/長方形 27"/>
              <p:cNvSpPr/>
              <p:nvPr/>
            </p:nvSpPr>
            <p:spPr>
              <a:xfrm>
                <a:off x="3905104" y="4273975"/>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4" name="正方形/長方形 27"/>
              <p:cNvSpPr/>
              <p:nvPr/>
            </p:nvSpPr>
            <p:spPr>
              <a:xfrm>
                <a:off x="1617133" y="4255180"/>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5" name="正方形/長方形 27"/>
              <p:cNvSpPr/>
              <p:nvPr/>
            </p:nvSpPr>
            <p:spPr>
              <a:xfrm>
                <a:off x="2786607" y="4258317"/>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6" name="正方形/長方形 27"/>
              <p:cNvSpPr/>
              <p:nvPr/>
            </p:nvSpPr>
            <p:spPr>
              <a:xfrm>
                <a:off x="5043194" y="4292329"/>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7" name="正方形/長方形 27"/>
              <p:cNvSpPr/>
              <p:nvPr/>
            </p:nvSpPr>
            <p:spPr>
              <a:xfrm>
                <a:off x="6191979" y="4299726"/>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8" name="正方形/長方形 27"/>
              <p:cNvSpPr/>
              <p:nvPr/>
            </p:nvSpPr>
            <p:spPr>
              <a:xfrm>
                <a:off x="7326276" y="4319237"/>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sp>
            <p:nvSpPr>
              <p:cNvPr id="79" name="正方形/長方形 27"/>
              <p:cNvSpPr/>
              <p:nvPr/>
            </p:nvSpPr>
            <p:spPr>
              <a:xfrm>
                <a:off x="8490487" y="4321100"/>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grpSp>
        <p:sp>
          <p:nvSpPr>
            <p:cNvPr id="40" name="正方形/長方形 27"/>
            <p:cNvSpPr/>
            <p:nvPr/>
          </p:nvSpPr>
          <p:spPr>
            <a:xfrm>
              <a:off x="456032" y="4229204"/>
              <a:ext cx="125578" cy="296774"/>
            </a:xfrm>
            <a:custGeom>
              <a:avLst/>
              <a:gdLst>
                <a:gd name="connsiteX0" fmla="*/ 0 w 128790"/>
                <a:gd name="connsiteY0" fmla="*/ 0 h 154546"/>
                <a:gd name="connsiteX1" fmla="*/ 128790 w 128790"/>
                <a:gd name="connsiteY1" fmla="*/ 0 h 154546"/>
                <a:gd name="connsiteX2" fmla="*/ 128790 w 128790"/>
                <a:gd name="connsiteY2" fmla="*/ 154546 h 154546"/>
                <a:gd name="connsiteX3" fmla="*/ 0 w 128790"/>
                <a:gd name="connsiteY3" fmla="*/ 154546 h 154546"/>
                <a:gd name="connsiteX4" fmla="*/ 0 w 128790"/>
                <a:gd name="connsiteY4" fmla="*/ 0 h 154546"/>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28790"/>
                <a:gd name="connsiteY0" fmla="*/ 0 h 279042"/>
                <a:gd name="connsiteX1" fmla="*/ 128790 w 128790"/>
                <a:gd name="connsiteY1" fmla="*/ 0 h 279042"/>
                <a:gd name="connsiteX2" fmla="*/ 128790 w 128790"/>
                <a:gd name="connsiteY2" fmla="*/ 154546 h 279042"/>
                <a:gd name="connsiteX3" fmla="*/ 0 w 128790"/>
                <a:gd name="connsiteY3" fmla="*/ 279042 h 279042"/>
                <a:gd name="connsiteX4" fmla="*/ 0 w 128790"/>
                <a:gd name="connsiteY4" fmla="*/ 0 h 279042"/>
                <a:gd name="connsiteX0" fmla="*/ 0 w 163133"/>
                <a:gd name="connsiteY0" fmla="*/ 0 h 279042"/>
                <a:gd name="connsiteX1" fmla="*/ 163133 w 163133"/>
                <a:gd name="connsiteY1" fmla="*/ 30050 h 279042"/>
                <a:gd name="connsiteX2" fmla="*/ 128790 w 163133"/>
                <a:gd name="connsiteY2" fmla="*/ 154546 h 279042"/>
                <a:gd name="connsiteX3" fmla="*/ 0 w 163133"/>
                <a:gd name="connsiteY3" fmla="*/ 279042 h 279042"/>
                <a:gd name="connsiteX4" fmla="*/ 0 w 163133"/>
                <a:gd name="connsiteY4" fmla="*/ 0 h 279042"/>
                <a:gd name="connsiteX0" fmla="*/ 0 w 163133"/>
                <a:gd name="connsiteY0" fmla="*/ 0 h 288315"/>
                <a:gd name="connsiteX1" fmla="*/ 163133 w 163133"/>
                <a:gd name="connsiteY1" fmla="*/ 30050 h 288315"/>
                <a:gd name="connsiteX2" fmla="*/ 128790 w 163133"/>
                <a:gd name="connsiteY2" fmla="*/ 154546 h 288315"/>
                <a:gd name="connsiteX3" fmla="*/ 61291 w 163133"/>
                <a:gd name="connsiteY3" fmla="*/ 227528 h 288315"/>
                <a:gd name="connsiteX4" fmla="*/ 0 w 163133"/>
                <a:gd name="connsiteY4" fmla="*/ 279042 h 288315"/>
                <a:gd name="connsiteX5" fmla="*/ 0 w 163133"/>
                <a:gd name="connsiteY5" fmla="*/ 0 h 288315"/>
                <a:gd name="connsiteX0" fmla="*/ 0 w 163133"/>
                <a:gd name="connsiteY0" fmla="*/ 0 h 233303"/>
                <a:gd name="connsiteX1" fmla="*/ 163133 w 163133"/>
                <a:gd name="connsiteY1" fmla="*/ 30050 h 233303"/>
                <a:gd name="connsiteX2" fmla="*/ 128790 w 163133"/>
                <a:gd name="connsiteY2" fmla="*/ 154546 h 233303"/>
                <a:gd name="connsiteX3" fmla="*/ 61291 w 163133"/>
                <a:gd name="connsiteY3" fmla="*/ 227528 h 233303"/>
                <a:gd name="connsiteX4" fmla="*/ 8586 w 163133"/>
                <a:gd name="connsiteY4" fmla="*/ 176011 h 233303"/>
                <a:gd name="connsiteX5" fmla="*/ 0 w 163133"/>
                <a:gd name="connsiteY5" fmla="*/ 0 h 233303"/>
                <a:gd name="connsiteX0" fmla="*/ 0 w 163133"/>
                <a:gd name="connsiteY0" fmla="*/ 0 h 220424"/>
                <a:gd name="connsiteX1" fmla="*/ 163133 w 163133"/>
                <a:gd name="connsiteY1" fmla="*/ 17171 h 220424"/>
                <a:gd name="connsiteX2" fmla="*/ 128790 w 163133"/>
                <a:gd name="connsiteY2" fmla="*/ 141667 h 220424"/>
                <a:gd name="connsiteX3" fmla="*/ 61291 w 163133"/>
                <a:gd name="connsiteY3" fmla="*/ 214649 h 220424"/>
                <a:gd name="connsiteX4" fmla="*/ 8586 w 163133"/>
                <a:gd name="connsiteY4" fmla="*/ 163132 h 220424"/>
                <a:gd name="connsiteX5" fmla="*/ 0 w 163133"/>
                <a:gd name="connsiteY5" fmla="*/ 0 h 220424"/>
                <a:gd name="connsiteX0" fmla="*/ 0 w 128790"/>
                <a:gd name="connsiteY0" fmla="*/ 0 h 220424"/>
                <a:gd name="connsiteX1" fmla="*/ 98739 w 128790"/>
                <a:gd name="connsiteY1" fmla="*/ 12878 h 220424"/>
                <a:gd name="connsiteX2" fmla="*/ 128790 w 128790"/>
                <a:gd name="connsiteY2" fmla="*/ 141667 h 220424"/>
                <a:gd name="connsiteX3" fmla="*/ 61291 w 128790"/>
                <a:gd name="connsiteY3" fmla="*/ 214649 h 220424"/>
                <a:gd name="connsiteX4" fmla="*/ 8586 w 128790"/>
                <a:gd name="connsiteY4" fmla="*/ 163132 h 220424"/>
                <a:gd name="connsiteX5" fmla="*/ 0 w 128790"/>
                <a:gd name="connsiteY5" fmla="*/ 0 h 220424"/>
                <a:gd name="connsiteX0" fmla="*/ 0 w 128790"/>
                <a:gd name="connsiteY0" fmla="*/ 4294 h 207546"/>
                <a:gd name="connsiteX1" fmla="*/ 98739 w 128790"/>
                <a:gd name="connsiteY1" fmla="*/ 0 h 207546"/>
                <a:gd name="connsiteX2" fmla="*/ 128790 w 128790"/>
                <a:gd name="connsiteY2" fmla="*/ 128789 h 207546"/>
                <a:gd name="connsiteX3" fmla="*/ 61291 w 128790"/>
                <a:gd name="connsiteY3" fmla="*/ 201771 h 207546"/>
                <a:gd name="connsiteX4" fmla="*/ 8586 w 128790"/>
                <a:gd name="connsiteY4" fmla="*/ 150254 h 207546"/>
                <a:gd name="connsiteX5" fmla="*/ 0 w 128790"/>
                <a:gd name="connsiteY5" fmla="*/ 4294 h 207546"/>
                <a:gd name="connsiteX0" fmla="*/ 0 w 128790"/>
                <a:gd name="connsiteY0" fmla="*/ 0 h 233303"/>
                <a:gd name="connsiteX1" fmla="*/ 98739 w 128790"/>
                <a:gd name="connsiteY1" fmla="*/ 25757 h 233303"/>
                <a:gd name="connsiteX2" fmla="*/ 128790 w 128790"/>
                <a:gd name="connsiteY2" fmla="*/ 154546 h 233303"/>
                <a:gd name="connsiteX3" fmla="*/ 61291 w 128790"/>
                <a:gd name="connsiteY3" fmla="*/ 227528 h 233303"/>
                <a:gd name="connsiteX4" fmla="*/ 8586 w 128790"/>
                <a:gd name="connsiteY4" fmla="*/ 176011 h 233303"/>
                <a:gd name="connsiteX5" fmla="*/ 0 w 128790"/>
                <a:gd name="connsiteY5" fmla="*/ 0 h 233303"/>
                <a:gd name="connsiteX0" fmla="*/ 0 w 180305"/>
                <a:gd name="connsiteY0" fmla="*/ 0 h 233303"/>
                <a:gd name="connsiteX1" fmla="*/ 180305 w 180305"/>
                <a:gd name="connsiteY1" fmla="*/ 25757 h 233303"/>
                <a:gd name="connsiteX2" fmla="*/ 128790 w 180305"/>
                <a:gd name="connsiteY2" fmla="*/ 154546 h 233303"/>
                <a:gd name="connsiteX3" fmla="*/ 61291 w 180305"/>
                <a:gd name="connsiteY3" fmla="*/ 227528 h 233303"/>
                <a:gd name="connsiteX4" fmla="*/ 8586 w 180305"/>
                <a:gd name="connsiteY4" fmla="*/ 176011 h 233303"/>
                <a:gd name="connsiteX5" fmla="*/ 0 w 180305"/>
                <a:gd name="connsiteY5" fmla="*/ 0 h 233303"/>
                <a:gd name="connsiteX0" fmla="*/ 0 w 253285"/>
                <a:gd name="connsiteY0" fmla="*/ 38637 h 207546"/>
                <a:gd name="connsiteX1" fmla="*/ 253285 w 253285"/>
                <a:gd name="connsiteY1" fmla="*/ 0 h 207546"/>
                <a:gd name="connsiteX2" fmla="*/ 201770 w 253285"/>
                <a:gd name="connsiteY2" fmla="*/ 128789 h 207546"/>
                <a:gd name="connsiteX3" fmla="*/ 134271 w 253285"/>
                <a:gd name="connsiteY3" fmla="*/ 201771 h 207546"/>
                <a:gd name="connsiteX4" fmla="*/ 81566 w 253285"/>
                <a:gd name="connsiteY4" fmla="*/ 150254 h 207546"/>
                <a:gd name="connsiteX5" fmla="*/ 0 w 253285"/>
                <a:gd name="connsiteY5" fmla="*/ 38637 h 207546"/>
                <a:gd name="connsiteX0" fmla="*/ 0 w 240406"/>
                <a:gd name="connsiteY0" fmla="*/ 72981 h 241890"/>
                <a:gd name="connsiteX1" fmla="*/ 240406 w 240406"/>
                <a:gd name="connsiteY1" fmla="*/ 0 h 241890"/>
                <a:gd name="connsiteX2" fmla="*/ 201770 w 240406"/>
                <a:gd name="connsiteY2" fmla="*/ 163133 h 241890"/>
                <a:gd name="connsiteX3" fmla="*/ 134271 w 240406"/>
                <a:gd name="connsiteY3" fmla="*/ 236115 h 241890"/>
                <a:gd name="connsiteX4" fmla="*/ 81566 w 240406"/>
                <a:gd name="connsiteY4" fmla="*/ 184598 h 241890"/>
                <a:gd name="connsiteX5" fmla="*/ 0 w 240406"/>
                <a:gd name="connsiteY5" fmla="*/ 72981 h 241890"/>
                <a:gd name="connsiteX0" fmla="*/ 0 w 240406"/>
                <a:gd name="connsiteY0" fmla="*/ 38637 h 207546"/>
                <a:gd name="connsiteX1" fmla="*/ 240406 w 240406"/>
                <a:gd name="connsiteY1" fmla="*/ 0 h 207546"/>
                <a:gd name="connsiteX2" fmla="*/ 201770 w 240406"/>
                <a:gd name="connsiteY2" fmla="*/ 128789 h 207546"/>
                <a:gd name="connsiteX3" fmla="*/ 134271 w 240406"/>
                <a:gd name="connsiteY3" fmla="*/ 201771 h 207546"/>
                <a:gd name="connsiteX4" fmla="*/ 81566 w 240406"/>
                <a:gd name="connsiteY4" fmla="*/ 150254 h 207546"/>
                <a:gd name="connsiteX5" fmla="*/ 0 w 240406"/>
                <a:gd name="connsiteY5" fmla="*/ 38637 h 207546"/>
                <a:gd name="connsiteX0" fmla="*/ 0 w 240406"/>
                <a:gd name="connsiteY0" fmla="*/ 41228 h 210137"/>
                <a:gd name="connsiteX1" fmla="*/ 240406 w 240406"/>
                <a:gd name="connsiteY1" fmla="*/ 2591 h 210137"/>
                <a:gd name="connsiteX2" fmla="*/ 201770 w 240406"/>
                <a:gd name="connsiteY2" fmla="*/ 131380 h 210137"/>
                <a:gd name="connsiteX3" fmla="*/ 134271 w 240406"/>
                <a:gd name="connsiteY3" fmla="*/ 204362 h 210137"/>
                <a:gd name="connsiteX4" fmla="*/ 81566 w 240406"/>
                <a:gd name="connsiteY4" fmla="*/ 152845 h 210137"/>
                <a:gd name="connsiteX5" fmla="*/ 0 w 240406"/>
                <a:gd name="connsiteY5" fmla="*/ 41228 h 210137"/>
                <a:gd name="connsiteX0" fmla="*/ 0 w 240406"/>
                <a:gd name="connsiteY0" fmla="*/ 49151 h 218060"/>
                <a:gd name="connsiteX1" fmla="*/ 124497 w 240406"/>
                <a:gd name="connsiteY1" fmla="*/ 10514 h 218060"/>
                <a:gd name="connsiteX2" fmla="*/ 240406 w 240406"/>
                <a:gd name="connsiteY2" fmla="*/ 10514 h 218060"/>
                <a:gd name="connsiteX3" fmla="*/ 201770 w 240406"/>
                <a:gd name="connsiteY3" fmla="*/ 139303 h 218060"/>
                <a:gd name="connsiteX4" fmla="*/ 134271 w 240406"/>
                <a:gd name="connsiteY4" fmla="*/ 212285 h 218060"/>
                <a:gd name="connsiteX5" fmla="*/ 81566 w 240406"/>
                <a:gd name="connsiteY5" fmla="*/ 160768 h 218060"/>
                <a:gd name="connsiteX6" fmla="*/ 0 w 240406"/>
                <a:gd name="connsiteY6" fmla="*/ 49151 h 218060"/>
                <a:gd name="connsiteX0" fmla="*/ 0 w 231820"/>
                <a:gd name="connsiteY0" fmla="*/ 83495 h 218060"/>
                <a:gd name="connsiteX1" fmla="*/ 115911 w 231820"/>
                <a:gd name="connsiteY1" fmla="*/ 10514 h 218060"/>
                <a:gd name="connsiteX2" fmla="*/ 231820 w 231820"/>
                <a:gd name="connsiteY2" fmla="*/ 10514 h 218060"/>
                <a:gd name="connsiteX3" fmla="*/ 193184 w 231820"/>
                <a:gd name="connsiteY3" fmla="*/ 139303 h 218060"/>
                <a:gd name="connsiteX4" fmla="*/ 125685 w 231820"/>
                <a:gd name="connsiteY4" fmla="*/ 212285 h 218060"/>
                <a:gd name="connsiteX5" fmla="*/ 72980 w 231820"/>
                <a:gd name="connsiteY5" fmla="*/ 160768 h 218060"/>
                <a:gd name="connsiteX6" fmla="*/ 0 w 231820"/>
                <a:gd name="connsiteY6" fmla="*/ 83495 h 218060"/>
                <a:gd name="connsiteX0" fmla="*/ 0 w 231820"/>
                <a:gd name="connsiteY0" fmla="*/ 83495 h 224683"/>
                <a:gd name="connsiteX1" fmla="*/ 115911 w 231820"/>
                <a:gd name="connsiteY1" fmla="*/ 10514 h 224683"/>
                <a:gd name="connsiteX2" fmla="*/ 231820 w 231820"/>
                <a:gd name="connsiteY2" fmla="*/ 10514 h 224683"/>
                <a:gd name="connsiteX3" fmla="*/ 193184 w 231820"/>
                <a:gd name="connsiteY3" fmla="*/ 139303 h 224683"/>
                <a:gd name="connsiteX4" fmla="*/ 125685 w 231820"/>
                <a:gd name="connsiteY4" fmla="*/ 212285 h 224683"/>
                <a:gd name="connsiteX5" fmla="*/ 64394 w 231820"/>
                <a:gd name="connsiteY5" fmla="*/ 195112 h 224683"/>
                <a:gd name="connsiteX6" fmla="*/ 0 w 231820"/>
                <a:gd name="connsiteY6" fmla="*/ 83495 h 224683"/>
                <a:gd name="connsiteX0" fmla="*/ 0 w 240864"/>
                <a:gd name="connsiteY0" fmla="*/ 83495 h 205923"/>
                <a:gd name="connsiteX1" fmla="*/ 115911 w 240864"/>
                <a:gd name="connsiteY1" fmla="*/ 10514 h 205923"/>
                <a:gd name="connsiteX2" fmla="*/ 231820 w 240864"/>
                <a:gd name="connsiteY2" fmla="*/ 10514 h 205923"/>
                <a:gd name="connsiteX3" fmla="*/ 193184 w 240864"/>
                <a:gd name="connsiteY3" fmla="*/ 139303 h 205923"/>
                <a:gd name="connsiteX4" fmla="*/ 237302 w 240864"/>
                <a:gd name="connsiteY4" fmla="*/ 156476 h 205923"/>
                <a:gd name="connsiteX5" fmla="*/ 64394 w 240864"/>
                <a:gd name="connsiteY5" fmla="*/ 195112 h 205923"/>
                <a:gd name="connsiteX6" fmla="*/ 0 w 240864"/>
                <a:gd name="connsiteY6" fmla="*/ 83495 h 205923"/>
                <a:gd name="connsiteX0" fmla="*/ 0 w 240864"/>
                <a:gd name="connsiteY0" fmla="*/ 83495 h 232943"/>
                <a:gd name="connsiteX1" fmla="*/ 115911 w 240864"/>
                <a:gd name="connsiteY1" fmla="*/ 10514 h 232943"/>
                <a:gd name="connsiteX2" fmla="*/ 231820 w 240864"/>
                <a:gd name="connsiteY2" fmla="*/ 10514 h 232943"/>
                <a:gd name="connsiteX3" fmla="*/ 193184 w 240864"/>
                <a:gd name="connsiteY3" fmla="*/ 139303 h 232943"/>
                <a:gd name="connsiteX4" fmla="*/ 237302 w 240864"/>
                <a:gd name="connsiteY4" fmla="*/ 156476 h 232943"/>
                <a:gd name="connsiteX5" fmla="*/ 60101 w 240864"/>
                <a:gd name="connsiteY5" fmla="*/ 225162 h 232943"/>
                <a:gd name="connsiteX6" fmla="*/ 0 w 240864"/>
                <a:gd name="connsiteY6" fmla="*/ 83495 h 232943"/>
                <a:gd name="connsiteX0" fmla="*/ 0 w 231820"/>
                <a:gd name="connsiteY0" fmla="*/ 83495 h 232641"/>
                <a:gd name="connsiteX1" fmla="*/ 115911 w 231820"/>
                <a:gd name="connsiteY1" fmla="*/ 10514 h 232641"/>
                <a:gd name="connsiteX2" fmla="*/ 231820 w 231820"/>
                <a:gd name="connsiteY2" fmla="*/ 10514 h 232641"/>
                <a:gd name="connsiteX3" fmla="*/ 193184 w 231820"/>
                <a:gd name="connsiteY3" fmla="*/ 139303 h 232641"/>
                <a:gd name="connsiteX4" fmla="*/ 207251 w 231820"/>
                <a:gd name="connsiteY4" fmla="*/ 152183 h 232641"/>
                <a:gd name="connsiteX5" fmla="*/ 60101 w 231820"/>
                <a:gd name="connsiteY5" fmla="*/ 225162 h 232641"/>
                <a:gd name="connsiteX6" fmla="*/ 0 w 231820"/>
                <a:gd name="connsiteY6" fmla="*/ 83495 h 232641"/>
                <a:gd name="connsiteX0" fmla="*/ 0 w 261680"/>
                <a:gd name="connsiteY0" fmla="*/ 83495 h 233270"/>
                <a:gd name="connsiteX1" fmla="*/ 115911 w 261680"/>
                <a:gd name="connsiteY1" fmla="*/ 10514 h 233270"/>
                <a:gd name="connsiteX2" fmla="*/ 231820 w 261680"/>
                <a:gd name="connsiteY2" fmla="*/ 10514 h 233270"/>
                <a:gd name="connsiteX3" fmla="*/ 193184 w 261680"/>
                <a:gd name="connsiteY3" fmla="*/ 139303 h 233270"/>
                <a:gd name="connsiteX4" fmla="*/ 258766 w 261680"/>
                <a:gd name="connsiteY4" fmla="*/ 160769 h 233270"/>
                <a:gd name="connsiteX5" fmla="*/ 60101 w 261680"/>
                <a:gd name="connsiteY5" fmla="*/ 225162 h 233270"/>
                <a:gd name="connsiteX6" fmla="*/ 0 w 261680"/>
                <a:gd name="connsiteY6" fmla="*/ 83495 h 233270"/>
                <a:gd name="connsiteX0" fmla="*/ 0 w 309094"/>
                <a:gd name="connsiteY0" fmla="*/ 83495 h 233270"/>
                <a:gd name="connsiteX1" fmla="*/ 115911 w 309094"/>
                <a:gd name="connsiteY1" fmla="*/ 10514 h 233270"/>
                <a:gd name="connsiteX2" fmla="*/ 231820 w 309094"/>
                <a:gd name="connsiteY2" fmla="*/ 10514 h 233270"/>
                <a:gd name="connsiteX3" fmla="*/ 309094 w 309094"/>
                <a:gd name="connsiteY3" fmla="*/ 70616 h 233270"/>
                <a:gd name="connsiteX4" fmla="*/ 258766 w 309094"/>
                <a:gd name="connsiteY4" fmla="*/ 160769 h 233270"/>
                <a:gd name="connsiteX5" fmla="*/ 60101 w 309094"/>
                <a:gd name="connsiteY5" fmla="*/ 225162 h 233270"/>
                <a:gd name="connsiteX6" fmla="*/ 0 w 309094"/>
                <a:gd name="connsiteY6" fmla="*/ 83495 h 233270"/>
                <a:gd name="connsiteX0" fmla="*/ 0 w 309094"/>
                <a:gd name="connsiteY0" fmla="*/ 83495 h 232361"/>
                <a:gd name="connsiteX1" fmla="*/ 115911 w 309094"/>
                <a:gd name="connsiteY1" fmla="*/ 10514 h 232361"/>
                <a:gd name="connsiteX2" fmla="*/ 231820 w 309094"/>
                <a:gd name="connsiteY2" fmla="*/ 10514 h 232361"/>
                <a:gd name="connsiteX3" fmla="*/ 309094 w 309094"/>
                <a:gd name="connsiteY3" fmla="*/ 70616 h 232361"/>
                <a:gd name="connsiteX4" fmla="*/ 241594 w 309094"/>
                <a:gd name="connsiteY4" fmla="*/ 147890 h 232361"/>
                <a:gd name="connsiteX5" fmla="*/ 60101 w 309094"/>
                <a:gd name="connsiteY5" fmla="*/ 225162 h 232361"/>
                <a:gd name="connsiteX6" fmla="*/ 0 w 309094"/>
                <a:gd name="connsiteY6" fmla="*/ 83495 h 232361"/>
                <a:gd name="connsiteX0" fmla="*/ 8586 w 248993"/>
                <a:gd name="connsiteY0" fmla="*/ 109253 h 232361"/>
                <a:gd name="connsiteX1" fmla="*/ 55810 w 248993"/>
                <a:gd name="connsiteY1" fmla="*/ 10514 h 232361"/>
                <a:gd name="connsiteX2" fmla="*/ 171719 w 248993"/>
                <a:gd name="connsiteY2" fmla="*/ 10514 h 232361"/>
                <a:gd name="connsiteX3" fmla="*/ 248993 w 248993"/>
                <a:gd name="connsiteY3" fmla="*/ 70616 h 232361"/>
                <a:gd name="connsiteX4" fmla="*/ 181493 w 248993"/>
                <a:gd name="connsiteY4" fmla="*/ 147890 h 232361"/>
                <a:gd name="connsiteX5" fmla="*/ 0 w 248993"/>
                <a:gd name="connsiteY5" fmla="*/ 225162 h 232361"/>
                <a:gd name="connsiteX6" fmla="*/ 8586 w 248993"/>
                <a:gd name="connsiteY6" fmla="*/ 109253 h 232361"/>
                <a:gd name="connsiteX0" fmla="*/ 8586 w 248993"/>
                <a:gd name="connsiteY0" fmla="*/ 104140 h 227248"/>
                <a:gd name="connsiteX1" fmla="*/ 55810 w 248993"/>
                <a:gd name="connsiteY1" fmla="*/ 33494 h 227248"/>
                <a:gd name="connsiteX2" fmla="*/ 171719 w 248993"/>
                <a:gd name="connsiteY2" fmla="*/ 5401 h 227248"/>
                <a:gd name="connsiteX3" fmla="*/ 248993 w 248993"/>
                <a:gd name="connsiteY3" fmla="*/ 65503 h 227248"/>
                <a:gd name="connsiteX4" fmla="*/ 181493 w 248993"/>
                <a:gd name="connsiteY4" fmla="*/ 142777 h 227248"/>
                <a:gd name="connsiteX5" fmla="*/ 0 w 248993"/>
                <a:gd name="connsiteY5" fmla="*/ 220049 h 227248"/>
                <a:gd name="connsiteX6" fmla="*/ 8586 w 248993"/>
                <a:gd name="connsiteY6" fmla="*/ 104140 h 227248"/>
                <a:gd name="connsiteX0" fmla="*/ 8586 w 248993"/>
                <a:gd name="connsiteY0" fmla="*/ 104140 h 220317"/>
                <a:gd name="connsiteX1" fmla="*/ 55810 w 248993"/>
                <a:gd name="connsiteY1" fmla="*/ 33494 h 220317"/>
                <a:gd name="connsiteX2" fmla="*/ 171719 w 248993"/>
                <a:gd name="connsiteY2" fmla="*/ 5401 h 220317"/>
                <a:gd name="connsiteX3" fmla="*/ 248993 w 248993"/>
                <a:gd name="connsiteY3" fmla="*/ 65503 h 220317"/>
                <a:gd name="connsiteX4" fmla="*/ 181493 w 248993"/>
                <a:gd name="connsiteY4" fmla="*/ 142777 h 220317"/>
                <a:gd name="connsiteX5" fmla="*/ 0 w 248993"/>
                <a:gd name="connsiteY5" fmla="*/ 220049 h 220317"/>
                <a:gd name="connsiteX6" fmla="*/ 8586 w 248993"/>
                <a:gd name="connsiteY6" fmla="*/ 104140 h 220317"/>
                <a:gd name="connsiteX0" fmla="*/ 8586 w 248993"/>
                <a:gd name="connsiteY0" fmla="*/ 105469 h 221646"/>
                <a:gd name="connsiteX1" fmla="*/ 25773 w 248993"/>
                <a:gd name="connsiteY1" fmla="*/ 23586 h 221646"/>
                <a:gd name="connsiteX2" fmla="*/ 171719 w 248993"/>
                <a:gd name="connsiteY2" fmla="*/ 6730 h 221646"/>
                <a:gd name="connsiteX3" fmla="*/ 248993 w 248993"/>
                <a:gd name="connsiteY3" fmla="*/ 66832 h 221646"/>
                <a:gd name="connsiteX4" fmla="*/ 181493 w 248993"/>
                <a:gd name="connsiteY4" fmla="*/ 144106 h 221646"/>
                <a:gd name="connsiteX5" fmla="*/ 0 w 248993"/>
                <a:gd name="connsiteY5" fmla="*/ 221378 h 221646"/>
                <a:gd name="connsiteX6" fmla="*/ 8586 w 248993"/>
                <a:gd name="connsiteY6" fmla="*/ 105469 h 221646"/>
                <a:gd name="connsiteX0" fmla="*/ 23041 w 263448"/>
                <a:gd name="connsiteY0" fmla="*/ 105469 h 221646"/>
                <a:gd name="connsiteX1" fmla="*/ 40228 w 263448"/>
                <a:gd name="connsiteY1" fmla="*/ 23586 h 221646"/>
                <a:gd name="connsiteX2" fmla="*/ 186174 w 263448"/>
                <a:gd name="connsiteY2" fmla="*/ 6730 h 221646"/>
                <a:gd name="connsiteX3" fmla="*/ 263448 w 263448"/>
                <a:gd name="connsiteY3" fmla="*/ 66832 h 221646"/>
                <a:gd name="connsiteX4" fmla="*/ 195948 w 263448"/>
                <a:gd name="connsiteY4" fmla="*/ 144106 h 221646"/>
                <a:gd name="connsiteX5" fmla="*/ 14455 w 263448"/>
                <a:gd name="connsiteY5" fmla="*/ 221378 h 221646"/>
                <a:gd name="connsiteX6" fmla="*/ 23041 w 263448"/>
                <a:gd name="connsiteY6" fmla="*/ 105469 h 221646"/>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5469 h 221378"/>
                <a:gd name="connsiteX1" fmla="*/ 40228 w 263448"/>
                <a:gd name="connsiteY1" fmla="*/ 23586 h 221378"/>
                <a:gd name="connsiteX2" fmla="*/ 186174 w 263448"/>
                <a:gd name="connsiteY2" fmla="*/ 6730 h 221378"/>
                <a:gd name="connsiteX3" fmla="*/ 263448 w 263448"/>
                <a:gd name="connsiteY3" fmla="*/ 66832 h 221378"/>
                <a:gd name="connsiteX4" fmla="*/ 195948 w 263448"/>
                <a:gd name="connsiteY4" fmla="*/ 144106 h 221378"/>
                <a:gd name="connsiteX5" fmla="*/ 14455 w 263448"/>
                <a:gd name="connsiteY5" fmla="*/ 221378 h 221378"/>
                <a:gd name="connsiteX6" fmla="*/ 23041 w 263448"/>
                <a:gd name="connsiteY6" fmla="*/ 105469 h 221378"/>
                <a:gd name="connsiteX0" fmla="*/ 23041 w 263448"/>
                <a:gd name="connsiteY0" fmla="*/ 104734 h 220643"/>
                <a:gd name="connsiteX1" fmla="*/ 35938 w 263448"/>
                <a:gd name="connsiteY1" fmla="*/ 28470 h 220643"/>
                <a:gd name="connsiteX2" fmla="*/ 186174 w 263448"/>
                <a:gd name="connsiteY2" fmla="*/ 5995 h 220643"/>
                <a:gd name="connsiteX3" fmla="*/ 263448 w 263448"/>
                <a:gd name="connsiteY3" fmla="*/ 66097 h 220643"/>
                <a:gd name="connsiteX4" fmla="*/ 195948 w 263448"/>
                <a:gd name="connsiteY4" fmla="*/ 143371 h 220643"/>
                <a:gd name="connsiteX5" fmla="*/ 14455 w 263448"/>
                <a:gd name="connsiteY5" fmla="*/ 220643 h 220643"/>
                <a:gd name="connsiteX6" fmla="*/ 23041 w 263448"/>
                <a:gd name="connsiteY6" fmla="*/ 104734 h 220643"/>
                <a:gd name="connsiteX0" fmla="*/ 23041 w 263448"/>
                <a:gd name="connsiteY0" fmla="*/ 103651 h 219560"/>
                <a:gd name="connsiteX1" fmla="*/ 27356 w 263448"/>
                <a:gd name="connsiteY1" fmla="*/ 38624 h 219560"/>
                <a:gd name="connsiteX2" fmla="*/ 186174 w 263448"/>
                <a:gd name="connsiteY2" fmla="*/ 4912 h 219560"/>
                <a:gd name="connsiteX3" fmla="*/ 263448 w 263448"/>
                <a:gd name="connsiteY3" fmla="*/ 65014 h 219560"/>
                <a:gd name="connsiteX4" fmla="*/ 195948 w 263448"/>
                <a:gd name="connsiteY4" fmla="*/ 142288 h 219560"/>
                <a:gd name="connsiteX5" fmla="*/ 14455 w 263448"/>
                <a:gd name="connsiteY5" fmla="*/ 219560 h 219560"/>
                <a:gd name="connsiteX6" fmla="*/ 23041 w 263448"/>
                <a:gd name="connsiteY6" fmla="*/ 103651 h 219560"/>
                <a:gd name="connsiteX0" fmla="*/ 24311 w 264718"/>
                <a:gd name="connsiteY0" fmla="*/ 104927 h 220836"/>
                <a:gd name="connsiteX1" fmla="*/ 28626 w 264718"/>
                <a:gd name="connsiteY1" fmla="*/ 39900 h 220836"/>
                <a:gd name="connsiteX2" fmla="*/ 187444 w 264718"/>
                <a:gd name="connsiteY2" fmla="*/ 6188 h 220836"/>
                <a:gd name="connsiteX3" fmla="*/ 264718 w 264718"/>
                <a:gd name="connsiteY3" fmla="*/ 66290 h 220836"/>
                <a:gd name="connsiteX4" fmla="*/ 197218 w 264718"/>
                <a:gd name="connsiteY4" fmla="*/ 143564 h 220836"/>
                <a:gd name="connsiteX5" fmla="*/ 15725 w 264718"/>
                <a:gd name="connsiteY5" fmla="*/ 220836 h 220836"/>
                <a:gd name="connsiteX6" fmla="*/ 24311 w 264718"/>
                <a:gd name="connsiteY6" fmla="*/ 104927 h 220836"/>
                <a:gd name="connsiteX0" fmla="*/ 23042 w 263449"/>
                <a:gd name="connsiteY0" fmla="*/ 109388 h 225297"/>
                <a:gd name="connsiteX1" fmla="*/ 61684 w 263449"/>
                <a:gd name="connsiteY1" fmla="*/ 21887 h 225297"/>
                <a:gd name="connsiteX2" fmla="*/ 186175 w 263449"/>
                <a:gd name="connsiteY2" fmla="*/ 10649 h 225297"/>
                <a:gd name="connsiteX3" fmla="*/ 263449 w 263449"/>
                <a:gd name="connsiteY3" fmla="*/ 70751 h 225297"/>
                <a:gd name="connsiteX4" fmla="*/ 195949 w 263449"/>
                <a:gd name="connsiteY4" fmla="*/ 148025 h 225297"/>
                <a:gd name="connsiteX5" fmla="*/ 14456 w 263449"/>
                <a:gd name="connsiteY5" fmla="*/ 225297 h 225297"/>
                <a:gd name="connsiteX6" fmla="*/ 23042 w 263449"/>
                <a:gd name="connsiteY6" fmla="*/ 109388 h 225297"/>
                <a:gd name="connsiteX0" fmla="*/ 2430 w 242837"/>
                <a:gd name="connsiteY0" fmla="*/ 109388 h 211250"/>
                <a:gd name="connsiteX1" fmla="*/ 41072 w 242837"/>
                <a:gd name="connsiteY1" fmla="*/ 21887 h 211250"/>
                <a:gd name="connsiteX2" fmla="*/ 165563 w 242837"/>
                <a:gd name="connsiteY2" fmla="*/ 10649 h 211250"/>
                <a:gd name="connsiteX3" fmla="*/ 242837 w 242837"/>
                <a:gd name="connsiteY3" fmla="*/ 70751 h 211250"/>
                <a:gd name="connsiteX4" fmla="*/ 175337 w 242837"/>
                <a:gd name="connsiteY4" fmla="*/ 148025 h 211250"/>
                <a:gd name="connsiteX5" fmla="*/ 45335 w 242837"/>
                <a:gd name="connsiteY5" fmla="*/ 211250 h 211250"/>
                <a:gd name="connsiteX6" fmla="*/ 2430 w 242837"/>
                <a:gd name="connsiteY6" fmla="*/ 109388 h 211250"/>
                <a:gd name="connsiteX0" fmla="*/ 5907 w 246314"/>
                <a:gd name="connsiteY0" fmla="*/ 109388 h 233725"/>
                <a:gd name="connsiteX1" fmla="*/ 44549 w 246314"/>
                <a:gd name="connsiteY1" fmla="*/ 21887 h 233725"/>
                <a:gd name="connsiteX2" fmla="*/ 169040 w 246314"/>
                <a:gd name="connsiteY2" fmla="*/ 10649 h 233725"/>
                <a:gd name="connsiteX3" fmla="*/ 246314 w 246314"/>
                <a:gd name="connsiteY3" fmla="*/ 70751 h 233725"/>
                <a:gd name="connsiteX4" fmla="*/ 178814 w 246314"/>
                <a:gd name="connsiteY4" fmla="*/ 148025 h 233725"/>
                <a:gd name="connsiteX5" fmla="*/ 23066 w 246314"/>
                <a:gd name="connsiteY5" fmla="*/ 233725 h 233725"/>
                <a:gd name="connsiteX6" fmla="*/ 5907 w 246314"/>
                <a:gd name="connsiteY6" fmla="*/ 109388 h 233725"/>
                <a:gd name="connsiteX0" fmla="*/ 4018 w 244425"/>
                <a:gd name="connsiteY0" fmla="*/ 109388 h 228106"/>
                <a:gd name="connsiteX1" fmla="*/ 42660 w 244425"/>
                <a:gd name="connsiteY1" fmla="*/ 21887 h 228106"/>
                <a:gd name="connsiteX2" fmla="*/ 167151 w 244425"/>
                <a:gd name="connsiteY2" fmla="*/ 10649 h 228106"/>
                <a:gd name="connsiteX3" fmla="*/ 244425 w 244425"/>
                <a:gd name="connsiteY3" fmla="*/ 70751 h 228106"/>
                <a:gd name="connsiteX4" fmla="*/ 176925 w 244425"/>
                <a:gd name="connsiteY4" fmla="*/ 148025 h 228106"/>
                <a:gd name="connsiteX5" fmla="*/ 25468 w 244425"/>
                <a:gd name="connsiteY5" fmla="*/ 228106 h 228106"/>
                <a:gd name="connsiteX6" fmla="*/ 4018 w 244425"/>
                <a:gd name="connsiteY6" fmla="*/ 109388 h 228106"/>
                <a:gd name="connsiteX0" fmla="*/ 4018 w 268854"/>
                <a:gd name="connsiteY0" fmla="*/ 109388 h 228106"/>
                <a:gd name="connsiteX1" fmla="*/ 42660 w 268854"/>
                <a:gd name="connsiteY1" fmla="*/ 21887 h 228106"/>
                <a:gd name="connsiteX2" fmla="*/ 167151 w 268854"/>
                <a:gd name="connsiteY2" fmla="*/ 10649 h 228106"/>
                <a:gd name="connsiteX3" fmla="*/ 244425 w 268854"/>
                <a:gd name="connsiteY3" fmla="*/ 70751 h 228106"/>
                <a:gd name="connsiteX4" fmla="*/ 264073 w 268854"/>
                <a:gd name="connsiteY4" fmla="*/ 195127 h 228106"/>
                <a:gd name="connsiteX5" fmla="*/ 25468 w 268854"/>
                <a:gd name="connsiteY5" fmla="*/ 228106 h 228106"/>
                <a:gd name="connsiteX6" fmla="*/ 4018 w 268854"/>
                <a:gd name="connsiteY6" fmla="*/ 109388 h 228106"/>
                <a:gd name="connsiteX0" fmla="*/ 4018 w 276344"/>
                <a:gd name="connsiteY0" fmla="*/ 109388 h 228106"/>
                <a:gd name="connsiteX1" fmla="*/ 42660 w 276344"/>
                <a:gd name="connsiteY1" fmla="*/ 21887 h 228106"/>
                <a:gd name="connsiteX2" fmla="*/ 167151 w 276344"/>
                <a:gd name="connsiteY2" fmla="*/ 10649 h 228106"/>
                <a:gd name="connsiteX3" fmla="*/ 244425 w 276344"/>
                <a:gd name="connsiteY3" fmla="*/ 70751 h 228106"/>
                <a:gd name="connsiteX4" fmla="*/ 264073 w 276344"/>
                <a:gd name="connsiteY4" fmla="*/ 195127 h 228106"/>
                <a:gd name="connsiteX5" fmla="*/ 25468 w 276344"/>
                <a:gd name="connsiteY5" fmla="*/ 228106 h 228106"/>
                <a:gd name="connsiteX6" fmla="*/ 4018 w 276344"/>
                <a:gd name="connsiteY6" fmla="*/ 109388 h 228106"/>
                <a:gd name="connsiteX0" fmla="*/ 52229 w 324555"/>
                <a:gd name="connsiteY0" fmla="*/ 108531 h 227249"/>
                <a:gd name="connsiteX1" fmla="*/ 21942 w 324555"/>
                <a:gd name="connsiteY1" fmla="*/ 23959 h 227249"/>
                <a:gd name="connsiteX2" fmla="*/ 215362 w 324555"/>
                <a:gd name="connsiteY2" fmla="*/ 9792 h 227249"/>
                <a:gd name="connsiteX3" fmla="*/ 292636 w 324555"/>
                <a:gd name="connsiteY3" fmla="*/ 69894 h 227249"/>
                <a:gd name="connsiteX4" fmla="*/ 312284 w 324555"/>
                <a:gd name="connsiteY4" fmla="*/ 194270 h 227249"/>
                <a:gd name="connsiteX5" fmla="*/ 73679 w 324555"/>
                <a:gd name="connsiteY5" fmla="*/ 227249 h 227249"/>
                <a:gd name="connsiteX6" fmla="*/ 52229 w 324555"/>
                <a:gd name="connsiteY6" fmla="*/ 108531 h 227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555" h="227249">
                  <a:moveTo>
                    <a:pt x="52229" y="108531"/>
                  </a:moveTo>
                  <a:cubicBezTo>
                    <a:pt x="60100" y="84920"/>
                    <a:pt x="-43872" y="44444"/>
                    <a:pt x="21942" y="23959"/>
                  </a:cubicBezTo>
                  <a:cubicBezTo>
                    <a:pt x="87756" y="3474"/>
                    <a:pt x="203199" y="-10242"/>
                    <a:pt x="215362" y="9792"/>
                  </a:cubicBezTo>
                  <a:lnTo>
                    <a:pt x="292636" y="69894"/>
                  </a:lnTo>
                  <a:cubicBezTo>
                    <a:pt x="274947" y="97799"/>
                    <a:pt x="333749" y="173521"/>
                    <a:pt x="312284" y="194270"/>
                  </a:cubicBezTo>
                  <a:cubicBezTo>
                    <a:pt x="389289" y="200377"/>
                    <a:pt x="78888" y="226450"/>
                    <a:pt x="73679" y="227249"/>
                  </a:cubicBezTo>
                  <a:cubicBezTo>
                    <a:pt x="37923" y="188613"/>
                    <a:pt x="49367" y="147167"/>
                    <a:pt x="52229" y="108531"/>
                  </a:cubicBez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428" dirty="0"/>
            </a:p>
          </p:txBody>
        </p:sp>
      </p:grpSp>
      <p:sp>
        <p:nvSpPr>
          <p:cNvPr id="3" name="正方形/長方形 2"/>
          <p:cNvSpPr/>
          <p:nvPr/>
        </p:nvSpPr>
        <p:spPr>
          <a:xfrm>
            <a:off x="7543007" y="2848643"/>
            <a:ext cx="1132680" cy="2698489"/>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964717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rPr>
              <a:t>Step3 : </a:t>
            </a:r>
            <a:r>
              <a:rPr lang="ja-JP" altLang="en-US" dirty="0">
                <a:latin typeface="+mn-ea"/>
                <a:ea typeface="+mn-ea"/>
              </a:rPr>
              <a:t>判定</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a:t>学習に関与していないソースコードから</a:t>
            </a:r>
            <a:r>
              <a:rPr lang="en-US" altLang="ja-JP" dirty="0"/>
              <a:t>, </a:t>
            </a:r>
            <a:r>
              <a:rPr lang="en-US" altLang="ja-JP" dirty="0">
                <a:solidFill>
                  <a:srgbClr val="FF0000"/>
                </a:solidFill>
              </a:rPr>
              <a:t>40</a:t>
            </a:r>
            <a:r>
              <a:rPr lang="ja-JP" altLang="en-US" dirty="0">
                <a:solidFill>
                  <a:srgbClr val="FF0000"/>
                </a:solidFill>
              </a:rPr>
              <a:t>次元</a:t>
            </a:r>
            <a:r>
              <a:rPr lang="ja-JP" altLang="en-US" dirty="0"/>
              <a:t>のベクトルを作成して学習モデルに入力</a:t>
            </a:r>
            <a:endParaRPr lang="en-US" altLang="ja-JP" dirty="0"/>
          </a:p>
          <a:p>
            <a:pPr marL="0" indent="0">
              <a:buNone/>
            </a:pPr>
            <a:endParaRPr lang="en-US" altLang="ja-JP" dirty="0"/>
          </a:p>
          <a:p>
            <a:r>
              <a:rPr lang="ja-JP" altLang="en-US" dirty="0"/>
              <a:t>入力</a:t>
            </a:r>
            <a:endParaRPr lang="en-US" altLang="ja-JP" dirty="0"/>
          </a:p>
          <a:p>
            <a:pPr lvl="1"/>
            <a:r>
              <a:rPr lang="ja-JP" altLang="en-US" dirty="0"/>
              <a:t>特徴量による</a:t>
            </a:r>
            <a:r>
              <a:rPr lang="en-US" altLang="ja-JP" dirty="0">
                <a:solidFill>
                  <a:srgbClr val="FF0000"/>
                </a:solidFill>
              </a:rPr>
              <a:t>40</a:t>
            </a:r>
            <a:r>
              <a:rPr lang="ja-JP" altLang="en-US" dirty="0">
                <a:solidFill>
                  <a:srgbClr val="FF0000"/>
                </a:solidFill>
              </a:rPr>
              <a:t>次元</a:t>
            </a:r>
            <a:r>
              <a:rPr lang="ja-JP" altLang="en-US" dirty="0"/>
              <a:t>のベクトル</a:t>
            </a:r>
            <a:endParaRPr lang="en-US" altLang="ja-JP" dirty="0"/>
          </a:p>
          <a:p>
            <a:r>
              <a:rPr lang="ja-JP" altLang="en-US" dirty="0"/>
              <a:t>出力</a:t>
            </a:r>
            <a:endParaRPr lang="en-US" altLang="ja-JP" dirty="0"/>
          </a:p>
          <a:p>
            <a:pPr lvl="1"/>
            <a:r>
              <a:rPr lang="ja-JP" altLang="en-US" dirty="0"/>
              <a:t>良否</a:t>
            </a:r>
            <a:r>
              <a:rPr lang="en-US" altLang="ja-JP" dirty="0"/>
              <a:t>(1</a:t>
            </a:r>
            <a:r>
              <a:rPr lang="ja-JP" altLang="en-US" dirty="0"/>
              <a:t>または</a:t>
            </a:r>
            <a:r>
              <a:rPr lang="en-US" altLang="ja-JP" dirty="0"/>
              <a:t>-1)</a:t>
            </a:r>
            <a:endParaRPr kumimoji="1"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pSp>
        <p:nvGrpSpPr>
          <p:cNvPr id="5" name="グループ化 4"/>
          <p:cNvGrpSpPr/>
          <p:nvPr/>
        </p:nvGrpSpPr>
        <p:grpSpPr>
          <a:xfrm>
            <a:off x="6495344" y="2994524"/>
            <a:ext cx="2283615" cy="3431749"/>
            <a:chOff x="6289256" y="2173289"/>
            <a:chExt cx="2283615" cy="3431749"/>
          </a:xfrm>
        </p:grpSpPr>
        <p:sp>
          <p:nvSpPr>
            <p:cNvPr id="6" name="下矢印 5"/>
            <p:cNvSpPr/>
            <p:nvPr/>
          </p:nvSpPr>
          <p:spPr>
            <a:xfrm>
              <a:off x="6440659" y="4359047"/>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 name="下矢印 6"/>
            <p:cNvSpPr/>
            <p:nvPr/>
          </p:nvSpPr>
          <p:spPr>
            <a:xfrm>
              <a:off x="7381913" y="4370829"/>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289256" y="5266484"/>
              <a:ext cx="595035" cy="338554"/>
            </a:xfrm>
            <a:prstGeom prst="rect">
              <a:avLst/>
            </a:prstGeom>
            <a:noFill/>
          </p:spPr>
          <p:txBody>
            <a:bodyPr wrap="none" rtlCol="0">
              <a:spAutoFit/>
            </a:bodyPr>
            <a:lstStyle/>
            <a:p>
              <a:r>
                <a:rPr kumimoji="1" lang="ja-JP" altLang="en-US" sz="1600" dirty="0"/>
                <a:t>「</a:t>
              </a:r>
              <a:r>
                <a:rPr lang="ja-JP" altLang="en-US" sz="1600" dirty="0"/>
                <a:t>良</a:t>
              </a:r>
              <a:r>
                <a:rPr kumimoji="1" lang="ja-JP" altLang="en-US" sz="1600" dirty="0"/>
                <a:t>」</a:t>
              </a:r>
            </a:p>
          </p:txBody>
        </p:sp>
        <p:sp>
          <p:nvSpPr>
            <p:cNvPr id="9" name="テキスト ボックス 8"/>
            <p:cNvSpPr txBox="1"/>
            <p:nvPr/>
          </p:nvSpPr>
          <p:spPr>
            <a:xfrm>
              <a:off x="7291032" y="5266484"/>
              <a:ext cx="595035" cy="338554"/>
            </a:xfrm>
            <a:prstGeom prst="rect">
              <a:avLst/>
            </a:prstGeom>
            <a:noFill/>
          </p:spPr>
          <p:txBody>
            <a:bodyPr wrap="none" rtlCol="0">
              <a:spAutoFit/>
            </a:bodyPr>
            <a:lstStyle/>
            <a:p>
              <a:r>
                <a:rPr kumimoji="1" lang="ja-JP" altLang="en-US" sz="1600" dirty="0"/>
                <a:t>「</a:t>
              </a:r>
              <a:r>
                <a:rPr lang="ja-JP" altLang="en-US" sz="1600" dirty="0"/>
                <a:t>否</a:t>
              </a:r>
              <a:r>
                <a:rPr kumimoji="1" lang="ja-JP" altLang="en-US" sz="1600" dirty="0"/>
                <a:t>」</a:t>
              </a:r>
            </a:p>
          </p:txBody>
        </p:sp>
        <p:sp>
          <p:nvSpPr>
            <p:cNvPr id="10" name="テキスト ボックス 9"/>
            <p:cNvSpPr txBox="1"/>
            <p:nvPr/>
          </p:nvSpPr>
          <p:spPr>
            <a:xfrm>
              <a:off x="7317399" y="2210537"/>
              <a:ext cx="1255472" cy="369332"/>
            </a:xfrm>
            <a:prstGeom prst="rect">
              <a:avLst/>
            </a:prstGeom>
            <a:noFill/>
          </p:spPr>
          <p:txBody>
            <a:bodyPr wrap="none" rtlCol="0">
              <a:spAutoFit/>
            </a:bodyPr>
            <a:lstStyle/>
            <a:p>
              <a:r>
                <a:rPr lang="ja-JP" altLang="en-US" dirty="0"/>
                <a:t>新規コード</a:t>
              </a:r>
              <a:endParaRPr kumimoji="1" lang="ja-JP" altLang="en-US" dirty="0"/>
            </a:p>
          </p:txBody>
        </p:sp>
        <p:sp>
          <p:nvSpPr>
            <p:cNvPr id="11" name="1 つの角を切り取った四角形 10"/>
            <p:cNvSpPr/>
            <p:nvPr/>
          </p:nvSpPr>
          <p:spPr>
            <a:xfrm>
              <a:off x="6919127" y="2173289"/>
              <a:ext cx="317498" cy="443828"/>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931761" y="2827431"/>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3" name="1 つの角を切り取った四角形 12"/>
            <p:cNvSpPr/>
            <p:nvPr/>
          </p:nvSpPr>
          <p:spPr>
            <a:xfrm>
              <a:off x="7381913" y="4735043"/>
              <a:ext cx="317498" cy="443828"/>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1 つの角を切り取った四角形 13"/>
            <p:cNvSpPr/>
            <p:nvPr/>
          </p:nvSpPr>
          <p:spPr>
            <a:xfrm>
              <a:off x="6428025" y="4735043"/>
              <a:ext cx="317498" cy="443828"/>
            </a:xfrm>
            <a:prstGeom prst="snip1Rect">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角丸四角形 14"/>
          <p:cNvSpPr/>
          <p:nvPr/>
        </p:nvSpPr>
        <p:spPr>
          <a:xfrm>
            <a:off x="6504322" y="4074331"/>
            <a:ext cx="1559284" cy="9684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学習モデル</a:t>
            </a:r>
            <a:endParaRPr kumimoji="1" lang="ja-JP" altLang="en-US" dirty="0"/>
          </a:p>
        </p:txBody>
      </p:sp>
      <p:sp>
        <p:nvSpPr>
          <p:cNvPr id="16" name="テキスト ボックス 15"/>
          <p:cNvSpPr txBox="1"/>
          <p:nvPr/>
        </p:nvSpPr>
        <p:spPr>
          <a:xfrm>
            <a:off x="7523487" y="3598169"/>
            <a:ext cx="1199367" cy="369332"/>
          </a:xfrm>
          <a:prstGeom prst="rect">
            <a:avLst/>
          </a:prstGeom>
          <a:noFill/>
        </p:spPr>
        <p:txBody>
          <a:bodyPr wrap="none" rtlCol="0">
            <a:spAutoFit/>
          </a:bodyPr>
          <a:lstStyle/>
          <a:p>
            <a:r>
              <a:rPr lang="ja-JP" altLang="en-US" dirty="0"/>
              <a:t>ベクトル化</a:t>
            </a:r>
            <a:endParaRPr kumimoji="1" lang="ja-JP" altLang="en-US" dirty="0"/>
          </a:p>
        </p:txBody>
      </p:sp>
    </p:spTree>
    <p:extLst>
      <p:ext uri="{BB962C8B-B14F-4D97-AF65-F5344CB8AC3E}">
        <p14:creationId xmlns:p14="http://schemas.microsoft.com/office/powerpoint/2010/main" val="2688104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評価実験の説明</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
        <p:nvSpPr>
          <p:cNvPr id="11"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a:t>学習モデルに対し，以下の</a:t>
            </a:r>
            <a:r>
              <a:rPr lang="en-US" altLang="ja-JP" dirty="0"/>
              <a:t>2</a:t>
            </a:r>
            <a:r>
              <a:rPr lang="ja-JP" altLang="en-US" dirty="0"/>
              <a:t>種類の実験を行った</a:t>
            </a:r>
            <a:endParaRPr lang="en-US" altLang="ja-JP" dirty="0"/>
          </a:p>
          <a:p>
            <a:pPr marL="0" indent="0">
              <a:buNone/>
            </a:pPr>
            <a:endParaRPr lang="en-US" altLang="ja-JP" dirty="0"/>
          </a:p>
          <a:p>
            <a:pPr marL="514350" indent="-514350">
              <a:buFont typeface="+mj-lt"/>
              <a:buAutoNum type="arabicPeriod"/>
            </a:pPr>
            <a:r>
              <a:rPr lang="ja-JP" altLang="en-US" dirty="0"/>
              <a:t>学習モデルによるソースコードの</a:t>
            </a:r>
            <a:br>
              <a:rPr lang="en-US" altLang="ja-JP" dirty="0"/>
            </a:br>
            <a:r>
              <a:rPr lang="ja-JP" altLang="en-US" dirty="0"/>
              <a:t>良否判定の精度実験</a:t>
            </a:r>
            <a:endParaRPr lang="en-US" altLang="ja-JP" dirty="0"/>
          </a:p>
          <a:p>
            <a:pPr marL="514350" indent="-514350">
              <a:buFont typeface="+mj-lt"/>
              <a:buAutoNum type="arabicPeriod"/>
            </a:pPr>
            <a:r>
              <a:rPr lang="ja-JP" altLang="en-US" dirty="0"/>
              <a:t>特徴量を用いた修正の指針を</a:t>
            </a:r>
            <a:br>
              <a:rPr lang="en-US" altLang="ja-JP" dirty="0"/>
            </a:br>
            <a:r>
              <a:rPr lang="ja-JP" altLang="en-US" dirty="0"/>
              <a:t>提示することの有効性の確認実験</a:t>
            </a:r>
            <a:br>
              <a:rPr lang="en-US" altLang="ja-JP" dirty="0"/>
            </a:br>
            <a:r>
              <a:rPr lang="ja-JP" altLang="en-US" dirty="0"/>
              <a:t>（ソースコード修正前後の良否判定の変化）</a:t>
            </a:r>
            <a:endParaRPr lang="en-US" altLang="ja-JP" dirty="0"/>
          </a:p>
        </p:txBody>
      </p:sp>
    </p:spTree>
    <p:extLst>
      <p:ext uri="{BB962C8B-B14F-4D97-AF65-F5344CB8AC3E}">
        <p14:creationId xmlns:p14="http://schemas.microsoft.com/office/powerpoint/2010/main" val="3396533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554804" y="1935412"/>
            <a:ext cx="7766236" cy="125597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a:solidFill>
                <a:schemeClr val="tx1"/>
              </a:solidFill>
            </a:endParaRPr>
          </a:p>
          <a:p>
            <a:r>
              <a:rPr lang="ja-JP" altLang="en-US" sz="2400" dirty="0">
                <a:solidFill>
                  <a:schemeClr val="tx1"/>
                </a:solidFill>
              </a:rPr>
              <a:t>機械学習を用いたソースコードの良否の判定の精度の算出</a:t>
            </a:r>
            <a:br>
              <a:rPr lang="en-US" altLang="ja-JP" sz="2400" dirty="0">
                <a:solidFill>
                  <a:schemeClr val="tx1"/>
                </a:solidFill>
              </a:rPr>
            </a:br>
            <a:r>
              <a:rPr lang="ja-JP" altLang="en-US" sz="2400" dirty="0">
                <a:solidFill>
                  <a:schemeClr val="tx1"/>
                </a:solidFill>
              </a:rPr>
              <a:t>本研究に使用したアルゴリズムは</a:t>
            </a:r>
            <a:r>
              <a:rPr lang="ja-JP" altLang="en-US" sz="2400" dirty="0">
                <a:solidFill>
                  <a:srgbClr val="FF0000"/>
                </a:solidFill>
              </a:rPr>
              <a:t>決定木</a:t>
            </a:r>
            <a:r>
              <a:rPr lang="ja-JP" altLang="en-US" sz="2400" dirty="0">
                <a:solidFill>
                  <a:schemeClr val="tx1"/>
                </a:solidFill>
              </a:rPr>
              <a:t>，</a:t>
            </a:r>
            <a:r>
              <a:rPr lang="en-US" altLang="ja-JP" sz="2400" dirty="0">
                <a:solidFill>
                  <a:srgbClr val="FF0000"/>
                </a:solidFill>
              </a:rPr>
              <a:t>SVM</a:t>
            </a:r>
          </a:p>
        </p:txBody>
      </p:sp>
      <p:sp>
        <p:nvSpPr>
          <p:cNvPr id="2" name="タイトル 1"/>
          <p:cNvSpPr>
            <a:spLocks noGrp="1"/>
          </p:cNvSpPr>
          <p:nvPr>
            <p:ph type="title"/>
          </p:nvPr>
        </p:nvSpPr>
        <p:spPr/>
        <p:txBody>
          <a:bodyPr/>
          <a:lstStyle/>
          <a:p>
            <a:r>
              <a:rPr lang="ja-JP" altLang="en-US" dirty="0"/>
              <a:t>実験</a:t>
            </a:r>
            <a:r>
              <a:rPr lang="en-US" altLang="ja-JP" dirty="0"/>
              <a:t>1</a:t>
            </a:r>
            <a:r>
              <a:rPr lang="ja-JP" altLang="en-US" dirty="0"/>
              <a:t>：判定精度の実験概要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
        <p:nvSpPr>
          <p:cNvPr id="14" name="テキスト ボックス 13"/>
          <p:cNvSpPr txBox="1"/>
          <p:nvPr/>
        </p:nvSpPr>
        <p:spPr>
          <a:xfrm>
            <a:off x="721150" y="4667431"/>
            <a:ext cx="184731" cy="369332"/>
          </a:xfrm>
          <a:prstGeom prst="rect">
            <a:avLst/>
          </a:prstGeom>
          <a:noFill/>
        </p:spPr>
        <p:txBody>
          <a:bodyPr wrap="none" rtlCol="0">
            <a:spAutoFit/>
          </a:bodyPr>
          <a:lstStyle/>
          <a:p>
            <a:endParaRPr kumimoji="1" lang="ja-JP" altLang="en-US" dirty="0"/>
          </a:p>
        </p:txBody>
      </p:sp>
      <p:sp>
        <p:nvSpPr>
          <p:cNvPr id="8" name="正方形/長方形 7"/>
          <p:cNvSpPr/>
          <p:nvPr/>
        </p:nvSpPr>
        <p:spPr>
          <a:xfrm>
            <a:off x="721150" y="1683696"/>
            <a:ext cx="1782566" cy="503434"/>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実験の目的</a:t>
            </a:r>
          </a:p>
        </p:txBody>
      </p:sp>
      <p:graphicFrame>
        <p:nvGraphicFramePr>
          <p:cNvPr id="3" name="表 2"/>
          <p:cNvGraphicFramePr>
            <a:graphicFrameLocks noGrp="1"/>
          </p:cNvGraphicFramePr>
          <p:nvPr>
            <p:extLst>
              <p:ext uri="{D42A27DB-BD31-4B8C-83A1-F6EECF244321}">
                <p14:modId xmlns:p14="http://schemas.microsoft.com/office/powerpoint/2010/main" val="4159143650"/>
              </p:ext>
            </p:extLst>
          </p:nvPr>
        </p:nvGraphicFramePr>
        <p:xfrm>
          <a:off x="1349946" y="3929838"/>
          <a:ext cx="6193061" cy="1562037"/>
        </p:xfrm>
        <a:graphic>
          <a:graphicData uri="http://schemas.openxmlformats.org/drawingml/2006/table">
            <a:tbl>
              <a:tblPr firstRow="1" bandRow="1">
                <a:tableStyleId>{5940675A-B579-460E-94D1-54222C63F5DA}</a:tableStyleId>
              </a:tblPr>
              <a:tblGrid>
                <a:gridCol w="2219696">
                  <a:extLst>
                    <a:ext uri="{9D8B030D-6E8A-4147-A177-3AD203B41FA5}">
                      <a16:colId xmlns:a16="http://schemas.microsoft.com/office/drawing/2014/main" val="3823904178"/>
                    </a:ext>
                  </a:extLst>
                </a:gridCol>
                <a:gridCol w="1968719">
                  <a:extLst>
                    <a:ext uri="{9D8B030D-6E8A-4147-A177-3AD203B41FA5}">
                      <a16:colId xmlns:a16="http://schemas.microsoft.com/office/drawing/2014/main" val="921462810"/>
                    </a:ext>
                  </a:extLst>
                </a:gridCol>
                <a:gridCol w="2004646">
                  <a:extLst>
                    <a:ext uri="{9D8B030D-6E8A-4147-A177-3AD203B41FA5}">
                      <a16:colId xmlns:a16="http://schemas.microsoft.com/office/drawing/2014/main" val="2380972760"/>
                    </a:ext>
                  </a:extLst>
                </a:gridCol>
              </a:tblGrid>
              <a:tr h="520679">
                <a:tc>
                  <a:txBody>
                    <a:bodyPr/>
                    <a:lstStyle/>
                    <a:p>
                      <a:pPr algn="ctr"/>
                      <a:endParaRPr kumimoji="1" lang="ja-JP" altLang="en-US"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algn="ct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739958361"/>
                  </a:ext>
                </a:extLst>
              </a:tr>
              <a:tr h="520679">
                <a:tc>
                  <a:txBody>
                    <a:bodyPr/>
                    <a:lstStyle/>
                    <a:p>
                      <a:pPr algn="ctr"/>
                      <a:r>
                        <a:rPr kumimoji="1" lang="ja-JP" altLang="en-US" sz="2400" dirty="0"/>
                        <a:t>学習データ数</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400" dirty="0"/>
                        <a:t>485,817</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r"/>
                      <a:r>
                        <a:rPr kumimoji="1" lang="en-US" altLang="ja-JP" sz="2400" dirty="0"/>
                        <a:t>296,993</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3177696169"/>
                  </a:ext>
                </a:extLst>
              </a:tr>
              <a:tr h="520679">
                <a:tc>
                  <a:txBody>
                    <a:bodyPr/>
                    <a:lstStyle/>
                    <a:p>
                      <a:pPr algn="ctr"/>
                      <a:r>
                        <a:rPr kumimoji="1" lang="ja-JP" altLang="en-US" sz="2400" dirty="0"/>
                        <a:t>テストデータ数</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ctr"/>
                      <a:r>
                        <a:rPr kumimoji="1" lang="en-US" altLang="ja-JP" sz="2400" dirty="0"/>
                        <a:t>54,095</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r"/>
                      <a:r>
                        <a:rPr kumimoji="1" lang="en-US" altLang="ja-JP" sz="2400" dirty="0"/>
                        <a:t>32,884</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2461286681"/>
                  </a:ext>
                </a:extLst>
              </a:tr>
            </a:tbl>
          </a:graphicData>
        </a:graphic>
      </p:graphicFrame>
    </p:spTree>
    <p:extLst>
      <p:ext uri="{BB962C8B-B14F-4D97-AF65-F5344CB8AC3E}">
        <p14:creationId xmlns:p14="http://schemas.microsoft.com/office/powerpoint/2010/main" val="2138909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：判定精度の評価指標</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14" name="テキスト ボックス 13"/>
          <p:cNvSpPr txBox="1"/>
          <p:nvPr/>
        </p:nvSpPr>
        <p:spPr>
          <a:xfrm>
            <a:off x="750762" y="4801597"/>
            <a:ext cx="184731" cy="369332"/>
          </a:xfrm>
          <a:prstGeom prst="rect">
            <a:avLst/>
          </a:prstGeom>
          <a:noFill/>
        </p:spPr>
        <p:txBody>
          <a:bodyPr wrap="none" rtlCol="0">
            <a:spAutoFit/>
          </a:bodyPr>
          <a:lstStyle/>
          <a:p>
            <a:endParaRPr kumimoji="1" lang="ja-JP" altLang="en-US" dirty="0"/>
          </a:p>
        </p:txBody>
      </p:sp>
      <mc:AlternateContent xmlns:mc="http://schemas.openxmlformats.org/markup-compatibility/2006" xmlns:a14="http://schemas.microsoft.com/office/drawing/2010/main">
        <mc:Choice Requires="a14">
          <p:sp>
            <p:nvSpPr>
              <p:cNvPr id="6" name="正方形/長方形 5"/>
              <p:cNvSpPr/>
              <p:nvPr/>
            </p:nvSpPr>
            <p:spPr>
              <a:xfrm>
                <a:off x="340835" y="3062055"/>
                <a:ext cx="4572000" cy="1999458"/>
              </a:xfrm>
              <a:prstGeom prst="rect">
                <a:avLst/>
              </a:prstGeom>
            </p:spPr>
            <p:txBody>
              <a:bodyPr>
                <a:spAutoFit/>
              </a:bodyPr>
              <a:lstStyle/>
              <a:p>
                <a:r>
                  <a:rPr lang="ja-JP" altLang="en-US" dirty="0"/>
                  <a:t>適合率</a:t>
                </a:r>
                <a:r>
                  <a:rPr lang="en-US" altLang="ja-JP" dirty="0"/>
                  <a:t>(</a:t>
                </a:r>
                <a14:m>
                  <m:oMath xmlns:m="http://schemas.openxmlformats.org/officeDocument/2006/math">
                    <m:r>
                      <a:rPr lang="en-US" altLang="ja-JP" i="1">
                        <a:latin typeface="Cambria Math" panose="02040503050406030204" pitchFamily="18" charset="0"/>
                      </a:rPr>
                      <m:t>𝑃𝑟𝑒𝑐𝑖𝑠𝑖𝑜𝑛</m:t>
                    </m:r>
                  </m:oMath>
                </a14:m>
                <a:r>
                  <a:rPr lang="en-US" altLang="ja-JP" dirty="0"/>
                  <a:t>) =</a:t>
                </a:r>
                <a14:m>
                  <m:oMath xmlns:m="http://schemas.openxmlformats.org/officeDocument/2006/math">
                    <m:f>
                      <m:fPr>
                        <m:ctrlPr>
                          <a:rPr lang="en-US" altLang="ja-JP" i="1" smtClean="0">
                            <a:latin typeface="Cambria Math" panose="02040503050406030204" pitchFamily="18" charset="0"/>
                          </a:rPr>
                        </m:ctrlPr>
                      </m:fPr>
                      <m:num>
                        <m:sSub>
                          <m:sSubPr>
                            <m:ctrlPr>
                              <a:rPr lang="en-US" altLang="ja-JP" b="0" i="1" smtClean="0">
                                <a:solidFill>
                                  <a:srgbClr val="FF0000"/>
                                </a:solidFill>
                                <a:latin typeface="Cambria Math" panose="02040503050406030204" pitchFamily="18" charset="0"/>
                              </a:rPr>
                            </m:ctrlPr>
                          </m:sSubPr>
                          <m:e>
                            <m:r>
                              <a:rPr lang="en-US" altLang="ja-JP" b="0" i="1" smtClean="0">
                                <a:solidFill>
                                  <a:srgbClr val="FF0000"/>
                                </a:solidFill>
                                <a:latin typeface="Cambria Math" panose="02040503050406030204" pitchFamily="18" charset="0"/>
                              </a:rPr>
                              <m:t>𝐹</m:t>
                            </m:r>
                          </m:e>
                          <m:sub>
                            <m:r>
                              <a:rPr lang="en-US" altLang="ja-JP" b="0" i="1" smtClean="0">
                                <a:solidFill>
                                  <a:srgbClr val="FF0000"/>
                                </a:solidFill>
                                <a:latin typeface="Cambria Math" panose="02040503050406030204" pitchFamily="18" charset="0"/>
                              </a:rPr>
                              <m:t>𝑔</m:t>
                            </m:r>
                            <m:r>
                              <a:rPr lang="en-US" altLang="ja-JP" b="0" i="1" smtClean="0">
                                <a:solidFill>
                                  <a:srgbClr val="FF0000"/>
                                </a:solidFill>
                                <a:latin typeface="Cambria Math" panose="02040503050406030204" pitchFamily="18" charset="0"/>
                              </a:rPr>
                              <m:t>,</m:t>
                            </m:r>
                            <m:r>
                              <a:rPr lang="en-US" altLang="ja-JP" b="0" i="1" smtClean="0">
                                <a:solidFill>
                                  <a:srgbClr val="FF0000"/>
                                </a:solidFill>
                                <a:latin typeface="Cambria Math" panose="02040503050406030204" pitchFamily="18" charset="0"/>
                              </a:rPr>
                              <m:t>h</m:t>
                            </m:r>
                          </m:sub>
                        </m:sSub>
                      </m:num>
                      <m:den>
                        <m:sSub>
                          <m:sSubPr>
                            <m:ctrlPr>
                              <a:rPr lang="en-US" altLang="ja-JP" i="1" smtClean="0">
                                <a:solidFill>
                                  <a:srgbClr val="FF0000"/>
                                </a:solidFill>
                                <a:latin typeface="Cambria Math" panose="02040503050406030204" pitchFamily="18" charset="0"/>
                              </a:rPr>
                            </m:ctrlPr>
                          </m:sSubPr>
                          <m:e>
                            <m:r>
                              <a:rPr lang="en-US" altLang="ja-JP" b="0" i="1" smtClean="0">
                                <a:solidFill>
                                  <a:srgbClr val="FF0000"/>
                                </a:solidFill>
                                <a:latin typeface="Cambria Math" panose="02040503050406030204" pitchFamily="18" charset="0"/>
                              </a:rPr>
                              <m:t>𝐹</m:t>
                            </m:r>
                          </m:e>
                          <m:sub>
                            <m:r>
                              <a:rPr lang="en-US" altLang="ja-JP" b="0" i="1" smtClean="0">
                                <a:solidFill>
                                  <a:srgbClr val="FF0000"/>
                                </a:solidFill>
                                <a:latin typeface="Cambria Math" panose="02040503050406030204" pitchFamily="18" charset="0"/>
                              </a:rPr>
                              <m:t>𝑔</m:t>
                            </m:r>
                            <m:r>
                              <a:rPr lang="en-US" altLang="ja-JP" b="0" i="1" smtClean="0">
                                <a:solidFill>
                                  <a:srgbClr val="FF0000"/>
                                </a:solidFill>
                                <a:latin typeface="Cambria Math" panose="02040503050406030204" pitchFamily="18" charset="0"/>
                              </a:rPr>
                              <m:t>,</m:t>
                            </m:r>
                            <m:r>
                              <a:rPr lang="en-US" altLang="ja-JP" b="0" i="1" smtClean="0">
                                <a:solidFill>
                                  <a:srgbClr val="FF0000"/>
                                </a:solidFill>
                                <a:latin typeface="Cambria Math" panose="02040503050406030204" pitchFamily="18" charset="0"/>
                              </a:rPr>
                              <m:t>h</m:t>
                            </m:r>
                          </m:sub>
                        </m:sSub>
                        <m:r>
                          <a:rPr lang="en-US" altLang="ja-JP" b="0" i="1" smtClean="0">
                            <a:latin typeface="Cambria Math" panose="02040503050406030204" pitchFamily="18" charset="0"/>
                          </a:rPr>
                          <m:t>+</m:t>
                        </m:r>
                        <m:sSub>
                          <m:sSubPr>
                            <m:ctrlPr>
                              <a:rPr lang="en-US" altLang="ja-JP" b="0" i="1" smtClean="0">
                                <a:solidFill>
                                  <a:srgbClr val="0070C0"/>
                                </a:solidFill>
                                <a:latin typeface="Cambria Math" panose="02040503050406030204" pitchFamily="18" charset="0"/>
                              </a:rPr>
                            </m:ctrlPr>
                          </m:sSubPr>
                          <m:e>
                            <m:r>
                              <a:rPr lang="en-US" altLang="ja-JP" b="0" i="1" smtClean="0">
                                <a:solidFill>
                                  <a:srgbClr val="0070C0"/>
                                </a:solidFill>
                                <a:latin typeface="Cambria Math" panose="02040503050406030204" pitchFamily="18" charset="0"/>
                              </a:rPr>
                              <m:t>𝐹</m:t>
                            </m:r>
                          </m:e>
                          <m:sub>
                            <m:r>
                              <a:rPr lang="en-US" altLang="ja-JP" b="0" i="1" smtClean="0">
                                <a:solidFill>
                                  <a:srgbClr val="0070C0"/>
                                </a:solidFill>
                                <a:latin typeface="Cambria Math" panose="02040503050406030204" pitchFamily="18" charset="0"/>
                              </a:rPr>
                              <m:t>𝑔</m:t>
                            </m:r>
                            <m:r>
                              <a:rPr lang="en-US" altLang="ja-JP" b="0" i="1" smtClean="0">
                                <a:solidFill>
                                  <a:srgbClr val="0070C0"/>
                                </a:solidFill>
                                <a:latin typeface="Cambria Math" panose="02040503050406030204" pitchFamily="18" charset="0"/>
                              </a:rPr>
                              <m:t>,</m:t>
                            </m:r>
                            <m:r>
                              <a:rPr lang="en-US" altLang="ja-JP" b="0" i="1" smtClean="0">
                                <a:solidFill>
                                  <a:srgbClr val="0070C0"/>
                                </a:solidFill>
                                <a:latin typeface="Cambria Math" panose="02040503050406030204" pitchFamily="18" charset="0"/>
                              </a:rPr>
                              <m:t>𝑙</m:t>
                            </m:r>
                          </m:sub>
                        </m:sSub>
                        <m:r>
                          <a:rPr lang="en-US" altLang="ja-JP" b="0" i="1" smtClean="0">
                            <a:solidFill>
                              <a:srgbClr val="00B0F0"/>
                            </a:solidFill>
                            <a:latin typeface="Cambria Math" panose="02040503050406030204" pitchFamily="18" charset="0"/>
                          </a:rPr>
                          <m:t> </m:t>
                        </m:r>
                      </m:den>
                    </m:f>
                  </m:oMath>
                </a14:m>
                <a:r>
                  <a:rPr lang="en-US" altLang="ja-JP" dirty="0"/>
                  <a:t>  or  </a:t>
                </a:r>
                <a14:m>
                  <m:oMath xmlns:m="http://schemas.openxmlformats.org/officeDocument/2006/math">
                    <m:f>
                      <m:fPr>
                        <m:ctrlPr>
                          <a:rPr lang="en-US" altLang="ja-JP" i="1" smtClean="0">
                            <a:latin typeface="Cambria Math" panose="02040503050406030204" pitchFamily="18" charset="0"/>
                          </a:rPr>
                        </m:ctrlPr>
                      </m:fPr>
                      <m:num>
                        <m:sSub>
                          <m:sSubPr>
                            <m:ctrlPr>
                              <a:rPr lang="en-US" altLang="ja-JP" i="1" smtClean="0">
                                <a:solidFill>
                                  <a:srgbClr val="FF0000"/>
                                </a:solidFill>
                                <a:latin typeface="Cambria Math" panose="02040503050406030204" pitchFamily="18" charset="0"/>
                              </a:rPr>
                            </m:ctrlPr>
                          </m:sSubPr>
                          <m:e>
                            <m:r>
                              <a:rPr lang="en-US" altLang="ja-JP" b="0" i="1" smtClean="0">
                                <a:solidFill>
                                  <a:srgbClr val="FF0000"/>
                                </a:solidFill>
                                <a:latin typeface="Cambria Math" panose="02040503050406030204" pitchFamily="18" charset="0"/>
                              </a:rPr>
                              <m:t>𝐹</m:t>
                            </m:r>
                          </m:e>
                          <m:sub>
                            <m:r>
                              <a:rPr lang="en-US" altLang="ja-JP" b="0" i="1" smtClean="0">
                                <a:solidFill>
                                  <a:srgbClr val="FF0000"/>
                                </a:solidFill>
                                <a:latin typeface="Cambria Math" panose="02040503050406030204" pitchFamily="18" charset="0"/>
                              </a:rPr>
                              <m:t>𝑏</m:t>
                            </m:r>
                            <m:r>
                              <a:rPr lang="en-US" altLang="ja-JP" b="0" i="1" smtClean="0">
                                <a:solidFill>
                                  <a:srgbClr val="FF0000"/>
                                </a:solidFill>
                                <a:latin typeface="Cambria Math" panose="02040503050406030204" pitchFamily="18" charset="0"/>
                              </a:rPr>
                              <m:t>,</m:t>
                            </m:r>
                            <m:r>
                              <a:rPr lang="en-US" altLang="ja-JP" b="0" i="1" smtClean="0">
                                <a:solidFill>
                                  <a:srgbClr val="FF0000"/>
                                </a:solidFill>
                                <a:latin typeface="Cambria Math" panose="02040503050406030204" pitchFamily="18" charset="0"/>
                              </a:rPr>
                              <m:t>𝑙</m:t>
                            </m:r>
                          </m:sub>
                        </m:sSub>
                      </m:num>
                      <m:den>
                        <m:sSub>
                          <m:sSubPr>
                            <m:ctrlPr>
                              <a:rPr lang="en-US" altLang="ja-JP" i="1" smtClean="0">
                                <a:solidFill>
                                  <a:srgbClr val="0070C0"/>
                                </a:solidFill>
                                <a:latin typeface="Cambria Math" panose="02040503050406030204" pitchFamily="18" charset="0"/>
                              </a:rPr>
                            </m:ctrlPr>
                          </m:sSubPr>
                          <m:e>
                            <m:r>
                              <a:rPr lang="en-US" altLang="ja-JP" b="0" i="1" smtClean="0">
                                <a:solidFill>
                                  <a:srgbClr val="0070C0"/>
                                </a:solidFill>
                                <a:latin typeface="Cambria Math" panose="02040503050406030204" pitchFamily="18" charset="0"/>
                              </a:rPr>
                              <m:t>𝐹</m:t>
                            </m:r>
                          </m:e>
                          <m:sub>
                            <m:r>
                              <a:rPr lang="en-US" altLang="ja-JP" b="0" i="1" smtClean="0">
                                <a:solidFill>
                                  <a:srgbClr val="0070C0"/>
                                </a:solidFill>
                                <a:latin typeface="Cambria Math" panose="02040503050406030204" pitchFamily="18" charset="0"/>
                              </a:rPr>
                              <m:t>𝑏</m:t>
                            </m:r>
                            <m:r>
                              <a:rPr lang="en-US" altLang="ja-JP" b="0" i="1" smtClean="0">
                                <a:solidFill>
                                  <a:srgbClr val="0070C0"/>
                                </a:solidFill>
                                <a:latin typeface="Cambria Math" panose="02040503050406030204" pitchFamily="18" charset="0"/>
                              </a:rPr>
                              <m:t>,</m:t>
                            </m:r>
                            <m:r>
                              <a:rPr lang="en-US" altLang="ja-JP" b="0" i="1" smtClean="0">
                                <a:solidFill>
                                  <a:srgbClr val="0070C0"/>
                                </a:solidFill>
                                <a:latin typeface="Cambria Math" panose="02040503050406030204" pitchFamily="18" charset="0"/>
                              </a:rPr>
                              <m:t>h</m:t>
                            </m:r>
                          </m:sub>
                        </m:sSub>
                        <m:r>
                          <a:rPr lang="en-US" altLang="ja-JP" b="0" i="1" smtClean="0">
                            <a:latin typeface="Cambria Math" panose="02040503050406030204" pitchFamily="18" charset="0"/>
                          </a:rPr>
                          <m:t>+</m:t>
                        </m:r>
                        <m:sSub>
                          <m:sSubPr>
                            <m:ctrlPr>
                              <a:rPr lang="en-US" altLang="ja-JP" b="0" i="1" smtClean="0">
                                <a:solidFill>
                                  <a:srgbClr val="FF0000"/>
                                </a:solidFill>
                                <a:latin typeface="Cambria Math" panose="02040503050406030204" pitchFamily="18" charset="0"/>
                              </a:rPr>
                            </m:ctrlPr>
                          </m:sSubPr>
                          <m:e>
                            <m:r>
                              <a:rPr lang="en-US" altLang="ja-JP" b="0" i="1" smtClean="0">
                                <a:solidFill>
                                  <a:srgbClr val="FF0000"/>
                                </a:solidFill>
                                <a:latin typeface="Cambria Math" panose="02040503050406030204" pitchFamily="18" charset="0"/>
                              </a:rPr>
                              <m:t>𝐹</m:t>
                            </m:r>
                          </m:e>
                          <m:sub>
                            <m:r>
                              <a:rPr lang="en-US" altLang="ja-JP" b="0" i="1" smtClean="0">
                                <a:solidFill>
                                  <a:srgbClr val="FF0000"/>
                                </a:solidFill>
                                <a:latin typeface="Cambria Math" panose="02040503050406030204" pitchFamily="18" charset="0"/>
                              </a:rPr>
                              <m:t>𝑏</m:t>
                            </m:r>
                            <m:r>
                              <a:rPr lang="en-US" altLang="ja-JP" b="0" i="1" smtClean="0">
                                <a:solidFill>
                                  <a:srgbClr val="FF0000"/>
                                </a:solidFill>
                                <a:latin typeface="Cambria Math" panose="02040503050406030204" pitchFamily="18" charset="0"/>
                              </a:rPr>
                              <m:t>,</m:t>
                            </m:r>
                            <m:r>
                              <a:rPr lang="en-US" altLang="ja-JP" b="0" i="1" smtClean="0">
                                <a:solidFill>
                                  <a:srgbClr val="FF0000"/>
                                </a:solidFill>
                                <a:latin typeface="Cambria Math" panose="02040503050406030204" pitchFamily="18" charset="0"/>
                              </a:rPr>
                              <m:t>𝑙</m:t>
                            </m:r>
                          </m:sub>
                        </m:sSub>
                      </m:den>
                    </m:f>
                  </m:oMath>
                </a14:m>
                <a:endParaRPr lang="en-US" altLang="ja-JP" dirty="0"/>
              </a:p>
              <a:p>
                <a:endParaRPr lang="en-US" altLang="ja-JP" dirty="0"/>
              </a:p>
              <a:p>
                <a:r>
                  <a:rPr lang="ja-JP" altLang="en-US" dirty="0"/>
                  <a:t>再現率</a:t>
                </a:r>
                <a:r>
                  <a:rPr lang="en-US" altLang="ja-JP" dirty="0"/>
                  <a:t>(</a:t>
                </a:r>
                <a14:m>
                  <m:oMath xmlns:m="http://schemas.openxmlformats.org/officeDocument/2006/math">
                    <m:r>
                      <a:rPr lang="en-US" altLang="ja-JP" i="1">
                        <a:latin typeface="Cambria Math" panose="02040503050406030204" pitchFamily="18" charset="0"/>
                      </a:rPr>
                      <m:t>𝑅𝑒𝑐𝑎𝑙𝑙</m:t>
                    </m:r>
                  </m:oMath>
                </a14:m>
                <a:r>
                  <a:rPr lang="en-US" altLang="ja-JP" dirty="0"/>
                  <a:t>) =</a:t>
                </a:r>
                <a14:m>
                  <m:oMath xmlns:m="http://schemas.openxmlformats.org/officeDocument/2006/math">
                    <m:f>
                      <m:fPr>
                        <m:ctrlPr>
                          <a:rPr lang="en-US" altLang="ja-JP" i="1">
                            <a:latin typeface="Cambria Math" panose="02040503050406030204" pitchFamily="18" charset="0"/>
                          </a:rPr>
                        </m:ctrlPr>
                      </m:fPr>
                      <m:num>
                        <m:sSub>
                          <m:sSubPr>
                            <m:ctrlPr>
                              <a:rPr lang="en-US" altLang="ja-JP" i="1" smtClean="0">
                                <a:solidFill>
                                  <a:srgbClr val="FF0000"/>
                                </a:solidFill>
                                <a:latin typeface="Cambria Math" panose="02040503050406030204" pitchFamily="18" charset="0"/>
                              </a:rPr>
                            </m:ctrlPr>
                          </m:sSubPr>
                          <m:e>
                            <m:r>
                              <a:rPr lang="en-US" altLang="ja-JP" i="1">
                                <a:solidFill>
                                  <a:srgbClr val="FF0000"/>
                                </a:solidFill>
                                <a:latin typeface="Cambria Math" panose="02040503050406030204" pitchFamily="18" charset="0"/>
                              </a:rPr>
                              <m:t>𝐹</m:t>
                            </m:r>
                          </m:e>
                          <m:sub>
                            <m:r>
                              <a:rPr lang="en-US" altLang="ja-JP" i="1">
                                <a:solidFill>
                                  <a:srgbClr val="FF0000"/>
                                </a:solidFill>
                                <a:latin typeface="Cambria Math" panose="02040503050406030204" pitchFamily="18" charset="0"/>
                              </a:rPr>
                              <m:t>𝑔</m:t>
                            </m:r>
                            <m:r>
                              <a:rPr lang="en-US" altLang="ja-JP" i="1">
                                <a:solidFill>
                                  <a:srgbClr val="FF0000"/>
                                </a:solidFill>
                                <a:latin typeface="Cambria Math" panose="02040503050406030204" pitchFamily="18" charset="0"/>
                              </a:rPr>
                              <m:t>,</m:t>
                            </m:r>
                            <m:r>
                              <a:rPr lang="en-US" altLang="ja-JP" i="1">
                                <a:solidFill>
                                  <a:srgbClr val="FF0000"/>
                                </a:solidFill>
                                <a:latin typeface="Cambria Math" panose="02040503050406030204" pitchFamily="18" charset="0"/>
                              </a:rPr>
                              <m:t>h</m:t>
                            </m:r>
                          </m:sub>
                        </m:sSub>
                      </m:num>
                      <m:den>
                        <m:sSub>
                          <m:sSubPr>
                            <m:ctrlPr>
                              <a:rPr lang="en-US" altLang="ja-JP" i="1" smtClean="0">
                                <a:solidFill>
                                  <a:srgbClr val="FF0000"/>
                                </a:solidFill>
                                <a:latin typeface="Cambria Math" panose="02040503050406030204" pitchFamily="18" charset="0"/>
                              </a:rPr>
                            </m:ctrlPr>
                          </m:sSubPr>
                          <m:e>
                            <m:r>
                              <a:rPr lang="en-US" altLang="ja-JP" i="1">
                                <a:solidFill>
                                  <a:srgbClr val="FF0000"/>
                                </a:solidFill>
                                <a:latin typeface="Cambria Math" panose="02040503050406030204" pitchFamily="18" charset="0"/>
                              </a:rPr>
                              <m:t>𝐹</m:t>
                            </m:r>
                          </m:e>
                          <m:sub>
                            <m:r>
                              <a:rPr lang="en-US" altLang="ja-JP" i="1">
                                <a:solidFill>
                                  <a:srgbClr val="FF0000"/>
                                </a:solidFill>
                                <a:latin typeface="Cambria Math" panose="02040503050406030204" pitchFamily="18" charset="0"/>
                              </a:rPr>
                              <m:t>𝑔</m:t>
                            </m:r>
                            <m:r>
                              <a:rPr lang="en-US" altLang="ja-JP" i="1">
                                <a:solidFill>
                                  <a:srgbClr val="FF0000"/>
                                </a:solidFill>
                                <a:latin typeface="Cambria Math" panose="02040503050406030204" pitchFamily="18" charset="0"/>
                              </a:rPr>
                              <m:t>,</m:t>
                            </m:r>
                            <m:r>
                              <a:rPr lang="en-US" altLang="ja-JP" i="1">
                                <a:solidFill>
                                  <a:srgbClr val="FF0000"/>
                                </a:solidFill>
                                <a:latin typeface="Cambria Math" panose="02040503050406030204" pitchFamily="18" charset="0"/>
                              </a:rPr>
                              <m:t>h</m:t>
                            </m:r>
                          </m:sub>
                        </m:sSub>
                        <m:r>
                          <a:rPr lang="en-US" altLang="ja-JP" i="1">
                            <a:latin typeface="Cambria Math" panose="02040503050406030204" pitchFamily="18" charset="0"/>
                          </a:rPr>
                          <m:t>+</m:t>
                        </m:r>
                        <m:sSub>
                          <m:sSubPr>
                            <m:ctrlPr>
                              <a:rPr lang="en-US" altLang="ja-JP" i="1" smtClean="0">
                                <a:solidFill>
                                  <a:srgbClr val="0070C0"/>
                                </a:solidFill>
                                <a:latin typeface="Cambria Math" panose="02040503050406030204" pitchFamily="18" charset="0"/>
                              </a:rPr>
                            </m:ctrlPr>
                          </m:sSubPr>
                          <m:e>
                            <m:r>
                              <a:rPr lang="en-US" altLang="ja-JP" i="1">
                                <a:solidFill>
                                  <a:srgbClr val="0070C0"/>
                                </a:solidFill>
                                <a:latin typeface="Cambria Math" panose="02040503050406030204" pitchFamily="18" charset="0"/>
                              </a:rPr>
                              <m:t>𝐹</m:t>
                            </m:r>
                          </m:e>
                          <m:sub>
                            <m:r>
                              <a:rPr lang="en-US" altLang="ja-JP" b="0" i="1" smtClean="0">
                                <a:solidFill>
                                  <a:srgbClr val="0070C0"/>
                                </a:solidFill>
                                <a:latin typeface="Cambria Math" panose="02040503050406030204" pitchFamily="18" charset="0"/>
                              </a:rPr>
                              <m:t>𝑏</m:t>
                            </m:r>
                            <m:r>
                              <a:rPr lang="en-US" altLang="ja-JP" i="1">
                                <a:solidFill>
                                  <a:srgbClr val="0070C0"/>
                                </a:solidFill>
                                <a:latin typeface="Cambria Math" panose="02040503050406030204" pitchFamily="18" charset="0"/>
                              </a:rPr>
                              <m:t>,</m:t>
                            </m:r>
                            <m:r>
                              <a:rPr lang="en-US" altLang="ja-JP" b="0" i="1" smtClean="0">
                                <a:solidFill>
                                  <a:srgbClr val="0070C0"/>
                                </a:solidFill>
                                <a:latin typeface="Cambria Math" panose="02040503050406030204" pitchFamily="18" charset="0"/>
                              </a:rPr>
                              <m:t>h</m:t>
                            </m:r>
                          </m:sub>
                        </m:sSub>
                        <m:r>
                          <a:rPr lang="en-US" altLang="ja-JP" i="1">
                            <a:solidFill>
                              <a:srgbClr val="00B0F0"/>
                            </a:solidFill>
                            <a:latin typeface="Cambria Math" panose="02040503050406030204" pitchFamily="18" charset="0"/>
                          </a:rPr>
                          <m:t> </m:t>
                        </m:r>
                      </m:den>
                    </m:f>
                  </m:oMath>
                </a14:m>
                <a:r>
                  <a:rPr lang="en-US" altLang="ja-JP" dirty="0"/>
                  <a:t>  or  </a:t>
                </a:r>
                <a14:m>
                  <m:oMath xmlns:m="http://schemas.openxmlformats.org/officeDocument/2006/math">
                    <m:f>
                      <m:fPr>
                        <m:ctrlPr>
                          <a:rPr lang="en-US" altLang="ja-JP" i="1">
                            <a:latin typeface="Cambria Math" panose="02040503050406030204" pitchFamily="18" charset="0"/>
                          </a:rPr>
                        </m:ctrlPr>
                      </m:fPr>
                      <m:num>
                        <m:sSub>
                          <m:sSubPr>
                            <m:ctrlPr>
                              <a:rPr lang="en-US" altLang="ja-JP" i="1" smtClean="0">
                                <a:solidFill>
                                  <a:srgbClr val="FF0000"/>
                                </a:solidFill>
                                <a:latin typeface="Cambria Math" panose="02040503050406030204" pitchFamily="18" charset="0"/>
                              </a:rPr>
                            </m:ctrlPr>
                          </m:sSubPr>
                          <m:e>
                            <m:r>
                              <a:rPr lang="en-US" altLang="ja-JP" i="1">
                                <a:solidFill>
                                  <a:srgbClr val="FF0000"/>
                                </a:solidFill>
                                <a:latin typeface="Cambria Math" panose="02040503050406030204" pitchFamily="18" charset="0"/>
                              </a:rPr>
                              <m:t>𝐹</m:t>
                            </m:r>
                          </m:e>
                          <m:sub>
                            <m:r>
                              <a:rPr lang="en-US" altLang="ja-JP" i="1">
                                <a:solidFill>
                                  <a:srgbClr val="FF0000"/>
                                </a:solidFill>
                                <a:latin typeface="Cambria Math" panose="02040503050406030204" pitchFamily="18" charset="0"/>
                              </a:rPr>
                              <m:t>𝑏</m:t>
                            </m:r>
                            <m:r>
                              <a:rPr lang="en-US" altLang="ja-JP" i="1">
                                <a:solidFill>
                                  <a:srgbClr val="FF0000"/>
                                </a:solidFill>
                                <a:latin typeface="Cambria Math" panose="02040503050406030204" pitchFamily="18" charset="0"/>
                              </a:rPr>
                              <m:t>,</m:t>
                            </m:r>
                            <m:r>
                              <a:rPr lang="en-US" altLang="ja-JP" i="1">
                                <a:solidFill>
                                  <a:srgbClr val="FF0000"/>
                                </a:solidFill>
                                <a:latin typeface="Cambria Math" panose="02040503050406030204" pitchFamily="18" charset="0"/>
                              </a:rPr>
                              <m:t>𝑙</m:t>
                            </m:r>
                          </m:sub>
                        </m:sSub>
                      </m:num>
                      <m:den>
                        <m:sSub>
                          <m:sSubPr>
                            <m:ctrlPr>
                              <a:rPr lang="en-US" altLang="ja-JP" i="1" smtClean="0">
                                <a:solidFill>
                                  <a:srgbClr val="0070C0"/>
                                </a:solidFill>
                                <a:latin typeface="Cambria Math" panose="02040503050406030204" pitchFamily="18" charset="0"/>
                              </a:rPr>
                            </m:ctrlPr>
                          </m:sSubPr>
                          <m:e>
                            <m:r>
                              <a:rPr lang="en-US" altLang="ja-JP" i="1">
                                <a:solidFill>
                                  <a:srgbClr val="0070C0"/>
                                </a:solidFill>
                                <a:latin typeface="Cambria Math" panose="02040503050406030204" pitchFamily="18" charset="0"/>
                              </a:rPr>
                              <m:t>𝐹</m:t>
                            </m:r>
                          </m:e>
                          <m:sub>
                            <m:r>
                              <a:rPr lang="en-US" altLang="ja-JP" b="0" i="1" smtClean="0">
                                <a:solidFill>
                                  <a:srgbClr val="0070C0"/>
                                </a:solidFill>
                                <a:latin typeface="Cambria Math" panose="02040503050406030204" pitchFamily="18" charset="0"/>
                              </a:rPr>
                              <m:t>𝑔</m:t>
                            </m:r>
                            <m:r>
                              <a:rPr lang="en-US" altLang="ja-JP" i="1">
                                <a:solidFill>
                                  <a:srgbClr val="0070C0"/>
                                </a:solidFill>
                                <a:latin typeface="Cambria Math" panose="02040503050406030204" pitchFamily="18" charset="0"/>
                              </a:rPr>
                              <m:t>,</m:t>
                            </m:r>
                            <m:r>
                              <a:rPr lang="en-US" altLang="ja-JP" b="0" i="1" smtClean="0">
                                <a:solidFill>
                                  <a:srgbClr val="0070C0"/>
                                </a:solidFill>
                                <a:latin typeface="Cambria Math" panose="02040503050406030204" pitchFamily="18" charset="0"/>
                              </a:rPr>
                              <m:t>𝑙</m:t>
                            </m:r>
                          </m:sub>
                        </m:sSub>
                        <m:r>
                          <a:rPr lang="en-US" altLang="ja-JP" i="1">
                            <a:latin typeface="Cambria Math" panose="02040503050406030204" pitchFamily="18" charset="0"/>
                          </a:rPr>
                          <m:t>+</m:t>
                        </m:r>
                        <m:sSub>
                          <m:sSubPr>
                            <m:ctrlPr>
                              <a:rPr lang="en-US" altLang="ja-JP" i="1" smtClean="0">
                                <a:solidFill>
                                  <a:srgbClr val="FF0000"/>
                                </a:solidFill>
                                <a:latin typeface="Cambria Math" panose="02040503050406030204" pitchFamily="18" charset="0"/>
                              </a:rPr>
                            </m:ctrlPr>
                          </m:sSubPr>
                          <m:e>
                            <m:r>
                              <a:rPr lang="en-US" altLang="ja-JP" i="1">
                                <a:solidFill>
                                  <a:srgbClr val="FF0000"/>
                                </a:solidFill>
                                <a:latin typeface="Cambria Math" panose="02040503050406030204" pitchFamily="18" charset="0"/>
                              </a:rPr>
                              <m:t>𝐹</m:t>
                            </m:r>
                          </m:e>
                          <m:sub>
                            <m:r>
                              <a:rPr lang="en-US" altLang="ja-JP" i="1">
                                <a:solidFill>
                                  <a:srgbClr val="FF0000"/>
                                </a:solidFill>
                                <a:latin typeface="Cambria Math" panose="02040503050406030204" pitchFamily="18" charset="0"/>
                              </a:rPr>
                              <m:t>𝑏</m:t>
                            </m:r>
                            <m:r>
                              <a:rPr lang="en-US" altLang="ja-JP" i="1">
                                <a:solidFill>
                                  <a:srgbClr val="FF0000"/>
                                </a:solidFill>
                                <a:latin typeface="Cambria Math" panose="02040503050406030204" pitchFamily="18" charset="0"/>
                              </a:rPr>
                              <m:t>,</m:t>
                            </m:r>
                            <m:r>
                              <a:rPr lang="en-US" altLang="ja-JP" i="1">
                                <a:solidFill>
                                  <a:srgbClr val="FF0000"/>
                                </a:solidFill>
                                <a:latin typeface="Cambria Math" panose="02040503050406030204" pitchFamily="18" charset="0"/>
                              </a:rPr>
                              <m:t>𝑙</m:t>
                            </m:r>
                          </m:sub>
                        </m:sSub>
                      </m:den>
                    </m:f>
                  </m:oMath>
                </a14:m>
                <a:endParaRPr lang="en-US" altLang="ja-JP" dirty="0"/>
              </a:p>
              <a:p>
                <a:endParaRPr lang="en-US" altLang="ja-JP" dirty="0"/>
              </a:p>
              <a:p>
                <a:r>
                  <a:rPr lang="en-US" altLang="ja-JP" dirty="0"/>
                  <a:t>F</a:t>
                </a:r>
                <a:r>
                  <a:rPr lang="ja-JP" altLang="en-US" dirty="0"/>
                  <a:t>値</a:t>
                </a:r>
                <a:r>
                  <a:rPr lang="en-US" altLang="ja-JP" dirty="0"/>
                  <a:t>(</a:t>
                </a:r>
                <a14:m>
                  <m:oMath xmlns:m="http://schemas.openxmlformats.org/officeDocument/2006/math">
                    <m:r>
                      <a:rPr lang="en-US" altLang="ja-JP" i="1">
                        <a:latin typeface="Cambria Math" panose="02040503050406030204" pitchFamily="18" charset="0"/>
                      </a:rPr>
                      <m:t>𝐹</m:t>
                    </m:r>
                    <m:r>
                      <a:rPr lang="en-US" altLang="ja-JP" i="1">
                        <a:latin typeface="Cambria Math" panose="02040503050406030204" pitchFamily="18" charset="0"/>
                      </a:rPr>
                      <m:t>_</m:t>
                    </m:r>
                    <m:r>
                      <a:rPr lang="en-US" altLang="ja-JP" i="1">
                        <a:latin typeface="Cambria Math" panose="02040503050406030204" pitchFamily="18" charset="0"/>
                      </a:rPr>
                      <m:t>𝑚𝑒𝑎𝑠𝑢𝑟𝑒</m:t>
                    </m:r>
                  </m:oMath>
                </a14:m>
                <a:r>
                  <a:rPr lang="en-US" altLang="ja-JP" dirty="0"/>
                  <a:t>) = </a:t>
                </a:r>
                <a14:m>
                  <m:oMath xmlns:m="http://schemas.openxmlformats.org/officeDocument/2006/math">
                    <m:f>
                      <m:fPr>
                        <m:ctrlPr>
                          <a:rPr lang="en-US" altLang="ja-JP" i="1">
                            <a:latin typeface="Cambria Math" panose="02040503050406030204" pitchFamily="18" charset="0"/>
                          </a:rPr>
                        </m:ctrlPr>
                      </m:fPr>
                      <m:num>
                        <m:r>
                          <a:rPr lang="en-US" altLang="ja-JP" b="0" i="1" smtClean="0">
                            <a:latin typeface="Cambria Math" panose="02040503050406030204" pitchFamily="18" charset="0"/>
                          </a:rPr>
                          <m:t>2</m:t>
                        </m:r>
                        <m:r>
                          <a:rPr lang="en-US" altLang="ja-JP" i="1">
                            <a:latin typeface="Cambria Math" panose="02040503050406030204" pitchFamily="18" charset="0"/>
                          </a:rPr>
                          <m:t>×</m:t>
                        </m:r>
                        <m:r>
                          <a:rPr lang="en-US" altLang="ja-JP" i="1" smtClean="0">
                            <a:latin typeface="Cambria Math" panose="02040503050406030204" pitchFamily="18" charset="0"/>
                          </a:rPr>
                          <m:t>𝑃</m:t>
                        </m:r>
                        <m:r>
                          <a:rPr lang="en-US" altLang="ja-JP" i="1">
                            <a:latin typeface="Cambria Math" panose="02040503050406030204" pitchFamily="18" charset="0"/>
                          </a:rPr>
                          <m:t>𝑟𝑒𝑐𝑖𝑠𝑖𝑜𝑛</m:t>
                        </m:r>
                        <m:r>
                          <a:rPr lang="en-US" altLang="ja-JP" i="1" smtClean="0">
                            <a:latin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𝑅𝑒𝑐𝑎𝑙𝑙</m:t>
                        </m:r>
                      </m:num>
                      <m:den>
                        <m:r>
                          <a:rPr lang="en-US" altLang="ja-JP" i="1">
                            <a:latin typeface="Cambria Math" panose="02040503050406030204" pitchFamily="18" charset="0"/>
                            <a:ea typeface="Cambria Math" panose="02040503050406030204" pitchFamily="18" charset="0"/>
                          </a:rPr>
                          <m:t>𝑃𝑟𝑒𝑐𝑖𝑠𝑖𝑜𝑛</m:t>
                        </m:r>
                        <m:r>
                          <a:rPr lang="en-US" altLang="ja-JP" b="0" i="1" smtClean="0">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𝑅𝑒𝑐</m:t>
                        </m:r>
                        <m:r>
                          <a:rPr lang="en-US" altLang="ja-JP" i="1" smtClean="0">
                            <a:latin typeface="Cambria Math" panose="02040503050406030204" pitchFamily="18" charset="0"/>
                            <a:ea typeface="Cambria Math" panose="02040503050406030204" pitchFamily="18" charset="0"/>
                          </a:rPr>
                          <m:t>𝑎𝑙</m:t>
                        </m:r>
                        <m:r>
                          <a:rPr lang="en-US" altLang="ja-JP" i="1">
                            <a:latin typeface="Cambria Math" panose="02040503050406030204" pitchFamily="18" charset="0"/>
                            <a:ea typeface="Cambria Math" panose="02040503050406030204" pitchFamily="18" charset="0"/>
                          </a:rPr>
                          <m:t>𝑙</m:t>
                        </m:r>
                      </m:den>
                    </m:f>
                  </m:oMath>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a:off x="340835" y="3062055"/>
                <a:ext cx="4572000" cy="1999458"/>
              </a:xfrm>
              <a:prstGeom prst="rect">
                <a:avLst/>
              </a:prstGeom>
              <a:blipFill>
                <a:blip r:embed="rId3"/>
                <a:stretch>
                  <a:fillRect l="-1200" b="-91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5" name="表 4"/>
              <p:cNvGraphicFramePr>
                <a:graphicFrameLocks noGrp="1"/>
              </p:cNvGraphicFramePr>
              <p:nvPr>
                <p:extLst>
                  <p:ext uri="{D42A27DB-BD31-4B8C-83A1-F6EECF244321}">
                    <p14:modId xmlns:p14="http://schemas.microsoft.com/office/powerpoint/2010/main" val="2479278421"/>
                  </p:ext>
                </p:extLst>
              </p:nvPr>
            </p:nvGraphicFramePr>
            <p:xfrm>
              <a:off x="4825824" y="2992762"/>
              <a:ext cx="4070833" cy="1874648"/>
            </p:xfrm>
            <a:graphic>
              <a:graphicData uri="http://schemas.openxmlformats.org/drawingml/2006/table">
                <a:tbl>
                  <a:tblPr firstRow="1" bandRow="1">
                    <a:tableStyleId>{2D5ABB26-0587-4C30-8999-92F81FD0307C}</a:tableStyleId>
                  </a:tblPr>
                  <a:tblGrid>
                    <a:gridCol w="820696">
                      <a:extLst>
                        <a:ext uri="{9D8B030D-6E8A-4147-A177-3AD203B41FA5}">
                          <a16:colId xmlns:a16="http://schemas.microsoft.com/office/drawing/2014/main" val="1411415578"/>
                        </a:ext>
                      </a:extLst>
                    </a:gridCol>
                    <a:gridCol w="814934">
                      <a:extLst>
                        <a:ext uri="{9D8B030D-6E8A-4147-A177-3AD203B41FA5}">
                          <a16:colId xmlns:a16="http://schemas.microsoft.com/office/drawing/2014/main" val="2501167523"/>
                        </a:ext>
                      </a:extLst>
                    </a:gridCol>
                    <a:gridCol w="1271176">
                      <a:extLst>
                        <a:ext uri="{9D8B030D-6E8A-4147-A177-3AD203B41FA5}">
                          <a16:colId xmlns:a16="http://schemas.microsoft.com/office/drawing/2014/main" val="2640815291"/>
                        </a:ext>
                      </a:extLst>
                    </a:gridCol>
                    <a:gridCol w="1164027">
                      <a:extLst>
                        <a:ext uri="{9D8B030D-6E8A-4147-A177-3AD203B41FA5}">
                          <a16:colId xmlns:a16="http://schemas.microsoft.com/office/drawing/2014/main" val="442913728"/>
                        </a:ext>
                      </a:extLst>
                    </a:gridCol>
                  </a:tblGrid>
                  <a:tr h="240045">
                    <a:tc>
                      <a:txBody>
                        <a:bodyPr/>
                        <a:lstStyle/>
                        <a:p>
                          <a:pPr algn="ct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a:r>
                            <a:rPr kumimoji="1" lang="ja-JP" altLang="en-US" sz="2400" dirty="0"/>
                            <a:t>実際</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845567"/>
                      </a:ext>
                    </a:extLst>
                  </a:tr>
                  <a:tr h="297542">
                    <a:tc>
                      <a:txBody>
                        <a:bodyPr/>
                        <a:lstStyle/>
                        <a:p>
                          <a:pPr algn="ctr"/>
                          <a:r>
                            <a:rPr kumimoji="1" lang="ja-JP" altLang="en-US" sz="2400" dirty="0"/>
                            <a:t>判定</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3931481"/>
                      </a:ext>
                    </a:extLst>
                  </a:tr>
                  <a:tr h="301675">
                    <a:tc gridSpan="2">
                      <a:txBody>
                        <a:bodyPr/>
                        <a:lstStyle/>
                        <a:p>
                          <a:pPr algn="ctr"/>
                          <a:r>
                            <a:rPr kumimoji="1" lang="ja-JP" altLang="en-US" sz="2400" dirty="0"/>
                            <a:t>良</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14:m>
                            <m:oMathPara xmlns:m="http://schemas.openxmlformats.org/officeDocument/2006/math">
                              <m:oMathParaPr>
                                <m:jc m:val="centerGroup"/>
                              </m:oMathParaPr>
                              <m:oMath xmlns:m="http://schemas.openxmlformats.org/officeDocument/2006/math">
                                <m:sSub>
                                  <m:sSubPr>
                                    <m:ctrlPr>
                                      <a:rPr kumimoji="1" lang="en-US" altLang="ja-JP" sz="2400" i="1" smtClean="0">
                                        <a:solidFill>
                                          <a:srgbClr val="FF0000"/>
                                        </a:solidFill>
                                        <a:latin typeface="Cambria Math" panose="02040503050406030204" pitchFamily="18" charset="0"/>
                                      </a:rPr>
                                    </m:ctrlPr>
                                  </m:sSubPr>
                                  <m:e>
                                    <m:r>
                                      <a:rPr kumimoji="1" lang="en-US" altLang="ja-JP" sz="2400" b="0" i="1" smtClean="0">
                                        <a:solidFill>
                                          <a:srgbClr val="FF0000"/>
                                        </a:solidFill>
                                        <a:latin typeface="Cambria Math" panose="02040503050406030204" pitchFamily="18" charset="0"/>
                                      </a:rPr>
                                      <m:t>𝐹</m:t>
                                    </m:r>
                                  </m:e>
                                  <m:sub>
                                    <m:r>
                                      <a:rPr kumimoji="1" lang="en-US" altLang="ja-JP" sz="2400" b="0" i="1" smtClean="0">
                                        <a:solidFill>
                                          <a:srgbClr val="FF0000"/>
                                        </a:solidFill>
                                        <a:latin typeface="Cambria Math" panose="02040503050406030204" pitchFamily="18" charset="0"/>
                                      </a:rPr>
                                      <m:t>𝑔</m:t>
                                    </m:r>
                                    <m:r>
                                      <a:rPr kumimoji="1" lang="en-US" altLang="ja-JP" sz="2400" b="0" i="1" smtClean="0">
                                        <a:solidFill>
                                          <a:srgbClr val="FF0000"/>
                                        </a:solidFill>
                                        <a:latin typeface="Cambria Math" panose="02040503050406030204" pitchFamily="18" charset="0"/>
                                      </a:rPr>
                                      <m:t>,</m:t>
                                    </m:r>
                                    <m:r>
                                      <a:rPr kumimoji="1" lang="en-US" altLang="ja-JP" sz="2400" b="0" i="1" smtClean="0">
                                        <a:solidFill>
                                          <a:srgbClr val="FF0000"/>
                                        </a:solidFill>
                                        <a:latin typeface="Cambria Math" panose="02040503050406030204" pitchFamily="18" charset="0"/>
                                      </a:rPr>
                                      <m:t>h</m:t>
                                    </m:r>
                                  </m:sub>
                                </m:sSub>
                              </m:oMath>
                            </m:oMathPara>
                          </a14:m>
                          <a:endParaRPr kumimoji="1" lang="ja-JP" altLang="en-US" sz="2400"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2400" i="1" smtClean="0">
                                        <a:solidFill>
                                          <a:srgbClr val="0070C0"/>
                                        </a:solidFill>
                                        <a:latin typeface="Cambria Math" panose="02040503050406030204" pitchFamily="18" charset="0"/>
                                      </a:rPr>
                                    </m:ctrlPr>
                                  </m:sSubPr>
                                  <m:e>
                                    <m:r>
                                      <a:rPr kumimoji="1" lang="en-US" altLang="ja-JP" sz="2400" b="0" i="1" smtClean="0">
                                        <a:solidFill>
                                          <a:srgbClr val="0070C0"/>
                                        </a:solidFill>
                                        <a:latin typeface="Cambria Math" panose="02040503050406030204" pitchFamily="18" charset="0"/>
                                      </a:rPr>
                                      <m:t>𝐹</m:t>
                                    </m:r>
                                  </m:e>
                                  <m:sub>
                                    <m:r>
                                      <a:rPr kumimoji="1" lang="en-US" altLang="ja-JP" sz="2400" b="0" i="1" smtClean="0">
                                        <a:solidFill>
                                          <a:srgbClr val="0070C0"/>
                                        </a:solidFill>
                                        <a:latin typeface="Cambria Math" panose="02040503050406030204" pitchFamily="18" charset="0"/>
                                      </a:rPr>
                                      <m:t>𝑔</m:t>
                                    </m:r>
                                    <m:r>
                                      <a:rPr kumimoji="1" lang="en-US" altLang="ja-JP" sz="2400" b="0" i="1" smtClean="0">
                                        <a:solidFill>
                                          <a:srgbClr val="0070C0"/>
                                        </a:solidFill>
                                        <a:latin typeface="Cambria Math" panose="02040503050406030204" pitchFamily="18" charset="0"/>
                                      </a:rPr>
                                      <m:t>,</m:t>
                                    </m:r>
                                    <m:r>
                                      <a:rPr kumimoji="1" lang="en-US" altLang="ja-JP" sz="2400" b="0" i="1" smtClean="0">
                                        <a:solidFill>
                                          <a:srgbClr val="0070C0"/>
                                        </a:solidFill>
                                        <a:latin typeface="Cambria Math" panose="02040503050406030204" pitchFamily="18" charset="0"/>
                                      </a:rPr>
                                      <m:t>𝑙</m:t>
                                    </m:r>
                                  </m:sub>
                                </m:sSub>
                              </m:oMath>
                            </m:oMathPara>
                          </a14:m>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9705008"/>
                      </a:ext>
                    </a:extLst>
                  </a:tr>
                  <a:tr h="301675">
                    <a:tc gridSpan="2">
                      <a:txBody>
                        <a:bodyPr/>
                        <a:lstStyle/>
                        <a:p>
                          <a:pPr algn="ctr"/>
                          <a:r>
                            <a:rPr kumimoji="1" lang="ja-JP" altLang="en-US" sz="2400" dirty="0"/>
                            <a:t>否</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2400" i="1" smtClean="0">
                                        <a:solidFill>
                                          <a:srgbClr val="0070C0"/>
                                        </a:solidFill>
                                        <a:latin typeface="Cambria Math" panose="02040503050406030204" pitchFamily="18" charset="0"/>
                                      </a:rPr>
                                    </m:ctrlPr>
                                  </m:sSubPr>
                                  <m:e>
                                    <m:r>
                                      <a:rPr kumimoji="1" lang="en-US" altLang="ja-JP" sz="2400" b="0" i="1" smtClean="0">
                                        <a:solidFill>
                                          <a:srgbClr val="0070C0"/>
                                        </a:solidFill>
                                        <a:latin typeface="Cambria Math" panose="02040503050406030204" pitchFamily="18" charset="0"/>
                                      </a:rPr>
                                      <m:t>𝐹</m:t>
                                    </m:r>
                                  </m:e>
                                  <m:sub>
                                    <m:r>
                                      <a:rPr kumimoji="1" lang="en-US" altLang="ja-JP" sz="2400" b="0" i="1" smtClean="0">
                                        <a:solidFill>
                                          <a:srgbClr val="0070C0"/>
                                        </a:solidFill>
                                        <a:latin typeface="Cambria Math" panose="02040503050406030204" pitchFamily="18" charset="0"/>
                                      </a:rPr>
                                      <m:t>𝑏</m:t>
                                    </m:r>
                                    <m:r>
                                      <a:rPr kumimoji="1" lang="en-US" altLang="ja-JP" sz="2400" b="0" i="1" smtClean="0">
                                        <a:solidFill>
                                          <a:srgbClr val="0070C0"/>
                                        </a:solidFill>
                                        <a:latin typeface="Cambria Math" panose="02040503050406030204" pitchFamily="18" charset="0"/>
                                      </a:rPr>
                                      <m:t>,</m:t>
                                    </m:r>
                                    <m:r>
                                      <a:rPr kumimoji="1" lang="en-US" altLang="ja-JP" sz="2400" b="0" i="1" smtClean="0">
                                        <a:solidFill>
                                          <a:srgbClr val="0070C0"/>
                                        </a:solidFill>
                                        <a:latin typeface="Cambria Math" panose="02040503050406030204" pitchFamily="18" charset="0"/>
                                      </a:rPr>
                                      <m:t>h</m:t>
                                    </m:r>
                                  </m:sub>
                                </m:sSub>
                              </m:oMath>
                            </m:oMathPara>
                          </a14:m>
                          <a:endParaRPr kumimoji="1" lang="ja-JP" altLang="en-US" sz="2400" dirty="0">
                            <a:solidFill>
                              <a:srgbClr val="0070C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2400" i="1" smtClean="0">
                                        <a:solidFill>
                                          <a:srgbClr val="FF0000"/>
                                        </a:solidFill>
                                        <a:latin typeface="Cambria Math" panose="02040503050406030204" pitchFamily="18" charset="0"/>
                                      </a:rPr>
                                    </m:ctrlPr>
                                  </m:sSubPr>
                                  <m:e>
                                    <m:r>
                                      <a:rPr kumimoji="1" lang="en-US" altLang="ja-JP" sz="2400" b="0" i="1" smtClean="0">
                                        <a:solidFill>
                                          <a:srgbClr val="FF0000"/>
                                        </a:solidFill>
                                        <a:latin typeface="Cambria Math" panose="02040503050406030204" pitchFamily="18" charset="0"/>
                                      </a:rPr>
                                      <m:t>𝐹</m:t>
                                    </m:r>
                                  </m:e>
                                  <m:sub>
                                    <m:r>
                                      <a:rPr kumimoji="1" lang="en-US" altLang="ja-JP" sz="2400" b="0" i="1" smtClean="0">
                                        <a:solidFill>
                                          <a:srgbClr val="FF0000"/>
                                        </a:solidFill>
                                        <a:latin typeface="Cambria Math" panose="02040503050406030204" pitchFamily="18" charset="0"/>
                                      </a:rPr>
                                      <m:t>𝑏</m:t>
                                    </m:r>
                                    <m:r>
                                      <a:rPr kumimoji="1" lang="en-US" altLang="ja-JP" sz="2400" b="0" i="1" smtClean="0">
                                        <a:solidFill>
                                          <a:srgbClr val="FF0000"/>
                                        </a:solidFill>
                                        <a:latin typeface="Cambria Math" panose="02040503050406030204" pitchFamily="18" charset="0"/>
                                      </a:rPr>
                                      <m:t>,</m:t>
                                    </m:r>
                                    <m:r>
                                      <a:rPr kumimoji="1" lang="en-US" altLang="ja-JP" sz="2400" b="0" i="1" smtClean="0">
                                        <a:solidFill>
                                          <a:srgbClr val="FF0000"/>
                                        </a:solidFill>
                                        <a:latin typeface="Cambria Math" panose="02040503050406030204" pitchFamily="18" charset="0"/>
                                      </a:rPr>
                                      <m:t>𝑙</m:t>
                                    </m:r>
                                  </m:sub>
                                </m:sSub>
                              </m:oMath>
                            </m:oMathPara>
                          </a14:m>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8977797"/>
                      </a:ext>
                    </a:extLst>
                  </a:tr>
                </a:tbl>
              </a:graphicData>
            </a:graphic>
          </p:graphicFrame>
        </mc:Choice>
        <mc:Fallback xmlns="">
          <p:graphicFrame>
            <p:nvGraphicFramePr>
              <p:cNvPr id="5" name="表 4"/>
              <p:cNvGraphicFramePr>
                <a:graphicFrameLocks noGrp="1"/>
              </p:cNvGraphicFramePr>
              <p:nvPr>
                <p:extLst>
                  <p:ext uri="{D42A27DB-BD31-4B8C-83A1-F6EECF244321}">
                    <p14:modId xmlns:p14="http://schemas.microsoft.com/office/powerpoint/2010/main" val="2479278421"/>
                  </p:ext>
                </p:extLst>
              </p:nvPr>
            </p:nvGraphicFramePr>
            <p:xfrm>
              <a:off x="4825824" y="2992762"/>
              <a:ext cx="4070833" cy="1874648"/>
            </p:xfrm>
            <a:graphic>
              <a:graphicData uri="http://schemas.openxmlformats.org/drawingml/2006/table">
                <a:tbl>
                  <a:tblPr firstRow="1" bandRow="1">
                    <a:tableStyleId>{2D5ABB26-0587-4C30-8999-92F81FD0307C}</a:tableStyleId>
                  </a:tblPr>
                  <a:tblGrid>
                    <a:gridCol w="820696">
                      <a:extLst>
                        <a:ext uri="{9D8B030D-6E8A-4147-A177-3AD203B41FA5}">
                          <a16:colId xmlns:a16="http://schemas.microsoft.com/office/drawing/2014/main" val="1411415578"/>
                        </a:ext>
                      </a:extLst>
                    </a:gridCol>
                    <a:gridCol w="814934">
                      <a:extLst>
                        <a:ext uri="{9D8B030D-6E8A-4147-A177-3AD203B41FA5}">
                          <a16:colId xmlns:a16="http://schemas.microsoft.com/office/drawing/2014/main" val="2501167523"/>
                        </a:ext>
                      </a:extLst>
                    </a:gridCol>
                    <a:gridCol w="1271176">
                      <a:extLst>
                        <a:ext uri="{9D8B030D-6E8A-4147-A177-3AD203B41FA5}">
                          <a16:colId xmlns:a16="http://schemas.microsoft.com/office/drawing/2014/main" val="2640815291"/>
                        </a:ext>
                      </a:extLst>
                    </a:gridCol>
                    <a:gridCol w="1164027">
                      <a:extLst>
                        <a:ext uri="{9D8B030D-6E8A-4147-A177-3AD203B41FA5}">
                          <a16:colId xmlns:a16="http://schemas.microsoft.com/office/drawing/2014/main" val="442913728"/>
                        </a:ext>
                      </a:extLst>
                    </a:gridCol>
                  </a:tblGrid>
                  <a:tr h="457200">
                    <a:tc>
                      <a:txBody>
                        <a:bodyPr/>
                        <a:lstStyle/>
                        <a:p>
                          <a:pPr algn="ct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a:r>
                            <a:rPr kumimoji="1" lang="ja-JP" altLang="en-US" sz="2400" dirty="0" smtClean="0"/>
                            <a:t>実際</a:t>
                          </a: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845567"/>
                      </a:ext>
                    </a:extLst>
                  </a:tr>
                  <a:tr h="457200">
                    <a:tc>
                      <a:txBody>
                        <a:bodyPr/>
                        <a:lstStyle/>
                        <a:p>
                          <a:pPr algn="ctr"/>
                          <a:r>
                            <a:rPr kumimoji="1" lang="ja-JP" altLang="en-US" sz="2400" dirty="0" smtClean="0"/>
                            <a:t>判定</a:t>
                          </a: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3931481"/>
                      </a:ext>
                    </a:extLst>
                  </a:tr>
                  <a:tr h="486982">
                    <a:tc gridSpan="2">
                      <a:txBody>
                        <a:bodyPr/>
                        <a:lstStyle/>
                        <a:p>
                          <a:pPr algn="ctr"/>
                          <a:r>
                            <a:rPr kumimoji="1" lang="ja-JP" altLang="en-US" sz="2400" dirty="0" smtClean="0"/>
                            <a:t>良</a:t>
                          </a: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lang="ja-JP"/>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28708" t="-201250" r="-91866" b="-118750"/>
                          </a:stretch>
                        </a:blipFill>
                      </a:tcPr>
                    </a:tc>
                    <a:tc>
                      <a:txBody>
                        <a:bodyPr/>
                        <a:lstStyle/>
                        <a:p>
                          <a:endParaRPr lang="ja-JP"/>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50262" t="-201250" r="-524" b="-118750"/>
                          </a:stretch>
                        </a:blipFill>
                      </a:tcPr>
                    </a:tc>
                    <a:extLst>
                      <a:ext uri="{0D108BD9-81ED-4DB2-BD59-A6C34878D82A}">
                        <a16:rowId xmlns:a16="http://schemas.microsoft.com/office/drawing/2014/main" val="2309705008"/>
                      </a:ext>
                    </a:extLst>
                  </a:tr>
                  <a:tr h="473266">
                    <a:tc gridSpan="2">
                      <a:txBody>
                        <a:bodyPr/>
                        <a:lstStyle/>
                        <a:p>
                          <a:pPr algn="ctr"/>
                          <a:r>
                            <a:rPr kumimoji="1" lang="ja-JP" altLang="en-US" sz="2400" dirty="0" smtClean="0"/>
                            <a:t>否</a:t>
                          </a:r>
                          <a:endParaRPr kumimoji="1" lang="ja-JP" alt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lang="ja-JP"/>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4"/>
                          <a:stretch>
                            <a:fillRect l="-128708" t="-308974" r="-91866" b="-21795"/>
                          </a:stretch>
                        </a:blipFill>
                      </a:tcPr>
                    </a:tc>
                    <a:tc>
                      <a:txBody>
                        <a:bodyPr/>
                        <a:lstStyle/>
                        <a:p>
                          <a:endParaRPr lang="ja-JP"/>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4"/>
                          <a:stretch>
                            <a:fillRect l="-250262" t="-308974" r="-524" b="-21795"/>
                          </a:stretch>
                        </a:blipFill>
                      </a:tcPr>
                    </a:tc>
                    <a:extLst>
                      <a:ext uri="{0D108BD9-81ED-4DB2-BD59-A6C34878D82A}">
                        <a16:rowId xmlns:a16="http://schemas.microsoft.com/office/drawing/2014/main" val="888977797"/>
                      </a:ext>
                    </a:extLst>
                  </a:tr>
                </a:tbl>
              </a:graphicData>
            </a:graphic>
          </p:graphicFrame>
        </mc:Fallback>
      </mc:AlternateContent>
      <p:grpSp>
        <p:nvGrpSpPr>
          <p:cNvPr id="9" name="グループ化 8"/>
          <p:cNvGrpSpPr/>
          <p:nvPr/>
        </p:nvGrpSpPr>
        <p:grpSpPr>
          <a:xfrm>
            <a:off x="186776" y="2420911"/>
            <a:ext cx="4379668" cy="2750018"/>
            <a:chOff x="554806" y="3480310"/>
            <a:chExt cx="4109491" cy="2750018"/>
          </a:xfrm>
        </p:grpSpPr>
        <p:sp>
          <p:nvSpPr>
            <p:cNvPr id="12" name="正方形/長方形 11"/>
            <p:cNvSpPr/>
            <p:nvPr/>
          </p:nvSpPr>
          <p:spPr>
            <a:xfrm>
              <a:off x="554806" y="3748642"/>
              <a:ext cx="4109491" cy="248168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正方形/長方形 12"/>
            <p:cNvSpPr/>
            <p:nvPr/>
          </p:nvSpPr>
          <p:spPr>
            <a:xfrm>
              <a:off x="721150" y="3480310"/>
              <a:ext cx="1782566" cy="503434"/>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評価指標</a:t>
              </a:r>
              <a:endParaRPr kumimoji="1" lang="ja-JP" altLang="en-US" sz="2400" dirty="0">
                <a:solidFill>
                  <a:schemeClr val="tx1"/>
                </a:solidFill>
              </a:endParaRPr>
            </a:p>
          </p:txBody>
        </p:sp>
      </p:grpSp>
    </p:spTree>
    <p:extLst>
      <p:ext uri="{BB962C8B-B14F-4D97-AF65-F5344CB8AC3E}">
        <p14:creationId xmlns:p14="http://schemas.microsoft.com/office/powerpoint/2010/main" val="2767749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：実験結果</a:t>
            </a:r>
            <a:r>
              <a:rPr lang="en-US" altLang="ja-JP" dirty="0"/>
              <a:t>(1/2)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dirty="0"/>
          </a:p>
        </p:txBody>
      </p:sp>
      <p:graphicFrame>
        <p:nvGraphicFramePr>
          <p:cNvPr id="9" name="表 8"/>
          <p:cNvGraphicFramePr>
            <a:graphicFrameLocks noGrp="1"/>
          </p:cNvGraphicFramePr>
          <p:nvPr>
            <p:extLst>
              <p:ext uri="{D42A27DB-BD31-4B8C-83A1-F6EECF244321}">
                <p14:modId xmlns:p14="http://schemas.microsoft.com/office/powerpoint/2010/main" val="12014544"/>
              </p:ext>
            </p:extLst>
          </p:nvPr>
        </p:nvGraphicFramePr>
        <p:xfrm>
          <a:off x="245318" y="2469265"/>
          <a:ext cx="8642251" cy="1828800"/>
        </p:xfrm>
        <a:graphic>
          <a:graphicData uri="http://schemas.openxmlformats.org/drawingml/2006/table">
            <a:tbl>
              <a:tblPr firstRow="1" bandRow="1">
                <a:tableStyleId>{5940675A-B579-460E-94D1-54222C63F5DA}</a:tableStyleId>
              </a:tblPr>
              <a:tblGrid>
                <a:gridCol w="1718124">
                  <a:extLst>
                    <a:ext uri="{9D8B030D-6E8A-4147-A177-3AD203B41FA5}">
                      <a16:colId xmlns:a16="http://schemas.microsoft.com/office/drawing/2014/main" val="3603777332"/>
                    </a:ext>
                  </a:extLst>
                </a:gridCol>
                <a:gridCol w="1166620">
                  <a:extLst>
                    <a:ext uri="{9D8B030D-6E8A-4147-A177-3AD203B41FA5}">
                      <a16:colId xmlns:a16="http://schemas.microsoft.com/office/drawing/2014/main" val="2253799905"/>
                    </a:ext>
                  </a:extLst>
                </a:gridCol>
                <a:gridCol w="1207476">
                  <a:extLst>
                    <a:ext uri="{9D8B030D-6E8A-4147-A177-3AD203B41FA5}">
                      <a16:colId xmlns:a16="http://schemas.microsoft.com/office/drawing/2014/main" val="4008780983"/>
                    </a:ext>
                  </a:extLst>
                </a:gridCol>
                <a:gridCol w="914400">
                  <a:extLst>
                    <a:ext uri="{9D8B030D-6E8A-4147-A177-3AD203B41FA5}">
                      <a16:colId xmlns:a16="http://schemas.microsoft.com/office/drawing/2014/main" val="3871231228"/>
                    </a:ext>
                  </a:extLst>
                </a:gridCol>
                <a:gridCol w="208280">
                  <a:extLst>
                    <a:ext uri="{9D8B030D-6E8A-4147-A177-3AD203B41FA5}">
                      <a16:colId xmlns:a16="http://schemas.microsoft.com/office/drawing/2014/main" val="3440841370"/>
                    </a:ext>
                  </a:extLst>
                </a:gridCol>
                <a:gridCol w="1257105">
                  <a:extLst>
                    <a:ext uri="{9D8B030D-6E8A-4147-A177-3AD203B41FA5}">
                      <a16:colId xmlns:a16="http://schemas.microsoft.com/office/drawing/2014/main" val="2484119333"/>
                    </a:ext>
                  </a:extLst>
                </a:gridCol>
                <a:gridCol w="1181085">
                  <a:extLst>
                    <a:ext uri="{9D8B030D-6E8A-4147-A177-3AD203B41FA5}">
                      <a16:colId xmlns:a16="http://schemas.microsoft.com/office/drawing/2014/main" val="2383882979"/>
                    </a:ext>
                  </a:extLst>
                </a:gridCol>
                <a:gridCol w="989161">
                  <a:extLst>
                    <a:ext uri="{9D8B030D-6E8A-4147-A177-3AD203B41FA5}">
                      <a16:colId xmlns:a16="http://schemas.microsoft.com/office/drawing/2014/main" val="4114467565"/>
                    </a:ext>
                  </a:extLst>
                </a:gridCol>
              </a:tblGrid>
              <a:tr h="414353">
                <a:tc>
                  <a:txBody>
                    <a:bodyPr/>
                    <a:lstStyle/>
                    <a:p>
                      <a:pPr algn="ct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決定木</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SVM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extLst>
                  <a:ext uri="{0D108BD9-81ED-4DB2-BD59-A6C34878D82A}">
                    <a16:rowId xmlns:a16="http://schemas.microsoft.com/office/drawing/2014/main" val="2428542022"/>
                  </a:ext>
                </a:extLst>
              </a:tr>
              <a:tr h="414353">
                <a:tc>
                  <a:txBody>
                    <a:bodyPr/>
                    <a:lstStyle/>
                    <a:p>
                      <a:pPr algn="ctr"/>
                      <a:r>
                        <a:rPr kumimoji="1" lang="ja-JP" altLang="en-US" sz="2400" dirty="0"/>
                        <a:t>評価指標</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470007071"/>
                  </a:ext>
                </a:extLst>
              </a:tr>
              <a:tr h="414353">
                <a:tc>
                  <a:txBody>
                    <a:bodyPr/>
                    <a:lstStyle/>
                    <a:p>
                      <a:pPr algn="ct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0.912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0.940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0.920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58961953"/>
                  </a:ext>
                </a:extLst>
              </a:tr>
              <a:tr h="414353">
                <a:tc>
                  <a:txBody>
                    <a:bodyPr/>
                    <a:lstStyle/>
                    <a:p>
                      <a:pPr algn="ct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0.850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0.869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0.860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0.846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0.906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0.875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07150"/>
                  </a:ext>
                </a:extLst>
              </a:tr>
            </a:tbl>
          </a:graphicData>
        </a:graphic>
      </p:graphicFrame>
      <p:grpSp>
        <p:nvGrpSpPr>
          <p:cNvPr id="7" name="グループ化 6"/>
          <p:cNvGrpSpPr/>
          <p:nvPr/>
        </p:nvGrpSpPr>
        <p:grpSpPr>
          <a:xfrm>
            <a:off x="1394618" y="4805652"/>
            <a:ext cx="6343650" cy="830997"/>
            <a:chOff x="775679" y="4067868"/>
            <a:chExt cx="7302605" cy="830997"/>
          </a:xfrm>
        </p:grpSpPr>
        <p:sp>
          <p:nvSpPr>
            <p:cNvPr id="11" name="テキスト ボックス 10"/>
            <p:cNvSpPr txBox="1"/>
            <p:nvPr/>
          </p:nvSpPr>
          <p:spPr>
            <a:xfrm>
              <a:off x="775679" y="4067868"/>
              <a:ext cx="7302605" cy="830997"/>
            </a:xfrm>
            <a:prstGeom prst="rect">
              <a:avLst/>
            </a:prstGeom>
            <a:noFill/>
          </p:spPr>
          <p:txBody>
            <a:bodyPr wrap="square" rtlCol="0">
              <a:spAutoFit/>
            </a:bodyPr>
            <a:lstStyle/>
            <a:p>
              <a:pPr algn="ctr"/>
              <a:r>
                <a:rPr lang="ja-JP" altLang="en-US" sz="2400" dirty="0"/>
                <a:t>おおよそ</a:t>
              </a:r>
              <a:r>
                <a:rPr lang="en-US" altLang="ja-JP" sz="2400" dirty="0"/>
                <a:t>90%</a:t>
              </a:r>
              <a:r>
                <a:rPr lang="ja-JP" altLang="en-US" sz="2400" dirty="0"/>
                <a:t>の精度でソースコードの良否が</a:t>
              </a:r>
              <a:endParaRPr lang="en-US" altLang="ja-JP" sz="2400" dirty="0"/>
            </a:p>
            <a:p>
              <a:pPr algn="ctr"/>
              <a:r>
                <a:rPr lang="ja-JP" altLang="en-US" sz="2400" dirty="0"/>
                <a:t>判定可能であることが確認できた</a:t>
              </a:r>
              <a:endParaRPr kumimoji="1" lang="ja-JP" altLang="en-US" sz="2400" dirty="0"/>
            </a:p>
          </p:txBody>
        </p:sp>
        <p:sp>
          <p:nvSpPr>
            <p:cNvPr id="3" name="正方形/長方形 2"/>
            <p:cNvSpPr/>
            <p:nvPr/>
          </p:nvSpPr>
          <p:spPr>
            <a:xfrm>
              <a:off x="775679" y="4067868"/>
              <a:ext cx="7114874" cy="83099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spTree>
    <p:extLst>
      <p:ext uri="{BB962C8B-B14F-4D97-AF65-F5344CB8AC3E}">
        <p14:creationId xmlns:p14="http://schemas.microsoft.com/office/powerpoint/2010/main" val="4262760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：実験結果</a:t>
            </a:r>
            <a:r>
              <a:rPr lang="en-US" altLang="ja-JP" dirty="0"/>
              <a:t>(2/2)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dirty="0"/>
          </a:p>
        </p:txBody>
      </p:sp>
      <p:sp>
        <p:nvSpPr>
          <p:cNvPr id="11" name="テキスト ボックス 10"/>
          <p:cNvSpPr txBox="1"/>
          <p:nvPr/>
        </p:nvSpPr>
        <p:spPr>
          <a:xfrm>
            <a:off x="1943472" y="4692167"/>
            <a:ext cx="5245941" cy="338506"/>
          </a:xfrm>
          <a:prstGeom prst="rect">
            <a:avLst/>
          </a:prstGeom>
          <a:noFill/>
        </p:spPr>
        <p:txBody>
          <a:bodyPr wrap="square" rtlCol="0">
            <a:spAutoFit/>
          </a:bodyPr>
          <a:lstStyle/>
          <a:p>
            <a:pPr algn="ctr"/>
            <a:r>
              <a:rPr lang="ja-JP" altLang="en-US" sz="2400" dirty="0"/>
              <a:t>上級者の評価指標の方が値が高め</a:t>
            </a:r>
            <a:endParaRPr kumimoji="1" lang="ja-JP" altLang="en-US" sz="2400" dirty="0"/>
          </a:p>
        </p:txBody>
      </p:sp>
      <p:sp>
        <p:nvSpPr>
          <p:cNvPr id="5" name="下矢印 4"/>
          <p:cNvSpPr/>
          <p:nvPr/>
        </p:nvSpPr>
        <p:spPr>
          <a:xfrm>
            <a:off x="4186237" y="5221151"/>
            <a:ext cx="685800" cy="532190"/>
          </a:xfrm>
          <a:prstGeom prst="downArrow">
            <a:avLst/>
          </a:prstGeom>
          <a:solidFill>
            <a:schemeClr val="bg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正方形/長方形 5"/>
          <p:cNvSpPr/>
          <p:nvPr/>
        </p:nvSpPr>
        <p:spPr>
          <a:xfrm>
            <a:off x="2257425" y="5947753"/>
            <a:ext cx="4543425" cy="571500"/>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rgbClr val="FF0000"/>
                </a:solidFill>
              </a:rPr>
              <a:t>データ数の違い</a:t>
            </a:r>
            <a:r>
              <a:rPr kumimoji="1" lang="ja-JP" altLang="en-US" sz="2400" dirty="0">
                <a:solidFill>
                  <a:schemeClr val="tx1"/>
                </a:solidFill>
              </a:rPr>
              <a:t>が影響？</a:t>
            </a:r>
          </a:p>
        </p:txBody>
      </p:sp>
      <p:graphicFrame>
        <p:nvGraphicFramePr>
          <p:cNvPr id="8" name="表 7"/>
          <p:cNvGraphicFramePr>
            <a:graphicFrameLocks noGrp="1"/>
          </p:cNvGraphicFramePr>
          <p:nvPr>
            <p:extLst>
              <p:ext uri="{D42A27DB-BD31-4B8C-83A1-F6EECF244321}">
                <p14:modId xmlns:p14="http://schemas.microsoft.com/office/powerpoint/2010/main" val="2389375676"/>
              </p:ext>
            </p:extLst>
          </p:nvPr>
        </p:nvGraphicFramePr>
        <p:xfrm>
          <a:off x="245318" y="2469265"/>
          <a:ext cx="8642251" cy="1828800"/>
        </p:xfrm>
        <a:graphic>
          <a:graphicData uri="http://schemas.openxmlformats.org/drawingml/2006/table">
            <a:tbl>
              <a:tblPr firstRow="1" bandRow="1">
                <a:tableStyleId>{5940675A-B579-460E-94D1-54222C63F5DA}</a:tableStyleId>
              </a:tblPr>
              <a:tblGrid>
                <a:gridCol w="1718124">
                  <a:extLst>
                    <a:ext uri="{9D8B030D-6E8A-4147-A177-3AD203B41FA5}">
                      <a16:colId xmlns:a16="http://schemas.microsoft.com/office/drawing/2014/main" val="3603777332"/>
                    </a:ext>
                  </a:extLst>
                </a:gridCol>
                <a:gridCol w="1166620">
                  <a:extLst>
                    <a:ext uri="{9D8B030D-6E8A-4147-A177-3AD203B41FA5}">
                      <a16:colId xmlns:a16="http://schemas.microsoft.com/office/drawing/2014/main" val="2253799905"/>
                    </a:ext>
                  </a:extLst>
                </a:gridCol>
                <a:gridCol w="1207476">
                  <a:extLst>
                    <a:ext uri="{9D8B030D-6E8A-4147-A177-3AD203B41FA5}">
                      <a16:colId xmlns:a16="http://schemas.microsoft.com/office/drawing/2014/main" val="4008780983"/>
                    </a:ext>
                  </a:extLst>
                </a:gridCol>
                <a:gridCol w="914400">
                  <a:extLst>
                    <a:ext uri="{9D8B030D-6E8A-4147-A177-3AD203B41FA5}">
                      <a16:colId xmlns:a16="http://schemas.microsoft.com/office/drawing/2014/main" val="3871231228"/>
                    </a:ext>
                  </a:extLst>
                </a:gridCol>
                <a:gridCol w="208280">
                  <a:extLst>
                    <a:ext uri="{9D8B030D-6E8A-4147-A177-3AD203B41FA5}">
                      <a16:colId xmlns:a16="http://schemas.microsoft.com/office/drawing/2014/main" val="3440841370"/>
                    </a:ext>
                  </a:extLst>
                </a:gridCol>
                <a:gridCol w="1257105">
                  <a:extLst>
                    <a:ext uri="{9D8B030D-6E8A-4147-A177-3AD203B41FA5}">
                      <a16:colId xmlns:a16="http://schemas.microsoft.com/office/drawing/2014/main" val="2484119333"/>
                    </a:ext>
                  </a:extLst>
                </a:gridCol>
                <a:gridCol w="1181085">
                  <a:extLst>
                    <a:ext uri="{9D8B030D-6E8A-4147-A177-3AD203B41FA5}">
                      <a16:colId xmlns:a16="http://schemas.microsoft.com/office/drawing/2014/main" val="2383882979"/>
                    </a:ext>
                  </a:extLst>
                </a:gridCol>
                <a:gridCol w="989161">
                  <a:extLst>
                    <a:ext uri="{9D8B030D-6E8A-4147-A177-3AD203B41FA5}">
                      <a16:colId xmlns:a16="http://schemas.microsoft.com/office/drawing/2014/main" val="4114467565"/>
                    </a:ext>
                  </a:extLst>
                </a:gridCol>
              </a:tblGrid>
              <a:tr h="414353">
                <a:tc>
                  <a:txBody>
                    <a:bodyPr/>
                    <a:lstStyle/>
                    <a:p>
                      <a:pPr algn="ct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決定木</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SVM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extLst>
                  <a:ext uri="{0D108BD9-81ED-4DB2-BD59-A6C34878D82A}">
                    <a16:rowId xmlns:a16="http://schemas.microsoft.com/office/drawing/2014/main" val="2428542022"/>
                  </a:ext>
                </a:extLst>
              </a:tr>
              <a:tr h="414353">
                <a:tc>
                  <a:txBody>
                    <a:bodyPr/>
                    <a:lstStyle/>
                    <a:p>
                      <a:pPr algn="ctr"/>
                      <a:r>
                        <a:rPr kumimoji="1" lang="ja-JP" altLang="en-US" sz="2400" dirty="0"/>
                        <a:t>評価指標</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470007071"/>
                  </a:ext>
                </a:extLst>
              </a:tr>
              <a:tr h="414353">
                <a:tc>
                  <a:txBody>
                    <a:bodyPr/>
                    <a:lstStyle/>
                    <a:p>
                      <a:pPr algn="ct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0.912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0.940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0.920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58961953"/>
                  </a:ext>
                </a:extLst>
              </a:tr>
              <a:tr h="414353">
                <a:tc>
                  <a:txBody>
                    <a:bodyPr/>
                    <a:lstStyle/>
                    <a:p>
                      <a:pPr algn="ct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0.850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0.869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0.860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0.846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0.906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0.875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07150"/>
                  </a:ext>
                </a:extLst>
              </a:tr>
            </a:tbl>
          </a:graphicData>
        </a:graphic>
      </p:graphicFrame>
    </p:spTree>
    <p:extLst>
      <p:ext uri="{BB962C8B-B14F-4D97-AF65-F5344CB8AC3E}">
        <p14:creationId xmlns:p14="http://schemas.microsoft.com/office/powerpoint/2010/main" val="2190125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ＭＳ Ｐゴシック" panose="020B0600070205080204" pitchFamily="50" charset="-128"/>
                <a:ea typeface="ＭＳ Ｐゴシック" panose="020B0600070205080204" pitchFamily="50" charset="-128"/>
              </a:rPr>
              <a:t>背景・問題点</a:t>
            </a:r>
            <a:r>
              <a:rPr kumimoji="1" lang="en-US" altLang="ja-JP" dirty="0">
                <a:latin typeface="ＭＳ Ｐゴシック" panose="020B0600070205080204" pitchFamily="50" charset="-128"/>
                <a:ea typeface="ＭＳ Ｐゴシック" panose="020B0600070205080204" pitchFamily="50" charset="-128"/>
              </a:rPr>
              <a:t> </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p:cNvSpPr>
            <a:spLocks noGrp="1"/>
          </p:cNvSpPr>
          <p:nvPr>
            <p:ph idx="1"/>
          </p:nvPr>
        </p:nvSpPr>
        <p:spPr>
          <a:xfrm>
            <a:off x="457200" y="1600200"/>
            <a:ext cx="8236746" cy="4525963"/>
          </a:xfrm>
        </p:spPr>
        <p:txBody>
          <a:bodyPr>
            <a:normAutofit/>
          </a:bodyPr>
          <a:lstStyle/>
          <a:p>
            <a:pPr>
              <a:buFont typeface="Arial" panose="020B0604020202020204" pitchFamily="34" charset="0"/>
              <a:buChar char="•"/>
            </a:pPr>
            <a:r>
              <a:rPr lang="ja-JP" altLang="en-US" sz="3200" dirty="0">
                <a:latin typeface="ＭＳ Ｐゴシック" panose="020B0600070205080204" pitchFamily="50" charset="-128"/>
                <a:ea typeface="ＭＳ Ｐゴシック" panose="020B0600070205080204" pitchFamily="50" charset="-128"/>
              </a:rPr>
              <a:t>ソースコードの編集には大きな労力が必要</a:t>
            </a:r>
            <a:endParaRPr lang="en-US" altLang="ja-JP" sz="3200" dirty="0">
              <a:latin typeface="ＭＳ Ｐゴシック" panose="020B0600070205080204" pitchFamily="50" charset="-128"/>
              <a:ea typeface="ＭＳ Ｐゴシック" panose="020B0600070205080204" pitchFamily="50" charset="-128"/>
            </a:endParaRPr>
          </a:p>
          <a:p>
            <a:pPr lvl="1">
              <a:spcBef>
                <a:spcPct val="20000"/>
              </a:spcBef>
              <a:spcAft>
                <a:spcPct val="0"/>
              </a:spcAft>
            </a:pPr>
            <a:r>
              <a:rPr lang="ja-JP" altLang="en-US" sz="2800" dirty="0">
                <a:solidFill>
                  <a:srgbClr val="000000"/>
                </a:solidFill>
                <a:latin typeface="Arial"/>
                <a:ea typeface="ＭＳ Ｐゴシック"/>
              </a:rPr>
              <a:t>特に初級者は時間を要し，適切な編集は難しい</a:t>
            </a:r>
            <a:endParaRPr lang="en-US" altLang="ja-JP" sz="2800" dirty="0">
              <a:solidFill>
                <a:srgbClr val="000000"/>
              </a:solidFill>
              <a:latin typeface="Arial"/>
              <a:ea typeface="ＭＳ Ｐゴシック"/>
            </a:endParaRPr>
          </a:p>
          <a:p>
            <a:pPr lvl="0">
              <a:buFont typeface="Arial" panose="020B0604020202020204" pitchFamily="34" charset="0"/>
              <a:buChar char="•"/>
            </a:pPr>
            <a:r>
              <a:rPr lang="ja-JP" altLang="en-US" dirty="0">
                <a:solidFill>
                  <a:srgbClr val="000000"/>
                </a:solidFill>
                <a:latin typeface="ＭＳ Ｐゴシック" panose="020B0600070205080204" pitchFamily="50" charset="-128"/>
                <a:ea typeface="ＭＳ Ｐゴシック" panose="020B0600070205080204" pitchFamily="50" charset="-128"/>
              </a:rPr>
              <a:t>編集作業が適切であるか判断したい</a:t>
            </a:r>
            <a:endParaRPr kumimoji="1" lang="en-US" altLang="ja-JP" dirty="0">
              <a:latin typeface="ＭＳ Ｐゴシック" panose="020B0600070205080204" pitchFamily="50" charset="-128"/>
              <a:ea typeface="ＭＳ Ｐゴシック" panose="020B0600070205080204" pitchFamily="50" charset="-128"/>
            </a:endParaRPr>
          </a:p>
          <a:p>
            <a:pPr lvl="1"/>
            <a:r>
              <a:rPr lang="ja-JP" altLang="en-US" dirty="0">
                <a:latin typeface="ＭＳ Ｐゴシック" panose="020B0600070205080204" pitchFamily="50" charset="-128"/>
                <a:ea typeface="ＭＳ Ｐゴシック" panose="020B0600070205080204" pitchFamily="50" charset="-128"/>
              </a:rPr>
              <a:t>仮にソースコードの良否を判定できれば，編集が</a:t>
            </a:r>
            <a:br>
              <a:rPr lang="en-US" altLang="ja-JP" dirty="0">
                <a:latin typeface="ＭＳ Ｐゴシック" panose="020B0600070205080204" pitchFamily="50" charset="-128"/>
                <a:ea typeface="ＭＳ Ｐゴシック" panose="020B0600070205080204" pitchFamily="50" charset="-128"/>
              </a:rPr>
            </a:br>
            <a:r>
              <a:rPr lang="ja-JP" altLang="en-US" dirty="0">
                <a:latin typeface="ＭＳ Ｐゴシック" panose="020B0600070205080204" pitchFamily="50" charset="-128"/>
                <a:ea typeface="ＭＳ Ｐゴシック" panose="020B0600070205080204" pitchFamily="50" charset="-128"/>
              </a:rPr>
              <a:t>適切かどうか判断できる</a:t>
            </a:r>
            <a:endParaRPr lang="en-US" altLang="ja-JP" dirty="0">
              <a:latin typeface="ＭＳ Ｐゴシック" panose="020B0600070205080204" pitchFamily="50" charset="-128"/>
              <a:ea typeface="ＭＳ Ｐゴシック" panose="020B0600070205080204" pitchFamily="50" charset="-128"/>
            </a:endParaRPr>
          </a:p>
          <a:p>
            <a:pPr lvl="1"/>
            <a:r>
              <a:rPr lang="ja-JP" altLang="en-US" dirty="0">
                <a:solidFill>
                  <a:srgbClr val="000000"/>
                </a:solidFill>
              </a:rPr>
              <a:t>プログラミング技術の向上に役立つ</a:t>
            </a:r>
            <a:endParaRPr lang="en-US" altLang="ja-JP" dirty="0">
              <a:solidFill>
                <a:srgbClr val="000000"/>
              </a:solidFill>
            </a:endParaRPr>
          </a:p>
          <a:p>
            <a:r>
              <a:rPr lang="ja-JP" altLang="en-US" dirty="0"/>
              <a:t>ソースコードの良否を判定することは難しい</a:t>
            </a:r>
            <a:endParaRPr lang="en-US" altLang="ja-JP" dirty="0"/>
          </a:p>
          <a:p>
            <a:pPr lvl="1"/>
            <a:r>
              <a:rPr lang="ja-JP" altLang="en-US" dirty="0"/>
              <a:t>構造や読みやすさ，実行時間など基準が多い</a:t>
            </a:r>
            <a:endParaRPr lang="en-US" altLang="ja-JP" dirty="0"/>
          </a:p>
          <a:p>
            <a:endParaRPr lang="en-US" altLang="ja-JP" dirty="0">
              <a:solidFill>
                <a:srgbClr val="00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Tree>
    <p:extLst>
      <p:ext uri="{BB962C8B-B14F-4D97-AF65-F5344CB8AC3E}">
        <p14:creationId xmlns:p14="http://schemas.microsoft.com/office/powerpoint/2010/main" val="3455701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：データ数の変更</a:t>
            </a:r>
            <a:r>
              <a:rPr lang="en-US" altLang="ja-JP" dirty="0"/>
              <a:t>(1/2)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dirty="0"/>
          </a:p>
        </p:txBody>
      </p:sp>
      <p:sp>
        <p:nvSpPr>
          <p:cNvPr id="8" name="テキスト ボックス 7"/>
          <p:cNvSpPr txBox="1"/>
          <p:nvPr/>
        </p:nvSpPr>
        <p:spPr>
          <a:xfrm>
            <a:off x="623546" y="3886074"/>
            <a:ext cx="184731" cy="369332"/>
          </a:xfrm>
          <a:prstGeom prst="rect">
            <a:avLst/>
          </a:prstGeom>
          <a:noFill/>
        </p:spPr>
        <p:txBody>
          <a:bodyPr wrap="none" rtlCol="0">
            <a:spAutoFit/>
          </a:bodyPr>
          <a:lstStyle/>
          <a:p>
            <a:endParaRPr kumimoji="1" lang="ja-JP" altLang="en-US" dirty="0"/>
          </a:p>
        </p:txBody>
      </p:sp>
      <p:sp>
        <p:nvSpPr>
          <p:cNvPr id="9"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a:t>上級者のデータ数と初級者のデータ数を</a:t>
            </a:r>
            <a:br>
              <a:rPr lang="en-US" altLang="ja-JP" dirty="0"/>
            </a:br>
            <a:r>
              <a:rPr lang="ja-JP" altLang="en-US" dirty="0"/>
              <a:t>揃えて再実験</a:t>
            </a:r>
          </a:p>
          <a:p>
            <a:pPr marL="0" indent="0">
              <a:buNone/>
            </a:pPr>
            <a:endParaRPr kumimoji="1" lang="en-US" altLang="ja-JP" dirty="0"/>
          </a:p>
        </p:txBody>
      </p:sp>
      <p:graphicFrame>
        <p:nvGraphicFramePr>
          <p:cNvPr id="11" name="表 10"/>
          <p:cNvGraphicFramePr>
            <a:graphicFrameLocks noGrp="1"/>
          </p:cNvGraphicFramePr>
          <p:nvPr>
            <p:extLst>
              <p:ext uri="{D42A27DB-BD31-4B8C-83A1-F6EECF244321}">
                <p14:modId xmlns:p14="http://schemas.microsoft.com/office/powerpoint/2010/main" val="3375473259"/>
              </p:ext>
            </p:extLst>
          </p:nvPr>
        </p:nvGraphicFramePr>
        <p:xfrm>
          <a:off x="1349946" y="3082162"/>
          <a:ext cx="6193061" cy="1562037"/>
        </p:xfrm>
        <a:graphic>
          <a:graphicData uri="http://schemas.openxmlformats.org/drawingml/2006/table">
            <a:tbl>
              <a:tblPr firstRow="1" bandRow="1">
                <a:tableStyleId>{5940675A-B579-460E-94D1-54222C63F5DA}</a:tableStyleId>
              </a:tblPr>
              <a:tblGrid>
                <a:gridCol w="2219696">
                  <a:extLst>
                    <a:ext uri="{9D8B030D-6E8A-4147-A177-3AD203B41FA5}">
                      <a16:colId xmlns:a16="http://schemas.microsoft.com/office/drawing/2014/main" val="3823904178"/>
                    </a:ext>
                  </a:extLst>
                </a:gridCol>
                <a:gridCol w="1968719">
                  <a:extLst>
                    <a:ext uri="{9D8B030D-6E8A-4147-A177-3AD203B41FA5}">
                      <a16:colId xmlns:a16="http://schemas.microsoft.com/office/drawing/2014/main" val="921462810"/>
                    </a:ext>
                  </a:extLst>
                </a:gridCol>
                <a:gridCol w="2004646">
                  <a:extLst>
                    <a:ext uri="{9D8B030D-6E8A-4147-A177-3AD203B41FA5}">
                      <a16:colId xmlns:a16="http://schemas.microsoft.com/office/drawing/2014/main" val="2380972760"/>
                    </a:ext>
                  </a:extLst>
                </a:gridCol>
              </a:tblGrid>
              <a:tr h="520679">
                <a:tc>
                  <a:txBody>
                    <a:bodyPr/>
                    <a:lstStyle/>
                    <a:p>
                      <a:pPr algn="ctr"/>
                      <a:endParaRPr kumimoji="1" lang="ja-JP" altLang="en-US"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algn="ct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739958361"/>
                  </a:ext>
                </a:extLst>
              </a:tr>
              <a:tr h="520679">
                <a:tc>
                  <a:txBody>
                    <a:bodyPr/>
                    <a:lstStyle/>
                    <a:p>
                      <a:pPr algn="ctr"/>
                      <a:r>
                        <a:rPr kumimoji="1" lang="ja-JP" altLang="en-US" sz="2400" dirty="0"/>
                        <a:t>学習データ数</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400" dirty="0"/>
                        <a:t>296,877</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a:r>
                        <a:rPr kumimoji="1" lang="en-US" altLang="ja-JP" sz="2400" dirty="0"/>
                        <a:t>296,877</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3177696169"/>
                  </a:ext>
                </a:extLst>
              </a:tr>
              <a:tr h="520679">
                <a:tc>
                  <a:txBody>
                    <a:bodyPr/>
                    <a:lstStyle/>
                    <a:p>
                      <a:pPr algn="ctr"/>
                      <a:r>
                        <a:rPr kumimoji="1" lang="ja-JP" altLang="en-US" sz="2400" dirty="0"/>
                        <a:t>テストデータ数</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ctr"/>
                      <a:r>
                        <a:rPr kumimoji="1" lang="en-US" altLang="ja-JP" sz="2400" dirty="0"/>
                        <a:t>33,000</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ctr"/>
                      <a:r>
                        <a:rPr kumimoji="1" lang="en-US" altLang="ja-JP" sz="2400" dirty="0"/>
                        <a:t>33,000</a:t>
                      </a: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2461286681"/>
                  </a:ext>
                </a:extLst>
              </a:tr>
            </a:tbl>
          </a:graphicData>
        </a:graphic>
      </p:graphicFrame>
    </p:spTree>
    <p:extLst>
      <p:ext uri="{BB962C8B-B14F-4D97-AF65-F5344CB8AC3E}">
        <p14:creationId xmlns:p14="http://schemas.microsoft.com/office/powerpoint/2010/main" val="769428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：データ数の変更</a:t>
            </a:r>
            <a:r>
              <a:rPr lang="en-US" altLang="ja-JP" dirty="0"/>
              <a:t>(2/2)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dirty="0"/>
          </a:p>
        </p:txBody>
      </p:sp>
      <p:sp>
        <p:nvSpPr>
          <p:cNvPr id="3" name="正方形/長方形 2"/>
          <p:cNvSpPr/>
          <p:nvPr/>
        </p:nvSpPr>
        <p:spPr>
          <a:xfrm>
            <a:off x="1582615" y="5085376"/>
            <a:ext cx="6120943" cy="82965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上級者・初級者間の評価指標の値の差は，</a:t>
            </a:r>
            <a:endParaRPr kumimoji="1" lang="en-US" altLang="ja-JP" sz="2400" dirty="0">
              <a:solidFill>
                <a:schemeClr val="tx1"/>
              </a:solidFill>
            </a:endParaRPr>
          </a:p>
          <a:p>
            <a:pPr algn="ctr"/>
            <a:r>
              <a:rPr lang="ja-JP" altLang="en-US" sz="2400" dirty="0">
                <a:solidFill>
                  <a:schemeClr val="tx1"/>
                </a:solidFill>
              </a:rPr>
              <a:t>データ数を揃えた方が</a:t>
            </a:r>
            <a:r>
              <a:rPr kumimoji="1" lang="ja-JP" altLang="en-US" sz="2400" dirty="0">
                <a:solidFill>
                  <a:schemeClr val="tx1"/>
                </a:solidFill>
              </a:rPr>
              <a:t>小さい</a:t>
            </a:r>
            <a:r>
              <a:rPr lang="ja-JP" altLang="en-US" sz="2400" dirty="0">
                <a:solidFill>
                  <a:schemeClr val="tx1"/>
                </a:solidFill>
              </a:rPr>
              <a:t>傾向がある</a:t>
            </a:r>
            <a:endParaRPr kumimoji="1" lang="ja-JP" altLang="en-US" sz="2400" dirty="0">
              <a:solidFill>
                <a:schemeClr val="tx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174589817"/>
              </p:ext>
            </p:extLst>
          </p:nvPr>
        </p:nvGraphicFramePr>
        <p:xfrm>
          <a:off x="245316" y="2843213"/>
          <a:ext cx="8642251" cy="1828800"/>
        </p:xfrm>
        <a:graphic>
          <a:graphicData uri="http://schemas.openxmlformats.org/drawingml/2006/table">
            <a:tbl>
              <a:tblPr firstRow="1" bandRow="1">
                <a:tableStyleId>{5940675A-B579-460E-94D1-54222C63F5DA}</a:tableStyleId>
              </a:tblPr>
              <a:tblGrid>
                <a:gridCol w="1718124">
                  <a:extLst>
                    <a:ext uri="{9D8B030D-6E8A-4147-A177-3AD203B41FA5}">
                      <a16:colId xmlns:a16="http://schemas.microsoft.com/office/drawing/2014/main" val="3603777332"/>
                    </a:ext>
                  </a:extLst>
                </a:gridCol>
                <a:gridCol w="1166620">
                  <a:extLst>
                    <a:ext uri="{9D8B030D-6E8A-4147-A177-3AD203B41FA5}">
                      <a16:colId xmlns:a16="http://schemas.microsoft.com/office/drawing/2014/main" val="2253799905"/>
                    </a:ext>
                  </a:extLst>
                </a:gridCol>
                <a:gridCol w="1207476">
                  <a:extLst>
                    <a:ext uri="{9D8B030D-6E8A-4147-A177-3AD203B41FA5}">
                      <a16:colId xmlns:a16="http://schemas.microsoft.com/office/drawing/2014/main" val="4008780983"/>
                    </a:ext>
                  </a:extLst>
                </a:gridCol>
                <a:gridCol w="914400">
                  <a:extLst>
                    <a:ext uri="{9D8B030D-6E8A-4147-A177-3AD203B41FA5}">
                      <a16:colId xmlns:a16="http://schemas.microsoft.com/office/drawing/2014/main" val="3871231228"/>
                    </a:ext>
                  </a:extLst>
                </a:gridCol>
                <a:gridCol w="208280">
                  <a:extLst>
                    <a:ext uri="{9D8B030D-6E8A-4147-A177-3AD203B41FA5}">
                      <a16:colId xmlns:a16="http://schemas.microsoft.com/office/drawing/2014/main" val="3440841370"/>
                    </a:ext>
                  </a:extLst>
                </a:gridCol>
                <a:gridCol w="1257105">
                  <a:extLst>
                    <a:ext uri="{9D8B030D-6E8A-4147-A177-3AD203B41FA5}">
                      <a16:colId xmlns:a16="http://schemas.microsoft.com/office/drawing/2014/main" val="2484119333"/>
                    </a:ext>
                  </a:extLst>
                </a:gridCol>
                <a:gridCol w="1181085">
                  <a:extLst>
                    <a:ext uri="{9D8B030D-6E8A-4147-A177-3AD203B41FA5}">
                      <a16:colId xmlns:a16="http://schemas.microsoft.com/office/drawing/2014/main" val="2383882979"/>
                    </a:ext>
                  </a:extLst>
                </a:gridCol>
                <a:gridCol w="989161">
                  <a:extLst>
                    <a:ext uri="{9D8B030D-6E8A-4147-A177-3AD203B41FA5}">
                      <a16:colId xmlns:a16="http://schemas.microsoft.com/office/drawing/2014/main" val="4114467565"/>
                    </a:ext>
                  </a:extLst>
                </a:gridCol>
              </a:tblGrid>
              <a:tr h="414353">
                <a:tc>
                  <a:txBody>
                    <a:bodyPr/>
                    <a:lstStyle/>
                    <a:p>
                      <a:pPr algn="ctr"/>
                      <a:endParaRPr kumimoji="1"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変更前</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変更後</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nchor="ctr"/>
                </a:tc>
                <a:extLst>
                  <a:ext uri="{0D108BD9-81ED-4DB2-BD59-A6C34878D82A}">
                    <a16:rowId xmlns:a16="http://schemas.microsoft.com/office/drawing/2014/main" val="2428542022"/>
                  </a:ext>
                </a:extLst>
              </a:tr>
              <a:tr h="414353">
                <a:tc>
                  <a:txBody>
                    <a:bodyPr/>
                    <a:lstStyle/>
                    <a:p>
                      <a:pPr algn="ctr"/>
                      <a:r>
                        <a:rPr kumimoji="1" lang="ja-JP" altLang="en-US" sz="2400" dirty="0"/>
                        <a:t>評価指標</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適合率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ja-JP" altLang="en-US" sz="2400" dirty="0"/>
                        <a:t>再現率</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t>F</a:t>
                      </a:r>
                      <a:r>
                        <a:rPr kumimoji="1" lang="ja-JP" altLang="en-US" sz="2400" dirty="0"/>
                        <a:t>値</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470007071"/>
                  </a:ext>
                </a:extLst>
              </a:tr>
              <a:tr h="414353">
                <a:tc>
                  <a:txBody>
                    <a:bodyPr/>
                    <a:lstStyle/>
                    <a:p>
                      <a:pPr algn="ctr"/>
                      <a:r>
                        <a:rPr kumimoji="1" lang="ja-JP" altLang="en-US" sz="2400" dirty="0"/>
                        <a:t>上級者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0.906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0.912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0.781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2000" dirty="0"/>
                        <a:t>0.819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0.799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58961953"/>
                  </a:ext>
                </a:extLst>
              </a:tr>
              <a:tr h="414353">
                <a:tc>
                  <a:txBody>
                    <a:bodyPr/>
                    <a:lstStyle/>
                    <a:p>
                      <a:pPr algn="ctr"/>
                      <a:r>
                        <a:rPr kumimoji="1" lang="ja-JP" altLang="en-US" sz="2400" dirty="0"/>
                        <a:t>初級者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0.850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0.869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0.860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0.809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sz="2000" dirty="0"/>
                        <a:t>0.770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0.789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07150"/>
                  </a:ext>
                </a:extLst>
              </a:tr>
            </a:tbl>
          </a:graphicData>
        </a:graphic>
      </p:graphicFrame>
      <p:sp>
        <p:nvSpPr>
          <p:cNvPr id="10"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sz="2800" dirty="0"/>
              <a:t>決定木における評価指標を，</a:t>
            </a:r>
            <a:br>
              <a:rPr lang="en-US" altLang="ja-JP" sz="2800" dirty="0"/>
            </a:br>
            <a:r>
              <a:rPr lang="ja-JP" altLang="en-US" sz="2800" dirty="0"/>
              <a:t>データ数を変更する前後で比較</a:t>
            </a:r>
            <a:endParaRPr kumimoji="1" lang="en-US" altLang="ja-JP" sz="2800" dirty="0"/>
          </a:p>
        </p:txBody>
      </p:sp>
    </p:spTree>
    <p:extLst>
      <p:ext uri="{BB962C8B-B14F-4D97-AF65-F5344CB8AC3E}">
        <p14:creationId xmlns:p14="http://schemas.microsoft.com/office/powerpoint/2010/main" val="2375133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1</a:t>
            </a:r>
            <a:r>
              <a:rPr lang="ja-JP" altLang="en-US" dirty="0"/>
              <a:t>：考察</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dirty="0"/>
          </a:p>
        </p:txBody>
      </p:sp>
      <p:sp>
        <p:nvSpPr>
          <p:cNvPr id="6" name="コンテンツ プレースホルダー 2"/>
          <p:cNvSpPr>
            <a:spLocks noGrp="1"/>
          </p:cNvSpPr>
          <p:nvPr>
            <p:ph idx="1"/>
          </p:nvPr>
        </p:nvSpPr>
        <p:spPr>
          <a:xfrm>
            <a:off x="457199" y="1600200"/>
            <a:ext cx="8520545" cy="4525963"/>
          </a:xfrm>
        </p:spPr>
        <p:txBody>
          <a:bodyPr>
            <a:normAutofit/>
          </a:bodyPr>
          <a:lstStyle/>
          <a:p>
            <a:r>
              <a:rPr lang="ja-JP" altLang="en-US" dirty="0"/>
              <a:t>一方の学習データ数が多いと，</a:t>
            </a:r>
            <a:br>
              <a:rPr lang="en-US" altLang="ja-JP" dirty="0"/>
            </a:br>
            <a:r>
              <a:rPr lang="ja-JP" altLang="en-US" dirty="0"/>
              <a:t>それに対応する出力の判定範囲が広くなり，</a:t>
            </a:r>
            <a:br>
              <a:rPr lang="en-US" altLang="ja-JP" dirty="0"/>
            </a:br>
            <a:r>
              <a:rPr lang="ja-JP" altLang="en-US" dirty="0"/>
              <a:t>出力に偏りが生じると考えられる</a:t>
            </a:r>
            <a:endParaRPr lang="en-US" altLang="ja-JP" dirty="0"/>
          </a:p>
          <a:p>
            <a:endParaRPr lang="en-US" altLang="ja-JP" dirty="0"/>
          </a:p>
          <a:p>
            <a:r>
              <a:rPr lang="ja-JP" altLang="en-US" dirty="0"/>
              <a:t>偏りがない </a:t>
            </a:r>
            <a:r>
              <a:rPr lang="en-US" altLang="ja-JP" dirty="0"/>
              <a:t>= </a:t>
            </a:r>
            <a:r>
              <a:rPr lang="ja-JP" altLang="en-US" dirty="0"/>
              <a:t>評価指標の値が高い</a:t>
            </a:r>
            <a:br>
              <a:rPr lang="en-US" altLang="ja-JP" dirty="0"/>
            </a:br>
            <a:r>
              <a:rPr lang="ja-JP" altLang="en-US" dirty="0"/>
              <a:t>とは限らない</a:t>
            </a:r>
            <a:endParaRPr lang="en-US" altLang="ja-JP" dirty="0"/>
          </a:p>
          <a:p>
            <a:endParaRPr lang="en-US" altLang="ja-JP" dirty="0"/>
          </a:p>
          <a:p>
            <a:pPr marL="0" indent="0">
              <a:buNone/>
            </a:pPr>
            <a:endParaRPr lang="ja-JP" altLang="en-US" dirty="0"/>
          </a:p>
        </p:txBody>
      </p:sp>
    </p:spTree>
    <p:extLst>
      <p:ext uri="{BB962C8B-B14F-4D97-AF65-F5344CB8AC3E}">
        <p14:creationId xmlns:p14="http://schemas.microsoft.com/office/powerpoint/2010/main" val="2994120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2</a:t>
            </a:r>
            <a:r>
              <a:rPr lang="ja-JP" altLang="en-US" dirty="0"/>
              <a:t>：修正の適切さ</a:t>
            </a:r>
            <a:endParaRPr kumimoji="1" lang="ja-JP" altLang="en-US" dirty="0"/>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dirty="0"/>
              <a:t>23</a:t>
            </a:r>
          </a:p>
        </p:txBody>
      </p:sp>
      <p:sp>
        <p:nvSpPr>
          <p:cNvPr id="5" name="コンテンツ プレースホルダー 4"/>
          <p:cNvSpPr>
            <a:spLocks noGrp="1"/>
          </p:cNvSpPr>
          <p:nvPr>
            <p:ph idx="1"/>
          </p:nvPr>
        </p:nvSpPr>
        <p:spPr/>
        <p:txBody>
          <a:bodyPr/>
          <a:lstStyle/>
          <a:p>
            <a:pPr marL="0" indent="0">
              <a:buNone/>
            </a:pPr>
            <a:r>
              <a:rPr lang="ja-JP" altLang="en-US" dirty="0"/>
              <a:t>ソースコードに対する修正が適切かどうかに</a:t>
            </a:r>
            <a:br>
              <a:rPr lang="en-US" altLang="ja-JP" dirty="0"/>
            </a:br>
            <a:r>
              <a:rPr lang="ja-JP" altLang="en-US" dirty="0"/>
              <a:t>ついて，以下のように定めた</a:t>
            </a:r>
            <a:endParaRPr kumimoji="1" lang="ja-JP" altLang="en-US" dirty="0"/>
          </a:p>
        </p:txBody>
      </p:sp>
      <p:graphicFrame>
        <p:nvGraphicFramePr>
          <p:cNvPr id="13" name="表 12"/>
          <p:cNvGraphicFramePr>
            <a:graphicFrameLocks noGrp="1"/>
          </p:cNvGraphicFramePr>
          <p:nvPr>
            <p:extLst>
              <p:ext uri="{D42A27DB-BD31-4B8C-83A1-F6EECF244321}">
                <p14:modId xmlns:p14="http://schemas.microsoft.com/office/powerpoint/2010/main" val="3314251769"/>
              </p:ext>
            </p:extLst>
          </p:nvPr>
        </p:nvGraphicFramePr>
        <p:xfrm>
          <a:off x="457192" y="3157276"/>
          <a:ext cx="8218497" cy="1869014"/>
        </p:xfrm>
        <a:graphic>
          <a:graphicData uri="http://schemas.openxmlformats.org/drawingml/2006/table">
            <a:tbl>
              <a:tblPr firstRow="1" bandRow="1">
                <a:tableStyleId>{5940675A-B579-460E-94D1-54222C63F5DA}</a:tableStyleId>
              </a:tblPr>
              <a:tblGrid>
                <a:gridCol w="2041404">
                  <a:extLst>
                    <a:ext uri="{9D8B030D-6E8A-4147-A177-3AD203B41FA5}">
                      <a16:colId xmlns:a16="http://schemas.microsoft.com/office/drawing/2014/main" val="3603777332"/>
                    </a:ext>
                  </a:extLst>
                </a:gridCol>
                <a:gridCol w="1390157">
                  <a:extLst>
                    <a:ext uri="{9D8B030D-6E8A-4147-A177-3AD203B41FA5}">
                      <a16:colId xmlns:a16="http://schemas.microsoft.com/office/drawing/2014/main" val="2253799905"/>
                    </a:ext>
                  </a:extLst>
                </a:gridCol>
                <a:gridCol w="964344">
                  <a:extLst>
                    <a:ext uri="{9D8B030D-6E8A-4147-A177-3AD203B41FA5}">
                      <a16:colId xmlns:a16="http://schemas.microsoft.com/office/drawing/2014/main" val="4008780983"/>
                    </a:ext>
                  </a:extLst>
                </a:gridCol>
                <a:gridCol w="1407026">
                  <a:extLst>
                    <a:ext uri="{9D8B030D-6E8A-4147-A177-3AD203B41FA5}">
                      <a16:colId xmlns:a16="http://schemas.microsoft.com/office/drawing/2014/main" val="3871231228"/>
                    </a:ext>
                  </a:extLst>
                </a:gridCol>
                <a:gridCol w="269631">
                  <a:extLst>
                    <a:ext uri="{9D8B030D-6E8A-4147-A177-3AD203B41FA5}">
                      <a16:colId xmlns:a16="http://schemas.microsoft.com/office/drawing/2014/main" val="3938259685"/>
                    </a:ext>
                  </a:extLst>
                </a:gridCol>
                <a:gridCol w="1228900">
                  <a:extLst>
                    <a:ext uri="{9D8B030D-6E8A-4147-A177-3AD203B41FA5}">
                      <a16:colId xmlns:a16="http://schemas.microsoft.com/office/drawing/2014/main" val="2506842299"/>
                    </a:ext>
                  </a:extLst>
                </a:gridCol>
                <a:gridCol w="917035">
                  <a:extLst>
                    <a:ext uri="{9D8B030D-6E8A-4147-A177-3AD203B41FA5}">
                      <a16:colId xmlns:a16="http://schemas.microsoft.com/office/drawing/2014/main" val="3067663705"/>
                    </a:ext>
                  </a:extLst>
                </a:gridCol>
              </a:tblGrid>
              <a:tr h="660135">
                <a:tc rowSpan="2">
                  <a:txBody>
                    <a:bodyPr/>
                    <a:lstStyle/>
                    <a:p>
                      <a:pPr algn="ctr"/>
                      <a:r>
                        <a:rPr kumimoji="1" lang="ja-JP" altLang="en-US" sz="2400" dirty="0"/>
                        <a:t>判定</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修正前</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良</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否</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tc>
                <a:extLst>
                  <a:ext uri="{0D108BD9-81ED-4DB2-BD59-A6C34878D82A}">
                    <a16:rowId xmlns:a16="http://schemas.microsoft.com/office/drawing/2014/main" val="2428542022"/>
                  </a:ext>
                </a:extLst>
              </a:tr>
              <a:tr h="548744">
                <a:tc vMerge="1">
                  <a:txBody>
                    <a:bodyPr/>
                    <a:lstStyle/>
                    <a:p>
                      <a:pPr algn="ctr"/>
                      <a:endParaRPr kumimoji="1" lang="ja-JP" alt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修正後</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gn="ctr"/>
                      <a:r>
                        <a:rPr kumimoji="1" lang="ja-JP" altLang="en-US" sz="2400" dirty="0"/>
                        <a:t>良</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否</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良</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否</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3470007071"/>
                  </a:ext>
                </a:extLst>
              </a:tr>
              <a:tr h="660135">
                <a:tc gridSpan="2">
                  <a:txBody>
                    <a:bodyPr/>
                    <a:lstStyle/>
                    <a:p>
                      <a:pPr algn="l"/>
                      <a:r>
                        <a:rPr kumimoji="1" lang="ja-JP" altLang="en-US" sz="2400" dirty="0"/>
                        <a:t>修正の適切さ</a:t>
                      </a:r>
                      <a:endParaRPr kumimoji="1" lang="en-US" altLang="ja-JP"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9050" cap="flat" cmpd="sng" algn="ctr">
                      <a:solidFill>
                        <a:schemeClr val="tx1"/>
                      </a:solidFill>
                      <a:prstDash val="solid"/>
                      <a:round/>
                      <a:headEnd type="none" w="med" len="med"/>
                      <a:tailEnd type="none" w="med" len="med"/>
                    </a:lnB>
                  </a:tcPr>
                </a:tc>
                <a:tc hMerge="1">
                  <a:txBody>
                    <a:bodyPr/>
                    <a:lstStyle/>
                    <a:p>
                      <a:endParaRPr lang="ja-JP" altLang="en-US" dirty="0"/>
                    </a:p>
                  </a:txBody>
                  <a:tcPr anchor="ctr"/>
                </a:tc>
                <a:tc>
                  <a:txBody>
                    <a:bodyPr/>
                    <a:lstStyle/>
                    <a:p>
                      <a:pPr algn="ctr"/>
                      <a:r>
                        <a:rPr lang="ja-JP" altLang="en-US" sz="2400" dirty="0"/>
                        <a:t>不明</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a:r>
                        <a:rPr lang="ja-JP" altLang="en-US" sz="2400" dirty="0"/>
                        <a:t>不適切</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a:endParaRPr lang="ja-JP" altLang="en-US"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ja-JP" altLang="en-US" sz="2400" b="0" i="0" dirty="0">
                          <a:solidFill>
                            <a:srgbClr val="FF0000"/>
                          </a:solidFill>
                        </a:rPr>
                        <a:t>適切</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a:r>
                        <a:rPr lang="ja-JP" altLang="en-US" sz="2400" dirty="0"/>
                        <a:t>不明</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8961953"/>
                  </a:ext>
                </a:extLst>
              </a:tr>
            </a:tbl>
          </a:graphicData>
        </a:graphic>
      </p:graphicFrame>
      <p:sp>
        <p:nvSpPr>
          <p:cNvPr id="6" name="テキスト ボックス 5"/>
          <p:cNvSpPr txBox="1"/>
          <p:nvPr/>
        </p:nvSpPr>
        <p:spPr>
          <a:xfrm>
            <a:off x="2015218" y="5318924"/>
            <a:ext cx="5368778" cy="1200329"/>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pPr algn="ctr"/>
            <a:r>
              <a:rPr kumimoji="1" lang="ja-JP" altLang="en-US" sz="2400" dirty="0">
                <a:solidFill>
                  <a:srgbClr val="FF0000"/>
                </a:solidFill>
              </a:rPr>
              <a:t>「否」</a:t>
            </a:r>
            <a:r>
              <a:rPr kumimoji="1" lang="ja-JP" altLang="en-US" sz="2400" dirty="0"/>
              <a:t>と判定されたソースコードを修正し，</a:t>
            </a:r>
            <a:br>
              <a:rPr kumimoji="1" lang="en-US" altLang="ja-JP" sz="2400" dirty="0"/>
            </a:br>
            <a:r>
              <a:rPr kumimoji="1" lang="ja-JP" altLang="en-US" sz="2400" dirty="0">
                <a:solidFill>
                  <a:srgbClr val="FF0000"/>
                </a:solidFill>
              </a:rPr>
              <a:t>「良」</a:t>
            </a:r>
            <a:r>
              <a:rPr kumimoji="1" lang="ja-JP" altLang="en-US" sz="2400" dirty="0"/>
              <a:t>と判定されるようになれば，</a:t>
            </a:r>
            <a:endParaRPr kumimoji="1" lang="en-US" altLang="ja-JP" sz="2400" dirty="0"/>
          </a:p>
          <a:p>
            <a:pPr algn="ctr"/>
            <a:r>
              <a:rPr lang="ja-JP" altLang="en-US" sz="2400" dirty="0"/>
              <a:t>修正は</a:t>
            </a:r>
            <a:r>
              <a:rPr lang="ja-JP" altLang="en-US" sz="2400" dirty="0">
                <a:solidFill>
                  <a:srgbClr val="FF0000"/>
                </a:solidFill>
              </a:rPr>
              <a:t>適切であった</a:t>
            </a:r>
            <a:r>
              <a:rPr lang="ja-JP" altLang="en-US" sz="2400" dirty="0"/>
              <a:t>と判断</a:t>
            </a:r>
            <a:endParaRPr kumimoji="1" lang="ja-JP" altLang="en-US" sz="2400" dirty="0"/>
          </a:p>
        </p:txBody>
      </p:sp>
    </p:spTree>
    <p:extLst>
      <p:ext uri="{BB962C8B-B14F-4D97-AF65-F5344CB8AC3E}">
        <p14:creationId xmlns:p14="http://schemas.microsoft.com/office/powerpoint/2010/main" val="3663139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2</a:t>
            </a:r>
            <a:r>
              <a:rPr lang="ja-JP" altLang="en-US" dirty="0"/>
              <a:t>：修正の指針の提示</a:t>
            </a:r>
            <a:endParaRPr kumimoji="1" lang="ja-JP" altLang="en-US" dirty="0"/>
          </a:p>
        </p:txBody>
      </p:sp>
      <p:sp>
        <p:nvSpPr>
          <p:cNvPr id="3" name="コンテンツ プレースホルダー 2"/>
          <p:cNvSpPr>
            <a:spLocks noGrp="1"/>
          </p:cNvSpPr>
          <p:nvPr>
            <p:ph idx="1"/>
          </p:nvPr>
        </p:nvSpPr>
        <p:spPr>
          <a:xfrm>
            <a:off x="1834360" y="1719969"/>
            <a:ext cx="5425748" cy="928000"/>
          </a:xfrm>
        </p:spPr>
        <p:txBody>
          <a:bodyPr>
            <a:noAutofit/>
          </a:bodyPr>
          <a:lstStyle/>
          <a:p>
            <a:pPr marL="0" indent="0" algn="ctr">
              <a:buNone/>
            </a:pPr>
            <a:r>
              <a:rPr lang="ja-JP" altLang="en-US" sz="2400" dirty="0"/>
              <a:t>単一のソースコード内において</a:t>
            </a:r>
            <a:endParaRPr lang="en-US" altLang="ja-JP" sz="2400" dirty="0"/>
          </a:p>
          <a:p>
            <a:pPr marL="0" indent="0" algn="ctr">
              <a:buNone/>
            </a:pPr>
            <a:r>
              <a:rPr lang="ja-JP" altLang="en-US" sz="2400" dirty="0">
                <a:solidFill>
                  <a:srgbClr val="FF0000"/>
                </a:solidFill>
              </a:rPr>
              <a:t>上級者の利用頻度が高い予約語</a:t>
            </a:r>
            <a:r>
              <a:rPr lang="ja-JP" altLang="en-US" sz="2400" dirty="0"/>
              <a:t>を調査</a:t>
            </a:r>
            <a:endParaRPr lang="en-US" altLang="ja-JP" sz="2400" dirty="0"/>
          </a:p>
          <a:p>
            <a:pPr marL="0" indent="0">
              <a:buNone/>
            </a:pPr>
            <a:endParaRPr lang="en-US" altLang="ja-JP" dirty="0"/>
          </a:p>
        </p:txBody>
      </p:sp>
      <p:sp>
        <p:nvSpPr>
          <p:cNvPr id="17" name="正方形/長方形 16"/>
          <p:cNvSpPr/>
          <p:nvPr/>
        </p:nvSpPr>
        <p:spPr>
          <a:xfrm>
            <a:off x="2427248" y="2974951"/>
            <a:ext cx="4286864" cy="72415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2000" dirty="0">
                <a:solidFill>
                  <a:schemeClr val="tx1"/>
                </a:solidFill>
              </a:rPr>
              <a:t>return, </a:t>
            </a:r>
            <a:r>
              <a:rPr lang="en-US" altLang="ja-JP" sz="2000" dirty="0">
                <a:solidFill>
                  <a:schemeClr val="tx1"/>
                </a:solidFill>
              </a:rPr>
              <a:t>while, </a:t>
            </a:r>
            <a:r>
              <a:rPr kumimoji="1" lang="en-US" altLang="ja-JP" sz="2000" dirty="0">
                <a:solidFill>
                  <a:schemeClr val="tx1"/>
                </a:solidFill>
              </a:rPr>
              <a:t>template</a:t>
            </a:r>
            <a:r>
              <a:rPr lang="en-US" altLang="ja-JP" sz="2000" dirty="0">
                <a:solidFill>
                  <a:schemeClr val="tx1"/>
                </a:solidFill>
              </a:rPr>
              <a:t>, for, </a:t>
            </a:r>
            <a:r>
              <a:rPr kumimoji="1" lang="en-US" altLang="ja-JP" sz="2000" dirty="0">
                <a:solidFill>
                  <a:schemeClr val="tx1"/>
                </a:solidFill>
              </a:rPr>
              <a:t>continue</a:t>
            </a:r>
            <a:endParaRPr lang="en-US" altLang="ja-JP" sz="2000" dirty="0">
              <a:solidFill>
                <a:schemeClr val="tx1"/>
              </a:solidFill>
            </a:endParaRPr>
          </a:p>
          <a:p>
            <a:pPr algn="ctr"/>
            <a:r>
              <a:rPr lang="en-US" altLang="ja-JP" sz="2000" dirty="0" err="1">
                <a:solidFill>
                  <a:schemeClr val="tx1"/>
                </a:solidFill>
              </a:rPr>
              <a:t>typename</a:t>
            </a:r>
            <a:r>
              <a:rPr lang="en-US" altLang="ja-JP" sz="2000" dirty="0">
                <a:solidFill>
                  <a:schemeClr val="tx1"/>
                </a:solidFill>
              </a:rPr>
              <a:t>, </a:t>
            </a:r>
            <a:r>
              <a:rPr kumimoji="1" lang="en-US" altLang="ja-JP" sz="2000" dirty="0" err="1">
                <a:solidFill>
                  <a:schemeClr val="tx1"/>
                </a:solidFill>
              </a:rPr>
              <a:t>struct</a:t>
            </a:r>
            <a:r>
              <a:rPr lang="en-US" altLang="ja-JP" sz="2000" dirty="0">
                <a:solidFill>
                  <a:schemeClr val="tx1"/>
                </a:solidFill>
              </a:rPr>
              <a:t>, class, </a:t>
            </a:r>
            <a:r>
              <a:rPr kumimoji="1" lang="en-US" altLang="ja-JP" sz="2000" dirty="0">
                <a:solidFill>
                  <a:schemeClr val="tx1"/>
                </a:solidFill>
              </a:rPr>
              <a:t>operator</a:t>
            </a:r>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dirty="0"/>
              <a:t>24</a:t>
            </a:r>
          </a:p>
        </p:txBody>
      </p:sp>
      <p:sp>
        <p:nvSpPr>
          <p:cNvPr id="8" name="正方形/長方形 7"/>
          <p:cNvSpPr/>
          <p:nvPr/>
        </p:nvSpPr>
        <p:spPr>
          <a:xfrm>
            <a:off x="1319021" y="5396625"/>
            <a:ext cx="6396229" cy="833704"/>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入力されたソースコード内で上記の予約語が</a:t>
            </a:r>
            <a:br>
              <a:rPr lang="en-US" altLang="ja-JP" sz="2400" dirty="0">
                <a:solidFill>
                  <a:schemeClr val="tx1"/>
                </a:solidFill>
              </a:rPr>
            </a:br>
            <a:r>
              <a:rPr lang="ja-JP" altLang="en-US" sz="2400" dirty="0">
                <a:solidFill>
                  <a:srgbClr val="FF0000"/>
                </a:solidFill>
              </a:rPr>
              <a:t>利用されていなければ，利用するように提示</a:t>
            </a:r>
          </a:p>
        </p:txBody>
      </p:sp>
      <p:sp>
        <p:nvSpPr>
          <p:cNvPr id="4" name="テキスト ボックス 3"/>
          <p:cNvSpPr txBox="1"/>
          <p:nvPr/>
        </p:nvSpPr>
        <p:spPr>
          <a:xfrm>
            <a:off x="1105799" y="4105011"/>
            <a:ext cx="6966972" cy="461665"/>
          </a:xfrm>
          <a:prstGeom prst="rect">
            <a:avLst/>
          </a:prstGeom>
          <a:noFill/>
        </p:spPr>
        <p:txBody>
          <a:bodyPr wrap="none" rtlCol="0">
            <a:spAutoFit/>
          </a:bodyPr>
          <a:lstStyle/>
          <a:p>
            <a:r>
              <a:rPr lang="ja-JP" altLang="en-US" sz="2400" dirty="0"/>
              <a:t>利用することで良いソースコードになる可能性が高い</a:t>
            </a:r>
          </a:p>
        </p:txBody>
      </p:sp>
      <p:sp>
        <p:nvSpPr>
          <p:cNvPr id="10" name="下矢印 9"/>
          <p:cNvSpPr/>
          <p:nvPr/>
        </p:nvSpPr>
        <p:spPr>
          <a:xfrm>
            <a:off x="4204334" y="4864434"/>
            <a:ext cx="685800" cy="532190"/>
          </a:xfrm>
          <a:prstGeom prst="downArrow">
            <a:avLst/>
          </a:prstGeom>
          <a:solidFill>
            <a:schemeClr val="bg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16047224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5280992" y="3183949"/>
            <a:ext cx="3863008" cy="2743266"/>
            <a:chOff x="5280992" y="3183949"/>
            <a:chExt cx="3863008" cy="2743266"/>
          </a:xfrm>
        </p:grpSpPr>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0122" y="4116722"/>
              <a:ext cx="3803878" cy="1732787"/>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3796" y="3301982"/>
              <a:ext cx="2036529" cy="696707"/>
            </a:xfrm>
            <a:prstGeom prst="rect">
              <a:avLst/>
            </a:prstGeom>
          </p:spPr>
        </p:pic>
        <p:sp>
          <p:nvSpPr>
            <p:cNvPr id="14" name="正方形/長方形 13"/>
            <p:cNvSpPr/>
            <p:nvPr/>
          </p:nvSpPr>
          <p:spPr>
            <a:xfrm>
              <a:off x="5280992" y="3183949"/>
              <a:ext cx="3816626" cy="2743266"/>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sp>
        <p:nvSpPr>
          <p:cNvPr id="2" name="タイトル 1"/>
          <p:cNvSpPr>
            <a:spLocks noGrp="1"/>
          </p:cNvSpPr>
          <p:nvPr>
            <p:ph type="title"/>
          </p:nvPr>
        </p:nvSpPr>
        <p:spPr/>
        <p:txBody>
          <a:bodyPr/>
          <a:lstStyle/>
          <a:p>
            <a:r>
              <a:rPr kumimoji="1" lang="ja-JP" altLang="en-US" dirty="0"/>
              <a:t>実験</a:t>
            </a:r>
            <a:r>
              <a:rPr kumimoji="1" lang="en-US" altLang="ja-JP" dirty="0"/>
              <a:t>2</a:t>
            </a:r>
            <a:r>
              <a:rPr kumimoji="1" lang="ja-JP" altLang="en-US" dirty="0"/>
              <a:t>：修正</a:t>
            </a:r>
            <a:r>
              <a:rPr lang="ja-JP" altLang="en-US" dirty="0"/>
              <a:t>前の判定</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25</a:t>
            </a:fld>
            <a:endParaRPr kumimoji="1" lang="ja-JP" altLang="en-US"/>
          </a:p>
        </p:txBody>
      </p:sp>
      <p:pic>
        <p:nvPicPr>
          <p:cNvPr id="6" name="コンテンツ プレースホルダー 5"/>
          <p:cNvPicPr>
            <a:picLocks noGrp="1" noChangeAspect="1"/>
          </p:cNvPicPr>
          <p:nvPr>
            <p:ph idx="1"/>
          </p:nvPr>
        </p:nvPicPr>
        <p:blipFill rotWithShape="1">
          <a:blip r:embed="rId5">
            <a:extLst>
              <a:ext uri="{28A0092B-C50C-407E-A947-70E740481C1C}">
                <a14:useLocalDpi xmlns:a14="http://schemas.microsoft.com/office/drawing/2010/main" val="0"/>
              </a:ext>
            </a:extLst>
          </a:blip>
          <a:srcRect b="14035"/>
          <a:stretch/>
        </p:blipFill>
        <p:spPr>
          <a:xfrm>
            <a:off x="563671" y="1559600"/>
            <a:ext cx="4622583" cy="5298400"/>
          </a:xfrm>
        </p:spPr>
      </p:pic>
      <p:sp>
        <p:nvSpPr>
          <p:cNvPr id="10" name="テキスト ボックス 9"/>
          <p:cNvSpPr txBox="1"/>
          <p:nvPr/>
        </p:nvSpPr>
        <p:spPr>
          <a:xfrm>
            <a:off x="5248483" y="2049839"/>
            <a:ext cx="3843298"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sz="2400" dirty="0"/>
              <a:t>左</a:t>
            </a:r>
            <a:r>
              <a:rPr lang="ja-JP" altLang="en-US" sz="2400" dirty="0"/>
              <a:t>の</a:t>
            </a:r>
            <a:r>
              <a:rPr kumimoji="1" lang="ja-JP" altLang="en-US" sz="2400" dirty="0"/>
              <a:t>ソースコードに</a:t>
            </a:r>
            <a:r>
              <a:rPr lang="ja-JP" altLang="en-US" sz="2400" dirty="0"/>
              <a:t>対する</a:t>
            </a:r>
            <a:br>
              <a:rPr lang="en-US" altLang="ja-JP" sz="2400" dirty="0"/>
            </a:br>
            <a:r>
              <a:rPr lang="ja-JP" altLang="en-US" sz="2400" dirty="0"/>
              <a:t>良否と指針</a:t>
            </a:r>
            <a:endParaRPr lang="en-US" altLang="ja-JP" sz="2400" dirty="0"/>
          </a:p>
        </p:txBody>
      </p:sp>
      <p:sp>
        <p:nvSpPr>
          <p:cNvPr id="3" name="正方形/長方形 2"/>
          <p:cNvSpPr/>
          <p:nvPr/>
        </p:nvSpPr>
        <p:spPr>
          <a:xfrm>
            <a:off x="1514168" y="3077497"/>
            <a:ext cx="2576051" cy="166986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5" name="図 4"/>
          <p:cNvPicPr>
            <a:picLocks noChangeAspect="1"/>
          </p:cNvPicPr>
          <p:nvPr/>
        </p:nvPicPr>
        <p:blipFill rotWithShape="1">
          <a:blip r:embed="rId6">
            <a:extLst>
              <a:ext uri="{28A0092B-C50C-407E-A947-70E740481C1C}">
                <a14:useLocalDpi xmlns:a14="http://schemas.microsoft.com/office/drawing/2010/main" val="0"/>
              </a:ext>
            </a:extLst>
          </a:blip>
          <a:srcRect l="-222" t="4034" r="1657" b="46390"/>
          <a:stretch/>
        </p:blipFill>
        <p:spPr>
          <a:xfrm>
            <a:off x="0" y="2436763"/>
            <a:ext cx="5204695" cy="3490452"/>
          </a:xfrm>
          <a:prstGeom prst="rect">
            <a:avLst/>
          </a:prstGeom>
        </p:spPr>
      </p:pic>
    </p:spTree>
    <p:extLst>
      <p:ext uri="{BB962C8B-B14F-4D97-AF65-F5344CB8AC3E}">
        <p14:creationId xmlns:p14="http://schemas.microsoft.com/office/powerpoint/2010/main" val="2133080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2</a:t>
            </a:r>
            <a:r>
              <a:rPr lang="ja-JP" altLang="en-US" dirty="0"/>
              <a:t>：修正の構想</a:t>
            </a:r>
            <a:r>
              <a:rPr lang="en-US" altLang="ja-JP" dirty="0"/>
              <a:t>(1/2)</a:t>
            </a:r>
            <a:endParaRPr kumimoji="1" lang="ja-JP" altLang="en-US" dirty="0"/>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dirty="0"/>
              <a:t>26</a:t>
            </a:r>
          </a:p>
        </p:txBody>
      </p:sp>
      <p:sp>
        <p:nvSpPr>
          <p:cNvPr id="5" name="コンテンツ プレースホルダー 4"/>
          <p:cNvSpPr>
            <a:spLocks noGrp="1"/>
          </p:cNvSpPr>
          <p:nvPr>
            <p:ph idx="1"/>
          </p:nvPr>
        </p:nvSpPr>
        <p:spPr/>
        <p:txBody>
          <a:bodyPr/>
          <a:lstStyle/>
          <a:p>
            <a:endParaRPr kumimoji="1" lang="en-US" altLang="ja-JP" dirty="0"/>
          </a:p>
          <a:p>
            <a:endParaRPr lang="en-US" altLang="ja-JP" dirty="0"/>
          </a:p>
          <a:p>
            <a:pPr marL="0" indent="0">
              <a:buNone/>
            </a:pPr>
            <a:endParaRPr kumimoji="1" lang="en-US" altLang="ja-JP" dirty="0"/>
          </a:p>
          <a:p>
            <a:pPr marL="0" indent="0">
              <a:buNone/>
            </a:pPr>
            <a:endParaRPr kumimoji="1" lang="ja-JP" altLang="en-US" dirty="0"/>
          </a:p>
        </p:txBody>
      </p:sp>
      <p:sp>
        <p:nvSpPr>
          <p:cNvPr id="13" name="正方形/長方形 12"/>
          <p:cNvSpPr/>
          <p:nvPr/>
        </p:nvSpPr>
        <p:spPr>
          <a:xfrm>
            <a:off x="457200" y="1963457"/>
            <a:ext cx="7907536" cy="125148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pPr marL="342900" indent="-342900">
              <a:buFont typeface="Arial" panose="020B0604020202020204" pitchFamily="34" charset="0"/>
              <a:buChar char="•"/>
            </a:pPr>
            <a:r>
              <a:rPr lang="en-US" altLang="ja-JP" sz="2800" dirty="0">
                <a:solidFill>
                  <a:schemeClr val="tx1"/>
                </a:solidFill>
              </a:rPr>
              <a:t>1</a:t>
            </a:r>
            <a:r>
              <a:rPr lang="ja-JP" altLang="en-US" sz="2800" dirty="0">
                <a:solidFill>
                  <a:schemeClr val="tx1"/>
                </a:solidFill>
              </a:rPr>
              <a:t>個の関数内で多くの変数を宣言，利用</a:t>
            </a:r>
            <a:endParaRPr lang="en-US" altLang="ja-JP" sz="2800" dirty="0">
              <a:solidFill>
                <a:schemeClr val="tx1"/>
              </a:solidFill>
            </a:endParaRPr>
          </a:p>
          <a:p>
            <a:pPr marL="342900" indent="-342900">
              <a:buFont typeface="Arial" panose="020B0604020202020204" pitchFamily="34" charset="0"/>
              <a:buChar char="•"/>
            </a:pPr>
            <a:r>
              <a:rPr lang="en-US" altLang="ja-JP" sz="2800" dirty="0">
                <a:solidFill>
                  <a:schemeClr val="tx1"/>
                </a:solidFill>
              </a:rPr>
              <a:t>1</a:t>
            </a:r>
            <a:r>
              <a:rPr lang="ja-JP" altLang="en-US" sz="2800" dirty="0">
                <a:solidFill>
                  <a:schemeClr val="tx1"/>
                </a:solidFill>
              </a:rPr>
              <a:t>個のループ文で多くの処理を同時に行っている</a:t>
            </a:r>
            <a:endParaRPr lang="en-US" altLang="ja-JP" sz="2800" dirty="0">
              <a:solidFill>
                <a:schemeClr val="tx1"/>
              </a:solidFill>
            </a:endParaRPr>
          </a:p>
        </p:txBody>
      </p:sp>
      <p:sp>
        <p:nvSpPr>
          <p:cNvPr id="14" name="正方形/長方形 13"/>
          <p:cNvSpPr/>
          <p:nvPr/>
        </p:nvSpPr>
        <p:spPr>
          <a:xfrm>
            <a:off x="654801" y="1780893"/>
            <a:ext cx="1766170" cy="387495"/>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現状</a:t>
            </a:r>
          </a:p>
        </p:txBody>
      </p:sp>
      <p:grpSp>
        <p:nvGrpSpPr>
          <p:cNvPr id="4" name="グループ化 3"/>
          <p:cNvGrpSpPr/>
          <p:nvPr/>
        </p:nvGrpSpPr>
        <p:grpSpPr>
          <a:xfrm>
            <a:off x="2420971" y="3358458"/>
            <a:ext cx="4220461" cy="3160795"/>
            <a:chOff x="2324718" y="3328625"/>
            <a:chExt cx="3898310" cy="2849621"/>
          </a:xfrm>
        </p:grpSpPr>
        <p:sp>
          <p:nvSpPr>
            <p:cNvPr id="17" name="正方形/長方形 16"/>
            <p:cNvSpPr/>
            <p:nvPr/>
          </p:nvSpPr>
          <p:spPr>
            <a:xfrm>
              <a:off x="2324718" y="3328625"/>
              <a:ext cx="3898310" cy="2849621"/>
            </a:xfrm>
            <a:prstGeom prst="rect">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6402" y="4426049"/>
              <a:ext cx="3803878" cy="1732787"/>
            </a:xfrm>
            <a:prstGeom prst="rect">
              <a:avLst/>
            </a:prstGeom>
          </p:spPr>
        </p:pic>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90076" y="3611309"/>
              <a:ext cx="2036529" cy="696707"/>
            </a:xfrm>
            <a:prstGeom prst="rect">
              <a:avLst/>
            </a:prstGeom>
          </p:spPr>
        </p:pic>
      </p:grpSp>
      <p:sp>
        <p:nvSpPr>
          <p:cNvPr id="6" name="正方形/長方形 5"/>
          <p:cNvSpPr/>
          <p:nvPr/>
        </p:nvSpPr>
        <p:spPr>
          <a:xfrm>
            <a:off x="2509405" y="4591911"/>
            <a:ext cx="715058" cy="26097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正方形/長方形 19"/>
          <p:cNvSpPr/>
          <p:nvPr/>
        </p:nvSpPr>
        <p:spPr>
          <a:xfrm>
            <a:off x="2507634" y="6211018"/>
            <a:ext cx="715058" cy="26097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428360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en-US" altLang="ja-JP" dirty="0"/>
              <a:t>2</a:t>
            </a:r>
            <a:r>
              <a:rPr lang="ja-JP" altLang="en-US" dirty="0"/>
              <a:t>：修正の構想</a:t>
            </a:r>
            <a:r>
              <a:rPr lang="en-US" altLang="ja-JP" dirty="0"/>
              <a:t>(2/2)</a:t>
            </a:r>
            <a:endParaRPr kumimoji="1" lang="ja-JP" altLang="en-US" dirty="0"/>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dirty="0"/>
              <a:t>27</a:t>
            </a:r>
          </a:p>
        </p:txBody>
      </p:sp>
      <p:sp>
        <p:nvSpPr>
          <p:cNvPr id="5" name="コンテンツ プレースホルダー 4"/>
          <p:cNvSpPr>
            <a:spLocks noGrp="1"/>
          </p:cNvSpPr>
          <p:nvPr>
            <p:ph idx="1"/>
          </p:nvPr>
        </p:nvSpPr>
        <p:spPr/>
        <p:txBody>
          <a:bodyPr/>
          <a:lstStyle/>
          <a:p>
            <a:endParaRPr kumimoji="1" lang="en-US" altLang="ja-JP" dirty="0"/>
          </a:p>
          <a:p>
            <a:endParaRPr lang="en-US" altLang="ja-JP" dirty="0"/>
          </a:p>
          <a:p>
            <a:pPr marL="0" indent="0">
              <a:buNone/>
            </a:pPr>
            <a:endParaRPr kumimoji="1" lang="en-US" altLang="ja-JP" dirty="0"/>
          </a:p>
          <a:p>
            <a:r>
              <a:rPr kumimoji="1" lang="en-US" altLang="ja-JP" dirty="0"/>
              <a:t>“class”</a:t>
            </a:r>
            <a:r>
              <a:rPr kumimoji="1" lang="ja-JP" altLang="en-US" dirty="0"/>
              <a:t>を用いた修正</a:t>
            </a:r>
            <a:endParaRPr kumimoji="1" lang="en-US" altLang="ja-JP" dirty="0"/>
          </a:p>
          <a:p>
            <a:pPr lvl="1"/>
            <a:r>
              <a:rPr lang="ja-JP" altLang="en-US" dirty="0"/>
              <a:t>変数の意味が分かりやすくなるように構造化</a:t>
            </a:r>
            <a:endParaRPr lang="en-US" altLang="ja-JP" dirty="0"/>
          </a:p>
          <a:p>
            <a:pPr lvl="1"/>
            <a:endParaRPr kumimoji="1" lang="en-US" altLang="ja-JP" dirty="0"/>
          </a:p>
          <a:p>
            <a:r>
              <a:rPr kumimoji="1" lang="en-US" altLang="ja-JP" dirty="0"/>
              <a:t>“</a:t>
            </a:r>
            <a:r>
              <a:rPr kumimoji="1" lang="en-US" altLang="ja-JP" dirty="0" err="1"/>
              <a:t>whille</a:t>
            </a:r>
            <a:r>
              <a:rPr kumimoji="1" lang="en-US" altLang="ja-JP" dirty="0"/>
              <a:t>”</a:t>
            </a:r>
            <a:r>
              <a:rPr kumimoji="1" lang="ja-JP" altLang="en-US" dirty="0"/>
              <a:t>を用いた修正</a:t>
            </a:r>
            <a:endParaRPr kumimoji="1" lang="en-US" altLang="ja-JP" dirty="0"/>
          </a:p>
          <a:p>
            <a:pPr lvl="1"/>
            <a:r>
              <a:rPr lang="ja-JP" altLang="en-US" dirty="0"/>
              <a:t>ループを意味単位で分割</a:t>
            </a:r>
            <a:endParaRPr kumimoji="1" lang="ja-JP" altLang="en-US" dirty="0"/>
          </a:p>
        </p:txBody>
      </p:sp>
      <p:sp>
        <p:nvSpPr>
          <p:cNvPr id="13" name="正方形/長方形 12"/>
          <p:cNvSpPr/>
          <p:nvPr/>
        </p:nvSpPr>
        <p:spPr>
          <a:xfrm>
            <a:off x="457200" y="1963457"/>
            <a:ext cx="7907536" cy="125148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pPr marL="342900" indent="-342900">
              <a:buFont typeface="Arial" panose="020B0604020202020204" pitchFamily="34" charset="0"/>
              <a:buChar char="•"/>
            </a:pPr>
            <a:r>
              <a:rPr lang="en-US" altLang="ja-JP" sz="2800" dirty="0">
                <a:solidFill>
                  <a:schemeClr val="tx1"/>
                </a:solidFill>
              </a:rPr>
              <a:t>1</a:t>
            </a:r>
            <a:r>
              <a:rPr lang="ja-JP" altLang="en-US" sz="2800" dirty="0">
                <a:solidFill>
                  <a:schemeClr val="tx1"/>
                </a:solidFill>
              </a:rPr>
              <a:t>個の関数内で多くの変数を宣言，利用</a:t>
            </a:r>
            <a:endParaRPr lang="en-US" altLang="ja-JP" sz="2800" dirty="0">
              <a:solidFill>
                <a:schemeClr val="tx1"/>
              </a:solidFill>
            </a:endParaRPr>
          </a:p>
          <a:p>
            <a:pPr marL="342900" indent="-342900">
              <a:buFont typeface="Arial" panose="020B0604020202020204" pitchFamily="34" charset="0"/>
              <a:buChar char="•"/>
            </a:pPr>
            <a:r>
              <a:rPr lang="en-US" altLang="ja-JP" sz="2800" dirty="0">
                <a:solidFill>
                  <a:schemeClr val="tx1"/>
                </a:solidFill>
              </a:rPr>
              <a:t>1</a:t>
            </a:r>
            <a:r>
              <a:rPr lang="ja-JP" altLang="en-US" sz="2800" dirty="0">
                <a:solidFill>
                  <a:schemeClr val="tx1"/>
                </a:solidFill>
              </a:rPr>
              <a:t>個のループ文で多くの処理を同時に行っている</a:t>
            </a:r>
            <a:endParaRPr lang="en-US" altLang="ja-JP" sz="2800" dirty="0">
              <a:solidFill>
                <a:schemeClr val="tx1"/>
              </a:solidFill>
            </a:endParaRPr>
          </a:p>
        </p:txBody>
      </p:sp>
      <p:sp>
        <p:nvSpPr>
          <p:cNvPr id="14" name="正方形/長方形 13"/>
          <p:cNvSpPr/>
          <p:nvPr/>
        </p:nvSpPr>
        <p:spPr>
          <a:xfrm>
            <a:off x="654801" y="1780893"/>
            <a:ext cx="1766170" cy="387495"/>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現状</a:t>
            </a:r>
          </a:p>
        </p:txBody>
      </p:sp>
    </p:spTree>
    <p:extLst>
      <p:ext uri="{BB962C8B-B14F-4D97-AF65-F5344CB8AC3E}">
        <p14:creationId xmlns:p14="http://schemas.microsoft.com/office/powerpoint/2010/main" val="857548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実験</a:t>
            </a:r>
            <a:r>
              <a:rPr kumimoji="1" lang="en-US" altLang="ja-JP" dirty="0"/>
              <a:t>2</a:t>
            </a:r>
            <a:r>
              <a:rPr kumimoji="1" lang="ja-JP" altLang="en-US" dirty="0"/>
              <a:t>：修正後の判定</a:t>
            </a:r>
          </a:p>
        </p:txBody>
      </p:sp>
      <p:pic>
        <p:nvPicPr>
          <p:cNvPr id="5" name="コンテンツ プレースホルダー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597145"/>
            <a:ext cx="3191083" cy="5260855"/>
          </a:xfrm>
        </p:spPr>
      </p:pic>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28</a:t>
            </a:fld>
            <a:endParaRPr kumimoji="1" lang="ja-JP" altLang="en-US"/>
          </a:p>
        </p:txBody>
      </p:sp>
      <p:sp>
        <p:nvSpPr>
          <p:cNvPr id="7" name="正方形/長方形 6"/>
          <p:cNvSpPr/>
          <p:nvPr/>
        </p:nvSpPr>
        <p:spPr>
          <a:xfrm>
            <a:off x="3971109" y="5443538"/>
            <a:ext cx="5110523" cy="83547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提示に従って修正を行った結果，判定が「良」に</a:t>
            </a:r>
            <a:br>
              <a:rPr lang="en-US" altLang="ja-JP" dirty="0">
                <a:solidFill>
                  <a:schemeClr val="tx1"/>
                </a:solidFill>
              </a:rPr>
            </a:br>
            <a:r>
              <a:rPr lang="ja-JP" altLang="en-US" dirty="0">
                <a:solidFill>
                  <a:schemeClr val="tx1"/>
                </a:solidFill>
              </a:rPr>
              <a:t>変化したことを確認できた</a:t>
            </a:r>
          </a:p>
        </p:txBody>
      </p:sp>
      <p:sp>
        <p:nvSpPr>
          <p:cNvPr id="8" name="テキスト ボックス 7"/>
          <p:cNvSpPr txBox="1"/>
          <p:nvPr/>
        </p:nvSpPr>
        <p:spPr>
          <a:xfrm>
            <a:off x="4685384" y="2282335"/>
            <a:ext cx="4123244" cy="830997"/>
          </a:xfrm>
          <a:prstGeom prst="rect">
            <a:avLst/>
          </a:prstGeom>
          <a:noFill/>
        </p:spPr>
        <p:txBody>
          <a:bodyPr wrap="none" rtlCol="0">
            <a:spAutoFit/>
          </a:bodyPr>
          <a:lstStyle/>
          <a:p>
            <a:pPr algn="ctr"/>
            <a:r>
              <a:rPr kumimoji="1" lang="ja-JP" altLang="en-US" sz="2400" dirty="0"/>
              <a:t>左のソースコードは修正後</a:t>
            </a:r>
            <a:endParaRPr kumimoji="1" lang="en-US" altLang="ja-JP" sz="2400" dirty="0"/>
          </a:p>
          <a:p>
            <a:pPr algn="ctr"/>
            <a:r>
              <a:rPr kumimoji="1" lang="en-US" altLang="ja-JP" sz="2400" dirty="0"/>
              <a:t>(</a:t>
            </a:r>
            <a:r>
              <a:rPr kumimoji="1" lang="ja-JP" altLang="en-US" sz="2400" dirty="0"/>
              <a:t>出力は変更</a:t>
            </a:r>
            <a:r>
              <a:rPr lang="ja-JP" altLang="en-US" sz="2400" dirty="0"/>
              <a:t>しないように修正</a:t>
            </a:r>
            <a:r>
              <a:rPr kumimoji="1" lang="en-US" altLang="ja-JP" sz="2400" dirty="0"/>
              <a:t>)</a:t>
            </a:r>
          </a:p>
        </p:txBody>
      </p:sp>
      <p:grpSp>
        <p:nvGrpSpPr>
          <p:cNvPr id="17" name="グループ化 16"/>
          <p:cNvGrpSpPr/>
          <p:nvPr/>
        </p:nvGrpSpPr>
        <p:grpSpPr>
          <a:xfrm>
            <a:off x="5559942" y="4377348"/>
            <a:ext cx="2396621" cy="916895"/>
            <a:chOff x="5559943" y="4172489"/>
            <a:chExt cx="2396621" cy="916895"/>
          </a:xfrm>
        </p:grpSpPr>
        <p:pic>
          <p:nvPicPr>
            <p:cNvPr id="3" name="図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59943" y="4240075"/>
              <a:ext cx="2323987" cy="799813"/>
            </a:xfrm>
            <a:prstGeom prst="rect">
              <a:avLst/>
            </a:prstGeom>
          </p:spPr>
        </p:pic>
        <p:sp>
          <p:nvSpPr>
            <p:cNvPr id="9" name="正方形/長方形 8"/>
            <p:cNvSpPr/>
            <p:nvPr/>
          </p:nvSpPr>
          <p:spPr>
            <a:xfrm>
              <a:off x="5559943" y="4172489"/>
              <a:ext cx="2396621" cy="916895"/>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sp>
        <p:nvSpPr>
          <p:cNvPr id="6" name="正方形/長方形 5"/>
          <p:cNvSpPr/>
          <p:nvPr/>
        </p:nvSpPr>
        <p:spPr>
          <a:xfrm>
            <a:off x="609600" y="1762645"/>
            <a:ext cx="1762539" cy="867912"/>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正方形/長方形 10"/>
          <p:cNvSpPr/>
          <p:nvPr/>
        </p:nvSpPr>
        <p:spPr>
          <a:xfrm>
            <a:off x="874644" y="2810064"/>
            <a:ext cx="1305340" cy="840910"/>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正方形/長方形 11"/>
          <p:cNvSpPr/>
          <p:nvPr/>
        </p:nvSpPr>
        <p:spPr>
          <a:xfrm>
            <a:off x="874643" y="4061791"/>
            <a:ext cx="2232991" cy="1232452"/>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正方形/長方形 13"/>
          <p:cNvSpPr/>
          <p:nvPr/>
        </p:nvSpPr>
        <p:spPr>
          <a:xfrm>
            <a:off x="874643" y="5771322"/>
            <a:ext cx="2232991" cy="795130"/>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13" name="図 12"/>
          <p:cNvPicPr>
            <a:picLocks noChangeAspect="1"/>
          </p:cNvPicPr>
          <p:nvPr/>
        </p:nvPicPr>
        <p:blipFill rotWithShape="1">
          <a:blip r:embed="rId5">
            <a:extLst>
              <a:ext uri="{28A0092B-C50C-407E-A947-70E740481C1C}">
                <a14:useLocalDpi xmlns:a14="http://schemas.microsoft.com/office/drawing/2010/main" val="0"/>
              </a:ext>
            </a:extLst>
          </a:blip>
          <a:srcRect r="19881" b="73586"/>
          <a:stretch/>
        </p:blipFill>
        <p:spPr>
          <a:xfrm>
            <a:off x="1" y="1666755"/>
            <a:ext cx="4409586" cy="2396648"/>
          </a:xfrm>
          <a:prstGeom prst="rect">
            <a:avLst/>
          </a:prstGeom>
        </p:spPr>
      </p:pic>
      <p:pic>
        <p:nvPicPr>
          <p:cNvPr id="15" name="図 14"/>
          <p:cNvPicPr>
            <a:picLocks noChangeAspect="1"/>
          </p:cNvPicPr>
          <p:nvPr/>
        </p:nvPicPr>
        <p:blipFill rotWithShape="1">
          <a:blip r:embed="rId6">
            <a:extLst>
              <a:ext uri="{28A0092B-C50C-407E-A947-70E740481C1C}">
                <a14:useLocalDpi xmlns:a14="http://schemas.microsoft.com/office/drawing/2010/main" val="0"/>
              </a:ext>
            </a:extLst>
          </a:blip>
          <a:srcRect t="1120" b="61963"/>
          <a:stretch/>
        </p:blipFill>
        <p:spPr>
          <a:xfrm>
            <a:off x="0" y="1728510"/>
            <a:ext cx="4363661" cy="2655871"/>
          </a:xfrm>
          <a:prstGeom prst="rect">
            <a:avLst/>
          </a:prstGeom>
        </p:spPr>
      </p:pic>
      <p:sp>
        <p:nvSpPr>
          <p:cNvPr id="16" name="正方形/長方形 15"/>
          <p:cNvSpPr/>
          <p:nvPr/>
        </p:nvSpPr>
        <p:spPr>
          <a:xfrm>
            <a:off x="4258491" y="1691030"/>
            <a:ext cx="4885509" cy="461665"/>
          </a:xfrm>
          <a:prstGeom prst="rect">
            <a:avLst/>
          </a:prstGeom>
        </p:spPr>
        <p:txBody>
          <a:bodyPr wrap="square">
            <a:spAutoFit/>
          </a:bodyPr>
          <a:lstStyle/>
          <a:p>
            <a:pPr algn="ctr"/>
            <a:r>
              <a:rPr lang="ja-JP" altLang="en-US" sz="2400" dirty="0"/>
              <a:t>新たに</a:t>
            </a:r>
            <a:r>
              <a:rPr lang="en-US" altLang="ja-JP" sz="2400" dirty="0">
                <a:solidFill>
                  <a:srgbClr val="FF0000"/>
                </a:solidFill>
              </a:rPr>
              <a:t>“class”</a:t>
            </a:r>
            <a:r>
              <a:rPr lang="en-US" altLang="ja-JP" sz="2400" dirty="0"/>
              <a:t>, </a:t>
            </a:r>
            <a:r>
              <a:rPr lang="en-US" altLang="ja-JP" sz="2400" dirty="0">
                <a:solidFill>
                  <a:srgbClr val="FF0000"/>
                </a:solidFill>
              </a:rPr>
              <a:t>“while”</a:t>
            </a:r>
            <a:r>
              <a:rPr lang="ja-JP" altLang="en-US" sz="2400" dirty="0"/>
              <a:t>を用いて修正</a:t>
            </a:r>
          </a:p>
        </p:txBody>
      </p:sp>
      <p:sp>
        <p:nvSpPr>
          <p:cNvPr id="10" name="テキスト ボックス 9"/>
          <p:cNvSpPr txBox="1"/>
          <p:nvPr/>
        </p:nvSpPr>
        <p:spPr>
          <a:xfrm>
            <a:off x="4862447" y="3305838"/>
            <a:ext cx="3831498" cy="830997"/>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pPr algn="ctr"/>
            <a:r>
              <a:rPr lang="ja-JP" altLang="en-US" sz="2400" dirty="0"/>
              <a:t>修正後のソースコードに対し</a:t>
            </a:r>
            <a:br>
              <a:rPr lang="en-US" altLang="ja-JP" sz="2400" dirty="0"/>
            </a:br>
            <a:r>
              <a:rPr lang="ja-JP" altLang="en-US" sz="2400" dirty="0"/>
              <a:t>良否の判定を実施</a:t>
            </a:r>
            <a:endParaRPr lang="en-US" altLang="ja-JP" sz="2400" dirty="0"/>
          </a:p>
        </p:txBody>
      </p:sp>
    </p:spTree>
    <p:extLst>
      <p:ext uri="{BB962C8B-B14F-4D97-AF65-F5344CB8AC3E}">
        <p14:creationId xmlns:p14="http://schemas.microsoft.com/office/powerpoint/2010/main" val="225560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xit" presetSubtype="10" fill="hold" nodeType="clickEffect">
                                  <p:stCondLst>
                                    <p:cond delay="0"/>
                                  </p:stCondLst>
                                  <p:childTnLst>
                                    <p:animEffect transition="out" filter="randombar(horizontal)">
                                      <p:cBhvr>
                                        <p:cTn id="18" dur="500"/>
                                        <p:tgtEl>
                                          <p:spTgt spid="13"/>
                                        </p:tgtEl>
                                      </p:cBhvr>
                                    </p:animEffect>
                                    <p:set>
                                      <p:cBhvr>
                                        <p:cTn id="19" dur="1" fill="hold">
                                          <p:stCondLst>
                                            <p:cond delay="499"/>
                                          </p:stCondLst>
                                        </p:cTn>
                                        <p:tgtEl>
                                          <p:spTgt spid="1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ircle(in)">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p:cTn id="29" dur="500" fill="hold"/>
                                        <p:tgtEl>
                                          <p:spTgt spid="15"/>
                                        </p:tgtEl>
                                        <p:attrNameLst>
                                          <p:attrName>ppt_w</p:attrName>
                                        </p:attrNameLst>
                                      </p:cBhvr>
                                      <p:tavLst>
                                        <p:tav tm="0">
                                          <p:val>
                                            <p:fltVal val="0"/>
                                          </p:val>
                                        </p:tav>
                                        <p:tav tm="100000">
                                          <p:val>
                                            <p:strVal val="#ppt_w"/>
                                          </p:val>
                                        </p:tav>
                                      </p:tavLst>
                                    </p:anim>
                                    <p:anim calcmode="lin" valueType="num">
                                      <p:cBhvr>
                                        <p:cTn id="30" dur="500" fill="hold"/>
                                        <p:tgtEl>
                                          <p:spTgt spid="15"/>
                                        </p:tgtEl>
                                        <p:attrNameLst>
                                          <p:attrName>ppt_h</p:attrName>
                                        </p:attrNameLst>
                                      </p:cBhvr>
                                      <p:tavLst>
                                        <p:tav tm="0">
                                          <p:val>
                                            <p:fltVal val="0"/>
                                          </p:val>
                                        </p:tav>
                                        <p:tav tm="100000">
                                          <p:val>
                                            <p:strVal val="#ppt_h"/>
                                          </p:val>
                                        </p:tav>
                                      </p:tavLst>
                                    </p:anim>
                                    <p:animEffect transition="in" filter="fade">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xit" presetSubtype="10" fill="hold" nodeType="clickEffect">
                                  <p:stCondLst>
                                    <p:cond delay="0"/>
                                  </p:stCondLst>
                                  <p:childTnLst>
                                    <p:animEffect transition="out" filter="randombar(horizontal)">
                                      <p:cBhvr>
                                        <p:cTn id="35" dur="500"/>
                                        <p:tgtEl>
                                          <p:spTgt spid="15"/>
                                        </p:tgtEl>
                                      </p:cBhvr>
                                    </p:animEffect>
                                    <p:set>
                                      <p:cBhvr>
                                        <p:cTn id="36" dur="1" fill="hold">
                                          <p:stCondLst>
                                            <p:cond delay="499"/>
                                          </p:stCondLst>
                                        </p:cTn>
                                        <p:tgtEl>
                                          <p:spTgt spid="15"/>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ircle(in)">
                                      <p:cBhvr>
                                        <p:cTn id="41" dur="20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ircle(in)">
                                      <p:cBhvr>
                                        <p:cTn id="46" dur="20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5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11" grpId="0" animBg="1"/>
      <p:bldP spid="12" grpId="0" animBg="1"/>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p:cNvSpPr>
            <a:spLocks noGrp="1"/>
          </p:cNvSpPr>
          <p:nvPr>
            <p:ph idx="1"/>
          </p:nvPr>
        </p:nvSpPr>
        <p:spPr/>
        <p:txBody>
          <a:bodyPr/>
          <a:lstStyle/>
          <a:p>
            <a:r>
              <a:rPr lang="ja-JP" altLang="en-US" dirty="0"/>
              <a:t>判定が「否」から「良」に変化したということは，その修正は適切であった</a:t>
            </a:r>
            <a:endParaRPr lang="en-US" altLang="ja-JP" dirty="0"/>
          </a:p>
          <a:p>
            <a:endParaRPr lang="en-US" altLang="ja-JP" dirty="0"/>
          </a:p>
          <a:p>
            <a:r>
              <a:rPr lang="ja-JP" altLang="en-US" dirty="0"/>
              <a:t>上級者・初級者間で差異が存在する</a:t>
            </a:r>
            <a:br>
              <a:rPr lang="en-US" altLang="ja-JP" dirty="0"/>
            </a:br>
            <a:r>
              <a:rPr lang="ja-JP" altLang="en-US" dirty="0"/>
              <a:t>ソースコード特徴量を用いて修正の指針を</a:t>
            </a:r>
            <a:br>
              <a:rPr lang="en-US" altLang="ja-JP" dirty="0"/>
            </a:br>
            <a:r>
              <a:rPr lang="ja-JP" altLang="en-US" dirty="0"/>
              <a:t>示すことは有用となり得る</a:t>
            </a:r>
          </a:p>
          <a:p>
            <a:endParaRPr lang="ja-JP" altLang="en-US" dirty="0"/>
          </a:p>
          <a:p>
            <a:endParaRPr kumimoji="1" lang="ja-JP" altLang="en-US" dirty="0"/>
          </a:p>
        </p:txBody>
      </p:sp>
      <p:sp>
        <p:nvSpPr>
          <p:cNvPr id="2" name="タイトル 1"/>
          <p:cNvSpPr>
            <a:spLocks noGrp="1"/>
          </p:cNvSpPr>
          <p:nvPr>
            <p:ph type="title"/>
          </p:nvPr>
        </p:nvSpPr>
        <p:spPr/>
        <p:txBody>
          <a:bodyPr/>
          <a:lstStyle/>
          <a:p>
            <a:r>
              <a:rPr lang="ja-JP" altLang="en-US" dirty="0"/>
              <a:t>実験</a:t>
            </a:r>
            <a:r>
              <a:rPr lang="en-US" altLang="ja-JP" dirty="0"/>
              <a:t>2</a:t>
            </a:r>
            <a:r>
              <a:rPr lang="ja-JP" altLang="en-US" dirty="0"/>
              <a:t>：考察</a:t>
            </a:r>
            <a:endParaRPr kumimoji="1" lang="ja-JP" altLang="en-US" dirty="0"/>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a:t>29</a:t>
            </a:r>
            <a:endParaRPr lang="en-US" altLang="ja-JP" dirty="0"/>
          </a:p>
        </p:txBody>
      </p:sp>
    </p:spTree>
    <p:extLst>
      <p:ext uri="{BB962C8B-B14F-4D97-AF65-F5344CB8AC3E}">
        <p14:creationId xmlns:p14="http://schemas.microsoft.com/office/powerpoint/2010/main" val="471889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ＭＳ Ｐゴシック" panose="020B0600070205080204" pitchFamily="50" charset="-128"/>
                <a:ea typeface="ＭＳ Ｐゴシック" panose="020B0600070205080204" pitchFamily="50" charset="-128"/>
              </a:rPr>
              <a:t>研究動機</a:t>
            </a:r>
          </a:p>
        </p:txBody>
      </p:sp>
      <p:sp>
        <p:nvSpPr>
          <p:cNvPr id="3" name="コンテンツ プレースホルダー 2"/>
          <p:cNvSpPr>
            <a:spLocks noGrp="1"/>
          </p:cNvSpPr>
          <p:nvPr>
            <p:ph idx="1"/>
          </p:nvPr>
        </p:nvSpPr>
        <p:spPr>
          <a:xfrm>
            <a:off x="457199" y="1600200"/>
            <a:ext cx="8520545" cy="4525963"/>
          </a:xfrm>
        </p:spPr>
        <p:txBody>
          <a:bodyPr>
            <a:normAutofit/>
          </a:bodyPr>
          <a:lstStyle/>
          <a:p>
            <a:r>
              <a:rPr lang="ja-JP" altLang="en-US" dirty="0"/>
              <a:t>問題解決には定量的な基準が必要</a:t>
            </a:r>
            <a:endParaRPr lang="en-US" altLang="ja-JP" dirty="0"/>
          </a:p>
          <a:p>
            <a:r>
              <a:rPr lang="ja-JP" altLang="en-US" dirty="0"/>
              <a:t>プログラミング上級者と初級者のソースコードにおける特徴の違いを数値化して分析</a:t>
            </a:r>
            <a:r>
              <a:rPr lang="en-US" altLang="ja-JP" dirty="0"/>
              <a:t>[1]</a:t>
            </a:r>
          </a:p>
          <a:p>
            <a:pPr lvl="1"/>
            <a:r>
              <a:rPr kumimoji="1" lang="ja-JP" altLang="en-US" dirty="0"/>
              <a:t>定量的</a:t>
            </a:r>
            <a:r>
              <a:rPr lang="ja-JP" altLang="en-US" dirty="0"/>
              <a:t>な差異を利用すればソースコードの良否を判定できるのではないか</a:t>
            </a:r>
            <a:endParaRPr lang="en-US" altLang="ja-JP" dirty="0"/>
          </a:p>
          <a:p>
            <a:pPr lvl="1"/>
            <a:r>
              <a:rPr lang="ja-JP" altLang="en-US" dirty="0"/>
              <a:t>適切な修正の指針を与えることが可能ではないか</a:t>
            </a:r>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正方形/長方形 5"/>
          <p:cNvSpPr/>
          <p:nvPr/>
        </p:nvSpPr>
        <p:spPr>
          <a:xfrm>
            <a:off x="1459813" y="6374790"/>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Tree>
    <p:extLst>
      <p:ext uri="{BB962C8B-B14F-4D97-AF65-F5344CB8AC3E}">
        <p14:creationId xmlns:p14="http://schemas.microsoft.com/office/powerpoint/2010/main" val="509300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まとめと今後の課題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6" name="コンテンツ プレースホルダー 5"/>
          <p:cNvSpPr>
            <a:spLocks noGrp="1"/>
          </p:cNvSpPr>
          <p:nvPr>
            <p:ph idx="1"/>
          </p:nvPr>
        </p:nvSpPr>
        <p:spPr>
          <a:xfrm>
            <a:off x="457199" y="1600202"/>
            <a:ext cx="8491591" cy="4525963"/>
          </a:xfrm>
        </p:spPr>
        <p:txBody>
          <a:bodyPr/>
          <a:lstStyle/>
          <a:p>
            <a:r>
              <a:rPr kumimoji="1" lang="ja-JP" altLang="en-US" dirty="0"/>
              <a:t>まとめ</a:t>
            </a:r>
            <a:endParaRPr kumimoji="1" lang="en-US" altLang="ja-JP" dirty="0"/>
          </a:p>
          <a:p>
            <a:pPr marL="457200" lvl="1" indent="0">
              <a:buNone/>
            </a:pPr>
            <a:r>
              <a:rPr kumimoji="1" lang="ja-JP" altLang="en-US" dirty="0"/>
              <a:t>ソースコードの特徴量を用いてソースコードの</a:t>
            </a:r>
            <a:br>
              <a:rPr kumimoji="1" lang="en-US" altLang="ja-JP" dirty="0"/>
            </a:br>
            <a:r>
              <a:rPr lang="ja-JP" altLang="en-US" dirty="0"/>
              <a:t>品質を評価する</a:t>
            </a:r>
            <a:r>
              <a:rPr kumimoji="1" lang="ja-JP" altLang="en-US" dirty="0"/>
              <a:t>手法を提案</a:t>
            </a:r>
            <a:endParaRPr kumimoji="1" lang="en-US" altLang="ja-JP" dirty="0"/>
          </a:p>
          <a:p>
            <a:pPr lvl="2"/>
            <a:r>
              <a:rPr kumimoji="1" lang="ja-JP" altLang="en-US" dirty="0"/>
              <a:t>機械学習によるソースコードの良否の判定</a:t>
            </a:r>
            <a:endParaRPr kumimoji="1" lang="en-US" altLang="ja-JP" dirty="0"/>
          </a:p>
          <a:p>
            <a:pPr lvl="3"/>
            <a:r>
              <a:rPr lang="ja-JP" altLang="en-US" dirty="0"/>
              <a:t>おおよそ</a:t>
            </a:r>
            <a:r>
              <a:rPr lang="en-US" altLang="ja-JP" dirty="0"/>
              <a:t>90%</a:t>
            </a:r>
            <a:r>
              <a:rPr lang="ja-JP" altLang="en-US" dirty="0"/>
              <a:t>の判定精度</a:t>
            </a:r>
            <a:endParaRPr kumimoji="1" lang="en-US" altLang="ja-JP" dirty="0"/>
          </a:p>
          <a:p>
            <a:pPr lvl="2"/>
            <a:r>
              <a:rPr lang="ja-JP" altLang="en-US" dirty="0"/>
              <a:t>適切な修正の指針の提示</a:t>
            </a:r>
            <a:endParaRPr lang="en-US" altLang="ja-JP" dirty="0"/>
          </a:p>
          <a:p>
            <a:pPr lvl="3"/>
            <a:r>
              <a:rPr lang="ja-JP" altLang="en-US" dirty="0"/>
              <a:t>判定が「良」に変化する特徴量の提示を確認</a:t>
            </a:r>
            <a:endParaRPr lang="en-US" altLang="ja-JP" dirty="0"/>
          </a:p>
          <a:p>
            <a:r>
              <a:rPr kumimoji="1" lang="ja-JP" altLang="en-US" dirty="0"/>
              <a:t>今後の課題</a:t>
            </a:r>
            <a:endParaRPr kumimoji="1" lang="en-US" altLang="ja-JP" dirty="0"/>
          </a:p>
          <a:p>
            <a:pPr lvl="1"/>
            <a:r>
              <a:rPr kumimoji="1" lang="ja-JP" altLang="en-US" dirty="0"/>
              <a:t>機械学習の精度の向上</a:t>
            </a:r>
            <a:endParaRPr kumimoji="1" lang="en-US" altLang="ja-JP" dirty="0"/>
          </a:p>
          <a:p>
            <a:pPr lvl="1"/>
            <a:r>
              <a:rPr lang="ja-JP" altLang="en-US" dirty="0"/>
              <a:t>全体の構造を加味した修正の提示</a:t>
            </a:r>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3252281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6" name="コンテンツ プレースホルダー 5"/>
          <p:cNvSpPr>
            <a:spLocks noGrp="1"/>
          </p:cNvSpPr>
          <p:nvPr>
            <p:ph idx="1"/>
          </p:nvPr>
        </p:nvSpPr>
        <p:spPr/>
        <p:txBody>
          <a:bodyPr/>
          <a:lstStyle/>
          <a:p>
            <a:r>
              <a:rPr lang="ja-JP" altLang="en-US" sz="2000" dirty="0"/>
              <a:t>判定の精度を向上</a:t>
            </a:r>
            <a:endParaRPr lang="en-US" altLang="ja-JP" sz="2000" dirty="0"/>
          </a:p>
          <a:p>
            <a:pPr lvl="1"/>
            <a:r>
              <a:rPr lang="ja-JP" altLang="en-US" sz="1600" dirty="0"/>
              <a:t>新たにメトリクスや，コードクローンの数やタイプを特徴ベクトルとして追加</a:t>
            </a:r>
            <a:endParaRPr lang="en-US" altLang="ja-JP" sz="1600" dirty="0"/>
          </a:p>
          <a:p>
            <a:pPr lvl="1"/>
            <a:r>
              <a:rPr lang="ja-JP" altLang="en-US" sz="1600" dirty="0"/>
              <a:t>上級者が提出したソースコードのうち，初級者に近いと判定され得るソースコードによる判定ミスをなくすため，テストデータにおいて異なる判定がされたソースコードの目的変数を動的に変更して学習を行う</a:t>
            </a:r>
            <a:endParaRPr lang="en-US" altLang="ja-JP" sz="1600" dirty="0"/>
          </a:p>
          <a:p>
            <a:pPr lvl="1"/>
            <a:r>
              <a:rPr lang="ja-JP" altLang="en-US" sz="1600" dirty="0"/>
              <a:t>プログラミングコンテストにおいては，予めマクロを自分で用意して利用する場合がある．ソースコードの字句解析を行う際，マクロによって名前が変更された予約語は検出の対象にならないため，特徴ベクトルの作成の際に予約語利用回数に数えられない．</a:t>
            </a:r>
            <a:endParaRPr lang="en-US" altLang="ja-JP" sz="1600" dirty="0"/>
          </a:p>
          <a:p>
            <a:pPr lvl="1"/>
            <a:r>
              <a:rPr lang="ja-JP" altLang="en-US" sz="1600" dirty="0"/>
              <a:t>マクロ部分の処理を適切に行うことによってこのような事態は防ぐことができる</a:t>
            </a:r>
            <a:endParaRPr lang="en-US" altLang="ja-JP" sz="1600" dirty="0"/>
          </a:p>
          <a:p>
            <a:r>
              <a:rPr lang="ja-JP" altLang="en-US" sz="2000" dirty="0"/>
              <a:t>修正の提示は，利用されているかいないかという基準</a:t>
            </a:r>
            <a:endParaRPr lang="en-US" altLang="ja-JP" sz="2000" dirty="0"/>
          </a:p>
          <a:p>
            <a:pPr lvl="1"/>
            <a:r>
              <a:rPr lang="ja-JP" altLang="en-US" sz="1600" dirty="0"/>
              <a:t>全体の構造を加味し，利用されているものに対しても頻度に言及する指針を提示することができれば，より適切な編集につなげることができる</a:t>
            </a:r>
            <a:endParaRPr lang="en-US" altLang="ja-JP" sz="1600" dirty="0"/>
          </a:p>
          <a:p>
            <a:r>
              <a:rPr lang="ja-JP" altLang="en-US" sz="2000" dirty="0"/>
              <a:t>本研究における一連の流れを</a:t>
            </a:r>
            <a:r>
              <a:rPr lang="en-US" altLang="ja-JP" sz="2000" dirty="0"/>
              <a:t>1</a:t>
            </a:r>
            <a:r>
              <a:rPr lang="ja-JP" altLang="en-US" sz="2000" dirty="0" err="1"/>
              <a:t>つに</a:t>
            </a:r>
            <a:r>
              <a:rPr lang="ja-JP" altLang="en-US" sz="2000" dirty="0"/>
              <a:t>まとめたツールの作成</a:t>
            </a:r>
            <a:endParaRPr lang="en-US" altLang="ja-JP" sz="2000" dirty="0"/>
          </a:p>
          <a:p>
            <a:pPr lvl="1"/>
            <a:r>
              <a:rPr lang="ja-JP" altLang="en-US" sz="1600" dirty="0"/>
              <a:t>ソースコード特徴量の取得と機械学習は別の方法であるため，手動で行っていた部分も多い</a:t>
            </a:r>
            <a:endParaRPr lang="en-US" altLang="ja-JP" sz="1600" dirty="0"/>
          </a:p>
          <a:p>
            <a:pPr lvl="1"/>
            <a:r>
              <a:rPr lang="ja-JP" altLang="en-US" sz="1600" dirty="0"/>
              <a:t>ソースコードを入力し，出力までの全ての過程を自動化できるようになれば，一般的なツールとして本研究の成果を扱うことが可能</a:t>
            </a:r>
            <a:endParaRPr kumimoji="1" lang="en-US" altLang="ja-JP" sz="1600" dirty="0"/>
          </a:p>
          <a:p>
            <a:endParaRPr kumimoji="1" lang="en-US" altLang="ja-JP" sz="1600" dirty="0"/>
          </a:p>
          <a:p>
            <a:endParaRPr kumimoji="1" lang="ja-JP" altLang="en-US" sz="1600" dirty="0"/>
          </a:p>
        </p:txBody>
      </p:sp>
    </p:spTree>
    <p:extLst>
      <p:ext uri="{BB962C8B-B14F-4D97-AF65-F5344CB8AC3E}">
        <p14:creationId xmlns:p14="http://schemas.microsoft.com/office/powerpoint/2010/main" val="15548562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問題例</a:t>
            </a:r>
            <a:endParaRPr kumimoji="1" lang="ja-JP" altLang="en-US" dirty="0"/>
          </a:p>
        </p:txBody>
      </p:sp>
      <p:sp>
        <p:nvSpPr>
          <p:cNvPr id="3" name="コンテンツ プレースホルダー 2"/>
          <p:cNvSpPr>
            <a:spLocks noGrp="1"/>
          </p:cNvSpPr>
          <p:nvPr>
            <p:ph idx="1"/>
          </p:nvPr>
        </p:nvSpPr>
        <p:spPr>
          <a:xfrm>
            <a:off x="457199" y="1600200"/>
            <a:ext cx="8520545" cy="4525963"/>
          </a:xfrm>
        </p:spPr>
        <p:txBody>
          <a:bodyPr>
            <a:normAutofit lnSpcReduction="10000"/>
          </a:bodyPr>
          <a:lstStyle/>
          <a:p>
            <a:pPr marL="0" indent="0">
              <a:buNone/>
            </a:pPr>
            <a:r>
              <a:rPr kumimoji="1" lang="en-US" altLang="ja-JP" dirty="0"/>
              <a:t>T</a:t>
            </a:r>
            <a:r>
              <a:rPr lang="ja-JP" altLang="en-US" dirty="0"/>
              <a:t>秒で</a:t>
            </a:r>
            <a:r>
              <a:rPr lang="en-US" altLang="ja-JP" dirty="0"/>
              <a:t>K</a:t>
            </a:r>
            <a:r>
              <a:rPr lang="ja-JP" altLang="en-US" dirty="0"/>
              <a:t>個のケーキを焼くオーブンがある</a:t>
            </a:r>
            <a:endParaRPr lang="en-US" altLang="ja-JP" dirty="0"/>
          </a:p>
          <a:p>
            <a:pPr marL="0" indent="0">
              <a:buNone/>
            </a:pPr>
            <a:r>
              <a:rPr kumimoji="1" lang="ja-JP" altLang="en-US" dirty="0"/>
              <a:t>同じオーブンを</a:t>
            </a:r>
            <a:r>
              <a:rPr kumimoji="1" lang="en-US" altLang="ja-JP" dirty="0"/>
              <a:t>D</a:t>
            </a:r>
            <a:r>
              <a:rPr kumimoji="1" lang="ja-JP" altLang="en-US" dirty="0"/>
              <a:t>秒かけて準備できる</a:t>
            </a:r>
            <a:endParaRPr kumimoji="1" lang="en-US" altLang="ja-JP" dirty="0"/>
          </a:p>
          <a:p>
            <a:pPr marL="0" indent="0">
              <a:buNone/>
            </a:pPr>
            <a:r>
              <a:rPr lang="en-US" altLang="ja-JP" dirty="0"/>
              <a:t>N</a:t>
            </a:r>
            <a:r>
              <a:rPr lang="ja-JP" altLang="en-US" dirty="0"/>
              <a:t>個のケーキを作るとき、</a:t>
            </a:r>
            <a:r>
              <a:rPr lang="en-US" altLang="ja-JP" dirty="0"/>
              <a:t>2</a:t>
            </a:r>
            <a:r>
              <a:rPr lang="ja-JP" altLang="en-US" dirty="0"/>
              <a:t>個目のオーブンを準備する方が早いかどうかを判断する</a:t>
            </a:r>
            <a:br>
              <a:rPr lang="en-US" altLang="ja-JP" dirty="0"/>
            </a:br>
            <a:r>
              <a:rPr lang="en-US" altLang="ja-JP" dirty="0"/>
              <a:t>(</a:t>
            </a:r>
            <a:r>
              <a:rPr lang="ja-JP" altLang="en-US" dirty="0"/>
              <a:t>同じ時間なら不要と判断</a:t>
            </a:r>
            <a:r>
              <a:rPr lang="en-US" altLang="ja-JP" dirty="0"/>
              <a:t>)</a:t>
            </a:r>
          </a:p>
          <a:p>
            <a:pPr marL="0" indent="0">
              <a:buNone/>
            </a:pPr>
            <a:endParaRPr kumimoji="1" lang="en-US" altLang="ja-JP" sz="2000" dirty="0"/>
          </a:p>
          <a:p>
            <a:pPr marL="0" indent="0">
              <a:buNone/>
            </a:pPr>
            <a:r>
              <a:rPr kumimoji="1" lang="ja-JP" altLang="en-US" sz="2000" dirty="0"/>
              <a:t>入力 </a:t>
            </a:r>
            <a:r>
              <a:rPr kumimoji="1" lang="en-US" altLang="ja-JP" sz="2000" dirty="0"/>
              <a:t>: N, T, K, D	</a:t>
            </a:r>
            <a:r>
              <a:rPr kumimoji="1" lang="ja-JP" altLang="en-US" sz="2000" dirty="0"/>
              <a:t>出力 </a:t>
            </a:r>
            <a:r>
              <a:rPr kumimoji="1" lang="en-US" altLang="ja-JP" sz="2000" dirty="0"/>
              <a:t>: YES or NO</a:t>
            </a:r>
            <a:r>
              <a:rPr lang="ja-JP" altLang="en-US" sz="2000" dirty="0"/>
              <a:t> を満たすプログラムを書く</a:t>
            </a:r>
            <a:endParaRPr kumimoji="1" lang="en-US" altLang="ja-JP" sz="2000" dirty="0"/>
          </a:p>
          <a:p>
            <a:pPr marL="0" indent="0">
              <a:buNone/>
            </a:pPr>
            <a:r>
              <a:rPr lang="ja-JP" altLang="en-US" sz="2000" dirty="0"/>
              <a:t>例</a:t>
            </a:r>
            <a:r>
              <a:rPr lang="en-US" altLang="ja-JP" sz="2000" dirty="0"/>
              <a:t>)	</a:t>
            </a:r>
            <a:r>
              <a:rPr lang="ja-JP" altLang="en-US" sz="2000" dirty="0"/>
              <a:t>入力 </a:t>
            </a:r>
            <a:r>
              <a:rPr lang="en-US" altLang="ja-JP" sz="2000" dirty="0"/>
              <a:t>: 8 6 4 5 </a:t>
            </a:r>
            <a:r>
              <a:rPr lang="ja-JP" altLang="en-US" sz="2000" dirty="0"/>
              <a:t>出力 </a:t>
            </a:r>
            <a:r>
              <a:rPr lang="en-US" altLang="ja-JP" sz="2000" dirty="0"/>
              <a:t>: YES</a:t>
            </a:r>
          </a:p>
          <a:p>
            <a:pPr marL="0" indent="0">
              <a:buNone/>
            </a:pPr>
            <a:r>
              <a:rPr kumimoji="1" lang="en-US" altLang="ja-JP" sz="2000" dirty="0"/>
              <a:t>	</a:t>
            </a:r>
            <a:r>
              <a:rPr kumimoji="1" lang="ja-JP" altLang="en-US" sz="2000" dirty="0"/>
              <a:t>入力 </a:t>
            </a:r>
            <a:r>
              <a:rPr kumimoji="1" lang="en-US" altLang="ja-JP" sz="2000" dirty="0"/>
              <a:t>: 8 6 4 6 </a:t>
            </a:r>
            <a:r>
              <a:rPr kumimoji="1" lang="ja-JP" altLang="en-US" sz="2000" dirty="0"/>
              <a:t>出力 </a:t>
            </a:r>
            <a:r>
              <a:rPr kumimoji="1" lang="en-US" altLang="ja-JP" sz="2000" dirty="0"/>
              <a:t>: NO</a:t>
            </a:r>
          </a:p>
          <a:p>
            <a:pPr marL="0" indent="0">
              <a:buNone/>
            </a:pPr>
            <a:r>
              <a:rPr lang="en-US" altLang="ja-JP" sz="2000" dirty="0"/>
              <a:t>	</a:t>
            </a:r>
            <a:r>
              <a:rPr lang="ja-JP" altLang="en-US" sz="2000" dirty="0"/>
              <a:t>入力 </a:t>
            </a:r>
            <a:r>
              <a:rPr lang="en-US" altLang="ja-JP" sz="2000" dirty="0"/>
              <a:t>: 8 6 4 7 </a:t>
            </a:r>
            <a:r>
              <a:rPr lang="ja-JP" altLang="en-US" sz="2000" dirty="0"/>
              <a:t>出力 </a:t>
            </a:r>
            <a:r>
              <a:rPr lang="en-US" altLang="ja-JP" sz="2000" dirty="0"/>
              <a:t>: NO</a:t>
            </a:r>
            <a:endParaRPr kumimoji="1" lang="ja-JP" altLang="en-US"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sp>
        <p:nvSpPr>
          <p:cNvPr id="10" name="テキスト ボックス 9"/>
          <p:cNvSpPr txBox="1"/>
          <p:nvPr/>
        </p:nvSpPr>
        <p:spPr>
          <a:xfrm>
            <a:off x="1893536" y="6280705"/>
            <a:ext cx="5416868" cy="369332"/>
          </a:xfrm>
          <a:prstGeom prst="rect">
            <a:avLst/>
          </a:prstGeom>
          <a:noFill/>
        </p:spPr>
        <p:txBody>
          <a:bodyPr wrap="none" rtlCol="0">
            <a:spAutoFit/>
          </a:bodyPr>
          <a:lstStyle/>
          <a:p>
            <a:r>
              <a:rPr lang="ja-JP" altLang="en-US" dirty="0"/>
              <a:t>出典 </a:t>
            </a:r>
            <a:r>
              <a:rPr lang="en-US" altLang="ja-JP" dirty="0"/>
              <a:t>: http://codeforces.com/contest/799/problem/A</a:t>
            </a:r>
            <a:endParaRPr kumimoji="1" lang="ja-JP" altLang="en-US" dirty="0"/>
          </a:p>
        </p:txBody>
      </p:sp>
    </p:spTree>
    <p:extLst>
      <p:ext uri="{BB962C8B-B14F-4D97-AF65-F5344CB8AC3E}">
        <p14:creationId xmlns:p14="http://schemas.microsoft.com/office/powerpoint/2010/main" val="2021194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ＭＳ Ｐゴシック" panose="020B0600070205080204" pitchFamily="50" charset="-128"/>
                <a:ea typeface="ＭＳ Ｐゴシック" panose="020B0600070205080204" pitchFamily="50" charset="-128"/>
              </a:rPr>
              <a:t>レーティングの計算式</a:t>
            </a:r>
            <a:endParaRPr kumimoji="1" lang="ja-JP" altLang="en-US" dirty="0">
              <a:latin typeface="ＭＳ Ｐゴシック" panose="020B0600070205080204" pitchFamily="50" charset="-128"/>
              <a:ea typeface="ＭＳ Ｐゴシック" panose="020B0600070205080204" pitchFamily="50" charset="-128"/>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en-US" altLang="ja-JP" dirty="0">
                    <a:latin typeface="ＭＳ Ｐゴシック" panose="020B0600070205080204" pitchFamily="50" charset="-128"/>
                    <a:ea typeface="ＭＳ Ｐゴシック" panose="020B0600070205080204" pitchFamily="50" charset="-128"/>
                  </a:rPr>
                  <a:t>A, B</a:t>
                </a:r>
                <a:r>
                  <a:rPr lang="ja-JP" altLang="en-US" dirty="0">
                    <a:latin typeface="ＭＳ Ｐゴシック" panose="020B0600070205080204" pitchFamily="50" charset="-128"/>
                    <a:ea typeface="ＭＳ Ｐゴシック" panose="020B0600070205080204" pitchFamily="50" charset="-128"/>
                  </a:rPr>
                  <a:t>のレーティングを</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𝑎</m:t>
                        </m:r>
                      </m:sub>
                    </m:sSub>
                    <m:r>
                      <a:rPr lang="en-US" altLang="ja-JP" i="1">
                        <a:latin typeface="Cambria Math" panose="02040503050406030204" pitchFamily="18" charset="0"/>
                      </a:rPr>
                      <m:t>, </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𝑏</m:t>
                        </m:r>
                      </m:sub>
                    </m:sSub>
                  </m:oMath>
                </a14:m>
                <a:r>
                  <a:rPr lang="ja-JP" altLang="en-US" dirty="0">
                    <a:latin typeface="ＭＳ Ｐゴシック" panose="020B0600070205080204" pitchFamily="50" charset="-128"/>
                    <a:ea typeface="ＭＳ Ｐゴシック" panose="020B0600070205080204" pitchFamily="50" charset="-128"/>
                  </a:rPr>
                  <a:t>とするとき，ラウンド終了時に</a:t>
                </a:r>
                <a:r>
                  <a:rPr lang="en-US" altLang="ja-JP" dirty="0">
                    <a:latin typeface="ＭＳ Ｐゴシック" panose="020B0600070205080204" pitchFamily="50" charset="-128"/>
                    <a:ea typeface="ＭＳ Ｐゴシック" panose="020B0600070205080204" pitchFamily="50" charset="-128"/>
                  </a:rPr>
                  <a:t>A</a:t>
                </a:r>
                <a:r>
                  <a:rPr lang="ja-JP" altLang="en-US" dirty="0">
                    <a:latin typeface="ＭＳ Ｐゴシック" panose="020B0600070205080204" pitchFamily="50" charset="-128"/>
                    <a:ea typeface="ＭＳ Ｐゴシック" panose="020B0600070205080204" pitchFamily="50" charset="-128"/>
                  </a:rPr>
                  <a:t>が</a:t>
                </a:r>
                <a:r>
                  <a:rPr lang="en-US" altLang="ja-JP" dirty="0">
                    <a:latin typeface="ＭＳ Ｐゴシック" panose="020B0600070205080204" pitchFamily="50" charset="-128"/>
                    <a:ea typeface="ＭＳ Ｐゴシック" panose="020B0600070205080204" pitchFamily="50" charset="-128"/>
                  </a:rPr>
                  <a:t>B</a:t>
                </a:r>
                <a:r>
                  <a:rPr lang="ja-JP" altLang="en-US" dirty="0">
                    <a:latin typeface="ＭＳ Ｐゴシック" panose="020B0600070205080204" pitchFamily="50" charset="-128"/>
                    <a:ea typeface="ＭＳ Ｐゴシック" panose="020B0600070205080204" pitchFamily="50" charset="-128"/>
                  </a:rPr>
                  <a:t>よりも高い順位になる確率が</a:t>
                </a:r>
                <a:r>
                  <a:rPr lang="en-US" altLang="ja-JP" dirty="0">
                    <a:latin typeface="ＭＳ Ｐゴシック" panose="020B0600070205080204" pitchFamily="50" charset="-128"/>
                    <a:ea typeface="ＭＳ Ｐゴシック" panose="020B0600070205080204" pitchFamily="50" charset="-128"/>
                  </a:rPr>
                  <a:t>, </a:t>
                </a:r>
              </a:p>
              <a:p>
                <a:pPr marL="0" indent="0">
                  <a:buNone/>
                </a:pPr>
                <a14:m>
                  <m:oMathPara xmlns:m="http://schemas.openxmlformats.org/officeDocument/2006/math">
                    <m:oMathParaPr>
                      <m:jc m:val="centerGroup"/>
                    </m:oMathParaPr>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𝐸</m:t>
                          </m:r>
                        </m:e>
                        <m:sub>
                          <m:r>
                            <a:rPr lang="en-US" altLang="ja-JP" i="1">
                              <a:latin typeface="Cambria Math" panose="02040503050406030204" pitchFamily="18" charset="0"/>
                            </a:rPr>
                            <m:t>𝐴</m:t>
                          </m:r>
                        </m:sub>
                      </m:sSub>
                      <m:r>
                        <a:rPr lang="en-US" altLang="ja-JP" i="1">
                          <a:latin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1+</m:t>
                          </m:r>
                          <m:sSup>
                            <m:sSupPr>
                              <m:ctrlPr>
                                <a:rPr lang="en-US" altLang="ja-JP" i="1">
                                  <a:latin typeface="Cambria Math" panose="02040503050406030204" pitchFamily="18" charset="0"/>
                                </a:rPr>
                              </m:ctrlPr>
                            </m:sSupPr>
                            <m:e>
                              <m:r>
                                <a:rPr lang="en-US" altLang="ja-JP" i="1">
                                  <a:latin typeface="Cambria Math" panose="02040503050406030204" pitchFamily="18" charset="0"/>
                                </a:rPr>
                                <m:t>10</m:t>
                              </m:r>
                            </m:e>
                            <m:sup>
                              <m:f>
                                <m:fPr>
                                  <m:ctrlPr>
                                    <a:rPr lang="en-US" altLang="ja-JP" i="1">
                                      <a:latin typeface="Cambria Math" panose="02040503050406030204" pitchFamily="18" charset="0"/>
                                    </a:rPr>
                                  </m:ctrlPr>
                                </m:fPr>
                                <m:num>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𝑏</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𝑎</m:t>
                                      </m:r>
                                    </m:sub>
                                  </m:sSub>
                                </m:num>
                                <m:den>
                                  <m:r>
                                    <a:rPr lang="en-US" altLang="ja-JP" i="1">
                                      <a:latin typeface="Cambria Math" panose="02040503050406030204" pitchFamily="18" charset="0"/>
                                    </a:rPr>
                                    <m:t>400</m:t>
                                  </m:r>
                                </m:den>
                              </m:f>
                            </m:sup>
                          </m:sSup>
                        </m:den>
                      </m:f>
                    </m:oMath>
                  </m:oMathPara>
                </a14:m>
                <a:endParaRPr lang="en-US" altLang="ja-JP" dirty="0">
                  <a:latin typeface="ＭＳ Ｐゴシック" panose="020B0600070205080204" pitchFamily="50" charset="-128"/>
                  <a:ea typeface="ＭＳ Ｐゴシック" panose="020B0600070205080204" pitchFamily="50" charset="-128"/>
                </a:endParaRPr>
              </a:p>
              <a:p>
                <a:pPr marL="0" indent="0">
                  <a:buNone/>
                </a:pPr>
                <a:r>
                  <a:rPr kumimoji="1" lang="ja-JP" altLang="en-US" dirty="0">
                    <a:latin typeface="ＭＳ Ｐゴシック" panose="020B0600070205080204" pitchFamily="50" charset="-128"/>
                    <a:ea typeface="ＭＳ Ｐゴシック" panose="020B0600070205080204" pitchFamily="50" charset="-128"/>
                  </a:rPr>
                  <a:t>となるようにレーティングが決められる</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600200"/>
                <a:ext cx="8520545" cy="4525963"/>
              </a:xfrm>
              <a:blipFill>
                <a:blip r:embed="rId3"/>
                <a:stretch>
                  <a:fillRect l="-1431" t="-17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a:p>
        </p:txBody>
      </p:sp>
    </p:spTree>
    <p:extLst>
      <p:ext uri="{BB962C8B-B14F-4D97-AF65-F5344CB8AC3E}">
        <p14:creationId xmlns:p14="http://schemas.microsoft.com/office/powerpoint/2010/main" val="22559135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機械学習</a:t>
            </a:r>
          </a:p>
        </p:txBody>
      </p:sp>
      <p:sp>
        <p:nvSpPr>
          <p:cNvPr id="3" name="コンテンツ プレースホルダー 2"/>
          <p:cNvSpPr>
            <a:spLocks noGrp="1"/>
          </p:cNvSpPr>
          <p:nvPr>
            <p:ph idx="1"/>
          </p:nvPr>
        </p:nvSpPr>
        <p:spPr>
          <a:xfrm>
            <a:off x="457200" y="1600201"/>
            <a:ext cx="8229600" cy="3938449"/>
          </a:xfrm>
        </p:spPr>
        <p:txBody>
          <a:bodyPr/>
          <a:lstStyle/>
          <a:p>
            <a:r>
              <a:rPr lang="ja-JP" altLang="en-US" dirty="0"/>
              <a:t>コンピュータがデータから反復的に学習し</a:t>
            </a:r>
            <a:r>
              <a:rPr lang="en-US" altLang="ja-JP" dirty="0"/>
              <a:t>, </a:t>
            </a:r>
            <a:br>
              <a:rPr lang="en-US" altLang="ja-JP" dirty="0"/>
            </a:br>
            <a:r>
              <a:rPr lang="ja-JP" altLang="en-US" dirty="0"/>
              <a:t>パターンや特徴を見つけ出し，新たなデータに対して結果を予測</a:t>
            </a:r>
            <a:endParaRPr lang="en-US" altLang="ja-JP" dirty="0"/>
          </a:p>
          <a:p>
            <a:r>
              <a:rPr kumimoji="1" lang="ja-JP" altLang="en-US" dirty="0"/>
              <a:t>本研究においては，アルゴリズムとして，</a:t>
            </a:r>
            <a:br>
              <a:rPr kumimoji="1" lang="en-US" altLang="ja-JP" dirty="0"/>
            </a:br>
            <a:r>
              <a:rPr kumimoji="1" lang="ja-JP" altLang="en-US" dirty="0"/>
              <a:t>予測精度が高かった</a:t>
            </a:r>
            <a:r>
              <a:rPr kumimoji="1" lang="ja-JP" altLang="en-US" dirty="0">
                <a:solidFill>
                  <a:srgbClr val="FF0000"/>
                </a:solidFill>
              </a:rPr>
              <a:t>決定木</a:t>
            </a:r>
            <a:r>
              <a:rPr kumimoji="1" lang="ja-JP" altLang="en-US" dirty="0"/>
              <a:t>，</a:t>
            </a:r>
            <a:r>
              <a:rPr kumimoji="1" lang="en-US" altLang="ja-JP" dirty="0">
                <a:solidFill>
                  <a:srgbClr val="FF0000"/>
                </a:solidFill>
              </a:rPr>
              <a:t>SVM</a:t>
            </a:r>
            <a:r>
              <a:rPr kumimoji="1" lang="ja-JP" altLang="en-US" dirty="0"/>
              <a:t>を採用</a:t>
            </a:r>
            <a:endParaRPr kumimoji="1" lang="en-US" altLang="ja-JP" dirty="0"/>
          </a:p>
          <a:p>
            <a:pPr lvl="1"/>
            <a:r>
              <a:rPr lang="en-US" altLang="ja-JP" dirty="0"/>
              <a:t>2</a:t>
            </a:r>
            <a:r>
              <a:rPr lang="ja-JP" altLang="en-US" dirty="0"/>
              <a:t>種類使用することで，判定の変化に柔軟に対応</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34</a:t>
            </a:fld>
            <a:endParaRPr kumimoji="1" lang="ja-JP" altLang="en-US"/>
          </a:p>
        </p:txBody>
      </p:sp>
    </p:spTree>
    <p:extLst>
      <p:ext uri="{BB962C8B-B14F-4D97-AF65-F5344CB8AC3E}">
        <p14:creationId xmlns:p14="http://schemas.microsoft.com/office/powerpoint/2010/main" val="38901988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機械学習</a:t>
            </a:r>
          </a:p>
        </p:txBody>
      </p:sp>
      <p:sp>
        <p:nvSpPr>
          <p:cNvPr id="3" name="コンテンツ プレースホルダー 2"/>
          <p:cNvSpPr>
            <a:spLocks noGrp="1"/>
          </p:cNvSpPr>
          <p:nvPr>
            <p:ph idx="1"/>
          </p:nvPr>
        </p:nvSpPr>
        <p:spPr>
          <a:xfrm>
            <a:off x="457200" y="1600202"/>
            <a:ext cx="8229600" cy="2798740"/>
          </a:xfrm>
        </p:spPr>
        <p:txBody>
          <a:bodyPr/>
          <a:lstStyle/>
          <a:p>
            <a:r>
              <a:rPr lang="ja-JP" altLang="en-US" dirty="0"/>
              <a:t>コンピュータがデータから反復的に学習し</a:t>
            </a:r>
            <a:r>
              <a:rPr lang="en-US" altLang="ja-JP" dirty="0"/>
              <a:t>, </a:t>
            </a:r>
            <a:r>
              <a:rPr lang="ja-JP" altLang="en-US" dirty="0"/>
              <a:t> パターンや特徴を見つけ出し，新たなデータに対して結果を予測</a:t>
            </a:r>
            <a:endParaRPr lang="en-US" altLang="ja-JP" dirty="0"/>
          </a:p>
          <a:p>
            <a:r>
              <a:rPr lang="ja-JP" altLang="en-US" dirty="0"/>
              <a:t>学習精度を確かめるためにデータを</a:t>
            </a:r>
            <a:r>
              <a:rPr lang="en-US" altLang="ja-JP" dirty="0"/>
              <a:t>2</a:t>
            </a:r>
            <a:r>
              <a:rPr lang="ja-JP" altLang="en-US" dirty="0"/>
              <a:t>種類に分割</a:t>
            </a:r>
          </a:p>
          <a:p>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35</a:t>
            </a:fld>
            <a:endParaRPr kumimoji="1" lang="ja-JP" altLang="en-US"/>
          </a:p>
        </p:txBody>
      </p:sp>
      <p:sp>
        <p:nvSpPr>
          <p:cNvPr id="10" name="正方形/長方形 9"/>
          <p:cNvSpPr/>
          <p:nvPr/>
        </p:nvSpPr>
        <p:spPr>
          <a:xfrm>
            <a:off x="760957" y="4599638"/>
            <a:ext cx="3528014" cy="12867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sz="2400" dirty="0">
              <a:solidFill>
                <a:schemeClr val="tx1"/>
              </a:solidFill>
            </a:endParaRPr>
          </a:p>
          <a:p>
            <a:r>
              <a:rPr kumimoji="1" lang="ja-JP" altLang="en-US" sz="2400" dirty="0">
                <a:solidFill>
                  <a:schemeClr val="tx1"/>
                </a:solidFill>
              </a:rPr>
              <a:t>特徴と出力結果の学習</a:t>
            </a:r>
            <a:r>
              <a:rPr lang="ja-JP" altLang="en-US" sz="2400" dirty="0">
                <a:solidFill>
                  <a:schemeClr val="tx1"/>
                </a:solidFill>
              </a:rPr>
              <a:t>を行う</a:t>
            </a:r>
            <a:r>
              <a:rPr kumimoji="1" lang="ja-JP" altLang="en-US" sz="2400" dirty="0">
                <a:solidFill>
                  <a:schemeClr val="tx1"/>
                </a:solidFill>
              </a:rPr>
              <a:t>ためのデータ</a:t>
            </a:r>
          </a:p>
        </p:txBody>
      </p:sp>
      <p:sp>
        <p:nvSpPr>
          <p:cNvPr id="11" name="正方形/長方形 10"/>
          <p:cNvSpPr/>
          <p:nvPr/>
        </p:nvSpPr>
        <p:spPr>
          <a:xfrm>
            <a:off x="4405745" y="4599638"/>
            <a:ext cx="4599710" cy="12867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sz="2400" dirty="0">
              <a:solidFill>
                <a:schemeClr val="tx1"/>
              </a:solidFill>
            </a:endParaRPr>
          </a:p>
          <a:p>
            <a:r>
              <a:rPr kumimoji="1" lang="ja-JP" altLang="en-US" sz="2400" dirty="0">
                <a:solidFill>
                  <a:schemeClr val="tx1"/>
                </a:solidFill>
              </a:rPr>
              <a:t>特徴を入力して出力結果が正しいか確認を行うためのデータ</a:t>
            </a:r>
          </a:p>
        </p:txBody>
      </p:sp>
      <p:sp>
        <p:nvSpPr>
          <p:cNvPr id="6" name="正方形/長方形 5"/>
          <p:cNvSpPr/>
          <p:nvPr/>
        </p:nvSpPr>
        <p:spPr>
          <a:xfrm>
            <a:off x="1023258" y="4398942"/>
            <a:ext cx="1817914" cy="545607"/>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訓練データ</a:t>
            </a:r>
          </a:p>
        </p:txBody>
      </p:sp>
      <p:sp>
        <p:nvSpPr>
          <p:cNvPr id="7" name="正方形/長方形 6"/>
          <p:cNvSpPr/>
          <p:nvPr/>
        </p:nvSpPr>
        <p:spPr>
          <a:xfrm>
            <a:off x="4733448" y="4392139"/>
            <a:ext cx="1972152" cy="545607"/>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テスト</a:t>
            </a:r>
            <a:r>
              <a:rPr kumimoji="1" lang="ja-JP" altLang="en-US" sz="2400" dirty="0">
                <a:solidFill>
                  <a:schemeClr val="tx1"/>
                </a:solidFill>
              </a:rPr>
              <a:t>データ</a:t>
            </a:r>
          </a:p>
        </p:txBody>
      </p:sp>
    </p:spTree>
    <p:extLst>
      <p:ext uri="{BB962C8B-B14F-4D97-AF65-F5344CB8AC3E}">
        <p14:creationId xmlns:p14="http://schemas.microsoft.com/office/powerpoint/2010/main" val="19264977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訓練及びテストデータ</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36</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8" name="コンテンツ プレースホルダー 2"/>
          <p:cNvSpPr>
            <a:spLocks noGrp="1"/>
          </p:cNvSpPr>
          <p:nvPr>
            <p:ph idx="1"/>
          </p:nvPr>
        </p:nvSpPr>
        <p:spPr>
          <a:xfrm>
            <a:off x="457199" y="1600200"/>
            <a:ext cx="8520545" cy="4525963"/>
          </a:xfrm>
        </p:spPr>
        <p:txBody>
          <a:bodyPr>
            <a:normAutofit/>
          </a:bodyPr>
          <a:lstStyle/>
          <a:p>
            <a:r>
              <a:rPr lang="ja-JP" altLang="en-US" dirty="0"/>
              <a:t>訓練データ</a:t>
            </a:r>
            <a:endParaRPr lang="en-US" altLang="ja-JP" dirty="0"/>
          </a:p>
          <a:p>
            <a:pPr marL="0" indent="0">
              <a:buNone/>
            </a:pPr>
            <a:endParaRPr kumimoji="1" lang="en-US" altLang="ja-JP" dirty="0"/>
          </a:p>
          <a:p>
            <a:pPr marL="0" indent="0">
              <a:buNone/>
            </a:pPr>
            <a:endParaRPr kumimoji="1" lang="en-US" altLang="ja-JP" dirty="0"/>
          </a:p>
          <a:p>
            <a:r>
              <a:rPr lang="ja-JP" altLang="en-US" dirty="0"/>
              <a:t>テストデータ</a:t>
            </a:r>
            <a:endParaRPr kumimoji="1" lang="en-US" altLang="ja-JP" dirty="0"/>
          </a:p>
        </p:txBody>
      </p:sp>
      <p:grpSp>
        <p:nvGrpSpPr>
          <p:cNvPr id="21" name="グループ化 20"/>
          <p:cNvGrpSpPr/>
          <p:nvPr/>
        </p:nvGrpSpPr>
        <p:grpSpPr>
          <a:xfrm>
            <a:off x="632705" y="2234441"/>
            <a:ext cx="7380634" cy="1455529"/>
            <a:chOff x="632705" y="2234441"/>
            <a:chExt cx="7380634" cy="1455529"/>
          </a:xfrm>
        </p:grpSpPr>
        <p:pic>
          <p:nvPicPr>
            <p:cNvPr id="3" name="図 2"/>
            <p:cNvPicPr>
              <a:picLocks noChangeAspect="1"/>
            </p:cNvPicPr>
            <p:nvPr/>
          </p:nvPicPr>
          <p:blipFill rotWithShape="1">
            <a:blip r:embed="rId3" cstate="print">
              <a:extLst>
                <a:ext uri="{28A0092B-C50C-407E-A947-70E740481C1C}">
                  <a14:useLocalDpi xmlns:a14="http://schemas.microsoft.com/office/drawing/2010/main" val="0"/>
                </a:ext>
              </a:extLst>
            </a:blip>
            <a:srcRect r="10463"/>
            <a:stretch/>
          </p:blipFill>
          <p:spPr>
            <a:xfrm>
              <a:off x="632705" y="2241138"/>
              <a:ext cx="3461253" cy="1052280"/>
            </a:xfrm>
            <a:prstGeom prst="rect">
              <a:avLst/>
            </a:prstGeom>
          </p:spPr>
        </p:pic>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4224275" y="2234441"/>
              <a:ext cx="404802" cy="1052370"/>
            </a:xfrm>
            <a:prstGeom prst="rect">
              <a:avLst/>
            </a:prstGeom>
          </p:spPr>
        </p:pic>
        <p:sp>
          <p:nvSpPr>
            <p:cNvPr id="6" name="U ターン矢印 5"/>
            <p:cNvSpPr/>
            <p:nvPr/>
          </p:nvSpPr>
          <p:spPr>
            <a:xfrm rot="10800000" flipH="1">
              <a:off x="3626070" y="3350566"/>
              <a:ext cx="886087" cy="339404"/>
            </a:xfrm>
            <a:prstGeom prst="uturnArrow">
              <a:avLst/>
            </a:prstGeom>
            <a:solidFill>
              <a:schemeClr val="accent5"/>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p:cNvSpPr txBox="1"/>
            <p:nvPr/>
          </p:nvSpPr>
          <p:spPr>
            <a:xfrm>
              <a:off x="5901964" y="2588176"/>
              <a:ext cx="2111375" cy="646331"/>
            </a:xfrm>
            <a:prstGeom prst="rect">
              <a:avLst/>
            </a:prstGeom>
            <a:noFill/>
          </p:spPr>
          <p:txBody>
            <a:bodyPr wrap="square" rtlCol="0">
              <a:spAutoFit/>
            </a:bodyPr>
            <a:lstStyle/>
            <a:p>
              <a:r>
                <a:rPr kumimoji="1" lang="ja-JP" altLang="en-US" dirty="0"/>
                <a:t>特徴の値に対する</a:t>
              </a:r>
              <a:r>
                <a:rPr lang="ja-JP" altLang="en-US" dirty="0"/>
                <a:t>良否</a:t>
              </a:r>
              <a:r>
                <a:rPr kumimoji="1" lang="ja-JP" altLang="en-US" dirty="0"/>
                <a:t>を与える</a:t>
              </a:r>
            </a:p>
          </p:txBody>
        </p:sp>
      </p:grpSp>
      <p:grpSp>
        <p:nvGrpSpPr>
          <p:cNvPr id="10" name="グループ化 9"/>
          <p:cNvGrpSpPr/>
          <p:nvPr/>
        </p:nvGrpSpPr>
        <p:grpSpPr>
          <a:xfrm>
            <a:off x="649626" y="4387647"/>
            <a:ext cx="7466852" cy="1262724"/>
            <a:chOff x="649626" y="4387647"/>
            <a:chExt cx="7466852" cy="1262724"/>
          </a:xfrm>
        </p:grpSpPr>
        <p:pic>
          <p:nvPicPr>
            <p:cNvPr id="20" name="図 19"/>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4306169" y="4387648"/>
              <a:ext cx="411976" cy="917190"/>
            </a:xfrm>
            <a:prstGeom prst="rect">
              <a:avLst/>
            </a:prstGeom>
          </p:spPr>
        </p:pic>
        <p:grpSp>
          <p:nvGrpSpPr>
            <p:cNvPr id="11" name="グループ化 10"/>
            <p:cNvGrpSpPr/>
            <p:nvPr/>
          </p:nvGrpSpPr>
          <p:grpSpPr>
            <a:xfrm>
              <a:off x="649626" y="4387647"/>
              <a:ext cx="7466852" cy="1262724"/>
              <a:chOff x="482391" y="3289826"/>
              <a:chExt cx="11293114" cy="2366194"/>
            </a:xfrm>
          </p:grpSpPr>
          <p:pic>
            <p:nvPicPr>
              <p:cNvPr id="12" name="図 11"/>
              <p:cNvPicPr>
                <a:picLocks noChangeAspect="1"/>
              </p:cNvPicPr>
              <p:nvPr/>
            </p:nvPicPr>
            <p:blipFill rotWithShape="1">
              <a:blip r:embed="rId3" cstate="print">
                <a:extLst>
                  <a:ext uri="{28A0092B-C50C-407E-A947-70E740481C1C}">
                    <a14:useLocalDpi xmlns:a14="http://schemas.microsoft.com/office/drawing/2010/main" val="0"/>
                  </a:ext>
                </a:extLst>
              </a:blip>
              <a:srcRect r="10463"/>
              <a:stretch/>
            </p:blipFill>
            <p:spPr>
              <a:xfrm>
                <a:off x="482391" y="3289826"/>
                <a:ext cx="5327690" cy="1718555"/>
              </a:xfrm>
              <a:prstGeom prst="rect">
                <a:avLst/>
              </a:prstGeom>
            </p:spPr>
          </p:pic>
          <p:sp>
            <p:nvSpPr>
              <p:cNvPr id="13" name="U ターン矢印 12"/>
              <p:cNvSpPr/>
              <p:nvPr/>
            </p:nvSpPr>
            <p:spPr>
              <a:xfrm rot="10800000" flipH="1">
                <a:off x="5089892" y="5101715"/>
                <a:ext cx="1234321" cy="554305"/>
              </a:xfrm>
              <a:prstGeom prst="uturnArrow">
                <a:avLst/>
              </a:prstGeom>
              <a:solidFill>
                <a:schemeClr val="accent5"/>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テキスト ボックス 14"/>
              <p:cNvSpPr txBox="1"/>
              <p:nvPr/>
            </p:nvSpPr>
            <p:spPr>
              <a:xfrm>
                <a:off x="8426201" y="3661921"/>
                <a:ext cx="3349304" cy="1211147"/>
              </a:xfrm>
              <a:prstGeom prst="rect">
                <a:avLst/>
              </a:prstGeom>
              <a:noFill/>
            </p:spPr>
            <p:txBody>
              <a:bodyPr wrap="square" rtlCol="0">
                <a:spAutoFit/>
              </a:bodyPr>
              <a:lstStyle/>
              <a:p>
                <a:r>
                  <a:rPr lang="ja-JP" altLang="en-US" dirty="0"/>
                  <a:t>訓練データをもとに良否を出力</a:t>
                </a:r>
                <a:endParaRPr kumimoji="1" lang="ja-JP" altLang="en-US" dirty="0"/>
              </a:p>
            </p:txBody>
          </p:sp>
          <p:sp>
            <p:nvSpPr>
              <p:cNvPr id="16" name="正方形/長方形 15"/>
              <p:cNvSpPr/>
              <p:nvPr/>
            </p:nvSpPr>
            <p:spPr>
              <a:xfrm>
                <a:off x="6012668" y="3528770"/>
                <a:ext cx="610662" cy="141610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a:t>
                </a:r>
              </a:p>
            </p:txBody>
          </p:sp>
          <p:pic>
            <p:nvPicPr>
              <p:cNvPr id="17" name="図 16"/>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7674463" y="3289830"/>
                <a:ext cx="623086" cy="1718705"/>
              </a:xfrm>
              <a:prstGeom prst="rect">
                <a:avLst/>
              </a:prstGeom>
            </p:spPr>
          </p:pic>
          <p:sp>
            <p:nvSpPr>
              <p:cNvPr id="18" name="左右矢印 17"/>
              <p:cNvSpPr/>
              <p:nvPr/>
            </p:nvSpPr>
            <p:spPr>
              <a:xfrm>
                <a:off x="6906553" y="4149179"/>
                <a:ext cx="522225" cy="29349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6507013" y="4552382"/>
                <a:ext cx="1736388" cy="692084"/>
              </a:xfrm>
              <a:prstGeom prst="rect">
                <a:avLst/>
              </a:prstGeom>
              <a:noFill/>
            </p:spPr>
            <p:txBody>
              <a:bodyPr wrap="square" rtlCol="0">
                <a:spAutoFit/>
              </a:bodyPr>
              <a:lstStyle/>
              <a:p>
                <a:r>
                  <a:rPr lang="ja-JP" altLang="en-US" dirty="0"/>
                  <a:t>同じ</a:t>
                </a:r>
                <a:r>
                  <a:rPr kumimoji="1" lang="ja-JP" altLang="en-US" dirty="0"/>
                  <a:t>か？</a:t>
                </a:r>
              </a:p>
            </p:txBody>
          </p:sp>
        </p:grpSp>
      </p:grpSp>
    </p:spTree>
    <p:extLst>
      <p:ext uri="{BB962C8B-B14F-4D97-AF65-F5344CB8AC3E}">
        <p14:creationId xmlns:p14="http://schemas.microsoft.com/office/powerpoint/2010/main" val="29704422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レーティング度数分布</a:t>
            </a:r>
          </a:p>
        </p:txBody>
      </p:sp>
      <p:sp>
        <p:nvSpPr>
          <p:cNvPr id="3" name="コンテンツ プレースホルダー 2"/>
          <p:cNvSpPr>
            <a:spLocks noGrp="1"/>
          </p:cNvSpPr>
          <p:nvPr>
            <p:ph idx="1"/>
          </p:nvPr>
        </p:nvSpPr>
        <p:spPr/>
        <p:txBody>
          <a:bodyPr/>
          <a:lstStyle/>
          <a:p>
            <a:r>
              <a:rPr lang="ja-JP" altLang="en-US" dirty="0"/>
              <a:t>分布が正規分布に従っており，レーティング</a:t>
            </a:r>
            <a:r>
              <a:rPr lang="en-US" altLang="ja-JP" dirty="0"/>
              <a:t>1300</a:t>
            </a:r>
            <a:r>
              <a:rPr lang="ja-JP" altLang="en-US" dirty="0"/>
              <a:t>～</a:t>
            </a:r>
            <a:r>
              <a:rPr lang="en-US" altLang="ja-JP" dirty="0"/>
              <a:t>1500</a:t>
            </a:r>
            <a:r>
              <a:rPr lang="ja-JP" altLang="en-US" dirty="0"/>
              <a:t>で参加者の</a:t>
            </a:r>
            <a:r>
              <a:rPr lang="en-US" altLang="ja-JP" dirty="0"/>
              <a:t>55%</a:t>
            </a:r>
            <a:r>
              <a:rPr lang="ja-JP" altLang="en-US" dirty="0"/>
              <a:t>を超える</a:t>
            </a:r>
            <a:endParaRPr kumimoji="1" lang="ja-JP" altLang="en-US" dirty="0"/>
          </a:p>
        </p:txBody>
      </p:sp>
      <p:graphicFrame>
        <p:nvGraphicFramePr>
          <p:cNvPr id="5" name="グラフ 4"/>
          <p:cNvGraphicFramePr>
            <a:graphicFrameLocks/>
          </p:cNvGraphicFramePr>
          <p:nvPr>
            <p:extLst>
              <p:ext uri="{D42A27DB-BD31-4B8C-83A1-F6EECF244321}">
                <p14:modId xmlns:p14="http://schemas.microsoft.com/office/powerpoint/2010/main" val="3255534628"/>
              </p:ext>
            </p:extLst>
          </p:nvPr>
        </p:nvGraphicFramePr>
        <p:xfrm>
          <a:off x="841664" y="3283527"/>
          <a:ext cx="6941127" cy="3252356"/>
        </p:xfrm>
        <a:graphic>
          <a:graphicData uri="http://schemas.openxmlformats.org/drawingml/2006/chart">
            <c:chart xmlns:c="http://schemas.openxmlformats.org/drawingml/2006/chart" xmlns:r="http://schemas.openxmlformats.org/officeDocument/2006/relationships" r:id="rId2"/>
          </a:graphicData>
        </a:graphic>
      </p:graphicFrame>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37</a:t>
            </a:fld>
            <a:endParaRPr kumimoji="1" lang="ja-JP" altLang="en-US"/>
          </a:p>
        </p:txBody>
      </p:sp>
    </p:spTree>
    <p:extLst>
      <p:ext uri="{BB962C8B-B14F-4D97-AF65-F5344CB8AC3E}">
        <p14:creationId xmlns:p14="http://schemas.microsoft.com/office/powerpoint/2010/main" val="3034884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ja-JP" altLang="en-US" dirty="0"/>
              <a:t>言語別提出割合</a:t>
            </a:r>
            <a:endParaRPr kumimoji="1" lang="ja-JP" altLang="en-US" dirty="0"/>
          </a:p>
        </p:txBody>
      </p:sp>
      <p:sp>
        <p:nvSpPr>
          <p:cNvPr id="5" name="スライド番号プレースホルダー 4"/>
          <p:cNvSpPr>
            <a:spLocks noGrp="1"/>
          </p:cNvSpPr>
          <p:nvPr>
            <p:ph type="sldNum" sz="quarter" idx="12"/>
          </p:nvPr>
        </p:nvSpPr>
        <p:spPr/>
        <p:txBody>
          <a:bodyPr/>
          <a:lstStyle/>
          <a:p>
            <a:fld id="{1EED56CB-58F9-4B74-8C64-FB1757321DFA}" type="slidenum">
              <a:rPr kumimoji="1" lang="ja-JP" altLang="en-US" smtClean="0"/>
              <a:t>38</a:t>
            </a:fld>
            <a:endParaRPr kumimoji="1" lang="ja-JP" altLang="en-US"/>
          </a:p>
        </p:txBody>
      </p:sp>
      <p:pic>
        <p:nvPicPr>
          <p:cNvPr id="6" name="図 5"/>
          <p:cNvPicPr>
            <a:picLocks noChangeAspect="1"/>
          </p:cNvPicPr>
          <p:nvPr/>
        </p:nvPicPr>
        <p:blipFill>
          <a:blip r:embed="rId2"/>
          <a:stretch>
            <a:fillRect/>
          </a:stretch>
        </p:blipFill>
        <p:spPr>
          <a:xfrm>
            <a:off x="2494153" y="1957233"/>
            <a:ext cx="4144582" cy="4273095"/>
          </a:xfrm>
          <a:prstGeom prst="rect">
            <a:avLst/>
          </a:prstGeom>
        </p:spPr>
      </p:pic>
    </p:spTree>
    <p:extLst>
      <p:ext uri="{BB962C8B-B14F-4D97-AF65-F5344CB8AC3E}">
        <p14:creationId xmlns:p14="http://schemas.microsoft.com/office/powerpoint/2010/main" val="1738899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a:t>Codeforces</a:t>
            </a:r>
            <a:r>
              <a:rPr kumimoji="1" lang="ja-JP" altLang="en-US" dirty="0"/>
              <a:t>選定理由</a:t>
            </a:r>
          </a:p>
        </p:txBody>
      </p:sp>
      <p:sp>
        <p:nvSpPr>
          <p:cNvPr id="3" name="コンテンツ プレースホルダー 2"/>
          <p:cNvSpPr>
            <a:spLocks noGrp="1"/>
          </p:cNvSpPr>
          <p:nvPr>
            <p:ph idx="1"/>
          </p:nvPr>
        </p:nvSpPr>
        <p:spPr/>
        <p:txBody>
          <a:bodyPr/>
          <a:lstStyle/>
          <a:p>
            <a:r>
              <a:rPr kumimoji="1" lang="ja-JP" altLang="en-US" dirty="0"/>
              <a:t>アクティブユーザー数が多い</a:t>
            </a:r>
            <a:endParaRPr kumimoji="1" lang="en-US" altLang="ja-JP" dirty="0"/>
          </a:p>
          <a:p>
            <a:pPr lvl="1"/>
            <a:endParaRPr kumimoji="1" lang="en-US" altLang="ja-JP" dirty="0"/>
          </a:p>
          <a:p>
            <a:r>
              <a:rPr kumimoji="1" lang="ja-JP" altLang="en-US" dirty="0"/>
              <a:t>すべての提出履歴を閲覧可能</a:t>
            </a:r>
            <a:endParaRPr kumimoji="1" lang="en-US" altLang="ja-JP" dirty="0"/>
          </a:p>
          <a:p>
            <a:pPr lvl="1"/>
            <a:r>
              <a:rPr lang="ja-JP" altLang="en-US" dirty="0"/>
              <a:t>同じく閲覧可能な</a:t>
            </a:r>
            <a:r>
              <a:rPr lang="en-US" altLang="ja-JP" dirty="0" err="1"/>
              <a:t>CodeChef</a:t>
            </a:r>
            <a:r>
              <a:rPr lang="ja-JP" altLang="en-US" dirty="0"/>
              <a:t>と比較しても，履歴へのアクセスが容易</a:t>
            </a:r>
            <a:endParaRPr lang="en-US" altLang="ja-JP" dirty="0"/>
          </a:p>
          <a:p>
            <a:pPr lvl="1"/>
            <a:endParaRPr lang="en-US" altLang="ja-JP" dirty="0"/>
          </a:p>
          <a:p>
            <a:r>
              <a:rPr lang="ja-JP" altLang="en-US" dirty="0"/>
              <a:t>データマイニング用の</a:t>
            </a:r>
            <a:r>
              <a:rPr lang="en-US" altLang="ja-JP" dirty="0"/>
              <a:t>API</a:t>
            </a:r>
            <a:r>
              <a:rPr lang="ja-JP" altLang="en-US" dirty="0"/>
              <a:t>が存在</a:t>
            </a:r>
            <a:endParaRPr lang="en-US" altLang="ja-JP" dirty="0"/>
          </a:p>
          <a:p>
            <a:pPr lvl="1"/>
            <a:r>
              <a:rPr kumimoji="1" lang="en-US" altLang="ja-JP" dirty="0" err="1"/>
              <a:t>Topcoder</a:t>
            </a:r>
            <a:r>
              <a:rPr kumimoji="1" lang="ja-JP" altLang="en-US" dirty="0"/>
              <a:t>と比較して，履歴アクセスに特化</a:t>
            </a:r>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39</a:t>
            </a:fld>
            <a:endParaRPr kumimoji="1" lang="ja-JP" altLang="en-US"/>
          </a:p>
        </p:txBody>
      </p:sp>
    </p:spTree>
    <p:extLst>
      <p:ext uri="{BB962C8B-B14F-4D97-AF65-F5344CB8AC3E}">
        <p14:creationId xmlns:p14="http://schemas.microsoft.com/office/powerpoint/2010/main" val="1532947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n-ea"/>
                <a:ea typeface="+mn-ea"/>
              </a:rPr>
              <a:t>上級者・初級者の特徴の差異</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783771"/>
          </a:xfrm>
        </p:spPr>
        <p:txBody>
          <a:bodyPr>
            <a:normAutofit/>
          </a:bodyPr>
          <a:lstStyle/>
          <a:p>
            <a:pPr marL="0" indent="0">
              <a:buNone/>
            </a:pPr>
            <a:r>
              <a:rPr lang="ja-JP" altLang="en-US" dirty="0"/>
              <a:t>先行研究</a:t>
            </a:r>
            <a:r>
              <a:rPr lang="en-US" altLang="ja-JP" dirty="0"/>
              <a:t>[1]</a:t>
            </a:r>
            <a:r>
              <a:rPr lang="ja-JP" altLang="en-US" dirty="0"/>
              <a:t>で有意差が認められた特徴量</a:t>
            </a:r>
            <a:endParaRPr kumimoji="1"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37" name="正方形/長方形 36"/>
          <p:cNvSpPr/>
          <p:nvPr/>
        </p:nvSpPr>
        <p:spPr>
          <a:xfrm>
            <a:off x="155387" y="2482391"/>
            <a:ext cx="4887954" cy="374793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lang="en-US" altLang="ja-JP" sz="2000" dirty="0">
              <a:solidFill>
                <a:schemeClr val="tx1"/>
              </a:solidFill>
            </a:endParaRPr>
          </a:p>
          <a:p>
            <a:endParaRPr lang="en-US" altLang="ja-JP" sz="2000" dirty="0">
              <a:solidFill>
                <a:schemeClr val="tx1"/>
              </a:solidFill>
            </a:endParaRPr>
          </a:p>
          <a:p>
            <a:endParaRPr lang="en-US" altLang="ja-JP" sz="2400" dirty="0">
              <a:solidFill>
                <a:schemeClr val="tx1"/>
              </a:solidFill>
            </a:endParaRPr>
          </a:p>
        </p:txBody>
      </p:sp>
      <p:sp>
        <p:nvSpPr>
          <p:cNvPr id="38" name="正方形/長方形 37"/>
          <p:cNvSpPr/>
          <p:nvPr/>
        </p:nvSpPr>
        <p:spPr>
          <a:xfrm>
            <a:off x="356762" y="2198244"/>
            <a:ext cx="2590802"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予約語利用頻度</a:t>
            </a:r>
          </a:p>
        </p:txBody>
      </p:sp>
      <p:sp>
        <p:nvSpPr>
          <p:cNvPr id="6" name="正方形/長方形 5"/>
          <p:cNvSpPr/>
          <p:nvPr/>
        </p:nvSpPr>
        <p:spPr>
          <a:xfrm>
            <a:off x="319150" y="4637716"/>
            <a:ext cx="4406690" cy="121031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en-US" altLang="ja-JP">
                <a:solidFill>
                  <a:schemeClr val="tx1"/>
                </a:solidFill>
              </a:rPr>
              <a:t>if</a:t>
            </a:r>
            <a:r>
              <a:rPr lang="en-US" altLang="ja-JP" dirty="0">
                <a:solidFill>
                  <a:schemeClr val="tx1"/>
                </a:solidFill>
              </a:rPr>
              <a:t>, else, break</a:t>
            </a:r>
            <a:r>
              <a:rPr lang="ja-JP" altLang="en-US" dirty="0">
                <a:solidFill>
                  <a:schemeClr val="tx1"/>
                </a:solidFill>
              </a:rPr>
              <a:t>等の</a:t>
            </a:r>
            <a:r>
              <a:rPr lang="ja-JP" altLang="en-US" dirty="0">
                <a:solidFill>
                  <a:srgbClr val="FF0000"/>
                </a:solidFill>
              </a:rPr>
              <a:t>分岐</a:t>
            </a:r>
            <a:r>
              <a:rPr lang="ja-JP" altLang="en-US" dirty="0">
                <a:solidFill>
                  <a:schemeClr val="tx1"/>
                </a:solidFill>
              </a:rPr>
              <a:t>に関する予約語を多く用いる</a:t>
            </a:r>
          </a:p>
        </p:txBody>
      </p:sp>
      <p:sp>
        <p:nvSpPr>
          <p:cNvPr id="42" name="正方形/長方形 41"/>
          <p:cNvSpPr/>
          <p:nvPr/>
        </p:nvSpPr>
        <p:spPr>
          <a:xfrm>
            <a:off x="319150" y="3091543"/>
            <a:ext cx="4516801" cy="981259"/>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a:solidFill>
                <a:schemeClr val="tx1"/>
              </a:solidFill>
            </a:endParaRPr>
          </a:p>
          <a:p>
            <a:r>
              <a:rPr lang="en-US" altLang="ja-JP" dirty="0" err="1">
                <a:solidFill>
                  <a:schemeClr val="tx1"/>
                </a:solidFill>
              </a:rPr>
              <a:t>typedef</a:t>
            </a:r>
            <a:r>
              <a:rPr lang="ja-JP" altLang="en-US" dirty="0">
                <a:solidFill>
                  <a:schemeClr val="tx1"/>
                </a:solidFill>
              </a:rPr>
              <a:t>や</a:t>
            </a:r>
            <a:r>
              <a:rPr lang="en-US" altLang="ja-JP" dirty="0">
                <a:solidFill>
                  <a:schemeClr val="tx1"/>
                </a:solidFill>
              </a:rPr>
              <a:t>template</a:t>
            </a:r>
            <a:r>
              <a:rPr lang="ja-JP" altLang="en-US" dirty="0" err="1">
                <a:solidFill>
                  <a:schemeClr val="tx1"/>
                </a:solidFill>
              </a:rPr>
              <a:t>，</a:t>
            </a:r>
            <a:r>
              <a:rPr lang="en-US" altLang="ja-JP" dirty="0">
                <a:solidFill>
                  <a:schemeClr val="tx1"/>
                </a:solidFill>
              </a:rPr>
              <a:t>class</a:t>
            </a:r>
            <a:r>
              <a:rPr lang="ja-JP" altLang="en-US" dirty="0">
                <a:solidFill>
                  <a:schemeClr val="tx1"/>
                </a:solidFill>
              </a:rPr>
              <a:t>等のプログラムの</a:t>
            </a:r>
            <a:r>
              <a:rPr lang="ja-JP" altLang="en-US" dirty="0">
                <a:solidFill>
                  <a:srgbClr val="FF0000"/>
                </a:solidFill>
              </a:rPr>
              <a:t>構造化</a:t>
            </a:r>
            <a:r>
              <a:rPr lang="ja-JP" altLang="en-US" dirty="0">
                <a:solidFill>
                  <a:schemeClr val="tx1"/>
                </a:solidFill>
              </a:rPr>
              <a:t>を促進する予約語を多く用いる</a:t>
            </a:r>
            <a:endParaRPr lang="en-US" altLang="ja-JP" dirty="0">
              <a:solidFill>
                <a:schemeClr val="tx1"/>
              </a:solidFill>
            </a:endParaRPr>
          </a:p>
          <a:p>
            <a:endParaRPr kumimoji="1" lang="ja-JP" altLang="en-US" dirty="0">
              <a:solidFill>
                <a:schemeClr val="tx1"/>
              </a:solidFill>
            </a:endParaRPr>
          </a:p>
        </p:txBody>
      </p:sp>
      <p:sp>
        <p:nvSpPr>
          <p:cNvPr id="40" name="正方形/長方形 39"/>
          <p:cNvSpPr/>
          <p:nvPr/>
        </p:nvSpPr>
        <p:spPr>
          <a:xfrm>
            <a:off x="457199" y="448531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初</a:t>
            </a:r>
            <a:r>
              <a:rPr kumimoji="1" lang="ja-JP" altLang="en-US" dirty="0">
                <a:solidFill>
                  <a:schemeClr val="tx1"/>
                </a:solidFill>
              </a:rPr>
              <a:t>級者</a:t>
            </a:r>
          </a:p>
        </p:txBody>
      </p:sp>
      <p:sp>
        <p:nvSpPr>
          <p:cNvPr id="5" name="正方形/長方形 4"/>
          <p:cNvSpPr/>
          <p:nvPr/>
        </p:nvSpPr>
        <p:spPr>
          <a:xfrm>
            <a:off x="457199" y="2932411"/>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solidFill>
                  <a:schemeClr val="tx1"/>
                </a:solidFill>
              </a:rPr>
              <a:t>上級者</a:t>
            </a:r>
          </a:p>
        </p:txBody>
      </p:sp>
      <p:sp>
        <p:nvSpPr>
          <p:cNvPr id="43" name="正方形/長方形 42"/>
          <p:cNvSpPr/>
          <p:nvPr/>
        </p:nvSpPr>
        <p:spPr>
          <a:xfrm>
            <a:off x="5187205" y="2482391"/>
            <a:ext cx="3790539" cy="374793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kumimoji="1" lang="en-US" altLang="ja-JP" dirty="0">
              <a:solidFill>
                <a:schemeClr val="tx1"/>
              </a:solidFill>
            </a:endParaRPr>
          </a:p>
          <a:p>
            <a:endParaRPr lang="en-US" altLang="ja-JP" dirty="0">
              <a:solidFill>
                <a:schemeClr val="tx1"/>
              </a:solidFill>
            </a:endParaRPr>
          </a:p>
          <a:p>
            <a:endParaRPr lang="en-US" altLang="ja-JP" sz="2000" dirty="0">
              <a:solidFill>
                <a:schemeClr val="tx1"/>
              </a:solidFill>
            </a:endParaRPr>
          </a:p>
          <a:p>
            <a:endParaRPr lang="en-US" altLang="ja-JP" sz="2000" dirty="0">
              <a:solidFill>
                <a:schemeClr val="tx1"/>
              </a:solidFill>
            </a:endParaRPr>
          </a:p>
          <a:p>
            <a:endParaRPr lang="en-US" altLang="ja-JP" sz="2400" dirty="0">
              <a:solidFill>
                <a:schemeClr val="tx1"/>
              </a:solidFill>
            </a:endParaRPr>
          </a:p>
        </p:txBody>
      </p:sp>
      <p:sp>
        <p:nvSpPr>
          <p:cNvPr id="44" name="正方形/長方形 43"/>
          <p:cNvSpPr/>
          <p:nvPr/>
        </p:nvSpPr>
        <p:spPr>
          <a:xfrm>
            <a:off x="5489015" y="2198244"/>
            <a:ext cx="1655455"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メトリクス値</a:t>
            </a:r>
            <a:endParaRPr kumimoji="1" lang="ja-JP" altLang="en-US" sz="2400" dirty="0">
              <a:solidFill>
                <a:schemeClr val="tx1"/>
              </a:solidFill>
            </a:endParaRPr>
          </a:p>
        </p:txBody>
      </p:sp>
      <p:sp>
        <p:nvSpPr>
          <p:cNvPr id="45" name="正方形/長方形 44"/>
          <p:cNvSpPr/>
          <p:nvPr/>
        </p:nvSpPr>
        <p:spPr>
          <a:xfrm>
            <a:off x="5330191" y="4706325"/>
            <a:ext cx="3504565" cy="825912"/>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ja-JP" altLang="en-US" dirty="0">
                <a:solidFill>
                  <a:srgbClr val="FF0000"/>
                </a:solidFill>
              </a:rPr>
              <a:t>ネスト深さ</a:t>
            </a:r>
            <a:r>
              <a:rPr lang="ja-JP" altLang="en-US" dirty="0">
                <a:solidFill>
                  <a:schemeClr val="tx1"/>
                </a:solidFill>
              </a:rPr>
              <a:t>や</a:t>
            </a:r>
            <a:r>
              <a:rPr lang="ja-JP" altLang="en-US" dirty="0">
                <a:solidFill>
                  <a:srgbClr val="FF0000"/>
                </a:solidFill>
              </a:rPr>
              <a:t>分岐数</a:t>
            </a:r>
            <a:r>
              <a:rPr lang="ja-JP" altLang="en-US" dirty="0">
                <a:solidFill>
                  <a:schemeClr val="tx1"/>
                </a:solidFill>
              </a:rPr>
              <a:t>が多い</a:t>
            </a:r>
            <a:endParaRPr lang="en-US" altLang="ja-JP" dirty="0">
              <a:solidFill>
                <a:schemeClr val="tx1"/>
              </a:solidFill>
            </a:endParaRPr>
          </a:p>
          <a:p>
            <a:endParaRPr lang="en-US" altLang="ja-JP" dirty="0">
              <a:solidFill>
                <a:schemeClr val="tx1"/>
              </a:solidFill>
            </a:endParaRPr>
          </a:p>
        </p:txBody>
      </p:sp>
      <p:sp>
        <p:nvSpPr>
          <p:cNvPr id="47" name="正方形/長方形 46"/>
          <p:cNvSpPr/>
          <p:nvPr/>
        </p:nvSpPr>
        <p:spPr>
          <a:xfrm>
            <a:off x="5330191" y="3085876"/>
            <a:ext cx="3504565" cy="966473"/>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ja-JP" altLang="en-US" dirty="0">
                <a:solidFill>
                  <a:srgbClr val="FF0000"/>
                </a:solidFill>
              </a:rPr>
              <a:t>関数の数</a:t>
            </a:r>
            <a:r>
              <a:rPr lang="ja-JP" altLang="en-US" dirty="0">
                <a:solidFill>
                  <a:schemeClr val="tx1"/>
                </a:solidFill>
              </a:rPr>
              <a:t>や</a:t>
            </a:r>
            <a:r>
              <a:rPr lang="ja-JP" altLang="en-US" dirty="0">
                <a:solidFill>
                  <a:srgbClr val="FF0000"/>
                </a:solidFill>
              </a:rPr>
              <a:t>クラス数</a:t>
            </a:r>
            <a:r>
              <a:rPr lang="ja-JP" altLang="en-US" dirty="0">
                <a:solidFill>
                  <a:schemeClr val="tx1"/>
                </a:solidFill>
              </a:rPr>
              <a:t>が多く，処理を分散しているため</a:t>
            </a:r>
            <a:r>
              <a:rPr lang="ja-JP" altLang="en-US" dirty="0">
                <a:solidFill>
                  <a:srgbClr val="FF0000"/>
                </a:solidFill>
              </a:rPr>
              <a:t>行数</a:t>
            </a:r>
            <a:r>
              <a:rPr lang="ja-JP" altLang="en-US" dirty="0">
                <a:solidFill>
                  <a:schemeClr val="tx1"/>
                </a:solidFill>
              </a:rPr>
              <a:t>が多い</a:t>
            </a:r>
          </a:p>
          <a:p>
            <a:endParaRPr lang="en-US" altLang="ja-JP" dirty="0">
              <a:solidFill>
                <a:schemeClr val="tx1"/>
              </a:solidFill>
            </a:endParaRPr>
          </a:p>
        </p:txBody>
      </p:sp>
      <p:sp>
        <p:nvSpPr>
          <p:cNvPr id="23" name="正方形/長方形 22"/>
          <p:cNvSpPr/>
          <p:nvPr/>
        </p:nvSpPr>
        <p:spPr>
          <a:xfrm>
            <a:off x="1435444" y="6471651"/>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
        <p:nvSpPr>
          <p:cNvPr id="18" name="正方形/長方形 17"/>
          <p:cNvSpPr/>
          <p:nvPr/>
        </p:nvSpPr>
        <p:spPr>
          <a:xfrm>
            <a:off x="5436574" y="2927360"/>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solidFill>
                  <a:schemeClr val="tx1"/>
                </a:solidFill>
              </a:rPr>
              <a:t>上級者</a:t>
            </a:r>
          </a:p>
        </p:txBody>
      </p:sp>
      <p:sp>
        <p:nvSpPr>
          <p:cNvPr id="19" name="正方形/長方形 18"/>
          <p:cNvSpPr/>
          <p:nvPr/>
        </p:nvSpPr>
        <p:spPr>
          <a:xfrm>
            <a:off x="5436573" y="4553925"/>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初</a:t>
            </a:r>
            <a:r>
              <a:rPr kumimoji="1" lang="ja-JP" altLang="en-US" dirty="0">
                <a:solidFill>
                  <a:schemeClr val="tx1"/>
                </a:solidFill>
              </a:rPr>
              <a:t>級者</a:t>
            </a:r>
          </a:p>
        </p:txBody>
      </p:sp>
    </p:spTree>
    <p:extLst>
      <p:ext uri="{BB962C8B-B14F-4D97-AF65-F5344CB8AC3E}">
        <p14:creationId xmlns:p14="http://schemas.microsoft.com/office/powerpoint/2010/main" val="30956770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妥当性への脅威</a:t>
            </a:r>
          </a:p>
        </p:txBody>
      </p:sp>
      <p:sp>
        <p:nvSpPr>
          <p:cNvPr id="3" name="コンテンツ プレースホルダー 2"/>
          <p:cNvSpPr>
            <a:spLocks noGrp="1"/>
          </p:cNvSpPr>
          <p:nvPr>
            <p:ph idx="1"/>
          </p:nvPr>
        </p:nvSpPr>
        <p:spPr/>
        <p:txBody>
          <a:bodyPr/>
          <a:lstStyle/>
          <a:p>
            <a:r>
              <a:rPr kumimoji="1" lang="ja-JP" altLang="en-US" sz="2800" dirty="0"/>
              <a:t>レーティングはプログラミング能力全般に通用する指標とはいえないため，より適切に熟練度を示す指標を追求する必要がある</a:t>
            </a:r>
            <a:endParaRPr kumimoji="1" lang="en-US" altLang="ja-JP" sz="2800" dirty="0"/>
          </a:p>
          <a:p>
            <a:r>
              <a:rPr lang="ja-JP" altLang="en-US" sz="2800" dirty="0"/>
              <a:t>正答率が同じでも，提出者のレーティングの偏りが生じうるため，それを考慮する必要がある</a:t>
            </a:r>
            <a:endParaRPr lang="en-US" altLang="ja-JP" sz="2800" dirty="0"/>
          </a:p>
          <a:p>
            <a:r>
              <a:rPr kumimoji="1" lang="ja-JP" altLang="en-US" sz="2800" dirty="0"/>
              <a:t>一つのコンテストのみを用いているため，問題の性質や参加者に偏りが生じうる</a:t>
            </a:r>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40</a:t>
            </a:fld>
            <a:endParaRPr kumimoji="1" lang="ja-JP" altLang="en-US"/>
          </a:p>
        </p:txBody>
      </p:sp>
    </p:spTree>
    <p:extLst>
      <p:ext uri="{BB962C8B-B14F-4D97-AF65-F5344CB8AC3E}">
        <p14:creationId xmlns:p14="http://schemas.microsoft.com/office/powerpoint/2010/main" val="20755456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循環的複雑度</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400" dirty="0"/>
                  <a:t>McCabe</a:t>
                </a:r>
                <a:r>
                  <a:rPr lang="ja-JP" altLang="en-US" sz="2400" dirty="0"/>
                  <a:t>によって提唱された，ソフトウェアの複雑度を示す指標の一種である．</a:t>
                </a:r>
                <a:endParaRPr lang="en-US" altLang="ja-JP" sz="2400" dirty="0"/>
              </a:p>
              <a:p>
                <a:pPr marL="0" indent="0">
                  <a:buNone/>
                </a:pPr>
                <a14:m>
                  <m:oMathPara xmlns:m="http://schemas.openxmlformats.org/officeDocument/2006/math">
                    <m:oMathParaPr>
                      <m:jc m:val="centerGroup"/>
                    </m:oMathParaPr>
                    <m:oMath xmlns:m="http://schemas.openxmlformats.org/officeDocument/2006/math">
                      <m:r>
                        <a:rPr lang="en-US" altLang="ja-JP" sz="2400" b="0" i="1" smtClean="0">
                          <a:latin typeface="Cambria Math" panose="02040503050406030204" pitchFamily="18" charset="0"/>
                        </a:rPr>
                        <m:t>𝑀</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𝐸</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𝑁</m:t>
                      </m:r>
                      <m:r>
                        <a:rPr lang="en-US" altLang="ja-JP" sz="2400" b="0" i="1" smtClean="0">
                          <a:latin typeface="Cambria Math" panose="02040503050406030204" pitchFamily="18" charset="0"/>
                        </a:rPr>
                        <m:t>+2</m:t>
                      </m:r>
                      <m:r>
                        <a:rPr lang="en-US" altLang="ja-JP" sz="2400" b="0" i="1" smtClean="0">
                          <a:latin typeface="Cambria Math" panose="02040503050406030204" pitchFamily="18" charset="0"/>
                        </a:rPr>
                        <m:t>𝑃</m:t>
                      </m:r>
                    </m:oMath>
                  </m:oMathPara>
                </a14:m>
                <a:endParaRPr lang="en-US" altLang="ja-JP" sz="2400" dirty="0"/>
              </a:p>
              <a:p>
                <a:pPr marL="0" indent="0">
                  <a:buNone/>
                </a:pPr>
                <a:r>
                  <a:rPr lang="ja-JP" altLang="en-US" sz="2000" dirty="0"/>
                  <a:t>ただし，</a:t>
                </a:r>
              </a:p>
              <a:p>
                <a:r>
                  <a:rPr lang="en-US" altLang="ja-JP" sz="2000" dirty="0"/>
                  <a:t>M := </a:t>
                </a:r>
                <a:r>
                  <a:rPr lang="ja-JP" altLang="en-US" sz="2000" dirty="0"/>
                  <a:t>循環的複雑度</a:t>
                </a:r>
              </a:p>
              <a:p>
                <a:r>
                  <a:rPr lang="en-US" altLang="ja-JP" sz="2000" dirty="0"/>
                  <a:t>E := </a:t>
                </a:r>
                <a:r>
                  <a:rPr lang="ja-JP" altLang="en-US" sz="2000" dirty="0"/>
                  <a:t>制御フローグラフ</a:t>
                </a:r>
                <a:r>
                  <a:rPr lang="en-US" altLang="ja-JP" sz="2000" dirty="0"/>
                  <a:t>(Control Flow Graph: CFG)</a:t>
                </a:r>
                <a:r>
                  <a:rPr lang="ja-JP" altLang="en-US" sz="2000" dirty="0"/>
                  <a:t>における辺の数</a:t>
                </a:r>
              </a:p>
              <a:p>
                <a:r>
                  <a:rPr lang="en-US" altLang="ja-JP" sz="2000" dirty="0"/>
                  <a:t>N := CFG</a:t>
                </a:r>
                <a:r>
                  <a:rPr lang="ja-JP" altLang="en-US" sz="2000" dirty="0"/>
                  <a:t>における頂点数</a:t>
                </a:r>
              </a:p>
              <a:p>
                <a:r>
                  <a:rPr lang="en-US" altLang="ja-JP" sz="2000" dirty="0"/>
                  <a:t>P := CFG</a:t>
                </a:r>
                <a:r>
                  <a:rPr lang="ja-JP" altLang="en-US" sz="2000" dirty="0"/>
                  <a:t>におけるコンポーネント</a:t>
                </a:r>
                <a:r>
                  <a:rPr lang="en-US" altLang="ja-JP" sz="2000" dirty="0"/>
                  <a:t>(</a:t>
                </a:r>
                <a:r>
                  <a:rPr lang="ja-JP" altLang="en-US" sz="2000" dirty="0"/>
                  <a:t>結合しているグラフ</a:t>
                </a:r>
                <a:r>
                  <a:rPr lang="en-US" altLang="ja-JP" sz="2000" dirty="0"/>
                  <a:t>)</a:t>
                </a:r>
                <a:r>
                  <a:rPr lang="ja-JP" altLang="en-US" sz="2000" dirty="0"/>
                  <a:t>の数</a:t>
                </a:r>
              </a:p>
              <a:p>
                <a:pPr marL="0" indent="0">
                  <a:buNone/>
                </a:pPr>
                <a:endParaRPr lang="en-US" altLang="ja-JP" sz="2400" dirty="0"/>
              </a:p>
              <a:p>
                <a:pPr marL="0" indent="0">
                  <a:buNone/>
                </a:pPr>
                <a:r>
                  <a:rPr lang="ja-JP" altLang="en-US" sz="2400" dirty="0"/>
                  <a:t>循環的複雑度はソースコード中の分岐の数や組み合わせに依存して増加するため，循環的複雑度が高いほどプログラムが複雑であるといえる．</a:t>
                </a:r>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111" t="-1482" r="-815" b="-48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41</a:t>
            </a:fld>
            <a:endParaRPr kumimoji="1" lang="ja-JP" altLang="en-US"/>
          </a:p>
        </p:txBody>
      </p:sp>
    </p:spTree>
    <p:extLst>
      <p:ext uri="{BB962C8B-B14F-4D97-AF65-F5344CB8AC3E}">
        <p14:creationId xmlns:p14="http://schemas.microsoft.com/office/powerpoint/2010/main" val="16980688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SVM</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42</a:t>
            </a:fld>
            <a:endParaRPr kumimoji="1" lang="ja-JP" altLang="en-US"/>
          </a:p>
        </p:txBody>
      </p:sp>
      <p:cxnSp>
        <p:nvCxnSpPr>
          <p:cNvPr id="6" name="直線矢印コネクタ 5"/>
          <p:cNvCxnSpPr/>
          <p:nvPr/>
        </p:nvCxnSpPr>
        <p:spPr>
          <a:xfrm flipV="1">
            <a:off x="1239864" y="1937288"/>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rot="5400000" flipV="1">
            <a:off x="3153906" y="3851329"/>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楕円 7"/>
          <p:cNvSpPr/>
          <p:nvPr/>
        </p:nvSpPr>
        <p:spPr>
          <a:xfrm>
            <a:off x="1989347" y="3744494"/>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楕円 8"/>
          <p:cNvSpPr/>
          <p:nvPr/>
        </p:nvSpPr>
        <p:spPr>
          <a:xfrm>
            <a:off x="1989347" y="443890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楕円 9"/>
          <p:cNvSpPr/>
          <p:nvPr/>
        </p:nvSpPr>
        <p:spPr>
          <a:xfrm>
            <a:off x="1671234" y="4649491"/>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楕円 10"/>
          <p:cNvSpPr/>
          <p:nvPr/>
        </p:nvSpPr>
        <p:spPr>
          <a:xfrm>
            <a:off x="2732867" y="4241369"/>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楕円 11"/>
          <p:cNvSpPr/>
          <p:nvPr/>
        </p:nvSpPr>
        <p:spPr>
          <a:xfrm>
            <a:off x="2247765" y="5110908"/>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楕円 12"/>
          <p:cNvSpPr/>
          <p:nvPr/>
        </p:nvSpPr>
        <p:spPr>
          <a:xfrm>
            <a:off x="3108553" y="4954292"/>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楕円 16"/>
          <p:cNvSpPr/>
          <p:nvPr/>
        </p:nvSpPr>
        <p:spPr>
          <a:xfrm>
            <a:off x="1694031" y="4140630"/>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楕円 17"/>
          <p:cNvSpPr/>
          <p:nvPr/>
        </p:nvSpPr>
        <p:spPr>
          <a:xfrm>
            <a:off x="1440025" y="339002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楕円 18"/>
          <p:cNvSpPr/>
          <p:nvPr/>
        </p:nvSpPr>
        <p:spPr>
          <a:xfrm>
            <a:off x="3550351" y="388186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楕円 19"/>
          <p:cNvSpPr/>
          <p:nvPr/>
        </p:nvSpPr>
        <p:spPr>
          <a:xfrm>
            <a:off x="3343147" y="313830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楕円 20"/>
          <p:cNvSpPr/>
          <p:nvPr/>
        </p:nvSpPr>
        <p:spPr>
          <a:xfrm>
            <a:off x="3759692" y="3409349"/>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楕円 21"/>
          <p:cNvSpPr/>
          <p:nvPr/>
        </p:nvSpPr>
        <p:spPr>
          <a:xfrm>
            <a:off x="3658839" y="266677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楕円 22"/>
          <p:cNvSpPr/>
          <p:nvPr/>
        </p:nvSpPr>
        <p:spPr>
          <a:xfrm>
            <a:off x="3976668" y="3021123"/>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楕円 23"/>
          <p:cNvSpPr/>
          <p:nvPr/>
        </p:nvSpPr>
        <p:spPr>
          <a:xfrm>
            <a:off x="4540615" y="338683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楕円 24"/>
          <p:cNvSpPr/>
          <p:nvPr/>
        </p:nvSpPr>
        <p:spPr>
          <a:xfrm>
            <a:off x="4349468" y="3787904"/>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楕円 25"/>
          <p:cNvSpPr/>
          <p:nvPr/>
        </p:nvSpPr>
        <p:spPr>
          <a:xfrm>
            <a:off x="4349468" y="233333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28" name="直線コネクタ 27"/>
          <p:cNvCxnSpPr/>
          <p:nvPr/>
        </p:nvCxnSpPr>
        <p:spPr>
          <a:xfrm>
            <a:off x="1694031" y="2549014"/>
            <a:ext cx="2872413" cy="29373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341002" y="2786204"/>
            <a:ext cx="2872413" cy="293738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2013016" y="2327888"/>
            <a:ext cx="2872413" cy="293738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flipV="1">
            <a:off x="2887895" y="4029009"/>
            <a:ext cx="266011" cy="27357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flipV="1">
            <a:off x="3370029" y="4010417"/>
            <a:ext cx="269818" cy="29217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3658839" y="4254897"/>
            <a:ext cx="1098752" cy="47691"/>
          </a:xfrm>
          <a:prstGeom prst="line">
            <a:avLst/>
          </a:prstGeom>
        </p:spPr>
        <p:style>
          <a:lnRef idx="1">
            <a:schemeClr val="dk1"/>
          </a:lnRef>
          <a:fillRef idx="0">
            <a:schemeClr val="dk1"/>
          </a:fillRef>
          <a:effectRef idx="0">
            <a:schemeClr val="dk1"/>
          </a:effectRef>
          <a:fontRef idx="minor">
            <a:schemeClr val="tx1"/>
          </a:fontRef>
        </p:style>
      </p:cxnSp>
      <p:cxnSp>
        <p:nvCxnSpPr>
          <p:cNvPr id="40" name="カギ線コネクタ 39"/>
          <p:cNvCxnSpPr/>
          <p:nvPr/>
        </p:nvCxnSpPr>
        <p:spPr>
          <a:xfrm>
            <a:off x="3058041" y="4196752"/>
            <a:ext cx="1661932" cy="384805"/>
          </a:xfrm>
          <a:prstGeom prst="bentConnector3">
            <a:avLst>
              <a:gd name="adj1" fmla="val -236"/>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4885429" y="4234125"/>
            <a:ext cx="1710940" cy="357658"/>
          </a:xfrm>
          <a:prstGeom prst="rect">
            <a:avLst/>
          </a:prstGeom>
          <a:ln/>
        </p:spPr>
        <p:style>
          <a:lnRef idx="1">
            <a:schemeClr val="accent5"/>
          </a:lnRef>
          <a:fillRef idx="3">
            <a:schemeClr val="accent5"/>
          </a:fillRef>
          <a:effectRef idx="2">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マージン最大化</a:t>
            </a:r>
          </a:p>
        </p:txBody>
      </p:sp>
      <mc:AlternateContent xmlns:mc="http://schemas.openxmlformats.org/markup-compatibility/2006" xmlns:a14="http://schemas.microsoft.com/office/drawing/2010/main">
        <mc:Choice Requires="a14">
          <p:sp>
            <p:nvSpPr>
              <p:cNvPr id="3" name="テキスト ボックス 2"/>
              <p:cNvSpPr txBox="1"/>
              <p:nvPr/>
            </p:nvSpPr>
            <p:spPr>
              <a:xfrm>
                <a:off x="4831953" y="5807149"/>
                <a:ext cx="47198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1</m:t>
                          </m:r>
                        </m:sub>
                      </m:sSub>
                    </m:oMath>
                  </m:oMathPara>
                </a14:m>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4831953" y="5807149"/>
                <a:ext cx="471988" cy="369332"/>
              </a:xfrm>
              <a:prstGeom prst="rect">
                <a:avLst/>
              </a:prstGeom>
              <a:blipFill>
                <a:blip r:embed="rId2"/>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847422" y="1895509"/>
                <a:ext cx="47731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2</m:t>
                          </m:r>
                        </m:sub>
                      </m:sSub>
                    </m:oMath>
                  </m:oMathPara>
                </a14:m>
                <a:endParaRPr kumimoji="1" lang="ja-JP" altLang="en-US" dirty="0"/>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847422" y="1895509"/>
                <a:ext cx="477310" cy="369332"/>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210927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決定木</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43</a:t>
            </a:fld>
            <a:endParaRPr kumimoji="1" lang="ja-JP" altLang="en-US"/>
          </a:p>
        </p:txBody>
      </p:sp>
      <p:cxnSp>
        <p:nvCxnSpPr>
          <p:cNvPr id="6" name="直線矢印コネクタ 5"/>
          <p:cNvCxnSpPr/>
          <p:nvPr/>
        </p:nvCxnSpPr>
        <p:spPr>
          <a:xfrm flipV="1">
            <a:off x="1239864" y="1937288"/>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rot="5400000" flipV="1">
            <a:off x="3153906" y="3851329"/>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楕円 7"/>
          <p:cNvSpPr/>
          <p:nvPr/>
        </p:nvSpPr>
        <p:spPr>
          <a:xfrm>
            <a:off x="1989347" y="3744494"/>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楕円 8"/>
          <p:cNvSpPr/>
          <p:nvPr/>
        </p:nvSpPr>
        <p:spPr>
          <a:xfrm>
            <a:off x="1989347" y="443890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楕円 9"/>
          <p:cNvSpPr/>
          <p:nvPr/>
        </p:nvSpPr>
        <p:spPr>
          <a:xfrm>
            <a:off x="1671234" y="4649491"/>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楕円 10"/>
          <p:cNvSpPr/>
          <p:nvPr/>
        </p:nvSpPr>
        <p:spPr>
          <a:xfrm>
            <a:off x="2732867" y="4241369"/>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楕円 11"/>
          <p:cNvSpPr/>
          <p:nvPr/>
        </p:nvSpPr>
        <p:spPr>
          <a:xfrm>
            <a:off x="2247765" y="5110908"/>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楕円 12"/>
          <p:cNvSpPr/>
          <p:nvPr/>
        </p:nvSpPr>
        <p:spPr>
          <a:xfrm>
            <a:off x="3108553" y="4954292"/>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楕円 16"/>
          <p:cNvSpPr/>
          <p:nvPr/>
        </p:nvSpPr>
        <p:spPr>
          <a:xfrm>
            <a:off x="1694031" y="4140630"/>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楕円 17"/>
          <p:cNvSpPr/>
          <p:nvPr/>
        </p:nvSpPr>
        <p:spPr>
          <a:xfrm>
            <a:off x="1440025" y="339002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楕円 18"/>
          <p:cNvSpPr/>
          <p:nvPr/>
        </p:nvSpPr>
        <p:spPr>
          <a:xfrm>
            <a:off x="3550351" y="388186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楕円 19"/>
          <p:cNvSpPr/>
          <p:nvPr/>
        </p:nvSpPr>
        <p:spPr>
          <a:xfrm>
            <a:off x="2891577" y="298448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楕円 20"/>
          <p:cNvSpPr/>
          <p:nvPr/>
        </p:nvSpPr>
        <p:spPr>
          <a:xfrm>
            <a:off x="3522719" y="3173582"/>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楕円 21"/>
          <p:cNvSpPr/>
          <p:nvPr/>
        </p:nvSpPr>
        <p:spPr>
          <a:xfrm>
            <a:off x="3658839" y="266677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楕円 22"/>
          <p:cNvSpPr/>
          <p:nvPr/>
        </p:nvSpPr>
        <p:spPr>
          <a:xfrm>
            <a:off x="3930768" y="343260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楕円 23"/>
          <p:cNvSpPr/>
          <p:nvPr/>
        </p:nvSpPr>
        <p:spPr>
          <a:xfrm>
            <a:off x="4540615" y="338683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楕円 24"/>
          <p:cNvSpPr/>
          <p:nvPr/>
        </p:nvSpPr>
        <p:spPr>
          <a:xfrm>
            <a:off x="4349468" y="3787904"/>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楕円 25"/>
          <p:cNvSpPr/>
          <p:nvPr/>
        </p:nvSpPr>
        <p:spPr>
          <a:xfrm>
            <a:off x="3108553" y="3512189"/>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テキスト ボックス 2"/>
              <p:cNvSpPr txBox="1"/>
              <p:nvPr/>
            </p:nvSpPr>
            <p:spPr>
              <a:xfrm>
                <a:off x="4831953" y="5807149"/>
                <a:ext cx="47198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1</m:t>
                          </m:r>
                        </m:sub>
                      </m:sSub>
                    </m:oMath>
                  </m:oMathPara>
                </a14:m>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4831953" y="5807149"/>
                <a:ext cx="471988" cy="369332"/>
              </a:xfrm>
              <a:prstGeom prst="rect">
                <a:avLst/>
              </a:prstGeom>
              <a:blipFill>
                <a:blip r:embed="rId3"/>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847422" y="1895509"/>
                <a:ext cx="47731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2</m:t>
                          </m:r>
                        </m:sub>
                      </m:sSub>
                    </m:oMath>
                  </m:oMathPara>
                </a14:m>
                <a:endParaRPr kumimoji="1" lang="ja-JP" altLang="en-US" dirty="0"/>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847422" y="1895509"/>
                <a:ext cx="477310" cy="369332"/>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正方形/長方形 4"/>
              <p:cNvSpPr/>
              <p:nvPr/>
            </p:nvSpPr>
            <p:spPr>
              <a:xfrm>
                <a:off x="6330985" y="1818361"/>
                <a:ext cx="1119073" cy="50377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14:m>
                  <m:oMath xmlns:m="http://schemas.openxmlformats.org/officeDocument/2006/math">
                    <m:sSub>
                      <m:sSubPr>
                        <m:ctrlPr>
                          <a:rPr kumimoji="1" lang="en-US" altLang="ja-JP" i="1" smtClean="0">
                            <a:solidFill>
                              <a:schemeClr val="tx1"/>
                            </a:solidFill>
                            <a:latin typeface="Cambria Math" panose="02040503050406030204" pitchFamily="18" charset="0"/>
                          </a:rPr>
                        </m:ctrlPr>
                      </m:sSubPr>
                      <m:e>
                        <m:r>
                          <a:rPr kumimoji="1" lang="en-US" altLang="ja-JP" b="0" i="1" smtClean="0">
                            <a:solidFill>
                              <a:schemeClr val="tx1"/>
                            </a:solidFill>
                            <a:latin typeface="Cambria Math" panose="02040503050406030204" pitchFamily="18" charset="0"/>
                          </a:rPr>
                          <m:t>𝑥</m:t>
                        </m:r>
                      </m:e>
                      <m:sub>
                        <m:r>
                          <a:rPr kumimoji="1" lang="en-US" altLang="ja-JP" b="0" i="1" smtClean="0">
                            <a:solidFill>
                              <a:schemeClr val="tx1"/>
                            </a:solidFill>
                            <a:latin typeface="Cambria Math" panose="02040503050406030204" pitchFamily="18" charset="0"/>
                          </a:rPr>
                          <m:t>1</m:t>
                        </m:r>
                      </m:sub>
                    </m:sSub>
                  </m:oMath>
                </a14:m>
                <a:r>
                  <a:rPr kumimoji="1" lang="en-US" altLang="ja-JP" dirty="0">
                    <a:solidFill>
                      <a:schemeClr val="tx1"/>
                    </a:solidFill>
                  </a:rPr>
                  <a:t>&gt;20?</a:t>
                </a:r>
                <a:endParaRPr kumimoji="1" lang="ja-JP" altLang="en-US" dirty="0">
                  <a:solidFill>
                    <a:schemeClr val="tx1"/>
                  </a:solidFill>
                </a:endParaRPr>
              </a:p>
            </p:txBody>
          </p:sp>
        </mc:Choice>
        <mc:Fallback xmlns="">
          <p:sp>
            <p:nvSpPr>
              <p:cNvPr id="5" name="正方形/長方形 4"/>
              <p:cNvSpPr>
                <a:spLocks noRot="1" noChangeAspect="1" noMove="1" noResize="1" noEditPoints="1" noAdjustHandles="1" noChangeArrowheads="1" noChangeShapeType="1" noTextEdit="1"/>
              </p:cNvSpPr>
              <p:nvPr/>
            </p:nvSpPr>
            <p:spPr>
              <a:xfrm>
                <a:off x="6330985" y="1818361"/>
                <a:ext cx="1119073" cy="503774"/>
              </a:xfrm>
              <a:prstGeom prst="rect">
                <a:avLst/>
              </a:prstGeom>
              <a:blipFill>
                <a:blip r:embed="rId5"/>
                <a:stretch>
                  <a:fillRect b="-3488"/>
                </a:stretch>
              </a:blipFill>
              <a:ln w="19050">
                <a:solidFill>
                  <a:schemeClr val="tx1"/>
                </a:solidFill>
              </a:ln>
            </p:spPr>
            <p:txBody>
              <a:bodyPr/>
              <a:lstStyle/>
              <a:p>
                <a:r>
                  <a:rPr lang="ja-JP" altLang="en-US">
                    <a:noFill/>
                  </a:rPr>
                  <a:t> </a:t>
                </a:r>
              </a:p>
            </p:txBody>
          </p:sp>
        </mc:Fallback>
      </mc:AlternateContent>
      <p:sp>
        <p:nvSpPr>
          <p:cNvPr id="14" name="下矢印 13"/>
          <p:cNvSpPr/>
          <p:nvPr/>
        </p:nvSpPr>
        <p:spPr>
          <a:xfrm rot="2700000">
            <a:off x="6399073" y="2437852"/>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7" name="下矢印 26"/>
          <p:cNvSpPr/>
          <p:nvPr/>
        </p:nvSpPr>
        <p:spPr>
          <a:xfrm rot="-2700000">
            <a:off x="7101198" y="2437852"/>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5" name="正方形/長方形 14"/>
          <p:cNvSpPr/>
          <p:nvPr/>
        </p:nvSpPr>
        <p:spPr>
          <a:xfrm>
            <a:off x="5750294" y="3040899"/>
            <a:ext cx="1057890"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28" name="正方形/長方形 27"/>
              <p:cNvSpPr/>
              <p:nvPr/>
            </p:nvSpPr>
            <p:spPr>
              <a:xfrm>
                <a:off x="7201845" y="3044997"/>
                <a:ext cx="1035914"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14:m>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i="1">
                            <a:solidFill>
                              <a:schemeClr val="tx1"/>
                            </a:solidFill>
                            <a:latin typeface="Cambria Math" panose="02040503050406030204" pitchFamily="18" charset="0"/>
                          </a:rPr>
                          <m:t>𝑥</m:t>
                        </m:r>
                      </m:e>
                      <m:sub>
                        <m:r>
                          <a:rPr lang="en-US" altLang="ja-JP" b="0" i="1" smtClean="0">
                            <a:solidFill>
                              <a:schemeClr val="tx1"/>
                            </a:solidFill>
                            <a:latin typeface="Cambria Math" panose="02040503050406030204" pitchFamily="18" charset="0"/>
                          </a:rPr>
                          <m:t>2</m:t>
                        </m:r>
                      </m:sub>
                    </m:sSub>
                  </m:oMath>
                </a14:m>
                <a:r>
                  <a:rPr kumimoji="1" lang="en-US" altLang="ja-JP" dirty="0">
                    <a:solidFill>
                      <a:schemeClr val="tx1"/>
                    </a:solidFill>
                  </a:rPr>
                  <a:t>&gt;25?</a:t>
                </a:r>
                <a:endParaRPr kumimoji="1" lang="ja-JP" altLang="en-US" dirty="0">
                  <a:solidFill>
                    <a:schemeClr val="tx1"/>
                  </a:solidFill>
                </a:endParaRPr>
              </a:p>
            </p:txBody>
          </p:sp>
        </mc:Choice>
        <mc:Fallback xmlns="">
          <p:sp>
            <p:nvSpPr>
              <p:cNvPr id="28" name="正方形/長方形 27"/>
              <p:cNvSpPr>
                <a:spLocks noRot="1" noChangeAspect="1" noMove="1" noResize="1" noEditPoints="1" noAdjustHandles="1" noChangeArrowheads="1" noChangeShapeType="1" noTextEdit="1"/>
              </p:cNvSpPr>
              <p:nvPr/>
            </p:nvSpPr>
            <p:spPr>
              <a:xfrm>
                <a:off x="7201845" y="3044997"/>
                <a:ext cx="1035914" cy="425744"/>
              </a:xfrm>
              <a:prstGeom prst="rect">
                <a:avLst/>
              </a:prstGeom>
              <a:blipFill>
                <a:blip r:embed="rId6"/>
                <a:stretch>
                  <a:fillRect b="-12500"/>
                </a:stretch>
              </a:blipFill>
              <a:ln w="19050">
                <a:solidFill>
                  <a:schemeClr val="tx1"/>
                </a:solidFill>
              </a:ln>
            </p:spPr>
            <p:txBody>
              <a:bodyPr/>
              <a:lstStyle/>
              <a:p>
                <a:r>
                  <a:rPr lang="ja-JP" altLang="en-US">
                    <a:noFill/>
                  </a:rPr>
                  <a:t> </a:t>
                </a:r>
              </a:p>
            </p:txBody>
          </p:sp>
        </mc:Fallback>
      </mc:AlternateContent>
      <p:sp>
        <p:nvSpPr>
          <p:cNvPr id="16" name="テキスト ボックス 15"/>
          <p:cNvSpPr txBox="1"/>
          <p:nvPr/>
        </p:nvSpPr>
        <p:spPr>
          <a:xfrm>
            <a:off x="3226568" y="5765369"/>
            <a:ext cx="441146" cy="369332"/>
          </a:xfrm>
          <a:prstGeom prst="rect">
            <a:avLst/>
          </a:prstGeom>
          <a:noFill/>
        </p:spPr>
        <p:txBody>
          <a:bodyPr wrap="none" rtlCol="0">
            <a:spAutoFit/>
          </a:bodyPr>
          <a:lstStyle/>
          <a:p>
            <a:r>
              <a:rPr kumimoji="1" lang="en-US" altLang="ja-JP" dirty="0"/>
              <a:t>20</a:t>
            </a:r>
            <a:endParaRPr kumimoji="1" lang="ja-JP" altLang="en-US" dirty="0"/>
          </a:p>
        </p:txBody>
      </p:sp>
      <p:sp>
        <p:nvSpPr>
          <p:cNvPr id="33" name="楕円 32"/>
          <p:cNvSpPr/>
          <p:nvPr/>
        </p:nvSpPr>
        <p:spPr>
          <a:xfrm>
            <a:off x="6164460" y="3139083"/>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テキスト ボックス 29"/>
          <p:cNvSpPr txBox="1"/>
          <p:nvPr/>
        </p:nvSpPr>
        <p:spPr>
          <a:xfrm>
            <a:off x="876799" y="3058395"/>
            <a:ext cx="441146" cy="369332"/>
          </a:xfrm>
          <a:prstGeom prst="rect">
            <a:avLst/>
          </a:prstGeom>
          <a:noFill/>
        </p:spPr>
        <p:txBody>
          <a:bodyPr wrap="none" rtlCol="0">
            <a:spAutoFit/>
          </a:bodyPr>
          <a:lstStyle/>
          <a:p>
            <a:r>
              <a:rPr kumimoji="1" lang="en-US" altLang="ja-JP" dirty="0"/>
              <a:t>25</a:t>
            </a:r>
            <a:endParaRPr kumimoji="1" lang="ja-JP" altLang="en-US" dirty="0"/>
          </a:p>
        </p:txBody>
      </p:sp>
      <p:sp>
        <p:nvSpPr>
          <p:cNvPr id="34" name="下矢印 33"/>
          <p:cNvSpPr/>
          <p:nvPr/>
        </p:nvSpPr>
        <p:spPr>
          <a:xfrm rot="1800000">
            <a:off x="7217573" y="3603365"/>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下矢印 34"/>
          <p:cNvSpPr/>
          <p:nvPr/>
        </p:nvSpPr>
        <p:spPr>
          <a:xfrm rot="-1800000">
            <a:off x="7919698" y="3603365"/>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正方形/長方形 36"/>
          <p:cNvSpPr/>
          <p:nvPr/>
        </p:nvSpPr>
        <p:spPr>
          <a:xfrm>
            <a:off x="6487473" y="4226034"/>
            <a:ext cx="1057890"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 name="楕円 37"/>
          <p:cNvSpPr/>
          <p:nvPr/>
        </p:nvSpPr>
        <p:spPr>
          <a:xfrm>
            <a:off x="6901639" y="432421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9" name="テキスト ボックス 38"/>
          <p:cNvSpPr txBox="1"/>
          <p:nvPr/>
        </p:nvSpPr>
        <p:spPr>
          <a:xfrm>
            <a:off x="8006926" y="4284894"/>
            <a:ext cx="461665" cy="438582"/>
          </a:xfrm>
          <a:prstGeom prst="rect">
            <a:avLst/>
          </a:prstGeom>
          <a:noFill/>
        </p:spPr>
        <p:txBody>
          <a:bodyPr vert="eaVert" wrap="none" rtlCol="0">
            <a:spAutoFit/>
          </a:bodyPr>
          <a:lstStyle/>
          <a:p>
            <a:r>
              <a:rPr lang="ja-JP" altLang="en-US" dirty="0"/>
              <a:t>・・・</a:t>
            </a:r>
            <a:endParaRPr kumimoji="1" lang="ja-JP" altLang="en-US" dirty="0"/>
          </a:p>
        </p:txBody>
      </p:sp>
    </p:spTree>
    <p:extLst>
      <p:ext uri="{BB962C8B-B14F-4D97-AF65-F5344CB8AC3E}">
        <p14:creationId xmlns:p14="http://schemas.microsoft.com/office/powerpoint/2010/main" val="312557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ＭＳ Ｐゴシック" panose="020B0600070205080204" pitchFamily="50" charset="-128"/>
                <a:ea typeface="ＭＳ Ｐゴシック" panose="020B0600070205080204" pitchFamily="50" charset="-128"/>
              </a:rPr>
              <a:t>本研究の目的</a:t>
            </a:r>
          </a:p>
        </p:txBody>
      </p:sp>
      <p:sp>
        <p:nvSpPr>
          <p:cNvPr id="3" name="コンテンツ プレースホルダー 2"/>
          <p:cNvSpPr>
            <a:spLocks noGrp="1"/>
          </p:cNvSpPr>
          <p:nvPr>
            <p:ph idx="1"/>
          </p:nvPr>
        </p:nvSpPr>
        <p:spPr>
          <a:xfrm>
            <a:off x="457200" y="1600200"/>
            <a:ext cx="8686800" cy="4525963"/>
          </a:xfrm>
        </p:spPr>
        <p:txBody>
          <a:bodyPr>
            <a:normAutofit/>
          </a:bodyPr>
          <a:lstStyle/>
          <a:p>
            <a:pPr marL="514350" indent="-514350">
              <a:buFont typeface="+mj-lt"/>
              <a:buAutoNum type="arabicPeriod"/>
            </a:pPr>
            <a:r>
              <a:rPr lang="ja-JP" altLang="en-US" dirty="0">
                <a:latin typeface="ＭＳ Ｐゴシック" panose="020B0600070205080204" pitchFamily="50" charset="-128"/>
                <a:ea typeface="ＭＳ Ｐゴシック" panose="020B0600070205080204" pitchFamily="50" charset="-128"/>
              </a:rPr>
              <a:t>上級者・初級者間で差異のある特徴量を</a:t>
            </a:r>
            <a:br>
              <a:rPr lang="en-US" altLang="ja-JP" dirty="0">
                <a:latin typeface="ＭＳ Ｐゴシック" panose="020B0600070205080204" pitchFamily="50" charset="-128"/>
                <a:ea typeface="ＭＳ Ｐゴシック" panose="020B0600070205080204" pitchFamily="50" charset="-128"/>
              </a:rPr>
            </a:br>
            <a:r>
              <a:rPr lang="ja-JP" altLang="en-US" dirty="0">
                <a:latin typeface="ＭＳ Ｐゴシック" panose="020B0600070205080204" pitchFamily="50" charset="-128"/>
                <a:ea typeface="ＭＳ Ｐゴシック" panose="020B0600070205080204" pitchFamily="50" charset="-128"/>
              </a:rPr>
              <a:t>用いた機械学習により，ソースコードの良否を自動で判定し，ソースコード品質を評価</a:t>
            </a:r>
            <a:endParaRPr lang="en-US" altLang="ja-JP" dirty="0">
              <a:latin typeface="ＭＳ Ｐゴシック" panose="020B0600070205080204" pitchFamily="50" charset="-128"/>
              <a:ea typeface="ＭＳ Ｐゴシック" panose="020B0600070205080204" pitchFamily="50" charset="-128"/>
            </a:endParaRPr>
          </a:p>
          <a:p>
            <a:pPr marL="514350" indent="-514350">
              <a:buFont typeface="+mj-lt"/>
              <a:buAutoNum type="arabicPeriod"/>
            </a:pPr>
            <a:r>
              <a:rPr lang="ja-JP" altLang="en-US" dirty="0">
                <a:latin typeface="ＭＳ Ｐゴシック" panose="020B0600070205080204" pitchFamily="50" charset="-128"/>
                <a:ea typeface="ＭＳ Ｐゴシック" panose="020B0600070205080204" pitchFamily="50" charset="-128"/>
              </a:rPr>
              <a:t>特徴量を用いて，</a:t>
            </a:r>
            <a:r>
              <a:rPr lang="en-US" altLang="ja-JP" dirty="0">
                <a:latin typeface="ＭＳ Ｐゴシック" panose="020B0600070205080204" pitchFamily="50" charset="-128"/>
                <a:ea typeface="ＭＳ Ｐゴシック" panose="020B0600070205080204" pitchFamily="50" charset="-128"/>
              </a:rPr>
              <a:t>1</a:t>
            </a:r>
            <a:r>
              <a:rPr lang="ja-JP" altLang="en-US" dirty="0">
                <a:latin typeface="ＭＳ Ｐゴシック" panose="020B0600070205080204" pitchFamily="50" charset="-128"/>
                <a:ea typeface="ＭＳ Ｐゴシック" panose="020B0600070205080204" pitchFamily="50" charset="-128"/>
              </a:rPr>
              <a:t>で「否」と判定された</a:t>
            </a:r>
            <a:br>
              <a:rPr lang="en-US" altLang="ja-JP" dirty="0">
                <a:latin typeface="ＭＳ Ｐゴシック" panose="020B0600070205080204" pitchFamily="50" charset="-128"/>
                <a:ea typeface="ＭＳ Ｐゴシック" panose="020B0600070205080204" pitchFamily="50" charset="-128"/>
              </a:rPr>
            </a:br>
            <a:r>
              <a:rPr lang="ja-JP" altLang="en-US" dirty="0">
                <a:latin typeface="ＭＳ Ｐゴシック" panose="020B0600070205080204" pitchFamily="50" charset="-128"/>
                <a:ea typeface="ＭＳ Ｐゴシック" panose="020B0600070205080204" pitchFamily="50" charset="-128"/>
              </a:rPr>
              <a:t>ソースコードに対して適切な修正を行うための指針を与える</a:t>
            </a:r>
            <a:endParaRPr kumimoji="1" lang="en-US" altLang="ja-JP" dirty="0">
              <a:latin typeface="ＭＳ Ｐゴシック" panose="020B0600070205080204" pitchFamily="50" charset="-128"/>
              <a:ea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301707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本研究の概要</a:t>
            </a:r>
            <a:endParaRPr kumimoji="1" lang="ja-JP" altLang="en-US" dirty="0"/>
          </a:p>
        </p:txBody>
      </p:sp>
      <p:sp>
        <p:nvSpPr>
          <p:cNvPr id="3" name="コンテンツ プレースホルダー 2"/>
          <p:cNvSpPr>
            <a:spLocks noGrp="1"/>
          </p:cNvSpPr>
          <p:nvPr>
            <p:ph idx="1"/>
          </p:nvPr>
        </p:nvSpPr>
        <p:spPr>
          <a:xfrm>
            <a:off x="457200" y="1600202"/>
            <a:ext cx="8429626" cy="4525963"/>
          </a:xfrm>
        </p:spPr>
        <p:txBody>
          <a:bodyPr/>
          <a:lstStyle/>
          <a:p>
            <a:r>
              <a:rPr lang="ja-JP" altLang="en-US" dirty="0"/>
              <a:t>提案手法</a:t>
            </a:r>
            <a:endParaRPr lang="en-US" altLang="ja-JP" dirty="0"/>
          </a:p>
          <a:p>
            <a:pPr lvl="1"/>
            <a:r>
              <a:rPr lang="ja-JP" altLang="en-US" dirty="0"/>
              <a:t>様々な開発者が記述したソースコードを収集</a:t>
            </a:r>
            <a:endParaRPr lang="en-US" altLang="ja-JP" dirty="0"/>
          </a:p>
          <a:p>
            <a:pPr lvl="2"/>
            <a:r>
              <a:rPr lang="ja-JP" altLang="en-US"/>
              <a:t>プログラミングコンテストを</a:t>
            </a:r>
            <a:r>
              <a:rPr lang="ja-JP" altLang="en-US" dirty="0"/>
              <a:t>利用</a:t>
            </a:r>
            <a:endParaRPr lang="en-US" altLang="ja-JP" dirty="0"/>
          </a:p>
          <a:p>
            <a:pPr lvl="1"/>
            <a:r>
              <a:rPr kumimoji="1" lang="ja-JP" altLang="en-US" dirty="0"/>
              <a:t>機械学習を用いてソースコードの良否を判定</a:t>
            </a:r>
            <a:endParaRPr lang="en-US" altLang="ja-JP" dirty="0"/>
          </a:p>
          <a:p>
            <a:pPr lvl="1"/>
            <a:r>
              <a:rPr kumimoji="1" lang="ja-JP" altLang="en-US" dirty="0"/>
              <a:t>上級者に多い特徴</a:t>
            </a:r>
            <a:r>
              <a:rPr lang="ja-JP" altLang="en-US" dirty="0"/>
              <a:t>量を用いた</a:t>
            </a:r>
            <a:r>
              <a:rPr kumimoji="1" lang="ja-JP" altLang="en-US" dirty="0"/>
              <a:t>修正の指針を提示</a:t>
            </a:r>
            <a:endParaRPr kumimoji="1" lang="en-US" altLang="ja-JP" dirty="0"/>
          </a:p>
          <a:p>
            <a:r>
              <a:rPr kumimoji="1" lang="ja-JP" altLang="en-US" dirty="0"/>
              <a:t>評価実験</a:t>
            </a:r>
            <a:endParaRPr kumimoji="1" lang="en-US" altLang="ja-JP" dirty="0"/>
          </a:p>
          <a:p>
            <a:pPr lvl="1"/>
            <a:r>
              <a:rPr lang="ja-JP" altLang="en-US" dirty="0"/>
              <a:t>判定精度の測定</a:t>
            </a:r>
            <a:endParaRPr lang="en-US" altLang="ja-JP" dirty="0"/>
          </a:p>
          <a:p>
            <a:pPr lvl="1"/>
            <a:r>
              <a:rPr kumimoji="1" lang="ja-JP" altLang="en-US" dirty="0"/>
              <a:t>提示された特徴量を用いた修正</a:t>
            </a:r>
            <a:r>
              <a:rPr lang="ja-JP" altLang="en-US" dirty="0"/>
              <a:t>による</a:t>
            </a:r>
            <a:br>
              <a:rPr lang="en-US" altLang="ja-JP" dirty="0"/>
            </a:br>
            <a:r>
              <a:rPr lang="ja-JP" altLang="en-US" dirty="0"/>
              <a:t>判定の変化の確認</a:t>
            </a:r>
            <a:endParaRPr kumimoji="1" lang="en-US" altLang="ja-JP"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6</a:t>
            </a:fld>
            <a:endParaRPr kumimoji="1" lang="ja-JP" altLang="en-US"/>
          </a:p>
        </p:txBody>
      </p:sp>
    </p:spTree>
    <p:extLst>
      <p:ext uri="{BB962C8B-B14F-4D97-AF65-F5344CB8AC3E}">
        <p14:creationId xmlns:p14="http://schemas.microsoft.com/office/powerpoint/2010/main" val="560551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ＭＳ Ｐゴシック" panose="020B0600070205080204" pitchFamily="50" charset="-128"/>
                <a:ea typeface="ＭＳ Ｐゴシック" panose="020B0600070205080204" pitchFamily="50" charset="-128"/>
              </a:rPr>
              <a:t>良否の判定の流れ</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24" name="角丸四角形 23"/>
          <p:cNvSpPr/>
          <p:nvPr/>
        </p:nvSpPr>
        <p:spPr>
          <a:xfrm>
            <a:off x="6882788" y="3357199"/>
            <a:ext cx="1703193" cy="164282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t>学習モデル</a:t>
            </a:r>
            <a:endParaRPr kumimoji="1" lang="ja-JP" altLang="en-US" sz="2000" dirty="0"/>
          </a:p>
        </p:txBody>
      </p:sp>
      <p:grpSp>
        <p:nvGrpSpPr>
          <p:cNvPr id="22" name="グループ化 21"/>
          <p:cNvGrpSpPr/>
          <p:nvPr/>
        </p:nvGrpSpPr>
        <p:grpSpPr>
          <a:xfrm>
            <a:off x="4567281" y="4037133"/>
            <a:ext cx="877163" cy="1054352"/>
            <a:chOff x="3887339" y="1451704"/>
            <a:chExt cx="877163" cy="1054352"/>
          </a:xfrm>
        </p:grpSpPr>
        <p:grpSp>
          <p:nvGrpSpPr>
            <p:cNvPr id="16" name="グループ化 15"/>
            <p:cNvGrpSpPr/>
            <p:nvPr/>
          </p:nvGrpSpPr>
          <p:grpSpPr>
            <a:xfrm>
              <a:off x="3887339" y="1451704"/>
              <a:ext cx="877163" cy="1054352"/>
              <a:chOff x="1042604" y="3701993"/>
              <a:chExt cx="877163" cy="1054352"/>
            </a:xfrm>
          </p:grpSpPr>
          <p:sp>
            <p:nvSpPr>
              <p:cNvPr id="5" name="正方形/長方形 4"/>
              <p:cNvSpPr/>
              <p:nvPr/>
            </p:nvSpPr>
            <p:spPr>
              <a:xfrm>
                <a:off x="1131138" y="4044099"/>
                <a:ext cx="700097" cy="71224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テキスト ボックス 13"/>
              <p:cNvSpPr txBox="1"/>
              <p:nvPr/>
            </p:nvSpPr>
            <p:spPr>
              <a:xfrm>
                <a:off x="1042604" y="3701993"/>
                <a:ext cx="877163" cy="369332"/>
              </a:xfrm>
              <a:prstGeom prst="rect">
                <a:avLst/>
              </a:prstGeom>
              <a:noFill/>
              <a:ln>
                <a:noFill/>
              </a:ln>
            </p:spPr>
            <p:txBody>
              <a:bodyPr wrap="none" rtlCol="0">
                <a:spAutoFit/>
              </a:bodyPr>
              <a:lstStyle/>
              <a:p>
                <a:r>
                  <a:rPr kumimoji="1" lang="ja-JP" altLang="en-US" dirty="0"/>
                  <a:t>初級者</a:t>
                </a:r>
              </a:p>
            </p:txBody>
          </p:sp>
        </p:grpSp>
        <p:grpSp>
          <p:nvGrpSpPr>
            <p:cNvPr id="21" name="グループ化 20"/>
            <p:cNvGrpSpPr/>
            <p:nvPr/>
          </p:nvGrpSpPr>
          <p:grpSpPr>
            <a:xfrm>
              <a:off x="4098988" y="1861896"/>
              <a:ext cx="509723" cy="586049"/>
              <a:chOff x="4098988" y="1882644"/>
              <a:chExt cx="509723" cy="586049"/>
            </a:xfrm>
            <a:solidFill>
              <a:schemeClr val="bg2"/>
            </a:solidFill>
          </p:grpSpPr>
          <p:sp>
            <p:nvSpPr>
              <p:cNvPr id="13" name="1 つの角を切り取った四角形 12"/>
              <p:cNvSpPr/>
              <p:nvPr/>
            </p:nvSpPr>
            <p:spPr>
              <a:xfrm>
                <a:off x="4098988" y="1882644"/>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1 つの角を切り取った四角形 59"/>
              <p:cNvSpPr/>
              <p:nvPr/>
            </p:nvSpPr>
            <p:spPr>
              <a:xfrm>
                <a:off x="4188888" y="1978141"/>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1 つの角を切り取った四角形 60"/>
              <p:cNvSpPr/>
              <p:nvPr/>
            </p:nvSpPr>
            <p:spPr>
              <a:xfrm>
                <a:off x="4291213" y="2093072"/>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1 つの角を切り取った四角形 61"/>
              <p:cNvSpPr/>
              <p:nvPr/>
            </p:nvSpPr>
            <p:spPr>
              <a:xfrm>
                <a:off x="4394919" y="2169584"/>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04" name="グループ化 103"/>
          <p:cNvGrpSpPr/>
          <p:nvPr/>
        </p:nvGrpSpPr>
        <p:grpSpPr>
          <a:xfrm>
            <a:off x="4561868" y="3036006"/>
            <a:ext cx="877163" cy="1047469"/>
            <a:chOff x="4578438" y="4231686"/>
            <a:chExt cx="877163" cy="1047469"/>
          </a:xfrm>
        </p:grpSpPr>
        <p:grpSp>
          <p:nvGrpSpPr>
            <p:cNvPr id="23" name="グループ化 22"/>
            <p:cNvGrpSpPr/>
            <p:nvPr/>
          </p:nvGrpSpPr>
          <p:grpSpPr>
            <a:xfrm>
              <a:off x="4578438" y="4231686"/>
              <a:ext cx="877163" cy="978286"/>
              <a:chOff x="3881130" y="2672600"/>
              <a:chExt cx="877163" cy="978286"/>
            </a:xfrm>
          </p:grpSpPr>
          <p:sp>
            <p:nvSpPr>
              <p:cNvPr id="19" name="テキスト ボックス 18"/>
              <p:cNvSpPr txBox="1"/>
              <p:nvPr/>
            </p:nvSpPr>
            <p:spPr>
              <a:xfrm>
                <a:off x="3881130" y="2672600"/>
                <a:ext cx="877163" cy="369332"/>
              </a:xfrm>
              <a:prstGeom prst="rect">
                <a:avLst/>
              </a:prstGeom>
              <a:noFill/>
            </p:spPr>
            <p:txBody>
              <a:bodyPr wrap="none" rtlCol="0">
                <a:spAutoFit/>
              </a:bodyPr>
              <a:lstStyle/>
              <a:p>
                <a:r>
                  <a:rPr lang="ja-JP" altLang="en-US" dirty="0"/>
                  <a:t>上</a:t>
                </a:r>
                <a:r>
                  <a:rPr kumimoji="1" lang="ja-JP" altLang="en-US" dirty="0"/>
                  <a:t>級者</a:t>
                </a:r>
              </a:p>
            </p:txBody>
          </p:sp>
          <p:grpSp>
            <p:nvGrpSpPr>
              <p:cNvPr id="87" name="グループ化 86"/>
              <p:cNvGrpSpPr/>
              <p:nvPr/>
            </p:nvGrpSpPr>
            <p:grpSpPr>
              <a:xfrm>
                <a:off x="4098988" y="3089907"/>
                <a:ext cx="509723" cy="560979"/>
                <a:chOff x="4098988" y="1882644"/>
                <a:chExt cx="509723" cy="560979"/>
              </a:xfrm>
              <a:solidFill>
                <a:srgbClr val="FF6600"/>
              </a:solidFill>
            </p:grpSpPr>
            <p:sp>
              <p:nvSpPr>
                <p:cNvPr id="88" name="1 つの角を切り取った四角形 87"/>
                <p:cNvSpPr/>
                <p:nvPr/>
              </p:nvSpPr>
              <p:spPr>
                <a:xfrm>
                  <a:off x="4098988" y="1882644"/>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1 つの角を切り取った四角形 88"/>
                <p:cNvSpPr/>
                <p:nvPr/>
              </p:nvSpPr>
              <p:spPr>
                <a:xfrm>
                  <a:off x="4188888" y="1978141"/>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1 つの角を切り取った四角形 89"/>
                <p:cNvSpPr/>
                <p:nvPr/>
              </p:nvSpPr>
              <p:spPr>
                <a:xfrm>
                  <a:off x="4291213" y="2093072"/>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1 つの角を切り取った四角形 90"/>
                <p:cNvSpPr/>
                <p:nvPr/>
              </p:nvSpPr>
              <p:spPr>
                <a:xfrm>
                  <a:off x="4394919" y="2169584"/>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01" name="正方形/長方形 100"/>
            <p:cNvSpPr/>
            <p:nvPr/>
          </p:nvSpPr>
          <p:spPr>
            <a:xfrm>
              <a:off x="4673181" y="4566909"/>
              <a:ext cx="700097" cy="71224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15" name="右矢印 114"/>
          <p:cNvSpPr/>
          <p:nvPr/>
        </p:nvSpPr>
        <p:spPr>
          <a:xfrm rot="20332230">
            <a:off x="3806566" y="3840218"/>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右矢印 115"/>
          <p:cNvSpPr/>
          <p:nvPr/>
        </p:nvSpPr>
        <p:spPr>
          <a:xfrm rot="964774">
            <a:off x="3806567" y="4380221"/>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p:cNvGrpSpPr/>
          <p:nvPr/>
        </p:nvGrpSpPr>
        <p:grpSpPr>
          <a:xfrm>
            <a:off x="292231" y="2482833"/>
            <a:ext cx="5194015" cy="2815031"/>
            <a:chOff x="292231" y="2482833"/>
            <a:chExt cx="5194015" cy="2815031"/>
          </a:xfrm>
        </p:grpSpPr>
        <p:sp>
          <p:nvSpPr>
            <p:cNvPr id="46" name="正方形/長方形 45"/>
            <p:cNvSpPr/>
            <p:nvPr/>
          </p:nvSpPr>
          <p:spPr>
            <a:xfrm>
              <a:off x="457200" y="3785774"/>
              <a:ext cx="1863888" cy="10480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プログラミング</a:t>
              </a:r>
              <a:endParaRPr kumimoji="1" lang="en-US" altLang="ja-JP" sz="2000" dirty="0">
                <a:solidFill>
                  <a:schemeClr val="tx1"/>
                </a:solidFill>
              </a:endParaRPr>
            </a:p>
            <a:p>
              <a:pPr algn="ctr"/>
              <a:r>
                <a:rPr kumimoji="1" lang="ja-JP" altLang="en-US" sz="2000">
                  <a:solidFill>
                    <a:schemeClr val="tx1"/>
                  </a:solidFill>
                </a:rPr>
                <a:t>コンテストサイト</a:t>
              </a:r>
              <a:endParaRPr kumimoji="1" lang="ja-JP" altLang="en-US" sz="2000" dirty="0">
                <a:solidFill>
                  <a:schemeClr val="tx1"/>
                </a:solidFill>
              </a:endParaRPr>
            </a:p>
          </p:txBody>
        </p:sp>
        <p:sp>
          <p:nvSpPr>
            <p:cNvPr id="98" name="テキスト ボックス 97"/>
            <p:cNvSpPr txBox="1"/>
            <p:nvPr/>
          </p:nvSpPr>
          <p:spPr>
            <a:xfrm>
              <a:off x="1192214" y="2482833"/>
              <a:ext cx="3443571" cy="584775"/>
            </a:xfrm>
            <a:prstGeom prst="rect">
              <a:avLst/>
            </a:prstGeom>
            <a:noFill/>
          </p:spPr>
          <p:txBody>
            <a:bodyPr wrap="none" rtlCol="0">
              <a:spAutoFit/>
            </a:bodyPr>
            <a:lstStyle/>
            <a:p>
              <a:r>
                <a:rPr lang="en-US" altLang="ja-JP" sz="3200" dirty="0"/>
                <a:t>Step1 : </a:t>
              </a:r>
              <a:r>
                <a:rPr lang="ja-JP" altLang="en-US" sz="3200" dirty="0"/>
                <a:t>収集・分類</a:t>
              </a:r>
              <a:endParaRPr kumimoji="1" lang="ja-JP" altLang="en-US" sz="3200" dirty="0"/>
            </a:p>
          </p:txBody>
        </p:sp>
        <p:grpSp>
          <p:nvGrpSpPr>
            <p:cNvPr id="106" name="グループ化 105"/>
            <p:cNvGrpSpPr/>
            <p:nvPr/>
          </p:nvGrpSpPr>
          <p:grpSpPr>
            <a:xfrm>
              <a:off x="2295434" y="3470724"/>
              <a:ext cx="1502335" cy="1283178"/>
              <a:chOff x="3596570" y="1164767"/>
              <a:chExt cx="1502335" cy="1283178"/>
            </a:xfrm>
          </p:grpSpPr>
          <p:sp>
            <p:nvSpPr>
              <p:cNvPr id="114" name="テキスト ボックス 113"/>
              <p:cNvSpPr txBox="1"/>
              <p:nvPr/>
            </p:nvSpPr>
            <p:spPr>
              <a:xfrm>
                <a:off x="3596570" y="1164767"/>
                <a:ext cx="1502335" cy="707886"/>
              </a:xfrm>
              <a:prstGeom prst="rect">
                <a:avLst/>
              </a:prstGeom>
              <a:noFill/>
              <a:ln>
                <a:noFill/>
              </a:ln>
            </p:spPr>
            <p:txBody>
              <a:bodyPr wrap="none" rtlCol="0">
                <a:spAutoFit/>
              </a:bodyPr>
              <a:lstStyle/>
              <a:p>
                <a:pPr algn="ctr"/>
                <a:r>
                  <a:rPr kumimoji="1" lang="ja-JP" altLang="en-US" sz="2000" dirty="0"/>
                  <a:t>大量の</a:t>
                </a:r>
                <a:endParaRPr kumimoji="1" lang="en-US" altLang="ja-JP" sz="2000" dirty="0"/>
              </a:p>
              <a:p>
                <a:pPr algn="ctr"/>
                <a:r>
                  <a:rPr kumimoji="1" lang="ja-JP" altLang="en-US" sz="2000" dirty="0"/>
                  <a:t>ソースコード</a:t>
                </a:r>
              </a:p>
            </p:txBody>
          </p:sp>
          <p:grpSp>
            <p:nvGrpSpPr>
              <p:cNvPr id="108" name="グループ化 107"/>
              <p:cNvGrpSpPr/>
              <p:nvPr/>
            </p:nvGrpSpPr>
            <p:grpSpPr>
              <a:xfrm>
                <a:off x="4098988" y="1861896"/>
                <a:ext cx="509723" cy="586049"/>
                <a:chOff x="4098988" y="1882644"/>
                <a:chExt cx="509723" cy="586049"/>
              </a:xfrm>
              <a:solidFill>
                <a:schemeClr val="bg2"/>
              </a:solidFill>
            </p:grpSpPr>
            <p:sp>
              <p:nvSpPr>
                <p:cNvPr id="109" name="1 つの角を切り取った四角形 108"/>
                <p:cNvSpPr/>
                <p:nvPr/>
              </p:nvSpPr>
              <p:spPr>
                <a:xfrm>
                  <a:off x="4098988" y="1882644"/>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1 つの角を切り取った四角形 109"/>
                <p:cNvSpPr/>
                <p:nvPr/>
              </p:nvSpPr>
              <p:spPr>
                <a:xfrm>
                  <a:off x="4188888" y="1978141"/>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1 つの角を切り取った四角形 110"/>
                <p:cNvSpPr/>
                <p:nvPr/>
              </p:nvSpPr>
              <p:spPr>
                <a:xfrm>
                  <a:off x="4291213" y="2093072"/>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1 つの角を切り取った四角形 111"/>
                <p:cNvSpPr/>
                <p:nvPr/>
              </p:nvSpPr>
              <p:spPr>
                <a:xfrm>
                  <a:off x="4394919" y="2169584"/>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17" name="角丸四角形 116"/>
            <p:cNvSpPr/>
            <p:nvPr/>
          </p:nvSpPr>
          <p:spPr>
            <a:xfrm>
              <a:off x="292231" y="3015093"/>
              <a:ext cx="5194015" cy="2282771"/>
            </a:xfrm>
            <a:prstGeom prst="round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2" name="グループ化 121"/>
          <p:cNvGrpSpPr/>
          <p:nvPr/>
        </p:nvGrpSpPr>
        <p:grpSpPr>
          <a:xfrm>
            <a:off x="4477384" y="2025793"/>
            <a:ext cx="4271329" cy="3143120"/>
            <a:chOff x="4477384" y="2025793"/>
            <a:chExt cx="4271329" cy="3143120"/>
          </a:xfrm>
        </p:grpSpPr>
        <p:sp>
          <p:nvSpPr>
            <p:cNvPr id="27" name="テキスト ボックス 26"/>
            <p:cNvSpPr txBox="1"/>
            <p:nvPr/>
          </p:nvSpPr>
          <p:spPr>
            <a:xfrm>
              <a:off x="5285046" y="2025793"/>
              <a:ext cx="1483099" cy="1077218"/>
            </a:xfrm>
            <a:prstGeom prst="rect">
              <a:avLst/>
            </a:prstGeom>
            <a:noFill/>
          </p:spPr>
          <p:txBody>
            <a:bodyPr wrap="none" rtlCol="0">
              <a:spAutoFit/>
            </a:bodyPr>
            <a:lstStyle/>
            <a:p>
              <a:pPr algn="ctr"/>
              <a:r>
                <a:rPr lang="en-US" altLang="ja-JP" sz="3200" dirty="0"/>
                <a:t>Step2 :</a:t>
              </a:r>
            </a:p>
            <a:p>
              <a:pPr algn="ctr"/>
              <a:r>
                <a:rPr kumimoji="1" lang="ja-JP" altLang="en-US" sz="3200" dirty="0"/>
                <a:t>学習</a:t>
              </a:r>
            </a:p>
          </p:txBody>
        </p:sp>
        <p:sp>
          <p:nvSpPr>
            <p:cNvPr id="25" name="右矢印 24"/>
            <p:cNvSpPr/>
            <p:nvPr/>
          </p:nvSpPr>
          <p:spPr>
            <a:xfrm>
              <a:off x="5901075" y="3475216"/>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a:off x="5887948" y="4517241"/>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5495232" y="3120672"/>
              <a:ext cx="1313180" cy="400110"/>
            </a:xfrm>
            <a:prstGeom prst="rect">
              <a:avLst/>
            </a:prstGeom>
            <a:noFill/>
          </p:spPr>
          <p:txBody>
            <a:bodyPr wrap="none" rtlCol="0">
              <a:spAutoFit/>
            </a:bodyPr>
            <a:lstStyle/>
            <a:p>
              <a:r>
                <a:rPr lang="ja-JP" altLang="en-US" sz="2000" dirty="0"/>
                <a:t>ベクトル化</a:t>
              </a:r>
              <a:endParaRPr kumimoji="1" lang="ja-JP" altLang="en-US" sz="2000" dirty="0"/>
            </a:p>
          </p:txBody>
        </p:sp>
        <p:sp>
          <p:nvSpPr>
            <p:cNvPr id="118" name="角丸四角形 117"/>
            <p:cNvSpPr/>
            <p:nvPr/>
          </p:nvSpPr>
          <p:spPr>
            <a:xfrm>
              <a:off x="4477384" y="3067478"/>
              <a:ext cx="4271329" cy="2101435"/>
            </a:xfrm>
            <a:prstGeom prst="roundRect">
              <a:avLst/>
            </a:prstGeom>
            <a:noFill/>
            <a:ln>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3" name="グループ化 122"/>
          <p:cNvGrpSpPr/>
          <p:nvPr/>
        </p:nvGrpSpPr>
        <p:grpSpPr>
          <a:xfrm>
            <a:off x="6582530" y="1409276"/>
            <a:ext cx="2482668" cy="5238234"/>
            <a:chOff x="6582530" y="1409276"/>
            <a:chExt cx="2482668" cy="5238234"/>
          </a:xfrm>
        </p:grpSpPr>
        <p:grpSp>
          <p:nvGrpSpPr>
            <p:cNvPr id="35" name="グループ化 34"/>
            <p:cNvGrpSpPr/>
            <p:nvPr/>
          </p:nvGrpSpPr>
          <p:grpSpPr>
            <a:xfrm>
              <a:off x="6925153" y="2070933"/>
              <a:ext cx="2140045" cy="4416395"/>
              <a:chOff x="6287337" y="1177716"/>
              <a:chExt cx="2140045" cy="4416395"/>
            </a:xfrm>
          </p:grpSpPr>
          <p:sp>
            <p:nvSpPr>
              <p:cNvPr id="40" name="下矢印 39"/>
              <p:cNvSpPr/>
              <p:nvPr/>
            </p:nvSpPr>
            <p:spPr>
              <a:xfrm>
                <a:off x="6440659" y="4359047"/>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41" name="下矢印 40"/>
              <p:cNvSpPr/>
              <p:nvPr/>
            </p:nvSpPr>
            <p:spPr>
              <a:xfrm>
                <a:off x="7381913" y="4370829"/>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287337" y="5255557"/>
                <a:ext cx="595035" cy="338554"/>
              </a:xfrm>
              <a:prstGeom prst="rect">
                <a:avLst/>
              </a:prstGeom>
              <a:noFill/>
            </p:spPr>
            <p:txBody>
              <a:bodyPr wrap="none" rtlCol="0">
                <a:spAutoFit/>
              </a:bodyPr>
              <a:lstStyle/>
              <a:p>
                <a:r>
                  <a:rPr kumimoji="1" lang="ja-JP" altLang="en-US" sz="1600" dirty="0"/>
                  <a:t>「</a:t>
                </a:r>
                <a:r>
                  <a:rPr lang="ja-JP" altLang="en-US" sz="1600" dirty="0"/>
                  <a:t>良</a:t>
                </a:r>
                <a:r>
                  <a:rPr kumimoji="1" lang="ja-JP" altLang="en-US" sz="1600" dirty="0"/>
                  <a:t>」</a:t>
                </a:r>
              </a:p>
            </p:txBody>
          </p:sp>
          <p:sp>
            <p:nvSpPr>
              <p:cNvPr id="43" name="テキスト ボックス 42"/>
              <p:cNvSpPr txBox="1"/>
              <p:nvPr/>
            </p:nvSpPr>
            <p:spPr>
              <a:xfrm>
                <a:off x="7237910" y="5255557"/>
                <a:ext cx="595035" cy="338554"/>
              </a:xfrm>
              <a:prstGeom prst="rect">
                <a:avLst/>
              </a:prstGeom>
              <a:noFill/>
            </p:spPr>
            <p:txBody>
              <a:bodyPr wrap="none" rtlCol="0">
                <a:spAutoFit/>
              </a:bodyPr>
              <a:lstStyle/>
              <a:p>
                <a:r>
                  <a:rPr kumimoji="1" lang="ja-JP" altLang="en-US" sz="1600" dirty="0"/>
                  <a:t>「否」</a:t>
                </a:r>
              </a:p>
            </p:txBody>
          </p:sp>
          <p:sp>
            <p:nvSpPr>
              <p:cNvPr id="31" name="テキスト ボックス 30"/>
              <p:cNvSpPr txBox="1"/>
              <p:nvPr/>
            </p:nvSpPr>
            <p:spPr>
              <a:xfrm>
                <a:off x="7096568" y="1214950"/>
                <a:ext cx="1330814" cy="400110"/>
              </a:xfrm>
              <a:prstGeom prst="rect">
                <a:avLst/>
              </a:prstGeom>
              <a:noFill/>
            </p:spPr>
            <p:txBody>
              <a:bodyPr wrap="none" rtlCol="0">
                <a:spAutoFit/>
              </a:bodyPr>
              <a:lstStyle/>
              <a:p>
                <a:r>
                  <a:rPr lang="ja-JP" altLang="en-US" sz="2000" dirty="0"/>
                  <a:t>新規コード</a:t>
                </a:r>
                <a:endParaRPr kumimoji="1" lang="ja-JP" altLang="en-US" sz="2000" dirty="0"/>
              </a:p>
            </p:txBody>
          </p:sp>
          <p:sp>
            <p:nvSpPr>
              <p:cNvPr id="93" name="1 つの角を切り取った四角形 92"/>
              <p:cNvSpPr/>
              <p:nvPr/>
            </p:nvSpPr>
            <p:spPr>
              <a:xfrm>
                <a:off x="6869739" y="1177716"/>
                <a:ext cx="317498" cy="443828"/>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下矢印 93"/>
              <p:cNvSpPr/>
              <p:nvPr/>
            </p:nvSpPr>
            <p:spPr>
              <a:xfrm>
                <a:off x="6895006" y="1832593"/>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5" name="1 つの角を切り取った四角形 94"/>
              <p:cNvSpPr/>
              <p:nvPr/>
            </p:nvSpPr>
            <p:spPr>
              <a:xfrm>
                <a:off x="7381913" y="4735043"/>
                <a:ext cx="317498" cy="443828"/>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1 つの角を切り取った四角形 95"/>
              <p:cNvSpPr/>
              <p:nvPr/>
            </p:nvSpPr>
            <p:spPr>
              <a:xfrm>
                <a:off x="6428025" y="4735043"/>
                <a:ext cx="317498" cy="443828"/>
              </a:xfrm>
              <a:prstGeom prst="snip1Rect">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5" name="テキスト ボックス 104"/>
            <p:cNvSpPr txBox="1"/>
            <p:nvPr/>
          </p:nvSpPr>
          <p:spPr>
            <a:xfrm>
              <a:off x="6582530" y="1409276"/>
              <a:ext cx="2417650" cy="584775"/>
            </a:xfrm>
            <a:prstGeom prst="rect">
              <a:avLst/>
            </a:prstGeom>
            <a:noFill/>
          </p:spPr>
          <p:txBody>
            <a:bodyPr wrap="none" rtlCol="0">
              <a:spAutoFit/>
            </a:bodyPr>
            <a:lstStyle/>
            <a:p>
              <a:r>
                <a:rPr lang="en-US" altLang="ja-JP" sz="3200" dirty="0"/>
                <a:t>Step3 : </a:t>
              </a:r>
              <a:r>
                <a:rPr lang="ja-JP" altLang="en-US" sz="3200" dirty="0"/>
                <a:t>判定</a:t>
              </a:r>
              <a:endParaRPr kumimoji="1" lang="ja-JP" altLang="en-US" sz="3200" dirty="0"/>
            </a:p>
          </p:txBody>
        </p:sp>
        <p:sp>
          <p:nvSpPr>
            <p:cNvPr id="119" name="角丸四角形 118"/>
            <p:cNvSpPr/>
            <p:nvPr/>
          </p:nvSpPr>
          <p:spPr>
            <a:xfrm>
              <a:off x="6725210" y="1954074"/>
              <a:ext cx="2274970" cy="4693436"/>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テキスト ボックス 54"/>
          <p:cNvSpPr txBox="1"/>
          <p:nvPr/>
        </p:nvSpPr>
        <p:spPr>
          <a:xfrm>
            <a:off x="7743201" y="2662370"/>
            <a:ext cx="1313180" cy="400110"/>
          </a:xfrm>
          <a:prstGeom prst="rect">
            <a:avLst/>
          </a:prstGeom>
          <a:noFill/>
        </p:spPr>
        <p:txBody>
          <a:bodyPr wrap="none" rtlCol="0">
            <a:spAutoFit/>
          </a:bodyPr>
          <a:lstStyle/>
          <a:p>
            <a:r>
              <a:rPr lang="ja-JP" altLang="en-US" sz="2000" dirty="0"/>
              <a:t>ベクトル化</a:t>
            </a:r>
            <a:endParaRPr kumimoji="1" lang="ja-JP" altLang="en-US" sz="2000" dirty="0"/>
          </a:p>
        </p:txBody>
      </p:sp>
    </p:spTree>
    <p:extLst>
      <p:ext uri="{BB962C8B-B14F-4D97-AF65-F5344CB8AC3E}">
        <p14:creationId xmlns:p14="http://schemas.microsoft.com/office/powerpoint/2010/main" val="3473016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プログラミングコンテスト</a:t>
            </a:r>
            <a:endParaRPr kumimoji="1" lang="ja-JP" altLang="en-US" dirty="0"/>
          </a:p>
        </p:txBody>
      </p:sp>
      <p:sp>
        <p:nvSpPr>
          <p:cNvPr id="3" name="コンテンツ プレースホルダー 2"/>
          <p:cNvSpPr>
            <a:spLocks noGrp="1"/>
          </p:cNvSpPr>
          <p:nvPr>
            <p:ph idx="1"/>
          </p:nvPr>
        </p:nvSpPr>
        <p:spPr/>
        <p:txBody>
          <a:bodyPr/>
          <a:lstStyle/>
          <a:p>
            <a:r>
              <a:rPr lang="ja-JP" altLang="en-US" dirty="0"/>
              <a:t>与えられた問題を解くプログラムを提出する</a:t>
            </a:r>
          </a:p>
          <a:p>
            <a:r>
              <a:rPr lang="ja-JP" altLang="en-US" dirty="0"/>
              <a:t>参加者は同一時間内で行う</a:t>
            </a:r>
          </a:p>
          <a:p>
            <a:r>
              <a:rPr lang="ja-JP" altLang="en-US" dirty="0"/>
              <a:t>正解数によって順位とレーティングが決まる</a:t>
            </a:r>
          </a:p>
          <a:p>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8</a:t>
            </a:fld>
            <a:endParaRPr kumimoji="1" lang="ja-JP" altLang="en-US"/>
          </a:p>
        </p:txBody>
      </p:sp>
      <p:sp>
        <p:nvSpPr>
          <p:cNvPr id="9" name="正方形/長方形 8"/>
          <p:cNvSpPr/>
          <p:nvPr/>
        </p:nvSpPr>
        <p:spPr>
          <a:xfrm>
            <a:off x="612676" y="4151425"/>
            <a:ext cx="7907536" cy="125981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pPr marL="342900" indent="-342900">
              <a:buFont typeface="Arial" panose="020B0604020202020204" pitchFamily="34" charset="0"/>
              <a:buChar char="•"/>
            </a:pPr>
            <a:r>
              <a:rPr lang="ja-JP" altLang="en-US" sz="2400" dirty="0">
                <a:solidFill>
                  <a:schemeClr val="tx1"/>
                </a:solidFill>
              </a:rPr>
              <a:t>参加者の成績や実力を数値化したもの</a:t>
            </a:r>
            <a:endParaRPr lang="en-US" altLang="ja-JP" sz="2400" dirty="0">
              <a:solidFill>
                <a:schemeClr val="tx1"/>
              </a:solidFill>
            </a:endParaRPr>
          </a:p>
          <a:p>
            <a:pPr marL="342900" indent="-342900">
              <a:buFont typeface="Arial" panose="020B0604020202020204" pitchFamily="34" charset="0"/>
              <a:buChar char="•"/>
            </a:pPr>
            <a:r>
              <a:rPr lang="ja-JP" altLang="en-US" sz="2400" dirty="0">
                <a:solidFill>
                  <a:schemeClr val="tx1"/>
                </a:solidFill>
              </a:rPr>
              <a:t>数値が大きいほどコンテストにおける期待順位が高い</a:t>
            </a:r>
            <a:endParaRPr lang="en-US" altLang="ja-JP" sz="2400" dirty="0">
              <a:solidFill>
                <a:schemeClr val="tx1"/>
              </a:solidFill>
            </a:endParaRPr>
          </a:p>
        </p:txBody>
      </p:sp>
      <p:sp>
        <p:nvSpPr>
          <p:cNvPr id="8" name="正方形/長方形 7"/>
          <p:cNvSpPr/>
          <p:nvPr/>
        </p:nvSpPr>
        <p:spPr>
          <a:xfrm>
            <a:off x="810277" y="3968861"/>
            <a:ext cx="1766170" cy="387495"/>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a:solidFill>
                  <a:schemeClr val="tx1"/>
                </a:solidFill>
              </a:rPr>
              <a:t>レーティング</a:t>
            </a:r>
          </a:p>
        </p:txBody>
      </p:sp>
    </p:spTree>
    <p:extLst>
      <p:ext uri="{BB962C8B-B14F-4D97-AF65-F5344CB8AC3E}">
        <p14:creationId xmlns:p14="http://schemas.microsoft.com/office/powerpoint/2010/main" val="3857812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482163" y="3331122"/>
            <a:ext cx="7858715" cy="20033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a:solidFill>
                <a:schemeClr val="tx1"/>
              </a:solidFill>
            </a:endParaRPr>
          </a:p>
          <a:p>
            <a:endParaRPr lang="en-US" altLang="ja-JP" dirty="0">
              <a:solidFill>
                <a:schemeClr val="tx1"/>
              </a:solidFill>
            </a:endParaRPr>
          </a:p>
        </p:txBody>
      </p:sp>
      <p:sp>
        <p:nvSpPr>
          <p:cNvPr id="2" name="タイトル 1"/>
          <p:cNvSpPr>
            <a:spLocks noGrp="1"/>
          </p:cNvSpPr>
          <p:nvPr>
            <p:ph type="title"/>
          </p:nvPr>
        </p:nvSpPr>
        <p:spPr/>
        <p:txBody>
          <a:bodyPr/>
          <a:lstStyle/>
          <a:p>
            <a:r>
              <a:rPr lang="en-US" altLang="ja-JP" dirty="0">
                <a:latin typeface="ＭＳ Ｐゴシック" panose="020B0600070205080204" pitchFamily="50" charset="-128"/>
                <a:ea typeface="ＭＳ Ｐゴシック" panose="020B0600070205080204" pitchFamily="50" charset="-128"/>
              </a:rPr>
              <a:t>Step1-1 : </a:t>
            </a:r>
            <a:r>
              <a:rPr lang="ja-JP" altLang="en-US" dirty="0">
                <a:latin typeface="ＭＳ Ｐゴシック" panose="020B0600070205080204" pitchFamily="50" charset="-128"/>
                <a:ea typeface="ＭＳ Ｐゴシック" panose="020B0600070205080204" pitchFamily="50" charset="-128"/>
              </a:rPr>
              <a:t>収集</a:t>
            </a:r>
            <a:endParaRPr kumimoji="1" lang="ja-JP" altLang="en-US" dirty="0"/>
          </a:p>
        </p:txBody>
      </p:sp>
      <p:sp>
        <p:nvSpPr>
          <p:cNvPr id="4" name="スライド番号プレースホルダー 3"/>
          <p:cNvSpPr>
            <a:spLocks noGrp="1"/>
          </p:cNvSpPr>
          <p:nvPr>
            <p:ph type="sldNum" sz="quarter" idx="12"/>
          </p:nvPr>
        </p:nvSpPr>
        <p:spPr>
          <a:xfrm>
            <a:off x="7557729" y="6258443"/>
            <a:ext cx="1150938" cy="288925"/>
          </a:xfrm>
        </p:spPr>
        <p:txBody>
          <a:bodyPr/>
          <a:lstStyle/>
          <a:p>
            <a:fld id="{1EED56CB-58F9-4B74-8C64-FB1757321DFA}" type="slidenum">
              <a:rPr kumimoji="1" lang="ja-JP" altLang="en-US" smtClean="0"/>
              <a:t>9</a:t>
            </a:fld>
            <a:endParaRPr kumimoji="1" lang="ja-JP" altLang="en-US" dirty="0"/>
          </a:p>
        </p:txBody>
      </p:sp>
      <p:sp>
        <p:nvSpPr>
          <p:cNvPr id="55" name="テキスト ボックス 54"/>
          <p:cNvSpPr txBox="1"/>
          <p:nvPr/>
        </p:nvSpPr>
        <p:spPr>
          <a:xfrm>
            <a:off x="696893" y="3883589"/>
            <a:ext cx="2428504" cy="400110"/>
          </a:xfrm>
          <a:prstGeom prst="rect">
            <a:avLst/>
          </a:prstGeom>
          <a:solidFill>
            <a:schemeClr val="accent1"/>
          </a:solidFill>
        </p:spPr>
        <p:txBody>
          <a:bodyPr wrap="square" rtlCol="0">
            <a:spAutoFit/>
          </a:bodyPr>
          <a:lstStyle/>
          <a:p>
            <a:pPr algn="ctr"/>
            <a:r>
              <a:rPr kumimoji="1" lang="ja-JP" altLang="en-US" sz="2000" dirty="0"/>
              <a:t>ソースコードデータ</a:t>
            </a:r>
          </a:p>
        </p:txBody>
      </p:sp>
      <p:sp>
        <p:nvSpPr>
          <p:cNvPr id="56" name="テキスト ボックス 55"/>
          <p:cNvSpPr txBox="1"/>
          <p:nvPr/>
        </p:nvSpPr>
        <p:spPr>
          <a:xfrm>
            <a:off x="4054292" y="3883589"/>
            <a:ext cx="2984927" cy="400110"/>
          </a:xfrm>
          <a:prstGeom prst="rect">
            <a:avLst/>
          </a:prstGeom>
          <a:solidFill>
            <a:schemeClr val="accent1"/>
          </a:solidFill>
        </p:spPr>
        <p:txBody>
          <a:bodyPr wrap="square" rtlCol="0">
            <a:spAutoFit/>
          </a:bodyPr>
          <a:lstStyle/>
          <a:p>
            <a:pPr algn="ctr"/>
            <a:r>
              <a:rPr lang="ja-JP" altLang="en-US" sz="2000" dirty="0"/>
              <a:t>提出履歴</a:t>
            </a:r>
            <a:r>
              <a:rPr kumimoji="1" lang="ja-JP" altLang="en-US" sz="2000" dirty="0"/>
              <a:t>データベース</a:t>
            </a:r>
          </a:p>
        </p:txBody>
      </p:sp>
      <p:graphicFrame>
        <p:nvGraphicFramePr>
          <p:cNvPr id="57" name="表 56"/>
          <p:cNvGraphicFramePr>
            <a:graphicFrameLocks noGrp="1"/>
          </p:cNvGraphicFramePr>
          <p:nvPr>
            <p:extLst>
              <p:ext uri="{D42A27DB-BD31-4B8C-83A1-F6EECF244321}">
                <p14:modId xmlns:p14="http://schemas.microsoft.com/office/powerpoint/2010/main" val="3151488647"/>
              </p:ext>
            </p:extLst>
          </p:nvPr>
        </p:nvGraphicFramePr>
        <p:xfrm>
          <a:off x="696893" y="4283699"/>
          <a:ext cx="3057898" cy="792480"/>
        </p:xfrm>
        <a:graphic>
          <a:graphicData uri="http://schemas.openxmlformats.org/drawingml/2006/table">
            <a:tbl>
              <a:tblPr firstRow="1" bandRow="1">
                <a:tableStyleId>{5C22544A-7EE6-4342-B048-85BDC9FD1C3A}</a:tableStyleId>
              </a:tblPr>
              <a:tblGrid>
                <a:gridCol w="1528949">
                  <a:extLst>
                    <a:ext uri="{9D8B030D-6E8A-4147-A177-3AD203B41FA5}">
                      <a16:colId xmlns:a16="http://schemas.microsoft.com/office/drawing/2014/main" val="20000"/>
                    </a:ext>
                  </a:extLst>
                </a:gridCol>
                <a:gridCol w="1528949">
                  <a:extLst>
                    <a:ext uri="{9D8B030D-6E8A-4147-A177-3AD203B41FA5}">
                      <a16:colId xmlns:a16="http://schemas.microsoft.com/office/drawing/2014/main" val="20001"/>
                    </a:ext>
                  </a:extLst>
                </a:gridCol>
              </a:tblGrid>
              <a:tr h="370840">
                <a:tc>
                  <a:txBody>
                    <a:bodyPr/>
                    <a:lstStyle/>
                    <a:p>
                      <a:pPr algn="ctr"/>
                      <a:r>
                        <a:rPr kumimoji="1" lang="ja-JP" altLang="en-US" sz="2000" dirty="0">
                          <a:solidFill>
                            <a:schemeClr val="tx1"/>
                          </a:solidFill>
                        </a:rPr>
                        <a:t>ファイル数</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a:solidFill>
                            <a:schemeClr val="tx1"/>
                          </a:solidFill>
                        </a:rPr>
                        <a:t>合計サイズ</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algn="ctr"/>
                      <a:r>
                        <a:rPr kumimoji="1" lang="en-US" altLang="ja-JP" sz="2000" dirty="0">
                          <a:solidFill>
                            <a:schemeClr val="tx1"/>
                          </a:solidFill>
                        </a:rPr>
                        <a:t>1,644,636</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a:solidFill>
                            <a:schemeClr val="tx1"/>
                          </a:solidFill>
                        </a:rPr>
                        <a:t>2.31GB</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58" name="表 57"/>
          <p:cNvGraphicFramePr>
            <a:graphicFrameLocks noGrp="1"/>
          </p:cNvGraphicFramePr>
          <p:nvPr>
            <p:extLst>
              <p:ext uri="{D42A27DB-BD31-4B8C-83A1-F6EECF244321}">
                <p14:modId xmlns:p14="http://schemas.microsoft.com/office/powerpoint/2010/main" val="3197067928"/>
              </p:ext>
            </p:extLst>
          </p:nvPr>
        </p:nvGraphicFramePr>
        <p:xfrm>
          <a:off x="4054292" y="4283699"/>
          <a:ext cx="4082143" cy="792480"/>
        </p:xfrm>
        <a:graphic>
          <a:graphicData uri="http://schemas.openxmlformats.org/drawingml/2006/table">
            <a:tbl>
              <a:tblPr firstRow="1" bandRow="1">
                <a:tableStyleId>{5C22544A-7EE6-4342-B048-85BDC9FD1C3A}</a:tableStyleId>
              </a:tblPr>
              <a:tblGrid>
                <a:gridCol w="1515108">
                  <a:extLst>
                    <a:ext uri="{9D8B030D-6E8A-4147-A177-3AD203B41FA5}">
                      <a16:colId xmlns:a16="http://schemas.microsoft.com/office/drawing/2014/main" val="20000"/>
                    </a:ext>
                  </a:extLst>
                </a:gridCol>
                <a:gridCol w="1449331">
                  <a:extLst>
                    <a:ext uri="{9D8B030D-6E8A-4147-A177-3AD203B41FA5}">
                      <a16:colId xmlns:a16="http://schemas.microsoft.com/office/drawing/2014/main" val="20001"/>
                    </a:ext>
                  </a:extLst>
                </a:gridCol>
                <a:gridCol w="1117704">
                  <a:extLst>
                    <a:ext uri="{9D8B030D-6E8A-4147-A177-3AD203B41FA5}">
                      <a16:colId xmlns:a16="http://schemas.microsoft.com/office/drawing/2014/main" val="20004"/>
                    </a:ext>
                  </a:extLst>
                </a:gridCol>
              </a:tblGrid>
              <a:tr h="370840">
                <a:tc>
                  <a:txBody>
                    <a:bodyPr/>
                    <a:lstStyle/>
                    <a:p>
                      <a:pPr algn="ctr"/>
                      <a:r>
                        <a:rPr kumimoji="1" lang="ja-JP" altLang="en-US" sz="2000" dirty="0">
                          <a:solidFill>
                            <a:schemeClr val="tx1"/>
                          </a:solidFill>
                        </a:rPr>
                        <a:t>提出数</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a:solidFill>
                            <a:schemeClr val="tx1"/>
                          </a:solidFill>
                        </a:rPr>
                        <a:t>参加者数</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a:solidFill>
                            <a:schemeClr val="tx1"/>
                          </a:solidFill>
                        </a:rPr>
                        <a:t>サイズ</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tx1"/>
                          </a:solidFill>
                        </a:rPr>
                        <a:t>1,644,636</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a:solidFill>
                            <a:schemeClr val="tx1"/>
                          </a:solidFill>
                        </a:rPr>
                        <a:t>14,520</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a:solidFill>
                            <a:schemeClr val="tx1"/>
                          </a:solidFill>
                        </a:rPr>
                        <a:t>357MB</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5" name="正方形/長方形 4"/>
          <p:cNvSpPr/>
          <p:nvPr/>
        </p:nvSpPr>
        <p:spPr>
          <a:xfrm>
            <a:off x="696893" y="3037397"/>
            <a:ext cx="2740606"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データセット</a:t>
            </a:r>
            <a:endParaRPr kumimoji="1" lang="ja-JP" altLang="en-US" sz="2400" dirty="0">
              <a:solidFill>
                <a:schemeClr val="tx1"/>
              </a:solidFill>
            </a:endParaRPr>
          </a:p>
        </p:txBody>
      </p:sp>
      <p:sp>
        <p:nvSpPr>
          <p:cNvPr id="7" name="テキスト ボックス 6"/>
          <p:cNvSpPr txBox="1"/>
          <p:nvPr/>
        </p:nvSpPr>
        <p:spPr>
          <a:xfrm>
            <a:off x="1409785" y="5476289"/>
            <a:ext cx="6003469"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ja-JP" altLang="en-US" sz="2400" dirty="0">
                <a:solidFill>
                  <a:schemeClr val="tx1"/>
                </a:solidFill>
              </a:rPr>
              <a:t>提出数のうち</a:t>
            </a:r>
            <a:r>
              <a:rPr lang="en-US" altLang="ja-JP" sz="2400" dirty="0">
                <a:solidFill>
                  <a:srgbClr val="FF0000"/>
                </a:solidFill>
              </a:rPr>
              <a:t>90%</a:t>
            </a:r>
            <a:r>
              <a:rPr lang="ja-JP" altLang="en-US" sz="2400" dirty="0">
                <a:solidFill>
                  <a:schemeClr val="tx1"/>
                </a:solidFill>
              </a:rPr>
              <a:t>を占める，</a:t>
            </a:r>
            <a:br>
              <a:rPr lang="en-US" altLang="ja-JP" sz="2400" dirty="0">
                <a:solidFill>
                  <a:schemeClr val="tx1"/>
                </a:solidFill>
              </a:rPr>
            </a:br>
            <a:r>
              <a:rPr lang="en-US" altLang="ja-JP" sz="2400" dirty="0">
                <a:solidFill>
                  <a:srgbClr val="FF0000"/>
                </a:solidFill>
              </a:rPr>
              <a:t>C++</a:t>
            </a:r>
            <a:r>
              <a:rPr lang="ja-JP" altLang="en-US" sz="2400" dirty="0">
                <a:solidFill>
                  <a:schemeClr val="tx1"/>
                </a:solidFill>
              </a:rPr>
              <a:t>で記述されたソースコードが調査対象</a:t>
            </a:r>
          </a:p>
        </p:txBody>
      </p:sp>
      <p:sp>
        <p:nvSpPr>
          <p:cNvPr id="11" name="テキスト ボックス 10"/>
          <p:cNvSpPr txBox="1"/>
          <p:nvPr/>
        </p:nvSpPr>
        <p:spPr>
          <a:xfrm>
            <a:off x="650812" y="1661178"/>
            <a:ext cx="7521418" cy="1477328"/>
          </a:xfrm>
          <a:prstGeom prst="rect">
            <a:avLst/>
          </a:prstGeom>
          <a:noFill/>
        </p:spPr>
        <p:txBody>
          <a:bodyPr wrap="none" rtlCol="0">
            <a:spAutoFit/>
          </a:bodyPr>
          <a:lstStyle/>
          <a:p>
            <a:pPr algn="ctr"/>
            <a:r>
              <a:rPr lang="ja-JP" altLang="en-US" sz="2400" dirty="0"/>
              <a:t>大手プログラミングコンテストサイト</a:t>
            </a:r>
            <a:r>
              <a:rPr lang="en-US" altLang="ja-JP" sz="2400" dirty="0" err="1"/>
              <a:t>Codeforces</a:t>
            </a:r>
            <a:r>
              <a:rPr lang="ja-JP" altLang="en-US" sz="2400" dirty="0"/>
              <a:t>において</a:t>
            </a:r>
            <a:endParaRPr lang="en-US" altLang="ja-JP" sz="2400" dirty="0"/>
          </a:p>
          <a:p>
            <a:pPr algn="ctr"/>
            <a:r>
              <a:rPr lang="ja-JP" altLang="en-US" sz="2400" dirty="0"/>
              <a:t>一定期間（</a:t>
            </a:r>
            <a:r>
              <a:rPr lang="en-US" altLang="ja-JP" sz="2400" dirty="0"/>
              <a:t>2016/5/19</a:t>
            </a:r>
            <a:r>
              <a:rPr lang="ja-JP" altLang="en-US" sz="2400" dirty="0"/>
              <a:t>～</a:t>
            </a:r>
            <a:r>
              <a:rPr lang="en-US" altLang="ja-JP" sz="2400" dirty="0"/>
              <a:t>2016/11/15</a:t>
            </a:r>
            <a:r>
              <a:rPr lang="ja-JP" altLang="en-US" sz="2400" dirty="0"/>
              <a:t>）のうちに提出された</a:t>
            </a:r>
            <a:endParaRPr lang="en-US" altLang="ja-JP" sz="2400" dirty="0"/>
          </a:p>
          <a:p>
            <a:pPr algn="ctr"/>
            <a:r>
              <a:rPr lang="ja-JP" altLang="en-US" sz="2400" dirty="0"/>
              <a:t>ソースコードを収集、データセットを構築</a:t>
            </a:r>
            <a:endParaRPr lang="ja-JP" altLang="en-US" sz="2400" dirty="0">
              <a:solidFill>
                <a:srgbClr val="FF0000"/>
              </a:solidFill>
            </a:endParaRPr>
          </a:p>
          <a:p>
            <a:endParaRPr kumimoji="1" lang="ja-JP" altLang="en-US" dirty="0"/>
          </a:p>
        </p:txBody>
      </p:sp>
    </p:spTree>
    <p:extLst>
      <p:ext uri="{BB962C8B-B14F-4D97-AF65-F5344CB8AC3E}">
        <p14:creationId xmlns:p14="http://schemas.microsoft.com/office/powerpoint/2010/main" val="711858094"/>
      </p:ext>
    </p:extLst>
  </p:cSld>
  <p:clrMapOvr>
    <a:masterClrMapping/>
  </p:clrMapOvr>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卒業研究発表0222_2</Template>
  <TotalTime>22535</TotalTime>
  <Words>5995</Words>
  <Application>Microsoft Macintosh PowerPoint</Application>
  <PresentationFormat>画面に合わせる (4:3)</PresentationFormat>
  <Paragraphs>978</Paragraphs>
  <Slides>43</Slides>
  <Notes>37</Notes>
  <HiddenSlides>13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43</vt:i4>
      </vt:variant>
    </vt:vector>
  </HeadingPairs>
  <TitlesOfParts>
    <vt:vector size="49" baseType="lpstr">
      <vt:lpstr>ＭＳ Ｐゴシック</vt:lpstr>
      <vt:lpstr>游ゴシック</vt:lpstr>
      <vt:lpstr>Arial</vt:lpstr>
      <vt:lpstr>Calibri</vt:lpstr>
      <vt:lpstr>Cambria Math</vt:lpstr>
      <vt:lpstr>Sel-CoolMetal-white</vt:lpstr>
      <vt:lpstr>ソースコード特徴量を用いた機械学習によるソースコード品質の評価</vt:lpstr>
      <vt:lpstr>背景・問題点 </vt:lpstr>
      <vt:lpstr>研究動機</vt:lpstr>
      <vt:lpstr>上級者・初級者の特徴の差異</vt:lpstr>
      <vt:lpstr>本研究の目的</vt:lpstr>
      <vt:lpstr>本研究の概要</vt:lpstr>
      <vt:lpstr>良否の判定の流れ</vt:lpstr>
      <vt:lpstr>プログラミングコンテスト</vt:lpstr>
      <vt:lpstr>Step1-1 : 収集</vt:lpstr>
      <vt:lpstr>Step1-2 : 分類</vt:lpstr>
      <vt:lpstr>Step2-1 : 特徴量のベクトル化</vt:lpstr>
      <vt:lpstr>上級者・初級者の特徴量</vt:lpstr>
      <vt:lpstr>Step2-2 : 特徴量の学習</vt:lpstr>
      <vt:lpstr>Step3 : 判定</vt:lpstr>
      <vt:lpstr>評価実験の説明</vt:lpstr>
      <vt:lpstr>実験1：判定精度の実験概要</vt:lpstr>
      <vt:lpstr>実験1：判定精度の評価指標</vt:lpstr>
      <vt:lpstr>実験1：実験結果(1/2)</vt:lpstr>
      <vt:lpstr>実験1：実験結果(2/2)</vt:lpstr>
      <vt:lpstr>実験1：データ数の変更(1/2)</vt:lpstr>
      <vt:lpstr>実験1：データ数の変更(2/2)</vt:lpstr>
      <vt:lpstr>実験1：考察</vt:lpstr>
      <vt:lpstr>実験2：修正の適切さ</vt:lpstr>
      <vt:lpstr>実験2：修正の指針の提示</vt:lpstr>
      <vt:lpstr>実験2：修正前の判定</vt:lpstr>
      <vt:lpstr>実験2：修正の構想(1/2)</vt:lpstr>
      <vt:lpstr>実験2：修正の構想(2/2)</vt:lpstr>
      <vt:lpstr>実験2：修正後の判定</vt:lpstr>
      <vt:lpstr>実験2：考察</vt:lpstr>
      <vt:lpstr>まとめと今後の課題</vt:lpstr>
      <vt:lpstr>今後の課題</vt:lpstr>
      <vt:lpstr>問題例</vt:lpstr>
      <vt:lpstr>レーティングの計算式</vt:lpstr>
      <vt:lpstr>機械学習</vt:lpstr>
      <vt:lpstr>機械学習</vt:lpstr>
      <vt:lpstr>訓練及びテストデータ</vt:lpstr>
      <vt:lpstr>レーティング度数分布</vt:lpstr>
      <vt:lpstr>言語別提出割合</vt:lpstr>
      <vt:lpstr>Codeforces選定理由</vt:lpstr>
      <vt:lpstr>妥当性への脅威</vt:lpstr>
      <vt:lpstr>循環的複雑度</vt:lpstr>
      <vt:lpstr>SVM</vt:lpstr>
      <vt:lpstr>決定木</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ソースコード特徴量を用いた機械学習によるソースコードの良否の判定</dc:title>
  <dc:creator>槇原 啓介</dc:creator>
  <cp:lastModifiedBy>槇原　啓介</cp:lastModifiedBy>
  <cp:revision>1103</cp:revision>
  <cp:lastPrinted>2019-07-08T05:43:40Z</cp:lastPrinted>
  <dcterms:created xsi:type="dcterms:W3CDTF">2016-11-29T09:52:45Z</dcterms:created>
  <dcterms:modified xsi:type="dcterms:W3CDTF">2019-07-13T05:35:32Z</dcterms:modified>
</cp:coreProperties>
</file>