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6"/>
  </p:notesMasterIdLst>
  <p:sldIdLst>
    <p:sldId id="256" r:id="rId2"/>
    <p:sldId id="258" r:id="rId3"/>
    <p:sldId id="261" r:id="rId4"/>
    <p:sldId id="271" r:id="rId5"/>
    <p:sldId id="268" r:id="rId6"/>
    <p:sldId id="267" r:id="rId7"/>
    <p:sldId id="272" r:id="rId8"/>
    <p:sldId id="263" r:id="rId9"/>
    <p:sldId id="264" r:id="rId10"/>
    <p:sldId id="286" r:id="rId11"/>
    <p:sldId id="285" r:id="rId12"/>
    <p:sldId id="265" r:id="rId13"/>
    <p:sldId id="270" r:id="rId14"/>
    <p:sldId id="274" r:id="rId15"/>
    <p:sldId id="275" r:id="rId16"/>
    <p:sldId id="276" r:id="rId17"/>
    <p:sldId id="266" r:id="rId18"/>
    <p:sldId id="278" r:id="rId19"/>
    <p:sldId id="279" r:id="rId20"/>
    <p:sldId id="280" r:id="rId21"/>
    <p:sldId id="281" r:id="rId22"/>
    <p:sldId id="282" r:id="rId23"/>
    <p:sldId id="283" r:id="rId24"/>
    <p:sldId id="284" r:id="rId25"/>
  </p:sldIdLst>
  <p:sldSz cx="9144000" cy="6858000" type="screen4x3"/>
  <p:notesSz cx="6858000" cy="9144000"/>
  <p:defaultTextStyle>
    <a:defPPr>
      <a:defRPr lang="ja-JP"/>
    </a:defPPr>
    <a:lvl1pPr algn="l" rtl="0" fontAlgn="base">
      <a:spcBef>
        <a:spcPct val="0"/>
      </a:spcBef>
      <a:spcAft>
        <a:spcPct val="0"/>
      </a:spcAft>
      <a:defRPr kumimoji="1" sz="2400" kern="1200">
        <a:solidFill>
          <a:schemeClr val="tx1"/>
        </a:solidFill>
        <a:latin typeface="Tahoma" pitchFamily="34" charset="0"/>
        <a:ea typeface="ＭＳ Ｐゴシック" charset="-128"/>
        <a:cs typeface="+mn-cs"/>
      </a:defRPr>
    </a:lvl1pPr>
    <a:lvl2pPr marL="457200" algn="l" rtl="0" fontAlgn="base">
      <a:spcBef>
        <a:spcPct val="0"/>
      </a:spcBef>
      <a:spcAft>
        <a:spcPct val="0"/>
      </a:spcAft>
      <a:defRPr kumimoji="1" sz="2400" kern="1200">
        <a:solidFill>
          <a:schemeClr val="tx1"/>
        </a:solidFill>
        <a:latin typeface="Tahoma" pitchFamily="34" charset="0"/>
        <a:ea typeface="ＭＳ Ｐゴシック" charset="-128"/>
        <a:cs typeface="+mn-cs"/>
      </a:defRPr>
    </a:lvl2pPr>
    <a:lvl3pPr marL="914400" algn="l" rtl="0" fontAlgn="base">
      <a:spcBef>
        <a:spcPct val="0"/>
      </a:spcBef>
      <a:spcAft>
        <a:spcPct val="0"/>
      </a:spcAft>
      <a:defRPr kumimoji="1" sz="2400" kern="1200">
        <a:solidFill>
          <a:schemeClr val="tx1"/>
        </a:solidFill>
        <a:latin typeface="Tahoma" pitchFamily="34" charset="0"/>
        <a:ea typeface="ＭＳ Ｐゴシック" charset="-128"/>
        <a:cs typeface="+mn-cs"/>
      </a:defRPr>
    </a:lvl3pPr>
    <a:lvl4pPr marL="1371600" algn="l" rtl="0" fontAlgn="base">
      <a:spcBef>
        <a:spcPct val="0"/>
      </a:spcBef>
      <a:spcAft>
        <a:spcPct val="0"/>
      </a:spcAft>
      <a:defRPr kumimoji="1" sz="2400" kern="1200">
        <a:solidFill>
          <a:schemeClr val="tx1"/>
        </a:solidFill>
        <a:latin typeface="Tahoma" pitchFamily="34" charset="0"/>
        <a:ea typeface="ＭＳ Ｐゴシック" charset="-128"/>
        <a:cs typeface="+mn-cs"/>
      </a:defRPr>
    </a:lvl4pPr>
    <a:lvl5pPr marL="1828800" algn="l" rtl="0" fontAlgn="base">
      <a:spcBef>
        <a:spcPct val="0"/>
      </a:spcBef>
      <a:spcAft>
        <a:spcPct val="0"/>
      </a:spcAft>
      <a:defRPr kumimoji="1" sz="2400" kern="1200">
        <a:solidFill>
          <a:schemeClr val="tx1"/>
        </a:solidFill>
        <a:latin typeface="Tahoma" pitchFamily="34" charset="0"/>
        <a:ea typeface="ＭＳ Ｐゴシック" charset="-128"/>
        <a:cs typeface="+mn-cs"/>
      </a:defRPr>
    </a:lvl5pPr>
    <a:lvl6pPr marL="2286000" algn="l" defTabSz="914400" rtl="0" eaLnBrk="1" latinLnBrk="0" hangingPunct="1">
      <a:defRPr kumimoji="1" sz="2400" kern="1200">
        <a:solidFill>
          <a:schemeClr val="tx1"/>
        </a:solidFill>
        <a:latin typeface="Tahoma" pitchFamily="34" charset="0"/>
        <a:ea typeface="ＭＳ Ｐゴシック" charset="-128"/>
        <a:cs typeface="+mn-cs"/>
      </a:defRPr>
    </a:lvl6pPr>
    <a:lvl7pPr marL="2743200" algn="l" defTabSz="914400" rtl="0" eaLnBrk="1" latinLnBrk="0" hangingPunct="1">
      <a:defRPr kumimoji="1" sz="2400" kern="1200">
        <a:solidFill>
          <a:schemeClr val="tx1"/>
        </a:solidFill>
        <a:latin typeface="Tahoma" pitchFamily="34" charset="0"/>
        <a:ea typeface="ＭＳ Ｐゴシック" charset="-128"/>
        <a:cs typeface="+mn-cs"/>
      </a:defRPr>
    </a:lvl7pPr>
    <a:lvl8pPr marL="3200400" algn="l" defTabSz="914400" rtl="0" eaLnBrk="1" latinLnBrk="0" hangingPunct="1">
      <a:defRPr kumimoji="1" sz="2400" kern="1200">
        <a:solidFill>
          <a:schemeClr val="tx1"/>
        </a:solidFill>
        <a:latin typeface="Tahoma" pitchFamily="34" charset="0"/>
        <a:ea typeface="ＭＳ Ｐゴシック" charset="-128"/>
        <a:cs typeface="+mn-cs"/>
      </a:defRPr>
    </a:lvl8pPr>
    <a:lvl9pPr marL="3657600" algn="l" defTabSz="914400" rtl="0" eaLnBrk="1" latinLnBrk="0" hangingPunct="1">
      <a:defRPr kumimoji="1" sz="2400" kern="1200">
        <a:solidFill>
          <a:schemeClr val="tx1"/>
        </a:solidFill>
        <a:latin typeface="Tahoma" pitchFamily="34" charset="0"/>
        <a:ea typeface="ＭＳ Ｐゴシック" charset="-128"/>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72833802-FEF1-4C79-8D5D-14CF1EAF98D9}" styleName="淡色スタイル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9D7B26C5-4107-4FEC-AEDC-1716B250A1EF}" styleName="スタイル (淡色)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793D81CF-94F2-401A-BA57-92F5A7B2D0C5}" styleName="スタイル (中間)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9DCAF9ED-07DC-4A11-8D7F-57B35C25682E}" styleName="中間スタイル 1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974" autoAdjust="0"/>
    <p:restoredTop sz="94399" autoAdjust="0"/>
  </p:normalViewPr>
  <p:slideViewPr>
    <p:cSldViewPr snapToGrid="0">
      <p:cViewPr varScale="1">
        <p:scale>
          <a:sx n="83" d="100"/>
          <a:sy n="83" d="100"/>
        </p:scale>
        <p:origin x="632" y="68"/>
      </p:cViewPr>
      <p:guideLst/>
    </p:cSldViewPr>
  </p:slideViewPr>
  <p:notesTextViewPr>
    <p:cViewPr>
      <p:scale>
        <a:sx n="1" d="1"/>
        <a:sy n="1" d="1"/>
      </p:scale>
      <p:origin x="0" y="0"/>
    </p:cViewPr>
  </p:notesTextViewPr>
  <p:sorterViewPr>
    <p:cViewPr>
      <p:scale>
        <a:sx n="100" d="100"/>
        <a:sy n="100" d="100"/>
      </p:scale>
      <p:origin x="0" y="-450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72203DB-D75C-4C75-AD15-00F77BD481C3}" type="datetimeFigureOut">
              <a:rPr kumimoji="1" lang="ja-JP" altLang="en-US" smtClean="0"/>
              <a:t>2019/8/31</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8549716-947A-4CEB-AD73-78B7F9250DE3}" type="slidenum">
              <a:rPr kumimoji="1" lang="ja-JP" altLang="en-US" smtClean="0"/>
              <a:t>‹#›</a:t>
            </a:fld>
            <a:endParaRPr kumimoji="1" lang="ja-JP" altLang="en-US"/>
          </a:p>
        </p:txBody>
      </p:sp>
    </p:spTree>
    <p:extLst>
      <p:ext uri="{BB962C8B-B14F-4D97-AF65-F5344CB8AC3E}">
        <p14:creationId xmlns:p14="http://schemas.microsoft.com/office/powerpoint/2010/main" val="126455785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情報処理</a:t>
            </a:r>
            <a:endParaRPr kumimoji="1" lang="en-US" altLang="ja-JP" dirty="0" smtClean="0"/>
          </a:p>
          <a:p>
            <a:r>
              <a:rPr kumimoji="1" lang="ja-JP" altLang="en-US" dirty="0" smtClean="0"/>
              <a:t>修論の質疑応答確認</a:t>
            </a:r>
            <a:endParaRPr kumimoji="1" lang="en-US" altLang="ja-JP"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fld id="{68549716-947A-4CEB-AD73-78B7F9250DE3}" type="slidenum">
              <a:rPr kumimoji="1" lang="ja-JP" altLang="en-US" smtClean="0"/>
              <a:t>1</a:t>
            </a:fld>
            <a:endParaRPr kumimoji="1" lang="ja-JP" altLang="en-US"/>
          </a:p>
        </p:txBody>
      </p:sp>
    </p:spTree>
    <p:extLst>
      <p:ext uri="{BB962C8B-B14F-4D97-AF65-F5344CB8AC3E}">
        <p14:creationId xmlns:p14="http://schemas.microsoft.com/office/powerpoint/2010/main" val="1718766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コピーアンドペーストなど</a:t>
            </a:r>
            <a:endParaRPr kumimoji="1" lang="en-US" altLang="ja-JP" dirty="0" smtClean="0"/>
          </a:p>
          <a:p>
            <a:r>
              <a:rPr kumimoji="1" lang="ja-JP" altLang="en-US" dirty="0" smtClean="0"/>
              <a:t>コードクローンは悪なのか</a:t>
            </a:r>
            <a:endParaRPr kumimoji="1" lang="ja-JP" altLang="en-US" dirty="0"/>
          </a:p>
        </p:txBody>
      </p:sp>
      <p:sp>
        <p:nvSpPr>
          <p:cNvPr id="4" name="スライド番号プレースホルダー 3"/>
          <p:cNvSpPr>
            <a:spLocks noGrp="1"/>
          </p:cNvSpPr>
          <p:nvPr>
            <p:ph type="sldNum" sz="quarter" idx="10"/>
          </p:nvPr>
        </p:nvSpPr>
        <p:spPr/>
        <p:txBody>
          <a:bodyPr/>
          <a:lstStyle/>
          <a:p>
            <a:fld id="{68549716-947A-4CEB-AD73-78B7F9250DE3}" type="slidenum">
              <a:rPr kumimoji="1" lang="ja-JP" altLang="en-US" smtClean="0"/>
              <a:t>2</a:t>
            </a:fld>
            <a:endParaRPr kumimoji="1" lang="ja-JP" altLang="en-US"/>
          </a:p>
        </p:txBody>
      </p:sp>
    </p:spTree>
    <p:extLst>
      <p:ext uri="{BB962C8B-B14F-4D97-AF65-F5344CB8AC3E}">
        <p14:creationId xmlns:p14="http://schemas.microsoft.com/office/powerpoint/2010/main" val="365419107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3091" name="Picture 19" descr="bottom_ban"/>
          <p:cNvPicPr>
            <a:picLocks noChangeAspect="1" noChangeArrowheads="1"/>
          </p:cNvPicPr>
          <p:nvPr/>
        </p:nvPicPr>
        <p:blipFill>
          <a:blip r:embed="rId2"/>
          <a:srcRect/>
          <a:stretch>
            <a:fillRect/>
          </a:stretch>
        </p:blipFill>
        <p:spPr bwMode="auto">
          <a:xfrm>
            <a:off x="0" y="6597650"/>
            <a:ext cx="9144000" cy="260350"/>
          </a:xfrm>
          <a:prstGeom prst="rect">
            <a:avLst/>
          </a:prstGeom>
          <a:noFill/>
        </p:spPr>
      </p:pic>
      <p:sp>
        <p:nvSpPr>
          <p:cNvPr id="3079" name="Rectangle 7" descr="ban"/>
          <p:cNvSpPr>
            <a:spLocks noChangeArrowheads="1"/>
          </p:cNvSpPr>
          <p:nvPr/>
        </p:nvSpPr>
        <p:spPr bwMode="auto">
          <a:xfrm>
            <a:off x="0" y="0"/>
            <a:ext cx="9144000" cy="188913"/>
          </a:xfrm>
          <a:prstGeom prst="rect">
            <a:avLst/>
          </a:prstGeom>
          <a:blipFill dpi="0" rotWithShape="1">
            <a:blip r:embed="rId3"/>
            <a:srcRect/>
            <a:stretch>
              <a:fillRect/>
            </a:stretch>
          </a:blipFill>
          <a:ln w="9525">
            <a:noFill/>
            <a:miter lim="800000"/>
            <a:headEnd/>
            <a:tailEnd/>
          </a:ln>
          <a:effectLst/>
        </p:spPr>
        <p:txBody>
          <a:bodyPr wrap="none" anchor="ctr"/>
          <a:lstStyle/>
          <a:p>
            <a:endParaRPr lang="ja-JP" altLang="en-US"/>
          </a:p>
        </p:txBody>
      </p:sp>
      <p:sp>
        <p:nvSpPr>
          <p:cNvPr id="3074" name="Rectangle 2"/>
          <p:cNvSpPr>
            <a:spLocks noGrp="1" noChangeArrowheads="1"/>
          </p:cNvSpPr>
          <p:nvPr>
            <p:ph type="ctrTitle"/>
          </p:nvPr>
        </p:nvSpPr>
        <p:spPr>
          <a:xfrm>
            <a:off x="685800" y="1484313"/>
            <a:ext cx="7772400" cy="1470025"/>
          </a:xfrm>
        </p:spPr>
        <p:txBody>
          <a:bodyPr/>
          <a:lstStyle>
            <a:lvl1pPr>
              <a:defRPr/>
            </a:lvl1pPr>
          </a:lstStyle>
          <a:p>
            <a:r>
              <a:rPr lang="ja-JP" altLang="en-US" dirty="0" smtClean="0"/>
              <a:t>マスター タイトルの書式設定</a:t>
            </a:r>
            <a:endParaRPr lang="ja-JP" altLang="en-US" dirty="0"/>
          </a:p>
        </p:txBody>
      </p:sp>
      <p:sp>
        <p:nvSpPr>
          <p:cNvPr id="3075" name="Rectangle 3"/>
          <p:cNvSpPr>
            <a:spLocks noGrp="1" noChangeArrowheads="1"/>
          </p:cNvSpPr>
          <p:nvPr>
            <p:ph type="subTitle" idx="1"/>
          </p:nvPr>
        </p:nvSpPr>
        <p:spPr>
          <a:xfrm>
            <a:off x="1371600" y="3573463"/>
            <a:ext cx="6400800" cy="1752600"/>
          </a:xfrm>
        </p:spPr>
        <p:txBody>
          <a:bodyPr/>
          <a:lstStyle>
            <a:lvl1pPr marL="0" indent="0" algn="ctr">
              <a:buFontTx/>
              <a:buNone/>
              <a:defRPr/>
            </a:lvl1pPr>
          </a:lstStyle>
          <a:p>
            <a:r>
              <a:rPr lang="ja-JP" altLang="en-US" smtClean="0"/>
              <a:t>マスター サブタイトルの書式設定</a:t>
            </a:r>
            <a:endParaRPr lang="ja-JP" altLang="en-US"/>
          </a:p>
        </p:txBody>
      </p:sp>
      <p:pic>
        <p:nvPicPr>
          <p:cNvPr id="3081" name="Picture 9" descr="sel-logo"/>
          <p:cNvPicPr>
            <a:picLocks noChangeAspect="1" noChangeArrowheads="1"/>
          </p:cNvPicPr>
          <p:nvPr/>
        </p:nvPicPr>
        <p:blipFill>
          <a:blip r:embed="rId4" cstate="print"/>
          <a:srcRect/>
          <a:stretch>
            <a:fillRect/>
          </a:stretch>
        </p:blipFill>
        <p:spPr bwMode="auto">
          <a:xfrm>
            <a:off x="6877050" y="260350"/>
            <a:ext cx="2051050" cy="703263"/>
          </a:xfrm>
          <a:prstGeom prst="rect">
            <a:avLst/>
          </a:prstGeom>
          <a:noFill/>
        </p:spPr>
      </p:pic>
      <p:sp>
        <p:nvSpPr>
          <p:cNvPr id="3086" name="Line 14"/>
          <p:cNvSpPr>
            <a:spLocks noChangeShapeType="1"/>
          </p:cNvSpPr>
          <p:nvPr/>
        </p:nvSpPr>
        <p:spPr bwMode="auto">
          <a:xfrm>
            <a:off x="1331913" y="3213100"/>
            <a:ext cx="6480175" cy="0"/>
          </a:xfrm>
          <a:prstGeom prst="line">
            <a:avLst/>
          </a:prstGeom>
          <a:noFill/>
          <a:ln w="9525">
            <a:solidFill>
              <a:schemeClr val="tx1"/>
            </a:solidFill>
            <a:round/>
            <a:headEnd/>
            <a:tailEnd/>
          </a:ln>
          <a:effectLst/>
        </p:spPr>
        <p:txBody>
          <a:bodyPr/>
          <a:lstStyle/>
          <a:p>
            <a:endParaRPr lang="ja-JP" altLang="en-US"/>
          </a:p>
        </p:txBody>
      </p:sp>
      <p:sp>
        <p:nvSpPr>
          <p:cNvPr id="3093" name="Text Box 21"/>
          <p:cNvSpPr txBox="1">
            <a:spLocks noChangeArrowheads="1"/>
          </p:cNvSpPr>
          <p:nvPr/>
        </p:nvSpPr>
        <p:spPr bwMode="auto">
          <a:xfrm>
            <a:off x="452438" y="6640513"/>
            <a:ext cx="8239125" cy="244475"/>
          </a:xfrm>
          <a:prstGeom prst="rect">
            <a:avLst/>
          </a:prstGeom>
          <a:noFill/>
          <a:ln w="9525">
            <a:noFill/>
            <a:miter lim="800000"/>
            <a:headEnd/>
            <a:tailEnd/>
          </a:ln>
          <a:effectLst/>
        </p:spPr>
        <p:txBody>
          <a:bodyPr wrap="none">
            <a:spAutoFit/>
          </a:bodyPr>
          <a:lstStyle/>
          <a:p>
            <a:r>
              <a:rPr lang="en-US" altLang="ja-JP" sz="1000">
                <a:solidFill>
                  <a:srgbClr val="DDDDDD"/>
                </a:solidFill>
              </a:rPr>
              <a:t>Software Engineering Laboratory, Department of Computer Science, Graduate School of Information Science and Technology, Osaka University</a:t>
            </a:r>
          </a:p>
        </p:txBody>
      </p:sp>
      <p:sp>
        <p:nvSpPr>
          <p:cNvPr id="3094" name="Rectangle 22"/>
          <p:cNvSpPr>
            <a:spLocks noGrp="1" noChangeArrowheads="1"/>
          </p:cNvSpPr>
          <p:nvPr>
            <p:ph type="dt" sz="half" idx="2"/>
          </p:nvPr>
        </p:nvSpPr>
        <p:spPr>
          <a:xfrm>
            <a:off x="457200" y="6245225"/>
            <a:ext cx="2133600" cy="279400"/>
          </a:xfrm>
        </p:spPr>
        <p:txBody>
          <a:bodyPr/>
          <a:lstStyle>
            <a:lvl1pPr algn="l">
              <a:defRPr>
                <a:solidFill>
                  <a:schemeClr val="tx1"/>
                </a:solidFill>
              </a:defRPr>
            </a:lvl1pPr>
          </a:lstStyle>
          <a:p>
            <a:fld id="{6CEEC7BE-1092-4CC3-82BF-A249E809E432}" type="datetimeFigureOut">
              <a:rPr kumimoji="1" lang="ja-JP" altLang="en-US" smtClean="0"/>
              <a:t>2019/8/31</a:t>
            </a:fld>
            <a:endParaRPr kumimoji="1" lang="ja-JP" altLang="en-US"/>
          </a:p>
        </p:txBody>
      </p:sp>
      <p:sp>
        <p:nvSpPr>
          <p:cNvPr id="3095" name="Rectangle 23"/>
          <p:cNvSpPr>
            <a:spLocks noGrp="1" noChangeArrowheads="1"/>
          </p:cNvSpPr>
          <p:nvPr>
            <p:ph type="ftr" sz="quarter" idx="3"/>
          </p:nvPr>
        </p:nvSpPr>
        <p:spPr>
          <a:xfrm>
            <a:off x="2700338" y="6245225"/>
            <a:ext cx="3743325" cy="279400"/>
          </a:xfrm>
        </p:spPr>
        <p:txBody>
          <a:bodyPr/>
          <a:lstStyle>
            <a:lvl1pPr>
              <a:defRPr/>
            </a:lvl1pPr>
          </a:lstStyle>
          <a:p>
            <a:endParaRPr kumimoji="1" lang="ja-JP" altLang="en-US"/>
          </a:p>
        </p:txBody>
      </p:sp>
      <p:sp>
        <p:nvSpPr>
          <p:cNvPr id="3096" name="Rectangle 24"/>
          <p:cNvSpPr>
            <a:spLocks noGrp="1" noChangeArrowheads="1"/>
          </p:cNvSpPr>
          <p:nvPr>
            <p:ph type="sldNum" sz="quarter" idx="4"/>
          </p:nvPr>
        </p:nvSpPr>
        <p:spPr>
          <a:xfrm>
            <a:off x="6553200" y="6245225"/>
            <a:ext cx="2133600" cy="279400"/>
          </a:xfrm>
        </p:spPr>
        <p:txBody>
          <a:bodyPr/>
          <a:lstStyle>
            <a:lvl1pPr>
              <a:defRPr/>
            </a:lvl1pPr>
          </a:lstStyle>
          <a:p>
            <a:fld id="{07E79C2D-8106-4E11-97BF-8B6B66A5A860}" type="slidenum">
              <a:rPr kumimoji="1" lang="ja-JP" altLang="en-US" smtClean="0"/>
              <a:t>‹#›</a:t>
            </a:fld>
            <a:endParaRPr kumimoji="1" lang="ja-JP" altLang="en-US"/>
          </a:p>
        </p:txBody>
      </p:sp>
    </p:spTree>
    <p:extLst>
      <p:ext uri="{BB962C8B-B14F-4D97-AF65-F5344CB8AC3E}">
        <p14:creationId xmlns:p14="http://schemas.microsoft.com/office/powerpoint/2010/main" val="3728014894"/>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fld id="{6CEEC7BE-1092-4CC3-82BF-A249E809E432}" type="datetimeFigureOut">
              <a:rPr kumimoji="1" lang="ja-JP" altLang="en-US" smtClean="0"/>
              <a:t>2019/8/31</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07E79C2D-8106-4E11-97BF-8B6B66A5A860}" type="slidenum">
              <a:rPr kumimoji="1" lang="ja-JP" altLang="en-US" smtClean="0"/>
              <a:t>‹#›</a:t>
            </a:fld>
            <a:endParaRPr kumimoji="1" lang="ja-JP" altLang="en-US"/>
          </a:p>
        </p:txBody>
      </p:sp>
    </p:spTree>
    <p:extLst>
      <p:ext uri="{BB962C8B-B14F-4D97-AF65-F5344CB8AC3E}">
        <p14:creationId xmlns:p14="http://schemas.microsoft.com/office/powerpoint/2010/main" val="42324108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マスター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fld id="{6CEEC7BE-1092-4CC3-82BF-A249E809E432}" type="datetimeFigureOut">
              <a:rPr kumimoji="1" lang="ja-JP" altLang="en-US" smtClean="0"/>
              <a:t>2019/8/31</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07E79C2D-8106-4E11-97BF-8B6B66A5A860}" type="slidenum">
              <a:rPr kumimoji="1" lang="ja-JP" altLang="en-US" smtClean="0"/>
              <a:t>‹#›</a:t>
            </a:fld>
            <a:endParaRPr kumimoji="1" lang="ja-JP" altLang="en-US"/>
          </a:p>
        </p:txBody>
      </p:sp>
    </p:spTree>
    <p:extLst>
      <p:ext uri="{BB962C8B-B14F-4D97-AF65-F5344CB8AC3E}">
        <p14:creationId xmlns:p14="http://schemas.microsoft.com/office/powerpoint/2010/main" val="28769231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fld id="{6CEEC7BE-1092-4CC3-82BF-A249E809E432}" type="datetimeFigureOut">
              <a:rPr kumimoji="1" lang="ja-JP" altLang="en-US" smtClean="0"/>
              <a:t>2019/8/31</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07E79C2D-8106-4E11-97BF-8B6B66A5A860}" type="slidenum">
              <a:rPr kumimoji="1" lang="ja-JP" altLang="en-US" smtClean="0"/>
              <a:t>‹#›</a:t>
            </a:fld>
            <a:endParaRPr kumimoji="1" lang="ja-JP" altLang="en-US"/>
          </a:p>
        </p:txBody>
      </p:sp>
    </p:spTree>
    <p:extLst>
      <p:ext uri="{BB962C8B-B14F-4D97-AF65-F5344CB8AC3E}">
        <p14:creationId xmlns:p14="http://schemas.microsoft.com/office/powerpoint/2010/main" val="2866028197"/>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マスター テキストの書式設定</a:t>
            </a:r>
          </a:p>
        </p:txBody>
      </p:sp>
      <p:sp>
        <p:nvSpPr>
          <p:cNvPr id="4" name="日付プレースホルダ 3"/>
          <p:cNvSpPr>
            <a:spLocks noGrp="1"/>
          </p:cNvSpPr>
          <p:nvPr>
            <p:ph type="dt" sz="half" idx="10"/>
          </p:nvPr>
        </p:nvSpPr>
        <p:spPr/>
        <p:txBody>
          <a:bodyPr/>
          <a:lstStyle>
            <a:lvl1pPr>
              <a:defRPr/>
            </a:lvl1pPr>
          </a:lstStyle>
          <a:p>
            <a:fld id="{6CEEC7BE-1092-4CC3-82BF-A249E809E432}" type="datetimeFigureOut">
              <a:rPr kumimoji="1" lang="ja-JP" altLang="en-US" smtClean="0"/>
              <a:t>2019/8/31</a:t>
            </a:fld>
            <a:endParaRPr kumimoji="1" lang="ja-JP" altLang="en-US"/>
          </a:p>
        </p:txBody>
      </p:sp>
      <p:sp>
        <p:nvSpPr>
          <p:cNvPr id="5" name="フッター プレースホルダ 4"/>
          <p:cNvSpPr>
            <a:spLocks noGrp="1"/>
          </p:cNvSpPr>
          <p:nvPr>
            <p:ph type="ftr" sz="quarter" idx="11"/>
          </p:nvPr>
        </p:nvSpPr>
        <p:spPr/>
        <p:txBody>
          <a:bodyPr/>
          <a:lstStyle>
            <a:lvl1pPr>
              <a:defRPr/>
            </a:lvl1pPr>
          </a:lstStyle>
          <a:p>
            <a:endParaRPr kumimoji="1" lang="ja-JP" altLang="en-US"/>
          </a:p>
        </p:txBody>
      </p:sp>
      <p:sp>
        <p:nvSpPr>
          <p:cNvPr id="6" name="スライド番号プレースホルダ 5"/>
          <p:cNvSpPr>
            <a:spLocks noGrp="1"/>
          </p:cNvSpPr>
          <p:nvPr>
            <p:ph type="sldNum" sz="quarter" idx="12"/>
          </p:nvPr>
        </p:nvSpPr>
        <p:spPr/>
        <p:txBody>
          <a:bodyPr/>
          <a:lstStyle>
            <a:lvl1pPr>
              <a:defRPr/>
            </a:lvl1pPr>
          </a:lstStyle>
          <a:p>
            <a:fld id="{07E79C2D-8106-4E11-97BF-8B6B66A5A860}" type="slidenum">
              <a:rPr kumimoji="1" lang="ja-JP" altLang="en-US" smtClean="0"/>
              <a:t>‹#›</a:t>
            </a:fld>
            <a:endParaRPr kumimoji="1" lang="ja-JP" altLang="en-US"/>
          </a:p>
        </p:txBody>
      </p:sp>
    </p:spTree>
    <p:extLst>
      <p:ext uri="{BB962C8B-B14F-4D97-AF65-F5344CB8AC3E}">
        <p14:creationId xmlns:p14="http://schemas.microsoft.com/office/powerpoint/2010/main" val="142890710"/>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4"/>
          <p:cNvSpPr>
            <a:spLocks noGrp="1"/>
          </p:cNvSpPr>
          <p:nvPr>
            <p:ph type="dt" sz="half" idx="10"/>
          </p:nvPr>
        </p:nvSpPr>
        <p:spPr/>
        <p:txBody>
          <a:bodyPr/>
          <a:lstStyle>
            <a:lvl1pPr>
              <a:defRPr/>
            </a:lvl1pPr>
          </a:lstStyle>
          <a:p>
            <a:fld id="{6CEEC7BE-1092-4CC3-82BF-A249E809E432}" type="datetimeFigureOut">
              <a:rPr kumimoji="1" lang="ja-JP" altLang="en-US" smtClean="0"/>
              <a:t>2019/8/31</a:t>
            </a:fld>
            <a:endParaRPr kumimoji="1" lang="ja-JP" altLang="en-US"/>
          </a:p>
        </p:txBody>
      </p:sp>
      <p:sp>
        <p:nvSpPr>
          <p:cNvPr id="6" name="フッター プレースホルダ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 6"/>
          <p:cNvSpPr>
            <a:spLocks noGrp="1"/>
          </p:cNvSpPr>
          <p:nvPr>
            <p:ph type="sldNum" sz="quarter" idx="12"/>
          </p:nvPr>
        </p:nvSpPr>
        <p:spPr/>
        <p:txBody>
          <a:bodyPr/>
          <a:lstStyle>
            <a:lvl1pPr>
              <a:defRPr/>
            </a:lvl1pPr>
          </a:lstStyle>
          <a:p>
            <a:fld id="{07E79C2D-8106-4E11-97BF-8B6B66A5A860}" type="slidenum">
              <a:rPr kumimoji="1" lang="ja-JP" altLang="en-US" smtClean="0"/>
              <a:t>‹#›</a:t>
            </a:fld>
            <a:endParaRPr kumimoji="1" lang="ja-JP" altLang="en-US"/>
          </a:p>
        </p:txBody>
      </p:sp>
    </p:spTree>
    <p:extLst>
      <p:ext uri="{BB962C8B-B14F-4D97-AF65-F5344CB8AC3E}">
        <p14:creationId xmlns:p14="http://schemas.microsoft.com/office/powerpoint/2010/main" val="2118051214"/>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マスター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6"/>
          <p:cNvSpPr>
            <a:spLocks noGrp="1"/>
          </p:cNvSpPr>
          <p:nvPr>
            <p:ph type="dt" sz="half" idx="10"/>
          </p:nvPr>
        </p:nvSpPr>
        <p:spPr/>
        <p:txBody>
          <a:bodyPr/>
          <a:lstStyle>
            <a:lvl1pPr>
              <a:defRPr/>
            </a:lvl1pPr>
          </a:lstStyle>
          <a:p>
            <a:fld id="{6CEEC7BE-1092-4CC3-82BF-A249E809E432}" type="datetimeFigureOut">
              <a:rPr kumimoji="1" lang="ja-JP" altLang="en-US" smtClean="0"/>
              <a:t>2019/8/31</a:t>
            </a:fld>
            <a:endParaRPr kumimoji="1" lang="ja-JP" altLang="en-US"/>
          </a:p>
        </p:txBody>
      </p:sp>
      <p:sp>
        <p:nvSpPr>
          <p:cNvPr id="8" name="フッター プレースホルダ 7"/>
          <p:cNvSpPr>
            <a:spLocks noGrp="1"/>
          </p:cNvSpPr>
          <p:nvPr>
            <p:ph type="ftr" sz="quarter" idx="11"/>
          </p:nvPr>
        </p:nvSpPr>
        <p:spPr/>
        <p:txBody>
          <a:bodyPr/>
          <a:lstStyle>
            <a:lvl1pPr>
              <a:defRPr/>
            </a:lvl1pPr>
          </a:lstStyle>
          <a:p>
            <a:endParaRPr kumimoji="1" lang="ja-JP" altLang="en-US"/>
          </a:p>
        </p:txBody>
      </p:sp>
      <p:sp>
        <p:nvSpPr>
          <p:cNvPr id="9" name="スライド番号プレースホルダ 8"/>
          <p:cNvSpPr>
            <a:spLocks noGrp="1"/>
          </p:cNvSpPr>
          <p:nvPr>
            <p:ph type="sldNum" sz="quarter" idx="12"/>
          </p:nvPr>
        </p:nvSpPr>
        <p:spPr/>
        <p:txBody>
          <a:bodyPr/>
          <a:lstStyle>
            <a:lvl1pPr>
              <a:defRPr/>
            </a:lvl1pPr>
          </a:lstStyle>
          <a:p>
            <a:fld id="{07E79C2D-8106-4E11-97BF-8B6B66A5A860}" type="slidenum">
              <a:rPr kumimoji="1" lang="ja-JP" altLang="en-US" smtClean="0"/>
              <a:t>‹#›</a:t>
            </a:fld>
            <a:endParaRPr kumimoji="1" lang="ja-JP" altLang="en-US"/>
          </a:p>
        </p:txBody>
      </p:sp>
    </p:spTree>
    <p:extLst>
      <p:ext uri="{BB962C8B-B14F-4D97-AF65-F5344CB8AC3E}">
        <p14:creationId xmlns:p14="http://schemas.microsoft.com/office/powerpoint/2010/main" val="4050491995"/>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日付プレースホルダ 2"/>
          <p:cNvSpPr>
            <a:spLocks noGrp="1"/>
          </p:cNvSpPr>
          <p:nvPr>
            <p:ph type="dt" sz="half" idx="10"/>
          </p:nvPr>
        </p:nvSpPr>
        <p:spPr/>
        <p:txBody>
          <a:bodyPr/>
          <a:lstStyle>
            <a:lvl1pPr>
              <a:defRPr/>
            </a:lvl1pPr>
          </a:lstStyle>
          <a:p>
            <a:fld id="{6CEEC7BE-1092-4CC3-82BF-A249E809E432}" type="datetimeFigureOut">
              <a:rPr kumimoji="1" lang="ja-JP" altLang="en-US" smtClean="0"/>
              <a:t>2019/8/31</a:t>
            </a:fld>
            <a:endParaRPr kumimoji="1" lang="ja-JP" altLang="en-US"/>
          </a:p>
        </p:txBody>
      </p:sp>
      <p:sp>
        <p:nvSpPr>
          <p:cNvPr id="4" name="フッター プレースホルダ 3"/>
          <p:cNvSpPr>
            <a:spLocks noGrp="1"/>
          </p:cNvSpPr>
          <p:nvPr>
            <p:ph type="ftr" sz="quarter" idx="11"/>
          </p:nvPr>
        </p:nvSpPr>
        <p:spPr/>
        <p:txBody>
          <a:bodyPr/>
          <a:lstStyle>
            <a:lvl1pPr>
              <a:defRPr/>
            </a:lvl1pPr>
          </a:lstStyle>
          <a:p>
            <a:endParaRPr kumimoji="1" lang="ja-JP" altLang="en-US"/>
          </a:p>
        </p:txBody>
      </p:sp>
      <p:sp>
        <p:nvSpPr>
          <p:cNvPr id="5" name="スライド番号プレースホルダ 4"/>
          <p:cNvSpPr>
            <a:spLocks noGrp="1"/>
          </p:cNvSpPr>
          <p:nvPr>
            <p:ph type="sldNum" sz="quarter" idx="12"/>
          </p:nvPr>
        </p:nvSpPr>
        <p:spPr/>
        <p:txBody>
          <a:bodyPr/>
          <a:lstStyle>
            <a:lvl1pPr>
              <a:defRPr/>
            </a:lvl1pPr>
          </a:lstStyle>
          <a:p>
            <a:fld id="{07E79C2D-8106-4E11-97BF-8B6B66A5A860}" type="slidenum">
              <a:rPr kumimoji="1" lang="ja-JP" altLang="en-US" smtClean="0"/>
              <a:t>‹#›</a:t>
            </a:fld>
            <a:endParaRPr kumimoji="1" lang="ja-JP" altLang="en-US"/>
          </a:p>
        </p:txBody>
      </p:sp>
    </p:spTree>
    <p:extLst>
      <p:ext uri="{BB962C8B-B14F-4D97-AF65-F5344CB8AC3E}">
        <p14:creationId xmlns:p14="http://schemas.microsoft.com/office/powerpoint/2010/main" val="619386913"/>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fld id="{6CEEC7BE-1092-4CC3-82BF-A249E809E432}" type="datetimeFigureOut">
              <a:rPr kumimoji="1" lang="ja-JP" altLang="en-US" smtClean="0"/>
              <a:t>2019/8/31</a:t>
            </a:fld>
            <a:endParaRPr kumimoji="1" lang="ja-JP" altLang="en-US"/>
          </a:p>
        </p:txBody>
      </p:sp>
      <p:sp>
        <p:nvSpPr>
          <p:cNvPr id="3" name="フッター プレースホルダ 2"/>
          <p:cNvSpPr>
            <a:spLocks noGrp="1"/>
          </p:cNvSpPr>
          <p:nvPr>
            <p:ph type="ftr" sz="quarter" idx="11"/>
          </p:nvPr>
        </p:nvSpPr>
        <p:spPr/>
        <p:txBody>
          <a:bodyPr/>
          <a:lstStyle>
            <a:lvl1pPr>
              <a:defRPr/>
            </a:lvl1pPr>
          </a:lstStyle>
          <a:p>
            <a:endParaRPr kumimoji="1" lang="ja-JP" altLang="en-US"/>
          </a:p>
        </p:txBody>
      </p:sp>
      <p:sp>
        <p:nvSpPr>
          <p:cNvPr id="4" name="スライド番号プレースホルダ 3"/>
          <p:cNvSpPr>
            <a:spLocks noGrp="1"/>
          </p:cNvSpPr>
          <p:nvPr>
            <p:ph type="sldNum" sz="quarter" idx="12"/>
          </p:nvPr>
        </p:nvSpPr>
        <p:spPr/>
        <p:txBody>
          <a:bodyPr/>
          <a:lstStyle>
            <a:lvl1pPr>
              <a:defRPr/>
            </a:lvl1pPr>
          </a:lstStyle>
          <a:p>
            <a:fld id="{07E79C2D-8106-4E11-97BF-8B6B66A5A860}" type="slidenum">
              <a:rPr kumimoji="1" lang="ja-JP" altLang="en-US" smtClean="0"/>
              <a:t>‹#›</a:t>
            </a:fld>
            <a:endParaRPr kumimoji="1" lang="ja-JP" altLang="en-US"/>
          </a:p>
        </p:txBody>
      </p:sp>
    </p:spTree>
    <p:extLst>
      <p:ext uri="{BB962C8B-B14F-4D97-AF65-F5344CB8AC3E}">
        <p14:creationId xmlns:p14="http://schemas.microsoft.com/office/powerpoint/2010/main" val="28620077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マスター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 4"/>
          <p:cNvSpPr>
            <a:spLocks noGrp="1"/>
          </p:cNvSpPr>
          <p:nvPr>
            <p:ph type="dt" sz="half" idx="10"/>
          </p:nvPr>
        </p:nvSpPr>
        <p:spPr/>
        <p:txBody>
          <a:bodyPr/>
          <a:lstStyle>
            <a:lvl1pPr>
              <a:defRPr/>
            </a:lvl1pPr>
          </a:lstStyle>
          <a:p>
            <a:fld id="{6CEEC7BE-1092-4CC3-82BF-A249E809E432}" type="datetimeFigureOut">
              <a:rPr kumimoji="1" lang="ja-JP" altLang="en-US" smtClean="0"/>
              <a:t>2019/8/31</a:t>
            </a:fld>
            <a:endParaRPr kumimoji="1" lang="ja-JP" altLang="en-US"/>
          </a:p>
        </p:txBody>
      </p:sp>
      <p:sp>
        <p:nvSpPr>
          <p:cNvPr id="6" name="フッター プレースホルダ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 6"/>
          <p:cNvSpPr>
            <a:spLocks noGrp="1"/>
          </p:cNvSpPr>
          <p:nvPr>
            <p:ph type="sldNum" sz="quarter" idx="12"/>
          </p:nvPr>
        </p:nvSpPr>
        <p:spPr/>
        <p:txBody>
          <a:bodyPr/>
          <a:lstStyle>
            <a:lvl1pPr>
              <a:defRPr/>
            </a:lvl1pPr>
          </a:lstStyle>
          <a:p>
            <a:fld id="{07E79C2D-8106-4E11-97BF-8B6B66A5A860}" type="slidenum">
              <a:rPr kumimoji="1" lang="ja-JP" altLang="en-US" smtClean="0"/>
              <a:t>‹#›</a:t>
            </a:fld>
            <a:endParaRPr kumimoji="1" lang="ja-JP" altLang="en-US"/>
          </a:p>
        </p:txBody>
      </p:sp>
    </p:spTree>
    <p:extLst>
      <p:ext uri="{BB962C8B-B14F-4D97-AF65-F5344CB8AC3E}">
        <p14:creationId xmlns:p14="http://schemas.microsoft.com/office/powerpoint/2010/main" val="22145501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マスター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 4"/>
          <p:cNvSpPr>
            <a:spLocks noGrp="1"/>
          </p:cNvSpPr>
          <p:nvPr>
            <p:ph type="dt" sz="half" idx="10"/>
          </p:nvPr>
        </p:nvSpPr>
        <p:spPr/>
        <p:txBody>
          <a:bodyPr/>
          <a:lstStyle>
            <a:lvl1pPr>
              <a:defRPr/>
            </a:lvl1pPr>
          </a:lstStyle>
          <a:p>
            <a:fld id="{6CEEC7BE-1092-4CC3-82BF-A249E809E432}" type="datetimeFigureOut">
              <a:rPr kumimoji="1" lang="ja-JP" altLang="en-US" smtClean="0"/>
              <a:t>2019/8/31</a:t>
            </a:fld>
            <a:endParaRPr kumimoji="1" lang="ja-JP" altLang="en-US"/>
          </a:p>
        </p:txBody>
      </p:sp>
      <p:sp>
        <p:nvSpPr>
          <p:cNvPr id="6" name="フッター プレースホルダ 5"/>
          <p:cNvSpPr>
            <a:spLocks noGrp="1"/>
          </p:cNvSpPr>
          <p:nvPr>
            <p:ph type="ftr" sz="quarter" idx="11"/>
          </p:nvPr>
        </p:nvSpPr>
        <p:spPr/>
        <p:txBody>
          <a:bodyPr/>
          <a:lstStyle>
            <a:lvl1pPr>
              <a:defRPr/>
            </a:lvl1pPr>
          </a:lstStyle>
          <a:p>
            <a:endParaRPr kumimoji="1" lang="ja-JP" altLang="en-US"/>
          </a:p>
        </p:txBody>
      </p:sp>
      <p:sp>
        <p:nvSpPr>
          <p:cNvPr id="7" name="スライド番号プレースホルダ 6"/>
          <p:cNvSpPr>
            <a:spLocks noGrp="1"/>
          </p:cNvSpPr>
          <p:nvPr>
            <p:ph type="sldNum" sz="quarter" idx="12"/>
          </p:nvPr>
        </p:nvSpPr>
        <p:spPr/>
        <p:txBody>
          <a:bodyPr/>
          <a:lstStyle>
            <a:lvl1pPr>
              <a:defRPr/>
            </a:lvl1pPr>
          </a:lstStyle>
          <a:p>
            <a:fld id="{07E79C2D-8106-4E11-97BF-8B6B66A5A860}" type="slidenum">
              <a:rPr kumimoji="1" lang="ja-JP" altLang="en-US" smtClean="0"/>
              <a:t>‹#›</a:t>
            </a:fld>
            <a:endParaRPr kumimoji="1" lang="ja-JP" altLang="en-US"/>
          </a:p>
        </p:txBody>
      </p:sp>
    </p:spTree>
    <p:extLst>
      <p:ext uri="{BB962C8B-B14F-4D97-AF65-F5344CB8AC3E}">
        <p14:creationId xmlns:p14="http://schemas.microsoft.com/office/powerpoint/2010/main" val="21553969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38" name="Picture 14" descr="bottom_ban"/>
          <p:cNvPicPr>
            <a:picLocks noChangeAspect="1" noChangeArrowheads="1"/>
          </p:cNvPicPr>
          <p:nvPr/>
        </p:nvPicPr>
        <p:blipFill>
          <a:blip r:embed="rId13"/>
          <a:srcRect/>
          <a:stretch>
            <a:fillRect/>
          </a:stretch>
        </p:blipFill>
        <p:spPr bwMode="auto">
          <a:xfrm>
            <a:off x="0" y="6597650"/>
            <a:ext cx="9144000" cy="260350"/>
          </a:xfrm>
          <a:prstGeom prst="rect">
            <a:avLst/>
          </a:prstGeom>
          <a:noFill/>
        </p:spPr>
      </p:pic>
      <p:sp>
        <p:nvSpPr>
          <p:cNvPr id="1026" name="Rectangle 2"/>
          <p:cNvSpPr>
            <a:spLocks noGrp="1" noChangeArrowheads="1"/>
          </p:cNvSpPr>
          <p:nvPr>
            <p:ph type="title"/>
          </p:nvPr>
        </p:nvSpPr>
        <p:spPr bwMode="auto">
          <a:xfrm>
            <a:off x="457200" y="274638"/>
            <a:ext cx="8218488"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031" name="Rectangle 7" descr="ban"/>
          <p:cNvSpPr>
            <a:spLocks noChangeArrowheads="1"/>
          </p:cNvSpPr>
          <p:nvPr/>
        </p:nvSpPr>
        <p:spPr bwMode="auto">
          <a:xfrm>
            <a:off x="0" y="0"/>
            <a:ext cx="9144000" cy="188913"/>
          </a:xfrm>
          <a:prstGeom prst="rect">
            <a:avLst/>
          </a:prstGeom>
          <a:blipFill dpi="0" rotWithShape="1">
            <a:blip r:embed="rId14"/>
            <a:srcRect/>
            <a:stretch>
              <a:fillRect/>
            </a:stretch>
          </a:blipFill>
          <a:ln w="9525">
            <a:noFill/>
            <a:miter lim="800000"/>
            <a:headEnd/>
            <a:tailEnd/>
          </a:ln>
          <a:effectLst/>
        </p:spPr>
        <p:txBody>
          <a:bodyPr wrap="none" anchor="ctr"/>
          <a:lstStyle/>
          <a:p>
            <a:endParaRPr lang="ja-JP" altLang="en-US"/>
          </a:p>
        </p:txBody>
      </p:sp>
      <p:sp>
        <p:nvSpPr>
          <p:cNvPr id="1036" name="Line 12"/>
          <p:cNvSpPr>
            <a:spLocks noChangeShapeType="1"/>
          </p:cNvSpPr>
          <p:nvPr/>
        </p:nvSpPr>
        <p:spPr bwMode="auto">
          <a:xfrm>
            <a:off x="468313" y="1484313"/>
            <a:ext cx="8207375" cy="0"/>
          </a:xfrm>
          <a:prstGeom prst="line">
            <a:avLst/>
          </a:prstGeom>
          <a:noFill/>
          <a:ln w="9525">
            <a:solidFill>
              <a:schemeClr val="tx1"/>
            </a:solidFill>
            <a:round/>
            <a:headEnd/>
            <a:tailEnd/>
          </a:ln>
          <a:effectLst/>
        </p:spPr>
        <p:txBody>
          <a:bodyPr/>
          <a:lstStyle/>
          <a:p>
            <a:endParaRPr lang="ja-JP" altLang="en-US"/>
          </a:p>
        </p:txBody>
      </p:sp>
      <p:pic>
        <p:nvPicPr>
          <p:cNvPr id="1043" name="Picture 19" descr="sel-logo"/>
          <p:cNvPicPr>
            <a:picLocks noChangeAspect="1" noChangeArrowheads="1"/>
          </p:cNvPicPr>
          <p:nvPr/>
        </p:nvPicPr>
        <p:blipFill>
          <a:blip r:embed="rId15" cstate="print"/>
          <a:srcRect/>
          <a:stretch>
            <a:fillRect/>
          </a:stretch>
        </p:blipFill>
        <p:spPr bwMode="auto">
          <a:xfrm>
            <a:off x="468313" y="6299200"/>
            <a:ext cx="1081087" cy="369888"/>
          </a:xfrm>
          <a:prstGeom prst="rect">
            <a:avLst/>
          </a:prstGeom>
          <a:noFill/>
        </p:spPr>
      </p:pic>
      <p:sp>
        <p:nvSpPr>
          <p:cNvPr id="1045" name="Rectangle 21"/>
          <p:cNvSpPr>
            <a:spLocks noGrp="1" noChangeArrowheads="1"/>
          </p:cNvSpPr>
          <p:nvPr>
            <p:ph type="dt" sz="half" idx="2"/>
          </p:nvPr>
        </p:nvSpPr>
        <p:spPr bwMode="auto">
          <a:xfrm>
            <a:off x="7308850" y="6596063"/>
            <a:ext cx="1439863" cy="2619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bg1"/>
                </a:solidFill>
              </a:defRPr>
            </a:lvl1pPr>
          </a:lstStyle>
          <a:p>
            <a:fld id="{6CEEC7BE-1092-4CC3-82BF-A249E809E432}" type="datetimeFigureOut">
              <a:rPr kumimoji="1" lang="ja-JP" altLang="en-US" smtClean="0"/>
              <a:t>2019/8/31</a:t>
            </a:fld>
            <a:endParaRPr kumimoji="1" lang="ja-JP" altLang="en-US"/>
          </a:p>
        </p:txBody>
      </p:sp>
      <p:sp>
        <p:nvSpPr>
          <p:cNvPr id="1046" name="Rectangle 22"/>
          <p:cNvSpPr>
            <a:spLocks noGrp="1" noChangeArrowheads="1"/>
          </p:cNvSpPr>
          <p:nvPr>
            <p:ph type="ftr" sz="quarter" idx="3"/>
          </p:nvPr>
        </p:nvSpPr>
        <p:spPr bwMode="auto">
          <a:xfrm>
            <a:off x="1655763" y="6310313"/>
            <a:ext cx="5832475" cy="3587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kumimoji="1" lang="ja-JP" altLang="en-US"/>
          </a:p>
        </p:txBody>
      </p:sp>
      <p:sp>
        <p:nvSpPr>
          <p:cNvPr id="1047" name="Rectangle 23"/>
          <p:cNvSpPr>
            <a:spLocks noGrp="1" noChangeArrowheads="1"/>
          </p:cNvSpPr>
          <p:nvPr>
            <p:ph type="sldNum" sz="quarter" idx="4"/>
          </p:nvPr>
        </p:nvSpPr>
        <p:spPr bwMode="auto">
          <a:xfrm>
            <a:off x="7597775" y="6308725"/>
            <a:ext cx="1150938" cy="2889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07E79C2D-8106-4E11-97BF-8B6B66A5A860}" type="slidenum">
              <a:rPr kumimoji="1" lang="ja-JP" altLang="en-US" smtClean="0"/>
              <a:t>‹#›</a:t>
            </a:fld>
            <a:endParaRPr kumimoji="1" lang="ja-JP" altLang="en-US"/>
          </a:p>
        </p:txBody>
      </p:sp>
      <p:sp>
        <p:nvSpPr>
          <p:cNvPr id="1048" name="Text Box 24"/>
          <p:cNvSpPr txBox="1">
            <a:spLocks noChangeArrowheads="1"/>
          </p:cNvSpPr>
          <p:nvPr/>
        </p:nvSpPr>
        <p:spPr bwMode="auto">
          <a:xfrm>
            <a:off x="334963" y="6640513"/>
            <a:ext cx="6324600" cy="244475"/>
          </a:xfrm>
          <a:prstGeom prst="rect">
            <a:avLst/>
          </a:prstGeom>
          <a:noFill/>
          <a:ln w="9525">
            <a:noFill/>
            <a:miter lim="800000"/>
            <a:headEnd/>
            <a:tailEnd/>
          </a:ln>
          <a:effectLst/>
        </p:spPr>
        <p:txBody>
          <a:bodyPr wrap="none">
            <a:spAutoFit/>
          </a:bodyPr>
          <a:lstStyle/>
          <a:p>
            <a:r>
              <a:rPr lang="en-US" altLang="ja-JP" sz="1000">
                <a:solidFill>
                  <a:srgbClr val="DDDDDD"/>
                </a:solidFill>
              </a:rPr>
              <a:t>Department of Computer Science, Graduate School of Information Science and Technology, Osaka University</a:t>
            </a:r>
          </a:p>
        </p:txBody>
      </p:sp>
    </p:spTree>
    <p:extLst>
      <p:ext uri="{BB962C8B-B14F-4D97-AF65-F5344CB8AC3E}">
        <p14:creationId xmlns:p14="http://schemas.microsoft.com/office/powerpoint/2010/main" val="1357727190"/>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rtl="0" eaLnBrk="1" fontAlgn="base" hangingPunct="1">
        <a:spcBef>
          <a:spcPct val="0"/>
        </a:spcBef>
        <a:spcAft>
          <a:spcPct val="0"/>
        </a:spcAft>
        <a:defRPr kumimoji="1" sz="4400">
          <a:solidFill>
            <a:schemeClr val="tx2"/>
          </a:solidFill>
          <a:latin typeface="+mj-lt"/>
          <a:ea typeface="+mj-ea"/>
          <a:cs typeface="+mj-cs"/>
        </a:defRPr>
      </a:lvl1pPr>
      <a:lvl2pPr algn="ctr" rtl="0" eaLnBrk="1" fontAlgn="base" hangingPunct="1">
        <a:spcBef>
          <a:spcPct val="0"/>
        </a:spcBef>
        <a:spcAft>
          <a:spcPct val="0"/>
        </a:spcAft>
        <a:defRPr kumimoji="1" sz="4400">
          <a:solidFill>
            <a:schemeClr val="tx2"/>
          </a:solidFill>
          <a:latin typeface="Arial" charset="0"/>
          <a:ea typeface="ＭＳ Ｐゴシック" pitchFamily="50" charset="-128"/>
        </a:defRPr>
      </a:lvl2pPr>
      <a:lvl3pPr algn="ctr" rtl="0" eaLnBrk="1" fontAlgn="base" hangingPunct="1">
        <a:spcBef>
          <a:spcPct val="0"/>
        </a:spcBef>
        <a:spcAft>
          <a:spcPct val="0"/>
        </a:spcAft>
        <a:defRPr kumimoji="1" sz="4400">
          <a:solidFill>
            <a:schemeClr val="tx2"/>
          </a:solidFill>
          <a:latin typeface="Arial" charset="0"/>
          <a:ea typeface="ＭＳ Ｐゴシック" pitchFamily="50" charset="-128"/>
        </a:defRPr>
      </a:lvl3pPr>
      <a:lvl4pPr algn="ctr" rtl="0" eaLnBrk="1" fontAlgn="base" hangingPunct="1">
        <a:spcBef>
          <a:spcPct val="0"/>
        </a:spcBef>
        <a:spcAft>
          <a:spcPct val="0"/>
        </a:spcAft>
        <a:defRPr kumimoji="1" sz="4400">
          <a:solidFill>
            <a:schemeClr val="tx2"/>
          </a:solidFill>
          <a:latin typeface="Arial" charset="0"/>
          <a:ea typeface="ＭＳ Ｐゴシック" pitchFamily="50" charset="-128"/>
        </a:defRPr>
      </a:lvl4pPr>
      <a:lvl5pPr algn="ctr" rtl="0" eaLnBrk="1" fontAlgn="base" hangingPunct="1">
        <a:spcBef>
          <a:spcPct val="0"/>
        </a:spcBef>
        <a:spcAft>
          <a:spcPct val="0"/>
        </a:spcAft>
        <a:defRPr kumimoji="1" sz="4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4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4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4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0.png"/><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03517" y="1440958"/>
            <a:ext cx="8936965" cy="1470025"/>
          </a:xfrm>
        </p:spPr>
        <p:txBody>
          <a:bodyPr/>
          <a:lstStyle/>
          <a:p>
            <a:pPr algn="l"/>
            <a:r>
              <a:rPr lang="ja-JP" altLang="en-US" sz="2800" dirty="0"/>
              <a:t>コードクローンのリファクタリング可能性に</a:t>
            </a:r>
            <a:r>
              <a:rPr lang="ja-JP" altLang="en-US" sz="2800" dirty="0" smtClean="0"/>
              <a:t>基づいた</a:t>
            </a:r>
            <a:r>
              <a:rPr lang="en-US" altLang="ja-JP" sz="2800" dirty="0" smtClean="0"/>
              <a:t/>
            </a:r>
            <a:br>
              <a:rPr lang="en-US" altLang="ja-JP" sz="2800" dirty="0" smtClean="0"/>
            </a:br>
            <a:r>
              <a:rPr lang="ja-JP" altLang="en-US" sz="2800" dirty="0" smtClean="0"/>
              <a:t>削減</a:t>
            </a:r>
            <a:r>
              <a:rPr lang="ja-JP" altLang="en-US" sz="2800" dirty="0"/>
              <a:t>可能ソースコード量の</a:t>
            </a:r>
            <a:r>
              <a:rPr lang="ja-JP" altLang="en-US" sz="2800" dirty="0" smtClean="0"/>
              <a:t>分析</a:t>
            </a:r>
            <a:r>
              <a:rPr lang="en-US" altLang="ja-JP" sz="2800" dirty="0" smtClean="0"/>
              <a:t/>
            </a:r>
            <a:br>
              <a:rPr lang="en-US" altLang="ja-JP" sz="2800" dirty="0" smtClean="0"/>
            </a:br>
            <a:r>
              <a:rPr lang="ja-JP" altLang="en-US" sz="2800" dirty="0"/>
              <a:t> </a:t>
            </a:r>
            <a:endParaRPr kumimoji="1" lang="ja-JP" altLang="en-US" sz="2800" dirty="0"/>
          </a:p>
        </p:txBody>
      </p:sp>
      <p:sp>
        <p:nvSpPr>
          <p:cNvPr id="3" name="サブタイトル 2"/>
          <p:cNvSpPr>
            <a:spLocks noGrp="1"/>
          </p:cNvSpPr>
          <p:nvPr>
            <p:ph type="subTitle" idx="1"/>
          </p:nvPr>
        </p:nvSpPr>
        <p:spPr>
          <a:xfrm>
            <a:off x="379563" y="3564837"/>
            <a:ext cx="5969480" cy="2973986"/>
          </a:xfrm>
        </p:spPr>
        <p:txBody>
          <a:bodyPr/>
          <a:lstStyle/>
          <a:p>
            <a:pPr algn="l"/>
            <a:r>
              <a:rPr lang="en-US" altLang="ja-JP" sz="2400" dirty="0" smtClean="0"/>
              <a:t>† </a:t>
            </a:r>
            <a:r>
              <a:rPr lang="zh-CN" altLang="en-US" sz="2400" dirty="0" smtClean="0"/>
              <a:t>石津 </a:t>
            </a:r>
            <a:r>
              <a:rPr lang="zh-CN" altLang="en-US" sz="2400" dirty="0"/>
              <a:t>卓也（大阪</a:t>
            </a:r>
            <a:r>
              <a:rPr lang="zh-CN" altLang="en-US" sz="2400" dirty="0" smtClean="0"/>
              <a:t>大学）</a:t>
            </a:r>
            <a:endParaRPr lang="en-US" altLang="zh-CN" sz="2400" dirty="0" smtClean="0"/>
          </a:p>
          <a:p>
            <a:pPr algn="l"/>
            <a:r>
              <a:rPr lang="zh-CN" altLang="en-US" sz="2400" dirty="0" smtClean="0"/>
              <a:t>吉田 </a:t>
            </a:r>
            <a:r>
              <a:rPr lang="zh-CN" altLang="en-US" sz="2400" dirty="0"/>
              <a:t>則裕（名古屋大学</a:t>
            </a:r>
            <a:r>
              <a:rPr lang="zh-CN" altLang="en-US" sz="2400" dirty="0" smtClean="0"/>
              <a:t>）</a:t>
            </a:r>
            <a:endParaRPr lang="en-US" altLang="zh-CN" sz="2400" dirty="0" smtClean="0"/>
          </a:p>
          <a:p>
            <a:pPr algn="l"/>
            <a:r>
              <a:rPr lang="zh-CN" altLang="en-US" sz="2400" dirty="0" smtClean="0"/>
              <a:t>崔 </a:t>
            </a:r>
            <a:r>
              <a:rPr lang="zh-CN" altLang="en-US" sz="2400" dirty="0"/>
              <a:t>恩瀞（奈良先端科学技術大学院大学</a:t>
            </a:r>
            <a:r>
              <a:rPr lang="zh-CN" altLang="en-US" sz="2400" dirty="0" smtClean="0"/>
              <a:t>）</a:t>
            </a:r>
            <a:endParaRPr lang="en-US" altLang="zh-CN" sz="2400" dirty="0" smtClean="0"/>
          </a:p>
          <a:p>
            <a:pPr algn="l"/>
            <a:r>
              <a:rPr lang="zh-CN" altLang="en-US" sz="2400" dirty="0" smtClean="0"/>
              <a:t>井上 </a:t>
            </a:r>
            <a:r>
              <a:rPr lang="zh-CN" altLang="en-US" sz="2400" dirty="0"/>
              <a:t>克郎（大阪大学）</a:t>
            </a:r>
            <a:endParaRPr kumimoji="1" lang="ja-JP" altLang="en-US" sz="2400" dirty="0"/>
          </a:p>
        </p:txBody>
      </p:sp>
      <p:sp>
        <p:nvSpPr>
          <p:cNvPr id="4" name="テキスト ボックス 3"/>
          <p:cNvSpPr txBox="1"/>
          <p:nvPr/>
        </p:nvSpPr>
        <p:spPr>
          <a:xfrm>
            <a:off x="168951" y="2680151"/>
            <a:ext cx="8871531" cy="461665"/>
          </a:xfrm>
          <a:prstGeom prst="rect">
            <a:avLst/>
          </a:prstGeom>
          <a:noFill/>
        </p:spPr>
        <p:txBody>
          <a:bodyPr wrap="none" rtlCol="0">
            <a:spAutoFit/>
          </a:bodyPr>
          <a:lstStyle/>
          <a:p>
            <a:r>
              <a:rPr lang="ja-JP" altLang="ja-JP" dirty="0">
                <a:latin typeface="+mj-ea"/>
                <a:ea typeface="+mj-ea"/>
              </a:rPr>
              <a:t>情報処理学会</a:t>
            </a:r>
            <a:r>
              <a:rPr lang="ja-JP" altLang="ja-JP" dirty="0" smtClean="0">
                <a:latin typeface="+mj-ea"/>
                <a:ea typeface="+mj-ea"/>
              </a:rPr>
              <a:t>論文誌</a:t>
            </a:r>
            <a:r>
              <a:rPr lang="en-US" altLang="ja-JP" dirty="0" smtClean="0">
                <a:latin typeface="+mj-ea"/>
                <a:ea typeface="+mj-ea"/>
              </a:rPr>
              <a:t> Vol60, No.4, 1051-1062, </a:t>
            </a:r>
            <a:r>
              <a:rPr kumimoji="1" lang="en-US" altLang="ja-JP" dirty="0" smtClean="0">
                <a:latin typeface="+mj-ea"/>
                <a:ea typeface="+mj-ea"/>
              </a:rPr>
              <a:t>2019</a:t>
            </a:r>
            <a:r>
              <a:rPr kumimoji="1" lang="ja-JP" altLang="en-US" dirty="0" smtClean="0">
                <a:latin typeface="+mj-ea"/>
                <a:ea typeface="+mj-ea"/>
              </a:rPr>
              <a:t>年</a:t>
            </a:r>
            <a:r>
              <a:rPr kumimoji="1" lang="en-US" altLang="ja-JP" dirty="0" smtClean="0">
                <a:latin typeface="+mj-ea"/>
                <a:ea typeface="+mj-ea"/>
              </a:rPr>
              <a:t>4</a:t>
            </a:r>
            <a:r>
              <a:rPr kumimoji="1" lang="ja-JP" altLang="en-US" dirty="0" smtClean="0">
                <a:latin typeface="+mj-ea"/>
                <a:ea typeface="+mj-ea"/>
              </a:rPr>
              <a:t>月号</a:t>
            </a:r>
            <a:endParaRPr kumimoji="1" lang="ja-JP" altLang="en-US" dirty="0">
              <a:latin typeface="+mj-ea"/>
              <a:ea typeface="+mj-ea"/>
            </a:endParaRPr>
          </a:p>
        </p:txBody>
      </p:sp>
    </p:spTree>
    <p:extLst>
      <p:ext uri="{BB962C8B-B14F-4D97-AF65-F5344CB8AC3E}">
        <p14:creationId xmlns:p14="http://schemas.microsoft.com/office/powerpoint/2010/main" val="67858973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28649" y="211929"/>
            <a:ext cx="7886700" cy="1325563"/>
          </a:xfrm>
        </p:spPr>
        <p:txBody>
          <a:bodyPr/>
          <a:lstStyle/>
          <a:p>
            <a:r>
              <a:rPr lang="en-US" altLang="ja-JP" dirty="0" err="1" smtClean="0"/>
              <a:t>JDeodorant</a:t>
            </a:r>
            <a:r>
              <a:rPr lang="ja-JP" altLang="en-US" dirty="0" smtClean="0"/>
              <a:t>の動作の流れ</a:t>
            </a:r>
            <a:endParaRPr kumimoji="1" lang="ja-JP" altLang="en-US" dirty="0"/>
          </a:p>
        </p:txBody>
      </p:sp>
      <p:pic>
        <p:nvPicPr>
          <p:cNvPr id="4" name="コンテンツ プレースホルダー 3"/>
          <p:cNvPicPr>
            <a:picLocks noGrp="1" noChangeAspect="1"/>
          </p:cNvPicPr>
          <p:nvPr>
            <p:ph idx="1"/>
          </p:nvPr>
        </p:nvPicPr>
        <p:blipFill rotWithShape="1">
          <a:blip r:embed="rId2" cstate="print">
            <a:extLst>
              <a:ext uri="{28A0092B-C50C-407E-A947-70E740481C1C}">
                <a14:useLocalDpi xmlns:a14="http://schemas.microsoft.com/office/drawing/2010/main" val="0"/>
              </a:ext>
            </a:extLst>
          </a:blip>
          <a:srcRect l="23616" t="35035" r="24081" b="32235"/>
          <a:stretch/>
        </p:blipFill>
        <p:spPr>
          <a:xfrm>
            <a:off x="134023" y="1513210"/>
            <a:ext cx="8875953" cy="3471483"/>
          </a:xfrm>
        </p:spPr>
      </p:pic>
      <p:sp>
        <p:nvSpPr>
          <p:cNvPr id="5" name="テキスト ボックス 4"/>
          <p:cNvSpPr txBox="1"/>
          <p:nvPr/>
        </p:nvSpPr>
        <p:spPr>
          <a:xfrm>
            <a:off x="5224965" y="1282377"/>
            <a:ext cx="3877985" cy="461665"/>
          </a:xfrm>
          <a:prstGeom prst="wedgeRectCallout">
            <a:avLst>
              <a:gd name="adj1" fmla="val 18505"/>
              <a:gd name="adj2" fmla="val 87039"/>
            </a:avLst>
          </a:prstGeom>
        </p:spPr>
        <p:style>
          <a:lnRef idx="2">
            <a:schemeClr val="accent1"/>
          </a:lnRef>
          <a:fillRef idx="1">
            <a:schemeClr val="lt1"/>
          </a:fillRef>
          <a:effectRef idx="0">
            <a:schemeClr val="accent1"/>
          </a:effectRef>
          <a:fontRef idx="minor">
            <a:schemeClr val="dk1"/>
          </a:fontRef>
        </p:style>
        <p:txBody>
          <a:bodyPr wrap="none" rtlCol="0">
            <a:spAutoFit/>
          </a:bodyPr>
          <a:lstStyle/>
          <a:p>
            <a:r>
              <a:rPr kumimoji="1" lang="ja-JP" altLang="en-US" sz="2400" dirty="0" smtClean="0"/>
              <a:t>①クローンペアを入力する</a:t>
            </a:r>
            <a:endParaRPr kumimoji="1" lang="ja-JP" altLang="en-US" sz="2400" dirty="0"/>
          </a:p>
        </p:txBody>
      </p:sp>
      <p:sp>
        <p:nvSpPr>
          <p:cNvPr id="6" name="テキスト ボックス 5"/>
          <p:cNvSpPr txBox="1"/>
          <p:nvPr/>
        </p:nvSpPr>
        <p:spPr>
          <a:xfrm>
            <a:off x="4499885" y="4984692"/>
            <a:ext cx="4185761" cy="830997"/>
          </a:xfrm>
          <a:prstGeom prst="wedgeRectCallout">
            <a:avLst>
              <a:gd name="adj1" fmla="val 18507"/>
              <a:gd name="adj2" fmla="val -141019"/>
            </a:avLst>
          </a:prstGeom>
        </p:spPr>
        <p:style>
          <a:lnRef idx="2">
            <a:schemeClr val="accent1"/>
          </a:lnRef>
          <a:fillRef idx="1">
            <a:schemeClr val="lt1"/>
          </a:fillRef>
          <a:effectRef idx="0">
            <a:schemeClr val="accent1"/>
          </a:effectRef>
          <a:fontRef idx="minor">
            <a:schemeClr val="dk1"/>
          </a:fontRef>
        </p:style>
        <p:txBody>
          <a:bodyPr wrap="none" rtlCol="0">
            <a:spAutoFit/>
          </a:bodyPr>
          <a:lstStyle/>
          <a:p>
            <a:r>
              <a:rPr kumimoji="1" lang="ja-JP" altLang="en-US" sz="2400" dirty="0" smtClean="0"/>
              <a:t>②ネスト構造があれば</a:t>
            </a:r>
            <a:endParaRPr kumimoji="1" lang="en-US" altLang="ja-JP" sz="2400" dirty="0" smtClean="0"/>
          </a:p>
          <a:p>
            <a:r>
              <a:rPr kumimoji="1" lang="ja-JP" altLang="en-US" sz="2400" dirty="0"/>
              <a:t>共通</a:t>
            </a:r>
            <a:r>
              <a:rPr kumimoji="1" lang="ja-JP" altLang="en-US" sz="2400" dirty="0" smtClean="0"/>
              <a:t>のネスト構造を探索する</a:t>
            </a:r>
            <a:endParaRPr kumimoji="1" lang="ja-JP" altLang="en-US" sz="2400" dirty="0"/>
          </a:p>
        </p:txBody>
      </p:sp>
      <p:sp>
        <p:nvSpPr>
          <p:cNvPr id="7" name="テキスト ボックス 6"/>
          <p:cNvSpPr txBox="1"/>
          <p:nvPr/>
        </p:nvSpPr>
        <p:spPr>
          <a:xfrm>
            <a:off x="2748241" y="5897155"/>
            <a:ext cx="2632452" cy="830997"/>
          </a:xfrm>
          <a:prstGeom prst="wedgeRectCallout">
            <a:avLst>
              <a:gd name="adj1" fmla="val -17525"/>
              <a:gd name="adj2" fmla="val -178023"/>
            </a:avLst>
          </a:prstGeom>
        </p:spPr>
        <p:style>
          <a:lnRef idx="2">
            <a:schemeClr val="accent1"/>
          </a:lnRef>
          <a:fillRef idx="1">
            <a:schemeClr val="lt1"/>
          </a:fillRef>
          <a:effectRef idx="0">
            <a:schemeClr val="accent1"/>
          </a:effectRef>
          <a:fontRef idx="minor">
            <a:schemeClr val="dk1"/>
          </a:fontRef>
        </p:style>
        <p:txBody>
          <a:bodyPr wrap="none" rtlCol="0">
            <a:spAutoFit/>
          </a:bodyPr>
          <a:lstStyle/>
          <a:p>
            <a:r>
              <a:rPr kumimoji="1" lang="ja-JP" altLang="en-US" sz="2400" dirty="0" smtClean="0"/>
              <a:t>③</a:t>
            </a:r>
            <a:r>
              <a:rPr kumimoji="1" lang="en-US" altLang="ja-JP" sz="2400" dirty="0" smtClean="0"/>
              <a:t>PDG</a:t>
            </a:r>
            <a:r>
              <a:rPr kumimoji="1" lang="ja-JP" altLang="en-US" sz="2400" dirty="0" smtClean="0"/>
              <a:t>を作成して</a:t>
            </a:r>
            <a:endParaRPr kumimoji="1" lang="en-US" altLang="ja-JP" sz="2400" dirty="0" smtClean="0"/>
          </a:p>
          <a:p>
            <a:r>
              <a:rPr kumimoji="1" lang="ja-JP" altLang="en-US" sz="2400" dirty="0"/>
              <a:t>マッピング</a:t>
            </a:r>
            <a:r>
              <a:rPr kumimoji="1" lang="ja-JP" altLang="en-US" sz="2400" dirty="0" smtClean="0"/>
              <a:t>する</a:t>
            </a:r>
            <a:endParaRPr kumimoji="1" lang="ja-JP" altLang="en-US" sz="2400" dirty="0"/>
          </a:p>
        </p:txBody>
      </p:sp>
      <p:sp>
        <p:nvSpPr>
          <p:cNvPr id="8" name="テキスト ボックス 7"/>
          <p:cNvSpPr txBox="1"/>
          <p:nvPr/>
        </p:nvSpPr>
        <p:spPr>
          <a:xfrm>
            <a:off x="58081" y="5481656"/>
            <a:ext cx="2620383" cy="830997"/>
          </a:xfrm>
          <a:prstGeom prst="wedgeRectCallout">
            <a:avLst>
              <a:gd name="adj1" fmla="val -11040"/>
              <a:gd name="adj2" fmla="val -161469"/>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kumimoji="1" lang="ja-JP" altLang="en-US" sz="2400" dirty="0" smtClean="0"/>
              <a:t>④制約を満たすか確認する</a:t>
            </a:r>
            <a:endParaRPr kumimoji="1" lang="ja-JP" altLang="en-US" sz="2400" dirty="0"/>
          </a:p>
        </p:txBody>
      </p:sp>
    </p:spTree>
    <p:extLst>
      <p:ext uri="{BB962C8B-B14F-4D97-AF65-F5344CB8AC3E}">
        <p14:creationId xmlns:p14="http://schemas.microsoft.com/office/powerpoint/2010/main" val="5845461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集約可能性の制約</a:t>
            </a:r>
            <a:endParaRPr kumimoji="1" lang="ja-JP" altLang="en-US" dirty="0"/>
          </a:p>
        </p:txBody>
      </p:sp>
      <p:sp>
        <p:nvSpPr>
          <p:cNvPr id="3" name="コンテンツ プレースホルダー 2"/>
          <p:cNvSpPr>
            <a:spLocks noGrp="1"/>
          </p:cNvSpPr>
          <p:nvPr>
            <p:ph idx="1"/>
          </p:nvPr>
        </p:nvSpPr>
        <p:spPr/>
        <p:txBody>
          <a:bodyPr/>
          <a:lstStyle/>
          <a:p>
            <a:r>
              <a:rPr kumimoji="1" lang="ja-JP" altLang="en-US" sz="2000" dirty="0" smtClean="0"/>
              <a:t>パラメタ化した変数への影響</a:t>
            </a:r>
            <a:endParaRPr kumimoji="1" lang="en-US" altLang="ja-JP" sz="2000" dirty="0" smtClean="0"/>
          </a:p>
          <a:p>
            <a:pPr lvl="1"/>
            <a:r>
              <a:rPr lang="ja-JP" altLang="en-US" sz="1800" dirty="0" smtClean="0"/>
              <a:t>集約メソッド内でパラメタ化される変数は変更されてはいけない</a:t>
            </a:r>
            <a:endParaRPr lang="en-US" altLang="ja-JP" sz="1800" dirty="0"/>
          </a:p>
          <a:p>
            <a:r>
              <a:rPr kumimoji="1" lang="ja-JP" altLang="en-US" sz="2000" dirty="0" smtClean="0"/>
              <a:t>異なるクラスの型</a:t>
            </a:r>
            <a:r>
              <a:rPr lang="ja-JP" altLang="en-US" sz="2000" dirty="0" smtClean="0"/>
              <a:t>をも</a:t>
            </a:r>
            <a:r>
              <a:rPr lang="ja-JP" altLang="en-US" sz="2000" dirty="0"/>
              <a:t>つ</a:t>
            </a:r>
            <a:r>
              <a:rPr kumimoji="1" lang="ja-JP" altLang="en-US" sz="2000" dirty="0" smtClean="0"/>
              <a:t>変数</a:t>
            </a:r>
            <a:endParaRPr kumimoji="1" lang="en-US" altLang="ja-JP" sz="2000" dirty="0" smtClean="0"/>
          </a:p>
          <a:p>
            <a:pPr lvl="1"/>
            <a:r>
              <a:rPr lang="ja-JP" altLang="en-US" sz="1800" dirty="0"/>
              <a:t>共通</a:t>
            </a:r>
            <a:r>
              <a:rPr lang="ja-JP" altLang="en-US" sz="1800" dirty="0" smtClean="0"/>
              <a:t>の親クラスがもつメソッドで呼び出されている必要がある</a:t>
            </a:r>
            <a:endParaRPr lang="en-US" altLang="ja-JP" sz="1800" dirty="0"/>
          </a:p>
          <a:p>
            <a:r>
              <a:rPr kumimoji="1" lang="ja-JP" altLang="en-US" sz="2000" dirty="0" smtClean="0"/>
              <a:t>フィールド変数のパラメータ化</a:t>
            </a:r>
            <a:endParaRPr kumimoji="1" lang="en-US" altLang="ja-JP" sz="2000" dirty="0" smtClean="0"/>
          </a:p>
          <a:p>
            <a:pPr lvl="1"/>
            <a:r>
              <a:rPr lang="ja-JP" altLang="en-US" sz="1800" dirty="0" smtClean="0"/>
              <a:t>その値がイミュータブルである</a:t>
            </a:r>
            <a:r>
              <a:rPr lang="ja-JP" altLang="en-US" sz="1800" dirty="0"/>
              <a:t>場合</a:t>
            </a:r>
            <a:r>
              <a:rPr lang="ja-JP" altLang="en-US" sz="1800" dirty="0" smtClean="0"/>
              <a:t>にのみ可能である</a:t>
            </a:r>
            <a:endParaRPr kumimoji="1" lang="en-US" altLang="ja-JP" sz="1800" dirty="0" smtClean="0"/>
          </a:p>
          <a:p>
            <a:r>
              <a:rPr lang="ja-JP" altLang="en-US" sz="2000" dirty="0" smtClean="0"/>
              <a:t>返値の個数は</a:t>
            </a:r>
            <a:r>
              <a:rPr lang="en-US" altLang="ja-JP" sz="2000" dirty="0" smtClean="0"/>
              <a:t>2</a:t>
            </a:r>
            <a:r>
              <a:rPr lang="ja-JP" altLang="en-US" sz="2000" dirty="0"/>
              <a:t>個</a:t>
            </a:r>
            <a:r>
              <a:rPr lang="ja-JP" altLang="en-US" sz="2000" dirty="0" smtClean="0"/>
              <a:t>以上返してはいけない</a:t>
            </a:r>
            <a:endParaRPr lang="en-US" altLang="ja-JP" sz="2000" dirty="0" smtClean="0"/>
          </a:p>
          <a:p>
            <a:pPr lvl="1"/>
            <a:r>
              <a:rPr kumimoji="1" lang="ja-JP" altLang="en-US" sz="1800" dirty="0" smtClean="0"/>
              <a:t>タプル</a:t>
            </a:r>
            <a:r>
              <a:rPr kumimoji="1" lang="ja-JP" altLang="en-US" sz="1800" dirty="0"/>
              <a:t>表現</a:t>
            </a:r>
            <a:r>
              <a:rPr kumimoji="1" lang="ja-JP" altLang="en-US" sz="1800" dirty="0" smtClean="0"/>
              <a:t>が</a:t>
            </a:r>
            <a:r>
              <a:rPr kumimoji="1" lang="ja-JP" altLang="en-US" sz="1800" dirty="0"/>
              <a:t>可能</a:t>
            </a:r>
            <a:r>
              <a:rPr kumimoji="1" lang="ja-JP" altLang="en-US" sz="1800" dirty="0" smtClean="0"/>
              <a:t>ならば必ずしも満たすべき条件ではない</a:t>
            </a:r>
            <a:endParaRPr kumimoji="1" lang="en-US" altLang="ja-JP" sz="1600" dirty="0"/>
          </a:p>
          <a:p>
            <a:r>
              <a:rPr lang="ja-JP" altLang="en-US" sz="2000" dirty="0" smtClean="0"/>
              <a:t>条件付</a:t>
            </a:r>
            <a:r>
              <a:rPr lang="en-US" altLang="ja-JP" sz="2000" dirty="0" smtClean="0"/>
              <a:t>return</a:t>
            </a:r>
            <a:r>
              <a:rPr lang="ja-JP" altLang="en-US" sz="2000" dirty="0" smtClean="0"/>
              <a:t>文</a:t>
            </a:r>
            <a:endParaRPr lang="en-US" altLang="ja-JP" sz="2000" dirty="0" smtClean="0"/>
          </a:p>
          <a:p>
            <a:pPr lvl="1"/>
            <a:r>
              <a:rPr lang="ja-JP" altLang="en-US" sz="1800" dirty="0" smtClean="0"/>
              <a:t>メソッド</a:t>
            </a:r>
            <a:r>
              <a:rPr lang="ja-JP" altLang="en-US" sz="1800" dirty="0"/>
              <a:t>の途中で</a:t>
            </a:r>
            <a:r>
              <a:rPr lang="en-US" altLang="ja-JP" sz="1800" dirty="0"/>
              <a:t>return</a:t>
            </a:r>
            <a:r>
              <a:rPr lang="ja-JP" altLang="en-US" sz="1800" dirty="0"/>
              <a:t>してしまうクローン</a:t>
            </a:r>
            <a:r>
              <a:rPr lang="ja-JP" altLang="en-US" sz="1800" dirty="0" smtClean="0"/>
              <a:t>は戻り値を持たない分岐が存在する</a:t>
            </a:r>
            <a:endParaRPr kumimoji="1" lang="en-US" altLang="ja-JP" sz="1600" dirty="0"/>
          </a:p>
          <a:p>
            <a:r>
              <a:rPr lang="ja-JP" altLang="en-US" sz="2000" dirty="0" smtClean="0"/>
              <a:t>分岐処理を意味する命令文</a:t>
            </a:r>
            <a:endParaRPr lang="en-US" altLang="ja-JP" sz="2000" dirty="0" smtClean="0"/>
          </a:p>
          <a:p>
            <a:pPr lvl="1"/>
            <a:r>
              <a:rPr lang="en-US" altLang="ja-JP" sz="1800" dirty="0" smtClean="0"/>
              <a:t>If-else</a:t>
            </a:r>
            <a:r>
              <a:rPr lang="ja-JP" altLang="en-US" sz="1800" dirty="0" err="1" smtClean="0"/>
              <a:t>のような</a:t>
            </a:r>
            <a:r>
              <a:rPr lang="ja-JP" altLang="en-US" sz="1800" dirty="0" smtClean="0"/>
              <a:t>対応関係がクローンに含まれていなければ</a:t>
            </a:r>
            <a:endParaRPr lang="en-US" altLang="ja-JP" sz="1800" dirty="0" smtClean="0"/>
          </a:p>
          <a:p>
            <a:pPr lvl="1"/>
            <a:r>
              <a:rPr lang="ja-JP" altLang="en-US" sz="1800" dirty="0" smtClean="0"/>
              <a:t>ならない</a:t>
            </a:r>
            <a:endParaRPr kumimoji="1" lang="ja-JP" altLang="en-US" sz="1800" dirty="0"/>
          </a:p>
        </p:txBody>
      </p:sp>
    </p:spTree>
    <p:extLst>
      <p:ext uri="{BB962C8B-B14F-4D97-AF65-F5344CB8AC3E}">
        <p14:creationId xmlns:p14="http://schemas.microsoft.com/office/powerpoint/2010/main" val="14768379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200" dirty="0" smtClean="0"/>
              <a:t>課題②</a:t>
            </a:r>
            <a:r>
              <a:rPr kumimoji="1" lang="en-US" altLang="ja-JP" sz="3200" dirty="0" smtClean="0"/>
              <a:t/>
            </a:r>
            <a:br>
              <a:rPr kumimoji="1" lang="en-US" altLang="ja-JP" sz="3200" dirty="0" smtClean="0"/>
            </a:br>
            <a:r>
              <a:rPr lang="ja-JP" altLang="en-US" sz="3200" dirty="0" smtClean="0"/>
              <a:t>コード</a:t>
            </a:r>
            <a:r>
              <a:rPr lang="ja-JP" altLang="en-US" sz="3200" dirty="0"/>
              <a:t>クローン</a:t>
            </a:r>
            <a:r>
              <a:rPr lang="ja-JP" altLang="en-US" sz="3200" dirty="0" smtClean="0"/>
              <a:t>の</a:t>
            </a:r>
            <a:r>
              <a:rPr lang="ja-JP" altLang="en-US" sz="3200" dirty="0"/>
              <a:t>オーバーラップ</a:t>
            </a:r>
            <a:endParaRPr kumimoji="1" lang="ja-JP" altLang="en-US" sz="3200" dirty="0"/>
          </a:p>
        </p:txBody>
      </p:sp>
      <p:sp>
        <p:nvSpPr>
          <p:cNvPr id="3" name="コンテンツ プレースホルダー 2"/>
          <p:cNvSpPr>
            <a:spLocks noGrp="1"/>
          </p:cNvSpPr>
          <p:nvPr>
            <p:ph idx="1"/>
          </p:nvPr>
        </p:nvSpPr>
        <p:spPr>
          <a:xfrm>
            <a:off x="231157" y="1611945"/>
            <a:ext cx="8670573" cy="4642206"/>
          </a:xfrm>
        </p:spPr>
        <p:txBody>
          <a:bodyPr/>
          <a:lstStyle/>
          <a:p>
            <a:r>
              <a:rPr kumimoji="1" lang="ja-JP" altLang="en-US" sz="2400" dirty="0" smtClean="0"/>
              <a:t>コードクローンの範囲が重複する</a:t>
            </a:r>
            <a:endParaRPr kumimoji="1" lang="en-US" altLang="ja-JP" sz="2400" dirty="0" smtClean="0"/>
          </a:p>
          <a:p>
            <a:pPr lvl="1"/>
            <a:r>
              <a:rPr lang="ja-JP" altLang="en-US" sz="2000" dirty="0"/>
              <a:t>例えば，</a:t>
            </a:r>
            <a:r>
              <a:rPr lang="en-US" altLang="ja-JP" sz="2000" dirty="0"/>
              <a:t>if-else</a:t>
            </a:r>
            <a:r>
              <a:rPr lang="ja-JP" altLang="en-US" sz="2000" dirty="0"/>
              <a:t>文による類似コードの連続などがある</a:t>
            </a:r>
            <a:endParaRPr lang="en-US" altLang="ja-JP" sz="2000" dirty="0"/>
          </a:p>
          <a:p>
            <a:pPr lvl="1"/>
            <a:endParaRPr kumimoji="1" lang="en-US" altLang="ja-JP" sz="2000" dirty="0" smtClean="0"/>
          </a:p>
          <a:p>
            <a:endParaRPr lang="en-US" altLang="ja-JP" sz="2800" dirty="0"/>
          </a:p>
          <a:p>
            <a:endParaRPr kumimoji="1" lang="en-US" altLang="ja-JP" sz="2800" dirty="0" smtClean="0"/>
          </a:p>
          <a:p>
            <a:endParaRPr lang="en-US" altLang="ja-JP" sz="2800" dirty="0"/>
          </a:p>
          <a:p>
            <a:endParaRPr kumimoji="1" lang="en-US" altLang="ja-JP" sz="2800" dirty="0" smtClean="0"/>
          </a:p>
          <a:p>
            <a:pPr marL="457200" lvl="1" indent="0">
              <a:buNone/>
            </a:pPr>
            <a:endParaRPr lang="en-US" altLang="ja-JP" sz="2400" dirty="0" smtClean="0"/>
          </a:p>
          <a:p>
            <a:r>
              <a:rPr lang="ja-JP" altLang="en-US" sz="2400" dirty="0" smtClean="0"/>
              <a:t>同時に</a:t>
            </a:r>
            <a:r>
              <a:rPr lang="ja-JP" altLang="en-US" sz="2400" dirty="0"/>
              <a:t>リファクタリング</a:t>
            </a:r>
            <a:r>
              <a:rPr lang="ja-JP" altLang="en-US" sz="2400" dirty="0" smtClean="0"/>
              <a:t>できないので選択する</a:t>
            </a:r>
            <a:endParaRPr lang="en-US" altLang="ja-JP" sz="2000" dirty="0" smtClean="0"/>
          </a:p>
          <a:p>
            <a:pPr lvl="1"/>
            <a:r>
              <a:rPr kumimoji="1" lang="ja-JP" altLang="en-US" sz="2000" dirty="0" smtClean="0"/>
              <a:t>削減可能ソースコード量が大きくなるように</a:t>
            </a:r>
            <a:r>
              <a:rPr lang="ja-JP" altLang="en-US" sz="2000" dirty="0" smtClean="0"/>
              <a:t>近似アルゴリズムで</a:t>
            </a:r>
            <a:r>
              <a:rPr lang="en-US" altLang="ja-JP" sz="2000" dirty="0" smtClean="0"/>
              <a:t/>
            </a:r>
            <a:br>
              <a:rPr lang="en-US" altLang="ja-JP" sz="2000" dirty="0" smtClean="0"/>
            </a:br>
            <a:r>
              <a:rPr lang="ja-JP" altLang="en-US" sz="2000" dirty="0" smtClean="0"/>
              <a:t>リファクタリングするコードクローンの組み合わせを決定する</a:t>
            </a:r>
            <a:endParaRPr kumimoji="1" lang="ja-JP" altLang="en-US" sz="2400" dirty="0"/>
          </a:p>
        </p:txBody>
      </p:sp>
      <p:sp>
        <p:nvSpPr>
          <p:cNvPr id="4" name="メモ 3"/>
          <p:cNvSpPr/>
          <p:nvPr/>
        </p:nvSpPr>
        <p:spPr>
          <a:xfrm rot="10800000" flipH="1">
            <a:off x="2473354" y="2547937"/>
            <a:ext cx="1830402" cy="2286000"/>
          </a:xfrm>
          <a:prstGeom prst="foldedCorner">
            <a:avLst/>
          </a:prstGeom>
          <a:solidFill>
            <a:schemeClr val="bg1">
              <a:lumMod val="95000"/>
            </a:schemeClr>
          </a:solid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5" name="フリーフォーム 4"/>
          <p:cNvSpPr/>
          <p:nvPr/>
        </p:nvSpPr>
        <p:spPr>
          <a:xfrm>
            <a:off x="2880084" y="4037648"/>
            <a:ext cx="1286190" cy="654910"/>
          </a:xfrm>
          <a:custGeom>
            <a:avLst/>
            <a:gdLst>
              <a:gd name="connsiteX0" fmla="*/ 0 w 848564"/>
              <a:gd name="connsiteY0" fmla="*/ 299046 h 394144"/>
              <a:gd name="connsiteX1" fmla="*/ 351130 w 848564"/>
              <a:gd name="connsiteY1" fmla="*/ 299046 h 394144"/>
              <a:gd name="connsiteX2" fmla="*/ 351130 w 848564"/>
              <a:gd name="connsiteY2" fmla="*/ 394144 h 394144"/>
              <a:gd name="connsiteX3" fmla="*/ 0 w 848564"/>
              <a:gd name="connsiteY3" fmla="*/ 394144 h 394144"/>
              <a:gd name="connsiteX4" fmla="*/ 0 w 848564"/>
              <a:gd name="connsiteY4" fmla="*/ 0 h 394144"/>
              <a:gd name="connsiteX5" fmla="*/ 848564 w 848564"/>
              <a:gd name="connsiteY5" fmla="*/ 0 h 394144"/>
              <a:gd name="connsiteX6" fmla="*/ 848564 w 848564"/>
              <a:gd name="connsiteY6" fmla="*/ 299045 h 394144"/>
              <a:gd name="connsiteX7" fmla="*/ 0 w 848564"/>
              <a:gd name="connsiteY7" fmla="*/ 299045 h 3941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48564" h="394144">
                <a:moveTo>
                  <a:pt x="0" y="299046"/>
                </a:moveTo>
                <a:lnTo>
                  <a:pt x="351130" y="299046"/>
                </a:lnTo>
                <a:lnTo>
                  <a:pt x="351130" y="394144"/>
                </a:lnTo>
                <a:lnTo>
                  <a:pt x="0" y="394144"/>
                </a:lnTo>
                <a:close/>
                <a:moveTo>
                  <a:pt x="0" y="0"/>
                </a:moveTo>
                <a:lnTo>
                  <a:pt x="848564" y="0"/>
                </a:lnTo>
                <a:lnTo>
                  <a:pt x="848564" y="299045"/>
                </a:lnTo>
                <a:lnTo>
                  <a:pt x="0" y="299045"/>
                </a:lnTo>
                <a:close/>
              </a:path>
            </a:pathLst>
          </a:custGeom>
          <a:solidFill>
            <a:schemeClr val="accent1">
              <a:lumMod val="75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6" name="フリーフォーム 5"/>
          <p:cNvSpPr/>
          <p:nvPr/>
        </p:nvSpPr>
        <p:spPr>
          <a:xfrm>
            <a:off x="2745460" y="3968446"/>
            <a:ext cx="1286190" cy="435517"/>
          </a:xfrm>
          <a:custGeom>
            <a:avLst/>
            <a:gdLst>
              <a:gd name="connsiteX0" fmla="*/ 0 w 848564"/>
              <a:gd name="connsiteY0" fmla="*/ 299046 h 394144"/>
              <a:gd name="connsiteX1" fmla="*/ 351130 w 848564"/>
              <a:gd name="connsiteY1" fmla="*/ 299046 h 394144"/>
              <a:gd name="connsiteX2" fmla="*/ 351130 w 848564"/>
              <a:gd name="connsiteY2" fmla="*/ 394144 h 394144"/>
              <a:gd name="connsiteX3" fmla="*/ 0 w 848564"/>
              <a:gd name="connsiteY3" fmla="*/ 394144 h 394144"/>
              <a:gd name="connsiteX4" fmla="*/ 0 w 848564"/>
              <a:gd name="connsiteY4" fmla="*/ 0 h 394144"/>
              <a:gd name="connsiteX5" fmla="*/ 848564 w 848564"/>
              <a:gd name="connsiteY5" fmla="*/ 0 h 394144"/>
              <a:gd name="connsiteX6" fmla="*/ 848564 w 848564"/>
              <a:gd name="connsiteY6" fmla="*/ 299045 h 394144"/>
              <a:gd name="connsiteX7" fmla="*/ 0 w 848564"/>
              <a:gd name="connsiteY7" fmla="*/ 299045 h 3941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48564" h="394144">
                <a:moveTo>
                  <a:pt x="0" y="299046"/>
                </a:moveTo>
                <a:lnTo>
                  <a:pt x="351130" y="299046"/>
                </a:lnTo>
                <a:lnTo>
                  <a:pt x="351130" y="394144"/>
                </a:lnTo>
                <a:lnTo>
                  <a:pt x="0" y="394144"/>
                </a:lnTo>
                <a:close/>
                <a:moveTo>
                  <a:pt x="0" y="0"/>
                </a:moveTo>
                <a:lnTo>
                  <a:pt x="848564" y="0"/>
                </a:lnTo>
                <a:lnTo>
                  <a:pt x="848564" y="299045"/>
                </a:lnTo>
                <a:lnTo>
                  <a:pt x="0" y="299045"/>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 name="フリーフォーム 6"/>
          <p:cNvSpPr/>
          <p:nvPr/>
        </p:nvSpPr>
        <p:spPr>
          <a:xfrm>
            <a:off x="2881513" y="3116246"/>
            <a:ext cx="1286190" cy="654910"/>
          </a:xfrm>
          <a:custGeom>
            <a:avLst/>
            <a:gdLst>
              <a:gd name="connsiteX0" fmla="*/ 0 w 848564"/>
              <a:gd name="connsiteY0" fmla="*/ 299046 h 394144"/>
              <a:gd name="connsiteX1" fmla="*/ 351130 w 848564"/>
              <a:gd name="connsiteY1" fmla="*/ 299046 h 394144"/>
              <a:gd name="connsiteX2" fmla="*/ 351130 w 848564"/>
              <a:gd name="connsiteY2" fmla="*/ 394144 h 394144"/>
              <a:gd name="connsiteX3" fmla="*/ 0 w 848564"/>
              <a:gd name="connsiteY3" fmla="*/ 394144 h 394144"/>
              <a:gd name="connsiteX4" fmla="*/ 0 w 848564"/>
              <a:gd name="connsiteY4" fmla="*/ 0 h 394144"/>
              <a:gd name="connsiteX5" fmla="*/ 848564 w 848564"/>
              <a:gd name="connsiteY5" fmla="*/ 0 h 394144"/>
              <a:gd name="connsiteX6" fmla="*/ 848564 w 848564"/>
              <a:gd name="connsiteY6" fmla="*/ 299045 h 394144"/>
              <a:gd name="connsiteX7" fmla="*/ 0 w 848564"/>
              <a:gd name="connsiteY7" fmla="*/ 299045 h 3941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48564" h="394144">
                <a:moveTo>
                  <a:pt x="0" y="299046"/>
                </a:moveTo>
                <a:lnTo>
                  <a:pt x="351130" y="299046"/>
                </a:lnTo>
                <a:lnTo>
                  <a:pt x="351130" y="394144"/>
                </a:lnTo>
                <a:lnTo>
                  <a:pt x="0" y="394144"/>
                </a:lnTo>
                <a:close/>
                <a:moveTo>
                  <a:pt x="0" y="0"/>
                </a:moveTo>
                <a:lnTo>
                  <a:pt x="848564" y="0"/>
                </a:lnTo>
                <a:lnTo>
                  <a:pt x="848564" y="299045"/>
                </a:lnTo>
                <a:lnTo>
                  <a:pt x="0" y="299045"/>
                </a:lnTo>
                <a:close/>
              </a:path>
            </a:pathLst>
          </a:custGeom>
          <a:solidFill>
            <a:schemeClr val="accent1">
              <a:lumMod val="75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8" name="フリーフォーム 7"/>
          <p:cNvSpPr/>
          <p:nvPr/>
        </p:nvSpPr>
        <p:spPr>
          <a:xfrm>
            <a:off x="2745460" y="2951424"/>
            <a:ext cx="1286190" cy="435517"/>
          </a:xfrm>
          <a:custGeom>
            <a:avLst/>
            <a:gdLst>
              <a:gd name="connsiteX0" fmla="*/ 0 w 848564"/>
              <a:gd name="connsiteY0" fmla="*/ 299046 h 394144"/>
              <a:gd name="connsiteX1" fmla="*/ 351130 w 848564"/>
              <a:gd name="connsiteY1" fmla="*/ 299046 h 394144"/>
              <a:gd name="connsiteX2" fmla="*/ 351130 w 848564"/>
              <a:gd name="connsiteY2" fmla="*/ 394144 h 394144"/>
              <a:gd name="connsiteX3" fmla="*/ 0 w 848564"/>
              <a:gd name="connsiteY3" fmla="*/ 394144 h 394144"/>
              <a:gd name="connsiteX4" fmla="*/ 0 w 848564"/>
              <a:gd name="connsiteY4" fmla="*/ 0 h 394144"/>
              <a:gd name="connsiteX5" fmla="*/ 848564 w 848564"/>
              <a:gd name="connsiteY5" fmla="*/ 0 h 394144"/>
              <a:gd name="connsiteX6" fmla="*/ 848564 w 848564"/>
              <a:gd name="connsiteY6" fmla="*/ 299045 h 394144"/>
              <a:gd name="connsiteX7" fmla="*/ 0 w 848564"/>
              <a:gd name="connsiteY7" fmla="*/ 299045 h 3941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48564" h="394144">
                <a:moveTo>
                  <a:pt x="0" y="299046"/>
                </a:moveTo>
                <a:lnTo>
                  <a:pt x="351130" y="299046"/>
                </a:lnTo>
                <a:lnTo>
                  <a:pt x="351130" y="394144"/>
                </a:lnTo>
                <a:lnTo>
                  <a:pt x="0" y="394144"/>
                </a:lnTo>
                <a:close/>
                <a:moveTo>
                  <a:pt x="0" y="0"/>
                </a:moveTo>
                <a:lnTo>
                  <a:pt x="848564" y="0"/>
                </a:lnTo>
                <a:lnTo>
                  <a:pt x="848564" y="299045"/>
                </a:lnTo>
                <a:lnTo>
                  <a:pt x="0" y="299045"/>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9" name="メモ 8"/>
          <p:cNvSpPr/>
          <p:nvPr/>
        </p:nvSpPr>
        <p:spPr>
          <a:xfrm rot="10800000" flipH="1">
            <a:off x="4965279" y="2547937"/>
            <a:ext cx="1830402" cy="2286000"/>
          </a:xfrm>
          <a:prstGeom prst="foldedCorner">
            <a:avLst/>
          </a:prstGeom>
          <a:solidFill>
            <a:schemeClr val="bg1">
              <a:lumMod val="95000"/>
            </a:schemeClr>
          </a:solid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10" name="フリーフォーム 9"/>
          <p:cNvSpPr/>
          <p:nvPr/>
        </p:nvSpPr>
        <p:spPr>
          <a:xfrm>
            <a:off x="5237385" y="3968446"/>
            <a:ext cx="1286190" cy="435517"/>
          </a:xfrm>
          <a:custGeom>
            <a:avLst/>
            <a:gdLst>
              <a:gd name="connsiteX0" fmla="*/ 0 w 848564"/>
              <a:gd name="connsiteY0" fmla="*/ 299046 h 394144"/>
              <a:gd name="connsiteX1" fmla="*/ 351130 w 848564"/>
              <a:gd name="connsiteY1" fmla="*/ 299046 h 394144"/>
              <a:gd name="connsiteX2" fmla="*/ 351130 w 848564"/>
              <a:gd name="connsiteY2" fmla="*/ 394144 h 394144"/>
              <a:gd name="connsiteX3" fmla="*/ 0 w 848564"/>
              <a:gd name="connsiteY3" fmla="*/ 394144 h 394144"/>
              <a:gd name="connsiteX4" fmla="*/ 0 w 848564"/>
              <a:gd name="connsiteY4" fmla="*/ 0 h 394144"/>
              <a:gd name="connsiteX5" fmla="*/ 848564 w 848564"/>
              <a:gd name="connsiteY5" fmla="*/ 0 h 394144"/>
              <a:gd name="connsiteX6" fmla="*/ 848564 w 848564"/>
              <a:gd name="connsiteY6" fmla="*/ 299045 h 394144"/>
              <a:gd name="connsiteX7" fmla="*/ 0 w 848564"/>
              <a:gd name="connsiteY7" fmla="*/ 299045 h 3941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48564" h="394144">
                <a:moveTo>
                  <a:pt x="0" y="299046"/>
                </a:moveTo>
                <a:lnTo>
                  <a:pt x="351130" y="299046"/>
                </a:lnTo>
                <a:lnTo>
                  <a:pt x="351130" y="394144"/>
                </a:lnTo>
                <a:lnTo>
                  <a:pt x="0" y="394144"/>
                </a:lnTo>
                <a:close/>
                <a:moveTo>
                  <a:pt x="0" y="0"/>
                </a:moveTo>
                <a:lnTo>
                  <a:pt x="848564" y="0"/>
                </a:lnTo>
                <a:lnTo>
                  <a:pt x="848564" y="299045"/>
                </a:lnTo>
                <a:lnTo>
                  <a:pt x="0" y="299045"/>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1" name="フリーフォーム 10"/>
          <p:cNvSpPr/>
          <p:nvPr/>
        </p:nvSpPr>
        <p:spPr>
          <a:xfrm>
            <a:off x="5353261" y="3079449"/>
            <a:ext cx="1286190" cy="654910"/>
          </a:xfrm>
          <a:custGeom>
            <a:avLst/>
            <a:gdLst>
              <a:gd name="connsiteX0" fmla="*/ 0 w 848564"/>
              <a:gd name="connsiteY0" fmla="*/ 299046 h 394144"/>
              <a:gd name="connsiteX1" fmla="*/ 351130 w 848564"/>
              <a:gd name="connsiteY1" fmla="*/ 299046 h 394144"/>
              <a:gd name="connsiteX2" fmla="*/ 351130 w 848564"/>
              <a:gd name="connsiteY2" fmla="*/ 394144 h 394144"/>
              <a:gd name="connsiteX3" fmla="*/ 0 w 848564"/>
              <a:gd name="connsiteY3" fmla="*/ 394144 h 394144"/>
              <a:gd name="connsiteX4" fmla="*/ 0 w 848564"/>
              <a:gd name="connsiteY4" fmla="*/ 0 h 394144"/>
              <a:gd name="connsiteX5" fmla="*/ 848564 w 848564"/>
              <a:gd name="connsiteY5" fmla="*/ 0 h 394144"/>
              <a:gd name="connsiteX6" fmla="*/ 848564 w 848564"/>
              <a:gd name="connsiteY6" fmla="*/ 299045 h 394144"/>
              <a:gd name="connsiteX7" fmla="*/ 0 w 848564"/>
              <a:gd name="connsiteY7" fmla="*/ 299045 h 3941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48564" h="394144">
                <a:moveTo>
                  <a:pt x="0" y="299046"/>
                </a:moveTo>
                <a:lnTo>
                  <a:pt x="351130" y="299046"/>
                </a:lnTo>
                <a:lnTo>
                  <a:pt x="351130" y="394144"/>
                </a:lnTo>
                <a:lnTo>
                  <a:pt x="0" y="394144"/>
                </a:lnTo>
                <a:close/>
                <a:moveTo>
                  <a:pt x="0" y="0"/>
                </a:moveTo>
                <a:lnTo>
                  <a:pt x="848564" y="0"/>
                </a:lnTo>
                <a:lnTo>
                  <a:pt x="848564" y="299045"/>
                </a:lnTo>
                <a:lnTo>
                  <a:pt x="0" y="299045"/>
                </a:lnTo>
                <a:close/>
              </a:path>
            </a:pathLst>
          </a:custGeom>
          <a:solidFill>
            <a:schemeClr val="accent1">
              <a:lumMod val="75000"/>
            </a:schemeClr>
          </a:solidFill>
          <a:ln>
            <a:solidFill>
              <a:schemeClr val="accent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2" name="フリーフォーム 11"/>
          <p:cNvSpPr/>
          <p:nvPr/>
        </p:nvSpPr>
        <p:spPr>
          <a:xfrm>
            <a:off x="5237385" y="2951424"/>
            <a:ext cx="1286190" cy="435517"/>
          </a:xfrm>
          <a:custGeom>
            <a:avLst/>
            <a:gdLst>
              <a:gd name="connsiteX0" fmla="*/ 0 w 848564"/>
              <a:gd name="connsiteY0" fmla="*/ 299046 h 394144"/>
              <a:gd name="connsiteX1" fmla="*/ 351130 w 848564"/>
              <a:gd name="connsiteY1" fmla="*/ 299046 h 394144"/>
              <a:gd name="connsiteX2" fmla="*/ 351130 w 848564"/>
              <a:gd name="connsiteY2" fmla="*/ 394144 h 394144"/>
              <a:gd name="connsiteX3" fmla="*/ 0 w 848564"/>
              <a:gd name="connsiteY3" fmla="*/ 394144 h 394144"/>
              <a:gd name="connsiteX4" fmla="*/ 0 w 848564"/>
              <a:gd name="connsiteY4" fmla="*/ 0 h 394144"/>
              <a:gd name="connsiteX5" fmla="*/ 848564 w 848564"/>
              <a:gd name="connsiteY5" fmla="*/ 0 h 394144"/>
              <a:gd name="connsiteX6" fmla="*/ 848564 w 848564"/>
              <a:gd name="connsiteY6" fmla="*/ 299045 h 394144"/>
              <a:gd name="connsiteX7" fmla="*/ 0 w 848564"/>
              <a:gd name="connsiteY7" fmla="*/ 299045 h 3941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48564" h="394144">
                <a:moveTo>
                  <a:pt x="0" y="299046"/>
                </a:moveTo>
                <a:lnTo>
                  <a:pt x="351130" y="299046"/>
                </a:lnTo>
                <a:lnTo>
                  <a:pt x="351130" y="394144"/>
                </a:lnTo>
                <a:lnTo>
                  <a:pt x="0" y="394144"/>
                </a:lnTo>
                <a:close/>
                <a:moveTo>
                  <a:pt x="0" y="0"/>
                </a:moveTo>
                <a:lnTo>
                  <a:pt x="848564" y="0"/>
                </a:lnTo>
                <a:lnTo>
                  <a:pt x="848564" y="299045"/>
                </a:lnTo>
                <a:lnTo>
                  <a:pt x="0" y="299045"/>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3" name="フリーフォーム 12"/>
          <p:cNvSpPr/>
          <p:nvPr/>
        </p:nvSpPr>
        <p:spPr>
          <a:xfrm>
            <a:off x="2572860" y="2817633"/>
            <a:ext cx="4136689" cy="1983783"/>
          </a:xfrm>
          <a:custGeom>
            <a:avLst/>
            <a:gdLst>
              <a:gd name="connsiteX0" fmla="*/ 0 w 4037059"/>
              <a:gd name="connsiteY0" fmla="*/ 0 h 1983783"/>
              <a:gd name="connsiteX1" fmla="*/ 2017113 w 4037059"/>
              <a:gd name="connsiteY1" fmla="*/ 0 h 1983783"/>
              <a:gd name="connsiteX2" fmla="*/ 2019946 w 4037059"/>
              <a:gd name="connsiteY2" fmla="*/ 0 h 1983783"/>
              <a:gd name="connsiteX3" fmla="*/ 4037059 w 4037059"/>
              <a:gd name="connsiteY3" fmla="*/ 0 h 1983783"/>
              <a:gd name="connsiteX4" fmla="*/ 4037059 w 4037059"/>
              <a:gd name="connsiteY4" fmla="*/ 955729 h 1983783"/>
              <a:gd name="connsiteX5" fmla="*/ 2019946 w 4037059"/>
              <a:gd name="connsiteY5" fmla="*/ 955729 h 1983783"/>
              <a:gd name="connsiteX6" fmla="*/ 2019946 w 4037059"/>
              <a:gd name="connsiteY6" fmla="*/ 1983783 h 1983783"/>
              <a:gd name="connsiteX7" fmla="*/ 0 w 4037059"/>
              <a:gd name="connsiteY7" fmla="*/ 1983783 h 19837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037059" h="1983783">
                <a:moveTo>
                  <a:pt x="0" y="0"/>
                </a:moveTo>
                <a:lnTo>
                  <a:pt x="2017113" y="0"/>
                </a:lnTo>
                <a:lnTo>
                  <a:pt x="2019946" y="0"/>
                </a:lnTo>
                <a:lnTo>
                  <a:pt x="4037059" y="0"/>
                </a:lnTo>
                <a:lnTo>
                  <a:pt x="4037059" y="955729"/>
                </a:lnTo>
                <a:lnTo>
                  <a:pt x="2019946" y="955729"/>
                </a:lnTo>
                <a:lnTo>
                  <a:pt x="2019946" y="1983783"/>
                </a:lnTo>
                <a:lnTo>
                  <a:pt x="0" y="1983783"/>
                </a:lnTo>
                <a:close/>
              </a:path>
            </a:pathLst>
          </a:custGeom>
          <a:noFill/>
          <a:ln w="28575">
            <a:solidFill>
              <a:schemeClr val="accent1">
                <a:lumMod val="5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四角形吹き出し 13"/>
          <p:cNvSpPr/>
          <p:nvPr/>
        </p:nvSpPr>
        <p:spPr>
          <a:xfrm>
            <a:off x="203307" y="2787462"/>
            <a:ext cx="2242099" cy="763440"/>
          </a:xfrm>
          <a:prstGeom prst="wedgeRectCallout">
            <a:avLst>
              <a:gd name="adj1" fmla="val 62074"/>
              <a:gd name="adj2" fmla="val 104979"/>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ja-JP" altLang="en-US" sz="2000" dirty="0" smtClean="0">
                <a:solidFill>
                  <a:schemeClr val="bg1"/>
                </a:solidFill>
              </a:rPr>
              <a:t>クローンセット</a:t>
            </a:r>
            <a:r>
              <a:rPr lang="ja-JP" altLang="en-US" sz="2000" dirty="0">
                <a:solidFill>
                  <a:schemeClr val="bg1"/>
                </a:solidFill>
              </a:rPr>
              <a:t>①</a:t>
            </a:r>
            <a:endParaRPr kumimoji="1" lang="ja-JP" altLang="en-US" sz="2000" dirty="0">
              <a:solidFill>
                <a:schemeClr val="bg1"/>
              </a:solidFill>
            </a:endParaRPr>
          </a:p>
        </p:txBody>
      </p:sp>
      <p:sp>
        <p:nvSpPr>
          <p:cNvPr id="15" name="正方形/長方形 14"/>
          <p:cNvSpPr/>
          <p:nvPr/>
        </p:nvSpPr>
        <p:spPr>
          <a:xfrm>
            <a:off x="2717512" y="2888730"/>
            <a:ext cx="3853912" cy="1596325"/>
          </a:xfrm>
          <a:prstGeom prst="rect">
            <a:avLst/>
          </a:prstGeom>
          <a:noFill/>
          <a:ln w="38100">
            <a:solidFill>
              <a:schemeClr val="accent2"/>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四角形吹き出し 16"/>
          <p:cNvSpPr/>
          <p:nvPr/>
        </p:nvSpPr>
        <p:spPr>
          <a:xfrm>
            <a:off x="6813962" y="3550902"/>
            <a:ext cx="2262280" cy="763440"/>
          </a:xfrm>
          <a:prstGeom prst="wedgeRectCallout">
            <a:avLst>
              <a:gd name="adj1" fmla="val -53839"/>
              <a:gd name="adj2" fmla="val -89370"/>
            </a:avLst>
          </a:prstGeom>
          <a:solidFill>
            <a:schemeClr val="accent1">
              <a:lumMod val="75000"/>
            </a:schemeClr>
          </a:solidFill>
          <a:ln>
            <a:solidFill>
              <a:schemeClr val="accent1">
                <a:lumMod val="50000"/>
              </a:schemeClr>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ja-JP" altLang="en-US" sz="2000" dirty="0" smtClean="0">
                <a:solidFill>
                  <a:schemeClr val="tx1"/>
                </a:solidFill>
              </a:rPr>
              <a:t>クローンセット②</a:t>
            </a:r>
            <a:endParaRPr kumimoji="1" lang="ja-JP" altLang="en-US" sz="2000" dirty="0">
              <a:solidFill>
                <a:schemeClr val="tx1"/>
              </a:solidFill>
            </a:endParaRPr>
          </a:p>
        </p:txBody>
      </p:sp>
    </p:spTree>
    <p:extLst>
      <p:ext uri="{BB962C8B-B14F-4D97-AF65-F5344CB8AC3E}">
        <p14:creationId xmlns:p14="http://schemas.microsoft.com/office/powerpoint/2010/main" val="10702422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200" dirty="0" smtClean="0"/>
              <a:t>削減可能ソースコード量の算出手順</a:t>
            </a:r>
            <a:endParaRPr kumimoji="1" lang="ja-JP" altLang="en-US" sz="3200" dirty="0"/>
          </a:p>
        </p:txBody>
      </p:sp>
      <p:sp>
        <p:nvSpPr>
          <p:cNvPr id="3" name="コンテンツ プレースホルダー 2"/>
          <p:cNvSpPr>
            <a:spLocks noGrp="1"/>
          </p:cNvSpPr>
          <p:nvPr>
            <p:ph idx="1"/>
          </p:nvPr>
        </p:nvSpPr>
        <p:spPr/>
        <p:txBody>
          <a:bodyPr/>
          <a:lstStyle/>
          <a:p>
            <a:endParaRPr kumimoji="1" lang="ja-JP" altLang="en-US"/>
          </a:p>
        </p:txBody>
      </p:sp>
      <p:sp>
        <p:nvSpPr>
          <p:cNvPr id="4" name="角丸四角形 3"/>
          <p:cNvSpPr/>
          <p:nvPr/>
        </p:nvSpPr>
        <p:spPr>
          <a:xfrm>
            <a:off x="457198" y="1591573"/>
            <a:ext cx="8134709" cy="1121433"/>
          </a:xfrm>
          <a:prstGeom prst="roundRect">
            <a:avLst/>
          </a:prstGeom>
          <a:solidFill>
            <a:schemeClr val="accent6">
              <a:lumMod val="20000"/>
              <a:lumOff val="80000"/>
            </a:schemeClr>
          </a:solidFill>
        </p:spPr>
        <p:style>
          <a:lnRef idx="2">
            <a:schemeClr val="accent2"/>
          </a:lnRef>
          <a:fillRef idx="1">
            <a:schemeClr val="lt1"/>
          </a:fillRef>
          <a:effectRef idx="0">
            <a:schemeClr val="accent2"/>
          </a:effectRef>
          <a:fontRef idx="minor">
            <a:schemeClr val="dk1"/>
          </a:fontRef>
        </p:style>
        <p:txBody>
          <a:bodyPr rtlCol="0" anchor="ctr"/>
          <a:lstStyle/>
          <a:p>
            <a:r>
              <a:rPr kumimoji="1" lang="en-US" altLang="ja-JP" b="1" dirty="0" smtClean="0"/>
              <a:t>Step</a:t>
            </a:r>
            <a:r>
              <a:rPr kumimoji="1" lang="ja-JP" altLang="en-US" b="1" dirty="0" smtClean="0"/>
              <a:t>① コードクローンの検出</a:t>
            </a:r>
            <a:endParaRPr kumimoji="1" lang="en-US" altLang="ja-JP" b="1" dirty="0" smtClean="0"/>
          </a:p>
          <a:p>
            <a:pPr marL="342900" indent="-342900">
              <a:buFont typeface="Arial" panose="020B0604020202020204" pitchFamily="34" charset="0"/>
              <a:buChar char="•"/>
            </a:pPr>
            <a:r>
              <a:rPr kumimoji="1" lang="ja-JP" altLang="en-US" sz="2000" dirty="0" smtClean="0"/>
              <a:t>対象システムから検出ツールを用いてコードクローンを検出する</a:t>
            </a:r>
            <a:endParaRPr kumimoji="1" lang="en-US" altLang="ja-JP" sz="2000" dirty="0" smtClean="0"/>
          </a:p>
          <a:p>
            <a:pPr marL="342900" indent="-342900">
              <a:buFont typeface="Arial" panose="020B0604020202020204" pitchFamily="34" charset="0"/>
              <a:buChar char="•"/>
            </a:pPr>
            <a:r>
              <a:rPr kumimoji="1" lang="ja-JP" altLang="en-US" sz="2000" dirty="0" smtClean="0"/>
              <a:t>検出ツールには</a:t>
            </a:r>
            <a:r>
              <a:rPr kumimoji="1" lang="en-US" altLang="ja-JP" sz="2000" b="1" dirty="0" err="1" smtClean="0"/>
              <a:t>CCFinderX</a:t>
            </a:r>
            <a:r>
              <a:rPr lang="ja-JP" altLang="en-US" sz="2000" dirty="0" smtClean="0"/>
              <a:t>を用いた</a:t>
            </a:r>
            <a:endParaRPr kumimoji="1" lang="ja-JP" altLang="en-US" sz="2000" dirty="0"/>
          </a:p>
        </p:txBody>
      </p:sp>
      <p:sp>
        <p:nvSpPr>
          <p:cNvPr id="6" name="角丸四角形 5"/>
          <p:cNvSpPr/>
          <p:nvPr/>
        </p:nvSpPr>
        <p:spPr>
          <a:xfrm>
            <a:off x="457198" y="3141421"/>
            <a:ext cx="8134709" cy="1189039"/>
          </a:xfrm>
          <a:prstGeom prst="roundRect">
            <a:avLst/>
          </a:prstGeom>
          <a:solidFill>
            <a:schemeClr val="accent6">
              <a:lumMod val="20000"/>
              <a:lumOff val="80000"/>
            </a:schemeClr>
          </a:solidFill>
        </p:spPr>
        <p:style>
          <a:lnRef idx="2">
            <a:schemeClr val="accent2"/>
          </a:lnRef>
          <a:fillRef idx="1">
            <a:schemeClr val="lt1"/>
          </a:fillRef>
          <a:effectRef idx="0">
            <a:schemeClr val="accent2"/>
          </a:effectRef>
          <a:fontRef idx="minor">
            <a:schemeClr val="dk1"/>
          </a:fontRef>
        </p:style>
        <p:txBody>
          <a:bodyPr rtlCol="0" anchor="ctr"/>
          <a:lstStyle/>
          <a:p>
            <a:r>
              <a:rPr lang="en-US" altLang="ja-JP" b="1" dirty="0" smtClean="0"/>
              <a:t>Step</a:t>
            </a:r>
            <a:r>
              <a:rPr lang="ja-JP" altLang="en-US" b="1" dirty="0" smtClean="0"/>
              <a:t>② </a:t>
            </a:r>
            <a:r>
              <a:rPr kumimoji="1" lang="ja-JP" altLang="en-US" b="1" dirty="0" smtClean="0"/>
              <a:t>リファクタリング可能なコードクローンの特定</a:t>
            </a:r>
            <a:endParaRPr kumimoji="1" lang="en-US" altLang="ja-JP" b="1" dirty="0" smtClean="0"/>
          </a:p>
          <a:p>
            <a:pPr marL="342900" indent="-342900">
              <a:buFont typeface="Arial" panose="020B0604020202020204" pitchFamily="34" charset="0"/>
              <a:buChar char="•"/>
            </a:pPr>
            <a:r>
              <a:rPr lang="en-US" altLang="ja-JP" sz="2000" dirty="0" err="1" smtClean="0"/>
              <a:t>JDeodorant</a:t>
            </a:r>
            <a:r>
              <a:rPr lang="ja-JP" altLang="en-US" sz="2000" dirty="0" smtClean="0"/>
              <a:t>を利用して，依存グラフに変換したソースコードとコードクローン情報をもとにリファクタリング可能性を判定する</a:t>
            </a:r>
            <a:endParaRPr kumimoji="1" lang="en-US" altLang="ja-JP" sz="2000" dirty="0" smtClean="0"/>
          </a:p>
        </p:txBody>
      </p:sp>
      <p:sp>
        <p:nvSpPr>
          <p:cNvPr id="7" name="角丸四角形 6"/>
          <p:cNvSpPr/>
          <p:nvPr/>
        </p:nvSpPr>
        <p:spPr>
          <a:xfrm>
            <a:off x="457197" y="4633792"/>
            <a:ext cx="8134709" cy="1674933"/>
          </a:xfrm>
          <a:prstGeom prst="roundRect">
            <a:avLst/>
          </a:prstGeom>
          <a:solidFill>
            <a:schemeClr val="accent6">
              <a:lumMod val="20000"/>
              <a:lumOff val="80000"/>
            </a:schemeClr>
          </a:solidFill>
        </p:spPr>
        <p:style>
          <a:lnRef idx="2">
            <a:schemeClr val="accent2"/>
          </a:lnRef>
          <a:fillRef idx="1">
            <a:schemeClr val="lt1"/>
          </a:fillRef>
          <a:effectRef idx="0">
            <a:schemeClr val="accent2"/>
          </a:effectRef>
          <a:fontRef idx="minor">
            <a:schemeClr val="dk1"/>
          </a:fontRef>
        </p:style>
        <p:txBody>
          <a:bodyPr rtlCol="0" anchor="ctr"/>
          <a:lstStyle/>
          <a:p>
            <a:r>
              <a:rPr lang="en-US" altLang="ja-JP" b="1" dirty="0" smtClean="0"/>
              <a:t>Step</a:t>
            </a:r>
            <a:r>
              <a:rPr lang="ja-JP" altLang="en-US" b="1" dirty="0" smtClean="0"/>
              <a:t>③</a:t>
            </a:r>
            <a:r>
              <a:rPr lang="en-US" altLang="ja-JP" b="1" dirty="0"/>
              <a:t> </a:t>
            </a:r>
            <a:r>
              <a:rPr lang="ja-JP" altLang="en-US" b="1" dirty="0" smtClean="0"/>
              <a:t>削減可能ソースコード量の算出</a:t>
            </a:r>
            <a:endParaRPr lang="en-US" altLang="ja-JP" b="1" dirty="0" smtClean="0"/>
          </a:p>
          <a:p>
            <a:pPr marL="342900" indent="-342900">
              <a:buFont typeface="Arial" panose="020B0604020202020204" pitchFamily="34" charset="0"/>
              <a:buChar char="•"/>
            </a:pPr>
            <a:r>
              <a:rPr kumimoji="1" lang="ja-JP" altLang="en-US" sz="2000" dirty="0" smtClean="0"/>
              <a:t>リファクタリング可能なコードクローンについて</a:t>
            </a:r>
            <a:r>
              <a:rPr kumimoji="1" lang="en-US" altLang="ja-JP" sz="2000" dirty="0" smtClean="0"/>
              <a:t/>
            </a:r>
            <a:br>
              <a:rPr kumimoji="1" lang="en-US" altLang="ja-JP" sz="2000" dirty="0" smtClean="0"/>
            </a:br>
            <a:r>
              <a:rPr kumimoji="1" lang="ja-JP" altLang="en-US" sz="2000" dirty="0" smtClean="0"/>
              <a:t>削減可能ソースコード量を算出する</a:t>
            </a:r>
            <a:endParaRPr lang="en-US" altLang="ja-JP" dirty="0"/>
          </a:p>
          <a:p>
            <a:pPr marL="342900" indent="-342900">
              <a:buFont typeface="Arial" panose="020B0604020202020204" pitchFamily="34" charset="0"/>
              <a:buChar char="•"/>
            </a:pPr>
            <a:r>
              <a:rPr kumimoji="1" lang="ja-JP" altLang="en-US" sz="2000" dirty="0" smtClean="0"/>
              <a:t>コードクローン</a:t>
            </a:r>
            <a:r>
              <a:rPr lang="ja-JP" altLang="en-US" sz="2000" dirty="0" smtClean="0"/>
              <a:t>がオーバーラップしていれば，近似アルゴリズムで削減可能ソースコード量を最大にする組み合わせを選択する</a:t>
            </a:r>
            <a:endParaRPr kumimoji="1" lang="en-US" altLang="ja-JP" sz="2000" dirty="0" smtClean="0"/>
          </a:p>
        </p:txBody>
      </p:sp>
    </p:spTree>
    <p:extLst>
      <p:ext uri="{BB962C8B-B14F-4D97-AF65-F5344CB8AC3E}">
        <p14:creationId xmlns:p14="http://schemas.microsoft.com/office/powerpoint/2010/main" val="233532713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200" dirty="0" smtClean="0"/>
              <a:t>削減可能ソースコード量の算出</a:t>
            </a:r>
            <a:endParaRPr kumimoji="1" lang="ja-JP" altLang="en-US" sz="3200" dirty="0"/>
          </a:p>
        </p:txBody>
      </p:sp>
      <mc:AlternateContent xmlns:mc="http://schemas.openxmlformats.org/markup-compatibility/2006" xmlns:a14="http://schemas.microsoft.com/office/drawing/2010/main">
        <mc:Choice Requires="a14">
          <p:sp>
            <p:nvSpPr>
              <p:cNvPr id="3" name="コンテンツ プレースホルダー 2"/>
              <p:cNvSpPr>
                <a:spLocks noGrp="1"/>
              </p:cNvSpPr>
              <p:nvPr>
                <p:ph idx="1"/>
              </p:nvPr>
            </p:nvSpPr>
            <p:spPr/>
            <p:txBody>
              <a:bodyPr/>
              <a:lstStyle/>
              <a:p>
                <a:r>
                  <a:rPr lang="ja-JP" altLang="en-US" sz="2400" dirty="0" smtClean="0"/>
                  <a:t>コードクローンの平均行数</a:t>
                </a:r>
                <a14:m>
                  <m:oMath xmlns:m="http://schemas.openxmlformats.org/officeDocument/2006/math">
                    <m:sSubSup>
                      <m:sSubSupPr>
                        <m:ctrlPr>
                          <a:rPr lang="en-US" altLang="ja-JP" sz="2400" i="1">
                            <a:latin typeface="Cambria Math" panose="02040503050406030204" pitchFamily="18" charset="0"/>
                          </a:rPr>
                        </m:ctrlPr>
                      </m:sSubSupPr>
                      <m:e>
                        <m:r>
                          <a:rPr lang="en-US" altLang="ja-JP" sz="2400" i="1">
                            <a:latin typeface="Cambria Math" panose="02040503050406030204" pitchFamily="18" charset="0"/>
                          </a:rPr>
                          <m:t>𝑐</m:t>
                        </m:r>
                      </m:e>
                      <m:sub>
                        <m:r>
                          <a:rPr lang="en-US" altLang="ja-JP" sz="2400" i="1">
                            <a:latin typeface="Cambria Math" panose="02040503050406030204" pitchFamily="18" charset="0"/>
                          </a:rPr>
                          <m:t>𝑠𝑖𝑧𝑒</m:t>
                        </m:r>
                      </m:sub>
                      <m:sup>
                        <m:r>
                          <a:rPr lang="en-US" altLang="ja-JP" sz="2400" i="1">
                            <a:latin typeface="Cambria Math" panose="02040503050406030204" pitchFamily="18" charset="0"/>
                          </a:rPr>
                          <m:t>∗</m:t>
                        </m:r>
                      </m:sup>
                    </m:sSubSup>
                  </m:oMath>
                </a14:m>
                <a:r>
                  <a:rPr lang="ja-JP" altLang="en-US" sz="2400" dirty="0" smtClean="0"/>
                  <a:t>と個数</a:t>
                </a:r>
                <a14:m>
                  <m:oMath xmlns:m="http://schemas.openxmlformats.org/officeDocument/2006/math">
                    <m:r>
                      <a:rPr lang="en-US" altLang="ja-JP" sz="2400" i="1">
                        <a:latin typeface="Cambria Math" panose="02040503050406030204" pitchFamily="18" charset="0"/>
                      </a:rPr>
                      <m:t>𝑛</m:t>
                    </m:r>
                    <m:r>
                      <a:rPr lang="ja-JP" altLang="en-US" sz="2400" i="1" smtClean="0">
                        <a:latin typeface="Cambria Math" panose="02040503050406030204" pitchFamily="18" charset="0"/>
                      </a:rPr>
                      <m:t>を</m:t>
                    </m:r>
                  </m:oMath>
                </a14:m>
                <a:r>
                  <a:rPr lang="ja-JP" altLang="en-US" sz="2400" dirty="0" smtClean="0"/>
                  <a:t>用いて</a:t>
                </a:r>
                <a:r>
                  <a:rPr lang="en-US" altLang="ja-JP" sz="2400" dirty="0" smtClean="0"/>
                  <a:t/>
                </a:r>
                <a:br>
                  <a:rPr lang="en-US" altLang="ja-JP" sz="2400" dirty="0" smtClean="0"/>
                </a:br>
                <a:r>
                  <a:rPr lang="ja-JP" altLang="en-US" sz="2400" dirty="0" smtClean="0"/>
                  <a:t>リファクタリングで削減できる行数をおよそ推定する</a:t>
                </a:r>
                <a:endParaRPr lang="en-US" altLang="ja-JP" sz="2400" dirty="0" smtClean="0"/>
              </a:p>
            </p:txBody>
          </p:sp>
        </mc:Choice>
        <mc:Fallback xmlns="">
          <p:sp>
            <p:nvSpPr>
              <p:cNvPr id="3" name="コンテンツ プレースホルダー 2"/>
              <p:cNvSpPr>
                <a:spLocks noGrp="1" noRot="1" noChangeAspect="1" noMove="1" noResize="1" noEditPoints="1" noAdjustHandles="1" noChangeArrowheads="1" noChangeShapeType="1" noTextEdit="1"/>
              </p:cNvSpPr>
              <p:nvPr>
                <p:ph idx="1"/>
              </p:nvPr>
            </p:nvSpPr>
            <p:spPr>
              <a:blipFill>
                <a:blip r:embed="rId2"/>
                <a:stretch>
                  <a:fillRect l="-1407" t="-2695"/>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12" name="正方形/長方形 11"/>
              <p:cNvSpPr/>
              <p:nvPr/>
            </p:nvSpPr>
            <p:spPr>
              <a:xfrm>
                <a:off x="2548802" y="2602817"/>
                <a:ext cx="3684085" cy="461921"/>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altLang="ja-JP" i="1" smtClean="0">
                          <a:solidFill>
                            <a:schemeClr val="tx1"/>
                          </a:solidFill>
                          <a:latin typeface="Cambria Math" panose="02040503050406030204" pitchFamily="18" charset="0"/>
                        </a:rPr>
                        <m:t>𝑛</m:t>
                      </m:r>
                      <m:r>
                        <a:rPr lang="en-US" altLang="ja-JP" i="1" smtClean="0">
                          <a:solidFill>
                            <a:schemeClr val="tx1"/>
                          </a:solidFill>
                          <a:latin typeface="Cambria Math" panose="02040503050406030204" pitchFamily="18" charset="0"/>
                        </a:rPr>
                        <m:t>∗</m:t>
                      </m:r>
                      <m:sSubSup>
                        <m:sSubSupPr>
                          <m:ctrlPr>
                            <a:rPr lang="en-US" altLang="ja-JP" i="1">
                              <a:solidFill>
                                <a:schemeClr val="tx1"/>
                              </a:solidFill>
                              <a:latin typeface="Cambria Math" panose="02040503050406030204" pitchFamily="18" charset="0"/>
                            </a:rPr>
                          </m:ctrlPr>
                        </m:sSubSupPr>
                        <m:e>
                          <m:r>
                            <a:rPr lang="en-US" altLang="ja-JP" i="1">
                              <a:solidFill>
                                <a:schemeClr val="tx1"/>
                              </a:solidFill>
                              <a:latin typeface="Cambria Math" panose="02040503050406030204" pitchFamily="18" charset="0"/>
                            </a:rPr>
                            <m:t>𝑐</m:t>
                          </m:r>
                        </m:e>
                        <m:sub>
                          <m:r>
                            <a:rPr lang="en-US" altLang="ja-JP" i="1">
                              <a:solidFill>
                                <a:schemeClr val="tx1"/>
                              </a:solidFill>
                              <a:latin typeface="Cambria Math" panose="02040503050406030204" pitchFamily="18" charset="0"/>
                            </a:rPr>
                            <m:t>𝑠𝑖𝑧𝑒</m:t>
                          </m:r>
                        </m:sub>
                        <m:sup>
                          <m:r>
                            <a:rPr lang="en-US" altLang="ja-JP" i="1">
                              <a:solidFill>
                                <a:schemeClr val="tx1"/>
                              </a:solidFill>
                              <a:latin typeface="Cambria Math" panose="02040503050406030204" pitchFamily="18" charset="0"/>
                            </a:rPr>
                            <m:t>∗</m:t>
                          </m:r>
                        </m:sup>
                      </m:sSubSup>
                      <m:r>
                        <a:rPr lang="en-US" altLang="ja-JP" i="1">
                          <a:solidFill>
                            <a:schemeClr val="tx1"/>
                          </a:solidFill>
                          <a:latin typeface="Cambria Math" panose="02040503050406030204" pitchFamily="18" charset="0"/>
                        </a:rPr>
                        <m:t> −(</m:t>
                      </m:r>
                      <m:sSubSup>
                        <m:sSubSupPr>
                          <m:ctrlPr>
                            <a:rPr lang="en-US" altLang="ja-JP" i="1">
                              <a:solidFill>
                                <a:schemeClr val="tx1"/>
                              </a:solidFill>
                              <a:latin typeface="Cambria Math" panose="02040503050406030204" pitchFamily="18" charset="0"/>
                            </a:rPr>
                          </m:ctrlPr>
                        </m:sSubSupPr>
                        <m:e>
                          <m:r>
                            <a:rPr lang="en-US" altLang="ja-JP" i="1">
                              <a:solidFill>
                                <a:schemeClr val="tx1"/>
                              </a:solidFill>
                              <a:latin typeface="Cambria Math" panose="02040503050406030204" pitchFamily="18" charset="0"/>
                            </a:rPr>
                            <m:t>𝑐</m:t>
                          </m:r>
                        </m:e>
                        <m:sub>
                          <m:r>
                            <a:rPr lang="en-US" altLang="ja-JP" i="1">
                              <a:solidFill>
                                <a:schemeClr val="tx1"/>
                              </a:solidFill>
                              <a:latin typeface="Cambria Math" panose="02040503050406030204" pitchFamily="18" charset="0"/>
                            </a:rPr>
                            <m:t>𝑠𝑖𝑧𝑒</m:t>
                          </m:r>
                        </m:sub>
                        <m:sup>
                          <m:r>
                            <a:rPr lang="en-US" altLang="ja-JP" i="1">
                              <a:solidFill>
                                <a:schemeClr val="tx1"/>
                              </a:solidFill>
                              <a:latin typeface="Cambria Math" panose="02040503050406030204" pitchFamily="18" charset="0"/>
                            </a:rPr>
                            <m:t>∗</m:t>
                          </m:r>
                        </m:sup>
                      </m:sSubSup>
                      <m:r>
                        <a:rPr lang="en-US" altLang="ja-JP" i="1">
                          <a:solidFill>
                            <a:schemeClr val="tx1"/>
                          </a:solidFill>
                          <a:latin typeface="Cambria Math" panose="02040503050406030204" pitchFamily="18" charset="0"/>
                        </a:rPr>
                        <m:t>+2+</m:t>
                      </m:r>
                      <m:r>
                        <a:rPr lang="en-US" altLang="ja-JP" i="1">
                          <a:solidFill>
                            <a:schemeClr val="tx1"/>
                          </a:solidFill>
                          <a:latin typeface="Cambria Math" panose="02040503050406030204" pitchFamily="18" charset="0"/>
                        </a:rPr>
                        <m:t>𝑛</m:t>
                      </m:r>
                      <m:r>
                        <a:rPr lang="en-US" altLang="ja-JP" i="1">
                          <a:solidFill>
                            <a:schemeClr val="tx1"/>
                          </a:solidFill>
                          <a:latin typeface="Cambria Math" panose="02040503050406030204" pitchFamily="18" charset="0"/>
                        </a:rPr>
                        <m:t>)</m:t>
                      </m:r>
                    </m:oMath>
                  </m:oMathPara>
                </a14:m>
                <a:endParaRPr lang="ja-JP" altLang="en-US" i="1" dirty="0">
                  <a:solidFill>
                    <a:schemeClr val="tx1"/>
                  </a:solidFill>
                </a:endParaRPr>
              </a:p>
            </p:txBody>
          </p:sp>
        </mc:Choice>
        <mc:Fallback xmlns="">
          <p:sp>
            <p:nvSpPr>
              <p:cNvPr id="12" name="正方形/長方形 11"/>
              <p:cNvSpPr>
                <a:spLocks noRot="1" noChangeAspect="1" noMove="1" noResize="1" noEditPoints="1" noAdjustHandles="1" noChangeArrowheads="1" noChangeShapeType="1" noTextEdit="1"/>
              </p:cNvSpPr>
              <p:nvPr/>
            </p:nvSpPr>
            <p:spPr>
              <a:xfrm>
                <a:off x="2548802" y="2602817"/>
                <a:ext cx="3684085" cy="461921"/>
              </a:xfrm>
              <a:prstGeom prst="rect">
                <a:avLst/>
              </a:prstGeom>
              <a:blipFill>
                <a:blip r:embed="rId3"/>
                <a:stretch>
                  <a:fillRect b="-18421"/>
                </a:stretch>
              </a:blipFill>
            </p:spPr>
            <p:txBody>
              <a:bodyPr/>
              <a:lstStyle/>
              <a:p>
                <a:r>
                  <a:rPr lang="ja-JP" altLang="en-US">
                    <a:noFill/>
                  </a:rPr>
                  <a:t> </a:t>
                </a:r>
              </a:p>
            </p:txBody>
          </p:sp>
        </mc:Fallback>
      </mc:AlternateContent>
      <p:cxnSp>
        <p:nvCxnSpPr>
          <p:cNvPr id="14" name="曲線コネクタ 13"/>
          <p:cNvCxnSpPr>
            <a:endCxn id="12" idx="1"/>
          </p:cNvCxnSpPr>
          <p:nvPr/>
        </p:nvCxnSpPr>
        <p:spPr>
          <a:xfrm rot="5400000" flipH="1" flipV="1">
            <a:off x="701711" y="3668901"/>
            <a:ext cx="2682213" cy="1011969"/>
          </a:xfrm>
          <a:prstGeom prst="curvedConnector2">
            <a:avLst/>
          </a:prstGeom>
          <a:ln w="57150">
            <a:solidFill>
              <a:schemeClr val="tx1"/>
            </a:solidFill>
            <a:prstDash val="sysDash"/>
            <a:tailEnd type="triangle"/>
          </a:ln>
        </p:spPr>
        <p:style>
          <a:lnRef idx="1">
            <a:schemeClr val="accent1"/>
          </a:lnRef>
          <a:fillRef idx="0">
            <a:schemeClr val="accent1"/>
          </a:fillRef>
          <a:effectRef idx="0">
            <a:schemeClr val="accent1"/>
          </a:effectRef>
          <a:fontRef idx="minor">
            <a:schemeClr val="tx1"/>
          </a:fontRef>
        </p:style>
      </p:cxnSp>
      <p:cxnSp>
        <p:nvCxnSpPr>
          <p:cNvPr id="15" name="曲線コネクタ 14"/>
          <p:cNvCxnSpPr>
            <a:endCxn id="12" idx="3"/>
          </p:cNvCxnSpPr>
          <p:nvPr/>
        </p:nvCxnSpPr>
        <p:spPr>
          <a:xfrm rot="16200000" flipV="1">
            <a:off x="5420259" y="3646406"/>
            <a:ext cx="2637226" cy="1011969"/>
          </a:xfrm>
          <a:prstGeom prst="curvedConnector2">
            <a:avLst/>
          </a:prstGeom>
          <a:ln w="57150">
            <a:solidFill>
              <a:schemeClr val="tx1"/>
            </a:solidFill>
            <a:prstDash val="sysDash"/>
            <a:tailEnd type="triangle"/>
          </a:ln>
        </p:spPr>
        <p:style>
          <a:lnRef idx="1">
            <a:schemeClr val="accent1"/>
          </a:lnRef>
          <a:fillRef idx="0">
            <a:schemeClr val="accent1"/>
          </a:fillRef>
          <a:effectRef idx="0">
            <a:schemeClr val="accent1"/>
          </a:effectRef>
          <a:fontRef idx="minor">
            <a:schemeClr val="tx1"/>
          </a:fontRef>
        </p:style>
      </p:cxnSp>
      <p:pic>
        <p:nvPicPr>
          <p:cNvPr id="27" name="図 26"/>
          <p:cNvPicPr>
            <a:picLocks noChangeAspect="1"/>
          </p:cNvPicPr>
          <p:nvPr/>
        </p:nvPicPr>
        <p:blipFill>
          <a:blip r:embed="rId4"/>
          <a:stretch>
            <a:fillRect/>
          </a:stretch>
        </p:blipFill>
        <p:spPr>
          <a:xfrm>
            <a:off x="929709" y="3507148"/>
            <a:ext cx="6798824" cy="2924741"/>
          </a:xfrm>
          <a:prstGeom prst="rect">
            <a:avLst/>
          </a:prstGeom>
        </p:spPr>
      </p:pic>
    </p:spTree>
    <p:extLst>
      <p:ext uri="{BB962C8B-B14F-4D97-AF65-F5344CB8AC3E}">
        <p14:creationId xmlns:p14="http://schemas.microsoft.com/office/powerpoint/2010/main" val="294677035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200" dirty="0" smtClean="0"/>
              <a:t>削減可能ソースコード量の妥当性</a:t>
            </a:r>
            <a:endParaRPr kumimoji="1" lang="ja-JP" altLang="en-US" sz="3200" dirty="0"/>
          </a:p>
        </p:txBody>
      </p:sp>
      <p:sp>
        <p:nvSpPr>
          <p:cNvPr id="3" name="コンテンツ プレースホルダー 2"/>
          <p:cNvSpPr>
            <a:spLocks noGrp="1"/>
          </p:cNvSpPr>
          <p:nvPr>
            <p:ph idx="1"/>
          </p:nvPr>
        </p:nvSpPr>
        <p:spPr/>
        <p:txBody>
          <a:bodyPr/>
          <a:lstStyle/>
          <a:p>
            <a:r>
              <a:rPr lang="ja-JP" altLang="en-US" sz="2400" dirty="0" smtClean="0"/>
              <a:t>提案手法で算出した削減可能ソースコード量（自動）と</a:t>
            </a:r>
            <a:r>
              <a:rPr lang="en-US" altLang="ja-JP" sz="2400" dirty="0" smtClean="0"/>
              <a:t/>
            </a:r>
            <a:br>
              <a:rPr lang="en-US" altLang="ja-JP" sz="2400" dirty="0" smtClean="0"/>
            </a:br>
            <a:r>
              <a:rPr lang="ja-JP" altLang="en-US" sz="2400" dirty="0" smtClean="0"/>
              <a:t>手動のリファクタリング結果を比較する</a:t>
            </a:r>
            <a:endParaRPr lang="en-US" altLang="ja-JP" sz="2400" dirty="0" smtClean="0"/>
          </a:p>
          <a:p>
            <a:pPr lvl="1"/>
            <a:r>
              <a:rPr lang="ja-JP" altLang="en-US" sz="2000" dirty="0" smtClean="0"/>
              <a:t>各</a:t>
            </a:r>
            <a:r>
              <a:rPr lang="en-US" altLang="ja-JP" sz="2000" dirty="0" smtClean="0"/>
              <a:t>OSS</a:t>
            </a:r>
            <a:r>
              <a:rPr lang="ja-JP" altLang="en-US" sz="2000" dirty="0" smtClean="0"/>
              <a:t>から特定のパッケージで検出されたコードクローンを</a:t>
            </a:r>
            <a:r>
              <a:rPr lang="en-US" altLang="ja-JP" sz="2000" dirty="0" smtClean="0"/>
              <a:t/>
            </a:r>
            <a:br>
              <a:rPr lang="en-US" altLang="ja-JP" sz="2000" dirty="0" smtClean="0"/>
            </a:br>
            <a:r>
              <a:rPr lang="ja-JP" altLang="en-US" sz="2000" dirty="0" smtClean="0"/>
              <a:t>対象にしている</a:t>
            </a:r>
            <a:endParaRPr lang="en-US" altLang="ja-JP" sz="2000" dirty="0" smtClean="0"/>
          </a:p>
          <a:p>
            <a:pPr lvl="1"/>
            <a:r>
              <a:rPr lang="ja-JP" altLang="en-US" sz="2000" dirty="0" smtClean="0"/>
              <a:t>テストの実行環境などで個数は</a:t>
            </a:r>
            <a:r>
              <a:rPr lang="en-US" altLang="ja-JP" sz="2000" dirty="0" smtClean="0"/>
              <a:t>80</a:t>
            </a:r>
            <a:r>
              <a:rPr lang="ja-JP" altLang="en-US" sz="2000" dirty="0" smtClean="0"/>
              <a:t>個を対象とした</a:t>
            </a:r>
            <a:endParaRPr lang="en-US" altLang="ja-JP" sz="1600" dirty="0" smtClean="0"/>
          </a:p>
          <a:p>
            <a:endParaRPr kumimoji="1" lang="ja-JP" altLang="en-US" sz="2400" dirty="0"/>
          </a:p>
        </p:txBody>
      </p:sp>
      <p:graphicFrame>
        <p:nvGraphicFramePr>
          <p:cNvPr id="4" name="表 3"/>
          <p:cNvGraphicFramePr>
            <a:graphicFrameLocks noGrp="1"/>
          </p:cNvGraphicFramePr>
          <p:nvPr>
            <p:extLst>
              <p:ext uri="{D42A27DB-BD31-4B8C-83A1-F6EECF244321}">
                <p14:modId xmlns:p14="http://schemas.microsoft.com/office/powerpoint/2010/main" val="3134674031"/>
              </p:ext>
            </p:extLst>
          </p:nvPr>
        </p:nvGraphicFramePr>
        <p:xfrm>
          <a:off x="457200" y="4002177"/>
          <a:ext cx="8229601" cy="1854200"/>
        </p:xfrm>
        <a:graphic>
          <a:graphicData uri="http://schemas.openxmlformats.org/drawingml/2006/table">
            <a:tbl>
              <a:tblPr firstRow="1" lastRow="1" bandRow="1">
                <a:tableStyleId>{793D81CF-94F2-401A-BA57-92F5A7B2D0C5}</a:tableStyleId>
              </a:tblPr>
              <a:tblGrid>
                <a:gridCol w="1650260">
                  <a:extLst>
                    <a:ext uri="{9D8B030D-6E8A-4147-A177-3AD203B41FA5}">
                      <a16:colId xmlns:a16="http://schemas.microsoft.com/office/drawing/2014/main" val="4001695224"/>
                    </a:ext>
                  </a:extLst>
                </a:gridCol>
                <a:gridCol w="2426569">
                  <a:extLst>
                    <a:ext uri="{9D8B030D-6E8A-4147-A177-3AD203B41FA5}">
                      <a16:colId xmlns:a16="http://schemas.microsoft.com/office/drawing/2014/main" val="3799778624"/>
                    </a:ext>
                  </a:extLst>
                </a:gridCol>
                <a:gridCol w="3229108">
                  <a:extLst>
                    <a:ext uri="{9D8B030D-6E8A-4147-A177-3AD203B41FA5}">
                      <a16:colId xmlns:a16="http://schemas.microsoft.com/office/drawing/2014/main" val="2707846060"/>
                    </a:ext>
                  </a:extLst>
                </a:gridCol>
                <a:gridCol w="923664">
                  <a:extLst>
                    <a:ext uri="{9D8B030D-6E8A-4147-A177-3AD203B41FA5}">
                      <a16:colId xmlns:a16="http://schemas.microsoft.com/office/drawing/2014/main" val="316149032"/>
                    </a:ext>
                  </a:extLst>
                </a:gridCol>
              </a:tblGrid>
              <a:tr h="370840">
                <a:tc>
                  <a:txBody>
                    <a:bodyPr/>
                    <a:lstStyle/>
                    <a:p>
                      <a:r>
                        <a:rPr kumimoji="1" lang="en-US" altLang="ja-JP" dirty="0" smtClean="0"/>
                        <a:t>OSS</a:t>
                      </a:r>
                      <a:r>
                        <a:rPr kumimoji="1" lang="ja-JP" altLang="en-US" dirty="0" smtClean="0"/>
                        <a:t>名</a:t>
                      </a:r>
                      <a:endParaRPr kumimoji="1" lang="ja-JP" altLang="en-US" dirty="0"/>
                    </a:p>
                  </a:txBody>
                  <a:tcPr/>
                </a:tc>
                <a:tc>
                  <a:txBody>
                    <a:bodyPr/>
                    <a:lstStyle/>
                    <a:p>
                      <a:r>
                        <a:rPr kumimoji="1" lang="ja-JP" altLang="en-US" dirty="0" smtClean="0"/>
                        <a:t>クローンセット数</a:t>
                      </a:r>
                      <a:endParaRPr kumimoji="1" lang="ja-JP" altLang="en-US" dirty="0"/>
                    </a:p>
                  </a:txBody>
                  <a:tcPr/>
                </a:tc>
                <a:tc>
                  <a:txBody>
                    <a:bodyPr/>
                    <a:lstStyle/>
                    <a:p>
                      <a:r>
                        <a:rPr kumimoji="1" lang="ja-JP" altLang="en-US" dirty="0" smtClean="0"/>
                        <a:t>削減可能ソースコード量</a:t>
                      </a:r>
                      <a:endParaRPr kumimoji="1" lang="ja-JP" altLang="en-US" dirty="0"/>
                    </a:p>
                  </a:txBody>
                  <a:tcPr/>
                </a:tc>
                <a:tc>
                  <a:txBody>
                    <a:bodyPr/>
                    <a:lstStyle/>
                    <a:p>
                      <a:r>
                        <a:rPr kumimoji="1" lang="ja-JP" altLang="en-US" dirty="0" smtClean="0"/>
                        <a:t>手動</a:t>
                      </a:r>
                      <a:endParaRPr kumimoji="1" lang="ja-JP" altLang="en-US" dirty="0"/>
                    </a:p>
                  </a:txBody>
                  <a:tcPr/>
                </a:tc>
                <a:extLst>
                  <a:ext uri="{0D108BD9-81ED-4DB2-BD59-A6C34878D82A}">
                    <a16:rowId xmlns:a16="http://schemas.microsoft.com/office/drawing/2014/main" val="2400994926"/>
                  </a:ext>
                </a:extLst>
              </a:tr>
              <a:tr h="370840">
                <a:tc>
                  <a:txBody>
                    <a:bodyPr/>
                    <a:lstStyle/>
                    <a:p>
                      <a:r>
                        <a:rPr kumimoji="1" lang="en-US" altLang="ja-JP" dirty="0" err="1" smtClean="0"/>
                        <a:t>JEdit</a:t>
                      </a:r>
                      <a:endParaRPr kumimoji="1" lang="ja-JP" altLang="en-US" dirty="0"/>
                    </a:p>
                  </a:txBody>
                  <a:tcPr/>
                </a:tc>
                <a:tc>
                  <a:txBody>
                    <a:bodyPr/>
                    <a:lstStyle/>
                    <a:p>
                      <a:pPr algn="r"/>
                      <a:r>
                        <a:rPr kumimoji="1" lang="en-US" altLang="ja-JP" dirty="0" smtClean="0"/>
                        <a:t>14</a:t>
                      </a:r>
                      <a:endParaRPr kumimoji="1" lang="ja-JP" altLang="en-US" dirty="0"/>
                    </a:p>
                  </a:txBody>
                  <a:tcPr/>
                </a:tc>
                <a:tc>
                  <a:txBody>
                    <a:bodyPr/>
                    <a:lstStyle/>
                    <a:p>
                      <a:pPr algn="r"/>
                      <a:r>
                        <a:rPr kumimoji="1" lang="en-US" altLang="ja-JP" dirty="0" smtClean="0"/>
                        <a:t>131</a:t>
                      </a:r>
                      <a:endParaRPr kumimoji="1" lang="ja-JP" altLang="en-US" dirty="0"/>
                    </a:p>
                  </a:txBody>
                  <a:tcPr/>
                </a:tc>
                <a:tc>
                  <a:txBody>
                    <a:bodyPr/>
                    <a:lstStyle/>
                    <a:p>
                      <a:pPr algn="r"/>
                      <a:r>
                        <a:rPr kumimoji="1" lang="en-US" altLang="ja-JP" dirty="0" smtClean="0"/>
                        <a:t>136</a:t>
                      </a:r>
                      <a:endParaRPr kumimoji="1" lang="ja-JP" altLang="en-US" dirty="0"/>
                    </a:p>
                  </a:txBody>
                  <a:tcPr/>
                </a:tc>
                <a:extLst>
                  <a:ext uri="{0D108BD9-81ED-4DB2-BD59-A6C34878D82A}">
                    <a16:rowId xmlns:a16="http://schemas.microsoft.com/office/drawing/2014/main" val="2290474881"/>
                  </a:ext>
                </a:extLst>
              </a:tr>
              <a:tr h="370840">
                <a:tc>
                  <a:txBody>
                    <a:bodyPr/>
                    <a:lstStyle/>
                    <a:p>
                      <a:r>
                        <a:rPr kumimoji="1" lang="en-US" altLang="ja-JP" dirty="0" err="1" smtClean="0"/>
                        <a:t>JMater</a:t>
                      </a:r>
                      <a:endParaRPr kumimoji="1" lang="ja-JP" altLang="en-US" dirty="0"/>
                    </a:p>
                  </a:txBody>
                  <a:tcPr/>
                </a:tc>
                <a:tc>
                  <a:txBody>
                    <a:bodyPr/>
                    <a:lstStyle/>
                    <a:p>
                      <a:pPr algn="r"/>
                      <a:r>
                        <a:rPr kumimoji="1" lang="en-US" altLang="ja-JP" dirty="0" smtClean="0"/>
                        <a:t>36</a:t>
                      </a:r>
                      <a:endParaRPr kumimoji="1" lang="ja-JP" altLang="en-US" dirty="0"/>
                    </a:p>
                  </a:txBody>
                  <a:tcPr/>
                </a:tc>
                <a:tc>
                  <a:txBody>
                    <a:bodyPr/>
                    <a:lstStyle/>
                    <a:p>
                      <a:pPr algn="r"/>
                      <a:r>
                        <a:rPr kumimoji="1" lang="en-US" altLang="ja-JP" dirty="0" smtClean="0"/>
                        <a:t>397</a:t>
                      </a:r>
                      <a:endParaRPr kumimoji="1" lang="ja-JP" altLang="en-US" dirty="0"/>
                    </a:p>
                  </a:txBody>
                  <a:tcPr/>
                </a:tc>
                <a:tc>
                  <a:txBody>
                    <a:bodyPr/>
                    <a:lstStyle/>
                    <a:p>
                      <a:pPr algn="r"/>
                      <a:r>
                        <a:rPr kumimoji="1" lang="en-US" altLang="ja-JP" dirty="0" smtClean="0"/>
                        <a:t>385</a:t>
                      </a:r>
                      <a:endParaRPr kumimoji="1" lang="ja-JP" altLang="en-US" dirty="0"/>
                    </a:p>
                  </a:txBody>
                  <a:tcPr/>
                </a:tc>
                <a:extLst>
                  <a:ext uri="{0D108BD9-81ED-4DB2-BD59-A6C34878D82A}">
                    <a16:rowId xmlns:a16="http://schemas.microsoft.com/office/drawing/2014/main" val="1344907559"/>
                  </a:ext>
                </a:extLst>
              </a:tr>
              <a:tr h="370840">
                <a:tc>
                  <a:txBody>
                    <a:bodyPr/>
                    <a:lstStyle/>
                    <a:p>
                      <a:r>
                        <a:rPr kumimoji="1" lang="en-US" altLang="ja-JP" dirty="0" smtClean="0"/>
                        <a:t>Apache Ant</a:t>
                      </a:r>
                      <a:endParaRPr kumimoji="1" lang="ja-JP" altLang="en-US" dirty="0"/>
                    </a:p>
                  </a:txBody>
                  <a:tcPr/>
                </a:tc>
                <a:tc>
                  <a:txBody>
                    <a:bodyPr/>
                    <a:lstStyle/>
                    <a:p>
                      <a:pPr algn="r"/>
                      <a:r>
                        <a:rPr kumimoji="1" lang="en-US" altLang="ja-JP" dirty="0" smtClean="0"/>
                        <a:t>30</a:t>
                      </a:r>
                      <a:endParaRPr kumimoji="1" lang="ja-JP" altLang="en-US" dirty="0"/>
                    </a:p>
                  </a:txBody>
                  <a:tcPr/>
                </a:tc>
                <a:tc>
                  <a:txBody>
                    <a:bodyPr/>
                    <a:lstStyle/>
                    <a:p>
                      <a:pPr algn="r"/>
                      <a:r>
                        <a:rPr kumimoji="1" lang="en-US" altLang="ja-JP" dirty="0" smtClean="0"/>
                        <a:t>597</a:t>
                      </a:r>
                      <a:endParaRPr kumimoji="1" lang="ja-JP" altLang="en-US" dirty="0"/>
                    </a:p>
                  </a:txBody>
                  <a:tcPr/>
                </a:tc>
                <a:tc>
                  <a:txBody>
                    <a:bodyPr/>
                    <a:lstStyle/>
                    <a:p>
                      <a:pPr algn="r"/>
                      <a:r>
                        <a:rPr kumimoji="1" lang="en-US" altLang="ja-JP" dirty="0" smtClean="0"/>
                        <a:t>654</a:t>
                      </a:r>
                      <a:endParaRPr kumimoji="1" lang="ja-JP" altLang="en-US" dirty="0"/>
                    </a:p>
                  </a:txBody>
                  <a:tcPr/>
                </a:tc>
                <a:extLst>
                  <a:ext uri="{0D108BD9-81ED-4DB2-BD59-A6C34878D82A}">
                    <a16:rowId xmlns:a16="http://schemas.microsoft.com/office/drawing/2014/main" val="1363264585"/>
                  </a:ext>
                </a:extLst>
              </a:tr>
              <a:tr h="370840">
                <a:tc>
                  <a:txBody>
                    <a:bodyPr/>
                    <a:lstStyle/>
                    <a:p>
                      <a:r>
                        <a:rPr kumimoji="1" lang="en-US" altLang="ja-JP" dirty="0" smtClean="0"/>
                        <a:t>All</a:t>
                      </a:r>
                      <a:endParaRPr kumimoji="1" lang="ja-JP" altLang="en-US" dirty="0"/>
                    </a:p>
                  </a:txBody>
                  <a:tcPr/>
                </a:tc>
                <a:tc>
                  <a:txBody>
                    <a:bodyPr/>
                    <a:lstStyle/>
                    <a:p>
                      <a:pPr algn="r"/>
                      <a:r>
                        <a:rPr kumimoji="1" lang="en-US" altLang="ja-JP" dirty="0" smtClean="0"/>
                        <a:t>80</a:t>
                      </a:r>
                      <a:endParaRPr kumimoji="1" lang="ja-JP" altLang="en-US" dirty="0"/>
                    </a:p>
                  </a:txBody>
                  <a:tcPr/>
                </a:tc>
                <a:tc>
                  <a:txBody>
                    <a:bodyPr/>
                    <a:lstStyle/>
                    <a:p>
                      <a:pPr algn="r"/>
                      <a:r>
                        <a:rPr kumimoji="1" lang="en-US" altLang="ja-JP" dirty="0" smtClean="0"/>
                        <a:t>1,097</a:t>
                      </a:r>
                      <a:endParaRPr kumimoji="1" lang="ja-JP" altLang="en-US" dirty="0"/>
                    </a:p>
                  </a:txBody>
                  <a:tcPr/>
                </a:tc>
                <a:tc>
                  <a:txBody>
                    <a:bodyPr/>
                    <a:lstStyle/>
                    <a:p>
                      <a:pPr algn="r"/>
                      <a:r>
                        <a:rPr kumimoji="1" lang="en-US" altLang="ja-JP" dirty="0" smtClean="0"/>
                        <a:t>1,170</a:t>
                      </a:r>
                      <a:endParaRPr kumimoji="1" lang="ja-JP" altLang="en-US" dirty="0"/>
                    </a:p>
                  </a:txBody>
                  <a:tcPr/>
                </a:tc>
                <a:extLst>
                  <a:ext uri="{0D108BD9-81ED-4DB2-BD59-A6C34878D82A}">
                    <a16:rowId xmlns:a16="http://schemas.microsoft.com/office/drawing/2014/main" val="539300394"/>
                  </a:ext>
                </a:extLst>
              </a:tr>
            </a:tbl>
          </a:graphicData>
        </a:graphic>
      </p:graphicFrame>
      <p:sp>
        <p:nvSpPr>
          <p:cNvPr id="5" name="四角形吹き出し 4"/>
          <p:cNvSpPr/>
          <p:nvPr/>
        </p:nvSpPr>
        <p:spPr>
          <a:xfrm>
            <a:off x="5814204" y="6013741"/>
            <a:ext cx="1565512" cy="533708"/>
          </a:xfrm>
          <a:prstGeom prst="wedgeRectCallout">
            <a:avLst>
              <a:gd name="adj1" fmla="val 79958"/>
              <a:gd name="adj2" fmla="val -81947"/>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ja-JP" altLang="en-US" sz="2000" dirty="0" smtClean="0">
                <a:solidFill>
                  <a:schemeClr val="bg1"/>
                </a:solidFill>
              </a:rPr>
              <a:t>誤差</a:t>
            </a:r>
            <a:r>
              <a:rPr lang="en-US" altLang="ja-JP" sz="2000" dirty="0" smtClean="0">
                <a:solidFill>
                  <a:schemeClr val="bg1"/>
                </a:solidFill>
              </a:rPr>
              <a:t>73</a:t>
            </a:r>
            <a:r>
              <a:rPr lang="ja-JP" altLang="en-US" sz="2000" dirty="0" smtClean="0">
                <a:solidFill>
                  <a:schemeClr val="bg1"/>
                </a:solidFill>
              </a:rPr>
              <a:t>行</a:t>
            </a:r>
            <a:endParaRPr kumimoji="1" lang="ja-JP" altLang="en-US" sz="2000" dirty="0">
              <a:solidFill>
                <a:schemeClr val="bg1"/>
              </a:solidFill>
            </a:endParaRPr>
          </a:p>
        </p:txBody>
      </p:sp>
    </p:spTree>
    <p:extLst>
      <p:ext uri="{BB962C8B-B14F-4D97-AF65-F5344CB8AC3E}">
        <p14:creationId xmlns:p14="http://schemas.microsoft.com/office/powerpoint/2010/main" val="22859173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xit" presetSubtype="0" fill="hold" grpId="0" nodeType="withEffect">
                                  <p:stCondLst>
                                    <p:cond delay="0"/>
                                  </p:stCondLst>
                                  <p:childTnLst>
                                    <p:animEffect transition="out" filter="fade">
                                      <p:cBhvr>
                                        <p:cTn id="6" dur="500"/>
                                        <p:tgtEl>
                                          <p:spTgt spid="5"/>
                                        </p:tgtEl>
                                      </p:cBhvr>
                                    </p:animEffect>
                                    <p:set>
                                      <p:cBhvr>
                                        <p:cTn id="7" dur="1" fill="hold">
                                          <p:stCondLst>
                                            <p:cond delay="499"/>
                                          </p:stCondLst>
                                        </p:cTn>
                                        <p:tgtEl>
                                          <p:spTgt spid="5"/>
                                        </p:tgtEl>
                                        <p:attrNameLst>
                                          <p:attrName>style.visibility</p:attrName>
                                        </p:attrNameLst>
                                      </p:cBhvr>
                                      <p:to>
                                        <p:strVal val="hidden"/>
                                      </p:to>
                                    </p:set>
                                  </p:childTnLst>
                                </p:cTn>
                              </p:par>
                              <p:par>
                                <p:cTn id="8" presetID="10" presetClass="entr" presetSubtype="0" fill="hold" grpId="1"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fade">
                                      <p:cBhvr>
                                        <p:cTn id="10"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5" grpId="1"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200" dirty="0" smtClean="0"/>
              <a:t>削減可能ソースコード量の妥当性</a:t>
            </a:r>
            <a:endParaRPr kumimoji="1" lang="ja-JP" altLang="en-US" sz="3200" dirty="0"/>
          </a:p>
        </p:txBody>
      </p:sp>
      <p:sp>
        <p:nvSpPr>
          <p:cNvPr id="3" name="コンテンツ プレースホルダー 2"/>
          <p:cNvSpPr>
            <a:spLocks noGrp="1"/>
          </p:cNvSpPr>
          <p:nvPr>
            <p:ph idx="1"/>
          </p:nvPr>
        </p:nvSpPr>
        <p:spPr/>
        <p:txBody>
          <a:bodyPr/>
          <a:lstStyle/>
          <a:p>
            <a:r>
              <a:rPr lang="ja-JP" altLang="en-US" sz="2400" dirty="0" smtClean="0"/>
              <a:t>なぜ</a:t>
            </a:r>
            <a:r>
              <a:rPr lang="en-US" altLang="ja-JP" sz="2400" dirty="0" smtClean="0"/>
              <a:t>73</a:t>
            </a:r>
            <a:r>
              <a:rPr lang="ja-JP" altLang="en-US" sz="2400" dirty="0" smtClean="0"/>
              <a:t>行の誤差が生じたのか</a:t>
            </a:r>
            <a:endParaRPr lang="en-US" altLang="ja-JP" sz="2400" dirty="0" smtClean="0"/>
          </a:p>
          <a:p>
            <a:pPr lvl="1">
              <a:buFont typeface="Segoe UI" panose="020B0502040204020203" pitchFamily="34" charset="0"/>
              <a:buChar char="+"/>
            </a:pPr>
            <a:r>
              <a:rPr kumimoji="1" lang="en-US" altLang="ja-JP" sz="2000" b="1" dirty="0" err="1" smtClean="0"/>
              <a:t>JDeodorant</a:t>
            </a:r>
            <a:r>
              <a:rPr kumimoji="1" lang="ja-JP" altLang="en-US" sz="2000" b="1" dirty="0" smtClean="0"/>
              <a:t>が想定していないメソッド：</a:t>
            </a:r>
            <a:r>
              <a:rPr kumimoji="1" lang="en-US" altLang="ja-JP" sz="2000" b="1" dirty="0" smtClean="0"/>
              <a:t>equals()</a:t>
            </a:r>
            <a:endParaRPr kumimoji="1" lang="en-US" altLang="ja-JP" sz="1600" b="1" dirty="0" smtClean="0"/>
          </a:p>
          <a:p>
            <a:pPr lvl="2"/>
            <a:r>
              <a:rPr lang="ja-JP" altLang="en-US" sz="2000" dirty="0"/>
              <a:t>オブジェクト</a:t>
            </a:r>
            <a:r>
              <a:rPr lang="ja-JP" altLang="en-US" sz="2000" dirty="0" smtClean="0"/>
              <a:t>の等価性を評価するメソッドで，</a:t>
            </a:r>
            <a:r>
              <a:rPr lang="en-US" altLang="ja-JP" sz="2000" dirty="0" smtClean="0"/>
              <a:t/>
            </a:r>
            <a:br>
              <a:rPr lang="en-US" altLang="ja-JP" sz="2000" dirty="0" smtClean="0"/>
            </a:br>
            <a:r>
              <a:rPr lang="ja-JP" altLang="en-US" sz="2000" dirty="0" smtClean="0"/>
              <a:t>型情報の比較など単純なリファクタリングが難しい</a:t>
            </a:r>
            <a:endParaRPr lang="en-US" altLang="ja-JP" sz="2000" dirty="0" smtClean="0"/>
          </a:p>
          <a:p>
            <a:pPr lvl="2"/>
            <a:endParaRPr lang="en-US" altLang="ja-JP" sz="2000" dirty="0" smtClean="0"/>
          </a:p>
          <a:p>
            <a:pPr lvl="1">
              <a:buFont typeface="Segoe UI" panose="020B0502040204020203" pitchFamily="34" charset="0"/>
              <a:buChar char="+"/>
            </a:pPr>
            <a:r>
              <a:rPr lang="ja-JP" altLang="en-US" sz="2000" b="1" dirty="0" smtClean="0"/>
              <a:t>コードクローン内の</a:t>
            </a:r>
            <a:r>
              <a:rPr lang="en-US" altLang="ja-JP" sz="2000" b="1" dirty="0" smtClean="0"/>
              <a:t>min()</a:t>
            </a:r>
            <a:r>
              <a:rPr lang="ja-JP" altLang="en-US" sz="2000" b="1" dirty="0" err="1" smtClean="0"/>
              <a:t>，</a:t>
            </a:r>
            <a:r>
              <a:rPr lang="en-US" altLang="ja-JP" sz="2000" b="1" dirty="0" smtClean="0"/>
              <a:t>max()</a:t>
            </a:r>
            <a:r>
              <a:rPr lang="ja-JP" altLang="en-US" sz="2000" b="1" dirty="0" smtClean="0"/>
              <a:t>などの分岐処理</a:t>
            </a:r>
            <a:endParaRPr lang="en-US" altLang="ja-JP" sz="2000" b="1" dirty="0" smtClean="0"/>
          </a:p>
          <a:p>
            <a:pPr lvl="2"/>
            <a:r>
              <a:rPr lang="ja-JP" altLang="en-US" sz="2000" dirty="0" smtClean="0"/>
              <a:t>コード</a:t>
            </a:r>
            <a:r>
              <a:rPr lang="ja-JP" altLang="en-US" sz="2000" dirty="0"/>
              <a:t>クローン</a:t>
            </a:r>
            <a:r>
              <a:rPr lang="ja-JP" altLang="en-US" sz="2000" dirty="0" smtClean="0"/>
              <a:t>自体が変数等で条件分岐している</a:t>
            </a:r>
            <a:endParaRPr lang="en-US" altLang="ja-JP" sz="2000" dirty="0" smtClean="0"/>
          </a:p>
          <a:p>
            <a:pPr lvl="2"/>
            <a:r>
              <a:rPr lang="en-US" altLang="ja-JP" sz="2000" dirty="0" smtClean="0"/>
              <a:t>Java</a:t>
            </a:r>
            <a:r>
              <a:rPr lang="ja-JP" altLang="en-US" sz="2000" dirty="0" smtClean="0"/>
              <a:t>ではメソッドは第一級ではないので，</a:t>
            </a:r>
            <a:r>
              <a:rPr lang="en-US" altLang="ja-JP" sz="2000" dirty="0" smtClean="0"/>
              <a:t/>
            </a:r>
            <a:br>
              <a:rPr lang="en-US" altLang="ja-JP" sz="2000" dirty="0" smtClean="0"/>
            </a:br>
            <a:r>
              <a:rPr lang="ja-JP" altLang="en-US" sz="2000" dirty="0" smtClean="0"/>
              <a:t>関数の受け渡しでリファクタリングすることが難しい</a:t>
            </a:r>
            <a:endParaRPr lang="en-US" altLang="ja-JP" sz="2000" dirty="0" smtClean="0"/>
          </a:p>
          <a:p>
            <a:pPr lvl="2"/>
            <a:endParaRPr lang="en-US" altLang="ja-JP" sz="1800" dirty="0" smtClean="0"/>
          </a:p>
          <a:p>
            <a:pPr lvl="1"/>
            <a:r>
              <a:rPr lang="ja-JP" altLang="en-US" sz="2000" b="1" dirty="0" smtClean="0"/>
              <a:t>メソッドそのものがコードクローンになっている場合</a:t>
            </a:r>
            <a:endParaRPr lang="en-US" altLang="ja-JP" sz="2000" b="1" dirty="0" smtClean="0"/>
          </a:p>
          <a:p>
            <a:pPr lvl="2"/>
            <a:r>
              <a:rPr lang="ja-JP" altLang="en-US" sz="2000" dirty="0" smtClean="0"/>
              <a:t>共通化するメソッドの開始行や終了行が不要になる</a:t>
            </a:r>
            <a:endParaRPr lang="en-US" altLang="ja-JP" sz="2000" dirty="0"/>
          </a:p>
          <a:p>
            <a:pPr lvl="2"/>
            <a:r>
              <a:rPr lang="ja-JP" altLang="en-US" sz="2000" dirty="0" smtClean="0"/>
              <a:t>共通化したメソッドの位置次第では呼出し行も不要になる</a:t>
            </a:r>
            <a:endParaRPr lang="en-US" altLang="ja-JP" sz="2000" dirty="0" smtClean="0"/>
          </a:p>
        </p:txBody>
      </p:sp>
    </p:spTree>
    <p:extLst>
      <p:ext uri="{BB962C8B-B14F-4D97-AF65-F5344CB8AC3E}">
        <p14:creationId xmlns:p14="http://schemas.microsoft.com/office/powerpoint/2010/main" val="215922572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600" dirty="0" smtClean="0"/>
              <a:t>調査</a:t>
            </a:r>
            <a:r>
              <a:rPr lang="en-US" altLang="ja-JP" sz="3600" dirty="0"/>
              <a:t> </a:t>
            </a:r>
            <a:r>
              <a:rPr lang="en-US" altLang="ja-JP" sz="3600" dirty="0" smtClean="0"/>
              <a:t/>
            </a:r>
            <a:br>
              <a:rPr lang="en-US" altLang="ja-JP" sz="3600" dirty="0" smtClean="0"/>
            </a:br>
            <a:r>
              <a:rPr lang="ja-JP" altLang="en-US" sz="3600" dirty="0" smtClean="0"/>
              <a:t>削減可能ソースコード量</a:t>
            </a:r>
            <a:endParaRPr kumimoji="1" lang="ja-JP" altLang="en-US" sz="3600" dirty="0"/>
          </a:p>
        </p:txBody>
      </p:sp>
      <p:sp>
        <p:nvSpPr>
          <p:cNvPr id="3" name="コンテンツ プレースホルダー 2"/>
          <p:cNvSpPr>
            <a:spLocks noGrp="1"/>
          </p:cNvSpPr>
          <p:nvPr>
            <p:ph idx="1"/>
          </p:nvPr>
        </p:nvSpPr>
        <p:spPr/>
        <p:txBody>
          <a:bodyPr/>
          <a:lstStyle/>
          <a:p>
            <a:r>
              <a:rPr lang="ja-JP" altLang="en-US" sz="2400" dirty="0" smtClean="0"/>
              <a:t>リファクタリング</a:t>
            </a:r>
            <a:r>
              <a:rPr lang="ja-JP" altLang="en-US" sz="2400" dirty="0"/>
              <a:t>可能</a:t>
            </a:r>
            <a:r>
              <a:rPr lang="ja-JP" altLang="en-US" sz="2400" dirty="0" smtClean="0"/>
              <a:t>なコードクローンの</a:t>
            </a:r>
            <a:r>
              <a:rPr lang="en-US" altLang="ja-JP" sz="2400" dirty="0" smtClean="0"/>
              <a:t/>
            </a:r>
            <a:br>
              <a:rPr lang="en-US" altLang="ja-JP" sz="2400" dirty="0" smtClean="0"/>
            </a:br>
            <a:r>
              <a:rPr lang="ja-JP" altLang="en-US" sz="2400" dirty="0" smtClean="0"/>
              <a:t>削減可能ソースコード量を調査した</a:t>
            </a:r>
            <a:endParaRPr kumimoji="1" lang="ja-JP" altLang="en-US" sz="2400" dirty="0"/>
          </a:p>
        </p:txBody>
      </p:sp>
      <p:graphicFrame>
        <p:nvGraphicFramePr>
          <p:cNvPr id="4" name="表 3"/>
          <p:cNvGraphicFramePr>
            <a:graphicFrameLocks noGrp="1"/>
          </p:cNvGraphicFramePr>
          <p:nvPr>
            <p:extLst>
              <p:ext uri="{D42A27DB-BD31-4B8C-83A1-F6EECF244321}">
                <p14:modId xmlns:p14="http://schemas.microsoft.com/office/powerpoint/2010/main" val="1867510025"/>
              </p:ext>
            </p:extLst>
          </p:nvPr>
        </p:nvGraphicFramePr>
        <p:xfrm>
          <a:off x="457200" y="2640037"/>
          <a:ext cx="8367624" cy="3784600"/>
        </p:xfrm>
        <a:graphic>
          <a:graphicData uri="http://schemas.openxmlformats.org/drawingml/2006/table">
            <a:tbl>
              <a:tblPr firstRow="1" bandRow="1">
                <a:tableStyleId>{9DCAF9ED-07DC-4A11-8D7F-57B35C25682E}</a:tableStyleId>
              </a:tblPr>
              <a:tblGrid>
                <a:gridCol w="1648067">
                  <a:extLst>
                    <a:ext uri="{9D8B030D-6E8A-4147-A177-3AD203B41FA5}">
                      <a16:colId xmlns:a16="http://schemas.microsoft.com/office/drawing/2014/main" val="2334114494"/>
                    </a:ext>
                  </a:extLst>
                </a:gridCol>
                <a:gridCol w="1648067">
                  <a:extLst>
                    <a:ext uri="{9D8B030D-6E8A-4147-A177-3AD203B41FA5}">
                      <a16:colId xmlns:a16="http://schemas.microsoft.com/office/drawing/2014/main" val="1611494811"/>
                    </a:ext>
                  </a:extLst>
                </a:gridCol>
                <a:gridCol w="1648067">
                  <a:extLst>
                    <a:ext uri="{9D8B030D-6E8A-4147-A177-3AD203B41FA5}">
                      <a16:colId xmlns:a16="http://schemas.microsoft.com/office/drawing/2014/main" val="1156716120"/>
                    </a:ext>
                  </a:extLst>
                </a:gridCol>
                <a:gridCol w="1648067">
                  <a:extLst>
                    <a:ext uri="{9D8B030D-6E8A-4147-A177-3AD203B41FA5}">
                      <a16:colId xmlns:a16="http://schemas.microsoft.com/office/drawing/2014/main" val="1164869074"/>
                    </a:ext>
                  </a:extLst>
                </a:gridCol>
                <a:gridCol w="1775356">
                  <a:extLst>
                    <a:ext uri="{9D8B030D-6E8A-4147-A177-3AD203B41FA5}">
                      <a16:colId xmlns:a16="http://schemas.microsoft.com/office/drawing/2014/main" val="2147407997"/>
                    </a:ext>
                  </a:extLst>
                </a:gridCol>
              </a:tblGrid>
              <a:tr h="370840">
                <a:tc>
                  <a:txBody>
                    <a:bodyPr/>
                    <a:lstStyle/>
                    <a:p>
                      <a:r>
                        <a:rPr kumimoji="1" lang="en-US" altLang="ja-JP" dirty="0" smtClean="0"/>
                        <a:t>OSS</a:t>
                      </a:r>
                      <a:r>
                        <a:rPr kumimoji="1" lang="ja-JP" altLang="en-US" dirty="0" smtClean="0"/>
                        <a:t>名</a:t>
                      </a:r>
                      <a:endParaRPr kumimoji="1" lang="ja-JP" altLang="en-US" dirty="0"/>
                    </a:p>
                  </a:txBody>
                  <a:tcPr/>
                </a:tc>
                <a:tc>
                  <a:txBody>
                    <a:bodyPr/>
                    <a:lstStyle/>
                    <a:p>
                      <a:r>
                        <a:rPr kumimoji="1" lang="ja-JP" altLang="en-US" dirty="0" smtClean="0"/>
                        <a:t>コードクローン行数（全行数に対する割合</a:t>
                      </a:r>
                      <a:r>
                        <a:rPr kumimoji="1" lang="en-US" altLang="ja-JP" dirty="0" smtClean="0"/>
                        <a:t>)</a:t>
                      </a:r>
                      <a:endParaRPr kumimoji="1" lang="ja-JP" altLang="en-US" dirty="0"/>
                    </a:p>
                  </a:txBody>
                  <a:tcPr/>
                </a:tc>
                <a:tc>
                  <a:txBody>
                    <a:bodyPr/>
                    <a:lstStyle/>
                    <a:p>
                      <a:r>
                        <a:rPr kumimoji="1" lang="ja-JP" altLang="en-US" dirty="0" smtClean="0"/>
                        <a:t>リファクタリング可能なコードクローン行数</a:t>
                      </a:r>
                      <a:endParaRPr kumimoji="1" lang="ja-JP" altLang="en-US" dirty="0"/>
                    </a:p>
                  </a:txBody>
                  <a:tcPr/>
                </a:tc>
                <a:tc>
                  <a:txBody>
                    <a:bodyPr/>
                    <a:lstStyle/>
                    <a:p>
                      <a:r>
                        <a:rPr kumimoji="1" lang="ja-JP" altLang="en-US" dirty="0" smtClean="0"/>
                        <a:t>削減可能ソースコード量</a:t>
                      </a:r>
                      <a:r>
                        <a:rPr kumimoji="1" lang="en-US" altLang="ja-JP" dirty="0" smtClean="0"/>
                        <a:t>(LoC)</a:t>
                      </a:r>
                      <a:endParaRPr kumimoji="1" lang="ja-JP" altLang="en-US" dirty="0"/>
                    </a:p>
                  </a:txBody>
                  <a:tcPr/>
                </a:tc>
                <a:tc>
                  <a:txBody>
                    <a:bodyPr/>
                    <a:lstStyle/>
                    <a:p>
                      <a:r>
                        <a:rPr kumimoji="1" lang="ja-JP" altLang="en-US" dirty="0" smtClean="0"/>
                        <a:t>コードクローン行数に</a:t>
                      </a:r>
                      <a:r>
                        <a:rPr kumimoji="1" lang="en-US" altLang="ja-JP" dirty="0" smtClean="0"/>
                        <a:t/>
                      </a:r>
                      <a:br>
                        <a:rPr kumimoji="1" lang="en-US" altLang="ja-JP" dirty="0" smtClean="0"/>
                      </a:br>
                      <a:r>
                        <a:rPr kumimoji="1" lang="ja-JP" altLang="en-US" dirty="0" smtClean="0"/>
                        <a:t>対する割合</a:t>
                      </a:r>
                      <a:endParaRPr kumimoji="1" lang="ja-JP" altLang="en-US" dirty="0"/>
                    </a:p>
                  </a:txBody>
                  <a:tcPr/>
                </a:tc>
                <a:extLst>
                  <a:ext uri="{0D108BD9-81ED-4DB2-BD59-A6C34878D82A}">
                    <a16:rowId xmlns:a16="http://schemas.microsoft.com/office/drawing/2014/main" val="3612244687"/>
                  </a:ext>
                </a:extLst>
              </a:tr>
              <a:tr h="370840">
                <a:tc>
                  <a:txBody>
                    <a:bodyPr/>
                    <a:lstStyle/>
                    <a:p>
                      <a:r>
                        <a:rPr kumimoji="1" lang="en-US" altLang="ja-JP" dirty="0" smtClean="0"/>
                        <a:t>Ant</a:t>
                      </a:r>
                    </a:p>
                  </a:txBody>
                  <a:tcPr/>
                </a:tc>
                <a:tc>
                  <a:txBody>
                    <a:bodyPr/>
                    <a:lstStyle/>
                    <a:p>
                      <a:pPr algn="r"/>
                      <a:r>
                        <a:rPr kumimoji="1" lang="en-US" altLang="ja-JP" dirty="0" smtClean="0"/>
                        <a:t>60k(22.3%)</a:t>
                      </a:r>
                    </a:p>
                  </a:txBody>
                  <a:tcPr/>
                </a:tc>
                <a:tc>
                  <a:txBody>
                    <a:bodyPr/>
                    <a:lstStyle/>
                    <a:p>
                      <a:pPr algn="r"/>
                      <a:r>
                        <a:rPr kumimoji="1" lang="en-US" altLang="ja-JP" dirty="0" smtClean="0"/>
                        <a:t>11,224</a:t>
                      </a:r>
                    </a:p>
                  </a:txBody>
                  <a:tcPr/>
                </a:tc>
                <a:tc>
                  <a:txBody>
                    <a:bodyPr/>
                    <a:lstStyle/>
                    <a:p>
                      <a:pPr algn="r"/>
                      <a:r>
                        <a:rPr kumimoji="1" lang="en-US" altLang="ja-JP" dirty="0" smtClean="0"/>
                        <a:t>3,429</a:t>
                      </a:r>
                      <a:endParaRPr kumimoji="1" lang="ja-JP" altLang="en-US" dirty="0"/>
                    </a:p>
                  </a:txBody>
                  <a:tcPr/>
                </a:tc>
                <a:tc>
                  <a:txBody>
                    <a:bodyPr/>
                    <a:lstStyle/>
                    <a:p>
                      <a:pPr algn="r"/>
                      <a:r>
                        <a:rPr kumimoji="1" lang="en-US" altLang="ja-JP" dirty="0" smtClean="0"/>
                        <a:t>5.7%</a:t>
                      </a:r>
                      <a:endParaRPr kumimoji="1" lang="ja-JP" altLang="en-US" dirty="0"/>
                    </a:p>
                  </a:txBody>
                  <a:tcPr/>
                </a:tc>
                <a:extLst>
                  <a:ext uri="{0D108BD9-81ED-4DB2-BD59-A6C34878D82A}">
                    <a16:rowId xmlns:a16="http://schemas.microsoft.com/office/drawing/2014/main" val="3829141715"/>
                  </a:ext>
                </a:extLst>
              </a:tr>
              <a:tr h="370840">
                <a:tc>
                  <a:txBody>
                    <a:bodyPr/>
                    <a:lstStyle/>
                    <a:p>
                      <a:r>
                        <a:rPr kumimoji="1" lang="en-US" altLang="ja-JP" dirty="0" smtClean="0"/>
                        <a:t>Columba</a:t>
                      </a:r>
                      <a:endParaRPr kumimoji="1" lang="ja-JP" altLang="en-US" dirty="0"/>
                    </a:p>
                  </a:txBody>
                  <a:tcPr/>
                </a:tc>
                <a:tc>
                  <a:txBody>
                    <a:bodyPr/>
                    <a:lstStyle/>
                    <a:p>
                      <a:pPr algn="r"/>
                      <a:r>
                        <a:rPr kumimoji="1" lang="en-US" altLang="ja-JP" dirty="0" smtClean="0"/>
                        <a:t>4.6k(8.5%)</a:t>
                      </a:r>
                      <a:endParaRPr kumimoji="1" lang="ja-JP" altLang="en-US" dirty="0"/>
                    </a:p>
                  </a:txBody>
                  <a:tcPr/>
                </a:tc>
                <a:tc>
                  <a:txBody>
                    <a:bodyPr/>
                    <a:lstStyle/>
                    <a:p>
                      <a:pPr algn="r"/>
                      <a:r>
                        <a:rPr kumimoji="1" lang="en-US" altLang="ja-JP" dirty="0" smtClean="0"/>
                        <a:t>1,394</a:t>
                      </a:r>
                      <a:endParaRPr kumimoji="1" lang="ja-JP" altLang="en-US" dirty="0"/>
                    </a:p>
                  </a:txBody>
                  <a:tcPr/>
                </a:tc>
                <a:tc>
                  <a:txBody>
                    <a:bodyPr/>
                    <a:lstStyle/>
                    <a:p>
                      <a:pPr algn="r"/>
                      <a:r>
                        <a:rPr kumimoji="1" lang="en-US" altLang="ja-JP" dirty="0" smtClean="0"/>
                        <a:t>584</a:t>
                      </a:r>
                      <a:endParaRPr kumimoji="1" lang="ja-JP" altLang="en-US" dirty="0"/>
                    </a:p>
                  </a:txBody>
                  <a:tcPr/>
                </a:tc>
                <a:tc>
                  <a:txBody>
                    <a:bodyPr/>
                    <a:lstStyle/>
                    <a:p>
                      <a:pPr algn="r"/>
                      <a:r>
                        <a:rPr kumimoji="1" lang="en-US" altLang="ja-JP" dirty="0" smtClean="0"/>
                        <a:t>12.7%</a:t>
                      </a:r>
                      <a:endParaRPr kumimoji="1" lang="ja-JP" altLang="en-US" dirty="0"/>
                    </a:p>
                  </a:txBody>
                  <a:tcPr/>
                </a:tc>
                <a:extLst>
                  <a:ext uri="{0D108BD9-81ED-4DB2-BD59-A6C34878D82A}">
                    <a16:rowId xmlns:a16="http://schemas.microsoft.com/office/drawing/2014/main" val="4154611201"/>
                  </a:ext>
                </a:extLst>
              </a:tr>
              <a:tr h="370840">
                <a:tc>
                  <a:txBody>
                    <a:bodyPr/>
                    <a:lstStyle/>
                    <a:p>
                      <a:r>
                        <a:rPr kumimoji="1" lang="en-US" altLang="ja-JP" dirty="0" err="1" smtClean="0"/>
                        <a:t>JMeter</a:t>
                      </a:r>
                      <a:endParaRPr kumimoji="1" lang="ja-JP" altLang="en-US" dirty="0"/>
                    </a:p>
                  </a:txBody>
                  <a:tcPr/>
                </a:tc>
                <a:tc>
                  <a:txBody>
                    <a:bodyPr/>
                    <a:lstStyle/>
                    <a:p>
                      <a:pPr algn="r"/>
                      <a:r>
                        <a:rPr kumimoji="1" lang="en-US" altLang="ja-JP" dirty="0" smtClean="0"/>
                        <a:t>5.6k(6.1%)</a:t>
                      </a:r>
                      <a:endParaRPr kumimoji="1" lang="ja-JP" altLang="en-US" dirty="0"/>
                    </a:p>
                  </a:txBody>
                  <a:tcPr/>
                </a:tc>
                <a:tc>
                  <a:txBody>
                    <a:bodyPr/>
                    <a:lstStyle/>
                    <a:p>
                      <a:pPr algn="r"/>
                      <a:r>
                        <a:rPr kumimoji="1" lang="en-US" altLang="ja-JP" dirty="0" smtClean="0"/>
                        <a:t>1,117</a:t>
                      </a:r>
                      <a:endParaRPr kumimoji="1" lang="ja-JP" altLang="en-US" dirty="0"/>
                    </a:p>
                  </a:txBody>
                  <a:tcPr/>
                </a:tc>
                <a:tc>
                  <a:txBody>
                    <a:bodyPr/>
                    <a:lstStyle/>
                    <a:p>
                      <a:pPr algn="r"/>
                      <a:r>
                        <a:rPr kumimoji="1" lang="en-US" altLang="ja-JP" dirty="0" smtClean="0"/>
                        <a:t>385</a:t>
                      </a:r>
                      <a:endParaRPr kumimoji="1" lang="ja-JP" altLang="en-US" dirty="0"/>
                    </a:p>
                  </a:txBody>
                  <a:tcPr/>
                </a:tc>
                <a:tc>
                  <a:txBody>
                    <a:bodyPr/>
                    <a:lstStyle/>
                    <a:p>
                      <a:pPr algn="r"/>
                      <a:r>
                        <a:rPr kumimoji="1" lang="en-US" altLang="ja-JP" dirty="0" smtClean="0"/>
                        <a:t>6.8%</a:t>
                      </a:r>
                      <a:endParaRPr kumimoji="1" lang="ja-JP" altLang="en-US" dirty="0"/>
                    </a:p>
                  </a:txBody>
                  <a:tcPr/>
                </a:tc>
                <a:extLst>
                  <a:ext uri="{0D108BD9-81ED-4DB2-BD59-A6C34878D82A}">
                    <a16:rowId xmlns:a16="http://schemas.microsoft.com/office/drawing/2014/main" val="77466497"/>
                  </a:ext>
                </a:extLst>
              </a:tr>
              <a:tr h="370840">
                <a:tc>
                  <a:txBody>
                    <a:bodyPr/>
                    <a:lstStyle/>
                    <a:p>
                      <a:r>
                        <a:rPr kumimoji="1" lang="en-US" altLang="ja-JP" dirty="0" err="1" smtClean="0"/>
                        <a:t>JEdit</a:t>
                      </a:r>
                      <a:endParaRPr kumimoji="1" lang="ja-JP" altLang="en-US" dirty="0"/>
                    </a:p>
                  </a:txBody>
                  <a:tcPr/>
                </a:tc>
                <a:tc>
                  <a:txBody>
                    <a:bodyPr/>
                    <a:lstStyle/>
                    <a:p>
                      <a:pPr algn="r"/>
                      <a:r>
                        <a:rPr kumimoji="1" lang="en-US" altLang="ja-JP" dirty="0" smtClean="0"/>
                        <a:t>1.8k(1.0%)</a:t>
                      </a:r>
                      <a:endParaRPr kumimoji="1" lang="ja-JP" altLang="en-US" dirty="0"/>
                    </a:p>
                  </a:txBody>
                  <a:tcPr/>
                </a:tc>
                <a:tc>
                  <a:txBody>
                    <a:bodyPr/>
                    <a:lstStyle/>
                    <a:p>
                      <a:pPr algn="r"/>
                      <a:r>
                        <a:rPr kumimoji="1" lang="en-US" altLang="ja-JP" dirty="0" smtClean="0"/>
                        <a:t>384</a:t>
                      </a:r>
                      <a:endParaRPr kumimoji="1" lang="ja-JP" altLang="en-US" dirty="0"/>
                    </a:p>
                  </a:txBody>
                  <a:tcPr/>
                </a:tc>
                <a:tc>
                  <a:txBody>
                    <a:bodyPr/>
                    <a:lstStyle/>
                    <a:p>
                      <a:pPr algn="r"/>
                      <a:r>
                        <a:rPr kumimoji="1" lang="en-US" altLang="ja-JP" dirty="0" smtClean="0"/>
                        <a:t>136</a:t>
                      </a:r>
                      <a:endParaRPr kumimoji="1" lang="ja-JP" altLang="en-US" dirty="0"/>
                    </a:p>
                  </a:txBody>
                  <a:tcPr/>
                </a:tc>
                <a:tc>
                  <a:txBody>
                    <a:bodyPr/>
                    <a:lstStyle/>
                    <a:p>
                      <a:pPr algn="r"/>
                      <a:r>
                        <a:rPr kumimoji="1" lang="en-US" altLang="ja-JP" dirty="0" smtClean="0"/>
                        <a:t>7.6%</a:t>
                      </a:r>
                      <a:endParaRPr kumimoji="1" lang="ja-JP" altLang="en-US" dirty="0"/>
                    </a:p>
                  </a:txBody>
                  <a:tcPr/>
                </a:tc>
                <a:extLst>
                  <a:ext uri="{0D108BD9-81ED-4DB2-BD59-A6C34878D82A}">
                    <a16:rowId xmlns:a16="http://schemas.microsoft.com/office/drawing/2014/main" val="1598261089"/>
                  </a:ext>
                </a:extLst>
              </a:tr>
              <a:tr h="370840">
                <a:tc>
                  <a:txBody>
                    <a:bodyPr/>
                    <a:lstStyle/>
                    <a:p>
                      <a:r>
                        <a:rPr kumimoji="1" lang="en-US" altLang="ja-JP" dirty="0" err="1" smtClean="0"/>
                        <a:t>JFreeChart</a:t>
                      </a:r>
                      <a:endParaRPr kumimoji="1" lang="ja-JP" altLang="en-US" dirty="0"/>
                    </a:p>
                  </a:txBody>
                  <a:tcPr/>
                </a:tc>
                <a:tc>
                  <a:txBody>
                    <a:bodyPr/>
                    <a:lstStyle/>
                    <a:p>
                      <a:pPr algn="r"/>
                      <a:r>
                        <a:rPr kumimoji="1" lang="en-US" altLang="ja-JP" dirty="0" smtClean="0"/>
                        <a:t>175k(56.4%)</a:t>
                      </a:r>
                      <a:endParaRPr kumimoji="1" lang="ja-JP" altLang="en-US" dirty="0"/>
                    </a:p>
                  </a:txBody>
                  <a:tcPr/>
                </a:tc>
                <a:tc>
                  <a:txBody>
                    <a:bodyPr/>
                    <a:lstStyle/>
                    <a:p>
                      <a:pPr algn="r"/>
                      <a:r>
                        <a:rPr kumimoji="1" lang="en-US" altLang="ja-JP" dirty="0" smtClean="0"/>
                        <a:t>30,495</a:t>
                      </a:r>
                      <a:endParaRPr kumimoji="1" lang="ja-JP" altLang="en-US" dirty="0"/>
                    </a:p>
                  </a:txBody>
                  <a:tcPr/>
                </a:tc>
                <a:tc>
                  <a:txBody>
                    <a:bodyPr/>
                    <a:lstStyle/>
                    <a:p>
                      <a:pPr algn="r"/>
                      <a:r>
                        <a:rPr kumimoji="1" lang="en-US" altLang="ja-JP" dirty="0" smtClean="0"/>
                        <a:t>9,700</a:t>
                      </a:r>
                      <a:endParaRPr kumimoji="1" lang="ja-JP" altLang="en-US" dirty="0"/>
                    </a:p>
                  </a:txBody>
                  <a:tcPr/>
                </a:tc>
                <a:tc>
                  <a:txBody>
                    <a:bodyPr/>
                    <a:lstStyle/>
                    <a:p>
                      <a:pPr algn="r"/>
                      <a:r>
                        <a:rPr kumimoji="1" lang="en-US" altLang="ja-JP" dirty="0" smtClean="0"/>
                        <a:t>5.5%</a:t>
                      </a:r>
                      <a:endParaRPr kumimoji="1" lang="ja-JP" altLang="en-US" dirty="0"/>
                    </a:p>
                  </a:txBody>
                  <a:tcPr/>
                </a:tc>
                <a:extLst>
                  <a:ext uri="{0D108BD9-81ED-4DB2-BD59-A6C34878D82A}">
                    <a16:rowId xmlns:a16="http://schemas.microsoft.com/office/drawing/2014/main" val="2851784321"/>
                  </a:ext>
                </a:extLst>
              </a:tr>
              <a:tr h="370840">
                <a:tc>
                  <a:txBody>
                    <a:bodyPr/>
                    <a:lstStyle/>
                    <a:p>
                      <a:r>
                        <a:rPr kumimoji="1" lang="en-US" altLang="ja-JP" dirty="0" err="1" smtClean="0"/>
                        <a:t>JRuby</a:t>
                      </a:r>
                      <a:endParaRPr kumimoji="1" lang="ja-JP" altLang="en-US" dirty="0"/>
                    </a:p>
                  </a:txBody>
                  <a:tcPr/>
                </a:tc>
                <a:tc>
                  <a:txBody>
                    <a:bodyPr/>
                    <a:lstStyle/>
                    <a:p>
                      <a:pPr algn="r"/>
                      <a:r>
                        <a:rPr kumimoji="1" lang="en-US" altLang="ja-JP" dirty="0" smtClean="0"/>
                        <a:t>61k(18.8%)</a:t>
                      </a:r>
                      <a:endParaRPr kumimoji="1" lang="ja-JP" altLang="en-US" dirty="0"/>
                    </a:p>
                  </a:txBody>
                  <a:tcPr/>
                </a:tc>
                <a:tc>
                  <a:txBody>
                    <a:bodyPr/>
                    <a:lstStyle/>
                    <a:p>
                      <a:pPr algn="r"/>
                      <a:r>
                        <a:rPr kumimoji="1" lang="en-US" altLang="ja-JP" dirty="0" smtClean="0"/>
                        <a:t>7,708</a:t>
                      </a:r>
                      <a:endParaRPr kumimoji="1" lang="ja-JP" altLang="en-US" dirty="0"/>
                    </a:p>
                  </a:txBody>
                  <a:tcPr/>
                </a:tc>
                <a:tc>
                  <a:txBody>
                    <a:bodyPr/>
                    <a:lstStyle/>
                    <a:p>
                      <a:pPr algn="r"/>
                      <a:r>
                        <a:rPr kumimoji="1" lang="en-US" altLang="ja-JP" dirty="0" smtClean="0"/>
                        <a:t>2,161</a:t>
                      </a:r>
                      <a:endParaRPr kumimoji="1" lang="ja-JP" altLang="en-US" dirty="0"/>
                    </a:p>
                  </a:txBody>
                  <a:tcPr/>
                </a:tc>
                <a:tc>
                  <a:txBody>
                    <a:bodyPr/>
                    <a:lstStyle/>
                    <a:p>
                      <a:pPr algn="r"/>
                      <a:r>
                        <a:rPr kumimoji="1" lang="en-US" altLang="ja-JP" dirty="0" smtClean="0"/>
                        <a:t>3.5%</a:t>
                      </a:r>
                      <a:endParaRPr kumimoji="1" lang="ja-JP" altLang="en-US" dirty="0"/>
                    </a:p>
                  </a:txBody>
                  <a:tcPr/>
                </a:tc>
                <a:extLst>
                  <a:ext uri="{0D108BD9-81ED-4DB2-BD59-A6C34878D82A}">
                    <a16:rowId xmlns:a16="http://schemas.microsoft.com/office/drawing/2014/main" val="1969969464"/>
                  </a:ext>
                </a:extLst>
              </a:tr>
              <a:tr h="370840">
                <a:tc>
                  <a:txBody>
                    <a:bodyPr/>
                    <a:lstStyle/>
                    <a:p>
                      <a:r>
                        <a:rPr kumimoji="1" lang="en-US" altLang="ja-JP" dirty="0" err="1" smtClean="0"/>
                        <a:t>Xerces</a:t>
                      </a:r>
                      <a:endParaRPr kumimoji="1" lang="ja-JP" altLang="en-US" dirty="0"/>
                    </a:p>
                  </a:txBody>
                  <a:tcPr/>
                </a:tc>
                <a:tc>
                  <a:txBody>
                    <a:bodyPr/>
                    <a:lstStyle/>
                    <a:p>
                      <a:pPr algn="r"/>
                      <a:r>
                        <a:rPr kumimoji="1" lang="en-US" altLang="ja-JP" dirty="0" smtClean="0"/>
                        <a:t>83k(34.9%)</a:t>
                      </a:r>
                      <a:endParaRPr kumimoji="1" lang="ja-JP" altLang="en-US" dirty="0"/>
                    </a:p>
                  </a:txBody>
                  <a:tcPr/>
                </a:tc>
                <a:tc>
                  <a:txBody>
                    <a:bodyPr/>
                    <a:lstStyle/>
                    <a:p>
                      <a:pPr algn="r"/>
                      <a:r>
                        <a:rPr kumimoji="1" lang="en-US" altLang="ja-JP" dirty="0" smtClean="0"/>
                        <a:t>16,611</a:t>
                      </a:r>
                      <a:endParaRPr kumimoji="1" lang="ja-JP" altLang="en-US" dirty="0"/>
                    </a:p>
                  </a:txBody>
                  <a:tcPr/>
                </a:tc>
                <a:tc>
                  <a:txBody>
                    <a:bodyPr/>
                    <a:lstStyle/>
                    <a:p>
                      <a:pPr algn="r"/>
                      <a:r>
                        <a:rPr kumimoji="1" lang="en-US" altLang="ja-JP" dirty="0" smtClean="0"/>
                        <a:t>5,533</a:t>
                      </a:r>
                      <a:endParaRPr kumimoji="1" lang="ja-JP" altLang="en-US" dirty="0"/>
                    </a:p>
                  </a:txBody>
                  <a:tcPr/>
                </a:tc>
                <a:tc>
                  <a:txBody>
                    <a:bodyPr/>
                    <a:lstStyle/>
                    <a:p>
                      <a:pPr algn="r"/>
                      <a:r>
                        <a:rPr kumimoji="1" lang="en-US" altLang="ja-JP" dirty="0" smtClean="0"/>
                        <a:t>6.6%</a:t>
                      </a:r>
                      <a:endParaRPr kumimoji="1" lang="ja-JP" altLang="en-US" dirty="0"/>
                    </a:p>
                  </a:txBody>
                  <a:tcPr/>
                </a:tc>
                <a:extLst>
                  <a:ext uri="{0D108BD9-81ED-4DB2-BD59-A6C34878D82A}">
                    <a16:rowId xmlns:a16="http://schemas.microsoft.com/office/drawing/2014/main" val="1891820761"/>
                  </a:ext>
                </a:extLst>
              </a:tr>
            </a:tbl>
          </a:graphicData>
        </a:graphic>
      </p:graphicFrame>
    </p:spTree>
    <p:extLst>
      <p:ext uri="{BB962C8B-B14F-4D97-AF65-F5344CB8AC3E}">
        <p14:creationId xmlns:p14="http://schemas.microsoft.com/office/powerpoint/2010/main" val="160507396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600" dirty="0" smtClean="0"/>
              <a:t>調査</a:t>
            </a:r>
            <a:r>
              <a:rPr lang="en-US" altLang="ja-JP" sz="3600" dirty="0"/>
              <a:t> </a:t>
            </a:r>
            <a:r>
              <a:rPr lang="en-US" altLang="ja-JP" sz="3600" dirty="0" smtClean="0"/>
              <a:t/>
            </a:r>
            <a:br>
              <a:rPr lang="en-US" altLang="ja-JP" sz="3600" dirty="0" smtClean="0"/>
            </a:br>
            <a:r>
              <a:rPr lang="ja-JP" altLang="en-US" sz="3600" dirty="0" smtClean="0"/>
              <a:t>削減可能ソースコード量</a:t>
            </a:r>
            <a:endParaRPr kumimoji="1" lang="ja-JP" altLang="en-US" sz="3600" dirty="0"/>
          </a:p>
        </p:txBody>
      </p:sp>
      <p:sp>
        <p:nvSpPr>
          <p:cNvPr id="3" name="コンテンツ プレースホルダー 2"/>
          <p:cNvSpPr>
            <a:spLocks noGrp="1"/>
          </p:cNvSpPr>
          <p:nvPr>
            <p:ph idx="1"/>
          </p:nvPr>
        </p:nvSpPr>
        <p:spPr/>
        <p:txBody>
          <a:bodyPr/>
          <a:lstStyle/>
          <a:p>
            <a:endParaRPr kumimoji="1" lang="ja-JP" altLang="en-US" sz="2400" dirty="0"/>
          </a:p>
        </p:txBody>
      </p:sp>
      <p:graphicFrame>
        <p:nvGraphicFramePr>
          <p:cNvPr id="4" name="表 3"/>
          <p:cNvGraphicFramePr>
            <a:graphicFrameLocks noGrp="1"/>
          </p:cNvGraphicFramePr>
          <p:nvPr>
            <p:extLst>
              <p:ext uri="{D42A27DB-BD31-4B8C-83A1-F6EECF244321}">
                <p14:modId xmlns:p14="http://schemas.microsoft.com/office/powerpoint/2010/main" val="3795308484"/>
              </p:ext>
            </p:extLst>
          </p:nvPr>
        </p:nvGraphicFramePr>
        <p:xfrm>
          <a:off x="457200" y="2640037"/>
          <a:ext cx="8367624" cy="3784600"/>
        </p:xfrm>
        <a:graphic>
          <a:graphicData uri="http://schemas.openxmlformats.org/drawingml/2006/table">
            <a:tbl>
              <a:tblPr firstRow="1" bandRow="1">
                <a:tableStyleId>{9DCAF9ED-07DC-4A11-8D7F-57B35C25682E}</a:tableStyleId>
              </a:tblPr>
              <a:tblGrid>
                <a:gridCol w="1648067">
                  <a:extLst>
                    <a:ext uri="{9D8B030D-6E8A-4147-A177-3AD203B41FA5}">
                      <a16:colId xmlns:a16="http://schemas.microsoft.com/office/drawing/2014/main" val="2334114494"/>
                    </a:ext>
                  </a:extLst>
                </a:gridCol>
                <a:gridCol w="1648067">
                  <a:extLst>
                    <a:ext uri="{9D8B030D-6E8A-4147-A177-3AD203B41FA5}">
                      <a16:colId xmlns:a16="http://schemas.microsoft.com/office/drawing/2014/main" val="1611494811"/>
                    </a:ext>
                  </a:extLst>
                </a:gridCol>
                <a:gridCol w="1648067">
                  <a:extLst>
                    <a:ext uri="{9D8B030D-6E8A-4147-A177-3AD203B41FA5}">
                      <a16:colId xmlns:a16="http://schemas.microsoft.com/office/drawing/2014/main" val="1156716120"/>
                    </a:ext>
                  </a:extLst>
                </a:gridCol>
                <a:gridCol w="1648067">
                  <a:extLst>
                    <a:ext uri="{9D8B030D-6E8A-4147-A177-3AD203B41FA5}">
                      <a16:colId xmlns:a16="http://schemas.microsoft.com/office/drawing/2014/main" val="1164869074"/>
                    </a:ext>
                  </a:extLst>
                </a:gridCol>
                <a:gridCol w="1775356">
                  <a:extLst>
                    <a:ext uri="{9D8B030D-6E8A-4147-A177-3AD203B41FA5}">
                      <a16:colId xmlns:a16="http://schemas.microsoft.com/office/drawing/2014/main" val="2147407997"/>
                    </a:ext>
                  </a:extLst>
                </a:gridCol>
              </a:tblGrid>
              <a:tr h="370840">
                <a:tc>
                  <a:txBody>
                    <a:bodyPr/>
                    <a:lstStyle/>
                    <a:p>
                      <a:r>
                        <a:rPr kumimoji="1" lang="en-US" altLang="ja-JP" dirty="0" smtClean="0"/>
                        <a:t>OSS</a:t>
                      </a:r>
                      <a:r>
                        <a:rPr kumimoji="1" lang="ja-JP" altLang="en-US" dirty="0" smtClean="0"/>
                        <a:t>名</a:t>
                      </a:r>
                      <a:endParaRPr kumimoji="1" lang="ja-JP" altLang="en-US" dirty="0"/>
                    </a:p>
                  </a:txBody>
                  <a:tcPr/>
                </a:tc>
                <a:tc>
                  <a:txBody>
                    <a:bodyPr/>
                    <a:lstStyle/>
                    <a:p>
                      <a:r>
                        <a:rPr kumimoji="1" lang="ja-JP" altLang="en-US" dirty="0" smtClean="0"/>
                        <a:t>コードクローン行数（全行数に対する割合</a:t>
                      </a:r>
                      <a:r>
                        <a:rPr kumimoji="1" lang="en-US" altLang="ja-JP" dirty="0" smtClean="0"/>
                        <a:t>)</a:t>
                      </a:r>
                      <a:endParaRPr kumimoji="1" lang="ja-JP" altLang="en-US" dirty="0"/>
                    </a:p>
                  </a:txBody>
                  <a:tcPr/>
                </a:tc>
                <a:tc>
                  <a:txBody>
                    <a:bodyPr/>
                    <a:lstStyle/>
                    <a:p>
                      <a:r>
                        <a:rPr kumimoji="1" lang="ja-JP" altLang="en-US" dirty="0" smtClean="0"/>
                        <a:t>リファクタリング可能なコードクローン行数</a:t>
                      </a:r>
                      <a:endParaRPr kumimoji="1" lang="ja-JP" altLang="en-US" dirty="0"/>
                    </a:p>
                  </a:txBody>
                  <a:tcPr/>
                </a:tc>
                <a:tc>
                  <a:txBody>
                    <a:bodyPr/>
                    <a:lstStyle/>
                    <a:p>
                      <a:r>
                        <a:rPr kumimoji="1" lang="ja-JP" altLang="en-US" dirty="0" smtClean="0"/>
                        <a:t>削減可能ソースコード量</a:t>
                      </a:r>
                      <a:r>
                        <a:rPr kumimoji="1" lang="en-US" altLang="ja-JP" dirty="0" smtClean="0"/>
                        <a:t>(LoC)</a:t>
                      </a:r>
                      <a:endParaRPr kumimoji="1" lang="ja-JP" altLang="en-US" dirty="0"/>
                    </a:p>
                  </a:txBody>
                  <a:tcPr/>
                </a:tc>
                <a:tc>
                  <a:txBody>
                    <a:bodyPr/>
                    <a:lstStyle/>
                    <a:p>
                      <a:r>
                        <a:rPr kumimoji="1" lang="ja-JP" altLang="en-US" dirty="0" smtClean="0"/>
                        <a:t>コードクローン行数に</a:t>
                      </a:r>
                      <a:r>
                        <a:rPr kumimoji="1" lang="en-US" altLang="ja-JP" dirty="0" smtClean="0"/>
                        <a:t/>
                      </a:r>
                      <a:br>
                        <a:rPr kumimoji="1" lang="en-US" altLang="ja-JP" dirty="0" smtClean="0"/>
                      </a:br>
                      <a:r>
                        <a:rPr kumimoji="1" lang="ja-JP" altLang="en-US" dirty="0" smtClean="0"/>
                        <a:t>対する割合</a:t>
                      </a:r>
                      <a:endParaRPr kumimoji="1" lang="ja-JP" altLang="en-US" dirty="0"/>
                    </a:p>
                  </a:txBody>
                  <a:tcPr/>
                </a:tc>
                <a:extLst>
                  <a:ext uri="{0D108BD9-81ED-4DB2-BD59-A6C34878D82A}">
                    <a16:rowId xmlns:a16="http://schemas.microsoft.com/office/drawing/2014/main" val="3612244687"/>
                  </a:ext>
                </a:extLst>
              </a:tr>
              <a:tr h="370840">
                <a:tc>
                  <a:txBody>
                    <a:bodyPr/>
                    <a:lstStyle/>
                    <a:p>
                      <a:r>
                        <a:rPr kumimoji="1" lang="en-US" altLang="ja-JP" dirty="0" smtClean="0"/>
                        <a:t>Ant</a:t>
                      </a:r>
                    </a:p>
                  </a:txBody>
                  <a:tcPr/>
                </a:tc>
                <a:tc>
                  <a:txBody>
                    <a:bodyPr/>
                    <a:lstStyle/>
                    <a:p>
                      <a:pPr algn="r"/>
                      <a:r>
                        <a:rPr kumimoji="1" lang="en-US" altLang="ja-JP" dirty="0" smtClean="0"/>
                        <a:t>60k(22.3%)</a:t>
                      </a:r>
                    </a:p>
                  </a:txBody>
                  <a:tcPr/>
                </a:tc>
                <a:tc>
                  <a:txBody>
                    <a:bodyPr/>
                    <a:lstStyle/>
                    <a:p>
                      <a:pPr algn="r"/>
                      <a:r>
                        <a:rPr kumimoji="1" lang="en-US" altLang="ja-JP" dirty="0" smtClean="0"/>
                        <a:t>11,224</a:t>
                      </a:r>
                    </a:p>
                  </a:txBody>
                  <a:tcPr/>
                </a:tc>
                <a:tc>
                  <a:txBody>
                    <a:bodyPr/>
                    <a:lstStyle/>
                    <a:p>
                      <a:pPr algn="r"/>
                      <a:r>
                        <a:rPr kumimoji="1" lang="en-US" altLang="ja-JP" dirty="0" smtClean="0"/>
                        <a:t>3,429</a:t>
                      </a:r>
                      <a:endParaRPr kumimoji="1" lang="ja-JP" altLang="en-US" dirty="0"/>
                    </a:p>
                  </a:txBody>
                  <a:tcPr/>
                </a:tc>
                <a:tc>
                  <a:txBody>
                    <a:bodyPr/>
                    <a:lstStyle/>
                    <a:p>
                      <a:pPr algn="r"/>
                      <a:r>
                        <a:rPr kumimoji="1" lang="en-US" altLang="ja-JP" dirty="0" smtClean="0"/>
                        <a:t>5.7%</a:t>
                      </a:r>
                      <a:endParaRPr kumimoji="1" lang="ja-JP" altLang="en-US" dirty="0"/>
                    </a:p>
                  </a:txBody>
                  <a:tcPr/>
                </a:tc>
                <a:extLst>
                  <a:ext uri="{0D108BD9-81ED-4DB2-BD59-A6C34878D82A}">
                    <a16:rowId xmlns:a16="http://schemas.microsoft.com/office/drawing/2014/main" val="3829141715"/>
                  </a:ext>
                </a:extLst>
              </a:tr>
              <a:tr h="370840">
                <a:tc>
                  <a:txBody>
                    <a:bodyPr/>
                    <a:lstStyle/>
                    <a:p>
                      <a:r>
                        <a:rPr kumimoji="1" lang="en-US" altLang="ja-JP" dirty="0" smtClean="0"/>
                        <a:t>Columba</a:t>
                      </a:r>
                      <a:endParaRPr kumimoji="1" lang="ja-JP" altLang="en-US" dirty="0"/>
                    </a:p>
                  </a:txBody>
                  <a:tcPr/>
                </a:tc>
                <a:tc>
                  <a:txBody>
                    <a:bodyPr/>
                    <a:lstStyle/>
                    <a:p>
                      <a:pPr algn="r"/>
                      <a:r>
                        <a:rPr kumimoji="1" lang="en-US" altLang="ja-JP" dirty="0" smtClean="0"/>
                        <a:t>4.6k(8.5%)</a:t>
                      </a:r>
                      <a:endParaRPr kumimoji="1" lang="ja-JP" altLang="en-US" dirty="0"/>
                    </a:p>
                  </a:txBody>
                  <a:tcPr/>
                </a:tc>
                <a:tc>
                  <a:txBody>
                    <a:bodyPr/>
                    <a:lstStyle/>
                    <a:p>
                      <a:pPr algn="r"/>
                      <a:r>
                        <a:rPr kumimoji="1" lang="en-US" altLang="ja-JP" dirty="0" smtClean="0"/>
                        <a:t>1,394</a:t>
                      </a:r>
                      <a:endParaRPr kumimoji="1" lang="ja-JP" altLang="en-US" dirty="0"/>
                    </a:p>
                  </a:txBody>
                  <a:tcPr/>
                </a:tc>
                <a:tc>
                  <a:txBody>
                    <a:bodyPr/>
                    <a:lstStyle/>
                    <a:p>
                      <a:pPr algn="r"/>
                      <a:r>
                        <a:rPr kumimoji="1" lang="en-US" altLang="ja-JP" dirty="0" smtClean="0"/>
                        <a:t>584</a:t>
                      </a:r>
                      <a:endParaRPr kumimoji="1" lang="ja-JP" altLang="en-US" dirty="0"/>
                    </a:p>
                  </a:txBody>
                  <a:tcPr/>
                </a:tc>
                <a:tc>
                  <a:txBody>
                    <a:bodyPr/>
                    <a:lstStyle/>
                    <a:p>
                      <a:pPr algn="r"/>
                      <a:r>
                        <a:rPr kumimoji="1" lang="en-US" altLang="ja-JP" dirty="0" smtClean="0"/>
                        <a:t>12.7%</a:t>
                      </a:r>
                      <a:endParaRPr kumimoji="1" lang="ja-JP" altLang="en-US" dirty="0"/>
                    </a:p>
                  </a:txBody>
                  <a:tcPr/>
                </a:tc>
                <a:extLst>
                  <a:ext uri="{0D108BD9-81ED-4DB2-BD59-A6C34878D82A}">
                    <a16:rowId xmlns:a16="http://schemas.microsoft.com/office/drawing/2014/main" val="4154611201"/>
                  </a:ext>
                </a:extLst>
              </a:tr>
              <a:tr h="370840">
                <a:tc>
                  <a:txBody>
                    <a:bodyPr/>
                    <a:lstStyle/>
                    <a:p>
                      <a:r>
                        <a:rPr kumimoji="1" lang="en-US" altLang="ja-JP" dirty="0" err="1" smtClean="0"/>
                        <a:t>JMeter</a:t>
                      </a:r>
                      <a:endParaRPr kumimoji="1" lang="ja-JP" altLang="en-US" dirty="0"/>
                    </a:p>
                  </a:txBody>
                  <a:tcPr/>
                </a:tc>
                <a:tc>
                  <a:txBody>
                    <a:bodyPr/>
                    <a:lstStyle/>
                    <a:p>
                      <a:pPr algn="r"/>
                      <a:r>
                        <a:rPr kumimoji="1" lang="en-US" altLang="ja-JP" dirty="0" smtClean="0"/>
                        <a:t>5.6k(6.1%)</a:t>
                      </a:r>
                      <a:endParaRPr kumimoji="1" lang="ja-JP" altLang="en-US" dirty="0"/>
                    </a:p>
                  </a:txBody>
                  <a:tcPr/>
                </a:tc>
                <a:tc>
                  <a:txBody>
                    <a:bodyPr/>
                    <a:lstStyle/>
                    <a:p>
                      <a:pPr algn="r"/>
                      <a:r>
                        <a:rPr kumimoji="1" lang="en-US" altLang="ja-JP" dirty="0" smtClean="0"/>
                        <a:t>1,117</a:t>
                      </a:r>
                      <a:endParaRPr kumimoji="1" lang="ja-JP" altLang="en-US" dirty="0"/>
                    </a:p>
                  </a:txBody>
                  <a:tcPr/>
                </a:tc>
                <a:tc>
                  <a:txBody>
                    <a:bodyPr/>
                    <a:lstStyle/>
                    <a:p>
                      <a:pPr algn="r"/>
                      <a:r>
                        <a:rPr kumimoji="1" lang="en-US" altLang="ja-JP" dirty="0" smtClean="0"/>
                        <a:t>385</a:t>
                      </a:r>
                      <a:endParaRPr kumimoji="1" lang="ja-JP" altLang="en-US" dirty="0"/>
                    </a:p>
                  </a:txBody>
                  <a:tcPr/>
                </a:tc>
                <a:tc>
                  <a:txBody>
                    <a:bodyPr/>
                    <a:lstStyle/>
                    <a:p>
                      <a:pPr algn="r"/>
                      <a:r>
                        <a:rPr kumimoji="1" lang="en-US" altLang="ja-JP" dirty="0" smtClean="0"/>
                        <a:t>6.8%</a:t>
                      </a:r>
                      <a:endParaRPr kumimoji="1" lang="ja-JP" altLang="en-US" dirty="0"/>
                    </a:p>
                  </a:txBody>
                  <a:tcPr/>
                </a:tc>
                <a:extLst>
                  <a:ext uri="{0D108BD9-81ED-4DB2-BD59-A6C34878D82A}">
                    <a16:rowId xmlns:a16="http://schemas.microsoft.com/office/drawing/2014/main" val="77466497"/>
                  </a:ext>
                </a:extLst>
              </a:tr>
              <a:tr h="370840">
                <a:tc>
                  <a:txBody>
                    <a:bodyPr/>
                    <a:lstStyle/>
                    <a:p>
                      <a:r>
                        <a:rPr kumimoji="1" lang="en-US" altLang="ja-JP" dirty="0" err="1" smtClean="0"/>
                        <a:t>JEdit</a:t>
                      </a:r>
                      <a:endParaRPr kumimoji="1" lang="ja-JP" altLang="en-US" dirty="0"/>
                    </a:p>
                  </a:txBody>
                  <a:tcPr/>
                </a:tc>
                <a:tc>
                  <a:txBody>
                    <a:bodyPr/>
                    <a:lstStyle/>
                    <a:p>
                      <a:pPr algn="r"/>
                      <a:r>
                        <a:rPr kumimoji="1" lang="en-US" altLang="ja-JP" dirty="0" smtClean="0"/>
                        <a:t>1.8k(1.0%)</a:t>
                      </a:r>
                      <a:endParaRPr kumimoji="1" lang="ja-JP" altLang="en-US" dirty="0"/>
                    </a:p>
                  </a:txBody>
                  <a:tcPr/>
                </a:tc>
                <a:tc>
                  <a:txBody>
                    <a:bodyPr/>
                    <a:lstStyle/>
                    <a:p>
                      <a:pPr algn="r"/>
                      <a:r>
                        <a:rPr kumimoji="1" lang="en-US" altLang="ja-JP" dirty="0" smtClean="0"/>
                        <a:t>384</a:t>
                      </a:r>
                      <a:endParaRPr kumimoji="1" lang="ja-JP" altLang="en-US" dirty="0"/>
                    </a:p>
                  </a:txBody>
                  <a:tcPr/>
                </a:tc>
                <a:tc>
                  <a:txBody>
                    <a:bodyPr/>
                    <a:lstStyle/>
                    <a:p>
                      <a:pPr algn="r"/>
                      <a:r>
                        <a:rPr kumimoji="1" lang="en-US" altLang="ja-JP" dirty="0" smtClean="0"/>
                        <a:t>136</a:t>
                      </a:r>
                      <a:endParaRPr kumimoji="1" lang="ja-JP" altLang="en-US" dirty="0"/>
                    </a:p>
                  </a:txBody>
                  <a:tcPr/>
                </a:tc>
                <a:tc>
                  <a:txBody>
                    <a:bodyPr/>
                    <a:lstStyle/>
                    <a:p>
                      <a:pPr algn="r"/>
                      <a:r>
                        <a:rPr kumimoji="1" lang="en-US" altLang="ja-JP" dirty="0" smtClean="0"/>
                        <a:t>7.6%</a:t>
                      </a:r>
                      <a:endParaRPr kumimoji="1" lang="ja-JP" altLang="en-US" dirty="0"/>
                    </a:p>
                  </a:txBody>
                  <a:tcPr/>
                </a:tc>
                <a:extLst>
                  <a:ext uri="{0D108BD9-81ED-4DB2-BD59-A6C34878D82A}">
                    <a16:rowId xmlns:a16="http://schemas.microsoft.com/office/drawing/2014/main" val="1598261089"/>
                  </a:ext>
                </a:extLst>
              </a:tr>
              <a:tr h="370840">
                <a:tc>
                  <a:txBody>
                    <a:bodyPr/>
                    <a:lstStyle/>
                    <a:p>
                      <a:r>
                        <a:rPr kumimoji="1" lang="en-US" altLang="ja-JP" dirty="0" err="1" smtClean="0"/>
                        <a:t>JFreeChart</a:t>
                      </a:r>
                      <a:endParaRPr kumimoji="1" lang="ja-JP" altLang="en-US" dirty="0"/>
                    </a:p>
                  </a:txBody>
                  <a:tcPr/>
                </a:tc>
                <a:tc>
                  <a:txBody>
                    <a:bodyPr/>
                    <a:lstStyle/>
                    <a:p>
                      <a:pPr algn="r"/>
                      <a:r>
                        <a:rPr kumimoji="1" lang="en-US" altLang="ja-JP" dirty="0" smtClean="0"/>
                        <a:t>175k(56.4%)</a:t>
                      </a:r>
                      <a:endParaRPr kumimoji="1" lang="ja-JP" altLang="en-US" dirty="0"/>
                    </a:p>
                  </a:txBody>
                  <a:tcPr/>
                </a:tc>
                <a:tc>
                  <a:txBody>
                    <a:bodyPr/>
                    <a:lstStyle/>
                    <a:p>
                      <a:pPr algn="r"/>
                      <a:r>
                        <a:rPr kumimoji="1" lang="en-US" altLang="ja-JP" dirty="0" smtClean="0"/>
                        <a:t>30,495</a:t>
                      </a:r>
                      <a:endParaRPr kumimoji="1" lang="ja-JP" altLang="en-US" dirty="0"/>
                    </a:p>
                  </a:txBody>
                  <a:tcPr/>
                </a:tc>
                <a:tc>
                  <a:txBody>
                    <a:bodyPr/>
                    <a:lstStyle/>
                    <a:p>
                      <a:pPr algn="r"/>
                      <a:r>
                        <a:rPr kumimoji="1" lang="en-US" altLang="ja-JP" dirty="0" smtClean="0"/>
                        <a:t>9,700</a:t>
                      </a:r>
                      <a:endParaRPr kumimoji="1" lang="ja-JP" altLang="en-US" dirty="0"/>
                    </a:p>
                  </a:txBody>
                  <a:tcPr/>
                </a:tc>
                <a:tc>
                  <a:txBody>
                    <a:bodyPr/>
                    <a:lstStyle/>
                    <a:p>
                      <a:pPr algn="r"/>
                      <a:r>
                        <a:rPr kumimoji="1" lang="en-US" altLang="ja-JP" dirty="0" smtClean="0"/>
                        <a:t>5.5%</a:t>
                      </a:r>
                      <a:endParaRPr kumimoji="1" lang="ja-JP" altLang="en-US" dirty="0"/>
                    </a:p>
                  </a:txBody>
                  <a:tcPr/>
                </a:tc>
                <a:extLst>
                  <a:ext uri="{0D108BD9-81ED-4DB2-BD59-A6C34878D82A}">
                    <a16:rowId xmlns:a16="http://schemas.microsoft.com/office/drawing/2014/main" val="2851784321"/>
                  </a:ext>
                </a:extLst>
              </a:tr>
              <a:tr h="370840">
                <a:tc>
                  <a:txBody>
                    <a:bodyPr/>
                    <a:lstStyle/>
                    <a:p>
                      <a:r>
                        <a:rPr kumimoji="1" lang="en-US" altLang="ja-JP" dirty="0" err="1" smtClean="0"/>
                        <a:t>JRuby</a:t>
                      </a:r>
                      <a:endParaRPr kumimoji="1" lang="ja-JP" altLang="en-US" dirty="0"/>
                    </a:p>
                  </a:txBody>
                  <a:tcPr/>
                </a:tc>
                <a:tc>
                  <a:txBody>
                    <a:bodyPr/>
                    <a:lstStyle/>
                    <a:p>
                      <a:pPr algn="r"/>
                      <a:r>
                        <a:rPr kumimoji="1" lang="en-US" altLang="ja-JP" dirty="0" smtClean="0"/>
                        <a:t>61k(18.8%)</a:t>
                      </a:r>
                      <a:endParaRPr kumimoji="1" lang="ja-JP" altLang="en-US" dirty="0"/>
                    </a:p>
                  </a:txBody>
                  <a:tcPr/>
                </a:tc>
                <a:tc>
                  <a:txBody>
                    <a:bodyPr/>
                    <a:lstStyle/>
                    <a:p>
                      <a:pPr algn="r"/>
                      <a:r>
                        <a:rPr kumimoji="1" lang="en-US" altLang="ja-JP" dirty="0" smtClean="0"/>
                        <a:t>7,708</a:t>
                      </a:r>
                      <a:endParaRPr kumimoji="1" lang="ja-JP" altLang="en-US" dirty="0"/>
                    </a:p>
                  </a:txBody>
                  <a:tcPr/>
                </a:tc>
                <a:tc>
                  <a:txBody>
                    <a:bodyPr/>
                    <a:lstStyle/>
                    <a:p>
                      <a:pPr algn="r"/>
                      <a:r>
                        <a:rPr kumimoji="1" lang="en-US" altLang="ja-JP" dirty="0" smtClean="0"/>
                        <a:t>2,161</a:t>
                      </a:r>
                      <a:endParaRPr kumimoji="1" lang="ja-JP" altLang="en-US" dirty="0"/>
                    </a:p>
                  </a:txBody>
                  <a:tcPr/>
                </a:tc>
                <a:tc>
                  <a:txBody>
                    <a:bodyPr/>
                    <a:lstStyle/>
                    <a:p>
                      <a:pPr algn="r"/>
                      <a:r>
                        <a:rPr kumimoji="1" lang="en-US" altLang="ja-JP" dirty="0" smtClean="0"/>
                        <a:t>3.5%</a:t>
                      </a:r>
                      <a:endParaRPr kumimoji="1" lang="ja-JP" altLang="en-US" dirty="0"/>
                    </a:p>
                  </a:txBody>
                  <a:tcPr/>
                </a:tc>
                <a:extLst>
                  <a:ext uri="{0D108BD9-81ED-4DB2-BD59-A6C34878D82A}">
                    <a16:rowId xmlns:a16="http://schemas.microsoft.com/office/drawing/2014/main" val="1969969464"/>
                  </a:ext>
                </a:extLst>
              </a:tr>
              <a:tr h="370840">
                <a:tc>
                  <a:txBody>
                    <a:bodyPr/>
                    <a:lstStyle/>
                    <a:p>
                      <a:r>
                        <a:rPr kumimoji="1" lang="en-US" altLang="ja-JP" dirty="0" err="1" smtClean="0"/>
                        <a:t>Xerces</a:t>
                      </a:r>
                      <a:endParaRPr kumimoji="1" lang="ja-JP" altLang="en-US" dirty="0"/>
                    </a:p>
                  </a:txBody>
                  <a:tcPr/>
                </a:tc>
                <a:tc>
                  <a:txBody>
                    <a:bodyPr/>
                    <a:lstStyle/>
                    <a:p>
                      <a:pPr algn="r"/>
                      <a:r>
                        <a:rPr kumimoji="1" lang="en-US" altLang="ja-JP" dirty="0" smtClean="0"/>
                        <a:t>83k(34.9%)</a:t>
                      </a:r>
                      <a:endParaRPr kumimoji="1" lang="ja-JP" altLang="en-US" dirty="0"/>
                    </a:p>
                  </a:txBody>
                  <a:tcPr/>
                </a:tc>
                <a:tc>
                  <a:txBody>
                    <a:bodyPr/>
                    <a:lstStyle/>
                    <a:p>
                      <a:pPr algn="r"/>
                      <a:r>
                        <a:rPr kumimoji="1" lang="en-US" altLang="ja-JP" dirty="0" smtClean="0"/>
                        <a:t>16,611</a:t>
                      </a:r>
                      <a:endParaRPr kumimoji="1" lang="ja-JP" altLang="en-US" dirty="0"/>
                    </a:p>
                  </a:txBody>
                  <a:tcPr/>
                </a:tc>
                <a:tc>
                  <a:txBody>
                    <a:bodyPr/>
                    <a:lstStyle/>
                    <a:p>
                      <a:pPr algn="r"/>
                      <a:r>
                        <a:rPr kumimoji="1" lang="en-US" altLang="ja-JP" dirty="0" smtClean="0"/>
                        <a:t>5,533</a:t>
                      </a:r>
                      <a:endParaRPr kumimoji="1" lang="ja-JP" altLang="en-US" dirty="0"/>
                    </a:p>
                  </a:txBody>
                  <a:tcPr/>
                </a:tc>
                <a:tc>
                  <a:txBody>
                    <a:bodyPr/>
                    <a:lstStyle/>
                    <a:p>
                      <a:pPr algn="r"/>
                      <a:r>
                        <a:rPr kumimoji="1" lang="en-US" altLang="ja-JP" dirty="0" smtClean="0"/>
                        <a:t>6.6%</a:t>
                      </a:r>
                      <a:endParaRPr kumimoji="1" lang="ja-JP" altLang="en-US" dirty="0"/>
                    </a:p>
                  </a:txBody>
                  <a:tcPr/>
                </a:tc>
                <a:extLst>
                  <a:ext uri="{0D108BD9-81ED-4DB2-BD59-A6C34878D82A}">
                    <a16:rowId xmlns:a16="http://schemas.microsoft.com/office/drawing/2014/main" val="1891820761"/>
                  </a:ext>
                </a:extLst>
              </a:tr>
            </a:tbl>
          </a:graphicData>
        </a:graphic>
      </p:graphicFrame>
      <p:sp>
        <p:nvSpPr>
          <p:cNvPr id="5" name="角丸四角形 4"/>
          <p:cNvSpPr/>
          <p:nvPr/>
        </p:nvSpPr>
        <p:spPr>
          <a:xfrm>
            <a:off x="1932317" y="2579298"/>
            <a:ext cx="1897811" cy="3959525"/>
          </a:xfrm>
          <a:prstGeom prst="roundRect">
            <a:avLst/>
          </a:prstGeom>
          <a:noFill/>
          <a:ln w="571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四角形吹き出し 5"/>
          <p:cNvSpPr/>
          <p:nvPr/>
        </p:nvSpPr>
        <p:spPr>
          <a:xfrm>
            <a:off x="905774" y="1535502"/>
            <a:ext cx="5520905" cy="905773"/>
          </a:xfrm>
          <a:prstGeom prst="wedgeRectCallout">
            <a:avLst>
              <a:gd name="adj1" fmla="val -20950"/>
              <a:gd name="adj2" fmla="val 63452"/>
            </a:avLst>
          </a:prstGeom>
          <a:solidFill>
            <a:schemeClr val="bg1"/>
          </a:solidFill>
          <a:ln w="571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Step</a:t>
            </a:r>
            <a:r>
              <a:rPr kumimoji="1" lang="ja-JP" altLang="en-US" dirty="0" smtClean="0">
                <a:solidFill>
                  <a:schemeClr val="tx1"/>
                </a:solidFill>
              </a:rPr>
              <a:t>① コードクローンの検出</a:t>
            </a:r>
            <a:endParaRPr kumimoji="1" lang="en-US" altLang="ja-JP" dirty="0" smtClean="0">
              <a:solidFill>
                <a:schemeClr val="tx1"/>
              </a:solidFill>
            </a:endParaRPr>
          </a:p>
        </p:txBody>
      </p:sp>
    </p:spTree>
    <p:extLst>
      <p:ext uri="{BB962C8B-B14F-4D97-AF65-F5344CB8AC3E}">
        <p14:creationId xmlns:p14="http://schemas.microsoft.com/office/powerpoint/2010/main" val="413379757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600" dirty="0" smtClean="0"/>
              <a:t>調査</a:t>
            </a:r>
            <a:r>
              <a:rPr lang="en-US" altLang="ja-JP" sz="3600" dirty="0"/>
              <a:t> </a:t>
            </a:r>
            <a:r>
              <a:rPr lang="en-US" altLang="ja-JP" sz="3600" dirty="0" smtClean="0"/>
              <a:t/>
            </a:r>
            <a:br>
              <a:rPr lang="en-US" altLang="ja-JP" sz="3600" dirty="0" smtClean="0"/>
            </a:br>
            <a:r>
              <a:rPr lang="ja-JP" altLang="en-US" sz="3600" dirty="0" smtClean="0"/>
              <a:t>削減可能ソースコード量</a:t>
            </a:r>
            <a:endParaRPr kumimoji="1" lang="ja-JP" altLang="en-US" sz="3600" dirty="0"/>
          </a:p>
        </p:txBody>
      </p:sp>
      <p:sp>
        <p:nvSpPr>
          <p:cNvPr id="3" name="コンテンツ プレースホルダー 2"/>
          <p:cNvSpPr>
            <a:spLocks noGrp="1"/>
          </p:cNvSpPr>
          <p:nvPr>
            <p:ph idx="1"/>
          </p:nvPr>
        </p:nvSpPr>
        <p:spPr/>
        <p:txBody>
          <a:bodyPr/>
          <a:lstStyle/>
          <a:p>
            <a:endParaRPr kumimoji="1" lang="ja-JP" altLang="en-US" sz="2400" dirty="0"/>
          </a:p>
        </p:txBody>
      </p:sp>
      <p:graphicFrame>
        <p:nvGraphicFramePr>
          <p:cNvPr id="4" name="表 3"/>
          <p:cNvGraphicFramePr>
            <a:graphicFrameLocks noGrp="1"/>
          </p:cNvGraphicFramePr>
          <p:nvPr>
            <p:extLst>
              <p:ext uri="{D42A27DB-BD31-4B8C-83A1-F6EECF244321}">
                <p14:modId xmlns:p14="http://schemas.microsoft.com/office/powerpoint/2010/main" val="3455107770"/>
              </p:ext>
            </p:extLst>
          </p:nvPr>
        </p:nvGraphicFramePr>
        <p:xfrm>
          <a:off x="457200" y="2640037"/>
          <a:ext cx="8367624" cy="3784600"/>
        </p:xfrm>
        <a:graphic>
          <a:graphicData uri="http://schemas.openxmlformats.org/drawingml/2006/table">
            <a:tbl>
              <a:tblPr firstRow="1" bandRow="1">
                <a:tableStyleId>{9DCAF9ED-07DC-4A11-8D7F-57B35C25682E}</a:tableStyleId>
              </a:tblPr>
              <a:tblGrid>
                <a:gridCol w="1648067">
                  <a:extLst>
                    <a:ext uri="{9D8B030D-6E8A-4147-A177-3AD203B41FA5}">
                      <a16:colId xmlns:a16="http://schemas.microsoft.com/office/drawing/2014/main" val="2334114494"/>
                    </a:ext>
                  </a:extLst>
                </a:gridCol>
                <a:gridCol w="1648067">
                  <a:extLst>
                    <a:ext uri="{9D8B030D-6E8A-4147-A177-3AD203B41FA5}">
                      <a16:colId xmlns:a16="http://schemas.microsoft.com/office/drawing/2014/main" val="1611494811"/>
                    </a:ext>
                  </a:extLst>
                </a:gridCol>
                <a:gridCol w="1648067">
                  <a:extLst>
                    <a:ext uri="{9D8B030D-6E8A-4147-A177-3AD203B41FA5}">
                      <a16:colId xmlns:a16="http://schemas.microsoft.com/office/drawing/2014/main" val="1156716120"/>
                    </a:ext>
                  </a:extLst>
                </a:gridCol>
                <a:gridCol w="1648067">
                  <a:extLst>
                    <a:ext uri="{9D8B030D-6E8A-4147-A177-3AD203B41FA5}">
                      <a16:colId xmlns:a16="http://schemas.microsoft.com/office/drawing/2014/main" val="1164869074"/>
                    </a:ext>
                  </a:extLst>
                </a:gridCol>
                <a:gridCol w="1775356">
                  <a:extLst>
                    <a:ext uri="{9D8B030D-6E8A-4147-A177-3AD203B41FA5}">
                      <a16:colId xmlns:a16="http://schemas.microsoft.com/office/drawing/2014/main" val="2147407997"/>
                    </a:ext>
                  </a:extLst>
                </a:gridCol>
              </a:tblGrid>
              <a:tr h="370840">
                <a:tc>
                  <a:txBody>
                    <a:bodyPr/>
                    <a:lstStyle/>
                    <a:p>
                      <a:r>
                        <a:rPr kumimoji="1" lang="en-US" altLang="ja-JP" dirty="0" smtClean="0"/>
                        <a:t>OSS</a:t>
                      </a:r>
                      <a:r>
                        <a:rPr kumimoji="1" lang="ja-JP" altLang="en-US" dirty="0" smtClean="0"/>
                        <a:t>名</a:t>
                      </a:r>
                      <a:endParaRPr kumimoji="1" lang="ja-JP" altLang="en-US" dirty="0"/>
                    </a:p>
                  </a:txBody>
                  <a:tcPr/>
                </a:tc>
                <a:tc>
                  <a:txBody>
                    <a:bodyPr/>
                    <a:lstStyle/>
                    <a:p>
                      <a:r>
                        <a:rPr kumimoji="1" lang="ja-JP" altLang="en-US" dirty="0" smtClean="0"/>
                        <a:t>コードクローン行数（全行数に対する割合</a:t>
                      </a:r>
                      <a:r>
                        <a:rPr kumimoji="1" lang="en-US" altLang="ja-JP" dirty="0" smtClean="0"/>
                        <a:t>)</a:t>
                      </a:r>
                      <a:endParaRPr kumimoji="1" lang="ja-JP" altLang="en-US" dirty="0"/>
                    </a:p>
                  </a:txBody>
                  <a:tcPr/>
                </a:tc>
                <a:tc>
                  <a:txBody>
                    <a:bodyPr/>
                    <a:lstStyle/>
                    <a:p>
                      <a:r>
                        <a:rPr kumimoji="1" lang="ja-JP" altLang="en-US" dirty="0" smtClean="0"/>
                        <a:t>リファクタリング可能なコードクローン行数</a:t>
                      </a:r>
                      <a:endParaRPr kumimoji="1" lang="ja-JP" altLang="en-US" dirty="0"/>
                    </a:p>
                  </a:txBody>
                  <a:tcPr/>
                </a:tc>
                <a:tc>
                  <a:txBody>
                    <a:bodyPr/>
                    <a:lstStyle/>
                    <a:p>
                      <a:r>
                        <a:rPr kumimoji="1" lang="ja-JP" altLang="en-US" dirty="0" smtClean="0"/>
                        <a:t>削減可能ソースコード量</a:t>
                      </a:r>
                      <a:r>
                        <a:rPr kumimoji="1" lang="en-US" altLang="ja-JP" dirty="0" smtClean="0"/>
                        <a:t>(LoC)</a:t>
                      </a:r>
                      <a:endParaRPr kumimoji="1" lang="ja-JP" altLang="en-US" dirty="0"/>
                    </a:p>
                  </a:txBody>
                  <a:tcPr/>
                </a:tc>
                <a:tc>
                  <a:txBody>
                    <a:bodyPr/>
                    <a:lstStyle/>
                    <a:p>
                      <a:r>
                        <a:rPr kumimoji="1" lang="ja-JP" altLang="en-US" dirty="0" smtClean="0"/>
                        <a:t>コードクローン行数に</a:t>
                      </a:r>
                      <a:r>
                        <a:rPr kumimoji="1" lang="en-US" altLang="ja-JP" dirty="0" smtClean="0"/>
                        <a:t/>
                      </a:r>
                      <a:br>
                        <a:rPr kumimoji="1" lang="en-US" altLang="ja-JP" dirty="0" smtClean="0"/>
                      </a:br>
                      <a:r>
                        <a:rPr kumimoji="1" lang="ja-JP" altLang="en-US" dirty="0" smtClean="0"/>
                        <a:t>対する割合</a:t>
                      </a:r>
                      <a:endParaRPr kumimoji="1" lang="ja-JP" altLang="en-US" dirty="0"/>
                    </a:p>
                  </a:txBody>
                  <a:tcPr/>
                </a:tc>
                <a:extLst>
                  <a:ext uri="{0D108BD9-81ED-4DB2-BD59-A6C34878D82A}">
                    <a16:rowId xmlns:a16="http://schemas.microsoft.com/office/drawing/2014/main" val="3612244687"/>
                  </a:ext>
                </a:extLst>
              </a:tr>
              <a:tr h="370840">
                <a:tc>
                  <a:txBody>
                    <a:bodyPr/>
                    <a:lstStyle/>
                    <a:p>
                      <a:r>
                        <a:rPr kumimoji="1" lang="en-US" altLang="ja-JP" dirty="0" smtClean="0"/>
                        <a:t>Ant</a:t>
                      </a:r>
                    </a:p>
                  </a:txBody>
                  <a:tcPr/>
                </a:tc>
                <a:tc>
                  <a:txBody>
                    <a:bodyPr/>
                    <a:lstStyle/>
                    <a:p>
                      <a:pPr algn="r"/>
                      <a:r>
                        <a:rPr kumimoji="1" lang="en-US" altLang="ja-JP" dirty="0" smtClean="0"/>
                        <a:t>60k(22.3%)</a:t>
                      </a:r>
                    </a:p>
                  </a:txBody>
                  <a:tcPr/>
                </a:tc>
                <a:tc>
                  <a:txBody>
                    <a:bodyPr/>
                    <a:lstStyle/>
                    <a:p>
                      <a:pPr algn="r"/>
                      <a:r>
                        <a:rPr kumimoji="1" lang="en-US" altLang="ja-JP" dirty="0" smtClean="0"/>
                        <a:t>11,224</a:t>
                      </a:r>
                    </a:p>
                  </a:txBody>
                  <a:tcPr/>
                </a:tc>
                <a:tc>
                  <a:txBody>
                    <a:bodyPr/>
                    <a:lstStyle/>
                    <a:p>
                      <a:pPr algn="r"/>
                      <a:r>
                        <a:rPr kumimoji="1" lang="en-US" altLang="ja-JP" dirty="0" smtClean="0"/>
                        <a:t>3,429</a:t>
                      </a:r>
                      <a:endParaRPr kumimoji="1" lang="ja-JP" altLang="en-US" dirty="0"/>
                    </a:p>
                  </a:txBody>
                  <a:tcPr/>
                </a:tc>
                <a:tc>
                  <a:txBody>
                    <a:bodyPr/>
                    <a:lstStyle/>
                    <a:p>
                      <a:pPr algn="r"/>
                      <a:r>
                        <a:rPr kumimoji="1" lang="en-US" altLang="ja-JP" dirty="0" smtClean="0"/>
                        <a:t>5.7%</a:t>
                      </a:r>
                      <a:endParaRPr kumimoji="1" lang="ja-JP" altLang="en-US" dirty="0"/>
                    </a:p>
                  </a:txBody>
                  <a:tcPr/>
                </a:tc>
                <a:extLst>
                  <a:ext uri="{0D108BD9-81ED-4DB2-BD59-A6C34878D82A}">
                    <a16:rowId xmlns:a16="http://schemas.microsoft.com/office/drawing/2014/main" val="3829141715"/>
                  </a:ext>
                </a:extLst>
              </a:tr>
              <a:tr h="370840">
                <a:tc>
                  <a:txBody>
                    <a:bodyPr/>
                    <a:lstStyle/>
                    <a:p>
                      <a:r>
                        <a:rPr kumimoji="1" lang="en-US" altLang="ja-JP" dirty="0" smtClean="0"/>
                        <a:t>Columba</a:t>
                      </a:r>
                      <a:endParaRPr kumimoji="1" lang="ja-JP" altLang="en-US" dirty="0"/>
                    </a:p>
                  </a:txBody>
                  <a:tcPr/>
                </a:tc>
                <a:tc>
                  <a:txBody>
                    <a:bodyPr/>
                    <a:lstStyle/>
                    <a:p>
                      <a:pPr algn="r"/>
                      <a:r>
                        <a:rPr kumimoji="1" lang="en-US" altLang="ja-JP" dirty="0" smtClean="0"/>
                        <a:t>4.6k(8.5%)</a:t>
                      </a:r>
                      <a:endParaRPr kumimoji="1" lang="ja-JP" altLang="en-US" dirty="0"/>
                    </a:p>
                  </a:txBody>
                  <a:tcPr/>
                </a:tc>
                <a:tc>
                  <a:txBody>
                    <a:bodyPr/>
                    <a:lstStyle/>
                    <a:p>
                      <a:pPr algn="r"/>
                      <a:r>
                        <a:rPr kumimoji="1" lang="en-US" altLang="ja-JP" dirty="0" smtClean="0"/>
                        <a:t>1,394</a:t>
                      </a:r>
                      <a:endParaRPr kumimoji="1" lang="ja-JP" altLang="en-US" dirty="0"/>
                    </a:p>
                  </a:txBody>
                  <a:tcPr/>
                </a:tc>
                <a:tc>
                  <a:txBody>
                    <a:bodyPr/>
                    <a:lstStyle/>
                    <a:p>
                      <a:pPr algn="r"/>
                      <a:r>
                        <a:rPr kumimoji="1" lang="en-US" altLang="ja-JP" dirty="0" smtClean="0"/>
                        <a:t>584</a:t>
                      </a:r>
                      <a:endParaRPr kumimoji="1" lang="ja-JP" altLang="en-US" dirty="0"/>
                    </a:p>
                  </a:txBody>
                  <a:tcPr/>
                </a:tc>
                <a:tc>
                  <a:txBody>
                    <a:bodyPr/>
                    <a:lstStyle/>
                    <a:p>
                      <a:pPr algn="r"/>
                      <a:r>
                        <a:rPr kumimoji="1" lang="en-US" altLang="ja-JP" dirty="0" smtClean="0"/>
                        <a:t>12.7%</a:t>
                      </a:r>
                      <a:endParaRPr kumimoji="1" lang="ja-JP" altLang="en-US" dirty="0"/>
                    </a:p>
                  </a:txBody>
                  <a:tcPr/>
                </a:tc>
                <a:extLst>
                  <a:ext uri="{0D108BD9-81ED-4DB2-BD59-A6C34878D82A}">
                    <a16:rowId xmlns:a16="http://schemas.microsoft.com/office/drawing/2014/main" val="4154611201"/>
                  </a:ext>
                </a:extLst>
              </a:tr>
              <a:tr h="370840">
                <a:tc>
                  <a:txBody>
                    <a:bodyPr/>
                    <a:lstStyle/>
                    <a:p>
                      <a:r>
                        <a:rPr kumimoji="1" lang="en-US" altLang="ja-JP" dirty="0" err="1" smtClean="0"/>
                        <a:t>JMeter</a:t>
                      </a:r>
                      <a:endParaRPr kumimoji="1" lang="ja-JP" altLang="en-US" dirty="0"/>
                    </a:p>
                  </a:txBody>
                  <a:tcPr/>
                </a:tc>
                <a:tc>
                  <a:txBody>
                    <a:bodyPr/>
                    <a:lstStyle/>
                    <a:p>
                      <a:pPr algn="r"/>
                      <a:r>
                        <a:rPr kumimoji="1" lang="en-US" altLang="ja-JP" dirty="0" smtClean="0"/>
                        <a:t>5.6k(6.1%)</a:t>
                      </a:r>
                      <a:endParaRPr kumimoji="1" lang="ja-JP" altLang="en-US" dirty="0"/>
                    </a:p>
                  </a:txBody>
                  <a:tcPr/>
                </a:tc>
                <a:tc>
                  <a:txBody>
                    <a:bodyPr/>
                    <a:lstStyle/>
                    <a:p>
                      <a:pPr algn="r"/>
                      <a:r>
                        <a:rPr kumimoji="1" lang="en-US" altLang="ja-JP" dirty="0" smtClean="0"/>
                        <a:t>1,117</a:t>
                      </a:r>
                      <a:endParaRPr kumimoji="1" lang="ja-JP" altLang="en-US" dirty="0"/>
                    </a:p>
                  </a:txBody>
                  <a:tcPr/>
                </a:tc>
                <a:tc>
                  <a:txBody>
                    <a:bodyPr/>
                    <a:lstStyle/>
                    <a:p>
                      <a:pPr algn="r"/>
                      <a:r>
                        <a:rPr kumimoji="1" lang="en-US" altLang="ja-JP" dirty="0" smtClean="0"/>
                        <a:t>385</a:t>
                      </a:r>
                      <a:endParaRPr kumimoji="1" lang="ja-JP" altLang="en-US" dirty="0"/>
                    </a:p>
                  </a:txBody>
                  <a:tcPr/>
                </a:tc>
                <a:tc>
                  <a:txBody>
                    <a:bodyPr/>
                    <a:lstStyle/>
                    <a:p>
                      <a:pPr algn="r"/>
                      <a:r>
                        <a:rPr kumimoji="1" lang="en-US" altLang="ja-JP" dirty="0" smtClean="0"/>
                        <a:t>6.8%</a:t>
                      </a:r>
                      <a:endParaRPr kumimoji="1" lang="ja-JP" altLang="en-US" dirty="0"/>
                    </a:p>
                  </a:txBody>
                  <a:tcPr/>
                </a:tc>
                <a:extLst>
                  <a:ext uri="{0D108BD9-81ED-4DB2-BD59-A6C34878D82A}">
                    <a16:rowId xmlns:a16="http://schemas.microsoft.com/office/drawing/2014/main" val="77466497"/>
                  </a:ext>
                </a:extLst>
              </a:tr>
              <a:tr h="370840">
                <a:tc>
                  <a:txBody>
                    <a:bodyPr/>
                    <a:lstStyle/>
                    <a:p>
                      <a:r>
                        <a:rPr kumimoji="1" lang="en-US" altLang="ja-JP" dirty="0" err="1" smtClean="0"/>
                        <a:t>JEdit</a:t>
                      </a:r>
                      <a:endParaRPr kumimoji="1" lang="ja-JP" altLang="en-US" dirty="0"/>
                    </a:p>
                  </a:txBody>
                  <a:tcPr/>
                </a:tc>
                <a:tc>
                  <a:txBody>
                    <a:bodyPr/>
                    <a:lstStyle/>
                    <a:p>
                      <a:pPr algn="r"/>
                      <a:r>
                        <a:rPr kumimoji="1" lang="en-US" altLang="ja-JP" dirty="0" smtClean="0"/>
                        <a:t>1.8k(1.0%)</a:t>
                      </a:r>
                      <a:endParaRPr kumimoji="1" lang="ja-JP" altLang="en-US" dirty="0"/>
                    </a:p>
                  </a:txBody>
                  <a:tcPr/>
                </a:tc>
                <a:tc>
                  <a:txBody>
                    <a:bodyPr/>
                    <a:lstStyle/>
                    <a:p>
                      <a:pPr algn="r"/>
                      <a:r>
                        <a:rPr kumimoji="1" lang="en-US" altLang="ja-JP" dirty="0" smtClean="0"/>
                        <a:t>384</a:t>
                      </a:r>
                      <a:endParaRPr kumimoji="1" lang="ja-JP" altLang="en-US" dirty="0"/>
                    </a:p>
                  </a:txBody>
                  <a:tcPr/>
                </a:tc>
                <a:tc>
                  <a:txBody>
                    <a:bodyPr/>
                    <a:lstStyle/>
                    <a:p>
                      <a:pPr algn="r"/>
                      <a:r>
                        <a:rPr kumimoji="1" lang="en-US" altLang="ja-JP" dirty="0" smtClean="0"/>
                        <a:t>136</a:t>
                      </a:r>
                      <a:endParaRPr kumimoji="1" lang="ja-JP" altLang="en-US" dirty="0"/>
                    </a:p>
                  </a:txBody>
                  <a:tcPr/>
                </a:tc>
                <a:tc>
                  <a:txBody>
                    <a:bodyPr/>
                    <a:lstStyle/>
                    <a:p>
                      <a:pPr algn="r"/>
                      <a:r>
                        <a:rPr kumimoji="1" lang="en-US" altLang="ja-JP" dirty="0" smtClean="0"/>
                        <a:t>7.6%</a:t>
                      </a:r>
                      <a:endParaRPr kumimoji="1" lang="ja-JP" altLang="en-US" dirty="0"/>
                    </a:p>
                  </a:txBody>
                  <a:tcPr/>
                </a:tc>
                <a:extLst>
                  <a:ext uri="{0D108BD9-81ED-4DB2-BD59-A6C34878D82A}">
                    <a16:rowId xmlns:a16="http://schemas.microsoft.com/office/drawing/2014/main" val="1598261089"/>
                  </a:ext>
                </a:extLst>
              </a:tr>
              <a:tr h="370840">
                <a:tc>
                  <a:txBody>
                    <a:bodyPr/>
                    <a:lstStyle/>
                    <a:p>
                      <a:r>
                        <a:rPr kumimoji="1" lang="en-US" altLang="ja-JP" dirty="0" err="1" smtClean="0"/>
                        <a:t>JFreeChart</a:t>
                      </a:r>
                      <a:endParaRPr kumimoji="1" lang="ja-JP" altLang="en-US" dirty="0"/>
                    </a:p>
                  </a:txBody>
                  <a:tcPr/>
                </a:tc>
                <a:tc>
                  <a:txBody>
                    <a:bodyPr/>
                    <a:lstStyle/>
                    <a:p>
                      <a:pPr algn="r"/>
                      <a:r>
                        <a:rPr kumimoji="1" lang="en-US" altLang="ja-JP" dirty="0" smtClean="0"/>
                        <a:t>175k(56.4%)</a:t>
                      </a:r>
                      <a:endParaRPr kumimoji="1" lang="ja-JP" altLang="en-US" dirty="0"/>
                    </a:p>
                  </a:txBody>
                  <a:tcPr/>
                </a:tc>
                <a:tc>
                  <a:txBody>
                    <a:bodyPr/>
                    <a:lstStyle/>
                    <a:p>
                      <a:pPr algn="r"/>
                      <a:r>
                        <a:rPr kumimoji="1" lang="en-US" altLang="ja-JP" dirty="0" smtClean="0"/>
                        <a:t>30,495</a:t>
                      </a:r>
                      <a:endParaRPr kumimoji="1" lang="ja-JP" altLang="en-US" dirty="0"/>
                    </a:p>
                  </a:txBody>
                  <a:tcPr/>
                </a:tc>
                <a:tc>
                  <a:txBody>
                    <a:bodyPr/>
                    <a:lstStyle/>
                    <a:p>
                      <a:pPr algn="r"/>
                      <a:r>
                        <a:rPr kumimoji="1" lang="en-US" altLang="ja-JP" dirty="0" smtClean="0"/>
                        <a:t>9,700</a:t>
                      </a:r>
                      <a:endParaRPr kumimoji="1" lang="ja-JP" altLang="en-US" dirty="0"/>
                    </a:p>
                  </a:txBody>
                  <a:tcPr/>
                </a:tc>
                <a:tc>
                  <a:txBody>
                    <a:bodyPr/>
                    <a:lstStyle/>
                    <a:p>
                      <a:pPr algn="r"/>
                      <a:r>
                        <a:rPr kumimoji="1" lang="en-US" altLang="ja-JP" dirty="0" smtClean="0"/>
                        <a:t>5.5%</a:t>
                      </a:r>
                      <a:endParaRPr kumimoji="1" lang="ja-JP" altLang="en-US" dirty="0"/>
                    </a:p>
                  </a:txBody>
                  <a:tcPr/>
                </a:tc>
                <a:extLst>
                  <a:ext uri="{0D108BD9-81ED-4DB2-BD59-A6C34878D82A}">
                    <a16:rowId xmlns:a16="http://schemas.microsoft.com/office/drawing/2014/main" val="2851784321"/>
                  </a:ext>
                </a:extLst>
              </a:tr>
              <a:tr h="370840">
                <a:tc>
                  <a:txBody>
                    <a:bodyPr/>
                    <a:lstStyle/>
                    <a:p>
                      <a:r>
                        <a:rPr kumimoji="1" lang="en-US" altLang="ja-JP" dirty="0" err="1" smtClean="0"/>
                        <a:t>JRuby</a:t>
                      </a:r>
                      <a:endParaRPr kumimoji="1" lang="ja-JP" altLang="en-US" dirty="0"/>
                    </a:p>
                  </a:txBody>
                  <a:tcPr/>
                </a:tc>
                <a:tc>
                  <a:txBody>
                    <a:bodyPr/>
                    <a:lstStyle/>
                    <a:p>
                      <a:pPr algn="r"/>
                      <a:r>
                        <a:rPr kumimoji="1" lang="en-US" altLang="ja-JP" dirty="0" smtClean="0"/>
                        <a:t>61k(18.8%)</a:t>
                      </a:r>
                      <a:endParaRPr kumimoji="1" lang="ja-JP" altLang="en-US" dirty="0"/>
                    </a:p>
                  </a:txBody>
                  <a:tcPr/>
                </a:tc>
                <a:tc>
                  <a:txBody>
                    <a:bodyPr/>
                    <a:lstStyle/>
                    <a:p>
                      <a:pPr algn="r"/>
                      <a:r>
                        <a:rPr kumimoji="1" lang="en-US" altLang="ja-JP" dirty="0" smtClean="0"/>
                        <a:t>7,708</a:t>
                      </a:r>
                      <a:endParaRPr kumimoji="1" lang="ja-JP" altLang="en-US" dirty="0"/>
                    </a:p>
                  </a:txBody>
                  <a:tcPr/>
                </a:tc>
                <a:tc>
                  <a:txBody>
                    <a:bodyPr/>
                    <a:lstStyle/>
                    <a:p>
                      <a:pPr algn="r"/>
                      <a:r>
                        <a:rPr kumimoji="1" lang="en-US" altLang="ja-JP" dirty="0" smtClean="0"/>
                        <a:t>2,161</a:t>
                      </a:r>
                      <a:endParaRPr kumimoji="1" lang="ja-JP" altLang="en-US" dirty="0"/>
                    </a:p>
                  </a:txBody>
                  <a:tcPr/>
                </a:tc>
                <a:tc>
                  <a:txBody>
                    <a:bodyPr/>
                    <a:lstStyle/>
                    <a:p>
                      <a:pPr algn="r"/>
                      <a:r>
                        <a:rPr kumimoji="1" lang="en-US" altLang="ja-JP" dirty="0" smtClean="0"/>
                        <a:t>3.5%</a:t>
                      </a:r>
                      <a:endParaRPr kumimoji="1" lang="ja-JP" altLang="en-US" dirty="0"/>
                    </a:p>
                  </a:txBody>
                  <a:tcPr/>
                </a:tc>
                <a:extLst>
                  <a:ext uri="{0D108BD9-81ED-4DB2-BD59-A6C34878D82A}">
                    <a16:rowId xmlns:a16="http://schemas.microsoft.com/office/drawing/2014/main" val="1969969464"/>
                  </a:ext>
                </a:extLst>
              </a:tr>
              <a:tr h="370840">
                <a:tc>
                  <a:txBody>
                    <a:bodyPr/>
                    <a:lstStyle/>
                    <a:p>
                      <a:r>
                        <a:rPr kumimoji="1" lang="en-US" altLang="ja-JP" dirty="0" err="1" smtClean="0"/>
                        <a:t>Xerces</a:t>
                      </a:r>
                      <a:endParaRPr kumimoji="1" lang="ja-JP" altLang="en-US" dirty="0"/>
                    </a:p>
                  </a:txBody>
                  <a:tcPr/>
                </a:tc>
                <a:tc>
                  <a:txBody>
                    <a:bodyPr/>
                    <a:lstStyle/>
                    <a:p>
                      <a:pPr algn="r"/>
                      <a:r>
                        <a:rPr kumimoji="1" lang="en-US" altLang="ja-JP" dirty="0" smtClean="0"/>
                        <a:t>83k(34.9%)</a:t>
                      </a:r>
                      <a:endParaRPr kumimoji="1" lang="ja-JP" altLang="en-US" dirty="0"/>
                    </a:p>
                  </a:txBody>
                  <a:tcPr/>
                </a:tc>
                <a:tc>
                  <a:txBody>
                    <a:bodyPr/>
                    <a:lstStyle/>
                    <a:p>
                      <a:pPr algn="r"/>
                      <a:r>
                        <a:rPr kumimoji="1" lang="en-US" altLang="ja-JP" dirty="0" smtClean="0"/>
                        <a:t>16,611</a:t>
                      </a:r>
                      <a:endParaRPr kumimoji="1" lang="ja-JP" altLang="en-US" dirty="0"/>
                    </a:p>
                  </a:txBody>
                  <a:tcPr/>
                </a:tc>
                <a:tc>
                  <a:txBody>
                    <a:bodyPr/>
                    <a:lstStyle/>
                    <a:p>
                      <a:pPr algn="r"/>
                      <a:r>
                        <a:rPr kumimoji="1" lang="en-US" altLang="ja-JP" dirty="0" smtClean="0"/>
                        <a:t>5,533</a:t>
                      </a:r>
                      <a:endParaRPr kumimoji="1" lang="ja-JP" altLang="en-US" dirty="0"/>
                    </a:p>
                  </a:txBody>
                  <a:tcPr/>
                </a:tc>
                <a:tc>
                  <a:txBody>
                    <a:bodyPr/>
                    <a:lstStyle/>
                    <a:p>
                      <a:pPr algn="r"/>
                      <a:r>
                        <a:rPr kumimoji="1" lang="en-US" altLang="ja-JP" dirty="0" smtClean="0"/>
                        <a:t>6.6%</a:t>
                      </a:r>
                      <a:endParaRPr kumimoji="1" lang="ja-JP" altLang="en-US" dirty="0"/>
                    </a:p>
                  </a:txBody>
                  <a:tcPr/>
                </a:tc>
                <a:extLst>
                  <a:ext uri="{0D108BD9-81ED-4DB2-BD59-A6C34878D82A}">
                    <a16:rowId xmlns:a16="http://schemas.microsoft.com/office/drawing/2014/main" val="1891820761"/>
                  </a:ext>
                </a:extLst>
              </a:tr>
            </a:tbl>
          </a:graphicData>
        </a:graphic>
      </p:graphicFrame>
      <p:sp>
        <p:nvSpPr>
          <p:cNvPr id="5" name="角丸四角形 4"/>
          <p:cNvSpPr/>
          <p:nvPr/>
        </p:nvSpPr>
        <p:spPr>
          <a:xfrm>
            <a:off x="3692107" y="2559139"/>
            <a:ext cx="1794294" cy="3959525"/>
          </a:xfrm>
          <a:prstGeom prst="roundRect">
            <a:avLst/>
          </a:prstGeom>
          <a:noFill/>
          <a:ln w="571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四角形吹き出し 5"/>
          <p:cNvSpPr/>
          <p:nvPr/>
        </p:nvSpPr>
        <p:spPr>
          <a:xfrm>
            <a:off x="905774" y="1535502"/>
            <a:ext cx="7919050" cy="905773"/>
          </a:xfrm>
          <a:prstGeom prst="wedgeRectCallout">
            <a:avLst>
              <a:gd name="adj1" fmla="val 5298"/>
              <a:gd name="adj2" fmla="val 65357"/>
            </a:avLst>
          </a:prstGeom>
          <a:solidFill>
            <a:schemeClr val="bg1"/>
          </a:solidFill>
          <a:ln w="571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Step</a:t>
            </a:r>
            <a:r>
              <a:rPr lang="ja-JP" altLang="en-US" dirty="0" smtClean="0">
                <a:solidFill>
                  <a:schemeClr val="tx1"/>
                </a:solidFill>
              </a:rPr>
              <a:t>② リファクタリング可能なコードクローンの特定</a:t>
            </a:r>
            <a:endParaRPr kumimoji="1" lang="en-US" altLang="ja-JP" dirty="0" smtClean="0">
              <a:solidFill>
                <a:schemeClr val="tx1"/>
              </a:solidFill>
            </a:endParaRPr>
          </a:p>
        </p:txBody>
      </p:sp>
    </p:spTree>
    <p:extLst>
      <p:ext uri="{BB962C8B-B14F-4D97-AF65-F5344CB8AC3E}">
        <p14:creationId xmlns:p14="http://schemas.microsoft.com/office/powerpoint/2010/main" val="307235536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コードクローン</a:t>
            </a:r>
            <a:endParaRPr kumimoji="1" lang="ja-JP" altLang="en-US" dirty="0"/>
          </a:p>
        </p:txBody>
      </p:sp>
      <p:sp>
        <p:nvSpPr>
          <p:cNvPr id="14" name="メモ 13"/>
          <p:cNvSpPr/>
          <p:nvPr/>
        </p:nvSpPr>
        <p:spPr>
          <a:xfrm rot="10800000" flipH="1">
            <a:off x="603893" y="2725946"/>
            <a:ext cx="3502280" cy="3430755"/>
          </a:xfrm>
          <a:prstGeom prst="foldedCorner">
            <a:avLst/>
          </a:prstGeom>
          <a:solidFill>
            <a:schemeClr val="bg1">
              <a:lumMod val="95000"/>
            </a:schemeClr>
          </a:solid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15" name="フリーフォーム 14"/>
          <p:cNvSpPr/>
          <p:nvPr/>
        </p:nvSpPr>
        <p:spPr>
          <a:xfrm>
            <a:off x="768392" y="3426899"/>
            <a:ext cx="3070362" cy="1160432"/>
          </a:xfrm>
          <a:custGeom>
            <a:avLst/>
            <a:gdLst>
              <a:gd name="connsiteX0" fmla="*/ 0 w 848564"/>
              <a:gd name="connsiteY0" fmla="*/ 299046 h 394144"/>
              <a:gd name="connsiteX1" fmla="*/ 351130 w 848564"/>
              <a:gd name="connsiteY1" fmla="*/ 299046 h 394144"/>
              <a:gd name="connsiteX2" fmla="*/ 351130 w 848564"/>
              <a:gd name="connsiteY2" fmla="*/ 394144 h 394144"/>
              <a:gd name="connsiteX3" fmla="*/ 0 w 848564"/>
              <a:gd name="connsiteY3" fmla="*/ 394144 h 394144"/>
              <a:gd name="connsiteX4" fmla="*/ 0 w 848564"/>
              <a:gd name="connsiteY4" fmla="*/ 0 h 394144"/>
              <a:gd name="connsiteX5" fmla="*/ 848564 w 848564"/>
              <a:gd name="connsiteY5" fmla="*/ 0 h 394144"/>
              <a:gd name="connsiteX6" fmla="*/ 848564 w 848564"/>
              <a:gd name="connsiteY6" fmla="*/ 299045 h 394144"/>
              <a:gd name="connsiteX7" fmla="*/ 0 w 848564"/>
              <a:gd name="connsiteY7" fmla="*/ 299045 h 3941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48564" h="394144">
                <a:moveTo>
                  <a:pt x="0" y="299046"/>
                </a:moveTo>
                <a:lnTo>
                  <a:pt x="351130" y="299046"/>
                </a:lnTo>
                <a:lnTo>
                  <a:pt x="351130" y="394144"/>
                </a:lnTo>
                <a:lnTo>
                  <a:pt x="0" y="394144"/>
                </a:lnTo>
                <a:close/>
                <a:moveTo>
                  <a:pt x="0" y="0"/>
                </a:moveTo>
                <a:lnTo>
                  <a:pt x="848564" y="0"/>
                </a:lnTo>
                <a:lnTo>
                  <a:pt x="848564" y="299045"/>
                </a:lnTo>
                <a:lnTo>
                  <a:pt x="0" y="299045"/>
                </a:lnTo>
                <a:close/>
              </a:path>
            </a:pathLst>
          </a:cu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r>
              <a:rPr lang="en-US" altLang="ja-JP" sz="1400" dirty="0" smtClean="0">
                <a:solidFill>
                  <a:sysClr val="windowText" lastClr="000000"/>
                </a:solidFill>
              </a:rPr>
              <a:t>public void encodeUTF8(byte </a:t>
            </a:r>
            <a:r>
              <a:rPr lang="en-US" altLang="ja-JP" sz="1400" dirty="0" err="1" smtClean="0">
                <a:solidFill>
                  <a:sysClr val="windowText" lastClr="000000"/>
                </a:solidFill>
              </a:rPr>
              <a:t>msg</a:t>
            </a:r>
            <a:r>
              <a:rPr lang="en-US" altLang="ja-JP" sz="1400" dirty="0" smtClean="0">
                <a:solidFill>
                  <a:sysClr val="windowText" lastClr="000000"/>
                </a:solidFill>
              </a:rPr>
              <a:t>){</a:t>
            </a:r>
          </a:p>
          <a:p>
            <a:r>
              <a:rPr lang="en-US" altLang="ja-JP" sz="1400" dirty="0">
                <a:solidFill>
                  <a:sysClr val="windowText" lastClr="000000"/>
                </a:solidFill>
              </a:rPr>
              <a:t>	… </a:t>
            </a:r>
            <a:r>
              <a:rPr lang="en-US" altLang="ja-JP" sz="1400" dirty="0" smtClean="0">
                <a:solidFill>
                  <a:sysClr val="windowText" lastClr="000000"/>
                </a:solidFill>
              </a:rPr>
              <a:t>…</a:t>
            </a:r>
            <a:r>
              <a:rPr lang="en-US" altLang="ja-JP" sz="1400" dirty="0">
                <a:solidFill>
                  <a:sysClr val="windowText" lastClr="000000"/>
                </a:solidFill>
              </a:rPr>
              <a:t> </a:t>
            </a:r>
            <a:r>
              <a:rPr lang="en-US" altLang="ja-JP" sz="1400" dirty="0" smtClean="0">
                <a:solidFill>
                  <a:sysClr val="windowText" lastClr="000000"/>
                </a:solidFill>
              </a:rPr>
              <a:t>…</a:t>
            </a:r>
          </a:p>
          <a:p>
            <a:r>
              <a:rPr lang="en-US" altLang="ja-JP" sz="1400" dirty="0">
                <a:solidFill>
                  <a:sysClr val="windowText" lastClr="000000"/>
                </a:solidFill>
              </a:rPr>
              <a:t>	</a:t>
            </a:r>
            <a:r>
              <a:rPr lang="en-US" altLang="ja-JP" sz="1400" dirty="0" smtClean="0">
                <a:solidFill>
                  <a:sysClr val="windowText" lastClr="000000"/>
                </a:solidFill>
              </a:rPr>
              <a:t>return </a:t>
            </a:r>
            <a:r>
              <a:rPr lang="en-US" altLang="ja-JP" sz="1400" dirty="0" err="1" smtClean="0">
                <a:solidFill>
                  <a:sysClr val="windowText" lastClr="000000"/>
                </a:solidFill>
              </a:rPr>
              <a:t>str</a:t>
            </a:r>
            <a:r>
              <a:rPr lang="en-US" altLang="ja-JP" sz="1400" dirty="0" smtClean="0">
                <a:solidFill>
                  <a:sysClr val="windowText" lastClr="000000"/>
                </a:solidFill>
              </a:rPr>
              <a:t>;</a:t>
            </a:r>
          </a:p>
          <a:p>
            <a:r>
              <a:rPr kumimoji="1" lang="en-US" altLang="ja-JP" sz="1400" dirty="0">
                <a:solidFill>
                  <a:sysClr val="windowText" lastClr="000000"/>
                </a:solidFill>
              </a:rPr>
              <a:t>}</a:t>
            </a:r>
            <a:endParaRPr kumimoji="1" lang="ja-JP" altLang="en-US" sz="1400" dirty="0">
              <a:solidFill>
                <a:sysClr val="windowText" lastClr="000000"/>
              </a:solidFill>
            </a:endParaRPr>
          </a:p>
        </p:txBody>
      </p:sp>
      <p:sp>
        <p:nvSpPr>
          <p:cNvPr id="16" name="フリーフォーム 15"/>
          <p:cNvSpPr/>
          <p:nvPr/>
        </p:nvSpPr>
        <p:spPr>
          <a:xfrm>
            <a:off x="768391" y="4805784"/>
            <a:ext cx="3070363" cy="1132464"/>
          </a:xfrm>
          <a:custGeom>
            <a:avLst/>
            <a:gdLst>
              <a:gd name="connsiteX0" fmla="*/ 0 w 848564"/>
              <a:gd name="connsiteY0" fmla="*/ 299046 h 394144"/>
              <a:gd name="connsiteX1" fmla="*/ 351130 w 848564"/>
              <a:gd name="connsiteY1" fmla="*/ 299046 h 394144"/>
              <a:gd name="connsiteX2" fmla="*/ 351130 w 848564"/>
              <a:gd name="connsiteY2" fmla="*/ 394144 h 394144"/>
              <a:gd name="connsiteX3" fmla="*/ 0 w 848564"/>
              <a:gd name="connsiteY3" fmla="*/ 394144 h 394144"/>
              <a:gd name="connsiteX4" fmla="*/ 0 w 848564"/>
              <a:gd name="connsiteY4" fmla="*/ 0 h 394144"/>
              <a:gd name="connsiteX5" fmla="*/ 848564 w 848564"/>
              <a:gd name="connsiteY5" fmla="*/ 0 h 394144"/>
              <a:gd name="connsiteX6" fmla="*/ 848564 w 848564"/>
              <a:gd name="connsiteY6" fmla="*/ 299045 h 394144"/>
              <a:gd name="connsiteX7" fmla="*/ 0 w 848564"/>
              <a:gd name="connsiteY7" fmla="*/ 299045 h 3941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48564" h="394144">
                <a:moveTo>
                  <a:pt x="0" y="299046"/>
                </a:moveTo>
                <a:lnTo>
                  <a:pt x="351130" y="299046"/>
                </a:lnTo>
                <a:lnTo>
                  <a:pt x="351130" y="394144"/>
                </a:lnTo>
                <a:lnTo>
                  <a:pt x="0" y="394144"/>
                </a:lnTo>
                <a:close/>
                <a:moveTo>
                  <a:pt x="0" y="0"/>
                </a:moveTo>
                <a:lnTo>
                  <a:pt x="848564" y="0"/>
                </a:lnTo>
                <a:lnTo>
                  <a:pt x="848564" y="299045"/>
                </a:lnTo>
                <a:lnTo>
                  <a:pt x="0" y="299045"/>
                </a:lnTo>
                <a:close/>
              </a:path>
            </a:pathLst>
          </a:cu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r>
              <a:rPr lang="en-US" altLang="ja-JP" sz="1400" dirty="0" smtClean="0">
                <a:solidFill>
                  <a:sysClr val="windowText" lastClr="000000"/>
                </a:solidFill>
              </a:rPr>
              <a:t>public void encodeUTF16(byte </a:t>
            </a:r>
            <a:r>
              <a:rPr lang="en-US" altLang="ja-JP" sz="1400" dirty="0" err="1" smtClean="0">
                <a:solidFill>
                  <a:sysClr val="windowText" lastClr="000000"/>
                </a:solidFill>
              </a:rPr>
              <a:t>msg</a:t>
            </a:r>
            <a:r>
              <a:rPr lang="en-US" altLang="ja-JP" sz="1400" dirty="0" smtClean="0">
                <a:solidFill>
                  <a:sysClr val="windowText" lastClr="000000"/>
                </a:solidFill>
              </a:rPr>
              <a:t>){</a:t>
            </a:r>
          </a:p>
          <a:p>
            <a:r>
              <a:rPr lang="en-US" altLang="ja-JP" sz="1400" dirty="0">
                <a:solidFill>
                  <a:sysClr val="windowText" lastClr="000000"/>
                </a:solidFill>
              </a:rPr>
              <a:t>	… </a:t>
            </a:r>
            <a:r>
              <a:rPr lang="en-US" altLang="ja-JP" sz="1400" dirty="0" smtClean="0">
                <a:solidFill>
                  <a:sysClr val="windowText" lastClr="000000"/>
                </a:solidFill>
              </a:rPr>
              <a:t>…</a:t>
            </a:r>
            <a:r>
              <a:rPr lang="en-US" altLang="ja-JP" sz="1400" dirty="0">
                <a:solidFill>
                  <a:sysClr val="windowText" lastClr="000000"/>
                </a:solidFill>
              </a:rPr>
              <a:t> </a:t>
            </a:r>
            <a:r>
              <a:rPr lang="en-US" altLang="ja-JP" sz="1400" dirty="0" smtClean="0">
                <a:solidFill>
                  <a:sysClr val="windowText" lastClr="000000"/>
                </a:solidFill>
              </a:rPr>
              <a:t>…</a:t>
            </a:r>
          </a:p>
          <a:p>
            <a:r>
              <a:rPr lang="en-US" altLang="ja-JP" sz="1400" dirty="0">
                <a:solidFill>
                  <a:sysClr val="windowText" lastClr="000000"/>
                </a:solidFill>
              </a:rPr>
              <a:t>	</a:t>
            </a:r>
            <a:r>
              <a:rPr lang="en-US" altLang="ja-JP" sz="1400" dirty="0" smtClean="0">
                <a:solidFill>
                  <a:sysClr val="windowText" lastClr="000000"/>
                </a:solidFill>
              </a:rPr>
              <a:t>return </a:t>
            </a:r>
            <a:r>
              <a:rPr lang="en-US" altLang="ja-JP" sz="1400" dirty="0" err="1" smtClean="0">
                <a:solidFill>
                  <a:sysClr val="windowText" lastClr="000000"/>
                </a:solidFill>
              </a:rPr>
              <a:t>str</a:t>
            </a:r>
            <a:r>
              <a:rPr lang="en-US" altLang="ja-JP" sz="1400" dirty="0" smtClean="0">
                <a:solidFill>
                  <a:sysClr val="windowText" lastClr="000000"/>
                </a:solidFill>
              </a:rPr>
              <a:t>;</a:t>
            </a:r>
          </a:p>
          <a:p>
            <a:r>
              <a:rPr kumimoji="1" lang="en-US" altLang="ja-JP" sz="1400" dirty="0">
                <a:solidFill>
                  <a:sysClr val="windowText" lastClr="000000"/>
                </a:solidFill>
              </a:rPr>
              <a:t>}</a:t>
            </a:r>
            <a:endParaRPr kumimoji="1" lang="ja-JP" altLang="en-US" sz="1400" dirty="0">
              <a:solidFill>
                <a:sysClr val="windowText" lastClr="000000"/>
              </a:solidFill>
            </a:endParaRPr>
          </a:p>
        </p:txBody>
      </p:sp>
      <p:sp>
        <p:nvSpPr>
          <p:cNvPr id="20" name="メモ 19"/>
          <p:cNvSpPr/>
          <p:nvPr/>
        </p:nvSpPr>
        <p:spPr>
          <a:xfrm rot="10800000" flipH="1">
            <a:off x="4827961" y="2725946"/>
            <a:ext cx="3502280" cy="3430755"/>
          </a:xfrm>
          <a:prstGeom prst="foldedCorner">
            <a:avLst/>
          </a:prstGeom>
          <a:solidFill>
            <a:schemeClr val="bg1">
              <a:lumMod val="95000"/>
            </a:schemeClr>
          </a:solid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21" name="フリーフォーム 20"/>
          <p:cNvSpPr/>
          <p:nvPr/>
        </p:nvSpPr>
        <p:spPr>
          <a:xfrm>
            <a:off x="5043919" y="4007115"/>
            <a:ext cx="3070362" cy="1160432"/>
          </a:xfrm>
          <a:custGeom>
            <a:avLst/>
            <a:gdLst>
              <a:gd name="connsiteX0" fmla="*/ 0 w 848564"/>
              <a:gd name="connsiteY0" fmla="*/ 299046 h 394144"/>
              <a:gd name="connsiteX1" fmla="*/ 351130 w 848564"/>
              <a:gd name="connsiteY1" fmla="*/ 299046 h 394144"/>
              <a:gd name="connsiteX2" fmla="*/ 351130 w 848564"/>
              <a:gd name="connsiteY2" fmla="*/ 394144 h 394144"/>
              <a:gd name="connsiteX3" fmla="*/ 0 w 848564"/>
              <a:gd name="connsiteY3" fmla="*/ 394144 h 394144"/>
              <a:gd name="connsiteX4" fmla="*/ 0 w 848564"/>
              <a:gd name="connsiteY4" fmla="*/ 0 h 394144"/>
              <a:gd name="connsiteX5" fmla="*/ 848564 w 848564"/>
              <a:gd name="connsiteY5" fmla="*/ 0 h 394144"/>
              <a:gd name="connsiteX6" fmla="*/ 848564 w 848564"/>
              <a:gd name="connsiteY6" fmla="*/ 299045 h 394144"/>
              <a:gd name="connsiteX7" fmla="*/ 0 w 848564"/>
              <a:gd name="connsiteY7" fmla="*/ 299045 h 3941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48564" h="394144">
                <a:moveTo>
                  <a:pt x="0" y="299046"/>
                </a:moveTo>
                <a:lnTo>
                  <a:pt x="351130" y="299046"/>
                </a:lnTo>
                <a:lnTo>
                  <a:pt x="351130" y="394144"/>
                </a:lnTo>
                <a:lnTo>
                  <a:pt x="0" y="394144"/>
                </a:lnTo>
                <a:close/>
                <a:moveTo>
                  <a:pt x="0" y="0"/>
                </a:moveTo>
                <a:lnTo>
                  <a:pt x="848564" y="0"/>
                </a:lnTo>
                <a:lnTo>
                  <a:pt x="848564" y="299045"/>
                </a:lnTo>
                <a:lnTo>
                  <a:pt x="0" y="299045"/>
                </a:lnTo>
                <a:close/>
              </a:path>
            </a:pathLst>
          </a:cu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r>
              <a:rPr lang="en-US" altLang="ja-JP" sz="1400" dirty="0" smtClean="0">
                <a:solidFill>
                  <a:sysClr val="windowText" lastClr="000000"/>
                </a:solidFill>
              </a:rPr>
              <a:t>public void encodeUTF8(byte </a:t>
            </a:r>
            <a:r>
              <a:rPr lang="en-US" altLang="ja-JP" sz="1400" dirty="0" err="1" smtClean="0">
                <a:solidFill>
                  <a:sysClr val="windowText" lastClr="000000"/>
                </a:solidFill>
              </a:rPr>
              <a:t>msg</a:t>
            </a:r>
            <a:r>
              <a:rPr lang="en-US" altLang="ja-JP" sz="1400" dirty="0" smtClean="0">
                <a:solidFill>
                  <a:sysClr val="windowText" lastClr="000000"/>
                </a:solidFill>
              </a:rPr>
              <a:t>){</a:t>
            </a:r>
          </a:p>
          <a:p>
            <a:r>
              <a:rPr lang="en-US" altLang="ja-JP" sz="1400" dirty="0">
                <a:solidFill>
                  <a:sysClr val="windowText" lastClr="000000"/>
                </a:solidFill>
              </a:rPr>
              <a:t>	… </a:t>
            </a:r>
            <a:r>
              <a:rPr lang="en-US" altLang="ja-JP" sz="1400" dirty="0" smtClean="0">
                <a:solidFill>
                  <a:sysClr val="windowText" lastClr="000000"/>
                </a:solidFill>
              </a:rPr>
              <a:t>…</a:t>
            </a:r>
            <a:r>
              <a:rPr lang="en-US" altLang="ja-JP" sz="1400" dirty="0">
                <a:solidFill>
                  <a:sysClr val="windowText" lastClr="000000"/>
                </a:solidFill>
              </a:rPr>
              <a:t> </a:t>
            </a:r>
            <a:r>
              <a:rPr lang="en-US" altLang="ja-JP" sz="1400" dirty="0" smtClean="0">
                <a:solidFill>
                  <a:sysClr val="windowText" lastClr="000000"/>
                </a:solidFill>
              </a:rPr>
              <a:t>…</a:t>
            </a:r>
          </a:p>
          <a:p>
            <a:r>
              <a:rPr lang="en-US" altLang="ja-JP" sz="1400" dirty="0">
                <a:solidFill>
                  <a:sysClr val="windowText" lastClr="000000"/>
                </a:solidFill>
              </a:rPr>
              <a:t>	</a:t>
            </a:r>
            <a:r>
              <a:rPr lang="en-US" altLang="ja-JP" sz="1400" dirty="0" smtClean="0">
                <a:solidFill>
                  <a:sysClr val="windowText" lastClr="000000"/>
                </a:solidFill>
              </a:rPr>
              <a:t>return </a:t>
            </a:r>
            <a:r>
              <a:rPr lang="en-US" altLang="ja-JP" sz="1400" dirty="0" err="1" smtClean="0">
                <a:solidFill>
                  <a:sysClr val="windowText" lastClr="000000"/>
                </a:solidFill>
              </a:rPr>
              <a:t>str</a:t>
            </a:r>
            <a:r>
              <a:rPr lang="en-US" altLang="ja-JP" sz="1400" dirty="0" smtClean="0">
                <a:solidFill>
                  <a:sysClr val="windowText" lastClr="000000"/>
                </a:solidFill>
              </a:rPr>
              <a:t>;</a:t>
            </a:r>
          </a:p>
          <a:p>
            <a:r>
              <a:rPr kumimoji="1" lang="en-US" altLang="ja-JP" sz="1400" dirty="0">
                <a:solidFill>
                  <a:sysClr val="windowText" lastClr="000000"/>
                </a:solidFill>
              </a:rPr>
              <a:t>}</a:t>
            </a:r>
            <a:endParaRPr kumimoji="1" lang="ja-JP" altLang="en-US" sz="1400" dirty="0">
              <a:solidFill>
                <a:sysClr val="windowText" lastClr="000000"/>
              </a:solidFill>
            </a:endParaRPr>
          </a:p>
        </p:txBody>
      </p:sp>
      <p:sp>
        <p:nvSpPr>
          <p:cNvPr id="23" name="テキスト ボックス 22"/>
          <p:cNvSpPr txBox="1"/>
          <p:nvPr/>
        </p:nvSpPr>
        <p:spPr>
          <a:xfrm>
            <a:off x="5685645" y="2856326"/>
            <a:ext cx="2101666" cy="400110"/>
          </a:xfrm>
          <a:prstGeom prst="rect">
            <a:avLst/>
          </a:prstGeom>
          <a:noFill/>
        </p:spPr>
        <p:txBody>
          <a:bodyPr wrap="none" rtlCol="0">
            <a:spAutoFit/>
          </a:bodyPr>
          <a:lstStyle/>
          <a:p>
            <a:r>
              <a:rPr lang="en-US" altLang="ja-JP" sz="2000" dirty="0" smtClean="0">
                <a:latin typeface="+mj-ea"/>
                <a:ea typeface="+mj-ea"/>
              </a:rPr>
              <a:t>test2\</a:t>
            </a:r>
            <a:r>
              <a:rPr kumimoji="1" lang="en-US" altLang="ja-JP" sz="2000" dirty="0" smtClean="0">
                <a:latin typeface="+mj-ea"/>
                <a:ea typeface="+mj-ea"/>
              </a:rPr>
              <a:t>utils.java</a:t>
            </a:r>
            <a:endParaRPr kumimoji="1" lang="ja-JP" altLang="en-US" sz="2000" dirty="0">
              <a:latin typeface="+mj-ea"/>
              <a:ea typeface="+mj-ea"/>
            </a:endParaRPr>
          </a:p>
        </p:txBody>
      </p:sp>
      <p:sp>
        <p:nvSpPr>
          <p:cNvPr id="24" name="テキスト ボックス 23"/>
          <p:cNvSpPr txBox="1"/>
          <p:nvPr/>
        </p:nvSpPr>
        <p:spPr>
          <a:xfrm>
            <a:off x="1371361" y="2899378"/>
            <a:ext cx="2101666" cy="400110"/>
          </a:xfrm>
          <a:prstGeom prst="rect">
            <a:avLst/>
          </a:prstGeom>
          <a:noFill/>
        </p:spPr>
        <p:txBody>
          <a:bodyPr wrap="none" rtlCol="0">
            <a:spAutoFit/>
          </a:bodyPr>
          <a:lstStyle/>
          <a:p>
            <a:r>
              <a:rPr kumimoji="1" lang="en-US" altLang="ja-JP" sz="2000" dirty="0" smtClean="0">
                <a:latin typeface="+mj-ea"/>
                <a:ea typeface="+mj-ea"/>
              </a:rPr>
              <a:t>test1\utils.java</a:t>
            </a:r>
            <a:endParaRPr kumimoji="1" lang="ja-JP" altLang="en-US" sz="2000" dirty="0">
              <a:latin typeface="+mj-ea"/>
              <a:ea typeface="+mj-ea"/>
            </a:endParaRPr>
          </a:p>
        </p:txBody>
      </p:sp>
      <p:sp>
        <p:nvSpPr>
          <p:cNvPr id="25" name="コンテンツ プレースホルダー 2"/>
          <p:cNvSpPr>
            <a:spLocks noGrp="1"/>
          </p:cNvSpPr>
          <p:nvPr>
            <p:ph idx="1"/>
          </p:nvPr>
        </p:nvSpPr>
        <p:spPr>
          <a:xfrm>
            <a:off x="457200" y="1600200"/>
            <a:ext cx="8229600" cy="907293"/>
          </a:xfrm>
        </p:spPr>
        <p:txBody>
          <a:bodyPr/>
          <a:lstStyle/>
          <a:p>
            <a:r>
              <a:rPr kumimoji="1" lang="ja-JP" altLang="en-US" sz="2400" dirty="0" smtClean="0"/>
              <a:t>ソースコードに含まれる同一または類似した部分を持つコード片を指す</a:t>
            </a:r>
            <a:endParaRPr kumimoji="1" lang="ja-JP" altLang="en-US" sz="2400" dirty="0"/>
          </a:p>
        </p:txBody>
      </p:sp>
      <p:sp>
        <p:nvSpPr>
          <p:cNvPr id="26" name="フリーフォーム 25"/>
          <p:cNvSpPr/>
          <p:nvPr/>
        </p:nvSpPr>
        <p:spPr>
          <a:xfrm>
            <a:off x="667433" y="3330454"/>
            <a:ext cx="7544914" cy="2699410"/>
          </a:xfrm>
          <a:custGeom>
            <a:avLst/>
            <a:gdLst>
              <a:gd name="connsiteX0" fmla="*/ 0 w 6712972"/>
              <a:gd name="connsiteY0" fmla="*/ 0 h 1603836"/>
              <a:gd name="connsiteX1" fmla="*/ 3404461 w 6712972"/>
              <a:gd name="connsiteY1" fmla="*/ 0 h 1603836"/>
              <a:gd name="connsiteX2" fmla="*/ 3404461 w 6712972"/>
              <a:gd name="connsiteY2" fmla="*/ 359196 h 1603836"/>
              <a:gd name="connsiteX3" fmla="*/ 6712972 w 6712972"/>
              <a:gd name="connsiteY3" fmla="*/ 359196 h 1603836"/>
              <a:gd name="connsiteX4" fmla="*/ 6712972 w 6712972"/>
              <a:gd name="connsiteY4" fmla="*/ 1141985 h 1603836"/>
              <a:gd name="connsiteX5" fmla="*/ 3404461 w 6712972"/>
              <a:gd name="connsiteY5" fmla="*/ 1141985 h 1603836"/>
              <a:gd name="connsiteX6" fmla="*/ 3404461 w 6712972"/>
              <a:gd name="connsiteY6" fmla="*/ 1603836 h 1603836"/>
              <a:gd name="connsiteX7" fmla="*/ 0 w 6712972"/>
              <a:gd name="connsiteY7" fmla="*/ 1603836 h 16038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712972" h="1603836">
                <a:moveTo>
                  <a:pt x="0" y="0"/>
                </a:moveTo>
                <a:lnTo>
                  <a:pt x="3404461" y="0"/>
                </a:lnTo>
                <a:lnTo>
                  <a:pt x="3404461" y="359196"/>
                </a:lnTo>
                <a:lnTo>
                  <a:pt x="6712972" y="359196"/>
                </a:lnTo>
                <a:lnTo>
                  <a:pt x="6712972" y="1141985"/>
                </a:lnTo>
                <a:lnTo>
                  <a:pt x="3404461" y="1141985"/>
                </a:lnTo>
                <a:lnTo>
                  <a:pt x="3404461" y="1603836"/>
                </a:lnTo>
                <a:lnTo>
                  <a:pt x="0" y="1603836"/>
                </a:lnTo>
                <a:close/>
              </a:path>
            </a:pathLst>
          </a:custGeom>
          <a:noFill/>
          <a:ln>
            <a:solidFill>
              <a:schemeClr val="accent2"/>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角丸四角形吹き出し 26"/>
          <p:cNvSpPr/>
          <p:nvPr/>
        </p:nvSpPr>
        <p:spPr>
          <a:xfrm>
            <a:off x="6090249" y="5641675"/>
            <a:ext cx="2467155" cy="688458"/>
          </a:xfrm>
          <a:prstGeom prst="wedgeRoundRectCallout">
            <a:avLst>
              <a:gd name="adj1" fmla="val -45833"/>
              <a:gd name="adj2" fmla="val -107909"/>
              <a:gd name="adj3" fmla="val 16667"/>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ja-JP" altLang="en-US" dirty="0" smtClean="0"/>
              <a:t>クローンセット</a:t>
            </a:r>
            <a:endParaRPr kumimoji="1" lang="ja-JP" altLang="en-US" dirty="0"/>
          </a:p>
        </p:txBody>
      </p:sp>
      <p:sp>
        <p:nvSpPr>
          <p:cNvPr id="28" name="角丸四角形吹き出し 27"/>
          <p:cNvSpPr/>
          <p:nvPr/>
        </p:nvSpPr>
        <p:spPr>
          <a:xfrm>
            <a:off x="3234197" y="2555149"/>
            <a:ext cx="2465739" cy="688458"/>
          </a:xfrm>
          <a:prstGeom prst="wedgeRoundRectCallout">
            <a:avLst>
              <a:gd name="adj1" fmla="val -46243"/>
              <a:gd name="adj2" fmla="val 77536"/>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ysClr val="windowText" lastClr="000000"/>
                </a:solidFill>
              </a:rPr>
              <a:t>コードクローン</a:t>
            </a:r>
            <a:endParaRPr kumimoji="1" lang="ja-JP" altLang="en-US" dirty="0">
              <a:solidFill>
                <a:sysClr val="windowText" lastClr="000000"/>
              </a:solidFill>
            </a:endParaRPr>
          </a:p>
        </p:txBody>
      </p:sp>
    </p:spTree>
    <p:extLst>
      <p:ext uri="{BB962C8B-B14F-4D97-AF65-F5344CB8AC3E}">
        <p14:creationId xmlns:p14="http://schemas.microsoft.com/office/powerpoint/2010/main" val="298962371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600" dirty="0" smtClean="0"/>
              <a:t>調査</a:t>
            </a:r>
            <a:r>
              <a:rPr lang="en-US" altLang="ja-JP" sz="3600" dirty="0"/>
              <a:t> </a:t>
            </a:r>
            <a:r>
              <a:rPr lang="en-US" altLang="ja-JP" sz="3600" dirty="0" smtClean="0"/>
              <a:t/>
            </a:r>
            <a:br>
              <a:rPr lang="en-US" altLang="ja-JP" sz="3600" dirty="0" smtClean="0"/>
            </a:br>
            <a:r>
              <a:rPr lang="ja-JP" altLang="en-US" sz="3600" dirty="0" smtClean="0"/>
              <a:t>削減可能ソースコード量</a:t>
            </a:r>
            <a:endParaRPr kumimoji="1" lang="ja-JP" altLang="en-US" sz="3600" dirty="0"/>
          </a:p>
        </p:txBody>
      </p:sp>
      <p:sp>
        <p:nvSpPr>
          <p:cNvPr id="3" name="コンテンツ プレースホルダー 2"/>
          <p:cNvSpPr>
            <a:spLocks noGrp="1"/>
          </p:cNvSpPr>
          <p:nvPr>
            <p:ph idx="1"/>
          </p:nvPr>
        </p:nvSpPr>
        <p:spPr/>
        <p:txBody>
          <a:bodyPr/>
          <a:lstStyle/>
          <a:p>
            <a:endParaRPr kumimoji="1" lang="ja-JP" altLang="en-US" sz="2400" dirty="0"/>
          </a:p>
        </p:txBody>
      </p:sp>
      <p:graphicFrame>
        <p:nvGraphicFramePr>
          <p:cNvPr id="4" name="表 3"/>
          <p:cNvGraphicFramePr>
            <a:graphicFrameLocks noGrp="1"/>
          </p:cNvGraphicFramePr>
          <p:nvPr/>
        </p:nvGraphicFramePr>
        <p:xfrm>
          <a:off x="457200" y="2640037"/>
          <a:ext cx="8367624" cy="3784600"/>
        </p:xfrm>
        <a:graphic>
          <a:graphicData uri="http://schemas.openxmlformats.org/drawingml/2006/table">
            <a:tbl>
              <a:tblPr firstRow="1" bandRow="1">
                <a:tableStyleId>{9DCAF9ED-07DC-4A11-8D7F-57B35C25682E}</a:tableStyleId>
              </a:tblPr>
              <a:tblGrid>
                <a:gridCol w="1648067">
                  <a:extLst>
                    <a:ext uri="{9D8B030D-6E8A-4147-A177-3AD203B41FA5}">
                      <a16:colId xmlns:a16="http://schemas.microsoft.com/office/drawing/2014/main" val="2334114494"/>
                    </a:ext>
                  </a:extLst>
                </a:gridCol>
                <a:gridCol w="1648067">
                  <a:extLst>
                    <a:ext uri="{9D8B030D-6E8A-4147-A177-3AD203B41FA5}">
                      <a16:colId xmlns:a16="http://schemas.microsoft.com/office/drawing/2014/main" val="1611494811"/>
                    </a:ext>
                  </a:extLst>
                </a:gridCol>
                <a:gridCol w="1648067">
                  <a:extLst>
                    <a:ext uri="{9D8B030D-6E8A-4147-A177-3AD203B41FA5}">
                      <a16:colId xmlns:a16="http://schemas.microsoft.com/office/drawing/2014/main" val="1156716120"/>
                    </a:ext>
                  </a:extLst>
                </a:gridCol>
                <a:gridCol w="1648067">
                  <a:extLst>
                    <a:ext uri="{9D8B030D-6E8A-4147-A177-3AD203B41FA5}">
                      <a16:colId xmlns:a16="http://schemas.microsoft.com/office/drawing/2014/main" val="1164869074"/>
                    </a:ext>
                  </a:extLst>
                </a:gridCol>
                <a:gridCol w="1775356">
                  <a:extLst>
                    <a:ext uri="{9D8B030D-6E8A-4147-A177-3AD203B41FA5}">
                      <a16:colId xmlns:a16="http://schemas.microsoft.com/office/drawing/2014/main" val="2147407997"/>
                    </a:ext>
                  </a:extLst>
                </a:gridCol>
              </a:tblGrid>
              <a:tr h="370840">
                <a:tc>
                  <a:txBody>
                    <a:bodyPr/>
                    <a:lstStyle/>
                    <a:p>
                      <a:r>
                        <a:rPr kumimoji="1" lang="en-US" altLang="ja-JP" dirty="0" smtClean="0"/>
                        <a:t>OSS</a:t>
                      </a:r>
                      <a:r>
                        <a:rPr kumimoji="1" lang="ja-JP" altLang="en-US" dirty="0" smtClean="0"/>
                        <a:t>名</a:t>
                      </a:r>
                      <a:endParaRPr kumimoji="1" lang="ja-JP" altLang="en-US" dirty="0"/>
                    </a:p>
                  </a:txBody>
                  <a:tcPr/>
                </a:tc>
                <a:tc>
                  <a:txBody>
                    <a:bodyPr/>
                    <a:lstStyle/>
                    <a:p>
                      <a:r>
                        <a:rPr kumimoji="1" lang="ja-JP" altLang="en-US" dirty="0" smtClean="0"/>
                        <a:t>コードクローン行数（全行数に対する割合</a:t>
                      </a:r>
                      <a:r>
                        <a:rPr kumimoji="1" lang="en-US" altLang="ja-JP" dirty="0" smtClean="0"/>
                        <a:t>)</a:t>
                      </a:r>
                      <a:endParaRPr kumimoji="1" lang="ja-JP" altLang="en-US" dirty="0"/>
                    </a:p>
                  </a:txBody>
                  <a:tcPr/>
                </a:tc>
                <a:tc>
                  <a:txBody>
                    <a:bodyPr/>
                    <a:lstStyle/>
                    <a:p>
                      <a:r>
                        <a:rPr kumimoji="1" lang="ja-JP" altLang="en-US" dirty="0" smtClean="0"/>
                        <a:t>リファクタリング可能なコードクローン行数</a:t>
                      </a:r>
                      <a:endParaRPr kumimoji="1" lang="ja-JP" altLang="en-US" dirty="0"/>
                    </a:p>
                  </a:txBody>
                  <a:tcPr/>
                </a:tc>
                <a:tc>
                  <a:txBody>
                    <a:bodyPr/>
                    <a:lstStyle/>
                    <a:p>
                      <a:r>
                        <a:rPr kumimoji="1" lang="ja-JP" altLang="en-US" dirty="0" smtClean="0"/>
                        <a:t>削減可能ソースコード量</a:t>
                      </a:r>
                      <a:r>
                        <a:rPr kumimoji="1" lang="en-US" altLang="ja-JP" dirty="0" smtClean="0"/>
                        <a:t>(LoC)</a:t>
                      </a:r>
                      <a:endParaRPr kumimoji="1" lang="ja-JP" altLang="en-US" dirty="0"/>
                    </a:p>
                  </a:txBody>
                  <a:tcPr/>
                </a:tc>
                <a:tc>
                  <a:txBody>
                    <a:bodyPr/>
                    <a:lstStyle/>
                    <a:p>
                      <a:r>
                        <a:rPr kumimoji="1" lang="ja-JP" altLang="en-US" dirty="0" smtClean="0"/>
                        <a:t>コードクローン行数に</a:t>
                      </a:r>
                      <a:r>
                        <a:rPr kumimoji="1" lang="en-US" altLang="ja-JP" dirty="0" smtClean="0"/>
                        <a:t/>
                      </a:r>
                      <a:br>
                        <a:rPr kumimoji="1" lang="en-US" altLang="ja-JP" dirty="0" smtClean="0"/>
                      </a:br>
                      <a:r>
                        <a:rPr kumimoji="1" lang="ja-JP" altLang="en-US" dirty="0" smtClean="0"/>
                        <a:t>対する割合</a:t>
                      </a:r>
                      <a:endParaRPr kumimoji="1" lang="ja-JP" altLang="en-US" dirty="0"/>
                    </a:p>
                  </a:txBody>
                  <a:tcPr/>
                </a:tc>
                <a:extLst>
                  <a:ext uri="{0D108BD9-81ED-4DB2-BD59-A6C34878D82A}">
                    <a16:rowId xmlns:a16="http://schemas.microsoft.com/office/drawing/2014/main" val="3612244687"/>
                  </a:ext>
                </a:extLst>
              </a:tr>
              <a:tr h="370840">
                <a:tc>
                  <a:txBody>
                    <a:bodyPr/>
                    <a:lstStyle/>
                    <a:p>
                      <a:r>
                        <a:rPr kumimoji="1" lang="en-US" altLang="ja-JP" dirty="0" smtClean="0"/>
                        <a:t>Ant</a:t>
                      </a:r>
                    </a:p>
                  </a:txBody>
                  <a:tcPr/>
                </a:tc>
                <a:tc>
                  <a:txBody>
                    <a:bodyPr/>
                    <a:lstStyle/>
                    <a:p>
                      <a:pPr algn="r"/>
                      <a:r>
                        <a:rPr kumimoji="1" lang="en-US" altLang="ja-JP" dirty="0" smtClean="0"/>
                        <a:t>60k(22.3%)</a:t>
                      </a:r>
                    </a:p>
                  </a:txBody>
                  <a:tcPr/>
                </a:tc>
                <a:tc>
                  <a:txBody>
                    <a:bodyPr/>
                    <a:lstStyle/>
                    <a:p>
                      <a:pPr algn="r"/>
                      <a:r>
                        <a:rPr kumimoji="1" lang="en-US" altLang="ja-JP" dirty="0" smtClean="0"/>
                        <a:t>11,224</a:t>
                      </a:r>
                    </a:p>
                  </a:txBody>
                  <a:tcPr/>
                </a:tc>
                <a:tc>
                  <a:txBody>
                    <a:bodyPr/>
                    <a:lstStyle/>
                    <a:p>
                      <a:pPr algn="r"/>
                      <a:r>
                        <a:rPr kumimoji="1" lang="en-US" altLang="ja-JP" dirty="0" smtClean="0"/>
                        <a:t>3,429</a:t>
                      </a:r>
                      <a:endParaRPr kumimoji="1" lang="ja-JP" altLang="en-US" dirty="0"/>
                    </a:p>
                  </a:txBody>
                  <a:tcPr/>
                </a:tc>
                <a:tc>
                  <a:txBody>
                    <a:bodyPr/>
                    <a:lstStyle/>
                    <a:p>
                      <a:pPr algn="r"/>
                      <a:r>
                        <a:rPr kumimoji="1" lang="en-US" altLang="ja-JP" dirty="0" smtClean="0"/>
                        <a:t>5.7%</a:t>
                      </a:r>
                      <a:endParaRPr kumimoji="1" lang="ja-JP" altLang="en-US" dirty="0"/>
                    </a:p>
                  </a:txBody>
                  <a:tcPr/>
                </a:tc>
                <a:extLst>
                  <a:ext uri="{0D108BD9-81ED-4DB2-BD59-A6C34878D82A}">
                    <a16:rowId xmlns:a16="http://schemas.microsoft.com/office/drawing/2014/main" val="3829141715"/>
                  </a:ext>
                </a:extLst>
              </a:tr>
              <a:tr h="370840">
                <a:tc>
                  <a:txBody>
                    <a:bodyPr/>
                    <a:lstStyle/>
                    <a:p>
                      <a:r>
                        <a:rPr kumimoji="1" lang="en-US" altLang="ja-JP" dirty="0" smtClean="0"/>
                        <a:t>Columba</a:t>
                      </a:r>
                      <a:endParaRPr kumimoji="1" lang="ja-JP" altLang="en-US" dirty="0"/>
                    </a:p>
                  </a:txBody>
                  <a:tcPr/>
                </a:tc>
                <a:tc>
                  <a:txBody>
                    <a:bodyPr/>
                    <a:lstStyle/>
                    <a:p>
                      <a:pPr algn="r"/>
                      <a:r>
                        <a:rPr kumimoji="1" lang="en-US" altLang="ja-JP" dirty="0" smtClean="0"/>
                        <a:t>4.6k(8.5%)</a:t>
                      </a:r>
                      <a:endParaRPr kumimoji="1" lang="ja-JP" altLang="en-US" dirty="0"/>
                    </a:p>
                  </a:txBody>
                  <a:tcPr/>
                </a:tc>
                <a:tc>
                  <a:txBody>
                    <a:bodyPr/>
                    <a:lstStyle/>
                    <a:p>
                      <a:pPr algn="r"/>
                      <a:r>
                        <a:rPr kumimoji="1" lang="en-US" altLang="ja-JP" dirty="0" smtClean="0"/>
                        <a:t>1,394</a:t>
                      </a:r>
                      <a:endParaRPr kumimoji="1" lang="ja-JP" altLang="en-US" dirty="0"/>
                    </a:p>
                  </a:txBody>
                  <a:tcPr/>
                </a:tc>
                <a:tc>
                  <a:txBody>
                    <a:bodyPr/>
                    <a:lstStyle/>
                    <a:p>
                      <a:pPr algn="r"/>
                      <a:r>
                        <a:rPr kumimoji="1" lang="en-US" altLang="ja-JP" dirty="0" smtClean="0"/>
                        <a:t>584</a:t>
                      </a:r>
                      <a:endParaRPr kumimoji="1" lang="ja-JP" altLang="en-US" dirty="0"/>
                    </a:p>
                  </a:txBody>
                  <a:tcPr/>
                </a:tc>
                <a:tc>
                  <a:txBody>
                    <a:bodyPr/>
                    <a:lstStyle/>
                    <a:p>
                      <a:pPr algn="r"/>
                      <a:r>
                        <a:rPr kumimoji="1" lang="en-US" altLang="ja-JP" dirty="0" smtClean="0"/>
                        <a:t>12.7%</a:t>
                      </a:r>
                      <a:endParaRPr kumimoji="1" lang="ja-JP" altLang="en-US" dirty="0"/>
                    </a:p>
                  </a:txBody>
                  <a:tcPr/>
                </a:tc>
                <a:extLst>
                  <a:ext uri="{0D108BD9-81ED-4DB2-BD59-A6C34878D82A}">
                    <a16:rowId xmlns:a16="http://schemas.microsoft.com/office/drawing/2014/main" val="4154611201"/>
                  </a:ext>
                </a:extLst>
              </a:tr>
              <a:tr h="370840">
                <a:tc>
                  <a:txBody>
                    <a:bodyPr/>
                    <a:lstStyle/>
                    <a:p>
                      <a:r>
                        <a:rPr kumimoji="1" lang="en-US" altLang="ja-JP" dirty="0" err="1" smtClean="0"/>
                        <a:t>JMeter</a:t>
                      </a:r>
                      <a:endParaRPr kumimoji="1" lang="ja-JP" altLang="en-US" dirty="0"/>
                    </a:p>
                  </a:txBody>
                  <a:tcPr/>
                </a:tc>
                <a:tc>
                  <a:txBody>
                    <a:bodyPr/>
                    <a:lstStyle/>
                    <a:p>
                      <a:pPr algn="r"/>
                      <a:r>
                        <a:rPr kumimoji="1" lang="en-US" altLang="ja-JP" dirty="0" smtClean="0"/>
                        <a:t>5.6k(6.1%)</a:t>
                      </a:r>
                      <a:endParaRPr kumimoji="1" lang="ja-JP" altLang="en-US" dirty="0"/>
                    </a:p>
                  </a:txBody>
                  <a:tcPr/>
                </a:tc>
                <a:tc>
                  <a:txBody>
                    <a:bodyPr/>
                    <a:lstStyle/>
                    <a:p>
                      <a:pPr algn="r"/>
                      <a:r>
                        <a:rPr kumimoji="1" lang="en-US" altLang="ja-JP" dirty="0" smtClean="0"/>
                        <a:t>1,117</a:t>
                      </a:r>
                      <a:endParaRPr kumimoji="1" lang="ja-JP" altLang="en-US" dirty="0"/>
                    </a:p>
                  </a:txBody>
                  <a:tcPr/>
                </a:tc>
                <a:tc>
                  <a:txBody>
                    <a:bodyPr/>
                    <a:lstStyle/>
                    <a:p>
                      <a:pPr algn="r"/>
                      <a:r>
                        <a:rPr kumimoji="1" lang="en-US" altLang="ja-JP" dirty="0" smtClean="0"/>
                        <a:t>385</a:t>
                      </a:r>
                      <a:endParaRPr kumimoji="1" lang="ja-JP" altLang="en-US" dirty="0"/>
                    </a:p>
                  </a:txBody>
                  <a:tcPr/>
                </a:tc>
                <a:tc>
                  <a:txBody>
                    <a:bodyPr/>
                    <a:lstStyle/>
                    <a:p>
                      <a:pPr algn="r"/>
                      <a:r>
                        <a:rPr kumimoji="1" lang="en-US" altLang="ja-JP" dirty="0" smtClean="0"/>
                        <a:t>6.8%</a:t>
                      </a:r>
                      <a:endParaRPr kumimoji="1" lang="ja-JP" altLang="en-US" dirty="0"/>
                    </a:p>
                  </a:txBody>
                  <a:tcPr/>
                </a:tc>
                <a:extLst>
                  <a:ext uri="{0D108BD9-81ED-4DB2-BD59-A6C34878D82A}">
                    <a16:rowId xmlns:a16="http://schemas.microsoft.com/office/drawing/2014/main" val="77466497"/>
                  </a:ext>
                </a:extLst>
              </a:tr>
              <a:tr h="370840">
                <a:tc>
                  <a:txBody>
                    <a:bodyPr/>
                    <a:lstStyle/>
                    <a:p>
                      <a:r>
                        <a:rPr kumimoji="1" lang="en-US" altLang="ja-JP" dirty="0" err="1" smtClean="0"/>
                        <a:t>JEdit</a:t>
                      </a:r>
                      <a:endParaRPr kumimoji="1" lang="ja-JP" altLang="en-US" dirty="0"/>
                    </a:p>
                  </a:txBody>
                  <a:tcPr/>
                </a:tc>
                <a:tc>
                  <a:txBody>
                    <a:bodyPr/>
                    <a:lstStyle/>
                    <a:p>
                      <a:pPr algn="r"/>
                      <a:r>
                        <a:rPr kumimoji="1" lang="en-US" altLang="ja-JP" dirty="0" smtClean="0"/>
                        <a:t>1.8k(1.0%)</a:t>
                      </a:r>
                      <a:endParaRPr kumimoji="1" lang="ja-JP" altLang="en-US" dirty="0"/>
                    </a:p>
                  </a:txBody>
                  <a:tcPr/>
                </a:tc>
                <a:tc>
                  <a:txBody>
                    <a:bodyPr/>
                    <a:lstStyle/>
                    <a:p>
                      <a:pPr algn="r"/>
                      <a:r>
                        <a:rPr kumimoji="1" lang="en-US" altLang="ja-JP" dirty="0" smtClean="0"/>
                        <a:t>384</a:t>
                      </a:r>
                      <a:endParaRPr kumimoji="1" lang="ja-JP" altLang="en-US" dirty="0"/>
                    </a:p>
                  </a:txBody>
                  <a:tcPr/>
                </a:tc>
                <a:tc>
                  <a:txBody>
                    <a:bodyPr/>
                    <a:lstStyle/>
                    <a:p>
                      <a:pPr algn="r"/>
                      <a:r>
                        <a:rPr kumimoji="1" lang="en-US" altLang="ja-JP" dirty="0" smtClean="0"/>
                        <a:t>136</a:t>
                      </a:r>
                      <a:endParaRPr kumimoji="1" lang="ja-JP" altLang="en-US" dirty="0"/>
                    </a:p>
                  </a:txBody>
                  <a:tcPr/>
                </a:tc>
                <a:tc>
                  <a:txBody>
                    <a:bodyPr/>
                    <a:lstStyle/>
                    <a:p>
                      <a:pPr algn="r"/>
                      <a:r>
                        <a:rPr kumimoji="1" lang="en-US" altLang="ja-JP" dirty="0" smtClean="0"/>
                        <a:t>7.6%</a:t>
                      </a:r>
                      <a:endParaRPr kumimoji="1" lang="ja-JP" altLang="en-US" dirty="0"/>
                    </a:p>
                  </a:txBody>
                  <a:tcPr/>
                </a:tc>
                <a:extLst>
                  <a:ext uri="{0D108BD9-81ED-4DB2-BD59-A6C34878D82A}">
                    <a16:rowId xmlns:a16="http://schemas.microsoft.com/office/drawing/2014/main" val="1598261089"/>
                  </a:ext>
                </a:extLst>
              </a:tr>
              <a:tr h="370840">
                <a:tc>
                  <a:txBody>
                    <a:bodyPr/>
                    <a:lstStyle/>
                    <a:p>
                      <a:r>
                        <a:rPr kumimoji="1" lang="en-US" altLang="ja-JP" dirty="0" err="1" smtClean="0"/>
                        <a:t>JFreeChart</a:t>
                      </a:r>
                      <a:endParaRPr kumimoji="1" lang="ja-JP" altLang="en-US" dirty="0"/>
                    </a:p>
                  </a:txBody>
                  <a:tcPr/>
                </a:tc>
                <a:tc>
                  <a:txBody>
                    <a:bodyPr/>
                    <a:lstStyle/>
                    <a:p>
                      <a:pPr algn="r"/>
                      <a:r>
                        <a:rPr kumimoji="1" lang="en-US" altLang="ja-JP" dirty="0" smtClean="0"/>
                        <a:t>175k(56.4%)</a:t>
                      </a:r>
                      <a:endParaRPr kumimoji="1" lang="ja-JP" altLang="en-US" dirty="0"/>
                    </a:p>
                  </a:txBody>
                  <a:tcPr/>
                </a:tc>
                <a:tc>
                  <a:txBody>
                    <a:bodyPr/>
                    <a:lstStyle/>
                    <a:p>
                      <a:pPr algn="r"/>
                      <a:r>
                        <a:rPr kumimoji="1" lang="en-US" altLang="ja-JP" dirty="0" smtClean="0"/>
                        <a:t>30,495</a:t>
                      </a:r>
                      <a:endParaRPr kumimoji="1" lang="ja-JP" altLang="en-US" dirty="0"/>
                    </a:p>
                  </a:txBody>
                  <a:tcPr/>
                </a:tc>
                <a:tc>
                  <a:txBody>
                    <a:bodyPr/>
                    <a:lstStyle/>
                    <a:p>
                      <a:pPr algn="r"/>
                      <a:r>
                        <a:rPr kumimoji="1" lang="en-US" altLang="ja-JP" dirty="0" smtClean="0"/>
                        <a:t>9,700</a:t>
                      </a:r>
                      <a:endParaRPr kumimoji="1" lang="ja-JP" altLang="en-US" dirty="0"/>
                    </a:p>
                  </a:txBody>
                  <a:tcPr/>
                </a:tc>
                <a:tc>
                  <a:txBody>
                    <a:bodyPr/>
                    <a:lstStyle/>
                    <a:p>
                      <a:pPr algn="r"/>
                      <a:r>
                        <a:rPr kumimoji="1" lang="en-US" altLang="ja-JP" dirty="0" smtClean="0"/>
                        <a:t>5.5%</a:t>
                      </a:r>
                      <a:endParaRPr kumimoji="1" lang="ja-JP" altLang="en-US" dirty="0"/>
                    </a:p>
                  </a:txBody>
                  <a:tcPr/>
                </a:tc>
                <a:extLst>
                  <a:ext uri="{0D108BD9-81ED-4DB2-BD59-A6C34878D82A}">
                    <a16:rowId xmlns:a16="http://schemas.microsoft.com/office/drawing/2014/main" val="2851784321"/>
                  </a:ext>
                </a:extLst>
              </a:tr>
              <a:tr h="370840">
                <a:tc>
                  <a:txBody>
                    <a:bodyPr/>
                    <a:lstStyle/>
                    <a:p>
                      <a:r>
                        <a:rPr kumimoji="1" lang="en-US" altLang="ja-JP" dirty="0" err="1" smtClean="0"/>
                        <a:t>JRuby</a:t>
                      </a:r>
                      <a:endParaRPr kumimoji="1" lang="ja-JP" altLang="en-US" dirty="0"/>
                    </a:p>
                  </a:txBody>
                  <a:tcPr/>
                </a:tc>
                <a:tc>
                  <a:txBody>
                    <a:bodyPr/>
                    <a:lstStyle/>
                    <a:p>
                      <a:pPr algn="r"/>
                      <a:r>
                        <a:rPr kumimoji="1" lang="en-US" altLang="ja-JP" dirty="0" smtClean="0"/>
                        <a:t>61k(18.8%)</a:t>
                      </a:r>
                      <a:endParaRPr kumimoji="1" lang="ja-JP" altLang="en-US" dirty="0"/>
                    </a:p>
                  </a:txBody>
                  <a:tcPr/>
                </a:tc>
                <a:tc>
                  <a:txBody>
                    <a:bodyPr/>
                    <a:lstStyle/>
                    <a:p>
                      <a:pPr algn="r"/>
                      <a:r>
                        <a:rPr kumimoji="1" lang="en-US" altLang="ja-JP" dirty="0" smtClean="0"/>
                        <a:t>7,708</a:t>
                      </a:r>
                      <a:endParaRPr kumimoji="1" lang="ja-JP" altLang="en-US" dirty="0"/>
                    </a:p>
                  </a:txBody>
                  <a:tcPr/>
                </a:tc>
                <a:tc>
                  <a:txBody>
                    <a:bodyPr/>
                    <a:lstStyle/>
                    <a:p>
                      <a:pPr algn="r"/>
                      <a:r>
                        <a:rPr kumimoji="1" lang="en-US" altLang="ja-JP" dirty="0" smtClean="0"/>
                        <a:t>2,161</a:t>
                      </a:r>
                      <a:endParaRPr kumimoji="1" lang="ja-JP" altLang="en-US" dirty="0"/>
                    </a:p>
                  </a:txBody>
                  <a:tcPr/>
                </a:tc>
                <a:tc>
                  <a:txBody>
                    <a:bodyPr/>
                    <a:lstStyle/>
                    <a:p>
                      <a:pPr algn="r"/>
                      <a:r>
                        <a:rPr kumimoji="1" lang="en-US" altLang="ja-JP" dirty="0" smtClean="0"/>
                        <a:t>3.5%</a:t>
                      </a:r>
                      <a:endParaRPr kumimoji="1" lang="ja-JP" altLang="en-US" dirty="0"/>
                    </a:p>
                  </a:txBody>
                  <a:tcPr/>
                </a:tc>
                <a:extLst>
                  <a:ext uri="{0D108BD9-81ED-4DB2-BD59-A6C34878D82A}">
                    <a16:rowId xmlns:a16="http://schemas.microsoft.com/office/drawing/2014/main" val="1969969464"/>
                  </a:ext>
                </a:extLst>
              </a:tr>
              <a:tr h="370840">
                <a:tc>
                  <a:txBody>
                    <a:bodyPr/>
                    <a:lstStyle/>
                    <a:p>
                      <a:r>
                        <a:rPr kumimoji="1" lang="en-US" altLang="ja-JP" dirty="0" err="1" smtClean="0"/>
                        <a:t>Xerces</a:t>
                      </a:r>
                      <a:endParaRPr kumimoji="1" lang="ja-JP" altLang="en-US" dirty="0"/>
                    </a:p>
                  </a:txBody>
                  <a:tcPr/>
                </a:tc>
                <a:tc>
                  <a:txBody>
                    <a:bodyPr/>
                    <a:lstStyle/>
                    <a:p>
                      <a:pPr algn="r"/>
                      <a:r>
                        <a:rPr kumimoji="1" lang="en-US" altLang="ja-JP" dirty="0" smtClean="0"/>
                        <a:t>83k(34.9%)</a:t>
                      </a:r>
                      <a:endParaRPr kumimoji="1" lang="ja-JP" altLang="en-US" dirty="0"/>
                    </a:p>
                  </a:txBody>
                  <a:tcPr/>
                </a:tc>
                <a:tc>
                  <a:txBody>
                    <a:bodyPr/>
                    <a:lstStyle/>
                    <a:p>
                      <a:pPr algn="r"/>
                      <a:r>
                        <a:rPr kumimoji="1" lang="en-US" altLang="ja-JP" dirty="0" smtClean="0"/>
                        <a:t>16,611</a:t>
                      </a:r>
                      <a:endParaRPr kumimoji="1" lang="ja-JP" altLang="en-US" dirty="0"/>
                    </a:p>
                  </a:txBody>
                  <a:tcPr/>
                </a:tc>
                <a:tc>
                  <a:txBody>
                    <a:bodyPr/>
                    <a:lstStyle/>
                    <a:p>
                      <a:pPr algn="r"/>
                      <a:r>
                        <a:rPr kumimoji="1" lang="en-US" altLang="ja-JP" dirty="0" smtClean="0"/>
                        <a:t>5,533</a:t>
                      </a:r>
                      <a:endParaRPr kumimoji="1" lang="ja-JP" altLang="en-US" dirty="0"/>
                    </a:p>
                  </a:txBody>
                  <a:tcPr/>
                </a:tc>
                <a:tc>
                  <a:txBody>
                    <a:bodyPr/>
                    <a:lstStyle/>
                    <a:p>
                      <a:pPr algn="r"/>
                      <a:r>
                        <a:rPr kumimoji="1" lang="en-US" altLang="ja-JP" dirty="0" smtClean="0"/>
                        <a:t>6.6%</a:t>
                      </a:r>
                      <a:endParaRPr kumimoji="1" lang="ja-JP" altLang="en-US" dirty="0"/>
                    </a:p>
                  </a:txBody>
                  <a:tcPr/>
                </a:tc>
                <a:extLst>
                  <a:ext uri="{0D108BD9-81ED-4DB2-BD59-A6C34878D82A}">
                    <a16:rowId xmlns:a16="http://schemas.microsoft.com/office/drawing/2014/main" val="1891820761"/>
                  </a:ext>
                </a:extLst>
              </a:tr>
            </a:tbl>
          </a:graphicData>
        </a:graphic>
      </p:graphicFrame>
      <p:sp>
        <p:nvSpPr>
          <p:cNvPr id="5" name="角丸四角形 4"/>
          <p:cNvSpPr/>
          <p:nvPr/>
        </p:nvSpPr>
        <p:spPr>
          <a:xfrm>
            <a:off x="5365630" y="2559139"/>
            <a:ext cx="3459194" cy="3959525"/>
          </a:xfrm>
          <a:prstGeom prst="roundRect">
            <a:avLst/>
          </a:prstGeom>
          <a:noFill/>
          <a:ln w="571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四角形吹き出し 5"/>
          <p:cNvSpPr/>
          <p:nvPr/>
        </p:nvSpPr>
        <p:spPr>
          <a:xfrm>
            <a:off x="905774" y="1535502"/>
            <a:ext cx="7919050" cy="905773"/>
          </a:xfrm>
          <a:prstGeom prst="wedgeRectCallout">
            <a:avLst>
              <a:gd name="adj1" fmla="val 26104"/>
              <a:gd name="adj2" fmla="val 63452"/>
            </a:avLst>
          </a:prstGeom>
          <a:solidFill>
            <a:schemeClr val="bg1"/>
          </a:solidFill>
          <a:ln w="571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Step</a:t>
            </a:r>
            <a:r>
              <a:rPr lang="ja-JP" altLang="en-US" dirty="0" smtClean="0">
                <a:solidFill>
                  <a:schemeClr val="tx1"/>
                </a:solidFill>
              </a:rPr>
              <a:t>③削減可能ソースコード量の算出</a:t>
            </a:r>
            <a:endParaRPr kumimoji="1" lang="en-US" altLang="ja-JP" dirty="0" smtClean="0">
              <a:solidFill>
                <a:schemeClr val="tx1"/>
              </a:solidFill>
            </a:endParaRPr>
          </a:p>
        </p:txBody>
      </p:sp>
    </p:spTree>
    <p:extLst>
      <p:ext uri="{BB962C8B-B14F-4D97-AF65-F5344CB8AC3E}">
        <p14:creationId xmlns:p14="http://schemas.microsoft.com/office/powerpoint/2010/main" val="44004244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妥当性</a:t>
            </a:r>
            <a:r>
              <a:rPr lang="ja-JP" altLang="en-US" dirty="0" smtClean="0"/>
              <a:t>の</a:t>
            </a:r>
            <a:r>
              <a:rPr lang="ja-JP" altLang="en-US" dirty="0"/>
              <a:t>脅威</a:t>
            </a:r>
            <a:endParaRPr kumimoji="1" lang="ja-JP" altLang="en-US" dirty="0"/>
          </a:p>
        </p:txBody>
      </p:sp>
      <p:sp>
        <p:nvSpPr>
          <p:cNvPr id="3" name="コンテンツ プレースホルダー 2"/>
          <p:cNvSpPr>
            <a:spLocks noGrp="1"/>
          </p:cNvSpPr>
          <p:nvPr>
            <p:ph idx="1"/>
          </p:nvPr>
        </p:nvSpPr>
        <p:spPr/>
        <p:txBody>
          <a:bodyPr/>
          <a:lstStyle/>
          <a:p>
            <a:endParaRPr kumimoji="1" lang="ja-JP" altLang="en-US" dirty="0"/>
          </a:p>
        </p:txBody>
      </p:sp>
      <p:sp>
        <p:nvSpPr>
          <p:cNvPr id="4" name="コンテンツ プレースホルダー 2"/>
          <p:cNvSpPr txBox="1">
            <a:spLocks/>
          </p:cNvSpPr>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har char="•"/>
              <a:defRPr kumimoji="1"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kumimoji="1" sz="2800">
                <a:solidFill>
                  <a:schemeClr val="tx1"/>
                </a:solidFill>
                <a:latin typeface="+mn-lt"/>
                <a:ea typeface="+mn-ea"/>
              </a:defRPr>
            </a:lvl2pPr>
            <a:lvl3pPr marL="1143000" indent="-228600" algn="l" rtl="0" eaLnBrk="1" fontAlgn="base" hangingPunct="1">
              <a:spcBef>
                <a:spcPct val="20000"/>
              </a:spcBef>
              <a:spcAft>
                <a:spcPct val="0"/>
              </a:spcAft>
              <a:buChar char="•"/>
              <a:defRPr kumimoji="1" sz="2400">
                <a:solidFill>
                  <a:schemeClr val="tx1"/>
                </a:solidFill>
                <a:latin typeface="+mn-lt"/>
                <a:ea typeface="+mn-ea"/>
              </a:defRPr>
            </a:lvl3pPr>
            <a:lvl4pPr marL="1600200" indent="-228600" algn="l" rtl="0" eaLnBrk="1" fontAlgn="base" hangingPunct="1">
              <a:spcBef>
                <a:spcPct val="20000"/>
              </a:spcBef>
              <a:spcAft>
                <a:spcPct val="0"/>
              </a:spcAft>
              <a:buChar char="–"/>
              <a:defRPr kumimoji="1" sz="2000">
                <a:solidFill>
                  <a:schemeClr val="tx1"/>
                </a:solidFill>
                <a:latin typeface="+mn-lt"/>
                <a:ea typeface="+mn-ea"/>
              </a:defRPr>
            </a:lvl4pPr>
            <a:lvl5pPr marL="2057400" indent="-228600" algn="l" rtl="0" eaLnBrk="1" fontAlgn="base" hangingPunct="1">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a:lstStyle>
          <a:p>
            <a:r>
              <a:rPr lang="ja-JP" altLang="en-US" sz="2400" kern="0" smtClean="0"/>
              <a:t>リファクタリング可能なコードクローンの</a:t>
            </a:r>
            <a:r>
              <a:rPr lang="en-US" altLang="ja-JP" sz="2400" kern="0" smtClean="0"/>
              <a:t/>
            </a:r>
            <a:br>
              <a:rPr lang="en-US" altLang="ja-JP" sz="2400" kern="0" smtClean="0"/>
            </a:br>
            <a:r>
              <a:rPr lang="ja-JP" altLang="en-US" sz="2400" kern="0" smtClean="0"/>
              <a:t>削減可能ソースコード量を調査した</a:t>
            </a:r>
            <a:endParaRPr lang="ja-JP" altLang="en-US" sz="2400" kern="0" dirty="0"/>
          </a:p>
        </p:txBody>
      </p:sp>
      <p:graphicFrame>
        <p:nvGraphicFramePr>
          <p:cNvPr id="5" name="表 4"/>
          <p:cNvGraphicFramePr>
            <a:graphicFrameLocks noGrp="1"/>
          </p:cNvGraphicFramePr>
          <p:nvPr/>
        </p:nvGraphicFramePr>
        <p:xfrm>
          <a:off x="457200" y="2640037"/>
          <a:ext cx="8367624" cy="3784600"/>
        </p:xfrm>
        <a:graphic>
          <a:graphicData uri="http://schemas.openxmlformats.org/drawingml/2006/table">
            <a:tbl>
              <a:tblPr firstRow="1" bandRow="1">
                <a:tableStyleId>{9DCAF9ED-07DC-4A11-8D7F-57B35C25682E}</a:tableStyleId>
              </a:tblPr>
              <a:tblGrid>
                <a:gridCol w="1648067">
                  <a:extLst>
                    <a:ext uri="{9D8B030D-6E8A-4147-A177-3AD203B41FA5}">
                      <a16:colId xmlns:a16="http://schemas.microsoft.com/office/drawing/2014/main" val="2334114494"/>
                    </a:ext>
                  </a:extLst>
                </a:gridCol>
                <a:gridCol w="1648067">
                  <a:extLst>
                    <a:ext uri="{9D8B030D-6E8A-4147-A177-3AD203B41FA5}">
                      <a16:colId xmlns:a16="http://schemas.microsoft.com/office/drawing/2014/main" val="1611494811"/>
                    </a:ext>
                  </a:extLst>
                </a:gridCol>
                <a:gridCol w="1648067">
                  <a:extLst>
                    <a:ext uri="{9D8B030D-6E8A-4147-A177-3AD203B41FA5}">
                      <a16:colId xmlns:a16="http://schemas.microsoft.com/office/drawing/2014/main" val="1156716120"/>
                    </a:ext>
                  </a:extLst>
                </a:gridCol>
                <a:gridCol w="1648067">
                  <a:extLst>
                    <a:ext uri="{9D8B030D-6E8A-4147-A177-3AD203B41FA5}">
                      <a16:colId xmlns:a16="http://schemas.microsoft.com/office/drawing/2014/main" val="1164869074"/>
                    </a:ext>
                  </a:extLst>
                </a:gridCol>
                <a:gridCol w="1775356">
                  <a:extLst>
                    <a:ext uri="{9D8B030D-6E8A-4147-A177-3AD203B41FA5}">
                      <a16:colId xmlns:a16="http://schemas.microsoft.com/office/drawing/2014/main" val="2147407997"/>
                    </a:ext>
                  </a:extLst>
                </a:gridCol>
              </a:tblGrid>
              <a:tr h="370840">
                <a:tc>
                  <a:txBody>
                    <a:bodyPr/>
                    <a:lstStyle/>
                    <a:p>
                      <a:r>
                        <a:rPr kumimoji="1" lang="en-US" altLang="ja-JP" dirty="0" smtClean="0"/>
                        <a:t>OSS</a:t>
                      </a:r>
                      <a:r>
                        <a:rPr kumimoji="1" lang="ja-JP" altLang="en-US" dirty="0" smtClean="0"/>
                        <a:t>名</a:t>
                      </a:r>
                      <a:endParaRPr kumimoji="1" lang="ja-JP" altLang="en-US" dirty="0"/>
                    </a:p>
                  </a:txBody>
                  <a:tcPr/>
                </a:tc>
                <a:tc>
                  <a:txBody>
                    <a:bodyPr/>
                    <a:lstStyle/>
                    <a:p>
                      <a:r>
                        <a:rPr kumimoji="1" lang="ja-JP" altLang="en-US" dirty="0" smtClean="0"/>
                        <a:t>コードクローン行数（全行数に対する割合</a:t>
                      </a:r>
                      <a:r>
                        <a:rPr kumimoji="1" lang="en-US" altLang="ja-JP" dirty="0" smtClean="0"/>
                        <a:t>)</a:t>
                      </a:r>
                      <a:endParaRPr kumimoji="1" lang="ja-JP" altLang="en-US" dirty="0"/>
                    </a:p>
                  </a:txBody>
                  <a:tcPr/>
                </a:tc>
                <a:tc>
                  <a:txBody>
                    <a:bodyPr/>
                    <a:lstStyle/>
                    <a:p>
                      <a:r>
                        <a:rPr kumimoji="1" lang="ja-JP" altLang="en-US" dirty="0" smtClean="0"/>
                        <a:t>リファクタリング可能なコードクローン行数</a:t>
                      </a:r>
                      <a:endParaRPr kumimoji="1" lang="ja-JP" altLang="en-US" dirty="0"/>
                    </a:p>
                  </a:txBody>
                  <a:tcPr/>
                </a:tc>
                <a:tc>
                  <a:txBody>
                    <a:bodyPr/>
                    <a:lstStyle/>
                    <a:p>
                      <a:r>
                        <a:rPr kumimoji="1" lang="ja-JP" altLang="en-US" dirty="0" smtClean="0"/>
                        <a:t>削減可能ソースコード量</a:t>
                      </a:r>
                      <a:r>
                        <a:rPr kumimoji="1" lang="en-US" altLang="ja-JP" dirty="0" smtClean="0"/>
                        <a:t>(LoC)</a:t>
                      </a:r>
                      <a:endParaRPr kumimoji="1" lang="ja-JP" altLang="en-US" dirty="0"/>
                    </a:p>
                  </a:txBody>
                  <a:tcPr/>
                </a:tc>
                <a:tc>
                  <a:txBody>
                    <a:bodyPr/>
                    <a:lstStyle/>
                    <a:p>
                      <a:r>
                        <a:rPr kumimoji="1" lang="ja-JP" altLang="en-US" dirty="0" smtClean="0"/>
                        <a:t>コードクローン行数に</a:t>
                      </a:r>
                      <a:r>
                        <a:rPr kumimoji="1" lang="en-US" altLang="ja-JP" dirty="0" smtClean="0"/>
                        <a:t/>
                      </a:r>
                      <a:br>
                        <a:rPr kumimoji="1" lang="en-US" altLang="ja-JP" dirty="0" smtClean="0"/>
                      </a:br>
                      <a:r>
                        <a:rPr kumimoji="1" lang="ja-JP" altLang="en-US" dirty="0" smtClean="0"/>
                        <a:t>対する割合</a:t>
                      </a:r>
                      <a:endParaRPr kumimoji="1" lang="ja-JP" altLang="en-US" dirty="0"/>
                    </a:p>
                  </a:txBody>
                  <a:tcPr/>
                </a:tc>
                <a:extLst>
                  <a:ext uri="{0D108BD9-81ED-4DB2-BD59-A6C34878D82A}">
                    <a16:rowId xmlns:a16="http://schemas.microsoft.com/office/drawing/2014/main" val="3612244687"/>
                  </a:ext>
                </a:extLst>
              </a:tr>
              <a:tr h="370840">
                <a:tc>
                  <a:txBody>
                    <a:bodyPr/>
                    <a:lstStyle/>
                    <a:p>
                      <a:r>
                        <a:rPr kumimoji="1" lang="en-US" altLang="ja-JP" dirty="0" smtClean="0"/>
                        <a:t>Ant</a:t>
                      </a:r>
                    </a:p>
                  </a:txBody>
                  <a:tcPr/>
                </a:tc>
                <a:tc>
                  <a:txBody>
                    <a:bodyPr/>
                    <a:lstStyle/>
                    <a:p>
                      <a:pPr algn="r"/>
                      <a:r>
                        <a:rPr kumimoji="1" lang="en-US" altLang="ja-JP" dirty="0" smtClean="0"/>
                        <a:t>60k(22.3%)</a:t>
                      </a:r>
                    </a:p>
                  </a:txBody>
                  <a:tcPr/>
                </a:tc>
                <a:tc>
                  <a:txBody>
                    <a:bodyPr/>
                    <a:lstStyle/>
                    <a:p>
                      <a:pPr algn="r"/>
                      <a:r>
                        <a:rPr kumimoji="1" lang="en-US" altLang="ja-JP" dirty="0" smtClean="0"/>
                        <a:t>11,224</a:t>
                      </a:r>
                    </a:p>
                  </a:txBody>
                  <a:tcPr/>
                </a:tc>
                <a:tc>
                  <a:txBody>
                    <a:bodyPr/>
                    <a:lstStyle/>
                    <a:p>
                      <a:pPr algn="r"/>
                      <a:r>
                        <a:rPr kumimoji="1" lang="en-US" altLang="ja-JP" dirty="0" smtClean="0"/>
                        <a:t>3,429</a:t>
                      </a:r>
                      <a:endParaRPr kumimoji="1" lang="ja-JP" altLang="en-US" dirty="0"/>
                    </a:p>
                  </a:txBody>
                  <a:tcPr/>
                </a:tc>
                <a:tc>
                  <a:txBody>
                    <a:bodyPr/>
                    <a:lstStyle/>
                    <a:p>
                      <a:pPr algn="r"/>
                      <a:r>
                        <a:rPr kumimoji="1" lang="en-US" altLang="ja-JP" dirty="0" smtClean="0"/>
                        <a:t>5.7%</a:t>
                      </a:r>
                      <a:endParaRPr kumimoji="1" lang="ja-JP" altLang="en-US" dirty="0"/>
                    </a:p>
                  </a:txBody>
                  <a:tcPr/>
                </a:tc>
                <a:extLst>
                  <a:ext uri="{0D108BD9-81ED-4DB2-BD59-A6C34878D82A}">
                    <a16:rowId xmlns:a16="http://schemas.microsoft.com/office/drawing/2014/main" val="3829141715"/>
                  </a:ext>
                </a:extLst>
              </a:tr>
              <a:tr h="370840">
                <a:tc>
                  <a:txBody>
                    <a:bodyPr/>
                    <a:lstStyle/>
                    <a:p>
                      <a:r>
                        <a:rPr kumimoji="1" lang="en-US" altLang="ja-JP" dirty="0" smtClean="0"/>
                        <a:t>Columba</a:t>
                      </a:r>
                      <a:endParaRPr kumimoji="1" lang="ja-JP" altLang="en-US" dirty="0"/>
                    </a:p>
                  </a:txBody>
                  <a:tcPr/>
                </a:tc>
                <a:tc>
                  <a:txBody>
                    <a:bodyPr/>
                    <a:lstStyle/>
                    <a:p>
                      <a:pPr algn="r"/>
                      <a:r>
                        <a:rPr kumimoji="1" lang="en-US" altLang="ja-JP" dirty="0" smtClean="0"/>
                        <a:t>4.6k(8.5%)</a:t>
                      </a:r>
                      <a:endParaRPr kumimoji="1" lang="ja-JP" altLang="en-US" dirty="0"/>
                    </a:p>
                  </a:txBody>
                  <a:tcPr/>
                </a:tc>
                <a:tc>
                  <a:txBody>
                    <a:bodyPr/>
                    <a:lstStyle/>
                    <a:p>
                      <a:pPr algn="r"/>
                      <a:r>
                        <a:rPr kumimoji="1" lang="en-US" altLang="ja-JP" dirty="0" smtClean="0"/>
                        <a:t>1,394</a:t>
                      </a:r>
                      <a:endParaRPr kumimoji="1" lang="ja-JP" altLang="en-US" dirty="0"/>
                    </a:p>
                  </a:txBody>
                  <a:tcPr/>
                </a:tc>
                <a:tc>
                  <a:txBody>
                    <a:bodyPr/>
                    <a:lstStyle/>
                    <a:p>
                      <a:pPr algn="r"/>
                      <a:r>
                        <a:rPr kumimoji="1" lang="en-US" altLang="ja-JP" dirty="0" smtClean="0"/>
                        <a:t>584</a:t>
                      </a:r>
                      <a:endParaRPr kumimoji="1" lang="ja-JP" altLang="en-US" dirty="0"/>
                    </a:p>
                  </a:txBody>
                  <a:tcPr/>
                </a:tc>
                <a:tc>
                  <a:txBody>
                    <a:bodyPr/>
                    <a:lstStyle/>
                    <a:p>
                      <a:pPr algn="r"/>
                      <a:r>
                        <a:rPr kumimoji="1" lang="en-US" altLang="ja-JP" dirty="0" smtClean="0"/>
                        <a:t>12.7%</a:t>
                      </a:r>
                      <a:endParaRPr kumimoji="1" lang="ja-JP" altLang="en-US" dirty="0"/>
                    </a:p>
                  </a:txBody>
                  <a:tcPr/>
                </a:tc>
                <a:extLst>
                  <a:ext uri="{0D108BD9-81ED-4DB2-BD59-A6C34878D82A}">
                    <a16:rowId xmlns:a16="http://schemas.microsoft.com/office/drawing/2014/main" val="4154611201"/>
                  </a:ext>
                </a:extLst>
              </a:tr>
              <a:tr h="370840">
                <a:tc>
                  <a:txBody>
                    <a:bodyPr/>
                    <a:lstStyle/>
                    <a:p>
                      <a:r>
                        <a:rPr kumimoji="1" lang="en-US" altLang="ja-JP" dirty="0" err="1" smtClean="0"/>
                        <a:t>JMeter</a:t>
                      </a:r>
                      <a:endParaRPr kumimoji="1" lang="ja-JP" altLang="en-US" dirty="0"/>
                    </a:p>
                  </a:txBody>
                  <a:tcPr/>
                </a:tc>
                <a:tc>
                  <a:txBody>
                    <a:bodyPr/>
                    <a:lstStyle/>
                    <a:p>
                      <a:pPr algn="r"/>
                      <a:r>
                        <a:rPr kumimoji="1" lang="en-US" altLang="ja-JP" dirty="0" smtClean="0"/>
                        <a:t>5.6k(6.1%)</a:t>
                      </a:r>
                      <a:endParaRPr kumimoji="1" lang="ja-JP" altLang="en-US" dirty="0"/>
                    </a:p>
                  </a:txBody>
                  <a:tcPr/>
                </a:tc>
                <a:tc>
                  <a:txBody>
                    <a:bodyPr/>
                    <a:lstStyle/>
                    <a:p>
                      <a:pPr algn="r"/>
                      <a:r>
                        <a:rPr kumimoji="1" lang="en-US" altLang="ja-JP" dirty="0" smtClean="0"/>
                        <a:t>1,117</a:t>
                      </a:r>
                      <a:endParaRPr kumimoji="1" lang="ja-JP" altLang="en-US" dirty="0"/>
                    </a:p>
                  </a:txBody>
                  <a:tcPr/>
                </a:tc>
                <a:tc>
                  <a:txBody>
                    <a:bodyPr/>
                    <a:lstStyle/>
                    <a:p>
                      <a:pPr algn="r"/>
                      <a:r>
                        <a:rPr kumimoji="1" lang="en-US" altLang="ja-JP" dirty="0" smtClean="0"/>
                        <a:t>385</a:t>
                      </a:r>
                      <a:endParaRPr kumimoji="1" lang="ja-JP" altLang="en-US" dirty="0"/>
                    </a:p>
                  </a:txBody>
                  <a:tcPr/>
                </a:tc>
                <a:tc>
                  <a:txBody>
                    <a:bodyPr/>
                    <a:lstStyle/>
                    <a:p>
                      <a:pPr algn="r"/>
                      <a:r>
                        <a:rPr kumimoji="1" lang="en-US" altLang="ja-JP" dirty="0" smtClean="0"/>
                        <a:t>6.8%</a:t>
                      </a:r>
                      <a:endParaRPr kumimoji="1" lang="ja-JP" altLang="en-US" dirty="0"/>
                    </a:p>
                  </a:txBody>
                  <a:tcPr/>
                </a:tc>
                <a:extLst>
                  <a:ext uri="{0D108BD9-81ED-4DB2-BD59-A6C34878D82A}">
                    <a16:rowId xmlns:a16="http://schemas.microsoft.com/office/drawing/2014/main" val="77466497"/>
                  </a:ext>
                </a:extLst>
              </a:tr>
              <a:tr h="370840">
                <a:tc>
                  <a:txBody>
                    <a:bodyPr/>
                    <a:lstStyle/>
                    <a:p>
                      <a:r>
                        <a:rPr kumimoji="1" lang="en-US" altLang="ja-JP" dirty="0" err="1" smtClean="0"/>
                        <a:t>JEdit</a:t>
                      </a:r>
                      <a:endParaRPr kumimoji="1" lang="ja-JP" altLang="en-US" dirty="0"/>
                    </a:p>
                  </a:txBody>
                  <a:tcPr/>
                </a:tc>
                <a:tc>
                  <a:txBody>
                    <a:bodyPr/>
                    <a:lstStyle/>
                    <a:p>
                      <a:pPr algn="r"/>
                      <a:r>
                        <a:rPr kumimoji="1" lang="en-US" altLang="ja-JP" dirty="0" smtClean="0"/>
                        <a:t>1.8k(1.0%)</a:t>
                      </a:r>
                      <a:endParaRPr kumimoji="1" lang="ja-JP" altLang="en-US" dirty="0"/>
                    </a:p>
                  </a:txBody>
                  <a:tcPr/>
                </a:tc>
                <a:tc>
                  <a:txBody>
                    <a:bodyPr/>
                    <a:lstStyle/>
                    <a:p>
                      <a:pPr algn="r"/>
                      <a:r>
                        <a:rPr kumimoji="1" lang="en-US" altLang="ja-JP" dirty="0" smtClean="0"/>
                        <a:t>384</a:t>
                      </a:r>
                      <a:endParaRPr kumimoji="1" lang="ja-JP" altLang="en-US" dirty="0"/>
                    </a:p>
                  </a:txBody>
                  <a:tcPr/>
                </a:tc>
                <a:tc>
                  <a:txBody>
                    <a:bodyPr/>
                    <a:lstStyle/>
                    <a:p>
                      <a:pPr algn="r"/>
                      <a:r>
                        <a:rPr kumimoji="1" lang="en-US" altLang="ja-JP" dirty="0" smtClean="0"/>
                        <a:t>136</a:t>
                      </a:r>
                      <a:endParaRPr kumimoji="1" lang="ja-JP" altLang="en-US" dirty="0"/>
                    </a:p>
                  </a:txBody>
                  <a:tcPr/>
                </a:tc>
                <a:tc>
                  <a:txBody>
                    <a:bodyPr/>
                    <a:lstStyle/>
                    <a:p>
                      <a:pPr algn="r"/>
                      <a:r>
                        <a:rPr kumimoji="1" lang="en-US" altLang="ja-JP" dirty="0" smtClean="0"/>
                        <a:t>7.6%</a:t>
                      </a:r>
                      <a:endParaRPr kumimoji="1" lang="ja-JP" altLang="en-US" dirty="0"/>
                    </a:p>
                  </a:txBody>
                  <a:tcPr/>
                </a:tc>
                <a:extLst>
                  <a:ext uri="{0D108BD9-81ED-4DB2-BD59-A6C34878D82A}">
                    <a16:rowId xmlns:a16="http://schemas.microsoft.com/office/drawing/2014/main" val="1598261089"/>
                  </a:ext>
                </a:extLst>
              </a:tr>
              <a:tr h="370840">
                <a:tc>
                  <a:txBody>
                    <a:bodyPr/>
                    <a:lstStyle/>
                    <a:p>
                      <a:r>
                        <a:rPr kumimoji="1" lang="en-US" altLang="ja-JP" dirty="0" err="1" smtClean="0"/>
                        <a:t>JFreeChart</a:t>
                      </a:r>
                      <a:endParaRPr kumimoji="1" lang="ja-JP" altLang="en-US" dirty="0"/>
                    </a:p>
                  </a:txBody>
                  <a:tcPr/>
                </a:tc>
                <a:tc>
                  <a:txBody>
                    <a:bodyPr/>
                    <a:lstStyle/>
                    <a:p>
                      <a:pPr algn="r"/>
                      <a:r>
                        <a:rPr kumimoji="1" lang="en-US" altLang="ja-JP" dirty="0" smtClean="0"/>
                        <a:t>175k(56.4%)</a:t>
                      </a:r>
                      <a:endParaRPr kumimoji="1" lang="ja-JP" altLang="en-US" dirty="0"/>
                    </a:p>
                  </a:txBody>
                  <a:tcPr/>
                </a:tc>
                <a:tc>
                  <a:txBody>
                    <a:bodyPr/>
                    <a:lstStyle/>
                    <a:p>
                      <a:pPr algn="r"/>
                      <a:r>
                        <a:rPr kumimoji="1" lang="en-US" altLang="ja-JP" dirty="0" smtClean="0"/>
                        <a:t>30,495</a:t>
                      </a:r>
                      <a:endParaRPr kumimoji="1" lang="ja-JP" altLang="en-US" dirty="0"/>
                    </a:p>
                  </a:txBody>
                  <a:tcPr/>
                </a:tc>
                <a:tc>
                  <a:txBody>
                    <a:bodyPr/>
                    <a:lstStyle/>
                    <a:p>
                      <a:pPr algn="r"/>
                      <a:r>
                        <a:rPr kumimoji="1" lang="en-US" altLang="ja-JP" dirty="0" smtClean="0"/>
                        <a:t>9,700</a:t>
                      </a:r>
                      <a:endParaRPr kumimoji="1" lang="ja-JP" altLang="en-US" dirty="0"/>
                    </a:p>
                  </a:txBody>
                  <a:tcPr/>
                </a:tc>
                <a:tc>
                  <a:txBody>
                    <a:bodyPr/>
                    <a:lstStyle/>
                    <a:p>
                      <a:pPr algn="r"/>
                      <a:r>
                        <a:rPr kumimoji="1" lang="en-US" altLang="ja-JP" dirty="0" smtClean="0"/>
                        <a:t>5.5%</a:t>
                      </a:r>
                      <a:endParaRPr kumimoji="1" lang="ja-JP" altLang="en-US" dirty="0"/>
                    </a:p>
                  </a:txBody>
                  <a:tcPr/>
                </a:tc>
                <a:extLst>
                  <a:ext uri="{0D108BD9-81ED-4DB2-BD59-A6C34878D82A}">
                    <a16:rowId xmlns:a16="http://schemas.microsoft.com/office/drawing/2014/main" val="2851784321"/>
                  </a:ext>
                </a:extLst>
              </a:tr>
              <a:tr h="370840">
                <a:tc>
                  <a:txBody>
                    <a:bodyPr/>
                    <a:lstStyle/>
                    <a:p>
                      <a:r>
                        <a:rPr kumimoji="1" lang="en-US" altLang="ja-JP" dirty="0" err="1" smtClean="0"/>
                        <a:t>JRuby</a:t>
                      </a:r>
                      <a:endParaRPr kumimoji="1" lang="ja-JP" altLang="en-US" dirty="0"/>
                    </a:p>
                  </a:txBody>
                  <a:tcPr/>
                </a:tc>
                <a:tc>
                  <a:txBody>
                    <a:bodyPr/>
                    <a:lstStyle/>
                    <a:p>
                      <a:pPr algn="r"/>
                      <a:r>
                        <a:rPr kumimoji="1" lang="en-US" altLang="ja-JP" dirty="0" smtClean="0"/>
                        <a:t>61k(18.8%)</a:t>
                      </a:r>
                      <a:endParaRPr kumimoji="1" lang="ja-JP" altLang="en-US" dirty="0"/>
                    </a:p>
                  </a:txBody>
                  <a:tcPr/>
                </a:tc>
                <a:tc>
                  <a:txBody>
                    <a:bodyPr/>
                    <a:lstStyle/>
                    <a:p>
                      <a:pPr algn="r"/>
                      <a:r>
                        <a:rPr kumimoji="1" lang="en-US" altLang="ja-JP" dirty="0" smtClean="0"/>
                        <a:t>7,708</a:t>
                      </a:r>
                      <a:endParaRPr kumimoji="1" lang="ja-JP" altLang="en-US" dirty="0"/>
                    </a:p>
                  </a:txBody>
                  <a:tcPr/>
                </a:tc>
                <a:tc>
                  <a:txBody>
                    <a:bodyPr/>
                    <a:lstStyle/>
                    <a:p>
                      <a:pPr algn="r"/>
                      <a:r>
                        <a:rPr kumimoji="1" lang="en-US" altLang="ja-JP" dirty="0" smtClean="0"/>
                        <a:t>2,161</a:t>
                      </a:r>
                      <a:endParaRPr kumimoji="1" lang="ja-JP" altLang="en-US" dirty="0"/>
                    </a:p>
                  </a:txBody>
                  <a:tcPr/>
                </a:tc>
                <a:tc>
                  <a:txBody>
                    <a:bodyPr/>
                    <a:lstStyle/>
                    <a:p>
                      <a:pPr algn="r"/>
                      <a:r>
                        <a:rPr kumimoji="1" lang="en-US" altLang="ja-JP" dirty="0" smtClean="0"/>
                        <a:t>3.5%</a:t>
                      </a:r>
                      <a:endParaRPr kumimoji="1" lang="ja-JP" altLang="en-US" dirty="0"/>
                    </a:p>
                  </a:txBody>
                  <a:tcPr/>
                </a:tc>
                <a:extLst>
                  <a:ext uri="{0D108BD9-81ED-4DB2-BD59-A6C34878D82A}">
                    <a16:rowId xmlns:a16="http://schemas.microsoft.com/office/drawing/2014/main" val="1969969464"/>
                  </a:ext>
                </a:extLst>
              </a:tr>
              <a:tr h="370840">
                <a:tc>
                  <a:txBody>
                    <a:bodyPr/>
                    <a:lstStyle/>
                    <a:p>
                      <a:r>
                        <a:rPr kumimoji="1" lang="en-US" altLang="ja-JP" dirty="0" err="1" smtClean="0"/>
                        <a:t>Xerces</a:t>
                      </a:r>
                      <a:endParaRPr kumimoji="1" lang="ja-JP" altLang="en-US" dirty="0"/>
                    </a:p>
                  </a:txBody>
                  <a:tcPr/>
                </a:tc>
                <a:tc>
                  <a:txBody>
                    <a:bodyPr/>
                    <a:lstStyle/>
                    <a:p>
                      <a:pPr algn="r"/>
                      <a:r>
                        <a:rPr kumimoji="1" lang="en-US" altLang="ja-JP" dirty="0" smtClean="0"/>
                        <a:t>83k(34.9%)</a:t>
                      </a:r>
                      <a:endParaRPr kumimoji="1" lang="ja-JP" altLang="en-US" dirty="0"/>
                    </a:p>
                  </a:txBody>
                  <a:tcPr/>
                </a:tc>
                <a:tc>
                  <a:txBody>
                    <a:bodyPr/>
                    <a:lstStyle/>
                    <a:p>
                      <a:pPr algn="r"/>
                      <a:r>
                        <a:rPr kumimoji="1" lang="en-US" altLang="ja-JP" dirty="0" smtClean="0"/>
                        <a:t>16,611</a:t>
                      </a:r>
                      <a:endParaRPr kumimoji="1" lang="ja-JP" altLang="en-US" dirty="0"/>
                    </a:p>
                  </a:txBody>
                  <a:tcPr/>
                </a:tc>
                <a:tc>
                  <a:txBody>
                    <a:bodyPr/>
                    <a:lstStyle/>
                    <a:p>
                      <a:pPr algn="r"/>
                      <a:r>
                        <a:rPr kumimoji="1" lang="en-US" altLang="ja-JP" dirty="0" smtClean="0"/>
                        <a:t>5,533</a:t>
                      </a:r>
                      <a:endParaRPr kumimoji="1" lang="ja-JP" altLang="en-US" dirty="0"/>
                    </a:p>
                  </a:txBody>
                  <a:tcPr/>
                </a:tc>
                <a:tc>
                  <a:txBody>
                    <a:bodyPr/>
                    <a:lstStyle/>
                    <a:p>
                      <a:pPr algn="r"/>
                      <a:r>
                        <a:rPr kumimoji="1" lang="en-US" altLang="ja-JP" dirty="0" smtClean="0"/>
                        <a:t>6.6%</a:t>
                      </a:r>
                      <a:endParaRPr kumimoji="1" lang="ja-JP" altLang="en-US" dirty="0"/>
                    </a:p>
                  </a:txBody>
                  <a:tcPr/>
                </a:tc>
                <a:extLst>
                  <a:ext uri="{0D108BD9-81ED-4DB2-BD59-A6C34878D82A}">
                    <a16:rowId xmlns:a16="http://schemas.microsoft.com/office/drawing/2014/main" val="1891820761"/>
                  </a:ext>
                </a:extLst>
              </a:tr>
            </a:tbl>
          </a:graphicData>
        </a:graphic>
      </p:graphicFrame>
      <p:sp>
        <p:nvSpPr>
          <p:cNvPr id="6" name="角丸四角形 5"/>
          <p:cNvSpPr/>
          <p:nvPr/>
        </p:nvSpPr>
        <p:spPr>
          <a:xfrm>
            <a:off x="2027208" y="2559139"/>
            <a:ext cx="3459193" cy="3959525"/>
          </a:xfrm>
          <a:prstGeom prst="roundRect">
            <a:avLst/>
          </a:prstGeom>
          <a:noFill/>
          <a:ln w="571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四角形吹き出し 6"/>
          <p:cNvSpPr/>
          <p:nvPr/>
        </p:nvSpPr>
        <p:spPr>
          <a:xfrm>
            <a:off x="457200" y="1535502"/>
            <a:ext cx="8367624" cy="905773"/>
          </a:xfrm>
          <a:prstGeom prst="wedgeRectCallout">
            <a:avLst>
              <a:gd name="adj1" fmla="val 5298"/>
              <a:gd name="adj2" fmla="val 65357"/>
            </a:avLst>
          </a:prstGeom>
          <a:solidFill>
            <a:schemeClr val="bg1"/>
          </a:solidFill>
          <a:ln w="571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2000" dirty="0" smtClean="0">
                <a:solidFill>
                  <a:schemeClr val="tx1"/>
                </a:solidFill>
              </a:rPr>
              <a:t>Step</a:t>
            </a:r>
            <a:r>
              <a:rPr lang="ja-JP" altLang="en-US" sz="2000" dirty="0" smtClean="0">
                <a:solidFill>
                  <a:schemeClr val="tx1"/>
                </a:solidFill>
              </a:rPr>
              <a:t>②でリファクタリング可能なコードクローンを特定したが，</a:t>
            </a:r>
            <a:r>
              <a:rPr lang="en-US" altLang="ja-JP" sz="2000" dirty="0" smtClean="0">
                <a:solidFill>
                  <a:schemeClr val="tx1"/>
                </a:solidFill>
              </a:rPr>
              <a:t/>
            </a:r>
            <a:br>
              <a:rPr lang="en-US" altLang="ja-JP" sz="2000" dirty="0" smtClean="0">
                <a:solidFill>
                  <a:schemeClr val="tx1"/>
                </a:solidFill>
              </a:rPr>
            </a:br>
            <a:r>
              <a:rPr lang="ja-JP" altLang="en-US" sz="2000" dirty="0" smtClean="0">
                <a:solidFill>
                  <a:schemeClr val="tx1"/>
                </a:solidFill>
              </a:rPr>
              <a:t>工夫次第ではリファクタリングできるのでは？</a:t>
            </a:r>
            <a:endParaRPr kumimoji="1" lang="en-US" altLang="ja-JP" sz="2000" dirty="0" smtClean="0">
              <a:solidFill>
                <a:schemeClr val="tx1"/>
              </a:solidFill>
            </a:endParaRPr>
          </a:p>
        </p:txBody>
      </p:sp>
    </p:spTree>
    <p:extLst>
      <p:ext uri="{BB962C8B-B14F-4D97-AF65-F5344CB8AC3E}">
        <p14:creationId xmlns:p14="http://schemas.microsoft.com/office/powerpoint/2010/main" val="186747985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妥当性</a:t>
            </a:r>
            <a:r>
              <a:rPr lang="ja-JP" altLang="en-US" dirty="0" smtClean="0"/>
              <a:t>の</a:t>
            </a:r>
            <a:r>
              <a:rPr lang="ja-JP" altLang="en-US" dirty="0"/>
              <a:t>脅威</a:t>
            </a:r>
            <a:endParaRPr kumimoji="1" lang="ja-JP" altLang="en-US" dirty="0"/>
          </a:p>
        </p:txBody>
      </p:sp>
      <p:sp>
        <p:nvSpPr>
          <p:cNvPr id="3" name="コンテンツ プレースホルダー 2"/>
          <p:cNvSpPr>
            <a:spLocks noGrp="1"/>
          </p:cNvSpPr>
          <p:nvPr>
            <p:ph idx="1"/>
          </p:nvPr>
        </p:nvSpPr>
        <p:spPr/>
        <p:txBody>
          <a:bodyPr/>
          <a:lstStyle/>
          <a:p>
            <a:r>
              <a:rPr kumimoji="1" lang="ja-JP" altLang="en-US" sz="2400" dirty="0" smtClean="0"/>
              <a:t>リファクタリング可能性の制約は，開発者のプログラミングスキルに依存する部分も大きい</a:t>
            </a:r>
            <a:endParaRPr kumimoji="1" lang="en-US" altLang="ja-JP" sz="2400" dirty="0" smtClean="0"/>
          </a:p>
          <a:p>
            <a:pPr lvl="1"/>
            <a:r>
              <a:rPr kumimoji="1" lang="ja-JP" altLang="en-US" sz="2000" dirty="0" smtClean="0"/>
              <a:t>例えば，ラムダ表現などで記述すると</a:t>
            </a:r>
            <a:r>
              <a:rPr kumimoji="1" lang="en-US" altLang="ja-JP" sz="2000" dirty="0" err="1" smtClean="0"/>
              <a:t>JDeodorant</a:t>
            </a:r>
            <a:r>
              <a:rPr kumimoji="1" lang="ja-JP" altLang="en-US" sz="2000" dirty="0" smtClean="0"/>
              <a:t>の制約を満たすなどが存在する．</a:t>
            </a:r>
            <a:endParaRPr kumimoji="1" lang="en-US" altLang="ja-JP" sz="2000" dirty="0" smtClean="0"/>
          </a:p>
          <a:p>
            <a:pPr lvl="1"/>
            <a:endParaRPr kumimoji="1" lang="en-US" altLang="ja-JP" sz="2000" dirty="0" smtClean="0"/>
          </a:p>
          <a:p>
            <a:r>
              <a:rPr lang="ja-JP" altLang="en-US" sz="2400" dirty="0" smtClean="0"/>
              <a:t>長い行数のコードクローンはリファクタリング可能と</a:t>
            </a:r>
            <a:r>
              <a:rPr lang="en-US" altLang="ja-JP" sz="2400" dirty="0" smtClean="0"/>
              <a:t/>
            </a:r>
            <a:br>
              <a:rPr lang="en-US" altLang="ja-JP" sz="2400" dirty="0" smtClean="0"/>
            </a:br>
            <a:r>
              <a:rPr lang="ja-JP" altLang="en-US" sz="2400" dirty="0" smtClean="0"/>
              <a:t>判定されにくい傾向にある</a:t>
            </a:r>
            <a:endParaRPr lang="en-US" altLang="ja-JP" sz="2400" dirty="0" smtClean="0"/>
          </a:p>
          <a:p>
            <a:pPr lvl="1"/>
            <a:r>
              <a:rPr kumimoji="1" lang="ja-JP" altLang="en-US" sz="2000" dirty="0" smtClean="0"/>
              <a:t>制約違反の変数等を含まない処理だけを抽出すれば，</a:t>
            </a:r>
            <a:r>
              <a:rPr kumimoji="1" lang="en-US" altLang="ja-JP" sz="2000" dirty="0" smtClean="0"/>
              <a:t/>
            </a:r>
            <a:br>
              <a:rPr kumimoji="1" lang="en-US" altLang="ja-JP" sz="2000" dirty="0" smtClean="0"/>
            </a:br>
            <a:r>
              <a:rPr kumimoji="1" lang="ja-JP" altLang="en-US" sz="2000" dirty="0" smtClean="0"/>
              <a:t>制約を満たす可能性もある</a:t>
            </a:r>
            <a:endParaRPr kumimoji="1" lang="en-US" altLang="ja-JP" sz="2000" dirty="0" smtClean="0"/>
          </a:p>
          <a:p>
            <a:pPr lvl="1"/>
            <a:endParaRPr kumimoji="1" lang="ja-JP" altLang="en-US" sz="2000" dirty="0"/>
          </a:p>
        </p:txBody>
      </p:sp>
    </p:spTree>
    <p:extLst>
      <p:ext uri="{BB962C8B-B14F-4D97-AF65-F5344CB8AC3E}">
        <p14:creationId xmlns:p14="http://schemas.microsoft.com/office/powerpoint/2010/main" val="100950759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まとめ</a:t>
            </a:r>
            <a:endParaRPr kumimoji="1" lang="ja-JP" altLang="en-US" dirty="0"/>
          </a:p>
        </p:txBody>
      </p:sp>
      <p:sp>
        <p:nvSpPr>
          <p:cNvPr id="3" name="コンテンツ プレースホルダー 2"/>
          <p:cNvSpPr>
            <a:spLocks noGrp="1"/>
          </p:cNvSpPr>
          <p:nvPr>
            <p:ph idx="1"/>
          </p:nvPr>
        </p:nvSpPr>
        <p:spPr/>
        <p:txBody>
          <a:bodyPr/>
          <a:lstStyle/>
          <a:p>
            <a:r>
              <a:rPr kumimoji="1" lang="ja-JP" altLang="en-US" sz="2800" dirty="0" smtClean="0"/>
              <a:t>まとめ</a:t>
            </a:r>
            <a:endParaRPr kumimoji="1" lang="en-US" altLang="ja-JP" sz="2800" dirty="0" smtClean="0"/>
          </a:p>
          <a:p>
            <a:pPr lvl="1"/>
            <a:r>
              <a:rPr lang="ja-JP" altLang="en-US" sz="2400" dirty="0" smtClean="0"/>
              <a:t>コードクローンをリファクタリングして減少すると推定できるコード行数として定義した</a:t>
            </a:r>
            <a:endParaRPr lang="en-US" altLang="ja-JP" sz="2400" dirty="0" smtClean="0"/>
          </a:p>
          <a:p>
            <a:pPr lvl="1"/>
            <a:r>
              <a:rPr lang="ja-JP" altLang="en-US" sz="2400" dirty="0" smtClean="0"/>
              <a:t>いくつかの</a:t>
            </a:r>
            <a:r>
              <a:rPr lang="en-US" altLang="ja-JP" sz="2400" dirty="0" smtClean="0"/>
              <a:t>OSS</a:t>
            </a:r>
            <a:r>
              <a:rPr lang="ja-JP" altLang="en-US" sz="2400" dirty="0" smtClean="0"/>
              <a:t>を対象として誤差を測定し，</a:t>
            </a:r>
            <a:r>
              <a:rPr lang="en-US" altLang="ja-JP" sz="2400" dirty="0" smtClean="0"/>
              <a:t/>
            </a:r>
            <a:br>
              <a:rPr lang="en-US" altLang="ja-JP" sz="2400" dirty="0" smtClean="0"/>
            </a:br>
            <a:r>
              <a:rPr lang="ja-JP" altLang="en-US" sz="2400" dirty="0" smtClean="0"/>
              <a:t>いくつかの誤差の原因を示した</a:t>
            </a:r>
            <a:endParaRPr lang="en-US" altLang="ja-JP" sz="2400" dirty="0" smtClean="0"/>
          </a:p>
          <a:p>
            <a:pPr lvl="1"/>
            <a:endParaRPr lang="en-US" altLang="ja-JP" sz="2400" dirty="0" smtClean="0"/>
          </a:p>
          <a:p>
            <a:r>
              <a:rPr lang="ja-JP" altLang="en-US" sz="2800" dirty="0" smtClean="0"/>
              <a:t>今後の課題</a:t>
            </a:r>
            <a:endParaRPr lang="en-US" altLang="ja-JP" sz="2800" dirty="0" smtClean="0"/>
          </a:p>
          <a:p>
            <a:pPr lvl="1"/>
            <a:r>
              <a:rPr lang="ja-JP" altLang="en-US" sz="2400" dirty="0" smtClean="0"/>
              <a:t>コードクローンのタイプが異なる場合</a:t>
            </a:r>
            <a:endParaRPr lang="en-US" altLang="ja-JP" sz="2400" dirty="0" smtClean="0"/>
          </a:p>
          <a:p>
            <a:pPr lvl="2"/>
            <a:r>
              <a:rPr lang="ja-JP" altLang="en-US" sz="2000" dirty="0" smtClean="0"/>
              <a:t>差異のあるコードクローンを</a:t>
            </a:r>
            <a:r>
              <a:rPr lang="ja-JP" altLang="en-US" sz="2000" dirty="0"/>
              <a:t>削減</a:t>
            </a:r>
            <a:r>
              <a:rPr lang="ja-JP" altLang="en-US" sz="2000" dirty="0" smtClean="0"/>
              <a:t>する手法</a:t>
            </a:r>
            <a:endParaRPr lang="en-US" altLang="ja-JP" sz="2000" dirty="0" smtClean="0"/>
          </a:p>
          <a:p>
            <a:pPr lvl="1"/>
            <a:r>
              <a:rPr lang="en-US" altLang="ja-JP" sz="2400" dirty="0" smtClean="0"/>
              <a:t>OSS</a:t>
            </a:r>
            <a:r>
              <a:rPr lang="ja-JP" altLang="en-US" sz="2400" dirty="0" smtClean="0"/>
              <a:t>以外のシステムへの適用する場合</a:t>
            </a:r>
            <a:endParaRPr lang="en-US" altLang="ja-JP" sz="2400" dirty="0" smtClean="0"/>
          </a:p>
          <a:p>
            <a:pPr lvl="2"/>
            <a:endParaRPr lang="en-US" altLang="ja-JP" sz="2000" dirty="0" smtClean="0"/>
          </a:p>
          <a:p>
            <a:pPr lvl="2"/>
            <a:endParaRPr lang="en-US" altLang="ja-JP" sz="2000" dirty="0" smtClean="0"/>
          </a:p>
          <a:p>
            <a:pPr lvl="1"/>
            <a:endParaRPr lang="en-US" altLang="ja-JP" dirty="0" smtClean="0"/>
          </a:p>
          <a:p>
            <a:endParaRPr lang="en-US" altLang="ja-JP" sz="2800" dirty="0" smtClean="0"/>
          </a:p>
        </p:txBody>
      </p:sp>
    </p:spTree>
    <p:extLst>
      <p:ext uri="{BB962C8B-B14F-4D97-AF65-F5344CB8AC3E}">
        <p14:creationId xmlns:p14="http://schemas.microsoft.com/office/powerpoint/2010/main" val="275284996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25667" y="2282564"/>
            <a:ext cx="8218488" cy="1143000"/>
          </a:xfrm>
        </p:spPr>
        <p:txBody>
          <a:bodyPr/>
          <a:lstStyle/>
          <a:p>
            <a:r>
              <a:rPr kumimoji="1" lang="ja-JP" altLang="en-US" dirty="0" smtClean="0"/>
              <a:t>ご清聴ありがとうございました</a:t>
            </a:r>
            <a:endParaRPr kumimoji="1" lang="ja-JP" altLang="en-US" dirty="0"/>
          </a:p>
        </p:txBody>
      </p:sp>
    </p:spTree>
    <p:extLst>
      <p:ext uri="{BB962C8B-B14F-4D97-AF65-F5344CB8AC3E}">
        <p14:creationId xmlns:p14="http://schemas.microsoft.com/office/powerpoint/2010/main" val="214814747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コード</a:t>
            </a:r>
            <a:r>
              <a:rPr lang="ja-JP" altLang="en-US" dirty="0"/>
              <a:t>クローン</a:t>
            </a:r>
            <a:endParaRPr kumimoji="1" lang="ja-JP" altLang="en-US" dirty="0"/>
          </a:p>
        </p:txBody>
      </p:sp>
      <p:sp>
        <p:nvSpPr>
          <p:cNvPr id="3" name="コンテンツ プレースホルダー 2"/>
          <p:cNvSpPr>
            <a:spLocks noGrp="1"/>
          </p:cNvSpPr>
          <p:nvPr>
            <p:ph idx="1"/>
          </p:nvPr>
        </p:nvSpPr>
        <p:spPr>
          <a:xfrm>
            <a:off x="457199" y="1600200"/>
            <a:ext cx="8367623" cy="4525963"/>
          </a:xfrm>
        </p:spPr>
        <p:txBody>
          <a:bodyPr/>
          <a:lstStyle/>
          <a:p>
            <a:r>
              <a:rPr kumimoji="1" lang="ja-JP" altLang="en-US" sz="2400" dirty="0" smtClean="0"/>
              <a:t>ソフトウェア保守が困難になることがある</a:t>
            </a:r>
            <a:endParaRPr kumimoji="1" lang="en-US" altLang="ja-JP" sz="2400" dirty="0" smtClean="0"/>
          </a:p>
          <a:p>
            <a:pPr lvl="1"/>
            <a:r>
              <a:rPr lang="ja-JP" altLang="en-US" sz="2000" dirty="0" smtClean="0"/>
              <a:t>例）コードを同時に変更できていないためにバグの原因を</a:t>
            </a:r>
            <a:r>
              <a:rPr lang="en-US" altLang="ja-JP" sz="2000" dirty="0"/>
              <a:t/>
            </a:r>
            <a:br>
              <a:rPr lang="en-US" altLang="ja-JP" sz="2000" dirty="0"/>
            </a:br>
            <a:r>
              <a:rPr lang="ja-JP" altLang="en-US" sz="2000" dirty="0" smtClean="0"/>
              <a:t>生んでしまう</a:t>
            </a:r>
            <a:endParaRPr kumimoji="1" lang="ja-JP" altLang="en-US" sz="2000" dirty="0"/>
          </a:p>
        </p:txBody>
      </p:sp>
      <p:sp>
        <p:nvSpPr>
          <p:cNvPr id="4" name="メモ 3"/>
          <p:cNvSpPr/>
          <p:nvPr/>
        </p:nvSpPr>
        <p:spPr>
          <a:xfrm rot="10800000" flipH="1">
            <a:off x="603893" y="3045120"/>
            <a:ext cx="3502280" cy="3430755"/>
          </a:xfrm>
          <a:prstGeom prst="foldedCorner">
            <a:avLst/>
          </a:prstGeom>
          <a:solidFill>
            <a:schemeClr val="bg1">
              <a:lumMod val="95000"/>
            </a:schemeClr>
          </a:solid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5" name="フリーフォーム 4"/>
          <p:cNvSpPr/>
          <p:nvPr/>
        </p:nvSpPr>
        <p:spPr>
          <a:xfrm>
            <a:off x="768392" y="3746073"/>
            <a:ext cx="3070362" cy="1160432"/>
          </a:xfrm>
          <a:custGeom>
            <a:avLst/>
            <a:gdLst>
              <a:gd name="connsiteX0" fmla="*/ 0 w 848564"/>
              <a:gd name="connsiteY0" fmla="*/ 299046 h 394144"/>
              <a:gd name="connsiteX1" fmla="*/ 351130 w 848564"/>
              <a:gd name="connsiteY1" fmla="*/ 299046 h 394144"/>
              <a:gd name="connsiteX2" fmla="*/ 351130 w 848564"/>
              <a:gd name="connsiteY2" fmla="*/ 394144 h 394144"/>
              <a:gd name="connsiteX3" fmla="*/ 0 w 848564"/>
              <a:gd name="connsiteY3" fmla="*/ 394144 h 394144"/>
              <a:gd name="connsiteX4" fmla="*/ 0 w 848564"/>
              <a:gd name="connsiteY4" fmla="*/ 0 h 394144"/>
              <a:gd name="connsiteX5" fmla="*/ 848564 w 848564"/>
              <a:gd name="connsiteY5" fmla="*/ 0 h 394144"/>
              <a:gd name="connsiteX6" fmla="*/ 848564 w 848564"/>
              <a:gd name="connsiteY6" fmla="*/ 299045 h 394144"/>
              <a:gd name="connsiteX7" fmla="*/ 0 w 848564"/>
              <a:gd name="connsiteY7" fmla="*/ 299045 h 3941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48564" h="394144">
                <a:moveTo>
                  <a:pt x="0" y="299046"/>
                </a:moveTo>
                <a:lnTo>
                  <a:pt x="351130" y="299046"/>
                </a:lnTo>
                <a:lnTo>
                  <a:pt x="351130" y="394144"/>
                </a:lnTo>
                <a:lnTo>
                  <a:pt x="0" y="394144"/>
                </a:lnTo>
                <a:close/>
                <a:moveTo>
                  <a:pt x="0" y="0"/>
                </a:moveTo>
                <a:lnTo>
                  <a:pt x="848564" y="0"/>
                </a:lnTo>
                <a:lnTo>
                  <a:pt x="848564" y="299045"/>
                </a:lnTo>
                <a:lnTo>
                  <a:pt x="0" y="299045"/>
                </a:lnTo>
                <a:close/>
              </a:path>
            </a:pathLst>
          </a:cu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r>
              <a:rPr lang="en-US" altLang="ja-JP" sz="1400" dirty="0" smtClean="0">
                <a:solidFill>
                  <a:sysClr val="windowText" lastClr="000000"/>
                </a:solidFill>
              </a:rPr>
              <a:t>public void encodeUTF8(byte </a:t>
            </a:r>
            <a:r>
              <a:rPr lang="en-US" altLang="ja-JP" sz="1400" dirty="0" err="1" smtClean="0">
                <a:solidFill>
                  <a:sysClr val="windowText" lastClr="000000"/>
                </a:solidFill>
              </a:rPr>
              <a:t>msg</a:t>
            </a:r>
            <a:r>
              <a:rPr lang="en-US" altLang="ja-JP" sz="1400" dirty="0" smtClean="0">
                <a:solidFill>
                  <a:sysClr val="windowText" lastClr="000000"/>
                </a:solidFill>
              </a:rPr>
              <a:t>){</a:t>
            </a:r>
          </a:p>
          <a:p>
            <a:r>
              <a:rPr lang="en-US" altLang="ja-JP" sz="1400" dirty="0">
                <a:solidFill>
                  <a:sysClr val="windowText" lastClr="000000"/>
                </a:solidFill>
              </a:rPr>
              <a:t>	… </a:t>
            </a:r>
            <a:r>
              <a:rPr lang="en-US" altLang="ja-JP" sz="1400" dirty="0" smtClean="0">
                <a:solidFill>
                  <a:sysClr val="windowText" lastClr="000000"/>
                </a:solidFill>
              </a:rPr>
              <a:t>…</a:t>
            </a:r>
            <a:r>
              <a:rPr lang="en-US" altLang="ja-JP" sz="1400" dirty="0">
                <a:solidFill>
                  <a:sysClr val="windowText" lastClr="000000"/>
                </a:solidFill>
              </a:rPr>
              <a:t> </a:t>
            </a:r>
            <a:r>
              <a:rPr lang="en-US" altLang="ja-JP" sz="1400" dirty="0" smtClean="0">
                <a:solidFill>
                  <a:sysClr val="windowText" lastClr="000000"/>
                </a:solidFill>
              </a:rPr>
              <a:t>…</a:t>
            </a:r>
          </a:p>
          <a:p>
            <a:r>
              <a:rPr lang="en-US" altLang="ja-JP" sz="1400" dirty="0">
                <a:solidFill>
                  <a:sysClr val="windowText" lastClr="000000"/>
                </a:solidFill>
              </a:rPr>
              <a:t>	</a:t>
            </a:r>
            <a:r>
              <a:rPr lang="en-US" altLang="ja-JP" sz="1400" b="1" dirty="0" smtClean="0">
                <a:solidFill>
                  <a:sysClr val="windowText" lastClr="000000"/>
                </a:solidFill>
              </a:rPr>
              <a:t>return str1 + str2;</a:t>
            </a:r>
          </a:p>
          <a:p>
            <a:r>
              <a:rPr kumimoji="1" lang="en-US" altLang="ja-JP" sz="1400" dirty="0">
                <a:solidFill>
                  <a:sysClr val="windowText" lastClr="000000"/>
                </a:solidFill>
              </a:rPr>
              <a:t>}</a:t>
            </a:r>
            <a:endParaRPr kumimoji="1" lang="ja-JP" altLang="en-US" sz="1400" dirty="0">
              <a:solidFill>
                <a:sysClr val="windowText" lastClr="000000"/>
              </a:solidFill>
            </a:endParaRPr>
          </a:p>
        </p:txBody>
      </p:sp>
      <p:sp>
        <p:nvSpPr>
          <p:cNvPr id="6" name="フリーフォーム 5"/>
          <p:cNvSpPr/>
          <p:nvPr/>
        </p:nvSpPr>
        <p:spPr>
          <a:xfrm>
            <a:off x="768391" y="5124958"/>
            <a:ext cx="3070363" cy="1132464"/>
          </a:xfrm>
          <a:custGeom>
            <a:avLst/>
            <a:gdLst>
              <a:gd name="connsiteX0" fmla="*/ 0 w 848564"/>
              <a:gd name="connsiteY0" fmla="*/ 299046 h 394144"/>
              <a:gd name="connsiteX1" fmla="*/ 351130 w 848564"/>
              <a:gd name="connsiteY1" fmla="*/ 299046 h 394144"/>
              <a:gd name="connsiteX2" fmla="*/ 351130 w 848564"/>
              <a:gd name="connsiteY2" fmla="*/ 394144 h 394144"/>
              <a:gd name="connsiteX3" fmla="*/ 0 w 848564"/>
              <a:gd name="connsiteY3" fmla="*/ 394144 h 394144"/>
              <a:gd name="connsiteX4" fmla="*/ 0 w 848564"/>
              <a:gd name="connsiteY4" fmla="*/ 0 h 394144"/>
              <a:gd name="connsiteX5" fmla="*/ 848564 w 848564"/>
              <a:gd name="connsiteY5" fmla="*/ 0 h 394144"/>
              <a:gd name="connsiteX6" fmla="*/ 848564 w 848564"/>
              <a:gd name="connsiteY6" fmla="*/ 299045 h 394144"/>
              <a:gd name="connsiteX7" fmla="*/ 0 w 848564"/>
              <a:gd name="connsiteY7" fmla="*/ 299045 h 3941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48564" h="394144">
                <a:moveTo>
                  <a:pt x="0" y="299046"/>
                </a:moveTo>
                <a:lnTo>
                  <a:pt x="351130" y="299046"/>
                </a:lnTo>
                <a:lnTo>
                  <a:pt x="351130" y="394144"/>
                </a:lnTo>
                <a:lnTo>
                  <a:pt x="0" y="394144"/>
                </a:lnTo>
                <a:close/>
                <a:moveTo>
                  <a:pt x="0" y="0"/>
                </a:moveTo>
                <a:lnTo>
                  <a:pt x="848564" y="0"/>
                </a:lnTo>
                <a:lnTo>
                  <a:pt x="848564" y="299045"/>
                </a:lnTo>
                <a:lnTo>
                  <a:pt x="0" y="299045"/>
                </a:lnTo>
                <a:close/>
              </a:path>
            </a:pathLst>
          </a:cu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r>
              <a:rPr lang="en-US" altLang="ja-JP" sz="1400" dirty="0" smtClean="0">
                <a:solidFill>
                  <a:sysClr val="windowText" lastClr="000000"/>
                </a:solidFill>
              </a:rPr>
              <a:t>public void encodeUTF16(byte </a:t>
            </a:r>
            <a:r>
              <a:rPr lang="en-US" altLang="ja-JP" sz="1400" dirty="0" err="1" smtClean="0">
                <a:solidFill>
                  <a:sysClr val="windowText" lastClr="000000"/>
                </a:solidFill>
              </a:rPr>
              <a:t>msg</a:t>
            </a:r>
            <a:r>
              <a:rPr lang="en-US" altLang="ja-JP" sz="1400" dirty="0" smtClean="0">
                <a:solidFill>
                  <a:sysClr val="windowText" lastClr="000000"/>
                </a:solidFill>
              </a:rPr>
              <a:t>){</a:t>
            </a:r>
          </a:p>
          <a:p>
            <a:r>
              <a:rPr lang="en-US" altLang="ja-JP" sz="1400" dirty="0">
                <a:solidFill>
                  <a:sysClr val="windowText" lastClr="000000"/>
                </a:solidFill>
              </a:rPr>
              <a:t>	… </a:t>
            </a:r>
            <a:r>
              <a:rPr lang="en-US" altLang="ja-JP" sz="1400" dirty="0" smtClean="0">
                <a:solidFill>
                  <a:sysClr val="windowText" lastClr="000000"/>
                </a:solidFill>
              </a:rPr>
              <a:t>…</a:t>
            </a:r>
            <a:r>
              <a:rPr lang="en-US" altLang="ja-JP" sz="1400" dirty="0">
                <a:solidFill>
                  <a:sysClr val="windowText" lastClr="000000"/>
                </a:solidFill>
              </a:rPr>
              <a:t> </a:t>
            </a:r>
            <a:r>
              <a:rPr lang="en-US" altLang="ja-JP" sz="1400" dirty="0" smtClean="0">
                <a:solidFill>
                  <a:sysClr val="windowText" lastClr="000000"/>
                </a:solidFill>
              </a:rPr>
              <a:t>…</a:t>
            </a:r>
          </a:p>
          <a:p>
            <a:r>
              <a:rPr lang="en-US" altLang="ja-JP" sz="1400" dirty="0">
                <a:solidFill>
                  <a:sysClr val="windowText" lastClr="000000"/>
                </a:solidFill>
              </a:rPr>
              <a:t>	</a:t>
            </a:r>
            <a:r>
              <a:rPr lang="en-US" altLang="ja-JP" sz="1400" dirty="0" smtClean="0">
                <a:solidFill>
                  <a:sysClr val="windowText" lastClr="000000"/>
                </a:solidFill>
              </a:rPr>
              <a:t>return </a:t>
            </a:r>
            <a:r>
              <a:rPr lang="en-US" altLang="ja-JP" sz="1400" dirty="0" err="1" smtClean="0">
                <a:solidFill>
                  <a:sysClr val="windowText" lastClr="000000"/>
                </a:solidFill>
              </a:rPr>
              <a:t>str</a:t>
            </a:r>
            <a:r>
              <a:rPr lang="en-US" altLang="ja-JP" sz="1400" dirty="0" smtClean="0">
                <a:solidFill>
                  <a:sysClr val="windowText" lastClr="000000"/>
                </a:solidFill>
              </a:rPr>
              <a:t>;</a:t>
            </a:r>
          </a:p>
          <a:p>
            <a:r>
              <a:rPr kumimoji="1" lang="en-US" altLang="ja-JP" sz="1400" dirty="0">
                <a:solidFill>
                  <a:sysClr val="windowText" lastClr="000000"/>
                </a:solidFill>
              </a:rPr>
              <a:t>}</a:t>
            </a:r>
            <a:endParaRPr kumimoji="1" lang="ja-JP" altLang="en-US" sz="1400" dirty="0">
              <a:solidFill>
                <a:sysClr val="windowText" lastClr="000000"/>
              </a:solidFill>
            </a:endParaRPr>
          </a:p>
        </p:txBody>
      </p:sp>
      <p:sp>
        <p:nvSpPr>
          <p:cNvPr id="7" name="メモ 6"/>
          <p:cNvSpPr/>
          <p:nvPr/>
        </p:nvSpPr>
        <p:spPr>
          <a:xfrm rot="10800000" flipH="1">
            <a:off x="4827961" y="3045120"/>
            <a:ext cx="3502280" cy="3430755"/>
          </a:xfrm>
          <a:prstGeom prst="foldedCorner">
            <a:avLst/>
          </a:prstGeom>
          <a:solidFill>
            <a:schemeClr val="bg1">
              <a:lumMod val="95000"/>
            </a:schemeClr>
          </a:solid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dirty="0"/>
          </a:p>
        </p:txBody>
      </p:sp>
      <p:sp>
        <p:nvSpPr>
          <p:cNvPr id="8" name="フリーフォーム 7"/>
          <p:cNvSpPr/>
          <p:nvPr/>
        </p:nvSpPr>
        <p:spPr>
          <a:xfrm>
            <a:off x="5043919" y="4326289"/>
            <a:ext cx="3070362" cy="1160432"/>
          </a:xfrm>
          <a:custGeom>
            <a:avLst/>
            <a:gdLst>
              <a:gd name="connsiteX0" fmla="*/ 0 w 848564"/>
              <a:gd name="connsiteY0" fmla="*/ 299046 h 394144"/>
              <a:gd name="connsiteX1" fmla="*/ 351130 w 848564"/>
              <a:gd name="connsiteY1" fmla="*/ 299046 h 394144"/>
              <a:gd name="connsiteX2" fmla="*/ 351130 w 848564"/>
              <a:gd name="connsiteY2" fmla="*/ 394144 h 394144"/>
              <a:gd name="connsiteX3" fmla="*/ 0 w 848564"/>
              <a:gd name="connsiteY3" fmla="*/ 394144 h 394144"/>
              <a:gd name="connsiteX4" fmla="*/ 0 w 848564"/>
              <a:gd name="connsiteY4" fmla="*/ 0 h 394144"/>
              <a:gd name="connsiteX5" fmla="*/ 848564 w 848564"/>
              <a:gd name="connsiteY5" fmla="*/ 0 h 394144"/>
              <a:gd name="connsiteX6" fmla="*/ 848564 w 848564"/>
              <a:gd name="connsiteY6" fmla="*/ 299045 h 394144"/>
              <a:gd name="connsiteX7" fmla="*/ 0 w 848564"/>
              <a:gd name="connsiteY7" fmla="*/ 299045 h 3941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48564" h="394144">
                <a:moveTo>
                  <a:pt x="0" y="299046"/>
                </a:moveTo>
                <a:lnTo>
                  <a:pt x="351130" y="299046"/>
                </a:lnTo>
                <a:lnTo>
                  <a:pt x="351130" y="394144"/>
                </a:lnTo>
                <a:lnTo>
                  <a:pt x="0" y="394144"/>
                </a:lnTo>
                <a:close/>
                <a:moveTo>
                  <a:pt x="0" y="0"/>
                </a:moveTo>
                <a:lnTo>
                  <a:pt x="848564" y="0"/>
                </a:lnTo>
                <a:lnTo>
                  <a:pt x="848564" y="299045"/>
                </a:lnTo>
                <a:lnTo>
                  <a:pt x="0" y="299045"/>
                </a:lnTo>
                <a:close/>
              </a:path>
            </a:pathLst>
          </a:cu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r>
              <a:rPr lang="en-US" altLang="ja-JP" sz="1400" dirty="0" smtClean="0">
                <a:solidFill>
                  <a:sysClr val="windowText" lastClr="000000"/>
                </a:solidFill>
              </a:rPr>
              <a:t>public void encodeUTF8(byte </a:t>
            </a:r>
            <a:r>
              <a:rPr lang="en-US" altLang="ja-JP" sz="1400" dirty="0" err="1" smtClean="0">
                <a:solidFill>
                  <a:sysClr val="windowText" lastClr="000000"/>
                </a:solidFill>
              </a:rPr>
              <a:t>msg</a:t>
            </a:r>
            <a:r>
              <a:rPr lang="en-US" altLang="ja-JP" sz="1400" dirty="0" smtClean="0">
                <a:solidFill>
                  <a:sysClr val="windowText" lastClr="000000"/>
                </a:solidFill>
              </a:rPr>
              <a:t>){</a:t>
            </a:r>
          </a:p>
          <a:p>
            <a:r>
              <a:rPr lang="en-US" altLang="ja-JP" sz="1400" dirty="0">
                <a:solidFill>
                  <a:sysClr val="windowText" lastClr="000000"/>
                </a:solidFill>
              </a:rPr>
              <a:t>	… </a:t>
            </a:r>
            <a:r>
              <a:rPr lang="en-US" altLang="ja-JP" sz="1400" dirty="0" smtClean="0">
                <a:solidFill>
                  <a:sysClr val="windowText" lastClr="000000"/>
                </a:solidFill>
              </a:rPr>
              <a:t>…</a:t>
            </a:r>
            <a:r>
              <a:rPr lang="en-US" altLang="ja-JP" sz="1400" dirty="0">
                <a:solidFill>
                  <a:sysClr val="windowText" lastClr="000000"/>
                </a:solidFill>
              </a:rPr>
              <a:t> </a:t>
            </a:r>
            <a:r>
              <a:rPr lang="en-US" altLang="ja-JP" sz="1400" dirty="0" smtClean="0">
                <a:solidFill>
                  <a:sysClr val="windowText" lastClr="000000"/>
                </a:solidFill>
              </a:rPr>
              <a:t>…</a:t>
            </a:r>
          </a:p>
          <a:p>
            <a:r>
              <a:rPr lang="en-US" altLang="ja-JP" sz="1400" dirty="0">
                <a:solidFill>
                  <a:sysClr val="windowText" lastClr="000000"/>
                </a:solidFill>
              </a:rPr>
              <a:t>	</a:t>
            </a:r>
            <a:r>
              <a:rPr lang="en-US" altLang="ja-JP" sz="1400" dirty="0" smtClean="0">
                <a:solidFill>
                  <a:sysClr val="windowText" lastClr="000000"/>
                </a:solidFill>
              </a:rPr>
              <a:t>return </a:t>
            </a:r>
            <a:r>
              <a:rPr lang="en-US" altLang="ja-JP" sz="1400" dirty="0" err="1" smtClean="0">
                <a:solidFill>
                  <a:sysClr val="windowText" lastClr="000000"/>
                </a:solidFill>
              </a:rPr>
              <a:t>str</a:t>
            </a:r>
            <a:r>
              <a:rPr lang="en-US" altLang="ja-JP" sz="1400" dirty="0" smtClean="0">
                <a:solidFill>
                  <a:sysClr val="windowText" lastClr="000000"/>
                </a:solidFill>
              </a:rPr>
              <a:t>;</a:t>
            </a:r>
          </a:p>
          <a:p>
            <a:r>
              <a:rPr kumimoji="1" lang="en-US" altLang="ja-JP" sz="1400" dirty="0">
                <a:solidFill>
                  <a:sysClr val="windowText" lastClr="000000"/>
                </a:solidFill>
              </a:rPr>
              <a:t>}</a:t>
            </a:r>
            <a:endParaRPr kumimoji="1" lang="ja-JP" altLang="en-US" sz="1400" dirty="0">
              <a:solidFill>
                <a:sysClr val="windowText" lastClr="000000"/>
              </a:solidFill>
            </a:endParaRPr>
          </a:p>
        </p:txBody>
      </p:sp>
      <p:sp>
        <p:nvSpPr>
          <p:cNvPr id="9" name="テキスト ボックス 8"/>
          <p:cNvSpPr txBox="1"/>
          <p:nvPr/>
        </p:nvSpPr>
        <p:spPr>
          <a:xfrm>
            <a:off x="5758619" y="3218552"/>
            <a:ext cx="2101666" cy="400110"/>
          </a:xfrm>
          <a:prstGeom prst="rect">
            <a:avLst/>
          </a:prstGeom>
          <a:noFill/>
        </p:spPr>
        <p:txBody>
          <a:bodyPr wrap="none" rtlCol="0">
            <a:spAutoFit/>
          </a:bodyPr>
          <a:lstStyle/>
          <a:p>
            <a:r>
              <a:rPr lang="en-US" altLang="ja-JP" sz="2000" dirty="0" smtClean="0">
                <a:latin typeface="+mj-ea"/>
                <a:ea typeface="+mj-ea"/>
              </a:rPr>
              <a:t>test2\</a:t>
            </a:r>
            <a:r>
              <a:rPr kumimoji="1" lang="en-US" altLang="ja-JP" sz="2000" dirty="0" smtClean="0">
                <a:latin typeface="+mj-ea"/>
                <a:ea typeface="+mj-ea"/>
              </a:rPr>
              <a:t>utils.java</a:t>
            </a:r>
            <a:endParaRPr kumimoji="1" lang="ja-JP" altLang="en-US" sz="2000" dirty="0">
              <a:latin typeface="+mj-ea"/>
              <a:ea typeface="+mj-ea"/>
            </a:endParaRPr>
          </a:p>
        </p:txBody>
      </p:sp>
      <p:sp>
        <p:nvSpPr>
          <p:cNvPr id="10" name="テキスト ボックス 9"/>
          <p:cNvSpPr txBox="1"/>
          <p:nvPr/>
        </p:nvSpPr>
        <p:spPr>
          <a:xfrm>
            <a:off x="1371361" y="3218552"/>
            <a:ext cx="2101666" cy="400110"/>
          </a:xfrm>
          <a:prstGeom prst="rect">
            <a:avLst/>
          </a:prstGeom>
          <a:noFill/>
        </p:spPr>
        <p:txBody>
          <a:bodyPr wrap="none" rtlCol="0">
            <a:spAutoFit/>
          </a:bodyPr>
          <a:lstStyle/>
          <a:p>
            <a:r>
              <a:rPr lang="en-US" altLang="ja-JP" sz="2000" dirty="0" smtClean="0">
                <a:latin typeface="+mj-ea"/>
                <a:ea typeface="+mj-ea"/>
              </a:rPr>
              <a:t>test1\</a:t>
            </a:r>
            <a:r>
              <a:rPr kumimoji="1" lang="en-US" altLang="ja-JP" sz="2000" dirty="0" smtClean="0">
                <a:latin typeface="+mj-ea"/>
                <a:ea typeface="+mj-ea"/>
              </a:rPr>
              <a:t>utils.java</a:t>
            </a:r>
            <a:endParaRPr kumimoji="1" lang="ja-JP" altLang="en-US" sz="2000" dirty="0">
              <a:latin typeface="+mj-ea"/>
              <a:ea typeface="+mj-ea"/>
            </a:endParaRPr>
          </a:p>
        </p:txBody>
      </p:sp>
      <p:sp>
        <p:nvSpPr>
          <p:cNvPr id="11" name="フリーフォーム 10"/>
          <p:cNvSpPr/>
          <p:nvPr/>
        </p:nvSpPr>
        <p:spPr>
          <a:xfrm>
            <a:off x="667433" y="3649628"/>
            <a:ext cx="7544914" cy="2699410"/>
          </a:xfrm>
          <a:custGeom>
            <a:avLst/>
            <a:gdLst>
              <a:gd name="connsiteX0" fmla="*/ 0 w 6712972"/>
              <a:gd name="connsiteY0" fmla="*/ 0 h 1603836"/>
              <a:gd name="connsiteX1" fmla="*/ 3404461 w 6712972"/>
              <a:gd name="connsiteY1" fmla="*/ 0 h 1603836"/>
              <a:gd name="connsiteX2" fmla="*/ 3404461 w 6712972"/>
              <a:gd name="connsiteY2" fmla="*/ 359196 h 1603836"/>
              <a:gd name="connsiteX3" fmla="*/ 6712972 w 6712972"/>
              <a:gd name="connsiteY3" fmla="*/ 359196 h 1603836"/>
              <a:gd name="connsiteX4" fmla="*/ 6712972 w 6712972"/>
              <a:gd name="connsiteY4" fmla="*/ 1141985 h 1603836"/>
              <a:gd name="connsiteX5" fmla="*/ 3404461 w 6712972"/>
              <a:gd name="connsiteY5" fmla="*/ 1141985 h 1603836"/>
              <a:gd name="connsiteX6" fmla="*/ 3404461 w 6712972"/>
              <a:gd name="connsiteY6" fmla="*/ 1603836 h 1603836"/>
              <a:gd name="connsiteX7" fmla="*/ 0 w 6712972"/>
              <a:gd name="connsiteY7" fmla="*/ 1603836 h 16038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712972" h="1603836">
                <a:moveTo>
                  <a:pt x="0" y="0"/>
                </a:moveTo>
                <a:lnTo>
                  <a:pt x="3404461" y="0"/>
                </a:lnTo>
                <a:lnTo>
                  <a:pt x="3404461" y="359196"/>
                </a:lnTo>
                <a:lnTo>
                  <a:pt x="6712972" y="359196"/>
                </a:lnTo>
                <a:lnTo>
                  <a:pt x="6712972" y="1141985"/>
                </a:lnTo>
                <a:lnTo>
                  <a:pt x="3404461" y="1141985"/>
                </a:lnTo>
                <a:lnTo>
                  <a:pt x="3404461" y="1603836"/>
                </a:lnTo>
                <a:lnTo>
                  <a:pt x="0" y="1603836"/>
                </a:lnTo>
                <a:close/>
              </a:path>
            </a:pathLst>
          </a:custGeom>
          <a:noFill/>
          <a:ln>
            <a:solidFill>
              <a:schemeClr val="accent2"/>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角丸四角形吹き出し 11"/>
          <p:cNvSpPr/>
          <p:nvPr/>
        </p:nvSpPr>
        <p:spPr>
          <a:xfrm>
            <a:off x="2636969" y="5611137"/>
            <a:ext cx="3605842" cy="688458"/>
          </a:xfrm>
          <a:prstGeom prst="wedgeRoundRectCallout">
            <a:avLst>
              <a:gd name="adj1" fmla="val 38501"/>
              <a:gd name="adj2" fmla="val -131716"/>
              <a:gd name="adj3" fmla="val 16667"/>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kumimoji="1" lang="ja-JP" altLang="en-US" dirty="0" smtClean="0"/>
              <a:t>②</a:t>
            </a:r>
            <a:r>
              <a:rPr kumimoji="1" lang="ja-JP" altLang="en-US" smtClean="0"/>
              <a:t>変更漏れ→バグの原因</a:t>
            </a:r>
            <a:endParaRPr kumimoji="1" lang="ja-JP" altLang="en-US" dirty="0"/>
          </a:p>
        </p:txBody>
      </p:sp>
      <p:sp>
        <p:nvSpPr>
          <p:cNvPr id="13" name="角丸四角形吹き出し 12"/>
          <p:cNvSpPr/>
          <p:nvPr/>
        </p:nvSpPr>
        <p:spPr>
          <a:xfrm>
            <a:off x="3488946" y="3122837"/>
            <a:ext cx="2104845" cy="688458"/>
          </a:xfrm>
          <a:prstGeom prst="wedgeRoundRectCallout">
            <a:avLst>
              <a:gd name="adj1" fmla="val -92144"/>
              <a:gd name="adj2" fmla="val 108861"/>
              <a:gd name="adj3" fmla="val 16667"/>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kumimoji="1" lang="ja-JP" altLang="en-US" dirty="0" smtClean="0">
                <a:solidFill>
                  <a:sysClr val="windowText" lastClr="000000"/>
                </a:solidFill>
              </a:rPr>
              <a:t>①コード変更</a:t>
            </a:r>
            <a:endParaRPr kumimoji="1" lang="ja-JP" altLang="en-US" dirty="0">
              <a:solidFill>
                <a:sysClr val="windowText" lastClr="000000"/>
              </a:solidFill>
            </a:endParaRPr>
          </a:p>
        </p:txBody>
      </p:sp>
    </p:spTree>
    <p:extLst>
      <p:ext uri="{BB962C8B-B14F-4D97-AF65-F5344CB8AC3E}">
        <p14:creationId xmlns:p14="http://schemas.microsoft.com/office/powerpoint/2010/main" val="189235627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z="3600" dirty="0" smtClean="0"/>
              <a:t>コードクローンのリファクタリング</a:t>
            </a:r>
            <a:endParaRPr kumimoji="1" lang="ja-JP" altLang="en-US" sz="3600" dirty="0"/>
          </a:p>
        </p:txBody>
      </p:sp>
      <p:sp>
        <p:nvSpPr>
          <p:cNvPr id="3" name="コンテンツ プレースホルダー 2"/>
          <p:cNvSpPr>
            <a:spLocks noGrp="1"/>
          </p:cNvSpPr>
          <p:nvPr>
            <p:ph idx="1"/>
          </p:nvPr>
        </p:nvSpPr>
        <p:spPr/>
        <p:txBody>
          <a:bodyPr/>
          <a:lstStyle/>
          <a:p>
            <a:r>
              <a:rPr kumimoji="1" lang="ja-JP" altLang="en-US" sz="2400" dirty="0" smtClean="0"/>
              <a:t>ソフトウェア保守を容易にする手法の一つ</a:t>
            </a:r>
            <a:endParaRPr kumimoji="1" lang="en-US" altLang="ja-JP" sz="2400" dirty="0" smtClean="0"/>
          </a:p>
          <a:p>
            <a:pPr lvl="1"/>
            <a:r>
              <a:rPr lang="ja-JP" altLang="en-US" sz="2000" dirty="0" smtClean="0"/>
              <a:t>コードクローンが</a:t>
            </a:r>
            <a:r>
              <a:rPr lang="ja-JP" altLang="en-US" sz="2000" dirty="0"/>
              <a:t>減</a:t>
            </a:r>
            <a:r>
              <a:rPr lang="ja-JP" altLang="en-US" sz="2000" dirty="0" smtClean="0"/>
              <a:t>るので，保守が容易になる</a:t>
            </a:r>
            <a:endParaRPr lang="en-US" altLang="ja-JP" sz="2000" dirty="0"/>
          </a:p>
          <a:p>
            <a:pPr lvl="1"/>
            <a:endParaRPr kumimoji="1" lang="en-US" altLang="ja-JP" sz="2000" dirty="0" smtClean="0"/>
          </a:p>
        </p:txBody>
      </p:sp>
      <p:pic>
        <p:nvPicPr>
          <p:cNvPr id="5" name="図 4"/>
          <p:cNvPicPr>
            <a:picLocks noChangeAspect="1"/>
          </p:cNvPicPr>
          <p:nvPr/>
        </p:nvPicPr>
        <p:blipFill>
          <a:blip r:embed="rId2"/>
          <a:stretch>
            <a:fillRect/>
          </a:stretch>
        </p:blipFill>
        <p:spPr>
          <a:xfrm>
            <a:off x="3323185" y="5400181"/>
            <a:ext cx="2486515" cy="1109898"/>
          </a:xfrm>
          <a:prstGeom prst="rect">
            <a:avLst/>
          </a:prstGeom>
        </p:spPr>
      </p:pic>
      <p:pic>
        <p:nvPicPr>
          <p:cNvPr id="26" name="図 25"/>
          <p:cNvPicPr>
            <a:picLocks noChangeAspect="1"/>
          </p:cNvPicPr>
          <p:nvPr/>
        </p:nvPicPr>
        <p:blipFill>
          <a:blip r:embed="rId3"/>
          <a:stretch>
            <a:fillRect/>
          </a:stretch>
        </p:blipFill>
        <p:spPr>
          <a:xfrm>
            <a:off x="1871799" y="2777103"/>
            <a:ext cx="5463576" cy="2431119"/>
          </a:xfrm>
          <a:prstGeom prst="rect">
            <a:avLst/>
          </a:prstGeom>
        </p:spPr>
      </p:pic>
      <p:cxnSp>
        <p:nvCxnSpPr>
          <p:cNvPr id="7" name="直線矢印コネクタ 6"/>
          <p:cNvCxnSpPr/>
          <p:nvPr/>
        </p:nvCxnSpPr>
        <p:spPr>
          <a:xfrm flipH="1">
            <a:off x="5037827" y="4373592"/>
            <a:ext cx="621101" cy="1250831"/>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0" name="直線矢印コネクタ 9"/>
          <p:cNvCxnSpPr/>
          <p:nvPr/>
        </p:nvCxnSpPr>
        <p:spPr>
          <a:xfrm>
            <a:off x="4114800" y="3864634"/>
            <a:ext cx="491706" cy="1759789"/>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3" name="直線矢印コネクタ 12"/>
          <p:cNvCxnSpPr/>
          <p:nvPr/>
        </p:nvCxnSpPr>
        <p:spPr>
          <a:xfrm>
            <a:off x="3510951" y="4710023"/>
            <a:ext cx="603849" cy="914400"/>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3" name="角丸四角形吹き出し 22"/>
          <p:cNvSpPr/>
          <p:nvPr/>
        </p:nvSpPr>
        <p:spPr>
          <a:xfrm>
            <a:off x="255849" y="5172463"/>
            <a:ext cx="2465739" cy="1145658"/>
          </a:xfrm>
          <a:prstGeom prst="wedgeRoundRectCallout">
            <a:avLst>
              <a:gd name="adj1" fmla="val 80403"/>
              <a:gd name="adj2" fmla="val 3713"/>
              <a:gd name="adj3" fmla="val 16667"/>
            </a:avLst>
          </a:prstGeom>
          <a:solidFill>
            <a:schemeClr val="accent2">
              <a:lumMod val="20000"/>
              <a:lumOff val="80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ysClr val="windowText" lastClr="000000"/>
                </a:solidFill>
              </a:rPr>
              <a:t>①共通メソッドに集約する</a:t>
            </a:r>
            <a:endParaRPr kumimoji="1" lang="ja-JP" altLang="en-US" dirty="0">
              <a:solidFill>
                <a:sysClr val="windowText" lastClr="000000"/>
              </a:solidFill>
            </a:endParaRPr>
          </a:p>
        </p:txBody>
      </p:sp>
      <p:sp>
        <p:nvSpPr>
          <p:cNvPr id="24" name="角丸四角形吹き出し 23"/>
          <p:cNvSpPr/>
          <p:nvPr/>
        </p:nvSpPr>
        <p:spPr>
          <a:xfrm>
            <a:off x="6477345" y="5172463"/>
            <a:ext cx="2465739" cy="1145658"/>
          </a:xfrm>
          <a:prstGeom prst="wedgeRoundRectCallout">
            <a:avLst>
              <a:gd name="adj1" fmla="val -45893"/>
              <a:gd name="adj2" fmla="val -137845"/>
              <a:gd name="adj3" fmla="val 16667"/>
            </a:avLst>
          </a:prstGeom>
          <a:solidFill>
            <a:schemeClr val="accent2">
              <a:lumMod val="20000"/>
              <a:lumOff val="80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ysClr val="windowText" lastClr="000000"/>
                </a:solidFill>
              </a:rPr>
              <a:t>②</a:t>
            </a:r>
            <a:r>
              <a:rPr lang="ja-JP" altLang="en-US" dirty="0" smtClean="0">
                <a:solidFill>
                  <a:sysClr val="windowText" lastClr="000000"/>
                </a:solidFill>
              </a:rPr>
              <a:t>呼出し文に</a:t>
            </a:r>
            <a:r>
              <a:rPr lang="en-US" altLang="ja-JP" dirty="0" smtClean="0">
                <a:solidFill>
                  <a:sysClr val="windowText" lastClr="000000"/>
                </a:solidFill>
              </a:rPr>
              <a:t/>
            </a:r>
            <a:br>
              <a:rPr lang="en-US" altLang="ja-JP" dirty="0" smtClean="0">
                <a:solidFill>
                  <a:sysClr val="windowText" lastClr="000000"/>
                </a:solidFill>
              </a:rPr>
            </a:br>
            <a:r>
              <a:rPr lang="ja-JP" altLang="en-US" dirty="0" smtClean="0">
                <a:solidFill>
                  <a:sysClr val="windowText" lastClr="000000"/>
                </a:solidFill>
              </a:rPr>
              <a:t>置換する</a:t>
            </a:r>
            <a:endParaRPr kumimoji="1" lang="ja-JP" altLang="en-US" dirty="0">
              <a:solidFill>
                <a:sysClr val="windowText" lastClr="000000"/>
              </a:solidFill>
            </a:endParaRPr>
          </a:p>
        </p:txBody>
      </p:sp>
    </p:spTree>
    <p:extLst>
      <p:ext uri="{BB962C8B-B14F-4D97-AF65-F5344CB8AC3E}">
        <p14:creationId xmlns:p14="http://schemas.microsoft.com/office/powerpoint/2010/main" val="52336559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削減可能ソースコード量</a:t>
            </a:r>
            <a:endParaRPr kumimoji="1" lang="ja-JP" altLang="en-US" dirty="0"/>
          </a:p>
        </p:txBody>
      </p:sp>
      <p:sp>
        <p:nvSpPr>
          <p:cNvPr id="3" name="コンテンツ プレースホルダー 2"/>
          <p:cNvSpPr>
            <a:spLocks noGrp="1"/>
          </p:cNvSpPr>
          <p:nvPr>
            <p:ph idx="1"/>
          </p:nvPr>
        </p:nvSpPr>
        <p:spPr/>
        <p:txBody>
          <a:bodyPr/>
          <a:lstStyle/>
          <a:p>
            <a:r>
              <a:rPr kumimoji="1" lang="ja-JP" altLang="en-US" sz="2400" dirty="0" smtClean="0"/>
              <a:t>リファクタリング前後で削減できる行数の推定値</a:t>
            </a:r>
            <a:endParaRPr kumimoji="1" lang="en-US" altLang="ja-JP" sz="2400" dirty="0" smtClean="0"/>
          </a:p>
          <a:p>
            <a:pPr lvl="1"/>
            <a:r>
              <a:rPr kumimoji="1" lang="ja-JP" altLang="en-US" sz="2000" dirty="0" smtClean="0"/>
              <a:t>コードクローンを減らすことでソフトウェア保守につながるという考え</a:t>
            </a:r>
            <a:endParaRPr kumimoji="1" lang="en-US" altLang="ja-JP" sz="2000" dirty="0" smtClean="0"/>
          </a:p>
        </p:txBody>
      </p:sp>
      <p:pic>
        <p:nvPicPr>
          <p:cNvPr id="5" name="図 4"/>
          <p:cNvPicPr>
            <a:picLocks noChangeAspect="1"/>
          </p:cNvPicPr>
          <p:nvPr/>
        </p:nvPicPr>
        <p:blipFill>
          <a:blip r:embed="rId2"/>
          <a:stretch>
            <a:fillRect/>
          </a:stretch>
        </p:blipFill>
        <p:spPr>
          <a:xfrm>
            <a:off x="3305933" y="5219021"/>
            <a:ext cx="2486515" cy="1109898"/>
          </a:xfrm>
          <a:prstGeom prst="rect">
            <a:avLst/>
          </a:prstGeom>
        </p:spPr>
      </p:pic>
      <p:pic>
        <p:nvPicPr>
          <p:cNvPr id="14" name="図 13"/>
          <p:cNvPicPr>
            <a:picLocks noChangeAspect="1"/>
          </p:cNvPicPr>
          <p:nvPr/>
        </p:nvPicPr>
        <p:blipFill>
          <a:blip r:embed="rId3"/>
          <a:stretch>
            <a:fillRect/>
          </a:stretch>
        </p:blipFill>
        <p:spPr>
          <a:xfrm>
            <a:off x="1857466" y="2687640"/>
            <a:ext cx="5463576" cy="2431119"/>
          </a:xfrm>
          <a:prstGeom prst="rect">
            <a:avLst/>
          </a:prstGeom>
        </p:spPr>
      </p:pic>
      <p:cxnSp>
        <p:nvCxnSpPr>
          <p:cNvPr id="6" name="直線矢印コネクタ 5"/>
          <p:cNvCxnSpPr/>
          <p:nvPr/>
        </p:nvCxnSpPr>
        <p:spPr>
          <a:xfrm flipH="1">
            <a:off x="4954416" y="4313301"/>
            <a:ext cx="621101" cy="1250831"/>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 name="直線矢印コネクタ 6"/>
          <p:cNvCxnSpPr/>
          <p:nvPr/>
        </p:nvCxnSpPr>
        <p:spPr>
          <a:xfrm>
            <a:off x="4097548" y="3683474"/>
            <a:ext cx="491706" cy="1759789"/>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 name="直線矢印コネクタ 7"/>
          <p:cNvCxnSpPr/>
          <p:nvPr/>
        </p:nvCxnSpPr>
        <p:spPr>
          <a:xfrm>
            <a:off x="3493699" y="4528863"/>
            <a:ext cx="603849" cy="914400"/>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1" name="角丸四角形吹き出し 10"/>
          <p:cNvSpPr/>
          <p:nvPr/>
        </p:nvSpPr>
        <p:spPr>
          <a:xfrm>
            <a:off x="238597" y="4991303"/>
            <a:ext cx="2465739" cy="1145658"/>
          </a:xfrm>
          <a:prstGeom prst="wedgeRoundRectCallout">
            <a:avLst>
              <a:gd name="adj1" fmla="val 80403"/>
              <a:gd name="adj2" fmla="val 3713"/>
              <a:gd name="adj3" fmla="val 16667"/>
            </a:avLst>
          </a:prstGeom>
          <a:solidFill>
            <a:schemeClr val="accent2">
              <a:lumMod val="20000"/>
              <a:lumOff val="80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ysClr val="windowText" lastClr="000000"/>
                </a:solidFill>
              </a:rPr>
              <a:t>①共通メソッド</a:t>
            </a:r>
            <a:r>
              <a:rPr lang="en-US" altLang="ja-JP" dirty="0" smtClean="0">
                <a:solidFill>
                  <a:sysClr val="windowText" lastClr="000000"/>
                </a:solidFill>
              </a:rPr>
              <a:t/>
            </a:r>
            <a:br>
              <a:rPr lang="en-US" altLang="ja-JP" dirty="0" smtClean="0">
                <a:solidFill>
                  <a:sysClr val="windowText" lastClr="000000"/>
                </a:solidFill>
              </a:rPr>
            </a:br>
            <a:r>
              <a:rPr lang="ja-JP" altLang="en-US" dirty="0" smtClean="0">
                <a:solidFill>
                  <a:sysClr val="windowText" lastClr="000000"/>
                </a:solidFill>
              </a:rPr>
              <a:t>の行数増加</a:t>
            </a:r>
            <a:endParaRPr kumimoji="1" lang="ja-JP" altLang="en-US" dirty="0">
              <a:solidFill>
                <a:sysClr val="windowText" lastClr="000000"/>
              </a:solidFill>
            </a:endParaRPr>
          </a:p>
        </p:txBody>
      </p:sp>
      <p:sp>
        <p:nvSpPr>
          <p:cNvPr id="12" name="角丸四角形吹き出し 11"/>
          <p:cNvSpPr/>
          <p:nvPr/>
        </p:nvSpPr>
        <p:spPr>
          <a:xfrm>
            <a:off x="5512281" y="4991303"/>
            <a:ext cx="3413552" cy="1145658"/>
          </a:xfrm>
          <a:prstGeom prst="wedgeRoundRectCallout">
            <a:avLst>
              <a:gd name="adj1" fmla="val -31993"/>
              <a:gd name="adj2" fmla="val -130316"/>
              <a:gd name="adj3" fmla="val 16667"/>
            </a:avLst>
          </a:prstGeom>
          <a:solidFill>
            <a:schemeClr val="accent2">
              <a:lumMod val="20000"/>
              <a:lumOff val="80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ysClr val="windowText" lastClr="000000"/>
                </a:solidFill>
              </a:rPr>
              <a:t>②元の行数 </a:t>
            </a:r>
            <a:r>
              <a:rPr lang="en-US" altLang="ja-JP" dirty="0" smtClean="0">
                <a:solidFill>
                  <a:sysClr val="windowText" lastClr="000000"/>
                </a:solidFill>
              </a:rPr>
              <a:t>- </a:t>
            </a:r>
            <a:r>
              <a:rPr lang="ja-JP" altLang="en-US" dirty="0" smtClean="0">
                <a:solidFill>
                  <a:sysClr val="windowText" lastClr="000000"/>
                </a:solidFill>
              </a:rPr>
              <a:t>呼出し文減少</a:t>
            </a:r>
            <a:endParaRPr kumimoji="1" lang="ja-JP" altLang="en-US" dirty="0">
              <a:solidFill>
                <a:sysClr val="windowText" lastClr="000000"/>
              </a:solidFill>
            </a:endParaRPr>
          </a:p>
        </p:txBody>
      </p:sp>
    </p:spTree>
    <p:extLst>
      <p:ext uri="{BB962C8B-B14F-4D97-AF65-F5344CB8AC3E}">
        <p14:creationId xmlns:p14="http://schemas.microsoft.com/office/powerpoint/2010/main" val="11430198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研究背景</a:t>
            </a:r>
            <a:endParaRPr kumimoji="1" lang="ja-JP" altLang="en-US" dirty="0"/>
          </a:p>
        </p:txBody>
      </p:sp>
      <p:sp>
        <p:nvSpPr>
          <p:cNvPr id="3" name="コンテンツ プレースホルダー 2"/>
          <p:cNvSpPr>
            <a:spLocks noGrp="1"/>
          </p:cNvSpPr>
          <p:nvPr>
            <p:ph idx="1"/>
          </p:nvPr>
        </p:nvSpPr>
        <p:spPr/>
        <p:txBody>
          <a:bodyPr/>
          <a:lstStyle/>
          <a:p>
            <a:r>
              <a:rPr kumimoji="1" lang="ja-JP" altLang="en-US" sz="2400" dirty="0" smtClean="0"/>
              <a:t>企業システムの複雑化</a:t>
            </a:r>
            <a:endParaRPr kumimoji="1" lang="en-US" altLang="ja-JP" sz="2400" dirty="0" smtClean="0"/>
          </a:p>
          <a:p>
            <a:pPr lvl="1"/>
            <a:r>
              <a:rPr kumimoji="1" lang="ja-JP" altLang="en-US" sz="2000" dirty="0" smtClean="0"/>
              <a:t>大規模や長年の保守による</a:t>
            </a:r>
            <a:r>
              <a:rPr kumimoji="1" lang="ja-JP" altLang="en-US" sz="2000" b="1" dirty="0" smtClean="0"/>
              <a:t>保守性の低下</a:t>
            </a:r>
            <a:endParaRPr kumimoji="1" lang="en-US" altLang="ja-JP" sz="2000" b="1" dirty="0" smtClean="0"/>
          </a:p>
          <a:p>
            <a:r>
              <a:rPr lang="ja-JP" altLang="en-US" sz="2400" dirty="0" smtClean="0"/>
              <a:t>リファクタリングのサービスを受ける目的</a:t>
            </a:r>
            <a:endParaRPr lang="en-US" altLang="ja-JP" sz="2400" dirty="0" smtClean="0"/>
          </a:p>
          <a:p>
            <a:pPr lvl="1"/>
            <a:r>
              <a:rPr kumimoji="1" lang="ja-JP" altLang="en-US" sz="2000" dirty="0" smtClean="0"/>
              <a:t>コードクローンをリファクタリングすることで</a:t>
            </a:r>
            <a:r>
              <a:rPr kumimoji="1" lang="en-US" altLang="ja-JP" sz="2000" dirty="0" smtClean="0"/>
              <a:t/>
            </a:r>
            <a:br>
              <a:rPr kumimoji="1" lang="en-US" altLang="ja-JP" sz="2000" dirty="0" smtClean="0"/>
            </a:br>
            <a:r>
              <a:rPr kumimoji="1" lang="ja-JP" altLang="en-US" sz="2000" b="1" dirty="0" smtClean="0"/>
              <a:t>保守すべき行数を減らしたい</a:t>
            </a:r>
            <a:endParaRPr kumimoji="1" lang="en-US" altLang="ja-JP" sz="2000" b="1" dirty="0" smtClean="0"/>
          </a:p>
          <a:p>
            <a:pPr lvl="1"/>
            <a:r>
              <a:rPr lang="ja-JP" altLang="en-US" sz="2000" dirty="0" smtClean="0"/>
              <a:t>しかし，リファクタリングは容易ではないため，</a:t>
            </a:r>
            <a:r>
              <a:rPr lang="en-US" altLang="ja-JP" sz="2000" dirty="0" smtClean="0"/>
              <a:t/>
            </a:r>
            <a:br>
              <a:rPr lang="en-US" altLang="ja-JP" sz="2000" dirty="0" smtClean="0"/>
            </a:br>
            <a:r>
              <a:rPr lang="ja-JP" altLang="en-US" sz="2000" dirty="0" smtClean="0"/>
              <a:t>ソフトウェア保守のサービスを利用する</a:t>
            </a:r>
            <a:endParaRPr kumimoji="1" lang="ja-JP" altLang="en-US" sz="2000" dirty="0"/>
          </a:p>
        </p:txBody>
      </p:sp>
      <p:sp>
        <p:nvSpPr>
          <p:cNvPr id="4" name="角丸四角形 3"/>
          <p:cNvSpPr/>
          <p:nvPr/>
        </p:nvSpPr>
        <p:spPr>
          <a:xfrm>
            <a:off x="948902" y="5055074"/>
            <a:ext cx="1587261" cy="65560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ysClr val="windowText" lastClr="000000"/>
                </a:solidFill>
              </a:rPr>
              <a:t>企業</a:t>
            </a:r>
            <a:endParaRPr kumimoji="1" lang="en-US" altLang="ja-JP" dirty="0" smtClean="0">
              <a:solidFill>
                <a:sysClr val="windowText" lastClr="000000"/>
              </a:solidFill>
            </a:endParaRPr>
          </a:p>
        </p:txBody>
      </p:sp>
      <p:sp>
        <p:nvSpPr>
          <p:cNvPr id="5" name="角丸四角形 4"/>
          <p:cNvSpPr/>
          <p:nvPr/>
        </p:nvSpPr>
        <p:spPr>
          <a:xfrm>
            <a:off x="6167883" y="5055074"/>
            <a:ext cx="2334883" cy="65560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ysClr val="windowText" lastClr="000000"/>
                </a:solidFill>
              </a:rPr>
              <a:t>委託先企業</a:t>
            </a:r>
            <a:endParaRPr kumimoji="1" lang="ja-JP" altLang="en-US" dirty="0">
              <a:solidFill>
                <a:sysClr val="windowText" lastClr="000000"/>
              </a:solidFill>
            </a:endParaRPr>
          </a:p>
        </p:txBody>
      </p:sp>
      <p:sp>
        <p:nvSpPr>
          <p:cNvPr id="11" name="右矢印 10"/>
          <p:cNvSpPr/>
          <p:nvPr/>
        </p:nvSpPr>
        <p:spPr>
          <a:xfrm>
            <a:off x="2553417" y="5218980"/>
            <a:ext cx="3597215" cy="379562"/>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a:p>
        </p:txBody>
      </p:sp>
      <p:sp>
        <p:nvSpPr>
          <p:cNvPr id="12" name="楕円 11"/>
          <p:cNvSpPr/>
          <p:nvPr/>
        </p:nvSpPr>
        <p:spPr>
          <a:xfrm>
            <a:off x="3606575" y="4414522"/>
            <a:ext cx="1578634" cy="1578634"/>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a:p>
        </p:txBody>
      </p:sp>
      <p:sp>
        <p:nvSpPr>
          <p:cNvPr id="9" name="角丸四角形 8"/>
          <p:cNvSpPr/>
          <p:nvPr/>
        </p:nvSpPr>
        <p:spPr>
          <a:xfrm>
            <a:off x="3502323" y="5856149"/>
            <a:ext cx="1787138" cy="456575"/>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kumimoji="1" lang="ja-JP" altLang="en-US" sz="2000" dirty="0" smtClean="0">
                <a:solidFill>
                  <a:schemeClr val="bg1"/>
                </a:solidFill>
              </a:rPr>
              <a:t>ソースコード</a:t>
            </a:r>
            <a:endParaRPr kumimoji="1" lang="ja-JP" altLang="en-US" sz="2000" dirty="0">
              <a:solidFill>
                <a:schemeClr val="bg1"/>
              </a:solidFill>
            </a:endParaRPr>
          </a:p>
        </p:txBody>
      </p:sp>
      <p:pic>
        <p:nvPicPr>
          <p:cNvPr id="10" name="図 9"/>
          <p:cNvPicPr>
            <a:picLocks noChangeAspect="1"/>
          </p:cNvPicPr>
          <p:nvPr/>
        </p:nvPicPr>
        <p:blipFill>
          <a:blip r:embed="rId2"/>
          <a:stretch>
            <a:fillRect/>
          </a:stretch>
        </p:blipFill>
        <p:spPr>
          <a:xfrm>
            <a:off x="3942312" y="4716470"/>
            <a:ext cx="907160" cy="1020085"/>
          </a:xfrm>
          <a:prstGeom prst="rect">
            <a:avLst/>
          </a:prstGeom>
        </p:spPr>
      </p:pic>
    </p:spTree>
    <p:extLst>
      <p:ext uri="{BB962C8B-B14F-4D97-AF65-F5344CB8AC3E}">
        <p14:creationId xmlns:p14="http://schemas.microsoft.com/office/powerpoint/2010/main" val="190830750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研究課題</a:t>
            </a:r>
            <a:endParaRPr kumimoji="1" lang="ja-JP" altLang="en-US" dirty="0"/>
          </a:p>
        </p:txBody>
      </p:sp>
      <p:sp>
        <p:nvSpPr>
          <p:cNvPr id="3" name="コンテンツ プレースホルダー 2"/>
          <p:cNvSpPr>
            <a:spLocks noGrp="1"/>
          </p:cNvSpPr>
          <p:nvPr>
            <p:ph idx="1"/>
          </p:nvPr>
        </p:nvSpPr>
        <p:spPr>
          <a:xfrm>
            <a:off x="457200" y="1600200"/>
            <a:ext cx="8229600" cy="4938623"/>
          </a:xfrm>
        </p:spPr>
        <p:txBody>
          <a:bodyPr/>
          <a:lstStyle/>
          <a:p>
            <a:r>
              <a:rPr kumimoji="1" lang="ja-JP" altLang="en-US" sz="2400" dirty="0" smtClean="0"/>
              <a:t>見積りを出して企業は契約する</a:t>
            </a:r>
            <a:endParaRPr kumimoji="1" lang="en-US" altLang="ja-JP" sz="2400" dirty="0" smtClean="0"/>
          </a:p>
          <a:p>
            <a:pPr lvl="1"/>
            <a:r>
              <a:rPr lang="ja-JP" altLang="en-US" sz="2000" dirty="0"/>
              <a:t>必要な費用や開発人数，期間などを推定</a:t>
            </a:r>
            <a:r>
              <a:rPr lang="ja-JP" altLang="en-US" sz="2000" dirty="0" smtClean="0"/>
              <a:t>したい</a:t>
            </a:r>
            <a:endParaRPr lang="en-US" altLang="ja-JP" sz="2000" dirty="0" smtClean="0"/>
          </a:p>
          <a:p>
            <a:pPr marL="457200" lvl="1" indent="0">
              <a:buNone/>
            </a:pPr>
            <a:r>
              <a:rPr lang="ja-JP" altLang="en-US" sz="2400" dirty="0" smtClean="0"/>
              <a:t>→</a:t>
            </a:r>
            <a:r>
              <a:rPr lang="ja-JP" altLang="en-US" sz="2400" b="1" dirty="0" smtClean="0"/>
              <a:t>削減可能ソースコード量を見積りに使えそう</a:t>
            </a:r>
            <a:endParaRPr lang="en-US" altLang="ja-JP" sz="2000" b="1" dirty="0" smtClean="0"/>
          </a:p>
          <a:p>
            <a:endParaRPr lang="en-US" altLang="ja-JP" sz="2800" dirty="0" smtClean="0"/>
          </a:p>
          <a:p>
            <a:endParaRPr lang="en-US" altLang="ja-JP" sz="2800" dirty="0"/>
          </a:p>
          <a:p>
            <a:endParaRPr kumimoji="1" lang="en-US" altLang="ja-JP" sz="2800" dirty="0" smtClean="0"/>
          </a:p>
          <a:p>
            <a:endParaRPr lang="en-US" altLang="ja-JP" sz="2800" dirty="0"/>
          </a:p>
          <a:p>
            <a:endParaRPr kumimoji="1" lang="en-US" altLang="ja-JP" sz="2800" dirty="0" smtClean="0"/>
          </a:p>
          <a:p>
            <a:endParaRPr lang="en-US" altLang="ja-JP" sz="2800" dirty="0"/>
          </a:p>
          <a:p>
            <a:r>
              <a:rPr kumimoji="1" lang="ja-JP" altLang="en-US" sz="2400" b="1" dirty="0" smtClean="0"/>
              <a:t>しかし，リファクタリングの見積りも容易ではない</a:t>
            </a:r>
            <a:endParaRPr kumimoji="1" lang="en-US" altLang="ja-JP" sz="2400" b="1" dirty="0" smtClean="0"/>
          </a:p>
          <a:p>
            <a:pPr lvl="1"/>
            <a:endParaRPr kumimoji="1" lang="en-US" altLang="ja-JP" sz="2000" dirty="0" smtClean="0"/>
          </a:p>
        </p:txBody>
      </p:sp>
      <p:sp>
        <p:nvSpPr>
          <p:cNvPr id="4" name="角丸四角形 3"/>
          <p:cNvSpPr/>
          <p:nvPr/>
        </p:nvSpPr>
        <p:spPr>
          <a:xfrm>
            <a:off x="756249" y="4906210"/>
            <a:ext cx="1587261" cy="65560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ysClr val="windowText" lastClr="000000"/>
                </a:solidFill>
              </a:rPr>
              <a:t>企業</a:t>
            </a:r>
            <a:endParaRPr kumimoji="1" lang="en-US" altLang="ja-JP" dirty="0" smtClean="0">
              <a:solidFill>
                <a:sysClr val="windowText" lastClr="000000"/>
              </a:solidFill>
            </a:endParaRPr>
          </a:p>
        </p:txBody>
      </p:sp>
      <p:sp>
        <p:nvSpPr>
          <p:cNvPr id="5" name="角丸四角形 4"/>
          <p:cNvSpPr/>
          <p:nvPr/>
        </p:nvSpPr>
        <p:spPr>
          <a:xfrm>
            <a:off x="5871712" y="4914844"/>
            <a:ext cx="2334883" cy="65560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ysClr val="windowText" lastClr="000000"/>
                </a:solidFill>
              </a:rPr>
              <a:t>委託先企業</a:t>
            </a:r>
            <a:endParaRPr kumimoji="1" lang="ja-JP" altLang="en-US" dirty="0">
              <a:solidFill>
                <a:sysClr val="windowText" lastClr="000000"/>
              </a:solidFill>
            </a:endParaRPr>
          </a:p>
        </p:txBody>
      </p:sp>
      <p:sp>
        <p:nvSpPr>
          <p:cNvPr id="6" name="右矢印 5"/>
          <p:cNvSpPr/>
          <p:nvPr/>
        </p:nvSpPr>
        <p:spPr>
          <a:xfrm flipH="1">
            <a:off x="2343509" y="5052866"/>
            <a:ext cx="3528199" cy="379562"/>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a:p>
        </p:txBody>
      </p:sp>
      <p:sp>
        <p:nvSpPr>
          <p:cNvPr id="7" name="楕円 6"/>
          <p:cNvSpPr/>
          <p:nvPr/>
        </p:nvSpPr>
        <p:spPr>
          <a:xfrm>
            <a:off x="6240166" y="2887548"/>
            <a:ext cx="1578634" cy="1578634"/>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a:p>
        </p:txBody>
      </p:sp>
      <p:sp>
        <p:nvSpPr>
          <p:cNvPr id="8" name="角丸四角形 7"/>
          <p:cNvSpPr/>
          <p:nvPr/>
        </p:nvSpPr>
        <p:spPr>
          <a:xfrm>
            <a:off x="6135914" y="4329175"/>
            <a:ext cx="1787138" cy="456575"/>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kumimoji="1" lang="ja-JP" altLang="en-US" sz="2000" dirty="0" smtClean="0">
                <a:solidFill>
                  <a:schemeClr val="bg1"/>
                </a:solidFill>
              </a:rPr>
              <a:t>ソースコード</a:t>
            </a:r>
            <a:endParaRPr kumimoji="1" lang="ja-JP" altLang="en-US" sz="2000" dirty="0">
              <a:solidFill>
                <a:schemeClr val="bg1"/>
              </a:solidFill>
            </a:endParaRPr>
          </a:p>
        </p:txBody>
      </p:sp>
      <p:pic>
        <p:nvPicPr>
          <p:cNvPr id="9" name="図 8"/>
          <p:cNvPicPr>
            <a:picLocks noChangeAspect="1"/>
          </p:cNvPicPr>
          <p:nvPr/>
        </p:nvPicPr>
        <p:blipFill>
          <a:blip r:embed="rId2"/>
          <a:stretch>
            <a:fillRect/>
          </a:stretch>
        </p:blipFill>
        <p:spPr>
          <a:xfrm>
            <a:off x="6575903" y="3189496"/>
            <a:ext cx="907160" cy="1020085"/>
          </a:xfrm>
          <a:prstGeom prst="rect">
            <a:avLst/>
          </a:prstGeom>
        </p:spPr>
      </p:pic>
      <p:sp>
        <p:nvSpPr>
          <p:cNvPr id="15" name="角丸四角形吹き出し 14"/>
          <p:cNvSpPr/>
          <p:nvPr/>
        </p:nvSpPr>
        <p:spPr>
          <a:xfrm>
            <a:off x="3053751" y="3467816"/>
            <a:ext cx="2564988" cy="403033"/>
          </a:xfrm>
          <a:prstGeom prst="wedgeRoundRectCallout">
            <a:avLst>
              <a:gd name="adj1" fmla="val 72146"/>
              <a:gd name="adj2" fmla="val 21700"/>
              <a:gd name="adj3" fmla="val 16667"/>
            </a:avLst>
          </a:prstGeom>
          <a:solidFill>
            <a:schemeClr val="accent2">
              <a:lumMod val="20000"/>
              <a:lumOff val="80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smtClean="0">
                <a:solidFill>
                  <a:sysClr val="windowText" lastClr="000000"/>
                </a:solidFill>
              </a:rPr>
              <a:t>①ソースコード分析</a:t>
            </a:r>
            <a:endParaRPr kumimoji="1" lang="ja-JP" altLang="en-US" sz="2000" dirty="0">
              <a:solidFill>
                <a:sysClr val="windowText" lastClr="000000"/>
              </a:solidFill>
            </a:endParaRPr>
          </a:p>
        </p:txBody>
      </p:sp>
      <p:sp>
        <p:nvSpPr>
          <p:cNvPr id="16" name="角丸四角形吹き出し 15"/>
          <p:cNvSpPr/>
          <p:nvPr/>
        </p:nvSpPr>
        <p:spPr>
          <a:xfrm>
            <a:off x="1604512" y="4114797"/>
            <a:ext cx="4021543" cy="700131"/>
          </a:xfrm>
          <a:prstGeom prst="wedgeRoundRectCallout">
            <a:avLst>
              <a:gd name="adj1" fmla="val 40434"/>
              <a:gd name="adj2" fmla="val 91725"/>
              <a:gd name="adj3" fmla="val 16667"/>
            </a:avLst>
          </a:prstGeom>
          <a:solidFill>
            <a:schemeClr val="accent2">
              <a:lumMod val="20000"/>
              <a:lumOff val="80000"/>
            </a:schemeClr>
          </a:solid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000" dirty="0">
                <a:solidFill>
                  <a:sysClr val="windowText" lastClr="000000"/>
                </a:solidFill>
              </a:rPr>
              <a:t>②</a:t>
            </a:r>
            <a:r>
              <a:rPr lang="ja-JP" altLang="en-US" sz="2000" dirty="0" smtClean="0">
                <a:solidFill>
                  <a:sysClr val="windowText" lastClr="000000"/>
                </a:solidFill>
              </a:rPr>
              <a:t>分析をもとにした</a:t>
            </a:r>
            <a:r>
              <a:rPr lang="en-US" altLang="ja-JP" sz="2000" dirty="0" smtClean="0">
                <a:solidFill>
                  <a:sysClr val="windowText" lastClr="000000"/>
                </a:solidFill>
              </a:rPr>
              <a:t/>
            </a:r>
            <a:br>
              <a:rPr lang="en-US" altLang="ja-JP" sz="2000" dirty="0" smtClean="0">
                <a:solidFill>
                  <a:sysClr val="windowText" lastClr="000000"/>
                </a:solidFill>
              </a:rPr>
            </a:br>
            <a:r>
              <a:rPr lang="ja-JP" altLang="en-US" sz="2000" dirty="0" smtClean="0">
                <a:solidFill>
                  <a:sysClr val="windowText" lastClr="000000"/>
                </a:solidFill>
              </a:rPr>
              <a:t>リファクタリング効果の見積り</a:t>
            </a:r>
            <a:endParaRPr kumimoji="1" lang="ja-JP" altLang="en-US" sz="2000" dirty="0">
              <a:solidFill>
                <a:sysClr val="windowText" lastClr="000000"/>
              </a:solidFill>
            </a:endParaRPr>
          </a:p>
        </p:txBody>
      </p:sp>
    </p:spTree>
    <p:extLst>
      <p:ext uri="{BB962C8B-B14F-4D97-AF65-F5344CB8AC3E}">
        <p14:creationId xmlns:p14="http://schemas.microsoft.com/office/powerpoint/2010/main" val="27750909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Autofit/>
          </a:bodyPr>
          <a:lstStyle/>
          <a:p>
            <a:r>
              <a:rPr kumimoji="1" lang="ja-JP" altLang="en-US" sz="3200" dirty="0" smtClean="0"/>
              <a:t>課題①</a:t>
            </a:r>
            <a:r>
              <a:rPr kumimoji="1" lang="en-US" altLang="ja-JP" sz="3200" dirty="0" smtClean="0"/>
              <a:t/>
            </a:r>
            <a:br>
              <a:rPr kumimoji="1" lang="en-US" altLang="ja-JP" sz="3200" dirty="0" smtClean="0"/>
            </a:br>
            <a:r>
              <a:rPr kumimoji="1" lang="ja-JP" altLang="en-US" sz="3200" dirty="0" smtClean="0"/>
              <a:t>コードクローンのリファクタリング可能性</a:t>
            </a:r>
            <a:endParaRPr kumimoji="1" lang="ja-JP" altLang="en-US" sz="3200" dirty="0"/>
          </a:p>
        </p:txBody>
      </p:sp>
      <p:sp>
        <p:nvSpPr>
          <p:cNvPr id="3" name="コンテンツ プレースホルダー 2"/>
          <p:cNvSpPr>
            <a:spLocks noGrp="1"/>
          </p:cNvSpPr>
          <p:nvPr>
            <p:ph idx="1"/>
          </p:nvPr>
        </p:nvSpPr>
        <p:spPr>
          <a:xfrm>
            <a:off x="361066" y="1600200"/>
            <a:ext cx="8410755" cy="4525963"/>
          </a:xfrm>
        </p:spPr>
        <p:txBody>
          <a:bodyPr/>
          <a:lstStyle/>
          <a:p>
            <a:r>
              <a:rPr kumimoji="1" lang="ja-JP" altLang="en-US" sz="2400" dirty="0" smtClean="0"/>
              <a:t>リファクタリングによってプログラムの振舞いが</a:t>
            </a:r>
            <a:r>
              <a:rPr kumimoji="1" lang="en-US" altLang="ja-JP" sz="2400" dirty="0" smtClean="0"/>
              <a:t/>
            </a:r>
            <a:br>
              <a:rPr kumimoji="1" lang="en-US" altLang="ja-JP" sz="2400" dirty="0" smtClean="0"/>
            </a:br>
            <a:r>
              <a:rPr kumimoji="1" lang="ja-JP" altLang="en-US" sz="2400" dirty="0" smtClean="0"/>
              <a:t>変わってしまう可能性がある</a:t>
            </a:r>
            <a:endParaRPr kumimoji="1" lang="en-US" altLang="ja-JP" sz="2400" dirty="0" smtClean="0"/>
          </a:p>
          <a:p>
            <a:pPr lvl="1"/>
            <a:r>
              <a:rPr lang="ja-JP" altLang="en-US" sz="2000" dirty="0"/>
              <a:t>代表的</a:t>
            </a:r>
            <a:r>
              <a:rPr lang="ja-JP" altLang="en-US" sz="2000" dirty="0" smtClean="0"/>
              <a:t>なリファクタリングの課題としては次のようなものがある</a:t>
            </a:r>
            <a:endParaRPr kumimoji="1" lang="en-US" altLang="ja-JP" sz="1800" dirty="0" smtClean="0"/>
          </a:p>
          <a:p>
            <a:pPr lvl="2"/>
            <a:r>
              <a:rPr lang="ja-JP" altLang="en-US" sz="2000" b="1" dirty="0" smtClean="0"/>
              <a:t>メソッドの</a:t>
            </a:r>
            <a:r>
              <a:rPr lang="ja-JP" altLang="en-US" sz="2000" b="1" dirty="0"/>
              <a:t>共通化</a:t>
            </a:r>
            <a:r>
              <a:rPr lang="ja-JP" altLang="en-US" sz="2000" b="1" dirty="0" smtClean="0"/>
              <a:t>によ</a:t>
            </a:r>
            <a:r>
              <a:rPr lang="ja-JP" altLang="en-US" sz="2000" b="1" dirty="0"/>
              <a:t>る</a:t>
            </a:r>
            <a:r>
              <a:rPr lang="ja-JP" altLang="en-US" sz="2000" b="1" dirty="0" smtClean="0"/>
              <a:t>副作用の影響</a:t>
            </a:r>
            <a:endParaRPr lang="en-US" altLang="ja-JP" sz="2000" b="1" dirty="0" smtClean="0"/>
          </a:p>
          <a:p>
            <a:pPr lvl="2"/>
            <a:r>
              <a:rPr lang="ja-JP" altLang="en-US" sz="2000" b="1" dirty="0" smtClean="0"/>
              <a:t>共通化時のメソッドや変数がもつ型の多重継承</a:t>
            </a:r>
            <a:endParaRPr lang="en-US" altLang="ja-JP" sz="2000" b="1" dirty="0"/>
          </a:p>
          <a:p>
            <a:pPr lvl="1"/>
            <a:r>
              <a:rPr lang="ja-JP" altLang="en-US" sz="2000" dirty="0" smtClean="0"/>
              <a:t>リファクタリング効果を見積る段階では</a:t>
            </a:r>
            <a:r>
              <a:rPr lang="en-US" altLang="ja-JP" sz="2000" dirty="0" smtClean="0"/>
              <a:t/>
            </a:r>
            <a:br>
              <a:rPr lang="en-US" altLang="ja-JP" sz="2000" dirty="0" smtClean="0"/>
            </a:br>
            <a:r>
              <a:rPr lang="ja-JP" altLang="en-US" sz="2000" dirty="0" smtClean="0"/>
              <a:t>安全なコードクローンだけを効果測定の対象にしたい</a:t>
            </a:r>
            <a:endParaRPr lang="en-US" altLang="ja-JP" sz="2000" dirty="0" smtClean="0"/>
          </a:p>
          <a:p>
            <a:pPr lvl="1"/>
            <a:endParaRPr kumimoji="1" lang="en-US" altLang="ja-JP" sz="2400" dirty="0" smtClean="0"/>
          </a:p>
          <a:p>
            <a:r>
              <a:rPr kumimoji="1" lang="ja-JP" altLang="en-US" sz="2400" dirty="0" smtClean="0"/>
              <a:t>このような安全なコードクローンを</a:t>
            </a:r>
            <a:r>
              <a:rPr kumimoji="1" lang="en-US" altLang="ja-JP" sz="2400" dirty="0" smtClean="0"/>
              <a:t/>
            </a:r>
            <a:br>
              <a:rPr kumimoji="1" lang="en-US" altLang="ja-JP" sz="2400" dirty="0" smtClean="0"/>
            </a:br>
            <a:r>
              <a:rPr kumimoji="1" lang="ja-JP" altLang="en-US" sz="2400" b="1" dirty="0" smtClean="0"/>
              <a:t>リファクタリング可能性</a:t>
            </a:r>
            <a:r>
              <a:rPr kumimoji="1" lang="ja-JP" altLang="en-US" sz="2400" dirty="0" smtClean="0"/>
              <a:t>があると呼ぶことにする</a:t>
            </a:r>
            <a:endParaRPr kumimoji="1" lang="en-US" altLang="ja-JP" sz="2400" dirty="0" smtClean="0"/>
          </a:p>
          <a:p>
            <a:pPr lvl="1"/>
            <a:endParaRPr kumimoji="1" lang="ja-JP" altLang="en-US" sz="2400" dirty="0"/>
          </a:p>
        </p:txBody>
      </p:sp>
    </p:spTree>
    <p:extLst>
      <p:ext uri="{BB962C8B-B14F-4D97-AF65-F5344CB8AC3E}">
        <p14:creationId xmlns:p14="http://schemas.microsoft.com/office/powerpoint/2010/main" val="207894185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z="3200" dirty="0" smtClean="0"/>
              <a:t>課題①</a:t>
            </a:r>
            <a:r>
              <a:rPr lang="en-US" altLang="ja-JP" sz="3200" dirty="0" smtClean="0"/>
              <a:t/>
            </a:r>
            <a:br>
              <a:rPr lang="en-US" altLang="ja-JP" sz="3200" dirty="0" smtClean="0"/>
            </a:br>
            <a:r>
              <a:rPr lang="ja-JP" altLang="en-US" sz="3200" dirty="0"/>
              <a:t>リファクタリング</a:t>
            </a:r>
            <a:r>
              <a:rPr lang="ja-JP" altLang="en-US" sz="3200" dirty="0" smtClean="0"/>
              <a:t>可能性の判定</a:t>
            </a:r>
            <a:endParaRPr kumimoji="1" lang="ja-JP" altLang="en-US" sz="3200" dirty="0"/>
          </a:p>
        </p:txBody>
      </p:sp>
      <p:sp>
        <p:nvSpPr>
          <p:cNvPr id="3" name="コンテンツ プレースホルダー 2"/>
          <p:cNvSpPr>
            <a:spLocks noGrp="1"/>
          </p:cNvSpPr>
          <p:nvPr>
            <p:ph idx="1"/>
          </p:nvPr>
        </p:nvSpPr>
        <p:spPr>
          <a:xfrm>
            <a:off x="159511" y="1600200"/>
            <a:ext cx="8751576" cy="4525963"/>
          </a:xfrm>
        </p:spPr>
        <p:txBody>
          <a:bodyPr/>
          <a:lstStyle/>
          <a:p>
            <a:r>
              <a:rPr kumimoji="1" lang="ja-JP" altLang="en-US" sz="2400" dirty="0" smtClean="0"/>
              <a:t>リファクタリングの安全をどの程度保証するのか？</a:t>
            </a:r>
            <a:endParaRPr kumimoji="1" lang="en-US" altLang="ja-JP" sz="2400" dirty="0" smtClean="0"/>
          </a:p>
          <a:p>
            <a:pPr marL="0" indent="0">
              <a:buNone/>
            </a:pPr>
            <a:r>
              <a:rPr kumimoji="1" lang="ja-JP" altLang="en-US" sz="2400" dirty="0" smtClean="0"/>
              <a:t>→できるだけ安全な方向に寄せる方針を取った</a:t>
            </a:r>
            <a:endParaRPr kumimoji="1" lang="en-US" altLang="ja-JP" sz="2400" dirty="0" smtClean="0"/>
          </a:p>
          <a:p>
            <a:pPr lvl="1"/>
            <a:r>
              <a:rPr kumimoji="1" lang="ja-JP" altLang="en-US" sz="2000" dirty="0" smtClean="0"/>
              <a:t>リファクタリング後にプログラムの挙動に変化がある</a:t>
            </a:r>
            <a:r>
              <a:rPr kumimoji="1" lang="en-US" altLang="ja-JP" sz="2000" dirty="0" smtClean="0"/>
              <a:t/>
            </a:r>
            <a:br>
              <a:rPr kumimoji="1" lang="en-US" altLang="ja-JP" sz="2000" dirty="0" smtClean="0"/>
            </a:br>
            <a:r>
              <a:rPr kumimoji="1" lang="ja-JP" altLang="en-US" sz="2000" dirty="0" smtClean="0"/>
              <a:t>可能性を排除する</a:t>
            </a:r>
            <a:endParaRPr kumimoji="1" lang="en-US" altLang="ja-JP" sz="2000" dirty="0" smtClean="0"/>
          </a:p>
          <a:p>
            <a:r>
              <a:rPr kumimoji="1" lang="en-US" altLang="ja-JP" sz="2400" b="1" dirty="0" err="1" smtClean="0"/>
              <a:t>JDeodorant</a:t>
            </a:r>
            <a:r>
              <a:rPr kumimoji="1" lang="en-US" altLang="ja-JP" sz="2400" dirty="0" smtClean="0"/>
              <a:t>[1]</a:t>
            </a:r>
          </a:p>
          <a:p>
            <a:pPr lvl="1"/>
            <a:r>
              <a:rPr lang="en-US" altLang="ja-JP" sz="2000" dirty="0" smtClean="0"/>
              <a:t>Java</a:t>
            </a:r>
            <a:r>
              <a:rPr lang="ja-JP" altLang="en-US" sz="2000" dirty="0" smtClean="0"/>
              <a:t>ソースコードを対象としたコード</a:t>
            </a:r>
            <a:r>
              <a:rPr lang="ja-JP" altLang="en-US" sz="2000" dirty="0"/>
              <a:t>クローン</a:t>
            </a:r>
            <a:r>
              <a:rPr lang="ja-JP" altLang="en-US" sz="2000" dirty="0" smtClean="0"/>
              <a:t>のリファクタリング可能性を判定できる機能を持つ</a:t>
            </a:r>
            <a:r>
              <a:rPr lang="en-US" altLang="ja-JP" sz="2000" dirty="0" smtClean="0"/>
              <a:t>Eclipse</a:t>
            </a:r>
            <a:r>
              <a:rPr lang="ja-JP" altLang="en-US" sz="2000" dirty="0" smtClean="0"/>
              <a:t>のプラグイン</a:t>
            </a:r>
            <a:endParaRPr lang="en-US" altLang="ja-JP" sz="2000" dirty="0" smtClean="0"/>
          </a:p>
          <a:p>
            <a:pPr lvl="1"/>
            <a:r>
              <a:rPr lang="en-US" altLang="ja-JP" sz="2000" dirty="0"/>
              <a:t>11</a:t>
            </a:r>
            <a:r>
              <a:rPr lang="ja-JP" altLang="en-US" sz="2000" dirty="0"/>
              <a:t>名</a:t>
            </a:r>
            <a:r>
              <a:rPr lang="ja-JP" altLang="en-US" sz="2000" dirty="0" smtClean="0"/>
              <a:t>のプログラマのリファクタリングを実行する過程を観察し，</a:t>
            </a:r>
            <a:r>
              <a:rPr lang="en-US" altLang="ja-JP" sz="2000" dirty="0" smtClean="0"/>
              <a:t/>
            </a:r>
            <a:br>
              <a:rPr lang="en-US" altLang="ja-JP" sz="2000" dirty="0" smtClean="0"/>
            </a:br>
            <a:r>
              <a:rPr lang="ja-JP" altLang="en-US" sz="2000" dirty="0" smtClean="0"/>
              <a:t>達成が難しいと思われた条件に基づいてリファクタリング可能性を判別できる</a:t>
            </a:r>
            <a:endParaRPr lang="en-US" altLang="ja-JP" sz="2000" dirty="0" smtClean="0"/>
          </a:p>
          <a:p>
            <a:pPr lvl="1"/>
            <a:endParaRPr kumimoji="1" lang="ja-JP" altLang="en-US" sz="2000" dirty="0"/>
          </a:p>
        </p:txBody>
      </p:sp>
      <p:sp>
        <p:nvSpPr>
          <p:cNvPr id="5" name="正方形/長方形 4"/>
          <p:cNvSpPr/>
          <p:nvPr/>
        </p:nvSpPr>
        <p:spPr>
          <a:xfrm>
            <a:off x="160463" y="5415120"/>
            <a:ext cx="8811962" cy="1056100"/>
          </a:xfrm>
          <a:prstGeom prst="rect">
            <a:avLst/>
          </a:prstGeom>
          <a:solidFill>
            <a:srgbClr val="FFFFD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800" dirty="0" smtClean="0">
                <a:solidFill>
                  <a:schemeClr val="tx1"/>
                </a:solidFill>
              </a:rPr>
              <a:t>[</a:t>
            </a:r>
            <a:r>
              <a:rPr lang="en-US" altLang="ja-JP" sz="1800" dirty="0">
                <a:solidFill>
                  <a:schemeClr val="tx1"/>
                </a:solidFill>
              </a:rPr>
              <a:t>1</a:t>
            </a:r>
            <a:r>
              <a:rPr lang="en-US" altLang="ja-JP" sz="1800" dirty="0" smtClean="0">
                <a:solidFill>
                  <a:schemeClr val="tx1"/>
                </a:solidFill>
              </a:rPr>
              <a:t>]Nikolaos Tsantalis,Davood Mazinanian, and Giri Panamoottil Krishnan,</a:t>
            </a:r>
          </a:p>
          <a:p>
            <a:r>
              <a:rPr lang="en-US" altLang="ja-JP" sz="1800" dirty="0" smtClean="0">
                <a:solidFill>
                  <a:schemeClr val="tx1"/>
                </a:solidFill>
              </a:rPr>
              <a:t>”Assessing the Refactorablility of Software Clones,”</a:t>
            </a:r>
          </a:p>
          <a:p>
            <a:r>
              <a:rPr lang="en-US" altLang="ja-JP" sz="1800" dirty="0" smtClean="0">
                <a:solidFill>
                  <a:schemeClr val="tx1"/>
                </a:solidFill>
              </a:rPr>
              <a:t>IEEE Transactions on Software Engineering,vol41,no.11,pp.1055-1090,November 2015 </a:t>
            </a:r>
            <a:endParaRPr lang="en-US" altLang="ja-JP" sz="1800" dirty="0">
              <a:solidFill>
                <a:schemeClr val="tx1"/>
              </a:solidFill>
            </a:endParaRPr>
          </a:p>
        </p:txBody>
      </p:sp>
    </p:spTree>
    <p:extLst>
      <p:ext uri="{BB962C8B-B14F-4D97-AF65-F5344CB8AC3E}">
        <p14:creationId xmlns:p14="http://schemas.microsoft.com/office/powerpoint/2010/main" val="1968845866"/>
      </p:ext>
    </p:extLst>
  </p:cSld>
  <p:clrMapOvr>
    <a:masterClrMapping/>
  </p:clrMapOvr>
  <p:timing>
    <p:tnLst>
      <p:par>
        <p:cTn id="1" dur="indefinite" restart="never" nodeType="tmRoot"/>
      </p:par>
    </p:tnLst>
  </p:timing>
</p:sld>
</file>

<file path=ppt/theme/theme1.xml><?xml version="1.0" encoding="utf-8"?>
<a:theme xmlns:a="http://schemas.openxmlformats.org/drawingml/2006/main" name="Sel-CoolMetal-white-2013">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ユーザー定義 1">
      <a:majorFont>
        <a:latin typeface="Segoe UI"/>
        <a:ea typeface="メイリオ"/>
        <a:cs typeface=""/>
      </a:majorFont>
      <a:minorFont>
        <a:latin typeface="Segoe UI"/>
        <a:ea typeface="メイリオ"/>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Sel-CoolMetal-white-2013" id="{9ECAE0AE-9D2A-426D-AEF8-DA3D6B6ACF53}" vid="{A5273F61-7768-4106-83D1-2C5CD5D44696}"/>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Sel-CoolMetal-white-2013-4-3</Template>
  <TotalTime>19677</TotalTime>
  <Words>1215</Words>
  <Application>Microsoft Office PowerPoint</Application>
  <PresentationFormat>画面に合わせる (4:3)</PresentationFormat>
  <Paragraphs>414</Paragraphs>
  <Slides>24</Slides>
  <Notes>2</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24</vt:i4>
      </vt:variant>
    </vt:vector>
  </HeadingPairs>
  <TitlesOfParts>
    <vt:vector size="32" baseType="lpstr">
      <vt:lpstr>ＭＳ Ｐゴシック</vt:lpstr>
      <vt:lpstr>メイリオ</vt:lpstr>
      <vt:lpstr>游ゴシック</vt:lpstr>
      <vt:lpstr>Arial</vt:lpstr>
      <vt:lpstr>Cambria Math</vt:lpstr>
      <vt:lpstr>Segoe UI</vt:lpstr>
      <vt:lpstr>Tahoma</vt:lpstr>
      <vt:lpstr>Sel-CoolMetal-white-2013</vt:lpstr>
      <vt:lpstr>コードクローンのリファクタリング可能性に基づいた 削減可能ソースコード量の分析  </vt:lpstr>
      <vt:lpstr>コードクローン</vt:lpstr>
      <vt:lpstr>コードクローン</vt:lpstr>
      <vt:lpstr>コードクローンのリファクタリング</vt:lpstr>
      <vt:lpstr>削減可能ソースコード量</vt:lpstr>
      <vt:lpstr>研究背景</vt:lpstr>
      <vt:lpstr>研究課題</vt:lpstr>
      <vt:lpstr>課題① コードクローンのリファクタリング可能性</vt:lpstr>
      <vt:lpstr>課題① リファクタリング可能性の判定</vt:lpstr>
      <vt:lpstr>JDeodorantの動作の流れ</vt:lpstr>
      <vt:lpstr>集約可能性の制約</vt:lpstr>
      <vt:lpstr>課題② コードクローンのオーバーラップ</vt:lpstr>
      <vt:lpstr>削減可能ソースコード量の算出手順</vt:lpstr>
      <vt:lpstr>削減可能ソースコード量の算出</vt:lpstr>
      <vt:lpstr>削減可能ソースコード量の妥当性</vt:lpstr>
      <vt:lpstr>削減可能ソースコード量の妥当性</vt:lpstr>
      <vt:lpstr>調査  削減可能ソースコード量</vt:lpstr>
      <vt:lpstr>調査  削減可能ソースコード量</vt:lpstr>
      <vt:lpstr>調査  削減可能ソースコード量</vt:lpstr>
      <vt:lpstr>調査  削減可能ソースコード量</vt:lpstr>
      <vt:lpstr>妥当性の脅威</vt:lpstr>
      <vt:lpstr>妥当性の脅威</vt:lpstr>
      <vt:lpstr>まとめ</vt:lpstr>
      <vt:lpstr>ご清聴ありがとうございました</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コードクローンのリファクタリング可能性に基づいた 削減可能ソースコード量の分析</dc:title>
  <dc:creator>ishidu takuya</dc:creator>
  <cp:lastModifiedBy>石津卓也</cp:lastModifiedBy>
  <cp:revision>91</cp:revision>
  <dcterms:created xsi:type="dcterms:W3CDTF">2019-08-17T00:09:54Z</dcterms:created>
  <dcterms:modified xsi:type="dcterms:W3CDTF">2019-08-31T03:44:39Z</dcterms:modified>
</cp:coreProperties>
</file>