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9601200" cy="12801600" type="A3"/>
  <p:notesSz cx="6802438" cy="9934575"/>
  <p:defaultTextStyle>
    <a:defPPr>
      <a:defRPr lang="ja-JP"/>
    </a:defPPr>
    <a:lvl1pPr marL="0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62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93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08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24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io Takashi" initials="IT" lastIdx="10" clrIdx="0">
    <p:extLst>
      <p:ext uri="{19B8F6BF-5375-455C-9EA6-DF929625EA0E}">
        <p15:presenceInfo xmlns:p15="http://schemas.microsoft.com/office/powerpoint/2012/main" userId="b4b1e7b0026754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66CCFF"/>
    <a:srgbClr val="FFCC99"/>
    <a:srgbClr val="CCECFF"/>
    <a:srgbClr val="FFFF99"/>
    <a:srgbClr val="6699FF"/>
    <a:srgbClr val="2D2D2D"/>
    <a:srgbClr val="0000FF"/>
    <a:srgbClr val="FF5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10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040" cy="498020"/>
          </a:xfrm>
          <a:prstGeom prst="rect">
            <a:avLst/>
          </a:prstGeom>
        </p:spPr>
        <p:txBody>
          <a:bodyPr vert="horz" lIns="61448" tIns="30724" rIns="61448" bIns="30724" rtlCol="0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3343" y="1"/>
            <a:ext cx="2948040" cy="498020"/>
          </a:xfrm>
          <a:prstGeom prst="rect">
            <a:avLst/>
          </a:prstGeom>
        </p:spPr>
        <p:txBody>
          <a:bodyPr vert="horz" lIns="61448" tIns="30724" rIns="61448" bIns="30724" rtlCol="0"/>
          <a:lstStyle>
            <a:lvl1pPr algn="r">
              <a:defRPr sz="700"/>
            </a:lvl1pPr>
          </a:lstStyle>
          <a:p>
            <a:fld id="{C084B7E0-6AE9-442D-8974-8C063C2FE887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6556"/>
            <a:ext cx="2948040" cy="498019"/>
          </a:xfrm>
          <a:prstGeom prst="rect">
            <a:avLst/>
          </a:prstGeom>
        </p:spPr>
        <p:txBody>
          <a:bodyPr vert="horz" lIns="61448" tIns="30724" rIns="61448" bIns="30724" rtlCol="0" anchor="b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343" y="9436556"/>
            <a:ext cx="2948040" cy="498019"/>
          </a:xfrm>
          <a:prstGeom prst="rect">
            <a:avLst/>
          </a:prstGeom>
        </p:spPr>
        <p:txBody>
          <a:bodyPr vert="horz" lIns="61448" tIns="30724" rIns="61448" bIns="30724" rtlCol="0" anchor="b"/>
          <a:lstStyle>
            <a:lvl1pPr algn="r">
              <a:defRPr sz="700"/>
            </a:lvl1pPr>
          </a:lstStyle>
          <a:p>
            <a:fld id="{2D3201B4-642F-4A7E-9407-2DD12CACB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86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-323850" y="0"/>
            <a:ext cx="7450138" cy="993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4" tIns="47797" rIns="95594" bIns="47797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3009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62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93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08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24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FA4-B9B1-40D7-8456-1733F7F5B471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4EC9-0002-41BB-9D5B-D4CA32ADB8C0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2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4B21-9DCB-4317-9CEC-E245E0FB0012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DB8E-44E8-4416-B7C1-EAFA2D4C3073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D000-9E62-4128-9930-C06539D4F6DF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9B1D-7930-4B59-87F8-4318D674F736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74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B110-380E-4BEB-840E-EBCA126778F5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84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C029-9125-40D7-979C-48D738BD3BC5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22E-D0EA-4DD4-ACB3-443864C381EC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282-9D1C-4849-A5AF-6C83C8B3A0C1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30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928A-731D-40E7-A3F8-666DE1B1BC5B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2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106F-5B51-4E52-B2CA-A587B6508F73}" type="datetime1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4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hyperlink" Target="https://github.com/hirotaka0616/CCEvovis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7.png"/><Relationship Id="rId17" Type="http://schemas.openxmlformats.org/officeDocument/2006/relationships/image" Target="../media/image11.wmf"/><Relationship Id="rId2" Type="http://schemas.openxmlformats.org/officeDocument/2006/relationships/image" Target="../media/image1.wmf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2913" y="1831"/>
            <a:ext cx="9604113" cy="128016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6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71" y="12208388"/>
            <a:ext cx="1316155" cy="452184"/>
          </a:xfrm>
          <a:prstGeom prst="rect">
            <a:avLst/>
          </a:prstGeom>
        </p:spPr>
      </p:pic>
      <p:sp>
        <p:nvSpPr>
          <p:cNvPr id="172" name="テキスト ボックス 171"/>
          <p:cNvSpPr txBox="1"/>
          <p:nvPr/>
        </p:nvSpPr>
        <p:spPr>
          <a:xfrm>
            <a:off x="1237902" y="421084"/>
            <a:ext cx="828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本田 紘貴</a:t>
            </a:r>
            <a:r>
              <a:rPr lang="en-US" altLang="ja-JP" sz="1200" b="1" baseline="300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    徳井 翔梧</a:t>
            </a:r>
            <a:r>
              <a:rPr lang="en-US" altLang="ja-JP" sz="1200" b="1" baseline="300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ja-JP" altLang="en-US" sz="1200" b="1" dirty="0" smtClean="0">
                <a:solidFill>
                  <a:prstClr val="white"/>
                </a:solidFill>
                <a:latin typeface="+mn-ea"/>
              </a:rPr>
              <a:t>    横井 一輝</a:t>
            </a:r>
            <a:r>
              <a:rPr lang="en-US" altLang="ja-JP" sz="1200" b="1" baseline="30000" dirty="0" smtClean="0">
                <a:solidFill>
                  <a:prstClr val="white"/>
                </a:solidFill>
                <a:latin typeface="+mn-ea"/>
              </a:rPr>
              <a:t>1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    崔 恩瀞</a:t>
            </a:r>
            <a:r>
              <a:rPr lang="en-US" altLang="ja-JP" sz="1200" b="1" baseline="30000" dirty="0" smtClean="0">
                <a:solidFill>
                  <a:prstClr val="white"/>
                </a:solidFill>
                <a:latin typeface="+mn-ea"/>
              </a:rPr>
              <a:t>2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    吉田 則裕</a:t>
            </a:r>
            <a:r>
              <a:rPr lang="en-US" altLang="ja-JP" sz="1200" b="1" baseline="30000" dirty="0">
                <a:solidFill>
                  <a:schemeClr val="bg1"/>
                </a:solidFill>
                <a:latin typeface="+mn-ea"/>
              </a:rPr>
              <a:t>3</a:t>
            </a:r>
            <a:r>
              <a:rPr lang="en-US" altLang="ja-JP" sz="12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井上 克郎</a:t>
            </a:r>
            <a:r>
              <a:rPr lang="en-US" altLang="ja-JP" sz="1200" b="1" baseline="300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sz="1000" b="1" dirty="0" smtClean="0">
                <a:solidFill>
                  <a:schemeClr val="bg1"/>
                </a:solidFill>
                <a:latin typeface="+mn-ea"/>
              </a:rPr>
              <a:t>1 </a:t>
            </a:r>
            <a:r>
              <a:rPr lang="ja-JP" altLang="en-US" sz="1000" b="1" dirty="0" smtClean="0">
                <a:solidFill>
                  <a:schemeClr val="bg1"/>
                </a:solidFill>
                <a:latin typeface="+mn-ea"/>
              </a:rPr>
              <a:t>大阪大学</a:t>
            </a:r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10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en-US" altLang="ja-JP" sz="1000" b="1" dirty="0" smtClean="0">
                <a:solidFill>
                  <a:schemeClr val="bg1"/>
                </a:solidFill>
                <a:latin typeface="+mn-ea"/>
              </a:rPr>
              <a:t>2 </a:t>
            </a:r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京都</a:t>
            </a:r>
            <a:r>
              <a:rPr lang="ja-JP" altLang="en-US" sz="1000" b="1" dirty="0" smtClean="0">
                <a:solidFill>
                  <a:schemeClr val="bg1"/>
                </a:solidFill>
                <a:latin typeface="+mn-ea"/>
              </a:rPr>
              <a:t>工芸</a:t>
            </a:r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繊維</a:t>
            </a:r>
            <a:r>
              <a:rPr lang="ja-JP" altLang="en-US" sz="1000" b="1" dirty="0" smtClean="0">
                <a:solidFill>
                  <a:schemeClr val="bg1"/>
                </a:solidFill>
                <a:latin typeface="+mn-ea"/>
              </a:rPr>
              <a:t>大学</a:t>
            </a:r>
            <a:r>
              <a:rPr lang="en-US" altLang="ja-JP" sz="10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sz="1000" b="1" dirty="0" smtClean="0">
                <a:solidFill>
                  <a:schemeClr val="bg1"/>
                </a:solidFill>
                <a:latin typeface="+mn-ea"/>
              </a:rPr>
              <a:t>  3 </a:t>
            </a:r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名古屋大学</a:t>
            </a:r>
            <a:r>
              <a:rPr lang="en-US" altLang="ja-JP" sz="1000" b="1" dirty="0">
                <a:solidFill>
                  <a:schemeClr val="bg1"/>
                </a:solidFill>
                <a:latin typeface="+mn-ea"/>
              </a:rPr>
              <a:t> </a:t>
            </a:r>
            <a:endParaRPr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18357" y="0"/>
            <a:ext cx="9834998" cy="4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ja-JP" altLang="en-US" sz="2200" b="1" spc="-47" dirty="0" smtClean="0">
                <a:solidFill>
                  <a:schemeClr val="bg1"/>
                </a:solidFill>
                <a:latin typeface="+mn-ea"/>
              </a:rPr>
              <a:t>保守支援を目的としたコードクローン変更履歴可視化システム </a:t>
            </a:r>
            <a:r>
              <a:rPr lang="en-US" altLang="ja-JP" sz="2200" b="1" spc="-47" dirty="0" err="1" smtClean="0">
                <a:solidFill>
                  <a:schemeClr val="bg1"/>
                </a:solidFill>
                <a:latin typeface="+mn-ea"/>
              </a:rPr>
              <a:t>CCEvovis</a:t>
            </a:r>
            <a:endParaRPr lang="en-US" altLang="ja-JP" sz="2200" b="1" spc="-47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101024" y="742689"/>
            <a:ext cx="9380317" cy="158504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chemeClr val="accent1"/>
                </a:solidFill>
              </a:rPr>
              <a:t>コードクローンに対する保守作業</a:t>
            </a:r>
            <a:endParaRPr lang="en-US" altLang="ja-JP" sz="1400" b="1" dirty="0">
              <a:solidFill>
                <a:schemeClr val="accent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b="1" dirty="0" smtClean="0">
              <a:solidFill>
                <a:schemeClr val="tx1"/>
              </a:solidFill>
            </a:endParaRPr>
          </a:p>
          <a:p>
            <a:endParaRPr lang="en-US" altLang="ja-JP" sz="1200" b="1" dirty="0">
              <a:solidFill>
                <a:schemeClr val="tx1"/>
              </a:solidFill>
            </a:endParaRPr>
          </a:p>
          <a:p>
            <a:endParaRPr lang="en-US" altLang="ja-JP" sz="600" b="1" dirty="0" smtClean="0"/>
          </a:p>
          <a:p>
            <a:endParaRPr lang="en-US" altLang="ja-JP" sz="500" b="1" dirty="0" smtClean="0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2079025" y="12085925"/>
            <a:ext cx="6184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</a:tabLst>
            </a:pPr>
            <a:r>
              <a:rPr lang="en-US" altLang="ja-JP" sz="700" dirty="0" smtClean="0">
                <a:solidFill>
                  <a:schemeClr val="bg1"/>
                </a:solidFill>
              </a:rPr>
              <a:t>[1] </a:t>
            </a:r>
            <a:r>
              <a:rPr lang="ja-JP" altLang="en-US" sz="700" dirty="0" smtClean="0">
                <a:solidFill>
                  <a:schemeClr val="bg1"/>
                </a:solidFill>
              </a:rPr>
              <a:t>横井一輝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崔 </a:t>
            </a:r>
            <a:r>
              <a:rPr lang="ja-JP" altLang="en-US" sz="700" dirty="0">
                <a:solidFill>
                  <a:schemeClr val="bg1"/>
                </a:solidFill>
              </a:rPr>
              <a:t>恩</a:t>
            </a:r>
            <a:r>
              <a:rPr lang="ja-JP" altLang="en-US" sz="700" dirty="0" smtClean="0">
                <a:solidFill>
                  <a:schemeClr val="bg1"/>
                </a:solidFill>
              </a:rPr>
              <a:t>瀞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吉田則裕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井上克郎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“</a:t>
            </a:r>
            <a:r>
              <a:rPr lang="ja-JP" altLang="en-US" sz="700" dirty="0">
                <a:solidFill>
                  <a:schemeClr val="bg1"/>
                </a:solidFill>
              </a:rPr>
              <a:t>情報検索技術に基づく細粒度ブロッククローン</a:t>
            </a:r>
            <a:r>
              <a:rPr lang="ja-JP" altLang="en-US" sz="700" dirty="0" smtClean="0">
                <a:solidFill>
                  <a:schemeClr val="bg1"/>
                </a:solidFill>
              </a:rPr>
              <a:t>検出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” コンピュータソフトウェア</a:t>
            </a:r>
            <a:r>
              <a:rPr lang="en-US" altLang="ja-JP" sz="700" dirty="0" smtClean="0">
                <a:solidFill>
                  <a:schemeClr val="bg1"/>
                </a:solidFill>
              </a:rPr>
              <a:t>, vol.35, no.4, pp.16–36, 2018, </a:t>
            </a:r>
            <a:endParaRPr lang="en-US" altLang="ja-JP" sz="700" dirty="0" smtClean="0">
              <a:solidFill>
                <a:schemeClr val="bg1"/>
              </a:solidFill>
              <a:ea typeface="Noto Sans CJK JP Regular" panose="020B0500000000000000" pitchFamily="34" charset="-128"/>
            </a:endParaRPr>
          </a:p>
          <a:p>
            <a:pPr>
              <a:tabLst>
                <a:tab pos="269875" algn="l"/>
              </a:tabLst>
            </a:pPr>
            <a:r>
              <a:rPr lang="en-US" altLang="ja-JP" sz="700" dirty="0" smtClean="0">
                <a:solidFill>
                  <a:schemeClr val="bg1"/>
                </a:solidFill>
                <a:ea typeface="Noto Sans CJK JP Regular" panose="020B0500000000000000" pitchFamily="34" charset="-128"/>
              </a:rPr>
              <a:t>[</a:t>
            </a:r>
            <a:r>
              <a:rPr lang="en-US" altLang="ja-JP" sz="7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2</a:t>
            </a:r>
            <a:r>
              <a:rPr lang="en-US" altLang="ja-JP" sz="700" dirty="0" smtClean="0">
                <a:solidFill>
                  <a:schemeClr val="bg1"/>
                </a:solidFill>
                <a:ea typeface="Noto Sans CJK JP Regular" panose="020B0500000000000000" pitchFamily="34" charset="-128"/>
              </a:rPr>
              <a:t>]</a:t>
            </a:r>
            <a:r>
              <a:rPr lang="en-US" altLang="ja-JP" sz="700" dirty="0" smtClean="0">
                <a:solidFill>
                  <a:schemeClr val="bg1"/>
                </a:solidFill>
              </a:rPr>
              <a:t> </a:t>
            </a:r>
            <a:r>
              <a:rPr lang="ja-JP" altLang="en-US" sz="700" dirty="0" smtClean="0">
                <a:solidFill>
                  <a:schemeClr val="bg1"/>
                </a:solidFill>
              </a:rPr>
              <a:t>山中裕樹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崔</a:t>
            </a:r>
            <a:r>
              <a:rPr lang="ja-JP" altLang="en-US" sz="700" dirty="0">
                <a:solidFill>
                  <a:schemeClr val="bg1"/>
                </a:solidFill>
              </a:rPr>
              <a:t>恩</a:t>
            </a:r>
            <a:r>
              <a:rPr lang="ja-JP" altLang="en-US" sz="700" dirty="0" smtClean="0">
                <a:solidFill>
                  <a:schemeClr val="bg1"/>
                </a:solidFill>
              </a:rPr>
              <a:t>瀞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吉田則裕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井上克郎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佐野建樹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“</a:t>
            </a:r>
            <a:r>
              <a:rPr lang="ja-JP" altLang="en-US" sz="700" dirty="0">
                <a:solidFill>
                  <a:schemeClr val="bg1"/>
                </a:solidFill>
              </a:rPr>
              <a:t>コードクローン変更管理システムの開発と実プロジェクトへの</a:t>
            </a:r>
            <a:r>
              <a:rPr lang="ja-JP" altLang="en-US" sz="700" dirty="0" smtClean="0">
                <a:solidFill>
                  <a:schemeClr val="bg1"/>
                </a:solidFill>
              </a:rPr>
              <a:t>適用</a:t>
            </a:r>
            <a:r>
              <a:rPr lang="en-US" altLang="ja-JP" sz="700" dirty="0" smtClean="0">
                <a:solidFill>
                  <a:schemeClr val="bg1"/>
                </a:solidFill>
              </a:rPr>
              <a:t>, </a:t>
            </a:r>
            <a:r>
              <a:rPr lang="ja-JP" altLang="en-US" sz="700" dirty="0" smtClean="0">
                <a:solidFill>
                  <a:schemeClr val="bg1"/>
                </a:solidFill>
              </a:rPr>
              <a:t>”</a:t>
            </a:r>
            <a:r>
              <a:rPr lang="ja-JP" altLang="en-US" sz="700" dirty="0">
                <a:solidFill>
                  <a:schemeClr val="bg1"/>
                </a:solidFill>
              </a:rPr>
              <a:t>情報処理学会</a:t>
            </a:r>
            <a:r>
              <a:rPr lang="ja-JP" altLang="en-US" sz="700" dirty="0" smtClean="0">
                <a:solidFill>
                  <a:schemeClr val="bg1"/>
                </a:solidFill>
              </a:rPr>
              <a:t>論文誌</a:t>
            </a:r>
            <a:r>
              <a:rPr lang="en-US" altLang="ja-JP" sz="700" dirty="0" smtClean="0">
                <a:solidFill>
                  <a:schemeClr val="bg1"/>
                </a:solidFill>
              </a:rPr>
              <a:t>, vol.54</a:t>
            </a:r>
            <a:r>
              <a:rPr lang="en-US" altLang="ja-JP" sz="700" dirty="0">
                <a:solidFill>
                  <a:schemeClr val="bg1"/>
                </a:solidFill>
              </a:rPr>
              <a:t>, no.2, pp.883–893, 2013, 6</a:t>
            </a:r>
            <a:r>
              <a:rPr lang="en-US" altLang="ja-JP" sz="700" dirty="0" smtClean="0">
                <a:solidFill>
                  <a:schemeClr val="bg1"/>
                </a:solidFill>
              </a:rPr>
              <a:t>.</a:t>
            </a:r>
          </a:p>
          <a:p>
            <a:pPr>
              <a:tabLst>
                <a:tab pos="269875" algn="l"/>
              </a:tabLst>
            </a:pPr>
            <a:r>
              <a:rPr lang="en-US" altLang="ja-JP" sz="700" dirty="0" smtClean="0">
                <a:solidFill>
                  <a:schemeClr val="bg1"/>
                </a:solidFill>
                <a:ea typeface="Noto Sans CJK JP Regular" panose="020B0500000000000000" pitchFamily="34" charset="-128"/>
              </a:rPr>
              <a:t>[3]</a:t>
            </a:r>
            <a:r>
              <a:rPr lang="en-US" altLang="ja-JP" sz="700" dirty="0" smtClean="0">
                <a:solidFill>
                  <a:schemeClr val="bg1"/>
                </a:solidFill>
              </a:rPr>
              <a:t> </a:t>
            </a:r>
            <a:r>
              <a:rPr lang="en-US" altLang="ja-JP" sz="700" dirty="0">
                <a:solidFill>
                  <a:schemeClr val="bg1"/>
                </a:solidFill>
              </a:rPr>
              <a:t>H. Honda, S. </a:t>
            </a:r>
            <a:r>
              <a:rPr lang="en-US" altLang="ja-JP" sz="700" dirty="0" err="1">
                <a:solidFill>
                  <a:schemeClr val="bg1"/>
                </a:solidFill>
              </a:rPr>
              <a:t>Tokui</a:t>
            </a:r>
            <a:r>
              <a:rPr lang="en-US" altLang="ja-JP" sz="700" dirty="0">
                <a:solidFill>
                  <a:schemeClr val="bg1"/>
                </a:solidFill>
              </a:rPr>
              <a:t>, K. Yokoi, E. Choi, N. Yoshida, and K. Inoue, “</a:t>
            </a:r>
            <a:r>
              <a:rPr lang="en-US" altLang="ja-JP" sz="700" dirty="0" err="1">
                <a:solidFill>
                  <a:schemeClr val="bg1"/>
                </a:solidFill>
              </a:rPr>
              <a:t>CCEvovis</a:t>
            </a:r>
            <a:r>
              <a:rPr lang="en-US" altLang="ja-JP" sz="700" dirty="0">
                <a:solidFill>
                  <a:schemeClr val="bg1"/>
                </a:solidFill>
              </a:rPr>
              <a:t>: A Clone Evolution Visualization System for Software Maintenance,” in Proc. ICPC, May 2019, pp. </a:t>
            </a:r>
            <a:r>
              <a:rPr lang="en-US" altLang="ja-JP" sz="700" dirty="0" smtClean="0">
                <a:solidFill>
                  <a:schemeClr val="bg1"/>
                </a:solidFill>
              </a:rPr>
              <a:t>122-125</a:t>
            </a:r>
          </a:p>
          <a:p>
            <a:pPr algn="r">
              <a:tabLst>
                <a:tab pos="269875" algn="l"/>
              </a:tabLst>
            </a:pPr>
            <a:r>
              <a:rPr lang="en-US" altLang="ja-JP" sz="700" dirty="0" smtClean="0">
                <a:solidFill>
                  <a:schemeClr val="bg1"/>
                </a:solidFill>
                <a:latin typeface="+mn-ea"/>
              </a:rPr>
              <a:t>			                             </a:t>
            </a:r>
            <a:r>
              <a:rPr lang="ja-JP" altLang="en-US" sz="700" dirty="0" smtClean="0">
                <a:solidFill>
                  <a:schemeClr val="bg1"/>
                </a:solidFill>
                <a:latin typeface="+mn-ea"/>
              </a:rPr>
              <a:t>本研究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は </a:t>
            </a:r>
            <a:r>
              <a:rPr lang="en-US" altLang="ja-JP" sz="700" dirty="0">
                <a:solidFill>
                  <a:schemeClr val="bg1"/>
                </a:solidFill>
                <a:latin typeface="+mn-ea"/>
              </a:rPr>
              <a:t>JSPS 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科研費 </a:t>
            </a:r>
            <a:r>
              <a:rPr lang="en-US" altLang="ja-JP" sz="700" dirty="0">
                <a:solidFill>
                  <a:schemeClr val="bg1"/>
                </a:solidFill>
                <a:latin typeface="+mn-ea"/>
              </a:rPr>
              <a:t>JP25220003, </a:t>
            </a:r>
            <a:r>
              <a:rPr lang="en-US" altLang="ja-JP" sz="700" dirty="0" smtClean="0">
                <a:solidFill>
                  <a:schemeClr val="bg1"/>
                </a:solidFill>
                <a:latin typeface="+mn-ea"/>
              </a:rPr>
              <a:t>JP18H04094, P16K16034</a:t>
            </a:r>
            <a:r>
              <a:rPr lang="ja-JP" altLang="en-US" sz="700" dirty="0" smtClean="0">
                <a:solidFill>
                  <a:schemeClr val="bg1"/>
                </a:solidFill>
                <a:latin typeface="+mn-ea"/>
              </a:rPr>
              <a:t>の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助成を受けたもの</a:t>
            </a:r>
            <a:r>
              <a:rPr lang="ja-JP" altLang="en-US" sz="700" dirty="0" smtClean="0">
                <a:solidFill>
                  <a:schemeClr val="bg1"/>
                </a:solidFill>
                <a:latin typeface="+mn-ea"/>
              </a:rPr>
              <a:t>です．</a:t>
            </a:r>
            <a:endParaRPr lang="ja-JP" altLang="en-US" sz="7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102033" y="12121174"/>
            <a:ext cx="2012510" cy="61555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chemeClr val="accent1"/>
                </a:solidFill>
              </a:rPr>
              <a:t>URL</a:t>
            </a: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466096" y="12108762"/>
            <a:ext cx="9881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8163" algn="l"/>
                <a:tab pos="717550" algn="l"/>
              </a:tabLst>
            </a:pPr>
            <a:r>
              <a:rPr lang="en-US" altLang="ja-JP" sz="1000" dirty="0" err="1" smtClean="0">
                <a:solidFill>
                  <a:srgbClr val="FF0000"/>
                </a:solidFill>
              </a:rPr>
              <a:t>CCEvovis</a:t>
            </a:r>
            <a:r>
              <a:rPr lang="en-US" altLang="ja-JP" sz="1000" dirty="0" smtClean="0"/>
              <a:t>:</a:t>
            </a:r>
            <a:r>
              <a:rPr lang="ja-JP" altLang="en-US" sz="1000" dirty="0" smtClean="0"/>
              <a:t>　</a:t>
            </a:r>
            <a:r>
              <a:rPr lang="en-US" altLang="ja-JP" sz="900" dirty="0" smtClean="0">
                <a:hlinkClick r:id="rId3"/>
              </a:rPr>
              <a:t>https</a:t>
            </a:r>
            <a:r>
              <a:rPr lang="en-US" altLang="ja-JP" sz="900" dirty="0">
                <a:hlinkClick r:id="rId3"/>
              </a:rPr>
              <a:t>://</a:t>
            </a:r>
            <a:r>
              <a:rPr lang="en-US" altLang="ja-JP" sz="900" dirty="0" smtClean="0">
                <a:hlinkClick r:id="rId3"/>
              </a:rPr>
              <a:t>github.com/hirotaka0616/CCEvovis</a:t>
            </a:r>
            <a:endParaRPr lang="en-US" altLang="ja-JP" sz="900" dirty="0"/>
          </a:p>
          <a:p>
            <a:pPr>
              <a:tabLst>
                <a:tab pos="538163" algn="l"/>
                <a:tab pos="717550" algn="l"/>
              </a:tabLst>
            </a:pPr>
            <a:endParaRPr lang="en-US" altLang="ja-JP" sz="9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65" y="12160670"/>
            <a:ext cx="560734" cy="560734"/>
          </a:xfrm>
          <a:prstGeom prst="rect">
            <a:avLst/>
          </a:prstGeom>
          <a:ln>
            <a:solidFill>
              <a:schemeClr val="dk1"/>
            </a:solidFill>
          </a:ln>
        </p:spPr>
      </p:pic>
      <p:cxnSp>
        <p:nvCxnSpPr>
          <p:cNvPr id="282" name="直線コネクタ 281"/>
          <p:cNvCxnSpPr>
            <a:stCxn id="283" idx="0"/>
            <a:endCxn id="283" idx="2"/>
          </p:cNvCxnSpPr>
          <p:nvPr/>
        </p:nvCxnSpPr>
        <p:spPr>
          <a:xfrm>
            <a:off x="2426120" y="2417890"/>
            <a:ext cx="0" cy="2816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テキスト ボックス 282"/>
          <p:cNvSpPr txBox="1"/>
          <p:nvPr/>
        </p:nvSpPr>
        <p:spPr>
          <a:xfrm>
            <a:off x="98808" y="2417890"/>
            <a:ext cx="4654624" cy="2816156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chemeClr val="accent1"/>
                </a:solidFill>
              </a:rPr>
              <a:t>コードクローン検出ツール </a:t>
            </a:r>
            <a:r>
              <a:rPr lang="en-US" altLang="ja-JP" sz="1400" b="1" dirty="0" err="1" smtClean="0">
                <a:solidFill>
                  <a:schemeClr val="accent1"/>
                </a:solidFill>
              </a:rPr>
              <a:t>CCVolti</a:t>
            </a:r>
            <a:r>
              <a:rPr lang="en-US" altLang="ja-JP" sz="1400" b="1" dirty="0" smtClean="0">
                <a:solidFill>
                  <a:schemeClr val="accent1"/>
                </a:solidFill>
              </a:rPr>
              <a:t>[1]</a:t>
            </a:r>
            <a:endParaRPr lang="en-US" altLang="ja-JP" sz="1400" b="1" dirty="0">
              <a:solidFill>
                <a:schemeClr val="accent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b="1" dirty="0" smtClean="0">
              <a:solidFill>
                <a:schemeClr val="tx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1"/>
              </a:solidFill>
            </a:endParaRPr>
          </a:p>
          <a:p>
            <a:endParaRPr lang="en-US" altLang="ja-JP" sz="1200" b="1" dirty="0" smtClean="0"/>
          </a:p>
          <a:p>
            <a:endParaRPr lang="en-US" altLang="ja-JP" sz="1400" b="1" dirty="0" smtClean="0"/>
          </a:p>
          <a:p>
            <a:endParaRPr lang="en-US" altLang="ja-JP" sz="1200" b="1" dirty="0" smtClean="0"/>
          </a:p>
          <a:p>
            <a:endParaRPr lang="en-US" altLang="ja-JP" sz="1200" b="1" dirty="0" smtClean="0"/>
          </a:p>
          <a:p>
            <a:endParaRPr lang="en-US" altLang="ja-JP" sz="1200" b="1" dirty="0" smtClean="0"/>
          </a:p>
          <a:p>
            <a:endParaRPr lang="en-US" altLang="ja-JP" sz="500" b="1" dirty="0" smtClean="0"/>
          </a:p>
          <a:p>
            <a:endParaRPr lang="en-US" altLang="ja-JP" sz="600" b="1" dirty="0"/>
          </a:p>
          <a:p>
            <a:endParaRPr lang="en-US" altLang="ja-JP" sz="600" b="1" dirty="0" smtClean="0"/>
          </a:p>
        </p:txBody>
      </p:sp>
      <p:grpSp>
        <p:nvGrpSpPr>
          <p:cNvPr id="347" name="グループ化 346"/>
          <p:cNvGrpSpPr/>
          <p:nvPr/>
        </p:nvGrpSpPr>
        <p:grpSpPr>
          <a:xfrm>
            <a:off x="101025" y="9372303"/>
            <a:ext cx="9596244" cy="2662267"/>
            <a:chOff x="110736" y="9672115"/>
            <a:chExt cx="9596244" cy="2662267"/>
          </a:xfrm>
        </p:grpSpPr>
        <p:sp>
          <p:nvSpPr>
            <p:cNvPr id="348" name="テキスト ボックス 347"/>
            <p:cNvSpPr txBox="1"/>
            <p:nvPr/>
          </p:nvSpPr>
          <p:spPr>
            <a:xfrm>
              <a:off x="110736" y="9672115"/>
              <a:ext cx="9384249" cy="2662267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chemeClr val="accent1"/>
                  </a:solidFill>
                </a:rPr>
                <a:t>今後の課題：インクリメンタルなコードクローン検出</a:t>
              </a:r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500" b="1" dirty="0">
                <a:solidFill>
                  <a:schemeClr val="accent1"/>
                </a:solidFill>
              </a:endParaRPr>
            </a:p>
            <a:p>
              <a:endParaRPr lang="en-US" altLang="ja-JP" sz="500" b="1" dirty="0" smtClean="0">
                <a:solidFill>
                  <a:schemeClr val="accent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 smtClean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54" name="テキスト ボックス 753"/>
            <p:cNvSpPr txBox="1"/>
            <p:nvPr/>
          </p:nvSpPr>
          <p:spPr>
            <a:xfrm>
              <a:off x="137373" y="10252454"/>
              <a:ext cx="4968988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altLang="ja-JP" sz="1200" b="1" dirty="0" err="1" smtClean="0"/>
                <a:t>CCVolti</a:t>
              </a:r>
              <a:r>
                <a:rPr lang="ja-JP" altLang="en-US" sz="1200" b="1" dirty="0" smtClean="0"/>
                <a:t>を</a:t>
              </a:r>
              <a:r>
                <a:rPr lang="en-US" altLang="ja-JP" sz="1200" b="1" dirty="0" err="1" smtClean="0"/>
                <a:t>CCEvovis</a:t>
              </a:r>
              <a:r>
                <a:rPr lang="ja-JP" altLang="en-US" sz="1200" b="1" dirty="0" smtClean="0"/>
                <a:t>で利用する際の問題</a:t>
              </a:r>
              <a:endParaRPr lang="en-US" altLang="ja-JP" sz="1200" b="1" dirty="0"/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dirty="0" smtClean="0"/>
                <a:t>問題１：検出結果の非一貫性</a:t>
              </a:r>
              <a:endParaRPr lang="en-US" altLang="ja-JP" sz="1200" dirty="0"/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dirty="0" smtClean="0"/>
                <a:t>問題２：検出時間が長い</a:t>
              </a:r>
              <a:endParaRPr lang="en-US" altLang="ja-JP" sz="1200" dirty="0"/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dirty="0" smtClean="0"/>
                <a:t>　　</a:t>
              </a:r>
              <a:r>
                <a:rPr lang="en-US" altLang="ja-JP" sz="1200" dirty="0" smtClean="0"/>
                <a:t> </a:t>
              </a:r>
              <a:r>
                <a:rPr lang="en-US" altLang="ja-JP" sz="1200" dirty="0" err="1" smtClean="0"/>
                <a:t>CCEvovis</a:t>
              </a:r>
              <a:r>
                <a:rPr lang="ja-JP" altLang="en-US" sz="1200" dirty="0" smtClean="0"/>
                <a:t>で効率的なコードクローンの管理支援が不可能</a:t>
              </a:r>
              <a:endParaRPr lang="en-US" altLang="ja-JP" sz="1200" dirty="0" smtClean="0"/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endParaRPr lang="en-US" altLang="ja-JP" sz="1200" dirty="0"/>
            </a:p>
          </p:txBody>
        </p:sp>
        <p:sp>
          <p:nvSpPr>
            <p:cNvPr id="756" name="テキスト ボックス 755"/>
            <p:cNvSpPr txBox="1"/>
            <p:nvPr/>
          </p:nvSpPr>
          <p:spPr>
            <a:xfrm>
              <a:off x="163101" y="11320738"/>
              <a:ext cx="49279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b="1" dirty="0" smtClean="0"/>
                <a:t>問題の改善案：インクリメンタルなコードクローン検出の実現</a:t>
              </a:r>
              <a:endParaRPr lang="en-US" altLang="ja-JP" sz="1200" b="1" dirty="0"/>
            </a:p>
            <a:p>
              <a:pPr marL="171450" indent="-171450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検出結果の非一貫性の軽減と検出時間の短縮が可能</a:t>
              </a:r>
              <a:endParaRPr lang="en-US" altLang="ja-JP" sz="1200" dirty="0" smtClean="0"/>
            </a:p>
            <a:p>
              <a:pPr marL="171450" indent="-171450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ja-JP" altLang="en-US" sz="1200" dirty="0" smtClean="0"/>
                <a:t>意味的に類似したコードクローンを対象にした既存研究はない</a:t>
              </a:r>
              <a:endParaRPr lang="en-US" altLang="ja-JP" sz="1200" dirty="0" smtClean="0"/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dirty="0" smtClean="0">
                  <a:solidFill>
                    <a:srgbClr val="FF0000"/>
                  </a:solidFill>
                </a:rPr>
                <a:t>　　</a:t>
              </a:r>
              <a:r>
                <a:rPr lang="ja-JP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ja-JP" sz="1200" dirty="0" err="1" smtClean="0"/>
                <a:t>CCVolti</a:t>
              </a:r>
              <a:r>
                <a:rPr lang="ja-JP" altLang="en-US" sz="1200" dirty="0" err="1" smtClean="0"/>
                <a:t>でインクリ</a:t>
              </a:r>
              <a:r>
                <a:rPr lang="ja-JP" altLang="en-US" sz="1200" dirty="0" smtClean="0"/>
                <a:t>メンタルなコードクローン検出を実現</a:t>
              </a:r>
              <a:endParaRPr lang="en-US" altLang="ja-JP" sz="1200" dirty="0" smtClean="0"/>
            </a:p>
          </p:txBody>
        </p:sp>
        <p:sp>
          <p:nvSpPr>
            <p:cNvPr id="341" name="テキスト ボックス 340"/>
            <p:cNvSpPr txBox="1"/>
            <p:nvPr/>
          </p:nvSpPr>
          <p:spPr>
            <a:xfrm>
              <a:off x="4779080" y="9681421"/>
              <a:ext cx="4927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b="1" dirty="0" smtClean="0"/>
                <a:t> 改善案の概要図</a:t>
              </a:r>
              <a:endParaRPr lang="en-US" altLang="ja-JP" sz="1200" dirty="0" smtClean="0"/>
            </a:p>
          </p:txBody>
        </p:sp>
        <p:sp>
          <p:nvSpPr>
            <p:cNvPr id="284" name="テキスト ボックス 283"/>
            <p:cNvSpPr txBox="1"/>
            <p:nvPr/>
          </p:nvSpPr>
          <p:spPr>
            <a:xfrm>
              <a:off x="122013" y="9957529"/>
              <a:ext cx="4968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ja-JP" altLang="en-US" sz="1200" dirty="0" smtClean="0"/>
                <a:t>バージョン間の差分のみにコードクローン検出をして情報を更新</a:t>
              </a:r>
              <a:endParaRPr lang="en-US" altLang="ja-JP" sz="1200" dirty="0" smtClean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3209" y="5336365"/>
            <a:ext cx="9409848" cy="3973120"/>
            <a:chOff x="140648" y="4015193"/>
            <a:chExt cx="9409848" cy="397312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40648" y="4015193"/>
              <a:ext cx="9409848" cy="3939540"/>
              <a:chOff x="150915" y="8502796"/>
              <a:chExt cx="9409848" cy="3939540"/>
            </a:xfrm>
          </p:grpSpPr>
          <p:sp>
            <p:nvSpPr>
              <p:cNvPr id="265" name="テキスト ボックス 264"/>
              <p:cNvSpPr txBox="1"/>
              <p:nvPr/>
            </p:nvSpPr>
            <p:spPr>
              <a:xfrm>
                <a:off x="176514" y="8502796"/>
                <a:ext cx="9384249" cy="3939540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sz="1400" b="1" dirty="0" smtClean="0">
                    <a:solidFill>
                      <a:schemeClr val="accent1"/>
                    </a:solidFill>
                  </a:rPr>
                  <a:t>コードクローン</a:t>
                </a:r>
                <a:r>
                  <a:rPr lang="ja-JP" altLang="en-US" sz="1400" b="1" dirty="0">
                    <a:solidFill>
                      <a:schemeClr val="accent1"/>
                    </a:solidFill>
                  </a:rPr>
                  <a:t>変更履歴可視化システム</a:t>
                </a:r>
                <a:r>
                  <a:rPr lang="en-US" altLang="ja-JP" sz="1400" b="1" dirty="0" err="1">
                    <a:solidFill>
                      <a:schemeClr val="accent1"/>
                    </a:solidFill>
                  </a:rPr>
                  <a:t>CCEvovis</a:t>
                </a:r>
                <a:r>
                  <a:rPr lang="en-US" altLang="ja-JP" sz="1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chemeClr val="accent1"/>
                    </a:solidFill>
                  </a:rPr>
                  <a:t>[3]</a:t>
                </a:r>
              </a:p>
              <a:p>
                <a:endParaRPr lang="en-US" altLang="ja-JP" sz="1400" b="1" dirty="0">
                  <a:solidFill>
                    <a:schemeClr val="accent1"/>
                  </a:solidFill>
                </a:endParaRPr>
              </a:p>
              <a:p>
                <a:endParaRPr lang="en-US" altLang="ja-JP" sz="500" b="1" dirty="0">
                  <a:solidFill>
                    <a:schemeClr val="accent1"/>
                  </a:solidFill>
                </a:endParaRPr>
              </a:p>
              <a:p>
                <a:endParaRPr lang="en-US" altLang="ja-JP" sz="500" b="1" dirty="0">
                  <a:solidFill>
                    <a:schemeClr val="accent1"/>
                  </a:solidFill>
                </a:endParaRPr>
              </a:p>
              <a:p>
                <a:endParaRPr lang="en-US" altLang="ja-JP" sz="500" b="1" dirty="0" smtClean="0">
                  <a:solidFill>
                    <a:schemeClr val="accent1"/>
                  </a:solidFill>
                </a:endParaRPr>
              </a:p>
              <a:p>
                <a:endParaRPr lang="en-US" altLang="ja-JP" sz="500" b="1" dirty="0">
                  <a:solidFill>
                    <a:schemeClr val="accent1"/>
                  </a:solidFill>
                </a:endParaRPr>
              </a:p>
              <a:p>
                <a:endParaRPr lang="en-US" altLang="ja-JP" sz="500" b="1" dirty="0" smtClean="0">
                  <a:solidFill>
                    <a:schemeClr val="accent1"/>
                  </a:solidFill>
                </a:endParaRPr>
              </a:p>
              <a:p>
                <a:endParaRPr lang="en-US" altLang="ja-JP" sz="500" b="1" dirty="0">
                  <a:solidFill>
                    <a:schemeClr val="accent1"/>
                  </a:solidFill>
                </a:endParaRPr>
              </a:p>
              <a:p>
                <a:endParaRPr lang="en-US" altLang="ja-JP" sz="500" b="1" dirty="0" smtClean="0">
                  <a:solidFill>
                    <a:schemeClr val="accent1"/>
                  </a:solidFill>
                </a:endParaRPr>
              </a:p>
              <a:p>
                <a:endParaRPr lang="en-US" altLang="ja-JP" sz="500" b="1" dirty="0">
                  <a:solidFill>
                    <a:schemeClr val="accent1"/>
                  </a:solidFill>
                </a:endParaRPr>
              </a:p>
              <a:p>
                <a:endParaRPr lang="en-US" altLang="ja-JP" sz="500" b="1" dirty="0" smtClean="0">
                  <a:solidFill>
                    <a:schemeClr val="accent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>
                  <a:solidFill>
                    <a:schemeClr val="tx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>
                  <a:solidFill>
                    <a:schemeClr val="tx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>
                  <a:solidFill>
                    <a:schemeClr val="tx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>
                  <a:solidFill>
                    <a:schemeClr val="tx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>
                  <a:solidFill>
                    <a:schemeClr val="tx1"/>
                  </a:solidFill>
                </a:endParaRPr>
              </a:p>
              <a:p>
                <a:endParaRPr lang="en-US" altLang="ja-JP" sz="1200" b="1" dirty="0" smtClean="0">
                  <a:solidFill>
                    <a:schemeClr val="tx1"/>
                  </a:solidFill>
                </a:endParaRPr>
              </a:p>
              <a:p>
                <a:endParaRPr lang="en-US" altLang="ja-JP" sz="1200" b="1" dirty="0">
                  <a:solidFill>
                    <a:schemeClr val="tx1"/>
                  </a:solidFill>
                </a:endParaRPr>
              </a:p>
              <a:p>
                <a:endParaRPr lang="en-US" altLang="ja-JP" sz="9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3" name="図 60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633269" y="9688745"/>
                <a:ext cx="3111171" cy="1838886"/>
              </a:xfrm>
              <a:prstGeom prst="rect">
                <a:avLst/>
              </a:prstGeom>
            </p:spPr>
          </p:pic>
          <p:grpSp>
            <p:nvGrpSpPr>
              <p:cNvPr id="1068" name="グループ化 1067"/>
              <p:cNvGrpSpPr/>
              <p:nvPr/>
            </p:nvGrpSpPr>
            <p:grpSpPr>
              <a:xfrm>
                <a:off x="250085" y="11517692"/>
                <a:ext cx="829176" cy="748923"/>
                <a:chOff x="-2131097" y="11670321"/>
                <a:chExt cx="829176" cy="748923"/>
              </a:xfrm>
            </p:grpSpPr>
            <p:grpSp>
              <p:nvGrpSpPr>
                <p:cNvPr id="608" name="グループ化 607"/>
                <p:cNvGrpSpPr/>
                <p:nvPr/>
              </p:nvGrpSpPr>
              <p:grpSpPr>
                <a:xfrm>
                  <a:off x="-2131097" y="11752739"/>
                  <a:ext cx="151357" cy="619480"/>
                  <a:chOff x="-2130156" y="11969769"/>
                  <a:chExt cx="151357" cy="619480"/>
                </a:xfrm>
              </p:grpSpPr>
              <p:pic>
                <p:nvPicPr>
                  <p:cNvPr id="609" name="図 608"/>
                  <p:cNvPicPr>
                    <a:picLocks noChangeAspect="1"/>
                  </p:cNvPicPr>
                  <p:nvPr/>
                </p:nvPicPr>
                <p:blipFill>
                  <a:blip r:embed="rId7">
                    <a:lum contrast="20000"/>
                  </a:blip>
                  <a:stretch>
                    <a:fillRect/>
                  </a:stretch>
                </p:blipFill>
                <p:spPr>
                  <a:xfrm>
                    <a:off x="-2130156" y="11969769"/>
                    <a:ext cx="150536" cy="151425"/>
                  </a:xfrm>
                  <a:prstGeom prst="rect">
                    <a:avLst/>
                  </a:prstGeom>
                </p:spPr>
              </p:pic>
              <p:pic>
                <p:nvPicPr>
                  <p:cNvPr id="610" name="図 609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l="51915" t="69420" r="46911" b="28670"/>
                  <a:stretch/>
                </p:blipFill>
                <p:spPr>
                  <a:xfrm>
                    <a:off x="-2128963" y="12438454"/>
                    <a:ext cx="148150" cy="150795"/>
                  </a:xfrm>
                  <a:prstGeom prst="rect">
                    <a:avLst/>
                  </a:prstGeom>
                </p:spPr>
              </p:pic>
              <p:pic>
                <p:nvPicPr>
                  <p:cNvPr id="611" name="図 610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l="34872" t="55051" r="63872" b="42913"/>
                  <a:stretch/>
                </p:blipFill>
                <p:spPr>
                  <a:xfrm>
                    <a:off x="-2129311" y="12187677"/>
                    <a:ext cx="150512" cy="15252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7" name="テキスト ボックス 1066"/>
                <p:cNvSpPr txBox="1"/>
                <p:nvPr/>
              </p:nvSpPr>
              <p:spPr>
                <a:xfrm>
                  <a:off x="-2030326" y="11670321"/>
                  <a:ext cx="728405" cy="748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altLang="ja-JP" sz="1200" dirty="0" smtClean="0"/>
                    <a:t>New</a:t>
                  </a:r>
                </a:p>
                <a:p>
                  <a:pPr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altLang="ja-JP" sz="1200" dirty="0" smtClean="0"/>
                    <a:t>Deleted</a:t>
                  </a:r>
                  <a:endParaRPr kumimoji="1" lang="en-US" altLang="ja-JP" sz="1200" dirty="0" smtClean="0"/>
                </a:p>
                <a:p>
                  <a:pPr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altLang="ja-JP" sz="1200" dirty="0" smtClean="0"/>
                    <a:t>Changed</a:t>
                  </a:r>
                  <a:endParaRPr kumimoji="1" lang="ja-JP" altLang="en-US" sz="1200" dirty="0"/>
                </a:p>
              </p:txBody>
            </p:sp>
          </p:grpSp>
          <p:pic>
            <p:nvPicPr>
              <p:cNvPr id="612" name="図 61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9416" y="8829305"/>
                <a:ext cx="3241732" cy="1135558"/>
              </a:xfrm>
              <a:prstGeom prst="rect">
                <a:avLst/>
              </a:prstGeom>
            </p:spPr>
          </p:pic>
          <p:pic>
            <p:nvPicPr>
              <p:cNvPr id="613" name="図 612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616"/>
              <a:stretch/>
            </p:blipFill>
            <p:spPr>
              <a:xfrm>
                <a:off x="8241272" y="8829338"/>
                <a:ext cx="746219" cy="1134790"/>
              </a:xfrm>
              <a:prstGeom prst="rect">
                <a:avLst/>
              </a:prstGeom>
            </p:spPr>
          </p:pic>
          <p:pic>
            <p:nvPicPr>
              <p:cNvPr id="616" name="図 615"/>
              <p:cNvPicPr>
                <a:picLocks noChangeAspect="1"/>
              </p:cNvPicPr>
              <p:nvPr/>
            </p:nvPicPr>
            <p:blipFill rotWithShape="1">
              <a:blip r:embed="rId14"/>
              <a:srcRect t="1739" r="35513" b="-1"/>
              <a:stretch/>
            </p:blipFill>
            <p:spPr>
              <a:xfrm>
                <a:off x="5008255" y="10603694"/>
                <a:ext cx="2077210" cy="176563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17" name="図 616"/>
              <p:cNvPicPr>
                <a:picLocks noChangeAspect="1"/>
              </p:cNvPicPr>
              <p:nvPr/>
            </p:nvPicPr>
            <p:blipFill rotWithShape="1">
              <a:blip r:embed="rId15"/>
              <a:srcRect t="1491" r="35472"/>
              <a:stretch/>
            </p:blipFill>
            <p:spPr>
              <a:xfrm>
                <a:off x="7336399" y="10609114"/>
                <a:ext cx="2060696" cy="1531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618" name="直線矢印コネクタ 617"/>
              <p:cNvCxnSpPr/>
              <p:nvPr/>
            </p:nvCxnSpPr>
            <p:spPr>
              <a:xfrm>
                <a:off x="5596528" y="9591062"/>
                <a:ext cx="726355" cy="98201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3" name="テキスト ボックス 1072"/>
              <p:cNvSpPr txBox="1"/>
              <p:nvPr/>
            </p:nvSpPr>
            <p:spPr>
              <a:xfrm>
                <a:off x="150915" y="9857588"/>
                <a:ext cx="159530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 smtClean="0"/>
                  <a:t>変更履歴可視化ページ</a:t>
                </a:r>
                <a:endParaRPr kumimoji="1" lang="ja-JP" altLang="en-US" sz="1100" dirty="0"/>
              </a:p>
            </p:txBody>
          </p:sp>
          <p:sp>
            <p:nvSpPr>
              <p:cNvPr id="619" name="テキスト ボックス 618"/>
              <p:cNvSpPr txBox="1"/>
              <p:nvPr/>
            </p:nvSpPr>
            <p:spPr>
              <a:xfrm>
                <a:off x="4828390" y="8551779"/>
                <a:ext cx="18774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100" dirty="0" smtClean="0"/>
                  <a:t>クローンセット一覧ページ</a:t>
                </a:r>
                <a:endParaRPr kumimoji="1" lang="ja-JP" altLang="en-US" sz="1100" dirty="0"/>
              </a:p>
            </p:txBody>
          </p:sp>
          <p:sp>
            <p:nvSpPr>
              <p:cNvPr id="620" name="テキスト ボックス 619"/>
              <p:cNvSpPr txBox="1"/>
              <p:nvPr/>
            </p:nvSpPr>
            <p:spPr>
              <a:xfrm>
                <a:off x="4820915" y="10358427"/>
                <a:ext cx="1454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100" dirty="0" smtClean="0"/>
                  <a:t>ソースコードページ</a:t>
                </a:r>
                <a:endParaRPr kumimoji="1" lang="ja-JP" altLang="en-US" sz="1100" dirty="0"/>
              </a:p>
            </p:txBody>
          </p:sp>
          <p:cxnSp>
            <p:nvCxnSpPr>
              <p:cNvPr id="621" name="直線矢印コネクタ 620"/>
              <p:cNvCxnSpPr>
                <a:endCxn id="612" idx="1"/>
              </p:cNvCxnSpPr>
              <p:nvPr/>
            </p:nvCxnSpPr>
            <p:spPr>
              <a:xfrm flipV="1">
                <a:off x="4722408" y="9397084"/>
                <a:ext cx="267008" cy="147031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直線矢印コネクタ 621"/>
              <p:cNvCxnSpPr/>
              <p:nvPr/>
            </p:nvCxnSpPr>
            <p:spPr>
              <a:xfrm>
                <a:off x="5615260" y="9857619"/>
                <a:ext cx="1705121" cy="75302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テキスト ボックス 622"/>
              <p:cNvSpPr txBox="1"/>
              <p:nvPr/>
            </p:nvSpPr>
            <p:spPr>
              <a:xfrm>
                <a:off x="7320381" y="10064183"/>
                <a:ext cx="2115386" cy="426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dirty="0" smtClean="0"/>
                  <a:t>クローンセット内に修正ありと修正なしのクローンが存在</a:t>
                </a:r>
                <a:endParaRPr kumimoji="1" lang="ja-JP" altLang="en-US" sz="1050" dirty="0"/>
              </a:p>
            </p:txBody>
          </p:sp>
          <p:cxnSp>
            <p:nvCxnSpPr>
              <p:cNvPr id="1081" name="直線コネクタ 1080"/>
              <p:cNvCxnSpPr>
                <a:stCxn id="265" idx="0"/>
              </p:cNvCxnSpPr>
              <p:nvPr/>
            </p:nvCxnSpPr>
            <p:spPr>
              <a:xfrm>
                <a:off x="4868639" y="8502796"/>
                <a:ext cx="16800" cy="39323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" name="テキスト ボックス 624"/>
              <p:cNvSpPr txBox="1"/>
              <p:nvPr/>
            </p:nvSpPr>
            <p:spPr>
              <a:xfrm>
                <a:off x="7142458" y="12173978"/>
                <a:ext cx="2343451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solidFill>
                      <a:srgbClr val="FF0000"/>
                    </a:solidFill>
                  </a:rPr>
                  <a:t>同時修正されていないコード片発見</a:t>
                </a:r>
                <a:endParaRPr kumimoji="1" lang="ja-JP" alt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7" name="テキスト ボックス 626"/>
              <p:cNvSpPr txBox="1"/>
              <p:nvPr/>
            </p:nvSpPr>
            <p:spPr>
              <a:xfrm>
                <a:off x="4393830" y="9843608"/>
                <a:ext cx="4475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 smtClean="0"/>
                  <a:t>Click</a:t>
                </a:r>
                <a:endParaRPr kumimoji="1" lang="ja-JP" altLang="en-US" sz="1100" dirty="0"/>
              </a:p>
            </p:txBody>
          </p:sp>
          <p:sp>
            <p:nvSpPr>
              <p:cNvPr id="628" name="テキスト ボックス 627"/>
              <p:cNvSpPr txBox="1"/>
              <p:nvPr/>
            </p:nvSpPr>
            <p:spPr>
              <a:xfrm>
                <a:off x="6137063" y="10208430"/>
                <a:ext cx="54246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100" dirty="0" smtClean="0"/>
                  <a:t>Click</a:t>
                </a:r>
                <a:endParaRPr kumimoji="1" lang="ja-JP" altLang="en-US" sz="1100" dirty="0"/>
              </a:p>
            </p:txBody>
          </p:sp>
          <p:sp>
            <p:nvSpPr>
              <p:cNvPr id="277" name="テキスト ボックス 276"/>
              <p:cNvSpPr txBox="1"/>
              <p:nvPr/>
            </p:nvSpPr>
            <p:spPr>
              <a:xfrm>
                <a:off x="261300" y="10400447"/>
                <a:ext cx="1295200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 smtClean="0"/>
                  <a:t>プロジェクト中のクローンセットにどのような変更がされたか把握可能</a:t>
                </a:r>
                <a:endParaRPr kumimoji="1" lang="ja-JP" altLang="en-US" sz="1050" dirty="0"/>
              </a:p>
            </p:txBody>
          </p:sp>
          <p:sp>
            <p:nvSpPr>
              <p:cNvPr id="376" name="テキスト ボックス 375"/>
              <p:cNvSpPr txBox="1"/>
              <p:nvPr/>
            </p:nvSpPr>
            <p:spPr>
              <a:xfrm>
                <a:off x="215379" y="9580809"/>
                <a:ext cx="656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/>
                  <a:t>Web UI</a:t>
                </a:r>
                <a:endParaRPr kumimoji="1" lang="ja-JP" altLang="en-US" sz="1200" b="1" dirty="0"/>
              </a:p>
            </p:txBody>
          </p:sp>
        </p:grpSp>
        <p:sp>
          <p:nvSpPr>
            <p:cNvPr id="377" name="テキスト ボックス 376"/>
            <p:cNvSpPr txBox="1"/>
            <p:nvPr/>
          </p:nvSpPr>
          <p:spPr>
            <a:xfrm>
              <a:off x="880644" y="7054724"/>
              <a:ext cx="4051850" cy="93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Bef>
                  <a:spcPts val="200"/>
                </a:spcBef>
                <a:spcAft>
                  <a:spcPts val="200"/>
                </a:spcAft>
                <a:tabLst>
                  <a:tab pos="88900" algn="l"/>
                </a:tabLst>
              </a:pPr>
              <a:r>
                <a:rPr lang="ja-JP" altLang="en-US" sz="1200" dirty="0" smtClean="0"/>
                <a:t>：新バージョンのみに存在するも</a:t>
              </a:r>
              <a:r>
                <a:rPr lang="ja-JP" altLang="en-US" sz="1200" dirty="0"/>
                <a:t>の</a:t>
              </a:r>
              <a:r>
                <a:rPr lang="ja-JP" altLang="en-US" sz="1200" dirty="0" smtClean="0"/>
                <a:t>．集約対象の候補</a:t>
              </a:r>
              <a:endParaRPr lang="en-US" altLang="ja-JP" sz="1200" dirty="0"/>
            </a:p>
            <a:p>
              <a:pPr marL="177800" indent="-177800">
                <a:spcBef>
                  <a:spcPts val="200"/>
                </a:spcBef>
                <a:spcAft>
                  <a:spcPts val="200"/>
                </a:spcAft>
                <a:tabLst>
                  <a:tab pos="88900" algn="l"/>
                </a:tabLst>
              </a:pPr>
              <a:r>
                <a:rPr lang="ja-JP" altLang="en-US" sz="1200" dirty="0" smtClean="0"/>
                <a:t>：旧バージョンのみに存在するも</a:t>
              </a:r>
              <a:r>
                <a:rPr lang="ja-JP" altLang="en-US" sz="1200" dirty="0"/>
                <a:t>の</a:t>
              </a:r>
              <a:r>
                <a:rPr lang="ja-JP" altLang="en-US" sz="1200" dirty="0" smtClean="0"/>
                <a:t>．集約完了を確認可</a:t>
              </a:r>
              <a:endParaRPr lang="en-US" altLang="ja-JP" sz="1200" dirty="0"/>
            </a:p>
            <a:p>
              <a:pPr marL="85725" indent="-85725">
                <a:spcBef>
                  <a:spcPts val="200"/>
                </a:spcBef>
                <a:spcAft>
                  <a:spcPts val="200"/>
                </a:spcAft>
                <a:tabLst>
                  <a:tab pos="179388" algn="l"/>
                </a:tabLst>
              </a:pPr>
              <a:r>
                <a:rPr lang="ja-JP" altLang="en-US" sz="1200" dirty="0" smtClean="0"/>
                <a:t>：</a:t>
              </a:r>
              <a:r>
                <a:rPr lang="en-US" altLang="ja-JP" sz="1200" dirty="0" smtClean="0"/>
                <a:t>2</a:t>
              </a:r>
              <a:r>
                <a:rPr lang="ja-JP" altLang="en-US" sz="1200" dirty="0" smtClean="0"/>
                <a:t>バージョン間に存在</a:t>
              </a:r>
              <a:r>
                <a:rPr lang="ja-JP" altLang="en-US" sz="1200" dirty="0"/>
                <a:t>し，変更</a:t>
              </a:r>
              <a:r>
                <a:rPr lang="ja-JP" altLang="en-US" sz="1200" dirty="0" smtClean="0"/>
                <a:t>されたも</a:t>
              </a:r>
              <a:r>
                <a:rPr lang="ja-JP" altLang="en-US" sz="1200" dirty="0"/>
                <a:t>の</a:t>
              </a:r>
              <a:r>
                <a:rPr lang="ja-JP" altLang="en-US" sz="1200" dirty="0" smtClean="0"/>
                <a:t>．</a:t>
              </a:r>
              <a:r>
                <a:rPr lang="ja-JP" altLang="en-US" sz="1200" dirty="0"/>
                <a:t>同時</a:t>
              </a:r>
              <a:r>
                <a:rPr lang="ja-JP" altLang="en-US" sz="1200" dirty="0" smtClean="0"/>
                <a:t>修正     </a:t>
              </a:r>
              <a:r>
                <a:rPr lang="en-US" altLang="ja-JP" sz="1200" dirty="0" smtClean="0"/>
                <a:t/>
              </a:r>
              <a:br>
                <a:rPr lang="en-US" altLang="ja-JP" sz="1200" dirty="0" smtClean="0"/>
              </a:br>
              <a:r>
                <a:rPr lang="en-US" altLang="ja-JP" sz="1200" dirty="0" smtClean="0"/>
                <a:t>  </a:t>
              </a:r>
              <a:r>
                <a:rPr lang="ja-JP" altLang="en-US" sz="1200" dirty="0" smtClean="0"/>
                <a:t>されて</a:t>
              </a:r>
              <a:r>
                <a:rPr lang="ja-JP" altLang="en-US" sz="1200" dirty="0"/>
                <a:t>いるか</a:t>
              </a:r>
              <a:r>
                <a:rPr lang="ja-JP" altLang="en-US" sz="1200" dirty="0" smtClean="0"/>
                <a:t>確認可</a:t>
              </a:r>
              <a:endParaRPr lang="en-US" altLang="ja-JP" sz="1200" dirty="0" smtClean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22734" y="983906"/>
            <a:ext cx="97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b="1" dirty="0" smtClean="0"/>
              <a:t>同時修正</a:t>
            </a:r>
            <a:endParaRPr lang="en-US" altLang="ja-JP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 smtClean="0"/>
          </a:p>
        </p:txBody>
      </p:sp>
      <p:grpSp>
        <p:nvGrpSpPr>
          <p:cNvPr id="515" name="グループ化 514"/>
          <p:cNvGrpSpPr/>
          <p:nvPr/>
        </p:nvGrpSpPr>
        <p:grpSpPr>
          <a:xfrm>
            <a:off x="236677" y="1169143"/>
            <a:ext cx="4051519" cy="1152449"/>
            <a:chOff x="215872" y="1464529"/>
            <a:chExt cx="4051519" cy="1152449"/>
          </a:xfrm>
        </p:grpSpPr>
        <p:sp>
          <p:nvSpPr>
            <p:cNvPr id="445" name="テキスト ボックス 444"/>
            <p:cNvSpPr txBox="1"/>
            <p:nvPr/>
          </p:nvSpPr>
          <p:spPr>
            <a:xfrm>
              <a:off x="1522318" y="2339028"/>
              <a:ext cx="295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Calibri" panose="020F0502020204030204" pitchFamily="34" charset="0"/>
                  <a:ea typeface="游ゴシック" panose="020B0400000000000000" pitchFamily="50" charset="-128"/>
                  <a:cs typeface="Calibri" panose="020F0502020204030204" pitchFamily="34" charset="0"/>
                </a:rPr>
                <a:t>V</a:t>
              </a:r>
              <a:r>
                <a:rPr lang="en-US" altLang="ja-JP" sz="1200" baseline="-16000" dirty="0" smtClean="0">
                  <a:latin typeface="Calibri" panose="020F0502020204030204" pitchFamily="34" charset="0"/>
                  <a:ea typeface="游ゴシック" panose="020B0400000000000000" pitchFamily="50" charset="-128"/>
                  <a:cs typeface="Calibri" panose="020F0502020204030204" pitchFamily="34" charset="0"/>
                </a:rPr>
                <a:t>i</a:t>
              </a:r>
            </a:p>
          </p:txBody>
        </p:sp>
        <p:grpSp>
          <p:nvGrpSpPr>
            <p:cNvPr id="448" name="グループ化 447"/>
            <p:cNvGrpSpPr/>
            <p:nvPr/>
          </p:nvGrpSpPr>
          <p:grpSpPr>
            <a:xfrm>
              <a:off x="1047231" y="1464529"/>
              <a:ext cx="3220160" cy="914949"/>
              <a:chOff x="1351840" y="1283688"/>
              <a:chExt cx="3220160" cy="914949"/>
            </a:xfrm>
          </p:grpSpPr>
          <p:sp>
            <p:nvSpPr>
              <p:cNvPr id="470" name="角丸四角形 469"/>
              <p:cNvSpPr/>
              <p:nvPr/>
            </p:nvSpPr>
            <p:spPr>
              <a:xfrm>
                <a:off x="1351840" y="1484202"/>
                <a:ext cx="1228742" cy="714435"/>
              </a:xfrm>
              <a:prstGeom prst="round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cxnSp>
            <p:nvCxnSpPr>
              <p:cNvPr id="449" name="直線矢印コネクタ 448"/>
              <p:cNvCxnSpPr>
                <a:stCxn id="472" idx="1"/>
                <a:endCxn id="468" idx="1"/>
              </p:cNvCxnSpPr>
              <p:nvPr/>
            </p:nvCxnSpPr>
            <p:spPr>
              <a:xfrm flipV="1">
                <a:off x="1614746" y="2004599"/>
                <a:ext cx="1991418" cy="1138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直線矢印コネクタ 449"/>
              <p:cNvCxnSpPr>
                <a:stCxn id="469" idx="1"/>
                <a:endCxn id="459" idx="1"/>
              </p:cNvCxnSpPr>
              <p:nvPr/>
            </p:nvCxnSpPr>
            <p:spPr>
              <a:xfrm flipV="1">
                <a:off x="1614579" y="1697081"/>
                <a:ext cx="1991418" cy="1138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7" name="テキスト ボックス 456"/>
              <p:cNvSpPr txBox="1"/>
              <p:nvPr/>
            </p:nvSpPr>
            <p:spPr>
              <a:xfrm>
                <a:off x="2711311" y="1617893"/>
                <a:ext cx="507326" cy="1935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wrap="square" lIns="36000" tIns="0" rIns="36000" bIns="0" rtlCol="0" anchor="ctr">
                <a:normAutofit/>
              </a:bodyPr>
              <a:lstStyle/>
              <a:p>
                <a:pPr algn="ctr"/>
                <a:r>
                  <a:rPr lang="ja-JP" altLang="en-US" sz="1050" dirty="0">
                    <a:latin typeface="Calibri" panose="020F0502020204030204" pitchFamily="34" charset="0"/>
                    <a:ea typeface="游ゴシック" panose="020B0400000000000000" pitchFamily="50" charset="-128"/>
                  </a:rPr>
                  <a:t>修正</a:t>
                </a:r>
                <a:endParaRPr kumimoji="1" lang="ja-JP" altLang="en-US" sz="1050" dirty="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9" name="L 字 458"/>
              <p:cNvSpPr/>
              <p:nvPr/>
            </p:nvSpPr>
            <p:spPr>
              <a:xfrm rot="5400000">
                <a:off x="3823926" y="1356207"/>
                <a:ext cx="245888" cy="681747"/>
              </a:xfrm>
              <a:prstGeom prst="corner">
                <a:avLst>
                  <a:gd name="adj1" fmla="val 149066"/>
                  <a:gd name="adj2" fmla="val 65445"/>
                </a:avLst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0" name="角丸四角形 459"/>
              <p:cNvSpPr/>
              <p:nvPr/>
            </p:nvSpPr>
            <p:spPr>
              <a:xfrm>
                <a:off x="3343258" y="1472821"/>
                <a:ext cx="1228742" cy="714435"/>
              </a:xfrm>
              <a:prstGeom prst="round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grpSp>
            <p:nvGrpSpPr>
              <p:cNvPr id="461" name="グループ化 460"/>
              <p:cNvGrpSpPr/>
              <p:nvPr/>
            </p:nvGrpSpPr>
            <p:grpSpPr>
              <a:xfrm>
                <a:off x="1407862" y="1283688"/>
                <a:ext cx="3097321" cy="231074"/>
                <a:chOff x="-1328328" y="2818119"/>
                <a:chExt cx="8120436" cy="453888"/>
              </a:xfrm>
              <a:solidFill>
                <a:schemeClr val="bg1"/>
              </a:solidFill>
            </p:grpSpPr>
            <p:sp useBgFill="1">
              <p:nvSpPr>
                <p:cNvPr id="463" name="角丸四角形 462"/>
                <p:cNvSpPr/>
                <p:nvPr/>
              </p:nvSpPr>
              <p:spPr>
                <a:xfrm>
                  <a:off x="3892698" y="2818119"/>
                  <a:ext cx="2899410" cy="431535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464" name="テキスト ボックス 463"/>
                <p:cNvSpPr txBox="1"/>
                <p:nvPr/>
              </p:nvSpPr>
              <p:spPr>
                <a:xfrm>
                  <a:off x="3892698" y="2869455"/>
                  <a:ext cx="2857132" cy="317390"/>
                </a:xfrm>
                <a:prstGeom prst="rect">
                  <a:avLst/>
                </a:prstGeom>
                <a:noFill/>
                <a:ln w="25400" cap="rnd">
                  <a:noFill/>
                  <a:beve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ja-JP" altLang="en-US" sz="1050" dirty="0" smtClean="0">
                      <a:latin typeface="Calibri" panose="020F0502020204030204" pitchFamily="34" charset="0"/>
                      <a:ea typeface="游ゴシック" panose="020B0400000000000000" pitchFamily="50" charset="-128"/>
                    </a:rPr>
                    <a:t>クローンセット </a:t>
                  </a:r>
                  <a:r>
                    <a:rPr lang="en-US" altLang="ja-JP" sz="1050" dirty="0" smtClean="0">
                      <a:latin typeface="Calibri" panose="020F0502020204030204" pitchFamily="34" charset="0"/>
                      <a:ea typeface="游ゴシック" panose="020B0400000000000000" pitchFamily="50" charset="-128"/>
                    </a:rPr>
                    <a:t>A’</a:t>
                  </a:r>
                  <a:endParaRPr kumimoji="1" lang="ja-JP" altLang="en-US" sz="1050" dirty="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sp useBgFill="1">
              <p:nvSpPr>
                <p:cNvPr id="478" name="角丸四角形 477"/>
                <p:cNvSpPr/>
                <p:nvPr/>
              </p:nvSpPr>
              <p:spPr>
                <a:xfrm>
                  <a:off x="-1308056" y="2840472"/>
                  <a:ext cx="2899413" cy="431535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471" name="テキスト ボックス 470"/>
                <p:cNvSpPr txBox="1"/>
                <p:nvPr/>
              </p:nvSpPr>
              <p:spPr>
                <a:xfrm>
                  <a:off x="-1328328" y="2891810"/>
                  <a:ext cx="2857135" cy="317390"/>
                </a:xfrm>
                <a:prstGeom prst="rect">
                  <a:avLst/>
                </a:prstGeom>
                <a:noFill/>
                <a:ln w="25400" cap="rnd">
                  <a:noFill/>
                  <a:beve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ja-JP" altLang="en-US" sz="1050" dirty="0" smtClean="0">
                      <a:latin typeface="Calibri" panose="020F0502020204030204" pitchFamily="34" charset="0"/>
                      <a:ea typeface="游ゴシック" panose="020B0400000000000000" pitchFamily="50" charset="-128"/>
                    </a:rPr>
                    <a:t>クローンセット </a:t>
                  </a:r>
                  <a:r>
                    <a:rPr lang="en-US" altLang="ja-JP" sz="1050" dirty="0" smtClean="0">
                      <a:latin typeface="Calibri" panose="020F0502020204030204" pitchFamily="34" charset="0"/>
                      <a:ea typeface="游ゴシック" panose="020B0400000000000000" pitchFamily="50" charset="-128"/>
                    </a:rPr>
                    <a:t>A</a:t>
                  </a:r>
                  <a:endParaRPr kumimoji="1" lang="ja-JP" altLang="en-US" sz="1050" dirty="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</p:grpSp>
          <p:sp>
            <p:nvSpPr>
              <p:cNvPr id="462" name="テキスト ボックス 461"/>
              <p:cNvSpPr txBox="1"/>
              <p:nvPr/>
            </p:nvSpPr>
            <p:spPr>
              <a:xfrm>
                <a:off x="2715462" y="1906462"/>
                <a:ext cx="507326" cy="1935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wrap="square" lIns="36000" tIns="0" rIns="36000" bIns="0" rtlCol="0" anchor="ctr">
                <a:normAutofit/>
              </a:bodyPr>
              <a:lstStyle/>
              <a:p>
                <a:pPr algn="ctr"/>
                <a:r>
                  <a:rPr lang="ja-JP" altLang="en-US" sz="1050" dirty="0">
                    <a:latin typeface="Calibri" panose="020F0502020204030204" pitchFamily="34" charset="0"/>
                    <a:ea typeface="游ゴシック" panose="020B0400000000000000" pitchFamily="50" charset="-128"/>
                  </a:rPr>
                  <a:t>修正</a:t>
                </a:r>
                <a:endParaRPr kumimoji="1" lang="ja-JP" altLang="en-US" sz="1050" dirty="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8" name="L 字 467"/>
              <p:cNvSpPr/>
              <p:nvPr/>
            </p:nvSpPr>
            <p:spPr>
              <a:xfrm rot="5400000">
                <a:off x="3824093" y="1663725"/>
                <a:ext cx="245888" cy="681747"/>
              </a:xfrm>
              <a:prstGeom prst="corner">
                <a:avLst>
                  <a:gd name="adj1" fmla="val 149066"/>
                  <a:gd name="adj2" fmla="val 65445"/>
                </a:avLst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9" name="L 字 468"/>
              <p:cNvSpPr/>
              <p:nvPr/>
            </p:nvSpPr>
            <p:spPr>
              <a:xfrm rot="5400000">
                <a:off x="1832508" y="1367588"/>
                <a:ext cx="245888" cy="681747"/>
              </a:xfrm>
              <a:prstGeom prst="corner">
                <a:avLst>
                  <a:gd name="adj1" fmla="val 149066"/>
                  <a:gd name="adj2" fmla="val 65445"/>
                </a:avLst>
              </a:prstGeom>
              <a:solidFill>
                <a:srgbClr val="FF0000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2" name="L 字 471"/>
              <p:cNvSpPr/>
              <p:nvPr/>
            </p:nvSpPr>
            <p:spPr>
              <a:xfrm rot="5400000">
                <a:off x="1832675" y="1675106"/>
                <a:ext cx="245888" cy="681747"/>
              </a:xfrm>
              <a:prstGeom prst="corner">
                <a:avLst>
                  <a:gd name="adj1" fmla="val 149066"/>
                  <a:gd name="adj2" fmla="val 65445"/>
                </a:avLst>
              </a:prstGeom>
              <a:solidFill>
                <a:srgbClr val="FF0000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465" name="テキスト ボックス 464"/>
            <p:cNvSpPr txBox="1"/>
            <p:nvPr/>
          </p:nvSpPr>
          <p:spPr>
            <a:xfrm>
              <a:off x="3458949" y="2339979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Calibri" panose="020F0502020204030204" pitchFamily="34" charset="0"/>
                  <a:ea typeface="游ゴシック" panose="020B0400000000000000" pitchFamily="50" charset="-128"/>
                  <a:cs typeface="Calibri" panose="020F0502020204030204" pitchFamily="34" charset="0"/>
                </a:rPr>
                <a:t>V</a:t>
              </a:r>
              <a:r>
                <a:rPr lang="en-US" altLang="ja-JP" sz="1200" baseline="-16000" dirty="0" smtClean="0">
                  <a:latin typeface="Calibri" panose="020F0502020204030204" pitchFamily="34" charset="0"/>
                  <a:ea typeface="游ゴシック" panose="020B0400000000000000" pitchFamily="50" charset="-128"/>
                  <a:cs typeface="Calibri" panose="020F0502020204030204" pitchFamily="34" charset="0"/>
                </a:rPr>
                <a:t>i+1</a:t>
              </a:r>
            </a:p>
          </p:txBody>
        </p:sp>
        <p:sp>
          <p:nvSpPr>
            <p:cNvPr id="500" name="テキスト ボックス 499"/>
            <p:cNvSpPr txBox="1"/>
            <p:nvPr/>
          </p:nvSpPr>
          <p:spPr>
            <a:xfrm>
              <a:off x="215872" y="1838752"/>
              <a:ext cx="681731" cy="395869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ja-JP" altLang="en-U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コード</a:t>
              </a:r>
              <a: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ja-JP" altLang="en-U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クローン</a:t>
              </a:r>
              <a:endParaRPr kumimoji="1" lang="ja-JP" altLang="en-U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1" name="直線矢印コネクタ 500"/>
            <p:cNvCxnSpPr>
              <a:stCxn id="500" idx="3"/>
              <a:endCxn id="472" idx="1"/>
            </p:cNvCxnSpPr>
            <p:nvPr/>
          </p:nvCxnSpPr>
          <p:spPr>
            <a:xfrm>
              <a:off x="897603" y="2036687"/>
              <a:ext cx="412534" cy="16013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直線矢印コネクタ 501"/>
            <p:cNvCxnSpPr>
              <a:stCxn id="500" idx="3"/>
              <a:endCxn id="469" idx="1"/>
            </p:cNvCxnSpPr>
            <p:nvPr/>
          </p:nvCxnSpPr>
          <p:spPr>
            <a:xfrm flipV="1">
              <a:off x="897603" y="1889303"/>
              <a:ext cx="412367" cy="14738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6" name="グループ化 515"/>
          <p:cNvGrpSpPr/>
          <p:nvPr/>
        </p:nvGrpSpPr>
        <p:grpSpPr>
          <a:xfrm>
            <a:off x="4902042" y="1175053"/>
            <a:ext cx="4477096" cy="1154890"/>
            <a:chOff x="215872" y="2739092"/>
            <a:chExt cx="4477096" cy="1154890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1047231" y="2739092"/>
              <a:ext cx="3645737" cy="1154890"/>
              <a:chOff x="950838" y="2845526"/>
              <a:chExt cx="3645737" cy="1154890"/>
            </a:xfrm>
          </p:grpSpPr>
          <p:sp>
            <p:nvSpPr>
              <p:cNvPr id="466" name="テキスト ボックス 465"/>
              <p:cNvSpPr txBox="1"/>
              <p:nvPr/>
            </p:nvSpPr>
            <p:spPr>
              <a:xfrm>
                <a:off x="1411918" y="3723417"/>
                <a:ext cx="2952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V</a:t>
                </a:r>
                <a:r>
                  <a:rPr lang="en-US" altLang="ja-JP" sz="1200" baseline="-16000" dirty="0" smtClean="0"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i</a:t>
                </a:r>
              </a:p>
            </p:txBody>
          </p:sp>
          <p:sp>
            <p:nvSpPr>
              <p:cNvPr id="467" name="テキスト ボックス 466"/>
              <p:cNvSpPr txBox="1"/>
              <p:nvPr/>
            </p:nvSpPr>
            <p:spPr>
              <a:xfrm>
                <a:off x="3346935" y="3723416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V</a:t>
                </a:r>
                <a:r>
                  <a:rPr lang="en-US" altLang="ja-JP" sz="1200" baseline="-16000" dirty="0" smtClean="0">
                    <a:latin typeface="Calibri" panose="020F0502020204030204" pitchFamily="34" charset="0"/>
                    <a:ea typeface="游ゴシック" panose="020B0400000000000000" pitchFamily="50" charset="-128"/>
                    <a:cs typeface="Calibri" panose="020F0502020204030204" pitchFamily="34" charset="0"/>
                  </a:rPr>
                  <a:t>i+1</a:t>
                </a:r>
              </a:p>
            </p:txBody>
          </p:sp>
          <p:cxnSp>
            <p:nvCxnSpPr>
              <p:cNvPr id="40" name="カギ線コネクタ 39"/>
              <p:cNvCxnSpPr>
                <a:stCxn id="483" idx="2"/>
                <a:endCxn id="490" idx="1"/>
              </p:cNvCxnSpPr>
              <p:nvPr/>
            </p:nvCxnSpPr>
            <p:spPr>
              <a:xfrm rot="5400000">
                <a:off x="1800088" y="2802554"/>
                <a:ext cx="177541" cy="1350228"/>
              </a:xfrm>
              <a:prstGeom prst="bentConnector4">
                <a:avLst>
                  <a:gd name="adj1" fmla="val 90050"/>
                  <a:gd name="adj2" fmla="val 81543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グループ化 478"/>
              <p:cNvGrpSpPr/>
              <p:nvPr/>
            </p:nvGrpSpPr>
            <p:grpSpPr>
              <a:xfrm>
                <a:off x="950838" y="2845526"/>
                <a:ext cx="3220160" cy="909646"/>
                <a:chOff x="1351840" y="1277610"/>
                <a:chExt cx="3220160" cy="909646"/>
              </a:xfrm>
            </p:grpSpPr>
            <p:sp>
              <p:nvSpPr>
                <p:cNvPr id="480" name="角丸四角形 479"/>
                <p:cNvSpPr/>
                <p:nvPr/>
              </p:nvSpPr>
              <p:spPr>
                <a:xfrm>
                  <a:off x="1351840" y="1466745"/>
                  <a:ext cx="1228742" cy="714435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cxnSp>
              <p:nvCxnSpPr>
                <p:cNvPr id="482" name="直線矢印コネクタ 481"/>
                <p:cNvCxnSpPr>
                  <a:stCxn id="489" idx="1"/>
                  <a:endCxn id="484" idx="1"/>
                </p:cNvCxnSpPr>
                <p:nvPr/>
              </p:nvCxnSpPr>
              <p:spPr>
                <a:xfrm>
                  <a:off x="1614579" y="1691005"/>
                  <a:ext cx="1991418" cy="6076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3" name="テキスト ボックス 482"/>
                <p:cNvSpPr txBox="1"/>
                <p:nvPr/>
              </p:nvSpPr>
              <p:spPr>
                <a:xfrm>
                  <a:off x="2711311" y="1627412"/>
                  <a:ext cx="507326" cy="19357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lIns="36000" tIns="0" rIns="36000" bIns="0" rtlCol="0" anchor="ctr">
                  <a:normAutofit/>
                </a:bodyPr>
                <a:lstStyle/>
                <a:p>
                  <a:pPr algn="ctr"/>
                  <a:r>
                    <a:rPr lang="ja-JP" altLang="en-US" sz="1050" dirty="0">
                      <a:latin typeface="Calibri" panose="020F0502020204030204" pitchFamily="34" charset="0"/>
                      <a:ea typeface="游ゴシック" panose="020B0400000000000000" pitchFamily="50" charset="-128"/>
                    </a:rPr>
                    <a:t>集約</a:t>
                  </a:r>
                  <a:endParaRPr kumimoji="1" lang="ja-JP" altLang="en-US" sz="1050" dirty="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484" name="L 字 483"/>
                <p:cNvSpPr/>
                <p:nvPr/>
              </p:nvSpPr>
              <p:spPr>
                <a:xfrm rot="5400000">
                  <a:off x="3823926" y="1356207"/>
                  <a:ext cx="245888" cy="681747"/>
                </a:xfrm>
                <a:prstGeom prst="corner">
                  <a:avLst>
                    <a:gd name="adj1" fmla="val 149066"/>
                    <a:gd name="adj2" fmla="val 65445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dirty="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485" name="角丸四角形 484"/>
                <p:cNvSpPr/>
                <p:nvPr/>
              </p:nvSpPr>
              <p:spPr>
                <a:xfrm>
                  <a:off x="3343258" y="1472821"/>
                  <a:ext cx="1228742" cy="714435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grpSp>
              <p:nvGrpSpPr>
                <p:cNvPr id="486" name="グループ化 485"/>
                <p:cNvGrpSpPr/>
                <p:nvPr/>
              </p:nvGrpSpPr>
              <p:grpSpPr>
                <a:xfrm>
                  <a:off x="1407862" y="1277610"/>
                  <a:ext cx="1113635" cy="219694"/>
                  <a:chOff x="-1328315" y="2806182"/>
                  <a:chExt cx="2919692" cy="431535"/>
                </a:xfrm>
                <a:solidFill>
                  <a:schemeClr val="bg1"/>
                </a:solidFill>
              </p:grpSpPr>
              <p:sp useBgFill="1">
                <p:nvSpPr>
                  <p:cNvPr id="493" name="角丸四角形 492"/>
                  <p:cNvSpPr/>
                  <p:nvPr/>
                </p:nvSpPr>
                <p:spPr>
                  <a:xfrm>
                    <a:off x="-1308043" y="2806182"/>
                    <a:ext cx="2899420" cy="431535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>
                      <a:latin typeface="Calibri" panose="020F0502020204030204" pitchFamily="34" charset="0"/>
                      <a:ea typeface="游ゴシック" panose="020B0400000000000000" pitchFamily="50" charset="-128"/>
                    </a:endParaRPr>
                  </a:p>
                </p:txBody>
              </p:sp>
              <p:sp>
                <p:nvSpPr>
                  <p:cNvPr id="494" name="テキスト ボックス 493"/>
                  <p:cNvSpPr txBox="1"/>
                  <p:nvPr/>
                </p:nvSpPr>
                <p:spPr>
                  <a:xfrm>
                    <a:off x="-1328315" y="2857520"/>
                    <a:ext cx="2857139" cy="317390"/>
                  </a:xfrm>
                  <a:prstGeom prst="rect">
                    <a:avLst/>
                  </a:prstGeom>
                  <a:noFill/>
                  <a:ln w="25400" cap="rnd">
                    <a:noFill/>
                    <a:beve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ja-JP" altLang="en-US" sz="1050" dirty="0" smtClean="0">
                        <a:latin typeface="Calibri" panose="020F0502020204030204" pitchFamily="34" charset="0"/>
                        <a:ea typeface="游ゴシック" panose="020B0400000000000000" pitchFamily="50" charset="-128"/>
                      </a:rPr>
                      <a:t>クローンセット </a:t>
                    </a:r>
                    <a:r>
                      <a:rPr lang="en-US" altLang="ja-JP" sz="1050" dirty="0" smtClean="0">
                        <a:latin typeface="Calibri" panose="020F0502020204030204" pitchFamily="34" charset="0"/>
                        <a:ea typeface="游ゴシック" panose="020B0400000000000000" pitchFamily="50" charset="-128"/>
                      </a:rPr>
                      <a:t>A</a:t>
                    </a:r>
                    <a:endParaRPr kumimoji="1" lang="ja-JP" altLang="en-US" sz="1050" dirty="0">
                      <a:latin typeface="Calibri" panose="020F0502020204030204" pitchFamily="34" charset="0"/>
                      <a:ea typeface="游ゴシック" panose="020B0400000000000000" pitchFamily="50" charset="-128"/>
                    </a:endParaRPr>
                  </a:p>
                </p:txBody>
              </p:sp>
            </p:grpSp>
            <p:sp>
              <p:nvSpPr>
                <p:cNvPr id="489" name="L 字 488"/>
                <p:cNvSpPr/>
                <p:nvPr/>
              </p:nvSpPr>
              <p:spPr>
                <a:xfrm rot="5400000">
                  <a:off x="1832508" y="1350131"/>
                  <a:ext cx="245888" cy="681747"/>
                </a:xfrm>
                <a:prstGeom prst="corner">
                  <a:avLst>
                    <a:gd name="adj1" fmla="val 149066"/>
                    <a:gd name="adj2" fmla="val 65445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dirty="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490" name="L 字 489"/>
                <p:cNvSpPr/>
                <p:nvPr/>
              </p:nvSpPr>
              <p:spPr>
                <a:xfrm rot="5400000">
                  <a:off x="1832675" y="1657649"/>
                  <a:ext cx="245888" cy="681747"/>
                </a:xfrm>
                <a:prstGeom prst="corner">
                  <a:avLst>
                    <a:gd name="adj1" fmla="val 149066"/>
                    <a:gd name="adj2" fmla="val 65445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dirty="0">
                    <a:latin typeface="Calibri" panose="020F0502020204030204" pitchFamily="34" charset="0"/>
                    <a:ea typeface="游ゴシック" panose="020B0400000000000000" pitchFamily="50" charset="-128"/>
                  </a:endParaRPr>
                </a:p>
              </p:txBody>
            </p:sp>
          </p:grpSp>
          <p:sp>
            <p:nvSpPr>
              <p:cNvPr id="497" name="上カーブ矢印 496"/>
              <p:cNvSpPr/>
              <p:nvPr/>
            </p:nvSpPr>
            <p:spPr>
              <a:xfrm rot="16200000">
                <a:off x="3859314" y="3197958"/>
                <a:ext cx="430260" cy="341613"/>
              </a:xfrm>
              <a:prstGeom prst="curvedUpArrow">
                <a:avLst>
                  <a:gd name="adj1" fmla="val 25000"/>
                  <a:gd name="adj2" fmla="val 50000"/>
                  <a:gd name="adj3" fmla="val 3661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solidFill>
                    <a:schemeClr val="tx1"/>
                  </a:solidFill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8" name="テキスト ボックス 497"/>
              <p:cNvSpPr txBox="1"/>
              <p:nvPr/>
            </p:nvSpPr>
            <p:spPr>
              <a:xfrm>
                <a:off x="4254567" y="3190964"/>
                <a:ext cx="342008" cy="3958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:pPr algn="ctr"/>
                <a:r>
                  <a:rPr kumimoji="1" lang="ja-JP" altLang="en-US" sz="1050" dirty="0" smtClean="0">
                    <a:latin typeface="Calibri" panose="020F0502020204030204" pitchFamily="34" charset="0"/>
                    <a:ea typeface="游ゴシック" panose="020B0400000000000000" pitchFamily="50" charset="-128"/>
                  </a:rPr>
                  <a:t>呼び</a:t>
                </a:r>
                <a:r>
                  <a:rPr kumimoji="1" lang="en-US" altLang="ja-JP" sz="1050" dirty="0" smtClean="0">
                    <a:latin typeface="Calibri" panose="020F0502020204030204" pitchFamily="34" charset="0"/>
                    <a:ea typeface="游ゴシック" panose="020B0400000000000000" pitchFamily="50" charset="-128"/>
                  </a:rPr>
                  <a:t/>
                </a:r>
                <a:br>
                  <a:rPr kumimoji="1" lang="en-US" altLang="ja-JP" sz="1050" dirty="0" smtClean="0">
                    <a:latin typeface="Calibri" panose="020F0502020204030204" pitchFamily="34" charset="0"/>
                    <a:ea typeface="游ゴシック" panose="020B0400000000000000" pitchFamily="50" charset="-128"/>
                  </a:rPr>
                </a:br>
                <a:r>
                  <a:rPr kumimoji="1" lang="ja-JP" altLang="en-US" sz="1050" dirty="0" smtClean="0">
                    <a:latin typeface="Calibri" panose="020F0502020204030204" pitchFamily="34" charset="0"/>
                    <a:ea typeface="游ゴシック" panose="020B0400000000000000" pitchFamily="50" charset="-128"/>
                  </a:rPr>
                  <a:t>出し</a:t>
                </a:r>
                <a:endParaRPr kumimoji="1" lang="ja-JP" altLang="en-US" sz="1050" dirty="0">
                  <a:latin typeface="Calibri" panose="020F0502020204030204" pitchFamily="34" charset="0"/>
                  <a:ea typeface="游ゴシック" panose="020B0400000000000000" pitchFamily="50" charset="-128"/>
                </a:endParaRPr>
              </a:p>
            </p:txBody>
          </p:sp>
        </p:grpSp>
        <p:cxnSp>
          <p:nvCxnSpPr>
            <p:cNvPr id="55" name="直線コネクタ 54"/>
            <p:cNvCxnSpPr/>
            <p:nvPr/>
          </p:nvCxnSpPr>
          <p:spPr>
            <a:xfrm flipV="1">
              <a:off x="3340717" y="3383679"/>
              <a:ext cx="554961" cy="73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線コネクタ 498"/>
            <p:cNvCxnSpPr/>
            <p:nvPr/>
          </p:nvCxnSpPr>
          <p:spPr>
            <a:xfrm flipV="1">
              <a:off x="3340717" y="3533967"/>
              <a:ext cx="554961" cy="73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テキスト ボックス 506"/>
            <p:cNvSpPr txBox="1"/>
            <p:nvPr/>
          </p:nvSpPr>
          <p:spPr>
            <a:xfrm>
              <a:off x="215872" y="3102924"/>
              <a:ext cx="681731" cy="395869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ja-JP" altLang="en-U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コード</a:t>
              </a:r>
              <a: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ja-JP" altLang="en-U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クローン</a:t>
              </a:r>
              <a:endParaRPr kumimoji="1" lang="ja-JP" altLang="en-U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8" name="直線矢印コネクタ 507"/>
            <p:cNvCxnSpPr>
              <a:stCxn id="507" idx="3"/>
            </p:cNvCxnSpPr>
            <p:nvPr/>
          </p:nvCxnSpPr>
          <p:spPr>
            <a:xfrm>
              <a:off x="897603" y="3300859"/>
              <a:ext cx="412534" cy="160134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線矢印コネクタ 508"/>
            <p:cNvCxnSpPr>
              <a:stCxn id="507" idx="3"/>
            </p:cNvCxnSpPr>
            <p:nvPr/>
          </p:nvCxnSpPr>
          <p:spPr>
            <a:xfrm flipV="1">
              <a:off x="897603" y="3153475"/>
              <a:ext cx="412367" cy="147384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2" name="直線コネクタ 521"/>
          <p:cNvCxnSpPr>
            <a:stCxn id="348" idx="0"/>
            <a:endCxn id="348" idx="2"/>
          </p:cNvCxnSpPr>
          <p:nvPr/>
        </p:nvCxnSpPr>
        <p:spPr>
          <a:xfrm>
            <a:off x="4793150" y="9372303"/>
            <a:ext cx="0" cy="2662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7" name="グループ化 886"/>
          <p:cNvGrpSpPr/>
          <p:nvPr/>
        </p:nvGrpSpPr>
        <p:grpSpPr>
          <a:xfrm>
            <a:off x="5048494" y="9924664"/>
            <a:ext cx="293865" cy="331150"/>
            <a:chOff x="191974" y="8901116"/>
            <a:chExt cx="341946" cy="414725"/>
          </a:xfrm>
        </p:grpSpPr>
        <p:sp>
          <p:nvSpPr>
            <p:cNvPr id="888" name="メモ 887"/>
            <p:cNvSpPr/>
            <p:nvPr/>
          </p:nvSpPr>
          <p:spPr>
            <a:xfrm rot="10800000">
              <a:off x="191974" y="8901116"/>
              <a:ext cx="301257" cy="381085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6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89" name="メモ 888"/>
            <p:cNvSpPr/>
            <p:nvPr/>
          </p:nvSpPr>
          <p:spPr>
            <a:xfrm rot="10800000">
              <a:off x="232663" y="8934756"/>
              <a:ext cx="301257" cy="381085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6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0" name="Freeform 13"/>
            <p:cNvSpPr>
              <a:spLocks/>
            </p:cNvSpPr>
            <p:nvPr/>
          </p:nvSpPr>
          <p:spPr bwMode="auto">
            <a:xfrm>
              <a:off x="296137" y="9020656"/>
              <a:ext cx="197744" cy="8416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ja-JP" altLang="ja-JP" sz="1890" u="sng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1" name="Freeform 13"/>
            <p:cNvSpPr>
              <a:spLocks/>
            </p:cNvSpPr>
            <p:nvPr/>
          </p:nvSpPr>
          <p:spPr bwMode="auto">
            <a:xfrm>
              <a:off x="298506" y="9159107"/>
              <a:ext cx="197744" cy="8416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ja-JP" altLang="ja-JP" sz="1890" u="sng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92" name="グループ化 891"/>
          <p:cNvGrpSpPr/>
          <p:nvPr/>
        </p:nvGrpSpPr>
        <p:grpSpPr>
          <a:xfrm>
            <a:off x="5922749" y="10118629"/>
            <a:ext cx="525950" cy="610324"/>
            <a:chOff x="1654503" y="7167616"/>
            <a:chExt cx="1231544" cy="1522660"/>
          </a:xfrm>
        </p:grpSpPr>
        <p:sp>
          <p:nvSpPr>
            <p:cNvPr id="893" name="角丸四角形 892"/>
            <p:cNvSpPr/>
            <p:nvPr/>
          </p:nvSpPr>
          <p:spPr>
            <a:xfrm>
              <a:off x="2216046" y="7167616"/>
              <a:ext cx="313280" cy="22879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4" name="角丸四角形 893"/>
            <p:cNvSpPr/>
            <p:nvPr/>
          </p:nvSpPr>
          <p:spPr>
            <a:xfrm>
              <a:off x="1859325" y="7598905"/>
              <a:ext cx="376422" cy="22879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5" name="角丸四角形 894"/>
            <p:cNvSpPr/>
            <p:nvPr/>
          </p:nvSpPr>
          <p:spPr>
            <a:xfrm>
              <a:off x="2509625" y="7604039"/>
              <a:ext cx="376422" cy="22879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6" name="角丸四角形 895"/>
            <p:cNvSpPr/>
            <p:nvPr/>
          </p:nvSpPr>
          <p:spPr>
            <a:xfrm>
              <a:off x="2508423" y="8041863"/>
              <a:ext cx="376422" cy="22879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7" name="角丸四角形 896"/>
            <p:cNvSpPr/>
            <p:nvPr/>
          </p:nvSpPr>
          <p:spPr>
            <a:xfrm>
              <a:off x="1654503" y="8037939"/>
              <a:ext cx="376422" cy="22879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8" name="角丸四角形 897"/>
            <p:cNvSpPr/>
            <p:nvPr/>
          </p:nvSpPr>
          <p:spPr>
            <a:xfrm>
              <a:off x="2070651" y="8030193"/>
              <a:ext cx="402576" cy="22879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47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99" name="角丸四角形 898"/>
            <p:cNvSpPr/>
            <p:nvPr/>
          </p:nvSpPr>
          <p:spPr>
            <a:xfrm>
              <a:off x="2083728" y="8461481"/>
              <a:ext cx="376422" cy="228795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900" name="直線コネクタ 899"/>
            <p:cNvCxnSpPr>
              <a:stCxn id="898" idx="2"/>
              <a:endCxn id="899" idx="0"/>
            </p:cNvCxnSpPr>
            <p:nvPr/>
          </p:nvCxnSpPr>
          <p:spPr>
            <a:xfrm>
              <a:off x="2271939" y="8258988"/>
              <a:ext cx="0" cy="2024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1" name="直線コネクタ 900"/>
            <p:cNvCxnSpPr>
              <a:stCxn id="894" idx="2"/>
              <a:endCxn id="897" idx="0"/>
            </p:cNvCxnSpPr>
            <p:nvPr/>
          </p:nvCxnSpPr>
          <p:spPr>
            <a:xfrm flipH="1">
              <a:off x="1842714" y="7827700"/>
              <a:ext cx="204822" cy="2102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2" name="直線コネクタ 901"/>
            <p:cNvCxnSpPr>
              <a:stCxn id="894" idx="2"/>
              <a:endCxn id="898" idx="0"/>
            </p:cNvCxnSpPr>
            <p:nvPr/>
          </p:nvCxnSpPr>
          <p:spPr>
            <a:xfrm>
              <a:off x="2047536" y="7827700"/>
              <a:ext cx="224403" cy="202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3" name="直線コネクタ 902"/>
            <p:cNvCxnSpPr>
              <a:stCxn id="895" idx="2"/>
              <a:endCxn id="896" idx="0"/>
            </p:cNvCxnSpPr>
            <p:nvPr/>
          </p:nvCxnSpPr>
          <p:spPr>
            <a:xfrm flipH="1">
              <a:off x="2696634" y="7832834"/>
              <a:ext cx="1201" cy="2090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4" name="直線コネクタ 903"/>
            <p:cNvCxnSpPr>
              <a:stCxn id="893" idx="2"/>
              <a:endCxn id="894" idx="0"/>
            </p:cNvCxnSpPr>
            <p:nvPr/>
          </p:nvCxnSpPr>
          <p:spPr>
            <a:xfrm flipH="1">
              <a:off x="2047536" y="7396411"/>
              <a:ext cx="325150" cy="202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5" name="直線コネクタ 904"/>
            <p:cNvCxnSpPr>
              <a:stCxn id="893" idx="2"/>
              <a:endCxn id="895" idx="0"/>
            </p:cNvCxnSpPr>
            <p:nvPr/>
          </p:nvCxnSpPr>
          <p:spPr>
            <a:xfrm>
              <a:off x="2372686" y="7396411"/>
              <a:ext cx="325150" cy="207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6" name="直線矢印コネクタ 905"/>
          <p:cNvCxnSpPr>
            <a:endCxn id="894" idx="1"/>
          </p:cNvCxnSpPr>
          <p:nvPr/>
        </p:nvCxnSpPr>
        <p:spPr>
          <a:xfrm>
            <a:off x="5809620" y="10331527"/>
            <a:ext cx="200601" cy="582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7" name="表 9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74847"/>
              </p:ext>
            </p:extLst>
          </p:nvPr>
        </p:nvGraphicFramePr>
        <p:xfrm>
          <a:off x="6612988" y="10160299"/>
          <a:ext cx="377362" cy="3658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56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ワード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個数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xxx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3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err="1" smtClean="0"/>
                        <a:t>yyy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2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…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…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8" name="テキスト ボックス 9"/>
          <p:cNvSpPr txBox="1"/>
          <p:nvPr/>
        </p:nvSpPr>
        <p:spPr>
          <a:xfrm>
            <a:off x="5866070" y="10832475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抽象構文木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909" name="直線矢印コネクタ 908"/>
          <p:cNvCxnSpPr>
            <a:stCxn id="895" idx="3"/>
            <a:endCxn id="907" idx="1"/>
          </p:cNvCxnSpPr>
          <p:nvPr/>
        </p:nvCxnSpPr>
        <p:spPr>
          <a:xfrm>
            <a:off x="6448699" y="10339413"/>
            <a:ext cx="164289" cy="383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0" name="テキスト ボックス 9"/>
          <p:cNvSpPr txBox="1"/>
          <p:nvPr/>
        </p:nvSpPr>
        <p:spPr>
          <a:xfrm>
            <a:off x="6508159" y="9993187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latin typeface="Segoe UI" panose="020B0502040204020203" pitchFamily="34" charset="0"/>
                <a:ea typeface="メイリオ" panose="020B0604030504040204" pitchFamily="50" charset="-128"/>
              </a:rPr>
              <a:t>F</a:t>
            </a:r>
            <a:endParaRPr lang="ja-JP" altLang="en-US" sz="7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11" name="テキスト ボックス 9"/>
          <p:cNvSpPr txBox="1"/>
          <p:nvPr/>
        </p:nvSpPr>
        <p:spPr>
          <a:xfrm>
            <a:off x="6440058" y="10828066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ワードリスト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12" name="テキスト ボックス 9"/>
          <p:cNvSpPr txBox="1"/>
          <p:nvPr/>
        </p:nvSpPr>
        <p:spPr>
          <a:xfrm>
            <a:off x="7129515" y="10870720"/>
            <a:ext cx="760959" cy="12311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特徴ベクトル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13" name="角丸四角形 912"/>
          <p:cNvSpPr/>
          <p:nvPr/>
        </p:nvSpPr>
        <p:spPr>
          <a:xfrm>
            <a:off x="7850960" y="9950743"/>
            <a:ext cx="432000" cy="360000"/>
          </a:xfrm>
          <a:prstGeom prst="roundRect">
            <a:avLst/>
          </a:prstGeom>
          <a:solidFill>
            <a:srgbClr val="66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6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A</a:t>
            </a:r>
          </a:p>
          <a:p>
            <a:pPr algn="ctr"/>
            <a:r>
              <a:rPr lang="ja-JP" altLang="en-US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B</a:t>
            </a:r>
          </a:p>
          <a:p>
            <a:pPr algn="ctr"/>
            <a:r>
              <a:rPr lang="ja-JP" altLang="en-US" sz="600" dirty="0" smtClean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600" dirty="0" smtClean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914" name="テキスト ボックス 9"/>
          <p:cNvSpPr txBox="1"/>
          <p:nvPr/>
        </p:nvSpPr>
        <p:spPr>
          <a:xfrm>
            <a:off x="7857162" y="10877956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クラスタ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91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993680"/>
              </p:ext>
            </p:extLst>
          </p:nvPr>
        </p:nvGraphicFramePr>
        <p:xfrm>
          <a:off x="8435227" y="9992960"/>
          <a:ext cx="845216" cy="7114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8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類似度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ブロック対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クローン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0.95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✓</a:t>
                      </a:r>
                      <a:endParaRPr kumimoji="1" lang="en-US" altLang="ja-JP" sz="8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7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0.90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✓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algn="ctr"/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916" name="直線矢印コネクタ 915"/>
          <p:cNvCxnSpPr>
            <a:endCxn id="915" idx="1"/>
          </p:cNvCxnSpPr>
          <p:nvPr/>
        </p:nvCxnSpPr>
        <p:spPr>
          <a:xfrm>
            <a:off x="8279632" y="10343243"/>
            <a:ext cx="155595" cy="545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7" name="テキスト ボックス 9"/>
          <p:cNvSpPr txBox="1"/>
          <p:nvPr/>
        </p:nvSpPr>
        <p:spPr>
          <a:xfrm>
            <a:off x="8373427" y="10877912"/>
            <a:ext cx="996033" cy="12311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クローンペアリスト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18" name="テキスト ボックス 9"/>
          <p:cNvSpPr txBox="1"/>
          <p:nvPr/>
        </p:nvSpPr>
        <p:spPr>
          <a:xfrm>
            <a:off x="7156702" y="10153819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latin typeface="Segoe UI" panose="020B0502040204020203" pitchFamily="34" charset="0"/>
                <a:ea typeface="メイリオ" panose="020B0604030504040204" pitchFamily="50" charset="-128"/>
              </a:rPr>
              <a:t>F</a:t>
            </a:r>
            <a:endParaRPr lang="ja-JP" altLang="en-US" sz="7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919" name="直線矢印コネクタ 918"/>
          <p:cNvCxnSpPr>
            <a:stCxn id="907" idx="3"/>
            <a:endCxn id="926" idx="1"/>
          </p:cNvCxnSpPr>
          <p:nvPr/>
        </p:nvCxnSpPr>
        <p:spPr>
          <a:xfrm>
            <a:off x="6990350" y="10343243"/>
            <a:ext cx="172679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0" name="角丸四角形 919"/>
          <p:cNvSpPr/>
          <p:nvPr/>
        </p:nvSpPr>
        <p:spPr bwMode="auto">
          <a:xfrm>
            <a:off x="5294449" y="9722285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STEP1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21" name="角丸四角形 920"/>
          <p:cNvSpPr/>
          <p:nvPr/>
        </p:nvSpPr>
        <p:spPr bwMode="auto">
          <a:xfrm>
            <a:off x="5740144" y="9721398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STEP2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22" name="角丸四角形 921"/>
          <p:cNvSpPr/>
          <p:nvPr/>
        </p:nvSpPr>
        <p:spPr bwMode="auto">
          <a:xfrm>
            <a:off x="6345067" y="9721398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STEP3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23" name="角丸四角形 922"/>
          <p:cNvSpPr/>
          <p:nvPr/>
        </p:nvSpPr>
        <p:spPr bwMode="auto">
          <a:xfrm>
            <a:off x="6891690" y="9721398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STEP4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24" name="角丸四角形 923"/>
          <p:cNvSpPr/>
          <p:nvPr/>
        </p:nvSpPr>
        <p:spPr bwMode="auto">
          <a:xfrm>
            <a:off x="7574409" y="9725952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STEP5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25" name="角丸四角形 924"/>
          <p:cNvSpPr/>
          <p:nvPr/>
        </p:nvSpPr>
        <p:spPr>
          <a:xfrm>
            <a:off x="7847632" y="10416548"/>
            <a:ext cx="432000" cy="360000"/>
          </a:xfrm>
          <a:prstGeom prst="roundRect">
            <a:avLst/>
          </a:prstGeom>
          <a:solidFill>
            <a:srgbClr val="66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C</a:t>
            </a:r>
            <a:endParaRPr lang="en-US" altLang="ja-JP" sz="6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6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D</a:t>
            </a:r>
            <a:endParaRPr lang="en-US" altLang="ja-JP" sz="600" dirty="0" smtClean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6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E</a:t>
            </a:r>
          </a:p>
        </p:txBody>
      </p:sp>
      <p:sp>
        <p:nvSpPr>
          <p:cNvPr id="926" name="テキスト ボックス 925"/>
          <p:cNvSpPr txBox="1"/>
          <p:nvPr/>
        </p:nvSpPr>
        <p:spPr>
          <a:xfrm>
            <a:off x="7163029" y="10235521"/>
            <a:ext cx="524750" cy="215444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kumimoji="1" lang="en-US" altLang="ja-JP" sz="800" dirty="0" smtClean="0"/>
              <a:t>{f</a:t>
            </a:r>
            <a:r>
              <a:rPr kumimoji="1" lang="en-US" altLang="ja-JP" sz="800" baseline="-25000" dirty="0" smtClean="0"/>
              <a:t>1</a:t>
            </a:r>
            <a:r>
              <a:rPr lang="en-US" altLang="ja-JP" sz="800" dirty="0" smtClean="0"/>
              <a:t>,f</a:t>
            </a:r>
            <a:r>
              <a:rPr lang="en-US" altLang="ja-JP" sz="800" baseline="-25000" dirty="0" smtClean="0"/>
              <a:t>2</a:t>
            </a:r>
            <a:r>
              <a:rPr lang="en-US" altLang="ja-JP" sz="800" dirty="0" smtClean="0"/>
              <a:t>,f</a:t>
            </a:r>
            <a:r>
              <a:rPr lang="en-US" altLang="ja-JP" sz="800" baseline="-25000" dirty="0"/>
              <a:t>3</a:t>
            </a:r>
            <a:r>
              <a:rPr lang="en-US" altLang="ja-JP" sz="800" dirty="0" smtClean="0"/>
              <a:t>, …</a:t>
            </a:r>
            <a:r>
              <a:rPr kumimoji="1" lang="en-US" altLang="ja-JP" sz="800" baseline="-25000" dirty="0" smtClean="0"/>
              <a:t> </a:t>
            </a:r>
            <a:r>
              <a:rPr kumimoji="1" lang="en-US" altLang="ja-JP" sz="800" dirty="0" smtClean="0"/>
              <a:t>}</a:t>
            </a:r>
            <a:endParaRPr kumimoji="1" lang="ja-JP" altLang="en-US" sz="800" dirty="0"/>
          </a:p>
        </p:txBody>
      </p:sp>
      <p:cxnSp>
        <p:nvCxnSpPr>
          <p:cNvPr id="927" name="直線矢印コネクタ 926"/>
          <p:cNvCxnSpPr/>
          <p:nvPr/>
        </p:nvCxnSpPr>
        <p:spPr>
          <a:xfrm>
            <a:off x="7691568" y="10343243"/>
            <a:ext cx="155595" cy="545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8" name="グループ化 927"/>
          <p:cNvGrpSpPr/>
          <p:nvPr/>
        </p:nvGrpSpPr>
        <p:grpSpPr>
          <a:xfrm>
            <a:off x="5454398" y="10244167"/>
            <a:ext cx="472596" cy="382812"/>
            <a:chOff x="730346" y="9184488"/>
            <a:chExt cx="472596" cy="382812"/>
          </a:xfrm>
        </p:grpSpPr>
        <p:grpSp>
          <p:nvGrpSpPr>
            <p:cNvPr id="929" name="グループ化 928"/>
            <p:cNvGrpSpPr/>
            <p:nvPr/>
          </p:nvGrpSpPr>
          <p:grpSpPr>
            <a:xfrm>
              <a:off x="798759" y="9184488"/>
              <a:ext cx="301257" cy="381085"/>
              <a:chOff x="740698" y="9169503"/>
              <a:chExt cx="301257" cy="381085"/>
            </a:xfrm>
          </p:grpSpPr>
          <p:sp>
            <p:nvSpPr>
              <p:cNvPr id="931" name="メモ 930"/>
              <p:cNvSpPr/>
              <p:nvPr/>
            </p:nvSpPr>
            <p:spPr>
              <a:xfrm rot="10800000">
                <a:off x="740698" y="9169503"/>
                <a:ext cx="301257" cy="381085"/>
              </a:xfrm>
              <a:prstGeom prst="foldedCorner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260">
                  <a:latin typeface="Segoe UI" panose="020B0502040204020203" pitchFamily="34" charset="0"/>
                  <a:ea typeface="メイリオ" panose="020B0604030504040204" pitchFamily="50" charset="-128"/>
                </a:endParaRPr>
              </a:p>
            </p:txBody>
          </p:sp>
          <p:sp>
            <p:nvSpPr>
              <p:cNvPr id="932" name="Freeform 13"/>
              <p:cNvSpPr>
                <a:spLocks/>
              </p:cNvSpPr>
              <p:nvPr/>
            </p:nvSpPr>
            <p:spPr bwMode="auto">
              <a:xfrm>
                <a:off x="804172" y="9255403"/>
                <a:ext cx="197744" cy="84163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ja-JP" sz="1890" u="sng">
                  <a:latin typeface="Segoe UI" panose="020B0502040204020203" pitchFamily="34" charset="0"/>
                  <a:ea typeface="メイリオ" panose="020B0604030504040204" pitchFamily="50" charset="-128"/>
                </a:endParaRPr>
              </a:p>
            </p:txBody>
          </p:sp>
          <p:sp>
            <p:nvSpPr>
              <p:cNvPr id="933" name="Freeform 13"/>
              <p:cNvSpPr>
                <a:spLocks/>
              </p:cNvSpPr>
              <p:nvPr/>
            </p:nvSpPr>
            <p:spPr bwMode="auto">
              <a:xfrm>
                <a:off x="806541" y="9393854"/>
                <a:ext cx="197744" cy="84163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ja-JP" sz="1890" u="sng">
                  <a:latin typeface="Segoe UI" panose="020B0502040204020203" pitchFamily="34" charset="0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930" name="乗算 929"/>
            <p:cNvSpPr/>
            <p:nvPr/>
          </p:nvSpPr>
          <p:spPr>
            <a:xfrm>
              <a:off x="730346" y="9344875"/>
              <a:ext cx="472596" cy="222425"/>
            </a:xfrm>
            <a:prstGeom prst="mathMultiply">
              <a:avLst>
                <a:gd name="adj1" fmla="val 258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4" name="テキスト ボックス 9"/>
          <p:cNvSpPr txBox="1"/>
          <p:nvPr/>
        </p:nvSpPr>
        <p:spPr>
          <a:xfrm>
            <a:off x="5594622" y="10874659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>
                <a:latin typeface="Segoe UI" panose="020B0502040204020203" pitchFamily="34" charset="0"/>
                <a:ea typeface="メイリオ" panose="020B0604030504040204" pitchFamily="50" charset="-128"/>
              </a:rPr>
              <a:t>差分</a:t>
            </a:r>
          </a:p>
        </p:txBody>
      </p:sp>
      <p:sp>
        <p:nvSpPr>
          <p:cNvPr id="935" name="テキスト ボックス 934"/>
          <p:cNvSpPr txBox="1"/>
          <p:nvPr/>
        </p:nvSpPr>
        <p:spPr>
          <a:xfrm>
            <a:off x="5069047" y="10219004"/>
            <a:ext cx="263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 smtClean="0">
                <a:cs typeface="Calibri" panose="020F0502020204030204" pitchFamily="34" charset="0"/>
              </a:rPr>
              <a:t>V</a:t>
            </a:r>
            <a:r>
              <a:rPr lang="en-US" altLang="ja-JP" sz="1050" baseline="-16000" dirty="0" smtClean="0">
                <a:cs typeface="Calibri" panose="020F0502020204030204" pitchFamily="34" charset="0"/>
              </a:rPr>
              <a:t>i</a:t>
            </a:r>
            <a:endParaRPr lang="en-US" altLang="ja-JP" sz="1050" baseline="-16000" dirty="0">
              <a:cs typeface="Calibri" panose="020F0502020204030204" pitchFamily="34" charset="0"/>
            </a:endParaRPr>
          </a:p>
        </p:txBody>
      </p:sp>
      <p:sp>
        <p:nvSpPr>
          <p:cNvPr id="936" name="テキスト ボックス 935"/>
          <p:cNvSpPr txBox="1"/>
          <p:nvPr/>
        </p:nvSpPr>
        <p:spPr>
          <a:xfrm>
            <a:off x="5031521" y="1070192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cs typeface="Calibri" panose="020F0502020204030204" pitchFamily="34" charset="0"/>
              </a:rPr>
              <a:t>V</a:t>
            </a:r>
            <a:r>
              <a:rPr lang="en-US" altLang="ja-JP" sz="1050" baseline="-16000" dirty="0">
                <a:cs typeface="Calibri" panose="020F0502020204030204" pitchFamily="34" charset="0"/>
              </a:rPr>
              <a:t>i+1</a:t>
            </a:r>
          </a:p>
        </p:txBody>
      </p:sp>
      <p:grpSp>
        <p:nvGrpSpPr>
          <p:cNvPr id="937" name="グループ化 936"/>
          <p:cNvGrpSpPr/>
          <p:nvPr/>
        </p:nvGrpSpPr>
        <p:grpSpPr>
          <a:xfrm>
            <a:off x="5048494" y="10408217"/>
            <a:ext cx="293865" cy="331150"/>
            <a:chOff x="191974" y="8901116"/>
            <a:chExt cx="341946" cy="414725"/>
          </a:xfrm>
        </p:grpSpPr>
        <p:sp>
          <p:nvSpPr>
            <p:cNvPr id="938" name="メモ 937"/>
            <p:cNvSpPr/>
            <p:nvPr/>
          </p:nvSpPr>
          <p:spPr>
            <a:xfrm rot="10800000">
              <a:off x="191974" y="8901116"/>
              <a:ext cx="301257" cy="381085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6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939" name="メモ 938"/>
            <p:cNvSpPr/>
            <p:nvPr/>
          </p:nvSpPr>
          <p:spPr>
            <a:xfrm rot="10800000">
              <a:off x="232663" y="8934756"/>
              <a:ext cx="301257" cy="381085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6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940" name="Freeform 13"/>
            <p:cNvSpPr>
              <a:spLocks/>
            </p:cNvSpPr>
            <p:nvPr/>
          </p:nvSpPr>
          <p:spPr bwMode="auto">
            <a:xfrm>
              <a:off x="296137" y="9020656"/>
              <a:ext cx="197744" cy="8416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ja-JP" altLang="ja-JP" sz="1890" u="sng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941" name="Freeform 13"/>
            <p:cNvSpPr>
              <a:spLocks/>
            </p:cNvSpPr>
            <p:nvPr/>
          </p:nvSpPr>
          <p:spPr bwMode="auto">
            <a:xfrm>
              <a:off x="298506" y="9159107"/>
              <a:ext cx="197744" cy="8416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ja-JP" altLang="ja-JP" sz="1890" u="sng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</p:grpSp>
      <p:cxnSp>
        <p:nvCxnSpPr>
          <p:cNvPr id="942" name="直線矢印コネクタ 941"/>
          <p:cNvCxnSpPr>
            <a:endCxn id="931" idx="3"/>
          </p:cNvCxnSpPr>
          <p:nvPr/>
        </p:nvCxnSpPr>
        <p:spPr>
          <a:xfrm>
            <a:off x="5347936" y="10242440"/>
            <a:ext cx="174875" cy="192269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3" name="直線矢印コネクタ 942"/>
          <p:cNvCxnSpPr>
            <a:stCxn id="939" idx="1"/>
            <a:endCxn id="931" idx="3"/>
          </p:cNvCxnSpPr>
          <p:nvPr/>
        </p:nvCxnSpPr>
        <p:spPr>
          <a:xfrm flipV="1">
            <a:off x="5342359" y="10434709"/>
            <a:ext cx="180452" cy="15251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4" name="テキスト ボックス 9"/>
          <p:cNvSpPr txBox="1"/>
          <p:nvPr/>
        </p:nvSpPr>
        <p:spPr>
          <a:xfrm>
            <a:off x="4805040" y="10825159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ソースコード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45" name="角丸四角形 944"/>
          <p:cNvSpPr/>
          <p:nvPr/>
        </p:nvSpPr>
        <p:spPr bwMode="auto">
          <a:xfrm>
            <a:off x="8166122" y="9725952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STEP6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46" name="円柱 945"/>
          <p:cNvSpPr/>
          <p:nvPr/>
        </p:nvSpPr>
        <p:spPr>
          <a:xfrm>
            <a:off x="7828082" y="11261166"/>
            <a:ext cx="524050" cy="557056"/>
          </a:xfrm>
          <a:prstGeom prst="can">
            <a:avLst>
              <a:gd name="adj" fmla="val 24173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90">
              <a:solidFill>
                <a:srgbClr val="66CCFF"/>
              </a:solidFill>
            </a:endParaRPr>
          </a:p>
        </p:txBody>
      </p:sp>
      <p:grpSp>
        <p:nvGrpSpPr>
          <p:cNvPr id="947" name="グループ化 946"/>
          <p:cNvGrpSpPr/>
          <p:nvPr/>
        </p:nvGrpSpPr>
        <p:grpSpPr>
          <a:xfrm>
            <a:off x="8481593" y="11332976"/>
            <a:ext cx="798850" cy="442677"/>
            <a:chOff x="7719342" y="5323434"/>
            <a:chExt cx="969620" cy="421597"/>
          </a:xfrm>
        </p:grpSpPr>
        <p:grpSp>
          <p:nvGrpSpPr>
            <p:cNvPr id="948" name="グループ化 947"/>
            <p:cNvGrpSpPr/>
            <p:nvPr/>
          </p:nvGrpSpPr>
          <p:grpSpPr>
            <a:xfrm>
              <a:off x="7719342" y="5360586"/>
              <a:ext cx="909232" cy="384445"/>
              <a:chOff x="7719342" y="5360586"/>
              <a:chExt cx="909232" cy="384445"/>
            </a:xfrm>
          </p:grpSpPr>
          <p:cxnSp>
            <p:nvCxnSpPr>
              <p:cNvPr id="950" name="直線矢印コネクタ 949"/>
              <p:cNvCxnSpPr>
                <a:stCxn id="951" idx="3"/>
              </p:cNvCxnSpPr>
              <p:nvPr/>
            </p:nvCxnSpPr>
            <p:spPr>
              <a:xfrm>
                <a:off x="8192533" y="5463178"/>
                <a:ext cx="436041" cy="369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1" name="正方形/長方形 950"/>
              <p:cNvSpPr/>
              <p:nvPr/>
            </p:nvSpPr>
            <p:spPr>
              <a:xfrm>
                <a:off x="7719343" y="5360586"/>
                <a:ext cx="473189" cy="20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r>
                  <a:rPr lang="ja-JP" altLang="en-US" sz="800" dirty="0">
                    <a:latin typeface="+mn-ea"/>
                    <a:ea typeface="+mn-ea"/>
                  </a:rPr>
                  <a:t>更新</a:t>
                </a:r>
                <a:endParaRPr lang="en-US" altLang="ja-JP" sz="800" dirty="0">
                  <a:latin typeface="+mn-ea"/>
                  <a:ea typeface="+mn-ea"/>
                </a:endParaRPr>
              </a:p>
            </p:txBody>
          </p:sp>
          <p:cxnSp>
            <p:nvCxnSpPr>
              <p:cNvPr id="952" name="直線矢印コネクタ 951"/>
              <p:cNvCxnSpPr>
                <a:stCxn id="953" idx="3"/>
              </p:cNvCxnSpPr>
              <p:nvPr/>
            </p:nvCxnSpPr>
            <p:spPr>
              <a:xfrm flipV="1">
                <a:off x="8192531" y="5642070"/>
                <a:ext cx="436042" cy="36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" name="正方形/長方形 952"/>
              <p:cNvSpPr/>
              <p:nvPr/>
            </p:nvSpPr>
            <p:spPr>
              <a:xfrm>
                <a:off x="7719342" y="5539846"/>
                <a:ext cx="473189" cy="20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r>
                  <a:rPr lang="ja-JP" altLang="en-US" sz="800" dirty="0">
                    <a:latin typeface="+mn-ea"/>
                    <a:ea typeface="+mn-ea"/>
                  </a:rPr>
                  <a:t>参照</a:t>
                </a:r>
                <a:endParaRPr lang="en-US" altLang="ja-JP" sz="8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949" name="正方形/長方形 948"/>
            <p:cNvSpPr/>
            <p:nvPr/>
          </p:nvSpPr>
          <p:spPr>
            <a:xfrm>
              <a:off x="7724272" y="5323434"/>
              <a:ext cx="964690" cy="42159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90"/>
            </a:p>
          </p:txBody>
        </p:sp>
      </p:grpSp>
      <p:cxnSp>
        <p:nvCxnSpPr>
          <p:cNvPr id="954" name="直線矢印コネクタ 953"/>
          <p:cNvCxnSpPr>
            <a:endCxn id="946" idx="2"/>
          </p:cNvCxnSpPr>
          <p:nvPr/>
        </p:nvCxnSpPr>
        <p:spPr>
          <a:xfrm>
            <a:off x="5816712" y="10955807"/>
            <a:ext cx="2011370" cy="583887"/>
          </a:xfrm>
          <a:prstGeom prst="straightConnector1">
            <a:avLst/>
          </a:prstGeom>
          <a:ln w="1587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直線矢印コネクタ 954"/>
          <p:cNvCxnSpPr/>
          <p:nvPr/>
        </p:nvCxnSpPr>
        <p:spPr>
          <a:xfrm flipH="1" flipV="1">
            <a:off x="5770899" y="11008733"/>
            <a:ext cx="2013813" cy="583382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直線矢印コネクタ 955"/>
          <p:cNvCxnSpPr>
            <a:stCxn id="912" idx="2"/>
          </p:cNvCxnSpPr>
          <p:nvPr/>
        </p:nvCxnSpPr>
        <p:spPr>
          <a:xfrm>
            <a:off x="7509995" y="10993831"/>
            <a:ext cx="385156" cy="294520"/>
          </a:xfrm>
          <a:prstGeom prst="straightConnector1">
            <a:avLst/>
          </a:prstGeom>
          <a:ln w="1587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直線矢印コネクタ 956"/>
          <p:cNvCxnSpPr/>
          <p:nvPr/>
        </p:nvCxnSpPr>
        <p:spPr>
          <a:xfrm flipH="1" flipV="1">
            <a:off x="7434144" y="11011718"/>
            <a:ext cx="360634" cy="291106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直線矢印コネクタ 957"/>
          <p:cNvCxnSpPr>
            <a:endCxn id="946" idx="1"/>
          </p:cNvCxnSpPr>
          <p:nvPr/>
        </p:nvCxnSpPr>
        <p:spPr>
          <a:xfrm>
            <a:off x="8089018" y="10986300"/>
            <a:ext cx="1089" cy="274866"/>
          </a:xfrm>
          <a:prstGeom prst="straightConnector1">
            <a:avLst/>
          </a:prstGeom>
          <a:ln w="1587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直線矢印コネクタ 958"/>
          <p:cNvCxnSpPr/>
          <p:nvPr/>
        </p:nvCxnSpPr>
        <p:spPr>
          <a:xfrm flipH="1" flipV="1">
            <a:off x="8027662" y="10986300"/>
            <a:ext cx="3965" cy="237392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直線矢印コネクタ 959"/>
          <p:cNvCxnSpPr/>
          <p:nvPr/>
        </p:nvCxnSpPr>
        <p:spPr>
          <a:xfrm flipH="1">
            <a:off x="8373427" y="11036381"/>
            <a:ext cx="412152" cy="281419"/>
          </a:xfrm>
          <a:prstGeom prst="straightConnector1">
            <a:avLst/>
          </a:prstGeom>
          <a:ln w="1587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直線矢印コネクタ 960"/>
          <p:cNvCxnSpPr/>
          <p:nvPr/>
        </p:nvCxnSpPr>
        <p:spPr>
          <a:xfrm flipV="1">
            <a:off x="8338226" y="10974696"/>
            <a:ext cx="408317" cy="284797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" name="テキスト ボックス 9"/>
          <p:cNvSpPr txBox="1"/>
          <p:nvPr/>
        </p:nvSpPr>
        <p:spPr>
          <a:xfrm>
            <a:off x="7702573" y="11826285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クローン情報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344" name="テキスト ボックス 343"/>
          <p:cNvSpPr txBox="1"/>
          <p:nvPr/>
        </p:nvSpPr>
        <p:spPr>
          <a:xfrm>
            <a:off x="4844622" y="2417310"/>
            <a:ext cx="4636719" cy="2816156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chemeClr val="accent1"/>
                </a:solidFill>
              </a:rPr>
              <a:t>コードクローン変更管理システム </a:t>
            </a:r>
            <a:r>
              <a:rPr lang="en-US" altLang="ja-JP" sz="1400" b="1" dirty="0" smtClean="0">
                <a:solidFill>
                  <a:schemeClr val="accent1"/>
                </a:solidFill>
              </a:rPr>
              <a:t>Clone </a:t>
            </a:r>
            <a:r>
              <a:rPr lang="en-US" altLang="ja-JP" sz="1400" b="1" dirty="0" err="1" smtClean="0">
                <a:solidFill>
                  <a:schemeClr val="accent1"/>
                </a:solidFill>
              </a:rPr>
              <a:t>Notifier</a:t>
            </a:r>
            <a:r>
              <a:rPr lang="en-US" altLang="ja-JP" sz="1400" b="1" dirty="0" smtClean="0">
                <a:solidFill>
                  <a:schemeClr val="accent1"/>
                </a:solidFill>
              </a:rPr>
              <a:t>[2]</a:t>
            </a: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500" b="1" dirty="0" smtClean="0">
              <a:solidFill>
                <a:schemeClr val="accent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  <a:p>
            <a:endParaRPr lang="en-US" altLang="ja-JP" sz="1200" b="1" dirty="0">
              <a:solidFill>
                <a:schemeClr val="tx1"/>
              </a:solidFill>
            </a:endParaRPr>
          </a:p>
          <a:p>
            <a:endParaRPr lang="en-US" altLang="ja-JP" sz="1200" b="1" dirty="0" smtClean="0">
              <a:solidFill>
                <a:schemeClr val="tx1"/>
              </a:solidFill>
            </a:endParaRPr>
          </a:p>
          <a:p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912133" y="11457681"/>
            <a:ext cx="220445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 smtClean="0"/>
              <a:t>検出結果の非一貫性の軽減</a:t>
            </a:r>
            <a:endParaRPr kumimoji="1" lang="en-US" altLang="ja-JP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 smtClean="0"/>
              <a:t>検出時間の短縮</a:t>
            </a:r>
            <a:endParaRPr kumimoji="1" lang="ja-JP" altLang="en-US" sz="1200" dirty="0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135754" y="5644772"/>
            <a:ext cx="464638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sz="1200" dirty="0" smtClean="0"/>
              <a:t>複数バージョン間の変更履歴全体を分析し可視化</a:t>
            </a:r>
            <a:endParaRPr lang="en-US" altLang="ja-JP" sz="1200" dirty="0" smtClean="0"/>
          </a:p>
          <a:p>
            <a:pPr marL="182563" indent="-182563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sz="1200" dirty="0" smtClean="0"/>
              <a:t>注目すべき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バージョン間の変更履歴情報を直観的に把握可能</a:t>
            </a:r>
            <a:endParaRPr lang="en-US" altLang="ja-JP" sz="1200" dirty="0" smtClean="0"/>
          </a:p>
          <a:p>
            <a:pPr marL="182563" indent="-182563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altLang="ja-JP" sz="1200" dirty="0"/>
              <a:t> 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保守作業の情報をより効率的に取得可能</a:t>
            </a:r>
            <a:endParaRPr lang="en-US" altLang="ja-JP" sz="1200" dirty="0"/>
          </a:p>
        </p:txBody>
      </p:sp>
      <p:grpSp>
        <p:nvGrpSpPr>
          <p:cNvPr id="287" name="グループ化 286"/>
          <p:cNvGrpSpPr/>
          <p:nvPr/>
        </p:nvGrpSpPr>
        <p:grpSpPr>
          <a:xfrm>
            <a:off x="4843925" y="2728728"/>
            <a:ext cx="4608560" cy="1395257"/>
            <a:chOff x="247750" y="6041887"/>
            <a:chExt cx="4608560" cy="1395257"/>
          </a:xfrm>
        </p:grpSpPr>
        <p:cxnSp>
          <p:nvCxnSpPr>
            <p:cNvPr id="290" name="直線矢印コネクタ 289"/>
            <p:cNvCxnSpPr>
              <a:endCxn id="291" idx="1"/>
            </p:cNvCxnSpPr>
            <p:nvPr/>
          </p:nvCxnSpPr>
          <p:spPr>
            <a:xfrm>
              <a:off x="519479" y="6260358"/>
              <a:ext cx="223915" cy="4086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角丸四角形 290"/>
            <p:cNvSpPr/>
            <p:nvPr/>
          </p:nvSpPr>
          <p:spPr>
            <a:xfrm>
              <a:off x="743394" y="6085671"/>
              <a:ext cx="576012" cy="3575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クローン</a:t>
              </a:r>
              <a:r>
                <a:rPr lang="en-US" altLang="ja-JP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altLang="ja-JP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ja-JP" altLang="en-US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検出</a:t>
              </a:r>
              <a:endParaRPr kumimoji="1" lang="ja-JP" alt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2" name="直線矢印コネクタ 291"/>
            <p:cNvCxnSpPr>
              <a:stCxn id="291" idx="3"/>
              <a:endCxn id="328" idx="1"/>
            </p:cNvCxnSpPr>
            <p:nvPr/>
          </p:nvCxnSpPr>
          <p:spPr>
            <a:xfrm flipV="1">
              <a:off x="1319406" y="6263450"/>
              <a:ext cx="118634" cy="99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矢印コネクタ 292"/>
            <p:cNvCxnSpPr>
              <a:stCxn id="298" idx="3"/>
              <a:endCxn id="332" idx="1"/>
            </p:cNvCxnSpPr>
            <p:nvPr/>
          </p:nvCxnSpPr>
          <p:spPr>
            <a:xfrm>
              <a:off x="1334505" y="6992047"/>
              <a:ext cx="109993" cy="143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角丸四角形 293"/>
            <p:cNvSpPr/>
            <p:nvPr/>
          </p:nvSpPr>
          <p:spPr>
            <a:xfrm>
              <a:off x="1889130" y="6438273"/>
              <a:ext cx="736326" cy="3575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クローンの対応付け</a:t>
              </a:r>
              <a:endParaRPr kumimoji="1" lang="ja-JP" alt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5" name="直線矢印コネクタ 294"/>
            <p:cNvCxnSpPr>
              <a:stCxn id="328" idx="3"/>
              <a:endCxn id="294" idx="1"/>
            </p:cNvCxnSpPr>
            <p:nvPr/>
          </p:nvCxnSpPr>
          <p:spPr>
            <a:xfrm>
              <a:off x="1728169" y="6263450"/>
              <a:ext cx="160961" cy="353596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矢印コネクタ 295"/>
            <p:cNvCxnSpPr>
              <a:stCxn id="331" idx="3"/>
              <a:endCxn id="294" idx="1"/>
            </p:cNvCxnSpPr>
            <p:nvPr/>
          </p:nvCxnSpPr>
          <p:spPr>
            <a:xfrm flipV="1">
              <a:off x="1759769" y="6617046"/>
              <a:ext cx="129361" cy="34422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矢印コネクタ 296"/>
            <p:cNvCxnSpPr>
              <a:stCxn id="340" idx="3"/>
              <a:endCxn id="298" idx="1"/>
            </p:cNvCxnSpPr>
            <p:nvPr/>
          </p:nvCxnSpPr>
          <p:spPr>
            <a:xfrm>
              <a:off x="594684" y="6989756"/>
              <a:ext cx="148912" cy="229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角丸四角形 297"/>
            <p:cNvSpPr/>
            <p:nvPr/>
          </p:nvSpPr>
          <p:spPr>
            <a:xfrm>
              <a:off x="743596" y="6813274"/>
              <a:ext cx="590909" cy="3575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クローン</a:t>
              </a:r>
              <a:r>
                <a:rPr lang="en-US" altLang="ja-JP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altLang="ja-JP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ja-JP" altLang="en-US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検出</a:t>
              </a:r>
              <a:endParaRPr lang="ja-JP" alt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9" name="グループ化 298"/>
            <p:cNvGrpSpPr/>
            <p:nvPr/>
          </p:nvGrpSpPr>
          <p:grpSpPr>
            <a:xfrm>
              <a:off x="247750" y="6768193"/>
              <a:ext cx="409086" cy="640602"/>
              <a:chOff x="222350" y="6780893"/>
              <a:chExt cx="409086" cy="640602"/>
            </a:xfrm>
          </p:grpSpPr>
          <p:grpSp>
            <p:nvGrpSpPr>
              <p:cNvPr id="337" name="グループ化 336"/>
              <p:cNvGrpSpPr/>
              <p:nvPr/>
            </p:nvGrpSpPr>
            <p:grpSpPr>
              <a:xfrm>
                <a:off x="279155" y="6780893"/>
                <a:ext cx="315271" cy="410910"/>
                <a:chOff x="-1303826" y="2671011"/>
                <a:chExt cx="603478" cy="716036"/>
              </a:xfrm>
            </p:grpSpPr>
            <p:sp>
              <p:nvSpPr>
                <p:cNvPr id="339" name="メモ 338"/>
                <p:cNvSpPr/>
                <p:nvPr/>
              </p:nvSpPr>
              <p:spPr bwMode="auto">
                <a:xfrm rot="10800000" flipH="1">
                  <a:off x="-1255700" y="2671011"/>
                  <a:ext cx="555352" cy="659897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0" name="メモ 339"/>
                <p:cNvSpPr/>
                <p:nvPr/>
              </p:nvSpPr>
              <p:spPr bwMode="auto">
                <a:xfrm rot="10800000" flipH="1">
                  <a:off x="-1303826" y="2727151"/>
                  <a:ext cx="555352" cy="659896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8" name="テキスト ボックス 337"/>
              <p:cNvSpPr txBox="1"/>
              <p:nvPr/>
            </p:nvSpPr>
            <p:spPr>
              <a:xfrm>
                <a:off x="222350" y="7167579"/>
                <a:ext cx="40908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altLang="ja-JP" sz="1400" baseline="-16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i+1</a:t>
                </a:r>
              </a:p>
            </p:txBody>
          </p:sp>
        </p:grpSp>
        <p:sp>
          <p:nvSpPr>
            <p:cNvPr id="300" name="角丸四角形 299"/>
            <p:cNvSpPr/>
            <p:nvPr/>
          </p:nvSpPr>
          <p:spPr>
            <a:xfrm>
              <a:off x="3845849" y="6444682"/>
              <a:ext cx="1010461" cy="3575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クローンセットの分類</a:t>
              </a:r>
              <a:endParaRPr kumimoji="1" lang="ja-JP" alt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1" name="直線矢印コネクタ 300"/>
            <p:cNvCxnSpPr>
              <a:stCxn id="294" idx="3"/>
              <a:endCxn id="303" idx="1"/>
            </p:cNvCxnSpPr>
            <p:nvPr/>
          </p:nvCxnSpPr>
          <p:spPr>
            <a:xfrm>
              <a:off x="2625456" y="6617046"/>
              <a:ext cx="129149" cy="641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矢印コネクタ 301"/>
            <p:cNvCxnSpPr>
              <a:stCxn id="303" idx="3"/>
              <a:endCxn id="300" idx="1"/>
            </p:cNvCxnSpPr>
            <p:nvPr/>
          </p:nvCxnSpPr>
          <p:spPr>
            <a:xfrm flipV="1">
              <a:off x="3697111" y="6623455"/>
              <a:ext cx="148738" cy="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正方形/長方形 302"/>
            <p:cNvSpPr/>
            <p:nvPr/>
          </p:nvSpPr>
          <p:spPr>
            <a:xfrm>
              <a:off x="2754605" y="6245257"/>
              <a:ext cx="942506" cy="7563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4" name="正方形/長方形 303"/>
            <p:cNvSpPr/>
            <p:nvPr/>
          </p:nvSpPr>
          <p:spPr>
            <a:xfrm>
              <a:off x="2663226" y="7021646"/>
              <a:ext cx="112526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対応付けされた</a:t>
              </a:r>
              <a: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ja-JP" altLang="en-U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コードクローン</a:t>
              </a:r>
            </a:p>
          </p:txBody>
        </p:sp>
        <p:sp>
          <p:nvSpPr>
            <p:cNvPr id="305" name="テキスト ボックス 304"/>
            <p:cNvSpPr txBox="1"/>
            <p:nvPr/>
          </p:nvSpPr>
          <p:spPr>
            <a:xfrm>
              <a:off x="2824131" y="6757564"/>
              <a:ext cx="2840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altLang="ja-JP" sz="1400" baseline="-16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</p:txBody>
        </p:sp>
        <p:sp>
          <p:nvSpPr>
            <p:cNvPr id="306" name="テキスト ボックス 305"/>
            <p:cNvSpPr txBox="1"/>
            <p:nvPr/>
          </p:nvSpPr>
          <p:spPr>
            <a:xfrm>
              <a:off x="3263516" y="6752249"/>
              <a:ext cx="4042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altLang="ja-JP" sz="1400" baseline="-16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i+1</a:t>
              </a:r>
            </a:p>
          </p:txBody>
        </p:sp>
        <p:grpSp>
          <p:nvGrpSpPr>
            <p:cNvPr id="307" name="グループ化 306"/>
            <p:cNvGrpSpPr/>
            <p:nvPr/>
          </p:nvGrpSpPr>
          <p:grpSpPr>
            <a:xfrm>
              <a:off x="312425" y="6066931"/>
              <a:ext cx="315271" cy="640602"/>
              <a:chOff x="279155" y="6780893"/>
              <a:chExt cx="315271" cy="640602"/>
            </a:xfrm>
          </p:grpSpPr>
          <p:grpSp>
            <p:nvGrpSpPr>
              <p:cNvPr id="333" name="グループ化 332"/>
              <p:cNvGrpSpPr/>
              <p:nvPr/>
            </p:nvGrpSpPr>
            <p:grpSpPr>
              <a:xfrm>
                <a:off x="279155" y="6780893"/>
                <a:ext cx="315271" cy="410910"/>
                <a:chOff x="-1303826" y="2671011"/>
                <a:chExt cx="603478" cy="716036"/>
              </a:xfrm>
            </p:grpSpPr>
            <p:sp>
              <p:nvSpPr>
                <p:cNvPr id="335" name="メモ 334"/>
                <p:cNvSpPr/>
                <p:nvPr/>
              </p:nvSpPr>
              <p:spPr bwMode="auto">
                <a:xfrm rot="10800000" flipH="1">
                  <a:off x="-1255700" y="2671011"/>
                  <a:ext cx="555352" cy="659897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6" name="メモ 335"/>
                <p:cNvSpPr/>
                <p:nvPr/>
              </p:nvSpPr>
              <p:spPr bwMode="auto">
                <a:xfrm rot="10800000" flipH="1">
                  <a:off x="-1303826" y="2727151"/>
                  <a:ext cx="555352" cy="659896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4" name="テキスト ボックス 333"/>
              <p:cNvSpPr txBox="1"/>
              <p:nvPr/>
            </p:nvSpPr>
            <p:spPr>
              <a:xfrm>
                <a:off x="282462" y="7167579"/>
                <a:ext cx="28886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altLang="ja-JP" sz="1400" baseline="-16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</a:p>
            </p:txBody>
          </p:sp>
        </p:grpSp>
        <p:sp>
          <p:nvSpPr>
            <p:cNvPr id="308" name="テキスト ボックス 307"/>
            <p:cNvSpPr txBox="1"/>
            <p:nvPr/>
          </p:nvSpPr>
          <p:spPr>
            <a:xfrm>
              <a:off x="1443751" y="6428573"/>
              <a:ext cx="2840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altLang="ja-JP" sz="1400" baseline="-16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altLang="ja-JP" sz="1400" baseline="-1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9" name="テキスト ボックス 308"/>
            <p:cNvSpPr txBox="1"/>
            <p:nvPr/>
          </p:nvSpPr>
          <p:spPr>
            <a:xfrm>
              <a:off x="1390096" y="7158605"/>
              <a:ext cx="4042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altLang="ja-JP" sz="1400" baseline="-16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i+1</a:t>
              </a:r>
              <a:endParaRPr lang="en-US" altLang="ja-JP" sz="1400" baseline="-1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0" name="グループ化 309"/>
            <p:cNvGrpSpPr/>
            <p:nvPr/>
          </p:nvGrpSpPr>
          <p:grpSpPr>
            <a:xfrm>
              <a:off x="1444498" y="6771919"/>
              <a:ext cx="315271" cy="410910"/>
              <a:chOff x="1444498" y="6771919"/>
              <a:chExt cx="315271" cy="410910"/>
            </a:xfrm>
          </p:grpSpPr>
          <p:grpSp>
            <p:nvGrpSpPr>
              <p:cNvPr id="329" name="グループ化 328"/>
              <p:cNvGrpSpPr/>
              <p:nvPr/>
            </p:nvGrpSpPr>
            <p:grpSpPr>
              <a:xfrm>
                <a:off x="1444498" y="6771919"/>
                <a:ext cx="315271" cy="410910"/>
                <a:chOff x="-1303826" y="2671011"/>
                <a:chExt cx="603478" cy="716036"/>
              </a:xfrm>
            </p:grpSpPr>
            <p:sp>
              <p:nvSpPr>
                <p:cNvPr id="331" name="メモ 330"/>
                <p:cNvSpPr/>
                <p:nvPr/>
              </p:nvSpPr>
              <p:spPr bwMode="auto">
                <a:xfrm rot="10800000" flipH="1">
                  <a:off x="-1255700" y="2671011"/>
                  <a:ext cx="555352" cy="659897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2" name="メモ 331"/>
                <p:cNvSpPr/>
                <p:nvPr/>
              </p:nvSpPr>
              <p:spPr bwMode="auto">
                <a:xfrm rot="10800000" flipH="1">
                  <a:off x="-1303826" y="2727151"/>
                  <a:ext cx="555352" cy="659896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0" name="Freeform 13"/>
              <p:cNvSpPr>
                <a:spLocks/>
              </p:cNvSpPr>
              <p:nvPr/>
            </p:nvSpPr>
            <p:spPr bwMode="auto">
              <a:xfrm>
                <a:off x="1465106" y="6872014"/>
                <a:ext cx="219346" cy="134151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1050" b="1" u="sng">
                  <a:latin typeface="Calibri" panose="020F0502020204030204" pitchFamily="34" charset="0"/>
                  <a:ea typeface="MS UI Gothic" pitchFamily="50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1" name="グループ化 310"/>
            <p:cNvGrpSpPr/>
            <p:nvPr/>
          </p:nvGrpSpPr>
          <p:grpSpPr>
            <a:xfrm>
              <a:off x="1438040" y="6041887"/>
              <a:ext cx="315271" cy="410910"/>
              <a:chOff x="1438040" y="6041887"/>
              <a:chExt cx="315271" cy="410910"/>
            </a:xfrm>
          </p:grpSpPr>
          <p:grpSp>
            <p:nvGrpSpPr>
              <p:cNvPr id="324" name="グループ化 323"/>
              <p:cNvGrpSpPr/>
              <p:nvPr/>
            </p:nvGrpSpPr>
            <p:grpSpPr>
              <a:xfrm>
                <a:off x="1438040" y="6041887"/>
                <a:ext cx="315271" cy="410910"/>
                <a:chOff x="-1303826" y="2671011"/>
                <a:chExt cx="603478" cy="716036"/>
              </a:xfrm>
            </p:grpSpPr>
            <p:sp>
              <p:nvSpPr>
                <p:cNvPr id="327" name="メモ 326"/>
                <p:cNvSpPr/>
                <p:nvPr/>
              </p:nvSpPr>
              <p:spPr bwMode="auto">
                <a:xfrm rot="10800000" flipH="1">
                  <a:off x="-1255700" y="2671011"/>
                  <a:ext cx="555352" cy="659897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8" name="メモ 327"/>
                <p:cNvSpPr/>
                <p:nvPr/>
              </p:nvSpPr>
              <p:spPr bwMode="auto">
                <a:xfrm rot="10800000" flipH="1">
                  <a:off x="-1303826" y="2727151"/>
                  <a:ext cx="555352" cy="659896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5" name="Freeform 13"/>
              <p:cNvSpPr>
                <a:spLocks/>
              </p:cNvSpPr>
              <p:nvPr/>
            </p:nvSpPr>
            <p:spPr bwMode="auto">
              <a:xfrm>
                <a:off x="1465106" y="6142772"/>
                <a:ext cx="219346" cy="134151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1050" b="1" u="sng">
                  <a:latin typeface="Calibri" panose="020F0502020204030204" pitchFamily="34" charset="0"/>
                  <a:ea typeface="MS UI Gothic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26" name="Freeform 13"/>
              <p:cNvSpPr>
                <a:spLocks/>
              </p:cNvSpPr>
              <p:nvPr/>
            </p:nvSpPr>
            <p:spPr bwMode="auto">
              <a:xfrm>
                <a:off x="1465106" y="6332664"/>
                <a:ext cx="219346" cy="84307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1050" b="1" u="sng">
                  <a:latin typeface="Calibri" panose="020F0502020204030204" pitchFamily="34" charset="0"/>
                  <a:ea typeface="MS UI Gothic" pitchFamily="50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2" name="グループ化 311"/>
            <p:cNvGrpSpPr/>
            <p:nvPr/>
          </p:nvGrpSpPr>
          <p:grpSpPr>
            <a:xfrm>
              <a:off x="2805004" y="6356041"/>
              <a:ext cx="315271" cy="410910"/>
              <a:chOff x="1438040" y="6041887"/>
              <a:chExt cx="315271" cy="410910"/>
            </a:xfrm>
          </p:grpSpPr>
          <p:grpSp>
            <p:nvGrpSpPr>
              <p:cNvPr id="319" name="グループ化 318"/>
              <p:cNvGrpSpPr/>
              <p:nvPr/>
            </p:nvGrpSpPr>
            <p:grpSpPr>
              <a:xfrm>
                <a:off x="1438040" y="6041887"/>
                <a:ext cx="315271" cy="410910"/>
                <a:chOff x="-1303826" y="2671011"/>
                <a:chExt cx="603478" cy="716036"/>
              </a:xfrm>
            </p:grpSpPr>
            <p:sp>
              <p:nvSpPr>
                <p:cNvPr id="322" name="メモ 321"/>
                <p:cNvSpPr/>
                <p:nvPr/>
              </p:nvSpPr>
              <p:spPr bwMode="auto">
                <a:xfrm rot="10800000" flipH="1">
                  <a:off x="-1255700" y="2671011"/>
                  <a:ext cx="555352" cy="659897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3" name="メモ 322"/>
                <p:cNvSpPr/>
                <p:nvPr/>
              </p:nvSpPr>
              <p:spPr bwMode="auto">
                <a:xfrm rot="10800000" flipH="1">
                  <a:off x="-1303826" y="2727151"/>
                  <a:ext cx="555352" cy="659896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0" name="Freeform 13"/>
              <p:cNvSpPr>
                <a:spLocks/>
              </p:cNvSpPr>
              <p:nvPr/>
            </p:nvSpPr>
            <p:spPr bwMode="auto">
              <a:xfrm>
                <a:off x="1465106" y="6142772"/>
                <a:ext cx="219346" cy="134151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1050" b="1" u="sng">
                  <a:latin typeface="Calibri" panose="020F0502020204030204" pitchFamily="34" charset="0"/>
                  <a:ea typeface="MS UI Gothic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Freeform 13"/>
              <p:cNvSpPr>
                <a:spLocks/>
              </p:cNvSpPr>
              <p:nvPr/>
            </p:nvSpPr>
            <p:spPr bwMode="auto">
              <a:xfrm>
                <a:off x="1465106" y="6332664"/>
                <a:ext cx="219346" cy="84307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1050" b="1" u="sng">
                  <a:latin typeface="Calibri" panose="020F0502020204030204" pitchFamily="34" charset="0"/>
                  <a:ea typeface="MS UI Gothic" pitchFamily="50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3" name="グループ化 312"/>
            <p:cNvGrpSpPr/>
            <p:nvPr/>
          </p:nvGrpSpPr>
          <p:grpSpPr>
            <a:xfrm>
              <a:off x="3295021" y="6358074"/>
              <a:ext cx="315271" cy="410910"/>
              <a:chOff x="1444498" y="6771919"/>
              <a:chExt cx="315271" cy="410910"/>
            </a:xfrm>
          </p:grpSpPr>
          <p:grpSp>
            <p:nvGrpSpPr>
              <p:cNvPr id="315" name="グループ化 314"/>
              <p:cNvGrpSpPr/>
              <p:nvPr/>
            </p:nvGrpSpPr>
            <p:grpSpPr>
              <a:xfrm>
                <a:off x="1444498" y="6771919"/>
                <a:ext cx="315271" cy="410910"/>
                <a:chOff x="-1303826" y="2671011"/>
                <a:chExt cx="603478" cy="716036"/>
              </a:xfrm>
            </p:grpSpPr>
            <p:sp>
              <p:nvSpPr>
                <p:cNvPr id="317" name="メモ 316"/>
                <p:cNvSpPr/>
                <p:nvPr/>
              </p:nvSpPr>
              <p:spPr bwMode="auto">
                <a:xfrm rot="10800000" flipH="1">
                  <a:off x="-1255700" y="2671011"/>
                  <a:ext cx="555352" cy="659897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8" name="メモ 317"/>
                <p:cNvSpPr/>
                <p:nvPr/>
              </p:nvSpPr>
              <p:spPr bwMode="auto">
                <a:xfrm rot="10800000" flipH="1">
                  <a:off x="-1303826" y="2727151"/>
                  <a:ext cx="555352" cy="659896"/>
                </a:xfrm>
                <a:prstGeom prst="foldedCorner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6" name="Freeform 13"/>
              <p:cNvSpPr>
                <a:spLocks/>
              </p:cNvSpPr>
              <p:nvPr/>
            </p:nvSpPr>
            <p:spPr bwMode="auto">
              <a:xfrm>
                <a:off x="1465106" y="6872014"/>
                <a:ext cx="219346" cy="134151"/>
              </a:xfrm>
              <a:custGeom>
                <a:avLst/>
                <a:gdLst>
                  <a:gd name="T0" fmla="*/ 0 w 732"/>
                  <a:gd name="T1" fmla="*/ 0 h 149"/>
                  <a:gd name="T2" fmla="*/ 6125 w 732"/>
                  <a:gd name="T3" fmla="*/ 0 h 149"/>
                  <a:gd name="T4" fmla="*/ 6125 w 732"/>
                  <a:gd name="T5" fmla="*/ 3282 h 149"/>
                  <a:gd name="T6" fmla="*/ 3930 w 732"/>
                  <a:gd name="T7" fmla="*/ 3282 h 149"/>
                  <a:gd name="T8" fmla="*/ 3930 w 732"/>
                  <a:gd name="T9" fmla="*/ 4925 h 149"/>
                  <a:gd name="T10" fmla="*/ 0 w 732"/>
                  <a:gd name="T11" fmla="*/ 4925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1050" b="1" u="sng">
                  <a:latin typeface="Calibri" panose="020F0502020204030204" pitchFamily="34" charset="0"/>
                  <a:ea typeface="MS UI Gothic" pitchFamily="50" charset="-128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14" name="直線矢印コネクタ 313"/>
            <p:cNvCxnSpPr/>
            <p:nvPr/>
          </p:nvCxnSpPr>
          <p:spPr>
            <a:xfrm flipV="1">
              <a:off x="3051416" y="6524003"/>
              <a:ext cx="237529" cy="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線矢印コネクタ 455"/>
            <p:cNvCxnSpPr>
              <a:stCxn id="298" idx="0"/>
              <a:endCxn id="291" idx="2"/>
            </p:cNvCxnSpPr>
            <p:nvPr/>
          </p:nvCxnSpPr>
          <p:spPr>
            <a:xfrm flipH="1" flipV="1">
              <a:off x="1031400" y="6443216"/>
              <a:ext cx="7651" cy="37005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4871466" y="4071019"/>
            <a:ext cx="4264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2</a:t>
            </a:r>
            <a:r>
              <a:rPr lang="ja-JP" altLang="en-US" sz="1200" dirty="0" smtClean="0"/>
              <a:t>バージョン間の変更履歴情報（追加，編集，削除）を提供</a:t>
            </a:r>
            <a:endParaRPr lang="en-US" altLang="ja-JP" sz="1200" dirty="0" smtClean="0"/>
          </a:p>
        </p:txBody>
      </p:sp>
      <p:sp>
        <p:nvSpPr>
          <p:cNvPr id="346" name="テキスト ボックス 345"/>
          <p:cNvSpPr txBox="1"/>
          <p:nvPr/>
        </p:nvSpPr>
        <p:spPr>
          <a:xfrm>
            <a:off x="4959644" y="4431803"/>
            <a:ext cx="4414745" cy="748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ja-JP" altLang="en-US" sz="1200" b="1" dirty="0" smtClean="0"/>
              <a:t>問題</a:t>
            </a:r>
            <a:r>
              <a:rPr lang="ja-JP" altLang="en-US" sz="1200" dirty="0" smtClean="0"/>
              <a:t>：初心者の開発者にとっては使いにくい</a:t>
            </a:r>
            <a:endParaRPr lang="en-US" altLang="ja-JP" sz="1200" dirty="0" smtClean="0"/>
          </a:p>
          <a:p>
            <a:pPr marL="534988" indent="-177800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ja-JP" altLang="en-US" sz="1200" dirty="0" smtClean="0"/>
              <a:t>どの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バージョンを入力すればよいかわからない</a:t>
            </a:r>
            <a:endParaRPr lang="en-US" altLang="ja-JP" sz="1200" dirty="0"/>
          </a:p>
          <a:p>
            <a:pPr marL="534988" indent="-177800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ja-JP" altLang="en-US" sz="1200" dirty="0" smtClean="0"/>
              <a:t>重要な変更履歴を見落とす可能性がある</a:t>
            </a:r>
            <a:endParaRPr lang="en-US" altLang="ja-JP" sz="1200" dirty="0" smtClean="0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119090" y="2678801"/>
            <a:ext cx="4724835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sz="1200" dirty="0" smtClean="0"/>
              <a:t>情報検索で用いられる</a:t>
            </a:r>
            <a:r>
              <a:rPr lang="en-US" altLang="ja-JP" sz="1200" dirty="0" smtClean="0"/>
              <a:t>TF-IDF</a:t>
            </a:r>
            <a:r>
              <a:rPr lang="ja-JP" altLang="en-US" sz="1200" dirty="0"/>
              <a:t>で</a:t>
            </a:r>
            <a:r>
              <a:rPr lang="ja-JP" altLang="en-US" sz="1200" dirty="0" smtClean="0"/>
              <a:t>コード片を特徴ベクトルに変換</a:t>
            </a:r>
            <a:endParaRPr lang="en-US" altLang="ja-JP" sz="1200" dirty="0"/>
          </a:p>
          <a:p>
            <a:pPr marL="171450" indent="-17145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sz="1200" dirty="0" smtClean="0"/>
              <a:t>構文的だけでなく意味的に類似したコードクローンも検出</a:t>
            </a:r>
            <a:endParaRPr lang="en-US" altLang="ja-JP" sz="1200" dirty="0" smtClean="0"/>
          </a:p>
          <a:p>
            <a:pPr marL="171450" indent="-17145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ja-JP" altLang="en-US" sz="1200" dirty="0"/>
              <a:t>コードブロック</a:t>
            </a:r>
            <a:r>
              <a:rPr lang="ja-JP" altLang="en-US" sz="1200" dirty="0" smtClean="0"/>
              <a:t>単位（中括弧で囲まれた部分）で検出</a:t>
            </a:r>
            <a:endParaRPr lang="en-US" altLang="ja-JP" sz="1200" dirty="0"/>
          </a:p>
          <a:p>
            <a:pPr>
              <a:spcBef>
                <a:spcPts val="150"/>
              </a:spcBef>
              <a:spcAft>
                <a:spcPts val="150"/>
              </a:spcAft>
            </a:pPr>
            <a:endParaRPr lang="en-US" altLang="ja-JP" sz="1200" dirty="0" smtClean="0"/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　</a:t>
            </a:r>
            <a:endParaRPr lang="en-US" altLang="ja-JP" sz="1200" dirty="0"/>
          </a:p>
          <a:p>
            <a:pPr>
              <a:spcBef>
                <a:spcPts val="150"/>
              </a:spcBef>
              <a:spcAft>
                <a:spcPts val="150"/>
              </a:spcAft>
            </a:pPr>
            <a:endParaRPr lang="en-US" altLang="ja-JP" sz="1200" dirty="0" smtClean="0"/>
          </a:p>
        </p:txBody>
      </p:sp>
      <p:sp>
        <p:nvSpPr>
          <p:cNvPr id="280" name="テキスト ボックス 9"/>
          <p:cNvSpPr txBox="1"/>
          <p:nvPr/>
        </p:nvSpPr>
        <p:spPr>
          <a:xfrm>
            <a:off x="91731" y="4717623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>
                <a:latin typeface="Segoe UI" panose="020B0502040204020203" pitchFamily="34" charset="0"/>
                <a:ea typeface="メイリオ" panose="020B0604030504040204" pitchFamily="50" charset="-128"/>
              </a:rPr>
              <a:t>ソースコード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286635" y="4139551"/>
            <a:ext cx="397683" cy="483335"/>
            <a:chOff x="5063694" y="2418851"/>
            <a:chExt cx="397683" cy="483335"/>
          </a:xfrm>
        </p:grpSpPr>
        <p:sp>
          <p:nvSpPr>
            <p:cNvPr id="285" name="メモ 284"/>
            <p:cNvSpPr/>
            <p:nvPr/>
          </p:nvSpPr>
          <p:spPr>
            <a:xfrm rot="10800000">
              <a:off x="5063694" y="2418851"/>
              <a:ext cx="301257" cy="381085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6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86" name="メモ 285"/>
            <p:cNvSpPr/>
            <p:nvPr/>
          </p:nvSpPr>
          <p:spPr>
            <a:xfrm rot="10800000">
              <a:off x="5103733" y="2465114"/>
              <a:ext cx="301257" cy="381085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6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88" name="メモ 287"/>
            <p:cNvSpPr/>
            <p:nvPr/>
          </p:nvSpPr>
          <p:spPr>
            <a:xfrm rot="10800000">
              <a:off x="5160120" y="2521101"/>
              <a:ext cx="301257" cy="381085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6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89" name="Freeform 13"/>
            <p:cNvSpPr>
              <a:spLocks/>
            </p:cNvSpPr>
            <p:nvPr/>
          </p:nvSpPr>
          <p:spPr bwMode="auto">
            <a:xfrm>
              <a:off x="5223594" y="2607001"/>
              <a:ext cx="197744" cy="8416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ja-JP" altLang="ja-JP" sz="1890" u="sng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42" name="Freeform 13"/>
            <p:cNvSpPr>
              <a:spLocks/>
            </p:cNvSpPr>
            <p:nvPr/>
          </p:nvSpPr>
          <p:spPr bwMode="auto">
            <a:xfrm>
              <a:off x="5225963" y="2745452"/>
              <a:ext cx="197744" cy="8416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ja-JP" altLang="ja-JP" sz="1890" u="sng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898717" y="4036409"/>
            <a:ext cx="525950" cy="610324"/>
            <a:chOff x="5675776" y="2315709"/>
            <a:chExt cx="525950" cy="610324"/>
          </a:xfrm>
        </p:grpSpPr>
        <p:sp>
          <p:nvSpPr>
            <p:cNvPr id="345" name="角丸四角形 344"/>
            <p:cNvSpPr/>
            <p:nvPr/>
          </p:nvSpPr>
          <p:spPr>
            <a:xfrm>
              <a:off x="5915592" y="2315709"/>
              <a:ext cx="133791" cy="9170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49" name="角丸四角形 348"/>
            <p:cNvSpPr/>
            <p:nvPr/>
          </p:nvSpPr>
          <p:spPr>
            <a:xfrm>
              <a:off x="5763248" y="2488581"/>
              <a:ext cx="160757" cy="9170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50" name="角丸四角形 349"/>
            <p:cNvSpPr/>
            <p:nvPr/>
          </p:nvSpPr>
          <p:spPr>
            <a:xfrm>
              <a:off x="6040969" y="2490639"/>
              <a:ext cx="160757" cy="9170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51" name="角丸四角形 350"/>
            <p:cNvSpPr/>
            <p:nvPr/>
          </p:nvSpPr>
          <p:spPr>
            <a:xfrm>
              <a:off x="6040456" y="2666131"/>
              <a:ext cx="160757" cy="9170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52" name="角丸四角形 351"/>
            <p:cNvSpPr/>
            <p:nvPr/>
          </p:nvSpPr>
          <p:spPr>
            <a:xfrm>
              <a:off x="5675776" y="2664558"/>
              <a:ext cx="160757" cy="9170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53" name="角丸四角形 352"/>
            <p:cNvSpPr/>
            <p:nvPr/>
          </p:nvSpPr>
          <p:spPr>
            <a:xfrm>
              <a:off x="5853498" y="2661454"/>
              <a:ext cx="171926" cy="9170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47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54" name="角丸四角形 353"/>
            <p:cNvSpPr/>
            <p:nvPr/>
          </p:nvSpPr>
          <p:spPr>
            <a:xfrm>
              <a:off x="5859083" y="2834326"/>
              <a:ext cx="160757" cy="9170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680" dirty="0">
                <a:latin typeface="Segoe UI" panose="020B0502040204020203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355" name="直線コネクタ 354"/>
            <p:cNvCxnSpPr>
              <a:stCxn id="353" idx="2"/>
              <a:endCxn id="354" idx="0"/>
            </p:cNvCxnSpPr>
            <p:nvPr/>
          </p:nvCxnSpPr>
          <p:spPr>
            <a:xfrm>
              <a:off x="5939462" y="2753161"/>
              <a:ext cx="0" cy="811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直線コネクタ 355"/>
            <p:cNvCxnSpPr>
              <a:stCxn id="349" idx="2"/>
              <a:endCxn id="352" idx="0"/>
            </p:cNvCxnSpPr>
            <p:nvPr/>
          </p:nvCxnSpPr>
          <p:spPr>
            <a:xfrm flipH="1">
              <a:off x="5756154" y="2580289"/>
              <a:ext cx="87472" cy="842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直線コネクタ 356"/>
            <p:cNvCxnSpPr>
              <a:stCxn id="349" idx="2"/>
              <a:endCxn id="353" idx="0"/>
            </p:cNvCxnSpPr>
            <p:nvPr/>
          </p:nvCxnSpPr>
          <p:spPr>
            <a:xfrm>
              <a:off x="5843627" y="2580289"/>
              <a:ext cx="95835" cy="811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直線コネクタ 357"/>
            <p:cNvCxnSpPr>
              <a:stCxn id="350" idx="2"/>
              <a:endCxn id="351" idx="0"/>
            </p:cNvCxnSpPr>
            <p:nvPr/>
          </p:nvCxnSpPr>
          <p:spPr>
            <a:xfrm flipH="1">
              <a:off x="6120834" y="2582347"/>
              <a:ext cx="513" cy="83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>
              <a:stCxn id="345" idx="2"/>
              <a:endCxn id="349" idx="0"/>
            </p:cNvCxnSpPr>
            <p:nvPr/>
          </p:nvCxnSpPr>
          <p:spPr>
            <a:xfrm flipH="1">
              <a:off x="5843627" y="2407416"/>
              <a:ext cx="138860" cy="811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直線コネクタ 359"/>
            <p:cNvCxnSpPr>
              <a:stCxn id="345" idx="2"/>
              <a:endCxn id="350" idx="0"/>
            </p:cNvCxnSpPr>
            <p:nvPr/>
          </p:nvCxnSpPr>
          <p:spPr>
            <a:xfrm>
              <a:off x="5982487" y="2407416"/>
              <a:ext cx="138860" cy="832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1" name="直線矢印コネクタ 360"/>
          <p:cNvCxnSpPr>
            <a:stCxn id="288" idx="1"/>
            <a:endCxn id="352" idx="1"/>
          </p:cNvCxnSpPr>
          <p:nvPr/>
        </p:nvCxnSpPr>
        <p:spPr>
          <a:xfrm flipV="1">
            <a:off x="684318" y="4431112"/>
            <a:ext cx="214399" cy="123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2" name="表 3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90146"/>
              </p:ext>
            </p:extLst>
          </p:nvPr>
        </p:nvGraphicFramePr>
        <p:xfrm>
          <a:off x="1661184" y="3891037"/>
          <a:ext cx="377362" cy="3658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56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ワード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個数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xxx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3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err="1" smtClean="0"/>
                        <a:t>yyy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2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…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…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3" name="表 3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75081"/>
              </p:ext>
            </p:extLst>
          </p:nvPr>
        </p:nvGraphicFramePr>
        <p:xfrm>
          <a:off x="1671578" y="4442299"/>
          <a:ext cx="377362" cy="36744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56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ワード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個数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xxx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4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err="1" smtClean="0"/>
                        <a:t>yyy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3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…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600" dirty="0" smtClean="0"/>
                        <a:t>…</a:t>
                      </a:r>
                      <a:endParaRPr kumimoji="1" lang="ja-JP" altLang="en-US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4" name="テキスト ボックス 9"/>
          <p:cNvSpPr txBox="1"/>
          <p:nvPr/>
        </p:nvSpPr>
        <p:spPr>
          <a:xfrm>
            <a:off x="832196" y="4717623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抽象構文木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65" name="直線矢印コネクタ 364"/>
          <p:cNvCxnSpPr>
            <a:stCxn id="350" idx="3"/>
            <a:endCxn id="362" idx="1"/>
          </p:cNvCxnSpPr>
          <p:nvPr/>
        </p:nvCxnSpPr>
        <p:spPr>
          <a:xfrm flipV="1">
            <a:off x="1424667" y="4073981"/>
            <a:ext cx="236517" cy="18321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矢印コネクタ 365"/>
          <p:cNvCxnSpPr>
            <a:stCxn id="351" idx="3"/>
            <a:endCxn id="363" idx="1"/>
          </p:cNvCxnSpPr>
          <p:nvPr/>
        </p:nvCxnSpPr>
        <p:spPr>
          <a:xfrm>
            <a:off x="1424154" y="4432685"/>
            <a:ext cx="247424" cy="19333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テキスト ボックス 9"/>
          <p:cNvSpPr txBox="1"/>
          <p:nvPr/>
        </p:nvSpPr>
        <p:spPr>
          <a:xfrm>
            <a:off x="1542925" y="3719424"/>
            <a:ext cx="6014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A</a:t>
            </a:r>
            <a:endParaRPr lang="ja-JP" altLang="en-US" sz="7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368" name="テキスト ボックス 9"/>
          <p:cNvSpPr txBox="1"/>
          <p:nvPr/>
        </p:nvSpPr>
        <p:spPr>
          <a:xfrm>
            <a:off x="1454265" y="4810247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ワードリスト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pic>
        <p:nvPicPr>
          <p:cNvPr id="369" name="図 368"/>
          <p:cNvPicPr/>
          <p:nvPr/>
        </p:nvPicPr>
        <p:blipFill>
          <a:blip r:embed="rId16"/>
          <a:stretch>
            <a:fillRect/>
          </a:stretch>
        </p:blipFill>
        <p:spPr>
          <a:xfrm>
            <a:off x="2226834" y="3917860"/>
            <a:ext cx="491192" cy="142922"/>
          </a:xfrm>
          <a:prstGeom prst="rect">
            <a:avLst/>
          </a:prstGeom>
        </p:spPr>
      </p:pic>
      <p:pic>
        <p:nvPicPr>
          <p:cNvPr id="370" name="図 369"/>
          <p:cNvPicPr/>
          <p:nvPr/>
        </p:nvPicPr>
        <p:blipFill>
          <a:blip r:embed="rId17"/>
          <a:stretch>
            <a:fillRect/>
          </a:stretch>
        </p:blipFill>
        <p:spPr>
          <a:xfrm>
            <a:off x="2230882" y="4554737"/>
            <a:ext cx="497525" cy="144109"/>
          </a:xfrm>
          <a:prstGeom prst="rect">
            <a:avLst/>
          </a:prstGeom>
        </p:spPr>
      </p:pic>
      <p:cxnSp>
        <p:nvCxnSpPr>
          <p:cNvPr id="371" name="直線矢印コネクタ 370"/>
          <p:cNvCxnSpPr>
            <a:stCxn id="369" idx="3"/>
          </p:cNvCxnSpPr>
          <p:nvPr/>
        </p:nvCxnSpPr>
        <p:spPr>
          <a:xfrm>
            <a:off x="2718026" y="3989321"/>
            <a:ext cx="183824" cy="12737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矢印コネクタ 371"/>
          <p:cNvCxnSpPr>
            <a:stCxn id="363" idx="3"/>
            <a:endCxn id="370" idx="1"/>
          </p:cNvCxnSpPr>
          <p:nvPr/>
        </p:nvCxnSpPr>
        <p:spPr>
          <a:xfrm>
            <a:off x="2048940" y="4626019"/>
            <a:ext cx="181942" cy="77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テキスト ボックス 9"/>
          <p:cNvSpPr txBox="1"/>
          <p:nvPr/>
        </p:nvSpPr>
        <p:spPr>
          <a:xfrm>
            <a:off x="2130360" y="4712365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特徴ベクトル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374" name="角丸四角形 373"/>
          <p:cNvSpPr/>
          <p:nvPr/>
        </p:nvSpPr>
        <p:spPr>
          <a:xfrm>
            <a:off x="2962900" y="4288289"/>
            <a:ext cx="540000" cy="396000"/>
          </a:xfrm>
          <a:prstGeom prst="roundRect">
            <a:avLst/>
          </a:prstGeom>
          <a:solidFill>
            <a:srgbClr val="66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C</a:t>
            </a:r>
          </a:p>
          <a:p>
            <a:pPr algn="ctr"/>
            <a:r>
              <a:rPr lang="ja-JP" altLang="en-US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D</a:t>
            </a:r>
          </a:p>
          <a:p>
            <a:pPr algn="ctr"/>
            <a:r>
              <a:rPr lang="ja-JP" altLang="en-US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E</a:t>
            </a:r>
            <a:endParaRPr lang="ja-JP" altLang="en-US" sz="7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29" name="角丸四角形 428"/>
          <p:cNvSpPr/>
          <p:nvPr/>
        </p:nvSpPr>
        <p:spPr>
          <a:xfrm>
            <a:off x="2954844" y="3918708"/>
            <a:ext cx="540000" cy="288000"/>
          </a:xfrm>
          <a:prstGeom prst="roundRect">
            <a:avLst/>
          </a:prstGeom>
          <a:solidFill>
            <a:srgbClr val="66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A</a:t>
            </a:r>
          </a:p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B</a:t>
            </a:r>
          </a:p>
        </p:txBody>
      </p:sp>
      <p:cxnSp>
        <p:nvCxnSpPr>
          <p:cNvPr id="430" name="直線矢印コネクタ 429"/>
          <p:cNvCxnSpPr>
            <a:stCxn id="370" idx="3"/>
          </p:cNvCxnSpPr>
          <p:nvPr/>
        </p:nvCxnSpPr>
        <p:spPr>
          <a:xfrm flipV="1">
            <a:off x="2728407" y="4481247"/>
            <a:ext cx="190800" cy="14554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テキスト ボックス 9"/>
          <p:cNvSpPr txBox="1"/>
          <p:nvPr/>
        </p:nvSpPr>
        <p:spPr>
          <a:xfrm>
            <a:off x="2940923" y="4723377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クラスタ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432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923105"/>
              </p:ext>
            </p:extLst>
          </p:nvPr>
        </p:nvGraphicFramePr>
        <p:xfrm>
          <a:off x="3709388" y="3787887"/>
          <a:ext cx="898800" cy="8964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8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類似度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ブロック対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クローン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0.95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✓</a:t>
                      </a:r>
                      <a:endParaRPr kumimoji="1" lang="en-US" altLang="ja-JP" sz="8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7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0.70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7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0.90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✓</a:t>
                      </a:r>
                      <a:endParaRPr kumimoji="1" lang="ja-JP" altLang="en-US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0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ブロック</a:t>
                      </a:r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E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…</a:t>
                      </a:r>
                      <a:endParaRPr kumimoji="1" lang="ja-JP" altLang="en-US" sz="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33" name="直線矢印コネクタ 432"/>
          <p:cNvCxnSpPr>
            <a:stCxn id="429" idx="3"/>
          </p:cNvCxnSpPr>
          <p:nvPr/>
        </p:nvCxnSpPr>
        <p:spPr>
          <a:xfrm>
            <a:off x="3494844" y="4062708"/>
            <a:ext cx="183824" cy="6540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線矢印コネクタ 433"/>
          <p:cNvCxnSpPr>
            <a:stCxn id="374" idx="3"/>
          </p:cNvCxnSpPr>
          <p:nvPr/>
        </p:nvCxnSpPr>
        <p:spPr>
          <a:xfrm flipV="1">
            <a:off x="3502900" y="4419648"/>
            <a:ext cx="175768" cy="6664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テキスト ボックス 9"/>
          <p:cNvSpPr txBox="1"/>
          <p:nvPr/>
        </p:nvSpPr>
        <p:spPr>
          <a:xfrm>
            <a:off x="1567489" y="4281192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latin typeface="Segoe UI" panose="020B0502040204020203" pitchFamily="34" charset="0"/>
                <a:ea typeface="メイリオ" panose="020B0604030504040204" pitchFamily="50" charset="-128"/>
              </a:rPr>
              <a:t>B</a:t>
            </a:r>
            <a:endParaRPr lang="ja-JP" altLang="en-US" sz="7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36" name="テキスト ボックス 9"/>
          <p:cNvSpPr txBox="1"/>
          <p:nvPr/>
        </p:nvSpPr>
        <p:spPr>
          <a:xfrm>
            <a:off x="3617018" y="4723377"/>
            <a:ext cx="1107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8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クローンペアリスト</a:t>
            </a:r>
            <a:endParaRPr lang="ja-JP" altLang="en-US" sz="8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37" name="テキスト ボックス 9"/>
          <p:cNvSpPr txBox="1"/>
          <p:nvPr/>
        </p:nvSpPr>
        <p:spPr>
          <a:xfrm>
            <a:off x="2169573" y="3796726"/>
            <a:ext cx="6014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A</a:t>
            </a:r>
            <a:endParaRPr lang="ja-JP" altLang="en-US" sz="7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38" name="テキスト ボックス 9"/>
          <p:cNvSpPr txBox="1"/>
          <p:nvPr/>
        </p:nvSpPr>
        <p:spPr>
          <a:xfrm>
            <a:off x="2169573" y="4401123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7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ブロック</a:t>
            </a:r>
            <a:r>
              <a:rPr lang="en-US" altLang="ja-JP" sz="700" dirty="0">
                <a:latin typeface="Segoe UI" panose="020B0502040204020203" pitchFamily="34" charset="0"/>
                <a:ea typeface="メイリオ" panose="020B0604030504040204" pitchFamily="50" charset="-128"/>
              </a:rPr>
              <a:t>B</a:t>
            </a:r>
            <a:endParaRPr lang="ja-JP" altLang="en-US" sz="7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439" name="直線矢印コネクタ 438"/>
          <p:cNvCxnSpPr/>
          <p:nvPr/>
        </p:nvCxnSpPr>
        <p:spPr>
          <a:xfrm>
            <a:off x="2048940" y="3986715"/>
            <a:ext cx="181942" cy="77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角丸四角形 439"/>
          <p:cNvSpPr/>
          <p:nvPr/>
        </p:nvSpPr>
        <p:spPr bwMode="auto">
          <a:xfrm>
            <a:off x="573687" y="3587436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STEP1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41" name="角丸四角形 440"/>
          <p:cNvSpPr/>
          <p:nvPr/>
        </p:nvSpPr>
        <p:spPr bwMode="auto">
          <a:xfrm>
            <a:off x="1336058" y="3587436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STEP2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42" name="角丸四角形 441"/>
          <p:cNvSpPr/>
          <p:nvPr/>
        </p:nvSpPr>
        <p:spPr bwMode="auto">
          <a:xfrm>
            <a:off x="1963165" y="3587436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STEP3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43" name="角丸四角形 442"/>
          <p:cNvSpPr/>
          <p:nvPr/>
        </p:nvSpPr>
        <p:spPr bwMode="auto">
          <a:xfrm>
            <a:off x="2629938" y="3587436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STEP4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44" name="角丸四角形 443"/>
          <p:cNvSpPr/>
          <p:nvPr/>
        </p:nvSpPr>
        <p:spPr bwMode="auto">
          <a:xfrm>
            <a:off x="3401887" y="3587436"/>
            <a:ext cx="360000" cy="14400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STEP5</a:t>
            </a:r>
            <a:endParaRPr kumimoji="0" lang="ja-JP" altLang="en-US" sz="800" dirty="0">
              <a:solidFill>
                <a:schemeClr val="tx1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52" name="テキスト ボックス 451"/>
          <p:cNvSpPr txBox="1"/>
          <p:nvPr/>
        </p:nvSpPr>
        <p:spPr>
          <a:xfrm>
            <a:off x="4806559" y="93994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/>
              <a:t>集約</a:t>
            </a:r>
            <a:endParaRPr kumimoji="1" lang="ja-JP" altLang="en-US" sz="1200" b="1" dirty="0"/>
          </a:p>
        </p:txBody>
      </p:sp>
      <p:cxnSp>
        <p:nvCxnSpPr>
          <p:cNvPr id="453" name="直線コネクタ 452"/>
          <p:cNvCxnSpPr>
            <a:stCxn id="201" idx="0"/>
            <a:endCxn id="201" idx="2"/>
          </p:cNvCxnSpPr>
          <p:nvPr/>
        </p:nvCxnSpPr>
        <p:spPr>
          <a:xfrm>
            <a:off x="4791183" y="742689"/>
            <a:ext cx="0" cy="1585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下矢印 453"/>
          <p:cNvSpPr/>
          <p:nvPr/>
        </p:nvSpPr>
        <p:spPr>
          <a:xfrm rot="16200000">
            <a:off x="257935" y="6143945"/>
            <a:ext cx="172411" cy="214924"/>
          </a:xfrm>
          <a:prstGeom prst="downArrow">
            <a:avLst>
              <a:gd name="adj1" fmla="val 50000"/>
              <a:gd name="adj2" fmla="val 58013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下矢印 454"/>
          <p:cNvSpPr/>
          <p:nvPr/>
        </p:nvSpPr>
        <p:spPr>
          <a:xfrm rot="16200000">
            <a:off x="257934" y="10693443"/>
            <a:ext cx="172411" cy="214924"/>
          </a:xfrm>
          <a:prstGeom prst="downArrow">
            <a:avLst>
              <a:gd name="adj1" fmla="val 50000"/>
              <a:gd name="adj2" fmla="val 58013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テキスト ボックス 472"/>
          <p:cNvSpPr txBox="1"/>
          <p:nvPr/>
        </p:nvSpPr>
        <p:spPr>
          <a:xfrm>
            <a:off x="5427626" y="3240961"/>
            <a:ext cx="397545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050" dirty="0" err="1" smtClean="0"/>
              <a:t>CCVolti</a:t>
            </a:r>
            <a:endParaRPr lang="en-US" altLang="ja-JP" sz="1050" dirty="0" smtClean="0"/>
          </a:p>
        </p:txBody>
      </p:sp>
      <p:sp>
        <p:nvSpPr>
          <p:cNvPr id="474" name="下矢印 473"/>
          <p:cNvSpPr/>
          <p:nvPr/>
        </p:nvSpPr>
        <p:spPr>
          <a:xfrm rot="16200000">
            <a:off x="257935" y="11752647"/>
            <a:ext cx="172411" cy="214924"/>
          </a:xfrm>
          <a:prstGeom prst="downArrow">
            <a:avLst>
              <a:gd name="adj1" fmla="val 50000"/>
              <a:gd name="adj2" fmla="val 58013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45696</TotalTime>
  <Words>661</Words>
  <Application>Microsoft Office PowerPoint</Application>
  <PresentationFormat>A3 297x420 mm</PresentationFormat>
  <Paragraphs>268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ＭＳ Ｐゴシック</vt:lpstr>
      <vt:lpstr>MS UI Gothic</vt:lpstr>
      <vt:lpstr>Noto Sans CJK JP Regular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PowerPoint プレゼンテーション</vt:lpstr>
    </vt:vector>
  </TitlesOfParts>
  <Company>Osaka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KANDA Tetsuya</dc:creator>
  <cp:lastModifiedBy>Honda Hirotaka</cp:lastModifiedBy>
  <cp:revision>885</cp:revision>
  <cp:lastPrinted>2019-05-21T08:37:43Z</cp:lastPrinted>
  <dcterms:created xsi:type="dcterms:W3CDTF">2014-11-28T05:26:57Z</dcterms:created>
  <dcterms:modified xsi:type="dcterms:W3CDTF">2019-09-02T05:45:24Z</dcterms:modified>
</cp:coreProperties>
</file>