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
  </p:notesMasterIdLst>
  <p:handoutMasterIdLst>
    <p:handoutMasterId r:id="rId5"/>
  </p:handoutMasterIdLst>
  <p:sldIdLst>
    <p:sldId id="256" r:id="rId2"/>
    <p:sldId id="257" r:id="rId3"/>
  </p:sldIdLst>
  <p:sldSz cx="9601200" cy="12801600" type="A3"/>
  <p:notesSz cx="9934575" cy="14363700"/>
  <p:defaultTextStyle>
    <a:defPPr>
      <a:defRPr lang="ja-JP"/>
    </a:defPPr>
    <a:lvl1pPr marL="0" algn="l" defTabSz="914230" rtl="0" eaLnBrk="1" latinLnBrk="0" hangingPunct="1">
      <a:defRPr kumimoji="1" sz="1800" kern="1200">
        <a:solidFill>
          <a:schemeClr val="tx1"/>
        </a:solidFill>
        <a:latin typeface="+mn-lt"/>
        <a:ea typeface="+mn-ea"/>
        <a:cs typeface="+mn-cs"/>
      </a:defRPr>
    </a:lvl1pPr>
    <a:lvl2pPr marL="457116" algn="l" defTabSz="914230" rtl="0" eaLnBrk="1" latinLnBrk="0" hangingPunct="1">
      <a:defRPr kumimoji="1" sz="1800" kern="1200">
        <a:solidFill>
          <a:schemeClr val="tx1"/>
        </a:solidFill>
        <a:latin typeface="+mn-lt"/>
        <a:ea typeface="+mn-ea"/>
        <a:cs typeface="+mn-cs"/>
      </a:defRPr>
    </a:lvl2pPr>
    <a:lvl3pPr marL="914230" algn="l" defTabSz="914230" rtl="0" eaLnBrk="1" latinLnBrk="0" hangingPunct="1">
      <a:defRPr kumimoji="1" sz="1800" kern="1200">
        <a:solidFill>
          <a:schemeClr val="tx1"/>
        </a:solidFill>
        <a:latin typeface="+mn-lt"/>
        <a:ea typeface="+mn-ea"/>
        <a:cs typeface="+mn-cs"/>
      </a:defRPr>
    </a:lvl3pPr>
    <a:lvl4pPr marL="1371346" algn="l" defTabSz="914230" rtl="0" eaLnBrk="1" latinLnBrk="0" hangingPunct="1">
      <a:defRPr kumimoji="1" sz="1800" kern="1200">
        <a:solidFill>
          <a:schemeClr val="tx1"/>
        </a:solidFill>
        <a:latin typeface="+mn-lt"/>
        <a:ea typeface="+mn-ea"/>
        <a:cs typeface="+mn-cs"/>
      </a:defRPr>
    </a:lvl4pPr>
    <a:lvl5pPr marL="1828462" algn="l" defTabSz="914230" rtl="0" eaLnBrk="1" latinLnBrk="0" hangingPunct="1">
      <a:defRPr kumimoji="1" sz="1800" kern="1200">
        <a:solidFill>
          <a:schemeClr val="tx1"/>
        </a:solidFill>
        <a:latin typeface="+mn-lt"/>
        <a:ea typeface="+mn-ea"/>
        <a:cs typeface="+mn-cs"/>
      </a:defRPr>
    </a:lvl5pPr>
    <a:lvl6pPr marL="2285578" algn="l" defTabSz="914230" rtl="0" eaLnBrk="1" latinLnBrk="0" hangingPunct="1">
      <a:defRPr kumimoji="1" sz="1800" kern="1200">
        <a:solidFill>
          <a:schemeClr val="tx1"/>
        </a:solidFill>
        <a:latin typeface="+mn-lt"/>
        <a:ea typeface="+mn-ea"/>
        <a:cs typeface="+mn-cs"/>
      </a:defRPr>
    </a:lvl6pPr>
    <a:lvl7pPr marL="2742693" algn="l" defTabSz="914230" rtl="0" eaLnBrk="1" latinLnBrk="0" hangingPunct="1">
      <a:defRPr kumimoji="1" sz="1800" kern="1200">
        <a:solidFill>
          <a:schemeClr val="tx1"/>
        </a:solidFill>
        <a:latin typeface="+mn-lt"/>
        <a:ea typeface="+mn-ea"/>
        <a:cs typeface="+mn-cs"/>
      </a:defRPr>
    </a:lvl7pPr>
    <a:lvl8pPr marL="3199808" algn="l" defTabSz="914230" rtl="0" eaLnBrk="1" latinLnBrk="0" hangingPunct="1">
      <a:defRPr kumimoji="1" sz="1800" kern="1200">
        <a:solidFill>
          <a:schemeClr val="tx1"/>
        </a:solidFill>
        <a:latin typeface="+mn-lt"/>
        <a:ea typeface="+mn-ea"/>
        <a:cs typeface="+mn-cs"/>
      </a:defRPr>
    </a:lvl8pPr>
    <a:lvl9pPr marL="3656924" algn="l" defTabSz="91423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shio Takashi" initials="IT" lastIdx="10" clrIdx="0">
    <p:extLst>
      <p:ext uri="{19B8F6BF-5375-455C-9EA6-DF929625EA0E}">
        <p15:presenceInfo xmlns:p15="http://schemas.microsoft.com/office/powerpoint/2012/main" userId="b4b1e7b0026754c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722"/>
    <a:srgbClr val="0000FF"/>
    <a:srgbClr val="FF9800"/>
    <a:srgbClr val="3F51B5"/>
    <a:srgbClr val="607D8B"/>
    <a:srgbClr val="2D2D2D"/>
    <a:srgbClr val="9E9E9E"/>
    <a:srgbClr val="E91E63"/>
    <a:srgbClr val="FFFFFF"/>
    <a:srgbClr val="FAFA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中間スタイル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33" autoAdjust="0"/>
    <p:restoredTop sz="73927" autoAdjust="0"/>
  </p:normalViewPr>
  <p:slideViewPr>
    <p:cSldViewPr snapToGrid="0">
      <p:cViewPr varScale="1">
        <p:scale>
          <a:sx n="40" d="100"/>
          <a:sy n="40" d="100"/>
        </p:scale>
        <p:origin x="2818" y="43"/>
      </p:cViewPr>
      <p:guideLst/>
    </p:cSldViewPr>
  </p:slideViewPr>
  <p:notesTextViewPr>
    <p:cViewPr>
      <p:scale>
        <a:sx n="1" d="1"/>
        <a:sy n="1" d="1"/>
      </p:scale>
      <p:origin x="0" y="0"/>
    </p:cViewPr>
  </p:notesTextViewPr>
  <p:notesViewPr>
    <p:cSldViewPr snapToGrid="0">
      <p:cViewPr varScale="1">
        <p:scale>
          <a:sx n="125" d="100"/>
          <a:sy n="125" d="100"/>
        </p:scale>
        <p:origin x="1086"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y-fujiwr\Desktop\GCN&#23455;&#39443;&#32080;&#26524;\20&#12463;&#12521;&#12473;&#20998;&#39006;log&#12414;&#12392;&#12417;.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y-fujiwr\Desktop\GCN&#23455;&#39443;&#32080;&#26524;\20&#12463;&#12521;&#12473;&#20998;&#39006;log&#12414;&#12392;&#12417;.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Sheet1!$B$1</c:f>
              <c:strCache>
                <c:ptCount val="1"/>
                <c:pt idx="0">
                  <c:v>Recall</c:v>
                </c:pt>
              </c:strCache>
            </c:strRef>
          </c:tx>
          <c:spPr>
            <a:ln w="12700" cap="flat" cmpd="sng" algn="ctr">
              <a:solidFill>
                <a:schemeClr val="dk1"/>
              </a:solidFill>
              <a:prstDash val="solid"/>
              <a:miter lim="800000"/>
            </a:ln>
            <a:effectLst/>
          </c:spPr>
          <c:marker>
            <c:symbol val="circle"/>
            <c:size val="5"/>
            <c:spPr>
              <a:solidFill>
                <a:schemeClr val="tx1"/>
              </a:solidFill>
              <a:ln w="12700" cap="flat" cmpd="sng" algn="ctr">
                <a:solidFill>
                  <a:schemeClr val="dk1"/>
                </a:solidFill>
                <a:prstDash val="solid"/>
                <a:miter lim="800000"/>
              </a:ln>
              <a:effectLst/>
            </c:spPr>
          </c:marker>
          <c:xVal>
            <c:numRef>
              <c:f>Sheet1!$A$2:$A$10</c:f>
              <c:numCache>
                <c:formatCode>General</c:formatCode>
                <c:ptCount val="9"/>
                <c:pt idx="0">
                  <c:v>0</c:v>
                </c:pt>
                <c:pt idx="1">
                  <c:v>1</c:v>
                </c:pt>
                <c:pt idx="2">
                  <c:v>2</c:v>
                </c:pt>
                <c:pt idx="3">
                  <c:v>3</c:v>
                </c:pt>
                <c:pt idx="4">
                  <c:v>4</c:v>
                </c:pt>
                <c:pt idx="5">
                  <c:v>5</c:v>
                </c:pt>
                <c:pt idx="6">
                  <c:v>6</c:v>
                </c:pt>
                <c:pt idx="7">
                  <c:v>7</c:v>
                </c:pt>
                <c:pt idx="8">
                  <c:v>8</c:v>
                </c:pt>
              </c:numCache>
            </c:numRef>
          </c:xVal>
          <c:yVal>
            <c:numRef>
              <c:f>Sheet1!$B$2:$B$10</c:f>
              <c:numCache>
                <c:formatCode>General</c:formatCode>
                <c:ptCount val="9"/>
                <c:pt idx="0">
                  <c:v>0.75</c:v>
                </c:pt>
                <c:pt idx="1">
                  <c:v>0.8125</c:v>
                </c:pt>
                <c:pt idx="2">
                  <c:v>0.83299999999999996</c:v>
                </c:pt>
                <c:pt idx="3">
                  <c:v>0.75</c:v>
                </c:pt>
                <c:pt idx="4">
                  <c:v>0.88500000000000001</c:v>
                </c:pt>
                <c:pt idx="5">
                  <c:v>0.86499999999999999</c:v>
                </c:pt>
                <c:pt idx="6">
                  <c:v>0.91600000000000004</c:v>
                </c:pt>
                <c:pt idx="7">
                  <c:v>0.98899999999999999</c:v>
                </c:pt>
                <c:pt idx="8">
                  <c:v>1</c:v>
                </c:pt>
              </c:numCache>
            </c:numRef>
          </c:yVal>
          <c:smooth val="0"/>
          <c:extLst>
            <c:ext xmlns:c16="http://schemas.microsoft.com/office/drawing/2014/chart" uri="{C3380CC4-5D6E-409C-BE32-E72D297353CC}">
              <c16:uniqueId val="{00000000-55BD-46AC-B58A-C49B924E5A25}"/>
            </c:ext>
          </c:extLst>
        </c:ser>
        <c:dLbls>
          <c:showLegendKey val="0"/>
          <c:showVal val="0"/>
          <c:showCatName val="0"/>
          <c:showSerName val="0"/>
          <c:showPercent val="0"/>
          <c:showBubbleSize val="0"/>
        </c:dLbls>
        <c:axId val="546891119"/>
        <c:axId val="546892783"/>
      </c:scatterChart>
      <c:valAx>
        <c:axId val="546891119"/>
        <c:scaling>
          <c:orientation val="minMax"/>
          <c:max val="8"/>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ja-JP" altLang="en-US" sz="1200" baseline="0" dirty="0" smtClean="0"/>
                  <a:t>データ追加回数</a:t>
                </a:r>
                <a:endParaRPr lang="ja-JP" altLang="en-US" sz="1200" dirty="0"/>
              </a:p>
            </c:rich>
          </c:tx>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46892783"/>
        <c:crosses val="autoZero"/>
        <c:crossBetween val="midCat"/>
      </c:valAx>
      <c:valAx>
        <c:axId val="546892783"/>
        <c:scaling>
          <c:orientation val="minMax"/>
          <c:max val="1"/>
          <c:min val="0.60000000000000009"/>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vert="eaVert" wrap="square" anchor="ctr" anchorCtr="1"/>
              <a:lstStyle/>
              <a:p>
                <a:pPr>
                  <a:defRPr sz="1200" b="0" i="0" u="none" strike="noStrike" kern="1200" baseline="0">
                    <a:solidFill>
                      <a:schemeClr val="tx1">
                        <a:lumMod val="65000"/>
                        <a:lumOff val="35000"/>
                      </a:schemeClr>
                    </a:solidFill>
                    <a:latin typeface="+mn-lt"/>
                    <a:ea typeface="+mn-ea"/>
                    <a:cs typeface="+mn-cs"/>
                  </a:defRPr>
                </a:pPr>
                <a:r>
                  <a:rPr lang="ja-JP" altLang="en-US" sz="1200" dirty="0" smtClean="0"/>
                  <a:t>提案手法の分類精度</a:t>
                </a:r>
                <a:endParaRPr lang="ja-JP" altLang="en-US" sz="1200" dirty="0"/>
              </a:p>
            </c:rich>
          </c:tx>
          <c:layout/>
          <c:overlay val="0"/>
          <c:spPr>
            <a:noFill/>
            <a:ln>
              <a:noFill/>
            </a:ln>
            <a:effectLst/>
          </c:spPr>
          <c:txPr>
            <a:bodyPr rot="0" spcFirstLastPara="1" vertOverflow="ellipsis" vert="eaVert"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ja-JP"/>
            </a:p>
          </c:txPr>
        </c:title>
        <c:numFmt formatCode="#,##0.00_);[Red]\(#,##0.00\)" sourceLinked="0"/>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46891119"/>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Sheet1!$B$1</c:f>
              <c:strCache>
                <c:ptCount val="1"/>
                <c:pt idx="0">
                  <c:v>Recall</c:v>
                </c:pt>
              </c:strCache>
            </c:strRef>
          </c:tx>
          <c:spPr>
            <a:ln w="12700" cap="flat" cmpd="sng" algn="ctr">
              <a:solidFill>
                <a:schemeClr val="dk1"/>
              </a:solidFill>
              <a:prstDash val="solid"/>
              <a:miter lim="800000"/>
            </a:ln>
            <a:effectLst/>
          </c:spPr>
          <c:marker>
            <c:symbol val="circle"/>
            <c:size val="5"/>
            <c:spPr>
              <a:solidFill>
                <a:schemeClr val="tx1"/>
              </a:solidFill>
              <a:ln w="12700" cap="flat" cmpd="sng" algn="ctr">
                <a:solidFill>
                  <a:schemeClr val="dk1"/>
                </a:solidFill>
                <a:prstDash val="solid"/>
                <a:miter lim="800000"/>
              </a:ln>
              <a:effectLst/>
            </c:spPr>
          </c:marker>
          <c:xVal>
            <c:numRef>
              <c:f>Sheet1!$A$2:$A$10</c:f>
              <c:numCache>
                <c:formatCode>General</c:formatCode>
                <c:ptCount val="9"/>
                <c:pt idx="0">
                  <c:v>0</c:v>
                </c:pt>
                <c:pt idx="1">
                  <c:v>1</c:v>
                </c:pt>
                <c:pt idx="2">
                  <c:v>2</c:v>
                </c:pt>
                <c:pt idx="3">
                  <c:v>3</c:v>
                </c:pt>
                <c:pt idx="4">
                  <c:v>4</c:v>
                </c:pt>
                <c:pt idx="5">
                  <c:v>5</c:v>
                </c:pt>
                <c:pt idx="6">
                  <c:v>6</c:v>
                </c:pt>
                <c:pt idx="7">
                  <c:v>7</c:v>
                </c:pt>
                <c:pt idx="8">
                  <c:v>8</c:v>
                </c:pt>
              </c:numCache>
            </c:numRef>
          </c:xVal>
          <c:yVal>
            <c:numRef>
              <c:f>Sheet1!$B$2:$B$10</c:f>
              <c:numCache>
                <c:formatCode>General</c:formatCode>
                <c:ptCount val="9"/>
                <c:pt idx="0">
                  <c:v>0.75</c:v>
                </c:pt>
                <c:pt idx="1">
                  <c:v>0.8125</c:v>
                </c:pt>
                <c:pt idx="2">
                  <c:v>0.83299999999999996</c:v>
                </c:pt>
                <c:pt idx="3">
                  <c:v>0.75</c:v>
                </c:pt>
                <c:pt idx="4">
                  <c:v>0.88500000000000001</c:v>
                </c:pt>
                <c:pt idx="5">
                  <c:v>0.86499999999999999</c:v>
                </c:pt>
                <c:pt idx="6">
                  <c:v>0.91600000000000004</c:v>
                </c:pt>
                <c:pt idx="7">
                  <c:v>0.98899999999999999</c:v>
                </c:pt>
                <c:pt idx="8">
                  <c:v>1</c:v>
                </c:pt>
              </c:numCache>
            </c:numRef>
          </c:yVal>
          <c:smooth val="0"/>
          <c:extLst>
            <c:ext xmlns:c16="http://schemas.microsoft.com/office/drawing/2014/chart" uri="{C3380CC4-5D6E-409C-BE32-E72D297353CC}">
              <c16:uniqueId val="{00000000-55BD-46AC-B58A-C49B924E5A25}"/>
            </c:ext>
          </c:extLst>
        </c:ser>
        <c:dLbls>
          <c:showLegendKey val="0"/>
          <c:showVal val="0"/>
          <c:showCatName val="0"/>
          <c:showSerName val="0"/>
          <c:showPercent val="0"/>
          <c:showBubbleSize val="0"/>
        </c:dLbls>
        <c:axId val="546891119"/>
        <c:axId val="546892783"/>
      </c:scatterChart>
      <c:valAx>
        <c:axId val="546891119"/>
        <c:scaling>
          <c:orientation val="minMax"/>
          <c:max val="8"/>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altLang="ja-JP" sz="1200" dirty="0" smtClean="0"/>
                  <a:t>STEP</a:t>
                </a:r>
                <a:r>
                  <a:rPr lang="en-US" altLang="ja-JP" sz="1200" baseline="0" dirty="0" smtClean="0"/>
                  <a:t> A3 </a:t>
                </a:r>
                <a:r>
                  <a:rPr lang="ja-JP" altLang="en-US" sz="1200" baseline="0" dirty="0" smtClean="0"/>
                  <a:t>の繰り返し回数</a:t>
                </a:r>
                <a:endParaRPr lang="ja-JP" altLang="en-US" sz="1200" dirty="0"/>
              </a:p>
            </c:rich>
          </c:tx>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46892783"/>
        <c:crosses val="autoZero"/>
        <c:crossBetween val="midCat"/>
      </c:valAx>
      <c:valAx>
        <c:axId val="546892783"/>
        <c:scaling>
          <c:orientation val="minMax"/>
          <c:max val="1"/>
          <c:min val="0.60000000000000009"/>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vert="eaVert" wrap="square" anchor="ctr" anchorCtr="1"/>
              <a:lstStyle/>
              <a:p>
                <a:pPr>
                  <a:defRPr sz="1200" b="0" i="0" u="none" strike="noStrike" kern="1200" baseline="0">
                    <a:solidFill>
                      <a:schemeClr val="tx1">
                        <a:lumMod val="65000"/>
                        <a:lumOff val="35000"/>
                      </a:schemeClr>
                    </a:solidFill>
                    <a:latin typeface="+mn-lt"/>
                    <a:ea typeface="+mn-ea"/>
                    <a:cs typeface="+mn-cs"/>
                  </a:defRPr>
                </a:pPr>
                <a:r>
                  <a:rPr lang="ja-JP" altLang="en-US" sz="1200" dirty="0" smtClean="0"/>
                  <a:t>提案手法の分類精度</a:t>
                </a:r>
                <a:endParaRPr lang="ja-JP" altLang="en-US" sz="1200" dirty="0"/>
              </a:p>
            </c:rich>
          </c:tx>
          <c:overlay val="0"/>
          <c:spPr>
            <a:noFill/>
            <a:ln>
              <a:noFill/>
            </a:ln>
            <a:effectLst/>
          </c:spPr>
          <c:txPr>
            <a:bodyPr rot="0" spcFirstLastPara="1" vertOverflow="ellipsis" vert="eaVert"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ja-JP"/>
            </a:p>
          </c:txPr>
        </c:title>
        <c:numFmt formatCode="#,##0.00_);[Red]\(#,##0.00\)" sourceLinked="0"/>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46891119"/>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4305445" cy="720052"/>
          </a:xfrm>
          <a:prstGeom prst="rect">
            <a:avLst/>
          </a:prstGeom>
        </p:spPr>
        <p:txBody>
          <a:bodyPr vert="horz" lIns="89227" tIns="44614" rIns="89227" bIns="44614" rtlCol="0"/>
          <a:lstStyle>
            <a:lvl1pPr algn="l">
              <a:defRPr sz="1000"/>
            </a:lvl1pPr>
          </a:lstStyle>
          <a:p>
            <a:endParaRPr kumimoji="1" lang="ja-JP" altLang="en-US"/>
          </a:p>
        </p:txBody>
      </p:sp>
      <p:sp>
        <p:nvSpPr>
          <p:cNvPr id="3" name="日付プレースホルダー 2"/>
          <p:cNvSpPr>
            <a:spLocks noGrp="1"/>
          </p:cNvSpPr>
          <p:nvPr>
            <p:ph type="dt" sz="quarter" idx="1"/>
          </p:nvPr>
        </p:nvSpPr>
        <p:spPr>
          <a:xfrm>
            <a:off x="5627589" y="1"/>
            <a:ext cx="4305445" cy="720052"/>
          </a:xfrm>
          <a:prstGeom prst="rect">
            <a:avLst/>
          </a:prstGeom>
        </p:spPr>
        <p:txBody>
          <a:bodyPr vert="horz" lIns="89227" tIns="44614" rIns="89227" bIns="44614" rtlCol="0"/>
          <a:lstStyle>
            <a:lvl1pPr algn="r">
              <a:defRPr sz="1000"/>
            </a:lvl1pPr>
          </a:lstStyle>
          <a:p>
            <a:fld id="{C084B7E0-6AE9-442D-8974-8C063C2FE887}" type="datetimeFigureOut">
              <a:rPr kumimoji="1" lang="ja-JP" altLang="en-US" smtClean="0"/>
              <a:t>2019/8/30</a:t>
            </a:fld>
            <a:endParaRPr kumimoji="1" lang="ja-JP" altLang="en-US"/>
          </a:p>
        </p:txBody>
      </p:sp>
      <p:sp>
        <p:nvSpPr>
          <p:cNvPr id="4" name="フッター プレースホルダー 3"/>
          <p:cNvSpPr>
            <a:spLocks noGrp="1"/>
          </p:cNvSpPr>
          <p:nvPr>
            <p:ph type="ftr" sz="quarter" idx="2"/>
          </p:nvPr>
        </p:nvSpPr>
        <p:spPr>
          <a:xfrm>
            <a:off x="0" y="13643650"/>
            <a:ext cx="4305445" cy="720050"/>
          </a:xfrm>
          <a:prstGeom prst="rect">
            <a:avLst/>
          </a:prstGeom>
        </p:spPr>
        <p:txBody>
          <a:bodyPr vert="horz" lIns="89227" tIns="44614" rIns="89227" bIns="44614" rtlCol="0" anchor="b"/>
          <a:lstStyle>
            <a:lvl1pPr algn="l">
              <a:defRPr sz="1000"/>
            </a:lvl1pPr>
          </a:lstStyle>
          <a:p>
            <a:endParaRPr kumimoji="1" lang="ja-JP" altLang="en-US"/>
          </a:p>
        </p:txBody>
      </p:sp>
      <p:sp>
        <p:nvSpPr>
          <p:cNvPr id="5" name="スライド番号プレースホルダー 4"/>
          <p:cNvSpPr>
            <a:spLocks noGrp="1"/>
          </p:cNvSpPr>
          <p:nvPr>
            <p:ph type="sldNum" sz="quarter" idx="3"/>
          </p:nvPr>
        </p:nvSpPr>
        <p:spPr>
          <a:xfrm>
            <a:off x="5627589" y="13643650"/>
            <a:ext cx="4305445" cy="720050"/>
          </a:xfrm>
          <a:prstGeom prst="rect">
            <a:avLst/>
          </a:prstGeom>
        </p:spPr>
        <p:txBody>
          <a:bodyPr vert="horz" lIns="89227" tIns="44614" rIns="89227" bIns="44614" rtlCol="0" anchor="b"/>
          <a:lstStyle>
            <a:lvl1pPr algn="r">
              <a:defRPr sz="1000"/>
            </a:lvl1pPr>
          </a:lstStyle>
          <a:p>
            <a:fld id="{2D3201B4-642F-4A7E-9407-2DD12CACBFE7}" type="slidenum">
              <a:rPr kumimoji="1" lang="ja-JP" altLang="en-US" smtClean="0"/>
              <a:t>‹#›</a:t>
            </a:fld>
            <a:endParaRPr kumimoji="1" lang="ja-JP" altLang="en-US"/>
          </a:p>
        </p:txBody>
      </p:sp>
    </p:spTree>
    <p:extLst>
      <p:ext uri="{BB962C8B-B14F-4D97-AF65-F5344CB8AC3E}">
        <p14:creationId xmlns:p14="http://schemas.microsoft.com/office/powerpoint/2010/main" val="106898671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スライド イメージ プレースホルダー 7"/>
          <p:cNvSpPr>
            <a:spLocks noGrp="1" noRot="1" noChangeAspect="1"/>
          </p:cNvSpPr>
          <p:nvPr>
            <p:ph type="sldImg" idx="2"/>
          </p:nvPr>
        </p:nvSpPr>
        <p:spPr>
          <a:xfrm>
            <a:off x="-419100" y="0"/>
            <a:ext cx="10772775" cy="14363700"/>
          </a:xfrm>
          <a:prstGeom prst="rect">
            <a:avLst/>
          </a:prstGeom>
          <a:noFill/>
          <a:ln w="12700">
            <a:solidFill>
              <a:prstClr val="black"/>
            </a:solidFill>
          </a:ln>
        </p:spPr>
        <p:txBody>
          <a:bodyPr vert="horz" lIns="138812" tIns="69406" rIns="138812" bIns="69406" rtlCol="0" anchor="ctr"/>
          <a:lstStyle/>
          <a:p>
            <a:endParaRPr lang="ja-JP" altLang="en-US"/>
          </a:p>
        </p:txBody>
      </p:sp>
    </p:spTree>
    <p:extLst>
      <p:ext uri="{BB962C8B-B14F-4D97-AF65-F5344CB8AC3E}">
        <p14:creationId xmlns:p14="http://schemas.microsoft.com/office/powerpoint/2010/main" val="3823009358"/>
      </p:ext>
    </p:extLst>
  </p:cSld>
  <p:clrMap bg1="lt1" tx1="dk1" bg2="lt2" tx2="dk2" accent1="accent1" accent2="accent2" accent3="accent3" accent4="accent4" accent5="accent5" accent6="accent6" hlink="hlink" folHlink="folHlink"/>
  <p:hf sldNum="0" hdr="0" ftr="0" dt="0"/>
  <p:notesStyle>
    <a:lvl1pPr marL="0" algn="l" defTabSz="914230" rtl="0" eaLnBrk="1" latinLnBrk="0" hangingPunct="1">
      <a:defRPr kumimoji="1" sz="1200" kern="1200">
        <a:solidFill>
          <a:schemeClr val="tx1"/>
        </a:solidFill>
        <a:latin typeface="+mn-lt"/>
        <a:ea typeface="+mn-ea"/>
        <a:cs typeface="+mn-cs"/>
      </a:defRPr>
    </a:lvl1pPr>
    <a:lvl2pPr marL="457116" algn="l" defTabSz="914230" rtl="0" eaLnBrk="1" latinLnBrk="0" hangingPunct="1">
      <a:defRPr kumimoji="1" sz="1200" kern="1200">
        <a:solidFill>
          <a:schemeClr val="tx1"/>
        </a:solidFill>
        <a:latin typeface="+mn-lt"/>
        <a:ea typeface="+mn-ea"/>
        <a:cs typeface="+mn-cs"/>
      </a:defRPr>
    </a:lvl2pPr>
    <a:lvl3pPr marL="914230" algn="l" defTabSz="914230" rtl="0" eaLnBrk="1" latinLnBrk="0" hangingPunct="1">
      <a:defRPr kumimoji="1" sz="1200" kern="1200">
        <a:solidFill>
          <a:schemeClr val="tx1"/>
        </a:solidFill>
        <a:latin typeface="+mn-lt"/>
        <a:ea typeface="+mn-ea"/>
        <a:cs typeface="+mn-cs"/>
      </a:defRPr>
    </a:lvl3pPr>
    <a:lvl4pPr marL="1371346" algn="l" defTabSz="914230" rtl="0" eaLnBrk="1" latinLnBrk="0" hangingPunct="1">
      <a:defRPr kumimoji="1" sz="1200" kern="1200">
        <a:solidFill>
          <a:schemeClr val="tx1"/>
        </a:solidFill>
        <a:latin typeface="+mn-lt"/>
        <a:ea typeface="+mn-ea"/>
        <a:cs typeface="+mn-cs"/>
      </a:defRPr>
    </a:lvl4pPr>
    <a:lvl5pPr marL="1828462" algn="l" defTabSz="914230" rtl="0" eaLnBrk="1" latinLnBrk="0" hangingPunct="1">
      <a:defRPr kumimoji="1" sz="1200" kern="1200">
        <a:solidFill>
          <a:schemeClr val="tx1"/>
        </a:solidFill>
        <a:latin typeface="+mn-lt"/>
        <a:ea typeface="+mn-ea"/>
        <a:cs typeface="+mn-cs"/>
      </a:defRPr>
    </a:lvl5pPr>
    <a:lvl6pPr marL="2285578" algn="l" defTabSz="914230" rtl="0" eaLnBrk="1" latinLnBrk="0" hangingPunct="1">
      <a:defRPr kumimoji="1" sz="1200" kern="1200">
        <a:solidFill>
          <a:schemeClr val="tx1"/>
        </a:solidFill>
        <a:latin typeface="+mn-lt"/>
        <a:ea typeface="+mn-ea"/>
        <a:cs typeface="+mn-cs"/>
      </a:defRPr>
    </a:lvl6pPr>
    <a:lvl7pPr marL="2742693" algn="l" defTabSz="914230" rtl="0" eaLnBrk="1" latinLnBrk="0" hangingPunct="1">
      <a:defRPr kumimoji="1" sz="1200" kern="1200">
        <a:solidFill>
          <a:schemeClr val="tx1"/>
        </a:solidFill>
        <a:latin typeface="+mn-lt"/>
        <a:ea typeface="+mn-ea"/>
        <a:cs typeface="+mn-cs"/>
      </a:defRPr>
    </a:lvl7pPr>
    <a:lvl8pPr marL="3199808" algn="l" defTabSz="914230" rtl="0" eaLnBrk="1" latinLnBrk="0" hangingPunct="1">
      <a:defRPr kumimoji="1" sz="1200" kern="1200">
        <a:solidFill>
          <a:schemeClr val="tx1"/>
        </a:solidFill>
        <a:latin typeface="+mn-lt"/>
        <a:ea typeface="+mn-ea"/>
        <a:cs typeface="+mn-cs"/>
      </a:defRPr>
    </a:lvl8pPr>
    <a:lvl9pPr marL="3656924" algn="l" defTabSz="91423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993775" y="6911975"/>
            <a:ext cx="7947025" cy="5656263"/>
          </a:xfrm>
          <a:prstGeom prst="rect">
            <a:avLst/>
          </a:prstGeom>
        </p:spPr>
        <p:txBody>
          <a:bodyPr/>
          <a:lstStyle/>
          <a:p>
            <a:r>
              <a:rPr kumimoji="1" lang="ja-JP" altLang="en-US" sz="1200" dirty="0" smtClean="0"/>
              <a:t>まず，研究背景の</a:t>
            </a:r>
            <a:r>
              <a:rPr kumimoji="1" lang="en-US" altLang="ja-JP" sz="1200" dirty="0" smtClean="0"/>
              <a:t>1</a:t>
            </a:r>
            <a:r>
              <a:rPr kumimoji="1" lang="ja-JP" altLang="en-US" sz="1200" dirty="0" smtClean="0"/>
              <a:t>つめであるソースコード分類は，既存ソースコードの検索や再利用の効率化に貢献する技術です．</a:t>
            </a:r>
            <a:endParaRPr kumimoji="1" lang="en-US" altLang="ja-JP" sz="1200" dirty="0" smtClean="0"/>
          </a:p>
          <a:p>
            <a:r>
              <a:rPr kumimoji="1" lang="ja-JP" altLang="en-US" sz="1200" dirty="0" smtClean="0"/>
              <a:t>研究背景の</a:t>
            </a:r>
            <a:r>
              <a:rPr kumimoji="1" lang="en-US" altLang="ja-JP" sz="1200" dirty="0" smtClean="0"/>
              <a:t>2</a:t>
            </a:r>
            <a:r>
              <a:rPr kumimoji="1" lang="ja-JP" altLang="en-US" sz="1200" dirty="0" smtClean="0"/>
              <a:t>つ目に，不均衡データ問題があります．これは，分類タスクにおけるクラス間のデータ数不均衡が訓練に悪影響を及ぼすというものです．</a:t>
            </a:r>
            <a:r>
              <a:rPr kumimoji="1" lang="en-US" altLang="ja-JP" sz="1200" dirty="0" smtClean="0"/>
              <a:t>(</a:t>
            </a:r>
            <a:r>
              <a:rPr kumimoji="1" lang="ja-JP" altLang="en-US" sz="1200" dirty="0" smtClean="0"/>
              <a:t>図を指しながら</a:t>
            </a:r>
            <a:r>
              <a:rPr kumimoji="1" lang="en-US" altLang="ja-JP" sz="1200" dirty="0" smtClean="0"/>
              <a:t>)9:1</a:t>
            </a:r>
            <a:r>
              <a:rPr kumimoji="1" lang="ja-JP" altLang="en-US" sz="1200" dirty="0" smtClean="0"/>
              <a:t>分布のデータセットだと，全てのデータをクラス</a:t>
            </a:r>
            <a:r>
              <a:rPr kumimoji="1" lang="en-US" altLang="ja-JP" sz="1200" dirty="0" smtClean="0"/>
              <a:t>1</a:t>
            </a:r>
            <a:r>
              <a:rPr kumimoji="1" lang="ja-JP" altLang="en-US" sz="1200" dirty="0" smtClean="0"/>
              <a:t>に分類するだけで高い分類精度が出てしまい，クラス</a:t>
            </a:r>
            <a:r>
              <a:rPr kumimoji="1" lang="en-US" altLang="ja-JP" sz="1200" dirty="0" smtClean="0"/>
              <a:t>2</a:t>
            </a:r>
            <a:r>
              <a:rPr kumimoji="1" lang="ja-JP" altLang="en-US" sz="1200" dirty="0" smtClean="0"/>
              <a:t>が無視される恐れがあります．</a:t>
            </a:r>
            <a:endParaRPr kumimoji="1" lang="en-US" altLang="ja-JP" sz="1200" dirty="0" smtClean="0"/>
          </a:p>
          <a:p>
            <a:r>
              <a:rPr kumimoji="1" lang="ja-JP" altLang="en-US" sz="1200" dirty="0" smtClean="0"/>
              <a:t>不均衡データへの対処法はさまざまですが，現状，深層学習を用いたソースコード分類の研究で，データセット構築に関する工夫がなされていないので，データセットの構成を改善できる可能性があると考えています．</a:t>
            </a:r>
            <a:endParaRPr kumimoji="1" lang="en-US" altLang="ja-JP" sz="1200" dirty="0" smtClean="0"/>
          </a:p>
          <a:p>
            <a:r>
              <a:rPr kumimoji="1" lang="ja-JP" altLang="en-US" sz="1200" dirty="0" smtClean="0"/>
              <a:t>そこで，本研究では，動的な学習用データセット改善手法を提案します．この手法は，データセットを用いてモデルの訓練と評価を行い，評価時に分類失敗したデータを含むクラスへデータを追加する，ということを繰り返します．そうすることで，データ数の不均衡を解消し，分類失敗したクラスを無視されにくくするというものになります．</a:t>
            </a:r>
            <a:endParaRPr kumimoji="1" lang="en-US" altLang="ja-JP" sz="1200" dirty="0" smtClean="0"/>
          </a:p>
          <a:p>
            <a:r>
              <a:rPr kumimoji="1" lang="ja-JP" altLang="en-US" sz="1200" dirty="0" smtClean="0"/>
              <a:t>評価実験では，</a:t>
            </a:r>
            <a:r>
              <a:rPr kumimoji="1" lang="en-US" altLang="ja-JP" sz="1200" dirty="0" smtClean="0"/>
              <a:t>2</a:t>
            </a:r>
            <a:r>
              <a:rPr kumimoji="1" lang="ja-JP" altLang="en-US" sz="1200" dirty="0" smtClean="0"/>
              <a:t>種類のベースライン手法と提案手法からデータセットを構築し，構築したデータセットを用いて訓練された分類モデルの分類精度を比較しました．使用するベンチマークは</a:t>
            </a:r>
            <a:r>
              <a:rPr kumimoji="1" lang="en-US" altLang="ja-JP" sz="1200" dirty="0" smtClean="0"/>
              <a:t>OpenSSL</a:t>
            </a:r>
            <a:r>
              <a:rPr kumimoji="1" lang="ja-JP" altLang="en-US" sz="1200" dirty="0" smtClean="0"/>
              <a:t>から抽出した類似ソースコードのクラスタ</a:t>
            </a:r>
            <a:r>
              <a:rPr kumimoji="1" lang="en-US" altLang="ja-JP" sz="1200" dirty="0" smtClean="0"/>
              <a:t>20</a:t>
            </a:r>
            <a:r>
              <a:rPr kumimoji="1" lang="ja-JP" altLang="en-US" sz="1200" dirty="0" smtClean="0"/>
              <a:t>個になります．また，この実験で用いるソースコード分類手法は，グラフ畳み込みネットワークを用いたものになります．各クラスタのソースコードを</a:t>
            </a:r>
            <a:r>
              <a:rPr kumimoji="1" lang="en-US" altLang="ja-JP" sz="1200" dirty="0" smtClean="0"/>
              <a:t>AST</a:t>
            </a:r>
            <a:r>
              <a:rPr kumimoji="1" lang="ja-JP" altLang="en-US" sz="1200" dirty="0" smtClean="0"/>
              <a:t>に変換し，</a:t>
            </a:r>
            <a:r>
              <a:rPr kumimoji="1" lang="en-US" altLang="ja-JP" sz="1200" dirty="0" smtClean="0"/>
              <a:t>AST</a:t>
            </a:r>
            <a:r>
              <a:rPr kumimoji="1" lang="ja-JP" altLang="en-US" sz="1200" dirty="0" smtClean="0"/>
              <a:t>とクラスタ</a:t>
            </a:r>
            <a:r>
              <a:rPr kumimoji="1" lang="en-US" altLang="ja-JP" sz="1200" dirty="0" smtClean="0"/>
              <a:t>ID</a:t>
            </a:r>
            <a:r>
              <a:rPr kumimoji="1" lang="ja-JP" altLang="en-US" sz="1200" dirty="0" smtClean="0"/>
              <a:t>を用いて教師あり学習を行います．こうすると，ソースコードの抽象構文木を入力するとクラスタ</a:t>
            </a:r>
            <a:r>
              <a:rPr kumimoji="1" lang="en-US" altLang="ja-JP" sz="1200" dirty="0" smtClean="0"/>
              <a:t>ID</a:t>
            </a:r>
            <a:r>
              <a:rPr kumimoji="1" lang="ja-JP" altLang="en-US" sz="1200" dirty="0" smtClean="0"/>
              <a:t>を推測するモデルが作成されます．実験結果は，</a:t>
            </a:r>
            <a:r>
              <a:rPr kumimoji="1" lang="en-US" altLang="ja-JP" sz="1200" dirty="0" smtClean="0"/>
              <a:t>2</a:t>
            </a:r>
            <a:r>
              <a:rPr kumimoji="1" lang="ja-JP" altLang="en-US" sz="1200" dirty="0" smtClean="0"/>
              <a:t>種類のベースライン手法よりも提案手法のほうが高い分類精度になり，データを追加するごとに分類精度が改善されていきました．今後は，別のベンチマークやソースコード分類手法に本手法を適用し，有効性を評価する予定です．</a:t>
            </a:r>
            <a:endParaRPr kumimoji="1" lang="ja-JP" altLang="en-US" sz="1200" dirty="0"/>
          </a:p>
        </p:txBody>
      </p:sp>
    </p:spTree>
    <p:extLst>
      <p:ext uri="{BB962C8B-B14F-4D97-AF65-F5344CB8AC3E}">
        <p14:creationId xmlns:p14="http://schemas.microsoft.com/office/powerpoint/2010/main" val="23186227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2B8EBFA4-B9B1-40D7-8456-1733F7F5B471}" type="datetime1">
              <a:rPr kumimoji="1" lang="ja-JP" altLang="en-US" smtClean="0"/>
              <a:t>2019/8/30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4CB17D-368A-4D1B-9ADE-821D8269341A}" type="slidenum">
              <a:rPr kumimoji="1" lang="ja-JP" altLang="en-US" smtClean="0"/>
              <a:t>‹#›</a:t>
            </a:fld>
            <a:endParaRPr kumimoji="1" lang="ja-JP" altLang="en-US"/>
          </a:p>
        </p:txBody>
      </p:sp>
    </p:spTree>
    <p:extLst>
      <p:ext uri="{BB962C8B-B14F-4D97-AF65-F5344CB8AC3E}">
        <p14:creationId xmlns:p14="http://schemas.microsoft.com/office/powerpoint/2010/main" val="1438729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6AB4EC9-0002-41BB-9D5B-D4CA32ADB8C0}" type="datetime1">
              <a:rPr kumimoji="1" lang="ja-JP" altLang="en-US" smtClean="0"/>
              <a:t>2019/8/30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4CB17D-368A-4D1B-9ADE-821D8269341A}" type="slidenum">
              <a:rPr kumimoji="1" lang="ja-JP" altLang="en-US" smtClean="0"/>
              <a:t>‹#›</a:t>
            </a:fld>
            <a:endParaRPr kumimoji="1" lang="ja-JP" altLang="en-US"/>
          </a:p>
        </p:txBody>
      </p:sp>
    </p:spTree>
    <p:extLst>
      <p:ext uri="{BB962C8B-B14F-4D97-AF65-F5344CB8AC3E}">
        <p14:creationId xmlns:p14="http://schemas.microsoft.com/office/powerpoint/2010/main" val="786202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3684B21-9DCB-4317-9CEC-E245E0FB0012}" type="datetime1">
              <a:rPr kumimoji="1" lang="ja-JP" altLang="en-US" smtClean="0"/>
              <a:t>2019/8/30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4CB17D-368A-4D1B-9ADE-821D8269341A}" type="slidenum">
              <a:rPr kumimoji="1" lang="ja-JP" altLang="en-US" smtClean="0"/>
              <a:t>‹#›</a:t>
            </a:fld>
            <a:endParaRPr kumimoji="1" lang="ja-JP" altLang="en-US"/>
          </a:p>
        </p:txBody>
      </p:sp>
    </p:spTree>
    <p:extLst>
      <p:ext uri="{BB962C8B-B14F-4D97-AF65-F5344CB8AC3E}">
        <p14:creationId xmlns:p14="http://schemas.microsoft.com/office/powerpoint/2010/main" val="155554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CBADB8E-44E8-4416-B7C1-EAFA2D4C3073}" type="datetime1">
              <a:rPr kumimoji="1" lang="ja-JP" altLang="en-US" smtClean="0"/>
              <a:t>2019/8/30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4CB17D-368A-4D1B-9ADE-821D8269341A}" type="slidenum">
              <a:rPr kumimoji="1" lang="ja-JP" altLang="en-US" smtClean="0"/>
              <a:t>‹#›</a:t>
            </a:fld>
            <a:endParaRPr kumimoji="1" lang="ja-JP" altLang="en-US"/>
          </a:p>
        </p:txBody>
      </p:sp>
    </p:spTree>
    <p:extLst>
      <p:ext uri="{BB962C8B-B14F-4D97-AF65-F5344CB8AC3E}">
        <p14:creationId xmlns:p14="http://schemas.microsoft.com/office/powerpoint/2010/main" val="262035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ADAD000-9E62-4128-9930-C06539D4F6DF}" type="datetime1">
              <a:rPr kumimoji="1" lang="ja-JP" altLang="en-US" smtClean="0"/>
              <a:t>2019/8/30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4CB17D-368A-4D1B-9ADE-821D8269341A}" type="slidenum">
              <a:rPr kumimoji="1" lang="ja-JP" altLang="en-US" smtClean="0"/>
              <a:t>‹#›</a:t>
            </a:fld>
            <a:endParaRPr kumimoji="1" lang="ja-JP" altLang="en-US"/>
          </a:p>
        </p:txBody>
      </p:sp>
    </p:spTree>
    <p:extLst>
      <p:ext uri="{BB962C8B-B14F-4D97-AF65-F5344CB8AC3E}">
        <p14:creationId xmlns:p14="http://schemas.microsoft.com/office/powerpoint/2010/main" val="131449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F5F29B1D-7930-4B59-87F8-4318D674F736}" type="datetime1">
              <a:rPr kumimoji="1" lang="ja-JP" altLang="en-US" smtClean="0"/>
              <a:t>2019/8/30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4CB17D-368A-4D1B-9ADE-821D8269341A}" type="slidenum">
              <a:rPr kumimoji="1" lang="ja-JP" altLang="en-US" smtClean="0"/>
              <a:t>‹#›</a:t>
            </a:fld>
            <a:endParaRPr kumimoji="1" lang="ja-JP" altLang="en-US"/>
          </a:p>
        </p:txBody>
      </p:sp>
    </p:spTree>
    <p:extLst>
      <p:ext uri="{BB962C8B-B14F-4D97-AF65-F5344CB8AC3E}">
        <p14:creationId xmlns:p14="http://schemas.microsoft.com/office/powerpoint/2010/main" val="3111741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smtClean="0"/>
              <a:t>マスター テキストの書式設定</a:t>
            </a:r>
          </a:p>
        </p:txBody>
      </p:sp>
      <p:sp>
        <p:nvSpPr>
          <p:cNvPr id="4" name="Content Placeholder 3"/>
          <p:cNvSpPr>
            <a:spLocks noGrp="1"/>
          </p:cNvSpPr>
          <p:nvPr>
            <p:ph sz="half" idx="2"/>
          </p:nvPr>
        </p:nvSpPr>
        <p:spPr>
          <a:xfrm>
            <a:off x="661334" y="4676140"/>
            <a:ext cx="4061757" cy="687789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860608" y="4676140"/>
            <a:ext cx="4081761" cy="687789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90FB110-380E-4BEB-840E-EBCA126778F5}" type="datetime1">
              <a:rPr kumimoji="1" lang="ja-JP" altLang="en-US" smtClean="0"/>
              <a:t>2019/8/30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64CB17D-368A-4D1B-9ADE-821D8269341A}" type="slidenum">
              <a:rPr kumimoji="1" lang="ja-JP" altLang="en-US" smtClean="0"/>
              <a:t>‹#›</a:t>
            </a:fld>
            <a:endParaRPr kumimoji="1" lang="ja-JP" altLang="en-US"/>
          </a:p>
        </p:txBody>
      </p:sp>
    </p:spTree>
    <p:extLst>
      <p:ext uri="{BB962C8B-B14F-4D97-AF65-F5344CB8AC3E}">
        <p14:creationId xmlns:p14="http://schemas.microsoft.com/office/powerpoint/2010/main" val="2969843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7956C029-9125-40D7-979C-48D738BD3BC5}" type="datetime1">
              <a:rPr kumimoji="1" lang="ja-JP" altLang="en-US" smtClean="0"/>
              <a:t>2019/8/30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64CB17D-368A-4D1B-9ADE-821D8269341A}" type="slidenum">
              <a:rPr kumimoji="1" lang="ja-JP" altLang="en-US" smtClean="0"/>
              <a:t>‹#›</a:t>
            </a:fld>
            <a:endParaRPr kumimoji="1" lang="ja-JP" altLang="en-US"/>
          </a:p>
        </p:txBody>
      </p:sp>
    </p:spTree>
    <p:extLst>
      <p:ext uri="{BB962C8B-B14F-4D97-AF65-F5344CB8AC3E}">
        <p14:creationId xmlns:p14="http://schemas.microsoft.com/office/powerpoint/2010/main" val="3193185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E9E22E-D0EA-4DD4-ACB3-443864C381EC}" type="datetime1">
              <a:rPr kumimoji="1" lang="ja-JP" altLang="en-US" smtClean="0"/>
              <a:t>2019/8/30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64CB17D-368A-4D1B-9ADE-821D8269341A}" type="slidenum">
              <a:rPr kumimoji="1" lang="ja-JP" altLang="en-US" smtClean="0"/>
              <a:t>‹#›</a:t>
            </a:fld>
            <a:endParaRPr kumimoji="1" lang="ja-JP" altLang="en-US"/>
          </a:p>
        </p:txBody>
      </p:sp>
    </p:spTree>
    <p:extLst>
      <p:ext uri="{BB962C8B-B14F-4D97-AF65-F5344CB8AC3E}">
        <p14:creationId xmlns:p14="http://schemas.microsoft.com/office/powerpoint/2010/main" val="1256860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0CE1282-9D1C-4849-A5AF-6C83C8B3A0C1}" type="datetime1">
              <a:rPr kumimoji="1" lang="ja-JP" altLang="en-US" smtClean="0"/>
              <a:t>2019/8/30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4CB17D-368A-4D1B-9ADE-821D8269341A}" type="slidenum">
              <a:rPr kumimoji="1" lang="ja-JP" altLang="en-US" smtClean="0"/>
              <a:t>‹#›</a:t>
            </a:fld>
            <a:endParaRPr kumimoji="1" lang="ja-JP" altLang="en-US"/>
          </a:p>
        </p:txBody>
      </p:sp>
    </p:spTree>
    <p:extLst>
      <p:ext uri="{BB962C8B-B14F-4D97-AF65-F5344CB8AC3E}">
        <p14:creationId xmlns:p14="http://schemas.microsoft.com/office/powerpoint/2010/main" val="4046303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ja-JP" altLang="en-US" smtClean="0"/>
              <a:t>図を追加</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C75928A-731D-40E7-A3F8-666DE1B1BC5B}" type="datetime1">
              <a:rPr kumimoji="1" lang="ja-JP" altLang="en-US" smtClean="0"/>
              <a:t>2019/8/30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4CB17D-368A-4D1B-9ADE-821D8269341A}" type="slidenum">
              <a:rPr kumimoji="1" lang="ja-JP" altLang="en-US" smtClean="0"/>
              <a:t>‹#›</a:t>
            </a:fld>
            <a:endParaRPr kumimoji="1" lang="ja-JP" altLang="en-US"/>
          </a:p>
        </p:txBody>
      </p:sp>
    </p:spTree>
    <p:extLst>
      <p:ext uri="{BB962C8B-B14F-4D97-AF65-F5344CB8AC3E}">
        <p14:creationId xmlns:p14="http://schemas.microsoft.com/office/powerpoint/2010/main" val="3620248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482C106F-5B51-4E52-B2CA-A587B6508F73}" type="datetime1">
              <a:rPr kumimoji="1" lang="ja-JP" altLang="en-US" smtClean="0"/>
              <a:t>2019/8/30</a:t>
            </a:fld>
            <a:endParaRPr kumimoji="1" lang="ja-JP" altLang="en-US"/>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F64CB17D-368A-4D1B-9ADE-821D8269341A}" type="slidenum">
              <a:rPr kumimoji="1" lang="ja-JP" altLang="en-US" smtClean="0"/>
              <a:t>‹#›</a:t>
            </a:fld>
            <a:endParaRPr kumimoji="1" lang="ja-JP" altLang="en-US"/>
          </a:p>
        </p:txBody>
      </p:sp>
    </p:spTree>
    <p:extLst>
      <p:ext uri="{BB962C8B-B14F-4D97-AF65-F5344CB8AC3E}">
        <p14:creationId xmlns:p14="http://schemas.microsoft.com/office/powerpoint/2010/main" val="140346893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kumimoji="1"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en-US"/>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1.wmf"/><Relationship Id="rId7"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NULL"/><Relationship Id="rId7" Type="http://schemas.openxmlformats.org/officeDocument/2006/relationships/chart" Target="../charts/chart2.xml"/><Relationship Id="rId2" Type="http://schemas.openxmlformats.org/officeDocument/2006/relationships/image" Target="../media/image1.wmf"/><Relationship Id="rId1" Type="http://schemas.openxmlformats.org/officeDocument/2006/relationships/slideLayout" Target="../slideLayouts/slideLayout7.xml"/><Relationship Id="rId6" Type="http://schemas.openxmlformats.org/officeDocument/2006/relationships/image" Target="NULL"/><Relationship Id="rId5" Type="http://schemas.openxmlformats.org/officeDocument/2006/relationships/image" Target="NULL"/><Relationship Id="rId4" Type="http://schemas.openxmlformats.org/officeDocument/2006/relationships/image" Target="NUL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4" name="直線矢印コネクタ 193"/>
          <p:cNvCxnSpPr>
            <a:stCxn id="86" idx="3"/>
            <a:endCxn id="66" idx="1"/>
          </p:cNvCxnSpPr>
          <p:nvPr/>
        </p:nvCxnSpPr>
        <p:spPr>
          <a:xfrm flipV="1">
            <a:off x="7461147" y="3079913"/>
            <a:ext cx="666788" cy="553254"/>
          </a:xfrm>
          <a:prstGeom prst="straightConnector1">
            <a:avLst/>
          </a:prstGeom>
          <a:ln w="28575">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6" name="直線矢印コネクタ 195"/>
          <p:cNvCxnSpPr>
            <a:stCxn id="86" idx="3"/>
            <a:endCxn id="130" idx="1"/>
          </p:cNvCxnSpPr>
          <p:nvPr/>
        </p:nvCxnSpPr>
        <p:spPr>
          <a:xfrm>
            <a:off x="7461147" y="3633167"/>
            <a:ext cx="659210" cy="366730"/>
          </a:xfrm>
          <a:prstGeom prst="straightConnector1">
            <a:avLst/>
          </a:prstGeom>
          <a:ln w="28575">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9" name="正方形/長方形 168"/>
          <p:cNvSpPr/>
          <p:nvPr/>
        </p:nvSpPr>
        <p:spPr>
          <a:xfrm>
            <a:off x="422765" y="3488156"/>
            <a:ext cx="3788912" cy="106150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0" y="8376"/>
            <a:ext cx="9601200" cy="1410333"/>
          </a:xfrm>
          <a:prstGeom prst="rect">
            <a:avLst/>
          </a:prstGeom>
          <a:solidFill>
            <a:srgbClr val="3F51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56"/>
          </a:p>
        </p:txBody>
      </p:sp>
      <p:pic>
        <p:nvPicPr>
          <p:cNvPr id="12" name="図 11"/>
          <p:cNvPicPr>
            <a:picLocks noChangeAspect="1"/>
          </p:cNvPicPr>
          <p:nvPr/>
        </p:nvPicPr>
        <p:blipFill>
          <a:blip r:embed="rId3" cstate="print">
            <a:lum bright="70000" contrast="-70000"/>
            <a:extLst>
              <a:ext uri="{28A0092B-C50C-407E-A947-70E740481C1C}">
                <a14:useLocalDpi xmlns:a14="http://schemas.microsoft.com/office/drawing/2010/main" val="0"/>
              </a:ext>
            </a:extLst>
          </a:blip>
          <a:stretch>
            <a:fillRect/>
          </a:stretch>
        </p:blipFill>
        <p:spPr>
          <a:xfrm>
            <a:off x="8009838" y="441688"/>
            <a:ext cx="1079428" cy="370853"/>
          </a:xfrm>
          <a:prstGeom prst="rect">
            <a:avLst/>
          </a:prstGeom>
        </p:spPr>
      </p:pic>
      <p:sp>
        <p:nvSpPr>
          <p:cNvPr id="5" name="テキスト ボックス 4"/>
          <p:cNvSpPr txBox="1"/>
          <p:nvPr/>
        </p:nvSpPr>
        <p:spPr>
          <a:xfrm>
            <a:off x="302265" y="184056"/>
            <a:ext cx="7298337" cy="1090107"/>
          </a:xfrm>
          <a:prstGeom prst="rect">
            <a:avLst/>
          </a:prstGeom>
          <a:noFill/>
        </p:spPr>
        <p:txBody>
          <a:bodyPr wrap="square" rtlCol="0">
            <a:spAutoFit/>
          </a:bodyPr>
          <a:lstStyle/>
          <a:p>
            <a:pPr>
              <a:lnSpc>
                <a:spcPts val="4149"/>
              </a:lnSpc>
            </a:pPr>
            <a:r>
              <a:rPr lang="ja-JP" altLang="en-US" sz="2829" spc="-47" dirty="0" smtClean="0">
                <a:solidFill>
                  <a:schemeClr val="bg1"/>
                </a:solidFill>
                <a:latin typeface="Noto Sans CJK JP Regular" panose="020B0500000000000000" pitchFamily="34" charset="-128"/>
                <a:ea typeface="Noto Sans CJK JP Regular" panose="020B0500000000000000" pitchFamily="34" charset="-128"/>
              </a:rPr>
              <a:t>深層学習を用いたソースコード分類のための</a:t>
            </a:r>
            <a:endParaRPr lang="en-US" altLang="ja-JP" sz="2829" spc="-47" dirty="0" smtClean="0">
              <a:solidFill>
                <a:schemeClr val="bg1"/>
              </a:solidFill>
              <a:latin typeface="Noto Sans CJK JP Regular" panose="020B0500000000000000" pitchFamily="34" charset="-128"/>
              <a:ea typeface="Noto Sans CJK JP Regular" panose="020B0500000000000000" pitchFamily="34" charset="-128"/>
            </a:endParaRPr>
          </a:p>
          <a:p>
            <a:pPr>
              <a:lnSpc>
                <a:spcPts val="4149"/>
              </a:lnSpc>
            </a:pPr>
            <a:r>
              <a:rPr lang="ja-JP" altLang="en-US" sz="2829" spc="-47" dirty="0">
                <a:solidFill>
                  <a:schemeClr val="bg1"/>
                </a:solidFill>
                <a:latin typeface="Noto Sans CJK JP Regular" panose="020B0500000000000000" pitchFamily="34" charset="-128"/>
                <a:ea typeface="Noto Sans CJK JP Regular" panose="020B0500000000000000" pitchFamily="34" charset="-128"/>
              </a:rPr>
              <a:t>学習用データセット改善</a:t>
            </a:r>
            <a:r>
              <a:rPr lang="ja-JP" altLang="en-US" sz="2829" spc="-47" dirty="0" smtClean="0">
                <a:solidFill>
                  <a:schemeClr val="bg1"/>
                </a:solidFill>
                <a:latin typeface="Noto Sans CJK JP Regular" panose="020B0500000000000000" pitchFamily="34" charset="-128"/>
                <a:ea typeface="Noto Sans CJK JP Regular" panose="020B0500000000000000" pitchFamily="34" charset="-128"/>
              </a:rPr>
              <a:t>手法の提案</a:t>
            </a:r>
            <a:endParaRPr lang="en-US" altLang="ja-JP" sz="2829" spc="-47" dirty="0">
              <a:solidFill>
                <a:schemeClr val="bg1"/>
              </a:solidFill>
              <a:latin typeface="Noto Sans CJK JP Regular" panose="020B0500000000000000" pitchFamily="34" charset="-128"/>
              <a:ea typeface="Noto Sans CJK JP Regular" panose="020B0500000000000000" pitchFamily="34" charset="-128"/>
            </a:endParaRPr>
          </a:p>
        </p:txBody>
      </p:sp>
      <p:sp>
        <p:nvSpPr>
          <p:cNvPr id="63" name="テキスト ボックス 62"/>
          <p:cNvSpPr txBox="1"/>
          <p:nvPr/>
        </p:nvSpPr>
        <p:spPr>
          <a:xfrm>
            <a:off x="228524" y="1514207"/>
            <a:ext cx="2435282" cy="300852"/>
          </a:xfrm>
          <a:prstGeom prst="rect">
            <a:avLst/>
          </a:prstGeom>
          <a:solidFill>
            <a:schemeClr val="accent1">
              <a:lumMod val="20000"/>
              <a:lumOff val="80000"/>
            </a:schemeClr>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1355" b="1" dirty="0"/>
              <a:t>研究背景</a:t>
            </a:r>
            <a:r>
              <a:rPr lang="ja-JP" altLang="en-US" sz="1355" b="1" dirty="0" smtClean="0"/>
              <a:t>：ソースコード分類</a:t>
            </a:r>
            <a:endParaRPr lang="ja-JP" altLang="en-US" sz="1355" b="1" dirty="0"/>
          </a:p>
        </p:txBody>
      </p:sp>
      <p:sp>
        <p:nvSpPr>
          <p:cNvPr id="64" name="テキスト ボックス 63"/>
          <p:cNvSpPr txBox="1"/>
          <p:nvPr/>
        </p:nvSpPr>
        <p:spPr>
          <a:xfrm>
            <a:off x="228524" y="1863401"/>
            <a:ext cx="4378003" cy="646331"/>
          </a:xfrm>
          <a:prstGeom prst="rect">
            <a:avLst/>
          </a:prstGeom>
          <a:noFill/>
        </p:spPr>
        <p:txBody>
          <a:bodyPr wrap="square" rtlCol="0">
            <a:spAutoFit/>
          </a:bodyPr>
          <a:lstStyle/>
          <a:p>
            <a:pPr marL="241945" indent="-241945" defTabSz="304812">
              <a:buFont typeface="Arial" panose="020B0604020202020204" pitchFamily="34" charset="0"/>
              <a:buChar char="•"/>
              <a:tabLst>
                <a:tab pos="152406" algn="l"/>
              </a:tabLst>
              <a:defRPr/>
            </a:pPr>
            <a:r>
              <a:rPr lang="ja-JP" altLang="en-US" sz="1200" dirty="0" smtClean="0">
                <a:latin typeface="+mn-ea"/>
              </a:rPr>
              <a:t>例：ソースコードの機能別分類</a:t>
            </a:r>
            <a:endParaRPr lang="en-US" altLang="ja-JP" sz="1200" dirty="0" smtClean="0">
              <a:latin typeface="+mn-ea"/>
            </a:endParaRPr>
          </a:p>
          <a:p>
            <a:pPr marL="699061" lvl="1" indent="-241945" defTabSz="304812">
              <a:buFont typeface="Wingdings" panose="05000000000000000000" pitchFamily="2" charset="2"/>
              <a:buChar char="Ø"/>
              <a:tabLst>
                <a:tab pos="152406" algn="l"/>
              </a:tabLst>
              <a:defRPr/>
            </a:pPr>
            <a:r>
              <a:rPr lang="ja-JP" altLang="en-US" sz="1200" dirty="0" smtClean="0">
                <a:latin typeface="+mn-ea"/>
              </a:rPr>
              <a:t>新規ソースコードに対して機能タグを自動付与</a:t>
            </a:r>
            <a:endParaRPr lang="en-US" altLang="ja-JP" sz="1200" dirty="0" smtClean="0">
              <a:latin typeface="+mn-ea"/>
            </a:endParaRPr>
          </a:p>
          <a:p>
            <a:pPr marL="241945" indent="-241945" defTabSz="304812">
              <a:buClr>
                <a:schemeClr val="tx1"/>
              </a:buClr>
              <a:buFont typeface="Arial" panose="020B0604020202020204" pitchFamily="34" charset="0"/>
              <a:buChar char="•"/>
              <a:tabLst>
                <a:tab pos="152406" algn="l"/>
              </a:tabLst>
              <a:defRPr/>
            </a:pPr>
            <a:r>
              <a:rPr lang="ja-JP" altLang="en-US" sz="1200" dirty="0" smtClean="0">
                <a:latin typeface="+mn-ea"/>
              </a:rPr>
              <a:t>既存ソースコードの検索や再利用の効率化に貢献</a:t>
            </a:r>
            <a:endParaRPr lang="en-US" altLang="ja-JP" sz="1200" dirty="0" smtClean="0">
              <a:latin typeface="+mn-ea"/>
            </a:endParaRPr>
          </a:p>
        </p:txBody>
      </p:sp>
      <p:sp>
        <p:nvSpPr>
          <p:cNvPr id="72" name="テキスト ボックス 71"/>
          <p:cNvSpPr txBox="1"/>
          <p:nvPr/>
        </p:nvSpPr>
        <p:spPr>
          <a:xfrm>
            <a:off x="217026" y="2633266"/>
            <a:ext cx="3820277" cy="300852"/>
          </a:xfrm>
          <a:prstGeom prst="rect">
            <a:avLst/>
          </a:prstGeom>
          <a:solidFill>
            <a:schemeClr val="accent1">
              <a:lumMod val="20000"/>
              <a:lumOff val="80000"/>
            </a:schemeClr>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1355" b="1" dirty="0" smtClean="0"/>
              <a:t>研究背景：深層学習における不均衡データ問題</a:t>
            </a:r>
            <a:endParaRPr lang="ja-JP" altLang="en-US" sz="1355" b="1" dirty="0"/>
          </a:p>
        </p:txBody>
      </p:sp>
      <p:sp>
        <p:nvSpPr>
          <p:cNvPr id="78" name="テキスト ボックス 77"/>
          <p:cNvSpPr txBox="1"/>
          <p:nvPr/>
        </p:nvSpPr>
        <p:spPr>
          <a:xfrm>
            <a:off x="4851241" y="1864480"/>
            <a:ext cx="4545686" cy="646331"/>
          </a:xfrm>
          <a:prstGeom prst="rect">
            <a:avLst/>
          </a:prstGeom>
          <a:noFill/>
        </p:spPr>
        <p:txBody>
          <a:bodyPr wrap="square" rtlCol="0">
            <a:spAutoFit/>
          </a:bodyPr>
          <a:lstStyle/>
          <a:p>
            <a:pPr defTabSz="304812">
              <a:tabLst>
                <a:tab pos="152406" algn="l"/>
              </a:tabLst>
              <a:defRPr/>
            </a:pPr>
            <a:r>
              <a:rPr lang="ja-JP" altLang="en-US" sz="1200" dirty="0" smtClean="0">
                <a:latin typeface="+mn-ea"/>
              </a:rPr>
              <a:t>以下の手順を繰り返し，不均衡データ問題を効率的に解消</a:t>
            </a:r>
            <a:endParaRPr lang="en-US" altLang="ja-JP" sz="1200" dirty="0" smtClean="0">
              <a:latin typeface="+mn-ea"/>
            </a:endParaRPr>
          </a:p>
          <a:p>
            <a:pPr marL="171450" indent="-171450" defTabSz="304812">
              <a:buFont typeface="Wingdings" panose="05000000000000000000" pitchFamily="2" charset="2"/>
              <a:buChar char="Ø"/>
              <a:tabLst>
                <a:tab pos="152406" algn="l"/>
              </a:tabLst>
              <a:defRPr/>
            </a:pPr>
            <a:r>
              <a:rPr lang="ja-JP" altLang="en-US" sz="1200" dirty="0" smtClean="0">
                <a:latin typeface="+mn-ea"/>
              </a:rPr>
              <a:t>モデルの訓練・評価</a:t>
            </a:r>
            <a:endParaRPr lang="en-US" altLang="ja-JP" sz="1200" dirty="0" smtClean="0">
              <a:latin typeface="+mn-ea"/>
            </a:endParaRPr>
          </a:p>
          <a:p>
            <a:pPr marL="171450" indent="-171450" defTabSz="304812">
              <a:buFont typeface="Wingdings" panose="05000000000000000000" pitchFamily="2" charset="2"/>
              <a:buChar char="Ø"/>
              <a:tabLst>
                <a:tab pos="152406" algn="l"/>
              </a:tabLst>
              <a:defRPr/>
            </a:pPr>
            <a:r>
              <a:rPr lang="ja-JP" altLang="en-US" sz="1200" dirty="0" smtClean="0">
                <a:latin typeface="+mn-ea"/>
              </a:rPr>
              <a:t>分類失敗クラスへのデータ追加</a:t>
            </a:r>
            <a:endParaRPr lang="en-US" altLang="ja-JP" sz="1200" dirty="0">
              <a:latin typeface="+mn-ea"/>
            </a:endParaRPr>
          </a:p>
        </p:txBody>
      </p:sp>
      <p:sp>
        <p:nvSpPr>
          <p:cNvPr id="193" name="テキスト ボックス 192"/>
          <p:cNvSpPr txBox="1"/>
          <p:nvPr/>
        </p:nvSpPr>
        <p:spPr>
          <a:xfrm>
            <a:off x="216925" y="8631983"/>
            <a:ext cx="2954655" cy="276999"/>
          </a:xfrm>
          <a:prstGeom prst="rect">
            <a:avLst/>
          </a:prstGeom>
          <a:noFill/>
          <a:ln>
            <a:solidFill>
              <a:schemeClr val="tx1"/>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1200" b="1" dirty="0" smtClean="0"/>
              <a:t>評価</a:t>
            </a:r>
            <a:r>
              <a:rPr lang="ja-JP" altLang="en-US" sz="1200" b="1" dirty="0"/>
              <a:t>実験</a:t>
            </a:r>
            <a:r>
              <a:rPr lang="ja-JP" altLang="en-US" sz="1200" b="1" dirty="0" smtClean="0"/>
              <a:t>で用いるソースコード分類</a:t>
            </a:r>
            <a:r>
              <a:rPr lang="ja-JP" altLang="en-US" sz="1200" b="1" dirty="0"/>
              <a:t>手法</a:t>
            </a:r>
          </a:p>
        </p:txBody>
      </p:sp>
      <p:sp>
        <p:nvSpPr>
          <p:cNvPr id="247" name="テキスト ボックス 246"/>
          <p:cNvSpPr txBox="1"/>
          <p:nvPr/>
        </p:nvSpPr>
        <p:spPr>
          <a:xfrm>
            <a:off x="209753" y="6872605"/>
            <a:ext cx="4297088" cy="830997"/>
          </a:xfrm>
          <a:prstGeom prst="rect">
            <a:avLst/>
          </a:prstGeom>
          <a:noFill/>
        </p:spPr>
        <p:txBody>
          <a:bodyPr wrap="square" rtlCol="0">
            <a:spAutoFit/>
          </a:bodyPr>
          <a:lstStyle/>
          <a:p>
            <a:pPr marL="241945" indent="-241945" defTabSz="304812">
              <a:buFont typeface="Arial" panose="020B0604020202020204" pitchFamily="34" charset="0"/>
              <a:buChar char="•"/>
              <a:tabLst>
                <a:tab pos="152406" algn="l"/>
              </a:tabLst>
              <a:defRPr/>
            </a:pPr>
            <a:r>
              <a:rPr lang="ja-JP" altLang="en-US" sz="1200" dirty="0" smtClean="0">
                <a:latin typeface="+mn-ea"/>
              </a:rPr>
              <a:t>ベースライン手法とする</a:t>
            </a:r>
            <a:r>
              <a:rPr lang="en-US" altLang="ja-JP" sz="1200" dirty="0" smtClean="0">
                <a:latin typeface="+mn-ea"/>
              </a:rPr>
              <a:t>2</a:t>
            </a:r>
            <a:r>
              <a:rPr lang="ja-JP" altLang="en-US" sz="1200" dirty="0" smtClean="0">
                <a:latin typeface="+mn-ea"/>
              </a:rPr>
              <a:t>種類の不均衡データ対処法と提案手法の計</a:t>
            </a:r>
            <a:r>
              <a:rPr lang="en-US" altLang="ja-JP" sz="1200" dirty="0" smtClean="0">
                <a:latin typeface="+mn-ea"/>
              </a:rPr>
              <a:t>3</a:t>
            </a:r>
            <a:r>
              <a:rPr lang="ja-JP" altLang="en-US" sz="1200" dirty="0" smtClean="0">
                <a:latin typeface="+mn-ea"/>
              </a:rPr>
              <a:t>種類の手法からデータセットを構築</a:t>
            </a:r>
            <a:endParaRPr lang="en-US" altLang="ja-JP" sz="1200" dirty="0" smtClean="0">
              <a:latin typeface="+mn-ea"/>
            </a:endParaRPr>
          </a:p>
          <a:p>
            <a:pPr marL="241945" indent="-241945" defTabSz="304812">
              <a:buFont typeface="Arial" panose="020B0604020202020204" pitchFamily="34" charset="0"/>
              <a:buChar char="•"/>
              <a:tabLst>
                <a:tab pos="152406" algn="l"/>
              </a:tabLst>
              <a:defRPr/>
            </a:pPr>
            <a:r>
              <a:rPr lang="ja-JP" altLang="en-US" sz="1200" dirty="0">
                <a:latin typeface="+mn-ea"/>
              </a:rPr>
              <a:t>構築</a:t>
            </a:r>
            <a:r>
              <a:rPr lang="ja-JP" altLang="en-US" sz="1200" dirty="0" smtClean="0">
                <a:latin typeface="+mn-ea"/>
              </a:rPr>
              <a:t>したデータセットを用いて訓練された分類モデルの分類精度を比較</a:t>
            </a:r>
            <a:endParaRPr lang="en-US" altLang="ja-JP" sz="1200" dirty="0">
              <a:latin typeface="+mn-ea"/>
            </a:endParaRPr>
          </a:p>
        </p:txBody>
      </p:sp>
      <p:sp>
        <p:nvSpPr>
          <p:cNvPr id="98" name="テキスト ボックス 97"/>
          <p:cNvSpPr txBox="1"/>
          <p:nvPr/>
        </p:nvSpPr>
        <p:spPr>
          <a:xfrm>
            <a:off x="95426" y="12273920"/>
            <a:ext cx="9160496" cy="400110"/>
          </a:xfrm>
          <a:prstGeom prst="rect">
            <a:avLst/>
          </a:prstGeom>
          <a:noFill/>
        </p:spPr>
        <p:txBody>
          <a:bodyPr wrap="square" rtlCol="0">
            <a:spAutoFit/>
          </a:bodyPr>
          <a:lstStyle/>
          <a:p>
            <a:r>
              <a:rPr lang="en-US" altLang="ja-JP" sz="1000" dirty="0" smtClean="0">
                <a:ea typeface="Noto Sans CJK JP Regular" panose="020B0500000000000000" pitchFamily="34" charset="-128"/>
              </a:rPr>
              <a:t>[1] </a:t>
            </a:r>
            <a:r>
              <a:rPr lang="en-US" altLang="ja-JP" sz="1000" dirty="0" err="1" smtClean="0">
                <a:ea typeface="Noto Sans CJK JP Regular" panose="020B0500000000000000" pitchFamily="34" charset="-128"/>
              </a:rPr>
              <a:t>Kipf</a:t>
            </a:r>
            <a:r>
              <a:rPr lang="en-US" altLang="ja-JP" sz="1000" dirty="0" smtClean="0">
                <a:ea typeface="Noto Sans CJK JP Regular" panose="020B0500000000000000" pitchFamily="34" charset="-128"/>
              </a:rPr>
              <a:t>, T. N. and Welling, M.: Semi-Supervised Classification with Graph Convolutional Networks, Proc. of ICLR 2017 (2017)</a:t>
            </a:r>
          </a:p>
          <a:p>
            <a:r>
              <a:rPr lang="en-US" altLang="ja-JP" sz="1000" dirty="0" smtClean="0">
                <a:ea typeface="Noto Sans CJK JP Regular" panose="020B0500000000000000" pitchFamily="34" charset="-128"/>
              </a:rPr>
              <a:t>*</a:t>
            </a:r>
            <a:r>
              <a:rPr lang="en-US" altLang="ja-JP" sz="1000" baseline="30000" dirty="0" smtClean="0">
                <a:ea typeface="Noto Sans CJK JP Regular" panose="020B0500000000000000" pitchFamily="34" charset="-128"/>
              </a:rPr>
              <a:t>1</a:t>
            </a:r>
            <a:r>
              <a:rPr lang="en-US" altLang="ja-JP" sz="1000" dirty="0" smtClean="0">
                <a:ea typeface="Noto Sans CJK JP Regular" panose="020B0500000000000000" pitchFamily="34" charset="-128"/>
              </a:rPr>
              <a:t>  https://www.openssl.org/</a:t>
            </a:r>
            <a:endParaRPr lang="en-US" altLang="ja-JP" sz="1000" dirty="0" smtClean="0"/>
          </a:p>
        </p:txBody>
      </p:sp>
      <p:cxnSp>
        <p:nvCxnSpPr>
          <p:cNvPr id="71" name="直線コネクタ 70"/>
          <p:cNvCxnSpPr/>
          <p:nvPr/>
        </p:nvCxnSpPr>
        <p:spPr>
          <a:xfrm>
            <a:off x="399017" y="6459496"/>
            <a:ext cx="869024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6" name="テキスト ボックス 105"/>
          <p:cNvSpPr txBox="1"/>
          <p:nvPr/>
        </p:nvSpPr>
        <p:spPr>
          <a:xfrm>
            <a:off x="216925" y="6547175"/>
            <a:ext cx="877163" cy="300852"/>
          </a:xfrm>
          <a:prstGeom prst="rect">
            <a:avLst/>
          </a:prstGeom>
          <a:solidFill>
            <a:schemeClr val="accent1">
              <a:lumMod val="20000"/>
              <a:lumOff val="80000"/>
            </a:schemeClr>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1355" b="1" dirty="0" smtClean="0"/>
              <a:t>評価実験</a:t>
            </a:r>
            <a:endParaRPr lang="ja-JP" altLang="en-US" sz="1355" b="1" dirty="0"/>
          </a:p>
        </p:txBody>
      </p:sp>
      <p:sp>
        <p:nvSpPr>
          <p:cNvPr id="121" name="テキスト ボックス 120"/>
          <p:cNvSpPr txBox="1"/>
          <p:nvPr/>
        </p:nvSpPr>
        <p:spPr>
          <a:xfrm>
            <a:off x="228524" y="5138762"/>
            <a:ext cx="4652587" cy="1077218"/>
          </a:xfrm>
          <a:prstGeom prst="rect">
            <a:avLst/>
          </a:prstGeom>
          <a:noFill/>
        </p:spPr>
        <p:txBody>
          <a:bodyPr wrap="square" rtlCol="0">
            <a:spAutoFit/>
          </a:bodyPr>
          <a:lstStyle/>
          <a:p>
            <a:pPr defTabSz="304812">
              <a:buClr>
                <a:schemeClr val="tx1"/>
              </a:buClr>
              <a:tabLst>
                <a:tab pos="152406" algn="l"/>
              </a:tabLst>
              <a:defRPr/>
            </a:pPr>
            <a:r>
              <a:rPr lang="en-US" altLang="ja-JP" sz="1200" b="1" dirty="0" smtClean="0">
                <a:latin typeface="+mn-ea"/>
              </a:rPr>
              <a:t>&lt;</a:t>
            </a:r>
            <a:r>
              <a:rPr lang="ja-JP" altLang="en-US" sz="1200" b="1" dirty="0" smtClean="0">
                <a:latin typeface="+mn-ea"/>
              </a:rPr>
              <a:t>問題点</a:t>
            </a:r>
            <a:r>
              <a:rPr lang="en-US" altLang="ja-JP" sz="1200" b="1" dirty="0" smtClean="0">
                <a:latin typeface="+mn-ea"/>
              </a:rPr>
              <a:t>&gt;</a:t>
            </a:r>
          </a:p>
          <a:p>
            <a:pPr defTabSz="304812">
              <a:buClr>
                <a:schemeClr val="tx1"/>
              </a:buClr>
              <a:tabLst>
                <a:tab pos="152406" algn="l"/>
              </a:tabLst>
              <a:defRPr/>
            </a:pPr>
            <a:r>
              <a:rPr lang="ja-JP" altLang="en-US" sz="1400" b="1" u="sng" dirty="0">
                <a:solidFill>
                  <a:srgbClr val="FF5722"/>
                </a:solidFill>
                <a:latin typeface="+mn-ea"/>
              </a:rPr>
              <a:t>深層</a:t>
            </a:r>
            <a:r>
              <a:rPr lang="ja-JP" altLang="en-US" sz="1400" b="1" u="sng" dirty="0" smtClean="0">
                <a:solidFill>
                  <a:srgbClr val="FF5722"/>
                </a:solidFill>
                <a:latin typeface="+mn-ea"/>
              </a:rPr>
              <a:t>学習を用いたソースコード分類の既存研究で，</a:t>
            </a:r>
            <a:r>
              <a:rPr lang="en-US" altLang="ja-JP" sz="1400" b="1" u="sng" dirty="0">
                <a:solidFill>
                  <a:srgbClr val="FF5722"/>
                </a:solidFill>
                <a:latin typeface="+mn-ea"/>
              </a:rPr>
              <a:t/>
            </a:r>
            <a:br>
              <a:rPr lang="en-US" altLang="ja-JP" sz="1400" b="1" u="sng" dirty="0">
                <a:solidFill>
                  <a:srgbClr val="FF5722"/>
                </a:solidFill>
                <a:latin typeface="+mn-ea"/>
              </a:rPr>
            </a:br>
            <a:r>
              <a:rPr lang="ja-JP" altLang="en-US" sz="1400" b="1" u="sng" dirty="0" smtClean="0">
                <a:solidFill>
                  <a:srgbClr val="FF5722"/>
                </a:solidFill>
                <a:latin typeface="+mn-ea"/>
              </a:rPr>
              <a:t>不均衡データ対処法の比較検討があまりなされていない</a:t>
            </a:r>
            <a:endParaRPr lang="en-US" altLang="ja-JP" sz="1400" b="1" u="sng" dirty="0" smtClean="0">
              <a:solidFill>
                <a:srgbClr val="FF5722"/>
              </a:solidFill>
              <a:latin typeface="+mn-ea"/>
            </a:endParaRPr>
          </a:p>
          <a:p>
            <a:pPr marL="285750" indent="-285750" defTabSz="304812">
              <a:buClr>
                <a:schemeClr val="tx1"/>
              </a:buClr>
              <a:buFont typeface="Wingdings" panose="05000000000000000000" pitchFamily="2" charset="2"/>
              <a:buChar char="Ø"/>
              <a:tabLst>
                <a:tab pos="152406" algn="l"/>
              </a:tabLst>
              <a:defRPr/>
            </a:pPr>
            <a:r>
              <a:rPr lang="ja-JP" altLang="en-US" sz="1200" dirty="0" smtClean="0">
                <a:latin typeface="+mn-ea"/>
              </a:rPr>
              <a:t>データセットの構成を改善することでさらによ</a:t>
            </a:r>
            <a:r>
              <a:rPr lang="ja-JP" altLang="en-US" sz="1200" dirty="0">
                <a:latin typeface="+mn-ea"/>
              </a:rPr>
              <a:t>い</a:t>
            </a:r>
            <a:r>
              <a:rPr lang="en-US" altLang="ja-JP" sz="1200" dirty="0" smtClean="0">
                <a:latin typeface="+mn-ea"/>
              </a:rPr>
              <a:t/>
            </a:r>
            <a:br>
              <a:rPr lang="en-US" altLang="ja-JP" sz="1200" dirty="0" smtClean="0">
                <a:latin typeface="+mn-ea"/>
              </a:rPr>
            </a:br>
            <a:r>
              <a:rPr lang="ja-JP" altLang="en-US" sz="1200" dirty="0" smtClean="0">
                <a:latin typeface="+mn-ea"/>
              </a:rPr>
              <a:t>分類精度を実現できる可能性がある</a:t>
            </a:r>
            <a:endParaRPr lang="en-US" altLang="ja-JP" sz="1100" dirty="0">
              <a:latin typeface="+mn-ea"/>
            </a:endParaRPr>
          </a:p>
        </p:txBody>
      </p:sp>
      <p:sp>
        <p:nvSpPr>
          <p:cNvPr id="3" name="テキスト ボックス 2"/>
          <p:cNvSpPr txBox="1"/>
          <p:nvPr/>
        </p:nvSpPr>
        <p:spPr>
          <a:xfrm>
            <a:off x="4905795" y="11548264"/>
            <a:ext cx="4226244" cy="510778"/>
          </a:xfrm>
          <a:prstGeom prst="roundRect">
            <a:avLst/>
          </a:prstGeom>
          <a:noFill/>
          <a:ln>
            <a:solidFill>
              <a:schemeClr val="tx1"/>
            </a:solidFill>
          </a:ln>
        </p:spPr>
        <p:txBody>
          <a:bodyPr wrap="none" rtlCol="0">
            <a:spAutoFit/>
          </a:bodyPr>
          <a:lstStyle/>
          <a:p>
            <a:pPr algn="ctr"/>
            <a:r>
              <a:rPr kumimoji="1" lang="ja-JP" altLang="en-US" sz="1200" b="1" dirty="0" smtClean="0"/>
              <a:t>今後は，別の</a:t>
            </a:r>
            <a:r>
              <a:rPr lang="ja-JP" altLang="en-US" sz="1200" b="1" dirty="0"/>
              <a:t>ベンチマーク</a:t>
            </a:r>
            <a:r>
              <a:rPr kumimoji="1" lang="ja-JP" altLang="en-US" sz="1200" b="1" dirty="0" smtClean="0"/>
              <a:t>や別のソースコード分類手法に</a:t>
            </a:r>
            <a:endParaRPr kumimoji="1" lang="en-US" altLang="ja-JP" sz="1200" b="1" dirty="0" smtClean="0"/>
          </a:p>
          <a:p>
            <a:pPr algn="ctr"/>
            <a:r>
              <a:rPr kumimoji="1" lang="ja-JP" altLang="en-US" sz="1200" b="1" dirty="0" smtClean="0"/>
              <a:t>本手法を適用し，有効性を評価する</a:t>
            </a:r>
            <a:r>
              <a:rPr lang="ja-JP" altLang="en-US" sz="1200" b="1" dirty="0" smtClean="0"/>
              <a:t>予定</a:t>
            </a:r>
            <a:endParaRPr kumimoji="1" lang="ja-JP" altLang="en-US" sz="1200" b="1" dirty="0"/>
          </a:p>
        </p:txBody>
      </p:sp>
      <p:sp>
        <p:nvSpPr>
          <p:cNvPr id="172" name="テキスト ボックス 171"/>
          <p:cNvSpPr txBox="1"/>
          <p:nvPr/>
        </p:nvSpPr>
        <p:spPr>
          <a:xfrm>
            <a:off x="5779178" y="914092"/>
            <a:ext cx="3402859" cy="369204"/>
          </a:xfrm>
          <a:prstGeom prst="rect">
            <a:avLst/>
          </a:prstGeom>
          <a:noFill/>
        </p:spPr>
        <p:txBody>
          <a:bodyPr wrap="square" rtlCol="0">
            <a:spAutoFit/>
          </a:bodyPr>
          <a:lstStyle/>
          <a:p>
            <a:pPr algn="r"/>
            <a:r>
              <a:rPr lang="ja-JP" altLang="en-US" sz="1037" dirty="0" smtClean="0">
                <a:solidFill>
                  <a:schemeClr val="bg1"/>
                </a:solidFill>
                <a:latin typeface="Noto Sans CJK JP Regular" panose="020B0500000000000000" pitchFamily="34" charset="-128"/>
                <a:ea typeface="Noto Sans CJK JP Regular" panose="020B0500000000000000" pitchFamily="34" charset="-128"/>
              </a:rPr>
              <a:t>藤原裕士</a:t>
            </a:r>
            <a:r>
              <a:rPr lang="en-US" altLang="ja-JP" sz="1037" baseline="30000" dirty="0" smtClean="0">
                <a:solidFill>
                  <a:schemeClr val="bg1"/>
                </a:solidFill>
                <a:latin typeface="Noto Sans CJK JP Regular" panose="020B0500000000000000" pitchFamily="34" charset="-128"/>
                <a:ea typeface="Noto Sans CJK JP Regular" panose="020B0500000000000000" pitchFamily="34" charset="-128"/>
              </a:rPr>
              <a:t>1     </a:t>
            </a:r>
            <a:r>
              <a:rPr lang="ja-JP" altLang="en-US" sz="1037" dirty="0" smtClean="0">
                <a:solidFill>
                  <a:schemeClr val="bg1"/>
                </a:solidFill>
                <a:latin typeface="Noto Sans CJK JP Regular" panose="020B0500000000000000" pitchFamily="34" charset="-128"/>
                <a:ea typeface="Noto Sans CJK JP Regular" panose="020B0500000000000000" pitchFamily="34" charset="-128"/>
              </a:rPr>
              <a:t>崔 </a:t>
            </a:r>
            <a:r>
              <a:rPr lang="ja-JP" altLang="en-US" sz="1037" dirty="0">
                <a:solidFill>
                  <a:schemeClr val="bg1"/>
                </a:solidFill>
                <a:latin typeface="Noto Sans CJK JP Regular" panose="020B0500000000000000" pitchFamily="34" charset="-128"/>
                <a:ea typeface="Noto Sans CJK JP Regular" panose="020B0500000000000000" pitchFamily="34" charset="-128"/>
              </a:rPr>
              <a:t>恩瀞</a:t>
            </a:r>
            <a:r>
              <a:rPr lang="en-US" altLang="ja-JP" sz="1037" baseline="30000" dirty="0" smtClean="0">
                <a:solidFill>
                  <a:schemeClr val="bg1"/>
                </a:solidFill>
                <a:latin typeface="Noto Sans CJK JP Regular" panose="020B0500000000000000" pitchFamily="34" charset="-128"/>
                <a:ea typeface="Noto Sans CJK JP Regular" panose="020B0500000000000000" pitchFamily="34" charset="-128"/>
              </a:rPr>
              <a:t>2     </a:t>
            </a:r>
            <a:r>
              <a:rPr lang="ja-JP" altLang="en-US" sz="1037" dirty="0" smtClean="0">
                <a:solidFill>
                  <a:schemeClr val="bg1"/>
                </a:solidFill>
                <a:latin typeface="Noto Sans CJK JP Regular" panose="020B0500000000000000" pitchFamily="34" charset="-128"/>
                <a:ea typeface="Noto Sans CJK JP Regular" panose="020B0500000000000000" pitchFamily="34" charset="-128"/>
              </a:rPr>
              <a:t>吉田則裕</a:t>
            </a:r>
            <a:r>
              <a:rPr lang="en-US" altLang="ja-JP" sz="1037" baseline="30000" dirty="0" smtClean="0">
                <a:solidFill>
                  <a:schemeClr val="bg1"/>
                </a:solidFill>
                <a:latin typeface="Noto Sans CJK JP Regular" panose="020B0500000000000000" pitchFamily="34" charset="-128"/>
                <a:ea typeface="Noto Sans CJK JP Regular" panose="020B0500000000000000" pitchFamily="34" charset="-128"/>
              </a:rPr>
              <a:t>3</a:t>
            </a:r>
            <a:r>
              <a:rPr lang="ja-JP" altLang="en-US" sz="1037" baseline="30000" dirty="0">
                <a:solidFill>
                  <a:schemeClr val="bg1"/>
                </a:solidFill>
                <a:latin typeface="Noto Sans CJK JP Regular" panose="020B0500000000000000" pitchFamily="34" charset="-128"/>
                <a:ea typeface="Noto Sans CJK JP Regular" panose="020B0500000000000000" pitchFamily="34" charset="-128"/>
              </a:rPr>
              <a:t> </a:t>
            </a:r>
            <a:r>
              <a:rPr lang="ja-JP" altLang="en-US" sz="1037" dirty="0" smtClean="0">
                <a:solidFill>
                  <a:schemeClr val="bg1"/>
                </a:solidFill>
                <a:latin typeface="Noto Sans CJK JP Regular" panose="020B0500000000000000" pitchFamily="34" charset="-128"/>
                <a:ea typeface="Noto Sans CJK JP Regular" panose="020B0500000000000000" pitchFamily="34" charset="-128"/>
              </a:rPr>
              <a:t>    井上克郎</a:t>
            </a:r>
            <a:r>
              <a:rPr lang="en-US" altLang="ja-JP" sz="1037" baseline="30000" dirty="0">
                <a:solidFill>
                  <a:schemeClr val="bg1"/>
                </a:solidFill>
                <a:latin typeface="Noto Sans CJK JP Regular" panose="020B0500000000000000" pitchFamily="34" charset="-128"/>
                <a:ea typeface="Noto Sans CJK JP Regular" panose="020B0500000000000000" pitchFamily="34" charset="-128"/>
              </a:rPr>
              <a:t>1</a:t>
            </a:r>
            <a:endParaRPr lang="en-US" altLang="ja-JP" sz="1037" dirty="0">
              <a:solidFill>
                <a:schemeClr val="bg1"/>
              </a:solidFill>
              <a:latin typeface="Noto Sans CJK JP Regular" panose="020B0500000000000000" pitchFamily="34" charset="-128"/>
              <a:ea typeface="Noto Sans CJK JP Regular" panose="020B0500000000000000" pitchFamily="34" charset="-128"/>
            </a:endParaRPr>
          </a:p>
          <a:p>
            <a:pPr algn="r"/>
            <a:r>
              <a:rPr lang="en-US" altLang="ja-JP" sz="762" dirty="0">
                <a:solidFill>
                  <a:schemeClr val="bg1"/>
                </a:solidFill>
                <a:latin typeface="Noto Sans CJK JP Regular" panose="020B0500000000000000" pitchFamily="34" charset="-128"/>
                <a:ea typeface="Noto Sans CJK JP Regular" panose="020B0500000000000000" pitchFamily="34" charset="-128"/>
              </a:rPr>
              <a:t>1 </a:t>
            </a:r>
            <a:r>
              <a:rPr lang="ja-JP" altLang="en-US" sz="762" dirty="0">
                <a:solidFill>
                  <a:schemeClr val="bg1"/>
                </a:solidFill>
                <a:latin typeface="Noto Sans CJK JP Regular" panose="020B0500000000000000" pitchFamily="34" charset="-128"/>
                <a:ea typeface="Noto Sans CJK JP Regular" panose="020B0500000000000000" pitchFamily="34" charset="-128"/>
              </a:rPr>
              <a:t>大阪</a:t>
            </a:r>
            <a:r>
              <a:rPr lang="ja-JP" altLang="en-US" sz="762" dirty="0" smtClean="0">
                <a:solidFill>
                  <a:schemeClr val="bg1"/>
                </a:solidFill>
                <a:latin typeface="Noto Sans CJK JP Regular" panose="020B0500000000000000" pitchFamily="34" charset="-128"/>
                <a:ea typeface="Noto Sans CJK JP Regular" panose="020B0500000000000000" pitchFamily="34" charset="-128"/>
              </a:rPr>
              <a:t>大学    </a:t>
            </a:r>
            <a:r>
              <a:rPr lang="en-US" altLang="ja-JP" sz="762" dirty="0" smtClean="0">
                <a:solidFill>
                  <a:schemeClr val="bg1"/>
                </a:solidFill>
                <a:latin typeface="Noto Sans CJK JP Regular" panose="020B0500000000000000" pitchFamily="34" charset="-128"/>
                <a:ea typeface="Noto Sans CJK JP Regular" panose="020B0500000000000000" pitchFamily="34" charset="-128"/>
              </a:rPr>
              <a:t>2 </a:t>
            </a:r>
            <a:r>
              <a:rPr lang="ja-JP" altLang="en-US" sz="762" dirty="0" smtClean="0">
                <a:solidFill>
                  <a:schemeClr val="bg1"/>
                </a:solidFill>
                <a:latin typeface="Noto Sans CJK JP Regular" panose="020B0500000000000000" pitchFamily="34" charset="-128"/>
                <a:ea typeface="Noto Sans CJK JP Regular" panose="020B0500000000000000" pitchFamily="34" charset="-128"/>
              </a:rPr>
              <a:t>京都工芸繊維大学    </a:t>
            </a:r>
            <a:r>
              <a:rPr lang="en-US" altLang="ja-JP" sz="762" dirty="0" smtClean="0">
                <a:solidFill>
                  <a:schemeClr val="bg1"/>
                </a:solidFill>
                <a:latin typeface="Noto Sans CJK JP Regular" panose="020B0500000000000000" pitchFamily="34" charset="-128"/>
                <a:ea typeface="Noto Sans CJK JP Regular" panose="020B0500000000000000" pitchFamily="34" charset="-128"/>
              </a:rPr>
              <a:t>3 </a:t>
            </a:r>
            <a:r>
              <a:rPr lang="ja-JP" altLang="en-US" sz="762" dirty="0" smtClean="0">
                <a:solidFill>
                  <a:schemeClr val="bg1"/>
                </a:solidFill>
                <a:latin typeface="Noto Sans CJK JP Regular" panose="020B0500000000000000" pitchFamily="34" charset="-128"/>
                <a:ea typeface="Noto Sans CJK JP Regular" panose="020B0500000000000000" pitchFamily="34" charset="-128"/>
              </a:rPr>
              <a:t>名古屋大学</a:t>
            </a:r>
            <a:endParaRPr lang="ja-JP" altLang="en-US" sz="762" dirty="0">
              <a:solidFill>
                <a:schemeClr val="bg1"/>
              </a:solidFill>
              <a:latin typeface="Noto Sans CJK JP Regular" panose="020B0500000000000000" pitchFamily="34" charset="-128"/>
              <a:ea typeface="Noto Sans CJK JP Regular" panose="020B0500000000000000" pitchFamily="34" charset="-128"/>
            </a:endParaRPr>
          </a:p>
        </p:txBody>
      </p:sp>
      <p:sp>
        <p:nvSpPr>
          <p:cNvPr id="100" name="テキスト ボックス 99"/>
          <p:cNvSpPr txBox="1"/>
          <p:nvPr/>
        </p:nvSpPr>
        <p:spPr>
          <a:xfrm>
            <a:off x="228524" y="2974840"/>
            <a:ext cx="4378003" cy="461665"/>
          </a:xfrm>
          <a:prstGeom prst="rect">
            <a:avLst/>
          </a:prstGeom>
          <a:noFill/>
        </p:spPr>
        <p:txBody>
          <a:bodyPr wrap="square" rtlCol="0">
            <a:spAutoFit/>
          </a:bodyPr>
          <a:lstStyle/>
          <a:p>
            <a:pPr marL="241945" indent="-241945" defTabSz="304812">
              <a:buClr>
                <a:schemeClr val="tx1"/>
              </a:buClr>
              <a:buFont typeface="Arial" panose="020B0604020202020204" pitchFamily="34" charset="0"/>
              <a:buChar char="•"/>
              <a:tabLst>
                <a:tab pos="152406" algn="l"/>
              </a:tabLst>
              <a:defRPr/>
            </a:pPr>
            <a:r>
              <a:rPr lang="ja-JP" altLang="en-US" sz="1200" dirty="0" smtClean="0">
                <a:latin typeface="+mn-ea"/>
              </a:rPr>
              <a:t>分類クラス間におけるデータ数の不均衡は訓練に悪影響</a:t>
            </a:r>
            <a:endParaRPr lang="en-US" altLang="ja-JP" sz="1200" dirty="0" smtClean="0">
              <a:latin typeface="+mn-ea"/>
            </a:endParaRPr>
          </a:p>
          <a:p>
            <a:pPr marL="699061" lvl="1" indent="-241945" defTabSz="304812">
              <a:buClr>
                <a:schemeClr val="tx1"/>
              </a:buClr>
              <a:buFont typeface="Wingdings" panose="05000000000000000000" pitchFamily="2" charset="2"/>
              <a:buChar char="Ø"/>
              <a:tabLst>
                <a:tab pos="152406" algn="l"/>
              </a:tabLst>
              <a:defRPr/>
            </a:pPr>
            <a:r>
              <a:rPr lang="ja-JP" altLang="en-US" sz="1200" dirty="0" smtClean="0">
                <a:latin typeface="+mn-ea"/>
              </a:rPr>
              <a:t>データ数が少ないクラスを無視する傾向</a:t>
            </a:r>
            <a:endParaRPr lang="en-US" altLang="ja-JP" sz="1200" dirty="0" smtClean="0">
              <a:latin typeface="+mn-ea"/>
            </a:endParaRPr>
          </a:p>
        </p:txBody>
      </p:sp>
      <p:sp>
        <p:nvSpPr>
          <p:cNvPr id="151" name="テキスト ボックス 150"/>
          <p:cNvSpPr txBox="1"/>
          <p:nvPr/>
        </p:nvSpPr>
        <p:spPr>
          <a:xfrm>
            <a:off x="217026" y="4643332"/>
            <a:ext cx="4378003" cy="461665"/>
          </a:xfrm>
          <a:prstGeom prst="rect">
            <a:avLst/>
          </a:prstGeom>
          <a:noFill/>
        </p:spPr>
        <p:txBody>
          <a:bodyPr wrap="square" rtlCol="0">
            <a:spAutoFit/>
          </a:bodyPr>
          <a:lstStyle/>
          <a:p>
            <a:pPr marL="241945" indent="-241945" defTabSz="304812">
              <a:buClr>
                <a:schemeClr val="tx1"/>
              </a:buClr>
              <a:buFont typeface="Arial" panose="020B0604020202020204" pitchFamily="34" charset="0"/>
              <a:buChar char="•"/>
              <a:tabLst>
                <a:tab pos="152406" algn="l"/>
              </a:tabLst>
              <a:defRPr/>
            </a:pPr>
            <a:r>
              <a:rPr lang="ja-JP" altLang="en-US" sz="1200" dirty="0" smtClean="0">
                <a:latin typeface="+mn-ea"/>
              </a:rPr>
              <a:t>不均衡データの対処法は様々</a:t>
            </a:r>
            <a:endParaRPr lang="en-US" altLang="ja-JP" sz="1200" dirty="0" smtClean="0">
              <a:latin typeface="+mn-ea"/>
            </a:endParaRPr>
          </a:p>
          <a:p>
            <a:pPr marL="699061" lvl="1" indent="-241945" defTabSz="304812">
              <a:buClr>
                <a:schemeClr val="tx1"/>
              </a:buClr>
              <a:buFont typeface="Wingdings" panose="05000000000000000000" pitchFamily="2" charset="2"/>
              <a:buChar char="Ø"/>
              <a:tabLst>
                <a:tab pos="152406" algn="l"/>
              </a:tabLst>
              <a:defRPr/>
            </a:pPr>
            <a:r>
              <a:rPr lang="ja-JP" altLang="en-US" sz="1200" dirty="0" smtClean="0">
                <a:latin typeface="+mn-ea"/>
              </a:rPr>
              <a:t>例：ランダムサンプリング，重みのクラス別設定</a:t>
            </a:r>
            <a:endParaRPr lang="en-US" altLang="ja-JP" sz="1200" dirty="0" smtClean="0">
              <a:latin typeface="+mn-ea"/>
            </a:endParaRPr>
          </a:p>
        </p:txBody>
      </p:sp>
      <p:sp>
        <p:nvSpPr>
          <p:cNvPr id="162" name="テキスト ボックス 161"/>
          <p:cNvSpPr txBox="1"/>
          <p:nvPr/>
        </p:nvSpPr>
        <p:spPr>
          <a:xfrm>
            <a:off x="505553" y="3777482"/>
            <a:ext cx="2880000" cy="276999"/>
          </a:xfrm>
          <a:prstGeom prst="rect">
            <a:avLst/>
          </a:prstGeom>
          <a:solidFill>
            <a:schemeClr val="accent5">
              <a:lumMod val="20000"/>
              <a:lumOff val="80000"/>
            </a:schemeClr>
          </a:solidFill>
          <a:ln>
            <a:solidFill>
              <a:schemeClr val="tx1"/>
            </a:solidFill>
          </a:ln>
        </p:spPr>
        <p:txBody>
          <a:bodyPr wrap="none" rtlCol="0">
            <a:spAutoFit/>
          </a:bodyPr>
          <a:lstStyle/>
          <a:p>
            <a:pPr algn="ctr"/>
            <a:r>
              <a:rPr lang="ja-JP" altLang="en-US" sz="1200" dirty="0" smtClean="0"/>
              <a:t>クラス</a:t>
            </a:r>
            <a:r>
              <a:rPr lang="en-US" altLang="ja-JP" sz="1200" dirty="0" smtClean="0"/>
              <a:t>1</a:t>
            </a:r>
            <a:endParaRPr kumimoji="1" lang="ja-JP" altLang="en-US" sz="1200" dirty="0"/>
          </a:p>
        </p:txBody>
      </p:sp>
      <p:sp>
        <p:nvSpPr>
          <p:cNvPr id="171" name="テキスト ボックス 170"/>
          <p:cNvSpPr txBox="1"/>
          <p:nvPr/>
        </p:nvSpPr>
        <p:spPr>
          <a:xfrm>
            <a:off x="3386589" y="3777482"/>
            <a:ext cx="720000" cy="276999"/>
          </a:xfrm>
          <a:prstGeom prst="rect">
            <a:avLst/>
          </a:prstGeom>
          <a:solidFill>
            <a:schemeClr val="accent2">
              <a:lumMod val="20000"/>
              <a:lumOff val="80000"/>
            </a:schemeClr>
          </a:solidFill>
          <a:ln>
            <a:solidFill>
              <a:schemeClr val="tx1"/>
            </a:solidFill>
          </a:ln>
        </p:spPr>
        <p:txBody>
          <a:bodyPr wrap="none" rtlCol="0">
            <a:spAutoFit/>
          </a:bodyPr>
          <a:lstStyle/>
          <a:p>
            <a:pPr algn="ctr"/>
            <a:r>
              <a:rPr lang="ja-JP" altLang="en-US" sz="1200" dirty="0" smtClean="0"/>
              <a:t>クラス</a:t>
            </a:r>
            <a:r>
              <a:rPr lang="en-US" altLang="ja-JP" sz="1200" dirty="0" smtClean="0"/>
              <a:t>2</a:t>
            </a:r>
            <a:endParaRPr kumimoji="1" lang="ja-JP" altLang="en-US" sz="1200" dirty="0"/>
          </a:p>
        </p:txBody>
      </p:sp>
      <p:sp>
        <p:nvSpPr>
          <p:cNvPr id="163" name="テキスト ボックス 162"/>
          <p:cNvSpPr txBox="1"/>
          <p:nvPr/>
        </p:nvSpPr>
        <p:spPr>
          <a:xfrm>
            <a:off x="442851" y="4079291"/>
            <a:ext cx="3387466" cy="461665"/>
          </a:xfrm>
          <a:prstGeom prst="rect">
            <a:avLst/>
          </a:prstGeom>
          <a:noFill/>
        </p:spPr>
        <p:txBody>
          <a:bodyPr wrap="none" rtlCol="0">
            <a:spAutoFit/>
          </a:bodyPr>
          <a:lstStyle/>
          <a:p>
            <a:pPr marL="171450" indent="-171450">
              <a:buFont typeface="Wingdings" panose="05000000000000000000" pitchFamily="2" charset="2"/>
              <a:buChar char="Ø"/>
            </a:pPr>
            <a:r>
              <a:rPr lang="ja-JP" altLang="en-US" sz="1200" dirty="0" smtClean="0"/>
              <a:t>各クラスを正答率</a:t>
            </a:r>
            <a:r>
              <a:rPr lang="en-US" altLang="ja-JP" sz="1200" dirty="0" smtClean="0"/>
              <a:t>0.8</a:t>
            </a:r>
            <a:r>
              <a:rPr lang="ja-JP" altLang="en-US" sz="1200" dirty="0" smtClean="0"/>
              <a:t>で分類→分類精度</a:t>
            </a:r>
            <a:r>
              <a:rPr lang="en-US" altLang="ja-JP" sz="1200" dirty="0" smtClean="0"/>
              <a:t>0.8</a:t>
            </a:r>
          </a:p>
          <a:p>
            <a:pPr marL="171450" indent="-171450">
              <a:buFont typeface="Wingdings" panose="05000000000000000000" pitchFamily="2" charset="2"/>
              <a:buChar char="Ø"/>
            </a:pPr>
            <a:r>
              <a:rPr lang="ja-JP" altLang="en-US" sz="1200" dirty="0" smtClean="0"/>
              <a:t>全てのデータをクラス</a:t>
            </a:r>
            <a:r>
              <a:rPr lang="en-US" altLang="ja-JP" sz="1200" dirty="0" smtClean="0"/>
              <a:t>1</a:t>
            </a:r>
            <a:r>
              <a:rPr lang="ja-JP" altLang="en-US" sz="1200" dirty="0" smtClean="0"/>
              <a:t>に分類→分類精度</a:t>
            </a:r>
            <a:r>
              <a:rPr lang="en-US" altLang="ja-JP" sz="1200" dirty="0" smtClean="0"/>
              <a:t>0.9</a:t>
            </a:r>
            <a:endParaRPr kumimoji="1" lang="ja-JP" altLang="en-US" sz="1200" dirty="0"/>
          </a:p>
        </p:txBody>
      </p:sp>
      <p:sp>
        <p:nvSpPr>
          <p:cNvPr id="170" name="テキスト ボックス 169"/>
          <p:cNvSpPr txBox="1"/>
          <p:nvPr/>
        </p:nvSpPr>
        <p:spPr>
          <a:xfrm>
            <a:off x="1169196" y="3506607"/>
            <a:ext cx="2383986" cy="276999"/>
          </a:xfrm>
          <a:prstGeom prst="rect">
            <a:avLst/>
          </a:prstGeom>
          <a:noFill/>
        </p:spPr>
        <p:txBody>
          <a:bodyPr wrap="none" rtlCol="0">
            <a:spAutoFit/>
          </a:bodyPr>
          <a:lstStyle/>
          <a:p>
            <a:r>
              <a:rPr kumimoji="1" lang="ja-JP" altLang="en-US" sz="1200" dirty="0" smtClean="0"/>
              <a:t>データ数の比</a:t>
            </a:r>
            <a:r>
              <a:rPr kumimoji="1" lang="en-US" altLang="ja-JP" sz="1200" dirty="0" smtClean="0"/>
              <a:t>9:1</a:t>
            </a:r>
            <a:r>
              <a:rPr kumimoji="1" lang="ja-JP" altLang="en-US" sz="1200" dirty="0" smtClean="0"/>
              <a:t>のデータセット</a:t>
            </a:r>
            <a:endParaRPr kumimoji="1" lang="ja-JP" altLang="en-US" sz="1200" dirty="0"/>
          </a:p>
        </p:txBody>
      </p:sp>
      <p:grpSp>
        <p:nvGrpSpPr>
          <p:cNvPr id="17" name="グループ化 16"/>
          <p:cNvGrpSpPr/>
          <p:nvPr/>
        </p:nvGrpSpPr>
        <p:grpSpPr>
          <a:xfrm>
            <a:off x="0" y="9572456"/>
            <a:ext cx="4719463" cy="2544908"/>
            <a:chOff x="66690" y="7802953"/>
            <a:chExt cx="4719463" cy="2544908"/>
          </a:xfrm>
        </p:grpSpPr>
        <p:sp>
          <p:nvSpPr>
            <p:cNvPr id="353" name="テキスト ボックス 352"/>
            <p:cNvSpPr txBox="1"/>
            <p:nvPr/>
          </p:nvSpPr>
          <p:spPr>
            <a:xfrm>
              <a:off x="1078355" y="7802953"/>
              <a:ext cx="1115499" cy="646331"/>
            </a:xfrm>
            <a:prstGeom prst="rect">
              <a:avLst/>
            </a:prstGeom>
            <a:solidFill>
              <a:schemeClr val="bg1"/>
            </a:solidFill>
          </p:spPr>
          <p:txBody>
            <a:bodyPr wrap="square" rtlCol="0">
              <a:spAutoFit/>
            </a:bodyPr>
            <a:lstStyle/>
            <a:p>
              <a:pPr algn="ctr"/>
              <a:r>
                <a:rPr kumimoji="1" lang="ja-JP" altLang="en-US" sz="1200" dirty="0" smtClean="0"/>
                <a:t>類似</a:t>
              </a:r>
              <a:endParaRPr kumimoji="1" lang="en-US" altLang="ja-JP" sz="1200" dirty="0" smtClean="0"/>
            </a:p>
            <a:p>
              <a:pPr algn="ctr"/>
              <a:r>
                <a:rPr kumimoji="1" lang="ja-JP" altLang="en-US" sz="1200" dirty="0" smtClean="0"/>
                <a:t>ソースコード</a:t>
              </a:r>
              <a:endParaRPr kumimoji="1" lang="en-US" altLang="ja-JP" sz="1200" dirty="0" smtClean="0"/>
            </a:p>
            <a:p>
              <a:pPr algn="ctr"/>
              <a:r>
                <a:rPr lang="ja-JP" altLang="en-US" sz="1200" dirty="0"/>
                <a:t>クラスタ</a:t>
              </a:r>
              <a:endParaRPr kumimoji="1" lang="ja-JP" altLang="en-US" sz="1200" dirty="0"/>
            </a:p>
          </p:txBody>
        </p:sp>
        <p:grpSp>
          <p:nvGrpSpPr>
            <p:cNvPr id="250" name="グループ化 249"/>
            <p:cNvGrpSpPr/>
            <p:nvPr/>
          </p:nvGrpSpPr>
          <p:grpSpPr>
            <a:xfrm>
              <a:off x="1403807" y="8510006"/>
              <a:ext cx="443878" cy="459173"/>
              <a:chOff x="1061760" y="1896255"/>
              <a:chExt cx="662110" cy="801974"/>
            </a:xfrm>
          </p:grpSpPr>
          <p:grpSp>
            <p:nvGrpSpPr>
              <p:cNvPr id="251" name="グループ化 250"/>
              <p:cNvGrpSpPr/>
              <p:nvPr/>
            </p:nvGrpSpPr>
            <p:grpSpPr>
              <a:xfrm>
                <a:off x="1064302" y="1896255"/>
                <a:ext cx="659568" cy="801974"/>
                <a:chOff x="1064302" y="1896255"/>
                <a:chExt cx="659568" cy="801974"/>
              </a:xfrm>
            </p:grpSpPr>
            <p:sp>
              <p:nvSpPr>
                <p:cNvPr id="253" name="メモ 252"/>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54" name="メモ 253"/>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55" name="メモ 254"/>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sp>
            <p:nvSpPr>
              <p:cNvPr id="252" name="テキスト ボックス 251"/>
              <p:cNvSpPr txBox="1"/>
              <p:nvPr/>
            </p:nvSpPr>
            <p:spPr>
              <a:xfrm>
                <a:off x="1061760" y="2131072"/>
                <a:ext cx="657676" cy="474671"/>
              </a:xfrm>
              <a:prstGeom prst="rect">
                <a:avLst/>
              </a:prstGeom>
              <a:solidFill>
                <a:schemeClr val="bg1"/>
              </a:solidFill>
              <a:ln>
                <a:solidFill>
                  <a:schemeClr val="tx1"/>
                </a:solidFill>
              </a:ln>
            </p:spPr>
            <p:txBody>
              <a:bodyPr wrap="none" rtlCol="0">
                <a:spAutoFit/>
              </a:bodyPr>
              <a:lstStyle/>
              <a:p>
                <a:pPr algn="ctr"/>
                <a:r>
                  <a:rPr kumimoji="1" lang="en-US" altLang="ja-JP" sz="1200" dirty="0" smtClean="0"/>
                  <a:t>ID:1</a:t>
                </a:r>
                <a:endParaRPr kumimoji="1" lang="ja-JP" altLang="en-US" sz="1200" dirty="0"/>
              </a:p>
            </p:txBody>
          </p:sp>
        </p:grpSp>
        <p:grpSp>
          <p:nvGrpSpPr>
            <p:cNvPr id="256" name="グループ化 255"/>
            <p:cNvGrpSpPr/>
            <p:nvPr/>
          </p:nvGrpSpPr>
          <p:grpSpPr>
            <a:xfrm>
              <a:off x="1408742" y="9271588"/>
              <a:ext cx="442520" cy="459173"/>
              <a:chOff x="1064300" y="1896255"/>
              <a:chExt cx="660085" cy="801974"/>
            </a:xfrm>
          </p:grpSpPr>
          <p:grpSp>
            <p:nvGrpSpPr>
              <p:cNvPr id="257" name="グループ化 256"/>
              <p:cNvGrpSpPr/>
              <p:nvPr/>
            </p:nvGrpSpPr>
            <p:grpSpPr>
              <a:xfrm>
                <a:off x="1064302" y="1896255"/>
                <a:ext cx="659568" cy="801974"/>
                <a:chOff x="1064302" y="1896255"/>
                <a:chExt cx="659568" cy="801974"/>
              </a:xfrm>
            </p:grpSpPr>
            <p:sp>
              <p:nvSpPr>
                <p:cNvPr id="259" name="メモ 258"/>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60" name="メモ 259"/>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61" name="メモ 260"/>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sp>
            <p:nvSpPr>
              <p:cNvPr id="258" name="テキスト ボックス 257"/>
              <p:cNvSpPr txBox="1"/>
              <p:nvPr/>
            </p:nvSpPr>
            <p:spPr>
              <a:xfrm>
                <a:off x="1064300" y="2113246"/>
                <a:ext cx="660085" cy="474671"/>
              </a:xfrm>
              <a:prstGeom prst="rect">
                <a:avLst/>
              </a:prstGeom>
              <a:solidFill>
                <a:schemeClr val="bg1"/>
              </a:solidFill>
              <a:ln>
                <a:solidFill>
                  <a:schemeClr val="tx1"/>
                </a:solidFill>
              </a:ln>
            </p:spPr>
            <p:txBody>
              <a:bodyPr wrap="none" rtlCol="0">
                <a:spAutoFit/>
              </a:bodyPr>
              <a:lstStyle/>
              <a:p>
                <a:pPr algn="ctr"/>
                <a:r>
                  <a:rPr kumimoji="1" lang="en-US" altLang="ja-JP" sz="1200" dirty="0" err="1" smtClean="0"/>
                  <a:t>ID:n</a:t>
                </a:r>
                <a:endParaRPr kumimoji="1" lang="ja-JP" altLang="en-US" sz="1200" dirty="0"/>
              </a:p>
            </p:txBody>
          </p:sp>
        </p:grpSp>
        <mc:AlternateContent xmlns:mc="http://schemas.openxmlformats.org/markup-compatibility/2006" xmlns:a14="http://schemas.microsoft.com/office/drawing/2010/main">
          <mc:Choice Requires="a14">
            <p:sp>
              <p:nvSpPr>
                <p:cNvPr id="262" name="テキスト ボックス 261"/>
                <p:cNvSpPr txBox="1"/>
                <p:nvPr/>
              </p:nvSpPr>
              <p:spPr>
                <a:xfrm>
                  <a:off x="1585172" y="9026200"/>
                  <a:ext cx="83920" cy="184666"/>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p:txBody>
            </p:sp>
          </mc:Choice>
          <mc:Fallback xmlns="">
            <p:sp>
              <p:nvSpPr>
                <p:cNvPr id="262" name="テキスト ボックス 261"/>
                <p:cNvSpPr txBox="1">
                  <a:spLocks noRot="1" noChangeAspect="1" noMove="1" noResize="1" noEditPoints="1" noAdjustHandles="1" noChangeArrowheads="1" noChangeShapeType="1" noTextEdit="1"/>
                </p:cNvSpPr>
                <p:nvPr/>
              </p:nvSpPr>
              <p:spPr>
                <a:xfrm>
                  <a:off x="1585172" y="9026200"/>
                  <a:ext cx="83920" cy="184666"/>
                </a:xfrm>
                <a:prstGeom prst="rect">
                  <a:avLst/>
                </a:prstGeom>
                <a:blipFill>
                  <a:blip r:embed="rId4"/>
                  <a:stretch>
                    <a:fillRect l="-35714" r="-35714" b="-3333"/>
                  </a:stretch>
                </a:blipFill>
              </p:spPr>
              <p:txBody>
                <a:bodyPr/>
                <a:lstStyle/>
                <a:p>
                  <a:r>
                    <a:rPr lang="ja-JP" altLang="en-US">
                      <a:noFill/>
                    </a:rPr>
                    <a:t> </a:t>
                  </a:r>
                </a:p>
              </p:txBody>
            </p:sp>
          </mc:Fallback>
        </mc:AlternateContent>
        <p:sp>
          <p:nvSpPr>
            <p:cNvPr id="263" name="角丸四角形 262"/>
            <p:cNvSpPr/>
            <p:nvPr/>
          </p:nvSpPr>
          <p:spPr>
            <a:xfrm>
              <a:off x="1247401" y="8406308"/>
              <a:ext cx="758809" cy="145021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nvGrpSpPr>
            <p:cNvPr id="264" name="グループ化 263"/>
            <p:cNvGrpSpPr/>
            <p:nvPr/>
          </p:nvGrpSpPr>
          <p:grpSpPr>
            <a:xfrm>
              <a:off x="446575" y="8901525"/>
              <a:ext cx="442174" cy="459173"/>
              <a:chOff x="1064302" y="1896255"/>
              <a:chExt cx="659568" cy="801974"/>
            </a:xfrm>
          </p:grpSpPr>
          <p:sp>
            <p:nvSpPr>
              <p:cNvPr id="265" name="メモ 264"/>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66" name="メモ 265"/>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67" name="メモ 266"/>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sp>
          <p:nvSpPr>
            <p:cNvPr id="268" name="角丸四角形 267"/>
            <p:cNvSpPr/>
            <p:nvPr/>
          </p:nvSpPr>
          <p:spPr>
            <a:xfrm>
              <a:off x="348150" y="8799520"/>
              <a:ext cx="628306" cy="65172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69" name="テキスト ボックス 268"/>
            <p:cNvSpPr txBox="1"/>
            <p:nvPr/>
          </p:nvSpPr>
          <p:spPr>
            <a:xfrm>
              <a:off x="66690" y="8469306"/>
              <a:ext cx="1107996" cy="276999"/>
            </a:xfrm>
            <a:prstGeom prst="rect">
              <a:avLst/>
            </a:prstGeom>
            <a:solidFill>
              <a:schemeClr val="bg1"/>
            </a:solidFill>
          </p:spPr>
          <p:txBody>
            <a:bodyPr wrap="square" rtlCol="0">
              <a:spAutoFit/>
            </a:bodyPr>
            <a:lstStyle/>
            <a:p>
              <a:pPr algn="ctr"/>
              <a:r>
                <a:rPr kumimoji="1" lang="ja-JP" altLang="en-US" sz="1200" dirty="0" smtClean="0"/>
                <a:t>ソースコード</a:t>
              </a:r>
              <a:endParaRPr kumimoji="1" lang="ja-JP" altLang="en-US" sz="1200" dirty="0"/>
            </a:p>
          </p:txBody>
        </p:sp>
        <p:grpSp>
          <p:nvGrpSpPr>
            <p:cNvPr id="270" name="グループ化 269"/>
            <p:cNvGrpSpPr/>
            <p:nvPr/>
          </p:nvGrpSpPr>
          <p:grpSpPr>
            <a:xfrm>
              <a:off x="2397925" y="9301535"/>
              <a:ext cx="442174" cy="459173"/>
              <a:chOff x="4856793" y="2579976"/>
              <a:chExt cx="658182" cy="687783"/>
            </a:xfrm>
          </p:grpSpPr>
          <p:grpSp>
            <p:nvGrpSpPr>
              <p:cNvPr id="271" name="グループ化 270"/>
              <p:cNvGrpSpPr/>
              <p:nvPr/>
            </p:nvGrpSpPr>
            <p:grpSpPr>
              <a:xfrm>
                <a:off x="4856793" y="2579976"/>
                <a:ext cx="576032" cy="599607"/>
                <a:chOff x="5078344" y="2673884"/>
                <a:chExt cx="576032" cy="599607"/>
              </a:xfrm>
            </p:grpSpPr>
            <p:sp>
              <p:nvSpPr>
                <p:cNvPr id="296" name="正方形/長方形 295"/>
                <p:cNvSpPr/>
                <p:nvPr/>
              </p:nvSpPr>
              <p:spPr>
                <a:xfrm>
                  <a:off x="5078344" y="2673884"/>
                  <a:ext cx="576032" cy="59960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nvGrpSpPr>
                <p:cNvPr id="297" name="グループ化 296"/>
                <p:cNvGrpSpPr/>
                <p:nvPr/>
              </p:nvGrpSpPr>
              <p:grpSpPr>
                <a:xfrm>
                  <a:off x="5108761" y="2702154"/>
                  <a:ext cx="516874" cy="535494"/>
                  <a:chOff x="4979858" y="2465510"/>
                  <a:chExt cx="814187" cy="843518"/>
                </a:xfrm>
              </p:grpSpPr>
              <p:sp>
                <p:nvSpPr>
                  <p:cNvPr id="298" name="フローチャート: 結合子 297"/>
                  <p:cNvSpPr/>
                  <p:nvPr/>
                </p:nvSpPr>
                <p:spPr>
                  <a:xfrm>
                    <a:off x="5349441" y="246551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99" name="フローチャート: 結合子 298"/>
                  <p:cNvSpPr/>
                  <p:nvPr/>
                </p:nvSpPr>
                <p:spPr>
                  <a:xfrm>
                    <a:off x="5141018" y="276638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00" name="フローチャート: 結合子 299"/>
                  <p:cNvSpPr/>
                  <p:nvPr/>
                </p:nvSpPr>
                <p:spPr>
                  <a:xfrm>
                    <a:off x="5568466" y="2760799"/>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01" name="フローチャート: 結合子 300"/>
                  <p:cNvSpPr/>
                  <p:nvPr/>
                </p:nvSpPr>
                <p:spPr>
                  <a:xfrm>
                    <a:off x="4979858" y="3077187"/>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02" name="フローチャート: 結合子 301"/>
                  <p:cNvSpPr/>
                  <p:nvPr/>
                </p:nvSpPr>
                <p:spPr>
                  <a:xfrm>
                    <a:off x="5302146" y="3082228"/>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cxnSp>
                <p:nvCxnSpPr>
                  <p:cNvPr id="303" name="直線コネクタ 302"/>
                  <p:cNvCxnSpPr>
                    <a:stCxn id="298" idx="4"/>
                    <a:endCxn id="299" idx="0"/>
                  </p:cNvCxnSpPr>
                  <p:nvPr/>
                </p:nvCxnSpPr>
                <p:spPr>
                  <a:xfrm flipH="1">
                    <a:off x="5253808" y="2692310"/>
                    <a:ext cx="208423" cy="74070"/>
                  </a:xfrm>
                  <a:prstGeom prst="line">
                    <a:avLst/>
                  </a:prstGeom>
                  <a:ln/>
                </p:spPr>
                <p:style>
                  <a:lnRef idx="2">
                    <a:schemeClr val="dk1"/>
                  </a:lnRef>
                  <a:fillRef idx="1">
                    <a:schemeClr val="lt1"/>
                  </a:fillRef>
                  <a:effectRef idx="0">
                    <a:schemeClr val="dk1"/>
                  </a:effectRef>
                  <a:fontRef idx="minor">
                    <a:schemeClr val="dk1"/>
                  </a:fontRef>
                </p:style>
              </p:cxnSp>
              <p:cxnSp>
                <p:nvCxnSpPr>
                  <p:cNvPr id="304" name="直線コネクタ 303"/>
                  <p:cNvCxnSpPr>
                    <a:stCxn id="298" idx="4"/>
                    <a:endCxn id="300" idx="0"/>
                  </p:cNvCxnSpPr>
                  <p:nvPr/>
                </p:nvCxnSpPr>
                <p:spPr>
                  <a:xfrm>
                    <a:off x="5462231" y="2692310"/>
                    <a:ext cx="219025" cy="68489"/>
                  </a:xfrm>
                  <a:prstGeom prst="line">
                    <a:avLst/>
                  </a:prstGeom>
                  <a:ln/>
                </p:spPr>
                <p:style>
                  <a:lnRef idx="2">
                    <a:schemeClr val="dk1"/>
                  </a:lnRef>
                  <a:fillRef idx="1">
                    <a:schemeClr val="lt1"/>
                  </a:fillRef>
                  <a:effectRef idx="0">
                    <a:schemeClr val="dk1"/>
                  </a:effectRef>
                  <a:fontRef idx="minor">
                    <a:schemeClr val="dk1"/>
                  </a:fontRef>
                </p:style>
              </p:cxnSp>
              <p:cxnSp>
                <p:nvCxnSpPr>
                  <p:cNvPr id="305" name="直線コネクタ 304"/>
                  <p:cNvCxnSpPr>
                    <a:stCxn id="299" idx="4"/>
                    <a:endCxn id="301" idx="0"/>
                  </p:cNvCxnSpPr>
                  <p:nvPr/>
                </p:nvCxnSpPr>
                <p:spPr>
                  <a:xfrm flipH="1">
                    <a:off x="5092648" y="2993180"/>
                    <a:ext cx="161160" cy="84007"/>
                  </a:xfrm>
                  <a:prstGeom prst="line">
                    <a:avLst/>
                  </a:prstGeom>
                  <a:ln/>
                </p:spPr>
                <p:style>
                  <a:lnRef idx="2">
                    <a:schemeClr val="dk1"/>
                  </a:lnRef>
                  <a:fillRef idx="1">
                    <a:schemeClr val="lt1"/>
                  </a:fillRef>
                  <a:effectRef idx="0">
                    <a:schemeClr val="dk1"/>
                  </a:effectRef>
                  <a:fontRef idx="minor">
                    <a:schemeClr val="dk1"/>
                  </a:fontRef>
                </p:style>
              </p:cxnSp>
              <p:cxnSp>
                <p:nvCxnSpPr>
                  <p:cNvPr id="306" name="直線コネクタ 305"/>
                  <p:cNvCxnSpPr>
                    <a:stCxn id="302" idx="0"/>
                    <a:endCxn id="299" idx="4"/>
                  </p:cNvCxnSpPr>
                  <p:nvPr/>
                </p:nvCxnSpPr>
                <p:spPr>
                  <a:xfrm flipH="1" flipV="1">
                    <a:off x="5253808" y="2993180"/>
                    <a:ext cx="161128" cy="89048"/>
                  </a:xfrm>
                  <a:prstGeom prst="line">
                    <a:avLst/>
                  </a:prstGeom>
                  <a:ln/>
                </p:spPr>
                <p:style>
                  <a:lnRef idx="2">
                    <a:schemeClr val="dk1"/>
                  </a:lnRef>
                  <a:fillRef idx="1">
                    <a:schemeClr val="lt1"/>
                  </a:fillRef>
                  <a:effectRef idx="0">
                    <a:schemeClr val="dk1"/>
                  </a:effectRef>
                  <a:fontRef idx="minor">
                    <a:schemeClr val="dk1"/>
                  </a:fontRef>
                </p:style>
              </p:cxnSp>
            </p:grpSp>
          </p:grpSp>
          <p:grpSp>
            <p:nvGrpSpPr>
              <p:cNvPr id="272" name="グループ化 271"/>
              <p:cNvGrpSpPr/>
              <p:nvPr/>
            </p:nvGrpSpPr>
            <p:grpSpPr>
              <a:xfrm>
                <a:off x="4897075" y="2620339"/>
                <a:ext cx="576032" cy="599607"/>
                <a:chOff x="5078344" y="2673884"/>
                <a:chExt cx="576032" cy="599607"/>
              </a:xfrm>
            </p:grpSpPr>
            <p:sp>
              <p:nvSpPr>
                <p:cNvPr id="285" name="正方形/長方形 284"/>
                <p:cNvSpPr/>
                <p:nvPr/>
              </p:nvSpPr>
              <p:spPr>
                <a:xfrm>
                  <a:off x="5078344" y="2673884"/>
                  <a:ext cx="576032" cy="59960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nvGrpSpPr>
                <p:cNvPr id="286" name="グループ化 285"/>
                <p:cNvGrpSpPr/>
                <p:nvPr/>
              </p:nvGrpSpPr>
              <p:grpSpPr>
                <a:xfrm>
                  <a:off x="5108761" y="2702154"/>
                  <a:ext cx="516874" cy="535494"/>
                  <a:chOff x="4979858" y="2465510"/>
                  <a:chExt cx="814187" cy="843518"/>
                </a:xfrm>
              </p:grpSpPr>
              <p:sp>
                <p:nvSpPr>
                  <p:cNvPr id="287" name="フローチャート: 結合子 286"/>
                  <p:cNvSpPr/>
                  <p:nvPr/>
                </p:nvSpPr>
                <p:spPr>
                  <a:xfrm>
                    <a:off x="5349441" y="246551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88" name="フローチャート: 結合子 287"/>
                  <p:cNvSpPr/>
                  <p:nvPr/>
                </p:nvSpPr>
                <p:spPr>
                  <a:xfrm>
                    <a:off x="5141018" y="276638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89" name="フローチャート: 結合子 288"/>
                  <p:cNvSpPr/>
                  <p:nvPr/>
                </p:nvSpPr>
                <p:spPr>
                  <a:xfrm>
                    <a:off x="5568466" y="2760799"/>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90" name="フローチャート: 結合子 289"/>
                  <p:cNvSpPr/>
                  <p:nvPr/>
                </p:nvSpPr>
                <p:spPr>
                  <a:xfrm>
                    <a:off x="4979858" y="3077187"/>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91" name="フローチャート: 結合子 290"/>
                  <p:cNvSpPr/>
                  <p:nvPr/>
                </p:nvSpPr>
                <p:spPr>
                  <a:xfrm>
                    <a:off x="5302146" y="3082228"/>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cxnSp>
                <p:nvCxnSpPr>
                  <p:cNvPr id="292" name="直線コネクタ 291"/>
                  <p:cNvCxnSpPr>
                    <a:stCxn id="287" idx="4"/>
                    <a:endCxn id="288" idx="0"/>
                  </p:cNvCxnSpPr>
                  <p:nvPr/>
                </p:nvCxnSpPr>
                <p:spPr>
                  <a:xfrm flipH="1">
                    <a:off x="5253808" y="2692310"/>
                    <a:ext cx="208423" cy="74070"/>
                  </a:xfrm>
                  <a:prstGeom prst="line">
                    <a:avLst/>
                  </a:prstGeom>
                  <a:ln/>
                </p:spPr>
                <p:style>
                  <a:lnRef idx="2">
                    <a:schemeClr val="dk1"/>
                  </a:lnRef>
                  <a:fillRef idx="1">
                    <a:schemeClr val="lt1"/>
                  </a:fillRef>
                  <a:effectRef idx="0">
                    <a:schemeClr val="dk1"/>
                  </a:effectRef>
                  <a:fontRef idx="minor">
                    <a:schemeClr val="dk1"/>
                  </a:fontRef>
                </p:style>
              </p:cxnSp>
              <p:cxnSp>
                <p:nvCxnSpPr>
                  <p:cNvPr id="293" name="直線コネクタ 292"/>
                  <p:cNvCxnSpPr>
                    <a:stCxn id="287" idx="4"/>
                    <a:endCxn id="289" idx="0"/>
                  </p:cNvCxnSpPr>
                  <p:nvPr/>
                </p:nvCxnSpPr>
                <p:spPr>
                  <a:xfrm>
                    <a:off x="5462231" y="2692310"/>
                    <a:ext cx="219025" cy="68489"/>
                  </a:xfrm>
                  <a:prstGeom prst="line">
                    <a:avLst/>
                  </a:prstGeom>
                  <a:ln/>
                </p:spPr>
                <p:style>
                  <a:lnRef idx="2">
                    <a:schemeClr val="dk1"/>
                  </a:lnRef>
                  <a:fillRef idx="1">
                    <a:schemeClr val="lt1"/>
                  </a:fillRef>
                  <a:effectRef idx="0">
                    <a:schemeClr val="dk1"/>
                  </a:effectRef>
                  <a:fontRef idx="minor">
                    <a:schemeClr val="dk1"/>
                  </a:fontRef>
                </p:style>
              </p:cxnSp>
              <p:cxnSp>
                <p:nvCxnSpPr>
                  <p:cNvPr id="294" name="直線コネクタ 293"/>
                  <p:cNvCxnSpPr>
                    <a:stCxn id="288" idx="4"/>
                    <a:endCxn id="290" idx="0"/>
                  </p:cNvCxnSpPr>
                  <p:nvPr/>
                </p:nvCxnSpPr>
                <p:spPr>
                  <a:xfrm flipH="1">
                    <a:off x="5092648" y="2993180"/>
                    <a:ext cx="161160" cy="84007"/>
                  </a:xfrm>
                  <a:prstGeom prst="line">
                    <a:avLst/>
                  </a:prstGeom>
                  <a:ln/>
                </p:spPr>
                <p:style>
                  <a:lnRef idx="2">
                    <a:schemeClr val="dk1"/>
                  </a:lnRef>
                  <a:fillRef idx="1">
                    <a:schemeClr val="lt1"/>
                  </a:fillRef>
                  <a:effectRef idx="0">
                    <a:schemeClr val="dk1"/>
                  </a:effectRef>
                  <a:fontRef idx="minor">
                    <a:schemeClr val="dk1"/>
                  </a:fontRef>
                </p:style>
              </p:cxnSp>
              <p:cxnSp>
                <p:nvCxnSpPr>
                  <p:cNvPr id="295" name="直線コネクタ 294"/>
                  <p:cNvCxnSpPr>
                    <a:stCxn id="291" idx="0"/>
                    <a:endCxn id="288" idx="4"/>
                  </p:cNvCxnSpPr>
                  <p:nvPr/>
                </p:nvCxnSpPr>
                <p:spPr>
                  <a:xfrm flipH="1" flipV="1">
                    <a:off x="5253808" y="2993180"/>
                    <a:ext cx="161128" cy="89048"/>
                  </a:xfrm>
                  <a:prstGeom prst="line">
                    <a:avLst/>
                  </a:prstGeom>
                  <a:ln/>
                </p:spPr>
                <p:style>
                  <a:lnRef idx="2">
                    <a:schemeClr val="dk1"/>
                  </a:lnRef>
                  <a:fillRef idx="1">
                    <a:schemeClr val="lt1"/>
                  </a:fillRef>
                  <a:effectRef idx="0">
                    <a:schemeClr val="dk1"/>
                  </a:effectRef>
                  <a:fontRef idx="minor">
                    <a:schemeClr val="dk1"/>
                  </a:fontRef>
                </p:style>
              </p:cxnSp>
            </p:grpSp>
          </p:grpSp>
          <p:grpSp>
            <p:nvGrpSpPr>
              <p:cNvPr id="273" name="グループ化 272"/>
              <p:cNvGrpSpPr/>
              <p:nvPr/>
            </p:nvGrpSpPr>
            <p:grpSpPr>
              <a:xfrm>
                <a:off x="4938943" y="2668152"/>
                <a:ext cx="576032" cy="599607"/>
                <a:chOff x="5078344" y="2673884"/>
                <a:chExt cx="576032" cy="599607"/>
              </a:xfrm>
            </p:grpSpPr>
            <p:sp>
              <p:nvSpPr>
                <p:cNvPr id="274" name="正方形/長方形 273"/>
                <p:cNvSpPr/>
                <p:nvPr/>
              </p:nvSpPr>
              <p:spPr>
                <a:xfrm>
                  <a:off x="5078344" y="2673884"/>
                  <a:ext cx="576032" cy="59960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nvGrpSpPr>
                <p:cNvPr id="275" name="グループ化 274"/>
                <p:cNvGrpSpPr/>
                <p:nvPr/>
              </p:nvGrpSpPr>
              <p:grpSpPr>
                <a:xfrm>
                  <a:off x="5108761" y="2702154"/>
                  <a:ext cx="516874" cy="535494"/>
                  <a:chOff x="4979858" y="2465510"/>
                  <a:chExt cx="814187" cy="843518"/>
                </a:xfrm>
              </p:grpSpPr>
              <p:sp>
                <p:nvSpPr>
                  <p:cNvPr id="276" name="フローチャート: 結合子 275"/>
                  <p:cNvSpPr/>
                  <p:nvPr/>
                </p:nvSpPr>
                <p:spPr>
                  <a:xfrm>
                    <a:off x="5349441" y="246551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77" name="フローチャート: 結合子 276"/>
                  <p:cNvSpPr/>
                  <p:nvPr/>
                </p:nvSpPr>
                <p:spPr>
                  <a:xfrm>
                    <a:off x="5141018" y="276638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78" name="フローチャート: 結合子 277"/>
                  <p:cNvSpPr/>
                  <p:nvPr/>
                </p:nvSpPr>
                <p:spPr>
                  <a:xfrm>
                    <a:off x="5568466" y="2760799"/>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79" name="フローチャート: 結合子 278"/>
                  <p:cNvSpPr/>
                  <p:nvPr/>
                </p:nvSpPr>
                <p:spPr>
                  <a:xfrm>
                    <a:off x="4979858" y="3077187"/>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80" name="フローチャート: 結合子 279"/>
                  <p:cNvSpPr/>
                  <p:nvPr/>
                </p:nvSpPr>
                <p:spPr>
                  <a:xfrm>
                    <a:off x="5302146" y="3082228"/>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cxnSp>
                <p:nvCxnSpPr>
                  <p:cNvPr id="281" name="直線コネクタ 280"/>
                  <p:cNvCxnSpPr>
                    <a:stCxn id="276" idx="4"/>
                    <a:endCxn id="277" idx="0"/>
                  </p:cNvCxnSpPr>
                  <p:nvPr/>
                </p:nvCxnSpPr>
                <p:spPr>
                  <a:xfrm flipH="1">
                    <a:off x="5253808" y="2692310"/>
                    <a:ext cx="208423" cy="74070"/>
                  </a:xfrm>
                  <a:prstGeom prst="line">
                    <a:avLst/>
                  </a:prstGeom>
                  <a:ln/>
                </p:spPr>
                <p:style>
                  <a:lnRef idx="2">
                    <a:schemeClr val="dk1"/>
                  </a:lnRef>
                  <a:fillRef idx="1">
                    <a:schemeClr val="lt1"/>
                  </a:fillRef>
                  <a:effectRef idx="0">
                    <a:schemeClr val="dk1"/>
                  </a:effectRef>
                  <a:fontRef idx="minor">
                    <a:schemeClr val="dk1"/>
                  </a:fontRef>
                </p:style>
              </p:cxnSp>
              <p:cxnSp>
                <p:nvCxnSpPr>
                  <p:cNvPr id="282" name="直線コネクタ 281"/>
                  <p:cNvCxnSpPr>
                    <a:stCxn id="276" idx="4"/>
                    <a:endCxn id="278" idx="0"/>
                  </p:cNvCxnSpPr>
                  <p:nvPr/>
                </p:nvCxnSpPr>
                <p:spPr>
                  <a:xfrm>
                    <a:off x="5462231" y="2692310"/>
                    <a:ext cx="219025" cy="68489"/>
                  </a:xfrm>
                  <a:prstGeom prst="line">
                    <a:avLst/>
                  </a:prstGeom>
                  <a:ln/>
                </p:spPr>
                <p:style>
                  <a:lnRef idx="2">
                    <a:schemeClr val="dk1"/>
                  </a:lnRef>
                  <a:fillRef idx="1">
                    <a:schemeClr val="lt1"/>
                  </a:fillRef>
                  <a:effectRef idx="0">
                    <a:schemeClr val="dk1"/>
                  </a:effectRef>
                  <a:fontRef idx="minor">
                    <a:schemeClr val="dk1"/>
                  </a:fontRef>
                </p:style>
              </p:cxnSp>
              <p:cxnSp>
                <p:nvCxnSpPr>
                  <p:cNvPr id="283" name="直線コネクタ 282"/>
                  <p:cNvCxnSpPr>
                    <a:stCxn id="277" idx="4"/>
                    <a:endCxn id="279" idx="0"/>
                  </p:cNvCxnSpPr>
                  <p:nvPr/>
                </p:nvCxnSpPr>
                <p:spPr>
                  <a:xfrm flipH="1">
                    <a:off x="5092648" y="2993180"/>
                    <a:ext cx="161160" cy="84007"/>
                  </a:xfrm>
                  <a:prstGeom prst="line">
                    <a:avLst/>
                  </a:prstGeom>
                  <a:ln/>
                </p:spPr>
                <p:style>
                  <a:lnRef idx="2">
                    <a:schemeClr val="dk1"/>
                  </a:lnRef>
                  <a:fillRef idx="1">
                    <a:schemeClr val="lt1"/>
                  </a:fillRef>
                  <a:effectRef idx="0">
                    <a:schemeClr val="dk1"/>
                  </a:effectRef>
                  <a:fontRef idx="minor">
                    <a:schemeClr val="dk1"/>
                  </a:fontRef>
                </p:style>
              </p:cxnSp>
              <p:cxnSp>
                <p:nvCxnSpPr>
                  <p:cNvPr id="284" name="直線コネクタ 283"/>
                  <p:cNvCxnSpPr>
                    <a:stCxn id="280" idx="0"/>
                    <a:endCxn id="277" idx="4"/>
                  </p:cNvCxnSpPr>
                  <p:nvPr/>
                </p:nvCxnSpPr>
                <p:spPr>
                  <a:xfrm flipH="1" flipV="1">
                    <a:off x="5253808" y="2993180"/>
                    <a:ext cx="161128" cy="89048"/>
                  </a:xfrm>
                  <a:prstGeom prst="line">
                    <a:avLst/>
                  </a:prstGeom>
                  <a:ln/>
                </p:spPr>
                <p:style>
                  <a:lnRef idx="2">
                    <a:schemeClr val="dk1"/>
                  </a:lnRef>
                  <a:fillRef idx="1">
                    <a:schemeClr val="lt1"/>
                  </a:fillRef>
                  <a:effectRef idx="0">
                    <a:schemeClr val="dk1"/>
                  </a:effectRef>
                  <a:fontRef idx="minor">
                    <a:schemeClr val="dk1"/>
                  </a:fontRef>
                </p:style>
              </p:cxnSp>
            </p:grpSp>
          </p:grpSp>
        </p:grpSp>
        <p:grpSp>
          <p:nvGrpSpPr>
            <p:cNvPr id="307" name="グループ化 306"/>
            <p:cNvGrpSpPr/>
            <p:nvPr/>
          </p:nvGrpSpPr>
          <p:grpSpPr>
            <a:xfrm>
              <a:off x="2402965" y="8514377"/>
              <a:ext cx="442174" cy="459173"/>
              <a:chOff x="4856793" y="2579976"/>
              <a:chExt cx="658182" cy="687783"/>
            </a:xfrm>
          </p:grpSpPr>
          <p:grpSp>
            <p:nvGrpSpPr>
              <p:cNvPr id="308" name="グループ化 307"/>
              <p:cNvGrpSpPr/>
              <p:nvPr/>
            </p:nvGrpSpPr>
            <p:grpSpPr>
              <a:xfrm>
                <a:off x="4856793" y="2579976"/>
                <a:ext cx="576032" cy="599607"/>
                <a:chOff x="5078344" y="2673884"/>
                <a:chExt cx="576032" cy="599607"/>
              </a:xfrm>
            </p:grpSpPr>
            <p:sp>
              <p:nvSpPr>
                <p:cNvPr id="333" name="正方形/長方形 332"/>
                <p:cNvSpPr/>
                <p:nvPr/>
              </p:nvSpPr>
              <p:spPr>
                <a:xfrm>
                  <a:off x="5078344" y="2673884"/>
                  <a:ext cx="576032" cy="59960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nvGrpSpPr>
                <p:cNvPr id="334" name="グループ化 333"/>
                <p:cNvGrpSpPr/>
                <p:nvPr/>
              </p:nvGrpSpPr>
              <p:grpSpPr>
                <a:xfrm>
                  <a:off x="5108761" y="2702154"/>
                  <a:ext cx="516874" cy="535494"/>
                  <a:chOff x="4979858" y="2465510"/>
                  <a:chExt cx="814187" cy="843518"/>
                </a:xfrm>
              </p:grpSpPr>
              <p:sp>
                <p:nvSpPr>
                  <p:cNvPr id="335" name="フローチャート: 結合子 334"/>
                  <p:cNvSpPr/>
                  <p:nvPr/>
                </p:nvSpPr>
                <p:spPr>
                  <a:xfrm>
                    <a:off x="5349441" y="246551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36" name="フローチャート: 結合子 335"/>
                  <p:cNvSpPr/>
                  <p:nvPr/>
                </p:nvSpPr>
                <p:spPr>
                  <a:xfrm>
                    <a:off x="5141018" y="276638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37" name="フローチャート: 結合子 336"/>
                  <p:cNvSpPr/>
                  <p:nvPr/>
                </p:nvSpPr>
                <p:spPr>
                  <a:xfrm>
                    <a:off x="5568466" y="2760799"/>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38" name="フローチャート: 結合子 337"/>
                  <p:cNvSpPr/>
                  <p:nvPr/>
                </p:nvSpPr>
                <p:spPr>
                  <a:xfrm>
                    <a:off x="4979858" y="3077187"/>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39" name="フローチャート: 結合子 338"/>
                  <p:cNvSpPr/>
                  <p:nvPr/>
                </p:nvSpPr>
                <p:spPr>
                  <a:xfrm>
                    <a:off x="5302146" y="3082228"/>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cxnSp>
                <p:nvCxnSpPr>
                  <p:cNvPr id="340" name="直線コネクタ 339"/>
                  <p:cNvCxnSpPr>
                    <a:stCxn id="335" idx="4"/>
                    <a:endCxn id="336" idx="0"/>
                  </p:cNvCxnSpPr>
                  <p:nvPr/>
                </p:nvCxnSpPr>
                <p:spPr>
                  <a:xfrm flipH="1">
                    <a:off x="5253808" y="2692310"/>
                    <a:ext cx="208423" cy="74070"/>
                  </a:xfrm>
                  <a:prstGeom prst="line">
                    <a:avLst/>
                  </a:prstGeom>
                  <a:ln/>
                </p:spPr>
                <p:style>
                  <a:lnRef idx="2">
                    <a:schemeClr val="dk1"/>
                  </a:lnRef>
                  <a:fillRef idx="1">
                    <a:schemeClr val="lt1"/>
                  </a:fillRef>
                  <a:effectRef idx="0">
                    <a:schemeClr val="dk1"/>
                  </a:effectRef>
                  <a:fontRef idx="minor">
                    <a:schemeClr val="dk1"/>
                  </a:fontRef>
                </p:style>
              </p:cxnSp>
              <p:cxnSp>
                <p:nvCxnSpPr>
                  <p:cNvPr id="341" name="直線コネクタ 340"/>
                  <p:cNvCxnSpPr>
                    <a:stCxn id="335" idx="4"/>
                    <a:endCxn id="337" idx="0"/>
                  </p:cNvCxnSpPr>
                  <p:nvPr/>
                </p:nvCxnSpPr>
                <p:spPr>
                  <a:xfrm>
                    <a:off x="5462231" y="2692310"/>
                    <a:ext cx="219025" cy="68489"/>
                  </a:xfrm>
                  <a:prstGeom prst="line">
                    <a:avLst/>
                  </a:prstGeom>
                  <a:ln/>
                </p:spPr>
                <p:style>
                  <a:lnRef idx="2">
                    <a:schemeClr val="dk1"/>
                  </a:lnRef>
                  <a:fillRef idx="1">
                    <a:schemeClr val="lt1"/>
                  </a:fillRef>
                  <a:effectRef idx="0">
                    <a:schemeClr val="dk1"/>
                  </a:effectRef>
                  <a:fontRef idx="minor">
                    <a:schemeClr val="dk1"/>
                  </a:fontRef>
                </p:style>
              </p:cxnSp>
              <p:cxnSp>
                <p:nvCxnSpPr>
                  <p:cNvPr id="342" name="直線コネクタ 341"/>
                  <p:cNvCxnSpPr>
                    <a:stCxn id="336" idx="4"/>
                    <a:endCxn id="338" idx="0"/>
                  </p:cNvCxnSpPr>
                  <p:nvPr/>
                </p:nvCxnSpPr>
                <p:spPr>
                  <a:xfrm flipH="1">
                    <a:off x="5092648" y="2993180"/>
                    <a:ext cx="161160" cy="84007"/>
                  </a:xfrm>
                  <a:prstGeom prst="line">
                    <a:avLst/>
                  </a:prstGeom>
                  <a:ln/>
                </p:spPr>
                <p:style>
                  <a:lnRef idx="2">
                    <a:schemeClr val="dk1"/>
                  </a:lnRef>
                  <a:fillRef idx="1">
                    <a:schemeClr val="lt1"/>
                  </a:fillRef>
                  <a:effectRef idx="0">
                    <a:schemeClr val="dk1"/>
                  </a:effectRef>
                  <a:fontRef idx="minor">
                    <a:schemeClr val="dk1"/>
                  </a:fontRef>
                </p:style>
              </p:cxnSp>
              <p:cxnSp>
                <p:nvCxnSpPr>
                  <p:cNvPr id="343" name="直線コネクタ 342"/>
                  <p:cNvCxnSpPr>
                    <a:stCxn id="339" idx="0"/>
                    <a:endCxn id="336" idx="4"/>
                  </p:cNvCxnSpPr>
                  <p:nvPr/>
                </p:nvCxnSpPr>
                <p:spPr>
                  <a:xfrm flipH="1" flipV="1">
                    <a:off x="5253808" y="2993180"/>
                    <a:ext cx="161128" cy="89048"/>
                  </a:xfrm>
                  <a:prstGeom prst="line">
                    <a:avLst/>
                  </a:prstGeom>
                  <a:ln/>
                </p:spPr>
                <p:style>
                  <a:lnRef idx="2">
                    <a:schemeClr val="dk1"/>
                  </a:lnRef>
                  <a:fillRef idx="1">
                    <a:schemeClr val="lt1"/>
                  </a:fillRef>
                  <a:effectRef idx="0">
                    <a:schemeClr val="dk1"/>
                  </a:effectRef>
                  <a:fontRef idx="minor">
                    <a:schemeClr val="dk1"/>
                  </a:fontRef>
                </p:style>
              </p:cxnSp>
            </p:grpSp>
          </p:grpSp>
          <p:grpSp>
            <p:nvGrpSpPr>
              <p:cNvPr id="309" name="グループ化 308"/>
              <p:cNvGrpSpPr/>
              <p:nvPr/>
            </p:nvGrpSpPr>
            <p:grpSpPr>
              <a:xfrm>
                <a:off x="4897075" y="2620339"/>
                <a:ext cx="576032" cy="599607"/>
                <a:chOff x="5078344" y="2673884"/>
                <a:chExt cx="576032" cy="599607"/>
              </a:xfrm>
            </p:grpSpPr>
            <p:sp>
              <p:nvSpPr>
                <p:cNvPr id="322" name="正方形/長方形 321"/>
                <p:cNvSpPr/>
                <p:nvPr/>
              </p:nvSpPr>
              <p:spPr>
                <a:xfrm>
                  <a:off x="5078344" y="2673884"/>
                  <a:ext cx="576032" cy="59960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nvGrpSpPr>
                <p:cNvPr id="323" name="グループ化 322"/>
                <p:cNvGrpSpPr/>
                <p:nvPr/>
              </p:nvGrpSpPr>
              <p:grpSpPr>
                <a:xfrm>
                  <a:off x="5108761" y="2702154"/>
                  <a:ext cx="516874" cy="535494"/>
                  <a:chOff x="4979858" y="2465510"/>
                  <a:chExt cx="814187" cy="843518"/>
                </a:xfrm>
              </p:grpSpPr>
              <p:sp>
                <p:nvSpPr>
                  <p:cNvPr id="324" name="フローチャート: 結合子 323"/>
                  <p:cNvSpPr/>
                  <p:nvPr/>
                </p:nvSpPr>
                <p:spPr>
                  <a:xfrm>
                    <a:off x="5349441" y="246551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25" name="フローチャート: 結合子 324"/>
                  <p:cNvSpPr/>
                  <p:nvPr/>
                </p:nvSpPr>
                <p:spPr>
                  <a:xfrm>
                    <a:off x="5141018" y="276638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26" name="フローチャート: 結合子 325"/>
                  <p:cNvSpPr/>
                  <p:nvPr/>
                </p:nvSpPr>
                <p:spPr>
                  <a:xfrm>
                    <a:off x="5568466" y="2760799"/>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27" name="フローチャート: 結合子 326"/>
                  <p:cNvSpPr/>
                  <p:nvPr/>
                </p:nvSpPr>
                <p:spPr>
                  <a:xfrm>
                    <a:off x="4979858" y="3077187"/>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28" name="フローチャート: 結合子 327"/>
                  <p:cNvSpPr/>
                  <p:nvPr/>
                </p:nvSpPr>
                <p:spPr>
                  <a:xfrm>
                    <a:off x="5302146" y="3082228"/>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cxnSp>
                <p:nvCxnSpPr>
                  <p:cNvPr id="329" name="直線コネクタ 328"/>
                  <p:cNvCxnSpPr>
                    <a:stCxn id="324" idx="4"/>
                    <a:endCxn id="325" idx="0"/>
                  </p:cNvCxnSpPr>
                  <p:nvPr/>
                </p:nvCxnSpPr>
                <p:spPr>
                  <a:xfrm flipH="1">
                    <a:off x="5253808" y="2692310"/>
                    <a:ext cx="208423" cy="74070"/>
                  </a:xfrm>
                  <a:prstGeom prst="line">
                    <a:avLst/>
                  </a:prstGeom>
                  <a:ln/>
                </p:spPr>
                <p:style>
                  <a:lnRef idx="2">
                    <a:schemeClr val="dk1"/>
                  </a:lnRef>
                  <a:fillRef idx="1">
                    <a:schemeClr val="lt1"/>
                  </a:fillRef>
                  <a:effectRef idx="0">
                    <a:schemeClr val="dk1"/>
                  </a:effectRef>
                  <a:fontRef idx="minor">
                    <a:schemeClr val="dk1"/>
                  </a:fontRef>
                </p:style>
              </p:cxnSp>
              <p:cxnSp>
                <p:nvCxnSpPr>
                  <p:cNvPr id="330" name="直線コネクタ 329"/>
                  <p:cNvCxnSpPr>
                    <a:stCxn id="324" idx="4"/>
                    <a:endCxn id="326" idx="0"/>
                  </p:cNvCxnSpPr>
                  <p:nvPr/>
                </p:nvCxnSpPr>
                <p:spPr>
                  <a:xfrm>
                    <a:off x="5462231" y="2692310"/>
                    <a:ext cx="219025" cy="68489"/>
                  </a:xfrm>
                  <a:prstGeom prst="line">
                    <a:avLst/>
                  </a:prstGeom>
                  <a:ln/>
                </p:spPr>
                <p:style>
                  <a:lnRef idx="2">
                    <a:schemeClr val="dk1"/>
                  </a:lnRef>
                  <a:fillRef idx="1">
                    <a:schemeClr val="lt1"/>
                  </a:fillRef>
                  <a:effectRef idx="0">
                    <a:schemeClr val="dk1"/>
                  </a:effectRef>
                  <a:fontRef idx="minor">
                    <a:schemeClr val="dk1"/>
                  </a:fontRef>
                </p:style>
              </p:cxnSp>
              <p:cxnSp>
                <p:nvCxnSpPr>
                  <p:cNvPr id="331" name="直線コネクタ 330"/>
                  <p:cNvCxnSpPr>
                    <a:stCxn id="325" idx="4"/>
                    <a:endCxn id="327" idx="0"/>
                  </p:cNvCxnSpPr>
                  <p:nvPr/>
                </p:nvCxnSpPr>
                <p:spPr>
                  <a:xfrm flipH="1">
                    <a:off x="5092648" y="2993180"/>
                    <a:ext cx="161160" cy="84007"/>
                  </a:xfrm>
                  <a:prstGeom prst="line">
                    <a:avLst/>
                  </a:prstGeom>
                  <a:ln/>
                </p:spPr>
                <p:style>
                  <a:lnRef idx="2">
                    <a:schemeClr val="dk1"/>
                  </a:lnRef>
                  <a:fillRef idx="1">
                    <a:schemeClr val="lt1"/>
                  </a:fillRef>
                  <a:effectRef idx="0">
                    <a:schemeClr val="dk1"/>
                  </a:effectRef>
                  <a:fontRef idx="minor">
                    <a:schemeClr val="dk1"/>
                  </a:fontRef>
                </p:style>
              </p:cxnSp>
              <p:cxnSp>
                <p:nvCxnSpPr>
                  <p:cNvPr id="332" name="直線コネクタ 331"/>
                  <p:cNvCxnSpPr>
                    <a:stCxn id="328" idx="0"/>
                    <a:endCxn id="325" idx="4"/>
                  </p:cNvCxnSpPr>
                  <p:nvPr/>
                </p:nvCxnSpPr>
                <p:spPr>
                  <a:xfrm flipH="1" flipV="1">
                    <a:off x="5253808" y="2993180"/>
                    <a:ext cx="161128" cy="89048"/>
                  </a:xfrm>
                  <a:prstGeom prst="line">
                    <a:avLst/>
                  </a:prstGeom>
                  <a:ln/>
                </p:spPr>
                <p:style>
                  <a:lnRef idx="2">
                    <a:schemeClr val="dk1"/>
                  </a:lnRef>
                  <a:fillRef idx="1">
                    <a:schemeClr val="lt1"/>
                  </a:fillRef>
                  <a:effectRef idx="0">
                    <a:schemeClr val="dk1"/>
                  </a:effectRef>
                  <a:fontRef idx="minor">
                    <a:schemeClr val="dk1"/>
                  </a:fontRef>
                </p:style>
              </p:cxnSp>
            </p:grpSp>
          </p:grpSp>
          <p:grpSp>
            <p:nvGrpSpPr>
              <p:cNvPr id="310" name="グループ化 309"/>
              <p:cNvGrpSpPr/>
              <p:nvPr/>
            </p:nvGrpSpPr>
            <p:grpSpPr>
              <a:xfrm>
                <a:off x="4938943" y="2668152"/>
                <a:ext cx="576032" cy="599607"/>
                <a:chOff x="5078344" y="2673884"/>
                <a:chExt cx="576032" cy="599607"/>
              </a:xfrm>
            </p:grpSpPr>
            <p:sp>
              <p:nvSpPr>
                <p:cNvPr id="311" name="正方形/長方形 310"/>
                <p:cNvSpPr/>
                <p:nvPr/>
              </p:nvSpPr>
              <p:spPr>
                <a:xfrm>
                  <a:off x="5078344" y="2673884"/>
                  <a:ext cx="576032" cy="59960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nvGrpSpPr>
                <p:cNvPr id="312" name="グループ化 311"/>
                <p:cNvGrpSpPr/>
                <p:nvPr/>
              </p:nvGrpSpPr>
              <p:grpSpPr>
                <a:xfrm>
                  <a:off x="5108761" y="2702154"/>
                  <a:ext cx="516874" cy="535494"/>
                  <a:chOff x="4979858" y="2465510"/>
                  <a:chExt cx="814187" cy="843518"/>
                </a:xfrm>
              </p:grpSpPr>
              <p:sp>
                <p:nvSpPr>
                  <p:cNvPr id="313" name="フローチャート: 結合子 312"/>
                  <p:cNvSpPr/>
                  <p:nvPr/>
                </p:nvSpPr>
                <p:spPr>
                  <a:xfrm>
                    <a:off x="5349441" y="246551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14" name="フローチャート: 結合子 313"/>
                  <p:cNvSpPr/>
                  <p:nvPr/>
                </p:nvSpPr>
                <p:spPr>
                  <a:xfrm>
                    <a:off x="5141018" y="276638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15" name="フローチャート: 結合子 314"/>
                  <p:cNvSpPr/>
                  <p:nvPr/>
                </p:nvSpPr>
                <p:spPr>
                  <a:xfrm>
                    <a:off x="5568466" y="2760799"/>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16" name="フローチャート: 結合子 315"/>
                  <p:cNvSpPr/>
                  <p:nvPr/>
                </p:nvSpPr>
                <p:spPr>
                  <a:xfrm>
                    <a:off x="4979858" y="3077187"/>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17" name="フローチャート: 結合子 316"/>
                  <p:cNvSpPr/>
                  <p:nvPr/>
                </p:nvSpPr>
                <p:spPr>
                  <a:xfrm>
                    <a:off x="5302146" y="3082228"/>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cxnSp>
                <p:nvCxnSpPr>
                  <p:cNvPr id="318" name="直線コネクタ 317"/>
                  <p:cNvCxnSpPr>
                    <a:stCxn id="313" idx="4"/>
                    <a:endCxn id="314" idx="0"/>
                  </p:cNvCxnSpPr>
                  <p:nvPr/>
                </p:nvCxnSpPr>
                <p:spPr>
                  <a:xfrm flipH="1">
                    <a:off x="5253808" y="2692310"/>
                    <a:ext cx="208423" cy="74070"/>
                  </a:xfrm>
                  <a:prstGeom prst="line">
                    <a:avLst/>
                  </a:prstGeom>
                  <a:ln/>
                </p:spPr>
                <p:style>
                  <a:lnRef idx="2">
                    <a:schemeClr val="dk1"/>
                  </a:lnRef>
                  <a:fillRef idx="1">
                    <a:schemeClr val="lt1"/>
                  </a:fillRef>
                  <a:effectRef idx="0">
                    <a:schemeClr val="dk1"/>
                  </a:effectRef>
                  <a:fontRef idx="minor">
                    <a:schemeClr val="dk1"/>
                  </a:fontRef>
                </p:style>
              </p:cxnSp>
              <p:cxnSp>
                <p:nvCxnSpPr>
                  <p:cNvPr id="319" name="直線コネクタ 318"/>
                  <p:cNvCxnSpPr>
                    <a:stCxn id="313" idx="4"/>
                    <a:endCxn id="315" idx="0"/>
                  </p:cNvCxnSpPr>
                  <p:nvPr/>
                </p:nvCxnSpPr>
                <p:spPr>
                  <a:xfrm>
                    <a:off x="5462231" y="2692310"/>
                    <a:ext cx="219025" cy="68489"/>
                  </a:xfrm>
                  <a:prstGeom prst="line">
                    <a:avLst/>
                  </a:prstGeom>
                  <a:ln/>
                </p:spPr>
                <p:style>
                  <a:lnRef idx="2">
                    <a:schemeClr val="dk1"/>
                  </a:lnRef>
                  <a:fillRef idx="1">
                    <a:schemeClr val="lt1"/>
                  </a:fillRef>
                  <a:effectRef idx="0">
                    <a:schemeClr val="dk1"/>
                  </a:effectRef>
                  <a:fontRef idx="minor">
                    <a:schemeClr val="dk1"/>
                  </a:fontRef>
                </p:style>
              </p:cxnSp>
              <p:cxnSp>
                <p:nvCxnSpPr>
                  <p:cNvPr id="320" name="直線コネクタ 319"/>
                  <p:cNvCxnSpPr>
                    <a:stCxn id="314" idx="4"/>
                    <a:endCxn id="316" idx="0"/>
                  </p:cNvCxnSpPr>
                  <p:nvPr/>
                </p:nvCxnSpPr>
                <p:spPr>
                  <a:xfrm flipH="1">
                    <a:off x="5092648" y="2993180"/>
                    <a:ext cx="161160" cy="84007"/>
                  </a:xfrm>
                  <a:prstGeom prst="line">
                    <a:avLst/>
                  </a:prstGeom>
                  <a:ln/>
                </p:spPr>
                <p:style>
                  <a:lnRef idx="2">
                    <a:schemeClr val="dk1"/>
                  </a:lnRef>
                  <a:fillRef idx="1">
                    <a:schemeClr val="lt1"/>
                  </a:fillRef>
                  <a:effectRef idx="0">
                    <a:schemeClr val="dk1"/>
                  </a:effectRef>
                  <a:fontRef idx="minor">
                    <a:schemeClr val="dk1"/>
                  </a:fontRef>
                </p:style>
              </p:cxnSp>
              <p:cxnSp>
                <p:nvCxnSpPr>
                  <p:cNvPr id="321" name="直線コネクタ 320"/>
                  <p:cNvCxnSpPr>
                    <a:stCxn id="317" idx="0"/>
                    <a:endCxn id="314" idx="4"/>
                  </p:cNvCxnSpPr>
                  <p:nvPr/>
                </p:nvCxnSpPr>
                <p:spPr>
                  <a:xfrm flipH="1" flipV="1">
                    <a:off x="5253808" y="2993180"/>
                    <a:ext cx="161128" cy="89048"/>
                  </a:xfrm>
                  <a:prstGeom prst="line">
                    <a:avLst/>
                  </a:prstGeom>
                  <a:ln/>
                </p:spPr>
                <p:style>
                  <a:lnRef idx="2">
                    <a:schemeClr val="dk1"/>
                  </a:lnRef>
                  <a:fillRef idx="1">
                    <a:schemeClr val="lt1"/>
                  </a:fillRef>
                  <a:effectRef idx="0">
                    <a:schemeClr val="dk1"/>
                  </a:effectRef>
                  <a:fontRef idx="minor">
                    <a:schemeClr val="dk1"/>
                  </a:fontRef>
                </p:style>
              </p:cxnSp>
            </p:grpSp>
          </p:grpSp>
        </p:grpSp>
        <p:sp>
          <p:nvSpPr>
            <p:cNvPr id="344" name="テキスト ボックス 343"/>
            <p:cNvSpPr txBox="1"/>
            <p:nvPr/>
          </p:nvSpPr>
          <p:spPr>
            <a:xfrm>
              <a:off x="2144982" y="8090738"/>
              <a:ext cx="960568" cy="276999"/>
            </a:xfrm>
            <a:prstGeom prst="rect">
              <a:avLst/>
            </a:prstGeom>
            <a:solidFill>
              <a:schemeClr val="bg1"/>
            </a:solidFill>
          </p:spPr>
          <p:txBody>
            <a:bodyPr wrap="square" rtlCol="0">
              <a:spAutoFit/>
            </a:bodyPr>
            <a:lstStyle/>
            <a:p>
              <a:pPr algn="ctr"/>
              <a:r>
                <a:rPr kumimoji="1" lang="ja-JP" altLang="en-US" sz="1200" dirty="0" smtClean="0"/>
                <a:t>抽象構文木</a:t>
              </a:r>
              <a:endParaRPr kumimoji="1" lang="ja-JP" altLang="en-US" sz="1200" dirty="0"/>
            </a:p>
          </p:txBody>
        </p:sp>
        <p:sp>
          <p:nvSpPr>
            <p:cNvPr id="345" name="テキスト ボックス 344"/>
            <p:cNvSpPr txBox="1"/>
            <p:nvPr/>
          </p:nvSpPr>
          <p:spPr>
            <a:xfrm>
              <a:off x="2309661" y="8402864"/>
              <a:ext cx="264996" cy="276999"/>
            </a:xfrm>
            <a:prstGeom prst="rect">
              <a:avLst/>
            </a:prstGeom>
            <a:solidFill>
              <a:schemeClr val="bg1"/>
            </a:solidFill>
            <a:ln>
              <a:solidFill>
                <a:schemeClr val="tx1"/>
              </a:solidFill>
            </a:ln>
          </p:spPr>
          <p:txBody>
            <a:bodyPr wrap="square" rtlCol="0">
              <a:spAutoFit/>
            </a:bodyPr>
            <a:lstStyle/>
            <a:p>
              <a:pPr algn="ctr"/>
              <a:r>
                <a:rPr kumimoji="1" lang="en-US" altLang="ja-JP" sz="1200" dirty="0" smtClean="0"/>
                <a:t>1</a:t>
              </a:r>
              <a:endParaRPr kumimoji="1" lang="ja-JP" altLang="en-US" sz="1200" dirty="0"/>
            </a:p>
          </p:txBody>
        </p:sp>
        <p:sp>
          <p:nvSpPr>
            <p:cNvPr id="346" name="テキスト ボックス 345"/>
            <p:cNvSpPr txBox="1"/>
            <p:nvPr/>
          </p:nvSpPr>
          <p:spPr>
            <a:xfrm>
              <a:off x="2321626" y="9180701"/>
              <a:ext cx="266609" cy="276999"/>
            </a:xfrm>
            <a:prstGeom prst="rect">
              <a:avLst/>
            </a:prstGeom>
            <a:solidFill>
              <a:schemeClr val="bg1"/>
            </a:solidFill>
            <a:ln>
              <a:solidFill>
                <a:schemeClr val="tx1"/>
              </a:solidFill>
            </a:ln>
          </p:spPr>
          <p:txBody>
            <a:bodyPr wrap="square" rtlCol="0">
              <a:spAutoFit/>
            </a:bodyPr>
            <a:lstStyle/>
            <a:p>
              <a:pPr algn="ctr"/>
              <a:r>
                <a:rPr lang="en-US" altLang="ja-JP" sz="1200" dirty="0"/>
                <a:t>n</a:t>
              </a:r>
              <a:endParaRPr kumimoji="1" lang="ja-JP" altLang="en-US" sz="1200" dirty="0"/>
            </a:p>
          </p:txBody>
        </p:sp>
        <mc:AlternateContent xmlns:mc="http://schemas.openxmlformats.org/markup-compatibility/2006" xmlns:a14="http://schemas.microsoft.com/office/drawing/2010/main">
          <mc:Choice Requires="a14">
            <p:sp>
              <p:nvSpPr>
                <p:cNvPr id="347" name="テキスト ボックス 346"/>
                <p:cNvSpPr txBox="1"/>
                <p:nvPr/>
              </p:nvSpPr>
              <p:spPr>
                <a:xfrm>
                  <a:off x="3166123" y="8570225"/>
                  <a:ext cx="161386" cy="246221"/>
                </a:xfrm>
                <a:prstGeom prst="rect">
                  <a:avLst/>
                </a:prstGeom>
                <a:noFill/>
                <a:ln>
                  <a:solidFill>
                    <a:schemeClr val="tx1"/>
                  </a:solidFill>
                </a:ln>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1600" b="0" i="1" smtClean="0">
                            <a:latin typeface="Cambria Math" panose="02040503050406030204" pitchFamily="18" charset="0"/>
                          </a:rPr>
                          <m:t>1</m:t>
                        </m:r>
                      </m:oMath>
                    </m:oMathPara>
                  </a14:m>
                  <a:endParaRPr kumimoji="1" lang="ja-JP" altLang="en-US" sz="1600" dirty="0"/>
                </a:p>
              </p:txBody>
            </p:sp>
          </mc:Choice>
          <mc:Fallback xmlns="">
            <p:sp>
              <p:nvSpPr>
                <p:cNvPr id="347" name="テキスト ボックス 346"/>
                <p:cNvSpPr txBox="1">
                  <a:spLocks noRot="1" noChangeAspect="1" noMove="1" noResize="1" noEditPoints="1" noAdjustHandles="1" noChangeArrowheads="1" noChangeShapeType="1" noTextEdit="1"/>
                </p:cNvSpPr>
                <p:nvPr/>
              </p:nvSpPr>
              <p:spPr>
                <a:xfrm>
                  <a:off x="3166123" y="8570225"/>
                  <a:ext cx="161386" cy="246221"/>
                </a:xfrm>
                <a:prstGeom prst="rect">
                  <a:avLst/>
                </a:prstGeom>
                <a:blipFill>
                  <a:blip r:embed="rId5"/>
                  <a:stretch>
                    <a:fillRect l="-20690" r="-20690" b="-4762"/>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48" name="テキスト ボックス 347"/>
                <p:cNvSpPr txBox="1"/>
                <p:nvPr/>
              </p:nvSpPr>
              <p:spPr>
                <a:xfrm>
                  <a:off x="3166122" y="9394358"/>
                  <a:ext cx="168163" cy="246221"/>
                </a:xfrm>
                <a:prstGeom prst="rect">
                  <a:avLst/>
                </a:prstGeom>
                <a:noFill/>
                <a:ln>
                  <a:solidFill>
                    <a:schemeClr val="tx1"/>
                  </a:solidFill>
                </a:ln>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1600" b="0" i="1" smtClean="0">
                            <a:latin typeface="Cambria Math" panose="02040503050406030204" pitchFamily="18" charset="0"/>
                          </a:rPr>
                          <m:t>𝑛</m:t>
                        </m:r>
                      </m:oMath>
                    </m:oMathPara>
                  </a14:m>
                  <a:endParaRPr kumimoji="1" lang="ja-JP" altLang="en-US" sz="1600" dirty="0"/>
                </a:p>
              </p:txBody>
            </p:sp>
          </mc:Choice>
          <mc:Fallback xmlns="">
            <p:sp>
              <p:nvSpPr>
                <p:cNvPr id="348" name="テキスト ボックス 347"/>
                <p:cNvSpPr txBox="1">
                  <a:spLocks noRot="1" noChangeAspect="1" noMove="1" noResize="1" noEditPoints="1" noAdjustHandles="1" noChangeArrowheads="1" noChangeShapeType="1" noTextEdit="1"/>
                </p:cNvSpPr>
                <p:nvPr/>
              </p:nvSpPr>
              <p:spPr>
                <a:xfrm>
                  <a:off x="3166122" y="9394358"/>
                  <a:ext cx="168163" cy="246221"/>
                </a:xfrm>
                <a:prstGeom prst="rect">
                  <a:avLst/>
                </a:prstGeom>
                <a:blipFill>
                  <a:blip r:embed="rId6"/>
                  <a:stretch>
                    <a:fillRect l="-10000" r="-10000"/>
                  </a:stretch>
                </a:blipFill>
                <a:ln>
                  <a:solidFill>
                    <a:schemeClr val="tx1"/>
                  </a:solidFill>
                </a:ln>
              </p:spPr>
              <p:txBody>
                <a:bodyPr/>
                <a:lstStyle/>
                <a:p>
                  <a:r>
                    <a:rPr lang="ja-JP" altLang="en-US">
                      <a:noFill/>
                    </a:rPr>
                    <a:t> </a:t>
                  </a:r>
                </a:p>
              </p:txBody>
            </p:sp>
          </mc:Fallback>
        </mc:AlternateContent>
        <p:sp>
          <p:nvSpPr>
            <p:cNvPr id="349" name="テキスト ボックス 348"/>
            <p:cNvSpPr txBox="1"/>
            <p:nvPr/>
          </p:nvSpPr>
          <p:spPr>
            <a:xfrm>
              <a:off x="3087414" y="8102341"/>
              <a:ext cx="319867" cy="276999"/>
            </a:xfrm>
            <a:prstGeom prst="rect">
              <a:avLst/>
            </a:prstGeom>
            <a:solidFill>
              <a:schemeClr val="bg1"/>
            </a:solidFill>
          </p:spPr>
          <p:txBody>
            <a:bodyPr wrap="square" rtlCol="0">
              <a:spAutoFit/>
            </a:bodyPr>
            <a:lstStyle/>
            <a:p>
              <a:pPr algn="ctr"/>
              <a:r>
                <a:rPr kumimoji="1" lang="en-US" altLang="ja-JP" sz="1200" dirty="0" smtClean="0"/>
                <a:t>ID</a:t>
              </a:r>
              <a:endParaRPr kumimoji="1" lang="ja-JP" altLang="en-US" sz="1200" dirty="0"/>
            </a:p>
          </p:txBody>
        </p:sp>
        <p:cxnSp>
          <p:nvCxnSpPr>
            <p:cNvPr id="350" name="直線矢印コネクタ 349"/>
            <p:cNvCxnSpPr>
              <a:stCxn id="268" idx="3"/>
            </p:cNvCxnSpPr>
            <p:nvPr/>
          </p:nvCxnSpPr>
          <p:spPr>
            <a:xfrm flipV="1">
              <a:off x="976456" y="8786992"/>
              <a:ext cx="265303" cy="33839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51" name="テキスト ボックス 350"/>
            <p:cNvSpPr txBox="1"/>
            <p:nvPr/>
          </p:nvSpPr>
          <p:spPr>
            <a:xfrm>
              <a:off x="3596782" y="8867217"/>
              <a:ext cx="1189371" cy="600164"/>
            </a:xfrm>
            <a:prstGeom prst="rect">
              <a:avLst/>
            </a:prstGeom>
            <a:noFill/>
            <a:ln>
              <a:solidFill>
                <a:schemeClr val="tx1"/>
              </a:solidFill>
            </a:ln>
          </p:spPr>
          <p:txBody>
            <a:bodyPr wrap="square" rtlCol="0">
              <a:spAutoFit/>
            </a:bodyPr>
            <a:lstStyle/>
            <a:p>
              <a:pPr algn="ctr"/>
              <a:r>
                <a:rPr lang="ja-JP" altLang="en-US" sz="1100" dirty="0" smtClean="0"/>
                <a:t>グラフ</a:t>
              </a:r>
              <a:endParaRPr lang="en-US" altLang="ja-JP" sz="1100" dirty="0" smtClean="0"/>
            </a:p>
            <a:p>
              <a:pPr algn="ctr"/>
              <a:r>
                <a:rPr lang="ja-JP" altLang="en-US" sz="1100" dirty="0" smtClean="0"/>
                <a:t>畳み込み</a:t>
              </a:r>
              <a:endParaRPr lang="en-US" altLang="ja-JP" sz="1100" dirty="0" smtClean="0"/>
            </a:p>
            <a:p>
              <a:pPr algn="ctr"/>
              <a:r>
                <a:rPr lang="ja-JP" altLang="en-US" sz="1100" dirty="0" smtClean="0"/>
                <a:t>ネットワーク</a:t>
              </a:r>
              <a:endParaRPr kumimoji="1" lang="ja-JP" altLang="en-US" sz="1100" dirty="0"/>
            </a:p>
          </p:txBody>
        </p:sp>
        <p:cxnSp>
          <p:nvCxnSpPr>
            <p:cNvPr id="352" name="直線矢印コネクタ 351"/>
            <p:cNvCxnSpPr/>
            <p:nvPr/>
          </p:nvCxnSpPr>
          <p:spPr>
            <a:xfrm>
              <a:off x="2001106" y="8786992"/>
              <a:ext cx="23601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54" name="テキスト ボックス 353"/>
            <p:cNvSpPr txBox="1"/>
            <p:nvPr/>
          </p:nvSpPr>
          <p:spPr>
            <a:xfrm>
              <a:off x="524095" y="9932363"/>
              <a:ext cx="1132010" cy="415498"/>
            </a:xfrm>
            <a:prstGeom prst="rect">
              <a:avLst/>
            </a:prstGeom>
            <a:noFill/>
            <a:ln>
              <a:solidFill>
                <a:schemeClr val="tx1"/>
              </a:solidFill>
            </a:ln>
          </p:spPr>
          <p:txBody>
            <a:bodyPr wrap="square" rtlCol="0">
              <a:spAutoFit/>
            </a:bodyPr>
            <a:lstStyle/>
            <a:p>
              <a:r>
                <a:rPr kumimoji="1" lang="ja-JP" altLang="en-US" sz="1050" dirty="0" smtClean="0"/>
                <a:t>クラスタリング</a:t>
              </a:r>
              <a:endParaRPr kumimoji="1" lang="en-US" altLang="ja-JP" sz="1050" dirty="0" smtClean="0"/>
            </a:p>
            <a:p>
              <a:pPr algn="ctr"/>
              <a:r>
                <a:rPr lang="en-US" altLang="ja-JP" sz="1050" dirty="0" smtClean="0"/>
                <a:t>ID</a:t>
              </a:r>
              <a:r>
                <a:rPr lang="ja-JP" altLang="en-US" sz="1050" dirty="0" smtClean="0"/>
                <a:t>割り当て</a:t>
              </a:r>
              <a:endParaRPr kumimoji="1" lang="ja-JP" altLang="en-US" sz="1050" dirty="0"/>
            </a:p>
          </p:txBody>
        </p:sp>
        <p:sp>
          <p:nvSpPr>
            <p:cNvPr id="355" name="テキスト ボックス 354"/>
            <p:cNvSpPr txBox="1"/>
            <p:nvPr/>
          </p:nvSpPr>
          <p:spPr>
            <a:xfrm>
              <a:off x="1840302" y="9928435"/>
              <a:ext cx="636183" cy="256675"/>
            </a:xfrm>
            <a:prstGeom prst="rect">
              <a:avLst/>
            </a:prstGeom>
            <a:noFill/>
            <a:ln>
              <a:solidFill>
                <a:schemeClr val="tx1"/>
              </a:solidFill>
            </a:ln>
          </p:spPr>
          <p:txBody>
            <a:bodyPr wrap="square" rtlCol="0">
              <a:spAutoFit/>
            </a:bodyPr>
            <a:lstStyle/>
            <a:p>
              <a:pPr algn="ctr"/>
              <a:r>
                <a:rPr kumimoji="1" lang="ja-JP" altLang="en-US" sz="1050" dirty="0" smtClean="0"/>
                <a:t>パース</a:t>
              </a:r>
              <a:endParaRPr kumimoji="1" lang="ja-JP" altLang="en-US" sz="1050" dirty="0"/>
            </a:p>
          </p:txBody>
        </p:sp>
        <p:sp>
          <p:nvSpPr>
            <p:cNvPr id="356" name="テキスト ボックス 355"/>
            <p:cNvSpPr txBox="1"/>
            <p:nvPr/>
          </p:nvSpPr>
          <p:spPr>
            <a:xfrm>
              <a:off x="2987885" y="9919783"/>
              <a:ext cx="1058850" cy="253916"/>
            </a:xfrm>
            <a:prstGeom prst="rect">
              <a:avLst/>
            </a:prstGeom>
            <a:noFill/>
            <a:ln>
              <a:solidFill>
                <a:schemeClr val="tx1"/>
              </a:solidFill>
            </a:ln>
          </p:spPr>
          <p:txBody>
            <a:bodyPr wrap="square" rtlCol="0">
              <a:spAutoFit/>
            </a:bodyPr>
            <a:lstStyle/>
            <a:p>
              <a:pPr algn="ctr"/>
              <a:r>
                <a:rPr lang="ja-JP" altLang="en-US" sz="1050" dirty="0"/>
                <a:t>教師</a:t>
              </a:r>
              <a:r>
                <a:rPr lang="ja-JP" altLang="en-US" sz="1050" dirty="0" smtClean="0"/>
                <a:t>あり</a:t>
              </a:r>
              <a:r>
                <a:rPr lang="ja-JP" altLang="en-US" sz="1050" dirty="0"/>
                <a:t>学習</a:t>
              </a:r>
              <a:endParaRPr kumimoji="1" lang="ja-JP" altLang="en-US" sz="1050" dirty="0"/>
            </a:p>
          </p:txBody>
        </p:sp>
        <mc:AlternateContent xmlns:mc="http://schemas.openxmlformats.org/markup-compatibility/2006" xmlns:a14="http://schemas.microsoft.com/office/drawing/2010/main">
          <mc:Choice Requires="a14">
            <p:sp>
              <p:nvSpPr>
                <p:cNvPr id="357" name="テキスト ボックス 356"/>
                <p:cNvSpPr txBox="1"/>
                <p:nvPr/>
              </p:nvSpPr>
              <p:spPr>
                <a:xfrm>
                  <a:off x="2601665" y="9032324"/>
                  <a:ext cx="83920" cy="184666"/>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p:txBody>
            </p:sp>
          </mc:Choice>
          <mc:Fallback xmlns="">
            <p:sp>
              <p:nvSpPr>
                <p:cNvPr id="357" name="テキスト ボックス 356"/>
                <p:cNvSpPr txBox="1">
                  <a:spLocks noRot="1" noChangeAspect="1" noMove="1" noResize="1" noEditPoints="1" noAdjustHandles="1" noChangeArrowheads="1" noChangeShapeType="1" noTextEdit="1"/>
                </p:cNvSpPr>
                <p:nvPr/>
              </p:nvSpPr>
              <p:spPr>
                <a:xfrm>
                  <a:off x="2601665" y="9032324"/>
                  <a:ext cx="83920" cy="184666"/>
                </a:xfrm>
                <a:prstGeom prst="rect">
                  <a:avLst/>
                </a:prstGeom>
                <a:blipFill>
                  <a:blip r:embed="rId4"/>
                  <a:stretch>
                    <a:fillRect l="-35714" r="-35714" b="-3333"/>
                  </a:stretch>
                </a:blipFill>
              </p:spPr>
              <p:txBody>
                <a:bodyPr/>
                <a:lstStyle/>
                <a:p>
                  <a:r>
                    <a:rPr lang="ja-JP" altLang="en-US">
                      <a:noFill/>
                    </a:rPr>
                    <a:t> </a:t>
                  </a:r>
                </a:p>
              </p:txBody>
            </p:sp>
          </mc:Fallback>
        </mc:AlternateContent>
        <p:sp>
          <p:nvSpPr>
            <p:cNvPr id="358" name="角丸四角形 357"/>
            <p:cNvSpPr/>
            <p:nvPr/>
          </p:nvSpPr>
          <p:spPr>
            <a:xfrm>
              <a:off x="2237120" y="8380015"/>
              <a:ext cx="758809" cy="145021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mc:AlternateContent xmlns:mc="http://schemas.openxmlformats.org/markup-compatibility/2006" xmlns:a14="http://schemas.microsoft.com/office/drawing/2010/main">
          <mc:Choice Requires="a14">
            <p:sp>
              <p:nvSpPr>
                <p:cNvPr id="359" name="テキスト ボックス 358"/>
                <p:cNvSpPr txBox="1"/>
                <p:nvPr/>
              </p:nvSpPr>
              <p:spPr>
                <a:xfrm>
                  <a:off x="3204595" y="8997552"/>
                  <a:ext cx="83920" cy="184666"/>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p:txBody>
            </p:sp>
          </mc:Choice>
          <mc:Fallback xmlns="">
            <p:sp>
              <p:nvSpPr>
                <p:cNvPr id="359" name="テキスト ボックス 358"/>
                <p:cNvSpPr txBox="1">
                  <a:spLocks noRot="1" noChangeAspect="1" noMove="1" noResize="1" noEditPoints="1" noAdjustHandles="1" noChangeArrowheads="1" noChangeShapeType="1" noTextEdit="1"/>
                </p:cNvSpPr>
                <p:nvPr/>
              </p:nvSpPr>
              <p:spPr>
                <a:xfrm>
                  <a:off x="3204595" y="8997552"/>
                  <a:ext cx="83920" cy="184666"/>
                </a:xfrm>
                <a:prstGeom prst="rect">
                  <a:avLst/>
                </a:prstGeom>
                <a:blipFill>
                  <a:blip r:embed="rId4"/>
                  <a:stretch>
                    <a:fillRect l="-35714" r="-35714" b="-3333"/>
                  </a:stretch>
                </a:blipFill>
              </p:spPr>
              <p:txBody>
                <a:bodyPr/>
                <a:lstStyle/>
                <a:p>
                  <a:r>
                    <a:rPr lang="ja-JP" altLang="en-US">
                      <a:noFill/>
                    </a:rPr>
                    <a:t> </a:t>
                  </a:r>
                </a:p>
              </p:txBody>
            </p:sp>
          </mc:Fallback>
        </mc:AlternateContent>
        <p:sp>
          <p:nvSpPr>
            <p:cNvPr id="360" name="角丸四角形 359"/>
            <p:cNvSpPr/>
            <p:nvPr/>
          </p:nvSpPr>
          <p:spPr>
            <a:xfrm>
              <a:off x="3055271" y="8380015"/>
              <a:ext cx="386272" cy="1450214"/>
            </a:xfrm>
            <a:prstGeom prst="roundRect">
              <a:avLst>
                <a:gd name="adj" fmla="val 293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cxnSp>
          <p:nvCxnSpPr>
            <p:cNvPr id="361" name="直線矢印コネクタ 360"/>
            <p:cNvCxnSpPr>
              <a:stCxn id="268" idx="3"/>
            </p:cNvCxnSpPr>
            <p:nvPr/>
          </p:nvCxnSpPr>
          <p:spPr>
            <a:xfrm>
              <a:off x="976456" y="9125382"/>
              <a:ext cx="265492" cy="41209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63" name="直線矢印コネクタ 362"/>
            <p:cNvCxnSpPr>
              <a:endCxn id="351" idx="1"/>
            </p:cNvCxnSpPr>
            <p:nvPr/>
          </p:nvCxnSpPr>
          <p:spPr>
            <a:xfrm flipV="1">
              <a:off x="3444615" y="9167299"/>
              <a:ext cx="152167" cy="37675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64" name="直線矢印コネクタ 363"/>
            <p:cNvCxnSpPr>
              <a:endCxn id="351" idx="1"/>
            </p:cNvCxnSpPr>
            <p:nvPr/>
          </p:nvCxnSpPr>
          <p:spPr>
            <a:xfrm>
              <a:off x="3437839" y="8682507"/>
              <a:ext cx="158943" cy="48479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65" name="直線矢印コネクタ 364"/>
            <p:cNvCxnSpPr/>
            <p:nvPr/>
          </p:nvCxnSpPr>
          <p:spPr>
            <a:xfrm>
              <a:off x="2001106" y="9537472"/>
              <a:ext cx="23601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150" name="テキスト ボックス 149"/>
          <p:cNvSpPr txBox="1"/>
          <p:nvPr/>
        </p:nvSpPr>
        <p:spPr>
          <a:xfrm>
            <a:off x="228524" y="8953518"/>
            <a:ext cx="4378003" cy="600164"/>
          </a:xfrm>
          <a:prstGeom prst="rect">
            <a:avLst/>
          </a:prstGeom>
          <a:noFill/>
        </p:spPr>
        <p:txBody>
          <a:bodyPr wrap="square" rtlCol="0">
            <a:spAutoFit/>
          </a:bodyPr>
          <a:lstStyle/>
          <a:p>
            <a:pPr defTabSz="304812">
              <a:tabLst>
                <a:tab pos="152406" algn="l"/>
              </a:tabLst>
              <a:defRPr/>
            </a:pPr>
            <a:r>
              <a:rPr lang="ja-JP" altLang="en-US" sz="1100" dirty="0">
                <a:latin typeface="+mn-ea"/>
              </a:rPr>
              <a:t>グラフ畳み込み</a:t>
            </a:r>
            <a:r>
              <a:rPr lang="ja-JP" altLang="en-US" sz="1100" dirty="0" smtClean="0">
                <a:latin typeface="+mn-ea"/>
              </a:rPr>
              <a:t>ネットワーク</a:t>
            </a:r>
            <a:r>
              <a:rPr lang="en-US" altLang="ja-JP" sz="1100" dirty="0" smtClean="0">
                <a:latin typeface="+mn-ea"/>
              </a:rPr>
              <a:t>[1]</a:t>
            </a:r>
            <a:r>
              <a:rPr lang="ja-JP" altLang="en-US" sz="1100" dirty="0" smtClean="0">
                <a:latin typeface="+mn-ea"/>
              </a:rPr>
              <a:t>を利用</a:t>
            </a:r>
          </a:p>
          <a:p>
            <a:pPr marL="171450" indent="-171450" defTabSz="304812">
              <a:buClr>
                <a:schemeClr val="tx1"/>
              </a:buClr>
              <a:buFont typeface="Wingdings" panose="05000000000000000000" pitchFamily="2" charset="2"/>
              <a:buChar char="Ø"/>
              <a:tabLst>
                <a:tab pos="152406" algn="l"/>
              </a:tabLst>
              <a:defRPr/>
            </a:pPr>
            <a:r>
              <a:rPr lang="ja-JP" altLang="en-US" sz="1100" dirty="0" smtClean="0">
                <a:latin typeface="+mn-ea"/>
              </a:rPr>
              <a:t>ソースコードの抽象構文木を入力するとそのソースコードが属する可能性の高いクラスタの</a:t>
            </a:r>
            <a:r>
              <a:rPr lang="en-US" altLang="ja-JP" sz="1100" dirty="0" smtClean="0">
                <a:latin typeface="+mn-ea"/>
              </a:rPr>
              <a:t>ID</a:t>
            </a:r>
            <a:r>
              <a:rPr lang="ja-JP" altLang="en-US" sz="1100" dirty="0" smtClean="0">
                <a:latin typeface="+mn-ea"/>
              </a:rPr>
              <a:t>を推測する深層学習モデル</a:t>
            </a:r>
            <a:endParaRPr lang="en-US" altLang="ja-JP" sz="1100" dirty="0" smtClean="0">
              <a:latin typeface="+mn-ea"/>
            </a:endParaRPr>
          </a:p>
        </p:txBody>
      </p:sp>
      <p:sp>
        <p:nvSpPr>
          <p:cNvPr id="183" name="テキスト ボックス 182"/>
          <p:cNvSpPr txBox="1"/>
          <p:nvPr/>
        </p:nvSpPr>
        <p:spPr>
          <a:xfrm>
            <a:off x="216925" y="7767680"/>
            <a:ext cx="2492990" cy="276999"/>
          </a:xfrm>
          <a:prstGeom prst="rect">
            <a:avLst/>
          </a:prstGeom>
          <a:noFill/>
          <a:ln>
            <a:solidFill>
              <a:schemeClr val="tx1"/>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1200" b="1" dirty="0" smtClean="0"/>
              <a:t>評価</a:t>
            </a:r>
            <a:r>
              <a:rPr lang="ja-JP" altLang="en-US" sz="1200" b="1" dirty="0"/>
              <a:t>実験</a:t>
            </a:r>
            <a:r>
              <a:rPr lang="ja-JP" altLang="en-US" sz="1200" b="1" dirty="0" smtClean="0"/>
              <a:t>に使用するベンチマーク</a:t>
            </a:r>
            <a:endParaRPr lang="ja-JP" altLang="en-US" sz="1200" b="1" dirty="0"/>
          </a:p>
        </p:txBody>
      </p:sp>
      <p:sp>
        <p:nvSpPr>
          <p:cNvPr id="184" name="テキスト ボックス 183"/>
          <p:cNvSpPr txBox="1"/>
          <p:nvPr/>
        </p:nvSpPr>
        <p:spPr>
          <a:xfrm>
            <a:off x="216925" y="8064036"/>
            <a:ext cx="4297088" cy="461665"/>
          </a:xfrm>
          <a:prstGeom prst="rect">
            <a:avLst/>
          </a:prstGeom>
          <a:noFill/>
        </p:spPr>
        <p:txBody>
          <a:bodyPr wrap="square" rtlCol="0" anchor="t">
            <a:spAutoFit/>
          </a:bodyPr>
          <a:lstStyle/>
          <a:p>
            <a:pPr defTabSz="304812">
              <a:tabLst>
                <a:tab pos="152406" algn="l"/>
              </a:tabLst>
              <a:defRPr/>
            </a:pPr>
            <a:r>
              <a:rPr lang="en-US" altLang="ja-JP" sz="1200" dirty="0" smtClean="0">
                <a:latin typeface="+mn-ea"/>
              </a:rPr>
              <a:t>OpenSSL 0.9.1~1.1.0*</a:t>
            </a:r>
            <a:r>
              <a:rPr lang="en-US" altLang="ja-JP" sz="1200" baseline="30000" dirty="0" smtClean="0">
                <a:latin typeface="+mn-ea"/>
              </a:rPr>
              <a:t>1</a:t>
            </a:r>
            <a:r>
              <a:rPr lang="ja-JP" altLang="en-US" sz="1200" dirty="0" smtClean="0">
                <a:latin typeface="+mn-ea"/>
              </a:rPr>
              <a:t>から作成したベンチマーク</a:t>
            </a:r>
            <a:endParaRPr lang="en-US" altLang="ja-JP" sz="1200" dirty="0" smtClean="0">
              <a:latin typeface="+mn-ea"/>
            </a:endParaRPr>
          </a:p>
          <a:p>
            <a:pPr marL="241945" indent="-241945" defTabSz="304812">
              <a:buFont typeface="Wingdings" panose="05000000000000000000" pitchFamily="2" charset="2"/>
              <a:buChar char="Ø"/>
              <a:tabLst>
                <a:tab pos="152406" algn="l"/>
              </a:tabLst>
              <a:defRPr/>
            </a:pPr>
            <a:r>
              <a:rPr lang="ja-JP" altLang="en-US" sz="1200" dirty="0">
                <a:latin typeface="+mn-ea"/>
              </a:rPr>
              <a:t>構文的</a:t>
            </a:r>
            <a:r>
              <a:rPr lang="ja-JP" altLang="en-US" sz="1200" dirty="0" smtClean="0">
                <a:latin typeface="+mn-ea"/>
              </a:rPr>
              <a:t>に類似したソースコードのクラスタ</a:t>
            </a:r>
            <a:r>
              <a:rPr lang="en-US" altLang="ja-JP" sz="1200" dirty="0" smtClean="0">
                <a:latin typeface="+mn-ea"/>
              </a:rPr>
              <a:t>20</a:t>
            </a:r>
            <a:r>
              <a:rPr lang="ja-JP" altLang="en-US" sz="1200" dirty="0" smtClean="0">
                <a:latin typeface="+mn-ea"/>
              </a:rPr>
              <a:t>個</a:t>
            </a:r>
            <a:endParaRPr lang="en-US" altLang="ja-JP" sz="1200" dirty="0">
              <a:latin typeface="+mn-ea"/>
            </a:endParaRPr>
          </a:p>
        </p:txBody>
      </p:sp>
      <p:sp>
        <p:nvSpPr>
          <p:cNvPr id="185" name="テキスト ボックス 184"/>
          <p:cNvSpPr txBox="1"/>
          <p:nvPr/>
        </p:nvSpPr>
        <p:spPr>
          <a:xfrm>
            <a:off x="4884456" y="6588270"/>
            <a:ext cx="1415772" cy="276999"/>
          </a:xfrm>
          <a:prstGeom prst="rect">
            <a:avLst/>
          </a:prstGeom>
          <a:noFill/>
          <a:ln>
            <a:solidFill>
              <a:schemeClr val="tx1"/>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1200" b="1" dirty="0" smtClean="0"/>
              <a:t>ベースライン手法</a:t>
            </a:r>
            <a:endParaRPr lang="ja-JP" altLang="en-US" sz="1200" b="1" dirty="0"/>
          </a:p>
        </p:txBody>
      </p:sp>
      <p:sp>
        <p:nvSpPr>
          <p:cNvPr id="186" name="テキスト ボックス 185"/>
          <p:cNvSpPr txBox="1"/>
          <p:nvPr/>
        </p:nvSpPr>
        <p:spPr>
          <a:xfrm>
            <a:off x="4884456" y="6899183"/>
            <a:ext cx="4297088" cy="830997"/>
          </a:xfrm>
          <a:prstGeom prst="rect">
            <a:avLst/>
          </a:prstGeom>
          <a:noFill/>
        </p:spPr>
        <p:txBody>
          <a:bodyPr wrap="square" rtlCol="0">
            <a:spAutoFit/>
          </a:bodyPr>
          <a:lstStyle/>
          <a:p>
            <a:pPr marL="171450" indent="-171450" defTabSz="304812">
              <a:buFont typeface="Arial" panose="020B0604020202020204" pitchFamily="34" charset="0"/>
              <a:buChar char="•"/>
              <a:tabLst>
                <a:tab pos="152406" algn="l"/>
              </a:tabLst>
              <a:defRPr/>
            </a:pPr>
            <a:r>
              <a:rPr lang="en-US" altLang="ja-JP" sz="1200" dirty="0" smtClean="0">
                <a:latin typeface="+mn-ea"/>
              </a:rPr>
              <a:t>Method-oriented</a:t>
            </a:r>
          </a:p>
          <a:p>
            <a:pPr marL="628566" lvl="1" indent="-171450" defTabSz="304812">
              <a:buFont typeface="Wingdings" panose="05000000000000000000" pitchFamily="2" charset="2"/>
              <a:buChar char="Ø"/>
              <a:tabLst>
                <a:tab pos="152406" algn="l"/>
              </a:tabLst>
              <a:defRPr/>
            </a:pPr>
            <a:r>
              <a:rPr lang="ja-JP" altLang="en-US" sz="1200" dirty="0" smtClean="0">
                <a:latin typeface="+mn-ea"/>
              </a:rPr>
              <a:t>各クラスタに含まれるメソッド数が均等</a:t>
            </a:r>
            <a:endParaRPr lang="en-US" altLang="ja-JP" sz="1200" dirty="0" smtClean="0">
              <a:latin typeface="+mn-ea"/>
            </a:endParaRPr>
          </a:p>
          <a:p>
            <a:pPr marL="171450" indent="-171450" defTabSz="304812">
              <a:buFont typeface="Arial" panose="020B0604020202020204" pitchFamily="34" charset="0"/>
              <a:buChar char="•"/>
              <a:tabLst>
                <a:tab pos="152406" algn="l"/>
              </a:tabLst>
              <a:defRPr/>
            </a:pPr>
            <a:r>
              <a:rPr lang="en-US" altLang="ja-JP" sz="1200" dirty="0" smtClean="0">
                <a:latin typeface="+mn-ea"/>
              </a:rPr>
              <a:t>Node-oriented</a:t>
            </a:r>
          </a:p>
          <a:p>
            <a:pPr marL="628566" lvl="1" indent="-171450" defTabSz="304812">
              <a:buFont typeface="Wingdings" panose="05000000000000000000" pitchFamily="2" charset="2"/>
              <a:buChar char="Ø"/>
              <a:tabLst>
                <a:tab pos="152406" algn="l"/>
              </a:tabLst>
              <a:defRPr/>
            </a:pPr>
            <a:r>
              <a:rPr lang="ja-JP" altLang="en-US" sz="1200" dirty="0" smtClean="0">
                <a:latin typeface="+mn-ea"/>
              </a:rPr>
              <a:t>各クラスタに含まれるノード数が</a:t>
            </a:r>
            <a:r>
              <a:rPr lang="ja-JP" altLang="en-US" sz="1200" dirty="0">
                <a:latin typeface="+mn-ea"/>
              </a:rPr>
              <a:t>均等</a:t>
            </a:r>
            <a:endParaRPr lang="en-US" altLang="ja-JP" sz="1200" dirty="0">
              <a:latin typeface="+mn-ea"/>
            </a:endParaRPr>
          </a:p>
        </p:txBody>
      </p:sp>
      <p:sp>
        <p:nvSpPr>
          <p:cNvPr id="187" name="テキスト ボックス 186"/>
          <p:cNvSpPr txBox="1"/>
          <p:nvPr/>
        </p:nvSpPr>
        <p:spPr>
          <a:xfrm>
            <a:off x="4881111" y="7859144"/>
            <a:ext cx="877163" cy="300852"/>
          </a:xfrm>
          <a:prstGeom prst="rect">
            <a:avLst/>
          </a:prstGeom>
          <a:solidFill>
            <a:schemeClr val="accent1">
              <a:lumMod val="20000"/>
              <a:lumOff val="80000"/>
            </a:schemeClr>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1355" b="1" dirty="0" smtClean="0"/>
              <a:t>実験結果</a:t>
            </a:r>
            <a:endParaRPr lang="ja-JP" altLang="en-US" sz="1355" b="1" dirty="0"/>
          </a:p>
        </p:txBody>
      </p:sp>
      <p:graphicFrame>
        <p:nvGraphicFramePr>
          <p:cNvPr id="188" name="グラフ 187"/>
          <p:cNvGraphicFramePr>
            <a:graphicFrameLocks/>
          </p:cNvGraphicFramePr>
          <p:nvPr>
            <p:extLst>
              <p:ext uri="{D42A27DB-BD31-4B8C-83A1-F6EECF244321}">
                <p14:modId xmlns:p14="http://schemas.microsoft.com/office/powerpoint/2010/main" val="1444928253"/>
              </p:ext>
            </p:extLst>
          </p:nvPr>
        </p:nvGraphicFramePr>
        <p:xfrm>
          <a:off x="6300228" y="8397554"/>
          <a:ext cx="3130407" cy="2206515"/>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 name="表 1"/>
          <p:cNvGraphicFramePr>
            <a:graphicFrameLocks noGrp="1"/>
          </p:cNvGraphicFramePr>
          <p:nvPr>
            <p:extLst>
              <p:ext uri="{D42A27DB-BD31-4B8C-83A1-F6EECF244321}">
                <p14:modId xmlns:p14="http://schemas.microsoft.com/office/powerpoint/2010/main" val="3188412794"/>
              </p:ext>
            </p:extLst>
          </p:nvPr>
        </p:nvGraphicFramePr>
        <p:xfrm>
          <a:off x="4881111" y="8640635"/>
          <a:ext cx="1346200" cy="1203960"/>
        </p:xfrm>
        <a:graphic>
          <a:graphicData uri="http://schemas.openxmlformats.org/drawingml/2006/table">
            <a:tbl>
              <a:tblPr firstRow="1">
                <a:tableStyleId>{74C1A8A3-306A-4EB7-A6B1-4F7E0EB9C5D6}</a:tableStyleId>
              </a:tblPr>
              <a:tblGrid>
                <a:gridCol w="673100">
                  <a:extLst>
                    <a:ext uri="{9D8B030D-6E8A-4147-A177-3AD203B41FA5}">
                      <a16:colId xmlns:a16="http://schemas.microsoft.com/office/drawing/2014/main" val="3023716133"/>
                    </a:ext>
                  </a:extLst>
                </a:gridCol>
                <a:gridCol w="673100">
                  <a:extLst>
                    <a:ext uri="{9D8B030D-6E8A-4147-A177-3AD203B41FA5}">
                      <a16:colId xmlns:a16="http://schemas.microsoft.com/office/drawing/2014/main" val="3983712934"/>
                    </a:ext>
                  </a:extLst>
                </a:gridCol>
              </a:tblGrid>
              <a:tr h="228600">
                <a:tc>
                  <a:txBody>
                    <a:bodyPr/>
                    <a:lstStyle/>
                    <a:p>
                      <a:pPr algn="l" fontAlgn="ctr"/>
                      <a:r>
                        <a:rPr lang="ja-JP" altLang="en-US" sz="1200" u="none" strike="noStrike" dirty="0">
                          <a:effectLst/>
                        </a:rPr>
                        <a:t>手法</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l" fontAlgn="ctr"/>
                      <a:r>
                        <a:rPr lang="ja-JP" altLang="en-US" sz="1200" u="none" strike="noStrike">
                          <a:effectLst/>
                        </a:rPr>
                        <a:t>分類精度</a:t>
                      </a:r>
                      <a:endParaRPr lang="ja-JP" altLang="en-US" sz="12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extLst>
                  <a:ext uri="{0D108BD9-81ED-4DB2-BD59-A6C34878D82A}">
                    <a16:rowId xmlns:a16="http://schemas.microsoft.com/office/drawing/2014/main" val="4056047873"/>
                  </a:ext>
                </a:extLst>
              </a:tr>
              <a:tr h="228600">
                <a:tc>
                  <a:txBody>
                    <a:bodyPr/>
                    <a:lstStyle/>
                    <a:p>
                      <a:pPr algn="l" fontAlgn="ctr"/>
                      <a:r>
                        <a:rPr lang="en-US" sz="1200" u="none" strike="noStrike" dirty="0">
                          <a:effectLst/>
                        </a:rPr>
                        <a:t>Method-oriented</a:t>
                      </a:r>
                      <a:endParaRPr 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200" u="none" strike="noStrike">
                          <a:effectLst/>
                        </a:rPr>
                        <a:t>0.92</a:t>
                      </a:r>
                      <a:endParaRPr lang="en-US" altLang="ja-JP" sz="12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extLst>
                  <a:ext uri="{0D108BD9-81ED-4DB2-BD59-A6C34878D82A}">
                    <a16:rowId xmlns:a16="http://schemas.microsoft.com/office/drawing/2014/main" val="2210025704"/>
                  </a:ext>
                </a:extLst>
              </a:tr>
              <a:tr h="228600">
                <a:tc>
                  <a:txBody>
                    <a:bodyPr/>
                    <a:lstStyle/>
                    <a:p>
                      <a:pPr algn="l" fontAlgn="ctr"/>
                      <a:r>
                        <a:rPr lang="en-US" sz="1200" u="none" strike="noStrike" dirty="0">
                          <a:effectLst/>
                        </a:rPr>
                        <a:t>Node-oriented</a:t>
                      </a:r>
                      <a:endParaRPr 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200" u="none" strike="noStrike" dirty="0">
                          <a:effectLst/>
                        </a:rPr>
                        <a:t>0.94</a:t>
                      </a:r>
                      <a:endPar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extLst>
                  <a:ext uri="{0D108BD9-81ED-4DB2-BD59-A6C34878D82A}">
                    <a16:rowId xmlns:a16="http://schemas.microsoft.com/office/drawing/2014/main" val="2194016027"/>
                  </a:ext>
                </a:extLst>
              </a:tr>
              <a:tr h="228600">
                <a:tc>
                  <a:txBody>
                    <a:bodyPr/>
                    <a:lstStyle/>
                    <a:p>
                      <a:pPr algn="l" fontAlgn="ctr"/>
                      <a:r>
                        <a:rPr lang="ja-JP" altLang="en-US" sz="1200" u="none" strike="noStrike">
                          <a:effectLst/>
                        </a:rPr>
                        <a:t>提案手法</a:t>
                      </a:r>
                      <a:endParaRPr lang="ja-JP" altLang="en-US" sz="12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200" u="none" strike="noStrike" dirty="0" smtClean="0">
                          <a:effectLst/>
                        </a:rPr>
                        <a:t>1.00</a:t>
                      </a:r>
                      <a:endPar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extLst>
                  <a:ext uri="{0D108BD9-81ED-4DB2-BD59-A6C34878D82A}">
                    <a16:rowId xmlns:a16="http://schemas.microsoft.com/office/drawing/2014/main" val="2061562807"/>
                  </a:ext>
                </a:extLst>
              </a:tr>
            </a:tbl>
          </a:graphicData>
        </a:graphic>
      </p:graphicFrame>
      <p:sp>
        <p:nvSpPr>
          <p:cNvPr id="190" name="テキスト ボックス 189"/>
          <p:cNvSpPr txBox="1"/>
          <p:nvPr/>
        </p:nvSpPr>
        <p:spPr>
          <a:xfrm>
            <a:off x="4855872" y="10719975"/>
            <a:ext cx="4400050" cy="461665"/>
          </a:xfrm>
          <a:prstGeom prst="rect">
            <a:avLst/>
          </a:prstGeom>
          <a:solidFill>
            <a:schemeClr val="accent4">
              <a:lumMod val="20000"/>
              <a:lumOff val="80000"/>
            </a:schemeClr>
          </a:solidFill>
          <a:ln>
            <a:solidFill>
              <a:schemeClr val="tx1"/>
            </a:solidFill>
          </a:ln>
        </p:spPr>
        <p:txBody>
          <a:bodyPr wrap="square" rtlCol="0">
            <a:spAutoFit/>
          </a:bodyPr>
          <a:lstStyle/>
          <a:p>
            <a:pPr defTabSz="304812">
              <a:tabLst>
                <a:tab pos="152406" algn="l"/>
              </a:tabLst>
              <a:defRPr/>
            </a:pPr>
            <a:r>
              <a:rPr lang="ja-JP" altLang="en-US" sz="1200" dirty="0" smtClean="0">
                <a:latin typeface="+mn-ea"/>
              </a:rPr>
              <a:t>提案手法を用いて構築したデータセットで訓練したモデルはベースライン手法よりも高い分類精度</a:t>
            </a:r>
            <a:endParaRPr lang="en-US" altLang="ja-JP" sz="1200" dirty="0">
              <a:latin typeface="+mn-ea"/>
            </a:endParaRPr>
          </a:p>
        </p:txBody>
      </p:sp>
      <p:sp>
        <p:nvSpPr>
          <p:cNvPr id="6" name="正方形/長方形 5"/>
          <p:cNvSpPr/>
          <p:nvPr/>
        </p:nvSpPr>
        <p:spPr>
          <a:xfrm>
            <a:off x="5547815" y="12505791"/>
            <a:ext cx="4800600" cy="246221"/>
          </a:xfrm>
          <a:prstGeom prst="rect">
            <a:avLst/>
          </a:prstGeom>
        </p:spPr>
        <p:txBody>
          <a:bodyPr>
            <a:spAutoFit/>
          </a:bodyPr>
          <a:lstStyle/>
          <a:p>
            <a:r>
              <a:rPr lang="ja-JP" altLang="en-US" sz="1000" dirty="0"/>
              <a:t>本研究は </a:t>
            </a:r>
            <a:r>
              <a:rPr lang="en-US" altLang="ja-JP" sz="1000" dirty="0"/>
              <a:t>JSPS </a:t>
            </a:r>
            <a:r>
              <a:rPr lang="ja-JP" altLang="en-US" sz="1000" dirty="0"/>
              <a:t>科研費 </a:t>
            </a:r>
            <a:r>
              <a:rPr lang="en-US" altLang="ja-JP" sz="1000" dirty="0" smtClean="0"/>
              <a:t>18H04094, 19K20240 </a:t>
            </a:r>
            <a:r>
              <a:rPr lang="ja-JP" altLang="en-US" sz="1000" dirty="0"/>
              <a:t>の助成を受けたものです。</a:t>
            </a:r>
          </a:p>
        </p:txBody>
      </p:sp>
      <p:sp>
        <p:nvSpPr>
          <p:cNvPr id="74" name="テキスト ボックス 73"/>
          <p:cNvSpPr txBox="1"/>
          <p:nvPr/>
        </p:nvSpPr>
        <p:spPr>
          <a:xfrm>
            <a:off x="4854434" y="1499740"/>
            <a:ext cx="3954929" cy="307777"/>
          </a:xfrm>
          <a:prstGeom prst="rect">
            <a:avLst/>
          </a:prstGeom>
          <a:solidFill>
            <a:schemeClr val="accent1">
              <a:lumMod val="20000"/>
              <a:lumOff val="80000"/>
            </a:schemeClr>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1400" b="1" dirty="0">
                <a:latin typeface="+mn-ea"/>
              </a:rPr>
              <a:t>提案手法</a:t>
            </a:r>
            <a:r>
              <a:rPr lang="ja-JP" altLang="en-US" sz="1400" b="1" dirty="0" smtClean="0">
                <a:latin typeface="+mn-ea"/>
              </a:rPr>
              <a:t>：動的な学習用データセット改善手法</a:t>
            </a:r>
            <a:endParaRPr lang="ja-JP" altLang="en-US" sz="1355" b="1" dirty="0"/>
          </a:p>
        </p:txBody>
      </p:sp>
      <p:grpSp>
        <p:nvGrpSpPr>
          <p:cNvPr id="7" name="グループ化 6"/>
          <p:cNvGrpSpPr/>
          <p:nvPr/>
        </p:nvGrpSpPr>
        <p:grpSpPr>
          <a:xfrm>
            <a:off x="4897298" y="2588205"/>
            <a:ext cx="4263533" cy="2807142"/>
            <a:chOff x="4897298" y="2770302"/>
            <a:chExt cx="4263533" cy="2807142"/>
          </a:xfrm>
        </p:grpSpPr>
        <p:cxnSp>
          <p:nvCxnSpPr>
            <p:cNvPr id="87" name="直線矢印コネクタ 86"/>
            <p:cNvCxnSpPr>
              <a:stCxn id="84" idx="3"/>
              <a:endCxn id="86" idx="1"/>
            </p:cNvCxnSpPr>
            <p:nvPr/>
          </p:nvCxnSpPr>
          <p:spPr>
            <a:xfrm>
              <a:off x="5923588" y="3812274"/>
              <a:ext cx="429563" cy="2990"/>
            </a:xfrm>
            <a:prstGeom prst="straightConnector1">
              <a:avLst/>
            </a:prstGeom>
            <a:ln w="28575">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5" name="曲線コネクタ 104"/>
            <p:cNvCxnSpPr>
              <a:stCxn id="130" idx="2"/>
              <a:endCxn id="84" idx="2"/>
            </p:cNvCxnSpPr>
            <p:nvPr/>
          </p:nvCxnSpPr>
          <p:spPr>
            <a:xfrm rot="5400000" flipH="1">
              <a:off x="7013057" y="3107893"/>
              <a:ext cx="6550" cy="2839646"/>
            </a:xfrm>
            <a:prstGeom prst="curvedConnector3">
              <a:avLst>
                <a:gd name="adj1" fmla="val -9009267"/>
              </a:avLst>
            </a:prstGeom>
            <a:ln w="28575">
              <a:solidFill>
                <a:schemeClr val="accent4">
                  <a:lumMod val="75000"/>
                </a:schemeClr>
              </a:solidFill>
              <a:tailEnd type="triangle"/>
            </a:ln>
          </p:spPr>
          <p:style>
            <a:lnRef idx="1">
              <a:schemeClr val="dk1"/>
            </a:lnRef>
            <a:fillRef idx="0">
              <a:schemeClr val="dk1"/>
            </a:fillRef>
            <a:effectRef idx="0">
              <a:schemeClr val="dk1"/>
            </a:effectRef>
            <a:fontRef idx="minor">
              <a:schemeClr val="tx1"/>
            </a:fontRef>
          </p:style>
        </p:cxnSp>
        <p:sp>
          <p:nvSpPr>
            <p:cNvPr id="146" name="角丸四角形 145"/>
            <p:cNvSpPr/>
            <p:nvPr/>
          </p:nvSpPr>
          <p:spPr>
            <a:xfrm>
              <a:off x="6602583" y="4772599"/>
              <a:ext cx="631596" cy="70209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66" name="角丸四角形 65"/>
            <p:cNvSpPr/>
            <p:nvPr/>
          </p:nvSpPr>
          <p:spPr>
            <a:xfrm>
              <a:off x="8127935" y="2926230"/>
              <a:ext cx="631596" cy="67156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nvGrpSpPr>
            <p:cNvPr id="67" name="グループ化 66"/>
            <p:cNvGrpSpPr/>
            <p:nvPr/>
          </p:nvGrpSpPr>
          <p:grpSpPr>
            <a:xfrm>
              <a:off x="5375481" y="3214245"/>
              <a:ext cx="437940" cy="468000"/>
              <a:chOff x="1061135" y="1896255"/>
              <a:chExt cx="668637" cy="801974"/>
            </a:xfrm>
          </p:grpSpPr>
          <p:grpSp>
            <p:nvGrpSpPr>
              <p:cNvPr id="68" name="グループ化 67"/>
              <p:cNvGrpSpPr/>
              <p:nvPr/>
            </p:nvGrpSpPr>
            <p:grpSpPr>
              <a:xfrm>
                <a:off x="1064302" y="1896255"/>
                <a:ext cx="659568" cy="801974"/>
                <a:chOff x="1064302" y="1896255"/>
                <a:chExt cx="659568" cy="801974"/>
              </a:xfrm>
            </p:grpSpPr>
            <p:sp>
              <p:nvSpPr>
                <p:cNvPr id="70" name="メモ 69"/>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73" name="メモ 72"/>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75" name="メモ 74"/>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sp>
            <p:nvSpPr>
              <p:cNvPr id="69" name="テキスト ボックス 68"/>
              <p:cNvSpPr txBox="1"/>
              <p:nvPr/>
            </p:nvSpPr>
            <p:spPr>
              <a:xfrm>
                <a:off x="1061135" y="2104724"/>
                <a:ext cx="668637" cy="474671"/>
              </a:xfrm>
              <a:prstGeom prst="rect">
                <a:avLst/>
              </a:prstGeom>
              <a:solidFill>
                <a:schemeClr val="bg1"/>
              </a:solidFill>
              <a:ln>
                <a:solidFill>
                  <a:schemeClr val="tx1"/>
                </a:solidFill>
              </a:ln>
            </p:spPr>
            <p:txBody>
              <a:bodyPr wrap="none" rtlCol="0">
                <a:spAutoFit/>
              </a:bodyPr>
              <a:lstStyle/>
              <a:p>
                <a:pPr algn="ctr"/>
                <a:r>
                  <a:rPr kumimoji="1" lang="en-US" altLang="ja-JP" sz="1200" dirty="0" smtClean="0"/>
                  <a:t>ID:1</a:t>
                </a:r>
                <a:endParaRPr kumimoji="1" lang="ja-JP" altLang="en-US" sz="1200" dirty="0"/>
              </a:p>
            </p:txBody>
          </p:sp>
        </p:grpSp>
        <mc:AlternateContent xmlns:mc="http://schemas.openxmlformats.org/markup-compatibility/2006" xmlns:a14="http://schemas.microsoft.com/office/drawing/2010/main">
          <mc:Choice Requires="a14">
            <p:sp>
              <p:nvSpPr>
                <p:cNvPr id="83" name="テキスト ボックス 82"/>
                <p:cNvSpPr txBox="1"/>
                <p:nvPr/>
              </p:nvSpPr>
              <p:spPr>
                <a:xfrm>
                  <a:off x="5547815" y="3717560"/>
                  <a:ext cx="83356" cy="18466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p:txBody>
            </p:sp>
          </mc:Choice>
          <mc:Fallback xmlns="">
            <p:sp>
              <p:nvSpPr>
                <p:cNvPr id="83" name="テキスト ボックス 82"/>
                <p:cNvSpPr txBox="1">
                  <a:spLocks noRot="1" noChangeAspect="1" noMove="1" noResize="1" noEditPoints="1" noAdjustHandles="1" noChangeArrowheads="1" noChangeShapeType="1" noTextEdit="1"/>
                </p:cNvSpPr>
                <p:nvPr/>
              </p:nvSpPr>
              <p:spPr>
                <a:xfrm>
                  <a:off x="5547815" y="3717560"/>
                  <a:ext cx="83356" cy="184666"/>
                </a:xfrm>
                <a:prstGeom prst="rect">
                  <a:avLst/>
                </a:prstGeom>
                <a:blipFill>
                  <a:blip r:embed="rId8"/>
                  <a:stretch>
                    <a:fillRect l="-35714" r="-35714" b="-3333"/>
                  </a:stretch>
                </a:blipFill>
              </p:spPr>
              <p:txBody>
                <a:bodyPr/>
                <a:lstStyle/>
                <a:p>
                  <a:r>
                    <a:rPr lang="ja-JP" altLang="en-US">
                      <a:noFill/>
                    </a:rPr>
                    <a:t> </a:t>
                  </a:r>
                </a:p>
              </p:txBody>
            </p:sp>
          </mc:Fallback>
        </mc:AlternateContent>
        <p:sp>
          <p:nvSpPr>
            <p:cNvPr id="84" name="角丸四角形 83"/>
            <p:cNvSpPr/>
            <p:nvPr/>
          </p:nvSpPr>
          <p:spPr>
            <a:xfrm>
              <a:off x="5269430" y="3100106"/>
              <a:ext cx="654158" cy="142433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85" name="テキスト ボックス 84"/>
            <p:cNvSpPr txBox="1"/>
            <p:nvPr/>
          </p:nvSpPr>
          <p:spPr>
            <a:xfrm>
              <a:off x="4897298" y="2894443"/>
              <a:ext cx="1396536" cy="253916"/>
            </a:xfrm>
            <a:prstGeom prst="rect">
              <a:avLst/>
            </a:prstGeom>
            <a:solidFill>
              <a:schemeClr val="bg1"/>
            </a:solidFill>
            <a:ln>
              <a:solidFill>
                <a:schemeClr val="tx1"/>
              </a:solidFill>
            </a:ln>
          </p:spPr>
          <p:txBody>
            <a:bodyPr wrap="none" rtlCol="0">
              <a:spAutoFit/>
            </a:bodyPr>
            <a:lstStyle/>
            <a:p>
              <a:pPr algn="ctr"/>
              <a:r>
                <a:rPr kumimoji="1" lang="ja-JP" altLang="en-US" sz="1050" dirty="0" smtClean="0"/>
                <a:t>学習用データセット</a:t>
              </a:r>
              <a:endParaRPr kumimoji="1" lang="ja-JP" altLang="en-US" sz="1050" dirty="0"/>
            </a:p>
          </p:txBody>
        </p:sp>
        <p:sp>
          <p:nvSpPr>
            <p:cNvPr id="91" name="テキスト ボックス 90"/>
            <p:cNvSpPr txBox="1"/>
            <p:nvPr/>
          </p:nvSpPr>
          <p:spPr>
            <a:xfrm>
              <a:off x="7857675" y="2770302"/>
              <a:ext cx="1172116" cy="261610"/>
            </a:xfrm>
            <a:prstGeom prst="rect">
              <a:avLst/>
            </a:prstGeom>
            <a:solidFill>
              <a:schemeClr val="bg1"/>
            </a:solidFill>
            <a:ln>
              <a:solidFill>
                <a:schemeClr val="tx1"/>
              </a:solidFill>
            </a:ln>
          </p:spPr>
          <p:txBody>
            <a:bodyPr wrap="none" rtlCol="0">
              <a:spAutoFit/>
            </a:bodyPr>
            <a:lstStyle/>
            <a:p>
              <a:pPr algn="ctr"/>
              <a:r>
                <a:rPr kumimoji="1" lang="ja-JP" altLang="en-US" sz="1050" dirty="0" smtClean="0"/>
                <a:t>分類成功データ</a:t>
              </a:r>
              <a:endParaRPr kumimoji="1" lang="ja-JP" altLang="en-US" sz="1050" dirty="0"/>
            </a:p>
          </p:txBody>
        </p:sp>
        <p:sp>
          <p:nvSpPr>
            <p:cNvPr id="107" name="テキスト ボックス 106"/>
            <p:cNvSpPr txBox="1"/>
            <p:nvPr/>
          </p:nvSpPr>
          <p:spPr>
            <a:xfrm>
              <a:off x="6047068" y="3229540"/>
              <a:ext cx="1569660" cy="276999"/>
            </a:xfrm>
            <a:prstGeom prst="rect">
              <a:avLst/>
            </a:prstGeom>
            <a:solidFill>
              <a:schemeClr val="accent6">
                <a:lumMod val="20000"/>
                <a:lumOff val="80000"/>
              </a:schemeClr>
            </a:solidFill>
            <a:ln>
              <a:solidFill>
                <a:schemeClr val="tx1"/>
              </a:solidFill>
            </a:ln>
          </p:spPr>
          <p:txBody>
            <a:bodyPr wrap="none" rtlCol="0">
              <a:spAutoFit/>
            </a:bodyPr>
            <a:lstStyle/>
            <a:p>
              <a:r>
                <a:rPr lang="ja-JP" altLang="en-US" sz="1200" dirty="0"/>
                <a:t>モデル</a:t>
              </a:r>
              <a:r>
                <a:rPr lang="ja-JP" altLang="en-US" sz="1200" dirty="0" smtClean="0"/>
                <a:t>の訓練・評価</a:t>
              </a:r>
              <a:endParaRPr kumimoji="1" lang="ja-JP" altLang="en-US" sz="1200" dirty="0"/>
            </a:p>
          </p:txBody>
        </p:sp>
        <p:sp>
          <p:nvSpPr>
            <p:cNvPr id="115" name="テキスト ボックス 114"/>
            <p:cNvSpPr txBox="1"/>
            <p:nvPr/>
          </p:nvSpPr>
          <p:spPr>
            <a:xfrm>
              <a:off x="7591171" y="5115779"/>
              <a:ext cx="1569660" cy="461665"/>
            </a:xfrm>
            <a:prstGeom prst="rect">
              <a:avLst/>
            </a:prstGeom>
            <a:solidFill>
              <a:schemeClr val="accent4">
                <a:lumMod val="40000"/>
                <a:lumOff val="60000"/>
              </a:schemeClr>
            </a:solidFill>
            <a:ln>
              <a:solidFill>
                <a:schemeClr val="tx1"/>
              </a:solidFill>
            </a:ln>
          </p:spPr>
          <p:txBody>
            <a:bodyPr wrap="none" rtlCol="0">
              <a:spAutoFit/>
            </a:bodyPr>
            <a:lstStyle/>
            <a:p>
              <a:pPr algn="ctr"/>
              <a:r>
                <a:rPr kumimoji="1" lang="ja-JP" altLang="en-US" sz="1200" dirty="0" smtClean="0"/>
                <a:t>分類失敗クラスへの</a:t>
              </a:r>
              <a:endParaRPr kumimoji="1" lang="en-US" altLang="ja-JP" sz="1200" dirty="0" smtClean="0"/>
            </a:p>
            <a:p>
              <a:pPr algn="ctr"/>
              <a:r>
                <a:rPr lang="ja-JP" altLang="en-US" sz="1200" dirty="0" smtClean="0"/>
                <a:t>データ</a:t>
              </a:r>
              <a:r>
                <a:rPr lang="ja-JP" altLang="en-US" sz="1200" dirty="0"/>
                <a:t>追加</a:t>
              </a:r>
              <a:endParaRPr kumimoji="1" lang="ja-JP" altLang="en-US" sz="1200" dirty="0"/>
            </a:p>
          </p:txBody>
        </p:sp>
        <p:grpSp>
          <p:nvGrpSpPr>
            <p:cNvPr id="118" name="グループ化 117"/>
            <p:cNvGrpSpPr/>
            <p:nvPr/>
          </p:nvGrpSpPr>
          <p:grpSpPr>
            <a:xfrm>
              <a:off x="8219760" y="3060741"/>
              <a:ext cx="439200" cy="468000"/>
              <a:chOff x="1064302" y="1896255"/>
              <a:chExt cx="659568" cy="801974"/>
            </a:xfrm>
          </p:grpSpPr>
          <p:sp>
            <p:nvSpPr>
              <p:cNvPr id="120" name="メモ 119"/>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22" name="メモ 121"/>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23" name="メモ 122"/>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grpSp>
          <p:nvGrpSpPr>
            <p:cNvPr id="125" name="グループ化 124"/>
            <p:cNvGrpSpPr/>
            <p:nvPr/>
          </p:nvGrpSpPr>
          <p:grpSpPr>
            <a:xfrm>
              <a:off x="8206812" y="3975259"/>
              <a:ext cx="439200" cy="468000"/>
              <a:chOff x="1064302" y="1896255"/>
              <a:chExt cx="659568" cy="801974"/>
            </a:xfrm>
          </p:grpSpPr>
          <p:sp>
            <p:nvSpPr>
              <p:cNvPr id="127" name="メモ 126"/>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28" name="メモ 127"/>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29" name="メモ 128"/>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sp>
          <p:nvSpPr>
            <p:cNvPr id="130" name="角丸四角形 129"/>
            <p:cNvSpPr/>
            <p:nvPr/>
          </p:nvSpPr>
          <p:spPr>
            <a:xfrm>
              <a:off x="8120357" y="3832997"/>
              <a:ext cx="631596" cy="69799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99" name="テキスト ボックス 98"/>
            <p:cNvSpPr txBox="1"/>
            <p:nvPr/>
          </p:nvSpPr>
          <p:spPr>
            <a:xfrm>
              <a:off x="7880281" y="3677061"/>
              <a:ext cx="1172116" cy="261610"/>
            </a:xfrm>
            <a:prstGeom prst="rect">
              <a:avLst/>
            </a:prstGeom>
            <a:solidFill>
              <a:schemeClr val="bg1"/>
            </a:solidFill>
            <a:ln>
              <a:solidFill>
                <a:schemeClr val="tx1"/>
              </a:solidFill>
            </a:ln>
          </p:spPr>
          <p:txBody>
            <a:bodyPr wrap="none" rtlCol="0">
              <a:spAutoFit/>
            </a:bodyPr>
            <a:lstStyle/>
            <a:p>
              <a:pPr algn="ctr"/>
              <a:r>
                <a:rPr kumimoji="1" lang="ja-JP" altLang="en-US" sz="1050" dirty="0" smtClean="0"/>
                <a:t>分類失敗データ</a:t>
              </a:r>
              <a:endParaRPr kumimoji="1" lang="ja-JP" altLang="en-US" sz="1050" dirty="0"/>
            </a:p>
          </p:txBody>
        </p:sp>
        <p:grpSp>
          <p:nvGrpSpPr>
            <p:cNvPr id="131" name="グループ化 130"/>
            <p:cNvGrpSpPr/>
            <p:nvPr/>
          </p:nvGrpSpPr>
          <p:grpSpPr>
            <a:xfrm>
              <a:off x="6684884" y="4909622"/>
              <a:ext cx="439200" cy="468000"/>
              <a:chOff x="1064302" y="1896255"/>
              <a:chExt cx="659568" cy="801974"/>
            </a:xfrm>
          </p:grpSpPr>
          <p:sp>
            <p:nvSpPr>
              <p:cNvPr id="132" name="メモ 131"/>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33" name="メモ 132"/>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34" name="メモ 133"/>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grpSp>
          <p:nvGrpSpPr>
            <p:cNvPr id="136" name="グループ化 135"/>
            <p:cNvGrpSpPr/>
            <p:nvPr/>
          </p:nvGrpSpPr>
          <p:grpSpPr>
            <a:xfrm>
              <a:off x="5375481" y="3945653"/>
              <a:ext cx="439544" cy="468000"/>
              <a:chOff x="1059911" y="1896255"/>
              <a:chExt cx="671086" cy="801974"/>
            </a:xfrm>
          </p:grpSpPr>
          <p:grpSp>
            <p:nvGrpSpPr>
              <p:cNvPr id="137" name="グループ化 136"/>
              <p:cNvGrpSpPr/>
              <p:nvPr/>
            </p:nvGrpSpPr>
            <p:grpSpPr>
              <a:xfrm>
                <a:off x="1064302" y="1896255"/>
                <a:ext cx="659568" cy="801974"/>
                <a:chOff x="1064302" y="1896255"/>
                <a:chExt cx="659568" cy="801974"/>
              </a:xfrm>
            </p:grpSpPr>
            <p:sp>
              <p:nvSpPr>
                <p:cNvPr id="139" name="メモ 138"/>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40" name="メモ 139"/>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41" name="メモ 140"/>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sp>
            <p:nvSpPr>
              <p:cNvPr id="138" name="テキスト ボックス 137"/>
              <p:cNvSpPr txBox="1"/>
              <p:nvPr/>
            </p:nvSpPr>
            <p:spPr>
              <a:xfrm>
                <a:off x="1059911" y="2104724"/>
                <a:ext cx="671086" cy="474671"/>
              </a:xfrm>
              <a:prstGeom prst="rect">
                <a:avLst/>
              </a:prstGeom>
              <a:solidFill>
                <a:schemeClr val="bg1"/>
              </a:solidFill>
              <a:ln>
                <a:solidFill>
                  <a:schemeClr val="tx1"/>
                </a:solidFill>
              </a:ln>
            </p:spPr>
            <p:txBody>
              <a:bodyPr wrap="none" rtlCol="0">
                <a:spAutoFit/>
              </a:bodyPr>
              <a:lstStyle/>
              <a:p>
                <a:pPr algn="ctr"/>
                <a:r>
                  <a:rPr kumimoji="1" lang="en-US" altLang="ja-JP" sz="1200" dirty="0" err="1" smtClean="0"/>
                  <a:t>ID:n</a:t>
                </a:r>
                <a:endParaRPr kumimoji="1" lang="ja-JP" altLang="en-US" sz="1200" dirty="0"/>
              </a:p>
            </p:txBody>
          </p:sp>
        </p:grpSp>
        <p:sp>
          <p:nvSpPr>
            <p:cNvPr id="109" name="テキスト ボックス 108"/>
            <p:cNvSpPr txBox="1"/>
            <p:nvPr/>
          </p:nvSpPr>
          <p:spPr>
            <a:xfrm>
              <a:off x="6216324" y="4275264"/>
              <a:ext cx="1396536" cy="577081"/>
            </a:xfrm>
            <a:prstGeom prst="rect">
              <a:avLst/>
            </a:prstGeom>
            <a:solidFill>
              <a:schemeClr val="bg1"/>
            </a:solidFill>
            <a:ln>
              <a:solidFill>
                <a:schemeClr val="tx1"/>
              </a:solidFill>
            </a:ln>
          </p:spPr>
          <p:txBody>
            <a:bodyPr wrap="none" rtlCol="0">
              <a:spAutoFit/>
            </a:bodyPr>
            <a:lstStyle/>
            <a:p>
              <a:pPr algn="ctr"/>
              <a:r>
                <a:rPr lang="ja-JP" altLang="en-US" sz="1050" dirty="0" smtClean="0"/>
                <a:t>ミューテーションで</a:t>
              </a:r>
              <a:r>
                <a:rPr lang="en-US" altLang="ja-JP" sz="1050" dirty="0" smtClean="0"/>
                <a:t/>
              </a:r>
              <a:br>
                <a:rPr lang="en-US" altLang="ja-JP" sz="1050" dirty="0" smtClean="0"/>
              </a:br>
              <a:r>
                <a:rPr lang="ja-JP" altLang="en-US" sz="1050" dirty="0" smtClean="0"/>
                <a:t>作成した</a:t>
              </a:r>
              <a:endParaRPr lang="en-US" altLang="ja-JP" sz="1050" dirty="0" smtClean="0"/>
            </a:p>
            <a:p>
              <a:pPr algn="ctr"/>
              <a:r>
                <a:rPr kumimoji="1" lang="ja-JP" altLang="en-US" sz="1050" dirty="0"/>
                <a:t>ソースコード</a:t>
              </a:r>
            </a:p>
          </p:txBody>
        </p:sp>
        <p:sp>
          <p:nvSpPr>
            <p:cNvPr id="86" name="テキスト ボックス 85"/>
            <p:cNvSpPr txBox="1"/>
            <p:nvPr/>
          </p:nvSpPr>
          <p:spPr>
            <a:xfrm>
              <a:off x="6353151" y="3584431"/>
              <a:ext cx="1107996" cy="461665"/>
            </a:xfrm>
            <a:prstGeom prst="rect">
              <a:avLst/>
            </a:prstGeom>
            <a:solidFill>
              <a:schemeClr val="bg1"/>
            </a:solidFill>
            <a:ln>
              <a:solidFill>
                <a:schemeClr val="tx1"/>
              </a:solidFill>
            </a:ln>
          </p:spPr>
          <p:txBody>
            <a:bodyPr wrap="none" rtlCol="0">
              <a:spAutoFit/>
            </a:bodyPr>
            <a:lstStyle/>
            <a:p>
              <a:pPr algn="ctr"/>
              <a:r>
                <a:rPr lang="ja-JP" altLang="en-US" sz="1200" dirty="0" smtClean="0"/>
                <a:t>ソースコード</a:t>
              </a:r>
              <a:endParaRPr lang="en-US" altLang="ja-JP" sz="1200" dirty="0" smtClean="0"/>
            </a:p>
            <a:p>
              <a:pPr algn="ctr"/>
              <a:r>
                <a:rPr kumimoji="1" lang="ja-JP" altLang="en-US" sz="1200" dirty="0" smtClean="0"/>
                <a:t>分類モデル</a:t>
              </a:r>
              <a:endParaRPr kumimoji="1" lang="ja-JP" altLang="en-US" sz="1200" dirty="0"/>
            </a:p>
          </p:txBody>
        </p:sp>
      </p:grpSp>
      <p:sp>
        <p:nvSpPr>
          <p:cNvPr id="191" name="テキスト ボックス 190"/>
          <p:cNvSpPr txBox="1"/>
          <p:nvPr/>
        </p:nvSpPr>
        <p:spPr>
          <a:xfrm>
            <a:off x="5036958" y="5644647"/>
            <a:ext cx="3854655" cy="461665"/>
          </a:xfrm>
          <a:prstGeom prst="rect">
            <a:avLst/>
          </a:prstGeom>
          <a:solidFill>
            <a:schemeClr val="accent4">
              <a:lumMod val="20000"/>
              <a:lumOff val="80000"/>
            </a:schemeClr>
          </a:solidFill>
          <a:ln>
            <a:solidFill>
              <a:schemeClr val="tx1"/>
            </a:solidFill>
          </a:ln>
        </p:spPr>
        <p:txBody>
          <a:bodyPr wrap="square" rtlCol="0">
            <a:spAutoFit/>
          </a:bodyPr>
          <a:lstStyle/>
          <a:p>
            <a:pPr defTabSz="304812">
              <a:tabLst>
                <a:tab pos="152406" algn="l"/>
              </a:tabLst>
              <a:defRPr/>
            </a:pPr>
            <a:r>
              <a:rPr lang="ja-JP" altLang="en-US" sz="1200" dirty="0" smtClean="0">
                <a:latin typeface="+mn-ea"/>
              </a:rPr>
              <a:t>分類に失敗したクラスのデータを増やすことで，</a:t>
            </a:r>
            <a:r>
              <a:rPr lang="en-US" altLang="ja-JP" sz="1200" dirty="0" smtClean="0">
                <a:latin typeface="+mn-ea"/>
              </a:rPr>
              <a:t/>
            </a:r>
            <a:br>
              <a:rPr lang="en-US" altLang="ja-JP" sz="1200" dirty="0" smtClean="0">
                <a:latin typeface="+mn-ea"/>
              </a:rPr>
            </a:br>
            <a:r>
              <a:rPr lang="ja-JP" altLang="en-US" sz="1200" dirty="0" smtClean="0">
                <a:latin typeface="+mn-ea"/>
              </a:rPr>
              <a:t>モデルの訓練の際にそのクラスが無視されにくくなる</a:t>
            </a:r>
            <a:endParaRPr lang="en-US" altLang="ja-JP" sz="1200" dirty="0">
              <a:latin typeface="+mn-ea"/>
            </a:endParaRPr>
          </a:p>
        </p:txBody>
      </p:sp>
    </p:spTree>
    <p:extLst>
      <p:ext uri="{BB962C8B-B14F-4D97-AF65-F5344CB8AC3E}">
        <p14:creationId xmlns:p14="http://schemas.microsoft.com/office/powerpoint/2010/main" val="13035811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9" name="正方形/長方形 168"/>
          <p:cNvSpPr/>
          <p:nvPr/>
        </p:nvSpPr>
        <p:spPr>
          <a:xfrm>
            <a:off x="422765" y="3488156"/>
            <a:ext cx="3788912" cy="106150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0" y="8376"/>
            <a:ext cx="9601200" cy="1410333"/>
          </a:xfrm>
          <a:prstGeom prst="rect">
            <a:avLst/>
          </a:prstGeom>
          <a:solidFill>
            <a:srgbClr val="3F51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56"/>
          </a:p>
        </p:txBody>
      </p:sp>
      <p:pic>
        <p:nvPicPr>
          <p:cNvPr id="12" name="図 11"/>
          <p:cNvPicPr>
            <a:picLocks noChangeAspect="1"/>
          </p:cNvPicPr>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8009838" y="441688"/>
            <a:ext cx="1079428" cy="370853"/>
          </a:xfrm>
          <a:prstGeom prst="rect">
            <a:avLst/>
          </a:prstGeom>
        </p:spPr>
      </p:pic>
      <p:sp>
        <p:nvSpPr>
          <p:cNvPr id="5" name="テキスト ボックス 4"/>
          <p:cNvSpPr txBox="1"/>
          <p:nvPr/>
        </p:nvSpPr>
        <p:spPr>
          <a:xfrm>
            <a:off x="302265" y="184056"/>
            <a:ext cx="7298337" cy="1090107"/>
          </a:xfrm>
          <a:prstGeom prst="rect">
            <a:avLst/>
          </a:prstGeom>
          <a:noFill/>
        </p:spPr>
        <p:txBody>
          <a:bodyPr wrap="square" rtlCol="0">
            <a:spAutoFit/>
          </a:bodyPr>
          <a:lstStyle/>
          <a:p>
            <a:pPr>
              <a:lnSpc>
                <a:spcPts val="4149"/>
              </a:lnSpc>
            </a:pPr>
            <a:r>
              <a:rPr lang="ja-JP" altLang="en-US" sz="2829" spc="-47" dirty="0" smtClean="0">
                <a:solidFill>
                  <a:schemeClr val="bg1"/>
                </a:solidFill>
                <a:latin typeface="Noto Sans CJK JP Regular" panose="020B0500000000000000" pitchFamily="34" charset="-128"/>
                <a:ea typeface="Noto Sans CJK JP Regular" panose="020B0500000000000000" pitchFamily="34" charset="-128"/>
              </a:rPr>
              <a:t>深層学習を用いたソースコード分類のための</a:t>
            </a:r>
            <a:endParaRPr lang="en-US" altLang="ja-JP" sz="2829" spc="-47" dirty="0" smtClean="0">
              <a:solidFill>
                <a:schemeClr val="bg1"/>
              </a:solidFill>
              <a:latin typeface="Noto Sans CJK JP Regular" panose="020B0500000000000000" pitchFamily="34" charset="-128"/>
              <a:ea typeface="Noto Sans CJK JP Regular" panose="020B0500000000000000" pitchFamily="34" charset="-128"/>
            </a:endParaRPr>
          </a:p>
          <a:p>
            <a:pPr>
              <a:lnSpc>
                <a:spcPts val="4149"/>
              </a:lnSpc>
            </a:pPr>
            <a:r>
              <a:rPr lang="ja-JP" altLang="en-US" sz="2829" spc="-47" dirty="0">
                <a:solidFill>
                  <a:schemeClr val="bg1"/>
                </a:solidFill>
                <a:latin typeface="Noto Sans CJK JP Regular" panose="020B0500000000000000" pitchFamily="34" charset="-128"/>
                <a:ea typeface="Noto Sans CJK JP Regular" panose="020B0500000000000000" pitchFamily="34" charset="-128"/>
              </a:rPr>
              <a:t>学習用データセット改善</a:t>
            </a:r>
            <a:r>
              <a:rPr lang="ja-JP" altLang="en-US" sz="2829" spc="-47" dirty="0" smtClean="0">
                <a:solidFill>
                  <a:schemeClr val="bg1"/>
                </a:solidFill>
                <a:latin typeface="Noto Sans CJK JP Regular" panose="020B0500000000000000" pitchFamily="34" charset="-128"/>
                <a:ea typeface="Noto Sans CJK JP Regular" panose="020B0500000000000000" pitchFamily="34" charset="-128"/>
              </a:rPr>
              <a:t>手法の提案</a:t>
            </a:r>
            <a:endParaRPr lang="en-US" altLang="ja-JP" sz="2829" spc="-47" dirty="0">
              <a:solidFill>
                <a:schemeClr val="bg1"/>
              </a:solidFill>
              <a:latin typeface="Noto Sans CJK JP Regular" panose="020B0500000000000000" pitchFamily="34" charset="-128"/>
              <a:ea typeface="Noto Sans CJK JP Regular" panose="020B0500000000000000" pitchFamily="34" charset="-128"/>
            </a:endParaRPr>
          </a:p>
        </p:txBody>
      </p:sp>
      <p:sp>
        <p:nvSpPr>
          <p:cNvPr id="63" name="テキスト ボックス 62"/>
          <p:cNvSpPr txBox="1"/>
          <p:nvPr/>
        </p:nvSpPr>
        <p:spPr>
          <a:xfrm>
            <a:off x="228524" y="1514207"/>
            <a:ext cx="2435282" cy="300852"/>
          </a:xfrm>
          <a:prstGeom prst="rect">
            <a:avLst/>
          </a:prstGeom>
          <a:solidFill>
            <a:schemeClr val="accent1">
              <a:lumMod val="20000"/>
              <a:lumOff val="80000"/>
            </a:schemeClr>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1355" b="1" dirty="0"/>
              <a:t>研究背景</a:t>
            </a:r>
            <a:r>
              <a:rPr lang="ja-JP" altLang="en-US" sz="1355" b="1" dirty="0" smtClean="0"/>
              <a:t>：ソースコード分類</a:t>
            </a:r>
            <a:endParaRPr lang="ja-JP" altLang="en-US" sz="1355" b="1" dirty="0"/>
          </a:p>
        </p:txBody>
      </p:sp>
      <p:sp>
        <p:nvSpPr>
          <p:cNvPr id="64" name="テキスト ボックス 63"/>
          <p:cNvSpPr txBox="1"/>
          <p:nvPr/>
        </p:nvSpPr>
        <p:spPr>
          <a:xfrm>
            <a:off x="228524" y="1825301"/>
            <a:ext cx="4378003" cy="830997"/>
          </a:xfrm>
          <a:prstGeom prst="rect">
            <a:avLst/>
          </a:prstGeom>
          <a:noFill/>
        </p:spPr>
        <p:txBody>
          <a:bodyPr wrap="square" rtlCol="0">
            <a:spAutoFit/>
          </a:bodyPr>
          <a:lstStyle/>
          <a:p>
            <a:pPr marL="241945" indent="-241945" defTabSz="304812">
              <a:buFont typeface="Arial" panose="020B0604020202020204" pitchFamily="34" charset="0"/>
              <a:buChar char="•"/>
              <a:tabLst>
                <a:tab pos="152406" algn="l"/>
              </a:tabLst>
              <a:defRPr/>
            </a:pPr>
            <a:r>
              <a:rPr lang="ja-JP" altLang="en-US" sz="1200" dirty="0" smtClean="0">
                <a:latin typeface="+mn-ea"/>
              </a:rPr>
              <a:t>例：ソースコードの機能別分類</a:t>
            </a:r>
            <a:endParaRPr lang="en-US" altLang="ja-JP" sz="1200" dirty="0" smtClean="0">
              <a:latin typeface="+mn-ea"/>
            </a:endParaRPr>
          </a:p>
          <a:p>
            <a:pPr marL="699061" lvl="1" indent="-241945" defTabSz="304812">
              <a:buFont typeface="Wingdings" panose="05000000000000000000" pitchFamily="2" charset="2"/>
              <a:buChar char="Ø"/>
              <a:tabLst>
                <a:tab pos="152406" algn="l"/>
              </a:tabLst>
              <a:defRPr/>
            </a:pPr>
            <a:r>
              <a:rPr lang="ja-JP" altLang="en-US" sz="1200" dirty="0" smtClean="0">
                <a:latin typeface="+mn-ea"/>
              </a:rPr>
              <a:t>大規模ソフトウェアリポジトリに新規登録されたソースコードに対して機能タグを自動付与</a:t>
            </a:r>
            <a:endParaRPr lang="en-US" altLang="ja-JP" sz="1200" dirty="0" smtClean="0">
              <a:latin typeface="+mn-ea"/>
            </a:endParaRPr>
          </a:p>
          <a:p>
            <a:pPr marL="241945" indent="-241945" defTabSz="304812">
              <a:buClr>
                <a:schemeClr val="tx1"/>
              </a:buClr>
              <a:buFont typeface="Arial" panose="020B0604020202020204" pitchFamily="34" charset="0"/>
              <a:buChar char="•"/>
              <a:tabLst>
                <a:tab pos="152406" algn="l"/>
              </a:tabLst>
              <a:defRPr/>
            </a:pPr>
            <a:r>
              <a:rPr lang="ja-JP" altLang="en-US" sz="1200" dirty="0" smtClean="0">
                <a:solidFill>
                  <a:srgbClr val="FF0000"/>
                </a:solidFill>
                <a:latin typeface="+mn-ea"/>
              </a:rPr>
              <a:t>既存ソースコードの検索や再利用の効率化に貢献</a:t>
            </a:r>
            <a:endParaRPr lang="en-US" altLang="ja-JP" sz="1200" dirty="0" smtClean="0">
              <a:solidFill>
                <a:srgbClr val="FF0000"/>
              </a:solidFill>
              <a:latin typeface="+mn-ea"/>
            </a:endParaRPr>
          </a:p>
        </p:txBody>
      </p:sp>
      <p:sp>
        <p:nvSpPr>
          <p:cNvPr id="72" name="テキスト ボックス 71"/>
          <p:cNvSpPr txBox="1"/>
          <p:nvPr/>
        </p:nvSpPr>
        <p:spPr>
          <a:xfrm>
            <a:off x="217026" y="2676130"/>
            <a:ext cx="3820277" cy="300852"/>
          </a:xfrm>
          <a:prstGeom prst="rect">
            <a:avLst/>
          </a:prstGeom>
          <a:solidFill>
            <a:schemeClr val="accent1">
              <a:lumMod val="20000"/>
              <a:lumOff val="80000"/>
            </a:schemeClr>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1355" b="1" dirty="0" smtClean="0"/>
              <a:t>研究背景：深層学習における不均衡データ問題</a:t>
            </a:r>
            <a:endParaRPr lang="ja-JP" altLang="en-US" sz="1355" b="1" dirty="0"/>
          </a:p>
        </p:txBody>
      </p:sp>
      <p:sp>
        <p:nvSpPr>
          <p:cNvPr id="78" name="テキスト ボックス 77"/>
          <p:cNvSpPr txBox="1"/>
          <p:nvPr/>
        </p:nvSpPr>
        <p:spPr>
          <a:xfrm>
            <a:off x="4884949" y="1823735"/>
            <a:ext cx="4690708" cy="1277273"/>
          </a:xfrm>
          <a:prstGeom prst="rect">
            <a:avLst/>
          </a:prstGeom>
          <a:noFill/>
        </p:spPr>
        <p:txBody>
          <a:bodyPr wrap="none" rtlCol="0">
            <a:spAutoFit/>
          </a:bodyPr>
          <a:lstStyle/>
          <a:p>
            <a:pPr defTabSz="304812">
              <a:tabLst>
                <a:tab pos="152406" algn="l"/>
              </a:tabLst>
              <a:defRPr/>
            </a:pPr>
            <a:r>
              <a:rPr lang="ja-JP" altLang="en-US" sz="1200" dirty="0">
                <a:latin typeface="+mn-ea"/>
              </a:rPr>
              <a:t>本研究</a:t>
            </a:r>
            <a:r>
              <a:rPr lang="ja-JP" altLang="en-US" sz="1200" dirty="0" smtClean="0">
                <a:latin typeface="+mn-ea"/>
              </a:rPr>
              <a:t>で</a:t>
            </a:r>
            <a:r>
              <a:rPr lang="ja-JP" altLang="en-US" sz="1200" dirty="0">
                <a:latin typeface="+mn-ea"/>
              </a:rPr>
              <a:t>は</a:t>
            </a:r>
            <a:r>
              <a:rPr lang="ja-JP" altLang="en-US" sz="1200" dirty="0" smtClean="0">
                <a:latin typeface="+mn-ea"/>
              </a:rPr>
              <a:t>ソースコード分類のための手法を提案</a:t>
            </a:r>
            <a:endParaRPr lang="en-US" altLang="ja-JP" sz="1200" dirty="0" smtClean="0">
              <a:latin typeface="+mn-ea"/>
            </a:endParaRPr>
          </a:p>
          <a:p>
            <a:pPr marL="228600" indent="-228600" defTabSz="304812">
              <a:buFont typeface="+mj-lt"/>
              <a:buAutoNum type="arabicPeriod"/>
              <a:tabLst>
                <a:tab pos="152406" algn="l"/>
              </a:tabLst>
              <a:defRPr/>
            </a:pPr>
            <a:endParaRPr lang="en-US" altLang="ja-JP" sz="500" dirty="0" smtClean="0">
              <a:latin typeface="+mn-ea"/>
            </a:endParaRPr>
          </a:p>
          <a:p>
            <a:pPr defTabSz="304812">
              <a:tabLst>
                <a:tab pos="152406" algn="l"/>
              </a:tabLst>
              <a:defRPr/>
            </a:pPr>
            <a:r>
              <a:rPr lang="en-US" altLang="ja-JP" sz="1200" dirty="0" smtClean="0">
                <a:latin typeface="+mn-ea"/>
              </a:rPr>
              <a:t>STEP A1: </a:t>
            </a:r>
            <a:r>
              <a:rPr lang="ja-JP" altLang="en-US" sz="1200" dirty="0" smtClean="0">
                <a:latin typeface="+mn-ea"/>
              </a:rPr>
              <a:t>深層学習モデルの訓練を行い，分類精度を評価</a:t>
            </a:r>
            <a:endParaRPr lang="en-US" altLang="ja-JP" sz="1200" dirty="0">
              <a:latin typeface="+mn-ea"/>
            </a:endParaRPr>
          </a:p>
          <a:p>
            <a:pPr defTabSz="304812">
              <a:buClr>
                <a:schemeClr val="tx1"/>
              </a:buClr>
              <a:tabLst>
                <a:tab pos="152406" algn="l"/>
              </a:tabLst>
              <a:defRPr/>
            </a:pPr>
            <a:r>
              <a:rPr lang="en-US" altLang="ja-JP" sz="1200" dirty="0" smtClean="0">
                <a:solidFill>
                  <a:srgbClr val="FF0000"/>
                </a:solidFill>
                <a:latin typeface="+mn-ea"/>
              </a:rPr>
              <a:t>STEP A2: </a:t>
            </a:r>
            <a:r>
              <a:rPr lang="ja-JP" altLang="en-US" sz="1200" dirty="0" smtClean="0">
                <a:solidFill>
                  <a:srgbClr val="FF0000"/>
                </a:solidFill>
                <a:latin typeface="+mn-ea"/>
              </a:rPr>
              <a:t>深層学習モデルの訓練結果に応じて，新たな学習データ</a:t>
            </a:r>
            <a:r>
              <a:rPr lang="en-US" altLang="ja-JP" sz="1200" dirty="0" smtClean="0">
                <a:solidFill>
                  <a:srgbClr val="FF0000"/>
                </a:solidFill>
                <a:latin typeface="+mn-ea"/>
              </a:rPr>
              <a:t/>
            </a:r>
            <a:br>
              <a:rPr lang="en-US" altLang="ja-JP" sz="1200" dirty="0" smtClean="0">
                <a:solidFill>
                  <a:srgbClr val="FF0000"/>
                </a:solidFill>
                <a:latin typeface="+mn-ea"/>
              </a:rPr>
            </a:br>
            <a:r>
              <a:rPr lang="en-US" altLang="ja-JP" sz="1200" dirty="0" smtClean="0">
                <a:solidFill>
                  <a:srgbClr val="FF0000"/>
                </a:solidFill>
                <a:latin typeface="+mn-ea"/>
              </a:rPr>
              <a:t>             (</a:t>
            </a:r>
            <a:r>
              <a:rPr lang="ja-JP" altLang="en-US" sz="1200" dirty="0" smtClean="0">
                <a:solidFill>
                  <a:srgbClr val="FF0000"/>
                </a:solidFill>
                <a:latin typeface="+mn-ea"/>
              </a:rPr>
              <a:t>ソースコード</a:t>
            </a:r>
            <a:r>
              <a:rPr lang="en-US" altLang="ja-JP" sz="1200" dirty="0" smtClean="0">
                <a:solidFill>
                  <a:srgbClr val="FF0000"/>
                </a:solidFill>
                <a:latin typeface="+mn-ea"/>
              </a:rPr>
              <a:t>)</a:t>
            </a:r>
            <a:r>
              <a:rPr lang="ja-JP" altLang="en-US" sz="1200" dirty="0" smtClean="0">
                <a:solidFill>
                  <a:srgbClr val="FF0000"/>
                </a:solidFill>
                <a:latin typeface="+mn-ea"/>
              </a:rPr>
              <a:t>を作成し，学習用データセットに追加</a:t>
            </a:r>
            <a:endParaRPr lang="en-US" altLang="ja-JP" sz="1200" dirty="0" smtClean="0">
              <a:solidFill>
                <a:srgbClr val="FF0000"/>
              </a:solidFill>
              <a:latin typeface="+mn-ea"/>
            </a:endParaRPr>
          </a:p>
          <a:p>
            <a:pPr marL="628566" lvl="1" indent="-171450" defTabSz="304812">
              <a:buClr>
                <a:schemeClr val="tx1"/>
              </a:buClr>
              <a:buFont typeface="Arial" panose="020B0604020202020204" pitchFamily="34" charset="0"/>
              <a:buChar char="•"/>
              <a:tabLst>
                <a:tab pos="152406" algn="l"/>
              </a:tabLst>
              <a:defRPr/>
            </a:pPr>
            <a:r>
              <a:rPr lang="ja-JP" altLang="en-US" sz="1200" dirty="0" smtClean="0">
                <a:latin typeface="+mn-ea"/>
              </a:rPr>
              <a:t>ソースコード</a:t>
            </a:r>
            <a:r>
              <a:rPr lang="ja-JP" altLang="en-US" sz="1200" dirty="0">
                <a:latin typeface="+mn-ea"/>
              </a:rPr>
              <a:t>の</a:t>
            </a:r>
            <a:r>
              <a:rPr lang="ja-JP" altLang="en-US" sz="1200" dirty="0" smtClean="0">
                <a:latin typeface="+mn-ea"/>
              </a:rPr>
              <a:t>作成にはミューテーションを利用</a:t>
            </a:r>
            <a:endParaRPr lang="en-US" altLang="ja-JP" sz="1200" dirty="0" smtClean="0">
              <a:latin typeface="+mn-ea"/>
            </a:endParaRPr>
          </a:p>
          <a:p>
            <a:pPr defTabSz="304812">
              <a:buClr>
                <a:schemeClr val="tx1"/>
              </a:buClr>
              <a:tabLst>
                <a:tab pos="152406" algn="l"/>
              </a:tabLst>
              <a:defRPr/>
            </a:pPr>
            <a:r>
              <a:rPr lang="en-US" altLang="ja-JP" sz="1200" dirty="0" smtClean="0">
                <a:latin typeface="+mn-ea"/>
              </a:rPr>
              <a:t>STEP A3: STEP A1</a:t>
            </a:r>
            <a:r>
              <a:rPr lang="ja-JP" altLang="en-US" sz="1200" dirty="0" smtClean="0">
                <a:latin typeface="+mn-ea"/>
              </a:rPr>
              <a:t>・</a:t>
            </a:r>
            <a:r>
              <a:rPr lang="en-US" altLang="ja-JP" sz="1200" dirty="0" smtClean="0">
                <a:latin typeface="+mn-ea"/>
              </a:rPr>
              <a:t>A2</a:t>
            </a:r>
            <a:r>
              <a:rPr lang="ja-JP" altLang="en-US" sz="1200" dirty="0" smtClean="0">
                <a:latin typeface="+mn-ea"/>
              </a:rPr>
              <a:t>の繰り返し</a:t>
            </a:r>
            <a:endParaRPr lang="en-US" altLang="ja-JP" sz="1200" dirty="0">
              <a:latin typeface="+mn-ea"/>
            </a:endParaRPr>
          </a:p>
        </p:txBody>
      </p:sp>
      <p:sp>
        <p:nvSpPr>
          <p:cNvPr id="193" name="テキスト ボックス 192"/>
          <p:cNvSpPr txBox="1"/>
          <p:nvPr/>
        </p:nvSpPr>
        <p:spPr>
          <a:xfrm>
            <a:off x="216925" y="7900463"/>
            <a:ext cx="2954655" cy="276999"/>
          </a:xfrm>
          <a:prstGeom prst="rect">
            <a:avLst/>
          </a:prstGeom>
          <a:noFill/>
          <a:ln>
            <a:solidFill>
              <a:schemeClr val="tx1"/>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1200" b="1" dirty="0" smtClean="0"/>
              <a:t>評価</a:t>
            </a:r>
            <a:r>
              <a:rPr lang="ja-JP" altLang="en-US" sz="1200" b="1" dirty="0"/>
              <a:t>実験</a:t>
            </a:r>
            <a:r>
              <a:rPr lang="ja-JP" altLang="en-US" sz="1200" b="1" dirty="0" smtClean="0"/>
              <a:t>で用いるソースコード分類</a:t>
            </a:r>
            <a:r>
              <a:rPr lang="ja-JP" altLang="en-US" sz="1200" b="1" dirty="0"/>
              <a:t>手法</a:t>
            </a:r>
          </a:p>
        </p:txBody>
      </p:sp>
      <p:sp>
        <p:nvSpPr>
          <p:cNvPr id="247" name="テキスト ボックス 246"/>
          <p:cNvSpPr txBox="1"/>
          <p:nvPr/>
        </p:nvSpPr>
        <p:spPr>
          <a:xfrm>
            <a:off x="209753" y="6872605"/>
            <a:ext cx="4297088" cy="830997"/>
          </a:xfrm>
          <a:prstGeom prst="rect">
            <a:avLst/>
          </a:prstGeom>
          <a:noFill/>
        </p:spPr>
        <p:txBody>
          <a:bodyPr wrap="square" rtlCol="0">
            <a:spAutoFit/>
          </a:bodyPr>
          <a:lstStyle/>
          <a:p>
            <a:pPr marL="241945" indent="-241945" defTabSz="304812">
              <a:buFont typeface="Arial" panose="020B0604020202020204" pitchFamily="34" charset="0"/>
              <a:buChar char="•"/>
              <a:tabLst>
                <a:tab pos="152406" algn="l"/>
              </a:tabLst>
              <a:defRPr/>
            </a:pPr>
            <a:r>
              <a:rPr lang="ja-JP" altLang="en-US" sz="1200" dirty="0" smtClean="0">
                <a:latin typeface="+mn-ea"/>
              </a:rPr>
              <a:t>ベースライン手法とする</a:t>
            </a:r>
            <a:r>
              <a:rPr lang="en-US" altLang="ja-JP" sz="1200" dirty="0" smtClean="0">
                <a:latin typeface="+mn-ea"/>
              </a:rPr>
              <a:t>2</a:t>
            </a:r>
            <a:r>
              <a:rPr lang="ja-JP" altLang="en-US" sz="1200" dirty="0" smtClean="0">
                <a:latin typeface="+mn-ea"/>
              </a:rPr>
              <a:t>種類の不均衡データ対処法と提案手法の計</a:t>
            </a:r>
            <a:r>
              <a:rPr lang="en-US" altLang="ja-JP" sz="1200" dirty="0" smtClean="0">
                <a:latin typeface="+mn-ea"/>
              </a:rPr>
              <a:t>3</a:t>
            </a:r>
            <a:r>
              <a:rPr lang="ja-JP" altLang="en-US" sz="1200" dirty="0" smtClean="0">
                <a:latin typeface="+mn-ea"/>
              </a:rPr>
              <a:t>種類の手法からデータセットを構築</a:t>
            </a:r>
            <a:endParaRPr lang="en-US" altLang="ja-JP" sz="1200" dirty="0" smtClean="0">
              <a:latin typeface="+mn-ea"/>
            </a:endParaRPr>
          </a:p>
          <a:p>
            <a:pPr marL="241945" indent="-241945" defTabSz="304812">
              <a:buFont typeface="Arial" panose="020B0604020202020204" pitchFamily="34" charset="0"/>
              <a:buChar char="•"/>
              <a:tabLst>
                <a:tab pos="152406" algn="l"/>
              </a:tabLst>
              <a:defRPr/>
            </a:pPr>
            <a:r>
              <a:rPr lang="ja-JP" altLang="en-US" sz="1200" dirty="0">
                <a:latin typeface="+mn-ea"/>
              </a:rPr>
              <a:t>構築</a:t>
            </a:r>
            <a:r>
              <a:rPr lang="ja-JP" altLang="en-US" sz="1200" dirty="0" smtClean="0">
                <a:latin typeface="+mn-ea"/>
              </a:rPr>
              <a:t>したデータセットを用いて訓練された分類モデルの分類精度を比較</a:t>
            </a:r>
            <a:endParaRPr lang="en-US" altLang="ja-JP" sz="1200" dirty="0">
              <a:latin typeface="+mn-ea"/>
            </a:endParaRPr>
          </a:p>
        </p:txBody>
      </p:sp>
      <p:sp>
        <p:nvSpPr>
          <p:cNvPr id="98" name="テキスト ボックス 97"/>
          <p:cNvSpPr txBox="1"/>
          <p:nvPr/>
        </p:nvSpPr>
        <p:spPr>
          <a:xfrm>
            <a:off x="95426" y="12273920"/>
            <a:ext cx="9160496" cy="400110"/>
          </a:xfrm>
          <a:prstGeom prst="rect">
            <a:avLst/>
          </a:prstGeom>
          <a:noFill/>
        </p:spPr>
        <p:txBody>
          <a:bodyPr wrap="square" rtlCol="0">
            <a:spAutoFit/>
          </a:bodyPr>
          <a:lstStyle/>
          <a:p>
            <a:r>
              <a:rPr lang="en-US" altLang="ja-JP" sz="1000" dirty="0" smtClean="0">
                <a:ea typeface="Noto Sans CJK JP Regular" panose="020B0500000000000000" pitchFamily="34" charset="-128"/>
              </a:rPr>
              <a:t>[1] </a:t>
            </a:r>
            <a:r>
              <a:rPr lang="en-US" altLang="ja-JP" sz="1000" dirty="0" err="1" smtClean="0">
                <a:ea typeface="Noto Sans CJK JP Regular" panose="020B0500000000000000" pitchFamily="34" charset="-128"/>
              </a:rPr>
              <a:t>Kipf</a:t>
            </a:r>
            <a:r>
              <a:rPr lang="en-US" altLang="ja-JP" sz="1000" dirty="0" smtClean="0">
                <a:ea typeface="Noto Sans CJK JP Regular" panose="020B0500000000000000" pitchFamily="34" charset="-128"/>
              </a:rPr>
              <a:t>, T. N. and Welling, M.: Semi-Supervised Classification with Graph Convolutional Networks, Proc. of ICLR 2017 (2017)</a:t>
            </a:r>
          </a:p>
          <a:p>
            <a:r>
              <a:rPr lang="en-US" altLang="ja-JP" sz="1000" dirty="0" smtClean="0">
                <a:ea typeface="Noto Sans CJK JP Regular" panose="020B0500000000000000" pitchFamily="34" charset="-128"/>
              </a:rPr>
              <a:t>*</a:t>
            </a:r>
            <a:r>
              <a:rPr lang="en-US" altLang="ja-JP" sz="1000" baseline="30000" dirty="0" smtClean="0">
                <a:ea typeface="Noto Sans CJK JP Regular" panose="020B0500000000000000" pitchFamily="34" charset="-128"/>
              </a:rPr>
              <a:t>1</a:t>
            </a:r>
            <a:r>
              <a:rPr lang="en-US" altLang="ja-JP" sz="1000" dirty="0" smtClean="0">
                <a:ea typeface="Noto Sans CJK JP Regular" panose="020B0500000000000000" pitchFamily="34" charset="-128"/>
              </a:rPr>
              <a:t>  https://www.openssl.org/</a:t>
            </a:r>
            <a:endParaRPr lang="en-US" altLang="ja-JP" sz="1000" dirty="0" smtClean="0"/>
          </a:p>
        </p:txBody>
      </p:sp>
      <p:cxnSp>
        <p:nvCxnSpPr>
          <p:cNvPr id="71" name="直線コネクタ 70"/>
          <p:cNvCxnSpPr/>
          <p:nvPr/>
        </p:nvCxnSpPr>
        <p:spPr>
          <a:xfrm>
            <a:off x="399017" y="6459496"/>
            <a:ext cx="869024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6" name="テキスト ボックス 105"/>
          <p:cNvSpPr txBox="1"/>
          <p:nvPr/>
        </p:nvSpPr>
        <p:spPr>
          <a:xfrm>
            <a:off x="216925" y="6547175"/>
            <a:ext cx="877163" cy="300852"/>
          </a:xfrm>
          <a:prstGeom prst="rect">
            <a:avLst/>
          </a:prstGeom>
          <a:solidFill>
            <a:schemeClr val="accent1">
              <a:lumMod val="20000"/>
              <a:lumOff val="80000"/>
            </a:schemeClr>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1355" b="1" dirty="0" smtClean="0"/>
              <a:t>評価実験</a:t>
            </a:r>
            <a:endParaRPr lang="ja-JP" altLang="en-US" sz="1355" b="1" dirty="0"/>
          </a:p>
        </p:txBody>
      </p:sp>
      <p:sp>
        <p:nvSpPr>
          <p:cNvPr id="121" name="テキスト ボックス 120"/>
          <p:cNvSpPr txBox="1"/>
          <p:nvPr/>
        </p:nvSpPr>
        <p:spPr>
          <a:xfrm>
            <a:off x="228524" y="5138762"/>
            <a:ext cx="4652587" cy="1261884"/>
          </a:xfrm>
          <a:prstGeom prst="rect">
            <a:avLst/>
          </a:prstGeom>
          <a:noFill/>
        </p:spPr>
        <p:txBody>
          <a:bodyPr wrap="square" rtlCol="0">
            <a:spAutoFit/>
          </a:bodyPr>
          <a:lstStyle/>
          <a:p>
            <a:pPr defTabSz="304812">
              <a:buClr>
                <a:schemeClr val="tx1"/>
              </a:buClr>
              <a:tabLst>
                <a:tab pos="152406" algn="l"/>
              </a:tabLst>
              <a:defRPr/>
            </a:pPr>
            <a:r>
              <a:rPr lang="en-US" altLang="ja-JP" sz="1200" b="1" dirty="0" smtClean="0">
                <a:latin typeface="+mn-ea"/>
              </a:rPr>
              <a:t>&lt;</a:t>
            </a:r>
            <a:r>
              <a:rPr lang="ja-JP" altLang="en-US" sz="1200" b="1" dirty="0" smtClean="0">
                <a:latin typeface="+mn-ea"/>
              </a:rPr>
              <a:t>問題点</a:t>
            </a:r>
            <a:r>
              <a:rPr lang="en-US" altLang="ja-JP" sz="1200" b="1" dirty="0" smtClean="0">
                <a:latin typeface="+mn-ea"/>
              </a:rPr>
              <a:t>&gt;</a:t>
            </a:r>
          </a:p>
          <a:p>
            <a:pPr defTabSz="304812">
              <a:buClr>
                <a:schemeClr val="tx1"/>
              </a:buClr>
              <a:tabLst>
                <a:tab pos="152406" algn="l"/>
              </a:tabLst>
              <a:defRPr/>
            </a:pPr>
            <a:r>
              <a:rPr lang="ja-JP" altLang="en-US" sz="1400" b="1" u="sng" dirty="0">
                <a:solidFill>
                  <a:srgbClr val="0000FF"/>
                </a:solidFill>
                <a:latin typeface="+mn-ea"/>
              </a:rPr>
              <a:t>深層</a:t>
            </a:r>
            <a:r>
              <a:rPr lang="ja-JP" altLang="en-US" sz="1400" b="1" u="sng" dirty="0" smtClean="0">
                <a:solidFill>
                  <a:srgbClr val="0000FF"/>
                </a:solidFill>
                <a:latin typeface="+mn-ea"/>
              </a:rPr>
              <a:t>学習を用いたソースコード分類の既存研究で，</a:t>
            </a:r>
            <a:r>
              <a:rPr lang="en-US" altLang="ja-JP" sz="1400" b="1" u="sng" dirty="0">
                <a:solidFill>
                  <a:srgbClr val="0000FF"/>
                </a:solidFill>
                <a:latin typeface="+mn-ea"/>
              </a:rPr>
              <a:t/>
            </a:r>
            <a:br>
              <a:rPr lang="en-US" altLang="ja-JP" sz="1400" b="1" u="sng" dirty="0">
                <a:solidFill>
                  <a:srgbClr val="0000FF"/>
                </a:solidFill>
                <a:latin typeface="+mn-ea"/>
              </a:rPr>
            </a:br>
            <a:r>
              <a:rPr lang="ja-JP" altLang="en-US" sz="1400" b="1" u="sng" dirty="0" smtClean="0">
                <a:solidFill>
                  <a:srgbClr val="0000FF"/>
                </a:solidFill>
                <a:latin typeface="+mn-ea"/>
              </a:rPr>
              <a:t>データセット構築に関する工夫があまりなされていない</a:t>
            </a:r>
            <a:endParaRPr lang="en-US" altLang="ja-JP" sz="1400" b="1" u="sng" dirty="0" smtClean="0">
              <a:solidFill>
                <a:srgbClr val="0000FF"/>
              </a:solidFill>
              <a:latin typeface="+mn-ea"/>
            </a:endParaRPr>
          </a:p>
          <a:p>
            <a:pPr marL="285750" indent="-285750" defTabSz="304812">
              <a:buClr>
                <a:schemeClr val="tx1"/>
              </a:buClr>
              <a:buFont typeface="Wingdings" panose="05000000000000000000" pitchFamily="2" charset="2"/>
              <a:buChar char="Ø"/>
              <a:tabLst>
                <a:tab pos="152406" algn="l"/>
              </a:tabLst>
              <a:defRPr/>
            </a:pPr>
            <a:r>
              <a:rPr lang="ja-JP" altLang="en-US" sz="1200" dirty="0" smtClean="0">
                <a:latin typeface="+mn-ea"/>
              </a:rPr>
              <a:t>多くの場合，ランダムサンプリングのみ</a:t>
            </a:r>
            <a:endParaRPr lang="en-US" altLang="ja-JP" sz="1200" dirty="0" smtClean="0">
              <a:latin typeface="+mn-ea"/>
            </a:endParaRPr>
          </a:p>
          <a:p>
            <a:pPr marL="285750" indent="-285750" defTabSz="304812">
              <a:buClr>
                <a:schemeClr val="tx1"/>
              </a:buClr>
              <a:buFont typeface="Wingdings" panose="05000000000000000000" pitchFamily="2" charset="2"/>
              <a:buChar char="Ø"/>
              <a:tabLst>
                <a:tab pos="152406" algn="l"/>
              </a:tabLst>
              <a:defRPr/>
            </a:pPr>
            <a:r>
              <a:rPr lang="ja-JP" altLang="en-US" sz="1200" dirty="0" smtClean="0">
                <a:latin typeface="+mn-ea"/>
              </a:rPr>
              <a:t>学習用データセットの構成次第でさらに良い</a:t>
            </a:r>
            <a:r>
              <a:rPr lang="en-US" altLang="ja-JP" sz="1200" dirty="0" smtClean="0">
                <a:latin typeface="+mn-ea"/>
              </a:rPr>
              <a:t/>
            </a:r>
            <a:br>
              <a:rPr lang="en-US" altLang="ja-JP" sz="1200" dirty="0" smtClean="0">
                <a:latin typeface="+mn-ea"/>
              </a:rPr>
            </a:br>
            <a:r>
              <a:rPr lang="ja-JP" altLang="en-US" sz="1200" dirty="0" smtClean="0">
                <a:latin typeface="+mn-ea"/>
              </a:rPr>
              <a:t>分類精度を実現できる可能性がある</a:t>
            </a:r>
            <a:endParaRPr lang="en-US" altLang="ja-JP" sz="1100" dirty="0">
              <a:latin typeface="+mn-ea"/>
            </a:endParaRPr>
          </a:p>
        </p:txBody>
      </p:sp>
      <p:sp>
        <p:nvSpPr>
          <p:cNvPr id="3" name="テキスト ボックス 2"/>
          <p:cNvSpPr txBox="1"/>
          <p:nvPr/>
        </p:nvSpPr>
        <p:spPr>
          <a:xfrm>
            <a:off x="4905795" y="11556832"/>
            <a:ext cx="4226243" cy="510778"/>
          </a:xfrm>
          <a:prstGeom prst="roundRect">
            <a:avLst/>
          </a:prstGeom>
          <a:noFill/>
          <a:ln>
            <a:solidFill>
              <a:schemeClr val="tx1"/>
            </a:solidFill>
          </a:ln>
        </p:spPr>
        <p:txBody>
          <a:bodyPr wrap="none" rtlCol="0">
            <a:spAutoFit/>
          </a:bodyPr>
          <a:lstStyle/>
          <a:p>
            <a:pPr algn="ctr"/>
            <a:r>
              <a:rPr kumimoji="1" lang="ja-JP" altLang="en-US" sz="1200" b="1" dirty="0" smtClean="0"/>
              <a:t>今後は，別のデータセットや別のソースコード分類手法に</a:t>
            </a:r>
            <a:endParaRPr kumimoji="1" lang="en-US" altLang="ja-JP" sz="1200" b="1" dirty="0" smtClean="0"/>
          </a:p>
          <a:p>
            <a:pPr algn="ctr"/>
            <a:r>
              <a:rPr kumimoji="1" lang="ja-JP" altLang="en-US" sz="1200" b="1" dirty="0" smtClean="0"/>
              <a:t>本手法を適用し，有効性を評価する</a:t>
            </a:r>
            <a:r>
              <a:rPr lang="ja-JP" altLang="en-US" sz="1200" b="1" dirty="0" smtClean="0"/>
              <a:t>予定</a:t>
            </a:r>
            <a:endParaRPr kumimoji="1" lang="ja-JP" altLang="en-US" sz="1200" b="1" dirty="0"/>
          </a:p>
        </p:txBody>
      </p:sp>
      <p:sp>
        <p:nvSpPr>
          <p:cNvPr id="172" name="テキスト ボックス 171"/>
          <p:cNvSpPr txBox="1"/>
          <p:nvPr/>
        </p:nvSpPr>
        <p:spPr>
          <a:xfrm>
            <a:off x="5779178" y="914092"/>
            <a:ext cx="3402859" cy="369204"/>
          </a:xfrm>
          <a:prstGeom prst="rect">
            <a:avLst/>
          </a:prstGeom>
          <a:noFill/>
        </p:spPr>
        <p:txBody>
          <a:bodyPr wrap="square" rtlCol="0">
            <a:spAutoFit/>
          </a:bodyPr>
          <a:lstStyle/>
          <a:p>
            <a:pPr algn="r"/>
            <a:r>
              <a:rPr lang="ja-JP" altLang="en-US" sz="1037" dirty="0" smtClean="0">
                <a:solidFill>
                  <a:schemeClr val="bg1"/>
                </a:solidFill>
                <a:latin typeface="Noto Sans CJK JP Regular" panose="020B0500000000000000" pitchFamily="34" charset="-128"/>
                <a:ea typeface="Noto Sans CJK JP Regular" panose="020B0500000000000000" pitchFamily="34" charset="-128"/>
              </a:rPr>
              <a:t>藤原裕士</a:t>
            </a:r>
            <a:r>
              <a:rPr lang="en-US" altLang="ja-JP" sz="1037" baseline="30000" dirty="0" smtClean="0">
                <a:solidFill>
                  <a:schemeClr val="bg1"/>
                </a:solidFill>
                <a:latin typeface="Noto Sans CJK JP Regular" panose="020B0500000000000000" pitchFamily="34" charset="-128"/>
                <a:ea typeface="Noto Sans CJK JP Regular" panose="020B0500000000000000" pitchFamily="34" charset="-128"/>
              </a:rPr>
              <a:t>1     </a:t>
            </a:r>
            <a:r>
              <a:rPr lang="ja-JP" altLang="en-US" sz="1037" dirty="0" smtClean="0">
                <a:solidFill>
                  <a:schemeClr val="bg1"/>
                </a:solidFill>
                <a:latin typeface="Noto Sans CJK JP Regular" panose="020B0500000000000000" pitchFamily="34" charset="-128"/>
                <a:ea typeface="Noto Sans CJK JP Regular" panose="020B0500000000000000" pitchFamily="34" charset="-128"/>
              </a:rPr>
              <a:t>崔 </a:t>
            </a:r>
            <a:r>
              <a:rPr lang="ja-JP" altLang="en-US" sz="1037" dirty="0">
                <a:solidFill>
                  <a:schemeClr val="bg1"/>
                </a:solidFill>
                <a:latin typeface="Noto Sans CJK JP Regular" panose="020B0500000000000000" pitchFamily="34" charset="-128"/>
                <a:ea typeface="Noto Sans CJK JP Regular" panose="020B0500000000000000" pitchFamily="34" charset="-128"/>
              </a:rPr>
              <a:t>恩瀞</a:t>
            </a:r>
            <a:r>
              <a:rPr lang="en-US" altLang="ja-JP" sz="1037" baseline="30000" dirty="0" smtClean="0">
                <a:solidFill>
                  <a:schemeClr val="bg1"/>
                </a:solidFill>
                <a:latin typeface="Noto Sans CJK JP Regular" panose="020B0500000000000000" pitchFamily="34" charset="-128"/>
                <a:ea typeface="Noto Sans CJK JP Regular" panose="020B0500000000000000" pitchFamily="34" charset="-128"/>
              </a:rPr>
              <a:t>2     </a:t>
            </a:r>
            <a:r>
              <a:rPr lang="ja-JP" altLang="en-US" sz="1037" dirty="0" smtClean="0">
                <a:solidFill>
                  <a:schemeClr val="bg1"/>
                </a:solidFill>
                <a:latin typeface="Noto Sans CJK JP Regular" panose="020B0500000000000000" pitchFamily="34" charset="-128"/>
                <a:ea typeface="Noto Sans CJK JP Regular" panose="020B0500000000000000" pitchFamily="34" charset="-128"/>
              </a:rPr>
              <a:t>吉田則裕</a:t>
            </a:r>
            <a:r>
              <a:rPr lang="en-US" altLang="ja-JP" sz="1037" baseline="30000" dirty="0" smtClean="0">
                <a:solidFill>
                  <a:schemeClr val="bg1"/>
                </a:solidFill>
                <a:latin typeface="Noto Sans CJK JP Regular" panose="020B0500000000000000" pitchFamily="34" charset="-128"/>
                <a:ea typeface="Noto Sans CJK JP Regular" panose="020B0500000000000000" pitchFamily="34" charset="-128"/>
              </a:rPr>
              <a:t>3</a:t>
            </a:r>
            <a:r>
              <a:rPr lang="ja-JP" altLang="en-US" sz="1037" baseline="30000" dirty="0">
                <a:solidFill>
                  <a:schemeClr val="bg1"/>
                </a:solidFill>
                <a:latin typeface="Noto Sans CJK JP Regular" panose="020B0500000000000000" pitchFamily="34" charset="-128"/>
                <a:ea typeface="Noto Sans CJK JP Regular" panose="020B0500000000000000" pitchFamily="34" charset="-128"/>
              </a:rPr>
              <a:t> </a:t>
            </a:r>
            <a:r>
              <a:rPr lang="ja-JP" altLang="en-US" sz="1037" dirty="0" smtClean="0">
                <a:solidFill>
                  <a:schemeClr val="bg1"/>
                </a:solidFill>
                <a:latin typeface="Noto Sans CJK JP Regular" panose="020B0500000000000000" pitchFamily="34" charset="-128"/>
                <a:ea typeface="Noto Sans CJK JP Regular" panose="020B0500000000000000" pitchFamily="34" charset="-128"/>
              </a:rPr>
              <a:t>    井上克郎</a:t>
            </a:r>
            <a:r>
              <a:rPr lang="en-US" altLang="ja-JP" sz="1037" baseline="30000" dirty="0">
                <a:solidFill>
                  <a:schemeClr val="bg1"/>
                </a:solidFill>
                <a:latin typeface="Noto Sans CJK JP Regular" panose="020B0500000000000000" pitchFamily="34" charset="-128"/>
                <a:ea typeface="Noto Sans CJK JP Regular" panose="020B0500000000000000" pitchFamily="34" charset="-128"/>
              </a:rPr>
              <a:t>1</a:t>
            </a:r>
            <a:endParaRPr lang="en-US" altLang="ja-JP" sz="1037" dirty="0">
              <a:solidFill>
                <a:schemeClr val="bg1"/>
              </a:solidFill>
              <a:latin typeface="Noto Sans CJK JP Regular" panose="020B0500000000000000" pitchFamily="34" charset="-128"/>
              <a:ea typeface="Noto Sans CJK JP Regular" panose="020B0500000000000000" pitchFamily="34" charset="-128"/>
            </a:endParaRPr>
          </a:p>
          <a:p>
            <a:pPr algn="r"/>
            <a:r>
              <a:rPr lang="en-US" altLang="ja-JP" sz="762" dirty="0">
                <a:solidFill>
                  <a:schemeClr val="bg1"/>
                </a:solidFill>
                <a:latin typeface="Noto Sans CJK JP Regular" panose="020B0500000000000000" pitchFamily="34" charset="-128"/>
                <a:ea typeface="Noto Sans CJK JP Regular" panose="020B0500000000000000" pitchFamily="34" charset="-128"/>
              </a:rPr>
              <a:t>1 </a:t>
            </a:r>
            <a:r>
              <a:rPr lang="ja-JP" altLang="en-US" sz="762" dirty="0">
                <a:solidFill>
                  <a:schemeClr val="bg1"/>
                </a:solidFill>
                <a:latin typeface="Noto Sans CJK JP Regular" panose="020B0500000000000000" pitchFamily="34" charset="-128"/>
                <a:ea typeface="Noto Sans CJK JP Regular" panose="020B0500000000000000" pitchFamily="34" charset="-128"/>
              </a:rPr>
              <a:t>大阪</a:t>
            </a:r>
            <a:r>
              <a:rPr lang="ja-JP" altLang="en-US" sz="762" dirty="0" smtClean="0">
                <a:solidFill>
                  <a:schemeClr val="bg1"/>
                </a:solidFill>
                <a:latin typeface="Noto Sans CJK JP Regular" panose="020B0500000000000000" pitchFamily="34" charset="-128"/>
                <a:ea typeface="Noto Sans CJK JP Regular" panose="020B0500000000000000" pitchFamily="34" charset="-128"/>
              </a:rPr>
              <a:t>大学    </a:t>
            </a:r>
            <a:r>
              <a:rPr lang="en-US" altLang="ja-JP" sz="762" dirty="0" smtClean="0">
                <a:solidFill>
                  <a:schemeClr val="bg1"/>
                </a:solidFill>
                <a:latin typeface="Noto Sans CJK JP Regular" panose="020B0500000000000000" pitchFamily="34" charset="-128"/>
                <a:ea typeface="Noto Sans CJK JP Regular" panose="020B0500000000000000" pitchFamily="34" charset="-128"/>
              </a:rPr>
              <a:t>2 </a:t>
            </a:r>
            <a:r>
              <a:rPr lang="ja-JP" altLang="en-US" sz="762" dirty="0" smtClean="0">
                <a:solidFill>
                  <a:schemeClr val="bg1"/>
                </a:solidFill>
                <a:latin typeface="Noto Sans CJK JP Regular" panose="020B0500000000000000" pitchFamily="34" charset="-128"/>
                <a:ea typeface="Noto Sans CJK JP Regular" panose="020B0500000000000000" pitchFamily="34" charset="-128"/>
              </a:rPr>
              <a:t>京都工芸繊維大学    </a:t>
            </a:r>
            <a:r>
              <a:rPr lang="en-US" altLang="ja-JP" sz="762" dirty="0" smtClean="0">
                <a:solidFill>
                  <a:schemeClr val="bg1"/>
                </a:solidFill>
                <a:latin typeface="Noto Sans CJK JP Regular" panose="020B0500000000000000" pitchFamily="34" charset="-128"/>
                <a:ea typeface="Noto Sans CJK JP Regular" panose="020B0500000000000000" pitchFamily="34" charset="-128"/>
              </a:rPr>
              <a:t>3 </a:t>
            </a:r>
            <a:r>
              <a:rPr lang="ja-JP" altLang="en-US" sz="762" dirty="0" smtClean="0">
                <a:solidFill>
                  <a:schemeClr val="bg1"/>
                </a:solidFill>
                <a:latin typeface="Noto Sans CJK JP Regular" panose="020B0500000000000000" pitchFamily="34" charset="-128"/>
                <a:ea typeface="Noto Sans CJK JP Regular" panose="020B0500000000000000" pitchFamily="34" charset="-128"/>
              </a:rPr>
              <a:t>名古屋大学</a:t>
            </a:r>
            <a:endParaRPr lang="ja-JP" altLang="en-US" sz="762" dirty="0">
              <a:solidFill>
                <a:schemeClr val="bg1"/>
              </a:solidFill>
              <a:latin typeface="Noto Sans CJK JP Regular" panose="020B0500000000000000" pitchFamily="34" charset="-128"/>
              <a:ea typeface="Noto Sans CJK JP Regular" panose="020B0500000000000000" pitchFamily="34" charset="-128"/>
            </a:endParaRPr>
          </a:p>
        </p:txBody>
      </p:sp>
      <p:sp>
        <p:nvSpPr>
          <p:cNvPr id="100" name="テキスト ボックス 99"/>
          <p:cNvSpPr txBox="1"/>
          <p:nvPr/>
        </p:nvSpPr>
        <p:spPr>
          <a:xfrm>
            <a:off x="228524" y="2974840"/>
            <a:ext cx="4378003" cy="461665"/>
          </a:xfrm>
          <a:prstGeom prst="rect">
            <a:avLst/>
          </a:prstGeom>
          <a:noFill/>
        </p:spPr>
        <p:txBody>
          <a:bodyPr wrap="square" rtlCol="0">
            <a:spAutoFit/>
          </a:bodyPr>
          <a:lstStyle/>
          <a:p>
            <a:pPr marL="241945" indent="-241945" defTabSz="304812">
              <a:buClr>
                <a:schemeClr val="tx1"/>
              </a:buClr>
              <a:buFont typeface="Arial" panose="020B0604020202020204" pitchFamily="34" charset="0"/>
              <a:buChar char="•"/>
              <a:tabLst>
                <a:tab pos="152406" algn="l"/>
              </a:tabLst>
              <a:defRPr/>
            </a:pPr>
            <a:r>
              <a:rPr lang="ja-JP" altLang="en-US" sz="1200" dirty="0" smtClean="0">
                <a:solidFill>
                  <a:srgbClr val="FF0000"/>
                </a:solidFill>
                <a:latin typeface="+mn-ea"/>
              </a:rPr>
              <a:t>分類クラス間におけるデータ数の不均衡は訓練に悪影響</a:t>
            </a:r>
            <a:endParaRPr lang="en-US" altLang="ja-JP" sz="1200" dirty="0" smtClean="0">
              <a:solidFill>
                <a:srgbClr val="FF0000"/>
              </a:solidFill>
              <a:latin typeface="+mn-ea"/>
            </a:endParaRPr>
          </a:p>
          <a:p>
            <a:pPr marL="699061" lvl="1" indent="-241945" defTabSz="304812">
              <a:buClr>
                <a:schemeClr val="tx1"/>
              </a:buClr>
              <a:buFont typeface="Wingdings" panose="05000000000000000000" pitchFamily="2" charset="2"/>
              <a:buChar char="Ø"/>
              <a:tabLst>
                <a:tab pos="152406" algn="l"/>
              </a:tabLst>
              <a:defRPr/>
            </a:pPr>
            <a:r>
              <a:rPr lang="ja-JP" altLang="en-US" sz="1200" dirty="0" smtClean="0">
                <a:latin typeface="+mn-ea"/>
              </a:rPr>
              <a:t>データ数が少ないクラスを無視する傾向</a:t>
            </a:r>
            <a:endParaRPr lang="en-US" altLang="ja-JP" sz="1200" dirty="0" smtClean="0">
              <a:latin typeface="+mn-ea"/>
            </a:endParaRPr>
          </a:p>
        </p:txBody>
      </p:sp>
      <p:sp>
        <p:nvSpPr>
          <p:cNvPr id="151" name="テキスト ボックス 150"/>
          <p:cNvSpPr txBox="1"/>
          <p:nvPr/>
        </p:nvSpPr>
        <p:spPr>
          <a:xfrm>
            <a:off x="217026" y="4643332"/>
            <a:ext cx="4378003" cy="461665"/>
          </a:xfrm>
          <a:prstGeom prst="rect">
            <a:avLst/>
          </a:prstGeom>
          <a:noFill/>
        </p:spPr>
        <p:txBody>
          <a:bodyPr wrap="square" rtlCol="0">
            <a:spAutoFit/>
          </a:bodyPr>
          <a:lstStyle/>
          <a:p>
            <a:pPr marL="241945" indent="-241945" defTabSz="304812">
              <a:buClr>
                <a:schemeClr val="tx1"/>
              </a:buClr>
              <a:buFont typeface="Arial" panose="020B0604020202020204" pitchFamily="34" charset="0"/>
              <a:buChar char="•"/>
              <a:tabLst>
                <a:tab pos="152406" algn="l"/>
              </a:tabLst>
              <a:defRPr/>
            </a:pPr>
            <a:r>
              <a:rPr lang="ja-JP" altLang="en-US" sz="1200" dirty="0" smtClean="0">
                <a:solidFill>
                  <a:srgbClr val="FF0000"/>
                </a:solidFill>
                <a:latin typeface="+mn-ea"/>
              </a:rPr>
              <a:t>不均衡データの対処法は様々</a:t>
            </a:r>
            <a:endParaRPr lang="en-US" altLang="ja-JP" sz="1200" dirty="0" smtClean="0">
              <a:solidFill>
                <a:srgbClr val="FF0000"/>
              </a:solidFill>
              <a:latin typeface="+mn-ea"/>
            </a:endParaRPr>
          </a:p>
          <a:p>
            <a:pPr marL="699061" lvl="1" indent="-241945" defTabSz="304812">
              <a:buClr>
                <a:schemeClr val="tx1"/>
              </a:buClr>
              <a:buFont typeface="Wingdings" panose="05000000000000000000" pitchFamily="2" charset="2"/>
              <a:buChar char="Ø"/>
              <a:tabLst>
                <a:tab pos="152406" algn="l"/>
              </a:tabLst>
              <a:defRPr/>
            </a:pPr>
            <a:r>
              <a:rPr lang="ja-JP" altLang="en-US" sz="1200" dirty="0" smtClean="0">
                <a:latin typeface="+mn-ea"/>
              </a:rPr>
              <a:t>例：ランダムサンプリング，重みのクラス別設定</a:t>
            </a:r>
            <a:endParaRPr lang="en-US" altLang="ja-JP" sz="1200" dirty="0" smtClean="0">
              <a:latin typeface="+mn-ea"/>
            </a:endParaRPr>
          </a:p>
        </p:txBody>
      </p:sp>
      <p:sp>
        <p:nvSpPr>
          <p:cNvPr id="162" name="テキスト ボックス 161"/>
          <p:cNvSpPr txBox="1"/>
          <p:nvPr/>
        </p:nvSpPr>
        <p:spPr>
          <a:xfrm>
            <a:off x="505553" y="3777482"/>
            <a:ext cx="2880000" cy="276999"/>
          </a:xfrm>
          <a:prstGeom prst="rect">
            <a:avLst/>
          </a:prstGeom>
          <a:solidFill>
            <a:schemeClr val="accent5">
              <a:lumMod val="20000"/>
              <a:lumOff val="80000"/>
            </a:schemeClr>
          </a:solidFill>
          <a:ln>
            <a:solidFill>
              <a:schemeClr val="tx1"/>
            </a:solidFill>
          </a:ln>
        </p:spPr>
        <p:txBody>
          <a:bodyPr wrap="none" rtlCol="0">
            <a:spAutoFit/>
          </a:bodyPr>
          <a:lstStyle/>
          <a:p>
            <a:pPr algn="ctr"/>
            <a:r>
              <a:rPr lang="ja-JP" altLang="en-US" sz="1200" dirty="0" smtClean="0"/>
              <a:t>クラス</a:t>
            </a:r>
            <a:r>
              <a:rPr lang="en-US" altLang="ja-JP" sz="1200" dirty="0" smtClean="0"/>
              <a:t>1</a:t>
            </a:r>
            <a:endParaRPr kumimoji="1" lang="ja-JP" altLang="en-US" sz="1200" dirty="0"/>
          </a:p>
        </p:txBody>
      </p:sp>
      <p:sp>
        <p:nvSpPr>
          <p:cNvPr id="171" name="テキスト ボックス 170"/>
          <p:cNvSpPr txBox="1"/>
          <p:nvPr/>
        </p:nvSpPr>
        <p:spPr>
          <a:xfrm>
            <a:off x="3386589" y="3777482"/>
            <a:ext cx="720000" cy="276999"/>
          </a:xfrm>
          <a:prstGeom prst="rect">
            <a:avLst/>
          </a:prstGeom>
          <a:solidFill>
            <a:schemeClr val="accent2">
              <a:lumMod val="20000"/>
              <a:lumOff val="80000"/>
            </a:schemeClr>
          </a:solidFill>
          <a:ln>
            <a:solidFill>
              <a:schemeClr val="tx1"/>
            </a:solidFill>
          </a:ln>
        </p:spPr>
        <p:txBody>
          <a:bodyPr wrap="none" rtlCol="0">
            <a:spAutoFit/>
          </a:bodyPr>
          <a:lstStyle/>
          <a:p>
            <a:pPr algn="ctr"/>
            <a:r>
              <a:rPr lang="ja-JP" altLang="en-US" sz="1200" dirty="0" smtClean="0"/>
              <a:t>クラス</a:t>
            </a:r>
            <a:r>
              <a:rPr lang="en-US" altLang="ja-JP" sz="1200" dirty="0" smtClean="0"/>
              <a:t>2</a:t>
            </a:r>
            <a:endParaRPr kumimoji="1" lang="ja-JP" altLang="en-US" sz="1200" dirty="0"/>
          </a:p>
        </p:txBody>
      </p:sp>
      <p:sp>
        <p:nvSpPr>
          <p:cNvPr id="163" name="テキスト ボックス 162"/>
          <p:cNvSpPr txBox="1"/>
          <p:nvPr/>
        </p:nvSpPr>
        <p:spPr>
          <a:xfrm>
            <a:off x="442851" y="4079291"/>
            <a:ext cx="3387466" cy="461665"/>
          </a:xfrm>
          <a:prstGeom prst="rect">
            <a:avLst/>
          </a:prstGeom>
          <a:noFill/>
        </p:spPr>
        <p:txBody>
          <a:bodyPr wrap="none" rtlCol="0">
            <a:spAutoFit/>
          </a:bodyPr>
          <a:lstStyle/>
          <a:p>
            <a:pPr marL="171450" indent="-171450">
              <a:buFont typeface="Wingdings" panose="05000000000000000000" pitchFamily="2" charset="2"/>
              <a:buChar char="Ø"/>
            </a:pPr>
            <a:r>
              <a:rPr lang="ja-JP" altLang="en-US" sz="1200" dirty="0" smtClean="0"/>
              <a:t>各クラスを正答率</a:t>
            </a:r>
            <a:r>
              <a:rPr lang="en-US" altLang="ja-JP" sz="1200" dirty="0" smtClean="0"/>
              <a:t>0.8</a:t>
            </a:r>
            <a:r>
              <a:rPr lang="ja-JP" altLang="en-US" sz="1200" dirty="0" smtClean="0"/>
              <a:t>で分類→分類精度</a:t>
            </a:r>
            <a:r>
              <a:rPr lang="en-US" altLang="ja-JP" sz="1200" dirty="0" smtClean="0"/>
              <a:t>0.8</a:t>
            </a:r>
          </a:p>
          <a:p>
            <a:pPr marL="171450" indent="-171450">
              <a:buFont typeface="Wingdings" panose="05000000000000000000" pitchFamily="2" charset="2"/>
              <a:buChar char="Ø"/>
            </a:pPr>
            <a:r>
              <a:rPr lang="ja-JP" altLang="en-US" sz="1200" dirty="0" smtClean="0"/>
              <a:t>全てのデータをクラス</a:t>
            </a:r>
            <a:r>
              <a:rPr lang="en-US" altLang="ja-JP" sz="1200" dirty="0" smtClean="0"/>
              <a:t>1</a:t>
            </a:r>
            <a:r>
              <a:rPr lang="ja-JP" altLang="en-US" sz="1200" dirty="0" smtClean="0"/>
              <a:t>に分類→分類精度</a:t>
            </a:r>
            <a:r>
              <a:rPr lang="en-US" altLang="ja-JP" sz="1200" dirty="0" smtClean="0"/>
              <a:t>0.9</a:t>
            </a:r>
            <a:endParaRPr kumimoji="1" lang="ja-JP" altLang="en-US" sz="1200" dirty="0"/>
          </a:p>
        </p:txBody>
      </p:sp>
      <p:sp>
        <p:nvSpPr>
          <p:cNvPr id="170" name="テキスト ボックス 169"/>
          <p:cNvSpPr txBox="1"/>
          <p:nvPr/>
        </p:nvSpPr>
        <p:spPr>
          <a:xfrm>
            <a:off x="1169196" y="3506607"/>
            <a:ext cx="2383986" cy="276999"/>
          </a:xfrm>
          <a:prstGeom prst="rect">
            <a:avLst/>
          </a:prstGeom>
          <a:noFill/>
        </p:spPr>
        <p:txBody>
          <a:bodyPr wrap="none" rtlCol="0">
            <a:spAutoFit/>
          </a:bodyPr>
          <a:lstStyle/>
          <a:p>
            <a:r>
              <a:rPr kumimoji="1" lang="ja-JP" altLang="en-US" sz="1200" dirty="0" smtClean="0"/>
              <a:t>データ数の比</a:t>
            </a:r>
            <a:r>
              <a:rPr kumimoji="1" lang="en-US" altLang="ja-JP" sz="1200" dirty="0" smtClean="0"/>
              <a:t>9:1</a:t>
            </a:r>
            <a:r>
              <a:rPr kumimoji="1" lang="ja-JP" altLang="en-US" sz="1200" dirty="0" smtClean="0"/>
              <a:t>のデータセット</a:t>
            </a:r>
            <a:endParaRPr kumimoji="1" lang="ja-JP" altLang="en-US" sz="1200" dirty="0"/>
          </a:p>
        </p:txBody>
      </p:sp>
      <p:grpSp>
        <p:nvGrpSpPr>
          <p:cNvPr id="17" name="グループ化 16"/>
          <p:cNvGrpSpPr/>
          <p:nvPr/>
        </p:nvGrpSpPr>
        <p:grpSpPr>
          <a:xfrm>
            <a:off x="0" y="9895382"/>
            <a:ext cx="4719463" cy="2366090"/>
            <a:chOff x="66690" y="7822983"/>
            <a:chExt cx="4719463" cy="2366090"/>
          </a:xfrm>
        </p:grpSpPr>
        <p:grpSp>
          <p:nvGrpSpPr>
            <p:cNvPr id="250" name="グループ化 249"/>
            <p:cNvGrpSpPr/>
            <p:nvPr/>
          </p:nvGrpSpPr>
          <p:grpSpPr>
            <a:xfrm>
              <a:off x="1403807" y="8510006"/>
              <a:ext cx="443878" cy="459173"/>
              <a:chOff x="1061760" y="1896255"/>
              <a:chExt cx="662110" cy="801974"/>
            </a:xfrm>
          </p:grpSpPr>
          <p:grpSp>
            <p:nvGrpSpPr>
              <p:cNvPr id="251" name="グループ化 250"/>
              <p:cNvGrpSpPr/>
              <p:nvPr/>
            </p:nvGrpSpPr>
            <p:grpSpPr>
              <a:xfrm>
                <a:off x="1064302" y="1896255"/>
                <a:ext cx="659568" cy="801974"/>
                <a:chOff x="1064302" y="1896255"/>
                <a:chExt cx="659568" cy="801974"/>
              </a:xfrm>
            </p:grpSpPr>
            <p:sp>
              <p:nvSpPr>
                <p:cNvPr id="253" name="メモ 252"/>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54" name="メモ 253"/>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55" name="メモ 254"/>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sp>
            <p:nvSpPr>
              <p:cNvPr id="252" name="テキスト ボックス 251"/>
              <p:cNvSpPr txBox="1"/>
              <p:nvPr/>
            </p:nvSpPr>
            <p:spPr>
              <a:xfrm>
                <a:off x="1061760" y="2131072"/>
                <a:ext cx="657676" cy="474671"/>
              </a:xfrm>
              <a:prstGeom prst="rect">
                <a:avLst/>
              </a:prstGeom>
              <a:solidFill>
                <a:schemeClr val="bg1"/>
              </a:solidFill>
              <a:ln>
                <a:solidFill>
                  <a:schemeClr val="tx1"/>
                </a:solidFill>
              </a:ln>
            </p:spPr>
            <p:txBody>
              <a:bodyPr wrap="none" rtlCol="0">
                <a:spAutoFit/>
              </a:bodyPr>
              <a:lstStyle/>
              <a:p>
                <a:pPr algn="ctr"/>
                <a:r>
                  <a:rPr kumimoji="1" lang="en-US" altLang="ja-JP" sz="1200" dirty="0" smtClean="0"/>
                  <a:t>ID:1</a:t>
                </a:r>
                <a:endParaRPr kumimoji="1" lang="ja-JP" altLang="en-US" sz="1200" dirty="0"/>
              </a:p>
            </p:txBody>
          </p:sp>
        </p:grpSp>
        <p:grpSp>
          <p:nvGrpSpPr>
            <p:cNvPr id="256" name="グループ化 255"/>
            <p:cNvGrpSpPr/>
            <p:nvPr/>
          </p:nvGrpSpPr>
          <p:grpSpPr>
            <a:xfrm>
              <a:off x="1408742" y="9271588"/>
              <a:ext cx="442520" cy="459173"/>
              <a:chOff x="1064300" y="1896255"/>
              <a:chExt cx="660085" cy="801974"/>
            </a:xfrm>
          </p:grpSpPr>
          <p:grpSp>
            <p:nvGrpSpPr>
              <p:cNvPr id="257" name="グループ化 256"/>
              <p:cNvGrpSpPr/>
              <p:nvPr/>
            </p:nvGrpSpPr>
            <p:grpSpPr>
              <a:xfrm>
                <a:off x="1064302" y="1896255"/>
                <a:ext cx="659568" cy="801974"/>
                <a:chOff x="1064302" y="1896255"/>
                <a:chExt cx="659568" cy="801974"/>
              </a:xfrm>
            </p:grpSpPr>
            <p:sp>
              <p:nvSpPr>
                <p:cNvPr id="259" name="メモ 258"/>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60" name="メモ 259"/>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61" name="メモ 260"/>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sp>
            <p:nvSpPr>
              <p:cNvPr id="258" name="テキスト ボックス 257"/>
              <p:cNvSpPr txBox="1"/>
              <p:nvPr/>
            </p:nvSpPr>
            <p:spPr>
              <a:xfrm>
                <a:off x="1064300" y="2113246"/>
                <a:ext cx="660085" cy="474671"/>
              </a:xfrm>
              <a:prstGeom prst="rect">
                <a:avLst/>
              </a:prstGeom>
              <a:solidFill>
                <a:schemeClr val="bg1"/>
              </a:solidFill>
              <a:ln>
                <a:solidFill>
                  <a:schemeClr val="tx1"/>
                </a:solidFill>
              </a:ln>
            </p:spPr>
            <p:txBody>
              <a:bodyPr wrap="none" rtlCol="0">
                <a:spAutoFit/>
              </a:bodyPr>
              <a:lstStyle/>
              <a:p>
                <a:pPr algn="ctr"/>
                <a:r>
                  <a:rPr kumimoji="1" lang="en-US" altLang="ja-JP" sz="1200" dirty="0" err="1" smtClean="0"/>
                  <a:t>ID:n</a:t>
                </a:r>
                <a:endParaRPr kumimoji="1" lang="ja-JP" altLang="en-US" sz="1200" dirty="0"/>
              </a:p>
            </p:txBody>
          </p:sp>
        </p:grpSp>
        <mc:AlternateContent xmlns:mc="http://schemas.openxmlformats.org/markup-compatibility/2006" xmlns:a14="http://schemas.microsoft.com/office/drawing/2010/main">
          <mc:Choice Requires="a14">
            <p:sp>
              <p:nvSpPr>
                <p:cNvPr id="262" name="テキスト ボックス 261"/>
                <p:cNvSpPr txBox="1"/>
                <p:nvPr/>
              </p:nvSpPr>
              <p:spPr>
                <a:xfrm>
                  <a:off x="1585172" y="9026200"/>
                  <a:ext cx="83920" cy="184666"/>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p:txBody>
            </p:sp>
          </mc:Choice>
          <mc:Fallback xmlns="">
            <p:sp>
              <p:nvSpPr>
                <p:cNvPr id="262" name="テキスト ボックス 261"/>
                <p:cNvSpPr txBox="1">
                  <a:spLocks noRot="1" noChangeAspect="1" noMove="1" noResize="1" noEditPoints="1" noAdjustHandles="1" noChangeArrowheads="1" noChangeShapeType="1" noTextEdit="1"/>
                </p:cNvSpPr>
                <p:nvPr/>
              </p:nvSpPr>
              <p:spPr>
                <a:xfrm>
                  <a:off x="1585172" y="9026200"/>
                  <a:ext cx="83920" cy="184666"/>
                </a:xfrm>
                <a:prstGeom prst="rect">
                  <a:avLst/>
                </a:prstGeom>
                <a:blipFill>
                  <a:blip r:embed="rId4"/>
                  <a:stretch>
                    <a:fillRect l="-35714" r="-35714" b="-3333"/>
                  </a:stretch>
                </a:blipFill>
              </p:spPr>
              <p:txBody>
                <a:bodyPr/>
                <a:lstStyle/>
                <a:p>
                  <a:r>
                    <a:rPr lang="ja-JP" altLang="en-US">
                      <a:noFill/>
                    </a:rPr>
                    <a:t> </a:t>
                  </a:r>
                </a:p>
              </p:txBody>
            </p:sp>
          </mc:Fallback>
        </mc:AlternateContent>
        <p:sp>
          <p:nvSpPr>
            <p:cNvPr id="263" name="角丸四角形 262"/>
            <p:cNvSpPr/>
            <p:nvPr/>
          </p:nvSpPr>
          <p:spPr>
            <a:xfrm>
              <a:off x="1247401" y="8406308"/>
              <a:ext cx="758809" cy="145021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nvGrpSpPr>
            <p:cNvPr id="264" name="グループ化 263"/>
            <p:cNvGrpSpPr/>
            <p:nvPr/>
          </p:nvGrpSpPr>
          <p:grpSpPr>
            <a:xfrm>
              <a:off x="446575" y="8901525"/>
              <a:ext cx="442174" cy="459173"/>
              <a:chOff x="1064302" y="1896255"/>
              <a:chExt cx="659568" cy="801974"/>
            </a:xfrm>
          </p:grpSpPr>
          <p:sp>
            <p:nvSpPr>
              <p:cNvPr id="265" name="メモ 264"/>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66" name="メモ 265"/>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67" name="メモ 266"/>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sp>
          <p:nvSpPr>
            <p:cNvPr id="268" name="角丸四角形 267"/>
            <p:cNvSpPr/>
            <p:nvPr/>
          </p:nvSpPr>
          <p:spPr>
            <a:xfrm>
              <a:off x="348150" y="8799520"/>
              <a:ext cx="628306" cy="65172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69" name="テキスト ボックス 268"/>
            <p:cNvSpPr txBox="1"/>
            <p:nvPr/>
          </p:nvSpPr>
          <p:spPr>
            <a:xfrm>
              <a:off x="66690" y="8469306"/>
              <a:ext cx="1107996" cy="276999"/>
            </a:xfrm>
            <a:prstGeom prst="rect">
              <a:avLst/>
            </a:prstGeom>
            <a:solidFill>
              <a:schemeClr val="bg1"/>
            </a:solidFill>
          </p:spPr>
          <p:txBody>
            <a:bodyPr wrap="square" rtlCol="0">
              <a:spAutoFit/>
            </a:bodyPr>
            <a:lstStyle/>
            <a:p>
              <a:pPr algn="ctr"/>
              <a:r>
                <a:rPr kumimoji="1" lang="ja-JP" altLang="en-US" sz="1200" dirty="0" smtClean="0"/>
                <a:t>ソースコード</a:t>
              </a:r>
              <a:endParaRPr kumimoji="1" lang="ja-JP" altLang="en-US" sz="1200" dirty="0"/>
            </a:p>
          </p:txBody>
        </p:sp>
        <p:grpSp>
          <p:nvGrpSpPr>
            <p:cNvPr id="270" name="グループ化 269"/>
            <p:cNvGrpSpPr/>
            <p:nvPr/>
          </p:nvGrpSpPr>
          <p:grpSpPr>
            <a:xfrm>
              <a:off x="2397925" y="9301535"/>
              <a:ext cx="442174" cy="459173"/>
              <a:chOff x="4856793" y="2579976"/>
              <a:chExt cx="658182" cy="687783"/>
            </a:xfrm>
          </p:grpSpPr>
          <p:grpSp>
            <p:nvGrpSpPr>
              <p:cNvPr id="271" name="グループ化 270"/>
              <p:cNvGrpSpPr/>
              <p:nvPr/>
            </p:nvGrpSpPr>
            <p:grpSpPr>
              <a:xfrm>
                <a:off x="4856793" y="2579976"/>
                <a:ext cx="576032" cy="599607"/>
                <a:chOff x="5078344" y="2673884"/>
                <a:chExt cx="576032" cy="599607"/>
              </a:xfrm>
            </p:grpSpPr>
            <p:sp>
              <p:nvSpPr>
                <p:cNvPr id="296" name="正方形/長方形 295"/>
                <p:cNvSpPr/>
                <p:nvPr/>
              </p:nvSpPr>
              <p:spPr>
                <a:xfrm>
                  <a:off x="5078344" y="2673884"/>
                  <a:ext cx="576032" cy="59960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nvGrpSpPr>
                <p:cNvPr id="297" name="グループ化 296"/>
                <p:cNvGrpSpPr/>
                <p:nvPr/>
              </p:nvGrpSpPr>
              <p:grpSpPr>
                <a:xfrm>
                  <a:off x="5108761" y="2702154"/>
                  <a:ext cx="516874" cy="535494"/>
                  <a:chOff x="4979858" y="2465510"/>
                  <a:chExt cx="814187" cy="843518"/>
                </a:xfrm>
              </p:grpSpPr>
              <p:sp>
                <p:nvSpPr>
                  <p:cNvPr id="298" name="フローチャート: 結合子 297"/>
                  <p:cNvSpPr/>
                  <p:nvPr/>
                </p:nvSpPr>
                <p:spPr>
                  <a:xfrm>
                    <a:off x="5349441" y="246551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99" name="フローチャート: 結合子 298"/>
                  <p:cNvSpPr/>
                  <p:nvPr/>
                </p:nvSpPr>
                <p:spPr>
                  <a:xfrm>
                    <a:off x="5141018" y="276638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00" name="フローチャート: 結合子 299"/>
                  <p:cNvSpPr/>
                  <p:nvPr/>
                </p:nvSpPr>
                <p:spPr>
                  <a:xfrm>
                    <a:off x="5568466" y="2760799"/>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01" name="フローチャート: 結合子 300"/>
                  <p:cNvSpPr/>
                  <p:nvPr/>
                </p:nvSpPr>
                <p:spPr>
                  <a:xfrm>
                    <a:off x="4979858" y="3077187"/>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02" name="フローチャート: 結合子 301"/>
                  <p:cNvSpPr/>
                  <p:nvPr/>
                </p:nvSpPr>
                <p:spPr>
                  <a:xfrm>
                    <a:off x="5302146" y="3082228"/>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cxnSp>
                <p:nvCxnSpPr>
                  <p:cNvPr id="303" name="直線コネクタ 302"/>
                  <p:cNvCxnSpPr>
                    <a:stCxn id="298" idx="4"/>
                    <a:endCxn id="299" idx="0"/>
                  </p:cNvCxnSpPr>
                  <p:nvPr/>
                </p:nvCxnSpPr>
                <p:spPr>
                  <a:xfrm flipH="1">
                    <a:off x="5253808" y="2692310"/>
                    <a:ext cx="208423" cy="74070"/>
                  </a:xfrm>
                  <a:prstGeom prst="line">
                    <a:avLst/>
                  </a:prstGeom>
                  <a:ln/>
                </p:spPr>
                <p:style>
                  <a:lnRef idx="2">
                    <a:schemeClr val="dk1"/>
                  </a:lnRef>
                  <a:fillRef idx="1">
                    <a:schemeClr val="lt1"/>
                  </a:fillRef>
                  <a:effectRef idx="0">
                    <a:schemeClr val="dk1"/>
                  </a:effectRef>
                  <a:fontRef idx="minor">
                    <a:schemeClr val="dk1"/>
                  </a:fontRef>
                </p:style>
              </p:cxnSp>
              <p:cxnSp>
                <p:nvCxnSpPr>
                  <p:cNvPr id="304" name="直線コネクタ 303"/>
                  <p:cNvCxnSpPr>
                    <a:stCxn id="298" idx="4"/>
                    <a:endCxn id="300" idx="0"/>
                  </p:cNvCxnSpPr>
                  <p:nvPr/>
                </p:nvCxnSpPr>
                <p:spPr>
                  <a:xfrm>
                    <a:off x="5462231" y="2692310"/>
                    <a:ext cx="219025" cy="68489"/>
                  </a:xfrm>
                  <a:prstGeom prst="line">
                    <a:avLst/>
                  </a:prstGeom>
                  <a:ln/>
                </p:spPr>
                <p:style>
                  <a:lnRef idx="2">
                    <a:schemeClr val="dk1"/>
                  </a:lnRef>
                  <a:fillRef idx="1">
                    <a:schemeClr val="lt1"/>
                  </a:fillRef>
                  <a:effectRef idx="0">
                    <a:schemeClr val="dk1"/>
                  </a:effectRef>
                  <a:fontRef idx="minor">
                    <a:schemeClr val="dk1"/>
                  </a:fontRef>
                </p:style>
              </p:cxnSp>
              <p:cxnSp>
                <p:nvCxnSpPr>
                  <p:cNvPr id="305" name="直線コネクタ 304"/>
                  <p:cNvCxnSpPr>
                    <a:stCxn id="299" idx="4"/>
                    <a:endCxn id="301" idx="0"/>
                  </p:cNvCxnSpPr>
                  <p:nvPr/>
                </p:nvCxnSpPr>
                <p:spPr>
                  <a:xfrm flipH="1">
                    <a:off x="5092648" y="2993180"/>
                    <a:ext cx="161160" cy="84007"/>
                  </a:xfrm>
                  <a:prstGeom prst="line">
                    <a:avLst/>
                  </a:prstGeom>
                  <a:ln/>
                </p:spPr>
                <p:style>
                  <a:lnRef idx="2">
                    <a:schemeClr val="dk1"/>
                  </a:lnRef>
                  <a:fillRef idx="1">
                    <a:schemeClr val="lt1"/>
                  </a:fillRef>
                  <a:effectRef idx="0">
                    <a:schemeClr val="dk1"/>
                  </a:effectRef>
                  <a:fontRef idx="minor">
                    <a:schemeClr val="dk1"/>
                  </a:fontRef>
                </p:style>
              </p:cxnSp>
              <p:cxnSp>
                <p:nvCxnSpPr>
                  <p:cNvPr id="306" name="直線コネクタ 305"/>
                  <p:cNvCxnSpPr>
                    <a:stCxn id="302" idx="0"/>
                    <a:endCxn id="299" idx="4"/>
                  </p:cNvCxnSpPr>
                  <p:nvPr/>
                </p:nvCxnSpPr>
                <p:spPr>
                  <a:xfrm flipH="1" flipV="1">
                    <a:off x="5253808" y="2993180"/>
                    <a:ext cx="161128" cy="89048"/>
                  </a:xfrm>
                  <a:prstGeom prst="line">
                    <a:avLst/>
                  </a:prstGeom>
                  <a:ln/>
                </p:spPr>
                <p:style>
                  <a:lnRef idx="2">
                    <a:schemeClr val="dk1"/>
                  </a:lnRef>
                  <a:fillRef idx="1">
                    <a:schemeClr val="lt1"/>
                  </a:fillRef>
                  <a:effectRef idx="0">
                    <a:schemeClr val="dk1"/>
                  </a:effectRef>
                  <a:fontRef idx="minor">
                    <a:schemeClr val="dk1"/>
                  </a:fontRef>
                </p:style>
              </p:cxnSp>
            </p:grpSp>
          </p:grpSp>
          <p:grpSp>
            <p:nvGrpSpPr>
              <p:cNvPr id="272" name="グループ化 271"/>
              <p:cNvGrpSpPr/>
              <p:nvPr/>
            </p:nvGrpSpPr>
            <p:grpSpPr>
              <a:xfrm>
                <a:off x="4897075" y="2620339"/>
                <a:ext cx="576032" cy="599607"/>
                <a:chOff x="5078344" y="2673884"/>
                <a:chExt cx="576032" cy="599607"/>
              </a:xfrm>
            </p:grpSpPr>
            <p:sp>
              <p:nvSpPr>
                <p:cNvPr id="285" name="正方形/長方形 284"/>
                <p:cNvSpPr/>
                <p:nvPr/>
              </p:nvSpPr>
              <p:spPr>
                <a:xfrm>
                  <a:off x="5078344" y="2673884"/>
                  <a:ext cx="576032" cy="59960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nvGrpSpPr>
                <p:cNvPr id="286" name="グループ化 285"/>
                <p:cNvGrpSpPr/>
                <p:nvPr/>
              </p:nvGrpSpPr>
              <p:grpSpPr>
                <a:xfrm>
                  <a:off x="5108761" y="2702154"/>
                  <a:ext cx="516874" cy="535494"/>
                  <a:chOff x="4979858" y="2465510"/>
                  <a:chExt cx="814187" cy="843518"/>
                </a:xfrm>
              </p:grpSpPr>
              <p:sp>
                <p:nvSpPr>
                  <p:cNvPr id="287" name="フローチャート: 結合子 286"/>
                  <p:cNvSpPr/>
                  <p:nvPr/>
                </p:nvSpPr>
                <p:spPr>
                  <a:xfrm>
                    <a:off x="5349441" y="246551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88" name="フローチャート: 結合子 287"/>
                  <p:cNvSpPr/>
                  <p:nvPr/>
                </p:nvSpPr>
                <p:spPr>
                  <a:xfrm>
                    <a:off x="5141018" y="276638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89" name="フローチャート: 結合子 288"/>
                  <p:cNvSpPr/>
                  <p:nvPr/>
                </p:nvSpPr>
                <p:spPr>
                  <a:xfrm>
                    <a:off x="5568466" y="2760799"/>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90" name="フローチャート: 結合子 289"/>
                  <p:cNvSpPr/>
                  <p:nvPr/>
                </p:nvSpPr>
                <p:spPr>
                  <a:xfrm>
                    <a:off x="4979858" y="3077187"/>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91" name="フローチャート: 結合子 290"/>
                  <p:cNvSpPr/>
                  <p:nvPr/>
                </p:nvSpPr>
                <p:spPr>
                  <a:xfrm>
                    <a:off x="5302146" y="3082228"/>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cxnSp>
                <p:nvCxnSpPr>
                  <p:cNvPr id="292" name="直線コネクタ 291"/>
                  <p:cNvCxnSpPr>
                    <a:stCxn id="287" idx="4"/>
                    <a:endCxn id="288" idx="0"/>
                  </p:cNvCxnSpPr>
                  <p:nvPr/>
                </p:nvCxnSpPr>
                <p:spPr>
                  <a:xfrm flipH="1">
                    <a:off x="5253808" y="2692310"/>
                    <a:ext cx="208423" cy="74070"/>
                  </a:xfrm>
                  <a:prstGeom prst="line">
                    <a:avLst/>
                  </a:prstGeom>
                  <a:ln/>
                </p:spPr>
                <p:style>
                  <a:lnRef idx="2">
                    <a:schemeClr val="dk1"/>
                  </a:lnRef>
                  <a:fillRef idx="1">
                    <a:schemeClr val="lt1"/>
                  </a:fillRef>
                  <a:effectRef idx="0">
                    <a:schemeClr val="dk1"/>
                  </a:effectRef>
                  <a:fontRef idx="minor">
                    <a:schemeClr val="dk1"/>
                  </a:fontRef>
                </p:style>
              </p:cxnSp>
              <p:cxnSp>
                <p:nvCxnSpPr>
                  <p:cNvPr id="293" name="直線コネクタ 292"/>
                  <p:cNvCxnSpPr>
                    <a:stCxn id="287" idx="4"/>
                    <a:endCxn id="289" idx="0"/>
                  </p:cNvCxnSpPr>
                  <p:nvPr/>
                </p:nvCxnSpPr>
                <p:spPr>
                  <a:xfrm>
                    <a:off x="5462231" y="2692310"/>
                    <a:ext cx="219025" cy="68489"/>
                  </a:xfrm>
                  <a:prstGeom prst="line">
                    <a:avLst/>
                  </a:prstGeom>
                  <a:ln/>
                </p:spPr>
                <p:style>
                  <a:lnRef idx="2">
                    <a:schemeClr val="dk1"/>
                  </a:lnRef>
                  <a:fillRef idx="1">
                    <a:schemeClr val="lt1"/>
                  </a:fillRef>
                  <a:effectRef idx="0">
                    <a:schemeClr val="dk1"/>
                  </a:effectRef>
                  <a:fontRef idx="minor">
                    <a:schemeClr val="dk1"/>
                  </a:fontRef>
                </p:style>
              </p:cxnSp>
              <p:cxnSp>
                <p:nvCxnSpPr>
                  <p:cNvPr id="294" name="直線コネクタ 293"/>
                  <p:cNvCxnSpPr>
                    <a:stCxn id="288" idx="4"/>
                    <a:endCxn id="290" idx="0"/>
                  </p:cNvCxnSpPr>
                  <p:nvPr/>
                </p:nvCxnSpPr>
                <p:spPr>
                  <a:xfrm flipH="1">
                    <a:off x="5092648" y="2993180"/>
                    <a:ext cx="161160" cy="84007"/>
                  </a:xfrm>
                  <a:prstGeom prst="line">
                    <a:avLst/>
                  </a:prstGeom>
                  <a:ln/>
                </p:spPr>
                <p:style>
                  <a:lnRef idx="2">
                    <a:schemeClr val="dk1"/>
                  </a:lnRef>
                  <a:fillRef idx="1">
                    <a:schemeClr val="lt1"/>
                  </a:fillRef>
                  <a:effectRef idx="0">
                    <a:schemeClr val="dk1"/>
                  </a:effectRef>
                  <a:fontRef idx="minor">
                    <a:schemeClr val="dk1"/>
                  </a:fontRef>
                </p:style>
              </p:cxnSp>
              <p:cxnSp>
                <p:nvCxnSpPr>
                  <p:cNvPr id="295" name="直線コネクタ 294"/>
                  <p:cNvCxnSpPr>
                    <a:stCxn id="291" idx="0"/>
                    <a:endCxn id="288" idx="4"/>
                  </p:cNvCxnSpPr>
                  <p:nvPr/>
                </p:nvCxnSpPr>
                <p:spPr>
                  <a:xfrm flipH="1" flipV="1">
                    <a:off x="5253808" y="2993180"/>
                    <a:ext cx="161128" cy="89048"/>
                  </a:xfrm>
                  <a:prstGeom prst="line">
                    <a:avLst/>
                  </a:prstGeom>
                  <a:ln/>
                </p:spPr>
                <p:style>
                  <a:lnRef idx="2">
                    <a:schemeClr val="dk1"/>
                  </a:lnRef>
                  <a:fillRef idx="1">
                    <a:schemeClr val="lt1"/>
                  </a:fillRef>
                  <a:effectRef idx="0">
                    <a:schemeClr val="dk1"/>
                  </a:effectRef>
                  <a:fontRef idx="minor">
                    <a:schemeClr val="dk1"/>
                  </a:fontRef>
                </p:style>
              </p:cxnSp>
            </p:grpSp>
          </p:grpSp>
          <p:grpSp>
            <p:nvGrpSpPr>
              <p:cNvPr id="273" name="グループ化 272"/>
              <p:cNvGrpSpPr/>
              <p:nvPr/>
            </p:nvGrpSpPr>
            <p:grpSpPr>
              <a:xfrm>
                <a:off x="4938943" y="2668152"/>
                <a:ext cx="576032" cy="599607"/>
                <a:chOff x="5078344" y="2673884"/>
                <a:chExt cx="576032" cy="599607"/>
              </a:xfrm>
            </p:grpSpPr>
            <p:sp>
              <p:nvSpPr>
                <p:cNvPr id="274" name="正方形/長方形 273"/>
                <p:cNvSpPr/>
                <p:nvPr/>
              </p:nvSpPr>
              <p:spPr>
                <a:xfrm>
                  <a:off x="5078344" y="2673884"/>
                  <a:ext cx="576032" cy="59960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nvGrpSpPr>
                <p:cNvPr id="275" name="グループ化 274"/>
                <p:cNvGrpSpPr/>
                <p:nvPr/>
              </p:nvGrpSpPr>
              <p:grpSpPr>
                <a:xfrm>
                  <a:off x="5108761" y="2702154"/>
                  <a:ext cx="516874" cy="535494"/>
                  <a:chOff x="4979858" y="2465510"/>
                  <a:chExt cx="814187" cy="843518"/>
                </a:xfrm>
              </p:grpSpPr>
              <p:sp>
                <p:nvSpPr>
                  <p:cNvPr id="276" name="フローチャート: 結合子 275"/>
                  <p:cNvSpPr/>
                  <p:nvPr/>
                </p:nvSpPr>
                <p:spPr>
                  <a:xfrm>
                    <a:off x="5349441" y="246551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77" name="フローチャート: 結合子 276"/>
                  <p:cNvSpPr/>
                  <p:nvPr/>
                </p:nvSpPr>
                <p:spPr>
                  <a:xfrm>
                    <a:off x="5141018" y="276638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78" name="フローチャート: 結合子 277"/>
                  <p:cNvSpPr/>
                  <p:nvPr/>
                </p:nvSpPr>
                <p:spPr>
                  <a:xfrm>
                    <a:off x="5568466" y="2760799"/>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79" name="フローチャート: 結合子 278"/>
                  <p:cNvSpPr/>
                  <p:nvPr/>
                </p:nvSpPr>
                <p:spPr>
                  <a:xfrm>
                    <a:off x="4979858" y="3077187"/>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80" name="フローチャート: 結合子 279"/>
                  <p:cNvSpPr/>
                  <p:nvPr/>
                </p:nvSpPr>
                <p:spPr>
                  <a:xfrm>
                    <a:off x="5302146" y="3082228"/>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cxnSp>
                <p:nvCxnSpPr>
                  <p:cNvPr id="281" name="直線コネクタ 280"/>
                  <p:cNvCxnSpPr>
                    <a:stCxn id="276" idx="4"/>
                    <a:endCxn id="277" idx="0"/>
                  </p:cNvCxnSpPr>
                  <p:nvPr/>
                </p:nvCxnSpPr>
                <p:spPr>
                  <a:xfrm flipH="1">
                    <a:off x="5253808" y="2692310"/>
                    <a:ext cx="208423" cy="74070"/>
                  </a:xfrm>
                  <a:prstGeom prst="line">
                    <a:avLst/>
                  </a:prstGeom>
                  <a:ln/>
                </p:spPr>
                <p:style>
                  <a:lnRef idx="2">
                    <a:schemeClr val="dk1"/>
                  </a:lnRef>
                  <a:fillRef idx="1">
                    <a:schemeClr val="lt1"/>
                  </a:fillRef>
                  <a:effectRef idx="0">
                    <a:schemeClr val="dk1"/>
                  </a:effectRef>
                  <a:fontRef idx="minor">
                    <a:schemeClr val="dk1"/>
                  </a:fontRef>
                </p:style>
              </p:cxnSp>
              <p:cxnSp>
                <p:nvCxnSpPr>
                  <p:cNvPr id="282" name="直線コネクタ 281"/>
                  <p:cNvCxnSpPr>
                    <a:stCxn id="276" idx="4"/>
                    <a:endCxn id="278" idx="0"/>
                  </p:cNvCxnSpPr>
                  <p:nvPr/>
                </p:nvCxnSpPr>
                <p:spPr>
                  <a:xfrm>
                    <a:off x="5462231" y="2692310"/>
                    <a:ext cx="219025" cy="68489"/>
                  </a:xfrm>
                  <a:prstGeom prst="line">
                    <a:avLst/>
                  </a:prstGeom>
                  <a:ln/>
                </p:spPr>
                <p:style>
                  <a:lnRef idx="2">
                    <a:schemeClr val="dk1"/>
                  </a:lnRef>
                  <a:fillRef idx="1">
                    <a:schemeClr val="lt1"/>
                  </a:fillRef>
                  <a:effectRef idx="0">
                    <a:schemeClr val="dk1"/>
                  </a:effectRef>
                  <a:fontRef idx="minor">
                    <a:schemeClr val="dk1"/>
                  </a:fontRef>
                </p:style>
              </p:cxnSp>
              <p:cxnSp>
                <p:nvCxnSpPr>
                  <p:cNvPr id="283" name="直線コネクタ 282"/>
                  <p:cNvCxnSpPr>
                    <a:stCxn id="277" idx="4"/>
                    <a:endCxn id="279" idx="0"/>
                  </p:cNvCxnSpPr>
                  <p:nvPr/>
                </p:nvCxnSpPr>
                <p:spPr>
                  <a:xfrm flipH="1">
                    <a:off x="5092648" y="2993180"/>
                    <a:ext cx="161160" cy="84007"/>
                  </a:xfrm>
                  <a:prstGeom prst="line">
                    <a:avLst/>
                  </a:prstGeom>
                  <a:ln/>
                </p:spPr>
                <p:style>
                  <a:lnRef idx="2">
                    <a:schemeClr val="dk1"/>
                  </a:lnRef>
                  <a:fillRef idx="1">
                    <a:schemeClr val="lt1"/>
                  </a:fillRef>
                  <a:effectRef idx="0">
                    <a:schemeClr val="dk1"/>
                  </a:effectRef>
                  <a:fontRef idx="minor">
                    <a:schemeClr val="dk1"/>
                  </a:fontRef>
                </p:style>
              </p:cxnSp>
              <p:cxnSp>
                <p:nvCxnSpPr>
                  <p:cNvPr id="284" name="直線コネクタ 283"/>
                  <p:cNvCxnSpPr>
                    <a:stCxn id="280" idx="0"/>
                    <a:endCxn id="277" idx="4"/>
                  </p:cNvCxnSpPr>
                  <p:nvPr/>
                </p:nvCxnSpPr>
                <p:spPr>
                  <a:xfrm flipH="1" flipV="1">
                    <a:off x="5253808" y="2993180"/>
                    <a:ext cx="161128" cy="89048"/>
                  </a:xfrm>
                  <a:prstGeom prst="line">
                    <a:avLst/>
                  </a:prstGeom>
                  <a:ln/>
                </p:spPr>
                <p:style>
                  <a:lnRef idx="2">
                    <a:schemeClr val="dk1"/>
                  </a:lnRef>
                  <a:fillRef idx="1">
                    <a:schemeClr val="lt1"/>
                  </a:fillRef>
                  <a:effectRef idx="0">
                    <a:schemeClr val="dk1"/>
                  </a:effectRef>
                  <a:fontRef idx="minor">
                    <a:schemeClr val="dk1"/>
                  </a:fontRef>
                </p:style>
              </p:cxnSp>
            </p:grpSp>
          </p:grpSp>
        </p:grpSp>
        <p:grpSp>
          <p:nvGrpSpPr>
            <p:cNvPr id="307" name="グループ化 306"/>
            <p:cNvGrpSpPr/>
            <p:nvPr/>
          </p:nvGrpSpPr>
          <p:grpSpPr>
            <a:xfrm>
              <a:off x="2402965" y="8514377"/>
              <a:ext cx="442174" cy="459173"/>
              <a:chOff x="4856793" y="2579976"/>
              <a:chExt cx="658182" cy="687783"/>
            </a:xfrm>
          </p:grpSpPr>
          <p:grpSp>
            <p:nvGrpSpPr>
              <p:cNvPr id="308" name="グループ化 307"/>
              <p:cNvGrpSpPr/>
              <p:nvPr/>
            </p:nvGrpSpPr>
            <p:grpSpPr>
              <a:xfrm>
                <a:off x="4856793" y="2579976"/>
                <a:ext cx="576032" cy="599607"/>
                <a:chOff x="5078344" y="2673884"/>
                <a:chExt cx="576032" cy="599607"/>
              </a:xfrm>
            </p:grpSpPr>
            <p:sp>
              <p:nvSpPr>
                <p:cNvPr id="333" name="正方形/長方形 332"/>
                <p:cNvSpPr/>
                <p:nvPr/>
              </p:nvSpPr>
              <p:spPr>
                <a:xfrm>
                  <a:off x="5078344" y="2673884"/>
                  <a:ext cx="576032" cy="59960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nvGrpSpPr>
                <p:cNvPr id="334" name="グループ化 333"/>
                <p:cNvGrpSpPr/>
                <p:nvPr/>
              </p:nvGrpSpPr>
              <p:grpSpPr>
                <a:xfrm>
                  <a:off x="5108761" y="2702154"/>
                  <a:ext cx="516874" cy="535494"/>
                  <a:chOff x="4979858" y="2465510"/>
                  <a:chExt cx="814187" cy="843518"/>
                </a:xfrm>
              </p:grpSpPr>
              <p:sp>
                <p:nvSpPr>
                  <p:cNvPr id="335" name="フローチャート: 結合子 334"/>
                  <p:cNvSpPr/>
                  <p:nvPr/>
                </p:nvSpPr>
                <p:spPr>
                  <a:xfrm>
                    <a:off x="5349441" y="246551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36" name="フローチャート: 結合子 335"/>
                  <p:cNvSpPr/>
                  <p:nvPr/>
                </p:nvSpPr>
                <p:spPr>
                  <a:xfrm>
                    <a:off x="5141018" y="276638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37" name="フローチャート: 結合子 336"/>
                  <p:cNvSpPr/>
                  <p:nvPr/>
                </p:nvSpPr>
                <p:spPr>
                  <a:xfrm>
                    <a:off x="5568466" y="2760799"/>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38" name="フローチャート: 結合子 337"/>
                  <p:cNvSpPr/>
                  <p:nvPr/>
                </p:nvSpPr>
                <p:spPr>
                  <a:xfrm>
                    <a:off x="4979858" y="3077187"/>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39" name="フローチャート: 結合子 338"/>
                  <p:cNvSpPr/>
                  <p:nvPr/>
                </p:nvSpPr>
                <p:spPr>
                  <a:xfrm>
                    <a:off x="5302146" y="3082228"/>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cxnSp>
                <p:nvCxnSpPr>
                  <p:cNvPr id="340" name="直線コネクタ 339"/>
                  <p:cNvCxnSpPr>
                    <a:stCxn id="335" idx="4"/>
                    <a:endCxn id="336" idx="0"/>
                  </p:cNvCxnSpPr>
                  <p:nvPr/>
                </p:nvCxnSpPr>
                <p:spPr>
                  <a:xfrm flipH="1">
                    <a:off x="5253808" y="2692310"/>
                    <a:ext cx="208423" cy="74070"/>
                  </a:xfrm>
                  <a:prstGeom prst="line">
                    <a:avLst/>
                  </a:prstGeom>
                  <a:ln/>
                </p:spPr>
                <p:style>
                  <a:lnRef idx="2">
                    <a:schemeClr val="dk1"/>
                  </a:lnRef>
                  <a:fillRef idx="1">
                    <a:schemeClr val="lt1"/>
                  </a:fillRef>
                  <a:effectRef idx="0">
                    <a:schemeClr val="dk1"/>
                  </a:effectRef>
                  <a:fontRef idx="minor">
                    <a:schemeClr val="dk1"/>
                  </a:fontRef>
                </p:style>
              </p:cxnSp>
              <p:cxnSp>
                <p:nvCxnSpPr>
                  <p:cNvPr id="341" name="直線コネクタ 340"/>
                  <p:cNvCxnSpPr>
                    <a:stCxn id="335" idx="4"/>
                    <a:endCxn id="337" idx="0"/>
                  </p:cNvCxnSpPr>
                  <p:nvPr/>
                </p:nvCxnSpPr>
                <p:spPr>
                  <a:xfrm>
                    <a:off x="5462231" y="2692310"/>
                    <a:ext cx="219025" cy="68489"/>
                  </a:xfrm>
                  <a:prstGeom prst="line">
                    <a:avLst/>
                  </a:prstGeom>
                  <a:ln/>
                </p:spPr>
                <p:style>
                  <a:lnRef idx="2">
                    <a:schemeClr val="dk1"/>
                  </a:lnRef>
                  <a:fillRef idx="1">
                    <a:schemeClr val="lt1"/>
                  </a:fillRef>
                  <a:effectRef idx="0">
                    <a:schemeClr val="dk1"/>
                  </a:effectRef>
                  <a:fontRef idx="minor">
                    <a:schemeClr val="dk1"/>
                  </a:fontRef>
                </p:style>
              </p:cxnSp>
              <p:cxnSp>
                <p:nvCxnSpPr>
                  <p:cNvPr id="342" name="直線コネクタ 341"/>
                  <p:cNvCxnSpPr>
                    <a:stCxn id="336" idx="4"/>
                    <a:endCxn id="338" idx="0"/>
                  </p:cNvCxnSpPr>
                  <p:nvPr/>
                </p:nvCxnSpPr>
                <p:spPr>
                  <a:xfrm flipH="1">
                    <a:off x="5092648" y="2993180"/>
                    <a:ext cx="161160" cy="84007"/>
                  </a:xfrm>
                  <a:prstGeom prst="line">
                    <a:avLst/>
                  </a:prstGeom>
                  <a:ln/>
                </p:spPr>
                <p:style>
                  <a:lnRef idx="2">
                    <a:schemeClr val="dk1"/>
                  </a:lnRef>
                  <a:fillRef idx="1">
                    <a:schemeClr val="lt1"/>
                  </a:fillRef>
                  <a:effectRef idx="0">
                    <a:schemeClr val="dk1"/>
                  </a:effectRef>
                  <a:fontRef idx="minor">
                    <a:schemeClr val="dk1"/>
                  </a:fontRef>
                </p:style>
              </p:cxnSp>
              <p:cxnSp>
                <p:nvCxnSpPr>
                  <p:cNvPr id="343" name="直線コネクタ 342"/>
                  <p:cNvCxnSpPr>
                    <a:stCxn id="339" idx="0"/>
                    <a:endCxn id="336" idx="4"/>
                  </p:cNvCxnSpPr>
                  <p:nvPr/>
                </p:nvCxnSpPr>
                <p:spPr>
                  <a:xfrm flipH="1" flipV="1">
                    <a:off x="5253808" y="2993180"/>
                    <a:ext cx="161128" cy="89048"/>
                  </a:xfrm>
                  <a:prstGeom prst="line">
                    <a:avLst/>
                  </a:prstGeom>
                  <a:ln/>
                </p:spPr>
                <p:style>
                  <a:lnRef idx="2">
                    <a:schemeClr val="dk1"/>
                  </a:lnRef>
                  <a:fillRef idx="1">
                    <a:schemeClr val="lt1"/>
                  </a:fillRef>
                  <a:effectRef idx="0">
                    <a:schemeClr val="dk1"/>
                  </a:effectRef>
                  <a:fontRef idx="minor">
                    <a:schemeClr val="dk1"/>
                  </a:fontRef>
                </p:style>
              </p:cxnSp>
            </p:grpSp>
          </p:grpSp>
          <p:grpSp>
            <p:nvGrpSpPr>
              <p:cNvPr id="309" name="グループ化 308"/>
              <p:cNvGrpSpPr/>
              <p:nvPr/>
            </p:nvGrpSpPr>
            <p:grpSpPr>
              <a:xfrm>
                <a:off x="4897075" y="2620339"/>
                <a:ext cx="576032" cy="599607"/>
                <a:chOff x="5078344" y="2673884"/>
                <a:chExt cx="576032" cy="599607"/>
              </a:xfrm>
            </p:grpSpPr>
            <p:sp>
              <p:nvSpPr>
                <p:cNvPr id="322" name="正方形/長方形 321"/>
                <p:cNvSpPr/>
                <p:nvPr/>
              </p:nvSpPr>
              <p:spPr>
                <a:xfrm>
                  <a:off x="5078344" y="2673884"/>
                  <a:ext cx="576032" cy="59960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nvGrpSpPr>
                <p:cNvPr id="323" name="グループ化 322"/>
                <p:cNvGrpSpPr/>
                <p:nvPr/>
              </p:nvGrpSpPr>
              <p:grpSpPr>
                <a:xfrm>
                  <a:off x="5108761" y="2702154"/>
                  <a:ext cx="516874" cy="535494"/>
                  <a:chOff x="4979858" y="2465510"/>
                  <a:chExt cx="814187" cy="843518"/>
                </a:xfrm>
              </p:grpSpPr>
              <p:sp>
                <p:nvSpPr>
                  <p:cNvPr id="324" name="フローチャート: 結合子 323"/>
                  <p:cNvSpPr/>
                  <p:nvPr/>
                </p:nvSpPr>
                <p:spPr>
                  <a:xfrm>
                    <a:off x="5349441" y="246551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25" name="フローチャート: 結合子 324"/>
                  <p:cNvSpPr/>
                  <p:nvPr/>
                </p:nvSpPr>
                <p:spPr>
                  <a:xfrm>
                    <a:off x="5141018" y="276638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26" name="フローチャート: 結合子 325"/>
                  <p:cNvSpPr/>
                  <p:nvPr/>
                </p:nvSpPr>
                <p:spPr>
                  <a:xfrm>
                    <a:off x="5568466" y="2760799"/>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27" name="フローチャート: 結合子 326"/>
                  <p:cNvSpPr/>
                  <p:nvPr/>
                </p:nvSpPr>
                <p:spPr>
                  <a:xfrm>
                    <a:off x="4979858" y="3077187"/>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28" name="フローチャート: 結合子 327"/>
                  <p:cNvSpPr/>
                  <p:nvPr/>
                </p:nvSpPr>
                <p:spPr>
                  <a:xfrm>
                    <a:off x="5302146" y="3082228"/>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cxnSp>
                <p:nvCxnSpPr>
                  <p:cNvPr id="329" name="直線コネクタ 328"/>
                  <p:cNvCxnSpPr>
                    <a:stCxn id="324" idx="4"/>
                    <a:endCxn id="325" idx="0"/>
                  </p:cNvCxnSpPr>
                  <p:nvPr/>
                </p:nvCxnSpPr>
                <p:spPr>
                  <a:xfrm flipH="1">
                    <a:off x="5253808" y="2692310"/>
                    <a:ext cx="208423" cy="74070"/>
                  </a:xfrm>
                  <a:prstGeom prst="line">
                    <a:avLst/>
                  </a:prstGeom>
                  <a:ln/>
                </p:spPr>
                <p:style>
                  <a:lnRef idx="2">
                    <a:schemeClr val="dk1"/>
                  </a:lnRef>
                  <a:fillRef idx="1">
                    <a:schemeClr val="lt1"/>
                  </a:fillRef>
                  <a:effectRef idx="0">
                    <a:schemeClr val="dk1"/>
                  </a:effectRef>
                  <a:fontRef idx="minor">
                    <a:schemeClr val="dk1"/>
                  </a:fontRef>
                </p:style>
              </p:cxnSp>
              <p:cxnSp>
                <p:nvCxnSpPr>
                  <p:cNvPr id="330" name="直線コネクタ 329"/>
                  <p:cNvCxnSpPr>
                    <a:stCxn id="324" idx="4"/>
                    <a:endCxn id="326" idx="0"/>
                  </p:cNvCxnSpPr>
                  <p:nvPr/>
                </p:nvCxnSpPr>
                <p:spPr>
                  <a:xfrm>
                    <a:off x="5462231" y="2692310"/>
                    <a:ext cx="219025" cy="68489"/>
                  </a:xfrm>
                  <a:prstGeom prst="line">
                    <a:avLst/>
                  </a:prstGeom>
                  <a:ln/>
                </p:spPr>
                <p:style>
                  <a:lnRef idx="2">
                    <a:schemeClr val="dk1"/>
                  </a:lnRef>
                  <a:fillRef idx="1">
                    <a:schemeClr val="lt1"/>
                  </a:fillRef>
                  <a:effectRef idx="0">
                    <a:schemeClr val="dk1"/>
                  </a:effectRef>
                  <a:fontRef idx="minor">
                    <a:schemeClr val="dk1"/>
                  </a:fontRef>
                </p:style>
              </p:cxnSp>
              <p:cxnSp>
                <p:nvCxnSpPr>
                  <p:cNvPr id="331" name="直線コネクタ 330"/>
                  <p:cNvCxnSpPr>
                    <a:stCxn id="325" idx="4"/>
                    <a:endCxn id="327" idx="0"/>
                  </p:cNvCxnSpPr>
                  <p:nvPr/>
                </p:nvCxnSpPr>
                <p:spPr>
                  <a:xfrm flipH="1">
                    <a:off x="5092648" y="2993180"/>
                    <a:ext cx="161160" cy="84007"/>
                  </a:xfrm>
                  <a:prstGeom prst="line">
                    <a:avLst/>
                  </a:prstGeom>
                  <a:ln/>
                </p:spPr>
                <p:style>
                  <a:lnRef idx="2">
                    <a:schemeClr val="dk1"/>
                  </a:lnRef>
                  <a:fillRef idx="1">
                    <a:schemeClr val="lt1"/>
                  </a:fillRef>
                  <a:effectRef idx="0">
                    <a:schemeClr val="dk1"/>
                  </a:effectRef>
                  <a:fontRef idx="minor">
                    <a:schemeClr val="dk1"/>
                  </a:fontRef>
                </p:style>
              </p:cxnSp>
              <p:cxnSp>
                <p:nvCxnSpPr>
                  <p:cNvPr id="332" name="直線コネクタ 331"/>
                  <p:cNvCxnSpPr>
                    <a:stCxn id="328" idx="0"/>
                    <a:endCxn id="325" idx="4"/>
                  </p:cNvCxnSpPr>
                  <p:nvPr/>
                </p:nvCxnSpPr>
                <p:spPr>
                  <a:xfrm flipH="1" flipV="1">
                    <a:off x="5253808" y="2993180"/>
                    <a:ext cx="161128" cy="89048"/>
                  </a:xfrm>
                  <a:prstGeom prst="line">
                    <a:avLst/>
                  </a:prstGeom>
                  <a:ln/>
                </p:spPr>
                <p:style>
                  <a:lnRef idx="2">
                    <a:schemeClr val="dk1"/>
                  </a:lnRef>
                  <a:fillRef idx="1">
                    <a:schemeClr val="lt1"/>
                  </a:fillRef>
                  <a:effectRef idx="0">
                    <a:schemeClr val="dk1"/>
                  </a:effectRef>
                  <a:fontRef idx="minor">
                    <a:schemeClr val="dk1"/>
                  </a:fontRef>
                </p:style>
              </p:cxnSp>
            </p:grpSp>
          </p:grpSp>
          <p:grpSp>
            <p:nvGrpSpPr>
              <p:cNvPr id="310" name="グループ化 309"/>
              <p:cNvGrpSpPr/>
              <p:nvPr/>
            </p:nvGrpSpPr>
            <p:grpSpPr>
              <a:xfrm>
                <a:off x="4938943" y="2668152"/>
                <a:ext cx="576032" cy="599607"/>
                <a:chOff x="5078344" y="2673884"/>
                <a:chExt cx="576032" cy="599607"/>
              </a:xfrm>
            </p:grpSpPr>
            <p:sp>
              <p:nvSpPr>
                <p:cNvPr id="311" name="正方形/長方形 310"/>
                <p:cNvSpPr/>
                <p:nvPr/>
              </p:nvSpPr>
              <p:spPr>
                <a:xfrm>
                  <a:off x="5078344" y="2673884"/>
                  <a:ext cx="576032" cy="59960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nvGrpSpPr>
                <p:cNvPr id="312" name="グループ化 311"/>
                <p:cNvGrpSpPr/>
                <p:nvPr/>
              </p:nvGrpSpPr>
              <p:grpSpPr>
                <a:xfrm>
                  <a:off x="5108761" y="2702154"/>
                  <a:ext cx="516874" cy="535494"/>
                  <a:chOff x="4979858" y="2465510"/>
                  <a:chExt cx="814187" cy="843518"/>
                </a:xfrm>
              </p:grpSpPr>
              <p:sp>
                <p:nvSpPr>
                  <p:cNvPr id="313" name="フローチャート: 結合子 312"/>
                  <p:cNvSpPr/>
                  <p:nvPr/>
                </p:nvSpPr>
                <p:spPr>
                  <a:xfrm>
                    <a:off x="5349441" y="246551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14" name="フローチャート: 結合子 313"/>
                  <p:cNvSpPr/>
                  <p:nvPr/>
                </p:nvSpPr>
                <p:spPr>
                  <a:xfrm>
                    <a:off x="5141018" y="2766380"/>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15" name="フローチャート: 結合子 314"/>
                  <p:cNvSpPr/>
                  <p:nvPr/>
                </p:nvSpPr>
                <p:spPr>
                  <a:xfrm>
                    <a:off x="5568466" y="2760799"/>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16" name="フローチャート: 結合子 315"/>
                  <p:cNvSpPr/>
                  <p:nvPr/>
                </p:nvSpPr>
                <p:spPr>
                  <a:xfrm>
                    <a:off x="4979858" y="3077187"/>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17" name="フローチャート: 結合子 316"/>
                  <p:cNvSpPr/>
                  <p:nvPr/>
                </p:nvSpPr>
                <p:spPr>
                  <a:xfrm>
                    <a:off x="5302146" y="3082228"/>
                    <a:ext cx="225579" cy="226800"/>
                  </a:xfrm>
                  <a:prstGeom prst="flowChartConnector">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cxnSp>
                <p:nvCxnSpPr>
                  <p:cNvPr id="318" name="直線コネクタ 317"/>
                  <p:cNvCxnSpPr>
                    <a:stCxn id="313" idx="4"/>
                    <a:endCxn id="314" idx="0"/>
                  </p:cNvCxnSpPr>
                  <p:nvPr/>
                </p:nvCxnSpPr>
                <p:spPr>
                  <a:xfrm flipH="1">
                    <a:off x="5253808" y="2692310"/>
                    <a:ext cx="208423" cy="74070"/>
                  </a:xfrm>
                  <a:prstGeom prst="line">
                    <a:avLst/>
                  </a:prstGeom>
                  <a:ln/>
                </p:spPr>
                <p:style>
                  <a:lnRef idx="2">
                    <a:schemeClr val="dk1"/>
                  </a:lnRef>
                  <a:fillRef idx="1">
                    <a:schemeClr val="lt1"/>
                  </a:fillRef>
                  <a:effectRef idx="0">
                    <a:schemeClr val="dk1"/>
                  </a:effectRef>
                  <a:fontRef idx="minor">
                    <a:schemeClr val="dk1"/>
                  </a:fontRef>
                </p:style>
              </p:cxnSp>
              <p:cxnSp>
                <p:nvCxnSpPr>
                  <p:cNvPr id="319" name="直線コネクタ 318"/>
                  <p:cNvCxnSpPr>
                    <a:stCxn id="313" idx="4"/>
                    <a:endCxn id="315" idx="0"/>
                  </p:cNvCxnSpPr>
                  <p:nvPr/>
                </p:nvCxnSpPr>
                <p:spPr>
                  <a:xfrm>
                    <a:off x="5462231" y="2692310"/>
                    <a:ext cx="219025" cy="68489"/>
                  </a:xfrm>
                  <a:prstGeom prst="line">
                    <a:avLst/>
                  </a:prstGeom>
                  <a:ln/>
                </p:spPr>
                <p:style>
                  <a:lnRef idx="2">
                    <a:schemeClr val="dk1"/>
                  </a:lnRef>
                  <a:fillRef idx="1">
                    <a:schemeClr val="lt1"/>
                  </a:fillRef>
                  <a:effectRef idx="0">
                    <a:schemeClr val="dk1"/>
                  </a:effectRef>
                  <a:fontRef idx="minor">
                    <a:schemeClr val="dk1"/>
                  </a:fontRef>
                </p:style>
              </p:cxnSp>
              <p:cxnSp>
                <p:nvCxnSpPr>
                  <p:cNvPr id="320" name="直線コネクタ 319"/>
                  <p:cNvCxnSpPr>
                    <a:stCxn id="314" idx="4"/>
                    <a:endCxn id="316" idx="0"/>
                  </p:cNvCxnSpPr>
                  <p:nvPr/>
                </p:nvCxnSpPr>
                <p:spPr>
                  <a:xfrm flipH="1">
                    <a:off x="5092648" y="2993180"/>
                    <a:ext cx="161160" cy="84007"/>
                  </a:xfrm>
                  <a:prstGeom prst="line">
                    <a:avLst/>
                  </a:prstGeom>
                  <a:ln/>
                </p:spPr>
                <p:style>
                  <a:lnRef idx="2">
                    <a:schemeClr val="dk1"/>
                  </a:lnRef>
                  <a:fillRef idx="1">
                    <a:schemeClr val="lt1"/>
                  </a:fillRef>
                  <a:effectRef idx="0">
                    <a:schemeClr val="dk1"/>
                  </a:effectRef>
                  <a:fontRef idx="minor">
                    <a:schemeClr val="dk1"/>
                  </a:fontRef>
                </p:style>
              </p:cxnSp>
              <p:cxnSp>
                <p:nvCxnSpPr>
                  <p:cNvPr id="321" name="直線コネクタ 320"/>
                  <p:cNvCxnSpPr>
                    <a:stCxn id="317" idx="0"/>
                    <a:endCxn id="314" idx="4"/>
                  </p:cNvCxnSpPr>
                  <p:nvPr/>
                </p:nvCxnSpPr>
                <p:spPr>
                  <a:xfrm flipH="1" flipV="1">
                    <a:off x="5253808" y="2993180"/>
                    <a:ext cx="161128" cy="89048"/>
                  </a:xfrm>
                  <a:prstGeom prst="line">
                    <a:avLst/>
                  </a:prstGeom>
                  <a:ln/>
                </p:spPr>
                <p:style>
                  <a:lnRef idx="2">
                    <a:schemeClr val="dk1"/>
                  </a:lnRef>
                  <a:fillRef idx="1">
                    <a:schemeClr val="lt1"/>
                  </a:fillRef>
                  <a:effectRef idx="0">
                    <a:schemeClr val="dk1"/>
                  </a:effectRef>
                  <a:fontRef idx="minor">
                    <a:schemeClr val="dk1"/>
                  </a:fontRef>
                </p:style>
              </p:cxnSp>
            </p:grpSp>
          </p:grpSp>
        </p:grpSp>
        <p:sp>
          <p:nvSpPr>
            <p:cNvPr id="344" name="テキスト ボックス 343"/>
            <p:cNvSpPr txBox="1"/>
            <p:nvPr/>
          </p:nvSpPr>
          <p:spPr>
            <a:xfrm>
              <a:off x="2144982" y="8090738"/>
              <a:ext cx="960568" cy="276999"/>
            </a:xfrm>
            <a:prstGeom prst="rect">
              <a:avLst/>
            </a:prstGeom>
            <a:solidFill>
              <a:schemeClr val="bg1"/>
            </a:solidFill>
          </p:spPr>
          <p:txBody>
            <a:bodyPr wrap="square" rtlCol="0">
              <a:spAutoFit/>
            </a:bodyPr>
            <a:lstStyle/>
            <a:p>
              <a:pPr algn="ctr"/>
              <a:r>
                <a:rPr kumimoji="1" lang="ja-JP" altLang="en-US" sz="1200" dirty="0" smtClean="0"/>
                <a:t>抽象構文木</a:t>
              </a:r>
              <a:endParaRPr kumimoji="1" lang="ja-JP" altLang="en-US" sz="1200" dirty="0"/>
            </a:p>
          </p:txBody>
        </p:sp>
        <p:sp>
          <p:nvSpPr>
            <p:cNvPr id="345" name="テキスト ボックス 344"/>
            <p:cNvSpPr txBox="1"/>
            <p:nvPr/>
          </p:nvSpPr>
          <p:spPr>
            <a:xfrm>
              <a:off x="2309661" y="8402864"/>
              <a:ext cx="264996" cy="276999"/>
            </a:xfrm>
            <a:prstGeom prst="rect">
              <a:avLst/>
            </a:prstGeom>
            <a:solidFill>
              <a:schemeClr val="bg1"/>
            </a:solidFill>
            <a:ln>
              <a:solidFill>
                <a:schemeClr val="tx1"/>
              </a:solidFill>
            </a:ln>
          </p:spPr>
          <p:txBody>
            <a:bodyPr wrap="square" rtlCol="0">
              <a:spAutoFit/>
            </a:bodyPr>
            <a:lstStyle/>
            <a:p>
              <a:pPr algn="ctr"/>
              <a:r>
                <a:rPr kumimoji="1" lang="en-US" altLang="ja-JP" sz="1200" dirty="0" smtClean="0"/>
                <a:t>1</a:t>
              </a:r>
              <a:endParaRPr kumimoji="1" lang="ja-JP" altLang="en-US" sz="1200" dirty="0"/>
            </a:p>
          </p:txBody>
        </p:sp>
        <p:sp>
          <p:nvSpPr>
            <p:cNvPr id="346" name="テキスト ボックス 345"/>
            <p:cNvSpPr txBox="1"/>
            <p:nvPr/>
          </p:nvSpPr>
          <p:spPr>
            <a:xfrm>
              <a:off x="2321626" y="9180701"/>
              <a:ext cx="266609" cy="276999"/>
            </a:xfrm>
            <a:prstGeom prst="rect">
              <a:avLst/>
            </a:prstGeom>
            <a:solidFill>
              <a:schemeClr val="bg1"/>
            </a:solidFill>
            <a:ln>
              <a:solidFill>
                <a:schemeClr val="tx1"/>
              </a:solidFill>
            </a:ln>
          </p:spPr>
          <p:txBody>
            <a:bodyPr wrap="square" rtlCol="0">
              <a:spAutoFit/>
            </a:bodyPr>
            <a:lstStyle/>
            <a:p>
              <a:pPr algn="ctr"/>
              <a:r>
                <a:rPr lang="en-US" altLang="ja-JP" sz="1200" dirty="0"/>
                <a:t>n</a:t>
              </a:r>
              <a:endParaRPr kumimoji="1" lang="ja-JP" altLang="en-US" sz="1200" dirty="0"/>
            </a:p>
          </p:txBody>
        </p:sp>
        <mc:AlternateContent xmlns:mc="http://schemas.openxmlformats.org/markup-compatibility/2006" xmlns:a14="http://schemas.microsoft.com/office/drawing/2010/main">
          <mc:Choice Requires="a14">
            <p:sp>
              <p:nvSpPr>
                <p:cNvPr id="347" name="テキスト ボックス 346"/>
                <p:cNvSpPr txBox="1"/>
                <p:nvPr/>
              </p:nvSpPr>
              <p:spPr>
                <a:xfrm>
                  <a:off x="3166123" y="8570225"/>
                  <a:ext cx="161386" cy="246221"/>
                </a:xfrm>
                <a:prstGeom prst="rect">
                  <a:avLst/>
                </a:prstGeom>
                <a:noFill/>
                <a:ln>
                  <a:solidFill>
                    <a:schemeClr val="tx1"/>
                  </a:solidFill>
                </a:ln>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1600" b="0" i="1" smtClean="0">
                            <a:latin typeface="Cambria Math" panose="02040503050406030204" pitchFamily="18" charset="0"/>
                          </a:rPr>
                          <m:t>1</m:t>
                        </m:r>
                      </m:oMath>
                    </m:oMathPara>
                  </a14:m>
                  <a:endParaRPr kumimoji="1" lang="ja-JP" altLang="en-US" sz="1600" dirty="0"/>
                </a:p>
              </p:txBody>
            </p:sp>
          </mc:Choice>
          <mc:Fallback xmlns="">
            <p:sp>
              <p:nvSpPr>
                <p:cNvPr id="347" name="テキスト ボックス 346"/>
                <p:cNvSpPr txBox="1">
                  <a:spLocks noRot="1" noChangeAspect="1" noMove="1" noResize="1" noEditPoints="1" noAdjustHandles="1" noChangeArrowheads="1" noChangeShapeType="1" noTextEdit="1"/>
                </p:cNvSpPr>
                <p:nvPr/>
              </p:nvSpPr>
              <p:spPr>
                <a:xfrm>
                  <a:off x="3166123" y="8570225"/>
                  <a:ext cx="161386" cy="246221"/>
                </a:xfrm>
                <a:prstGeom prst="rect">
                  <a:avLst/>
                </a:prstGeom>
                <a:blipFill>
                  <a:blip r:embed="rId5"/>
                  <a:stretch>
                    <a:fillRect l="-20690" r="-20690" b="-4762"/>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48" name="テキスト ボックス 347"/>
                <p:cNvSpPr txBox="1"/>
                <p:nvPr/>
              </p:nvSpPr>
              <p:spPr>
                <a:xfrm>
                  <a:off x="3166122" y="9394358"/>
                  <a:ext cx="168163" cy="246221"/>
                </a:xfrm>
                <a:prstGeom prst="rect">
                  <a:avLst/>
                </a:prstGeom>
                <a:noFill/>
                <a:ln>
                  <a:solidFill>
                    <a:schemeClr val="tx1"/>
                  </a:solidFill>
                </a:ln>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1600" b="0" i="1" smtClean="0">
                            <a:latin typeface="Cambria Math" panose="02040503050406030204" pitchFamily="18" charset="0"/>
                          </a:rPr>
                          <m:t>𝑛</m:t>
                        </m:r>
                      </m:oMath>
                    </m:oMathPara>
                  </a14:m>
                  <a:endParaRPr kumimoji="1" lang="ja-JP" altLang="en-US" sz="1600" dirty="0"/>
                </a:p>
              </p:txBody>
            </p:sp>
          </mc:Choice>
          <mc:Fallback xmlns="">
            <p:sp>
              <p:nvSpPr>
                <p:cNvPr id="348" name="テキスト ボックス 347"/>
                <p:cNvSpPr txBox="1">
                  <a:spLocks noRot="1" noChangeAspect="1" noMove="1" noResize="1" noEditPoints="1" noAdjustHandles="1" noChangeArrowheads="1" noChangeShapeType="1" noTextEdit="1"/>
                </p:cNvSpPr>
                <p:nvPr/>
              </p:nvSpPr>
              <p:spPr>
                <a:xfrm>
                  <a:off x="3166122" y="9394358"/>
                  <a:ext cx="168163" cy="246221"/>
                </a:xfrm>
                <a:prstGeom prst="rect">
                  <a:avLst/>
                </a:prstGeom>
                <a:blipFill>
                  <a:blip r:embed="rId6"/>
                  <a:stretch>
                    <a:fillRect l="-10000" r="-10000"/>
                  </a:stretch>
                </a:blipFill>
                <a:ln>
                  <a:solidFill>
                    <a:schemeClr val="tx1"/>
                  </a:solidFill>
                </a:ln>
              </p:spPr>
              <p:txBody>
                <a:bodyPr/>
                <a:lstStyle/>
                <a:p>
                  <a:r>
                    <a:rPr lang="ja-JP" altLang="en-US">
                      <a:noFill/>
                    </a:rPr>
                    <a:t> </a:t>
                  </a:r>
                </a:p>
              </p:txBody>
            </p:sp>
          </mc:Fallback>
        </mc:AlternateContent>
        <p:sp>
          <p:nvSpPr>
            <p:cNvPr id="349" name="テキスト ボックス 348"/>
            <p:cNvSpPr txBox="1"/>
            <p:nvPr/>
          </p:nvSpPr>
          <p:spPr>
            <a:xfrm>
              <a:off x="3087414" y="8102341"/>
              <a:ext cx="319867" cy="276999"/>
            </a:xfrm>
            <a:prstGeom prst="rect">
              <a:avLst/>
            </a:prstGeom>
            <a:solidFill>
              <a:schemeClr val="bg1"/>
            </a:solidFill>
          </p:spPr>
          <p:txBody>
            <a:bodyPr wrap="square" rtlCol="0">
              <a:spAutoFit/>
            </a:bodyPr>
            <a:lstStyle/>
            <a:p>
              <a:pPr algn="ctr"/>
              <a:r>
                <a:rPr kumimoji="1" lang="en-US" altLang="ja-JP" sz="1200" dirty="0" smtClean="0"/>
                <a:t>ID</a:t>
              </a:r>
              <a:endParaRPr kumimoji="1" lang="ja-JP" altLang="en-US" sz="1200" dirty="0"/>
            </a:p>
          </p:txBody>
        </p:sp>
        <p:cxnSp>
          <p:nvCxnSpPr>
            <p:cNvPr id="350" name="直線矢印コネクタ 349"/>
            <p:cNvCxnSpPr>
              <a:stCxn id="268" idx="3"/>
            </p:cNvCxnSpPr>
            <p:nvPr/>
          </p:nvCxnSpPr>
          <p:spPr>
            <a:xfrm flipV="1">
              <a:off x="976456" y="8786992"/>
              <a:ext cx="265303" cy="33839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51" name="テキスト ボックス 350"/>
            <p:cNvSpPr txBox="1"/>
            <p:nvPr/>
          </p:nvSpPr>
          <p:spPr>
            <a:xfrm>
              <a:off x="3596782" y="8867217"/>
              <a:ext cx="1189371" cy="600164"/>
            </a:xfrm>
            <a:prstGeom prst="rect">
              <a:avLst/>
            </a:prstGeom>
            <a:noFill/>
            <a:ln>
              <a:solidFill>
                <a:schemeClr val="tx1"/>
              </a:solidFill>
            </a:ln>
          </p:spPr>
          <p:txBody>
            <a:bodyPr wrap="square" rtlCol="0">
              <a:spAutoFit/>
            </a:bodyPr>
            <a:lstStyle/>
            <a:p>
              <a:pPr algn="ctr"/>
              <a:r>
                <a:rPr lang="ja-JP" altLang="en-US" sz="1100" dirty="0" smtClean="0"/>
                <a:t>グラフ</a:t>
              </a:r>
              <a:endParaRPr lang="en-US" altLang="ja-JP" sz="1100" dirty="0" smtClean="0"/>
            </a:p>
            <a:p>
              <a:pPr algn="ctr"/>
              <a:r>
                <a:rPr lang="ja-JP" altLang="en-US" sz="1100" dirty="0" smtClean="0"/>
                <a:t>畳み込み</a:t>
              </a:r>
              <a:endParaRPr lang="en-US" altLang="ja-JP" sz="1100" dirty="0" smtClean="0"/>
            </a:p>
            <a:p>
              <a:pPr algn="ctr"/>
              <a:r>
                <a:rPr lang="ja-JP" altLang="en-US" sz="1100" dirty="0" smtClean="0"/>
                <a:t>ネットワーク</a:t>
              </a:r>
              <a:endParaRPr kumimoji="1" lang="ja-JP" altLang="en-US" sz="1100" dirty="0"/>
            </a:p>
          </p:txBody>
        </p:sp>
        <p:cxnSp>
          <p:nvCxnSpPr>
            <p:cNvPr id="352" name="直線矢印コネクタ 351"/>
            <p:cNvCxnSpPr/>
            <p:nvPr/>
          </p:nvCxnSpPr>
          <p:spPr>
            <a:xfrm>
              <a:off x="2001106" y="8786992"/>
              <a:ext cx="23601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53" name="テキスト ボックス 352"/>
            <p:cNvSpPr txBox="1"/>
            <p:nvPr/>
          </p:nvSpPr>
          <p:spPr>
            <a:xfrm>
              <a:off x="1080177" y="7822983"/>
              <a:ext cx="1115499" cy="646331"/>
            </a:xfrm>
            <a:prstGeom prst="rect">
              <a:avLst/>
            </a:prstGeom>
            <a:solidFill>
              <a:schemeClr val="bg1"/>
            </a:solidFill>
          </p:spPr>
          <p:txBody>
            <a:bodyPr wrap="square" rtlCol="0">
              <a:spAutoFit/>
            </a:bodyPr>
            <a:lstStyle/>
            <a:p>
              <a:pPr algn="ctr"/>
              <a:r>
                <a:rPr kumimoji="1" lang="ja-JP" altLang="en-US" sz="1200" dirty="0" smtClean="0"/>
                <a:t>類似</a:t>
              </a:r>
              <a:endParaRPr kumimoji="1" lang="en-US" altLang="ja-JP" sz="1200" dirty="0" smtClean="0"/>
            </a:p>
            <a:p>
              <a:pPr algn="ctr"/>
              <a:r>
                <a:rPr kumimoji="1" lang="ja-JP" altLang="en-US" sz="1200" dirty="0" smtClean="0"/>
                <a:t>ソースコード</a:t>
              </a:r>
              <a:endParaRPr kumimoji="1" lang="en-US" altLang="ja-JP" sz="1200" dirty="0" smtClean="0"/>
            </a:p>
            <a:p>
              <a:pPr algn="ctr"/>
              <a:r>
                <a:rPr lang="ja-JP" altLang="en-US" sz="1200" dirty="0"/>
                <a:t>クラスタ</a:t>
              </a:r>
              <a:endParaRPr kumimoji="1" lang="ja-JP" altLang="en-US" sz="1200" dirty="0"/>
            </a:p>
          </p:txBody>
        </p:sp>
        <p:sp>
          <p:nvSpPr>
            <p:cNvPr id="354" name="テキスト ボックス 353"/>
            <p:cNvSpPr txBox="1"/>
            <p:nvPr/>
          </p:nvSpPr>
          <p:spPr>
            <a:xfrm>
              <a:off x="791041" y="9932398"/>
              <a:ext cx="636183" cy="256675"/>
            </a:xfrm>
            <a:prstGeom prst="rect">
              <a:avLst/>
            </a:prstGeom>
            <a:noFill/>
            <a:ln>
              <a:solidFill>
                <a:schemeClr val="tx1"/>
              </a:solidFill>
            </a:ln>
          </p:spPr>
          <p:txBody>
            <a:bodyPr wrap="square" rtlCol="0">
              <a:spAutoFit/>
            </a:bodyPr>
            <a:lstStyle/>
            <a:p>
              <a:r>
                <a:rPr lang="en-US" altLang="ja-JP" sz="1050" dirty="0" smtClean="0"/>
                <a:t>STEP B1</a:t>
              </a:r>
              <a:endParaRPr kumimoji="1" lang="ja-JP" altLang="en-US" sz="1050" dirty="0"/>
            </a:p>
          </p:txBody>
        </p:sp>
        <p:sp>
          <p:nvSpPr>
            <p:cNvPr id="355" name="テキスト ボックス 354"/>
            <p:cNvSpPr txBox="1"/>
            <p:nvPr/>
          </p:nvSpPr>
          <p:spPr>
            <a:xfrm>
              <a:off x="1826710" y="9929604"/>
              <a:ext cx="636183" cy="256675"/>
            </a:xfrm>
            <a:prstGeom prst="rect">
              <a:avLst/>
            </a:prstGeom>
            <a:noFill/>
            <a:ln>
              <a:solidFill>
                <a:schemeClr val="tx1"/>
              </a:solidFill>
            </a:ln>
          </p:spPr>
          <p:txBody>
            <a:bodyPr wrap="square" rtlCol="0">
              <a:spAutoFit/>
            </a:bodyPr>
            <a:lstStyle/>
            <a:p>
              <a:r>
                <a:rPr kumimoji="1" lang="en-US" altLang="ja-JP" sz="1050" dirty="0" smtClean="0"/>
                <a:t>STEP B2</a:t>
              </a:r>
              <a:endParaRPr kumimoji="1" lang="ja-JP" altLang="en-US" sz="1050" dirty="0"/>
            </a:p>
          </p:txBody>
        </p:sp>
        <p:sp>
          <p:nvSpPr>
            <p:cNvPr id="356" name="テキスト ボックス 355"/>
            <p:cNvSpPr txBox="1"/>
            <p:nvPr/>
          </p:nvSpPr>
          <p:spPr>
            <a:xfrm>
              <a:off x="3219517" y="9919793"/>
              <a:ext cx="636183" cy="256675"/>
            </a:xfrm>
            <a:prstGeom prst="rect">
              <a:avLst/>
            </a:prstGeom>
            <a:noFill/>
            <a:ln>
              <a:solidFill>
                <a:schemeClr val="tx1"/>
              </a:solidFill>
            </a:ln>
          </p:spPr>
          <p:txBody>
            <a:bodyPr wrap="square" rtlCol="0">
              <a:spAutoFit/>
            </a:bodyPr>
            <a:lstStyle/>
            <a:p>
              <a:r>
                <a:rPr kumimoji="1" lang="en-US" altLang="ja-JP" sz="1050" dirty="0" smtClean="0"/>
                <a:t>STEP B3</a:t>
              </a:r>
              <a:endParaRPr kumimoji="1" lang="ja-JP" altLang="en-US" sz="1050" dirty="0"/>
            </a:p>
          </p:txBody>
        </p:sp>
        <mc:AlternateContent xmlns:mc="http://schemas.openxmlformats.org/markup-compatibility/2006" xmlns:a14="http://schemas.microsoft.com/office/drawing/2010/main">
          <mc:Choice Requires="a14">
            <p:sp>
              <p:nvSpPr>
                <p:cNvPr id="357" name="テキスト ボックス 356"/>
                <p:cNvSpPr txBox="1"/>
                <p:nvPr/>
              </p:nvSpPr>
              <p:spPr>
                <a:xfrm>
                  <a:off x="2601665" y="9032324"/>
                  <a:ext cx="83920" cy="184666"/>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p:txBody>
            </p:sp>
          </mc:Choice>
          <mc:Fallback xmlns="">
            <p:sp>
              <p:nvSpPr>
                <p:cNvPr id="357" name="テキスト ボックス 356"/>
                <p:cNvSpPr txBox="1">
                  <a:spLocks noRot="1" noChangeAspect="1" noMove="1" noResize="1" noEditPoints="1" noAdjustHandles="1" noChangeArrowheads="1" noChangeShapeType="1" noTextEdit="1"/>
                </p:cNvSpPr>
                <p:nvPr/>
              </p:nvSpPr>
              <p:spPr>
                <a:xfrm>
                  <a:off x="2601665" y="9032324"/>
                  <a:ext cx="83920" cy="184666"/>
                </a:xfrm>
                <a:prstGeom prst="rect">
                  <a:avLst/>
                </a:prstGeom>
                <a:blipFill>
                  <a:blip r:embed="rId4"/>
                  <a:stretch>
                    <a:fillRect l="-35714" r="-35714" b="-3333"/>
                  </a:stretch>
                </a:blipFill>
              </p:spPr>
              <p:txBody>
                <a:bodyPr/>
                <a:lstStyle/>
                <a:p>
                  <a:r>
                    <a:rPr lang="ja-JP" altLang="en-US">
                      <a:noFill/>
                    </a:rPr>
                    <a:t> </a:t>
                  </a:r>
                </a:p>
              </p:txBody>
            </p:sp>
          </mc:Fallback>
        </mc:AlternateContent>
        <p:sp>
          <p:nvSpPr>
            <p:cNvPr id="358" name="角丸四角形 357"/>
            <p:cNvSpPr/>
            <p:nvPr/>
          </p:nvSpPr>
          <p:spPr>
            <a:xfrm>
              <a:off x="2237120" y="8380015"/>
              <a:ext cx="758809" cy="145021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mc:AlternateContent xmlns:mc="http://schemas.openxmlformats.org/markup-compatibility/2006" xmlns:a14="http://schemas.microsoft.com/office/drawing/2010/main">
          <mc:Choice Requires="a14">
            <p:sp>
              <p:nvSpPr>
                <p:cNvPr id="359" name="テキスト ボックス 358"/>
                <p:cNvSpPr txBox="1"/>
                <p:nvPr/>
              </p:nvSpPr>
              <p:spPr>
                <a:xfrm>
                  <a:off x="3204595" y="8997552"/>
                  <a:ext cx="83920" cy="184666"/>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p:txBody>
            </p:sp>
          </mc:Choice>
          <mc:Fallback xmlns="">
            <p:sp>
              <p:nvSpPr>
                <p:cNvPr id="359" name="テキスト ボックス 358"/>
                <p:cNvSpPr txBox="1">
                  <a:spLocks noRot="1" noChangeAspect="1" noMove="1" noResize="1" noEditPoints="1" noAdjustHandles="1" noChangeArrowheads="1" noChangeShapeType="1" noTextEdit="1"/>
                </p:cNvSpPr>
                <p:nvPr/>
              </p:nvSpPr>
              <p:spPr>
                <a:xfrm>
                  <a:off x="3204595" y="8997552"/>
                  <a:ext cx="83920" cy="184666"/>
                </a:xfrm>
                <a:prstGeom prst="rect">
                  <a:avLst/>
                </a:prstGeom>
                <a:blipFill>
                  <a:blip r:embed="rId4"/>
                  <a:stretch>
                    <a:fillRect l="-35714" r="-35714" b="-3333"/>
                  </a:stretch>
                </a:blipFill>
              </p:spPr>
              <p:txBody>
                <a:bodyPr/>
                <a:lstStyle/>
                <a:p>
                  <a:r>
                    <a:rPr lang="ja-JP" altLang="en-US">
                      <a:noFill/>
                    </a:rPr>
                    <a:t> </a:t>
                  </a:r>
                </a:p>
              </p:txBody>
            </p:sp>
          </mc:Fallback>
        </mc:AlternateContent>
        <p:sp>
          <p:nvSpPr>
            <p:cNvPr id="360" name="角丸四角形 359"/>
            <p:cNvSpPr/>
            <p:nvPr/>
          </p:nvSpPr>
          <p:spPr>
            <a:xfrm>
              <a:off x="3055271" y="8380015"/>
              <a:ext cx="386272" cy="1450214"/>
            </a:xfrm>
            <a:prstGeom prst="roundRect">
              <a:avLst>
                <a:gd name="adj" fmla="val 2935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cxnSp>
          <p:nvCxnSpPr>
            <p:cNvPr id="361" name="直線矢印コネクタ 360"/>
            <p:cNvCxnSpPr>
              <a:stCxn id="268" idx="3"/>
            </p:cNvCxnSpPr>
            <p:nvPr/>
          </p:nvCxnSpPr>
          <p:spPr>
            <a:xfrm>
              <a:off x="976456" y="9125382"/>
              <a:ext cx="265492" cy="41209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63" name="直線矢印コネクタ 362"/>
            <p:cNvCxnSpPr>
              <a:endCxn id="351" idx="1"/>
            </p:cNvCxnSpPr>
            <p:nvPr/>
          </p:nvCxnSpPr>
          <p:spPr>
            <a:xfrm flipV="1">
              <a:off x="3444615" y="9167299"/>
              <a:ext cx="152167" cy="37675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64" name="直線矢印コネクタ 363"/>
            <p:cNvCxnSpPr>
              <a:endCxn id="351" idx="1"/>
            </p:cNvCxnSpPr>
            <p:nvPr/>
          </p:nvCxnSpPr>
          <p:spPr>
            <a:xfrm>
              <a:off x="3437839" y="8682507"/>
              <a:ext cx="158943" cy="48479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65" name="直線矢印コネクタ 364"/>
            <p:cNvCxnSpPr/>
            <p:nvPr/>
          </p:nvCxnSpPr>
          <p:spPr>
            <a:xfrm>
              <a:off x="2001106" y="9537472"/>
              <a:ext cx="23601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150" name="テキスト ボックス 149"/>
          <p:cNvSpPr txBox="1"/>
          <p:nvPr/>
        </p:nvSpPr>
        <p:spPr>
          <a:xfrm>
            <a:off x="228524" y="8193422"/>
            <a:ext cx="4378003" cy="1708160"/>
          </a:xfrm>
          <a:prstGeom prst="rect">
            <a:avLst/>
          </a:prstGeom>
          <a:noFill/>
        </p:spPr>
        <p:txBody>
          <a:bodyPr wrap="square" rtlCol="0">
            <a:spAutoFit/>
          </a:bodyPr>
          <a:lstStyle/>
          <a:p>
            <a:pPr defTabSz="304812">
              <a:tabLst>
                <a:tab pos="152406" algn="l"/>
              </a:tabLst>
              <a:defRPr/>
            </a:pPr>
            <a:r>
              <a:rPr lang="ja-JP" altLang="en-US" sz="1100" dirty="0">
                <a:latin typeface="+mn-ea"/>
              </a:rPr>
              <a:t>グラフ畳み込み</a:t>
            </a:r>
            <a:r>
              <a:rPr lang="ja-JP" altLang="en-US" sz="1100" dirty="0" smtClean="0">
                <a:latin typeface="+mn-ea"/>
              </a:rPr>
              <a:t>ネットワーク</a:t>
            </a:r>
            <a:r>
              <a:rPr lang="en-US" altLang="ja-JP" sz="1100" dirty="0" smtClean="0">
                <a:latin typeface="+mn-ea"/>
              </a:rPr>
              <a:t>[1]</a:t>
            </a:r>
            <a:r>
              <a:rPr lang="ja-JP" altLang="en-US" sz="1100" dirty="0" smtClean="0">
                <a:latin typeface="+mn-ea"/>
              </a:rPr>
              <a:t>を利用</a:t>
            </a:r>
            <a:endParaRPr lang="en-US" altLang="ja-JP" sz="1100" dirty="0" smtClean="0">
              <a:latin typeface="+mn-ea"/>
            </a:endParaRPr>
          </a:p>
          <a:p>
            <a:pPr defTabSz="304812">
              <a:tabLst>
                <a:tab pos="152406" algn="l"/>
              </a:tabLst>
              <a:defRPr/>
            </a:pPr>
            <a:endParaRPr lang="en-US" altLang="ja-JP" sz="600" dirty="0" smtClean="0">
              <a:latin typeface="+mn-ea"/>
            </a:endParaRPr>
          </a:p>
          <a:p>
            <a:pPr defTabSz="304812">
              <a:tabLst>
                <a:tab pos="152406" algn="l"/>
              </a:tabLst>
              <a:defRPr/>
            </a:pPr>
            <a:r>
              <a:rPr lang="ja-JP" altLang="en-US" sz="1100" dirty="0" smtClean="0">
                <a:latin typeface="+mn-ea"/>
              </a:rPr>
              <a:t>モデル訓練手順（</a:t>
            </a:r>
            <a:r>
              <a:rPr lang="en-US" altLang="ja-JP" sz="1100" dirty="0" smtClean="0">
                <a:latin typeface="+mn-ea"/>
              </a:rPr>
              <a:t>STEP</a:t>
            </a:r>
            <a:r>
              <a:rPr lang="ja-JP" altLang="en-US" sz="1100" dirty="0">
                <a:latin typeface="+mn-ea"/>
              </a:rPr>
              <a:t> </a:t>
            </a:r>
            <a:r>
              <a:rPr lang="en-US" altLang="ja-JP" sz="1100" dirty="0" smtClean="0">
                <a:latin typeface="+mn-ea"/>
              </a:rPr>
              <a:t>B</a:t>
            </a:r>
            <a:r>
              <a:rPr lang="ja-JP" altLang="en-US" sz="1100" dirty="0" smtClean="0">
                <a:latin typeface="+mn-ea"/>
              </a:rPr>
              <a:t>）</a:t>
            </a:r>
            <a:endParaRPr lang="en-US" altLang="ja-JP" sz="1100" dirty="0" smtClean="0">
              <a:latin typeface="+mn-ea"/>
            </a:endParaRPr>
          </a:p>
          <a:p>
            <a:pPr defTabSz="304812">
              <a:tabLst>
                <a:tab pos="152406" algn="l"/>
              </a:tabLst>
              <a:defRPr/>
            </a:pPr>
            <a:r>
              <a:rPr lang="en-US" altLang="ja-JP" sz="1100" dirty="0" smtClean="0">
                <a:latin typeface="+mn-ea"/>
              </a:rPr>
              <a:t>STEP B1: </a:t>
            </a:r>
            <a:r>
              <a:rPr lang="ja-JP" altLang="en-US" sz="1100" dirty="0" smtClean="0">
                <a:latin typeface="+mn-ea"/>
              </a:rPr>
              <a:t>類似ソースコードをクラスタリングし，クラスタ毎に</a:t>
            </a:r>
            <a:endParaRPr lang="en-US" altLang="ja-JP" sz="1100" dirty="0" smtClean="0">
              <a:latin typeface="+mn-ea"/>
            </a:endParaRPr>
          </a:p>
          <a:p>
            <a:pPr defTabSz="304812">
              <a:tabLst>
                <a:tab pos="152406" algn="l"/>
              </a:tabLst>
              <a:defRPr/>
            </a:pPr>
            <a:r>
              <a:rPr lang="ja-JP" altLang="en-US" sz="1100" dirty="0" smtClean="0">
                <a:latin typeface="+mn-ea"/>
              </a:rPr>
              <a:t>                固有の</a:t>
            </a:r>
            <a:r>
              <a:rPr lang="en-US" altLang="ja-JP" sz="1100" dirty="0" smtClean="0">
                <a:latin typeface="+mn-ea"/>
              </a:rPr>
              <a:t>ID</a:t>
            </a:r>
            <a:r>
              <a:rPr lang="ja-JP" altLang="en-US" sz="1100" dirty="0" smtClean="0">
                <a:latin typeface="+mn-ea"/>
              </a:rPr>
              <a:t>を割当</a:t>
            </a:r>
            <a:endParaRPr lang="en-US" altLang="ja-JP" sz="1100" dirty="0" smtClean="0">
              <a:latin typeface="+mn-ea"/>
            </a:endParaRPr>
          </a:p>
          <a:p>
            <a:pPr defTabSz="304812">
              <a:tabLst>
                <a:tab pos="152406" algn="l"/>
              </a:tabLst>
              <a:defRPr/>
            </a:pPr>
            <a:r>
              <a:rPr lang="en-US" altLang="ja-JP" sz="1100" dirty="0" smtClean="0">
                <a:latin typeface="+mn-ea"/>
              </a:rPr>
              <a:t>STEP B2: </a:t>
            </a:r>
            <a:r>
              <a:rPr lang="ja-JP" altLang="en-US" sz="1100" dirty="0" smtClean="0">
                <a:latin typeface="+mn-ea"/>
              </a:rPr>
              <a:t>各ソースコードを抽象構文木に変換</a:t>
            </a:r>
            <a:endParaRPr lang="en-US" altLang="ja-JP" sz="1100" dirty="0" smtClean="0">
              <a:latin typeface="+mn-ea"/>
            </a:endParaRPr>
          </a:p>
          <a:p>
            <a:pPr defTabSz="304812">
              <a:tabLst>
                <a:tab pos="152406" algn="l"/>
              </a:tabLst>
              <a:defRPr/>
            </a:pPr>
            <a:r>
              <a:rPr lang="en-US" altLang="ja-JP" sz="1100" dirty="0" smtClean="0">
                <a:latin typeface="+mn-ea"/>
              </a:rPr>
              <a:t>STEP B3: </a:t>
            </a:r>
            <a:r>
              <a:rPr lang="ja-JP" altLang="en-US" sz="1100" dirty="0" smtClean="0">
                <a:latin typeface="+mn-ea"/>
              </a:rPr>
              <a:t>抽象構文木を説明変数，</a:t>
            </a:r>
            <a:r>
              <a:rPr lang="en-US" altLang="ja-JP" sz="1100" dirty="0" smtClean="0">
                <a:latin typeface="+mn-ea"/>
              </a:rPr>
              <a:t>ID</a:t>
            </a:r>
            <a:r>
              <a:rPr lang="ja-JP" altLang="en-US" sz="1100" dirty="0" smtClean="0">
                <a:latin typeface="+mn-ea"/>
              </a:rPr>
              <a:t>を目的変数とした教師あり</a:t>
            </a:r>
            <a:r>
              <a:rPr lang="en-US" altLang="ja-JP" sz="1100" dirty="0" smtClean="0">
                <a:latin typeface="+mn-ea"/>
              </a:rPr>
              <a:t/>
            </a:r>
            <a:br>
              <a:rPr lang="en-US" altLang="ja-JP" sz="1100" dirty="0" smtClean="0">
                <a:latin typeface="+mn-ea"/>
              </a:rPr>
            </a:br>
            <a:r>
              <a:rPr lang="en-US" altLang="ja-JP" sz="1100" dirty="0" smtClean="0">
                <a:latin typeface="+mn-ea"/>
              </a:rPr>
              <a:t>                </a:t>
            </a:r>
            <a:r>
              <a:rPr lang="ja-JP" altLang="en-US" sz="1100" dirty="0" smtClean="0">
                <a:latin typeface="+mn-ea"/>
              </a:rPr>
              <a:t>学習を実行</a:t>
            </a:r>
            <a:endParaRPr lang="en-US" altLang="ja-JP" sz="1100" dirty="0" smtClean="0">
              <a:latin typeface="+mn-ea"/>
            </a:endParaRPr>
          </a:p>
          <a:p>
            <a:pPr marL="171450" indent="-171450" defTabSz="304812">
              <a:buClr>
                <a:schemeClr val="tx1"/>
              </a:buClr>
              <a:buFont typeface="Wingdings" panose="05000000000000000000" pitchFamily="2" charset="2"/>
              <a:buChar char="Ø"/>
              <a:tabLst>
                <a:tab pos="152406" algn="l"/>
              </a:tabLst>
              <a:defRPr/>
            </a:pPr>
            <a:r>
              <a:rPr lang="ja-JP" altLang="en-US" sz="1100" dirty="0" smtClean="0">
                <a:solidFill>
                  <a:srgbClr val="FF0000"/>
                </a:solidFill>
                <a:latin typeface="+mn-ea"/>
              </a:rPr>
              <a:t>ソースコードの抽象</a:t>
            </a:r>
            <a:r>
              <a:rPr lang="ja-JP" altLang="en-US" sz="1100" dirty="0">
                <a:solidFill>
                  <a:srgbClr val="FF0000"/>
                </a:solidFill>
                <a:latin typeface="+mn-ea"/>
              </a:rPr>
              <a:t>構文</a:t>
            </a:r>
            <a:r>
              <a:rPr lang="ja-JP" altLang="en-US" sz="1100" dirty="0" smtClean="0">
                <a:solidFill>
                  <a:srgbClr val="FF0000"/>
                </a:solidFill>
                <a:latin typeface="+mn-ea"/>
              </a:rPr>
              <a:t>木を入力するとそのソースコードが属する可能性の高いクラスタの</a:t>
            </a:r>
            <a:r>
              <a:rPr lang="en-US" altLang="ja-JP" sz="1100" dirty="0" smtClean="0">
                <a:solidFill>
                  <a:srgbClr val="FF0000"/>
                </a:solidFill>
                <a:latin typeface="+mn-ea"/>
              </a:rPr>
              <a:t>ID</a:t>
            </a:r>
            <a:r>
              <a:rPr lang="ja-JP" altLang="en-US" sz="1100" dirty="0" smtClean="0">
                <a:solidFill>
                  <a:srgbClr val="FF0000"/>
                </a:solidFill>
                <a:latin typeface="+mn-ea"/>
              </a:rPr>
              <a:t>を推測するモデルを作成</a:t>
            </a:r>
            <a:endParaRPr lang="en-US" altLang="ja-JP" sz="1100" dirty="0" smtClean="0">
              <a:solidFill>
                <a:srgbClr val="FF0000"/>
              </a:solidFill>
              <a:latin typeface="+mn-ea"/>
            </a:endParaRPr>
          </a:p>
        </p:txBody>
      </p:sp>
      <p:sp>
        <p:nvSpPr>
          <p:cNvPr id="183" name="テキスト ボックス 182"/>
          <p:cNvSpPr txBox="1"/>
          <p:nvPr/>
        </p:nvSpPr>
        <p:spPr>
          <a:xfrm>
            <a:off x="4884456" y="6556881"/>
            <a:ext cx="2492990" cy="276999"/>
          </a:xfrm>
          <a:prstGeom prst="rect">
            <a:avLst/>
          </a:prstGeom>
          <a:noFill/>
          <a:ln>
            <a:solidFill>
              <a:schemeClr val="tx1"/>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1200" b="1" dirty="0" smtClean="0"/>
              <a:t>評価</a:t>
            </a:r>
            <a:r>
              <a:rPr lang="ja-JP" altLang="en-US" sz="1200" b="1" dirty="0"/>
              <a:t>実験</a:t>
            </a:r>
            <a:r>
              <a:rPr lang="ja-JP" altLang="en-US" sz="1200" b="1" dirty="0" smtClean="0"/>
              <a:t>に使用するデータセット</a:t>
            </a:r>
            <a:endParaRPr lang="ja-JP" altLang="en-US" sz="1200" b="1" dirty="0"/>
          </a:p>
        </p:txBody>
      </p:sp>
      <p:sp>
        <p:nvSpPr>
          <p:cNvPr id="184" name="テキスト ボックス 183"/>
          <p:cNvSpPr txBox="1"/>
          <p:nvPr/>
        </p:nvSpPr>
        <p:spPr>
          <a:xfrm>
            <a:off x="4884456" y="6853237"/>
            <a:ext cx="4297088" cy="461665"/>
          </a:xfrm>
          <a:prstGeom prst="rect">
            <a:avLst/>
          </a:prstGeom>
          <a:noFill/>
        </p:spPr>
        <p:txBody>
          <a:bodyPr wrap="square" rtlCol="0" anchor="t">
            <a:spAutoFit/>
          </a:bodyPr>
          <a:lstStyle/>
          <a:p>
            <a:pPr defTabSz="304812">
              <a:tabLst>
                <a:tab pos="152406" algn="l"/>
              </a:tabLst>
              <a:defRPr/>
            </a:pPr>
            <a:r>
              <a:rPr lang="en-US" altLang="ja-JP" sz="1200" dirty="0" smtClean="0">
                <a:latin typeface="+mn-ea"/>
              </a:rPr>
              <a:t>OpenSSL 0.9.1~1.1.0*</a:t>
            </a:r>
            <a:r>
              <a:rPr lang="en-US" altLang="ja-JP" sz="1200" baseline="30000" dirty="0" smtClean="0">
                <a:latin typeface="+mn-ea"/>
              </a:rPr>
              <a:t>1</a:t>
            </a:r>
            <a:r>
              <a:rPr lang="ja-JP" altLang="en-US" sz="1200" dirty="0" smtClean="0">
                <a:latin typeface="+mn-ea"/>
              </a:rPr>
              <a:t>を利用したデータセット</a:t>
            </a:r>
            <a:endParaRPr lang="en-US" altLang="ja-JP" sz="1200" dirty="0" smtClean="0">
              <a:latin typeface="+mn-ea"/>
            </a:endParaRPr>
          </a:p>
          <a:p>
            <a:pPr marL="241945" indent="-241945" defTabSz="304812">
              <a:buFont typeface="Wingdings" panose="05000000000000000000" pitchFamily="2" charset="2"/>
              <a:buChar char="Ø"/>
              <a:tabLst>
                <a:tab pos="152406" algn="l"/>
              </a:tabLst>
              <a:defRPr/>
            </a:pPr>
            <a:r>
              <a:rPr lang="ja-JP" altLang="en-US" sz="1200" dirty="0">
                <a:latin typeface="+mn-ea"/>
              </a:rPr>
              <a:t>構文的</a:t>
            </a:r>
            <a:r>
              <a:rPr lang="ja-JP" altLang="en-US" sz="1200" dirty="0" smtClean="0">
                <a:latin typeface="+mn-ea"/>
              </a:rPr>
              <a:t>に類似したソースコードのクラスタ</a:t>
            </a:r>
            <a:r>
              <a:rPr lang="en-US" altLang="ja-JP" sz="1200" dirty="0" smtClean="0">
                <a:latin typeface="+mn-ea"/>
              </a:rPr>
              <a:t>20</a:t>
            </a:r>
            <a:r>
              <a:rPr lang="ja-JP" altLang="en-US" sz="1200" dirty="0" smtClean="0">
                <a:latin typeface="+mn-ea"/>
              </a:rPr>
              <a:t>個</a:t>
            </a:r>
            <a:endParaRPr lang="en-US" altLang="ja-JP" sz="1200" dirty="0">
              <a:latin typeface="+mn-ea"/>
            </a:endParaRPr>
          </a:p>
        </p:txBody>
      </p:sp>
      <p:sp>
        <p:nvSpPr>
          <p:cNvPr id="185" name="テキスト ボックス 184"/>
          <p:cNvSpPr txBox="1"/>
          <p:nvPr/>
        </p:nvSpPr>
        <p:spPr>
          <a:xfrm>
            <a:off x="4884456" y="7342650"/>
            <a:ext cx="1415772" cy="276999"/>
          </a:xfrm>
          <a:prstGeom prst="rect">
            <a:avLst/>
          </a:prstGeom>
          <a:noFill/>
          <a:ln>
            <a:solidFill>
              <a:schemeClr val="tx1"/>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1200" b="1" dirty="0" smtClean="0"/>
              <a:t>ベースライン手法</a:t>
            </a:r>
            <a:endParaRPr lang="ja-JP" altLang="en-US" sz="1200" b="1" dirty="0"/>
          </a:p>
        </p:txBody>
      </p:sp>
      <p:sp>
        <p:nvSpPr>
          <p:cNvPr id="186" name="テキスト ボックス 185"/>
          <p:cNvSpPr txBox="1"/>
          <p:nvPr/>
        </p:nvSpPr>
        <p:spPr>
          <a:xfrm>
            <a:off x="4884456" y="7624987"/>
            <a:ext cx="4297088" cy="830997"/>
          </a:xfrm>
          <a:prstGeom prst="rect">
            <a:avLst/>
          </a:prstGeom>
          <a:noFill/>
        </p:spPr>
        <p:txBody>
          <a:bodyPr wrap="square" rtlCol="0">
            <a:spAutoFit/>
          </a:bodyPr>
          <a:lstStyle/>
          <a:p>
            <a:pPr marL="171450" indent="-171450" defTabSz="304812">
              <a:buFont typeface="Arial" panose="020B0604020202020204" pitchFamily="34" charset="0"/>
              <a:buChar char="•"/>
              <a:tabLst>
                <a:tab pos="152406" algn="l"/>
              </a:tabLst>
              <a:defRPr/>
            </a:pPr>
            <a:r>
              <a:rPr lang="en-US" altLang="ja-JP" sz="1200" dirty="0" smtClean="0">
                <a:latin typeface="+mn-ea"/>
              </a:rPr>
              <a:t>Method-oriented</a:t>
            </a:r>
          </a:p>
          <a:p>
            <a:pPr marL="628566" lvl="1" indent="-171450" defTabSz="304812">
              <a:buFont typeface="Wingdings" panose="05000000000000000000" pitchFamily="2" charset="2"/>
              <a:buChar char="Ø"/>
              <a:tabLst>
                <a:tab pos="152406" algn="l"/>
              </a:tabLst>
              <a:defRPr/>
            </a:pPr>
            <a:r>
              <a:rPr lang="ja-JP" altLang="en-US" sz="1200" dirty="0" smtClean="0">
                <a:latin typeface="+mn-ea"/>
              </a:rPr>
              <a:t>各クラスタに含まれるメソッド数が均等</a:t>
            </a:r>
            <a:endParaRPr lang="en-US" altLang="ja-JP" sz="1200" dirty="0" smtClean="0">
              <a:latin typeface="+mn-ea"/>
            </a:endParaRPr>
          </a:p>
          <a:p>
            <a:pPr marL="171450" indent="-171450" defTabSz="304812">
              <a:buFont typeface="Arial" panose="020B0604020202020204" pitchFamily="34" charset="0"/>
              <a:buChar char="•"/>
              <a:tabLst>
                <a:tab pos="152406" algn="l"/>
              </a:tabLst>
              <a:defRPr/>
            </a:pPr>
            <a:r>
              <a:rPr lang="en-US" altLang="ja-JP" sz="1200" dirty="0" smtClean="0">
                <a:latin typeface="+mn-ea"/>
              </a:rPr>
              <a:t>Node-oriented</a:t>
            </a:r>
          </a:p>
          <a:p>
            <a:pPr marL="628566" lvl="1" indent="-171450" defTabSz="304812">
              <a:buFont typeface="Wingdings" panose="05000000000000000000" pitchFamily="2" charset="2"/>
              <a:buChar char="Ø"/>
              <a:tabLst>
                <a:tab pos="152406" algn="l"/>
              </a:tabLst>
              <a:defRPr/>
            </a:pPr>
            <a:r>
              <a:rPr lang="ja-JP" altLang="en-US" sz="1200" dirty="0" smtClean="0">
                <a:latin typeface="+mn-ea"/>
              </a:rPr>
              <a:t>各クラスタに含まれるノード数が</a:t>
            </a:r>
            <a:r>
              <a:rPr lang="ja-JP" altLang="en-US" sz="1200" dirty="0">
                <a:latin typeface="+mn-ea"/>
              </a:rPr>
              <a:t>均等</a:t>
            </a:r>
            <a:endParaRPr lang="en-US" altLang="ja-JP" sz="1200" dirty="0">
              <a:latin typeface="+mn-ea"/>
            </a:endParaRPr>
          </a:p>
        </p:txBody>
      </p:sp>
      <p:sp>
        <p:nvSpPr>
          <p:cNvPr id="187" name="テキスト ボックス 186"/>
          <p:cNvSpPr txBox="1"/>
          <p:nvPr/>
        </p:nvSpPr>
        <p:spPr>
          <a:xfrm>
            <a:off x="4881111" y="8476364"/>
            <a:ext cx="877163" cy="300852"/>
          </a:xfrm>
          <a:prstGeom prst="rect">
            <a:avLst/>
          </a:prstGeom>
          <a:solidFill>
            <a:schemeClr val="accent1">
              <a:lumMod val="20000"/>
              <a:lumOff val="80000"/>
            </a:schemeClr>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1355" b="1" dirty="0" smtClean="0"/>
              <a:t>実験結果</a:t>
            </a:r>
            <a:endParaRPr lang="ja-JP" altLang="en-US" sz="1355" b="1" dirty="0"/>
          </a:p>
        </p:txBody>
      </p:sp>
      <p:graphicFrame>
        <p:nvGraphicFramePr>
          <p:cNvPr id="188" name="グラフ 187"/>
          <p:cNvGraphicFramePr>
            <a:graphicFrameLocks/>
          </p:cNvGraphicFramePr>
          <p:nvPr>
            <p:extLst/>
          </p:nvPr>
        </p:nvGraphicFramePr>
        <p:xfrm>
          <a:off x="6300228" y="8749022"/>
          <a:ext cx="3130407" cy="2206515"/>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 name="表 1"/>
          <p:cNvGraphicFramePr>
            <a:graphicFrameLocks noGrp="1"/>
          </p:cNvGraphicFramePr>
          <p:nvPr>
            <p:extLst/>
          </p:nvPr>
        </p:nvGraphicFramePr>
        <p:xfrm>
          <a:off x="4881111" y="8992103"/>
          <a:ext cx="1346200" cy="1203960"/>
        </p:xfrm>
        <a:graphic>
          <a:graphicData uri="http://schemas.openxmlformats.org/drawingml/2006/table">
            <a:tbl>
              <a:tblPr firstRow="1">
                <a:tableStyleId>{74C1A8A3-306A-4EB7-A6B1-4F7E0EB9C5D6}</a:tableStyleId>
              </a:tblPr>
              <a:tblGrid>
                <a:gridCol w="673100">
                  <a:extLst>
                    <a:ext uri="{9D8B030D-6E8A-4147-A177-3AD203B41FA5}">
                      <a16:colId xmlns:a16="http://schemas.microsoft.com/office/drawing/2014/main" val="3023716133"/>
                    </a:ext>
                  </a:extLst>
                </a:gridCol>
                <a:gridCol w="673100">
                  <a:extLst>
                    <a:ext uri="{9D8B030D-6E8A-4147-A177-3AD203B41FA5}">
                      <a16:colId xmlns:a16="http://schemas.microsoft.com/office/drawing/2014/main" val="3983712934"/>
                    </a:ext>
                  </a:extLst>
                </a:gridCol>
              </a:tblGrid>
              <a:tr h="228600">
                <a:tc>
                  <a:txBody>
                    <a:bodyPr/>
                    <a:lstStyle/>
                    <a:p>
                      <a:pPr algn="l" fontAlgn="ctr"/>
                      <a:r>
                        <a:rPr lang="ja-JP" altLang="en-US" sz="1200" u="none" strike="noStrike" dirty="0">
                          <a:effectLst/>
                        </a:rPr>
                        <a:t>手法</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l" fontAlgn="ctr"/>
                      <a:r>
                        <a:rPr lang="ja-JP" altLang="en-US" sz="1200" u="none" strike="noStrike">
                          <a:effectLst/>
                        </a:rPr>
                        <a:t>分類精度</a:t>
                      </a:r>
                      <a:endParaRPr lang="ja-JP" altLang="en-US" sz="12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extLst>
                  <a:ext uri="{0D108BD9-81ED-4DB2-BD59-A6C34878D82A}">
                    <a16:rowId xmlns:a16="http://schemas.microsoft.com/office/drawing/2014/main" val="4056047873"/>
                  </a:ext>
                </a:extLst>
              </a:tr>
              <a:tr h="228600">
                <a:tc>
                  <a:txBody>
                    <a:bodyPr/>
                    <a:lstStyle/>
                    <a:p>
                      <a:pPr algn="l" fontAlgn="ctr"/>
                      <a:r>
                        <a:rPr lang="en-US" sz="1200" u="none" strike="noStrike" dirty="0">
                          <a:effectLst/>
                        </a:rPr>
                        <a:t>Method-oriented</a:t>
                      </a:r>
                      <a:endParaRPr 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200" u="none" strike="noStrike">
                          <a:effectLst/>
                        </a:rPr>
                        <a:t>0.92</a:t>
                      </a:r>
                      <a:endParaRPr lang="en-US" altLang="ja-JP" sz="12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extLst>
                  <a:ext uri="{0D108BD9-81ED-4DB2-BD59-A6C34878D82A}">
                    <a16:rowId xmlns:a16="http://schemas.microsoft.com/office/drawing/2014/main" val="2210025704"/>
                  </a:ext>
                </a:extLst>
              </a:tr>
              <a:tr h="228600">
                <a:tc>
                  <a:txBody>
                    <a:bodyPr/>
                    <a:lstStyle/>
                    <a:p>
                      <a:pPr algn="l" fontAlgn="ctr"/>
                      <a:r>
                        <a:rPr lang="en-US" sz="1200" u="none" strike="noStrike" dirty="0">
                          <a:effectLst/>
                        </a:rPr>
                        <a:t>Node-oriented</a:t>
                      </a:r>
                      <a:endParaRPr 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200" u="none" strike="noStrike" dirty="0">
                          <a:effectLst/>
                        </a:rPr>
                        <a:t>0.94</a:t>
                      </a:r>
                      <a:endPar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extLst>
                  <a:ext uri="{0D108BD9-81ED-4DB2-BD59-A6C34878D82A}">
                    <a16:rowId xmlns:a16="http://schemas.microsoft.com/office/drawing/2014/main" val="2194016027"/>
                  </a:ext>
                </a:extLst>
              </a:tr>
              <a:tr h="228600">
                <a:tc>
                  <a:txBody>
                    <a:bodyPr/>
                    <a:lstStyle/>
                    <a:p>
                      <a:pPr algn="l" fontAlgn="ctr"/>
                      <a:r>
                        <a:rPr lang="ja-JP" altLang="en-US" sz="1200" u="none" strike="noStrike">
                          <a:effectLst/>
                        </a:rPr>
                        <a:t>提案手法</a:t>
                      </a:r>
                      <a:endParaRPr lang="ja-JP" altLang="en-US" sz="12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200" u="none" strike="noStrike" dirty="0" smtClean="0">
                          <a:effectLst/>
                        </a:rPr>
                        <a:t>1.00</a:t>
                      </a:r>
                      <a:endPar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extLst>
                  <a:ext uri="{0D108BD9-81ED-4DB2-BD59-A6C34878D82A}">
                    <a16:rowId xmlns:a16="http://schemas.microsoft.com/office/drawing/2014/main" val="2061562807"/>
                  </a:ext>
                </a:extLst>
              </a:tr>
            </a:tbl>
          </a:graphicData>
        </a:graphic>
      </p:graphicFrame>
      <p:sp>
        <p:nvSpPr>
          <p:cNvPr id="190" name="テキスト ボックス 189"/>
          <p:cNvSpPr txBox="1"/>
          <p:nvPr/>
        </p:nvSpPr>
        <p:spPr>
          <a:xfrm>
            <a:off x="4855872" y="10897135"/>
            <a:ext cx="4297088" cy="461665"/>
          </a:xfrm>
          <a:prstGeom prst="rect">
            <a:avLst/>
          </a:prstGeom>
          <a:solidFill>
            <a:schemeClr val="accent4">
              <a:lumMod val="20000"/>
              <a:lumOff val="80000"/>
            </a:schemeClr>
          </a:solidFill>
          <a:ln>
            <a:solidFill>
              <a:schemeClr val="tx1"/>
            </a:solidFill>
          </a:ln>
        </p:spPr>
        <p:txBody>
          <a:bodyPr wrap="square" rtlCol="0">
            <a:spAutoFit/>
          </a:bodyPr>
          <a:lstStyle/>
          <a:p>
            <a:pPr defTabSz="304812">
              <a:tabLst>
                <a:tab pos="152406" algn="l"/>
              </a:tabLst>
              <a:defRPr/>
            </a:pPr>
            <a:r>
              <a:rPr lang="ja-JP" altLang="en-US" sz="1200" dirty="0" smtClean="0">
                <a:latin typeface="+mn-ea"/>
              </a:rPr>
              <a:t>提案手法を用いて構築したデータセットで訓練したモデルはベースライン手法よりも高い分類精度</a:t>
            </a:r>
            <a:endParaRPr lang="en-US" altLang="ja-JP" sz="1200" dirty="0">
              <a:latin typeface="+mn-ea"/>
            </a:endParaRPr>
          </a:p>
        </p:txBody>
      </p:sp>
      <p:sp>
        <p:nvSpPr>
          <p:cNvPr id="6" name="正方形/長方形 5"/>
          <p:cNvSpPr/>
          <p:nvPr/>
        </p:nvSpPr>
        <p:spPr>
          <a:xfrm>
            <a:off x="6149252" y="12514103"/>
            <a:ext cx="4800600" cy="246221"/>
          </a:xfrm>
          <a:prstGeom prst="rect">
            <a:avLst/>
          </a:prstGeom>
        </p:spPr>
        <p:txBody>
          <a:bodyPr>
            <a:spAutoFit/>
          </a:bodyPr>
          <a:lstStyle/>
          <a:p>
            <a:r>
              <a:rPr lang="ja-JP" altLang="en-US" sz="1000" dirty="0"/>
              <a:t>本研究は </a:t>
            </a:r>
            <a:r>
              <a:rPr lang="en-US" altLang="ja-JP" sz="1000" dirty="0"/>
              <a:t>JSPS </a:t>
            </a:r>
            <a:r>
              <a:rPr lang="ja-JP" altLang="en-US" sz="1000" dirty="0"/>
              <a:t>科研費 </a:t>
            </a:r>
            <a:r>
              <a:rPr lang="en-US" altLang="ja-JP" sz="1000" dirty="0"/>
              <a:t>18H04094 </a:t>
            </a:r>
            <a:r>
              <a:rPr lang="ja-JP" altLang="en-US" sz="1000" dirty="0"/>
              <a:t>の助成を受けたものです。</a:t>
            </a:r>
          </a:p>
        </p:txBody>
      </p:sp>
      <p:cxnSp>
        <p:nvCxnSpPr>
          <p:cNvPr id="105" name="曲線コネクタ 104"/>
          <p:cNvCxnSpPr>
            <a:stCxn id="130" idx="2"/>
            <a:endCxn id="84" idx="2"/>
          </p:cNvCxnSpPr>
          <p:nvPr/>
        </p:nvCxnSpPr>
        <p:spPr>
          <a:xfrm rot="5400000" flipH="1">
            <a:off x="7013057" y="3394776"/>
            <a:ext cx="6550" cy="2839646"/>
          </a:xfrm>
          <a:prstGeom prst="curvedConnector3">
            <a:avLst>
              <a:gd name="adj1" fmla="val -9009267"/>
            </a:avLst>
          </a:prstGeom>
          <a:ln w="28575">
            <a:solidFill>
              <a:schemeClr val="accent4">
                <a:lumMod val="75000"/>
              </a:schemeClr>
            </a:solidFill>
            <a:tailEnd type="triangle"/>
          </a:ln>
        </p:spPr>
        <p:style>
          <a:lnRef idx="1">
            <a:schemeClr val="dk1"/>
          </a:lnRef>
          <a:fillRef idx="0">
            <a:schemeClr val="dk1"/>
          </a:fillRef>
          <a:effectRef idx="0">
            <a:schemeClr val="dk1"/>
          </a:effectRef>
          <a:fontRef idx="minor">
            <a:schemeClr val="tx1"/>
          </a:fontRef>
        </p:style>
      </p:cxnSp>
      <p:sp>
        <p:nvSpPr>
          <p:cNvPr id="146" name="角丸四角形 145"/>
          <p:cNvSpPr/>
          <p:nvPr/>
        </p:nvSpPr>
        <p:spPr>
          <a:xfrm>
            <a:off x="6602583" y="5059482"/>
            <a:ext cx="631596" cy="70209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74" name="テキスト ボックス 73"/>
          <p:cNvSpPr txBox="1"/>
          <p:nvPr/>
        </p:nvSpPr>
        <p:spPr>
          <a:xfrm>
            <a:off x="4854434" y="1499740"/>
            <a:ext cx="3954929" cy="307777"/>
          </a:xfrm>
          <a:prstGeom prst="rect">
            <a:avLst/>
          </a:prstGeom>
          <a:solidFill>
            <a:schemeClr val="accent1">
              <a:lumMod val="20000"/>
              <a:lumOff val="80000"/>
            </a:schemeClr>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1400" b="1" dirty="0">
                <a:latin typeface="+mn-ea"/>
              </a:rPr>
              <a:t>提案手法</a:t>
            </a:r>
            <a:r>
              <a:rPr lang="ja-JP" altLang="en-US" sz="1400" b="1" dirty="0" smtClean="0">
                <a:latin typeface="+mn-ea"/>
              </a:rPr>
              <a:t>：動的な学習用データセット改善手法</a:t>
            </a:r>
            <a:endParaRPr lang="ja-JP" altLang="en-US" sz="1355" b="1" dirty="0"/>
          </a:p>
        </p:txBody>
      </p:sp>
      <p:sp>
        <p:nvSpPr>
          <p:cNvPr id="66" name="角丸四角形 65"/>
          <p:cNvSpPr/>
          <p:nvPr/>
        </p:nvSpPr>
        <p:spPr>
          <a:xfrm>
            <a:off x="8127935" y="3213113"/>
            <a:ext cx="631596" cy="67156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nvGrpSpPr>
          <p:cNvPr id="67" name="グループ化 66"/>
          <p:cNvGrpSpPr/>
          <p:nvPr/>
        </p:nvGrpSpPr>
        <p:grpSpPr>
          <a:xfrm>
            <a:off x="5375481" y="3501128"/>
            <a:ext cx="437940" cy="468000"/>
            <a:chOff x="1061135" y="1896255"/>
            <a:chExt cx="668637" cy="801974"/>
          </a:xfrm>
        </p:grpSpPr>
        <p:grpSp>
          <p:nvGrpSpPr>
            <p:cNvPr id="68" name="グループ化 67"/>
            <p:cNvGrpSpPr/>
            <p:nvPr/>
          </p:nvGrpSpPr>
          <p:grpSpPr>
            <a:xfrm>
              <a:off x="1064302" y="1896255"/>
              <a:ext cx="659568" cy="801974"/>
              <a:chOff x="1064302" y="1896255"/>
              <a:chExt cx="659568" cy="801974"/>
            </a:xfrm>
          </p:grpSpPr>
          <p:sp>
            <p:nvSpPr>
              <p:cNvPr id="70" name="メモ 69"/>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73" name="メモ 72"/>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75" name="メモ 74"/>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sp>
          <p:nvSpPr>
            <p:cNvPr id="69" name="テキスト ボックス 68"/>
            <p:cNvSpPr txBox="1"/>
            <p:nvPr/>
          </p:nvSpPr>
          <p:spPr>
            <a:xfrm>
              <a:off x="1061135" y="2104724"/>
              <a:ext cx="668637" cy="474671"/>
            </a:xfrm>
            <a:prstGeom prst="rect">
              <a:avLst/>
            </a:prstGeom>
            <a:solidFill>
              <a:schemeClr val="bg1"/>
            </a:solidFill>
            <a:ln>
              <a:solidFill>
                <a:schemeClr val="tx1"/>
              </a:solidFill>
            </a:ln>
          </p:spPr>
          <p:txBody>
            <a:bodyPr wrap="none" rtlCol="0">
              <a:spAutoFit/>
            </a:bodyPr>
            <a:lstStyle/>
            <a:p>
              <a:pPr algn="ctr"/>
              <a:r>
                <a:rPr kumimoji="1" lang="en-US" altLang="ja-JP" sz="1200" dirty="0" smtClean="0"/>
                <a:t>ID:1</a:t>
              </a:r>
              <a:endParaRPr kumimoji="1" lang="ja-JP" altLang="en-US" sz="1200" dirty="0"/>
            </a:p>
          </p:txBody>
        </p:sp>
      </p:grpSp>
      <mc:AlternateContent xmlns:mc="http://schemas.openxmlformats.org/markup-compatibility/2006" xmlns:a14="http://schemas.microsoft.com/office/drawing/2010/main">
        <mc:Choice Requires="a14">
          <p:sp>
            <p:nvSpPr>
              <p:cNvPr id="83" name="テキスト ボックス 82"/>
              <p:cNvSpPr txBox="1"/>
              <p:nvPr/>
            </p:nvSpPr>
            <p:spPr>
              <a:xfrm>
                <a:off x="5547815" y="4004443"/>
                <a:ext cx="83356" cy="18466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p:txBody>
          </p:sp>
        </mc:Choice>
        <mc:Fallback xmlns="">
          <p:sp>
            <p:nvSpPr>
              <p:cNvPr id="83" name="テキスト ボックス 82"/>
              <p:cNvSpPr txBox="1">
                <a:spLocks noRot="1" noChangeAspect="1" noMove="1" noResize="1" noEditPoints="1" noAdjustHandles="1" noChangeArrowheads="1" noChangeShapeType="1" noTextEdit="1"/>
              </p:cNvSpPr>
              <p:nvPr/>
            </p:nvSpPr>
            <p:spPr>
              <a:xfrm>
                <a:off x="5547815" y="4004443"/>
                <a:ext cx="83356" cy="184666"/>
              </a:xfrm>
              <a:prstGeom prst="rect">
                <a:avLst/>
              </a:prstGeom>
              <a:blipFill>
                <a:blip r:embed="rId8"/>
                <a:stretch>
                  <a:fillRect l="-35714" r="-35714" b="-3333"/>
                </a:stretch>
              </a:blipFill>
            </p:spPr>
            <p:txBody>
              <a:bodyPr/>
              <a:lstStyle/>
              <a:p>
                <a:r>
                  <a:rPr lang="ja-JP" altLang="en-US">
                    <a:noFill/>
                  </a:rPr>
                  <a:t> </a:t>
                </a:r>
              </a:p>
            </p:txBody>
          </p:sp>
        </mc:Fallback>
      </mc:AlternateContent>
      <p:sp>
        <p:nvSpPr>
          <p:cNvPr id="84" name="角丸四角形 83"/>
          <p:cNvSpPr/>
          <p:nvPr/>
        </p:nvSpPr>
        <p:spPr>
          <a:xfrm>
            <a:off x="5269430" y="3386989"/>
            <a:ext cx="654158" cy="142433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85" name="テキスト ボックス 84"/>
          <p:cNvSpPr txBox="1"/>
          <p:nvPr/>
        </p:nvSpPr>
        <p:spPr>
          <a:xfrm>
            <a:off x="4897298" y="3181326"/>
            <a:ext cx="1396536" cy="253916"/>
          </a:xfrm>
          <a:prstGeom prst="rect">
            <a:avLst/>
          </a:prstGeom>
          <a:solidFill>
            <a:schemeClr val="bg1"/>
          </a:solidFill>
          <a:ln>
            <a:solidFill>
              <a:schemeClr val="tx1"/>
            </a:solidFill>
          </a:ln>
        </p:spPr>
        <p:txBody>
          <a:bodyPr wrap="none" rtlCol="0">
            <a:spAutoFit/>
          </a:bodyPr>
          <a:lstStyle/>
          <a:p>
            <a:pPr algn="ctr"/>
            <a:r>
              <a:rPr kumimoji="1" lang="ja-JP" altLang="en-US" sz="1050" dirty="0" smtClean="0"/>
              <a:t>学習用データセット</a:t>
            </a:r>
            <a:endParaRPr kumimoji="1" lang="ja-JP" altLang="en-US" sz="1050" dirty="0"/>
          </a:p>
        </p:txBody>
      </p:sp>
      <p:sp>
        <p:nvSpPr>
          <p:cNvPr id="86" name="テキスト ボックス 85"/>
          <p:cNvSpPr txBox="1"/>
          <p:nvPr/>
        </p:nvSpPr>
        <p:spPr>
          <a:xfrm>
            <a:off x="6353151" y="3871314"/>
            <a:ext cx="1107996" cy="461665"/>
          </a:xfrm>
          <a:prstGeom prst="rect">
            <a:avLst/>
          </a:prstGeom>
          <a:solidFill>
            <a:schemeClr val="bg1"/>
          </a:solidFill>
          <a:ln>
            <a:solidFill>
              <a:schemeClr val="tx1"/>
            </a:solidFill>
          </a:ln>
        </p:spPr>
        <p:txBody>
          <a:bodyPr wrap="none" rtlCol="0">
            <a:spAutoFit/>
          </a:bodyPr>
          <a:lstStyle/>
          <a:p>
            <a:pPr algn="ctr"/>
            <a:r>
              <a:rPr lang="ja-JP" altLang="en-US" sz="1200" dirty="0" smtClean="0"/>
              <a:t>ソースコード</a:t>
            </a:r>
            <a:endParaRPr lang="en-US" altLang="ja-JP" sz="1200" dirty="0" smtClean="0"/>
          </a:p>
          <a:p>
            <a:pPr algn="ctr"/>
            <a:r>
              <a:rPr kumimoji="1" lang="ja-JP" altLang="en-US" sz="1200" dirty="0" smtClean="0"/>
              <a:t>分類モデル</a:t>
            </a:r>
            <a:endParaRPr kumimoji="1" lang="ja-JP" altLang="en-US" sz="1200" dirty="0"/>
          </a:p>
        </p:txBody>
      </p:sp>
      <p:cxnSp>
        <p:nvCxnSpPr>
          <p:cNvPr id="87" name="直線矢印コネクタ 86"/>
          <p:cNvCxnSpPr>
            <a:stCxn id="84" idx="3"/>
            <a:endCxn id="86" idx="1"/>
          </p:cNvCxnSpPr>
          <p:nvPr/>
        </p:nvCxnSpPr>
        <p:spPr>
          <a:xfrm>
            <a:off x="5923588" y="4099157"/>
            <a:ext cx="429563" cy="2990"/>
          </a:xfrm>
          <a:prstGeom prst="straightConnector1">
            <a:avLst/>
          </a:prstGeom>
          <a:ln w="28575">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9" name="右矢印 88"/>
          <p:cNvSpPr/>
          <p:nvPr/>
        </p:nvSpPr>
        <p:spPr>
          <a:xfrm rot="19433105">
            <a:off x="7543843" y="3696209"/>
            <a:ext cx="457200" cy="216883"/>
          </a:xfrm>
          <a:prstGeom prst="rightArrow">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90" name="右矢印 89"/>
          <p:cNvSpPr/>
          <p:nvPr/>
        </p:nvSpPr>
        <p:spPr>
          <a:xfrm rot="1680624">
            <a:off x="7543843" y="4250006"/>
            <a:ext cx="457200" cy="217895"/>
          </a:xfrm>
          <a:prstGeom prst="rightArrow">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91" name="テキスト ボックス 90"/>
          <p:cNvSpPr txBox="1"/>
          <p:nvPr/>
        </p:nvSpPr>
        <p:spPr>
          <a:xfrm>
            <a:off x="7857675" y="3057185"/>
            <a:ext cx="1172116" cy="261610"/>
          </a:xfrm>
          <a:prstGeom prst="rect">
            <a:avLst/>
          </a:prstGeom>
          <a:solidFill>
            <a:schemeClr val="bg1"/>
          </a:solidFill>
          <a:ln>
            <a:solidFill>
              <a:schemeClr val="tx1"/>
            </a:solidFill>
          </a:ln>
        </p:spPr>
        <p:txBody>
          <a:bodyPr wrap="none" rtlCol="0">
            <a:spAutoFit/>
          </a:bodyPr>
          <a:lstStyle/>
          <a:p>
            <a:pPr algn="ctr"/>
            <a:r>
              <a:rPr kumimoji="1" lang="ja-JP" altLang="en-US" sz="1050" dirty="0" smtClean="0"/>
              <a:t>分類成功データ</a:t>
            </a:r>
            <a:endParaRPr kumimoji="1" lang="ja-JP" altLang="en-US" sz="1050" dirty="0"/>
          </a:p>
        </p:txBody>
      </p:sp>
      <p:sp>
        <p:nvSpPr>
          <p:cNvPr id="107" name="テキスト ボックス 106"/>
          <p:cNvSpPr txBox="1"/>
          <p:nvPr/>
        </p:nvSpPr>
        <p:spPr>
          <a:xfrm>
            <a:off x="6619993" y="3392268"/>
            <a:ext cx="688586" cy="276999"/>
          </a:xfrm>
          <a:prstGeom prst="rect">
            <a:avLst/>
          </a:prstGeom>
          <a:solidFill>
            <a:schemeClr val="accent6">
              <a:lumMod val="20000"/>
              <a:lumOff val="80000"/>
            </a:schemeClr>
          </a:solidFill>
          <a:ln>
            <a:solidFill>
              <a:schemeClr val="tx1"/>
            </a:solidFill>
          </a:ln>
        </p:spPr>
        <p:txBody>
          <a:bodyPr wrap="none" rtlCol="0">
            <a:spAutoFit/>
          </a:bodyPr>
          <a:lstStyle/>
          <a:p>
            <a:r>
              <a:rPr kumimoji="1" lang="en-US" altLang="ja-JP" sz="1200" dirty="0" smtClean="0"/>
              <a:t>STEP A1</a:t>
            </a:r>
            <a:endParaRPr kumimoji="1" lang="ja-JP" altLang="en-US" sz="1200" dirty="0"/>
          </a:p>
        </p:txBody>
      </p:sp>
      <p:sp>
        <p:nvSpPr>
          <p:cNvPr id="115" name="テキスト ボックス 114"/>
          <p:cNvSpPr txBox="1"/>
          <p:nvPr/>
        </p:nvSpPr>
        <p:spPr>
          <a:xfrm>
            <a:off x="5813288" y="5453916"/>
            <a:ext cx="688586" cy="276999"/>
          </a:xfrm>
          <a:prstGeom prst="rect">
            <a:avLst/>
          </a:prstGeom>
          <a:solidFill>
            <a:schemeClr val="accent4">
              <a:lumMod val="40000"/>
              <a:lumOff val="60000"/>
            </a:schemeClr>
          </a:solidFill>
          <a:ln>
            <a:solidFill>
              <a:schemeClr val="tx1"/>
            </a:solidFill>
          </a:ln>
        </p:spPr>
        <p:txBody>
          <a:bodyPr wrap="none" rtlCol="0">
            <a:spAutoFit/>
          </a:bodyPr>
          <a:lstStyle/>
          <a:p>
            <a:r>
              <a:rPr kumimoji="1" lang="en-US" altLang="ja-JP" sz="1200" dirty="0" smtClean="0"/>
              <a:t>STEP A2</a:t>
            </a:r>
            <a:endParaRPr kumimoji="1" lang="ja-JP" altLang="en-US" sz="1200" dirty="0"/>
          </a:p>
        </p:txBody>
      </p:sp>
      <p:grpSp>
        <p:nvGrpSpPr>
          <p:cNvPr id="118" name="グループ化 117"/>
          <p:cNvGrpSpPr/>
          <p:nvPr/>
        </p:nvGrpSpPr>
        <p:grpSpPr>
          <a:xfrm>
            <a:off x="8219760" y="3347624"/>
            <a:ext cx="439200" cy="468000"/>
            <a:chOff x="1064302" y="1896255"/>
            <a:chExt cx="659568" cy="801974"/>
          </a:xfrm>
        </p:grpSpPr>
        <p:sp>
          <p:nvSpPr>
            <p:cNvPr id="120" name="メモ 119"/>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22" name="メモ 121"/>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23" name="メモ 122"/>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grpSp>
        <p:nvGrpSpPr>
          <p:cNvPr id="125" name="グループ化 124"/>
          <p:cNvGrpSpPr/>
          <p:nvPr/>
        </p:nvGrpSpPr>
        <p:grpSpPr>
          <a:xfrm>
            <a:off x="8206812" y="4262142"/>
            <a:ext cx="439200" cy="468000"/>
            <a:chOff x="1064302" y="1896255"/>
            <a:chExt cx="659568" cy="801974"/>
          </a:xfrm>
        </p:grpSpPr>
        <p:sp>
          <p:nvSpPr>
            <p:cNvPr id="127" name="メモ 126"/>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28" name="メモ 127"/>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29" name="メモ 128"/>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sp>
        <p:nvSpPr>
          <p:cNvPr id="130" name="角丸四角形 129"/>
          <p:cNvSpPr/>
          <p:nvPr/>
        </p:nvSpPr>
        <p:spPr>
          <a:xfrm>
            <a:off x="8120357" y="4119880"/>
            <a:ext cx="631596" cy="69799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99" name="テキスト ボックス 98"/>
          <p:cNvSpPr txBox="1"/>
          <p:nvPr/>
        </p:nvSpPr>
        <p:spPr>
          <a:xfrm>
            <a:off x="7880281" y="3963944"/>
            <a:ext cx="1172116" cy="261610"/>
          </a:xfrm>
          <a:prstGeom prst="rect">
            <a:avLst/>
          </a:prstGeom>
          <a:solidFill>
            <a:schemeClr val="bg1"/>
          </a:solidFill>
          <a:ln>
            <a:solidFill>
              <a:schemeClr val="tx1"/>
            </a:solidFill>
          </a:ln>
        </p:spPr>
        <p:txBody>
          <a:bodyPr wrap="none" rtlCol="0">
            <a:spAutoFit/>
          </a:bodyPr>
          <a:lstStyle/>
          <a:p>
            <a:pPr algn="ctr"/>
            <a:r>
              <a:rPr kumimoji="1" lang="ja-JP" altLang="en-US" sz="1050" dirty="0" smtClean="0"/>
              <a:t>分類失敗データ</a:t>
            </a:r>
            <a:endParaRPr kumimoji="1" lang="ja-JP" altLang="en-US" sz="1050" dirty="0"/>
          </a:p>
        </p:txBody>
      </p:sp>
      <p:grpSp>
        <p:nvGrpSpPr>
          <p:cNvPr id="131" name="グループ化 130"/>
          <p:cNvGrpSpPr/>
          <p:nvPr/>
        </p:nvGrpSpPr>
        <p:grpSpPr>
          <a:xfrm>
            <a:off x="6684884" y="5196505"/>
            <a:ext cx="439200" cy="468000"/>
            <a:chOff x="1064302" y="1896255"/>
            <a:chExt cx="659568" cy="801974"/>
          </a:xfrm>
        </p:grpSpPr>
        <p:sp>
          <p:nvSpPr>
            <p:cNvPr id="132" name="メモ 131"/>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33" name="メモ 132"/>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34" name="メモ 133"/>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grpSp>
        <p:nvGrpSpPr>
          <p:cNvPr id="136" name="グループ化 135"/>
          <p:cNvGrpSpPr/>
          <p:nvPr/>
        </p:nvGrpSpPr>
        <p:grpSpPr>
          <a:xfrm>
            <a:off x="5375481" y="4232536"/>
            <a:ext cx="439544" cy="468000"/>
            <a:chOff x="1059911" y="1896255"/>
            <a:chExt cx="671086" cy="801974"/>
          </a:xfrm>
        </p:grpSpPr>
        <p:grpSp>
          <p:nvGrpSpPr>
            <p:cNvPr id="137" name="グループ化 136"/>
            <p:cNvGrpSpPr/>
            <p:nvPr/>
          </p:nvGrpSpPr>
          <p:grpSpPr>
            <a:xfrm>
              <a:off x="1064302" y="1896255"/>
              <a:ext cx="659568" cy="801974"/>
              <a:chOff x="1064302" y="1896255"/>
              <a:chExt cx="659568" cy="801974"/>
            </a:xfrm>
          </p:grpSpPr>
          <p:sp>
            <p:nvSpPr>
              <p:cNvPr id="139" name="メモ 138"/>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40" name="メモ 139"/>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41" name="メモ 140"/>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sp>
          <p:nvSpPr>
            <p:cNvPr id="138" name="テキスト ボックス 137"/>
            <p:cNvSpPr txBox="1"/>
            <p:nvPr/>
          </p:nvSpPr>
          <p:spPr>
            <a:xfrm>
              <a:off x="1059911" y="2104724"/>
              <a:ext cx="671086" cy="474671"/>
            </a:xfrm>
            <a:prstGeom prst="rect">
              <a:avLst/>
            </a:prstGeom>
            <a:solidFill>
              <a:schemeClr val="bg1"/>
            </a:solidFill>
            <a:ln>
              <a:solidFill>
                <a:schemeClr val="tx1"/>
              </a:solidFill>
            </a:ln>
          </p:spPr>
          <p:txBody>
            <a:bodyPr wrap="none" rtlCol="0">
              <a:spAutoFit/>
            </a:bodyPr>
            <a:lstStyle/>
            <a:p>
              <a:pPr algn="ctr"/>
              <a:r>
                <a:rPr kumimoji="1" lang="en-US" altLang="ja-JP" sz="1200" dirty="0" err="1" smtClean="0"/>
                <a:t>ID:n</a:t>
              </a:r>
              <a:endParaRPr kumimoji="1" lang="ja-JP" altLang="en-US" sz="1200" dirty="0"/>
            </a:p>
          </p:txBody>
        </p:sp>
      </p:grpSp>
      <p:sp>
        <p:nvSpPr>
          <p:cNvPr id="109" name="テキスト ボックス 108"/>
          <p:cNvSpPr txBox="1"/>
          <p:nvPr/>
        </p:nvSpPr>
        <p:spPr>
          <a:xfrm>
            <a:off x="6216324" y="4562147"/>
            <a:ext cx="1396536" cy="577081"/>
          </a:xfrm>
          <a:prstGeom prst="rect">
            <a:avLst/>
          </a:prstGeom>
          <a:solidFill>
            <a:schemeClr val="bg1"/>
          </a:solidFill>
          <a:ln>
            <a:solidFill>
              <a:schemeClr val="tx1"/>
            </a:solidFill>
          </a:ln>
        </p:spPr>
        <p:txBody>
          <a:bodyPr wrap="none" rtlCol="0">
            <a:spAutoFit/>
          </a:bodyPr>
          <a:lstStyle/>
          <a:p>
            <a:pPr algn="ctr"/>
            <a:r>
              <a:rPr lang="ja-JP" altLang="en-US" sz="1050" dirty="0" smtClean="0"/>
              <a:t>ミューテーションで</a:t>
            </a:r>
            <a:r>
              <a:rPr lang="en-US" altLang="ja-JP" sz="1050" dirty="0" smtClean="0"/>
              <a:t/>
            </a:r>
            <a:br>
              <a:rPr lang="en-US" altLang="ja-JP" sz="1050" dirty="0" smtClean="0"/>
            </a:br>
            <a:r>
              <a:rPr lang="ja-JP" altLang="en-US" sz="1050" dirty="0" smtClean="0"/>
              <a:t>作成した</a:t>
            </a:r>
            <a:endParaRPr lang="en-US" altLang="ja-JP" sz="1050" dirty="0" smtClean="0"/>
          </a:p>
          <a:p>
            <a:pPr algn="ctr"/>
            <a:r>
              <a:rPr kumimoji="1" lang="ja-JP" altLang="en-US" sz="1050" dirty="0"/>
              <a:t>ソースコード</a:t>
            </a:r>
          </a:p>
        </p:txBody>
      </p:sp>
      <p:sp>
        <p:nvSpPr>
          <p:cNvPr id="191" name="テキスト ボックス 190"/>
          <p:cNvSpPr txBox="1"/>
          <p:nvPr/>
        </p:nvSpPr>
        <p:spPr>
          <a:xfrm>
            <a:off x="5036958" y="5877739"/>
            <a:ext cx="3854655" cy="461665"/>
          </a:xfrm>
          <a:prstGeom prst="rect">
            <a:avLst/>
          </a:prstGeom>
          <a:solidFill>
            <a:schemeClr val="accent4">
              <a:lumMod val="20000"/>
              <a:lumOff val="80000"/>
            </a:schemeClr>
          </a:solidFill>
          <a:ln>
            <a:solidFill>
              <a:schemeClr val="tx1"/>
            </a:solidFill>
          </a:ln>
        </p:spPr>
        <p:txBody>
          <a:bodyPr wrap="square" rtlCol="0">
            <a:spAutoFit/>
          </a:bodyPr>
          <a:lstStyle/>
          <a:p>
            <a:pPr defTabSz="304812">
              <a:tabLst>
                <a:tab pos="152406" algn="l"/>
              </a:tabLst>
              <a:defRPr/>
            </a:pPr>
            <a:r>
              <a:rPr lang="ja-JP" altLang="en-US" sz="1200" dirty="0" smtClean="0">
                <a:latin typeface="+mn-ea"/>
              </a:rPr>
              <a:t>分類に失敗したクラスのデータを増やすことで，</a:t>
            </a:r>
            <a:r>
              <a:rPr lang="en-US" altLang="ja-JP" sz="1200" dirty="0" smtClean="0">
                <a:latin typeface="+mn-ea"/>
              </a:rPr>
              <a:t/>
            </a:r>
            <a:br>
              <a:rPr lang="en-US" altLang="ja-JP" sz="1200" dirty="0" smtClean="0">
                <a:latin typeface="+mn-ea"/>
              </a:rPr>
            </a:br>
            <a:r>
              <a:rPr lang="ja-JP" altLang="en-US" sz="1200" dirty="0" smtClean="0">
                <a:latin typeface="+mn-ea"/>
              </a:rPr>
              <a:t>モデルの訓練の際にそのクラスが無視されにくくなる</a:t>
            </a:r>
            <a:endParaRPr lang="en-US" altLang="ja-JP" sz="1200" dirty="0">
              <a:latin typeface="+mn-ea"/>
            </a:endParaRPr>
          </a:p>
        </p:txBody>
      </p:sp>
    </p:spTree>
    <p:extLst>
      <p:ext uri="{BB962C8B-B14F-4D97-AF65-F5344CB8AC3E}">
        <p14:creationId xmlns:p14="http://schemas.microsoft.com/office/powerpoint/2010/main" val="11626074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27067</TotalTime>
  <Words>1417</Words>
  <Application>Microsoft Office PowerPoint</Application>
  <PresentationFormat>A3 297x420 mm</PresentationFormat>
  <Paragraphs>197</Paragraphs>
  <Slides>2</Slides>
  <Notes>1</Notes>
  <HiddenSlides>1</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Noto Sans CJK JP Regular</vt:lpstr>
      <vt:lpstr>游ゴシック</vt:lpstr>
      <vt:lpstr>游ゴシック Light</vt:lpstr>
      <vt:lpstr>Arial</vt:lpstr>
      <vt:lpstr>Calibri</vt:lpstr>
      <vt:lpstr>Calibri Light</vt:lpstr>
      <vt:lpstr>Cambria Math</vt:lpstr>
      <vt:lpstr>Wingdings</vt:lpstr>
      <vt:lpstr>Office テーマ</vt:lpstr>
      <vt:lpstr>PowerPoint プレゼンテーション</vt:lpstr>
      <vt:lpstr>PowerPoint プレゼンテーション</vt:lpstr>
    </vt:vector>
  </TitlesOfParts>
  <Company>Osaka Univ.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KANDA Tetsuya</dc:creator>
  <cp:lastModifiedBy>y-fujiwr</cp:lastModifiedBy>
  <cp:revision>315</cp:revision>
  <cp:lastPrinted>2018-08-17T04:20:22Z</cp:lastPrinted>
  <dcterms:created xsi:type="dcterms:W3CDTF">2014-11-28T05:26:57Z</dcterms:created>
  <dcterms:modified xsi:type="dcterms:W3CDTF">2019-08-30T03:52:41Z</dcterms:modified>
</cp:coreProperties>
</file>