
<file path=[Content_Types].xml><?xml version="1.0" encoding="utf-8"?>
<Types xmlns="http://schemas.openxmlformats.org/package/2006/content-types"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9601200" cy="12801600" type="A3"/>
  <p:notesSz cx="9934575" cy="14363700"/>
  <p:defaultTextStyle>
    <a:defPPr>
      <a:defRPr lang="ja-JP"/>
    </a:defPPr>
    <a:lvl1pPr marL="0" algn="l" defTabSz="91423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116" algn="l" defTabSz="91423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230" algn="l" defTabSz="91423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346" algn="l" defTabSz="91423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462" algn="l" defTabSz="91423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5578" algn="l" defTabSz="91423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2693" algn="l" defTabSz="91423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199808" algn="l" defTabSz="91423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6924" algn="l" defTabSz="91423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Ishio Takashi" initials="IT" lastIdx="10" clrIdx="0">
    <p:extLst>
      <p:ext uri="{19B8F6BF-5375-455C-9EA6-DF929625EA0E}">
        <p15:presenceInfo xmlns:p15="http://schemas.microsoft.com/office/powerpoint/2012/main" userId="b4b1e7b0026754c5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FF5722"/>
    <a:srgbClr val="FF9800"/>
    <a:srgbClr val="3F51B5"/>
    <a:srgbClr val="607D8B"/>
    <a:srgbClr val="2D2D2D"/>
    <a:srgbClr val="9E9E9E"/>
    <a:srgbClr val="E91E63"/>
    <a:srgbClr val="FFFFFF"/>
    <a:srgbClr val="FAFAF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031" autoAdjust="0"/>
    <p:restoredTop sz="90244" autoAdjust="0"/>
  </p:normalViewPr>
  <p:slideViewPr>
    <p:cSldViewPr snapToGrid="0">
      <p:cViewPr>
        <p:scale>
          <a:sx n="100" d="100"/>
          <a:sy n="100" d="100"/>
        </p:scale>
        <p:origin x="1470" y="-44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125" d="100"/>
          <a:sy n="125" d="100"/>
        </p:scale>
        <p:origin x="1086" y="1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\\kir\kir-home\yuy-mymt\ccgrep_ses2019\slide\exp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v>ccgrep</c:v>
          </c:tx>
          <c:spPr>
            <a:pattFill prst="lgConfetti">
              <a:fgClr>
                <a:schemeClr val="accent1">
                  <a:lumMod val="50000"/>
                </a:schemeClr>
              </a:fgClr>
              <a:bgClr>
                <a:schemeClr val="bg1"/>
              </a:bgClr>
            </a:pattFill>
            <a:ln>
              <a:solidFill>
                <a:schemeClr val="accent1">
                  <a:lumMod val="50000"/>
                </a:schemeClr>
              </a:solidFill>
            </a:ln>
            <a:effectLst/>
          </c:spPr>
          <c:invertIfNegative val="0"/>
          <c:cat>
            <c:strRef>
              <c:f>Sheet1!$B$1:$F$1</c:f>
              <c:strCache>
                <c:ptCount val="5"/>
                <c:pt idx="0">
                  <c:v>ANTLR</c:v>
                </c:pt>
                <c:pt idx="1">
                  <c:v>Ant</c:v>
                </c:pt>
                <c:pt idx="2">
                  <c:v>Git</c:v>
                </c:pt>
                <c:pt idx="3">
                  <c:v>PgSQL</c:v>
                </c:pt>
                <c:pt idx="4">
                  <c:v>Linux</c:v>
                </c:pt>
              </c:strCache>
            </c:strRef>
          </c:cat>
          <c:val>
            <c:numRef>
              <c:f>Sheet1!$B$2:$F$2</c:f>
              <c:numCache>
                <c:formatCode>General</c:formatCode>
                <c:ptCount val="5"/>
                <c:pt idx="0">
                  <c:v>1.56</c:v>
                </c:pt>
                <c:pt idx="1">
                  <c:v>2.1</c:v>
                </c:pt>
                <c:pt idx="2">
                  <c:v>1.51</c:v>
                </c:pt>
                <c:pt idx="3">
                  <c:v>2.23</c:v>
                </c:pt>
                <c:pt idx="4">
                  <c:v>25.29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B800-4383-8629-55DBCF9B97BF}"/>
            </c:ext>
          </c:extLst>
        </c:ser>
        <c:ser>
          <c:idx val="1"/>
          <c:order val="1"/>
          <c:tx>
            <c:v>grep</c:v>
          </c:tx>
          <c:spPr>
            <a:pattFill prst="pct30">
              <a:fgClr>
                <a:srgbClr val="FF0000"/>
              </a:fgClr>
              <a:bgClr>
                <a:schemeClr val="bg1"/>
              </a:bgClr>
            </a:pattFill>
            <a:ln>
              <a:solidFill>
                <a:srgbClr val="FF0000"/>
              </a:solidFill>
            </a:ln>
            <a:effectLst/>
          </c:spPr>
          <c:invertIfNegative val="0"/>
          <c:cat>
            <c:strRef>
              <c:f>Sheet1!$B$1:$F$1</c:f>
              <c:strCache>
                <c:ptCount val="5"/>
                <c:pt idx="0">
                  <c:v>ANTLR</c:v>
                </c:pt>
                <c:pt idx="1">
                  <c:v>Ant</c:v>
                </c:pt>
                <c:pt idx="2">
                  <c:v>Git</c:v>
                </c:pt>
                <c:pt idx="3">
                  <c:v>PgSQL</c:v>
                </c:pt>
                <c:pt idx="4">
                  <c:v>Linux</c:v>
                </c:pt>
              </c:strCache>
            </c:strRef>
          </c:cat>
          <c:val>
            <c:numRef>
              <c:f>Sheet1!$B$7:$F$7</c:f>
              <c:numCache>
                <c:formatCode>General</c:formatCode>
                <c:ptCount val="5"/>
                <c:pt idx="0">
                  <c:v>0.38</c:v>
                </c:pt>
                <c:pt idx="1">
                  <c:v>0.51</c:v>
                </c:pt>
                <c:pt idx="2">
                  <c:v>0.2</c:v>
                </c:pt>
                <c:pt idx="3">
                  <c:v>0.42</c:v>
                </c:pt>
                <c:pt idx="4">
                  <c:v>4.66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B800-4383-8629-55DBCF9B97BF}"/>
            </c:ext>
          </c:extLst>
        </c:ser>
        <c:ser>
          <c:idx val="2"/>
          <c:order val="2"/>
          <c:tx>
            <c:v>NCDSearch</c:v>
          </c:tx>
          <c:spPr>
            <a:pattFill prst="wdUpDiag">
              <a:fgClr>
                <a:srgbClr val="FFC000"/>
              </a:fgClr>
              <a:bgClr>
                <a:schemeClr val="bg1"/>
              </a:bgClr>
            </a:pattFill>
            <a:ln>
              <a:solidFill>
                <a:srgbClr val="FFC000"/>
              </a:solidFill>
            </a:ln>
            <a:effectLst/>
          </c:spPr>
          <c:invertIfNegative val="0"/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B800-4383-8629-55DBCF9B97BF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B800-4383-8629-55DBCF9B97BF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B800-4383-8629-55DBCF9B97BF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B800-4383-8629-55DBCF9B97BF}"/>
                </c:ext>
              </c:extLst>
            </c:dLbl>
            <c:dLbl>
              <c:idx val="4"/>
              <c:layout>
                <c:manualLayout>
                  <c:x val="1.4862204724408431E-3"/>
                  <c:y val="5.9851850347155083E-5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B800-4383-8629-55DBCF9B97B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Sheet1!$B$1:$F$1</c:f>
              <c:strCache>
                <c:ptCount val="5"/>
                <c:pt idx="0">
                  <c:v>ANTLR</c:v>
                </c:pt>
                <c:pt idx="1">
                  <c:v>Ant</c:v>
                </c:pt>
                <c:pt idx="2">
                  <c:v>Git</c:v>
                </c:pt>
                <c:pt idx="3">
                  <c:v>PgSQL</c:v>
                </c:pt>
                <c:pt idx="4">
                  <c:v>Linux</c:v>
                </c:pt>
              </c:strCache>
            </c:strRef>
          </c:cat>
          <c:val>
            <c:numRef>
              <c:f>Sheet1!$B$8:$F$8</c:f>
              <c:numCache>
                <c:formatCode>General</c:formatCode>
                <c:ptCount val="5"/>
                <c:pt idx="0">
                  <c:v>5.56</c:v>
                </c:pt>
                <c:pt idx="1">
                  <c:v>11.79</c:v>
                </c:pt>
                <c:pt idx="2">
                  <c:v>8.32</c:v>
                </c:pt>
                <c:pt idx="3">
                  <c:v>16.57</c:v>
                </c:pt>
                <c:pt idx="4">
                  <c:v>361.55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D-B800-4383-8629-55DBCF9B97B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316427104"/>
        <c:axId val="1168019328"/>
      </c:barChart>
      <c:lineChart>
        <c:grouping val="standard"/>
        <c:varyColors val="0"/>
        <c:ser>
          <c:idx val="3"/>
          <c:order val="3"/>
          <c:tx>
            <c:v>行数</c:v>
          </c:tx>
          <c:spPr>
            <a:ln w="19050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val>
            <c:numRef>
              <c:f>Sheet1!$B$11:$F$11</c:f>
              <c:numCache>
                <c:formatCode>General</c:formatCode>
                <c:ptCount val="5"/>
                <c:pt idx="0">
                  <c:v>60</c:v>
                </c:pt>
                <c:pt idx="1">
                  <c:v>138</c:v>
                </c:pt>
                <c:pt idx="2">
                  <c:v>90</c:v>
                </c:pt>
                <c:pt idx="3">
                  <c:v>177</c:v>
                </c:pt>
                <c:pt idx="4">
                  <c:v>3756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E-B800-4383-8629-55DBCF9B97B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102493408"/>
        <c:axId val="561828112"/>
      </c:lineChart>
      <c:catAx>
        <c:axId val="31642710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168019328"/>
        <c:crosses val="autoZero"/>
        <c:auto val="1"/>
        <c:lblAlgn val="ctr"/>
        <c:lblOffset val="100"/>
        <c:noMultiLvlLbl val="0"/>
      </c:catAx>
      <c:valAx>
        <c:axId val="1168019328"/>
        <c:scaling>
          <c:orientation val="minMax"/>
          <c:max val="3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ja-JP" altLang="en-US" dirty="0"/>
                  <a:t>検索時間</a:t>
                </a:r>
                <a:r>
                  <a:rPr lang="en-US" altLang="ja-JP" dirty="0"/>
                  <a:t>[s]</a:t>
                </a:r>
                <a:endParaRPr lang="ja-JP" altLang="en-US" dirty="0"/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16427104"/>
        <c:crosses val="autoZero"/>
        <c:crossBetween val="between"/>
      </c:valAx>
      <c:valAx>
        <c:axId val="561828112"/>
        <c:scaling>
          <c:orientation val="minMax"/>
        </c:scaling>
        <c:delete val="0"/>
        <c:axPos val="r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altLang="ja-JP"/>
                  <a:t>KLOC</a:t>
                </a:r>
                <a:endParaRPr lang="ja-JP" altLang="en-US"/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#,##0" sourceLinked="0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102493408"/>
        <c:crosses val="max"/>
        <c:crossBetween val="between"/>
      </c:valAx>
      <c:catAx>
        <c:axId val="1102493408"/>
        <c:scaling>
          <c:orientation val="minMax"/>
        </c:scaling>
        <c:delete val="1"/>
        <c:axPos val="b"/>
        <c:majorTickMark val="out"/>
        <c:minorTickMark val="none"/>
        <c:tickLblPos val="nextTo"/>
        <c:crossAx val="561828112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9525" cap="flat" cmpd="sng" algn="ctr">
      <a:solidFill>
        <a:schemeClr val="tx1"/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4305445" cy="720052"/>
          </a:xfrm>
          <a:prstGeom prst="rect">
            <a:avLst/>
          </a:prstGeom>
        </p:spPr>
        <p:txBody>
          <a:bodyPr vert="horz" lIns="89227" tIns="44614" rIns="89227" bIns="44614" rtlCol="0"/>
          <a:lstStyle>
            <a:lvl1pPr algn="l">
              <a:defRPr sz="10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5627589" y="1"/>
            <a:ext cx="4305445" cy="720052"/>
          </a:xfrm>
          <a:prstGeom prst="rect">
            <a:avLst/>
          </a:prstGeom>
        </p:spPr>
        <p:txBody>
          <a:bodyPr vert="horz" lIns="89227" tIns="44614" rIns="89227" bIns="44614" rtlCol="0"/>
          <a:lstStyle>
            <a:lvl1pPr algn="r">
              <a:defRPr sz="1000"/>
            </a:lvl1pPr>
          </a:lstStyle>
          <a:p>
            <a:fld id="{C084B7E0-6AE9-442D-8974-8C063C2FE887}" type="datetimeFigureOut">
              <a:rPr kumimoji="1" lang="ja-JP" altLang="en-US" smtClean="0"/>
              <a:t>2019/8/30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13643650"/>
            <a:ext cx="4305445" cy="720050"/>
          </a:xfrm>
          <a:prstGeom prst="rect">
            <a:avLst/>
          </a:prstGeom>
        </p:spPr>
        <p:txBody>
          <a:bodyPr vert="horz" lIns="89227" tIns="44614" rIns="89227" bIns="44614" rtlCol="0" anchor="b"/>
          <a:lstStyle>
            <a:lvl1pPr algn="l">
              <a:defRPr sz="10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5627589" y="13643650"/>
            <a:ext cx="4305445" cy="720050"/>
          </a:xfrm>
          <a:prstGeom prst="rect">
            <a:avLst/>
          </a:prstGeom>
        </p:spPr>
        <p:txBody>
          <a:bodyPr vert="horz" lIns="89227" tIns="44614" rIns="89227" bIns="44614" rtlCol="0" anchor="b"/>
          <a:lstStyle>
            <a:lvl1pPr algn="r">
              <a:defRPr sz="1000"/>
            </a:lvl1pPr>
          </a:lstStyle>
          <a:p>
            <a:fld id="{2D3201B4-642F-4A7E-9407-2DD12CACBFE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68986710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スライド イメージ プレースホルダー 7"/>
          <p:cNvSpPr>
            <a:spLocks noGrp="1" noRot="1" noChangeAspect="1"/>
          </p:cNvSpPr>
          <p:nvPr>
            <p:ph type="sldImg" idx="2"/>
          </p:nvPr>
        </p:nvSpPr>
        <p:spPr>
          <a:xfrm>
            <a:off x="-419100" y="0"/>
            <a:ext cx="10772775" cy="143637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138812" tIns="69406" rIns="138812" bIns="69406" rtlCol="0" anchor="ctr"/>
          <a:lstStyle/>
          <a:p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823009358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23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116" algn="l" defTabSz="91423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230" algn="l" defTabSz="91423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346" algn="l" defTabSz="91423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462" algn="l" defTabSz="91423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5578" algn="l" defTabSz="91423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2693" algn="l" defTabSz="91423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199808" algn="l" defTabSz="91423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6924" algn="l" defTabSz="91423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>
          <a:xfrm>
            <a:off x="993775" y="6911975"/>
            <a:ext cx="7947025" cy="5656263"/>
          </a:xfrm>
          <a:prstGeom prst="rect">
            <a:avLst/>
          </a:prstGeom>
        </p:spPr>
        <p:txBody>
          <a:bodyPr/>
          <a:lstStyle/>
          <a:p>
            <a:r>
              <a:rPr kumimoji="1" lang="ja-JP" altLang="en-US" dirty="0"/>
              <a:t>背景</a:t>
            </a:r>
            <a:endParaRPr kumimoji="1" lang="en-US" altLang="ja-JP" dirty="0"/>
          </a:p>
          <a:p>
            <a:endParaRPr kumimoji="1" lang="en-US" altLang="ja-JP" dirty="0"/>
          </a:p>
          <a:p>
            <a:r>
              <a:rPr kumimoji="1" lang="ja-JP" altLang="en-US" dirty="0"/>
              <a:t>仕様</a:t>
            </a:r>
            <a:endParaRPr kumimoji="1" lang="en-US" altLang="ja-JP" dirty="0"/>
          </a:p>
          <a:p>
            <a:endParaRPr kumimoji="1" lang="en-US" altLang="ja-JP" dirty="0"/>
          </a:p>
          <a:p>
            <a:r>
              <a:rPr kumimoji="1" lang="en-US" altLang="ja-JP" dirty="0"/>
              <a:t>$$</a:t>
            </a:r>
          </a:p>
          <a:p>
            <a:r>
              <a:rPr kumimoji="1" lang="en-US" altLang="ja-JP" dirty="0"/>
              <a:t>$id</a:t>
            </a:r>
          </a:p>
          <a:p>
            <a:r>
              <a:rPr kumimoji="1" lang="en-US" altLang="ja-JP" dirty="0"/>
              <a:t>$* $| $. </a:t>
            </a:r>
          </a:p>
          <a:p>
            <a:endParaRPr kumimoji="1" lang="en-US" altLang="ja-JP" dirty="0"/>
          </a:p>
          <a:p>
            <a:r>
              <a:rPr kumimoji="1" lang="ja-JP" altLang="en-US" dirty="0"/>
              <a:t>実験</a:t>
            </a:r>
          </a:p>
        </p:txBody>
      </p:sp>
    </p:spTree>
    <p:extLst>
      <p:ext uri="{BB962C8B-B14F-4D97-AF65-F5344CB8AC3E}">
        <p14:creationId xmlns:p14="http://schemas.microsoft.com/office/powerpoint/2010/main" val="17011804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20090" y="2095078"/>
            <a:ext cx="8161020" cy="4456853"/>
          </a:xfrm>
        </p:spPr>
        <p:txBody>
          <a:bodyPr anchor="b"/>
          <a:lstStyle>
            <a:lvl1pPr algn="ctr">
              <a:defRPr sz="63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00150" y="6723804"/>
            <a:ext cx="7200900" cy="3090756"/>
          </a:xfrm>
        </p:spPr>
        <p:txBody>
          <a:bodyPr/>
          <a:lstStyle>
            <a:lvl1pPr marL="0" indent="0" algn="ctr">
              <a:buNone/>
              <a:defRPr sz="2520"/>
            </a:lvl1pPr>
            <a:lvl2pPr marL="480060" indent="0" algn="ctr">
              <a:buNone/>
              <a:defRPr sz="2100"/>
            </a:lvl2pPr>
            <a:lvl3pPr marL="960120" indent="0" algn="ctr">
              <a:buNone/>
              <a:defRPr sz="1890"/>
            </a:lvl3pPr>
            <a:lvl4pPr marL="1440180" indent="0" algn="ctr">
              <a:buNone/>
              <a:defRPr sz="1680"/>
            </a:lvl4pPr>
            <a:lvl5pPr marL="1920240" indent="0" algn="ctr">
              <a:buNone/>
              <a:defRPr sz="1680"/>
            </a:lvl5pPr>
            <a:lvl6pPr marL="2400300" indent="0" algn="ctr">
              <a:buNone/>
              <a:defRPr sz="1680"/>
            </a:lvl6pPr>
            <a:lvl7pPr marL="2880360" indent="0" algn="ctr">
              <a:buNone/>
              <a:defRPr sz="1680"/>
            </a:lvl7pPr>
            <a:lvl8pPr marL="3360420" indent="0" algn="ctr">
              <a:buNone/>
              <a:defRPr sz="1680"/>
            </a:lvl8pPr>
            <a:lvl9pPr marL="3840480" indent="0" algn="ctr">
              <a:buNone/>
              <a:defRPr sz="168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EBFA4-B9B1-40D7-8456-1733F7F5B471}" type="datetime1">
              <a:rPr kumimoji="1" lang="ja-JP" altLang="en-US" smtClean="0"/>
              <a:t>2019/8/30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4CB17D-368A-4D1B-9ADE-821D8269341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387291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AB4EC9-0002-41BB-9D5B-D4CA32ADB8C0}" type="datetime1">
              <a:rPr kumimoji="1" lang="ja-JP" altLang="en-US" smtClean="0"/>
              <a:t>2019/8/30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4CB17D-368A-4D1B-9ADE-821D8269341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862026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0859" y="681567"/>
            <a:ext cx="2070259" cy="10848764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60083" y="681567"/>
            <a:ext cx="6090761" cy="10848764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684B21-9DCB-4317-9CEC-E245E0FB0012}" type="datetime1">
              <a:rPr kumimoji="1" lang="ja-JP" altLang="en-US" smtClean="0"/>
              <a:t>2019/8/30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4CB17D-368A-4D1B-9ADE-821D8269341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55547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BADB8E-44E8-4416-B7C1-EAFA2D4C3073}" type="datetime1">
              <a:rPr kumimoji="1" lang="ja-JP" altLang="en-US" smtClean="0"/>
              <a:t>2019/8/30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4CB17D-368A-4D1B-9ADE-821D8269341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20358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5082" y="3191514"/>
            <a:ext cx="8281035" cy="5325109"/>
          </a:xfrm>
        </p:spPr>
        <p:txBody>
          <a:bodyPr anchor="b"/>
          <a:lstStyle>
            <a:lvl1pPr>
              <a:defRPr sz="63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5082" y="8567000"/>
            <a:ext cx="8281035" cy="2800349"/>
          </a:xfrm>
        </p:spPr>
        <p:txBody>
          <a:bodyPr/>
          <a:lstStyle>
            <a:lvl1pPr marL="0" indent="0">
              <a:buNone/>
              <a:defRPr sz="2520">
                <a:solidFill>
                  <a:schemeClr val="tx1"/>
                </a:solidFill>
              </a:defRPr>
            </a:lvl1pPr>
            <a:lvl2pPr marL="48006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2pPr>
            <a:lvl3pPr marL="960120" indent="0">
              <a:buNone/>
              <a:defRPr sz="1890">
                <a:solidFill>
                  <a:schemeClr val="tx1">
                    <a:tint val="75000"/>
                  </a:schemeClr>
                </a:solidFill>
              </a:defRPr>
            </a:lvl3pPr>
            <a:lvl4pPr marL="144018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4pPr>
            <a:lvl5pPr marL="192024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5pPr>
            <a:lvl6pPr marL="240030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6pPr>
            <a:lvl7pPr marL="288036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7pPr>
            <a:lvl8pPr marL="336042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8pPr>
            <a:lvl9pPr marL="384048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DAD000-9E62-4128-9930-C06539D4F6DF}" type="datetime1">
              <a:rPr kumimoji="1" lang="ja-JP" altLang="en-US" smtClean="0"/>
              <a:t>2019/8/30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4CB17D-368A-4D1B-9ADE-821D8269341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14496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60083" y="3407833"/>
            <a:ext cx="4080510" cy="812249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60608" y="3407833"/>
            <a:ext cx="4080510" cy="812249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29B1D-7930-4B59-87F8-4318D674F736}" type="datetime1">
              <a:rPr kumimoji="1" lang="ja-JP" altLang="en-US" smtClean="0"/>
              <a:t>2019/8/30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4CB17D-368A-4D1B-9ADE-821D8269341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117416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681570"/>
            <a:ext cx="8281035" cy="2474384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1334" y="3138171"/>
            <a:ext cx="4061757" cy="1537969"/>
          </a:xfrm>
        </p:spPr>
        <p:txBody>
          <a:bodyPr anchor="b"/>
          <a:lstStyle>
            <a:lvl1pPr marL="0" indent="0">
              <a:buNone/>
              <a:defRPr sz="2520" b="1"/>
            </a:lvl1pPr>
            <a:lvl2pPr marL="480060" indent="0">
              <a:buNone/>
              <a:defRPr sz="2100" b="1"/>
            </a:lvl2pPr>
            <a:lvl3pPr marL="960120" indent="0">
              <a:buNone/>
              <a:defRPr sz="1890" b="1"/>
            </a:lvl3pPr>
            <a:lvl4pPr marL="1440180" indent="0">
              <a:buNone/>
              <a:defRPr sz="1680" b="1"/>
            </a:lvl4pPr>
            <a:lvl5pPr marL="1920240" indent="0">
              <a:buNone/>
              <a:defRPr sz="1680" b="1"/>
            </a:lvl5pPr>
            <a:lvl6pPr marL="2400300" indent="0">
              <a:buNone/>
              <a:defRPr sz="1680" b="1"/>
            </a:lvl6pPr>
            <a:lvl7pPr marL="2880360" indent="0">
              <a:buNone/>
              <a:defRPr sz="1680" b="1"/>
            </a:lvl7pPr>
            <a:lvl8pPr marL="3360420" indent="0">
              <a:buNone/>
              <a:defRPr sz="1680" b="1"/>
            </a:lvl8pPr>
            <a:lvl9pPr marL="3840480" indent="0">
              <a:buNone/>
              <a:defRPr sz="168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1334" y="4676140"/>
            <a:ext cx="4061757" cy="687789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60608" y="3138171"/>
            <a:ext cx="4081761" cy="1537969"/>
          </a:xfrm>
        </p:spPr>
        <p:txBody>
          <a:bodyPr anchor="b"/>
          <a:lstStyle>
            <a:lvl1pPr marL="0" indent="0">
              <a:buNone/>
              <a:defRPr sz="2520" b="1"/>
            </a:lvl1pPr>
            <a:lvl2pPr marL="480060" indent="0">
              <a:buNone/>
              <a:defRPr sz="2100" b="1"/>
            </a:lvl2pPr>
            <a:lvl3pPr marL="960120" indent="0">
              <a:buNone/>
              <a:defRPr sz="1890" b="1"/>
            </a:lvl3pPr>
            <a:lvl4pPr marL="1440180" indent="0">
              <a:buNone/>
              <a:defRPr sz="1680" b="1"/>
            </a:lvl4pPr>
            <a:lvl5pPr marL="1920240" indent="0">
              <a:buNone/>
              <a:defRPr sz="1680" b="1"/>
            </a:lvl5pPr>
            <a:lvl6pPr marL="2400300" indent="0">
              <a:buNone/>
              <a:defRPr sz="1680" b="1"/>
            </a:lvl6pPr>
            <a:lvl7pPr marL="2880360" indent="0">
              <a:buNone/>
              <a:defRPr sz="1680" b="1"/>
            </a:lvl7pPr>
            <a:lvl8pPr marL="3360420" indent="0">
              <a:buNone/>
              <a:defRPr sz="1680" b="1"/>
            </a:lvl8pPr>
            <a:lvl9pPr marL="3840480" indent="0">
              <a:buNone/>
              <a:defRPr sz="168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60608" y="4676140"/>
            <a:ext cx="4081761" cy="687789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0FB110-380E-4BEB-840E-EBCA126778F5}" type="datetime1">
              <a:rPr kumimoji="1" lang="ja-JP" altLang="en-US" smtClean="0"/>
              <a:t>2019/8/30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4CB17D-368A-4D1B-9ADE-821D8269341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698433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56C029-9125-40D7-979C-48D738BD3BC5}" type="datetime1">
              <a:rPr kumimoji="1" lang="ja-JP" altLang="en-US" smtClean="0"/>
              <a:t>2019/8/30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4CB17D-368A-4D1B-9ADE-821D8269341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931858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E9E22E-D0EA-4DD4-ACB3-443864C381EC}" type="datetime1">
              <a:rPr kumimoji="1" lang="ja-JP" altLang="en-US" smtClean="0"/>
              <a:t>2019/8/30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4CB17D-368A-4D1B-9ADE-821D8269341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568602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853440"/>
            <a:ext cx="3096637" cy="2987040"/>
          </a:xfrm>
        </p:spPr>
        <p:txBody>
          <a:bodyPr anchor="b"/>
          <a:lstStyle>
            <a:lvl1pPr>
              <a:defRPr sz="336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81760" y="1843196"/>
            <a:ext cx="4860608" cy="9097433"/>
          </a:xfrm>
        </p:spPr>
        <p:txBody>
          <a:bodyPr/>
          <a:lstStyle>
            <a:lvl1pPr>
              <a:defRPr sz="3360"/>
            </a:lvl1pPr>
            <a:lvl2pPr>
              <a:defRPr sz="2940"/>
            </a:lvl2pPr>
            <a:lvl3pPr>
              <a:defRPr sz="252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1333" y="3840480"/>
            <a:ext cx="3096637" cy="7114964"/>
          </a:xfrm>
        </p:spPr>
        <p:txBody>
          <a:bodyPr/>
          <a:lstStyle>
            <a:lvl1pPr marL="0" indent="0">
              <a:buNone/>
              <a:defRPr sz="1680"/>
            </a:lvl1pPr>
            <a:lvl2pPr marL="480060" indent="0">
              <a:buNone/>
              <a:defRPr sz="1470"/>
            </a:lvl2pPr>
            <a:lvl3pPr marL="960120" indent="0">
              <a:buNone/>
              <a:defRPr sz="1260"/>
            </a:lvl3pPr>
            <a:lvl4pPr marL="1440180" indent="0">
              <a:buNone/>
              <a:defRPr sz="1050"/>
            </a:lvl4pPr>
            <a:lvl5pPr marL="1920240" indent="0">
              <a:buNone/>
              <a:defRPr sz="1050"/>
            </a:lvl5pPr>
            <a:lvl6pPr marL="2400300" indent="0">
              <a:buNone/>
              <a:defRPr sz="1050"/>
            </a:lvl6pPr>
            <a:lvl7pPr marL="2880360" indent="0">
              <a:buNone/>
              <a:defRPr sz="1050"/>
            </a:lvl7pPr>
            <a:lvl8pPr marL="3360420" indent="0">
              <a:buNone/>
              <a:defRPr sz="1050"/>
            </a:lvl8pPr>
            <a:lvl9pPr marL="3840480" indent="0">
              <a:buNone/>
              <a:defRPr sz="10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CE1282-9D1C-4849-A5AF-6C83C8B3A0C1}" type="datetime1">
              <a:rPr kumimoji="1" lang="ja-JP" altLang="en-US" smtClean="0"/>
              <a:t>2019/8/30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4CB17D-368A-4D1B-9ADE-821D8269341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463031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853440"/>
            <a:ext cx="3096637" cy="2987040"/>
          </a:xfrm>
        </p:spPr>
        <p:txBody>
          <a:bodyPr anchor="b"/>
          <a:lstStyle>
            <a:lvl1pPr>
              <a:defRPr sz="336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081760" y="1843196"/>
            <a:ext cx="4860608" cy="9097433"/>
          </a:xfrm>
        </p:spPr>
        <p:txBody>
          <a:bodyPr anchor="t"/>
          <a:lstStyle>
            <a:lvl1pPr marL="0" indent="0">
              <a:buNone/>
              <a:defRPr sz="3360"/>
            </a:lvl1pPr>
            <a:lvl2pPr marL="480060" indent="0">
              <a:buNone/>
              <a:defRPr sz="2940"/>
            </a:lvl2pPr>
            <a:lvl3pPr marL="960120" indent="0">
              <a:buNone/>
              <a:defRPr sz="2520"/>
            </a:lvl3pPr>
            <a:lvl4pPr marL="1440180" indent="0">
              <a:buNone/>
              <a:defRPr sz="2100"/>
            </a:lvl4pPr>
            <a:lvl5pPr marL="1920240" indent="0">
              <a:buNone/>
              <a:defRPr sz="2100"/>
            </a:lvl5pPr>
            <a:lvl6pPr marL="2400300" indent="0">
              <a:buNone/>
              <a:defRPr sz="2100"/>
            </a:lvl6pPr>
            <a:lvl7pPr marL="2880360" indent="0">
              <a:buNone/>
              <a:defRPr sz="2100"/>
            </a:lvl7pPr>
            <a:lvl8pPr marL="3360420" indent="0">
              <a:buNone/>
              <a:defRPr sz="2100"/>
            </a:lvl8pPr>
            <a:lvl9pPr marL="3840480" indent="0">
              <a:buNone/>
              <a:defRPr sz="21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1333" y="3840480"/>
            <a:ext cx="3096637" cy="7114964"/>
          </a:xfrm>
        </p:spPr>
        <p:txBody>
          <a:bodyPr/>
          <a:lstStyle>
            <a:lvl1pPr marL="0" indent="0">
              <a:buNone/>
              <a:defRPr sz="1680"/>
            </a:lvl1pPr>
            <a:lvl2pPr marL="480060" indent="0">
              <a:buNone/>
              <a:defRPr sz="1470"/>
            </a:lvl2pPr>
            <a:lvl3pPr marL="960120" indent="0">
              <a:buNone/>
              <a:defRPr sz="1260"/>
            </a:lvl3pPr>
            <a:lvl4pPr marL="1440180" indent="0">
              <a:buNone/>
              <a:defRPr sz="1050"/>
            </a:lvl4pPr>
            <a:lvl5pPr marL="1920240" indent="0">
              <a:buNone/>
              <a:defRPr sz="1050"/>
            </a:lvl5pPr>
            <a:lvl6pPr marL="2400300" indent="0">
              <a:buNone/>
              <a:defRPr sz="1050"/>
            </a:lvl6pPr>
            <a:lvl7pPr marL="2880360" indent="0">
              <a:buNone/>
              <a:defRPr sz="1050"/>
            </a:lvl7pPr>
            <a:lvl8pPr marL="3360420" indent="0">
              <a:buNone/>
              <a:defRPr sz="1050"/>
            </a:lvl8pPr>
            <a:lvl9pPr marL="3840480" indent="0">
              <a:buNone/>
              <a:defRPr sz="10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75928A-731D-40E7-A3F8-666DE1B1BC5B}" type="datetime1">
              <a:rPr kumimoji="1" lang="ja-JP" altLang="en-US" smtClean="0"/>
              <a:t>2019/8/30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4CB17D-368A-4D1B-9ADE-821D8269341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202483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60083" y="681570"/>
            <a:ext cx="8281035" cy="247438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0083" y="3407833"/>
            <a:ext cx="8281035" cy="812249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60083" y="11865189"/>
            <a:ext cx="2160270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2C106F-5B51-4E52-B2CA-A587B6508F73}" type="datetime1">
              <a:rPr kumimoji="1" lang="ja-JP" altLang="en-US" smtClean="0"/>
              <a:t>2019/8/30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80398" y="11865189"/>
            <a:ext cx="3240405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80848" y="11865189"/>
            <a:ext cx="2160270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4CB17D-368A-4D1B-9ADE-821D8269341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034689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hf sldNum="0" hdr="0" ftr="0" dt="0"/>
  <p:txStyles>
    <p:titleStyle>
      <a:lvl1pPr algn="l" defTabSz="960120" rtl="0" eaLnBrk="1" latinLnBrk="0" hangingPunct="1">
        <a:lnSpc>
          <a:spcPct val="90000"/>
        </a:lnSpc>
        <a:spcBef>
          <a:spcPct val="0"/>
        </a:spcBef>
        <a:buNone/>
        <a:defRPr kumimoji="1" sz="46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40030" indent="-240030" algn="l" defTabSz="960120" rtl="0" eaLnBrk="1" latinLnBrk="0" hangingPunct="1">
        <a:lnSpc>
          <a:spcPct val="90000"/>
        </a:lnSpc>
        <a:spcBef>
          <a:spcPts val="1050"/>
        </a:spcBef>
        <a:buFont typeface="Arial" panose="020B0604020202020204" pitchFamily="34" charset="0"/>
        <a:buChar char="•"/>
        <a:defRPr kumimoji="1" sz="2940" kern="1200">
          <a:solidFill>
            <a:schemeClr val="tx1"/>
          </a:solidFill>
          <a:latin typeface="+mn-lt"/>
          <a:ea typeface="+mn-ea"/>
          <a:cs typeface="+mn-cs"/>
        </a:defRPr>
      </a:lvl1pPr>
      <a:lvl2pPr marL="72009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0015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68021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4pPr>
      <a:lvl5pPr marL="216027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5pPr>
      <a:lvl6pPr marL="264033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6pPr>
      <a:lvl7pPr marL="312039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7pPr>
      <a:lvl8pPr marL="360045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8pPr>
      <a:lvl9pPr marL="408051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60120" rtl="0" eaLnBrk="1" latinLnBrk="0" hangingPunct="1"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1pPr>
      <a:lvl2pPr marL="480060" algn="l" defTabSz="960120" rtl="0" eaLnBrk="1" latinLnBrk="0" hangingPunct="1"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2pPr>
      <a:lvl3pPr marL="960120" algn="l" defTabSz="960120" rtl="0" eaLnBrk="1" latinLnBrk="0" hangingPunct="1"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3pPr>
      <a:lvl4pPr marL="1440180" algn="l" defTabSz="960120" rtl="0" eaLnBrk="1" latinLnBrk="0" hangingPunct="1"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4pPr>
      <a:lvl5pPr marL="1920240" algn="l" defTabSz="960120" rtl="0" eaLnBrk="1" latinLnBrk="0" hangingPunct="1"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5pPr>
      <a:lvl6pPr marL="2400300" algn="l" defTabSz="960120" rtl="0" eaLnBrk="1" latinLnBrk="0" hangingPunct="1"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6pPr>
      <a:lvl7pPr marL="2880360" algn="l" defTabSz="960120" rtl="0" eaLnBrk="1" latinLnBrk="0" hangingPunct="1"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7pPr>
      <a:lvl8pPr marL="3360420" algn="l" defTabSz="960120" rtl="0" eaLnBrk="1" latinLnBrk="0" hangingPunct="1"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8pPr>
      <a:lvl9pPr marL="3840480" algn="l" defTabSz="960120" rtl="0" eaLnBrk="1" latinLnBrk="0" hangingPunct="1"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/>
          <p:cNvSpPr/>
          <p:nvPr/>
        </p:nvSpPr>
        <p:spPr>
          <a:xfrm>
            <a:off x="5772" y="8376"/>
            <a:ext cx="9579914" cy="1446243"/>
          </a:xfrm>
          <a:prstGeom prst="rect">
            <a:avLst/>
          </a:prstGeom>
          <a:solidFill>
            <a:srgbClr val="3F51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1956"/>
          </a:p>
        </p:txBody>
      </p:sp>
      <p:pic>
        <p:nvPicPr>
          <p:cNvPr id="12" name="図 11"/>
          <p:cNvPicPr>
            <a:picLocks noChangeAspect="1"/>
          </p:cNvPicPr>
          <p:nvPr/>
        </p:nvPicPr>
        <p:blipFill>
          <a:blip r:embed="rId3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09838" y="441688"/>
            <a:ext cx="1079428" cy="370853"/>
          </a:xfrm>
          <a:prstGeom prst="rect">
            <a:avLst/>
          </a:prstGeom>
        </p:spPr>
      </p:pic>
      <p:sp>
        <p:nvSpPr>
          <p:cNvPr id="172" name="テキスト ボックス 171"/>
          <p:cNvSpPr txBox="1"/>
          <p:nvPr/>
        </p:nvSpPr>
        <p:spPr>
          <a:xfrm>
            <a:off x="5779178" y="914092"/>
            <a:ext cx="3402859" cy="3692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ja-JP" altLang="en-US" sz="1037" dirty="0">
                <a:solidFill>
                  <a:schemeClr val="bg1"/>
                </a:solidFill>
                <a:latin typeface="Noto Sans CJK JP Regular" panose="020B0500000000000000" pitchFamily="34" charset="-128"/>
                <a:ea typeface="Noto Sans CJK JP Regular" panose="020B0500000000000000" pitchFamily="34" charset="-128"/>
              </a:rPr>
              <a:t>宮本裕也</a:t>
            </a:r>
            <a:r>
              <a:rPr lang="en-US" altLang="ja-JP" sz="1037" baseline="30000" dirty="0">
                <a:solidFill>
                  <a:schemeClr val="bg1"/>
                </a:solidFill>
                <a:latin typeface="Noto Sans CJK JP Regular" panose="020B0500000000000000" pitchFamily="34" charset="-128"/>
                <a:ea typeface="Noto Sans CJK JP Regular" panose="020B0500000000000000" pitchFamily="34" charset="-128"/>
              </a:rPr>
              <a:t>1</a:t>
            </a:r>
            <a:r>
              <a:rPr lang="ja-JP" altLang="en-US" sz="1037" baseline="30000" dirty="0">
                <a:solidFill>
                  <a:schemeClr val="bg1"/>
                </a:solidFill>
                <a:latin typeface="Noto Sans CJK JP Regular" panose="020B0500000000000000" pitchFamily="34" charset="-128"/>
                <a:ea typeface="Noto Sans CJK JP Regular" panose="020B0500000000000000" pitchFamily="34" charset="-128"/>
              </a:rPr>
              <a:t>　</a:t>
            </a:r>
            <a:r>
              <a:rPr lang="ja-JP" altLang="en-US" sz="1037" dirty="0">
                <a:solidFill>
                  <a:schemeClr val="bg1"/>
                </a:solidFill>
                <a:latin typeface="Noto Sans CJK JP Regular" panose="020B0500000000000000" pitchFamily="34" charset="-128"/>
                <a:ea typeface="Noto Sans CJK JP Regular" panose="020B0500000000000000" pitchFamily="34" charset="-128"/>
              </a:rPr>
              <a:t>井上克郎</a:t>
            </a:r>
            <a:r>
              <a:rPr lang="en-US" altLang="ja-JP" sz="1037" baseline="30000" dirty="0">
                <a:solidFill>
                  <a:schemeClr val="bg1"/>
                </a:solidFill>
                <a:latin typeface="Noto Sans CJK JP Regular" panose="020B0500000000000000" pitchFamily="34" charset="-128"/>
                <a:ea typeface="Noto Sans CJK JP Regular" panose="020B0500000000000000" pitchFamily="34" charset="-128"/>
              </a:rPr>
              <a:t>1</a:t>
            </a:r>
            <a:endParaRPr lang="en-US" altLang="ja-JP" sz="1037" dirty="0">
              <a:solidFill>
                <a:schemeClr val="bg1"/>
              </a:solidFill>
              <a:latin typeface="Noto Sans CJK JP Regular" panose="020B0500000000000000" pitchFamily="34" charset="-128"/>
              <a:ea typeface="Noto Sans CJK JP Regular" panose="020B0500000000000000" pitchFamily="34" charset="-128"/>
            </a:endParaRPr>
          </a:p>
          <a:p>
            <a:pPr algn="r"/>
            <a:r>
              <a:rPr lang="en-US" altLang="ja-JP" sz="762" dirty="0">
                <a:solidFill>
                  <a:schemeClr val="bg1"/>
                </a:solidFill>
                <a:latin typeface="Noto Sans CJK JP Regular" panose="020B0500000000000000" pitchFamily="34" charset="-128"/>
                <a:ea typeface="Noto Sans CJK JP Regular" panose="020B0500000000000000" pitchFamily="34" charset="-128"/>
              </a:rPr>
              <a:t>1 </a:t>
            </a:r>
            <a:r>
              <a:rPr lang="ja-JP" altLang="en-US" sz="762" dirty="0">
                <a:solidFill>
                  <a:schemeClr val="bg1"/>
                </a:solidFill>
                <a:latin typeface="Noto Sans CJK JP Regular" panose="020B0500000000000000" pitchFamily="34" charset="-128"/>
                <a:ea typeface="Noto Sans CJK JP Regular" panose="020B0500000000000000" pitchFamily="34" charset="-128"/>
              </a:rPr>
              <a:t>大阪大学</a:t>
            </a: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473771" y="156618"/>
            <a:ext cx="7298337" cy="5888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4149"/>
              </a:lnSpc>
            </a:pPr>
            <a:r>
              <a:rPr lang="en-US" altLang="ja-JP" sz="2829" spc="-47" dirty="0">
                <a:solidFill>
                  <a:schemeClr val="bg1"/>
                </a:solidFill>
                <a:latin typeface="Noto Sans CJK JP Regular" panose="020B0500000000000000" pitchFamily="34" charset="-128"/>
                <a:ea typeface="Noto Sans CJK JP Regular" panose="020B0500000000000000" pitchFamily="34" charset="-128"/>
              </a:rPr>
              <a:t>grep</a:t>
            </a:r>
            <a:r>
              <a:rPr lang="ja-JP" altLang="en-US" sz="2829" spc="-47" dirty="0">
                <a:solidFill>
                  <a:schemeClr val="bg1"/>
                </a:solidFill>
                <a:latin typeface="Noto Sans CJK JP Regular" panose="020B0500000000000000" pitchFamily="34" charset="-128"/>
                <a:ea typeface="Noto Sans CJK JP Regular" panose="020B0500000000000000" pitchFamily="34" charset="-128"/>
              </a:rPr>
              <a:t>風コードクローン検索ツール</a:t>
            </a:r>
            <a:r>
              <a:rPr lang="en-US" altLang="ja-JP" sz="2829" spc="-47" dirty="0">
                <a:solidFill>
                  <a:schemeClr val="bg1"/>
                </a:solidFill>
                <a:latin typeface="Noto Sans CJK JP Regular" panose="020B0500000000000000" pitchFamily="34" charset="-128"/>
                <a:ea typeface="Noto Sans CJK JP Regular" panose="020B0500000000000000" pitchFamily="34" charset="-128"/>
              </a:rPr>
              <a:t>:ccgrep</a:t>
            </a:r>
          </a:p>
        </p:txBody>
      </p:sp>
      <p:sp>
        <p:nvSpPr>
          <p:cNvPr id="63" name="テキスト ボックス 62"/>
          <p:cNvSpPr txBox="1"/>
          <p:nvPr/>
        </p:nvSpPr>
        <p:spPr>
          <a:xfrm>
            <a:off x="228524" y="1514207"/>
            <a:ext cx="2089033" cy="3008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ja-JP" altLang="en-US" sz="1355" b="1" dirty="0"/>
              <a:t>研究背景：コード片検索</a:t>
            </a:r>
          </a:p>
        </p:txBody>
      </p:sp>
      <p:sp>
        <p:nvSpPr>
          <p:cNvPr id="64" name="テキスト ボックス 63"/>
          <p:cNvSpPr txBox="1"/>
          <p:nvPr/>
        </p:nvSpPr>
        <p:spPr>
          <a:xfrm>
            <a:off x="224637" y="1897369"/>
            <a:ext cx="437800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41945" indent="-241945" defTabSz="304812">
              <a:buFont typeface="Wingdings" panose="05000000000000000000" pitchFamily="2" charset="2"/>
              <a:buChar char="q"/>
              <a:tabLst>
                <a:tab pos="152406" algn="l"/>
              </a:tabLst>
              <a:defRPr/>
            </a:pPr>
            <a:r>
              <a:rPr lang="ja-JP" altLang="en-US" sz="1200" dirty="0">
                <a:latin typeface="+mn-ea"/>
              </a:rPr>
              <a:t>コード片検索：ソフトウェアの管理に役立つ</a:t>
            </a:r>
          </a:p>
          <a:p>
            <a:pPr marL="699061" lvl="1" indent="-241945" defTabSz="304812">
              <a:buFont typeface="Wingdings" panose="05000000000000000000" pitchFamily="2" charset="2"/>
              <a:buChar char="ü"/>
              <a:tabLst>
                <a:tab pos="152406" algn="l"/>
              </a:tabLst>
              <a:defRPr/>
            </a:pPr>
            <a:r>
              <a:rPr lang="ja-JP" altLang="en-US" sz="1200" dirty="0">
                <a:latin typeface="+mn-ea"/>
              </a:rPr>
              <a:t>既知のバグコード片から類似コード片を探す</a:t>
            </a:r>
          </a:p>
          <a:p>
            <a:pPr marL="699061" lvl="1" indent="-241945" defTabSz="304812">
              <a:buFont typeface="Wingdings" panose="05000000000000000000" pitchFamily="2" charset="2"/>
              <a:buChar char="ü"/>
              <a:tabLst>
                <a:tab pos="152406" algn="l"/>
              </a:tabLst>
              <a:defRPr/>
            </a:pPr>
            <a:r>
              <a:rPr lang="ja-JP" altLang="en-US" sz="1200" dirty="0">
                <a:latin typeface="+mn-ea"/>
              </a:rPr>
              <a:t>コーディングパターンを探してリファクタリング</a:t>
            </a:r>
            <a:endParaRPr lang="en-US" altLang="ja-JP" sz="1200" dirty="0">
              <a:latin typeface="+mn-ea"/>
            </a:endParaRPr>
          </a:p>
          <a:p>
            <a:pPr marL="241945" indent="-241945" defTabSz="304812">
              <a:buFont typeface="Arial" panose="020B0604020202020204" pitchFamily="34" charset="0"/>
              <a:buChar char="•"/>
              <a:tabLst>
                <a:tab pos="152406" algn="l"/>
              </a:tabLst>
              <a:defRPr/>
            </a:pPr>
            <a:endParaRPr lang="ja-JP" altLang="en-US" sz="1200" dirty="0">
              <a:latin typeface="+mn-ea"/>
            </a:endParaRPr>
          </a:p>
        </p:txBody>
      </p:sp>
      <p:sp>
        <p:nvSpPr>
          <p:cNvPr id="67" name="テキスト ボックス 66"/>
          <p:cNvSpPr txBox="1"/>
          <p:nvPr/>
        </p:nvSpPr>
        <p:spPr>
          <a:xfrm>
            <a:off x="5179324" y="1883539"/>
            <a:ext cx="331917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41945" indent="-241945" defTabSz="304812">
              <a:buClr>
                <a:schemeClr val="tx1"/>
              </a:buClr>
              <a:buFont typeface="Arial" panose="020B0604020202020204" pitchFamily="34" charset="0"/>
              <a:buChar char="•"/>
              <a:tabLst>
                <a:tab pos="152406" algn="l"/>
              </a:tabLst>
              <a:defRPr/>
            </a:pPr>
            <a:r>
              <a:rPr lang="en-US" altLang="ja-JP" sz="1200" dirty="0">
                <a:latin typeface="+mn-ea"/>
              </a:rPr>
              <a:t>NCDSearch</a:t>
            </a:r>
            <a:r>
              <a:rPr lang="en-US" altLang="ja-JP" sz="900" dirty="0">
                <a:latin typeface="+mn-ea"/>
              </a:rPr>
              <a:t>[1]</a:t>
            </a:r>
            <a:r>
              <a:rPr lang="ja-JP" altLang="en-US" sz="1200" dirty="0">
                <a:latin typeface="+mn-ea"/>
              </a:rPr>
              <a:t>（正規圧縮距離を使用）</a:t>
            </a:r>
            <a:endParaRPr lang="en-US" altLang="ja-JP" sz="1200" dirty="0">
              <a:latin typeface="+mn-ea"/>
            </a:endParaRPr>
          </a:p>
          <a:p>
            <a:pPr marL="241945" indent="-241945" defTabSz="304812">
              <a:buClr>
                <a:schemeClr val="tx1"/>
              </a:buClr>
              <a:buFont typeface="Arial" panose="020B0604020202020204" pitchFamily="34" charset="0"/>
              <a:buChar char="•"/>
              <a:tabLst>
                <a:tab pos="152406" algn="l"/>
              </a:tabLst>
              <a:defRPr/>
            </a:pPr>
            <a:r>
              <a:rPr lang="en-US" altLang="ja-JP" sz="1200" dirty="0">
                <a:latin typeface="+mn-ea"/>
              </a:rPr>
              <a:t>CBCD</a:t>
            </a:r>
            <a:r>
              <a:rPr lang="en-US" altLang="ja-JP" sz="900" dirty="0">
                <a:latin typeface="+mn-ea"/>
              </a:rPr>
              <a:t>[2]</a:t>
            </a:r>
            <a:r>
              <a:rPr lang="ja-JP" altLang="en-US" sz="1200" dirty="0">
                <a:latin typeface="+mn-ea"/>
              </a:rPr>
              <a:t>（プログラム依存グラフを使用）</a:t>
            </a:r>
            <a:endParaRPr lang="en-US" altLang="ja-JP" sz="1200" dirty="0">
              <a:latin typeface="+mn-ea"/>
            </a:endParaRPr>
          </a:p>
        </p:txBody>
      </p:sp>
      <p:sp>
        <p:nvSpPr>
          <p:cNvPr id="72" name="テキスト ボックス 71"/>
          <p:cNvSpPr txBox="1"/>
          <p:nvPr/>
        </p:nvSpPr>
        <p:spPr>
          <a:xfrm>
            <a:off x="5179324" y="1514207"/>
            <a:ext cx="2781531" cy="3008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ja-JP" altLang="en-US" sz="1355" b="1" dirty="0"/>
              <a:t>既存のコードクローン検索ツール</a:t>
            </a:r>
          </a:p>
        </p:txBody>
      </p:sp>
      <p:sp>
        <p:nvSpPr>
          <p:cNvPr id="74" name="テキスト ボックス 73"/>
          <p:cNvSpPr txBox="1"/>
          <p:nvPr/>
        </p:nvSpPr>
        <p:spPr>
          <a:xfrm>
            <a:off x="5209707" y="2834036"/>
            <a:ext cx="1672253" cy="30777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ja-JP" altLang="en-US" sz="1400" b="1" dirty="0">
                <a:latin typeface="+mn-ea"/>
              </a:rPr>
              <a:t>提案手法：</a:t>
            </a:r>
            <a:r>
              <a:rPr lang="en-US" altLang="ja-JP" sz="1400" b="1" dirty="0">
                <a:latin typeface="+mn-ea"/>
              </a:rPr>
              <a:t>ccgrep</a:t>
            </a:r>
            <a:endParaRPr lang="ja-JP" altLang="en-US" sz="1355" b="1" dirty="0"/>
          </a:p>
        </p:txBody>
      </p:sp>
      <p:sp>
        <p:nvSpPr>
          <p:cNvPr id="78" name="テキスト ボックス 77"/>
          <p:cNvSpPr txBox="1"/>
          <p:nvPr/>
        </p:nvSpPr>
        <p:spPr>
          <a:xfrm>
            <a:off x="5117315" y="3217198"/>
            <a:ext cx="364915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 defTabSz="304812">
              <a:buFont typeface="Wingdings" panose="05000000000000000000" pitchFamily="2" charset="2"/>
              <a:buChar char="q"/>
              <a:tabLst>
                <a:tab pos="152406" algn="l"/>
              </a:tabLst>
              <a:defRPr/>
            </a:pPr>
            <a:r>
              <a:rPr lang="ja-JP" altLang="en-US" sz="1200" dirty="0">
                <a:latin typeface="+mn-ea"/>
              </a:rPr>
              <a:t>特定クローン検索ツール</a:t>
            </a:r>
            <a:r>
              <a:rPr lang="en-US" altLang="ja-JP" sz="1200" b="1" dirty="0">
                <a:latin typeface="+mn-ea"/>
              </a:rPr>
              <a:t>ccgrep</a:t>
            </a:r>
            <a:r>
              <a:rPr lang="ja-JP" altLang="en-US" sz="1200" dirty="0">
                <a:latin typeface="+mn-ea"/>
              </a:rPr>
              <a:t>を開発</a:t>
            </a:r>
          </a:p>
          <a:p>
            <a:pPr marL="171450" indent="-171450" defTabSz="304812">
              <a:buFont typeface="Wingdings" panose="05000000000000000000" pitchFamily="2" charset="2"/>
              <a:buChar char="ü"/>
              <a:tabLst>
                <a:tab pos="152406" algn="l"/>
              </a:tabLst>
              <a:defRPr/>
            </a:pPr>
            <a:r>
              <a:rPr lang="ja-JP" altLang="en-US" sz="1200" b="1" dirty="0">
                <a:latin typeface="+mn-ea"/>
              </a:rPr>
              <a:t>クエリにマッチ</a:t>
            </a:r>
            <a:r>
              <a:rPr lang="ja-JP" altLang="en-US" sz="1200" dirty="0">
                <a:latin typeface="+mn-ea"/>
              </a:rPr>
              <a:t>するコード片を検索</a:t>
            </a:r>
          </a:p>
          <a:p>
            <a:pPr marL="171450" indent="-171450" defTabSz="304812">
              <a:buFont typeface="Wingdings" panose="05000000000000000000" pitchFamily="2" charset="2"/>
              <a:buChar char="ü"/>
              <a:tabLst>
                <a:tab pos="152406" algn="l"/>
              </a:tabLst>
              <a:defRPr/>
            </a:pPr>
            <a:r>
              <a:rPr lang="en-US" altLang="ja-JP" sz="1200" b="1" dirty="0">
                <a:latin typeface="+mn-ea"/>
              </a:rPr>
              <a:t>grep</a:t>
            </a:r>
            <a:r>
              <a:rPr lang="ja-JP" altLang="en-US" sz="1200" b="1" dirty="0">
                <a:latin typeface="+mn-ea"/>
              </a:rPr>
              <a:t>に似た</a:t>
            </a:r>
            <a:r>
              <a:rPr lang="en-US" altLang="ja-JP" sz="1200" b="1" dirty="0">
                <a:latin typeface="+mn-ea"/>
              </a:rPr>
              <a:t>UI</a:t>
            </a:r>
            <a:r>
              <a:rPr lang="ja-JP" altLang="en-US" sz="1200" dirty="0">
                <a:latin typeface="+mn-ea"/>
              </a:rPr>
              <a:t>で手軽に使用可能</a:t>
            </a:r>
          </a:p>
          <a:p>
            <a:pPr marL="171450" indent="-171450" defTabSz="304812">
              <a:buFont typeface="Wingdings" panose="05000000000000000000" pitchFamily="2" charset="2"/>
              <a:buChar char="ü"/>
              <a:tabLst>
                <a:tab pos="152406" algn="l"/>
              </a:tabLst>
              <a:defRPr/>
            </a:pPr>
            <a:r>
              <a:rPr lang="ja-JP" altLang="en-US" sz="1200" b="1" dirty="0">
                <a:latin typeface="+mn-ea"/>
              </a:rPr>
              <a:t>トークン単位</a:t>
            </a:r>
            <a:r>
              <a:rPr lang="ja-JP" altLang="en-US" sz="1200" dirty="0">
                <a:latin typeface="+mn-ea"/>
              </a:rPr>
              <a:t>での複雑な検索に対応</a:t>
            </a:r>
          </a:p>
          <a:p>
            <a:pPr marL="628566" lvl="1" indent="-171450" defTabSz="304812">
              <a:buFont typeface="Wingdings" panose="05000000000000000000" pitchFamily="2" charset="2"/>
              <a:buChar char="ü"/>
              <a:tabLst>
                <a:tab pos="152406" algn="l"/>
              </a:tabLst>
              <a:defRPr/>
            </a:pPr>
            <a:r>
              <a:rPr lang="ja-JP" altLang="en-US" sz="1200" dirty="0">
                <a:latin typeface="+mn-ea"/>
              </a:rPr>
              <a:t>空白・コメントを無視できる</a:t>
            </a:r>
            <a:endParaRPr lang="en-US" altLang="ja-JP" sz="1200" dirty="0">
              <a:latin typeface="+mn-ea"/>
            </a:endParaRPr>
          </a:p>
          <a:p>
            <a:pPr marL="628566" lvl="1" indent="-171450" defTabSz="304812">
              <a:buFont typeface="Wingdings" panose="05000000000000000000" pitchFamily="2" charset="2"/>
              <a:buChar char="ü"/>
              <a:tabLst>
                <a:tab pos="152406" algn="l"/>
              </a:tabLst>
              <a:defRPr/>
            </a:pPr>
            <a:r>
              <a:rPr lang="ja-JP" altLang="en-US" sz="1200" dirty="0">
                <a:latin typeface="+mn-ea"/>
              </a:rPr>
              <a:t>正規表現などを使用し，</a:t>
            </a:r>
            <a:r>
              <a:rPr lang="ja-JP" altLang="en-US" sz="1200" b="1" dirty="0">
                <a:latin typeface="+mn-ea"/>
              </a:rPr>
              <a:t>検索を制御可能</a:t>
            </a:r>
          </a:p>
          <a:p>
            <a:pPr marL="171450" indent="-171450" defTabSz="304812">
              <a:buFont typeface="Wingdings" panose="05000000000000000000" pitchFamily="2" charset="2"/>
              <a:buChar char="ü"/>
              <a:tabLst>
                <a:tab pos="152406" algn="l"/>
              </a:tabLst>
              <a:defRPr/>
            </a:pPr>
            <a:r>
              <a:rPr lang="ja-JP" altLang="en-US" sz="1200" b="1" dirty="0"/>
              <a:t>検索時間</a:t>
            </a:r>
            <a:r>
              <a:rPr lang="ja-JP" altLang="en-US" sz="1200" b="1" dirty="0">
                <a:latin typeface="+mn-ea"/>
              </a:rPr>
              <a:t>が</a:t>
            </a:r>
            <a:r>
              <a:rPr lang="ja-JP" altLang="en-US" sz="1200" b="1" dirty="0"/>
              <a:t>短く</a:t>
            </a:r>
            <a:r>
              <a:rPr lang="ja-JP" altLang="en-US" sz="1200" dirty="0">
                <a:latin typeface="+mn-ea"/>
              </a:rPr>
              <a:t>対話的に使用可能</a:t>
            </a:r>
          </a:p>
          <a:p>
            <a:pPr marL="171450" indent="-171450" defTabSz="304812">
              <a:buFont typeface="Wingdings" panose="05000000000000000000" pitchFamily="2" charset="2"/>
              <a:buChar char="ü"/>
              <a:tabLst>
                <a:tab pos="152406" algn="l"/>
              </a:tabLst>
              <a:defRPr/>
            </a:pPr>
            <a:r>
              <a:rPr lang="ja-JP" altLang="en-US" sz="1200" dirty="0">
                <a:latin typeface="+mn-ea"/>
              </a:rPr>
              <a:t>対応言語：</a:t>
            </a:r>
            <a:r>
              <a:rPr lang="en-US" altLang="ja-JP" sz="1200" dirty="0">
                <a:latin typeface="+mn-ea"/>
              </a:rPr>
              <a:t>C/C++</a:t>
            </a:r>
            <a:r>
              <a:rPr lang="ja-JP" altLang="en-US" sz="1200" dirty="0" err="1">
                <a:latin typeface="+mn-ea"/>
              </a:rPr>
              <a:t>，</a:t>
            </a:r>
            <a:r>
              <a:rPr lang="en-US" altLang="ja-JP" sz="1200" dirty="0">
                <a:latin typeface="+mn-ea"/>
              </a:rPr>
              <a:t>Java</a:t>
            </a:r>
            <a:r>
              <a:rPr lang="ja-JP" altLang="en-US" sz="1200" dirty="0" err="1">
                <a:latin typeface="+mn-ea"/>
              </a:rPr>
              <a:t>，</a:t>
            </a:r>
            <a:r>
              <a:rPr lang="en-US" altLang="ja-JP" sz="1200" dirty="0">
                <a:latin typeface="+mn-ea"/>
              </a:rPr>
              <a:t>Python</a:t>
            </a:r>
          </a:p>
        </p:txBody>
      </p:sp>
      <p:sp>
        <p:nvSpPr>
          <p:cNvPr id="193" name="テキスト ボックス 192"/>
          <p:cNvSpPr txBox="1"/>
          <p:nvPr/>
        </p:nvSpPr>
        <p:spPr>
          <a:xfrm>
            <a:off x="220913" y="4112552"/>
            <a:ext cx="1518044" cy="3008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altLang="ja-JP" sz="1355" b="1" dirty="0"/>
              <a:t>ccgrep</a:t>
            </a:r>
            <a:r>
              <a:rPr lang="ja-JP" altLang="en-US" sz="1355" b="1" dirty="0"/>
              <a:t>：検索仕様</a:t>
            </a:r>
          </a:p>
        </p:txBody>
      </p:sp>
      <p:sp>
        <p:nvSpPr>
          <p:cNvPr id="98" name="テキスト ボックス 97"/>
          <p:cNvSpPr txBox="1"/>
          <p:nvPr/>
        </p:nvSpPr>
        <p:spPr>
          <a:xfrm>
            <a:off x="95426" y="12135426"/>
            <a:ext cx="93459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800" dirty="0">
                <a:ea typeface="Noto Sans CJK JP Regular" panose="020B0500000000000000" pitchFamily="34" charset="-128"/>
              </a:rPr>
              <a:t>[1] Takashi </a:t>
            </a:r>
            <a:r>
              <a:rPr lang="en-US" altLang="ja-JP" sz="800" dirty="0" err="1">
                <a:ea typeface="Noto Sans CJK JP Regular" panose="020B0500000000000000" pitchFamily="34" charset="-128"/>
              </a:rPr>
              <a:t>Ishio</a:t>
            </a:r>
            <a:r>
              <a:rPr lang="en-US" altLang="ja-JP" sz="800" dirty="0">
                <a:ea typeface="Noto Sans CJK JP Regular" panose="020B0500000000000000" pitchFamily="34" charset="-128"/>
              </a:rPr>
              <a:t>, Naoto Maeda, Kensuke Shibuya, and </a:t>
            </a:r>
            <a:r>
              <a:rPr lang="en-US" altLang="ja-JP" sz="800" dirty="0" err="1">
                <a:ea typeface="Noto Sans CJK JP Regular" panose="020B0500000000000000" pitchFamily="34" charset="-128"/>
              </a:rPr>
              <a:t>Katsuro</a:t>
            </a:r>
            <a:r>
              <a:rPr lang="en-US" altLang="ja-JP" sz="800" dirty="0">
                <a:ea typeface="Noto Sans CJK JP Regular" panose="020B0500000000000000" pitchFamily="34" charset="-128"/>
              </a:rPr>
              <a:t> Inoue. 2018. Cloned Buggy Code Detection in Practice Using Normalized Compression Distance. In 2018 IEEE International Conference on Software Maintenance and Evolution, ICSME 2018, Madrid, Spain, September 23-29, 2018. 591–594</a:t>
            </a:r>
            <a:endParaRPr lang="en-US" altLang="ja-JP" sz="800" dirty="0"/>
          </a:p>
          <a:p>
            <a:r>
              <a:rPr lang="en-US" altLang="ja-JP" sz="800" dirty="0"/>
              <a:t>[2] J. Li and M. D. Ernst. 2012.  CBCD: Cloned Buggy Code Detector. In 2012 34</a:t>
            </a:r>
            <a:r>
              <a:rPr lang="en-US" altLang="ja-JP" sz="800" baseline="30000" dirty="0"/>
              <a:t>th</a:t>
            </a:r>
            <a:r>
              <a:rPr lang="en-US" altLang="ja-JP" sz="800" dirty="0"/>
              <a:t> International Conference on Software Engineering (ICSE). 310–320. https://doi.org/10.1109/ICSE.2012.6227183</a:t>
            </a:r>
            <a:endParaRPr lang="ja-JP" altLang="en-US" sz="800" dirty="0"/>
          </a:p>
        </p:txBody>
      </p:sp>
      <p:cxnSp>
        <p:nvCxnSpPr>
          <p:cNvPr id="71" name="直線コネクタ 70"/>
          <p:cNvCxnSpPr>
            <a:cxnSpLocks/>
          </p:cNvCxnSpPr>
          <p:nvPr/>
        </p:nvCxnSpPr>
        <p:spPr>
          <a:xfrm>
            <a:off x="4795729" y="4861384"/>
            <a:ext cx="4645609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6" name="テキスト ボックス 105"/>
          <p:cNvSpPr txBox="1"/>
          <p:nvPr/>
        </p:nvSpPr>
        <p:spPr>
          <a:xfrm>
            <a:off x="4974224" y="5016941"/>
            <a:ext cx="2350323" cy="3008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ja-JP" altLang="en-US" sz="1355" b="1" dirty="0"/>
              <a:t>実験</a:t>
            </a:r>
            <a:r>
              <a:rPr lang="en-US" altLang="ja-JP" sz="1355" b="1" dirty="0"/>
              <a:t>1</a:t>
            </a:r>
            <a:r>
              <a:rPr lang="ja-JP" altLang="en-US" sz="1355" b="1" dirty="0"/>
              <a:t>：クエリの作りやすさ</a:t>
            </a:r>
          </a:p>
        </p:txBody>
      </p:sp>
      <p:sp>
        <p:nvSpPr>
          <p:cNvPr id="3" name="テキスト ボックス 2"/>
          <p:cNvSpPr txBox="1"/>
          <p:nvPr/>
        </p:nvSpPr>
        <p:spPr>
          <a:xfrm>
            <a:off x="5467768" y="11815641"/>
            <a:ext cx="4031873" cy="306467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sz="1200" b="1" dirty="0"/>
              <a:t>今後の課題：機能拡張，アルゴリズム改善，被験者実験</a:t>
            </a:r>
          </a:p>
        </p:txBody>
      </p:sp>
      <p:sp>
        <p:nvSpPr>
          <p:cNvPr id="99" name="テキスト ボックス 98">
            <a:extLst>
              <a:ext uri="{FF2B5EF4-FFF2-40B4-BE49-F238E27FC236}">
                <a16:creationId xmlns:a16="http://schemas.microsoft.com/office/drawing/2014/main" id="{6B67457A-301C-4AF9-B028-0D90C3E97C60}"/>
              </a:ext>
            </a:extLst>
          </p:cNvPr>
          <p:cNvSpPr txBox="1"/>
          <p:nvPr/>
        </p:nvSpPr>
        <p:spPr>
          <a:xfrm>
            <a:off x="1693748" y="2575464"/>
            <a:ext cx="1201382" cy="261610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ja-JP" sz="1100" dirty="0">
                <a:latin typeface="Consolas" panose="020B0609020204030204" pitchFamily="49" charset="0"/>
              </a:rPr>
              <a:t>x &lt; y ? x : y</a:t>
            </a:r>
          </a:p>
        </p:txBody>
      </p:sp>
      <p:sp>
        <p:nvSpPr>
          <p:cNvPr id="100" name="テキスト ボックス 99">
            <a:extLst>
              <a:ext uri="{FF2B5EF4-FFF2-40B4-BE49-F238E27FC236}">
                <a16:creationId xmlns:a16="http://schemas.microsoft.com/office/drawing/2014/main" id="{6A08D265-F976-4C7A-BB59-050C508FBD5A}"/>
              </a:ext>
            </a:extLst>
          </p:cNvPr>
          <p:cNvSpPr txBox="1"/>
          <p:nvPr/>
        </p:nvSpPr>
        <p:spPr>
          <a:xfrm>
            <a:off x="1693748" y="3025296"/>
            <a:ext cx="1201382" cy="261610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ja-JP" sz="1100" dirty="0">
                <a:latin typeface="Consolas" panose="020B0609020204030204" pitchFamily="49" charset="0"/>
              </a:rPr>
              <a:t>min(x, y)</a:t>
            </a:r>
          </a:p>
        </p:txBody>
      </p:sp>
      <p:sp>
        <p:nvSpPr>
          <p:cNvPr id="109" name="テキスト ボックス 108">
            <a:extLst>
              <a:ext uri="{FF2B5EF4-FFF2-40B4-BE49-F238E27FC236}">
                <a16:creationId xmlns:a16="http://schemas.microsoft.com/office/drawing/2014/main" id="{F0C9243A-B9B9-4D4B-9F2E-674136B603B2}"/>
              </a:ext>
            </a:extLst>
          </p:cNvPr>
          <p:cNvSpPr txBox="1"/>
          <p:nvPr/>
        </p:nvSpPr>
        <p:spPr>
          <a:xfrm>
            <a:off x="240464" y="3360139"/>
            <a:ext cx="481972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41945" indent="-241945" defTabSz="304812">
              <a:buFont typeface="Wingdings" panose="05000000000000000000" pitchFamily="2" charset="2"/>
              <a:buChar char="Ø"/>
              <a:tabLst>
                <a:tab pos="152406" algn="l"/>
              </a:tabLst>
              <a:defRPr/>
            </a:pPr>
            <a:r>
              <a:rPr lang="ja-JP" altLang="en-US" sz="1200" dirty="0"/>
              <a:t>コード片から</a:t>
            </a:r>
            <a:r>
              <a:rPr lang="ja-JP" altLang="en-US" sz="1200" b="1" dirty="0"/>
              <a:t>コードクローンを検索</a:t>
            </a:r>
            <a:r>
              <a:rPr lang="ja-JP" altLang="en-US" sz="1200" dirty="0"/>
              <a:t>するツールは少ない</a:t>
            </a:r>
            <a:endParaRPr lang="en-US" altLang="ja-JP" sz="1200" dirty="0">
              <a:latin typeface="+mn-ea"/>
            </a:endParaRPr>
          </a:p>
          <a:p>
            <a:pPr marL="699061" lvl="1" indent="-241945" defTabSz="304812">
              <a:buFont typeface="Arial" panose="020B0604020202020204" pitchFamily="34" charset="0"/>
              <a:buChar char="•"/>
              <a:tabLst>
                <a:tab pos="152406" algn="l"/>
              </a:tabLst>
              <a:defRPr/>
            </a:pPr>
            <a:r>
              <a:rPr lang="en-US" sz="1200" dirty="0"/>
              <a:t>grep</a:t>
            </a:r>
            <a:r>
              <a:rPr lang="ja-JP" altLang="en-US" sz="1200" dirty="0"/>
              <a:t>は広く使用されるが複雑なコード検索には不向き</a:t>
            </a:r>
            <a:endParaRPr lang="ja-JP" altLang="en-US" sz="1200" dirty="0">
              <a:latin typeface="+mn-ea"/>
            </a:endParaRPr>
          </a:p>
        </p:txBody>
      </p:sp>
      <p:sp>
        <p:nvSpPr>
          <p:cNvPr id="110" name="テキスト ボックス 109">
            <a:extLst>
              <a:ext uri="{FF2B5EF4-FFF2-40B4-BE49-F238E27FC236}">
                <a16:creationId xmlns:a16="http://schemas.microsoft.com/office/drawing/2014/main" id="{2D8D69C2-C0D0-4046-8774-8B5B0473A781}"/>
              </a:ext>
            </a:extLst>
          </p:cNvPr>
          <p:cNvSpPr txBox="1"/>
          <p:nvPr/>
        </p:nvSpPr>
        <p:spPr>
          <a:xfrm>
            <a:off x="5391181" y="2283382"/>
            <a:ext cx="227562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41945" indent="-241945" defTabSz="304812">
              <a:buClr>
                <a:schemeClr val="tx1"/>
              </a:buClr>
              <a:buFont typeface="Wingdings" panose="05000000000000000000" pitchFamily="2" charset="2"/>
              <a:buChar char="Ø"/>
              <a:tabLst>
                <a:tab pos="152406" algn="l"/>
              </a:tabLst>
              <a:defRPr/>
            </a:pPr>
            <a:r>
              <a:rPr lang="ja-JP" altLang="en-US" sz="1200" b="1" dirty="0">
                <a:latin typeface="+mn-ea"/>
              </a:rPr>
              <a:t>検索時間が長い</a:t>
            </a:r>
            <a:endParaRPr lang="en-US" altLang="ja-JP" sz="1200" b="1" dirty="0">
              <a:latin typeface="+mn-ea"/>
            </a:endParaRPr>
          </a:p>
          <a:p>
            <a:pPr marL="241945" indent="-241945" defTabSz="304812">
              <a:buClr>
                <a:schemeClr val="tx1"/>
              </a:buClr>
              <a:buFont typeface="Wingdings" panose="05000000000000000000" pitchFamily="2" charset="2"/>
              <a:buChar char="Ø"/>
              <a:tabLst>
                <a:tab pos="152406" algn="l"/>
              </a:tabLst>
              <a:defRPr/>
            </a:pPr>
            <a:r>
              <a:rPr lang="ja-JP" altLang="en-US" sz="1200" b="1" dirty="0">
                <a:latin typeface="+mn-ea"/>
              </a:rPr>
              <a:t>検索を詳細に制御できない</a:t>
            </a:r>
            <a:endParaRPr lang="en-US" altLang="ja-JP" sz="1200" b="1" dirty="0">
              <a:latin typeface="+mn-ea"/>
            </a:endParaRPr>
          </a:p>
        </p:txBody>
      </p:sp>
      <p:sp>
        <p:nvSpPr>
          <p:cNvPr id="124" name="コンテンツ プレースホルダー 2">
            <a:extLst>
              <a:ext uri="{FF2B5EF4-FFF2-40B4-BE49-F238E27FC236}">
                <a16:creationId xmlns:a16="http://schemas.microsoft.com/office/drawing/2014/main" id="{5F5E4567-5146-44B4-B773-50D3F5CF1D4A}"/>
              </a:ext>
            </a:extLst>
          </p:cNvPr>
          <p:cNvSpPr txBox="1">
            <a:spLocks/>
          </p:cNvSpPr>
          <p:nvPr/>
        </p:nvSpPr>
        <p:spPr>
          <a:xfrm>
            <a:off x="228524" y="6661408"/>
            <a:ext cx="2884000" cy="1178857"/>
          </a:xfrm>
          <a:prstGeom prst="rect">
            <a:avLst/>
          </a:prstGeom>
        </p:spPr>
        <p:txBody>
          <a:bodyPr/>
          <a:lstStyle>
            <a:lvl1pPr marL="240030" indent="-240030" algn="l" defTabSz="960120" rtl="0" eaLnBrk="1" latinLnBrk="0" hangingPunct="1">
              <a:lnSpc>
                <a:spcPct val="90000"/>
              </a:lnSpc>
              <a:spcBef>
                <a:spcPts val="1050"/>
              </a:spcBef>
              <a:buFont typeface="Arial" panose="020B0604020202020204" pitchFamily="34" charset="0"/>
              <a:buChar char="•"/>
              <a:defRPr kumimoji="1" sz="29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2009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kumimoji="1"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0015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kumimoji="1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8021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kumimoji="1"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16027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kumimoji="1"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64033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kumimoji="1"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12039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kumimoji="1"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60045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kumimoji="1"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08051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kumimoji="1"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anose="05000000000000000000" pitchFamily="2" charset="2"/>
              <a:buChar char="q"/>
            </a:pPr>
            <a:r>
              <a:rPr lang="ja-JP" altLang="en-US" sz="1200" b="1" dirty="0"/>
              <a:t>正規表現</a:t>
            </a:r>
            <a:endParaRPr lang="en-US" altLang="ja-JP" sz="1200" b="1" dirty="0"/>
          </a:p>
          <a:p>
            <a:pPr lvl="1"/>
            <a:r>
              <a:rPr lang="ja-JP" altLang="en-US" sz="1100" dirty="0"/>
              <a:t>選択</a:t>
            </a:r>
            <a:r>
              <a:rPr lang="en-US" altLang="ja-JP" sz="1100" dirty="0"/>
              <a:t>	$</a:t>
            </a:r>
            <a:r>
              <a:rPr lang="en-US" altLang="ja-JP" sz="1100" b="1" dirty="0"/>
              <a:t>|</a:t>
            </a:r>
            <a:endParaRPr lang="ja-JP" altLang="en-US" sz="1100" b="1" dirty="0"/>
          </a:p>
          <a:p>
            <a:pPr lvl="1"/>
            <a:r>
              <a:rPr lang="ja-JP" altLang="en-US" sz="1100" dirty="0"/>
              <a:t>繰返し</a:t>
            </a:r>
            <a:r>
              <a:rPr lang="en-US" altLang="ja-JP" sz="1100" dirty="0"/>
              <a:t>	$</a:t>
            </a:r>
            <a:r>
              <a:rPr lang="en-US" altLang="ja-JP" sz="1100" b="1" dirty="0"/>
              <a:t>*</a:t>
            </a:r>
            <a:r>
              <a:rPr lang="ja-JP" altLang="en-US" sz="1100" b="1" dirty="0"/>
              <a:t> </a:t>
            </a:r>
            <a:r>
              <a:rPr lang="en-US" altLang="ja-JP" sz="1100" dirty="0"/>
              <a:t>, $</a:t>
            </a:r>
            <a:r>
              <a:rPr lang="en-US" altLang="ja-JP" sz="1100" b="1" dirty="0"/>
              <a:t>+ </a:t>
            </a:r>
            <a:r>
              <a:rPr lang="en-US" altLang="ja-JP" sz="1100" dirty="0"/>
              <a:t>,</a:t>
            </a:r>
            <a:r>
              <a:rPr lang="en-US" altLang="ja-JP" sz="1100" b="1" dirty="0"/>
              <a:t> </a:t>
            </a:r>
            <a:r>
              <a:rPr lang="en-US" altLang="ja-JP" sz="1100" dirty="0"/>
              <a:t>$</a:t>
            </a:r>
            <a:r>
              <a:rPr lang="en-US" altLang="ja-JP" sz="1100" b="1" dirty="0"/>
              <a:t>?</a:t>
            </a:r>
          </a:p>
          <a:p>
            <a:pPr lvl="1"/>
            <a:r>
              <a:rPr lang="ja-JP" altLang="en-US" sz="1100" dirty="0"/>
              <a:t>任意の</a:t>
            </a:r>
            <a:r>
              <a:rPr lang="en-US" altLang="ja-JP" sz="1100" dirty="0"/>
              <a:t>1</a:t>
            </a:r>
            <a:r>
              <a:rPr lang="ja-JP" altLang="en-US" sz="1100" dirty="0"/>
              <a:t>トークン</a:t>
            </a:r>
            <a:r>
              <a:rPr lang="en-US" altLang="ja-JP" sz="1100" dirty="0"/>
              <a:t>	$</a:t>
            </a:r>
            <a:r>
              <a:rPr lang="en-US" altLang="ja-JP" sz="1100" b="1" dirty="0"/>
              <a:t>.</a:t>
            </a:r>
            <a:endParaRPr lang="ja-JP" altLang="en-US" sz="1100" b="1" dirty="0"/>
          </a:p>
          <a:p>
            <a:pPr lvl="1"/>
            <a:r>
              <a:rPr lang="ja-JP" altLang="en-US" sz="1100" dirty="0"/>
              <a:t>グルーピング</a:t>
            </a:r>
            <a:r>
              <a:rPr lang="en-US" altLang="ja-JP" sz="1100" dirty="0"/>
              <a:t>	$ </a:t>
            </a:r>
            <a:r>
              <a:rPr lang="en-US" altLang="ja-JP" sz="1100" b="1" dirty="0"/>
              <a:t>(  </a:t>
            </a:r>
            <a:r>
              <a:rPr lang="en-US" altLang="ja-JP" sz="1100" dirty="0"/>
              <a:t>,</a:t>
            </a:r>
            <a:r>
              <a:rPr lang="en-US" altLang="ja-JP" sz="1100" b="1" dirty="0"/>
              <a:t> </a:t>
            </a:r>
            <a:r>
              <a:rPr lang="en-US" altLang="ja-JP" sz="1100" dirty="0"/>
              <a:t>$</a:t>
            </a:r>
            <a:r>
              <a:rPr lang="en-US" altLang="ja-JP" sz="1100" b="1" dirty="0"/>
              <a:t>)</a:t>
            </a:r>
          </a:p>
        </p:txBody>
      </p:sp>
      <p:sp>
        <p:nvSpPr>
          <p:cNvPr id="128" name="コンテンツ プレースホルダー 2">
            <a:extLst>
              <a:ext uri="{FF2B5EF4-FFF2-40B4-BE49-F238E27FC236}">
                <a16:creationId xmlns:a16="http://schemas.microsoft.com/office/drawing/2014/main" id="{E723A0C6-7437-46C7-A62E-052AA27703F8}"/>
              </a:ext>
            </a:extLst>
          </p:cNvPr>
          <p:cNvSpPr txBox="1">
            <a:spLocks/>
          </p:cNvSpPr>
          <p:nvPr/>
        </p:nvSpPr>
        <p:spPr>
          <a:xfrm>
            <a:off x="230552" y="5497454"/>
            <a:ext cx="3394835" cy="850473"/>
          </a:xfrm>
          <a:prstGeom prst="rect">
            <a:avLst/>
          </a:prstGeom>
        </p:spPr>
        <p:txBody>
          <a:bodyPr/>
          <a:lstStyle>
            <a:lvl1pPr marL="240030" indent="-240030" algn="l" defTabSz="960120" rtl="0" eaLnBrk="1" latinLnBrk="0" hangingPunct="1">
              <a:lnSpc>
                <a:spcPct val="90000"/>
              </a:lnSpc>
              <a:spcBef>
                <a:spcPts val="1050"/>
              </a:spcBef>
              <a:buFont typeface="Arial" panose="020B0604020202020204" pitchFamily="34" charset="0"/>
              <a:buChar char="•"/>
              <a:defRPr kumimoji="1" sz="29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2009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kumimoji="1"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0015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kumimoji="1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8021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kumimoji="1"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16027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kumimoji="1"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64033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kumimoji="1"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12039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kumimoji="1"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60045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kumimoji="1"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08051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kumimoji="1"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anose="05000000000000000000" pitchFamily="2" charset="2"/>
              <a:buChar char="q"/>
            </a:pPr>
            <a:r>
              <a:rPr lang="en-US" altLang="ja-JP" sz="1200" b="1" dirty="0"/>
              <a:t>$$ </a:t>
            </a:r>
            <a:r>
              <a:rPr lang="en-US" altLang="ja-JP" sz="1200" dirty="0"/>
              <a:t>X</a:t>
            </a:r>
            <a:r>
              <a:rPr lang="ja-JP" altLang="en-US" sz="1200" dirty="0"/>
              <a:t> </a:t>
            </a:r>
            <a:r>
              <a:rPr lang="en-US" altLang="ja-JP" sz="1200" dirty="0"/>
              <a:t>: X</a:t>
            </a:r>
            <a:r>
              <a:rPr lang="ja-JP" altLang="en-US" sz="1200" dirty="0"/>
              <a:t>で終わる最短トークン列</a:t>
            </a:r>
            <a:endParaRPr lang="en-US" altLang="ja-JP" sz="1200" dirty="0"/>
          </a:p>
          <a:p>
            <a:pPr lvl="1"/>
            <a:r>
              <a:rPr lang="ja-JP" altLang="en-US" sz="1050" dirty="0"/>
              <a:t>括弧の釣合いを考慮してマッチ</a:t>
            </a:r>
            <a:endParaRPr lang="en-US" altLang="ja-JP" sz="1050" dirty="0"/>
          </a:p>
        </p:txBody>
      </p:sp>
      <p:sp>
        <p:nvSpPr>
          <p:cNvPr id="143" name="テキスト ボックス 142">
            <a:extLst>
              <a:ext uri="{FF2B5EF4-FFF2-40B4-BE49-F238E27FC236}">
                <a16:creationId xmlns:a16="http://schemas.microsoft.com/office/drawing/2014/main" id="{9EFAD00A-4ED9-409E-AE70-D15E979FA4C6}"/>
              </a:ext>
            </a:extLst>
          </p:cNvPr>
          <p:cNvSpPr txBox="1"/>
          <p:nvPr/>
        </p:nvSpPr>
        <p:spPr>
          <a:xfrm>
            <a:off x="220911" y="4498970"/>
            <a:ext cx="281761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 defTabSz="304812">
              <a:buFont typeface="Arial" panose="020B0604020202020204" pitchFamily="34" charset="0"/>
              <a:buChar char="•"/>
              <a:tabLst>
                <a:tab pos="152406" algn="l"/>
              </a:tabLst>
              <a:defRPr/>
            </a:pPr>
            <a:r>
              <a:rPr lang="ja-JP" altLang="en-US" sz="1200" dirty="0">
                <a:latin typeface="+mn-ea"/>
              </a:rPr>
              <a:t>クエリに対し，パラメータ化された</a:t>
            </a:r>
            <a:br>
              <a:rPr lang="en-US" altLang="ja-JP" sz="1200" dirty="0">
                <a:latin typeface="+mn-ea"/>
              </a:rPr>
            </a:br>
            <a:r>
              <a:rPr lang="ja-JP" altLang="en-US" sz="1200" dirty="0">
                <a:latin typeface="+mn-ea"/>
              </a:rPr>
              <a:t>クローンにマッチ</a:t>
            </a:r>
            <a:endParaRPr lang="en-US" altLang="ja-JP" sz="1200" dirty="0">
              <a:latin typeface="+mn-ea"/>
            </a:endParaRPr>
          </a:p>
          <a:p>
            <a:pPr marL="628566" lvl="1" indent="-171450" defTabSz="304812">
              <a:buFont typeface="Wingdings" panose="05000000000000000000" pitchFamily="2" charset="2"/>
              <a:buChar char="ü"/>
              <a:tabLst>
                <a:tab pos="152406" algn="l"/>
              </a:tabLst>
              <a:defRPr/>
            </a:pPr>
            <a:r>
              <a:rPr lang="en-US" altLang="ja-JP" sz="1200" b="1" dirty="0">
                <a:latin typeface="+mn-ea"/>
              </a:rPr>
              <a:t>$</a:t>
            </a:r>
            <a:r>
              <a:rPr lang="ja-JP" altLang="en-US" sz="1200" dirty="0">
                <a:latin typeface="+mn-ea"/>
              </a:rPr>
              <a:t>を付けると完全一致</a:t>
            </a:r>
            <a:endParaRPr lang="en-US" altLang="ja-JP" sz="1200" dirty="0">
              <a:latin typeface="+mn-ea"/>
            </a:endParaRPr>
          </a:p>
        </p:txBody>
      </p:sp>
      <p:grpSp>
        <p:nvGrpSpPr>
          <p:cNvPr id="16" name="グループ化 15">
            <a:extLst>
              <a:ext uri="{FF2B5EF4-FFF2-40B4-BE49-F238E27FC236}">
                <a16:creationId xmlns:a16="http://schemas.microsoft.com/office/drawing/2014/main" id="{312AC667-B654-473F-96BD-68102082F958}"/>
              </a:ext>
            </a:extLst>
          </p:cNvPr>
          <p:cNvGrpSpPr/>
          <p:nvPr/>
        </p:nvGrpSpPr>
        <p:grpSpPr>
          <a:xfrm>
            <a:off x="3005619" y="3963025"/>
            <a:ext cx="1631795" cy="1639101"/>
            <a:chOff x="2967121" y="6262915"/>
            <a:chExt cx="1631795" cy="1639101"/>
          </a:xfrm>
        </p:grpSpPr>
        <p:sp>
          <p:nvSpPr>
            <p:cNvPr id="122" name="正方形/長方形 121">
              <a:extLst>
                <a:ext uri="{FF2B5EF4-FFF2-40B4-BE49-F238E27FC236}">
                  <a16:creationId xmlns:a16="http://schemas.microsoft.com/office/drawing/2014/main" id="{1C016E98-1210-4056-8403-81E7B892B97C}"/>
                </a:ext>
              </a:extLst>
            </p:cNvPr>
            <p:cNvSpPr/>
            <p:nvPr/>
          </p:nvSpPr>
          <p:spPr>
            <a:xfrm>
              <a:off x="3047297" y="6524069"/>
              <a:ext cx="1551619" cy="600164"/>
            </a:xfrm>
            <a:prstGeom prst="rect">
              <a:avLst/>
            </a:prstGeom>
            <a:ln>
              <a:solidFill>
                <a:schemeClr val="tx1"/>
              </a:solidFill>
            </a:ln>
          </p:spPr>
          <p:txBody>
            <a:bodyPr wrap="square">
              <a:spAutoFit/>
            </a:bodyPr>
            <a:lstStyle/>
            <a:p>
              <a:r>
                <a:rPr lang="en-US" altLang="ja-JP" sz="1100" dirty="0">
                  <a:solidFill>
                    <a:srgbClr val="0070C0"/>
                  </a:solidFill>
                </a:rPr>
                <a:t>T</a:t>
              </a:r>
              <a:r>
                <a:rPr lang="ja-JP" altLang="en-US" sz="1100" dirty="0"/>
                <a:t> </a:t>
              </a:r>
              <a:r>
                <a:rPr lang="en-US" altLang="ja-JP" sz="1100" dirty="0">
                  <a:solidFill>
                    <a:srgbClr val="FF0000"/>
                  </a:solidFill>
                </a:rPr>
                <a:t>$</a:t>
              </a:r>
              <a:r>
                <a:rPr lang="en-US" altLang="ja-JP" sz="1100" dirty="0" err="1">
                  <a:solidFill>
                    <a:srgbClr val="FF0000"/>
                  </a:solidFill>
                </a:rPr>
                <a:t>addValue</a:t>
              </a:r>
              <a:r>
                <a:rPr lang="ja-JP" altLang="en-US" sz="1100" dirty="0"/>
                <a:t>(</a:t>
              </a:r>
              <a:r>
                <a:rPr lang="en-US" altLang="ja-JP" sz="1100" dirty="0">
                  <a:solidFill>
                    <a:srgbClr val="0070C0"/>
                  </a:solidFill>
                </a:rPr>
                <a:t>T</a:t>
              </a:r>
              <a:r>
                <a:rPr lang="en-US" altLang="ja-JP" sz="1100" dirty="0"/>
                <a:t> </a:t>
              </a:r>
              <a:r>
                <a:rPr lang="en-US" altLang="ja-JP" sz="1100" dirty="0">
                  <a:solidFill>
                    <a:srgbClr val="00B050"/>
                  </a:solidFill>
                </a:rPr>
                <a:t>v</a:t>
              </a:r>
              <a:r>
                <a:rPr lang="ja-JP" altLang="en-US" sz="1100" dirty="0"/>
                <a:t>) {</a:t>
              </a:r>
            </a:p>
            <a:p>
              <a:r>
                <a:rPr lang="ja-JP" altLang="en-US" sz="1100" dirty="0"/>
                <a:t>    </a:t>
              </a:r>
              <a:r>
                <a:rPr lang="en-US" altLang="ja-JP" sz="1100" dirty="0">
                  <a:solidFill>
                    <a:srgbClr val="00B050"/>
                  </a:solidFill>
                </a:rPr>
                <a:t>v</a:t>
              </a:r>
              <a:r>
                <a:rPr lang="en-US" altLang="ja-JP" sz="1100" dirty="0"/>
                <a:t> = </a:t>
              </a:r>
              <a:r>
                <a:rPr lang="en-US" altLang="ja-JP" sz="1100" dirty="0">
                  <a:solidFill>
                    <a:srgbClr val="00B050"/>
                  </a:solidFill>
                </a:rPr>
                <a:t>v</a:t>
              </a:r>
              <a:r>
                <a:rPr lang="en-US" altLang="ja-JP" sz="1100" dirty="0"/>
                <a:t> + 1</a:t>
              </a:r>
              <a:r>
                <a:rPr lang="ja-JP" altLang="en-US" sz="1100" dirty="0"/>
                <a:t>;</a:t>
              </a:r>
            </a:p>
            <a:p>
              <a:r>
                <a:rPr lang="ja-JP" altLang="en-US" sz="1100" dirty="0"/>
                <a:t>}</a:t>
              </a:r>
            </a:p>
          </p:txBody>
        </p:sp>
        <p:sp>
          <p:nvSpPr>
            <p:cNvPr id="123" name="正方形/長方形 122">
              <a:extLst>
                <a:ext uri="{FF2B5EF4-FFF2-40B4-BE49-F238E27FC236}">
                  <a16:creationId xmlns:a16="http://schemas.microsoft.com/office/drawing/2014/main" id="{21C92C75-F4A3-4360-A109-F21430157EAE}"/>
                </a:ext>
              </a:extLst>
            </p:cNvPr>
            <p:cNvSpPr/>
            <p:nvPr/>
          </p:nvSpPr>
          <p:spPr>
            <a:xfrm>
              <a:off x="2967121" y="6262915"/>
              <a:ext cx="697627" cy="24622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ja-JP" altLang="en-US" sz="1000" dirty="0"/>
                <a:t>クエリ例</a:t>
              </a:r>
            </a:p>
          </p:txBody>
        </p:sp>
        <p:sp>
          <p:nvSpPr>
            <p:cNvPr id="144" name="正方形/長方形 143">
              <a:extLst>
                <a:ext uri="{FF2B5EF4-FFF2-40B4-BE49-F238E27FC236}">
                  <a16:creationId xmlns:a16="http://schemas.microsoft.com/office/drawing/2014/main" id="{0D419C94-DCB2-45C6-AF79-64D6F95F86EB}"/>
                </a:ext>
              </a:extLst>
            </p:cNvPr>
            <p:cNvSpPr/>
            <p:nvPr/>
          </p:nvSpPr>
          <p:spPr>
            <a:xfrm>
              <a:off x="3047297" y="7301852"/>
              <a:ext cx="1551619" cy="600164"/>
            </a:xfrm>
            <a:prstGeom prst="rect">
              <a:avLst/>
            </a:prstGeom>
            <a:ln>
              <a:solidFill>
                <a:schemeClr val="tx1"/>
              </a:solidFill>
            </a:ln>
          </p:spPr>
          <p:txBody>
            <a:bodyPr wrap="square">
              <a:spAutoFit/>
            </a:bodyPr>
            <a:lstStyle/>
            <a:p>
              <a:r>
                <a:rPr lang="en-US" altLang="ja-JP" sz="1100" dirty="0">
                  <a:solidFill>
                    <a:srgbClr val="0070C0"/>
                  </a:solidFill>
                </a:rPr>
                <a:t>int</a:t>
              </a:r>
              <a:r>
                <a:rPr lang="ja-JP" altLang="en-US" sz="1100" dirty="0"/>
                <a:t> </a:t>
              </a:r>
              <a:r>
                <a:rPr lang="en-US" altLang="ja-JP" sz="1100" dirty="0" err="1">
                  <a:solidFill>
                    <a:srgbClr val="FF0000"/>
                  </a:solidFill>
                </a:rPr>
                <a:t>addValue</a:t>
              </a:r>
              <a:r>
                <a:rPr lang="ja-JP" altLang="en-US" sz="1100" dirty="0"/>
                <a:t>(</a:t>
              </a:r>
              <a:r>
                <a:rPr lang="en-US" altLang="ja-JP" sz="1100" dirty="0">
                  <a:solidFill>
                    <a:srgbClr val="0070C0"/>
                  </a:solidFill>
                </a:rPr>
                <a:t>int</a:t>
              </a:r>
              <a:r>
                <a:rPr lang="en-US" altLang="ja-JP" sz="1100" dirty="0"/>
                <a:t> </a:t>
              </a:r>
              <a:r>
                <a:rPr lang="en-US" altLang="ja-JP" sz="1100" dirty="0">
                  <a:solidFill>
                    <a:srgbClr val="00B050"/>
                  </a:solidFill>
                </a:rPr>
                <a:t>value</a:t>
              </a:r>
              <a:r>
                <a:rPr lang="ja-JP" altLang="en-US" sz="1100" dirty="0"/>
                <a:t>) {</a:t>
              </a:r>
            </a:p>
            <a:p>
              <a:r>
                <a:rPr lang="ja-JP" altLang="en-US" sz="1100" dirty="0"/>
                <a:t>    </a:t>
              </a:r>
              <a:r>
                <a:rPr lang="en-US" altLang="ja-JP" sz="1100" dirty="0">
                  <a:solidFill>
                    <a:srgbClr val="00B050"/>
                  </a:solidFill>
                </a:rPr>
                <a:t>value</a:t>
              </a:r>
              <a:r>
                <a:rPr lang="en-US" altLang="ja-JP" sz="1100" dirty="0"/>
                <a:t> = </a:t>
              </a:r>
              <a:r>
                <a:rPr lang="en-US" altLang="ja-JP" sz="1100" dirty="0">
                  <a:solidFill>
                    <a:srgbClr val="00B050"/>
                  </a:solidFill>
                </a:rPr>
                <a:t>value</a:t>
              </a:r>
              <a:r>
                <a:rPr lang="en-US" altLang="ja-JP" sz="1100" dirty="0"/>
                <a:t> + 1</a:t>
              </a:r>
              <a:r>
                <a:rPr lang="ja-JP" altLang="en-US" sz="1100" dirty="0"/>
                <a:t>;</a:t>
              </a:r>
            </a:p>
            <a:p>
              <a:r>
                <a:rPr lang="ja-JP" altLang="en-US" sz="1100" dirty="0"/>
                <a:t>}</a:t>
              </a:r>
            </a:p>
          </p:txBody>
        </p:sp>
        <p:cxnSp>
          <p:nvCxnSpPr>
            <p:cNvPr id="145" name="直線矢印コネクタ 144">
              <a:extLst>
                <a:ext uri="{FF2B5EF4-FFF2-40B4-BE49-F238E27FC236}">
                  <a16:creationId xmlns:a16="http://schemas.microsoft.com/office/drawing/2014/main" id="{5FD567A5-EC24-41AD-A1D4-6B3066A1D147}"/>
                </a:ext>
              </a:extLst>
            </p:cNvPr>
            <p:cNvCxnSpPr>
              <a:cxnSpLocks/>
              <a:stCxn id="122" idx="2"/>
              <a:endCxn id="144" idx="0"/>
            </p:cNvCxnSpPr>
            <p:nvPr/>
          </p:nvCxnSpPr>
          <p:spPr>
            <a:xfrm>
              <a:off x="3823107" y="7124233"/>
              <a:ext cx="0" cy="177619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47" name="グループ化 146">
            <a:extLst>
              <a:ext uri="{FF2B5EF4-FFF2-40B4-BE49-F238E27FC236}">
                <a16:creationId xmlns:a16="http://schemas.microsoft.com/office/drawing/2014/main" id="{1CC31FBF-76F9-42A6-8A6E-68F4D0EF2102}"/>
              </a:ext>
            </a:extLst>
          </p:cNvPr>
          <p:cNvGrpSpPr/>
          <p:nvPr/>
        </p:nvGrpSpPr>
        <p:grpSpPr>
          <a:xfrm>
            <a:off x="1820662" y="5964012"/>
            <a:ext cx="2435727" cy="977680"/>
            <a:chOff x="2005838" y="3937981"/>
            <a:chExt cx="2435727" cy="977680"/>
          </a:xfrm>
        </p:grpSpPr>
        <p:sp>
          <p:nvSpPr>
            <p:cNvPr id="151" name="テキスト ボックス 150">
              <a:extLst>
                <a:ext uri="{FF2B5EF4-FFF2-40B4-BE49-F238E27FC236}">
                  <a16:creationId xmlns:a16="http://schemas.microsoft.com/office/drawing/2014/main" id="{7CC92AE7-1E19-4919-A7EA-0C1F42C3327B}"/>
                </a:ext>
              </a:extLst>
            </p:cNvPr>
            <p:cNvSpPr txBox="1"/>
            <p:nvPr/>
          </p:nvSpPr>
          <p:spPr>
            <a:xfrm>
              <a:off x="2005838" y="4308129"/>
              <a:ext cx="846128" cy="26161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kumimoji="1" lang="en-US" altLang="ja-JP" sz="1100" dirty="0" err="1">
                  <a:latin typeface="Consolas" panose="020B0609020204030204" pitchFamily="49" charset="0"/>
                </a:rPr>
                <a:t>func</a:t>
              </a:r>
              <a:r>
                <a:rPr kumimoji="1" lang="en-US" altLang="ja-JP" sz="1100" dirty="0">
                  <a:latin typeface="Consolas" panose="020B0609020204030204" pitchFamily="49" charset="0"/>
                </a:rPr>
                <a:t>(</a:t>
              </a:r>
              <a:r>
                <a:rPr kumimoji="1" lang="en-US" altLang="ja-JP" sz="1100" dirty="0">
                  <a:solidFill>
                    <a:srgbClr val="FF0000"/>
                  </a:solidFill>
                  <a:latin typeface="Consolas" panose="020B0609020204030204" pitchFamily="49" charset="0"/>
                </a:rPr>
                <a:t>$$</a:t>
              </a:r>
              <a:r>
                <a:rPr kumimoji="1" lang="en-US" altLang="ja-JP" sz="1100" dirty="0">
                  <a:latin typeface="Consolas" panose="020B0609020204030204" pitchFamily="49" charset="0"/>
                </a:rPr>
                <a:t>)</a:t>
              </a:r>
              <a:endParaRPr kumimoji="1" lang="ja-JP" altLang="en-US" sz="1100" dirty="0">
                <a:latin typeface="Consolas" panose="020B0609020204030204" pitchFamily="49" charset="0"/>
              </a:endParaRPr>
            </a:p>
          </p:txBody>
        </p:sp>
        <p:sp>
          <p:nvSpPr>
            <p:cNvPr id="153" name="テキスト ボックス 152">
              <a:extLst>
                <a:ext uri="{FF2B5EF4-FFF2-40B4-BE49-F238E27FC236}">
                  <a16:creationId xmlns:a16="http://schemas.microsoft.com/office/drawing/2014/main" id="{3C55A4D9-842D-4C57-BCF3-FDB2B78DF2B5}"/>
                </a:ext>
              </a:extLst>
            </p:cNvPr>
            <p:cNvSpPr txBox="1"/>
            <p:nvPr/>
          </p:nvSpPr>
          <p:spPr>
            <a:xfrm>
              <a:off x="3095736" y="3937981"/>
              <a:ext cx="660029" cy="261610"/>
            </a:xfrm>
            <a:prstGeom prst="rect">
              <a:avLst/>
            </a:prstGeom>
            <a:noFill/>
            <a:ln w="1905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kumimoji="1" lang="en-US" altLang="ja-JP" sz="1100" dirty="0" err="1">
                  <a:latin typeface="Consolas" panose="020B0609020204030204" pitchFamily="49" charset="0"/>
                </a:rPr>
                <a:t>func</a:t>
              </a:r>
              <a:r>
                <a:rPr kumimoji="1" lang="en-US" altLang="ja-JP" sz="1100" dirty="0">
                  <a:latin typeface="Consolas" panose="020B0609020204030204" pitchFamily="49" charset="0"/>
                </a:rPr>
                <a:t>()</a:t>
              </a:r>
              <a:endParaRPr kumimoji="1" lang="ja-JP" altLang="en-US" sz="1100" dirty="0">
                <a:latin typeface="Consolas" panose="020B0609020204030204" pitchFamily="49" charset="0"/>
              </a:endParaRPr>
            </a:p>
          </p:txBody>
        </p:sp>
        <p:sp>
          <p:nvSpPr>
            <p:cNvPr id="154" name="テキスト ボックス 153">
              <a:extLst>
                <a:ext uri="{FF2B5EF4-FFF2-40B4-BE49-F238E27FC236}">
                  <a16:creationId xmlns:a16="http://schemas.microsoft.com/office/drawing/2014/main" id="{9685AEA7-8296-4B37-99B8-3A3D5070FEF6}"/>
                </a:ext>
              </a:extLst>
            </p:cNvPr>
            <p:cNvSpPr txBox="1"/>
            <p:nvPr/>
          </p:nvSpPr>
          <p:spPr>
            <a:xfrm>
              <a:off x="3095736" y="4312220"/>
              <a:ext cx="996579" cy="261610"/>
            </a:xfrm>
            <a:prstGeom prst="rect">
              <a:avLst/>
            </a:prstGeom>
            <a:noFill/>
            <a:ln w="1905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kumimoji="1" lang="en-US" altLang="ja-JP" sz="1100" dirty="0" err="1">
                  <a:latin typeface="Consolas" panose="020B0609020204030204" pitchFamily="49" charset="0"/>
                </a:rPr>
                <a:t>func</a:t>
              </a:r>
              <a:r>
                <a:rPr kumimoji="1" lang="en-US" altLang="ja-JP" sz="1100" dirty="0">
                  <a:latin typeface="Consolas" panose="020B0609020204030204" pitchFamily="49" charset="0"/>
                </a:rPr>
                <a:t>(</a:t>
              </a:r>
              <a:r>
                <a:rPr kumimoji="1" lang="en-US" altLang="ja-JP" sz="1100" dirty="0">
                  <a:solidFill>
                    <a:srgbClr val="FF0000"/>
                  </a:solidFill>
                  <a:latin typeface="Consolas" panose="020B0609020204030204" pitchFamily="49" charset="0"/>
                </a:rPr>
                <a:t>1, 2</a:t>
              </a:r>
              <a:r>
                <a:rPr kumimoji="1" lang="en-US" altLang="ja-JP" sz="1100" dirty="0">
                  <a:latin typeface="Consolas" panose="020B0609020204030204" pitchFamily="49" charset="0"/>
                </a:rPr>
                <a:t>)</a:t>
              </a:r>
              <a:endParaRPr kumimoji="1" lang="ja-JP" altLang="en-US" sz="1100" dirty="0">
                <a:latin typeface="Consolas" panose="020B0609020204030204" pitchFamily="49" charset="0"/>
              </a:endParaRPr>
            </a:p>
          </p:txBody>
        </p:sp>
        <p:sp>
          <p:nvSpPr>
            <p:cNvPr id="155" name="テキスト ボックス 154">
              <a:extLst>
                <a:ext uri="{FF2B5EF4-FFF2-40B4-BE49-F238E27FC236}">
                  <a16:creationId xmlns:a16="http://schemas.microsoft.com/office/drawing/2014/main" id="{99B7755D-D98E-4116-86C2-344ED1B9373B}"/>
                </a:ext>
              </a:extLst>
            </p:cNvPr>
            <p:cNvSpPr txBox="1"/>
            <p:nvPr/>
          </p:nvSpPr>
          <p:spPr>
            <a:xfrm>
              <a:off x="3095737" y="4654051"/>
              <a:ext cx="1345828" cy="261610"/>
            </a:xfrm>
            <a:prstGeom prst="rect">
              <a:avLst/>
            </a:prstGeom>
            <a:noFill/>
            <a:ln w="1905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kumimoji="1" lang="en-US" altLang="ja-JP" sz="1100" dirty="0" err="1">
                  <a:latin typeface="Consolas" panose="020B0609020204030204" pitchFamily="49" charset="0"/>
                </a:rPr>
                <a:t>func</a:t>
              </a:r>
              <a:r>
                <a:rPr kumimoji="1" lang="en-US" altLang="ja-JP" sz="1100" dirty="0">
                  <a:latin typeface="Consolas" panose="020B0609020204030204" pitchFamily="49" charset="0"/>
                </a:rPr>
                <a:t>(</a:t>
              </a:r>
              <a:r>
                <a:rPr kumimoji="1" lang="en-US" altLang="ja-JP" sz="1100" dirty="0">
                  <a:solidFill>
                    <a:srgbClr val="FF0000"/>
                  </a:solidFill>
                  <a:latin typeface="Consolas" panose="020B0609020204030204" pitchFamily="49" charset="0"/>
                </a:rPr>
                <a:t>g(3),</a:t>
              </a:r>
              <a:r>
                <a:rPr lang="ja-JP" altLang="en-US" sz="1100" dirty="0">
                  <a:solidFill>
                    <a:srgbClr val="FF0000"/>
                  </a:solidFill>
                  <a:latin typeface="Consolas" panose="020B0609020204030204" pitchFamily="49" charset="0"/>
                </a:rPr>
                <a:t> </a:t>
              </a:r>
              <a:r>
                <a:rPr kumimoji="1" lang="en-US" altLang="ja-JP" sz="1100" dirty="0" err="1">
                  <a:solidFill>
                    <a:srgbClr val="FF0000"/>
                  </a:solidFill>
                  <a:latin typeface="Consolas" panose="020B0609020204030204" pitchFamily="49" charset="0"/>
                </a:rPr>
                <a:t>a+b</a:t>
              </a:r>
              <a:r>
                <a:rPr kumimoji="1" lang="en-US" altLang="ja-JP" sz="1100" dirty="0">
                  <a:latin typeface="Consolas" panose="020B0609020204030204" pitchFamily="49" charset="0"/>
                </a:rPr>
                <a:t>)</a:t>
              </a:r>
              <a:endParaRPr kumimoji="1" lang="ja-JP" altLang="en-US" sz="1100" dirty="0">
                <a:latin typeface="Consolas" panose="020B0609020204030204" pitchFamily="49" charset="0"/>
              </a:endParaRPr>
            </a:p>
          </p:txBody>
        </p:sp>
        <p:cxnSp>
          <p:nvCxnSpPr>
            <p:cNvPr id="156" name="直線矢印コネクタ 155">
              <a:extLst>
                <a:ext uri="{FF2B5EF4-FFF2-40B4-BE49-F238E27FC236}">
                  <a16:creationId xmlns:a16="http://schemas.microsoft.com/office/drawing/2014/main" id="{FB8CF221-8493-459B-A110-F55AC8BD878D}"/>
                </a:ext>
              </a:extLst>
            </p:cNvPr>
            <p:cNvCxnSpPr>
              <a:cxnSpLocks/>
              <a:stCxn id="151" idx="3"/>
              <a:endCxn id="155" idx="1"/>
            </p:cNvCxnSpPr>
            <p:nvPr/>
          </p:nvCxnSpPr>
          <p:spPr>
            <a:xfrm>
              <a:off x="2851966" y="4438934"/>
              <a:ext cx="243771" cy="345922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7" name="直線矢印コネクタ 156">
              <a:extLst>
                <a:ext uri="{FF2B5EF4-FFF2-40B4-BE49-F238E27FC236}">
                  <a16:creationId xmlns:a16="http://schemas.microsoft.com/office/drawing/2014/main" id="{E7D94E22-410A-4088-8ABC-191306095508}"/>
                </a:ext>
              </a:extLst>
            </p:cNvPr>
            <p:cNvCxnSpPr>
              <a:cxnSpLocks/>
              <a:stCxn id="151" idx="3"/>
              <a:endCxn id="154" idx="1"/>
            </p:cNvCxnSpPr>
            <p:nvPr/>
          </p:nvCxnSpPr>
          <p:spPr>
            <a:xfrm>
              <a:off x="2851966" y="4438934"/>
              <a:ext cx="243770" cy="4091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0" name="直線矢印コネクタ 159">
              <a:extLst>
                <a:ext uri="{FF2B5EF4-FFF2-40B4-BE49-F238E27FC236}">
                  <a16:creationId xmlns:a16="http://schemas.microsoft.com/office/drawing/2014/main" id="{437977C5-3E7D-4B70-A151-623393C73979}"/>
                </a:ext>
              </a:extLst>
            </p:cNvPr>
            <p:cNvCxnSpPr>
              <a:cxnSpLocks/>
              <a:stCxn id="151" idx="3"/>
              <a:endCxn id="153" idx="1"/>
            </p:cNvCxnSpPr>
            <p:nvPr/>
          </p:nvCxnSpPr>
          <p:spPr>
            <a:xfrm flipV="1">
              <a:off x="2851966" y="4068786"/>
              <a:ext cx="243770" cy="370148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69" name="グループ化 168">
            <a:extLst>
              <a:ext uri="{FF2B5EF4-FFF2-40B4-BE49-F238E27FC236}">
                <a16:creationId xmlns:a16="http://schemas.microsoft.com/office/drawing/2014/main" id="{407FE575-B89F-43DE-8AC9-3CFA0BC47944}"/>
              </a:ext>
            </a:extLst>
          </p:cNvPr>
          <p:cNvGrpSpPr/>
          <p:nvPr/>
        </p:nvGrpSpPr>
        <p:grpSpPr>
          <a:xfrm>
            <a:off x="2731188" y="7238803"/>
            <a:ext cx="1716058" cy="559786"/>
            <a:chOff x="1241890" y="5208161"/>
            <a:chExt cx="1716058" cy="559786"/>
          </a:xfrm>
        </p:grpSpPr>
        <p:sp>
          <p:nvSpPr>
            <p:cNvPr id="183" name="テキスト ボックス 182">
              <a:extLst>
                <a:ext uri="{FF2B5EF4-FFF2-40B4-BE49-F238E27FC236}">
                  <a16:creationId xmlns:a16="http://schemas.microsoft.com/office/drawing/2014/main" id="{C81D60ED-74C0-4CE8-9532-411F61A25A4A}"/>
                </a:ext>
              </a:extLst>
            </p:cNvPr>
            <p:cNvSpPr txBox="1"/>
            <p:nvPr/>
          </p:nvSpPr>
          <p:spPr>
            <a:xfrm>
              <a:off x="1241890" y="5317197"/>
              <a:ext cx="972506" cy="26161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kumimoji="1" lang="en-US" altLang="ja-JP" sz="1100" dirty="0">
                  <a:latin typeface="Consolas" panose="020B0609020204030204" pitchFamily="49" charset="0"/>
                </a:rPr>
                <a:t>a</a:t>
              </a:r>
              <a:r>
                <a:rPr kumimoji="1" lang="en-US" altLang="ja-JP" sz="1100" dirty="0">
                  <a:solidFill>
                    <a:srgbClr val="FF0000"/>
                  </a:solidFill>
                  <a:latin typeface="Consolas" panose="020B0609020204030204" pitchFamily="49" charset="0"/>
                </a:rPr>
                <a:t>$(</a:t>
              </a:r>
              <a:r>
                <a:rPr kumimoji="1" lang="en-US" altLang="ja-JP" sz="1100" dirty="0">
                  <a:latin typeface="Consolas" panose="020B0609020204030204" pitchFamily="49" charset="0"/>
                </a:rPr>
                <a:t>+</a:t>
              </a:r>
              <a:r>
                <a:rPr kumimoji="1" lang="en-US" altLang="ja-JP" sz="1100" dirty="0">
                  <a:solidFill>
                    <a:srgbClr val="FF0000"/>
                  </a:solidFill>
                  <a:latin typeface="Consolas" panose="020B0609020204030204" pitchFamily="49" charset="0"/>
                </a:rPr>
                <a:t>$|</a:t>
              </a:r>
              <a:r>
                <a:rPr kumimoji="1" lang="en-US" altLang="ja-JP" sz="1100" dirty="0">
                  <a:latin typeface="Consolas" panose="020B0609020204030204" pitchFamily="49" charset="0"/>
                </a:rPr>
                <a:t>-</a:t>
              </a:r>
              <a:r>
                <a:rPr kumimoji="1" lang="en-US" altLang="ja-JP" sz="1100" dirty="0">
                  <a:solidFill>
                    <a:srgbClr val="FF0000"/>
                  </a:solidFill>
                  <a:latin typeface="Consolas" panose="020B0609020204030204" pitchFamily="49" charset="0"/>
                </a:rPr>
                <a:t>$)</a:t>
              </a:r>
              <a:r>
                <a:rPr lang="en-US" altLang="ja-JP" sz="1100" dirty="0">
                  <a:latin typeface="Consolas" panose="020B0609020204030204" pitchFamily="49" charset="0"/>
                </a:rPr>
                <a:t>b</a:t>
              </a:r>
              <a:endParaRPr kumimoji="1" lang="ja-JP" altLang="en-US" sz="1100" dirty="0">
                <a:latin typeface="Consolas" panose="020B0609020204030204" pitchFamily="49" charset="0"/>
              </a:endParaRPr>
            </a:p>
          </p:txBody>
        </p:sp>
        <p:sp>
          <p:nvSpPr>
            <p:cNvPr id="184" name="テキスト ボックス 183">
              <a:extLst>
                <a:ext uri="{FF2B5EF4-FFF2-40B4-BE49-F238E27FC236}">
                  <a16:creationId xmlns:a16="http://schemas.microsoft.com/office/drawing/2014/main" id="{0C9AB527-CFE4-45ED-BAF6-F2AABE377191}"/>
                </a:ext>
              </a:extLst>
            </p:cNvPr>
            <p:cNvSpPr txBox="1"/>
            <p:nvPr/>
          </p:nvSpPr>
          <p:spPr>
            <a:xfrm>
              <a:off x="2388202" y="5208161"/>
              <a:ext cx="569746" cy="26161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kumimoji="1" lang="en-US" altLang="ja-JP" sz="1100" dirty="0">
                  <a:latin typeface="Consolas" panose="020B0609020204030204" pitchFamily="49" charset="0"/>
                </a:rPr>
                <a:t>x + y</a:t>
              </a:r>
              <a:endParaRPr kumimoji="1" lang="ja-JP" altLang="en-US" sz="1100" dirty="0">
                <a:solidFill>
                  <a:srgbClr val="FF0000"/>
                </a:solidFill>
                <a:latin typeface="Consolas" panose="020B0609020204030204" pitchFamily="49" charset="0"/>
              </a:endParaRPr>
            </a:p>
          </p:txBody>
        </p:sp>
        <p:cxnSp>
          <p:nvCxnSpPr>
            <p:cNvPr id="187" name="直線矢印コネクタ 186">
              <a:extLst>
                <a:ext uri="{FF2B5EF4-FFF2-40B4-BE49-F238E27FC236}">
                  <a16:creationId xmlns:a16="http://schemas.microsoft.com/office/drawing/2014/main" id="{C7C132E6-83A6-4F58-8184-513A29CA9110}"/>
                </a:ext>
              </a:extLst>
            </p:cNvPr>
            <p:cNvCxnSpPr>
              <a:cxnSpLocks/>
              <a:stCxn id="183" idx="3"/>
              <a:endCxn id="184" idx="1"/>
            </p:cNvCxnSpPr>
            <p:nvPr/>
          </p:nvCxnSpPr>
          <p:spPr>
            <a:xfrm flipV="1">
              <a:off x="2214396" y="5338966"/>
              <a:ext cx="173806" cy="109036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92" name="テキスト ボックス 191">
              <a:extLst>
                <a:ext uri="{FF2B5EF4-FFF2-40B4-BE49-F238E27FC236}">
                  <a16:creationId xmlns:a16="http://schemas.microsoft.com/office/drawing/2014/main" id="{D24A3198-4D54-46E5-9121-2CB7C012469F}"/>
                </a:ext>
              </a:extLst>
            </p:cNvPr>
            <p:cNvSpPr txBox="1"/>
            <p:nvPr/>
          </p:nvSpPr>
          <p:spPr>
            <a:xfrm>
              <a:off x="2388202" y="5506337"/>
              <a:ext cx="569746" cy="26161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kumimoji="1" lang="en-US" altLang="ja-JP" sz="1100" dirty="0">
                  <a:latin typeface="Consolas" panose="020B0609020204030204" pitchFamily="49" charset="0"/>
                </a:rPr>
                <a:t>x - y</a:t>
              </a:r>
              <a:endParaRPr kumimoji="1" lang="ja-JP" altLang="en-US" sz="1100" dirty="0">
                <a:solidFill>
                  <a:srgbClr val="FF0000"/>
                </a:solidFill>
                <a:latin typeface="Consolas" panose="020B0609020204030204" pitchFamily="49" charset="0"/>
              </a:endParaRPr>
            </a:p>
          </p:txBody>
        </p:sp>
        <p:cxnSp>
          <p:nvCxnSpPr>
            <p:cNvPr id="196" name="直線矢印コネクタ 195">
              <a:extLst>
                <a:ext uri="{FF2B5EF4-FFF2-40B4-BE49-F238E27FC236}">
                  <a16:creationId xmlns:a16="http://schemas.microsoft.com/office/drawing/2014/main" id="{6356C7FE-962B-4C06-AA03-02F17DCB56D6}"/>
                </a:ext>
              </a:extLst>
            </p:cNvPr>
            <p:cNvCxnSpPr>
              <a:cxnSpLocks/>
              <a:stCxn id="183" idx="3"/>
              <a:endCxn id="192" idx="1"/>
            </p:cNvCxnSpPr>
            <p:nvPr/>
          </p:nvCxnSpPr>
          <p:spPr>
            <a:xfrm>
              <a:off x="2214396" y="5448002"/>
              <a:ext cx="173806" cy="189140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209" name="直線コネクタ 208">
            <a:extLst>
              <a:ext uri="{FF2B5EF4-FFF2-40B4-BE49-F238E27FC236}">
                <a16:creationId xmlns:a16="http://schemas.microsoft.com/office/drawing/2014/main" id="{8B5625C1-7292-4723-9782-330495281BF6}"/>
              </a:ext>
            </a:extLst>
          </p:cNvPr>
          <p:cNvCxnSpPr>
            <a:cxnSpLocks/>
          </p:cNvCxnSpPr>
          <p:nvPr/>
        </p:nvCxnSpPr>
        <p:spPr>
          <a:xfrm>
            <a:off x="220912" y="3888975"/>
            <a:ext cx="4574817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0" name="直線コネクタ 209">
            <a:extLst>
              <a:ext uri="{FF2B5EF4-FFF2-40B4-BE49-F238E27FC236}">
                <a16:creationId xmlns:a16="http://schemas.microsoft.com/office/drawing/2014/main" id="{45F75414-0905-4FC4-A6C0-6B291C2AE66E}"/>
              </a:ext>
            </a:extLst>
          </p:cNvPr>
          <p:cNvCxnSpPr>
            <a:cxnSpLocks/>
          </p:cNvCxnSpPr>
          <p:nvPr/>
        </p:nvCxnSpPr>
        <p:spPr>
          <a:xfrm>
            <a:off x="4795729" y="3888975"/>
            <a:ext cx="0" cy="98460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2" name="テキスト ボックス 211">
            <a:extLst>
              <a:ext uri="{FF2B5EF4-FFF2-40B4-BE49-F238E27FC236}">
                <a16:creationId xmlns:a16="http://schemas.microsoft.com/office/drawing/2014/main" id="{45E4A06B-EDB6-4786-8D76-E74B76DFADD9}"/>
              </a:ext>
            </a:extLst>
          </p:cNvPr>
          <p:cNvSpPr txBox="1"/>
          <p:nvPr/>
        </p:nvSpPr>
        <p:spPr>
          <a:xfrm>
            <a:off x="220913" y="7876421"/>
            <a:ext cx="1864293" cy="3008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altLang="ja-JP" sz="1355" b="1" dirty="0"/>
              <a:t>ccgrep</a:t>
            </a:r>
            <a:r>
              <a:rPr lang="ja-JP" altLang="en-US" sz="1355" b="1" dirty="0"/>
              <a:t>：アルゴリズム</a:t>
            </a:r>
          </a:p>
        </p:txBody>
      </p:sp>
      <p:sp>
        <p:nvSpPr>
          <p:cNvPr id="218" name="テキスト ボックス 217">
            <a:extLst>
              <a:ext uri="{FF2B5EF4-FFF2-40B4-BE49-F238E27FC236}">
                <a16:creationId xmlns:a16="http://schemas.microsoft.com/office/drawing/2014/main" id="{ED9E54A7-3A07-41EA-AD1A-A797FED7FC57}"/>
              </a:ext>
            </a:extLst>
          </p:cNvPr>
          <p:cNvSpPr txBox="1"/>
          <p:nvPr/>
        </p:nvSpPr>
        <p:spPr>
          <a:xfrm>
            <a:off x="4974224" y="7968476"/>
            <a:ext cx="1484702" cy="3008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ja-JP" altLang="en-US" sz="1355" b="1" dirty="0"/>
              <a:t>実験</a:t>
            </a:r>
            <a:r>
              <a:rPr lang="en-US" altLang="ja-JP" sz="1355" b="1" dirty="0"/>
              <a:t>2</a:t>
            </a:r>
            <a:r>
              <a:rPr lang="ja-JP" altLang="en-US" sz="1355" b="1" dirty="0"/>
              <a:t>：検索時間</a:t>
            </a:r>
          </a:p>
        </p:txBody>
      </p:sp>
      <p:grpSp>
        <p:nvGrpSpPr>
          <p:cNvPr id="219" name="グループ化 218">
            <a:extLst>
              <a:ext uri="{FF2B5EF4-FFF2-40B4-BE49-F238E27FC236}">
                <a16:creationId xmlns:a16="http://schemas.microsoft.com/office/drawing/2014/main" id="{FA3A15B0-BF29-4FCE-B53C-9A24DD40A6D2}"/>
              </a:ext>
            </a:extLst>
          </p:cNvPr>
          <p:cNvGrpSpPr/>
          <p:nvPr/>
        </p:nvGrpSpPr>
        <p:grpSpPr>
          <a:xfrm>
            <a:off x="6350984" y="9428070"/>
            <a:ext cx="3120958" cy="2264581"/>
            <a:chOff x="438191" y="2111960"/>
            <a:chExt cx="5385634" cy="3907840"/>
          </a:xfrm>
        </p:grpSpPr>
        <p:sp>
          <p:nvSpPr>
            <p:cNvPr id="220" name="テキスト ボックス 219">
              <a:extLst>
                <a:ext uri="{FF2B5EF4-FFF2-40B4-BE49-F238E27FC236}">
                  <a16:creationId xmlns:a16="http://schemas.microsoft.com/office/drawing/2014/main" id="{0C869180-88D4-42D2-92F0-DE32685F8F28}"/>
                </a:ext>
              </a:extLst>
            </p:cNvPr>
            <p:cNvSpPr txBox="1"/>
            <p:nvPr/>
          </p:nvSpPr>
          <p:spPr>
            <a:xfrm>
              <a:off x="438191" y="2111960"/>
              <a:ext cx="3104707" cy="42488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1000" dirty="0"/>
                <a:t>結果</a:t>
              </a:r>
            </a:p>
          </p:txBody>
        </p:sp>
        <p:graphicFrame>
          <p:nvGraphicFramePr>
            <p:cNvPr id="221" name="グラフ 220">
              <a:extLst>
                <a:ext uri="{FF2B5EF4-FFF2-40B4-BE49-F238E27FC236}">
                  <a16:creationId xmlns:a16="http://schemas.microsoft.com/office/drawing/2014/main" id="{90E75574-D4F6-4746-B48E-CE38C5C5957B}"/>
                </a:ext>
              </a:extLst>
            </p:cNvPr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997316539"/>
                </p:ext>
              </p:extLst>
            </p:nvPr>
          </p:nvGraphicFramePr>
          <p:xfrm>
            <a:off x="491384" y="2448864"/>
            <a:ext cx="5332441" cy="3570936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4"/>
            </a:graphicData>
          </a:graphic>
        </p:graphicFrame>
      </p:grpSp>
      <p:grpSp>
        <p:nvGrpSpPr>
          <p:cNvPr id="222" name="グループ化 221">
            <a:extLst>
              <a:ext uri="{FF2B5EF4-FFF2-40B4-BE49-F238E27FC236}">
                <a16:creationId xmlns:a16="http://schemas.microsoft.com/office/drawing/2014/main" id="{42C8DB2D-4645-44B2-B012-3EEC2322409D}"/>
              </a:ext>
            </a:extLst>
          </p:cNvPr>
          <p:cNvGrpSpPr/>
          <p:nvPr/>
        </p:nvGrpSpPr>
        <p:grpSpPr>
          <a:xfrm>
            <a:off x="4522743" y="8780667"/>
            <a:ext cx="2039047" cy="1340736"/>
            <a:chOff x="5961091" y="2717676"/>
            <a:chExt cx="2039047" cy="1340736"/>
          </a:xfrm>
        </p:grpSpPr>
        <p:sp>
          <p:nvSpPr>
            <p:cNvPr id="223" name="正方形/長方形 222">
              <a:extLst>
                <a:ext uri="{FF2B5EF4-FFF2-40B4-BE49-F238E27FC236}">
                  <a16:creationId xmlns:a16="http://schemas.microsoft.com/office/drawing/2014/main" id="{CBFFDD3F-2D15-47A3-82EE-462977FB1B31}"/>
                </a:ext>
              </a:extLst>
            </p:cNvPr>
            <p:cNvSpPr/>
            <p:nvPr/>
          </p:nvSpPr>
          <p:spPr>
            <a:xfrm>
              <a:off x="6025004" y="2999051"/>
              <a:ext cx="1177151" cy="246221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txBody>
            <a:bodyPr wrap="square">
              <a:spAutoFit/>
            </a:bodyPr>
            <a:lstStyle/>
            <a:p>
              <a:r>
                <a:rPr lang="en-US" altLang="ja-JP" sz="1000" dirty="0">
                  <a:latin typeface="Consolas" panose="020B0609020204030204" pitchFamily="49" charset="0"/>
                </a:rPr>
                <a:t>a &lt; b ? a : b</a:t>
              </a:r>
            </a:p>
          </p:txBody>
        </p:sp>
        <p:sp>
          <p:nvSpPr>
            <p:cNvPr id="224" name="テキスト ボックス 223">
              <a:extLst>
                <a:ext uri="{FF2B5EF4-FFF2-40B4-BE49-F238E27FC236}">
                  <a16:creationId xmlns:a16="http://schemas.microsoft.com/office/drawing/2014/main" id="{0C5BDC02-C547-427A-B944-ECE5BE3FA035}"/>
                </a:ext>
              </a:extLst>
            </p:cNvPr>
            <p:cNvSpPr txBox="1"/>
            <p:nvPr/>
          </p:nvSpPr>
          <p:spPr>
            <a:xfrm>
              <a:off x="5961091" y="2717676"/>
              <a:ext cx="2039047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1050" dirty="0"/>
                <a:t>クエリ</a:t>
              </a:r>
              <a:r>
                <a:rPr kumimoji="1" lang="en-US" altLang="ja-JP" sz="1050" dirty="0"/>
                <a:t>A (ccgrep, NCDSearch)</a:t>
              </a:r>
              <a:endParaRPr kumimoji="1" lang="ja-JP" altLang="en-US" sz="1050" dirty="0"/>
            </a:p>
          </p:txBody>
        </p:sp>
        <p:sp>
          <p:nvSpPr>
            <p:cNvPr id="225" name="テキスト ボックス 224">
              <a:extLst>
                <a:ext uri="{FF2B5EF4-FFF2-40B4-BE49-F238E27FC236}">
                  <a16:creationId xmlns:a16="http://schemas.microsoft.com/office/drawing/2014/main" id="{A15DD3B4-0A98-4016-BB3D-D925D7EAFADF}"/>
                </a:ext>
              </a:extLst>
            </p:cNvPr>
            <p:cNvSpPr txBox="1"/>
            <p:nvPr/>
          </p:nvSpPr>
          <p:spPr>
            <a:xfrm>
              <a:off x="6025004" y="3550581"/>
              <a:ext cx="1736535" cy="507831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pl-PL" altLang="ja-JP" sz="900" dirty="0">
                  <a:latin typeface="Consolas" panose="020B0609020204030204" pitchFamily="49" charset="0"/>
                </a:rPr>
                <a:t>([a-zA-Z_][a-zA-Z_0-9]*)</a:t>
              </a:r>
              <a:endParaRPr lang="en-US" altLang="ja-JP" sz="900" dirty="0">
                <a:latin typeface="Consolas" panose="020B0609020204030204" pitchFamily="49" charset="0"/>
              </a:endParaRPr>
            </a:p>
            <a:p>
              <a:r>
                <a:rPr lang="en-US" altLang="ja-JP" sz="900" dirty="0">
                  <a:latin typeface="Consolas" panose="020B0609020204030204" pitchFamily="49" charset="0"/>
                </a:rPr>
                <a:t>\</a:t>
              </a:r>
              <a:r>
                <a:rPr lang="pl-PL" altLang="ja-JP" sz="900" dirty="0">
                  <a:latin typeface="Consolas" panose="020B0609020204030204" pitchFamily="49" charset="0"/>
                </a:rPr>
                <a:t>s*&lt;([a-zA-Z_][a-zA-Z_0-9]*)\s*\?\s*\1\s*:\s*\2</a:t>
              </a:r>
              <a:endParaRPr lang="en-US" altLang="ja-JP" sz="900" dirty="0">
                <a:latin typeface="Consolas" panose="020B0609020204030204" pitchFamily="49" charset="0"/>
              </a:endParaRPr>
            </a:p>
          </p:txBody>
        </p:sp>
        <p:sp>
          <p:nvSpPr>
            <p:cNvPr id="226" name="テキスト ボックス 225">
              <a:extLst>
                <a:ext uri="{FF2B5EF4-FFF2-40B4-BE49-F238E27FC236}">
                  <a16:creationId xmlns:a16="http://schemas.microsoft.com/office/drawing/2014/main" id="{C326AF68-D854-45F8-99D0-867351DB6434}"/>
                </a:ext>
              </a:extLst>
            </p:cNvPr>
            <p:cNvSpPr txBox="1"/>
            <p:nvPr/>
          </p:nvSpPr>
          <p:spPr>
            <a:xfrm>
              <a:off x="5976605" y="3295784"/>
              <a:ext cx="1225550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1050" dirty="0"/>
                <a:t>クエリ</a:t>
              </a:r>
              <a:r>
                <a:rPr kumimoji="1" lang="en-US" altLang="ja-JP" sz="1050" dirty="0"/>
                <a:t>A’ (grep)</a:t>
              </a:r>
              <a:endParaRPr kumimoji="1" lang="ja-JP" altLang="en-US" sz="1050" dirty="0"/>
            </a:p>
          </p:txBody>
        </p:sp>
      </p:grpSp>
      <p:sp>
        <p:nvSpPr>
          <p:cNvPr id="227" name="コンテンツ プレースホルダー 2">
            <a:extLst>
              <a:ext uri="{FF2B5EF4-FFF2-40B4-BE49-F238E27FC236}">
                <a16:creationId xmlns:a16="http://schemas.microsoft.com/office/drawing/2014/main" id="{4D48A029-0350-4B7B-9555-BB7B4990DDD8}"/>
              </a:ext>
            </a:extLst>
          </p:cNvPr>
          <p:cNvSpPr txBox="1">
            <a:spLocks/>
          </p:cNvSpPr>
          <p:nvPr/>
        </p:nvSpPr>
        <p:spPr>
          <a:xfrm>
            <a:off x="4927360" y="5389765"/>
            <a:ext cx="3547533" cy="246525"/>
          </a:xfrm>
          <a:prstGeom prst="rect">
            <a:avLst/>
          </a:prstGeom>
        </p:spPr>
        <p:txBody>
          <a:bodyPr/>
          <a:lstStyle>
            <a:lvl1pPr marL="240030" indent="-240030" algn="l" defTabSz="960120" rtl="0" eaLnBrk="1" latinLnBrk="0" hangingPunct="1">
              <a:lnSpc>
                <a:spcPct val="90000"/>
              </a:lnSpc>
              <a:spcBef>
                <a:spcPts val="1050"/>
              </a:spcBef>
              <a:buFont typeface="Arial" panose="020B0604020202020204" pitchFamily="34" charset="0"/>
              <a:buChar char="•"/>
              <a:defRPr kumimoji="1" sz="29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2009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kumimoji="1"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0015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kumimoji="1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8021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kumimoji="1"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16027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kumimoji="1"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64033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kumimoji="1"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12039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kumimoji="1"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60045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kumimoji="1"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08051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kumimoji="1"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1200" dirty="0"/>
              <a:t>空白やコメントの処理</a:t>
            </a:r>
            <a:endParaRPr lang="en-US" altLang="ja-JP" sz="1200" dirty="0"/>
          </a:p>
        </p:txBody>
      </p:sp>
      <p:sp>
        <p:nvSpPr>
          <p:cNvPr id="228" name="テキスト ボックス 227">
            <a:extLst>
              <a:ext uri="{FF2B5EF4-FFF2-40B4-BE49-F238E27FC236}">
                <a16:creationId xmlns:a16="http://schemas.microsoft.com/office/drawing/2014/main" id="{29B5D0C8-83E9-4DD9-870F-409F86A9EF45}"/>
              </a:ext>
            </a:extLst>
          </p:cNvPr>
          <p:cNvSpPr txBox="1"/>
          <p:nvPr/>
        </p:nvSpPr>
        <p:spPr>
          <a:xfrm>
            <a:off x="5125390" y="5647323"/>
            <a:ext cx="2219362" cy="26161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kumimoji="1" lang="en-US" altLang="ja-JP" sz="1100" dirty="0"/>
              <a:t>grep </a:t>
            </a:r>
            <a:r>
              <a:rPr lang="en-US" altLang="ja-JP" sz="1100" dirty="0"/>
              <a:t>‘</a:t>
            </a:r>
            <a:r>
              <a:rPr lang="en-US" altLang="ja-JP" sz="1100" dirty="0">
                <a:solidFill>
                  <a:srgbClr val="FF0000"/>
                </a:solidFill>
              </a:rPr>
              <a:t>\s*</a:t>
            </a:r>
            <a:r>
              <a:rPr lang="en-US" altLang="ja-JP" sz="1100" dirty="0"/>
              <a:t>T</a:t>
            </a:r>
            <a:r>
              <a:rPr lang="en-US" altLang="ja-JP" sz="1100" dirty="0">
                <a:solidFill>
                  <a:srgbClr val="FF0000"/>
                </a:solidFill>
              </a:rPr>
              <a:t>\</a:t>
            </a:r>
            <a:r>
              <a:rPr lang="en-US" altLang="ja-JP" sz="1100" dirty="0" err="1">
                <a:solidFill>
                  <a:srgbClr val="FF0000"/>
                </a:solidFill>
              </a:rPr>
              <a:t>s+</a:t>
            </a:r>
            <a:r>
              <a:rPr lang="en-US" altLang="ja-JP" sz="1100" dirty="0" err="1"/>
              <a:t>a</a:t>
            </a:r>
            <a:r>
              <a:rPr lang="en-US" altLang="ja-JP" sz="1100" dirty="0">
                <a:solidFill>
                  <a:srgbClr val="FF0000"/>
                </a:solidFill>
              </a:rPr>
              <a:t>\s*</a:t>
            </a:r>
            <a:r>
              <a:rPr lang="en-US" altLang="ja-JP" sz="1100" dirty="0"/>
              <a:t>=</a:t>
            </a:r>
            <a:r>
              <a:rPr lang="en-US" altLang="ja-JP" sz="1100" dirty="0">
                <a:solidFill>
                  <a:srgbClr val="FF0000"/>
                </a:solidFill>
              </a:rPr>
              <a:t>\s*</a:t>
            </a:r>
            <a:r>
              <a:rPr lang="en-US" altLang="ja-JP" sz="1100" dirty="0"/>
              <a:t>b</a:t>
            </a:r>
            <a:r>
              <a:rPr lang="en-US" altLang="ja-JP" sz="1100" dirty="0">
                <a:solidFill>
                  <a:srgbClr val="FF0000"/>
                </a:solidFill>
              </a:rPr>
              <a:t>\s*</a:t>
            </a:r>
            <a:r>
              <a:rPr lang="en-US" altLang="ja-JP" sz="1100" dirty="0"/>
              <a:t>;‘ -r </a:t>
            </a:r>
            <a:r>
              <a:rPr lang="en-US" altLang="ja-JP" sz="1100" dirty="0" err="1"/>
              <a:t>src</a:t>
            </a:r>
            <a:r>
              <a:rPr lang="en-US" altLang="ja-JP" sz="1100" dirty="0"/>
              <a:t>/</a:t>
            </a:r>
            <a:endParaRPr kumimoji="1" lang="ja-JP" altLang="en-US" sz="1100" dirty="0">
              <a:solidFill>
                <a:srgbClr val="FF0000"/>
              </a:solidFill>
            </a:endParaRPr>
          </a:p>
        </p:txBody>
      </p:sp>
      <p:sp>
        <p:nvSpPr>
          <p:cNvPr id="229" name="テキスト ボックス 228">
            <a:extLst>
              <a:ext uri="{FF2B5EF4-FFF2-40B4-BE49-F238E27FC236}">
                <a16:creationId xmlns:a16="http://schemas.microsoft.com/office/drawing/2014/main" id="{9AE7CD94-15D9-4BAA-AE8C-2968DCCD519E}"/>
              </a:ext>
            </a:extLst>
          </p:cNvPr>
          <p:cNvSpPr txBox="1"/>
          <p:nvPr/>
        </p:nvSpPr>
        <p:spPr>
          <a:xfrm>
            <a:off x="5125391" y="6490743"/>
            <a:ext cx="3818584" cy="26161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kumimoji="1" lang="en-US" altLang="ja-JP" sz="1100" dirty="0"/>
              <a:t>grep </a:t>
            </a:r>
            <a:r>
              <a:rPr lang="en-US" altLang="ja-JP" sz="1100" dirty="0"/>
              <a:t>‘</a:t>
            </a:r>
            <a:r>
              <a:rPr lang="en-US" altLang="ja-JP" sz="1100" dirty="0">
                <a:solidFill>
                  <a:srgbClr val="FF0000"/>
                </a:solidFill>
              </a:rPr>
              <a:t>[a-</a:t>
            </a:r>
            <a:r>
              <a:rPr lang="en-US" altLang="ja-JP" sz="1100" dirty="0" err="1">
                <a:solidFill>
                  <a:srgbClr val="FF0000"/>
                </a:solidFill>
              </a:rPr>
              <a:t>zA</a:t>
            </a:r>
            <a:r>
              <a:rPr lang="en-US" altLang="ja-JP" sz="1100" dirty="0">
                <a:solidFill>
                  <a:srgbClr val="FF0000"/>
                </a:solidFill>
              </a:rPr>
              <a:t>-Z_][a-zA-Z_0-9]*</a:t>
            </a:r>
            <a:r>
              <a:rPr lang="ja-JP" altLang="en-US" sz="1100" dirty="0">
                <a:solidFill>
                  <a:srgbClr val="FF0000"/>
                </a:solidFill>
              </a:rPr>
              <a:t> </a:t>
            </a:r>
            <a:r>
              <a:rPr lang="en-US" altLang="ja-JP" sz="1100" dirty="0"/>
              <a:t>= </a:t>
            </a:r>
            <a:r>
              <a:rPr lang="en-US" altLang="ja-JP" sz="1100" dirty="0">
                <a:solidFill>
                  <a:srgbClr val="FF0000"/>
                </a:solidFill>
              </a:rPr>
              <a:t>[a-</a:t>
            </a:r>
            <a:r>
              <a:rPr lang="en-US" altLang="ja-JP" sz="1100" dirty="0" err="1">
                <a:solidFill>
                  <a:srgbClr val="FF0000"/>
                </a:solidFill>
              </a:rPr>
              <a:t>zA</a:t>
            </a:r>
            <a:r>
              <a:rPr lang="en-US" altLang="ja-JP" sz="1100" dirty="0">
                <a:solidFill>
                  <a:srgbClr val="FF0000"/>
                </a:solidFill>
              </a:rPr>
              <a:t>-Z_][a-zA-Z_0-9]*</a:t>
            </a:r>
            <a:r>
              <a:rPr lang="en-US" altLang="ja-JP" sz="1100" dirty="0"/>
              <a:t>;‘ -r </a:t>
            </a:r>
            <a:r>
              <a:rPr lang="en-US" altLang="ja-JP" sz="1100" dirty="0" err="1"/>
              <a:t>src</a:t>
            </a:r>
            <a:r>
              <a:rPr lang="en-US" altLang="ja-JP" sz="1100" dirty="0"/>
              <a:t>/</a:t>
            </a:r>
            <a:endParaRPr kumimoji="1" lang="ja-JP" altLang="en-US" sz="1100" dirty="0">
              <a:solidFill>
                <a:srgbClr val="FF0000"/>
              </a:solidFill>
            </a:endParaRPr>
          </a:p>
        </p:txBody>
      </p:sp>
      <p:sp>
        <p:nvSpPr>
          <p:cNvPr id="230" name="テキスト ボックス 229">
            <a:extLst>
              <a:ext uri="{FF2B5EF4-FFF2-40B4-BE49-F238E27FC236}">
                <a16:creationId xmlns:a16="http://schemas.microsoft.com/office/drawing/2014/main" id="{37C2B71D-4942-4242-8559-43290EEAB27B}"/>
              </a:ext>
            </a:extLst>
          </p:cNvPr>
          <p:cNvSpPr txBox="1"/>
          <p:nvPr/>
        </p:nvSpPr>
        <p:spPr>
          <a:xfrm>
            <a:off x="5125389" y="5966759"/>
            <a:ext cx="2219361" cy="26161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kumimoji="1" lang="en-US" altLang="ja-JP" sz="1100" dirty="0"/>
              <a:t>ccgrep </a:t>
            </a:r>
            <a:r>
              <a:rPr lang="en-US" altLang="ja-JP" sz="1100" dirty="0"/>
              <a:t>‘$T $a = $b;‘ -r </a:t>
            </a:r>
            <a:r>
              <a:rPr lang="en-US" altLang="ja-JP" sz="1100" dirty="0" err="1"/>
              <a:t>src</a:t>
            </a:r>
            <a:r>
              <a:rPr lang="en-US" altLang="ja-JP" sz="1100" dirty="0"/>
              <a:t>/</a:t>
            </a:r>
            <a:endParaRPr kumimoji="1" lang="ja-JP" altLang="en-US" sz="1100" dirty="0">
              <a:solidFill>
                <a:srgbClr val="FF0000"/>
              </a:solidFill>
            </a:endParaRPr>
          </a:p>
        </p:txBody>
      </p:sp>
      <p:sp>
        <p:nvSpPr>
          <p:cNvPr id="231" name="テキスト ボックス 230">
            <a:extLst>
              <a:ext uri="{FF2B5EF4-FFF2-40B4-BE49-F238E27FC236}">
                <a16:creationId xmlns:a16="http://schemas.microsoft.com/office/drawing/2014/main" id="{4DE7F391-7CEA-4492-BE44-CB77F25E8E69}"/>
              </a:ext>
            </a:extLst>
          </p:cNvPr>
          <p:cNvSpPr txBox="1"/>
          <p:nvPr/>
        </p:nvSpPr>
        <p:spPr>
          <a:xfrm>
            <a:off x="5125390" y="6775230"/>
            <a:ext cx="1405878" cy="26161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kumimoji="1" lang="en-US" altLang="ja-JP" sz="1100" dirty="0"/>
              <a:t>ccgrep </a:t>
            </a:r>
            <a:r>
              <a:rPr lang="en-US" altLang="ja-JP" sz="1100" dirty="0"/>
              <a:t>‘T = a;‘ -r </a:t>
            </a:r>
            <a:r>
              <a:rPr lang="en-US" altLang="ja-JP" sz="1100" dirty="0" err="1"/>
              <a:t>src</a:t>
            </a:r>
            <a:r>
              <a:rPr lang="en-US" altLang="ja-JP" sz="1100" dirty="0"/>
              <a:t>/</a:t>
            </a:r>
            <a:endParaRPr kumimoji="1" lang="ja-JP" altLang="en-US" sz="1100" dirty="0">
              <a:solidFill>
                <a:srgbClr val="FF0000"/>
              </a:solidFill>
            </a:endParaRPr>
          </a:p>
        </p:txBody>
      </p:sp>
      <p:sp>
        <p:nvSpPr>
          <p:cNvPr id="232" name="テキスト ボックス 231">
            <a:extLst>
              <a:ext uri="{FF2B5EF4-FFF2-40B4-BE49-F238E27FC236}">
                <a16:creationId xmlns:a16="http://schemas.microsoft.com/office/drawing/2014/main" id="{5567CD6F-30F7-4FD6-A974-815381912987}"/>
              </a:ext>
            </a:extLst>
          </p:cNvPr>
          <p:cNvSpPr txBox="1"/>
          <p:nvPr/>
        </p:nvSpPr>
        <p:spPr>
          <a:xfrm>
            <a:off x="5125390" y="7294213"/>
            <a:ext cx="1887208" cy="26161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kumimoji="1" lang="en-US" altLang="ja-JP" sz="1100" dirty="0"/>
              <a:t>grep</a:t>
            </a:r>
            <a:r>
              <a:rPr kumimoji="1" lang="ja-JP" altLang="en-US" sz="1100" dirty="0"/>
              <a:t>では書けない</a:t>
            </a:r>
            <a:endParaRPr kumimoji="1" lang="ja-JP" altLang="en-US" sz="1100" dirty="0">
              <a:solidFill>
                <a:srgbClr val="FF0000"/>
              </a:solidFill>
            </a:endParaRPr>
          </a:p>
        </p:txBody>
      </p:sp>
      <p:sp>
        <p:nvSpPr>
          <p:cNvPr id="234" name="テキスト ボックス 233">
            <a:extLst>
              <a:ext uri="{FF2B5EF4-FFF2-40B4-BE49-F238E27FC236}">
                <a16:creationId xmlns:a16="http://schemas.microsoft.com/office/drawing/2014/main" id="{63E8D842-790C-455F-BBC0-2D5FE856DAA9}"/>
              </a:ext>
            </a:extLst>
          </p:cNvPr>
          <p:cNvSpPr txBox="1"/>
          <p:nvPr/>
        </p:nvSpPr>
        <p:spPr>
          <a:xfrm>
            <a:off x="5126947" y="7612357"/>
            <a:ext cx="1887208" cy="26161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kumimoji="1" lang="en-US" altLang="ja-JP" sz="1100" dirty="0"/>
              <a:t>ccgrep </a:t>
            </a:r>
            <a:r>
              <a:rPr lang="en-US" altLang="ja-JP" sz="1100" dirty="0"/>
              <a:t>‘if(a == b) { $$ }‘ -r </a:t>
            </a:r>
            <a:r>
              <a:rPr lang="en-US" altLang="ja-JP" sz="1100" dirty="0" err="1"/>
              <a:t>src</a:t>
            </a:r>
            <a:r>
              <a:rPr lang="en-US" altLang="ja-JP" sz="1100" dirty="0"/>
              <a:t>/</a:t>
            </a:r>
            <a:endParaRPr kumimoji="1" lang="ja-JP" altLang="en-US" sz="1100" dirty="0">
              <a:solidFill>
                <a:srgbClr val="FF0000"/>
              </a:solidFill>
            </a:endParaRPr>
          </a:p>
        </p:txBody>
      </p:sp>
      <p:grpSp>
        <p:nvGrpSpPr>
          <p:cNvPr id="51" name="グループ化 50">
            <a:extLst>
              <a:ext uri="{FF2B5EF4-FFF2-40B4-BE49-F238E27FC236}">
                <a16:creationId xmlns:a16="http://schemas.microsoft.com/office/drawing/2014/main" id="{A13950B6-75E2-47F3-B644-1D568C7A09AE}"/>
              </a:ext>
            </a:extLst>
          </p:cNvPr>
          <p:cNvGrpSpPr/>
          <p:nvPr/>
        </p:nvGrpSpPr>
        <p:grpSpPr>
          <a:xfrm>
            <a:off x="7344752" y="7121899"/>
            <a:ext cx="2096586" cy="737418"/>
            <a:chOff x="7344752" y="7121899"/>
            <a:chExt cx="2096586" cy="737418"/>
          </a:xfrm>
        </p:grpSpPr>
        <p:sp>
          <p:nvSpPr>
            <p:cNvPr id="233" name="円形吹き出し 15">
              <a:extLst>
                <a:ext uri="{FF2B5EF4-FFF2-40B4-BE49-F238E27FC236}">
                  <a16:creationId xmlns:a16="http://schemas.microsoft.com/office/drawing/2014/main" id="{B584667F-048A-47E4-AFB4-F52EB3B35B64}"/>
                </a:ext>
              </a:extLst>
            </p:cNvPr>
            <p:cNvSpPr/>
            <p:nvPr/>
          </p:nvSpPr>
          <p:spPr>
            <a:xfrm>
              <a:off x="7344752" y="7121899"/>
              <a:ext cx="2096586" cy="367873"/>
            </a:xfrm>
            <a:prstGeom prst="wedgeEllipseCallout">
              <a:avLst>
                <a:gd name="adj1" fmla="val 20681"/>
                <a:gd name="adj2" fmla="val 72857"/>
              </a:avLst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txBody>
            <a:bodyPr wrap="square">
              <a:spAutoFit/>
            </a:bodyPr>
            <a:lstStyle/>
            <a:p>
              <a:r>
                <a:rPr lang="en-US" altLang="ja-JP" sz="1100" dirty="0">
                  <a:latin typeface="Consolas" panose="020B0609020204030204" pitchFamily="49" charset="0"/>
                </a:rPr>
                <a:t>grep</a:t>
              </a:r>
              <a:r>
                <a:rPr lang="ja-JP" altLang="en-US" sz="1100" dirty="0">
                  <a:latin typeface="Consolas" panose="020B0609020204030204" pitchFamily="49" charset="0"/>
                </a:rPr>
                <a:t>より書きやすい</a:t>
              </a:r>
            </a:p>
          </p:txBody>
        </p:sp>
        <p:sp>
          <p:nvSpPr>
            <p:cNvPr id="235" name="スマイル 234">
              <a:extLst>
                <a:ext uri="{FF2B5EF4-FFF2-40B4-BE49-F238E27FC236}">
                  <a16:creationId xmlns:a16="http://schemas.microsoft.com/office/drawing/2014/main" id="{B711A039-8693-45FD-9811-073A3272943E}"/>
                </a:ext>
              </a:extLst>
            </p:cNvPr>
            <p:cNvSpPr/>
            <p:nvPr/>
          </p:nvSpPr>
          <p:spPr>
            <a:xfrm>
              <a:off x="8801511" y="7612356"/>
              <a:ext cx="243595" cy="246961"/>
            </a:xfrm>
            <a:prstGeom prst="smileyFac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236" name="テキスト ボックス 235">
            <a:extLst>
              <a:ext uri="{FF2B5EF4-FFF2-40B4-BE49-F238E27FC236}">
                <a16:creationId xmlns:a16="http://schemas.microsoft.com/office/drawing/2014/main" id="{76EB4CE2-5E7E-4291-92B0-092B20E290D5}"/>
              </a:ext>
            </a:extLst>
          </p:cNvPr>
          <p:cNvSpPr txBox="1"/>
          <p:nvPr/>
        </p:nvSpPr>
        <p:spPr>
          <a:xfrm>
            <a:off x="7589753" y="5657114"/>
            <a:ext cx="1051313" cy="2308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en-US" altLang="ja-JP" sz="900" dirty="0"/>
              <a:t>(</a:t>
            </a:r>
            <a:r>
              <a:rPr kumimoji="1" lang="ja-JP" altLang="en-US" sz="900" dirty="0"/>
              <a:t>空白のみ対応</a:t>
            </a:r>
            <a:r>
              <a:rPr kumimoji="1" lang="en-US" altLang="ja-JP" sz="900" dirty="0"/>
              <a:t>)</a:t>
            </a:r>
            <a:endParaRPr kumimoji="1" lang="ja-JP" altLang="en-US" sz="900" dirty="0"/>
          </a:p>
        </p:txBody>
      </p:sp>
      <p:sp>
        <p:nvSpPr>
          <p:cNvPr id="237" name="コンテンツ プレースホルダー 2">
            <a:extLst>
              <a:ext uri="{FF2B5EF4-FFF2-40B4-BE49-F238E27FC236}">
                <a16:creationId xmlns:a16="http://schemas.microsoft.com/office/drawing/2014/main" id="{1C6DEA68-10C7-4A51-B7D3-8A8D19F92513}"/>
              </a:ext>
            </a:extLst>
          </p:cNvPr>
          <p:cNvSpPr txBox="1">
            <a:spLocks/>
          </p:cNvSpPr>
          <p:nvPr/>
        </p:nvSpPr>
        <p:spPr bwMode="auto">
          <a:xfrm>
            <a:off x="4927360" y="6232839"/>
            <a:ext cx="3327400" cy="234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r>
              <a:rPr lang="ja-JP" altLang="en-US" sz="1200" kern="0" dirty="0"/>
              <a:t>任意の識別子</a:t>
            </a:r>
            <a:endParaRPr lang="en-US" altLang="ja-JP" sz="1200" kern="0" dirty="0"/>
          </a:p>
        </p:txBody>
      </p:sp>
      <p:sp>
        <p:nvSpPr>
          <p:cNvPr id="238" name="コンテンツ プレースホルダー 2">
            <a:extLst>
              <a:ext uri="{FF2B5EF4-FFF2-40B4-BE49-F238E27FC236}">
                <a16:creationId xmlns:a16="http://schemas.microsoft.com/office/drawing/2014/main" id="{F02A5FD1-524D-45E3-850E-B9456CE3A537}"/>
              </a:ext>
            </a:extLst>
          </p:cNvPr>
          <p:cNvSpPr txBox="1">
            <a:spLocks/>
          </p:cNvSpPr>
          <p:nvPr/>
        </p:nvSpPr>
        <p:spPr bwMode="auto">
          <a:xfrm>
            <a:off x="4927360" y="7051868"/>
            <a:ext cx="3031067" cy="2427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r>
              <a:rPr lang="ja-JP" altLang="en-US" sz="1200" kern="0" dirty="0"/>
              <a:t>括弧の釣合い</a:t>
            </a:r>
          </a:p>
        </p:txBody>
      </p:sp>
      <p:sp>
        <p:nvSpPr>
          <p:cNvPr id="240" name="コンテンツ プレースホルダー 2">
            <a:extLst>
              <a:ext uri="{FF2B5EF4-FFF2-40B4-BE49-F238E27FC236}">
                <a16:creationId xmlns:a16="http://schemas.microsoft.com/office/drawing/2014/main" id="{7760BE4D-5466-455D-8D42-16A1B631955D}"/>
              </a:ext>
            </a:extLst>
          </p:cNvPr>
          <p:cNvSpPr txBox="1">
            <a:spLocks/>
          </p:cNvSpPr>
          <p:nvPr/>
        </p:nvSpPr>
        <p:spPr>
          <a:xfrm>
            <a:off x="4933502" y="8282144"/>
            <a:ext cx="3547533" cy="246525"/>
          </a:xfrm>
          <a:prstGeom prst="rect">
            <a:avLst/>
          </a:prstGeom>
        </p:spPr>
        <p:txBody>
          <a:bodyPr/>
          <a:lstStyle>
            <a:lvl1pPr marL="240030" indent="-240030" algn="l" defTabSz="960120" rtl="0" eaLnBrk="1" latinLnBrk="0" hangingPunct="1">
              <a:lnSpc>
                <a:spcPct val="90000"/>
              </a:lnSpc>
              <a:spcBef>
                <a:spcPts val="1050"/>
              </a:spcBef>
              <a:buFont typeface="Arial" panose="020B0604020202020204" pitchFamily="34" charset="0"/>
              <a:buChar char="•"/>
              <a:defRPr kumimoji="1" sz="29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2009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kumimoji="1"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0015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kumimoji="1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8021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kumimoji="1"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16027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kumimoji="1"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64033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kumimoji="1"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12039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kumimoji="1"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60045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kumimoji="1"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08051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kumimoji="1"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anose="05000000000000000000" pitchFamily="2" charset="2"/>
              <a:buChar char="q"/>
            </a:pPr>
            <a:r>
              <a:rPr lang="en-US" altLang="ja-JP" sz="1200" dirty="0"/>
              <a:t>ccgrep</a:t>
            </a:r>
            <a:r>
              <a:rPr lang="ja-JP" altLang="en-US" sz="1200" dirty="0" err="1"/>
              <a:t>，</a:t>
            </a:r>
            <a:r>
              <a:rPr lang="en-US" altLang="ja-JP" sz="1200" dirty="0"/>
              <a:t>grep</a:t>
            </a:r>
            <a:r>
              <a:rPr lang="ja-JP" altLang="en-US" sz="1200" dirty="0" err="1"/>
              <a:t>，</a:t>
            </a:r>
            <a:r>
              <a:rPr lang="en-US" altLang="ja-JP" sz="1200" dirty="0"/>
              <a:t>NCDSearch</a:t>
            </a:r>
            <a:r>
              <a:rPr lang="ja-JP" altLang="en-US" sz="1200" dirty="0"/>
              <a:t>の検索時間を比較</a:t>
            </a:r>
            <a:endParaRPr lang="en-US" altLang="ja-JP" sz="1200" dirty="0"/>
          </a:p>
        </p:txBody>
      </p:sp>
      <p:sp>
        <p:nvSpPr>
          <p:cNvPr id="241" name="コンテンツ プレースホルダー 2">
            <a:extLst>
              <a:ext uri="{FF2B5EF4-FFF2-40B4-BE49-F238E27FC236}">
                <a16:creationId xmlns:a16="http://schemas.microsoft.com/office/drawing/2014/main" id="{DFF55D50-4B9D-47F6-A03E-F6F7EF6439EB}"/>
              </a:ext>
            </a:extLst>
          </p:cNvPr>
          <p:cNvSpPr txBox="1">
            <a:spLocks/>
          </p:cNvSpPr>
          <p:nvPr/>
        </p:nvSpPr>
        <p:spPr>
          <a:xfrm>
            <a:off x="7557463" y="9362852"/>
            <a:ext cx="2052116" cy="306467"/>
          </a:xfrm>
          <a:prstGeom prst="rect">
            <a:avLst/>
          </a:prstGeom>
        </p:spPr>
        <p:txBody>
          <a:bodyPr/>
          <a:lstStyle>
            <a:lvl1pPr marL="240030" indent="-240030" algn="l" defTabSz="960120" rtl="0" eaLnBrk="1" latinLnBrk="0" hangingPunct="1">
              <a:lnSpc>
                <a:spcPct val="90000"/>
              </a:lnSpc>
              <a:spcBef>
                <a:spcPts val="1050"/>
              </a:spcBef>
              <a:buFont typeface="Arial" panose="020B0604020202020204" pitchFamily="34" charset="0"/>
              <a:buChar char="•"/>
              <a:defRPr kumimoji="1" sz="29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2009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kumimoji="1"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0015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kumimoji="1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8021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kumimoji="1"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16027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kumimoji="1"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64033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kumimoji="1"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12039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kumimoji="1"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60045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kumimoji="1"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08051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kumimoji="1"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"/>
              </a:lnSpc>
              <a:buNone/>
            </a:pPr>
            <a:r>
              <a:rPr lang="en-US" sz="900" dirty="0"/>
              <a:t>[Java] ANTLR, Apache Ant</a:t>
            </a:r>
          </a:p>
          <a:p>
            <a:pPr marL="0" indent="0">
              <a:lnSpc>
                <a:spcPct val="10000"/>
              </a:lnSpc>
              <a:buNone/>
            </a:pPr>
            <a:r>
              <a:rPr lang="en-US" sz="900" dirty="0"/>
              <a:t>[C] Git, PostgreSQL(</a:t>
            </a:r>
            <a:r>
              <a:rPr lang="en-US" sz="900" dirty="0" err="1"/>
              <a:t>PgSQL</a:t>
            </a:r>
            <a:r>
              <a:rPr lang="en-US" sz="900" dirty="0"/>
              <a:t>), Linux kernel</a:t>
            </a:r>
          </a:p>
        </p:txBody>
      </p:sp>
      <p:graphicFrame>
        <p:nvGraphicFramePr>
          <p:cNvPr id="243" name="表 242">
            <a:extLst>
              <a:ext uri="{FF2B5EF4-FFF2-40B4-BE49-F238E27FC236}">
                <a16:creationId xmlns:a16="http://schemas.microsoft.com/office/drawing/2014/main" id="{E5524DD9-FE19-4724-8042-7223EE8CBB6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00998103"/>
              </p:ext>
            </p:extLst>
          </p:nvPr>
        </p:nvGraphicFramePr>
        <p:xfrm>
          <a:off x="7046948" y="8609750"/>
          <a:ext cx="2385308" cy="640080"/>
        </p:xfrm>
        <a:graphic>
          <a:graphicData uri="http://schemas.openxmlformats.org/drawingml/2006/table">
            <a:tbl>
              <a:tblPr firstCol="1" bandRow="1">
                <a:tableStyleId>{21E4AEA4-8DFA-4A89-87EB-49C32662AFE0}</a:tableStyleId>
              </a:tblPr>
              <a:tblGrid>
                <a:gridCol w="395641">
                  <a:extLst>
                    <a:ext uri="{9D8B030D-6E8A-4147-A177-3AD203B41FA5}">
                      <a16:colId xmlns:a16="http://schemas.microsoft.com/office/drawing/2014/main" val="1728567703"/>
                    </a:ext>
                  </a:extLst>
                </a:gridCol>
                <a:gridCol w="1989667">
                  <a:extLst>
                    <a:ext uri="{9D8B030D-6E8A-4147-A177-3AD203B41FA5}">
                      <a16:colId xmlns:a16="http://schemas.microsoft.com/office/drawing/2014/main" val="3016998089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kumimoji="1" lang="en-US" altLang="ja-JP" sz="800" dirty="0"/>
                        <a:t>OS</a:t>
                      </a:r>
                      <a:endParaRPr kumimoji="1" lang="ja-JP" altLang="en-US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800" dirty="0"/>
                        <a:t>Windows 10 Pro for Workstations</a:t>
                      </a:r>
                      <a:r>
                        <a:rPr kumimoji="1" lang="en-US" altLang="ja-JP" sz="800" baseline="0" dirty="0"/>
                        <a:t> </a:t>
                      </a:r>
                      <a:r>
                        <a:rPr kumimoji="1" lang="en-US" altLang="ja-JP" sz="800" dirty="0"/>
                        <a:t>64bit</a:t>
                      </a:r>
                      <a:endParaRPr kumimoji="1" lang="ja-JP" altLang="en-US" sz="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75873928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kumimoji="1" lang="en-US" altLang="ja-JP" sz="800" dirty="0"/>
                        <a:t>CPU</a:t>
                      </a:r>
                      <a:endParaRPr kumimoji="1" lang="ja-JP" altLang="en-US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pt-BR" altLang="ja-JP" sz="800" dirty="0"/>
                        <a:t>Intel(R) Xeon(R) CPU E5-1603 v4 @ 2.80GHz</a:t>
                      </a:r>
                      <a:endParaRPr kumimoji="1" lang="ja-JP" altLang="en-US" sz="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93802160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kumimoji="1" lang="en-US" altLang="ja-JP" sz="800" dirty="0"/>
                        <a:t>RAM</a:t>
                      </a:r>
                      <a:endParaRPr kumimoji="1" lang="ja-JP" altLang="en-US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800" dirty="0"/>
                        <a:t>32.0GB</a:t>
                      </a:r>
                      <a:endParaRPr kumimoji="1" lang="ja-JP" altLang="en-US" sz="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20834062"/>
                  </a:ext>
                </a:extLst>
              </a:tr>
            </a:tbl>
          </a:graphicData>
        </a:graphic>
      </p:graphicFrame>
      <p:sp>
        <p:nvSpPr>
          <p:cNvPr id="244" name="コンテンツ プレースホルダー 2">
            <a:extLst>
              <a:ext uri="{FF2B5EF4-FFF2-40B4-BE49-F238E27FC236}">
                <a16:creationId xmlns:a16="http://schemas.microsoft.com/office/drawing/2014/main" id="{E89B626B-82E7-42DF-B5EF-D8687C93BE93}"/>
              </a:ext>
            </a:extLst>
          </p:cNvPr>
          <p:cNvSpPr txBox="1">
            <a:spLocks/>
          </p:cNvSpPr>
          <p:nvPr/>
        </p:nvSpPr>
        <p:spPr>
          <a:xfrm>
            <a:off x="6690642" y="8868134"/>
            <a:ext cx="452602" cy="246525"/>
          </a:xfrm>
          <a:prstGeom prst="rect">
            <a:avLst/>
          </a:prstGeom>
        </p:spPr>
        <p:txBody>
          <a:bodyPr/>
          <a:lstStyle>
            <a:lvl1pPr marL="240030" indent="-240030" algn="l" defTabSz="960120" rtl="0" eaLnBrk="1" latinLnBrk="0" hangingPunct="1">
              <a:lnSpc>
                <a:spcPct val="90000"/>
              </a:lnSpc>
              <a:spcBef>
                <a:spcPts val="1050"/>
              </a:spcBef>
              <a:buFont typeface="Arial" panose="020B0604020202020204" pitchFamily="34" charset="0"/>
              <a:buChar char="•"/>
              <a:defRPr kumimoji="1" sz="29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2009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kumimoji="1"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0015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kumimoji="1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8021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kumimoji="1"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16027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kumimoji="1"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64033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kumimoji="1"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12039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kumimoji="1"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60045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kumimoji="1"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08051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kumimoji="1"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ja-JP" altLang="en-US" sz="900" dirty="0"/>
              <a:t>環境</a:t>
            </a:r>
            <a:endParaRPr lang="en-US" altLang="ja-JP" sz="900" dirty="0"/>
          </a:p>
        </p:txBody>
      </p:sp>
      <p:sp>
        <p:nvSpPr>
          <p:cNvPr id="245" name="コンテンツ プレースホルダー 2">
            <a:extLst>
              <a:ext uri="{FF2B5EF4-FFF2-40B4-BE49-F238E27FC236}">
                <a16:creationId xmlns:a16="http://schemas.microsoft.com/office/drawing/2014/main" id="{1FFD76CC-6599-438A-B7EE-7E7A88EDC175}"/>
              </a:ext>
            </a:extLst>
          </p:cNvPr>
          <p:cNvSpPr txBox="1">
            <a:spLocks/>
          </p:cNvSpPr>
          <p:nvPr/>
        </p:nvSpPr>
        <p:spPr>
          <a:xfrm>
            <a:off x="232625" y="8285626"/>
            <a:ext cx="4123629" cy="664321"/>
          </a:xfrm>
          <a:prstGeom prst="rect">
            <a:avLst/>
          </a:prstGeom>
        </p:spPr>
        <p:txBody>
          <a:bodyPr/>
          <a:lstStyle>
            <a:lvl1pPr marL="240030" indent="-240030" algn="l" defTabSz="960120" rtl="0" eaLnBrk="1" latinLnBrk="0" hangingPunct="1">
              <a:lnSpc>
                <a:spcPct val="90000"/>
              </a:lnSpc>
              <a:spcBef>
                <a:spcPts val="1050"/>
              </a:spcBef>
              <a:buFont typeface="Arial" panose="020B0604020202020204" pitchFamily="34" charset="0"/>
              <a:buChar char="•"/>
              <a:defRPr kumimoji="1" sz="29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2009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kumimoji="1"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0015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kumimoji="1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8021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kumimoji="1"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16027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kumimoji="1"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64033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kumimoji="1"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12039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kumimoji="1"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60045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kumimoji="1"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08051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kumimoji="1"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1200" dirty="0"/>
              <a:t>対象トークン列の先頭から順にマッチするか調べる</a:t>
            </a:r>
            <a:endParaRPr lang="en-US" altLang="ja-JP" sz="1200" dirty="0"/>
          </a:p>
          <a:p>
            <a:r>
              <a:rPr lang="ja-JP" altLang="en-US" sz="1200" dirty="0"/>
              <a:t>対応テーブルにより識別子をパラメータ化</a:t>
            </a:r>
            <a:endParaRPr lang="en-US" altLang="ja-JP" sz="1200" dirty="0"/>
          </a:p>
        </p:txBody>
      </p:sp>
      <p:sp>
        <p:nvSpPr>
          <p:cNvPr id="119" name="テキスト ボックス 118">
            <a:extLst>
              <a:ext uri="{FF2B5EF4-FFF2-40B4-BE49-F238E27FC236}">
                <a16:creationId xmlns:a16="http://schemas.microsoft.com/office/drawing/2014/main" id="{0AA5098F-262D-4607-B185-9EFC34FB5A3C}"/>
              </a:ext>
            </a:extLst>
          </p:cNvPr>
          <p:cNvSpPr txBox="1"/>
          <p:nvPr/>
        </p:nvSpPr>
        <p:spPr>
          <a:xfrm>
            <a:off x="2000622" y="9219883"/>
            <a:ext cx="1730288" cy="26161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ja-JP" sz="1100" dirty="0">
                <a:latin typeface="Consolas" panose="020B0609020204030204" pitchFamily="49" charset="0"/>
              </a:rPr>
              <a:t>a = a $( + $| - $) b</a:t>
            </a:r>
            <a:endParaRPr kumimoji="1" lang="ja-JP" altLang="en-US" sz="1100" dirty="0">
              <a:latin typeface="Consolas" panose="020B0609020204030204" pitchFamily="49" charset="0"/>
            </a:endParaRPr>
          </a:p>
        </p:txBody>
      </p:sp>
      <p:cxnSp>
        <p:nvCxnSpPr>
          <p:cNvPr id="248" name="直線矢印コネクタ 247">
            <a:extLst>
              <a:ext uri="{FF2B5EF4-FFF2-40B4-BE49-F238E27FC236}">
                <a16:creationId xmlns:a16="http://schemas.microsoft.com/office/drawing/2014/main" id="{DDF34721-BCA5-4D5F-B172-18146A05535E}"/>
              </a:ext>
            </a:extLst>
          </p:cNvPr>
          <p:cNvCxnSpPr>
            <a:cxnSpLocks/>
            <a:endCxn id="285" idx="0"/>
          </p:cNvCxnSpPr>
          <p:nvPr/>
        </p:nvCxnSpPr>
        <p:spPr>
          <a:xfrm>
            <a:off x="2146300" y="9436100"/>
            <a:ext cx="82426" cy="353698"/>
          </a:xfrm>
          <a:prstGeom prst="straightConnector1">
            <a:avLst/>
          </a:prstGeom>
          <a:ln w="1905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9" name="直線矢印コネクタ 248">
            <a:extLst>
              <a:ext uri="{FF2B5EF4-FFF2-40B4-BE49-F238E27FC236}">
                <a16:creationId xmlns:a16="http://schemas.microsoft.com/office/drawing/2014/main" id="{B5B0441B-EA3B-4A08-A670-93F533857BC2}"/>
              </a:ext>
            </a:extLst>
          </p:cNvPr>
          <p:cNvCxnSpPr>
            <a:cxnSpLocks/>
            <a:endCxn id="281" idx="0"/>
          </p:cNvCxnSpPr>
          <p:nvPr/>
        </p:nvCxnSpPr>
        <p:spPr>
          <a:xfrm>
            <a:off x="2295525" y="9417050"/>
            <a:ext cx="224273" cy="372748"/>
          </a:xfrm>
          <a:prstGeom prst="straightConnector1">
            <a:avLst/>
          </a:prstGeom>
          <a:ln w="1905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0" name="直線矢印コネクタ 249">
            <a:extLst>
              <a:ext uri="{FF2B5EF4-FFF2-40B4-BE49-F238E27FC236}">
                <a16:creationId xmlns:a16="http://schemas.microsoft.com/office/drawing/2014/main" id="{57993413-1EE5-4097-AAC4-4C39E0B2B771}"/>
              </a:ext>
            </a:extLst>
          </p:cNvPr>
          <p:cNvCxnSpPr>
            <a:cxnSpLocks/>
            <a:endCxn id="282" idx="0"/>
          </p:cNvCxnSpPr>
          <p:nvPr/>
        </p:nvCxnSpPr>
        <p:spPr>
          <a:xfrm>
            <a:off x="2466975" y="9423400"/>
            <a:ext cx="341801" cy="366398"/>
          </a:xfrm>
          <a:prstGeom prst="straightConnector1">
            <a:avLst/>
          </a:prstGeom>
          <a:ln w="1905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2" name="直線矢印コネクタ 251">
            <a:extLst>
              <a:ext uri="{FF2B5EF4-FFF2-40B4-BE49-F238E27FC236}">
                <a16:creationId xmlns:a16="http://schemas.microsoft.com/office/drawing/2014/main" id="{60D7C7E7-1FA3-4598-9E0C-5E66B90D87BC}"/>
              </a:ext>
            </a:extLst>
          </p:cNvPr>
          <p:cNvCxnSpPr>
            <a:cxnSpLocks/>
            <a:endCxn id="284" idx="0"/>
          </p:cNvCxnSpPr>
          <p:nvPr/>
        </p:nvCxnSpPr>
        <p:spPr>
          <a:xfrm flipH="1">
            <a:off x="3384756" y="9436389"/>
            <a:ext cx="198719" cy="353409"/>
          </a:xfrm>
          <a:prstGeom prst="straightConnector1">
            <a:avLst/>
          </a:prstGeom>
          <a:ln w="1905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4" name="フローチャート: 複数書類 253">
            <a:extLst>
              <a:ext uri="{FF2B5EF4-FFF2-40B4-BE49-F238E27FC236}">
                <a16:creationId xmlns:a16="http://schemas.microsoft.com/office/drawing/2014/main" id="{4C895876-FC7B-40FC-8140-18362D46C801}"/>
              </a:ext>
            </a:extLst>
          </p:cNvPr>
          <p:cNvSpPr/>
          <p:nvPr/>
        </p:nvSpPr>
        <p:spPr>
          <a:xfrm>
            <a:off x="424529" y="9669472"/>
            <a:ext cx="799522" cy="463215"/>
          </a:xfrm>
          <a:prstGeom prst="flowChartMultidocumen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900" dirty="0">
                <a:solidFill>
                  <a:schemeClr val="tx1"/>
                </a:solidFill>
              </a:rPr>
              <a:t>検索</a:t>
            </a:r>
            <a:r>
              <a:rPr kumimoji="1" lang="ja-JP" altLang="en-US" sz="900" dirty="0">
                <a:solidFill>
                  <a:schemeClr val="tx1"/>
                </a:solidFill>
              </a:rPr>
              <a:t>対象ファイル</a:t>
            </a:r>
          </a:p>
        </p:txBody>
      </p:sp>
      <p:cxnSp>
        <p:nvCxnSpPr>
          <p:cNvPr id="256" name="直線矢印コネクタ 255">
            <a:extLst>
              <a:ext uri="{FF2B5EF4-FFF2-40B4-BE49-F238E27FC236}">
                <a16:creationId xmlns:a16="http://schemas.microsoft.com/office/drawing/2014/main" id="{68A6C0FD-4879-47F0-A23F-F58C4A45D977}"/>
              </a:ext>
            </a:extLst>
          </p:cNvPr>
          <p:cNvCxnSpPr>
            <a:cxnSpLocks/>
            <a:stCxn id="254" idx="3"/>
          </p:cNvCxnSpPr>
          <p:nvPr/>
        </p:nvCxnSpPr>
        <p:spPr>
          <a:xfrm>
            <a:off x="1224051" y="9901080"/>
            <a:ext cx="321707" cy="1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57" name="グループ化 256">
            <a:extLst>
              <a:ext uri="{FF2B5EF4-FFF2-40B4-BE49-F238E27FC236}">
                <a16:creationId xmlns:a16="http://schemas.microsoft.com/office/drawing/2014/main" id="{19244BD4-E478-4B91-B864-0A487BACBFAF}"/>
              </a:ext>
            </a:extLst>
          </p:cNvPr>
          <p:cNvGrpSpPr/>
          <p:nvPr/>
        </p:nvGrpSpPr>
        <p:grpSpPr>
          <a:xfrm>
            <a:off x="1506430" y="9770275"/>
            <a:ext cx="2291646" cy="308988"/>
            <a:chOff x="2934746" y="3880008"/>
            <a:chExt cx="3689589" cy="497477"/>
          </a:xfrm>
        </p:grpSpPr>
        <p:sp>
          <p:nvSpPr>
            <p:cNvPr id="281" name="正方形/長方形 280">
              <a:extLst>
                <a:ext uri="{FF2B5EF4-FFF2-40B4-BE49-F238E27FC236}">
                  <a16:creationId xmlns:a16="http://schemas.microsoft.com/office/drawing/2014/main" id="{69A4DB50-8999-43DC-9617-2F782FBEA90F}"/>
                </a:ext>
              </a:extLst>
            </p:cNvPr>
            <p:cNvSpPr/>
            <p:nvPr/>
          </p:nvSpPr>
          <p:spPr>
            <a:xfrm>
              <a:off x="4331970" y="3911441"/>
              <a:ext cx="468630" cy="46604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en-US" altLang="ja-JP" sz="1000" dirty="0">
                  <a:solidFill>
                    <a:schemeClr val="tx1"/>
                  </a:solidFill>
                </a:rPr>
                <a:t>=</a:t>
              </a:r>
              <a:endParaRPr kumimoji="1" lang="ja-JP" altLang="en-US" sz="1000" dirty="0">
                <a:solidFill>
                  <a:schemeClr val="tx1"/>
                </a:solidFill>
              </a:endParaRPr>
            </a:p>
          </p:txBody>
        </p:sp>
        <p:sp>
          <p:nvSpPr>
            <p:cNvPr id="282" name="正方形/長方形 281">
              <a:extLst>
                <a:ext uri="{FF2B5EF4-FFF2-40B4-BE49-F238E27FC236}">
                  <a16:creationId xmlns:a16="http://schemas.microsoft.com/office/drawing/2014/main" id="{C9C5AEC8-5103-4EA9-9283-DB8B492B02A7}"/>
                </a:ext>
              </a:extLst>
            </p:cNvPr>
            <p:cNvSpPr/>
            <p:nvPr/>
          </p:nvSpPr>
          <p:spPr>
            <a:xfrm>
              <a:off x="4797229" y="3911441"/>
              <a:ext cx="468630" cy="46604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ja-JP" sz="1000" dirty="0">
                  <a:solidFill>
                    <a:schemeClr val="tx1"/>
                  </a:solidFill>
                </a:rPr>
                <a:t>x</a:t>
              </a:r>
              <a:endParaRPr kumimoji="1" lang="ja-JP" altLang="en-US" sz="1000" dirty="0">
                <a:solidFill>
                  <a:schemeClr val="tx1"/>
                </a:solidFill>
              </a:endParaRPr>
            </a:p>
          </p:txBody>
        </p:sp>
        <p:sp>
          <p:nvSpPr>
            <p:cNvPr id="283" name="正方形/長方形 282">
              <a:extLst>
                <a:ext uri="{FF2B5EF4-FFF2-40B4-BE49-F238E27FC236}">
                  <a16:creationId xmlns:a16="http://schemas.microsoft.com/office/drawing/2014/main" id="{167F8207-0B1C-40F1-8287-FCA300A303EC}"/>
                </a:ext>
              </a:extLst>
            </p:cNvPr>
            <p:cNvSpPr/>
            <p:nvPr/>
          </p:nvSpPr>
          <p:spPr>
            <a:xfrm>
              <a:off x="5269230" y="3911441"/>
              <a:ext cx="468630" cy="46604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en-US" altLang="ja-JP" sz="1000" dirty="0">
                  <a:solidFill>
                    <a:schemeClr val="tx1"/>
                  </a:solidFill>
                </a:rPr>
                <a:t>-</a:t>
              </a:r>
              <a:endParaRPr kumimoji="1" lang="ja-JP" altLang="en-US" sz="1000" dirty="0">
                <a:solidFill>
                  <a:schemeClr val="tx1"/>
                </a:solidFill>
              </a:endParaRPr>
            </a:p>
          </p:txBody>
        </p:sp>
        <p:sp>
          <p:nvSpPr>
            <p:cNvPr id="284" name="正方形/長方形 283">
              <a:extLst>
                <a:ext uri="{FF2B5EF4-FFF2-40B4-BE49-F238E27FC236}">
                  <a16:creationId xmlns:a16="http://schemas.microsoft.com/office/drawing/2014/main" id="{4C8C4F1B-29C1-4AA1-BF55-6EE93710BA24}"/>
                </a:ext>
              </a:extLst>
            </p:cNvPr>
            <p:cNvSpPr/>
            <p:nvPr/>
          </p:nvSpPr>
          <p:spPr>
            <a:xfrm>
              <a:off x="5739807" y="3911441"/>
              <a:ext cx="438150" cy="46604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en-US" altLang="ja-JP" sz="1000" dirty="0">
                  <a:solidFill>
                    <a:schemeClr val="tx1"/>
                  </a:solidFill>
                </a:rPr>
                <a:t>y</a:t>
              </a:r>
              <a:endParaRPr kumimoji="1" lang="ja-JP" altLang="en-US" sz="1000" dirty="0">
                <a:solidFill>
                  <a:schemeClr val="tx1"/>
                </a:solidFill>
              </a:endParaRPr>
            </a:p>
          </p:txBody>
        </p:sp>
        <p:sp>
          <p:nvSpPr>
            <p:cNvPr id="285" name="正方形/長方形 284">
              <a:extLst>
                <a:ext uri="{FF2B5EF4-FFF2-40B4-BE49-F238E27FC236}">
                  <a16:creationId xmlns:a16="http://schemas.microsoft.com/office/drawing/2014/main" id="{04B33B59-B141-4352-9064-159A15BDDBC9}"/>
                </a:ext>
              </a:extLst>
            </p:cNvPr>
            <p:cNvSpPr/>
            <p:nvPr/>
          </p:nvSpPr>
          <p:spPr>
            <a:xfrm>
              <a:off x="3863340" y="3911441"/>
              <a:ext cx="468630" cy="46604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en-US" altLang="ja-JP" sz="1000" dirty="0">
                  <a:solidFill>
                    <a:schemeClr val="tx1"/>
                  </a:solidFill>
                </a:rPr>
                <a:t>x</a:t>
              </a:r>
              <a:endParaRPr kumimoji="1" lang="ja-JP" altLang="en-US" sz="1000" dirty="0">
                <a:solidFill>
                  <a:schemeClr val="tx1"/>
                </a:solidFill>
              </a:endParaRPr>
            </a:p>
          </p:txBody>
        </p:sp>
        <p:sp>
          <p:nvSpPr>
            <p:cNvPr id="286" name="テキスト ボックス 285">
              <a:extLst>
                <a:ext uri="{FF2B5EF4-FFF2-40B4-BE49-F238E27FC236}">
                  <a16:creationId xmlns:a16="http://schemas.microsoft.com/office/drawing/2014/main" id="{A2DBB9A5-4A6C-4DFA-AF2C-2331026A124D}"/>
                </a:ext>
              </a:extLst>
            </p:cNvPr>
            <p:cNvSpPr txBox="1"/>
            <p:nvPr/>
          </p:nvSpPr>
          <p:spPr>
            <a:xfrm>
              <a:off x="6155706" y="3880008"/>
              <a:ext cx="468629" cy="421198"/>
            </a:xfrm>
            <a:prstGeom prst="rect">
              <a:avLst/>
            </a:prstGeom>
            <a:noFill/>
            <a:ln w="12700">
              <a:noFill/>
            </a:ln>
          </p:spPr>
          <p:txBody>
            <a:bodyPr wrap="square" rtlCol="0">
              <a:spAutoFit/>
            </a:bodyPr>
            <a:lstStyle/>
            <a:p>
              <a:r>
                <a:rPr kumimoji="1" lang="en-US" altLang="ja-JP" sz="1100" dirty="0"/>
                <a:t>…</a:t>
              </a:r>
              <a:endParaRPr kumimoji="1" lang="ja-JP" altLang="en-US" sz="1100" dirty="0"/>
            </a:p>
          </p:txBody>
        </p:sp>
        <p:sp>
          <p:nvSpPr>
            <p:cNvPr id="287" name="テキスト ボックス 286">
              <a:extLst>
                <a:ext uri="{FF2B5EF4-FFF2-40B4-BE49-F238E27FC236}">
                  <a16:creationId xmlns:a16="http://schemas.microsoft.com/office/drawing/2014/main" id="{DD0192F3-8E56-40E9-A8FA-4C6360DC094F}"/>
                </a:ext>
              </a:extLst>
            </p:cNvPr>
            <p:cNvSpPr txBox="1"/>
            <p:nvPr/>
          </p:nvSpPr>
          <p:spPr>
            <a:xfrm>
              <a:off x="2934746" y="3884941"/>
              <a:ext cx="407267" cy="421197"/>
            </a:xfrm>
            <a:prstGeom prst="rect">
              <a:avLst/>
            </a:prstGeom>
            <a:noFill/>
            <a:ln w="12700">
              <a:noFill/>
            </a:ln>
          </p:spPr>
          <p:txBody>
            <a:bodyPr wrap="square" rtlCol="0">
              <a:spAutoFit/>
            </a:bodyPr>
            <a:lstStyle/>
            <a:p>
              <a:r>
                <a:rPr kumimoji="1" lang="en-US" altLang="ja-JP" sz="1100" dirty="0"/>
                <a:t>…</a:t>
              </a:r>
              <a:endParaRPr kumimoji="1" lang="ja-JP" altLang="en-US" sz="1100" dirty="0"/>
            </a:p>
          </p:txBody>
        </p:sp>
        <p:sp>
          <p:nvSpPr>
            <p:cNvPr id="288" name="正方形/長方形 287">
              <a:extLst>
                <a:ext uri="{FF2B5EF4-FFF2-40B4-BE49-F238E27FC236}">
                  <a16:creationId xmlns:a16="http://schemas.microsoft.com/office/drawing/2014/main" id="{8975193E-0424-442A-8ABB-45041605474F}"/>
                </a:ext>
              </a:extLst>
            </p:cNvPr>
            <p:cNvSpPr/>
            <p:nvPr/>
          </p:nvSpPr>
          <p:spPr>
            <a:xfrm>
              <a:off x="3345386" y="3911441"/>
              <a:ext cx="517954" cy="46604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en-US" altLang="ja-JP" sz="1000" dirty="0" err="1">
                  <a:solidFill>
                    <a:schemeClr val="tx1"/>
                  </a:solidFill>
                </a:rPr>
                <a:t>int</a:t>
              </a:r>
              <a:endParaRPr kumimoji="1" lang="ja-JP" altLang="en-US" sz="1050" dirty="0">
                <a:solidFill>
                  <a:schemeClr val="tx1"/>
                </a:solidFill>
              </a:endParaRPr>
            </a:p>
          </p:txBody>
        </p:sp>
      </p:grpSp>
      <p:sp>
        <p:nvSpPr>
          <p:cNvPr id="258" name="テキスト ボックス 257">
            <a:extLst>
              <a:ext uri="{FF2B5EF4-FFF2-40B4-BE49-F238E27FC236}">
                <a16:creationId xmlns:a16="http://schemas.microsoft.com/office/drawing/2014/main" id="{BB1F7253-E7B5-4817-A304-D8FAC21816AA}"/>
              </a:ext>
            </a:extLst>
          </p:cNvPr>
          <p:cNvSpPr txBox="1"/>
          <p:nvPr/>
        </p:nvSpPr>
        <p:spPr>
          <a:xfrm>
            <a:off x="3432359" y="9527138"/>
            <a:ext cx="462150" cy="24622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1000" dirty="0"/>
              <a:t>成功</a:t>
            </a:r>
          </a:p>
        </p:txBody>
      </p:sp>
      <p:cxnSp>
        <p:nvCxnSpPr>
          <p:cNvPr id="259" name="直線矢印コネクタ 258">
            <a:extLst>
              <a:ext uri="{FF2B5EF4-FFF2-40B4-BE49-F238E27FC236}">
                <a16:creationId xmlns:a16="http://schemas.microsoft.com/office/drawing/2014/main" id="{1B9CA370-18A7-4CE7-9F02-1F96EB29FD02}"/>
              </a:ext>
            </a:extLst>
          </p:cNvPr>
          <p:cNvCxnSpPr>
            <a:cxnSpLocks/>
            <a:endCxn id="283" idx="0"/>
          </p:cNvCxnSpPr>
          <p:nvPr/>
        </p:nvCxnSpPr>
        <p:spPr>
          <a:xfrm>
            <a:off x="2819400" y="9410700"/>
            <a:ext cx="282541" cy="379098"/>
          </a:xfrm>
          <a:prstGeom prst="straightConnector1">
            <a:avLst/>
          </a:prstGeom>
          <a:ln w="190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5" name="直線矢印コネクタ 274">
            <a:extLst>
              <a:ext uri="{FF2B5EF4-FFF2-40B4-BE49-F238E27FC236}">
                <a16:creationId xmlns:a16="http://schemas.microsoft.com/office/drawing/2014/main" id="{5BDF5B94-9476-47AF-963A-7CCCF4EB56D3}"/>
              </a:ext>
            </a:extLst>
          </p:cNvPr>
          <p:cNvCxnSpPr>
            <a:cxnSpLocks/>
            <a:endCxn id="283" idx="0"/>
          </p:cNvCxnSpPr>
          <p:nvPr/>
        </p:nvCxnSpPr>
        <p:spPr>
          <a:xfrm flipH="1">
            <a:off x="3101941" y="9417050"/>
            <a:ext cx="107984" cy="372748"/>
          </a:xfrm>
          <a:prstGeom prst="straightConnector1">
            <a:avLst/>
          </a:prstGeom>
          <a:ln w="1905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0" name="グループ化 19">
            <a:extLst>
              <a:ext uri="{FF2B5EF4-FFF2-40B4-BE49-F238E27FC236}">
                <a16:creationId xmlns:a16="http://schemas.microsoft.com/office/drawing/2014/main" id="{464B14F4-80C2-458D-8123-CADAEA0FF9DC}"/>
              </a:ext>
            </a:extLst>
          </p:cNvPr>
          <p:cNvGrpSpPr/>
          <p:nvPr/>
        </p:nvGrpSpPr>
        <p:grpSpPr>
          <a:xfrm>
            <a:off x="1032527" y="8824223"/>
            <a:ext cx="799522" cy="807069"/>
            <a:chOff x="1139231" y="9414085"/>
            <a:chExt cx="799522" cy="807069"/>
          </a:xfrm>
        </p:grpSpPr>
        <p:sp>
          <p:nvSpPr>
            <p:cNvPr id="276" name="テキスト ボックス 275">
              <a:extLst>
                <a:ext uri="{FF2B5EF4-FFF2-40B4-BE49-F238E27FC236}">
                  <a16:creationId xmlns:a16="http://schemas.microsoft.com/office/drawing/2014/main" id="{4E4C519E-5C02-4A8B-926B-877E9BFA6440}"/>
                </a:ext>
              </a:extLst>
            </p:cNvPr>
            <p:cNvSpPr txBox="1"/>
            <p:nvPr/>
          </p:nvSpPr>
          <p:spPr>
            <a:xfrm>
              <a:off x="1249982" y="9590460"/>
              <a:ext cx="549046" cy="630694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endParaRPr lang="en-US" altLang="ja-JP" sz="1100" dirty="0"/>
            </a:p>
          </p:txBody>
        </p:sp>
        <p:sp>
          <p:nvSpPr>
            <p:cNvPr id="277" name="テキスト ボックス 276">
              <a:extLst>
                <a:ext uri="{FF2B5EF4-FFF2-40B4-BE49-F238E27FC236}">
                  <a16:creationId xmlns:a16="http://schemas.microsoft.com/office/drawing/2014/main" id="{07EC3F06-4BD4-444B-B71F-E7E975BB8E57}"/>
                </a:ext>
              </a:extLst>
            </p:cNvPr>
            <p:cNvSpPr txBox="1"/>
            <p:nvPr/>
          </p:nvSpPr>
          <p:spPr>
            <a:xfrm>
              <a:off x="1296687" y="9636105"/>
              <a:ext cx="448720" cy="246221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altLang="ja-JP" sz="1000" dirty="0"/>
                <a:t>a</a:t>
              </a:r>
              <a:r>
                <a:rPr lang="ja-JP" altLang="en-US" sz="800" dirty="0"/>
                <a:t>↔</a:t>
              </a:r>
              <a:r>
                <a:rPr lang="en-US" altLang="ja-JP" sz="1000" dirty="0"/>
                <a:t>x</a:t>
              </a:r>
            </a:p>
          </p:txBody>
        </p:sp>
        <p:sp>
          <p:nvSpPr>
            <p:cNvPr id="278" name="テキスト ボックス 277">
              <a:extLst>
                <a:ext uri="{FF2B5EF4-FFF2-40B4-BE49-F238E27FC236}">
                  <a16:creationId xmlns:a16="http://schemas.microsoft.com/office/drawing/2014/main" id="{A0753DC4-AB59-4C55-8C7C-9044138C6BB5}"/>
                </a:ext>
              </a:extLst>
            </p:cNvPr>
            <p:cNvSpPr txBox="1"/>
            <p:nvPr/>
          </p:nvSpPr>
          <p:spPr>
            <a:xfrm>
              <a:off x="1139231" y="9414085"/>
              <a:ext cx="799522" cy="215444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kumimoji="1" lang="ja-JP" altLang="en-US" sz="800" dirty="0"/>
                <a:t>対応テーブル</a:t>
              </a:r>
            </a:p>
          </p:txBody>
        </p:sp>
        <p:sp>
          <p:nvSpPr>
            <p:cNvPr id="279" name="テキスト ボックス 278">
              <a:extLst>
                <a:ext uri="{FF2B5EF4-FFF2-40B4-BE49-F238E27FC236}">
                  <a16:creationId xmlns:a16="http://schemas.microsoft.com/office/drawing/2014/main" id="{069FF5EE-4536-4492-A6A4-3C778227CABF}"/>
                </a:ext>
              </a:extLst>
            </p:cNvPr>
            <p:cNvSpPr txBox="1"/>
            <p:nvPr/>
          </p:nvSpPr>
          <p:spPr>
            <a:xfrm>
              <a:off x="1296687" y="9943361"/>
              <a:ext cx="448720" cy="246221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kumimoji="1" lang="en-US" altLang="ja-JP" sz="1000" dirty="0"/>
                <a:t>b</a:t>
              </a:r>
              <a:r>
                <a:rPr lang="ja-JP" altLang="en-US" sz="800" dirty="0"/>
                <a:t>↔</a:t>
              </a:r>
              <a:r>
                <a:rPr lang="en-US" altLang="ja-JP" sz="1000" dirty="0"/>
                <a:t>y</a:t>
              </a:r>
              <a:endParaRPr kumimoji="1" lang="ja-JP" altLang="en-US" sz="1000" dirty="0"/>
            </a:p>
          </p:txBody>
        </p:sp>
      </p:grpSp>
      <p:sp>
        <p:nvSpPr>
          <p:cNvPr id="280" name="テキスト ボックス 279">
            <a:extLst>
              <a:ext uri="{FF2B5EF4-FFF2-40B4-BE49-F238E27FC236}">
                <a16:creationId xmlns:a16="http://schemas.microsoft.com/office/drawing/2014/main" id="{98C6E7BC-2948-4096-BC60-DD8E7B6B5402}"/>
              </a:ext>
            </a:extLst>
          </p:cNvPr>
          <p:cNvSpPr txBox="1"/>
          <p:nvPr/>
        </p:nvSpPr>
        <p:spPr>
          <a:xfrm>
            <a:off x="1805598" y="8979310"/>
            <a:ext cx="612608" cy="2308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900" dirty="0"/>
              <a:t>クエリ</a:t>
            </a:r>
          </a:p>
        </p:txBody>
      </p:sp>
      <p:grpSp>
        <p:nvGrpSpPr>
          <p:cNvPr id="50" name="グループ化 49">
            <a:extLst>
              <a:ext uri="{FF2B5EF4-FFF2-40B4-BE49-F238E27FC236}">
                <a16:creationId xmlns:a16="http://schemas.microsoft.com/office/drawing/2014/main" id="{396FAA29-CB6A-4F61-8DE2-745BAD22F473}"/>
              </a:ext>
            </a:extLst>
          </p:cNvPr>
          <p:cNvGrpSpPr/>
          <p:nvPr/>
        </p:nvGrpSpPr>
        <p:grpSpPr>
          <a:xfrm>
            <a:off x="4673600" y="10300461"/>
            <a:ext cx="1645471" cy="784473"/>
            <a:chOff x="4673600" y="10655665"/>
            <a:chExt cx="1645471" cy="784473"/>
          </a:xfrm>
        </p:grpSpPr>
        <p:sp>
          <p:nvSpPr>
            <p:cNvPr id="117" name="円形吹き出し 15">
              <a:extLst>
                <a:ext uri="{FF2B5EF4-FFF2-40B4-BE49-F238E27FC236}">
                  <a16:creationId xmlns:a16="http://schemas.microsoft.com/office/drawing/2014/main" id="{FE3EA954-A3CF-4D8F-A7BE-A9194DB2A63B}"/>
                </a:ext>
              </a:extLst>
            </p:cNvPr>
            <p:cNvSpPr/>
            <p:nvPr/>
          </p:nvSpPr>
          <p:spPr>
            <a:xfrm>
              <a:off x="4673600" y="10655665"/>
              <a:ext cx="1645471" cy="367873"/>
            </a:xfrm>
            <a:prstGeom prst="wedgeEllipseCallout">
              <a:avLst>
                <a:gd name="adj1" fmla="val 24371"/>
                <a:gd name="adj2" fmla="val 85516"/>
              </a:avLst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txBody>
            <a:bodyPr wrap="square">
              <a:spAutoFit/>
            </a:bodyPr>
            <a:lstStyle/>
            <a:p>
              <a:r>
                <a:rPr lang="ja-JP" altLang="en-US" sz="1100" dirty="0">
                  <a:latin typeface="Consolas" panose="020B0609020204030204" pitchFamily="49" charset="0"/>
                </a:rPr>
                <a:t>素早く検索可能</a:t>
              </a:r>
            </a:p>
          </p:txBody>
        </p:sp>
        <p:sp>
          <p:nvSpPr>
            <p:cNvPr id="118" name="スマイル 117">
              <a:extLst>
                <a:ext uri="{FF2B5EF4-FFF2-40B4-BE49-F238E27FC236}">
                  <a16:creationId xmlns:a16="http://schemas.microsoft.com/office/drawing/2014/main" id="{2B088EB9-79A4-41E3-B66B-26B7E4C0A41B}"/>
                </a:ext>
              </a:extLst>
            </p:cNvPr>
            <p:cNvSpPr/>
            <p:nvPr/>
          </p:nvSpPr>
          <p:spPr>
            <a:xfrm>
              <a:off x="5828329" y="11193177"/>
              <a:ext cx="243595" cy="246961"/>
            </a:xfrm>
            <a:prstGeom prst="smileyFac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148" name="テキスト ボックス 147">
            <a:extLst>
              <a:ext uri="{FF2B5EF4-FFF2-40B4-BE49-F238E27FC236}">
                <a16:creationId xmlns:a16="http://schemas.microsoft.com/office/drawing/2014/main" id="{2B4E1ED5-261C-4866-8EEF-10147AD78C6E}"/>
              </a:ext>
            </a:extLst>
          </p:cNvPr>
          <p:cNvSpPr txBox="1"/>
          <p:nvPr/>
        </p:nvSpPr>
        <p:spPr>
          <a:xfrm>
            <a:off x="148454" y="11038578"/>
            <a:ext cx="5234704" cy="78483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ja-JP" sz="900" dirty="0" err="1">
                <a:latin typeface="Consolas" panose="020B0609020204030204" pitchFamily="49" charset="0"/>
              </a:rPr>
              <a:t>src</a:t>
            </a:r>
            <a:r>
              <a:rPr lang="en-US" altLang="ja-JP" sz="900" dirty="0">
                <a:latin typeface="Consolas" panose="020B0609020204030204" pitchFamily="49" charset="0"/>
              </a:rPr>
              <a:t>/arch/</a:t>
            </a:r>
            <a:r>
              <a:rPr lang="en-US" altLang="ja-JP" sz="900" dirty="0" err="1">
                <a:latin typeface="Consolas" panose="020B0609020204030204" pitchFamily="49" charset="0"/>
              </a:rPr>
              <a:t>cris</a:t>
            </a:r>
            <a:r>
              <a:rPr lang="en-US" altLang="ja-JP" sz="900" dirty="0">
                <a:latin typeface="Consolas" panose="020B0609020204030204" pitchFamily="49" charset="0"/>
              </a:rPr>
              <a:t>/arch-v32/drivers/</a:t>
            </a:r>
            <a:r>
              <a:rPr lang="en-US" altLang="ja-JP" sz="900" dirty="0" err="1">
                <a:latin typeface="Consolas" panose="020B0609020204030204" pitchFamily="49" charset="0"/>
              </a:rPr>
              <a:t>cryptocop.c</a:t>
            </a:r>
            <a:endParaRPr lang="en-US" altLang="ja-JP" sz="900" dirty="0">
              <a:latin typeface="Consolas" panose="020B0609020204030204" pitchFamily="49" charset="0"/>
            </a:endParaRPr>
          </a:p>
          <a:p>
            <a:r>
              <a:rPr lang="en-US" altLang="ja-JP" sz="900" dirty="0">
                <a:latin typeface="Consolas" panose="020B0609020204030204" pitchFamily="49" charset="0"/>
              </a:rPr>
              <a:t>2782:cop-&gt;</a:t>
            </a:r>
            <a:r>
              <a:rPr lang="en-US" altLang="ja-JP" sz="900" dirty="0" err="1">
                <a:latin typeface="Consolas" panose="020B0609020204030204" pitchFamily="49" charset="0"/>
              </a:rPr>
              <a:t>tfrm_op.indata</a:t>
            </a:r>
            <a:r>
              <a:rPr lang="en-US" altLang="ja-JP" sz="900" dirty="0">
                <a:latin typeface="Consolas" panose="020B0609020204030204" pitchFamily="49" charset="0"/>
              </a:rPr>
              <a:t>[</a:t>
            </a:r>
            <a:r>
              <a:rPr lang="en-US" altLang="ja-JP" sz="900" dirty="0" err="1">
                <a:latin typeface="Consolas" panose="020B0609020204030204" pitchFamily="49" charset="0"/>
              </a:rPr>
              <a:t>i</a:t>
            </a:r>
            <a:r>
              <a:rPr lang="en-US" altLang="ja-JP" sz="900" dirty="0">
                <a:latin typeface="Consolas" panose="020B0609020204030204" pitchFamily="49" charset="0"/>
              </a:rPr>
              <a:t>].</a:t>
            </a:r>
            <a:r>
              <a:rPr lang="en-US" altLang="ja-JP" sz="900" dirty="0" err="1">
                <a:latin typeface="Consolas" panose="020B0609020204030204" pitchFamily="49" charset="0"/>
              </a:rPr>
              <a:t>iov_len</a:t>
            </a:r>
            <a:r>
              <a:rPr lang="en-US" altLang="ja-JP" sz="900" dirty="0">
                <a:latin typeface="Consolas" panose="020B0609020204030204" pitchFamily="49" charset="0"/>
              </a:rPr>
              <a:t> = </a:t>
            </a:r>
            <a:r>
              <a:rPr lang="en-US" altLang="ja-JP" sz="900" dirty="0" err="1">
                <a:solidFill>
                  <a:srgbClr val="FF0000"/>
                </a:solidFill>
                <a:latin typeface="Consolas" panose="020B0609020204030204" pitchFamily="49" charset="0"/>
              </a:rPr>
              <a:t>tmplen</a:t>
            </a:r>
            <a:r>
              <a:rPr lang="en-US" altLang="ja-JP" sz="900" dirty="0">
                <a:solidFill>
                  <a:srgbClr val="FF0000"/>
                </a:solidFill>
                <a:latin typeface="Consolas" panose="020B0609020204030204" pitchFamily="49" charset="0"/>
              </a:rPr>
              <a:t> &lt; PAGE_SIZE ? </a:t>
            </a:r>
            <a:r>
              <a:rPr lang="en-US" altLang="ja-JP" sz="900" dirty="0" err="1">
                <a:solidFill>
                  <a:srgbClr val="FF0000"/>
                </a:solidFill>
                <a:latin typeface="Consolas" panose="020B0609020204030204" pitchFamily="49" charset="0"/>
              </a:rPr>
              <a:t>tmplen</a:t>
            </a:r>
            <a:r>
              <a:rPr lang="en-US" altLang="ja-JP" sz="900" dirty="0">
                <a:solidFill>
                  <a:srgbClr val="FF0000"/>
                </a:solidFill>
                <a:latin typeface="Consolas" panose="020B0609020204030204" pitchFamily="49" charset="0"/>
              </a:rPr>
              <a:t> : PAGE_SIZE</a:t>
            </a:r>
            <a:r>
              <a:rPr lang="en-US" altLang="ja-JP" sz="900" dirty="0">
                <a:latin typeface="Consolas" panose="020B0609020204030204" pitchFamily="49" charset="0"/>
              </a:rPr>
              <a:t>;</a:t>
            </a:r>
          </a:p>
          <a:p>
            <a:r>
              <a:rPr lang="en-US" altLang="ja-JP" sz="900" dirty="0" err="1">
                <a:latin typeface="Consolas" panose="020B0609020204030204" pitchFamily="49" charset="0"/>
              </a:rPr>
              <a:t>src</a:t>
            </a:r>
            <a:r>
              <a:rPr lang="en-US" altLang="ja-JP" sz="900" dirty="0">
                <a:latin typeface="Consolas" panose="020B0609020204030204" pitchFamily="49" charset="0"/>
              </a:rPr>
              <a:t>/arch/</a:t>
            </a:r>
            <a:r>
              <a:rPr lang="en-US" altLang="ja-JP" sz="900" dirty="0" err="1">
                <a:latin typeface="Consolas" panose="020B0609020204030204" pitchFamily="49" charset="0"/>
              </a:rPr>
              <a:t>cris</a:t>
            </a:r>
            <a:r>
              <a:rPr lang="en-US" altLang="ja-JP" sz="900" dirty="0">
                <a:latin typeface="Consolas" panose="020B0609020204030204" pitchFamily="49" charset="0"/>
              </a:rPr>
              <a:t>/arch-v32/kernel/</a:t>
            </a:r>
            <a:r>
              <a:rPr lang="en-US" altLang="ja-JP" sz="900" dirty="0" err="1">
                <a:latin typeface="Consolas" panose="020B0609020204030204" pitchFamily="49" charset="0"/>
              </a:rPr>
              <a:t>fasttimer.c</a:t>
            </a:r>
            <a:endParaRPr lang="en-US" altLang="ja-JP" sz="900" dirty="0">
              <a:latin typeface="Consolas" panose="020B0609020204030204" pitchFamily="49" charset="0"/>
            </a:endParaRPr>
          </a:p>
          <a:p>
            <a:r>
              <a:rPr lang="en-US" altLang="ja-JP" sz="900" dirty="0">
                <a:latin typeface="Consolas" panose="020B0609020204030204" pitchFamily="49" charset="0"/>
              </a:rPr>
              <a:t>701:num_to_show = (</a:t>
            </a:r>
            <a:r>
              <a:rPr lang="en-US" altLang="ja-JP" sz="900" dirty="0" err="1">
                <a:solidFill>
                  <a:srgbClr val="FF0000"/>
                </a:solidFill>
                <a:latin typeface="Consolas" panose="020B0609020204030204" pitchFamily="49" charset="0"/>
              </a:rPr>
              <a:t>fast_timers_started</a:t>
            </a:r>
            <a:r>
              <a:rPr lang="en-US" altLang="ja-JP" sz="900" dirty="0">
                <a:solidFill>
                  <a:srgbClr val="FF0000"/>
                </a:solidFill>
                <a:latin typeface="Consolas" panose="020B0609020204030204" pitchFamily="49" charset="0"/>
              </a:rPr>
              <a:t> &lt; NUM_TIMER_STATS ? </a:t>
            </a:r>
            <a:r>
              <a:rPr lang="en-US" altLang="ja-JP" sz="900" dirty="0" err="1">
                <a:solidFill>
                  <a:srgbClr val="FF0000"/>
                </a:solidFill>
                <a:latin typeface="Consolas" panose="020B0609020204030204" pitchFamily="49" charset="0"/>
              </a:rPr>
              <a:t>fast_timers_started</a:t>
            </a:r>
            <a:r>
              <a:rPr lang="en-US" altLang="ja-JP" sz="900" dirty="0">
                <a:solidFill>
                  <a:srgbClr val="FF0000"/>
                </a:solidFill>
                <a:latin typeface="Consolas" panose="020B0609020204030204" pitchFamily="49" charset="0"/>
              </a:rPr>
              <a:t>:</a:t>
            </a:r>
          </a:p>
          <a:p>
            <a:r>
              <a:rPr lang="en-US" altLang="ja-JP" sz="900" dirty="0">
                <a:latin typeface="Consolas" panose="020B0609020204030204" pitchFamily="49" charset="0"/>
              </a:rPr>
              <a:t>702:               </a:t>
            </a:r>
            <a:r>
              <a:rPr lang="en-US" altLang="ja-JP" sz="900" dirty="0">
                <a:solidFill>
                  <a:srgbClr val="FF0000"/>
                </a:solidFill>
                <a:latin typeface="Consolas" panose="020B0609020204030204" pitchFamily="49" charset="0"/>
              </a:rPr>
              <a:t>NUM_TIMER_STATS</a:t>
            </a:r>
            <a:r>
              <a:rPr lang="en-US" altLang="ja-JP" sz="900" dirty="0">
                <a:latin typeface="Consolas" panose="020B0609020204030204" pitchFamily="49" charset="0"/>
              </a:rPr>
              <a:t>);</a:t>
            </a:r>
            <a:endParaRPr kumimoji="1" lang="ja-JP" altLang="en-US" sz="900" dirty="0">
              <a:latin typeface="Consolas" panose="020B0609020204030204" pitchFamily="49" charset="0"/>
            </a:endParaRPr>
          </a:p>
        </p:txBody>
      </p:sp>
      <p:sp>
        <p:nvSpPr>
          <p:cNvPr id="149" name="テキスト ボックス 148">
            <a:extLst>
              <a:ext uri="{FF2B5EF4-FFF2-40B4-BE49-F238E27FC236}">
                <a16:creationId xmlns:a16="http://schemas.microsoft.com/office/drawing/2014/main" id="{FDFEC73F-868A-4993-885A-1A9CA34CBFF3}"/>
              </a:ext>
            </a:extLst>
          </p:cNvPr>
          <p:cNvSpPr txBox="1"/>
          <p:nvPr/>
        </p:nvSpPr>
        <p:spPr>
          <a:xfrm>
            <a:off x="730903" y="10712608"/>
            <a:ext cx="2813610" cy="26161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ja-JP" sz="1100" dirty="0">
                <a:latin typeface="Consolas" panose="020B0609020204030204" pitchFamily="49" charset="0"/>
              </a:rPr>
              <a:t>ccgrep 'a&lt;</a:t>
            </a:r>
            <a:r>
              <a:rPr lang="en-US" altLang="ja-JP" sz="1100" dirty="0" err="1">
                <a:latin typeface="Consolas" panose="020B0609020204030204" pitchFamily="49" charset="0"/>
              </a:rPr>
              <a:t>b?a:b</a:t>
            </a:r>
            <a:r>
              <a:rPr lang="en-US" altLang="ja-JP" sz="1100" dirty="0">
                <a:latin typeface="Consolas" panose="020B0609020204030204" pitchFamily="49" charset="0"/>
              </a:rPr>
              <a:t>' -r </a:t>
            </a:r>
            <a:r>
              <a:rPr lang="en-US" altLang="ja-JP" sz="1100" dirty="0" err="1">
                <a:latin typeface="Consolas" panose="020B0609020204030204" pitchFamily="49" charset="0"/>
              </a:rPr>
              <a:t>src</a:t>
            </a:r>
            <a:r>
              <a:rPr lang="en-US" altLang="ja-JP" sz="1100" dirty="0">
                <a:latin typeface="Consolas" panose="020B0609020204030204" pitchFamily="49" charset="0"/>
              </a:rPr>
              <a:t> –l c –p </a:t>
            </a:r>
            <a:r>
              <a:rPr lang="en-US" altLang="ja-JP" sz="1100" dirty="0" err="1">
                <a:latin typeface="Consolas" panose="020B0609020204030204" pitchFamily="49" charset="0"/>
              </a:rPr>
              <a:t>nf</a:t>
            </a:r>
            <a:endParaRPr kumimoji="1" lang="ja-JP" altLang="en-US" sz="1100" dirty="0">
              <a:latin typeface="Consolas" panose="020B0609020204030204" pitchFamily="49" charset="0"/>
            </a:endParaRPr>
          </a:p>
        </p:txBody>
      </p:sp>
      <p:sp>
        <p:nvSpPr>
          <p:cNvPr id="152" name="テキスト ボックス 151">
            <a:extLst>
              <a:ext uri="{FF2B5EF4-FFF2-40B4-BE49-F238E27FC236}">
                <a16:creationId xmlns:a16="http://schemas.microsoft.com/office/drawing/2014/main" id="{E2B01EB3-4A23-466E-80FE-397ED4DD2429}"/>
              </a:ext>
            </a:extLst>
          </p:cNvPr>
          <p:cNvSpPr txBox="1"/>
          <p:nvPr/>
        </p:nvSpPr>
        <p:spPr>
          <a:xfrm>
            <a:off x="218897" y="10309810"/>
            <a:ext cx="1344920" cy="3008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altLang="ja-JP" sz="1355" b="1" dirty="0"/>
              <a:t>ccgrep</a:t>
            </a:r>
            <a:r>
              <a:rPr lang="ja-JP" altLang="en-US" sz="1355" b="1" dirty="0"/>
              <a:t>：検索例</a:t>
            </a:r>
          </a:p>
        </p:txBody>
      </p:sp>
      <p:sp>
        <p:nvSpPr>
          <p:cNvPr id="158" name="テキスト ボックス 157">
            <a:extLst>
              <a:ext uri="{FF2B5EF4-FFF2-40B4-BE49-F238E27FC236}">
                <a16:creationId xmlns:a16="http://schemas.microsoft.com/office/drawing/2014/main" id="{B3CC94E0-8B39-4D86-A773-03439E1C959C}"/>
              </a:ext>
            </a:extLst>
          </p:cNvPr>
          <p:cNvSpPr txBox="1"/>
          <p:nvPr/>
        </p:nvSpPr>
        <p:spPr>
          <a:xfrm>
            <a:off x="240464" y="10737697"/>
            <a:ext cx="552016" cy="2308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900" dirty="0"/>
              <a:t>クエリ</a:t>
            </a:r>
          </a:p>
        </p:txBody>
      </p:sp>
      <p:cxnSp>
        <p:nvCxnSpPr>
          <p:cNvPr id="38" name="コネクタ: 曲線 37">
            <a:extLst>
              <a:ext uri="{FF2B5EF4-FFF2-40B4-BE49-F238E27FC236}">
                <a16:creationId xmlns:a16="http://schemas.microsoft.com/office/drawing/2014/main" id="{8078C04F-165C-4DE8-A689-E89AEEE95A6F}"/>
              </a:ext>
            </a:extLst>
          </p:cNvPr>
          <p:cNvCxnSpPr>
            <a:cxnSpLocks/>
            <a:stCxn id="149" idx="3"/>
          </p:cNvCxnSpPr>
          <p:nvPr/>
        </p:nvCxnSpPr>
        <p:spPr>
          <a:xfrm>
            <a:off x="3544513" y="10843413"/>
            <a:ext cx="121736" cy="195165"/>
          </a:xfrm>
          <a:prstGeom prst="curvedConnector2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5" name="テキスト ボックス 124">
            <a:extLst>
              <a:ext uri="{FF2B5EF4-FFF2-40B4-BE49-F238E27FC236}">
                <a16:creationId xmlns:a16="http://schemas.microsoft.com/office/drawing/2014/main" id="{E5227D0F-2988-4494-B201-E68225314B36}"/>
              </a:ext>
            </a:extLst>
          </p:cNvPr>
          <p:cNvSpPr txBox="1"/>
          <p:nvPr/>
        </p:nvSpPr>
        <p:spPr>
          <a:xfrm>
            <a:off x="3133054" y="2731910"/>
            <a:ext cx="1097935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en-US" altLang="ja-JP" sz="900" dirty="0"/>
              <a:t>3</a:t>
            </a:r>
            <a:r>
              <a:rPr kumimoji="1" lang="ja-JP" altLang="en-US" sz="900" dirty="0"/>
              <a:t>項演算子を検索</a:t>
            </a:r>
            <a:endParaRPr kumimoji="1" lang="en-US" altLang="ja-JP" sz="900" dirty="0"/>
          </a:p>
          <a:p>
            <a:r>
              <a:rPr kumimoji="1" lang="ja-JP" altLang="en-US" sz="900" dirty="0"/>
              <a:t>　→関数に変更</a:t>
            </a:r>
          </a:p>
        </p:txBody>
      </p:sp>
      <p:sp>
        <p:nvSpPr>
          <p:cNvPr id="111" name="テキスト ボックス 110">
            <a:extLst>
              <a:ext uri="{FF2B5EF4-FFF2-40B4-BE49-F238E27FC236}">
                <a16:creationId xmlns:a16="http://schemas.microsoft.com/office/drawing/2014/main" id="{11FAAA52-5D3A-4503-83D3-9460E071C7AC}"/>
              </a:ext>
            </a:extLst>
          </p:cNvPr>
          <p:cNvSpPr txBox="1"/>
          <p:nvPr/>
        </p:nvSpPr>
        <p:spPr>
          <a:xfrm>
            <a:off x="6790909" y="12567564"/>
            <a:ext cx="271510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800" dirty="0"/>
              <a:t>本研究は</a:t>
            </a:r>
            <a:r>
              <a:rPr lang="en-US" altLang="ja-JP" sz="800" dirty="0"/>
              <a:t>JSPS </a:t>
            </a:r>
            <a:r>
              <a:rPr lang="ja-JP" altLang="en-US" sz="800" dirty="0"/>
              <a:t>科研費</a:t>
            </a:r>
            <a:r>
              <a:rPr lang="en-US" altLang="ja-JP" sz="800" dirty="0"/>
              <a:t>18H04094 </a:t>
            </a:r>
            <a:r>
              <a:rPr lang="ja-JP" altLang="en-US" sz="800" dirty="0"/>
              <a:t>の助成を受けたものです．</a:t>
            </a:r>
          </a:p>
        </p:txBody>
      </p:sp>
      <p:cxnSp>
        <p:nvCxnSpPr>
          <p:cNvPr id="113" name="コネクタ: 曲線 112">
            <a:extLst>
              <a:ext uri="{FF2B5EF4-FFF2-40B4-BE49-F238E27FC236}">
                <a16:creationId xmlns:a16="http://schemas.microsoft.com/office/drawing/2014/main" id="{7C35FE69-9155-4B41-A9E2-E155F8237045}"/>
              </a:ext>
            </a:extLst>
          </p:cNvPr>
          <p:cNvCxnSpPr>
            <a:cxnSpLocks/>
            <a:stCxn id="99" idx="3"/>
            <a:endCxn id="100" idx="3"/>
          </p:cNvCxnSpPr>
          <p:nvPr/>
        </p:nvCxnSpPr>
        <p:spPr>
          <a:xfrm>
            <a:off x="2895130" y="2706269"/>
            <a:ext cx="12700" cy="449832"/>
          </a:xfrm>
          <a:prstGeom prst="curvedConnector3">
            <a:avLst>
              <a:gd name="adj1" fmla="val 1800000"/>
            </a:avLst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035811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Sel-CoolMetal-white-2013-16-9</Template>
  <TotalTime>27415</TotalTime>
  <Words>790</Words>
  <Application>Microsoft Office PowerPoint</Application>
  <PresentationFormat>A3 297x420 mm</PresentationFormat>
  <Paragraphs>123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8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10" baseType="lpstr">
      <vt:lpstr>Noto Sans CJK JP Regular</vt:lpstr>
      <vt:lpstr>游ゴシック</vt:lpstr>
      <vt:lpstr>游ゴシック Light</vt:lpstr>
      <vt:lpstr>Arial</vt:lpstr>
      <vt:lpstr>Calibri</vt:lpstr>
      <vt:lpstr>Calibri Light</vt:lpstr>
      <vt:lpstr>Consolas</vt:lpstr>
      <vt:lpstr>Wingdings</vt:lpstr>
      <vt:lpstr>Office テーマ</vt:lpstr>
      <vt:lpstr>PowerPoint プレゼンテーション</vt:lpstr>
    </vt:vector>
  </TitlesOfParts>
  <Company>Osaka Univ.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KANDA Tetsuya</dc:creator>
  <cp:lastModifiedBy>hbsdbe@gmail.com</cp:lastModifiedBy>
  <cp:revision>321</cp:revision>
  <cp:lastPrinted>2018-08-17T04:20:22Z</cp:lastPrinted>
  <dcterms:created xsi:type="dcterms:W3CDTF">2014-11-28T05:26:57Z</dcterms:created>
  <dcterms:modified xsi:type="dcterms:W3CDTF">2019-08-30T06:01:21Z</dcterms:modified>
</cp:coreProperties>
</file>