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633" autoAdjust="0"/>
    <p:restoredTop sz="94660"/>
  </p:normalViewPr>
  <p:slideViewPr>
    <p:cSldViewPr snapToGrid="0">
      <p:cViewPr>
        <p:scale>
          <a:sx n="75" d="100"/>
          <a:sy n="75" d="100"/>
        </p:scale>
        <p:origin x="2448" y="-50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5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609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67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555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79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52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26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75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33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913FB-8BDF-4BB7-8204-25D91F3EF9D2}" type="datetimeFigureOut">
              <a:rPr kumimoji="1" lang="ja-JP" altLang="en-US" smtClean="0"/>
              <a:t>2019/8/28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18020-6CC1-4CDD-8D79-55F07324F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03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kumimoji="1"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kumimoji="1"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50" Type="http://schemas.openxmlformats.org/officeDocument/2006/relationships/image" Target="../media/image49.png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" Type="http://schemas.openxmlformats.org/officeDocument/2006/relationships/image" Target="../media/image4.tmp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52" Type="http://schemas.openxmlformats.org/officeDocument/2006/relationships/image" Target="../media/image51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20" Type="http://schemas.openxmlformats.org/officeDocument/2006/relationships/image" Target="../media/image19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21383625" cy="3026683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6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1099" y="1005375"/>
            <a:ext cx="3046836" cy="1046784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9435243" y="1740950"/>
            <a:ext cx="80830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800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松島一樹</a:t>
            </a:r>
            <a:r>
              <a:rPr lang="en-US" altLang="ja-JP" sz="2800" b="1" baseline="30000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1</a:t>
            </a:r>
            <a:r>
              <a:rPr lang="ja-JP" altLang="en-US" sz="2800" baseline="30000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　</a:t>
            </a:r>
            <a:r>
              <a:rPr lang="ja-JP" altLang="en-US" sz="2800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井上克郎</a:t>
            </a:r>
            <a:r>
              <a:rPr lang="en-US" altLang="ja-JP" sz="2800" b="1" baseline="300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1</a:t>
            </a:r>
            <a:endParaRPr lang="en-US" altLang="ja-JP" sz="2800" b="1" dirty="0">
              <a:solidFill>
                <a:schemeClr val="bg1"/>
              </a:solidFill>
              <a:latin typeface="Noto Sans CJK JP Regular" panose="020B0500000000000000" pitchFamily="34" charset="-128"/>
              <a:ea typeface="Noto Sans CJK JP Regular" panose="020B0500000000000000" pitchFamily="34" charset="-128"/>
            </a:endParaRPr>
          </a:p>
          <a:p>
            <a:pPr algn="r"/>
            <a:r>
              <a:rPr lang="en-US" altLang="ja-JP" sz="2800" b="1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1</a:t>
            </a:r>
            <a:r>
              <a:rPr lang="en-US" altLang="ja-JP" sz="28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 </a:t>
            </a:r>
            <a:r>
              <a:rPr lang="ja-JP" altLang="en-US" sz="28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大阪</a:t>
            </a:r>
            <a:r>
              <a:rPr lang="ja-JP" altLang="en-US" sz="2800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大学</a:t>
            </a:r>
            <a:endParaRPr lang="ja-JP" altLang="en-US" sz="2800" dirty="0">
              <a:solidFill>
                <a:schemeClr val="bg1"/>
              </a:solidFill>
              <a:latin typeface="Noto Sans CJK JP Regular" panose="020B0500000000000000" pitchFamily="34" charset="-128"/>
              <a:ea typeface="Noto Sans CJK JP Regular" panose="020B0500000000000000" pitchFamily="34" charset="-128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673100" y="618049"/>
            <a:ext cx="17017999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6000" spc="-47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複数コードクローン検出結果の比較・表示ツール</a:t>
            </a:r>
            <a:endParaRPr lang="en-US" altLang="ja-JP" sz="6000" spc="-47" dirty="0">
              <a:solidFill>
                <a:schemeClr val="bg1"/>
              </a:solidFill>
              <a:latin typeface="Noto Sans CJK JP Regular" panose="020B0500000000000000" pitchFamily="34" charset="-128"/>
              <a:ea typeface="Noto Sans CJK JP Regular" panose="020B0500000000000000" pitchFamily="34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358775" y="3205868"/>
            <a:ext cx="10213974" cy="7159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 </a:t>
            </a:r>
            <a:r>
              <a:rPr kumimoji="1" lang="ja-JP" altLang="en-US" sz="36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背景</a:t>
            </a:r>
            <a:endParaRPr kumimoji="1" lang="ja-JP" alt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358775" y="633438"/>
            <a:ext cx="225425" cy="1938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正方形/長方形 105"/>
          <p:cNvSpPr/>
          <p:nvPr/>
        </p:nvSpPr>
        <p:spPr>
          <a:xfrm>
            <a:off x="10839449" y="3200866"/>
            <a:ext cx="10236200" cy="7164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3600" b="1" dirty="0">
                <a:solidFill>
                  <a:schemeClr val="tx1"/>
                </a:solidFill>
              </a:rPr>
              <a:t>2</a:t>
            </a:r>
            <a:r>
              <a:rPr kumimoji="1" lang="en-US" altLang="ja-JP" sz="3600" b="1" dirty="0" smtClean="0">
                <a:solidFill>
                  <a:schemeClr val="tx1"/>
                </a:solidFill>
              </a:rPr>
              <a:t>. </a:t>
            </a:r>
            <a:r>
              <a:rPr kumimoji="1" lang="ja-JP" altLang="en-US" sz="3600" b="1" u="sng" dirty="0" smtClean="0">
                <a:solidFill>
                  <a:schemeClr val="tx1"/>
                </a:solidFill>
              </a:rPr>
              <a:t>コードクローン検出結果</a:t>
            </a:r>
            <a:r>
              <a:rPr kumimoji="1" lang="ja-JP" altLang="en-US" sz="3600" b="1" u="sng" dirty="0">
                <a:solidFill>
                  <a:schemeClr val="tx1"/>
                </a:solidFill>
              </a:rPr>
              <a:t>の</a:t>
            </a:r>
            <a:r>
              <a:rPr kumimoji="1" lang="ja-JP" altLang="en-US" sz="3600" b="1" u="sng" dirty="0" smtClean="0">
                <a:solidFill>
                  <a:schemeClr val="tx1"/>
                </a:solidFill>
              </a:rPr>
              <a:t>可視化手法</a:t>
            </a:r>
            <a:endParaRPr kumimoji="1" lang="en-US" altLang="ja-JP" sz="3600" b="1" u="sng" dirty="0" smtClean="0">
              <a:solidFill>
                <a:schemeClr val="tx1"/>
              </a:solidFill>
            </a:endParaRPr>
          </a:p>
          <a:p>
            <a:endParaRPr kumimoji="1" lang="en-US" altLang="ja-JP" sz="3600" dirty="0" smtClean="0">
              <a:solidFill>
                <a:schemeClr val="tx1"/>
              </a:solidFill>
            </a:endParaRPr>
          </a:p>
          <a:p>
            <a:r>
              <a:rPr kumimoji="1" lang="en-US" altLang="ja-JP" sz="3600" dirty="0" smtClean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108" name="右矢印 107"/>
          <p:cNvSpPr/>
          <p:nvPr/>
        </p:nvSpPr>
        <p:spPr>
          <a:xfrm>
            <a:off x="890215" y="7288196"/>
            <a:ext cx="711200" cy="7747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1601415" y="7075382"/>
            <a:ext cx="835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/>
              <a:t>1 </a:t>
            </a:r>
            <a:r>
              <a:rPr kumimoji="1" lang="ja-JP" altLang="en-US" sz="3600" dirty="0" err="1"/>
              <a:t>つの</a:t>
            </a:r>
            <a:r>
              <a:rPr kumimoji="1" lang="ja-JP" altLang="en-US" sz="3600" dirty="0"/>
              <a:t>コードクローン検出結果だけでは正確な分析が困難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1355557" y="8570390"/>
            <a:ext cx="8159748" cy="1549400"/>
          </a:xfrm>
          <a:prstGeom prst="rect">
            <a:avLst/>
          </a:prstGeom>
          <a:solidFill>
            <a:srgbClr val="C0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</a:rPr>
              <a:t>様々</a:t>
            </a:r>
            <a:r>
              <a:rPr kumimoji="1" lang="ja-JP" altLang="en-US" sz="3200" dirty="0" smtClean="0">
                <a:solidFill>
                  <a:schemeClr val="bg1"/>
                </a:solidFill>
              </a:rPr>
              <a:t>なツール・パラメータで検出を行い</a:t>
            </a:r>
            <a:r>
              <a:rPr kumimoji="1" lang="en-US" altLang="ja-JP" sz="3200" dirty="0" smtClean="0">
                <a:solidFill>
                  <a:schemeClr val="bg1"/>
                </a:solidFill>
              </a:rPr>
              <a:t/>
            </a:r>
            <a:br>
              <a:rPr kumimoji="1" lang="en-US" altLang="ja-JP" sz="3200" dirty="0" smtClean="0">
                <a:solidFill>
                  <a:schemeClr val="bg1"/>
                </a:solidFill>
              </a:rPr>
            </a:br>
            <a:r>
              <a:rPr kumimoji="1" lang="ja-JP" altLang="en-US" sz="3200" dirty="0" smtClean="0">
                <a:solidFill>
                  <a:schemeClr val="bg1"/>
                </a:solidFill>
              </a:rPr>
              <a:t>結果の共通</a:t>
            </a:r>
            <a:r>
              <a:rPr kumimoji="1" lang="ja-JP" altLang="en-US" sz="3200" dirty="0">
                <a:solidFill>
                  <a:schemeClr val="bg1"/>
                </a:solidFill>
              </a:rPr>
              <a:t>部分や差異</a:t>
            </a:r>
            <a:r>
              <a:rPr kumimoji="1" lang="ja-JP" altLang="en-US" sz="3200" dirty="0" smtClean="0">
                <a:solidFill>
                  <a:schemeClr val="bg1"/>
                </a:solidFill>
              </a:rPr>
              <a:t>を知ることが重要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10839331" y="10660240"/>
            <a:ext cx="10236318" cy="14871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3600" b="1" dirty="0" smtClean="0">
                <a:solidFill>
                  <a:schemeClr val="tx1"/>
                </a:solidFill>
              </a:rPr>
              <a:t>4. </a:t>
            </a:r>
            <a:r>
              <a:rPr kumimoji="1" lang="ja-JP" altLang="en-US" sz="3600" b="1" u="sng" dirty="0" smtClean="0">
                <a:solidFill>
                  <a:schemeClr val="tx1"/>
                </a:solidFill>
              </a:rPr>
              <a:t>適用実験</a:t>
            </a:r>
            <a:endParaRPr kumimoji="1" lang="en-US" altLang="ja-JP" sz="3600" b="1" u="sng" dirty="0" smtClean="0">
              <a:solidFill>
                <a:schemeClr val="tx1"/>
              </a:solidFill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358775" y="10660241"/>
            <a:ext cx="10230248" cy="182116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kumimoji="1" lang="en-US" altLang="ja-JP" sz="3600" b="1" dirty="0">
                <a:solidFill>
                  <a:prstClr val="black"/>
                </a:solidFill>
              </a:rPr>
              <a:t>3. </a:t>
            </a:r>
            <a:r>
              <a:rPr kumimoji="1" lang="ja-JP" altLang="en-US" sz="3600" b="1" u="sng" dirty="0">
                <a:solidFill>
                  <a:prstClr val="black"/>
                </a:solidFill>
              </a:rPr>
              <a:t>提案手法</a:t>
            </a:r>
            <a:endParaRPr kumimoji="1" lang="en-US" altLang="ja-JP" sz="3600" b="1" u="sng" dirty="0">
              <a:solidFill>
                <a:prstClr val="black"/>
              </a:solidFill>
            </a:endParaRPr>
          </a:p>
        </p:txBody>
      </p:sp>
      <p:pic>
        <p:nvPicPr>
          <p:cNvPr id="118" name="図 117"/>
          <p:cNvPicPr>
            <a:picLocks noChangeAspect="1"/>
          </p:cNvPicPr>
          <p:nvPr/>
        </p:nvPicPr>
        <p:blipFill rotWithShape="1">
          <a:blip r:embed="rId3"/>
          <a:srcRect r="44542" b="45417"/>
          <a:stretch/>
        </p:blipFill>
        <p:spPr>
          <a:xfrm>
            <a:off x="17530791" y="3979173"/>
            <a:ext cx="3040531" cy="298438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テキスト ボックス 119"/>
              <p:cNvSpPr txBox="1"/>
              <p:nvPr/>
            </p:nvSpPr>
            <p:spPr>
              <a:xfrm>
                <a:off x="794610" y="11284778"/>
                <a:ext cx="9794410" cy="80329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3200" b="1" i="1" dirty="0" smtClean="0"/>
                  <a:t>Step 1</a:t>
                </a:r>
                <a:r>
                  <a:rPr kumimoji="1" lang="en-US" altLang="ja-JP" sz="3200" dirty="0" smtClean="0"/>
                  <a:t>: </a:t>
                </a:r>
                <a:r>
                  <a:rPr kumimoji="1" lang="ja-JP" altLang="en-US" sz="3200" dirty="0" smtClean="0"/>
                  <a:t>クローンペアのマッピング</a:t>
                </a:r>
                <a:r>
                  <a:rPr kumimoji="1" lang="en-US" altLang="ja-JP" sz="3200" dirty="0" smtClean="0"/>
                  <a:t>[2]</a:t>
                </a:r>
              </a:p>
              <a:p>
                <a:pPr lvl="1"/>
                <a:r>
                  <a:rPr kumimoji="1" lang="ja-JP" altLang="en-US" sz="2800" dirty="0" smtClean="0"/>
                  <a:t>重複度と包含度から</a:t>
                </a:r>
                <a:r>
                  <a:rPr kumimoji="1" lang="en-US" altLang="ja-JP" sz="2800" dirty="0" smtClean="0"/>
                  <a:t>, </a:t>
                </a:r>
                <a:r>
                  <a:rPr kumimoji="1" lang="ja-JP" altLang="en-US" sz="2800" dirty="0" smtClean="0"/>
                  <a:t>異なる検出結果間で似たクローン</a:t>
                </a:r>
                <a:r>
                  <a:rPr kumimoji="1" lang="en-US" altLang="ja-JP" sz="2800" dirty="0" smtClean="0"/>
                  <a:t/>
                </a:r>
                <a:br>
                  <a:rPr kumimoji="1" lang="en-US" altLang="ja-JP" sz="2800" dirty="0" smtClean="0"/>
                </a:br>
                <a:r>
                  <a:rPr kumimoji="1" lang="ja-JP" altLang="en-US" sz="2800" dirty="0" smtClean="0"/>
                  <a:t>ペア同士をマッピング</a:t>
                </a:r>
                <a:endParaRPr kumimoji="1" lang="en-US" altLang="ja-JP" sz="2800" dirty="0" smtClean="0"/>
              </a:p>
              <a:p>
                <a:pPr lvl="1"/>
                <a:endParaRPr kumimoji="1" lang="en-US" altLang="ja-JP" sz="2800" dirty="0" smtClean="0"/>
              </a:p>
              <a:p>
                <a:pPr lvl="1"/>
                <a:endParaRPr kumimoji="1" lang="en-US" altLang="ja-JP" sz="2800" dirty="0"/>
              </a:p>
              <a:p>
                <a:pPr lvl="0"/>
                <a:r>
                  <a:rPr kumimoji="1" lang="en-US" altLang="ja-JP" sz="3200" b="1" i="1" dirty="0" smtClean="0">
                    <a:solidFill>
                      <a:prstClr val="black"/>
                    </a:solidFill>
                  </a:rPr>
                  <a:t>Step </a:t>
                </a:r>
                <a:r>
                  <a:rPr kumimoji="1" lang="en-US" altLang="ja-JP" sz="3200" b="1" i="1" dirty="0">
                    <a:solidFill>
                      <a:prstClr val="black"/>
                    </a:solidFill>
                  </a:rPr>
                  <a:t>2</a:t>
                </a:r>
                <a:r>
                  <a:rPr kumimoji="1" lang="en-US" altLang="ja-JP" sz="3200" dirty="0">
                    <a:solidFill>
                      <a:prstClr val="black"/>
                    </a:solidFill>
                  </a:rPr>
                  <a:t>: </a:t>
                </a:r>
                <a:r>
                  <a:rPr kumimoji="1" lang="ja-JP" altLang="en-US" sz="3200" dirty="0">
                    <a:solidFill>
                      <a:prstClr val="black"/>
                    </a:solidFill>
                  </a:rPr>
                  <a:t>ミスマッチ率の計算</a:t>
                </a:r>
                <a:endParaRPr kumimoji="1" lang="en-US" altLang="ja-JP" sz="3200" dirty="0">
                  <a:solidFill>
                    <a:prstClr val="black"/>
                  </a:solidFill>
                </a:endParaRPr>
              </a:p>
              <a:p>
                <a:pPr lvl="1"/>
                <a:r>
                  <a:rPr kumimoji="1" lang="ja-JP" altLang="en-US" sz="2800" dirty="0">
                    <a:solidFill>
                      <a:prstClr val="black"/>
                    </a:solidFill>
                  </a:rPr>
                  <a:t>ミスマッチ率</a:t>
                </a:r>
                <a:r>
                  <a:rPr kumimoji="1" lang="en-US" altLang="ja-JP" sz="2800" dirty="0">
                    <a:solidFill>
                      <a:prstClr val="black"/>
                    </a:solidFill>
                  </a:rPr>
                  <a:t>: </a:t>
                </a:r>
                <a:r>
                  <a:rPr kumimoji="1" lang="ja-JP" altLang="en-US" sz="2800" dirty="0">
                    <a:solidFill>
                      <a:prstClr val="black"/>
                    </a:solidFill>
                  </a:rPr>
                  <a:t>ある検出結果を基準と</a:t>
                </a:r>
                <a:r>
                  <a:rPr kumimoji="1" lang="ja-JP" altLang="en-US" sz="2800" dirty="0" smtClean="0">
                    <a:solidFill>
                      <a:prstClr val="black"/>
                    </a:solidFill>
                  </a:rPr>
                  <a:t>して他</a:t>
                </a:r>
                <a:r>
                  <a:rPr kumimoji="1" lang="ja-JP" altLang="en-US" sz="2800" dirty="0">
                    <a:solidFill>
                      <a:prstClr val="black"/>
                    </a:solidFill>
                  </a:rPr>
                  <a:t>の検出結果のクローンペアとマッピングされていない</a:t>
                </a:r>
                <a:r>
                  <a:rPr kumimoji="1" lang="ja-JP" altLang="en-US" sz="2800" dirty="0" smtClean="0">
                    <a:solidFill>
                      <a:prstClr val="black"/>
                    </a:solidFill>
                  </a:rPr>
                  <a:t>割合</a:t>
                </a:r>
                <a:endParaRPr kumimoji="1" lang="en-US" altLang="ja-JP" sz="2800" dirty="0" smtClean="0">
                  <a:solidFill>
                    <a:prstClr val="black"/>
                  </a:solidFill>
                </a:endParaRP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𝑟𝑒𝑠𝑢𝑙</m:t>
                    </m:r>
                    <m:sSub>
                      <m:sSubPr>
                        <m:ctrlPr>
                          <a:rPr kumimoji="1" lang="en-US" altLang="ja-JP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kumimoji="1" lang="en-US" altLang="ja-JP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ja-JP" altLang="en-US" sz="2800" dirty="0" smtClean="0">
                    <a:solidFill>
                      <a:prstClr val="black"/>
                    </a:solidFill>
                  </a:rPr>
                  <a:t>が基準</a:t>
                </a:r>
                <a:r>
                  <a:rPr kumimoji="1" lang="en-US" altLang="ja-JP" sz="2800" dirty="0" smtClean="0">
                    <a:solidFill>
                      <a:prstClr val="black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𝑚𝑖𝑠𝑚𝑎𝑡𝑐h</m:t>
                    </m:r>
                    <m:d>
                      <m:dPr>
                        <m:ctrlPr>
                          <a:rPr kumimoji="1" lang="en-US" altLang="ja-JP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kumimoji="1" lang="en-US" altLang="ja-JP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kumimoji="1"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kumimoji="1" lang="en-US" altLang="ja-JP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=0/2=0.0</m:t>
                    </m:r>
                  </m:oMath>
                </a14:m>
                <a:endParaRPr kumimoji="1" lang="en-US" altLang="ja-JP" sz="2800" b="0" i="1" dirty="0" smtClean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kumimoji="1" lang="en-US" altLang="ja-JP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𝑟𝑒𝑠𝑢𝑙</m:t>
                    </m:r>
                    <m:sSub>
                      <m:sSubPr>
                        <m:ctrlPr>
                          <a:rPr kumimoji="1"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kumimoji="1" lang="en-US" altLang="ja-JP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ja-JP" altLang="en-US" sz="2800" dirty="0">
                    <a:solidFill>
                      <a:prstClr val="black"/>
                    </a:solidFill>
                  </a:rPr>
                  <a:t>が基準</a:t>
                </a:r>
                <a:r>
                  <a:rPr kumimoji="1" lang="en-US" altLang="ja-JP" sz="2800" dirty="0">
                    <a:solidFill>
                      <a:prstClr val="black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kumimoji="1" lang="en-US" altLang="ja-JP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𝑚𝑖𝑠𝑚𝑎𝑡𝑐h</m:t>
                    </m:r>
                    <m:r>
                      <a:rPr kumimoji="1" lang="en-US" altLang="ja-JP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kumimoji="1"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kumimoji="1"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kumimoji="1" lang="en-US" altLang="ja-JP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kumimoji="1"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kumimoji="1"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ja-JP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kumimoji="1" lang="en-US" altLang="ja-JP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kumimoji="1" lang="en-US" altLang="ja-JP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/2=</m:t>
                    </m:r>
                    <m:r>
                      <a:rPr kumimoji="1" lang="en-US" altLang="ja-JP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0.5</m:t>
                    </m:r>
                  </m:oMath>
                </a14:m>
                <a:endParaRPr kumimoji="1" lang="en-US" altLang="ja-JP" sz="2800" dirty="0">
                  <a:solidFill>
                    <a:prstClr val="black"/>
                  </a:solidFill>
                </a:endParaRPr>
              </a:p>
              <a:p>
                <a:pPr lvl="1"/>
                <a:endParaRPr kumimoji="1" lang="en-US" altLang="ja-JP" sz="2800" dirty="0" smtClean="0">
                  <a:solidFill>
                    <a:prstClr val="black"/>
                  </a:solidFill>
                </a:endParaRPr>
              </a:p>
              <a:p>
                <a:pPr lvl="1"/>
                <a:endParaRPr kumimoji="1" lang="en-US" altLang="ja-JP" sz="2800" dirty="0" smtClean="0">
                  <a:solidFill>
                    <a:prstClr val="black"/>
                  </a:solidFill>
                </a:endParaRPr>
              </a:p>
              <a:p>
                <a:pPr lvl="0"/>
                <a:r>
                  <a:rPr kumimoji="1" lang="en-US" altLang="ja-JP" sz="3200" b="1" i="1" dirty="0">
                    <a:solidFill>
                      <a:prstClr val="black"/>
                    </a:solidFill>
                  </a:rPr>
                  <a:t>Step 3</a:t>
                </a:r>
                <a:r>
                  <a:rPr kumimoji="1" lang="en-US" altLang="ja-JP" sz="3200" dirty="0">
                    <a:solidFill>
                      <a:prstClr val="black"/>
                    </a:solidFill>
                  </a:rPr>
                  <a:t>: </a:t>
                </a:r>
                <a:r>
                  <a:rPr kumimoji="1" lang="ja-JP" altLang="en-US" sz="3200" dirty="0">
                    <a:solidFill>
                      <a:prstClr val="black"/>
                    </a:solidFill>
                  </a:rPr>
                  <a:t>散布図を用いた比較結果の提示</a:t>
                </a:r>
                <a:endParaRPr kumimoji="1" lang="en-US" altLang="ja-JP" sz="3200" dirty="0">
                  <a:solidFill>
                    <a:prstClr val="black"/>
                  </a:solidFill>
                </a:endParaRPr>
              </a:p>
              <a:p>
                <a:pPr lvl="1"/>
                <a:r>
                  <a:rPr kumimoji="1" lang="ja-JP" altLang="en-US" sz="2800" dirty="0">
                    <a:solidFill>
                      <a:prstClr val="black"/>
                    </a:solidFill>
                  </a:rPr>
                  <a:t>各点にミスマッチ率に応じた色を</a:t>
                </a:r>
                <a:r>
                  <a:rPr kumimoji="1" lang="ja-JP" altLang="en-US" sz="2800" dirty="0" smtClean="0">
                    <a:solidFill>
                      <a:prstClr val="black"/>
                    </a:solidFill>
                  </a:rPr>
                  <a:t>表示</a:t>
                </a:r>
                <a:endParaRPr kumimoji="1" lang="en-US" altLang="ja-JP" sz="2800" dirty="0" smtClean="0">
                  <a:solidFill>
                    <a:prstClr val="black"/>
                  </a:solidFill>
                </a:endParaRP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kumimoji="1" lang="ja-JP" altLang="en-US" sz="2800" dirty="0">
                    <a:solidFill>
                      <a:prstClr val="black"/>
                    </a:solidFill>
                  </a:rPr>
                  <a:t>白</a:t>
                </a:r>
                <a:r>
                  <a:rPr kumimoji="1" lang="en-US" altLang="ja-JP" sz="2800" dirty="0">
                    <a:solidFill>
                      <a:prstClr val="black"/>
                    </a:solidFill>
                  </a:rPr>
                  <a:t>: </a:t>
                </a:r>
                <a:r>
                  <a:rPr kumimoji="1" lang="ja-JP" altLang="en-US" sz="2800" dirty="0">
                    <a:solidFill>
                      <a:prstClr val="black"/>
                    </a:solidFill>
                  </a:rPr>
                  <a:t>クローンペアが存在しない</a:t>
                </a:r>
                <a:endParaRPr kumimoji="1" lang="en-US" altLang="ja-JP" sz="2800" dirty="0">
                  <a:solidFill>
                    <a:prstClr val="black"/>
                  </a:solidFill>
                </a:endParaRP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kumimoji="1" lang="ja-JP" altLang="en-US" sz="2800" dirty="0">
                    <a:solidFill>
                      <a:prstClr val="black"/>
                    </a:solidFill>
                  </a:rPr>
                  <a:t>緑</a:t>
                </a:r>
                <a:r>
                  <a:rPr kumimoji="1" lang="en-US" altLang="ja-JP" sz="2800" dirty="0">
                    <a:solidFill>
                      <a:prstClr val="black"/>
                    </a:solidFill>
                  </a:rPr>
                  <a:t>: 0%</a:t>
                </a: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kumimoji="1" lang="ja-JP" altLang="en-US" sz="2800" dirty="0">
                    <a:solidFill>
                      <a:prstClr val="black"/>
                    </a:solidFill>
                  </a:rPr>
                  <a:t>赤</a:t>
                </a:r>
                <a:r>
                  <a:rPr kumimoji="1" lang="en-US" altLang="ja-JP" sz="2800" dirty="0">
                    <a:solidFill>
                      <a:prstClr val="black"/>
                    </a:solidFill>
                  </a:rPr>
                  <a:t>: </a:t>
                </a:r>
                <a:r>
                  <a:rPr kumimoji="1" lang="ja-JP" altLang="en-US" sz="2800" dirty="0">
                    <a:solidFill>
                      <a:prstClr val="black"/>
                    </a:solidFill>
                  </a:rPr>
                  <a:t>高い</a:t>
                </a:r>
                <a:endParaRPr kumimoji="1" lang="en-US" altLang="ja-JP" sz="2800" dirty="0">
                  <a:solidFill>
                    <a:prstClr val="black"/>
                  </a:solidFill>
                </a:endParaRP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kumimoji="1" lang="ja-JP" altLang="en-US" sz="2800" dirty="0">
                    <a:solidFill>
                      <a:prstClr val="black"/>
                    </a:solidFill>
                  </a:rPr>
                  <a:t>黄</a:t>
                </a:r>
                <a:r>
                  <a:rPr kumimoji="1" lang="en-US" altLang="ja-JP" sz="2800" dirty="0">
                    <a:solidFill>
                      <a:prstClr val="black"/>
                    </a:solidFill>
                  </a:rPr>
                  <a:t>: </a:t>
                </a:r>
                <a:r>
                  <a:rPr kumimoji="1" lang="ja-JP" altLang="en-US" sz="2800" dirty="0" smtClean="0">
                    <a:solidFill>
                      <a:prstClr val="black"/>
                    </a:solidFill>
                  </a:rPr>
                  <a:t>低い</a:t>
                </a:r>
                <a:endParaRPr kumimoji="1" lang="en-US" altLang="ja-JP" sz="28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20" name="テキスト ボックス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610" y="11284778"/>
                <a:ext cx="9794410" cy="8032968"/>
              </a:xfrm>
              <a:prstGeom prst="rect">
                <a:avLst/>
              </a:prstGeom>
              <a:blipFill>
                <a:blip r:embed="rId4"/>
                <a:stretch>
                  <a:fillRect l="-1556" t="-1062" r="-62" b="-121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テキスト ボックス 1"/>
          <p:cNvSpPr txBox="1"/>
          <p:nvPr/>
        </p:nvSpPr>
        <p:spPr>
          <a:xfrm>
            <a:off x="11256729" y="3898467"/>
            <a:ext cx="61710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ja-JP" altLang="en-US" sz="3200" dirty="0">
                <a:solidFill>
                  <a:prstClr val="black"/>
                </a:solidFill>
              </a:rPr>
              <a:t>既存手法</a:t>
            </a:r>
            <a:r>
              <a:rPr kumimoji="1" lang="en-US" altLang="ja-JP" sz="3200" dirty="0">
                <a:solidFill>
                  <a:prstClr val="black"/>
                </a:solidFill>
              </a:rPr>
              <a:t>: </a:t>
            </a:r>
            <a:r>
              <a:rPr kumimoji="1" lang="ja-JP" altLang="en-US" sz="3200" dirty="0">
                <a:solidFill>
                  <a:prstClr val="black"/>
                </a:solidFill>
              </a:rPr>
              <a:t>クローン散布図</a:t>
            </a:r>
            <a:endParaRPr kumimoji="1" lang="en-US" altLang="ja-JP" sz="3200" dirty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prstClr val="black"/>
                </a:solidFill>
              </a:rPr>
              <a:t>両軸に出現順にトークン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を並べる</a:t>
            </a:r>
            <a:endParaRPr kumimoji="1" lang="en-US" altLang="ja-JP" sz="2800" dirty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prstClr val="black"/>
                </a:solidFill>
              </a:rPr>
              <a:t>コードクローンが存在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する部分</a:t>
            </a:r>
            <a:r>
              <a:rPr kumimoji="1" lang="ja-JP" altLang="en-US" sz="2800" dirty="0">
                <a:solidFill>
                  <a:prstClr val="black"/>
                </a:solidFill>
              </a:rPr>
              <a:t>に点を表示</a:t>
            </a:r>
            <a:endParaRPr kumimoji="1" lang="en-US" altLang="ja-JP" sz="2800" dirty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prstClr val="black"/>
                </a:solidFill>
              </a:rPr>
              <a:t>コードクローンの分布を表す</a:t>
            </a:r>
            <a:endParaRPr kumimoji="1" lang="en-US" altLang="ja-JP" sz="2800" dirty="0">
              <a:solidFill>
                <a:prstClr val="black"/>
              </a:solidFill>
            </a:endParaRPr>
          </a:p>
        </p:txBody>
      </p:sp>
      <p:sp>
        <p:nvSpPr>
          <p:cNvPr id="599" name="テキスト ボックス 598"/>
          <p:cNvSpPr txBox="1"/>
          <p:nvPr/>
        </p:nvSpPr>
        <p:spPr>
          <a:xfrm>
            <a:off x="11256730" y="7121944"/>
            <a:ext cx="61710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ja-JP" altLang="en-US" sz="3200" dirty="0" smtClean="0">
                <a:solidFill>
                  <a:prstClr val="black"/>
                </a:solidFill>
              </a:rPr>
              <a:t>提案手法の散布図</a:t>
            </a:r>
            <a:endParaRPr kumimoji="1" lang="en-US" altLang="ja-JP" sz="3200" dirty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prstClr val="black"/>
                </a:solidFill>
              </a:rPr>
              <a:t>両軸に出現順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にファイルを並べる</a:t>
            </a:r>
            <a:endParaRPr kumimoji="1" lang="en-US" altLang="ja-JP" sz="2800" dirty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prstClr val="black"/>
                </a:solidFill>
              </a:rPr>
              <a:t>コードクローンが存在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する部分にミスマッチ率に応じた色を表示</a:t>
            </a:r>
            <a:endParaRPr kumimoji="1" lang="en-US" altLang="ja-JP" sz="2800" dirty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en-US" altLang="ja-JP" sz="2800" dirty="0" smtClean="0">
                <a:solidFill>
                  <a:prstClr val="black"/>
                </a:solidFill>
              </a:rPr>
              <a:t>2</a:t>
            </a:r>
            <a:r>
              <a:rPr kumimoji="1" lang="ja-JP" altLang="en-US" sz="2800" dirty="0" err="1" smtClean="0">
                <a:solidFill>
                  <a:prstClr val="black"/>
                </a:solidFill>
              </a:rPr>
              <a:t>つの検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出結果の</a:t>
            </a:r>
            <a:r>
              <a:rPr kumimoji="1" lang="ja-JP" altLang="en-US" sz="2800" dirty="0">
                <a:solidFill>
                  <a:prstClr val="black"/>
                </a:solidFill>
              </a:rPr>
              <a:t>差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を</a:t>
            </a:r>
            <a:r>
              <a:rPr kumimoji="1" lang="ja-JP" altLang="en-US" sz="2800" dirty="0">
                <a:solidFill>
                  <a:prstClr val="black"/>
                </a:solidFill>
              </a:rPr>
              <a:t>表す</a:t>
            </a:r>
            <a:endParaRPr kumimoji="1" lang="en-US" altLang="ja-JP" sz="2800" dirty="0">
              <a:solidFill>
                <a:prstClr val="black"/>
              </a:solidFill>
            </a:endParaRPr>
          </a:p>
        </p:txBody>
      </p:sp>
      <p:pic>
        <p:nvPicPr>
          <p:cNvPr id="600" name="図 599">
            <a:extLst>
              <a:ext uri="{FF2B5EF4-FFF2-40B4-BE49-F238E27FC236}">
                <a16:creationId xmlns:a16="http://schemas.microsoft.com/office/drawing/2014/main" id="{BA7E2F39-6A88-41A5-80C0-7100412ED5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30793" y="7075382"/>
            <a:ext cx="3040530" cy="303659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794610" y="3894528"/>
            <a:ext cx="938969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ja-JP" altLang="en-US" sz="28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同一</a:t>
            </a:r>
            <a:r>
              <a:rPr kumimoji="1" lang="ja-JP" altLang="en-US" sz="2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のソースコード集合に対してであっても、ツールの特性やパラメータによって検出されるコードクローンは大きく変化する</a:t>
            </a:r>
            <a:endParaRPr kumimoji="1" lang="en-US" altLang="ja-JP" sz="28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デフォルトパラメータと調整したパラメータでは</a:t>
            </a:r>
            <a:r>
              <a:rPr kumimoji="1" lang="en-US" altLang="ja-JP" sz="2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, </a:t>
            </a:r>
            <a:r>
              <a:rPr kumimoji="1" lang="ja-JP" altLang="en-US" sz="2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再現率は変化せずに適合率が</a:t>
            </a:r>
            <a:r>
              <a:rPr kumimoji="1" lang="en-US" altLang="ja-JP" sz="2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3</a:t>
            </a:r>
            <a:r>
              <a:rPr kumimoji="1" lang="ja-JP" altLang="en-US" sz="2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倍以上向上</a:t>
            </a:r>
            <a:r>
              <a:rPr kumimoji="1" lang="ja-JP" altLang="en-US" sz="28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した</a:t>
            </a:r>
            <a:r>
              <a:rPr kumimoji="1" lang="en-US" altLang="ja-JP" sz="28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[1]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ある</a:t>
            </a:r>
            <a:r>
              <a:rPr kumimoji="1" lang="en-US" altLang="ja-JP" sz="28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1</a:t>
            </a:r>
            <a:r>
              <a:rPr kumimoji="1" lang="ja-JP" altLang="en-US" sz="2800" dirty="0" err="1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つの</a:t>
            </a:r>
            <a:r>
              <a:rPr kumimoji="1" lang="ja-JP" altLang="en-US" sz="28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ツールで検出されたコードクローンの多くは他のツールでは検出されない</a:t>
            </a:r>
            <a:r>
              <a:rPr kumimoji="1" lang="en-US" altLang="ja-JP" sz="28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[2]</a:t>
            </a:r>
          </a:p>
        </p:txBody>
      </p:sp>
      <p:sp>
        <p:nvSpPr>
          <p:cNvPr id="1620" name="テキスト ボックス 1619"/>
          <p:cNvSpPr txBox="1"/>
          <p:nvPr/>
        </p:nvSpPr>
        <p:spPr>
          <a:xfrm>
            <a:off x="11254816" y="11267805"/>
            <a:ext cx="978768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実際のソフトウェア</a:t>
            </a:r>
            <a:r>
              <a:rPr kumimoji="1" lang="en-US" altLang="ja-JP" sz="2800" dirty="0" smtClean="0"/>
              <a:t>(</a:t>
            </a:r>
            <a:r>
              <a:rPr kumimoji="1" lang="en-US" altLang="ja-JP" sz="2800" dirty="0" err="1" smtClean="0"/>
              <a:t>jEdit</a:t>
            </a:r>
            <a:r>
              <a:rPr kumimoji="1" lang="en-US" altLang="ja-JP" sz="2800" dirty="0" smtClean="0"/>
              <a:t>)</a:t>
            </a:r>
            <a:r>
              <a:rPr kumimoji="1" lang="ja-JP" altLang="en-US" sz="2800" dirty="0" smtClean="0"/>
              <a:t>において</a:t>
            </a:r>
            <a:r>
              <a:rPr kumimoji="1" lang="en-US" altLang="ja-JP" sz="2800" dirty="0" smtClean="0"/>
              <a:t>, </a:t>
            </a:r>
            <a:r>
              <a:rPr kumimoji="1" lang="ja-JP" altLang="en-US" sz="2800" dirty="0" smtClean="0"/>
              <a:t>複数のコードクローン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dirty="0" smtClean="0"/>
              <a:t>検出結果を比較することで重要なコードクローンを発見する</a:t>
            </a:r>
            <a:endParaRPr kumimoji="1" lang="en-US" altLang="ja-JP" sz="2800" dirty="0" smtClean="0"/>
          </a:p>
          <a:p>
            <a:pPr lvl="0"/>
            <a:endParaRPr kumimoji="1" lang="en-US" altLang="ja-JP" sz="3200" dirty="0" smtClean="0">
              <a:solidFill>
                <a:prstClr val="black"/>
              </a:solidFill>
            </a:endParaRPr>
          </a:p>
          <a:p>
            <a:pPr lvl="0"/>
            <a:r>
              <a:rPr kumimoji="1" lang="ja-JP" altLang="en-US" sz="3200" dirty="0" smtClean="0">
                <a:solidFill>
                  <a:prstClr val="black"/>
                </a:solidFill>
              </a:rPr>
              <a:t>シナリオ</a:t>
            </a:r>
            <a:r>
              <a:rPr kumimoji="1" lang="en-US" altLang="ja-JP" sz="3200" dirty="0">
                <a:solidFill>
                  <a:prstClr val="black"/>
                </a:solidFill>
              </a:rPr>
              <a:t>:</a:t>
            </a:r>
          </a:p>
          <a:p>
            <a:pPr marL="742950" lvl="0" indent="-742950">
              <a:buFont typeface="+mj-lt"/>
              <a:buAutoNum type="arabicPeriod"/>
            </a:pPr>
            <a:r>
              <a:rPr kumimoji="1" lang="en-US" altLang="ja-JP" sz="2800" dirty="0">
                <a:solidFill>
                  <a:prstClr val="black"/>
                </a:solidFill>
              </a:rPr>
              <a:t>PrinterDialog.java </a:t>
            </a:r>
            <a:r>
              <a:rPr kumimoji="1" lang="ja-JP" altLang="en-US" sz="2800" dirty="0">
                <a:solidFill>
                  <a:prstClr val="black"/>
                </a:solidFill>
              </a:rPr>
              <a:t>にバグが発見された</a:t>
            </a:r>
            <a:endParaRPr kumimoji="1" lang="en-US" altLang="ja-JP" sz="2800" dirty="0">
              <a:solidFill>
                <a:prstClr val="black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kumimoji="1" lang="en-US" altLang="ja-JP" sz="2800" dirty="0">
                <a:solidFill>
                  <a:prstClr val="black"/>
                </a:solidFill>
              </a:rPr>
              <a:t>NiCad </a:t>
            </a:r>
            <a:r>
              <a:rPr kumimoji="1" lang="ja-JP" altLang="en-US" sz="2800" dirty="0">
                <a:solidFill>
                  <a:prstClr val="black"/>
                </a:solidFill>
              </a:rPr>
              <a:t>を使用して同様のバグを含むコード片を探したが見つからなかった</a:t>
            </a:r>
            <a:endParaRPr kumimoji="1" lang="en-US" altLang="ja-JP" sz="2800" dirty="0">
              <a:solidFill>
                <a:prstClr val="black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kumimoji="1" lang="ja-JP" altLang="en-US" sz="2800" dirty="0">
                <a:solidFill>
                  <a:prstClr val="black"/>
                </a:solidFill>
              </a:rPr>
              <a:t>更に</a:t>
            </a:r>
            <a:r>
              <a:rPr kumimoji="1" lang="en-US" altLang="ja-JP" sz="2800" dirty="0" err="1">
                <a:solidFill>
                  <a:prstClr val="black"/>
                </a:solidFill>
              </a:rPr>
              <a:t>CCFinderX</a:t>
            </a:r>
            <a:r>
              <a:rPr kumimoji="1" lang="ja-JP" altLang="en-US" sz="2800" dirty="0">
                <a:solidFill>
                  <a:prstClr val="black"/>
                </a:solidFill>
              </a:rPr>
              <a:t>を使用して検出漏れが無いか確認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したい</a:t>
            </a:r>
            <a:endParaRPr kumimoji="1" lang="en-US" altLang="ja-JP" sz="2800" dirty="0" smtClean="0">
              <a:solidFill>
                <a:prstClr val="black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endParaRPr kumimoji="1" lang="en-US" altLang="ja-JP" sz="2800" dirty="0" smtClean="0">
              <a:solidFill>
                <a:prstClr val="black"/>
              </a:solidFill>
            </a:endParaRPr>
          </a:p>
          <a:p>
            <a:pPr lvl="0"/>
            <a:endParaRPr kumimoji="1" lang="en-US" altLang="ja-JP" sz="3200" dirty="0">
              <a:solidFill>
                <a:prstClr val="black"/>
              </a:solidFill>
            </a:endParaRPr>
          </a:p>
          <a:p>
            <a:pPr lvl="0"/>
            <a:r>
              <a:rPr kumimoji="1" lang="ja-JP" altLang="en-US" sz="3200" dirty="0" smtClean="0">
                <a:solidFill>
                  <a:prstClr val="black"/>
                </a:solidFill>
              </a:rPr>
              <a:t>実験結果</a:t>
            </a:r>
            <a:r>
              <a:rPr kumimoji="1" lang="en-US" altLang="ja-JP" sz="3200" dirty="0" smtClean="0">
                <a:solidFill>
                  <a:prstClr val="black"/>
                </a:solidFill>
              </a:rPr>
              <a:t>:</a:t>
            </a:r>
            <a:endParaRPr kumimoji="1" lang="en-US" altLang="ja-JP" sz="2800" dirty="0">
              <a:solidFill>
                <a:prstClr val="black"/>
              </a:solidFill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12068646" y="16904247"/>
            <a:ext cx="3879728" cy="2888071"/>
            <a:chOff x="860504" y="25730100"/>
            <a:chExt cx="3879728" cy="2888071"/>
          </a:xfrm>
        </p:grpSpPr>
        <p:pic>
          <p:nvPicPr>
            <p:cNvPr id="2361" name="コンテンツ プレースホルダー 6">
              <a:extLst>
                <a:ext uri="{FF2B5EF4-FFF2-40B4-BE49-F238E27FC236}">
                  <a16:creationId xmlns:a16="http://schemas.microsoft.com/office/drawing/2014/main" id="{3E5BE41F-28C9-4939-A43E-CB2233C617E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82" t="17282" r="13452" b="13452"/>
            <a:stretch/>
          </p:blipFill>
          <p:spPr bwMode="auto">
            <a:xfrm>
              <a:off x="860504" y="25730100"/>
              <a:ext cx="3010261" cy="2888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362" name="正方形/長方形 2361"/>
            <p:cNvSpPr/>
            <p:nvPr/>
          </p:nvSpPr>
          <p:spPr>
            <a:xfrm>
              <a:off x="2922536" y="26762236"/>
              <a:ext cx="1817696" cy="76434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dirty="0">
                  <a:solidFill>
                    <a:schemeClr val="tx1"/>
                  </a:solidFill>
                </a:rPr>
                <a:t>ミスマッチ率</a:t>
              </a:r>
              <a:r>
                <a:rPr lang="en-US" altLang="ja-JP" sz="2000" dirty="0" smtClean="0">
                  <a:solidFill>
                    <a:schemeClr val="tx1"/>
                  </a:solidFill>
                </a:rPr>
                <a:t>:</a:t>
              </a:r>
              <a:br>
                <a:rPr lang="en-US" altLang="ja-JP" sz="2000" dirty="0" smtClean="0">
                  <a:solidFill>
                    <a:schemeClr val="tx1"/>
                  </a:solidFill>
                </a:rPr>
              </a:br>
              <a:r>
                <a:rPr lang="en-US" altLang="ja-JP" sz="2000" dirty="0" smtClean="0">
                  <a:solidFill>
                    <a:schemeClr val="tx1"/>
                  </a:solidFill>
                </a:rPr>
                <a:t> </a:t>
              </a:r>
              <a:r>
                <a:rPr lang="en-US" altLang="ja-JP" sz="2000" dirty="0">
                  <a:solidFill>
                    <a:schemeClr val="tx1"/>
                  </a:solidFill>
                </a:rPr>
                <a:t>0%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16979796" y="16900449"/>
            <a:ext cx="3804669" cy="2891869"/>
            <a:chOff x="5034531" y="25711434"/>
            <a:chExt cx="3804669" cy="2891869"/>
          </a:xfrm>
        </p:grpSpPr>
        <p:pic>
          <p:nvPicPr>
            <p:cNvPr id="2363" name="コンテンツ プレースホルダー 6">
              <a:extLst>
                <a:ext uri="{FF2B5EF4-FFF2-40B4-BE49-F238E27FC236}">
                  <a16:creationId xmlns:a16="http://schemas.microsoft.com/office/drawing/2014/main" id="{F1704388-9852-462E-BAF8-E1F794CF91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00" t="5101" r="6579" b="6579"/>
            <a:stretch/>
          </p:blipFill>
          <p:spPr bwMode="auto">
            <a:xfrm>
              <a:off x="5034531" y="25711434"/>
              <a:ext cx="2818138" cy="289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364" name="正方形/長方形 2363"/>
            <p:cNvSpPr/>
            <p:nvPr/>
          </p:nvSpPr>
          <p:spPr>
            <a:xfrm>
              <a:off x="7051517" y="26795570"/>
              <a:ext cx="1787683" cy="76434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dirty="0">
                  <a:solidFill>
                    <a:schemeClr val="tx1"/>
                  </a:solidFill>
                </a:rPr>
                <a:t>ミスマッチ率</a:t>
              </a:r>
              <a:r>
                <a:rPr lang="en-US" altLang="ja-JP" sz="2000" dirty="0">
                  <a:solidFill>
                    <a:schemeClr val="tx1"/>
                  </a:solidFill>
                </a:rPr>
                <a:t>:</a:t>
              </a:r>
              <a:br>
                <a:rPr lang="en-US" altLang="ja-JP" sz="2000" dirty="0">
                  <a:solidFill>
                    <a:schemeClr val="tx1"/>
                  </a:solidFill>
                </a:rPr>
              </a:br>
              <a:r>
                <a:rPr lang="ja-JP" altLang="en-US" sz="2000" dirty="0">
                  <a:solidFill>
                    <a:schemeClr val="tx1"/>
                  </a:solidFill>
                </a:rPr>
                <a:t>高い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2365" name="正方形/長方形 2364"/>
          <p:cNvSpPr/>
          <p:nvPr/>
        </p:nvSpPr>
        <p:spPr>
          <a:xfrm>
            <a:off x="11650941" y="19978405"/>
            <a:ext cx="4330799" cy="741999"/>
          </a:xfrm>
          <a:prstGeom prst="rect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NiCad </a:t>
            </a:r>
            <a:r>
              <a:rPr lang="ja-JP" altLang="en-US" sz="2000" dirty="0" err="1">
                <a:solidFill>
                  <a:schemeClr val="tx1"/>
                </a:solidFill>
              </a:rPr>
              <a:t>で検</a:t>
            </a:r>
            <a:r>
              <a:rPr lang="ja-JP" altLang="en-US" sz="2000" dirty="0">
                <a:solidFill>
                  <a:schemeClr val="tx1"/>
                </a:solidFill>
              </a:rPr>
              <a:t>出された</a:t>
            </a:r>
            <a:r>
              <a:rPr lang="ja-JP" altLang="en-US" sz="2000" dirty="0" smtClean="0">
                <a:solidFill>
                  <a:schemeClr val="tx1"/>
                </a:solidFill>
              </a:rPr>
              <a:t>コード</a:t>
            </a:r>
            <a:r>
              <a:rPr lang="en-US" altLang="ja-JP" sz="2000" dirty="0" smtClean="0">
                <a:solidFill>
                  <a:schemeClr val="tx1"/>
                </a:solidFill>
              </a:rPr>
              <a:t/>
            </a:r>
            <a:br>
              <a:rPr lang="en-US" altLang="ja-JP" sz="2000" dirty="0" smtClean="0">
                <a:solidFill>
                  <a:schemeClr val="tx1"/>
                </a:solidFill>
              </a:rPr>
            </a:br>
            <a:r>
              <a:rPr lang="ja-JP" altLang="en-US" sz="2000" dirty="0" smtClean="0">
                <a:solidFill>
                  <a:schemeClr val="tx1"/>
                </a:solidFill>
              </a:rPr>
              <a:t>クローン</a:t>
            </a:r>
            <a:r>
              <a:rPr lang="ja-JP" altLang="en-US" sz="2000" dirty="0">
                <a:solidFill>
                  <a:schemeClr val="tx1"/>
                </a:solidFill>
              </a:rPr>
              <a:t>は </a:t>
            </a:r>
            <a:r>
              <a:rPr lang="en-US" altLang="ja-JP" sz="2000" dirty="0" err="1">
                <a:solidFill>
                  <a:schemeClr val="tx1"/>
                </a:solidFill>
              </a:rPr>
              <a:t>CCFinderX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ja-JP" altLang="en-US" sz="2000" dirty="0" smtClean="0">
                <a:solidFill>
                  <a:schemeClr val="tx1"/>
                </a:solidFill>
              </a:rPr>
              <a:t>でも全て検出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366" name="正方形/長方形 2365"/>
          <p:cNvSpPr/>
          <p:nvPr/>
        </p:nvSpPr>
        <p:spPr>
          <a:xfrm>
            <a:off x="16739443" y="19978405"/>
            <a:ext cx="3426377" cy="748166"/>
          </a:xfrm>
          <a:prstGeom prst="rect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err="1" smtClean="0">
                <a:solidFill>
                  <a:schemeClr val="tx1"/>
                </a:solidFill>
              </a:rPr>
              <a:t>CCFinderX</a:t>
            </a:r>
            <a:r>
              <a:rPr lang="en-US" altLang="ja-JP" sz="2000" dirty="0" smtClean="0">
                <a:solidFill>
                  <a:schemeClr val="tx1"/>
                </a:solidFill>
              </a:rPr>
              <a:t> </a:t>
            </a:r>
            <a:r>
              <a:rPr lang="ja-JP" altLang="en-US" sz="2000" dirty="0" smtClean="0">
                <a:solidFill>
                  <a:schemeClr val="tx1"/>
                </a:solidFill>
              </a:rPr>
              <a:t>でのみ検出された</a:t>
            </a:r>
            <a:r>
              <a:rPr lang="en-US" altLang="ja-JP" sz="2000" dirty="0" smtClean="0">
                <a:solidFill>
                  <a:schemeClr val="tx1"/>
                </a:solidFill>
              </a:rPr>
              <a:t/>
            </a:r>
            <a:br>
              <a:rPr lang="en-US" altLang="ja-JP" sz="2000" dirty="0" smtClean="0">
                <a:solidFill>
                  <a:schemeClr val="tx1"/>
                </a:solidFill>
              </a:rPr>
            </a:br>
            <a:r>
              <a:rPr lang="ja-JP" altLang="en-US" sz="2000" dirty="0" smtClean="0">
                <a:solidFill>
                  <a:schemeClr val="tx1"/>
                </a:solidFill>
              </a:rPr>
              <a:t>コードクローンが多く存在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1538512" y="16196361"/>
            <a:ext cx="4025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/>
              <a:t>NiCad </a:t>
            </a:r>
            <a:r>
              <a:rPr kumimoji="1" lang="ja-JP" altLang="en-US" sz="2400" dirty="0" err="1" smtClean="0"/>
              <a:t>の検</a:t>
            </a:r>
            <a:r>
              <a:rPr kumimoji="1" lang="ja-JP" altLang="en-US" sz="2400" dirty="0" smtClean="0"/>
              <a:t>出結果を</a:t>
            </a:r>
            <a:r>
              <a:rPr kumimoji="1" lang="en-US" altLang="ja-JP" sz="2400" dirty="0" smtClean="0"/>
              <a:t/>
            </a:r>
            <a:br>
              <a:rPr kumimoji="1" lang="en-US" altLang="ja-JP" sz="2400" dirty="0" smtClean="0"/>
            </a:br>
            <a:r>
              <a:rPr kumimoji="1" lang="ja-JP" altLang="en-US" sz="2400" dirty="0" smtClean="0"/>
              <a:t>基準とした散布図</a:t>
            </a:r>
            <a:endParaRPr kumimoji="1" lang="ja-JP" altLang="en-US" sz="2400" dirty="0"/>
          </a:p>
        </p:txBody>
      </p:sp>
      <p:sp>
        <p:nvSpPr>
          <p:cNvPr id="2369" name="テキスト ボックス 2368"/>
          <p:cNvSpPr txBox="1"/>
          <p:nvPr/>
        </p:nvSpPr>
        <p:spPr>
          <a:xfrm>
            <a:off x="16104753" y="16196361"/>
            <a:ext cx="4461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err="1" smtClean="0"/>
              <a:t>CCFinderX</a:t>
            </a:r>
            <a:r>
              <a:rPr kumimoji="1" lang="en-US" altLang="ja-JP" sz="2400" dirty="0" smtClean="0"/>
              <a:t> </a:t>
            </a:r>
            <a:r>
              <a:rPr kumimoji="1" lang="ja-JP" altLang="en-US" sz="2400" dirty="0" err="1" smtClean="0"/>
              <a:t>の検</a:t>
            </a:r>
            <a:r>
              <a:rPr kumimoji="1" lang="ja-JP" altLang="en-US" sz="2400" dirty="0" smtClean="0"/>
              <a:t>出結果を</a:t>
            </a:r>
            <a:r>
              <a:rPr kumimoji="1" lang="en-US" altLang="ja-JP" sz="2400" dirty="0" smtClean="0"/>
              <a:t/>
            </a:r>
            <a:br>
              <a:rPr kumimoji="1" lang="en-US" altLang="ja-JP" sz="2400" dirty="0" smtClean="0"/>
            </a:br>
            <a:r>
              <a:rPr kumimoji="1" lang="ja-JP" altLang="en-US" sz="2400" dirty="0" smtClean="0"/>
              <a:t>基準とした散布図</a:t>
            </a:r>
            <a:endParaRPr kumimoji="1" lang="ja-JP" altLang="en-US" sz="2400" dirty="0"/>
          </a:p>
        </p:txBody>
      </p:sp>
      <p:sp>
        <p:nvSpPr>
          <p:cNvPr id="2372" name="テキスト ボックス 2371"/>
          <p:cNvSpPr txBox="1"/>
          <p:nvPr/>
        </p:nvSpPr>
        <p:spPr>
          <a:xfrm>
            <a:off x="11262153" y="21251856"/>
            <a:ext cx="98601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en-US" altLang="ja-JP" sz="2800" dirty="0" err="1" smtClean="0">
                <a:solidFill>
                  <a:prstClr val="black"/>
                </a:solidFill>
              </a:rPr>
              <a:t>CCFinderX</a:t>
            </a:r>
            <a:r>
              <a:rPr kumimoji="1" lang="en-US" altLang="ja-JP" sz="2800" dirty="0" smtClean="0">
                <a:solidFill>
                  <a:prstClr val="black"/>
                </a:solidFill>
              </a:rPr>
              <a:t> 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で</a:t>
            </a:r>
            <a:r>
              <a:rPr kumimoji="1" lang="ja-JP" altLang="en-US" sz="2800" dirty="0">
                <a:solidFill>
                  <a:prstClr val="black"/>
                </a:solidFill>
              </a:rPr>
              <a:t>の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み検出されたクローンペアを調査</a:t>
            </a:r>
            <a:endParaRPr kumimoji="1" lang="en-US" altLang="ja-JP" sz="2800" dirty="0" smtClean="0">
              <a:solidFill>
                <a:prstClr val="black"/>
              </a:solidFill>
            </a:endParaRPr>
          </a:p>
          <a:p>
            <a:pPr lvl="0"/>
            <a:r>
              <a:rPr kumimoji="1" lang="en-US" altLang="ja-JP" sz="2800" dirty="0">
                <a:solidFill>
                  <a:prstClr val="black"/>
                </a:solidFill>
              </a:rPr>
              <a:t>	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→</a:t>
            </a:r>
            <a:r>
              <a:rPr kumimoji="1" lang="ja-JP" altLang="en-US" sz="2800" dirty="0">
                <a:solidFill>
                  <a:prstClr val="black"/>
                </a:solidFill>
              </a:rPr>
              <a:t>バグ部分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のコードクローンが</a:t>
            </a:r>
            <a:r>
              <a:rPr kumimoji="1" lang="en-US" altLang="ja-JP" sz="2800" dirty="0" smtClean="0">
                <a:solidFill>
                  <a:prstClr val="black"/>
                </a:solidFill>
              </a:rPr>
              <a:t>1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つ存在</a:t>
            </a:r>
            <a:endParaRPr kumimoji="1" lang="en-US" altLang="ja-JP" sz="2800" dirty="0" smtClean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prstClr val="black"/>
                </a:solidFill>
              </a:rPr>
              <a:t>発見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されたコードクローンは実際に同時にバグ修正が</a:t>
            </a:r>
            <a:r>
              <a:rPr kumimoji="1" lang="en-US" altLang="ja-JP" sz="2800" dirty="0" smtClean="0">
                <a:solidFill>
                  <a:prstClr val="black"/>
                </a:solidFill>
              </a:rPr>
              <a:t/>
            </a:r>
            <a:br>
              <a:rPr kumimoji="1" lang="en-US" altLang="ja-JP" sz="2800" dirty="0" smtClean="0">
                <a:solidFill>
                  <a:prstClr val="black"/>
                </a:solidFill>
              </a:rPr>
            </a:br>
            <a:r>
              <a:rPr kumimoji="1" lang="ja-JP" altLang="en-US" sz="2800" dirty="0" smtClean="0">
                <a:solidFill>
                  <a:prstClr val="black"/>
                </a:solidFill>
              </a:rPr>
              <a:t>行われていた</a:t>
            </a:r>
            <a:endParaRPr kumimoji="1" lang="en-US" altLang="ja-JP" sz="2800" dirty="0" smtClean="0">
              <a:solidFill>
                <a:prstClr val="black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2635851" y="23616343"/>
            <a:ext cx="7402542" cy="13236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/>
              <a:t>検出</a:t>
            </a:r>
            <a:r>
              <a:rPr kumimoji="1" lang="ja-JP" altLang="en-US" sz="3200" dirty="0" smtClean="0"/>
              <a:t>結果を比較することで</a:t>
            </a: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kumimoji="1" lang="ja-JP" altLang="en-US" sz="3200" dirty="0" smtClean="0"/>
              <a:t>重要なコードクローンを発見できた</a:t>
            </a:r>
            <a:endParaRPr kumimoji="1" lang="ja-JP" altLang="en-US" sz="3200" dirty="0"/>
          </a:p>
        </p:txBody>
      </p:sp>
      <p:sp>
        <p:nvSpPr>
          <p:cNvPr id="122" name="正方形/長方形 121"/>
          <p:cNvSpPr/>
          <p:nvPr/>
        </p:nvSpPr>
        <p:spPr>
          <a:xfrm>
            <a:off x="10835459" y="25785468"/>
            <a:ext cx="10236200" cy="3086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3600" b="1" dirty="0" smtClean="0">
                <a:solidFill>
                  <a:schemeClr val="tx1"/>
                </a:solidFill>
              </a:rPr>
              <a:t>5. </a:t>
            </a:r>
            <a:r>
              <a:rPr kumimoji="1" lang="ja-JP" altLang="en-US" sz="3600" b="1" u="sng" dirty="0" smtClean="0">
                <a:solidFill>
                  <a:schemeClr val="tx1"/>
                </a:solidFill>
              </a:rPr>
              <a:t>今後の課題</a:t>
            </a:r>
            <a:r>
              <a:rPr kumimoji="1" lang="en-US" altLang="ja-JP" sz="3600" dirty="0" smtClean="0">
                <a:solidFill>
                  <a:schemeClr val="tx1"/>
                </a:solidFill>
              </a:rPr>
              <a:t>	</a:t>
            </a:r>
            <a:endParaRPr kumimoji="1" lang="en-US" altLang="ja-JP" sz="3600" dirty="0">
              <a:solidFill>
                <a:schemeClr val="tx1"/>
              </a:solidFill>
            </a:endParaRPr>
          </a:p>
          <a:p>
            <a:endParaRPr kumimoji="1" lang="en-US" altLang="ja-JP" sz="3600" dirty="0" smtClean="0">
              <a:solidFill>
                <a:schemeClr val="tx1"/>
              </a:solidFill>
            </a:endParaRPr>
          </a:p>
        </p:txBody>
      </p:sp>
      <p:cxnSp>
        <p:nvCxnSpPr>
          <p:cNvPr id="10" name="直線矢印コネクタ 9"/>
          <p:cNvCxnSpPr>
            <a:stCxn id="2362" idx="1"/>
            <a:endCxn id="11" idx="6"/>
          </p:cNvCxnSpPr>
          <p:nvPr/>
        </p:nvCxnSpPr>
        <p:spPr>
          <a:xfrm flipH="1" flipV="1">
            <a:off x="13645313" y="18318555"/>
            <a:ext cx="485365" cy="1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楕円 10"/>
          <p:cNvSpPr/>
          <p:nvPr/>
        </p:nvSpPr>
        <p:spPr>
          <a:xfrm>
            <a:off x="13337084" y="18164440"/>
            <a:ext cx="308229" cy="308229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楕円 131"/>
          <p:cNvSpPr/>
          <p:nvPr/>
        </p:nvSpPr>
        <p:spPr>
          <a:xfrm>
            <a:off x="18251031" y="17892792"/>
            <a:ext cx="308229" cy="308229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楕円 132"/>
          <p:cNvSpPr/>
          <p:nvPr/>
        </p:nvSpPr>
        <p:spPr>
          <a:xfrm>
            <a:off x="18251031" y="18198310"/>
            <a:ext cx="308229" cy="308229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矢印コネクタ 18"/>
          <p:cNvCxnSpPr>
            <a:stCxn id="2364" idx="1"/>
          </p:cNvCxnSpPr>
          <p:nvPr/>
        </p:nvCxnSpPr>
        <p:spPr>
          <a:xfrm flipH="1" flipV="1">
            <a:off x="18559260" y="18046907"/>
            <a:ext cx="437522" cy="319851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2364" idx="1"/>
            <a:endCxn id="133" idx="6"/>
          </p:cNvCxnSpPr>
          <p:nvPr/>
        </p:nvCxnSpPr>
        <p:spPr>
          <a:xfrm flipH="1" flipV="1">
            <a:off x="18559260" y="18352425"/>
            <a:ext cx="437522" cy="1433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グループ化 139"/>
          <p:cNvGrpSpPr/>
          <p:nvPr/>
        </p:nvGrpSpPr>
        <p:grpSpPr>
          <a:xfrm>
            <a:off x="413748" y="19585392"/>
            <a:ext cx="9524726" cy="4507951"/>
            <a:chOff x="-2009490" y="2689823"/>
            <a:chExt cx="7911337" cy="3744351"/>
          </a:xfrm>
        </p:grpSpPr>
        <p:sp>
          <p:nvSpPr>
            <p:cNvPr id="141" name="右矢印 140"/>
            <p:cNvSpPr/>
            <p:nvPr/>
          </p:nvSpPr>
          <p:spPr>
            <a:xfrm>
              <a:off x="1552412" y="3735503"/>
              <a:ext cx="1022629" cy="121715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2" name="正方形/長方形 141"/>
            <p:cNvSpPr/>
            <p:nvPr/>
          </p:nvSpPr>
          <p:spPr>
            <a:xfrm>
              <a:off x="3006066" y="3161910"/>
              <a:ext cx="730220" cy="788420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正方形/長方形 142"/>
                <p:cNvSpPr/>
                <p:nvPr/>
              </p:nvSpPr>
              <p:spPr>
                <a:xfrm>
                  <a:off x="3195596" y="2896479"/>
                  <a:ext cx="345004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ja-JP" altLang="en-US" sz="1600" dirty="0"/>
                </a:p>
              </p:txBody>
            </p:sp>
          </mc:Choice>
          <mc:Fallback xmlns="">
            <p:sp>
              <p:nvSpPr>
                <p:cNvPr id="143" name="正方形/長方形 1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5596" y="2896479"/>
                  <a:ext cx="345004" cy="46166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4" name="グループ化 143"/>
            <p:cNvGrpSpPr/>
            <p:nvPr/>
          </p:nvGrpSpPr>
          <p:grpSpPr>
            <a:xfrm>
              <a:off x="3069003" y="3328790"/>
              <a:ext cx="600892" cy="531204"/>
              <a:chOff x="3422724" y="2757496"/>
              <a:chExt cx="600892" cy="5312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5" name="正方形/長方形 194"/>
                  <p:cNvSpPr/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5" name="正方形/長方形 19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6" name="正方形/長方形 195"/>
                  <p:cNvSpPr/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6" name="正方形/長方形 19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l="-21875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45" name="正方形/長方形 144"/>
            <p:cNvSpPr/>
            <p:nvPr/>
          </p:nvSpPr>
          <p:spPr>
            <a:xfrm>
              <a:off x="5031567" y="3155859"/>
              <a:ext cx="730220" cy="788420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正方形/長方形 145"/>
                <p:cNvSpPr/>
                <p:nvPr/>
              </p:nvSpPr>
              <p:spPr>
                <a:xfrm>
                  <a:off x="5221097" y="2890428"/>
                  <a:ext cx="345004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ja-JP" altLang="en-US" sz="2800" dirty="0"/>
                </a:p>
              </p:txBody>
            </p:sp>
          </mc:Choice>
          <mc:Fallback xmlns="">
            <p:sp>
              <p:nvSpPr>
                <p:cNvPr id="146" name="正方形/長方形 1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1097" y="2890428"/>
                  <a:ext cx="345004" cy="46166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7" name="グループ化 146"/>
            <p:cNvGrpSpPr/>
            <p:nvPr/>
          </p:nvGrpSpPr>
          <p:grpSpPr>
            <a:xfrm>
              <a:off x="5094504" y="3322739"/>
              <a:ext cx="600892" cy="531204"/>
              <a:chOff x="3422724" y="2757496"/>
              <a:chExt cx="600892" cy="5312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3" name="正方形/長方形 192"/>
                  <p:cNvSpPr/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3" name="正方形/長方形 19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4" name="正方形/長方形 193"/>
                  <p:cNvSpPr/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4" name="正方形/長方形 19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l="-21875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48" name="正方形/長方形 147"/>
            <p:cNvSpPr/>
            <p:nvPr/>
          </p:nvSpPr>
          <p:spPr>
            <a:xfrm>
              <a:off x="3018556" y="4737359"/>
              <a:ext cx="730220" cy="788420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正方形/長方形 148"/>
                <p:cNvSpPr/>
                <p:nvPr/>
              </p:nvSpPr>
              <p:spPr>
                <a:xfrm>
                  <a:off x="3208086" y="5275737"/>
                  <a:ext cx="345004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ja-JP" altLang="en-US" sz="1600" dirty="0"/>
                </a:p>
              </p:txBody>
            </p:sp>
          </mc:Choice>
          <mc:Fallback xmlns="">
            <p:sp>
              <p:nvSpPr>
                <p:cNvPr id="149" name="正方形/長方形 14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08086" y="5275737"/>
                  <a:ext cx="345004" cy="46166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グループ化 149"/>
            <p:cNvGrpSpPr/>
            <p:nvPr/>
          </p:nvGrpSpPr>
          <p:grpSpPr>
            <a:xfrm>
              <a:off x="3081493" y="4826676"/>
              <a:ext cx="600892" cy="531204"/>
              <a:chOff x="3422724" y="2757496"/>
              <a:chExt cx="600892" cy="5312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正方形/長方形 190"/>
                  <p:cNvSpPr/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1" name="正方形/長方形 19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正方形/長方形 191"/>
                  <p:cNvSpPr/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2" name="正方形/長方形 19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51" name="正方形/長方形 150"/>
            <p:cNvSpPr/>
            <p:nvPr/>
          </p:nvSpPr>
          <p:spPr>
            <a:xfrm>
              <a:off x="5039551" y="4747327"/>
              <a:ext cx="730220" cy="7884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正方形/長方形 151"/>
                <p:cNvSpPr/>
                <p:nvPr/>
              </p:nvSpPr>
              <p:spPr>
                <a:xfrm>
                  <a:off x="5227548" y="5275737"/>
                  <a:ext cx="345004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ja-JP" altLang="en-US" sz="1600" dirty="0"/>
                </a:p>
              </p:txBody>
            </p:sp>
          </mc:Choice>
          <mc:Fallback xmlns="">
            <p:sp>
              <p:nvSpPr>
                <p:cNvPr id="152" name="正方形/長方形 1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7548" y="5275737"/>
                  <a:ext cx="345004" cy="461665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3" name="グループ化 152"/>
            <p:cNvGrpSpPr/>
            <p:nvPr/>
          </p:nvGrpSpPr>
          <p:grpSpPr>
            <a:xfrm>
              <a:off x="5102488" y="4836644"/>
              <a:ext cx="600892" cy="531204"/>
              <a:chOff x="3422724" y="2757496"/>
              <a:chExt cx="600892" cy="5312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9" name="正方形/長方形 188"/>
                  <p:cNvSpPr/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9" name="正方形/長方形 18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0" name="正方形/長方形 189"/>
                  <p:cNvSpPr/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0" name="正方形/長方形 18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54" name="グループ化 153"/>
            <p:cNvGrpSpPr/>
            <p:nvPr/>
          </p:nvGrpSpPr>
          <p:grpSpPr>
            <a:xfrm>
              <a:off x="2875269" y="2689823"/>
              <a:ext cx="3026578" cy="1373797"/>
              <a:chOff x="2561691" y="537416"/>
              <a:chExt cx="3026578" cy="1373797"/>
            </a:xfrm>
          </p:grpSpPr>
          <p:sp>
            <p:nvSpPr>
              <p:cNvPr id="187" name="正方形/長方形 186"/>
              <p:cNvSpPr/>
              <p:nvPr/>
            </p:nvSpPr>
            <p:spPr>
              <a:xfrm>
                <a:off x="2561691" y="780198"/>
                <a:ext cx="3026578" cy="1131015"/>
              </a:xfrm>
              <a:prstGeom prst="rect">
                <a:avLst/>
              </a:prstGeom>
              <a:noFill/>
              <a:ln w="381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8" name="テキスト ボックス 187"/>
                  <p:cNvSpPr txBox="1"/>
                  <p:nvPr/>
                </p:nvSpPr>
                <p:spPr>
                  <a:xfrm>
                    <a:off x="3532629" y="537416"/>
                    <a:ext cx="1109679" cy="461665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𝑟𝑒𝑠𝑢𝑙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sz="2800" dirty="0"/>
                  </a:p>
                </p:txBody>
              </p:sp>
            </mc:Choice>
            <mc:Fallback xmlns="">
              <p:sp>
                <p:nvSpPr>
                  <p:cNvPr id="188" name="テキスト ボックス 18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32629" y="537416"/>
                    <a:ext cx="1109679" cy="461665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55" name="グループ化 154"/>
            <p:cNvGrpSpPr/>
            <p:nvPr/>
          </p:nvGrpSpPr>
          <p:grpSpPr>
            <a:xfrm>
              <a:off x="2875269" y="4612769"/>
              <a:ext cx="3026578" cy="1377644"/>
              <a:chOff x="2574179" y="2463571"/>
              <a:chExt cx="3026578" cy="1377644"/>
            </a:xfrm>
          </p:grpSpPr>
          <p:sp>
            <p:nvSpPr>
              <p:cNvPr id="185" name="正方形/長方形 184"/>
              <p:cNvSpPr/>
              <p:nvPr/>
            </p:nvSpPr>
            <p:spPr>
              <a:xfrm>
                <a:off x="2574179" y="2463571"/>
                <a:ext cx="3026578" cy="1131016"/>
              </a:xfrm>
              <a:prstGeom prst="rect">
                <a:avLst/>
              </a:prstGeom>
              <a:noFill/>
              <a:ln w="381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6" name="テキスト ボックス 185"/>
                  <p:cNvSpPr txBox="1"/>
                  <p:nvPr/>
                </p:nvSpPr>
                <p:spPr>
                  <a:xfrm>
                    <a:off x="3520140" y="3379550"/>
                    <a:ext cx="1109679" cy="461665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𝑟𝑒𝑠𝑢𝑙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sz="2800" dirty="0"/>
                  </a:p>
                </p:txBody>
              </p:sp>
            </mc:Choice>
            <mc:Fallback xmlns="">
              <p:sp>
                <p:nvSpPr>
                  <p:cNvPr id="186" name="テキスト ボックス 18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20140" y="3379550"/>
                    <a:ext cx="1109679" cy="461665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6" name="直線コネクタ 155"/>
            <p:cNvCxnSpPr>
              <a:stCxn id="142" idx="2"/>
              <a:endCxn id="148" idx="0"/>
            </p:cNvCxnSpPr>
            <p:nvPr/>
          </p:nvCxnSpPr>
          <p:spPr>
            <a:xfrm>
              <a:off x="3371176" y="3950330"/>
              <a:ext cx="12490" cy="787029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コネクタ 156"/>
            <p:cNvCxnSpPr>
              <a:stCxn id="145" idx="1"/>
              <a:endCxn id="148" idx="3"/>
            </p:cNvCxnSpPr>
            <p:nvPr/>
          </p:nvCxnSpPr>
          <p:spPr>
            <a:xfrm flipH="1">
              <a:off x="3748776" y="3550069"/>
              <a:ext cx="1282791" cy="15815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グループ化 157"/>
            <p:cNvGrpSpPr/>
            <p:nvPr/>
          </p:nvGrpSpPr>
          <p:grpSpPr>
            <a:xfrm>
              <a:off x="-1852053" y="4615978"/>
              <a:ext cx="3026578" cy="1377644"/>
              <a:chOff x="2574179" y="2463571"/>
              <a:chExt cx="3026578" cy="1377644"/>
            </a:xfrm>
          </p:grpSpPr>
          <p:sp>
            <p:nvSpPr>
              <p:cNvPr id="183" name="正方形/長方形 182"/>
              <p:cNvSpPr/>
              <p:nvPr/>
            </p:nvSpPr>
            <p:spPr>
              <a:xfrm>
                <a:off x="2574179" y="2463571"/>
                <a:ext cx="3026578" cy="1131016"/>
              </a:xfrm>
              <a:prstGeom prst="rect">
                <a:avLst/>
              </a:prstGeom>
              <a:noFill/>
              <a:ln w="381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テキスト ボックス 183"/>
                  <p:cNvSpPr txBox="1"/>
                  <p:nvPr/>
                </p:nvSpPr>
                <p:spPr>
                  <a:xfrm>
                    <a:off x="3520140" y="3379550"/>
                    <a:ext cx="1109679" cy="461665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𝑟𝑒𝑠𝑢𝑙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sz="2800" dirty="0"/>
                  </a:p>
                </p:txBody>
              </p:sp>
            </mc:Choice>
            <mc:Fallback xmlns="">
              <p:sp>
                <p:nvSpPr>
                  <p:cNvPr id="184" name="テキスト ボックス 18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20140" y="3379550"/>
                    <a:ext cx="1109679" cy="461665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59" name="正方形/長方形 158"/>
            <p:cNvSpPr/>
            <p:nvPr/>
          </p:nvSpPr>
          <p:spPr>
            <a:xfrm>
              <a:off x="-1733772" y="3157540"/>
              <a:ext cx="730220" cy="7884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正方形/長方形 159"/>
                <p:cNvSpPr/>
                <p:nvPr/>
              </p:nvSpPr>
              <p:spPr>
                <a:xfrm>
                  <a:off x="-1544242" y="2892109"/>
                  <a:ext cx="345004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ja-JP" altLang="en-US" sz="1600" dirty="0"/>
                </a:p>
              </p:txBody>
            </p:sp>
          </mc:Choice>
          <mc:Fallback xmlns="">
            <p:sp>
              <p:nvSpPr>
                <p:cNvPr id="160" name="正方形/長方形 1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544242" y="2892109"/>
                  <a:ext cx="345004" cy="461665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61" name="グループ化 160"/>
            <p:cNvGrpSpPr/>
            <p:nvPr/>
          </p:nvGrpSpPr>
          <p:grpSpPr>
            <a:xfrm>
              <a:off x="-1670835" y="3324420"/>
              <a:ext cx="600892" cy="531204"/>
              <a:chOff x="3422724" y="2757496"/>
              <a:chExt cx="600892" cy="5312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1" name="正方形/長方形 180"/>
                  <p:cNvSpPr/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1" name="正方形/長方形 18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2" name="正方形/長方形 181"/>
                  <p:cNvSpPr/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2" name="正方形/長方形 18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 l="-22222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2" name="正方形/長方形 161"/>
            <p:cNvSpPr/>
            <p:nvPr/>
          </p:nvSpPr>
          <p:spPr>
            <a:xfrm>
              <a:off x="291729" y="3151489"/>
              <a:ext cx="730220" cy="7884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3" name="正方形/長方形 162"/>
                <p:cNvSpPr/>
                <p:nvPr/>
              </p:nvSpPr>
              <p:spPr>
                <a:xfrm>
                  <a:off x="481259" y="2886058"/>
                  <a:ext cx="345004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ja-JP" altLang="en-US" sz="2800" dirty="0"/>
                </a:p>
              </p:txBody>
            </p:sp>
          </mc:Choice>
          <mc:Fallback xmlns="">
            <p:sp>
              <p:nvSpPr>
                <p:cNvPr id="163" name="正方形/長方形 1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1259" y="2886058"/>
                  <a:ext cx="345004" cy="461665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64" name="グループ化 163"/>
            <p:cNvGrpSpPr/>
            <p:nvPr/>
          </p:nvGrpSpPr>
          <p:grpSpPr>
            <a:xfrm>
              <a:off x="354666" y="3318369"/>
              <a:ext cx="600892" cy="531204"/>
              <a:chOff x="3422724" y="2757496"/>
              <a:chExt cx="600892" cy="5312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9" name="正方形/長方形 178"/>
                  <p:cNvSpPr/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9" name="正方形/長方形 17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0" name="正方形/長方形 179"/>
                  <p:cNvSpPr/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0" name="正方形/長方形 17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blipFill>
                    <a:blip r:embed="rId28"/>
                    <a:stretch>
                      <a:fillRect l="-22222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5" name="正方形/長方形 164"/>
            <p:cNvSpPr/>
            <p:nvPr/>
          </p:nvSpPr>
          <p:spPr>
            <a:xfrm>
              <a:off x="-1721282" y="4732989"/>
              <a:ext cx="730220" cy="7884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6" name="正方形/長方形 165"/>
                <p:cNvSpPr/>
                <p:nvPr/>
              </p:nvSpPr>
              <p:spPr>
                <a:xfrm>
                  <a:off x="-1531752" y="5271367"/>
                  <a:ext cx="345004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ja-JP" altLang="en-US" sz="1600" dirty="0"/>
                </a:p>
              </p:txBody>
            </p:sp>
          </mc:Choice>
          <mc:Fallback xmlns="">
            <p:sp>
              <p:nvSpPr>
                <p:cNvPr id="166" name="正方形/長方形 1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531752" y="5271367"/>
                  <a:ext cx="345004" cy="461665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67" name="グループ化 166"/>
            <p:cNvGrpSpPr/>
            <p:nvPr/>
          </p:nvGrpSpPr>
          <p:grpSpPr>
            <a:xfrm>
              <a:off x="-1658345" y="4822306"/>
              <a:ext cx="600892" cy="531204"/>
              <a:chOff x="3422724" y="2757496"/>
              <a:chExt cx="600892" cy="5312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7" name="正方形/長方形 176"/>
                  <p:cNvSpPr/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7" name="正方形/長方形 17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blipFill>
                    <a:blip r:embed="rId30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8" name="正方形/長方形 177"/>
                  <p:cNvSpPr/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8" name="正方形/長方形 17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 l="-21875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8" name="正方形/長方形 167"/>
            <p:cNvSpPr/>
            <p:nvPr/>
          </p:nvSpPr>
          <p:spPr>
            <a:xfrm>
              <a:off x="299713" y="4742957"/>
              <a:ext cx="730220" cy="7884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正方形/長方形 168"/>
                <p:cNvSpPr/>
                <p:nvPr/>
              </p:nvSpPr>
              <p:spPr>
                <a:xfrm>
                  <a:off x="487710" y="5271367"/>
                  <a:ext cx="345004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ja-JP" altLang="en-US" sz="1600" dirty="0"/>
                </a:p>
              </p:txBody>
            </p:sp>
          </mc:Choice>
          <mc:Fallback xmlns="">
            <p:sp>
              <p:nvSpPr>
                <p:cNvPr id="169" name="正方形/長方形 1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7710" y="5271367"/>
                  <a:ext cx="345004" cy="461665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70" name="グループ化 169"/>
            <p:cNvGrpSpPr/>
            <p:nvPr/>
          </p:nvGrpSpPr>
          <p:grpSpPr>
            <a:xfrm>
              <a:off x="362650" y="4832274"/>
              <a:ext cx="600892" cy="531204"/>
              <a:chOff x="3422724" y="2757496"/>
              <a:chExt cx="600892" cy="5312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5" name="正方形/長方形 174"/>
                  <p:cNvSpPr/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5" name="正方形/長方形 17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2724" y="2757496"/>
                    <a:ext cx="297667" cy="531204"/>
                  </a:xfrm>
                  <a:prstGeom prst="rect">
                    <a:avLst/>
                  </a:prstGeom>
                  <a:blipFill>
                    <a:blip r:embed="rId33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6" name="正方形/長方形 175"/>
                  <p:cNvSpPr/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kumimoji="1" lang="ja-JP" alt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6" name="正方形/長方形 17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949" y="2757496"/>
                    <a:ext cx="297667" cy="531204"/>
                  </a:xfrm>
                  <a:prstGeom prst="rect">
                    <a:avLst/>
                  </a:prstGeom>
                  <a:blipFill>
                    <a:blip r:embed="rId34"/>
                    <a:stretch>
                      <a:fillRect l="-20313"/>
                    </a:stretch>
                  </a:blipFill>
                  <a:ln w="28575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/>
                  <a:lstStyle/>
                  <a:p>
                    <a:r>
                      <a:rPr lang="ja-JP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71" name="正方形/長方形 170"/>
            <p:cNvSpPr/>
            <p:nvPr/>
          </p:nvSpPr>
          <p:spPr>
            <a:xfrm>
              <a:off x="-1864541" y="2932605"/>
              <a:ext cx="3026578" cy="1131015"/>
            </a:xfrm>
            <a:prstGeom prst="rect">
              <a:avLst/>
            </a:prstGeom>
            <a:noFill/>
            <a:ln w="381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テキスト ボックス 171"/>
                <p:cNvSpPr txBox="1"/>
                <p:nvPr/>
              </p:nvSpPr>
              <p:spPr>
                <a:xfrm>
                  <a:off x="-893603" y="2689823"/>
                  <a:ext cx="1109679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  <m:t>𝑟𝑒𝑠𝑢𝑙</m:t>
                        </m:r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dirty="0"/>
                </a:p>
              </p:txBody>
            </p:sp>
          </mc:Choice>
          <mc:Fallback xmlns="">
            <p:sp>
              <p:nvSpPr>
                <p:cNvPr id="172" name="テキスト ボックス 1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893603" y="2689823"/>
                  <a:ext cx="1109679" cy="461665"/>
                </a:xfrm>
                <a:prstGeom prst="rect">
                  <a:avLst/>
                </a:prstGeom>
                <a:blipFill>
                  <a:blip r:embed="rId3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3" name="テキスト ボックス 172"/>
            <p:cNvSpPr txBox="1"/>
            <p:nvPr/>
          </p:nvSpPr>
          <p:spPr>
            <a:xfrm>
              <a:off x="1542482" y="4122298"/>
              <a:ext cx="980565" cy="4345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800" b="1" i="1" dirty="0" smtClean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Step 1</a:t>
              </a:r>
              <a:endParaRPr kumimoji="1" lang="ja-JP" altLang="en-US" sz="28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" name="テキスト ボックス 173"/>
                <p:cNvSpPr txBox="1"/>
                <p:nvPr/>
              </p:nvSpPr>
              <p:spPr>
                <a:xfrm>
                  <a:off x="-2009490" y="6034064"/>
                  <a:ext cx="563242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altLang="ja-JP" sz="2000" dirty="0" smtClean="0"/>
                    <a:t>※</a:t>
                  </a:r>
                  <a14:m>
                    <m:oMath xmlns:m="http://schemas.openxmlformats.org/officeDocument/2006/math"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a14:m>
                  <a:r>
                    <a:rPr kumimoji="1" lang="en-US" altLang="ja-JP" sz="2000" dirty="0" smtClean="0"/>
                    <a:t>, </a:t>
                  </a:r>
                  <a14:m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a14:m>
                  <a:r>
                    <a:rPr kumimoji="1" lang="en-US" altLang="ja-JP" sz="2000" dirty="0" smtClean="0"/>
                    <a:t>, </a:t>
                  </a:r>
                  <a14:m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r>
                    <a:rPr kumimoji="1" lang="en-US" altLang="ja-JP" sz="2000" dirty="0" smtClean="0"/>
                    <a:t>, </a:t>
                  </a:r>
                  <a14:m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a14:m>
                  <a:r>
                    <a:rPr kumimoji="1" lang="ja-JP" altLang="en-US" sz="2000" dirty="0" smtClean="0"/>
                    <a:t> はファイル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a14:m>
                  <a:r>
                    <a:rPr kumimoji="1" lang="en-US" altLang="ja-JP" sz="2000" dirty="0" smtClean="0"/>
                    <a:t>,</a:t>
                  </a:r>
                  <a:r>
                    <a:rPr kumimoji="1" lang="ja-JP" altLang="en-US" sz="2000" dirty="0" smtClean="0"/>
                    <a:t>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kumimoji="1" lang="ja-JP" altLang="en-US" sz="2000" dirty="0" smtClean="0"/>
                    <a:t> </a:t>
                  </a:r>
                  <a:r>
                    <a:rPr lang="ja-JP" altLang="en-US" sz="2000" dirty="0"/>
                    <a:t>間</a:t>
                  </a:r>
                  <a:r>
                    <a:rPr lang="ja-JP" altLang="en-US" sz="2000" dirty="0" smtClean="0"/>
                    <a:t>の</a:t>
                  </a:r>
                  <a:r>
                    <a:rPr kumimoji="1" lang="ja-JP" altLang="en-US" sz="2000" dirty="0" smtClean="0"/>
                    <a:t>クローンペア</a:t>
                  </a:r>
                  <a:endParaRPr kumimoji="1" lang="ja-JP" altLang="en-US" sz="2000" dirty="0"/>
                </a:p>
              </p:txBody>
            </p:sp>
          </mc:Choice>
          <mc:Fallback xmlns="">
            <p:sp>
              <p:nvSpPr>
                <p:cNvPr id="174" name="テキスト ボックス 1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2009490" y="6034064"/>
                  <a:ext cx="5632427" cy="400110"/>
                </a:xfrm>
                <a:prstGeom prst="rect">
                  <a:avLst/>
                </a:prstGeom>
                <a:blipFill>
                  <a:blip r:embed="rId36"/>
                  <a:stretch>
                    <a:fillRect t="-11392" r="-899" b="-6329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7" name="グループ化 196"/>
          <p:cNvGrpSpPr/>
          <p:nvPr/>
        </p:nvGrpSpPr>
        <p:grpSpPr>
          <a:xfrm>
            <a:off x="708917" y="24586483"/>
            <a:ext cx="9458871" cy="3926177"/>
            <a:chOff x="6024938" y="2944506"/>
            <a:chExt cx="7164432" cy="2973804"/>
          </a:xfrm>
        </p:grpSpPr>
        <p:sp>
          <p:nvSpPr>
            <p:cNvPr id="198" name="正方形/長方形 197"/>
            <p:cNvSpPr/>
            <p:nvPr/>
          </p:nvSpPr>
          <p:spPr>
            <a:xfrm>
              <a:off x="7416305" y="3342198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 smtClean="0">
                  <a:solidFill>
                    <a:schemeClr val="tx1"/>
                  </a:solidFill>
                </a:rPr>
                <a:t>0.5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9" name="テキスト ボックス 198"/>
                <p:cNvSpPr txBox="1"/>
                <p:nvPr/>
              </p:nvSpPr>
              <p:spPr>
                <a:xfrm>
                  <a:off x="7416305" y="2955790"/>
                  <a:ext cx="527842" cy="396302"/>
                </a:xfrm>
                <a:prstGeom prst="rect">
                  <a:avLst/>
                </a:prstGeom>
                <a:noFill/>
              </p:spPr>
              <p:txBody>
                <a:bodyPr wrap="square" rtlCol="0" anchor="b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199" name="テキスト ボックス 1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16305" y="2955790"/>
                  <a:ext cx="527842" cy="396302"/>
                </a:xfrm>
                <a:prstGeom prst="rect">
                  <a:avLst/>
                </a:prstGeom>
                <a:blipFill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テキスト ボックス 199"/>
                <p:cNvSpPr txBox="1"/>
                <p:nvPr/>
              </p:nvSpPr>
              <p:spPr>
                <a:xfrm>
                  <a:off x="6973820" y="3344509"/>
                  <a:ext cx="45425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00" name="テキスト ボックス 1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3820" y="3344509"/>
                  <a:ext cx="454257" cy="523220"/>
                </a:xfrm>
                <a:prstGeom prst="rect">
                  <a:avLst/>
                </a:prstGeom>
                <a:blipFill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1" name="正方形/長方形 200"/>
            <p:cNvSpPr/>
            <p:nvPr/>
          </p:nvSpPr>
          <p:spPr>
            <a:xfrm>
              <a:off x="7944147" y="3342198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>
                  <a:solidFill>
                    <a:schemeClr val="tx1"/>
                  </a:solidFill>
                </a:rPr>
                <a:t>0</a:t>
              </a:r>
              <a:r>
                <a:rPr kumimoji="1" lang="en-US" altLang="ja-JP" sz="2400" dirty="0" smtClean="0">
                  <a:solidFill>
                    <a:schemeClr val="tx1"/>
                  </a:solidFill>
                </a:rPr>
                <a:t>.0</a:t>
              </a:r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02" name="正方形/長方形 201"/>
            <p:cNvSpPr/>
            <p:nvPr/>
          </p:nvSpPr>
          <p:spPr>
            <a:xfrm>
              <a:off x="8471989" y="3342198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3" name="正方形/長方形 202"/>
            <p:cNvSpPr/>
            <p:nvPr/>
          </p:nvSpPr>
          <p:spPr>
            <a:xfrm>
              <a:off x="8999831" y="3342198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4" name="正方形/長方形 203"/>
            <p:cNvSpPr/>
            <p:nvPr/>
          </p:nvSpPr>
          <p:spPr>
            <a:xfrm>
              <a:off x="7416305" y="3863937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0.0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5" name="正方形/長方形 204"/>
            <p:cNvSpPr/>
            <p:nvPr/>
          </p:nvSpPr>
          <p:spPr>
            <a:xfrm>
              <a:off x="7944147" y="3863937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 smtClean="0">
                  <a:solidFill>
                    <a:schemeClr val="tx1"/>
                  </a:solidFill>
                </a:rPr>
                <a:t>1.0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6" name="正方形/長方形 205"/>
            <p:cNvSpPr/>
            <p:nvPr/>
          </p:nvSpPr>
          <p:spPr>
            <a:xfrm>
              <a:off x="8471989" y="3863937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正方形/長方形 206"/>
            <p:cNvSpPr/>
            <p:nvPr/>
          </p:nvSpPr>
          <p:spPr>
            <a:xfrm>
              <a:off x="8999831" y="3863937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0.2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8" name="正方形/長方形 207"/>
            <p:cNvSpPr/>
            <p:nvPr/>
          </p:nvSpPr>
          <p:spPr>
            <a:xfrm>
              <a:off x="7416305" y="4385676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9" name="正方形/長方形 208"/>
            <p:cNvSpPr/>
            <p:nvPr/>
          </p:nvSpPr>
          <p:spPr>
            <a:xfrm>
              <a:off x="7944147" y="4385676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0" name="正方形/長方形 209"/>
            <p:cNvSpPr/>
            <p:nvPr/>
          </p:nvSpPr>
          <p:spPr>
            <a:xfrm>
              <a:off x="8471989" y="4385676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1.0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11" name="正方形/長方形 210"/>
            <p:cNvSpPr/>
            <p:nvPr/>
          </p:nvSpPr>
          <p:spPr>
            <a:xfrm>
              <a:off x="8999831" y="4385676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2" name="正方形/長方形 211"/>
            <p:cNvSpPr/>
            <p:nvPr/>
          </p:nvSpPr>
          <p:spPr>
            <a:xfrm>
              <a:off x="7416305" y="4907415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正方形/長方形 212"/>
            <p:cNvSpPr/>
            <p:nvPr/>
          </p:nvSpPr>
          <p:spPr>
            <a:xfrm>
              <a:off x="7944147" y="4907415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 smtClean="0">
                  <a:solidFill>
                    <a:schemeClr val="tx1"/>
                  </a:solidFill>
                </a:rPr>
                <a:t>0.2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8471989" y="4907415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8999831" y="4907415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6" name="テキスト ボックス 215"/>
                <p:cNvSpPr txBox="1"/>
                <p:nvPr/>
              </p:nvSpPr>
              <p:spPr>
                <a:xfrm>
                  <a:off x="6962048" y="3870455"/>
                  <a:ext cx="45425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16" name="テキスト ボックス 2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62048" y="3870455"/>
                  <a:ext cx="454257" cy="523220"/>
                </a:xfrm>
                <a:prstGeom prst="rect">
                  <a:avLst/>
                </a:prstGeom>
                <a:blipFill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7" name="テキスト ボックス 216"/>
                <p:cNvSpPr txBox="1"/>
                <p:nvPr/>
              </p:nvSpPr>
              <p:spPr>
                <a:xfrm>
                  <a:off x="6973820" y="4394505"/>
                  <a:ext cx="45425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17" name="テキスト ボックス 2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3820" y="4394505"/>
                  <a:ext cx="454257" cy="523220"/>
                </a:xfrm>
                <a:prstGeom prst="rect">
                  <a:avLst/>
                </a:prstGeom>
                <a:blipFill>
                  <a:blip r:embed="rId4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8" name="テキスト ボックス 217"/>
                <p:cNvSpPr txBox="1"/>
                <p:nvPr/>
              </p:nvSpPr>
              <p:spPr>
                <a:xfrm>
                  <a:off x="6985592" y="4918555"/>
                  <a:ext cx="45425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18" name="テキスト ボックス 2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5592" y="4918555"/>
                  <a:ext cx="454257" cy="523220"/>
                </a:xfrm>
                <a:prstGeom prst="rect">
                  <a:avLst/>
                </a:prstGeom>
                <a:blipFill>
                  <a:blip r:embed="rId4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9" name="テキスト ボックス 218"/>
                <p:cNvSpPr txBox="1"/>
                <p:nvPr/>
              </p:nvSpPr>
              <p:spPr>
                <a:xfrm>
                  <a:off x="7944147" y="2955790"/>
                  <a:ext cx="527842" cy="396302"/>
                </a:xfrm>
                <a:prstGeom prst="rect">
                  <a:avLst/>
                </a:prstGeom>
                <a:noFill/>
              </p:spPr>
              <p:txBody>
                <a:bodyPr wrap="square" rtlCol="0" anchor="b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19" name="テキスト ボックス 2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44147" y="2955790"/>
                  <a:ext cx="527842" cy="396302"/>
                </a:xfrm>
                <a:prstGeom prst="rect">
                  <a:avLst/>
                </a:prstGeom>
                <a:blipFill>
                  <a:blip r:embed="rId4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0" name="テキスト ボックス 219"/>
                <p:cNvSpPr txBox="1"/>
                <p:nvPr/>
              </p:nvSpPr>
              <p:spPr>
                <a:xfrm>
                  <a:off x="8471989" y="2955790"/>
                  <a:ext cx="527842" cy="396302"/>
                </a:xfrm>
                <a:prstGeom prst="rect">
                  <a:avLst/>
                </a:prstGeom>
                <a:noFill/>
              </p:spPr>
              <p:txBody>
                <a:bodyPr wrap="square" rtlCol="0" anchor="b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20" name="テキスト ボックス 2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1989" y="2955790"/>
                  <a:ext cx="527842" cy="396302"/>
                </a:xfrm>
                <a:prstGeom prst="rect">
                  <a:avLst/>
                </a:prstGeom>
                <a:blipFill>
                  <a:blip r:embed="rId4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1" name="テキスト ボックス 220"/>
                <p:cNvSpPr txBox="1"/>
                <p:nvPr/>
              </p:nvSpPr>
              <p:spPr>
                <a:xfrm>
                  <a:off x="8999831" y="2955790"/>
                  <a:ext cx="527842" cy="396302"/>
                </a:xfrm>
                <a:prstGeom prst="rect">
                  <a:avLst/>
                </a:prstGeom>
                <a:noFill/>
              </p:spPr>
              <p:txBody>
                <a:bodyPr wrap="square" rtlCol="0" anchor="b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21" name="テキスト ボックス 2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9831" y="2955790"/>
                  <a:ext cx="527842" cy="396302"/>
                </a:xfrm>
                <a:prstGeom prst="rect">
                  <a:avLst/>
                </a:prstGeom>
                <a:blipFill>
                  <a:blip r:embed="rId4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3" name="テキスト ボックス 222"/>
            <p:cNvSpPr txBox="1"/>
            <p:nvPr/>
          </p:nvSpPr>
          <p:spPr>
            <a:xfrm>
              <a:off x="6089844" y="4148574"/>
              <a:ext cx="854386" cy="3963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800" b="1" i="1" dirty="0" smtClean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Step 2</a:t>
              </a:r>
              <a:endParaRPr kumimoji="1" lang="ja-JP" altLang="en-US" sz="28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4" name="正方形/長方形 223"/>
            <p:cNvSpPr/>
            <p:nvPr/>
          </p:nvSpPr>
          <p:spPr>
            <a:xfrm>
              <a:off x="11078002" y="3330914"/>
              <a:ext cx="527842" cy="527842"/>
            </a:xfrm>
            <a:prstGeom prst="rect">
              <a:avLst/>
            </a:prstGeom>
            <a:solidFill>
              <a:srgbClr val="FF99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5" name="テキスト ボックス 224"/>
                <p:cNvSpPr txBox="1"/>
                <p:nvPr/>
              </p:nvSpPr>
              <p:spPr>
                <a:xfrm>
                  <a:off x="11078002" y="2944506"/>
                  <a:ext cx="527842" cy="396302"/>
                </a:xfrm>
                <a:prstGeom prst="rect">
                  <a:avLst/>
                </a:prstGeom>
                <a:noFill/>
              </p:spPr>
              <p:txBody>
                <a:bodyPr wrap="square" rtlCol="0" anchor="b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25" name="テキスト ボックス 2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78002" y="2944506"/>
                  <a:ext cx="527842" cy="396302"/>
                </a:xfrm>
                <a:prstGeom prst="rect">
                  <a:avLst/>
                </a:prstGeom>
                <a:blipFill>
                  <a:blip r:embed="rId4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6" name="テキスト ボックス 225"/>
                <p:cNvSpPr txBox="1"/>
                <p:nvPr/>
              </p:nvSpPr>
              <p:spPr>
                <a:xfrm>
                  <a:off x="10635517" y="3333225"/>
                  <a:ext cx="45425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26" name="テキスト ボックス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35517" y="3333225"/>
                  <a:ext cx="454257" cy="523220"/>
                </a:xfrm>
                <a:prstGeom prst="rect">
                  <a:avLst/>
                </a:prstGeom>
                <a:blipFill>
                  <a:blip r:embed="rId4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7" name="正方形/長方形 226"/>
            <p:cNvSpPr/>
            <p:nvPr/>
          </p:nvSpPr>
          <p:spPr>
            <a:xfrm>
              <a:off x="11605844" y="3330914"/>
              <a:ext cx="527842" cy="527842"/>
            </a:xfrm>
            <a:prstGeom prst="rect">
              <a:avLst/>
            </a:prstGeom>
            <a:solidFill>
              <a:srgbClr val="BEF77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28" name="正方形/長方形 227"/>
            <p:cNvSpPr/>
            <p:nvPr/>
          </p:nvSpPr>
          <p:spPr>
            <a:xfrm>
              <a:off x="12133686" y="3330914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9" name="正方形/長方形 228"/>
            <p:cNvSpPr/>
            <p:nvPr/>
          </p:nvSpPr>
          <p:spPr>
            <a:xfrm>
              <a:off x="12661528" y="3330914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0" name="正方形/長方形 229"/>
            <p:cNvSpPr/>
            <p:nvPr/>
          </p:nvSpPr>
          <p:spPr>
            <a:xfrm>
              <a:off x="11078002" y="3852653"/>
              <a:ext cx="527842" cy="527842"/>
            </a:xfrm>
            <a:prstGeom prst="rect">
              <a:avLst/>
            </a:prstGeom>
            <a:solidFill>
              <a:srgbClr val="BEF77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1" name="正方形/長方形 230"/>
            <p:cNvSpPr/>
            <p:nvPr/>
          </p:nvSpPr>
          <p:spPr>
            <a:xfrm>
              <a:off x="11605844" y="3852653"/>
              <a:ext cx="527842" cy="527842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2" name="正方形/長方形 231"/>
            <p:cNvSpPr/>
            <p:nvPr/>
          </p:nvSpPr>
          <p:spPr>
            <a:xfrm>
              <a:off x="12133686" y="3852653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3" name="正方形/長方形 232"/>
            <p:cNvSpPr/>
            <p:nvPr/>
          </p:nvSpPr>
          <p:spPr>
            <a:xfrm>
              <a:off x="12661528" y="3852653"/>
              <a:ext cx="527842" cy="52784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4" name="正方形/長方形 233"/>
            <p:cNvSpPr/>
            <p:nvPr/>
          </p:nvSpPr>
          <p:spPr>
            <a:xfrm>
              <a:off x="11078002" y="4374392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5" name="正方形/長方形 234"/>
            <p:cNvSpPr/>
            <p:nvPr/>
          </p:nvSpPr>
          <p:spPr>
            <a:xfrm>
              <a:off x="11605844" y="4374392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6" name="正方形/長方形 235"/>
            <p:cNvSpPr/>
            <p:nvPr/>
          </p:nvSpPr>
          <p:spPr>
            <a:xfrm>
              <a:off x="12133686" y="4374392"/>
              <a:ext cx="527842" cy="527842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7" name="正方形/長方形 236"/>
            <p:cNvSpPr/>
            <p:nvPr/>
          </p:nvSpPr>
          <p:spPr>
            <a:xfrm>
              <a:off x="12661528" y="4374392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8" name="正方形/長方形 237"/>
            <p:cNvSpPr/>
            <p:nvPr/>
          </p:nvSpPr>
          <p:spPr>
            <a:xfrm>
              <a:off x="11078002" y="4896131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9" name="正方形/長方形 238"/>
            <p:cNvSpPr/>
            <p:nvPr/>
          </p:nvSpPr>
          <p:spPr>
            <a:xfrm>
              <a:off x="11605844" y="4896131"/>
              <a:ext cx="527842" cy="52784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0" name="正方形/長方形 239"/>
            <p:cNvSpPr/>
            <p:nvPr/>
          </p:nvSpPr>
          <p:spPr>
            <a:xfrm>
              <a:off x="12133686" y="4896131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1" name="正方形/長方形 240"/>
            <p:cNvSpPr/>
            <p:nvPr/>
          </p:nvSpPr>
          <p:spPr>
            <a:xfrm>
              <a:off x="12661528" y="4896131"/>
              <a:ext cx="527842" cy="52784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2" name="テキスト ボックス 241"/>
                <p:cNvSpPr txBox="1"/>
                <p:nvPr/>
              </p:nvSpPr>
              <p:spPr>
                <a:xfrm>
                  <a:off x="10623745" y="3859171"/>
                  <a:ext cx="45425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42" name="テキスト ボックス 2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23745" y="3859171"/>
                  <a:ext cx="454257" cy="523220"/>
                </a:xfrm>
                <a:prstGeom prst="rect">
                  <a:avLst/>
                </a:prstGeom>
                <a:blipFill>
                  <a:blip r:embed="rId4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3" name="テキスト ボックス 242"/>
                <p:cNvSpPr txBox="1"/>
                <p:nvPr/>
              </p:nvSpPr>
              <p:spPr>
                <a:xfrm>
                  <a:off x="10635517" y="4383221"/>
                  <a:ext cx="45425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43" name="テキスト ボックス 2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35517" y="4383221"/>
                  <a:ext cx="454257" cy="523220"/>
                </a:xfrm>
                <a:prstGeom prst="rect">
                  <a:avLst/>
                </a:prstGeom>
                <a:blipFill>
                  <a:blip r:embed="rId4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4" name="テキスト ボックス 243"/>
                <p:cNvSpPr txBox="1"/>
                <p:nvPr/>
              </p:nvSpPr>
              <p:spPr>
                <a:xfrm>
                  <a:off x="10647289" y="4907271"/>
                  <a:ext cx="45425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44" name="テキスト ボックス 2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47289" y="4907271"/>
                  <a:ext cx="454257" cy="523220"/>
                </a:xfrm>
                <a:prstGeom prst="rect">
                  <a:avLst/>
                </a:prstGeom>
                <a:blipFill>
                  <a:blip r:embed="rId4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5" name="テキスト ボックス 244"/>
                <p:cNvSpPr txBox="1"/>
                <p:nvPr/>
              </p:nvSpPr>
              <p:spPr>
                <a:xfrm>
                  <a:off x="11605844" y="2944506"/>
                  <a:ext cx="527842" cy="396302"/>
                </a:xfrm>
                <a:prstGeom prst="rect">
                  <a:avLst/>
                </a:prstGeom>
                <a:noFill/>
              </p:spPr>
              <p:txBody>
                <a:bodyPr wrap="square" rtlCol="0" anchor="b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45" name="テキスト ボックス 2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605844" y="2944506"/>
                  <a:ext cx="527842" cy="396302"/>
                </a:xfrm>
                <a:prstGeom prst="rect">
                  <a:avLst/>
                </a:prstGeom>
                <a:blipFill>
                  <a:blip r:embed="rId5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6" name="テキスト ボックス 245"/>
                <p:cNvSpPr txBox="1"/>
                <p:nvPr/>
              </p:nvSpPr>
              <p:spPr>
                <a:xfrm>
                  <a:off x="12133686" y="2944506"/>
                  <a:ext cx="527842" cy="396302"/>
                </a:xfrm>
                <a:prstGeom prst="rect">
                  <a:avLst/>
                </a:prstGeom>
                <a:noFill/>
              </p:spPr>
              <p:txBody>
                <a:bodyPr wrap="square" rtlCol="0" anchor="b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46" name="テキスト ボックス 2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33686" y="2944506"/>
                  <a:ext cx="527842" cy="396302"/>
                </a:xfrm>
                <a:prstGeom prst="rect">
                  <a:avLst/>
                </a:prstGeom>
                <a:blipFill>
                  <a:blip r:embed="rId5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7" name="テキスト ボックス 246"/>
                <p:cNvSpPr txBox="1"/>
                <p:nvPr/>
              </p:nvSpPr>
              <p:spPr>
                <a:xfrm>
                  <a:off x="12661528" y="2944506"/>
                  <a:ext cx="527842" cy="396302"/>
                </a:xfrm>
                <a:prstGeom prst="rect">
                  <a:avLst/>
                </a:prstGeom>
                <a:noFill/>
              </p:spPr>
              <p:txBody>
                <a:bodyPr wrap="square" rtlCol="0" anchor="b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800" i="1" dirty="0"/>
                </a:p>
              </p:txBody>
            </p:sp>
          </mc:Choice>
          <mc:Fallback xmlns="">
            <p:sp>
              <p:nvSpPr>
                <p:cNvPr id="247" name="テキスト ボックス 2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661528" y="2944506"/>
                  <a:ext cx="527842" cy="396302"/>
                </a:xfrm>
                <a:prstGeom prst="rect">
                  <a:avLst/>
                </a:prstGeom>
                <a:blipFill>
                  <a:blip r:embed="rId5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8" name="右矢印 247"/>
            <p:cNvSpPr/>
            <p:nvPr/>
          </p:nvSpPr>
          <p:spPr>
            <a:xfrm>
              <a:off x="9751541" y="3875474"/>
              <a:ext cx="895748" cy="946004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9" name="テキスト ボックス 248"/>
            <p:cNvSpPr txBox="1"/>
            <p:nvPr/>
          </p:nvSpPr>
          <p:spPr>
            <a:xfrm>
              <a:off x="9751541" y="4137290"/>
              <a:ext cx="854386" cy="3963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800" b="1" i="1" dirty="0" smtClean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Step 3</a:t>
              </a:r>
              <a:endParaRPr kumimoji="1" lang="ja-JP" altLang="en-US" sz="28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0" name="テキスト ボックス 249"/>
                <p:cNvSpPr txBox="1"/>
                <p:nvPr/>
              </p:nvSpPr>
              <p:spPr>
                <a:xfrm>
                  <a:off x="6672775" y="5518200"/>
                  <a:ext cx="31797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altLang="ja-JP" sz="2000" dirty="0" smtClean="0"/>
                    <a:t>※</a:t>
                  </a:r>
                  <a:r>
                    <a:rPr kumimoji="1" lang="en-US" altLang="ja-JP" sz="2000" dirty="0" smtClean="0"/>
                    <a:t> </a:t>
                  </a:r>
                  <a14:m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𝑟𝑒𝑠𝑢𝑙</m:t>
                      </m:r>
                      <m:sSub>
                        <m:sSub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kumimoji="1" lang="ja-JP" altLang="en-US" sz="2000" dirty="0" smtClean="0"/>
                    <a:t> が基準</a:t>
                  </a:r>
                  <a:endParaRPr kumimoji="1" lang="ja-JP" altLang="en-US" sz="2000" dirty="0"/>
                </a:p>
              </p:txBody>
            </p:sp>
          </mc:Choice>
          <mc:Fallback xmlns="">
            <p:sp>
              <p:nvSpPr>
                <p:cNvPr id="250" name="テキスト ボックス 2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72775" y="5518200"/>
                  <a:ext cx="3179700" cy="400110"/>
                </a:xfrm>
                <a:prstGeom prst="rect">
                  <a:avLst/>
                </a:prstGeom>
                <a:blipFill>
                  <a:blip r:embed="rId53"/>
                  <a:stretch>
                    <a:fillRect t="-11628" r="-1599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1" name="右矢印 250"/>
            <p:cNvSpPr/>
            <p:nvPr/>
          </p:nvSpPr>
          <p:spPr>
            <a:xfrm>
              <a:off x="6024938" y="3908024"/>
              <a:ext cx="895748" cy="946004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2" name="テキスト ボックス 251"/>
            <p:cNvSpPr txBox="1"/>
            <p:nvPr/>
          </p:nvSpPr>
          <p:spPr>
            <a:xfrm>
              <a:off x="6024939" y="4169840"/>
              <a:ext cx="854386" cy="3963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800" b="1" i="1" dirty="0" smtClean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Step 2</a:t>
              </a:r>
              <a:endParaRPr kumimoji="1" lang="ja-JP" altLang="en-US" sz="28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11237587" y="26512816"/>
            <a:ext cx="96396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kern="0" dirty="0" smtClean="0">
                <a:solidFill>
                  <a:srgbClr val="000000"/>
                </a:solidFill>
                <a:latin typeface="+mn-ea"/>
              </a:rPr>
              <a:t>片方</a:t>
            </a:r>
            <a:r>
              <a:rPr kumimoji="1" lang="ja-JP" altLang="en-US" sz="3200" kern="0" dirty="0">
                <a:solidFill>
                  <a:srgbClr val="000000"/>
                </a:solidFill>
                <a:latin typeface="+mn-ea"/>
              </a:rPr>
              <a:t>のコードクローン検出結果にしか</a:t>
            </a:r>
            <a:r>
              <a:rPr kumimoji="1" lang="ja-JP" altLang="en-US" sz="3200" kern="0" dirty="0" smtClean="0">
                <a:solidFill>
                  <a:srgbClr val="000000"/>
                </a:solidFill>
                <a:latin typeface="+mn-ea"/>
              </a:rPr>
              <a:t>含まれない</a:t>
            </a:r>
            <a:r>
              <a:rPr kumimoji="1" lang="en-US" altLang="ja-JP" sz="3200" kern="0" dirty="0" smtClean="0">
                <a:solidFill>
                  <a:srgbClr val="000000"/>
                </a:solidFill>
                <a:latin typeface="+mn-ea"/>
              </a:rPr>
              <a:t/>
            </a:r>
            <a:br>
              <a:rPr kumimoji="1" lang="en-US" altLang="ja-JP" sz="3200" kern="0" dirty="0" smtClean="0">
                <a:solidFill>
                  <a:srgbClr val="000000"/>
                </a:solidFill>
                <a:latin typeface="+mn-ea"/>
              </a:rPr>
            </a:br>
            <a:r>
              <a:rPr kumimoji="1" lang="ja-JP" altLang="en-US" sz="3200" kern="0" dirty="0" smtClean="0">
                <a:solidFill>
                  <a:srgbClr val="000000"/>
                </a:solidFill>
                <a:latin typeface="+mn-ea"/>
              </a:rPr>
              <a:t>クローンペア</a:t>
            </a:r>
            <a:r>
              <a:rPr kumimoji="1" lang="ja-JP" altLang="en-US" sz="3200" kern="0" dirty="0">
                <a:solidFill>
                  <a:srgbClr val="000000"/>
                </a:solidFill>
                <a:latin typeface="+mn-ea"/>
              </a:rPr>
              <a:t>のうち重要なものを優先的に開発者に</a:t>
            </a:r>
            <a:r>
              <a:rPr kumimoji="1" lang="ja-JP" altLang="en-US" sz="3200" kern="0" dirty="0" smtClean="0">
                <a:solidFill>
                  <a:srgbClr val="000000"/>
                </a:solidFill>
                <a:latin typeface="+mn-ea"/>
              </a:rPr>
              <a:t>提示</a:t>
            </a:r>
            <a:endParaRPr kumimoji="1" lang="ja-JP" altLang="en-US" sz="3200" kern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58775" y="28979443"/>
            <a:ext cx="19061606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bg1"/>
                </a:solidFill>
              </a:rPr>
              <a:t>[1] T. Wang, M. Harman, Y. </a:t>
            </a:r>
            <a:r>
              <a:rPr lang="en-US" altLang="ja-JP" dirty="0" err="1">
                <a:solidFill>
                  <a:schemeClr val="bg1"/>
                </a:solidFill>
              </a:rPr>
              <a:t>Jia</a:t>
            </a:r>
            <a:r>
              <a:rPr lang="en-US" altLang="ja-JP" dirty="0">
                <a:solidFill>
                  <a:schemeClr val="bg1"/>
                </a:solidFill>
              </a:rPr>
              <a:t>, and J. </a:t>
            </a:r>
            <a:r>
              <a:rPr lang="en-US" altLang="ja-JP" dirty="0" err="1">
                <a:solidFill>
                  <a:schemeClr val="bg1"/>
                </a:solidFill>
              </a:rPr>
              <a:t>Krinke</a:t>
            </a:r>
            <a:r>
              <a:rPr lang="en-US" altLang="ja-JP" dirty="0">
                <a:solidFill>
                  <a:schemeClr val="bg1"/>
                </a:solidFill>
              </a:rPr>
              <a:t>. Searching for better configurations: a rigorous approach to clone evaluation. In Proc. ESEC/FSE 2013, pp. 455–465, Saint Petersburg, Russian Federation, 2013.</a:t>
            </a:r>
          </a:p>
          <a:p>
            <a:endParaRPr lang="en-US" altLang="ja-JP" sz="700" dirty="0">
              <a:solidFill>
                <a:schemeClr val="bg1"/>
              </a:solidFill>
            </a:endParaRPr>
          </a:p>
          <a:p>
            <a:r>
              <a:rPr lang="en-US" altLang="ja-JP" dirty="0">
                <a:solidFill>
                  <a:schemeClr val="bg1"/>
                </a:solidFill>
              </a:rPr>
              <a:t>[2] S. </a:t>
            </a:r>
            <a:r>
              <a:rPr lang="en-US" altLang="ja-JP" dirty="0" err="1">
                <a:solidFill>
                  <a:schemeClr val="bg1"/>
                </a:solidFill>
              </a:rPr>
              <a:t>Bellon</a:t>
            </a:r>
            <a:r>
              <a:rPr lang="en-US" altLang="ja-JP" dirty="0">
                <a:solidFill>
                  <a:schemeClr val="bg1"/>
                </a:solidFill>
              </a:rPr>
              <a:t>, R. </a:t>
            </a:r>
            <a:r>
              <a:rPr lang="en-US" altLang="ja-JP" dirty="0" err="1">
                <a:solidFill>
                  <a:schemeClr val="bg1"/>
                </a:solidFill>
              </a:rPr>
              <a:t>Koschke</a:t>
            </a:r>
            <a:r>
              <a:rPr lang="en-US" altLang="ja-JP" dirty="0">
                <a:solidFill>
                  <a:schemeClr val="bg1"/>
                </a:solidFill>
              </a:rPr>
              <a:t>, G. </a:t>
            </a:r>
            <a:r>
              <a:rPr lang="en-US" altLang="ja-JP" dirty="0" err="1">
                <a:solidFill>
                  <a:schemeClr val="bg1"/>
                </a:solidFill>
              </a:rPr>
              <a:t>Antoniol</a:t>
            </a:r>
            <a:r>
              <a:rPr lang="en-US" altLang="ja-JP" dirty="0">
                <a:solidFill>
                  <a:schemeClr val="bg1"/>
                </a:solidFill>
              </a:rPr>
              <a:t>, J. </a:t>
            </a:r>
            <a:r>
              <a:rPr lang="en-US" altLang="ja-JP" dirty="0" err="1">
                <a:solidFill>
                  <a:schemeClr val="bg1"/>
                </a:solidFill>
              </a:rPr>
              <a:t>Krinke</a:t>
            </a:r>
            <a:r>
              <a:rPr lang="en-US" altLang="ja-JP" dirty="0">
                <a:solidFill>
                  <a:schemeClr val="bg1"/>
                </a:solidFill>
              </a:rPr>
              <a:t> and  E. Merlo. Comparison and Evaluation of Code Clone Detection Tools. IEEE Transactions on Software Engineering, Vol. 33, No. 9, pp. 577-591, 2007.</a:t>
            </a:r>
            <a:endParaRPr lang="ja-JP" altLang="en-US" sz="44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5398227" y="29805883"/>
            <a:ext cx="5644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dirty="0">
                <a:solidFill>
                  <a:schemeClr val="bg1"/>
                </a:solidFill>
              </a:rPr>
              <a:t>本研究は</a:t>
            </a:r>
            <a:r>
              <a:rPr lang="en-US" altLang="ja-JP" dirty="0">
                <a:solidFill>
                  <a:schemeClr val="bg1"/>
                </a:solidFill>
              </a:rPr>
              <a:t>JSPS </a:t>
            </a:r>
            <a:r>
              <a:rPr lang="ja-JP" altLang="en-US" dirty="0">
                <a:solidFill>
                  <a:schemeClr val="bg1"/>
                </a:solidFill>
              </a:rPr>
              <a:t>科研費</a:t>
            </a:r>
            <a:r>
              <a:rPr lang="en-US" altLang="ja-JP" dirty="0">
                <a:solidFill>
                  <a:schemeClr val="bg1"/>
                </a:solidFill>
              </a:rPr>
              <a:t>18H04094 </a:t>
            </a:r>
            <a:r>
              <a:rPr lang="ja-JP" altLang="en-US" dirty="0">
                <a:solidFill>
                  <a:schemeClr val="bg1"/>
                </a:solidFill>
              </a:rPr>
              <a:t>の助成を受けた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9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2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" grpId="0" animBg="1"/>
      <p:bldP spid="236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4724</TotalTime>
  <Words>415</Words>
  <Application>Microsoft Office PowerPoint</Application>
  <PresentationFormat>ユーザー設定</PresentationFormat>
  <Paragraphs>120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Noto Sans CJK JP Regular</vt:lpstr>
      <vt:lpstr>游ゴシック</vt:lpstr>
      <vt:lpstr>游ゴシック Light</vt:lpstr>
      <vt:lpstr>Arial</vt:lpstr>
      <vt:lpstr>Calibri</vt:lpstr>
      <vt:lpstr>Calibri Light</vt:lpstr>
      <vt:lpstr>Cambria Math</vt:lpstr>
      <vt:lpstr>Office 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Matsushima Kazuki</dc:creator>
  <cp:lastModifiedBy>Matsushima Kazuki</cp:lastModifiedBy>
  <cp:revision>99</cp:revision>
  <dcterms:created xsi:type="dcterms:W3CDTF">2019-08-19T03:00:17Z</dcterms:created>
  <dcterms:modified xsi:type="dcterms:W3CDTF">2019-08-28T07:58:32Z</dcterms:modified>
</cp:coreProperties>
</file>