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256" r:id="rId2"/>
    <p:sldId id="317" r:id="rId3"/>
    <p:sldId id="290" r:id="rId4"/>
    <p:sldId id="295" r:id="rId5"/>
    <p:sldId id="257" r:id="rId6"/>
    <p:sldId id="272" r:id="rId7"/>
    <p:sldId id="291" r:id="rId8"/>
    <p:sldId id="313" r:id="rId9"/>
    <p:sldId id="260" r:id="rId10"/>
    <p:sldId id="283" r:id="rId11"/>
    <p:sldId id="298" r:id="rId12"/>
    <p:sldId id="312" r:id="rId13"/>
    <p:sldId id="287" r:id="rId14"/>
    <p:sldId id="318" r:id="rId15"/>
    <p:sldId id="266" r:id="rId16"/>
    <p:sldId id="314" r:id="rId17"/>
    <p:sldId id="267" r:id="rId18"/>
  </p:sldIdLst>
  <p:sldSz cx="9144000" cy="6858000" type="screen4x3"/>
  <p:notesSz cx="9934575" cy="68024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克郎 井上" initials="克郎" lastIdx="7" clrIdx="0">
    <p:extLst>
      <p:ext uri="{19B8F6BF-5375-455C-9EA6-DF929625EA0E}">
        <p15:presenceInfo xmlns:p15="http://schemas.microsoft.com/office/powerpoint/2012/main" userId="960172256352bd67" providerId="Windows Live"/>
      </p:ext>
    </p:extLst>
  </p:cmAuthor>
  <p:cmAuthor id="2" name="hbsdbe@gmail.com" initials="h" lastIdx="3" clrIdx="1">
    <p:extLst>
      <p:ext uri="{19B8F6BF-5375-455C-9EA6-DF929625EA0E}">
        <p15:presenceInfo xmlns:p15="http://schemas.microsoft.com/office/powerpoint/2012/main" userId="a66fba9463a346f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CD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17" autoAdjust="0"/>
    <p:restoredTop sz="77448" autoAdjust="0"/>
  </p:normalViewPr>
  <p:slideViewPr>
    <p:cSldViewPr snapToGrid="0">
      <p:cViewPr>
        <p:scale>
          <a:sx n="50" d="100"/>
          <a:sy n="50" d="100"/>
        </p:scale>
        <p:origin x="2040" y="48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kir\kir-home\yuy-mymt\ccgrep_ses2019\slide\ex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ccgrep</c:v>
          </c:tx>
          <c:spPr>
            <a:pattFill prst="lgConfetti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>
              <a:solidFill>
                <a:schemeClr val="accent1">
                  <a:lumMod val="50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4677291518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B6B-4CF1-8F40-99941B7ECD9D}"/>
                </c:ext>
              </c:extLst>
            </c:dLbl>
            <c:dLbl>
              <c:idx val="1"/>
              <c:layout>
                <c:manualLayout>
                  <c:x val="0"/>
                  <c:y val="-4.6067787842964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6B-4CF1-8F40-99941B7ECD9D}"/>
                </c:ext>
              </c:extLst>
            </c:dLbl>
            <c:dLbl>
              <c:idx val="2"/>
              <c:layout>
                <c:manualLayout>
                  <c:x val="0"/>
                  <c:y val="-5.5281345411557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6B-4CF1-8F40-99941B7ECD9D}"/>
                </c:ext>
              </c:extLst>
            </c:dLbl>
            <c:dLbl>
              <c:idx val="3"/>
              <c:layout>
                <c:manualLayout>
                  <c:x val="-1.0185067526415994E-16"/>
                  <c:y val="-0.128989805960301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B6B-4CF1-8F40-99941B7ECD9D}"/>
                </c:ext>
              </c:extLst>
            </c:dLbl>
            <c:dLbl>
              <c:idx val="4"/>
              <c:layout>
                <c:manualLayout>
                  <c:x val="-1.0185067526415994E-16"/>
                  <c:y val="-3.6854230274371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B6B-4CF1-8F40-99941B7ECD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ANTLR</c:v>
                </c:pt>
                <c:pt idx="1">
                  <c:v>Ant</c:v>
                </c:pt>
                <c:pt idx="2">
                  <c:v>Git</c:v>
                </c:pt>
                <c:pt idx="3">
                  <c:v>PgSQL</c:v>
                </c:pt>
                <c:pt idx="4">
                  <c:v>Linux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1.56</c:v>
                </c:pt>
                <c:pt idx="1">
                  <c:v>2.1</c:v>
                </c:pt>
                <c:pt idx="2">
                  <c:v>1.51</c:v>
                </c:pt>
                <c:pt idx="3">
                  <c:v>2.23</c:v>
                </c:pt>
                <c:pt idx="4">
                  <c:v>25.29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B6B-4CF1-8F40-99941B7ECD9D}"/>
            </c:ext>
          </c:extLst>
        </c:ser>
        <c:ser>
          <c:idx val="1"/>
          <c:order val="1"/>
          <c:tx>
            <c:v>grep</c:v>
          </c:tx>
          <c:spPr>
            <a:pattFill prst="pct30">
              <a:fgClr>
                <a:srgbClr val="FF0000"/>
              </a:fgClr>
              <a:bgClr>
                <a:schemeClr val="bg1"/>
              </a:bgClr>
            </a:pattFill>
            <a:ln>
              <a:solidFill>
                <a:srgbClr val="FF0000"/>
              </a:solidFill>
            </a:ln>
            <a:effectLst/>
          </c:spPr>
          <c:invertIfNegative val="0"/>
          <c:dLbls>
            <c:dLbl>
              <c:idx val="3"/>
              <c:layout>
                <c:manualLayout>
                  <c:x val="-1.0185067526415994E-16"/>
                  <c:y val="-0.119776248391708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6B-4CF1-8F40-99941B7ECD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ANTLR</c:v>
                </c:pt>
                <c:pt idx="1">
                  <c:v>Ant</c:v>
                </c:pt>
                <c:pt idx="2">
                  <c:v>Git</c:v>
                </c:pt>
                <c:pt idx="3">
                  <c:v>PgSQL</c:v>
                </c:pt>
                <c:pt idx="4">
                  <c:v>Linux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0.38</c:v>
                </c:pt>
                <c:pt idx="1">
                  <c:v>0.51</c:v>
                </c:pt>
                <c:pt idx="2">
                  <c:v>0.2</c:v>
                </c:pt>
                <c:pt idx="3">
                  <c:v>0.42</c:v>
                </c:pt>
                <c:pt idx="4">
                  <c:v>4.66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B6B-4CF1-8F40-99941B7ECD9D}"/>
            </c:ext>
          </c:extLst>
        </c:ser>
        <c:ser>
          <c:idx val="2"/>
          <c:order val="2"/>
          <c:tx>
            <c:v>NCDSearch</c:v>
          </c:tx>
          <c:spPr>
            <a:pattFill prst="wdUpDiag">
              <a:fgClr>
                <a:srgbClr val="FFC000"/>
              </a:fgClr>
              <a:bgClr>
                <a:schemeClr val="bg1"/>
              </a:bgClr>
            </a:pattFill>
            <a:ln>
              <a:solidFill>
                <a:srgbClr val="FFC000"/>
              </a:solidFill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B6B-4CF1-8F40-99941B7ECD9D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B6B-4CF1-8F40-99941B7ECD9D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B6B-4CF1-8F40-99941B7ECD9D}"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B6B-4CF1-8F40-99941B7ECD9D}"/>
                </c:ext>
              </c:extLst>
            </c:dLbl>
            <c:dLbl>
              <c:idx val="4"/>
              <c:layout>
                <c:manualLayout>
                  <c:x val="1.4862204724408431E-3"/>
                  <c:y val="5.9851850347155083E-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B6B-4CF1-8F40-99941B7ECD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ANTLR</c:v>
                </c:pt>
                <c:pt idx="1">
                  <c:v>Ant</c:v>
                </c:pt>
                <c:pt idx="2">
                  <c:v>Git</c:v>
                </c:pt>
                <c:pt idx="3">
                  <c:v>PgSQL</c:v>
                </c:pt>
                <c:pt idx="4">
                  <c:v>Linux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5.56</c:v>
                </c:pt>
                <c:pt idx="1">
                  <c:v>11.79</c:v>
                </c:pt>
                <c:pt idx="2">
                  <c:v>8.32</c:v>
                </c:pt>
                <c:pt idx="3">
                  <c:v>16.57</c:v>
                </c:pt>
                <c:pt idx="4">
                  <c:v>361.55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B6B-4CF1-8F40-99941B7ECD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6427104"/>
        <c:axId val="1168019328"/>
      </c:barChart>
      <c:lineChart>
        <c:grouping val="standard"/>
        <c:varyColors val="0"/>
        <c:ser>
          <c:idx val="3"/>
          <c:order val="3"/>
          <c:tx>
            <c:v>行数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Sheet1!$B$11:$F$11</c:f>
              <c:numCache>
                <c:formatCode>General</c:formatCode>
                <c:ptCount val="5"/>
                <c:pt idx="0">
                  <c:v>60</c:v>
                </c:pt>
                <c:pt idx="1">
                  <c:v>138</c:v>
                </c:pt>
                <c:pt idx="2">
                  <c:v>90</c:v>
                </c:pt>
                <c:pt idx="3">
                  <c:v>177</c:v>
                </c:pt>
                <c:pt idx="4">
                  <c:v>3756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3B6B-4CF1-8F40-99941B7ECD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2493408"/>
        <c:axId val="561828112"/>
      </c:lineChart>
      <c:catAx>
        <c:axId val="316427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8019328"/>
        <c:crosses val="autoZero"/>
        <c:auto val="1"/>
        <c:lblAlgn val="ctr"/>
        <c:lblOffset val="100"/>
        <c:noMultiLvlLbl val="0"/>
      </c:catAx>
      <c:valAx>
        <c:axId val="1168019328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/>
                  <a:t>時間</a:t>
                </a:r>
                <a:r>
                  <a:rPr lang="en-US" altLang="ja-JP"/>
                  <a:t>[s]</a:t>
                </a:r>
                <a:endParaRPr lang="ja-JP" alt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6427104"/>
        <c:crosses val="autoZero"/>
        <c:crossBetween val="between"/>
      </c:valAx>
      <c:valAx>
        <c:axId val="56182811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ja-JP"/>
                  <a:t>KLOC</a:t>
                </a:r>
                <a:endParaRPr lang="ja-JP" alt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2493408"/>
        <c:crosses val="max"/>
        <c:crossBetween val="between"/>
      </c:valAx>
      <c:catAx>
        <c:axId val="1102493408"/>
        <c:scaling>
          <c:orientation val="minMax"/>
        </c:scaling>
        <c:delete val="1"/>
        <c:axPos val="b"/>
        <c:majorTickMark val="out"/>
        <c:minorTickMark val="none"/>
        <c:tickLblPos val="nextTo"/>
        <c:crossAx val="5618281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7295" y="0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92BB1-5B62-40C4-9CBF-3E611EF40646}" type="datetimeFigureOut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461136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7295" y="6461136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C4F9D-16FD-4E79-BF77-9679EB0304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9497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7295" y="0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4BEA0-F2A8-43E5-B67F-EFCADE4014F3}" type="datetimeFigureOut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63875" cy="2297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458" y="3273673"/>
            <a:ext cx="7947659" cy="26784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1136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7295" y="6461136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9AAFC-EA4B-4AEE-9AB9-2AC26C6DE19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78238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dirty="0"/>
              <a:t>00:00-00:53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38467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07:56-08:49</a:t>
            </a:r>
          </a:p>
          <a:p>
            <a:r>
              <a:rPr kumimoji="1" lang="ja-JP" altLang="en-US" dirty="0"/>
              <a:t>検索の前に文字列のクエリをトークン分解，パーサを構築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8308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08:49-09:42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08017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09:42-10:35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変数が</a:t>
            </a:r>
            <a:r>
              <a:rPr kumimoji="1" lang="en-US" altLang="ja-JP" dirty="0"/>
              <a:t>null</a:t>
            </a:r>
            <a:r>
              <a:rPr kumimoji="1" lang="ja-JP" altLang="en-US" dirty="0"/>
              <a:t>なら値を代入して返すような関数</a:t>
            </a:r>
            <a:endParaRPr kumimoji="1" lang="en-US" altLang="ja-JP" dirty="0"/>
          </a:p>
          <a:p>
            <a:r>
              <a:rPr kumimoji="1" lang="ja-JP" altLang="en-US" dirty="0"/>
              <a:t>出力のオプションはマッチした行番号とコード全体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ファイル名，行番号，コード</a:t>
            </a:r>
            <a:endParaRPr kumimoji="1" lang="en-US" altLang="ja-JP" dirty="0"/>
          </a:p>
          <a:p>
            <a:r>
              <a:rPr kumimoji="1" lang="en-US" altLang="ja-JP" dirty="0"/>
              <a:t>…</a:t>
            </a:r>
            <a:r>
              <a:rPr kumimoji="1" lang="ja-JP" altLang="en-US" dirty="0"/>
              <a:t>は</a:t>
            </a:r>
            <a:r>
              <a:rPr kumimoji="1" lang="en-US" altLang="ja-JP" dirty="0"/>
              <a:t>…</a:t>
            </a:r>
            <a:r>
              <a:rPr kumimoji="1" lang="ja-JP" altLang="en-US" dirty="0"/>
              <a:t>に置き換えられてマッチしている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519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10:35-</a:t>
            </a:r>
            <a:r>
              <a:rPr lang="en-US" altLang="ja-JP" dirty="0"/>
              <a:t>11:28</a:t>
            </a:r>
            <a:endParaRPr kumimoji="1" lang="en-US" altLang="ja-JP" dirty="0"/>
          </a:p>
          <a:p>
            <a:r>
              <a:rPr kumimoji="1" lang="ja-JP" altLang="en-US" dirty="0"/>
              <a:t>空白コメントは毎回明示的に指定</a:t>
            </a:r>
            <a:endParaRPr kumimoji="1" lang="en-US" altLang="ja-JP" dirty="0"/>
          </a:p>
          <a:p>
            <a:r>
              <a:rPr kumimoji="1" lang="ja-JP" altLang="en-US" dirty="0"/>
              <a:t>何も書かなくても自動的に削除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毎回パターンを書く</a:t>
            </a:r>
            <a:endParaRPr kumimoji="1" lang="en-US" altLang="ja-JP" dirty="0"/>
          </a:p>
          <a:p>
            <a:r>
              <a:rPr kumimoji="1" lang="ja-JP" altLang="en-US" dirty="0"/>
              <a:t>適当な識別子を描くだけで自動的にノーマライズする</a:t>
            </a:r>
            <a:endParaRPr kumimoji="1" lang="en-US" altLang="ja-JP" dirty="0"/>
          </a:p>
          <a:p>
            <a:r>
              <a:rPr kumimoji="1" lang="ja-JP" altLang="en-US" dirty="0"/>
              <a:t>固定したければ</a:t>
            </a:r>
            <a:r>
              <a:rPr kumimoji="1" lang="en-US" altLang="ja-JP" dirty="0"/>
              <a:t>$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括弧の釣合いを考慮したマッチング</a:t>
            </a:r>
            <a:endParaRPr kumimoji="1" lang="en-US" altLang="ja-JP" dirty="0"/>
          </a:p>
          <a:p>
            <a:r>
              <a:rPr kumimoji="1" lang="en-US" altLang="ja-JP" dirty="0"/>
              <a:t>grep</a:t>
            </a:r>
            <a:r>
              <a:rPr kumimoji="1" lang="ja-JP" altLang="en-US" dirty="0"/>
              <a:t>の正規表現ではうまく書けない</a:t>
            </a:r>
            <a:endParaRPr kumimoji="1" lang="en-US" altLang="ja-JP" dirty="0"/>
          </a:p>
          <a:p>
            <a:r>
              <a:rPr kumimoji="1" lang="en-US" altLang="ja-JP" dirty="0"/>
              <a:t>$$</a:t>
            </a:r>
            <a:r>
              <a:rPr kumimoji="1" lang="ja-JP" altLang="en-US" dirty="0"/>
              <a:t>を書くだけ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0465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11:28-12:21</a:t>
            </a:r>
          </a:p>
          <a:p>
            <a:r>
              <a:rPr lang="ja-JP" altLang="en-US" dirty="0"/>
              <a:t>タイプ</a:t>
            </a:r>
            <a:r>
              <a:rPr lang="en-US" altLang="ja-JP" dirty="0"/>
              <a:t>1</a:t>
            </a:r>
            <a:r>
              <a:rPr lang="ja-JP" altLang="en-US" dirty="0" err="1"/>
              <a:t>，</a:t>
            </a:r>
            <a:r>
              <a:rPr lang="en-US" altLang="ja-JP" dirty="0"/>
              <a:t>2</a:t>
            </a:r>
            <a:r>
              <a:rPr lang="ja-JP" altLang="en-US" dirty="0"/>
              <a:t>クローンを簡単に検索できるかを確かめる</a:t>
            </a:r>
            <a:endParaRPr lang="en-US" altLang="ja-JP" dirty="0"/>
          </a:p>
          <a:p>
            <a:r>
              <a:rPr lang="ja-JP" altLang="en-US" dirty="0"/>
              <a:t>データセットにあるクローンペアの片方をクエリとしてもう一方を見つけられるかを調べる</a:t>
            </a:r>
            <a:endParaRPr lang="en-US" dirty="0"/>
          </a:p>
          <a:p>
            <a:r>
              <a:rPr lang="ja-JP" altLang="en-US" dirty="0"/>
              <a:t>データセットは</a:t>
            </a:r>
            <a:r>
              <a:rPr lang="en-US" altLang="ja-JP" dirty="0" err="1"/>
              <a:t>BigCloneBench</a:t>
            </a:r>
            <a:r>
              <a:rPr lang="ja-JP" altLang="en-US" dirty="0"/>
              <a:t>という</a:t>
            </a:r>
            <a:r>
              <a:rPr lang="en-US" altLang="ja-JP" dirty="0"/>
              <a:t>Java</a:t>
            </a:r>
            <a:r>
              <a:rPr lang="ja-JP" altLang="en-US" dirty="0"/>
              <a:t>のクローンペアの集合で，タイプ</a:t>
            </a:r>
            <a:r>
              <a:rPr lang="en-US" altLang="ja-JP" dirty="0"/>
              <a:t>1,2</a:t>
            </a:r>
            <a:r>
              <a:rPr lang="ja-JP" altLang="en-US" dirty="0"/>
              <a:t>とタグ付けされたものを使用</a:t>
            </a:r>
            <a:endParaRPr lang="en-US" altLang="ja-JP" dirty="0"/>
          </a:p>
          <a:p>
            <a:endParaRPr lang="en-US" dirty="0"/>
          </a:p>
          <a:p>
            <a:r>
              <a:rPr lang="ja-JP" altLang="en-US" dirty="0"/>
              <a:t>結果はこれ．非検出ペアがあるがコードを確かめるとタイプ</a:t>
            </a:r>
            <a:r>
              <a:rPr lang="en-US" altLang="ja-JP" dirty="0"/>
              <a:t>1,2</a:t>
            </a:r>
            <a:r>
              <a:rPr lang="ja-JP" altLang="en-US" dirty="0" err="1"/>
              <a:t>でなく</a:t>
            </a:r>
            <a:r>
              <a:rPr lang="ja-JP" altLang="en-US" dirty="0"/>
              <a:t>データセットの誤りと分かったので結局は全て見つけられた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コード片をそのまま与えればタイプ</a:t>
            </a:r>
            <a:r>
              <a:rPr lang="en-US" altLang="ja-JP" dirty="0"/>
              <a:t>1,2</a:t>
            </a:r>
            <a:r>
              <a:rPr lang="ja-JP" altLang="en-US" dirty="0"/>
              <a:t>クローンを検索できる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666530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12:21-</a:t>
            </a:r>
            <a:r>
              <a:rPr kumimoji="1" lang="en-US" altLang="ja-JP" dirty="0"/>
              <a:t>13:14</a:t>
            </a:r>
            <a:endParaRPr lang="en-US" altLang="ja-JP" dirty="0"/>
          </a:p>
          <a:p>
            <a:r>
              <a:rPr lang="ja-JP" altLang="en-US" dirty="0"/>
              <a:t>検索対象は</a:t>
            </a:r>
            <a:r>
              <a:rPr lang="en-US" altLang="ja-JP" dirty="0"/>
              <a:t>Java</a:t>
            </a:r>
            <a:r>
              <a:rPr lang="ja-JP" altLang="en-US" dirty="0"/>
              <a:t>と</a:t>
            </a:r>
            <a:r>
              <a:rPr lang="en-US" altLang="ja-JP" dirty="0"/>
              <a:t>C</a:t>
            </a:r>
            <a:r>
              <a:rPr lang="ja-JP" altLang="en-US" dirty="0"/>
              <a:t>で書かれた</a:t>
            </a:r>
            <a:r>
              <a:rPr lang="en-US" altLang="ja-JP" dirty="0"/>
              <a:t>5</a:t>
            </a:r>
            <a:r>
              <a:rPr lang="ja-JP" altLang="en-US" dirty="0"/>
              <a:t>プロジェクト</a:t>
            </a:r>
            <a:endParaRPr lang="en-US" altLang="ja-JP" dirty="0"/>
          </a:p>
          <a:p>
            <a:r>
              <a:rPr lang="ja-JP" altLang="en-US" dirty="0"/>
              <a:t>比較ツールは</a:t>
            </a:r>
            <a:r>
              <a:rPr lang="en-US" altLang="ja-JP" dirty="0"/>
              <a:t>grep</a:t>
            </a:r>
            <a:r>
              <a:rPr lang="ja-JP" altLang="en-US" dirty="0"/>
              <a:t>と既存クローン検索ツールの</a:t>
            </a:r>
            <a:r>
              <a:rPr lang="en-US" altLang="ja-JP" dirty="0"/>
              <a:t>NCDS</a:t>
            </a:r>
          </a:p>
          <a:p>
            <a:r>
              <a:rPr lang="ja-JP" altLang="en-US" dirty="0"/>
              <a:t>実行環境は</a:t>
            </a:r>
            <a:r>
              <a:rPr lang="en-US" altLang="ja-JP" dirty="0"/>
              <a:t>Windows</a:t>
            </a:r>
            <a:r>
              <a:rPr lang="ja-JP" altLang="en-US" dirty="0"/>
              <a:t>のワークステーション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037044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13:14-</a:t>
            </a:r>
            <a:r>
              <a:rPr lang="en-US" altLang="ja-JP" dirty="0"/>
              <a:t>14:07</a:t>
            </a:r>
            <a:endParaRPr kumimoji="1" lang="en-US" altLang="ja-JP" dirty="0"/>
          </a:p>
          <a:p>
            <a:r>
              <a:rPr kumimoji="1" lang="ja-JP" altLang="en-US" dirty="0"/>
              <a:t>クエリは三項演算子，</a:t>
            </a:r>
            <a:r>
              <a:rPr kumimoji="1" lang="en-US" altLang="ja-JP" dirty="0"/>
              <a:t>grep</a:t>
            </a:r>
            <a:r>
              <a:rPr kumimoji="1" lang="ja-JP" altLang="en-US" dirty="0" err="1"/>
              <a:t>には</a:t>
            </a:r>
            <a:r>
              <a:rPr kumimoji="1" lang="ja-JP" altLang="en-US" dirty="0"/>
              <a:t>対応するパターンを用意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横軸は対象プロジェクト，棒グラフは検索時間，折れ線はターゲットの行数</a:t>
            </a:r>
            <a:endParaRPr kumimoji="1" lang="en-US" altLang="ja-JP" dirty="0"/>
          </a:p>
          <a:p>
            <a:r>
              <a:rPr kumimoji="1" lang="ja-JP" altLang="en-US" dirty="0"/>
              <a:t>検索時間はプロジェクトサイズに比例</a:t>
            </a:r>
            <a:endParaRPr kumimoji="1" lang="en-US" altLang="ja-JP" dirty="0"/>
          </a:p>
          <a:p>
            <a:r>
              <a:rPr kumimoji="1" lang="en-US" altLang="ja-JP" dirty="0"/>
              <a:t>Grep</a:t>
            </a:r>
            <a:r>
              <a:rPr kumimoji="1" lang="ja-JP" altLang="en-US" dirty="0"/>
              <a:t>は早いがクエリが作りにくい</a:t>
            </a:r>
            <a:endParaRPr kumimoji="1" lang="en-US" altLang="ja-JP" dirty="0"/>
          </a:p>
          <a:p>
            <a:r>
              <a:rPr kumimoji="1" lang="en-US" altLang="ja-JP" dirty="0"/>
              <a:t>NCDS</a:t>
            </a:r>
            <a:r>
              <a:rPr kumimoji="1" lang="ja-JP" altLang="en-US" dirty="0"/>
              <a:t>は時間がかかり，結果を見ると関係ないクローンが多数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クエリ</a:t>
            </a:r>
            <a:r>
              <a:rPr kumimoji="1" lang="en-US" altLang="ja-JP" dirty="0"/>
              <a:t>A</a:t>
            </a:r>
            <a:r>
              <a:rPr kumimoji="1" lang="ja-JP" altLang="en-US" dirty="0"/>
              <a:t>以外に</a:t>
            </a:r>
            <a:r>
              <a:rPr kumimoji="1" lang="en-US" altLang="ja-JP" dirty="0"/>
              <a:t>$$</a:t>
            </a:r>
            <a:r>
              <a:rPr kumimoji="1" lang="ja-JP" altLang="en-US" dirty="0"/>
              <a:t>を使った場合でも</a:t>
            </a:r>
            <a:r>
              <a:rPr kumimoji="1" lang="en-US" altLang="ja-JP" dirty="0"/>
              <a:t>Linux</a:t>
            </a:r>
            <a:r>
              <a:rPr kumimoji="1" lang="ja-JP" altLang="en-US" dirty="0"/>
              <a:t>で</a:t>
            </a:r>
            <a:r>
              <a:rPr kumimoji="1" lang="en-US" altLang="ja-JP" dirty="0"/>
              <a:t>30</a:t>
            </a:r>
            <a:r>
              <a:rPr kumimoji="1" lang="ja-JP" altLang="en-US" dirty="0"/>
              <a:t>秒程度とさほど変わらない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手軽に検索可能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07641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14:07-15:00</a:t>
            </a:r>
          </a:p>
          <a:p>
            <a:r>
              <a:rPr lang="ja-JP" altLang="en-US" dirty="0"/>
              <a:t>ソースコードに特化した</a:t>
            </a:r>
            <a:r>
              <a:rPr lang="en-US" altLang="ja-JP" dirty="0"/>
              <a:t>grep</a:t>
            </a:r>
            <a:r>
              <a:rPr lang="ja-JP" altLang="en-US" dirty="0"/>
              <a:t>ツールを開発</a:t>
            </a:r>
            <a:endParaRPr lang="en-US" altLang="ja-JP" dirty="0"/>
          </a:p>
          <a:p>
            <a:r>
              <a:rPr lang="ja-JP" altLang="en-US" dirty="0"/>
              <a:t>クエリや性能，時間で実用性を確認</a:t>
            </a:r>
            <a:endParaRPr lang="en-US" altLang="ja-JP" dirty="0"/>
          </a:p>
          <a:p>
            <a:r>
              <a:rPr lang="ja-JP" altLang="en-US" dirty="0"/>
              <a:t>今後の課題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035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dirty="0"/>
              <a:t>00:53-</a:t>
            </a:r>
            <a:r>
              <a:rPr kumimoji="1" lang="en-US" altLang="ja-JP" dirty="0"/>
              <a:t>01:46</a:t>
            </a:r>
            <a:endParaRPr lang="en-US" altLang="ja-JP" sz="1200" dirty="0"/>
          </a:p>
          <a:p>
            <a:r>
              <a:rPr lang="ja-JP" altLang="en-US" sz="1200" dirty="0"/>
              <a:t>コード検索はよく行われる</a:t>
            </a:r>
            <a:endParaRPr lang="en-US" altLang="ja-JP" sz="1200" dirty="0"/>
          </a:p>
          <a:p>
            <a:r>
              <a:rPr lang="ja-JP" altLang="en-US" sz="1200" dirty="0"/>
              <a:t>特に</a:t>
            </a:r>
            <a:r>
              <a:rPr lang="en-US" altLang="ja-JP" sz="1200" dirty="0"/>
              <a:t>…</a:t>
            </a:r>
            <a:r>
              <a:rPr lang="ja-JP" altLang="en-US" sz="1200" dirty="0"/>
              <a:t>三項演算子で比較する例など　</a:t>
            </a:r>
            <a:r>
              <a:rPr lang="en-US" altLang="ja-JP" sz="1200" dirty="0"/>
              <a:t>…</a:t>
            </a:r>
            <a:r>
              <a:rPr lang="ja-JP" altLang="en-US" sz="1200" dirty="0"/>
              <a:t>で便利</a:t>
            </a:r>
            <a:endParaRPr lang="en-US" altLang="ja-JP" sz="1200" dirty="0"/>
          </a:p>
          <a:p>
            <a:endParaRPr lang="en-US" altLang="ja-JP" sz="1200" dirty="0"/>
          </a:p>
          <a:p>
            <a:r>
              <a:rPr lang="ja-JP" altLang="en-US" sz="1200" dirty="0"/>
              <a:t>ツールはある変数名など</a:t>
            </a:r>
            <a:endParaRPr lang="en-US" altLang="ja-JP" sz="1200" dirty="0"/>
          </a:p>
          <a:p>
            <a:r>
              <a:rPr lang="ja-JP" altLang="en-US" sz="1200" dirty="0"/>
              <a:t>コードクローンという全く同じ・類似したコード片を探す</a:t>
            </a:r>
            <a:endParaRPr lang="en-US" altLang="ja-JP" sz="1200" dirty="0"/>
          </a:p>
          <a:p>
            <a:r>
              <a:rPr lang="en-US" altLang="ja-JP" sz="1200" dirty="0"/>
              <a:t>Grep</a:t>
            </a:r>
            <a:r>
              <a:rPr lang="ja-JP" altLang="en-US" sz="1200" dirty="0"/>
              <a:t>は空白などを無視できない</a:t>
            </a:r>
            <a:endParaRPr lang="en-US" altLang="ja-JP" sz="1200" dirty="0"/>
          </a:p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1585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01:46-02:39</a:t>
            </a:r>
          </a:p>
          <a:p>
            <a:r>
              <a:rPr kumimoji="1" lang="en-US" altLang="ja-JP" dirty="0"/>
              <a:t>2</a:t>
            </a:r>
            <a:r>
              <a:rPr kumimoji="1" lang="ja-JP" altLang="en-US" dirty="0" err="1"/>
              <a:t>つに</a:t>
            </a:r>
            <a:r>
              <a:rPr kumimoji="1" lang="ja-JP" altLang="en-US" dirty="0"/>
              <a:t>分類</a:t>
            </a:r>
            <a:endParaRPr kumimoji="1" lang="en-US" altLang="ja-JP" dirty="0"/>
          </a:p>
          <a:p>
            <a:r>
              <a:rPr kumimoji="1" lang="ja-JP" altLang="en-US" dirty="0"/>
              <a:t>全は</a:t>
            </a:r>
            <a:r>
              <a:rPr kumimoji="1" lang="en-US" altLang="ja-JP" dirty="0"/>
              <a:t>CCF</a:t>
            </a:r>
            <a:r>
              <a:rPr kumimoji="1" lang="ja-JP" altLang="en-US" dirty="0"/>
              <a:t>など多い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特定は</a:t>
            </a:r>
            <a:r>
              <a:rPr kumimoji="1" lang="en-US" altLang="ja-JP" dirty="0"/>
              <a:t>…</a:t>
            </a:r>
            <a:r>
              <a:rPr kumimoji="1" lang="ja-JP" altLang="en-US" dirty="0"/>
              <a:t>があるがまだ少ない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8867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02:39-03:32</a:t>
            </a:r>
          </a:p>
          <a:p>
            <a:r>
              <a:rPr kumimoji="1" lang="ja-JP" altLang="en-US" dirty="0"/>
              <a:t>三項演算子を探す例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全は大変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grep</a:t>
            </a:r>
            <a:r>
              <a:rPr kumimoji="1" lang="ja-JP" altLang="en-US" dirty="0"/>
              <a:t>の</a:t>
            </a:r>
            <a:r>
              <a:rPr kumimoji="1" lang="en-US" altLang="ja-JP" dirty="0"/>
              <a:t>UI</a:t>
            </a:r>
            <a:r>
              <a:rPr kumimoji="1" lang="ja-JP" altLang="en-US" dirty="0"/>
              <a:t>は良いが書きにくいクエリが複雑に</a:t>
            </a:r>
            <a:endParaRPr kumimoji="1" lang="en-US" altLang="ja-JP" dirty="0"/>
          </a:p>
          <a:p>
            <a:r>
              <a:rPr kumimoji="1" lang="en-US" altLang="ja-JP" dirty="0"/>
              <a:t>…</a:t>
            </a:r>
            <a:r>
              <a:rPr kumimoji="1" lang="ja-JP" altLang="en-US" dirty="0"/>
              <a:t>は時間や精度に問題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8727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03:32-04:25</a:t>
            </a:r>
          </a:p>
          <a:p>
            <a:r>
              <a:rPr kumimoji="1" lang="ja-JP" altLang="en-US" dirty="0"/>
              <a:t>ちょうど似たクローンを検索するツール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トークンに分解してトークン単位でマッチングをとる</a:t>
            </a:r>
            <a:endParaRPr kumimoji="1" lang="en-US" altLang="ja-JP" dirty="0"/>
          </a:p>
          <a:p>
            <a:r>
              <a:rPr kumimoji="1" lang="en-US" altLang="ja-JP" dirty="0"/>
              <a:t>Grep</a:t>
            </a:r>
            <a:r>
              <a:rPr kumimoji="1" lang="ja-JP" altLang="en-US" dirty="0"/>
              <a:t>の文字列</a:t>
            </a:r>
            <a:r>
              <a:rPr kumimoji="1" lang="en-US" altLang="ja-JP" dirty="0"/>
              <a:t>…</a:t>
            </a:r>
            <a:r>
              <a:rPr kumimoji="1" lang="ja-JP" altLang="en-US" dirty="0"/>
              <a:t>に対してトークン単位の正規表現</a:t>
            </a:r>
            <a:endParaRPr kumimoji="1" lang="en-US" altLang="ja-JP" dirty="0"/>
          </a:p>
          <a:p>
            <a:r>
              <a:rPr kumimoji="1" lang="ja-JP" altLang="en-US" dirty="0"/>
              <a:t>時間，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4778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04:25-05:18</a:t>
            </a:r>
          </a:p>
          <a:p>
            <a:r>
              <a:rPr kumimoji="1" lang="ja-JP" altLang="en-US" dirty="0"/>
              <a:t>タイプ</a:t>
            </a:r>
            <a:r>
              <a:rPr kumimoji="1" lang="en-US" altLang="ja-JP" dirty="0"/>
              <a:t>1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タイプ</a:t>
            </a:r>
            <a:r>
              <a:rPr kumimoji="1" lang="en-US" altLang="ja-JP" dirty="0"/>
              <a:t>2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探したいコードの構造がある程度分かっていればタイプ</a:t>
            </a:r>
            <a:r>
              <a:rPr kumimoji="1" lang="en-US" altLang="ja-JP" dirty="0"/>
              <a:t>3</a:t>
            </a:r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93294-AF14-40F1-BC5D-DE1B12F678F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55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05:18-06:11</a:t>
            </a:r>
          </a:p>
          <a:p>
            <a:r>
              <a:rPr kumimoji="1" lang="ja-JP" altLang="en-US" dirty="0"/>
              <a:t>任意のコード片を与える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93294-AF14-40F1-BC5D-DE1B12F678F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373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06:11-07:04</a:t>
            </a:r>
          </a:p>
          <a:p>
            <a:r>
              <a:rPr kumimoji="1" lang="en-US" altLang="ja-JP" dirty="0"/>
              <a:t>g3</a:t>
            </a:r>
            <a:r>
              <a:rPr kumimoji="1" lang="ja-JP" altLang="en-US" dirty="0"/>
              <a:t>の閉じ括弧では開き括弧が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つ多くなるので終了せず</a:t>
            </a:r>
            <a:r>
              <a:rPr kumimoji="1" lang="en-US" altLang="ja-JP" dirty="0" err="1"/>
              <a:t>a+b</a:t>
            </a:r>
            <a:r>
              <a:rPr kumimoji="1" lang="ja-JP" altLang="en-US" dirty="0"/>
              <a:t>のところまでマッチ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While</a:t>
            </a:r>
            <a:r>
              <a:rPr kumimoji="1" lang="ja-JP" altLang="en-US" dirty="0"/>
              <a:t>文</a:t>
            </a:r>
            <a:r>
              <a:rPr kumimoji="1" lang="en-US" altLang="ja-JP" dirty="0"/>
              <a:t>a++;print(a)</a:t>
            </a:r>
          </a:p>
          <a:p>
            <a:r>
              <a:rPr kumimoji="1" lang="ja-JP" altLang="en-US" dirty="0"/>
              <a:t>同様に</a:t>
            </a:r>
            <a:r>
              <a:rPr kumimoji="1" lang="en-US" altLang="ja-JP" dirty="0"/>
              <a:t>if</a:t>
            </a:r>
            <a:r>
              <a:rPr kumimoji="1" lang="ja-JP" altLang="en-US" dirty="0"/>
              <a:t>の中の</a:t>
            </a:r>
            <a:r>
              <a:rPr kumimoji="1" lang="en-US" altLang="ja-JP" dirty="0"/>
              <a:t>print</a:t>
            </a:r>
            <a:r>
              <a:rPr kumimoji="1" lang="en-US" altLang="ja-JP" baseline="0" dirty="0"/>
              <a:t> </a:t>
            </a:r>
            <a:r>
              <a:rPr kumimoji="1" lang="ja-JP" altLang="en-US" dirty="0" err="1"/>
              <a:t>には</a:t>
            </a:r>
            <a:r>
              <a:rPr kumimoji="1" lang="ja-JP" altLang="en-US" dirty="0"/>
              <a:t>マッチせず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つ目の</a:t>
            </a:r>
            <a:r>
              <a:rPr kumimoji="1" lang="en-US" altLang="ja-JP" dirty="0"/>
              <a:t>print</a:t>
            </a:r>
            <a:r>
              <a:rPr kumimoji="1" lang="ja-JP" altLang="en-US" dirty="0" err="1"/>
              <a:t>まで</a:t>
            </a:r>
            <a:r>
              <a:rPr kumimoji="1" lang="ja-JP" altLang="en-US" dirty="0"/>
              <a:t>マッチ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1,2</a:t>
            </a:r>
            <a:r>
              <a:rPr kumimoji="1" lang="ja-JP" altLang="en-US" dirty="0"/>
              <a:t>にマッチして、また</a:t>
            </a:r>
            <a:r>
              <a:rPr kumimoji="1" lang="en-US" altLang="ja-JP" dirty="0"/>
              <a:t>…</a:t>
            </a:r>
          </a:p>
          <a:p>
            <a:r>
              <a:rPr kumimoji="1" lang="ja-JP" altLang="en-US" dirty="0"/>
              <a:t>括弧が無いけど括弧の対応？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任意のプログラム断片</a:t>
            </a:r>
            <a:endParaRPr kumimoji="1" lang="en-US" altLang="ja-JP" dirty="0"/>
          </a:p>
          <a:p>
            <a:r>
              <a:rPr kumimoji="1" lang="ja-JP" altLang="en-US" dirty="0"/>
              <a:t>　　　対応が</a:t>
            </a:r>
            <a:r>
              <a:rPr kumimoji="1" lang="en-US" altLang="ja-JP" dirty="0"/>
              <a:t>…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取れてないものを排除？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はじく例を追加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50548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07:04-07:56</a:t>
            </a:r>
          </a:p>
          <a:p>
            <a:r>
              <a:rPr kumimoji="1" lang="ja-JP" altLang="en-US" dirty="0"/>
              <a:t>さらに詳細に制御できる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+</a:t>
            </a:r>
            <a:r>
              <a:rPr kumimoji="1" lang="ja-JP" altLang="en-US" dirty="0"/>
              <a:t>か</a:t>
            </a:r>
            <a:r>
              <a:rPr kumimoji="1" lang="en-US" altLang="ja-JP" dirty="0"/>
              <a:t>-</a:t>
            </a:r>
            <a:r>
              <a:rPr kumimoji="1" lang="ja-JP" altLang="en-US" dirty="0"/>
              <a:t>のみにマッチ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1652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dirty="0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A05C196C-202C-44DA-B511-44E8B803B6C1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275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4CCF0-C4FA-40B5-BB4E-DC48A95FE40D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971641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4CCF0-C4FA-40B5-BB4E-DC48A95FE40D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583529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4DF3F-0793-49CB-9C0F-2F3125A9BB96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1560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A4532D-2946-4FA3-9ED7-92B5BE992400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1584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474EAC-C0EA-44EF-A1B1-9AEB31254E83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1636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447888-ACEA-4AF7-A090-58CA1A3B5A40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983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23D849-D6CF-4296-9B10-C4D26E1FC0A6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67332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7CECE9-6FE8-4CAF-9D78-8615411DF299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841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4CCF0-C4FA-40B5-BB4E-DC48A95FE40D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0517322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52C512-0A42-4524-ACD5-7D8922EEDEF5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782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dirty="0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0024CCF0-C4FA-40B5-BB4E-DC48A95FE40D}" type="datetime1">
              <a:rPr kumimoji="1" lang="ja-JP" altLang="en-US" smtClean="0"/>
              <a:t>2019/8/31</a:t>
            </a:fld>
            <a:endParaRPr kumimoji="1" lang="ja-JP" altLang="en-US" dirty="0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kumimoji="1" lang="ja-JP" altLang="en-US" dirty="0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266869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799" y="1484313"/>
            <a:ext cx="7913451" cy="1470025"/>
          </a:xfrm>
        </p:spPr>
        <p:txBody>
          <a:bodyPr/>
          <a:lstStyle/>
          <a:p>
            <a:r>
              <a:rPr lang="en-US" altLang="ja-JP" sz="3600" dirty="0"/>
              <a:t>grep</a:t>
            </a:r>
            <a:r>
              <a:rPr lang="ja-JP" altLang="en-US" sz="3600" dirty="0"/>
              <a:t>風コードクローン検索ツールの提案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z="2800" dirty="0"/>
              <a:t>宮本裕也　　</a:t>
            </a:r>
            <a:r>
              <a:rPr lang="ja-JP" altLang="en-US" sz="2800" dirty="0"/>
              <a:t>井上克郎</a:t>
            </a:r>
            <a:endParaRPr lang="en-US" altLang="ja-JP" sz="2800" dirty="0"/>
          </a:p>
          <a:p>
            <a:endParaRPr lang="en-US" altLang="ja-JP" sz="2800" baseline="30000" dirty="0"/>
          </a:p>
          <a:p>
            <a:r>
              <a:rPr lang="ja-JP" altLang="en-US" sz="2800" dirty="0"/>
              <a:t>大阪大学</a:t>
            </a:r>
            <a:endParaRPr kumimoji="1" lang="ja-JP" altLang="en-US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0"/>
            <a:ext cx="2057400" cy="365125"/>
          </a:xfrm>
        </p:spPr>
        <p:txBody>
          <a:bodyPr/>
          <a:lstStyle/>
          <a:p>
            <a:fld id="{241705FA-3E3C-4201-9410-4DCB5390BDF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2176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検索アルゴリズム</a:t>
            </a:r>
            <a:r>
              <a:rPr lang="ja-JP" altLang="en-US" dirty="0">
                <a:sym typeface="Wingdings" panose="05000000000000000000" pitchFamily="2" charset="2"/>
              </a:rPr>
              <a:t>：</a:t>
            </a:r>
            <a:r>
              <a:rPr lang="ja-JP" altLang="en-US" sz="3600" dirty="0">
                <a:sym typeface="Wingdings" panose="05000000000000000000" pitchFamily="2" charset="2"/>
              </a:rPr>
              <a:t>パーサ構築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477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2400" dirty="0"/>
              <a:t>クエリをトークン列に分解し，パーサを</a:t>
            </a:r>
            <a:r>
              <a:rPr lang="ja-JP" altLang="en-US" sz="2400" dirty="0"/>
              <a:t>構築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2A5B725-CA3F-41BF-A154-53A6ECC3AD71}"/>
              </a:ext>
            </a:extLst>
          </p:cNvPr>
          <p:cNvGrpSpPr/>
          <p:nvPr/>
        </p:nvGrpSpPr>
        <p:grpSpPr>
          <a:xfrm>
            <a:off x="2876959" y="2139114"/>
            <a:ext cx="2782433" cy="798638"/>
            <a:chOff x="1003299" y="2427911"/>
            <a:chExt cx="2782433" cy="7986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003300" y="2857218"/>
              <a:ext cx="2782432" cy="369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dirty="0">
                  <a:latin typeface="Consolas" panose="020B0609020204030204" pitchFamily="49" charset="0"/>
                </a:rPr>
                <a:t>a = a $( + $| - $) b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121" name="テキスト ボックス 120"/>
            <p:cNvSpPr txBox="1"/>
            <p:nvPr/>
          </p:nvSpPr>
          <p:spPr>
            <a:xfrm>
              <a:off x="1003299" y="2427911"/>
              <a:ext cx="1019604" cy="4293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文字列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E0AEE643-E63C-464B-8C1A-D4B6F75F5536}"/>
              </a:ext>
            </a:extLst>
          </p:cNvPr>
          <p:cNvGrpSpPr/>
          <p:nvPr/>
        </p:nvGrpSpPr>
        <p:grpSpPr>
          <a:xfrm>
            <a:off x="2507965" y="2937752"/>
            <a:ext cx="3586393" cy="964322"/>
            <a:chOff x="4240934" y="1496149"/>
            <a:chExt cx="3586393" cy="964322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4286132" y="2091140"/>
              <a:ext cx="3541195" cy="369331"/>
              <a:chOff x="982981" y="2488633"/>
              <a:chExt cx="3046482" cy="369333"/>
            </a:xfrm>
          </p:grpSpPr>
          <p:sp>
            <p:nvSpPr>
              <p:cNvPr id="6" name="テキスト ボックス 5"/>
              <p:cNvSpPr txBox="1"/>
              <p:nvPr/>
            </p:nvSpPr>
            <p:spPr>
              <a:xfrm>
                <a:off x="982981" y="2488634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Consolas" panose="020B0609020204030204" pitchFamily="49" charset="0"/>
                  </a:rPr>
                  <a:t>a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8" name="テキスト ボックス 7"/>
              <p:cNvSpPr txBox="1"/>
              <p:nvPr/>
            </p:nvSpPr>
            <p:spPr>
              <a:xfrm>
                <a:off x="1289051" y="2488634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Consolas" panose="020B0609020204030204" pitchFamily="49" charset="0"/>
                  </a:rPr>
                  <a:t>=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0" name="テキスト ボックス 9"/>
              <p:cNvSpPr txBox="1"/>
              <p:nvPr/>
            </p:nvSpPr>
            <p:spPr>
              <a:xfrm>
                <a:off x="1595121" y="2488634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Consolas" panose="020B0609020204030204" pitchFamily="49" charset="0"/>
                  </a:rPr>
                  <a:t>a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1" name="テキスト ボックス 10"/>
              <p:cNvSpPr txBox="1"/>
              <p:nvPr/>
            </p:nvSpPr>
            <p:spPr>
              <a:xfrm>
                <a:off x="1901191" y="2488634"/>
                <a:ext cx="404176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Consolas" panose="020B0609020204030204" pitchFamily="49" charset="0"/>
                  </a:rPr>
                  <a:t>$(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2" name="テキスト ボックス 11"/>
              <p:cNvSpPr txBox="1"/>
              <p:nvPr/>
            </p:nvSpPr>
            <p:spPr>
              <a:xfrm>
                <a:off x="2611438" y="2488633"/>
                <a:ext cx="404176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Consolas" panose="020B0609020204030204" pitchFamily="49" charset="0"/>
                  </a:rPr>
                  <a:t>$|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3" name="テキスト ボックス 12"/>
              <p:cNvSpPr txBox="1"/>
              <p:nvPr/>
            </p:nvSpPr>
            <p:spPr>
              <a:xfrm>
                <a:off x="2305368" y="2488633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Consolas" panose="020B0609020204030204" pitchFamily="49" charset="0"/>
                  </a:rPr>
                  <a:t>+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4" name="テキスト ボックス 13"/>
              <p:cNvSpPr txBox="1"/>
              <p:nvPr/>
            </p:nvSpPr>
            <p:spPr>
              <a:xfrm>
                <a:off x="3015615" y="2488633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dirty="0">
                    <a:latin typeface="Consolas" panose="020B0609020204030204" pitchFamily="49" charset="0"/>
                  </a:rPr>
                  <a:t>-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5" name="テキスト ボックス 14"/>
              <p:cNvSpPr txBox="1"/>
              <p:nvPr/>
            </p:nvSpPr>
            <p:spPr>
              <a:xfrm>
                <a:off x="3321685" y="2488633"/>
                <a:ext cx="40170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Consolas" panose="020B0609020204030204" pitchFamily="49" charset="0"/>
                  </a:rPr>
                  <a:t>$)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3723393" y="2488633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dirty="0">
                    <a:latin typeface="Consolas" panose="020B0609020204030204" pitchFamily="49" charset="0"/>
                  </a:rPr>
                  <a:t>b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</p:grpSp>
        <p:cxnSp>
          <p:nvCxnSpPr>
            <p:cNvPr id="115" name="直線矢印コネクタ 114"/>
            <p:cNvCxnSpPr>
              <a:cxnSpLocks/>
              <a:stCxn id="5" idx="2"/>
              <a:endCxn id="13" idx="0"/>
            </p:cNvCxnSpPr>
            <p:nvPr/>
          </p:nvCxnSpPr>
          <p:spPr>
            <a:xfrm>
              <a:off x="6001145" y="1496149"/>
              <a:ext cx="0" cy="59499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テキスト ボックス 121"/>
            <p:cNvSpPr txBox="1"/>
            <p:nvPr/>
          </p:nvSpPr>
          <p:spPr>
            <a:xfrm>
              <a:off x="4240934" y="1618338"/>
              <a:ext cx="1360591" cy="4293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トークン列</a:t>
              </a: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C3B585B4-74E4-4026-A736-29225CB6F79B}"/>
              </a:ext>
            </a:extLst>
          </p:cNvPr>
          <p:cNvGrpSpPr/>
          <p:nvPr/>
        </p:nvGrpSpPr>
        <p:grpSpPr>
          <a:xfrm>
            <a:off x="2684518" y="3902073"/>
            <a:ext cx="3167316" cy="2327096"/>
            <a:chOff x="2448122" y="3660955"/>
            <a:chExt cx="3167316" cy="2327096"/>
          </a:xfrm>
        </p:grpSpPr>
        <p:cxnSp>
          <p:nvCxnSpPr>
            <p:cNvPr id="116" name="直線矢印コネクタ 115"/>
            <p:cNvCxnSpPr>
              <a:cxnSpLocks/>
              <a:stCxn id="13" idx="2"/>
              <a:endCxn id="38" idx="0"/>
            </p:cNvCxnSpPr>
            <p:nvPr/>
          </p:nvCxnSpPr>
          <p:spPr>
            <a:xfrm>
              <a:off x="4031780" y="3660955"/>
              <a:ext cx="0" cy="57589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テキスト ボックス 122"/>
            <p:cNvSpPr txBox="1"/>
            <p:nvPr/>
          </p:nvSpPr>
          <p:spPr>
            <a:xfrm>
              <a:off x="2448122" y="4029410"/>
              <a:ext cx="1008424" cy="4293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パーサ</a:t>
              </a:r>
            </a:p>
          </p:txBody>
        </p:sp>
        <p:grpSp>
          <p:nvGrpSpPr>
            <p:cNvPr id="97" name="グループ化 96"/>
            <p:cNvGrpSpPr/>
            <p:nvPr/>
          </p:nvGrpSpPr>
          <p:grpSpPr>
            <a:xfrm>
              <a:off x="2627332" y="4236851"/>
              <a:ext cx="2988106" cy="1751200"/>
              <a:chOff x="2708998" y="3717711"/>
              <a:chExt cx="2570661" cy="1506553"/>
            </a:xfrm>
          </p:grpSpPr>
          <p:cxnSp>
            <p:nvCxnSpPr>
              <p:cNvPr id="32" name="直線コネクタ 31"/>
              <p:cNvCxnSpPr>
                <a:stCxn id="38" idx="2"/>
                <a:endCxn id="60" idx="0"/>
              </p:cNvCxnSpPr>
              <p:nvPr/>
            </p:nvCxnSpPr>
            <p:spPr>
              <a:xfrm flipH="1">
                <a:off x="2888281" y="4025488"/>
                <a:ext cx="1028960" cy="31525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/>
              <p:cNvCxnSpPr>
                <a:stCxn id="38" idx="2"/>
                <a:endCxn id="51" idx="0"/>
              </p:cNvCxnSpPr>
              <p:nvPr/>
            </p:nvCxnSpPr>
            <p:spPr>
              <a:xfrm>
                <a:off x="3917242" y="4025488"/>
                <a:ext cx="529676" cy="34479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テキスト ボックス 37"/>
              <p:cNvSpPr txBox="1"/>
              <p:nvPr/>
            </p:nvSpPr>
            <p:spPr>
              <a:xfrm>
                <a:off x="3618698" y="3717711"/>
                <a:ext cx="597085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400" dirty="0">
                    <a:latin typeface="Consolas" panose="020B0609020204030204" pitchFamily="49" charset="0"/>
                  </a:rPr>
                  <a:t>連接</a:t>
                </a:r>
              </a:p>
            </p:txBody>
          </p:sp>
          <p:sp>
            <p:nvSpPr>
              <p:cNvPr id="51" name="テキスト ボックス 50"/>
              <p:cNvSpPr txBox="1"/>
              <p:nvPr/>
            </p:nvSpPr>
            <p:spPr>
              <a:xfrm>
                <a:off x="4136060" y="4370287"/>
                <a:ext cx="621715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400" dirty="0">
                    <a:latin typeface="Consolas" panose="020B0609020204030204" pitchFamily="49" charset="0"/>
                  </a:rPr>
                  <a:t>選択</a:t>
                </a:r>
              </a:p>
            </p:txBody>
          </p:sp>
          <p:sp>
            <p:nvSpPr>
              <p:cNvPr id="60" name="楕円 59"/>
              <p:cNvSpPr/>
              <p:nvPr/>
            </p:nvSpPr>
            <p:spPr>
              <a:xfrm>
                <a:off x="2708998" y="4340741"/>
                <a:ext cx="358566" cy="37643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a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64" name="楕円 63"/>
              <p:cNvSpPr/>
              <p:nvPr/>
            </p:nvSpPr>
            <p:spPr>
              <a:xfrm>
                <a:off x="3996852" y="4863375"/>
                <a:ext cx="358566" cy="36088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+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65" name="楕円 64"/>
              <p:cNvSpPr/>
              <p:nvPr/>
            </p:nvSpPr>
            <p:spPr>
              <a:xfrm>
                <a:off x="3149886" y="4335959"/>
                <a:ext cx="358566" cy="37708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=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67" name="直線コネクタ 66"/>
              <p:cNvCxnSpPr>
                <a:stCxn id="65" idx="0"/>
                <a:endCxn id="38" idx="2"/>
              </p:cNvCxnSpPr>
              <p:nvPr/>
            </p:nvCxnSpPr>
            <p:spPr>
              <a:xfrm flipV="1">
                <a:off x="3329169" y="4025488"/>
                <a:ext cx="588072" cy="31047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コネクタ 68"/>
              <p:cNvCxnSpPr>
                <a:stCxn id="54" idx="0"/>
                <a:endCxn id="38" idx="2"/>
              </p:cNvCxnSpPr>
              <p:nvPr/>
            </p:nvCxnSpPr>
            <p:spPr>
              <a:xfrm flipV="1">
                <a:off x="3777174" y="4025488"/>
                <a:ext cx="140068" cy="31047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0" name="楕円 89"/>
              <p:cNvSpPr/>
              <p:nvPr/>
            </p:nvSpPr>
            <p:spPr>
              <a:xfrm>
                <a:off x="4562527" y="4847829"/>
                <a:ext cx="358566" cy="37643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-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91" name="楕円 90"/>
              <p:cNvSpPr/>
              <p:nvPr/>
            </p:nvSpPr>
            <p:spPr>
              <a:xfrm>
                <a:off x="4921093" y="4335959"/>
                <a:ext cx="358566" cy="35088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b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94" name="直線コネクタ 93"/>
              <p:cNvCxnSpPr>
                <a:stCxn id="38" idx="2"/>
                <a:endCxn id="91" idx="0"/>
              </p:cNvCxnSpPr>
              <p:nvPr/>
            </p:nvCxnSpPr>
            <p:spPr>
              <a:xfrm>
                <a:off x="3917242" y="4025488"/>
                <a:ext cx="1183135" cy="31047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/>
              <p:cNvCxnSpPr>
                <a:stCxn id="51" idx="2"/>
                <a:endCxn id="64" idx="0"/>
              </p:cNvCxnSpPr>
              <p:nvPr/>
            </p:nvCxnSpPr>
            <p:spPr>
              <a:xfrm flipH="1">
                <a:off x="4176135" y="4678064"/>
                <a:ext cx="270783" cy="18531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直線コネクタ 97"/>
              <p:cNvCxnSpPr>
                <a:stCxn id="51" idx="2"/>
                <a:endCxn id="90" idx="0"/>
              </p:cNvCxnSpPr>
              <p:nvPr/>
            </p:nvCxnSpPr>
            <p:spPr>
              <a:xfrm>
                <a:off x="4446918" y="4678064"/>
                <a:ext cx="294892" cy="1697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楕円 53"/>
              <p:cNvSpPr/>
              <p:nvPr/>
            </p:nvSpPr>
            <p:spPr>
              <a:xfrm>
                <a:off x="3597890" y="4335959"/>
                <a:ext cx="358566" cy="37643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a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99775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検索アルゴリズム：</a:t>
            </a:r>
            <a:r>
              <a:rPr kumimoji="1" lang="ja-JP" altLang="en-US" sz="3600" dirty="0"/>
              <a:t>マッチング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551334" cy="1066319"/>
          </a:xfrm>
        </p:spPr>
        <p:txBody>
          <a:bodyPr/>
          <a:lstStyle/>
          <a:p>
            <a:r>
              <a:rPr kumimoji="1" lang="ja-JP" altLang="en-US" sz="2400" dirty="0"/>
              <a:t>対象トークン列の先頭から順に，パーサにマッチするか調べる</a:t>
            </a:r>
            <a:endParaRPr kumimoji="1" lang="en-US" altLang="ja-JP" sz="2400" dirty="0"/>
          </a:p>
          <a:p>
            <a:r>
              <a:rPr lang="ja-JP" altLang="en-US" sz="2400" dirty="0"/>
              <a:t>対応テーブルでパラメータ化されたクローンの検索を実装</a:t>
            </a:r>
            <a:endParaRPr kumimoji="1"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cxnSp>
        <p:nvCxnSpPr>
          <p:cNvPr id="98" name="直線矢印コネクタ 97"/>
          <p:cNvCxnSpPr>
            <a:stCxn id="62" idx="4"/>
            <a:endCxn id="135" idx="0"/>
          </p:cNvCxnSpPr>
          <p:nvPr/>
        </p:nvCxnSpPr>
        <p:spPr>
          <a:xfrm>
            <a:off x="3919716" y="4092633"/>
            <a:ext cx="510501" cy="141002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矢印コネクタ 99"/>
          <p:cNvCxnSpPr>
            <a:stCxn id="64" idx="4"/>
            <a:endCxn id="129" idx="0"/>
          </p:cNvCxnSpPr>
          <p:nvPr/>
        </p:nvCxnSpPr>
        <p:spPr>
          <a:xfrm>
            <a:off x="4432199" y="4087831"/>
            <a:ext cx="466648" cy="1414824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/>
          <p:cNvCxnSpPr>
            <a:stCxn id="72" idx="4"/>
            <a:endCxn id="130" idx="0"/>
          </p:cNvCxnSpPr>
          <p:nvPr/>
        </p:nvCxnSpPr>
        <p:spPr>
          <a:xfrm>
            <a:off x="4952954" y="4087075"/>
            <a:ext cx="411152" cy="141558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>
            <a:stCxn id="68" idx="4"/>
            <a:endCxn id="134" idx="0"/>
          </p:cNvCxnSpPr>
          <p:nvPr/>
        </p:nvCxnSpPr>
        <p:spPr>
          <a:xfrm flipH="1">
            <a:off x="6291444" y="4057380"/>
            <a:ext cx="199585" cy="144527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フローチャート: 複数書類 91"/>
          <p:cNvSpPr/>
          <p:nvPr/>
        </p:nvSpPr>
        <p:spPr>
          <a:xfrm>
            <a:off x="1121232" y="5318482"/>
            <a:ext cx="1440180" cy="834390"/>
          </a:xfrm>
          <a:prstGeom prst="flowChartMultidocumen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検索</a:t>
            </a:r>
            <a:r>
              <a:rPr kumimoji="1" lang="ja-JP" altLang="en-US" dirty="0">
                <a:solidFill>
                  <a:schemeClr val="tx1"/>
                </a:solidFill>
              </a:rPr>
              <a:t>対象ファイル</a:t>
            </a:r>
          </a:p>
        </p:txBody>
      </p:sp>
      <p:cxnSp>
        <p:nvCxnSpPr>
          <p:cNvPr id="93" name="直線矢印コネクタ 92"/>
          <p:cNvCxnSpPr>
            <a:stCxn id="92" idx="3"/>
            <a:endCxn id="137" idx="1"/>
          </p:cNvCxnSpPr>
          <p:nvPr/>
        </p:nvCxnSpPr>
        <p:spPr>
          <a:xfrm>
            <a:off x="2561412" y="5735677"/>
            <a:ext cx="69713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グループ化 93"/>
          <p:cNvGrpSpPr/>
          <p:nvPr/>
        </p:nvGrpSpPr>
        <p:grpSpPr>
          <a:xfrm>
            <a:off x="3258543" y="5502655"/>
            <a:ext cx="3720606" cy="466044"/>
            <a:chOff x="2925981" y="3911441"/>
            <a:chExt cx="3720606" cy="466044"/>
          </a:xfrm>
        </p:grpSpPr>
        <p:sp>
          <p:nvSpPr>
            <p:cNvPr id="129" name="正方形/長方形 128"/>
            <p:cNvSpPr/>
            <p:nvPr/>
          </p:nvSpPr>
          <p:spPr>
            <a:xfrm>
              <a:off x="4331970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>
                  <a:solidFill>
                    <a:schemeClr val="tx1"/>
                  </a:solidFill>
                </a:rPr>
                <a:t>=</a:t>
              </a:r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30" name="正方形/長方形 129"/>
            <p:cNvSpPr/>
            <p:nvPr/>
          </p:nvSpPr>
          <p:spPr>
            <a:xfrm>
              <a:off x="4797229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600" dirty="0">
                  <a:solidFill>
                    <a:schemeClr val="tx1"/>
                  </a:solidFill>
                </a:rPr>
                <a:t>x</a:t>
              </a:r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31" name="正方形/長方形 130"/>
            <p:cNvSpPr/>
            <p:nvPr/>
          </p:nvSpPr>
          <p:spPr>
            <a:xfrm>
              <a:off x="5269230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</a:rPr>
                <a:t>-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4" name="正方形/長方形 133"/>
            <p:cNvSpPr/>
            <p:nvPr/>
          </p:nvSpPr>
          <p:spPr>
            <a:xfrm>
              <a:off x="5739807" y="3911441"/>
              <a:ext cx="43815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</a:rPr>
                <a:t>y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5" name="正方形/長方形 134"/>
            <p:cNvSpPr/>
            <p:nvPr/>
          </p:nvSpPr>
          <p:spPr>
            <a:xfrm>
              <a:off x="3863340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</a:rPr>
                <a:t>x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6" name="テキスト ボックス 135"/>
            <p:cNvSpPr txBox="1"/>
            <p:nvPr/>
          </p:nvSpPr>
          <p:spPr>
            <a:xfrm>
              <a:off x="6177957" y="3959797"/>
              <a:ext cx="468630" cy="36933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/>
                <a:t>…</a:t>
              </a:r>
              <a:endParaRPr kumimoji="1" lang="ja-JP" altLang="en-US" dirty="0"/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>
              <a:off x="2925981" y="3959797"/>
              <a:ext cx="469024" cy="36933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/>
                <a:t>…</a:t>
              </a:r>
              <a:endParaRPr kumimoji="1" lang="ja-JP" altLang="en-US" dirty="0"/>
            </a:p>
          </p:txBody>
        </p:sp>
        <p:sp>
          <p:nvSpPr>
            <p:cNvPr id="138" name="正方形/長方形 137"/>
            <p:cNvSpPr/>
            <p:nvPr/>
          </p:nvSpPr>
          <p:spPr>
            <a:xfrm>
              <a:off x="3394710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 err="1">
                  <a:solidFill>
                    <a:schemeClr val="tx1"/>
                  </a:solidFill>
                </a:rPr>
                <a:t>int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0" name="テキスト ボックス 29"/>
          <p:cNvSpPr txBox="1"/>
          <p:nvPr/>
        </p:nvSpPr>
        <p:spPr>
          <a:xfrm>
            <a:off x="6778930" y="4721290"/>
            <a:ext cx="101503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成功</a:t>
            </a:r>
          </a:p>
        </p:txBody>
      </p:sp>
      <p:cxnSp>
        <p:nvCxnSpPr>
          <p:cNvPr id="54" name="直線矢印コネクタ 53"/>
          <p:cNvCxnSpPr>
            <a:stCxn id="63" idx="4"/>
            <a:endCxn id="131" idx="0"/>
          </p:cNvCxnSpPr>
          <p:nvPr/>
        </p:nvCxnSpPr>
        <p:spPr>
          <a:xfrm>
            <a:off x="5416702" y="4682066"/>
            <a:ext cx="419405" cy="82058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>
            <a:stCxn id="60" idx="2"/>
            <a:endCxn id="62" idx="0"/>
          </p:cNvCxnSpPr>
          <p:nvPr/>
        </p:nvCxnSpPr>
        <p:spPr>
          <a:xfrm flipH="1">
            <a:off x="3919715" y="3295836"/>
            <a:ext cx="1241635" cy="35923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>
            <a:stCxn id="60" idx="2"/>
            <a:endCxn id="61" idx="0"/>
          </p:cNvCxnSpPr>
          <p:nvPr/>
        </p:nvCxnSpPr>
        <p:spPr>
          <a:xfrm>
            <a:off x="5161351" y="3295836"/>
            <a:ext cx="570105" cy="3935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4814328" y="2938080"/>
            <a:ext cx="694045" cy="3577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Consolas" panose="020B0609020204030204" pitchFamily="49" charset="0"/>
              </a:rPr>
              <a:t>連接</a:t>
            </a: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370119" y="3689413"/>
            <a:ext cx="722674" cy="3577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Consolas" panose="020B0609020204030204" pitchFamily="49" charset="0"/>
              </a:rPr>
              <a:t>選択</a:t>
            </a:r>
          </a:p>
        </p:txBody>
      </p:sp>
      <p:sp>
        <p:nvSpPr>
          <p:cNvPr id="62" name="楕円 61"/>
          <p:cNvSpPr/>
          <p:nvPr/>
        </p:nvSpPr>
        <p:spPr>
          <a:xfrm>
            <a:off x="3711319" y="3655069"/>
            <a:ext cx="416793" cy="4375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Consolas" panose="020B0609020204030204" pitchFamily="49" charset="0"/>
              </a:rPr>
              <a:t>a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3" name="楕円 62"/>
          <p:cNvSpPr/>
          <p:nvPr/>
        </p:nvSpPr>
        <p:spPr>
          <a:xfrm>
            <a:off x="5208305" y="4262573"/>
            <a:ext cx="416793" cy="41949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Consolas" panose="020B0609020204030204" pitchFamily="49" charset="0"/>
              </a:rPr>
              <a:t>+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4" name="楕円 63"/>
          <p:cNvSpPr/>
          <p:nvPr/>
        </p:nvSpPr>
        <p:spPr>
          <a:xfrm>
            <a:off x="4223802" y="3649511"/>
            <a:ext cx="416793" cy="43832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Consolas" panose="020B0609020204030204" pitchFamily="49" charset="0"/>
              </a:rPr>
              <a:t>=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65" name="直線コネクタ 64"/>
          <p:cNvCxnSpPr>
            <a:stCxn id="64" idx="0"/>
            <a:endCxn id="60" idx="2"/>
          </p:cNvCxnSpPr>
          <p:nvPr/>
        </p:nvCxnSpPr>
        <p:spPr>
          <a:xfrm flipV="1">
            <a:off x="4432198" y="3295836"/>
            <a:ext cx="729152" cy="3536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>
            <a:stCxn id="72" idx="0"/>
            <a:endCxn id="60" idx="2"/>
          </p:cNvCxnSpPr>
          <p:nvPr/>
        </p:nvCxnSpPr>
        <p:spPr>
          <a:xfrm flipV="1">
            <a:off x="4952954" y="3295836"/>
            <a:ext cx="208396" cy="3536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楕円 66"/>
          <p:cNvSpPr/>
          <p:nvPr/>
        </p:nvSpPr>
        <p:spPr>
          <a:xfrm>
            <a:off x="5865839" y="4244502"/>
            <a:ext cx="416793" cy="4375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Consolas" panose="020B0609020204030204" pitchFamily="49" charset="0"/>
              </a:rPr>
              <a:t>-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8" name="楕円 67"/>
          <p:cNvSpPr/>
          <p:nvPr/>
        </p:nvSpPr>
        <p:spPr>
          <a:xfrm>
            <a:off x="6282632" y="3649511"/>
            <a:ext cx="416793" cy="40786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Consolas" panose="020B0609020204030204" pitchFamily="49" charset="0"/>
              </a:rPr>
              <a:t>b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69" name="直線コネクタ 68"/>
          <p:cNvCxnSpPr>
            <a:stCxn id="60" idx="2"/>
            <a:endCxn id="68" idx="0"/>
          </p:cNvCxnSpPr>
          <p:nvPr/>
        </p:nvCxnSpPr>
        <p:spPr>
          <a:xfrm>
            <a:off x="5161351" y="3295836"/>
            <a:ext cx="1329678" cy="3536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>
            <a:stCxn id="61" idx="2"/>
            <a:endCxn id="63" idx="0"/>
          </p:cNvCxnSpPr>
          <p:nvPr/>
        </p:nvCxnSpPr>
        <p:spPr>
          <a:xfrm flipH="1">
            <a:off x="5416702" y="4047169"/>
            <a:ext cx="314755" cy="21540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>
            <a:stCxn id="61" idx="2"/>
            <a:endCxn id="67" idx="0"/>
          </p:cNvCxnSpPr>
          <p:nvPr/>
        </p:nvCxnSpPr>
        <p:spPr>
          <a:xfrm>
            <a:off x="5731457" y="4047169"/>
            <a:ext cx="342779" cy="19733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楕円 71"/>
          <p:cNvSpPr/>
          <p:nvPr/>
        </p:nvSpPr>
        <p:spPr>
          <a:xfrm>
            <a:off x="4744557" y="3649511"/>
            <a:ext cx="416793" cy="4375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Consolas" panose="020B0609020204030204" pitchFamily="49" charset="0"/>
              </a:rPr>
              <a:t>a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53" name="直線矢印コネクタ 52"/>
          <p:cNvCxnSpPr>
            <a:stCxn id="67" idx="4"/>
            <a:endCxn id="131" idx="0"/>
          </p:cNvCxnSpPr>
          <p:nvPr/>
        </p:nvCxnSpPr>
        <p:spPr>
          <a:xfrm flipH="1">
            <a:off x="5836107" y="4682066"/>
            <a:ext cx="238129" cy="820589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2177660" y="3767801"/>
            <a:ext cx="861873" cy="9142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ja-JP" dirty="0"/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2252859" y="3841290"/>
            <a:ext cx="6921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a</a:t>
            </a:r>
            <a:r>
              <a:rPr lang="ja-JP" altLang="en-US" dirty="0"/>
              <a:t>↔</a:t>
            </a:r>
            <a:r>
              <a:rPr lang="en-US" altLang="ja-JP" dirty="0"/>
              <a:t>x</a:t>
            </a:r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2096694" y="3204992"/>
            <a:ext cx="101503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対応</a:t>
            </a:r>
            <a:endParaRPr kumimoji="1" lang="en-US" altLang="ja-JP" sz="1600" dirty="0"/>
          </a:p>
          <a:p>
            <a:r>
              <a:rPr kumimoji="1" lang="ja-JP" altLang="en-US" sz="1600" dirty="0"/>
              <a:t>テーブル</a:t>
            </a: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252859" y="4210622"/>
            <a:ext cx="6921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b</a:t>
            </a:r>
            <a:r>
              <a:rPr lang="ja-JP" altLang="en-US" dirty="0"/>
              <a:t>↔</a:t>
            </a:r>
            <a:r>
              <a:rPr lang="en-US" altLang="ja-JP" dirty="0"/>
              <a:t>y</a:t>
            </a:r>
            <a:endParaRPr kumimoji="1" lang="ja-JP" altLang="en-US" dirty="0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4C5D5E84-9C1C-4DC7-8E0D-46EBBD461E28}"/>
              </a:ext>
            </a:extLst>
          </p:cNvPr>
          <p:cNvSpPr txBox="1"/>
          <p:nvPr/>
        </p:nvSpPr>
        <p:spPr>
          <a:xfrm>
            <a:off x="4070861" y="2990425"/>
            <a:ext cx="69404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クエリ</a:t>
            </a:r>
          </a:p>
        </p:txBody>
      </p:sp>
    </p:spTree>
    <p:extLst>
      <p:ext uri="{BB962C8B-B14F-4D97-AF65-F5344CB8AC3E}">
        <p14:creationId xmlns:p14="http://schemas.microsoft.com/office/powerpoint/2010/main" val="410423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02" grpId="0" animBg="1"/>
      <p:bldP spid="7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検索例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2529595" y="1681940"/>
            <a:ext cx="344767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Consolas" panose="020B0609020204030204" pitchFamily="49" charset="0"/>
              </a:rPr>
              <a:t>クエリ</a:t>
            </a:r>
            <a:endParaRPr lang="en-US" altLang="ja-JP" sz="1400" dirty="0">
              <a:latin typeface="Consolas" panose="020B0609020204030204" pitchFamily="49" charset="0"/>
            </a:endParaRPr>
          </a:p>
          <a:p>
            <a:r>
              <a:rPr lang="ja-JP" altLang="en-US" sz="1400" dirty="0">
                <a:latin typeface="Consolas" panose="020B0609020204030204" pitchFamily="49" charset="0"/>
              </a:rPr>
              <a:t>データを作り，キャッシュして返す関数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6909230" y="1681940"/>
            <a:ext cx="2315633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Consolas" panose="020B0609020204030204" pitchFamily="49" charset="0"/>
              </a:rPr>
              <a:t>出力形式</a:t>
            </a:r>
            <a:endParaRPr lang="en-US" altLang="ja-JP" sz="1400" dirty="0">
              <a:latin typeface="Consolas" panose="020B0609020204030204" pitchFamily="49" charset="0"/>
            </a:endParaRPr>
          </a:p>
          <a:p>
            <a:r>
              <a:rPr lang="en-US" altLang="ja-JP" sz="1400" dirty="0">
                <a:latin typeface="Consolas" panose="020B0609020204030204" pitchFamily="49" charset="0"/>
              </a:rPr>
              <a:t>n:</a:t>
            </a:r>
            <a:r>
              <a:rPr lang="ja-JP" altLang="en-US" sz="1400" dirty="0">
                <a:latin typeface="Consolas" panose="020B0609020204030204" pitchFamily="49" charset="0"/>
              </a:rPr>
              <a:t>行番号 </a:t>
            </a:r>
            <a:r>
              <a:rPr lang="en-US" altLang="ja-JP" sz="1400" dirty="0">
                <a:latin typeface="Consolas" panose="020B0609020204030204" pitchFamily="49" charset="0"/>
              </a:rPr>
              <a:t>f:</a:t>
            </a:r>
            <a:r>
              <a:rPr lang="ja-JP" altLang="en-US" sz="1400" dirty="0">
                <a:latin typeface="Consolas" panose="020B0609020204030204" pitchFamily="49" charset="0"/>
              </a:rPr>
              <a:t>コード全体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971625F-A5AB-409B-83C7-8509CA980919}"/>
              </a:ext>
            </a:extLst>
          </p:cNvPr>
          <p:cNvGrpSpPr/>
          <p:nvPr/>
        </p:nvGrpSpPr>
        <p:grpSpPr>
          <a:xfrm>
            <a:off x="221630" y="2202991"/>
            <a:ext cx="8454058" cy="338554"/>
            <a:chOff x="221630" y="2202991"/>
            <a:chExt cx="8454058" cy="338554"/>
          </a:xfrm>
        </p:grpSpPr>
        <p:sp>
          <p:nvSpPr>
            <p:cNvPr id="6" name="正方形/長方形 5"/>
            <p:cNvSpPr/>
            <p:nvPr/>
          </p:nvSpPr>
          <p:spPr>
            <a:xfrm>
              <a:off x="1076953" y="2202991"/>
              <a:ext cx="7598735" cy="338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sz="1600" dirty="0">
                  <a:latin typeface="Consolas" panose="020B0609020204030204" pitchFamily="49" charset="0"/>
                </a:rPr>
                <a:t>ccgrep ’</a:t>
              </a:r>
              <a:r>
                <a:rPr lang="en-US" altLang="ja-JP" sz="1600" dirty="0">
                  <a:solidFill>
                    <a:srgbClr val="7030A0"/>
                  </a:solidFill>
                  <a:latin typeface="Consolas" panose="020B0609020204030204" pitchFamily="49" charset="0"/>
                </a:rPr>
                <a:t>f</a:t>
              </a:r>
              <a:r>
                <a:rPr lang="en-US" altLang="ja-JP" sz="16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(){ if(</a:t>
              </a:r>
              <a:r>
                <a:rPr lang="en-US" altLang="ja-JP" sz="1600" dirty="0" err="1">
                  <a:solidFill>
                    <a:srgbClr val="00B050"/>
                  </a:solidFill>
                  <a:latin typeface="Consolas" panose="020B0609020204030204" pitchFamily="49" charset="0"/>
                </a:rPr>
                <a:t>val</a:t>
              </a:r>
              <a:r>
                <a:rPr lang="en-US" altLang="ja-JP" sz="16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==null){</a:t>
              </a:r>
              <a:r>
                <a:rPr lang="en-US" altLang="ja-JP" sz="1600" dirty="0" err="1">
                  <a:solidFill>
                    <a:srgbClr val="00B050"/>
                  </a:solidFill>
                  <a:latin typeface="Consolas" panose="020B0609020204030204" pitchFamily="49" charset="0"/>
                </a:rPr>
                <a:t>val</a:t>
              </a:r>
              <a:r>
                <a:rPr lang="en-US" altLang="ja-JP" sz="16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 = </a:t>
              </a:r>
              <a:r>
                <a:rPr lang="en-US" altLang="ja-JP" sz="1600" dirty="0">
                  <a:solidFill>
                    <a:srgbClr val="0070C0"/>
                  </a:solidFill>
                  <a:latin typeface="Consolas" panose="020B0609020204030204" pitchFamily="49" charset="0"/>
                </a:rPr>
                <a:t>$$</a:t>
              </a:r>
              <a:r>
                <a:rPr lang="en-US" altLang="ja-JP" sz="16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;} return </a:t>
              </a:r>
              <a:r>
                <a:rPr lang="en-US" altLang="ja-JP" sz="1600" dirty="0" err="1">
                  <a:solidFill>
                    <a:srgbClr val="00B050"/>
                  </a:solidFill>
                  <a:latin typeface="Consolas" panose="020B0609020204030204" pitchFamily="49" charset="0"/>
                </a:rPr>
                <a:t>val</a:t>
              </a:r>
              <a:r>
                <a:rPr lang="en-US" altLang="ja-JP" sz="16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; }</a:t>
              </a:r>
              <a:r>
                <a:rPr lang="en-US" altLang="ja-JP" sz="1600" dirty="0">
                  <a:latin typeface="Consolas" panose="020B0609020204030204" pitchFamily="49" charset="0"/>
                </a:rPr>
                <a:t>’ -r </a:t>
              </a:r>
              <a:r>
                <a:rPr lang="en-US" altLang="ja-JP" sz="1600" dirty="0" err="1">
                  <a:latin typeface="Consolas" panose="020B0609020204030204" pitchFamily="49" charset="0"/>
                </a:rPr>
                <a:t>src</a:t>
              </a:r>
              <a:r>
                <a:rPr lang="en-US" altLang="ja-JP" sz="1600" dirty="0">
                  <a:latin typeface="Consolas" panose="020B0609020204030204" pitchFamily="49" charset="0"/>
                </a:rPr>
                <a:t>/ </a:t>
              </a:r>
              <a:r>
                <a:rPr lang="en-US" altLang="ja-JP" sz="1600" dirty="0">
                  <a:solidFill>
                    <a:sysClr val="windowText" lastClr="000000"/>
                  </a:solidFill>
                  <a:latin typeface="Consolas" panose="020B0609020204030204" pitchFamily="49" charset="0"/>
                </a:rPr>
                <a:t>-p</a:t>
              </a:r>
              <a:r>
                <a:rPr lang="en-US" altLang="ja-JP" sz="16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altLang="ja-JP" sz="1600" dirty="0" err="1">
                  <a:solidFill>
                    <a:srgbClr val="FF0000"/>
                  </a:solidFill>
                  <a:latin typeface="Consolas" panose="020B0609020204030204" pitchFamily="49" charset="0"/>
                </a:rPr>
                <a:t>nf</a:t>
              </a:r>
              <a:endParaRPr lang="ja-JP" altLang="en-US" sz="1600" dirty="0">
                <a:solidFill>
                  <a:srgbClr val="FF0000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221630" y="2202991"/>
              <a:ext cx="855323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Consolas" panose="020B0609020204030204" pitchFamily="49" charset="0"/>
                </a:rPr>
                <a:t>コマンド</a:t>
              </a: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382F92C-588D-426B-BA3C-3D7C9DE7179E}"/>
              </a:ext>
            </a:extLst>
          </p:cNvPr>
          <p:cNvGrpSpPr/>
          <p:nvPr/>
        </p:nvGrpSpPr>
        <p:grpSpPr>
          <a:xfrm>
            <a:off x="842338" y="3034511"/>
            <a:ext cx="6419123" cy="3203718"/>
            <a:chOff x="842338" y="3034511"/>
            <a:chExt cx="6419123" cy="320371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正方形/長方形 4"/>
                <p:cNvSpPr/>
                <p:nvPr/>
              </p:nvSpPr>
              <p:spPr>
                <a:xfrm>
                  <a:off x="1609122" y="3034511"/>
                  <a:ext cx="5652339" cy="227754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ja-JP" altLang="en-US" sz="1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⋮</m:t>
                        </m:r>
                      </m:oMath>
                    </m:oMathPara>
                  </a14:m>
                  <a:endParaRPr lang="en-US" altLang="ja-JP" sz="1600" dirty="0">
                    <a:latin typeface="Consolas" panose="020B0609020204030204" pitchFamily="49" charset="0"/>
                  </a:endParaRPr>
                </a:p>
                <a:p>
                  <a:r>
                    <a:rPr lang="en-US" altLang="ja-JP" sz="1600" dirty="0" err="1">
                      <a:latin typeface="Consolas" panose="020B0609020204030204" pitchFamily="49" charset="0"/>
                    </a:rPr>
                    <a:t>src</a:t>
                  </a:r>
                  <a:r>
                    <a:rPr lang="en-US" altLang="ja-JP" sz="1600" dirty="0">
                      <a:latin typeface="Consolas" panose="020B0609020204030204" pitchFamily="49" charset="0"/>
                    </a:rPr>
                    <a:t>/</a:t>
                  </a:r>
                  <a:r>
                    <a:rPr lang="en-US" altLang="ja-JP" sz="1200" i="1" dirty="0">
                      <a:latin typeface="Consolas" panose="020B0609020204030204" pitchFamily="49" charset="0"/>
                    </a:rPr>
                    <a:t>(</a:t>
                  </a:r>
                  <a:r>
                    <a:rPr lang="ja-JP" altLang="en-US" sz="1200" i="1" dirty="0">
                      <a:latin typeface="Consolas" panose="020B0609020204030204" pitchFamily="49" charset="0"/>
                    </a:rPr>
                    <a:t>中略</a:t>
                  </a:r>
                  <a:r>
                    <a:rPr lang="en-US" altLang="ja-JP" sz="1200" i="1" dirty="0">
                      <a:latin typeface="Consolas" panose="020B0609020204030204" pitchFamily="49" charset="0"/>
                    </a:rPr>
                    <a:t>)</a:t>
                  </a:r>
                  <a:r>
                    <a:rPr lang="en-US" altLang="ja-JP" sz="1600" dirty="0">
                      <a:latin typeface="Consolas" panose="020B0609020204030204" pitchFamily="49" charset="0"/>
                    </a:rPr>
                    <a:t>/Truncate.java</a:t>
                  </a:r>
                </a:p>
                <a:p>
                  <a:r>
                    <a:rPr lang="en-US" altLang="ja-JP" sz="1600" dirty="0">
                      <a:latin typeface="Consolas" panose="020B0609020204030204" pitchFamily="49" charset="0"/>
                    </a:rPr>
                    <a:t>198:  private synchronized Path</a:t>
                  </a:r>
                  <a:r>
                    <a:rPr lang="en-US" altLang="ja-JP" sz="1600" dirty="0">
                      <a:solidFill>
                        <a:srgbClr val="FF0000"/>
                      </a:solidFill>
                      <a:latin typeface="Consolas" panose="020B0609020204030204" pitchFamily="49" charset="0"/>
                    </a:rPr>
                    <a:t> </a:t>
                  </a:r>
                  <a:r>
                    <a:rPr lang="en-US" altLang="ja-JP" sz="1600" dirty="0" err="1">
                      <a:solidFill>
                        <a:srgbClr val="7030A0"/>
                      </a:solidFill>
                      <a:latin typeface="Consolas" panose="020B0609020204030204" pitchFamily="49" charset="0"/>
                    </a:rPr>
                    <a:t>getPath</a:t>
                  </a:r>
                  <a:r>
                    <a:rPr lang="en-US" altLang="ja-JP" sz="1600" dirty="0">
                      <a:solidFill>
                        <a:srgbClr val="FF0000"/>
                      </a:solidFill>
                      <a:latin typeface="Consolas" panose="020B0609020204030204" pitchFamily="49" charset="0"/>
                    </a:rPr>
                    <a:t>() {</a:t>
                  </a:r>
                </a:p>
                <a:p>
                  <a:r>
                    <a:rPr lang="en-US" altLang="ja-JP" sz="1600" dirty="0">
                      <a:latin typeface="Consolas" panose="020B0609020204030204" pitchFamily="49" charset="0"/>
                    </a:rPr>
                    <a:t>199:    </a:t>
                  </a:r>
                  <a:r>
                    <a:rPr lang="en-US" altLang="ja-JP" sz="1600" dirty="0">
                      <a:solidFill>
                        <a:srgbClr val="FF0000"/>
                      </a:solidFill>
                      <a:latin typeface="Consolas" panose="020B0609020204030204" pitchFamily="49" charset="0"/>
                    </a:rPr>
                    <a:t>if (</a:t>
                  </a:r>
                  <a:r>
                    <a:rPr lang="en-US" altLang="ja-JP" sz="1600" dirty="0">
                      <a:solidFill>
                        <a:srgbClr val="00B050"/>
                      </a:solidFill>
                      <a:latin typeface="Consolas" panose="020B0609020204030204" pitchFamily="49" charset="0"/>
                    </a:rPr>
                    <a:t>path</a:t>
                  </a:r>
                  <a:r>
                    <a:rPr lang="en-US" altLang="ja-JP" sz="1600" dirty="0">
                      <a:solidFill>
                        <a:srgbClr val="FF0000"/>
                      </a:solidFill>
                      <a:latin typeface="Consolas" panose="020B0609020204030204" pitchFamily="49" charset="0"/>
                    </a:rPr>
                    <a:t> == null) {</a:t>
                  </a:r>
                </a:p>
                <a:p>
                  <a:r>
                    <a:rPr lang="en-US" altLang="ja-JP" sz="1600" dirty="0">
                      <a:latin typeface="Consolas" panose="020B0609020204030204" pitchFamily="49" charset="0"/>
                    </a:rPr>
                    <a:t>200:      </a:t>
                  </a:r>
                  <a:r>
                    <a:rPr lang="en-US" altLang="ja-JP" sz="1600" dirty="0">
                      <a:solidFill>
                        <a:srgbClr val="00B050"/>
                      </a:solidFill>
                      <a:latin typeface="Consolas" panose="020B0609020204030204" pitchFamily="49" charset="0"/>
                    </a:rPr>
                    <a:t>path</a:t>
                  </a:r>
                  <a:r>
                    <a:rPr lang="en-US" altLang="ja-JP" sz="1600" dirty="0">
                      <a:solidFill>
                        <a:srgbClr val="FF0000"/>
                      </a:solidFill>
                      <a:latin typeface="Consolas" panose="020B0609020204030204" pitchFamily="49" charset="0"/>
                    </a:rPr>
                    <a:t> = </a:t>
                  </a:r>
                  <a:r>
                    <a:rPr lang="en-US" altLang="ja-JP" sz="1600" dirty="0">
                      <a:solidFill>
                        <a:srgbClr val="0070C0"/>
                      </a:solidFill>
                      <a:latin typeface="Consolas" panose="020B0609020204030204" pitchFamily="49" charset="0"/>
                    </a:rPr>
                    <a:t>new Path(</a:t>
                  </a:r>
                  <a:r>
                    <a:rPr lang="en-US" altLang="ja-JP" sz="1600" dirty="0" err="1">
                      <a:solidFill>
                        <a:srgbClr val="0070C0"/>
                      </a:solidFill>
                      <a:latin typeface="Consolas" panose="020B0609020204030204" pitchFamily="49" charset="0"/>
                    </a:rPr>
                    <a:t>getProject</a:t>
                  </a:r>
                  <a:r>
                    <a:rPr lang="en-US" altLang="ja-JP" sz="1600" dirty="0">
                      <a:solidFill>
                        <a:srgbClr val="0070C0"/>
                      </a:solidFill>
                      <a:latin typeface="Consolas" panose="020B0609020204030204" pitchFamily="49" charset="0"/>
                    </a:rPr>
                    <a:t>())</a:t>
                  </a:r>
                  <a:r>
                    <a:rPr lang="en-US" altLang="ja-JP" sz="1600" dirty="0">
                      <a:solidFill>
                        <a:srgbClr val="FF0000"/>
                      </a:solidFill>
                      <a:latin typeface="Consolas" panose="020B0609020204030204" pitchFamily="49" charset="0"/>
                    </a:rPr>
                    <a:t>;</a:t>
                  </a:r>
                </a:p>
                <a:p>
                  <a:r>
                    <a:rPr lang="en-US" altLang="ja-JP" sz="1600" dirty="0">
                      <a:latin typeface="Consolas" panose="020B0609020204030204" pitchFamily="49" charset="0"/>
                    </a:rPr>
                    <a:t>201:    </a:t>
                  </a:r>
                  <a:r>
                    <a:rPr lang="en-US" altLang="ja-JP" sz="1600" dirty="0">
                      <a:solidFill>
                        <a:srgbClr val="FF0000"/>
                      </a:solidFill>
                      <a:latin typeface="Consolas" panose="020B0609020204030204" pitchFamily="49" charset="0"/>
                    </a:rPr>
                    <a:t>}</a:t>
                  </a:r>
                </a:p>
                <a:p>
                  <a:r>
                    <a:rPr lang="en-US" altLang="ja-JP" sz="1600" dirty="0">
                      <a:latin typeface="Consolas" panose="020B0609020204030204" pitchFamily="49" charset="0"/>
                    </a:rPr>
                    <a:t>202:    </a:t>
                  </a:r>
                  <a:r>
                    <a:rPr lang="en-US" altLang="ja-JP" sz="1600" dirty="0">
                      <a:solidFill>
                        <a:srgbClr val="FF0000"/>
                      </a:solidFill>
                      <a:latin typeface="Consolas" panose="020B0609020204030204" pitchFamily="49" charset="0"/>
                    </a:rPr>
                    <a:t>return </a:t>
                  </a:r>
                  <a:r>
                    <a:rPr lang="en-US" altLang="ja-JP" sz="1600" dirty="0">
                      <a:solidFill>
                        <a:srgbClr val="00B050"/>
                      </a:solidFill>
                      <a:latin typeface="Consolas" panose="020B0609020204030204" pitchFamily="49" charset="0"/>
                    </a:rPr>
                    <a:t>path</a:t>
                  </a:r>
                  <a:r>
                    <a:rPr lang="en-US" altLang="ja-JP" sz="1600" dirty="0">
                      <a:solidFill>
                        <a:srgbClr val="FF0000"/>
                      </a:solidFill>
                      <a:latin typeface="Consolas" panose="020B0609020204030204" pitchFamily="49" charset="0"/>
                    </a:rPr>
                    <a:t>;</a:t>
                  </a:r>
                </a:p>
                <a:p>
                  <a:r>
                    <a:rPr lang="en-US" altLang="ja-JP" sz="1600" dirty="0">
                      <a:latin typeface="Consolas" panose="020B0609020204030204" pitchFamily="49" charset="0"/>
                    </a:rPr>
                    <a:t>203:  </a:t>
                  </a:r>
                  <a:r>
                    <a:rPr lang="en-US" altLang="ja-JP" sz="1600" dirty="0">
                      <a:solidFill>
                        <a:srgbClr val="FF0000"/>
                      </a:solidFill>
                      <a:latin typeface="Consolas" panose="020B0609020204030204" pitchFamily="49" charset="0"/>
                    </a:rPr>
                    <a:t>}</a:t>
                  </a: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ja-JP" altLang="en-US" sz="1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⋮</m:t>
                        </m:r>
                      </m:oMath>
                    </m:oMathPara>
                  </a14:m>
                  <a:endParaRPr lang="ja-JP" altLang="en-US" sz="1400" dirty="0">
                    <a:solidFill>
                      <a:srgbClr val="FF0000"/>
                    </a:solidFill>
                    <a:latin typeface="Consolas" panose="020B0609020204030204" pitchFamily="49" charset="0"/>
                  </a:endParaRPr>
                </a:p>
              </p:txBody>
            </p:sp>
          </mc:Choice>
          <mc:Fallback xmlns="">
            <p:sp>
              <p:nvSpPr>
                <p:cNvPr id="5" name="正方形/長方形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9122" y="3034511"/>
                  <a:ext cx="5652339" cy="2277547"/>
                </a:xfrm>
                <a:prstGeom prst="rect">
                  <a:avLst/>
                </a:prstGeom>
                <a:blipFill>
                  <a:blip r:embed="rId3"/>
                  <a:stretch>
                    <a:fillRect l="-538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テキスト ボックス 32"/>
            <p:cNvSpPr txBox="1"/>
            <p:nvPr/>
          </p:nvSpPr>
          <p:spPr>
            <a:xfrm>
              <a:off x="4253435" y="5435692"/>
              <a:ext cx="154481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dirty="0" err="1">
                  <a:latin typeface="Consolas" panose="020B0609020204030204" pitchFamily="49" charset="0"/>
                </a:rPr>
                <a:t>val</a:t>
              </a:r>
              <a:r>
                <a:rPr lang="en-US" altLang="ja-JP" dirty="0">
                  <a:latin typeface="Consolas" panose="020B0609020204030204" pitchFamily="49" charset="0"/>
                </a:rPr>
                <a:t> </a:t>
              </a:r>
              <a:r>
                <a:rPr lang="ja-JP" altLang="en-US" dirty="0">
                  <a:latin typeface="Consolas" panose="020B0609020204030204" pitchFamily="49" charset="0"/>
                </a:rPr>
                <a:t>→ </a:t>
              </a:r>
              <a:r>
                <a:rPr lang="en-US" altLang="ja-JP" dirty="0">
                  <a:solidFill>
                    <a:srgbClr val="00B050"/>
                  </a:solidFill>
                  <a:latin typeface="Consolas" panose="020B0609020204030204" pitchFamily="49" charset="0"/>
                </a:rPr>
                <a:t>path</a:t>
              </a:r>
              <a:endParaRPr kumimoji="1" lang="ja-JP" altLang="en-US" dirty="0">
                <a:solidFill>
                  <a:srgbClr val="00B050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2529595" y="5868897"/>
              <a:ext cx="366164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dirty="0">
                  <a:latin typeface="Consolas" panose="020B0609020204030204" pitchFamily="49" charset="0"/>
                </a:rPr>
                <a:t>$$ </a:t>
              </a:r>
              <a:r>
                <a:rPr lang="ja-JP" altLang="en-US" dirty="0">
                  <a:latin typeface="Consolas" panose="020B0609020204030204" pitchFamily="49" charset="0"/>
                </a:rPr>
                <a:t>→ </a:t>
              </a:r>
              <a:r>
                <a:rPr lang="en-US" altLang="ja-JP" dirty="0">
                  <a:solidFill>
                    <a:srgbClr val="0070C0"/>
                  </a:solidFill>
                  <a:latin typeface="Consolas" panose="020B0609020204030204" pitchFamily="49" charset="0"/>
                </a:rPr>
                <a:t>new Path(</a:t>
              </a:r>
              <a:r>
                <a:rPr lang="en-US" altLang="ja-JP" dirty="0" err="1">
                  <a:solidFill>
                    <a:srgbClr val="0070C0"/>
                  </a:solidFill>
                  <a:latin typeface="Consolas" panose="020B0609020204030204" pitchFamily="49" charset="0"/>
                </a:rPr>
                <a:t>getProject</a:t>
              </a:r>
              <a:r>
                <a:rPr lang="en-US" altLang="ja-JP" dirty="0">
                  <a:solidFill>
                    <a:srgbClr val="0070C0"/>
                  </a:solidFill>
                  <a:latin typeface="Consolas" panose="020B0609020204030204" pitchFamily="49" charset="0"/>
                </a:rPr>
                <a:t>())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2529595" y="5435692"/>
              <a:ext cx="162947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dirty="0">
                  <a:latin typeface="Consolas" panose="020B0609020204030204" pitchFamily="49" charset="0"/>
                </a:rPr>
                <a:t>f </a:t>
              </a:r>
              <a:r>
                <a:rPr lang="ja-JP" altLang="en-US" dirty="0">
                  <a:latin typeface="Consolas" panose="020B0609020204030204" pitchFamily="49" charset="0"/>
                </a:rPr>
                <a:t>→ </a:t>
              </a:r>
              <a:r>
                <a:rPr lang="en-US" altLang="ja-JP" dirty="0" err="1">
                  <a:solidFill>
                    <a:srgbClr val="7030A0"/>
                  </a:solidFill>
                  <a:latin typeface="Consolas" panose="020B0609020204030204" pitchFamily="49" charset="0"/>
                </a:rPr>
                <a:t>getPath</a:t>
              </a:r>
              <a:endParaRPr kumimoji="1" lang="ja-JP" altLang="en-US" dirty="0">
                <a:solidFill>
                  <a:srgbClr val="7030A0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842338" y="4004007"/>
              <a:ext cx="626723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Consolas" panose="020B0609020204030204" pitchFamily="49" charset="0"/>
                </a:rPr>
                <a:t>出力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810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評価実験</a:t>
            </a:r>
            <a:r>
              <a:rPr lang="en-US" altLang="ja-JP" dirty="0"/>
              <a:t>1</a:t>
            </a:r>
            <a:r>
              <a:rPr lang="ja-JP" altLang="en-US" dirty="0"/>
              <a:t>：</a:t>
            </a:r>
            <a:r>
              <a:rPr lang="en-US" altLang="ja-JP" sz="3600" dirty="0"/>
              <a:t>g</a:t>
            </a:r>
            <a:r>
              <a:rPr kumimoji="1" lang="en-US" altLang="ja-JP" sz="3600" dirty="0"/>
              <a:t>rep</a:t>
            </a:r>
            <a:r>
              <a:rPr kumimoji="1" lang="ja-JP" altLang="en-US" sz="3600" dirty="0"/>
              <a:t>とのクエリ比較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sp>
        <p:nvSpPr>
          <p:cNvPr id="10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3547533" cy="513981"/>
          </a:xfrm>
        </p:spPr>
        <p:txBody>
          <a:bodyPr/>
          <a:lstStyle/>
          <a:p>
            <a:r>
              <a:rPr kumimoji="1" lang="ja-JP" altLang="en-US" sz="2400" dirty="0"/>
              <a:t>空白やコメントの処理</a:t>
            </a:r>
            <a:endParaRPr kumimoji="1" lang="en-US" altLang="ja-JP" sz="2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48028" y="2165931"/>
            <a:ext cx="448309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grep </a:t>
            </a:r>
            <a:r>
              <a:rPr lang="en-US" altLang="ja-JP" dirty="0"/>
              <a:t>‘</a:t>
            </a:r>
            <a:r>
              <a:rPr lang="en-US" altLang="ja-JP" dirty="0">
                <a:solidFill>
                  <a:srgbClr val="FF0000"/>
                </a:solidFill>
              </a:rPr>
              <a:t>\s*</a:t>
            </a:r>
            <a:r>
              <a:rPr lang="en-US" altLang="ja-JP" dirty="0"/>
              <a:t>T</a:t>
            </a:r>
            <a:r>
              <a:rPr lang="en-US" altLang="ja-JP" dirty="0">
                <a:solidFill>
                  <a:srgbClr val="FF0000"/>
                </a:solidFill>
              </a:rPr>
              <a:t>\</a:t>
            </a:r>
            <a:r>
              <a:rPr lang="en-US" altLang="ja-JP" dirty="0" err="1">
                <a:solidFill>
                  <a:srgbClr val="FF0000"/>
                </a:solidFill>
              </a:rPr>
              <a:t>s+</a:t>
            </a:r>
            <a:r>
              <a:rPr lang="en-US" altLang="ja-JP" dirty="0" err="1"/>
              <a:t>a</a:t>
            </a:r>
            <a:r>
              <a:rPr lang="en-US" altLang="ja-JP" dirty="0">
                <a:solidFill>
                  <a:srgbClr val="FF0000"/>
                </a:solidFill>
              </a:rPr>
              <a:t>\s*</a:t>
            </a:r>
            <a:r>
              <a:rPr lang="en-US" altLang="ja-JP" dirty="0"/>
              <a:t>=</a:t>
            </a:r>
            <a:r>
              <a:rPr lang="en-US" altLang="ja-JP" dirty="0">
                <a:solidFill>
                  <a:srgbClr val="FF0000"/>
                </a:solidFill>
              </a:rPr>
              <a:t>\s*</a:t>
            </a:r>
            <a:r>
              <a:rPr lang="en-US" altLang="ja-JP" dirty="0"/>
              <a:t>b</a:t>
            </a:r>
            <a:r>
              <a:rPr lang="en-US" altLang="ja-JP" dirty="0">
                <a:solidFill>
                  <a:srgbClr val="FF0000"/>
                </a:solidFill>
              </a:rPr>
              <a:t>\s*</a:t>
            </a:r>
            <a:r>
              <a:rPr lang="en-US" altLang="ja-JP" dirty="0"/>
              <a:t>;‘ -r </a:t>
            </a:r>
            <a:r>
              <a:rPr lang="en-US" altLang="ja-JP" dirty="0" err="1"/>
              <a:t>src</a:t>
            </a:r>
            <a:r>
              <a:rPr lang="en-US" altLang="ja-JP" dirty="0"/>
              <a:t>/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48027" y="3770844"/>
            <a:ext cx="645023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grep </a:t>
            </a:r>
            <a:r>
              <a:rPr lang="en-US" altLang="ja-JP" dirty="0"/>
              <a:t>‘</a:t>
            </a:r>
            <a:r>
              <a:rPr lang="en-US" altLang="ja-JP" dirty="0">
                <a:solidFill>
                  <a:srgbClr val="FF0000"/>
                </a:solidFill>
              </a:rPr>
              <a:t>[a-</a:t>
            </a:r>
            <a:r>
              <a:rPr lang="en-US" altLang="ja-JP" dirty="0" err="1">
                <a:solidFill>
                  <a:srgbClr val="FF0000"/>
                </a:solidFill>
              </a:rPr>
              <a:t>zA</a:t>
            </a:r>
            <a:r>
              <a:rPr lang="en-US" altLang="ja-JP" dirty="0">
                <a:solidFill>
                  <a:srgbClr val="FF0000"/>
                </a:solidFill>
              </a:rPr>
              <a:t>-Z_][a-zA-Z_0-9]*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/>
              <a:t>= </a:t>
            </a:r>
            <a:r>
              <a:rPr lang="en-US" altLang="ja-JP" dirty="0">
                <a:solidFill>
                  <a:srgbClr val="FF0000"/>
                </a:solidFill>
              </a:rPr>
              <a:t>[a-</a:t>
            </a:r>
            <a:r>
              <a:rPr lang="en-US" altLang="ja-JP" dirty="0" err="1">
                <a:solidFill>
                  <a:srgbClr val="FF0000"/>
                </a:solidFill>
              </a:rPr>
              <a:t>zA</a:t>
            </a:r>
            <a:r>
              <a:rPr lang="en-US" altLang="ja-JP" dirty="0">
                <a:solidFill>
                  <a:srgbClr val="FF0000"/>
                </a:solidFill>
              </a:rPr>
              <a:t>-Z_][a-zA-Z_0-9]*</a:t>
            </a:r>
            <a:r>
              <a:rPr lang="en-US" altLang="ja-JP" dirty="0"/>
              <a:t>;‘ -r </a:t>
            </a:r>
            <a:r>
              <a:rPr lang="en-US" altLang="ja-JP" dirty="0" err="1"/>
              <a:t>src</a:t>
            </a:r>
            <a:r>
              <a:rPr lang="en-US" altLang="ja-JP" dirty="0"/>
              <a:t>/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48028" y="2717825"/>
            <a:ext cx="448309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ccgrep </a:t>
            </a:r>
            <a:r>
              <a:rPr lang="en-US" altLang="ja-JP" dirty="0"/>
              <a:t>‘$T $a = $b;‘ -r </a:t>
            </a:r>
            <a:r>
              <a:rPr lang="en-US" altLang="ja-JP" dirty="0" err="1"/>
              <a:t>src</a:t>
            </a:r>
            <a:r>
              <a:rPr lang="en-US" altLang="ja-JP" dirty="0"/>
              <a:t>/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48028" y="4279553"/>
            <a:ext cx="645023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ccgrep </a:t>
            </a:r>
            <a:r>
              <a:rPr lang="en-US" altLang="ja-JP" dirty="0"/>
              <a:t>‘T = a;‘ -r </a:t>
            </a:r>
            <a:r>
              <a:rPr lang="en-US" altLang="ja-JP" dirty="0" err="1"/>
              <a:t>src</a:t>
            </a:r>
            <a:r>
              <a:rPr lang="en-US" altLang="ja-JP" dirty="0"/>
              <a:t>/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48027" y="5222279"/>
            <a:ext cx="346518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grep</a:t>
            </a:r>
            <a:r>
              <a:rPr kumimoji="1" lang="ja-JP" altLang="en-US" dirty="0"/>
              <a:t>では書けない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円形吹き出し 15"/>
          <p:cNvSpPr/>
          <p:nvPr/>
        </p:nvSpPr>
        <p:spPr>
          <a:xfrm>
            <a:off x="4690533" y="4988129"/>
            <a:ext cx="3996267" cy="649188"/>
          </a:xfrm>
          <a:prstGeom prst="wedgeEllipseCallout">
            <a:avLst>
              <a:gd name="adj1" fmla="val 16320"/>
              <a:gd name="adj2" fmla="val 728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Consolas" panose="020B0609020204030204" pitchFamily="49" charset="0"/>
              </a:rPr>
              <a:t>grep</a:t>
            </a:r>
            <a:r>
              <a:rPr lang="ja-JP" altLang="en-US" sz="2400" dirty="0">
                <a:latin typeface="Consolas" panose="020B0609020204030204" pitchFamily="49" charset="0"/>
              </a:rPr>
              <a:t>より書きやすい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48027" y="5730988"/>
            <a:ext cx="346518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ccgrep </a:t>
            </a:r>
            <a:r>
              <a:rPr lang="en-US" altLang="ja-JP" dirty="0"/>
              <a:t>‘if(a == b) { </a:t>
            </a:r>
            <a:r>
              <a:rPr lang="en-US" altLang="ja-JP" dirty="0">
                <a:solidFill>
                  <a:srgbClr val="FF0000"/>
                </a:solidFill>
              </a:rPr>
              <a:t>$$</a:t>
            </a:r>
            <a:r>
              <a:rPr lang="en-US" altLang="ja-JP" dirty="0"/>
              <a:t> }‘ -r </a:t>
            </a:r>
            <a:r>
              <a:rPr lang="en-US" altLang="ja-JP" dirty="0" err="1"/>
              <a:t>src</a:t>
            </a:r>
            <a:r>
              <a:rPr lang="en-US" altLang="ja-JP" dirty="0"/>
              <a:t>/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8" name="スマイル 17"/>
          <p:cNvSpPr/>
          <p:nvPr/>
        </p:nvSpPr>
        <p:spPr>
          <a:xfrm>
            <a:off x="7128934" y="5887643"/>
            <a:ext cx="592666" cy="579437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62874" y="2145496"/>
            <a:ext cx="176606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(</a:t>
            </a:r>
            <a:r>
              <a:rPr kumimoji="1" lang="ja-JP" altLang="en-US" dirty="0"/>
              <a:t>空白のみ対応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20" name="コンテンツ プレースホルダー 2">
            <a:extLst>
              <a:ext uri="{FF2B5EF4-FFF2-40B4-BE49-F238E27FC236}">
                <a16:creationId xmlns:a16="http://schemas.microsoft.com/office/drawing/2014/main" id="{C31A0AA0-96D1-4699-9908-B11C2B18D39D}"/>
              </a:ext>
            </a:extLst>
          </p:cNvPr>
          <p:cNvSpPr txBox="1">
            <a:spLocks/>
          </p:cNvSpPr>
          <p:nvPr/>
        </p:nvSpPr>
        <p:spPr bwMode="auto">
          <a:xfrm>
            <a:off x="457200" y="3181810"/>
            <a:ext cx="3327400" cy="589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2400" kern="0" dirty="0"/>
              <a:t>任意の識別子</a:t>
            </a:r>
            <a:endParaRPr lang="en-US" altLang="ja-JP" sz="2400" kern="0" dirty="0"/>
          </a:p>
        </p:txBody>
      </p:sp>
      <p:sp>
        <p:nvSpPr>
          <p:cNvPr id="21" name="コンテンツ プレースホルダー 2">
            <a:extLst>
              <a:ext uri="{FF2B5EF4-FFF2-40B4-BE49-F238E27FC236}">
                <a16:creationId xmlns:a16="http://schemas.microsoft.com/office/drawing/2014/main" id="{91F97332-0A17-4998-B818-8CB79223B01A}"/>
              </a:ext>
            </a:extLst>
          </p:cNvPr>
          <p:cNvSpPr txBox="1">
            <a:spLocks/>
          </p:cNvSpPr>
          <p:nvPr/>
        </p:nvSpPr>
        <p:spPr bwMode="auto">
          <a:xfrm>
            <a:off x="457200" y="4766680"/>
            <a:ext cx="3996267" cy="543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2400" kern="0" dirty="0"/>
              <a:t>括弧の釣合い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5C845AF-2732-4B29-9AFF-94A5351245CA}"/>
              </a:ext>
            </a:extLst>
          </p:cNvPr>
          <p:cNvSpPr txBox="1"/>
          <p:nvPr/>
        </p:nvSpPr>
        <p:spPr>
          <a:xfrm>
            <a:off x="5384040" y="2765154"/>
            <a:ext cx="2358727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($</a:t>
            </a:r>
            <a:r>
              <a:rPr lang="ja-JP" altLang="en-US" sz="1200" dirty="0"/>
              <a:t>はオプションで省略可能</a:t>
            </a:r>
            <a:r>
              <a:rPr kumimoji="1" lang="en-US" altLang="ja-JP" sz="1200" dirty="0"/>
              <a:t>)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254022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577BCC48-C1F5-42E1-B2E7-10C4C6F3B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18488" cy="2957851"/>
          </a:xfrm>
        </p:spPr>
        <p:txBody>
          <a:bodyPr/>
          <a:lstStyle/>
          <a:p>
            <a:r>
              <a:rPr lang="ja-JP" altLang="en-US" sz="2400" dirty="0"/>
              <a:t>タイプ</a:t>
            </a:r>
            <a:r>
              <a:rPr lang="en-US" altLang="ja-JP" sz="2400" dirty="0"/>
              <a:t>1</a:t>
            </a:r>
            <a:r>
              <a:rPr lang="ja-JP" altLang="en-US" sz="2400" dirty="0" err="1"/>
              <a:t>，</a:t>
            </a:r>
            <a:r>
              <a:rPr lang="en-US" altLang="ja-JP" sz="2400" dirty="0"/>
              <a:t>2</a:t>
            </a:r>
            <a:r>
              <a:rPr lang="ja-JP" altLang="en-US" sz="2400" dirty="0"/>
              <a:t>クローンペアの一方のコード片をクエリとして</a:t>
            </a:r>
            <a:br>
              <a:rPr lang="en-US" altLang="ja-JP" sz="2400" dirty="0"/>
            </a:br>
            <a:r>
              <a:rPr lang="ja-JP" altLang="en-US" sz="2400" dirty="0"/>
              <a:t>もう一方コード片が見つけられるかを確かめる</a:t>
            </a:r>
            <a:endParaRPr lang="en-US" sz="2400" dirty="0"/>
          </a:p>
          <a:p>
            <a:r>
              <a:rPr lang="ja-JP" altLang="en-US" sz="2400" dirty="0"/>
              <a:t>データセット</a:t>
            </a:r>
            <a:endParaRPr lang="en-US" altLang="ja-JP" sz="2400" dirty="0"/>
          </a:p>
          <a:p>
            <a:pPr lvl="1"/>
            <a:r>
              <a:rPr lang="en-US" sz="2000" dirty="0" err="1"/>
              <a:t>BigCloneBench</a:t>
            </a:r>
            <a:r>
              <a:rPr lang="en-US" sz="1400" dirty="0"/>
              <a:t>[4]</a:t>
            </a:r>
            <a:r>
              <a:rPr lang="ja-JP" altLang="en-US" sz="2000" dirty="0"/>
              <a:t>：</a:t>
            </a:r>
            <a:r>
              <a:rPr lang="en-US" altLang="ja-JP" sz="2000" dirty="0"/>
              <a:t>Java</a:t>
            </a:r>
            <a:r>
              <a:rPr lang="ja-JP" altLang="en-US" sz="2000" dirty="0"/>
              <a:t>のクローンペア</a:t>
            </a:r>
            <a:r>
              <a:rPr lang="en-US" altLang="ja-JP" sz="1400" dirty="0"/>
              <a:t>(</a:t>
            </a:r>
            <a:r>
              <a:rPr lang="ja-JP" altLang="en-US" sz="1400" dirty="0"/>
              <a:t>タイプ</a:t>
            </a:r>
            <a:r>
              <a:rPr lang="en-US" altLang="ja-JP" sz="1400" dirty="0"/>
              <a:t>1</a:t>
            </a:r>
            <a:r>
              <a:rPr lang="ja-JP" altLang="en-US" sz="1400" dirty="0" err="1"/>
              <a:t>，</a:t>
            </a:r>
            <a:r>
              <a:rPr lang="en-US" altLang="ja-JP" sz="1400" dirty="0"/>
              <a:t>2</a:t>
            </a:r>
            <a:r>
              <a:rPr lang="ja-JP" altLang="en-US" sz="1400" dirty="0"/>
              <a:t>に指定されたペアを使用</a:t>
            </a:r>
            <a:r>
              <a:rPr lang="en-US" altLang="ja-JP" sz="1400" dirty="0"/>
              <a:t>)</a:t>
            </a:r>
            <a:endParaRPr lang="en-US" altLang="ja-JP" sz="2000" dirty="0"/>
          </a:p>
          <a:p>
            <a:r>
              <a:rPr lang="ja-JP" altLang="en-US" sz="2400" dirty="0"/>
              <a:t>結果</a:t>
            </a:r>
            <a:endParaRPr lang="en-US" altLang="ja-JP" sz="2400" dirty="0"/>
          </a:p>
          <a:p>
            <a:pPr lvl="1"/>
            <a:r>
              <a:rPr lang="ja-JP" altLang="en-US" sz="2000" dirty="0"/>
              <a:t>全てのペアで見つけられた</a:t>
            </a:r>
            <a:endParaRPr lang="en-US" altLang="ja-JP" sz="20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A85AFFD-7BAD-4779-A0D9-C69DAF9ED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実験</a:t>
            </a:r>
            <a:r>
              <a:rPr lang="en-US" altLang="ja-JP" dirty="0"/>
              <a:t>2</a:t>
            </a:r>
            <a:r>
              <a:rPr lang="ja-JP" altLang="en-US" dirty="0"/>
              <a:t>：</a:t>
            </a:r>
            <a:r>
              <a:rPr lang="ja-JP" altLang="en-US" sz="3600" dirty="0"/>
              <a:t>タイプ</a:t>
            </a:r>
            <a:r>
              <a:rPr lang="en-US" altLang="ja-JP" sz="3600" dirty="0"/>
              <a:t>1</a:t>
            </a:r>
            <a:r>
              <a:rPr lang="ja-JP" altLang="en-US" sz="3600" dirty="0" err="1"/>
              <a:t>，</a:t>
            </a:r>
            <a:r>
              <a:rPr lang="en-US" altLang="ja-JP" sz="3600" dirty="0"/>
              <a:t>2</a:t>
            </a:r>
            <a:r>
              <a:rPr lang="ja-JP" altLang="en-US" sz="3600" dirty="0"/>
              <a:t>クローンの検索</a:t>
            </a:r>
            <a:endParaRPr 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2C7A3DC-7168-4F85-8E94-78311A58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F14AF41-CF5A-46DF-8540-A0A8CB2011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90267"/>
              </p:ext>
            </p:extLst>
          </p:nvPr>
        </p:nvGraphicFramePr>
        <p:xfrm>
          <a:off x="347173" y="4200667"/>
          <a:ext cx="486614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49778">
                  <a:extLst>
                    <a:ext uri="{9D8B030D-6E8A-4147-A177-3AD203B41FA5}">
                      <a16:colId xmlns:a16="http://schemas.microsoft.com/office/drawing/2014/main" val="2032281995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610650689"/>
                    </a:ext>
                  </a:extLst>
                </a:gridCol>
                <a:gridCol w="1298122">
                  <a:extLst>
                    <a:ext uri="{9D8B030D-6E8A-4147-A177-3AD203B41FA5}">
                      <a16:colId xmlns:a16="http://schemas.microsoft.com/office/drawing/2014/main" val="298371377"/>
                    </a:ext>
                  </a:extLst>
                </a:gridCol>
                <a:gridCol w="1532390">
                  <a:extLst>
                    <a:ext uri="{9D8B030D-6E8A-4147-A177-3AD203B41FA5}">
                      <a16:colId xmlns:a16="http://schemas.microsoft.com/office/drawing/2014/main" val="36376472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ja-JP" altLang="en-US" dirty="0"/>
                        <a:t>タイプ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dirty="0"/>
                        <a:t>総ペア数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dirty="0"/>
                        <a:t>検出ペア数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dirty="0"/>
                        <a:t>非検出ペア数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358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dirty="0"/>
                        <a:t>タイプ</a:t>
                      </a:r>
                      <a:r>
                        <a:rPr lang="en-US" altLang="ja-JP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48,116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48,111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743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dirty="0"/>
                        <a:t>タイプ</a:t>
                      </a:r>
                      <a:r>
                        <a:rPr lang="en-US" altLang="ja-JP" dirty="0"/>
                        <a:t>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4,234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4,232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2*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447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dirty="0"/>
                        <a:t>合計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52,350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52,343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7*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04472470"/>
                  </a:ext>
                </a:extLst>
              </a:tr>
            </a:tbl>
          </a:graphicData>
        </a:graphic>
      </p:graphicFrame>
      <p:sp>
        <p:nvSpPr>
          <p:cNvPr id="10" name="コンテンツ プレースホルダー 7">
            <a:extLst>
              <a:ext uri="{FF2B5EF4-FFF2-40B4-BE49-F238E27FC236}">
                <a16:creationId xmlns:a16="http://schemas.microsoft.com/office/drawing/2014/main" id="{871936F7-8178-4B9A-BCA5-9300B6D03DEF}"/>
              </a:ext>
            </a:extLst>
          </p:cNvPr>
          <p:cNvSpPr txBox="1">
            <a:spLocks/>
          </p:cNvSpPr>
          <p:nvPr/>
        </p:nvSpPr>
        <p:spPr bwMode="auto">
          <a:xfrm>
            <a:off x="3659153" y="5662415"/>
            <a:ext cx="2938235" cy="32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ja-JP" sz="1400" kern="0" dirty="0"/>
              <a:t>* </a:t>
            </a:r>
            <a:r>
              <a:rPr lang="ja-JP" altLang="en-US" sz="1400" kern="0" dirty="0"/>
              <a:t>データセットの誤り（実際はタイプ</a:t>
            </a:r>
            <a:r>
              <a:rPr lang="en-US" altLang="ja-JP" sz="1400" kern="0" dirty="0"/>
              <a:t>3</a:t>
            </a:r>
            <a:r>
              <a:rPr lang="ja-JP" altLang="en-US" sz="1400" kern="0" dirty="0"/>
              <a:t>）</a:t>
            </a:r>
            <a:endParaRPr lang="en-US" sz="1400" kern="0" dirty="0"/>
          </a:p>
        </p:txBody>
      </p:sp>
      <p:sp>
        <p:nvSpPr>
          <p:cNvPr id="7" name="円形吹き出し 15">
            <a:extLst>
              <a:ext uri="{FF2B5EF4-FFF2-40B4-BE49-F238E27FC236}">
                <a16:creationId xmlns:a16="http://schemas.microsoft.com/office/drawing/2014/main" id="{8EC84EC3-701E-4F03-8A4A-830E2679C26C}"/>
              </a:ext>
            </a:extLst>
          </p:cNvPr>
          <p:cNvSpPr/>
          <p:nvPr/>
        </p:nvSpPr>
        <p:spPr>
          <a:xfrm>
            <a:off x="5213313" y="3380871"/>
            <a:ext cx="3805559" cy="1428214"/>
          </a:xfrm>
          <a:prstGeom prst="wedgeEllipseCallout">
            <a:avLst>
              <a:gd name="adj1" fmla="val 23245"/>
              <a:gd name="adj2" fmla="val 728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/>
              <a:t>コード片を与えるだけで</a:t>
            </a:r>
            <a:endParaRPr lang="en-US" altLang="ja-JP" sz="2000" dirty="0"/>
          </a:p>
          <a:p>
            <a:r>
              <a:rPr lang="ja-JP" altLang="en-US" sz="2000" dirty="0"/>
              <a:t>タイプ</a:t>
            </a:r>
            <a:r>
              <a:rPr lang="en-US" altLang="ja-JP" sz="2000" dirty="0"/>
              <a:t>1</a:t>
            </a:r>
            <a:r>
              <a:rPr lang="ja-JP" altLang="en-US" sz="2000" dirty="0" err="1"/>
              <a:t>，</a:t>
            </a:r>
            <a:r>
              <a:rPr lang="en-US" altLang="ja-JP" sz="2000" dirty="0"/>
              <a:t>2</a:t>
            </a:r>
            <a:r>
              <a:rPr lang="ja-JP" altLang="en-US" sz="2000" dirty="0"/>
              <a:t>クローンを</a:t>
            </a:r>
            <a:endParaRPr lang="en-US" altLang="ja-JP" sz="2000" dirty="0"/>
          </a:p>
          <a:p>
            <a:r>
              <a:rPr lang="ja-JP" altLang="en-US" sz="2000" dirty="0"/>
              <a:t>検索可能</a:t>
            </a:r>
            <a:endParaRPr lang="ja-JP" altLang="en-US" sz="2000" dirty="0">
              <a:latin typeface="Consolas" panose="020B0609020204030204" pitchFamily="49" charset="0"/>
            </a:endParaRPr>
          </a:p>
        </p:txBody>
      </p:sp>
      <p:sp>
        <p:nvSpPr>
          <p:cNvPr id="9" name="スマイル 8">
            <a:extLst>
              <a:ext uri="{FF2B5EF4-FFF2-40B4-BE49-F238E27FC236}">
                <a16:creationId xmlns:a16="http://schemas.microsoft.com/office/drawing/2014/main" id="{846D2858-0499-436C-8045-5363B5A236CE}"/>
              </a:ext>
            </a:extLst>
          </p:cNvPr>
          <p:cNvSpPr/>
          <p:nvPr/>
        </p:nvSpPr>
        <p:spPr>
          <a:xfrm>
            <a:off x="7912177" y="5304112"/>
            <a:ext cx="527581" cy="515805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7AC538B-5ACA-4497-A517-BE66395DFE8A}"/>
              </a:ext>
            </a:extLst>
          </p:cNvPr>
          <p:cNvSpPr/>
          <p:nvPr/>
        </p:nvSpPr>
        <p:spPr>
          <a:xfrm>
            <a:off x="1833380" y="6025157"/>
            <a:ext cx="5978574" cy="50783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900" dirty="0">
                <a:latin typeface="+mj-lt"/>
              </a:rPr>
              <a:t>[4]</a:t>
            </a:r>
            <a:r>
              <a:rPr lang="en-US" sz="900" dirty="0"/>
              <a:t> </a:t>
            </a:r>
            <a:r>
              <a:rPr lang="en-US" sz="900" dirty="0" err="1"/>
              <a:t>Svajlenko</a:t>
            </a:r>
            <a:r>
              <a:rPr lang="en-US" sz="900" dirty="0"/>
              <a:t>, J. and Roy, C. K.: Evaluating Clone Detection Tools with </a:t>
            </a:r>
            <a:r>
              <a:rPr lang="en-US" sz="900" dirty="0" err="1"/>
              <a:t>BigCloneBench</a:t>
            </a:r>
            <a:r>
              <a:rPr lang="en-US" sz="900" dirty="0"/>
              <a:t>, Proceedings of the 2015 IEEE International Conference on Software Maintenance and Evolution (ICSME), ICSME '15, Washington, DC, USA, IEEE Computer Society, pp. 131-140 (online), DOI: 10.1109/ICSM.2015.7332459 (2015)</a:t>
            </a:r>
          </a:p>
        </p:txBody>
      </p:sp>
    </p:spTree>
    <p:extLst>
      <p:ext uri="{BB962C8B-B14F-4D97-AF65-F5344CB8AC3E}">
        <p14:creationId xmlns:p14="http://schemas.microsoft.com/office/powerpoint/2010/main" val="70947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10" grpId="0"/>
      <p:bldP spid="7" grpId="0" animBg="1"/>
      <p:bldP spid="9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評価実験</a:t>
            </a:r>
            <a:r>
              <a:rPr lang="en-US" altLang="ja-JP" dirty="0"/>
              <a:t>3</a:t>
            </a:r>
            <a:r>
              <a:rPr lang="ja-JP" altLang="en-US" dirty="0"/>
              <a:t>：</a:t>
            </a:r>
            <a:r>
              <a:rPr lang="ja-JP" altLang="en-US" sz="3600" dirty="0"/>
              <a:t>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5"/>
            <a:ext cx="6523264" cy="3530146"/>
          </a:xfrm>
        </p:spPr>
        <p:txBody>
          <a:bodyPr/>
          <a:lstStyle/>
          <a:p>
            <a:r>
              <a:rPr lang="en-US" altLang="ja-JP" sz="2400" dirty="0"/>
              <a:t>c</a:t>
            </a:r>
            <a:r>
              <a:rPr kumimoji="1" lang="en-US" altLang="ja-JP" sz="2400" dirty="0"/>
              <a:t>cgrep</a:t>
            </a:r>
            <a:r>
              <a:rPr lang="ja-JP" altLang="en-US" sz="2400" dirty="0"/>
              <a:t>の検索時間を計測</a:t>
            </a:r>
            <a:endParaRPr lang="en-US" altLang="ja-JP" sz="2400" dirty="0"/>
          </a:p>
          <a:p>
            <a:pPr lvl="1"/>
            <a:r>
              <a:rPr lang="ja-JP" altLang="en-US" sz="2000" dirty="0"/>
              <a:t>検索対象</a:t>
            </a:r>
            <a:r>
              <a:rPr lang="en-US" altLang="ja-JP" sz="2000" dirty="0"/>
              <a:t>Java, C</a:t>
            </a:r>
            <a:r>
              <a:rPr lang="ja-JP" altLang="en-US" sz="2000" dirty="0"/>
              <a:t>の</a:t>
            </a:r>
            <a:r>
              <a:rPr lang="en-US" altLang="ja-JP" sz="2000" dirty="0"/>
              <a:t>5</a:t>
            </a:r>
            <a:r>
              <a:rPr lang="ja-JP" altLang="en-US" sz="2000" dirty="0"/>
              <a:t>プロジェクト</a:t>
            </a:r>
            <a:endParaRPr lang="en-US" altLang="ja-JP" sz="2000" dirty="0"/>
          </a:p>
          <a:p>
            <a:pPr lvl="1"/>
            <a:endParaRPr lang="en-US" altLang="ja-JP" sz="2000" dirty="0"/>
          </a:p>
          <a:p>
            <a:pPr lvl="1"/>
            <a:r>
              <a:rPr lang="ja-JP" altLang="en-US" sz="2000" dirty="0"/>
              <a:t>比較ツール</a:t>
            </a:r>
            <a:endParaRPr lang="en-US" altLang="ja-JP" sz="2000" dirty="0"/>
          </a:p>
          <a:p>
            <a:pPr lvl="2"/>
            <a:r>
              <a:rPr lang="en-US" altLang="ja-JP" sz="1800" dirty="0"/>
              <a:t>grep</a:t>
            </a:r>
          </a:p>
          <a:p>
            <a:pPr lvl="2"/>
            <a:r>
              <a:rPr lang="en-US" altLang="ja-JP" sz="1800" dirty="0"/>
              <a:t>NCDSearch</a:t>
            </a:r>
          </a:p>
          <a:p>
            <a:pPr lvl="2"/>
            <a:endParaRPr lang="en-US" altLang="ja-JP" sz="1800" dirty="0"/>
          </a:p>
          <a:p>
            <a:pPr lvl="1"/>
            <a:endParaRPr lang="en-US" altLang="ja-JP" sz="2000" dirty="0"/>
          </a:p>
          <a:p>
            <a:pPr lvl="1"/>
            <a:r>
              <a:rPr lang="ja-JP" altLang="en-US" sz="2000" dirty="0"/>
              <a:t>実行環境</a:t>
            </a:r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sz="1400" dirty="0"/>
          </a:p>
          <a:p>
            <a:endParaRPr kumimoji="1" lang="en-US" altLang="ja-JP" sz="1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522200"/>
              </p:ext>
            </p:extLst>
          </p:nvPr>
        </p:nvGraphicFramePr>
        <p:xfrm>
          <a:off x="1523970" y="5120984"/>
          <a:ext cx="5778529" cy="111252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732670">
                  <a:extLst>
                    <a:ext uri="{9D8B030D-6E8A-4147-A177-3AD203B41FA5}">
                      <a16:colId xmlns:a16="http://schemas.microsoft.com/office/drawing/2014/main" val="1728567703"/>
                    </a:ext>
                  </a:extLst>
                </a:gridCol>
                <a:gridCol w="5045859">
                  <a:extLst>
                    <a:ext uri="{9D8B030D-6E8A-4147-A177-3AD203B41FA5}">
                      <a16:colId xmlns:a16="http://schemas.microsoft.com/office/drawing/2014/main" val="3016998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OS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Windows 10 Pro for Workstations</a:t>
                      </a:r>
                      <a:r>
                        <a:rPr kumimoji="1" lang="en-US" altLang="ja-JP" baseline="0" dirty="0"/>
                        <a:t> </a:t>
                      </a:r>
                      <a:r>
                        <a:rPr kumimoji="1" lang="en-US" altLang="ja-JP" dirty="0"/>
                        <a:t>64bit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873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CPU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pt-BR" altLang="ja-JP" dirty="0"/>
                        <a:t>Intel(R) Xeon(R) CPU E5-1603 v4 @ 2.80GHz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802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RAM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32.0GB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834062"/>
                  </a:ext>
                </a:extLst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293152"/>
              </p:ext>
            </p:extLst>
          </p:nvPr>
        </p:nvGraphicFramePr>
        <p:xfrm>
          <a:off x="3268133" y="2798604"/>
          <a:ext cx="5507567" cy="175746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91155">
                  <a:extLst>
                    <a:ext uri="{9D8B030D-6E8A-4147-A177-3AD203B41FA5}">
                      <a16:colId xmlns:a16="http://schemas.microsoft.com/office/drawing/2014/main" val="839364179"/>
                    </a:ext>
                  </a:extLst>
                </a:gridCol>
                <a:gridCol w="976312">
                  <a:extLst>
                    <a:ext uri="{9D8B030D-6E8A-4147-A177-3AD203B41FA5}">
                      <a16:colId xmlns:a16="http://schemas.microsoft.com/office/drawing/2014/main" val="195385066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14446080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361826700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66119524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28711011"/>
                    </a:ext>
                  </a:extLst>
                </a:gridCol>
              </a:tblGrid>
              <a:tr h="64494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プロジェクト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ANTLR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Ant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Git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PostgreSQL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Linux kernel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186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言語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Java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Java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C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C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450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ファイル数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678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1,272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339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904</a:t>
                      </a:r>
                      <a:endParaRPr kumimoji="1" lang="ja-JP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15,123</a:t>
                      </a:r>
                      <a:endParaRPr kumimoji="1" lang="ja-JP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742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KLOC 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60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138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177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3,756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3783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696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</a:t>
            </a:r>
            <a:r>
              <a:rPr kumimoji="1" lang="ja-JP" altLang="en-US" dirty="0"/>
              <a:t>実験</a:t>
            </a:r>
            <a:r>
              <a:rPr kumimoji="1" lang="en-US" altLang="ja-JP" dirty="0"/>
              <a:t>3</a:t>
            </a:r>
            <a:r>
              <a:rPr kumimoji="1" lang="ja-JP" altLang="en-US" dirty="0"/>
              <a:t>：</a:t>
            </a:r>
            <a:r>
              <a:rPr kumimoji="1" lang="ja-JP" altLang="en-US" sz="3600" dirty="0"/>
              <a:t>結果</a:t>
            </a:r>
            <a:endParaRPr kumimoji="1" lang="ja-JP" altLang="en-US" dirty="0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16" name="コンテンツ プレースホルダー 2"/>
          <p:cNvSpPr txBox="1">
            <a:spLocks/>
          </p:cNvSpPr>
          <p:nvPr/>
        </p:nvSpPr>
        <p:spPr>
          <a:xfrm>
            <a:off x="628650" y="182522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A9FCC3DF-7671-464A-8CD4-00340EAA5289}"/>
              </a:ext>
            </a:extLst>
          </p:cNvPr>
          <p:cNvGrpSpPr/>
          <p:nvPr/>
        </p:nvGrpSpPr>
        <p:grpSpPr>
          <a:xfrm>
            <a:off x="152253" y="1825221"/>
            <a:ext cx="3164397" cy="2117102"/>
            <a:chOff x="5961091" y="2717676"/>
            <a:chExt cx="3164397" cy="2117102"/>
          </a:xfrm>
        </p:grpSpPr>
        <p:sp>
          <p:nvSpPr>
            <p:cNvPr id="15" name="正方形/長方形 14"/>
            <p:cNvSpPr/>
            <p:nvPr/>
          </p:nvSpPr>
          <p:spPr>
            <a:xfrm>
              <a:off x="6019479" y="3129169"/>
              <a:ext cx="2381601" cy="338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sz="1600" dirty="0">
                  <a:latin typeface="Consolas" panose="020B0609020204030204" pitchFamily="49" charset="0"/>
                </a:rPr>
                <a:t>a &lt; b ? a : b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5961091" y="2717676"/>
              <a:ext cx="31643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クエリ</a:t>
              </a:r>
              <a:r>
                <a:rPr kumimoji="1" lang="en-US" altLang="ja-JP" dirty="0"/>
                <a:t>A (ccgrep, NCDSearch)</a:t>
              </a:r>
              <a:endParaRPr kumimoji="1" lang="ja-JP" altLang="en-US" dirty="0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AB3AE77B-1690-46EB-80AB-F31F3A879805}"/>
                </a:ext>
              </a:extLst>
            </p:cNvPr>
            <p:cNvSpPr txBox="1"/>
            <p:nvPr/>
          </p:nvSpPr>
          <p:spPr>
            <a:xfrm>
              <a:off x="6019479" y="4003781"/>
              <a:ext cx="2907043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altLang="ja-JP" sz="1600" dirty="0">
                  <a:latin typeface="Consolas" panose="020B0609020204030204" pitchFamily="49" charset="0"/>
                </a:rPr>
                <a:t>([a-zA-Z_][a-zA-Z_0-9]*)</a:t>
              </a:r>
              <a:endParaRPr lang="en-US" altLang="ja-JP" sz="1600" dirty="0">
                <a:latin typeface="Consolas" panose="020B0609020204030204" pitchFamily="49" charset="0"/>
              </a:endParaRPr>
            </a:p>
            <a:p>
              <a:r>
                <a:rPr lang="en-US" altLang="ja-JP" sz="1600" dirty="0">
                  <a:latin typeface="Consolas" panose="020B0609020204030204" pitchFamily="49" charset="0"/>
                </a:rPr>
                <a:t>\</a:t>
              </a:r>
              <a:r>
                <a:rPr lang="pl-PL" altLang="ja-JP" sz="1600" dirty="0">
                  <a:latin typeface="Consolas" panose="020B0609020204030204" pitchFamily="49" charset="0"/>
                </a:rPr>
                <a:t>s*&lt;([a-zA-Z_][a-zA-Z_0-9]*)\s*\?\s*\1\s*:\s*\2</a:t>
              </a:r>
              <a:endParaRPr lang="en-US" altLang="ja-JP" sz="1600" dirty="0">
                <a:latin typeface="Consolas" panose="020B0609020204030204" pitchFamily="49" charset="0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B5F59C76-5A74-4B33-B2D9-4211B56BFD08}"/>
                </a:ext>
              </a:extLst>
            </p:cNvPr>
            <p:cNvSpPr txBox="1"/>
            <p:nvPr/>
          </p:nvSpPr>
          <p:spPr>
            <a:xfrm>
              <a:off x="6008356" y="3623066"/>
              <a:ext cx="27664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クエリ</a:t>
              </a:r>
              <a:r>
                <a:rPr kumimoji="1" lang="en-US" altLang="ja-JP" dirty="0"/>
                <a:t>A’ (grep)</a:t>
              </a:r>
              <a:endParaRPr kumimoji="1" lang="ja-JP" altLang="en-US" dirty="0"/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6A9EF721-E6E2-4BAD-A7D8-B82A2B0408DD}"/>
              </a:ext>
            </a:extLst>
          </p:cNvPr>
          <p:cNvGrpSpPr/>
          <p:nvPr/>
        </p:nvGrpSpPr>
        <p:grpSpPr>
          <a:xfrm>
            <a:off x="3290054" y="1888936"/>
            <a:ext cx="5385634" cy="4194230"/>
            <a:chOff x="438191" y="2111960"/>
            <a:chExt cx="5385634" cy="4194230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438191" y="2111960"/>
              <a:ext cx="31047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/>
                <a:t>実行</a:t>
              </a:r>
              <a:r>
                <a:rPr kumimoji="1" lang="ja-JP" altLang="en-US" sz="1600" dirty="0"/>
                <a:t>時間</a:t>
              </a:r>
              <a:r>
                <a:rPr kumimoji="1" lang="en-US" altLang="ja-JP" sz="1600" dirty="0"/>
                <a:t>[s]</a:t>
              </a:r>
              <a:endParaRPr kumimoji="1" lang="ja-JP" altLang="en-US" sz="1600" dirty="0"/>
            </a:p>
          </p:txBody>
        </p:sp>
        <p:graphicFrame>
          <p:nvGraphicFramePr>
            <p:cNvPr id="25" name="グラフ 24">
              <a:extLst>
                <a:ext uri="{FF2B5EF4-FFF2-40B4-BE49-F238E27FC236}">
                  <a16:creationId xmlns:a16="http://schemas.microsoft.com/office/drawing/2014/main" id="{47433043-A6D1-42FF-9935-751D8ED7E31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95827599"/>
                </p:ext>
              </p:extLst>
            </p:nvPr>
          </p:nvGraphicFramePr>
          <p:xfrm>
            <a:off x="491384" y="2448865"/>
            <a:ext cx="5332441" cy="38573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17" name="円形吹き出し 15">
            <a:extLst>
              <a:ext uri="{FF2B5EF4-FFF2-40B4-BE49-F238E27FC236}">
                <a16:creationId xmlns:a16="http://schemas.microsoft.com/office/drawing/2014/main" id="{67875AAE-8C69-45D1-AD45-B748584C1482}"/>
              </a:ext>
            </a:extLst>
          </p:cNvPr>
          <p:cNvSpPr/>
          <p:nvPr/>
        </p:nvSpPr>
        <p:spPr>
          <a:xfrm>
            <a:off x="362157" y="4533665"/>
            <a:ext cx="2792458" cy="562630"/>
          </a:xfrm>
          <a:prstGeom prst="wedgeEllipseCallout">
            <a:avLst>
              <a:gd name="adj1" fmla="val 23245"/>
              <a:gd name="adj2" fmla="val 728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Consolas" panose="020B0609020204030204" pitchFamily="49" charset="0"/>
              </a:rPr>
              <a:t>素早く検索可能</a:t>
            </a:r>
          </a:p>
        </p:txBody>
      </p:sp>
      <p:sp>
        <p:nvSpPr>
          <p:cNvPr id="20" name="スマイル 19">
            <a:extLst>
              <a:ext uri="{FF2B5EF4-FFF2-40B4-BE49-F238E27FC236}">
                <a16:creationId xmlns:a16="http://schemas.microsoft.com/office/drawing/2014/main" id="{0CD164D9-190A-4B7C-B468-404F33615072}"/>
              </a:ext>
            </a:extLst>
          </p:cNvPr>
          <p:cNvSpPr/>
          <p:nvPr/>
        </p:nvSpPr>
        <p:spPr>
          <a:xfrm>
            <a:off x="2347992" y="5237867"/>
            <a:ext cx="527581" cy="515805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66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まとめと今後の課題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9237133" cy="4525963"/>
          </a:xfrm>
        </p:spPr>
        <p:txBody>
          <a:bodyPr/>
          <a:lstStyle/>
          <a:p>
            <a:r>
              <a:rPr lang="ja-JP" altLang="en-US" sz="2400" dirty="0"/>
              <a:t>クエリに対するクローンを検索する</a:t>
            </a:r>
            <a:r>
              <a:rPr kumimoji="1" lang="ja-JP" altLang="en-US" sz="2400" dirty="0"/>
              <a:t>ツール</a:t>
            </a:r>
            <a:r>
              <a:rPr kumimoji="1" lang="en-US" altLang="ja-JP" sz="2400" dirty="0"/>
              <a:t>ccgrep</a:t>
            </a:r>
            <a:r>
              <a:rPr kumimoji="1" lang="ja-JP" altLang="en-US" sz="2400" dirty="0"/>
              <a:t>を開発</a:t>
            </a:r>
            <a:endParaRPr kumimoji="1" lang="en-US" altLang="ja-JP" sz="2400" dirty="0"/>
          </a:p>
          <a:p>
            <a:pPr lvl="1"/>
            <a:r>
              <a:rPr lang="en-US" altLang="ja-JP" sz="2000" dirty="0"/>
              <a:t>grep</a:t>
            </a:r>
            <a:r>
              <a:rPr lang="ja-JP" altLang="en-US" sz="2000" dirty="0"/>
              <a:t>に似た</a:t>
            </a:r>
            <a:r>
              <a:rPr lang="en-US" altLang="ja-JP" sz="2000" dirty="0"/>
              <a:t>UI</a:t>
            </a:r>
            <a:r>
              <a:rPr lang="ja-JP" altLang="en-US" sz="2000" dirty="0"/>
              <a:t>で手軽に使用可能</a:t>
            </a:r>
            <a:endParaRPr lang="en-US" altLang="ja-JP" sz="2000" dirty="0"/>
          </a:p>
          <a:p>
            <a:pPr lvl="1"/>
            <a:r>
              <a:rPr lang="ja-JP" altLang="en-US" sz="2000" dirty="0"/>
              <a:t>簡単にクエリを作成可能</a:t>
            </a:r>
            <a:endParaRPr kumimoji="1" lang="en-US" altLang="ja-JP" sz="2000" dirty="0"/>
          </a:p>
          <a:p>
            <a:r>
              <a:rPr lang="ja-JP" altLang="en-US" sz="2400" dirty="0"/>
              <a:t>評価実験では，以下の方法で実用性を確認した</a:t>
            </a:r>
            <a:endParaRPr lang="en-US" altLang="ja-JP" sz="2400" dirty="0"/>
          </a:p>
          <a:p>
            <a:pPr lvl="1"/>
            <a:r>
              <a:rPr lang="ja-JP" altLang="en-US" sz="2000" dirty="0"/>
              <a:t>検索クエリの比較</a:t>
            </a:r>
            <a:endParaRPr lang="en-US" altLang="ja-JP" sz="2000" dirty="0"/>
          </a:p>
          <a:p>
            <a:pPr lvl="1"/>
            <a:r>
              <a:rPr lang="ja-JP" altLang="en-US" sz="2000" dirty="0"/>
              <a:t>検索性能の確認</a:t>
            </a:r>
            <a:endParaRPr lang="en-US" altLang="ja-JP" sz="2000" dirty="0"/>
          </a:p>
          <a:p>
            <a:pPr lvl="1"/>
            <a:r>
              <a:rPr lang="ja-JP" altLang="en-US" sz="2000" dirty="0"/>
              <a:t>検索時間を計測</a:t>
            </a:r>
            <a:endParaRPr lang="en-US" altLang="ja-JP" sz="2000" dirty="0"/>
          </a:p>
          <a:p>
            <a:endParaRPr lang="en-US" altLang="ja-JP" sz="1800" dirty="0"/>
          </a:p>
          <a:p>
            <a:r>
              <a:rPr lang="ja-JP" altLang="en-US" sz="2400" dirty="0"/>
              <a:t>今後の課題</a:t>
            </a:r>
            <a:endParaRPr lang="en-US" altLang="ja-JP" sz="2400" dirty="0"/>
          </a:p>
          <a:p>
            <a:pPr lvl="1"/>
            <a:r>
              <a:rPr lang="ja-JP" altLang="en-US" sz="2000" dirty="0"/>
              <a:t>クエリや検索機能の拡張</a:t>
            </a:r>
            <a:endParaRPr lang="en-US" altLang="ja-JP" sz="2000" dirty="0"/>
          </a:p>
          <a:p>
            <a:pPr lvl="1"/>
            <a:r>
              <a:rPr lang="ja-JP" altLang="en-US" sz="2000" dirty="0"/>
              <a:t>検索アルゴリズムの改善</a:t>
            </a:r>
            <a:endParaRPr lang="en-US" altLang="ja-JP" sz="2000" dirty="0"/>
          </a:p>
          <a:p>
            <a:pPr lvl="1"/>
            <a:r>
              <a:rPr lang="ja-JP" altLang="en-US" sz="2000" dirty="0"/>
              <a:t>被験者実験などの評価実験</a:t>
            </a:r>
            <a:endParaRPr lang="en-US" altLang="ja-JP" sz="2000" dirty="0"/>
          </a:p>
          <a:p>
            <a:endParaRPr kumimoji="1" lang="en-US" altLang="ja-JP" sz="2400" dirty="0"/>
          </a:p>
          <a:p>
            <a:endParaRPr kumimoji="1" lang="ja-JP" altLang="en-US" sz="24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509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A79E86-9ED3-4BC7-8419-ED29939A9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研究背景</a:t>
            </a:r>
            <a:endParaRPr 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C01F57-09E9-4CC3-B254-4A39D1287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400" dirty="0"/>
              <a:t>コード片検索：</a:t>
            </a:r>
            <a:r>
              <a:rPr lang="ja-JP" altLang="en-US" sz="2400" dirty="0">
                <a:latin typeface="+mn-ea"/>
              </a:rPr>
              <a:t>ソフトウェアの管理に有用</a:t>
            </a:r>
            <a:endParaRPr lang="en-US" altLang="ja-JP" sz="2400" dirty="0"/>
          </a:p>
          <a:p>
            <a:pPr lvl="1"/>
            <a:r>
              <a:rPr lang="ja-JP" altLang="en-US" sz="2000" dirty="0"/>
              <a:t>コーディングパターンを探してリファクタリング</a:t>
            </a:r>
            <a:endParaRPr lang="en-US" altLang="ja-JP" sz="2000" dirty="0"/>
          </a:p>
          <a:p>
            <a:pPr lvl="1"/>
            <a:r>
              <a:rPr lang="ja-JP" altLang="en-US" sz="2000" dirty="0"/>
              <a:t>既知のバグコード片から類似コード片を探す</a:t>
            </a:r>
            <a:endParaRPr lang="en-US" altLang="ja-JP" sz="20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r>
              <a:rPr lang="ja-JP" altLang="en-US" sz="2400" dirty="0"/>
              <a:t>コード片検索のための様々なツール・</a:t>
            </a:r>
            <a:r>
              <a:rPr lang="en-US" altLang="ja-JP" sz="2400" dirty="0"/>
              <a:t>IDE</a:t>
            </a:r>
            <a:r>
              <a:rPr lang="ja-JP" altLang="en-US" sz="2400" dirty="0"/>
              <a:t>が存在</a:t>
            </a:r>
            <a:endParaRPr lang="en-US" altLang="ja-JP" sz="2400" dirty="0"/>
          </a:p>
          <a:p>
            <a:pPr>
              <a:buFont typeface="Wingdings" panose="05000000000000000000" pitchFamily="2" charset="2"/>
              <a:buChar char="Ø"/>
            </a:pPr>
            <a:endParaRPr lang="en-US" altLang="ja-JP" sz="1400" dirty="0"/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2400" dirty="0"/>
              <a:t>コード片から</a:t>
            </a:r>
            <a:r>
              <a:rPr lang="ja-JP" altLang="en-US" sz="2400" dirty="0">
                <a:solidFill>
                  <a:srgbClr val="FF0000"/>
                </a:solidFill>
              </a:rPr>
              <a:t>コードクローン</a:t>
            </a:r>
            <a:r>
              <a:rPr lang="ja-JP" altLang="en-US" sz="2400" dirty="0"/>
              <a:t>を検索するツールは少ない</a:t>
            </a:r>
            <a:endParaRPr lang="en-US" altLang="ja-JP" sz="2000" dirty="0"/>
          </a:p>
          <a:p>
            <a:pPr lvl="1"/>
            <a:r>
              <a:rPr lang="en-US" sz="2000" dirty="0"/>
              <a:t>grep</a:t>
            </a:r>
            <a:r>
              <a:rPr lang="en-US" sz="1400" dirty="0"/>
              <a:t>[1]</a:t>
            </a:r>
            <a:r>
              <a:rPr lang="ja-JP" altLang="en-US" sz="2000" dirty="0"/>
              <a:t>は広く使用されるが文字列ベース→複雑な検索は難しい</a:t>
            </a:r>
            <a:endParaRPr lang="en-US" altLang="ja-JP" sz="20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5F1F273-2BDE-41E8-B280-04DA8AEE7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BADD7EBD-9335-4B3F-A53D-2C5267B7474A}"/>
              </a:ext>
            </a:extLst>
          </p:cNvPr>
          <p:cNvGrpSpPr/>
          <p:nvPr/>
        </p:nvGrpSpPr>
        <p:grpSpPr>
          <a:xfrm>
            <a:off x="2974492" y="2891060"/>
            <a:ext cx="1932839" cy="1075879"/>
            <a:chOff x="2865371" y="2955471"/>
            <a:chExt cx="1932839" cy="1075879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C23267B-FCB6-4082-BFC5-5A3A00FA074C}"/>
                </a:ext>
              </a:extLst>
            </p:cNvPr>
            <p:cNvSpPr txBox="1"/>
            <p:nvPr/>
          </p:nvSpPr>
          <p:spPr>
            <a:xfrm>
              <a:off x="2865371" y="2955471"/>
              <a:ext cx="1932838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dirty="0">
                  <a:latin typeface="Consolas" panose="020B0609020204030204" pitchFamily="49" charset="0"/>
                </a:rPr>
                <a:t>x &lt; y ? x : y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4899753-A01B-4BDD-B7D9-C465B2830699}"/>
                </a:ext>
              </a:extLst>
            </p:cNvPr>
            <p:cNvSpPr txBox="1"/>
            <p:nvPr/>
          </p:nvSpPr>
          <p:spPr>
            <a:xfrm>
              <a:off x="2865372" y="3662018"/>
              <a:ext cx="1932838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dirty="0">
                  <a:latin typeface="Consolas" panose="020B0609020204030204" pitchFamily="49" charset="0"/>
                </a:rPr>
                <a:t>min(x, y)</a:t>
              </a:r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D38B03F-C3EA-414F-B984-578772CB12D3}"/>
              </a:ext>
            </a:extLst>
          </p:cNvPr>
          <p:cNvSpPr/>
          <p:nvPr/>
        </p:nvSpPr>
        <p:spPr>
          <a:xfrm>
            <a:off x="1305858" y="5690753"/>
            <a:ext cx="6521170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000" dirty="0">
                <a:latin typeface="+mj-lt"/>
              </a:rPr>
              <a:t>[1] Free Software Foundation. 2018. GNU Grep 3.3 Manual.</a:t>
            </a:r>
            <a:r>
              <a:rPr lang="ja-JP" altLang="en-US" sz="1000" dirty="0">
                <a:latin typeface="+mj-lt"/>
              </a:rPr>
              <a:t> </a:t>
            </a:r>
            <a:r>
              <a:rPr lang="en-US" altLang="ja-JP" sz="1000" dirty="0">
                <a:latin typeface="+mj-lt"/>
              </a:rPr>
              <a:t>https://www.gnu.org/software/grep/manual/grep.html</a:t>
            </a:r>
            <a:endParaRPr lang="ja-JP" altLang="en-US" sz="1000" dirty="0">
              <a:latin typeface="+mj-lt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0292806-536A-452C-836E-AABC02379470}"/>
              </a:ext>
            </a:extLst>
          </p:cNvPr>
          <p:cNvSpPr txBox="1"/>
          <p:nvPr/>
        </p:nvSpPr>
        <p:spPr>
          <a:xfrm>
            <a:off x="1109743" y="3136611"/>
            <a:ext cx="193283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3</a:t>
            </a:r>
            <a:r>
              <a:rPr kumimoji="1" lang="ja-JP" altLang="en-US" sz="1600" dirty="0"/>
              <a:t>項演算子を検索</a:t>
            </a:r>
            <a:endParaRPr kumimoji="1" lang="en-US" altLang="ja-JP" sz="1600" dirty="0"/>
          </a:p>
          <a:p>
            <a:r>
              <a:rPr kumimoji="1" lang="ja-JP" altLang="en-US" sz="1600" dirty="0"/>
              <a:t>　→関数に変更</a:t>
            </a:r>
          </a:p>
        </p:txBody>
      </p:sp>
      <p:cxnSp>
        <p:nvCxnSpPr>
          <p:cNvPr id="9" name="コネクタ: 曲線 8">
            <a:extLst>
              <a:ext uri="{FF2B5EF4-FFF2-40B4-BE49-F238E27FC236}">
                <a16:creationId xmlns:a16="http://schemas.microsoft.com/office/drawing/2014/main" id="{1C47669C-90B5-4F9E-99FC-F7A45B2182D5}"/>
              </a:ext>
            </a:extLst>
          </p:cNvPr>
          <p:cNvCxnSpPr>
            <a:cxnSpLocks/>
            <a:stCxn id="5" idx="3"/>
            <a:endCxn id="6" idx="3"/>
          </p:cNvCxnSpPr>
          <p:nvPr/>
        </p:nvCxnSpPr>
        <p:spPr>
          <a:xfrm>
            <a:off x="4907330" y="3075726"/>
            <a:ext cx="1" cy="706547"/>
          </a:xfrm>
          <a:prstGeom prst="curvedConnector3">
            <a:avLst>
              <a:gd name="adj1" fmla="val 22860100000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204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4759D9-085E-234B-91AA-07D1035E6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458201" cy="4910667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全クローンペアを検索するツール</a:t>
            </a:r>
            <a:endParaRPr lang="en-US" altLang="ja-JP" sz="2400" dirty="0"/>
          </a:p>
          <a:p>
            <a:pPr lvl="1"/>
            <a:r>
              <a:rPr lang="en-US" altLang="ja-JP" sz="2000" dirty="0"/>
              <a:t>CCFinder</a:t>
            </a:r>
            <a:r>
              <a:rPr lang="en-US" altLang="ja-JP" sz="1400" dirty="0"/>
              <a:t>[2]</a:t>
            </a:r>
            <a:r>
              <a:rPr lang="ja-JP" altLang="en-US" sz="2000" dirty="0"/>
              <a:t>など</a:t>
            </a:r>
            <a:endParaRPr lang="en-US" altLang="ja-JP" sz="2000" dirty="0"/>
          </a:p>
          <a:p>
            <a:pPr lvl="1"/>
            <a:endParaRPr kumimoji="1" lang="en-US" altLang="ja-JP" sz="20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r>
              <a:rPr lang="ja-JP" altLang="en-US" sz="2400" dirty="0"/>
              <a:t>クエリから特定のクローンを検索するツール</a:t>
            </a:r>
            <a:endParaRPr lang="en-US" altLang="ja-JP" sz="2400" dirty="0"/>
          </a:p>
          <a:p>
            <a:pPr lvl="1"/>
            <a:r>
              <a:rPr lang="en-US" altLang="ja-JP" sz="2000" dirty="0"/>
              <a:t>NCDSearch</a:t>
            </a:r>
            <a:r>
              <a:rPr lang="en-US" altLang="ja-JP" sz="1400" dirty="0"/>
              <a:t>[3]</a:t>
            </a:r>
            <a:r>
              <a:rPr lang="ja-JP" altLang="en-US" sz="1600" dirty="0"/>
              <a:t>　</a:t>
            </a:r>
            <a:r>
              <a:rPr lang="en-US" altLang="ja-JP" sz="1600" dirty="0"/>
              <a:t>(</a:t>
            </a:r>
            <a:r>
              <a:rPr lang="ja-JP" altLang="en-US" sz="1600" dirty="0"/>
              <a:t>正規圧縮距離を使用</a:t>
            </a:r>
            <a:r>
              <a:rPr lang="en-US" altLang="ja-JP" sz="1600" dirty="0"/>
              <a:t>)</a:t>
            </a:r>
            <a:endParaRPr lang="en-US" altLang="ja-JP" sz="2000" dirty="0"/>
          </a:p>
          <a:p>
            <a:pPr lvl="1"/>
            <a:r>
              <a:rPr lang="en-US" altLang="ja-JP" sz="2000" dirty="0"/>
              <a:t>CBCD</a:t>
            </a:r>
            <a:r>
              <a:rPr lang="en-US" altLang="ja-JP" sz="1400" dirty="0"/>
              <a:t>[4]</a:t>
            </a:r>
            <a:r>
              <a:rPr lang="ja-JP" altLang="en-US" sz="1600" dirty="0"/>
              <a:t>　</a:t>
            </a:r>
            <a:r>
              <a:rPr lang="en-US" altLang="ja-JP" sz="1600" dirty="0"/>
              <a:t>(</a:t>
            </a:r>
            <a:r>
              <a:rPr lang="ja-JP" altLang="en-US" sz="1600" dirty="0"/>
              <a:t>プログラム依存グラフを使用</a:t>
            </a:r>
            <a:r>
              <a:rPr lang="en-US" altLang="ja-JP" sz="1600" dirty="0"/>
              <a:t>)</a:t>
            </a:r>
            <a:endParaRPr lang="en-US" altLang="ja-JP" sz="2400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878349C-B5CA-704C-9715-2E66FBC69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コードクローン検索ツール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2D2F77-7ABF-4B45-86EA-D86326FFB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3</a:t>
            </a:fld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6658010" y="3898073"/>
            <a:ext cx="1608674" cy="2076247"/>
            <a:chOff x="6569458" y="2645886"/>
            <a:chExt cx="1757396" cy="2268196"/>
          </a:xfrm>
        </p:grpSpPr>
        <p:sp>
          <p:nvSpPr>
            <p:cNvPr id="6" name="メモ 5"/>
            <p:cNvSpPr/>
            <p:nvPr/>
          </p:nvSpPr>
          <p:spPr>
            <a:xfrm rot="10800000">
              <a:off x="6569458" y="3453790"/>
              <a:ext cx="1526875" cy="1460291"/>
            </a:xfrm>
            <a:prstGeom prst="foldedCorne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メモ 6"/>
            <p:cNvSpPr/>
            <p:nvPr/>
          </p:nvSpPr>
          <p:spPr>
            <a:xfrm rot="10800000">
              <a:off x="6683884" y="3453791"/>
              <a:ext cx="1526875" cy="1460291"/>
            </a:xfrm>
            <a:prstGeom prst="foldedCorne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メモ 7"/>
            <p:cNvSpPr/>
            <p:nvPr/>
          </p:nvSpPr>
          <p:spPr>
            <a:xfrm rot="10800000">
              <a:off x="6799979" y="3453789"/>
              <a:ext cx="1526875" cy="1460291"/>
            </a:xfrm>
            <a:prstGeom prst="foldedCorne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フリーフォーム 8"/>
            <p:cNvSpPr/>
            <p:nvPr/>
          </p:nvSpPr>
          <p:spPr>
            <a:xfrm>
              <a:off x="7068799" y="3704068"/>
              <a:ext cx="1052903" cy="224287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矢印コネクタ 9"/>
            <p:cNvCxnSpPr/>
            <p:nvPr/>
          </p:nvCxnSpPr>
          <p:spPr>
            <a:xfrm>
              <a:off x="7563415" y="3029993"/>
              <a:ext cx="1" cy="67407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フリーフォーム 10"/>
            <p:cNvSpPr/>
            <p:nvPr/>
          </p:nvSpPr>
          <p:spPr>
            <a:xfrm>
              <a:off x="7068799" y="4284832"/>
              <a:ext cx="1052903" cy="224287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2" name="直線矢印コネクタ 11"/>
            <p:cNvCxnSpPr/>
            <p:nvPr/>
          </p:nvCxnSpPr>
          <p:spPr>
            <a:xfrm flipH="1">
              <a:off x="7923079" y="3029993"/>
              <a:ext cx="3692" cy="1254839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フリーフォーム 12"/>
            <p:cNvSpPr/>
            <p:nvPr/>
          </p:nvSpPr>
          <p:spPr>
            <a:xfrm>
              <a:off x="7036963" y="2985169"/>
              <a:ext cx="1052903" cy="224286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868296" y="2645886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クエリ</a:t>
              </a:r>
            </a:p>
          </p:txBody>
        </p:sp>
      </p:grpSp>
      <p:grpSp>
        <p:nvGrpSpPr>
          <p:cNvPr id="45" name="グループ化 44"/>
          <p:cNvGrpSpPr/>
          <p:nvPr/>
        </p:nvGrpSpPr>
        <p:grpSpPr>
          <a:xfrm>
            <a:off x="6658010" y="2136127"/>
            <a:ext cx="1608674" cy="1336713"/>
            <a:chOff x="6755581" y="2094690"/>
            <a:chExt cx="1608674" cy="1336713"/>
          </a:xfrm>
        </p:grpSpPr>
        <p:grpSp>
          <p:nvGrpSpPr>
            <p:cNvPr id="29" name="グループ化 28"/>
            <p:cNvGrpSpPr/>
            <p:nvPr/>
          </p:nvGrpSpPr>
          <p:grpSpPr>
            <a:xfrm>
              <a:off x="6755581" y="2094690"/>
              <a:ext cx="1608674" cy="1336713"/>
              <a:chOff x="6755581" y="2094690"/>
              <a:chExt cx="1608674" cy="1336713"/>
            </a:xfrm>
          </p:grpSpPr>
          <p:sp>
            <p:nvSpPr>
              <p:cNvPr id="16" name="メモ 15"/>
              <p:cNvSpPr/>
              <p:nvPr/>
            </p:nvSpPr>
            <p:spPr>
              <a:xfrm rot="10800000">
                <a:off x="6755581" y="2094691"/>
                <a:ext cx="1397661" cy="1336711"/>
              </a:xfrm>
              <a:prstGeom prst="foldedCorner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メモ 16"/>
              <p:cNvSpPr/>
              <p:nvPr/>
            </p:nvSpPr>
            <p:spPr>
              <a:xfrm rot="10800000">
                <a:off x="6860324" y="2094692"/>
                <a:ext cx="1397661" cy="1336711"/>
              </a:xfrm>
              <a:prstGeom prst="foldedCorner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メモ 17"/>
              <p:cNvSpPr/>
              <p:nvPr/>
            </p:nvSpPr>
            <p:spPr>
              <a:xfrm rot="10800000">
                <a:off x="6966594" y="2094690"/>
                <a:ext cx="1397661" cy="1336711"/>
              </a:xfrm>
              <a:prstGeom prst="foldedCorner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9" name="フリーフォーム 18"/>
            <p:cNvSpPr/>
            <p:nvPr/>
          </p:nvSpPr>
          <p:spPr>
            <a:xfrm>
              <a:off x="7212665" y="2323789"/>
              <a:ext cx="963800" cy="205306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フリーフォーム 20"/>
            <p:cNvSpPr/>
            <p:nvPr/>
          </p:nvSpPr>
          <p:spPr>
            <a:xfrm>
              <a:off x="7212665" y="2711657"/>
              <a:ext cx="963800" cy="205306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8" name="直線矢印コネクタ 27"/>
            <p:cNvCxnSpPr/>
            <p:nvPr/>
          </p:nvCxnSpPr>
          <p:spPr>
            <a:xfrm>
              <a:off x="8012676" y="2426442"/>
              <a:ext cx="0" cy="285215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フリーフォーム 30"/>
            <p:cNvSpPr/>
            <p:nvPr/>
          </p:nvSpPr>
          <p:spPr>
            <a:xfrm>
              <a:off x="7212665" y="3110522"/>
              <a:ext cx="963800" cy="205306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4" name="直線矢印コネクタ 33"/>
            <p:cNvCxnSpPr/>
            <p:nvPr/>
          </p:nvCxnSpPr>
          <p:spPr>
            <a:xfrm>
              <a:off x="7559154" y="2529095"/>
              <a:ext cx="0" cy="567903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テキスト ボックス 14"/>
          <p:cNvSpPr txBox="1"/>
          <p:nvPr/>
        </p:nvSpPr>
        <p:spPr>
          <a:xfrm>
            <a:off x="430783" y="2572912"/>
            <a:ext cx="4557658" cy="50783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900" dirty="0"/>
              <a:t>[2] Toshihiro </a:t>
            </a:r>
            <a:r>
              <a:rPr lang="en-US" altLang="ja-JP" sz="900" dirty="0" err="1"/>
              <a:t>Kamiya</a:t>
            </a:r>
            <a:r>
              <a:rPr lang="en-US" altLang="ja-JP" sz="900" dirty="0"/>
              <a:t>, Shinji </a:t>
            </a:r>
            <a:r>
              <a:rPr lang="en-US" altLang="ja-JP" sz="900" dirty="0" err="1"/>
              <a:t>Kusumoto</a:t>
            </a:r>
            <a:r>
              <a:rPr lang="en-US" altLang="ja-JP" sz="900" dirty="0"/>
              <a:t>, and Katsuro Inoue. </a:t>
            </a:r>
            <a:r>
              <a:rPr lang="en-US" altLang="ja-JP" sz="900" dirty="0" err="1"/>
              <a:t>CCFinder</a:t>
            </a:r>
            <a:r>
              <a:rPr lang="en-US" altLang="ja-JP" sz="900" dirty="0"/>
              <a:t>: A </a:t>
            </a:r>
            <a:r>
              <a:rPr lang="en-US" altLang="ja-JP" sz="900" dirty="0" err="1"/>
              <a:t>multilinguistic</a:t>
            </a:r>
            <a:endParaRPr lang="en-US" altLang="ja-JP" sz="900" dirty="0"/>
          </a:p>
          <a:p>
            <a:r>
              <a:rPr lang="en-US" altLang="ja-JP" sz="900" dirty="0"/>
              <a:t>token-based code clone detection system for large scale source code. </a:t>
            </a:r>
            <a:r>
              <a:rPr lang="en-US" altLang="ja-JP" sz="900" i="1" dirty="0"/>
              <a:t>IEEE Trans.</a:t>
            </a:r>
          </a:p>
          <a:p>
            <a:r>
              <a:rPr lang="en-US" altLang="ja-JP" sz="900" i="1" dirty="0" err="1"/>
              <a:t>Softw</a:t>
            </a:r>
            <a:r>
              <a:rPr lang="en-US" altLang="ja-JP" sz="900" i="1" dirty="0"/>
              <a:t>. Eng.</a:t>
            </a:r>
            <a:r>
              <a:rPr lang="en-US" altLang="ja-JP" sz="900" dirty="0"/>
              <a:t>, Vol. 28, No. 7, pp. 654-670, July 2002.</a:t>
            </a:r>
            <a:endParaRPr kumimoji="1" lang="ja-JP" altLang="en-US" sz="900" dirty="0"/>
          </a:p>
        </p:txBody>
      </p:sp>
      <p:sp>
        <p:nvSpPr>
          <p:cNvPr id="20" name="正方形/長方形 19"/>
          <p:cNvSpPr/>
          <p:nvPr/>
        </p:nvSpPr>
        <p:spPr>
          <a:xfrm>
            <a:off x="430783" y="4940858"/>
            <a:ext cx="5978574" cy="50783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900" dirty="0">
                <a:latin typeface="+mj-lt"/>
              </a:rPr>
              <a:t>[3] Takashi </a:t>
            </a:r>
            <a:r>
              <a:rPr lang="en-US" altLang="ja-JP" sz="900" dirty="0" err="1">
                <a:latin typeface="+mj-lt"/>
              </a:rPr>
              <a:t>Ishio</a:t>
            </a:r>
            <a:r>
              <a:rPr lang="en-US" altLang="ja-JP" sz="900" dirty="0">
                <a:latin typeface="+mj-lt"/>
              </a:rPr>
              <a:t>, Naoto Maeda, Kensuke Shibuya, and </a:t>
            </a:r>
            <a:r>
              <a:rPr lang="en-US" altLang="ja-JP" sz="900" dirty="0" err="1">
                <a:latin typeface="+mj-lt"/>
              </a:rPr>
              <a:t>Katsuro</a:t>
            </a:r>
            <a:r>
              <a:rPr lang="en-US" altLang="ja-JP" sz="900" dirty="0">
                <a:latin typeface="+mj-lt"/>
              </a:rPr>
              <a:t> Inoue. 2018. Cloned Buggy Code Detection in Practice Using Normalized Compression Distance. In 2018 IEEE International Conference on Software Maintenance and Evolution, ICSME 2018, Madrid, Spain, September 23-29, 2018. 591–594</a:t>
            </a:r>
            <a:endParaRPr lang="en-US" altLang="ja-JP" sz="900" dirty="0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7A5F4D13-423B-4A46-BB40-EDD486CFE551}"/>
              </a:ext>
            </a:extLst>
          </p:cNvPr>
          <p:cNvSpPr/>
          <p:nvPr/>
        </p:nvSpPr>
        <p:spPr>
          <a:xfrm>
            <a:off x="432655" y="5569105"/>
            <a:ext cx="5978574" cy="3693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900" dirty="0">
                <a:latin typeface="+mj-lt"/>
              </a:rPr>
              <a:t>[4] J. Li and M. D. Ernst. 2012.  CBCD: Cloned Buggy Code Detector. In 2012 34</a:t>
            </a:r>
            <a:r>
              <a:rPr lang="en-US" altLang="ja-JP" sz="900" baseline="30000" dirty="0">
                <a:latin typeface="+mj-lt"/>
              </a:rPr>
              <a:t>th</a:t>
            </a:r>
            <a:r>
              <a:rPr lang="en-US" altLang="ja-JP" sz="900" dirty="0">
                <a:latin typeface="+mj-lt"/>
              </a:rPr>
              <a:t> International Conference on Software Engineering (ICSE). 310–320. https://doi.org/10.1109/ICSE.2012.6227183</a:t>
            </a:r>
            <a:endParaRPr lang="en-US" altLang="ja-JP" sz="900" dirty="0"/>
          </a:p>
        </p:txBody>
      </p:sp>
    </p:spTree>
    <p:extLst>
      <p:ext uri="{BB962C8B-B14F-4D97-AF65-F5344CB8AC3E}">
        <p14:creationId xmlns:p14="http://schemas.microsoft.com/office/powerpoint/2010/main" val="302090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78349C-B5CA-704C-9715-2E66FBC69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既存ツールの不満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4759D9-085E-234B-91AA-07D1035E6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458201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400" dirty="0"/>
              <a:t>特定のクローンを検索する場合</a:t>
            </a:r>
            <a:endParaRPr kumimoji="1" lang="en-US" altLang="ja-JP" sz="2400" dirty="0"/>
          </a:p>
          <a:p>
            <a:pPr lvl="1"/>
            <a:endParaRPr kumimoji="1" lang="en-US" altLang="ja-JP" sz="2000" dirty="0"/>
          </a:p>
          <a:p>
            <a:pPr lvl="1"/>
            <a:r>
              <a:rPr kumimoji="1" lang="ja-JP" altLang="en-US" sz="2000" dirty="0"/>
              <a:t>全クローン検索</a:t>
            </a:r>
            <a:r>
              <a:rPr lang="ja-JP" altLang="en-US" sz="2000" dirty="0"/>
              <a:t>ツール</a:t>
            </a:r>
            <a:endParaRPr kumimoji="1" lang="en-US" altLang="ja-JP" sz="2000" dirty="0"/>
          </a:p>
          <a:p>
            <a:pPr lvl="2"/>
            <a:r>
              <a:rPr lang="ja-JP" altLang="en-US" sz="1800" dirty="0"/>
              <a:t>検索に手間・時間がかかる</a:t>
            </a:r>
            <a:endParaRPr lang="en-US" altLang="ja-JP" sz="1800" dirty="0"/>
          </a:p>
          <a:p>
            <a:pPr lvl="2"/>
            <a:r>
              <a:rPr lang="ja-JP" altLang="en-US" sz="1800" dirty="0"/>
              <a:t>クエリと無関係のクローンも検出される</a:t>
            </a:r>
            <a:endParaRPr lang="en-US" altLang="ja-JP" sz="1800" dirty="0"/>
          </a:p>
          <a:p>
            <a:pPr lvl="1"/>
            <a:endParaRPr kumimoji="1" lang="en-US" altLang="ja-JP" sz="2000" dirty="0"/>
          </a:p>
          <a:p>
            <a:pPr lvl="1"/>
            <a:r>
              <a:rPr kumimoji="1" lang="ja-JP" altLang="en-US" sz="2000" dirty="0"/>
              <a:t>特定クローン検索ツール</a:t>
            </a:r>
            <a:endParaRPr kumimoji="1" lang="en-US" altLang="ja-JP" sz="2000" dirty="0"/>
          </a:p>
          <a:p>
            <a:pPr lvl="2"/>
            <a:r>
              <a:rPr lang="en-US" altLang="ja-JP" sz="2000" dirty="0"/>
              <a:t>grep</a:t>
            </a:r>
          </a:p>
          <a:p>
            <a:pPr lvl="3"/>
            <a:r>
              <a:rPr lang="ja-JP" altLang="en-US" sz="1600" dirty="0"/>
              <a:t>複雑なクエリが作りにくい（空白・コメントの無視など）</a:t>
            </a:r>
            <a:endParaRPr lang="en-US" altLang="ja-JP" sz="1200" dirty="0"/>
          </a:p>
          <a:p>
            <a:pPr lvl="2"/>
            <a:r>
              <a:rPr lang="en-US" altLang="ja-JP" sz="2000" dirty="0"/>
              <a:t>NCDSearch</a:t>
            </a:r>
            <a:r>
              <a:rPr lang="ja-JP" altLang="en-US" sz="2000" dirty="0" err="1"/>
              <a:t>，</a:t>
            </a:r>
            <a:r>
              <a:rPr lang="en-US" altLang="ja-JP" sz="2000" dirty="0"/>
              <a:t> CBCD</a:t>
            </a:r>
          </a:p>
          <a:p>
            <a:pPr lvl="3"/>
            <a:r>
              <a:rPr lang="ja-JP" altLang="en-US" sz="1600" dirty="0"/>
              <a:t>検索時間が長い</a:t>
            </a:r>
            <a:endParaRPr lang="en-US" altLang="ja-JP" sz="1600" dirty="0"/>
          </a:p>
          <a:p>
            <a:pPr lvl="3"/>
            <a:r>
              <a:rPr lang="ja-JP" altLang="en-US" sz="1600" dirty="0"/>
              <a:t>検索を詳細に制御できない</a:t>
            </a:r>
            <a:endParaRPr kumimoji="1" lang="ja-JP" altLang="en-US" sz="18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2D2F77-7ABF-4B45-86EA-D86326FFB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36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291513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400" dirty="0"/>
              <a:t>特定クローン検索ツール</a:t>
            </a:r>
            <a:r>
              <a:rPr lang="en-US" altLang="ja-JP" sz="2400" dirty="0"/>
              <a:t>ccgrep</a:t>
            </a:r>
            <a:r>
              <a:rPr lang="ja-JP" altLang="en-US" sz="2400" dirty="0"/>
              <a:t>を開発</a:t>
            </a:r>
            <a:endParaRPr lang="en-US" altLang="ja-JP" sz="2400" dirty="0"/>
          </a:p>
          <a:p>
            <a:pPr lvl="1"/>
            <a:r>
              <a:rPr lang="ja-JP" altLang="en-US" sz="2000" dirty="0"/>
              <a:t>クエリにマッチするコード片を検索</a:t>
            </a:r>
            <a:endParaRPr lang="en-US" altLang="ja-JP" sz="2000" dirty="0"/>
          </a:p>
          <a:p>
            <a:pPr lvl="1"/>
            <a:r>
              <a:rPr lang="en-US" altLang="ja-JP" sz="2000" dirty="0"/>
              <a:t>grep</a:t>
            </a:r>
            <a:r>
              <a:rPr lang="ja-JP" altLang="en-US" sz="2000" dirty="0"/>
              <a:t>に似た</a:t>
            </a:r>
            <a:r>
              <a:rPr lang="en-US" altLang="ja-JP" sz="2000" dirty="0"/>
              <a:t>UI</a:t>
            </a:r>
            <a:r>
              <a:rPr lang="ja-JP" altLang="en-US" sz="2000" dirty="0"/>
              <a:t>で手軽に使用可能</a:t>
            </a:r>
            <a:endParaRPr lang="en-US" altLang="ja-JP" sz="2000" dirty="0"/>
          </a:p>
          <a:p>
            <a:pPr lvl="1"/>
            <a:r>
              <a:rPr kumimoji="1" lang="ja-JP" altLang="en-US" sz="2000" dirty="0"/>
              <a:t>トークン単位での</a:t>
            </a:r>
            <a:r>
              <a:rPr lang="ja-JP" altLang="en-US" sz="2000" dirty="0"/>
              <a:t>複雑な検索に対応</a:t>
            </a:r>
            <a:endParaRPr lang="en-US" altLang="ja-JP" sz="2000" dirty="0"/>
          </a:p>
          <a:p>
            <a:pPr lvl="2"/>
            <a:r>
              <a:rPr lang="ja-JP" altLang="en-US" sz="1800" dirty="0"/>
              <a:t>空白・コメントを無視</a:t>
            </a:r>
            <a:endParaRPr lang="en-US" altLang="ja-JP" sz="1800" dirty="0"/>
          </a:p>
          <a:p>
            <a:pPr lvl="2"/>
            <a:r>
              <a:rPr lang="ja-JP" altLang="en-US" sz="1800" dirty="0"/>
              <a:t>正規表現などを使用し，検索を制御可能</a:t>
            </a:r>
            <a:endParaRPr lang="en-US" altLang="ja-JP" sz="1800" dirty="0"/>
          </a:p>
          <a:p>
            <a:pPr lvl="1"/>
            <a:r>
              <a:rPr lang="ja-JP" altLang="en-US" sz="2000" dirty="0">
                <a:latin typeface="+mn-ea"/>
              </a:rPr>
              <a:t>対話的に使用可能</a:t>
            </a:r>
            <a:endParaRPr lang="en-US" altLang="ja-JP" sz="2000" dirty="0">
              <a:latin typeface="+mn-ea"/>
            </a:endParaRPr>
          </a:p>
          <a:p>
            <a:pPr lvl="2"/>
            <a:r>
              <a:rPr lang="ja-JP" altLang="en-US" sz="1600" dirty="0"/>
              <a:t>検索時間</a:t>
            </a:r>
            <a:r>
              <a:rPr lang="ja-JP" altLang="en-US" sz="1600" dirty="0">
                <a:latin typeface="+mn-ea"/>
              </a:rPr>
              <a:t>が</a:t>
            </a:r>
            <a:r>
              <a:rPr lang="ja-JP" altLang="en-US" sz="1600" dirty="0"/>
              <a:t>短い</a:t>
            </a:r>
            <a:endParaRPr lang="en-US" altLang="ja-JP" sz="1600" dirty="0"/>
          </a:p>
          <a:p>
            <a:pPr lvl="2"/>
            <a:r>
              <a:rPr lang="ja-JP" altLang="en-US" sz="1600" dirty="0">
                <a:latin typeface="+mn-ea"/>
              </a:rPr>
              <a:t>マッチしたコード片をその場で確認可能</a:t>
            </a:r>
            <a:endParaRPr lang="en-US" altLang="ja-JP" sz="1600" dirty="0">
              <a:latin typeface="+mn-ea"/>
            </a:endParaRPr>
          </a:p>
          <a:p>
            <a:pPr lvl="1"/>
            <a:endParaRPr lang="en-US" altLang="ja-JP" sz="2000" dirty="0"/>
          </a:p>
          <a:p>
            <a:pPr lvl="1"/>
            <a:r>
              <a:rPr lang="ja-JP" altLang="en-US" sz="2000" dirty="0"/>
              <a:t>対応言語：</a:t>
            </a:r>
            <a:r>
              <a:rPr lang="en-US" altLang="ja-JP" sz="2000" dirty="0"/>
              <a:t>C/C++</a:t>
            </a:r>
            <a:r>
              <a:rPr lang="ja-JP" altLang="en-US" sz="2000" dirty="0" err="1"/>
              <a:t>，</a:t>
            </a:r>
            <a:r>
              <a:rPr lang="en-US" altLang="ja-JP" sz="2000" dirty="0"/>
              <a:t>Java</a:t>
            </a:r>
            <a:r>
              <a:rPr lang="ja-JP" altLang="en-US" sz="2000" dirty="0" err="1"/>
              <a:t>，</a:t>
            </a:r>
            <a:r>
              <a:rPr lang="en-US" altLang="ja-JP" sz="2000" dirty="0"/>
              <a:t>Python</a:t>
            </a:r>
          </a:p>
          <a:p>
            <a:pPr lvl="1"/>
            <a:r>
              <a:rPr lang="ja-JP" altLang="en-US" sz="2000" dirty="0"/>
              <a:t>実装言語：</a:t>
            </a:r>
            <a:r>
              <a:rPr lang="en-US" altLang="ja-JP" sz="2000" dirty="0"/>
              <a:t>Java</a:t>
            </a:r>
            <a:endParaRPr lang="ja-JP" altLang="en-US" sz="20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提案ツール：</a:t>
            </a:r>
            <a:r>
              <a:rPr kumimoji="1" lang="en-US" altLang="ja-JP" dirty="0"/>
              <a:t>ccgrep</a:t>
            </a:r>
            <a:endParaRPr kumimoji="1" lang="ja-JP" altLang="en-US" sz="320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385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/>
              <a:t>検索するクローンの種類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27575"/>
          </a:xfrm>
        </p:spPr>
        <p:txBody>
          <a:bodyPr>
            <a:normAutofit/>
          </a:bodyPr>
          <a:lstStyle/>
          <a:p>
            <a:r>
              <a:rPr kumimoji="1" lang="ja-JP" altLang="en-US" sz="2400" dirty="0"/>
              <a:t>タイプ</a:t>
            </a:r>
            <a:r>
              <a:rPr kumimoji="1" lang="en-US" altLang="ja-JP" sz="2400" dirty="0"/>
              <a:t>1</a:t>
            </a:r>
            <a:r>
              <a:rPr kumimoji="1" lang="en-US" altLang="ja-JP" sz="1800" dirty="0"/>
              <a:t>(</a:t>
            </a:r>
            <a:r>
              <a:rPr lang="ja-JP" altLang="en-US" sz="1800" dirty="0"/>
              <a:t>空白コメント除き完全</a:t>
            </a:r>
            <a:r>
              <a:rPr kumimoji="1" lang="ja-JP" altLang="en-US" sz="1800" dirty="0"/>
              <a:t>一致</a:t>
            </a:r>
            <a:r>
              <a:rPr kumimoji="1" lang="en-US" altLang="ja-JP" sz="1800" dirty="0"/>
              <a:t>)</a:t>
            </a:r>
            <a:endParaRPr kumimoji="1" lang="en-US" altLang="ja-JP" sz="2400" dirty="0"/>
          </a:p>
          <a:p>
            <a:endParaRPr lang="en-US" altLang="ja-JP" sz="2400" dirty="0"/>
          </a:p>
          <a:p>
            <a:r>
              <a:rPr lang="ja-JP" altLang="en-US" sz="2400" dirty="0"/>
              <a:t>タイプ</a:t>
            </a:r>
            <a:r>
              <a:rPr lang="en-US" altLang="ja-JP" sz="2400" dirty="0"/>
              <a:t>2</a:t>
            </a:r>
            <a:r>
              <a:rPr lang="en-US" altLang="ja-JP" sz="1800" dirty="0"/>
              <a:t>(</a:t>
            </a:r>
            <a:r>
              <a:rPr lang="ja-JP" altLang="en-US" sz="1800" dirty="0"/>
              <a:t>識別子・リテラルが異なる</a:t>
            </a:r>
            <a:r>
              <a:rPr lang="en-US" altLang="ja-JP" sz="1800" dirty="0"/>
              <a:t>)</a:t>
            </a:r>
            <a:endParaRPr lang="en-US" altLang="ja-JP" sz="2400" dirty="0"/>
          </a:p>
          <a:p>
            <a:pPr lvl="1"/>
            <a:r>
              <a:rPr lang="ja-JP" altLang="en-US" sz="2000" dirty="0"/>
              <a:t>パラメータ化されたクローンのみへのマッチ</a:t>
            </a:r>
            <a:endParaRPr lang="en-US" altLang="ja-JP" sz="2000" dirty="0"/>
          </a:p>
          <a:p>
            <a:pPr lvl="1"/>
            <a:r>
              <a:rPr lang="ja-JP" altLang="en-US" sz="2000" dirty="0"/>
              <a:t>全タイプ</a:t>
            </a:r>
            <a:r>
              <a:rPr lang="en-US" altLang="ja-JP" sz="2000" dirty="0"/>
              <a:t>2</a:t>
            </a:r>
            <a:r>
              <a:rPr lang="ja-JP" altLang="en-US" sz="2000" dirty="0"/>
              <a:t>クローンへのマッチ</a:t>
            </a:r>
            <a:endParaRPr lang="en-US" altLang="ja-JP" sz="2000" dirty="0"/>
          </a:p>
          <a:p>
            <a:pPr lvl="2"/>
            <a:r>
              <a:rPr lang="ja-JP" altLang="en-US" sz="1400" dirty="0"/>
              <a:t>設定で変更可</a:t>
            </a:r>
            <a:r>
              <a:rPr lang="en-US" altLang="ja-JP" sz="1400" dirty="0"/>
              <a:t>(</a:t>
            </a:r>
            <a:r>
              <a:rPr lang="ja-JP" altLang="en-US" sz="1400" dirty="0"/>
              <a:t>上のみ </a:t>
            </a:r>
            <a:r>
              <a:rPr lang="en-US" altLang="ja-JP" sz="1400" dirty="0"/>
              <a:t>or </a:t>
            </a:r>
            <a:r>
              <a:rPr lang="ja-JP" altLang="en-US" sz="1400" dirty="0"/>
              <a:t>両方</a:t>
            </a:r>
            <a:r>
              <a:rPr lang="en-US" altLang="ja-JP" sz="1400" dirty="0"/>
              <a:t>)</a:t>
            </a:r>
            <a:endParaRPr lang="en-US" altLang="ja-JP" sz="1800" dirty="0"/>
          </a:p>
          <a:p>
            <a:endParaRPr lang="en-US" altLang="ja-JP" sz="2400" dirty="0"/>
          </a:p>
          <a:p>
            <a:r>
              <a:rPr lang="ja-JP" altLang="en-US" sz="2400" dirty="0"/>
              <a:t>タイプ</a:t>
            </a:r>
            <a:r>
              <a:rPr lang="en-US" altLang="ja-JP" sz="2400" dirty="0"/>
              <a:t>3</a:t>
            </a:r>
            <a:r>
              <a:rPr lang="en-US" altLang="ja-JP" sz="1800" dirty="0"/>
              <a:t>(</a:t>
            </a:r>
            <a:r>
              <a:rPr lang="ja-JP" altLang="en-US" sz="1800" dirty="0"/>
              <a:t>トークンが追加・削除されている</a:t>
            </a:r>
            <a:r>
              <a:rPr lang="en-US" altLang="ja-JP" sz="1800" dirty="0"/>
              <a:t>)</a:t>
            </a:r>
          </a:p>
          <a:p>
            <a:pPr lvl="1"/>
            <a:r>
              <a:rPr lang="ja-JP" altLang="en-US" sz="2000" dirty="0"/>
              <a:t>構造がある程度分かっていれば検索可能</a:t>
            </a:r>
            <a:endParaRPr lang="en-US" altLang="ja-JP" sz="2000" dirty="0"/>
          </a:p>
          <a:p>
            <a:endParaRPr lang="en-US" altLang="ja-JP" sz="2400" dirty="0"/>
          </a:p>
        </p:txBody>
      </p:sp>
      <p:sp>
        <p:nvSpPr>
          <p:cNvPr id="13" name="スライド番号プレースホルダー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C016-5D0E-4366-B822-DA3710BA9ECB}" type="slidenum">
              <a:rPr kumimoji="1" lang="ja-JP" altLang="en-US" smtClean="0"/>
              <a:t>6</a:t>
            </a:fld>
            <a:endParaRPr kumimoji="1" lang="ja-JP" altLang="en-US"/>
          </a:p>
        </p:txBody>
      </p:sp>
      <p:grpSp>
        <p:nvGrpSpPr>
          <p:cNvPr id="27" name="グループ化 26"/>
          <p:cNvGrpSpPr/>
          <p:nvPr/>
        </p:nvGrpSpPr>
        <p:grpSpPr>
          <a:xfrm>
            <a:off x="4681569" y="2453578"/>
            <a:ext cx="3826929" cy="369332"/>
            <a:chOff x="4346315" y="1945951"/>
            <a:chExt cx="3826929" cy="369332"/>
          </a:xfrm>
        </p:grpSpPr>
        <p:grpSp>
          <p:nvGrpSpPr>
            <p:cNvPr id="16" name="グループ化 15"/>
            <p:cNvGrpSpPr/>
            <p:nvPr/>
          </p:nvGrpSpPr>
          <p:grpSpPr>
            <a:xfrm>
              <a:off x="4346315" y="1945951"/>
              <a:ext cx="3826929" cy="369332"/>
              <a:chOff x="3886202" y="1886201"/>
              <a:chExt cx="3826929" cy="369332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3886202" y="1886201"/>
                <a:ext cx="1727064" cy="36933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ja-JP" dirty="0" err="1">
                    <a:latin typeface="Consolas" panose="020B0609020204030204" pitchFamily="49" charset="0"/>
                  </a:rPr>
                  <a:t>int</a:t>
                </a:r>
                <a:r>
                  <a:rPr lang="en-US" altLang="ja-JP" dirty="0">
                    <a:latin typeface="Consolas" panose="020B0609020204030204" pitchFamily="49" charset="0"/>
                  </a:rPr>
                  <a:t> a = a+1;</a:t>
                </a:r>
                <a:endParaRPr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5997654" y="1886201"/>
                <a:ext cx="1715477" cy="369332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ja-JP" dirty="0">
                    <a:latin typeface="Consolas" panose="020B0609020204030204" pitchFamily="49" charset="0"/>
                  </a:rPr>
                  <a:t>int a=a + 1;</a:t>
                </a:r>
                <a:endParaRPr lang="ja-JP" altLang="en-US" dirty="0">
                  <a:latin typeface="Consolas" panose="020B0609020204030204" pitchFamily="49" charset="0"/>
                </a:endParaRPr>
              </a:p>
            </p:txBody>
          </p:sp>
        </p:grpSp>
        <p:cxnSp>
          <p:nvCxnSpPr>
            <p:cNvPr id="15" name="直線矢印コネクタ 14"/>
            <p:cNvCxnSpPr/>
            <p:nvPr/>
          </p:nvCxnSpPr>
          <p:spPr>
            <a:xfrm flipV="1">
              <a:off x="6073377" y="2099734"/>
              <a:ext cx="384390" cy="846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9DFB4373-7B95-45C3-96A3-4F80C5E7BCAB}"/>
              </a:ext>
            </a:extLst>
          </p:cNvPr>
          <p:cNvGrpSpPr/>
          <p:nvPr/>
        </p:nvGrpSpPr>
        <p:grpSpPr>
          <a:xfrm>
            <a:off x="6408631" y="3886220"/>
            <a:ext cx="2093015" cy="623228"/>
            <a:chOff x="6408631" y="3886220"/>
            <a:chExt cx="2093015" cy="623228"/>
          </a:xfrm>
        </p:grpSpPr>
        <p:sp>
          <p:nvSpPr>
            <p:cNvPr id="9" name="正方形/長方形 8"/>
            <p:cNvSpPr/>
            <p:nvPr/>
          </p:nvSpPr>
          <p:spPr>
            <a:xfrm>
              <a:off x="6793019" y="4140116"/>
              <a:ext cx="1708627" cy="369332"/>
            </a:xfrm>
            <a:prstGeom prst="rect">
              <a:avLst/>
            </a:prstGeom>
            <a:ln w="28575"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dirty="0">
                  <a:latin typeface="Consolas" panose="020B0609020204030204" pitchFamily="49" charset="0"/>
                </a:rPr>
                <a:t>int </a:t>
              </a:r>
              <a:r>
                <a:rPr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b</a:t>
              </a:r>
              <a:r>
                <a:rPr lang="en-US" altLang="ja-JP" dirty="0">
                  <a:latin typeface="Consolas" panose="020B0609020204030204" pitchFamily="49" charset="0"/>
                </a:rPr>
                <a:t>=c + 1; </a:t>
              </a:r>
              <a:endParaRPr lang="ja-JP" altLang="en-US" dirty="0">
                <a:latin typeface="Consolas" panose="020B0609020204030204" pitchFamily="49" charset="0"/>
              </a:endParaRPr>
            </a:p>
          </p:txBody>
        </p:sp>
        <p:cxnSp>
          <p:nvCxnSpPr>
            <p:cNvPr id="18" name="直線矢印コネクタ 17"/>
            <p:cNvCxnSpPr>
              <a:stCxn id="5" idx="3"/>
              <a:endCxn id="9" idx="1"/>
            </p:cNvCxnSpPr>
            <p:nvPr/>
          </p:nvCxnSpPr>
          <p:spPr>
            <a:xfrm>
              <a:off x="6408631" y="3886220"/>
              <a:ext cx="384388" cy="438562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9897C19-8AE9-46FF-8F1A-B30B3F1C9F89}"/>
              </a:ext>
            </a:extLst>
          </p:cNvPr>
          <p:cNvGrpSpPr/>
          <p:nvPr/>
        </p:nvGrpSpPr>
        <p:grpSpPr>
          <a:xfrm>
            <a:off x="4681567" y="3696770"/>
            <a:ext cx="3826931" cy="374116"/>
            <a:chOff x="4681567" y="3696770"/>
            <a:chExt cx="3826931" cy="374116"/>
          </a:xfrm>
        </p:grpSpPr>
        <p:sp>
          <p:nvSpPr>
            <p:cNvPr id="5" name="正方形/長方形 4"/>
            <p:cNvSpPr/>
            <p:nvPr/>
          </p:nvSpPr>
          <p:spPr>
            <a:xfrm>
              <a:off x="4681567" y="3701554"/>
              <a:ext cx="1727064" cy="369332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dirty="0" err="1">
                  <a:latin typeface="Consolas" panose="020B0609020204030204" pitchFamily="49" charset="0"/>
                </a:rPr>
                <a:t>int</a:t>
              </a:r>
              <a:r>
                <a:rPr lang="en-US" altLang="ja-JP" dirty="0">
                  <a:latin typeface="Consolas" panose="020B0609020204030204" pitchFamily="49" charset="0"/>
                </a:rPr>
                <a:t> </a:t>
              </a:r>
              <a:r>
                <a:rPr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a</a:t>
              </a:r>
              <a:r>
                <a:rPr lang="en-US" altLang="ja-JP" dirty="0">
                  <a:latin typeface="Consolas" panose="020B0609020204030204" pitchFamily="49" charset="0"/>
                </a:rPr>
                <a:t> = </a:t>
              </a:r>
              <a:r>
                <a:rPr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a</a:t>
              </a:r>
              <a:r>
                <a:rPr lang="en-US" altLang="ja-JP" dirty="0">
                  <a:latin typeface="Consolas" panose="020B0609020204030204" pitchFamily="49" charset="0"/>
                </a:rPr>
                <a:t>+1;</a:t>
              </a:r>
              <a:endParaRPr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6799869" y="3696770"/>
              <a:ext cx="1708629" cy="369332"/>
            </a:xfrm>
            <a:prstGeom prst="rect">
              <a:avLst/>
            </a:prstGeom>
            <a:ln w="28575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dirty="0">
                  <a:latin typeface="Consolas" panose="020B0609020204030204" pitchFamily="49" charset="0"/>
                </a:rPr>
                <a:t>int </a:t>
              </a:r>
              <a:r>
                <a:rPr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b</a:t>
              </a:r>
              <a:r>
                <a:rPr lang="en-US" altLang="ja-JP" dirty="0">
                  <a:latin typeface="Consolas" panose="020B0609020204030204" pitchFamily="49" charset="0"/>
                </a:rPr>
                <a:t>=</a:t>
              </a:r>
              <a:r>
                <a:rPr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b </a:t>
              </a:r>
              <a:r>
                <a:rPr lang="en-US" altLang="ja-JP" dirty="0">
                  <a:latin typeface="Consolas" panose="020B0609020204030204" pitchFamily="49" charset="0"/>
                </a:rPr>
                <a:t>+ 1; </a:t>
              </a:r>
              <a:endParaRPr lang="ja-JP" altLang="en-US" dirty="0">
                <a:latin typeface="Consolas" panose="020B0609020204030204" pitchFamily="49" charset="0"/>
              </a:endParaRPr>
            </a:p>
          </p:txBody>
        </p:sp>
        <p:cxnSp>
          <p:nvCxnSpPr>
            <p:cNvPr id="22" name="直線矢印コネクタ 21"/>
            <p:cNvCxnSpPr>
              <a:stCxn id="5" idx="3"/>
              <a:endCxn id="8" idx="1"/>
            </p:cNvCxnSpPr>
            <p:nvPr/>
          </p:nvCxnSpPr>
          <p:spPr>
            <a:xfrm flipV="1">
              <a:off x="6408631" y="3881436"/>
              <a:ext cx="391238" cy="478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5331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49281"/>
            <a:ext cx="7886700" cy="4320610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任意のコード片</a:t>
            </a:r>
            <a:endParaRPr lang="en-US" altLang="ja-JP" sz="2400" dirty="0"/>
          </a:p>
          <a:p>
            <a:pPr lvl="1"/>
            <a:r>
              <a:rPr lang="ja-JP" altLang="en-US" sz="2000" dirty="0"/>
              <a:t>パラメータ化されたクローンにマッチ </a:t>
            </a:r>
            <a:r>
              <a:rPr lang="en-US" altLang="ja-JP" sz="1200" dirty="0"/>
              <a:t>(</a:t>
            </a:r>
            <a:r>
              <a:rPr lang="ja-JP" altLang="en-US" sz="1200" dirty="0"/>
              <a:t>デフォルト</a:t>
            </a:r>
            <a:r>
              <a:rPr lang="en-US" altLang="ja-JP" sz="1200" dirty="0"/>
              <a:t>)</a:t>
            </a:r>
            <a:endParaRPr lang="en-US" altLang="ja-JP" sz="2000" dirty="0"/>
          </a:p>
          <a:p>
            <a:pPr lvl="1"/>
            <a:r>
              <a:rPr lang="ja-JP" altLang="en-US" sz="2000" dirty="0"/>
              <a:t>メタトークン</a:t>
            </a:r>
            <a:endParaRPr lang="en-US" altLang="ja-JP" sz="2000" dirty="0"/>
          </a:p>
          <a:p>
            <a:pPr lvl="2"/>
            <a:r>
              <a:rPr lang="ja-JP" altLang="en-US" sz="1800" dirty="0"/>
              <a:t>識別子の固定</a:t>
            </a:r>
            <a:endParaRPr lang="en-US" altLang="ja-JP" sz="1800" dirty="0"/>
          </a:p>
          <a:p>
            <a:pPr lvl="3"/>
            <a:r>
              <a:rPr lang="ja-JP" altLang="en-US" sz="1600" dirty="0"/>
              <a:t>識別子に </a:t>
            </a:r>
            <a:r>
              <a:rPr lang="en-US" altLang="ja-JP" sz="1600" dirty="0"/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$</a:t>
            </a:r>
            <a:r>
              <a:rPr lang="en-US" altLang="ja-JP" sz="1600" dirty="0"/>
              <a:t>”</a:t>
            </a:r>
            <a:r>
              <a:rPr lang="ja-JP" altLang="en-US" sz="1600" dirty="0"/>
              <a:t>をつけると完全一致</a:t>
            </a:r>
            <a:endParaRPr lang="en-US" altLang="ja-JP" sz="1600" dirty="0"/>
          </a:p>
          <a:p>
            <a:pPr lvl="2"/>
            <a:r>
              <a:rPr lang="ja-JP" altLang="en-US" sz="1800" dirty="0"/>
              <a:t>任意トークン列</a:t>
            </a:r>
            <a:endParaRPr lang="en-US" altLang="ja-JP" sz="1800" dirty="0"/>
          </a:p>
          <a:p>
            <a:pPr lvl="2"/>
            <a:r>
              <a:rPr lang="ja-JP" altLang="en-US" sz="1800" dirty="0"/>
              <a:t>正規表現</a:t>
            </a:r>
            <a:endParaRPr kumimoji="1" lang="en-US" altLang="ja-JP" sz="1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C016-5D0E-4366-B822-DA3710BA9ECB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ym typeface="Wingdings" panose="05000000000000000000" pitchFamily="2" charset="2"/>
              </a:rPr>
              <a:t>検索</a:t>
            </a:r>
            <a:r>
              <a:rPr lang="ja-JP" altLang="en-US" dirty="0"/>
              <a:t>クエリ：</a:t>
            </a:r>
            <a:r>
              <a:rPr lang="ja-JP" altLang="en-US" sz="3600" dirty="0"/>
              <a:t>概要</a:t>
            </a:r>
            <a:endParaRPr kumimoji="1" lang="ja-JP" altLang="en-US" dirty="0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C0C10A8-0F24-4498-809F-58C3D91C1FF3}"/>
              </a:ext>
            </a:extLst>
          </p:cNvPr>
          <p:cNvGrpSpPr/>
          <p:nvPr/>
        </p:nvGrpSpPr>
        <p:grpSpPr>
          <a:xfrm>
            <a:off x="5333610" y="2873655"/>
            <a:ext cx="2666236" cy="2434589"/>
            <a:chOff x="2967121" y="6262915"/>
            <a:chExt cx="2666236" cy="2434589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E7F4187D-0780-466C-9775-6CE26849E094}"/>
                </a:ext>
              </a:extLst>
            </p:cNvPr>
            <p:cNvSpPr/>
            <p:nvPr/>
          </p:nvSpPr>
          <p:spPr>
            <a:xfrm>
              <a:off x="3047297" y="6524069"/>
              <a:ext cx="2586060" cy="92333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dirty="0">
                  <a:solidFill>
                    <a:srgbClr val="0070C0"/>
                  </a:solidFill>
                </a:rPr>
                <a:t>T</a:t>
              </a:r>
              <a:r>
                <a:rPr lang="ja-JP" altLang="en-US" dirty="0"/>
                <a:t> </a:t>
              </a:r>
              <a:r>
                <a:rPr lang="en-US" altLang="ja-JP" dirty="0">
                  <a:solidFill>
                    <a:srgbClr val="FF0000"/>
                  </a:solidFill>
                </a:rPr>
                <a:t>$</a:t>
              </a:r>
              <a:r>
                <a:rPr lang="en-US" altLang="ja-JP" dirty="0" err="1">
                  <a:solidFill>
                    <a:srgbClr val="FF0000"/>
                  </a:solidFill>
                </a:rPr>
                <a:t>addValue</a:t>
              </a:r>
              <a:r>
                <a:rPr lang="ja-JP" altLang="en-US" dirty="0"/>
                <a:t>(</a:t>
              </a:r>
              <a:r>
                <a:rPr lang="en-US" altLang="ja-JP" dirty="0">
                  <a:solidFill>
                    <a:srgbClr val="0070C0"/>
                  </a:solidFill>
                </a:rPr>
                <a:t>T</a:t>
              </a:r>
              <a:r>
                <a:rPr lang="en-US" altLang="ja-JP" dirty="0"/>
                <a:t> </a:t>
              </a:r>
              <a:r>
                <a:rPr lang="en-US" altLang="ja-JP" dirty="0">
                  <a:solidFill>
                    <a:srgbClr val="00B050"/>
                  </a:solidFill>
                </a:rPr>
                <a:t>v</a:t>
              </a:r>
              <a:r>
                <a:rPr lang="ja-JP" altLang="en-US" dirty="0"/>
                <a:t>) {</a:t>
              </a:r>
            </a:p>
            <a:p>
              <a:r>
                <a:rPr lang="ja-JP" altLang="en-US" dirty="0"/>
                <a:t>    </a:t>
              </a:r>
              <a:r>
                <a:rPr lang="en-US" altLang="ja-JP" dirty="0">
                  <a:solidFill>
                    <a:srgbClr val="00B050"/>
                  </a:solidFill>
                </a:rPr>
                <a:t>v</a:t>
              </a:r>
              <a:r>
                <a:rPr lang="en-US" altLang="ja-JP" dirty="0"/>
                <a:t> = </a:t>
              </a:r>
              <a:r>
                <a:rPr lang="en-US" altLang="ja-JP" dirty="0">
                  <a:solidFill>
                    <a:srgbClr val="00B050"/>
                  </a:solidFill>
                </a:rPr>
                <a:t>v</a:t>
              </a:r>
              <a:r>
                <a:rPr lang="en-US" altLang="ja-JP" dirty="0"/>
                <a:t> + 1</a:t>
              </a:r>
              <a:r>
                <a:rPr lang="ja-JP" altLang="en-US" dirty="0"/>
                <a:t>;</a:t>
              </a:r>
            </a:p>
            <a:p>
              <a:r>
                <a:rPr lang="ja-JP" altLang="en-US" dirty="0"/>
                <a:t>}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90B43FE8-4342-44B3-9561-A4AE1AAA63FB}"/>
                </a:ext>
              </a:extLst>
            </p:cNvPr>
            <p:cNvSpPr/>
            <p:nvPr/>
          </p:nvSpPr>
          <p:spPr>
            <a:xfrm>
              <a:off x="2967121" y="6262915"/>
              <a:ext cx="36420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400" dirty="0"/>
                <a:t>例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1F34DA5-53AA-440B-8476-8D71CBFAC5D6}"/>
                </a:ext>
              </a:extLst>
            </p:cNvPr>
            <p:cNvSpPr/>
            <p:nvPr/>
          </p:nvSpPr>
          <p:spPr>
            <a:xfrm>
              <a:off x="3047297" y="7774174"/>
              <a:ext cx="2586060" cy="92333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dirty="0">
                  <a:solidFill>
                    <a:srgbClr val="0070C0"/>
                  </a:solidFill>
                </a:rPr>
                <a:t>int</a:t>
              </a:r>
              <a:r>
                <a:rPr lang="ja-JP" altLang="en-US" dirty="0"/>
                <a:t> </a:t>
              </a:r>
              <a:r>
                <a:rPr lang="en-US" altLang="ja-JP" dirty="0" err="1">
                  <a:solidFill>
                    <a:srgbClr val="FF0000"/>
                  </a:solidFill>
                </a:rPr>
                <a:t>addValue</a:t>
              </a:r>
              <a:r>
                <a:rPr lang="ja-JP" altLang="en-US" dirty="0"/>
                <a:t>(</a:t>
              </a:r>
              <a:r>
                <a:rPr lang="en-US" altLang="ja-JP" dirty="0">
                  <a:solidFill>
                    <a:srgbClr val="0070C0"/>
                  </a:solidFill>
                </a:rPr>
                <a:t>int</a:t>
              </a:r>
              <a:r>
                <a:rPr lang="en-US" altLang="ja-JP" dirty="0"/>
                <a:t> </a:t>
              </a:r>
              <a:r>
                <a:rPr lang="en-US" altLang="ja-JP" dirty="0">
                  <a:solidFill>
                    <a:srgbClr val="00B050"/>
                  </a:solidFill>
                </a:rPr>
                <a:t>value</a:t>
              </a:r>
              <a:r>
                <a:rPr lang="ja-JP" altLang="en-US" dirty="0"/>
                <a:t>) {</a:t>
              </a:r>
            </a:p>
            <a:p>
              <a:r>
                <a:rPr lang="ja-JP" altLang="en-US" dirty="0"/>
                <a:t>    </a:t>
              </a:r>
              <a:r>
                <a:rPr lang="en-US" altLang="ja-JP" dirty="0">
                  <a:solidFill>
                    <a:srgbClr val="00B050"/>
                  </a:solidFill>
                </a:rPr>
                <a:t>value</a:t>
              </a:r>
              <a:r>
                <a:rPr lang="en-US" altLang="ja-JP" dirty="0"/>
                <a:t> = </a:t>
              </a:r>
              <a:r>
                <a:rPr lang="en-US" altLang="ja-JP" dirty="0">
                  <a:solidFill>
                    <a:srgbClr val="00B050"/>
                  </a:solidFill>
                </a:rPr>
                <a:t>value</a:t>
              </a:r>
              <a:r>
                <a:rPr lang="en-US" altLang="ja-JP" dirty="0"/>
                <a:t> + 1</a:t>
              </a:r>
              <a:r>
                <a:rPr lang="ja-JP" altLang="en-US" dirty="0"/>
                <a:t>;</a:t>
              </a:r>
            </a:p>
            <a:p>
              <a:r>
                <a:rPr lang="ja-JP" altLang="en-US" dirty="0"/>
                <a:t>}</a:t>
              </a:r>
            </a:p>
          </p:txBody>
        </p:sp>
        <p:cxnSp>
          <p:nvCxnSpPr>
            <p:cNvPr id="13" name="直線矢印コネクタ 12">
              <a:extLst>
                <a:ext uri="{FF2B5EF4-FFF2-40B4-BE49-F238E27FC236}">
                  <a16:creationId xmlns:a16="http://schemas.microsoft.com/office/drawing/2014/main" id="{F06087DB-F13F-46D9-8465-C2C9B0E6EAAC}"/>
                </a:ext>
              </a:extLst>
            </p:cNvPr>
            <p:cNvCxnSpPr>
              <a:cxnSpLocks/>
              <a:stCxn id="9" idx="2"/>
              <a:endCxn id="11" idx="0"/>
            </p:cNvCxnSpPr>
            <p:nvPr/>
          </p:nvCxnSpPr>
          <p:spPr>
            <a:xfrm>
              <a:off x="4340327" y="7447399"/>
              <a:ext cx="0" cy="32677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745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49" y="1825625"/>
            <a:ext cx="8337551" cy="1383919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400" b="1" dirty="0"/>
              <a:t>$$ X</a:t>
            </a:r>
            <a:r>
              <a:rPr lang="ja-JP" altLang="en-US" sz="2400" dirty="0"/>
              <a:t> </a:t>
            </a:r>
            <a:r>
              <a:rPr lang="en-US" altLang="ja-JP" sz="2400" dirty="0"/>
              <a:t>: X</a:t>
            </a:r>
            <a:r>
              <a:rPr lang="ja-JP" altLang="en-US" sz="2400" dirty="0"/>
              <a:t>で終わる最短トークン列</a:t>
            </a:r>
            <a:endParaRPr lang="en-US" altLang="ja-JP" sz="2400" dirty="0"/>
          </a:p>
          <a:p>
            <a:pPr lvl="1"/>
            <a:r>
              <a:rPr lang="ja-JP" altLang="en-US" sz="1800" dirty="0"/>
              <a:t>括弧の釣合いを考慮してマッチ</a:t>
            </a:r>
            <a:endParaRPr lang="en-US" altLang="ja-JP" sz="1800" dirty="0"/>
          </a:p>
          <a:p>
            <a:pPr lvl="1"/>
            <a:endParaRPr lang="en-US" altLang="ja-JP" sz="1800" dirty="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417625" y="4058475"/>
            <a:ext cx="3888404" cy="1429281"/>
            <a:chOff x="2005838" y="3807952"/>
            <a:chExt cx="3888404" cy="1429281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2005838" y="4308129"/>
              <a:ext cx="120370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>
                  <a:latin typeface="Consolas" panose="020B0609020204030204" pitchFamily="49" charset="0"/>
                </a:rPr>
                <a:t>func</a:t>
              </a:r>
              <a:r>
                <a:rPr kumimoji="1" lang="en-US" altLang="ja-JP" dirty="0">
                  <a:latin typeface="Consolas" panose="020B0609020204030204" pitchFamily="49" charset="0"/>
                </a:rPr>
                <a:t>(</a:t>
              </a:r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$$</a:t>
              </a:r>
              <a:r>
                <a:rPr kumimoji="1" lang="en-US" altLang="ja-JP" dirty="0">
                  <a:latin typeface="Consolas" panose="020B0609020204030204" pitchFamily="49" charset="0"/>
                </a:rPr>
                <a:t>)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3665507" y="3807952"/>
              <a:ext cx="939597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>
                  <a:latin typeface="Consolas" panose="020B0609020204030204" pitchFamily="49" charset="0"/>
                </a:rPr>
                <a:t>func</a:t>
              </a:r>
              <a:r>
                <a:rPr kumimoji="1" lang="en-US" altLang="ja-JP" dirty="0">
                  <a:latin typeface="Consolas" panose="020B0609020204030204" pitchFamily="49" charset="0"/>
                </a:rPr>
                <a:t>()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3665507" y="4312220"/>
              <a:ext cx="1515331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>
                  <a:latin typeface="Consolas" panose="020B0609020204030204" pitchFamily="49" charset="0"/>
                </a:rPr>
                <a:t>func</a:t>
              </a:r>
              <a:r>
                <a:rPr kumimoji="1" lang="en-US" altLang="ja-JP" dirty="0">
                  <a:latin typeface="Consolas" panose="020B0609020204030204" pitchFamily="49" charset="0"/>
                </a:rPr>
                <a:t>(</a:t>
              </a:r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1, 2</a:t>
              </a:r>
              <a:r>
                <a:rPr kumimoji="1" lang="en-US" altLang="ja-JP" dirty="0">
                  <a:latin typeface="Consolas" panose="020B0609020204030204" pitchFamily="49" charset="0"/>
                </a:rPr>
                <a:t>)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3665508" y="4867901"/>
              <a:ext cx="2228734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>
                  <a:latin typeface="Consolas" panose="020B0609020204030204" pitchFamily="49" charset="0"/>
                </a:rPr>
                <a:t>func</a:t>
              </a:r>
              <a:r>
                <a:rPr kumimoji="1" lang="en-US" altLang="ja-JP" dirty="0">
                  <a:latin typeface="Consolas" panose="020B0609020204030204" pitchFamily="49" charset="0"/>
                </a:rPr>
                <a:t>(</a:t>
              </a:r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g(3),</a:t>
              </a:r>
              <a:r>
                <a:rPr lang="ja-JP" altLang="en-US" dirty="0">
                  <a:solidFill>
                    <a:srgbClr val="FF0000"/>
                  </a:solidFill>
                  <a:latin typeface="Consolas" panose="020B0609020204030204" pitchFamily="49" charset="0"/>
                </a:rPr>
                <a:t> </a:t>
              </a:r>
              <a:r>
                <a:rPr kumimoji="1" lang="en-US" altLang="ja-JP" dirty="0" err="1">
                  <a:solidFill>
                    <a:srgbClr val="FF0000"/>
                  </a:solidFill>
                  <a:latin typeface="Consolas" panose="020B0609020204030204" pitchFamily="49" charset="0"/>
                </a:rPr>
                <a:t>a+b</a:t>
              </a:r>
              <a:r>
                <a:rPr kumimoji="1" lang="en-US" altLang="ja-JP" dirty="0">
                  <a:latin typeface="Consolas" panose="020B0609020204030204" pitchFamily="49" charset="0"/>
                </a:rPr>
                <a:t>)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cxnSp>
          <p:nvCxnSpPr>
            <p:cNvPr id="9" name="直線矢印コネクタ 8"/>
            <p:cNvCxnSpPr>
              <a:stCxn id="4" idx="3"/>
              <a:endCxn id="7" idx="1"/>
            </p:cNvCxnSpPr>
            <p:nvPr/>
          </p:nvCxnSpPr>
          <p:spPr>
            <a:xfrm>
              <a:off x="3209544" y="4492795"/>
              <a:ext cx="455964" cy="55977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矢印コネクタ 10"/>
            <p:cNvCxnSpPr>
              <a:stCxn id="4" idx="3"/>
              <a:endCxn id="6" idx="1"/>
            </p:cNvCxnSpPr>
            <p:nvPr/>
          </p:nvCxnSpPr>
          <p:spPr>
            <a:xfrm>
              <a:off x="3209544" y="4492795"/>
              <a:ext cx="455963" cy="409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矢印コネクタ 11"/>
            <p:cNvCxnSpPr>
              <a:stCxn id="4" idx="3"/>
              <a:endCxn id="5" idx="1"/>
            </p:cNvCxnSpPr>
            <p:nvPr/>
          </p:nvCxnSpPr>
          <p:spPr>
            <a:xfrm flipV="1">
              <a:off x="3209544" y="3992618"/>
              <a:ext cx="455963" cy="50017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グループ化 12"/>
          <p:cNvGrpSpPr/>
          <p:nvPr/>
        </p:nvGrpSpPr>
        <p:grpSpPr>
          <a:xfrm>
            <a:off x="4228979" y="2425748"/>
            <a:ext cx="4185108" cy="3570239"/>
            <a:chOff x="1422768" y="3750556"/>
            <a:chExt cx="4185108" cy="3570239"/>
          </a:xfrm>
        </p:grpSpPr>
        <p:sp>
          <p:nvSpPr>
            <p:cNvPr id="14" name="テキスト ボックス 13"/>
            <p:cNvSpPr txBox="1"/>
            <p:nvPr/>
          </p:nvSpPr>
          <p:spPr>
            <a:xfrm>
              <a:off x="1422768" y="4416143"/>
              <a:ext cx="1824557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Consolas" panose="020B0609020204030204" pitchFamily="49" charset="0"/>
                </a:rPr>
                <a:t>while(a&lt;100){</a:t>
              </a: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  a++;</a:t>
              </a: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  </a:t>
              </a:r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$$</a:t>
              </a:r>
              <a:endParaRPr kumimoji="1" lang="en-US" altLang="ja-JP" dirty="0">
                <a:latin typeface="Consolas" panose="020B0609020204030204" pitchFamily="49" charset="0"/>
              </a:endParaRP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  print(a);</a:t>
              </a: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}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651502" y="3750556"/>
              <a:ext cx="1818723" cy="147732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Consolas" panose="020B0609020204030204" pitchFamily="49" charset="0"/>
                </a:rPr>
                <a:t>while(a&lt;100){</a:t>
              </a: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  a++;</a:t>
              </a:r>
            </a:p>
            <a:p>
              <a:r>
                <a:rPr lang="en-US" altLang="ja-JP" dirty="0">
                  <a:latin typeface="Consolas" panose="020B0609020204030204" pitchFamily="49" charset="0"/>
                </a:rPr>
                <a:t>  </a:t>
              </a:r>
              <a:r>
                <a:rPr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a += 2;</a:t>
              </a:r>
              <a:endParaRPr kumimoji="1" lang="en-US" altLang="ja-JP" dirty="0">
                <a:latin typeface="Consolas" panose="020B0609020204030204" pitchFamily="49" charset="0"/>
              </a:endParaRP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  print(a);</a:t>
              </a: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}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651502" y="5289470"/>
              <a:ext cx="1956374" cy="203132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Consolas" panose="020B0609020204030204" pitchFamily="49" charset="0"/>
                </a:rPr>
                <a:t>while(a&lt;100){</a:t>
              </a: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  a++;</a:t>
              </a:r>
            </a:p>
            <a:p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  if(test(a)){</a:t>
              </a:r>
            </a:p>
            <a:p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    print(a);</a:t>
              </a:r>
            </a:p>
            <a:p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  }</a:t>
              </a: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  print(a);</a:t>
              </a: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}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cxnSp>
          <p:nvCxnSpPr>
            <p:cNvPr id="18" name="直線矢印コネクタ 17"/>
            <p:cNvCxnSpPr>
              <a:stCxn id="14" idx="3"/>
              <a:endCxn id="17" idx="1"/>
            </p:cNvCxnSpPr>
            <p:nvPr/>
          </p:nvCxnSpPr>
          <p:spPr>
            <a:xfrm>
              <a:off x="3247325" y="5154807"/>
              <a:ext cx="404177" cy="115032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矢印コネクタ 18"/>
            <p:cNvCxnSpPr>
              <a:stCxn id="14" idx="3"/>
              <a:endCxn id="15" idx="1"/>
            </p:cNvCxnSpPr>
            <p:nvPr/>
          </p:nvCxnSpPr>
          <p:spPr>
            <a:xfrm flipV="1">
              <a:off x="3247325" y="4489220"/>
              <a:ext cx="404177" cy="665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直線コネクタ 15"/>
          <p:cNvCxnSpPr/>
          <p:nvPr/>
        </p:nvCxnSpPr>
        <p:spPr>
          <a:xfrm>
            <a:off x="2781992" y="3310467"/>
            <a:ext cx="2386583" cy="2404533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1143000"/>
          </a:xfrm>
        </p:spPr>
        <p:txBody>
          <a:bodyPr/>
          <a:lstStyle/>
          <a:p>
            <a:r>
              <a:rPr lang="ja-JP" altLang="en-US" dirty="0">
                <a:sym typeface="Wingdings" panose="05000000000000000000" pitchFamily="2" charset="2"/>
              </a:rPr>
              <a:t>検索</a:t>
            </a:r>
            <a:r>
              <a:rPr lang="ja-JP" altLang="en-US" dirty="0"/>
              <a:t>クエリ</a:t>
            </a:r>
            <a:r>
              <a:rPr lang="en-US" altLang="ja-JP" dirty="0"/>
              <a:t>:</a:t>
            </a:r>
            <a:r>
              <a:rPr lang="ja-JP" altLang="en-US" sz="3600" dirty="0"/>
              <a:t>任意トークン列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223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ym typeface="Wingdings" panose="05000000000000000000" pitchFamily="2" charset="2"/>
              </a:rPr>
              <a:t>検索</a:t>
            </a:r>
            <a:r>
              <a:rPr lang="ja-JP" altLang="en-US" dirty="0"/>
              <a:t>クエリ</a:t>
            </a:r>
            <a:r>
              <a:rPr lang="en-US" altLang="ja-JP" dirty="0"/>
              <a:t>:</a:t>
            </a:r>
            <a:r>
              <a:rPr lang="ja-JP" altLang="en-US" sz="3600" dirty="0"/>
              <a:t>正規表現</a:t>
            </a:r>
            <a:endParaRPr kumimoji="1" lang="ja-JP" altLang="en-US" sz="5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400" dirty="0"/>
              <a:t>使用できる正規表現</a:t>
            </a:r>
            <a:endParaRPr lang="en-US" altLang="ja-JP" sz="2400" dirty="0"/>
          </a:p>
          <a:p>
            <a:pPr lvl="1"/>
            <a:r>
              <a:rPr lang="ja-JP" altLang="en-US" sz="2000" dirty="0"/>
              <a:t>選択</a:t>
            </a:r>
            <a:r>
              <a:rPr lang="en-US" altLang="ja-JP" sz="2000" dirty="0"/>
              <a:t>			$</a:t>
            </a:r>
            <a:r>
              <a:rPr lang="en-US" altLang="ja-JP" sz="2000" b="1" dirty="0"/>
              <a:t>|</a:t>
            </a:r>
            <a:endParaRPr lang="ja-JP" altLang="en-US" sz="2000" b="1" dirty="0"/>
          </a:p>
          <a:p>
            <a:pPr lvl="1"/>
            <a:r>
              <a:rPr lang="ja-JP" altLang="en-US" sz="2000" dirty="0"/>
              <a:t>繰返し</a:t>
            </a:r>
            <a:r>
              <a:rPr lang="en-US" altLang="ja-JP" sz="2000" dirty="0"/>
              <a:t>			$</a:t>
            </a:r>
            <a:r>
              <a:rPr lang="en-US" altLang="ja-JP" sz="2000" b="1" dirty="0"/>
              <a:t>* </a:t>
            </a:r>
            <a:r>
              <a:rPr lang="en-US" altLang="ja-JP" sz="2000" dirty="0"/>
              <a:t>, $</a:t>
            </a:r>
            <a:r>
              <a:rPr lang="en-US" altLang="ja-JP" sz="2000" b="1" dirty="0"/>
              <a:t>+ </a:t>
            </a:r>
            <a:r>
              <a:rPr lang="en-US" altLang="ja-JP" sz="2000" dirty="0"/>
              <a:t>,</a:t>
            </a:r>
            <a:r>
              <a:rPr lang="en-US" altLang="ja-JP" sz="2000" b="1" dirty="0"/>
              <a:t> </a:t>
            </a:r>
            <a:r>
              <a:rPr lang="en-US" altLang="ja-JP" sz="2000" dirty="0"/>
              <a:t>$</a:t>
            </a:r>
            <a:r>
              <a:rPr lang="en-US" altLang="ja-JP" sz="2000" b="1" dirty="0"/>
              <a:t>?</a:t>
            </a:r>
          </a:p>
          <a:p>
            <a:pPr lvl="1"/>
            <a:r>
              <a:rPr lang="ja-JP" altLang="en-US" sz="2000" dirty="0"/>
              <a:t>任意の</a:t>
            </a:r>
            <a:r>
              <a:rPr lang="en-US" altLang="ja-JP" sz="2000" dirty="0"/>
              <a:t>1</a:t>
            </a:r>
            <a:r>
              <a:rPr lang="ja-JP" altLang="en-US" sz="2000" dirty="0"/>
              <a:t>トークン</a:t>
            </a:r>
            <a:r>
              <a:rPr lang="en-US" altLang="ja-JP" sz="2000" dirty="0"/>
              <a:t>		$</a:t>
            </a:r>
            <a:r>
              <a:rPr lang="en-US" altLang="ja-JP" sz="2000" b="1" dirty="0"/>
              <a:t>.</a:t>
            </a:r>
            <a:endParaRPr lang="ja-JP" altLang="en-US" sz="2000" b="1" dirty="0"/>
          </a:p>
          <a:p>
            <a:pPr lvl="1"/>
            <a:r>
              <a:rPr kumimoji="1" lang="ja-JP" altLang="en-US" sz="2000" dirty="0"/>
              <a:t>グルーピング</a:t>
            </a:r>
            <a:r>
              <a:rPr kumimoji="1" lang="en-US" altLang="ja-JP" sz="2000" dirty="0"/>
              <a:t>		$</a:t>
            </a:r>
            <a:r>
              <a:rPr kumimoji="1" lang="en-US" altLang="ja-JP" sz="2000" b="1" dirty="0"/>
              <a:t>(</a:t>
            </a:r>
            <a:r>
              <a:rPr kumimoji="1" lang="en-US" altLang="ja-JP" sz="2000" dirty="0"/>
              <a:t> , $</a:t>
            </a:r>
            <a:r>
              <a:rPr kumimoji="1" lang="en-US" altLang="ja-JP" sz="2000" b="1" dirty="0"/>
              <a:t>)</a:t>
            </a:r>
          </a:p>
          <a:p>
            <a:endParaRPr kumimoji="1" lang="en-US" altLang="ja-JP" sz="2400" dirty="0"/>
          </a:p>
          <a:p>
            <a:endParaRPr kumimoji="1" lang="en-US" altLang="ja-JP" sz="2400" dirty="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7524750" y="6308725"/>
            <a:ext cx="1150938" cy="288925"/>
          </a:xfrm>
        </p:spPr>
        <p:txBody>
          <a:bodyPr/>
          <a:lstStyle/>
          <a:p>
            <a:fld id="{241705FA-3E3C-4201-9410-4DCB5390BDF9}" type="slidenum">
              <a:rPr kumimoji="1" lang="ja-JP" altLang="en-US" smtClean="0"/>
              <a:t>9</a:t>
            </a:fld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A881EB95-EF22-48AB-A24D-D1A1D04697E8}"/>
              </a:ext>
            </a:extLst>
          </p:cNvPr>
          <p:cNvGrpSpPr/>
          <p:nvPr/>
        </p:nvGrpSpPr>
        <p:grpSpPr>
          <a:xfrm>
            <a:off x="1339799" y="4044953"/>
            <a:ext cx="5276088" cy="1509710"/>
            <a:chOff x="1928400" y="4799015"/>
            <a:chExt cx="5276088" cy="1509710"/>
          </a:xfrm>
        </p:grpSpPr>
        <p:grpSp>
          <p:nvGrpSpPr>
            <p:cNvPr id="15" name="グループ化 14"/>
            <p:cNvGrpSpPr/>
            <p:nvPr/>
          </p:nvGrpSpPr>
          <p:grpSpPr>
            <a:xfrm>
              <a:off x="1928400" y="4799015"/>
              <a:ext cx="5276088" cy="1509710"/>
              <a:chOff x="802513" y="4727804"/>
              <a:chExt cx="5276088" cy="1509710"/>
            </a:xfrm>
          </p:grpSpPr>
          <p:sp>
            <p:nvSpPr>
              <p:cNvPr id="4" name="テキスト ボックス 3"/>
              <p:cNvSpPr txBox="1"/>
              <p:nvPr/>
            </p:nvSpPr>
            <p:spPr>
              <a:xfrm>
                <a:off x="802513" y="5317197"/>
                <a:ext cx="2722587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Consolas" panose="020B0609020204030204" pitchFamily="49" charset="0"/>
                  </a:rPr>
                  <a:t>a </a:t>
                </a:r>
                <a:r>
                  <a:rPr kumimoji="1" lang="en-US" altLang="ja-JP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$( </a:t>
                </a:r>
                <a:r>
                  <a:rPr kumimoji="1" lang="en-US" altLang="ja-JP" dirty="0">
                    <a:latin typeface="Consolas" panose="020B0609020204030204" pitchFamily="49" charset="0"/>
                  </a:rPr>
                  <a:t>+</a:t>
                </a:r>
                <a:r>
                  <a:rPr kumimoji="1" lang="en-US" altLang="ja-JP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 $| </a:t>
                </a:r>
                <a:r>
                  <a:rPr kumimoji="1" lang="en-US" altLang="ja-JP" dirty="0">
                    <a:latin typeface="Consolas" panose="020B0609020204030204" pitchFamily="49" charset="0"/>
                  </a:rPr>
                  <a:t>- </a:t>
                </a:r>
                <a:r>
                  <a:rPr kumimoji="1" lang="en-US" altLang="ja-JP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$)</a:t>
                </a:r>
                <a:r>
                  <a:rPr kumimoji="1" lang="en-US" altLang="ja-JP" dirty="0">
                    <a:latin typeface="Consolas" panose="020B0609020204030204" pitchFamily="49" charset="0"/>
                  </a:rPr>
                  <a:t> </a:t>
                </a:r>
                <a:r>
                  <a:rPr lang="en-US" altLang="ja-JP" dirty="0">
                    <a:latin typeface="Consolas" panose="020B0609020204030204" pitchFamily="49" charset="0"/>
                  </a:rPr>
                  <a:t>b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5" name="テキスト ボックス 4"/>
              <p:cNvSpPr txBox="1"/>
              <p:nvPr/>
            </p:nvSpPr>
            <p:spPr>
              <a:xfrm>
                <a:off x="4724400" y="4727804"/>
                <a:ext cx="1354201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Consolas" panose="020B0609020204030204" pitchFamily="49" charset="0"/>
                  </a:rPr>
                  <a:t>x + y</a:t>
                </a:r>
                <a:endParaRPr kumimoji="1" lang="ja-JP" altLang="en-US" dirty="0">
                  <a:solidFill>
                    <a:srgbClr val="FF0000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6" name="直線矢印コネクタ 5"/>
              <p:cNvCxnSpPr>
                <a:stCxn id="4" idx="3"/>
                <a:endCxn id="5" idx="1"/>
              </p:cNvCxnSpPr>
              <p:nvPr/>
            </p:nvCxnSpPr>
            <p:spPr>
              <a:xfrm flipV="1">
                <a:off x="3525100" y="4912470"/>
                <a:ext cx="1199300" cy="58939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テキスト ボックス 6"/>
              <p:cNvSpPr txBox="1"/>
              <p:nvPr/>
            </p:nvSpPr>
            <p:spPr>
              <a:xfrm>
                <a:off x="4724400" y="5317197"/>
                <a:ext cx="1354201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Consolas" panose="020B0609020204030204" pitchFamily="49" charset="0"/>
                  </a:rPr>
                  <a:t>x - y</a:t>
                </a:r>
                <a:endParaRPr kumimoji="1" lang="ja-JP" altLang="en-US" dirty="0">
                  <a:solidFill>
                    <a:srgbClr val="FF0000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8" name="テキスト ボックス 7"/>
              <p:cNvSpPr txBox="1"/>
              <p:nvPr/>
            </p:nvSpPr>
            <p:spPr>
              <a:xfrm>
                <a:off x="4724400" y="5868182"/>
                <a:ext cx="1354201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Consolas" panose="020B0609020204030204" pitchFamily="49" charset="0"/>
                  </a:rPr>
                  <a:t>x * y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cxnSp>
            <p:nvCxnSpPr>
              <p:cNvPr id="11" name="直線矢印コネクタ 10"/>
              <p:cNvCxnSpPr>
                <a:stCxn id="4" idx="3"/>
                <a:endCxn id="7" idx="1"/>
              </p:cNvCxnSpPr>
              <p:nvPr/>
            </p:nvCxnSpPr>
            <p:spPr>
              <a:xfrm>
                <a:off x="3525100" y="5501863"/>
                <a:ext cx="119930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矢印コネクタ 13"/>
              <p:cNvCxnSpPr>
                <a:stCxn id="4" idx="3"/>
                <a:endCxn id="8" idx="1"/>
              </p:cNvCxnSpPr>
              <p:nvPr/>
            </p:nvCxnSpPr>
            <p:spPr>
              <a:xfrm>
                <a:off x="3525100" y="5501863"/>
                <a:ext cx="1199300" cy="55098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乗算 9"/>
            <p:cNvSpPr/>
            <p:nvPr/>
          </p:nvSpPr>
          <p:spPr>
            <a:xfrm>
              <a:off x="4984129" y="5523178"/>
              <a:ext cx="687917" cy="694266"/>
            </a:xfrm>
            <a:prstGeom prst="mathMultiply">
              <a:avLst>
                <a:gd name="adj1" fmla="val 5058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689197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l_slide_them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el_slide_theme" id="{FA775034-7103-4D52-8B65-F552C70BB420}" vid="{49948A1D-3222-4ABF-BD7E-8249E8A9D005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sel_slide_theme</Template>
  <TotalTime>14725</TotalTime>
  <Words>1962</Words>
  <Application>Microsoft Office PowerPoint</Application>
  <PresentationFormat>画面に合わせる (4:3)</PresentationFormat>
  <Paragraphs>451</Paragraphs>
  <Slides>17</Slides>
  <Notes>17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4" baseType="lpstr">
      <vt:lpstr>ＭＳ Ｐゴシック</vt:lpstr>
      <vt:lpstr>游ゴシック</vt:lpstr>
      <vt:lpstr>Arial</vt:lpstr>
      <vt:lpstr>Cambria Math</vt:lpstr>
      <vt:lpstr>Consolas</vt:lpstr>
      <vt:lpstr>Wingdings</vt:lpstr>
      <vt:lpstr>sel_slide_theme</vt:lpstr>
      <vt:lpstr>grep風コードクローン検索ツールの提案</vt:lpstr>
      <vt:lpstr>研究背景</vt:lpstr>
      <vt:lpstr>コードクローン検索ツール</vt:lpstr>
      <vt:lpstr>既存ツールの不満</vt:lpstr>
      <vt:lpstr>提案ツール：ccgrep</vt:lpstr>
      <vt:lpstr>検索するクローンの種類</vt:lpstr>
      <vt:lpstr>検索クエリ：概要</vt:lpstr>
      <vt:lpstr>検索クエリ:任意トークン列</vt:lpstr>
      <vt:lpstr>検索クエリ:正規表現</vt:lpstr>
      <vt:lpstr>検索アルゴリズム：パーサ構築</vt:lpstr>
      <vt:lpstr>検索アルゴリズム：マッチング</vt:lpstr>
      <vt:lpstr>検索例</vt:lpstr>
      <vt:lpstr>評価実験1：grepとのクエリ比較</vt:lpstr>
      <vt:lpstr>実験2：タイプ1，2クローンの検索</vt:lpstr>
      <vt:lpstr>評価実験3：概要</vt:lpstr>
      <vt:lpstr>評価実験3：結果</vt:lpstr>
      <vt:lpstr>まとめと今後の課題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中間発表</dc:title>
  <dc:creator>yuy-mymt</dc:creator>
  <cp:lastModifiedBy>a b</cp:lastModifiedBy>
  <cp:revision>477</cp:revision>
  <cp:lastPrinted>2019-02-15T03:48:31Z</cp:lastPrinted>
  <dcterms:created xsi:type="dcterms:W3CDTF">2018-12-25T06:17:10Z</dcterms:created>
  <dcterms:modified xsi:type="dcterms:W3CDTF">2019-08-31T07:06:27Z</dcterms:modified>
</cp:coreProperties>
</file>