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0" r:id="rId2"/>
    <p:sldId id="271" r:id="rId3"/>
    <p:sldId id="272" r:id="rId4"/>
    <p:sldId id="279" r:id="rId5"/>
    <p:sldId id="263" r:id="rId6"/>
    <p:sldId id="278" r:id="rId7"/>
    <p:sldId id="287" r:id="rId8"/>
    <p:sldId id="268" r:id="rId9"/>
    <p:sldId id="283" r:id="rId10"/>
    <p:sldId id="284" r:id="rId11"/>
  </p:sldIdLst>
  <p:sldSz cx="9144000" cy="6858000" type="screen4x3"/>
  <p:notesSz cx="6802438" cy="99345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-numata" initials="s" lastIdx="3" clrIdx="0">
    <p:extLst>
      <p:ext uri="{19B8F6BF-5375-455C-9EA6-DF929625EA0E}">
        <p15:presenceInfo xmlns:p15="http://schemas.microsoft.com/office/powerpoint/2012/main" userId="s-numa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4" autoAdjust="0"/>
    <p:restoredTop sz="68730" autoAdjust="0"/>
  </p:normalViewPr>
  <p:slideViewPr>
    <p:cSldViewPr snapToGrid="0">
      <p:cViewPr varScale="1">
        <p:scale>
          <a:sx n="60" d="100"/>
          <a:sy n="60" d="100"/>
        </p:scale>
        <p:origin x="1090" y="38"/>
      </p:cViewPr>
      <p:guideLst/>
    </p:cSldViewPr>
  </p:slideViewPr>
  <p:outlineViewPr>
    <p:cViewPr>
      <p:scale>
        <a:sx n="33" d="100"/>
        <a:sy n="33" d="100"/>
      </p:scale>
      <p:origin x="0" y="-8851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346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2652" y="1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758C00D6-C317-4BF3-9332-E34C229564B6}" type="datetimeFigureOut">
              <a:rPr kumimoji="1" lang="ja-JP" altLang="en-US" smtClean="0"/>
              <a:t>2019/10/4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36339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2652" y="9436339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DA2B23E2-2F41-4DFF-9BB2-8289DC171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985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7723" cy="498454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3142" y="2"/>
            <a:ext cx="2947723" cy="498454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r">
              <a:defRPr sz="1200"/>
            </a:lvl1pPr>
          </a:lstStyle>
          <a:p>
            <a:fld id="{8618FBC5-8F42-4C47-A77D-5BDE0B5A1B30}" type="datetimeFigureOut">
              <a:rPr kumimoji="1" lang="ja-JP" altLang="en-US" smtClean="0"/>
              <a:t>2019/10/4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68812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2" rIns="91385" bIns="456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81016"/>
            <a:ext cx="5441950" cy="3911739"/>
          </a:xfrm>
          <a:prstGeom prst="rect">
            <a:avLst/>
          </a:prstGeom>
        </p:spPr>
        <p:txBody>
          <a:bodyPr vert="horz" lIns="91385" tIns="45692" rIns="91385" bIns="456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36124"/>
            <a:ext cx="2947723" cy="498453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3142" y="9436124"/>
            <a:ext cx="2947723" cy="498453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r">
              <a:defRPr sz="1200"/>
            </a:lvl1pPr>
          </a:lstStyle>
          <a:p>
            <a:fld id="{6B29F0CF-89F5-40CF-97A3-9787B6147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36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Thank</a:t>
            </a:r>
            <a:r>
              <a:rPr kumimoji="1" lang="ja-JP" altLang="en-US" dirty="0"/>
              <a:t> </a:t>
            </a:r>
            <a:r>
              <a:rPr kumimoji="1" lang="en-US" altLang="ja-JP" dirty="0"/>
              <a:t>you for coming.</a:t>
            </a:r>
          </a:p>
          <a:p>
            <a:r>
              <a:rPr kumimoji="1" lang="en-US" altLang="ja-JP" dirty="0"/>
              <a:t>My name is Kazumasa</a:t>
            </a:r>
            <a:r>
              <a:rPr kumimoji="1" lang="ja-JP" altLang="en-US" dirty="0"/>
              <a:t> </a:t>
            </a:r>
            <a:r>
              <a:rPr kumimoji="1" lang="en-US" altLang="ja-JP" dirty="0" err="1"/>
              <a:t>Shimari</a:t>
            </a:r>
            <a:r>
              <a:rPr kumimoji="1" lang="en-US" altLang="ja-JP" dirty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/>
              <a:t>I am a Ph.D. student at Osaka University, Japan.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/>
              <a:t>I would like to talk about our tool, Near-Omniscient Debugging.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C4DEC-02E5-4C90-BDF9-5FF1ACDC96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572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Online demo is available on our website.</a:t>
            </a:r>
          </a:p>
          <a:p>
            <a:r>
              <a:rPr kumimoji="1" lang="en-US" altLang="ja-JP" dirty="0"/>
              <a:t>Thank you for listening.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131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First, I explain the background. Logging is a common practice for debugging.</a:t>
            </a:r>
          </a:p>
          <a:p>
            <a:r>
              <a:rPr kumimoji="1" lang="en-US" altLang="ja-JP" dirty="0"/>
              <a:t>Once the software starts the execution, it records log, log … so many logs.</a:t>
            </a:r>
          </a:p>
          <a:p>
            <a:r>
              <a:rPr kumimoji="1" lang="en-US" altLang="ja-JP" dirty="0"/>
              <a:t>But, a log file is not always perfect.</a:t>
            </a:r>
          </a:p>
          <a:p>
            <a:r>
              <a:rPr kumimoji="1" lang="en-US" altLang="ja-JP" dirty="0"/>
              <a:t>In this example, if the failure occurred at this point, the developer needs detailed behavior in this point, but there are no log</a:t>
            </a:r>
            <a:r>
              <a:rPr kumimoji="1" lang="ja-JP" altLang="en-US" dirty="0"/>
              <a:t> </a:t>
            </a:r>
            <a:r>
              <a:rPr kumimoji="1" lang="en-US" altLang="ja-JP" dirty="0"/>
              <a:t>messages.</a:t>
            </a:r>
          </a:p>
          <a:p>
            <a:r>
              <a:rPr kumimoji="1" lang="en-US" altLang="ja-JP" dirty="0"/>
              <a:t>So this log file is insufficient to debug this failure.</a:t>
            </a:r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866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To deal with this problem, </a:t>
            </a:r>
            <a:r>
              <a:rPr kumimoji="1" lang="en-US" altLang="ja-JP" i="0" baseline="0" dirty="0"/>
              <a:t>omniscient debugging</a:t>
            </a:r>
            <a:r>
              <a:rPr kumimoji="1" lang="en-US" altLang="ja-JP" dirty="0"/>
              <a:t> is proposed.</a:t>
            </a:r>
          </a:p>
          <a:p>
            <a:r>
              <a:rPr kumimoji="1" lang="en-US" altLang="ja-JP" i="0" baseline="0" dirty="0"/>
              <a:t>Its idea is very simple. </a:t>
            </a:r>
          </a:p>
          <a:p>
            <a:r>
              <a:rPr kumimoji="1" lang="en-US" altLang="ja-JP" i="0" baseline="0" dirty="0"/>
              <a:t>Omniscient debugging records all software instructions in the execution.</a:t>
            </a:r>
          </a:p>
          <a:p>
            <a:r>
              <a:rPr kumimoji="1" lang="en-US" altLang="ja-JP" i="0" baseline="0" dirty="0"/>
              <a:t>Using the log file, the developer can conduct detailed analysis such as visualizing the dataflow or replaying the execution.</a:t>
            </a:r>
          </a:p>
          <a:p>
            <a:r>
              <a:rPr kumimoji="1" lang="en-US" altLang="ja-JP" i="0" baseline="0" dirty="0"/>
              <a:t>So, when the failure occurred at any point, developers can debug the problem.</a:t>
            </a:r>
          </a:p>
          <a:p>
            <a:r>
              <a:rPr kumimoji="1" lang="en-US" altLang="ja-JP" i="0" baseline="0" dirty="0"/>
              <a:t>But this method is expensive because of log file size. </a:t>
            </a:r>
          </a:p>
          <a:p>
            <a:r>
              <a:rPr kumimoji="1" lang="en-US" altLang="ja-JP" i="0" baseline="0" dirty="0"/>
              <a:t>One implementation records logs at 10MB/s, so it requires a huge storage.</a:t>
            </a:r>
          </a:p>
          <a:p>
            <a:endParaRPr kumimoji="1" lang="en-US" altLang="ja-JP" i="0" baseline="0" dirty="0"/>
          </a:p>
          <a:p>
            <a:endParaRPr kumimoji="1" lang="en-US" altLang="ja-JP" i="0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20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we would like to reduce the log file size.</a:t>
            </a:r>
            <a:br>
              <a:rPr lang="en-US" altLang="ja-JP" dirty="0"/>
            </a:br>
            <a:r>
              <a:rPr lang="en-US" altLang="ja-JP" dirty="0"/>
              <a:t>A log file </a:t>
            </a:r>
            <a:r>
              <a:rPr lang="en-US" altLang="ja-JP"/>
              <a:t>is huge </a:t>
            </a:r>
            <a:r>
              <a:rPr lang="en-US" altLang="ja-JP" dirty="0"/>
              <a:t>because it contains many repetitions.</a:t>
            </a:r>
          </a:p>
          <a:p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case of DaCapo Benchmarks, </a:t>
            </a:r>
            <a:r>
              <a:rPr kumimoji="1" lang="en-US" altLang="ja-JP" baseline="0" dirty="0"/>
              <a:t>some instructions are executed more than 10 million times.</a:t>
            </a:r>
          </a:p>
          <a:p>
            <a:r>
              <a:rPr kumimoji="1" lang="en-US" altLang="ja-JP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other hand, </a:t>
            </a:r>
            <a:r>
              <a:rPr kumimoji="1" lang="en-US" altLang="ja-JP" baseline="0" dirty="0"/>
              <a:t>66% of instructions are executed at most 64 times.</a:t>
            </a:r>
          </a:p>
          <a:p>
            <a:r>
              <a:rPr kumimoji="1" lang="en-US" altLang="ja-JP" baseline="0" dirty="0"/>
              <a:t>From this observation, we remove the log data for repeated instructions.</a:t>
            </a:r>
          </a:p>
          <a:p>
            <a:r>
              <a:rPr kumimoji="1" lang="en-US" altLang="ja-JP" baseline="0" dirty="0"/>
              <a:t>It significantly reduces the log file size while keeping logs for most of the instructions. 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44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/>
              <a:t>Based on the idea, we propose “Near”-Omniscient Debugging.</a:t>
            </a:r>
          </a:p>
          <a:p>
            <a:r>
              <a:rPr kumimoji="1" lang="en-US" altLang="ja-JP" baseline="0" dirty="0"/>
              <a:t>This is a small program. The left part is source code and right part is the execution order. </a:t>
            </a:r>
          </a:p>
          <a:p>
            <a:r>
              <a:rPr kumimoji="1" lang="en-US" altLang="ja-JP" baseline="0" dirty="0"/>
              <a:t>In</a:t>
            </a:r>
            <a:r>
              <a:rPr kumimoji="1" lang="ja-JP" altLang="en-US" baseline="0" dirty="0"/>
              <a:t> </a:t>
            </a:r>
            <a:r>
              <a:rPr kumimoji="1" lang="en-US" altLang="ja-JP" baseline="0" dirty="0"/>
              <a:t>the</a:t>
            </a:r>
            <a:r>
              <a:rPr kumimoji="1" lang="ja-JP" altLang="en-US" baseline="0" dirty="0"/>
              <a:t> </a:t>
            </a:r>
            <a:r>
              <a:rPr kumimoji="1" lang="en-US" altLang="ja-JP" baseline="0" dirty="0"/>
              <a:t>conventional</a:t>
            </a:r>
            <a:r>
              <a:rPr kumimoji="1" lang="ja-JP" altLang="en-US" baseline="0" dirty="0"/>
              <a:t> </a:t>
            </a:r>
            <a:r>
              <a:rPr kumimoji="1" lang="en-US" altLang="ja-JP" baseline="0" dirty="0"/>
              <a:t>omniscient</a:t>
            </a:r>
            <a:r>
              <a:rPr kumimoji="1" lang="ja-JP" altLang="en-US" baseline="0" dirty="0"/>
              <a:t> </a:t>
            </a:r>
            <a:r>
              <a:rPr kumimoji="1" lang="en-US" altLang="ja-JP" baseline="0" dirty="0"/>
              <a:t>debugging, we record all instruction. but the recording size is very huge.</a:t>
            </a:r>
          </a:p>
          <a:p>
            <a:r>
              <a:rPr kumimoji="1" lang="en-US" altLang="ja-JP" baseline="0" dirty="0"/>
              <a:t>So, in our near omniscient debugging, we record the latest information at each instruction.</a:t>
            </a:r>
          </a:p>
          <a:p>
            <a:r>
              <a:rPr kumimoji="1" lang="en-US" altLang="ja-JP" baseline="0" dirty="0"/>
              <a:t>Using this technique, we can record information at all instructions. </a:t>
            </a:r>
          </a:p>
          <a:p>
            <a:r>
              <a:rPr kumimoji="1" lang="en-US" altLang="ja-JP" baseline="0" dirty="0"/>
              <a:t>And our technique limits recording at repeated instructions. </a:t>
            </a:r>
          </a:p>
          <a:p>
            <a:r>
              <a:rPr kumimoji="1" lang="en-US" altLang="ja-JP" baseline="0" dirty="0"/>
              <a:t>If we want to record more information at each instruction, we can change the recording buffer size at </a:t>
            </a:r>
            <a:r>
              <a:rPr kumimoji="1" lang="en-US" altLang="ja-JP" baseline="0"/>
              <a:t>each instruction like </a:t>
            </a:r>
            <a:r>
              <a:rPr kumimoji="1" lang="en-US" altLang="ja-JP" baseline="0" dirty="0"/>
              <a:t>this.</a:t>
            </a:r>
          </a:p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656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/>
              <a:t>And, if we know the number of instructions in the execution, we can control the maximum log size.</a:t>
            </a:r>
          </a:p>
          <a:p>
            <a:r>
              <a:rPr kumimoji="1" lang="en-US" altLang="ja-JP" baseline="0" dirty="0"/>
              <a:t>In this example, there are six instructions, and each instruction has size two buffers.</a:t>
            </a:r>
          </a:p>
          <a:p>
            <a:r>
              <a:rPr kumimoji="1" lang="en-US" altLang="ja-JP" baseline="0" dirty="0"/>
              <a:t>So the maximum log file size is twelve.</a:t>
            </a:r>
          </a:p>
          <a:p>
            <a:r>
              <a:rPr kumimoji="1" lang="en-US" altLang="ja-JP" baseline="0" dirty="0"/>
              <a:t>That’s our near-omniscient debugging technique.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16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/>
              <a:t>We conducted an experiment with DaCapo Benchmarks and confirmed high reduction rate and high accuracy.</a:t>
            </a:r>
          </a:p>
          <a:p>
            <a:r>
              <a:rPr kumimoji="1" lang="en-US" altLang="ja-JP" baseline="0" dirty="0"/>
              <a:t>Comparing with conventional omniscient debugging, our technique reduced the log file size 40GB to 4MB.</a:t>
            </a:r>
          </a:p>
          <a:p>
            <a:r>
              <a:rPr kumimoji="1" lang="en-US" altLang="ja-JP" baseline="0" dirty="0"/>
              <a:t>The log file still keeps data dependencies with high accuracy. Precision is 0.9 and recall is 0.8.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703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At last, I explain our trace viewer.</a:t>
            </a:r>
          </a:p>
          <a:p>
            <a:r>
              <a:rPr kumimoji="1" lang="en-US" altLang="ja-JP" dirty="0"/>
              <a:t>This viewer shows recorded variable values</a:t>
            </a:r>
            <a:r>
              <a:rPr kumimoji="1" lang="ja-JP" altLang="en-US" dirty="0"/>
              <a:t> </a:t>
            </a:r>
            <a:r>
              <a:rPr kumimoji="1" lang="en-US" altLang="ja-JP" dirty="0"/>
              <a:t>by hovering our mouse cursor on a highlighted variable.</a:t>
            </a:r>
          </a:p>
          <a:p>
            <a:r>
              <a:rPr kumimoji="1" lang="en-US" altLang="ja-JP" dirty="0"/>
              <a:t>In</a:t>
            </a:r>
            <a:r>
              <a:rPr kumimoji="1" lang="ja-JP" altLang="en-US" dirty="0"/>
              <a:t> </a:t>
            </a:r>
            <a:r>
              <a:rPr kumimoji="1" lang="en-US" altLang="ja-JP" dirty="0"/>
              <a:t>this</a:t>
            </a:r>
            <a:r>
              <a:rPr kumimoji="1" lang="ja-JP" altLang="en-US" dirty="0"/>
              <a:t> </a:t>
            </a:r>
            <a:r>
              <a:rPr kumimoji="1" lang="en-US" altLang="ja-JP" dirty="0"/>
              <a:t>figure,</a:t>
            </a:r>
            <a:r>
              <a:rPr kumimoji="1" lang="ja-JP" altLang="en-US" dirty="0"/>
              <a:t> </a:t>
            </a:r>
            <a:r>
              <a:rPr kumimoji="1" lang="en-US" altLang="ja-JP" dirty="0"/>
              <a:t>hovering mouse cursor on a variable num1, we can see values.</a:t>
            </a:r>
          </a:p>
          <a:p>
            <a:r>
              <a:rPr kumimoji="1" lang="en-US" altLang="ja-JP" dirty="0"/>
              <a:t>OK, I’ll show the actual viewer.</a:t>
            </a:r>
          </a:p>
          <a:p>
            <a:r>
              <a:rPr kumimoji="1" lang="en-US" altLang="ja-JP" dirty="0"/>
              <a:t>This is </a:t>
            </a:r>
            <a:r>
              <a:rPr kumimoji="1" lang="en-US" altLang="ja-JP" dirty="0" err="1"/>
              <a:t>getmax</a:t>
            </a:r>
            <a:r>
              <a:rPr kumimoji="1" lang="en-US" altLang="ja-JP" dirty="0"/>
              <a:t> method. It takes three parameters and returns the maximum value of the given parameters.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This method has been executed six times so hovering cursor shows the six values.</a:t>
            </a:r>
          </a:p>
          <a:p>
            <a:r>
              <a:rPr kumimoji="1" lang="en-US" altLang="ja-JP" dirty="0"/>
              <a:t>If we want to focus on the particular execution, we can filter the execution from here by clicking this arrow.</a:t>
            </a:r>
          </a:p>
          <a:p>
            <a:r>
              <a:rPr kumimoji="1" lang="en-US" altLang="ja-JP" dirty="0"/>
              <a:t>In this case, we focus on the last execution.</a:t>
            </a:r>
          </a:p>
          <a:p>
            <a:r>
              <a:rPr kumimoji="1" lang="en-US" altLang="ja-JP" dirty="0"/>
              <a:t>After the clicking, we can see the filtered execution.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Some </a:t>
            </a:r>
            <a:r>
              <a:rPr kumimoji="1" lang="en-US" altLang="ja-JP" dirty="0" err="1"/>
              <a:t>highlightings</a:t>
            </a:r>
            <a:r>
              <a:rPr kumimoji="1" lang="en-US" altLang="ja-JP" dirty="0"/>
              <a:t> disappeared because they are not executed in the filtered execution.</a:t>
            </a:r>
          </a:p>
          <a:p>
            <a:r>
              <a:rPr kumimoji="1" lang="en-US" altLang="ja-JP" dirty="0"/>
              <a:t>We can focus on any interval.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487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/>
              <a:t>In summary, we propose near-omniscient debugging.</a:t>
            </a:r>
          </a:p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796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72437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  <p:cxnSp>
        <p:nvCxnSpPr>
          <p:cNvPr id="3" name="直線コネクタ 2"/>
          <p:cNvCxnSpPr/>
          <p:nvPr userDrawn="1"/>
        </p:nvCxnSpPr>
        <p:spPr>
          <a:xfrm>
            <a:off x="751668" y="2642462"/>
            <a:ext cx="77065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tiff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el-nod3v.ics.es.osaka-u.ac.jp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hyperlink" Target="http://osku.jp/k070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46861" y="1187740"/>
            <a:ext cx="8255460" cy="1470025"/>
          </a:xfrm>
        </p:spPr>
        <p:txBody>
          <a:bodyPr/>
          <a:lstStyle/>
          <a:p>
            <a:r>
              <a:rPr lang="en-US" altLang="ja-JP" sz="3600" b="1" dirty="0"/>
              <a:t>Near-Omniscient Debugging for Java </a:t>
            </a:r>
            <a:br>
              <a:rPr lang="en-US" altLang="ja-JP" sz="3600" b="1" dirty="0"/>
            </a:br>
            <a:r>
              <a:rPr lang="en-US" altLang="ja-JP" sz="3600" b="1" dirty="0"/>
              <a:t> Using Size-Limited Execution Trace</a:t>
            </a:r>
            <a:endParaRPr kumimoji="1" lang="ja-JP" altLang="en-US" sz="3600" b="1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r="16351"/>
          <a:stretch/>
        </p:blipFill>
        <p:spPr>
          <a:xfrm>
            <a:off x="6857118" y="2901937"/>
            <a:ext cx="1630198" cy="18000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5" t="239" r="13398"/>
          <a:stretch/>
        </p:blipFill>
        <p:spPr>
          <a:xfrm>
            <a:off x="2819879" y="2903835"/>
            <a:ext cx="1617512" cy="1800000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0143A14-C4A9-4AFA-BE9B-5614C7559478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20" name="サブタイトル 2"/>
          <p:cNvSpPr txBox="1">
            <a:spLocks/>
          </p:cNvSpPr>
          <p:nvPr/>
        </p:nvSpPr>
        <p:spPr>
          <a:xfrm>
            <a:off x="6673713" y="4700039"/>
            <a:ext cx="2016841" cy="753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800" noProof="0" dirty="0" err="1">
                <a:solidFill>
                  <a:srgbClr val="292929"/>
                </a:solidFill>
                <a:latin typeface="Segoe UI"/>
                <a:ea typeface="メイリオ"/>
              </a:rPr>
              <a:t>Katsuro</a:t>
            </a:r>
            <a:r>
              <a:rPr lang="en-US" altLang="ja-JP" sz="1800" noProof="0" dirty="0">
                <a:solidFill>
                  <a:srgbClr val="292929"/>
                </a:solidFill>
                <a:latin typeface="Segoe UI"/>
                <a:ea typeface="メイリオ"/>
              </a:rPr>
              <a:t> Inoue</a:t>
            </a:r>
            <a:endParaRPr lang="en-US" altLang="ja-JP" sz="900" noProof="0" dirty="0">
              <a:solidFill>
                <a:srgbClr val="292929"/>
              </a:solidFill>
              <a:latin typeface="Segoe UI"/>
              <a:ea typeface="メイリオ"/>
            </a:endParaRPr>
          </a:p>
          <a:p>
            <a:pPr lvl="0">
              <a:defRPr/>
            </a:pPr>
            <a:r>
              <a:rPr kumimoji="1" lang="en-US" altLang="ja-JP" sz="1400" b="0" strike="noStrike" kern="1200" cap="none" spc="0" normalizeH="0" baseline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Osaka University</a:t>
            </a:r>
            <a:endParaRPr kumimoji="1" lang="ja-JP" altLang="en-US" sz="1400" b="0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Segoe UI"/>
              <a:ea typeface="メイリオ"/>
            </a:endParaRPr>
          </a:p>
        </p:txBody>
      </p:sp>
      <p:sp>
        <p:nvSpPr>
          <p:cNvPr id="21" name="サブタイトル 2"/>
          <p:cNvSpPr txBox="1">
            <a:spLocks/>
          </p:cNvSpPr>
          <p:nvPr/>
        </p:nvSpPr>
        <p:spPr>
          <a:xfrm>
            <a:off x="2583634" y="4700039"/>
            <a:ext cx="2016841" cy="753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800" dirty="0">
                <a:solidFill>
                  <a:srgbClr val="292929"/>
                </a:solidFill>
                <a:latin typeface="Segoe UI"/>
                <a:ea typeface="メイリオ"/>
              </a:rPr>
              <a:t>Takashi </a:t>
            </a:r>
            <a:r>
              <a:rPr lang="en-US" altLang="ja-JP" sz="1800" dirty="0" err="1">
                <a:solidFill>
                  <a:srgbClr val="292929"/>
                </a:solidFill>
                <a:latin typeface="Segoe UI"/>
                <a:ea typeface="メイリオ"/>
              </a:rPr>
              <a:t>Ishio</a:t>
            </a:r>
            <a:endParaRPr lang="en-US" altLang="ja-JP" sz="900" noProof="0" dirty="0">
              <a:solidFill>
                <a:srgbClr val="292929"/>
              </a:solidFill>
              <a:latin typeface="Segoe UI"/>
              <a:ea typeface="メイリオ"/>
            </a:endParaRPr>
          </a:p>
          <a:p>
            <a:pPr lvl="0">
              <a:defRPr/>
            </a:pPr>
            <a:r>
              <a:rPr lang="en-US" altLang="ja-JP" sz="1400" noProof="0" dirty="0">
                <a:solidFill>
                  <a:srgbClr val="292929"/>
                </a:solidFill>
                <a:latin typeface="Segoe UI"/>
                <a:ea typeface="メイリオ"/>
              </a:rPr>
              <a:t>NAIST</a:t>
            </a:r>
            <a:endParaRPr kumimoji="1" lang="ja-JP" altLang="en-US" sz="1400" b="0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Segoe UI"/>
              <a:ea typeface="メイリオ"/>
            </a:endParaRPr>
          </a:p>
        </p:txBody>
      </p:sp>
      <p:sp>
        <p:nvSpPr>
          <p:cNvPr id="22" name="サブタイトル 2"/>
          <p:cNvSpPr txBox="1">
            <a:spLocks/>
          </p:cNvSpPr>
          <p:nvPr/>
        </p:nvSpPr>
        <p:spPr>
          <a:xfrm>
            <a:off x="561260" y="4700039"/>
            <a:ext cx="2016841" cy="753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800" u="sng" noProof="0" dirty="0">
                <a:solidFill>
                  <a:srgbClr val="292929"/>
                </a:solidFill>
                <a:latin typeface="Segoe UI"/>
                <a:ea typeface="メイリオ"/>
              </a:rPr>
              <a:t>Kazumasa </a:t>
            </a:r>
            <a:r>
              <a:rPr lang="en-US" altLang="ja-JP" sz="1800" u="sng" noProof="0" dirty="0" err="1">
                <a:solidFill>
                  <a:srgbClr val="292929"/>
                </a:solidFill>
                <a:latin typeface="Segoe UI"/>
                <a:ea typeface="メイリオ"/>
              </a:rPr>
              <a:t>Shimari</a:t>
            </a:r>
            <a:endParaRPr lang="en-US" altLang="ja-JP" sz="900" u="sng" noProof="0" dirty="0">
              <a:solidFill>
                <a:srgbClr val="292929"/>
              </a:solidFill>
              <a:latin typeface="Segoe UI"/>
              <a:ea typeface="メイリオ"/>
            </a:endParaRPr>
          </a:p>
          <a:p>
            <a:pPr lvl="0">
              <a:defRPr/>
            </a:pPr>
            <a:r>
              <a:rPr kumimoji="1" lang="en-US" altLang="ja-JP" sz="1400" b="0" strike="noStrike" kern="1200" cap="none" spc="0" normalizeH="0" baseline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Osaka University</a:t>
            </a:r>
            <a:endParaRPr kumimoji="1" lang="ja-JP" altLang="en-US" sz="1400" b="0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Segoe UI"/>
              <a:ea typeface="メイリオ"/>
            </a:endParaRPr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4656872" y="4700039"/>
            <a:ext cx="2016841" cy="753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800" noProof="0" dirty="0">
                <a:solidFill>
                  <a:srgbClr val="292929"/>
                </a:solidFill>
                <a:latin typeface="Segoe UI"/>
                <a:ea typeface="メイリオ"/>
              </a:rPr>
              <a:t>Tetsuya</a:t>
            </a:r>
            <a:r>
              <a:rPr lang="ja-JP" altLang="en-US" sz="1800" noProof="0" dirty="0">
                <a:solidFill>
                  <a:srgbClr val="292929"/>
                </a:solidFill>
                <a:latin typeface="Segoe UI"/>
                <a:ea typeface="メイリオ"/>
              </a:rPr>
              <a:t> </a:t>
            </a:r>
            <a:r>
              <a:rPr lang="en-US" altLang="ja-JP" sz="1800" noProof="0" dirty="0">
                <a:solidFill>
                  <a:srgbClr val="292929"/>
                </a:solidFill>
                <a:latin typeface="Segoe UI"/>
                <a:ea typeface="メイリオ"/>
              </a:rPr>
              <a:t>Kanda</a:t>
            </a:r>
            <a:endParaRPr lang="en-US" altLang="ja-JP" sz="900" noProof="0" dirty="0">
              <a:solidFill>
                <a:srgbClr val="292929"/>
              </a:solidFill>
              <a:latin typeface="Segoe UI"/>
              <a:ea typeface="メイリオ"/>
            </a:endParaRPr>
          </a:p>
          <a:p>
            <a:pPr lvl="0">
              <a:defRPr/>
            </a:pPr>
            <a:r>
              <a:rPr kumimoji="1" lang="en-US" altLang="ja-JP" sz="1400" b="0" strike="noStrike" kern="1200" cap="none" spc="0" normalizeH="0" baseline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Osaka University</a:t>
            </a:r>
            <a:endParaRPr kumimoji="1" lang="ja-JP" altLang="en-US" sz="1400" b="0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Segoe UI"/>
              <a:ea typeface="メイリオ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D2314044-5CA6-7947-8B39-5011C5CC2E85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805" y="5541058"/>
            <a:ext cx="1838969" cy="55795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2314044-5CA6-7947-8B39-5011C5CC2E85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8722" y="5541058"/>
            <a:ext cx="1838969" cy="557953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D2314044-5CA6-7947-8B39-5011C5CC2E85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2648" y="5541058"/>
            <a:ext cx="1838969" cy="55795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33" y="5339230"/>
            <a:ext cx="981567" cy="96160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433" y="2917398"/>
            <a:ext cx="1578864" cy="1792224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9D40AA5-9819-43E8-A369-F19D505C8BF7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32" t="11114" r="35719" b="23008"/>
          <a:stretch/>
        </p:blipFill>
        <p:spPr>
          <a:xfrm>
            <a:off x="4932398" y="2898568"/>
            <a:ext cx="1538172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78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/>
              <a:t>Our Demonstration Website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Online Demo and tools are available!</a:t>
            </a:r>
            <a:endParaRPr lang="en-US" altLang="ja-JP" dirty="0">
              <a:hlinkClick r:id="rId3"/>
            </a:endParaRPr>
          </a:p>
          <a:p>
            <a:pPr marL="0" indent="0">
              <a:buNone/>
            </a:pPr>
            <a:r>
              <a:rPr lang="en-US" altLang="ja-JP" dirty="0">
                <a:hlinkClick r:id="rId4"/>
              </a:rPr>
              <a:t>http://osku.jp/k0700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16E2534C-10E9-4ECF-987C-FF1D800FCF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484" y="4570475"/>
            <a:ext cx="2365760" cy="196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316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/>
              <a:t>Logging</a:t>
            </a:r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grpSp>
        <p:nvGrpSpPr>
          <p:cNvPr id="92" name="グループ化 91"/>
          <p:cNvGrpSpPr/>
          <p:nvPr/>
        </p:nvGrpSpPr>
        <p:grpSpPr>
          <a:xfrm>
            <a:off x="3074375" y="3882197"/>
            <a:ext cx="1258523" cy="1381377"/>
            <a:chOff x="297852" y="3630683"/>
            <a:chExt cx="896081" cy="983554"/>
          </a:xfrm>
          <a:solidFill>
            <a:srgbClr val="FFC000"/>
          </a:solidFill>
        </p:grpSpPr>
        <p:sp>
          <p:nvSpPr>
            <p:cNvPr id="93" name="メモ 92"/>
            <p:cNvSpPr/>
            <p:nvPr/>
          </p:nvSpPr>
          <p:spPr>
            <a:xfrm>
              <a:off x="297852" y="3630683"/>
              <a:ext cx="683623" cy="773042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+mn-ea"/>
              </a:endParaRPr>
            </a:p>
          </p:txBody>
        </p:sp>
        <p:sp>
          <p:nvSpPr>
            <p:cNvPr id="94" name="メモ 93"/>
            <p:cNvSpPr/>
            <p:nvPr/>
          </p:nvSpPr>
          <p:spPr>
            <a:xfrm>
              <a:off x="404081" y="3728445"/>
              <a:ext cx="683623" cy="773042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+mn-ea"/>
              </a:endParaRPr>
            </a:p>
          </p:txBody>
        </p:sp>
        <p:sp>
          <p:nvSpPr>
            <p:cNvPr id="95" name="メモ 94"/>
            <p:cNvSpPr/>
            <p:nvPr/>
          </p:nvSpPr>
          <p:spPr>
            <a:xfrm>
              <a:off x="510310" y="3841195"/>
              <a:ext cx="683623" cy="773042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+mn-ea"/>
              </a:endParaRPr>
            </a:p>
          </p:txBody>
        </p:sp>
        <p:cxnSp>
          <p:nvCxnSpPr>
            <p:cNvPr id="96" name="直線コネクタ 95"/>
            <p:cNvCxnSpPr/>
            <p:nvPr/>
          </p:nvCxnSpPr>
          <p:spPr>
            <a:xfrm>
              <a:off x="616222" y="3967789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/>
            <p:cNvCxnSpPr/>
            <p:nvPr/>
          </p:nvCxnSpPr>
          <p:spPr>
            <a:xfrm>
              <a:off x="616222" y="4106674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/>
            <p:cNvCxnSpPr/>
            <p:nvPr/>
          </p:nvCxnSpPr>
          <p:spPr>
            <a:xfrm>
              <a:off x="619059" y="4257756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/>
            <p:nvPr/>
          </p:nvCxnSpPr>
          <p:spPr>
            <a:xfrm>
              <a:off x="623872" y="4389751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/>
            <p:nvPr/>
          </p:nvCxnSpPr>
          <p:spPr>
            <a:xfrm>
              <a:off x="620095" y="4512992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コンテンツ プレースホルダー 2"/>
          <p:cNvSpPr txBox="1">
            <a:spLocks/>
          </p:cNvSpPr>
          <p:nvPr/>
        </p:nvSpPr>
        <p:spPr bwMode="auto">
          <a:xfrm>
            <a:off x="3195043" y="5263574"/>
            <a:ext cx="1457280" cy="568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2400" kern="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Log</a:t>
            </a:r>
            <a:r>
              <a:rPr lang="ja-JP" altLang="en-US" sz="2400" kern="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2400" kern="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File</a:t>
            </a:r>
            <a:endParaRPr lang="en-US" altLang="ja-JP" sz="2400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1411911" y="2308793"/>
            <a:ext cx="6506027" cy="373701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コンテンツ プレースホルダー 104"/>
          <p:cNvSpPr txBox="1">
            <a:spLocks/>
          </p:cNvSpPr>
          <p:nvPr/>
        </p:nvSpPr>
        <p:spPr bwMode="auto">
          <a:xfrm>
            <a:off x="429602" y="1583893"/>
            <a:ext cx="1614492" cy="375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2400" kern="0" dirty="0"/>
              <a:t>Execution</a:t>
            </a:r>
            <a:endParaRPr lang="ja-JP" altLang="en-US" sz="2400" kern="0" dirty="0"/>
          </a:p>
        </p:txBody>
      </p:sp>
      <p:cxnSp>
        <p:nvCxnSpPr>
          <p:cNvPr id="5" name="直線矢印コネクタ 4"/>
          <p:cNvCxnSpPr/>
          <p:nvPr/>
        </p:nvCxnSpPr>
        <p:spPr>
          <a:xfrm>
            <a:off x="2044094" y="2551350"/>
            <a:ext cx="1030281" cy="155594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>
            <a:off x="3353931" y="2503423"/>
            <a:ext cx="349705" cy="13983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>
            <a:off x="4355306" y="2573770"/>
            <a:ext cx="2766832" cy="15597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爆発 2 18"/>
          <p:cNvSpPr/>
          <p:nvPr/>
        </p:nvSpPr>
        <p:spPr>
          <a:xfrm>
            <a:off x="4355306" y="2102330"/>
            <a:ext cx="881516" cy="802187"/>
          </a:xfrm>
          <a:prstGeom prst="irregularSeal2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51" name="スマイル 50"/>
          <p:cNvSpPr/>
          <p:nvPr/>
        </p:nvSpPr>
        <p:spPr>
          <a:xfrm>
            <a:off x="7122138" y="5603989"/>
            <a:ext cx="530994" cy="530994"/>
          </a:xfrm>
          <a:prstGeom prst="smileyFace">
            <a:avLst>
              <a:gd name="adj" fmla="val -465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角丸四角形吹き出し 51"/>
          <p:cNvSpPr/>
          <p:nvPr/>
        </p:nvSpPr>
        <p:spPr>
          <a:xfrm>
            <a:off x="4684321" y="4437796"/>
            <a:ext cx="3725378" cy="963918"/>
          </a:xfrm>
          <a:prstGeom prst="wedgeRoundRectCallout">
            <a:avLst>
              <a:gd name="adj1" fmla="val 22585"/>
              <a:gd name="adj2" fmla="val 64634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Insufficient information for debugging.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06" name="フリーフォーム 105"/>
          <p:cNvSpPr/>
          <p:nvPr/>
        </p:nvSpPr>
        <p:spPr>
          <a:xfrm>
            <a:off x="986725" y="2426648"/>
            <a:ext cx="584548" cy="576959"/>
          </a:xfrm>
          <a:custGeom>
            <a:avLst/>
            <a:gdLst>
              <a:gd name="connsiteX0" fmla="*/ 293121 w 778974"/>
              <a:gd name="connsiteY0" fmla="*/ 466739 h 768861"/>
              <a:gd name="connsiteX1" fmla="*/ 389487 w 778974"/>
              <a:gd name="connsiteY1" fmla="*/ 506656 h 768861"/>
              <a:gd name="connsiteX2" fmla="*/ 525769 w 778974"/>
              <a:gd name="connsiteY2" fmla="*/ 370374 h 768861"/>
              <a:gd name="connsiteX3" fmla="*/ 389487 w 778974"/>
              <a:gd name="connsiteY3" fmla="*/ 234092 h 768861"/>
              <a:gd name="connsiteX4" fmla="*/ 253205 w 778974"/>
              <a:gd name="connsiteY4" fmla="*/ 370374 h 768861"/>
              <a:gd name="connsiteX5" fmla="*/ 293121 w 778974"/>
              <a:gd name="connsiteY5" fmla="*/ 466739 h 768861"/>
              <a:gd name="connsiteX6" fmla="*/ 146257 w 778974"/>
              <a:gd name="connsiteY6" fmla="*/ 691705 h 768861"/>
              <a:gd name="connsiteX7" fmla="*/ 69579 w 778974"/>
              <a:gd name="connsiteY7" fmla="*/ 615027 h 768861"/>
              <a:gd name="connsiteX8" fmla="*/ 142327 w 778974"/>
              <a:gd name="connsiteY8" fmla="*/ 493782 h 768861"/>
              <a:gd name="connsiteX9" fmla="*/ 137711 w 778974"/>
              <a:gd name="connsiteY9" fmla="*/ 485278 h 768861"/>
              <a:gd name="connsiteX10" fmla="*/ 128874 w 778974"/>
              <a:gd name="connsiteY10" fmla="*/ 456811 h 768861"/>
              <a:gd name="connsiteX11" fmla="*/ 0 w 778974"/>
              <a:gd name="connsiteY11" fmla="*/ 424593 h 768861"/>
              <a:gd name="connsiteX12" fmla="*/ 0 w 778974"/>
              <a:gd name="connsiteY12" fmla="*/ 316154 h 768861"/>
              <a:gd name="connsiteX13" fmla="*/ 134624 w 778974"/>
              <a:gd name="connsiteY13" fmla="*/ 282498 h 768861"/>
              <a:gd name="connsiteX14" fmla="*/ 137711 w 778974"/>
              <a:gd name="connsiteY14" fmla="*/ 272556 h 768861"/>
              <a:gd name="connsiteX15" fmla="*/ 143237 w 778974"/>
              <a:gd name="connsiteY15" fmla="*/ 262373 h 768861"/>
              <a:gd name="connsiteX16" fmla="*/ 70104 w 778974"/>
              <a:gd name="connsiteY16" fmla="*/ 140485 h 768861"/>
              <a:gd name="connsiteX17" fmla="*/ 146782 w 778974"/>
              <a:gd name="connsiteY17" fmla="*/ 63807 h 768861"/>
              <a:gd name="connsiteX18" fmla="*/ 266961 w 778974"/>
              <a:gd name="connsiteY18" fmla="*/ 135915 h 768861"/>
              <a:gd name="connsiteX19" fmla="*/ 283126 w 778974"/>
              <a:gd name="connsiteY19" fmla="*/ 127140 h 768861"/>
              <a:gd name="connsiteX20" fmla="*/ 305195 w 778974"/>
              <a:gd name="connsiteY20" fmla="*/ 120290 h 768861"/>
              <a:gd name="connsiteX21" fmla="*/ 335267 w 778974"/>
              <a:gd name="connsiteY21" fmla="*/ 0 h 768861"/>
              <a:gd name="connsiteX22" fmla="*/ 443706 w 778974"/>
              <a:gd name="connsiteY22" fmla="*/ 0 h 768861"/>
              <a:gd name="connsiteX23" fmla="*/ 473778 w 778974"/>
              <a:gd name="connsiteY23" fmla="*/ 120290 h 768861"/>
              <a:gd name="connsiteX24" fmla="*/ 495849 w 778974"/>
              <a:gd name="connsiteY24" fmla="*/ 127141 h 768861"/>
              <a:gd name="connsiteX25" fmla="*/ 505039 w 778974"/>
              <a:gd name="connsiteY25" fmla="*/ 132129 h 768861"/>
              <a:gd name="connsiteX26" fmla="*/ 626087 w 778974"/>
              <a:gd name="connsiteY26" fmla="*/ 59500 h 768861"/>
              <a:gd name="connsiteX27" fmla="*/ 702765 w 778974"/>
              <a:gd name="connsiteY27" fmla="*/ 136178 h 768861"/>
              <a:gd name="connsiteX28" fmla="*/ 631610 w 778974"/>
              <a:gd name="connsiteY28" fmla="*/ 254769 h 768861"/>
              <a:gd name="connsiteX29" fmla="*/ 641264 w 778974"/>
              <a:gd name="connsiteY29" fmla="*/ 272556 h 768861"/>
              <a:gd name="connsiteX30" fmla="*/ 647226 w 778974"/>
              <a:gd name="connsiteY30" fmla="*/ 291761 h 768861"/>
              <a:gd name="connsiteX31" fmla="*/ 778974 w 778974"/>
              <a:gd name="connsiteY31" fmla="*/ 324698 h 768861"/>
              <a:gd name="connsiteX32" fmla="*/ 778974 w 778974"/>
              <a:gd name="connsiteY32" fmla="*/ 433137 h 768861"/>
              <a:gd name="connsiteX33" fmla="*/ 647225 w 778974"/>
              <a:gd name="connsiteY33" fmla="*/ 466074 h 768861"/>
              <a:gd name="connsiteX34" fmla="*/ 641264 w 778974"/>
              <a:gd name="connsiteY34" fmla="*/ 485278 h 768861"/>
              <a:gd name="connsiteX35" fmla="*/ 631415 w 778974"/>
              <a:gd name="connsiteY35" fmla="*/ 503424 h 768861"/>
              <a:gd name="connsiteX36" fmla="*/ 698940 w 778974"/>
              <a:gd name="connsiteY36" fmla="*/ 615965 h 768861"/>
              <a:gd name="connsiteX37" fmla="*/ 622262 w 778974"/>
              <a:gd name="connsiteY37" fmla="*/ 692643 h 768861"/>
              <a:gd name="connsiteX38" fmla="*/ 508011 w 778974"/>
              <a:gd name="connsiteY38" fmla="*/ 624092 h 768861"/>
              <a:gd name="connsiteX39" fmla="*/ 495848 w 778974"/>
              <a:gd name="connsiteY39" fmla="*/ 630694 h 768861"/>
              <a:gd name="connsiteX40" fmla="*/ 476767 w 778974"/>
              <a:gd name="connsiteY40" fmla="*/ 636617 h 768861"/>
              <a:gd name="connsiteX41" fmla="*/ 443706 w 778974"/>
              <a:gd name="connsiteY41" fmla="*/ 768861 h 768861"/>
              <a:gd name="connsiteX42" fmla="*/ 335267 w 778974"/>
              <a:gd name="connsiteY42" fmla="*/ 768861 h 768861"/>
              <a:gd name="connsiteX43" fmla="*/ 302206 w 778974"/>
              <a:gd name="connsiteY43" fmla="*/ 636617 h 768861"/>
              <a:gd name="connsiteX44" fmla="*/ 283126 w 778974"/>
              <a:gd name="connsiteY44" fmla="*/ 630694 h 768861"/>
              <a:gd name="connsiteX45" fmla="*/ 264654 w 778974"/>
              <a:gd name="connsiteY45" fmla="*/ 620667 h 768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778974" h="768861">
                <a:moveTo>
                  <a:pt x="293121" y="466739"/>
                </a:moveTo>
                <a:cubicBezTo>
                  <a:pt x="317783" y="491402"/>
                  <a:pt x="351854" y="506656"/>
                  <a:pt x="389487" y="506656"/>
                </a:cubicBezTo>
                <a:cubicBezTo>
                  <a:pt x="464753" y="506656"/>
                  <a:pt x="525769" y="445640"/>
                  <a:pt x="525769" y="370374"/>
                </a:cubicBezTo>
                <a:cubicBezTo>
                  <a:pt x="525769" y="295108"/>
                  <a:pt x="464753" y="234092"/>
                  <a:pt x="389487" y="234092"/>
                </a:cubicBezTo>
                <a:cubicBezTo>
                  <a:pt x="314221" y="234092"/>
                  <a:pt x="253205" y="295108"/>
                  <a:pt x="253205" y="370374"/>
                </a:cubicBezTo>
                <a:cubicBezTo>
                  <a:pt x="253205" y="408007"/>
                  <a:pt x="268459" y="442077"/>
                  <a:pt x="293121" y="466739"/>
                </a:cubicBezTo>
                <a:close/>
                <a:moveTo>
                  <a:pt x="146257" y="691705"/>
                </a:moveTo>
                <a:lnTo>
                  <a:pt x="69579" y="615027"/>
                </a:lnTo>
                <a:lnTo>
                  <a:pt x="142327" y="493782"/>
                </a:lnTo>
                <a:lnTo>
                  <a:pt x="137711" y="485278"/>
                </a:lnTo>
                <a:lnTo>
                  <a:pt x="128874" y="456811"/>
                </a:lnTo>
                <a:lnTo>
                  <a:pt x="0" y="424593"/>
                </a:lnTo>
                <a:lnTo>
                  <a:pt x="0" y="316154"/>
                </a:lnTo>
                <a:lnTo>
                  <a:pt x="134624" y="282498"/>
                </a:lnTo>
                <a:lnTo>
                  <a:pt x="137711" y="272556"/>
                </a:lnTo>
                <a:lnTo>
                  <a:pt x="143237" y="262373"/>
                </a:lnTo>
                <a:lnTo>
                  <a:pt x="70104" y="140485"/>
                </a:lnTo>
                <a:lnTo>
                  <a:pt x="146782" y="63807"/>
                </a:lnTo>
                <a:lnTo>
                  <a:pt x="266961" y="135915"/>
                </a:lnTo>
                <a:lnTo>
                  <a:pt x="283126" y="127140"/>
                </a:lnTo>
                <a:lnTo>
                  <a:pt x="305195" y="120290"/>
                </a:lnTo>
                <a:lnTo>
                  <a:pt x="335267" y="0"/>
                </a:lnTo>
                <a:lnTo>
                  <a:pt x="443706" y="0"/>
                </a:lnTo>
                <a:lnTo>
                  <a:pt x="473778" y="120290"/>
                </a:lnTo>
                <a:lnTo>
                  <a:pt x="495849" y="127141"/>
                </a:lnTo>
                <a:lnTo>
                  <a:pt x="505039" y="132129"/>
                </a:lnTo>
                <a:lnTo>
                  <a:pt x="626087" y="59500"/>
                </a:lnTo>
                <a:lnTo>
                  <a:pt x="702765" y="136178"/>
                </a:lnTo>
                <a:lnTo>
                  <a:pt x="631610" y="254769"/>
                </a:lnTo>
                <a:lnTo>
                  <a:pt x="641264" y="272556"/>
                </a:lnTo>
                <a:lnTo>
                  <a:pt x="647226" y="291761"/>
                </a:lnTo>
                <a:lnTo>
                  <a:pt x="778974" y="324698"/>
                </a:lnTo>
                <a:lnTo>
                  <a:pt x="778974" y="433137"/>
                </a:lnTo>
                <a:lnTo>
                  <a:pt x="647225" y="466074"/>
                </a:lnTo>
                <a:lnTo>
                  <a:pt x="641264" y="485278"/>
                </a:lnTo>
                <a:lnTo>
                  <a:pt x="631415" y="503424"/>
                </a:lnTo>
                <a:lnTo>
                  <a:pt x="698940" y="615965"/>
                </a:lnTo>
                <a:lnTo>
                  <a:pt x="622262" y="692643"/>
                </a:lnTo>
                <a:lnTo>
                  <a:pt x="508011" y="624092"/>
                </a:lnTo>
                <a:lnTo>
                  <a:pt x="495848" y="630694"/>
                </a:lnTo>
                <a:lnTo>
                  <a:pt x="476767" y="636617"/>
                </a:lnTo>
                <a:lnTo>
                  <a:pt x="443706" y="768861"/>
                </a:lnTo>
                <a:lnTo>
                  <a:pt x="335267" y="768861"/>
                </a:lnTo>
                <a:lnTo>
                  <a:pt x="302206" y="636617"/>
                </a:lnTo>
                <a:lnTo>
                  <a:pt x="283126" y="630694"/>
                </a:lnTo>
                <a:lnTo>
                  <a:pt x="264654" y="62066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フリーフォーム 106"/>
          <p:cNvSpPr/>
          <p:nvPr/>
        </p:nvSpPr>
        <p:spPr>
          <a:xfrm>
            <a:off x="672815" y="2020313"/>
            <a:ext cx="584548" cy="576959"/>
          </a:xfrm>
          <a:custGeom>
            <a:avLst/>
            <a:gdLst>
              <a:gd name="connsiteX0" fmla="*/ 293121 w 778974"/>
              <a:gd name="connsiteY0" fmla="*/ 466739 h 768861"/>
              <a:gd name="connsiteX1" fmla="*/ 389487 w 778974"/>
              <a:gd name="connsiteY1" fmla="*/ 506656 h 768861"/>
              <a:gd name="connsiteX2" fmla="*/ 525769 w 778974"/>
              <a:gd name="connsiteY2" fmla="*/ 370374 h 768861"/>
              <a:gd name="connsiteX3" fmla="*/ 389487 w 778974"/>
              <a:gd name="connsiteY3" fmla="*/ 234092 h 768861"/>
              <a:gd name="connsiteX4" fmla="*/ 253205 w 778974"/>
              <a:gd name="connsiteY4" fmla="*/ 370374 h 768861"/>
              <a:gd name="connsiteX5" fmla="*/ 293121 w 778974"/>
              <a:gd name="connsiteY5" fmla="*/ 466739 h 768861"/>
              <a:gd name="connsiteX6" fmla="*/ 146257 w 778974"/>
              <a:gd name="connsiteY6" fmla="*/ 691705 h 768861"/>
              <a:gd name="connsiteX7" fmla="*/ 69579 w 778974"/>
              <a:gd name="connsiteY7" fmla="*/ 615027 h 768861"/>
              <a:gd name="connsiteX8" fmla="*/ 142327 w 778974"/>
              <a:gd name="connsiteY8" fmla="*/ 493782 h 768861"/>
              <a:gd name="connsiteX9" fmla="*/ 137711 w 778974"/>
              <a:gd name="connsiteY9" fmla="*/ 485278 h 768861"/>
              <a:gd name="connsiteX10" fmla="*/ 128874 w 778974"/>
              <a:gd name="connsiteY10" fmla="*/ 456811 h 768861"/>
              <a:gd name="connsiteX11" fmla="*/ 0 w 778974"/>
              <a:gd name="connsiteY11" fmla="*/ 424593 h 768861"/>
              <a:gd name="connsiteX12" fmla="*/ 0 w 778974"/>
              <a:gd name="connsiteY12" fmla="*/ 316154 h 768861"/>
              <a:gd name="connsiteX13" fmla="*/ 134624 w 778974"/>
              <a:gd name="connsiteY13" fmla="*/ 282498 h 768861"/>
              <a:gd name="connsiteX14" fmla="*/ 137711 w 778974"/>
              <a:gd name="connsiteY14" fmla="*/ 272556 h 768861"/>
              <a:gd name="connsiteX15" fmla="*/ 143237 w 778974"/>
              <a:gd name="connsiteY15" fmla="*/ 262373 h 768861"/>
              <a:gd name="connsiteX16" fmla="*/ 70104 w 778974"/>
              <a:gd name="connsiteY16" fmla="*/ 140485 h 768861"/>
              <a:gd name="connsiteX17" fmla="*/ 146782 w 778974"/>
              <a:gd name="connsiteY17" fmla="*/ 63807 h 768861"/>
              <a:gd name="connsiteX18" fmla="*/ 266961 w 778974"/>
              <a:gd name="connsiteY18" fmla="*/ 135915 h 768861"/>
              <a:gd name="connsiteX19" fmla="*/ 283126 w 778974"/>
              <a:gd name="connsiteY19" fmla="*/ 127140 h 768861"/>
              <a:gd name="connsiteX20" fmla="*/ 305195 w 778974"/>
              <a:gd name="connsiteY20" fmla="*/ 120290 h 768861"/>
              <a:gd name="connsiteX21" fmla="*/ 335267 w 778974"/>
              <a:gd name="connsiteY21" fmla="*/ 0 h 768861"/>
              <a:gd name="connsiteX22" fmla="*/ 443706 w 778974"/>
              <a:gd name="connsiteY22" fmla="*/ 0 h 768861"/>
              <a:gd name="connsiteX23" fmla="*/ 473778 w 778974"/>
              <a:gd name="connsiteY23" fmla="*/ 120290 h 768861"/>
              <a:gd name="connsiteX24" fmla="*/ 495849 w 778974"/>
              <a:gd name="connsiteY24" fmla="*/ 127141 h 768861"/>
              <a:gd name="connsiteX25" fmla="*/ 505039 w 778974"/>
              <a:gd name="connsiteY25" fmla="*/ 132129 h 768861"/>
              <a:gd name="connsiteX26" fmla="*/ 626087 w 778974"/>
              <a:gd name="connsiteY26" fmla="*/ 59500 h 768861"/>
              <a:gd name="connsiteX27" fmla="*/ 702765 w 778974"/>
              <a:gd name="connsiteY27" fmla="*/ 136178 h 768861"/>
              <a:gd name="connsiteX28" fmla="*/ 631610 w 778974"/>
              <a:gd name="connsiteY28" fmla="*/ 254769 h 768861"/>
              <a:gd name="connsiteX29" fmla="*/ 641264 w 778974"/>
              <a:gd name="connsiteY29" fmla="*/ 272556 h 768861"/>
              <a:gd name="connsiteX30" fmla="*/ 647226 w 778974"/>
              <a:gd name="connsiteY30" fmla="*/ 291761 h 768861"/>
              <a:gd name="connsiteX31" fmla="*/ 778974 w 778974"/>
              <a:gd name="connsiteY31" fmla="*/ 324698 h 768861"/>
              <a:gd name="connsiteX32" fmla="*/ 778974 w 778974"/>
              <a:gd name="connsiteY32" fmla="*/ 433137 h 768861"/>
              <a:gd name="connsiteX33" fmla="*/ 647225 w 778974"/>
              <a:gd name="connsiteY33" fmla="*/ 466074 h 768861"/>
              <a:gd name="connsiteX34" fmla="*/ 641264 w 778974"/>
              <a:gd name="connsiteY34" fmla="*/ 485278 h 768861"/>
              <a:gd name="connsiteX35" fmla="*/ 631415 w 778974"/>
              <a:gd name="connsiteY35" fmla="*/ 503424 h 768861"/>
              <a:gd name="connsiteX36" fmla="*/ 698940 w 778974"/>
              <a:gd name="connsiteY36" fmla="*/ 615965 h 768861"/>
              <a:gd name="connsiteX37" fmla="*/ 622262 w 778974"/>
              <a:gd name="connsiteY37" fmla="*/ 692643 h 768861"/>
              <a:gd name="connsiteX38" fmla="*/ 508011 w 778974"/>
              <a:gd name="connsiteY38" fmla="*/ 624092 h 768861"/>
              <a:gd name="connsiteX39" fmla="*/ 495848 w 778974"/>
              <a:gd name="connsiteY39" fmla="*/ 630694 h 768861"/>
              <a:gd name="connsiteX40" fmla="*/ 476767 w 778974"/>
              <a:gd name="connsiteY40" fmla="*/ 636617 h 768861"/>
              <a:gd name="connsiteX41" fmla="*/ 443706 w 778974"/>
              <a:gd name="connsiteY41" fmla="*/ 768861 h 768861"/>
              <a:gd name="connsiteX42" fmla="*/ 335267 w 778974"/>
              <a:gd name="connsiteY42" fmla="*/ 768861 h 768861"/>
              <a:gd name="connsiteX43" fmla="*/ 302206 w 778974"/>
              <a:gd name="connsiteY43" fmla="*/ 636617 h 768861"/>
              <a:gd name="connsiteX44" fmla="*/ 283126 w 778974"/>
              <a:gd name="connsiteY44" fmla="*/ 630694 h 768861"/>
              <a:gd name="connsiteX45" fmla="*/ 264654 w 778974"/>
              <a:gd name="connsiteY45" fmla="*/ 620667 h 768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778974" h="768861">
                <a:moveTo>
                  <a:pt x="293121" y="466739"/>
                </a:moveTo>
                <a:cubicBezTo>
                  <a:pt x="317783" y="491402"/>
                  <a:pt x="351854" y="506656"/>
                  <a:pt x="389487" y="506656"/>
                </a:cubicBezTo>
                <a:cubicBezTo>
                  <a:pt x="464753" y="506656"/>
                  <a:pt x="525769" y="445640"/>
                  <a:pt x="525769" y="370374"/>
                </a:cubicBezTo>
                <a:cubicBezTo>
                  <a:pt x="525769" y="295108"/>
                  <a:pt x="464753" y="234092"/>
                  <a:pt x="389487" y="234092"/>
                </a:cubicBezTo>
                <a:cubicBezTo>
                  <a:pt x="314221" y="234092"/>
                  <a:pt x="253205" y="295108"/>
                  <a:pt x="253205" y="370374"/>
                </a:cubicBezTo>
                <a:cubicBezTo>
                  <a:pt x="253205" y="408007"/>
                  <a:pt x="268459" y="442077"/>
                  <a:pt x="293121" y="466739"/>
                </a:cubicBezTo>
                <a:close/>
                <a:moveTo>
                  <a:pt x="146257" y="691705"/>
                </a:moveTo>
                <a:lnTo>
                  <a:pt x="69579" y="615027"/>
                </a:lnTo>
                <a:lnTo>
                  <a:pt x="142327" y="493782"/>
                </a:lnTo>
                <a:lnTo>
                  <a:pt x="137711" y="485278"/>
                </a:lnTo>
                <a:lnTo>
                  <a:pt x="128874" y="456811"/>
                </a:lnTo>
                <a:lnTo>
                  <a:pt x="0" y="424593"/>
                </a:lnTo>
                <a:lnTo>
                  <a:pt x="0" y="316154"/>
                </a:lnTo>
                <a:lnTo>
                  <a:pt x="134624" y="282498"/>
                </a:lnTo>
                <a:lnTo>
                  <a:pt x="137711" y="272556"/>
                </a:lnTo>
                <a:lnTo>
                  <a:pt x="143237" y="262373"/>
                </a:lnTo>
                <a:lnTo>
                  <a:pt x="70104" y="140485"/>
                </a:lnTo>
                <a:lnTo>
                  <a:pt x="146782" y="63807"/>
                </a:lnTo>
                <a:lnTo>
                  <a:pt x="266961" y="135915"/>
                </a:lnTo>
                <a:lnTo>
                  <a:pt x="283126" y="127140"/>
                </a:lnTo>
                <a:lnTo>
                  <a:pt x="305195" y="120290"/>
                </a:lnTo>
                <a:lnTo>
                  <a:pt x="335267" y="0"/>
                </a:lnTo>
                <a:lnTo>
                  <a:pt x="443706" y="0"/>
                </a:lnTo>
                <a:lnTo>
                  <a:pt x="473778" y="120290"/>
                </a:lnTo>
                <a:lnTo>
                  <a:pt x="495849" y="127141"/>
                </a:lnTo>
                <a:lnTo>
                  <a:pt x="505039" y="132129"/>
                </a:lnTo>
                <a:lnTo>
                  <a:pt x="626087" y="59500"/>
                </a:lnTo>
                <a:lnTo>
                  <a:pt x="702765" y="136178"/>
                </a:lnTo>
                <a:lnTo>
                  <a:pt x="631610" y="254769"/>
                </a:lnTo>
                <a:lnTo>
                  <a:pt x="641264" y="272556"/>
                </a:lnTo>
                <a:lnTo>
                  <a:pt x="647226" y="291761"/>
                </a:lnTo>
                <a:lnTo>
                  <a:pt x="778974" y="324698"/>
                </a:lnTo>
                <a:lnTo>
                  <a:pt x="778974" y="433137"/>
                </a:lnTo>
                <a:lnTo>
                  <a:pt x="647225" y="466074"/>
                </a:lnTo>
                <a:lnTo>
                  <a:pt x="641264" y="485278"/>
                </a:lnTo>
                <a:lnTo>
                  <a:pt x="631415" y="503424"/>
                </a:lnTo>
                <a:lnTo>
                  <a:pt x="698940" y="615965"/>
                </a:lnTo>
                <a:lnTo>
                  <a:pt x="622262" y="692643"/>
                </a:lnTo>
                <a:lnTo>
                  <a:pt x="508011" y="624092"/>
                </a:lnTo>
                <a:lnTo>
                  <a:pt x="495848" y="630694"/>
                </a:lnTo>
                <a:lnTo>
                  <a:pt x="476767" y="636617"/>
                </a:lnTo>
                <a:lnTo>
                  <a:pt x="443706" y="768861"/>
                </a:lnTo>
                <a:lnTo>
                  <a:pt x="335267" y="768861"/>
                </a:lnTo>
                <a:lnTo>
                  <a:pt x="302206" y="636617"/>
                </a:lnTo>
                <a:lnTo>
                  <a:pt x="283126" y="630694"/>
                </a:lnTo>
                <a:lnTo>
                  <a:pt x="264654" y="62066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/>
          <p:cNvGrpSpPr/>
          <p:nvPr/>
        </p:nvGrpSpPr>
        <p:grpSpPr>
          <a:xfrm>
            <a:off x="1861482" y="2981672"/>
            <a:ext cx="524177" cy="592740"/>
            <a:chOff x="510310" y="3841195"/>
            <a:chExt cx="683623" cy="773042"/>
          </a:xfrm>
          <a:solidFill>
            <a:srgbClr val="FFC000"/>
          </a:solidFill>
        </p:grpSpPr>
        <p:sp>
          <p:nvSpPr>
            <p:cNvPr id="33" name="メモ 32"/>
            <p:cNvSpPr/>
            <p:nvPr/>
          </p:nvSpPr>
          <p:spPr>
            <a:xfrm>
              <a:off x="510310" y="3841195"/>
              <a:ext cx="683623" cy="773042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+mn-ea"/>
              </a:endParaRPr>
            </a:p>
          </p:txBody>
        </p:sp>
        <p:cxnSp>
          <p:nvCxnSpPr>
            <p:cNvPr id="34" name="直線コネクタ 33"/>
            <p:cNvCxnSpPr/>
            <p:nvPr/>
          </p:nvCxnSpPr>
          <p:spPr>
            <a:xfrm>
              <a:off x="613091" y="4001477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>
              <a:off x="613091" y="4194501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>
              <a:off x="613090" y="4387525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グループ化 48"/>
          <p:cNvGrpSpPr/>
          <p:nvPr/>
        </p:nvGrpSpPr>
        <p:grpSpPr>
          <a:xfrm>
            <a:off x="2955911" y="2985975"/>
            <a:ext cx="524177" cy="592740"/>
            <a:chOff x="510310" y="3841195"/>
            <a:chExt cx="683623" cy="773042"/>
          </a:xfrm>
          <a:solidFill>
            <a:srgbClr val="FFC000"/>
          </a:solidFill>
        </p:grpSpPr>
        <p:sp>
          <p:nvSpPr>
            <p:cNvPr id="53" name="メモ 52"/>
            <p:cNvSpPr/>
            <p:nvPr/>
          </p:nvSpPr>
          <p:spPr>
            <a:xfrm>
              <a:off x="510310" y="3841195"/>
              <a:ext cx="683623" cy="773042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+mn-ea"/>
              </a:endParaRPr>
            </a:p>
          </p:txBody>
        </p:sp>
        <p:cxnSp>
          <p:nvCxnSpPr>
            <p:cNvPr id="54" name="直線コネクタ 53"/>
            <p:cNvCxnSpPr/>
            <p:nvPr/>
          </p:nvCxnSpPr>
          <p:spPr>
            <a:xfrm>
              <a:off x="613091" y="4001477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>
              <a:off x="613091" y="4194501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>
              <a:off x="613090" y="4387525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グループ化 56"/>
          <p:cNvGrpSpPr/>
          <p:nvPr/>
        </p:nvGrpSpPr>
        <p:grpSpPr>
          <a:xfrm>
            <a:off x="6112553" y="2986776"/>
            <a:ext cx="524177" cy="592740"/>
            <a:chOff x="510310" y="3841195"/>
            <a:chExt cx="683623" cy="773042"/>
          </a:xfrm>
          <a:solidFill>
            <a:srgbClr val="FFC000"/>
          </a:solidFill>
        </p:grpSpPr>
        <p:sp>
          <p:nvSpPr>
            <p:cNvPr id="58" name="メモ 57"/>
            <p:cNvSpPr/>
            <p:nvPr/>
          </p:nvSpPr>
          <p:spPr>
            <a:xfrm>
              <a:off x="510310" y="3841195"/>
              <a:ext cx="683623" cy="773042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+mn-ea"/>
              </a:endParaRPr>
            </a:p>
          </p:txBody>
        </p:sp>
        <p:cxnSp>
          <p:nvCxnSpPr>
            <p:cNvPr id="59" name="直線コネクタ 58"/>
            <p:cNvCxnSpPr/>
            <p:nvPr/>
          </p:nvCxnSpPr>
          <p:spPr>
            <a:xfrm>
              <a:off x="613091" y="4001477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>
              <a:off x="613091" y="4194501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>
              <a:off x="613090" y="4387525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楕円 6"/>
          <p:cNvSpPr/>
          <p:nvPr/>
        </p:nvSpPr>
        <p:spPr>
          <a:xfrm>
            <a:off x="3905274" y="1695296"/>
            <a:ext cx="2438400" cy="1301915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コンテンツ プレースホルダー 104"/>
          <p:cNvSpPr txBox="1">
            <a:spLocks/>
          </p:cNvSpPr>
          <p:nvPr/>
        </p:nvSpPr>
        <p:spPr bwMode="auto">
          <a:xfrm>
            <a:off x="4311168" y="1755402"/>
            <a:ext cx="1614492" cy="375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2400" kern="0" dirty="0"/>
              <a:t>Failure!</a:t>
            </a:r>
          </a:p>
        </p:txBody>
      </p:sp>
    </p:spTree>
    <p:extLst>
      <p:ext uri="{BB962C8B-B14F-4D97-AF65-F5344CB8AC3E}">
        <p14:creationId xmlns:p14="http://schemas.microsoft.com/office/powerpoint/2010/main" val="340869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1" grpId="0" animBg="1"/>
      <p:bldP spid="52" grpId="0" animBg="1"/>
      <p:bldP spid="7" grpId="0" animBg="1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/>
              <a:t>Omniscient Debugging</a:t>
            </a:r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grpSp>
        <p:nvGrpSpPr>
          <p:cNvPr id="92" name="グループ化 91"/>
          <p:cNvGrpSpPr/>
          <p:nvPr/>
        </p:nvGrpSpPr>
        <p:grpSpPr>
          <a:xfrm>
            <a:off x="1411911" y="3450228"/>
            <a:ext cx="1258523" cy="1381377"/>
            <a:chOff x="297852" y="3630683"/>
            <a:chExt cx="896081" cy="983554"/>
          </a:xfrm>
          <a:solidFill>
            <a:srgbClr val="FFC000"/>
          </a:solidFill>
        </p:grpSpPr>
        <p:sp>
          <p:nvSpPr>
            <p:cNvPr id="93" name="メモ 92"/>
            <p:cNvSpPr/>
            <p:nvPr/>
          </p:nvSpPr>
          <p:spPr>
            <a:xfrm>
              <a:off x="297852" y="3630683"/>
              <a:ext cx="683623" cy="773042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+mn-ea"/>
              </a:endParaRPr>
            </a:p>
          </p:txBody>
        </p:sp>
        <p:sp>
          <p:nvSpPr>
            <p:cNvPr id="94" name="メモ 93"/>
            <p:cNvSpPr/>
            <p:nvPr/>
          </p:nvSpPr>
          <p:spPr>
            <a:xfrm>
              <a:off x="404081" y="3728445"/>
              <a:ext cx="683623" cy="773042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+mn-ea"/>
              </a:endParaRPr>
            </a:p>
          </p:txBody>
        </p:sp>
        <p:sp>
          <p:nvSpPr>
            <p:cNvPr id="95" name="メモ 94"/>
            <p:cNvSpPr/>
            <p:nvPr/>
          </p:nvSpPr>
          <p:spPr>
            <a:xfrm>
              <a:off x="510310" y="3841195"/>
              <a:ext cx="683623" cy="773042"/>
            </a:xfrm>
            <a:prstGeom prst="foldedCorner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latin typeface="+mn-ea"/>
              </a:endParaRPr>
            </a:p>
          </p:txBody>
        </p:sp>
        <p:cxnSp>
          <p:nvCxnSpPr>
            <p:cNvPr id="96" name="直線コネクタ 95"/>
            <p:cNvCxnSpPr/>
            <p:nvPr/>
          </p:nvCxnSpPr>
          <p:spPr>
            <a:xfrm>
              <a:off x="616222" y="3967789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/>
            <p:cNvCxnSpPr/>
            <p:nvPr/>
          </p:nvCxnSpPr>
          <p:spPr>
            <a:xfrm>
              <a:off x="616222" y="4106674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/>
            <p:cNvCxnSpPr/>
            <p:nvPr/>
          </p:nvCxnSpPr>
          <p:spPr>
            <a:xfrm>
              <a:off x="619059" y="4257756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/>
            <p:nvPr/>
          </p:nvCxnSpPr>
          <p:spPr>
            <a:xfrm>
              <a:off x="623872" y="4389751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/>
            <p:nvPr/>
          </p:nvCxnSpPr>
          <p:spPr>
            <a:xfrm>
              <a:off x="620095" y="4512992"/>
              <a:ext cx="463832" cy="1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コンテンツ プレースホルダー 2"/>
          <p:cNvSpPr txBox="1">
            <a:spLocks/>
          </p:cNvSpPr>
          <p:nvPr/>
        </p:nvSpPr>
        <p:spPr bwMode="auto">
          <a:xfrm>
            <a:off x="1315454" y="4799517"/>
            <a:ext cx="1457280" cy="568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2400" kern="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Log</a:t>
            </a:r>
            <a:r>
              <a:rPr lang="ja-JP" altLang="en-US" sz="2400" kern="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2400" kern="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File</a:t>
            </a:r>
            <a:endParaRPr lang="en-US" altLang="ja-JP" sz="2400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1411911" y="2151635"/>
            <a:ext cx="6506027" cy="373701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コンテンツ プレースホルダー 104"/>
          <p:cNvSpPr txBox="1">
            <a:spLocks/>
          </p:cNvSpPr>
          <p:nvPr/>
        </p:nvSpPr>
        <p:spPr bwMode="auto">
          <a:xfrm>
            <a:off x="429602" y="1498171"/>
            <a:ext cx="1614492" cy="375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2400" kern="0" dirty="0"/>
              <a:t>Execution</a:t>
            </a:r>
            <a:endParaRPr lang="ja-JP" altLang="en-US" sz="2400" kern="0" dirty="0"/>
          </a:p>
        </p:txBody>
      </p:sp>
      <p:sp>
        <p:nvSpPr>
          <p:cNvPr id="106" name="フリーフォーム 105"/>
          <p:cNvSpPr/>
          <p:nvPr/>
        </p:nvSpPr>
        <p:spPr>
          <a:xfrm>
            <a:off x="986725" y="2269490"/>
            <a:ext cx="584548" cy="576959"/>
          </a:xfrm>
          <a:custGeom>
            <a:avLst/>
            <a:gdLst>
              <a:gd name="connsiteX0" fmla="*/ 293121 w 778974"/>
              <a:gd name="connsiteY0" fmla="*/ 466739 h 768861"/>
              <a:gd name="connsiteX1" fmla="*/ 389487 w 778974"/>
              <a:gd name="connsiteY1" fmla="*/ 506656 h 768861"/>
              <a:gd name="connsiteX2" fmla="*/ 525769 w 778974"/>
              <a:gd name="connsiteY2" fmla="*/ 370374 h 768861"/>
              <a:gd name="connsiteX3" fmla="*/ 389487 w 778974"/>
              <a:gd name="connsiteY3" fmla="*/ 234092 h 768861"/>
              <a:gd name="connsiteX4" fmla="*/ 253205 w 778974"/>
              <a:gd name="connsiteY4" fmla="*/ 370374 h 768861"/>
              <a:gd name="connsiteX5" fmla="*/ 293121 w 778974"/>
              <a:gd name="connsiteY5" fmla="*/ 466739 h 768861"/>
              <a:gd name="connsiteX6" fmla="*/ 146257 w 778974"/>
              <a:gd name="connsiteY6" fmla="*/ 691705 h 768861"/>
              <a:gd name="connsiteX7" fmla="*/ 69579 w 778974"/>
              <a:gd name="connsiteY7" fmla="*/ 615027 h 768861"/>
              <a:gd name="connsiteX8" fmla="*/ 142327 w 778974"/>
              <a:gd name="connsiteY8" fmla="*/ 493782 h 768861"/>
              <a:gd name="connsiteX9" fmla="*/ 137711 w 778974"/>
              <a:gd name="connsiteY9" fmla="*/ 485278 h 768861"/>
              <a:gd name="connsiteX10" fmla="*/ 128874 w 778974"/>
              <a:gd name="connsiteY10" fmla="*/ 456811 h 768861"/>
              <a:gd name="connsiteX11" fmla="*/ 0 w 778974"/>
              <a:gd name="connsiteY11" fmla="*/ 424593 h 768861"/>
              <a:gd name="connsiteX12" fmla="*/ 0 w 778974"/>
              <a:gd name="connsiteY12" fmla="*/ 316154 h 768861"/>
              <a:gd name="connsiteX13" fmla="*/ 134624 w 778974"/>
              <a:gd name="connsiteY13" fmla="*/ 282498 h 768861"/>
              <a:gd name="connsiteX14" fmla="*/ 137711 w 778974"/>
              <a:gd name="connsiteY14" fmla="*/ 272556 h 768861"/>
              <a:gd name="connsiteX15" fmla="*/ 143237 w 778974"/>
              <a:gd name="connsiteY15" fmla="*/ 262373 h 768861"/>
              <a:gd name="connsiteX16" fmla="*/ 70104 w 778974"/>
              <a:gd name="connsiteY16" fmla="*/ 140485 h 768861"/>
              <a:gd name="connsiteX17" fmla="*/ 146782 w 778974"/>
              <a:gd name="connsiteY17" fmla="*/ 63807 h 768861"/>
              <a:gd name="connsiteX18" fmla="*/ 266961 w 778974"/>
              <a:gd name="connsiteY18" fmla="*/ 135915 h 768861"/>
              <a:gd name="connsiteX19" fmla="*/ 283126 w 778974"/>
              <a:gd name="connsiteY19" fmla="*/ 127140 h 768861"/>
              <a:gd name="connsiteX20" fmla="*/ 305195 w 778974"/>
              <a:gd name="connsiteY20" fmla="*/ 120290 h 768861"/>
              <a:gd name="connsiteX21" fmla="*/ 335267 w 778974"/>
              <a:gd name="connsiteY21" fmla="*/ 0 h 768861"/>
              <a:gd name="connsiteX22" fmla="*/ 443706 w 778974"/>
              <a:gd name="connsiteY22" fmla="*/ 0 h 768861"/>
              <a:gd name="connsiteX23" fmla="*/ 473778 w 778974"/>
              <a:gd name="connsiteY23" fmla="*/ 120290 h 768861"/>
              <a:gd name="connsiteX24" fmla="*/ 495849 w 778974"/>
              <a:gd name="connsiteY24" fmla="*/ 127141 h 768861"/>
              <a:gd name="connsiteX25" fmla="*/ 505039 w 778974"/>
              <a:gd name="connsiteY25" fmla="*/ 132129 h 768861"/>
              <a:gd name="connsiteX26" fmla="*/ 626087 w 778974"/>
              <a:gd name="connsiteY26" fmla="*/ 59500 h 768861"/>
              <a:gd name="connsiteX27" fmla="*/ 702765 w 778974"/>
              <a:gd name="connsiteY27" fmla="*/ 136178 h 768861"/>
              <a:gd name="connsiteX28" fmla="*/ 631610 w 778974"/>
              <a:gd name="connsiteY28" fmla="*/ 254769 h 768861"/>
              <a:gd name="connsiteX29" fmla="*/ 641264 w 778974"/>
              <a:gd name="connsiteY29" fmla="*/ 272556 h 768861"/>
              <a:gd name="connsiteX30" fmla="*/ 647226 w 778974"/>
              <a:gd name="connsiteY30" fmla="*/ 291761 h 768861"/>
              <a:gd name="connsiteX31" fmla="*/ 778974 w 778974"/>
              <a:gd name="connsiteY31" fmla="*/ 324698 h 768861"/>
              <a:gd name="connsiteX32" fmla="*/ 778974 w 778974"/>
              <a:gd name="connsiteY32" fmla="*/ 433137 h 768861"/>
              <a:gd name="connsiteX33" fmla="*/ 647225 w 778974"/>
              <a:gd name="connsiteY33" fmla="*/ 466074 h 768861"/>
              <a:gd name="connsiteX34" fmla="*/ 641264 w 778974"/>
              <a:gd name="connsiteY34" fmla="*/ 485278 h 768861"/>
              <a:gd name="connsiteX35" fmla="*/ 631415 w 778974"/>
              <a:gd name="connsiteY35" fmla="*/ 503424 h 768861"/>
              <a:gd name="connsiteX36" fmla="*/ 698940 w 778974"/>
              <a:gd name="connsiteY36" fmla="*/ 615965 h 768861"/>
              <a:gd name="connsiteX37" fmla="*/ 622262 w 778974"/>
              <a:gd name="connsiteY37" fmla="*/ 692643 h 768861"/>
              <a:gd name="connsiteX38" fmla="*/ 508011 w 778974"/>
              <a:gd name="connsiteY38" fmla="*/ 624092 h 768861"/>
              <a:gd name="connsiteX39" fmla="*/ 495848 w 778974"/>
              <a:gd name="connsiteY39" fmla="*/ 630694 h 768861"/>
              <a:gd name="connsiteX40" fmla="*/ 476767 w 778974"/>
              <a:gd name="connsiteY40" fmla="*/ 636617 h 768861"/>
              <a:gd name="connsiteX41" fmla="*/ 443706 w 778974"/>
              <a:gd name="connsiteY41" fmla="*/ 768861 h 768861"/>
              <a:gd name="connsiteX42" fmla="*/ 335267 w 778974"/>
              <a:gd name="connsiteY42" fmla="*/ 768861 h 768861"/>
              <a:gd name="connsiteX43" fmla="*/ 302206 w 778974"/>
              <a:gd name="connsiteY43" fmla="*/ 636617 h 768861"/>
              <a:gd name="connsiteX44" fmla="*/ 283126 w 778974"/>
              <a:gd name="connsiteY44" fmla="*/ 630694 h 768861"/>
              <a:gd name="connsiteX45" fmla="*/ 264654 w 778974"/>
              <a:gd name="connsiteY45" fmla="*/ 620667 h 768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778974" h="768861">
                <a:moveTo>
                  <a:pt x="293121" y="466739"/>
                </a:moveTo>
                <a:cubicBezTo>
                  <a:pt x="317783" y="491402"/>
                  <a:pt x="351854" y="506656"/>
                  <a:pt x="389487" y="506656"/>
                </a:cubicBezTo>
                <a:cubicBezTo>
                  <a:pt x="464753" y="506656"/>
                  <a:pt x="525769" y="445640"/>
                  <a:pt x="525769" y="370374"/>
                </a:cubicBezTo>
                <a:cubicBezTo>
                  <a:pt x="525769" y="295108"/>
                  <a:pt x="464753" y="234092"/>
                  <a:pt x="389487" y="234092"/>
                </a:cubicBezTo>
                <a:cubicBezTo>
                  <a:pt x="314221" y="234092"/>
                  <a:pt x="253205" y="295108"/>
                  <a:pt x="253205" y="370374"/>
                </a:cubicBezTo>
                <a:cubicBezTo>
                  <a:pt x="253205" y="408007"/>
                  <a:pt x="268459" y="442077"/>
                  <a:pt x="293121" y="466739"/>
                </a:cubicBezTo>
                <a:close/>
                <a:moveTo>
                  <a:pt x="146257" y="691705"/>
                </a:moveTo>
                <a:lnTo>
                  <a:pt x="69579" y="615027"/>
                </a:lnTo>
                <a:lnTo>
                  <a:pt x="142327" y="493782"/>
                </a:lnTo>
                <a:lnTo>
                  <a:pt x="137711" y="485278"/>
                </a:lnTo>
                <a:lnTo>
                  <a:pt x="128874" y="456811"/>
                </a:lnTo>
                <a:lnTo>
                  <a:pt x="0" y="424593"/>
                </a:lnTo>
                <a:lnTo>
                  <a:pt x="0" y="316154"/>
                </a:lnTo>
                <a:lnTo>
                  <a:pt x="134624" y="282498"/>
                </a:lnTo>
                <a:lnTo>
                  <a:pt x="137711" y="272556"/>
                </a:lnTo>
                <a:lnTo>
                  <a:pt x="143237" y="262373"/>
                </a:lnTo>
                <a:lnTo>
                  <a:pt x="70104" y="140485"/>
                </a:lnTo>
                <a:lnTo>
                  <a:pt x="146782" y="63807"/>
                </a:lnTo>
                <a:lnTo>
                  <a:pt x="266961" y="135915"/>
                </a:lnTo>
                <a:lnTo>
                  <a:pt x="283126" y="127140"/>
                </a:lnTo>
                <a:lnTo>
                  <a:pt x="305195" y="120290"/>
                </a:lnTo>
                <a:lnTo>
                  <a:pt x="335267" y="0"/>
                </a:lnTo>
                <a:lnTo>
                  <a:pt x="443706" y="0"/>
                </a:lnTo>
                <a:lnTo>
                  <a:pt x="473778" y="120290"/>
                </a:lnTo>
                <a:lnTo>
                  <a:pt x="495849" y="127141"/>
                </a:lnTo>
                <a:lnTo>
                  <a:pt x="505039" y="132129"/>
                </a:lnTo>
                <a:lnTo>
                  <a:pt x="626087" y="59500"/>
                </a:lnTo>
                <a:lnTo>
                  <a:pt x="702765" y="136178"/>
                </a:lnTo>
                <a:lnTo>
                  <a:pt x="631610" y="254769"/>
                </a:lnTo>
                <a:lnTo>
                  <a:pt x="641264" y="272556"/>
                </a:lnTo>
                <a:lnTo>
                  <a:pt x="647226" y="291761"/>
                </a:lnTo>
                <a:lnTo>
                  <a:pt x="778974" y="324698"/>
                </a:lnTo>
                <a:lnTo>
                  <a:pt x="778974" y="433137"/>
                </a:lnTo>
                <a:lnTo>
                  <a:pt x="647225" y="466074"/>
                </a:lnTo>
                <a:lnTo>
                  <a:pt x="641264" y="485278"/>
                </a:lnTo>
                <a:lnTo>
                  <a:pt x="631415" y="503424"/>
                </a:lnTo>
                <a:lnTo>
                  <a:pt x="698940" y="615965"/>
                </a:lnTo>
                <a:lnTo>
                  <a:pt x="622262" y="692643"/>
                </a:lnTo>
                <a:lnTo>
                  <a:pt x="508011" y="624092"/>
                </a:lnTo>
                <a:lnTo>
                  <a:pt x="495848" y="630694"/>
                </a:lnTo>
                <a:lnTo>
                  <a:pt x="476767" y="636617"/>
                </a:lnTo>
                <a:lnTo>
                  <a:pt x="443706" y="768861"/>
                </a:lnTo>
                <a:lnTo>
                  <a:pt x="335267" y="768861"/>
                </a:lnTo>
                <a:lnTo>
                  <a:pt x="302206" y="636617"/>
                </a:lnTo>
                <a:lnTo>
                  <a:pt x="283126" y="630694"/>
                </a:lnTo>
                <a:lnTo>
                  <a:pt x="264654" y="62066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フリーフォーム 106"/>
          <p:cNvSpPr/>
          <p:nvPr/>
        </p:nvSpPr>
        <p:spPr>
          <a:xfrm>
            <a:off x="672815" y="1863155"/>
            <a:ext cx="584548" cy="576959"/>
          </a:xfrm>
          <a:custGeom>
            <a:avLst/>
            <a:gdLst>
              <a:gd name="connsiteX0" fmla="*/ 293121 w 778974"/>
              <a:gd name="connsiteY0" fmla="*/ 466739 h 768861"/>
              <a:gd name="connsiteX1" fmla="*/ 389487 w 778974"/>
              <a:gd name="connsiteY1" fmla="*/ 506656 h 768861"/>
              <a:gd name="connsiteX2" fmla="*/ 525769 w 778974"/>
              <a:gd name="connsiteY2" fmla="*/ 370374 h 768861"/>
              <a:gd name="connsiteX3" fmla="*/ 389487 w 778974"/>
              <a:gd name="connsiteY3" fmla="*/ 234092 h 768861"/>
              <a:gd name="connsiteX4" fmla="*/ 253205 w 778974"/>
              <a:gd name="connsiteY4" fmla="*/ 370374 h 768861"/>
              <a:gd name="connsiteX5" fmla="*/ 293121 w 778974"/>
              <a:gd name="connsiteY5" fmla="*/ 466739 h 768861"/>
              <a:gd name="connsiteX6" fmla="*/ 146257 w 778974"/>
              <a:gd name="connsiteY6" fmla="*/ 691705 h 768861"/>
              <a:gd name="connsiteX7" fmla="*/ 69579 w 778974"/>
              <a:gd name="connsiteY7" fmla="*/ 615027 h 768861"/>
              <a:gd name="connsiteX8" fmla="*/ 142327 w 778974"/>
              <a:gd name="connsiteY8" fmla="*/ 493782 h 768861"/>
              <a:gd name="connsiteX9" fmla="*/ 137711 w 778974"/>
              <a:gd name="connsiteY9" fmla="*/ 485278 h 768861"/>
              <a:gd name="connsiteX10" fmla="*/ 128874 w 778974"/>
              <a:gd name="connsiteY10" fmla="*/ 456811 h 768861"/>
              <a:gd name="connsiteX11" fmla="*/ 0 w 778974"/>
              <a:gd name="connsiteY11" fmla="*/ 424593 h 768861"/>
              <a:gd name="connsiteX12" fmla="*/ 0 w 778974"/>
              <a:gd name="connsiteY12" fmla="*/ 316154 h 768861"/>
              <a:gd name="connsiteX13" fmla="*/ 134624 w 778974"/>
              <a:gd name="connsiteY13" fmla="*/ 282498 h 768861"/>
              <a:gd name="connsiteX14" fmla="*/ 137711 w 778974"/>
              <a:gd name="connsiteY14" fmla="*/ 272556 h 768861"/>
              <a:gd name="connsiteX15" fmla="*/ 143237 w 778974"/>
              <a:gd name="connsiteY15" fmla="*/ 262373 h 768861"/>
              <a:gd name="connsiteX16" fmla="*/ 70104 w 778974"/>
              <a:gd name="connsiteY16" fmla="*/ 140485 h 768861"/>
              <a:gd name="connsiteX17" fmla="*/ 146782 w 778974"/>
              <a:gd name="connsiteY17" fmla="*/ 63807 h 768861"/>
              <a:gd name="connsiteX18" fmla="*/ 266961 w 778974"/>
              <a:gd name="connsiteY18" fmla="*/ 135915 h 768861"/>
              <a:gd name="connsiteX19" fmla="*/ 283126 w 778974"/>
              <a:gd name="connsiteY19" fmla="*/ 127140 h 768861"/>
              <a:gd name="connsiteX20" fmla="*/ 305195 w 778974"/>
              <a:gd name="connsiteY20" fmla="*/ 120290 h 768861"/>
              <a:gd name="connsiteX21" fmla="*/ 335267 w 778974"/>
              <a:gd name="connsiteY21" fmla="*/ 0 h 768861"/>
              <a:gd name="connsiteX22" fmla="*/ 443706 w 778974"/>
              <a:gd name="connsiteY22" fmla="*/ 0 h 768861"/>
              <a:gd name="connsiteX23" fmla="*/ 473778 w 778974"/>
              <a:gd name="connsiteY23" fmla="*/ 120290 h 768861"/>
              <a:gd name="connsiteX24" fmla="*/ 495849 w 778974"/>
              <a:gd name="connsiteY24" fmla="*/ 127141 h 768861"/>
              <a:gd name="connsiteX25" fmla="*/ 505039 w 778974"/>
              <a:gd name="connsiteY25" fmla="*/ 132129 h 768861"/>
              <a:gd name="connsiteX26" fmla="*/ 626087 w 778974"/>
              <a:gd name="connsiteY26" fmla="*/ 59500 h 768861"/>
              <a:gd name="connsiteX27" fmla="*/ 702765 w 778974"/>
              <a:gd name="connsiteY27" fmla="*/ 136178 h 768861"/>
              <a:gd name="connsiteX28" fmla="*/ 631610 w 778974"/>
              <a:gd name="connsiteY28" fmla="*/ 254769 h 768861"/>
              <a:gd name="connsiteX29" fmla="*/ 641264 w 778974"/>
              <a:gd name="connsiteY29" fmla="*/ 272556 h 768861"/>
              <a:gd name="connsiteX30" fmla="*/ 647226 w 778974"/>
              <a:gd name="connsiteY30" fmla="*/ 291761 h 768861"/>
              <a:gd name="connsiteX31" fmla="*/ 778974 w 778974"/>
              <a:gd name="connsiteY31" fmla="*/ 324698 h 768861"/>
              <a:gd name="connsiteX32" fmla="*/ 778974 w 778974"/>
              <a:gd name="connsiteY32" fmla="*/ 433137 h 768861"/>
              <a:gd name="connsiteX33" fmla="*/ 647225 w 778974"/>
              <a:gd name="connsiteY33" fmla="*/ 466074 h 768861"/>
              <a:gd name="connsiteX34" fmla="*/ 641264 w 778974"/>
              <a:gd name="connsiteY34" fmla="*/ 485278 h 768861"/>
              <a:gd name="connsiteX35" fmla="*/ 631415 w 778974"/>
              <a:gd name="connsiteY35" fmla="*/ 503424 h 768861"/>
              <a:gd name="connsiteX36" fmla="*/ 698940 w 778974"/>
              <a:gd name="connsiteY36" fmla="*/ 615965 h 768861"/>
              <a:gd name="connsiteX37" fmla="*/ 622262 w 778974"/>
              <a:gd name="connsiteY37" fmla="*/ 692643 h 768861"/>
              <a:gd name="connsiteX38" fmla="*/ 508011 w 778974"/>
              <a:gd name="connsiteY38" fmla="*/ 624092 h 768861"/>
              <a:gd name="connsiteX39" fmla="*/ 495848 w 778974"/>
              <a:gd name="connsiteY39" fmla="*/ 630694 h 768861"/>
              <a:gd name="connsiteX40" fmla="*/ 476767 w 778974"/>
              <a:gd name="connsiteY40" fmla="*/ 636617 h 768861"/>
              <a:gd name="connsiteX41" fmla="*/ 443706 w 778974"/>
              <a:gd name="connsiteY41" fmla="*/ 768861 h 768861"/>
              <a:gd name="connsiteX42" fmla="*/ 335267 w 778974"/>
              <a:gd name="connsiteY42" fmla="*/ 768861 h 768861"/>
              <a:gd name="connsiteX43" fmla="*/ 302206 w 778974"/>
              <a:gd name="connsiteY43" fmla="*/ 636617 h 768861"/>
              <a:gd name="connsiteX44" fmla="*/ 283126 w 778974"/>
              <a:gd name="connsiteY44" fmla="*/ 630694 h 768861"/>
              <a:gd name="connsiteX45" fmla="*/ 264654 w 778974"/>
              <a:gd name="connsiteY45" fmla="*/ 620667 h 768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778974" h="768861">
                <a:moveTo>
                  <a:pt x="293121" y="466739"/>
                </a:moveTo>
                <a:cubicBezTo>
                  <a:pt x="317783" y="491402"/>
                  <a:pt x="351854" y="506656"/>
                  <a:pt x="389487" y="506656"/>
                </a:cubicBezTo>
                <a:cubicBezTo>
                  <a:pt x="464753" y="506656"/>
                  <a:pt x="525769" y="445640"/>
                  <a:pt x="525769" y="370374"/>
                </a:cubicBezTo>
                <a:cubicBezTo>
                  <a:pt x="525769" y="295108"/>
                  <a:pt x="464753" y="234092"/>
                  <a:pt x="389487" y="234092"/>
                </a:cubicBezTo>
                <a:cubicBezTo>
                  <a:pt x="314221" y="234092"/>
                  <a:pt x="253205" y="295108"/>
                  <a:pt x="253205" y="370374"/>
                </a:cubicBezTo>
                <a:cubicBezTo>
                  <a:pt x="253205" y="408007"/>
                  <a:pt x="268459" y="442077"/>
                  <a:pt x="293121" y="466739"/>
                </a:cubicBezTo>
                <a:close/>
                <a:moveTo>
                  <a:pt x="146257" y="691705"/>
                </a:moveTo>
                <a:lnTo>
                  <a:pt x="69579" y="615027"/>
                </a:lnTo>
                <a:lnTo>
                  <a:pt x="142327" y="493782"/>
                </a:lnTo>
                <a:lnTo>
                  <a:pt x="137711" y="485278"/>
                </a:lnTo>
                <a:lnTo>
                  <a:pt x="128874" y="456811"/>
                </a:lnTo>
                <a:lnTo>
                  <a:pt x="0" y="424593"/>
                </a:lnTo>
                <a:lnTo>
                  <a:pt x="0" y="316154"/>
                </a:lnTo>
                <a:lnTo>
                  <a:pt x="134624" y="282498"/>
                </a:lnTo>
                <a:lnTo>
                  <a:pt x="137711" y="272556"/>
                </a:lnTo>
                <a:lnTo>
                  <a:pt x="143237" y="262373"/>
                </a:lnTo>
                <a:lnTo>
                  <a:pt x="70104" y="140485"/>
                </a:lnTo>
                <a:lnTo>
                  <a:pt x="146782" y="63807"/>
                </a:lnTo>
                <a:lnTo>
                  <a:pt x="266961" y="135915"/>
                </a:lnTo>
                <a:lnTo>
                  <a:pt x="283126" y="127140"/>
                </a:lnTo>
                <a:lnTo>
                  <a:pt x="305195" y="120290"/>
                </a:lnTo>
                <a:lnTo>
                  <a:pt x="335267" y="0"/>
                </a:lnTo>
                <a:lnTo>
                  <a:pt x="443706" y="0"/>
                </a:lnTo>
                <a:lnTo>
                  <a:pt x="473778" y="120290"/>
                </a:lnTo>
                <a:lnTo>
                  <a:pt x="495849" y="127141"/>
                </a:lnTo>
                <a:lnTo>
                  <a:pt x="505039" y="132129"/>
                </a:lnTo>
                <a:lnTo>
                  <a:pt x="626087" y="59500"/>
                </a:lnTo>
                <a:lnTo>
                  <a:pt x="702765" y="136178"/>
                </a:lnTo>
                <a:lnTo>
                  <a:pt x="631610" y="254769"/>
                </a:lnTo>
                <a:lnTo>
                  <a:pt x="641264" y="272556"/>
                </a:lnTo>
                <a:lnTo>
                  <a:pt x="647226" y="291761"/>
                </a:lnTo>
                <a:lnTo>
                  <a:pt x="778974" y="324698"/>
                </a:lnTo>
                <a:lnTo>
                  <a:pt x="778974" y="433137"/>
                </a:lnTo>
                <a:lnTo>
                  <a:pt x="647225" y="466074"/>
                </a:lnTo>
                <a:lnTo>
                  <a:pt x="641264" y="485278"/>
                </a:lnTo>
                <a:lnTo>
                  <a:pt x="631415" y="503424"/>
                </a:lnTo>
                <a:lnTo>
                  <a:pt x="698940" y="615965"/>
                </a:lnTo>
                <a:lnTo>
                  <a:pt x="622262" y="692643"/>
                </a:lnTo>
                <a:lnTo>
                  <a:pt x="508011" y="624092"/>
                </a:lnTo>
                <a:lnTo>
                  <a:pt x="495848" y="630694"/>
                </a:lnTo>
                <a:lnTo>
                  <a:pt x="476767" y="636617"/>
                </a:lnTo>
                <a:lnTo>
                  <a:pt x="443706" y="768861"/>
                </a:lnTo>
                <a:lnTo>
                  <a:pt x="335267" y="768861"/>
                </a:lnTo>
                <a:lnTo>
                  <a:pt x="302206" y="636617"/>
                </a:lnTo>
                <a:lnTo>
                  <a:pt x="283126" y="630694"/>
                </a:lnTo>
                <a:lnTo>
                  <a:pt x="264654" y="62066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411911" y="2083795"/>
            <a:ext cx="6506027" cy="44505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右矢印 42"/>
          <p:cNvSpPr/>
          <p:nvPr/>
        </p:nvSpPr>
        <p:spPr>
          <a:xfrm rot="5400000">
            <a:off x="1884842" y="2417258"/>
            <a:ext cx="820421" cy="1169500"/>
          </a:xfrm>
          <a:prstGeom prst="rightArrow">
            <a:avLst>
              <a:gd name="adj1" fmla="val 50000"/>
              <a:gd name="adj2" fmla="val 5074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角丸四角形吹き出し 43"/>
          <p:cNvSpPr/>
          <p:nvPr/>
        </p:nvSpPr>
        <p:spPr>
          <a:xfrm>
            <a:off x="3769355" y="2599382"/>
            <a:ext cx="3339784" cy="563812"/>
          </a:xfrm>
          <a:prstGeom prst="wedgeRoundRectCallout">
            <a:avLst>
              <a:gd name="adj1" fmla="val -68113"/>
              <a:gd name="adj2" fmla="val -10535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Record all instructions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6" name="テキスト ボックス 85"/>
          <p:cNvSpPr txBox="1"/>
          <p:nvPr/>
        </p:nvSpPr>
        <p:spPr>
          <a:xfrm>
            <a:off x="684370" y="6139098"/>
            <a:ext cx="7766379" cy="431935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200" dirty="0"/>
              <a:t>[1] Guillaume </a:t>
            </a:r>
            <a:r>
              <a:rPr lang="en-US" altLang="ja-JP" sz="1200" dirty="0" err="1"/>
              <a:t>Pothier</a:t>
            </a:r>
            <a:r>
              <a:rPr lang="en-US" altLang="ja-JP" sz="1200" dirty="0"/>
              <a:t>, Eric </a:t>
            </a:r>
            <a:r>
              <a:rPr lang="en-US" altLang="ja-JP" sz="1200" dirty="0" err="1"/>
              <a:t>Tanter</a:t>
            </a:r>
            <a:r>
              <a:rPr lang="en-US" altLang="ja-JP" sz="1200" dirty="0"/>
              <a:t>, and Jose </a:t>
            </a:r>
            <a:r>
              <a:rPr lang="en-US" altLang="ja-JP" sz="1200" dirty="0" err="1"/>
              <a:t>Piquer</a:t>
            </a:r>
            <a:r>
              <a:rPr lang="en-US" altLang="ja-JP" sz="1200" dirty="0"/>
              <a:t>. “Scalable omniscient debugging”. In Proc. of the 22nd ACM SIGPLAN Conference on Object-Oriented Programming Systems and Applications , pp. 535--552, 2007.</a:t>
            </a:r>
          </a:p>
          <a:p>
            <a:r>
              <a:rPr lang="ja-JP" altLang="en-US" sz="1200" dirty="0"/>
              <a:t>　</a:t>
            </a:r>
            <a:endParaRPr kumimoji="1" lang="ja-JP" altLang="en-US" sz="1200" dirty="0"/>
          </a:p>
        </p:txBody>
      </p:sp>
      <p:sp>
        <p:nvSpPr>
          <p:cNvPr id="47" name="スマイル 46"/>
          <p:cNvSpPr/>
          <p:nvPr/>
        </p:nvSpPr>
        <p:spPr>
          <a:xfrm>
            <a:off x="7552146" y="5427421"/>
            <a:ext cx="530994" cy="530994"/>
          </a:xfrm>
          <a:prstGeom prst="smileyFace">
            <a:avLst>
              <a:gd name="adj" fmla="val -465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フローチャート: 代替処理 69"/>
          <p:cNvSpPr/>
          <p:nvPr/>
        </p:nvSpPr>
        <p:spPr>
          <a:xfrm>
            <a:off x="3789678" y="4332915"/>
            <a:ext cx="3174496" cy="603601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kern="0" dirty="0">
                <a:solidFill>
                  <a:schemeClr val="tx1"/>
                </a:solidFill>
                <a:ea typeface="ＭＳ Ｐゴシック" panose="020B0600070205080204" pitchFamily="50" charset="-128"/>
              </a:rPr>
              <a:t>Replay the execution</a:t>
            </a:r>
          </a:p>
        </p:txBody>
      </p:sp>
      <p:sp>
        <p:nvSpPr>
          <p:cNvPr id="73" name="フローチャート: 代替処理 72"/>
          <p:cNvSpPr/>
          <p:nvPr/>
        </p:nvSpPr>
        <p:spPr>
          <a:xfrm>
            <a:off x="3789677" y="3424514"/>
            <a:ext cx="3339785" cy="603601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kern="0" dirty="0">
                <a:solidFill>
                  <a:schemeClr val="tx1"/>
                </a:solidFill>
                <a:ea typeface="ＭＳ Ｐゴシック" panose="020B0600070205080204" pitchFamily="50" charset="-128"/>
              </a:rPr>
              <a:t>Visualize the data flow</a:t>
            </a:r>
          </a:p>
        </p:txBody>
      </p:sp>
      <p:sp>
        <p:nvSpPr>
          <p:cNvPr id="74" name="角丸四角形吹き出し 73"/>
          <p:cNvSpPr/>
          <p:nvPr/>
        </p:nvSpPr>
        <p:spPr>
          <a:xfrm>
            <a:off x="1479550" y="5438704"/>
            <a:ext cx="5418844" cy="578830"/>
          </a:xfrm>
          <a:prstGeom prst="wedgeRoundRectCallout">
            <a:avLst>
              <a:gd name="adj1" fmla="val 62223"/>
              <a:gd name="adj2" fmla="val 7848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altLang="ja-JP" sz="2400" dirty="0">
                <a:solidFill>
                  <a:schemeClr val="tx1"/>
                </a:solidFill>
              </a:rPr>
              <a:t>Huge amount of logs (e.g.,10MB/s</a:t>
            </a:r>
            <a:r>
              <a:rPr lang="en-US" altLang="ja-JP" dirty="0">
                <a:solidFill>
                  <a:schemeClr val="tx1"/>
                </a:solidFill>
              </a:rPr>
              <a:t>[1]</a:t>
            </a:r>
            <a:r>
              <a:rPr lang="en-US" altLang="ja-JP" sz="2400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CF275370-4D85-4CA0-BA56-3363BB9D0589}"/>
              </a:ext>
            </a:extLst>
          </p:cNvPr>
          <p:cNvCxnSpPr>
            <a:cxnSpLocks/>
            <a:stCxn id="95" idx="3"/>
            <a:endCxn id="73" idx="1"/>
          </p:cNvCxnSpPr>
          <p:nvPr/>
        </p:nvCxnSpPr>
        <p:spPr>
          <a:xfrm flipV="1">
            <a:off x="2670434" y="3726315"/>
            <a:ext cx="1119243" cy="56243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8BF8D21-F2A4-4641-B74A-4363D90A9769}"/>
              </a:ext>
            </a:extLst>
          </p:cNvPr>
          <p:cNvCxnSpPr>
            <a:cxnSpLocks/>
            <a:stCxn id="95" idx="3"/>
            <a:endCxn id="70" idx="1"/>
          </p:cNvCxnSpPr>
          <p:nvPr/>
        </p:nvCxnSpPr>
        <p:spPr>
          <a:xfrm>
            <a:off x="2670434" y="4288746"/>
            <a:ext cx="1119244" cy="34597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69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3" grpId="0" animBg="1"/>
      <p:bldP spid="44" grpId="0" animBg="1"/>
      <p:bldP spid="46" grpId="0" animBg="1"/>
      <p:bldP spid="47" grpId="0" animBg="1"/>
      <p:bldP spid="70" grpId="0" animBg="1"/>
      <p:bldP spid="73" grpId="0" animBg="1"/>
      <p:bldP spid="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/>
              <a:t>Log Reduction 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CBA47B18-C87A-4211-B40A-4ED85E82BBAE}"/>
              </a:ext>
            </a:extLst>
          </p:cNvPr>
          <p:cNvSpPr txBox="1">
            <a:spLocks/>
          </p:cNvSpPr>
          <p:nvPr/>
        </p:nvSpPr>
        <p:spPr bwMode="auto">
          <a:xfrm>
            <a:off x="396240" y="1752600"/>
            <a:ext cx="868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ja-JP" kern="0" dirty="0"/>
              <a:t>A log file contains many repetitions</a:t>
            </a:r>
          </a:p>
          <a:p>
            <a:pPr marL="0" indent="0">
              <a:buNone/>
            </a:pPr>
            <a:r>
              <a:rPr lang="en-US" altLang="ja-JP" kern="0" dirty="0"/>
              <a:t>DaCapo Benchmarks</a:t>
            </a:r>
            <a:r>
              <a:rPr lang="en-US" altLang="ja-JP" sz="2400" kern="0" dirty="0"/>
              <a:t>[2]</a:t>
            </a:r>
            <a:endParaRPr lang="en-US" altLang="ja-JP" sz="2800" kern="0" dirty="0"/>
          </a:p>
          <a:p>
            <a:r>
              <a:rPr lang="en-US" altLang="ja-JP" sz="2800" kern="0" dirty="0"/>
              <a:t>Some instructions are executed 10+ million times</a:t>
            </a:r>
          </a:p>
          <a:p>
            <a:r>
              <a:rPr lang="en-US" altLang="ja-JP" sz="2800" kern="0" dirty="0"/>
              <a:t>66% of instructions are executed at most 64 times</a:t>
            </a:r>
          </a:p>
          <a:p>
            <a:pPr marL="0" indent="0">
              <a:buNone/>
            </a:pPr>
            <a:endParaRPr lang="en-US" altLang="ja-JP" kern="0" dirty="0"/>
          </a:p>
        </p:txBody>
      </p:sp>
      <p:sp>
        <p:nvSpPr>
          <p:cNvPr id="9" name="フローチャート: 代替処理 8">
            <a:extLst>
              <a:ext uri="{FF2B5EF4-FFF2-40B4-BE49-F238E27FC236}">
                <a16:creationId xmlns:a16="http://schemas.microsoft.com/office/drawing/2014/main" id="{CC001C8D-C322-43D6-A708-F3C73EA40D06}"/>
              </a:ext>
            </a:extLst>
          </p:cNvPr>
          <p:cNvSpPr/>
          <p:nvPr/>
        </p:nvSpPr>
        <p:spPr>
          <a:xfrm>
            <a:off x="1119280" y="4478252"/>
            <a:ext cx="6894327" cy="1108312"/>
          </a:xfrm>
          <a:prstGeom prst="flowChartAlternate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b="1" dirty="0">
                <a:solidFill>
                  <a:schemeClr val="tx1"/>
                </a:solidFill>
              </a:rPr>
              <a:t>Remove the log data </a:t>
            </a:r>
            <a:br>
              <a:rPr lang="en-US" altLang="ja-JP" sz="2800" b="1" dirty="0">
                <a:solidFill>
                  <a:schemeClr val="tx1"/>
                </a:solidFill>
              </a:rPr>
            </a:br>
            <a:r>
              <a:rPr lang="en-US" altLang="ja-JP" sz="2800" b="1" dirty="0">
                <a:solidFill>
                  <a:schemeClr val="tx1"/>
                </a:solidFill>
              </a:rPr>
              <a:t>for frequently executed instructions</a:t>
            </a:r>
            <a:endParaRPr lang="en-US" altLang="ja-JP" sz="2800" b="1" kern="0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85">
            <a:extLst>
              <a:ext uri="{FF2B5EF4-FFF2-40B4-BE49-F238E27FC236}">
                <a16:creationId xmlns:a16="http://schemas.microsoft.com/office/drawing/2014/main" id="{1348B263-3999-45CD-8BF4-07EE1767172F}"/>
              </a:ext>
            </a:extLst>
          </p:cNvPr>
          <p:cNvSpPr txBox="1"/>
          <p:nvPr/>
        </p:nvSpPr>
        <p:spPr>
          <a:xfrm>
            <a:off x="827273" y="5921526"/>
            <a:ext cx="7011248" cy="579279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100" dirty="0"/>
              <a:t>[2] Blackburn et al. “</a:t>
            </a:r>
            <a:r>
              <a:rPr lang="en-US" altLang="ja-JP" sz="1100" b="1" dirty="0"/>
              <a:t>The DaCapo Benchmarks: Java Benchmarking Development and Analysis</a:t>
            </a:r>
            <a:r>
              <a:rPr lang="en-US" altLang="ja-JP" sz="1100" dirty="0"/>
              <a:t>”, </a:t>
            </a:r>
            <a:r>
              <a:rPr lang="en-US" altLang="ja-JP" sz="1100" i="1" dirty="0"/>
              <a:t>: In </a:t>
            </a:r>
            <a:r>
              <a:rPr lang="en-US" altLang="ja-JP" sz="1100" i="1" dirty="0" err="1"/>
              <a:t>Proc</a:t>
            </a:r>
            <a:r>
              <a:rPr lang="en-US" altLang="ja-JP" sz="1100" i="1" dirty="0"/>
              <a:t> of the 21st annual ACM SIGPLAN conference on Object-Oriented Programing, Systems, Languages, and Applications</a:t>
            </a:r>
            <a:r>
              <a:rPr lang="en-US" altLang="ja-JP" sz="1100" dirty="0"/>
              <a:t>, 2006</a:t>
            </a:r>
          </a:p>
        </p:txBody>
      </p:sp>
    </p:spTree>
    <p:extLst>
      <p:ext uri="{BB962C8B-B14F-4D97-AF65-F5344CB8AC3E}">
        <p14:creationId xmlns:p14="http://schemas.microsoft.com/office/powerpoint/2010/main" val="104046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4000" b="1" dirty="0"/>
              <a:t>Near-Omniscient Debugging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40640" y="1977004"/>
            <a:ext cx="423724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void 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methodA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(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int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 {</a:t>
            </a:r>
          </a:p>
          <a:p>
            <a:r>
              <a:rPr lang="ja-JP" altLang="en-US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 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= 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methodB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);</a:t>
            </a:r>
          </a:p>
          <a:p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 while (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&gt; 0) </a:t>
            </a:r>
          </a:p>
          <a:p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    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= 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methodC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);</a:t>
            </a:r>
          </a:p>
          <a:p>
            <a:r>
              <a:rPr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System.out.println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;</a:t>
            </a:r>
          </a:p>
          <a:p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}</a:t>
            </a:r>
            <a:endParaRPr kumimoji="1" lang="en-US" altLang="ja-JP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18" name="直線コネクタ 117"/>
          <p:cNvCxnSpPr>
            <a:cxnSpLocks/>
            <a:endCxn id="141" idx="0"/>
          </p:cNvCxnSpPr>
          <p:nvPr/>
        </p:nvCxnSpPr>
        <p:spPr>
          <a:xfrm>
            <a:off x="455545" y="2493153"/>
            <a:ext cx="7927263" cy="210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コネクタ 118"/>
          <p:cNvCxnSpPr>
            <a:cxnSpLocks/>
            <a:endCxn id="141" idx="2"/>
          </p:cNvCxnSpPr>
          <p:nvPr/>
        </p:nvCxnSpPr>
        <p:spPr>
          <a:xfrm flipV="1">
            <a:off x="455545" y="2911233"/>
            <a:ext cx="7927263" cy="11523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コネクタ 119"/>
          <p:cNvCxnSpPr>
            <a:cxnSpLocks/>
          </p:cNvCxnSpPr>
          <p:nvPr/>
        </p:nvCxnSpPr>
        <p:spPr>
          <a:xfrm flipV="1">
            <a:off x="460625" y="4144554"/>
            <a:ext cx="7771748" cy="486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>
            <a:cxnSpLocks/>
            <a:endCxn id="101" idx="2"/>
          </p:cNvCxnSpPr>
          <p:nvPr/>
        </p:nvCxnSpPr>
        <p:spPr>
          <a:xfrm flipV="1">
            <a:off x="455545" y="4560425"/>
            <a:ext cx="7943498" cy="783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/>
          <p:cNvCxnSpPr/>
          <p:nvPr/>
        </p:nvCxnSpPr>
        <p:spPr>
          <a:xfrm>
            <a:off x="4141632" y="2057307"/>
            <a:ext cx="3663675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テキスト ボックス 122"/>
          <p:cNvSpPr txBox="1"/>
          <p:nvPr/>
        </p:nvSpPr>
        <p:spPr>
          <a:xfrm>
            <a:off x="6236999" y="1651163"/>
            <a:ext cx="154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Time Series</a:t>
            </a:r>
          </a:p>
        </p:txBody>
      </p:sp>
      <p:sp>
        <p:nvSpPr>
          <p:cNvPr id="128" name="正方形/長方形 127"/>
          <p:cNvSpPr/>
          <p:nvPr/>
        </p:nvSpPr>
        <p:spPr>
          <a:xfrm>
            <a:off x="4332897" y="2495445"/>
            <a:ext cx="186518" cy="41291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2" name="直線コネクタ 111"/>
          <p:cNvCxnSpPr>
            <a:cxnSpLocks/>
            <a:endCxn id="143" idx="0"/>
          </p:cNvCxnSpPr>
          <p:nvPr/>
        </p:nvCxnSpPr>
        <p:spPr>
          <a:xfrm flipV="1">
            <a:off x="460621" y="3303971"/>
            <a:ext cx="7918111" cy="168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/>
          <p:cNvCxnSpPr>
            <a:cxnSpLocks/>
            <a:endCxn id="144" idx="0"/>
          </p:cNvCxnSpPr>
          <p:nvPr/>
        </p:nvCxnSpPr>
        <p:spPr>
          <a:xfrm flipV="1">
            <a:off x="460621" y="3745878"/>
            <a:ext cx="7919457" cy="430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8043871" y="1431598"/>
            <a:ext cx="149504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Proposed</a:t>
            </a:r>
            <a:br>
              <a:rPr kumimoji="1" lang="en-US" altLang="ja-JP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en-US" altLang="ja-JP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Recording</a:t>
            </a:r>
            <a:endParaRPr kumimoji="1" lang="ja-JP" altLang="en-US" dirty="0">
              <a:solidFill>
                <a:srgbClr val="C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CB462339-5C98-4761-8F40-0FBE52AB23E4}"/>
              </a:ext>
            </a:extLst>
          </p:cNvPr>
          <p:cNvSpPr/>
          <p:nvPr/>
        </p:nvSpPr>
        <p:spPr>
          <a:xfrm>
            <a:off x="4135528" y="2081876"/>
            <a:ext cx="186518" cy="41291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F32A2379-288A-4DBE-8BCE-99CA311581FC}"/>
              </a:ext>
            </a:extLst>
          </p:cNvPr>
          <p:cNvSpPr/>
          <p:nvPr/>
        </p:nvSpPr>
        <p:spPr>
          <a:xfrm>
            <a:off x="4519416" y="2908359"/>
            <a:ext cx="173480" cy="40077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DCCE983E-F159-4147-9CAD-4DDA5FB38AE3}"/>
              </a:ext>
            </a:extLst>
          </p:cNvPr>
          <p:cNvSpPr/>
          <p:nvPr/>
        </p:nvSpPr>
        <p:spPr>
          <a:xfrm>
            <a:off x="4692178" y="3306845"/>
            <a:ext cx="186518" cy="438606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FBAA877F-BD82-4FED-89BA-CC51AFD7EEF3}"/>
              </a:ext>
            </a:extLst>
          </p:cNvPr>
          <p:cNvSpPr/>
          <p:nvPr/>
        </p:nvSpPr>
        <p:spPr>
          <a:xfrm>
            <a:off x="4875495" y="2910364"/>
            <a:ext cx="171750" cy="39491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486235BA-27D7-40C5-B6C0-ED0A277B6771}"/>
              </a:ext>
            </a:extLst>
          </p:cNvPr>
          <p:cNvSpPr/>
          <p:nvPr/>
        </p:nvSpPr>
        <p:spPr>
          <a:xfrm>
            <a:off x="5048908" y="3306845"/>
            <a:ext cx="171750" cy="44433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955937B8-9846-4ED3-AD3B-75C9B993E50D}"/>
              </a:ext>
            </a:extLst>
          </p:cNvPr>
          <p:cNvSpPr/>
          <p:nvPr/>
        </p:nvSpPr>
        <p:spPr>
          <a:xfrm>
            <a:off x="5223447" y="2910364"/>
            <a:ext cx="173480" cy="393606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B9AEA6E5-27C8-4AB5-BE14-D22F7BE7B773}"/>
              </a:ext>
            </a:extLst>
          </p:cNvPr>
          <p:cNvSpPr/>
          <p:nvPr/>
        </p:nvSpPr>
        <p:spPr>
          <a:xfrm>
            <a:off x="5398590" y="3306844"/>
            <a:ext cx="171131" cy="444333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BB5815FF-969A-430B-94B9-B2D64A8FB8A7}"/>
              </a:ext>
            </a:extLst>
          </p:cNvPr>
          <p:cNvSpPr/>
          <p:nvPr/>
        </p:nvSpPr>
        <p:spPr>
          <a:xfrm>
            <a:off x="5568820" y="2910364"/>
            <a:ext cx="165193" cy="396048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7D77889C-B1FA-4C81-BE04-40C4C784EBA2}"/>
              </a:ext>
            </a:extLst>
          </p:cNvPr>
          <p:cNvSpPr/>
          <p:nvPr/>
        </p:nvSpPr>
        <p:spPr>
          <a:xfrm>
            <a:off x="5737179" y="3308225"/>
            <a:ext cx="221781" cy="444332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E0291239-44B3-48F4-B4E4-9DCCFA8E6889}"/>
              </a:ext>
            </a:extLst>
          </p:cNvPr>
          <p:cNvSpPr/>
          <p:nvPr/>
        </p:nvSpPr>
        <p:spPr>
          <a:xfrm>
            <a:off x="5959148" y="2914381"/>
            <a:ext cx="186518" cy="39491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8062AF13-5443-42BE-B918-23A6B8A05B0E}"/>
              </a:ext>
            </a:extLst>
          </p:cNvPr>
          <p:cNvSpPr/>
          <p:nvPr/>
        </p:nvSpPr>
        <p:spPr>
          <a:xfrm>
            <a:off x="6146437" y="3309964"/>
            <a:ext cx="221781" cy="43766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AACBD7E2-7D1A-490F-9109-2956AB0A48D0}"/>
              </a:ext>
            </a:extLst>
          </p:cNvPr>
          <p:cNvSpPr/>
          <p:nvPr/>
        </p:nvSpPr>
        <p:spPr>
          <a:xfrm>
            <a:off x="6369521" y="2910905"/>
            <a:ext cx="209042" cy="39320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34AD1789-9F05-462A-93CC-D4A34369628F}"/>
              </a:ext>
            </a:extLst>
          </p:cNvPr>
          <p:cNvSpPr/>
          <p:nvPr/>
        </p:nvSpPr>
        <p:spPr>
          <a:xfrm>
            <a:off x="6574780" y="3306844"/>
            <a:ext cx="221780" cy="43986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E93A41F7-6345-4F25-B112-7B70B786B691}"/>
              </a:ext>
            </a:extLst>
          </p:cNvPr>
          <p:cNvSpPr/>
          <p:nvPr/>
        </p:nvSpPr>
        <p:spPr>
          <a:xfrm>
            <a:off x="6795280" y="2913045"/>
            <a:ext cx="221779" cy="396876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EDCE16FA-19E0-4003-9ED3-9B103B5F8E96}"/>
              </a:ext>
            </a:extLst>
          </p:cNvPr>
          <p:cNvSpPr/>
          <p:nvPr/>
        </p:nvSpPr>
        <p:spPr>
          <a:xfrm>
            <a:off x="7013276" y="3310391"/>
            <a:ext cx="217981" cy="439427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D02D7D2A-FE85-411B-A717-73F9728F934D}"/>
              </a:ext>
            </a:extLst>
          </p:cNvPr>
          <p:cNvSpPr/>
          <p:nvPr/>
        </p:nvSpPr>
        <p:spPr>
          <a:xfrm>
            <a:off x="7227253" y="2909778"/>
            <a:ext cx="216868" cy="397589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0A82043E-6954-4398-9AD5-2F9AB504EE4D}"/>
              </a:ext>
            </a:extLst>
          </p:cNvPr>
          <p:cNvSpPr/>
          <p:nvPr/>
        </p:nvSpPr>
        <p:spPr>
          <a:xfrm>
            <a:off x="7468859" y="3740169"/>
            <a:ext cx="217981" cy="41291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D69150E4-CDD3-4058-88F6-80F6A4C9C96D}"/>
              </a:ext>
            </a:extLst>
          </p:cNvPr>
          <p:cNvSpPr/>
          <p:nvPr/>
        </p:nvSpPr>
        <p:spPr>
          <a:xfrm>
            <a:off x="7691280" y="4159628"/>
            <a:ext cx="233520" cy="41291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EEBDE8-4832-4B6C-B0CB-EBA541D90735}"/>
              </a:ext>
            </a:extLst>
          </p:cNvPr>
          <p:cNvSpPr txBox="1"/>
          <p:nvPr/>
        </p:nvSpPr>
        <p:spPr>
          <a:xfrm>
            <a:off x="5622868" y="3336904"/>
            <a:ext cx="459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</a:t>
            </a:r>
            <a:endParaRPr kumimoji="1" lang="ja-JP" altLang="en-US" dirty="0"/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2C2363B3-751E-4ADB-876C-363B8195A698}"/>
              </a:ext>
            </a:extLst>
          </p:cNvPr>
          <p:cNvSpPr txBox="1"/>
          <p:nvPr/>
        </p:nvSpPr>
        <p:spPr>
          <a:xfrm>
            <a:off x="5839561" y="2922756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11</a:t>
            </a:r>
            <a:endParaRPr kumimoji="1" lang="ja-JP" altLang="en-US" dirty="0"/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EB7BF885-820C-423D-BE4D-A642A23F4D10}"/>
              </a:ext>
            </a:extLst>
          </p:cNvPr>
          <p:cNvSpPr txBox="1"/>
          <p:nvPr/>
        </p:nvSpPr>
        <p:spPr>
          <a:xfrm>
            <a:off x="6028832" y="3331670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12</a:t>
            </a:r>
            <a:endParaRPr kumimoji="1" lang="ja-JP" altLang="en-US" dirty="0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92CB66D3-B52C-4FF7-A725-3528F11F6F69}"/>
              </a:ext>
            </a:extLst>
          </p:cNvPr>
          <p:cNvSpPr txBox="1"/>
          <p:nvPr/>
        </p:nvSpPr>
        <p:spPr>
          <a:xfrm>
            <a:off x="6250603" y="2916208"/>
            <a:ext cx="452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13</a:t>
            </a:r>
            <a:endParaRPr kumimoji="1" lang="ja-JP" altLang="en-US" dirty="0"/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3F999131-DF75-4372-87C8-FB9752010A9D}"/>
              </a:ext>
            </a:extLst>
          </p:cNvPr>
          <p:cNvSpPr txBox="1"/>
          <p:nvPr/>
        </p:nvSpPr>
        <p:spPr>
          <a:xfrm>
            <a:off x="6464660" y="3332857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14</a:t>
            </a:r>
            <a:endParaRPr kumimoji="1" lang="ja-JP" altLang="en-US" dirty="0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CA5B8B1D-E531-496A-8766-479E44394426}"/>
              </a:ext>
            </a:extLst>
          </p:cNvPr>
          <p:cNvSpPr txBox="1"/>
          <p:nvPr/>
        </p:nvSpPr>
        <p:spPr>
          <a:xfrm>
            <a:off x="6680715" y="2913045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15</a:t>
            </a:r>
            <a:endParaRPr kumimoji="1" lang="ja-JP" altLang="en-US" dirty="0"/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7AB92AC7-60AA-415A-8674-92E7EE7CB129}"/>
              </a:ext>
            </a:extLst>
          </p:cNvPr>
          <p:cNvSpPr txBox="1"/>
          <p:nvPr/>
        </p:nvSpPr>
        <p:spPr>
          <a:xfrm>
            <a:off x="6896769" y="3330693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16</a:t>
            </a:r>
            <a:endParaRPr kumimoji="1" lang="ja-JP" altLang="en-US" dirty="0"/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BD9FFCDD-4898-4FF7-8DFF-4384AE6650FA}"/>
              </a:ext>
            </a:extLst>
          </p:cNvPr>
          <p:cNvSpPr txBox="1"/>
          <p:nvPr/>
        </p:nvSpPr>
        <p:spPr>
          <a:xfrm>
            <a:off x="7109255" y="2908177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17</a:t>
            </a:r>
            <a:endParaRPr kumimoji="1" lang="ja-JP" altLang="en-US" dirty="0"/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04B841F8-C224-4F8E-B28F-ABB766B4779B}"/>
              </a:ext>
            </a:extLst>
          </p:cNvPr>
          <p:cNvSpPr txBox="1"/>
          <p:nvPr/>
        </p:nvSpPr>
        <p:spPr>
          <a:xfrm>
            <a:off x="7350982" y="3753557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18</a:t>
            </a:r>
            <a:endParaRPr kumimoji="1" lang="ja-JP" altLang="en-US" dirty="0"/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BE97B8CD-B7EB-4A90-A0CA-A79AA80F3BCC}"/>
              </a:ext>
            </a:extLst>
          </p:cNvPr>
          <p:cNvSpPr txBox="1"/>
          <p:nvPr/>
        </p:nvSpPr>
        <p:spPr>
          <a:xfrm>
            <a:off x="7582897" y="4169222"/>
            <a:ext cx="493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19</a:t>
            </a:r>
            <a:endParaRPr kumimoji="1" lang="ja-JP" altLang="en-US" dirty="0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C50284A2-0E69-4F75-8D6F-20EC4EEC76A3}"/>
              </a:ext>
            </a:extLst>
          </p:cNvPr>
          <p:cNvGrpSpPr/>
          <p:nvPr/>
        </p:nvGrpSpPr>
        <p:grpSpPr>
          <a:xfrm>
            <a:off x="8147832" y="2066512"/>
            <a:ext cx="523815" cy="2493913"/>
            <a:chOff x="8147832" y="2224558"/>
            <a:chExt cx="523815" cy="2493913"/>
          </a:xfrm>
        </p:grpSpPr>
        <p:sp>
          <p:nvSpPr>
            <p:cNvPr id="116" name="正方形/長方形 115"/>
            <p:cNvSpPr/>
            <p:nvPr/>
          </p:nvSpPr>
          <p:spPr>
            <a:xfrm>
              <a:off x="8221665" y="4308699"/>
              <a:ext cx="321820" cy="406470"/>
            </a:xfrm>
            <a:prstGeom prst="rect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8218050" y="2255142"/>
              <a:ext cx="335842" cy="404975"/>
            </a:xfrm>
            <a:prstGeom prst="rect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kumimoji="1" lang="ja-JP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正方形/長方形 140"/>
            <p:cNvSpPr/>
            <p:nvPr/>
          </p:nvSpPr>
          <p:spPr>
            <a:xfrm>
              <a:off x="8211724" y="2653307"/>
              <a:ext cx="342168" cy="415972"/>
            </a:xfrm>
            <a:prstGeom prst="rect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kumimoji="1" lang="ja-JP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正方形/長方形 141"/>
            <p:cNvSpPr/>
            <p:nvPr/>
          </p:nvSpPr>
          <p:spPr>
            <a:xfrm>
              <a:off x="8210811" y="3057188"/>
              <a:ext cx="335842" cy="409827"/>
            </a:xfrm>
            <a:prstGeom prst="rect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正方形/長方形 142"/>
            <p:cNvSpPr/>
            <p:nvPr/>
          </p:nvSpPr>
          <p:spPr>
            <a:xfrm>
              <a:off x="8210811" y="3462017"/>
              <a:ext cx="335842" cy="442904"/>
            </a:xfrm>
            <a:prstGeom prst="rect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8214020" y="3903924"/>
              <a:ext cx="332115" cy="406470"/>
            </a:xfrm>
            <a:prstGeom prst="rect">
              <a:avLst/>
            </a:prstGeom>
            <a:solidFill>
              <a:srgbClr val="FFC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正方形/長方形 144"/>
            <p:cNvSpPr/>
            <p:nvPr/>
          </p:nvSpPr>
          <p:spPr>
            <a:xfrm rot="5400000">
              <a:off x="7156341" y="3271363"/>
              <a:ext cx="2471166" cy="377555"/>
            </a:xfrm>
            <a:prstGeom prst="rect">
              <a:avLst/>
            </a:prstGeom>
            <a:noFill/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テキスト ボックス 93">
              <a:extLst>
                <a:ext uri="{FF2B5EF4-FFF2-40B4-BE49-F238E27FC236}">
                  <a16:creationId xmlns:a16="http://schemas.microsoft.com/office/drawing/2014/main" id="{5DAFE56E-4638-483D-84B1-C7C1560E4726}"/>
                </a:ext>
              </a:extLst>
            </p:cNvPr>
            <p:cNvSpPr txBox="1"/>
            <p:nvPr/>
          </p:nvSpPr>
          <p:spPr>
            <a:xfrm>
              <a:off x="8155168" y="3501412"/>
              <a:ext cx="4933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16</a:t>
              </a:r>
              <a:endParaRPr kumimoji="1" lang="ja-JP" altLang="en-US" sz="2000" dirty="0"/>
            </a:p>
          </p:txBody>
        </p:sp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07B23309-2141-44A3-B2EC-7BC4E04962B9}"/>
                </a:ext>
              </a:extLst>
            </p:cNvPr>
            <p:cNvSpPr txBox="1"/>
            <p:nvPr/>
          </p:nvSpPr>
          <p:spPr>
            <a:xfrm>
              <a:off x="8159177" y="3081562"/>
              <a:ext cx="5124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17</a:t>
              </a:r>
              <a:endParaRPr kumimoji="1" lang="ja-JP" altLang="en-US" sz="2000" dirty="0"/>
            </a:p>
          </p:txBody>
        </p:sp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id="{600F75CE-3E91-434C-8CEA-A988840B3D79}"/>
                </a:ext>
              </a:extLst>
            </p:cNvPr>
            <p:cNvSpPr txBox="1"/>
            <p:nvPr/>
          </p:nvSpPr>
          <p:spPr>
            <a:xfrm>
              <a:off x="8147832" y="3920183"/>
              <a:ext cx="4933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18</a:t>
              </a:r>
              <a:endParaRPr kumimoji="1" lang="ja-JP" altLang="en-US" sz="2000" dirty="0"/>
            </a:p>
          </p:txBody>
        </p:sp>
        <p:sp>
          <p:nvSpPr>
            <p:cNvPr id="101" name="テキスト ボックス 100">
              <a:extLst>
                <a:ext uri="{FF2B5EF4-FFF2-40B4-BE49-F238E27FC236}">
                  <a16:creationId xmlns:a16="http://schemas.microsoft.com/office/drawing/2014/main" id="{A0792882-FD23-445A-A65D-29290BDFD19C}"/>
                </a:ext>
              </a:extLst>
            </p:cNvPr>
            <p:cNvSpPr txBox="1"/>
            <p:nvPr/>
          </p:nvSpPr>
          <p:spPr>
            <a:xfrm>
              <a:off x="8152313" y="4318361"/>
              <a:ext cx="4934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19</a:t>
              </a:r>
              <a:endParaRPr kumimoji="1" lang="ja-JP" altLang="en-US" sz="2000" dirty="0"/>
            </a:p>
          </p:txBody>
        </p:sp>
      </p:grp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E341DA20-64FA-4C45-80A1-1E2F15F98EFF}"/>
              </a:ext>
            </a:extLst>
          </p:cNvPr>
          <p:cNvSpPr/>
          <p:nvPr/>
        </p:nvSpPr>
        <p:spPr>
          <a:xfrm rot="5400000">
            <a:off x="7618697" y="4205818"/>
            <a:ext cx="400076" cy="297761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45B88E23-A12D-4183-B0CA-2E908621ABBC}"/>
              </a:ext>
            </a:extLst>
          </p:cNvPr>
          <p:cNvSpPr/>
          <p:nvPr/>
        </p:nvSpPr>
        <p:spPr>
          <a:xfrm rot="5400000">
            <a:off x="7378361" y="3787092"/>
            <a:ext cx="403605" cy="30384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81ECB859-F59D-426C-99AA-B0CC01EED9E7}"/>
              </a:ext>
            </a:extLst>
          </p:cNvPr>
          <p:cNvSpPr/>
          <p:nvPr/>
        </p:nvSpPr>
        <p:spPr>
          <a:xfrm rot="5400000">
            <a:off x="7129945" y="2945113"/>
            <a:ext cx="415286" cy="297684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425F6EEE-BC6F-4896-9294-FA1BEA2EEF8F}"/>
              </a:ext>
            </a:extLst>
          </p:cNvPr>
          <p:cNvSpPr/>
          <p:nvPr/>
        </p:nvSpPr>
        <p:spPr>
          <a:xfrm rot="5400000">
            <a:off x="6908744" y="3377894"/>
            <a:ext cx="430280" cy="294421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DAF34A26-8529-45D3-B3AB-6ECA2189F0B4}"/>
              </a:ext>
            </a:extLst>
          </p:cNvPr>
          <p:cNvSpPr/>
          <p:nvPr/>
        </p:nvSpPr>
        <p:spPr>
          <a:xfrm rot="5400000">
            <a:off x="4214274" y="2573573"/>
            <a:ext cx="415286" cy="25444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ED795F16-A3AA-4A98-A039-6C4F41367614}"/>
              </a:ext>
            </a:extLst>
          </p:cNvPr>
          <p:cNvSpPr/>
          <p:nvPr/>
        </p:nvSpPr>
        <p:spPr>
          <a:xfrm rot="5400000">
            <a:off x="4027264" y="2163158"/>
            <a:ext cx="415286" cy="25444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21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98" grpId="0" animBg="1"/>
      <p:bldP spid="99" grpId="0" animBg="1"/>
      <p:bldP spid="115" grpId="0" animBg="1"/>
      <p:bldP spid="114" grpId="0" animBg="1"/>
      <p:bldP spid="127" grpId="0" animBg="1"/>
      <p:bldP spid="1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2774649B-DB96-47B0-8C61-A3A26065E9AA}"/>
              </a:ext>
            </a:extLst>
          </p:cNvPr>
          <p:cNvCxnSpPr>
            <a:cxnSpLocks/>
          </p:cNvCxnSpPr>
          <p:nvPr/>
        </p:nvCxnSpPr>
        <p:spPr>
          <a:xfrm flipV="1">
            <a:off x="455545" y="2911233"/>
            <a:ext cx="7927263" cy="11523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8F65036D-6CED-405E-A8B0-8406BCED19CD}"/>
              </a:ext>
            </a:extLst>
          </p:cNvPr>
          <p:cNvCxnSpPr>
            <a:cxnSpLocks/>
          </p:cNvCxnSpPr>
          <p:nvPr/>
        </p:nvCxnSpPr>
        <p:spPr>
          <a:xfrm flipV="1">
            <a:off x="460621" y="3303971"/>
            <a:ext cx="7918111" cy="168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4000" b="1" dirty="0"/>
              <a:t>Near-Omniscient Debugging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116" name="正方形/長方形 115"/>
          <p:cNvSpPr/>
          <p:nvPr/>
        </p:nvSpPr>
        <p:spPr>
          <a:xfrm>
            <a:off x="8221665" y="4150653"/>
            <a:ext cx="321820" cy="406470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40640" y="1977004"/>
            <a:ext cx="423724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void 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methodA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(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int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 {</a:t>
            </a:r>
          </a:p>
          <a:p>
            <a:r>
              <a:rPr lang="ja-JP" altLang="en-US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 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= 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methodB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);</a:t>
            </a:r>
          </a:p>
          <a:p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 while (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&gt; 0) </a:t>
            </a:r>
          </a:p>
          <a:p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    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= 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methodC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</a:t>
            </a:r>
            <a:r>
              <a:rPr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);</a:t>
            </a:r>
          </a:p>
          <a:p>
            <a:r>
              <a:rPr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System.out.println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</a:t>
            </a:r>
            <a:r>
              <a:rPr kumimoji="1" lang="en-US" altLang="ja-JP" sz="2800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var</a:t>
            </a:r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r>
              <a:rPr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;</a:t>
            </a:r>
          </a:p>
          <a:p>
            <a:r>
              <a:rPr kumimoji="1" lang="en-US" altLang="ja-JP" sz="28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}</a:t>
            </a:r>
            <a:endParaRPr kumimoji="1" lang="en-US" altLang="ja-JP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20" name="直線コネクタ 119"/>
          <p:cNvCxnSpPr/>
          <p:nvPr/>
        </p:nvCxnSpPr>
        <p:spPr>
          <a:xfrm>
            <a:off x="460625" y="4149414"/>
            <a:ext cx="7694543" cy="374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>
          <a:xfrm>
            <a:off x="460625" y="4568262"/>
            <a:ext cx="7694543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/>
          <p:cNvCxnSpPr/>
          <p:nvPr/>
        </p:nvCxnSpPr>
        <p:spPr>
          <a:xfrm>
            <a:off x="4141632" y="2057307"/>
            <a:ext cx="3663675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テキスト ボックス 122"/>
          <p:cNvSpPr txBox="1"/>
          <p:nvPr/>
        </p:nvSpPr>
        <p:spPr>
          <a:xfrm>
            <a:off x="6236999" y="1651163"/>
            <a:ext cx="154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Time Series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8218050" y="2097096"/>
            <a:ext cx="335842" cy="40497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4332897" y="2495445"/>
            <a:ext cx="186518" cy="41291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正方形/長方形 140"/>
          <p:cNvSpPr/>
          <p:nvPr/>
        </p:nvSpPr>
        <p:spPr>
          <a:xfrm>
            <a:off x="8211724" y="2495261"/>
            <a:ext cx="342168" cy="415972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正方形/長方形 141"/>
          <p:cNvSpPr/>
          <p:nvPr/>
        </p:nvSpPr>
        <p:spPr>
          <a:xfrm>
            <a:off x="8547817" y="2899142"/>
            <a:ext cx="303635" cy="409827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正方形/長方形 142"/>
          <p:cNvSpPr/>
          <p:nvPr/>
        </p:nvSpPr>
        <p:spPr>
          <a:xfrm>
            <a:off x="8546469" y="3303971"/>
            <a:ext cx="304983" cy="44290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正方形/長方形 143"/>
          <p:cNvSpPr/>
          <p:nvPr/>
        </p:nvSpPr>
        <p:spPr>
          <a:xfrm>
            <a:off x="8203907" y="3745878"/>
            <a:ext cx="333293" cy="413750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正方形/長方形 144"/>
          <p:cNvSpPr/>
          <p:nvPr/>
        </p:nvSpPr>
        <p:spPr>
          <a:xfrm rot="5400000">
            <a:off x="7300031" y="3004711"/>
            <a:ext cx="2471166" cy="655939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3" name="直線コネクタ 112"/>
          <p:cNvCxnSpPr>
            <a:cxnSpLocks/>
            <a:endCxn id="144" idx="0"/>
          </p:cNvCxnSpPr>
          <p:nvPr/>
        </p:nvCxnSpPr>
        <p:spPr>
          <a:xfrm flipV="1">
            <a:off x="460621" y="3745878"/>
            <a:ext cx="7909933" cy="430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8043871" y="1431598"/>
            <a:ext cx="149504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Proposed</a:t>
            </a:r>
            <a:br>
              <a:rPr kumimoji="1" lang="en-US" altLang="ja-JP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en-US" altLang="ja-JP" dirty="0">
                <a:solidFill>
                  <a:srgbClr val="C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Recording</a:t>
            </a:r>
            <a:endParaRPr kumimoji="1" lang="ja-JP" altLang="en-US" dirty="0">
              <a:solidFill>
                <a:srgbClr val="C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CB462339-5C98-4761-8F40-0FBE52AB23E4}"/>
              </a:ext>
            </a:extLst>
          </p:cNvPr>
          <p:cNvSpPr/>
          <p:nvPr/>
        </p:nvSpPr>
        <p:spPr>
          <a:xfrm>
            <a:off x="4135528" y="2081876"/>
            <a:ext cx="186518" cy="41291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F32A2379-288A-4DBE-8BCE-99CA311581FC}"/>
              </a:ext>
            </a:extLst>
          </p:cNvPr>
          <p:cNvSpPr/>
          <p:nvPr/>
        </p:nvSpPr>
        <p:spPr>
          <a:xfrm>
            <a:off x="4519416" y="2908359"/>
            <a:ext cx="173480" cy="40077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DCCE983E-F159-4147-9CAD-4DDA5FB38AE3}"/>
              </a:ext>
            </a:extLst>
          </p:cNvPr>
          <p:cNvSpPr/>
          <p:nvPr/>
        </p:nvSpPr>
        <p:spPr>
          <a:xfrm>
            <a:off x="4692178" y="3306845"/>
            <a:ext cx="186518" cy="438606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FBAA877F-BD82-4FED-89BA-CC51AFD7EEF3}"/>
              </a:ext>
            </a:extLst>
          </p:cNvPr>
          <p:cNvSpPr/>
          <p:nvPr/>
        </p:nvSpPr>
        <p:spPr>
          <a:xfrm>
            <a:off x="4875495" y="2910364"/>
            <a:ext cx="171750" cy="39491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486235BA-27D7-40C5-B6C0-ED0A277B6771}"/>
              </a:ext>
            </a:extLst>
          </p:cNvPr>
          <p:cNvSpPr/>
          <p:nvPr/>
        </p:nvSpPr>
        <p:spPr>
          <a:xfrm>
            <a:off x="5048908" y="3306845"/>
            <a:ext cx="171750" cy="44433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955937B8-9846-4ED3-AD3B-75C9B993E50D}"/>
              </a:ext>
            </a:extLst>
          </p:cNvPr>
          <p:cNvSpPr/>
          <p:nvPr/>
        </p:nvSpPr>
        <p:spPr>
          <a:xfrm>
            <a:off x="5223447" y="2910364"/>
            <a:ext cx="173480" cy="393606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B9AEA6E5-27C8-4AB5-BE14-D22F7BE7B773}"/>
              </a:ext>
            </a:extLst>
          </p:cNvPr>
          <p:cNvSpPr/>
          <p:nvPr/>
        </p:nvSpPr>
        <p:spPr>
          <a:xfrm>
            <a:off x="5398590" y="3306844"/>
            <a:ext cx="171131" cy="444333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BB5815FF-969A-430B-94B9-B2D64A8FB8A7}"/>
              </a:ext>
            </a:extLst>
          </p:cNvPr>
          <p:cNvSpPr/>
          <p:nvPr/>
        </p:nvSpPr>
        <p:spPr>
          <a:xfrm>
            <a:off x="5568820" y="2910364"/>
            <a:ext cx="165193" cy="396048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1" lang="ja-JP" alt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7D77889C-B1FA-4C81-BE04-40C4C784EBA2}"/>
              </a:ext>
            </a:extLst>
          </p:cNvPr>
          <p:cNvSpPr/>
          <p:nvPr/>
        </p:nvSpPr>
        <p:spPr>
          <a:xfrm>
            <a:off x="5737179" y="3308225"/>
            <a:ext cx="221781" cy="444332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E0291239-44B3-48F4-B4E4-9DCCFA8E6889}"/>
              </a:ext>
            </a:extLst>
          </p:cNvPr>
          <p:cNvSpPr/>
          <p:nvPr/>
        </p:nvSpPr>
        <p:spPr>
          <a:xfrm>
            <a:off x="5959148" y="2914381"/>
            <a:ext cx="186518" cy="39491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8062AF13-5443-42BE-B918-23A6B8A05B0E}"/>
              </a:ext>
            </a:extLst>
          </p:cNvPr>
          <p:cNvSpPr/>
          <p:nvPr/>
        </p:nvSpPr>
        <p:spPr>
          <a:xfrm>
            <a:off x="6146437" y="3309964"/>
            <a:ext cx="221781" cy="43766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AACBD7E2-7D1A-490F-9109-2956AB0A48D0}"/>
              </a:ext>
            </a:extLst>
          </p:cNvPr>
          <p:cNvSpPr/>
          <p:nvPr/>
        </p:nvSpPr>
        <p:spPr>
          <a:xfrm>
            <a:off x="6369521" y="2910905"/>
            <a:ext cx="209042" cy="39320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34AD1789-9F05-462A-93CC-D4A34369628F}"/>
              </a:ext>
            </a:extLst>
          </p:cNvPr>
          <p:cNvSpPr/>
          <p:nvPr/>
        </p:nvSpPr>
        <p:spPr>
          <a:xfrm>
            <a:off x="6574780" y="3306844"/>
            <a:ext cx="221780" cy="43986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E93A41F7-6345-4F25-B112-7B70B786B691}"/>
              </a:ext>
            </a:extLst>
          </p:cNvPr>
          <p:cNvSpPr/>
          <p:nvPr/>
        </p:nvSpPr>
        <p:spPr>
          <a:xfrm>
            <a:off x="6795280" y="2913045"/>
            <a:ext cx="221779" cy="396876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EDCE16FA-19E0-4003-9ED3-9B103B5F8E96}"/>
              </a:ext>
            </a:extLst>
          </p:cNvPr>
          <p:cNvSpPr/>
          <p:nvPr/>
        </p:nvSpPr>
        <p:spPr>
          <a:xfrm>
            <a:off x="7013276" y="3310391"/>
            <a:ext cx="217981" cy="439427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D02D7D2A-FE85-411B-A717-73F9728F934D}"/>
              </a:ext>
            </a:extLst>
          </p:cNvPr>
          <p:cNvSpPr/>
          <p:nvPr/>
        </p:nvSpPr>
        <p:spPr>
          <a:xfrm>
            <a:off x="7227253" y="2909778"/>
            <a:ext cx="216868" cy="397589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0A82043E-6954-4398-9AD5-2F9AB504EE4D}"/>
              </a:ext>
            </a:extLst>
          </p:cNvPr>
          <p:cNvSpPr/>
          <p:nvPr/>
        </p:nvSpPr>
        <p:spPr>
          <a:xfrm>
            <a:off x="7468859" y="3740169"/>
            <a:ext cx="217981" cy="41291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D69150E4-CDD3-4058-88F6-80F6A4C9C96D}"/>
              </a:ext>
            </a:extLst>
          </p:cNvPr>
          <p:cNvSpPr/>
          <p:nvPr/>
        </p:nvSpPr>
        <p:spPr>
          <a:xfrm>
            <a:off x="7691280" y="4159628"/>
            <a:ext cx="233520" cy="412914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EEBDE8-4832-4B6C-B0CB-EBA541D90735}"/>
              </a:ext>
            </a:extLst>
          </p:cNvPr>
          <p:cNvSpPr txBox="1"/>
          <p:nvPr/>
        </p:nvSpPr>
        <p:spPr>
          <a:xfrm>
            <a:off x="5622868" y="3336904"/>
            <a:ext cx="459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</a:t>
            </a:r>
            <a:endParaRPr kumimoji="1" lang="ja-JP" altLang="en-US" dirty="0"/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2C2363B3-751E-4ADB-876C-363B8195A698}"/>
              </a:ext>
            </a:extLst>
          </p:cNvPr>
          <p:cNvSpPr txBox="1"/>
          <p:nvPr/>
        </p:nvSpPr>
        <p:spPr>
          <a:xfrm>
            <a:off x="5839561" y="2922756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11</a:t>
            </a:r>
            <a:endParaRPr kumimoji="1" lang="ja-JP" altLang="en-US" dirty="0"/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EB7BF885-820C-423D-BE4D-A642A23F4D10}"/>
              </a:ext>
            </a:extLst>
          </p:cNvPr>
          <p:cNvSpPr txBox="1"/>
          <p:nvPr/>
        </p:nvSpPr>
        <p:spPr>
          <a:xfrm>
            <a:off x="6028832" y="3331670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12</a:t>
            </a:r>
            <a:endParaRPr kumimoji="1" lang="ja-JP" altLang="en-US" dirty="0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92CB66D3-B52C-4FF7-A725-3528F11F6F69}"/>
              </a:ext>
            </a:extLst>
          </p:cNvPr>
          <p:cNvSpPr txBox="1"/>
          <p:nvPr/>
        </p:nvSpPr>
        <p:spPr>
          <a:xfrm>
            <a:off x="6250603" y="2916208"/>
            <a:ext cx="452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13</a:t>
            </a:r>
            <a:endParaRPr kumimoji="1" lang="ja-JP" altLang="en-US" dirty="0"/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3F999131-DF75-4372-87C8-FB9752010A9D}"/>
              </a:ext>
            </a:extLst>
          </p:cNvPr>
          <p:cNvSpPr txBox="1"/>
          <p:nvPr/>
        </p:nvSpPr>
        <p:spPr>
          <a:xfrm>
            <a:off x="6464660" y="3332857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14</a:t>
            </a:r>
            <a:endParaRPr kumimoji="1" lang="ja-JP" altLang="en-US" dirty="0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CA5B8B1D-E531-496A-8766-479E44394426}"/>
              </a:ext>
            </a:extLst>
          </p:cNvPr>
          <p:cNvSpPr txBox="1"/>
          <p:nvPr/>
        </p:nvSpPr>
        <p:spPr>
          <a:xfrm>
            <a:off x="6680715" y="2913045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15</a:t>
            </a:r>
            <a:endParaRPr kumimoji="1" lang="ja-JP" altLang="en-US" dirty="0"/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BD9FFCDD-4898-4FF7-8DFF-4384AE6650FA}"/>
              </a:ext>
            </a:extLst>
          </p:cNvPr>
          <p:cNvSpPr txBox="1"/>
          <p:nvPr/>
        </p:nvSpPr>
        <p:spPr>
          <a:xfrm>
            <a:off x="7109255" y="2908177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17</a:t>
            </a:r>
            <a:endParaRPr kumimoji="1" lang="ja-JP" altLang="en-US" dirty="0"/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04B841F8-C224-4F8E-B28F-ABB766B4779B}"/>
              </a:ext>
            </a:extLst>
          </p:cNvPr>
          <p:cNvSpPr txBox="1"/>
          <p:nvPr/>
        </p:nvSpPr>
        <p:spPr>
          <a:xfrm>
            <a:off x="7350982" y="3753557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18</a:t>
            </a:r>
            <a:endParaRPr kumimoji="1" lang="ja-JP" altLang="en-US" dirty="0"/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BE97B8CD-B7EB-4A90-A0CA-A79AA80F3BCC}"/>
              </a:ext>
            </a:extLst>
          </p:cNvPr>
          <p:cNvSpPr txBox="1"/>
          <p:nvPr/>
        </p:nvSpPr>
        <p:spPr>
          <a:xfrm>
            <a:off x="7582897" y="4169222"/>
            <a:ext cx="493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19</a:t>
            </a:r>
            <a:endParaRPr kumimoji="1" lang="ja-JP" altLang="en-US" dirty="0"/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5DAFE56E-4638-483D-84B1-C7C1560E4726}"/>
              </a:ext>
            </a:extLst>
          </p:cNvPr>
          <p:cNvSpPr txBox="1"/>
          <p:nvPr/>
        </p:nvSpPr>
        <p:spPr>
          <a:xfrm>
            <a:off x="8459968" y="3343366"/>
            <a:ext cx="493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16</a:t>
            </a:r>
            <a:endParaRPr kumimoji="1" lang="ja-JP" altLang="en-US" sz="2000" dirty="0"/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07B23309-2141-44A3-B2EC-7BC4E04962B9}"/>
              </a:ext>
            </a:extLst>
          </p:cNvPr>
          <p:cNvSpPr txBox="1"/>
          <p:nvPr/>
        </p:nvSpPr>
        <p:spPr>
          <a:xfrm>
            <a:off x="8463977" y="2923516"/>
            <a:ext cx="512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17</a:t>
            </a:r>
            <a:endParaRPr kumimoji="1" lang="ja-JP" altLang="en-US" sz="2000" dirty="0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600F75CE-3E91-434C-8CEA-A988840B3D79}"/>
              </a:ext>
            </a:extLst>
          </p:cNvPr>
          <p:cNvSpPr txBox="1"/>
          <p:nvPr/>
        </p:nvSpPr>
        <p:spPr>
          <a:xfrm>
            <a:off x="8140167" y="3763437"/>
            <a:ext cx="493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18</a:t>
            </a:r>
            <a:endParaRPr kumimoji="1" lang="ja-JP" altLang="en-US" sz="2000" dirty="0"/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A0792882-FD23-445A-A65D-29290BDFD19C}"/>
              </a:ext>
            </a:extLst>
          </p:cNvPr>
          <p:cNvSpPr txBox="1"/>
          <p:nvPr/>
        </p:nvSpPr>
        <p:spPr>
          <a:xfrm>
            <a:off x="8157393" y="4160315"/>
            <a:ext cx="4934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19</a:t>
            </a:r>
            <a:endParaRPr kumimoji="1" lang="ja-JP" altLang="en-US" sz="2000" dirty="0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DAF34A26-8529-45D3-B3AB-6ECA2189F0B4}"/>
              </a:ext>
            </a:extLst>
          </p:cNvPr>
          <p:cNvSpPr/>
          <p:nvPr/>
        </p:nvSpPr>
        <p:spPr>
          <a:xfrm rot="5400000">
            <a:off x="4214274" y="2573573"/>
            <a:ext cx="415286" cy="25444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ED795F16-A3AA-4A98-A039-6C4F41367614}"/>
              </a:ext>
            </a:extLst>
          </p:cNvPr>
          <p:cNvSpPr/>
          <p:nvPr/>
        </p:nvSpPr>
        <p:spPr>
          <a:xfrm rot="5400000">
            <a:off x="4027264" y="2163158"/>
            <a:ext cx="415286" cy="25444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86C5F49C-5BFF-4E89-BB65-0B7A7B2D1FC5}"/>
              </a:ext>
            </a:extLst>
          </p:cNvPr>
          <p:cNvSpPr/>
          <p:nvPr/>
        </p:nvSpPr>
        <p:spPr>
          <a:xfrm>
            <a:off x="8244915" y="2901394"/>
            <a:ext cx="303635" cy="409827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BF31625E-4F00-49A7-BADD-041F93C4EACE}"/>
              </a:ext>
            </a:extLst>
          </p:cNvPr>
          <p:cNvSpPr/>
          <p:nvPr/>
        </p:nvSpPr>
        <p:spPr>
          <a:xfrm>
            <a:off x="8244914" y="3308137"/>
            <a:ext cx="304983" cy="436026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51EC3820-F20A-4B8A-A0C9-1C2ADE50FC37}"/>
              </a:ext>
            </a:extLst>
          </p:cNvPr>
          <p:cNvSpPr txBox="1"/>
          <p:nvPr/>
        </p:nvSpPr>
        <p:spPr>
          <a:xfrm>
            <a:off x="8148907" y="3343863"/>
            <a:ext cx="474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14</a:t>
            </a:r>
            <a:endParaRPr kumimoji="1" lang="ja-JP" altLang="en-US" sz="2000" dirty="0"/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D82D92FF-2CD2-4ABE-B1A6-7576C834CD1E}"/>
              </a:ext>
            </a:extLst>
          </p:cNvPr>
          <p:cNvSpPr txBox="1"/>
          <p:nvPr/>
        </p:nvSpPr>
        <p:spPr>
          <a:xfrm>
            <a:off x="8145616" y="2927184"/>
            <a:ext cx="488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15</a:t>
            </a:r>
            <a:endParaRPr kumimoji="1" lang="ja-JP" altLang="en-US" sz="2000" dirty="0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7626C5F0-E28E-4377-9F74-1EB6C6DB56DE}"/>
              </a:ext>
            </a:extLst>
          </p:cNvPr>
          <p:cNvSpPr/>
          <p:nvPr/>
        </p:nvSpPr>
        <p:spPr>
          <a:xfrm rot="5400000">
            <a:off x="6470024" y="3380335"/>
            <a:ext cx="430280" cy="29653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8D2F715C-F6E0-4BE0-8C8A-EE614537517D}"/>
              </a:ext>
            </a:extLst>
          </p:cNvPr>
          <p:cNvSpPr/>
          <p:nvPr/>
        </p:nvSpPr>
        <p:spPr>
          <a:xfrm rot="5400000">
            <a:off x="6694814" y="2949805"/>
            <a:ext cx="430280" cy="29653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7AB92AC7-60AA-415A-8674-92E7EE7CB129}"/>
              </a:ext>
            </a:extLst>
          </p:cNvPr>
          <p:cNvSpPr txBox="1"/>
          <p:nvPr/>
        </p:nvSpPr>
        <p:spPr>
          <a:xfrm>
            <a:off x="6896769" y="3330693"/>
            <a:ext cx="44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16</a:t>
            </a:r>
            <a:endParaRPr kumimoji="1" lang="ja-JP" altLang="en-US" dirty="0"/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425F6EEE-BC6F-4896-9294-FA1BEA2EEF8F}"/>
              </a:ext>
            </a:extLst>
          </p:cNvPr>
          <p:cNvSpPr/>
          <p:nvPr/>
        </p:nvSpPr>
        <p:spPr>
          <a:xfrm rot="5400000">
            <a:off x="6911984" y="3380335"/>
            <a:ext cx="430280" cy="29653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81ECB859-F59D-426C-99AA-B0CC01EED9E7}"/>
              </a:ext>
            </a:extLst>
          </p:cNvPr>
          <p:cNvSpPr/>
          <p:nvPr/>
        </p:nvSpPr>
        <p:spPr>
          <a:xfrm rot="5400000">
            <a:off x="7129675" y="2935272"/>
            <a:ext cx="415286" cy="297684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45B88E23-A12D-4183-B0CA-2E908621ABBC}"/>
              </a:ext>
            </a:extLst>
          </p:cNvPr>
          <p:cNvSpPr/>
          <p:nvPr/>
        </p:nvSpPr>
        <p:spPr>
          <a:xfrm rot="5400000">
            <a:off x="7377552" y="3780024"/>
            <a:ext cx="403605" cy="30384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E341DA20-64FA-4C45-80A1-1E2F15F98EFF}"/>
              </a:ext>
            </a:extLst>
          </p:cNvPr>
          <p:cNvSpPr/>
          <p:nvPr/>
        </p:nvSpPr>
        <p:spPr>
          <a:xfrm rot="5400000">
            <a:off x="7616260" y="4213710"/>
            <a:ext cx="400076" cy="297761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AA34CC51-8B30-44A7-87C6-5EE11308F0FE}"/>
              </a:ext>
            </a:extLst>
          </p:cNvPr>
          <p:cNvCxnSpPr>
            <a:cxnSpLocks/>
          </p:cNvCxnSpPr>
          <p:nvPr/>
        </p:nvCxnSpPr>
        <p:spPr>
          <a:xfrm>
            <a:off x="455545" y="2493153"/>
            <a:ext cx="7927263" cy="210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820CEA84-3A87-4F68-B138-3455341BC756}"/>
              </a:ext>
            </a:extLst>
          </p:cNvPr>
          <p:cNvSpPr txBox="1"/>
          <p:nvPr/>
        </p:nvSpPr>
        <p:spPr>
          <a:xfrm>
            <a:off x="848442" y="5323524"/>
            <a:ext cx="7900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ja-JP" sz="3200" dirty="0">
                <a:latin typeface="Arial" panose="020B0604020202020204" pitchFamily="34" charset="0"/>
                <a:cs typeface="Arial" panose="020B0604020202020204" pitchFamily="34" charset="0"/>
              </a:rPr>
              <a:t> instructions * size </a:t>
            </a:r>
            <a:r>
              <a:rPr lang="en-US" altLang="ja-JP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ja-JP" sz="3200" dirty="0">
                <a:latin typeface="Arial" panose="020B0604020202020204" pitchFamily="34" charset="0"/>
                <a:cs typeface="Arial" panose="020B0604020202020204" pitchFamily="34" charset="0"/>
              </a:rPr>
              <a:t> buffers</a:t>
            </a:r>
            <a:endParaRPr lang="en-US" altLang="ja-JP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FA388FF7-FB2F-4C9E-A7F1-A25DA9BC5F4C}"/>
              </a:ext>
            </a:extLst>
          </p:cNvPr>
          <p:cNvSpPr txBox="1"/>
          <p:nvPr/>
        </p:nvSpPr>
        <p:spPr>
          <a:xfrm>
            <a:off x="99982" y="4720027"/>
            <a:ext cx="7694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maximum log file size : 12</a:t>
            </a:r>
            <a:endParaRPr lang="en-US" altLang="ja-JP" sz="3200" b="1" i="1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9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4000" b="1" dirty="0"/>
              <a:t>Near-Omniscient Debugging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134" name="コンテンツ プレースホルダー 2">
            <a:extLst>
              <a:ext uri="{FF2B5EF4-FFF2-40B4-BE49-F238E27FC236}">
                <a16:creationId xmlns:a16="http://schemas.microsoft.com/office/drawing/2014/main" id="{A171E021-6E8B-4909-99E9-759F8CE7B2E9}"/>
              </a:ext>
            </a:extLst>
          </p:cNvPr>
          <p:cNvSpPr txBox="1">
            <a:spLocks/>
          </p:cNvSpPr>
          <p:nvPr/>
        </p:nvSpPr>
        <p:spPr bwMode="auto">
          <a:xfrm>
            <a:off x="112889" y="1730304"/>
            <a:ext cx="9031111" cy="3818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ja-JP" kern="0" dirty="0"/>
              <a:t>DaCapo Benchmarks</a:t>
            </a:r>
            <a:r>
              <a:rPr lang="en-US" altLang="ja-JP" sz="2400" kern="0" dirty="0"/>
              <a:t>[2]</a:t>
            </a:r>
            <a:endParaRPr lang="en-US" altLang="ja-JP" kern="0" dirty="0"/>
          </a:p>
          <a:p>
            <a:r>
              <a:rPr lang="en-US" altLang="ja-JP" kern="0" dirty="0"/>
              <a:t>File size:</a:t>
            </a:r>
          </a:p>
          <a:p>
            <a:pPr marL="457200" lvl="1" indent="0">
              <a:buNone/>
            </a:pPr>
            <a:r>
              <a:rPr lang="en-US" altLang="ja-JP" kern="0" dirty="0"/>
              <a:t>		</a:t>
            </a:r>
            <a:r>
              <a:rPr lang="en-US" altLang="ja-JP" sz="3600" kern="0" dirty="0"/>
              <a:t>43.5GB </a:t>
            </a:r>
            <a:r>
              <a:rPr lang="ja-JP" altLang="en-US" sz="3600" kern="0" dirty="0"/>
              <a:t>→ </a:t>
            </a:r>
            <a:r>
              <a:rPr lang="en-US" altLang="ja-JP" sz="3600" kern="0" dirty="0"/>
              <a:t>4.1MB</a:t>
            </a:r>
            <a:r>
              <a:rPr lang="en-US" altLang="ja-JP" sz="3200" kern="0" dirty="0"/>
              <a:t> </a:t>
            </a:r>
            <a:r>
              <a:rPr lang="en-US" altLang="ja-JP" kern="0" dirty="0"/>
              <a:t>(max 64 times / inst.)</a:t>
            </a:r>
          </a:p>
          <a:p>
            <a:pPr marL="457200" lvl="1" indent="0">
              <a:buNone/>
            </a:pPr>
            <a:endParaRPr lang="en-US" altLang="ja-JP" kern="0" dirty="0"/>
          </a:p>
          <a:p>
            <a:r>
              <a:rPr lang="en-US" altLang="ja-JP" kern="0" dirty="0"/>
              <a:t>Accuracy of data dependencies: </a:t>
            </a:r>
            <a:br>
              <a:rPr lang="en-US" altLang="ja-JP" kern="0" dirty="0"/>
            </a:br>
            <a:r>
              <a:rPr lang="en-US" altLang="ja-JP" kern="0" dirty="0"/>
              <a:t>		precision </a:t>
            </a:r>
            <a:r>
              <a:rPr lang="en-US" altLang="ja-JP" sz="3600" kern="0" dirty="0"/>
              <a:t>0.9</a:t>
            </a:r>
            <a:r>
              <a:rPr lang="en-US" altLang="ja-JP" kern="0" dirty="0"/>
              <a:t>, recall </a:t>
            </a:r>
            <a:r>
              <a:rPr lang="en-US" altLang="ja-JP" sz="3600" kern="0" dirty="0"/>
              <a:t>0.8</a:t>
            </a:r>
            <a:endParaRPr lang="en-US" altLang="ja-JP" kern="0" dirty="0"/>
          </a:p>
        </p:txBody>
      </p:sp>
    </p:spTree>
    <p:extLst>
      <p:ext uri="{BB962C8B-B14F-4D97-AF65-F5344CB8AC3E}">
        <p14:creationId xmlns:p14="http://schemas.microsoft.com/office/powerpoint/2010/main" val="1520780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/>
              <a:t>Trace Viewer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1"/>
          </a:xfrm>
        </p:spPr>
        <p:txBody>
          <a:bodyPr/>
          <a:lstStyle/>
          <a:p>
            <a:r>
              <a:rPr lang="en-US" altLang="ja-JP" dirty="0"/>
              <a:t>Show</a:t>
            </a:r>
            <a:r>
              <a:rPr lang="ja-JP" altLang="en-US" dirty="0"/>
              <a:t> </a:t>
            </a:r>
            <a:r>
              <a:rPr lang="en-US" altLang="ja-JP" dirty="0"/>
              <a:t>recorded variable</a:t>
            </a:r>
            <a:r>
              <a:rPr lang="ja-JP" altLang="en-US" dirty="0"/>
              <a:t> </a:t>
            </a:r>
            <a:r>
              <a:rPr lang="en-US" altLang="ja-JP" dirty="0"/>
              <a:t>values</a:t>
            </a:r>
          </a:p>
          <a:p>
            <a:r>
              <a:rPr lang="en-US" altLang="ja-JP" dirty="0"/>
              <a:t>Demo</a:t>
            </a:r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782" y="2925763"/>
            <a:ext cx="3649879" cy="357935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396" y="3362394"/>
            <a:ext cx="142472" cy="24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745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1143000"/>
          </a:xfrm>
        </p:spPr>
        <p:txBody>
          <a:bodyPr/>
          <a:lstStyle/>
          <a:p>
            <a:r>
              <a:rPr lang="en-US" altLang="ja-JP" b="1" dirty="0"/>
              <a:t>Summary</a:t>
            </a:r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  <p:pic>
        <p:nvPicPr>
          <p:cNvPr id="74" name="図 73">
            <a:extLst>
              <a:ext uri="{FF2B5EF4-FFF2-40B4-BE49-F238E27FC236}">
                <a16:creationId xmlns:a16="http://schemas.microsoft.com/office/drawing/2014/main" id="{E5103772-10D2-40D2-B986-A9E8B1A884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29"/>
          <a:stretch/>
        </p:blipFill>
        <p:spPr>
          <a:xfrm>
            <a:off x="4869764" y="2664348"/>
            <a:ext cx="4054933" cy="4118560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B79053FA-0430-40F9-819E-ECCA69B5803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43"/>
          <a:stretch/>
        </p:blipFill>
        <p:spPr>
          <a:xfrm>
            <a:off x="219303" y="2668108"/>
            <a:ext cx="4942071" cy="3318354"/>
          </a:xfrm>
          <a:prstGeom prst="rect">
            <a:avLst/>
          </a:prstGeom>
        </p:spPr>
      </p:pic>
      <p:sp>
        <p:nvSpPr>
          <p:cNvPr id="77" name="コンテンツ プレースホルダー 2">
            <a:extLst>
              <a:ext uri="{FF2B5EF4-FFF2-40B4-BE49-F238E27FC236}">
                <a16:creationId xmlns:a16="http://schemas.microsoft.com/office/drawing/2014/main" id="{A3BEA2C8-E31C-4C03-8C5A-32EF284E7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4157" y="1430265"/>
            <a:ext cx="5804574" cy="613321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/>
              <a:t>Near-Omniscient Debugging</a:t>
            </a:r>
          </a:p>
        </p:txBody>
      </p:sp>
      <p:sp>
        <p:nvSpPr>
          <p:cNvPr id="78" name="コンテンツ プレースホルダー 2">
            <a:extLst>
              <a:ext uri="{FF2B5EF4-FFF2-40B4-BE49-F238E27FC236}">
                <a16:creationId xmlns:a16="http://schemas.microsoft.com/office/drawing/2014/main" id="{6BD121A0-3EAA-465F-B34A-A74A9AE14E0C}"/>
              </a:ext>
            </a:extLst>
          </p:cNvPr>
          <p:cNvSpPr txBox="1">
            <a:spLocks/>
          </p:cNvSpPr>
          <p:nvPr/>
        </p:nvSpPr>
        <p:spPr bwMode="auto">
          <a:xfrm>
            <a:off x="209303" y="2012527"/>
            <a:ext cx="2481035" cy="613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kern="0" dirty="0"/>
              <a:t>Recording</a:t>
            </a:r>
          </a:p>
        </p:txBody>
      </p:sp>
      <p:sp>
        <p:nvSpPr>
          <p:cNvPr id="79" name="コンテンツ プレースホルダー 2">
            <a:extLst>
              <a:ext uri="{FF2B5EF4-FFF2-40B4-BE49-F238E27FC236}">
                <a16:creationId xmlns:a16="http://schemas.microsoft.com/office/drawing/2014/main" id="{06C028F1-E6B9-4D9B-8ECA-97095D7D1363}"/>
              </a:ext>
            </a:extLst>
          </p:cNvPr>
          <p:cNvSpPr txBox="1">
            <a:spLocks/>
          </p:cNvSpPr>
          <p:nvPr/>
        </p:nvSpPr>
        <p:spPr bwMode="auto">
          <a:xfrm>
            <a:off x="4869764" y="2001847"/>
            <a:ext cx="2481035" cy="613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kern="0" dirty="0"/>
              <a:t>Visualizing</a:t>
            </a:r>
          </a:p>
        </p:txBody>
      </p:sp>
    </p:spTree>
    <p:extLst>
      <p:ext uri="{BB962C8B-B14F-4D97-AF65-F5344CB8AC3E}">
        <p14:creationId xmlns:p14="http://schemas.microsoft.com/office/powerpoint/2010/main" val="780275855"/>
      </p:ext>
    </p:extLst>
  </p:cSld>
  <p:clrMapOvr>
    <a:masterClrMapping/>
  </p:clrMapOvr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70409</TotalTime>
  <Words>976</Words>
  <Application>Microsoft Office PowerPoint</Application>
  <PresentationFormat>画面に合わせる (4:3)</PresentationFormat>
  <Paragraphs>188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ＭＳ Ｐゴシック</vt:lpstr>
      <vt:lpstr>メイリオ</vt:lpstr>
      <vt:lpstr>Arial</vt:lpstr>
      <vt:lpstr>Calibri</vt:lpstr>
      <vt:lpstr>Segoe UI</vt:lpstr>
      <vt:lpstr>Sel-CoolMetal-white</vt:lpstr>
      <vt:lpstr>Near-Omniscient Debugging for Java   Using Size-Limited Execution Trace</vt:lpstr>
      <vt:lpstr>Logging</vt:lpstr>
      <vt:lpstr>Omniscient Debugging</vt:lpstr>
      <vt:lpstr>Log Reduction </vt:lpstr>
      <vt:lpstr>Near-Omniscient Debugging</vt:lpstr>
      <vt:lpstr>Near-Omniscient Debugging</vt:lpstr>
      <vt:lpstr>Near-Omniscient Debugging</vt:lpstr>
      <vt:lpstr>Trace Viewer</vt:lpstr>
      <vt:lpstr>Summary</vt:lpstr>
      <vt:lpstr>Our Demonstration Website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2015年度 第1回 中間報告</dc:title>
  <dc:creator>s-numata</dc:creator>
  <cp:lastModifiedBy>k-simari</cp:lastModifiedBy>
  <cp:revision>1181</cp:revision>
  <cp:lastPrinted>2017-05-16T05:33:23Z</cp:lastPrinted>
  <dcterms:created xsi:type="dcterms:W3CDTF">2015-11-09T07:10:03Z</dcterms:created>
  <dcterms:modified xsi:type="dcterms:W3CDTF">2019-10-04T19:52:19Z</dcterms:modified>
</cp:coreProperties>
</file>