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479" r:id="rId3"/>
    <p:sldId id="456" r:id="rId4"/>
    <p:sldId id="425" r:id="rId5"/>
    <p:sldId id="457" r:id="rId6"/>
    <p:sldId id="491" r:id="rId7"/>
    <p:sldId id="502" r:id="rId8"/>
    <p:sldId id="428" r:id="rId9"/>
    <p:sldId id="501" r:id="rId10"/>
    <p:sldId id="503" r:id="rId11"/>
    <p:sldId id="460" r:id="rId12"/>
    <p:sldId id="463" r:id="rId13"/>
    <p:sldId id="494" r:id="rId14"/>
    <p:sldId id="464" r:id="rId15"/>
    <p:sldId id="465" r:id="rId16"/>
    <p:sldId id="466" r:id="rId17"/>
    <p:sldId id="467" r:id="rId18"/>
    <p:sldId id="495" r:id="rId19"/>
    <p:sldId id="496" r:id="rId20"/>
    <p:sldId id="497" r:id="rId21"/>
    <p:sldId id="468" r:id="rId22"/>
    <p:sldId id="469" r:id="rId23"/>
    <p:sldId id="470" r:id="rId24"/>
    <p:sldId id="471" r:id="rId25"/>
    <p:sldId id="472" r:id="rId26"/>
    <p:sldId id="473" r:id="rId27"/>
    <p:sldId id="508" r:id="rId28"/>
    <p:sldId id="480" r:id="rId29"/>
    <p:sldId id="481" r:id="rId30"/>
    <p:sldId id="498" r:id="rId31"/>
    <p:sldId id="499" r:id="rId32"/>
    <p:sldId id="482" r:id="rId33"/>
    <p:sldId id="490" r:id="rId34"/>
    <p:sldId id="484" r:id="rId35"/>
    <p:sldId id="485" r:id="rId36"/>
    <p:sldId id="486" r:id="rId37"/>
    <p:sldId id="507" r:id="rId38"/>
    <p:sldId id="500" r:id="rId39"/>
    <p:sldId id="487" r:id="rId40"/>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1BECAA4-51CB-4FB2-A0E6-C06CFF4FA989}">
          <p14:sldIdLst>
            <p14:sldId id="256"/>
            <p14:sldId id="479"/>
            <p14:sldId id="456"/>
            <p14:sldId id="425"/>
            <p14:sldId id="457"/>
            <p14:sldId id="491"/>
            <p14:sldId id="502"/>
            <p14:sldId id="428"/>
            <p14:sldId id="501"/>
            <p14:sldId id="503"/>
            <p14:sldId id="460"/>
            <p14:sldId id="463"/>
            <p14:sldId id="494"/>
            <p14:sldId id="464"/>
            <p14:sldId id="465"/>
            <p14:sldId id="466"/>
            <p14:sldId id="467"/>
            <p14:sldId id="495"/>
            <p14:sldId id="496"/>
            <p14:sldId id="497"/>
            <p14:sldId id="468"/>
            <p14:sldId id="469"/>
            <p14:sldId id="470"/>
            <p14:sldId id="471"/>
            <p14:sldId id="472"/>
            <p14:sldId id="473"/>
            <p14:sldId id="508"/>
            <p14:sldId id="480"/>
            <p14:sldId id="481"/>
            <p14:sldId id="498"/>
            <p14:sldId id="499"/>
            <p14:sldId id="482"/>
            <p14:sldId id="490"/>
            <p14:sldId id="484"/>
            <p14:sldId id="485"/>
            <p14:sldId id="486"/>
            <p14:sldId id="507"/>
            <p14:sldId id="500"/>
            <p14:sldId id="4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wlett-Packard Company" initials="HC" lastIdx="2" clrIdx="6">
    <p:extLst/>
  </p:cmAuthor>
  <p:cmAuthor id="1" name="m-tys@ist.osaka-u.ac.jp" initials="m" lastIdx="31" clrIdx="0">
    <p:extLst/>
  </p:cmAuthor>
  <p:cmAuthor id="2" name="原口 公輔" initials="原口" lastIdx="22" clrIdx="1">
    <p:extLst/>
  </p:cmAuthor>
  <p:cmAuthor id="3" name="原口 公輔" initials="原口 [2]" lastIdx="1" clrIdx="2">
    <p:extLst/>
  </p:cmAuthor>
  <p:cmAuthor id="4" name="原口 公輔" initials="原口 [3]" lastIdx="1" clrIdx="3">
    <p:extLst/>
  </p:cmAuthor>
  <p:cmAuthor id="5" name="原口 公輔" initials="原口 [4]" lastIdx="1" clrIdx="4">
    <p:extLst/>
  </p:cmAuthor>
  <p:cmAuthor id="6" name="原口 公輔" initials="原口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0D6"/>
    <a:srgbClr val="DFEFF1"/>
    <a:srgbClr val="8585D7"/>
    <a:srgbClr val="A6A6E2"/>
    <a:srgbClr val="DCDCF4"/>
    <a:srgbClr val="7171D1"/>
    <a:srgbClr val="4040C0"/>
    <a:srgbClr val="7575D1"/>
    <a:srgbClr val="D6ECEE"/>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2979" autoAdjust="0"/>
  </p:normalViewPr>
  <p:slideViewPr>
    <p:cSldViewPr snapToGrid="0">
      <p:cViewPr varScale="1">
        <p:scale>
          <a:sx n="71" d="100"/>
          <a:sy n="71" d="100"/>
        </p:scale>
        <p:origin x="1790" y="43"/>
      </p:cViewPr>
      <p:guideLst/>
    </p:cSldViewPr>
  </p:slideViewPr>
  <p:outlineViewPr>
    <p:cViewPr>
      <p:scale>
        <a:sx n="33" d="100"/>
        <a:sy n="33" d="100"/>
      </p:scale>
      <p:origin x="0" y="-2118"/>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19-10-23T13:34:26.362" idx="2">
    <p:pos x="1938" y="322"/>
    <p:text>問題IDにすべきとのことでしたが，ID489Aが見にくくて，「ID489A」→「489A」に戻したやり取りを論文執筆中に行った記憶があるため，IDをつけずにいます</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7723" cy="498454"/>
          </a:xfrm>
          <a:prstGeom prst="rect">
            <a:avLst/>
          </a:prstGeom>
        </p:spPr>
        <p:txBody>
          <a:bodyPr vert="horz" lIns="91383" tIns="45692" rIns="91383"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2" y="2"/>
            <a:ext cx="2947723" cy="498454"/>
          </a:xfrm>
          <a:prstGeom prst="rect">
            <a:avLst/>
          </a:prstGeom>
        </p:spPr>
        <p:txBody>
          <a:bodyPr vert="horz" lIns="91383" tIns="45692" rIns="91383" bIns="45692" rtlCol="0"/>
          <a:lstStyle>
            <a:lvl1pPr algn="r">
              <a:defRPr sz="1200"/>
            </a:lvl1pPr>
          </a:lstStyle>
          <a:p>
            <a:fld id="{866F71A6-5B75-4903-A772-EB260883F219}" type="datetimeFigureOut">
              <a:rPr kumimoji="1" lang="ja-JP" altLang="en-US" smtClean="0"/>
              <a:t>2019/10/25</a:t>
            </a:fld>
            <a:endParaRPr kumimoji="1" lang="ja-JP" altLang="en-US"/>
          </a:p>
        </p:txBody>
      </p:sp>
      <p:sp>
        <p:nvSpPr>
          <p:cNvPr id="4" name="フッター プレースホルダー 3"/>
          <p:cNvSpPr>
            <a:spLocks noGrp="1"/>
          </p:cNvSpPr>
          <p:nvPr>
            <p:ph type="ftr" sz="quarter" idx="2"/>
          </p:nvPr>
        </p:nvSpPr>
        <p:spPr>
          <a:xfrm>
            <a:off x="5" y="9436125"/>
            <a:ext cx="2947723" cy="498454"/>
          </a:xfrm>
          <a:prstGeom prst="rect">
            <a:avLst/>
          </a:prstGeom>
        </p:spPr>
        <p:txBody>
          <a:bodyPr vert="horz" lIns="91383" tIns="45692" rIns="91383"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2" y="9436125"/>
            <a:ext cx="2947723" cy="498454"/>
          </a:xfrm>
          <a:prstGeom prst="rect">
            <a:avLst/>
          </a:prstGeom>
        </p:spPr>
        <p:txBody>
          <a:bodyPr vert="horz" lIns="91383" tIns="45692" rIns="91383" bIns="45692" rtlCol="0" anchor="b"/>
          <a:lstStyle>
            <a:lvl1pPr algn="r">
              <a:defRPr sz="1200"/>
            </a:lvl1pPr>
          </a:lstStyle>
          <a:p>
            <a:fld id="{2B7A2266-9AC5-4FD3-9CBA-8D36AA8603B3}" type="slidenum">
              <a:rPr kumimoji="1" lang="ja-JP" altLang="en-US" smtClean="0"/>
              <a:t>‹#›</a:t>
            </a:fld>
            <a:endParaRPr kumimoji="1" lang="ja-JP" altLang="en-US"/>
          </a:p>
        </p:txBody>
      </p:sp>
    </p:spTree>
    <p:extLst>
      <p:ext uri="{BB962C8B-B14F-4D97-AF65-F5344CB8AC3E}">
        <p14:creationId xmlns:p14="http://schemas.microsoft.com/office/powerpoint/2010/main" val="186521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7723" cy="498454"/>
          </a:xfrm>
          <a:prstGeom prst="rect">
            <a:avLst/>
          </a:prstGeom>
        </p:spPr>
        <p:txBody>
          <a:bodyPr vert="horz" lIns="91383" tIns="45692" rIns="91383" bIns="456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2" y="2"/>
            <a:ext cx="2947723" cy="498454"/>
          </a:xfrm>
          <a:prstGeom prst="rect">
            <a:avLst/>
          </a:prstGeom>
        </p:spPr>
        <p:txBody>
          <a:bodyPr vert="horz" lIns="91383" tIns="45692" rIns="91383" bIns="45692" rtlCol="0"/>
          <a:lstStyle>
            <a:lvl1pPr algn="r">
              <a:defRPr sz="1200"/>
            </a:lvl1pPr>
          </a:lstStyle>
          <a:p>
            <a:fld id="{BACCDF20-5356-41AF-934D-D1585EF155C3}" type="datetimeFigureOut">
              <a:rPr kumimoji="1" lang="ja-JP" altLang="en-US" smtClean="0"/>
              <a:t>2019/10/25</a:t>
            </a:fld>
            <a:endParaRPr kumimoji="1" lang="ja-JP" altLang="en-US"/>
          </a:p>
        </p:txBody>
      </p:sp>
      <p:sp>
        <p:nvSpPr>
          <p:cNvPr id="4" name="スライド イメージ プレースホルダー 3"/>
          <p:cNvSpPr>
            <a:spLocks noGrp="1" noRot="1" noChangeAspect="1"/>
          </p:cNvSpPr>
          <p:nvPr>
            <p:ph type="sldImg" idx="2"/>
          </p:nvPr>
        </p:nvSpPr>
        <p:spPr>
          <a:xfrm>
            <a:off x="1168400" y="1244600"/>
            <a:ext cx="4465638" cy="3351213"/>
          </a:xfrm>
          <a:prstGeom prst="rect">
            <a:avLst/>
          </a:prstGeom>
          <a:noFill/>
          <a:ln w="12700">
            <a:solidFill>
              <a:prstClr val="black"/>
            </a:solidFill>
          </a:ln>
        </p:spPr>
        <p:txBody>
          <a:bodyPr vert="horz" lIns="91383" tIns="45692" rIns="91383" bIns="45692" rtlCol="0" anchor="ctr"/>
          <a:lstStyle/>
          <a:p>
            <a:endParaRPr lang="ja-JP" altLang="en-US"/>
          </a:p>
        </p:txBody>
      </p:sp>
      <p:sp>
        <p:nvSpPr>
          <p:cNvPr id="5" name="ノート プレースホルダー 4"/>
          <p:cNvSpPr>
            <a:spLocks noGrp="1"/>
          </p:cNvSpPr>
          <p:nvPr>
            <p:ph type="body" sz="quarter" idx="3"/>
          </p:nvPr>
        </p:nvSpPr>
        <p:spPr>
          <a:xfrm>
            <a:off x="680245" y="4781017"/>
            <a:ext cx="5441950" cy="3911739"/>
          </a:xfrm>
          <a:prstGeom prst="rect">
            <a:avLst/>
          </a:prstGeom>
        </p:spPr>
        <p:txBody>
          <a:bodyPr vert="horz" lIns="91383" tIns="45692" rIns="91383"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36125"/>
            <a:ext cx="2947723" cy="498454"/>
          </a:xfrm>
          <a:prstGeom prst="rect">
            <a:avLst/>
          </a:prstGeom>
        </p:spPr>
        <p:txBody>
          <a:bodyPr vert="horz" lIns="91383" tIns="45692" rIns="91383" bIns="456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2" y="9436125"/>
            <a:ext cx="2947723" cy="498454"/>
          </a:xfrm>
          <a:prstGeom prst="rect">
            <a:avLst/>
          </a:prstGeom>
        </p:spPr>
        <p:txBody>
          <a:bodyPr vert="horz" lIns="91383" tIns="45692" rIns="91383" bIns="45692" rtlCol="0" anchor="b"/>
          <a:lstStyle>
            <a:lvl1pPr algn="r">
              <a:defRPr sz="1200"/>
            </a:lvl1pPr>
          </a:lstStyle>
          <a:p>
            <a:fld id="{D2374D27-0F67-48CA-837D-1C6707F35CE6}" type="slidenum">
              <a:rPr kumimoji="1" lang="ja-JP" altLang="en-US" smtClean="0"/>
              <a:t>‹#›</a:t>
            </a:fld>
            <a:endParaRPr kumimoji="1" lang="ja-JP" altLang="en-US"/>
          </a:p>
        </p:txBody>
      </p:sp>
    </p:spTree>
    <p:extLst>
      <p:ext uri="{BB962C8B-B14F-4D97-AF65-F5344CB8AC3E}">
        <p14:creationId xmlns:p14="http://schemas.microsoft.com/office/powerpoint/2010/main" val="3845073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それでは，大阪大学の原口が</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ソースコードメトリクスを用いたプログラミングコンテストの類似解答群の検出</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という題目で発表いたします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a:t>
            </a:fld>
            <a:endParaRPr kumimoji="1" lang="ja-JP" altLang="en-US"/>
          </a:p>
        </p:txBody>
      </p:sp>
    </p:spTree>
    <p:extLst>
      <p:ext uri="{BB962C8B-B14F-4D97-AF65-F5344CB8AC3E}">
        <p14:creationId xmlns:p14="http://schemas.microsoft.com/office/powerpoint/2010/main" val="34587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ja-JP" altLang="en-US" dirty="0"/>
              <a:t>グラフ作成後，システムのユーザはこのグラフに新しいソースコードを入力します</a:t>
            </a:r>
          </a:p>
          <a:p>
            <a:pPr marL="0" lvl="0" indent="0" algn="l" rtl="0">
              <a:spcBef>
                <a:spcPts val="0"/>
              </a:spcBef>
              <a:spcAft>
                <a:spcPts val="0"/>
              </a:spcAft>
              <a:buClr>
                <a:schemeClr val="dk1"/>
              </a:buClr>
              <a:buFont typeface="Arial"/>
              <a:buNone/>
            </a:pPr>
            <a:r>
              <a:rPr lang="ja-JP" altLang="en-US" dirty="0"/>
              <a:t>システムはグラフの点の中から，クラスタリングに用いた情報においてもっとも類似したソースコードが含まれるクラスタとその近傍にあるクラスタに含まれるソースコードをユーザに提示します．</a:t>
            </a:r>
          </a:p>
          <a:p>
            <a:pPr marL="0" lvl="0" indent="0" algn="l" rtl="0">
              <a:spcBef>
                <a:spcPts val="0"/>
              </a:spcBef>
              <a:spcAft>
                <a:spcPts val="0"/>
              </a:spcAft>
              <a:buClr>
                <a:schemeClr val="dk1"/>
              </a:buClr>
              <a:buFont typeface="Arial"/>
              <a:buNone/>
            </a:pPr>
            <a:endParaRPr lang="ja-JP" altLang="en-US" dirty="0"/>
          </a:p>
          <a:p>
            <a:pPr marL="0" lvl="0" indent="0" algn="l" rtl="0">
              <a:spcBef>
                <a:spcPts val="0"/>
              </a:spcBef>
              <a:spcAft>
                <a:spcPts val="0"/>
              </a:spcAft>
              <a:buClr>
                <a:schemeClr val="dk1"/>
              </a:buClr>
              <a:buFont typeface="Arial"/>
              <a:buNone/>
            </a:pPr>
            <a:r>
              <a:rPr lang="ja-JP" altLang="en-US" dirty="0"/>
              <a:t>ユーザは語彙的に類似していて性能的に少しいいソースコードを参考にできるため，徐々に優れたソースコードを記述できるようになります．</a:t>
            </a:r>
            <a:r>
              <a:rPr lang="en-US" altLang="ja-JP" dirty="0"/>
              <a:t>(14:35 or -5:25)</a:t>
            </a:r>
            <a:endParaRPr lang="ja-JP" altLang="en-US" dirty="0"/>
          </a:p>
          <a:p>
            <a:pPr marL="0" lvl="0" indent="0" algn="l" rtl="0">
              <a:spcBef>
                <a:spcPts val="0"/>
              </a:spcBef>
              <a:spcAft>
                <a:spcPts val="0"/>
              </a:spcAft>
              <a:buNone/>
            </a:pPr>
            <a:endParaRPr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10</a:t>
            </a:fld>
            <a:endParaRPr kumimoji="1" lang="ja-JP" altLang="en-US"/>
          </a:p>
        </p:txBody>
      </p:sp>
    </p:spTree>
    <p:extLst>
      <p:ext uri="{BB962C8B-B14F-4D97-AF65-F5344CB8AC3E}">
        <p14:creationId xmlns:p14="http://schemas.microsoft.com/office/powerpoint/2010/main" val="336498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次に，堤によって行われた，</a:t>
            </a:r>
            <a:r>
              <a:rPr lang="ja-JP" altLang="en-US" sz="1200" dirty="0"/>
              <a:t>プログラミングコンテスト 初級者・ 上級者間における ソースコード特徴量の比較です．</a:t>
            </a:r>
            <a:endParaRPr lang="en-US" altLang="ja-JP" sz="1200" dirty="0"/>
          </a:p>
          <a:p>
            <a:r>
              <a:rPr lang="ja-JP" altLang="en-US" sz="1200" dirty="0"/>
              <a:t>先程も述べたようにプログラミングコンテストは各コンテストの成績で，レートが定まるのですが，初級者，上級者とは，上位</a:t>
            </a:r>
            <a:r>
              <a:rPr lang="en-US" altLang="ja-JP" sz="1200" dirty="0"/>
              <a:t>25%</a:t>
            </a:r>
            <a:r>
              <a:rPr lang="ja-JP" altLang="en-US" sz="1200" dirty="0"/>
              <a:t>のユーザと下位</a:t>
            </a:r>
            <a:r>
              <a:rPr lang="en-US" altLang="ja-JP" sz="1200" dirty="0"/>
              <a:t>25%</a:t>
            </a:r>
            <a:r>
              <a:rPr lang="ja-JP" altLang="en-US" sz="1200" dirty="0"/>
              <a:t>のユーザを指します．</a:t>
            </a:r>
            <a:endParaRPr lang="en-US" altLang="ja-JP" sz="1200" dirty="0"/>
          </a:p>
          <a:p>
            <a:r>
              <a:rPr lang="ja-JP" altLang="en-US" sz="1200" dirty="0"/>
              <a:t>この研究の一部の実験で，初級者上級者間のソースコードのメトリクス分布の調査が行われました．</a:t>
            </a:r>
            <a:endParaRPr lang="en-US" altLang="ja-JP" sz="1200" dirty="0"/>
          </a:p>
          <a:p>
            <a:pPr marL="457200" indent="-457200">
              <a:buFont typeface="Arial" charset="0"/>
              <a:buChar char="•"/>
            </a:pPr>
            <a:r>
              <a:rPr lang="ja-JP" altLang="en-US" sz="1200" dirty="0">
                <a:solidFill>
                  <a:schemeClr val="tx1"/>
                </a:solidFill>
              </a:rPr>
              <a:t>上級者は，関数の数、行数が多い</a:t>
            </a:r>
            <a:endParaRPr lang="en-US" altLang="ja-JP" sz="1200" dirty="0">
              <a:solidFill>
                <a:schemeClr val="tx1"/>
              </a:solidFill>
            </a:endParaRPr>
          </a:p>
          <a:p>
            <a:pPr marL="457200" indent="-457200">
              <a:buFont typeface="Arial" charset="0"/>
              <a:buChar char="•"/>
            </a:pPr>
            <a:r>
              <a:rPr lang="ja-JP" altLang="en-US" sz="1200" dirty="0">
                <a:solidFill>
                  <a:schemeClr val="tx1"/>
                </a:solidFill>
              </a:rPr>
              <a:t>初級者は，ネストの深く，複雑度が高い</a:t>
            </a:r>
            <a:endParaRPr lang="en-US" altLang="ja-JP" sz="1200" dirty="0">
              <a:solidFill>
                <a:schemeClr val="tx1"/>
              </a:solidFill>
            </a:endParaRPr>
          </a:p>
          <a:p>
            <a:pPr marL="457200" indent="-457200">
              <a:buFont typeface="Arial" charset="0"/>
              <a:buChar char="•"/>
            </a:pPr>
            <a:endParaRPr lang="en-US" altLang="ja-JP" sz="1200" dirty="0">
              <a:solidFill>
                <a:schemeClr val="tx1"/>
              </a:solidFill>
            </a:endParaRPr>
          </a:p>
          <a:p>
            <a:pPr marL="0" indent="0">
              <a:buFont typeface="Arial" charset="0"/>
              <a:buNone/>
            </a:pPr>
            <a:r>
              <a:rPr lang="ja-JP" altLang="en-US" sz="1200" dirty="0">
                <a:solidFill>
                  <a:schemeClr val="tx1"/>
                </a:solidFill>
              </a:rPr>
              <a:t>という傾向の違いがみられました。</a:t>
            </a:r>
            <a:endParaRPr lang="en-US" altLang="ja-JP" sz="1200" dirty="0">
              <a:solidFill>
                <a:schemeClr val="tx1"/>
              </a:solidFill>
            </a:endParaRPr>
          </a:p>
          <a:p>
            <a:endParaRPr lang="en-US" altLang="ja-JP" sz="1200" dirty="0"/>
          </a:p>
        </p:txBody>
      </p:sp>
      <p:sp>
        <p:nvSpPr>
          <p:cNvPr id="4" name="Slide Number Placeholder 3"/>
          <p:cNvSpPr>
            <a:spLocks noGrp="1"/>
          </p:cNvSpPr>
          <p:nvPr>
            <p:ph type="sldNum" sz="quarter" idx="10"/>
          </p:nvPr>
        </p:nvSpPr>
        <p:spPr/>
        <p:txBody>
          <a:bodyPr/>
          <a:lstStyle/>
          <a:p>
            <a:fld id="{D2374D27-0F67-48CA-837D-1C6707F35CE6}" type="slidenum">
              <a:rPr kumimoji="1" lang="ja-JP" altLang="en-US" smtClean="0"/>
              <a:t>11</a:t>
            </a:fld>
            <a:endParaRPr kumimoji="1" lang="ja-JP" altLang="en-US"/>
          </a:p>
        </p:txBody>
      </p:sp>
    </p:spTree>
    <p:extLst>
      <p:ext uri="{BB962C8B-B14F-4D97-AF65-F5344CB8AC3E}">
        <p14:creationId xmlns:p14="http://schemas.microsoft.com/office/powerpoint/2010/main" val="337189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これらの関連研究を踏まえると、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解答提示システム</a:t>
            </a:r>
            <a:r>
              <a:rPr kumimoji="1" lang="en-US" altLang="ja-JP" dirty="0"/>
              <a:t>TAMBA</a:t>
            </a:r>
            <a:r>
              <a:rPr kumimoji="1" lang="ja-JP" altLang="en-US" dirty="0"/>
              <a:t>解答の分類に際して用いられているのは実行時間，使用メモリ，正誤結果，コードサイズであり，コードサイズ以外のソースコードメトリクスが用いられていません．</a:t>
            </a:r>
            <a:endParaRPr kumimoji="1" lang="en-US" altLang="ja-JP" dirty="0"/>
          </a:p>
          <a:p>
            <a:r>
              <a:rPr kumimoji="1" lang="ja-JP" altLang="en-US" dirty="0"/>
              <a:t>堤の研究によって，プログラミングコンテストに提出されるソースコードのソースコードメトリクスは，ユーザのレートによって異なる傾向があることが示されています．</a:t>
            </a:r>
            <a:endParaRPr kumimoji="1" lang="en-US" altLang="ja-JP" dirty="0"/>
          </a:p>
          <a:p>
            <a:endParaRPr kumimoji="1" lang="en-US" altLang="ja-JP" dirty="0"/>
          </a:p>
          <a:p>
            <a:r>
              <a:rPr kumimoji="1" lang="ja-JP" altLang="en-US" dirty="0"/>
              <a:t>”</a:t>
            </a:r>
            <a:r>
              <a:rPr kumimoji="1" lang="en-US" altLang="ja-JP" dirty="0"/>
              <a:t>TAMBA</a:t>
            </a:r>
            <a:r>
              <a:rPr kumimoji="1" lang="ja-JP" altLang="en-US" dirty="0"/>
              <a:t>はユーザの学習支援を行いますが“，堤の研究を踏まえるとソースコードメトリクスを分類に際して考慮することで，ユーザの学習レベルにより近い解答を提示できる可能性があると考えました．</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12</a:t>
            </a:fld>
            <a:endParaRPr kumimoji="1" lang="ja-JP" altLang="en-US"/>
          </a:p>
        </p:txBody>
      </p:sp>
    </p:spTree>
    <p:extLst>
      <p:ext uri="{BB962C8B-B14F-4D97-AF65-F5344CB8AC3E}">
        <p14:creationId xmlns:p14="http://schemas.microsoft.com/office/powerpoint/2010/main" val="19599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そこで、本研究では、よりプログラミング学習を行うユーザの学習レベルに合った提案ができることを目指します</a:t>
            </a:r>
          </a:p>
          <a:p>
            <a:pPr marL="0" lvl="0" indent="0" algn="l" rtl="0">
              <a:spcBef>
                <a:spcPts val="0"/>
              </a:spcBef>
              <a:spcAft>
                <a:spcPts val="0"/>
              </a:spcAft>
              <a:buNone/>
            </a:pPr>
            <a:r>
              <a:rPr lang="ja-JP" altLang="en-US" dirty="0"/>
              <a:t>ユーザの提出するソースコードのメトリクスはレートによって異なる傾向があるため、それぞれのソースコードが近い実装を行っているかの判断材料にソースコードメトリクスも考慮することでそれを実現し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13</a:t>
            </a:fld>
            <a:endParaRPr kumimoji="1" lang="ja-JP" altLang="en-US"/>
          </a:p>
        </p:txBody>
      </p:sp>
    </p:spTree>
    <p:extLst>
      <p:ext uri="{BB962C8B-B14F-4D97-AF65-F5344CB8AC3E}">
        <p14:creationId xmlns:p14="http://schemas.microsoft.com/office/powerpoint/2010/main" val="85193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本研究の概要を説明します．</a:t>
            </a:r>
            <a:endParaRPr kumimoji="1" lang="en-US" altLang="ja-JP" dirty="0"/>
          </a:p>
          <a:p>
            <a:r>
              <a:rPr kumimoji="1" lang="ja-JP" altLang="en-US" dirty="0"/>
              <a:t>本研究では</a:t>
            </a:r>
            <a:r>
              <a:rPr kumimoji="1" lang="en-US" altLang="ja-JP" dirty="0"/>
              <a:t>TAMBA</a:t>
            </a:r>
            <a:r>
              <a:rPr kumimoji="1" lang="ja-JP" altLang="en-US" dirty="0"/>
              <a:t>の手法を応用してソースコードメトリクスを考慮したプログラミングコンテストの解答の分類を行います．</a:t>
            </a:r>
            <a:endParaRPr kumimoji="1" lang="en-US" altLang="ja-JP" dirty="0"/>
          </a:p>
          <a:p>
            <a:r>
              <a:rPr kumimoji="1" lang="ja-JP" altLang="en-US" dirty="0"/>
              <a:t>さらに，分類結果の可視化を行うことで，本研究と</a:t>
            </a:r>
            <a:r>
              <a:rPr kumimoji="1" lang="en-US" altLang="ja-JP" dirty="0"/>
              <a:t>TAMBA</a:t>
            </a:r>
            <a:r>
              <a:rPr kumimoji="1" lang="ja-JP" altLang="en-US" dirty="0"/>
              <a:t>の分類の違いの調査を行います．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14</a:t>
            </a:fld>
            <a:endParaRPr kumimoji="1" lang="ja-JP" altLang="en-US"/>
          </a:p>
        </p:txBody>
      </p:sp>
    </p:spTree>
    <p:extLst>
      <p:ext uri="{BB962C8B-B14F-4D97-AF65-F5344CB8AC3E}">
        <p14:creationId xmlns:p14="http://schemas.microsoft.com/office/powerpoint/2010/main" val="274336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こちらが提案手法の全体像になります．</a:t>
            </a:r>
            <a:endParaRPr kumimoji="1" lang="en-US" altLang="ja-JP" dirty="0"/>
          </a:p>
          <a:p>
            <a:r>
              <a:rPr kumimoji="1" lang="ja-JP" altLang="en-US" dirty="0"/>
              <a:t>分類の大まかな流れは</a:t>
            </a:r>
            <a:r>
              <a:rPr kumimoji="1" lang="en-US" altLang="ja-JP" dirty="0"/>
              <a:t>TAMBA</a:t>
            </a:r>
            <a:r>
              <a:rPr kumimoji="1" lang="ja-JP" altLang="en-US" dirty="0"/>
              <a:t>に準拠しています．</a:t>
            </a:r>
            <a:endParaRPr kumimoji="1" lang="en-US" altLang="ja-JP" dirty="0"/>
          </a:p>
          <a:p>
            <a:r>
              <a:rPr kumimoji="1" lang="ja-JP" altLang="en-US" dirty="0"/>
              <a:t>まず，ステップ①ではソースコードに前処理を施します．</a:t>
            </a:r>
            <a:endParaRPr kumimoji="1" lang="en-US" altLang="ja-JP" dirty="0"/>
          </a:p>
          <a:p>
            <a:r>
              <a:rPr kumimoji="1" lang="ja-JP" altLang="en-US" dirty="0"/>
              <a:t>ステップ②では，分類に用いる語彙ベクトルと構造ベクトルを各ソースコードごとに作成します．</a:t>
            </a:r>
            <a:endParaRPr kumimoji="1" lang="en-US" altLang="ja-JP" dirty="0"/>
          </a:p>
          <a:p>
            <a:r>
              <a:rPr kumimoji="1" lang="ja-JP" altLang="en-US" dirty="0"/>
              <a:t>ステップ③と④では，ステップ②で作成したベクトルを用いて階層クラスタリングを実行し，ソースコードの分類を行います．</a:t>
            </a:r>
            <a:endParaRPr kumimoji="1" lang="en-US" altLang="ja-JP" dirty="0"/>
          </a:p>
          <a:p>
            <a:endParaRPr kumimoji="1" lang="en-US" altLang="ja-JP" dirty="0"/>
          </a:p>
          <a:p>
            <a:r>
              <a:rPr kumimoji="1" lang="ja-JP" altLang="en-US" dirty="0"/>
              <a:t>各ステップについて説明を行います．</a:t>
            </a:r>
            <a:r>
              <a:rPr kumimoji="1" lang="en-US" altLang="ja-JP" dirty="0"/>
              <a:t>(11:36 or -8:24)</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15</a:t>
            </a:fld>
            <a:endParaRPr kumimoji="1" lang="ja-JP" altLang="en-US"/>
          </a:p>
        </p:txBody>
      </p:sp>
    </p:spTree>
    <p:extLst>
      <p:ext uri="{BB962C8B-B14F-4D97-AF65-F5344CB8AC3E}">
        <p14:creationId xmlns:p14="http://schemas.microsoft.com/office/powerpoint/2010/main" val="422106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最初のステップ①では，ソースコードに前処理を施します．</a:t>
            </a:r>
          </a:p>
          <a:p>
            <a:pPr marL="0" lvl="0" indent="0" algn="l" rtl="0">
              <a:spcBef>
                <a:spcPts val="0"/>
              </a:spcBef>
              <a:spcAft>
                <a:spcPts val="0"/>
              </a:spcAft>
              <a:buNone/>
            </a:pPr>
            <a:endParaRPr lang="ja-JP" altLang="en-US" dirty="0"/>
          </a:p>
          <a:p>
            <a:pPr marL="0" marR="0" lvl="0" indent="0" algn="l" rtl="0">
              <a:lnSpc>
                <a:spcPct val="100000"/>
              </a:lnSpc>
              <a:spcBef>
                <a:spcPts val="0"/>
              </a:spcBef>
              <a:spcAft>
                <a:spcPts val="0"/>
              </a:spcAft>
              <a:buClr>
                <a:schemeClr val="dk1"/>
              </a:buClr>
              <a:buSzPts val="1200"/>
              <a:buFont typeface="Calibri"/>
              <a:buNone/>
            </a:pPr>
            <a:r>
              <a:rPr lang="en-US" altLang="ja-JP" dirty="0"/>
              <a:t>C</a:t>
            </a:r>
            <a:r>
              <a:rPr lang="ja-JP" altLang="en-US" dirty="0"/>
              <a:t>言語におけるプリプロセッサのうち，未使用の</a:t>
            </a:r>
            <a:r>
              <a:rPr lang="en-US" altLang="ja-JP" dirty="0"/>
              <a:t>define</a:t>
            </a:r>
            <a:r>
              <a:rPr lang="ja-JP" altLang="en-US" dirty="0"/>
              <a:t>や</a:t>
            </a:r>
            <a:r>
              <a:rPr lang="en-US" altLang="ja-JP" dirty="0"/>
              <a:t>include</a:t>
            </a:r>
            <a:r>
              <a:rPr lang="ja-JP" altLang="en-US" dirty="0"/>
              <a:t>存在がプログラミングコンテストにおけるソースコードの特徴として見受けられるのですが，</a:t>
            </a:r>
            <a:r>
              <a:rPr lang="en-US" altLang="ja-JP" dirty="0"/>
              <a:t>TAMBA</a:t>
            </a:r>
            <a:r>
              <a:rPr lang="ja-JP" altLang="en-US" dirty="0"/>
              <a:t>では処理を行なっていませんでした．例えば、未使用の</a:t>
            </a:r>
            <a:r>
              <a:rPr lang="en-US" altLang="ja-JP" dirty="0"/>
              <a:t>define</a:t>
            </a:r>
            <a:r>
              <a:rPr lang="ja-JP" altLang="en-US" dirty="0"/>
              <a:t>が</a:t>
            </a:r>
            <a:r>
              <a:rPr lang="en-US" altLang="ja-JP" dirty="0"/>
              <a:t>20</a:t>
            </a:r>
            <a:r>
              <a:rPr lang="ja-JP" altLang="en-US" dirty="0"/>
              <a:t>行近く見受けられるソースコードが存在します。</a:t>
            </a:r>
            <a:endParaRPr lang="en-US" altLang="ja-JP" dirty="0"/>
          </a:p>
          <a:p>
            <a:pPr marL="0" marR="0" lvl="0" indent="0" algn="l" rtl="0">
              <a:lnSpc>
                <a:spcPct val="100000"/>
              </a:lnSpc>
              <a:spcBef>
                <a:spcPts val="0"/>
              </a:spcBef>
              <a:spcAft>
                <a:spcPts val="0"/>
              </a:spcAft>
              <a:buClr>
                <a:schemeClr val="dk1"/>
              </a:buClr>
              <a:buSzPts val="1200"/>
              <a:buFont typeface="Calibri"/>
              <a:buNone/>
            </a:pPr>
            <a:endParaRPr lang="ja-JP" altLang="en-US" dirty="0"/>
          </a:p>
          <a:p>
            <a:pPr marL="0" marR="0" lvl="0" indent="0" algn="l" rtl="0">
              <a:lnSpc>
                <a:spcPct val="100000"/>
              </a:lnSpc>
              <a:spcBef>
                <a:spcPts val="0"/>
              </a:spcBef>
              <a:spcAft>
                <a:spcPts val="0"/>
              </a:spcAft>
              <a:buClr>
                <a:schemeClr val="dk1"/>
              </a:buClr>
              <a:buSzPts val="1200"/>
              <a:buFont typeface="Calibri"/>
              <a:buNone/>
            </a:pPr>
            <a:r>
              <a:rPr lang="ja-JP" altLang="en-US" dirty="0"/>
              <a:t>本体コードが似ていても，不必要なプリプロセッサが存在するソースコードは同じクラスタに分類されない可能性があるため、</a:t>
            </a:r>
            <a:endParaRPr lang="ja-JP" altLang="en-US" b="1" dirty="0"/>
          </a:p>
          <a:p>
            <a:pPr marL="0" marR="0" lvl="0" indent="0" algn="l" rtl="0">
              <a:lnSpc>
                <a:spcPct val="100000"/>
              </a:lnSpc>
              <a:spcBef>
                <a:spcPts val="0"/>
              </a:spcBef>
              <a:spcAft>
                <a:spcPts val="0"/>
              </a:spcAft>
              <a:buClr>
                <a:schemeClr val="dk1"/>
              </a:buClr>
              <a:buSzPts val="1200"/>
              <a:buFont typeface="Calibri"/>
              <a:buNone/>
            </a:pPr>
            <a:r>
              <a:rPr lang="ja-JP" altLang="en-US" dirty="0"/>
              <a:t>提案手法では削除後の実行の可否に関わらず，</a:t>
            </a:r>
            <a:r>
              <a:rPr lang="en-US" altLang="ja-JP" dirty="0"/>
              <a:t>include, define</a:t>
            </a:r>
            <a:r>
              <a:rPr lang="ja-JP" altLang="en-US" dirty="0"/>
              <a:t>文を全て削除しました．</a:t>
            </a:r>
          </a:p>
          <a:p>
            <a:pPr marL="0" marR="0" lvl="0" indent="0" algn="l" rtl="0">
              <a:lnSpc>
                <a:spcPct val="100000"/>
              </a:lnSpc>
              <a:spcBef>
                <a:spcPts val="0"/>
              </a:spcBef>
              <a:spcAft>
                <a:spcPts val="0"/>
              </a:spcAft>
              <a:buClr>
                <a:schemeClr val="dk1"/>
              </a:buClr>
              <a:buSzPts val="1200"/>
              <a:buFont typeface="Calibri"/>
              <a:buNone/>
            </a:pPr>
            <a:endParaRPr lang="ja-JP" altLang="en-US" dirty="0"/>
          </a:p>
          <a:p>
            <a:pPr marL="0" marR="0" lvl="0" indent="0" algn="l" rtl="0">
              <a:lnSpc>
                <a:spcPct val="100000"/>
              </a:lnSpc>
              <a:spcBef>
                <a:spcPts val="0"/>
              </a:spcBef>
              <a:spcAft>
                <a:spcPts val="0"/>
              </a:spcAft>
              <a:buClr>
                <a:schemeClr val="dk1"/>
              </a:buClr>
              <a:buSzPts val="1200"/>
              <a:buFont typeface="Calibri"/>
              <a:buNone/>
            </a:pPr>
            <a:r>
              <a:rPr lang="ja-JP" altLang="en-US" dirty="0"/>
              <a:t>以上がソースコードの前処理になります．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16</a:t>
            </a:fld>
            <a:endParaRPr kumimoji="1" lang="ja-JP" altLang="en-US"/>
          </a:p>
        </p:txBody>
      </p:sp>
    </p:spTree>
    <p:extLst>
      <p:ext uri="{BB962C8B-B14F-4D97-AF65-F5344CB8AC3E}">
        <p14:creationId xmlns:p14="http://schemas.microsoft.com/office/powerpoint/2010/main" val="300830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ステップ②では，</a:t>
            </a:r>
            <a:r>
              <a:rPr lang="en-US" altLang="ja-JP" dirty="0"/>
              <a:t>N-gram IDF</a:t>
            </a:r>
            <a:r>
              <a:rPr lang="ja-JP" altLang="en-US" dirty="0"/>
              <a:t>により語彙的な特徴を表現する語彙ベクトルと，ソースコードメトリクスによる構造ベクトルを作成します．</a:t>
            </a:r>
          </a:p>
          <a:p>
            <a:pPr marL="0" lvl="0" indent="0" algn="l" rtl="0">
              <a:spcBef>
                <a:spcPts val="0"/>
              </a:spcBef>
              <a:spcAft>
                <a:spcPts val="0"/>
              </a:spcAft>
              <a:buNone/>
            </a:pPr>
            <a:r>
              <a:rPr lang="ja-JP" altLang="en-US" dirty="0"/>
              <a:t>まず，ステップ①で前処理を施したソースコードに対して，</a:t>
            </a:r>
            <a:r>
              <a:rPr lang="en-US" altLang="ja-JP" dirty="0"/>
              <a:t>N-gram Weighting Scheme</a:t>
            </a:r>
            <a:r>
              <a:rPr lang="ja-JP" altLang="en-US" dirty="0"/>
              <a:t>と呼ばれるツールに入力します．</a:t>
            </a:r>
          </a:p>
          <a:p>
            <a:pPr marL="0" lvl="0" indent="0" algn="l" rtl="0">
              <a:spcBef>
                <a:spcPts val="0"/>
              </a:spcBef>
              <a:spcAft>
                <a:spcPts val="0"/>
              </a:spcAft>
              <a:buNone/>
            </a:pPr>
            <a:r>
              <a:rPr lang="ja-JP" altLang="en-US" dirty="0"/>
              <a:t>このツールは</a:t>
            </a:r>
            <a:r>
              <a:rPr lang="en-US" altLang="ja-JP" dirty="0"/>
              <a:t>N-gram IDF</a:t>
            </a:r>
            <a:r>
              <a:rPr lang="ja-JP" altLang="en-US" dirty="0"/>
              <a:t>値を計算し，全文書における特徴的な</a:t>
            </a:r>
            <a:r>
              <a:rPr lang="en-US" altLang="ja-JP" dirty="0" err="1"/>
              <a:t>Ngram</a:t>
            </a:r>
            <a:r>
              <a:rPr lang="ja-JP" altLang="en-US" dirty="0"/>
              <a:t>のリストを出力するツールです．</a:t>
            </a:r>
          </a:p>
          <a:p>
            <a:pPr marL="0" lvl="0" indent="0" algn="l" rtl="0">
              <a:spcBef>
                <a:spcPts val="0"/>
              </a:spcBef>
              <a:spcAft>
                <a:spcPts val="0"/>
              </a:spcAft>
              <a:buNone/>
            </a:pPr>
            <a:r>
              <a:rPr lang="ja-JP" altLang="en-US" dirty="0"/>
              <a:t>この</a:t>
            </a:r>
            <a:r>
              <a:rPr lang="en-US" altLang="ja-JP" dirty="0"/>
              <a:t>N Gram</a:t>
            </a:r>
            <a:r>
              <a:rPr lang="ja-JP" altLang="en-US" dirty="0"/>
              <a:t>のリストを参照し，その</a:t>
            </a:r>
            <a:r>
              <a:rPr lang="en-US" altLang="ja-JP" dirty="0"/>
              <a:t>N gram</a:t>
            </a:r>
            <a:r>
              <a:rPr lang="ja-JP" altLang="en-US" dirty="0"/>
              <a:t>の出現回数を各ソースコードごとにカウントし，ベクトルを作成します．これを，そのソースコードの語彙ベクトルとします．</a:t>
            </a:r>
          </a:p>
          <a:p>
            <a:pPr marL="0" lvl="0" indent="0" algn="l" rtl="0">
              <a:spcBef>
                <a:spcPts val="0"/>
              </a:spcBef>
              <a:spcAft>
                <a:spcPts val="0"/>
              </a:spcAft>
              <a:buNone/>
            </a:pPr>
            <a:r>
              <a:rPr lang="ja-JP" altLang="en-US" dirty="0"/>
              <a:t>次に</a:t>
            </a:r>
            <a:r>
              <a:rPr lang="en-US" altLang="ja-JP" dirty="0"/>
              <a:t>Source Monitor</a:t>
            </a:r>
            <a:r>
              <a:rPr lang="ja-JP" altLang="en-US" dirty="0"/>
              <a:t>と呼ばれるツールに各ソースコードを入力します．このツールは入力に与えられたソースコードの，物理行数や各関数の平均のネストの深さなど構造的な特徴を表すメトリクスの計測値を出力するツールです．</a:t>
            </a:r>
          </a:p>
          <a:p>
            <a:pPr marL="0" lvl="0" indent="0" algn="l" rtl="0">
              <a:spcBef>
                <a:spcPts val="0"/>
              </a:spcBef>
              <a:spcAft>
                <a:spcPts val="0"/>
              </a:spcAft>
              <a:buNone/>
            </a:pPr>
            <a:r>
              <a:rPr lang="ja-JP" altLang="en-US" dirty="0"/>
              <a:t>その中から，</a:t>
            </a:r>
            <a:r>
              <a:rPr lang="en-US" altLang="ja-JP" dirty="0"/>
              <a:t>11</a:t>
            </a:r>
            <a:r>
              <a:rPr lang="ja-JP" altLang="en-US" dirty="0"/>
              <a:t>個のメトリクス値をベクトル化し，これをそのソースコードの構造ベクトルとします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en-US" altLang="ja-JP" dirty="0"/>
              <a:t>Source Monitor</a:t>
            </a:r>
            <a:r>
              <a:rPr lang="ja-JP" altLang="en-US" dirty="0"/>
              <a:t>に前処理を行わなかったソースコードを入力する理由としては，前処理を施したソースコードのソースコードメトリクスを用いた場合に堤が出した結論とことなる傾向になる可能性があるためです．</a:t>
            </a:r>
          </a:p>
          <a:p>
            <a:pPr marL="0" lvl="0" indent="0" algn="l" rtl="0">
              <a:spcBef>
                <a:spcPts val="0"/>
              </a:spcBef>
              <a:spcAft>
                <a:spcPts val="0"/>
              </a:spcAft>
              <a:buNone/>
            </a:pPr>
            <a:endParaRPr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17</a:t>
            </a:fld>
            <a:endParaRPr kumimoji="1" lang="ja-JP" altLang="en-US"/>
          </a:p>
        </p:txBody>
      </p:sp>
    </p:spTree>
    <p:extLst>
      <p:ext uri="{BB962C8B-B14F-4D97-AF65-F5344CB8AC3E}">
        <p14:creationId xmlns:p14="http://schemas.microsoft.com/office/powerpoint/2010/main" val="29910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こちらが使用したメトリクスの一覧になります．</a:t>
            </a:r>
          </a:p>
          <a:p>
            <a:pPr marL="0" lvl="0" indent="0" algn="l" rtl="0">
              <a:spcBef>
                <a:spcPts val="0"/>
              </a:spcBef>
              <a:spcAft>
                <a:spcPts val="0"/>
              </a:spcAft>
              <a:buNone/>
            </a:pPr>
            <a:r>
              <a:rPr lang="ja-JP" altLang="en-US" dirty="0"/>
              <a:t>堤が研究時に使用していた、数値として取得できる１１個のメトリクスを調査対象といたしました．</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18</a:t>
            </a:fld>
            <a:endParaRPr kumimoji="1" lang="ja-JP" altLang="en-US"/>
          </a:p>
        </p:txBody>
      </p:sp>
    </p:spTree>
    <p:extLst>
      <p:ext uri="{BB962C8B-B14F-4D97-AF65-F5344CB8AC3E}">
        <p14:creationId xmlns:p14="http://schemas.microsoft.com/office/powerpoint/2010/main" val="50772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次にステップ３です。</a:t>
            </a:r>
            <a:endParaRPr kumimoji="1" lang="en-US" altLang="ja-JP" dirty="0"/>
          </a:p>
          <a:p>
            <a:r>
              <a:rPr kumimoji="1" lang="en-US" altLang="ja-JP" dirty="0"/>
              <a:t>Step</a:t>
            </a:r>
            <a:r>
              <a:rPr kumimoji="1" lang="ja-JP" altLang="en-US" dirty="0"/>
              <a:t>２で作成した語彙ベクトルを用いて階層クラスタリングを行い，全てのソースコードを</a:t>
            </a:r>
            <a:r>
              <a:rPr kumimoji="1" lang="en-US" altLang="ja-JP" dirty="0"/>
              <a:t>3</a:t>
            </a:r>
            <a:r>
              <a:rPr kumimoji="1" lang="ja-JP" altLang="en-US" dirty="0" err="1"/>
              <a:t>つの</a:t>
            </a:r>
            <a:r>
              <a:rPr kumimoji="1" lang="ja-JP" altLang="en-US" dirty="0"/>
              <a:t>クラスタに分類します．</a:t>
            </a:r>
            <a:endParaRPr kumimoji="1" lang="en-US" altLang="ja-JP" dirty="0"/>
          </a:p>
          <a:p>
            <a:pPr defTabSz="1138611">
              <a:defRPr/>
            </a:pPr>
            <a:r>
              <a:rPr kumimoji="1" lang="ja-JP" altLang="en-US" dirty="0"/>
              <a:t>階層クラスタリングについては後ほど説明いたします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19</a:t>
            </a:fld>
            <a:endParaRPr kumimoji="1" lang="ja-JP" altLang="en-US"/>
          </a:p>
        </p:txBody>
      </p:sp>
    </p:spTree>
    <p:extLst>
      <p:ext uri="{BB962C8B-B14F-4D97-AF65-F5344CB8AC3E}">
        <p14:creationId xmlns:p14="http://schemas.microsoft.com/office/powerpoint/2010/main" val="55726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ja-JP" altLang="en-US" dirty="0"/>
              <a:t>まず，本研究の題材である，プログラミングコンテストについて説明いたします．</a:t>
            </a:r>
            <a:endParaRPr lang="en-US" altLang="ja-JP" dirty="0"/>
          </a:p>
          <a:p>
            <a:pPr marL="0" lvl="0" indent="0" algn="l" rtl="0">
              <a:spcBef>
                <a:spcPts val="0"/>
              </a:spcBef>
              <a:spcAft>
                <a:spcPts val="0"/>
              </a:spcAft>
              <a:buNone/>
            </a:pPr>
            <a:r>
              <a:rPr lang="ja-JP" altLang="en-US" dirty="0"/>
              <a:t>プログラミングコンテストは，アルゴリズムに関する問題をユーザが一斉に解くコンテストになります．</a:t>
            </a:r>
            <a:endParaRPr lang="en-US" altLang="ja-JP" dirty="0"/>
          </a:p>
          <a:p>
            <a:pPr marL="0" lvl="0" indent="0" algn="l" rtl="0">
              <a:spcBef>
                <a:spcPts val="0"/>
              </a:spcBef>
              <a:spcAft>
                <a:spcPts val="0"/>
              </a:spcAft>
              <a:buNone/>
            </a:pPr>
            <a:r>
              <a:rPr lang="ja-JP" altLang="en-US" dirty="0"/>
              <a:t>ユーザの提出したソースコードが用意された全てのテストケースに通ると正解の判定が出されます．</a:t>
            </a:r>
          </a:p>
          <a:p>
            <a:pPr marL="0" lvl="0" indent="0" algn="l" rtl="0">
              <a:spcBef>
                <a:spcPts val="0"/>
              </a:spcBef>
              <a:spcAft>
                <a:spcPts val="0"/>
              </a:spcAft>
              <a:buNone/>
            </a:pPr>
            <a:endParaRPr lang="ja-JP" altLang="en-US" dirty="0"/>
          </a:p>
          <a:p>
            <a:pPr marL="0" lvl="0" indent="0" algn="l" rtl="0">
              <a:spcBef>
                <a:spcPts val="0"/>
              </a:spcBef>
              <a:spcAft>
                <a:spcPts val="0"/>
              </a:spcAft>
              <a:buClr>
                <a:schemeClr val="dk1"/>
              </a:buClr>
              <a:buFont typeface="Arial"/>
              <a:buNone/>
            </a:pPr>
            <a:r>
              <a:rPr lang="ja-JP" altLang="en-US" dirty="0"/>
              <a:t>また、提出の早さやテストに失敗した数などでそのコンテストにおけるスコアが決まります．</a:t>
            </a:r>
          </a:p>
          <a:p>
            <a:pPr marL="0" lvl="0" indent="0" algn="l" rtl="0">
              <a:spcBef>
                <a:spcPts val="0"/>
              </a:spcBef>
              <a:spcAft>
                <a:spcPts val="0"/>
              </a:spcAft>
              <a:buClr>
                <a:schemeClr val="dk1"/>
              </a:buClr>
              <a:buFont typeface="Arial"/>
              <a:buNone/>
            </a:pPr>
            <a:r>
              <a:rPr lang="ja-JP" altLang="en-US" dirty="0"/>
              <a:t>このスコアをもとにコンテスト終了後に，ユーザがどれほどの成績を収めてきたかの相対的な指標を表すレートも決まります</a:t>
            </a:r>
          </a:p>
          <a:p>
            <a:pPr marL="0" lvl="0" indent="0" algn="l" rtl="0">
              <a:spcBef>
                <a:spcPts val="0"/>
              </a:spcBef>
              <a:spcAft>
                <a:spcPts val="0"/>
              </a:spcAft>
              <a:buClr>
                <a:schemeClr val="dk1"/>
              </a:buClr>
              <a:buFont typeface="Arial"/>
              <a:buNone/>
            </a:pPr>
            <a:r>
              <a:rPr lang="ja-JP" altLang="en-US" dirty="0"/>
              <a:t>ユーザは高いレートを保つことをモチベーションに学習に取り組みます</a:t>
            </a:r>
            <a:endParaRPr lang="en-US" altLang="ja-JP" dirty="0"/>
          </a:p>
        </p:txBody>
      </p:sp>
      <p:sp>
        <p:nvSpPr>
          <p:cNvPr id="4" name="Slide Number Placeholder 3"/>
          <p:cNvSpPr>
            <a:spLocks noGrp="1"/>
          </p:cNvSpPr>
          <p:nvPr>
            <p:ph type="sldNum" sz="quarter" idx="10"/>
          </p:nvPr>
        </p:nvSpPr>
        <p:spPr/>
        <p:txBody>
          <a:bodyPr/>
          <a:lstStyle/>
          <a:p>
            <a:fld id="{D2374D27-0F67-48CA-837D-1C6707F35CE6}" type="slidenum">
              <a:rPr kumimoji="1" lang="ja-JP" altLang="en-US" smtClean="0"/>
              <a:t>2</a:t>
            </a:fld>
            <a:endParaRPr kumimoji="1" lang="ja-JP" altLang="en-US"/>
          </a:p>
        </p:txBody>
      </p:sp>
    </p:spTree>
    <p:extLst>
      <p:ext uri="{BB962C8B-B14F-4D97-AF65-F5344CB8AC3E}">
        <p14:creationId xmlns:p14="http://schemas.microsoft.com/office/powerpoint/2010/main" val="122268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最後にステップ</a:t>
            </a:r>
            <a:r>
              <a:rPr kumimoji="1" lang="en-US" altLang="ja-JP" dirty="0"/>
              <a:t>4</a:t>
            </a:r>
            <a:r>
              <a:rPr kumimoji="1" lang="ja-JP" altLang="en-US" dirty="0"/>
              <a:t>についての説明です</a:t>
            </a:r>
            <a:endParaRPr kumimoji="1" lang="en-US" altLang="ja-JP" dirty="0"/>
          </a:p>
          <a:p>
            <a:r>
              <a:rPr kumimoji="1" lang="en-US" altLang="ja-JP" dirty="0"/>
              <a:t>Step</a:t>
            </a:r>
            <a:r>
              <a:rPr kumimoji="1" lang="ja-JP" altLang="en-US" dirty="0"/>
              <a:t>３で作成したクラスタ毎に，同様に構造ベクトルを用いて階層クラスタリングを実行</a:t>
            </a:r>
            <a:endParaRPr kumimoji="1" lang="en-US" altLang="ja-JP" dirty="0"/>
          </a:p>
          <a:p>
            <a:r>
              <a:rPr kumimoji="1" lang="ja-JP" altLang="en-US" dirty="0"/>
              <a:t>用いたアルゴリズムも</a:t>
            </a:r>
            <a:r>
              <a:rPr kumimoji="1" lang="en-US" altLang="ja-JP" dirty="0"/>
              <a:t>Step</a:t>
            </a:r>
            <a:r>
              <a:rPr kumimoji="1" lang="ja-JP" altLang="en-US" dirty="0"/>
              <a:t>３と同様です．</a:t>
            </a:r>
            <a:endParaRPr kumimoji="1" lang="en-US" altLang="ja-JP" dirty="0"/>
          </a:p>
          <a:p>
            <a:r>
              <a:rPr kumimoji="1" lang="ja-JP" altLang="en-US" dirty="0"/>
              <a:t>この階層クラスタリングで</a:t>
            </a:r>
            <a:r>
              <a:rPr kumimoji="1" lang="en-US" altLang="ja-JP" dirty="0"/>
              <a:t>3</a:t>
            </a:r>
            <a:r>
              <a:rPr kumimoji="1" lang="ja-JP" altLang="en-US" dirty="0" err="1"/>
              <a:t>つの</a:t>
            </a:r>
            <a:r>
              <a:rPr kumimoji="1" lang="ja-JP" altLang="en-US" dirty="0"/>
              <a:t>クラスタに分類します．</a:t>
            </a:r>
            <a:endParaRPr kumimoji="1" lang="en-US" altLang="ja-JP" dirty="0"/>
          </a:p>
          <a:p>
            <a:endParaRPr kumimoji="1" lang="en-US" altLang="ja-JP" dirty="0"/>
          </a:p>
          <a:p>
            <a:r>
              <a:rPr kumimoji="1" lang="ja-JP" altLang="en-US" dirty="0"/>
              <a:t>最終的にソースコードは</a:t>
            </a:r>
            <a:r>
              <a:rPr kumimoji="1" lang="en-US" altLang="ja-JP" dirty="0"/>
              <a:t>3*3</a:t>
            </a:r>
            <a:r>
              <a:rPr kumimoji="1" lang="ja-JP" altLang="en-US" dirty="0"/>
              <a:t>の</a:t>
            </a:r>
            <a:r>
              <a:rPr kumimoji="1" lang="en-US" altLang="ja-JP" dirty="0"/>
              <a:t>9</a:t>
            </a:r>
            <a:r>
              <a:rPr kumimoji="1" lang="ja-JP" altLang="en-US" dirty="0"/>
              <a:t>このクラスタに分類されます．</a:t>
            </a:r>
            <a:endParaRPr kumimoji="1" lang="en-US" altLang="ja-JP" dirty="0"/>
          </a:p>
          <a:p>
            <a:r>
              <a:rPr kumimoji="1" lang="ja-JP" altLang="en-US" dirty="0"/>
              <a:t>以上が各ステップの説明になります。</a:t>
            </a:r>
            <a:r>
              <a:rPr kumimoji="1" lang="en-US" altLang="ja-JP" dirty="0"/>
              <a:t>(8:10 or -11:50)</a:t>
            </a:r>
          </a:p>
          <a:p>
            <a:endParaRPr kumimoji="1" lang="en-US" altLang="ja-JP" dirty="0"/>
          </a:p>
          <a:p>
            <a:r>
              <a:rPr kumimoji="1" lang="ja-JP" altLang="en-US" dirty="0"/>
              <a:t>ステップ３，４で利用した階層クラスタリングについて説明を行います。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20</a:t>
            </a:fld>
            <a:endParaRPr kumimoji="1" lang="ja-JP" altLang="en-US"/>
          </a:p>
        </p:txBody>
      </p:sp>
    </p:spTree>
    <p:extLst>
      <p:ext uri="{BB962C8B-B14F-4D97-AF65-F5344CB8AC3E}">
        <p14:creationId xmlns:p14="http://schemas.microsoft.com/office/powerpoint/2010/main" val="263598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階層クラスタリングの説明を行います．</a:t>
            </a:r>
            <a:endParaRPr kumimoji="1" lang="en-US" altLang="ja-JP" dirty="0"/>
          </a:p>
          <a:p>
            <a:r>
              <a:rPr kumimoji="1" lang="ja-JP" altLang="en-US" dirty="0"/>
              <a:t>階層クラスタリングは，同じ次元を持つベクトル群を，ベクトル間の距離を用いて併合していき，複数のクラスターに分類するアルゴリズムです．</a:t>
            </a:r>
            <a:endParaRPr kumimoji="1" lang="en-US" altLang="ja-JP" dirty="0"/>
          </a:p>
          <a:p>
            <a:endParaRPr kumimoji="1" lang="en-US" altLang="ja-JP" dirty="0"/>
          </a:p>
          <a:p>
            <a:r>
              <a:rPr kumimoji="1" lang="ja-JP" altLang="en-US" dirty="0"/>
              <a:t>図において，黒点が分類するベクトル，それを囲むのがクラスタになります．</a:t>
            </a:r>
            <a:endParaRPr kumimoji="1" lang="en-US" altLang="ja-JP" dirty="0"/>
          </a:p>
          <a:p>
            <a:r>
              <a:rPr kumimoji="1" lang="ja-JP" altLang="en-US" dirty="0"/>
              <a:t>まず初期状態として，分類するベクトルの数だけ，クラスタを用意します．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21</a:t>
            </a:fld>
            <a:endParaRPr kumimoji="1" lang="ja-JP" altLang="en-US"/>
          </a:p>
        </p:txBody>
      </p:sp>
    </p:spTree>
    <p:extLst>
      <p:ext uri="{BB962C8B-B14F-4D97-AF65-F5344CB8AC3E}">
        <p14:creationId xmlns:p14="http://schemas.microsoft.com/office/powerpoint/2010/main" val="2166958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次に，各クラスタ間の最大距離を求め，その中でその距離が最小なクラスタの組を求めます．</a:t>
            </a:r>
            <a:endParaRPr kumimoji="1" lang="en-US" altLang="ja-JP" dirty="0"/>
          </a:p>
          <a:p>
            <a:r>
              <a:rPr kumimoji="1" lang="ja-JP" altLang="en-US" dirty="0"/>
              <a:t>スライドにおいて、赤色の矢印が最小のクラスタの組になります．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22</a:t>
            </a:fld>
            <a:endParaRPr kumimoji="1" lang="ja-JP" altLang="en-US"/>
          </a:p>
        </p:txBody>
      </p:sp>
    </p:spTree>
    <p:extLst>
      <p:ext uri="{BB962C8B-B14F-4D97-AF65-F5344CB8AC3E}">
        <p14:creationId xmlns:p14="http://schemas.microsoft.com/office/powerpoint/2010/main" val="156413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先ほど求めたクラスタの組を</a:t>
            </a:r>
            <a:r>
              <a:rPr kumimoji="1" lang="en-US" altLang="ja-JP" dirty="0"/>
              <a:t>1</a:t>
            </a:r>
            <a:r>
              <a:rPr kumimoji="1" lang="ja-JP" altLang="en-US" dirty="0"/>
              <a:t>つのクラスタに併合します．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23</a:t>
            </a:fld>
            <a:endParaRPr kumimoji="1" lang="ja-JP" altLang="en-US"/>
          </a:p>
        </p:txBody>
      </p:sp>
    </p:spTree>
    <p:extLst>
      <p:ext uri="{BB962C8B-B14F-4D97-AF65-F5344CB8AC3E}">
        <p14:creationId xmlns:p14="http://schemas.microsoft.com/office/powerpoint/2010/main" val="256223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これ以降，同じ処理を繰り返します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24</a:t>
            </a:fld>
            <a:endParaRPr kumimoji="1" lang="ja-JP" altLang="en-US"/>
          </a:p>
        </p:txBody>
      </p:sp>
    </p:spTree>
    <p:extLst>
      <p:ext uri="{BB962C8B-B14F-4D97-AF65-F5344CB8AC3E}">
        <p14:creationId xmlns:p14="http://schemas.microsoft.com/office/powerpoint/2010/main" val="794572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これ以降，同じ処理を繰り返します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25</a:t>
            </a:fld>
            <a:endParaRPr kumimoji="1" lang="ja-JP" altLang="en-US"/>
          </a:p>
        </p:txBody>
      </p:sp>
    </p:spTree>
    <p:extLst>
      <p:ext uri="{BB962C8B-B14F-4D97-AF65-F5344CB8AC3E}">
        <p14:creationId xmlns:p14="http://schemas.microsoft.com/office/powerpoint/2010/main" val="329643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これを目的のクラスタ数になるまで併合を繰り返します．</a:t>
            </a:r>
            <a:endParaRPr kumimoji="1" lang="en-US" altLang="ja-JP" dirty="0"/>
          </a:p>
          <a:p>
            <a:endParaRPr kumimoji="1" lang="en-US" altLang="ja-JP" dirty="0"/>
          </a:p>
          <a:p>
            <a:r>
              <a:rPr kumimoji="1" lang="ja-JP" altLang="en-US" dirty="0"/>
              <a:t>以上が階層クラスタリングの説明になります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26</a:t>
            </a:fld>
            <a:endParaRPr kumimoji="1" lang="ja-JP" altLang="en-US"/>
          </a:p>
        </p:txBody>
      </p:sp>
    </p:spTree>
    <p:extLst>
      <p:ext uri="{BB962C8B-B14F-4D97-AF65-F5344CB8AC3E}">
        <p14:creationId xmlns:p14="http://schemas.microsoft.com/office/powerpoint/2010/main" val="3145838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提案手法について再掲いたします。</a:t>
            </a:r>
          </a:p>
          <a:p>
            <a:pPr marL="0" lvl="0" indent="0" algn="l" rtl="0">
              <a:spcBef>
                <a:spcPts val="0"/>
              </a:spcBef>
              <a:spcAft>
                <a:spcPts val="0"/>
              </a:spcAft>
              <a:buNone/>
            </a:pPr>
            <a:r>
              <a:rPr lang="ja-JP" altLang="en-US" dirty="0"/>
              <a:t>語彙ベクトル作成のためソースコードに前処理を行ったのちに、語彙ベクトルと構造ベクトルを作成します。</a:t>
            </a:r>
          </a:p>
          <a:p>
            <a:pPr marL="0" lvl="0" indent="0" algn="l" rtl="0">
              <a:spcBef>
                <a:spcPts val="0"/>
              </a:spcBef>
              <a:spcAft>
                <a:spcPts val="0"/>
              </a:spcAft>
              <a:buNone/>
            </a:pPr>
            <a:r>
              <a:rPr lang="ja-JP" altLang="en-US" dirty="0"/>
              <a:t>その後ソースコード全体を語彙ベクトによって</a:t>
            </a:r>
            <a:r>
              <a:rPr lang="en-US" altLang="ja-JP" dirty="0"/>
              <a:t>3</a:t>
            </a:r>
            <a:r>
              <a:rPr lang="ja-JP" altLang="en-US" dirty="0" err="1"/>
              <a:t>つの</a:t>
            </a:r>
            <a:r>
              <a:rPr lang="ja-JP" altLang="en-US" dirty="0"/>
              <a:t>クラスタに分類後、それぞれのクラスタを構造ベクトルによってさらに</a:t>
            </a:r>
            <a:r>
              <a:rPr lang="en-US" altLang="ja-JP" dirty="0"/>
              <a:t>3</a:t>
            </a:r>
            <a:r>
              <a:rPr lang="ja-JP" altLang="en-US" dirty="0" err="1"/>
              <a:t>つに</a:t>
            </a:r>
            <a:r>
              <a:rPr lang="ja-JP" altLang="en-US" dirty="0"/>
              <a:t>分類します。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以上が提案手法についての説明です．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27</a:t>
            </a:fld>
            <a:endParaRPr kumimoji="1" lang="ja-JP" altLang="en-US"/>
          </a:p>
        </p:txBody>
      </p:sp>
    </p:spTree>
    <p:extLst>
      <p:ext uri="{BB962C8B-B14F-4D97-AF65-F5344CB8AC3E}">
        <p14:creationId xmlns:p14="http://schemas.microsoft.com/office/powerpoint/2010/main" val="327592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ja-JP" altLang="en-US" dirty="0"/>
              <a:t>次にケーススタディについて説明します。</a:t>
            </a:r>
            <a:endParaRPr lang="en-US" altLang="ja-JP" dirty="0"/>
          </a:p>
          <a:p>
            <a:pPr marL="0" marR="0" lvl="0" indent="0" algn="l" rtl="0">
              <a:lnSpc>
                <a:spcPct val="100000"/>
              </a:lnSpc>
              <a:spcBef>
                <a:spcPts val="0"/>
              </a:spcBef>
              <a:spcAft>
                <a:spcPts val="0"/>
              </a:spcAft>
              <a:buClr>
                <a:schemeClr val="dk1"/>
              </a:buClr>
              <a:buSzPts val="1200"/>
              <a:buFont typeface="Calibri"/>
              <a:buNone/>
            </a:pPr>
            <a:r>
              <a:rPr lang="ja-JP" altLang="en-US" dirty="0"/>
              <a:t>ケーススタディでは、提案手法がソースコードメトリクスを考慮した分類が行えているかの確認を行います。</a:t>
            </a:r>
            <a:endParaRPr lang="en-US" altLang="ja-JP" dirty="0"/>
          </a:p>
          <a:p>
            <a:pPr marL="0" marR="0" lvl="0" indent="0" algn="l" rtl="0">
              <a:lnSpc>
                <a:spcPct val="100000"/>
              </a:lnSpc>
              <a:spcBef>
                <a:spcPts val="0"/>
              </a:spcBef>
              <a:spcAft>
                <a:spcPts val="0"/>
              </a:spcAft>
              <a:buClr>
                <a:schemeClr val="dk1"/>
              </a:buClr>
              <a:buSzPts val="1200"/>
              <a:buFont typeface="Calibri"/>
              <a:buNone/>
            </a:pPr>
            <a:endParaRPr lang="en-US" altLang="ja-JP" dirty="0"/>
          </a:p>
          <a:p>
            <a:pPr marL="0" marR="0" lvl="0" indent="0" algn="l" rtl="0">
              <a:lnSpc>
                <a:spcPct val="100000"/>
              </a:lnSpc>
              <a:spcBef>
                <a:spcPts val="0"/>
              </a:spcBef>
              <a:spcAft>
                <a:spcPts val="0"/>
              </a:spcAft>
              <a:buClr>
                <a:schemeClr val="dk1"/>
              </a:buClr>
              <a:buSzPts val="1200"/>
              <a:buFont typeface="Calibri"/>
              <a:buNone/>
            </a:pPr>
            <a:r>
              <a:rPr lang="ja-JP" altLang="en-US" dirty="0"/>
              <a:t>プログラミングコンテストの解答を</a:t>
            </a:r>
            <a:r>
              <a:rPr lang="en-US" altLang="ja-JP" dirty="0"/>
              <a:t>TAMBA</a:t>
            </a:r>
            <a:r>
              <a:rPr lang="ja-JP" altLang="en-US" dirty="0"/>
              <a:t>の手法と提案手法とで分類し、ソースコードの構造ベクトルを二次元グラフ上にマッピングし，分類結果を可視化します．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これにより，</a:t>
            </a:r>
            <a:r>
              <a:rPr lang="en-US" altLang="ja-JP" dirty="0"/>
              <a:t>TAMBA</a:t>
            </a:r>
            <a:r>
              <a:rPr lang="ja-JP" altLang="en-US" dirty="0"/>
              <a:t>と提案手法とで分類後のソースコードメトリクスの値の分布を比較します．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28</a:t>
            </a:fld>
            <a:endParaRPr kumimoji="1" lang="ja-JP" altLang="en-US"/>
          </a:p>
        </p:txBody>
      </p:sp>
    </p:spTree>
    <p:extLst>
      <p:ext uri="{BB962C8B-B14F-4D97-AF65-F5344CB8AC3E}">
        <p14:creationId xmlns:p14="http://schemas.microsoft.com/office/powerpoint/2010/main" val="1953769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可視化にあたって，ソースコードの構造ベクトルに対して主成分分析を実行します．</a:t>
            </a:r>
          </a:p>
          <a:p>
            <a:pPr marL="0" lvl="0" indent="0" algn="l" rtl="0">
              <a:spcBef>
                <a:spcPts val="0"/>
              </a:spcBef>
              <a:spcAft>
                <a:spcPts val="0"/>
              </a:spcAft>
              <a:buNone/>
            </a:pPr>
            <a:r>
              <a:rPr lang="ja-JP" altLang="en-US" dirty="0"/>
              <a:t>二次元マッピングを行うため，主成分の数は</a:t>
            </a:r>
            <a:r>
              <a:rPr lang="en-US" altLang="ja-JP" dirty="0"/>
              <a:t>2</a:t>
            </a:r>
            <a:r>
              <a:rPr lang="ja-JP" altLang="en-US" dirty="0"/>
              <a:t>とし，第一主成分・第二種成分をそれぞれ横軸縦軸とするグラフを作成します．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クラスタごとに色付けを行い，</a:t>
            </a:r>
            <a:r>
              <a:rPr lang="en-US" altLang="ja-JP" dirty="0"/>
              <a:t>TAMBA</a:t>
            </a:r>
            <a:r>
              <a:rPr lang="ja-JP" altLang="en-US" dirty="0"/>
              <a:t>と提案手法の分類結果を比較します．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まず、語彙ベクトルによる分類の時点で各クラスタを</a:t>
            </a:r>
            <a:r>
              <a:rPr lang="en-US" altLang="ja-JP" dirty="0"/>
              <a:t>A, B, C</a:t>
            </a:r>
            <a:r>
              <a:rPr lang="ja-JP" altLang="en-US" dirty="0" err="1"/>
              <a:t>のように</a:t>
            </a:r>
            <a:r>
              <a:rPr lang="ja-JP" altLang="en-US" dirty="0"/>
              <a:t>ラベル付けします</a:t>
            </a:r>
          </a:p>
          <a:p>
            <a:pPr marL="0" lvl="0" indent="0" algn="l" rtl="0">
              <a:spcBef>
                <a:spcPts val="0"/>
              </a:spcBef>
              <a:spcAft>
                <a:spcPts val="0"/>
              </a:spcAft>
              <a:buNone/>
            </a:pPr>
            <a:r>
              <a:rPr lang="ja-JP" altLang="en-US" dirty="0"/>
              <a:t>次に構造ベクトルによる分類では</a:t>
            </a:r>
            <a:r>
              <a:rPr lang="en-US" altLang="ja-JP" dirty="0"/>
              <a:t>A, B, C</a:t>
            </a:r>
            <a:r>
              <a:rPr lang="ja-JP" altLang="en-US" dirty="0"/>
              <a:t>のクラスタが</a:t>
            </a:r>
            <a:r>
              <a:rPr lang="en-US" altLang="ja-JP" dirty="0"/>
              <a:t>3</a:t>
            </a:r>
            <a:r>
              <a:rPr lang="ja-JP" altLang="en-US" dirty="0" err="1"/>
              <a:t>つに</a:t>
            </a:r>
            <a:r>
              <a:rPr lang="ja-JP" altLang="en-US" dirty="0"/>
              <a:t>分類されるので、さらに</a:t>
            </a:r>
            <a:r>
              <a:rPr lang="en-US" altLang="ja-JP" dirty="0"/>
              <a:t>A-1, A-2, A-3</a:t>
            </a:r>
            <a:r>
              <a:rPr lang="ja-JP" altLang="en-US" dirty="0" err="1"/>
              <a:t>のように</a:t>
            </a:r>
            <a:r>
              <a:rPr lang="ja-JP" altLang="en-US" dirty="0"/>
              <a:t>ラベル付しました。</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29</a:t>
            </a:fld>
            <a:endParaRPr kumimoji="1" lang="ja-JP" altLang="en-US"/>
          </a:p>
        </p:txBody>
      </p:sp>
    </p:spTree>
    <p:extLst>
      <p:ext uri="{BB962C8B-B14F-4D97-AF65-F5344CB8AC3E}">
        <p14:creationId xmlns:p14="http://schemas.microsoft.com/office/powerpoint/2010/main" val="324948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実際のプログラミングコンテストの画面を例にして，プログラミングコンテストの具体的な説明を行います．</a:t>
            </a:r>
            <a:endParaRPr kumimoji="1" lang="en-US" altLang="ja-JP" dirty="0"/>
          </a:p>
          <a:p>
            <a:endParaRPr kumimoji="1" lang="en-US" altLang="ja-JP" dirty="0"/>
          </a:p>
          <a:p>
            <a:r>
              <a:rPr kumimoji="1" lang="en-US" altLang="ja-JP" dirty="0"/>
              <a:t>Web</a:t>
            </a:r>
            <a:r>
              <a:rPr kumimoji="1" lang="ja-JP" altLang="en-US" dirty="0"/>
              <a:t>サービスとして提供されているプログラミングコンテストの画面の一例になります．</a:t>
            </a:r>
            <a:endParaRPr kumimoji="1" lang="en-US" altLang="ja-JP" dirty="0"/>
          </a:p>
          <a:p>
            <a:r>
              <a:rPr kumimoji="1" lang="ja-JP" altLang="en-US" dirty="0"/>
              <a:t>画面では，</a:t>
            </a:r>
            <a:endParaRPr kumimoji="1" lang="en-US" altLang="ja-JP" dirty="0"/>
          </a:p>
          <a:p>
            <a:pPr marL="171450" indent="-171450">
              <a:buFont typeface="Arial" panose="020B0604020202020204" pitchFamily="34" charset="0"/>
              <a:buChar char="•"/>
            </a:pPr>
            <a:r>
              <a:rPr kumimoji="1" lang="ja-JP" altLang="en-US" dirty="0"/>
              <a:t>実行時間や使用メモリなどの実行に際する制約</a:t>
            </a:r>
            <a:endParaRPr kumimoji="1" lang="en-US" altLang="ja-JP" dirty="0"/>
          </a:p>
          <a:p>
            <a:pPr marL="171450" indent="-171450">
              <a:buFont typeface="Arial" panose="020B0604020202020204" pitchFamily="34" charset="0"/>
              <a:buChar char="•"/>
            </a:pPr>
            <a:r>
              <a:rPr kumimoji="1" lang="ja-JP" altLang="en-US" dirty="0"/>
              <a:t>問題文</a:t>
            </a:r>
            <a:endParaRPr kumimoji="1" lang="en-US" altLang="ja-JP" dirty="0"/>
          </a:p>
          <a:p>
            <a:pPr marL="171450" indent="-171450">
              <a:buFont typeface="Arial" panose="020B0604020202020204" pitchFamily="34" charset="0"/>
              <a:buChar char="•"/>
            </a:pPr>
            <a:r>
              <a:rPr kumimoji="1" lang="ja-JP" altLang="en-US" dirty="0"/>
              <a:t>入出力の形式</a:t>
            </a:r>
            <a:endParaRPr kumimoji="1" lang="en-US" altLang="ja-JP" dirty="0"/>
          </a:p>
          <a:p>
            <a:pPr marL="171450" indent="-171450">
              <a:buFont typeface="Arial" panose="020B0604020202020204" pitchFamily="34" charset="0"/>
              <a:buChar char="•"/>
            </a:pPr>
            <a:r>
              <a:rPr kumimoji="1" lang="ja-JP" altLang="en-US" dirty="0"/>
              <a:t>入出力の例</a:t>
            </a:r>
            <a:endParaRPr kumimoji="1" lang="en-US" altLang="ja-JP" dirty="0"/>
          </a:p>
          <a:p>
            <a:pPr marL="0" indent="0">
              <a:buFont typeface="Arial" panose="020B0604020202020204" pitchFamily="34" charset="0"/>
              <a:buNone/>
            </a:pPr>
            <a:r>
              <a:rPr kumimoji="1" lang="ja-JP" altLang="en-US" dirty="0"/>
              <a:t>が示されています．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a:t>
            </a:fld>
            <a:endParaRPr kumimoji="1" lang="ja-JP" altLang="en-US"/>
          </a:p>
        </p:txBody>
      </p:sp>
    </p:spTree>
    <p:extLst>
      <p:ext uri="{BB962C8B-B14F-4D97-AF65-F5344CB8AC3E}">
        <p14:creationId xmlns:p14="http://schemas.microsoft.com/office/powerpoint/2010/main" val="210007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分類に用いたデータについて説明いたします．</a:t>
            </a:r>
          </a:p>
          <a:p>
            <a:pPr marL="0" lvl="0" indent="0" algn="l" rtl="0">
              <a:spcBef>
                <a:spcPts val="0"/>
              </a:spcBef>
              <a:spcAft>
                <a:spcPts val="0"/>
              </a:spcAft>
              <a:buNone/>
            </a:pPr>
            <a:r>
              <a:rPr lang="ja-JP" altLang="en-US" dirty="0"/>
              <a:t>今回はプログラミングコンテストの一つである</a:t>
            </a:r>
            <a:r>
              <a:rPr lang="en-US" altLang="ja-JP" dirty="0" err="1"/>
              <a:t>codeforces</a:t>
            </a:r>
            <a:r>
              <a:rPr lang="ja-JP" altLang="en-US" dirty="0" err="1"/>
              <a:t>に提</a:t>
            </a:r>
            <a:r>
              <a:rPr lang="ja-JP" altLang="en-US" dirty="0"/>
              <a:t>出されたソースコードを用いりました，</a:t>
            </a:r>
          </a:p>
          <a:p>
            <a:pPr marL="0" lvl="0" indent="0" algn="l" rtl="0">
              <a:spcBef>
                <a:spcPts val="0"/>
              </a:spcBef>
              <a:spcAft>
                <a:spcPts val="0"/>
              </a:spcAft>
              <a:buNone/>
            </a:pPr>
            <a:r>
              <a:rPr lang="ja-JP" altLang="en-US" dirty="0"/>
              <a:t>今回のケーススタディでは，下記に示す問題</a:t>
            </a:r>
            <a:r>
              <a:rPr lang="en-US" altLang="ja-JP" dirty="0"/>
              <a:t>ID</a:t>
            </a:r>
            <a:r>
              <a:rPr lang="ja-JP" altLang="en-US" dirty="0"/>
              <a:t>のソースコードについて調査しました．</a:t>
            </a:r>
          </a:p>
          <a:p>
            <a:pPr marL="0" lvl="0" indent="0" algn="l" rtl="0">
              <a:spcBef>
                <a:spcPts val="0"/>
              </a:spcBef>
              <a:spcAft>
                <a:spcPts val="0"/>
              </a:spcAft>
              <a:buNone/>
            </a:pPr>
            <a:r>
              <a:rPr lang="ja-JP" altLang="en-US" dirty="0"/>
              <a:t>一つ目は，問題</a:t>
            </a:r>
            <a:r>
              <a:rPr lang="en-US" altLang="ja-JP" dirty="0"/>
              <a:t>ID</a:t>
            </a:r>
            <a:r>
              <a:rPr lang="ja-JP" altLang="en-US" dirty="0"/>
              <a:t>が４８９</a:t>
            </a:r>
            <a:r>
              <a:rPr lang="en-US" altLang="ja-JP" dirty="0"/>
              <a:t>A</a:t>
            </a:r>
            <a:r>
              <a:rPr lang="ja-JP" altLang="en-US" dirty="0"/>
              <a:t>の問題で，対象言語は</a:t>
            </a:r>
            <a:r>
              <a:rPr lang="en-US" altLang="ja-JP" dirty="0"/>
              <a:t>C++</a:t>
            </a:r>
            <a:r>
              <a:rPr lang="ja-JP" altLang="en-US" dirty="0" err="1"/>
              <a:t>，</a:t>
            </a:r>
            <a:r>
              <a:rPr lang="ja-JP" altLang="en-US" dirty="0"/>
              <a:t>該当回答数は１３１です．</a:t>
            </a:r>
          </a:p>
          <a:p>
            <a:pPr marL="0" lvl="0" indent="0" algn="l" rtl="0">
              <a:spcBef>
                <a:spcPts val="0"/>
              </a:spcBef>
              <a:spcAft>
                <a:spcPts val="0"/>
              </a:spcAft>
              <a:buNone/>
            </a:pPr>
            <a:r>
              <a:rPr lang="ja-JP" altLang="en-US" dirty="0"/>
              <a:t>二つ目は，問題</a:t>
            </a:r>
            <a:r>
              <a:rPr lang="en-US" altLang="ja-JP" dirty="0"/>
              <a:t>ID</a:t>
            </a:r>
            <a:r>
              <a:rPr lang="ja-JP" altLang="en-US" dirty="0"/>
              <a:t>が４８９</a:t>
            </a:r>
            <a:r>
              <a:rPr lang="en-US" altLang="ja-JP" dirty="0"/>
              <a:t>D</a:t>
            </a:r>
            <a:r>
              <a:rPr lang="ja-JP" altLang="en-US" dirty="0"/>
              <a:t>の問題で，対象言語は同じく</a:t>
            </a:r>
            <a:r>
              <a:rPr lang="en-US" altLang="ja-JP" dirty="0"/>
              <a:t>C++</a:t>
            </a:r>
            <a:r>
              <a:rPr lang="ja-JP" altLang="en-US" dirty="0" err="1"/>
              <a:t>，</a:t>
            </a:r>
            <a:r>
              <a:rPr lang="ja-JP" altLang="en-US" dirty="0"/>
              <a:t>該当回答数は２２１です．</a:t>
            </a:r>
          </a:p>
          <a:p>
            <a:pPr marL="0" lvl="0" indent="0" algn="l" rtl="0">
              <a:spcBef>
                <a:spcPts val="0"/>
              </a:spcBef>
              <a:spcAft>
                <a:spcPts val="0"/>
              </a:spcAft>
              <a:buNone/>
            </a:pPr>
            <a:endParaRPr lang="ja-JP" altLang="en-US" dirty="0"/>
          </a:p>
          <a:p>
            <a:pPr marL="0" lvl="0" indent="0" algn="l" rtl="0">
              <a:spcBef>
                <a:spcPts val="0"/>
              </a:spcBef>
              <a:spcAft>
                <a:spcPts val="0"/>
              </a:spcAft>
              <a:buClr>
                <a:schemeClr val="dk1"/>
              </a:buClr>
              <a:buFont typeface="Arial"/>
              <a:buNone/>
            </a:pPr>
            <a:r>
              <a:rPr lang="en-US" altLang="ja-JP" dirty="0" err="1"/>
              <a:t>Codeforces</a:t>
            </a:r>
            <a:r>
              <a:rPr lang="ja-JP" altLang="en-US" dirty="0"/>
              <a:t>では問題の</a:t>
            </a:r>
            <a:r>
              <a:rPr lang="en-US" altLang="ja-JP" dirty="0"/>
              <a:t>ID</a:t>
            </a:r>
            <a:r>
              <a:rPr lang="ja-JP" altLang="en-US" dirty="0"/>
              <a:t>に</a:t>
            </a:r>
            <a:r>
              <a:rPr lang="en-US" altLang="ja-JP" dirty="0"/>
              <a:t>A</a:t>
            </a:r>
            <a:r>
              <a:rPr lang="ja-JP" altLang="en-US" dirty="0"/>
              <a:t>～</a:t>
            </a:r>
            <a:r>
              <a:rPr lang="en-US" altLang="ja-JP" dirty="0"/>
              <a:t>F</a:t>
            </a:r>
            <a:r>
              <a:rPr lang="ja-JP" altLang="en-US" dirty="0" err="1"/>
              <a:t>のようにアルファ</a:t>
            </a:r>
            <a:r>
              <a:rPr lang="ja-JP" altLang="en-US" dirty="0"/>
              <a:t>ベットが付加されており，後半のアルファベットほど，比較的難しい問題になります．</a:t>
            </a:r>
            <a:r>
              <a:rPr lang="en-US" altLang="ja-JP" dirty="0"/>
              <a:t>(4:23 or -15:37)</a:t>
            </a:r>
            <a:endParaRPr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30</a:t>
            </a:fld>
            <a:endParaRPr kumimoji="1" lang="ja-JP" altLang="en-US"/>
          </a:p>
        </p:txBody>
      </p:sp>
    </p:spTree>
    <p:extLst>
      <p:ext uri="{BB962C8B-B14F-4D97-AF65-F5344CB8AC3E}">
        <p14:creationId xmlns:p14="http://schemas.microsoft.com/office/powerpoint/2010/main" val="1411357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グラフにおいて，同じデータセットを用いているので，ソースコード全体についてのプロットの位置は全く同じになります．</a:t>
            </a:r>
          </a:p>
          <a:p>
            <a:pPr marL="0" lvl="0" indent="0" algn="l" rtl="0">
              <a:spcBef>
                <a:spcPts val="0"/>
              </a:spcBef>
              <a:spcAft>
                <a:spcPts val="0"/>
              </a:spcAft>
              <a:buNone/>
            </a:pPr>
            <a:r>
              <a:rPr lang="ja-JP" altLang="en-US" dirty="0"/>
              <a:t>しかしながら、前処理が両手法で異なるため、語彙ベクトルによる分類後の各クラスタのプロット数は異なります・</a:t>
            </a:r>
            <a:endParaRPr lang="en-US" altLang="ja-JP" dirty="0"/>
          </a:p>
          <a:p>
            <a:pPr marL="0" lvl="0" indent="0" algn="l" rtl="0">
              <a:spcBef>
                <a:spcPts val="0"/>
              </a:spcBef>
              <a:spcAft>
                <a:spcPts val="0"/>
              </a:spcAft>
              <a:buNone/>
            </a:pPr>
            <a:r>
              <a:rPr lang="ja-JP" altLang="en-US" dirty="0"/>
              <a:t>各クラスタのプロットつまり，同色の点が一か所に集まり，他の色の点との交わりがすくなければ，ソースコードメトリクスの値を考慮したクラスタリングが行えていると言えます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31</a:t>
            </a:fld>
            <a:endParaRPr kumimoji="1" lang="ja-JP" altLang="en-US"/>
          </a:p>
        </p:txBody>
      </p:sp>
    </p:spTree>
    <p:extLst>
      <p:ext uri="{BB962C8B-B14F-4D97-AF65-F5344CB8AC3E}">
        <p14:creationId xmlns:p14="http://schemas.microsoft.com/office/powerpoint/2010/main" val="3385013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問題</a:t>
            </a:r>
            <a:r>
              <a:rPr kumimoji="1" lang="en-US" altLang="ja-JP" dirty="0"/>
              <a:t>489A</a:t>
            </a:r>
            <a:r>
              <a:rPr kumimoji="1" lang="ja-JP" altLang="en-US" dirty="0"/>
              <a:t>における分類結果になります。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まず、点の特徴として、点全体が</a:t>
            </a:r>
            <a:r>
              <a:rPr lang="ja-JP" altLang="en-US" dirty="0"/>
              <a:t>一か所</a:t>
            </a:r>
            <a:r>
              <a:rPr kumimoji="1" lang="ja-JP" altLang="en-US" dirty="0"/>
              <a:t>に偏っています。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a:t>
            </a:r>
            <a:r>
              <a:rPr kumimoji="1" lang="ja-JP" altLang="en-US" dirty="0"/>
              <a:t>は比較的簡単な問題なため、実装方法に差が生じにくく、このような偏りが生じたと考えられます。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色の違いについてみてみると。提案手法による分類結果では、</a:t>
            </a:r>
            <a:r>
              <a:rPr kumimoji="1" lang="en-US" altLang="ja-JP" dirty="0"/>
              <a:t>1</a:t>
            </a:r>
            <a:r>
              <a:rPr kumimoji="1" lang="ja-JP" altLang="en-US" dirty="0" err="1"/>
              <a:t>つの</a:t>
            </a:r>
            <a:r>
              <a:rPr kumimoji="1" lang="ja-JP" altLang="en-US" dirty="0"/>
              <a:t>クラスタに多くの回答が集中しています。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a:t>
            </a:r>
            <a:r>
              <a:rPr kumimoji="1" lang="en-US" altLang="ja-JP" dirty="0"/>
              <a:t>A</a:t>
            </a:r>
            <a:r>
              <a:rPr kumimoji="1" lang="ja-JP" altLang="en-US" dirty="0"/>
              <a:t>問題ではソースコード間におけるソースコードメトリクスの差が小さく、</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TAMBA</a:t>
            </a:r>
            <a:r>
              <a:rPr kumimoji="1" lang="ja-JP" altLang="en-US" dirty="0"/>
              <a:t>と比較して、その影響を強く反映していると考えられます。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32</a:t>
            </a:fld>
            <a:endParaRPr kumimoji="1" lang="ja-JP" altLang="en-US"/>
          </a:p>
        </p:txBody>
      </p:sp>
    </p:spTree>
    <p:extLst>
      <p:ext uri="{BB962C8B-B14F-4D97-AF65-F5344CB8AC3E}">
        <p14:creationId xmlns:p14="http://schemas.microsoft.com/office/powerpoint/2010/main" val="3394697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次に、問題４８９</a:t>
            </a:r>
            <a:r>
              <a:rPr kumimoji="1" lang="en-US" altLang="ja-JP" dirty="0"/>
              <a:t>D</a:t>
            </a:r>
            <a:r>
              <a:rPr kumimoji="1" lang="ja-JP" altLang="en-US" dirty="0"/>
              <a:t>の分類結果について示します。</a:t>
            </a:r>
            <a:endParaRPr kumimoji="1" lang="en-US" altLang="ja-JP" dirty="0"/>
          </a:p>
          <a:p>
            <a:r>
              <a:rPr kumimoji="1" lang="ja-JP" altLang="en-US" dirty="0"/>
              <a:t>こちらが調査対象全体についてのグラフになります。</a:t>
            </a:r>
            <a:endParaRPr kumimoji="1" lang="en-US" altLang="ja-JP" dirty="0"/>
          </a:p>
          <a:p>
            <a:r>
              <a:rPr kumimoji="1" lang="ja-JP" altLang="en-US" dirty="0"/>
              <a:t>プロットの数が多く</a:t>
            </a:r>
            <a:r>
              <a:rPr kumimoji="1" lang="en-US" altLang="ja-JP" dirty="0"/>
              <a:t>A,B,C</a:t>
            </a:r>
            <a:r>
              <a:rPr kumimoji="1" lang="ja-JP" altLang="en-US" dirty="0"/>
              <a:t>のクラスタ毎の比較が難しいため４８９</a:t>
            </a:r>
            <a:r>
              <a:rPr kumimoji="1" lang="en-US" altLang="ja-JP" dirty="0"/>
              <a:t>D</a:t>
            </a:r>
            <a:r>
              <a:rPr kumimoji="1" lang="ja-JP" altLang="en-US" dirty="0"/>
              <a:t>は全体のプロットの後に、</a:t>
            </a:r>
            <a:r>
              <a:rPr kumimoji="1" lang="en-US" altLang="ja-JP" dirty="0"/>
              <a:t>A, B,</a:t>
            </a:r>
            <a:r>
              <a:rPr kumimoji="1" lang="en-US" altLang="ja-JP" baseline="0" dirty="0"/>
              <a:t> C</a:t>
            </a:r>
            <a:r>
              <a:rPr kumimoji="1" lang="ja-JP" altLang="en-US" dirty="0"/>
              <a:t>ごとにプロットしたグラフも示します。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33</a:t>
            </a:fld>
            <a:endParaRPr kumimoji="1" lang="ja-JP" altLang="en-US"/>
          </a:p>
        </p:txBody>
      </p:sp>
    </p:spTree>
    <p:extLst>
      <p:ext uri="{BB962C8B-B14F-4D97-AF65-F5344CB8AC3E}">
        <p14:creationId xmlns:p14="http://schemas.microsoft.com/office/powerpoint/2010/main" val="366910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こちらがクラスタ</a:t>
            </a:r>
            <a:r>
              <a:rPr kumimoji="1" lang="en-US" altLang="ja-JP" dirty="0"/>
              <a:t>A-1,</a:t>
            </a:r>
            <a:r>
              <a:rPr kumimoji="1" lang="en-US" altLang="ja-JP" baseline="0" dirty="0"/>
              <a:t> A-2, A-3</a:t>
            </a:r>
            <a:r>
              <a:rPr kumimoji="1" lang="ja-JP" altLang="en-US" baseline="0" dirty="0"/>
              <a:t>についてプロットしたものになります．</a:t>
            </a:r>
            <a:endParaRPr kumimoji="1" lang="en-US" altLang="ja-JP" baseline="0" dirty="0"/>
          </a:p>
          <a:p>
            <a:r>
              <a:rPr kumimoji="1" lang="ja-JP" altLang="en-US" baseline="0" dirty="0"/>
              <a:t>点の位置が少し異なるのは，前処理によるものですが，そこまで相違はありません，</a:t>
            </a:r>
            <a:endParaRPr kumimoji="1" lang="en-US" altLang="ja-JP" baseline="0" dirty="0"/>
          </a:p>
          <a:p>
            <a:r>
              <a:rPr kumimoji="1" lang="ja-JP" altLang="en-US" baseline="0" dirty="0"/>
              <a:t>提案手法の方が</a:t>
            </a:r>
            <a:r>
              <a:rPr kumimoji="1" lang="en-US" altLang="ja-JP" baseline="0" dirty="0"/>
              <a:t>TAMBA</a:t>
            </a:r>
            <a:r>
              <a:rPr kumimoji="1" lang="ja-JP" altLang="en-US" baseline="0" dirty="0"/>
              <a:t>と比較して，クラスタごとの重なりが少なくなっています．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34</a:t>
            </a:fld>
            <a:endParaRPr kumimoji="1" lang="ja-JP" altLang="en-US"/>
          </a:p>
        </p:txBody>
      </p:sp>
    </p:spTree>
    <p:extLst>
      <p:ext uri="{BB962C8B-B14F-4D97-AF65-F5344CB8AC3E}">
        <p14:creationId xmlns:p14="http://schemas.microsoft.com/office/powerpoint/2010/main" val="542332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次に、クラスタ</a:t>
            </a:r>
            <a:r>
              <a:rPr kumimoji="1" lang="en-US" altLang="ja-JP" dirty="0"/>
              <a:t>B-1,</a:t>
            </a:r>
            <a:r>
              <a:rPr kumimoji="1" lang="en-US" altLang="ja-JP" baseline="0" dirty="0"/>
              <a:t> B-2, B-3</a:t>
            </a:r>
            <a:r>
              <a:rPr kumimoji="1" lang="ja-JP" altLang="en-US" baseline="0" dirty="0"/>
              <a:t>についてプロットしたものになります．</a:t>
            </a:r>
            <a:endParaRPr kumimoji="1" lang="en-US" altLang="ja-JP" baseline="0" dirty="0"/>
          </a:p>
          <a:p>
            <a:r>
              <a:rPr kumimoji="1" lang="ja-JP" altLang="en-US" baseline="0" dirty="0"/>
              <a:t>同様に提案手法の方が</a:t>
            </a:r>
            <a:r>
              <a:rPr kumimoji="1" lang="en-US" altLang="ja-JP" baseline="0" dirty="0"/>
              <a:t>TAMBA</a:t>
            </a:r>
            <a:r>
              <a:rPr kumimoji="1" lang="ja-JP" altLang="en-US" baseline="0" dirty="0"/>
              <a:t>と比較して，クラスタごとの重なりが少なくなっています．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35</a:t>
            </a:fld>
            <a:endParaRPr kumimoji="1" lang="ja-JP" altLang="en-US"/>
          </a:p>
        </p:txBody>
      </p:sp>
    </p:spTree>
    <p:extLst>
      <p:ext uri="{BB962C8B-B14F-4D97-AF65-F5344CB8AC3E}">
        <p14:creationId xmlns:p14="http://schemas.microsoft.com/office/powerpoint/2010/main" val="2031403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最後にクラスタ</a:t>
            </a:r>
            <a:r>
              <a:rPr kumimoji="1" lang="en-US" altLang="ja-JP" dirty="0"/>
              <a:t>C-1,</a:t>
            </a:r>
            <a:r>
              <a:rPr kumimoji="1" lang="en-US" altLang="ja-JP" baseline="0" dirty="0"/>
              <a:t> C-2, C-3</a:t>
            </a:r>
            <a:r>
              <a:rPr kumimoji="1" lang="ja-JP" altLang="en-US" baseline="0" dirty="0"/>
              <a:t>についてプロットしたものになります．</a:t>
            </a:r>
            <a:endParaRPr kumimoji="1" lang="en-US" altLang="ja-JP" baseline="0" dirty="0"/>
          </a:p>
          <a:p>
            <a:r>
              <a:rPr kumimoji="1" lang="ja-JP" altLang="en-US" baseline="0" dirty="0"/>
              <a:t>同様に提案手法の方が</a:t>
            </a:r>
            <a:r>
              <a:rPr kumimoji="1" lang="en-US" altLang="ja-JP" baseline="0" dirty="0"/>
              <a:t>TAMBA</a:t>
            </a:r>
            <a:r>
              <a:rPr kumimoji="1" lang="ja-JP" altLang="en-US" baseline="0" dirty="0"/>
              <a:t>と比較して，クラスタごとの重なりが少なくなっています．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36</a:t>
            </a:fld>
            <a:endParaRPr kumimoji="1" lang="ja-JP" altLang="en-US"/>
          </a:p>
        </p:txBody>
      </p:sp>
    </p:spTree>
    <p:extLst>
      <p:ext uri="{BB962C8B-B14F-4D97-AF65-F5344CB8AC3E}">
        <p14:creationId xmlns:p14="http://schemas.microsoft.com/office/powerpoint/2010/main" val="2122717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これらのグラフから、提案手法による分類結果のほうが各クラスタの重なりが少ないのを確認できます。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D</a:t>
            </a:r>
            <a:r>
              <a:rPr kumimoji="1" lang="ja-JP" altLang="en-US" dirty="0"/>
              <a:t>問題は</a:t>
            </a:r>
            <a:r>
              <a:rPr kumimoji="1" lang="en-US" altLang="ja-JP" dirty="0"/>
              <a:t>A</a:t>
            </a:r>
            <a:r>
              <a:rPr kumimoji="1" lang="ja-JP" altLang="en-US" dirty="0"/>
              <a:t>問題と比較して難易度が高く、ユーザによってソースコードメトリクスの値が異なるのですが、</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提案手法ではその傾向を示せています。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このグラフから、</a:t>
            </a:r>
            <a:r>
              <a:rPr kumimoji="1" lang="en-US" altLang="ja-JP" dirty="0"/>
              <a:t>TAMBA</a:t>
            </a:r>
            <a:r>
              <a:rPr kumimoji="1" lang="ja-JP" altLang="en-US" dirty="0"/>
              <a:t>とは異なるソースコードメトリクスの観点からソースコードを分類できたといえます。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37</a:t>
            </a:fld>
            <a:endParaRPr kumimoji="1" lang="ja-JP" altLang="en-US"/>
          </a:p>
        </p:txBody>
      </p:sp>
    </p:spTree>
    <p:extLst>
      <p:ext uri="{BB962C8B-B14F-4D97-AF65-F5344CB8AC3E}">
        <p14:creationId xmlns:p14="http://schemas.microsoft.com/office/powerpoint/2010/main" val="2241001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可視化による分類結果の比較のまとめを述べます，</a:t>
            </a:r>
          </a:p>
          <a:p>
            <a:pPr marL="0" lvl="0" indent="0" algn="l" rtl="0">
              <a:spcBef>
                <a:spcPts val="0"/>
              </a:spcBef>
              <a:spcAft>
                <a:spcPts val="0"/>
              </a:spcAft>
              <a:buNone/>
            </a:pPr>
            <a:r>
              <a:rPr lang="en-US" altLang="ja-JP" dirty="0"/>
              <a:t>A</a:t>
            </a:r>
            <a:r>
              <a:rPr lang="ja-JP" altLang="en-US" dirty="0"/>
              <a:t>問題では，プロットの位置自体が一か所に集まり，ソースコードメトリクスの値にあまり差はありませんでしたが，提案手法ではある１つのクラスタに含まれる数がとても多く，その性質を示せていました．</a:t>
            </a:r>
          </a:p>
          <a:p>
            <a:pPr marL="0" lvl="0" indent="0" algn="l" rtl="0">
              <a:spcBef>
                <a:spcPts val="0"/>
              </a:spcBef>
              <a:spcAft>
                <a:spcPts val="0"/>
              </a:spcAft>
              <a:buNone/>
            </a:pPr>
            <a:r>
              <a:rPr lang="en-US" altLang="ja-JP" dirty="0"/>
              <a:t>D</a:t>
            </a:r>
            <a:r>
              <a:rPr lang="ja-JP" altLang="en-US" dirty="0"/>
              <a:t>問題では，提案手法の分類結果の方が各クラスタのプロットの重なりが少なく一か所に集まるのを３つずつのグラフに表示することで確認し、ソースコードメトリクスを考慮した分類ができました。</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38</a:t>
            </a:fld>
            <a:endParaRPr kumimoji="1" lang="ja-JP" altLang="en-US"/>
          </a:p>
        </p:txBody>
      </p:sp>
    </p:spTree>
    <p:extLst>
      <p:ext uri="{BB962C8B-B14F-4D97-AF65-F5344CB8AC3E}">
        <p14:creationId xmlns:p14="http://schemas.microsoft.com/office/powerpoint/2010/main" val="2674518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まとめと今後の課題について述べます。</a:t>
            </a:r>
            <a:endParaRPr kumimoji="1" lang="en-US" altLang="ja-JP" dirty="0"/>
          </a:p>
          <a:p>
            <a:r>
              <a:rPr kumimoji="1" lang="ja-JP" altLang="en-US" dirty="0"/>
              <a:t>本研究では、</a:t>
            </a:r>
            <a:r>
              <a:rPr kumimoji="1" lang="en-US" altLang="ja-JP" dirty="0"/>
              <a:t>TAMBA</a:t>
            </a:r>
            <a:r>
              <a:rPr kumimoji="1" lang="ja-JP" altLang="en-US" dirty="0"/>
              <a:t>の手法を応用してソースコードメトリクスを用いて提出済みのソースコードを分類する手法を提案しました。</a:t>
            </a:r>
            <a:endParaRPr kumimoji="1" lang="en-US" altLang="ja-JP" dirty="0"/>
          </a:p>
          <a:p>
            <a:pPr marL="0" lvl="0" indent="0" algn="l">
              <a:buFont typeface="Arial" panose="020B0604020202020204" pitchFamily="34" charset="0"/>
              <a:buNone/>
            </a:pPr>
            <a:r>
              <a:rPr lang="ja-JP" altLang="en-US" dirty="0"/>
              <a:t>また，ソースコードメトリクスの値を考慮したクラスタリングが行えているのを可視化で確認しました．</a:t>
            </a:r>
            <a:endParaRPr kumimoji="1" lang="en-US" altLang="ja-JP" dirty="0"/>
          </a:p>
          <a:p>
            <a:r>
              <a:rPr kumimoji="1" lang="ja-JP" altLang="en-US" dirty="0"/>
              <a:t>ソースコードメトリクスが実際に学習に有用であるかの評価実験を今後の課題といたします．</a:t>
            </a:r>
            <a:r>
              <a:rPr kumimoji="1" lang="en-US" altLang="ja-JP" dirty="0"/>
              <a:t>(19:46)</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39</a:t>
            </a:fld>
            <a:endParaRPr kumimoji="1" lang="ja-JP" altLang="en-US"/>
          </a:p>
        </p:txBody>
      </p:sp>
    </p:spTree>
    <p:extLst>
      <p:ext uri="{BB962C8B-B14F-4D97-AF65-F5344CB8AC3E}">
        <p14:creationId xmlns:p14="http://schemas.microsoft.com/office/powerpoint/2010/main" val="183445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これらをもとにプログラミングコンテストのユーザは解答の作成を行います．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4</a:t>
            </a:fld>
            <a:endParaRPr kumimoji="1" lang="ja-JP" altLang="en-US"/>
          </a:p>
        </p:txBody>
      </p:sp>
    </p:spTree>
    <p:extLst>
      <p:ext uri="{BB962C8B-B14F-4D97-AF65-F5344CB8AC3E}">
        <p14:creationId xmlns:p14="http://schemas.microsoft.com/office/powerpoint/2010/main" val="306230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プログラム作成後は，ファイルのアップロードフォームが存在するので作成したプログラムを提出します．</a:t>
            </a:r>
            <a:endParaRPr kumimoji="1" lang="en-US" altLang="ja-JP" dirty="0"/>
          </a:p>
          <a:p>
            <a:r>
              <a:rPr kumimoji="1" lang="ja-JP" altLang="en-US" dirty="0"/>
              <a:t>提出されたプログラムはオンラインジャッジシステムにより自動で採点されます．</a:t>
            </a:r>
            <a:endParaRPr kumimoji="1" lang="en-US" altLang="ja-JP" dirty="0"/>
          </a:p>
          <a:p>
            <a:r>
              <a:rPr kumimoji="1" lang="ja-JP" altLang="en-US" dirty="0"/>
              <a:t>具体的には用意されたテストケースの全てに通るかどうかの確認が行われます．</a:t>
            </a:r>
            <a:endParaRPr kumimoji="1" lang="en-US" altLang="ja-JP" dirty="0"/>
          </a:p>
          <a:p>
            <a:endParaRPr kumimoji="1" lang="en-US" altLang="ja-JP" dirty="0"/>
          </a:p>
          <a:p>
            <a:r>
              <a:rPr kumimoji="1" lang="ja-JP" altLang="en-US" dirty="0"/>
              <a:t>正解の判定が出るまでに要した提出回数や，そのはやさなどでスコアリングされ，</a:t>
            </a:r>
            <a:endParaRPr kumimoji="1" lang="en-US" altLang="ja-JP" dirty="0"/>
          </a:p>
          <a:p>
            <a:r>
              <a:rPr kumimoji="1" lang="ja-JP" altLang="en-US" dirty="0"/>
              <a:t>そのスコアの高さをユーザは競い合います．</a:t>
            </a:r>
            <a:r>
              <a:rPr kumimoji="1" lang="en-US" altLang="ja-JP" dirty="0"/>
              <a:t>(17:55 or -2:05)</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5</a:t>
            </a:fld>
            <a:endParaRPr kumimoji="1" lang="ja-JP" altLang="en-US"/>
          </a:p>
        </p:txBody>
      </p:sp>
    </p:spTree>
    <p:extLst>
      <p:ext uri="{BB962C8B-B14F-4D97-AF65-F5344CB8AC3E}">
        <p14:creationId xmlns:p14="http://schemas.microsoft.com/office/powerpoint/2010/main" val="277188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また，</a:t>
            </a:r>
            <a:r>
              <a:rPr lang="en-US" altLang="ja-JP" dirty="0"/>
              <a:t>Web</a:t>
            </a:r>
            <a:r>
              <a:rPr lang="ja-JP" altLang="en-US" dirty="0"/>
              <a:t>上で提供されているプログラミングコンテストは提出済みのソースコードの検索機能が提供されており，</a:t>
            </a:r>
          </a:p>
          <a:p>
            <a:pPr marL="0" lvl="0" indent="0" algn="l" rtl="0">
              <a:spcBef>
                <a:spcPts val="0"/>
              </a:spcBef>
              <a:spcAft>
                <a:spcPts val="0"/>
              </a:spcAft>
              <a:buNone/>
            </a:pPr>
            <a:r>
              <a:rPr lang="ja-JP" altLang="en-US" dirty="0"/>
              <a:t>コンテスト終了後は他のユーザの提出済みのソースコードを自由に閲覧することができます．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また，問題や使用言語などによるフィルタリング機能が提供されています．</a:t>
            </a:r>
            <a:endParaRPr lang="en-US" altLang="ja-JP" dirty="0"/>
          </a:p>
          <a:p>
            <a:pPr marL="0" lvl="0" indent="0" algn="l" rtl="0">
              <a:spcBef>
                <a:spcPts val="0"/>
              </a:spcBef>
              <a:spcAft>
                <a:spcPts val="0"/>
              </a:spcAft>
              <a:buNone/>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この検索機能を利用し，ユーザは自身で使用している言語の参考になりそうな解答を参照し，学習に活用できます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6</a:t>
            </a:fld>
            <a:endParaRPr kumimoji="1" lang="ja-JP" altLang="en-US"/>
          </a:p>
        </p:txBody>
      </p:sp>
    </p:spTree>
    <p:extLst>
      <p:ext uri="{BB962C8B-B14F-4D97-AF65-F5344CB8AC3E}">
        <p14:creationId xmlns:p14="http://schemas.microsoft.com/office/powerpoint/2010/main" val="355829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次に、プログラミングコンテストを題材とした研究について述べます。</a:t>
            </a:r>
          </a:p>
          <a:p>
            <a:pPr marL="0" lvl="0" indent="0" algn="l" rtl="0">
              <a:spcBef>
                <a:spcPts val="0"/>
              </a:spcBef>
              <a:spcAft>
                <a:spcPts val="0"/>
              </a:spcAft>
              <a:buNone/>
            </a:pPr>
            <a:r>
              <a:rPr lang="ja-JP" altLang="en-US" dirty="0"/>
              <a:t>プログラミングコンテストには先ほども述べたようにレーティングという機能が備わっています。</a:t>
            </a:r>
          </a:p>
          <a:p>
            <a:pPr marL="0" lvl="0" indent="0" algn="l" rtl="0">
              <a:spcBef>
                <a:spcPts val="0"/>
              </a:spcBef>
              <a:spcAft>
                <a:spcPts val="0"/>
              </a:spcAft>
              <a:buNone/>
            </a:pPr>
            <a:r>
              <a:rPr lang="ja-JP" altLang="en-US" dirty="0"/>
              <a:t>レートの値をユーザの技量と見なし、ユーザの技量とソースコードの特徴の関係を調査することができます。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また，ある一つの問題を解くソースコードが大量に集まるため，ユーザごとのソースコードの特徴を調査することができます．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7</a:t>
            </a:fld>
            <a:endParaRPr kumimoji="1" lang="ja-JP" altLang="en-US"/>
          </a:p>
        </p:txBody>
      </p:sp>
    </p:spTree>
    <p:extLst>
      <p:ext uri="{BB962C8B-B14F-4D97-AF65-F5344CB8AC3E}">
        <p14:creationId xmlns:p14="http://schemas.microsoft.com/office/powerpoint/2010/main" val="128513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ja-JP" altLang="en-US" dirty="0"/>
              <a:t>次に，プログラミングコンテストに関する関連研究について述べます．</a:t>
            </a:r>
          </a:p>
          <a:p>
            <a:pPr marL="0" lvl="0" indent="0" algn="l" rtl="0">
              <a:spcBef>
                <a:spcPts val="0"/>
              </a:spcBef>
              <a:spcAft>
                <a:spcPts val="0"/>
              </a:spcAft>
              <a:buNone/>
            </a:pPr>
            <a:r>
              <a:rPr lang="en-US" altLang="ja-JP" dirty="0"/>
              <a:t>1</a:t>
            </a:r>
            <a:r>
              <a:rPr lang="ja-JP" altLang="en-US" dirty="0"/>
              <a:t>つ目は，藤原が開発した漸進的ソースコード提示システム</a:t>
            </a:r>
            <a:r>
              <a:rPr lang="en-US" altLang="ja-JP" dirty="0"/>
              <a:t>TAMBA</a:t>
            </a:r>
            <a:r>
              <a:rPr lang="ja-JP" altLang="en-US" dirty="0"/>
              <a:t>です．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この研究は，ユーザの学習支援を目的に，システムのユーザが提出した解答のレベルに合わせた既存解答を提示するシステムです．</a:t>
            </a:r>
          </a:p>
          <a:p>
            <a:pPr marL="0" lvl="0" indent="0" algn="l" rtl="0">
              <a:spcBef>
                <a:spcPts val="0"/>
              </a:spcBef>
              <a:spcAft>
                <a:spcPts val="0"/>
              </a:spcAft>
              <a:buNone/>
            </a:pPr>
            <a:r>
              <a:rPr lang="ja-JP" altLang="en-US" dirty="0"/>
              <a:t>この研究では、ユーザがプログラミング学習の参考になるソースコードは下記の性質を持つと仮定しました。一つ目はユーザが現在記述したソースコードに近い実装方法を持つ。二つ目は品質面において優れたソースコードであるという点です。</a:t>
            </a:r>
          </a:p>
          <a:p>
            <a:pPr marL="0" lvl="0" indent="0" algn="l" rtl="0">
              <a:spcBef>
                <a:spcPts val="0"/>
              </a:spcBef>
              <a:spcAft>
                <a:spcPts val="0"/>
              </a:spcAft>
              <a:buNone/>
            </a:pPr>
            <a:r>
              <a:rPr lang="ja-JP" altLang="en-US" dirty="0"/>
              <a:t>この仮定の元、他のユーザの提出履歴にそってソースコードを提示することで，徐々に優れたソースコードが記述できるように誘導します．</a:t>
            </a:r>
          </a:p>
          <a:p>
            <a:pPr marL="0" lvl="0" indent="0" algn="l" rtl="0">
              <a:spcBef>
                <a:spcPts val="0"/>
              </a:spcBef>
              <a:spcAft>
                <a:spcPts val="0"/>
              </a:spcAft>
              <a:buNone/>
            </a:pPr>
            <a:endParaRPr lang="ja-JP" altLang="en-US" dirty="0"/>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8</a:t>
            </a:fld>
            <a:endParaRPr kumimoji="1" lang="ja-JP" altLang="en-US"/>
          </a:p>
        </p:txBody>
      </p:sp>
    </p:spTree>
    <p:extLst>
      <p:ext uri="{BB962C8B-B14F-4D97-AF65-F5344CB8AC3E}">
        <p14:creationId xmlns:p14="http://schemas.microsoft.com/office/powerpoint/2010/main" val="207669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rtl="0">
              <a:spcBef>
                <a:spcPts val="0"/>
              </a:spcBef>
              <a:spcAft>
                <a:spcPts val="0"/>
              </a:spcAft>
              <a:buNone/>
            </a:pPr>
            <a:r>
              <a:rPr lang="en-US" altLang="ja-JP" dirty="0"/>
              <a:t>TAMBA</a:t>
            </a:r>
            <a:r>
              <a:rPr lang="ja-JP" altLang="en-US" dirty="0"/>
              <a:t>の処理の概要について説明いたします。</a:t>
            </a:r>
          </a:p>
          <a:p>
            <a:pPr marL="0" lvl="0" indent="0" algn="l" rtl="0">
              <a:spcBef>
                <a:spcPts val="0"/>
              </a:spcBef>
              <a:spcAft>
                <a:spcPts val="0"/>
              </a:spcAft>
              <a:buNone/>
            </a:pPr>
            <a:r>
              <a:rPr lang="ja-JP" altLang="en-US" dirty="0"/>
              <a:t>手法としてはまずソースコードに</a:t>
            </a:r>
            <a:r>
              <a:rPr lang="en-US" altLang="ja-JP" dirty="0"/>
              <a:t>N-gram</a:t>
            </a:r>
            <a:r>
              <a:rPr lang="ja-JP" altLang="en-US" dirty="0"/>
              <a:t>　</a:t>
            </a:r>
            <a:r>
              <a:rPr lang="en-US" altLang="ja-JP" dirty="0"/>
              <a:t>IDF</a:t>
            </a:r>
            <a:r>
              <a:rPr lang="ja-JP" altLang="en-US" dirty="0"/>
              <a:t>計算のための前処理を施します</a:t>
            </a:r>
          </a:p>
          <a:p>
            <a:pPr marL="0" lvl="0" indent="0" algn="l" rtl="0">
              <a:spcBef>
                <a:spcPts val="0"/>
              </a:spcBef>
              <a:spcAft>
                <a:spcPts val="0"/>
              </a:spcAft>
              <a:buNone/>
            </a:pPr>
            <a:r>
              <a:rPr lang="ja-JP" altLang="en-US" dirty="0"/>
              <a:t>次に，</a:t>
            </a:r>
            <a:r>
              <a:rPr lang="en-US" altLang="ja-JP" dirty="0"/>
              <a:t>N-gram IDF</a:t>
            </a:r>
            <a:r>
              <a:rPr lang="ja-JP" altLang="en-US" dirty="0"/>
              <a:t>を用いて提出されたソースコードを複数のクラスタに分類します．</a:t>
            </a:r>
          </a:p>
          <a:p>
            <a:pPr marL="0" lvl="0" indent="0" algn="l" rtl="0">
              <a:spcBef>
                <a:spcPts val="0"/>
              </a:spcBef>
              <a:spcAft>
                <a:spcPts val="0"/>
              </a:spcAft>
              <a:buNone/>
            </a:pPr>
            <a:r>
              <a:rPr lang="ja-JP" altLang="en-US" dirty="0"/>
              <a:t>さらに，正誤判定結果、ソースコードサイズ、実行時間使用メモリサイズの４つのメタ情報でそれぞれのクラスタをさらに複数のクラスタに分類します．</a:t>
            </a:r>
          </a:p>
          <a:p>
            <a:pPr marL="0" lvl="0" indent="0" algn="l" rtl="0">
              <a:spcBef>
                <a:spcPts val="0"/>
              </a:spcBef>
              <a:spcAft>
                <a:spcPts val="0"/>
              </a:spcAft>
              <a:buNone/>
            </a:pPr>
            <a:r>
              <a:rPr lang="ja-JP" altLang="en-US" dirty="0"/>
              <a:t>次に，各クラスタに含まれるソースコードがどの時系列で提出されたかの情報を用いて，各クラスタに含まれる要素がどのクラスタに遷移していったかの情報を辺とする有向グラフを作成します．全てのソースコードについて提出履歴情報を見ていき，全てのクラスタの関係を有向グラフにします．</a:t>
            </a:r>
          </a:p>
        </p:txBody>
      </p:sp>
      <p:sp>
        <p:nvSpPr>
          <p:cNvPr id="4" name="スライド番号プレースホルダー 3"/>
          <p:cNvSpPr>
            <a:spLocks noGrp="1"/>
          </p:cNvSpPr>
          <p:nvPr>
            <p:ph type="sldNum" sz="quarter" idx="10"/>
          </p:nvPr>
        </p:nvSpPr>
        <p:spPr/>
        <p:txBody>
          <a:bodyPr/>
          <a:lstStyle/>
          <a:p>
            <a:fld id="{D2374D27-0F67-48CA-837D-1C6707F35CE6}" type="slidenum">
              <a:rPr kumimoji="1" lang="ja-JP" altLang="en-US" smtClean="0"/>
              <a:t>9</a:t>
            </a:fld>
            <a:endParaRPr kumimoji="1" lang="ja-JP" altLang="en-US"/>
          </a:p>
        </p:txBody>
      </p:sp>
    </p:spTree>
    <p:extLst>
      <p:ext uri="{BB962C8B-B14F-4D97-AF65-F5344CB8AC3E}">
        <p14:creationId xmlns:p14="http://schemas.microsoft.com/office/powerpoint/2010/main" val="233656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sp>
        <p:nvSpPr>
          <p:cNvPr id="3093" name="Text Box 21"/>
          <p:cNvSpPr txBox="1">
            <a:spLocks noChangeArrowheads="1"/>
          </p:cNvSpPr>
          <p:nvPr/>
        </p:nvSpPr>
        <p:spPr bwMode="auto">
          <a:xfrm>
            <a:off x="452439" y="6640515"/>
            <a:ext cx="8318303"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5DBBBF38-8633-4D08-80FA-255CA3FE2712}" type="datetime1">
              <a:rPr kumimoji="1" lang="ja-JP" altLang="en-US" smtClean="0"/>
              <a:t>2019/10/25</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74259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78FC9BDF-C5E5-4BC5-BB32-DD715C1F7E2E}" type="datetime1">
              <a:rPr kumimoji="1" lang="ja-JP" altLang="en-US" smtClean="0"/>
              <a:t>2019/10/25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29487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5121CC1-7466-494F-87E2-0E7A6048EC85}" type="datetime1">
              <a:rPr kumimoji="1" lang="ja-JP" altLang="en-US" smtClean="0"/>
              <a:t>2019/10/25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3049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7F2F59AD-4072-44A9-8EA9-CDCF1A9C0902}" type="datetime1">
              <a:rPr kumimoji="1" lang="ja-JP" altLang="en-US" smtClean="0"/>
              <a:t>2019/10/25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a:xfrm>
            <a:off x="7543007" y="6230328"/>
            <a:ext cx="1150938" cy="288925"/>
          </a:xfrm>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00033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7188E10D-FA74-4A9D-888F-EE6CB6C0E25C}" type="datetime1">
              <a:rPr kumimoji="1" lang="ja-JP" altLang="en-US" smtClean="0"/>
              <a:t>2019/10/25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03709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C7B67C71-7FDB-410F-9D32-AD9BD4357F33}" type="datetime1">
              <a:rPr kumimoji="1" lang="ja-JP" altLang="en-US" smtClean="0"/>
              <a:t>2019/10/25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20173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BE9C55C7-7FF7-4569-834C-9F2A452CCEBA}" type="datetime1">
              <a:rPr kumimoji="1" lang="ja-JP" altLang="en-US" smtClean="0"/>
              <a:t>2019/10/25</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237995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98ECD744-BEB5-43E0-BB82-A95BB351AFA6}" type="datetime1">
              <a:rPr kumimoji="1" lang="ja-JP" altLang="en-US" smtClean="0"/>
              <a:t>2019/10/25</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58396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185C0B00-960C-4C6E-8B6C-F8D43AB1EAD8}" type="datetime1">
              <a:rPr kumimoji="1" lang="ja-JP" altLang="en-US" smtClean="0"/>
              <a:t>2019/10/25</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31151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C3334AE4-5326-46E5-8B76-F47EBA31384E}" type="datetime1">
              <a:rPr kumimoji="1" lang="ja-JP" altLang="en-US" smtClean="0"/>
              <a:t>2019/10/25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682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1D0EC80E-AE86-4FA4-98A9-1B45EB9326AF}" type="datetime1">
              <a:rPr kumimoji="1" lang="ja-JP" altLang="en-US" smtClean="0"/>
              <a:t>2019/10/25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1EED56CB-58F9-4B74-8C64-FB1757321DFA}" type="slidenum">
              <a:rPr kumimoji="1" lang="ja-JP" altLang="en-US" smtClean="0"/>
              <a:t>‹#›</a:t>
            </a:fld>
            <a:endParaRPr kumimoji="1" lang="ja-JP" altLang="en-US"/>
          </a:p>
        </p:txBody>
      </p:sp>
    </p:spTree>
    <p:extLst>
      <p:ext uri="{BB962C8B-B14F-4D97-AF65-F5344CB8AC3E}">
        <p14:creationId xmlns:p14="http://schemas.microsoft.com/office/powerpoint/2010/main" val="187412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pPr fontAlgn="base">
              <a:spcBef>
                <a:spcPct val="0"/>
              </a:spcBef>
              <a:spcAft>
                <a:spcPct val="0"/>
              </a:spcAft>
            </a:pPr>
            <a:endParaRPr lang="ja-JP" altLang="en-US" sz="1800">
              <a:solidFill>
                <a:srgbClr val="000000"/>
              </a:solidFill>
            </a:endParaRPr>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sz="1800">
              <a:solidFill>
                <a:srgbClr val="000000"/>
              </a:solidFill>
            </a:endParaRPr>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1A7BAB9D-486C-40B6-8F34-161C1C769EC9}" type="datetime1">
              <a:rPr kumimoji="1" lang="ja-JP" altLang="en-US" smtClean="0"/>
              <a:t>2019/10/25</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24750" y="274636"/>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a:lvl1pPr>
          </a:lstStyle>
          <a:p>
            <a:fld id="{1EED56CB-58F9-4B74-8C64-FB1757321DFA}"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5"/>
            <a:ext cx="638508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4204944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7.JP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8665" y="1484315"/>
            <a:ext cx="8266670" cy="1470025"/>
          </a:xfrm>
        </p:spPr>
        <p:txBody>
          <a:bodyPr/>
          <a:lstStyle/>
          <a:p>
            <a:r>
              <a:rPr lang="ja-JP" altLang="en-US" sz="3200" dirty="0"/>
              <a:t>ソースコードメトリクスを用いた</a:t>
            </a:r>
            <a:br>
              <a:rPr lang="ja-JP" altLang="en-US" sz="3200" dirty="0"/>
            </a:br>
            <a:r>
              <a:rPr lang="ja-JP" altLang="en-US" sz="3200" dirty="0"/>
              <a:t>プログラミングコンテストの類似解答群の検出</a:t>
            </a:r>
          </a:p>
        </p:txBody>
      </p:sp>
      <p:sp>
        <p:nvSpPr>
          <p:cNvPr id="4" name="スライド番号プレースホルダー 3"/>
          <p:cNvSpPr>
            <a:spLocks noGrp="1"/>
          </p:cNvSpPr>
          <p:nvPr>
            <p:ph type="sldNum" sz="quarter" idx="4"/>
          </p:nvPr>
        </p:nvSpPr>
        <p:spPr/>
        <p:txBody>
          <a:bodyPr/>
          <a:lstStyle/>
          <a:p>
            <a:fld id="{1EED56CB-58F9-4B74-8C64-FB1757321DFA}" type="slidenum">
              <a:rPr kumimoji="1" lang="ja-JP" altLang="en-US" smtClean="0"/>
              <a:t>1</a:t>
            </a:fld>
            <a:endParaRPr kumimoji="1" lang="ja-JP" altLang="en-US"/>
          </a:p>
        </p:txBody>
      </p:sp>
      <p:sp>
        <p:nvSpPr>
          <p:cNvPr id="6" name="サブタイトル 2"/>
          <p:cNvSpPr txBox="1">
            <a:spLocks/>
          </p:cNvSpPr>
          <p:nvPr/>
        </p:nvSpPr>
        <p:spPr bwMode="auto">
          <a:xfrm>
            <a:off x="1107530" y="3632200"/>
            <a:ext cx="6928939"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altLang="en-US" sz="2800" kern="0" dirty="0"/>
              <a:t>○原口 公輔，神田 哲也，井上 克郎</a:t>
            </a:r>
            <a:endParaRPr lang="en-US" altLang="ja-JP" sz="2800" kern="0" dirty="0"/>
          </a:p>
          <a:p>
            <a:pPr algn="r"/>
            <a:r>
              <a:rPr lang="ja-JP" altLang="en-US" sz="2400" kern="0" dirty="0"/>
              <a:t>大阪大学</a:t>
            </a:r>
          </a:p>
        </p:txBody>
      </p:sp>
    </p:spTree>
    <p:extLst>
      <p:ext uri="{BB962C8B-B14F-4D97-AF65-F5344CB8AC3E}">
        <p14:creationId xmlns:p14="http://schemas.microsoft.com/office/powerpoint/2010/main" val="34767265"/>
      </p:ext>
    </p:extLst>
  </p:cSld>
  <p:clrMapOvr>
    <a:masterClrMapping/>
  </p:clrMapOvr>
  <mc:AlternateContent xmlns:mc="http://schemas.openxmlformats.org/markup-compatibility/2006" xmlns:p14="http://schemas.microsoft.com/office/powerpoint/2010/main">
    <mc:Choice Requires="p14">
      <p:transition spd="slow" p14:dur="2000" advTm="3212"/>
    </mc:Choice>
    <mc:Fallback xmlns="">
      <p:transition spd="slow" advTm="32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TAMBA[1]</a:t>
            </a:r>
            <a:r>
              <a:rPr lang="ja-JP" altLang="en-US" dirty="0"/>
              <a:t>の全体像</a:t>
            </a:r>
            <a:r>
              <a:rPr lang="en-US" altLang="ja-JP" dirty="0"/>
              <a:t>(2/2)</a:t>
            </a:r>
            <a:endParaRPr kumimoji="1" lang="ja-JP" altLang="en-US" dirty="0"/>
          </a:p>
        </p:txBody>
      </p:sp>
      <p:cxnSp>
        <p:nvCxnSpPr>
          <p:cNvPr id="111" name="直線矢印コネクタ 110"/>
          <p:cNvCxnSpPr>
            <a:stCxn id="82" idx="4"/>
            <a:endCxn id="43" idx="7"/>
          </p:cNvCxnSpPr>
          <p:nvPr/>
        </p:nvCxnSpPr>
        <p:spPr>
          <a:xfrm flipH="1">
            <a:off x="4784156" y="3173629"/>
            <a:ext cx="349469" cy="3112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9" name="直線矢印コネクタ 118"/>
          <p:cNvCxnSpPr>
            <a:stCxn id="43" idx="4"/>
            <a:endCxn id="44" idx="0"/>
          </p:cNvCxnSpPr>
          <p:nvPr/>
        </p:nvCxnSpPr>
        <p:spPr>
          <a:xfrm>
            <a:off x="4621386" y="3877876"/>
            <a:ext cx="0" cy="450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3" name="直線矢印コネクタ 112"/>
          <p:cNvCxnSpPr>
            <a:stCxn id="82" idx="4"/>
            <a:endCxn id="126" idx="1"/>
          </p:cNvCxnSpPr>
          <p:nvPr/>
        </p:nvCxnSpPr>
        <p:spPr>
          <a:xfrm>
            <a:off x="5133625" y="3173629"/>
            <a:ext cx="375828" cy="3112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6" name="フローチャート: 結合子 125"/>
          <p:cNvSpPr/>
          <p:nvPr/>
        </p:nvSpPr>
        <p:spPr>
          <a:xfrm>
            <a:off x="5442032" y="3417494"/>
            <a:ext cx="460382" cy="460382"/>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28" name="直線矢印コネクタ 127"/>
          <p:cNvCxnSpPr>
            <a:stCxn id="126" idx="4"/>
            <a:endCxn id="131" idx="0"/>
          </p:cNvCxnSpPr>
          <p:nvPr/>
        </p:nvCxnSpPr>
        <p:spPr>
          <a:xfrm>
            <a:off x="5672223" y="3877876"/>
            <a:ext cx="0" cy="450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1" name="フローチャート: 結合子 130"/>
          <p:cNvSpPr/>
          <p:nvPr/>
        </p:nvSpPr>
        <p:spPr>
          <a:xfrm>
            <a:off x="5442032" y="4328560"/>
            <a:ext cx="460382" cy="460382"/>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5" name="メモ 134"/>
          <p:cNvSpPr/>
          <p:nvPr/>
        </p:nvSpPr>
        <p:spPr>
          <a:xfrm>
            <a:off x="2722688" y="2113757"/>
            <a:ext cx="560663"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37" name="左矢印 136"/>
          <p:cNvSpPr/>
          <p:nvPr/>
        </p:nvSpPr>
        <p:spPr>
          <a:xfrm rot="12891877">
            <a:off x="3401868" y="2977933"/>
            <a:ext cx="816952" cy="462517"/>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8" name="左矢印 137"/>
          <p:cNvSpPr/>
          <p:nvPr/>
        </p:nvSpPr>
        <p:spPr>
          <a:xfrm rot="18669128">
            <a:off x="3406548" y="4106368"/>
            <a:ext cx="816952" cy="462517"/>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nvGrpSpPr>
          <p:cNvPr id="16" name="グループ化 15"/>
          <p:cNvGrpSpPr/>
          <p:nvPr/>
        </p:nvGrpSpPr>
        <p:grpSpPr>
          <a:xfrm>
            <a:off x="2737765" y="4714164"/>
            <a:ext cx="634327" cy="940858"/>
            <a:chOff x="3115819" y="5172690"/>
            <a:chExt cx="1551526" cy="940858"/>
          </a:xfrm>
        </p:grpSpPr>
        <p:sp>
          <p:nvSpPr>
            <p:cNvPr id="139" name="メモ 138"/>
            <p:cNvSpPr/>
            <p:nvPr/>
          </p:nvSpPr>
          <p:spPr>
            <a:xfrm>
              <a:off x="3115819" y="5172690"/>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40" name="メモ 139"/>
            <p:cNvSpPr/>
            <p:nvPr/>
          </p:nvSpPr>
          <p:spPr>
            <a:xfrm>
              <a:off x="3167861" y="5213688"/>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41" name="メモ 140"/>
            <p:cNvSpPr/>
            <p:nvPr/>
          </p:nvSpPr>
          <p:spPr>
            <a:xfrm>
              <a:off x="3214867" y="5254686"/>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42" name="メモ 141"/>
            <p:cNvSpPr/>
            <p:nvPr/>
          </p:nvSpPr>
          <p:spPr>
            <a:xfrm>
              <a:off x="3261873" y="5291136"/>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sp>
        <p:nvSpPr>
          <p:cNvPr id="143" name="テキスト ボックス 142"/>
          <p:cNvSpPr txBox="1"/>
          <p:nvPr/>
        </p:nvSpPr>
        <p:spPr>
          <a:xfrm>
            <a:off x="671745" y="4935127"/>
            <a:ext cx="1766829" cy="646331"/>
          </a:xfrm>
          <a:prstGeom prst="rect">
            <a:avLst/>
          </a:prstGeom>
          <a:noFill/>
          <a:ln w="19050">
            <a:solidFill>
              <a:schemeClr val="tx1"/>
            </a:solidFill>
          </a:ln>
        </p:spPr>
        <p:txBody>
          <a:bodyPr wrap="none" rtlCol="0">
            <a:spAutoFit/>
          </a:bodyPr>
          <a:lstStyle/>
          <a:p>
            <a:pPr algn="ctr"/>
            <a:r>
              <a:rPr lang="ja-JP" altLang="en-US" dirty="0"/>
              <a:t>提出済み解答を</a:t>
            </a:r>
            <a:br>
              <a:rPr lang="en-US" altLang="ja-JP" dirty="0"/>
            </a:br>
            <a:r>
              <a:rPr lang="ja-JP" altLang="en-US" dirty="0"/>
              <a:t>ユーザに提示</a:t>
            </a:r>
          </a:p>
        </p:txBody>
      </p:sp>
      <p:sp>
        <p:nvSpPr>
          <p:cNvPr id="82" name="フローチャート: 結合子 81"/>
          <p:cNvSpPr/>
          <p:nvPr/>
        </p:nvSpPr>
        <p:spPr>
          <a:xfrm>
            <a:off x="4903434" y="2713247"/>
            <a:ext cx="460382" cy="460382"/>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46" name="曲線コネクタ 145"/>
          <p:cNvCxnSpPr>
            <a:stCxn id="82" idx="0"/>
            <a:endCxn id="82" idx="6"/>
          </p:cNvCxnSpPr>
          <p:nvPr/>
        </p:nvCxnSpPr>
        <p:spPr>
          <a:xfrm rot="16200000" flipH="1">
            <a:off x="5133624" y="2713247"/>
            <a:ext cx="230191" cy="230191"/>
          </a:xfrm>
          <a:prstGeom prst="curvedConnector4">
            <a:avLst>
              <a:gd name="adj1" fmla="val -99309"/>
              <a:gd name="adj2" fmla="val 199309"/>
            </a:avLst>
          </a:prstGeom>
          <a:ln w="19050">
            <a:tailEnd type="triangle"/>
          </a:ln>
        </p:spPr>
        <p:style>
          <a:lnRef idx="1">
            <a:schemeClr val="dk1"/>
          </a:lnRef>
          <a:fillRef idx="0">
            <a:schemeClr val="dk1"/>
          </a:fillRef>
          <a:effectRef idx="0">
            <a:schemeClr val="dk1"/>
          </a:effectRef>
          <a:fontRef idx="minor">
            <a:schemeClr val="tx1"/>
          </a:fontRef>
        </p:style>
      </p:cxnSp>
      <p:sp>
        <p:nvSpPr>
          <p:cNvPr id="43" name="フローチャート: 結合子 42"/>
          <p:cNvSpPr/>
          <p:nvPr/>
        </p:nvSpPr>
        <p:spPr>
          <a:xfrm>
            <a:off x="4391195" y="3417494"/>
            <a:ext cx="460382" cy="460382"/>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4" name="フローチャート: 結合子 43"/>
          <p:cNvSpPr/>
          <p:nvPr/>
        </p:nvSpPr>
        <p:spPr>
          <a:xfrm>
            <a:off x="4391195" y="4328560"/>
            <a:ext cx="460382" cy="460382"/>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3" name="テキスト ボックス 52"/>
          <p:cNvSpPr txBox="1"/>
          <p:nvPr/>
        </p:nvSpPr>
        <p:spPr>
          <a:xfrm>
            <a:off x="6265844" y="3329272"/>
            <a:ext cx="2521966" cy="1200329"/>
          </a:xfrm>
          <a:prstGeom prst="rect">
            <a:avLst/>
          </a:prstGeom>
          <a:noFill/>
          <a:ln w="19050">
            <a:solidFill>
              <a:schemeClr val="tx1"/>
            </a:solidFill>
          </a:ln>
        </p:spPr>
        <p:txBody>
          <a:bodyPr wrap="square" rtlCol="0">
            <a:spAutoFit/>
          </a:bodyPr>
          <a:lstStyle/>
          <a:p>
            <a:pPr algn="ctr"/>
            <a:r>
              <a:rPr lang="ja-JP" altLang="en-US" dirty="0"/>
              <a:t>入力に最も類似した</a:t>
            </a:r>
            <a:br>
              <a:rPr lang="en-US" altLang="ja-JP" dirty="0"/>
            </a:br>
            <a:r>
              <a:rPr lang="ja-JP" altLang="en-US" dirty="0"/>
              <a:t>ソースコードが含まれるクラスタと</a:t>
            </a:r>
            <a:br>
              <a:rPr lang="en-US" altLang="ja-JP" dirty="0"/>
            </a:br>
            <a:r>
              <a:rPr lang="ja-JP" altLang="en-US" dirty="0"/>
              <a:t>その近傍のクラスタ</a:t>
            </a:r>
          </a:p>
        </p:txBody>
      </p:sp>
      <p:sp>
        <p:nvSpPr>
          <p:cNvPr id="23" name="テキスト ボックス 22">
            <a:extLst>
              <a:ext uri="{FF2B5EF4-FFF2-40B4-BE49-F238E27FC236}">
                <a16:creationId xmlns:a16="http://schemas.microsoft.com/office/drawing/2014/main" id="{86DA81AE-F127-4A62-912C-DF4D661BA59C}"/>
              </a:ext>
            </a:extLst>
          </p:cNvPr>
          <p:cNvSpPr txBox="1"/>
          <p:nvPr/>
        </p:nvSpPr>
        <p:spPr>
          <a:xfrm>
            <a:off x="154753" y="2206886"/>
            <a:ext cx="2277547" cy="646331"/>
          </a:xfrm>
          <a:prstGeom prst="rect">
            <a:avLst/>
          </a:prstGeom>
          <a:noFill/>
          <a:ln w="19050">
            <a:solidFill>
              <a:schemeClr val="tx1"/>
            </a:solidFill>
          </a:ln>
        </p:spPr>
        <p:txBody>
          <a:bodyPr wrap="square" rtlCol="0">
            <a:spAutoFit/>
          </a:bodyPr>
          <a:lstStyle/>
          <a:p>
            <a:pPr algn="ctr"/>
            <a:r>
              <a:rPr lang="ja-JP" altLang="en-US" dirty="0"/>
              <a:t>ユーザが新規に</a:t>
            </a:r>
            <a:br>
              <a:rPr lang="en-US" altLang="ja-JP" dirty="0"/>
            </a:br>
            <a:r>
              <a:rPr lang="ja-JP" altLang="en-US" dirty="0"/>
              <a:t>ソースコードを入力</a:t>
            </a:r>
          </a:p>
        </p:txBody>
      </p:sp>
      <p:sp>
        <p:nvSpPr>
          <p:cNvPr id="24" name="スライド番号プレースホルダー 3"/>
          <p:cNvSpPr>
            <a:spLocks noGrp="1"/>
          </p:cNvSpPr>
          <p:nvPr>
            <p:ph type="sldNum" sz="quarter" idx="12"/>
          </p:nvPr>
        </p:nvSpPr>
        <p:spPr>
          <a:xfrm>
            <a:off x="7543007" y="6230328"/>
            <a:ext cx="1150938" cy="288925"/>
          </a:xfrm>
        </p:spPr>
        <p:txBody>
          <a:bodyPr/>
          <a:lstStyle/>
          <a:p>
            <a:r>
              <a:rPr kumimoji="1" lang="en-US" altLang="ja-JP" dirty="0"/>
              <a:t>10</a:t>
            </a:r>
            <a:endParaRPr kumimoji="1" lang="ja-JP" altLang="en-US" dirty="0"/>
          </a:p>
        </p:txBody>
      </p:sp>
      <p:sp>
        <p:nvSpPr>
          <p:cNvPr id="25" name="テキスト ボックス 28"/>
          <p:cNvSpPr txBox="1"/>
          <p:nvPr/>
        </p:nvSpPr>
        <p:spPr>
          <a:xfrm>
            <a:off x="1190440" y="5787972"/>
            <a:ext cx="6752008" cy="461665"/>
          </a:xfrm>
          <a:prstGeom prst="rect">
            <a:avLst/>
          </a:prstGeom>
          <a:solidFill>
            <a:schemeClr val="bg1">
              <a:lumMod val="75000"/>
            </a:schemeClr>
          </a:solidFill>
        </p:spPr>
        <p:txBody>
          <a:bodyPr wrap="square" rtlCol="0">
            <a:spAutoFit/>
          </a:bodyPr>
          <a:lstStyle/>
          <a:p>
            <a:r>
              <a:rPr lang="en-US" altLang="ja-JP" sz="1200" dirty="0"/>
              <a:t>[1]</a:t>
            </a:r>
            <a:r>
              <a:rPr lang="ja-JP" altLang="en-US" sz="1200" dirty="0"/>
              <a:t>藤原新</a:t>
            </a:r>
            <a:r>
              <a:rPr lang="en-US" altLang="ja-JP" sz="1200" dirty="0"/>
              <a:t>,</a:t>
            </a:r>
            <a:r>
              <a:rPr lang="ja-JP" altLang="en-US" sz="1200" dirty="0"/>
              <a:t>中川尊雄</a:t>
            </a:r>
            <a:r>
              <a:rPr lang="en-US" altLang="ja-JP" sz="1200" dirty="0"/>
              <a:t>,</a:t>
            </a:r>
            <a:r>
              <a:rPr lang="ja-JP" altLang="en-US" sz="1200" dirty="0"/>
              <a:t>畑秀明</a:t>
            </a:r>
            <a:r>
              <a:rPr lang="en-US" altLang="ja-JP" sz="1200" dirty="0"/>
              <a:t>,</a:t>
            </a:r>
            <a:r>
              <a:rPr lang="ja-JP" altLang="en-US" sz="1200" dirty="0"/>
              <a:t>松本健一</a:t>
            </a:r>
            <a:r>
              <a:rPr lang="en-US" altLang="ja-JP" sz="1200" dirty="0"/>
              <a:t>.</a:t>
            </a:r>
            <a:r>
              <a:rPr lang="ja-JP" altLang="en-US" sz="1200" dirty="0"/>
              <a:t>プログラミング学習者向けソースコード提示システム</a:t>
            </a:r>
            <a:r>
              <a:rPr lang="en-US" altLang="ja-JP" sz="1200" dirty="0" err="1"/>
              <a:t>tamba</a:t>
            </a:r>
            <a:r>
              <a:rPr lang="en-US" altLang="ja-JP" sz="1200" dirty="0"/>
              <a:t>.</a:t>
            </a:r>
            <a:r>
              <a:rPr lang="ja-JP" altLang="en-US" sz="1200" dirty="0"/>
              <a:t>ソフトウェアエンジニアリングシンポジウム</a:t>
            </a:r>
            <a:r>
              <a:rPr lang="en-US" altLang="ja-JP" sz="1200" dirty="0"/>
              <a:t>2016</a:t>
            </a:r>
            <a:r>
              <a:rPr lang="ja-JP" altLang="en-US" sz="1200" dirty="0"/>
              <a:t>論文集</a:t>
            </a:r>
            <a:r>
              <a:rPr lang="en-US" altLang="ja-JP" sz="1200" dirty="0"/>
              <a:t>,</a:t>
            </a:r>
            <a:r>
              <a:rPr lang="ja-JP" altLang="en-US" sz="1200" dirty="0"/>
              <a:t> </a:t>
            </a:r>
            <a:r>
              <a:rPr lang="en-US" altLang="ja-JP" sz="1200" dirty="0"/>
              <a:t>pp.34-41, 2016.</a:t>
            </a:r>
            <a:endParaRPr kumimoji="1" lang="ja-JP" altLang="en-US" sz="1200" dirty="0"/>
          </a:p>
        </p:txBody>
      </p:sp>
    </p:spTree>
    <p:extLst>
      <p:ext uri="{BB962C8B-B14F-4D97-AF65-F5344CB8AC3E}">
        <p14:creationId xmlns:p14="http://schemas.microsoft.com/office/powerpoint/2010/main" val="10491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6"/>
                                        </p:tgtEl>
                                        <p:attrNameLst>
                                          <p:attrName>fillcolor</p:attrName>
                                        </p:attrNameLst>
                                      </p:cBhvr>
                                      <p:to>
                                        <a:srgbClr val="71BEC4"/>
                                      </p:to>
                                    </p:animClr>
                                    <p:set>
                                      <p:cBhvr>
                                        <p:cTn id="7" dur="2000" fill="hold"/>
                                        <p:tgtEl>
                                          <p:spTgt spid="126"/>
                                        </p:tgtEl>
                                        <p:attrNameLst>
                                          <p:attrName>fill.type</p:attrName>
                                        </p:attrNameLst>
                                      </p:cBhvr>
                                      <p:to>
                                        <p:strVal val="solid"/>
                                      </p:to>
                                    </p:set>
                                    <p:set>
                                      <p:cBhvr>
                                        <p:cTn id="8" dur="2000" fill="hold"/>
                                        <p:tgtEl>
                                          <p:spTgt spid="12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31"/>
                                        </p:tgtEl>
                                        <p:attrNameLst>
                                          <p:attrName>fillcolor</p:attrName>
                                        </p:attrNameLst>
                                      </p:cBhvr>
                                      <p:to>
                                        <a:srgbClr val="71BEC4"/>
                                      </p:to>
                                    </p:animClr>
                                    <p:set>
                                      <p:cBhvr>
                                        <p:cTn id="11" dur="2000" fill="hold"/>
                                        <p:tgtEl>
                                          <p:spTgt spid="131"/>
                                        </p:tgtEl>
                                        <p:attrNameLst>
                                          <p:attrName>fill.type</p:attrName>
                                        </p:attrNameLst>
                                      </p:cBhvr>
                                      <p:to>
                                        <p:strVal val="solid"/>
                                      </p:to>
                                    </p:set>
                                    <p:set>
                                      <p:cBhvr>
                                        <p:cTn id="12" dur="2000" fill="hold"/>
                                        <p:tgtEl>
                                          <p:spTgt spid="131"/>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500"/>
                                        <p:tgtEl>
                                          <p:spTgt spid="138"/>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3"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18488" cy="1143000"/>
          </a:xfrm>
        </p:spPr>
        <p:txBody>
          <a:bodyPr/>
          <a:lstStyle/>
          <a:p>
            <a:r>
              <a:rPr lang="ja-JP" altLang="en-US" sz="3600" dirty="0"/>
              <a:t>プログラミングコンテスト 初級者・ 上級者間における ソースコード特徴量の比較</a:t>
            </a:r>
            <a:r>
              <a:rPr lang="en-US" altLang="ja-JP" sz="3600" dirty="0"/>
              <a:t> [2]</a:t>
            </a:r>
            <a:endParaRPr lang="ja-JP" altLang="en-US" sz="3600" dirty="0"/>
          </a:p>
        </p:txBody>
      </p:sp>
      <p:sp>
        <p:nvSpPr>
          <p:cNvPr id="11" name="Slide Number Placeholder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11</a:t>
            </a:fld>
            <a:endParaRPr kumimoji="1" lang="ja-JP" altLang="en-US" dirty="0"/>
          </a:p>
        </p:txBody>
      </p:sp>
      <p:sp>
        <p:nvSpPr>
          <p:cNvPr id="13" name="テキスト ボックス 28"/>
          <p:cNvSpPr txBox="1"/>
          <p:nvPr/>
        </p:nvSpPr>
        <p:spPr>
          <a:xfrm>
            <a:off x="1190440" y="5774881"/>
            <a:ext cx="6752008" cy="461665"/>
          </a:xfrm>
          <a:prstGeom prst="rect">
            <a:avLst/>
          </a:prstGeom>
          <a:solidFill>
            <a:schemeClr val="bg1">
              <a:lumMod val="75000"/>
            </a:schemeClr>
          </a:solidFill>
        </p:spPr>
        <p:txBody>
          <a:bodyPr wrap="square" rtlCol="0">
            <a:spAutoFit/>
          </a:bodyPr>
          <a:lstStyle/>
          <a:p>
            <a:r>
              <a:rPr lang="en-US" altLang="ja-JP" sz="1200" dirty="0"/>
              <a:t>[2]</a:t>
            </a:r>
            <a:r>
              <a:rPr lang="ja-JP" altLang="en-US" sz="1200" dirty="0"/>
              <a:t>堤祥吾</a:t>
            </a:r>
            <a:r>
              <a:rPr lang="en-US" altLang="ja-JP" sz="1200" dirty="0"/>
              <a:t>,</a:t>
            </a:r>
            <a:r>
              <a:rPr lang="ja-JP" altLang="en-US" sz="1200" dirty="0"/>
              <a:t>プログラミングコンテスト初級者・上級者間におけるソースコード特徴量の比較</a:t>
            </a:r>
            <a:r>
              <a:rPr lang="en-US" altLang="ja-JP" sz="1200" dirty="0"/>
              <a:t>,</a:t>
            </a:r>
            <a:r>
              <a:rPr lang="ja-JP" altLang="en-US" sz="1200" dirty="0"/>
              <a:t>大阪大学大学院情報科学研究科修士論文</a:t>
            </a:r>
            <a:r>
              <a:rPr lang="en-US" altLang="ja-JP" sz="1200" dirty="0"/>
              <a:t>, 2018.</a:t>
            </a:r>
            <a:endParaRPr kumimoji="1" lang="ja-JP" altLang="en-US" sz="1200" dirty="0"/>
          </a:p>
        </p:txBody>
      </p:sp>
      <p:sp>
        <p:nvSpPr>
          <p:cNvPr id="7" name="コンテンツ プレースホルダー 2"/>
          <p:cNvSpPr>
            <a:spLocks noGrp="1"/>
          </p:cNvSpPr>
          <p:nvPr>
            <p:ph idx="1"/>
          </p:nvPr>
        </p:nvSpPr>
        <p:spPr>
          <a:xfrm>
            <a:off x="457200" y="1600202"/>
            <a:ext cx="8229600" cy="4525963"/>
          </a:xfrm>
        </p:spPr>
        <p:txBody>
          <a:bodyPr/>
          <a:lstStyle/>
          <a:p>
            <a:r>
              <a:rPr lang="ja-JP" altLang="en-US" dirty="0"/>
              <a:t>コンテストの成績で定まるレートの上位</a:t>
            </a:r>
            <a:r>
              <a:rPr lang="en-US" altLang="ja-JP" dirty="0"/>
              <a:t>25%</a:t>
            </a:r>
            <a:r>
              <a:rPr lang="ja-JP" altLang="en-US" dirty="0"/>
              <a:t>と下位</a:t>
            </a:r>
            <a:r>
              <a:rPr lang="en-US" altLang="ja-JP" dirty="0"/>
              <a:t>25%</a:t>
            </a:r>
            <a:r>
              <a:rPr lang="ja-JP" altLang="en-US" dirty="0"/>
              <a:t>のユーザ間のコードのコードメトリクスの調査</a:t>
            </a:r>
          </a:p>
          <a:p>
            <a:pPr lvl="1"/>
            <a:r>
              <a:rPr lang="ja-JP" altLang="en-US" dirty="0"/>
              <a:t>上級者は，関数の数，行数が多い</a:t>
            </a:r>
          </a:p>
          <a:p>
            <a:pPr lvl="1"/>
            <a:r>
              <a:rPr lang="ja-JP" altLang="en-US" dirty="0"/>
              <a:t>初級者は，ネストが深く，複雑度が高い</a:t>
            </a:r>
          </a:p>
        </p:txBody>
      </p:sp>
    </p:spTree>
    <p:extLst>
      <p:ext uri="{BB962C8B-B14F-4D97-AF65-F5344CB8AC3E}">
        <p14:creationId xmlns:p14="http://schemas.microsoft.com/office/powerpoint/2010/main" val="2772276020"/>
      </p:ext>
    </p:extLst>
  </p:cSld>
  <p:clrMapOvr>
    <a:masterClrMapping/>
  </p:clrMapOvr>
  <mc:AlternateContent xmlns:mc="http://schemas.openxmlformats.org/markup-compatibility/2006" xmlns:p14="http://schemas.microsoft.com/office/powerpoint/2010/main">
    <mc:Choice Requires="p14">
      <p:transition spd="slow" p14:dur="2000" advTm="4086"/>
    </mc:Choice>
    <mc:Fallback xmlns="">
      <p:transition spd="slow" advTm="40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研究の背景</a:t>
            </a:r>
          </a:p>
        </p:txBody>
      </p:sp>
      <p:sp>
        <p:nvSpPr>
          <p:cNvPr id="3" name="コンテンツ プレースホルダー 2"/>
          <p:cNvSpPr>
            <a:spLocks noGrp="1"/>
          </p:cNvSpPr>
          <p:nvPr>
            <p:ph idx="1"/>
          </p:nvPr>
        </p:nvSpPr>
        <p:spPr>
          <a:xfrm>
            <a:off x="457200" y="1600203"/>
            <a:ext cx="8229600" cy="2737882"/>
          </a:xfrm>
        </p:spPr>
        <p:txBody>
          <a:bodyPr/>
          <a:lstStyle/>
          <a:p>
            <a:r>
              <a:rPr lang="en-US" altLang="ja-JP" dirty="0"/>
              <a:t>TAMBA</a:t>
            </a:r>
            <a:r>
              <a:rPr lang="ja-JP" altLang="en-US" dirty="0"/>
              <a:t>は解答の分類に，コードサイズ以外のソースコードメトリクスが用いられていない</a:t>
            </a:r>
            <a:endParaRPr kumimoji="1" lang="en-US" altLang="ja-JP" dirty="0"/>
          </a:p>
          <a:p>
            <a:r>
              <a:rPr kumimoji="1" lang="ja-JP" altLang="en-US" dirty="0"/>
              <a:t>ユーザのレートによって，</a:t>
            </a:r>
            <a:br>
              <a:rPr lang="en-US" altLang="ja-JP" dirty="0"/>
            </a:br>
            <a:r>
              <a:rPr lang="ja-JP" altLang="en-US" dirty="0"/>
              <a:t>プログラミングコンテストの</a:t>
            </a:r>
            <a:r>
              <a:rPr kumimoji="1" lang="ja-JP" altLang="en-US" dirty="0"/>
              <a:t>ソースコードメトリクスの傾向が異なる</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12</a:t>
            </a:fld>
            <a:endParaRPr kumimoji="1" lang="ja-JP" altLang="en-US"/>
          </a:p>
        </p:txBody>
      </p:sp>
      <p:sp>
        <p:nvSpPr>
          <p:cNvPr id="5" name="コンテンツ プレースホルダー 2"/>
          <p:cNvSpPr txBox="1">
            <a:spLocks/>
          </p:cNvSpPr>
          <p:nvPr/>
        </p:nvSpPr>
        <p:spPr bwMode="auto">
          <a:xfrm>
            <a:off x="457200" y="5071729"/>
            <a:ext cx="8229600" cy="1111103"/>
          </a:xfrm>
          <a:prstGeom prst="rect">
            <a:avLst/>
          </a:prstGeom>
          <a:noFill/>
          <a:ln w="9525">
            <a:solidFill>
              <a:schemeClr val="tx1">
                <a:lumMod val="65000"/>
                <a:lumOff val="35000"/>
              </a:schemeClr>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dirty="0"/>
              <a:t>ソースコードメトリクスにより，ユーザの学習レベルにより近い解答を提示できる可能性がある</a:t>
            </a:r>
          </a:p>
        </p:txBody>
      </p:sp>
      <p:sp>
        <p:nvSpPr>
          <p:cNvPr id="6" name="下矢印 5"/>
          <p:cNvSpPr/>
          <p:nvPr/>
        </p:nvSpPr>
        <p:spPr>
          <a:xfrm>
            <a:off x="4212911" y="4338085"/>
            <a:ext cx="707065" cy="632636"/>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389045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研究の目的</a:t>
            </a:r>
          </a:p>
        </p:txBody>
      </p:sp>
      <p:sp>
        <p:nvSpPr>
          <p:cNvPr id="3" name="コンテンツ プレースホルダー 2"/>
          <p:cNvSpPr>
            <a:spLocks noGrp="1"/>
          </p:cNvSpPr>
          <p:nvPr>
            <p:ph idx="1"/>
          </p:nvPr>
        </p:nvSpPr>
        <p:spPr/>
        <p:txBody>
          <a:bodyPr/>
          <a:lstStyle/>
          <a:p>
            <a:r>
              <a:rPr lang="ja-JP" altLang="en-US" dirty="0"/>
              <a:t>プログラミング学習を行うユーザの学習レベルに，より合った解答の提案を目指す</a:t>
            </a:r>
            <a:endParaRPr lang="en-US" altLang="ja-JP" dirty="0"/>
          </a:p>
          <a:p>
            <a:r>
              <a:rPr kumimoji="1" lang="ja-JP" altLang="en-US" dirty="0"/>
              <a:t>レートによってソースコードメトリクスに異なる傾向があるため，「</a:t>
            </a:r>
            <a:r>
              <a:rPr lang="ja-JP" altLang="en-US" dirty="0"/>
              <a:t>近い実装」の判断材料にソースコードメトリクスも考慮</a:t>
            </a:r>
            <a:endParaRPr lang="en-US" altLang="ja-JP"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13</a:t>
            </a:fld>
            <a:endParaRPr kumimoji="1" lang="ja-JP" altLang="en-US"/>
          </a:p>
        </p:txBody>
      </p:sp>
    </p:spTree>
    <p:extLst>
      <p:ext uri="{BB962C8B-B14F-4D97-AF65-F5344CB8AC3E}">
        <p14:creationId xmlns:p14="http://schemas.microsoft.com/office/powerpoint/2010/main" val="313818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研究の</a:t>
            </a:r>
            <a:r>
              <a:rPr lang="ja-JP" altLang="en-US" dirty="0"/>
              <a:t>概要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TAMBA</a:t>
            </a:r>
            <a:r>
              <a:rPr kumimoji="1" lang="ja-JP" altLang="en-US" dirty="0"/>
              <a:t>の手法を応用して，</a:t>
            </a:r>
            <a:br>
              <a:rPr kumimoji="1" lang="en-US" altLang="ja-JP" dirty="0"/>
            </a:br>
            <a:r>
              <a:rPr kumimoji="1" lang="ja-JP" altLang="en-US" dirty="0"/>
              <a:t>ソースコードメトリクスを考慮したプログラミングコンテストの解答の分類を行う</a:t>
            </a:r>
            <a:endParaRPr kumimoji="1" lang="en-US" altLang="ja-JP" dirty="0"/>
          </a:p>
          <a:p>
            <a:r>
              <a:rPr lang="ja-JP" altLang="en-US" dirty="0"/>
              <a:t>分類結果の可視化を行うことで，</a:t>
            </a:r>
            <a:br>
              <a:rPr lang="en-US" altLang="ja-JP" dirty="0"/>
            </a:br>
            <a:r>
              <a:rPr lang="ja-JP" altLang="en-US" dirty="0"/>
              <a:t>本研究と</a:t>
            </a:r>
            <a:r>
              <a:rPr lang="en-US" altLang="ja-JP" dirty="0"/>
              <a:t>TAMBA</a:t>
            </a:r>
            <a:r>
              <a:rPr lang="ja-JP" altLang="en-US" dirty="0"/>
              <a:t>の分類の違いを調査する</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14</a:t>
            </a:fld>
            <a:endParaRPr kumimoji="1" lang="ja-JP" altLang="en-US"/>
          </a:p>
        </p:txBody>
      </p:sp>
    </p:spTree>
    <p:extLst>
      <p:ext uri="{BB962C8B-B14F-4D97-AF65-F5344CB8AC3E}">
        <p14:creationId xmlns:p14="http://schemas.microsoft.com/office/powerpoint/2010/main" val="388940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フローチャート: 書類 84"/>
          <p:cNvSpPr/>
          <p:nvPr/>
        </p:nvSpPr>
        <p:spPr>
          <a:xfrm>
            <a:off x="558947" y="5076692"/>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6" name="フローチャート: 書類 85"/>
          <p:cNvSpPr/>
          <p:nvPr/>
        </p:nvSpPr>
        <p:spPr>
          <a:xfrm>
            <a:off x="494183" y="5148232"/>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7" name="フローチャート: 書類 86"/>
          <p:cNvSpPr/>
          <p:nvPr/>
        </p:nvSpPr>
        <p:spPr>
          <a:xfrm>
            <a:off x="1146117" y="5076692"/>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8" name="フローチャート: 書類 87"/>
          <p:cNvSpPr/>
          <p:nvPr/>
        </p:nvSpPr>
        <p:spPr>
          <a:xfrm>
            <a:off x="1081353" y="5148232"/>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フローチャート: 書類 88"/>
          <p:cNvSpPr/>
          <p:nvPr/>
        </p:nvSpPr>
        <p:spPr>
          <a:xfrm>
            <a:off x="1718815" y="5083244"/>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フローチャート: 書類 89"/>
          <p:cNvSpPr/>
          <p:nvPr/>
        </p:nvSpPr>
        <p:spPr>
          <a:xfrm>
            <a:off x="1654051" y="5154784"/>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フローチャート: 書類 90"/>
          <p:cNvSpPr/>
          <p:nvPr/>
        </p:nvSpPr>
        <p:spPr>
          <a:xfrm>
            <a:off x="558947" y="4589525"/>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フローチャート: 書類 91"/>
          <p:cNvSpPr/>
          <p:nvPr/>
        </p:nvSpPr>
        <p:spPr>
          <a:xfrm>
            <a:off x="494183" y="4661065"/>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3" name="フローチャート: 書類 92"/>
          <p:cNvSpPr/>
          <p:nvPr/>
        </p:nvSpPr>
        <p:spPr>
          <a:xfrm>
            <a:off x="1146117" y="4589525"/>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4" name="フローチャート: 書類 93"/>
          <p:cNvSpPr/>
          <p:nvPr/>
        </p:nvSpPr>
        <p:spPr>
          <a:xfrm>
            <a:off x="1081353" y="4661065"/>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5" name="フローチャート: 書類 94"/>
          <p:cNvSpPr/>
          <p:nvPr/>
        </p:nvSpPr>
        <p:spPr>
          <a:xfrm>
            <a:off x="1718815" y="4596077"/>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6" name="フローチャート: 書類 95"/>
          <p:cNvSpPr/>
          <p:nvPr/>
        </p:nvSpPr>
        <p:spPr>
          <a:xfrm>
            <a:off x="1654051" y="4667617"/>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7" name="フローチャート: 書類 96"/>
          <p:cNvSpPr/>
          <p:nvPr/>
        </p:nvSpPr>
        <p:spPr>
          <a:xfrm>
            <a:off x="543503" y="4101950"/>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8" name="フローチャート: 書類 97"/>
          <p:cNvSpPr/>
          <p:nvPr/>
        </p:nvSpPr>
        <p:spPr>
          <a:xfrm>
            <a:off x="478739" y="4173490"/>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9" name="フローチャート: 書類 98"/>
          <p:cNvSpPr/>
          <p:nvPr/>
        </p:nvSpPr>
        <p:spPr>
          <a:xfrm>
            <a:off x="1130673" y="4101950"/>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0" name="フローチャート: 書類 99"/>
          <p:cNvSpPr/>
          <p:nvPr/>
        </p:nvSpPr>
        <p:spPr>
          <a:xfrm>
            <a:off x="1065909" y="4173490"/>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1" name="フローチャート: 書類 100"/>
          <p:cNvSpPr/>
          <p:nvPr/>
        </p:nvSpPr>
        <p:spPr>
          <a:xfrm>
            <a:off x="1703371" y="4108502"/>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2" name="フローチャート: 書類 101"/>
          <p:cNvSpPr/>
          <p:nvPr/>
        </p:nvSpPr>
        <p:spPr>
          <a:xfrm>
            <a:off x="1638607" y="4180042"/>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76" name="グループ化 20"/>
          <p:cNvGrpSpPr/>
          <p:nvPr/>
        </p:nvGrpSpPr>
        <p:grpSpPr>
          <a:xfrm>
            <a:off x="5003070" y="5057376"/>
            <a:ext cx="688451" cy="660226"/>
            <a:chOff x="6310917" y="1229677"/>
            <a:chExt cx="1199882" cy="1150689"/>
          </a:xfrm>
          <a:solidFill>
            <a:schemeClr val="accent2">
              <a:lumMod val="60000"/>
              <a:lumOff val="40000"/>
            </a:schemeClr>
          </a:solidFill>
        </p:grpSpPr>
        <p:sp>
          <p:nvSpPr>
            <p:cNvPr id="77" name="フローチャート: 複数書類 76"/>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78" name="フローチャート: 複数書類 77"/>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79" name="グループ化 23"/>
          <p:cNvGrpSpPr/>
          <p:nvPr/>
        </p:nvGrpSpPr>
        <p:grpSpPr>
          <a:xfrm>
            <a:off x="4997655" y="4592393"/>
            <a:ext cx="688451" cy="660226"/>
            <a:chOff x="6310917" y="1229677"/>
            <a:chExt cx="1199882" cy="1150689"/>
          </a:xfrm>
          <a:solidFill>
            <a:schemeClr val="accent1">
              <a:lumMod val="60000"/>
              <a:lumOff val="40000"/>
            </a:schemeClr>
          </a:solidFill>
        </p:grpSpPr>
        <p:sp>
          <p:nvSpPr>
            <p:cNvPr id="80" name="フローチャート: 複数書類 79"/>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81" name="フローチャート: 複数書類 80"/>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82" name="グループ化 19"/>
          <p:cNvGrpSpPr/>
          <p:nvPr/>
        </p:nvGrpSpPr>
        <p:grpSpPr>
          <a:xfrm>
            <a:off x="4982211" y="4120976"/>
            <a:ext cx="688451" cy="660226"/>
            <a:chOff x="6310917" y="1229677"/>
            <a:chExt cx="1199882" cy="1150689"/>
          </a:xfrm>
          <a:solidFill>
            <a:schemeClr val="tx2">
              <a:lumMod val="60000"/>
              <a:lumOff val="40000"/>
            </a:schemeClr>
          </a:solidFill>
        </p:grpSpPr>
        <p:sp>
          <p:nvSpPr>
            <p:cNvPr id="83" name="フローチャート: 複数書類 82"/>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84" name="フローチャート: 複数書類 83"/>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ja-JP" altLang="en-US" dirty="0"/>
              <a:t>提案手法の全体像</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15</a:t>
            </a:fld>
            <a:endParaRPr kumimoji="1" lang="ja-JP" altLang="en-US"/>
          </a:p>
        </p:txBody>
      </p:sp>
      <p:sp>
        <p:nvSpPr>
          <p:cNvPr id="5" name="Can 2"/>
          <p:cNvSpPr/>
          <p:nvPr/>
        </p:nvSpPr>
        <p:spPr>
          <a:xfrm>
            <a:off x="715807" y="1634326"/>
            <a:ext cx="807880" cy="1149076"/>
          </a:xfrm>
          <a:prstGeom prst="can">
            <a:avLst>
              <a:gd name="adj" fmla="val 439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dirty="0">
                <a:solidFill>
                  <a:schemeClr val="tx1"/>
                </a:solidFill>
              </a:rPr>
              <a:t>ソースコード</a:t>
            </a:r>
            <a:endParaRPr lang="en-US" dirty="0">
              <a:solidFill>
                <a:schemeClr val="tx1"/>
              </a:solidFill>
            </a:endParaRPr>
          </a:p>
        </p:txBody>
      </p:sp>
      <p:sp>
        <p:nvSpPr>
          <p:cNvPr id="6" name="Right Arrow 39"/>
          <p:cNvSpPr/>
          <p:nvPr/>
        </p:nvSpPr>
        <p:spPr>
          <a:xfrm>
            <a:off x="1641460" y="2036489"/>
            <a:ext cx="1907942" cy="48510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solidFill>
                <a:schemeClr val="tx1"/>
              </a:solidFill>
            </a:endParaRPr>
          </a:p>
        </p:txBody>
      </p:sp>
      <p:grpSp>
        <p:nvGrpSpPr>
          <p:cNvPr id="7" name="グループ化 6"/>
          <p:cNvGrpSpPr/>
          <p:nvPr/>
        </p:nvGrpSpPr>
        <p:grpSpPr>
          <a:xfrm>
            <a:off x="5169115" y="3023393"/>
            <a:ext cx="2122697" cy="1116810"/>
            <a:chOff x="601089" y="5176395"/>
            <a:chExt cx="2122697" cy="1116809"/>
          </a:xfrm>
        </p:grpSpPr>
        <p:sp>
          <p:nvSpPr>
            <p:cNvPr id="8" name="テキスト ボックス 7"/>
            <p:cNvSpPr txBox="1"/>
            <p:nvPr/>
          </p:nvSpPr>
          <p:spPr>
            <a:xfrm>
              <a:off x="601089" y="5369875"/>
              <a:ext cx="2122697" cy="923329"/>
            </a:xfrm>
            <a:prstGeom prst="rect">
              <a:avLst/>
            </a:prstGeom>
            <a:noFill/>
          </p:spPr>
          <p:txBody>
            <a:bodyPr wrap="none" rtlCol="0">
              <a:spAutoFit/>
            </a:bodyPr>
            <a:lstStyle/>
            <a:p>
              <a:pPr algn="ctr"/>
              <a:endParaRPr lang="en-US" altLang="ja-JP" dirty="0"/>
            </a:p>
            <a:p>
              <a:pPr algn="ctr"/>
              <a:r>
                <a:rPr lang="ja-JP" altLang="en-US" dirty="0"/>
                <a:t>語彙ベクトルと</a:t>
              </a:r>
              <a:endParaRPr lang="en-US" altLang="ja-JP" dirty="0"/>
            </a:p>
            <a:p>
              <a:pPr algn="ctr"/>
              <a:r>
                <a:rPr lang="ja-JP" altLang="en-US" dirty="0"/>
                <a:t>構造ベクトルの作成</a:t>
              </a:r>
            </a:p>
          </p:txBody>
        </p:sp>
        <p:grpSp>
          <p:nvGrpSpPr>
            <p:cNvPr id="9" name="グループ化 105"/>
            <p:cNvGrpSpPr/>
            <p:nvPr/>
          </p:nvGrpSpPr>
          <p:grpSpPr>
            <a:xfrm>
              <a:off x="1464838" y="5176395"/>
              <a:ext cx="452387" cy="452387"/>
              <a:chOff x="801868" y="2156059"/>
              <a:chExt cx="452387" cy="452387"/>
            </a:xfrm>
            <a:solidFill>
              <a:schemeClr val="accent1">
                <a:lumMod val="90000"/>
              </a:schemeClr>
            </a:solidFill>
          </p:grpSpPr>
          <p:sp>
            <p:nvSpPr>
              <p:cNvPr id="10" name="円/楕円 38"/>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865598" y="2197586"/>
                <a:ext cx="324252" cy="369332"/>
              </a:xfrm>
              <a:prstGeom prst="rect">
                <a:avLst/>
              </a:prstGeom>
              <a:noFill/>
            </p:spPr>
            <p:txBody>
              <a:bodyPr wrap="square" rtlCol="0">
                <a:spAutoFit/>
              </a:bodyPr>
              <a:lstStyle/>
              <a:p>
                <a:pPr algn="ctr"/>
                <a:r>
                  <a:rPr lang="en-US" altLang="ja-JP" dirty="0"/>
                  <a:t>2</a:t>
                </a:r>
                <a:endParaRPr lang="ja-JP" altLang="en-US" dirty="0"/>
              </a:p>
            </p:txBody>
          </p:sp>
        </p:grpSp>
      </p:grpSp>
      <p:sp>
        <p:nvSpPr>
          <p:cNvPr id="12" name="フローチャート: 準備 11"/>
          <p:cNvSpPr/>
          <p:nvPr/>
        </p:nvSpPr>
        <p:spPr>
          <a:xfrm>
            <a:off x="1753019" y="1807716"/>
            <a:ext cx="1464069" cy="924254"/>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grpSp>
        <p:nvGrpSpPr>
          <p:cNvPr id="13" name="グループ化 12"/>
          <p:cNvGrpSpPr/>
          <p:nvPr/>
        </p:nvGrpSpPr>
        <p:grpSpPr>
          <a:xfrm>
            <a:off x="1338746" y="3038673"/>
            <a:ext cx="2292614" cy="839812"/>
            <a:chOff x="516133" y="5176395"/>
            <a:chExt cx="2292613" cy="839813"/>
          </a:xfrm>
        </p:grpSpPr>
        <p:sp>
          <p:nvSpPr>
            <p:cNvPr id="14" name="テキスト ボックス 13"/>
            <p:cNvSpPr txBox="1"/>
            <p:nvPr/>
          </p:nvSpPr>
          <p:spPr>
            <a:xfrm>
              <a:off x="516133" y="5369876"/>
              <a:ext cx="2292613" cy="646332"/>
            </a:xfrm>
            <a:prstGeom prst="rect">
              <a:avLst/>
            </a:prstGeom>
            <a:noFill/>
          </p:spPr>
          <p:txBody>
            <a:bodyPr wrap="none" rtlCol="0">
              <a:spAutoFit/>
            </a:bodyPr>
            <a:lstStyle/>
            <a:p>
              <a:pPr algn="ctr"/>
              <a:endParaRPr lang="en-US" altLang="ja-JP" dirty="0"/>
            </a:p>
            <a:p>
              <a:pPr algn="ctr"/>
              <a:r>
                <a:rPr lang="ja-JP" altLang="en-US" dirty="0"/>
                <a:t>ソースコードの前処理</a:t>
              </a:r>
            </a:p>
          </p:txBody>
        </p:sp>
        <p:grpSp>
          <p:nvGrpSpPr>
            <p:cNvPr id="15" name="グループ化 105"/>
            <p:cNvGrpSpPr/>
            <p:nvPr/>
          </p:nvGrpSpPr>
          <p:grpSpPr>
            <a:xfrm>
              <a:off x="1464838" y="5176395"/>
              <a:ext cx="452387" cy="452387"/>
              <a:chOff x="801868" y="2156059"/>
              <a:chExt cx="452387" cy="452387"/>
            </a:xfrm>
            <a:solidFill>
              <a:schemeClr val="accent1">
                <a:lumMod val="90000"/>
              </a:schemeClr>
            </a:solidFill>
          </p:grpSpPr>
          <p:sp>
            <p:nvSpPr>
              <p:cNvPr id="16" name="円/楕円 38"/>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893851" y="2197586"/>
                <a:ext cx="295998" cy="369333"/>
              </a:xfrm>
              <a:prstGeom prst="rect">
                <a:avLst/>
              </a:prstGeom>
              <a:noFill/>
            </p:spPr>
            <p:txBody>
              <a:bodyPr wrap="square" rtlCol="0">
                <a:spAutoFit/>
              </a:bodyPr>
              <a:lstStyle/>
              <a:p>
                <a:pPr algn="ctr"/>
                <a:r>
                  <a:rPr lang="en-US" altLang="ja-JP" dirty="0"/>
                  <a:t>1</a:t>
                </a:r>
                <a:endParaRPr lang="ja-JP" altLang="en-US" dirty="0"/>
              </a:p>
            </p:txBody>
          </p:sp>
        </p:grpSp>
      </p:grpSp>
      <p:sp>
        <p:nvSpPr>
          <p:cNvPr id="18" name="Right Arrow 39"/>
          <p:cNvSpPr/>
          <p:nvPr/>
        </p:nvSpPr>
        <p:spPr>
          <a:xfrm>
            <a:off x="5346357" y="2017636"/>
            <a:ext cx="1967207" cy="48510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solidFill>
                <a:schemeClr val="tx1"/>
              </a:solidFill>
            </a:endParaRPr>
          </a:p>
        </p:txBody>
      </p:sp>
      <p:grpSp>
        <p:nvGrpSpPr>
          <p:cNvPr id="19" name="Group 130"/>
          <p:cNvGrpSpPr>
            <a:grpSpLocks/>
          </p:cNvGrpSpPr>
          <p:nvPr/>
        </p:nvGrpSpPr>
        <p:grpSpPr bwMode="auto">
          <a:xfrm>
            <a:off x="5555462" y="1574393"/>
            <a:ext cx="1392538" cy="1355645"/>
            <a:chOff x="285" y="2897"/>
            <a:chExt cx="1020" cy="1021"/>
          </a:xfrm>
          <a:solidFill>
            <a:schemeClr val="bg1">
              <a:lumMod val="75000"/>
            </a:schemeClr>
          </a:solidFill>
        </p:grpSpPr>
        <p:grpSp>
          <p:nvGrpSpPr>
            <p:cNvPr id="20" name="Group 131"/>
            <p:cNvGrpSpPr>
              <a:grpSpLocks/>
            </p:cNvGrpSpPr>
            <p:nvPr/>
          </p:nvGrpSpPr>
          <p:grpSpPr bwMode="auto">
            <a:xfrm>
              <a:off x="285" y="2897"/>
              <a:ext cx="1020" cy="1021"/>
              <a:chOff x="2053" y="242"/>
              <a:chExt cx="1701" cy="1702"/>
            </a:xfrm>
            <a:grpFill/>
          </p:grpSpPr>
          <p:grpSp>
            <p:nvGrpSpPr>
              <p:cNvPr id="35" name="Group 132"/>
              <p:cNvGrpSpPr>
                <a:grpSpLocks/>
              </p:cNvGrpSpPr>
              <p:nvPr/>
            </p:nvGrpSpPr>
            <p:grpSpPr bwMode="auto">
              <a:xfrm>
                <a:off x="2677" y="242"/>
                <a:ext cx="452" cy="1701"/>
                <a:chOff x="2553" y="2160"/>
                <a:chExt cx="567" cy="1701"/>
              </a:xfrm>
              <a:grpFill/>
            </p:grpSpPr>
            <p:sp>
              <p:nvSpPr>
                <p:cNvPr id="46" name="AutoShape 13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47" name="AutoShape 13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6" name="Group 135"/>
              <p:cNvGrpSpPr>
                <a:grpSpLocks/>
              </p:cNvGrpSpPr>
              <p:nvPr/>
            </p:nvGrpSpPr>
            <p:grpSpPr bwMode="auto">
              <a:xfrm rot="5400000">
                <a:off x="2678" y="242"/>
                <a:ext cx="452" cy="1701"/>
                <a:chOff x="2553" y="2160"/>
                <a:chExt cx="567" cy="1701"/>
              </a:xfrm>
              <a:grpFill/>
            </p:grpSpPr>
            <p:sp>
              <p:nvSpPr>
                <p:cNvPr id="44" name="AutoShape 13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45" name="AutoShape 13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7" name="Group 138"/>
              <p:cNvGrpSpPr>
                <a:grpSpLocks/>
              </p:cNvGrpSpPr>
              <p:nvPr/>
            </p:nvGrpSpPr>
            <p:grpSpPr bwMode="auto">
              <a:xfrm rot="-2700000">
                <a:off x="2677" y="243"/>
                <a:ext cx="452" cy="1701"/>
                <a:chOff x="2553" y="2160"/>
                <a:chExt cx="567" cy="1701"/>
              </a:xfrm>
              <a:grpFill/>
            </p:grpSpPr>
            <p:sp>
              <p:nvSpPr>
                <p:cNvPr id="42" name="AutoShape 139"/>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43" name="AutoShape 140"/>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8" name="Group 141"/>
              <p:cNvGrpSpPr>
                <a:grpSpLocks/>
              </p:cNvGrpSpPr>
              <p:nvPr/>
            </p:nvGrpSpPr>
            <p:grpSpPr bwMode="auto">
              <a:xfrm rot="2700000">
                <a:off x="2678" y="242"/>
                <a:ext cx="452" cy="1701"/>
                <a:chOff x="2553" y="2160"/>
                <a:chExt cx="567" cy="1701"/>
              </a:xfrm>
              <a:grpFill/>
            </p:grpSpPr>
            <p:sp>
              <p:nvSpPr>
                <p:cNvPr id="40" name="AutoShape 142"/>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41" name="AutoShape 143"/>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39" name="Oval 144"/>
              <p:cNvSpPr>
                <a:spLocks noChangeArrowheads="1"/>
              </p:cNvSpPr>
              <p:nvPr/>
            </p:nvSpPr>
            <p:spPr bwMode="auto">
              <a:xfrm>
                <a:off x="2224" y="413"/>
                <a:ext cx="1338" cy="1338"/>
              </a:xfrm>
              <a:prstGeom prst="ellips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1" name="Group 145"/>
            <p:cNvGrpSpPr>
              <a:grpSpLocks/>
            </p:cNvGrpSpPr>
            <p:nvPr/>
          </p:nvGrpSpPr>
          <p:grpSpPr bwMode="auto">
            <a:xfrm>
              <a:off x="285" y="2897"/>
              <a:ext cx="1020" cy="1021"/>
              <a:chOff x="2053" y="242"/>
              <a:chExt cx="1701" cy="1702"/>
            </a:xfrm>
            <a:grpFill/>
          </p:grpSpPr>
          <p:grpSp>
            <p:nvGrpSpPr>
              <p:cNvPr id="22" name="Group 146"/>
              <p:cNvGrpSpPr>
                <a:grpSpLocks/>
              </p:cNvGrpSpPr>
              <p:nvPr/>
            </p:nvGrpSpPr>
            <p:grpSpPr bwMode="auto">
              <a:xfrm>
                <a:off x="2677" y="242"/>
                <a:ext cx="452" cy="1701"/>
                <a:chOff x="2553" y="2160"/>
                <a:chExt cx="567" cy="1701"/>
              </a:xfrm>
              <a:grpFill/>
            </p:grpSpPr>
            <p:sp>
              <p:nvSpPr>
                <p:cNvPr id="33" name="AutoShape 147"/>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4" name="AutoShape 148"/>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3" name="Group 149"/>
              <p:cNvGrpSpPr>
                <a:grpSpLocks/>
              </p:cNvGrpSpPr>
              <p:nvPr/>
            </p:nvGrpSpPr>
            <p:grpSpPr bwMode="auto">
              <a:xfrm rot="5400000">
                <a:off x="2678" y="242"/>
                <a:ext cx="452" cy="1701"/>
                <a:chOff x="2553" y="2160"/>
                <a:chExt cx="567" cy="1701"/>
              </a:xfrm>
              <a:grpFill/>
            </p:grpSpPr>
            <p:sp>
              <p:nvSpPr>
                <p:cNvPr id="31" name="AutoShape 150"/>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2" name="AutoShape 151"/>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4" name="Group 152"/>
              <p:cNvGrpSpPr>
                <a:grpSpLocks/>
              </p:cNvGrpSpPr>
              <p:nvPr/>
            </p:nvGrpSpPr>
            <p:grpSpPr bwMode="auto">
              <a:xfrm rot="-2700000">
                <a:off x="2677" y="243"/>
                <a:ext cx="452" cy="1701"/>
                <a:chOff x="2553" y="2160"/>
                <a:chExt cx="567" cy="1701"/>
              </a:xfrm>
              <a:grpFill/>
            </p:grpSpPr>
            <p:sp>
              <p:nvSpPr>
                <p:cNvPr id="29" name="AutoShape 15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0" name="AutoShape 15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5" name="Group 155"/>
              <p:cNvGrpSpPr>
                <a:grpSpLocks/>
              </p:cNvGrpSpPr>
              <p:nvPr/>
            </p:nvGrpSpPr>
            <p:grpSpPr bwMode="auto">
              <a:xfrm rot="2700000">
                <a:off x="2678" y="242"/>
                <a:ext cx="452" cy="1701"/>
                <a:chOff x="2553" y="2160"/>
                <a:chExt cx="567" cy="1701"/>
              </a:xfrm>
              <a:grpFill/>
            </p:grpSpPr>
            <p:sp>
              <p:nvSpPr>
                <p:cNvPr id="27" name="AutoShape 15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8" name="AutoShape 15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26" name="Oval 158"/>
              <p:cNvSpPr>
                <a:spLocks noChangeArrowheads="1"/>
              </p:cNvSpPr>
              <p:nvPr/>
            </p:nvSpPr>
            <p:spPr bwMode="auto">
              <a:xfrm>
                <a:off x="2224" y="413"/>
                <a:ext cx="1338" cy="1338"/>
              </a:xfrm>
              <a:prstGeom prst="ellipse">
                <a:avLst/>
              </a:prstGeom>
              <a:grp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endParaRPr lang="en-US" altLang="ja-JP" sz="1600" dirty="0"/>
              </a:p>
            </p:txBody>
          </p:sp>
        </p:grpSp>
      </p:grpSp>
      <p:grpSp>
        <p:nvGrpSpPr>
          <p:cNvPr id="48" name="グループ化 47"/>
          <p:cNvGrpSpPr/>
          <p:nvPr/>
        </p:nvGrpSpPr>
        <p:grpSpPr>
          <a:xfrm>
            <a:off x="7441612" y="1759626"/>
            <a:ext cx="1551526" cy="940858"/>
            <a:chOff x="862065" y="3992303"/>
            <a:chExt cx="1637804" cy="1217650"/>
          </a:xfrm>
        </p:grpSpPr>
        <p:sp>
          <p:nvSpPr>
            <p:cNvPr id="49" name="メモ 48"/>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50" name="メモ 49"/>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51" name="メモ 50"/>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52" name="メモ 51"/>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grpSp>
        <p:nvGrpSpPr>
          <p:cNvPr id="53" name="グループ化 52"/>
          <p:cNvGrpSpPr/>
          <p:nvPr/>
        </p:nvGrpSpPr>
        <p:grpSpPr>
          <a:xfrm>
            <a:off x="7630243" y="1945806"/>
            <a:ext cx="1348677" cy="648075"/>
            <a:chOff x="3971843" y="4822377"/>
            <a:chExt cx="1348676" cy="936400"/>
          </a:xfrm>
        </p:grpSpPr>
        <p:sp>
          <p:nvSpPr>
            <p:cNvPr id="54" name="正方形/長方形 53"/>
            <p:cNvSpPr/>
            <p:nvPr/>
          </p:nvSpPr>
          <p:spPr>
            <a:xfrm>
              <a:off x="3971843" y="4822377"/>
              <a:ext cx="1315892" cy="936400"/>
            </a:xfrm>
            <a:prstGeom prst="rect">
              <a:avLst/>
            </a:prstGeom>
            <a:solidFill>
              <a:schemeClr val="bg1">
                <a:lumMod val="8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dirty="0"/>
            </a:p>
          </p:txBody>
        </p:sp>
        <mc:AlternateContent xmlns:mc="http://schemas.openxmlformats.org/markup-compatibility/2006" xmlns:a14="http://schemas.microsoft.com/office/drawing/2010/main">
          <mc:Choice Requires="a14">
            <p:sp>
              <p:nvSpPr>
                <p:cNvPr id="55" name="テキスト ボックス 54"/>
                <p:cNvSpPr txBox="1"/>
                <p:nvPr/>
              </p:nvSpPr>
              <p:spPr>
                <a:xfrm>
                  <a:off x="3979127" y="4960879"/>
                  <a:ext cx="1281184" cy="26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b="1" i="1">
                            <a:latin typeface="Cambria Math" panose="02040503050406030204" pitchFamily="18" charset="0"/>
                          </a:rPr>
                          <m:t>𝒙</m:t>
                        </m:r>
                        <m:r>
                          <a:rPr lang="en-US" altLang="ja-JP" sz="1200" i="1">
                            <a:latin typeface="Cambria Math" panose="02040503050406030204" pitchFamily="18" charset="0"/>
                          </a:rPr>
                          <m:t>=</m:t>
                        </m:r>
                        <m:d>
                          <m:dPr>
                            <m:ctrlPr>
                              <a:rPr lang="en-US" altLang="ja-JP" sz="1200" i="1">
                                <a:latin typeface="Cambria Math" panose="02040503050406030204" pitchFamily="18" charset="0"/>
                              </a:rPr>
                            </m:ctrlPr>
                          </m:dPr>
                          <m:e>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1</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2</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𝑛</m:t>
                                </m:r>
                              </m:sub>
                            </m:sSub>
                          </m:e>
                        </m:d>
                        <m:r>
                          <m:rPr>
                            <m:nor/>
                          </m:rPr>
                          <a:rPr lang="ja-JP" altLang="en-US" sz="1200" dirty="0"/>
                          <m:t> </m:t>
                        </m:r>
                      </m:oMath>
                    </m:oMathPara>
                  </a14:m>
                  <a:endParaRPr lang="ja-JP" altLang="en-US" sz="1200" dirty="0"/>
                </a:p>
              </p:txBody>
            </p:sp>
          </mc:Choice>
          <mc:Fallback xmlns="">
            <p:sp>
              <p:nvSpPr>
                <p:cNvPr id="108" name="テキスト ボックス 107"/>
                <p:cNvSpPr txBox="1">
                  <a:spLocks noRot="1" noChangeAspect="1" noMove="1" noResize="1" noEditPoints="1" noAdjustHandles="1" noChangeArrowheads="1" noChangeShapeType="1" noTextEdit="1"/>
                </p:cNvSpPr>
                <p:nvPr/>
              </p:nvSpPr>
              <p:spPr>
                <a:xfrm>
                  <a:off x="3979127" y="4960879"/>
                  <a:ext cx="1281184" cy="266823"/>
                </a:xfrm>
                <a:prstGeom prst="rect">
                  <a:avLst/>
                </a:prstGeom>
                <a:blipFill>
                  <a:blip r:embed="rId3"/>
                  <a:stretch>
                    <a:fillRect l="-476"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55"/>
                <p:cNvSpPr txBox="1"/>
                <p:nvPr/>
              </p:nvSpPr>
              <p:spPr>
                <a:xfrm>
                  <a:off x="3979127" y="5356232"/>
                  <a:ext cx="1341392" cy="26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b="1" i="1">
                            <a:latin typeface="Cambria Math" panose="02040503050406030204" pitchFamily="18" charset="0"/>
                          </a:rPr>
                          <m:t>𝒚</m:t>
                        </m:r>
                        <m:r>
                          <a:rPr lang="en-US" altLang="ja-JP" sz="1200" i="1">
                            <a:latin typeface="Cambria Math" panose="02040503050406030204" pitchFamily="18" charset="0"/>
                          </a:rPr>
                          <m:t>=</m:t>
                        </m:r>
                        <m:d>
                          <m:dPr>
                            <m:ctrlPr>
                              <a:rPr lang="en-US" altLang="ja-JP" sz="1200" i="1">
                                <a:latin typeface="Cambria Math" panose="02040503050406030204" pitchFamily="18" charset="0"/>
                              </a:rPr>
                            </m:ctrlPr>
                          </m:d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charset="0"/>
                                  </a:rPr>
                                  <m:t>1</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charset="0"/>
                                  </a:rPr>
                                  <m:t>2</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11</m:t>
                                </m:r>
                              </m:sub>
                            </m:sSub>
                          </m:e>
                        </m:d>
                        <m:r>
                          <m:rPr>
                            <m:nor/>
                          </m:rPr>
                          <a:rPr lang="ja-JP" altLang="en-US" sz="1200" dirty="0"/>
                          <m:t> </m:t>
                        </m:r>
                      </m:oMath>
                    </m:oMathPara>
                  </a14:m>
                  <a:endParaRPr lang="ja-JP" altLang="en-US" sz="1200"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3979127" y="5356232"/>
                  <a:ext cx="1341392" cy="266823"/>
                </a:xfrm>
                <a:prstGeom prst="rect">
                  <a:avLst/>
                </a:prstGeom>
                <a:blipFill>
                  <a:blip r:embed="rId4"/>
                  <a:stretch>
                    <a:fillRect l="-2273" b="-26667"/>
                  </a:stretch>
                </a:blipFill>
              </p:spPr>
              <p:txBody>
                <a:bodyPr/>
                <a:lstStyle/>
                <a:p>
                  <a:r>
                    <a:rPr lang="ja-JP" altLang="en-US">
                      <a:noFill/>
                    </a:rPr>
                    <a:t> </a:t>
                  </a:r>
                </a:p>
              </p:txBody>
            </p:sp>
          </mc:Fallback>
        </mc:AlternateContent>
      </p:grpSp>
      <p:grpSp>
        <p:nvGrpSpPr>
          <p:cNvPr id="57" name="グループ化 56"/>
          <p:cNvGrpSpPr/>
          <p:nvPr/>
        </p:nvGrpSpPr>
        <p:grpSpPr>
          <a:xfrm>
            <a:off x="3664595" y="1773025"/>
            <a:ext cx="1551526" cy="940858"/>
            <a:chOff x="862065" y="3992303"/>
            <a:chExt cx="1637804" cy="1217650"/>
          </a:xfrm>
        </p:grpSpPr>
        <p:sp>
          <p:nvSpPr>
            <p:cNvPr id="58" name="メモ 57"/>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59" name="メモ 58"/>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60" name="メモ 59"/>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61" name="メモ 60"/>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grpSp>
        <p:nvGrpSpPr>
          <p:cNvPr id="63" name="グループ化 62"/>
          <p:cNvGrpSpPr/>
          <p:nvPr/>
        </p:nvGrpSpPr>
        <p:grpSpPr>
          <a:xfrm>
            <a:off x="6232367" y="5296583"/>
            <a:ext cx="2045752" cy="1116810"/>
            <a:chOff x="639563" y="5176395"/>
            <a:chExt cx="2045751" cy="1116809"/>
          </a:xfrm>
        </p:grpSpPr>
        <p:sp>
          <p:nvSpPr>
            <p:cNvPr id="64" name="テキスト ボックス 63"/>
            <p:cNvSpPr txBox="1"/>
            <p:nvPr/>
          </p:nvSpPr>
          <p:spPr>
            <a:xfrm>
              <a:off x="639563" y="5369875"/>
              <a:ext cx="2045751" cy="923329"/>
            </a:xfrm>
            <a:prstGeom prst="rect">
              <a:avLst/>
            </a:prstGeom>
            <a:noFill/>
          </p:spPr>
          <p:txBody>
            <a:bodyPr wrap="none" rtlCol="0">
              <a:spAutoFit/>
            </a:bodyPr>
            <a:lstStyle/>
            <a:p>
              <a:pPr algn="ctr"/>
              <a:endParaRPr lang="en-US" altLang="ja-JP" dirty="0"/>
            </a:p>
            <a:p>
              <a:pPr algn="ctr"/>
              <a:r>
                <a:rPr lang="ja-JP" altLang="en-US" dirty="0"/>
                <a:t>語彙ベクトルによる</a:t>
              </a:r>
              <a:endParaRPr lang="en-US" altLang="ja-JP" dirty="0"/>
            </a:p>
            <a:p>
              <a:pPr algn="ctr"/>
              <a:r>
                <a:rPr lang="ja-JP" altLang="en-US" dirty="0"/>
                <a:t>階層クラスタリング</a:t>
              </a:r>
            </a:p>
          </p:txBody>
        </p:sp>
        <p:grpSp>
          <p:nvGrpSpPr>
            <p:cNvPr id="65" name="グループ化 105"/>
            <p:cNvGrpSpPr/>
            <p:nvPr/>
          </p:nvGrpSpPr>
          <p:grpSpPr>
            <a:xfrm>
              <a:off x="1464838" y="5176395"/>
              <a:ext cx="452387" cy="452387"/>
              <a:chOff x="801868" y="2156059"/>
              <a:chExt cx="452387" cy="452387"/>
            </a:xfrm>
            <a:solidFill>
              <a:schemeClr val="accent1">
                <a:lumMod val="90000"/>
              </a:schemeClr>
            </a:solidFill>
          </p:grpSpPr>
          <p:sp>
            <p:nvSpPr>
              <p:cNvPr id="66" name="円/楕円 38"/>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テキスト ボックス 66"/>
              <p:cNvSpPr txBox="1"/>
              <p:nvPr/>
            </p:nvSpPr>
            <p:spPr>
              <a:xfrm>
                <a:off x="865598" y="2197586"/>
                <a:ext cx="324251" cy="369332"/>
              </a:xfrm>
              <a:prstGeom prst="rect">
                <a:avLst/>
              </a:prstGeom>
              <a:noFill/>
            </p:spPr>
            <p:txBody>
              <a:bodyPr wrap="square" rtlCol="0">
                <a:spAutoFit/>
              </a:bodyPr>
              <a:lstStyle/>
              <a:p>
                <a:pPr algn="ctr"/>
                <a:r>
                  <a:rPr lang="en-US" altLang="ja-JP" dirty="0"/>
                  <a:t>3</a:t>
                </a:r>
                <a:endParaRPr lang="ja-JP" altLang="en-US" dirty="0"/>
              </a:p>
            </p:txBody>
          </p:sp>
        </p:grpSp>
      </p:grpSp>
      <p:cxnSp>
        <p:nvCxnSpPr>
          <p:cNvPr id="68" name="カギ線コネクタ 67"/>
          <p:cNvCxnSpPr>
            <a:cxnSpLocks/>
            <a:stCxn id="52" idx="2"/>
          </p:cNvCxnSpPr>
          <p:nvPr/>
        </p:nvCxnSpPr>
        <p:spPr>
          <a:xfrm rot="5400000">
            <a:off x="6058694" y="2562356"/>
            <a:ext cx="2093580" cy="23698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flipH="1" flipV="1">
            <a:off x="2436073" y="4794062"/>
            <a:ext cx="220021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71" name="グループ化 70"/>
          <p:cNvGrpSpPr/>
          <p:nvPr/>
        </p:nvGrpSpPr>
        <p:grpSpPr>
          <a:xfrm>
            <a:off x="2544880" y="5296583"/>
            <a:ext cx="2045752" cy="1116810"/>
            <a:chOff x="639564" y="5176395"/>
            <a:chExt cx="2045751" cy="1116809"/>
          </a:xfrm>
        </p:grpSpPr>
        <p:sp>
          <p:nvSpPr>
            <p:cNvPr id="72" name="テキスト ボックス 71"/>
            <p:cNvSpPr txBox="1"/>
            <p:nvPr/>
          </p:nvSpPr>
          <p:spPr>
            <a:xfrm>
              <a:off x="639564" y="5369875"/>
              <a:ext cx="2045751" cy="923329"/>
            </a:xfrm>
            <a:prstGeom prst="rect">
              <a:avLst/>
            </a:prstGeom>
            <a:noFill/>
          </p:spPr>
          <p:txBody>
            <a:bodyPr wrap="none" rtlCol="0">
              <a:spAutoFit/>
            </a:bodyPr>
            <a:lstStyle/>
            <a:p>
              <a:pPr algn="ctr"/>
              <a:endParaRPr lang="en-US" altLang="ja-JP" dirty="0"/>
            </a:p>
            <a:p>
              <a:pPr algn="ctr"/>
              <a:r>
                <a:rPr lang="ja-JP" altLang="en-US" dirty="0"/>
                <a:t>構造ベクトルによる</a:t>
              </a:r>
              <a:endParaRPr lang="en-US" altLang="ja-JP" dirty="0"/>
            </a:p>
            <a:p>
              <a:pPr algn="ctr"/>
              <a:r>
                <a:rPr lang="ja-JP" altLang="en-US" dirty="0"/>
                <a:t>階層クラスタリング</a:t>
              </a:r>
            </a:p>
          </p:txBody>
        </p:sp>
        <p:grpSp>
          <p:nvGrpSpPr>
            <p:cNvPr id="73" name="グループ化 105"/>
            <p:cNvGrpSpPr/>
            <p:nvPr/>
          </p:nvGrpSpPr>
          <p:grpSpPr>
            <a:xfrm>
              <a:off x="1464838" y="5176395"/>
              <a:ext cx="452387" cy="452387"/>
              <a:chOff x="801868" y="2156059"/>
              <a:chExt cx="452387" cy="452387"/>
            </a:xfrm>
            <a:solidFill>
              <a:schemeClr val="accent1">
                <a:lumMod val="90000"/>
              </a:schemeClr>
            </a:solidFill>
          </p:grpSpPr>
          <p:sp>
            <p:nvSpPr>
              <p:cNvPr id="74" name="円/楕円 38"/>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テキスト ボックス 74"/>
              <p:cNvSpPr txBox="1"/>
              <p:nvPr/>
            </p:nvSpPr>
            <p:spPr>
              <a:xfrm>
                <a:off x="865598" y="2197586"/>
                <a:ext cx="324251" cy="369332"/>
              </a:xfrm>
              <a:prstGeom prst="rect">
                <a:avLst/>
              </a:prstGeom>
              <a:noFill/>
            </p:spPr>
            <p:txBody>
              <a:bodyPr wrap="square" rtlCol="0">
                <a:spAutoFit/>
              </a:bodyPr>
              <a:lstStyle/>
              <a:p>
                <a:pPr algn="ctr"/>
                <a:r>
                  <a:rPr lang="en-US" altLang="ja-JP" dirty="0"/>
                  <a:t>4</a:t>
                </a:r>
                <a:endParaRPr lang="ja-JP" altLang="en-US" dirty="0"/>
              </a:p>
            </p:txBody>
          </p:sp>
        </p:grpSp>
      </p:grpSp>
    </p:spTree>
    <p:extLst>
      <p:ext uri="{BB962C8B-B14F-4D97-AF65-F5344CB8AC3E}">
        <p14:creationId xmlns:p14="http://schemas.microsoft.com/office/powerpoint/2010/main" val="190717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①ソースコードの前処理</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16</a:t>
            </a:fld>
            <a:endParaRPr kumimoji="1" lang="ja-JP" altLang="en-US"/>
          </a:p>
        </p:txBody>
      </p:sp>
      <p:sp>
        <p:nvSpPr>
          <p:cNvPr id="5" name="Right Arrow 39"/>
          <p:cNvSpPr/>
          <p:nvPr/>
        </p:nvSpPr>
        <p:spPr>
          <a:xfrm>
            <a:off x="3135148" y="2307037"/>
            <a:ext cx="2538878" cy="54237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sz="2013">
              <a:solidFill>
                <a:schemeClr val="tx1"/>
              </a:solidFill>
            </a:endParaRPr>
          </a:p>
        </p:txBody>
      </p:sp>
      <p:sp>
        <p:nvSpPr>
          <p:cNvPr id="6" name="フローチャート: 準備 5"/>
          <p:cNvSpPr/>
          <p:nvPr/>
        </p:nvSpPr>
        <p:spPr>
          <a:xfrm>
            <a:off x="3230996" y="2078346"/>
            <a:ext cx="1947828" cy="1033367"/>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コード本体の編集</a:t>
            </a:r>
          </a:p>
        </p:txBody>
      </p:sp>
      <p:sp>
        <p:nvSpPr>
          <p:cNvPr id="7" name="Can 2"/>
          <p:cNvSpPr/>
          <p:nvPr/>
        </p:nvSpPr>
        <p:spPr>
          <a:xfrm>
            <a:off x="1966362" y="1747023"/>
            <a:ext cx="1168784" cy="1662404"/>
          </a:xfrm>
          <a:prstGeom prst="can">
            <a:avLst>
              <a:gd name="adj" fmla="val 439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schemeClr val="tx1"/>
                </a:solidFill>
              </a:rPr>
              <a:t>ソースコード</a:t>
            </a:r>
            <a:endParaRPr lang="en-US" sz="1400" dirty="0">
              <a:solidFill>
                <a:schemeClr val="tx1"/>
              </a:solidFill>
            </a:endParaRPr>
          </a:p>
        </p:txBody>
      </p:sp>
      <p:grpSp>
        <p:nvGrpSpPr>
          <p:cNvPr id="8" name="グループ化 117"/>
          <p:cNvGrpSpPr/>
          <p:nvPr/>
        </p:nvGrpSpPr>
        <p:grpSpPr>
          <a:xfrm>
            <a:off x="5674026" y="2064962"/>
            <a:ext cx="1868981" cy="1133365"/>
            <a:chOff x="862065" y="3992303"/>
            <a:chExt cx="1637804" cy="1217650"/>
          </a:xfrm>
        </p:grpSpPr>
        <p:sp>
          <p:nvSpPr>
            <p:cNvPr id="9" name="メモ 8"/>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10" name="メモ 9"/>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11" name="メモ 10"/>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12" name="メモ 11"/>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en-US" altLang="ja-JP" sz="1400" dirty="0">
                <a:solidFill>
                  <a:schemeClr val="tx1"/>
                </a:solidFill>
              </a:endParaRPr>
            </a:p>
            <a:p>
              <a:pPr algn="ctr"/>
              <a:r>
                <a:rPr lang="en-US" altLang="ja-JP" sz="1400" dirty="0">
                  <a:solidFill>
                    <a:schemeClr val="tx1"/>
                  </a:solidFill>
                </a:rPr>
                <a:t>include</a:t>
              </a:r>
              <a:r>
                <a:rPr lang="ja-JP" altLang="en-US" sz="1400" dirty="0">
                  <a:solidFill>
                    <a:schemeClr val="tx1"/>
                  </a:solidFill>
                </a:rPr>
                <a:t>と</a:t>
              </a:r>
              <a:endParaRPr lang="en-US" altLang="ja-JP" sz="1400" dirty="0">
                <a:solidFill>
                  <a:schemeClr val="tx1"/>
                </a:solidFill>
              </a:endParaRPr>
            </a:p>
            <a:p>
              <a:pPr algn="ctr"/>
              <a:r>
                <a:rPr lang="en-US" altLang="ja-JP" sz="1400" dirty="0">
                  <a:solidFill>
                    <a:schemeClr val="tx1"/>
                  </a:solidFill>
                </a:rPr>
                <a:t>define</a:t>
              </a:r>
              <a:r>
                <a:rPr lang="ja-JP" altLang="en-US" sz="1400" dirty="0">
                  <a:solidFill>
                    <a:schemeClr val="tx1"/>
                  </a:solidFill>
                </a:rPr>
                <a:t>を含まないソースコード</a:t>
              </a:r>
            </a:p>
          </p:txBody>
        </p:sp>
      </p:grpSp>
      <p:sp>
        <p:nvSpPr>
          <p:cNvPr id="20" name="四角形吹き出し 19"/>
          <p:cNvSpPr/>
          <p:nvPr/>
        </p:nvSpPr>
        <p:spPr>
          <a:xfrm>
            <a:off x="1922661" y="3638118"/>
            <a:ext cx="3680597" cy="2322415"/>
          </a:xfrm>
          <a:prstGeom prst="wedgeRectCallout">
            <a:avLst>
              <a:gd name="adj1" fmla="val 12948"/>
              <a:gd name="adj2" fmla="val -7224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altLang="ja-JP" sz="1600" dirty="0">
                <a:solidFill>
                  <a:srgbClr val="FF0000"/>
                </a:solidFill>
              </a:rPr>
              <a:t>include</a:t>
            </a:r>
            <a:r>
              <a:rPr lang="ja-JP" altLang="en-US" sz="1600" dirty="0">
                <a:solidFill>
                  <a:srgbClr val="FF0000"/>
                </a:solidFill>
              </a:rPr>
              <a:t>文と</a:t>
            </a:r>
            <a:r>
              <a:rPr lang="en-US" altLang="ja-JP" sz="1600" dirty="0">
                <a:solidFill>
                  <a:srgbClr val="FF0000"/>
                </a:solidFill>
              </a:rPr>
              <a:t>define</a:t>
            </a:r>
            <a:r>
              <a:rPr lang="ja-JP" altLang="en-US" sz="1600" dirty="0">
                <a:solidFill>
                  <a:srgbClr val="FF0000"/>
                </a:solidFill>
              </a:rPr>
              <a:t>文を削除</a:t>
            </a:r>
            <a:endParaRPr lang="en-US" altLang="ja-JP" sz="1600" dirty="0">
              <a:solidFill>
                <a:srgbClr val="FF0000"/>
              </a:solidFill>
            </a:endParaRPr>
          </a:p>
          <a:p>
            <a:pPr marL="285750" indent="-285750">
              <a:spcAft>
                <a:spcPts val="600"/>
              </a:spcAft>
              <a:buFont typeface="Arial" panose="020B0604020202020204" pitchFamily="34" charset="0"/>
              <a:buChar char="•"/>
            </a:pPr>
            <a:r>
              <a:rPr lang="ja-JP" altLang="en-US" sz="1600" dirty="0">
                <a:solidFill>
                  <a:schemeClr val="tx1"/>
                </a:solidFill>
              </a:rPr>
              <a:t>未使用の</a:t>
            </a:r>
            <a:r>
              <a:rPr lang="en-US" altLang="ja-JP" sz="1600" dirty="0">
                <a:solidFill>
                  <a:schemeClr val="tx1"/>
                </a:solidFill>
              </a:rPr>
              <a:t>include</a:t>
            </a:r>
            <a:r>
              <a:rPr lang="ja-JP" altLang="en-US" sz="1600" dirty="0">
                <a:solidFill>
                  <a:schemeClr val="tx1"/>
                </a:solidFill>
              </a:rPr>
              <a:t>文，</a:t>
            </a:r>
            <a:r>
              <a:rPr lang="en-US" altLang="ja-JP" sz="1600" dirty="0">
                <a:solidFill>
                  <a:schemeClr val="tx1"/>
                </a:solidFill>
              </a:rPr>
              <a:t>define</a:t>
            </a:r>
            <a:r>
              <a:rPr lang="ja-JP" altLang="en-US" sz="1600" dirty="0">
                <a:solidFill>
                  <a:schemeClr val="tx1"/>
                </a:solidFill>
              </a:rPr>
              <a:t>文を持つコードが存在</a:t>
            </a:r>
            <a:endParaRPr lang="en-US" altLang="ja-JP" sz="1600" dirty="0">
              <a:solidFill>
                <a:schemeClr val="tx1"/>
              </a:solidFill>
            </a:endParaRPr>
          </a:p>
          <a:p>
            <a:pPr marL="285750" indent="-285750">
              <a:spcAft>
                <a:spcPts val="600"/>
              </a:spcAft>
              <a:buFont typeface="Arial" panose="020B0604020202020204" pitchFamily="34" charset="0"/>
              <a:buChar char="•"/>
            </a:pPr>
            <a:r>
              <a:rPr lang="ja-JP" altLang="en-US" sz="1600" dirty="0">
                <a:solidFill>
                  <a:schemeClr val="tx1"/>
                </a:solidFill>
              </a:rPr>
              <a:t>コード本体が同じでも，</a:t>
            </a:r>
            <a:r>
              <a:rPr lang="en-US" altLang="ja-JP" sz="1600" dirty="0">
                <a:solidFill>
                  <a:schemeClr val="tx1"/>
                </a:solidFill>
              </a:rPr>
              <a:t> include</a:t>
            </a:r>
            <a:r>
              <a:rPr lang="ja-JP" altLang="en-US" sz="1600" dirty="0">
                <a:solidFill>
                  <a:schemeClr val="tx1"/>
                </a:solidFill>
              </a:rPr>
              <a:t>文，</a:t>
            </a:r>
            <a:r>
              <a:rPr lang="en-US" altLang="ja-JP" sz="1600" dirty="0">
                <a:solidFill>
                  <a:schemeClr val="tx1"/>
                </a:solidFill>
              </a:rPr>
              <a:t>define</a:t>
            </a:r>
            <a:r>
              <a:rPr lang="ja-JP" altLang="en-US" sz="1600" dirty="0">
                <a:solidFill>
                  <a:schemeClr val="tx1"/>
                </a:solidFill>
              </a:rPr>
              <a:t>文が余分に存在するコードは同じクラスタに分類されない可能性がある</a:t>
            </a:r>
            <a:endParaRPr lang="en-US" altLang="ja-JP" sz="1600" dirty="0">
              <a:solidFill>
                <a:schemeClr val="tx1"/>
              </a:solidFill>
            </a:endParaRPr>
          </a:p>
          <a:p>
            <a:pPr>
              <a:spcAft>
                <a:spcPts val="600"/>
              </a:spcAft>
            </a:pPr>
            <a:r>
              <a:rPr lang="en-US" altLang="ja-JP" sz="1600" dirty="0">
                <a:solidFill>
                  <a:schemeClr val="tx1"/>
                </a:solidFill>
              </a:rPr>
              <a:t>(TAMBA</a:t>
            </a:r>
            <a:r>
              <a:rPr lang="ja-JP" altLang="en-US" sz="1600" dirty="0">
                <a:solidFill>
                  <a:schemeClr val="tx1"/>
                </a:solidFill>
              </a:rPr>
              <a:t>はこれらを削除せず</a:t>
            </a:r>
            <a:r>
              <a:rPr lang="en-US" altLang="ja-JP" sz="1600" dirty="0">
                <a:solidFill>
                  <a:schemeClr val="tx1"/>
                </a:solidFill>
              </a:rPr>
              <a:t>)</a:t>
            </a:r>
          </a:p>
        </p:txBody>
      </p:sp>
    </p:spTree>
    <p:extLst>
      <p:ext uri="{BB962C8B-B14F-4D97-AF65-F5344CB8AC3E}">
        <p14:creationId xmlns:p14="http://schemas.microsoft.com/office/powerpoint/2010/main" val="26497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270"/>
            <a:ext cx="8218488" cy="1143000"/>
          </a:xfrm>
        </p:spPr>
        <p:txBody>
          <a:bodyPr/>
          <a:lstStyle/>
          <a:p>
            <a:r>
              <a:rPr kumimoji="1" lang="ja-JP" altLang="en-US" dirty="0"/>
              <a:t>②語彙ベクトル</a:t>
            </a:r>
            <a:r>
              <a:rPr lang="ja-JP" altLang="en-US" dirty="0"/>
              <a:t>と</a:t>
            </a:r>
            <a:br>
              <a:rPr lang="en-US" altLang="ja-JP" dirty="0"/>
            </a:br>
            <a:r>
              <a:rPr kumimoji="1" lang="ja-JP" altLang="en-US" dirty="0"/>
              <a:t>構造ベクトルの作成</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17</a:t>
            </a:fld>
            <a:endParaRPr kumimoji="1" lang="ja-JP" altLang="en-US"/>
          </a:p>
        </p:txBody>
      </p:sp>
      <p:sp>
        <p:nvSpPr>
          <p:cNvPr id="5" name="Right Arrow 39"/>
          <p:cNvSpPr/>
          <p:nvPr/>
        </p:nvSpPr>
        <p:spPr>
          <a:xfrm rot="1556965">
            <a:off x="4841376" y="2448260"/>
            <a:ext cx="2190291" cy="54237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sz="2013">
              <a:solidFill>
                <a:schemeClr val="tx1"/>
              </a:solidFill>
            </a:endParaRPr>
          </a:p>
        </p:txBody>
      </p:sp>
      <p:sp>
        <p:nvSpPr>
          <p:cNvPr id="6" name="Right Arrow 39"/>
          <p:cNvSpPr/>
          <p:nvPr/>
        </p:nvSpPr>
        <p:spPr>
          <a:xfrm rot="20771688">
            <a:off x="4930639" y="4170773"/>
            <a:ext cx="1966267" cy="54237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sz="2013" dirty="0">
              <a:solidFill>
                <a:schemeClr val="tx1"/>
              </a:solidFill>
            </a:endParaRPr>
          </a:p>
        </p:txBody>
      </p:sp>
      <p:grpSp>
        <p:nvGrpSpPr>
          <p:cNvPr id="7" name="グループ化 117"/>
          <p:cNvGrpSpPr/>
          <p:nvPr/>
        </p:nvGrpSpPr>
        <p:grpSpPr>
          <a:xfrm>
            <a:off x="59575" y="1765104"/>
            <a:ext cx="1868981" cy="1133365"/>
            <a:chOff x="862065" y="3992303"/>
            <a:chExt cx="1637804" cy="1217650"/>
          </a:xfrm>
        </p:grpSpPr>
        <p:sp>
          <p:nvSpPr>
            <p:cNvPr id="8" name="メモ 7"/>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9" name="メモ 8"/>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10" name="メモ 9"/>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11" name="メモ 10"/>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en-US" altLang="ja-JP" sz="1400" dirty="0">
                <a:solidFill>
                  <a:schemeClr val="tx1"/>
                </a:solidFill>
              </a:endParaRPr>
            </a:p>
            <a:p>
              <a:pPr algn="ctr"/>
              <a:r>
                <a:rPr lang="en-US" altLang="ja-JP" sz="1400" dirty="0">
                  <a:solidFill>
                    <a:schemeClr val="tx1"/>
                  </a:solidFill>
                </a:rPr>
                <a:t>include</a:t>
              </a:r>
              <a:r>
                <a:rPr lang="ja-JP" altLang="en-US" sz="1400" dirty="0">
                  <a:solidFill>
                    <a:schemeClr val="tx1"/>
                  </a:solidFill>
                </a:rPr>
                <a:t>と</a:t>
              </a:r>
              <a:endParaRPr lang="en-US" altLang="ja-JP" sz="1400" dirty="0">
                <a:solidFill>
                  <a:schemeClr val="tx1"/>
                </a:solidFill>
              </a:endParaRPr>
            </a:p>
            <a:p>
              <a:pPr algn="ctr"/>
              <a:r>
                <a:rPr lang="en-US" altLang="ja-JP" sz="1400" dirty="0">
                  <a:solidFill>
                    <a:schemeClr val="tx1"/>
                  </a:solidFill>
                </a:rPr>
                <a:t>define</a:t>
              </a:r>
              <a:r>
                <a:rPr lang="ja-JP" altLang="en-US" sz="1400" dirty="0">
                  <a:solidFill>
                    <a:schemeClr val="tx1"/>
                  </a:solidFill>
                </a:rPr>
                <a:t>を含まないソースコード</a:t>
              </a:r>
            </a:p>
          </p:txBody>
        </p:sp>
      </p:grpSp>
      <p:sp>
        <p:nvSpPr>
          <p:cNvPr id="12" name="Right Arrow 39"/>
          <p:cNvSpPr/>
          <p:nvPr/>
        </p:nvSpPr>
        <p:spPr>
          <a:xfrm>
            <a:off x="1938273" y="2088030"/>
            <a:ext cx="2025952" cy="54237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grpSp>
        <p:nvGrpSpPr>
          <p:cNvPr id="13" name="Group 130"/>
          <p:cNvGrpSpPr>
            <a:grpSpLocks/>
          </p:cNvGrpSpPr>
          <p:nvPr/>
        </p:nvGrpSpPr>
        <p:grpSpPr bwMode="auto">
          <a:xfrm>
            <a:off x="2050126" y="1620298"/>
            <a:ext cx="1504681" cy="1464817"/>
            <a:chOff x="285" y="2897"/>
            <a:chExt cx="1020" cy="1021"/>
          </a:xfrm>
          <a:solidFill>
            <a:schemeClr val="bg1">
              <a:lumMod val="75000"/>
            </a:schemeClr>
          </a:solidFill>
        </p:grpSpPr>
        <p:grpSp>
          <p:nvGrpSpPr>
            <p:cNvPr id="14" name="Group 131"/>
            <p:cNvGrpSpPr>
              <a:grpSpLocks/>
            </p:cNvGrpSpPr>
            <p:nvPr/>
          </p:nvGrpSpPr>
          <p:grpSpPr bwMode="auto">
            <a:xfrm>
              <a:off x="285" y="2897"/>
              <a:ext cx="1020" cy="1021"/>
              <a:chOff x="2053" y="242"/>
              <a:chExt cx="1701" cy="1702"/>
            </a:xfrm>
            <a:grpFill/>
          </p:grpSpPr>
          <p:grpSp>
            <p:nvGrpSpPr>
              <p:cNvPr id="29" name="Group 132"/>
              <p:cNvGrpSpPr>
                <a:grpSpLocks/>
              </p:cNvGrpSpPr>
              <p:nvPr/>
            </p:nvGrpSpPr>
            <p:grpSpPr bwMode="auto">
              <a:xfrm>
                <a:off x="2677" y="242"/>
                <a:ext cx="452" cy="1701"/>
                <a:chOff x="2553" y="2160"/>
                <a:chExt cx="567" cy="1701"/>
              </a:xfrm>
              <a:grpFill/>
            </p:grpSpPr>
            <p:sp>
              <p:nvSpPr>
                <p:cNvPr id="40" name="AutoShape 13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41" name="AutoShape 13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0" name="Group 135"/>
              <p:cNvGrpSpPr>
                <a:grpSpLocks/>
              </p:cNvGrpSpPr>
              <p:nvPr/>
            </p:nvGrpSpPr>
            <p:grpSpPr bwMode="auto">
              <a:xfrm rot="5400000">
                <a:off x="2678" y="242"/>
                <a:ext cx="452" cy="1701"/>
                <a:chOff x="2553" y="2160"/>
                <a:chExt cx="567" cy="1701"/>
              </a:xfrm>
              <a:grpFill/>
            </p:grpSpPr>
            <p:sp>
              <p:nvSpPr>
                <p:cNvPr id="38" name="AutoShape 13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9" name="AutoShape 13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1" name="Group 138"/>
              <p:cNvGrpSpPr>
                <a:grpSpLocks/>
              </p:cNvGrpSpPr>
              <p:nvPr/>
            </p:nvGrpSpPr>
            <p:grpSpPr bwMode="auto">
              <a:xfrm rot="-2700000">
                <a:off x="2677" y="243"/>
                <a:ext cx="452" cy="1701"/>
                <a:chOff x="2553" y="2160"/>
                <a:chExt cx="567" cy="1701"/>
              </a:xfrm>
              <a:grpFill/>
            </p:grpSpPr>
            <p:sp>
              <p:nvSpPr>
                <p:cNvPr id="36" name="AutoShape 139"/>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7" name="AutoShape 140"/>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32" name="Group 141"/>
              <p:cNvGrpSpPr>
                <a:grpSpLocks/>
              </p:cNvGrpSpPr>
              <p:nvPr/>
            </p:nvGrpSpPr>
            <p:grpSpPr bwMode="auto">
              <a:xfrm rot="2700000">
                <a:off x="2678" y="242"/>
                <a:ext cx="452" cy="1701"/>
                <a:chOff x="2553" y="2160"/>
                <a:chExt cx="567" cy="1701"/>
              </a:xfrm>
              <a:grpFill/>
            </p:grpSpPr>
            <p:sp>
              <p:nvSpPr>
                <p:cNvPr id="34" name="AutoShape 142"/>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35" name="AutoShape 143"/>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33" name="Oval 144"/>
              <p:cNvSpPr>
                <a:spLocks noChangeArrowheads="1"/>
              </p:cNvSpPr>
              <p:nvPr/>
            </p:nvSpPr>
            <p:spPr bwMode="auto">
              <a:xfrm>
                <a:off x="2224" y="413"/>
                <a:ext cx="1338" cy="1338"/>
              </a:xfrm>
              <a:prstGeom prst="ellips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15" name="Group 145"/>
            <p:cNvGrpSpPr>
              <a:grpSpLocks/>
            </p:cNvGrpSpPr>
            <p:nvPr/>
          </p:nvGrpSpPr>
          <p:grpSpPr bwMode="auto">
            <a:xfrm>
              <a:off x="285" y="2897"/>
              <a:ext cx="1020" cy="1021"/>
              <a:chOff x="2053" y="242"/>
              <a:chExt cx="1701" cy="1702"/>
            </a:xfrm>
            <a:grpFill/>
          </p:grpSpPr>
          <p:grpSp>
            <p:nvGrpSpPr>
              <p:cNvPr id="16" name="Group 146"/>
              <p:cNvGrpSpPr>
                <a:grpSpLocks/>
              </p:cNvGrpSpPr>
              <p:nvPr/>
            </p:nvGrpSpPr>
            <p:grpSpPr bwMode="auto">
              <a:xfrm>
                <a:off x="2677" y="242"/>
                <a:ext cx="452" cy="1701"/>
                <a:chOff x="2553" y="2160"/>
                <a:chExt cx="567" cy="1701"/>
              </a:xfrm>
              <a:grpFill/>
            </p:grpSpPr>
            <p:sp>
              <p:nvSpPr>
                <p:cNvPr id="27" name="AutoShape 147"/>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8" name="AutoShape 148"/>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17" name="Group 149"/>
              <p:cNvGrpSpPr>
                <a:grpSpLocks/>
              </p:cNvGrpSpPr>
              <p:nvPr/>
            </p:nvGrpSpPr>
            <p:grpSpPr bwMode="auto">
              <a:xfrm rot="5400000">
                <a:off x="2678" y="242"/>
                <a:ext cx="452" cy="1701"/>
                <a:chOff x="2553" y="2160"/>
                <a:chExt cx="567" cy="1701"/>
              </a:xfrm>
              <a:grpFill/>
            </p:grpSpPr>
            <p:sp>
              <p:nvSpPr>
                <p:cNvPr id="25" name="AutoShape 150"/>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6" name="AutoShape 151"/>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18" name="Group 152"/>
              <p:cNvGrpSpPr>
                <a:grpSpLocks/>
              </p:cNvGrpSpPr>
              <p:nvPr/>
            </p:nvGrpSpPr>
            <p:grpSpPr bwMode="auto">
              <a:xfrm rot="-2700000">
                <a:off x="2677" y="243"/>
                <a:ext cx="452" cy="1701"/>
                <a:chOff x="2553" y="2160"/>
                <a:chExt cx="567" cy="1701"/>
              </a:xfrm>
              <a:grpFill/>
            </p:grpSpPr>
            <p:sp>
              <p:nvSpPr>
                <p:cNvPr id="23" name="AutoShape 15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4" name="AutoShape 15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19" name="Group 155"/>
              <p:cNvGrpSpPr>
                <a:grpSpLocks/>
              </p:cNvGrpSpPr>
              <p:nvPr/>
            </p:nvGrpSpPr>
            <p:grpSpPr bwMode="auto">
              <a:xfrm rot="2700000">
                <a:off x="2678" y="242"/>
                <a:ext cx="452" cy="1701"/>
                <a:chOff x="2553" y="2160"/>
                <a:chExt cx="567" cy="1701"/>
              </a:xfrm>
              <a:grpFill/>
            </p:grpSpPr>
            <p:sp>
              <p:nvSpPr>
                <p:cNvPr id="21" name="AutoShape 15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2" name="AutoShape 15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20" name="Oval 158"/>
              <p:cNvSpPr>
                <a:spLocks noChangeArrowheads="1"/>
              </p:cNvSpPr>
              <p:nvPr/>
            </p:nvSpPr>
            <p:spPr bwMode="auto">
              <a:xfrm>
                <a:off x="2224" y="413"/>
                <a:ext cx="1338" cy="1338"/>
              </a:xfrm>
              <a:prstGeom prst="ellipse">
                <a:avLst/>
              </a:prstGeom>
              <a:grp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600" dirty="0"/>
                  <a:t>Weighting</a:t>
                </a:r>
                <a:br>
                  <a:rPr lang="en-US" altLang="ja-JP" sz="1600" dirty="0"/>
                </a:br>
                <a:r>
                  <a:rPr lang="en-US" altLang="ja-JP" sz="1600" dirty="0"/>
                  <a:t>Scheme[3]</a:t>
                </a:r>
              </a:p>
            </p:txBody>
          </p:sp>
        </p:grpSp>
      </p:grpSp>
      <p:grpSp>
        <p:nvGrpSpPr>
          <p:cNvPr id="42" name="図形グループ 9"/>
          <p:cNvGrpSpPr/>
          <p:nvPr/>
        </p:nvGrpSpPr>
        <p:grpSpPr>
          <a:xfrm>
            <a:off x="3964225" y="1791962"/>
            <a:ext cx="1126407" cy="1062599"/>
            <a:chOff x="6745158" y="1850916"/>
            <a:chExt cx="2398840" cy="1062600"/>
          </a:xfrm>
          <a:solidFill>
            <a:schemeClr val="bg1"/>
          </a:solidFill>
        </p:grpSpPr>
        <p:sp>
          <p:nvSpPr>
            <p:cNvPr id="43" name="テキスト ボックス 42"/>
            <p:cNvSpPr txBox="1"/>
            <p:nvPr/>
          </p:nvSpPr>
          <p:spPr>
            <a:xfrm>
              <a:off x="6745158" y="1850916"/>
              <a:ext cx="2398840" cy="1062600"/>
            </a:xfrm>
            <a:prstGeom prst="rect">
              <a:avLst/>
            </a:prstGeom>
            <a:solidFill>
              <a:schemeClr val="bg1"/>
            </a:solidFill>
            <a:ln>
              <a:solidFill>
                <a:schemeClr val="tx1"/>
              </a:solidFill>
            </a:ln>
          </p:spPr>
          <p:txBody>
            <a:bodyPr wrap="square" rtlCol="0">
              <a:spAutoFit/>
            </a:bodyPr>
            <a:lstStyle/>
            <a:p>
              <a:r>
                <a:rPr lang="en-US" altLang="ja-JP" sz="1051" dirty="0"/>
                <a:t>&lt;int, main, int&gt;</a:t>
              </a:r>
            </a:p>
            <a:p>
              <a:r>
                <a:rPr lang="en-US" altLang="ja-JP" sz="1051" dirty="0"/>
                <a:t>&lt;</a:t>
              </a:r>
              <a:r>
                <a:rPr lang="en-US" altLang="ja-JP" sz="1051" dirty="0" err="1"/>
                <a:t>calc</a:t>
              </a:r>
              <a:r>
                <a:rPr lang="en-US" altLang="ja-JP" sz="1051" dirty="0"/>
                <a:t>, </a:t>
              </a:r>
              <a:r>
                <a:rPr lang="en-US" altLang="ja-JP" sz="1051" dirty="0" err="1"/>
                <a:t>int</a:t>
              </a:r>
              <a:r>
                <a:rPr lang="en-US" altLang="ja-JP" sz="1051" dirty="0"/>
                <a:t>, x&gt;</a:t>
              </a:r>
            </a:p>
            <a:p>
              <a:r>
                <a:rPr lang="en-US" altLang="ja-JP" sz="1051" dirty="0"/>
                <a:t>&lt;</a:t>
              </a:r>
              <a:r>
                <a:rPr lang="en-US" altLang="ja-JP" sz="1051" dirty="0" err="1"/>
                <a:t>int</a:t>
              </a:r>
              <a:r>
                <a:rPr lang="en-US" altLang="ja-JP" sz="1051" dirty="0"/>
                <a:t>, </a:t>
              </a:r>
              <a:r>
                <a:rPr lang="en-US" altLang="ja-JP" sz="1051" dirty="0" err="1"/>
                <a:t>tmp</a:t>
              </a:r>
              <a:r>
                <a:rPr lang="en-US" altLang="ja-JP" sz="1051" dirty="0"/>
                <a:t>, =&gt;</a:t>
              </a:r>
            </a:p>
            <a:p>
              <a:br>
                <a:rPr lang="en-US" altLang="ja-JP" sz="1051" dirty="0"/>
              </a:br>
              <a:endParaRPr lang="en-US" altLang="ja-JP" sz="1051" dirty="0"/>
            </a:p>
            <a:p>
              <a:r>
                <a:rPr lang="ja-JP" altLang="en-US" sz="1051" dirty="0"/>
                <a:t>　　　　　　　　　　</a:t>
              </a:r>
            </a:p>
          </p:txBody>
        </p:sp>
        <p:sp>
          <p:nvSpPr>
            <p:cNvPr id="44" name="テキスト ボックス 43"/>
            <p:cNvSpPr txBox="1"/>
            <p:nvPr/>
          </p:nvSpPr>
          <p:spPr>
            <a:xfrm rot="5400000">
              <a:off x="7796901" y="2426714"/>
              <a:ext cx="415498" cy="404829"/>
            </a:xfrm>
            <a:prstGeom prst="rect">
              <a:avLst/>
            </a:prstGeom>
            <a:grpFill/>
          </p:spPr>
          <p:txBody>
            <a:bodyPr wrap="none" rtlCol="0">
              <a:spAutoFit/>
            </a:bodyPr>
            <a:lstStyle/>
            <a:p>
              <a:r>
                <a:rPr lang="en-US" altLang="ja-JP" dirty="0"/>
                <a:t>…</a:t>
              </a:r>
              <a:endParaRPr lang="ja-JP" altLang="en-US" dirty="0"/>
            </a:p>
          </p:txBody>
        </p:sp>
      </p:grpSp>
      <p:sp>
        <p:nvSpPr>
          <p:cNvPr id="45" name="テキスト ボックス 44"/>
          <p:cNvSpPr txBox="1"/>
          <p:nvPr/>
        </p:nvSpPr>
        <p:spPr>
          <a:xfrm>
            <a:off x="3624565" y="2927710"/>
            <a:ext cx="1854995" cy="646331"/>
          </a:xfrm>
          <a:prstGeom prst="rect">
            <a:avLst/>
          </a:prstGeom>
          <a:noFill/>
        </p:spPr>
        <p:txBody>
          <a:bodyPr wrap="none" rtlCol="0">
            <a:spAutoFit/>
          </a:bodyPr>
          <a:lstStyle/>
          <a:p>
            <a:pPr algn="ctr"/>
            <a:r>
              <a:rPr lang="ja-JP" altLang="en-US" dirty="0"/>
              <a:t>特徴的な</a:t>
            </a:r>
            <a:r>
              <a:rPr lang="en-US" altLang="ja-JP" dirty="0"/>
              <a:t>N-gram</a:t>
            </a:r>
          </a:p>
          <a:p>
            <a:pPr algn="ctr"/>
            <a:r>
              <a:rPr lang="ja-JP" altLang="en-US" dirty="0"/>
              <a:t>のリスト</a:t>
            </a:r>
          </a:p>
        </p:txBody>
      </p:sp>
      <p:sp>
        <p:nvSpPr>
          <p:cNvPr id="46" name="テキスト ボックス 45"/>
          <p:cNvSpPr txBox="1"/>
          <p:nvPr/>
        </p:nvSpPr>
        <p:spPr>
          <a:xfrm>
            <a:off x="6848719" y="4530693"/>
            <a:ext cx="2299026" cy="646331"/>
          </a:xfrm>
          <a:prstGeom prst="rect">
            <a:avLst/>
          </a:prstGeom>
          <a:noFill/>
        </p:spPr>
        <p:txBody>
          <a:bodyPr wrap="none" rtlCol="0">
            <a:spAutoFit/>
          </a:bodyPr>
          <a:lstStyle/>
          <a:p>
            <a:pPr algn="ctr"/>
            <a:r>
              <a:rPr lang="ja-JP" altLang="en-US" dirty="0"/>
              <a:t>語彙ベクトル</a:t>
            </a:r>
            <a:br>
              <a:rPr lang="en-US" altLang="ja-JP" dirty="0"/>
            </a:br>
            <a:r>
              <a:rPr lang="ja-JP" altLang="en-US" dirty="0"/>
              <a:t>と構造ベクトルの作成</a:t>
            </a:r>
          </a:p>
        </p:txBody>
      </p:sp>
      <p:sp>
        <p:nvSpPr>
          <p:cNvPr id="47" name="フローチャート: 準備 46"/>
          <p:cNvSpPr/>
          <p:nvPr/>
        </p:nvSpPr>
        <p:spPr>
          <a:xfrm>
            <a:off x="5145650" y="2309832"/>
            <a:ext cx="1589384" cy="843204"/>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出現した</a:t>
            </a:r>
            <a:br>
              <a:rPr lang="en-US" altLang="ja-JP" sz="1400" dirty="0"/>
            </a:br>
            <a:r>
              <a:rPr lang="en-US" altLang="ja-JP" sz="1400" dirty="0"/>
              <a:t>N-gram</a:t>
            </a:r>
            <a:r>
              <a:rPr lang="ja-JP" altLang="en-US" sz="1400" dirty="0"/>
              <a:t>の</a:t>
            </a:r>
            <a:endParaRPr lang="en-US" altLang="ja-JP" sz="1400" dirty="0"/>
          </a:p>
          <a:p>
            <a:pPr algn="ctr"/>
            <a:r>
              <a:rPr lang="ja-JP" altLang="en-US" sz="1400" dirty="0"/>
              <a:t>集計</a:t>
            </a:r>
          </a:p>
        </p:txBody>
      </p:sp>
      <p:sp>
        <p:nvSpPr>
          <p:cNvPr id="48" name="Right Arrow 39"/>
          <p:cNvSpPr/>
          <p:nvPr/>
        </p:nvSpPr>
        <p:spPr>
          <a:xfrm>
            <a:off x="1390531" y="4475427"/>
            <a:ext cx="2467138" cy="54237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sz="2013">
              <a:solidFill>
                <a:schemeClr val="tx1"/>
              </a:solidFill>
            </a:endParaRPr>
          </a:p>
        </p:txBody>
      </p:sp>
      <p:grpSp>
        <p:nvGrpSpPr>
          <p:cNvPr id="49" name="Group 130"/>
          <p:cNvGrpSpPr>
            <a:grpSpLocks/>
          </p:cNvGrpSpPr>
          <p:nvPr/>
        </p:nvGrpSpPr>
        <p:grpSpPr bwMode="auto">
          <a:xfrm>
            <a:off x="1804753" y="4013428"/>
            <a:ext cx="1504681" cy="1464817"/>
            <a:chOff x="285" y="2897"/>
            <a:chExt cx="1020" cy="1021"/>
          </a:xfrm>
          <a:solidFill>
            <a:schemeClr val="bg1">
              <a:lumMod val="75000"/>
            </a:schemeClr>
          </a:solidFill>
        </p:grpSpPr>
        <p:grpSp>
          <p:nvGrpSpPr>
            <p:cNvPr id="50" name="Group 131"/>
            <p:cNvGrpSpPr>
              <a:grpSpLocks/>
            </p:cNvGrpSpPr>
            <p:nvPr/>
          </p:nvGrpSpPr>
          <p:grpSpPr bwMode="auto">
            <a:xfrm>
              <a:off x="285" y="2897"/>
              <a:ext cx="1020" cy="1021"/>
              <a:chOff x="2053" y="242"/>
              <a:chExt cx="1701" cy="1702"/>
            </a:xfrm>
            <a:grpFill/>
          </p:grpSpPr>
          <p:grpSp>
            <p:nvGrpSpPr>
              <p:cNvPr id="65" name="Group 132"/>
              <p:cNvGrpSpPr>
                <a:grpSpLocks/>
              </p:cNvGrpSpPr>
              <p:nvPr/>
            </p:nvGrpSpPr>
            <p:grpSpPr bwMode="auto">
              <a:xfrm>
                <a:off x="2677" y="242"/>
                <a:ext cx="452" cy="1701"/>
                <a:chOff x="2553" y="2160"/>
                <a:chExt cx="567" cy="1701"/>
              </a:xfrm>
              <a:grpFill/>
            </p:grpSpPr>
            <p:sp>
              <p:nvSpPr>
                <p:cNvPr id="76" name="AutoShape 13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7" name="AutoShape 13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6" name="Group 135"/>
              <p:cNvGrpSpPr>
                <a:grpSpLocks/>
              </p:cNvGrpSpPr>
              <p:nvPr/>
            </p:nvGrpSpPr>
            <p:grpSpPr bwMode="auto">
              <a:xfrm rot="5400000">
                <a:off x="2678" y="242"/>
                <a:ext cx="452" cy="1701"/>
                <a:chOff x="2553" y="2160"/>
                <a:chExt cx="567" cy="1701"/>
              </a:xfrm>
              <a:grpFill/>
            </p:grpSpPr>
            <p:sp>
              <p:nvSpPr>
                <p:cNvPr id="74" name="AutoShape 13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5" name="AutoShape 13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7" name="Group 138"/>
              <p:cNvGrpSpPr>
                <a:grpSpLocks/>
              </p:cNvGrpSpPr>
              <p:nvPr/>
            </p:nvGrpSpPr>
            <p:grpSpPr bwMode="auto">
              <a:xfrm rot="-2700000">
                <a:off x="2677" y="243"/>
                <a:ext cx="452" cy="1701"/>
                <a:chOff x="2553" y="2160"/>
                <a:chExt cx="567" cy="1701"/>
              </a:xfrm>
              <a:grpFill/>
            </p:grpSpPr>
            <p:sp>
              <p:nvSpPr>
                <p:cNvPr id="72" name="AutoShape 139"/>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3" name="AutoShape 140"/>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8" name="Group 141"/>
              <p:cNvGrpSpPr>
                <a:grpSpLocks/>
              </p:cNvGrpSpPr>
              <p:nvPr/>
            </p:nvGrpSpPr>
            <p:grpSpPr bwMode="auto">
              <a:xfrm rot="2700000">
                <a:off x="2678" y="242"/>
                <a:ext cx="452" cy="1701"/>
                <a:chOff x="2553" y="2160"/>
                <a:chExt cx="567" cy="1701"/>
              </a:xfrm>
              <a:grpFill/>
            </p:grpSpPr>
            <p:sp>
              <p:nvSpPr>
                <p:cNvPr id="70" name="AutoShape 142"/>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1" name="AutoShape 143"/>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69" name="Oval 144"/>
              <p:cNvSpPr>
                <a:spLocks noChangeArrowheads="1"/>
              </p:cNvSpPr>
              <p:nvPr/>
            </p:nvSpPr>
            <p:spPr bwMode="auto">
              <a:xfrm>
                <a:off x="2224" y="413"/>
                <a:ext cx="1338" cy="1338"/>
              </a:xfrm>
              <a:prstGeom prst="ellips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1" name="Group 145"/>
            <p:cNvGrpSpPr>
              <a:grpSpLocks/>
            </p:cNvGrpSpPr>
            <p:nvPr/>
          </p:nvGrpSpPr>
          <p:grpSpPr bwMode="auto">
            <a:xfrm>
              <a:off x="285" y="2897"/>
              <a:ext cx="1020" cy="1021"/>
              <a:chOff x="2053" y="242"/>
              <a:chExt cx="1701" cy="1702"/>
            </a:xfrm>
            <a:grpFill/>
          </p:grpSpPr>
          <p:grpSp>
            <p:nvGrpSpPr>
              <p:cNvPr id="52" name="Group 146"/>
              <p:cNvGrpSpPr>
                <a:grpSpLocks/>
              </p:cNvGrpSpPr>
              <p:nvPr/>
            </p:nvGrpSpPr>
            <p:grpSpPr bwMode="auto">
              <a:xfrm>
                <a:off x="2677" y="242"/>
                <a:ext cx="452" cy="1701"/>
                <a:chOff x="2553" y="2160"/>
                <a:chExt cx="567" cy="1701"/>
              </a:xfrm>
              <a:grpFill/>
            </p:grpSpPr>
            <p:sp>
              <p:nvSpPr>
                <p:cNvPr id="63" name="AutoShape 147"/>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4" name="AutoShape 148"/>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3" name="Group 149"/>
              <p:cNvGrpSpPr>
                <a:grpSpLocks/>
              </p:cNvGrpSpPr>
              <p:nvPr/>
            </p:nvGrpSpPr>
            <p:grpSpPr bwMode="auto">
              <a:xfrm rot="5400000">
                <a:off x="2678" y="242"/>
                <a:ext cx="452" cy="1701"/>
                <a:chOff x="2553" y="2160"/>
                <a:chExt cx="567" cy="1701"/>
              </a:xfrm>
              <a:grpFill/>
            </p:grpSpPr>
            <p:sp>
              <p:nvSpPr>
                <p:cNvPr id="61" name="AutoShape 150"/>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2" name="AutoShape 151"/>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4" name="Group 152"/>
              <p:cNvGrpSpPr>
                <a:grpSpLocks/>
              </p:cNvGrpSpPr>
              <p:nvPr/>
            </p:nvGrpSpPr>
            <p:grpSpPr bwMode="auto">
              <a:xfrm rot="-2700000">
                <a:off x="2677" y="243"/>
                <a:ext cx="452" cy="1701"/>
                <a:chOff x="2553" y="2160"/>
                <a:chExt cx="567" cy="1701"/>
              </a:xfrm>
              <a:grpFill/>
            </p:grpSpPr>
            <p:sp>
              <p:nvSpPr>
                <p:cNvPr id="59" name="AutoShape 153"/>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0" name="AutoShape 154"/>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5" name="Group 155"/>
              <p:cNvGrpSpPr>
                <a:grpSpLocks/>
              </p:cNvGrpSpPr>
              <p:nvPr/>
            </p:nvGrpSpPr>
            <p:grpSpPr bwMode="auto">
              <a:xfrm rot="2700000">
                <a:off x="2678" y="242"/>
                <a:ext cx="452" cy="1701"/>
                <a:chOff x="2553" y="2160"/>
                <a:chExt cx="567" cy="1701"/>
              </a:xfrm>
              <a:grpFill/>
            </p:grpSpPr>
            <p:sp>
              <p:nvSpPr>
                <p:cNvPr id="57" name="AutoShape 156"/>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8" name="AutoShape 157"/>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56" name="Oval 158"/>
              <p:cNvSpPr>
                <a:spLocks noChangeArrowheads="1"/>
              </p:cNvSpPr>
              <p:nvPr/>
            </p:nvSpPr>
            <p:spPr bwMode="auto">
              <a:xfrm>
                <a:off x="2224" y="413"/>
                <a:ext cx="1338" cy="1338"/>
              </a:xfrm>
              <a:prstGeom prst="ellipse">
                <a:avLst/>
              </a:prstGeom>
              <a:grp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en-US" altLang="ja-JP" sz="1600" dirty="0"/>
                  <a:t>Source</a:t>
                </a:r>
                <a:br>
                  <a:rPr lang="en-US" altLang="ja-JP" sz="1600" dirty="0"/>
                </a:br>
                <a:r>
                  <a:rPr lang="en-US" altLang="ja-JP" sz="1600" dirty="0"/>
                  <a:t>Monitor[4]</a:t>
                </a:r>
              </a:p>
            </p:txBody>
          </p:sp>
        </p:grpSp>
      </p:grpSp>
      <p:sp>
        <p:nvSpPr>
          <p:cNvPr id="78" name="フローチャート: 準備 77"/>
          <p:cNvSpPr/>
          <p:nvPr/>
        </p:nvSpPr>
        <p:spPr>
          <a:xfrm>
            <a:off x="5099749" y="4075884"/>
            <a:ext cx="1475588" cy="782833"/>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使用する</a:t>
            </a:r>
            <a:br>
              <a:rPr lang="en-US" altLang="ja-JP" sz="1400" dirty="0"/>
            </a:br>
            <a:r>
              <a:rPr lang="ja-JP" altLang="en-US" sz="1400" dirty="0"/>
              <a:t>メトリクスの集計</a:t>
            </a:r>
          </a:p>
        </p:txBody>
      </p:sp>
      <p:sp>
        <p:nvSpPr>
          <p:cNvPr id="79" name="Can 2"/>
          <p:cNvSpPr/>
          <p:nvPr/>
        </p:nvSpPr>
        <p:spPr>
          <a:xfrm>
            <a:off x="212268" y="3871386"/>
            <a:ext cx="1168784" cy="1662404"/>
          </a:xfrm>
          <a:prstGeom prst="can">
            <a:avLst>
              <a:gd name="adj" fmla="val 439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236" tIns="51118" rIns="102236" bIns="51118"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schemeClr val="tx1"/>
                </a:solidFill>
              </a:rPr>
              <a:t>ソースコード</a:t>
            </a:r>
            <a:endParaRPr lang="en-US" sz="1400" dirty="0">
              <a:solidFill>
                <a:schemeClr val="tx1"/>
              </a:solidFill>
            </a:endParaRPr>
          </a:p>
        </p:txBody>
      </p:sp>
      <p:grpSp>
        <p:nvGrpSpPr>
          <p:cNvPr id="80" name="図形グループ 9"/>
          <p:cNvGrpSpPr/>
          <p:nvPr/>
        </p:nvGrpSpPr>
        <p:grpSpPr>
          <a:xfrm>
            <a:off x="3845728" y="4111826"/>
            <a:ext cx="1225571" cy="969753"/>
            <a:chOff x="6745160" y="1850916"/>
            <a:chExt cx="2398840" cy="969754"/>
          </a:xfrm>
          <a:solidFill>
            <a:schemeClr val="bg1"/>
          </a:solidFill>
        </p:grpSpPr>
        <p:sp>
          <p:nvSpPr>
            <p:cNvPr id="81" name="テキスト ボックス 80"/>
            <p:cNvSpPr txBox="1"/>
            <p:nvPr/>
          </p:nvSpPr>
          <p:spPr>
            <a:xfrm>
              <a:off x="6745160" y="1850916"/>
              <a:ext cx="2398840" cy="969754"/>
            </a:xfrm>
            <a:prstGeom prst="rect">
              <a:avLst/>
            </a:prstGeom>
            <a:grpFill/>
            <a:ln>
              <a:solidFill>
                <a:schemeClr val="tx1"/>
              </a:solidFill>
            </a:ln>
          </p:spPr>
          <p:txBody>
            <a:bodyPr wrap="square" rtlCol="0">
              <a:spAutoFit/>
            </a:bodyPr>
            <a:lstStyle/>
            <a:p>
              <a:r>
                <a:rPr lang="en-US" altLang="ja-JP" sz="1200" b="1" dirty="0"/>
                <a:t>Metrics1: </a:t>
              </a:r>
              <a:r>
                <a:rPr lang="ja-JP" altLang="en-US" sz="1200" b="1" dirty="0"/>
                <a:t>〇〇</a:t>
              </a:r>
              <a:endParaRPr lang="en-US" altLang="ja-JP" sz="1200" b="1" dirty="0"/>
            </a:p>
            <a:p>
              <a:r>
                <a:rPr lang="en-US" altLang="ja-JP" sz="1200" b="1" dirty="0"/>
                <a:t>Metrics2: XX</a:t>
              </a:r>
            </a:p>
            <a:p>
              <a:endParaRPr lang="en-US" altLang="ja-JP" sz="1200" b="1" dirty="0"/>
            </a:p>
            <a:p>
              <a:endParaRPr lang="en-US" altLang="ja-JP" sz="1051" dirty="0"/>
            </a:p>
            <a:p>
              <a:r>
                <a:rPr lang="ja-JP" altLang="en-US" sz="1051" dirty="0"/>
                <a:t>　　　　　　　　　　</a:t>
              </a:r>
            </a:p>
          </p:txBody>
        </p:sp>
        <p:sp>
          <p:nvSpPr>
            <p:cNvPr id="82" name="テキスト ボックス 81"/>
            <p:cNvSpPr txBox="1"/>
            <p:nvPr/>
          </p:nvSpPr>
          <p:spPr>
            <a:xfrm rot="5400000">
              <a:off x="7845565" y="2367554"/>
              <a:ext cx="415498" cy="404830"/>
            </a:xfrm>
            <a:prstGeom prst="rect">
              <a:avLst/>
            </a:prstGeom>
            <a:grpFill/>
          </p:spPr>
          <p:txBody>
            <a:bodyPr wrap="none" rtlCol="0">
              <a:spAutoFit/>
            </a:bodyPr>
            <a:lstStyle/>
            <a:p>
              <a:r>
                <a:rPr lang="en-US" altLang="ja-JP" dirty="0"/>
                <a:t>…</a:t>
              </a:r>
              <a:endParaRPr lang="ja-JP" altLang="en-US" dirty="0"/>
            </a:p>
          </p:txBody>
        </p:sp>
      </p:grpSp>
      <p:sp>
        <p:nvSpPr>
          <p:cNvPr id="83" name="テキスト ボックス 82"/>
          <p:cNvSpPr txBox="1"/>
          <p:nvPr/>
        </p:nvSpPr>
        <p:spPr>
          <a:xfrm>
            <a:off x="3388597" y="5026533"/>
            <a:ext cx="2250937" cy="646331"/>
          </a:xfrm>
          <a:prstGeom prst="rect">
            <a:avLst/>
          </a:prstGeom>
          <a:noFill/>
        </p:spPr>
        <p:txBody>
          <a:bodyPr wrap="none" rtlCol="0">
            <a:spAutoFit/>
          </a:bodyPr>
          <a:lstStyle/>
          <a:p>
            <a:pPr algn="ctr"/>
            <a:r>
              <a:rPr lang="ja-JP" altLang="en-US" dirty="0"/>
              <a:t>ソースコードメトリクス</a:t>
            </a:r>
            <a:br>
              <a:rPr lang="en-US" altLang="ja-JP" dirty="0"/>
            </a:br>
            <a:r>
              <a:rPr lang="ja-JP" altLang="en-US" dirty="0"/>
              <a:t>のリスト</a:t>
            </a:r>
          </a:p>
        </p:txBody>
      </p:sp>
      <p:grpSp>
        <p:nvGrpSpPr>
          <p:cNvPr id="93" name="グループ化 92"/>
          <p:cNvGrpSpPr/>
          <p:nvPr/>
        </p:nvGrpSpPr>
        <p:grpSpPr>
          <a:xfrm>
            <a:off x="6894731" y="3092177"/>
            <a:ext cx="2146675" cy="1301761"/>
            <a:chOff x="8606409" y="3275258"/>
            <a:chExt cx="2146675" cy="1301761"/>
          </a:xfrm>
        </p:grpSpPr>
        <p:grpSp>
          <p:nvGrpSpPr>
            <p:cNvPr id="84" name="グループ化 117"/>
            <p:cNvGrpSpPr/>
            <p:nvPr/>
          </p:nvGrpSpPr>
          <p:grpSpPr>
            <a:xfrm>
              <a:off x="8606409" y="3275258"/>
              <a:ext cx="2146675" cy="1301761"/>
              <a:chOff x="862065" y="3992303"/>
              <a:chExt cx="1637804" cy="1217650"/>
            </a:xfrm>
          </p:grpSpPr>
          <p:sp>
            <p:nvSpPr>
              <p:cNvPr id="85" name="メモ 84"/>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86" name="メモ 85"/>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87" name="メモ 86"/>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2013">
                  <a:solidFill>
                    <a:schemeClr val="tx1"/>
                  </a:solidFill>
                </a:endParaRPr>
              </a:p>
            </p:txBody>
          </p:sp>
          <p:sp>
            <p:nvSpPr>
              <p:cNvPr id="88" name="メモ 87"/>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236" tIns="51118" rIns="102236" bIns="51118" numCol="1" spcCol="0" rtlCol="0" fromWordArt="0" anchor="ctr" anchorCtr="0" forceAA="0" compatLnSpc="1">
                <a:prstTxWarp prst="textNoShape">
                  <a:avLst/>
                </a:prstTxWarp>
                <a:noAutofit/>
              </a:bodyPr>
              <a:lstStyle/>
              <a:p>
                <a:pPr algn="ctr"/>
                <a:endParaRPr lang="ja-JP" altLang="en-US" sz="1400" dirty="0">
                  <a:solidFill>
                    <a:schemeClr val="tx1"/>
                  </a:solidFill>
                </a:endParaRPr>
              </a:p>
            </p:txBody>
          </p:sp>
        </p:grpSp>
        <p:grpSp>
          <p:nvGrpSpPr>
            <p:cNvPr id="89" name="グループ化 17"/>
            <p:cNvGrpSpPr/>
            <p:nvPr/>
          </p:nvGrpSpPr>
          <p:grpSpPr>
            <a:xfrm>
              <a:off x="8918455" y="3526180"/>
              <a:ext cx="1792083" cy="936400"/>
              <a:chOff x="2563724" y="4218980"/>
              <a:chExt cx="1735544" cy="936400"/>
            </a:xfrm>
          </p:grpSpPr>
          <p:sp>
            <p:nvSpPr>
              <p:cNvPr id="90" name="正方形/長方形 89"/>
              <p:cNvSpPr/>
              <p:nvPr/>
            </p:nvSpPr>
            <p:spPr>
              <a:xfrm>
                <a:off x="2563724" y="4218980"/>
                <a:ext cx="1658669" cy="936400"/>
              </a:xfrm>
              <a:prstGeom prst="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91" name="テキスト ボックス 90"/>
                  <p:cNvSpPr txBox="1"/>
                  <p:nvPr/>
                </p:nvSpPr>
                <p:spPr>
                  <a:xfrm>
                    <a:off x="2572904" y="4357480"/>
                    <a:ext cx="16494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b="1" i="1">
                              <a:latin typeface="Cambria Math" panose="02040503050406030204" pitchFamily="18" charset="0"/>
                            </a:rPr>
                            <m:t>𝒙</m:t>
                          </m:r>
                          <m:r>
                            <a:rPr lang="en-US" altLang="ja-JP" sz="1600" i="1">
                              <a:latin typeface="Cambria Math" panose="02040503050406030204" pitchFamily="18" charset="0"/>
                            </a:rPr>
                            <m:t>=</m:t>
                          </m:r>
                          <m:d>
                            <m:dPr>
                              <m:ctrlPr>
                                <a:rPr lang="en-US" altLang="ja-JP" sz="1600" i="1">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1</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2</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𝑛</m:t>
                                  </m:r>
                                </m:sub>
                              </m:sSub>
                            </m:e>
                          </m:d>
                          <m:r>
                            <m:rPr>
                              <m:nor/>
                            </m:rPr>
                            <a:rPr lang="ja-JP" altLang="en-US" sz="1600" dirty="0"/>
                            <m:t> </m:t>
                          </m:r>
                        </m:oMath>
                      </m:oMathPara>
                    </a14:m>
                    <a:endParaRPr lang="ja-JP" altLang="en-US" sz="1600"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2572904" y="4357480"/>
                    <a:ext cx="1649487" cy="246221"/>
                  </a:xfrm>
                  <a:prstGeom prst="rect">
                    <a:avLst/>
                  </a:prstGeom>
                  <a:blipFill>
                    <a:blip r:embed="rId3"/>
                    <a:stretch>
                      <a:fillRect l="-1075" b="-146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2572903" y="4752835"/>
                    <a:ext cx="172636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b="1" i="1">
                              <a:latin typeface="Cambria Math" panose="02040503050406030204" pitchFamily="18" charset="0"/>
                            </a:rPr>
                            <m:t>𝒚</m:t>
                          </m:r>
                          <m:r>
                            <a:rPr lang="en-US" altLang="ja-JP" sz="1600" i="1">
                              <a:latin typeface="Cambria Math" panose="02040503050406030204" pitchFamily="18" charset="0"/>
                            </a:rPr>
                            <m:t>=</m:t>
                          </m:r>
                          <m:d>
                            <m:dPr>
                              <m:ctrlPr>
                                <a:rPr lang="en-US" altLang="ja-JP" sz="1600" i="1">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𝑦</m:t>
                                  </m:r>
                                </m:e>
                                <m:sub>
                                  <m:r>
                                    <a:rPr lang="en-US" altLang="ja-JP" sz="1600" i="1">
                                      <a:latin typeface="Cambria Math" charset="0"/>
                                    </a:rPr>
                                    <m:t>1</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𝑦</m:t>
                                  </m:r>
                                </m:e>
                                <m:sub>
                                  <m:r>
                                    <a:rPr lang="en-US" altLang="ja-JP" sz="1600" i="1">
                                      <a:latin typeface="Cambria Math" charset="0"/>
                                    </a:rPr>
                                    <m:t>2</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𝑦</m:t>
                                  </m:r>
                                </m:e>
                                <m:sub>
                                  <m:r>
                                    <a:rPr lang="en-US" altLang="ja-JP" sz="1600" i="1">
                                      <a:latin typeface="Cambria Math" panose="02040503050406030204" pitchFamily="18" charset="0"/>
                                    </a:rPr>
                                    <m:t>11</m:t>
                                  </m:r>
                                </m:sub>
                              </m:sSub>
                            </m:e>
                          </m:d>
                          <m:r>
                            <m:rPr>
                              <m:nor/>
                            </m:rPr>
                            <a:rPr lang="ja-JP" altLang="en-US" sz="1600" dirty="0"/>
                            <m:t> </m:t>
                          </m:r>
                        </m:oMath>
                      </m:oMathPara>
                    </a14:m>
                    <a:endParaRPr lang="ja-JP" altLang="en-US" sz="1600"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572903" y="4752835"/>
                    <a:ext cx="1726365" cy="246221"/>
                  </a:xfrm>
                  <a:prstGeom prst="rect">
                    <a:avLst/>
                  </a:prstGeom>
                  <a:blipFill>
                    <a:blip r:embed="rId4"/>
                    <a:stretch>
                      <a:fillRect l="-2055" b="-27500"/>
                    </a:stretch>
                  </a:blipFill>
                </p:spPr>
                <p:txBody>
                  <a:bodyPr/>
                  <a:lstStyle/>
                  <a:p>
                    <a:r>
                      <a:rPr lang="ja-JP" altLang="en-US">
                        <a:noFill/>
                      </a:rPr>
                      <a:t> </a:t>
                    </a:r>
                  </a:p>
                </p:txBody>
              </p:sp>
            </mc:Fallback>
          </mc:AlternateContent>
        </p:grpSp>
      </p:grpSp>
      <p:sp>
        <p:nvSpPr>
          <p:cNvPr id="94" name="テキスト ボックス 28"/>
          <p:cNvSpPr txBox="1"/>
          <p:nvPr/>
        </p:nvSpPr>
        <p:spPr>
          <a:xfrm>
            <a:off x="1190440" y="5774881"/>
            <a:ext cx="6752008" cy="461665"/>
          </a:xfrm>
          <a:prstGeom prst="rect">
            <a:avLst/>
          </a:prstGeom>
          <a:solidFill>
            <a:schemeClr val="bg1">
              <a:lumMod val="75000"/>
            </a:schemeClr>
          </a:solidFill>
        </p:spPr>
        <p:txBody>
          <a:bodyPr wrap="square" rtlCol="0">
            <a:spAutoFit/>
          </a:bodyPr>
          <a:lstStyle/>
          <a:p>
            <a:r>
              <a:rPr lang="en-US" altLang="ja-JP" sz="1200" dirty="0"/>
              <a:t>[3] </a:t>
            </a:r>
            <a:r>
              <a:rPr lang="en-US" altLang="ja-JP" sz="1200" dirty="0" err="1"/>
              <a:t>iwnsew</a:t>
            </a:r>
            <a:r>
              <a:rPr lang="en-US" altLang="ja-JP" sz="1200" dirty="0"/>
              <a:t>/</a:t>
            </a:r>
            <a:r>
              <a:rPr lang="en-US" altLang="ja-JP" sz="1200" dirty="0" err="1"/>
              <a:t>ngweight</a:t>
            </a:r>
            <a:r>
              <a:rPr lang="en-US" altLang="ja-JP" sz="1200" dirty="0"/>
              <a:t>: N-gram weighting </a:t>
            </a:r>
            <a:r>
              <a:rPr lang="en-US" altLang="ja-JP" sz="1200" dirty="0" err="1"/>
              <a:t>scheme.https</a:t>
            </a:r>
            <a:r>
              <a:rPr lang="en-US" altLang="ja-JP" sz="1200" dirty="0"/>
              <a:t>://github.com/</a:t>
            </a:r>
            <a:r>
              <a:rPr lang="en-US" altLang="ja-JP" sz="1200" dirty="0" err="1"/>
              <a:t>iwnsew</a:t>
            </a:r>
            <a:r>
              <a:rPr lang="en-US" altLang="ja-JP" sz="1200" dirty="0"/>
              <a:t>/</a:t>
            </a:r>
            <a:r>
              <a:rPr lang="en-US" altLang="ja-JP" sz="1200" dirty="0" err="1"/>
              <a:t>ngweight</a:t>
            </a:r>
            <a:endParaRPr lang="en-US" altLang="ja-JP" sz="1200" dirty="0"/>
          </a:p>
          <a:p>
            <a:r>
              <a:rPr kumimoji="1" lang="en-US" altLang="ja-JP" sz="1200" dirty="0"/>
              <a:t>[4]</a:t>
            </a:r>
            <a:r>
              <a:rPr lang="en-US" altLang="ja-JP" sz="1200" dirty="0"/>
              <a:t> </a:t>
            </a:r>
            <a:r>
              <a:rPr lang="en-US" altLang="ja-JP" sz="1200" dirty="0" err="1"/>
              <a:t>Sourcemonitor</a:t>
            </a:r>
            <a:r>
              <a:rPr lang="en-US" altLang="ja-JP" sz="1200" dirty="0"/>
              <a:t> v3.5. http://www.campwoodsw.com/sourcemonitor.html</a:t>
            </a:r>
            <a:r>
              <a:rPr kumimoji="1" lang="en-US" altLang="ja-JP" sz="1200" dirty="0"/>
              <a:t> </a:t>
            </a:r>
            <a:endParaRPr kumimoji="1" lang="ja-JP" altLang="en-US" sz="1200" dirty="0"/>
          </a:p>
        </p:txBody>
      </p:sp>
    </p:spTree>
    <p:extLst>
      <p:ext uri="{BB962C8B-B14F-4D97-AF65-F5344CB8AC3E}">
        <p14:creationId xmlns:p14="http://schemas.microsoft.com/office/powerpoint/2010/main" val="359048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使用したメトリクス</a:t>
            </a:r>
            <a:r>
              <a:rPr lang="ja-JP" altLang="en-US" dirty="0"/>
              <a:t>の一覧</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4050022199"/>
              </p:ext>
            </p:extLst>
          </p:nvPr>
        </p:nvGraphicFramePr>
        <p:xfrm>
          <a:off x="925497" y="1699429"/>
          <a:ext cx="7281894" cy="4450080"/>
        </p:xfrm>
        <a:graphic>
          <a:graphicData uri="http://schemas.openxmlformats.org/drawingml/2006/table">
            <a:tbl>
              <a:tblPr firstRow="1" bandRow="1">
                <a:tableStyleId>{5940675A-B579-460E-94D1-54222C63F5DA}</a:tableStyleId>
              </a:tblPr>
              <a:tblGrid>
                <a:gridCol w="3085343">
                  <a:extLst>
                    <a:ext uri="{9D8B030D-6E8A-4147-A177-3AD203B41FA5}">
                      <a16:colId xmlns:a16="http://schemas.microsoft.com/office/drawing/2014/main" val="2997663746"/>
                    </a:ext>
                  </a:extLst>
                </a:gridCol>
                <a:gridCol w="4196551">
                  <a:extLst>
                    <a:ext uri="{9D8B030D-6E8A-4147-A177-3AD203B41FA5}">
                      <a16:colId xmlns:a16="http://schemas.microsoft.com/office/drawing/2014/main" val="2775394738"/>
                    </a:ext>
                  </a:extLst>
                </a:gridCol>
              </a:tblGrid>
              <a:tr h="370840">
                <a:tc>
                  <a:txBody>
                    <a:bodyPr/>
                    <a:lstStyle/>
                    <a:p>
                      <a:pPr algn="l"/>
                      <a:r>
                        <a:rPr kumimoji="1" lang="ja-JP" altLang="en-US" dirty="0"/>
                        <a:t>メトリクス</a:t>
                      </a:r>
                    </a:p>
                  </a:txBody>
                  <a:tcPr>
                    <a:solidFill>
                      <a:schemeClr val="bg1">
                        <a:lumMod val="95000"/>
                      </a:schemeClr>
                    </a:solidFill>
                  </a:tcPr>
                </a:tc>
                <a:tc>
                  <a:txBody>
                    <a:bodyPr/>
                    <a:lstStyle/>
                    <a:p>
                      <a:pPr algn="l"/>
                      <a:r>
                        <a:rPr kumimoji="1" lang="ja-JP" altLang="en-US" dirty="0"/>
                        <a:t>説明</a:t>
                      </a:r>
                    </a:p>
                  </a:txBody>
                  <a:tcPr>
                    <a:solidFill>
                      <a:schemeClr val="bg1">
                        <a:lumMod val="95000"/>
                      </a:schemeClr>
                    </a:solidFill>
                  </a:tcPr>
                </a:tc>
                <a:extLst>
                  <a:ext uri="{0D108BD9-81ED-4DB2-BD59-A6C34878D82A}">
                    <a16:rowId xmlns:a16="http://schemas.microsoft.com/office/drawing/2014/main" val="1596907510"/>
                  </a:ext>
                </a:extLst>
              </a:tr>
              <a:tr h="370840">
                <a:tc>
                  <a:txBody>
                    <a:bodyPr/>
                    <a:lstStyle/>
                    <a:p>
                      <a:pPr algn="l"/>
                      <a:r>
                        <a:rPr kumimoji="1" lang="en-US" altLang="ja-JP" sz="1800" b="0" i="0" kern="1200" dirty="0" err="1">
                          <a:solidFill>
                            <a:schemeClr val="tx1"/>
                          </a:solidFill>
                          <a:effectLst/>
                          <a:latin typeface="+mn-lt"/>
                          <a:ea typeface="+mn-ea"/>
                          <a:cs typeface="+mn-cs"/>
                        </a:rPr>
                        <a:t>avg_complexity</a:t>
                      </a:r>
                      <a:endParaRPr kumimoji="1" lang="ja-JP" altLang="en-US" dirty="0"/>
                    </a:p>
                  </a:txBody>
                  <a:tcPr/>
                </a:tc>
                <a:tc>
                  <a:txBody>
                    <a:bodyPr/>
                    <a:lstStyle/>
                    <a:p>
                      <a:pPr algn="l"/>
                      <a:r>
                        <a:rPr kumimoji="1" lang="ja-JP" altLang="en-US" sz="1800" b="0" i="0" kern="1200" dirty="0">
                          <a:solidFill>
                            <a:schemeClr val="tx1"/>
                          </a:solidFill>
                          <a:effectLst/>
                          <a:latin typeface="+mn-lt"/>
                          <a:ea typeface="+mn-ea"/>
                          <a:cs typeface="+mn-cs"/>
                        </a:rPr>
                        <a:t>各関数の循環的複雑度の平均値</a:t>
                      </a:r>
                      <a:endParaRPr kumimoji="1" lang="ja-JP" altLang="en-US" dirty="0"/>
                    </a:p>
                  </a:txBody>
                  <a:tcPr/>
                </a:tc>
                <a:extLst>
                  <a:ext uri="{0D108BD9-81ED-4DB2-BD59-A6C34878D82A}">
                    <a16:rowId xmlns:a16="http://schemas.microsoft.com/office/drawing/2014/main" val="3452743797"/>
                  </a:ext>
                </a:extLst>
              </a:tr>
              <a:tr h="370840">
                <a:tc>
                  <a:txBody>
                    <a:bodyPr/>
                    <a:lstStyle/>
                    <a:p>
                      <a:pPr algn="l"/>
                      <a:r>
                        <a:rPr kumimoji="1" lang="en-US" altLang="ja-JP" sz="1800" b="0" i="0" kern="1200" dirty="0" err="1">
                          <a:solidFill>
                            <a:schemeClr val="tx1"/>
                          </a:solidFill>
                          <a:effectLst/>
                          <a:latin typeface="+mn-lt"/>
                          <a:ea typeface="+mn-ea"/>
                          <a:cs typeface="+mn-cs"/>
                        </a:rPr>
                        <a:t>max_complexity</a:t>
                      </a:r>
                      <a:endParaRPr kumimoji="1" lang="ja-JP" altLang="en-US" dirty="0"/>
                    </a:p>
                  </a:txBody>
                  <a:tcPr/>
                </a:tc>
                <a:tc>
                  <a:txBody>
                    <a:bodyPr/>
                    <a:lstStyle/>
                    <a:p>
                      <a:pPr algn="l"/>
                      <a:r>
                        <a:rPr kumimoji="1" lang="ja-JP" altLang="en-US" sz="1800" b="0" i="0" kern="1200" dirty="0">
                          <a:solidFill>
                            <a:schemeClr val="tx1"/>
                          </a:solidFill>
                          <a:effectLst/>
                          <a:latin typeface="+mn-lt"/>
                          <a:ea typeface="+mn-ea"/>
                          <a:cs typeface="+mn-cs"/>
                        </a:rPr>
                        <a:t>各関数の循環的複雑度の最大値</a:t>
                      </a:r>
                      <a:endParaRPr kumimoji="1" lang="ja-JP" altLang="en-US" dirty="0"/>
                    </a:p>
                  </a:txBody>
                  <a:tcPr/>
                </a:tc>
                <a:extLst>
                  <a:ext uri="{0D108BD9-81ED-4DB2-BD59-A6C34878D82A}">
                    <a16:rowId xmlns:a16="http://schemas.microsoft.com/office/drawing/2014/main" val="2898860573"/>
                  </a:ext>
                </a:extLst>
              </a:tr>
              <a:tr h="370840">
                <a:tc>
                  <a:txBody>
                    <a:bodyPr/>
                    <a:lstStyle/>
                    <a:p>
                      <a:pPr algn="l"/>
                      <a:r>
                        <a:rPr kumimoji="1" lang="en-US" altLang="ja-JP" sz="1800" b="0" i="0" kern="1200" dirty="0" err="1">
                          <a:solidFill>
                            <a:schemeClr val="tx1"/>
                          </a:solidFill>
                          <a:effectLst/>
                          <a:latin typeface="+mn-lt"/>
                          <a:ea typeface="+mn-ea"/>
                          <a:cs typeface="+mn-cs"/>
                        </a:rPr>
                        <a:t>avg_depth</a:t>
                      </a:r>
                      <a:endParaRPr kumimoji="1" lang="ja-JP" altLang="en-US" dirty="0"/>
                    </a:p>
                  </a:txBody>
                  <a:tcPr/>
                </a:tc>
                <a:tc>
                  <a:txBody>
                    <a:bodyPr/>
                    <a:lstStyle/>
                    <a:p>
                      <a:pPr algn="l"/>
                      <a:r>
                        <a:rPr kumimoji="1" lang="ja-JP" altLang="en-US" sz="1800" b="0" i="0" kern="1200" dirty="0">
                          <a:solidFill>
                            <a:schemeClr val="tx1"/>
                          </a:solidFill>
                          <a:effectLst/>
                          <a:latin typeface="+mn-lt"/>
                          <a:ea typeface="+mn-ea"/>
                          <a:cs typeface="+mn-cs"/>
                        </a:rPr>
                        <a:t>各関数のネストの深さの平均値</a:t>
                      </a:r>
                      <a:endParaRPr kumimoji="1" lang="ja-JP" altLang="en-US" dirty="0"/>
                    </a:p>
                  </a:txBody>
                  <a:tcPr/>
                </a:tc>
                <a:extLst>
                  <a:ext uri="{0D108BD9-81ED-4DB2-BD59-A6C34878D82A}">
                    <a16:rowId xmlns:a16="http://schemas.microsoft.com/office/drawing/2014/main" val="701368498"/>
                  </a:ext>
                </a:extLst>
              </a:tr>
              <a:tr h="370840">
                <a:tc>
                  <a:txBody>
                    <a:bodyPr/>
                    <a:lstStyle/>
                    <a:p>
                      <a:pPr algn="l"/>
                      <a:r>
                        <a:rPr kumimoji="1" lang="en-US" altLang="ja-JP" sz="1800" b="0" i="0" kern="1200" dirty="0" err="1">
                          <a:solidFill>
                            <a:schemeClr val="tx1"/>
                          </a:solidFill>
                          <a:effectLst/>
                          <a:latin typeface="+mn-lt"/>
                          <a:ea typeface="+mn-ea"/>
                          <a:cs typeface="+mn-cs"/>
                        </a:rPr>
                        <a:t>max_depth</a:t>
                      </a:r>
                      <a:endParaRPr kumimoji="1" lang="ja-JP" altLang="en-US" dirty="0"/>
                    </a:p>
                  </a:txBody>
                  <a:tcPr/>
                </a:tc>
                <a:tc>
                  <a:txBody>
                    <a:bodyPr/>
                    <a:lstStyle/>
                    <a:p>
                      <a:pPr algn="l"/>
                      <a:r>
                        <a:rPr kumimoji="1" lang="ja-JP" altLang="en-US" sz="1800" b="0" i="0" kern="1200" dirty="0">
                          <a:solidFill>
                            <a:schemeClr val="tx1"/>
                          </a:solidFill>
                          <a:effectLst/>
                          <a:latin typeface="+mn-lt"/>
                          <a:ea typeface="+mn-ea"/>
                          <a:cs typeface="+mn-cs"/>
                        </a:rPr>
                        <a:t>各関数のネストの深さの最大値</a:t>
                      </a:r>
                      <a:endParaRPr kumimoji="1" lang="ja-JP" altLang="en-US" dirty="0"/>
                    </a:p>
                  </a:txBody>
                  <a:tcPr/>
                </a:tc>
                <a:extLst>
                  <a:ext uri="{0D108BD9-81ED-4DB2-BD59-A6C34878D82A}">
                    <a16:rowId xmlns:a16="http://schemas.microsoft.com/office/drawing/2014/main" val="1748434153"/>
                  </a:ext>
                </a:extLst>
              </a:tr>
              <a:tr h="370840">
                <a:tc>
                  <a:txBody>
                    <a:bodyPr/>
                    <a:lstStyle/>
                    <a:p>
                      <a:pPr algn="l"/>
                      <a:r>
                        <a:rPr kumimoji="1" lang="en-US" altLang="ja-JP" sz="1800" b="0" i="0" kern="1200" dirty="0" err="1">
                          <a:solidFill>
                            <a:schemeClr val="tx1"/>
                          </a:solidFill>
                          <a:effectLst/>
                          <a:latin typeface="+mn-lt"/>
                          <a:ea typeface="+mn-ea"/>
                          <a:cs typeface="+mn-cs"/>
                        </a:rPr>
                        <a:t>methods_per_class</a:t>
                      </a:r>
                      <a:endParaRPr kumimoji="1" lang="ja-JP" altLang="en-US" dirty="0"/>
                    </a:p>
                  </a:txBody>
                  <a:tcPr/>
                </a:tc>
                <a:tc>
                  <a:txBody>
                    <a:bodyPr/>
                    <a:lstStyle/>
                    <a:p>
                      <a:pPr algn="l"/>
                      <a:r>
                        <a:rPr kumimoji="1" lang="ja-JP" altLang="en-US" dirty="0"/>
                        <a:t>クラス当たりのメソッド数</a:t>
                      </a:r>
                    </a:p>
                  </a:txBody>
                  <a:tcPr/>
                </a:tc>
                <a:extLst>
                  <a:ext uri="{0D108BD9-81ED-4DB2-BD59-A6C34878D82A}">
                    <a16:rowId xmlns:a16="http://schemas.microsoft.com/office/drawing/2014/main" val="1317253304"/>
                  </a:ext>
                </a:extLst>
              </a:tr>
              <a:tr h="370840">
                <a:tc>
                  <a:txBody>
                    <a:bodyPr/>
                    <a:lstStyle/>
                    <a:p>
                      <a:pPr algn="l"/>
                      <a:r>
                        <a:rPr kumimoji="1" lang="en-US" altLang="ja-JP" sz="1800" b="0" i="0" kern="1200" dirty="0" err="1">
                          <a:solidFill>
                            <a:schemeClr val="tx1"/>
                          </a:solidFill>
                          <a:effectLst/>
                          <a:latin typeface="+mn-lt"/>
                          <a:ea typeface="+mn-ea"/>
                          <a:cs typeface="+mn-cs"/>
                        </a:rPr>
                        <a:t>n_class</a:t>
                      </a:r>
                      <a:endParaRPr kumimoji="1" lang="ja-JP" altLang="en-US" b="1" dirty="0"/>
                    </a:p>
                  </a:txBody>
                  <a:tcPr/>
                </a:tc>
                <a:tc>
                  <a:txBody>
                    <a:bodyPr/>
                    <a:lstStyle/>
                    <a:p>
                      <a:pPr algn="l"/>
                      <a:r>
                        <a:rPr kumimoji="1" lang="ja-JP" altLang="en-US" dirty="0"/>
                        <a:t>クラス数</a:t>
                      </a:r>
                    </a:p>
                  </a:txBody>
                  <a:tcPr/>
                </a:tc>
                <a:extLst>
                  <a:ext uri="{0D108BD9-81ED-4DB2-BD59-A6C34878D82A}">
                    <a16:rowId xmlns:a16="http://schemas.microsoft.com/office/drawing/2014/main" val="1803647273"/>
                  </a:ext>
                </a:extLst>
              </a:tr>
              <a:tr h="370840">
                <a:tc>
                  <a:txBody>
                    <a:bodyPr/>
                    <a:lstStyle/>
                    <a:p>
                      <a:pPr algn="l"/>
                      <a:r>
                        <a:rPr kumimoji="1" lang="en-US" altLang="ja-JP" sz="1800" b="0" i="0" kern="1200" dirty="0" err="1">
                          <a:solidFill>
                            <a:schemeClr val="tx1"/>
                          </a:solidFill>
                          <a:effectLst/>
                          <a:latin typeface="+mn-lt"/>
                          <a:ea typeface="+mn-ea"/>
                          <a:cs typeface="+mn-cs"/>
                        </a:rPr>
                        <a:t>n_func</a:t>
                      </a:r>
                      <a:endParaRPr kumimoji="1" lang="ja-JP" altLang="en-US" dirty="0"/>
                    </a:p>
                  </a:txBody>
                  <a:tcPr/>
                </a:tc>
                <a:tc>
                  <a:txBody>
                    <a:bodyPr/>
                    <a:lstStyle/>
                    <a:p>
                      <a:pPr algn="l"/>
                      <a:r>
                        <a:rPr kumimoji="1" lang="ja-JP" altLang="en-US" dirty="0"/>
                        <a:t>関数の数</a:t>
                      </a:r>
                    </a:p>
                  </a:txBody>
                  <a:tcPr/>
                </a:tc>
                <a:extLst>
                  <a:ext uri="{0D108BD9-81ED-4DB2-BD59-A6C34878D82A}">
                    <a16:rowId xmlns:a16="http://schemas.microsoft.com/office/drawing/2014/main" val="3386994376"/>
                  </a:ext>
                </a:extLst>
              </a:tr>
              <a:tr h="370840">
                <a:tc>
                  <a:txBody>
                    <a:bodyPr/>
                    <a:lstStyle/>
                    <a:p>
                      <a:pPr algn="l"/>
                      <a:r>
                        <a:rPr kumimoji="1" lang="en-US" altLang="ja-JP" sz="1800" b="0" i="0" kern="1200" dirty="0" err="1">
                          <a:solidFill>
                            <a:schemeClr val="tx1"/>
                          </a:solidFill>
                          <a:effectLst/>
                          <a:latin typeface="+mn-lt"/>
                          <a:ea typeface="+mn-ea"/>
                          <a:cs typeface="+mn-cs"/>
                        </a:rPr>
                        <a:t>n_lines</a:t>
                      </a:r>
                      <a:endParaRPr kumimoji="1" lang="ja-JP" altLang="en-US" dirty="0"/>
                    </a:p>
                  </a:txBody>
                  <a:tcPr/>
                </a:tc>
                <a:tc>
                  <a:txBody>
                    <a:bodyPr/>
                    <a:lstStyle/>
                    <a:p>
                      <a:pPr algn="l"/>
                      <a:r>
                        <a:rPr kumimoji="1" lang="ja-JP" altLang="en-US" dirty="0"/>
                        <a:t>物理行数</a:t>
                      </a:r>
                    </a:p>
                  </a:txBody>
                  <a:tcPr/>
                </a:tc>
                <a:extLst>
                  <a:ext uri="{0D108BD9-81ED-4DB2-BD59-A6C34878D82A}">
                    <a16:rowId xmlns:a16="http://schemas.microsoft.com/office/drawing/2014/main" val="666906402"/>
                  </a:ext>
                </a:extLst>
              </a:tr>
              <a:tr h="370840">
                <a:tc>
                  <a:txBody>
                    <a:bodyPr/>
                    <a:lstStyle/>
                    <a:p>
                      <a:pPr algn="l"/>
                      <a:r>
                        <a:rPr kumimoji="1" lang="en-US" altLang="ja-JP" sz="1800" b="0" i="0" kern="1200" dirty="0" err="1">
                          <a:solidFill>
                            <a:schemeClr val="tx1"/>
                          </a:solidFill>
                          <a:effectLst/>
                          <a:latin typeface="+mn-lt"/>
                          <a:ea typeface="+mn-ea"/>
                          <a:cs typeface="+mn-cs"/>
                        </a:rPr>
                        <a:t>n_statements</a:t>
                      </a:r>
                      <a:endParaRPr kumimoji="1" lang="ja-JP" altLang="en-US" dirty="0"/>
                    </a:p>
                  </a:txBody>
                  <a:tcPr/>
                </a:tc>
                <a:tc>
                  <a:txBody>
                    <a:bodyPr/>
                    <a:lstStyle/>
                    <a:p>
                      <a:pPr algn="l"/>
                      <a:r>
                        <a:rPr kumimoji="1" lang="ja-JP" altLang="en-US" dirty="0"/>
                        <a:t>セミコロンで区切られた論理行数</a:t>
                      </a:r>
                    </a:p>
                  </a:txBody>
                  <a:tcPr/>
                </a:tc>
                <a:extLst>
                  <a:ext uri="{0D108BD9-81ED-4DB2-BD59-A6C34878D82A}">
                    <a16:rowId xmlns:a16="http://schemas.microsoft.com/office/drawing/2014/main" val="741706134"/>
                  </a:ext>
                </a:extLst>
              </a:tr>
              <a:tr h="370840">
                <a:tc>
                  <a:txBody>
                    <a:bodyPr/>
                    <a:lstStyle/>
                    <a:p>
                      <a:pPr algn="l"/>
                      <a:r>
                        <a:rPr kumimoji="1" lang="en-US" altLang="ja-JP" sz="1800" b="0" i="0" kern="1200" dirty="0" err="1">
                          <a:solidFill>
                            <a:schemeClr val="tx1"/>
                          </a:solidFill>
                          <a:effectLst/>
                          <a:latin typeface="+mn-lt"/>
                          <a:ea typeface="+mn-ea"/>
                          <a:cs typeface="+mn-cs"/>
                        </a:rPr>
                        <a:t>percent_branch_statements</a:t>
                      </a:r>
                      <a:endParaRPr kumimoji="1" lang="ja-JP" altLang="en-US" dirty="0"/>
                    </a:p>
                  </a:txBody>
                  <a:tcPr/>
                </a:tc>
                <a:tc>
                  <a:txBody>
                    <a:bodyPr/>
                    <a:lstStyle/>
                    <a:p>
                      <a:pPr algn="l"/>
                      <a:r>
                        <a:rPr kumimoji="1" lang="ja-JP" altLang="en-US" dirty="0"/>
                        <a:t>全体の論理行数に占める分岐文の割合</a:t>
                      </a:r>
                    </a:p>
                  </a:txBody>
                  <a:tcPr/>
                </a:tc>
                <a:extLst>
                  <a:ext uri="{0D108BD9-81ED-4DB2-BD59-A6C34878D82A}">
                    <a16:rowId xmlns:a16="http://schemas.microsoft.com/office/drawing/2014/main" val="437374885"/>
                  </a:ext>
                </a:extLst>
              </a:tr>
              <a:tr h="370840">
                <a:tc>
                  <a:txBody>
                    <a:bodyPr/>
                    <a:lstStyle/>
                    <a:p>
                      <a:pPr algn="l"/>
                      <a:r>
                        <a:rPr kumimoji="1" lang="en-US" altLang="ja-JP" sz="1800" b="0" i="0" kern="1200" dirty="0" err="1">
                          <a:solidFill>
                            <a:schemeClr val="tx1"/>
                          </a:solidFill>
                          <a:effectLst/>
                          <a:latin typeface="+mn-lt"/>
                          <a:ea typeface="+mn-ea"/>
                          <a:cs typeface="+mn-cs"/>
                        </a:rPr>
                        <a:t>percent_comments</a:t>
                      </a:r>
                      <a:endParaRPr kumimoji="1" lang="ja-JP" altLang="en-US" dirty="0"/>
                    </a:p>
                  </a:txBody>
                  <a:tcPr/>
                </a:tc>
                <a:tc>
                  <a:txBody>
                    <a:bodyPr/>
                    <a:lstStyle/>
                    <a:p>
                      <a:pPr algn="l"/>
                      <a:r>
                        <a:rPr kumimoji="1" lang="ja-JP" altLang="en-US" dirty="0"/>
                        <a:t>全体の物理行数に占めるコメントの割合</a:t>
                      </a:r>
                    </a:p>
                  </a:txBody>
                  <a:tcPr/>
                </a:tc>
                <a:extLst>
                  <a:ext uri="{0D108BD9-81ED-4DB2-BD59-A6C34878D82A}">
                    <a16:rowId xmlns:a16="http://schemas.microsoft.com/office/drawing/2014/main" val="1141302352"/>
                  </a:ext>
                </a:extLst>
              </a:tr>
            </a:tbl>
          </a:graphicData>
        </a:graphic>
      </p:graphicFrame>
    </p:spTree>
    <p:extLst>
      <p:ext uri="{BB962C8B-B14F-4D97-AF65-F5344CB8AC3E}">
        <p14:creationId xmlns:p14="http://schemas.microsoft.com/office/powerpoint/2010/main" val="349842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0609" y="275247"/>
            <a:ext cx="8542781" cy="1143000"/>
          </a:xfrm>
        </p:spPr>
        <p:txBody>
          <a:bodyPr/>
          <a:lstStyle/>
          <a:p>
            <a:r>
              <a:rPr kumimoji="1" lang="ja-JP" altLang="en-US" dirty="0"/>
              <a:t>③語彙ベクトルによるクラスタリング</a:t>
            </a:r>
          </a:p>
        </p:txBody>
      </p:sp>
      <p:sp>
        <p:nvSpPr>
          <p:cNvPr id="3" name="コンテンツ プレースホルダー 2"/>
          <p:cNvSpPr>
            <a:spLocks noGrp="1"/>
          </p:cNvSpPr>
          <p:nvPr>
            <p:ph idx="1"/>
          </p:nvPr>
        </p:nvSpPr>
        <p:spPr/>
        <p:txBody>
          <a:bodyPr/>
          <a:lstStyle/>
          <a:p>
            <a:r>
              <a:rPr lang="ja-JP" altLang="en-US" dirty="0"/>
              <a:t>ステップ②で作成した語彙ベクトルを用いて</a:t>
            </a:r>
            <a:br>
              <a:rPr lang="en-US" altLang="ja-JP" dirty="0"/>
            </a:br>
            <a:r>
              <a:rPr lang="ja-JP" altLang="en-US" dirty="0"/>
              <a:t>階層クラスタリングを実行</a:t>
            </a:r>
            <a:endParaRPr lang="en-US" altLang="ja-JP" dirty="0"/>
          </a:p>
          <a:p>
            <a:r>
              <a:rPr lang="ja-JP" altLang="en-US" dirty="0"/>
              <a:t>３つのクラスタに分類</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19</a:t>
            </a:fld>
            <a:endParaRPr kumimoji="1" lang="ja-JP" altLang="en-US"/>
          </a:p>
        </p:txBody>
      </p:sp>
      <p:sp>
        <p:nvSpPr>
          <p:cNvPr id="5" name="フローチャート: 書類 4"/>
          <p:cNvSpPr/>
          <p:nvPr/>
        </p:nvSpPr>
        <p:spPr>
          <a:xfrm>
            <a:off x="2919186" y="3457352"/>
            <a:ext cx="1734436" cy="1397906"/>
          </a:xfrm>
          <a:prstGeom prst="flowChartDocumen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rot="7753786">
            <a:off x="3430604" y="3849872"/>
            <a:ext cx="530915" cy="369332"/>
          </a:xfrm>
          <a:prstGeom prst="rect">
            <a:avLst/>
          </a:prstGeom>
          <a:noFill/>
        </p:spPr>
        <p:txBody>
          <a:bodyPr wrap="none" rtlCol="0">
            <a:spAutoFit/>
          </a:bodyPr>
          <a:lstStyle/>
          <a:p>
            <a:r>
              <a:rPr lang="ja-JP" altLang="en-US" dirty="0"/>
              <a:t>・・・</a:t>
            </a:r>
            <a:endParaRPr kumimoji="1" lang="ja-JP" altLang="en-US" dirty="0"/>
          </a:p>
        </p:txBody>
      </p:sp>
      <p:grpSp>
        <p:nvGrpSpPr>
          <p:cNvPr id="7" name="グループ化 20"/>
          <p:cNvGrpSpPr/>
          <p:nvPr/>
        </p:nvGrpSpPr>
        <p:grpSpPr>
          <a:xfrm>
            <a:off x="5557456" y="5218144"/>
            <a:ext cx="1199882" cy="1150689"/>
            <a:chOff x="6310917" y="1229677"/>
            <a:chExt cx="1199882" cy="1150689"/>
          </a:xfrm>
          <a:solidFill>
            <a:schemeClr val="accent2">
              <a:lumMod val="60000"/>
              <a:lumOff val="40000"/>
            </a:schemeClr>
          </a:solidFill>
        </p:grpSpPr>
        <p:sp>
          <p:nvSpPr>
            <p:cNvPr id="8" name="フローチャート: 複数書類 7"/>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9" name="フローチャート: 複数書類 8"/>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0" name="グループ化 23"/>
          <p:cNvGrpSpPr/>
          <p:nvPr/>
        </p:nvGrpSpPr>
        <p:grpSpPr>
          <a:xfrm>
            <a:off x="5557456" y="4193694"/>
            <a:ext cx="1199882" cy="1150689"/>
            <a:chOff x="6310917" y="1229677"/>
            <a:chExt cx="1199882" cy="1150689"/>
          </a:xfrm>
          <a:solidFill>
            <a:schemeClr val="accent1">
              <a:lumMod val="60000"/>
              <a:lumOff val="40000"/>
            </a:schemeClr>
          </a:solidFill>
        </p:grpSpPr>
        <p:sp>
          <p:nvSpPr>
            <p:cNvPr id="11" name="フローチャート: 複数書類 10"/>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2" name="フローチャート: 複数書類 11"/>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3" name="フローチャート: 複数書類 12"/>
          <p:cNvSpPr/>
          <p:nvPr/>
        </p:nvSpPr>
        <p:spPr>
          <a:xfrm>
            <a:off x="2021053" y="4303597"/>
            <a:ext cx="2064698" cy="1686259"/>
          </a:xfrm>
          <a:prstGeom prst="flowChartMultidocumen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4" name="グループ化 17"/>
          <p:cNvGrpSpPr/>
          <p:nvPr/>
        </p:nvGrpSpPr>
        <p:grpSpPr>
          <a:xfrm>
            <a:off x="2051127" y="4682120"/>
            <a:ext cx="1742775" cy="936400"/>
            <a:chOff x="2563724" y="4218980"/>
            <a:chExt cx="1687792" cy="936400"/>
          </a:xfrm>
        </p:grpSpPr>
        <p:sp>
          <p:nvSpPr>
            <p:cNvPr id="15" name="正方形/長方形 14"/>
            <p:cNvSpPr/>
            <p:nvPr/>
          </p:nvSpPr>
          <p:spPr>
            <a:xfrm>
              <a:off x="2563724" y="4218980"/>
              <a:ext cx="1658667" cy="936400"/>
            </a:xfrm>
            <a:prstGeom prst="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p:cNvSpPr txBox="1"/>
                <p:nvPr/>
              </p:nvSpPr>
              <p:spPr>
                <a:xfrm>
                  <a:off x="2602029" y="4670932"/>
                  <a:ext cx="16494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00" b="1" i="1" smtClean="0">
                            <a:latin typeface="Cambria Math" panose="02040503050406030204" pitchFamily="18" charset="0"/>
                          </a:rPr>
                          <m:t>𝒙</m:t>
                        </m:r>
                        <m:r>
                          <a:rPr lang="en-US" altLang="ja-JP" sz="1600" b="0" i="1" smtClean="0">
                            <a:latin typeface="Cambria Math" panose="02040503050406030204" pitchFamily="18" charset="0"/>
                          </a:rPr>
                          <m:t>=</m:t>
                        </m:r>
                        <m:d>
                          <m:dPr>
                            <m:ctrlPr>
                              <a:rPr lang="en-US" altLang="ja-JP" sz="1600" i="1">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1</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2</m:t>
                                </m:r>
                              </m:sub>
                            </m:sSub>
                            <m:r>
                              <a:rPr lang="en-US" altLang="ja-JP" sz="1600" i="1">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𝑥</m:t>
                                </m:r>
                              </m:e>
                              <m:sub>
                                <m:r>
                                  <a:rPr lang="en-US" altLang="ja-JP" sz="1600" i="1">
                                    <a:latin typeface="Cambria Math" charset="0"/>
                                  </a:rPr>
                                  <m:t>𝑛</m:t>
                                </m:r>
                              </m:sub>
                            </m:sSub>
                          </m:e>
                        </m:d>
                        <m:r>
                          <m:rPr>
                            <m:nor/>
                          </m:rPr>
                          <a:rPr lang="ja-JP" altLang="en-US" sz="1600" dirty="0"/>
                          <m:t> </m:t>
                        </m:r>
                      </m:oMath>
                    </m:oMathPara>
                  </a14:m>
                  <a:endParaRPr kumimoji="1" lang="ja-JP" altLang="en-US" sz="1600"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602029" y="4670932"/>
                  <a:ext cx="1649487" cy="246221"/>
                </a:xfrm>
                <a:prstGeom prst="rect">
                  <a:avLst/>
                </a:prstGeom>
                <a:blipFill>
                  <a:blip r:embed="rId3"/>
                  <a:stretch>
                    <a:fillRect l="-714" b="-14634"/>
                  </a:stretch>
                </a:blipFill>
              </p:spPr>
              <p:txBody>
                <a:bodyPr/>
                <a:lstStyle/>
                <a:p>
                  <a:r>
                    <a:rPr lang="ja-JP" altLang="en-US">
                      <a:noFill/>
                    </a:rPr>
                    <a:t> </a:t>
                  </a:r>
                </a:p>
              </p:txBody>
            </p:sp>
          </mc:Fallback>
        </mc:AlternateContent>
      </p:grpSp>
      <p:sp>
        <p:nvSpPr>
          <p:cNvPr id="17" name="Right Arrow 39"/>
          <p:cNvSpPr/>
          <p:nvPr/>
        </p:nvSpPr>
        <p:spPr>
          <a:xfrm>
            <a:off x="4798676" y="4535412"/>
            <a:ext cx="558637" cy="48510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en-US">
              <a:solidFill>
                <a:schemeClr val="tx1"/>
              </a:solidFill>
            </a:endParaRPr>
          </a:p>
        </p:txBody>
      </p:sp>
      <p:grpSp>
        <p:nvGrpSpPr>
          <p:cNvPr id="18" name="グループ化 19"/>
          <p:cNvGrpSpPr/>
          <p:nvPr/>
        </p:nvGrpSpPr>
        <p:grpSpPr>
          <a:xfrm>
            <a:off x="5557456" y="3152908"/>
            <a:ext cx="1199882" cy="1150689"/>
            <a:chOff x="6310917" y="1229677"/>
            <a:chExt cx="1199882" cy="1150689"/>
          </a:xfrm>
          <a:solidFill>
            <a:schemeClr val="tx2">
              <a:lumMod val="60000"/>
              <a:lumOff val="40000"/>
            </a:schemeClr>
          </a:solidFill>
        </p:grpSpPr>
        <p:sp>
          <p:nvSpPr>
            <p:cNvPr id="19" name="フローチャート: 複数書類 18"/>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0" name="フローチャート: 複数書類 19"/>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94963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プログラミングコンテスト</a:t>
            </a:r>
            <a:r>
              <a:rPr lang="en-US" altLang="ja-JP" dirty="0"/>
              <a:t>(1/5)</a:t>
            </a:r>
            <a:endParaRPr lang="en-US" dirty="0"/>
          </a:p>
        </p:txBody>
      </p:sp>
      <p:sp>
        <p:nvSpPr>
          <p:cNvPr id="3" name="Content Placeholder 2"/>
          <p:cNvSpPr>
            <a:spLocks noGrp="1"/>
          </p:cNvSpPr>
          <p:nvPr>
            <p:ph idx="1"/>
          </p:nvPr>
        </p:nvSpPr>
        <p:spPr/>
        <p:txBody>
          <a:bodyPr/>
          <a:lstStyle/>
          <a:p>
            <a:r>
              <a:rPr lang="ja-JP" altLang="en-US" dirty="0"/>
              <a:t>プログラミングコンテストの流れ</a:t>
            </a:r>
            <a:endParaRPr lang="en-US" altLang="ja-JP" dirty="0"/>
          </a:p>
          <a:p>
            <a:pPr lvl="1"/>
            <a:r>
              <a:rPr lang="ja-JP" altLang="en-US" dirty="0"/>
              <a:t>アルゴリズムなどに関する問題を</a:t>
            </a:r>
            <a:br>
              <a:rPr lang="en-US" altLang="ja-JP" dirty="0"/>
            </a:br>
            <a:r>
              <a:rPr lang="ja-JP" altLang="en-US" dirty="0"/>
              <a:t>ユーザが一斉に解く</a:t>
            </a:r>
            <a:endParaRPr lang="en-US" altLang="ja-JP" dirty="0"/>
          </a:p>
          <a:p>
            <a:pPr lvl="1"/>
            <a:r>
              <a:rPr lang="ja-JP" altLang="en-US" dirty="0"/>
              <a:t>用意された全てのテストケースに通ると正解判定</a:t>
            </a:r>
            <a:endParaRPr lang="en-US" altLang="ja-JP" dirty="0"/>
          </a:p>
          <a:p>
            <a:r>
              <a:rPr lang="ja-JP" altLang="en-US" dirty="0"/>
              <a:t>レーティング</a:t>
            </a:r>
            <a:endParaRPr lang="en-US" altLang="ja-JP" dirty="0"/>
          </a:p>
          <a:p>
            <a:pPr lvl="1"/>
            <a:r>
              <a:rPr lang="ja-JP" altLang="en-US" dirty="0"/>
              <a:t>コンテスト終了後に，ユーザのスコアを元に</a:t>
            </a:r>
            <a:br>
              <a:rPr lang="en-US" altLang="ja-JP" dirty="0"/>
            </a:br>
            <a:r>
              <a:rPr lang="ja-JP" altLang="en-US" dirty="0"/>
              <a:t>ユーザのレートが変動</a:t>
            </a:r>
          </a:p>
        </p:txBody>
      </p:sp>
      <p:sp>
        <p:nvSpPr>
          <p:cNvPr id="4" name="Slide Number Placeholder 3"/>
          <p:cNvSpPr>
            <a:spLocks noGrp="1"/>
          </p:cNvSpPr>
          <p:nvPr>
            <p:ph type="sldNum" sz="quarter" idx="12"/>
          </p:nvPr>
        </p:nvSpPr>
        <p:spPr/>
        <p:txBody>
          <a:bodyPr/>
          <a:lstStyle/>
          <a:p>
            <a:fld id="{1EED56CB-58F9-4B74-8C64-FB1757321DFA}" type="slidenum">
              <a:rPr kumimoji="1" lang="ja-JP" altLang="en-US" smtClean="0"/>
              <a:t>2</a:t>
            </a:fld>
            <a:endParaRPr kumimoji="1" lang="ja-JP" altLang="en-US"/>
          </a:p>
        </p:txBody>
      </p:sp>
    </p:spTree>
    <p:extLst>
      <p:ext uri="{BB962C8B-B14F-4D97-AF65-F5344CB8AC3E}">
        <p14:creationId xmlns:p14="http://schemas.microsoft.com/office/powerpoint/2010/main" val="2157719143"/>
      </p:ext>
    </p:extLst>
  </p:cSld>
  <p:clrMapOvr>
    <a:masterClrMapping/>
  </p:clrMapOvr>
  <mc:AlternateContent xmlns:mc="http://schemas.openxmlformats.org/markup-compatibility/2006" xmlns:p14="http://schemas.microsoft.com/office/powerpoint/2010/main">
    <mc:Choice Requires="p14">
      <p:transition spd="slow" p14:dur="2000" advTm="20952"/>
    </mc:Choice>
    <mc:Fallback xmlns="">
      <p:transition spd="slow" advTm="2095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構造ベクトルを用いて、ステップ③で作成した</a:t>
            </a:r>
            <a:br>
              <a:rPr lang="en-US" altLang="ja-JP" dirty="0"/>
            </a:br>
            <a:r>
              <a:rPr lang="ja-JP" altLang="en-US" dirty="0"/>
              <a:t>クラスタごとに階層クラスタリングを実行</a:t>
            </a:r>
            <a:endParaRPr lang="en-US" altLang="ja-JP" dirty="0"/>
          </a:p>
          <a:p>
            <a:r>
              <a:rPr kumimoji="1" lang="ja-JP" altLang="en-US" dirty="0"/>
              <a:t>３つのクラスタに分類し，</a:t>
            </a:r>
            <a:r>
              <a:rPr lang="en-US" altLang="ja-JP" dirty="0"/>
              <a:t>3×3</a:t>
            </a:r>
            <a:r>
              <a:rPr lang="ja-JP" altLang="en-US" dirty="0"/>
              <a:t>＝</a:t>
            </a:r>
            <a:r>
              <a:rPr lang="en-US" altLang="ja-JP" dirty="0"/>
              <a:t>9</a:t>
            </a:r>
            <a:r>
              <a:rPr lang="ja-JP" altLang="en-US" dirty="0"/>
              <a:t>個の</a:t>
            </a:r>
            <a:br>
              <a:rPr lang="en-US" altLang="ja-JP" dirty="0"/>
            </a:br>
            <a:r>
              <a:rPr lang="ja-JP" altLang="en-US" dirty="0"/>
              <a:t>クラスタを作成</a:t>
            </a:r>
            <a:endParaRPr lang="en-US" altLang="ja-JP"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20</a:t>
            </a:fld>
            <a:endParaRPr kumimoji="1" lang="ja-JP" altLang="en-US"/>
          </a:p>
        </p:txBody>
      </p:sp>
      <p:sp>
        <p:nvSpPr>
          <p:cNvPr id="6" name="正方形/長方形 5"/>
          <p:cNvSpPr/>
          <p:nvPr/>
        </p:nvSpPr>
        <p:spPr>
          <a:xfrm>
            <a:off x="4096526" y="3469238"/>
            <a:ext cx="184731" cy="369332"/>
          </a:xfrm>
          <a:prstGeom prst="rect">
            <a:avLst/>
          </a:prstGeom>
        </p:spPr>
        <p:txBody>
          <a:bodyPr wrap="none">
            <a:spAutoFit/>
          </a:bodyPr>
          <a:lstStyle/>
          <a:p>
            <a:endParaRPr lang="ja-JP" altLang="en-US" dirty="0"/>
          </a:p>
        </p:txBody>
      </p:sp>
      <p:grpSp>
        <p:nvGrpSpPr>
          <p:cNvPr id="7" name="グループ化 20"/>
          <p:cNvGrpSpPr/>
          <p:nvPr/>
        </p:nvGrpSpPr>
        <p:grpSpPr>
          <a:xfrm>
            <a:off x="3681316" y="5153309"/>
            <a:ext cx="1199882" cy="1150689"/>
            <a:chOff x="6310917" y="1229677"/>
            <a:chExt cx="1199882" cy="1150689"/>
          </a:xfrm>
          <a:solidFill>
            <a:schemeClr val="accent2">
              <a:lumMod val="60000"/>
              <a:lumOff val="40000"/>
            </a:schemeClr>
          </a:solidFill>
        </p:grpSpPr>
        <p:sp>
          <p:nvSpPr>
            <p:cNvPr id="8" name="フローチャート: 複数書類 7"/>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9" name="フローチャート: 複数書類 8"/>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0" name="グループ化 23"/>
          <p:cNvGrpSpPr/>
          <p:nvPr/>
        </p:nvGrpSpPr>
        <p:grpSpPr>
          <a:xfrm>
            <a:off x="3695829" y="4346576"/>
            <a:ext cx="1199882" cy="1150689"/>
            <a:chOff x="6310917" y="1229677"/>
            <a:chExt cx="1199882" cy="1150689"/>
          </a:xfrm>
          <a:solidFill>
            <a:schemeClr val="accent1">
              <a:lumMod val="60000"/>
              <a:lumOff val="40000"/>
            </a:schemeClr>
          </a:solidFill>
        </p:grpSpPr>
        <p:sp>
          <p:nvSpPr>
            <p:cNvPr id="11" name="フローチャート: 複数書類 10"/>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2" name="フローチャート: 複数書類 11"/>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3" name="グループ化 19"/>
          <p:cNvGrpSpPr/>
          <p:nvPr/>
        </p:nvGrpSpPr>
        <p:grpSpPr>
          <a:xfrm>
            <a:off x="3681316" y="3523501"/>
            <a:ext cx="1199882" cy="1150689"/>
            <a:chOff x="6310917" y="1229677"/>
            <a:chExt cx="1199882" cy="1150689"/>
          </a:xfrm>
          <a:solidFill>
            <a:schemeClr val="tx2">
              <a:lumMod val="60000"/>
              <a:lumOff val="40000"/>
            </a:schemeClr>
          </a:solidFill>
        </p:grpSpPr>
        <p:sp>
          <p:nvSpPr>
            <p:cNvPr id="14" name="フローチャート: 複数書類 13"/>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5" name="フローチャート: 複数書類 14"/>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6" name="Right Arrow 39"/>
          <p:cNvSpPr/>
          <p:nvPr/>
        </p:nvSpPr>
        <p:spPr>
          <a:xfrm>
            <a:off x="5031367" y="3843486"/>
            <a:ext cx="558637" cy="48510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en-US">
              <a:solidFill>
                <a:schemeClr val="tx1"/>
              </a:solidFill>
            </a:endParaRPr>
          </a:p>
        </p:txBody>
      </p:sp>
      <p:sp>
        <p:nvSpPr>
          <p:cNvPr id="18" name="フローチャート: 書類 17"/>
          <p:cNvSpPr/>
          <p:nvPr/>
        </p:nvSpPr>
        <p:spPr>
          <a:xfrm>
            <a:off x="5891287" y="5461327"/>
            <a:ext cx="847803" cy="771131"/>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フローチャート: 書類 18"/>
          <p:cNvSpPr/>
          <p:nvPr/>
        </p:nvSpPr>
        <p:spPr>
          <a:xfrm>
            <a:off x="5826523" y="5532867"/>
            <a:ext cx="847803" cy="771131"/>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Right Arrow 39"/>
          <p:cNvSpPr/>
          <p:nvPr/>
        </p:nvSpPr>
        <p:spPr>
          <a:xfrm>
            <a:off x="5028313" y="4769336"/>
            <a:ext cx="558637" cy="48510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en-US">
              <a:solidFill>
                <a:schemeClr val="tx1"/>
              </a:solidFill>
            </a:endParaRPr>
          </a:p>
        </p:txBody>
      </p:sp>
      <p:sp>
        <p:nvSpPr>
          <p:cNvPr id="28" name="Right Arrow 39"/>
          <p:cNvSpPr/>
          <p:nvPr/>
        </p:nvSpPr>
        <p:spPr>
          <a:xfrm>
            <a:off x="5031367" y="5706633"/>
            <a:ext cx="558637" cy="48510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en-US">
              <a:solidFill>
                <a:schemeClr val="tx1"/>
              </a:solidFill>
            </a:endParaRPr>
          </a:p>
        </p:txBody>
      </p:sp>
      <p:sp>
        <p:nvSpPr>
          <p:cNvPr id="34" name="フローチャート: 書類 33"/>
          <p:cNvSpPr/>
          <p:nvPr/>
        </p:nvSpPr>
        <p:spPr>
          <a:xfrm>
            <a:off x="6891684" y="5448441"/>
            <a:ext cx="847803" cy="771131"/>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フローチャート: 書類 34"/>
          <p:cNvSpPr/>
          <p:nvPr/>
        </p:nvSpPr>
        <p:spPr>
          <a:xfrm>
            <a:off x="6826920" y="5519981"/>
            <a:ext cx="847803" cy="771131"/>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フローチャート: 書類 37"/>
          <p:cNvSpPr/>
          <p:nvPr/>
        </p:nvSpPr>
        <p:spPr>
          <a:xfrm>
            <a:off x="7889473" y="5443729"/>
            <a:ext cx="847803" cy="771131"/>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フローチャート: 書類 38"/>
          <p:cNvSpPr/>
          <p:nvPr/>
        </p:nvSpPr>
        <p:spPr>
          <a:xfrm>
            <a:off x="7824709" y="5515269"/>
            <a:ext cx="847803" cy="771131"/>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フローチャート: 書類 39"/>
          <p:cNvSpPr/>
          <p:nvPr/>
        </p:nvSpPr>
        <p:spPr>
          <a:xfrm>
            <a:off x="5873708" y="4534230"/>
            <a:ext cx="847803" cy="771131"/>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フローチャート: 書類 40"/>
          <p:cNvSpPr/>
          <p:nvPr/>
        </p:nvSpPr>
        <p:spPr>
          <a:xfrm>
            <a:off x="5808944" y="4605770"/>
            <a:ext cx="847803" cy="771131"/>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フローチャート: 書類 41"/>
          <p:cNvSpPr/>
          <p:nvPr/>
        </p:nvSpPr>
        <p:spPr>
          <a:xfrm>
            <a:off x="6874105" y="4521344"/>
            <a:ext cx="847803" cy="771131"/>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フローチャート: 書類 42"/>
          <p:cNvSpPr/>
          <p:nvPr/>
        </p:nvSpPr>
        <p:spPr>
          <a:xfrm>
            <a:off x="6809341" y="4592884"/>
            <a:ext cx="847803" cy="771131"/>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フローチャート: 書類 43"/>
          <p:cNvSpPr/>
          <p:nvPr/>
        </p:nvSpPr>
        <p:spPr>
          <a:xfrm>
            <a:off x="7871894" y="4516632"/>
            <a:ext cx="847803" cy="771131"/>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フローチャート: 書類 44"/>
          <p:cNvSpPr/>
          <p:nvPr/>
        </p:nvSpPr>
        <p:spPr>
          <a:xfrm>
            <a:off x="7807130" y="4588172"/>
            <a:ext cx="847803" cy="771131"/>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フローチャート: 書類 51"/>
          <p:cNvSpPr/>
          <p:nvPr/>
        </p:nvSpPr>
        <p:spPr>
          <a:xfrm>
            <a:off x="5873708" y="3602421"/>
            <a:ext cx="847803" cy="771131"/>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3" name="フローチャート: 書類 52"/>
          <p:cNvSpPr/>
          <p:nvPr/>
        </p:nvSpPr>
        <p:spPr>
          <a:xfrm>
            <a:off x="5808944" y="3673961"/>
            <a:ext cx="847803" cy="771131"/>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4" name="フローチャート: 書類 53"/>
          <p:cNvSpPr/>
          <p:nvPr/>
        </p:nvSpPr>
        <p:spPr>
          <a:xfrm>
            <a:off x="6874105" y="3589535"/>
            <a:ext cx="847803" cy="771131"/>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5" name="フローチャート: 書類 54"/>
          <p:cNvSpPr/>
          <p:nvPr/>
        </p:nvSpPr>
        <p:spPr>
          <a:xfrm>
            <a:off x="6809341" y="3661075"/>
            <a:ext cx="847803" cy="771131"/>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フローチャート: 書類 55"/>
          <p:cNvSpPr/>
          <p:nvPr/>
        </p:nvSpPr>
        <p:spPr>
          <a:xfrm>
            <a:off x="7871894" y="3584823"/>
            <a:ext cx="847803" cy="771131"/>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フローチャート: 書類 56"/>
          <p:cNvSpPr/>
          <p:nvPr/>
        </p:nvSpPr>
        <p:spPr>
          <a:xfrm>
            <a:off x="7807130" y="3656363"/>
            <a:ext cx="847803" cy="771131"/>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6" name="タイトル 1"/>
          <p:cNvSpPr>
            <a:spLocks noGrp="1"/>
          </p:cNvSpPr>
          <p:nvPr>
            <p:ph type="title"/>
          </p:nvPr>
        </p:nvSpPr>
        <p:spPr>
          <a:xfrm>
            <a:off x="300609" y="275247"/>
            <a:ext cx="8542781" cy="1143000"/>
          </a:xfrm>
        </p:spPr>
        <p:txBody>
          <a:bodyPr/>
          <a:lstStyle/>
          <a:p>
            <a:r>
              <a:rPr lang="ja-JP" altLang="en-US" dirty="0"/>
              <a:t>④構造</a:t>
            </a:r>
            <a:r>
              <a:rPr kumimoji="1" lang="ja-JP" altLang="en-US" dirty="0"/>
              <a:t>ベクトルによるクラスタリング</a:t>
            </a:r>
          </a:p>
        </p:txBody>
      </p:sp>
    </p:spTree>
    <p:extLst>
      <p:ext uri="{BB962C8B-B14F-4D97-AF65-F5344CB8AC3E}">
        <p14:creationId xmlns:p14="http://schemas.microsoft.com/office/powerpoint/2010/main" val="224439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18488" cy="1143000"/>
          </a:xfrm>
        </p:spPr>
        <p:txBody>
          <a:bodyPr/>
          <a:lstStyle/>
          <a:p>
            <a:r>
              <a:rPr kumimoji="1" lang="ja-JP" altLang="en-US" dirty="0"/>
              <a:t>階層クラスタリングの</a:t>
            </a:r>
            <a:br>
              <a:rPr lang="en-US" altLang="ja-JP" dirty="0"/>
            </a:br>
            <a:r>
              <a:rPr lang="ja-JP" altLang="en-US" dirty="0"/>
              <a:t>アルゴリズム</a:t>
            </a:r>
            <a:r>
              <a:rPr lang="en-US" altLang="ja-JP" dirty="0"/>
              <a:t>(1/6)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21</a:t>
            </a:fld>
            <a:endParaRPr kumimoji="1" lang="ja-JP" altLang="en-US"/>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各クラスタが単一のベクトルを持った状態</a:t>
            </a:r>
            <a:br>
              <a:rPr lang="en-US" altLang="ja-JP" dirty="0"/>
            </a:br>
            <a:r>
              <a:rPr lang="ja-JP" altLang="en-US" dirty="0"/>
              <a:t>からスタートする</a:t>
            </a:r>
            <a:endParaRPr lang="en-US" altLang="ja-JP" dirty="0"/>
          </a:p>
        </p:txBody>
      </p:sp>
      <p:sp>
        <p:nvSpPr>
          <p:cNvPr id="27" name="正方形/長方形 26"/>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8" name="円/楕円 27"/>
          <p:cNvSpPr/>
          <p:nvPr/>
        </p:nvSpPr>
        <p:spPr>
          <a:xfrm>
            <a:off x="5503821" y="386187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円/楕円 28"/>
          <p:cNvSpPr/>
          <p:nvPr/>
        </p:nvSpPr>
        <p:spPr>
          <a:xfrm>
            <a:off x="4852179" y="5036025"/>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0" name="円/楕円 29"/>
          <p:cNvSpPr/>
          <p:nvPr/>
        </p:nvSpPr>
        <p:spPr>
          <a:xfrm>
            <a:off x="3374216" y="4145056"/>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1" name="円/楕円 30"/>
          <p:cNvSpPr/>
          <p:nvPr/>
        </p:nvSpPr>
        <p:spPr>
          <a:xfrm>
            <a:off x="2783197" y="475071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2" name="円/楕円 31"/>
          <p:cNvSpPr/>
          <p:nvPr/>
        </p:nvSpPr>
        <p:spPr>
          <a:xfrm>
            <a:off x="2441510" y="3669120"/>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3" name="円/楕円 32"/>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4" name="円/楕円 33"/>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5" name="円/楕円 34"/>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6" name="円/楕円 35"/>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7" name="円/楕円 36"/>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111442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6" name="円/楕円 25"/>
          <p:cNvSpPr/>
          <p:nvPr/>
        </p:nvSpPr>
        <p:spPr>
          <a:xfrm>
            <a:off x="5503821" y="386187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5" name="円/楕円 24"/>
          <p:cNvSpPr/>
          <p:nvPr/>
        </p:nvSpPr>
        <p:spPr>
          <a:xfrm>
            <a:off x="4852179" y="5036025"/>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2" name="円/楕円 21"/>
          <p:cNvSpPr/>
          <p:nvPr/>
        </p:nvSpPr>
        <p:spPr>
          <a:xfrm>
            <a:off x="3374216" y="4145056"/>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1" name="円/楕円 20"/>
          <p:cNvSpPr/>
          <p:nvPr/>
        </p:nvSpPr>
        <p:spPr>
          <a:xfrm>
            <a:off x="2783197" y="475071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円/楕円 17"/>
          <p:cNvSpPr/>
          <p:nvPr/>
        </p:nvSpPr>
        <p:spPr>
          <a:xfrm>
            <a:off x="2441510" y="3669120"/>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 name="タイトル 1"/>
          <p:cNvSpPr>
            <a:spLocks noGrp="1"/>
          </p:cNvSpPr>
          <p:nvPr>
            <p:ph type="title"/>
          </p:nvPr>
        </p:nvSpPr>
        <p:spPr>
          <a:xfrm>
            <a:off x="457200" y="274638"/>
            <a:ext cx="8218488" cy="1143000"/>
          </a:xfrm>
        </p:spPr>
        <p:txBody>
          <a:bodyPr/>
          <a:lstStyle/>
          <a:p>
            <a:r>
              <a:rPr kumimoji="1" lang="ja-JP" altLang="en-US" dirty="0"/>
              <a:t>階層</a:t>
            </a:r>
            <a:r>
              <a:rPr lang="ja-JP" altLang="en-US" dirty="0"/>
              <a:t>クラスタリングの</a:t>
            </a:r>
            <a:br>
              <a:rPr lang="en-US" altLang="ja-JP" dirty="0"/>
            </a:br>
            <a:r>
              <a:rPr lang="ja-JP" altLang="en-US" dirty="0"/>
              <a:t>アルゴリズム</a:t>
            </a:r>
            <a:r>
              <a:rPr lang="en-US" altLang="ja-JP" dirty="0"/>
              <a:t>(2/6)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22</a:t>
            </a:fld>
            <a:endParaRPr kumimoji="1" lang="ja-JP" altLang="en-US" dirty="0"/>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各クラスタ間の距離を計算</a:t>
            </a:r>
            <a:endParaRPr lang="en-US" altLang="ja-JP" dirty="0"/>
          </a:p>
          <a:p>
            <a:r>
              <a:rPr lang="ja-JP" altLang="en-US" dirty="0"/>
              <a:t>最も距離が短いクラスタの組を選定</a:t>
            </a:r>
            <a:endParaRPr lang="en-US" altLang="ja-JP" dirty="0"/>
          </a:p>
        </p:txBody>
      </p:sp>
      <p:sp>
        <p:nvSpPr>
          <p:cNvPr id="4" name="円/楕円 3"/>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円/楕円 8"/>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円/楕円 10"/>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円/楕円 13"/>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5" name="円/楕円 14"/>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8" name="直線矢印コネクタ 7"/>
          <p:cNvCxnSpPr>
            <a:stCxn id="11" idx="0"/>
            <a:endCxn id="9" idx="3"/>
          </p:cNvCxnSpPr>
          <p:nvPr/>
        </p:nvCxnSpPr>
        <p:spPr>
          <a:xfrm flipV="1">
            <a:off x="3275635" y="4634269"/>
            <a:ext cx="477547" cy="415374"/>
          </a:xfrm>
          <a:prstGeom prst="straightConnector1">
            <a:avLst/>
          </a:prstGeom>
          <a:ln w="60325">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4" idx="5"/>
            <a:endCxn id="9" idx="2"/>
          </p:cNvCxnSpPr>
          <p:nvPr/>
        </p:nvCxnSpPr>
        <p:spPr>
          <a:xfrm>
            <a:off x="2989886" y="4201267"/>
            <a:ext cx="734185" cy="36272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p:cNvCxnSpPr>
            <a:stCxn id="4" idx="4"/>
            <a:endCxn id="11" idx="1"/>
          </p:cNvCxnSpPr>
          <p:nvPr/>
        </p:nvCxnSpPr>
        <p:spPr>
          <a:xfrm>
            <a:off x="2919606" y="4230378"/>
            <a:ext cx="285748" cy="8483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4" idx="6"/>
            <a:endCxn id="14" idx="2"/>
          </p:cNvCxnSpPr>
          <p:nvPr/>
        </p:nvCxnSpPr>
        <p:spPr>
          <a:xfrm>
            <a:off x="3018997" y="4130987"/>
            <a:ext cx="2807393" cy="16745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4" idx="5"/>
            <a:endCxn id="15" idx="2"/>
          </p:cNvCxnSpPr>
          <p:nvPr/>
        </p:nvCxnSpPr>
        <p:spPr>
          <a:xfrm>
            <a:off x="2989886" y="4201267"/>
            <a:ext cx="2184862" cy="12881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直線矢印コネクタ 38"/>
          <p:cNvCxnSpPr>
            <a:stCxn id="11" idx="6"/>
            <a:endCxn id="14" idx="3"/>
          </p:cNvCxnSpPr>
          <p:nvPr/>
        </p:nvCxnSpPr>
        <p:spPr>
          <a:xfrm flipV="1">
            <a:off x="3375026" y="4368725"/>
            <a:ext cx="2480475" cy="7803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a:stCxn id="11" idx="5"/>
            <a:endCxn id="15" idx="2"/>
          </p:cNvCxnSpPr>
          <p:nvPr/>
        </p:nvCxnSpPr>
        <p:spPr>
          <a:xfrm>
            <a:off x="3345915" y="5219315"/>
            <a:ext cx="1828833" cy="27014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p:cNvCxnSpPr>
            <a:stCxn id="9" idx="6"/>
            <a:endCxn id="14" idx="3"/>
          </p:cNvCxnSpPr>
          <p:nvPr/>
        </p:nvCxnSpPr>
        <p:spPr>
          <a:xfrm flipV="1">
            <a:off x="3922854" y="4368725"/>
            <a:ext cx="1932647" cy="19526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p:cNvCxnSpPr>
            <a:stCxn id="15" idx="0"/>
            <a:endCxn id="14" idx="3"/>
          </p:cNvCxnSpPr>
          <p:nvPr/>
        </p:nvCxnSpPr>
        <p:spPr>
          <a:xfrm flipV="1">
            <a:off x="5274140" y="4368725"/>
            <a:ext cx="581361" cy="10213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p:cNvCxnSpPr>
            <a:stCxn id="9" idx="5"/>
            <a:endCxn id="15" idx="1"/>
          </p:cNvCxnSpPr>
          <p:nvPr/>
        </p:nvCxnSpPr>
        <p:spPr>
          <a:xfrm>
            <a:off x="3893743" y="4634269"/>
            <a:ext cx="1310116" cy="7849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866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18488" cy="1143000"/>
          </a:xfrm>
        </p:spPr>
        <p:txBody>
          <a:bodyPr/>
          <a:lstStyle/>
          <a:p>
            <a:r>
              <a:rPr kumimoji="1" lang="ja-JP" altLang="en-US" dirty="0"/>
              <a:t>階層</a:t>
            </a:r>
            <a:r>
              <a:rPr lang="ja-JP" altLang="en-US" dirty="0"/>
              <a:t>クラスタリングの</a:t>
            </a:r>
            <a:br>
              <a:rPr lang="en-US" altLang="ja-JP" dirty="0"/>
            </a:br>
            <a:r>
              <a:rPr lang="ja-JP" altLang="en-US" dirty="0"/>
              <a:t>アルゴリズム</a:t>
            </a:r>
            <a:r>
              <a:rPr lang="en-US" altLang="ja-JP" dirty="0"/>
              <a:t>(3/6)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23</a:t>
            </a:fld>
            <a:endParaRPr kumimoji="1" lang="ja-JP" altLang="en-US" dirty="0"/>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選定したクラスタの併合</a:t>
            </a:r>
            <a:endParaRPr lang="en-US" altLang="ja-JP" dirty="0"/>
          </a:p>
        </p:txBody>
      </p:sp>
      <p:sp>
        <p:nvSpPr>
          <p:cNvPr id="31" name="正方形/長方形 30"/>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2" name="円/楕円 31"/>
          <p:cNvSpPr/>
          <p:nvPr/>
        </p:nvSpPr>
        <p:spPr>
          <a:xfrm>
            <a:off x="5503821" y="386187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3" name="円/楕円 32"/>
          <p:cNvSpPr/>
          <p:nvPr/>
        </p:nvSpPr>
        <p:spPr>
          <a:xfrm>
            <a:off x="4852179" y="5036025"/>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5" name="円/楕円 34"/>
          <p:cNvSpPr/>
          <p:nvPr/>
        </p:nvSpPr>
        <p:spPr>
          <a:xfrm rot="2203094">
            <a:off x="3065794" y="3893171"/>
            <a:ext cx="843920" cy="1925518"/>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6" name="円/楕円 35"/>
          <p:cNvSpPr/>
          <p:nvPr/>
        </p:nvSpPr>
        <p:spPr>
          <a:xfrm>
            <a:off x="2441510" y="3669120"/>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7" name="円/楕円 36"/>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8" name="円/楕円 37"/>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9" name="円/楕円 38"/>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0" name="円/楕円 39"/>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1" name="円/楕円 40"/>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217418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5" name="円/楕円 44"/>
          <p:cNvSpPr/>
          <p:nvPr/>
        </p:nvSpPr>
        <p:spPr>
          <a:xfrm rot="2203094">
            <a:off x="3065794" y="3893171"/>
            <a:ext cx="843920" cy="1925518"/>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 name="タイトル 1"/>
          <p:cNvSpPr>
            <a:spLocks noGrp="1"/>
          </p:cNvSpPr>
          <p:nvPr>
            <p:ph type="title"/>
          </p:nvPr>
        </p:nvSpPr>
        <p:spPr>
          <a:xfrm>
            <a:off x="457200" y="274638"/>
            <a:ext cx="8218488" cy="1143000"/>
          </a:xfrm>
        </p:spPr>
        <p:txBody>
          <a:bodyPr/>
          <a:lstStyle/>
          <a:p>
            <a:r>
              <a:rPr kumimoji="1" lang="ja-JP" altLang="en-US" dirty="0"/>
              <a:t>階層</a:t>
            </a:r>
            <a:r>
              <a:rPr lang="ja-JP" altLang="en-US" dirty="0"/>
              <a:t>クラスタリングの</a:t>
            </a:r>
            <a:br>
              <a:rPr lang="en-US" altLang="ja-JP" dirty="0"/>
            </a:br>
            <a:r>
              <a:rPr lang="ja-JP" altLang="en-US" dirty="0"/>
              <a:t>アルゴリズム</a:t>
            </a:r>
            <a:r>
              <a:rPr lang="en-US" altLang="ja-JP" dirty="0"/>
              <a:t>(4/6)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24</a:t>
            </a:fld>
            <a:endParaRPr kumimoji="1" lang="ja-JP" altLang="en-US" dirty="0"/>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各クラスタ間の距離の計算と併合を繰り返す</a:t>
            </a:r>
            <a:endParaRPr lang="en-US" altLang="ja-JP" dirty="0"/>
          </a:p>
        </p:txBody>
      </p:sp>
      <p:sp>
        <p:nvSpPr>
          <p:cNvPr id="23" name="円/楕円 22"/>
          <p:cNvSpPr/>
          <p:nvPr/>
        </p:nvSpPr>
        <p:spPr>
          <a:xfrm>
            <a:off x="5503821" y="386187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4" name="円/楕円 23"/>
          <p:cNvSpPr/>
          <p:nvPr/>
        </p:nvSpPr>
        <p:spPr>
          <a:xfrm>
            <a:off x="4852179" y="5036025"/>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1" name="円/楕円 30"/>
          <p:cNvSpPr/>
          <p:nvPr/>
        </p:nvSpPr>
        <p:spPr>
          <a:xfrm>
            <a:off x="2441510" y="3669120"/>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3" name="円/楕円 32"/>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4" name="円/楕円 33"/>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5" name="円/楕円 34"/>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6" name="円/楕円 35"/>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8" name="円/楕円 37"/>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39" name="直線矢印コネクタ 38"/>
          <p:cNvCxnSpPr>
            <a:stCxn id="33" idx="5"/>
            <a:endCxn id="35" idx="1"/>
          </p:cNvCxnSpPr>
          <p:nvPr/>
        </p:nvCxnSpPr>
        <p:spPr>
          <a:xfrm>
            <a:off x="2989886" y="4201267"/>
            <a:ext cx="215468" cy="877487"/>
          </a:xfrm>
          <a:prstGeom prst="straightConnector1">
            <a:avLst/>
          </a:prstGeom>
          <a:ln w="60325">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a:stCxn id="36" idx="2"/>
            <a:endCxn id="33" idx="6"/>
          </p:cNvCxnSpPr>
          <p:nvPr/>
        </p:nvCxnSpPr>
        <p:spPr>
          <a:xfrm flipH="1" flipV="1">
            <a:off x="3018997" y="4130987"/>
            <a:ext cx="2807393" cy="16745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38" idx="2"/>
            <a:endCxn id="33" idx="5"/>
          </p:cNvCxnSpPr>
          <p:nvPr/>
        </p:nvCxnSpPr>
        <p:spPr>
          <a:xfrm flipH="1" flipV="1">
            <a:off x="2989886" y="4201267"/>
            <a:ext cx="2184862" cy="12881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p:cNvCxnSpPr>
            <a:stCxn id="38" idx="0"/>
            <a:endCxn id="36" idx="3"/>
          </p:cNvCxnSpPr>
          <p:nvPr/>
        </p:nvCxnSpPr>
        <p:spPr>
          <a:xfrm flipV="1">
            <a:off x="5274140" y="4368725"/>
            <a:ext cx="581361" cy="10213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a:stCxn id="36" idx="2"/>
            <a:endCxn id="35" idx="6"/>
          </p:cNvCxnSpPr>
          <p:nvPr/>
        </p:nvCxnSpPr>
        <p:spPr>
          <a:xfrm flipH="1">
            <a:off x="3375026" y="4298445"/>
            <a:ext cx="2451364" cy="8505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p:cNvCxnSpPr>
            <a:endCxn id="35" idx="5"/>
          </p:cNvCxnSpPr>
          <p:nvPr/>
        </p:nvCxnSpPr>
        <p:spPr>
          <a:xfrm flipH="1" flipV="1">
            <a:off x="3345915" y="5219315"/>
            <a:ext cx="1828833" cy="27014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776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18488" cy="1143000"/>
          </a:xfrm>
        </p:spPr>
        <p:txBody>
          <a:bodyPr/>
          <a:lstStyle/>
          <a:p>
            <a:r>
              <a:rPr kumimoji="1" lang="ja-JP" altLang="en-US" dirty="0"/>
              <a:t>階層クラスタリング</a:t>
            </a:r>
            <a:r>
              <a:rPr lang="ja-JP" altLang="en-US" dirty="0"/>
              <a:t>の</a:t>
            </a:r>
            <a:br>
              <a:rPr lang="en-US" altLang="ja-JP" dirty="0"/>
            </a:br>
            <a:r>
              <a:rPr lang="ja-JP" altLang="en-US" dirty="0"/>
              <a:t>アルゴリズム</a:t>
            </a:r>
            <a:r>
              <a:rPr lang="en-US" altLang="ja-JP" dirty="0"/>
              <a:t>(5/6)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25</a:t>
            </a:fld>
            <a:endParaRPr kumimoji="1" lang="ja-JP" altLang="en-US" dirty="0"/>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各クラスタ間の距離の計算と併合を繰り返す</a:t>
            </a:r>
            <a:endParaRPr lang="en-US" altLang="ja-JP" dirty="0"/>
          </a:p>
        </p:txBody>
      </p:sp>
      <p:sp>
        <p:nvSpPr>
          <p:cNvPr id="17" name="正方形/長方形 16"/>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円/楕円 17"/>
          <p:cNvSpPr/>
          <p:nvPr/>
        </p:nvSpPr>
        <p:spPr>
          <a:xfrm>
            <a:off x="5503821" y="3861878"/>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9" name="円/楕円 18"/>
          <p:cNvSpPr/>
          <p:nvPr/>
        </p:nvSpPr>
        <p:spPr>
          <a:xfrm>
            <a:off x="4852179" y="5036025"/>
            <a:ext cx="843920" cy="843920"/>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0" name="円/楕円 19"/>
          <p:cNvSpPr/>
          <p:nvPr/>
        </p:nvSpPr>
        <p:spPr>
          <a:xfrm rot="2203094">
            <a:off x="2253990" y="3653727"/>
            <a:ext cx="1745132" cy="1925518"/>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3" name="円/楕円 22"/>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4" name="円/楕円 23"/>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7" name="円/楕円 26"/>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8" name="円/楕円 27"/>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1" name="円/楕円 30"/>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424749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18488" cy="1143000"/>
          </a:xfrm>
        </p:spPr>
        <p:txBody>
          <a:bodyPr/>
          <a:lstStyle/>
          <a:p>
            <a:r>
              <a:rPr kumimoji="1" lang="ja-JP" altLang="en-US" dirty="0"/>
              <a:t>階層クラスタリング</a:t>
            </a:r>
            <a:r>
              <a:rPr lang="ja-JP" altLang="en-US" dirty="0"/>
              <a:t>の</a:t>
            </a:r>
            <a:br>
              <a:rPr lang="en-US" altLang="ja-JP" dirty="0"/>
            </a:br>
            <a:r>
              <a:rPr lang="ja-JP" altLang="en-US" dirty="0"/>
              <a:t>アルゴリズム</a:t>
            </a:r>
            <a:r>
              <a:rPr lang="en-US" altLang="ja-JP" dirty="0"/>
              <a:t>(6/6)</a:t>
            </a:r>
            <a:endParaRPr kumimoji="1" lang="ja-JP" altLang="en-US" dirty="0"/>
          </a:p>
        </p:txBody>
      </p:sp>
      <p:sp>
        <p:nvSpPr>
          <p:cNvPr id="7" name="スライド番号プレースホルダー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26</a:t>
            </a:fld>
            <a:endParaRPr kumimoji="1" lang="ja-JP" altLang="en-US" dirty="0"/>
          </a:p>
        </p:txBody>
      </p:sp>
      <p:sp>
        <p:nvSpPr>
          <p:cNvPr id="6" name="コンテンツ プレースホルダー 171"/>
          <p:cNvSpPr>
            <a:spLocks noGrp="1"/>
          </p:cNvSpPr>
          <p:nvPr>
            <p:ph idx="1"/>
          </p:nvPr>
        </p:nvSpPr>
        <p:spPr>
          <a:xfrm>
            <a:off x="457200" y="1614271"/>
            <a:ext cx="8229600" cy="1466860"/>
          </a:xfrm>
        </p:spPr>
        <p:txBody>
          <a:bodyPr/>
          <a:lstStyle/>
          <a:p>
            <a:r>
              <a:rPr lang="ja-JP" altLang="en-US" dirty="0"/>
              <a:t>目的のクラスタ数になるまで併合を繰り返す</a:t>
            </a:r>
            <a:endParaRPr lang="en-US" altLang="ja-JP" dirty="0"/>
          </a:p>
        </p:txBody>
      </p:sp>
      <p:sp>
        <p:nvSpPr>
          <p:cNvPr id="13" name="正方形/長方形 12"/>
          <p:cNvSpPr/>
          <p:nvPr/>
        </p:nvSpPr>
        <p:spPr>
          <a:xfrm>
            <a:off x="1351722" y="3081131"/>
            <a:ext cx="6191285" cy="2961860"/>
          </a:xfrm>
          <a:prstGeom prst="rect">
            <a:avLst/>
          </a:prstGeom>
          <a:solidFill>
            <a:schemeClr val="accent3">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7" name="円/楕円 16"/>
          <p:cNvSpPr/>
          <p:nvPr/>
        </p:nvSpPr>
        <p:spPr>
          <a:xfrm rot="1696789">
            <a:off x="5169478" y="3778644"/>
            <a:ext cx="843920" cy="2195451"/>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円/楕円 17"/>
          <p:cNvSpPr/>
          <p:nvPr/>
        </p:nvSpPr>
        <p:spPr>
          <a:xfrm rot="2203094">
            <a:off x="2253990" y="3653727"/>
            <a:ext cx="1745132" cy="1925518"/>
          </a:xfrm>
          <a:prstGeom prst="ellipse">
            <a:avLst/>
          </a:prstGeom>
          <a:solidFill>
            <a:schemeClr val="accent3"/>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9" name="円/楕円 18"/>
          <p:cNvSpPr/>
          <p:nvPr/>
        </p:nvSpPr>
        <p:spPr>
          <a:xfrm>
            <a:off x="2820214" y="4031595"/>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0" name="円/楕円 19"/>
          <p:cNvSpPr/>
          <p:nvPr/>
        </p:nvSpPr>
        <p:spPr>
          <a:xfrm>
            <a:off x="3724071" y="4464597"/>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2" name="円/楕円 21"/>
          <p:cNvSpPr/>
          <p:nvPr/>
        </p:nvSpPr>
        <p:spPr>
          <a:xfrm>
            <a:off x="3176243" y="504964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3" name="円/楕円 22"/>
          <p:cNvSpPr/>
          <p:nvPr/>
        </p:nvSpPr>
        <p:spPr>
          <a:xfrm>
            <a:off x="5826390" y="4199053"/>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4" name="円/楕円 23"/>
          <p:cNvSpPr/>
          <p:nvPr/>
        </p:nvSpPr>
        <p:spPr>
          <a:xfrm>
            <a:off x="5174748" y="5390070"/>
            <a:ext cx="198783" cy="198783"/>
          </a:xfrm>
          <a:prstGeom prst="ellipse">
            <a:avLst/>
          </a:prstGeom>
          <a:solidFill>
            <a:schemeClr val="tx2">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1073733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フローチャート: 書類 200">
            <a:extLst>
              <a:ext uri="{FF2B5EF4-FFF2-40B4-BE49-F238E27FC236}">
                <a16:creationId xmlns:a16="http://schemas.microsoft.com/office/drawing/2014/main" id="{813E03A4-1263-44E0-8DF2-9EBB1822ACDC}"/>
              </a:ext>
            </a:extLst>
          </p:cNvPr>
          <p:cNvSpPr/>
          <p:nvPr/>
        </p:nvSpPr>
        <p:spPr>
          <a:xfrm>
            <a:off x="558947" y="5076692"/>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2" name="フローチャート: 書類 201">
            <a:extLst>
              <a:ext uri="{FF2B5EF4-FFF2-40B4-BE49-F238E27FC236}">
                <a16:creationId xmlns:a16="http://schemas.microsoft.com/office/drawing/2014/main" id="{9D21F46E-FB6F-4CFB-A4CD-C64C90751A7E}"/>
              </a:ext>
            </a:extLst>
          </p:cNvPr>
          <p:cNvSpPr/>
          <p:nvPr/>
        </p:nvSpPr>
        <p:spPr>
          <a:xfrm>
            <a:off x="494183" y="5148232"/>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3" name="フローチャート: 書類 202">
            <a:extLst>
              <a:ext uri="{FF2B5EF4-FFF2-40B4-BE49-F238E27FC236}">
                <a16:creationId xmlns:a16="http://schemas.microsoft.com/office/drawing/2014/main" id="{B953E5C5-3A5E-4E5E-AFDE-47AE8865BEEF}"/>
              </a:ext>
            </a:extLst>
          </p:cNvPr>
          <p:cNvSpPr/>
          <p:nvPr/>
        </p:nvSpPr>
        <p:spPr>
          <a:xfrm>
            <a:off x="1146117" y="5076692"/>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4" name="フローチャート: 書類 203">
            <a:extLst>
              <a:ext uri="{FF2B5EF4-FFF2-40B4-BE49-F238E27FC236}">
                <a16:creationId xmlns:a16="http://schemas.microsoft.com/office/drawing/2014/main" id="{8ED77FE1-E8B6-4A1C-93E7-85ED5E79F380}"/>
              </a:ext>
            </a:extLst>
          </p:cNvPr>
          <p:cNvSpPr/>
          <p:nvPr/>
        </p:nvSpPr>
        <p:spPr>
          <a:xfrm>
            <a:off x="1081353" y="5148232"/>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5" name="フローチャート: 書類 204">
            <a:extLst>
              <a:ext uri="{FF2B5EF4-FFF2-40B4-BE49-F238E27FC236}">
                <a16:creationId xmlns:a16="http://schemas.microsoft.com/office/drawing/2014/main" id="{AF8B3DD2-794D-491C-849C-72CF7509485A}"/>
              </a:ext>
            </a:extLst>
          </p:cNvPr>
          <p:cNvSpPr/>
          <p:nvPr/>
        </p:nvSpPr>
        <p:spPr>
          <a:xfrm>
            <a:off x="1718815" y="5083244"/>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6" name="フローチャート: 書類 205">
            <a:extLst>
              <a:ext uri="{FF2B5EF4-FFF2-40B4-BE49-F238E27FC236}">
                <a16:creationId xmlns:a16="http://schemas.microsoft.com/office/drawing/2014/main" id="{64AF9040-0F9B-4ED5-9D5B-FE22F9CFA9EB}"/>
              </a:ext>
            </a:extLst>
          </p:cNvPr>
          <p:cNvSpPr/>
          <p:nvPr/>
        </p:nvSpPr>
        <p:spPr>
          <a:xfrm>
            <a:off x="1654051" y="5154784"/>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7" name="フローチャート: 書類 206">
            <a:extLst>
              <a:ext uri="{FF2B5EF4-FFF2-40B4-BE49-F238E27FC236}">
                <a16:creationId xmlns:a16="http://schemas.microsoft.com/office/drawing/2014/main" id="{C7893A8D-C820-4B3B-BF36-7FD9D5093D00}"/>
              </a:ext>
            </a:extLst>
          </p:cNvPr>
          <p:cNvSpPr/>
          <p:nvPr/>
        </p:nvSpPr>
        <p:spPr>
          <a:xfrm>
            <a:off x="558947" y="4589525"/>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8" name="フローチャート: 書類 207">
            <a:extLst>
              <a:ext uri="{FF2B5EF4-FFF2-40B4-BE49-F238E27FC236}">
                <a16:creationId xmlns:a16="http://schemas.microsoft.com/office/drawing/2014/main" id="{D8A80399-F821-4867-826E-FD98F8A0183A}"/>
              </a:ext>
            </a:extLst>
          </p:cNvPr>
          <p:cNvSpPr/>
          <p:nvPr/>
        </p:nvSpPr>
        <p:spPr>
          <a:xfrm>
            <a:off x="494183" y="4661065"/>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9" name="フローチャート: 書類 208">
            <a:extLst>
              <a:ext uri="{FF2B5EF4-FFF2-40B4-BE49-F238E27FC236}">
                <a16:creationId xmlns:a16="http://schemas.microsoft.com/office/drawing/2014/main" id="{E766E92A-EC78-4165-8838-DA8F5E0FF35E}"/>
              </a:ext>
            </a:extLst>
          </p:cNvPr>
          <p:cNvSpPr/>
          <p:nvPr/>
        </p:nvSpPr>
        <p:spPr>
          <a:xfrm>
            <a:off x="1146117" y="4589525"/>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0" name="フローチャート: 書類 209">
            <a:extLst>
              <a:ext uri="{FF2B5EF4-FFF2-40B4-BE49-F238E27FC236}">
                <a16:creationId xmlns:a16="http://schemas.microsoft.com/office/drawing/2014/main" id="{FB3CD8D8-44EE-42D3-B7E5-A9C3FDBC2DC5}"/>
              </a:ext>
            </a:extLst>
          </p:cNvPr>
          <p:cNvSpPr/>
          <p:nvPr/>
        </p:nvSpPr>
        <p:spPr>
          <a:xfrm>
            <a:off x="1081353" y="4661065"/>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1" name="フローチャート: 書類 210">
            <a:extLst>
              <a:ext uri="{FF2B5EF4-FFF2-40B4-BE49-F238E27FC236}">
                <a16:creationId xmlns:a16="http://schemas.microsoft.com/office/drawing/2014/main" id="{F79632D6-2EB3-4C48-A62B-52450570E09A}"/>
              </a:ext>
            </a:extLst>
          </p:cNvPr>
          <p:cNvSpPr/>
          <p:nvPr/>
        </p:nvSpPr>
        <p:spPr>
          <a:xfrm>
            <a:off x="1718815" y="4596077"/>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2" name="フローチャート: 書類 211">
            <a:extLst>
              <a:ext uri="{FF2B5EF4-FFF2-40B4-BE49-F238E27FC236}">
                <a16:creationId xmlns:a16="http://schemas.microsoft.com/office/drawing/2014/main" id="{D22E7DD4-F8CA-4EE2-A316-6EBA56E294BE}"/>
              </a:ext>
            </a:extLst>
          </p:cNvPr>
          <p:cNvSpPr/>
          <p:nvPr/>
        </p:nvSpPr>
        <p:spPr>
          <a:xfrm>
            <a:off x="1654051" y="4667617"/>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3" name="フローチャート: 書類 212">
            <a:extLst>
              <a:ext uri="{FF2B5EF4-FFF2-40B4-BE49-F238E27FC236}">
                <a16:creationId xmlns:a16="http://schemas.microsoft.com/office/drawing/2014/main" id="{145BC341-A45A-4E86-A5FF-94BF6BA5AF6E}"/>
              </a:ext>
            </a:extLst>
          </p:cNvPr>
          <p:cNvSpPr/>
          <p:nvPr/>
        </p:nvSpPr>
        <p:spPr>
          <a:xfrm>
            <a:off x="543503" y="4101950"/>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4" name="フローチャート: 書類 213">
            <a:extLst>
              <a:ext uri="{FF2B5EF4-FFF2-40B4-BE49-F238E27FC236}">
                <a16:creationId xmlns:a16="http://schemas.microsoft.com/office/drawing/2014/main" id="{53AFD5B3-10E1-4DC3-BABC-5F9F46D7F974}"/>
              </a:ext>
            </a:extLst>
          </p:cNvPr>
          <p:cNvSpPr/>
          <p:nvPr/>
        </p:nvSpPr>
        <p:spPr>
          <a:xfrm>
            <a:off x="478739" y="4173490"/>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 name="フローチャート: 書類 214">
            <a:extLst>
              <a:ext uri="{FF2B5EF4-FFF2-40B4-BE49-F238E27FC236}">
                <a16:creationId xmlns:a16="http://schemas.microsoft.com/office/drawing/2014/main" id="{0C821486-E5BB-4487-A02C-6370240796AE}"/>
              </a:ext>
            </a:extLst>
          </p:cNvPr>
          <p:cNvSpPr/>
          <p:nvPr/>
        </p:nvSpPr>
        <p:spPr>
          <a:xfrm>
            <a:off x="1130673" y="4101950"/>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6" name="フローチャート: 書類 215">
            <a:extLst>
              <a:ext uri="{FF2B5EF4-FFF2-40B4-BE49-F238E27FC236}">
                <a16:creationId xmlns:a16="http://schemas.microsoft.com/office/drawing/2014/main" id="{F6EEC47F-38DF-4D37-BF43-859AA08BFEE1}"/>
              </a:ext>
            </a:extLst>
          </p:cNvPr>
          <p:cNvSpPr/>
          <p:nvPr/>
        </p:nvSpPr>
        <p:spPr>
          <a:xfrm>
            <a:off x="1065909" y="4173490"/>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7" name="フローチャート: 書類 216">
            <a:extLst>
              <a:ext uri="{FF2B5EF4-FFF2-40B4-BE49-F238E27FC236}">
                <a16:creationId xmlns:a16="http://schemas.microsoft.com/office/drawing/2014/main" id="{B6EF6A15-6A36-40AD-8A31-C7869F2E8F7B}"/>
              </a:ext>
            </a:extLst>
          </p:cNvPr>
          <p:cNvSpPr/>
          <p:nvPr/>
        </p:nvSpPr>
        <p:spPr>
          <a:xfrm>
            <a:off x="1703371" y="4108502"/>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8" name="フローチャート: 書類 217">
            <a:extLst>
              <a:ext uri="{FF2B5EF4-FFF2-40B4-BE49-F238E27FC236}">
                <a16:creationId xmlns:a16="http://schemas.microsoft.com/office/drawing/2014/main" id="{8B257A83-FD09-46C5-885F-4ACA3151BD4E}"/>
              </a:ext>
            </a:extLst>
          </p:cNvPr>
          <p:cNvSpPr/>
          <p:nvPr/>
        </p:nvSpPr>
        <p:spPr>
          <a:xfrm>
            <a:off x="1638607" y="4180042"/>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19" name="グループ化 20">
            <a:extLst>
              <a:ext uri="{FF2B5EF4-FFF2-40B4-BE49-F238E27FC236}">
                <a16:creationId xmlns:a16="http://schemas.microsoft.com/office/drawing/2014/main" id="{0AE0E596-9819-4793-B3D7-3065558A9098}"/>
              </a:ext>
            </a:extLst>
          </p:cNvPr>
          <p:cNvGrpSpPr/>
          <p:nvPr/>
        </p:nvGrpSpPr>
        <p:grpSpPr>
          <a:xfrm>
            <a:off x="5003070" y="5057376"/>
            <a:ext cx="688451" cy="660226"/>
            <a:chOff x="6310917" y="1229677"/>
            <a:chExt cx="1199882" cy="1150689"/>
          </a:xfrm>
          <a:solidFill>
            <a:schemeClr val="accent2">
              <a:lumMod val="60000"/>
              <a:lumOff val="40000"/>
            </a:schemeClr>
          </a:solidFill>
        </p:grpSpPr>
        <p:sp>
          <p:nvSpPr>
            <p:cNvPr id="220" name="フローチャート: 複数書類 219">
              <a:extLst>
                <a:ext uri="{FF2B5EF4-FFF2-40B4-BE49-F238E27FC236}">
                  <a16:creationId xmlns:a16="http://schemas.microsoft.com/office/drawing/2014/main" id="{099D14DF-ADDA-4D08-878A-9147DC740697}"/>
                </a:ext>
              </a:extLst>
            </p:cNvPr>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1" name="フローチャート: 複数書類 220">
              <a:extLst>
                <a:ext uri="{FF2B5EF4-FFF2-40B4-BE49-F238E27FC236}">
                  <a16:creationId xmlns:a16="http://schemas.microsoft.com/office/drawing/2014/main" id="{1D5AB7E6-CC0C-4C38-941C-CD982AAE2F62}"/>
                </a:ext>
              </a:extLst>
            </p:cNvPr>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222" name="グループ化 23">
            <a:extLst>
              <a:ext uri="{FF2B5EF4-FFF2-40B4-BE49-F238E27FC236}">
                <a16:creationId xmlns:a16="http://schemas.microsoft.com/office/drawing/2014/main" id="{965BE7C3-BC17-4C97-A56E-FE6CDB781A9F}"/>
              </a:ext>
            </a:extLst>
          </p:cNvPr>
          <p:cNvGrpSpPr/>
          <p:nvPr/>
        </p:nvGrpSpPr>
        <p:grpSpPr>
          <a:xfrm>
            <a:off x="4997655" y="4592393"/>
            <a:ext cx="688451" cy="660226"/>
            <a:chOff x="6310917" y="1229677"/>
            <a:chExt cx="1199882" cy="1150689"/>
          </a:xfrm>
          <a:solidFill>
            <a:schemeClr val="accent1">
              <a:lumMod val="60000"/>
              <a:lumOff val="40000"/>
            </a:schemeClr>
          </a:solidFill>
        </p:grpSpPr>
        <p:sp>
          <p:nvSpPr>
            <p:cNvPr id="223" name="フローチャート: 複数書類 222">
              <a:extLst>
                <a:ext uri="{FF2B5EF4-FFF2-40B4-BE49-F238E27FC236}">
                  <a16:creationId xmlns:a16="http://schemas.microsoft.com/office/drawing/2014/main" id="{33631C76-0E3D-47F5-A043-B354E21AD661}"/>
                </a:ext>
              </a:extLst>
            </p:cNvPr>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4" name="フローチャート: 複数書類 223">
              <a:extLst>
                <a:ext uri="{FF2B5EF4-FFF2-40B4-BE49-F238E27FC236}">
                  <a16:creationId xmlns:a16="http://schemas.microsoft.com/office/drawing/2014/main" id="{D1632355-81CB-4B37-AC61-54051267AB19}"/>
                </a:ext>
              </a:extLst>
            </p:cNvPr>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225" name="グループ化 19">
            <a:extLst>
              <a:ext uri="{FF2B5EF4-FFF2-40B4-BE49-F238E27FC236}">
                <a16:creationId xmlns:a16="http://schemas.microsoft.com/office/drawing/2014/main" id="{06F88AAF-DAE8-46FF-90CB-1FF8958167B7}"/>
              </a:ext>
            </a:extLst>
          </p:cNvPr>
          <p:cNvGrpSpPr/>
          <p:nvPr/>
        </p:nvGrpSpPr>
        <p:grpSpPr>
          <a:xfrm>
            <a:off x="4982211" y="4120976"/>
            <a:ext cx="688451" cy="660226"/>
            <a:chOff x="6310917" y="1229677"/>
            <a:chExt cx="1199882" cy="1150689"/>
          </a:xfrm>
          <a:solidFill>
            <a:schemeClr val="tx2">
              <a:lumMod val="60000"/>
              <a:lumOff val="40000"/>
            </a:schemeClr>
          </a:solidFill>
        </p:grpSpPr>
        <p:sp>
          <p:nvSpPr>
            <p:cNvPr id="226" name="フローチャート: 複数書類 225">
              <a:extLst>
                <a:ext uri="{FF2B5EF4-FFF2-40B4-BE49-F238E27FC236}">
                  <a16:creationId xmlns:a16="http://schemas.microsoft.com/office/drawing/2014/main" id="{376B6C20-0A55-4D4F-8258-38780CE1568C}"/>
                </a:ext>
              </a:extLst>
            </p:cNvPr>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7" name="フローチャート: 複数書類 226">
              <a:extLst>
                <a:ext uri="{FF2B5EF4-FFF2-40B4-BE49-F238E27FC236}">
                  <a16:creationId xmlns:a16="http://schemas.microsoft.com/office/drawing/2014/main" id="{31A59DFE-A97E-475D-A1F0-F3329EF62BB3}"/>
                </a:ext>
              </a:extLst>
            </p:cNvPr>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8" name="タイトル 1">
            <a:extLst>
              <a:ext uri="{FF2B5EF4-FFF2-40B4-BE49-F238E27FC236}">
                <a16:creationId xmlns:a16="http://schemas.microsoft.com/office/drawing/2014/main" id="{26E9C967-A9DF-417A-8E8E-65F8ED21035F}"/>
              </a:ext>
            </a:extLst>
          </p:cNvPr>
          <p:cNvSpPr>
            <a:spLocks noGrp="1"/>
          </p:cNvSpPr>
          <p:nvPr>
            <p:ph type="title"/>
          </p:nvPr>
        </p:nvSpPr>
        <p:spPr>
          <a:xfrm>
            <a:off x="457200" y="274638"/>
            <a:ext cx="8218488" cy="1143000"/>
          </a:xfrm>
        </p:spPr>
        <p:txBody>
          <a:bodyPr/>
          <a:lstStyle/>
          <a:p>
            <a:r>
              <a:rPr kumimoji="1" lang="ja-JP" altLang="en-US" dirty="0"/>
              <a:t>提案手法の全体像</a:t>
            </a:r>
          </a:p>
        </p:txBody>
      </p:sp>
      <p:sp>
        <p:nvSpPr>
          <p:cNvPr id="229" name="スライド番号プレースホルダー 3">
            <a:extLst>
              <a:ext uri="{FF2B5EF4-FFF2-40B4-BE49-F238E27FC236}">
                <a16:creationId xmlns:a16="http://schemas.microsoft.com/office/drawing/2014/main" id="{73C97CD2-3EB1-4053-94B9-8DA259D423CD}"/>
              </a:ext>
            </a:extLst>
          </p:cNvPr>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27</a:t>
            </a:fld>
            <a:endParaRPr kumimoji="1" lang="ja-JP" altLang="en-US"/>
          </a:p>
        </p:txBody>
      </p:sp>
      <p:sp>
        <p:nvSpPr>
          <p:cNvPr id="230" name="Can 2">
            <a:extLst>
              <a:ext uri="{FF2B5EF4-FFF2-40B4-BE49-F238E27FC236}">
                <a16:creationId xmlns:a16="http://schemas.microsoft.com/office/drawing/2014/main" id="{97D740EE-28B7-44FB-A56C-50634619D2D8}"/>
              </a:ext>
            </a:extLst>
          </p:cNvPr>
          <p:cNvSpPr/>
          <p:nvPr/>
        </p:nvSpPr>
        <p:spPr>
          <a:xfrm>
            <a:off x="715807" y="1634326"/>
            <a:ext cx="807880" cy="1149076"/>
          </a:xfrm>
          <a:prstGeom prst="can">
            <a:avLst>
              <a:gd name="adj" fmla="val 439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dirty="0">
                <a:solidFill>
                  <a:schemeClr val="tx1"/>
                </a:solidFill>
              </a:rPr>
              <a:t>ソースコード</a:t>
            </a:r>
            <a:endParaRPr lang="en-US" dirty="0">
              <a:solidFill>
                <a:schemeClr val="tx1"/>
              </a:solidFill>
            </a:endParaRPr>
          </a:p>
        </p:txBody>
      </p:sp>
      <p:sp>
        <p:nvSpPr>
          <p:cNvPr id="231" name="Right Arrow 39">
            <a:extLst>
              <a:ext uri="{FF2B5EF4-FFF2-40B4-BE49-F238E27FC236}">
                <a16:creationId xmlns:a16="http://schemas.microsoft.com/office/drawing/2014/main" id="{C482C36E-1A59-47AF-9BA3-E4F9176336A7}"/>
              </a:ext>
            </a:extLst>
          </p:cNvPr>
          <p:cNvSpPr/>
          <p:nvPr/>
        </p:nvSpPr>
        <p:spPr>
          <a:xfrm>
            <a:off x="1641460" y="2036489"/>
            <a:ext cx="1907942" cy="48510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solidFill>
                <a:schemeClr val="tx1"/>
              </a:solidFill>
            </a:endParaRPr>
          </a:p>
        </p:txBody>
      </p:sp>
      <p:grpSp>
        <p:nvGrpSpPr>
          <p:cNvPr id="232" name="グループ化 231">
            <a:extLst>
              <a:ext uri="{FF2B5EF4-FFF2-40B4-BE49-F238E27FC236}">
                <a16:creationId xmlns:a16="http://schemas.microsoft.com/office/drawing/2014/main" id="{F9F25064-61D1-4932-8916-1B76D44ED93A}"/>
              </a:ext>
            </a:extLst>
          </p:cNvPr>
          <p:cNvGrpSpPr/>
          <p:nvPr/>
        </p:nvGrpSpPr>
        <p:grpSpPr>
          <a:xfrm>
            <a:off x="5169115" y="3023393"/>
            <a:ext cx="2122697" cy="1116810"/>
            <a:chOff x="601089" y="5176395"/>
            <a:chExt cx="2122697" cy="1116809"/>
          </a:xfrm>
        </p:grpSpPr>
        <p:sp>
          <p:nvSpPr>
            <p:cNvPr id="233" name="テキスト ボックス 232">
              <a:extLst>
                <a:ext uri="{FF2B5EF4-FFF2-40B4-BE49-F238E27FC236}">
                  <a16:creationId xmlns:a16="http://schemas.microsoft.com/office/drawing/2014/main" id="{08318CEB-114C-4918-8905-F99D89C0862F}"/>
                </a:ext>
              </a:extLst>
            </p:cNvPr>
            <p:cNvSpPr txBox="1"/>
            <p:nvPr/>
          </p:nvSpPr>
          <p:spPr>
            <a:xfrm>
              <a:off x="601089" y="5369875"/>
              <a:ext cx="2122697" cy="923329"/>
            </a:xfrm>
            <a:prstGeom prst="rect">
              <a:avLst/>
            </a:prstGeom>
            <a:noFill/>
          </p:spPr>
          <p:txBody>
            <a:bodyPr wrap="none" rtlCol="0">
              <a:spAutoFit/>
            </a:bodyPr>
            <a:lstStyle/>
            <a:p>
              <a:pPr algn="ctr"/>
              <a:endParaRPr lang="en-US" altLang="ja-JP" dirty="0"/>
            </a:p>
            <a:p>
              <a:pPr algn="ctr"/>
              <a:r>
                <a:rPr lang="ja-JP" altLang="en-US" dirty="0"/>
                <a:t>語彙ベクトルと</a:t>
              </a:r>
              <a:endParaRPr lang="en-US" altLang="ja-JP" dirty="0"/>
            </a:p>
            <a:p>
              <a:pPr algn="ctr"/>
              <a:r>
                <a:rPr lang="ja-JP" altLang="en-US" dirty="0"/>
                <a:t>構造ベクトルの作成</a:t>
              </a:r>
            </a:p>
          </p:txBody>
        </p:sp>
        <p:grpSp>
          <p:nvGrpSpPr>
            <p:cNvPr id="234" name="グループ化 105">
              <a:extLst>
                <a:ext uri="{FF2B5EF4-FFF2-40B4-BE49-F238E27FC236}">
                  <a16:creationId xmlns:a16="http://schemas.microsoft.com/office/drawing/2014/main" id="{4B590EA3-723F-4DD7-BBFC-0AE6DD67EB9C}"/>
                </a:ext>
              </a:extLst>
            </p:cNvPr>
            <p:cNvGrpSpPr/>
            <p:nvPr/>
          </p:nvGrpSpPr>
          <p:grpSpPr>
            <a:xfrm>
              <a:off x="1464838" y="5176395"/>
              <a:ext cx="452387" cy="452387"/>
              <a:chOff x="801868" y="2156059"/>
              <a:chExt cx="452387" cy="452387"/>
            </a:xfrm>
            <a:solidFill>
              <a:schemeClr val="accent1">
                <a:lumMod val="90000"/>
              </a:schemeClr>
            </a:solidFill>
          </p:grpSpPr>
          <p:sp>
            <p:nvSpPr>
              <p:cNvPr id="235" name="円/楕円 38">
                <a:extLst>
                  <a:ext uri="{FF2B5EF4-FFF2-40B4-BE49-F238E27FC236}">
                    <a16:creationId xmlns:a16="http://schemas.microsoft.com/office/drawing/2014/main" id="{A569DE71-F954-4ED5-930A-61156F852463}"/>
                  </a:ext>
                </a:extLst>
              </p:cNvPr>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テキスト ボックス 235">
                <a:extLst>
                  <a:ext uri="{FF2B5EF4-FFF2-40B4-BE49-F238E27FC236}">
                    <a16:creationId xmlns:a16="http://schemas.microsoft.com/office/drawing/2014/main" id="{F7607479-59C0-4207-BE6C-965199B7F57E}"/>
                  </a:ext>
                </a:extLst>
              </p:cNvPr>
              <p:cNvSpPr txBox="1"/>
              <p:nvPr/>
            </p:nvSpPr>
            <p:spPr>
              <a:xfrm>
                <a:off x="865598" y="2197586"/>
                <a:ext cx="324252" cy="369332"/>
              </a:xfrm>
              <a:prstGeom prst="rect">
                <a:avLst/>
              </a:prstGeom>
              <a:noFill/>
            </p:spPr>
            <p:txBody>
              <a:bodyPr wrap="square" rtlCol="0">
                <a:spAutoFit/>
              </a:bodyPr>
              <a:lstStyle/>
              <a:p>
                <a:pPr algn="ctr"/>
                <a:r>
                  <a:rPr lang="en-US" altLang="ja-JP" dirty="0"/>
                  <a:t>2</a:t>
                </a:r>
                <a:endParaRPr lang="ja-JP" altLang="en-US" dirty="0"/>
              </a:p>
            </p:txBody>
          </p:sp>
        </p:grpSp>
      </p:grpSp>
      <p:sp>
        <p:nvSpPr>
          <p:cNvPr id="237" name="フローチャート: 準備 236">
            <a:extLst>
              <a:ext uri="{FF2B5EF4-FFF2-40B4-BE49-F238E27FC236}">
                <a16:creationId xmlns:a16="http://schemas.microsoft.com/office/drawing/2014/main" id="{9284CC4A-811B-43A0-9683-1F299B606973}"/>
              </a:ext>
            </a:extLst>
          </p:cNvPr>
          <p:cNvSpPr/>
          <p:nvPr/>
        </p:nvSpPr>
        <p:spPr>
          <a:xfrm>
            <a:off x="1753019" y="1807716"/>
            <a:ext cx="1464069" cy="924254"/>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grpSp>
        <p:nvGrpSpPr>
          <p:cNvPr id="238" name="グループ化 237">
            <a:extLst>
              <a:ext uri="{FF2B5EF4-FFF2-40B4-BE49-F238E27FC236}">
                <a16:creationId xmlns:a16="http://schemas.microsoft.com/office/drawing/2014/main" id="{B59603D3-AFF4-4849-97C5-791E1612A5B8}"/>
              </a:ext>
            </a:extLst>
          </p:cNvPr>
          <p:cNvGrpSpPr/>
          <p:nvPr/>
        </p:nvGrpSpPr>
        <p:grpSpPr>
          <a:xfrm>
            <a:off x="1338746" y="3038673"/>
            <a:ext cx="2292614" cy="839812"/>
            <a:chOff x="516133" y="5176395"/>
            <a:chExt cx="2292613" cy="839813"/>
          </a:xfrm>
        </p:grpSpPr>
        <p:sp>
          <p:nvSpPr>
            <p:cNvPr id="239" name="テキスト ボックス 238">
              <a:extLst>
                <a:ext uri="{FF2B5EF4-FFF2-40B4-BE49-F238E27FC236}">
                  <a16:creationId xmlns:a16="http://schemas.microsoft.com/office/drawing/2014/main" id="{5ACE8303-D74F-4EBB-A956-45A0A78E651B}"/>
                </a:ext>
              </a:extLst>
            </p:cNvPr>
            <p:cNvSpPr txBox="1"/>
            <p:nvPr/>
          </p:nvSpPr>
          <p:spPr>
            <a:xfrm>
              <a:off x="516133" y="5369876"/>
              <a:ext cx="2292613" cy="646332"/>
            </a:xfrm>
            <a:prstGeom prst="rect">
              <a:avLst/>
            </a:prstGeom>
            <a:noFill/>
          </p:spPr>
          <p:txBody>
            <a:bodyPr wrap="none" rtlCol="0">
              <a:spAutoFit/>
            </a:bodyPr>
            <a:lstStyle/>
            <a:p>
              <a:pPr algn="ctr"/>
              <a:endParaRPr lang="en-US" altLang="ja-JP" dirty="0"/>
            </a:p>
            <a:p>
              <a:pPr algn="ctr"/>
              <a:r>
                <a:rPr lang="ja-JP" altLang="en-US" dirty="0"/>
                <a:t>ソースコードの前処理</a:t>
              </a:r>
            </a:p>
          </p:txBody>
        </p:sp>
        <p:grpSp>
          <p:nvGrpSpPr>
            <p:cNvPr id="240" name="グループ化 105">
              <a:extLst>
                <a:ext uri="{FF2B5EF4-FFF2-40B4-BE49-F238E27FC236}">
                  <a16:creationId xmlns:a16="http://schemas.microsoft.com/office/drawing/2014/main" id="{3902098E-8FA8-44CC-A4D1-846AFA3F4CA8}"/>
                </a:ext>
              </a:extLst>
            </p:cNvPr>
            <p:cNvGrpSpPr/>
            <p:nvPr/>
          </p:nvGrpSpPr>
          <p:grpSpPr>
            <a:xfrm>
              <a:off x="1464838" y="5176395"/>
              <a:ext cx="452387" cy="452387"/>
              <a:chOff x="801868" y="2156059"/>
              <a:chExt cx="452387" cy="452387"/>
            </a:xfrm>
            <a:solidFill>
              <a:schemeClr val="accent1">
                <a:lumMod val="90000"/>
              </a:schemeClr>
            </a:solidFill>
          </p:grpSpPr>
          <p:sp>
            <p:nvSpPr>
              <p:cNvPr id="241" name="円/楕円 38">
                <a:extLst>
                  <a:ext uri="{FF2B5EF4-FFF2-40B4-BE49-F238E27FC236}">
                    <a16:creationId xmlns:a16="http://schemas.microsoft.com/office/drawing/2014/main" id="{6FD92F79-2F77-46A1-B0B7-373303FEF840}"/>
                  </a:ext>
                </a:extLst>
              </p:cNvPr>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2" name="テキスト ボックス 241">
                <a:extLst>
                  <a:ext uri="{FF2B5EF4-FFF2-40B4-BE49-F238E27FC236}">
                    <a16:creationId xmlns:a16="http://schemas.microsoft.com/office/drawing/2014/main" id="{BB38D4FE-3891-459B-AAF4-435F0581CBF8}"/>
                  </a:ext>
                </a:extLst>
              </p:cNvPr>
              <p:cNvSpPr txBox="1"/>
              <p:nvPr/>
            </p:nvSpPr>
            <p:spPr>
              <a:xfrm>
                <a:off x="893851" y="2197586"/>
                <a:ext cx="295998" cy="369333"/>
              </a:xfrm>
              <a:prstGeom prst="rect">
                <a:avLst/>
              </a:prstGeom>
              <a:noFill/>
            </p:spPr>
            <p:txBody>
              <a:bodyPr wrap="square" rtlCol="0">
                <a:spAutoFit/>
              </a:bodyPr>
              <a:lstStyle/>
              <a:p>
                <a:pPr algn="ctr"/>
                <a:r>
                  <a:rPr lang="en-US" altLang="ja-JP" dirty="0"/>
                  <a:t>1</a:t>
                </a:r>
                <a:endParaRPr lang="ja-JP" altLang="en-US" dirty="0"/>
              </a:p>
            </p:txBody>
          </p:sp>
        </p:grpSp>
      </p:grpSp>
      <p:sp>
        <p:nvSpPr>
          <p:cNvPr id="243" name="Right Arrow 39">
            <a:extLst>
              <a:ext uri="{FF2B5EF4-FFF2-40B4-BE49-F238E27FC236}">
                <a16:creationId xmlns:a16="http://schemas.microsoft.com/office/drawing/2014/main" id="{373815F5-068A-4BA3-A994-4BF6FF3756CE}"/>
              </a:ext>
            </a:extLst>
          </p:cNvPr>
          <p:cNvSpPr/>
          <p:nvPr/>
        </p:nvSpPr>
        <p:spPr>
          <a:xfrm>
            <a:off x="5346357" y="2017636"/>
            <a:ext cx="1967207" cy="48510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solidFill>
                <a:schemeClr val="tx1"/>
              </a:solidFill>
            </a:endParaRPr>
          </a:p>
        </p:txBody>
      </p:sp>
      <p:grpSp>
        <p:nvGrpSpPr>
          <p:cNvPr id="244" name="Group 130">
            <a:extLst>
              <a:ext uri="{FF2B5EF4-FFF2-40B4-BE49-F238E27FC236}">
                <a16:creationId xmlns:a16="http://schemas.microsoft.com/office/drawing/2014/main" id="{7A8743DB-07CE-4632-8F6D-73F59ABA6D30}"/>
              </a:ext>
            </a:extLst>
          </p:cNvPr>
          <p:cNvGrpSpPr>
            <a:grpSpLocks/>
          </p:cNvGrpSpPr>
          <p:nvPr/>
        </p:nvGrpSpPr>
        <p:grpSpPr bwMode="auto">
          <a:xfrm>
            <a:off x="5555462" y="1574393"/>
            <a:ext cx="1392538" cy="1355645"/>
            <a:chOff x="285" y="2897"/>
            <a:chExt cx="1020" cy="1021"/>
          </a:xfrm>
          <a:solidFill>
            <a:schemeClr val="bg1">
              <a:lumMod val="75000"/>
            </a:schemeClr>
          </a:solidFill>
        </p:grpSpPr>
        <p:grpSp>
          <p:nvGrpSpPr>
            <p:cNvPr id="245" name="Group 131">
              <a:extLst>
                <a:ext uri="{FF2B5EF4-FFF2-40B4-BE49-F238E27FC236}">
                  <a16:creationId xmlns:a16="http://schemas.microsoft.com/office/drawing/2014/main" id="{6AD386AD-D3AD-48E1-9D6A-9ED1205E53F1}"/>
                </a:ext>
              </a:extLst>
            </p:cNvPr>
            <p:cNvGrpSpPr>
              <a:grpSpLocks/>
            </p:cNvGrpSpPr>
            <p:nvPr/>
          </p:nvGrpSpPr>
          <p:grpSpPr bwMode="auto">
            <a:xfrm>
              <a:off x="285" y="2897"/>
              <a:ext cx="1020" cy="1021"/>
              <a:chOff x="2053" y="242"/>
              <a:chExt cx="1701" cy="1702"/>
            </a:xfrm>
            <a:grpFill/>
          </p:grpSpPr>
          <p:grpSp>
            <p:nvGrpSpPr>
              <p:cNvPr id="260" name="Group 132">
                <a:extLst>
                  <a:ext uri="{FF2B5EF4-FFF2-40B4-BE49-F238E27FC236}">
                    <a16:creationId xmlns:a16="http://schemas.microsoft.com/office/drawing/2014/main" id="{86F82339-F34D-4668-BDC1-7BAF292EF316}"/>
                  </a:ext>
                </a:extLst>
              </p:cNvPr>
              <p:cNvGrpSpPr>
                <a:grpSpLocks/>
              </p:cNvGrpSpPr>
              <p:nvPr/>
            </p:nvGrpSpPr>
            <p:grpSpPr bwMode="auto">
              <a:xfrm>
                <a:off x="2677" y="242"/>
                <a:ext cx="452" cy="1701"/>
                <a:chOff x="2553" y="2160"/>
                <a:chExt cx="567" cy="1701"/>
              </a:xfrm>
              <a:grpFill/>
            </p:grpSpPr>
            <p:sp>
              <p:nvSpPr>
                <p:cNvPr id="271" name="AutoShape 133">
                  <a:extLst>
                    <a:ext uri="{FF2B5EF4-FFF2-40B4-BE49-F238E27FC236}">
                      <a16:creationId xmlns:a16="http://schemas.microsoft.com/office/drawing/2014/main" id="{5C107ECA-0F2D-4F03-84D9-4A07299AF93D}"/>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72" name="AutoShape 134">
                  <a:extLst>
                    <a:ext uri="{FF2B5EF4-FFF2-40B4-BE49-F238E27FC236}">
                      <a16:creationId xmlns:a16="http://schemas.microsoft.com/office/drawing/2014/main" id="{90209507-D000-438B-A4FF-963DE0D04666}"/>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61" name="Group 135">
                <a:extLst>
                  <a:ext uri="{FF2B5EF4-FFF2-40B4-BE49-F238E27FC236}">
                    <a16:creationId xmlns:a16="http://schemas.microsoft.com/office/drawing/2014/main" id="{962060B3-F97B-421B-8D60-583A6FB9F1CB}"/>
                  </a:ext>
                </a:extLst>
              </p:cNvPr>
              <p:cNvGrpSpPr>
                <a:grpSpLocks/>
              </p:cNvGrpSpPr>
              <p:nvPr/>
            </p:nvGrpSpPr>
            <p:grpSpPr bwMode="auto">
              <a:xfrm rot="5400000">
                <a:off x="2678" y="242"/>
                <a:ext cx="452" cy="1701"/>
                <a:chOff x="2553" y="2160"/>
                <a:chExt cx="567" cy="1701"/>
              </a:xfrm>
              <a:grpFill/>
            </p:grpSpPr>
            <p:sp>
              <p:nvSpPr>
                <p:cNvPr id="269" name="AutoShape 136">
                  <a:extLst>
                    <a:ext uri="{FF2B5EF4-FFF2-40B4-BE49-F238E27FC236}">
                      <a16:creationId xmlns:a16="http://schemas.microsoft.com/office/drawing/2014/main" id="{6240C604-D10F-45D8-8272-4E17BC682B6B}"/>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70" name="AutoShape 137">
                  <a:extLst>
                    <a:ext uri="{FF2B5EF4-FFF2-40B4-BE49-F238E27FC236}">
                      <a16:creationId xmlns:a16="http://schemas.microsoft.com/office/drawing/2014/main" id="{D4D400D1-B493-4909-BAFF-8829C32B4185}"/>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62" name="Group 138">
                <a:extLst>
                  <a:ext uri="{FF2B5EF4-FFF2-40B4-BE49-F238E27FC236}">
                    <a16:creationId xmlns:a16="http://schemas.microsoft.com/office/drawing/2014/main" id="{CF0C7A15-EB6E-47AE-9F04-7FC3C353AC17}"/>
                  </a:ext>
                </a:extLst>
              </p:cNvPr>
              <p:cNvGrpSpPr>
                <a:grpSpLocks/>
              </p:cNvGrpSpPr>
              <p:nvPr/>
            </p:nvGrpSpPr>
            <p:grpSpPr bwMode="auto">
              <a:xfrm rot="-2700000">
                <a:off x="2677" y="243"/>
                <a:ext cx="452" cy="1701"/>
                <a:chOff x="2553" y="2160"/>
                <a:chExt cx="567" cy="1701"/>
              </a:xfrm>
              <a:grpFill/>
            </p:grpSpPr>
            <p:sp>
              <p:nvSpPr>
                <p:cNvPr id="267" name="AutoShape 139">
                  <a:extLst>
                    <a:ext uri="{FF2B5EF4-FFF2-40B4-BE49-F238E27FC236}">
                      <a16:creationId xmlns:a16="http://schemas.microsoft.com/office/drawing/2014/main" id="{CA6244A7-2004-4FF0-A65F-B33AF7C153A6}"/>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68" name="AutoShape 140">
                  <a:extLst>
                    <a:ext uri="{FF2B5EF4-FFF2-40B4-BE49-F238E27FC236}">
                      <a16:creationId xmlns:a16="http://schemas.microsoft.com/office/drawing/2014/main" id="{765D4770-9BCD-4284-8D7E-C829FFFAEFD7}"/>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63" name="Group 141">
                <a:extLst>
                  <a:ext uri="{FF2B5EF4-FFF2-40B4-BE49-F238E27FC236}">
                    <a16:creationId xmlns:a16="http://schemas.microsoft.com/office/drawing/2014/main" id="{1A4B0EAA-4392-4CE4-910C-EBF7D135581E}"/>
                  </a:ext>
                </a:extLst>
              </p:cNvPr>
              <p:cNvGrpSpPr>
                <a:grpSpLocks/>
              </p:cNvGrpSpPr>
              <p:nvPr/>
            </p:nvGrpSpPr>
            <p:grpSpPr bwMode="auto">
              <a:xfrm rot="2700000">
                <a:off x="2678" y="242"/>
                <a:ext cx="452" cy="1701"/>
                <a:chOff x="2553" y="2160"/>
                <a:chExt cx="567" cy="1701"/>
              </a:xfrm>
              <a:grpFill/>
            </p:grpSpPr>
            <p:sp>
              <p:nvSpPr>
                <p:cNvPr id="265" name="AutoShape 142">
                  <a:extLst>
                    <a:ext uri="{FF2B5EF4-FFF2-40B4-BE49-F238E27FC236}">
                      <a16:creationId xmlns:a16="http://schemas.microsoft.com/office/drawing/2014/main" id="{106C694A-EEE2-4058-8EB1-67EDB2C33186}"/>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66" name="AutoShape 143">
                  <a:extLst>
                    <a:ext uri="{FF2B5EF4-FFF2-40B4-BE49-F238E27FC236}">
                      <a16:creationId xmlns:a16="http://schemas.microsoft.com/office/drawing/2014/main" id="{01044174-4450-4AF8-A68B-26735894FEED}"/>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264" name="Oval 144">
                <a:extLst>
                  <a:ext uri="{FF2B5EF4-FFF2-40B4-BE49-F238E27FC236}">
                    <a16:creationId xmlns:a16="http://schemas.microsoft.com/office/drawing/2014/main" id="{86DD2DD1-9961-43B5-BF7B-EFBD81D7A6DF}"/>
                  </a:ext>
                </a:extLst>
              </p:cNvPr>
              <p:cNvSpPr>
                <a:spLocks noChangeArrowheads="1"/>
              </p:cNvSpPr>
              <p:nvPr/>
            </p:nvSpPr>
            <p:spPr bwMode="auto">
              <a:xfrm>
                <a:off x="2224" y="413"/>
                <a:ext cx="1338" cy="1338"/>
              </a:xfrm>
              <a:prstGeom prst="ellips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46" name="Group 145">
              <a:extLst>
                <a:ext uri="{FF2B5EF4-FFF2-40B4-BE49-F238E27FC236}">
                  <a16:creationId xmlns:a16="http://schemas.microsoft.com/office/drawing/2014/main" id="{E27A2643-1A0E-4738-A99B-40050377B113}"/>
                </a:ext>
              </a:extLst>
            </p:cNvPr>
            <p:cNvGrpSpPr>
              <a:grpSpLocks/>
            </p:cNvGrpSpPr>
            <p:nvPr/>
          </p:nvGrpSpPr>
          <p:grpSpPr bwMode="auto">
            <a:xfrm>
              <a:off x="285" y="2897"/>
              <a:ext cx="1020" cy="1021"/>
              <a:chOff x="2053" y="242"/>
              <a:chExt cx="1701" cy="1702"/>
            </a:xfrm>
            <a:grpFill/>
          </p:grpSpPr>
          <p:grpSp>
            <p:nvGrpSpPr>
              <p:cNvPr id="247" name="Group 146">
                <a:extLst>
                  <a:ext uri="{FF2B5EF4-FFF2-40B4-BE49-F238E27FC236}">
                    <a16:creationId xmlns:a16="http://schemas.microsoft.com/office/drawing/2014/main" id="{257D6570-FACB-48D3-9B2A-ABF9BB8F0DC4}"/>
                  </a:ext>
                </a:extLst>
              </p:cNvPr>
              <p:cNvGrpSpPr>
                <a:grpSpLocks/>
              </p:cNvGrpSpPr>
              <p:nvPr/>
            </p:nvGrpSpPr>
            <p:grpSpPr bwMode="auto">
              <a:xfrm>
                <a:off x="2677" y="242"/>
                <a:ext cx="452" cy="1701"/>
                <a:chOff x="2553" y="2160"/>
                <a:chExt cx="567" cy="1701"/>
              </a:xfrm>
              <a:grpFill/>
            </p:grpSpPr>
            <p:sp>
              <p:nvSpPr>
                <p:cNvPr id="258" name="AutoShape 147">
                  <a:extLst>
                    <a:ext uri="{FF2B5EF4-FFF2-40B4-BE49-F238E27FC236}">
                      <a16:creationId xmlns:a16="http://schemas.microsoft.com/office/drawing/2014/main" id="{B9B23A82-6328-4387-89FF-075E168E69CC}"/>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59" name="AutoShape 148">
                  <a:extLst>
                    <a:ext uri="{FF2B5EF4-FFF2-40B4-BE49-F238E27FC236}">
                      <a16:creationId xmlns:a16="http://schemas.microsoft.com/office/drawing/2014/main" id="{726F5EE4-FD60-47F3-8ED0-F310111EF79F}"/>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48" name="Group 149">
                <a:extLst>
                  <a:ext uri="{FF2B5EF4-FFF2-40B4-BE49-F238E27FC236}">
                    <a16:creationId xmlns:a16="http://schemas.microsoft.com/office/drawing/2014/main" id="{5FB31017-47A2-445E-B51C-064D2B29D485}"/>
                  </a:ext>
                </a:extLst>
              </p:cNvPr>
              <p:cNvGrpSpPr>
                <a:grpSpLocks/>
              </p:cNvGrpSpPr>
              <p:nvPr/>
            </p:nvGrpSpPr>
            <p:grpSpPr bwMode="auto">
              <a:xfrm rot="5400000">
                <a:off x="2678" y="242"/>
                <a:ext cx="452" cy="1701"/>
                <a:chOff x="2553" y="2160"/>
                <a:chExt cx="567" cy="1701"/>
              </a:xfrm>
              <a:grpFill/>
            </p:grpSpPr>
            <p:sp>
              <p:nvSpPr>
                <p:cNvPr id="256" name="AutoShape 150">
                  <a:extLst>
                    <a:ext uri="{FF2B5EF4-FFF2-40B4-BE49-F238E27FC236}">
                      <a16:creationId xmlns:a16="http://schemas.microsoft.com/office/drawing/2014/main" id="{F1E3F7A8-90AB-492F-976B-DA108DFE922D}"/>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57" name="AutoShape 151">
                  <a:extLst>
                    <a:ext uri="{FF2B5EF4-FFF2-40B4-BE49-F238E27FC236}">
                      <a16:creationId xmlns:a16="http://schemas.microsoft.com/office/drawing/2014/main" id="{32659889-ACAA-4916-885F-A659EF480EA6}"/>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49" name="Group 152">
                <a:extLst>
                  <a:ext uri="{FF2B5EF4-FFF2-40B4-BE49-F238E27FC236}">
                    <a16:creationId xmlns:a16="http://schemas.microsoft.com/office/drawing/2014/main" id="{DFB665C6-B4F7-4920-8D98-EDE86EDFD506}"/>
                  </a:ext>
                </a:extLst>
              </p:cNvPr>
              <p:cNvGrpSpPr>
                <a:grpSpLocks/>
              </p:cNvGrpSpPr>
              <p:nvPr/>
            </p:nvGrpSpPr>
            <p:grpSpPr bwMode="auto">
              <a:xfrm rot="-2700000">
                <a:off x="2677" y="243"/>
                <a:ext cx="452" cy="1701"/>
                <a:chOff x="2553" y="2160"/>
                <a:chExt cx="567" cy="1701"/>
              </a:xfrm>
              <a:grpFill/>
            </p:grpSpPr>
            <p:sp>
              <p:nvSpPr>
                <p:cNvPr id="254" name="AutoShape 153">
                  <a:extLst>
                    <a:ext uri="{FF2B5EF4-FFF2-40B4-BE49-F238E27FC236}">
                      <a16:creationId xmlns:a16="http://schemas.microsoft.com/office/drawing/2014/main" id="{DAEDAF89-C20B-4CE8-A3D2-F9F5B5CC31C5}"/>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55" name="AutoShape 154">
                  <a:extLst>
                    <a:ext uri="{FF2B5EF4-FFF2-40B4-BE49-F238E27FC236}">
                      <a16:creationId xmlns:a16="http://schemas.microsoft.com/office/drawing/2014/main" id="{23E5C99B-E328-4E77-933F-48108FE958AE}"/>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250" name="Group 155">
                <a:extLst>
                  <a:ext uri="{FF2B5EF4-FFF2-40B4-BE49-F238E27FC236}">
                    <a16:creationId xmlns:a16="http://schemas.microsoft.com/office/drawing/2014/main" id="{3C4A30DD-EFE0-48EA-96F5-EE2900FAE685}"/>
                  </a:ext>
                </a:extLst>
              </p:cNvPr>
              <p:cNvGrpSpPr>
                <a:grpSpLocks/>
              </p:cNvGrpSpPr>
              <p:nvPr/>
            </p:nvGrpSpPr>
            <p:grpSpPr bwMode="auto">
              <a:xfrm rot="2700000">
                <a:off x="2678" y="242"/>
                <a:ext cx="452" cy="1701"/>
                <a:chOff x="2553" y="2160"/>
                <a:chExt cx="567" cy="1701"/>
              </a:xfrm>
              <a:grpFill/>
            </p:grpSpPr>
            <p:sp>
              <p:nvSpPr>
                <p:cNvPr id="252" name="AutoShape 156">
                  <a:extLst>
                    <a:ext uri="{FF2B5EF4-FFF2-40B4-BE49-F238E27FC236}">
                      <a16:creationId xmlns:a16="http://schemas.microsoft.com/office/drawing/2014/main" id="{3B608EAB-5724-4CDC-B2EC-5B7B0F01D393}"/>
                    </a:ext>
                  </a:extLst>
                </p:cNvPr>
                <p:cNvSpPr>
                  <a:spLocks noChangeArrowheads="1"/>
                </p:cNvSpPr>
                <p:nvPr/>
              </p:nvSpPr>
              <p:spPr bwMode="auto">
                <a:xfrm>
                  <a:off x="2553" y="3578"/>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253" name="AutoShape 157">
                  <a:extLst>
                    <a:ext uri="{FF2B5EF4-FFF2-40B4-BE49-F238E27FC236}">
                      <a16:creationId xmlns:a16="http://schemas.microsoft.com/office/drawing/2014/main" id="{249FC7A9-5B21-44F5-AA4A-9FADBC07D0E7}"/>
                    </a:ext>
                  </a:extLst>
                </p:cNvPr>
                <p:cNvSpPr>
                  <a:spLocks noChangeArrowheads="1"/>
                </p:cNvSpPr>
                <p:nvPr/>
              </p:nvSpPr>
              <p:spPr bwMode="auto">
                <a:xfrm rot="10800000">
                  <a:off x="2553" y="2160"/>
                  <a:ext cx="567" cy="283"/>
                </a:xfrm>
                <a:custGeom>
                  <a:avLst/>
                  <a:gdLst>
                    <a:gd name="G0" fmla="+- 2590 0 0"/>
                    <a:gd name="G1" fmla="+- 21600 0 2590"/>
                    <a:gd name="G2" fmla="*/ 2590 1 2"/>
                    <a:gd name="G3" fmla="+- 21600 0 G2"/>
                    <a:gd name="G4" fmla="+/ 2590 21600 2"/>
                    <a:gd name="G5" fmla="+/ G1 0 2"/>
                    <a:gd name="G6" fmla="*/ 21600 21600 2590"/>
                    <a:gd name="G7" fmla="*/ G6 1 2"/>
                    <a:gd name="G8" fmla="+- 21600 0 G7"/>
                    <a:gd name="G9" fmla="*/ 21600 1 2"/>
                    <a:gd name="G10" fmla="+- 2590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90" y="21600"/>
                      </a:lnTo>
                      <a:lnTo>
                        <a:pt x="19010" y="21600"/>
                      </a:lnTo>
                      <a:lnTo>
                        <a:pt x="21600" y="0"/>
                      </a:lnTo>
                      <a:close/>
                    </a:path>
                  </a:pathLst>
                </a:cu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251" name="Oval 158">
                <a:extLst>
                  <a:ext uri="{FF2B5EF4-FFF2-40B4-BE49-F238E27FC236}">
                    <a16:creationId xmlns:a16="http://schemas.microsoft.com/office/drawing/2014/main" id="{2121F70E-7820-4B75-BC48-064C9DD282B0}"/>
                  </a:ext>
                </a:extLst>
              </p:cNvPr>
              <p:cNvSpPr>
                <a:spLocks noChangeArrowheads="1"/>
              </p:cNvSpPr>
              <p:nvPr/>
            </p:nvSpPr>
            <p:spPr bwMode="auto">
              <a:xfrm>
                <a:off x="2224" y="413"/>
                <a:ext cx="1338" cy="1338"/>
              </a:xfrm>
              <a:prstGeom prst="ellipse">
                <a:avLst/>
              </a:prstGeom>
              <a:grp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endParaRPr lang="en-US" altLang="ja-JP" sz="1600" dirty="0"/>
              </a:p>
            </p:txBody>
          </p:sp>
        </p:grpSp>
      </p:grpSp>
      <p:grpSp>
        <p:nvGrpSpPr>
          <p:cNvPr id="273" name="グループ化 272">
            <a:extLst>
              <a:ext uri="{FF2B5EF4-FFF2-40B4-BE49-F238E27FC236}">
                <a16:creationId xmlns:a16="http://schemas.microsoft.com/office/drawing/2014/main" id="{EA7C1AFA-33D9-49CD-9BC1-FC24CD4F84F9}"/>
              </a:ext>
            </a:extLst>
          </p:cNvPr>
          <p:cNvGrpSpPr/>
          <p:nvPr/>
        </p:nvGrpSpPr>
        <p:grpSpPr>
          <a:xfrm>
            <a:off x="7441612" y="1759626"/>
            <a:ext cx="1551526" cy="940858"/>
            <a:chOff x="862065" y="3992303"/>
            <a:chExt cx="1637804" cy="1217650"/>
          </a:xfrm>
        </p:grpSpPr>
        <p:sp>
          <p:nvSpPr>
            <p:cNvPr id="274" name="メモ 48">
              <a:extLst>
                <a:ext uri="{FF2B5EF4-FFF2-40B4-BE49-F238E27FC236}">
                  <a16:creationId xmlns:a16="http://schemas.microsoft.com/office/drawing/2014/main" id="{44871029-0909-418C-B9B5-08CBAC3BF269}"/>
                </a:ext>
              </a:extLst>
            </p:cNvPr>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75" name="メモ 49">
              <a:extLst>
                <a:ext uri="{FF2B5EF4-FFF2-40B4-BE49-F238E27FC236}">
                  <a16:creationId xmlns:a16="http://schemas.microsoft.com/office/drawing/2014/main" id="{5ED8B5D1-4AE2-4707-A840-3D1D3D9195BA}"/>
                </a:ext>
              </a:extLst>
            </p:cNvPr>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76" name="メモ 50">
              <a:extLst>
                <a:ext uri="{FF2B5EF4-FFF2-40B4-BE49-F238E27FC236}">
                  <a16:creationId xmlns:a16="http://schemas.microsoft.com/office/drawing/2014/main" id="{3C037B35-9E7A-42E9-AE3E-7A7B2065FA8F}"/>
                </a:ext>
              </a:extLst>
            </p:cNvPr>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77" name="メモ 51">
              <a:extLst>
                <a:ext uri="{FF2B5EF4-FFF2-40B4-BE49-F238E27FC236}">
                  <a16:creationId xmlns:a16="http://schemas.microsoft.com/office/drawing/2014/main" id="{893444BB-DE8B-417C-8816-3296B233FE59}"/>
                </a:ext>
              </a:extLst>
            </p:cNvPr>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grpSp>
        <p:nvGrpSpPr>
          <p:cNvPr id="278" name="グループ化 277">
            <a:extLst>
              <a:ext uri="{FF2B5EF4-FFF2-40B4-BE49-F238E27FC236}">
                <a16:creationId xmlns:a16="http://schemas.microsoft.com/office/drawing/2014/main" id="{C2E0CCFB-F100-4923-BD47-15CB2B3082EC}"/>
              </a:ext>
            </a:extLst>
          </p:cNvPr>
          <p:cNvGrpSpPr/>
          <p:nvPr/>
        </p:nvGrpSpPr>
        <p:grpSpPr>
          <a:xfrm>
            <a:off x="7630243" y="1945806"/>
            <a:ext cx="1348677" cy="648075"/>
            <a:chOff x="3971843" y="4822377"/>
            <a:chExt cx="1348676" cy="936400"/>
          </a:xfrm>
        </p:grpSpPr>
        <p:sp>
          <p:nvSpPr>
            <p:cNvPr id="279" name="正方形/長方形 278">
              <a:extLst>
                <a:ext uri="{FF2B5EF4-FFF2-40B4-BE49-F238E27FC236}">
                  <a16:creationId xmlns:a16="http://schemas.microsoft.com/office/drawing/2014/main" id="{9851D6BF-6B0C-47E5-9844-1AE6A859DA70}"/>
                </a:ext>
              </a:extLst>
            </p:cNvPr>
            <p:cNvSpPr/>
            <p:nvPr/>
          </p:nvSpPr>
          <p:spPr>
            <a:xfrm>
              <a:off x="3971843" y="4822377"/>
              <a:ext cx="1315892" cy="936400"/>
            </a:xfrm>
            <a:prstGeom prst="rect">
              <a:avLst/>
            </a:prstGeom>
            <a:solidFill>
              <a:schemeClr val="bg1">
                <a:lumMod val="8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dirty="0"/>
            </a:p>
          </p:txBody>
        </p:sp>
        <mc:AlternateContent xmlns:mc="http://schemas.openxmlformats.org/markup-compatibility/2006" xmlns:a14="http://schemas.microsoft.com/office/drawing/2010/main">
          <mc:Choice Requires="a14">
            <p:sp>
              <p:nvSpPr>
                <p:cNvPr id="280" name="テキスト ボックス 279">
                  <a:extLst>
                    <a:ext uri="{FF2B5EF4-FFF2-40B4-BE49-F238E27FC236}">
                      <a16:creationId xmlns:a16="http://schemas.microsoft.com/office/drawing/2014/main" id="{730FC58A-D2DA-4C47-8AC1-E637BCCCDCA0}"/>
                    </a:ext>
                  </a:extLst>
                </p:cNvPr>
                <p:cNvSpPr txBox="1"/>
                <p:nvPr/>
              </p:nvSpPr>
              <p:spPr>
                <a:xfrm>
                  <a:off x="3979127" y="4960879"/>
                  <a:ext cx="1281184" cy="26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b="1" i="1">
                            <a:latin typeface="Cambria Math" panose="02040503050406030204" pitchFamily="18" charset="0"/>
                          </a:rPr>
                          <m:t>𝒙</m:t>
                        </m:r>
                        <m:r>
                          <a:rPr lang="en-US" altLang="ja-JP" sz="1200" i="1">
                            <a:latin typeface="Cambria Math" panose="02040503050406030204" pitchFamily="18" charset="0"/>
                          </a:rPr>
                          <m:t>=</m:t>
                        </m:r>
                        <m:d>
                          <m:dPr>
                            <m:ctrlPr>
                              <a:rPr lang="en-US" altLang="ja-JP" sz="1200" i="1">
                                <a:latin typeface="Cambria Math" panose="02040503050406030204" pitchFamily="18" charset="0"/>
                              </a:rPr>
                            </m:ctrlPr>
                          </m:dPr>
                          <m:e>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1</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2</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charset="0"/>
                                  </a:rPr>
                                  <m:t>𝑥</m:t>
                                </m:r>
                              </m:e>
                              <m:sub>
                                <m:r>
                                  <a:rPr lang="en-US" altLang="ja-JP" sz="1200" i="1">
                                    <a:latin typeface="Cambria Math" charset="0"/>
                                  </a:rPr>
                                  <m:t>𝑛</m:t>
                                </m:r>
                              </m:sub>
                            </m:sSub>
                          </m:e>
                        </m:d>
                        <m:r>
                          <m:rPr>
                            <m:nor/>
                          </m:rPr>
                          <a:rPr lang="ja-JP" altLang="en-US" sz="1200" dirty="0"/>
                          <m:t> </m:t>
                        </m:r>
                      </m:oMath>
                    </m:oMathPara>
                  </a14:m>
                  <a:endParaRPr lang="ja-JP" altLang="en-US" sz="1200" dirty="0"/>
                </a:p>
              </p:txBody>
            </p:sp>
          </mc:Choice>
          <mc:Fallback xmlns="">
            <p:sp>
              <p:nvSpPr>
                <p:cNvPr id="108" name="テキスト ボックス 107"/>
                <p:cNvSpPr txBox="1">
                  <a:spLocks noRot="1" noChangeAspect="1" noMove="1" noResize="1" noEditPoints="1" noAdjustHandles="1" noChangeArrowheads="1" noChangeShapeType="1" noTextEdit="1"/>
                </p:cNvSpPr>
                <p:nvPr/>
              </p:nvSpPr>
              <p:spPr>
                <a:xfrm>
                  <a:off x="3979127" y="4960879"/>
                  <a:ext cx="1281184" cy="266823"/>
                </a:xfrm>
                <a:prstGeom prst="rect">
                  <a:avLst/>
                </a:prstGeom>
                <a:blipFill>
                  <a:blip r:embed="rId3"/>
                  <a:stretch>
                    <a:fillRect l="-476"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1" name="テキスト ボックス 280">
                  <a:extLst>
                    <a:ext uri="{FF2B5EF4-FFF2-40B4-BE49-F238E27FC236}">
                      <a16:creationId xmlns:a16="http://schemas.microsoft.com/office/drawing/2014/main" id="{410B8C9F-9682-4F9C-ABE5-54133910AB70}"/>
                    </a:ext>
                  </a:extLst>
                </p:cNvPr>
                <p:cNvSpPr txBox="1"/>
                <p:nvPr/>
              </p:nvSpPr>
              <p:spPr>
                <a:xfrm>
                  <a:off x="3979127" y="5356232"/>
                  <a:ext cx="1341392" cy="26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b="1" i="1">
                            <a:latin typeface="Cambria Math" panose="02040503050406030204" pitchFamily="18" charset="0"/>
                          </a:rPr>
                          <m:t>𝒚</m:t>
                        </m:r>
                        <m:r>
                          <a:rPr lang="en-US" altLang="ja-JP" sz="1200" i="1">
                            <a:latin typeface="Cambria Math" panose="02040503050406030204" pitchFamily="18" charset="0"/>
                          </a:rPr>
                          <m:t>=</m:t>
                        </m:r>
                        <m:d>
                          <m:dPr>
                            <m:ctrlPr>
                              <a:rPr lang="en-US" altLang="ja-JP" sz="1200" i="1">
                                <a:latin typeface="Cambria Math" panose="02040503050406030204" pitchFamily="18" charset="0"/>
                              </a:rPr>
                            </m:ctrlPr>
                          </m:dPr>
                          <m:e>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charset="0"/>
                                  </a:rPr>
                                  <m:t>1</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charset="0"/>
                                  </a:rPr>
                                  <m:t>2</m:t>
                                </m:r>
                              </m:sub>
                            </m:sSub>
                            <m:r>
                              <a:rPr lang="en-US" altLang="ja-JP" sz="1200" i="1">
                                <a:latin typeface="Cambria Math" charset="0"/>
                              </a:rPr>
                              <m:t>,…,</m:t>
                            </m:r>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𝑦</m:t>
                                </m:r>
                              </m:e>
                              <m:sub>
                                <m:r>
                                  <a:rPr lang="en-US" altLang="ja-JP" sz="1200" i="1">
                                    <a:latin typeface="Cambria Math" panose="02040503050406030204" pitchFamily="18" charset="0"/>
                                  </a:rPr>
                                  <m:t>11</m:t>
                                </m:r>
                              </m:sub>
                            </m:sSub>
                          </m:e>
                        </m:d>
                        <m:r>
                          <m:rPr>
                            <m:nor/>
                          </m:rPr>
                          <a:rPr lang="ja-JP" altLang="en-US" sz="1200" dirty="0"/>
                          <m:t> </m:t>
                        </m:r>
                      </m:oMath>
                    </m:oMathPara>
                  </a14:m>
                  <a:endParaRPr lang="ja-JP" altLang="en-US" sz="1200"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3979127" y="5356232"/>
                  <a:ext cx="1341392" cy="266823"/>
                </a:xfrm>
                <a:prstGeom prst="rect">
                  <a:avLst/>
                </a:prstGeom>
                <a:blipFill>
                  <a:blip r:embed="rId4"/>
                  <a:stretch>
                    <a:fillRect l="-2273" b="-26667"/>
                  </a:stretch>
                </a:blipFill>
              </p:spPr>
              <p:txBody>
                <a:bodyPr/>
                <a:lstStyle/>
                <a:p>
                  <a:r>
                    <a:rPr lang="ja-JP" altLang="en-US">
                      <a:noFill/>
                    </a:rPr>
                    <a:t> </a:t>
                  </a:r>
                </a:p>
              </p:txBody>
            </p:sp>
          </mc:Fallback>
        </mc:AlternateContent>
      </p:grpSp>
      <p:grpSp>
        <p:nvGrpSpPr>
          <p:cNvPr id="282" name="グループ化 281">
            <a:extLst>
              <a:ext uri="{FF2B5EF4-FFF2-40B4-BE49-F238E27FC236}">
                <a16:creationId xmlns:a16="http://schemas.microsoft.com/office/drawing/2014/main" id="{B344A2DE-A16F-4DE9-A447-7BB729127678}"/>
              </a:ext>
            </a:extLst>
          </p:cNvPr>
          <p:cNvGrpSpPr/>
          <p:nvPr/>
        </p:nvGrpSpPr>
        <p:grpSpPr>
          <a:xfrm>
            <a:off x="3664595" y="1773025"/>
            <a:ext cx="1551526" cy="940858"/>
            <a:chOff x="862065" y="3992303"/>
            <a:chExt cx="1637804" cy="1217650"/>
          </a:xfrm>
        </p:grpSpPr>
        <p:sp>
          <p:nvSpPr>
            <p:cNvPr id="283" name="メモ 57">
              <a:extLst>
                <a:ext uri="{FF2B5EF4-FFF2-40B4-BE49-F238E27FC236}">
                  <a16:creationId xmlns:a16="http://schemas.microsoft.com/office/drawing/2014/main" id="{07EA0FCE-7C5D-48CE-B121-96D7208793DA}"/>
                </a:ext>
              </a:extLst>
            </p:cNvPr>
            <p:cNvSpPr/>
            <p:nvPr/>
          </p:nvSpPr>
          <p:spPr>
            <a:xfrm>
              <a:off x="862065" y="3992303"/>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84" name="メモ 58">
              <a:extLst>
                <a:ext uri="{FF2B5EF4-FFF2-40B4-BE49-F238E27FC236}">
                  <a16:creationId xmlns:a16="http://schemas.microsoft.com/office/drawing/2014/main" id="{5149D65B-0C19-4D65-B27B-E43C01CC5A2F}"/>
                </a:ext>
              </a:extLst>
            </p:cNvPr>
            <p:cNvSpPr/>
            <p:nvPr/>
          </p:nvSpPr>
          <p:spPr>
            <a:xfrm>
              <a:off x="917001" y="4045362"/>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85" name="メモ 59">
              <a:extLst>
                <a:ext uri="{FF2B5EF4-FFF2-40B4-BE49-F238E27FC236}">
                  <a16:creationId xmlns:a16="http://schemas.microsoft.com/office/drawing/2014/main" id="{F1C81F5F-FF0B-4A60-91ED-6293FAF7EF68}"/>
                </a:ext>
              </a:extLst>
            </p:cNvPr>
            <p:cNvSpPr/>
            <p:nvPr/>
          </p:nvSpPr>
          <p:spPr>
            <a:xfrm>
              <a:off x="966621" y="4098421"/>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286" name="メモ 60">
              <a:extLst>
                <a:ext uri="{FF2B5EF4-FFF2-40B4-BE49-F238E27FC236}">
                  <a16:creationId xmlns:a16="http://schemas.microsoft.com/office/drawing/2014/main" id="{12237105-E9DD-41D6-BE9E-917CF9FAA7E7}"/>
                </a:ext>
              </a:extLst>
            </p:cNvPr>
            <p:cNvSpPr/>
            <p:nvPr/>
          </p:nvSpPr>
          <p:spPr>
            <a:xfrm>
              <a:off x="1016241" y="4145595"/>
              <a:ext cx="1483628" cy="1064358"/>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grpSp>
        <p:nvGrpSpPr>
          <p:cNvPr id="287" name="グループ化 286">
            <a:extLst>
              <a:ext uri="{FF2B5EF4-FFF2-40B4-BE49-F238E27FC236}">
                <a16:creationId xmlns:a16="http://schemas.microsoft.com/office/drawing/2014/main" id="{DF855A5E-743A-4034-BD11-40E0405D8B7C}"/>
              </a:ext>
            </a:extLst>
          </p:cNvPr>
          <p:cNvGrpSpPr/>
          <p:nvPr/>
        </p:nvGrpSpPr>
        <p:grpSpPr>
          <a:xfrm>
            <a:off x="6232367" y="5296583"/>
            <a:ext cx="2045752" cy="1116810"/>
            <a:chOff x="639563" y="5176395"/>
            <a:chExt cx="2045751" cy="1116809"/>
          </a:xfrm>
        </p:grpSpPr>
        <p:sp>
          <p:nvSpPr>
            <p:cNvPr id="288" name="テキスト ボックス 287">
              <a:extLst>
                <a:ext uri="{FF2B5EF4-FFF2-40B4-BE49-F238E27FC236}">
                  <a16:creationId xmlns:a16="http://schemas.microsoft.com/office/drawing/2014/main" id="{7CEDA54D-3F12-4CC7-8AE5-4FAF0293A769}"/>
                </a:ext>
              </a:extLst>
            </p:cNvPr>
            <p:cNvSpPr txBox="1"/>
            <p:nvPr/>
          </p:nvSpPr>
          <p:spPr>
            <a:xfrm>
              <a:off x="639563" y="5369875"/>
              <a:ext cx="2045751" cy="923329"/>
            </a:xfrm>
            <a:prstGeom prst="rect">
              <a:avLst/>
            </a:prstGeom>
            <a:noFill/>
          </p:spPr>
          <p:txBody>
            <a:bodyPr wrap="none" rtlCol="0">
              <a:spAutoFit/>
            </a:bodyPr>
            <a:lstStyle/>
            <a:p>
              <a:pPr algn="ctr"/>
              <a:endParaRPr lang="en-US" altLang="ja-JP" dirty="0"/>
            </a:p>
            <a:p>
              <a:pPr algn="ctr"/>
              <a:r>
                <a:rPr lang="ja-JP" altLang="en-US" dirty="0"/>
                <a:t>語彙ベクトルによる</a:t>
              </a:r>
              <a:endParaRPr lang="en-US" altLang="ja-JP" dirty="0"/>
            </a:p>
            <a:p>
              <a:pPr algn="ctr"/>
              <a:r>
                <a:rPr lang="ja-JP" altLang="en-US" dirty="0"/>
                <a:t>階層クラスタリング</a:t>
              </a:r>
            </a:p>
          </p:txBody>
        </p:sp>
        <p:grpSp>
          <p:nvGrpSpPr>
            <p:cNvPr id="289" name="グループ化 105">
              <a:extLst>
                <a:ext uri="{FF2B5EF4-FFF2-40B4-BE49-F238E27FC236}">
                  <a16:creationId xmlns:a16="http://schemas.microsoft.com/office/drawing/2014/main" id="{DA42DCCC-85DF-45F4-8ACB-C940DA176CBE}"/>
                </a:ext>
              </a:extLst>
            </p:cNvPr>
            <p:cNvGrpSpPr/>
            <p:nvPr/>
          </p:nvGrpSpPr>
          <p:grpSpPr>
            <a:xfrm>
              <a:off x="1464838" y="5176395"/>
              <a:ext cx="452387" cy="452387"/>
              <a:chOff x="801868" y="2156059"/>
              <a:chExt cx="452387" cy="452387"/>
            </a:xfrm>
            <a:solidFill>
              <a:schemeClr val="accent1">
                <a:lumMod val="90000"/>
              </a:schemeClr>
            </a:solidFill>
          </p:grpSpPr>
          <p:sp>
            <p:nvSpPr>
              <p:cNvPr id="290" name="円/楕円 38">
                <a:extLst>
                  <a:ext uri="{FF2B5EF4-FFF2-40B4-BE49-F238E27FC236}">
                    <a16:creationId xmlns:a16="http://schemas.microsoft.com/office/drawing/2014/main" id="{2D9FF126-7208-49CF-AD5C-92E8E6E37272}"/>
                  </a:ext>
                </a:extLst>
              </p:cNvPr>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1" name="テキスト ボックス 290">
                <a:extLst>
                  <a:ext uri="{FF2B5EF4-FFF2-40B4-BE49-F238E27FC236}">
                    <a16:creationId xmlns:a16="http://schemas.microsoft.com/office/drawing/2014/main" id="{91062DDE-057F-4981-BCF6-6349F1AC1670}"/>
                  </a:ext>
                </a:extLst>
              </p:cNvPr>
              <p:cNvSpPr txBox="1"/>
              <p:nvPr/>
            </p:nvSpPr>
            <p:spPr>
              <a:xfrm>
                <a:off x="865598" y="2197586"/>
                <a:ext cx="324251" cy="369332"/>
              </a:xfrm>
              <a:prstGeom prst="rect">
                <a:avLst/>
              </a:prstGeom>
              <a:noFill/>
            </p:spPr>
            <p:txBody>
              <a:bodyPr wrap="square" rtlCol="0">
                <a:spAutoFit/>
              </a:bodyPr>
              <a:lstStyle/>
              <a:p>
                <a:pPr algn="ctr"/>
                <a:r>
                  <a:rPr lang="en-US" altLang="ja-JP" dirty="0"/>
                  <a:t>3</a:t>
                </a:r>
                <a:endParaRPr lang="ja-JP" altLang="en-US" dirty="0"/>
              </a:p>
            </p:txBody>
          </p:sp>
        </p:grpSp>
      </p:grpSp>
      <p:cxnSp>
        <p:nvCxnSpPr>
          <p:cNvPr id="292" name="カギ線コネクタ 67">
            <a:extLst>
              <a:ext uri="{FF2B5EF4-FFF2-40B4-BE49-F238E27FC236}">
                <a16:creationId xmlns:a16="http://schemas.microsoft.com/office/drawing/2014/main" id="{BB83E43C-9DA1-4924-8313-CD5663C7A359}"/>
              </a:ext>
            </a:extLst>
          </p:cNvPr>
          <p:cNvCxnSpPr>
            <a:cxnSpLocks/>
            <a:stCxn id="277" idx="2"/>
          </p:cNvCxnSpPr>
          <p:nvPr/>
        </p:nvCxnSpPr>
        <p:spPr>
          <a:xfrm rot="5400000">
            <a:off x="6058694" y="2562356"/>
            <a:ext cx="2093580" cy="236983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293" name="直線矢印コネクタ 292">
            <a:extLst>
              <a:ext uri="{FF2B5EF4-FFF2-40B4-BE49-F238E27FC236}">
                <a16:creationId xmlns:a16="http://schemas.microsoft.com/office/drawing/2014/main" id="{5EE4A50F-8380-4806-A538-6F62A6592086}"/>
              </a:ext>
            </a:extLst>
          </p:cNvPr>
          <p:cNvCxnSpPr/>
          <p:nvPr/>
        </p:nvCxnSpPr>
        <p:spPr>
          <a:xfrm flipH="1" flipV="1">
            <a:off x="2436073" y="4794062"/>
            <a:ext cx="220021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294" name="グループ化 293">
            <a:extLst>
              <a:ext uri="{FF2B5EF4-FFF2-40B4-BE49-F238E27FC236}">
                <a16:creationId xmlns:a16="http://schemas.microsoft.com/office/drawing/2014/main" id="{F6E1BF85-D7B1-41F3-9A4B-F24014A55869}"/>
              </a:ext>
            </a:extLst>
          </p:cNvPr>
          <p:cNvGrpSpPr/>
          <p:nvPr/>
        </p:nvGrpSpPr>
        <p:grpSpPr>
          <a:xfrm>
            <a:off x="2544880" y="5296583"/>
            <a:ext cx="2045752" cy="1116810"/>
            <a:chOff x="639564" y="5176395"/>
            <a:chExt cx="2045751" cy="1116809"/>
          </a:xfrm>
        </p:grpSpPr>
        <p:sp>
          <p:nvSpPr>
            <p:cNvPr id="295" name="テキスト ボックス 294">
              <a:extLst>
                <a:ext uri="{FF2B5EF4-FFF2-40B4-BE49-F238E27FC236}">
                  <a16:creationId xmlns:a16="http://schemas.microsoft.com/office/drawing/2014/main" id="{BA0716CD-5FCE-419A-9178-97E7B0FC39D7}"/>
                </a:ext>
              </a:extLst>
            </p:cNvPr>
            <p:cNvSpPr txBox="1"/>
            <p:nvPr/>
          </p:nvSpPr>
          <p:spPr>
            <a:xfrm>
              <a:off x="639564" y="5369875"/>
              <a:ext cx="2045751" cy="923329"/>
            </a:xfrm>
            <a:prstGeom prst="rect">
              <a:avLst/>
            </a:prstGeom>
            <a:noFill/>
          </p:spPr>
          <p:txBody>
            <a:bodyPr wrap="none" rtlCol="0">
              <a:spAutoFit/>
            </a:bodyPr>
            <a:lstStyle/>
            <a:p>
              <a:pPr algn="ctr"/>
              <a:endParaRPr lang="en-US" altLang="ja-JP" dirty="0"/>
            </a:p>
            <a:p>
              <a:pPr algn="ctr"/>
              <a:r>
                <a:rPr lang="ja-JP" altLang="en-US" dirty="0"/>
                <a:t>構造ベクトルによる</a:t>
              </a:r>
              <a:endParaRPr lang="en-US" altLang="ja-JP" dirty="0"/>
            </a:p>
            <a:p>
              <a:pPr algn="ctr"/>
              <a:r>
                <a:rPr lang="ja-JP" altLang="en-US" dirty="0"/>
                <a:t>階層クラスタリング</a:t>
              </a:r>
            </a:p>
          </p:txBody>
        </p:sp>
        <p:grpSp>
          <p:nvGrpSpPr>
            <p:cNvPr id="296" name="グループ化 105">
              <a:extLst>
                <a:ext uri="{FF2B5EF4-FFF2-40B4-BE49-F238E27FC236}">
                  <a16:creationId xmlns:a16="http://schemas.microsoft.com/office/drawing/2014/main" id="{DE2C35AA-945A-4DE6-A38F-689CA3CCFFF9}"/>
                </a:ext>
              </a:extLst>
            </p:cNvPr>
            <p:cNvGrpSpPr/>
            <p:nvPr/>
          </p:nvGrpSpPr>
          <p:grpSpPr>
            <a:xfrm>
              <a:off x="1464838" y="5176395"/>
              <a:ext cx="452387" cy="452387"/>
              <a:chOff x="801868" y="2156059"/>
              <a:chExt cx="452387" cy="452387"/>
            </a:xfrm>
            <a:solidFill>
              <a:schemeClr val="accent1">
                <a:lumMod val="90000"/>
              </a:schemeClr>
            </a:solidFill>
          </p:grpSpPr>
          <p:sp>
            <p:nvSpPr>
              <p:cNvPr id="297" name="円/楕円 38">
                <a:extLst>
                  <a:ext uri="{FF2B5EF4-FFF2-40B4-BE49-F238E27FC236}">
                    <a16:creationId xmlns:a16="http://schemas.microsoft.com/office/drawing/2014/main" id="{14DDA592-F775-446B-8A89-5EF789E9B1FD}"/>
                  </a:ext>
                </a:extLst>
              </p:cNvPr>
              <p:cNvSpPr/>
              <p:nvPr/>
            </p:nvSpPr>
            <p:spPr>
              <a:xfrm>
                <a:off x="801868" y="2156059"/>
                <a:ext cx="452387" cy="4523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8" name="テキスト ボックス 297">
                <a:extLst>
                  <a:ext uri="{FF2B5EF4-FFF2-40B4-BE49-F238E27FC236}">
                    <a16:creationId xmlns:a16="http://schemas.microsoft.com/office/drawing/2014/main" id="{DB85C755-2741-4865-A8CD-F0894C5D28FF}"/>
                  </a:ext>
                </a:extLst>
              </p:cNvPr>
              <p:cNvSpPr txBox="1"/>
              <p:nvPr/>
            </p:nvSpPr>
            <p:spPr>
              <a:xfrm>
                <a:off x="865598" y="2197586"/>
                <a:ext cx="324251" cy="369332"/>
              </a:xfrm>
              <a:prstGeom prst="rect">
                <a:avLst/>
              </a:prstGeom>
              <a:noFill/>
            </p:spPr>
            <p:txBody>
              <a:bodyPr wrap="square" rtlCol="0">
                <a:spAutoFit/>
              </a:bodyPr>
              <a:lstStyle/>
              <a:p>
                <a:pPr algn="ctr"/>
                <a:r>
                  <a:rPr lang="en-US" altLang="ja-JP" dirty="0"/>
                  <a:t>4</a:t>
                </a:r>
                <a:endParaRPr lang="ja-JP" altLang="en-US" dirty="0"/>
              </a:p>
            </p:txBody>
          </p:sp>
        </p:grpSp>
      </p:grpSp>
    </p:spTree>
    <p:extLst>
      <p:ext uri="{BB962C8B-B14F-4D97-AF65-F5344CB8AC3E}">
        <p14:creationId xmlns:p14="http://schemas.microsoft.com/office/powerpoint/2010/main" val="4079064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ケーススタディ</a:t>
            </a:r>
          </a:p>
        </p:txBody>
      </p:sp>
      <p:sp>
        <p:nvSpPr>
          <p:cNvPr id="3" name="コンテンツ プレースホルダー 2"/>
          <p:cNvSpPr>
            <a:spLocks noGrp="1"/>
          </p:cNvSpPr>
          <p:nvPr>
            <p:ph idx="1"/>
          </p:nvPr>
        </p:nvSpPr>
        <p:spPr/>
        <p:txBody>
          <a:bodyPr/>
          <a:lstStyle/>
          <a:p>
            <a:r>
              <a:rPr lang="ja-JP" altLang="en-US" dirty="0"/>
              <a:t>提案手法がソースコードメトリクスを反映した分類ができているかを確認</a:t>
            </a:r>
            <a:endParaRPr lang="en-US" altLang="ja-JP" dirty="0"/>
          </a:p>
          <a:p>
            <a:r>
              <a:rPr lang="ja-JP" altLang="en-US" dirty="0"/>
              <a:t>提出済みのソースコードを</a:t>
            </a:r>
            <a:br>
              <a:rPr lang="en-US" altLang="ja-JP" dirty="0"/>
            </a:br>
            <a:r>
              <a:rPr lang="en-US" altLang="ja-JP" dirty="0"/>
              <a:t>TAMBA</a:t>
            </a:r>
            <a:r>
              <a:rPr lang="ja-JP" altLang="en-US" dirty="0"/>
              <a:t>の手法と提案手法とで分類</a:t>
            </a:r>
            <a:endParaRPr lang="en-US" altLang="ja-JP" dirty="0"/>
          </a:p>
          <a:p>
            <a:r>
              <a:rPr lang="ja-JP" altLang="en-US" dirty="0"/>
              <a:t>ソースコードの構造ベクトルを二次元グラフ</a:t>
            </a:r>
            <a:br>
              <a:rPr lang="en-US" altLang="ja-JP" dirty="0"/>
            </a:br>
            <a:r>
              <a:rPr lang="ja-JP" altLang="en-US" dirty="0"/>
              <a:t>上にマッピングし，分類結果を可視化</a:t>
            </a:r>
            <a:endParaRPr lang="en-US" altLang="ja-JP"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28</a:t>
            </a:fld>
            <a:endParaRPr kumimoji="1" lang="ja-JP" altLang="en-US" dirty="0"/>
          </a:p>
        </p:txBody>
      </p:sp>
    </p:spTree>
    <p:extLst>
      <p:ext uri="{BB962C8B-B14F-4D97-AF65-F5344CB8AC3E}">
        <p14:creationId xmlns:p14="http://schemas.microsoft.com/office/powerpoint/2010/main" val="392831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可視化手法</a:t>
            </a:r>
          </a:p>
        </p:txBody>
      </p:sp>
      <p:sp>
        <p:nvSpPr>
          <p:cNvPr id="3" name="コンテンツ プレースホルダー 2"/>
          <p:cNvSpPr>
            <a:spLocks noGrp="1"/>
          </p:cNvSpPr>
          <p:nvPr>
            <p:ph idx="1"/>
          </p:nvPr>
        </p:nvSpPr>
        <p:spPr>
          <a:xfrm>
            <a:off x="457200" y="1600202"/>
            <a:ext cx="8229600" cy="4445755"/>
          </a:xfrm>
        </p:spPr>
        <p:txBody>
          <a:bodyPr/>
          <a:lstStyle/>
          <a:p>
            <a:r>
              <a:rPr lang="ja-JP" altLang="en-US" sz="2800" dirty="0"/>
              <a:t>ソースコードの構造ベクトルに対して</a:t>
            </a:r>
            <a:br>
              <a:rPr lang="en-US" altLang="ja-JP" sz="2800" dirty="0"/>
            </a:br>
            <a:r>
              <a:rPr lang="ja-JP" altLang="en-US" sz="2800" dirty="0"/>
              <a:t>主成分分析を実行</a:t>
            </a:r>
            <a:endParaRPr lang="en-US" altLang="ja-JP" sz="2800" dirty="0"/>
          </a:p>
          <a:p>
            <a:r>
              <a:rPr lang="ja-JP" altLang="en-US" sz="2800" dirty="0"/>
              <a:t>第一主成分，第二主成分をそれぞれ横軸，縦軸とするグラフを作成</a:t>
            </a:r>
            <a:endParaRPr lang="en-US" altLang="ja-JP" sz="2800" dirty="0"/>
          </a:p>
          <a:p>
            <a:r>
              <a:rPr lang="ja-JP" altLang="en-US" sz="2800" dirty="0"/>
              <a:t>クラスタ毎に色付けを行い，</a:t>
            </a:r>
            <a:r>
              <a:rPr lang="en-US" altLang="ja-JP" sz="2800" dirty="0"/>
              <a:t>TAMBA</a:t>
            </a:r>
            <a:r>
              <a:rPr lang="ja-JP" altLang="en-US" sz="2800" dirty="0"/>
              <a:t>と提案手法の分類結果を比較</a:t>
            </a:r>
            <a:endParaRPr lang="en-US" altLang="ja-JP" sz="2800" dirty="0"/>
          </a:p>
          <a:p>
            <a:pPr lvl="1"/>
            <a:r>
              <a:rPr lang="ja-JP" altLang="en-US" sz="2400" dirty="0"/>
              <a:t>語彙ベクトルによる分類で</a:t>
            </a:r>
            <a:r>
              <a:rPr lang="en-US" altLang="ja-JP" sz="2400" dirty="0"/>
              <a:t>A, B, C</a:t>
            </a:r>
            <a:r>
              <a:rPr lang="ja-JP" altLang="en-US" sz="2400" dirty="0"/>
              <a:t>とラベル付け</a:t>
            </a:r>
            <a:endParaRPr lang="en-US" altLang="ja-JP" sz="2400" dirty="0"/>
          </a:p>
          <a:p>
            <a:pPr lvl="1"/>
            <a:r>
              <a:rPr lang="ja-JP" altLang="en-US" sz="2400" dirty="0"/>
              <a:t>構造ベクトルによる分類で</a:t>
            </a:r>
            <a:r>
              <a:rPr lang="en-US" altLang="ja-JP" sz="2400" dirty="0"/>
              <a:t>A-1, A-2, A-3</a:t>
            </a:r>
            <a:r>
              <a:rPr lang="ja-JP" altLang="en-US" sz="2400" dirty="0" err="1"/>
              <a:t>のように</a:t>
            </a:r>
            <a:r>
              <a:rPr lang="ja-JP" altLang="en-US" sz="2400" dirty="0"/>
              <a:t>ラベル付け</a:t>
            </a:r>
            <a:endParaRPr lang="en-US" altLang="ja-JP" sz="2400"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29</a:t>
            </a:fld>
            <a:endParaRPr kumimoji="1" lang="ja-JP" altLang="en-US"/>
          </a:p>
        </p:txBody>
      </p:sp>
    </p:spTree>
    <p:extLst>
      <p:ext uri="{BB962C8B-B14F-4D97-AF65-F5344CB8AC3E}">
        <p14:creationId xmlns:p14="http://schemas.microsoft.com/office/powerpoint/2010/main" val="420973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88" y="1617113"/>
            <a:ext cx="6454711" cy="4662950"/>
          </a:xfrm>
          <a:prstGeom prst="rect">
            <a:avLst/>
          </a:prstGeom>
          <a:ln>
            <a:solidFill>
              <a:schemeClr val="tx1">
                <a:lumMod val="85000"/>
                <a:lumOff val="15000"/>
              </a:schemeClr>
            </a:solidFill>
          </a:ln>
        </p:spPr>
      </p:pic>
      <p:sp>
        <p:nvSpPr>
          <p:cNvPr id="2" name="タイトル 1"/>
          <p:cNvSpPr>
            <a:spLocks noGrp="1"/>
          </p:cNvSpPr>
          <p:nvPr>
            <p:ph type="title"/>
          </p:nvPr>
        </p:nvSpPr>
        <p:spPr/>
        <p:txBody>
          <a:bodyPr/>
          <a:lstStyle/>
          <a:p>
            <a:r>
              <a:rPr lang="ja-JP" altLang="en-US" dirty="0"/>
              <a:t>プログラミングコンテスト</a:t>
            </a:r>
            <a:r>
              <a:rPr lang="en-US" altLang="ja-JP" dirty="0"/>
              <a:t>(2/5)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a:t>
            </a:fld>
            <a:endParaRPr kumimoji="1" lang="ja-JP" altLang="en-US"/>
          </a:p>
        </p:txBody>
      </p:sp>
      <p:sp>
        <p:nvSpPr>
          <p:cNvPr id="9" name="角丸四角形吹き出し 8"/>
          <p:cNvSpPr/>
          <p:nvPr/>
        </p:nvSpPr>
        <p:spPr>
          <a:xfrm>
            <a:off x="275519" y="2479113"/>
            <a:ext cx="1819091" cy="634182"/>
          </a:xfrm>
          <a:prstGeom prst="wedgeRoundRectCallout">
            <a:avLst>
              <a:gd name="adj1" fmla="val 198791"/>
              <a:gd name="adj2" fmla="val -10001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rPr>
              <a:t>プログラム</a:t>
            </a:r>
            <a:endParaRPr lang="en-US" altLang="ja-JP" dirty="0">
              <a:solidFill>
                <a:schemeClr val="tx1"/>
              </a:solidFill>
            </a:endParaRPr>
          </a:p>
          <a:p>
            <a:pPr algn="ctr"/>
            <a:r>
              <a:rPr lang="ja-JP" altLang="en-US" dirty="0">
                <a:solidFill>
                  <a:schemeClr val="tx1"/>
                </a:solidFill>
              </a:rPr>
              <a:t>に対する制約</a:t>
            </a:r>
            <a:endParaRPr kumimoji="1" lang="ja-JP" altLang="en-US" dirty="0">
              <a:solidFill>
                <a:schemeClr val="tx1"/>
              </a:solidFill>
            </a:endParaRPr>
          </a:p>
        </p:txBody>
      </p:sp>
      <p:sp>
        <p:nvSpPr>
          <p:cNvPr id="15" name="テキスト ボックス 26"/>
          <p:cNvSpPr txBox="1"/>
          <p:nvPr/>
        </p:nvSpPr>
        <p:spPr>
          <a:xfrm>
            <a:off x="275519" y="1743450"/>
            <a:ext cx="1819091" cy="400110"/>
          </a:xfrm>
          <a:prstGeom prst="rect">
            <a:avLst/>
          </a:prstGeom>
          <a:solidFill>
            <a:srgbClr val="FFFFCC"/>
          </a:solidFill>
          <a:ln w="19050">
            <a:solidFill>
              <a:schemeClr val="tx1"/>
            </a:solidFill>
          </a:ln>
        </p:spPr>
        <p:txBody>
          <a:bodyPr wrap="square" rtlCol="0">
            <a:spAutoFit/>
          </a:bodyPr>
          <a:lstStyle/>
          <a:p>
            <a:pPr algn="ctr"/>
            <a:r>
              <a:rPr lang="ja-JP" altLang="en-US" sz="2000" dirty="0"/>
              <a:t>問題読解</a:t>
            </a:r>
            <a:endParaRPr kumimoji="1" lang="ja-JP" altLang="en-US" sz="2000" dirty="0"/>
          </a:p>
        </p:txBody>
      </p:sp>
      <p:sp>
        <p:nvSpPr>
          <p:cNvPr id="16" name="角丸四角形吹き出し 15"/>
          <p:cNvSpPr/>
          <p:nvPr/>
        </p:nvSpPr>
        <p:spPr>
          <a:xfrm>
            <a:off x="275519" y="3474704"/>
            <a:ext cx="1819091" cy="634182"/>
          </a:xfrm>
          <a:prstGeom prst="wedgeRoundRectCallout">
            <a:avLst>
              <a:gd name="adj1" fmla="val 78677"/>
              <a:gd name="adj2" fmla="val -102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rPr>
              <a:t>問題文</a:t>
            </a:r>
            <a:endParaRPr kumimoji="1" lang="ja-JP" altLang="en-US" dirty="0">
              <a:solidFill>
                <a:schemeClr val="tx1"/>
              </a:solidFill>
            </a:endParaRPr>
          </a:p>
        </p:txBody>
      </p:sp>
      <p:sp>
        <p:nvSpPr>
          <p:cNvPr id="17" name="角丸四角形吹き出し 16"/>
          <p:cNvSpPr/>
          <p:nvPr/>
        </p:nvSpPr>
        <p:spPr>
          <a:xfrm>
            <a:off x="275519" y="4472216"/>
            <a:ext cx="1819091" cy="634182"/>
          </a:xfrm>
          <a:prstGeom prst="wedgeRoundRectCallout">
            <a:avLst>
              <a:gd name="adj1" fmla="val 78385"/>
              <a:gd name="adj2" fmla="val -11258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rPr>
              <a:t>入出力の形式</a:t>
            </a:r>
            <a:endParaRPr kumimoji="1" lang="ja-JP" altLang="en-US" dirty="0">
              <a:solidFill>
                <a:schemeClr val="tx1"/>
              </a:solidFill>
            </a:endParaRPr>
          </a:p>
        </p:txBody>
      </p:sp>
      <p:sp>
        <p:nvSpPr>
          <p:cNvPr id="18" name="角丸四角形吹き出し 17"/>
          <p:cNvSpPr/>
          <p:nvPr/>
        </p:nvSpPr>
        <p:spPr>
          <a:xfrm>
            <a:off x="275520" y="5465887"/>
            <a:ext cx="1819091" cy="634182"/>
          </a:xfrm>
          <a:prstGeom prst="wedgeRoundRectCallout">
            <a:avLst>
              <a:gd name="adj1" fmla="val 78384"/>
              <a:gd name="adj2" fmla="val -1033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rPr>
              <a:t>入出力の例</a:t>
            </a:r>
            <a:endParaRPr kumimoji="1" lang="ja-JP" altLang="en-US" dirty="0">
              <a:solidFill>
                <a:schemeClr val="tx1"/>
              </a:solidFill>
            </a:endParaRPr>
          </a:p>
        </p:txBody>
      </p:sp>
    </p:spTree>
    <p:extLst>
      <p:ext uri="{BB962C8B-B14F-4D97-AF65-F5344CB8AC3E}">
        <p14:creationId xmlns:p14="http://schemas.microsoft.com/office/powerpoint/2010/main" val="235435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データセット</a:t>
            </a:r>
          </a:p>
        </p:txBody>
      </p:sp>
      <p:sp>
        <p:nvSpPr>
          <p:cNvPr id="3" name="コンテンツ プレースホルダー 2"/>
          <p:cNvSpPr>
            <a:spLocks noGrp="1"/>
          </p:cNvSpPr>
          <p:nvPr>
            <p:ph idx="1"/>
          </p:nvPr>
        </p:nvSpPr>
        <p:spPr/>
        <p:txBody>
          <a:bodyPr/>
          <a:lstStyle/>
          <a:p>
            <a:r>
              <a:rPr lang="en-US" altLang="ja-JP" dirty="0" err="1"/>
              <a:t>Codeforces</a:t>
            </a:r>
            <a:r>
              <a:rPr lang="en-US" altLang="ja-JP" dirty="0"/>
              <a:t>[3]</a:t>
            </a:r>
            <a:r>
              <a:rPr lang="ja-JP" altLang="en-US" dirty="0" err="1"/>
              <a:t>に提</a:t>
            </a:r>
            <a:r>
              <a:rPr lang="ja-JP" altLang="en-US" dirty="0"/>
              <a:t>出されたソースコードから収集，対象問題は下記の通り</a:t>
            </a:r>
            <a:endParaRPr lang="en-US" altLang="ja-JP" dirty="0"/>
          </a:p>
          <a:p>
            <a:pPr lvl="1"/>
            <a:r>
              <a:rPr lang="ja-JP" altLang="en-US" dirty="0"/>
              <a:t>問題</a:t>
            </a:r>
            <a:r>
              <a:rPr lang="en-US" altLang="ja-JP" dirty="0"/>
              <a:t>ID: 489A</a:t>
            </a:r>
            <a:r>
              <a:rPr lang="ja-JP" altLang="en-US" dirty="0" err="1"/>
              <a:t>，</a:t>
            </a:r>
            <a:r>
              <a:rPr lang="ja-JP" altLang="en-US" dirty="0"/>
              <a:t>対象言語：</a:t>
            </a:r>
            <a:r>
              <a:rPr lang="en-US" altLang="ja-JP" dirty="0"/>
              <a:t> C++</a:t>
            </a:r>
            <a:r>
              <a:rPr lang="ja-JP" altLang="en-US" dirty="0" err="1"/>
              <a:t>，</a:t>
            </a:r>
            <a:r>
              <a:rPr lang="ja-JP" altLang="en-US" dirty="0"/>
              <a:t>解答数</a:t>
            </a:r>
            <a:r>
              <a:rPr lang="en-US" altLang="ja-JP" dirty="0"/>
              <a:t>: 131</a:t>
            </a:r>
          </a:p>
          <a:p>
            <a:pPr lvl="1"/>
            <a:r>
              <a:rPr lang="ja-JP" altLang="en-US" dirty="0"/>
              <a:t>問題</a:t>
            </a:r>
            <a:r>
              <a:rPr lang="en-US" altLang="ja-JP" dirty="0"/>
              <a:t>ID: 489D</a:t>
            </a:r>
            <a:r>
              <a:rPr lang="ja-JP" altLang="en-US" dirty="0" err="1"/>
              <a:t>，</a:t>
            </a:r>
            <a:r>
              <a:rPr lang="ja-JP" altLang="en-US" dirty="0"/>
              <a:t>対象言語：</a:t>
            </a:r>
            <a:r>
              <a:rPr lang="en-US" altLang="ja-JP" dirty="0"/>
              <a:t> C++</a:t>
            </a:r>
            <a:r>
              <a:rPr lang="ja-JP" altLang="en-US" dirty="0" err="1"/>
              <a:t>，</a:t>
            </a:r>
            <a:r>
              <a:rPr lang="ja-JP" altLang="en-US" dirty="0"/>
              <a:t>解答数</a:t>
            </a:r>
            <a:r>
              <a:rPr lang="en-US" altLang="ja-JP" dirty="0"/>
              <a:t>: 221</a:t>
            </a:r>
          </a:p>
          <a:p>
            <a:r>
              <a:rPr lang="en-US" altLang="ja-JP" dirty="0" err="1"/>
              <a:t>Codeforces</a:t>
            </a:r>
            <a:r>
              <a:rPr lang="ja-JP" altLang="en-US" dirty="0"/>
              <a:t>では問題</a:t>
            </a:r>
            <a:r>
              <a:rPr lang="en-US" altLang="ja-JP" dirty="0"/>
              <a:t>ID</a:t>
            </a:r>
            <a:r>
              <a:rPr lang="ja-JP" altLang="en-US" dirty="0"/>
              <a:t>に</a:t>
            </a:r>
            <a:r>
              <a:rPr lang="en-US" altLang="ja-JP" dirty="0"/>
              <a:t>A ~ F</a:t>
            </a:r>
            <a:r>
              <a:rPr lang="ja-JP" altLang="en-US" dirty="0"/>
              <a:t>の</a:t>
            </a:r>
            <a:br>
              <a:rPr lang="en-US" altLang="ja-JP" dirty="0"/>
            </a:br>
            <a:r>
              <a:rPr lang="ja-JP" altLang="en-US" dirty="0"/>
              <a:t>アルファベットが付加されており，</a:t>
            </a:r>
            <a:br>
              <a:rPr lang="en-US" altLang="ja-JP" dirty="0"/>
            </a:br>
            <a:r>
              <a:rPr lang="ja-JP" altLang="en-US" dirty="0"/>
              <a:t>後ろのアルファベットほど高難易度</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30</a:t>
            </a:fld>
            <a:endParaRPr kumimoji="1" lang="ja-JP" altLang="en-US"/>
          </a:p>
        </p:txBody>
      </p:sp>
      <p:sp>
        <p:nvSpPr>
          <p:cNvPr id="5" name="テキスト ボックス 28"/>
          <p:cNvSpPr txBox="1"/>
          <p:nvPr/>
        </p:nvSpPr>
        <p:spPr>
          <a:xfrm>
            <a:off x="580516" y="5953329"/>
            <a:ext cx="6752008" cy="276999"/>
          </a:xfrm>
          <a:prstGeom prst="rect">
            <a:avLst/>
          </a:prstGeom>
          <a:solidFill>
            <a:schemeClr val="bg1">
              <a:lumMod val="75000"/>
            </a:schemeClr>
          </a:solidFill>
        </p:spPr>
        <p:txBody>
          <a:bodyPr wrap="square" rtlCol="0">
            <a:spAutoFit/>
          </a:bodyPr>
          <a:lstStyle/>
          <a:p>
            <a:r>
              <a:rPr lang="en-US" altLang="ja-JP" sz="1200" dirty="0"/>
              <a:t>[3] </a:t>
            </a:r>
            <a:r>
              <a:rPr lang="en-US" altLang="ja-JP" sz="1200" dirty="0" err="1"/>
              <a:t>codeforces:http</a:t>
            </a:r>
            <a:r>
              <a:rPr lang="en-US" altLang="ja-JP" sz="1200" dirty="0"/>
              <a:t>://codeforces.com/</a:t>
            </a:r>
            <a:endParaRPr kumimoji="1" lang="ja-JP" altLang="en-US" sz="1200" dirty="0"/>
          </a:p>
        </p:txBody>
      </p:sp>
    </p:spTree>
    <p:extLst>
      <p:ext uri="{BB962C8B-B14F-4D97-AF65-F5344CB8AC3E}">
        <p14:creationId xmlns:p14="http://schemas.microsoft.com/office/powerpoint/2010/main" val="149698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TAMBA</a:t>
            </a:r>
            <a:r>
              <a:rPr lang="ja-JP" altLang="en-US" dirty="0"/>
              <a:t>と提案手法</a:t>
            </a:r>
            <a:br>
              <a:rPr lang="en-US" altLang="ja-JP" dirty="0"/>
            </a:br>
            <a:r>
              <a:rPr lang="ja-JP" altLang="en-US" dirty="0"/>
              <a:t>におけるプロットの比較</a:t>
            </a:r>
            <a:endParaRPr kumimoji="1" lang="ja-JP" altLang="en-US" dirty="0"/>
          </a:p>
        </p:txBody>
      </p:sp>
      <p:sp>
        <p:nvSpPr>
          <p:cNvPr id="3" name="コンテンツ プレースホルダー 2"/>
          <p:cNvSpPr>
            <a:spLocks noGrp="1"/>
          </p:cNvSpPr>
          <p:nvPr>
            <p:ph idx="1"/>
          </p:nvPr>
        </p:nvSpPr>
        <p:spPr/>
        <p:txBody>
          <a:bodyPr/>
          <a:lstStyle/>
          <a:p>
            <a:r>
              <a:rPr lang="ja-JP" altLang="en-US" dirty="0"/>
              <a:t>構造ベクトルが同一な</a:t>
            </a:r>
            <a:r>
              <a:rPr kumimoji="1" lang="ja-JP" altLang="en-US" dirty="0"/>
              <a:t>ので全体のプロットの位置は全く同じ</a:t>
            </a:r>
            <a:endParaRPr kumimoji="1" lang="en-US" altLang="ja-JP" dirty="0"/>
          </a:p>
          <a:p>
            <a:r>
              <a:rPr lang="ja-JP" altLang="en-US" dirty="0"/>
              <a:t>前処理が異なるため，語彙ベクトルによる</a:t>
            </a:r>
            <a:br>
              <a:rPr lang="en-US" altLang="ja-JP" dirty="0"/>
            </a:br>
            <a:r>
              <a:rPr lang="ja-JP" altLang="en-US" dirty="0"/>
              <a:t>分類後の各クラスタのプロット数は異なる</a:t>
            </a:r>
            <a:endParaRPr lang="en-US" altLang="ja-JP" dirty="0"/>
          </a:p>
          <a:p>
            <a:r>
              <a:rPr kumimoji="1" lang="ja-JP" altLang="en-US" dirty="0"/>
              <a:t>各クラスタのプロットの重なりが少なく一か所に集まっていればいるほど，ソースコードメトリクスの値を考慮したクラスタリングが行えている</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31</a:t>
            </a:fld>
            <a:endParaRPr kumimoji="1" lang="ja-JP" altLang="en-US"/>
          </a:p>
        </p:txBody>
      </p:sp>
    </p:spTree>
    <p:extLst>
      <p:ext uri="{BB962C8B-B14F-4D97-AF65-F5344CB8AC3E}">
        <p14:creationId xmlns:p14="http://schemas.microsoft.com/office/powerpoint/2010/main" val="270826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1"/>
            <a:ext cx="4898818" cy="3674114"/>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241" y="1651001"/>
            <a:ext cx="4958087" cy="3718565"/>
          </a:xfrm>
          <a:prstGeom prst="rect">
            <a:avLst/>
          </a:prstGeom>
        </p:spPr>
      </p:pic>
      <p:sp>
        <p:nvSpPr>
          <p:cNvPr id="2" name="タイトル 1"/>
          <p:cNvSpPr>
            <a:spLocks noGrp="1"/>
          </p:cNvSpPr>
          <p:nvPr>
            <p:ph type="title"/>
          </p:nvPr>
        </p:nvSpPr>
        <p:spPr/>
        <p:txBody>
          <a:bodyPr/>
          <a:lstStyle/>
          <a:p>
            <a:r>
              <a:rPr kumimoji="1" lang="ja-JP" altLang="en-US" dirty="0"/>
              <a:t>問題</a:t>
            </a:r>
            <a:r>
              <a:rPr kumimoji="1" lang="en-US" altLang="ja-JP" dirty="0"/>
              <a:t>489A</a:t>
            </a:r>
            <a:r>
              <a:rPr kumimoji="1" lang="ja-JP" altLang="en-US" dirty="0"/>
              <a:t>の分類結果</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32</a:t>
            </a:fld>
            <a:endParaRPr kumimoji="1" lang="ja-JP" altLang="en-US"/>
          </a:p>
        </p:txBody>
      </p:sp>
      <p:sp>
        <p:nvSpPr>
          <p:cNvPr id="10" name="角丸四角形 9"/>
          <p:cNvSpPr/>
          <p:nvPr/>
        </p:nvSpPr>
        <p:spPr>
          <a:xfrm>
            <a:off x="1573108"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599991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14" name="テキスト ボックス 13"/>
          <p:cNvSpPr txBox="1"/>
          <p:nvPr/>
        </p:nvSpPr>
        <p:spPr>
          <a:xfrm>
            <a:off x="318294" y="4428650"/>
            <a:ext cx="8603456" cy="1754326"/>
          </a:xfrm>
          <a:prstGeom prst="rect">
            <a:avLst/>
          </a:prstGeom>
          <a:solidFill>
            <a:schemeClr val="bg1"/>
          </a:solidFill>
          <a:ln>
            <a:solidFill>
              <a:schemeClr val="tx1"/>
            </a:solidFill>
          </a:ln>
        </p:spPr>
        <p:txBody>
          <a:bodyPr wrap="square" rtlCol="0">
            <a:spAutoFit/>
          </a:bodyPr>
          <a:lstStyle/>
          <a:p>
            <a:r>
              <a:rPr lang="ja-JP" altLang="en-US" dirty="0"/>
              <a:t>・点全体が一か所に偏っている</a:t>
            </a:r>
            <a:endParaRPr lang="en-US" altLang="ja-JP" dirty="0"/>
          </a:p>
          <a:p>
            <a:r>
              <a:rPr lang="ja-JP" altLang="en-US" dirty="0"/>
              <a:t>→</a:t>
            </a:r>
            <a:r>
              <a:rPr lang="en-US" altLang="ja-JP" dirty="0"/>
              <a:t>A</a:t>
            </a:r>
            <a:r>
              <a:rPr lang="ja-JP" altLang="en-US" dirty="0"/>
              <a:t>問題はコンテストにおいて比較的簡単な問題であり，実装方法に差が生じにくい</a:t>
            </a:r>
            <a:endParaRPr lang="en-US" altLang="ja-JP" dirty="0"/>
          </a:p>
          <a:p>
            <a:endParaRPr lang="en-US" altLang="ja-JP" dirty="0"/>
          </a:p>
          <a:p>
            <a:r>
              <a:rPr kumimoji="1" lang="ja-JP" altLang="en-US" dirty="0"/>
              <a:t>・提案手法による分類結果では，</a:t>
            </a:r>
            <a:r>
              <a:rPr kumimoji="1" lang="en-US" altLang="ja-JP" dirty="0"/>
              <a:t>1</a:t>
            </a:r>
            <a:r>
              <a:rPr kumimoji="1" lang="ja-JP" altLang="en-US" dirty="0" err="1"/>
              <a:t>つの</a:t>
            </a:r>
            <a:r>
              <a:rPr kumimoji="1" lang="ja-JP" altLang="en-US" dirty="0"/>
              <a:t>クラスタに多くの解答が集中している</a:t>
            </a:r>
            <a:endParaRPr kumimoji="1" lang="en-US" altLang="ja-JP" dirty="0"/>
          </a:p>
          <a:p>
            <a:r>
              <a:rPr lang="ja-JP" altLang="en-US" dirty="0"/>
              <a:t>→</a:t>
            </a:r>
            <a:r>
              <a:rPr lang="en-US" altLang="ja-JP" dirty="0"/>
              <a:t>A</a:t>
            </a:r>
            <a:r>
              <a:rPr lang="ja-JP" altLang="en-US" dirty="0"/>
              <a:t>問題ではソースコード間におけるソースコードメトリクスの差が小さく、</a:t>
            </a:r>
            <a:endParaRPr lang="en-US" altLang="ja-JP" dirty="0"/>
          </a:p>
          <a:p>
            <a:r>
              <a:rPr lang="ja-JP" altLang="en-US" dirty="0"/>
              <a:t>　 </a:t>
            </a:r>
            <a:r>
              <a:rPr lang="en-US" altLang="ja-JP" dirty="0"/>
              <a:t>TAMBA</a:t>
            </a:r>
            <a:r>
              <a:rPr lang="ja-JP" altLang="en-US" dirty="0"/>
              <a:t>と比較してその影響を強く反映している</a:t>
            </a:r>
            <a:endParaRPr kumimoji="1" lang="ja-JP" altLang="en-US" dirty="0"/>
          </a:p>
        </p:txBody>
      </p:sp>
    </p:spTree>
    <p:extLst>
      <p:ext uri="{BB962C8B-B14F-4D97-AF65-F5344CB8AC3E}">
        <p14:creationId xmlns:p14="http://schemas.microsoft.com/office/powerpoint/2010/main" val="38487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2"/>
            <a:ext cx="4898819" cy="3674114"/>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03" y="1651002"/>
            <a:ext cx="4895218" cy="3671414"/>
          </a:xfrm>
          <a:prstGeom prst="rect">
            <a:avLst/>
          </a:prstGeom>
        </p:spPr>
      </p:pic>
      <p:sp>
        <p:nvSpPr>
          <p:cNvPr id="10" name="角丸四角形 9"/>
          <p:cNvSpPr/>
          <p:nvPr/>
        </p:nvSpPr>
        <p:spPr>
          <a:xfrm>
            <a:off x="161756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6044362"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2" name="タイトル 1"/>
          <p:cNvSpPr>
            <a:spLocks noGrp="1"/>
          </p:cNvSpPr>
          <p:nvPr>
            <p:ph type="title"/>
          </p:nvPr>
        </p:nvSpPr>
        <p:spPr/>
        <p:txBody>
          <a:bodyPr/>
          <a:lstStyle/>
          <a:p>
            <a:r>
              <a:rPr kumimoji="1" lang="ja-JP" altLang="en-US" dirty="0"/>
              <a:t>問題</a:t>
            </a:r>
            <a:r>
              <a:rPr kumimoji="1" lang="en-US" altLang="ja-JP" dirty="0"/>
              <a:t>489D</a:t>
            </a:r>
            <a:r>
              <a:rPr kumimoji="1" lang="ja-JP" altLang="en-US" dirty="0"/>
              <a:t>の分類結果</a:t>
            </a:r>
            <a:r>
              <a:rPr kumimoji="1" lang="en-US" altLang="ja-JP" dirty="0"/>
              <a:t>(1/5)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33</a:t>
            </a:fld>
            <a:endParaRPr kumimoji="1" lang="ja-JP" altLang="en-US"/>
          </a:p>
        </p:txBody>
      </p:sp>
      <p:sp>
        <p:nvSpPr>
          <p:cNvPr id="8" name="テキスト ボックス 7">
            <a:extLst>
              <a:ext uri="{FF2B5EF4-FFF2-40B4-BE49-F238E27FC236}">
                <a16:creationId xmlns:a16="http://schemas.microsoft.com/office/drawing/2014/main" id="{1A281FC1-769B-4379-8B58-FFDE7AEDE844}"/>
              </a:ext>
            </a:extLst>
          </p:cNvPr>
          <p:cNvSpPr txBox="1"/>
          <p:nvPr/>
        </p:nvSpPr>
        <p:spPr>
          <a:xfrm>
            <a:off x="2599101" y="5728459"/>
            <a:ext cx="3934686" cy="646331"/>
          </a:xfrm>
          <a:prstGeom prst="rect">
            <a:avLst/>
          </a:prstGeom>
          <a:solidFill>
            <a:schemeClr val="bg1"/>
          </a:solidFill>
          <a:ln>
            <a:solidFill>
              <a:schemeClr val="tx1"/>
            </a:solidFill>
          </a:ln>
        </p:spPr>
        <p:txBody>
          <a:bodyPr wrap="square" rtlCol="0">
            <a:spAutoFit/>
          </a:bodyPr>
          <a:lstStyle/>
          <a:p>
            <a:pPr algn="ctr"/>
            <a:r>
              <a:rPr lang="ja-JP" altLang="en-US" dirty="0"/>
              <a:t>プロットの数が多く，</a:t>
            </a:r>
            <a:r>
              <a:rPr lang="en-US" altLang="ja-JP" dirty="0"/>
              <a:t>A</a:t>
            </a:r>
            <a:r>
              <a:rPr lang="ja-JP" altLang="en-US" dirty="0" err="1"/>
              <a:t>，</a:t>
            </a:r>
            <a:r>
              <a:rPr lang="en-US" altLang="ja-JP" dirty="0"/>
              <a:t>B</a:t>
            </a:r>
            <a:r>
              <a:rPr lang="ja-JP" altLang="en-US" dirty="0" err="1"/>
              <a:t>，</a:t>
            </a:r>
            <a:r>
              <a:rPr lang="en-US" altLang="ja-JP" dirty="0"/>
              <a:t>C</a:t>
            </a:r>
            <a:r>
              <a:rPr lang="ja-JP" altLang="en-US" dirty="0"/>
              <a:t>のクラスタごとのプロットの比較が難しい</a:t>
            </a:r>
            <a:endParaRPr kumimoji="1" lang="en-US" altLang="ja-JP" dirty="0"/>
          </a:p>
        </p:txBody>
      </p:sp>
    </p:spTree>
    <p:extLst>
      <p:ext uri="{BB962C8B-B14F-4D97-AF65-F5344CB8AC3E}">
        <p14:creationId xmlns:p14="http://schemas.microsoft.com/office/powerpoint/2010/main" val="2043396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1"/>
            <a:ext cx="4898819" cy="3674114"/>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02" y="1651001"/>
            <a:ext cx="4898819" cy="3674114"/>
          </a:xfrm>
          <a:prstGeom prst="rect">
            <a:avLst/>
          </a:prstGeom>
        </p:spPr>
      </p:pic>
      <p:sp>
        <p:nvSpPr>
          <p:cNvPr id="10" name="角丸四角形 9"/>
          <p:cNvSpPr/>
          <p:nvPr/>
        </p:nvSpPr>
        <p:spPr>
          <a:xfrm>
            <a:off x="161756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6044362"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2" name="タイトル 1"/>
          <p:cNvSpPr>
            <a:spLocks noGrp="1"/>
          </p:cNvSpPr>
          <p:nvPr>
            <p:ph type="title"/>
          </p:nvPr>
        </p:nvSpPr>
        <p:spPr/>
        <p:txBody>
          <a:bodyPr/>
          <a:lstStyle/>
          <a:p>
            <a:r>
              <a:rPr kumimoji="1" lang="ja-JP" altLang="en-US" dirty="0"/>
              <a:t>問題</a:t>
            </a:r>
            <a:r>
              <a:rPr kumimoji="1" lang="en-US" altLang="ja-JP" dirty="0"/>
              <a:t>489D</a:t>
            </a:r>
            <a:r>
              <a:rPr kumimoji="1" lang="ja-JP" altLang="en-US" dirty="0"/>
              <a:t>の分類結果</a:t>
            </a:r>
            <a:r>
              <a:rPr kumimoji="1" lang="en-US" altLang="ja-JP" dirty="0"/>
              <a:t>(2/5)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34</a:t>
            </a:fld>
            <a:endParaRPr kumimoji="1" lang="ja-JP" altLang="en-US"/>
          </a:p>
        </p:txBody>
      </p:sp>
      <p:grpSp>
        <p:nvGrpSpPr>
          <p:cNvPr id="7" name="グループ化 6"/>
          <p:cNvGrpSpPr/>
          <p:nvPr/>
        </p:nvGrpSpPr>
        <p:grpSpPr>
          <a:xfrm>
            <a:off x="5038315" y="2172030"/>
            <a:ext cx="2360426" cy="2294652"/>
            <a:chOff x="5034518" y="2156289"/>
            <a:chExt cx="2263479" cy="2294652"/>
          </a:xfrm>
        </p:grpSpPr>
        <p:sp>
          <p:nvSpPr>
            <p:cNvPr id="6" name="楕円 5"/>
            <p:cNvSpPr/>
            <p:nvPr/>
          </p:nvSpPr>
          <p:spPr>
            <a:xfrm rot="774046">
              <a:off x="5034518" y="3343939"/>
              <a:ext cx="446567" cy="75491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3" name="楕円 12"/>
            <p:cNvSpPr/>
            <p:nvPr/>
          </p:nvSpPr>
          <p:spPr>
            <a:xfrm rot="774046">
              <a:off x="5366674" y="3202326"/>
              <a:ext cx="787032" cy="10642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楕円 13"/>
            <p:cNvSpPr/>
            <p:nvPr/>
          </p:nvSpPr>
          <p:spPr>
            <a:xfrm rot="578647">
              <a:off x="5945126" y="2156289"/>
              <a:ext cx="1352871" cy="22946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5" name="テキスト ボックス 14">
            <a:extLst>
              <a:ext uri="{FF2B5EF4-FFF2-40B4-BE49-F238E27FC236}">
                <a16:creationId xmlns:a16="http://schemas.microsoft.com/office/drawing/2014/main" id="{E2C6DDAA-C1DB-488C-A7B9-F0E08A1113DF}"/>
              </a:ext>
            </a:extLst>
          </p:cNvPr>
          <p:cNvSpPr txBox="1"/>
          <p:nvPr/>
        </p:nvSpPr>
        <p:spPr>
          <a:xfrm>
            <a:off x="2760754" y="5728442"/>
            <a:ext cx="3611380" cy="646331"/>
          </a:xfrm>
          <a:prstGeom prst="rect">
            <a:avLst/>
          </a:prstGeom>
          <a:solidFill>
            <a:schemeClr val="bg1"/>
          </a:solidFill>
          <a:ln>
            <a:solidFill>
              <a:schemeClr val="tx1"/>
            </a:solidFill>
          </a:ln>
        </p:spPr>
        <p:txBody>
          <a:bodyPr wrap="square" rtlCol="0">
            <a:spAutoFit/>
          </a:bodyPr>
          <a:lstStyle/>
          <a:p>
            <a:pPr algn="ctr"/>
            <a:r>
              <a:rPr kumimoji="1" lang="ja-JP" altLang="en-US" dirty="0"/>
              <a:t>語彙ベクトルによる分類で形成した</a:t>
            </a:r>
            <a:br>
              <a:rPr kumimoji="1" lang="en-US" altLang="ja-JP" dirty="0"/>
            </a:br>
            <a:r>
              <a:rPr kumimoji="1" lang="ja-JP" altLang="en-US" dirty="0"/>
              <a:t>クラスタ</a:t>
            </a:r>
            <a:r>
              <a:rPr kumimoji="1" lang="en-US" altLang="ja-JP" dirty="0"/>
              <a:t>A</a:t>
            </a:r>
            <a:r>
              <a:rPr kumimoji="1" lang="ja-JP" altLang="en-US" dirty="0"/>
              <a:t>のみプロット</a:t>
            </a:r>
            <a:endParaRPr kumimoji="1" lang="en-US" altLang="ja-JP" dirty="0"/>
          </a:p>
        </p:txBody>
      </p:sp>
    </p:spTree>
    <p:extLst>
      <p:ext uri="{BB962C8B-B14F-4D97-AF65-F5344CB8AC3E}">
        <p14:creationId xmlns:p14="http://schemas.microsoft.com/office/powerpoint/2010/main" val="1697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1"/>
            <a:ext cx="4898819" cy="3674114"/>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02" y="1651002"/>
            <a:ext cx="4898819" cy="3674114"/>
          </a:xfrm>
          <a:prstGeom prst="rect">
            <a:avLst/>
          </a:prstGeom>
        </p:spPr>
      </p:pic>
      <p:sp>
        <p:nvSpPr>
          <p:cNvPr id="10" name="角丸四角形 9"/>
          <p:cNvSpPr/>
          <p:nvPr/>
        </p:nvSpPr>
        <p:spPr>
          <a:xfrm>
            <a:off x="161756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6044362"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2" name="タイトル 1"/>
          <p:cNvSpPr>
            <a:spLocks noGrp="1"/>
          </p:cNvSpPr>
          <p:nvPr>
            <p:ph type="title"/>
          </p:nvPr>
        </p:nvSpPr>
        <p:spPr/>
        <p:txBody>
          <a:bodyPr/>
          <a:lstStyle/>
          <a:p>
            <a:r>
              <a:rPr kumimoji="1" lang="ja-JP" altLang="en-US" dirty="0"/>
              <a:t>問題</a:t>
            </a:r>
            <a:r>
              <a:rPr kumimoji="1" lang="en-US" altLang="ja-JP" dirty="0"/>
              <a:t>489D</a:t>
            </a:r>
            <a:r>
              <a:rPr kumimoji="1" lang="ja-JP" altLang="en-US" dirty="0"/>
              <a:t>の分類結果</a:t>
            </a:r>
            <a:r>
              <a:rPr kumimoji="1" lang="en-US" altLang="ja-JP" dirty="0"/>
              <a:t>(3/5)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35</a:t>
            </a:fld>
            <a:endParaRPr kumimoji="1" lang="ja-JP" altLang="en-US"/>
          </a:p>
        </p:txBody>
      </p:sp>
      <p:grpSp>
        <p:nvGrpSpPr>
          <p:cNvPr id="8" name="グループ化 7"/>
          <p:cNvGrpSpPr/>
          <p:nvPr/>
        </p:nvGrpSpPr>
        <p:grpSpPr>
          <a:xfrm>
            <a:off x="5261457" y="2618183"/>
            <a:ext cx="3510010" cy="2238193"/>
            <a:chOff x="5209953" y="2551814"/>
            <a:chExt cx="3510010" cy="2238193"/>
          </a:xfrm>
        </p:grpSpPr>
        <p:sp>
          <p:nvSpPr>
            <p:cNvPr id="3" name="楕円 2"/>
            <p:cNvSpPr/>
            <p:nvPr/>
          </p:nvSpPr>
          <p:spPr>
            <a:xfrm>
              <a:off x="5209953" y="3391786"/>
              <a:ext cx="1302489" cy="10579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楕円 11"/>
            <p:cNvSpPr/>
            <p:nvPr/>
          </p:nvSpPr>
          <p:spPr>
            <a:xfrm rot="20888864">
              <a:off x="5618215" y="3382000"/>
              <a:ext cx="3101748" cy="140800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 name="楕円 4"/>
            <p:cNvSpPr/>
            <p:nvPr/>
          </p:nvSpPr>
          <p:spPr>
            <a:xfrm>
              <a:off x="6512442" y="2551814"/>
              <a:ext cx="499730" cy="52099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sp>
        <p:nvSpPr>
          <p:cNvPr id="13" name="テキスト ボックス 12">
            <a:extLst>
              <a:ext uri="{FF2B5EF4-FFF2-40B4-BE49-F238E27FC236}">
                <a16:creationId xmlns:a16="http://schemas.microsoft.com/office/drawing/2014/main" id="{E2C6DDAA-C1DB-488C-A7B9-F0E08A1113DF}"/>
              </a:ext>
            </a:extLst>
          </p:cNvPr>
          <p:cNvSpPr txBox="1"/>
          <p:nvPr/>
        </p:nvSpPr>
        <p:spPr>
          <a:xfrm>
            <a:off x="2760754" y="5728442"/>
            <a:ext cx="3611380" cy="646331"/>
          </a:xfrm>
          <a:prstGeom prst="rect">
            <a:avLst/>
          </a:prstGeom>
          <a:solidFill>
            <a:schemeClr val="bg1"/>
          </a:solidFill>
          <a:ln>
            <a:solidFill>
              <a:schemeClr val="tx1"/>
            </a:solidFill>
          </a:ln>
        </p:spPr>
        <p:txBody>
          <a:bodyPr wrap="square" rtlCol="0">
            <a:spAutoFit/>
          </a:bodyPr>
          <a:lstStyle/>
          <a:p>
            <a:pPr algn="ctr"/>
            <a:r>
              <a:rPr kumimoji="1" lang="ja-JP" altLang="en-US" dirty="0"/>
              <a:t>語彙ベクトルによる分類で形成した</a:t>
            </a:r>
            <a:br>
              <a:rPr kumimoji="1" lang="en-US" altLang="ja-JP" dirty="0"/>
            </a:br>
            <a:r>
              <a:rPr kumimoji="1" lang="ja-JP" altLang="en-US" dirty="0"/>
              <a:t>クラスタ</a:t>
            </a:r>
            <a:r>
              <a:rPr kumimoji="1" lang="en-US" altLang="ja-JP" dirty="0"/>
              <a:t>B</a:t>
            </a:r>
            <a:r>
              <a:rPr kumimoji="1" lang="ja-JP" altLang="en-US" dirty="0"/>
              <a:t>のみプロット</a:t>
            </a:r>
            <a:endParaRPr kumimoji="1" lang="en-US" altLang="ja-JP" dirty="0"/>
          </a:p>
        </p:txBody>
      </p:sp>
    </p:spTree>
    <p:extLst>
      <p:ext uri="{BB962C8B-B14F-4D97-AF65-F5344CB8AC3E}">
        <p14:creationId xmlns:p14="http://schemas.microsoft.com/office/powerpoint/2010/main" val="4971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51000"/>
            <a:ext cx="4898820" cy="3674115"/>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03" y="1651000"/>
            <a:ext cx="4898820" cy="3674115"/>
          </a:xfrm>
          <a:prstGeom prst="rect">
            <a:avLst/>
          </a:prstGeom>
        </p:spPr>
      </p:pic>
      <p:sp>
        <p:nvSpPr>
          <p:cNvPr id="10" name="角丸四角形 9"/>
          <p:cNvSpPr/>
          <p:nvPr/>
        </p:nvSpPr>
        <p:spPr>
          <a:xfrm>
            <a:off x="161756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6044362"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2" name="タイトル 1"/>
          <p:cNvSpPr>
            <a:spLocks noGrp="1"/>
          </p:cNvSpPr>
          <p:nvPr>
            <p:ph type="title"/>
          </p:nvPr>
        </p:nvSpPr>
        <p:spPr/>
        <p:txBody>
          <a:bodyPr/>
          <a:lstStyle/>
          <a:p>
            <a:r>
              <a:rPr kumimoji="1" lang="ja-JP" altLang="en-US" dirty="0"/>
              <a:t>問題</a:t>
            </a:r>
            <a:r>
              <a:rPr kumimoji="1" lang="en-US" altLang="ja-JP" dirty="0"/>
              <a:t>489D</a:t>
            </a:r>
            <a:r>
              <a:rPr kumimoji="1" lang="ja-JP" altLang="en-US" dirty="0"/>
              <a:t>の分類結果</a:t>
            </a:r>
            <a:r>
              <a:rPr kumimoji="1" lang="en-US" altLang="ja-JP" dirty="0"/>
              <a:t>(4/5)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36</a:t>
            </a:fld>
            <a:endParaRPr kumimoji="1" lang="ja-JP" altLang="en-US"/>
          </a:p>
        </p:txBody>
      </p:sp>
      <p:grpSp>
        <p:nvGrpSpPr>
          <p:cNvPr id="8" name="グループ化 7"/>
          <p:cNvGrpSpPr/>
          <p:nvPr/>
        </p:nvGrpSpPr>
        <p:grpSpPr>
          <a:xfrm>
            <a:off x="5310494" y="2176463"/>
            <a:ext cx="3603454" cy="2569701"/>
            <a:chOff x="5358529" y="2147326"/>
            <a:chExt cx="3603454" cy="2569701"/>
          </a:xfrm>
        </p:grpSpPr>
        <p:sp>
          <p:nvSpPr>
            <p:cNvPr id="6" name="楕円 5"/>
            <p:cNvSpPr/>
            <p:nvPr/>
          </p:nvSpPr>
          <p:spPr>
            <a:xfrm rot="19798706">
              <a:off x="5358529" y="3318931"/>
              <a:ext cx="1268868" cy="76075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楕円 8"/>
            <p:cNvSpPr/>
            <p:nvPr/>
          </p:nvSpPr>
          <p:spPr>
            <a:xfrm rot="20853500">
              <a:off x="5570667" y="3409834"/>
              <a:ext cx="3391316" cy="13071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楕円 6"/>
            <p:cNvSpPr/>
            <p:nvPr/>
          </p:nvSpPr>
          <p:spPr>
            <a:xfrm>
              <a:off x="7235456" y="2147326"/>
              <a:ext cx="414670" cy="3353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sp>
        <p:nvSpPr>
          <p:cNvPr id="12" name="テキスト ボックス 11">
            <a:extLst>
              <a:ext uri="{FF2B5EF4-FFF2-40B4-BE49-F238E27FC236}">
                <a16:creationId xmlns:a16="http://schemas.microsoft.com/office/drawing/2014/main" id="{E2C6DDAA-C1DB-488C-A7B9-F0E08A1113DF}"/>
              </a:ext>
            </a:extLst>
          </p:cNvPr>
          <p:cNvSpPr txBox="1"/>
          <p:nvPr/>
        </p:nvSpPr>
        <p:spPr>
          <a:xfrm>
            <a:off x="2760754" y="5728442"/>
            <a:ext cx="3611380" cy="646331"/>
          </a:xfrm>
          <a:prstGeom prst="rect">
            <a:avLst/>
          </a:prstGeom>
          <a:solidFill>
            <a:schemeClr val="bg1"/>
          </a:solidFill>
          <a:ln>
            <a:solidFill>
              <a:schemeClr val="tx1"/>
            </a:solidFill>
          </a:ln>
        </p:spPr>
        <p:txBody>
          <a:bodyPr wrap="square" rtlCol="0">
            <a:spAutoFit/>
          </a:bodyPr>
          <a:lstStyle/>
          <a:p>
            <a:pPr algn="ctr"/>
            <a:r>
              <a:rPr kumimoji="1" lang="ja-JP" altLang="en-US" dirty="0"/>
              <a:t>語彙ベクトルによる分類で形成した</a:t>
            </a:r>
            <a:br>
              <a:rPr kumimoji="1" lang="en-US" altLang="ja-JP" dirty="0"/>
            </a:br>
            <a:r>
              <a:rPr kumimoji="1" lang="ja-JP" altLang="en-US" dirty="0"/>
              <a:t>クラスタ</a:t>
            </a:r>
            <a:r>
              <a:rPr lang="en-US" altLang="ja-JP" dirty="0"/>
              <a:t>C</a:t>
            </a:r>
            <a:r>
              <a:rPr kumimoji="1" lang="ja-JP" altLang="en-US" dirty="0"/>
              <a:t>のみプロット</a:t>
            </a:r>
            <a:endParaRPr kumimoji="1" lang="en-US" altLang="ja-JP" dirty="0"/>
          </a:p>
        </p:txBody>
      </p:sp>
    </p:spTree>
    <p:extLst>
      <p:ext uri="{BB962C8B-B14F-4D97-AF65-F5344CB8AC3E}">
        <p14:creationId xmlns:p14="http://schemas.microsoft.com/office/powerpoint/2010/main" val="37874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2"/>
            <a:ext cx="4898819" cy="3674114"/>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03" y="1651002"/>
            <a:ext cx="4895218" cy="3671414"/>
          </a:xfrm>
          <a:prstGeom prst="rect">
            <a:avLst/>
          </a:prstGeom>
        </p:spPr>
      </p:pic>
      <p:sp>
        <p:nvSpPr>
          <p:cNvPr id="10" name="角丸四角形 9"/>
          <p:cNvSpPr/>
          <p:nvPr/>
        </p:nvSpPr>
        <p:spPr>
          <a:xfrm>
            <a:off x="1617560"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TAMBA</a:t>
            </a:r>
            <a:endParaRPr kumimoji="1" lang="ja-JP" altLang="en-US" dirty="0">
              <a:solidFill>
                <a:schemeClr val="tx1"/>
              </a:solidFill>
            </a:endParaRPr>
          </a:p>
        </p:txBody>
      </p:sp>
      <p:sp>
        <p:nvSpPr>
          <p:cNvPr id="11" name="角丸四角形 10"/>
          <p:cNvSpPr/>
          <p:nvPr/>
        </p:nvSpPr>
        <p:spPr>
          <a:xfrm>
            <a:off x="6044362" y="1606550"/>
            <a:ext cx="1663700" cy="381001"/>
          </a:xfrm>
          <a:prstGeom prst="roundRect">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提案手法</a:t>
            </a:r>
          </a:p>
        </p:txBody>
      </p:sp>
      <p:sp>
        <p:nvSpPr>
          <p:cNvPr id="2" name="タイトル 1"/>
          <p:cNvSpPr>
            <a:spLocks noGrp="1"/>
          </p:cNvSpPr>
          <p:nvPr>
            <p:ph type="title"/>
          </p:nvPr>
        </p:nvSpPr>
        <p:spPr/>
        <p:txBody>
          <a:bodyPr/>
          <a:lstStyle/>
          <a:p>
            <a:r>
              <a:rPr kumimoji="1" lang="ja-JP" altLang="en-US" dirty="0"/>
              <a:t>問題</a:t>
            </a:r>
            <a:r>
              <a:rPr kumimoji="1" lang="en-US" altLang="ja-JP" dirty="0"/>
              <a:t>489D</a:t>
            </a:r>
            <a:r>
              <a:rPr kumimoji="1" lang="ja-JP" altLang="en-US" dirty="0"/>
              <a:t>の分類結果</a:t>
            </a:r>
            <a:r>
              <a:rPr kumimoji="1" lang="en-US" altLang="ja-JP" dirty="0"/>
              <a:t>(5/5)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37</a:t>
            </a:fld>
            <a:endParaRPr kumimoji="1" lang="ja-JP" altLang="en-US"/>
          </a:p>
        </p:txBody>
      </p:sp>
      <p:sp>
        <p:nvSpPr>
          <p:cNvPr id="8" name="テキスト ボックス 7"/>
          <p:cNvSpPr txBox="1"/>
          <p:nvPr/>
        </p:nvSpPr>
        <p:spPr>
          <a:xfrm>
            <a:off x="358243" y="5206999"/>
            <a:ext cx="8603456" cy="923330"/>
          </a:xfrm>
          <a:prstGeom prst="rect">
            <a:avLst/>
          </a:prstGeom>
          <a:solidFill>
            <a:schemeClr val="bg1"/>
          </a:solidFill>
          <a:ln>
            <a:solidFill>
              <a:schemeClr val="tx1"/>
            </a:solidFill>
          </a:ln>
        </p:spPr>
        <p:txBody>
          <a:bodyPr wrap="square" rtlCol="0">
            <a:spAutoFit/>
          </a:bodyPr>
          <a:lstStyle/>
          <a:p>
            <a:r>
              <a:rPr lang="ja-JP" altLang="en-US" dirty="0"/>
              <a:t>・提案手法による分類結果の方が各クラスタのプロットが一箇所に集まる</a:t>
            </a:r>
            <a:endParaRPr lang="en-US" altLang="ja-JP" dirty="0"/>
          </a:p>
          <a:p>
            <a:r>
              <a:rPr kumimoji="1" lang="ja-JP" altLang="en-US" dirty="0"/>
              <a:t>→</a:t>
            </a:r>
            <a:r>
              <a:rPr kumimoji="1" lang="en-US" altLang="ja-JP" dirty="0"/>
              <a:t>D</a:t>
            </a:r>
            <a:r>
              <a:rPr kumimoji="1" lang="ja-JP" altLang="en-US" dirty="0"/>
              <a:t>問題は</a:t>
            </a:r>
            <a:r>
              <a:rPr kumimoji="1" lang="en-US" altLang="ja-JP" dirty="0"/>
              <a:t>A</a:t>
            </a:r>
            <a:r>
              <a:rPr kumimoji="1" lang="ja-JP" altLang="en-US" dirty="0"/>
              <a:t>問題と比較して難易度が高く，ユーザによってソースコードメトリクスの値が異なる</a:t>
            </a:r>
            <a:r>
              <a:rPr lang="ja-JP" altLang="en-US" dirty="0"/>
              <a:t>傾向を示せている</a:t>
            </a:r>
            <a:endParaRPr kumimoji="1" lang="ja-JP" altLang="en-US" b="1" dirty="0"/>
          </a:p>
        </p:txBody>
      </p:sp>
      <p:sp>
        <p:nvSpPr>
          <p:cNvPr id="9" name="テキスト ボックス 8"/>
          <p:cNvSpPr txBox="1"/>
          <p:nvPr/>
        </p:nvSpPr>
        <p:spPr>
          <a:xfrm>
            <a:off x="1092943" y="6057588"/>
            <a:ext cx="7134055" cy="461665"/>
          </a:xfrm>
          <a:prstGeom prst="rect">
            <a:avLst/>
          </a:prstGeom>
          <a:solidFill>
            <a:schemeClr val="bg1"/>
          </a:solidFill>
          <a:ln>
            <a:solidFill>
              <a:schemeClr val="tx1"/>
            </a:solidFill>
          </a:ln>
        </p:spPr>
        <p:txBody>
          <a:bodyPr wrap="square" rtlCol="0">
            <a:spAutoFit/>
          </a:bodyPr>
          <a:lstStyle/>
          <a:p>
            <a:r>
              <a:rPr lang="en-US" altLang="ja-JP" sz="2400" b="1" dirty="0"/>
              <a:t>TAMBA</a:t>
            </a:r>
            <a:r>
              <a:rPr lang="ja-JP" altLang="en-US" sz="2400" b="1" dirty="0"/>
              <a:t>とは異なる観点からソースコードを分類できた</a:t>
            </a:r>
            <a:endParaRPr kumimoji="1" lang="ja-JP" altLang="en-US" sz="2400" b="1" dirty="0"/>
          </a:p>
        </p:txBody>
      </p:sp>
    </p:spTree>
    <p:extLst>
      <p:ext uri="{BB962C8B-B14F-4D97-AF65-F5344CB8AC3E}">
        <p14:creationId xmlns:p14="http://schemas.microsoft.com/office/powerpoint/2010/main" val="2095618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ケーススタディのまとめ</a:t>
            </a:r>
            <a:endParaRPr kumimoji="1" lang="ja-JP" altLang="en-US" dirty="0"/>
          </a:p>
        </p:txBody>
      </p:sp>
      <p:sp>
        <p:nvSpPr>
          <p:cNvPr id="3" name="コンテンツ プレースホルダー 2"/>
          <p:cNvSpPr>
            <a:spLocks noGrp="1"/>
          </p:cNvSpPr>
          <p:nvPr>
            <p:ph idx="1"/>
          </p:nvPr>
        </p:nvSpPr>
        <p:spPr>
          <a:xfrm>
            <a:off x="464344" y="1561001"/>
            <a:ext cx="8364345" cy="4525963"/>
          </a:xfrm>
        </p:spPr>
        <p:txBody>
          <a:bodyPr/>
          <a:lstStyle/>
          <a:p>
            <a:r>
              <a:rPr lang="ja-JP" altLang="en-US" dirty="0"/>
              <a:t>問題</a:t>
            </a:r>
            <a:r>
              <a:rPr lang="en-US" altLang="ja-JP" dirty="0"/>
              <a:t>489A</a:t>
            </a:r>
            <a:r>
              <a:rPr kumimoji="1" lang="ja-JP" altLang="en-US" dirty="0"/>
              <a:t>では，プロットが一か所に集まりソースコードメトリクスの値にあまり差がない</a:t>
            </a:r>
            <a:r>
              <a:rPr lang="ja-JP" altLang="en-US" dirty="0"/>
              <a:t>が，その性質をクラスタに含まれる数で示せた</a:t>
            </a:r>
            <a:br>
              <a:rPr lang="en-US" altLang="ja-JP" dirty="0"/>
            </a:br>
            <a:endParaRPr kumimoji="1" lang="en-US" altLang="ja-JP" dirty="0"/>
          </a:p>
          <a:p>
            <a:r>
              <a:rPr kumimoji="1" lang="ja-JP" altLang="en-US" dirty="0"/>
              <a:t>問題</a:t>
            </a:r>
            <a:r>
              <a:rPr kumimoji="1" lang="en-US" altLang="ja-JP" dirty="0"/>
              <a:t>489D</a:t>
            </a:r>
            <a:r>
              <a:rPr kumimoji="1" lang="ja-JP" altLang="en-US" dirty="0"/>
              <a:t>では，</a:t>
            </a:r>
            <a:r>
              <a:rPr lang="ja-JP" altLang="en-US" dirty="0"/>
              <a:t>提案手法では各クラスタの</a:t>
            </a:r>
            <a:br>
              <a:rPr lang="en-US" altLang="ja-JP" dirty="0"/>
            </a:br>
            <a:r>
              <a:rPr lang="ja-JP" altLang="en-US" dirty="0"/>
              <a:t>プロットの重なりが少なく一か所に集まり，</a:t>
            </a:r>
            <a:br>
              <a:rPr lang="en-US" altLang="ja-JP" dirty="0"/>
            </a:br>
            <a:r>
              <a:rPr lang="ja-JP" altLang="en-US" dirty="0"/>
              <a:t>ソースコードメトリクスを考慮した分類ができた</a:t>
            </a:r>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38</a:t>
            </a:fld>
            <a:endParaRPr kumimoji="1" lang="ja-JP" altLang="en-US" dirty="0"/>
          </a:p>
        </p:txBody>
      </p:sp>
    </p:spTree>
    <p:extLst>
      <p:ext uri="{BB962C8B-B14F-4D97-AF65-F5344CB8AC3E}">
        <p14:creationId xmlns:p14="http://schemas.microsoft.com/office/powerpoint/2010/main" val="2353198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まとめと</a:t>
            </a:r>
            <a:r>
              <a:rPr lang="ja-JP" altLang="en-US" dirty="0"/>
              <a:t>今後の課題</a:t>
            </a:r>
            <a:endParaRPr kumimoji="1" lang="ja-JP" altLang="en-US" dirty="0"/>
          </a:p>
        </p:txBody>
      </p:sp>
      <p:sp>
        <p:nvSpPr>
          <p:cNvPr id="3" name="コンテンツ プレースホルダー 2"/>
          <p:cNvSpPr>
            <a:spLocks noGrp="1"/>
          </p:cNvSpPr>
          <p:nvPr>
            <p:ph idx="1"/>
          </p:nvPr>
        </p:nvSpPr>
        <p:spPr>
          <a:xfrm>
            <a:off x="457200" y="1600202"/>
            <a:ext cx="8229600" cy="4525963"/>
          </a:xfrm>
        </p:spPr>
        <p:txBody>
          <a:bodyPr/>
          <a:lstStyle/>
          <a:p>
            <a:r>
              <a:rPr lang="ja-JP" altLang="en-US" dirty="0"/>
              <a:t>まとめ</a:t>
            </a:r>
            <a:endParaRPr kumimoji="1" lang="en-US" altLang="ja-JP" dirty="0"/>
          </a:p>
          <a:p>
            <a:pPr lvl="1"/>
            <a:r>
              <a:rPr kumimoji="1" lang="en-US" altLang="ja-JP" dirty="0"/>
              <a:t>TAMBA</a:t>
            </a:r>
            <a:r>
              <a:rPr kumimoji="1" lang="ja-JP" altLang="en-US" dirty="0"/>
              <a:t>の手法を応用してソースコードメトリクスを用いて分類する手法を提案</a:t>
            </a:r>
            <a:endParaRPr kumimoji="1" lang="en-US" altLang="ja-JP" dirty="0"/>
          </a:p>
          <a:p>
            <a:pPr lvl="1"/>
            <a:r>
              <a:rPr lang="ja-JP" altLang="en-US" dirty="0"/>
              <a:t>ソースコードメトリクスの値を考慮したクラスタリングが行えているのを可視化で確認</a:t>
            </a:r>
            <a:endParaRPr lang="en-US" altLang="ja-JP" dirty="0"/>
          </a:p>
          <a:p>
            <a:r>
              <a:rPr lang="ja-JP" altLang="en-US" dirty="0"/>
              <a:t>今後の課題</a:t>
            </a:r>
            <a:endParaRPr lang="en-US" altLang="ja-JP" dirty="0"/>
          </a:p>
          <a:p>
            <a:pPr lvl="1"/>
            <a:r>
              <a:rPr lang="ja-JP" altLang="en-US" dirty="0"/>
              <a:t>ソースコードメトリクスを用いた分類が学習に有用であるか評価実験を行う</a:t>
            </a:r>
            <a:endParaRPr lang="en-US" altLang="ja-JP"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39</a:t>
            </a:fld>
            <a:endParaRPr kumimoji="1" lang="ja-JP" altLang="en-US"/>
          </a:p>
        </p:txBody>
      </p:sp>
    </p:spTree>
    <p:extLst>
      <p:ext uri="{BB962C8B-B14F-4D97-AF65-F5344CB8AC3E}">
        <p14:creationId xmlns:p14="http://schemas.microsoft.com/office/powerpoint/2010/main" val="84946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88" y="1617113"/>
            <a:ext cx="6454711" cy="4662950"/>
          </a:xfrm>
          <a:prstGeom prst="rect">
            <a:avLst/>
          </a:prstGeom>
          <a:ln>
            <a:solidFill>
              <a:schemeClr val="tx1">
                <a:lumMod val="85000"/>
                <a:lumOff val="15000"/>
              </a:schemeClr>
            </a:solidFill>
          </a:ln>
        </p:spPr>
      </p:pic>
      <p:sp>
        <p:nvSpPr>
          <p:cNvPr id="2" name="タイトル 1"/>
          <p:cNvSpPr>
            <a:spLocks noGrp="1"/>
          </p:cNvSpPr>
          <p:nvPr>
            <p:ph type="title"/>
          </p:nvPr>
        </p:nvSpPr>
        <p:spPr/>
        <p:txBody>
          <a:bodyPr/>
          <a:lstStyle/>
          <a:p>
            <a:r>
              <a:rPr lang="ja-JP" altLang="en-US" dirty="0"/>
              <a:t>プログラミングコンテスト</a:t>
            </a:r>
            <a:r>
              <a:rPr lang="en-US" altLang="ja-JP" dirty="0"/>
              <a:t>(3/5)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4</a:t>
            </a:fld>
            <a:endParaRPr kumimoji="1" lang="ja-JP" altLang="en-US"/>
          </a:p>
        </p:txBody>
      </p:sp>
      <p:sp>
        <p:nvSpPr>
          <p:cNvPr id="15" name="テキスト ボックス 26"/>
          <p:cNvSpPr txBox="1"/>
          <p:nvPr/>
        </p:nvSpPr>
        <p:spPr>
          <a:xfrm>
            <a:off x="275519" y="1743450"/>
            <a:ext cx="1819091" cy="400110"/>
          </a:xfrm>
          <a:prstGeom prst="rect">
            <a:avLst/>
          </a:prstGeom>
          <a:solidFill>
            <a:srgbClr val="FFFFCC"/>
          </a:solidFill>
          <a:ln w="19050">
            <a:solidFill>
              <a:schemeClr val="tx1"/>
            </a:solidFill>
          </a:ln>
        </p:spPr>
        <p:txBody>
          <a:bodyPr wrap="square" rtlCol="0">
            <a:spAutoFit/>
          </a:bodyPr>
          <a:lstStyle/>
          <a:p>
            <a:pPr algn="ctr"/>
            <a:r>
              <a:rPr lang="ja-JP" altLang="en-US" sz="2000" dirty="0"/>
              <a:t>コーディング</a:t>
            </a:r>
            <a:endParaRPr kumimoji="1" lang="ja-JP" altLang="en-US" sz="2000"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19" y="2269897"/>
            <a:ext cx="6055809" cy="401016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8821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990" y="3513302"/>
            <a:ext cx="5619943" cy="2553483"/>
          </a:xfrm>
          <a:prstGeom prst="rect">
            <a:avLst/>
          </a:prstGeom>
        </p:spPr>
      </p:pic>
      <p:sp>
        <p:nvSpPr>
          <p:cNvPr id="2" name="タイトル 1"/>
          <p:cNvSpPr>
            <a:spLocks noGrp="1"/>
          </p:cNvSpPr>
          <p:nvPr>
            <p:ph type="title"/>
          </p:nvPr>
        </p:nvSpPr>
        <p:spPr/>
        <p:txBody>
          <a:bodyPr/>
          <a:lstStyle/>
          <a:p>
            <a:r>
              <a:rPr lang="ja-JP" altLang="en-US" dirty="0"/>
              <a:t>プログラミングコンテスト</a:t>
            </a:r>
            <a:r>
              <a:rPr lang="en-US" altLang="ja-JP" dirty="0"/>
              <a:t>(4/5)</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5</a:t>
            </a:fld>
            <a:endParaRPr kumimoji="1" lang="ja-JP" altLang="en-US"/>
          </a:p>
        </p:txBody>
      </p:sp>
      <p:sp>
        <p:nvSpPr>
          <p:cNvPr id="15" name="テキスト ボックス 26"/>
          <p:cNvSpPr txBox="1"/>
          <p:nvPr/>
        </p:nvSpPr>
        <p:spPr>
          <a:xfrm>
            <a:off x="275519" y="1743450"/>
            <a:ext cx="1819091" cy="707886"/>
          </a:xfrm>
          <a:prstGeom prst="rect">
            <a:avLst/>
          </a:prstGeom>
          <a:solidFill>
            <a:srgbClr val="FFFFCC"/>
          </a:solidFill>
          <a:ln w="19050">
            <a:solidFill>
              <a:schemeClr val="tx1"/>
            </a:solidFill>
          </a:ln>
        </p:spPr>
        <p:txBody>
          <a:bodyPr wrap="square" rtlCol="0">
            <a:spAutoFit/>
          </a:bodyPr>
          <a:lstStyle/>
          <a:p>
            <a:pPr algn="ctr"/>
            <a:r>
              <a:rPr lang="ja-JP" altLang="en-US" sz="2000" dirty="0"/>
              <a:t>提出と</a:t>
            </a:r>
            <a:br>
              <a:rPr lang="en-US" altLang="ja-JP" sz="2000" dirty="0"/>
            </a:br>
            <a:r>
              <a:rPr lang="ja-JP" altLang="en-US" sz="2000" dirty="0"/>
              <a:t>スコアリング</a:t>
            </a:r>
            <a:endParaRPr kumimoji="1" lang="ja-JP" altLang="en-US" sz="2000"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19" y="2777148"/>
            <a:ext cx="1887959" cy="1842829"/>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7281" y="2097393"/>
            <a:ext cx="5979670" cy="857690"/>
          </a:xfrm>
          <a:prstGeom prst="rect">
            <a:avLst/>
          </a:prstGeom>
          <a:ln>
            <a:solidFill>
              <a:schemeClr val="tx1"/>
            </a:solidFill>
          </a:ln>
        </p:spPr>
      </p:pic>
      <p:sp>
        <p:nvSpPr>
          <p:cNvPr id="10" name="右矢印 9"/>
          <p:cNvSpPr/>
          <p:nvPr/>
        </p:nvSpPr>
        <p:spPr>
          <a:xfrm rot="19296159">
            <a:off x="2073988" y="2757674"/>
            <a:ext cx="738166" cy="717697"/>
          </a:xfrm>
          <a:prstGeom prst="right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テキスト ボックス 26"/>
          <p:cNvSpPr txBox="1"/>
          <p:nvPr/>
        </p:nvSpPr>
        <p:spPr>
          <a:xfrm>
            <a:off x="539287" y="4467916"/>
            <a:ext cx="1360422" cy="646331"/>
          </a:xfrm>
          <a:prstGeom prst="rect">
            <a:avLst/>
          </a:prstGeom>
          <a:solidFill>
            <a:schemeClr val="accent5">
              <a:lumMod val="90000"/>
            </a:schemeClr>
          </a:solidFill>
          <a:ln w="19050">
            <a:solidFill>
              <a:schemeClr val="tx1"/>
            </a:solidFill>
          </a:ln>
        </p:spPr>
        <p:txBody>
          <a:bodyPr wrap="square" rtlCol="0">
            <a:spAutoFit/>
          </a:bodyPr>
          <a:lstStyle/>
          <a:p>
            <a:pPr algn="ctr"/>
            <a:r>
              <a:rPr lang="ja-JP" altLang="en-US" dirty="0"/>
              <a:t>ファイルのアップロード</a:t>
            </a:r>
            <a:endParaRPr kumimoji="1" lang="ja-JP" altLang="en-US" dirty="0"/>
          </a:p>
        </p:txBody>
      </p:sp>
      <p:sp>
        <p:nvSpPr>
          <p:cNvPr id="12" name="テキスト ボックス 26"/>
          <p:cNvSpPr txBox="1"/>
          <p:nvPr/>
        </p:nvSpPr>
        <p:spPr>
          <a:xfrm>
            <a:off x="3556259" y="2845380"/>
            <a:ext cx="4364996" cy="369332"/>
          </a:xfrm>
          <a:prstGeom prst="rect">
            <a:avLst/>
          </a:prstGeom>
          <a:solidFill>
            <a:schemeClr val="accent5">
              <a:lumMod val="90000"/>
            </a:schemeClr>
          </a:solidFill>
          <a:ln w="19050">
            <a:solidFill>
              <a:schemeClr val="tx1"/>
            </a:solidFill>
          </a:ln>
        </p:spPr>
        <p:txBody>
          <a:bodyPr wrap="square" rtlCol="0">
            <a:spAutoFit/>
          </a:bodyPr>
          <a:lstStyle/>
          <a:p>
            <a:pPr algn="ctr"/>
            <a:r>
              <a:rPr lang="ja-JP" altLang="en-US" dirty="0"/>
              <a:t>オンラインジャッジシステムによる自動採点</a:t>
            </a:r>
            <a:endParaRPr kumimoji="1" lang="ja-JP" altLang="en-US" dirty="0"/>
          </a:p>
        </p:txBody>
      </p:sp>
      <p:sp>
        <p:nvSpPr>
          <p:cNvPr id="13" name="右矢印 12"/>
          <p:cNvSpPr/>
          <p:nvPr/>
        </p:nvSpPr>
        <p:spPr>
          <a:xfrm rot="5400000">
            <a:off x="5387593" y="3313882"/>
            <a:ext cx="738166" cy="717697"/>
          </a:xfrm>
          <a:prstGeom prst="right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6" name="テキスト ボックス 26"/>
          <p:cNvSpPr txBox="1"/>
          <p:nvPr/>
        </p:nvSpPr>
        <p:spPr>
          <a:xfrm>
            <a:off x="3444618" y="5807156"/>
            <a:ext cx="4364996" cy="369332"/>
          </a:xfrm>
          <a:prstGeom prst="rect">
            <a:avLst/>
          </a:prstGeom>
          <a:solidFill>
            <a:schemeClr val="accent5">
              <a:lumMod val="90000"/>
            </a:schemeClr>
          </a:solidFill>
          <a:ln w="19050">
            <a:solidFill>
              <a:schemeClr val="tx1"/>
            </a:solidFill>
          </a:ln>
        </p:spPr>
        <p:txBody>
          <a:bodyPr wrap="square" rtlCol="0">
            <a:spAutoFit/>
          </a:bodyPr>
          <a:lstStyle/>
          <a:p>
            <a:pPr algn="ctr"/>
            <a:r>
              <a:rPr lang="ja-JP" altLang="en-US" dirty="0"/>
              <a:t>提出回数や提出時間でスコアリング</a:t>
            </a:r>
            <a:endParaRPr kumimoji="1" lang="ja-JP" altLang="en-US" dirty="0"/>
          </a:p>
        </p:txBody>
      </p:sp>
      <mc:AlternateContent xmlns:mc="http://schemas.openxmlformats.org/markup-compatibility/2006" xmlns:pslz="http://schemas.microsoft.com/office/powerpoint/2016/slidezoom">
        <mc:Choice Requires="pslz">
          <p:graphicFrame>
            <p:nvGraphicFramePr>
              <p:cNvPr id="8" name="スライド ズーム 7">
                <a:extLst>
                  <a:ext uri="{FF2B5EF4-FFF2-40B4-BE49-F238E27FC236}">
                    <a16:creationId xmlns:a16="http://schemas.microsoft.com/office/drawing/2014/main" id="{406EACF9-F47F-40E9-8726-D87AFA7CF6F9}"/>
                  </a:ext>
                </a:extLst>
              </p:cNvPr>
              <p:cNvGraphicFramePr>
                <a:graphicFrameLocks noChangeAspect="1"/>
              </p:cNvGraphicFramePr>
              <p:nvPr>
                <p:extLst>
                  <p:ext uri="{D42A27DB-BD31-4B8C-83A1-F6EECF244321}">
                    <p14:modId xmlns:p14="http://schemas.microsoft.com/office/powerpoint/2010/main" val="648213441"/>
                  </p:ext>
                </p:extLst>
              </p:nvPr>
            </p:nvGraphicFramePr>
            <p:xfrm>
              <a:off x="-3154680" y="5746750"/>
              <a:ext cx="2286000" cy="1714500"/>
            </p:xfrm>
            <a:graphic>
              <a:graphicData uri="http://schemas.microsoft.com/office/powerpoint/2016/slidezoom">
                <pslz:sldZm>
                  <pslz:sldZmObj sldId="479" cId="2157719143">
                    <pslz:zmPr id="{971540FF-CD5C-4CBA-857D-310020B6697A}"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スライド ズーム 7">
                <a:hlinkClick r:id="rId7" action="ppaction://hlinksldjump"/>
                <a:extLst>
                  <a:ext uri="{FF2B5EF4-FFF2-40B4-BE49-F238E27FC236}">
                    <a16:creationId xmlns:a16="http://schemas.microsoft.com/office/drawing/2014/main" id="{406EACF9-F47F-40E9-8726-D87AFA7CF6F9}"/>
                  </a:ext>
                </a:extLst>
              </p:cNvPr>
              <p:cNvPicPr>
                <a:picLocks noGrp="1" noRot="1" noChangeAspect="1" noMove="1" noResize="1" noEditPoints="1" noAdjustHandles="1" noChangeArrowheads="1" noChangeShapeType="1"/>
              </p:cNvPicPr>
              <p:nvPr/>
            </p:nvPicPr>
            <p:blipFill>
              <a:blip r:embed="rId8"/>
              <a:stretch>
                <a:fillRect/>
              </a:stretch>
            </p:blipFill>
            <p:spPr>
              <a:xfrm>
                <a:off x="-3154680" y="57467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5239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プログラミングコンテスト</a:t>
            </a:r>
            <a:r>
              <a:rPr kumimoji="1" lang="en-US" altLang="ja-JP" dirty="0"/>
              <a:t>(5/5)</a:t>
            </a:r>
            <a:endParaRPr kumimoji="1" lang="ja-JP" altLang="en-US" dirty="0"/>
          </a:p>
        </p:txBody>
      </p:sp>
      <p:sp>
        <p:nvSpPr>
          <p:cNvPr id="3" name="コンテンツ プレースホルダー 2"/>
          <p:cNvSpPr>
            <a:spLocks noGrp="1"/>
          </p:cNvSpPr>
          <p:nvPr>
            <p:ph idx="1"/>
          </p:nvPr>
        </p:nvSpPr>
        <p:spPr/>
        <p:txBody>
          <a:bodyPr/>
          <a:lstStyle/>
          <a:p>
            <a:r>
              <a:rPr lang="ja-JP" altLang="en-US" dirty="0"/>
              <a:t>提出済みのソースコードの検索</a:t>
            </a:r>
            <a:endParaRPr lang="en-US" altLang="ja-JP" dirty="0"/>
          </a:p>
          <a:p>
            <a:pPr lvl="1"/>
            <a:r>
              <a:rPr lang="ja-JP" altLang="en-US" dirty="0"/>
              <a:t>コンテスト終了後は他のユーザの提出済みソースコードを閲覧可能</a:t>
            </a:r>
            <a:endParaRPr lang="en-US" altLang="ja-JP" dirty="0"/>
          </a:p>
          <a:p>
            <a:pPr lvl="1"/>
            <a:r>
              <a:rPr kumimoji="1" lang="ja-JP" altLang="en-US" dirty="0"/>
              <a:t>問題や使用言語など</a:t>
            </a:r>
            <a:r>
              <a:rPr lang="ja-JP" altLang="en-US" dirty="0"/>
              <a:t>によるフィルタリング機能</a:t>
            </a:r>
            <a:endParaRPr lang="en-US" altLang="ja-JP" dirty="0"/>
          </a:p>
          <a:p>
            <a:r>
              <a:rPr lang="ja-JP" altLang="en-US" dirty="0"/>
              <a:t>プログラミングコンテストを通した学習</a:t>
            </a:r>
            <a:endParaRPr lang="en-US" altLang="ja-JP" dirty="0"/>
          </a:p>
          <a:p>
            <a:pPr lvl="1"/>
            <a:r>
              <a:rPr lang="ja-JP" altLang="en-US" dirty="0"/>
              <a:t>他のユーザのソースコードを参照する事で</a:t>
            </a:r>
            <a:br>
              <a:rPr lang="en-US" altLang="ja-JP" dirty="0"/>
            </a:br>
            <a:r>
              <a:rPr lang="ja-JP" altLang="en-US" dirty="0"/>
              <a:t>学習に活用可能</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6</a:t>
            </a:fld>
            <a:endParaRPr kumimoji="1" lang="ja-JP" altLang="en-US"/>
          </a:p>
        </p:txBody>
      </p:sp>
    </p:spTree>
    <p:extLst>
      <p:ext uri="{BB962C8B-B14F-4D97-AF65-F5344CB8AC3E}">
        <p14:creationId xmlns:p14="http://schemas.microsoft.com/office/powerpoint/2010/main" val="51097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プログラミングコンテストを</a:t>
            </a:r>
            <a:br>
              <a:rPr lang="en-US" altLang="ja-JP" dirty="0"/>
            </a:br>
            <a:r>
              <a:rPr lang="ja-JP" altLang="en-US" dirty="0"/>
              <a:t>題材にした研究</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レートという定量的指標を用いて，</a:t>
            </a:r>
            <a:br>
              <a:rPr kumimoji="1" lang="en-US" altLang="ja-JP" dirty="0"/>
            </a:br>
            <a:r>
              <a:rPr lang="ja-JP" altLang="en-US" dirty="0"/>
              <a:t>ソースコードの特徴と技量の関係を調査可能</a:t>
            </a:r>
            <a:endParaRPr lang="en-US" altLang="ja-JP" dirty="0"/>
          </a:p>
          <a:p>
            <a:r>
              <a:rPr lang="ja-JP" altLang="en-US" dirty="0"/>
              <a:t>ある一つの問題を解くソースコードが大量に収集可能</a:t>
            </a:r>
            <a:endParaRPr lang="en-US" altLang="ja-JP"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7</a:t>
            </a:fld>
            <a:endParaRPr kumimoji="1" lang="ja-JP" altLang="en-US"/>
          </a:p>
        </p:txBody>
      </p:sp>
    </p:spTree>
    <p:extLst>
      <p:ext uri="{BB962C8B-B14F-4D97-AF65-F5344CB8AC3E}">
        <p14:creationId xmlns:p14="http://schemas.microsoft.com/office/powerpoint/2010/main" val="192120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18488" cy="1143000"/>
          </a:xfrm>
        </p:spPr>
        <p:txBody>
          <a:bodyPr/>
          <a:lstStyle/>
          <a:p>
            <a:r>
              <a:rPr lang="ja-JP" altLang="en-US" dirty="0"/>
              <a:t>ソースコード提示システム</a:t>
            </a:r>
            <a:r>
              <a:rPr lang="en-US" altLang="ja-JP" dirty="0"/>
              <a:t>TAMBA[1]</a:t>
            </a:r>
            <a:endParaRPr lang="en-US" dirty="0"/>
          </a:p>
        </p:txBody>
      </p:sp>
      <p:sp>
        <p:nvSpPr>
          <p:cNvPr id="8" name="Slide Number Placeholder 3"/>
          <p:cNvSpPr>
            <a:spLocks noGrp="1"/>
          </p:cNvSpPr>
          <p:nvPr>
            <p:ph type="sldNum" sz="quarter" idx="12"/>
          </p:nvPr>
        </p:nvSpPr>
        <p:spPr>
          <a:xfrm>
            <a:off x="7543007" y="6230328"/>
            <a:ext cx="1150938" cy="288925"/>
          </a:xfrm>
        </p:spPr>
        <p:txBody>
          <a:bodyPr/>
          <a:lstStyle/>
          <a:p>
            <a:fld id="{1EED56CB-58F9-4B74-8C64-FB1757321DFA}" type="slidenum">
              <a:rPr kumimoji="1" lang="ja-JP" altLang="en-US" smtClean="0"/>
              <a:t>8</a:t>
            </a:fld>
            <a:endParaRPr kumimoji="1" lang="ja-JP" altLang="en-US" dirty="0"/>
          </a:p>
        </p:txBody>
      </p:sp>
      <p:sp>
        <p:nvSpPr>
          <p:cNvPr id="9" name="テキスト ボックス 28"/>
          <p:cNvSpPr txBox="1"/>
          <p:nvPr/>
        </p:nvSpPr>
        <p:spPr>
          <a:xfrm>
            <a:off x="1190440" y="5787972"/>
            <a:ext cx="6752008" cy="461665"/>
          </a:xfrm>
          <a:prstGeom prst="rect">
            <a:avLst/>
          </a:prstGeom>
          <a:solidFill>
            <a:schemeClr val="bg1">
              <a:lumMod val="75000"/>
            </a:schemeClr>
          </a:solidFill>
        </p:spPr>
        <p:txBody>
          <a:bodyPr wrap="square" rtlCol="0">
            <a:spAutoFit/>
          </a:bodyPr>
          <a:lstStyle/>
          <a:p>
            <a:r>
              <a:rPr lang="en-US" altLang="ja-JP" sz="1200" dirty="0"/>
              <a:t>[1]</a:t>
            </a:r>
            <a:r>
              <a:rPr lang="ja-JP" altLang="en-US" sz="1200" dirty="0"/>
              <a:t>藤原新</a:t>
            </a:r>
            <a:r>
              <a:rPr lang="en-US" altLang="ja-JP" sz="1200" dirty="0"/>
              <a:t>,</a:t>
            </a:r>
            <a:r>
              <a:rPr lang="ja-JP" altLang="en-US" sz="1200" dirty="0"/>
              <a:t>中川尊雄</a:t>
            </a:r>
            <a:r>
              <a:rPr lang="en-US" altLang="ja-JP" sz="1200" dirty="0"/>
              <a:t>,</a:t>
            </a:r>
            <a:r>
              <a:rPr lang="ja-JP" altLang="en-US" sz="1200" dirty="0"/>
              <a:t>畑秀明</a:t>
            </a:r>
            <a:r>
              <a:rPr lang="en-US" altLang="ja-JP" sz="1200" dirty="0"/>
              <a:t>,</a:t>
            </a:r>
            <a:r>
              <a:rPr lang="ja-JP" altLang="en-US" sz="1200" dirty="0"/>
              <a:t>松本健一</a:t>
            </a:r>
            <a:r>
              <a:rPr lang="en-US" altLang="ja-JP" sz="1200" dirty="0"/>
              <a:t>.</a:t>
            </a:r>
            <a:r>
              <a:rPr lang="ja-JP" altLang="en-US" sz="1200" dirty="0"/>
              <a:t>プログラミング学習者向けソースコード提示システム</a:t>
            </a:r>
            <a:r>
              <a:rPr lang="en-US" altLang="ja-JP" sz="1200" dirty="0" err="1"/>
              <a:t>tamba</a:t>
            </a:r>
            <a:r>
              <a:rPr lang="en-US" altLang="ja-JP" sz="1200" dirty="0"/>
              <a:t>.</a:t>
            </a:r>
            <a:r>
              <a:rPr lang="ja-JP" altLang="en-US" sz="1200" dirty="0"/>
              <a:t>ソフトウェアエンジニアリングシンポジウム</a:t>
            </a:r>
            <a:r>
              <a:rPr lang="en-US" altLang="ja-JP" sz="1200" dirty="0"/>
              <a:t>2016</a:t>
            </a:r>
            <a:r>
              <a:rPr lang="ja-JP" altLang="en-US" sz="1200" dirty="0"/>
              <a:t>論文集</a:t>
            </a:r>
            <a:r>
              <a:rPr lang="en-US" altLang="ja-JP" sz="1200" dirty="0"/>
              <a:t>,</a:t>
            </a:r>
            <a:r>
              <a:rPr lang="ja-JP" altLang="en-US" sz="1200" dirty="0"/>
              <a:t> </a:t>
            </a:r>
            <a:r>
              <a:rPr lang="en-US" altLang="ja-JP" sz="1200" dirty="0"/>
              <a:t>pp.34-41, 2016.</a:t>
            </a:r>
            <a:endParaRPr kumimoji="1" lang="ja-JP" altLang="en-US" sz="1200" dirty="0"/>
          </a:p>
        </p:txBody>
      </p:sp>
      <p:sp>
        <p:nvSpPr>
          <p:cNvPr id="12" name="コンテンツ プレースホルダー 2"/>
          <p:cNvSpPr>
            <a:spLocks noGrp="1"/>
          </p:cNvSpPr>
          <p:nvPr>
            <p:ph idx="1"/>
          </p:nvPr>
        </p:nvSpPr>
        <p:spPr>
          <a:xfrm>
            <a:off x="457200" y="1600202"/>
            <a:ext cx="8229600" cy="4525963"/>
          </a:xfrm>
        </p:spPr>
        <p:txBody>
          <a:bodyPr/>
          <a:lstStyle/>
          <a:p>
            <a:r>
              <a:rPr lang="en-US" altLang="ja-JP" dirty="0"/>
              <a:t>TAMBA</a:t>
            </a:r>
            <a:r>
              <a:rPr lang="ja-JP" altLang="en-US" dirty="0"/>
              <a:t>はユーザがプログラミング学習の参考になるソースコードは下記の性質を持つと仮定</a:t>
            </a:r>
          </a:p>
          <a:p>
            <a:pPr lvl="1"/>
            <a:r>
              <a:rPr lang="ja-JP" altLang="en-US" dirty="0"/>
              <a:t>ユーザが現在記述したソースコードに近い実装方法を持つ</a:t>
            </a:r>
          </a:p>
          <a:p>
            <a:pPr lvl="1"/>
            <a:r>
              <a:rPr lang="ja-JP" altLang="en-US" dirty="0"/>
              <a:t>品質面において優れたソースコードである</a:t>
            </a:r>
          </a:p>
          <a:p>
            <a:r>
              <a:rPr lang="ja-JP" altLang="en-US" dirty="0"/>
              <a:t>ユーザが入力したソースコードに，語彙的</a:t>
            </a:r>
            <a:br>
              <a:rPr lang="en-US" altLang="ja-JP" dirty="0"/>
            </a:br>
            <a:r>
              <a:rPr lang="ja-JP" altLang="en-US" dirty="0"/>
              <a:t>かつ性能的に類似した既存解答を提示</a:t>
            </a:r>
          </a:p>
        </p:txBody>
      </p:sp>
    </p:spTree>
    <p:extLst>
      <p:ext uri="{BB962C8B-B14F-4D97-AF65-F5344CB8AC3E}">
        <p14:creationId xmlns:p14="http://schemas.microsoft.com/office/powerpoint/2010/main" val="150254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左矢印 80"/>
          <p:cNvSpPr/>
          <p:nvPr/>
        </p:nvSpPr>
        <p:spPr>
          <a:xfrm rot="2265959">
            <a:off x="1852225" y="3243155"/>
            <a:ext cx="592940" cy="462517"/>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lang="en-US" altLang="ja-JP" dirty="0"/>
              <a:t>TAMBA[1]</a:t>
            </a:r>
            <a:r>
              <a:rPr lang="ja-JP" altLang="en-US" dirty="0"/>
              <a:t>の全体像</a:t>
            </a:r>
            <a:r>
              <a:rPr lang="en-US" altLang="ja-JP" dirty="0"/>
              <a:t>(1/2)</a:t>
            </a:r>
            <a:endParaRPr kumimoji="1" lang="ja-JP" altLang="en-US" dirty="0"/>
          </a:p>
        </p:txBody>
      </p:sp>
      <p:sp>
        <p:nvSpPr>
          <p:cNvPr id="4" name="スライド番号プレースホルダー 3"/>
          <p:cNvSpPr>
            <a:spLocks noGrp="1"/>
          </p:cNvSpPr>
          <p:nvPr>
            <p:ph type="sldNum" sz="quarter" idx="12"/>
          </p:nvPr>
        </p:nvSpPr>
        <p:spPr/>
        <p:txBody>
          <a:bodyPr/>
          <a:lstStyle/>
          <a:p>
            <a:fld id="{1EED56CB-58F9-4B74-8C64-FB1757321DFA}" type="slidenum">
              <a:rPr kumimoji="1" lang="ja-JP" altLang="en-US" smtClean="0"/>
              <a:t>9</a:t>
            </a:fld>
            <a:endParaRPr kumimoji="1" lang="ja-JP" altLang="en-US"/>
          </a:p>
        </p:txBody>
      </p:sp>
      <p:sp>
        <p:nvSpPr>
          <p:cNvPr id="5" name="Can 2"/>
          <p:cNvSpPr/>
          <p:nvPr/>
        </p:nvSpPr>
        <p:spPr>
          <a:xfrm>
            <a:off x="3734492" y="1841752"/>
            <a:ext cx="807880" cy="1149076"/>
          </a:xfrm>
          <a:prstGeom prst="can">
            <a:avLst>
              <a:gd name="adj" fmla="val 439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dirty="0">
                <a:solidFill>
                  <a:schemeClr val="tx1"/>
                </a:solidFill>
              </a:rPr>
              <a:t>ソースコード</a:t>
            </a:r>
            <a:endParaRPr lang="en-US" dirty="0">
              <a:solidFill>
                <a:schemeClr val="tx1"/>
              </a:solidFill>
            </a:endParaRPr>
          </a:p>
        </p:txBody>
      </p:sp>
      <p:sp>
        <p:nvSpPr>
          <p:cNvPr id="6" name="Right Arrow 39"/>
          <p:cNvSpPr/>
          <p:nvPr/>
        </p:nvSpPr>
        <p:spPr>
          <a:xfrm>
            <a:off x="4660145" y="2243915"/>
            <a:ext cx="1907942" cy="485107"/>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solidFill>
                <a:schemeClr val="tx1"/>
              </a:solidFill>
            </a:endParaRPr>
          </a:p>
        </p:txBody>
      </p:sp>
      <p:sp>
        <p:nvSpPr>
          <p:cNvPr id="12" name="フローチャート: 準備 11"/>
          <p:cNvSpPr/>
          <p:nvPr/>
        </p:nvSpPr>
        <p:spPr>
          <a:xfrm>
            <a:off x="4771704" y="2015142"/>
            <a:ext cx="1464069" cy="924254"/>
          </a:xfrm>
          <a:prstGeom prst="flowChartPreparation">
            <a:avLst/>
          </a:prstGeom>
          <a:solidFill>
            <a:schemeClr val="bg1">
              <a:lumMod val="75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前処理</a:t>
            </a:r>
          </a:p>
        </p:txBody>
      </p:sp>
      <p:sp>
        <p:nvSpPr>
          <p:cNvPr id="64" name="テキスト ボックス 63"/>
          <p:cNvSpPr txBox="1"/>
          <p:nvPr/>
        </p:nvSpPr>
        <p:spPr>
          <a:xfrm>
            <a:off x="6928403" y="4650989"/>
            <a:ext cx="2005677" cy="923330"/>
          </a:xfrm>
          <a:prstGeom prst="rect">
            <a:avLst/>
          </a:prstGeom>
          <a:noFill/>
          <a:ln w="19050">
            <a:solidFill>
              <a:schemeClr val="tx1"/>
            </a:solidFill>
          </a:ln>
        </p:spPr>
        <p:txBody>
          <a:bodyPr wrap="none" rtlCol="0">
            <a:spAutoFit/>
          </a:bodyPr>
          <a:lstStyle/>
          <a:p>
            <a:pPr algn="ctr"/>
            <a:r>
              <a:rPr lang="en-US" altLang="ja-JP" dirty="0"/>
              <a:t>N-gram IDF</a:t>
            </a:r>
            <a:r>
              <a:rPr lang="ja-JP" altLang="en-US" dirty="0"/>
              <a:t>による</a:t>
            </a:r>
            <a:br>
              <a:rPr lang="en-US" altLang="ja-JP" dirty="0"/>
            </a:br>
            <a:r>
              <a:rPr lang="ja-JP" altLang="en-US" dirty="0"/>
              <a:t>語彙情報で</a:t>
            </a:r>
            <a:br>
              <a:rPr lang="en-US" altLang="ja-JP" dirty="0"/>
            </a:br>
            <a:r>
              <a:rPr lang="ja-JP" altLang="en-US" dirty="0"/>
              <a:t>クラスタリング</a:t>
            </a:r>
          </a:p>
        </p:txBody>
      </p:sp>
      <p:cxnSp>
        <p:nvCxnSpPr>
          <p:cNvPr id="68" name="カギ線コネクタ 67"/>
          <p:cNvCxnSpPr>
            <a:cxnSpLocks/>
            <a:stCxn id="36" idx="2"/>
          </p:cNvCxnSpPr>
          <p:nvPr/>
        </p:nvCxnSpPr>
        <p:spPr>
          <a:xfrm rot="5400000">
            <a:off x="6379960" y="3259707"/>
            <a:ext cx="918140" cy="37899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flipH="1" flipV="1">
            <a:off x="4489487" y="3907425"/>
            <a:ext cx="84735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152" name="グループ化 151"/>
          <p:cNvGrpSpPr/>
          <p:nvPr/>
        </p:nvGrpSpPr>
        <p:grpSpPr>
          <a:xfrm>
            <a:off x="973115" y="2575734"/>
            <a:ext cx="430329" cy="1078625"/>
            <a:chOff x="2266061" y="3106995"/>
            <a:chExt cx="430329" cy="1078625"/>
          </a:xfrm>
        </p:grpSpPr>
        <p:cxnSp>
          <p:nvCxnSpPr>
            <p:cNvPr id="111" name="直線矢印コネクタ 110"/>
            <p:cNvCxnSpPr>
              <a:stCxn id="82" idx="4"/>
              <a:endCxn id="118" idx="7"/>
            </p:cNvCxnSpPr>
            <p:nvPr/>
          </p:nvCxnSpPr>
          <p:spPr>
            <a:xfrm flipH="1">
              <a:off x="2510934" y="3106995"/>
              <a:ext cx="185456" cy="2599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8" name="フローチャート: 結合子 117"/>
            <p:cNvSpPr/>
            <p:nvPr/>
          </p:nvSpPr>
          <p:spPr>
            <a:xfrm>
              <a:off x="2266061" y="3324962"/>
              <a:ext cx="286886" cy="286886"/>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19" name="直線矢印コネクタ 118"/>
            <p:cNvCxnSpPr>
              <a:stCxn id="118" idx="4"/>
              <a:endCxn id="130" idx="0"/>
            </p:cNvCxnSpPr>
            <p:nvPr/>
          </p:nvCxnSpPr>
          <p:spPr>
            <a:xfrm>
              <a:off x="2409504" y="3611848"/>
              <a:ext cx="0" cy="286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0" name="フローチャート: 結合子 129"/>
            <p:cNvSpPr/>
            <p:nvPr/>
          </p:nvSpPr>
          <p:spPr>
            <a:xfrm>
              <a:off x="2266061" y="3898734"/>
              <a:ext cx="286886" cy="286886"/>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grpSp>
        <p:nvGrpSpPr>
          <p:cNvPr id="151" name="グループ化 150"/>
          <p:cNvGrpSpPr/>
          <p:nvPr/>
        </p:nvGrpSpPr>
        <p:grpSpPr>
          <a:xfrm>
            <a:off x="1403444" y="2575734"/>
            <a:ext cx="433824" cy="1082050"/>
            <a:chOff x="2696390" y="3106995"/>
            <a:chExt cx="433824" cy="1082050"/>
          </a:xfrm>
        </p:grpSpPr>
        <p:cxnSp>
          <p:nvCxnSpPr>
            <p:cNvPr id="113" name="直線矢印コネクタ 112"/>
            <p:cNvCxnSpPr>
              <a:stCxn id="82" idx="4"/>
              <a:endCxn id="126" idx="1"/>
            </p:cNvCxnSpPr>
            <p:nvPr/>
          </p:nvCxnSpPr>
          <p:spPr>
            <a:xfrm>
              <a:off x="2696390" y="3106995"/>
              <a:ext cx="185877" cy="261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6" name="フローチャート: 結合子 125"/>
            <p:cNvSpPr/>
            <p:nvPr/>
          </p:nvSpPr>
          <p:spPr>
            <a:xfrm>
              <a:off x="2840254" y="3326050"/>
              <a:ext cx="286886" cy="286886"/>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28" name="直線矢印コネクタ 127"/>
            <p:cNvCxnSpPr>
              <a:stCxn id="126" idx="4"/>
              <a:endCxn id="131" idx="0"/>
            </p:cNvCxnSpPr>
            <p:nvPr/>
          </p:nvCxnSpPr>
          <p:spPr>
            <a:xfrm>
              <a:off x="2983697" y="3612936"/>
              <a:ext cx="3074" cy="2892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1" name="フローチャート: 結合子 130"/>
            <p:cNvSpPr/>
            <p:nvPr/>
          </p:nvSpPr>
          <p:spPr>
            <a:xfrm>
              <a:off x="2843328" y="3902159"/>
              <a:ext cx="286886" cy="286886"/>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grpSp>
      <p:sp>
        <p:nvSpPr>
          <p:cNvPr id="134" name="テキスト ボックス 133"/>
          <p:cNvSpPr txBox="1"/>
          <p:nvPr/>
        </p:nvSpPr>
        <p:spPr>
          <a:xfrm>
            <a:off x="456110" y="4648193"/>
            <a:ext cx="1928733" cy="646331"/>
          </a:xfrm>
          <a:prstGeom prst="rect">
            <a:avLst/>
          </a:prstGeom>
          <a:noFill/>
          <a:ln w="19050">
            <a:solidFill>
              <a:schemeClr val="tx1"/>
            </a:solidFill>
          </a:ln>
        </p:spPr>
        <p:txBody>
          <a:bodyPr wrap="none" rtlCol="0">
            <a:spAutoFit/>
          </a:bodyPr>
          <a:lstStyle/>
          <a:p>
            <a:pPr algn="ctr"/>
            <a:r>
              <a:rPr lang="ja-JP" altLang="en-US" dirty="0"/>
              <a:t>提出履歴をもとに</a:t>
            </a:r>
            <a:br>
              <a:rPr lang="en-US" altLang="ja-JP" dirty="0"/>
            </a:br>
            <a:r>
              <a:rPr lang="ja-JP" altLang="en-US" dirty="0"/>
              <a:t>有向グラフの作成</a:t>
            </a:r>
          </a:p>
        </p:txBody>
      </p:sp>
      <p:grpSp>
        <p:nvGrpSpPr>
          <p:cNvPr id="153" name="グループ化 152"/>
          <p:cNvGrpSpPr/>
          <p:nvPr/>
        </p:nvGrpSpPr>
        <p:grpSpPr>
          <a:xfrm>
            <a:off x="1260001" y="2288848"/>
            <a:ext cx="286886" cy="286886"/>
            <a:chOff x="2552947" y="2820109"/>
            <a:chExt cx="286886" cy="286886"/>
          </a:xfrm>
        </p:grpSpPr>
        <p:sp>
          <p:nvSpPr>
            <p:cNvPr id="82" name="フローチャート: 結合子 81"/>
            <p:cNvSpPr/>
            <p:nvPr/>
          </p:nvSpPr>
          <p:spPr>
            <a:xfrm>
              <a:off x="2552947" y="2820109"/>
              <a:ext cx="286886" cy="286886"/>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cxnSp>
          <p:nvCxnSpPr>
            <p:cNvPr id="146" name="曲線コネクタ 145"/>
            <p:cNvCxnSpPr>
              <a:stCxn id="82" idx="7"/>
              <a:endCxn id="82" idx="6"/>
            </p:cNvCxnSpPr>
            <p:nvPr/>
          </p:nvCxnSpPr>
          <p:spPr>
            <a:xfrm rot="16200000" flipH="1">
              <a:off x="2768111" y="2891831"/>
              <a:ext cx="101430" cy="42013"/>
            </a:xfrm>
            <a:prstGeom prst="curvedConnector4">
              <a:avLst>
                <a:gd name="adj1" fmla="val -266798"/>
                <a:gd name="adj2" fmla="val 808616"/>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2" name="グループ化 31">
            <a:extLst>
              <a:ext uri="{FF2B5EF4-FFF2-40B4-BE49-F238E27FC236}">
                <a16:creationId xmlns:a16="http://schemas.microsoft.com/office/drawing/2014/main" id="{198AC992-F0AE-4106-A09E-DBB4C92E8D7D}"/>
              </a:ext>
            </a:extLst>
          </p:cNvPr>
          <p:cNvGrpSpPr/>
          <p:nvPr/>
        </p:nvGrpSpPr>
        <p:grpSpPr>
          <a:xfrm>
            <a:off x="6681506" y="2049275"/>
            <a:ext cx="634327" cy="940858"/>
            <a:chOff x="3115819" y="5172690"/>
            <a:chExt cx="1551526" cy="940858"/>
          </a:xfrm>
        </p:grpSpPr>
        <p:sp>
          <p:nvSpPr>
            <p:cNvPr id="33" name="メモ 138">
              <a:extLst>
                <a:ext uri="{FF2B5EF4-FFF2-40B4-BE49-F238E27FC236}">
                  <a16:creationId xmlns:a16="http://schemas.microsoft.com/office/drawing/2014/main" id="{92F89CA5-49E3-4C4B-95FC-6485460C9D86}"/>
                </a:ext>
              </a:extLst>
            </p:cNvPr>
            <p:cNvSpPr/>
            <p:nvPr/>
          </p:nvSpPr>
          <p:spPr>
            <a:xfrm>
              <a:off x="3115819" y="5172690"/>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34" name="メモ 139">
              <a:extLst>
                <a:ext uri="{FF2B5EF4-FFF2-40B4-BE49-F238E27FC236}">
                  <a16:creationId xmlns:a16="http://schemas.microsoft.com/office/drawing/2014/main" id="{F149FC39-B1F4-49DE-AB34-1BDBD2893150}"/>
                </a:ext>
              </a:extLst>
            </p:cNvPr>
            <p:cNvSpPr/>
            <p:nvPr/>
          </p:nvSpPr>
          <p:spPr>
            <a:xfrm>
              <a:off x="3167861" y="5213688"/>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35" name="メモ 140">
              <a:extLst>
                <a:ext uri="{FF2B5EF4-FFF2-40B4-BE49-F238E27FC236}">
                  <a16:creationId xmlns:a16="http://schemas.microsoft.com/office/drawing/2014/main" id="{CBE63CA3-0EFA-468C-B7F2-7AE85D091F47}"/>
                </a:ext>
              </a:extLst>
            </p:cNvPr>
            <p:cNvSpPr/>
            <p:nvPr/>
          </p:nvSpPr>
          <p:spPr>
            <a:xfrm>
              <a:off x="3214867" y="5254686"/>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36" name="メモ 141">
              <a:extLst>
                <a:ext uri="{FF2B5EF4-FFF2-40B4-BE49-F238E27FC236}">
                  <a16:creationId xmlns:a16="http://schemas.microsoft.com/office/drawing/2014/main" id="{D514E050-15B3-4C25-B83F-A3E36669F62D}"/>
                </a:ext>
              </a:extLst>
            </p:cNvPr>
            <p:cNvSpPr/>
            <p:nvPr/>
          </p:nvSpPr>
          <p:spPr>
            <a:xfrm>
              <a:off x="3261873" y="5291136"/>
              <a:ext cx="1405472" cy="822412"/>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grpSp>
      <p:sp>
        <p:nvSpPr>
          <p:cNvPr id="39" name="テキスト ボックス 28"/>
          <p:cNvSpPr txBox="1"/>
          <p:nvPr/>
        </p:nvSpPr>
        <p:spPr>
          <a:xfrm>
            <a:off x="1190440" y="5787972"/>
            <a:ext cx="6752008" cy="461665"/>
          </a:xfrm>
          <a:prstGeom prst="rect">
            <a:avLst/>
          </a:prstGeom>
          <a:solidFill>
            <a:schemeClr val="bg1">
              <a:lumMod val="75000"/>
            </a:schemeClr>
          </a:solidFill>
        </p:spPr>
        <p:txBody>
          <a:bodyPr wrap="square" rtlCol="0">
            <a:spAutoFit/>
          </a:bodyPr>
          <a:lstStyle/>
          <a:p>
            <a:r>
              <a:rPr lang="en-US" altLang="ja-JP" sz="1200" dirty="0"/>
              <a:t>[1]</a:t>
            </a:r>
            <a:r>
              <a:rPr lang="ja-JP" altLang="en-US" sz="1200" dirty="0"/>
              <a:t>藤原新</a:t>
            </a:r>
            <a:r>
              <a:rPr lang="en-US" altLang="ja-JP" sz="1200" dirty="0"/>
              <a:t>,</a:t>
            </a:r>
            <a:r>
              <a:rPr lang="ja-JP" altLang="en-US" sz="1200" dirty="0"/>
              <a:t>中川尊雄</a:t>
            </a:r>
            <a:r>
              <a:rPr lang="en-US" altLang="ja-JP" sz="1200" dirty="0"/>
              <a:t>,</a:t>
            </a:r>
            <a:r>
              <a:rPr lang="ja-JP" altLang="en-US" sz="1200" dirty="0"/>
              <a:t>畑秀明</a:t>
            </a:r>
            <a:r>
              <a:rPr lang="en-US" altLang="ja-JP" sz="1200" dirty="0"/>
              <a:t>,</a:t>
            </a:r>
            <a:r>
              <a:rPr lang="ja-JP" altLang="en-US" sz="1200" dirty="0"/>
              <a:t>松本健一</a:t>
            </a:r>
            <a:r>
              <a:rPr lang="en-US" altLang="ja-JP" sz="1200" dirty="0"/>
              <a:t>.</a:t>
            </a:r>
            <a:r>
              <a:rPr lang="ja-JP" altLang="en-US" sz="1200" dirty="0"/>
              <a:t>プログラミング学習者向けソースコード提示システム</a:t>
            </a:r>
            <a:r>
              <a:rPr lang="en-US" altLang="ja-JP" sz="1200" dirty="0" err="1"/>
              <a:t>tamba</a:t>
            </a:r>
            <a:r>
              <a:rPr lang="en-US" altLang="ja-JP" sz="1200" dirty="0"/>
              <a:t>.</a:t>
            </a:r>
            <a:r>
              <a:rPr lang="ja-JP" altLang="en-US" sz="1200" dirty="0"/>
              <a:t>ソフトウェアエンジニアリングシンポジウム</a:t>
            </a:r>
            <a:r>
              <a:rPr lang="en-US" altLang="ja-JP" sz="1200" dirty="0"/>
              <a:t>2016</a:t>
            </a:r>
            <a:r>
              <a:rPr lang="ja-JP" altLang="en-US" sz="1200" dirty="0"/>
              <a:t>論文集</a:t>
            </a:r>
            <a:r>
              <a:rPr lang="en-US" altLang="ja-JP" sz="1200" dirty="0"/>
              <a:t>,</a:t>
            </a:r>
            <a:r>
              <a:rPr lang="ja-JP" altLang="en-US" sz="1200" dirty="0"/>
              <a:t> </a:t>
            </a:r>
            <a:r>
              <a:rPr lang="en-US" altLang="ja-JP" sz="1200" dirty="0"/>
              <a:t>pp.34-41, 2016.</a:t>
            </a:r>
            <a:endParaRPr kumimoji="1" lang="ja-JP" altLang="en-US" sz="1200" dirty="0"/>
          </a:p>
        </p:txBody>
      </p:sp>
      <p:sp>
        <p:nvSpPr>
          <p:cNvPr id="40" name="フローチャート: 書類 39"/>
          <p:cNvSpPr/>
          <p:nvPr/>
        </p:nvSpPr>
        <p:spPr>
          <a:xfrm>
            <a:off x="2672198" y="4102556"/>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フローチャート: 書類 40"/>
          <p:cNvSpPr/>
          <p:nvPr/>
        </p:nvSpPr>
        <p:spPr>
          <a:xfrm>
            <a:off x="2607434" y="4174096"/>
            <a:ext cx="449749" cy="409075"/>
          </a:xfrm>
          <a:prstGeom prst="flowChartDocument">
            <a:avLst/>
          </a:prstGeom>
          <a:solidFill>
            <a:srgbClr val="DCDCF4"/>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フローチャート: 書類 41"/>
          <p:cNvSpPr/>
          <p:nvPr/>
        </p:nvSpPr>
        <p:spPr>
          <a:xfrm>
            <a:off x="3259368" y="4102556"/>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フローチャート: 書類 42"/>
          <p:cNvSpPr/>
          <p:nvPr/>
        </p:nvSpPr>
        <p:spPr>
          <a:xfrm>
            <a:off x="3194604" y="4174096"/>
            <a:ext cx="449749" cy="409075"/>
          </a:xfrm>
          <a:prstGeom prst="flowChartDocument">
            <a:avLst/>
          </a:prstGeom>
          <a:solidFill>
            <a:srgbClr val="A6A6E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フローチャート: 書類 43"/>
          <p:cNvSpPr/>
          <p:nvPr/>
        </p:nvSpPr>
        <p:spPr>
          <a:xfrm>
            <a:off x="3832066" y="4109108"/>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フローチャート: 書類 44"/>
          <p:cNvSpPr/>
          <p:nvPr/>
        </p:nvSpPr>
        <p:spPr>
          <a:xfrm>
            <a:off x="3767302" y="4180648"/>
            <a:ext cx="449749" cy="409075"/>
          </a:xfrm>
          <a:prstGeom prst="flowChartDocument">
            <a:avLst/>
          </a:prstGeom>
          <a:solidFill>
            <a:srgbClr val="8585D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6" name="フローチャート: 書類 45"/>
          <p:cNvSpPr/>
          <p:nvPr/>
        </p:nvSpPr>
        <p:spPr>
          <a:xfrm>
            <a:off x="2672198" y="3615389"/>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7" name="フローチャート: 書類 46"/>
          <p:cNvSpPr/>
          <p:nvPr/>
        </p:nvSpPr>
        <p:spPr>
          <a:xfrm>
            <a:off x="2607434" y="3686929"/>
            <a:ext cx="449749" cy="409075"/>
          </a:xfrm>
          <a:prstGeom prst="flowChartDocument">
            <a:avLst/>
          </a:prstGeom>
          <a:solidFill>
            <a:srgbClr val="A2D0D6"/>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8" name="フローチャート: 書類 47"/>
          <p:cNvSpPr/>
          <p:nvPr/>
        </p:nvSpPr>
        <p:spPr>
          <a:xfrm>
            <a:off x="3259368" y="3615389"/>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9" name="フローチャート: 書類 48"/>
          <p:cNvSpPr/>
          <p:nvPr/>
        </p:nvSpPr>
        <p:spPr>
          <a:xfrm>
            <a:off x="3194604" y="3686929"/>
            <a:ext cx="449749" cy="409075"/>
          </a:xfrm>
          <a:prstGeom prst="flowChartDocument">
            <a:avLst/>
          </a:prstGeom>
          <a:solidFill>
            <a:schemeClr val="accent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フローチャート: 書類 49"/>
          <p:cNvSpPr/>
          <p:nvPr/>
        </p:nvSpPr>
        <p:spPr>
          <a:xfrm>
            <a:off x="3832066" y="3621941"/>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1" name="フローチャート: 書類 50"/>
          <p:cNvSpPr/>
          <p:nvPr/>
        </p:nvSpPr>
        <p:spPr>
          <a:xfrm>
            <a:off x="3767302" y="3693481"/>
            <a:ext cx="449749" cy="409075"/>
          </a:xfrm>
          <a:prstGeom prst="flowChartDocument">
            <a:avLst/>
          </a:prstGeom>
          <a:solidFill>
            <a:schemeClr val="accent1">
              <a:lumMod val="5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フローチャート: 書類 51"/>
          <p:cNvSpPr/>
          <p:nvPr/>
        </p:nvSpPr>
        <p:spPr>
          <a:xfrm>
            <a:off x="2656754" y="3127814"/>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3" name="フローチャート: 書類 52"/>
          <p:cNvSpPr/>
          <p:nvPr/>
        </p:nvSpPr>
        <p:spPr>
          <a:xfrm>
            <a:off x="2591990" y="3199354"/>
            <a:ext cx="449749" cy="409075"/>
          </a:xfrm>
          <a:prstGeom prst="flowChartDocument">
            <a:avLst/>
          </a:prstGeom>
          <a:solidFill>
            <a:schemeClr val="accent3">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4" name="フローチャート: 書類 53"/>
          <p:cNvSpPr/>
          <p:nvPr/>
        </p:nvSpPr>
        <p:spPr>
          <a:xfrm>
            <a:off x="3243924" y="3127814"/>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5" name="フローチャート: 書類 54"/>
          <p:cNvSpPr/>
          <p:nvPr/>
        </p:nvSpPr>
        <p:spPr>
          <a:xfrm>
            <a:off x="3179160" y="3199354"/>
            <a:ext cx="449749" cy="409075"/>
          </a:xfrm>
          <a:prstGeom prst="flowChartDocumen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フローチャート: 書類 55"/>
          <p:cNvSpPr/>
          <p:nvPr/>
        </p:nvSpPr>
        <p:spPr>
          <a:xfrm>
            <a:off x="3816622" y="3134366"/>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フローチャート: 書類 56"/>
          <p:cNvSpPr/>
          <p:nvPr/>
        </p:nvSpPr>
        <p:spPr>
          <a:xfrm>
            <a:off x="3751858" y="3205906"/>
            <a:ext cx="449749" cy="409075"/>
          </a:xfrm>
          <a:prstGeom prst="flowChartDocument">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58" name="グループ化 20"/>
          <p:cNvGrpSpPr/>
          <p:nvPr/>
        </p:nvGrpSpPr>
        <p:grpSpPr>
          <a:xfrm>
            <a:off x="5629564" y="3974860"/>
            <a:ext cx="688451" cy="660226"/>
            <a:chOff x="6310917" y="1229677"/>
            <a:chExt cx="1199882" cy="1150689"/>
          </a:xfrm>
          <a:solidFill>
            <a:schemeClr val="accent2">
              <a:lumMod val="60000"/>
              <a:lumOff val="40000"/>
            </a:schemeClr>
          </a:solidFill>
        </p:grpSpPr>
        <p:sp>
          <p:nvSpPr>
            <p:cNvPr id="59" name="フローチャート: 複数書類 58"/>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60" name="フローチャート: 複数書類 59"/>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1" name="グループ化 23"/>
          <p:cNvGrpSpPr/>
          <p:nvPr/>
        </p:nvGrpSpPr>
        <p:grpSpPr>
          <a:xfrm>
            <a:off x="5624149" y="3509877"/>
            <a:ext cx="688451" cy="660226"/>
            <a:chOff x="6310917" y="1229677"/>
            <a:chExt cx="1199882" cy="1150689"/>
          </a:xfrm>
          <a:solidFill>
            <a:schemeClr val="accent1">
              <a:lumMod val="60000"/>
              <a:lumOff val="40000"/>
            </a:schemeClr>
          </a:solidFill>
        </p:grpSpPr>
        <p:sp>
          <p:nvSpPr>
            <p:cNvPr id="63" name="フローチャート: 複数書類 62"/>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65" name="フローチャート: 複数書類 64"/>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6" name="グループ化 19"/>
          <p:cNvGrpSpPr/>
          <p:nvPr/>
        </p:nvGrpSpPr>
        <p:grpSpPr>
          <a:xfrm>
            <a:off x="5608705" y="3038460"/>
            <a:ext cx="688451" cy="660226"/>
            <a:chOff x="6310917" y="1229677"/>
            <a:chExt cx="1199882" cy="1150689"/>
          </a:xfrm>
          <a:solidFill>
            <a:schemeClr val="tx2">
              <a:lumMod val="60000"/>
              <a:lumOff val="40000"/>
            </a:schemeClr>
          </a:solidFill>
        </p:grpSpPr>
        <p:sp>
          <p:nvSpPr>
            <p:cNvPr id="67" name="フローチャート: 複数書類 66"/>
            <p:cNvSpPr/>
            <p:nvPr/>
          </p:nvSpPr>
          <p:spPr>
            <a:xfrm>
              <a:off x="6532095" y="1229677"/>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71" name="フローチャート: 複数書類 70"/>
            <p:cNvSpPr/>
            <p:nvPr/>
          </p:nvSpPr>
          <p:spPr>
            <a:xfrm>
              <a:off x="6310917" y="1464738"/>
              <a:ext cx="978704" cy="915628"/>
            </a:xfrm>
            <a:prstGeom prst="flowChartMultidocumen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72" name="テキスト ボックス 71"/>
          <p:cNvSpPr txBox="1"/>
          <p:nvPr/>
        </p:nvSpPr>
        <p:spPr>
          <a:xfrm>
            <a:off x="3111170" y="4648193"/>
            <a:ext cx="3090910" cy="923330"/>
          </a:xfrm>
          <a:prstGeom prst="rect">
            <a:avLst/>
          </a:prstGeom>
          <a:noFill/>
          <a:ln w="19050">
            <a:solidFill>
              <a:schemeClr val="tx1"/>
            </a:solidFill>
          </a:ln>
        </p:spPr>
        <p:txBody>
          <a:bodyPr wrap="none" rtlCol="0">
            <a:spAutoFit/>
          </a:bodyPr>
          <a:lstStyle/>
          <a:p>
            <a:pPr algn="ctr"/>
            <a:r>
              <a:rPr lang="ja-JP" altLang="en-US" dirty="0"/>
              <a:t>正誤判定，ソースコードサイズ</a:t>
            </a:r>
            <a:br>
              <a:rPr lang="en-US" altLang="ja-JP" dirty="0"/>
            </a:br>
            <a:r>
              <a:rPr lang="ja-JP" altLang="en-US" dirty="0"/>
              <a:t>実行時間，使用メモリサイズ</a:t>
            </a:r>
            <a:br>
              <a:rPr lang="en-US" altLang="ja-JP" dirty="0"/>
            </a:br>
            <a:r>
              <a:rPr lang="ja-JP" altLang="en-US" dirty="0"/>
              <a:t>の情報でクラスタリング</a:t>
            </a:r>
          </a:p>
        </p:txBody>
      </p:sp>
    </p:spTree>
    <p:extLst>
      <p:ext uri="{BB962C8B-B14F-4D97-AF65-F5344CB8AC3E}">
        <p14:creationId xmlns:p14="http://schemas.microsoft.com/office/powerpoint/2010/main" val="9255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fade">
                                      <p:cBhvr>
                                        <p:cTn id="86" dur="500"/>
                                        <p:tgtEl>
                                          <p:spTgt spid="81"/>
                                        </p:tgtEl>
                                      </p:cBhvr>
                                    </p:animEffect>
                                  </p:childTnLst>
                                </p:cTn>
                              </p:par>
                              <p:par>
                                <p:cTn id="87" presetID="10"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fade">
                                      <p:cBhvr>
                                        <p:cTn id="89" dur="500"/>
                                        <p:tgtEl>
                                          <p:spTgt spid="152"/>
                                        </p:tgtEl>
                                      </p:cBhvr>
                                    </p:animEffect>
                                  </p:childTnLst>
                                </p:cTn>
                              </p:par>
                              <p:par>
                                <p:cTn id="90" presetID="10" presetClass="entr" presetSubtype="0" fill="hold" nodeType="with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fade">
                                      <p:cBhvr>
                                        <p:cTn id="92" dur="500"/>
                                        <p:tgtEl>
                                          <p:spTgt spid="1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fade">
                                      <p:cBhvr>
                                        <p:cTn id="95" dur="500"/>
                                        <p:tgtEl>
                                          <p:spTgt spid="134"/>
                                        </p:tgtEl>
                                      </p:cBhvr>
                                    </p:animEffect>
                                  </p:childTnLst>
                                </p:cTn>
                              </p:par>
                              <p:par>
                                <p:cTn id="96" presetID="10" presetClass="entr" presetSubtype="0" fill="hold" nodeType="withEffect">
                                  <p:stCondLst>
                                    <p:cond delay="0"/>
                                  </p:stCondLst>
                                  <p:childTnLst>
                                    <p:set>
                                      <p:cBhvr>
                                        <p:cTn id="97" dur="1" fill="hold">
                                          <p:stCondLst>
                                            <p:cond delay="0"/>
                                          </p:stCondLst>
                                        </p:cTn>
                                        <p:tgtEl>
                                          <p:spTgt spid="153"/>
                                        </p:tgtEl>
                                        <p:attrNameLst>
                                          <p:attrName>style.visibility</p:attrName>
                                        </p:attrNameLst>
                                      </p:cBhvr>
                                      <p:to>
                                        <p:strVal val="visible"/>
                                      </p:to>
                                    </p:set>
                                    <p:animEffect transition="in" filter="fade">
                                      <p:cBhvr>
                                        <p:cTn id="9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64" grpId="0" animBg="1"/>
      <p:bldP spid="134"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72" grpId="0" animBg="1"/>
    </p:bld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卒業研究発表0222_2</Template>
  <TotalTime>41270</TotalTime>
  <Words>4289</Words>
  <Application>Microsoft Office PowerPoint</Application>
  <PresentationFormat>画面に合わせる (4:3)</PresentationFormat>
  <Paragraphs>503</Paragraphs>
  <Slides>39</Slides>
  <Notes>39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39</vt:i4>
      </vt:variant>
    </vt:vector>
  </HeadingPairs>
  <TitlesOfParts>
    <vt:vector size="44" baseType="lpstr">
      <vt:lpstr>ＭＳ Ｐゴシック</vt:lpstr>
      <vt:lpstr>Arial</vt:lpstr>
      <vt:lpstr>Calibri</vt:lpstr>
      <vt:lpstr>Cambria Math</vt:lpstr>
      <vt:lpstr>Sel-CoolMetal-white</vt:lpstr>
      <vt:lpstr>ソースコードメトリクスを用いた プログラミングコンテストの類似解答群の検出</vt:lpstr>
      <vt:lpstr>プログラミングコンテスト(1/5)</vt:lpstr>
      <vt:lpstr>プログラミングコンテスト(2/5)</vt:lpstr>
      <vt:lpstr>プログラミングコンテスト(3/5)</vt:lpstr>
      <vt:lpstr>プログラミングコンテスト(4/5)</vt:lpstr>
      <vt:lpstr>プログラミングコンテスト(5/5)</vt:lpstr>
      <vt:lpstr>プログラミングコンテストを 題材にした研究</vt:lpstr>
      <vt:lpstr>ソースコード提示システムTAMBA[1]</vt:lpstr>
      <vt:lpstr>TAMBA[1]の全体像(1/2)</vt:lpstr>
      <vt:lpstr>TAMBA[1]の全体像(2/2)</vt:lpstr>
      <vt:lpstr>プログラミングコンテスト 初級者・ 上級者間における ソースコード特徴量の比較 [2]</vt:lpstr>
      <vt:lpstr>研究の背景</vt:lpstr>
      <vt:lpstr>研究の目的</vt:lpstr>
      <vt:lpstr>研究の概要</vt:lpstr>
      <vt:lpstr>提案手法の全体像</vt:lpstr>
      <vt:lpstr>①ソースコードの前処理</vt:lpstr>
      <vt:lpstr>②語彙ベクトルと 構造ベクトルの作成</vt:lpstr>
      <vt:lpstr>使用したメトリクスの一覧</vt:lpstr>
      <vt:lpstr>③語彙ベクトルによるクラスタリング</vt:lpstr>
      <vt:lpstr>④構造ベクトルによるクラスタリング</vt:lpstr>
      <vt:lpstr>階層クラスタリングの アルゴリズム(1/6)</vt:lpstr>
      <vt:lpstr>階層クラスタリングの アルゴリズム(2/6)</vt:lpstr>
      <vt:lpstr>階層クラスタリングの アルゴリズム(3/6)</vt:lpstr>
      <vt:lpstr>階層クラスタリングの アルゴリズム(4/6)</vt:lpstr>
      <vt:lpstr>階層クラスタリングの アルゴリズム(5/6)</vt:lpstr>
      <vt:lpstr>階層クラスタリングの アルゴリズム(6/6)</vt:lpstr>
      <vt:lpstr>提案手法の全体像</vt:lpstr>
      <vt:lpstr>ケーススタディ</vt:lpstr>
      <vt:lpstr>可視化手法</vt:lpstr>
      <vt:lpstr>データセット</vt:lpstr>
      <vt:lpstr>TAMBAと提案手法 におけるプロットの比較</vt:lpstr>
      <vt:lpstr>問題489Aの分類結果</vt:lpstr>
      <vt:lpstr>問題489Dの分類結果(1/5)</vt:lpstr>
      <vt:lpstr>問題489Dの分類結果(2/5)</vt:lpstr>
      <vt:lpstr>問題489Dの分類結果(3/5)</vt:lpstr>
      <vt:lpstr>問題489Dの分類結果(4/5)</vt:lpstr>
      <vt:lpstr>問題489Dの分類結果(5/5)</vt:lpstr>
      <vt:lpstr>ケーススタディのまとめ</vt:lpstr>
      <vt:lpstr>まとめと今後の課題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プログラミング上級者に共通 するプログラムの特徴調査</dc:title>
  <dc:creator>堤祥吾</dc:creator>
  <cp:lastModifiedBy>k-haragt</cp:lastModifiedBy>
  <cp:revision>1259</cp:revision>
  <cp:lastPrinted>2019-02-15T01:26:46Z</cp:lastPrinted>
  <dcterms:created xsi:type="dcterms:W3CDTF">2016-11-29T09:52:45Z</dcterms:created>
  <dcterms:modified xsi:type="dcterms:W3CDTF">2019-10-24T23:29:57Z</dcterms:modified>
</cp:coreProperties>
</file>