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1"/>
  </p:notesMasterIdLst>
  <p:sldIdLst>
    <p:sldId id="256" r:id="rId2"/>
    <p:sldId id="268" r:id="rId3"/>
    <p:sldId id="273" r:id="rId4"/>
    <p:sldId id="267" r:id="rId5"/>
    <p:sldId id="289" r:id="rId6"/>
    <p:sldId id="292" r:id="rId7"/>
    <p:sldId id="276" r:id="rId8"/>
    <p:sldId id="257" r:id="rId9"/>
    <p:sldId id="269" r:id="rId10"/>
    <p:sldId id="258" r:id="rId11"/>
    <p:sldId id="279" r:id="rId12"/>
    <p:sldId id="275" r:id="rId13"/>
    <p:sldId id="280" r:id="rId14"/>
    <p:sldId id="271" r:id="rId15"/>
    <p:sldId id="259" r:id="rId16"/>
    <p:sldId id="284" r:id="rId17"/>
    <p:sldId id="286" r:id="rId18"/>
    <p:sldId id="260" r:id="rId19"/>
    <p:sldId id="290" r:id="rId20"/>
    <p:sldId id="287" r:id="rId21"/>
    <p:sldId id="261" r:id="rId22"/>
    <p:sldId id="294" r:id="rId23"/>
    <p:sldId id="295" r:id="rId24"/>
    <p:sldId id="291" r:id="rId25"/>
    <p:sldId id="288" r:id="rId26"/>
    <p:sldId id="262" r:id="rId27"/>
    <p:sldId id="293" r:id="rId28"/>
    <p:sldId id="278" r:id="rId29"/>
    <p:sldId id="283" r:id="rId30"/>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35" autoAdjust="0"/>
    <p:restoredTop sz="87956" autoAdjust="0"/>
  </p:normalViewPr>
  <p:slideViewPr>
    <p:cSldViewPr snapToGrid="0">
      <p:cViewPr varScale="1">
        <p:scale>
          <a:sx n="65" d="100"/>
          <a:sy n="65" d="100"/>
        </p:scale>
        <p:origin x="10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tx>
            <c:strRef>
              <c:f>Sheet1!$D$1</c:f>
              <c:strCache>
                <c:ptCount val="1"/>
                <c:pt idx="0">
                  <c:v>C/C++</c:v>
                </c:pt>
              </c:strCache>
            </c:strRef>
          </c:tx>
          <c:dPt>
            <c:idx val="0"/>
            <c:bubble3D val="0"/>
            <c:spPr>
              <a:solidFill>
                <a:srgbClr val="FF0000"/>
              </a:solidFill>
              <a:ln w="19050">
                <a:solidFill>
                  <a:schemeClr val="lt1"/>
                </a:solidFill>
              </a:ln>
              <a:effectLst/>
            </c:spPr>
            <c:extLst>
              <c:ext xmlns:c16="http://schemas.microsoft.com/office/drawing/2014/chart" uri="{C3380CC4-5D6E-409C-BE32-E72D297353CC}">
                <c16:uniqueId val="{00000001-5594-4284-9512-55D1A8AA12C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594-4284-9512-55D1A8AA12C9}"/>
              </c:ext>
            </c:extLst>
          </c:dPt>
          <c:dPt>
            <c:idx val="2"/>
            <c:bubble3D val="0"/>
            <c:spPr>
              <a:solidFill>
                <a:srgbClr val="FFC000"/>
              </a:solidFill>
              <a:ln w="19050">
                <a:solidFill>
                  <a:schemeClr val="lt1"/>
                </a:solidFill>
              </a:ln>
              <a:effectLst/>
            </c:spPr>
            <c:extLst>
              <c:ext xmlns:c16="http://schemas.microsoft.com/office/drawing/2014/chart" uri="{C3380CC4-5D6E-409C-BE32-E72D297353CC}">
                <c16:uniqueId val="{00000005-5594-4284-9512-55D1A8AA12C9}"/>
              </c:ext>
            </c:extLst>
          </c:dPt>
          <c:cat>
            <c:strRef>
              <c:f>Sheet1!$A$2:$A$4</c:f>
              <c:strCache>
                <c:ptCount val="3"/>
                <c:pt idx="0">
                  <c:v>Unique</c:v>
                </c:pt>
                <c:pt idx="1">
                  <c:v>Clone</c:v>
                </c:pt>
                <c:pt idx="2">
                  <c:v>Dups</c:v>
                </c:pt>
              </c:strCache>
            </c:strRef>
          </c:cat>
          <c:val>
            <c:numRef>
              <c:f>Sheet1!$D$2:$D$4</c:f>
              <c:numCache>
                <c:formatCode>0%</c:formatCode>
                <c:ptCount val="3"/>
                <c:pt idx="0">
                  <c:v>0.13</c:v>
                </c:pt>
                <c:pt idx="1">
                  <c:v>0.14000000000000001</c:v>
                </c:pt>
                <c:pt idx="2">
                  <c:v>0.73</c:v>
                </c:pt>
              </c:numCache>
            </c:numRef>
          </c:val>
          <c:extLst>
            <c:ext xmlns:c16="http://schemas.microsoft.com/office/drawing/2014/chart" uri="{C3380CC4-5D6E-409C-BE32-E72D297353CC}">
              <c16:uniqueId val="{00000006-5594-4284-9512-55D1A8AA12C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tx>
            <c:strRef>
              <c:f>Sheet1!$B$1</c:f>
              <c:strCache>
                <c:ptCount val="1"/>
                <c:pt idx="0">
                  <c:v>Java</c:v>
                </c:pt>
              </c:strCache>
            </c:strRef>
          </c:tx>
          <c:dPt>
            <c:idx val="0"/>
            <c:bubble3D val="0"/>
            <c:spPr>
              <a:solidFill>
                <a:srgbClr val="FF0000"/>
              </a:solidFill>
              <a:ln w="19050">
                <a:solidFill>
                  <a:schemeClr val="lt1"/>
                </a:solidFill>
              </a:ln>
              <a:effectLst/>
            </c:spPr>
            <c:extLst>
              <c:ext xmlns:c16="http://schemas.microsoft.com/office/drawing/2014/chart" uri="{C3380CC4-5D6E-409C-BE32-E72D297353CC}">
                <c16:uniqueId val="{00000001-4F7E-4352-90DD-01E198A1906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F7E-4352-90DD-01E198A1906E}"/>
              </c:ext>
            </c:extLst>
          </c:dPt>
          <c:dPt>
            <c:idx val="2"/>
            <c:bubble3D val="0"/>
            <c:spPr>
              <a:solidFill>
                <a:srgbClr val="FFC000"/>
              </a:solidFill>
              <a:ln w="19050">
                <a:solidFill>
                  <a:schemeClr val="lt1"/>
                </a:solidFill>
              </a:ln>
              <a:effectLst/>
            </c:spPr>
            <c:extLst>
              <c:ext xmlns:c16="http://schemas.microsoft.com/office/drawing/2014/chart" uri="{C3380CC4-5D6E-409C-BE32-E72D297353CC}">
                <c16:uniqueId val="{00000005-4F7E-4352-90DD-01E198A1906E}"/>
              </c:ext>
            </c:extLst>
          </c:dPt>
          <c:cat>
            <c:strRef>
              <c:f>Sheet1!$A$2:$A$4</c:f>
              <c:strCache>
                <c:ptCount val="3"/>
                <c:pt idx="0">
                  <c:v>Unique</c:v>
                </c:pt>
                <c:pt idx="1">
                  <c:v>Clone</c:v>
                </c:pt>
                <c:pt idx="2">
                  <c:v>Dups</c:v>
                </c:pt>
              </c:strCache>
            </c:strRef>
          </c:cat>
          <c:val>
            <c:numRef>
              <c:f>Sheet1!$B$2:$B$4</c:f>
              <c:numCache>
                <c:formatCode>0%</c:formatCode>
                <c:ptCount val="3"/>
                <c:pt idx="0">
                  <c:v>0.31</c:v>
                </c:pt>
                <c:pt idx="1">
                  <c:v>0.28999999999999998</c:v>
                </c:pt>
                <c:pt idx="2">
                  <c:v>0.4</c:v>
                </c:pt>
              </c:numCache>
            </c:numRef>
          </c:val>
          <c:extLst>
            <c:ext xmlns:c16="http://schemas.microsoft.com/office/drawing/2014/chart" uri="{C3380CC4-5D6E-409C-BE32-E72D297353CC}">
              <c16:uniqueId val="{00000006-4F7E-4352-90DD-01E198A1906E}"/>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tx>
            <c:strRef>
              <c:f>Sheet1!$C$1</c:f>
              <c:strCache>
                <c:ptCount val="1"/>
                <c:pt idx="0">
                  <c:v>JavaScript</c:v>
                </c:pt>
              </c:strCache>
            </c:strRef>
          </c:tx>
          <c:dPt>
            <c:idx val="0"/>
            <c:bubble3D val="0"/>
            <c:spPr>
              <a:solidFill>
                <a:srgbClr val="FF0000"/>
              </a:solidFill>
              <a:ln w="19050">
                <a:solidFill>
                  <a:schemeClr val="lt1"/>
                </a:solidFill>
              </a:ln>
              <a:effectLst/>
            </c:spPr>
            <c:extLst>
              <c:ext xmlns:c16="http://schemas.microsoft.com/office/drawing/2014/chart" uri="{C3380CC4-5D6E-409C-BE32-E72D297353CC}">
                <c16:uniqueId val="{00000001-2E24-4BD4-808E-BCC4524CB84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E24-4BD4-808E-BCC4524CB840}"/>
              </c:ext>
            </c:extLst>
          </c:dPt>
          <c:dPt>
            <c:idx val="2"/>
            <c:bubble3D val="0"/>
            <c:spPr>
              <a:solidFill>
                <a:srgbClr val="FFC000"/>
              </a:solidFill>
              <a:ln w="19050">
                <a:solidFill>
                  <a:schemeClr val="lt1"/>
                </a:solidFill>
              </a:ln>
              <a:effectLst/>
            </c:spPr>
            <c:extLst>
              <c:ext xmlns:c16="http://schemas.microsoft.com/office/drawing/2014/chart" uri="{C3380CC4-5D6E-409C-BE32-E72D297353CC}">
                <c16:uniqueId val="{00000005-2E24-4BD4-808E-BCC4524CB840}"/>
              </c:ext>
            </c:extLst>
          </c:dPt>
          <c:cat>
            <c:strRef>
              <c:f>Sheet1!$A$2:$A$4</c:f>
              <c:strCache>
                <c:ptCount val="3"/>
                <c:pt idx="0">
                  <c:v>Unique</c:v>
                </c:pt>
                <c:pt idx="1">
                  <c:v>Clone</c:v>
                </c:pt>
                <c:pt idx="2">
                  <c:v>Dups</c:v>
                </c:pt>
              </c:strCache>
            </c:strRef>
          </c:cat>
          <c:val>
            <c:numRef>
              <c:f>Sheet1!$C$2:$C$4</c:f>
              <c:numCache>
                <c:formatCode>0%</c:formatCode>
                <c:ptCount val="3"/>
                <c:pt idx="0">
                  <c:v>0.04</c:v>
                </c:pt>
                <c:pt idx="1">
                  <c:v>0.03</c:v>
                </c:pt>
                <c:pt idx="2">
                  <c:v>0.93</c:v>
                </c:pt>
              </c:numCache>
            </c:numRef>
          </c:val>
          <c:extLst>
            <c:ext xmlns:c16="http://schemas.microsoft.com/office/drawing/2014/chart" uri="{C3380CC4-5D6E-409C-BE32-E72D297353CC}">
              <c16:uniqueId val="{00000006-2E24-4BD4-808E-BCC4524CB840}"/>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tx>
            <c:strRef>
              <c:f>Sheet1!$E$1</c:f>
              <c:strCache>
                <c:ptCount val="1"/>
                <c:pt idx="0">
                  <c:v>Python</c:v>
                </c:pt>
              </c:strCache>
            </c:strRef>
          </c:tx>
          <c:dPt>
            <c:idx val="0"/>
            <c:bubble3D val="0"/>
            <c:spPr>
              <a:solidFill>
                <a:srgbClr val="FF0000"/>
              </a:solidFill>
              <a:ln w="19050">
                <a:solidFill>
                  <a:schemeClr val="lt1"/>
                </a:solidFill>
              </a:ln>
              <a:effectLst/>
            </c:spPr>
            <c:extLst>
              <c:ext xmlns:c16="http://schemas.microsoft.com/office/drawing/2014/chart" uri="{C3380CC4-5D6E-409C-BE32-E72D297353CC}">
                <c16:uniqueId val="{00000001-B412-4276-BB9A-6E8A1C05226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412-4276-BB9A-6E8A1C052269}"/>
              </c:ext>
            </c:extLst>
          </c:dPt>
          <c:dPt>
            <c:idx val="2"/>
            <c:bubble3D val="0"/>
            <c:spPr>
              <a:solidFill>
                <a:srgbClr val="FFC000"/>
              </a:solidFill>
              <a:ln w="19050">
                <a:solidFill>
                  <a:schemeClr val="lt1"/>
                </a:solidFill>
              </a:ln>
              <a:effectLst/>
            </c:spPr>
            <c:extLst>
              <c:ext xmlns:c16="http://schemas.microsoft.com/office/drawing/2014/chart" uri="{C3380CC4-5D6E-409C-BE32-E72D297353CC}">
                <c16:uniqueId val="{00000005-B412-4276-BB9A-6E8A1C052269}"/>
              </c:ext>
            </c:extLst>
          </c:dPt>
          <c:cat>
            <c:strRef>
              <c:f>Sheet1!$A$2:$A$4</c:f>
              <c:strCache>
                <c:ptCount val="3"/>
                <c:pt idx="0">
                  <c:v>Unique</c:v>
                </c:pt>
                <c:pt idx="1">
                  <c:v>Clone</c:v>
                </c:pt>
                <c:pt idx="2">
                  <c:v>Dups</c:v>
                </c:pt>
              </c:strCache>
            </c:strRef>
          </c:cat>
          <c:val>
            <c:numRef>
              <c:f>Sheet1!$E$2:$E$4</c:f>
              <c:numCache>
                <c:formatCode>0%</c:formatCode>
                <c:ptCount val="3"/>
                <c:pt idx="0">
                  <c:v>0.21</c:v>
                </c:pt>
                <c:pt idx="1">
                  <c:v>0.1</c:v>
                </c:pt>
                <c:pt idx="2">
                  <c:v>0.69</c:v>
                </c:pt>
              </c:numCache>
            </c:numRef>
          </c:val>
          <c:extLst>
            <c:ext xmlns:c16="http://schemas.microsoft.com/office/drawing/2014/chart" uri="{C3380CC4-5D6E-409C-BE32-E72D297353CC}">
              <c16:uniqueId val="{00000006-B412-4276-BB9A-6E8A1C05226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C683A-D8AA-4AE8-B2C6-2D0AB1CF3B20}" type="datetimeFigureOut">
              <a:rPr kumimoji="1" lang="ja-JP" altLang="en-US" smtClean="0"/>
              <a:t>2019/12/9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FA7D9-9EB9-492F-A320-5CC53BE9C6BB}" type="slidenum">
              <a:rPr kumimoji="1" lang="ja-JP" altLang="en-US" smtClean="0"/>
              <a:t>‹#›</a:t>
            </a:fld>
            <a:endParaRPr kumimoji="1" lang="ja-JP" altLang="en-US"/>
          </a:p>
        </p:txBody>
      </p:sp>
    </p:spTree>
    <p:extLst>
      <p:ext uri="{BB962C8B-B14F-4D97-AF65-F5344CB8AC3E}">
        <p14:creationId xmlns:p14="http://schemas.microsoft.com/office/powerpoint/2010/main" val="4397428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8549716-947A-4CEB-AD73-78B7F9250DE3}" type="slidenum">
              <a:rPr kumimoji="1" lang="ja-JP" altLang="en-US" smtClean="0"/>
              <a:t>2</a:t>
            </a:fld>
            <a:endParaRPr kumimoji="1" lang="ja-JP" altLang="en-US"/>
          </a:p>
        </p:txBody>
      </p:sp>
    </p:spTree>
    <p:extLst>
      <p:ext uri="{BB962C8B-B14F-4D97-AF65-F5344CB8AC3E}">
        <p14:creationId xmlns:p14="http://schemas.microsoft.com/office/powerpoint/2010/main" val="2042587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コードクローンの拡張的概念としてプロジェクトクローンといいまして、</a:t>
            </a:r>
            <a:endParaRPr kumimoji="1" lang="en-US" altLang="ja-JP" dirty="0"/>
          </a:p>
          <a:p>
            <a:r>
              <a:rPr kumimoji="1" lang="en-US" altLang="ja-JP" dirty="0"/>
              <a:t>1</a:t>
            </a:r>
            <a:r>
              <a:rPr kumimoji="1" lang="ja-JP" altLang="en-US" dirty="0"/>
              <a:t>つのプロジェクト内で発生するプロジェクト内クローンに対して</a:t>
            </a:r>
            <a:endParaRPr kumimoji="1" lang="en-US" altLang="ja-JP" dirty="0"/>
          </a:p>
          <a:p>
            <a:r>
              <a:rPr kumimoji="1" lang="ja-JP" altLang="en-US" dirty="0"/>
              <a:t>複数のプロジェクトにまたがるコードクローンをプロジェクト間クローンといいます。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166FA7D9-9EB9-492F-A320-5CC53BE9C6BB}" type="slidenum">
              <a:rPr kumimoji="1" lang="ja-JP" altLang="en-US" smtClean="0"/>
              <a:t>4</a:t>
            </a:fld>
            <a:endParaRPr kumimoji="1" lang="ja-JP" altLang="en-US"/>
          </a:p>
        </p:txBody>
      </p:sp>
    </p:spTree>
    <p:extLst>
      <p:ext uri="{BB962C8B-B14F-4D97-AF65-F5344CB8AC3E}">
        <p14:creationId xmlns:p14="http://schemas.microsoft.com/office/powerpoint/2010/main" val="3774997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図はあとで修正する</a:t>
            </a:r>
          </a:p>
        </p:txBody>
      </p:sp>
      <p:sp>
        <p:nvSpPr>
          <p:cNvPr id="4" name="スライド番号プレースホルダー 3"/>
          <p:cNvSpPr>
            <a:spLocks noGrp="1"/>
          </p:cNvSpPr>
          <p:nvPr>
            <p:ph type="sldNum" sz="quarter" idx="10"/>
          </p:nvPr>
        </p:nvSpPr>
        <p:spPr/>
        <p:txBody>
          <a:bodyPr/>
          <a:lstStyle/>
          <a:p>
            <a:fld id="{166FA7D9-9EB9-492F-A320-5CC53BE9C6BB}" type="slidenum">
              <a:rPr kumimoji="1" lang="ja-JP" altLang="en-US" smtClean="0"/>
              <a:t>5</a:t>
            </a:fld>
            <a:endParaRPr kumimoji="1" lang="ja-JP" altLang="en-US"/>
          </a:p>
        </p:txBody>
      </p:sp>
    </p:spTree>
    <p:extLst>
      <p:ext uri="{BB962C8B-B14F-4D97-AF65-F5344CB8AC3E}">
        <p14:creationId xmlns:p14="http://schemas.microsoft.com/office/powerpoint/2010/main" val="182741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66FA7D9-9EB9-492F-A320-5CC53BE9C6BB}" type="slidenum">
              <a:rPr kumimoji="1" lang="ja-JP" altLang="en-US" smtClean="0"/>
              <a:t>29</a:t>
            </a:fld>
            <a:endParaRPr kumimoji="1" lang="ja-JP" altLang="en-US"/>
          </a:p>
        </p:txBody>
      </p:sp>
    </p:spTree>
    <p:extLst>
      <p:ext uri="{BB962C8B-B14F-4D97-AF65-F5344CB8AC3E}">
        <p14:creationId xmlns:p14="http://schemas.microsoft.com/office/powerpoint/2010/main" val="1358458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1350"/>
          </a:p>
        </p:txBody>
      </p:sp>
      <p:sp>
        <p:nvSpPr>
          <p:cNvPr id="3074" name="Rectangle 2"/>
          <p:cNvSpPr>
            <a:spLocks noGrp="1" noChangeArrowheads="1"/>
          </p:cNvSpPr>
          <p:nvPr>
            <p:ph type="ctrTitle"/>
          </p:nvPr>
        </p:nvSpPr>
        <p:spPr>
          <a:xfrm>
            <a:off x="685800" y="1484315"/>
            <a:ext cx="7772400" cy="1470025"/>
          </a:xfrm>
        </p:spPr>
        <p:txBody>
          <a:bodyPr/>
          <a:lstStyle>
            <a:lvl1pPr>
              <a:defRPr sz="4400"/>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endParaRPr lang="ja-JP" altLang="en-US" sz="1350"/>
          </a:p>
        </p:txBody>
      </p:sp>
      <p:sp>
        <p:nvSpPr>
          <p:cNvPr id="3093" name="Text Box 21"/>
          <p:cNvSpPr txBox="1">
            <a:spLocks noChangeArrowheads="1"/>
          </p:cNvSpPr>
          <p:nvPr/>
        </p:nvSpPr>
        <p:spPr bwMode="auto">
          <a:xfrm>
            <a:off x="452439" y="6640515"/>
            <a:ext cx="6272871" cy="207749"/>
          </a:xfrm>
          <a:prstGeom prst="rect">
            <a:avLst/>
          </a:prstGeom>
          <a:noFill/>
          <a:ln w="9525">
            <a:noFill/>
            <a:miter lim="800000"/>
            <a:headEnd/>
            <a:tailEnd/>
          </a:ln>
          <a:effectLst/>
        </p:spPr>
        <p:txBody>
          <a:bodyPr wrap="none">
            <a:spAutoFit/>
          </a:bodyPr>
          <a:lstStyle/>
          <a:p>
            <a:r>
              <a:rPr lang="en-US" altLang="ja-JP" sz="75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4AE06D64-AE2A-4AC3-8193-3E20F0B81D6C}" type="datetime1">
              <a:rPr kumimoji="1" lang="ja-JP" altLang="en-US" smtClean="0"/>
              <a:t>2019/12/9</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608702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CAF2B950-84B7-483C-B3FF-4202407A55EF}"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2545929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C98D4184-AB17-4736-BA6E-AE4B222285C0}"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910940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4000"/>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lstStyle>
            <a:lvl1pPr>
              <a:defRPr sz="3200"/>
            </a:lvl1pPr>
            <a:lvl2pPr>
              <a:defRPr sz="2800"/>
            </a:lvl2pPr>
            <a:lvl3pPr>
              <a:defRPr sz="2400"/>
            </a:lvl3pPr>
            <a:lvl4pPr>
              <a:defRPr sz="1800"/>
            </a:lvl4pPr>
            <a:lvl5pPr>
              <a:defRPr sz="18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7E8D2D9D-9817-43F5-8A61-939C3456C607}"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2641651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685C3B4E-957E-4116-B3A3-8109A62B871F}" type="datetime1">
              <a:rPr kumimoji="1" lang="ja-JP" altLang="en-US" smtClean="0"/>
              <a:t>2019/12/9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403744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FA49FB50-2D9C-437D-9352-12A8820DF1FF}" type="datetime1">
              <a:rPr kumimoji="1" lang="ja-JP" altLang="en-US" smtClean="0"/>
              <a:t>2019/12/9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222089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CC358568-76D2-401D-AECD-463EF4D32FB0}" type="datetime1">
              <a:rPr kumimoji="1" lang="ja-JP" altLang="en-US" smtClean="0"/>
              <a:t>2019/12/9</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315497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FF9781BC-DAE4-424B-92D6-0272713307B9}" type="datetime1">
              <a:rPr kumimoji="1" lang="ja-JP" altLang="en-US" smtClean="0"/>
              <a:t>2019/12/9</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1750902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E43FD4D2-E1D6-4BE0-8BB0-F61F9F0EFEE3}" type="datetime1">
              <a:rPr kumimoji="1" lang="ja-JP" altLang="en-US" smtClean="0"/>
              <a:t>2019/12/9</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3663122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15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CF8E8C06-FDEC-44A4-8DA9-E10CE370C3E2}" type="datetime1">
              <a:rPr kumimoji="1" lang="ja-JP" altLang="en-US" smtClean="0"/>
              <a:t>2019/12/9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1345158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91BBB1C1-3169-4A8D-A4A9-6AB2FB32347F}" type="datetime1">
              <a:rPr kumimoji="1" lang="ja-JP" altLang="en-US" smtClean="0"/>
              <a:t>2019/12/9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0CCB534-4E1B-4680-B92F-3A5A6715F569}" type="slidenum">
              <a:rPr kumimoji="1" lang="ja-JP" altLang="en-US" smtClean="0"/>
              <a:t>‹#›</a:t>
            </a:fld>
            <a:endParaRPr kumimoji="1" lang="ja-JP" altLang="en-US"/>
          </a:p>
        </p:txBody>
      </p:sp>
    </p:spTree>
    <p:extLst>
      <p:ext uri="{BB962C8B-B14F-4D97-AF65-F5344CB8AC3E}">
        <p14:creationId xmlns:p14="http://schemas.microsoft.com/office/powerpoint/2010/main" val="407990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1350"/>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endParaRPr lang="ja-JP" altLang="en-US" sz="1350"/>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solidFill>
                  <a:schemeClr val="bg1"/>
                </a:solidFill>
              </a:defRPr>
            </a:lvl1pPr>
          </a:lstStyle>
          <a:p>
            <a:fld id="{9E8E8585-92CC-4FF8-A97C-0D0DD2D530C6}" type="datetime1">
              <a:rPr kumimoji="1" lang="ja-JP" altLang="en-US" smtClean="0"/>
              <a:t>2019/12/9</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endParaRPr kumimoji="1" lang="ja-JP" altLang="en-US"/>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00"/>
            </a:lvl1pPr>
          </a:lstStyle>
          <a:p>
            <a:fld id="{40CCB534-4E1B-4680-B92F-3A5A6715F569}" type="slidenum">
              <a:rPr lang="ja-JP" altLang="en-US" smtClean="0"/>
              <a:pPr/>
              <a:t>‹#›</a:t>
            </a:fld>
            <a:endParaRPr lang="ja-JP" altLang="en-US" dirty="0"/>
          </a:p>
        </p:txBody>
      </p:sp>
      <p:sp>
        <p:nvSpPr>
          <p:cNvPr id="1048" name="Text Box 24"/>
          <p:cNvSpPr txBox="1">
            <a:spLocks noChangeArrowheads="1"/>
          </p:cNvSpPr>
          <p:nvPr/>
        </p:nvSpPr>
        <p:spPr bwMode="auto">
          <a:xfrm>
            <a:off x="334963" y="6640515"/>
            <a:ext cx="4817344" cy="207749"/>
          </a:xfrm>
          <a:prstGeom prst="rect">
            <a:avLst/>
          </a:prstGeom>
          <a:noFill/>
          <a:ln w="9525">
            <a:noFill/>
            <a:miter lim="800000"/>
            <a:headEnd/>
            <a:tailEnd/>
          </a:ln>
          <a:effectLst/>
        </p:spPr>
        <p:txBody>
          <a:bodyPr wrap="none">
            <a:spAutoFit/>
          </a:bodyPr>
          <a:lstStyle/>
          <a:p>
            <a:r>
              <a:rPr lang="en-US" altLang="ja-JP" sz="75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75443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3300">
          <a:solidFill>
            <a:schemeClr val="tx2"/>
          </a:solidFill>
          <a:latin typeface="+mj-lt"/>
          <a:ea typeface="+mj-ea"/>
          <a:cs typeface="+mj-cs"/>
        </a:defRPr>
      </a:lvl1pPr>
      <a:lvl2pPr algn="ctr" rtl="0" eaLnBrk="1" fontAlgn="base" hangingPunct="1">
        <a:spcBef>
          <a:spcPct val="0"/>
        </a:spcBef>
        <a:spcAft>
          <a:spcPct val="0"/>
        </a:spcAft>
        <a:defRPr kumimoji="1" sz="33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33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33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3300">
          <a:solidFill>
            <a:schemeClr val="tx2"/>
          </a:solidFill>
          <a:latin typeface="Arial" charset="0"/>
          <a:ea typeface="ＭＳ Ｐゴシック" pitchFamily="50" charset="-128"/>
        </a:defRPr>
      </a:lvl5pPr>
      <a:lvl6pPr marL="342900" algn="ctr" rtl="0" eaLnBrk="1" fontAlgn="base" hangingPunct="1">
        <a:spcBef>
          <a:spcPct val="0"/>
        </a:spcBef>
        <a:spcAft>
          <a:spcPct val="0"/>
        </a:spcAft>
        <a:defRPr kumimoji="1" sz="3300">
          <a:solidFill>
            <a:schemeClr val="tx2"/>
          </a:solidFill>
          <a:latin typeface="Arial" charset="0"/>
          <a:ea typeface="ＭＳ Ｐゴシック" pitchFamily="50" charset="-128"/>
        </a:defRPr>
      </a:lvl6pPr>
      <a:lvl7pPr marL="685800" algn="ctr" rtl="0" eaLnBrk="1" fontAlgn="base" hangingPunct="1">
        <a:spcBef>
          <a:spcPct val="0"/>
        </a:spcBef>
        <a:spcAft>
          <a:spcPct val="0"/>
        </a:spcAft>
        <a:defRPr kumimoji="1" sz="3300">
          <a:solidFill>
            <a:schemeClr val="tx2"/>
          </a:solidFill>
          <a:latin typeface="Arial" charset="0"/>
          <a:ea typeface="ＭＳ Ｐゴシック" pitchFamily="50" charset="-128"/>
        </a:defRPr>
      </a:lvl7pPr>
      <a:lvl8pPr marL="1028700" algn="ctr" rtl="0" eaLnBrk="1" fontAlgn="base" hangingPunct="1">
        <a:spcBef>
          <a:spcPct val="0"/>
        </a:spcBef>
        <a:spcAft>
          <a:spcPct val="0"/>
        </a:spcAft>
        <a:defRPr kumimoji="1" sz="3300">
          <a:solidFill>
            <a:schemeClr val="tx2"/>
          </a:solidFill>
          <a:latin typeface="Arial" charset="0"/>
          <a:ea typeface="ＭＳ Ｐゴシック" pitchFamily="50" charset="-128"/>
        </a:defRPr>
      </a:lvl8pPr>
      <a:lvl9pPr marL="1371600" algn="ctr" rtl="0" eaLnBrk="1" fontAlgn="base" hangingPunct="1">
        <a:spcBef>
          <a:spcPct val="0"/>
        </a:spcBef>
        <a:spcAft>
          <a:spcPct val="0"/>
        </a:spcAft>
        <a:defRPr kumimoji="1" sz="3300">
          <a:solidFill>
            <a:schemeClr val="tx2"/>
          </a:solidFill>
          <a:latin typeface="Arial" charset="0"/>
          <a:ea typeface="ＭＳ Ｐゴシック" pitchFamily="50" charset="-128"/>
        </a:defRPr>
      </a:lvl9pPr>
    </p:titleStyle>
    <p:body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プロジェクト間クローンに</a:t>
            </a:r>
            <a:r>
              <a:rPr kumimoji="1" lang="en-US" altLang="ja-JP" dirty="0"/>
              <a:t/>
            </a:r>
            <a:br>
              <a:rPr kumimoji="1" lang="en-US" altLang="ja-JP" dirty="0"/>
            </a:br>
            <a:r>
              <a:rPr kumimoji="1" lang="ja-JP" altLang="en-US" dirty="0"/>
              <a:t>対する変更傾向の調査</a:t>
            </a:r>
          </a:p>
        </p:txBody>
      </p:sp>
      <p:sp>
        <p:nvSpPr>
          <p:cNvPr id="3" name="サブタイトル 2"/>
          <p:cNvSpPr>
            <a:spLocks noGrp="1"/>
          </p:cNvSpPr>
          <p:nvPr>
            <p:ph type="subTitle" idx="1"/>
          </p:nvPr>
        </p:nvSpPr>
        <p:spPr>
          <a:xfrm>
            <a:off x="175083" y="3955548"/>
            <a:ext cx="5086686" cy="1992967"/>
          </a:xfrm>
        </p:spPr>
        <p:txBody>
          <a:bodyPr/>
          <a:lstStyle/>
          <a:p>
            <a:r>
              <a:rPr lang="ja-JP" altLang="en-US" sz="2000" dirty="0"/>
              <a:t>石津 </a:t>
            </a:r>
            <a:r>
              <a:rPr lang="ja-JP" altLang="en-US" sz="2000" dirty="0" smtClean="0"/>
              <a:t>卓也</a:t>
            </a:r>
            <a:r>
              <a:rPr lang="en-US" altLang="ja-JP" sz="2000" dirty="0" smtClean="0"/>
              <a:t>(</a:t>
            </a:r>
            <a:r>
              <a:rPr lang="ja-JP" altLang="en-US" sz="2000" dirty="0">
                <a:latin typeface="+mn-ea"/>
              </a:rPr>
              <a:t>大阪大学</a:t>
            </a:r>
            <a:r>
              <a:rPr lang="en-US" altLang="ja-JP" sz="2000" dirty="0" smtClean="0"/>
              <a:t>)</a:t>
            </a:r>
            <a:r>
              <a:rPr lang="ja-JP" altLang="en-US" sz="2000" dirty="0" err="1" smtClean="0"/>
              <a:t>，</a:t>
            </a:r>
            <a:endParaRPr lang="en-US" altLang="ja-JP" sz="2000" dirty="0" smtClean="0"/>
          </a:p>
          <a:p>
            <a:r>
              <a:rPr lang="ja-JP" altLang="en-US" sz="2000" dirty="0" smtClean="0"/>
              <a:t>吉田 </a:t>
            </a:r>
            <a:r>
              <a:rPr lang="ja-JP" altLang="en-US" sz="2000" dirty="0"/>
              <a:t>則</a:t>
            </a:r>
            <a:r>
              <a:rPr lang="ja-JP" altLang="en-US" sz="2000" dirty="0" smtClean="0"/>
              <a:t>裕</a:t>
            </a:r>
            <a:r>
              <a:rPr lang="en-US" altLang="ja-JP" sz="2000" dirty="0" smtClean="0"/>
              <a:t>(</a:t>
            </a:r>
            <a:r>
              <a:rPr lang="ja-JP" altLang="en-US" sz="2000" dirty="0">
                <a:latin typeface="+mn-ea"/>
              </a:rPr>
              <a:t>名古屋大学</a:t>
            </a:r>
            <a:r>
              <a:rPr lang="en-US" altLang="ja-JP" sz="2000" dirty="0" smtClean="0"/>
              <a:t>)</a:t>
            </a:r>
            <a:r>
              <a:rPr lang="ja-JP" altLang="en-US" sz="2000" dirty="0" err="1" smtClean="0"/>
              <a:t>，</a:t>
            </a:r>
            <a:endParaRPr lang="en-US" altLang="ja-JP" sz="2000" dirty="0" smtClean="0"/>
          </a:p>
          <a:p>
            <a:r>
              <a:rPr lang="ja-JP" altLang="en-US" sz="2000" dirty="0" smtClean="0"/>
              <a:t>崔 </a:t>
            </a:r>
            <a:r>
              <a:rPr lang="ja-JP" altLang="en-US" sz="2000" dirty="0"/>
              <a:t>恩</a:t>
            </a:r>
            <a:r>
              <a:rPr lang="ja-JP" altLang="en-US" sz="2000" dirty="0" smtClean="0"/>
              <a:t>瀞</a:t>
            </a:r>
            <a:r>
              <a:rPr lang="en-US" altLang="ja-JP" sz="2000" dirty="0" smtClean="0"/>
              <a:t>(</a:t>
            </a:r>
            <a:r>
              <a:rPr lang="ja-JP" altLang="en-US" sz="2000" dirty="0">
                <a:latin typeface="+mn-ea"/>
              </a:rPr>
              <a:t>京都工芸繊維大学</a:t>
            </a:r>
            <a:r>
              <a:rPr lang="en-US" altLang="ja-JP" sz="2000" dirty="0" smtClean="0"/>
              <a:t>) </a:t>
            </a:r>
            <a:r>
              <a:rPr lang="ja-JP" altLang="en-US" sz="2000" dirty="0" err="1" smtClean="0"/>
              <a:t>，</a:t>
            </a:r>
            <a:endParaRPr lang="en-US" altLang="ja-JP" sz="2000" dirty="0" smtClean="0"/>
          </a:p>
          <a:p>
            <a:r>
              <a:rPr lang="ja-JP" altLang="en-US" sz="2000" dirty="0" smtClean="0"/>
              <a:t>徳井 翔梧</a:t>
            </a:r>
            <a:r>
              <a:rPr lang="en-US" altLang="ja-JP" sz="2000" dirty="0" smtClean="0"/>
              <a:t>(</a:t>
            </a:r>
            <a:r>
              <a:rPr lang="ja-JP" altLang="en-US" sz="2000" dirty="0">
                <a:latin typeface="+mn-ea"/>
              </a:rPr>
              <a:t>大阪大学</a:t>
            </a:r>
            <a:r>
              <a:rPr lang="en-US" altLang="ja-JP" sz="2000" dirty="0" smtClean="0"/>
              <a:t>) </a:t>
            </a:r>
            <a:r>
              <a:rPr lang="ja-JP" altLang="en-US" sz="2000" dirty="0" err="1" smtClean="0"/>
              <a:t>，</a:t>
            </a:r>
            <a:endParaRPr lang="en-US" altLang="ja-JP" sz="2000" dirty="0" smtClean="0"/>
          </a:p>
          <a:p>
            <a:r>
              <a:rPr lang="ja-JP" altLang="en-US" sz="2000" dirty="0" smtClean="0"/>
              <a:t>井上 克郎</a:t>
            </a:r>
            <a:r>
              <a:rPr lang="en-US" altLang="ja-JP" sz="2000" dirty="0" smtClean="0"/>
              <a:t>(</a:t>
            </a:r>
            <a:r>
              <a:rPr lang="ja-JP" altLang="en-US" sz="2000" dirty="0">
                <a:latin typeface="+mn-ea"/>
              </a:rPr>
              <a:t>大阪大学</a:t>
            </a:r>
            <a:r>
              <a:rPr lang="en-US" altLang="ja-JP" sz="2000" dirty="0" smtClean="0"/>
              <a:t>)</a:t>
            </a:r>
            <a:endParaRPr lang="en-US" altLang="ja-JP" sz="2000" dirty="0"/>
          </a:p>
          <a:p>
            <a:endParaRPr lang="ja-JP" altLang="en-US" sz="2000" dirty="0">
              <a:latin typeface="+mn-ea"/>
            </a:endParaRPr>
          </a:p>
          <a:p>
            <a:endParaRPr kumimoji="1" lang="ja-JP" altLang="en-US" sz="2000" dirty="0"/>
          </a:p>
        </p:txBody>
      </p:sp>
      <p:sp>
        <p:nvSpPr>
          <p:cNvPr id="4" name="テキスト ボックス 3"/>
          <p:cNvSpPr txBox="1"/>
          <p:nvPr/>
        </p:nvSpPr>
        <p:spPr>
          <a:xfrm>
            <a:off x="175083" y="345628"/>
            <a:ext cx="3894015" cy="461665"/>
          </a:xfrm>
          <a:prstGeom prst="rect">
            <a:avLst/>
          </a:prstGeom>
          <a:noFill/>
        </p:spPr>
        <p:txBody>
          <a:bodyPr wrap="none" rtlCol="0">
            <a:spAutoFit/>
          </a:bodyPr>
          <a:lstStyle/>
          <a:p>
            <a:r>
              <a:rPr kumimoji="1" lang="en-US" altLang="ja-JP" dirty="0">
                <a:latin typeface="+mj-ea"/>
                <a:ea typeface="+mj-ea"/>
                <a:cs typeface="Segoe UI" panose="020B0502040204020203" pitchFamily="34" charset="0"/>
              </a:rPr>
              <a:t>SIGSE2019 in </a:t>
            </a:r>
            <a:r>
              <a:rPr kumimoji="1" lang="ja-JP" altLang="en-US" dirty="0">
                <a:latin typeface="+mj-ea"/>
                <a:ea typeface="+mj-ea"/>
                <a:cs typeface="Segoe UI" panose="020B0502040204020203" pitchFamily="34" charset="0"/>
              </a:rPr>
              <a:t>早稲田大学</a:t>
            </a:r>
          </a:p>
        </p:txBody>
      </p:sp>
    </p:spTree>
    <p:extLst>
      <p:ext uri="{BB962C8B-B14F-4D97-AF65-F5344CB8AC3E}">
        <p14:creationId xmlns:p14="http://schemas.microsoft.com/office/powerpoint/2010/main" val="1564213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Research Questions</a:t>
            </a:r>
            <a:endParaRPr kumimoji="1" lang="ja-JP" altLang="en-US" dirty="0"/>
          </a:p>
        </p:txBody>
      </p:sp>
      <p:sp>
        <p:nvSpPr>
          <p:cNvPr id="3" name="コンテンツ プレースホルダー 2"/>
          <p:cNvSpPr>
            <a:spLocks noGrp="1"/>
          </p:cNvSpPr>
          <p:nvPr>
            <p:ph idx="1"/>
          </p:nvPr>
        </p:nvSpPr>
        <p:spPr/>
        <p:txBody>
          <a:bodyPr/>
          <a:lstStyle/>
          <a:p>
            <a:r>
              <a:rPr lang="ja-JP" altLang="en-US" sz="2400" b="1" dirty="0"/>
              <a:t>再利用ソースコードを変更する影響を分析するために</a:t>
            </a:r>
            <a:r>
              <a:rPr lang="en-US" altLang="ja-JP" sz="2400" b="1" dirty="0"/>
              <a:t/>
            </a:r>
            <a:br>
              <a:rPr lang="en-US" altLang="ja-JP" sz="2400" b="1" dirty="0"/>
            </a:br>
            <a:r>
              <a:rPr lang="ja-JP" altLang="en-US" sz="2400" b="1" dirty="0"/>
              <a:t>プロジェクト間クローンに関する次の３つの調査した．</a:t>
            </a:r>
            <a:endParaRPr lang="en-US" altLang="ja-JP" sz="2400" b="1" dirty="0"/>
          </a:p>
          <a:p>
            <a:pPr lvl="1"/>
            <a:endParaRPr lang="en-US" altLang="ja-JP" sz="2000" dirty="0"/>
          </a:p>
          <a:p>
            <a:pPr lvl="1"/>
            <a:endParaRPr lang="en-US" altLang="ja-JP" sz="2000" dirty="0"/>
          </a:p>
          <a:p>
            <a:pPr lvl="1"/>
            <a:endParaRPr lang="en-US" altLang="ja-JP" sz="2000" dirty="0"/>
          </a:p>
          <a:p>
            <a:pPr lvl="1"/>
            <a:r>
              <a:rPr lang="ja-JP" altLang="en-US" sz="2000" dirty="0"/>
              <a:t>どの程度のプロジェクト間クローンが変更されているのか</a:t>
            </a:r>
            <a:r>
              <a:rPr lang="en-US" altLang="ja-JP" sz="2000" dirty="0"/>
              <a:t/>
            </a:r>
            <a:br>
              <a:rPr lang="en-US" altLang="ja-JP" sz="2000" dirty="0"/>
            </a:br>
            <a:r>
              <a:rPr lang="ja-JP" altLang="en-US" sz="2000" dirty="0"/>
              <a:t>調査する必要がある．</a:t>
            </a:r>
            <a:endParaRPr lang="en-US" altLang="ja-JP" sz="2000" dirty="0"/>
          </a:p>
          <a:p>
            <a:endParaRPr lang="en-US" altLang="ja-JP" sz="2400" dirty="0"/>
          </a:p>
          <a:p>
            <a:pPr marL="0" indent="0">
              <a:buNone/>
            </a:pPr>
            <a:endParaRPr lang="en-US" altLang="ja-JP" sz="2400" dirty="0"/>
          </a:p>
          <a:p>
            <a:pPr lvl="1"/>
            <a:endParaRPr lang="en-US" altLang="ja-JP" sz="2000" dirty="0"/>
          </a:p>
          <a:p>
            <a:pPr lvl="1"/>
            <a:r>
              <a:rPr lang="ja-JP" altLang="en-US" sz="2000" dirty="0"/>
              <a:t>プロジェクト間クローンの一貫した変更はどのように保守をされているのか調査したい．</a:t>
            </a:r>
            <a:endParaRPr lang="en-US" altLang="ja-JP" sz="2000" dirty="0"/>
          </a:p>
          <a:p>
            <a:pPr lvl="1"/>
            <a:endParaRPr lang="en-US" altLang="ja-JP" sz="2000" dirty="0"/>
          </a:p>
          <a:p>
            <a:pPr lvl="1"/>
            <a:endParaRPr lang="en-US" altLang="ja-JP" sz="2000" dirty="0"/>
          </a:p>
          <a:p>
            <a:pPr lvl="1"/>
            <a:endParaRPr lang="en-US" altLang="ja-JP" sz="2000" dirty="0"/>
          </a:p>
        </p:txBody>
      </p:sp>
      <p:sp>
        <p:nvSpPr>
          <p:cNvPr id="5" name="正方形/長方形 4"/>
          <p:cNvSpPr/>
          <p:nvPr/>
        </p:nvSpPr>
        <p:spPr>
          <a:xfrm>
            <a:off x="364137" y="2509411"/>
            <a:ext cx="8495191" cy="7523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altLang="ja-JP" sz="2000" b="1" dirty="0"/>
              <a:t>RQ1. </a:t>
            </a:r>
            <a:r>
              <a:rPr lang="ja-JP" altLang="en-US" sz="2000" b="1" dirty="0"/>
              <a:t>プロジェクト間クローンにおいて，変更される割合はどの程度か．</a:t>
            </a:r>
            <a:r>
              <a:rPr lang="en-US" altLang="ja-JP" sz="2000" b="1" dirty="0"/>
              <a:t/>
            </a:r>
            <a:br>
              <a:rPr lang="en-US" altLang="ja-JP" sz="2000" b="1" dirty="0"/>
            </a:br>
            <a:r>
              <a:rPr lang="ja-JP" altLang="en-US" sz="2000" b="1" dirty="0"/>
              <a:t>また，その中で一貫した変更をされた割合はどの程度か．</a:t>
            </a:r>
          </a:p>
        </p:txBody>
      </p:sp>
      <p:sp>
        <p:nvSpPr>
          <p:cNvPr id="6" name="正方形/長方形 5"/>
          <p:cNvSpPr/>
          <p:nvPr/>
        </p:nvSpPr>
        <p:spPr>
          <a:xfrm>
            <a:off x="364137" y="4464587"/>
            <a:ext cx="8404613" cy="7523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altLang="ja-JP" sz="2000" b="1" dirty="0"/>
              <a:t>RQ2. </a:t>
            </a:r>
            <a:r>
              <a:rPr lang="ja-JP" altLang="en-US" sz="2000" b="1" dirty="0"/>
              <a:t>一貫した変更をされたプロジェクト間クローンはどのようにして一貫した変更をしているのか．</a:t>
            </a:r>
          </a:p>
        </p:txBody>
      </p:sp>
      <p:sp>
        <p:nvSpPr>
          <p:cNvPr id="4" name="スライド番号プレースホルダー 3">
            <a:extLst>
              <a:ext uri="{FF2B5EF4-FFF2-40B4-BE49-F238E27FC236}">
                <a16:creationId xmlns:a16="http://schemas.microsoft.com/office/drawing/2014/main" id="{B50675F9-17B6-4F42-99C1-3373A1177F89}"/>
              </a:ext>
            </a:extLst>
          </p:cNvPr>
          <p:cNvSpPr>
            <a:spLocks noGrp="1"/>
          </p:cNvSpPr>
          <p:nvPr>
            <p:ph type="sldNum" sz="quarter" idx="12"/>
          </p:nvPr>
        </p:nvSpPr>
        <p:spPr/>
        <p:txBody>
          <a:bodyPr/>
          <a:lstStyle/>
          <a:p>
            <a:fld id="{40CCB534-4E1B-4680-B92F-3A5A6715F569}" type="slidenum">
              <a:rPr kumimoji="1" lang="ja-JP" altLang="en-US" smtClean="0"/>
              <a:t>10</a:t>
            </a:fld>
            <a:endParaRPr kumimoji="1" lang="ja-JP" altLang="en-US"/>
          </a:p>
        </p:txBody>
      </p:sp>
    </p:spTree>
    <p:extLst>
      <p:ext uri="{BB962C8B-B14F-4D97-AF65-F5344CB8AC3E}">
        <p14:creationId xmlns:p14="http://schemas.microsoft.com/office/powerpoint/2010/main" val="2796911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Research Questions</a:t>
            </a:r>
            <a:endParaRPr kumimoji="1" lang="ja-JP" altLang="en-US" dirty="0"/>
          </a:p>
        </p:txBody>
      </p:sp>
      <p:sp>
        <p:nvSpPr>
          <p:cNvPr id="3" name="コンテンツ プレースホルダー 2"/>
          <p:cNvSpPr>
            <a:spLocks noGrp="1"/>
          </p:cNvSpPr>
          <p:nvPr>
            <p:ph idx="1"/>
          </p:nvPr>
        </p:nvSpPr>
        <p:spPr/>
        <p:txBody>
          <a:bodyPr/>
          <a:lstStyle/>
          <a:p>
            <a:pPr lvl="1"/>
            <a:endParaRPr kumimoji="1" lang="en-US" altLang="ja-JP" sz="2000" dirty="0"/>
          </a:p>
          <a:p>
            <a:pPr lvl="1"/>
            <a:endParaRPr lang="en-US" altLang="ja-JP" sz="2000" dirty="0"/>
          </a:p>
          <a:p>
            <a:pPr lvl="1"/>
            <a:endParaRPr kumimoji="1" lang="en-US" altLang="ja-JP" sz="2000" dirty="0"/>
          </a:p>
          <a:p>
            <a:pPr lvl="1"/>
            <a:r>
              <a:rPr kumimoji="1" lang="ja-JP" altLang="en-US" sz="2000" dirty="0"/>
              <a:t>再利用されたソースコードの変更理由に基づいて，プロジェクトの変更傾向を分析することが目的になる．</a:t>
            </a:r>
          </a:p>
        </p:txBody>
      </p:sp>
      <p:sp>
        <p:nvSpPr>
          <p:cNvPr id="4" name="正方形/長方形 3"/>
          <p:cNvSpPr/>
          <p:nvPr/>
        </p:nvSpPr>
        <p:spPr>
          <a:xfrm>
            <a:off x="364137" y="1777422"/>
            <a:ext cx="8404613" cy="752367"/>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altLang="ja-JP" sz="2000" b="1" dirty="0"/>
              <a:t>RQ3.</a:t>
            </a:r>
            <a:r>
              <a:rPr lang="ja-JP" altLang="en-US" sz="2000" b="1" dirty="0"/>
              <a:t>変更されるプロジェクト間クローンがどのような理由で変更されたのか．</a:t>
            </a:r>
          </a:p>
        </p:txBody>
      </p:sp>
      <p:sp>
        <p:nvSpPr>
          <p:cNvPr id="5" name="スライド番号プレースホルダー 4">
            <a:extLst>
              <a:ext uri="{FF2B5EF4-FFF2-40B4-BE49-F238E27FC236}">
                <a16:creationId xmlns:a16="http://schemas.microsoft.com/office/drawing/2014/main" id="{DFBF1292-79E4-4995-ACB1-2A2F94A1F956}"/>
              </a:ext>
            </a:extLst>
          </p:cNvPr>
          <p:cNvSpPr>
            <a:spLocks noGrp="1"/>
          </p:cNvSpPr>
          <p:nvPr>
            <p:ph type="sldNum" sz="quarter" idx="12"/>
          </p:nvPr>
        </p:nvSpPr>
        <p:spPr/>
        <p:txBody>
          <a:bodyPr/>
          <a:lstStyle/>
          <a:p>
            <a:fld id="{40CCB534-4E1B-4680-B92F-3A5A6715F569}" type="slidenum">
              <a:rPr kumimoji="1" lang="ja-JP" altLang="en-US" smtClean="0"/>
              <a:t>11</a:t>
            </a:fld>
            <a:endParaRPr kumimoji="1" lang="ja-JP" altLang="en-US"/>
          </a:p>
        </p:txBody>
      </p:sp>
    </p:spTree>
    <p:extLst>
      <p:ext uri="{BB962C8B-B14F-4D97-AF65-F5344CB8AC3E}">
        <p14:creationId xmlns:p14="http://schemas.microsoft.com/office/powerpoint/2010/main" val="3384531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調査方法</a:t>
            </a:r>
          </a:p>
        </p:txBody>
      </p:sp>
      <p:sp>
        <p:nvSpPr>
          <p:cNvPr id="3" name="コンテンツ プレースホルダー 2"/>
          <p:cNvSpPr>
            <a:spLocks noGrp="1"/>
          </p:cNvSpPr>
          <p:nvPr>
            <p:ph idx="1"/>
          </p:nvPr>
        </p:nvSpPr>
        <p:spPr>
          <a:xfrm>
            <a:off x="457200" y="1664898"/>
            <a:ext cx="8229600" cy="4461267"/>
          </a:xfrm>
        </p:spPr>
        <p:txBody>
          <a:bodyPr/>
          <a:lstStyle/>
          <a:p>
            <a:r>
              <a:rPr kumimoji="1" lang="ja-JP" altLang="en-US" sz="2400" b="1" dirty="0"/>
              <a:t>既存</a:t>
            </a:r>
            <a:r>
              <a:rPr lang="ja-JP" altLang="en-US" sz="2400" b="1" dirty="0"/>
              <a:t>研究</a:t>
            </a:r>
            <a:r>
              <a:rPr lang="en-US" altLang="ja-JP" sz="2400" b="1" dirty="0"/>
              <a:t>[1]</a:t>
            </a:r>
            <a:r>
              <a:rPr lang="ja-JP" altLang="en-US" sz="2400" b="1" dirty="0"/>
              <a:t>が</a:t>
            </a:r>
            <a:r>
              <a:rPr kumimoji="1" lang="ja-JP" altLang="en-US" sz="2400" b="1" dirty="0"/>
              <a:t>公開していたプロジェクト間クローンのデータセットを利用</a:t>
            </a:r>
            <a:r>
              <a:rPr lang="ja-JP" altLang="en-US" sz="2400" b="1" dirty="0"/>
              <a:t>した．</a:t>
            </a:r>
            <a:endParaRPr lang="en-US" altLang="ja-JP" sz="2400" b="1" dirty="0"/>
          </a:p>
          <a:p>
            <a:pPr lvl="1"/>
            <a:r>
              <a:rPr lang="ja-JP" altLang="en-US" sz="2000" b="1" dirty="0"/>
              <a:t>プロジェクト間クローンが検出されたプロジェクトペアに関する</a:t>
            </a:r>
            <a:r>
              <a:rPr lang="en-US" altLang="ja-JP" sz="2000" b="1" dirty="0"/>
              <a:t/>
            </a:r>
            <a:br>
              <a:rPr lang="en-US" altLang="ja-JP" sz="2000" b="1" dirty="0"/>
            </a:br>
            <a:r>
              <a:rPr lang="ja-JP" altLang="en-US" sz="2000" b="1" dirty="0"/>
              <a:t>データが含まれている．</a:t>
            </a:r>
            <a:endParaRPr lang="en-US" altLang="ja-JP" sz="2400" b="1" dirty="0"/>
          </a:p>
          <a:p>
            <a:pPr lvl="1"/>
            <a:r>
              <a:rPr lang="ja-JP" altLang="en-US" sz="2000" b="1" dirty="0"/>
              <a:t>既存研究</a:t>
            </a:r>
            <a:r>
              <a:rPr lang="en-US" altLang="ja-JP" sz="2000" b="1" dirty="0"/>
              <a:t>[1]</a:t>
            </a:r>
            <a:r>
              <a:rPr lang="ja-JP" altLang="en-US" sz="2000" b="1" dirty="0"/>
              <a:t>の分析手順を次のとおりである．</a:t>
            </a:r>
            <a:endParaRPr lang="en-US" altLang="ja-JP" sz="2000" b="1" dirty="0"/>
          </a:p>
          <a:p>
            <a:pPr lvl="2"/>
            <a:r>
              <a:rPr kumimoji="1" lang="en-US" altLang="ja-JP" sz="2000" dirty="0"/>
              <a:t>GitHub</a:t>
            </a:r>
            <a:r>
              <a:rPr kumimoji="1" lang="ja-JP" altLang="en-US" sz="2000" dirty="0"/>
              <a:t>のスナップショット（</a:t>
            </a:r>
            <a:r>
              <a:rPr kumimoji="1" lang="en-US" altLang="ja-JP" sz="2000" dirty="0"/>
              <a:t>2017</a:t>
            </a:r>
            <a:r>
              <a:rPr kumimoji="1" lang="ja-JP" altLang="en-US" sz="2000" dirty="0"/>
              <a:t>年</a:t>
            </a:r>
            <a:r>
              <a:rPr kumimoji="1" lang="en-US" altLang="ja-JP" sz="2000" dirty="0"/>
              <a:t>1</a:t>
            </a:r>
            <a:r>
              <a:rPr kumimoji="1" lang="ja-JP" altLang="en-US" sz="2000" dirty="0"/>
              <a:t>月</a:t>
            </a:r>
            <a:r>
              <a:rPr kumimoji="1" lang="en-US" altLang="ja-JP" sz="2000" dirty="0"/>
              <a:t>19</a:t>
            </a:r>
            <a:r>
              <a:rPr kumimoji="1" lang="ja-JP" altLang="en-US" sz="2000" dirty="0"/>
              <a:t>日）から</a:t>
            </a:r>
            <a:r>
              <a:rPr kumimoji="1" lang="en-US" altLang="ja-JP" sz="2000" dirty="0"/>
              <a:t>C/C++</a:t>
            </a:r>
            <a:r>
              <a:rPr kumimoji="1" lang="ja-JP" altLang="en-US" sz="2000" dirty="0"/>
              <a:t>の</a:t>
            </a:r>
            <a:r>
              <a:rPr kumimoji="1" lang="en-US" altLang="ja-JP" sz="2000" dirty="0"/>
              <a:t/>
            </a:r>
            <a:br>
              <a:rPr kumimoji="1" lang="en-US" altLang="ja-JP" sz="2000" dirty="0"/>
            </a:br>
            <a:r>
              <a:rPr kumimoji="1" lang="ja-JP" altLang="en-US" sz="2000" dirty="0"/>
              <a:t>プロジェクトをダウンロードする．</a:t>
            </a:r>
            <a:endParaRPr kumimoji="1" lang="en-US" altLang="ja-JP" sz="2000" dirty="0"/>
          </a:p>
          <a:p>
            <a:pPr lvl="2"/>
            <a:r>
              <a:rPr kumimoji="1" lang="ja-JP" altLang="en-US" sz="2000" dirty="0"/>
              <a:t>全プロジェクトからファイルハッシュ値やトークンハッシュ値が等しいファイルを検出する．</a:t>
            </a:r>
            <a:endParaRPr kumimoji="1" lang="en-US" altLang="ja-JP" sz="2000" dirty="0"/>
          </a:p>
          <a:p>
            <a:pPr lvl="2"/>
            <a:r>
              <a:rPr lang="ja-JP" altLang="en-US" sz="2000" dirty="0"/>
              <a:t>さらにクローン検出ツール（</a:t>
            </a:r>
            <a:r>
              <a:rPr lang="en-US" altLang="ja-JP" sz="2000" dirty="0" err="1"/>
              <a:t>SourcererCC</a:t>
            </a:r>
            <a:r>
              <a:rPr lang="ja-JP" altLang="en-US" sz="2000" dirty="0"/>
              <a:t>）を利用して</a:t>
            </a:r>
            <a:r>
              <a:rPr lang="en-US" altLang="ja-JP" sz="2000" dirty="0"/>
              <a:t/>
            </a:r>
            <a:br>
              <a:rPr lang="en-US" altLang="ja-JP" sz="2000" dirty="0"/>
            </a:br>
            <a:r>
              <a:rPr lang="ja-JP" altLang="en-US" sz="2000" dirty="0"/>
              <a:t>プロジェクト間クローンを検出する．</a:t>
            </a:r>
            <a:endParaRPr lang="en-US" altLang="ja-JP" sz="2000" dirty="0"/>
          </a:p>
          <a:p>
            <a:pPr lvl="1"/>
            <a:endParaRPr kumimoji="1" lang="en-US" altLang="ja-JP" sz="2000" b="1" dirty="0"/>
          </a:p>
        </p:txBody>
      </p:sp>
      <mc:AlternateContent xmlns:mc="http://schemas.openxmlformats.org/markup-compatibility/2006" xmlns:a14="http://schemas.microsoft.com/office/drawing/2010/main">
        <mc:Choice Requires="a14">
          <p:sp>
            <p:nvSpPr>
              <p:cNvPr id="6" name="正方形/長方形 5"/>
              <p:cNvSpPr/>
              <p:nvPr/>
            </p:nvSpPr>
            <p:spPr>
              <a:xfrm>
                <a:off x="129396" y="5904186"/>
                <a:ext cx="9014604" cy="738664"/>
              </a:xfrm>
              <a:prstGeom prst="rect">
                <a:avLst/>
              </a:prstGeom>
              <a:solidFill>
                <a:srgbClr val="FFFFCC"/>
              </a:solidFill>
            </p:spPr>
            <p:txBody>
              <a:bodyPr wrap="square">
                <a:spAutoFit/>
              </a:bodyPr>
              <a:lstStyle/>
              <a:p>
                <a:r>
                  <a:rPr lang="en-US" altLang="ja-JP" sz="1400" dirty="0"/>
                  <a:t>[1]Cristina V Lopes, Petr Maj, Pedro Martins, </a:t>
                </a:r>
                <a:r>
                  <a:rPr lang="en-US" altLang="ja-JP" sz="1400" dirty="0" err="1"/>
                  <a:t>Vaibhav</a:t>
                </a:r>
                <a:r>
                  <a:rPr lang="en-US" altLang="ja-JP" sz="1400" dirty="0"/>
                  <a:t> Saini, Di Yang, Jakub </a:t>
                </a:r>
                <a:r>
                  <a:rPr lang="en-US" altLang="ja-JP" sz="1400" dirty="0" err="1"/>
                  <a:t>Zitny</a:t>
                </a:r>
                <a:r>
                  <a:rPr lang="en-US" altLang="ja-JP" sz="1400" dirty="0"/>
                  <a:t>, Hitesh </a:t>
                </a:r>
                <a:r>
                  <a:rPr lang="en-US" altLang="ja-JP" sz="1400" dirty="0" err="1"/>
                  <a:t>Sajnani</a:t>
                </a:r>
                <a:r>
                  <a:rPr lang="en-US" altLang="ja-JP" sz="1400" dirty="0"/>
                  <a:t>, and Jan </a:t>
                </a:r>
                <a:r>
                  <a:rPr lang="en-US" altLang="ja-JP" sz="1400" dirty="0" err="1"/>
                  <a:t>Vitek</a:t>
                </a:r>
                <a:r>
                  <a:rPr lang="en-US" altLang="ja-JP" sz="1400" dirty="0"/>
                  <a:t>. </a:t>
                </a:r>
                <a14:m>
                  <m:oMath xmlns:m="http://schemas.openxmlformats.org/officeDocument/2006/math">
                    <m:r>
                      <a:rPr lang="en-US" altLang="ja-JP" sz="1400" i="1">
                        <a:latin typeface="Cambria Math" panose="02040503050406030204" pitchFamily="18" charset="0"/>
                      </a:rPr>
                      <m:t>𝐷</m:t>
                    </m:r>
                    <m:r>
                      <a:rPr lang="en-US" altLang="ja-JP" sz="1400" i="1">
                        <a:latin typeface="Cambria Math" panose="02040503050406030204" pitchFamily="18" charset="0"/>
                      </a:rPr>
                      <m:t>é</m:t>
                    </m:r>
                    <m:r>
                      <a:rPr lang="en-US" altLang="ja-JP" sz="1400" i="1">
                        <a:latin typeface="Cambria Math" panose="02040503050406030204" pitchFamily="18" charset="0"/>
                      </a:rPr>
                      <m:t>𝑗</m:t>
                    </m:r>
                    <m:r>
                      <a:rPr lang="en-US" altLang="ja-JP" sz="1400" i="1">
                        <a:latin typeface="Cambria Math" panose="02040503050406030204" pitchFamily="18" charset="0"/>
                      </a:rPr>
                      <m:t>à</m:t>
                    </m:r>
                    <m:r>
                      <a:rPr lang="en-US" altLang="ja-JP" sz="1400" i="1">
                        <a:latin typeface="Cambria Math" panose="02040503050406030204" pitchFamily="18" charset="0"/>
                      </a:rPr>
                      <m:t>𝑣𝑢</m:t>
                    </m:r>
                    <m:r>
                      <a:rPr lang="en-US" altLang="ja-JP" sz="1400" i="1">
                        <a:latin typeface="Cambria Math" panose="02040503050406030204" pitchFamily="18" charset="0"/>
                      </a:rPr>
                      <m:t> </m:t>
                    </m:r>
                  </m:oMath>
                </a14:m>
                <a:r>
                  <a:rPr lang="en-US" altLang="ja-JP" sz="1400" dirty="0"/>
                  <a:t>: a map of code duplicates on </a:t>
                </a:r>
                <a:r>
                  <a:rPr lang="en-US" altLang="ja-JP" sz="1400" dirty="0" err="1"/>
                  <a:t>github</a:t>
                </a:r>
                <a:r>
                  <a:rPr lang="en-US" altLang="ja-JP" sz="1400" dirty="0"/>
                  <a:t>. Proceedings of the ACM on Programming Languages, Vol. 1, No. OOPSLA, pp. 84:1–84:28, 2017.</a:t>
                </a:r>
                <a:endParaRPr lang="ja-JP" altLang="en-US" sz="1400" dirty="0"/>
              </a:p>
            </p:txBody>
          </p:sp>
        </mc:Choice>
        <mc:Fallback xmlns="">
          <p:sp>
            <p:nvSpPr>
              <p:cNvPr id="6" name="正方形/長方形 5"/>
              <p:cNvSpPr>
                <a:spLocks noRot="1" noChangeAspect="1" noMove="1" noResize="1" noEditPoints="1" noAdjustHandles="1" noChangeArrowheads="1" noChangeShapeType="1" noTextEdit="1"/>
              </p:cNvSpPr>
              <p:nvPr/>
            </p:nvSpPr>
            <p:spPr>
              <a:xfrm>
                <a:off x="129396" y="5904186"/>
                <a:ext cx="9014604" cy="738664"/>
              </a:xfrm>
              <a:prstGeom prst="rect">
                <a:avLst/>
              </a:prstGeom>
              <a:blipFill>
                <a:blip r:embed="rId2"/>
                <a:stretch>
                  <a:fillRect l="-203" t="-1653" b="-7438"/>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4C0F2784-8D38-4F07-A16B-D8B0FD00D375}"/>
              </a:ext>
            </a:extLst>
          </p:cNvPr>
          <p:cNvSpPr>
            <a:spLocks noGrp="1"/>
          </p:cNvSpPr>
          <p:nvPr>
            <p:ph type="sldNum" sz="quarter" idx="12"/>
          </p:nvPr>
        </p:nvSpPr>
        <p:spPr/>
        <p:txBody>
          <a:bodyPr/>
          <a:lstStyle/>
          <a:p>
            <a:fld id="{40CCB534-4E1B-4680-B92F-3A5A6715F569}" type="slidenum">
              <a:rPr kumimoji="1" lang="ja-JP" altLang="en-US" smtClean="0"/>
              <a:t>12</a:t>
            </a:fld>
            <a:endParaRPr kumimoji="1" lang="ja-JP" altLang="en-US"/>
          </a:p>
        </p:txBody>
      </p:sp>
    </p:spTree>
    <p:extLst>
      <p:ext uri="{BB962C8B-B14F-4D97-AF65-F5344CB8AC3E}">
        <p14:creationId xmlns:p14="http://schemas.microsoft.com/office/powerpoint/2010/main" val="4149260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調査方法</a:t>
            </a:r>
          </a:p>
        </p:txBody>
      </p:sp>
      <p:sp>
        <p:nvSpPr>
          <p:cNvPr id="3" name="コンテンツ プレースホルダー 2"/>
          <p:cNvSpPr>
            <a:spLocks noGrp="1"/>
          </p:cNvSpPr>
          <p:nvPr>
            <p:ph idx="1"/>
          </p:nvPr>
        </p:nvSpPr>
        <p:spPr/>
        <p:txBody>
          <a:bodyPr/>
          <a:lstStyle/>
          <a:p>
            <a:r>
              <a:rPr lang="ja-JP" altLang="en-US" sz="2400" b="1" dirty="0"/>
              <a:t>調査期間を設ける．</a:t>
            </a:r>
            <a:endParaRPr lang="en-US" altLang="ja-JP" sz="2400" b="1" dirty="0"/>
          </a:p>
          <a:p>
            <a:pPr lvl="1"/>
            <a:r>
              <a:rPr kumimoji="1" lang="ja-JP" altLang="en-US" sz="2000" dirty="0"/>
              <a:t>調査開始日を</a:t>
            </a:r>
            <a:r>
              <a:rPr kumimoji="1" lang="en-US" altLang="ja-JP" sz="2000" dirty="0"/>
              <a:t>2017</a:t>
            </a:r>
            <a:r>
              <a:rPr kumimoji="1" lang="ja-JP" altLang="en-US" sz="2000" dirty="0"/>
              <a:t>年</a:t>
            </a:r>
            <a:r>
              <a:rPr kumimoji="1" lang="en-US" altLang="ja-JP" sz="2000" dirty="0"/>
              <a:t>1</a:t>
            </a:r>
            <a:r>
              <a:rPr kumimoji="1" lang="ja-JP" altLang="en-US" sz="2000" dirty="0"/>
              <a:t>月</a:t>
            </a:r>
            <a:r>
              <a:rPr kumimoji="1" lang="en-US" altLang="ja-JP" sz="2000" dirty="0"/>
              <a:t>19</a:t>
            </a:r>
            <a:r>
              <a:rPr kumimoji="1" lang="ja-JP" altLang="en-US" sz="2000" dirty="0"/>
              <a:t>日</a:t>
            </a:r>
            <a:r>
              <a:rPr lang="ja-JP" altLang="en-US" sz="2000" dirty="0"/>
              <a:t>，調査終了日を</a:t>
            </a:r>
            <a:r>
              <a:rPr lang="en-US" altLang="ja-JP" sz="2000" dirty="0"/>
              <a:t>2019</a:t>
            </a:r>
            <a:r>
              <a:rPr lang="ja-JP" altLang="en-US" sz="2000" dirty="0"/>
              <a:t>年</a:t>
            </a:r>
            <a:r>
              <a:rPr lang="en-US" altLang="ja-JP" sz="2000" dirty="0"/>
              <a:t>10</a:t>
            </a:r>
            <a:r>
              <a:rPr lang="ja-JP" altLang="en-US" sz="2000" dirty="0"/>
              <a:t>月</a:t>
            </a:r>
            <a:r>
              <a:rPr lang="en-US" altLang="ja-JP" sz="2000" dirty="0"/>
              <a:t>6</a:t>
            </a:r>
            <a:r>
              <a:rPr lang="ja-JP" altLang="en-US" sz="2000" dirty="0"/>
              <a:t>日</a:t>
            </a:r>
            <a:endParaRPr lang="en-US" altLang="ja-JP" sz="2000" dirty="0"/>
          </a:p>
          <a:p>
            <a:pPr lvl="1"/>
            <a:endParaRPr lang="en-US" altLang="ja-JP" sz="2000" dirty="0"/>
          </a:p>
          <a:p>
            <a:r>
              <a:rPr lang="ja-JP" altLang="en-US" sz="2400" b="1" dirty="0"/>
              <a:t>調査開始日と調査終了日で</a:t>
            </a:r>
            <a:r>
              <a:rPr lang="en-US" altLang="ja-JP" sz="2400" b="1" dirty="0"/>
              <a:t>2</a:t>
            </a:r>
            <a:r>
              <a:rPr lang="ja-JP" altLang="en-US" sz="2400" b="1" dirty="0"/>
              <a:t>バージョンとみなし</a:t>
            </a:r>
            <a:r>
              <a:rPr lang="en-US" altLang="ja-JP" sz="2400" b="1" dirty="0"/>
              <a:t/>
            </a:r>
            <a:br>
              <a:rPr lang="en-US" altLang="ja-JP" sz="2400" b="1" dirty="0"/>
            </a:br>
            <a:r>
              <a:rPr lang="ja-JP" altLang="en-US" sz="2400" b="1" dirty="0"/>
              <a:t>プロジェクト間クローンの変更差分を検出した．</a:t>
            </a:r>
            <a:endParaRPr lang="en-US" altLang="ja-JP" sz="2400" b="1" dirty="0"/>
          </a:p>
          <a:p>
            <a:pPr lvl="1"/>
            <a:r>
              <a:rPr lang="ja-JP" altLang="en-US" sz="2000" dirty="0"/>
              <a:t>変更差分には</a:t>
            </a:r>
            <a:r>
              <a:rPr lang="en-US" altLang="ja-JP" sz="2000" b="1" dirty="0"/>
              <a:t>Clone </a:t>
            </a:r>
            <a:r>
              <a:rPr lang="en-US" altLang="ja-JP" sz="2000" b="1" dirty="0" err="1"/>
              <a:t>Notifier</a:t>
            </a:r>
            <a:r>
              <a:rPr lang="ja-JP" altLang="en-US" sz="2000" dirty="0"/>
              <a:t>を利用した．</a:t>
            </a:r>
            <a:endParaRPr lang="en-US" altLang="ja-JP" sz="2000" dirty="0"/>
          </a:p>
          <a:p>
            <a:pPr lvl="1"/>
            <a:r>
              <a:rPr lang="ja-JP" altLang="en-US" sz="2000" dirty="0"/>
              <a:t>分析時間にタイムアウト（</a:t>
            </a:r>
            <a:r>
              <a:rPr lang="en-US" altLang="ja-JP" sz="2000" dirty="0"/>
              <a:t>60</a:t>
            </a:r>
            <a:r>
              <a:rPr lang="ja-JP" altLang="en-US" sz="2000" dirty="0"/>
              <a:t>分）を設けた結果，</a:t>
            </a:r>
            <a:r>
              <a:rPr lang="en-US" altLang="ja-JP" sz="2000" dirty="0"/>
              <a:t/>
            </a:r>
            <a:br>
              <a:rPr lang="en-US" altLang="ja-JP" sz="2000" dirty="0"/>
            </a:br>
            <a:r>
              <a:rPr lang="en-US" altLang="ja-JP" sz="2000" dirty="0"/>
              <a:t>918</a:t>
            </a:r>
            <a:r>
              <a:rPr lang="ja-JP" altLang="en-US" sz="2000" dirty="0"/>
              <a:t>プロジェクトを調査対象とすることになった．</a:t>
            </a:r>
            <a:endParaRPr lang="en-US" altLang="ja-JP" sz="2000" dirty="0"/>
          </a:p>
        </p:txBody>
      </p:sp>
      <p:sp>
        <p:nvSpPr>
          <p:cNvPr id="4" name="スライド番号プレースホルダー 3">
            <a:extLst>
              <a:ext uri="{FF2B5EF4-FFF2-40B4-BE49-F238E27FC236}">
                <a16:creationId xmlns:a16="http://schemas.microsoft.com/office/drawing/2014/main" id="{642E846E-86A2-4D5A-96D4-6D43BC1056E8}"/>
              </a:ext>
            </a:extLst>
          </p:cNvPr>
          <p:cNvSpPr>
            <a:spLocks noGrp="1"/>
          </p:cNvSpPr>
          <p:nvPr>
            <p:ph type="sldNum" sz="quarter" idx="12"/>
          </p:nvPr>
        </p:nvSpPr>
        <p:spPr/>
        <p:txBody>
          <a:bodyPr/>
          <a:lstStyle/>
          <a:p>
            <a:fld id="{40CCB534-4E1B-4680-B92F-3A5A6715F569}" type="slidenum">
              <a:rPr kumimoji="1" lang="ja-JP" altLang="en-US" smtClean="0"/>
              <a:t>13</a:t>
            </a:fld>
            <a:endParaRPr kumimoji="1" lang="ja-JP" altLang="en-US"/>
          </a:p>
        </p:txBody>
      </p:sp>
    </p:spTree>
    <p:extLst>
      <p:ext uri="{BB962C8B-B14F-4D97-AF65-F5344CB8AC3E}">
        <p14:creationId xmlns:p14="http://schemas.microsoft.com/office/powerpoint/2010/main" val="631907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プロジェクトの類似度</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en-US" altLang="ja-JP" sz="2400" b="1" dirty="0"/>
                  <a:t>2</a:t>
                </a:r>
                <a:r>
                  <a:rPr lang="ja-JP" altLang="en-US" sz="2400" b="1" dirty="0" err="1"/>
                  <a:t>つの</a:t>
                </a:r>
                <a:r>
                  <a:rPr lang="ja-JP" altLang="en-US" sz="2400" b="1" dirty="0"/>
                  <a:t>プロジェクトの類似度はプロジェクト間クローンの割合でそれぞれ決定する．</a:t>
                </a:r>
                <a:endParaRPr lang="en-US" altLang="ja-JP" sz="2400" b="1" dirty="0"/>
              </a:p>
              <a:p>
                <a:pPr lvl="1"/>
                <a14:m>
                  <m:oMath xmlns:m="http://schemas.openxmlformats.org/officeDocument/2006/math">
                    <m:r>
                      <a:rPr lang="ja-JP" altLang="en-US" sz="2000" i="1" dirty="0">
                        <a:latin typeface="Cambria Math" panose="02040503050406030204" pitchFamily="18" charset="0"/>
                      </a:rPr>
                      <m:t>プロジェクト類似度</m:t>
                    </m:r>
                    <m:r>
                      <a:rPr lang="en-US" altLang="ja-JP" sz="2000" b="0" i="1" dirty="0" smtClean="0">
                        <a:latin typeface="Cambria Math" panose="02040503050406030204" pitchFamily="18" charset="0"/>
                      </a:rPr>
                      <m:t>=</m:t>
                    </m:r>
                    <m:f>
                      <m:fPr>
                        <m:ctrlPr>
                          <a:rPr lang="en-US" altLang="ja-JP" sz="2000" b="0" i="1" dirty="0" smtClean="0">
                            <a:latin typeface="Cambria Math" panose="02040503050406030204" pitchFamily="18" charset="0"/>
                          </a:rPr>
                        </m:ctrlPr>
                      </m:fPr>
                      <m:num>
                        <m:r>
                          <a:rPr lang="ja-JP" altLang="en-US" sz="2000" i="1" dirty="0">
                            <a:latin typeface="Cambria Math" panose="02040503050406030204" pitchFamily="18" charset="0"/>
                          </a:rPr>
                          <m:t>プロジェクトクローン数</m:t>
                        </m:r>
                      </m:num>
                      <m:den>
                        <m:r>
                          <a:rPr lang="ja-JP" altLang="en-US" sz="2000" i="1" dirty="0">
                            <a:latin typeface="Cambria Math" panose="02040503050406030204" pitchFamily="18" charset="0"/>
                          </a:rPr>
                          <m:t>プロジェクトのファイル数</m:t>
                        </m:r>
                      </m:den>
                    </m:f>
                  </m:oMath>
                </a14:m>
                <a:endParaRPr lang="en-US" altLang="ja-JP" sz="18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407" t="-269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4609370" y="3583872"/>
                <a:ext cx="4394152" cy="1185004"/>
              </a:xfrm>
              <a:prstGeom prst="rect">
                <a:avLst/>
              </a:prstGeom>
              <a:noFill/>
            </p:spPr>
            <p:txBody>
              <a:bodyPr wrap="none" rtlCol="0">
                <a:spAutoFit/>
              </a:bodyPr>
              <a:lstStyle/>
              <a:p>
                <a:pPr/>
                <a:r>
                  <a:rPr kumimoji="1" lang="en-US" altLang="ja-JP" dirty="0">
                    <a:latin typeface="+mj-ea"/>
                    <a:ea typeface="+mj-ea"/>
                  </a:rPr>
                  <a:t>A</a:t>
                </a:r>
                <a:r>
                  <a:rPr kumimoji="1" lang="ja-JP" altLang="en-US" dirty="0">
                    <a:latin typeface="+mj-ea"/>
                    <a:ea typeface="+mj-ea"/>
                  </a:rPr>
                  <a:t>から見たプロジェクト類似度</a:t>
                </a:r>
                <a:r>
                  <a:rPr kumimoji="1" lang="en-US" altLang="ja-JP" dirty="0">
                    <a:latin typeface="+mj-ea"/>
                    <a:ea typeface="+mj-ea"/>
                  </a:rPr>
                  <a:t/>
                </a:r>
                <a:br>
                  <a:rPr kumimoji="1" lang="en-US" altLang="ja-JP" dirty="0">
                    <a:latin typeface="+mj-ea"/>
                    <a:ea typeface="+mj-ea"/>
                  </a:rPr>
                </a:br>
                <a14:m>
                  <m:oMathPara xmlns:m="http://schemas.openxmlformats.org/officeDocument/2006/math">
                    <m:oMathParaPr>
                      <m:jc m:val="centerGroup"/>
                    </m:oMathParaPr>
                    <m:oMath xmlns:m="http://schemas.openxmlformats.org/officeDocument/2006/math">
                      <m:f>
                        <m:fPr>
                          <m:ctrlPr>
                            <a:rPr kumimoji="1" lang="en-US" altLang="ja-JP" b="0" i="1" smtClean="0">
                              <a:latin typeface="Cambria Math" panose="02040503050406030204" pitchFamily="18" charset="0"/>
                            </a:rPr>
                          </m:ctrlPr>
                        </m:fPr>
                        <m:num>
                          <m:r>
                            <a:rPr kumimoji="1" lang="en-US" altLang="ja-JP" b="0" i="1" smtClean="0">
                              <a:latin typeface="Cambria Math" panose="02040503050406030204" pitchFamily="18" charset="0"/>
                            </a:rPr>
                            <m:t>4</m:t>
                          </m:r>
                        </m:num>
                        <m:den>
                          <m:r>
                            <a:rPr kumimoji="1" lang="en-US" altLang="ja-JP" b="0" i="1" smtClean="0">
                              <a:latin typeface="Cambria Math" panose="02040503050406030204" pitchFamily="18" charset="0"/>
                            </a:rPr>
                            <m:t>4</m:t>
                          </m:r>
                        </m:den>
                      </m:f>
                      <m:r>
                        <a:rPr kumimoji="1" lang="en-US" altLang="ja-JP" b="0" i="1" smtClean="0">
                          <a:latin typeface="Cambria Math" panose="02040503050406030204" pitchFamily="18" charset="0"/>
                        </a:rPr>
                        <m:t>=100 %</m:t>
                      </m:r>
                    </m:oMath>
                  </m:oMathPara>
                </a14:m>
                <a:endParaRPr kumimoji="1" lang="ja-JP" altLang="en-US"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4609370" y="3583872"/>
                <a:ext cx="4394152" cy="1185004"/>
              </a:xfrm>
              <a:prstGeom prst="rect">
                <a:avLst/>
              </a:prstGeom>
              <a:blipFill>
                <a:blip r:embed="rId3"/>
                <a:stretch>
                  <a:fillRect l="-2080" t="-4124" r="-124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4609370" y="4988728"/>
                <a:ext cx="4392549" cy="1187376"/>
              </a:xfrm>
              <a:prstGeom prst="rect">
                <a:avLst/>
              </a:prstGeom>
              <a:noFill/>
            </p:spPr>
            <p:txBody>
              <a:bodyPr wrap="none" rtlCol="0">
                <a:spAutoFit/>
              </a:bodyPr>
              <a:lstStyle/>
              <a:p>
                <a:pPr/>
                <a:r>
                  <a:rPr lang="en-US" altLang="ja-JP" dirty="0">
                    <a:latin typeface="+mj-ea"/>
                    <a:ea typeface="+mj-ea"/>
                  </a:rPr>
                  <a:t>B</a:t>
                </a:r>
                <a:r>
                  <a:rPr kumimoji="1" lang="ja-JP" altLang="en-US" dirty="0">
                    <a:latin typeface="+mj-ea"/>
                    <a:ea typeface="+mj-ea"/>
                  </a:rPr>
                  <a:t>から見たプロジェクト類似度</a:t>
                </a:r>
                <a:r>
                  <a:rPr kumimoji="1" lang="en-US" altLang="ja-JP" dirty="0">
                    <a:latin typeface="+mj-ea"/>
                    <a:ea typeface="+mj-ea"/>
                  </a:rPr>
                  <a:t/>
                </a:r>
                <a:br>
                  <a:rPr kumimoji="1" lang="en-US" altLang="ja-JP" dirty="0">
                    <a:latin typeface="+mj-ea"/>
                    <a:ea typeface="+mj-ea"/>
                  </a:rPr>
                </a:br>
                <a14:m>
                  <m:oMathPara xmlns:m="http://schemas.openxmlformats.org/officeDocument/2006/math">
                    <m:oMathParaPr>
                      <m:jc m:val="centerGroup"/>
                    </m:oMathParaPr>
                    <m:oMath xmlns:m="http://schemas.openxmlformats.org/officeDocument/2006/math">
                      <m:f>
                        <m:fPr>
                          <m:ctrlPr>
                            <a:rPr kumimoji="1" lang="en-US" altLang="ja-JP" b="0" i="1" smtClean="0">
                              <a:latin typeface="Cambria Math" panose="02040503050406030204" pitchFamily="18" charset="0"/>
                            </a:rPr>
                          </m:ctrlPr>
                        </m:fPr>
                        <m:num>
                          <m:r>
                            <a:rPr kumimoji="1" lang="en-US" altLang="ja-JP" b="0" i="1" smtClean="0">
                              <a:latin typeface="Cambria Math" panose="02040503050406030204" pitchFamily="18" charset="0"/>
                            </a:rPr>
                            <m:t>3</m:t>
                          </m:r>
                        </m:num>
                        <m:den>
                          <m:r>
                            <a:rPr kumimoji="1" lang="en-US" altLang="ja-JP" b="0" i="1" smtClean="0">
                              <a:latin typeface="Cambria Math" panose="02040503050406030204" pitchFamily="18" charset="0"/>
                            </a:rPr>
                            <m:t>5</m:t>
                          </m:r>
                        </m:den>
                      </m:f>
                      <m:r>
                        <a:rPr kumimoji="1" lang="en-US" altLang="ja-JP" b="0" i="1" smtClean="0">
                          <a:latin typeface="Cambria Math" panose="02040503050406030204" pitchFamily="18" charset="0"/>
                        </a:rPr>
                        <m:t>=60 %</m:t>
                      </m:r>
                    </m:oMath>
                  </m:oMathPara>
                </a14:m>
                <a:endParaRPr kumimoji="1" lang="ja-JP" altLang="en-US"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4609370" y="4988728"/>
                <a:ext cx="4392549" cy="1187376"/>
              </a:xfrm>
              <a:prstGeom prst="rect">
                <a:avLst/>
              </a:prstGeom>
              <a:blipFill>
                <a:blip r:embed="rId4"/>
                <a:stretch>
                  <a:fillRect l="-2080" t="-4103" r="-1248"/>
                </a:stretch>
              </a:blipFill>
            </p:spPr>
            <p:txBody>
              <a:bodyPr/>
              <a:lstStyle/>
              <a:p>
                <a:r>
                  <a:rPr lang="ja-JP" altLang="en-US">
                    <a:noFill/>
                  </a:rPr>
                  <a:t> </a:t>
                </a:r>
              </a:p>
            </p:txBody>
          </p:sp>
        </mc:Fallback>
      </mc:AlternateContent>
      <p:pic>
        <p:nvPicPr>
          <p:cNvPr id="13" name="図 12"/>
          <p:cNvPicPr>
            <a:picLocks noChangeAspect="1"/>
          </p:cNvPicPr>
          <p:nvPr/>
        </p:nvPicPr>
        <p:blipFill>
          <a:blip r:embed="rId5"/>
          <a:stretch>
            <a:fillRect/>
          </a:stretch>
        </p:blipFill>
        <p:spPr>
          <a:xfrm>
            <a:off x="457200" y="3226768"/>
            <a:ext cx="3842678" cy="3275009"/>
          </a:xfrm>
          <a:prstGeom prst="rect">
            <a:avLst/>
          </a:prstGeom>
        </p:spPr>
      </p:pic>
      <p:sp>
        <p:nvSpPr>
          <p:cNvPr id="4" name="スライド番号プレースホルダー 3">
            <a:extLst>
              <a:ext uri="{FF2B5EF4-FFF2-40B4-BE49-F238E27FC236}">
                <a16:creationId xmlns:a16="http://schemas.microsoft.com/office/drawing/2014/main" id="{770AA9E4-71FE-41AC-AF29-43834F7D55A9}"/>
              </a:ext>
            </a:extLst>
          </p:cNvPr>
          <p:cNvSpPr>
            <a:spLocks noGrp="1"/>
          </p:cNvSpPr>
          <p:nvPr>
            <p:ph type="sldNum" sz="quarter" idx="12"/>
          </p:nvPr>
        </p:nvSpPr>
        <p:spPr/>
        <p:txBody>
          <a:bodyPr/>
          <a:lstStyle/>
          <a:p>
            <a:fld id="{40CCB534-4E1B-4680-B92F-3A5A6715F569}" type="slidenum">
              <a:rPr kumimoji="1" lang="ja-JP" altLang="en-US" smtClean="0"/>
              <a:t>14</a:t>
            </a:fld>
            <a:endParaRPr kumimoji="1" lang="ja-JP" altLang="en-US"/>
          </a:p>
        </p:txBody>
      </p:sp>
    </p:spTree>
    <p:extLst>
      <p:ext uri="{BB962C8B-B14F-4D97-AF65-F5344CB8AC3E}">
        <p14:creationId xmlns:p14="http://schemas.microsoft.com/office/powerpoint/2010/main" val="3973374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RQ1. </a:t>
            </a:r>
            <a:r>
              <a:rPr lang="ja-JP" altLang="en-US" dirty="0"/>
              <a:t>変更されたプロジェクト数</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037016547"/>
              </p:ext>
            </p:extLst>
          </p:nvPr>
        </p:nvGraphicFramePr>
        <p:xfrm>
          <a:off x="742336" y="1625677"/>
          <a:ext cx="7158039" cy="3200400"/>
        </p:xfrm>
        <a:graphic>
          <a:graphicData uri="http://schemas.openxmlformats.org/drawingml/2006/table">
            <a:tbl>
              <a:tblPr firstRow="1" firstCol="1" lastRow="1" bandRow="1">
                <a:tableStyleId>{21E4AEA4-8DFA-4A89-87EB-49C32662AFE0}</a:tableStyleId>
              </a:tblPr>
              <a:tblGrid>
                <a:gridCol w="3594418">
                  <a:extLst>
                    <a:ext uri="{9D8B030D-6E8A-4147-A177-3AD203B41FA5}">
                      <a16:colId xmlns:a16="http://schemas.microsoft.com/office/drawing/2014/main" val="1851818456"/>
                    </a:ext>
                  </a:extLst>
                </a:gridCol>
                <a:gridCol w="1154748">
                  <a:extLst>
                    <a:ext uri="{9D8B030D-6E8A-4147-A177-3AD203B41FA5}">
                      <a16:colId xmlns:a16="http://schemas.microsoft.com/office/drawing/2014/main" val="2262020438"/>
                    </a:ext>
                  </a:extLst>
                </a:gridCol>
                <a:gridCol w="1532255">
                  <a:extLst>
                    <a:ext uri="{9D8B030D-6E8A-4147-A177-3AD203B41FA5}">
                      <a16:colId xmlns:a16="http://schemas.microsoft.com/office/drawing/2014/main" val="323011315"/>
                    </a:ext>
                  </a:extLst>
                </a:gridCol>
                <a:gridCol w="876618">
                  <a:extLst>
                    <a:ext uri="{9D8B030D-6E8A-4147-A177-3AD203B41FA5}">
                      <a16:colId xmlns:a16="http://schemas.microsoft.com/office/drawing/2014/main" val="2428347118"/>
                    </a:ext>
                  </a:extLst>
                </a:gridCol>
              </a:tblGrid>
              <a:tr h="370840">
                <a:tc>
                  <a:txBody>
                    <a:bodyPr/>
                    <a:lstStyle/>
                    <a:p>
                      <a:pPr algn="r"/>
                      <a:endParaRPr kumimoji="1" lang="ja-JP" altLang="en-US" sz="2400" dirty="0"/>
                    </a:p>
                  </a:txBody>
                  <a:tcPr/>
                </a:tc>
                <a:tc>
                  <a:txBody>
                    <a:bodyPr/>
                    <a:lstStyle/>
                    <a:p>
                      <a:pPr algn="r"/>
                      <a:r>
                        <a:rPr kumimoji="1" lang="en-US" altLang="ja-JP" sz="2400" dirty="0"/>
                        <a:t>Stable</a:t>
                      </a:r>
                      <a:endParaRPr kumimoji="1" lang="ja-JP" altLang="en-US" sz="2400" dirty="0"/>
                    </a:p>
                  </a:txBody>
                  <a:tcPr/>
                </a:tc>
                <a:tc>
                  <a:txBody>
                    <a:bodyPr/>
                    <a:lstStyle/>
                    <a:p>
                      <a:pPr algn="r"/>
                      <a:r>
                        <a:rPr kumimoji="1" lang="en-US" altLang="ja-JP" sz="2400" dirty="0"/>
                        <a:t>Changed</a:t>
                      </a:r>
                      <a:endParaRPr kumimoji="1" lang="ja-JP" altLang="en-US" sz="2400" dirty="0"/>
                    </a:p>
                  </a:txBody>
                  <a:tcPr/>
                </a:tc>
                <a:tc>
                  <a:txBody>
                    <a:bodyPr/>
                    <a:lstStyle/>
                    <a:p>
                      <a:pPr algn="r"/>
                      <a:r>
                        <a:rPr kumimoji="1" lang="ja-JP" altLang="en-US" sz="2400" dirty="0"/>
                        <a:t>合計</a:t>
                      </a:r>
                    </a:p>
                  </a:txBody>
                  <a:tcPr/>
                </a:tc>
                <a:extLst>
                  <a:ext uri="{0D108BD9-81ED-4DB2-BD59-A6C34878D82A}">
                    <a16:rowId xmlns:a16="http://schemas.microsoft.com/office/drawing/2014/main" val="2245225260"/>
                  </a:ext>
                </a:extLst>
              </a:tr>
              <a:tr h="370840">
                <a:tc>
                  <a:txBody>
                    <a:bodyPr/>
                    <a:lstStyle/>
                    <a:p>
                      <a:pPr algn="r"/>
                      <a:r>
                        <a:rPr kumimoji="1" lang="en-US" altLang="ja-JP" sz="2400" dirty="0"/>
                        <a:t>100%(</a:t>
                      </a:r>
                      <a:r>
                        <a:rPr kumimoji="1" lang="ja-JP" altLang="en-US" sz="2400" dirty="0"/>
                        <a:t>完全一致</a:t>
                      </a:r>
                      <a:r>
                        <a:rPr kumimoji="1" lang="en-US" altLang="ja-JP" sz="2400" dirty="0"/>
                        <a:t>)</a:t>
                      </a:r>
                      <a:endParaRPr kumimoji="1" lang="ja-JP" altLang="en-US" sz="2400" dirty="0"/>
                    </a:p>
                  </a:txBody>
                  <a:tcPr/>
                </a:tc>
                <a:tc>
                  <a:txBody>
                    <a:bodyPr/>
                    <a:lstStyle/>
                    <a:p>
                      <a:pPr algn="r"/>
                      <a:r>
                        <a:rPr kumimoji="1" lang="en-US" altLang="ja-JP" sz="2400" dirty="0"/>
                        <a:t>48</a:t>
                      </a:r>
                      <a:endParaRPr kumimoji="1" lang="ja-JP" altLang="en-US" sz="2400" dirty="0"/>
                    </a:p>
                  </a:txBody>
                  <a:tcPr/>
                </a:tc>
                <a:tc>
                  <a:txBody>
                    <a:bodyPr/>
                    <a:lstStyle/>
                    <a:p>
                      <a:pPr algn="r"/>
                      <a:r>
                        <a:rPr kumimoji="1" lang="en-US" altLang="ja-JP" sz="2400" dirty="0"/>
                        <a:t>22</a:t>
                      </a:r>
                      <a:endParaRPr kumimoji="1" lang="ja-JP" altLang="en-US" sz="2400" dirty="0"/>
                    </a:p>
                  </a:txBody>
                  <a:tcPr/>
                </a:tc>
                <a:tc>
                  <a:txBody>
                    <a:bodyPr/>
                    <a:lstStyle/>
                    <a:p>
                      <a:pPr algn="r"/>
                      <a:r>
                        <a:rPr kumimoji="1" lang="en-US" altLang="ja-JP" sz="2400" dirty="0"/>
                        <a:t>70</a:t>
                      </a:r>
                      <a:endParaRPr kumimoji="1" lang="ja-JP" altLang="en-US" sz="2400" dirty="0"/>
                    </a:p>
                  </a:txBody>
                  <a:tcPr/>
                </a:tc>
                <a:extLst>
                  <a:ext uri="{0D108BD9-81ED-4DB2-BD59-A6C34878D82A}">
                    <a16:rowId xmlns:a16="http://schemas.microsoft.com/office/drawing/2014/main" val="2259788778"/>
                  </a:ext>
                </a:extLst>
              </a:tr>
              <a:tr h="370840">
                <a:tc>
                  <a:txBody>
                    <a:bodyPr/>
                    <a:lstStyle/>
                    <a:p>
                      <a:pPr algn="r"/>
                      <a:r>
                        <a:rPr kumimoji="1" lang="en-US" altLang="ja-JP" sz="2400" dirty="0"/>
                        <a:t>100%(</a:t>
                      </a:r>
                      <a:r>
                        <a:rPr kumimoji="1" lang="ja-JP" altLang="en-US" sz="2400" dirty="0"/>
                        <a:t>一方が</a:t>
                      </a:r>
                      <a:r>
                        <a:rPr kumimoji="1" lang="en-US" altLang="ja-JP" sz="2400" dirty="0"/>
                        <a:t>100%</a:t>
                      </a:r>
                      <a:r>
                        <a:rPr kumimoji="1" lang="ja-JP" altLang="en-US" sz="2400" dirty="0"/>
                        <a:t>未満</a:t>
                      </a:r>
                      <a:r>
                        <a:rPr kumimoji="1" lang="en-US" altLang="ja-JP" sz="2400" dirty="0"/>
                        <a:t>)</a:t>
                      </a:r>
                      <a:endParaRPr kumimoji="1" lang="ja-JP" altLang="en-US" sz="2400" dirty="0"/>
                    </a:p>
                  </a:txBody>
                  <a:tcPr/>
                </a:tc>
                <a:tc>
                  <a:txBody>
                    <a:bodyPr/>
                    <a:lstStyle/>
                    <a:p>
                      <a:pPr algn="r"/>
                      <a:r>
                        <a:rPr kumimoji="1" lang="en-US" altLang="ja-JP" sz="2400" dirty="0"/>
                        <a:t>94</a:t>
                      </a:r>
                      <a:endParaRPr kumimoji="1" lang="ja-JP" altLang="en-US" sz="2400" dirty="0"/>
                    </a:p>
                  </a:txBody>
                  <a:tcPr/>
                </a:tc>
                <a:tc>
                  <a:txBody>
                    <a:bodyPr/>
                    <a:lstStyle/>
                    <a:p>
                      <a:pPr algn="r"/>
                      <a:r>
                        <a:rPr kumimoji="1" lang="en-US" altLang="ja-JP" sz="2400" dirty="0"/>
                        <a:t>5</a:t>
                      </a:r>
                      <a:endParaRPr kumimoji="1" lang="ja-JP" altLang="en-US" sz="2400" dirty="0"/>
                    </a:p>
                  </a:txBody>
                  <a:tcPr/>
                </a:tc>
                <a:tc>
                  <a:txBody>
                    <a:bodyPr/>
                    <a:lstStyle/>
                    <a:p>
                      <a:pPr algn="r"/>
                      <a:r>
                        <a:rPr kumimoji="1" lang="en-US" altLang="ja-JP" sz="2400" dirty="0"/>
                        <a:t>99</a:t>
                      </a:r>
                      <a:endParaRPr kumimoji="1" lang="ja-JP" altLang="en-US" sz="2400" dirty="0"/>
                    </a:p>
                  </a:txBody>
                  <a:tcPr/>
                </a:tc>
                <a:extLst>
                  <a:ext uri="{0D108BD9-81ED-4DB2-BD59-A6C34878D82A}">
                    <a16:rowId xmlns:a16="http://schemas.microsoft.com/office/drawing/2014/main" val="4031320919"/>
                  </a:ext>
                </a:extLst>
              </a:tr>
              <a:tr h="370840">
                <a:tc>
                  <a:txBody>
                    <a:bodyPr/>
                    <a:lstStyle/>
                    <a:p>
                      <a:pPr algn="r"/>
                      <a:r>
                        <a:rPr kumimoji="1" lang="en-US" altLang="ja-JP" sz="2400" dirty="0"/>
                        <a:t>100%</a:t>
                      </a:r>
                      <a:r>
                        <a:rPr kumimoji="1" lang="ja-JP" altLang="en-US" sz="2400" dirty="0"/>
                        <a:t>未満</a:t>
                      </a:r>
                      <a:r>
                        <a:rPr kumimoji="1" lang="en-US" altLang="ja-JP" sz="2400" dirty="0"/>
                        <a:t>80%</a:t>
                      </a:r>
                      <a:r>
                        <a:rPr kumimoji="1" lang="ja-JP" altLang="en-US" sz="2400" dirty="0"/>
                        <a:t>以上</a:t>
                      </a:r>
                      <a:endParaRPr kumimoji="1" lang="en-US" altLang="ja-JP" sz="2400" dirty="0"/>
                    </a:p>
                  </a:txBody>
                  <a:tcPr/>
                </a:tc>
                <a:tc>
                  <a:txBody>
                    <a:bodyPr/>
                    <a:lstStyle/>
                    <a:p>
                      <a:pPr algn="r"/>
                      <a:r>
                        <a:rPr kumimoji="1" lang="en-US" altLang="ja-JP" sz="2400" dirty="0"/>
                        <a:t>174</a:t>
                      </a:r>
                      <a:endParaRPr kumimoji="1" lang="ja-JP" altLang="en-US" sz="2400" dirty="0"/>
                    </a:p>
                  </a:txBody>
                  <a:tcPr/>
                </a:tc>
                <a:tc>
                  <a:txBody>
                    <a:bodyPr/>
                    <a:lstStyle/>
                    <a:p>
                      <a:pPr algn="r"/>
                      <a:r>
                        <a:rPr kumimoji="1" lang="en-US" altLang="ja-JP" sz="2400" dirty="0"/>
                        <a:t>31</a:t>
                      </a:r>
                      <a:endParaRPr kumimoji="1" lang="ja-JP" altLang="en-US" sz="2400" dirty="0"/>
                    </a:p>
                  </a:txBody>
                  <a:tcPr/>
                </a:tc>
                <a:tc>
                  <a:txBody>
                    <a:bodyPr/>
                    <a:lstStyle/>
                    <a:p>
                      <a:pPr algn="r"/>
                      <a:r>
                        <a:rPr kumimoji="1" lang="en-US" altLang="ja-JP" sz="2400" dirty="0"/>
                        <a:t>205</a:t>
                      </a:r>
                      <a:endParaRPr kumimoji="1" lang="ja-JP" altLang="en-US" sz="2400" dirty="0"/>
                    </a:p>
                  </a:txBody>
                  <a:tcPr/>
                </a:tc>
                <a:extLst>
                  <a:ext uri="{0D108BD9-81ED-4DB2-BD59-A6C34878D82A}">
                    <a16:rowId xmlns:a16="http://schemas.microsoft.com/office/drawing/2014/main" val="2406610817"/>
                  </a:ext>
                </a:extLst>
              </a:tr>
              <a:tr h="370840">
                <a:tc>
                  <a:txBody>
                    <a:bodyPr/>
                    <a:lstStyle/>
                    <a:p>
                      <a:pPr algn="r"/>
                      <a:r>
                        <a:rPr kumimoji="1" lang="en-US" altLang="ja-JP" sz="2400" dirty="0"/>
                        <a:t>80%</a:t>
                      </a:r>
                      <a:r>
                        <a:rPr kumimoji="1" lang="ja-JP" altLang="en-US" sz="2400" dirty="0"/>
                        <a:t>未満</a:t>
                      </a:r>
                      <a:r>
                        <a:rPr kumimoji="1" lang="en-US" altLang="ja-JP" sz="2400" dirty="0"/>
                        <a:t>50%</a:t>
                      </a:r>
                      <a:r>
                        <a:rPr kumimoji="1" lang="ja-JP" altLang="en-US" sz="2400" dirty="0"/>
                        <a:t>以上</a:t>
                      </a:r>
                    </a:p>
                  </a:txBody>
                  <a:tcPr/>
                </a:tc>
                <a:tc>
                  <a:txBody>
                    <a:bodyPr/>
                    <a:lstStyle/>
                    <a:p>
                      <a:pPr algn="r"/>
                      <a:r>
                        <a:rPr kumimoji="1" lang="en-US" altLang="ja-JP" sz="2400" dirty="0"/>
                        <a:t>258</a:t>
                      </a:r>
                      <a:endParaRPr kumimoji="1" lang="ja-JP" altLang="en-US" sz="2400" dirty="0"/>
                    </a:p>
                  </a:txBody>
                  <a:tcPr/>
                </a:tc>
                <a:tc>
                  <a:txBody>
                    <a:bodyPr/>
                    <a:lstStyle/>
                    <a:p>
                      <a:pPr algn="r"/>
                      <a:r>
                        <a:rPr kumimoji="1" lang="en-US" altLang="ja-JP" sz="2400" dirty="0"/>
                        <a:t>60</a:t>
                      </a:r>
                      <a:endParaRPr kumimoji="1" lang="ja-JP" altLang="en-US" sz="2400" dirty="0"/>
                    </a:p>
                  </a:txBody>
                  <a:tcPr/>
                </a:tc>
                <a:tc>
                  <a:txBody>
                    <a:bodyPr/>
                    <a:lstStyle/>
                    <a:p>
                      <a:pPr algn="r"/>
                      <a:r>
                        <a:rPr kumimoji="1" lang="en-US" altLang="ja-JP" sz="2400" dirty="0"/>
                        <a:t>318</a:t>
                      </a:r>
                      <a:endParaRPr kumimoji="1" lang="ja-JP" altLang="en-US" sz="2400" dirty="0"/>
                    </a:p>
                  </a:txBody>
                  <a:tcPr/>
                </a:tc>
                <a:extLst>
                  <a:ext uri="{0D108BD9-81ED-4DB2-BD59-A6C34878D82A}">
                    <a16:rowId xmlns:a16="http://schemas.microsoft.com/office/drawing/2014/main" val="1012697514"/>
                  </a:ext>
                </a:extLst>
              </a:tr>
              <a:tr h="370840">
                <a:tc>
                  <a:txBody>
                    <a:bodyPr/>
                    <a:lstStyle/>
                    <a:p>
                      <a:pPr algn="r"/>
                      <a:r>
                        <a:rPr kumimoji="1" lang="en-US" altLang="ja-JP" sz="2400" dirty="0"/>
                        <a:t>50%</a:t>
                      </a:r>
                      <a:r>
                        <a:rPr kumimoji="1" lang="ja-JP" altLang="en-US" sz="2400" dirty="0"/>
                        <a:t>未満</a:t>
                      </a:r>
                    </a:p>
                  </a:txBody>
                  <a:tcPr/>
                </a:tc>
                <a:tc>
                  <a:txBody>
                    <a:bodyPr/>
                    <a:lstStyle/>
                    <a:p>
                      <a:pPr algn="r"/>
                      <a:r>
                        <a:rPr kumimoji="1" lang="en-US" altLang="ja-JP" sz="2400" dirty="0"/>
                        <a:t>196</a:t>
                      </a:r>
                      <a:endParaRPr kumimoji="1" lang="ja-JP" altLang="en-US" sz="2400" dirty="0"/>
                    </a:p>
                  </a:txBody>
                  <a:tcPr/>
                </a:tc>
                <a:tc>
                  <a:txBody>
                    <a:bodyPr/>
                    <a:lstStyle/>
                    <a:p>
                      <a:pPr algn="r"/>
                      <a:r>
                        <a:rPr kumimoji="1" lang="en-US" altLang="ja-JP" sz="2400" dirty="0"/>
                        <a:t>30</a:t>
                      </a:r>
                      <a:endParaRPr kumimoji="1" lang="ja-JP" altLang="en-US" sz="2400" dirty="0"/>
                    </a:p>
                  </a:txBody>
                  <a:tcPr/>
                </a:tc>
                <a:tc>
                  <a:txBody>
                    <a:bodyPr/>
                    <a:lstStyle/>
                    <a:p>
                      <a:pPr algn="r"/>
                      <a:r>
                        <a:rPr kumimoji="1" lang="en-US" altLang="ja-JP" sz="2400" dirty="0"/>
                        <a:t>226</a:t>
                      </a:r>
                      <a:endParaRPr kumimoji="1" lang="ja-JP" altLang="en-US" sz="2400" dirty="0"/>
                    </a:p>
                  </a:txBody>
                  <a:tcPr/>
                </a:tc>
                <a:extLst>
                  <a:ext uri="{0D108BD9-81ED-4DB2-BD59-A6C34878D82A}">
                    <a16:rowId xmlns:a16="http://schemas.microsoft.com/office/drawing/2014/main" val="458685379"/>
                  </a:ext>
                </a:extLst>
              </a:tr>
              <a:tr h="370840">
                <a:tc>
                  <a:txBody>
                    <a:bodyPr/>
                    <a:lstStyle/>
                    <a:p>
                      <a:pPr algn="r"/>
                      <a:r>
                        <a:rPr kumimoji="1" lang="ja-JP" altLang="en-US" sz="2400" dirty="0"/>
                        <a:t>合計</a:t>
                      </a:r>
                    </a:p>
                  </a:txBody>
                  <a:tcPr/>
                </a:tc>
                <a:tc>
                  <a:txBody>
                    <a:bodyPr/>
                    <a:lstStyle/>
                    <a:p>
                      <a:pPr algn="r"/>
                      <a:r>
                        <a:rPr kumimoji="1" lang="en-US" altLang="ja-JP" sz="2400" dirty="0"/>
                        <a:t>770</a:t>
                      </a:r>
                      <a:endParaRPr kumimoji="1" lang="ja-JP" altLang="en-US" sz="2400" dirty="0"/>
                    </a:p>
                  </a:txBody>
                  <a:tcPr/>
                </a:tc>
                <a:tc>
                  <a:txBody>
                    <a:bodyPr/>
                    <a:lstStyle/>
                    <a:p>
                      <a:pPr algn="r"/>
                      <a:r>
                        <a:rPr kumimoji="1" lang="en-US" altLang="ja-JP" sz="2400" dirty="0"/>
                        <a:t>148</a:t>
                      </a:r>
                      <a:endParaRPr kumimoji="1" lang="ja-JP" altLang="en-US" sz="2400" dirty="0"/>
                    </a:p>
                  </a:txBody>
                  <a:tcPr/>
                </a:tc>
                <a:tc>
                  <a:txBody>
                    <a:bodyPr/>
                    <a:lstStyle/>
                    <a:p>
                      <a:pPr algn="r"/>
                      <a:r>
                        <a:rPr kumimoji="1" lang="en-US" altLang="ja-JP" sz="2400" dirty="0"/>
                        <a:t>918</a:t>
                      </a:r>
                      <a:endParaRPr kumimoji="1" lang="ja-JP" altLang="en-US" sz="2400" dirty="0"/>
                    </a:p>
                  </a:txBody>
                  <a:tcPr/>
                </a:tc>
                <a:extLst>
                  <a:ext uri="{0D108BD9-81ED-4DB2-BD59-A6C34878D82A}">
                    <a16:rowId xmlns:a16="http://schemas.microsoft.com/office/drawing/2014/main" val="730756569"/>
                  </a:ext>
                </a:extLst>
              </a:tr>
            </a:tbl>
          </a:graphicData>
        </a:graphic>
      </p:graphicFrame>
      <p:sp>
        <p:nvSpPr>
          <p:cNvPr id="5" name="コンテンツ プレースホルダー 2"/>
          <p:cNvSpPr txBox="1">
            <a:spLocks/>
          </p:cNvSpPr>
          <p:nvPr/>
        </p:nvSpPr>
        <p:spPr bwMode="auto">
          <a:xfrm>
            <a:off x="457200" y="5034116"/>
            <a:ext cx="8229600" cy="10920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3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800">
                <a:solidFill>
                  <a:schemeClr val="tx1"/>
                </a:solidFill>
                <a:latin typeface="+mn-lt"/>
                <a:ea typeface="+mn-ea"/>
              </a:defRPr>
            </a:lvl2pPr>
            <a:lvl3pPr marL="857250" indent="-171450" algn="l" rtl="0" eaLnBrk="1" fontAlgn="base" hangingPunct="1">
              <a:spcBef>
                <a:spcPct val="20000"/>
              </a:spcBef>
              <a:spcAft>
                <a:spcPct val="0"/>
              </a:spcAft>
              <a:buChar char="•"/>
              <a:defRPr kumimoji="1" sz="2400">
                <a:solidFill>
                  <a:schemeClr val="tx1"/>
                </a:solidFill>
                <a:latin typeface="+mn-lt"/>
                <a:ea typeface="+mn-ea"/>
              </a:defRPr>
            </a:lvl3pPr>
            <a:lvl4pPr marL="1200150" indent="-171450" algn="l" rtl="0" eaLnBrk="1" fontAlgn="base" hangingPunct="1">
              <a:spcBef>
                <a:spcPct val="20000"/>
              </a:spcBef>
              <a:spcAft>
                <a:spcPct val="0"/>
              </a:spcAft>
              <a:buChar char="–"/>
              <a:defRPr kumimoji="1" sz="1800">
                <a:solidFill>
                  <a:schemeClr val="tx1"/>
                </a:solidFill>
                <a:latin typeface="+mn-lt"/>
                <a:ea typeface="+mn-ea"/>
              </a:defRPr>
            </a:lvl4pPr>
            <a:lvl5pPr marL="1543050" indent="-171450" algn="l" rtl="0" eaLnBrk="1" fontAlgn="base" hangingPunct="1">
              <a:spcBef>
                <a:spcPct val="20000"/>
              </a:spcBef>
              <a:spcAft>
                <a:spcPct val="0"/>
              </a:spcAft>
              <a:buChar char="»"/>
              <a:defRPr kumimoji="1" sz="18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a:lstStyle>
          <a:p>
            <a:r>
              <a:rPr lang="ja-JP" altLang="en-US" sz="2400" b="1" kern="0" dirty="0"/>
              <a:t>どの類似度のプロジェクトでも</a:t>
            </a:r>
            <a:r>
              <a:rPr lang="en-US" altLang="ja-JP" sz="2400" b="1" kern="0" dirty="0"/>
              <a:t>Stable</a:t>
            </a:r>
            <a:r>
              <a:rPr lang="ja-JP" altLang="en-US" sz="2400" b="1" kern="0" dirty="0" err="1"/>
              <a:t>のほうが</a:t>
            </a:r>
            <a:r>
              <a:rPr lang="ja-JP" altLang="en-US" sz="2400" b="1" kern="0" dirty="0"/>
              <a:t>多かった．</a:t>
            </a:r>
            <a:endParaRPr lang="en-US" altLang="ja-JP" sz="2400" b="1" kern="0" dirty="0"/>
          </a:p>
          <a:p>
            <a:r>
              <a:rPr lang="ja-JP" altLang="en-US" sz="2400" b="1" kern="0" dirty="0"/>
              <a:t>変更割合は全体のおよそ</a:t>
            </a:r>
            <a:r>
              <a:rPr lang="en-US" altLang="ja-JP" sz="2400" b="1" kern="0" dirty="0"/>
              <a:t>16%</a:t>
            </a:r>
            <a:r>
              <a:rPr lang="ja-JP" altLang="en-US" sz="2400" b="1" kern="0" dirty="0"/>
              <a:t>であった．</a:t>
            </a:r>
          </a:p>
        </p:txBody>
      </p:sp>
      <p:sp>
        <p:nvSpPr>
          <p:cNvPr id="3" name="スライド番号プレースホルダー 2">
            <a:extLst>
              <a:ext uri="{FF2B5EF4-FFF2-40B4-BE49-F238E27FC236}">
                <a16:creationId xmlns:a16="http://schemas.microsoft.com/office/drawing/2014/main" id="{67EC7195-A2FA-4E3D-A298-63543AE23DA8}"/>
              </a:ext>
            </a:extLst>
          </p:cNvPr>
          <p:cNvSpPr>
            <a:spLocks noGrp="1"/>
          </p:cNvSpPr>
          <p:nvPr>
            <p:ph type="sldNum" sz="quarter" idx="12"/>
          </p:nvPr>
        </p:nvSpPr>
        <p:spPr/>
        <p:txBody>
          <a:bodyPr/>
          <a:lstStyle/>
          <a:p>
            <a:fld id="{40CCB534-4E1B-4680-B92F-3A5A6715F569}" type="slidenum">
              <a:rPr kumimoji="1" lang="ja-JP" altLang="en-US" smtClean="0"/>
              <a:t>15</a:t>
            </a:fld>
            <a:endParaRPr kumimoji="1" lang="ja-JP" altLang="en-US"/>
          </a:p>
        </p:txBody>
      </p:sp>
    </p:spTree>
    <p:extLst>
      <p:ext uri="{BB962C8B-B14F-4D97-AF65-F5344CB8AC3E}">
        <p14:creationId xmlns:p14="http://schemas.microsoft.com/office/powerpoint/2010/main" val="1828038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a:t>RQ1. </a:t>
            </a:r>
            <a:r>
              <a:rPr kumimoji="1" lang="ja-JP" altLang="en-US" sz="3200" dirty="0"/>
              <a:t>一貫した変更と一貫していない変更の</a:t>
            </a:r>
            <a:r>
              <a:rPr lang="ja-JP" altLang="en-US" sz="3200" dirty="0"/>
              <a:t>クローンセット数</a:t>
            </a:r>
            <a:endParaRPr kumimoji="1" lang="ja-JP" altLang="en-US" sz="3200" dirty="0"/>
          </a:p>
        </p:txBody>
      </p:sp>
      <p:sp>
        <p:nvSpPr>
          <p:cNvPr id="3" name="コンテンツ プレースホルダー 2"/>
          <p:cNvSpPr>
            <a:spLocks noGrp="1"/>
          </p:cNvSpPr>
          <p:nvPr>
            <p:ph idx="1"/>
          </p:nvPr>
        </p:nvSpPr>
        <p:spPr>
          <a:xfrm>
            <a:off x="457200" y="4186752"/>
            <a:ext cx="8229600" cy="1939413"/>
          </a:xfrm>
        </p:spPr>
        <p:txBody>
          <a:bodyPr/>
          <a:lstStyle/>
          <a:p>
            <a:r>
              <a:rPr lang="ja-JP" altLang="en-US" sz="2400" b="1" dirty="0"/>
              <a:t>変更されたプロジェクトの中でも，完全一致しているのかどうかで傾向が変わる．</a:t>
            </a:r>
            <a:endParaRPr lang="en-US" altLang="ja-JP" sz="2400" b="1" dirty="0"/>
          </a:p>
          <a:p>
            <a:r>
              <a:rPr kumimoji="1" lang="ja-JP" altLang="en-US" sz="2400" b="1" dirty="0"/>
              <a:t>変更されたプロジェクト間クローンでは，一貫していない変更のほうが一貫した変更よりも約</a:t>
            </a:r>
            <a:r>
              <a:rPr kumimoji="1" lang="en-US" altLang="ja-JP" sz="2400" b="1" dirty="0"/>
              <a:t>1.89</a:t>
            </a:r>
            <a:r>
              <a:rPr kumimoji="1" lang="ja-JP" altLang="en-US" sz="2400" b="1" dirty="0"/>
              <a:t>倍だった．</a:t>
            </a:r>
          </a:p>
        </p:txBody>
      </p:sp>
      <p:graphicFrame>
        <p:nvGraphicFramePr>
          <p:cNvPr id="4" name="表 3"/>
          <p:cNvGraphicFramePr>
            <a:graphicFrameLocks noGrp="1"/>
          </p:cNvGraphicFramePr>
          <p:nvPr>
            <p:extLst>
              <p:ext uri="{D42A27DB-BD31-4B8C-83A1-F6EECF244321}">
                <p14:modId xmlns:p14="http://schemas.microsoft.com/office/powerpoint/2010/main" val="3370052017"/>
              </p:ext>
            </p:extLst>
          </p:nvPr>
        </p:nvGraphicFramePr>
        <p:xfrm>
          <a:off x="560439" y="1659195"/>
          <a:ext cx="7990841" cy="2286000"/>
        </p:xfrm>
        <a:graphic>
          <a:graphicData uri="http://schemas.openxmlformats.org/drawingml/2006/table">
            <a:tbl>
              <a:tblPr firstRow="1" firstCol="1" bandRow="1">
                <a:tableStyleId>{21E4AEA4-8DFA-4A89-87EB-49C32662AFE0}</a:tableStyleId>
              </a:tblPr>
              <a:tblGrid>
                <a:gridCol w="2884805">
                  <a:extLst>
                    <a:ext uri="{9D8B030D-6E8A-4147-A177-3AD203B41FA5}">
                      <a16:colId xmlns:a16="http://schemas.microsoft.com/office/drawing/2014/main" val="1837114473"/>
                    </a:ext>
                  </a:extLst>
                </a:gridCol>
                <a:gridCol w="2095818">
                  <a:extLst>
                    <a:ext uri="{9D8B030D-6E8A-4147-A177-3AD203B41FA5}">
                      <a16:colId xmlns:a16="http://schemas.microsoft.com/office/drawing/2014/main" val="638420260"/>
                    </a:ext>
                  </a:extLst>
                </a:gridCol>
                <a:gridCol w="3010218">
                  <a:extLst>
                    <a:ext uri="{9D8B030D-6E8A-4147-A177-3AD203B41FA5}">
                      <a16:colId xmlns:a16="http://schemas.microsoft.com/office/drawing/2014/main" val="1222969901"/>
                    </a:ext>
                  </a:extLst>
                </a:gridCol>
              </a:tblGrid>
              <a:tr h="370840">
                <a:tc>
                  <a:txBody>
                    <a:bodyPr/>
                    <a:lstStyle/>
                    <a:p>
                      <a:endParaRPr kumimoji="1" lang="ja-JP" altLang="en-US" sz="2400" dirty="0"/>
                    </a:p>
                  </a:txBody>
                  <a:tcPr/>
                </a:tc>
                <a:tc>
                  <a:txBody>
                    <a:bodyPr/>
                    <a:lstStyle/>
                    <a:p>
                      <a:r>
                        <a:rPr kumimoji="1" lang="ja-JP" altLang="en-US" sz="2400" dirty="0"/>
                        <a:t>一貫した変更</a:t>
                      </a:r>
                    </a:p>
                  </a:txBody>
                  <a:tcPr/>
                </a:tc>
                <a:tc>
                  <a:txBody>
                    <a:bodyPr/>
                    <a:lstStyle/>
                    <a:p>
                      <a:r>
                        <a:rPr kumimoji="1" lang="ja-JP" altLang="en-US" sz="2400" dirty="0"/>
                        <a:t>一貫していない変更</a:t>
                      </a:r>
                    </a:p>
                  </a:txBody>
                  <a:tcPr/>
                </a:tc>
                <a:extLst>
                  <a:ext uri="{0D108BD9-81ED-4DB2-BD59-A6C34878D82A}">
                    <a16:rowId xmlns:a16="http://schemas.microsoft.com/office/drawing/2014/main" val="4226109172"/>
                  </a:ext>
                </a:extLst>
              </a:tr>
              <a:tr h="370840">
                <a:tc>
                  <a:txBody>
                    <a:bodyPr/>
                    <a:lstStyle/>
                    <a:p>
                      <a:r>
                        <a:rPr kumimoji="1" lang="ja-JP" altLang="en-US" sz="2400" dirty="0"/>
                        <a:t>完全一致のペア</a:t>
                      </a:r>
                    </a:p>
                  </a:txBody>
                  <a:tcPr/>
                </a:tc>
                <a:tc>
                  <a:txBody>
                    <a:bodyPr/>
                    <a:lstStyle/>
                    <a:p>
                      <a:r>
                        <a:rPr kumimoji="1" lang="en-US" altLang="ja-JP" sz="2400" dirty="0"/>
                        <a:t>80</a:t>
                      </a:r>
                      <a:endParaRPr kumimoji="1" lang="ja-JP" altLang="en-US" sz="2400" dirty="0"/>
                    </a:p>
                  </a:txBody>
                  <a:tcPr/>
                </a:tc>
                <a:tc>
                  <a:txBody>
                    <a:bodyPr/>
                    <a:lstStyle/>
                    <a:p>
                      <a:r>
                        <a:rPr kumimoji="1" lang="en-US" altLang="ja-JP" sz="2400" dirty="0"/>
                        <a:t>0</a:t>
                      </a:r>
                      <a:endParaRPr kumimoji="1" lang="ja-JP" altLang="en-US" sz="2400" dirty="0"/>
                    </a:p>
                  </a:txBody>
                  <a:tcPr/>
                </a:tc>
                <a:extLst>
                  <a:ext uri="{0D108BD9-81ED-4DB2-BD59-A6C34878D82A}">
                    <a16:rowId xmlns:a16="http://schemas.microsoft.com/office/drawing/2014/main" val="3913971340"/>
                  </a:ext>
                </a:extLst>
              </a:tr>
              <a:tr h="370840">
                <a:tc>
                  <a:txBody>
                    <a:bodyPr/>
                    <a:lstStyle/>
                    <a:p>
                      <a:r>
                        <a:rPr kumimoji="1" lang="ja-JP" altLang="en-US" sz="2400" dirty="0"/>
                        <a:t>一方が</a:t>
                      </a:r>
                      <a:r>
                        <a:rPr kumimoji="1" lang="en-US" altLang="ja-JP" sz="2400" dirty="0"/>
                        <a:t>100%</a:t>
                      </a:r>
                      <a:r>
                        <a:rPr kumimoji="1" lang="ja-JP" altLang="en-US" sz="2400" dirty="0"/>
                        <a:t>のペア</a:t>
                      </a:r>
                    </a:p>
                  </a:txBody>
                  <a:tcPr/>
                </a:tc>
                <a:tc>
                  <a:txBody>
                    <a:bodyPr/>
                    <a:lstStyle/>
                    <a:p>
                      <a:r>
                        <a:rPr kumimoji="1" lang="en-US" altLang="ja-JP" sz="2400" dirty="0"/>
                        <a:t>0</a:t>
                      </a:r>
                      <a:endParaRPr kumimoji="1" lang="ja-JP" altLang="en-US" sz="2400" dirty="0"/>
                    </a:p>
                  </a:txBody>
                  <a:tcPr/>
                </a:tc>
                <a:tc>
                  <a:txBody>
                    <a:bodyPr/>
                    <a:lstStyle/>
                    <a:p>
                      <a:r>
                        <a:rPr kumimoji="1" lang="en-US" altLang="ja-JP" sz="2400" dirty="0"/>
                        <a:t>7</a:t>
                      </a:r>
                      <a:endParaRPr kumimoji="1" lang="ja-JP" altLang="en-US" sz="2400" dirty="0"/>
                    </a:p>
                  </a:txBody>
                  <a:tcPr/>
                </a:tc>
                <a:extLst>
                  <a:ext uri="{0D108BD9-81ED-4DB2-BD59-A6C34878D82A}">
                    <a16:rowId xmlns:a16="http://schemas.microsoft.com/office/drawing/2014/main" val="3225402500"/>
                  </a:ext>
                </a:extLst>
              </a:tr>
              <a:tr h="370840">
                <a:tc>
                  <a:txBody>
                    <a:bodyPr/>
                    <a:lstStyle/>
                    <a:p>
                      <a:r>
                        <a:rPr kumimoji="1" lang="en-US" altLang="ja-JP" sz="2400" dirty="0"/>
                        <a:t>100%</a:t>
                      </a:r>
                      <a:r>
                        <a:rPr kumimoji="1" lang="ja-JP" altLang="en-US" sz="2400" dirty="0"/>
                        <a:t>未満のペア</a:t>
                      </a:r>
                    </a:p>
                  </a:txBody>
                  <a:tcPr/>
                </a:tc>
                <a:tc>
                  <a:txBody>
                    <a:bodyPr/>
                    <a:lstStyle/>
                    <a:p>
                      <a:r>
                        <a:rPr kumimoji="1" lang="en-US" altLang="ja-JP" sz="2400" dirty="0"/>
                        <a:t>18</a:t>
                      </a:r>
                      <a:endParaRPr kumimoji="1" lang="ja-JP" altLang="en-US" sz="2400" dirty="0"/>
                    </a:p>
                  </a:txBody>
                  <a:tcPr/>
                </a:tc>
                <a:tc>
                  <a:txBody>
                    <a:bodyPr/>
                    <a:lstStyle/>
                    <a:p>
                      <a:r>
                        <a:rPr kumimoji="1" lang="en-US" altLang="ja-JP" sz="2400" dirty="0"/>
                        <a:t>169</a:t>
                      </a:r>
                      <a:endParaRPr kumimoji="1" lang="ja-JP" altLang="en-US" sz="2400" dirty="0"/>
                    </a:p>
                  </a:txBody>
                  <a:tcPr/>
                </a:tc>
                <a:extLst>
                  <a:ext uri="{0D108BD9-81ED-4DB2-BD59-A6C34878D82A}">
                    <a16:rowId xmlns:a16="http://schemas.microsoft.com/office/drawing/2014/main" val="949465085"/>
                  </a:ext>
                </a:extLst>
              </a:tr>
              <a:tr h="370840">
                <a:tc>
                  <a:txBody>
                    <a:bodyPr/>
                    <a:lstStyle/>
                    <a:p>
                      <a:r>
                        <a:rPr kumimoji="1" lang="ja-JP" altLang="en-US" sz="2400" dirty="0"/>
                        <a:t>合計</a:t>
                      </a:r>
                    </a:p>
                  </a:txBody>
                  <a:tcPr/>
                </a:tc>
                <a:tc>
                  <a:txBody>
                    <a:bodyPr/>
                    <a:lstStyle/>
                    <a:p>
                      <a:r>
                        <a:rPr kumimoji="1" lang="en-US" altLang="ja-JP" sz="2400" dirty="0"/>
                        <a:t>98</a:t>
                      </a:r>
                      <a:endParaRPr kumimoji="1" lang="ja-JP" altLang="en-US" sz="2400" dirty="0"/>
                    </a:p>
                  </a:txBody>
                  <a:tcPr/>
                </a:tc>
                <a:tc>
                  <a:txBody>
                    <a:bodyPr/>
                    <a:lstStyle/>
                    <a:p>
                      <a:r>
                        <a:rPr kumimoji="1" lang="en-US" altLang="ja-JP" sz="2400" dirty="0"/>
                        <a:t>176</a:t>
                      </a:r>
                      <a:endParaRPr kumimoji="1" lang="ja-JP" altLang="en-US" sz="2400" dirty="0"/>
                    </a:p>
                  </a:txBody>
                  <a:tcPr/>
                </a:tc>
                <a:extLst>
                  <a:ext uri="{0D108BD9-81ED-4DB2-BD59-A6C34878D82A}">
                    <a16:rowId xmlns:a16="http://schemas.microsoft.com/office/drawing/2014/main" val="2707167782"/>
                  </a:ext>
                </a:extLst>
              </a:tr>
            </a:tbl>
          </a:graphicData>
        </a:graphic>
      </p:graphicFrame>
      <p:sp>
        <p:nvSpPr>
          <p:cNvPr id="5" name="スライド番号プレースホルダー 4">
            <a:extLst>
              <a:ext uri="{FF2B5EF4-FFF2-40B4-BE49-F238E27FC236}">
                <a16:creationId xmlns:a16="http://schemas.microsoft.com/office/drawing/2014/main" id="{8CA72932-72CD-4BCD-9BE7-053D1F1B705A}"/>
              </a:ext>
            </a:extLst>
          </p:cNvPr>
          <p:cNvSpPr>
            <a:spLocks noGrp="1"/>
          </p:cNvSpPr>
          <p:nvPr>
            <p:ph type="sldNum" sz="quarter" idx="12"/>
          </p:nvPr>
        </p:nvSpPr>
        <p:spPr/>
        <p:txBody>
          <a:bodyPr/>
          <a:lstStyle/>
          <a:p>
            <a:fld id="{40CCB534-4E1B-4680-B92F-3A5A6715F569}" type="slidenum">
              <a:rPr kumimoji="1" lang="ja-JP" altLang="en-US" smtClean="0"/>
              <a:t>16</a:t>
            </a:fld>
            <a:endParaRPr kumimoji="1" lang="ja-JP" altLang="en-US"/>
          </a:p>
        </p:txBody>
      </p:sp>
    </p:spTree>
    <p:extLst>
      <p:ext uri="{BB962C8B-B14F-4D97-AF65-F5344CB8AC3E}">
        <p14:creationId xmlns:p14="http://schemas.microsoft.com/office/powerpoint/2010/main" val="1829597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RQ1.</a:t>
            </a:r>
            <a:r>
              <a:rPr kumimoji="1" lang="ja-JP" altLang="en-US" dirty="0"/>
              <a:t>の答え</a:t>
            </a:r>
          </a:p>
        </p:txBody>
      </p:sp>
      <p:sp>
        <p:nvSpPr>
          <p:cNvPr id="3" name="コンテンツ プレースホルダー 2"/>
          <p:cNvSpPr>
            <a:spLocks noGrp="1"/>
          </p:cNvSpPr>
          <p:nvPr>
            <p:ph idx="1"/>
          </p:nvPr>
        </p:nvSpPr>
        <p:spPr/>
        <p:txBody>
          <a:bodyPr/>
          <a:lstStyle/>
          <a:p>
            <a:r>
              <a:rPr kumimoji="1" lang="ja-JP" altLang="en-US" sz="2400" b="1" dirty="0"/>
              <a:t>プロジェクト間クローンはおよそ</a:t>
            </a:r>
            <a:r>
              <a:rPr kumimoji="1" lang="en-US" altLang="ja-JP" sz="2400" b="1" dirty="0"/>
              <a:t>16%</a:t>
            </a:r>
            <a:r>
              <a:rPr kumimoji="1" lang="ja-JP" altLang="en-US" sz="2400" b="1" dirty="0"/>
              <a:t>が変更される．</a:t>
            </a:r>
            <a:endParaRPr kumimoji="1" lang="en-US" altLang="ja-JP" sz="2400" b="1" dirty="0"/>
          </a:p>
          <a:p>
            <a:pPr lvl="1"/>
            <a:r>
              <a:rPr lang="ja-JP" altLang="en-US" sz="2000" dirty="0"/>
              <a:t>決して多いわけではないが，存在を無視することは難しい．</a:t>
            </a:r>
            <a:endParaRPr lang="en-US" altLang="ja-JP" sz="2000" dirty="0"/>
          </a:p>
          <a:p>
            <a:pPr lvl="1"/>
            <a:endParaRPr lang="en-US" altLang="ja-JP" sz="2000" dirty="0"/>
          </a:p>
          <a:p>
            <a:r>
              <a:rPr kumimoji="1" lang="ja-JP" altLang="en-US" sz="2400" b="1" dirty="0"/>
              <a:t>一貫した変更に比べて一貫していない変更は</a:t>
            </a:r>
            <a:r>
              <a:rPr kumimoji="1" lang="en-US" altLang="ja-JP" sz="2400" b="1" dirty="0"/>
              <a:t/>
            </a:r>
            <a:br>
              <a:rPr kumimoji="1" lang="en-US" altLang="ja-JP" sz="2400" b="1" dirty="0"/>
            </a:br>
            <a:r>
              <a:rPr lang="ja-JP" altLang="en-US" sz="2400" b="1" dirty="0"/>
              <a:t>およそ</a:t>
            </a:r>
            <a:r>
              <a:rPr lang="en-US" altLang="ja-JP" sz="2400" b="1" dirty="0"/>
              <a:t>1.89</a:t>
            </a:r>
            <a:r>
              <a:rPr lang="ja-JP" altLang="en-US" sz="2400" b="1" dirty="0"/>
              <a:t>倍存在している．</a:t>
            </a:r>
            <a:endParaRPr lang="en-US" altLang="ja-JP" sz="2400" b="1" dirty="0"/>
          </a:p>
          <a:p>
            <a:pPr lvl="1"/>
            <a:endParaRPr kumimoji="1" lang="ja-JP" altLang="en-US" sz="2000" dirty="0"/>
          </a:p>
        </p:txBody>
      </p:sp>
      <p:sp>
        <p:nvSpPr>
          <p:cNvPr id="4" name="スライド番号プレースホルダー 3">
            <a:extLst>
              <a:ext uri="{FF2B5EF4-FFF2-40B4-BE49-F238E27FC236}">
                <a16:creationId xmlns:a16="http://schemas.microsoft.com/office/drawing/2014/main" id="{1A42623E-9AEE-405D-8A44-D62198AC4100}"/>
              </a:ext>
            </a:extLst>
          </p:cNvPr>
          <p:cNvSpPr>
            <a:spLocks noGrp="1"/>
          </p:cNvSpPr>
          <p:nvPr>
            <p:ph type="sldNum" sz="quarter" idx="12"/>
          </p:nvPr>
        </p:nvSpPr>
        <p:spPr/>
        <p:txBody>
          <a:bodyPr/>
          <a:lstStyle/>
          <a:p>
            <a:fld id="{40CCB534-4E1B-4680-B92F-3A5A6715F569}" type="slidenum">
              <a:rPr kumimoji="1" lang="ja-JP" altLang="en-US" smtClean="0"/>
              <a:t>17</a:t>
            </a:fld>
            <a:endParaRPr kumimoji="1" lang="ja-JP" altLang="en-US"/>
          </a:p>
        </p:txBody>
      </p:sp>
    </p:spTree>
    <p:extLst>
      <p:ext uri="{BB962C8B-B14F-4D97-AF65-F5344CB8AC3E}">
        <p14:creationId xmlns:p14="http://schemas.microsoft.com/office/powerpoint/2010/main" val="1146685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RQ2. </a:t>
            </a:r>
            <a:r>
              <a:rPr kumimoji="1" lang="ja-JP" altLang="en-US" dirty="0"/>
              <a:t>一貫した変更の方法</a:t>
            </a:r>
          </a:p>
        </p:txBody>
      </p:sp>
      <p:sp>
        <p:nvSpPr>
          <p:cNvPr id="3" name="コンテンツ プレースホルダー 2"/>
          <p:cNvSpPr>
            <a:spLocks noGrp="1"/>
          </p:cNvSpPr>
          <p:nvPr>
            <p:ph idx="1"/>
          </p:nvPr>
        </p:nvSpPr>
        <p:spPr/>
        <p:txBody>
          <a:bodyPr/>
          <a:lstStyle/>
          <a:p>
            <a:r>
              <a:rPr lang="ja-JP" altLang="en-US" sz="2400" b="1" dirty="0"/>
              <a:t>完全一致しているプロジェクトペアの場合</a:t>
            </a:r>
            <a:endParaRPr lang="en-US" altLang="ja-JP" sz="2400" b="1" dirty="0"/>
          </a:p>
          <a:p>
            <a:pPr lvl="1"/>
            <a:r>
              <a:rPr lang="ja-JP" altLang="en-US" sz="2000" b="1" dirty="0"/>
              <a:t>開発用リポジトリ</a:t>
            </a:r>
            <a:r>
              <a:rPr lang="ja-JP" altLang="en-US" sz="2000" dirty="0"/>
              <a:t>と</a:t>
            </a:r>
            <a:r>
              <a:rPr lang="ja-JP" altLang="en-US" sz="2000" b="1" dirty="0"/>
              <a:t>公開用リポジトリ</a:t>
            </a:r>
            <a:r>
              <a:rPr lang="ja-JP" altLang="en-US" sz="2000" dirty="0"/>
              <a:t>を管理している．</a:t>
            </a:r>
            <a:endParaRPr lang="en-US" altLang="ja-JP" sz="2000" dirty="0"/>
          </a:p>
          <a:p>
            <a:pPr lvl="1"/>
            <a:r>
              <a:rPr lang="ja-JP" altLang="en-US" sz="2000" dirty="0"/>
              <a:t>特に</a:t>
            </a:r>
            <a:r>
              <a:rPr lang="en-US" altLang="ja-JP" sz="2000" dirty="0"/>
              <a:t>CRAN</a:t>
            </a:r>
            <a:r>
              <a:rPr lang="ja-JP" altLang="en-US" sz="2000" dirty="0"/>
              <a:t>に公開されているリポジトリであった．</a:t>
            </a:r>
            <a:endParaRPr lang="en-US" altLang="ja-JP" sz="2000" dirty="0"/>
          </a:p>
          <a:p>
            <a:pPr lvl="2"/>
            <a:r>
              <a:rPr lang="ja-JP" altLang="en-US" sz="2000" dirty="0"/>
              <a:t>公開用リポジトリは</a:t>
            </a:r>
            <a:r>
              <a:rPr lang="en-US" altLang="ja-JP" sz="2000" dirty="0"/>
              <a:t>Read</a:t>
            </a:r>
            <a:r>
              <a:rPr lang="ja-JP" altLang="en-US" sz="2000" dirty="0"/>
              <a:t> </a:t>
            </a:r>
            <a:r>
              <a:rPr lang="en-US" altLang="ja-JP" sz="2000" dirty="0"/>
              <a:t>Only</a:t>
            </a:r>
            <a:r>
              <a:rPr lang="ja-JP" altLang="en-US" sz="2000" dirty="0"/>
              <a:t>になっていて，認可されている開発者以外変更を加えることはできない．</a:t>
            </a:r>
            <a:endParaRPr lang="en-US" altLang="ja-JP" sz="2000" dirty="0"/>
          </a:p>
          <a:p>
            <a:pPr lvl="2"/>
            <a:r>
              <a:rPr lang="ja-JP" altLang="en-US" sz="2000" dirty="0"/>
              <a:t>更新のタイミングは開発者の任意のタイミングで行われていた．</a:t>
            </a:r>
            <a:endParaRPr lang="en-US" altLang="ja-JP" sz="2000" dirty="0"/>
          </a:p>
          <a:p>
            <a:pPr lvl="2"/>
            <a:endParaRPr kumimoji="1" lang="en-US" altLang="ja-JP" sz="2000" dirty="0"/>
          </a:p>
          <a:p>
            <a:pPr lvl="1"/>
            <a:r>
              <a:rPr lang="ja-JP" altLang="en-US" sz="2000" dirty="0"/>
              <a:t>ただし，既存研究のデータセットの中にはリダイレクトによって</a:t>
            </a:r>
            <a:r>
              <a:rPr lang="en-US" altLang="ja-JP" sz="2000" dirty="0"/>
              <a:t/>
            </a:r>
            <a:br>
              <a:rPr lang="en-US" altLang="ja-JP" sz="2000" dirty="0"/>
            </a:br>
            <a:r>
              <a:rPr lang="ja-JP" altLang="en-US" sz="2000" dirty="0"/>
              <a:t>同じ</a:t>
            </a:r>
            <a:r>
              <a:rPr lang="en-US" altLang="ja-JP" sz="2000" dirty="0"/>
              <a:t>URL</a:t>
            </a:r>
            <a:r>
              <a:rPr lang="ja-JP" altLang="en-US" sz="2000" dirty="0"/>
              <a:t>を指しているリポジトリが含まれてしまっていた．</a:t>
            </a:r>
            <a:endParaRPr lang="en-US" altLang="ja-JP" sz="2000" dirty="0"/>
          </a:p>
          <a:p>
            <a:pPr lvl="1"/>
            <a:endParaRPr lang="en-US" altLang="ja-JP" sz="1600" dirty="0"/>
          </a:p>
          <a:p>
            <a:endParaRPr lang="en-US" altLang="ja-JP" sz="2400" dirty="0"/>
          </a:p>
          <a:p>
            <a:endParaRPr lang="en-US" altLang="ja-JP" sz="2400" dirty="0"/>
          </a:p>
        </p:txBody>
      </p:sp>
      <p:sp>
        <p:nvSpPr>
          <p:cNvPr id="4" name="スライド番号プレースホルダー 3">
            <a:extLst>
              <a:ext uri="{FF2B5EF4-FFF2-40B4-BE49-F238E27FC236}">
                <a16:creationId xmlns:a16="http://schemas.microsoft.com/office/drawing/2014/main" id="{D86C439A-34DD-42C0-981E-0D9B8F61FC03}"/>
              </a:ext>
            </a:extLst>
          </p:cNvPr>
          <p:cNvSpPr>
            <a:spLocks noGrp="1"/>
          </p:cNvSpPr>
          <p:nvPr>
            <p:ph type="sldNum" sz="quarter" idx="12"/>
          </p:nvPr>
        </p:nvSpPr>
        <p:spPr/>
        <p:txBody>
          <a:bodyPr/>
          <a:lstStyle/>
          <a:p>
            <a:fld id="{40CCB534-4E1B-4680-B92F-3A5A6715F569}" type="slidenum">
              <a:rPr kumimoji="1" lang="ja-JP" altLang="en-US" smtClean="0"/>
              <a:t>18</a:t>
            </a:fld>
            <a:endParaRPr kumimoji="1" lang="ja-JP" altLang="en-US"/>
          </a:p>
        </p:txBody>
      </p:sp>
    </p:spTree>
    <p:extLst>
      <p:ext uri="{BB962C8B-B14F-4D97-AF65-F5344CB8AC3E}">
        <p14:creationId xmlns:p14="http://schemas.microsoft.com/office/powerpoint/2010/main" val="3018362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RQ2. </a:t>
            </a:r>
            <a:r>
              <a:rPr kumimoji="1" lang="ja-JP" altLang="en-US" dirty="0"/>
              <a:t>一貫した変更の方法</a:t>
            </a:r>
          </a:p>
        </p:txBody>
      </p:sp>
      <p:sp>
        <p:nvSpPr>
          <p:cNvPr id="3" name="コンテンツ プレースホルダー 2"/>
          <p:cNvSpPr>
            <a:spLocks noGrp="1"/>
          </p:cNvSpPr>
          <p:nvPr>
            <p:ph idx="1"/>
          </p:nvPr>
        </p:nvSpPr>
        <p:spPr/>
        <p:txBody>
          <a:bodyPr/>
          <a:lstStyle/>
          <a:p>
            <a:r>
              <a:rPr lang="ja-JP" altLang="en-US" sz="2400" b="1" dirty="0"/>
              <a:t>完全一致していないプロジェクトペアの場合</a:t>
            </a:r>
            <a:endParaRPr lang="en-US" altLang="ja-JP" sz="2400" b="1" dirty="0"/>
          </a:p>
          <a:p>
            <a:pPr lvl="1"/>
            <a:r>
              <a:rPr kumimoji="1" lang="en-US" altLang="ja-JP" sz="2000" dirty="0"/>
              <a:t>5</a:t>
            </a:r>
            <a:r>
              <a:rPr kumimoji="1" lang="ja-JP" altLang="en-US" sz="2000" dirty="0" err="1"/>
              <a:t>つの</a:t>
            </a:r>
            <a:r>
              <a:rPr kumimoji="1" lang="ja-JP" altLang="en-US" sz="2000" dirty="0"/>
              <a:t>プロジェクトペアについて，それぞれのプロジェクトでの変更は編集者が同一人物であった．</a:t>
            </a:r>
            <a:endParaRPr kumimoji="1" lang="en-US" altLang="ja-JP" sz="2000" dirty="0"/>
          </a:p>
          <a:p>
            <a:pPr lvl="2"/>
            <a:r>
              <a:rPr lang="ja-JP" altLang="en-US" sz="2000" dirty="0"/>
              <a:t>共通の編集者がかかわっているソースコードが含まれているため，同様の修正が行われていると考えられる．</a:t>
            </a:r>
            <a:r>
              <a:rPr lang="ja-JP" altLang="en-US" sz="1600" dirty="0"/>
              <a:t> </a:t>
            </a:r>
            <a:endParaRPr kumimoji="1" lang="en-US" altLang="ja-JP" sz="1600" dirty="0"/>
          </a:p>
          <a:p>
            <a:pPr lvl="1"/>
            <a:endParaRPr kumimoji="1" lang="en-US" altLang="ja-JP" sz="2000" dirty="0"/>
          </a:p>
          <a:p>
            <a:pPr lvl="1"/>
            <a:r>
              <a:rPr lang="ja-JP" altLang="en-US" sz="2000" dirty="0"/>
              <a:t>更に</a:t>
            </a:r>
            <a:r>
              <a:rPr lang="en-US" altLang="ja-JP" sz="2000" dirty="0"/>
              <a:t>1</a:t>
            </a:r>
            <a:r>
              <a:rPr lang="ja-JP" altLang="en-US" sz="2000" dirty="0" err="1"/>
              <a:t>つの</a:t>
            </a:r>
            <a:r>
              <a:rPr lang="ja-JP" altLang="en-US" sz="2000" dirty="0"/>
              <a:t>プロジェクトペアは，それらの類似率はお互いに</a:t>
            </a:r>
            <a:r>
              <a:rPr lang="en-US" altLang="ja-JP" sz="2000" dirty="0"/>
              <a:t/>
            </a:r>
            <a:br>
              <a:rPr lang="en-US" altLang="ja-JP" sz="2000" dirty="0"/>
            </a:br>
            <a:r>
              <a:rPr lang="en-US" altLang="ja-JP" sz="2000" dirty="0"/>
              <a:t>97%</a:t>
            </a:r>
            <a:r>
              <a:rPr lang="ja-JP" altLang="en-US" sz="2000" dirty="0"/>
              <a:t>であった．</a:t>
            </a:r>
            <a:endParaRPr lang="en-US" altLang="ja-JP" sz="2000" dirty="0"/>
          </a:p>
          <a:p>
            <a:pPr lvl="2"/>
            <a:r>
              <a:rPr lang="ja-JP" altLang="en-US" sz="2000" dirty="0"/>
              <a:t>これらが一貫した変更をしている のも開発用と公開用の </a:t>
            </a:r>
            <a:r>
              <a:rPr lang="en-US" altLang="ja-JP" sz="2000" dirty="0"/>
              <a:t>2 </a:t>
            </a:r>
            <a:r>
              <a:rPr lang="ja-JP" altLang="en-US" sz="2000" dirty="0" err="1"/>
              <a:t>つの</a:t>
            </a:r>
            <a:r>
              <a:rPr lang="ja-JP" altLang="en-US" sz="2000" dirty="0"/>
              <a:t>プロジェクトに分岐している ことが理由だった．</a:t>
            </a:r>
            <a:endParaRPr kumimoji="1" lang="ja-JP" altLang="en-US" sz="2000" dirty="0"/>
          </a:p>
        </p:txBody>
      </p:sp>
      <p:sp>
        <p:nvSpPr>
          <p:cNvPr id="4" name="スライド番号プレースホルダー 3">
            <a:extLst>
              <a:ext uri="{FF2B5EF4-FFF2-40B4-BE49-F238E27FC236}">
                <a16:creationId xmlns:a16="http://schemas.microsoft.com/office/drawing/2014/main" id="{42104531-FB4F-49F8-9BF5-4FE4FAE302B8}"/>
              </a:ext>
            </a:extLst>
          </p:cNvPr>
          <p:cNvSpPr>
            <a:spLocks noGrp="1"/>
          </p:cNvSpPr>
          <p:nvPr>
            <p:ph type="sldNum" sz="quarter" idx="12"/>
          </p:nvPr>
        </p:nvSpPr>
        <p:spPr/>
        <p:txBody>
          <a:bodyPr/>
          <a:lstStyle/>
          <a:p>
            <a:fld id="{40CCB534-4E1B-4680-B92F-3A5A6715F569}" type="slidenum">
              <a:rPr kumimoji="1" lang="ja-JP" altLang="en-US" smtClean="0"/>
              <a:t>19</a:t>
            </a:fld>
            <a:endParaRPr kumimoji="1" lang="ja-JP" altLang="en-US"/>
          </a:p>
        </p:txBody>
      </p:sp>
    </p:spTree>
    <p:extLst>
      <p:ext uri="{BB962C8B-B14F-4D97-AF65-F5344CB8AC3E}">
        <p14:creationId xmlns:p14="http://schemas.microsoft.com/office/powerpoint/2010/main" val="452812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コードクローン</a:t>
            </a:r>
          </a:p>
        </p:txBody>
      </p:sp>
      <p:sp>
        <p:nvSpPr>
          <p:cNvPr id="14" name="メモ 13"/>
          <p:cNvSpPr/>
          <p:nvPr/>
        </p:nvSpPr>
        <p:spPr>
          <a:xfrm rot="10800000" flipH="1">
            <a:off x="603893" y="2725946"/>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5" name="フリーフォーム 14"/>
          <p:cNvSpPr/>
          <p:nvPr/>
        </p:nvSpPr>
        <p:spPr>
          <a:xfrm>
            <a:off x="768392" y="3426899"/>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kumimoji="1" lang="ja-JP" altLang="en-US" sz="1400" dirty="0">
              <a:solidFill>
                <a:sysClr val="windowText" lastClr="000000"/>
              </a:solidFill>
            </a:endParaRPr>
          </a:p>
        </p:txBody>
      </p:sp>
      <p:sp>
        <p:nvSpPr>
          <p:cNvPr id="16" name="フリーフォーム 15"/>
          <p:cNvSpPr/>
          <p:nvPr/>
        </p:nvSpPr>
        <p:spPr>
          <a:xfrm>
            <a:off x="768391" y="4805784"/>
            <a:ext cx="3070363" cy="1132464"/>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kumimoji="1" lang="ja-JP" altLang="en-US" sz="1400" dirty="0">
              <a:solidFill>
                <a:sysClr val="windowText" lastClr="000000"/>
              </a:solidFill>
            </a:endParaRPr>
          </a:p>
        </p:txBody>
      </p:sp>
      <p:sp>
        <p:nvSpPr>
          <p:cNvPr id="20" name="メモ 19"/>
          <p:cNvSpPr/>
          <p:nvPr/>
        </p:nvSpPr>
        <p:spPr>
          <a:xfrm rot="10800000" flipH="1">
            <a:off x="4827961" y="2725946"/>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 name="フリーフォーム 20"/>
          <p:cNvSpPr/>
          <p:nvPr/>
        </p:nvSpPr>
        <p:spPr>
          <a:xfrm>
            <a:off x="5043919" y="4007115"/>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kumimoji="1" lang="ja-JP" altLang="en-US" sz="1400" dirty="0">
              <a:solidFill>
                <a:sysClr val="windowText" lastClr="000000"/>
              </a:solidFill>
            </a:endParaRPr>
          </a:p>
        </p:txBody>
      </p:sp>
      <p:sp>
        <p:nvSpPr>
          <p:cNvPr id="23" name="テキスト ボックス 22"/>
          <p:cNvSpPr txBox="1"/>
          <p:nvPr/>
        </p:nvSpPr>
        <p:spPr>
          <a:xfrm>
            <a:off x="5685645" y="2856326"/>
            <a:ext cx="1723549" cy="400110"/>
          </a:xfrm>
          <a:prstGeom prst="rect">
            <a:avLst/>
          </a:prstGeom>
          <a:noFill/>
        </p:spPr>
        <p:txBody>
          <a:bodyPr wrap="none" rtlCol="0">
            <a:spAutoFit/>
          </a:bodyPr>
          <a:lstStyle/>
          <a:p>
            <a:r>
              <a:rPr lang="ja-JP" altLang="en-US" sz="2000" dirty="0">
                <a:latin typeface="+mj-ea"/>
                <a:ea typeface="+mj-ea"/>
              </a:rPr>
              <a:t>ソースコード</a:t>
            </a:r>
            <a:endParaRPr kumimoji="1" lang="ja-JP" altLang="en-US" sz="2000" dirty="0">
              <a:latin typeface="+mj-ea"/>
              <a:ea typeface="+mj-ea"/>
            </a:endParaRPr>
          </a:p>
        </p:txBody>
      </p:sp>
      <p:sp>
        <p:nvSpPr>
          <p:cNvPr id="24" name="テキスト ボックス 23"/>
          <p:cNvSpPr txBox="1"/>
          <p:nvPr/>
        </p:nvSpPr>
        <p:spPr>
          <a:xfrm>
            <a:off x="1371361" y="2899378"/>
            <a:ext cx="1723549" cy="400110"/>
          </a:xfrm>
          <a:prstGeom prst="rect">
            <a:avLst/>
          </a:prstGeom>
          <a:noFill/>
        </p:spPr>
        <p:txBody>
          <a:bodyPr wrap="none" rtlCol="0">
            <a:spAutoFit/>
          </a:bodyPr>
          <a:lstStyle/>
          <a:p>
            <a:r>
              <a:rPr kumimoji="1" lang="ja-JP" altLang="en-US" sz="2000" dirty="0">
                <a:latin typeface="+mj-ea"/>
                <a:ea typeface="+mj-ea"/>
              </a:rPr>
              <a:t>ソースコード</a:t>
            </a:r>
          </a:p>
        </p:txBody>
      </p:sp>
      <p:sp>
        <p:nvSpPr>
          <p:cNvPr id="25" name="コンテンツ プレースホルダー 2"/>
          <p:cNvSpPr>
            <a:spLocks noGrp="1"/>
          </p:cNvSpPr>
          <p:nvPr>
            <p:ph idx="1"/>
          </p:nvPr>
        </p:nvSpPr>
        <p:spPr>
          <a:xfrm>
            <a:off x="457200" y="1600200"/>
            <a:ext cx="8229600" cy="907293"/>
          </a:xfrm>
        </p:spPr>
        <p:txBody>
          <a:bodyPr/>
          <a:lstStyle/>
          <a:p>
            <a:r>
              <a:rPr kumimoji="1" lang="ja-JP" altLang="en-US" sz="2400" dirty="0"/>
              <a:t>ソースコードに含まれる同一または類似した部分を持つコード片を指す．</a:t>
            </a:r>
          </a:p>
        </p:txBody>
      </p:sp>
      <p:sp>
        <p:nvSpPr>
          <p:cNvPr id="26" name="フリーフォーム 25"/>
          <p:cNvSpPr/>
          <p:nvPr/>
        </p:nvSpPr>
        <p:spPr>
          <a:xfrm>
            <a:off x="667433" y="3330454"/>
            <a:ext cx="7544914" cy="2699410"/>
          </a:xfrm>
          <a:custGeom>
            <a:avLst/>
            <a:gdLst>
              <a:gd name="connsiteX0" fmla="*/ 0 w 6712972"/>
              <a:gd name="connsiteY0" fmla="*/ 0 h 1603836"/>
              <a:gd name="connsiteX1" fmla="*/ 3404461 w 6712972"/>
              <a:gd name="connsiteY1" fmla="*/ 0 h 1603836"/>
              <a:gd name="connsiteX2" fmla="*/ 3404461 w 6712972"/>
              <a:gd name="connsiteY2" fmla="*/ 359196 h 1603836"/>
              <a:gd name="connsiteX3" fmla="*/ 6712972 w 6712972"/>
              <a:gd name="connsiteY3" fmla="*/ 359196 h 1603836"/>
              <a:gd name="connsiteX4" fmla="*/ 6712972 w 6712972"/>
              <a:gd name="connsiteY4" fmla="*/ 1141985 h 1603836"/>
              <a:gd name="connsiteX5" fmla="*/ 3404461 w 6712972"/>
              <a:gd name="connsiteY5" fmla="*/ 1141985 h 1603836"/>
              <a:gd name="connsiteX6" fmla="*/ 3404461 w 6712972"/>
              <a:gd name="connsiteY6" fmla="*/ 1603836 h 1603836"/>
              <a:gd name="connsiteX7" fmla="*/ 0 w 6712972"/>
              <a:gd name="connsiteY7" fmla="*/ 1603836 h 1603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12972" h="1603836">
                <a:moveTo>
                  <a:pt x="0" y="0"/>
                </a:moveTo>
                <a:lnTo>
                  <a:pt x="3404461" y="0"/>
                </a:lnTo>
                <a:lnTo>
                  <a:pt x="3404461" y="359196"/>
                </a:lnTo>
                <a:lnTo>
                  <a:pt x="6712972" y="359196"/>
                </a:lnTo>
                <a:lnTo>
                  <a:pt x="6712972" y="1141985"/>
                </a:lnTo>
                <a:lnTo>
                  <a:pt x="3404461" y="1141985"/>
                </a:lnTo>
                <a:lnTo>
                  <a:pt x="3404461" y="1603836"/>
                </a:lnTo>
                <a:lnTo>
                  <a:pt x="0" y="1603836"/>
                </a:lnTo>
                <a:close/>
              </a:path>
            </a:pathLst>
          </a:cu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吹き出し 26"/>
          <p:cNvSpPr/>
          <p:nvPr/>
        </p:nvSpPr>
        <p:spPr>
          <a:xfrm>
            <a:off x="6090249" y="5641675"/>
            <a:ext cx="2467155" cy="688458"/>
          </a:xfrm>
          <a:prstGeom prst="wedgeRoundRectCallout">
            <a:avLst>
              <a:gd name="adj1" fmla="val -45833"/>
              <a:gd name="adj2" fmla="val -107909"/>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a:t>クローンセット</a:t>
            </a:r>
            <a:endParaRPr kumimoji="1" lang="ja-JP" altLang="en-US" dirty="0"/>
          </a:p>
        </p:txBody>
      </p:sp>
      <p:sp>
        <p:nvSpPr>
          <p:cNvPr id="28" name="角丸四角形吹き出し 27"/>
          <p:cNvSpPr/>
          <p:nvPr/>
        </p:nvSpPr>
        <p:spPr>
          <a:xfrm>
            <a:off x="3234197" y="2555149"/>
            <a:ext cx="2465739" cy="688458"/>
          </a:xfrm>
          <a:prstGeom prst="wedgeRoundRectCallout">
            <a:avLst>
              <a:gd name="adj1" fmla="val -46243"/>
              <a:gd name="adj2" fmla="val 775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ysClr val="windowText" lastClr="000000"/>
                </a:solidFill>
              </a:rPr>
              <a:t>コードクローン</a:t>
            </a:r>
            <a:endParaRPr kumimoji="1" lang="ja-JP" altLang="en-US" dirty="0">
              <a:solidFill>
                <a:sysClr val="windowText" lastClr="000000"/>
              </a:solidFill>
            </a:endParaRPr>
          </a:p>
        </p:txBody>
      </p:sp>
      <p:sp>
        <p:nvSpPr>
          <p:cNvPr id="3" name="スライド番号プレースホルダー 2">
            <a:extLst>
              <a:ext uri="{FF2B5EF4-FFF2-40B4-BE49-F238E27FC236}">
                <a16:creationId xmlns:a16="http://schemas.microsoft.com/office/drawing/2014/main" id="{AF66FAC6-4DBA-4EEE-9E37-78FCFA1EED16}"/>
              </a:ext>
            </a:extLst>
          </p:cNvPr>
          <p:cNvSpPr>
            <a:spLocks noGrp="1"/>
          </p:cNvSpPr>
          <p:nvPr>
            <p:ph type="sldNum" sz="quarter" idx="12"/>
          </p:nvPr>
        </p:nvSpPr>
        <p:spPr/>
        <p:txBody>
          <a:bodyPr/>
          <a:lstStyle/>
          <a:p>
            <a:fld id="{40CCB534-4E1B-4680-B92F-3A5A6715F569}" type="slidenum">
              <a:rPr kumimoji="1" lang="ja-JP" altLang="en-US" smtClean="0"/>
              <a:t>2</a:t>
            </a:fld>
            <a:endParaRPr kumimoji="1" lang="ja-JP" altLang="en-US"/>
          </a:p>
        </p:txBody>
      </p:sp>
    </p:spTree>
    <p:extLst>
      <p:ext uri="{BB962C8B-B14F-4D97-AF65-F5344CB8AC3E}">
        <p14:creationId xmlns:p14="http://schemas.microsoft.com/office/powerpoint/2010/main" val="312286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RQ2.</a:t>
            </a:r>
            <a:r>
              <a:rPr kumimoji="1" lang="ja-JP" altLang="en-US" dirty="0"/>
              <a:t>の答え</a:t>
            </a:r>
          </a:p>
        </p:txBody>
      </p:sp>
      <p:sp>
        <p:nvSpPr>
          <p:cNvPr id="3" name="コンテンツ プレースホルダー 2"/>
          <p:cNvSpPr>
            <a:spLocks noGrp="1"/>
          </p:cNvSpPr>
          <p:nvPr>
            <p:ph idx="1"/>
          </p:nvPr>
        </p:nvSpPr>
        <p:spPr/>
        <p:txBody>
          <a:bodyPr/>
          <a:lstStyle/>
          <a:p>
            <a:r>
              <a:rPr kumimoji="1" lang="ja-JP" altLang="en-US" sz="2400" b="1" dirty="0"/>
              <a:t>完全一致している，</a:t>
            </a:r>
            <a:r>
              <a:rPr lang="ja-JP" altLang="en-US" sz="2400" b="1" dirty="0"/>
              <a:t>また</a:t>
            </a:r>
            <a:r>
              <a:rPr kumimoji="1" lang="ja-JP" altLang="en-US" sz="2400" b="1" dirty="0"/>
              <a:t>はそれに近い類似したプロジェクトペアは公開用と開発用のリポジトリを持っている．</a:t>
            </a:r>
            <a:endParaRPr kumimoji="1" lang="en-US" altLang="ja-JP" sz="2400" b="1" dirty="0"/>
          </a:p>
          <a:p>
            <a:pPr lvl="1"/>
            <a:r>
              <a:rPr lang="ja-JP" altLang="en-US" sz="2000" dirty="0"/>
              <a:t>調査したタイミングによって変更内容が同期するかが決まる．</a:t>
            </a:r>
            <a:endParaRPr lang="en-US" altLang="ja-JP" sz="2000" dirty="0"/>
          </a:p>
          <a:p>
            <a:pPr lvl="1"/>
            <a:endParaRPr kumimoji="1" lang="en-US" altLang="ja-JP" sz="2000" dirty="0"/>
          </a:p>
          <a:p>
            <a:r>
              <a:rPr lang="ja-JP" altLang="en-US" sz="2400" b="1" dirty="0"/>
              <a:t>類似度が比較的高くないプロジェクトペアの場合は，</a:t>
            </a:r>
            <a:r>
              <a:rPr lang="en-US" altLang="ja-JP" sz="2400" b="1" dirty="0"/>
              <a:t/>
            </a:r>
            <a:br>
              <a:rPr lang="en-US" altLang="ja-JP" sz="2400" b="1" dirty="0"/>
            </a:br>
            <a:r>
              <a:rPr lang="ja-JP" altLang="en-US" sz="2400" b="1" dirty="0"/>
              <a:t>その修正に同一の編集者が携わっている．</a:t>
            </a:r>
            <a:endParaRPr kumimoji="1" lang="ja-JP" altLang="en-US" sz="2400" b="1" dirty="0"/>
          </a:p>
        </p:txBody>
      </p:sp>
      <p:sp>
        <p:nvSpPr>
          <p:cNvPr id="4" name="スライド番号プレースホルダー 3">
            <a:extLst>
              <a:ext uri="{FF2B5EF4-FFF2-40B4-BE49-F238E27FC236}">
                <a16:creationId xmlns:a16="http://schemas.microsoft.com/office/drawing/2014/main" id="{C41D3D47-1D40-41FE-AA40-BF1C592B2FE0}"/>
              </a:ext>
            </a:extLst>
          </p:cNvPr>
          <p:cNvSpPr>
            <a:spLocks noGrp="1"/>
          </p:cNvSpPr>
          <p:nvPr>
            <p:ph type="sldNum" sz="quarter" idx="12"/>
          </p:nvPr>
        </p:nvSpPr>
        <p:spPr/>
        <p:txBody>
          <a:bodyPr/>
          <a:lstStyle/>
          <a:p>
            <a:fld id="{40CCB534-4E1B-4680-B92F-3A5A6715F569}" type="slidenum">
              <a:rPr kumimoji="1" lang="ja-JP" altLang="en-US" smtClean="0"/>
              <a:t>20</a:t>
            </a:fld>
            <a:endParaRPr kumimoji="1" lang="ja-JP" altLang="en-US"/>
          </a:p>
        </p:txBody>
      </p:sp>
    </p:spTree>
    <p:extLst>
      <p:ext uri="{BB962C8B-B14F-4D97-AF65-F5344CB8AC3E}">
        <p14:creationId xmlns:p14="http://schemas.microsoft.com/office/powerpoint/2010/main" val="4005357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RQ3. </a:t>
            </a:r>
            <a:r>
              <a:rPr kumimoji="1" lang="ja-JP" altLang="en-US" dirty="0"/>
              <a:t>変更の理由</a:t>
            </a:r>
          </a:p>
        </p:txBody>
      </p:sp>
      <p:sp>
        <p:nvSpPr>
          <p:cNvPr id="3" name="コンテンツ プレースホルダー 2"/>
          <p:cNvSpPr>
            <a:spLocks noGrp="1"/>
          </p:cNvSpPr>
          <p:nvPr>
            <p:ph idx="1"/>
          </p:nvPr>
        </p:nvSpPr>
        <p:spPr/>
        <p:txBody>
          <a:bodyPr/>
          <a:lstStyle/>
          <a:p>
            <a:r>
              <a:rPr lang="ja-JP" altLang="en-US" sz="2400" b="1" dirty="0"/>
              <a:t>変更されたプロジェクトを実際に確認して以下の理由だと考えられる．</a:t>
            </a:r>
            <a:endParaRPr lang="en-US" altLang="ja-JP" sz="2400" b="1" dirty="0"/>
          </a:p>
          <a:p>
            <a:pPr lvl="1"/>
            <a:r>
              <a:rPr lang="ja-JP" altLang="en-US" sz="2000" dirty="0"/>
              <a:t>動作環境やライブラリに依存したバージョンアップ</a:t>
            </a:r>
            <a:endParaRPr lang="en-US" altLang="ja-JP" sz="2000" dirty="0"/>
          </a:p>
          <a:p>
            <a:pPr lvl="2"/>
            <a:r>
              <a:rPr lang="en-US" altLang="ja-JP" sz="2000" dirty="0"/>
              <a:t>C/C++</a:t>
            </a:r>
            <a:r>
              <a:rPr lang="ja-JP" altLang="en-US" sz="2000" dirty="0"/>
              <a:t>では</a:t>
            </a:r>
            <a:r>
              <a:rPr lang="en-US" altLang="ja-JP" sz="2000" dirty="0"/>
              <a:t>Visual Studio</a:t>
            </a:r>
            <a:r>
              <a:rPr lang="ja-JP" altLang="en-US" sz="2000" dirty="0" err="1"/>
              <a:t>に依</a:t>
            </a:r>
            <a:r>
              <a:rPr lang="ja-JP" altLang="en-US" sz="2000" dirty="0"/>
              <a:t>存した開発がある．</a:t>
            </a:r>
            <a:r>
              <a:rPr lang="en-US" altLang="ja-JP" sz="2000" dirty="0"/>
              <a:t/>
            </a:r>
            <a:br>
              <a:rPr lang="en-US" altLang="ja-JP" sz="2000" dirty="0"/>
            </a:br>
            <a:r>
              <a:rPr lang="en-US" altLang="ja-JP" sz="2000" dirty="0"/>
              <a:t>Visual Studio </a:t>
            </a:r>
            <a:r>
              <a:rPr lang="ja-JP" altLang="en-US" sz="2000" dirty="0"/>
              <a:t>を判別するマク ロ </a:t>
            </a:r>
            <a:r>
              <a:rPr lang="en-US" altLang="ja-JP" sz="2000" dirty="0"/>
              <a:t>MSC VER </a:t>
            </a:r>
            <a:r>
              <a:rPr lang="ja-JP" altLang="en-US" sz="2000" dirty="0"/>
              <a:t>などがある．</a:t>
            </a:r>
            <a:endParaRPr lang="en-US" altLang="ja-JP" sz="2000" dirty="0"/>
          </a:p>
          <a:p>
            <a:pPr lvl="2"/>
            <a:r>
              <a:rPr lang="ja-JP" altLang="en-US" sz="2000" dirty="0"/>
              <a:t>動画ファイルフォーマット </a:t>
            </a:r>
            <a:r>
              <a:rPr lang="en-US" altLang="ja-JP" sz="2000" dirty="0" err="1"/>
              <a:t>Matroska</a:t>
            </a:r>
            <a:r>
              <a:rPr lang="en-US" altLang="ja-JP" sz="2000" dirty="0"/>
              <a:t> </a:t>
            </a:r>
            <a:r>
              <a:rPr lang="ja-JP" altLang="en-US" sz="2000" dirty="0"/>
              <a:t>を編集するライブラリに依存するプロジェクトにおいても，そのバージョンアップに依存して変更が行われていた．</a:t>
            </a:r>
            <a:endParaRPr lang="en-US" altLang="ja-JP" sz="2000" dirty="0"/>
          </a:p>
          <a:p>
            <a:pPr lvl="1"/>
            <a:r>
              <a:rPr lang="ja-JP" altLang="en-US" sz="2000" dirty="0"/>
              <a:t>プロジェクトがもつ機能の拡張・修正</a:t>
            </a:r>
            <a:endParaRPr lang="en-US" altLang="ja-JP" sz="2000" dirty="0"/>
          </a:p>
          <a:p>
            <a:pPr lvl="1"/>
            <a:endParaRPr kumimoji="1" lang="ja-JP" altLang="en-US" sz="2000" dirty="0"/>
          </a:p>
        </p:txBody>
      </p:sp>
      <p:sp>
        <p:nvSpPr>
          <p:cNvPr id="4" name="スライド番号プレースホルダー 3">
            <a:extLst>
              <a:ext uri="{FF2B5EF4-FFF2-40B4-BE49-F238E27FC236}">
                <a16:creationId xmlns:a16="http://schemas.microsoft.com/office/drawing/2014/main" id="{0E92B072-5380-4410-ADCF-8B4212E64144}"/>
              </a:ext>
            </a:extLst>
          </p:cNvPr>
          <p:cNvSpPr>
            <a:spLocks noGrp="1"/>
          </p:cNvSpPr>
          <p:nvPr>
            <p:ph type="sldNum" sz="quarter" idx="12"/>
          </p:nvPr>
        </p:nvSpPr>
        <p:spPr/>
        <p:txBody>
          <a:bodyPr/>
          <a:lstStyle/>
          <a:p>
            <a:fld id="{40CCB534-4E1B-4680-B92F-3A5A6715F569}" type="slidenum">
              <a:rPr kumimoji="1" lang="ja-JP" altLang="en-US" smtClean="0"/>
              <a:t>21</a:t>
            </a:fld>
            <a:endParaRPr kumimoji="1" lang="ja-JP" altLang="en-US"/>
          </a:p>
        </p:txBody>
      </p:sp>
    </p:spTree>
    <p:extLst>
      <p:ext uri="{BB962C8B-B14F-4D97-AF65-F5344CB8AC3E}">
        <p14:creationId xmlns:p14="http://schemas.microsoft.com/office/powerpoint/2010/main" val="562726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CCB534-4E1B-4680-B92F-3A5A6715F569}" type="slidenum">
              <a:rPr kumimoji="1" lang="ja-JP" altLang="en-US" smtClean="0"/>
              <a:t>22</a:t>
            </a:fld>
            <a:endParaRPr kumimoji="1" lang="ja-JP" altLang="en-US"/>
          </a:p>
        </p:txBody>
      </p:sp>
    </p:spTree>
    <p:extLst>
      <p:ext uri="{BB962C8B-B14F-4D97-AF65-F5344CB8AC3E}">
        <p14:creationId xmlns:p14="http://schemas.microsoft.com/office/powerpoint/2010/main" val="3442722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sz="2400" dirty="0"/>
              <a:t>一貫性のない</a:t>
            </a:r>
            <a:r>
              <a:rPr lang="ja-JP" altLang="en-US" sz="2400" dirty="0" smtClean="0"/>
              <a:t>変更がされた</a:t>
            </a:r>
            <a:r>
              <a:rPr lang="en-US" altLang="ja-JP" sz="2400" dirty="0" smtClean="0"/>
              <a:t>53</a:t>
            </a:r>
            <a:r>
              <a:rPr lang="ja-JP" altLang="en-US" sz="2400" dirty="0"/>
              <a:t>プロジェクトペアについて</a:t>
            </a:r>
            <a:r>
              <a:rPr lang="ja-JP" altLang="en-US" sz="2400" dirty="0" smtClean="0"/>
              <a:t>，開発</a:t>
            </a:r>
            <a:r>
              <a:rPr lang="ja-JP" altLang="en-US" sz="2400" dirty="0"/>
              <a:t>活動がどの程度活発なのか調査した．</a:t>
            </a:r>
            <a:endParaRPr lang="en-US" altLang="ja-JP" sz="24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40CCB534-4E1B-4680-B92F-3A5A6715F569}" type="slidenum">
              <a:rPr kumimoji="1" lang="ja-JP" altLang="en-US" smtClean="0"/>
              <a:t>23</a:t>
            </a:fld>
            <a:endParaRPr kumimoji="1" lang="ja-JP" altLang="en-US"/>
          </a:p>
        </p:txBody>
      </p:sp>
    </p:spTree>
    <p:extLst>
      <p:ext uri="{BB962C8B-B14F-4D97-AF65-F5344CB8AC3E}">
        <p14:creationId xmlns:p14="http://schemas.microsoft.com/office/powerpoint/2010/main" val="964440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RQ3. </a:t>
            </a:r>
            <a:r>
              <a:rPr kumimoji="1" lang="ja-JP" altLang="en-US" dirty="0"/>
              <a:t>変更の理由</a:t>
            </a:r>
          </a:p>
        </p:txBody>
      </p:sp>
      <p:sp>
        <p:nvSpPr>
          <p:cNvPr id="3" name="コンテンツ プレースホルダー 2"/>
          <p:cNvSpPr>
            <a:spLocks noGrp="1"/>
          </p:cNvSpPr>
          <p:nvPr>
            <p:ph idx="1"/>
          </p:nvPr>
        </p:nvSpPr>
        <p:spPr/>
        <p:txBody>
          <a:bodyPr/>
          <a:lstStyle/>
          <a:p>
            <a:r>
              <a:rPr lang="ja-JP" altLang="en-US" sz="2400" b="1" dirty="0"/>
              <a:t>一貫性のない変更が行われている</a:t>
            </a:r>
            <a:r>
              <a:rPr lang="en-US" altLang="ja-JP" sz="2400" b="1" dirty="0"/>
              <a:t>53</a:t>
            </a:r>
            <a:r>
              <a:rPr lang="ja-JP" altLang="en-US" sz="2400" b="1" dirty="0"/>
              <a:t>プロジェクトペアについて，それぞれプロジェクトの開発活動がどの程度活発なのか調査した．</a:t>
            </a:r>
            <a:endParaRPr lang="en-US" altLang="ja-JP" sz="2400" b="1" dirty="0"/>
          </a:p>
          <a:p>
            <a:pPr lvl="1"/>
            <a:r>
              <a:rPr kumimoji="1" lang="ja-JP" altLang="en-US" sz="2000" dirty="0"/>
              <a:t>調査期間内に</a:t>
            </a:r>
            <a:r>
              <a:rPr kumimoji="1" lang="en-US" altLang="ja-JP" sz="2000" dirty="0"/>
              <a:t>53</a:t>
            </a:r>
            <a:r>
              <a:rPr lang="ja-JP" altLang="en-US" sz="2000" dirty="0"/>
              <a:t>プロジェクトペアについて，</a:t>
            </a:r>
            <a:r>
              <a:rPr lang="ja-JP" altLang="en-US" sz="2000" b="1" dirty="0"/>
              <a:t>一方のプロジェクトのみ変更が含まれている</a:t>
            </a:r>
            <a:r>
              <a:rPr lang="ja-JP" altLang="en-US" sz="2000" dirty="0"/>
              <a:t>のは</a:t>
            </a:r>
            <a:r>
              <a:rPr lang="en-US" altLang="ja-JP" sz="2000" dirty="0"/>
              <a:t>41</a:t>
            </a:r>
            <a:r>
              <a:rPr lang="ja-JP" altLang="en-US" sz="2000" dirty="0"/>
              <a:t>ペア存在した．</a:t>
            </a:r>
            <a:endParaRPr lang="en-US" altLang="ja-JP" sz="2000" dirty="0"/>
          </a:p>
          <a:p>
            <a:pPr lvl="1"/>
            <a:r>
              <a:rPr lang="ja-JP" altLang="en-US" sz="2000" dirty="0"/>
              <a:t>このような 一方のプロジェクトの開発活動があまり活発ではないプロ ジェクトペアのうち，所有者が同じリポジトリが </a:t>
            </a:r>
            <a:r>
              <a:rPr lang="en-US" altLang="ja-JP" sz="2000" dirty="0"/>
              <a:t>1 </a:t>
            </a:r>
            <a:r>
              <a:rPr lang="ja-JP" altLang="en-US" sz="2000" dirty="0"/>
              <a:t>組存在 した．</a:t>
            </a:r>
            <a:endParaRPr lang="en-US" altLang="ja-JP" sz="2000" dirty="0"/>
          </a:p>
          <a:p>
            <a:pPr lvl="2"/>
            <a:r>
              <a:rPr lang="ja-JP" altLang="en-US" sz="2000" dirty="0"/>
              <a:t>一方は </a:t>
            </a:r>
            <a:r>
              <a:rPr lang="en-US" altLang="ja-JP" sz="2000" dirty="0"/>
              <a:t>2013 </a:t>
            </a:r>
            <a:r>
              <a:rPr lang="ja-JP" altLang="en-US" sz="2000" dirty="0"/>
              <a:t>年頃まで開発が行われ，それ以降まったく開発されていなかった．</a:t>
            </a:r>
            <a:endParaRPr lang="en-US" altLang="ja-JP" sz="2000" dirty="0"/>
          </a:p>
          <a:p>
            <a:pPr lvl="2"/>
            <a:r>
              <a:rPr lang="ja-JP" altLang="en-US" sz="2000" dirty="0"/>
              <a:t>もう一方は </a:t>
            </a:r>
            <a:r>
              <a:rPr lang="en-US" altLang="ja-JP" sz="2000" dirty="0"/>
              <a:t>2014 </a:t>
            </a:r>
            <a:r>
              <a:rPr lang="ja-JP" altLang="en-US" sz="2000" dirty="0"/>
              <a:t>年頃から </a:t>
            </a:r>
            <a:r>
              <a:rPr lang="en-US" altLang="ja-JP" sz="2000" dirty="0"/>
              <a:t>2018 </a:t>
            </a:r>
            <a:r>
              <a:rPr lang="ja-JP" altLang="en-US" sz="2000" dirty="0"/>
              <a:t>年頃まで開発が継続して続けられていた．</a:t>
            </a:r>
            <a:endParaRPr lang="en-US" altLang="ja-JP" sz="2000" dirty="0"/>
          </a:p>
          <a:p>
            <a:pPr lvl="2"/>
            <a:r>
              <a:rPr lang="ja-JP" altLang="en-US" sz="2000" dirty="0"/>
              <a:t>このような開発 がずっと前に止まっているプロジェクトは古いバージョン のリポジトリと考えることができる． </a:t>
            </a:r>
            <a:endParaRPr kumimoji="1" lang="ja-JP" altLang="en-US" sz="2000" dirty="0"/>
          </a:p>
        </p:txBody>
      </p:sp>
      <p:sp>
        <p:nvSpPr>
          <p:cNvPr id="4" name="スライド番号プレースホルダー 3">
            <a:extLst>
              <a:ext uri="{FF2B5EF4-FFF2-40B4-BE49-F238E27FC236}">
                <a16:creationId xmlns:a16="http://schemas.microsoft.com/office/drawing/2014/main" id="{14A75501-3BC9-48E4-9954-EBFE79ADB0CD}"/>
              </a:ext>
            </a:extLst>
          </p:cNvPr>
          <p:cNvSpPr>
            <a:spLocks noGrp="1"/>
          </p:cNvSpPr>
          <p:nvPr>
            <p:ph type="sldNum" sz="quarter" idx="12"/>
          </p:nvPr>
        </p:nvSpPr>
        <p:spPr/>
        <p:txBody>
          <a:bodyPr/>
          <a:lstStyle/>
          <a:p>
            <a:fld id="{40CCB534-4E1B-4680-B92F-3A5A6715F569}" type="slidenum">
              <a:rPr kumimoji="1" lang="ja-JP" altLang="en-US" smtClean="0"/>
              <a:t>24</a:t>
            </a:fld>
            <a:endParaRPr kumimoji="1" lang="ja-JP" altLang="en-US"/>
          </a:p>
        </p:txBody>
      </p:sp>
    </p:spTree>
    <p:extLst>
      <p:ext uri="{BB962C8B-B14F-4D97-AF65-F5344CB8AC3E}">
        <p14:creationId xmlns:p14="http://schemas.microsoft.com/office/powerpoint/2010/main" val="21333486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RQ3.</a:t>
            </a:r>
            <a:r>
              <a:rPr kumimoji="1" lang="ja-JP" altLang="en-US" dirty="0"/>
              <a:t>の答え</a:t>
            </a:r>
          </a:p>
        </p:txBody>
      </p:sp>
      <p:sp>
        <p:nvSpPr>
          <p:cNvPr id="3" name="コンテンツ プレースホルダー 2"/>
          <p:cNvSpPr>
            <a:spLocks noGrp="1"/>
          </p:cNvSpPr>
          <p:nvPr>
            <p:ph idx="1"/>
          </p:nvPr>
        </p:nvSpPr>
        <p:spPr/>
        <p:txBody>
          <a:bodyPr/>
          <a:lstStyle/>
          <a:p>
            <a:r>
              <a:rPr lang="ja-JP" altLang="en-US" sz="2400" b="1" dirty="0"/>
              <a:t>一貫しない変更の多くは，プロジェクトペアの一方が開発者の開発活動があまり活発ではないために生じている．</a:t>
            </a:r>
            <a:endParaRPr lang="en-US" altLang="ja-JP" sz="2400" b="1" dirty="0"/>
          </a:p>
          <a:p>
            <a:endParaRPr lang="en-US" altLang="ja-JP" sz="2400" b="1" dirty="0"/>
          </a:p>
          <a:p>
            <a:r>
              <a:rPr lang="ja-JP" altLang="en-US" sz="2400" b="1" dirty="0"/>
              <a:t>両方のプロジェクトの開発が活発だった場合，</a:t>
            </a:r>
            <a:r>
              <a:rPr lang="en-US" altLang="ja-JP" sz="2400" b="1" dirty="0"/>
              <a:t/>
            </a:r>
            <a:br>
              <a:rPr lang="en-US" altLang="ja-JP" sz="2400" b="1" dirty="0"/>
            </a:br>
            <a:r>
              <a:rPr lang="ja-JP" altLang="en-US" sz="2400" b="1" dirty="0"/>
              <a:t>それぞれの機能が独自に拡張されている可能性がある．</a:t>
            </a:r>
            <a:endParaRPr lang="en-US" altLang="ja-JP" sz="2400" b="1" dirty="0"/>
          </a:p>
          <a:p>
            <a:endParaRPr lang="en-US" altLang="ja-JP" sz="2400" b="1" dirty="0"/>
          </a:p>
          <a:p>
            <a:r>
              <a:rPr lang="ja-JP" altLang="en-US" sz="2400" b="1" dirty="0"/>
              <a:t>動作環境やライブラリに依存したバージョンアップも</a:t>
            </a:r>
            <a:r>
              <a:rPr lang="en-US" altLang="ja-JP" sz="2400" b="1" dirty="0"/>
              <a:t/>
            </a:r>
            <a:br>
              <a:rPr lang="en-US" altLang="ja-JP" sz="2400" b="1" dirty="0"/>
            </a:br>
            <a:r>
              <a:rPr lang="ja-JP" altLang="en-US" sz="2400" b="1" dirty="0"/>
              <a:t>変更理由として一部存在して いる．</a:t>
            </a:r>
            <a:endParaRPr kumimoji="1" lang="ja-JP" altLang="en-US" sz="2400" b="1" dirty="0"/>
          </a:p>
        </p:txBody>
      </p:sp>
      <p:sp>
        <p:nvSpPr>
          <p:cNvPr id="4" name="スライド番号プレースホルダー 3">
            <a:extLst>
              <a:ext uri="{FF2B5EF4-FFF2-40B4-BE49-F238E27FC236}">
                <a16:creationId xmlns:a16="http://schemas.microsoft.com/office/drawing/2014/main" id="{F3761D2B-27AC-48C9-811B-5C26F5304703}"/>
              </a:ext>
            </a:extLst>
          </p:cNvPr>
          <p:cNvSpPr>
            <a:spLocks noGrp="1"/>
          </p:cNvSpPr>
          <p:nvPr>
            <p:ph type="sldNum" sz="quarter" idx="12"/>
          </p:nvPr>
        </p:nvSpPr>
        <p:spPr/>
        <p:txBody>
          <a:bodyPr/>
          <a:lstStyle/>
          <a:p>
            <a:fld id="{40CCB534-4E1B-4680-B92F-3A5A6715F569}" type="slidenum">
              <a:rPr kumimoji="1" lang="ja-JP" altLang="en-US" smtClean="0"/>
              <a:t>25</a:t>
            </a:fld>
            <a:endParaRPr kumimoji="1" lang="ja-JP" altLang="en-US"/>
          </a:p>
        </p:txBody>
      </p:sp>
    </p:spTree>
    <p:extLst>
      <p:ext uri="{BB962C8B-B14F-4D97-AF65-F5344CB8AC3E}">
        <p14:creationId xmlns:p14="http://schemas.microsoft.com/office/powerpoint/2010/main" val="35667284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sz="2800" b="1" dirty="0"/>
              <a:t>調査プログラミング言語の拡大</a:t>
            </a:r>
            <a:endParaRPr lang="en-US" altLang="ja-JP" sz="2800" b="1" dirty="0"/>
          </a:p>
          <a:p>
            <a:pPr lvl="1"/>
            <a:r>
              <a:rPr lang="en-US" altLang="ja-JP" sz="2400" dirty="0"/>
              <a:t>JavaScript</a:t>
            </a:r>
            <a:r>
              <a:rPr lang="ja-JP" altLang="en-US" sz="2400" dirty="0"/>
              <a:t>は</a:t>
            </a:r>
            <a:r>
              <a:rPr lang="en-US" altLang="ja-JP" sz="2400" dirty="0"/>
              <a:t>90%</a:t>
            </a:r>
            <a:r>
              <a:rPr lang="ja-JP" altLang="en-US" sz="2400" dirty="0"/>
              <a:t>近くが再利用ソースコードで，</a:t>
            </a:r>
            <a:r>
              <a:rPr lang="en-US" altLang="ja-JP" sz="2400" dirty="0"/>
              <a:t/>
            </a:r>
            <a:br>
              <a:rPr lang="en-US" altLang="ja-JP" sz="2400" dirty="0"/>
            </a:br>
            <a:r>
              <a:rPr lang="en-US" altLang="ja-JP" sz="2400" dirty="0"/>
              <a:t>Java</a:t>
            </a:r>
            <a:r>
              <a:rPr lang="ja-JP" altLang="en-US" sz="2400" dirty="0"/>
              <a:t>はおよそ</a:t>
            </a:r>
            <a:r>
              <a:rPr lang="en-US" altLang="ja-JP" sz="2400" dirty="0"/>
              <a:t>40%</a:t>
            </a:r>
            <a:r>
              <a:rPr lang="ja-JP" altLang="en-US" sz="2400" dirty="0"/>
              <a:t>が再利用ソースコードである．</a:t>
            </a:r>
            <a:endParaRPr lang="en-US" altLang="ja-JP" sz="2400" dirty="0"/>
          </a:p>
          <a:p>
            <a:pPr lvl="1"/>
            <a:endParaRPr lang="en-US" altLang="ja-JP" sz="2400" dirty="0"/>
          </a:p>
          <a:p>
            <a:pPr lvl="1"/>
            <a:endParaRPr lang="en-US" altLang="ja-JP" sz="2400" dirty="0"/>
          </a:p>
          <a:p>
            <a:r>
              <a:rPr lang="ja-JP" altLang="en-US" sz="2800" b="1" dirty="0"/>
              <a:t>コードクローン検出手法の速度</a:t>
            </a:r>
            <a:r>
              <a:rPr lang="ja-JP" altLang="en-US" sz="2800" dirty="0"/>
              <a:t> </a:t>
            </a:r>
            <a:endParaRPr lang="en-US" altLang="ja-JP" sz="2800" dirty="0"/>
          </a:p>
          <a:p>
            <a:pPr lvl="1"/>
            <a:r>
              <a:rPr lang="ja-JP" altLang="en-US" sz="2400" dirty="0"/>
              <a:t>プロジェクト間クローンの検出に</a:t>
            </a:r>
            <a:r>
              <a:rPr kumimoji="1" lang="ja-JP" altLang="en-US" sz="2400" dirty="0"/>
              <a:t>時間がかかるため，分析に時間がかかる．</a:t>
            </a:r>
          </a:p>
        </p:txBody>
      </p:sp>
      <p:sp>
        <p:nvSpPr>
          <p:cNvPr id="4" name="スライド番号プレースホルダー 3">
            <a:extLst>
              <a:ext uri="{FF2B5EF4-FFF2-40B4-BE49-F238E27FC236}">
                <a16:creationId xmlns:a16="http://schemas.microsoft.com/office/drawing/2014/main" id="{2C204BA4-208E-4336-ACDB-6A79870A9F6D}"/>
              </a:ext>
            </a:extLst>
          </p:cNvPr>
          <p:cNvSpPr>
            <a:spLocks noGrp="1"/>
          </p:cNvSpPr>
          <p:nvPr>
            <p:ph type="sldNum" sz="quarter" idx="12"/>
          </p:nvPr>
        </p:nvSpPr>
        <p:spPr/>
        <p:txBody>
          <a:bodyPr/>
          <a:lstStyle/>
          <a:p>
            <a:fld id="{40CCB534-4E1B-4680-B92F-3A5A6715F569}" type="slidenum">
              <a:rPr kumimoji="1" lang="ja-JP" altLang="en-US" smtClean="0"/>
              <a:t>26</a:t>
            </a:fld>
            <a:endParaRPr kumimoji="1" lang="ja-JP" altLang="en-US"/>
          </a:p>
        </p:txBody>
      </p:sp>
    </p:spTree>
    <p:extLst>
      <p:ext uri="{BB962C8B-B14F-4D97-AF65-F5344CB8AC3E}">
        <p14:creationId xmlns:p14="http://schemas.microsoft.com/office/powerpoint/2010/main" val="878875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a:t>
            </a:r>
            <a:r>
              <a:rPr lang="ja-JP" altLang="en-US" dirty="0" smtClean="0"/>
              <a:t>の</a:t>
            </a:r>
            <a:r>
              <a:rPr lang="ja-JP" altLang="en-US" dirty="0"/>
              <a:t>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プロジェクト</a:t>
            </a:r>
            <a:r>
              <a:rPr lang="ja-JP" altLang="en-US" dirty="0"/>
              <a:t>間</a:t>
            </a:r>
            <a:r>
              <a:rPr lang="ja-JP" altLang="en-US" dirty="0" smtClean="0"/>
              <a:t>の不整合に関する管理方法</a:t>
            </a:r>
            <a:endParaRPr lang="en-US" altLang="ja-JP" dirty="0" smtClean="0"/>
          </a:p>
          <a:p>
            <a:endParaRPr kumimoji="1"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40CCB534-4E1B-4680-B92F-3A5A6715F569}" type="slidenum">
              <a:rPr kumimoji="1" lang="ja-JP" altLang="en-US" smtClean="0"/>
              <a:t>27</a:t>
            </a:fld>
            <a:endParaRPr kumimoji="1" lang="ja-JP" altLang="en-US"/>
          </a:p>
        </p:txBody>
      </p:sp>
    </p:spTree>
    <p:extLst>
      <p:ext uri="{BB962C8B-B14F-4D97-AF65-F5344CB8AC3E}">
        <p14:creationId xmlns:p14="http://schemas.microsoft.com/office/powerpoint/2010/main" val="5917638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まとめ</a:t>
            </a:r>
          </a:p>
        </p:txBody>
      </p:sp>
      <p:sp>
        <p:nvSpPr>
          <p:cNvPr id="3" name="コンテンツ プレースホルダー 2"/>
          <p:cNvSpPr>
            <a:spLocks noGrp="1"/>
          </p:cNvSpPr>
          <p:nvPr>
            <p:ph idx="1"/>
          </p:nvPr>
        </p:nvSpPr>
        <p:spPr/>
        <p:txBody>
          <a:bodyPr/>
          <a:lstStyle/>
          <a:p>
            <a:r>
              <a:rPr lang="ja-JP" altLang="en-US" sz="2400" b="1" dirty="0"/>
              <a:t>再利用ソースコードの変更に関する</a:t>
            </a:r>
            <a:r>
              <a:rPr lang="en-US" altLang="ja-JP" sz="2400" b="1" dirty="0"/>
              <a:t>3</a:t>
            </a:r>
            <a:r>
              <a:rPr lang="ja-JP" altLang="en-US" sz="2400" b="1" dirty="0" err="1"/>
              <a:t>つの</a:t>
            </a:r>
            <a:r>
              <a:rPr lang="en-US" altLang="ja-JP" sz="2400" b="1" dirty="0"/>
              <a:t>RQ</a:t>
            </a:r>
            <a:r>
              <a:rPr lang="ja-JP" altLang="en-US" sz="2400" b="1" dirty="0"/>
              <a:t>のためにプロジェクト間クローンを検出し調査した．</a:t>
            </a:r>
            <a:endParaRPr lang="en-US" altLang="ja-JP" sz="2400" b="1" dirty="0"/>
          </a:p>
          <a:p>
            <a:pPr lvl="1"/>
            <a:r>
              <a:rPr lang="ja-JP" altLang="en-US" sz="2000" dirty="0"/>
              <a:t>プロジェクト間で一貫した変更の効率的な開発方法や一貫性のない変更に対する対策を考える目的のための研究</a:t>
            </a:r>
            <a:endParaRPr lang="en-US" altLang="ja-JP" sz="2000" dirty="0"/>
          </a:p>
          <a:p>
            <a:pPr lvl="1"/>
            <a:endParaRPr lang="en-US" altLang="ja-JP" sz="2000" dirty="0"/>
          </a:p>
          <a:p>
            <a:r>
              <a:rPr lang="ja-JP" altLang="en-US" sz="2400" b="1" dirty="0"/>
              <a:t>プロジェクト間クローンの変更は少なくない．</a:t>
            </a:r>
            <a:endParaRPr lang="en-US" altLang="ja-JP" sz="2400" b="1" dirty="0"/>
          </a:p>
          <a:p>
            <a:pPr lvl="1"/>
            <a:r>
              <a:rPr lang="ja-JP" altLang="en-US" sz="2000" dirty="0"/>
              <a:t>また，一貫した変更に比べて一貫性のない変更のほう が約 </a:t>
            </a:r>
            <a:r>
              <a:rPr lang="en-US" altLang="ja-JP" sz="2000" dirty="0"/>
              <a:t>1.89 </a:t>
            </a:r>
            <a:r>
              <a:rPr lang="ja-JP" altLang="en-US" sz="2000" dirty="0"/>
              <a:t>倍存在していることが判明した．</a:t>
            </a:r>
            <a:endParaRPr lang="en-US" altLang="ja-JP" sz="2000" dirty="0"/>
          </a:p>
          <a:p>
            <a:pPr lvl="1"/>
            <a:endParaRPr lang="en-US" altLang="ja-JP" sz="2000" dirty="0"/>
          </a:p>
          <a:p>
            <a:r>
              <a:rPr lang="ja-JP" altLang="en-US" sz="2400" b="1" dirty="0"/>
              <a:t>一貫性のない変更は開発者の開発活動があまり活発ではないために生じていると考察した．</a:t>
            </a:r>
            <a:endParaRPr kumimoji="1" lang="ja-JP" altLang="en-US" sz="2400" b="1" dirty="0"/>
          </a:p>
        </p:txBody>
      </p:sp>
      <p:sp>
        <p:nvSpPr>
          <p:cNvPr id="4" name="スライド番号プレースホルダー 3">
            <a:extLst>
              <a:ext uri="{FF2B5EF4-FFF2-40B4-BE49-F238E27FC236}">
                <a16:creationId xmlns:a16="http://schemas.microsoft.com/office/drawing/2014/main" id="{64F472D7-8E2E-4565-B96D-FEBA50A84786}"/>
              </a:ext>
            </a:extLst>
          </p:cNvPr>
          <p:cNvSpPr>
            <a:spLocks noGrp="1"/>
          </p:cNvSpPr>
          <p:nvPr>
            <p:ph type="sldNum" sz="quarter" idx="12"/>
          </p:nvPr>
        </p:nvSpPr>
        <p:spPr/>
        <p:txBody>
          <a:bodyPr/>
          <a:lstStyle/>
          <a:p>
            <a:fld id="{40CCB534-4E1B-4680-B92F-3A5A6715F569}" type="slidenum">
              <a:rPr kumimoji="1" lang="ja-JP" altLang="en-US" smtClean="0"/>
              <a:t>28</a:t>
            </a:fld>
            <a:endParaRPr kumimoji="1" lang="ja-JP" altLang="en-US"/>
          </a:p>
        </p:txBody>
      </p:sp>
    </p:spTree>
    <p:extLst>
      <p:ext uri="{BB962C8B-B14F-4D97-AF65-F5344CB8AC3E}">
        <p14:creationId xmlns:p14="http://schemas.microsoft.com/office/powerpoint/2010/main" val="19788861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Clone</a:t>
            </a:r>
            <a:r>
              <a:rPr kumimoji="1" lang="ja-JP" altLang="en-US" dirty="0"/>
              <a:t> </a:t>
            </a:r>
            <a:r>
              <a:rPr kumimoji="1" lang="en-US" altLang="ja-JP" dirty="0" err="1"/>
              <a:t>Notifier</a:t>
            </a:r>
            <a:r>
              <a:rPr kumimoji="1" lang="ja-JP" altLang="en-US" dirty="0"/>
              <a:t>の適用</a:t>
            </a:r>
          </a:p>
        </p:txBody>
      </p:sp>
      <p:sp>
        <p:nvSpPr>
          <p:cNvPr id="3" name="コンテンツ プレースホルダー 2"/>
          <p:cNvSpPr>
            <a:spLocks noGrp="1"/>
          </p:cNvSpPr>
          <p:nvPr>
            <p:ph idx="1"/>
          </p:nvPr>
        </p:nvSpPr>
        <p:spPr/>
        <p:txBody>
          <a:bodyPr/>
          <a:lstStyle/>
          <a:p>
            <a:r>
              <a:rPr kumimoji="1" lang="ja-JP" altLang="en-US" sz="2400" b="1" dirty="0"/>
              <a:t>調査開始日と調査終了日の</a:t>
            </a:r>
            <a:r>
              <a:rPr kumimoji="1" lang="en-US" altLang="ja-JP" sz="2400" b="1" dirty="0"/>
              <a:t>2</a:t>
            </a:r>
            <a:r>
              <a:rPr kumimoji="1" lang="ja-JP" altLang="en-US" sz="2400" b="1" dirty="0"/>
              <a:t>バージョンとみなす．</a:t>
            </a:r>
            <a:endParaRPr kumimoji="1" lang="en-US" altLang="ja-JP" sz="2400" b="1" dirty="0"/>
          </a:p>
          <a:p>
            <a:r>
              <a:rPr kumimoji="1" lang="ja-JP" altLang="en-US" sz="2400" b="1" dirty="0"/>
              <a:t>各プロジェクトペアを</a:t>
            </a:r>
            <a:r>
              <a:rPr kumimoji="1" lang="en-US" altLang="ja-JP" sz="2400" b="1" dirty="0"/>
              <a:t>1</a:t>
            </a:r>
            <a:r>
              <a:rPr kumimoji="1" lang="ja-JP" altLang="en-US" sz="2400" b="1" dirty="0" err="1"/>
              <a:t>つの</a:t>
            </a:r>
            <a:r>
              <a:rPr kumimoji="1" lang="ja-JP" altLang="en-US" sz="2400" b="1" dirty="0"/>
              <a:t>プロジェクトペアとみなして，各バージョンのコードクローンを検出する．</a:t>
            </a:r>
            <a:endParaRPr kumimoji="1" lang="en-US" altLang="ja-JP" sz="2400" b="1" dirty="0"/>
          </a:p>
          <a:p>
            <a:r>
              <a:rPr lang="ja-JP" altLang="en-US" sz="2400" b="1" dirty="0"/>
              <a:t>もともとのプロジェクト内クローンを除外し，プロジェクト間クローンを分析する．</a:t>
            </a:r>
            <a:endParaRPr lang="en-US" altLang="ja-JP" sz="2400" b="1" dirty="0"/>
          </a:p>
          <a:p>
            <a:endParaRPr kumimoji="1" lang="ja-JP" altLang="en-US" sz="2400" dirty="0"/>
          </a:p>
        </p:txBody>
      </p:sp>
      <p:sp>
        <p:nvSpPr>
          <p:cNvPr id="4" name="正方形/長方形 3"/>
          <p:cNvSpPr/>
          <p:nvPr/>
        </p:nvSpPr>
        <p:spPr>
          <a:xfrm>
            <a:off x="176980" y="3704192"/>
            <a:ext cx="4001729" cy="285188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メモ 4"/>
          <p:cNvSpPr/>
          <p:nvPr/>
        </p:nvSpPr>
        <p:spPr>
          <a:xfrm rot="10800000" flipH="1">
            <a:off x="1281799" y="4663581"/>
            <a:ext cx="563592" cy="614602"/>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 name="メモ 5"/>
          <p:cNvSpPr/>
          <p:nvPr/>
        </p:nvSpPr>
        <p:spPr>
          <a:xfrm rot="10800000" flipH="1">
            <a:off x="1281797" y="5437912"/>
            <a:ext cx="563592" cy="614602"/>
          </a:xfrm>
          <a:prstGeom prst="foldedCorner">
            <a:avLst/>
          </a:prstGeom>
          <a:solidFill>
            <a:srgbClr val="00B0F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 name="テキスト ボックス 6"/>
          <p:cNvSpPr txBox="1"/>
          <p:nvPr/>
        </p:nvSpPr>
        <p:spPr>
          <a:xfrm>
            <a:off x="1414163" y="3740737"/>
            <a:ext cx="1467068" cy="400110"/>
          </a:xfrm>
          <a:prstGeom prst="rect">
            <a:avLst/>
          </a:prstGeom>
          <a:noFill/>
        </p:spPr>
        <p:txBody>
          <a:bodyPr wrap="none" rtlCol="0">
            <a:spAutoFit/>
          </a:bodyPr>
          <a:lstStyle/>
          <a:p>
            <a:r>
              <a:rPr lang="ja-JP" altLang="en-US" sz="2000" dirty="0">
                <a:latin typeface="+mj-ea"/>
                <a:ea typeface="+mj-ea"/>
              </a:rPr>
              <a:t>調査開始日</a:t>
            </a:r>
            <a:endParaRPr kumimoji="1" lang="ja-JP" altLang="en-US" sz="2000" dirty="0">
              <a:latin typeface="+mj-ea"/>
              <a:ea typeface="+mj-ea"/>
            </a:endParaRPr>
          </a:p>
        </p:txBody>
      </p:sp>
      <p:sp>
        <p:nvSpPr>
          <p:cNvPr id="8" name="メモ 7"/>
          <p:cNvSpPr/>
          <p:nvPr/>
        </p:nvSpPr>
        <p:spPr>
          <a:xfrm rot="10800000" flipH="1">
            <a:off x="555153" y="4656996"/>
            <a:ext cx="563592" cy="614602"/>
          </a:xfrm>
          <a:prstGeom prst="foldedCorner">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1" name="テキスト ボックス 10"/>
          <p:cNvSpPr txBox="1"/>
          <p:nvPr/>
        </p:nvSpPr>
        <p:spPr>
          <a:xfrm>
            <a:off x="6043398" y="3754503"/>
            <a:ext cx="1467068" cy="400110"/>
          </a:xfrm>
          <a:prstGeom prst="rect">
            <a:avLst/>
          </a:prstGeom>
          <a:noFill/>
        </p:spPr>
        <p:txBody>
          <a:bodyPr wrap="none" rtlCol="0">
            <a:spAutoFit/>
          </a:bodyPr>
          <a:lstStyle/>
          <a:p>
            <a:r>
              <a:rPr lang="ja-JP" altLang="en-US" sz="2000" dirty="0">
                <a:latin typeface="+mj-ea"/>
                <a:ea typeface="+mj-ea"/>
              </a:rPr>
              <a:t>調査終了日</a:t>
            </a:r>
            <a:endParaRPr kumimoji="1" lang="ja-JP" altLang="en-US" sz="2000" dirty="0">
              <a:latin typeface="+mj-ea"/>
              <a:ea typeface="+mj-ea"/>
            </a:endParaRPr>
          </a:p>
        </p:txBody>
      </p:sp>
      <p:sp>
        <p:nvSpPr>
          <p:cNvPr id="13" name="正方形/長方形 12"/>
          <p:cNvSpPr/>
          <p:nvPr/>
        </p:nvSpPr>
        <p:spPr>
          <a:xfrm>
            <a:off x="4769269" y="3716068"/>
            <a:ext cx="4015326" cy="284000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1343617" y="4841341"/>
            <a:ext cx="439950" cy="193680"/>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5" name="正方形/長方形 24"/>
          <p:cNvSpPr/>
          <p:nvPr/>
        </p:nvSpPr>
        <p:spPr>
          <a:xfrm>
            <a:off x="406079" y="4611017"/>
            <a:ext cx="1664340" cy="1601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メモ 31"/>
          <p:cNvSpPr/>
          <p:nvPr/>
        </p:nvSpPr>
        <p:spPr>
          <a:xfrm rot="10800000" flipH="1">
            <a:off x="554995" y="5443909"/>
            <a:ext cx="563592" cy="614602"/>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3" name="メモ 32"/>
          <p:cNvSpPr/>
          <p:nvPr/>
        </p:nvSpPr>
        <p:spPr>
          <a:xfrm rot="10800000" flipH="1">
            <a:off x="3088205" y="4666970"/>
            <a:ext cx="563592" cy="614602"/>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4" name="メモ 33"/>
          <p:cNvSpPr/>
          <p:nvPr/>
        </p:nvSpPr>
        <p:spPr>
          <a:xfrm rot="10800000" flipH="1">
            <a:off x="3088203" y="5441301"/>
            <a:ext cx="563592" cy="614602"/>
          </a:xfrm>
          <a:prstGeom prst="foldedCorner">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5" name="メモ 34"/>
          <p:cNvSpPr/>
          <p:nvPr/>
        </p:nvSpPr>
        <p:spPr>
          <a:xfrm rot="10800000" flipH="1">
            <a:off x="2361559" y="4660385"/>
            <a:ext cx="563592" cy="614602"/>
          </a:xfrm>
          <a:prstGeom prst="foldedCorner">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8" name="正方形/長方形 37"/>
          <p:cNvSpPr/>
          <p:nvPr/>
        </p:nvSpPr>
        <p:spPr>
          <a:xfrm>
            <a:off x="2212485" y="4614406"/>
            <a:ext cx="1664340" cy="1601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メモ 38"/>
          <p:cNvSpPr/>
          <p:nvPr/>
        </p:nvSpPr>
        <p:spPr>
          <a:xfrm rot="10800000" flipH="1">
            <a:off x="2361401" y="5447298"/>
            <a:ext cx="563592" cy="614602"/>
          </a:xfrm>
          <a:prstGeom prst="foldedCorner">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0" name="テキスト ボックス 39"/>
          <p:cNvSpPr txBox="1"/>
          <p:nvPr/>
        </p:nvSpPr>
        <p:spPr>
          <a:xfrm>
            <a:off x="406079" y="4236548"/>
            <a:ext cx="1726755" cy="369332"/>
          </a:xfrm>
          <a:prstGeom prst="rect">
            <a:avLst/>
          </a:prstGeom>
          <a:noFill/>
        </p:spPr>
        <p:txBody>
          <a:bodyPr wrap="none" rtlCol="0">
            <a:spAutoFit/>
          </a:bodyPr>
          <a:lstStyle/>
          <a:p>
            <a:r>
              <a:rPr lang="ja-JP" altLang="en-US" sz="1800" dirty="0">
                <a:latin typeface="+mj-ea"/>
                <a:ea typeface="+mj-ea"/>
              </a:rPr>
              <a:t>プロジェクト</a:t>
            </a:r>
            <a:r>
              <a:rPr lang="en-US" altLang="ja-JP" sz="1800" dirty="0">
                <a:latin typeface="+mj-ea"/>
                <a:ea typeface="+mj-ea"/>
              </a:rPr>
              <a:t>A</a:t>
            </a:r>
            <a:endParaRPr kumimoji="1" lang="ja-JP" altLang="en-US" sz="1800" dirty="0">
              <a:latin typeface="+mj-ea"/>
              <a:ea typeface="+mj-ea"/>
            </a:endParaRPr>
          </a:p>
        </p:txBody>
      </p:sp>
      <p:sp>
        <p:nvSpPr>
          <p:cNvPr id="41" name="テキスト ボックス 40"/>
          <p:cNvSpPr txBox="1"/>
          <p:nvPr/>
        </p:nvSpPr>
        <p:spPr>
          <a:xfrm>
            <a:off x="2140439" y="4220791"/>
            <a:ext cx="1786066" cy="369332"/>
          </a:xfrm>
          <a:prstGeom prst="rect">
            <a:avLst/>
          </a:prstGeom>
          <a:noFill/>
        </p:spPr>
        <p:txBody>
          <a:bodyPr wrap="none" rtlCol="0">
            <a:spAutoFit/>
          </a:bodyPr>
          <a:lstStyle/>
          <a:p>
            <a:r>
              <a:rPr lang="ja-JP" altLang="en-US" sz="1800" dirty="0">
                <a:latin typeface="+mj-ea"/>
                <a:ea typeface="+mj-ea"/>
              </a:rPr>
              <a:t>プロジェクト</a:t>
            </a:r>
            <a:r>
              <a:rPr lang="en-US" altLang="ja-JP" sz="1800" dirty="0">
                <a:latin typeface="+mj-ea"/>
                <a:ea typeface="+mj-ea"/>
              </a:rPr>
              <a:t>A’</a:t>
            </a:r>
            <a:endParaRPr kumimoji="1" lang="ja-JP" altLang="en-US" sz="1800" dirty="0">
              <a:latin typeface="+mj-ea"/>
              <a:ea typeface="+mj-ea"/>
            </a:endParaRPr>
          </a:p>
        </p:txBody>
      </p:sp>
      <p:sp>
        <p:nvSpPr>
          <p:cNvPr id="42" name="角丸四角形 41"/>
          <p:cNvSpPr/>
          <p:nvPr/>
        </p:nvSpPr>
        <p:spPr>
          <a:xfrm>
            <a:off x="620021" y="4845078"/>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43" name="角丸四角形 42"/>
          <p:cNvSpPr/>
          <p:nvPr/>
        </p:nvSpPr>
        <p:spPr>
          <a:xfrm>
            <a:off x="620021" y="5714650"/>
            <a:ext cx="439950" cy="193680"/>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44" name="角丸四角形 43"/>
          <p:cNvSpPr/>
          <p:nvPr/>
        </p:nvSpPr>
        <p:spPr>
          <a:xfrm>
            <a:off x="2416168" y="4902044"/>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45" name="メモ 44"/>
          <p:cNvSpPr/>
          <p:nvPr/>
        </p:nvSpPr>
        <p:spPr>
          <a:xfrm rot="10800000" flipH="1">
            <a:off x="5933062" y="4687864"/>
            <a:ext cx="563592" cy="614602"/>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6" name="メモ 45"/>
          <p:cNvSpPr/>
          <p:nvPr/>
        </p:nvSpPr>
        <p:spPr>
          <a:xfrm rot="10800000" flipH="1">
            <a:off x="5933060" y="5462195"/>
            <a:ext cx="563592" cy="614602"/>
          </a:xfrm>
          <a:prstGeom prst="foldedCorner">
            <a:avLst/>
          </a:prstGeom>
          <a:solidFill>
            <a:srgbClr val="00B0F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7" name="メモ 46"/>
          <p:cNvSpPr/>
          <p:nvPr/>
        </p:nvSpPr>
        <p:spPr>
          <a:xfrm rot="10800000" flipH="1">
            <a:off x="5206416" y="4681279"/>
            <a:ext cx="563592" cy="614602"/>
          </a:xfrm>
          <a:prstGeom prst="foldedCorner">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8" name="角丸四角形 47"/>
          <p:cNvSpPr/>
          <p:nvPr/>
        </p:nvSpPr>
        <p:spPr>
          <a:xfrm>
            <a:off x="5994880" y="4865624"/>
            <a:ext cx="439950" cy="193680"/>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50" name="正方形/長方形 49"/>
          <p:cNvSpPr/>
          <p:nvPr/>
        </p:nvSpPr>
        <p:spPr>
          <a:xfrm>
            <a:off x="5057342" y="4635300"/>
            <a:ext cx="1664340" cy="1601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メモ 50"/>
          <p:cNvSpPr/>
          <p:nvPr/>
        </p:nvSpPr>
        <p:spPr>
          <a:xfrm rot="10800000" flipH="1">
            <a:off x="5206258" y="5468192"/>
            <a:ext cx="563592" cy="614602"/>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2" name="メモ 51"/>
          <p:cNvSpPr/>
          <p:nvPr/>
        </p:nvSpPr>
        <p:spPr>
          <a:xfrm rot="10800000" flipH="1">
            <a:off x="7739468" y="4691253"/>
            <a:ext cx="563592" cy="614602"/>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3" name="メモ 52"/>
          <p:cNvSpPr/>
          <p:nvPr/>
        </p:nvSpPr>
        <p:spPr>
          <a:xfrm rot="10800000" flipH="1">
            <a:off x="7739466" y="5465584"/>
            <a:ext cx="563592" cy="614602"/>
          </a:xfrm>
          <a:prstGeom prst="foldedCorner">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4" name="メモ 53"/>
          <p:cNvSpPr/>
          <p:nvPr/>
        </p:nvSpPr>
        <p:spPr>
          <a:xfrm rot="10800000" flipH="1">
            <a:off x="7012822" y="4684668"/>
            <a:ext cx="563592" cy="614602"/>
          </a:xfrm>
          <a:prstGeom prst="foldedCorner">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6" name="正方形/長方形 55"/>
          <p:cNvSpPr/>
          <p:nvPr/>
        </p:nvSpPr>
        <p:spPr>
          <a:xfrm>
            <a:off x="6863748" y="4638689"/>
            <a:ext cx="1664340" cy="1601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メモ 56"/>
          <p:cNvSpPr/>
          <p:nvPr/>
        </p:nvSpPr>
        <p:spPr>
          <a:xfrm rot="10800000" flipH="1">
            <a:off x="7012664" y="5471581"/>
            <a:ext cx="563592" cy="614602"/>
          </a:xfrm>
          <a:prstGeom prst="foldedCorner">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8" name="テキスト ボックス 57"/>
          <p:cNvSpPr txBox="1"/>
          <p:nvPr/>
        </p:nvSpPr>
        <p:spPr>
          <a:xfrm>
            <a:off x="5057342" y="4260831"/>
            <a:ext cx="1726755" cy="369332"/>
          </a:xfrm>
          <a:prstGeom prst="rect">
            <a:avLst/>
          </a:prstGeom>
          <a:noFill/>
        </p:spPr>
        <p:txBody>
          <a:bodyPr wrap="none" rtlCol="0">
            <a:spAutoFit/>
          </a:bodyPr>
          <a:lstStyle/>
          <a:p>
            <a:r>
              <a:rPr lang="ja-JP" altLang="en-US" sz="1800" dirty="0">
                <a:latin typeface="+mj-ea"/>
                <a:ea typeface="+mj-ea"/>
              </a:rPr>
              <a:t>プロジェクト</a:t>
            </a:r>
            <a:r>
              <a:rPr lang="en-US" altLang="ja-JP" sz="1800" dirty="0">
                <a:latin typeface="+mj-ea"/>
                <a:ea typeface="+mj-ea"/>
              </a:rPr>
              <a:t>A</a:t>
            </a:r>
            <a:endParaRPr kumimoji="1" lang="ja-JP" altLang="en-US" sz="1800" dirty="0">
              <a:latin typeface="+mj-ea"/>
              <a:ea typeface="+mj-ea"/>
            </a:endParaRPr>
          </a:p>
        </p:txBody>
      </p:sp>
      <p:sp>
        <p:nvSpPr>
          <p:cNvPr id="59" name="テキスト ボックス 58"/>
          <p:cNvSpPr txBox="1"/>
          <p:nvPr/>
        </p:nvSpPr>
        <p:spPr>
          <a:xfrm>
            <a:off x="6791702" y="4245074"/>
            <a:ext cx="1786066" cy="369332"/>
          </a:xfrm>
          <a:prstGeom prst="rect">
            <a:avLst/>
          </a:prstGeom>
          <a:noFill/>
        </p:spPr>
        <p:txBody>
          <a:bodyPr wrap="none" rtlCol="0">
            <a:spAutoFit/>
          </a:bodyPr>
          <a:lstStyle/>
          <a:p>
            <a:r>
              <a:rPr lang="ja-JP" altLang="en-US" sz="1800" dirty="0">
                <a:latin typeface="+mj-ea"/>
                <a:ea typeface="+mj-ea"/>
              </a:rPr>
              <a:t>プロジェクト</a:t>
            </a:r>
            <a:r>
              <a:rPr lang="en-US" altLang="ja-JP" sz="1800" dirty="0">
                <a:latin typeface="+mj-ea"/>
                <a:ea typeface="+mj-ea"/>
              </a:rPr>
              <a:t>A’</a:t>
            </a:r>
            <a:endParaRPr kumimoji="1" lang="ja-JP" altLang="en-US" sz="1800" dirty="0">
              <a:latin typeface="+mj-ea"/>
              <a:ea typeface="+mj-ea"/>
            </a:endParaRPr>
          </a:p>
        </p:txBody>
      </p:sp>
      <p:sp>
        <p:nvSpPr>
          <p:cNvPr id="60" name="角丸四角形 59"/>
          <p:cNvSpPr/>
          <p:nvPr/>
        </p:nvSpPr>
        <p:spPr>
          <a:xfrm>
            <a:off x="5271284" y="4869361"/>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1" name="角丸四角形 60"/>
          <p:cNvSpPr/>
          <p:nvPr/>
        </p:nvSpPr>
        <p:spPr>
          <a:xfrm>
            <a:off x="5271284" y="5738933"/>
            <a:ext cx="439950" cy="193680"/>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2" name="角丸四角形 61"/>
          <p:cNvSpPr/>
          <p:nvPr/>
        </p:nvSpPr>
        <p:spPr>
          <a:xfrm>
            <a:off x="7067431" y="4926327"/>
            <a:ext cx="439950" cy="193680"/>
          </a:xfrm>
          <a:prstGeom prst="round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 name="スライド番号プレースホルダー 8">
            <a:extLst>
              <a:ext uri="{FF2B5EF4-FFF2-40B4-BE49-F238E27FC236}">
                <a16:creationId xmlns:a16="http://schemas.microsoft.com/office/drawing/2014/main" id="{269FA92E-AA02-47FD-9FD9-89065CEEB785}"/>
              </a:ext>
            </a:extLst>
          </p:cNvPr>
          <p:cNvSpPr>
            <a:spLocks noGrp="1"/>
          </p:cNvSpPr>
          <p:nvPr>
            <p:ph type="sldNum" sz="quarter" idx="12"/>
          </p:nvPr>
        </p:nvSpPr>
        <p:spPr/>
        <p:txBody>
          <a:bodyPr/>
          <a:lstStyle/>
          <a:p>
            <a:fld id="{40CCB534-4E1B-4680-B92F-3A5A6715F569}" type="slidenum">
              <a:rPr kumimoji="1" lang="ja-JP" altLang="en-US" smtClean="0"/>
              <a:t>29</a:t>
            </a:fld>
            <a:endParaRPr kumimoji="1" lang="ja-JP" altLang="en-US"/>
          </a:p>
        </p:txBody>
      </p:sp>
    </p:spTree>
    <p:extLst>
      <p:ext uri="{BB962C8B-B14F-4D97-AF65-F5344CB8AC3E}">
        <p14:creationId xmlns:p14="http://schemas.microsoft.com/office/powerpoint/2010/main" val="2157211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fade">
                                      <p:cBhvr>
                                        <p:cTn id="10" dur="500"/>
                                        <p:tgtEl>
                                          <p:spTgt spid="4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3"/>
                                        </p:tgtEl>
                                        <p:attrNameLst>
                                          <p:attrName>style.visibility</p:attrName>
                                        </p:attrNameLst>
                                      </p:cBhvr>
                                      <p:to>
                                        <p:strVal val="visible"/>
                                      </p:to>
                                    </p:set>
                                    <p:animEffect transition="in" filter="fade">
                                      <p:cBhvr>
                                        <p:cTn id="16" dur="500"/>
                                        <p:tgtEl>
                                          <p:spTgt spid="4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500"/>
                                        <p:tgtEl>
                                          <p:spTgt spid="4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0"/>
                                        </p:tgtEl>
                                        <p:attrNameLst>
                                          <p:attrName>style.visibility</p:attrName>
                                        </p:attrNameLst>
                                      </p:cBhvr>
                                      <p:to>
                                        <p:strVal val="visible"/>
                                      </p:to>
                                    </p:set>
                                    <p:animEffect transition="in" filter="fade">
                                      <p:cBhvr>
                                        <p:cTn id="22" dur="500"/>
                                        <p:tgtEl>
                                          <p:spTgt spid="6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1"/>
                                        </p:tgtEl>
                                        <p:attrNameLst>
                                          <p:attrName>style.visibility</p:attrName>
                                        </p:attrNameLst>
                                      </p:cBhvr>
                                      <p:to>
                                        <p:strVal val="visible"/>
                                      </p:to>
                                    </p:set>
                                    <p:animEffect transition="in" filter="fade">
                                      <p:cBhvr>
                                        <p:cTn id="25" dur="500"/>
                                        <p:tgtEl>
                                          <p:spTgt spid="6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8"/>
                                        </p:tgtEl>
                                        <p:attrNameLst>
                                          <p:attrName>style.visibility</p:attrName>
                                        </p:attrNameLst>
                                      </p:cBhvr>
                                      <p:to>
                                        <p:strVal val="visible"/>
                                      </p:to>
                                    </p:set>
                                    <p:animEffect transition="in" filter="fade">
                                      <p:cBhvr>
                                        <p:cTn id="28" dur="500"/>
                                        <p:tgtEl>
                                          <p:spTgt spid="4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2"/>
                                        </p:tgtEl>
                                        <p:attrNameLst>
                                          <p:attrName>style.visibility</p:attrName>
                                        </p:attrNameLst>
                                      </p:cBhvr>
                                      <p:to>
                                        <p:strVal val="visible"/>
                                      </p:to>
                                    </p:set>
                                    <p:animEffect transition="in" filter="fade">
                                      <p:cBhvr>
                                        <p:cTn id="31" dur="500"/>
                                        <p:tgtEl>
                                          <p:spTgt spid="6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fade">
                                      <p:cBhvr>
                                        <p:cTn id="36" dur="500"/>
                                        <p:tgtEl>
                                          <p:spTgt spid="3">
                                            <p:txEl>
                                              <p:pRg st="2" end="2"/>
                                            </p:txEl>
                                          </p:spTgt>
                                        </p:tgtEl>
                                      </p:cBhvr>
                                    </p:animEffect>
                                  </p:childTnLst>
                                </p:cTn>
                              </p:par>
                              <p:par>
                                <p:cTn id="37" presetID="10" presetClass="exit" presetSubtype="0" fill="hold" grpId="1" nodeType="withEffect">
                                  <p:stCondLst>
                                    <p:cond delay="0"/>
                                  </p:stCondLst>
                                  <p:childTnLst>
                                    <p:animEffect transition="out" filter="fade">
                                      <p:cBhvr>
                                        <p:cTn id="38" dur="500"/>
                                        <p:tgtEl>
                                          <p:spTgt spid="14"/>
                                        </p:tgtEl>
                                      </p:cBhvr>
                                    </p:animEffect>
                                    <p:set>
                                      <p:cBhvr>
                                        <p:cTn id="39" dur="1" fill="hold">
                                          <p:stCondLst>
                                            <p:cond delay="499"/>
                                          </p:stCondLst>
                                        </p:cTn>
                                        <p:tgtEl>
                                          <p:spTgt spid="14"/>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43"/>
                                        </p:tgtEl>
                                      </p:cBhvr>
                                    </p:animEffect>
                                    <p:set>
                                      <p:cBhvr>
                                        <p:cTn id="42" dur="1" fill="hold">
                                          <p:stCondLst>
                                            <p:cond delay="499"/>
                                          </p:stCondLst>
                                        </p:cTn>
                                        <p:tgtEl>
                                          <p:spTgt spid="43"/>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61"/>
                                        </p:tgtEl>
                                      </p:cBhvr>
                                    </p:animEffect>
                                    <p:set>
                                      <p:cBhvr>
                                        <p:cTn id="45" dur="1" fill="hold">
                                          <p:stCondLst>
                                            <p:cond delay="499"/>
                                          </p:stCondLst>
                                        </p:cTn>
                                        <p:tgtEl>
                                          <p:spTgt spid="61"/>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48"/>
                                        </p:tgtEl>
                                      </p:cBhvr>
                                    </p:animEffect>
                                    <p:set>
                                      <p:cBhvr>
                                        <p:cTn id="48" dur="1" fill="hold">
                                          <p:stCondLst>
                                            <p:cond delay="499"/>
                                          </p:stCondLst>
                                        </p:cTn>
                                        <p:tgtEl>
                                          <p:spTgt spid="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42" grpId="0" animBg="1"/>
      <p:bldP spid="43" grpId="0" animBg="1"/>
      <p:bldP spid="43" grpId="1" animBg="1"/>
      <p:bldP spid="44" grpId="0" animBg="1"/>
      <p:bldP spid="48" grpId="0" animBg="1"/>
      <p:bldP spid="48" grpId="1" animBg="1"/>
      <p:bldP spid="60" grpId="0" animBg="1"/>
      <p:bldP spid="61" grpId="0" animBg="1"/>
      <p:bldP spid="61" grpId="1" animBg="1"/>
      <p:bldP spid="6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コードクローン</a:t>
            </a:r>
            <a:endParaRPr kumimoji="1" lang="ja-JP" altLang="en-US" dirty="0"/>
          </a:p>
        </p:txBody>
      </p:sp>
      <p:sp>
        <p:nvSpPr>
          <p:cNvPr id="3" name="コンテンツ プレースホルダー 2"/>
          <p:cNvSpPr>
            <a:spLocks noGrp="1"/>
          </p:cNvSpPr>
          <p:nvPr>
            <p:ph idx="1"/>
          </p:nvPr>
        </p:nvSpPr>
        <p:spPr>
          <a:xfrm>
            <a:off x="457199" y="1600200"/>
            <a:ext cx="8367623" cy="4525963"/>
          </a:xfrm>
        </p:spPr>
        <p:txBody>
          <a:bodyPr/>
          <a:lstStyle/>
          <a:p>
            <a:r>
              <a:rPr kumimoji="1" lang="ja-JP" altLang="en-US" sz="2400" dirty="0"/>
              <a:t>ソフトウェア保守が困難になることがある．</a:t>
            </a:r>
            <a:endParaRPr kumimoji="1" lang="en-US" altLang="ja-JP" sz="2400" dirty="0"/>
          </a:p>
          <a:p>
            <a:pPr lvl="1"/>
            <a:r>
              <a:rPr lang="ja-JP" altLang="en-US" sz="2000" dirty="0"/>
              <a:t>例）コードを同時に変更できていないためにバグの原因を</a:t>
            </a:r>
            <a:r>
              <a:rPr lang="en-US" altLang="ja-JP" sz="2000" dirty="0"/>
              <a:t/>
            </a:r>
            <a:br>
              <a:rPr lang="en-US" altLang="ja-JP" sz="2000" dirty="0"/>
            </a:br>
            <a:r>
              <a:rPr lang="ja-JP" altLang="en-US" sz="2000" dirty="0"/>
              <a:t>生んでしまう</a:t>
            </a:r>
            <a:endParaRPr kumimoji="1" lang="ja-JP" altLang="en-US" sz="2000" dirty="0"/>
          </a:p>
        </p:txBody>
      </p:sp>
      <p:sp>
        <p:nvSpPr>
          <p:cNvPr id="4" name="メモ 3"/>
          <p:cNvSpPr/>
          <p:nvPr/>
        </p:nvSpPr>
        <p:spPr>
          <a:xfrm rot="10800000" flipH="1">
            <a:off x="603893" y="3045120"/>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フリーフォーム 4"/>
          <p:cNvSpPr/>
          <p:nvPr/>
        </p:nvSpPr>
        <p:spPr>
          <a:xfrm>
            <a:off x="768392" y="3746073"/>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kumimoji="1" lang="ja-JP" altLang="en-US" sz="1400" dirty="0">
              <a:solidFill>
                <a:sysClr val="windowText" lastClr="000000"/>
              </a:solidFill>
            </a:endParaRPr>
          </a:p>
        </p:txBody>
      </p:sp>
      <p:sp>
        <p:nvSpPr>
          <p:cNvPr id="6" name="フリーフォーム 5"/>
          <p:cNvSpPr/>
          <p:nvPr/>
        </p:nvSpPr>
        <p:spPr>
          <a:xfrm>
            <a:off x="768391" y="5124958"/>
            <a:ext cx="3070363" cy="1132464"/>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kumimoji="1" lang="ja-JP" altLang="en-US" sz="1400" dirty="0">
              <a:solidFill>
                <a:sysClr val="windowText" lastClr="000000"/>
              </a:solidFill>
            </a:endParaRPr>
          </a:p>
        </p:txBody>
      </p:sp>
      <p:sp>
        <p:nvSpPr>
          <p:cNvPr id="7" name="メモ 6"/>
          <p:cNvSpPr/>
          <p:nvPr/>
        </p:nvSpPr>
        <p:spPr>
          <a:xfrm rot="10800000" flipH="1">
            <a:off x="4827961" y="3045120"/>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 name="フリーフォーム 7"/>
          <p:cNvSpPr/>
          <p:nvPr/>
        </p:nvSpPr>
        <p:spPr>
          <a:xfrm>
            <a:off x="5259879" y="4319446"/>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kumimoji="1" lang="ja-JP" altLang="en-US" sz="1400" dirty="0">
              <a:solidFill>
                <a:sysClr val="windowText" lastClr="000000"/>
              </a:solidFill>
            </a:endParaRPr>
          </a:p>
        </p:txBody>
      </p:sp>
      <p:sp>
        <p:nvSpPr>
          <p:cNvPr id="9" name="テキスト ボックス 8"/>
          <p:cNvSpPr txBox="1"/>
          <p:nvPr/>
        </p:nvSpPr>
        <p:spPr>
          <a:xfrm>
            <a:off x="5758619" y="3218552"/>
            <a:ext cx="1723549" cy="400110"/>
          </a:xfrm>
          <a:prstGeom prst="rect">
            <a:avLst/>
          </a:prstGeom>
          <a:noFill/>
        </p:spPr>
        <p:txBody>
          <a:bodyPr wrap="none" rtlCol="0">
            <a:spAutoFit/>
          </a:bodyPr>
          <a:lstStyle/>
          <a:p>
            <a:r>
              <a:rPr lang="ja-JP" altLang="en-US" sz="2000" dirty="0">
                <a:latin typeface="+mj-ea"/>
                <a:ea typeface="+mj-ea"/>
              </a:rPr>
              <a:t>ソースコード</a:t>
            </a:r>
            <a:endParaRPr kumimoji="1" lang="ja-JP" altLang="en-US" sz="2000" dirty="0">
              <a:latin typeface="+mj-ea"/>
              <a:ea typeface="+mj-ea"/>
            </a:endParaRPr>
          </a:p>
        </p:txBody>
      </p:sp>
      <p:sp>
        <p:nvSpPr>
          <p:cNvPr id="10" name="テキスト ボックス 9"/>
          <p:cNvSpPr txBox="1"/>
          <p:nvPr/>
        </p:nvSpPr>
        <p:spPr>
          <a:xfrm>
            <a:off x="1371361" y="3218552"/>
            <a:ext cx="1723549" cy="400110"/>
          </a:xfrm>
          <a:prstGeom prst="rect">
            <a:avLst/>
          </a:prstGeom>
          <a:noFill/>
        </p:spPr>
        <p:txBody>
          <a:bodyPr wrap="none" rtlCol="0">
            <a:spAutoFit/>
          </a:bodyPr>
          <a:lstStyle/>
          <a:p>
            <a:r>
              <a:rPr kumimoji="1" lang="ja-JP" altLang="en-US" sz="2000" dirty="0">
                <a:latin typeface="+mj-ea"/>
                <a:ea typeface="+mj-ea"/>
              </a:rPr>
              <a:t>ソースコード</a:t>
            </a:r>
          </a:p>
        </p:txBody>
      </p:sp>
      <p:sp>
        <p:nvSpPr>
          <p:cNvPr id="11" name="フリーフォーム 10"/>
          <p:cNvSpPr/>
          <p:nvPr/>
        </p:nvSpPr>
        <p:spPr>
          <a:xfrm>
            <a:off x="667433" y="3649628"/>
            <a:ext cx="7544914" cy="2699410"/>
          </a:xfrm>
          <a:custGeom>
            <a:avLst/>
            <a:gdLst>
              <a:gd name="connsiteX0" fmla="*/ 0 w 6712972"/>
              <a:gd name="connsiteY0" fmla="*/ 0 h 1603836"/>
              <a:gd name="connsiteX1" fmla="*/ 3404461 w 6712972"/>
              <a:gd name="connsiteY1" fmla="*/ 0 h 1603836"/>
              <a:gd name="connsiteX2" fmla="*/ 3404461 w 6712972"/>
              <a:gd name="connsiteY2" fmla="*/ 359196 h 1603836"/>
              <a:gd name="connsiteX3" fmla="*/ 6712972 w 6712972"/>
              <a:gd name="connsiteY3" fmla="*/ 359196 h 1603836"/>
              <a:gd name="connsiteX4" fmla="*/ 6712972 w 6712972"/>
              <a:gd name="connsiteY4" fmla="*/ 1141985 h 1603836"/>
              <a:gd name="connsiteX5" fmla="*/ 3404461 w 6712972"/>
              <a:gd name="connsiteY5" fmla="*/ 1141985 h 1603836"/>
              <a:gd name="connsiteX6" fmla="*/ 3404461 w 6712972"/>
              <a:gd name="connsiteY6" fmla="*/ 1603836 h 1603836"/>
              <a:gd name="connsiteX7" fmla="*/ 0 w 6712972"/>
              <a:gd name="connsiteY7" fmla="*/ 1603836 h 1603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12972" h="1603836">
                <a:moveTo>
                  <a:pt x="0" y="0"/>
                </a:moveTo>
                <a:lnTo>
                  <a:pt x="3404461" y="0"/>
                </a:lnTo>
                <a:lnTo>
                  <a:pt x="3404461" y="359196"/>
                </a:lnTo>
                <a:lnTo>
                  <a:pt x="6712972" y="359196"/>
                </a:lnTo>
                <a:lnTo>
                  <a:pt x="6712972" y="1141985"/>
                </a:lnTo>
                <a:lnTo>
                  <a:pt x="3404461" y="1141985"/>
                </a:lnTo>
                <a:lnTo>
                  <a:pt x="3404461" y="1603836"/>
                </a:lnTo>
                <a:lnTo>
                  <a:pt x="0" y="1603836"/>
                </a:lnTo>
                <a:close/>
              </a:path>
            </a:pathLst>
          </a:cu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吹き出し 12"/>
          <p:cNvSpPr/>
          <p:nvPr/>
        </p:nvSpPr>
        <p:spPr>
          <a:xfrm>
            <a:off x="3488946" y="3122837"/>
            <a:ext cx="2104845" cy="688458"/>
          </a:xfrm>
          <a:prstGeom prst="wedgeRectCallout">
            <a:avLst>
              <a:gd name="adj1" fmla="val -71661"/>
              <a:gd name="adj2" fmla="val 8640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solidFill>
                  <a:sysClr val="windowText" lastClr="000000"/>
                </a:solidFill>
              </a:rPr>
              <a:t>①コード変更</a:t>
            </a:r>
          </a:p>
        </p:txBody>
      </p:sp>
      <p:sp>
        <p:nvSpPr>
          <p:cNvPr id="14" name="スライド番号プレースホルダー 13">
            <a:extLst>
              <a:ext uri="{FF2B5EF4-FFF2-40B4-BE49-F238E27FC236}">
                <a16:creationId xmlns:a16="http://schemas.microsoft.com/office/drawing/2014/main" id="{4497670E-C7D1-4E62-9864-0C7CD3D6160F}"/>
              </a:ext>
            </a:extLst>
          </p:cNvPr>
          <p:cNvSpPr>
            <a:spLocks noGrp="1"/>
          </p:cNvSpPr>
          <p:nvPr>
            <p:ph type="sldNum" sz="quarter" idx="12"/>
          </p:nvPr>
        </p:nvSpPr>
        <p:spPr/>
        <p:txBody>
          <a:bodyPr/>
          <a:lstStyle/>
          <a:p>
            <a:fld id="{40CCB534-4E1B-4680-B92F-3A5A6715F569}" type="slidenum">
              <a:rPr kumimoji="1" lang="ja-JP" altLang="en-US" smtClean="0"/>
              <a:t>3</a:t>
            </a:fld>
            <a:endParaRPr kumimoji="1" lang="ja-JP" altLang="en-US"/>
          </a:p>
        </p:txBody>
      </p:sp>
      <p:sp>
        <p:nvSpPr>
          <p:cNvPr id="15" name="正方形/長方形 14">
            <a:extLst>
              <a:ext uri="{FF2B5EF4-FFF2-40B4-BE49-F238E27FC236}">
                <a16:creationId xmlns:a16="http://schemas.microsoft.com/office/drawing/2014/main" id="{77F1A27D-DF63-4FED-87A4-1EF97CB2D3B3}"/>
              </a:ext>
            </a:extLst>
          </p:cNvPr>
          <p:cNvSpPr/>
          <p:nvPr/>
        </p:nvSpPr>
        <p:spPr>
          <a:xfrm>
            <a:off x="987551" y="4096512"/>
            <a:ext cx="2611687" cy="3657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ysClr val="windowText" lastClr="000000"/>
                </a:solidFill>
              </a:rPr>
              <a:t>+ </a:t>
            </a:r>
            <a:r>
              <a:rPr kumimoji="1" lang="ja-JP" altLang="en-US" sz="2000" dirty="0">
                <a:solidFill>
                  <a:sysClr val="windowText" lastClr="000000"/>
                </a:solidFill>
              </a:rPr>
              <a:t>バグのないコード</a:t>
            </a:r>
          </a:p>
        </p:txBody>
      </p:sp>
      <p:sp>
        <p:nvSpPr>
          <p:cNvPr id="16" name="正方形/長方形 15">
            <a:extLst>
              <a:ext uri="{FF2B5EF4-FFF2-40B4-BE49-F238E27FC236}">
                <a16:creationId xmlns:a16="http://schemas.microsoft.com/office/drawing/2014/main" id="{A1B5D066-E283-42EB-834E-0DC6A4715F2C}"/>
              </a:ext>
            </a:extLst>
          </p:cNvPr>
          <p:cNvSpPr/>
          <p:nvPr/>
        </p:nvSpPr>
        <p:spPr>
          <a:xfrm>
            <a:off x="919362" y="5498506"/>
            <a:ext cx="2611687" cy="365760"/>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ysClr val="windowText" lastClr="000000"/>
                </a:solidFill>
              </a:rPr>
              <a:t>バグのあるコード</a:t>
            </a:r>
            <a:endParaRPr kumimoji="1" lang="ja-JP" altLang="en-US" dirty="0"/>
          </a:p>
        </p:txBody>
      </p:sp>
      <p:sp>
        <p:nvSpPr>
          <p:cNvPr id="12" name="四角形吹き出し 11"/>
          <p:cNvSpPr/>
          <p:nvPr/>
        </p:nvSpPr>
        <p:spPr>
          <a:xfrm>
            <a:off x="2636969" y="5611137"/>
            <a:ext cx="3605842" cy="688458"/>
          </a:xfrm>
          <a:prstGeom prst="wedgeRectCallout">
            <a:avLst>
              <a:gd name="adj1" fmla="val -69015"/>
              <a:gd name="adj2" fmla="val -5039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t>②</a:t>
            </a:r>
            <a:r>
              <a:rPr kumimoji="1" lang="ja-JP" altLang="en-US"/>
              <a:t>変更漏れ→バグの原因</a:t>
            </a:r>
            <a:endParaRPr kumimoji="1" lang="ja-JP" altLang="en-US" dirty="0"/>
          </a:p>
        </p:txBody>
      </p:sp>
      <p:sp>
        <p:nvSpPr>
          <p:cNvPr id="17" name="正方形/長方形 16">
            <a:extLst>
              <a:ext uri="{FF2B5EF4-FFF2-40B4-BE49-F238E27FC236}">
                <a16:creationId xmlns:a16="http://schemas.microsoft.com/office/drawing/2014/main" id="{2DECEE65-0BEE-48E4-A14C-8C89244FC3EF}"/>
              </a:ext>
            </a:extLst>
          </p:cNvPr>
          <p:cNvSpPr/>
          <p:nvPr/>
        </p:nvSpPr>
        <p:spPr>
          <a:xfrm>
            <a:off x="5314549" y="4710181"/>
            <a:ext cx="2611687" cy="365760"/>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ysClr val="windowText" lastClr="000000"/>
                </a:solidFill>
              </a:rPr>
              <a:t>バグのあるコード</a:t>
            </a:r>
            <a:endParaRPr lang="ja-JP" altLang="en-US" dirty="0"/>
          </a:p>
        </p:txBody>
      </p:sp>
    </p:spTree>
    <p:extLst>
      <p:ext uri="{BB962C8B-B14F-4D97-AF65-F5344CB8AC3E}">
        <p14:creationId xmlns:p14="http://schemas.microsoft.com/office/powerpoint/2010/main" val="539167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プロジェクト間クローン</a:t>
            </a:r>
          </a:p>
        </p:txBody>
      </p:sp>
      <p:sp>
        <p:nvSpPr>
          <p:cNvPr id="3" name="コンテンツ プレースホルダー 2"/>
          <p:cNvSpPr>
            <a:spLocks noGrp="1"/>
          </p:cNvSpPr>
          <p:nvPr>
            <p:ph idx="1"/>
          </p:nvPr>
        </p:nvSpPr>
        <p:spPr/>
        <p:txBody>
          <a:bodyPr/>
          <a:lstStyle/>
          <a:p>
            <a:r>
              <a:rPr kumimoji="1" lang="ja-JP" altLang="en-US" sz="2400" dirty="0"/>
              <a:t>複数のプロジェクトにまたがるコードクローン</a:t>
            </a:r>
            <a:endParaRPr kumimoji="1" lang="en-US" altLang="ja-JP" sz="2400" dirty="0"/>
          </a:p>
          <a:p>
            <a:pPr lvl="1"/>
            <a:r>
              <a:rPr lang="ja-JP" altLang="en-US" sz="2000" dirty="0"/>
              <a:t>本研究では，ファイル単位で</a:t>
            </a:r>
            <a:r>
              <a:rPr lang="en-US" altLang="ja-JP" sz="2000" dirty="0"/>
              <a:t>80</a:t>
            </a:r>
            <a:r>
              <a:rPr lang="ja-JP" altLang="en-US" sz="2000" dirty="0"/>
              <a:t>％以上類似しているとする．</a:t>
            </a:r>
            <a:endParaRPr kumimoji="1" lang="en-US" altLang="ja-JP" sz="2000" dirty="0"/>
          </a:p>
          <a:p>
            <a:pPr lvl="1"/>
            <a:endParaRPr lang="en-US" altLang="ja-JP" sz="2000" dirty="0"/>
          </a:p>
          <a:p>
            <a:pPr lvl="1"/>
            <a:endParaRPr kumimoji="1" lang="en-US" altLang="ja-JP" sz="2000" dirty="0"/>
          </a:p>
          <a:p>
            <a:pPr lvl="1"/>
            <a:endParaRPr kumimoji="1" lang="en-US" altLang="ja-JP" sz="2000" dirty="0"/>
          </a:p>
          <a:p>
            <a:pPr lvl="1"/>
            <a:endParaRPr lang="en-US" altLang="ja-JP" sz="2000" dirty="0"/>
          </a:p>
        </p:txBody>
      </p:sp>
      <p:pic>
        <p:nvPicPr>
          <p:cNvPr id="62" name="図 61"/>
          <p:cNvPicPr>
            <a:picLocks noChangeAspect="1"/>
          </p:cNvPicPr>
          <p:nvPr/>
        </p:nvPicPr>
        <p:blipFill>
          <a:blip r:embed="rId3"/>
          <a:stretch>
            <a:fillRect/>
          </a:stretch>
        </p:blipFill>
        <p:spPr>
          <a:xfrm>
            <a:off x="967550" y="2580605"/>
            <a:ext cx="6554127" cy="3852347"/>
          </a:xfrm>
          <a:prstGeom prst="rect">
            <a:avLst/>
          </a:prstGeom>
        </p:spPr>
      </p:pic>
      <p:sp>
        <p:nvSpPr>
          <p:cNvPr id="4" name="スライド番号プレースホルダー 3">
            <a:extLst>
              <a:ext uri="{FF2B5EF4-FFF2-40B4-BE49-F238E27FC236}">
                <a16:creationId xmlns:a16="http://schemas.microsoft.com/office/drawing/2014/main" id="{2971C010-7FF7-4E98-851C-616CFA71E8EC}"/>
              </a:ext>
            </a:extLst>
          </p:cNvPr>
          <p:cNvSpPr>
            <a:spLocks noGrp="1"/>
          </p:cNvSpPr>
          <p:nvPr>
            <p:ph type="sldNum" sz="quarter" idx="12"/>
          </p:nvPr>
        </p:nvSpPr>
        <p:spPr/>
        <p:txBody>
          <a:bodyPr/>
          <a:lstStyle/>
          <a:p>
            <a:fld id="{40CCB534-4E1B-4680-B92F-3A5A6715F569}" type="slidenum">
              <a:rPr kumimoji="1" lang="ja-JP" altLang="en-US" smtClean="0"/>
              <a:t>4</a:t>
            </a:fld>
            <a:endParaRPr kumimoji="1" lang="ja-JP" altLang="en-US"/>
          </a:p>
        </p:txBody>
      </p:sp>
    </p:spTree>
    <p:extLst>
      <p:ext uri="{BB962C8B-B14F-4D97-AF65-F5344CB8AC3E}">
        <p14:creationId xmlns:p14="http://schemas.microsoft.com/office/powerpoint/2010/main" val="1285235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一貫した変更</a:t>
            </a:r>
          </a:p>
        </p:txBody>
      </p:sp>
      <p:sp>
        <p:nvSpPr>
          <p:cNvPr id="3" name="コンテンツ プレースホルダー 2"/>
          <p:cNvSpPr>
            <a:spLocks noGrp="1"/>
          </p:cNvSpPr>
          <p:nvPr>
            <p:ph idx="1"/>
          </p:nvPr>
        </p:nvSpPr>
        <p:spPr/>
        <p:txBody>
          <a:bodyPr/>
          <a:lstStyle/>
          <a:p>
            <a:r>
              <a:rPr kumimoji="1" lang="ja-JP" altLang="en-US" sz="2400" dirty="0"/>
              <a:t>プロジェクト間クローンのコード片への変更をほかの</a:t>
            </a:r>
            <a:r>
              <a:rPr kumimoji="1" lang="en-US" altLang="ja-JP" sz="2400" dirty="0"/>
              <a:t/>
            </a:r>
            <a:br>
              <a:rPr kumimoji="1" lang="en-US" altLang="ja-JP" sz="2400" dirty="0"/>
            </a:br>
            <a:r>
              <a:rPr kumimoji="1" lang="ja-JP" altLang="en-US" sz="2400" dirty="0"/>
              <a:t>プロジェクトに存在するクローンも</a:t>
            </a:r>
            <a:r>
              <a:rPr lang="ja-JP" altLang="en-US" sz="2400" dirty="0"/>
              <a:t>変更</a:t>
            </a:r>
            <a:r>
              <a:rPr kumimoji="1" lang="ja-JP" altLang="en-US" sz="2400" dirty="0"/>
              <a:t>すること．</a:t>
            </a:r>
            <a:endParaRPr kumimoji="1" lang="en-US" altLang="ja-JP" sz="2400" dirty="0"/>
          </a:p>
          <a:p>
            <a:endParaRPr lang="en-US" altLang="ja-JP" sz="2400" dirty="0"/>
          </a:p>
          <a:p>
            <a:endParaRPr kumimoji="1" lang="en-US" altLang="ja-JP" sz="2400" dirty="0"/>
          </a:p>
          <a:p>
            <a:endParaRPr lang="en-US" altLang="ja-JP" sz="2400" dirty="0"/>
          </a:p>
          <a:p>
            <a:endParaRPr kumimoji="1" lang="en-US" altLang="ja-JP" sz="2400" dirty="0"/>
          </a:p>
          <a:p>
            <a:endParaRPr lang="en-US" altLang="ja-JP" sz="2400" dirty="0"/>
          </a:p>
          <a:p>
            <a:endParaRPr kumimoji="1" lang="en-US" altLang="ja-JP" sz="2400" dirty="0"/>
          </a:p>
          <a:p>
            <a:endParaRPr lang="en-US" altLang="ja-JP" sz="2400" dirty="0"/>
          </a:p>
          <a:p>
            <a:r>
              <a:rPr kumimoji="1" lang="en-US" altLang="ja-JP" sz="2400" dirty="0"/>
              <a:t>Clone</a:t>
            </a:r>
            <a:r>
              <a:rPr kumimoji="1" lang="ja-JP" altLang="en-US" sz="2400" dirty="0"/>
              <a:t> </a:t>
            </a:r>
            <a:r>
              <a:rPr kumimoji="1" lang="en-US" altLang="ja-JP" sz="2400" dirty="0" err="1"/>
              <a:t>Notifier</a:t>
            </a:r>
            <a:r>
              <a:rPr kumimoji="1" lang="ja-JP" altLang="en-US" sz="2400" dirty="0"/>
              <a:t>で分析可能．</a:t>
            </a:r>
            <a:endParaRPr kumimoji="1" lang="en-US" altLang="ja-JP" sz="2400" dirty="0"/>
          </a:p>
          <a:p>
            <a:pPr lvl="1"/>
            <a:endParaRPr kumimoji="1" lang="ja-JP" altLang="en-US" sz="2000" dirty="0"/>
          </a:p>
        </p:txBody>
      </p:sp>
      <p:sp>
        <p:nvSpPr>
          <p:cNvPr id="5" name="スライド番号プレースホルダー 4">
            <a:extLst>
              <a:ext uri="{FF2B5EF4-FFF2-40B4-BE49-F238E27FC236}">
                <a16:creationId xmlns:a16="http://schemas.microsoft.com/office/drawing/2014/main" id="{613F03FA-5E5E-4677-BCB9-7EEE6E9A167E}"/>
              </a:ext>
            </a:extLst>
          </p:cNvPr>
          <p:cNvSpPr>
            <a:spLocks noGrp="1"/>
          </p:cNvSpPr>
          <p:nvPr>
            <p:ph type="sldNum" sz="quarter" idx="12"/>
          </p:nvPr>
        </p:nvSpPr>
        <p:spPr/>
        <p:txBody>
          <a:bodyPr/>
          <a:lstStyle/>
          <a:p>
            <a:fld id="{40CCB534-4E1B-4680-B92F-3A5A6715F569}" type="slidenum">
              <a:rPr kumimoji="1" lang="ja-JP" altLang="en-US" smtClean="0"/>
              <a:t>5</a:t>
            </a:fld>
            <a:endParaRPr kumimoji="1" lang="ja-JP" altLang="en-US"/>
          </a:p>
        </p:txBody>
      </p:sp>
      <p:pic>
        <p:nvPicPr>
          <p:cNvPr id="7" name="図 6">
            <a:extLst>
              <a:ext uri="{FF2B5EF4-FFF2-40B4-BE49-F238E27FC236}">
                <a16:creationId xmlns:a16="http://schemas.microsoft.com/office/drawing/2014/main" id="{23217375-7261-45B3-9F58-BA0CDD86F611}"/>
              </a:ext>
            </a:extLst>
          </p:cNvPr>
          <p:cNvPicPr>
            <a:picLocks noChangeAspect="1"/>
          </p:cNvPicPr>
          <p:nvPr/>
        </p:nvPicPr>
        <p:blipFill>
          <a:blip r:embed="rId3"/>
          <a:stretch>
            <a:fillRect/>
          </a:stretch>
        </p:blipFill>
        <p:spPr>
          <a:xfrm>
            <a:off x="1186752" y="2470693"/>
            <a:ext cx="7488936" cy="2784979"/>
          </a:xfrm>
          <a:prstGeom prst="rect">
            <a:avLst/>
          </a:prstGeom>
        </p:spPr>
      </p:pic>
    </p:spTree>
    <p:extLst>
      <p:ext uri="{BB962C8B-B14F-4D97-AF65-F5344CB8AC3E}">
        <p14:creationId xmlns:p14="http://schemas.microsoft.com/office/powerpoint/2010/main" val="1850080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プロジェクト間の不整合</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a:t>一貫</a:t>
            </a:r>
            <a:r>
              <a:rPr lang="ja-JP" altLang="en-US" sz="2400" dirty="0" smtClean="0"/>
              <a:t>しない</a:t>
            </a:r>
            <a:r>
              <a:rPr lang="ja-JP" altLang="en-US" sz="2400" dirty="0"/>
              <a:t>変更</a:t>
            </a:r>
            <a:r>
              <a:rPr lang="ja-JP" altLang="en-US" sz="2400" dirty="0" smtClean="0"/>
              <a:t>によって生じる問題</a:t>
            </a:r>
            <a:endParaRPr lang="en-US" altLang="ja-JP" sz="2400" dirty="0" smtClean="0"/>
          </a:p>
          <a:p>
            <a:pPr lvl="1"/>
            <a:r>
              <a:rPr kumimoji="1" lang="ja-JP" altLang="en-US" sz="2000" dirty="0" smtClean="0"/>
              <a:t>プロジェクト内</a:t>
            </a:r>
            <a:r>
              <a:rPr kumimoji="1" lang="ja-JP" altLang="en-US" sz="2000" dirty="0"/>
              <a:t>クローン</a:t>
            </a:r>
            <a:r>
              <a:rPr kumimoji="1" lang="ja-JP" altLang="en-US" sz="2000" dirty="0" smtClean="0"/>
              <a:t>に比べて管理が難しい．</a:t>
            </a:r>
            <a:endParaRPr kumimoji="1" lang="ja-JP" altLang="en-US" sz="2000" dirty="0"/>
          </a:p>
        </p:txBody>
      </p:sp>
      <p:sp>
        <p:nvSpPr>
          <p:cNvPr id="4" name="スライド番号プレースホルダー 3"/>
          <p:cNvSpPr>
            <a:spLocks noGrp="1"/>
          </p:cNvSpPr>
          <p:nvPr>
            <p:ph type="sldNum" sz="quarter" idx="12"/>
          </p:nvPr>
        </p:nvSpPr>
        <p:spPr/>
        <p:txBody>
          <a:bodyPr/>
          <a:lstStyle/>
          <a:p>
            <a:fld id="{40CCB534-4E1B-4680-B92F-3A5A6715F569}" type="slidenum">
              <a:rPr kumimoji="1" lang="ja-JP" altLang="en-US" smtClean="0"/>
              <a:t>6</a:t>
            </a:fld>
            <a:endParaRPr kumimoji="1" lang="ja-JP" altLang="en-US"/>
          </a:p>
        </p:txBody>
      </p:sp>
      <p:pic>
        <p:nvPicPr>
          <p:cNvPr id="11" name="図 10"/>
          <p:cNvPicPr>
            <a:picLocks noChangeAspect="1"/>
          </p:cNvPicPr>
          <p:nvPr/>
        </p:nvPicPr>
        <p:blipFill>
          <a:blip r:embed="rId2"/>
          <a:stretch>
            <a:fillRect/>
          </a:stretch>
        </p:blipFill>
        <p:spPr>
          <a:xfrm>
            <a:off x="1101213" y="2741042"/>
            <a:ext cx="7166918" cy="3712147"/>
          </a:xfrm>
          <a:prstGeom prst="rect">
            <a:avLst/>
          </a:prstGeom>
        </p:spPr>
      </p:pic>
    </p:spTree>
    <p:extLst>
      <p:ext uri="{BB962C8B-B14F-4D97-AF65-F5344CB8AC3E}">
        <p14:creationId xmlns:p14="http://schemas.microsoft.com/office/powerpoint/2010/main" val="1607719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Clone</a:t>
            </a:r>
            <a:r>
              <a:rPr lang="ja-JP" altLang="en-US" dirty="0"/>
              <a:t> </a:t>
            </a:r>
            <a:r>
              <a:rPr lang="en-US" altLang="ja-JP" dirty="0" err="1"/>
              <a:t>Notifier</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b="1" dirty="0"/>
              <a:t>コードクローン変更管理システム</a:t>
            </a:r>
            <a:endParaRPr kumimoji="1" lang="en-US" altLang="ja-JP" sz="2400" b="1" dirty="0"/>
          </a:p>
          <a:p>
            <a:pPr lvl="1"/>
            <a:r>
              <a:rPr lang="en-US" altLang="ja-JP" sz="2000" dirty="0"/>
              <a:t>2</a:t>
            </a:r>
            <a:r>
              <a:rPr lang="ja-JP" altLang="en-US" sz="2000" dirty="0"/>
              <a:t>バージョン間のコードクローンの変更差分を分析するツール</a:t>
            </a:r>
            <a:endParaRPr lang="en-US" altLang="ja-JP" sz="2000" dirty="0"/>
          </a:p>
          <a:p>
            <a:pPr lvl="1"/>
            <a:endParaRPr kumimoji="1" lang="ja-JP" altLang="en-US" sz="2000" dirty="0"/>
          </a:p>
        </p:txBody>
      </p:sp>
      <p:sp>
        <p:nvSpPr>
          <p:cNvPr id="9" name="正方形/長方形 8"/>
          <p:cNvSpPr/>
          <p:nvPr/>
        </p:nvSpPr>
        <p:spPr>
          <a:xfrm>
            <a:off x="526212" y="3796764"/>
            <a:ext cx="2277374" cy="27593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メモ 3"/>
          <p:cNvSpPr/>
          <p:nvPr/>
        </p:nvSpPr>
        <p:spPr>
          <a:xfrm rot="10800000" flipH="1">
            <a:off x="1374477" y="4262829"/>
            <a:ext cx="563592" cy="614602"/>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メモ 4"/>
          <p:cNvSpPr/>
          <p:nvPr/>
        </p:nvSpPr>
        <p:spPr>
          <a:xfrm rot="10800000" flipH="1">
            <a:off x="1374475" y="5037160"/>
            <a:ext cx="563592" cy="614602"/>
          </a:xfrm>
          <a:prstGeom prst="foldedCorner">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mc:AlternateContent xmlns:mc="http://schemas.openxmlformats.org/markup-compatibility/2006" xmlns:a14="http://schemas.microsoft.com/office/drawing/2010/main">
        <mc:Choice Requires="a14">
          <p:sp>
            <p:nvSpPr>
              <p:cNvPr id="7" name="テキスト ボックス 6"/>
              <p:cNvSpPr txBox="1"/>
              <p:nvPr/>
            </p:nvSpPr>
            <p:spPr>
              <a:xfrm>
                <a:off x="864860" y="3831268"/>
                <a:ext cx="1608133" cy="400110"/>
              </a:xfrm>
              <a:prstGeom prst="rect">
                <a:avLst/>
              </a:prstGeom>
              <a:noFill/>
            </p:spPr>
            <p:txBody>
              <a:bodyPr wrap="none" rtlCol="0">
                <a:spAutoFit/>
              </a:bodyPr>
              <a:lstStyle/>
              <a:p>
                <a:r>
                  <a:rPr lang="ja-JP" altLang="en-US" sz="2000" dirty="0">
                    <a:latin typeface="+mj-ea"/>
                    <a:ea typeface="+mj-ea"/>
                  </a:rPr>
                  <a:t>バージョン</a:t>
                </a:r>
                <a14:m>
                  <m:oMath xmlns:m="http://schemas.openxmlformats.org/officeDocument/2006/math">
                    <m:r>
                      <a:rPr lang="en-US" altLang="ja-JP" sz="2000" i="1" dirty="0" smtClean="0">
                        <a:latin typeface="Cambria Math" panose="02040503050406030204" pitchFamily="18" charset="0"/>
                        <a:ea typeface="+mj-ea"/>
                      </a:rPr>
                      <m:t>𝑘</m:t>
                    </m:r>
                  </m:oMath>
                </a14:m>
                <a:endParaRPr kumimoji="1" lang="ja-JP" altLang="en-US" sz="2000" dirty="0">
                  <a:latin typeface="+mj-ea"/>
                  <a:ea typeface="+mj-ea"/>
                </a:endParaRPr>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864860" y="3831268"/>
                <a:ext cx="1608133" cy="400110"/>
              </a:xfrm>
              <a:prstGeom prst="rect">
                <a:avLst/>
              </a:prstGeom>
              <a:blipFill>
                <a:blip r:embed="rId2"/>
                <a:stretch>
                  <a:fillRect l="-4167" t="-7576" b="-25758"/>
                </a:stretch>
              </a:blipFill>
            </p:spPr>
            <p:txBody>
              <a:bodyPr/>
              <a:lstStyle/>
              <a:p>
                <a:r>
                  <a:rPr lang="ja-JP" altLang="en-US">
                    <a:noFill/>
                  </a:rPr>
                  <a:t> </a:t>
                </a:r>
              </a:p>
            </p:txBody>
          </p:sp>
        </mc:Fallback>
      </mc:AlternateContent>
      <p:sp>
        <p:nvSpPr>
          <p:cNvPr id="8" name="メモ 7"/>
          <p:cNvSpPr/>
          <p:nvPr/>
        </p:nvSpPr>
        <p:spPr>
          <a:xfrm rot="10800000" flipH="1">
            <a:off x="1374474" y="5811490"/>
            <a:ext cx="563592" cy="614602"/>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 name="メモ 15"/>
          <p:cNvSpPr/>
          <p:nvPr/>
        </p:nvSpPr>
        <p:spPr>
          <a:xfrm rot="10800000" flipH="1">
            <a:off x="5581290" y="4262829"/>
            <a:ext cx="563592" cy="614602"/>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7" name="メモ 16"/>
          <p:cNvSpPr/>
          <p:nvPr/>
        </p:nvSpPr>
        <p:spPr>
          <a:xfrm rot="10800000" flipH="1">
            <a:off x="5581288" y="5037160"/>
            <a:ext cx="563592" cy="614602"/>
          </a:xfrm>
          <a:prstGeom prst="foldedCorner">
            <a:avLst/>
          </a:prstGeom>
          <a:solidFill>
            <a:schemeClr val="accent1">
              <a:lumMod val="7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mc:AlternateContent xmlns:mc="http://schemas.openxmlformats.org/markup-compatibility/2006" xmlns:a14="http://schemas.microsoft.com/office/drawing/2010/main">
        <mc:Choice Requires="a14">
          <p:sp>
            <p:nvSpPr>
              <p:cNvPr id="19" name="テキスト ボックス 18"/>
              <p:cNvSpPr txBox="1"/>
              <p:nvPr/>
            </p:nvSpPr>
            <p:spPr>
              <a:xfrm>
                <a:off x="4830749" y="3831268"/>
                <a:ext cx="2064668" cy="400110"/>
              </a:xfrm>
              <a:prstGeom prst="rect">
                <a:avLst/>
              </a:prstGeom>
              <a:noFill/>
            </p:spPr>
            <p:txBody>
              <a:bodyPr wrap="none" rtlCol="0">
                <a:spAutoFit/>
              </a:bodyPr>
              <a:lstStyle/>
              <a:p>
                <a:r>
                  <a:rPr lang="ja-JP" altLang="en-US" sz="2000" dirty="0">
                    <a:latin typeface="+mj-ea"/>
                    <a:ea typeface="+mj-ea"/>
                  </a:rPr>
                  <a:t>バージョン</a:t>
                </a:r>
                <a14:m>
                  <m:oMath xmlns:m="http://schemas.openxmlformats.org/officeDocument/2006/math">
                    <m:r>
                      <a:rPr lang="en-US" altLang="ja-JP" sz="2000" i="1" dirty="0" smtClean="0">
                        <a:latin typeface="Cambria Math" panose="02040503050406030204" pitchFamily="18" charset="0"/>
                        <a:ea typeface="+mj-ea"/>
                      </a:rPr>
                      <m:t>𝑘</m:t>
                    </m:r>
                    <m:r>
                      <a:rPr lang="en-US" altLang="ja-JP" sz="2000" b="0" i="1" dirty="0" smtClean="0">
                        <a:latin typeface="Cambria Math" panose="02040503050406030204" pitchFamily="18" charset="0"/>
                        <a:ea typeface="+mj-ea"/>
                      </a:rPr>
                      <m:t>+1</m:t>
                    </m:r>
                  </m:oMath>
                </a14:m>
                <a:endParaRPr kumimoji="1" lang="ja-JP" altLang="en-US" sz="2000" dirty="0">
                  <a:latin typeface="+mj-ea"/>
                  <a:ea typeface="+mj-ea"/>
                </a:endParaRPr>
              </a:p>
            </p:txBody>
          </p:sp>
        </mc:Choice>
        <mc:Fallback xmlns="">
          <p:sp>
            <p:nvSpPr>
              <p:cNvPr id="19" name="テキスト ボックス 18"/>
              <p:cNvSpPr txBox="1">
                <a:spLocks noRot="1" noChangeAspect="1" noMove="1" noResize="1" noEditPoints="1" noAdjustHandles="1" noChangeArrowheads="1" noChangeShapeType="1" noTextEdit="1"/>
              </p:cNvSpPr>
              <p:nvPr/>
            </p:nvSpPr>
            <p:spPr>
              <a:xfrm>
                <a:off x="4830749" y="3831268"/>
                <a:ext cx="2064668" cy="400110"/>
              </a:xfrm>
              <a:prstGeom prst="rect">
                <a:avLst/>
              </a:prstGeom>
              <a:blipFill>
                <a:blip r:embed="rId3"/>
                <a:stretch>
                  <a:fillRect l="-2950" t="-7576" b="-25758"/>
                </a:stretch>
              </a:blipFill>
            </p:spPr>
            <p:txBody>
              <a:bodyPr/>
              <a:lstStyle/>
              <a:p>
                <a:r>
                  <a:rPr lang="ja-JP" altLang="en-US">
                    <a:noFill/>
                  </a:rPr>
                  <a:t> </a:t>
                </a:r>
              </a:p>
            </p:txBody>
          </p:sp>
        </mc:Fallback>
      </mc:AlternateContent>
      <p:sp>
        <p:nvSpPr>
          <p:cNvPr id="20" name="メモ 19"/>
          <p:cNvSpPr/>
          <p:nvPr/>
        </p:nvSpPr>
        <p:spPr>
          <a:xfrm rot="10800000" flipH="1">
            <a:off x="5581288" y="5811490"/>
            <a:ext cx="563592" cy="614602"/>
          </a:xfrm>
          <a:prstGeom prst="foldedCorne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 name="正方形/長方形 20"/>
          <p:cNvSpPr/>
          <p:nvPr/>
        </p:nvSpPr>
        <p:spPr>
          <a:xfrm>
            <a:off x="4770404" y="3796764"/>
            <a:ext cx="2185358" cy="275931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1436295" y="4440589"/>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3" name="角丸四角形 22"/>
          <p:cNvSpPr/>
          <p:nvPr/>
        </p:nvSpPr>
        <p:spPr>
          <a:xfrm>
            <a:off x="1436295" y="5333254"/>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5" name="角丸四角形 24"/>
          <p:cNvSpPr/>
          <p:nvPr/>
        </p:nvSpPr>
        <p:spPr>
          <a:xfrm>
            <a:off x="5643108" y="4433654"/>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6" name="角丸四角形 25"/>
          <p:cNvSpPr/>
          <p:nvPr/>
        </p:nvSpPr>
        <p:spPr>
          <a:xfrm>
            <a:off x="5643108" y="5333254"/>
            <a:ext cx="439950" cy="193680"/>
          </a:xfrm>
          <a:prstGeom prst="roundRect">
            <a:avLst/>
          </a:prstGeom>
          <a:solidFill>
            <a:schemeClr val="bg1"/>
          </a:solidFill>
          <a:ln>
            <a:prstDash val="sysDash"/>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7" name="角丸四角形 26"/>
          <p:cNvSpPr/>
          <p:nvPr/>
        </p:nvSpPr>
        <p:spPr>
          <a:xfrm>
            <a:off x="5643108" y="6021951"/>
            <a:ext cx="439950" cy="1936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1" name="正方形/長方形 30"/>
          <p:cNvSpPr/>
          <p:nvPr/>
        </p:nvSpPr>
        <p:spPr>
          <a:xfrm>
            <a:off x="2429052" y="4120668"/>
            <a:ext cx="2122098" cy="5066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a:t>クローンセット</a:t>
            </a:r>
          </a:p>
        </p:txBody>
      </p:sp>
      <p:cxnSp>
        <p:nvCxnSpPr>
          <p:cNvPr id="33" name="直線矢印コネクタ 32"/>
          <p:cNvCxnSpPr>
            <a:stCxn id="31" idx="1"/>
            <a:endCxn id="22" idx="3"/>
          </p:cNvCxnSpPr>
          <p:nvPr/>
        </p:nvCxnSpPr>
        <p:spPr>
          <a:xfrm flipH="1">
            <a:off x="1876245" y="4374001"/>
            <a:ext cx="552807" cy="16342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31" idx="1"/>
            <a:endCxn id="23" idx="0"/>
          </p:cNvCxnSpPr>
          <p:nvPr/>
        </p:nvCxnSpPr>
        <p:spPr>
          <a:xfrm flipH="1">
            <a:off x="1656270" y="4374001"/>
            <a:ext cx="772782" cy="95925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6823494" y="4160609"/>
            <a:ext cx="2122098" cy="5066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a:t>クローンセット</a:t>
            </a:r>
          </a:p>
        </p:txBody>
      </p:sp>
      <p:cxnSp>
        <p:nvCxnSpPr>
          <p:cNvPr id="40" name="直線矢印コネクタ 39"/>
          <p:cNvCxnSpPr>
            <a:stCxn id="39" idx="1"/>
            <a:endCxn id="25" idx="3"/>
          </p:cNvCxnSpPr>
          <p:nvPr/>
        </p:nvCxnSpPr>
        <p:spPr>
          <a:xfrm flipH="1">
            <a:off x="6083058" y="4413942"/>
            <a:ext cx="740436" cy="11655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39" idx="1"/>
            <a:endCxn id="27" idx="0"/>
          </p:cNvCxnSpPr>
          <p:nvPr/>
        </p:nvCxnSpPr>
        <p:spPr>
          <a:xfrm flipH="1">
            <a:off x="5863083" y="4413942"/>
            <a:ext cx="960411" cy="160800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45" name="表 44"/>
          <p:cNvGraphicFramePr>
            <a:graphicFrameLocks noGrp="1"/>
          </p:cNvGraphicFramePr>
          <p:nvPr>
            <p:extLst>
              <p:ext uri="{D42A27DB-BD31-4B8C-83A1-F6EECF244321}">
                <p14:modId xmlns:p14="http://schemas.microsoft.com/office/powerpoint/2010/main" val="1211947597"/>
              </p:ext>
            </p:extLst>
          </p:nvPr>
        </p:nvGraphicFramePr>
        <p:xfrm>
          <a:off x="2591420" y="2516762"/>
          <a:ext cx="3553460" cy="792480"/>
        </p:xfrm>
        <a:graphic>
          <a:graphicData uri="http://schemas.openxmlformats.org/drawingml/2006/table">
            <a:tbl>
              <a:tblPr firstRow="1" bandRow="1">
                <a:tableStyleId>{21E4AEA4-8DFA-4A89-87EB-49C32662AFE0}</a:tableStyleId>
              </a:tblPr>
              <a:tblGrid>
                <a:gridCol w="1268730">
                  <a:extLst>
                    <a:ext uri="{9D8B030D-6E8A-4147-A177-3AD203B41FA5}">
                      <a16:colId xmlns:a16="http://schemas.microsoft.com/office/drawing/2014/main" val="1937342937"/>
                    </a:ext>
                  </a:extLst>
                </a:gridCol>
                <a:gridCol w="2284730">
                  <a:extLst>
                    <a:ext uri="{9D8B030D-6E8A-4147-A177-3AD203B41FA5}">
                      <a16:colId xmlns:a16="http://schemas.microsoft.com/office/drawing/2014/main" val="2201195105"/>
                    </a:ext>
                  </a:extLst>
                </a:gridCol>
              </a:tblGrid>
              <a:tr h="370840">
                <a:tc>
                  <a:txBody>
                    <a:bodyPr/>
                    <a:lstStyle/>
                    <a:p>
                      <a:r>
                        <a:rPr kumimoji="1" lang="en-US" altLang="ja-JP" sz="2000" dirty="0"/>
                        <a:t>Stable</a:t>
                      </a:r>
                      <a:endParaRPr kumimoji="1" lang="ja-JP" altLang="en-US" sz="2000" dirty="0"/>
                    </a:p>
                  </a:txBody>
                  <a:tcPr/>
                </a:tc>
                <a:tc>
                  <a:txBody>
                    <a:bodyPr/>
                    <a:lstStyle/>
                    <a:p>
                      <a:r>
                        <a:rPr kumimoji="1" lang="en-US" altLang="ja-JP" sz="2000" dirty="0"/>
                        <a:t>Changed</a:t>
                      </a:r>
                      <a:endParaRPr kumimoji="1" lang="ja-JP" altLang="en-US" sz="2000" dirty="0"/>
                    </a:p>
                  </a:txBody>
                  <a:tcPr/>
                </a:tc>
                <a:extLst>
                  <a:ext uri="{0D108BD9-81ED-4DB2-BD59-A6C34878D82A}">
                    <a16:rowId xmlns:a16="http://schemas.microsoft.com/office/drawing/2014/main" val="914042897"/>
                  </a:ext>
                </a:extLst>
              </a:tr>
              <a:tr h="370840">
                <a:tc>
                  <a:txBody>
                    <a:bodyPr/>
                    <a:lstStyle/>
                    <a:p>
                      <a:r>
                        <a:rPr kumimoji="1" lang="ja-JP" altLang="en-US" sz="2000" dirty="0"/>
                        <a:t>変更なし</a:t>
                      </a:r>
                    </a:p>
                  </a:txBody>
                  <a:tcPr/>
                </a:tc>
                <a:tc>
                  <a:txBody>
                    <a:bodyPr/>
                    <a:lstStyle/>
                    <a:p>
                      <a:r>
                        <a:rPr kumimoji="1" lang="ja-JP" altLang="en-US" sz="2000" dirty="0"/>
                        <a:t>一部の追加、削除</a:t>
                      </a:r>
                    </a:p>
                  </a:txBody>
                  <a:tcPr/>
                </a:tc>
                <a:extLst>
                  <a:ext uri="{0D108BD9-81ED-4DB2-BD59-A6C34878D82A}">
                    <a16:rowId xmlns:a16="http://schemas.microsoft.com/office/drawing/2014/main" val="1522444854"/>
                  </a:ext>
                </a:extLst>
              </a:tr>
            </a:tbl>
          </a:graphicData>
        </a:graphic>
      </p:graphicFrame>
      <p:sp>
        <p:nvSpPr>
          <p:cNvPr id="6" name="スライド番号プレースホルダー 5">
            <a:extLst>
              <a:ext uri="{FF2B5EF4-FFF2-40B4-BE49-F238E27FC236}">
                <a16:creationId xmlns:a16="http://schemas.microsoft.com/office/drawing/2014/main" id="{EC2088F7-04B8-4700-A56B-E7AFFC407F01}"/>
              </a:ext>
            </a:extLst>
          </p:cNvPr>
          <p:cNvSpPr>
            <a:spLocks noGrp="1"/>
          </p:cNvSpPr>
          <p:nvPr>
            <p:ph type="sldNum" sz="quarter" idx="12"/>
          </p:nvPr>
        </p:nvSpPr>
        <p:spPr/>
        <p:txBody>
          <a:bodyPr/>
          <a:lstStyle/>
          <a:p>
            <a:fld id="{40CCB534-4E1B-4680-B92F-3A5A6715F569}" type="slidenum">
              <a:rPr kumimoji="1" lang="ja-JP" altLang="en-US" smtClean="0"/>
              <a:t>7</a:t>
            </a:fld>
            <a:endParaRPr kumimoji="1" lang="ja-JP" altLang="en-US"/>
          </a:p>
        </p:txBody>
      </p:sp>
    </p:spTree>
    <p:extLst>
      <p:ext uri="{BB962C8B-B14F-4D97-AF65-F5344CB8AC3E}">
        <p14:creationId xmlns:p14="http://schemas.microsoft.com/office/powerpoint/2010/main" val="2941655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プロジェクト間クローンの既存研究</a:t>
            </a:r>
            <a:endParaRPr kumimoji="1" lang="ja-JP" altLang="en-US" sz="3600" dirty="0"/>
          </a:p>
        </p:txBody>
      </p:sp>
      <p:sp>
        <p:nvSpPr>
          <p:cNvPr id="3" name="コンテンツ プレースホルダー 2"/>
          <p:cNvSpPr>
            <a:spLocks noGrp="1"/>
          </p:cNvSpPr>
          <p:nvPr>
            <p:ph idx="1"/>
          </p:nvPr>
        </p:nvSpPr>
        <p:spPr/>
        <p:txBody>
          <a:bodyPr/>
          <a:lstStyle/>
          <a:p>
            <a:r>
              <a:rPr kumimoji="1" lang="en-US" altLang="ja-JP" sz="2400" b="1" dirty="0"/>
              <a:t>OSS</a:t>
            </a:r>
            <a:r>
              <a:rPr kumimoji="1" lang="ja-JP" altLang="en-US" sz="2400" b="1" dirty="0"/>
              <a:t>開発において他の</a:t>
            </a:r>
            <a:r>
              <a:rPr kumimoji="1" lang="en-US" altLang="ja-JP" sz="2400" b="1" dirty="0"/>
              <a:t>OSS</a:t>
            </a:r>
            <a:r>
              <a:rPr kumimoji="1" lang="ja-JP" altLang="en-US" sz="2400" b="1" dirty="0"/>
              <a:t>を再利用</a:t>
            </a:r>
            <a:r>
              <a:rPr lang="ja-JP" altLang="en-US" sz="2400" b="1" dirty="0"/>
              <a:t>した</a:t>
            </a:r>
            <a:r>
              <a:rPr kumimoji="1" lang="ja-JP" altLang="en-US" sz="2400" b="1" dirty="0"/>
              <a:t>開発は一般的になっている．</a:t>
            </a:r>
            <a:endParaRPr kumimoji="1" lang="en-US" altLang="ja-JP" sz="2400" b="1" dirty="0"/>
          </a:p>
          <a:p>
            <a:pPr marL="342900" lvl="1" indent="0">
              <a:buNone/>
            </a:pPr>
            <a:r>
              <a:rPr lang="en-US" altLang="ja-JP" sz="2000" dirty="0"/>
              <a:t>GitHub</a:t>
            </a:r>
            <a:r>
              <a:rPr lang="ja-JP" altLang="en-US" sz="2000" dirty="0"/>
              <a:t>でおよそ</a:t>
            </a:r>
            <a:r>
              <a:rPr lang="en-US" altLang="ja-JP" sz="2000" dirty="0"/>
              <a:t>440</a:t>
            </a:r>
            <a:r>
              <a:rPr lang="ja-JP" altLang="en-US" sz="2000" dirty="0"/>
              <a:t>万プロジェクトに対する調査で</a:t>
            </a:r>
            <a:r>
              <a:rPr lang="en-US" altLang="ja-JP" sz="2000" dirty="0"/>
              <a:t/>
            </a:r>
            <a:br>
              <a:rPr lang="en-US" altLang="ja-JP" sz="2000" dirty="0"/>
            </a:br>
            <a:r>
              <a:rPr lang="ja-JP" altLang="en-US" sz="2000" b="1" dirty="0"/>
              <a:t>プロジェクト間クローン</a:t>
            </a:r>
            <a:r>
              <a:rPr lang="ja-JP" altLang="en-US" sz="2000" dirty="0"/>
              <a:t>が多く確認されている</a:t>
            </a:r>
            <a:r>
              <a:rPr lang="en-US" altLang="ja-JP" sz="2000" dirty="0"/>
              <a:t>[1]</a:t>
            </a:r>
          </a:p>
        </p:txBody>
      </p:sp>
      <p:graphicFrame>
        <p:nvGraphicFramePr>
          <p:cNvPr id="4" name="グラフ 3"/>
          <p:cNvGraphicFramePr>
            <a:graphicFrameLocks/>
          </p:cNvGraphicFramePr>
          <p:nvPr>
            <p:extLst>
              <p:ext uri="{D42A27DB-BD31-4B8C-83A1-F6EECF244321}">
                <p14:modId xmlns:p14="http://schemas.microsoft.com/office/powerpoint/2010/main" val="4238727033"/>
              </p:ext>
            </p:extLst>
          </p:nvPr>
        </p:nvGraphicFramePr>
        <p:xfrm>
          <a:off x="-1009282" y="3191773"/>
          <a:ext cx="4572000" cy="26770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p:cNvGraphicFramePr>
            <a:graphicFrameLocks/>
          </p:cNvGraphicFramePr>
          <p:nvPr>
            <p:extLst>
              <p:ext uri="{D42A27DB-BD31-4B8C-83A1-F6EECF244321}">
                <p14:modId xmlns:p14="http://schemas.microsoft.com/office/powerpoint/2010/main" val="2454124731"/>
              </p:ext>
            </p:extLst>
          </p:nvPr>
        </p:nvGraphicFramePr>
        <p:xfrm>
          <a:off x="1216333" y="312558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グラフ 5"/>
          <p:cNvGraphicFramePr>
            <a:graphicFrameLocks/>
          </p:cNvGraphicFramePr>
          <p:nvPr>
            <p:extLst>
              <p:ext uri="{D42A27DB-BD31-4B8C-83A1-F6EECF244321}">
                <p14:modId xmlns:p14="http://schemas.microsoft.com/office/powerpoint/2010/main" val="4255127112"/>
              </p:ext>
            </p:extLst>
          </p:nvPr>
        </p:nvGraphicFramePr>
        <p:xfrm>
          <a:off x="5516596" y="3125580"/>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グラフ 6"/>
          <p:cNvGraphicFramePr>
            <a:graphicFrameLocks/>
          </p:cNvGraphicFramePr>
          <p:nvPr>
            <p:extLst>
              <p:ext uri="{D42A27DB-BD31-4B8C-83A1-F6EECF244321}">
                <p14:modId xmlns:p14="http://schemas.microsoft.com/office/powerpoint/2010/main" val="761460706"/>
              </p:ext>
            </p:extLst>
          </p:nvPr>
        </p:nvGraphicFramePr>
        <p:xfrm>
          <a:off x="3418223" y="3125580"/>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8" name="正方形/長方形 7"/>
          <p:cNvSpPr/>
          <p:nvPr/>
        </p:nvSpPr>
        <p:spPr>
          <a:xfrm>
            <a:off x="129396" y="5904186"/>
            <a:ext cx="9014604" cy="738664"/>
          </a:xfrm>
          <a:prstGeom prst="rect">
            <a:avLst/>
          </a:prstGeom>
          <a:solidFill>
            <a:srgbClr val="FFFFCC"/>
          </a:solidFill>
        </p:spPr>
        <p:txBody>
          <a:bodyPr wrap="square">
            <a:spAutoFit/>
          </a:bodyPr>
          <a:lstStyle/>
          <a:p>
            <a:r>
              <a:rPr lang="en-US" altLang="ja-JP" sz="1400" dirty="0"/>
              <a:t>[1]Cristina V Lopes, Petr Maj, Pedro Martins, </a:t>
            </a:r>
            <a:r>
              <a:rPr lang="en-US" altLang="ja-JP" sz="1400" dirty="0" err="1"/>
              <a:t>Vaibhav</a:t>
            </a:r>
            <a:r>
              <a:rPr lang="en-US" altLang="ja-JP" sz="1400" dirty="0"/>
              <a:t> Saini, Di Yang, Jakub </a:t>
            </a:r>
            <a:r>
              <a:rPr lang="en-US" altLang="ja-JP" sz="1400" dirty="0" err="1"/>
              <a:t>Zitny</a:t>
            </a:r>
            <a:r>
              <a:rPr lang="en-US" altLang="ja-JP" sz="1400" dirty="0"/>
              <a:t>, Hitesh </a:t>
            </a:r>
            <a:r>
              <a:rPr lang="en-US" altLang="ja-JP" sz="1400" dirty="0" err="1"/>
              <a:t>Sajnani</a:t>
            </a:r>
            <a:r>
              <a:rPr lang="en-US" altLang="ja-JP" sz="1400" dirty="0"/>
              <a:t>, and Jan </a:t>
            </a:r>
            <a:r>
              <a:rPr lang="en-US" altLang="ja-JP" sz="1400" dirty="0" err="1"/>
              <a:t>Vitek</a:t>
            </a:r>
            <a:r>
              <a:rPr lang="en-US" altLang="ja-JP" sz="1400" dirty="0"/>
              <a:t>. </a:t>
            </a:r>
            <a:r>
              <a:rPr lang="en-US" altLang="ja-JP" sz="1400" dirty="0" err="1"/>
              <a:t>D´ej`avu</a:t>
            </a:r>
            <a:r>
              <a:rPr lang="en-US" altLang="ja-JP" sz="1400" dirty="0"/>
              <a:t>: a map of code duplicates on </a:t>
            </a:r>
            <a:r>
              <a:rPr lang="en-US" altLang="ja-JP" sz="1400" dirty="0" err="1"/>
              <a:t>github</a:t>
            </a:r>
            <a:r>
              <a:rPr lang="en-US" altLang="ja-JP" sz="1400" dirty="0"/>
              <a:t>. Proceedings of the ACM on Programming Languages, Vol. 1, No. OOPSLA, pp. 84:1–84:28, 2017.</a:t>
            </a:r>
            <a:endParaRPr lang="ja-JP" altLang="en-US" sz="1400" dirty="0"/>
          </a:p>
        </p:txBody>
      </p:sp>
      <p:sp>
        <p:nvSpPr>
          <p:cNvPr id="9" name="スライド番号プレースホルダー 8">
            <a:extLst>
              <a:ext uri="{FF2B5EF4-FFF2-40B4-BE49-F238E27FC236}">
                <a16:creationId xmlns:a16="http://schemas.microsoft.com/office/drawing/2014/main" id="{756A84F4-92EC-4795-B6C5-0C7EBA83B03F}"/>
              </a:ext>
            </a:extLst>
          </p:cNvPr>
          <p:cNvSpPr>
            <a:spLocks noGrp="1"/>
          </p:cNvSpPr>
          <p:nvPr>
            <p:ph type="sldNum" sz="quarter" idx="12"/>
          </p:nvPr>
        </p:nvSpPr>
        <p:spPr/>
        <p:txBody>
          <a:bodyPr/>
          <a:lstStyle/>
          <a:p>
            <a:fld id="{40CCB534-4E1B-4680-B92F-3A5A6715F569}" type="slidenum">
              <a:rPr kumimoji="1" lang="ja-JP" altLang="en-US" smtClean="0"/>
              <a:t>8</a:t>
            </a:fld>
            <a:endParaRPr kumimoji="1" lang="ja-JP" altLang="en-US"/>
          </a:p>
        </p:txBody>
      </p:sp>
    </p:spTree>
    <p:extLst>
      <p:ext uri="{BB962C8B-B14F-4D97-AF65-F5344CB8AC3E}">
        <p14:creationId xmlns:p14="http://schemas.microsoft.com/office/powerpoint/2010/main" val="2119527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背景</a:t>
            </a:r>
          </a:p>
        </p:txBody>
      </p:sp>
      <p:sp>
        <p:nvSpPr>
          <p:cNvPr id="3" name="コンテンツ プレースホルダー 2"/>
          <p:cNvSpPr>
            <a:spLocks noGrp="1"/>
          </p:cNvSpPr>
          <p:nvPr>
            <p:ph idx="1"/>
          </p:nvPr>
        </p:nvSpPr>
        <p:spPr/>
        <p:txBody>
          <a:bodyPr/>
          <a:lstStyle/>
          <a:p>
            <a:r>
              <a:rPr lang="ja-JP" altLang="en-US" sz="2400" b="1" dirty="0"/>
              <a:t>ソフトウェア開発で</a:t>
            </a:r>
            <a:r>
              <a:rPr lang="en-US" altLang="ja-JP" sz="2400" b="1" dirty="0">
                <a:solidFill>
                  <a:srgbClr val="FF0000"/>
                </a:solidFill>
              </a:rPr>
              <a:t>OSS</a:t>
            </a:r>
            <a:r>
              <a:rPr lang="ja-JP" altLang="en-US" sz="2400" b="1" dirty="0">
                <a:solidFill>
                  <a:srgbClr val="FF0000"/>
                </a:solidFill>
              </a:rPr>
              <a:t>の再利用</a:t>
            </a:r>
            <a:r>
              <a:rPr lang="ja-JP" altLang="en-US" sz="2400" b="1" dirty="0"/>
              <a:t>は増加している．</a:t>
            </a:r>
            <a:endParaRPr lang="en-US" altLang="ja-JP" sz="2400" b="1" dirty="0"/>
          </a:p>
          <a:p>
            <a:pPr lvl="1"/>
            <a:r>
              <a:rPr lang="en-US" altLang="ja-JP" sz="2000" dirty="0"/>
              <a:t>OSS</a:t>
            </a:r>
            <a:r>
              <a:rPr lang="ja-JP" altLang="en-US" sz="2000" dirty="0"/>
              <a:t>を再利用することでプロジェクト開発は効率化されている．</a:t>
            </a:r>
            <a:endParaRPr lang="en-US" altLang="ja-JP" sz="2000" dirty="0"/>
          </a:p>
          <a:p>
            <a:endParaRPr lang="en-US" altLang="ja-JP" sz="2000" dirty="0"/>
          </a:p>
          <a:p>
            <a:r>
              <a:rPr lang="ja-JP" altLang="en-US" sz="2400" b="1" dirty="0"/>
              <a:t>一方で，</a:t>
            </a:r>
            <a:r>
              <a:rPr lang="en-US" altLang="ja-JP" sz="2400" b="1" dirty="0"/>
              <a:t>OSS</a:t>
            </a:r>
            <a:r>
              <a:rPr lang="ja-JP" altLang="en-US" sz="2400" b="1" dirty="0" smtClean="0"/>
              <a:t>が</a:t>
            </a:r>
            <a:r>
              <a:rPr lang="ja-JP" altLang="en-US" sz="2400" b="1" dirty="0"/>
              <a:t>変更</a:t>
            </a:r>
            <a:r>
              <a:rPr lang="ja-JP" altLang="en-US" sz="2400" b="1" dirty="0" smtClean="0"/>
              <a:t>されていない保証</a:t>
            </a:r>
            <a:r>
              <a:rPr lang="ja-JP" altLang="en-US" sz="2400" b="1" dirty="0"/>
              <a:t>はない．</a:t>
            </a:r>
            <a:endParaRPr lang="en-US" altLang="ja-JP" sz="2400" b="1" dirty="0"/>
          </a:p>
          <a:p>
            <a:pPr lvl="1"/>
            <a:r>
              <a:rPr lang="ja-JP" altLang="en-US" sz="2000" dirty="0"/>
              <a:t>一般的にプロジェクトを保守することは</a:t>
            </a:r>
            <a:r>
              <a:rPr lang="en-US" altLang="ja-JP" sz="2000" dirty="0"/>
              <a:t/>
            </a:r>
            <a:br>
              <a:rPr lang="en-US" altLang="ja-JP" sz="2000" dirty="0"/>
            </a:br>
            <a:r>
              <a:rPr lang="ja-JP" altLang="en-US" sz="2000" dirty="0"/>
              <a:t>バグの混入防止や効率的なソフトウェア開発に貢献する．</a:t>
            </a:r>
            <a:endParaRPr lang="en-US" altLang="ja-JP" sz="2000" dirty="0"/>
          </a:p>
          <a:p>
            <a:pPr lvl="1"/>
            <a:r>
              <a:rPr lang="en-US" altLang="ja-JP" sz="2000" dirty="0"/>
              <a:t>OSS</a:t>
            </a:r>
            <a:r>
              <a:rPr lang="ja-JP" altLang="en-US" sz="2000" dirty="0"/>
              <a:t>を含むプロジェクトの保守は再利用</a:t>
            </a:r>
            <a:r>
              <a:rPr lang="en-US" altLang="ja-JP" sz="2000" dirty="0"/>
              <a:t>OSS</a:t>
            </a:r>
            <a:r>
              <a:rPr lang="ja-JP" altLang="en-US" sz="2000" dirty="0" err="1"/>
              <a:t>に依</a:t>
            </a:r>
            <a:r>
              <a:rPr lang="ja-JP" altLang="en-US" sz="2000" dirty="0"/>
              <a:t>存することが</a:t>
            </a:r>
            <a:r>
              <a:rPr lang="en-US" altLang="ja-JP" sz="2000" dirty="0"/>
              <a:t/>
            </a:r>
            <a:br>
              <a:rPr lang="en-US" altLang="ja-JP" sz="2000" dirty="0"/>
            </a:br>
            <a:r>
              <a:rPr lang="ja-JP" altLang="en-US" sz="2000" dirty="0"/>
              <a:t>多いと予想される．</a:t>
            </a:r>
            <a:endParaRPr lang="en-US" altLang="ja-JP" sz="2000" dirty="0"/>
          </a:p>
          <a:p>
            <a:endParaRPr lang="en-US" altLang="ja-JP" sz="2400" dirty="0"/>
          </a:p>
          <a:p>
            <a:r>
              <a:rPr lang="ja-JP" altLang="en-US" sz="2400" b="1" dirty="0">
                <a:solidFill>
                  <a:srgbClr val="FF0000"/>
                </a:solidFill>
              </a:rPr>
              <a:t>再利用ソースコードの</a:t>
            </a:r>
            <a:r>
              <a:rPr lang="ja-JP" altLang="en-US" sz="2400" b="1" dirty="0" smtClean="0">
                <a:solidFill>
                  <a:srgbClr val="FF0000"/>
                </a:solidFill>
              </a:rPr>
              <a:t>変更</a:t>
            </a:r>
            <a:r>
              <a:rPr lang="ja-JP" altLang="en-US" sz="2400" b="1" dirty="0"/>
              <a:t>が</a:t>
            </a:r>
            <a:r>
              <a:rPr lang="ja-JP" altLang="en-US" sz="2400" b="1" dirty="0" smtClean="0"/>
              <a:t>実際</a:t>
            </a:r>
            <a:r>
              <a:rPr lang="ja-JP" altLang="en-US" sz="2400" b="1" dirty="0"/>
              <a:t>に</a:t>
            </a:r>
            <a:r>
              <a:rPr kumimoji="1" lang="ja-JP" altLang="en-US" sz="2400" b="1" dirty="0"/>
              <a:t>どの程度影響</a:t>
            </a:r>
            <a:r>
              <a:rPr lang="ja-JP" altLang="en-US" sz="2400" b="1" dirty="0"/>
              <a:t>するのかわかっていない．</a:t>
            </a:r>
            <a:endParaRPr lang="en-US" altLang="ja-JP" sz="2400" b="1" dirty="0"/>
          </a:p>
          <a:p>
            <a:pPr lvl="1"/>
            <a:r>
              <a:rPr lang="ja-JP" altLang="en-US" sz="2000" dirty="0"/>
              <a:t>変更傾向を調査することで今後の</a:t>
            </a:r>
            <a:r>
              <a:rPr lang="en-US" altLang="ja-JP" sz="2000" dirty="0"/>
              <a:t>OSS</a:t>
            </a:r>
            <a:r>
              <a:rPr lang="ja-JP" altLang="en-US" sz="2000" dirty="0"/>
              <a:t>の困難な保守を容易にすることが本研究の目的である</a:t>
            </a:r>
            <a:endParaRPr lang="en-US" altLang="ja-JP" sz="2000" dirty="0"/>
          </a:p>
          <a:p>
            <a:pPr lvl="1"/>
            <a:endParaRPr kumimoji="1" lang="en-US" altLang="ja-JP" sz="2000" b="1" dirty="0"/>
          </a:p>
        </p:txBody>
      </p:sp>
      <p:sp>
        <p:nvSpPr>
          <p:cNvPr id="4" name="スライド番号プレースホルダー 3">
            <a:extLst>
              <a:ext uri="{FF2B5EF4-FFF2-40B4-BE49-F238E27FC236}">
                <a16:creationId xmlns:a16="http://schemas.microsoft.com/office/drawing/2014/main" id="{24DED388-9CC8-4940-9B1A-E22D97EB1186}"/>
              </a:ext>
            </a:extLst>
          </p:cNvPr>
          <p:cNvSpPr>
            <a:spLocks noGrp="1"/>
          </p:cNvSpPr>
          <p:nvPr>
            <p:ph type="sldNum" sz="quarter" idx="12"/>
          </p:nvPr>
        </p:nvSpPr>
        <p:spPr/>
        <p:txBody>
          <a:bodyPr/>
          <a:lstStyle/>
          <a:p>
            <a:fld id="{40CCB534-4E1B-4680-B92F-3A5A6715F569}" type="slidenum">
              <a:rPr kumimoji="1" lang="ja-JP" altLang="en-US" smtClean="0"/>
              <a:t>9</a:t>
            </a:fld>
            <a:endParaRPr kumimoji="1" lang="ja-JP" altLang="en-US"/>
          </a:p>
        </p:txBody>
      </p:sp>
    </p:spTree>
    <p:extLst>
      <p:ext uri="{BB962C8B-B14F-4D97-AF65-F5344CB8AC3E}">
        <p14:creationId xmlns:p14="http://schemas.microsoft.com/office/powerpoint/2010/main" val="564448252"/>
      </p:ext>
    </p:extLst>
  </p:cSld>
  <p:clrMapOvr>
    <a:masterClrMapping/>
  </p:clrMapOvr>
</p:sld>
</file>

<file path=ppt/theme/theme1.xml><?xml version="1.0" encoding="utf-8"?>
<a:theme xmlns:a="http://schemas.openxmlformats.org/drawingml/2006/main" name="inoue_lab_temple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noue_lab_templete" id="{CA1053D1-ABC0-4B43-AFE4-E7D598BB333D}" vid="{5189D15C-ACDC-4F60-B930-0D9B24D8AEC1}"/>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inoue_lab_templete</Template>
  <TotalTime>23331</TotalTime>
  <Words>1509</Words>
  <Application>Microsoft Office PowerPoint</Application>
  <PresentationFormat>画面に合わせる (4:3)</PresentationFormat>
  <Paragraphs>265</Paragraphs>
  <Slides>29</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29</vt:i4>
      </vt:variant>
    </vt:vector>
  </HeadingPairs>
  <TitlesOfParts>
    <vt:vector size="37" baseType="lpstr">
      <vt:lpstr>ＭＳ Ｐゴシック</vt:lpstr>
      <vt:lpstr>メイリオ</vt:lpstr>
      <vt:lpstr>游ゴシック</vt:lpstr>
      <vt:lpstr>Arial</vt:lpstr>
      <vt:lpstr>Cambria Math</vt:lpstr>
      <vt:lpstr>Segoe UI</vt:lpstr>
      <vt:lpstr>Tahoma</vt:lpstr>
      <vt:lpstr>inoue_lab_templete</vt:lpstr>
      <vt:lpstr>プロジェクト間クローンに 対する変更傾向の調査</vt:lpstr>
      <vt:lpstr>コードクローン</vt:lpstr>
      <vt:lpstr>コードクローン</vt:lpstr>
      <vt:lpstr>プロジェクト間クローン</vt:lpstr>
      <vt:lpstr>一貫した変更</vt:lpstr>
      <vt:lpstr>プロジェクト間の不整合</vt:lpstr>
      <vt:lpstr>Clone Notifier</vt:lpstr>
      <vt:lpstr>プロジェクト間クローンの既存研究</vt:lpstr>
      <vt:lpstr>背景</vt:lpstr>
      <vt:lpstr>Research Questions</vt:lpstr>
      <vt:lpstr>Research Questions</vt:lpstr>
      <vt:lpstr>調査方法</vt:lpstr>
      <vt:lpstr>調査方法</vt:lpstr>
      <vt:lpstr>プロジェクトの類似度</vt:lpstr>
      <vt:lpstr>RQ1. 変更されたプロジェクト数</vt:lpstr>
      <vt:lpstr>RQ1. 一貫した変更と一貫していない変更のクローンセット数</vt:lpstr>
      <vt:lpstr>RQ1.の答え</vt:lpstr>
      <vt:lpstr>RQ2. 一貫した変更の方法</vt:lpstr>
      <vt:lpstr>RQ2. 一貫した変更の方法</vt:lpstr>
      <vt:lpstr>RQ2.の答え</vt:lpstr>
      <vt:lpstr>RQ3. 変更の理由</vt:lpstr>
      <vt:lpstr>PowerPoint プレゼンテーション</vt:lpstr>
      <vt:lpstr>PowerPoint プレゼンテーション</vt:lpstr>
      <vt:lpstr>RQ3. 変更の理由</vt:lpstr>
      <vt:lpstr>RQ3.の答え</vt:lpstr>
      <vt:lpstr>今後の課題</vt:lpstr>
      <vt:lpstr>今後の課題</vt:lpstr>
      <vt:lpstr>まとめ</vt:lpstr>
      <vt:lpstr>Clone Notifierの適用</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ishidu takuya</dc:creator>
  <cp:lastModifiedBy>ishidu takuya</cp:lastModifiedBy>
  <cp:revision>97</cp:revision>
  <dcterms:created xsi:type="dcterms:W3CDTF">2019-11-22T20:15:13Z</dcterms:created>
  <dcterms:modified xsi:type="dcterms:W3CDTF">2019-12-10T14:28:51Z</dcterms:modified>
</cp:coreProperties>
</file>