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73" r:id="rId3"/>
    <p:sldId id="286" r:id="rId4"/>
    <p:sldId id="274" r:id="rId5"/>
    <p:sldId id="293" r:id="rId6"/>
    <p:sldId id="262" r:id="rId7"/>
    <p:sldId id="284" r:id="rId8"/>
    <p:sldId id="290" r:id="rId9"/>
    <p:sldId id="268" r:id="rId10"/>
    <p:sldId id="294" r:id="rId11"/>
    <p:sldId id="299" r:id="rId12"/>
    <p:sldId id="296" r:id="rId1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Clone Notifier" id="{D1E8DB78-2028-4958-99F6-D2000E99135C}">
          <p14:sldIdLst>
            <p14:sldId id="256"/>
            <p14:sldId id="273"/>
            <p14:sldId id="286"/>
            <p14:sldId id="274"/>
            <p14:sldId id="293"/>
            <p14:sldId id="262"/>
            <p14:sldId id="284"/>
            <p14:sldId id="290"/>
            <p14:sldId id="268"/>
            <p14:sldId id="294"/>
            <p14:sldId id="299"/>
            <p14:sldId id="2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kui, Shogo/徳井 翔梧" initials="" lastIdx="0" clrIdx="0"/>
  <p:cmAuthor id="2" name="徳井 翔梧" initials="徳井" lastIdx="1" clrIdx="1">
    <p:extLst>
      <p:ext uri="{19B8F6BF-5375-455C-9EA6-DF929625EA0E}">
        <p15:presenceInfo xmlns:p15="http://schemas.microsoft.com/office/powerpoint/2012/main" userId="92ba4bd311e5ad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500"/>
    <a:srgbClr val="FFFF00"/>
    <a:srgbClr val="FFFFFF"/>
    <a:srgbClr val="E11D1D"/>
    <a:srgbClr val="5D8F25"/>
    <a:srgbClr val="BEBEBE"/>
    <a:srgbClr val="FF9B9B"/>
    <a:srgbClr val="FFC000"/>
    <a:srgbClr val="AFDC7E"/>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63277" autoAdjust="0"/>
  </p:normalViewPr>
  <p:slideViewPr>
    <p:cSldViewPr snapToGrid="0">
      <p:cViewPr varScale="1">
        <p:scale>
          <a:sx n="48" d="100"/>
          <a:sy n="48" d="100"/>
        </p:scale>
        <p:origin x="9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23E8D-48DA-4069-8EAC-4F12692A8534}" type="datetimeFigureOut">
              <a:rPr kumimoji="1" lang="ja-JP" altLang="en-US" smtClean="0"/>
              <a:t>2020/2/16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7D377-803A-4C4C-B4B2-C4FB5AEF9049}" type="slidenum">
              <a:rPr kumimoji="1" lang="ja-JP" altLang="en-US" smtClean="0"/>
              <a:t>‹#›</a:t>
            </a:fld>
            <a:endParaRPr kumimoji="1" lang="ja-JP" altLang="en-US"/>
          </a:p>
        </p:txBody>
      </p:sp>
    </p:spTree>
    <p:extLst>
      <p:ext uri="{BB962C8B-B14F-4D97-AF65-F5344CB8AC3E}">
        <p14:creationId xmlns:p14="http://schemas.microsoft.com/office/powerpoint/2010/main" val="19315351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 am </a:t>
            </a:r>
            <a:r>
              <a:rPr kumimoji="1" lang="en-US" altLang="ja-JP" baseline="0" dirty="0"/>
              <a:t>Shogo </a:t>
            </a:r>
            <a:r>
              <a:rPr kumimoji="1" lang="en-US" altLang="ja-JP" baseline="0" dirty="0" err="1" smtClean="0"/>
              <a:t>Tokui</a:t>
            </a:r>
            <a:r>
              <a:rPr kumimoji="1" lang="en-US" altLang="ja-JP" baseline="0" dirty="0" smtClean="0"/>
              <a:t>,  a </a:t>
            </a:r>
            <a:r>
              <a:rPr kumimoji="1" lang="en-US" altLang="ja-JP" baseline="0" dirty="0"/>
              <a:t>Ph.D. student at Osaka University, Japan.</a:t>
            </a:r>
          </a:p>
          <a:p>
            <a:r>
              <a:rPr kumimoji="1" lang="en-US" altLang="ja-JP" baseline="0" dirty="0"/>
              <a:t>I would like to </a:t>
            </a:r>
            <a:r>
              <a:rPr kumimoji="1" lang="en-US" altLang="ja-JP" baseline="0" dirty="0" smtClean="0"/>
              <a:t>introduce </a:t>
            </a:r>
            <a:r>
              <a:rPr kumimoji="1" lang="en-US" altLang="ja-JP" baseline="0" dirty="0"/>
              <a:t>about our tool, called Clone </a:t>
            </a:r>
            <a:r>
              <a:rPr kumimoji="1" lang="en-US" altLang="ja-JP" baseline="0" dirty="0" err="1"/>
              <a:t>Notifier</a:t>
            </a:r>
            <a:r>
              <a:rPr kumimoji="1" lang="en-US" altLang="ja-JP" baseline="0" dirty="0"/>
              <a:t>, the system to notify changes of code clones</a:t>
            </a:r>
            <a:r>
              <a:rPr kumimoji="1" lang="en-US" altLang="ja-JP" baseline="0" dirty="0" smtClean="0"/>
              <a:t>.</a:t>
            </a:r>
          </a:p>
          <a:p>
            <a:endParaRPr kumimoji="1" lang="en-US" altLang="ja-JP" baseline="0" dirty="0" smtClean="0"/>
          </a:p>
          <a:p>
            <a:r>
              <a:rPr kumimoji="1" lang="ja-JP" altLang="en-US" baseline="0" dirty="0" smtClean="0"/>
              <a:t>大阪大学の徳井です．</a:t>
            </a:r>
            <a:endParaRPr kumimoji="1" lang="en-US" altLang="ja-JP" baseline="0" dirty="0" smtClean="0"/>
          </a:p>
          <a:p>
            <a:r>
              <a:rPr kumimoji="1" lang="ja-JP" altLang="en-US" baseline="0" dirty="0" smtClean="0"/>
              <a:t>コードクローン変更管理システム，</a:t>
            </a:r>
            <a:r>
              <a:rPr kumimoji="1" lang="en-US" altLang="ja-JP" baseline="0" dirty="0" smtClean="0"/>
              <a:t>Clone </a:t>
            </a:r>
            <a:r>
              <a:rPr kumimoji="1" lang="en-US" altLang="ja-JP" baseline="0" dirty="0" err="1" smtClean="0"/>
              <a:t>Notifier</a:t>
            </a:r>
            <a:r>
              <a:rPr kumimoji="1" lang="en-US" altLang="ja-JP" baseline="0" dirty="0" smtClean="0"/>
              <a:t> </a:t>
            </a:r>
            <a:r>
              <a:rPr kumimoji="1" lang="ja-JP" altLang="en-US" baseline="0" dirty="0" smtClean="0"/>
              <a:t>について紹介します．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9B7D377-803A-4C4C-B4B2-C4FB5AEF9049}" type="slidenum">
              <a:rPr kumimoji="1" lang="ja-JP" altLang="en-US" smtClean="0"/>
              <a:t>1</a:t>
            </a:fld>
            <a:endParaRPr kumimoji="1" lang="ja-JP" altLang="en-US"/>
          </a:p>
        </p:txBody>
      </p:sp>
    </p:spTree>
    <p:extLst>
      <p:ext uri="{BB962C8B-B14F-4D97-AF65-F5344CB8AC3E}">
        <p14:creationId xmlns:p14="http://schemas.microsoft.com/office/powerpoint/2010/main" val="274947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your</a:t>
            </a:r>
            <a:r>
              <a:rPr kumimoji="1" lang="en-US" altLang="ja-JP" baseline="0" dirty="0" smtClean="0"/>
              <a:t> attention.</a:t>
            </a:r>
          </a:p>
          <a:p>
            <a:endParaRPr kumimoji="1" lang="en-US" altLang="ja-JP" baseline="0" dirty="0" smtClean="0"/>
          </a:p>
          <a:p>
            <a:r>
              <a:rPr kumimoji="1" lang="en-US" altLang="ja-JP" baseline="0" dirty="0" err="1" smtClean="0"/>
              <a:t>Todo</a:t>
            </a:r>
            <a:r>
              <a:rPr kumimoji="1" lang="en-US" altLang="ja-JP" baseline="0" dirty="0" smtClean="0"/>
              <a:t>: </a:t>
            </a:r>
            <a:r>
              <a:rPr kumimoji="1" lang="ja-JP" altLang="en-US" baseline="0" dirty="0" smtClean="0"/>
              <a:t>ブースに来て</a:t>
            </a:r>
            <a:r>
              <a:rPr kumimoji="1" lang="ja-JP" altLang="en-US" baseline="0" dirty="0" smtClean="0"/>
              <a:t>ね．</a:t>
            </a:r>
            <a:endParaRPr kumimoji="1" lang="en-US" altLang="ja-JP" baseline="0" dirty="0" smtClean="0"/>
          </a:p>
          <a:p>
            <a:endParaRPr kumimoji="1" lang="en-US" altLang="ja-JP" dirty="0" smtClean="0"/>
          </a:p>
          <a:p>
            <a:r>
              <a:rPr kumimoji="1" lang="ja-JP" altLang="en-US" dirty="0" smtClean="0"/>
              <a:t>質疑</a:t>
            </a:r>
            <a:r>
              <a:rPr kumimoji="1" lang="ja-JP" altLang="en-US" dirty="0" smtClean="0"/>
              <a:t>応答集</a:t>
            </a:r>
            <a:endParaRPr kumimoji="1" lang="en-US" altLang="ja-JP" dirty="0" smtClean="0"/>
          </a:p>
          <a:p>
            <a:r>
              <a:rPr kumimoji="1" lang="ja-JP" altLang="en-US" dirty="0" smtClean="0"/>
              <a:t>・</a:t>
            </a:r>
            <a:r>
              <a:rPr kumimoji="1" lang="en-US" altLang="ja-JP" dirty="0" smtClean="0"/>
              <a:t>2</a:t>
            </a:r>
            <a:r>
              <a:rPr kumimoji="1" lang="ja-JP" altLang="en-US" dirty="0" smtClean="0"/>
              <a:t>バージョンで足りるか？ </a:t>
            </a:r>
            <a:r>
              <a:rPr kumimoji="1" lang="en-US" altLang="ja-JP" dirty="0" smtClean="0"/>
              <a:t>-&gt; </a:t>
            </a:r>
            <a:r>
              <a:rPr kumimoji="1" lang="en-US" altLang="ja-JP" dirty="0" err="1" smtClean="0"/>
              <a:t>CCEvovis</a:t>
            </a:r>
            <a:r>
              <a:rPr kumimoji="1" lang="ja-JP" altLang="en-US" dirty="0" smtClean="0"/>
              <a:t>がある（スライド</a:t>
            </a:r>
            <a:r>
              <a:rPr kumimoji="1" lang="en-US" altLang="ja-JP" dirty="0" smtClean="0"/>
              <a:t>11</a:t>
            </a:r>
            <a:r>
              <a:rPr kumimoji="1" lang="ja-JP" altLang="en-US" dirty="0" smtClean="0"/>
              <a:t>）</a:t>
            </a:r>
            <a:endParaRPr kumimoji="1" lang="en-US" altLang="ja-JP" dirty="0" smtClean="0"/>
          </a:p>
          <a:p>
            <a:r>
              <a:rPr kumimoji="1" lang="ja-JP" altLang="en-US" dirty="0" smtClean="0"/>
              <a:t>・</a:t>
            </a:r>
            <a:r>
              <a:rPr kumimoji="1" lang="en-US" altLang="ja-JP" dirty="0" smtClean="0"/>
              <a:t>9</a:t>
            </a:r>
            <a:r>
              <a:rPr kumimoji="1" lang="ja-JP" altLang="en-US" dirty="0" smtClean="0"/>
              <a:t>ページの色分け　</a:t>
            </a:r>
            <a:r>
              <a:rPr kumimoji="1" lang="en-US" altLang="ja-JP" dirty="0" smtClean="0"/>
              <a:t>-&gt;</a:t>
            </a:r>
            <a:r>
              <a:rPr kumimoji="1" lang="en-US" altLang="ja-JP" baseline="0" dirty="0" smtClean="0"/>
              <a:t> </a:t>
            </a:r>
            <a:r>
              <a:rPr kumimoji="1" lang="ja-JP" altLang="en-US" baseline="0" dirty="0" smtClean="0"/>
              <a:t>削除された行は濃い黄色，追加行は薄い黄色，変更のない行は白</a:t>
            </a:r>
            <a:endParaRPr kumimoji="1" lang="en-US" altLang="ja-JP" baseline="0" dirty="0" smtClean="0"/>
          </a:p>
          <a:p>
            <a:r>
              <a:rPr kumimoji="1" lang="ja-JP" altLang="en-US" baseline="0" dirty="0" smtClean="0"/>
              <a:t>・クローン検出には何を用いているか </a:t>
            </a:r>
            <a:r>
              <a:rPr kumimoji="1" lang="en-US" altLang="ja-JP" baseline="0" dirty="0" smtClean="0"/>
              <a:t>-&gt; </a:t>
            </a:r>
            <a:r>
              <a:rPr kumimoji="1" lang="en-US" altLang="ja-JP" baseline="0" dirty="0" err="1" smtClean="0"/>
              <a:t>CCFinder</a:t>
            </a:r>
            <a:r>
              <a:rPr kumimoji="1" lang="en-US" altLang="ja-JP" baseline="0" dirty="0" smtClean="0"/>
              <a:t>, </a:t>
            </a:r>
            <a:r>
              <a:rPr kumimoji="1" lang="en-US" altLang="ja-JP" baseline="0" dirty="0" err="1" smtClean="0"/>
              <a:t>SourcererCC</a:t>
            </a:r>
            <a:r>
              <a:rPr kumimoji="1" lang="en-US" altLang="ja-JP" baseline="0" dirty="0" smtClean="0"/>
              <a:t>, </a:t>
            </a:r>
            <a:r>
              <a:rPr kumimoji="1" lang="en-US" altLang="ja-JP" baseline="0" dirty="0" err="1" smtClean="0"/>
              <a:t>CCVolti</a:t>
            </a:r>
            <a:r>
              <a:rPr kumimoji="1" lang="en-US" altLang="ja-JP" baseline="0" dirty="0" smtClean="0"/>
              <a:t>(</a:t>
            </a:r>
            <a:r>
              <a:rPr kumimoji="1" lang="ja-JP" altLang="en-US" baseline="0" dirty="0" smtClean="0"/>
              <a:t>スライド</a:t>
            </a:r>
            <a:r>
              <a:rPr kumimoji="1" lang="en-US" altLang="ja-JP" baseline="0" dirty="0" smtClean="0"/>
              <a:t>12)</a:t>
            </a:r>
          </a:p>
          <a:p>
            <a:r>
              <a:rPr kumimoji="1" lang="ja-JP" altLang="en-US" dirty="0" smtClean="0"/>
              <a:t>・</a:t>
            </a:r>
            <a:r>
              <a:rPr kumimoji="1" lang="en-US" altLang="ja-JP" dirty="0" smtClean="0"/>
              <a:t>How do you track</a:t>
            </a:r>
            <a:r>
              <a:rPr kumimoji="1" lang="en-US" altLang="ja-JP" baseline="0" dirty="0" smtClean="0"/>
              <a:t> clone set? -&gt; (</a:t>
            </a:r>
            <a:r>
              <a:rPr kumimoji="1" lang="ja-JP" altLang="en-US" baseline="0" dirty="0" smtClean="0"/>
              <a:t>スライド</a:t>
            </a:r>
            <a:r>
              <a:rPr kumimoji="1" lang="en-US" altLang="ja-JP" baseline="0" dirty="0" smtClean="0"/>
              <a:t>13)</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9B7D377-803A-4C4C-B4B2-C4FB5AEF9049}" type="slidenum">
              <a:rPr kumimoji="1" lang="ja-JP" altLang="en-US" smtClean="0"/>
              <a:t>10</a:t>
            </a:fld>
            <a:endParaRPr kumimoji="1" lang="ja-JP" altLang="en-US"/>
          </a:p>
        </p:txBody>
      </p:sp>
    </p:spTree>
    <p:extLst>
      <p:ext uri="{BB962C8B-B14F-4D97-AF65-F5344CB8AC3E}">
        <p14:creationId xmlns:p14="http://schemas.microsoft.com/office/powerpoint/2010/main" val="371961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Our research group presented about </a:t>
            </a:r>
            <a:r>
              <a:rPr kumimoji="1" lang="en-US" altLang="ja-JP" dirty="0" err="1" smtClean="0"/>
              <a:t>CCEvovis</a:t>
            </a:r>
            <a:r>
              <a:rPr kumimoji="1" lang="en-US" altLang="ja-JP" dirty="0" smtClean="0"/>
              <a:t> last year</a:t>
            </a:r>
            <a:r>
              <a:rPr kumimoji="1" lang="en-US" altLang="ja-JP" baseline="0" dirty="0" smtClean="0"/>
              <a:t> at ICSE’(twenty).</a:t>
            </a:r>
            <a:endParaRPr kumimoji="1" lang="en-US" altLang="ja-JP" dirty="0" smtClean="0"/>
          </a:p>
          <a:p>
            <a:r>
              <a:rPr kumimoji="1" lang="en-US" altLang="ja-JP" dirty="0" err="1" smtClean="0"/>
              <a:t>CCEvovis</a:t>
            </a:r>
            <a:r>
              <a:rPr kumimoji="1" lang="en-US" altLang="ja-JP" dirty="0" smtClean="0"/>
              <a:t> </a:t>
            </a:r>
            <a:r>
              <a:rPr kumimoji="1" lang="en-US" altLang="ja-JP" dirty="0" smtClean="0"/>
              <a:t>visualizes change information of code clone </a:t>
            </a:r>
            <a:r>
              <a:rPr kumimoji="1" lang="en-US" altLang="ja-JP" dirty="0" smtClean="0"/>
              <a:t>with stacked</a:t>
            </a:r>
            <a:r>
              <a:rPr kumimoji="1" lang="en-US" altLang="ja-JP" baseline="0" dirty="0" smtClean="0"/>
              <a:t> bar graph</a:t>
            </a:r>
            <a:r>
              <a:rPr kumimoji="1" lang="en-US" altLang="ja-JP" dirty="0" smtClean="0"/>
              <a:t>.</a:t>
            </a:r>
          </a:p>
          <a:p>
            <a:r>
              <a:rPr kumimoji="1" lang="en-US" altLang="ja-JP" dirty="0" smtClean="0"/>
              <a:t>If developers use Clone </a:t>
            </a:r>
            <a:r>
              <a:rPr kumimoji="1" lang="en-US" altLang="ja-JP" dirty="0" err="1" smtClean="0"/>
              <a:t>Notifier</a:t>
            </a:r>
            <a:r>
              <a:rPr kumimoji="1" lang="en-US" altLang="ja-JP" dirty="0" smtClean="0"/>
              <a:t> several times, .</a:t>
            </a:r>
            <a:endParaRPr kumimoji="1" lang="en-US" altLang="ja-JP" dirty="0" smtClean="0"/>
          </a:p>
          <a:p>
            <a:endParaRPr kumimoji="1" lang="en-US" altLang="ja-JP" dirty="0" smtClean="0"/>
          </a:p>
          <a:p>
            <a:r>
              <a:rPr kumimoji="1" lang="ja-JP" altLang="en-US" dirty="0" smtClean="0"/>
              <a:t>昨年の</a:t>
            </a:r>
            <a:r>
              <a:rPr kumimoji="1" lang="en-US" altLang="ja-JP" dirty="0" smtClean="0"/>
              <a:t>ICSE’20</a:t>
            </a:r>
            <a:r>
              <a:rPr kumimoji="1" lang="ja-JP" altLang="en-US" dirty="0" smtClean="0"/>
              <a:t>で</a:t>
            </a:r>
            <a:r>
              <a:rPr kumimoji="1" lang="en-US" altLang="ja-JP" dirty="0" err="1" smtClean="0"/>
              <a:t>CCEvovis</a:t>
            </a:r>
            <a:r>
              <a:rPr kumimoji="1" lang="ja-JP" altLang="en-US" dirty="0" smtClean="0"/>
              <a:t>について発表した．</a:t>
            </a:r>
            <a:endParaRPr kumimoji="1" lang="en-US" altLang="ja-JP" dirty="0" smtClean="0"/>
          </a:p>
          <a:p>
            <a:r>
              <a:rPr kumimoji="1" lang="en-US" altLang="ja-JP" dirty="0" err="1" smtClean="0"/>
              <a:t>CCEvovis</a:t>
            </a:r>
            <a:r>
              <a:rPr kumimoji="1" lang="ja-JP" altLang="en-US" dirty="0" smtClean="0"/>
              <a:t>はコードクローンの変更情報を変更履歴全体で可視化する</a:t>
            </a:r>
            <a:r>
              <a:rPr kumimoji="1" lang="ja-JP" altLang="en-US" dirty="0" smtClean="0"/>
              <a:t>．</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059E07A-3921-44BF-A987-0E1EB28DB246}" type="slidenum">
              <a:rPr kumimoji="1" lang="ja-JP" altLang="en-US" smtClean="0"/>
              <a:t>11</a:t>
            </a:fld>
            <a:endParaRPr kumimoji="1" lang="ja-JP" altLang="en-US"/>
          </a:p>
        </p:txBody>
      </p:sp>
    </p:spTree>
    <p:extLst>
      <p:ext uri="{BB962C8B-B14F-4D97-AF65-F5344CB8AC3E}">
        <p14:creationId xmlns:p14="http://schemas.microsoft.com/office/powerpoint/2010/main" val="279935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059E07A-3921-44BF-A987-0E1EB28DB246}" type="slidenum">
              <a:rPr kumimoji="1" lang="ja-JP" altLang="en-US" smtClean="0"/>
              <a:t>12</a:t>
            </a:fld>
            <a:endParaRPr kumimoji="1" lang="ja-JP" altLang="en-US"/>
          </a:p>
        </p:txBody>
      </p:sp>
    </p:spTree>
    <p:extLst>
      <p:ext uri="{BB962C8B-B14F-4D97-AF65-F5344CB8AC3E}">
        <p14:creationId xmlns:p14="http://schemas.microsoft.com/office/powerpoint/2010/main" val="276179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First,</a:t>
            </a:r>
            <a:r>
              <a:rPr kumimoji="1" lang="en-US" altLang="ja-JP" sz="1200" b="0" i="0" kern="1200" baseline="0" dirty="0" smtClean="0">
                <a:solidFill>
                  <a:schemeClr val="tx1"/>
                </a:solidFill>
                <a:effectLst/>
                <a:latin typeface="+mn-lt"/>
                <a:ea typeface="+mn-ea"/>
                <a:cs typeface="+mn-cs"/>
              </a:rPr>
              <a:t> I will introduce an inconsistent change of code clones.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A code clone is a code fragment with an identical or similar code fragment in the source code</a:t>
            </a:r>
            <a:r>
              <a:rPr kumimoji="1" lang="en-US" altLang="ja-JP" sz="1200" b="0" kern="1200" dirty="0" smtClean="0">
                <a:solidFill>
                  <a:schemeClr val="tx1"/>
                </a:solidFill>
                <a:effectLst/>
                <a:latin typeface="+mn-lt"/>
                <a:ea typeface="+mn-ea"/>
                <a:cs typeface="+mn-cs"/>
              </a:rPr>
              <a:t>.</a:t>
            </a:r>
          </a:p>
          <a:p>
            <a:r>
              <a:rPr kumimoji="1" lang="en-US" altLang="ja-JP" sz="1200" b="0" kern="1200" dirty="0" smtClean="0">
                <a:solidFill>
                  <a:schemeClr val="tx1"/>
                </a:solidFill>
                <a:effectLst/>
                <a:latin typeface="+mn-lt"/>
                <a:ea typeface="+mn-ea"/>
                <a:cs typeface="+mn-cs"/>
              </a:rPr>
              <a:t>(click)A</a:t>
            </a:r>
            <a:r>
              <a:rPr kumimoji="1" lang="en-US" altLang="ja-JP" sz="1200" b="0" kern="1200" dirty="0" smtClean="0">
                <a:solidFill>
                  <a:schemeClr val="tx1"/>
                </a:solidFill>
                <a:effectLst/>
                <a:latin typeface="+mn-lt"/>
                <a:ea typeface="+mn-ea"/>
                <a:cs typeface="+mn-cs"/>
              </a:rPr>
              <a:t> set of code clones that are similar or identical to each others is defined as a clone set.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It often leads to a necessity to consistently modify code clones in the same clone set.</a:t>
            </a:r>
          </a:p>
          <a:p>
            <a:r>
              <a:rPr kumimoji="1" lang="en-US" altLang="ja-JP" sz="1200" b="0" kern="1200" dirty="0" smtClean="0">
                <a:solidFill>
                  <a:schemeClr val="tx1"/>
                </a:solidFill>
                <a:effectLst/>
                <a:latin typeface="+mn-lt"/>
                <a:ea typeface="+mn-ea"/>
                <a:cs typeface="+mn-cs"/>
              </a:rPr>
              <a:t>(click)For example, as you can see on this page, a code clone A is modified because a defect is found in this code clone.</a:t>
            </a:r>
          </a:p>
          <a:p>
            <a:r>
              <a:rPr kumimoji="1" lang="en-US" altLang="ja-JP" sz="1200" b="0" kern="1200" dirty="0" smtClean="0">
                <a:solidFill>
                  <a:schemeClr val="tx1"/>
                </a:solidFill>
                <a:effectLst/>
                <a:latin typeface="+mn-lt"/>
                <a:ea typeface="+mn-ea"/>
                <a:cs typeface="+mn-cs"/>
              </a:rPr>
              <a:t>(click)Similar defects might be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contained</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in code clones B and C, which belong to the same clone set of clone A.</a:t>
            </a:r>
          </a:p>
          <a:p>
            <a:r>
              <a:rPr kumimoji="1" lang="en-US" altLang="ja-JP" sz="1200" b="0" kern="1200" dirty="0" smtClean="0">
                <a:solidFill>
                  <a:schemeClr val="tx1"/>
                </a:solidFill>
                <a:effectLst/>
                <a:latin typeface="+mn-lt"/>
                <a:ea typeface="+mn-ea"/>
                <a:cs typeface="+mn-cs"/>
              </a:rPr>
              <a:t>Inconsistently modified code clones might induce a new defect to the system. </a:t>
            </a:r>
          </a:p>
          <a:p>
            <a:r>
              <a:rPr kumimoji="1" lang="en-US" altLang="ja-JP" sz="1200" b="0" kern="1200" dirty="0" smtClean="0">
                <a:solidFill>
                  <a:schemeClr val="tx1"/>
                </a:solidFill>
                <a:effectLst/>
                <a:latin typeface="+mn-lt"/>
                <a:ea typeface="+mn-ea"/>
                <a:cs typeface="+mn-cs"/>
              </a:rPr>
              <a:t>Therefore,  a developer needs to understand the information of changed code clones to prevent the occurrence of a new defect.</a:t>
            </a:r>
          </a:p>
          <a:p>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最初に，</a:t>
            </a:r>
            <a:r>
              <a:rPr kumimoji="1" lang="en-US" altLang="ja-JP" sz="1200" b="0" i="0" kern="1200" dirty="0" smtClean="0">
                <a:solidFill>
                  <a:schemeClr val="tx1"/>
                </a:solidFill>
                <a:effectLst/>
                <a:latin typeface="+mn-lt"/>
                <a:ea typeface="+mn-ea"/>
                <a:cs typeface="+mn-cs"/>
              </a:rPr>
              <a:t>inconsistent change of code clones </a:t>
            </a:r>
            <a:r>
              <a:rPr kumimoji="1" lang="ja-JP" altLang="en-US" sz="1200" b="0" i="0" kern="1200" dirty="0" smtClean="0">
                <a:solidFill>
                  <a:schemeClr val="tx1"/>
                </a:solidFill>
                <a:effectLst/>
                <a:latin typeface="+mn-lt"/>
                <a:ea typeface="+mn-ea"/>
                <a:cs typeface="+mn-cs"/>
              </a:rPr>
              <a:t>について説明します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コードクローンとは，互いに一致または類似した部分を持つコード片のことです．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コードクローンの集合はクローンセットと呼ばれます．</a:t>
            </a:r>
            <a:endParaRPr kumimoji="1" lang="en-US" altLang="ja-JP" sz="1200" b="0" i="0" kern="1200" dirty="0" smtClean="0">
              <a:solidFill>
                <a:schemeClr val="tx1"/>
              </a:solidFill>
              <a:effectLst/>
              <a:latin typeface="+mn-lt"/>
              <a:ea typeface="+mn-ea"/>
              <a:cs typeface="+mn-cs"/>
            </a:endParaRPr>
          </a:p>
          <a:p>
            <a:r>
              <a:rPr kumimoji="1" lang="ja-JP" altLang="en-US" sz="1200" b="0" i="0" kern="1200" baseline="0" dirty="0" smtClean="0">
                <a:solidFill>
                  <a:schemeClr val="tx1"/>
                </a:solidFill>
                <a:effectLst/>
                <a:latin typeface="+mn-lt"/>
                <a:ea typeface="+mn-ea"/>
                <a:cs typeface="+mn-cs"/>
              </a:rPr>
              <a:t>コードクローンは同時修正すべきです．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例えば，コードクローンＡに欠陥が見つかった場合，その欠陥を修正します．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しかし，同じような欠陥がコードクローンＢとＣに残っている可能性があります．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そのため，開発者は新しい欠陥を防ぐために</a:t>
            </a:r>
            <a:r>
              <a:rPr kumimoji="1" lang="en-US" altLang="ja-JP" sz="1200" b="0" i="0" kern="1200" dirty="0" smtClean="0">
                <a:solidFill>
                  <a:schemeClr val="tx1"/>
                </a:solidFill>
                <a:effectLst/>
                <a:latin typeface="+mn-lt"/>
                <a:ea typeface="+mn-ea"/>
                <a:cs typeface="+mn-cs"/>
              </a:rPr>
              <a:t>changed code clone</a:t>
            </a:r>
            <a:r>
              <a:rPr kumimoji="1" lang="ja-JP" altLang="en-US" sz="1200" b="0" i="0" kern="1200" baseline="0" dirty="0" smtClean="0">
                <a:solidFill>
                  <a:schemeClr val="tx1"/>
                </a:solidFill>
                <a:effectLst/>
                <a:latin typeface="+mn-lt"/>
                <a:ea typeface="+mn-ea"/>
                <a:cs typeface="+mn-cs"/>
              </a:rPr>
              <a:t> </a:t>
            </a:r>
            <a:r>
              <a:rPr kumimoji="1" lang="ja-JP" altLang="en-US" sz="1200" b="0" i="0" kern="1200" dirty="0" smtClean="0">
                <a:solidFill>
                  <a:schemeClr val="tx1"/>
                </a:solidFill>
                <a:effectLst/>
                <a:latin typeface="+mn-lt"/>
                <a:ea typeface="+mn-ea"/>
                <a:cs typeface="+mn-cs"/>
              </a:rPr>
              <a:t>の変更情報を調べる必要があります</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32E237C-FF43-4902-ABC5-68AE6ECB9EF2}" type="slidenum">
              <a:rPr kumimoji="1" lang="ja-JP" altLang="en-US" smtClean="0"/>
              <a:t>2</a:t>
            </a:fld>
            <a:endParaRPr kumimoji="1" lang="ja-JP" altLang="en-US"/>
          </a:p>
        </p:txBody>
      </p:sp>
    </p:spTree>
    <p:extLst>
      <p:ext uri="{BB962C8B-B14F-4D97-AF65-F5344CB8AC3E}">
        <p14:creationId xmlns:p14="http://schemas.microsoft.com/office/powerpoint/2010/main" val="27218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Simultaneous modifications to the clone set should be done.</a:t>
            </a:r>
          </a:p>
          <a:p>
            <a:r>
              <a:rPr kumimoji="1" lang="en-US" altLang="ja-JP" dirty="0" smtClean="0"/>
              <a:t>Because inconsistent change has the danger of leaving bugs.</a:t>
            </a:r>
          </a:p>
          <a:p>
            <a:r>
              <a:rPr kumimoji="1" lang="en-US" altLang="ja-JP" dirty="0" smtClean="0"/>
              <a:t>However, it is difficult to manage and simultaneously modify code clones.</a:t>
            </a:r>
          </a:p>
          <a:p>
            <a:r>
              <a:rPr kumimoji="1" lang="en-US" altLang="ja-JP" dirty="0" smtClean="0"/>
              <a:t>For example, </a:t>
            </a:r>
            <a:r>
              <a:rPr lang="en-US" altLang="ja-JP" sz="1200" dirty="0" smtClean="0"/>
              <a:t>when a code clone in a clone set is modified, developers have to decide whether to modify the other code clones in the same clone set.</a:t>
            </a:r>
            <a:endParaRPr kumimoji="1" lang="en-US" altLang="ja-JP" sz="1200" dirty="0" smtClean="0"/>
          </a:p>
          <a:p>
            <a:endParaRPr kumimoji="1" lang="en-US" altLang="ja-JP" dirty="0" smtClean="0"/>
          </a:p>
          <a:p>
            <a:r>
              <a:rPr kumimoji="1" lang="en-US" altLang="ja-JP" dirty="0" smtClean="0"/>
              <a:t>Inconsistent change </a:t>
            </a:r>
            <a:r>
              <a:rPr kumimoji="1" lang="ja-JP" altLang="en-US" dirty="0" smtClean="0"/>
              <a:t>を防ぐために，メンテナンス時には同時修正をする必要があります．</a:t>
            </a:r>
            <a:endParaRPr kumimoji="1" lang="en-US" altLang="ja-JP" dirty="0" smtClean="0"/>
          </a:p>
          <a:p>
            <a:r>
              <a:rPr kumimoji="1" lang="ja-JP" altLang="en-US" dirty="0" smtClean="0"/>
              <a:t>例えば，</a:t>
            </a:r>
            <a:r>
              <a:rPr kumimoji="1" lang="en-US" altLang="ja-JP" dirty="0" smtClean="0"/>
              <a:t>1</a:t>
            </a:r>
            <a:r>
              <a:rPr kumimoji="1" lang="ja-JP" altLang="en-US" dirty="0" err="1" smtClean="0"/>
              <a:t>つの</a:t>
            </a:r>
            <a:r>
              <a:rPr kumimoji="1" lang="ja-JP" altLang="en-US" dirty="0" smtClean="0"/>
              <a:t>コードクローンが修正されるとき，他のコードクローンに同じ修正を行うかどうかを考える必要があります．</a:t>
            </a:r>
            <a:endParaRPr kumimoji="1" lang="en-US" altLang="ja-JP" dirty="0" smtClean="0"/>
          </a:p>
          <a:p>
            <a:endParaRPr kumimoji="1" lang="en-US" altLang="ja-JP" dirty="0" smtClean="0"/>
          </a:p>
          <a:p>
            <a:r>
              <a:rPr kumimoji="1" lang="en-US" altLang="ja-JP" dirty="0" err="1" smtClean="0"/>
              <a:t>Todo</a:t>
            </a:r>
            <a:r>
              <a:rPr kumimoji="1" lang="en-US" altLang="ja-JP" dirty="0" smtClean="0"/>
              <a:t>: </a:t>
            </a:r>
            <a:r>
              <a:rPr kumimoji="1" lang="ja-JP" altLang="en-US" dirty="0" smtClean="0"/>
              <a:t>図の変更</a:t>
            </a:r>
            <a:endParaRPr kumimoji="1" lang="en-US" altLang="ja-JP" dirty="0" smtClean="0"/>
          </a:p>
          <a:p>
            <a:endParaRPr kumimoji="1" lang="en-US" altLang="ja-JP" dirty="0" smtClean="0"/>
          </a:p>
          <a:p>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when one code clone is modified, making the same modification to another code clone requires complete knowledge of all its source code.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Inconsistent</a:t>
            </a:r>
            <a:r>
              <a:rPr kumimoji="1" lang="en-US" altLang="ja-JP" baseline="0" dirty="0" smtClean="0"/>
              <a:t> [</a:t>
            </a:r>
            <a:r>
              <a:rPr kumimoji="1" lang="en-US" altLang="ja-JP" sz="1200" b="0" i="0" kern="1200" dirty="0" err="1" smtClean="0">
                <a:solidFill>
                  <a:schemeClr val="tx1"/>
                </a:solidFill>
                <a:effectLst/>
                <a:latin typeface="+mn-lt"/>
                <a:ea typeface="+mn-ea"/>
                <a:cs typeface="+mn-cs"/>
              </a:rPr>
              <a:t>ìnkənsíst</a:t>
            </a:r>
            <a:r>
              <a:rPr kumimoji="1" lang="en-US" altLang="ja-JP" sz="1200" b="0" i="1" kern="1200" dirty="0" err="1" smtClean="0">
                <a:solidFill>
                  <a:schemeClr val="tx1"/>
                </a:solidFill>
                <a:effectLst/>
                <a:latin typeface="+mn-lt"/>
                <a:ea typeface="+mn-ea"/>
                <a:cs typeface="+mn-cs"/>
              </a:rPr>
              <a:t>ə</a:t>
            </a:r>
            <a:r>
              <a:rPr kumimoji="1" lang="en-US" altLang="ja-JP" sz="1200" b="0" i="0" kern="1200" dirty="0" err="1" smtClean="0">
                <a:solidFill>
                  <a:schemeClr val="tx1"/>
                </a:solidFill>
                <a:effectLst/>
                <a:latin typeface="+mn-lt"/>
                <a:ea typeface="+mn-ea"/>
                <a:cs typeface="+mn-cs"/>
              </a:rPr>
              <a:t>nt</a:t>
            </a:r>
            <a:r>
              <a:rPr kumimoji="1" lang="en-US" altLang="ja-JP"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Consistent [</a:t>
            </a:r>
            <a:r>
              <a:rPr kumimoji="1" lang="en-US" altLang="ja-JP" sz="1200" b="0" i="0" kern="1200" dirty="0" err="1" smtClean="0">
                <a:solidFill>
                  <a:schemeClr val="tx1"/>
                </a:solidFill>
                <a:effectLst/>
                <a:latin typeface="+mn-lt"/>
                <a:ea typeface="+mn-ea"/>
                <a:cs typeface="+mn-cs"/>
              </a:rPr>
              <a:t>kənsístənt</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Simultaneous</a:t>
            </a:r>
            <a:r>
              <a:rPr kumimoji="1" lang="en-US" altLang="ja-JP" sz="1200" b="0" i="0" kern="1200" baseline="0" dirty="0" smtClean="0">
                <a:solidFill>
                  <a:schemeClr val="tx1"/>
                </a:solidFill>
                <a:effectLst/>
                <a:latin typeface="+mn-lt"/>
                <a:ea typeface="+mn-ea"/>
                <a:cs typeface="+mn-cs"/>
              </a:rPr>
              <a:t> </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Sàiməltéiniəs</a:t>
            </a:r>
            <a:r>
              <a:rPr kumimoji="1" lang="en-US" altLang="ja-JP"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defect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developer</a:t>
            </a:r>
            <a:endParaRPr kumimoji="1" lang="en-US" altLang="ja-JP"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whether</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9B7D377-803A-4C4C-B4B2-C4FB5AEF9049}" type="slidenum">
              <a:rPr kumimoji="1" lang="ja-JP" altLang="en-US" smtClean="0"/>
              <a:t>3</a:t>
            </a:fld>
            <a:endParaRPr kumimoji="1" lang="ja-JP" altLang="en-US"/>
          </a:p>
        </p:txBody>
      </p:sp>
    </p:spTree>
    <p:extLst>
      <p:ext uri="{BB962C8B-B14F-4D97-AF65-F5344CB8AC3E}">
        <p14:creationId xmlns:p14="http://schemas.microsoft.com/office/powerpoint/2010/main" val="416780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Clone </a:t>
            </a:r>
            <a:r>
              <a:rPr lang="en-US" altLang="ja-JP" sz="1200" dirty="0" err="1" smtClean="0"/>
              <a:t>Notifier</a:t>
            </a:r>
            <a:r>
              <a:rPr lang="en-US" altLang="ja-JP" sz="1200" dirty="0" smtClean="0"/>
              <a:t> reports change information of the code clones between the two revisions of the source code.</a:t>
            </a:r>
            <a:endParaRPr kumimoji="1" lang="en-US" altLang="ja-JP" sz="1200" b="0" kern="1200" dirty="0" smtClean="0">
              <a:solidFill>
                <a:schemeClr val="tx1"/>
              </a:solidFill>
              <a:effectLst/>
              <a:latin typeface="+mn-lt"/>
              <a:ea typeface="+mn-ea"/>
              <a:cs typeface="+mn-cs"/>
            </a:endParaRPr>
          </a:p>
          <a:p>
            <a:r>
              <a:rPr lang="en-US" altLang="ja-JP" sz="1400" dirty="0" smtClean="0"/>
              <a:t>It sends a summary of the results via e-mail</a:t>
            </a:r>
            <a:r>
              <a:rPr lang="en-US" altLang="ja-JP" sz="1400" baseline="0" dirty="0" smtClean="0"/>
              <a:t> a</a:t>
            </a:r>
            <a:r>
              <a:rPr lang="en-US" altLang="ja-JP" sz="1200" dirty="0" smtClean="0"/>
              <a:t>nd generates the</a:t>
            </a:r>
            <a:r>
              <a:rPr lang="en-US" altLang="ja-JP" sz="1200" baseline="0" dirty="0" smtClean="0"/>
              <a:t> HTML files</a:t>
            </a:r>
            <a:r>
              <a:rPr lang="en-US" altLang="ja-JP"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It </a:t>
            </a:r>
            <a:r>
              <a:rPr lang="en-US" altLang="ja-JP" sz="1200" dirty="0" smtClean="0"/>
              <a:t>have been developed</a:t>
            </a:r>
            <a:r>
              <a:rPr lang="ja-JP" altLang="en-US" sz="1200" baseline="0" dirty="0" smtClean="0"/>
              <a:t> </a:t>
            </a:r>
            <a:r>
              <a:rPr lang="en-US" altLang="ja-JP" sz="1200" baseline="0" dirty="0" smtClean="0"/>
              <a:t>and </a:t>
            </a:r>
            <a:r>
              <a:rPr lang="en-US" altLang="ja-JP" sz="1200" dirty="0" smtClean="0"/>
              <a:t>improved by our </a:t>
            </a:r>
            <a:r>
              <a:rPr lang="en-US" altLang="ja-JP" sz="1200" dirty="0" smtClean="0"/>
              <a:t>group for several years.</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en-US" altLang="ja-JP" dirty="0" smtClean="0"/>
              <a:t>Clone </a:t>
            </a:r>
            <a:r>
              <a:rPr kumimoji="1" lang="en-US" altLang="ja-JP" dirty="0" err="1" smtClean="0"/>
              <a:t>Notifier</a:t>
            </a:r>
            <a:r>
              <a:rPr kumimoji="1" lang="en-US" altLang="ja-JP" dirty="0" smtClean="0"/>
              <a:t> </a:t>
            </a:r>
            <a:r>
              <a:rPr kumimoji="1" lang="ja-JP" altLang="en-US" dirty="0" smtClean="0"/>
              <a:t>は２バージョン間のコードクローン変更情報を報告します．</a:t>
            </a:r>
            <a:endParaRPr kumimoji="1" lang="en-US" altLang="ja-JP" dirty="0" smtClean="0"/>
          </a:p>
          <a:p>
            <a:r>
              <a:rPr kumimoji="1" lang="en-US" altLang="ja-JP" dirty="0" smtClean="0"/>
              <a:t>Clone </a:t>
            </a:r>
            <a:r>
              <a:rPr kumimoji="1" lang="en-US" altLang="ja-JP" dirty="0" err="1" smtClean="0"/>
              <a:t>Notifier</a:t>
            </a:r>
            <a:r>
              <a:rPr kumimoji="1" lang="ja-JP" altLang="en-US" dirty="0" smtClean="0"/>
              <a:t>は，</a:t>
            </a:r>
            <a:r>
              <a:rPr kumimoji="1" lang="en-US" altLang="ja-JP" dirty="0" smtClean="0"/>
              <a:t>2</a:t>
            </a:r>
            <a:r>
              <a:rPr kumimoji="1" lang="ja-JP" altLang="en-US" dirty="0" smtClean="0"/>
              <a:t>リビジョンのソースコードを解析，トラッキング，分類します．</a:t>
            </a:r>
            <a:endParaRPr kumimoji="1" lang="en-US" altLang="ja-JP" dirty="0" smtClean="0"/>
          </a:p>
          <a:p>
            <a:r>
              <a:rPr kumimoji="1" lang="en-US" altLang="ja-JP" dirty="0" smtClean="0"/>
              <a:t>Clone</a:t>
            </a:r>
            <a:r>
              <a:rPr kumimoji="1" lang="en-US" altLang="ja-JP" baseline="0" dirty="0" smtClean="0"/>
              <a:t> </a:t>
            </a:r>
            <a:r>
              <a:rPr kumimoji="1" lang="en-US" altLang="ja-JP" baseline="0" dirty="0" err="1" smtClean="0"/>
              <a:t>Notifier</a:t>
            </a:r>
            <a:r>
              <a:rPr kumimoji="1" lang="ja-JP" altLang="en-US" baseline="0" dirty="0" smtClean="0"/>
              <a:t>は，</a:t>
            </a:r>
            <a:r>
              <a:rPr kumimoji="1" lang="ja-JP" altLang="en-US" dirty="0" smtClean="0"/>
              <a:t>分類されたコードクローンの変更情報を開発者にレポートし，そして，</a:t>
            </a:r>
            <a:r>
              <a:rPr kumimoji="1" lang="en-US" altLang="ja-JP" dirty="0" smtClean="0"/>
              <a:t>HTML</a:t>
            </a:r>
            <a:r>
              <a:rPr kumimoji="1" lang="ja-JP" altLang="en-US" dirty="0" smtClean="0"/>
              <a:t>ファイルに詳細な結果を出力しでブラウザ上で検出できるようにします．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私たちのグループによって </a:t>
            </a:r>
            <a:r>
              <a:rPr kumimoji="1" lang="en-US" altLang="ja-JP" dirty="0" smtClean="0"/>
              <a:t>Clone </a:t>
            </a:r>
            <a:r>
              <a:rPr kumimoji="1" lang="en-US" altLang="ja-JP" dirty="0" err="1" smtClean="0"/>
              <a:t>Notifier</a:t>
            </a:r>
            <a:r>
              <a:rPr kumimoji="1" lang="en-US" altLang="ja-JP" dirty="0" smtClean="0"/>
              <a:t> </a:t>
            </a:r>
            <a:r>
              <a:rPr kumimoji="1" lang="ja-JP" altLang="en-US" dirty="0" smtClean="0"/>
              <a:t>は開発され，まだ開発改善を続けています．</a:t>
            </a:r>
            <a:endParaRPr kumimoji="1" lang="en-US" altLang="ja-JP" dirty="0" smtClean="0"/>
          </a:p>
          <a:p>
            <a:endParaRPr kumimoji="1" lang="en-US" altLang="ja-JP" sz="1200" b="0" kern="1200" dirty="0" smtClean="0">
              <a:solidFill>
                <a:schemeClr val="tx1"/>
              </a:solidFill>
              <a:effectLst/>
              <a:latin typeface="+mn-lt"/>
              <a:ea typeface="+mn-ea"/>
              <a:cs typeface="+mn-cs"/>
            </a:endParaRPr>
          </a:p>
          <a:p>
            <a:endParaRPr kumimoji="1" lang="en-US" altLang="ja-JP" sz="1200" b="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32E237C-FF43-4902-ABC5-68AE6ECB9EF2}" type="slidenum">
              <a:rPr kumimoji="1" lang="ja-JP" altLang="en-US" smtClean="0"/>
              <a:t>4</a:t>
            </a:fld>
            <a:endParaRPr kumimoji="1" lang="ja-JP" altLang="en-US"/>
          </a:p>
        </p:txBody>
      </p:sp>
    </p:spTree>
    <p:extLst>
      <p:ext uri="{BB962C8B-B14F-4D97-AF65-F5344CB8AC3E}">
        <p14:creationId xmlns:p14="http://schemas.microsoft.com/office/powerpoint/2010/main" val="341576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400" dirty="0" smtClean="0"/>
              <a:t>We have improved the way</a:t>
            </a:r>
            <a:r>
              <a:rPr lang="en-US" altLang="ja-JP" sz="2400" baseline="0" dirty="0" smtClean="0"/>
              <a:t> </a:t>
            </a:r>
            <a:r>
              <a:rPr lang="en-US" altLang="ja-JP" sz="2400" dirty="0" smtClean="0"/>
              <a:t>Clone </a:t>
            </a:r>
            <a:r>
              <a:rPr lang="en-US" altLang="ja-JP" sz="2400" dirty="0" err="1" smtClean="0"/>
              <a:t>Notifier</a:t>
            </a:r>
            <a:r>
              <a:rPr lang="en-US" altLang="ja-JP" sz="2400" dirty="0" smtClean="0"/>
              <a:t> classifies clone sets.</a:t>
            </a:r>
          </a:p>
          <a:p>
            <a:r>
              <a:rPr lang="en-US" altLang="ja-JP" sz="2400" dirty="0" smtClean="0"/>
              <a:t>The previous</a:t>
            </a:r>
            <a:r>
              <a:rPr lang="en-US" altLang="ja-JP" sz="2400" baseline="0" dirty="0" smtClean="0"/>
              <a:t> version of</a:t>
            </a:r>
            <a:r>
              <a:rPr lang="en-US" altLang="ja-JP" sz="2400" dirty="0" smtClean="0"/>
              <a:t> Clone </a:t>
            </a:r>
            <a:r>
              <a:rPr lang="en-US" altLang="ja-JP" sz="2400" dirty="0" err="1" smtClean="0"/>
              <a:t>Notifier</a:t>
            </a:r>
            <a:r>
              <a:rPr lang="en-US" altLang="ja-JP" sz="2400" dirty="0" smtClean="0"/>
              <a:t> classifies clone</a:t>
            </a:r>
            <a:r>
              <a:rPr lang="en-US" altLang="ja-JP" sz="2400" baseline="0" dirty="0" smtClean="0"/>
              <a:t> sets </a:t>
            </a:r>
            <a:r>
              <a:rPr lang="en-US" altLang="ja-JP" sz="2400" dirty="0" smtClean="0"/>
              <a:t>into four categories based on whether they exist in both versions and whether they are modified.</a:t>
            </a:r>
          </a:p>
          <a:p>
            <a:r>
              <a:rPr lang="en-US" altLang="ja-JP" sz="2400" dirty="0" smtClean="0"/>
              <a:t>In this study, we further classified changed clone sets.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The</a:t>
            </a:r>
            <a:r>
              <a:rPr lang="en-US" altLang="ja-JP" sz="2400" baseline="0" dirty="0" smtClean="0"/>
              <a:t> current version gives several labels for changed clone sets</a:t>
            </a:r>
            <a:r>
              <a:rPr lang="en-US" altLang="ja-JP" sz="2400" dirty="0" smtClean="0"/>
              <a:t>, including ‘inconsistent' and ‘consistent'.</a:t>
            </a:r>
            <a:endParaRPr lang="en-US" altLang="ja-JP" sz="2400" dirty="0" smtClean="0"/>
          </a:p>
          <a:p>
            <a:endParaRPr lang="en-US" altLang="ja-JP" sz="2400" dirty="0" smtClean="0"/>
          </a:p>
          <a:p>
            <a:r>
              <a:rPr lang="ja-JP" altLang="en-US" sz="2400" dirty="0" smtClean="0"/>
              <a:t>私は，</a:t>
            </a:r>
            <a:r>
              <a:rPr lang="en-US" altLang="ja-JP" sz="2400" dirty="0" smtClean="0"/>
              <a:t>Clone</a:t>
            </a:r>
            <a:r>
              <a:rPr lang="en-US" altLang="ja-JP" sz="2400" baseline="0" dirty="0" smtClean="0"/>
              <a:t> </a:t>
            </a:r>
            <a:r>
              <a:rPr lang="en-US" altLang="ja-JP" sz="2400" baseline="0" dirty="0" err="1" smtClean="0"/>
              <a:t>Notifier</a:t>
            </a:r>
            <a:r>
              <a:rPr lang="en-US" altLang="ja-JP" sz="2400" baseline="0" dirty="0" smtClean="0"/>
              <a:t> </a:t>
            </a:r>
            <a:r>
              <a:rPr lang="ja-JP" altLang="en-US" sz="2400" baseline="0" dirty="0" smtClean="0"/>
              <a:t>の</a:t>
            </a:r>
            <a:r>
              <a:rPr lang="ja-JP" altLang="en-US" sz="2400" dirty="0" smtClean="0"/>
              <a:t>クローンセットの分類を改善しました．</a:t>
            </a:r>
            <a:endParaRPr lang="en-US" altLang="ja-JP" sz="2400" dirty="0" smtClean="0"/>
          </a:p>
          <a:p>
            <a:r>
              <a:rPr lang="ja-JP" altLang="en-US" sz="2400" dirty="0" smtClean="0"/>
              <a:t>従来の </a:t>
            </a:r>
            <a:r>
              <a:rPr lang="en-US" altLang="ja-JP" sz="2400" dirty="0" smtClean="0"/>
              <a:t>Clone </a:t>
            </a:r>
            <a:r>
              <a:rPr lang="en-US" altLang="ja-JP" sz="2400" dirty="0" err="1" smtClean="0"/>
              <a:t>Notifier</a:t>
            </a:r>
            <a:r>
              <a:rPr lang="en-US" altLang="ja-JP" sz="2400" dirty="0" smtClean="0"/>
              <a:t> </a:t>
            </a:r>
            <a:r>
              <a:rPr lang="ja-JP" altLang="en-US" sz="2400" dirty="0" smtClean="0"/>
              <a:t>は　</a:t>
            </a:r>
            <a:r>
              <a:rPr lang="en-US" altLang="ja-JP" sz="2400" dirty="0" smtClean="0"/>
              <a:t>Stable, Changed, New, and Deleted</a:t>
            </a:r>
            <a:r>
              <a:rPr lang="ja-JP" altLang="en-US" sz="2400" dirty="0" smtClean="0"/>
              <a:t>　の４つに分類しました．</a:t>
            </a:r>
            <a:endParaRPr lang="en-US" altLang="ja-JP" sz="2400" dirty="0" smtClean="0"/>
          </a:p>
          <a:p>
            <a:r>
              <a:rPr lang="en-US" altLang="ja-JP" sz="2400" dirty="0" smtClean="0"/>
              <a:t>2</a:t>
            </a:r>
            <a:r>
              <a:rPr lang="ja-JP" altLang="en-US" sz="2400" dirty="0" smtClean="0"/>
              <a:t>バージョン両方で検出されているかどうかと，修正有無です．</a:t>
            </a:r>
            <a:endParaRPr lang="en-US" altLang="ja-JP" sz="2400" dirty="0" smtClean="0"/>
          </a:p>
          <a:p>
            <a:r>
              <a:rPr lang="ja-JP" altLang="en-US" sz="2400" dirty="0" smtClean="0"/>
              <a:t>本研究では，</a:t>
            </a:r>
            <a:r>
              <a:rPr lang="en-US" altLang="ja-JP" sz="2400" dirty="0" smtClean="0"/>
              <a:t>’inconsistent change’ </a:t>
            </a:r>
            <a:r>
              <a:rPr lang="ja-JP" altLang="en-US" sz="2400" dirty="0" smtClean="0"/>
              <a:t>と </a:t>
            </a:r>
            <a:r>
              <a:rPr lang="en-US" altLang="ja-JP" sz="2400" dirty="0" smtClean="0"/>
              <a:t>’consistent</a:t>
            </a:r>
            <a:r>
              <a:rPr lang="en-US" altLang="ja-JP" sz="2400" baseline="0" dirty="0" smtClean="0"/>
              <a:t>’ </a:t>
            </a:r>
            <a:r>
              <a:rPr lang="ja-JP" altLang="en-US" sz="2400" baseline="0" dirty="0" smtClean="0"/>
              <a:t>を含めたいくつかの</a:t>
            </a:r>
            <a:r>
              <a:rPr lang="ja-JP" altLang="en-US" sz="2000" dirty="0" smtClean="0"/>
              <a:t>修正ありの場合のコードクローンを分類しました．</a:t>
            </a:r>
            <a:endParaRPr lang="en-US" altLang="ja-JP" sz="2400" dirty="0" smtClean="0"/>
          </a:p>
          <a:p>
            <a:endParaRPr lang="en-US" altLang="ja-JP" sz="2400" dirty="0" smtClean="0"/>
          </a:p>
        </p:txBody>
      </p:sp>
      <p:sp>
        <p:nvSpPr>
          <p:cNvPr id="4" name="スライド番号プレースホルダー 3"/>
          <p:cNvSpPr>
            <a:spLocks noGrp="1"/>
          </p:cNvSpPr>
          <p:nvPr>
            <p:ph type="sldNum" sz="quarter" idx="10"/>
          </p:nvPr>
        </p:nvSpPr>
        <p:spPr/>
        <p:txBody>
          <a:bodyPr/>
          <a:lstStyle/>
          <a:p>
            <a:fld id="{D9B7D377-803A-4C4C-B4B2-C4FB5AEF9049}" type="slidenum">
              <a:rPr kumimoji="1" lang="ja-JP" altLang="en-US" smtClean="0"/>
              <a:t>5</a:t>
            </a:fld>
            <a:endParaRPr kumimoji="1" lang="ja-JP" altLang="en-US"/>
          </a:p>
        </p:txBody>
      </p:sp>
    </p:spTree>
    <p:extLst>
      <p:ext uri="{BB962C8B-B14F-4D97-AF65-F5344CB8AC3E}">
        <p14:creationId xmlns:p14="http://schemas.microsoft.com/office/powerpoint/2010/main" val="73106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will introduce a usage example of Clone </a:t>
            </a:r>
            <a:r>
              <a:rPr kumimoji="1" lang="en-US" altLang="ja-JP" dirty="0" err="1" smtClean="0"/>
              <a:t>Notifier</a:t>
            </a:r>
            <a:r>
              <a:rPr kumimoji="1" lang="en-US" altLang="ja-JP" dirty="0" smtClean="0"/>
              <a:t>.</a:t>
            </a: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It sends </a:t>
            </a:r>
            <a:r>
              <a:rPr lang="en-US" altLang="ja-JP" sz="1200" dirty="0" smtClean="0"/>
              <a:t>a summary of the results via e-mail after the execution.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ここから，</a:t>
            </a:r>
            <a:r>
              <a:rPr kumimoji="1" lang="en-US" altLang="ja-JP" sz="1200" b="0" kern="1200" dirty="0" smtClean="0">
                <a:solidFill>
                  <a:schemeClr val="tx1"/>
                </a:solidFill>
                <a:effectLst/>
                <a:latin typeface="+mn-lt"/>
                <a:ea typeface="+mn-ea"/>
                <a:cs typeface="+mn-cs"/>
              </a:rPr>
              <a:t>Clone </a:t>
            </a:r>
            <a:r>
              <a:rPr kumimoji="1" lang="en-US" altLang="ja-JP" sz="1200" b="0" kern="1200" dirty="0" err="1" smtClean="0">
                <a:solidFill>
                  <a:schemeClr val="tx1"/>
                </a:solidFill>
                <a:effectLst/>
                <a:latin typeface="+mn-lt"/>
                <a:ea typeface="+mn-ea"/>
                <a:cs typeface="+mn-cs"/>
              </a:rPr>
              <a:t>Notifier</a:t>
            </a:r>
            <a:r>
              <a:rPr kumimoji="1" lang="ja-JP" altLang="en-US" sz="1200" b="0" kern="1200" dirty="0" smtClean="0">
                <a:solidFill>
                  <a:schemeClr val="tx1"/>
                </a:solidFill>
                <a:effectLst/>
                <a:latin typeface="+mn-lt"/>
                <a:ea typeface="+mn-ea"/>
                <a:cs typeface="+mn-cs"/>
              </a:rPr>
              <a:t>の使い方について説明します</a:t>
            </a: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Clone</a:t>
            </a:r>
            <a:r>
              <a:rPr kumimoji="1" lang="en-US" altLang="ja-JP" sz="1200" b="0" kern="1200" baseline="0" dirty="0" smtClean="0">
                <a:solidFill>
                  <a:schemeClr val="tx1"/>
                </a:solidFill>
                <a:effectLst/>
                <a:latin typeface="+mn-lt"/>
                <a:ea typeface="+mn-ea"/>
                <a:cs typeface="+mn-cs"/>
              </a:rPr>
              <a:t> </a:t>
            </a:r>
            <a:r>
              <a:rPr kumimoji="1" lang="en-US" altLang="ja-JP" sz="1200" b="0" kern="1200" baseline="0" dirty="0" err="1" smtClean="0">
                <a:solidFill>
                  <a:schemeClr val="tx1"/>
                </a:solidFill>
                <a:effectLst/>
                <a:latin typeface="+mn-lt"/>
                <a:ea typeface="+mn-ea"/>
                <a:cs typeface="+mn-cs"/>
              </a:rPr>
              <a:t>Notifier</a:t>
            </a:r>
            <a:r>
              <a:rPr kumimoji="1" lang="ja-JP" altLang="en-US" sz="1200" b="0" kern="1200" baseline="0" dirty="0" smtClean="0">
                <a:solidFill>
                  <a:schemeClr val="tx1"/>
                </a:solidFill>
                <a:effectLst/>
                <a:latin typeface="+mn-lt"/>
                <a:ea typeface="+mn-ea"/>
                <a:cs typeface="+mn-cs"/>
              </a:rPr>
              <a:t>の</a:t>
            </a:r>
            <a:r>
              <a:rPr kumimoji="1" lang="ja-JP" altLang="en-US" sz="1200" b="0" kern="1200" dirty="0" smtClean="0">
                <a:solidFill>
                  <a:schemeClr val="tx1"/>
                </a:solidFill>
                <a:effectLst/>
                <a:latin typeface="+mn-lt"/>
                <a:ea typeface="+mn-ea"/>
                <a:cs typeface="+mn-cs"/>
              </a:rPr>
              <a:t>実行が終わると、</a:t>
            </a:r>
            <a:r>
              <a:rPr kumimoji="1" lang="en-US" altLang="ja-JP" sz="1200" b="0" kern="1200" dirty="0" smtClean="0">
                <a:solidFill>
                  <a:schemeClr val="tx1"/>
                </a:solidFill>
                <a:effectLst/>
                <a:latin typeface="+mn-lt"/>
                <a:ea typeface="+mn-ea"/>
                <a:cs typeface="+mn-cs"/>
              </a:rPr>
              <a:t>Clone </a:t>
            </a:r>
            <a:r>
              <a:rPr kumimoji="1" lang="en-US" altLang="ja-JP" sz="1200" b="0" kern="1200" dirty="0" err="1" smtClean="0">
                <a:solidFill>
                  <a:schemeClr val="tx1"/>
                </a:solidFill>
                <a:effectLst/>
                <a:latin typeface="+mn-lt"/>
                <a:ea typeface="+mn-ea"/>
                <a:cs typeface="+mn-cs"/>
              </a:rPr>
              <a:t>Notifier</a:t>
            </a:r>
            <a:r>
              <a:rPr kumimoji="1" lang="en-US" altLang="ja-JP" sz="1200" b="0" kern="1200" dirty="0" smtClean="0">
                <a:solidFill>
                  <a:schemeClr val="tx1"/>
                </a:solidFill>
                <a:effectLst/>
                <a:latin typeface="+mn-lt"/>
                <a:ea typeface="+mn-ea"/>
                <a:cs typeface="+mn-cs"/>
              </a:rPr>
              <a:t> </a:t>
            </a:r>
            <a:r>
              <a:rPr kumimoji="1" lang="ja-JP" altLang="en-US" sz="1200" b="0" kern="1200" dirty="0" smtClean="0">
                <a:solidFill>
                  <a:schemeClr val="tx1"/>
                </a:solidFill>
                <a:effectLst/>
                <a:latin typeface="+mn-lt"/>
                <a:ea typeface="+mn-ea"/>
                <a:cs typeface="+mn-cs"/>
              </a:rPr>
              <a:t>は結果の概要が書かれたメールを送ります．</a:t>
            </a:r>
            <a:endParaRPr kumimoji="1" lang="en-US" altLang="ja-JP" sz="1200" b="0" kern="1200" dirty="0" smtClean="0">
              <a:solidFill>
                <a:schemeClr val="tx1"/>
              </a:solidFill>
              <a:effectLst/>
              <a:latin typeface="+mn-lt"/>
              <a:ea typeface="+mn-ea"/>
              <a:cs typeface="+mn-cs"/>
            </a:endParaRPr>
          </a:p>
          <a:p>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9B7D377-803A-4C4C-B4B2-C4FB5AEF9049}" type="slidenum">
              <a:rPr kumimoji="1" lang="ja-JP" altLang="en-US" smtClean="0"/>
              <a:t>6</a:t>
            </a:fld>
            <a:endParaRPr kumimoji="1" lang="ja-JP" altLang="en-US"/>
          </a:p>
        </p:txBody>
      </p:sp>
    </p:spTree>
    <p:extLst>
      <p:ext uri="{BB962C8B-B14F-4D97-AF65-F5344CB8AC3E}">
        <p14:creationId xmlns:p14="http://schemas.microsoft.com/office/powerpoint/2010/main" val="295224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kern="1200" dirty="0" smtClean="0">
                <a:solidFill>
                  <a:schemeClr val="tx1"/>
                </a:solidFill>
                <a:effectLst/>
                <a:latin typeface="+mn-lt"/>
                <a:ea typeface="+mn-ea"/>
                <a:cs typeface="+mn-cs"/>
              </a:rPr>
              <a:t>In this email, developers can see that one changed clone set has been identified by Clone </a:t>
            </a:r>
            <a:r>
              <a:rPr kumimoji="1" lang="en-US" altLang="ja-JP" sz="1200" b="0" kern="1200" dirty="0" err="1" smtClean="0">
                <a:solidFill>
                  <a:schemeClr val="tx1"/>
                </a:solidFill>
                <a:effectLst/>
                <a:latin typeface="+mn-lt"/>
                <a:ea typeface="+mn-ea"/>
                <a:cs typeface="+mn-cs"/>
              </a:rPr>
              <a:t>Notifier</a:t>
            </a:r>
            <a:r>
              <a:rPr kumimoji="1" lang="en-US" altLang="ja-JP" sz="1200" b="0" kern="1200" dirty="0" smtClean="0">
                <a:solidFill>
                  <a:schemeClr val="tx1"/>
                </a:solidFill>
                <a:effectLst/>
                <a:latin typeface="+mn-lt"/>
                <a:ea typeface="+mn-ea"/>
                <a:cs typeface="+mn-cs"/>
              </a:rPr>
              <a:t>.</a:t>
            </a:r>
          </a:p>
          <a:p>
            <a:r>
              <a:rPr kumimoji="1" lang="en-US" altLang="ja-JP" sz="1200" b="0" kern="1200" dirty="0" smtClean="0">
                <a:solidFill>
                  <a:schemeClr val="tx1"/>
                </a:solidFill>
                <a:effectLst/>
                <a:latin typeface="+mn-lt"/>
                <a:ea typeface="+mn-ea"/>
                <a:cs typeface="+mn-cs"/>
              </a:rPr>
              <a:t>They can check the detailed information of this clone set by clicking the URL in the email.</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このメールによると、</a:t>
            </a:r>
            <a:r>
              <a:rPr kumimoji="1" lang="en-US" altLang="ja-JP" sz="1200" b="0" kern="1200" dirty="0" smtClean="0">
                <a:solidFill>
                  <a:schemeClr val="tx1"/>
                </a:solidFill>
                <a:effectLst/>
                <a:latin typeface="+mn-lt"/>
                <a:ea typeface="+mn-ea"/>
                <a:cs typeface="+mn-cs"/>
              </a:rPr>
              <a:t>1</a:t>
            </a:r>
            <a:r>
              <a:rPr kumimoji="1" lang="ja-JP" altLang="en-US" sz="1200" b="0" kern="1200" dirty="0" smtClean="0">
                <a:solidFill>
                  <a:schemeClr val="tx1"/>
                </a:solidFill>
                <a:effectLst/>
                <a:latin typeface="+mn-lt"/>
                <a:ea typeface="+mn-ea"/>
                <a:cs typeface="+mn-cs"/>
              </a:rPr>
              <a:t>つの </a:t>
            </a:r>
            <a:r>
              <a:rPr kumimoji="1" lang="en-US" altLang="ja-JP" sz="1200" b="0" kern="1200" dirty="0" smtClean="0">
                <a:solidFill>
                  <a:schemeClr val="tx1"/>
                </a:solidFill>
                <a:effectLst/>
                <a:latin typeface="+mn-lt"/>
                <a:ea typeface="+mn-ea"/>
                <a:cs typeface="+mn-cs"/>
              </a:rPr>
              <a:t>inconsistent changed clone set </a:t>
            </a:r>
            <a:r>
              <a:rPr kumimoji="1" lang="ja-JP" altLang="en-US" sz="1200" b="0" kern="1200" dirty="0" err="1" smtClean="0">
                <a:solidFill>
                  <a:schemeClr val="tx1"/>
                </a:solidFill>
                <a:effectLst/>
                <a:latin typeface="+mn-lt"/>
                <a:ea typeface="+mn-ea"/>
                <a:cs typeface="+mn-cs"/>
              </a:rPr>
              <a:t>が検</a:t>
            </a:r>
            <a:r>
              <a:rPr kumimoji="1" lang="ja-JP" altLang="en-US" sz="1200" b="0" kern="1200" dirty="0" smtClean="0">
                <a:solidFill>
                  <a:schemeClr val="tx1"/>
                </a:solidFill>
                <a:effectLst/>
                <a:latin typeface="+mn-lt"/>
                <a:ea typeface="+mn-ea"/>
                <a:cs typeface="+mn-cs"/>
              </a:rPr>
              <a:t>出されています。</a:t>
            </a: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コードクローンに欠陥が残っていないかを調査するために、メールに書かれている</a:t>
            </a:r>
            <a:r>
              <a:rPr kumimoji="1" lang="en-US" altLang="ja-JP" sz="1200" b="0" kern="1200" dirty="0" smtClean="0">
                <a:solidFill>
                  <a:schemeClr val="tx1"/>
                </a:solidFill>
                <a:effectLst/>
                <a:latin typeface="+mn-lt"/>
                <a:ea typeface="+mn-ea"/>
                <a:cs typeface="+mn-cs"/>
              </a:rPr>
              <a:t>URL</a:t>
            </a:r>
            <a:r>
              <a:rPr kumimoji="1" lang="ja-JP" altLang="en-US" sz="1200" b="0" kern="1200" dirty="0" smtClean="0">
                <a:solidFill>
                  <a:schemeClr val="tx1"/>
                </a:solidFill>
                <a:effectLst/>
                <a:latin typeface="+mn-lt"/>
                <a:ea typeface="+mn-ea"/>
                <a:cs typeface="+mn-cs"/>
              </a:rPr>
              <a:t>にアクセスして結果を確認します。</a:t>
            </a:r>
            <a:endParaRPr kumimoji="1" lang="en-US" altLang="ja-JP" sz="1200" b="0" kern="1200" dirty="0" smtClean="0">
              <a:solidFill>
                <a:schemeClr val="tx1"/>
              </a:solidFill>
              <a:effectLst/>
              <a:latin typeface="+mn-lt"/>
              <a:ea typeface="+mn-ea"/>
              <a:cs typeface="+mn-cs"/>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9B7D377-803A-4C4C-B4B2-C4FB5AEF9049}" type="slidenum">
              <a:rPr kumimoji="1" lang="ja-JP" altLang="en-US" smtClean="0"/>
              <a:t>7</a:t>
            </a:fld>
            <a:endParaRPr kumimoji="1" lang="ja-JP" altLang="en-US"/>
          </a:p>
        </p:txBody>
      </p:sp>
    </p:spTree>
    <p:extLst>
      <p:ext uri="{BB962C8B-B14F-4D97-AF65-F5344CB8AC3E}">
        <p14:creationId xmlns:p14="http://schemas.microsoft.com/office/powerpoint/2010/main" val="18051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The clone set list page will appear, developers can check the detailed information</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in clone sets with this page.</a:t>
            </a:r>
            <a:r>
              <a:rPr kumimoji="1" lang="en-US" altLang="ja-JP" sz="1200" b="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In other words, they can check some pieces of information on this page.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They can also check the detailed information of the changed clone set with a label.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On this page, the inconsistent label was assigned to clone set 0 because this clone set contains one modified code clone and two stable code clones. </a:t>
            </a:r>
            <a:r>
              <a:rPr kumimoji="1" lang="en-US" altLang="ja-JP" sz="1200" b="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smtClean="0">
                <a:solidFill>
                  <a:schemeClr val="tx1"/>
                </a:solidFill>
                <a:effectLst/>
                <a:latin typeface="+mn-lt"/>
                <a:ea typeface="+mn-ea"/>
                <a:cs typeface="+mn-cs"/>
              </a:rPr>
              <a:t>Developers can confirm the modifications that were applied to the modified code clone by clicking on the code clone ID.</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クローンセットページでは、クローンセットごとに、コードクローンの変更情報を見ることができます。</a:t>
            </a: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その情報とは、そのコードクローンが、変更されているか、どのファイルに含まれているか、ソースコード中の何行目にあるか、です。</a:t>
            </a: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さらに詳しく、どのような変更が行われたかを直に確認したい場合は、コードクローン</a:t>
            </a:r>
            <a:r>
              <a:rPr kumimoji="1" lang="en-US" altLang="ja-JP" sz="1200" b="0" kern="1200" dirty="0" smtClean="0">
                <a:solidFill>
                  <a:schemeClr val="tx1"/>
                </a:solidFill>
                <a:effectLst/>
                <a:latin typeface="+mn-lt"/>
                <a:ea typeface="+mn-ea"/>
                <a:cs typeface="+mn-cs"/>
              </a:rPr>
              <a:t>ID</a:t>
            </a:r>
            <a:r>
              <a:rPr kumimoji="1" lang="ja-JP" altLang="en-US" sz="1200" b="0" kern="1200" dirty="0" smtClean="0">
                <a:solidFill>
                  <a:schemeClr val="tx1"/>
                </a:solidFill>
                <a:effectLst/>
                <a:latin typeface="+mn-lt"/>
                <a:ea typeface="+mn-ea"/>
                <a:cs typeface="+mn-cs"/>
              </a:rPr>
              <a:t>をクリックします。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・ホームページからアクセスした先では、クローンセットの詳細を確認できる</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・書くクローンセットのコードクローン情報（修正有無、場所）が書かれている</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・コードクローン</a:t>
            </a:r>
            <a:r>
              <a:rPr kumimoji="1" lang="en-US" altLang="ja-JP" sz="1200" b="0" i="0" kern="1200" dirty="0" smtClean="0">
                <a:solidFill>
                  <a:schemeClr val="tx1"/>
                </a:solidFill>
                <a:effectLst/>
                <a:latin typeface="+mn-lt"/>
                <a:ea typeface="+mn-ea"/>
                <a:cs typeface="+mn-cs"/>
              </a:rPr>
              <a:t>ID</a:t>
            </a:r>
            <a:r>
              <a:rPr kumimoji="1" lang="ja-JP" altLang="en-US" sz="1200" b="0" i="0" kern="1200" dirty="0" smtClean="0">
                <a:solidFill>
                  <a:schemeClr val="tx1"/>
                </a:solidFill>
                <a:effectLst/>
                <a:latin typeface="+mn-lt"/>
                <a:ea typeface="+mn-ea"/>
                <a:cs typeface="+mn-cs"/>
              </a:rPr>
              <a:t>をクリックしたら、そのコードクローンのソースコードを確認できる</a:t>
            </a:r>
            <a:endParaRPr kumimoji="1" lang="en-US" altLang="ja-JP" sz="1200" b="0" i="0" kern="1200" dirty="0" smtClean="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32E237C-FF43-4902-ABC5-68AE6ECB9EF2}" type="slidenum">
              <a:rPr kumimoji="1" lang="ja-JP" altLang="en-US" smtClean="0"/>
              <a:t>8</a:t>
            </a:fld>
            <a:endParaRPr kumimoji="1" lang="ja-JP" altLang="en-US"/>
          </a:p>
        </p:txBody>
      </p:sp>
    </p:spTree>
    <p:extLst>
      <p:ext uri="{BB962C8B-B14F-4D97-AF65-F5344CB8AC3E}">
        <p14:creationId xmlns:p14="http://schemas.microsoft.com/office/powerpoint/2010/main" val="424609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kern="1200" dirty="0" smtClean="0">
                <a:solidFill>
                  <a:schemeClr val="tx1"/>
                </a:solidFill>
                <a:effectLst/>
                <a:latin typeface="+mn-lt"/>
                <a:ea typeface="+mn-ea"/>
                <a:cs typeface="+mn-cs"/>
              </a:rPr>
              <a:t>After clicking on the code</a:t>
            </a:r>
            <a:r>
              <a:rPr kumimoji="1" lang="en-US" altLang="ja-JP" sz="1200" b="0" kern="1200" baseline="0" dirty="0" smtClean="0">
                <a:solidFill>
                  <a:schemeClr val="tx1"/>
                </a:solidFill>
                <a:effectLst/>
                <a:latin typeface="+mn-lt"/>
                <a:ea typeface="+mn-ea"/>
                <a:cs typeface="+mn-cs"/>
              </a:rPr>
              <a:t> c</a:t>
            </a:r>
            <a:r>
              <a:rPr kumimoji="1" lang="en-US" altLang="ja-JP" sz="1200" b="0" kern="1200" dirty="0" smtClean="0">
                <a:solidFill>
                  <a:schemeClr val="tx1"/>
                </a:solidFill>
                <a:effectLst/>
                <a:latin typeface="+mn-lt"/>
                <a:ea typeface="+mn-ea"/>
                <a:cs typeface="+mn-cs"/>
              </a:rPr>
              <a:t>lone ID,</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the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source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code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page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will appear.</a:t>
            </a:r>
          </a:p>
          <a:p>
            <a:r>
              <a:rPr kumimoji="1" lang="en-US" altLang="ja-JP" sz="1200" b="0" kern="1200" dirty="0" smtClean="0">
                <a:solidFill>
                  <a:schemeClr val="tx1"/>
                </a:solidFill>
                <a:effectLst/>
                <a:latin typeface="+mn-lt"/>
                <a:ea typeface="+mn-ea"/>
                <a:cs typeface="+mn-cs"/>
              </a:rPr>
              <a:t>This page shows the source code that contains the code clone.</a:t>
            </a:r>
          </a:p>
          <a:p>
            <a:r>
              <a:rPr kumimoji="1" lang="en-US" altLang="ja-JP" sz="1200" b="0" kern="1200" dirty="0" smtClean="0">
                <a:solidFill>
                  <a:schemeClr val="tx1"/>
                </a:solidFill>
                <a:effectLst/>
                <a:latin typeface="+mn-lt"/>
                <a:ea typeface="+mn-ea"/>
                <a:cs typeface="+mn-cs"/>
              </a:rPr>
              <a:t>The changes between the two </a:t>
            </a:r>
            <a:r>
              <a:rPr kumimoji="1" lang="en-US" altLang="ja-JP" sz="1200" b="0" kern="1200" dirty="0" smtClean="0">
                <a:solidFill>
                  <a:schemeClr val="tx1"/>
                </a:solidFill>
                <a:effectLst/>
                <a:latin typeface="+mn-lt"/>
                <a:ea typeface="+mn-ea"/>
                <a:cs typeface="+mn-cs"/>
              </a:rPr>
              <a:t>revisions</a:t>
            </a:r>
            <a:r>
              <a:rPr kumimoji="1" lang="en-US" altLang="ja-JP" sz="1200" b="0" kern="1200" dirty="0" smtClean="0">
                <a:solidFill>
                  <a:schemeClr val="tx1"/>
                </a:solidFill>
                <a:effectLst/>
                <a:latin typeface="+mn-lt"/>
                <a:ea typeface="+mn-ea"/>
                <a:cs typeface="+mn-cs"/>
              </a:rPr>
              <a:t> are displayed in a diff format.</a:t>
            </a:r>
          </a:p>
          <a:p>
            <a:r>
              <a:rPr kumimoji="1" lang="en-US" altLang="ja-JP" sz="1200" b="0" kern="1200" dirty="0" smtClean="0">
                <a:solidFill>
                  <a:schemeClr val="tx1"/>
                </a:solidFill>
                <a:effectLst/>
                <a:latin typeface="+mn-lt"/>
                <a:ea typeface="+mn-ea"/>
                <a:cs typeface="+mn-cs"/>
              </a:rPr>
              <a:t>Before modifying stable code clones in the clone sets with inconsistent labels, it is highly recommended to compare the stable and the modified code clones because inconsistent modifications to these clone sets might be applied on purpose. </a:t>
            </a:r>
          </a:p>
          <a:p>
            <a:r>
              <a:rPr kumimoji="1" lang="en-US" altLang="ja-JP" sz="1200" b="0" kern="1200" dirty="0" smtClean="0">
                <a:solidFill>
                  <a:schemeClr val="tx1"/>
                </a:solidFill>
                <a:effectLst/>
                <a:latin typeface="+mn-lt"/>
                <a:ea typeface="+mn-ea"/>
                <a:cs typeface="+mn-cs"/>
              </a:rPr>
              <a:t>In the case of clone set 0, a conditional branch was deleted and the conditional statement was negatively changed to the modified code clone.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Moreover, the conditional branch in the stable code clone is similar to the deleted parts in the  modified code clone.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Therefore, developers can confirm the same modification of the modified code</a:t>
            </a:r>
            <a:r>
              <a:rPr kumimoji="1" lang="en-US" altLang="ja-JP" sz="1200" b="0" kern="1200" baseline="0" dirty="0" smtClean="0">
                <a:solidFill>
                  <a:schemeClr val="tx1"/>
                </a:solidFill>
                <a:effectLst/>
                <a:latin typeface="+mn-lt"/>
                <a:ea typeface="+mn-ea"/>
                <a:cs typeface="+mn-cs"/>
              </a:rPr>
              <a:t> </a:t>
            </a:r>
            <a:r>
              <a:rPr kumimoji="1" lang="en-US" altLang="ja-JP" sz="1200" b="0" kern="1200" dirty="0" smtClean="0">
                <a:solidFill>
                  <a:schemeClr val="tx1"/>
                </a:solidFill>
                <a:effectLst/>
                <a:latin typeface="+mn-lt"/>
                <a:ea typeface="+mn-ea"/>
                <a:cs typeface="+mn-cs"/>
              </a:rPr>
              <a:t>clone.</a:t>
            </a: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ソースコードページでは、ソースコード中のコードクローンがある箇所を表示します。もし、変更が加えられていたら、変更部分に色がつきます。</a:t>
            </a:r>
            <a:br>
              <a:rPr kumimoji="1" lang="ja-JP" altLang="en-US" sz="1200" b="0" kern="1200" dirty="0" smtClean="0">
                <a:solidFill>
                  <a:schemeClr val="tx1"/>
                </a:solidFill>
                <a:effectLst/>
                <a:latin typeface="+mn-lt"/>
                <a:ea typeface="+mn-ea"/>
                <a:cs typeface="+mn-cs"/>
              </a:rPr>
            </a:br>
            <a:r>
              <a:rPr kumimoji="1" lang="en-US" altLang="ja-JP" sz="1200" b="0" kern="1200" dirty="0" smtClean="0">
                <a:solidFill>
                  <a:schemeClr val="tx1"/>
                </a:solidFill>
                <a:effectLst/>
                <a:latin typeface="+mn-lt"/>
                <a:ea typeface="+mn-ea"/>
                <a:cs typeface="+mn-cs"/>
              </a:rPr>
              <a:t>stable code clone </a:t>
            </a:r>
            <a:r>
              <a:rPr kumimoji="1" lang="ja-JP" altLang="en-US" sz="1200" b="0" kern="1200" dirty="0" smtClean="0">
                <a:solidFill>
                  <a:schemeClr val="tx1"/>
                </a:solidFill>
                <a:effectLst/>
                <a:latin typeface="+mn-lt"/>
                <a:ea typeface="+mn-ea"/>
                <a:cs typeface="+mn-cs"/>
              </a:rPr>
              <a:t>に修正を加える前に、</a:t>
            </a:r>
            <a:r>
              <a:rPr kumimoji="1" lang="en-US" altLang="ja-JP" sz="1200" b="0" kern="1200" dirty="0" smtClean="0">
                <a:solidFill>
                  <a:schemeClr val="tx1"/>
                </a:solidFill>
                <a:effectLst/>
                <a:latin typeface="+mn-lt"/>
                <a:ea typeface="+mn-ea"/>
                <a:cs typeface="+mn-cs"/>
              </a:rPr>
              <a:t>stable code clone </a:t>
            </a:r>
            <a:r>
              <a:rPr kumimoji="1" lang="ja-JP" altLang="en-US" sz="1200" b="0" kern="1200" dirty="0" smtClean="0">
                <a:solidFill>
                  <a:schemeClr val="tx1"/>
                </a:solidFill>
                <a:effectLst/>
                <a:latin typeface="+mn-lt"/>
                <a:ea typeface="+mn-ea"/>
                <a:cs typeface="+mn-cs"/>
              </a:rPr>
              <a:t>と、</a:t>
            </a:r>
            <a:r>
              <a:rPr kumimoji="1" lang="en-US" altLang="ja-JP" sz="1200" b="0" kern="1200" dirty="0" smtClean="0">
                <a:solidFill>
                  <a:schemeClr val="tx1"/>
                </a:solidFill>
                <a:effectLst/>
                <a:latin typeface="+mn-lt"/>
                <a:ea typeface="+mn-ea"/>
                <a:cs typeface="+mn-cs"/>
              </a:rPr>
              <a:t>modified code clone </a:t>
            </a:r>
            <a:r>
              <a:rPr kumimoji="1" lang="ja-JP" altLang="en-US" sz="1200" b="0" kern="1200" dirty="0" smtClean="0">
                <a:solidFill>
                  <a:schemeClr val="tx1"/>
                </a:solidFill>
                <a:effectLst/>
                <a:latin typeface="+mn-lt"/>
                <a:ea typeface="+mn-ea"/>
                <a:cs typeface="+mn-cs"/>
              </a:rPr>
              <a:t>を同時に表示して見比べることをお勧めします。その理由は、意図的に変更を加えていないかもしれないからです。この例では、 </a:t>
            </a:r>
            <a:r>
              <a:rPr kumimoji="1" lang="en-US" altLang="ja-JP" sz="1200" b="0" kern="1200" dirty="0" smtClean="0">
                <a:solidFill>
                  <a:schemeClr val="tx1"/>
                </a:solidFill>
                <a:effectLst/>
                <a:latin typeface="+mn-lt"/>
                <a:ea typeface="+mn-ea"/>
                <a:cs typeface="+mn-cs"/>
              </a:rPr>
              <a:t>modified code clone </a:t>
            </a:r>
            <a:r>
              <a:rPr kumimoji="1" lang="ja-JP" altLang="en-US" sz="1200" b="0" kern="1200" dirty="0" smtClean="0">
                <a:solidFill>
                  <a:schemeClr val="tx1"/>
                </a:solidFill>
                <a:effectLst/>
                <a:latin typeface="+mn-lt"/>
                <a:ea typeface="+mn-ea"/>
                <a:cs typeface="+mn-cs"/>
              </a:rPr>
              <a:t>は、条件分岐が削除され、条件文を否定形に変更されています。</a:t>
            </a:r>
            <a:r>
              <a:rPr kumimoji="1" lang="en-US" altLang="ja-JP" sz="1200" b="0" kern="1200" dirty="0" smtClean="0">
                <a:solidFill>
                  <a:schemeClr val="tx1"/>
                </a:solidFill>
                <a:effectLst/>
                <a:latin typeface="+mn-lt"/>
                <a:ea typeface="+mn-ea"/>
                <a:cs typeface="+mn-cs"/>
              </a:rPr>
              <a:t>stable code clone </a:t>
            </a:r>
            <a:r>
              <a:rPr kumimoji="1" lang="ja-JP" altLang="en-US" sz="1200" b="0" kern="1200" dirty="0" smtClean="0">
                <a:solidFill>
                  <a:schemeClr val="tx1"/>
                </a:solidFill>
                <a:effectLst/>
                <a:latin typeface="+mn-lt"/>
                <a:ea typeface="+mn-ea"/>
                <a:cs typeface="+mn-cs"/>
              </a:rPr>
              <a:t>の条件分岐は、 </a:t>
            </a:r>
            <a:r>
              <a:rPr kumimoji="1" lang="en-US" altLang="ja-JP" sz="1200" b="0" kern="1200" dirty="0" smtClean="0">
                <a:solidFill>
                  <a:schemeClr val="tx1"/>
                </a:solidFill>
                <a:effectLst/>
                <a:latin typeface="+mn-lt"/>
                <a:ea typeface="+mn-ea"/>
                <a:cs typeface="+mn-cs"/>
              </a:rPr>
              <a:t>modified code clone </a:t>
            </a:r>
            <a:r>
              <a:rPr kumimoji="1" lang="ja-JP" altLang="en-US" sz="1200" b="0" kern="1200" dirty="0" err="1" smtClean="0">
                <a:solidFill>
                  <a:schemeClr val="tx1"/>
                </a:solidFill>
                <a:effectLst/>
                <a:latin typeface="+mn-lt"/>
                <a:ea typeface="+mn-ea"/>
                <a:cs typeface="+mn-cs"/>
              </a:rPr>
              <a:t>で削</a:t>
            </a:r>
            <a:r>
              <a:rPr kumimoji="1" lang="ja-JP" altLang="en-US" sz="1200" b="0" kern="1200" dirty="0" smtClean="0">
                <a:solidFill>
                  <a:schemeClr val="tx1"/>
                </a:solidFill>
                <a:effectLst/>
                <a:latin typeface="+mn-lt"/>
                <a:ea typeface="+mn-ea"/>
                <a:cs typeface="+mn-cs"/>
              </a:rPr>
              <a:t>除された部分とほとんど一致します。そのため、</a:t>
            </a:r>
            <a:r>
              <a:rPr kumimoji="1" lang="en-US" altLang="ja-JP" sz="1200" b="0" kern="1200" dirty="0" smtClean="0">
                <a:solidFill>
                  <a:schemeClr val="tx1"/>
                </a:solidFill>
                <a:effectLst/>
                <a:latin typeface="+mn-lt"/>
                <a:ea typeface="+mn-ea"/>
                <a:cs typeface="+mn-cs"/>
              </a:rPr>
              <a:t>modified code clone </a:t>
            </a:r>
            <a:r>
              <a:rPr kumimoji="1" lang="ja-JP" altLang="en-US" sz="1200" b="0" kern="1200" dirty="0" smtClean="0">
                <a:solidFill>
                  <a:schemeClr val="tx1"/>
                </a:solidFill>
                <a:effectLst/>
                <a:latin typeface="+mn-lt"/>
                <a:ea typeface="+mn-ea"/>
                <a:cs typeface="+mn-cs"/>
              </a:rPr>
              <a:t>と同じような修正を行う必要があります。</a:t>
            </a:r>
          </a:p>
          <a:p>
            <a:endParaRPr kumimoji="1" lang="en-US" altLang="ja-JP" dirty="0" smtClean="0"/>
          </a:p>
          <a:p>
            <a:r>
              <a:rPr kumimoji="1" lang="ja-JP" altLang="en-US" dirty="0" smtClean="0"/>
              <a:t>・同時修正されていなかった例を確認できる</a:t>
            </a:r>
            <a:endParaRPr kumimoji="1" lang="en-US" altLang="ja-JP" dirty="0" smtClean="0"/>
          </a:p>
          <a:p>
            <a:r>
              <a:rPr kumimoji="1" lang="ja-JP" altLang="en-US" dirty="0" smtClean="0"/>
              <a:t>・これは、片方のみリファクタリングされていて、一方がリファクタリングされていなかった</a:t>
            </a:r>
            <a:endParaRPr kumimoji="1" lang="en-US" altLang="ja-JP" dirty="0" smtClean="0"/>
          </a:p>
          <a:p>
            <a:r>
              <a:rPr kumimoji="1" lang="ja-JP" altLang="en-US" dirty="0" smtClean="0"/>
              <a:t>・後から混乱しないように？コードクローンもリファクタリングしたほうがいい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32E237C-FF43-4902-ABC5-68AE6ECB9EF2}" type="slidenum">
              <a:rPr kumimoji="1" lang="ja-JP" altLang="en-US" smtClean="0"/>
              <a:t>9</a:t>
            </a:fld>
            <a:endParaRPr kumimoji="1" lang="ja-JP" altLang="en-US"/>
          </a:p>
        </p:txBody>
      </p:sp>
    </p:spTree>
    <p:extLst>
      <p:ext uri="{BB962C8B-B14F-4D97-AF65-F5344CB8AC3E}">
        <p14:creationId xmlns:p14="http://schemas.microsoft.com/office/powerpoint/2010/main" val="1333781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s-tokui/CloneNotifi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8619" y="1484313"/>
            <a:ext cx="8066762" cy="1470025"/>
          </a:xfrm>
        </p:spPr>
        <p:txBody>
          <a:bodyPr/>
          <a:lstStyle/>
          <a:p>
            <a:r>
              <a:rPr lang="en-US" altLang="ja-JP" sz="3600" dirty="0"/>
              <a:t>Clone </a:t>
            </a:r>
            <a:r>
              <a:rPr lang="en-US" altLang="ja-JP" sz="3600" dirty="0" err="1" smtClean="0"/>
              <a:t>Notifier</a:t>
            </a:r>
            <a:r>
              <a:rPr lang="en-US" altLang="ja-JP" sz="3600" dirty="0" smtClean="0"/>
              <a:t>:</a:t>
            </a:r>
            <a:r>
              <a:rPr lang="en-US" altLang="ja-JP" sz="3600" dirty="0"/>
              <a:t/>
            </a:r>
            <a:br>
              <a:rPr lang="en-US" altLang="ja-JP" sz="3600" dirty="0"/>
            </a:br>
            <a:r>
              <a:rPr lang="en-US" altLang="ja-JP" sz="3600" dirty="0"/>
              <a:t>Developing and Improving the System to Notify Changes of Code Clones</a:t>
            </a:r>
          </a:p>
        </p:txBody>
      </p:sp>
      <p:sp>
        <p:nvSpPr>
          <p:cNvPr id="4" name="正方形/長方形 3"/>
          <p:cNvSpPr/>
          <p:nvPr/>
        </p:nvSpPr>
        <p:spPr>
          <a:xfrm>
            <a:off x="1147219" y="3291840"/>
            <a:ext cx="1369169" cy="2124490"/>
          </a:xfrm>
          <a:prstGeom prst="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descr="https://sites.google.com/site/ejchoi710/_/rsrc/1459574560395/home/me.png?height=173&amp;width=200"/>
          <p:cNvPicPr>
            <a:picLocks noChangeAspect="1" noChangeArrowheads="1"/>
          </p:cNvPicPr>
          <p:nvPr/>
        </p:nvPicPr>
        <p:blipFill rotWithShape="1">
          <a:blip r:embed="rId3">
            <a:extLst>
              <a:ext uri="{28A0092B-C50C-407E-A947-70E740481C1C}">
                <a14:useLocalDpi xmlns:a14="http://schemas.microsoft.com/office/drawing/2010/main" val="0"/>
              </a:ext>
            </a:extLst>
          </a:blip>
          <a:srcRect l="14169" t="-2" r="19685" b="1051"/>
          <a:stretch/>
        </p:blipFill>
        <p:spPr bwMode="auto">
          <a:xfrm>
            <a:off x="5064528" y="3443765"/>
            <a:ext cx="1087120" cy="1406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8" descr="åç° åè£"/>
          <p:cNvPicPr>
            <a:picLocks noChangeAspect="1" noChangeArrowheads="1"/>
          </p:cNvPicPr>
          <p:nvPr/>
        </p:nvPicPr>
        <p:blipFill rotWithShape="1">
          <a:blip r:embed="rId4">
            <a:extLst>
              <a:ext uri="{28A0092B-C50C-407E-A947-70E740481C1C}">
                <a14:useLocalDpi xmlns:a14="http://schemas.microsoft.com/office/drawing/2010/main" val="0"/>
              </a:ext>
            </a:extLst>
          </a:blip>
          <a:srcRect l="7179" t="-1" r="5993" b="16674"/>
          <a:stretch/>
        </p:blipFill>
        <p:spPr bwMode="auto">
          <a:xfrm>
            <a:off x="3198612" y="3407835"/>
            <a:ext cx="1103377" cy="13997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5"/>
          <a:srcRect l="18264" r="22401" b="102"/>
          <a:stretch/>
        </p:blipFill>
        <p:spPr>
          <a:xfrm>
            <a:off x="6984321" y="3407835"/>
            <a:ext cx="1012262" cy="1420197"/>
          </a:xfrm>
          <a:prstGeom prst="rect">
            <a:avLst/>
          </a:prstGeom>
          <a:ln>
            <a:solidFill>
              <a:schemeClr val="tx1"/>
            </a:solidFill>
          </a:ln>
        </p:spPr>
      </p:pic>
      <p:pic>
        <p:nvPicPr>
          <p:cNvPr id="8" name="図 7"/>
          <p:cNvPicPr>
            <a:picLocks noChangeAspect="1"/>
          </p:cNvPicPr>
          <p:nvPr/>
        </p:nvPicPr>
        <p:blipFill rotWithShape="1">
          <a:blip r:embed="rId6">
            <a:extLst>
              <a:ext uri="{28A0092B-C50C-407E-A947-70E740481C1C}">
                <a14:useLocalDpi xmlns:a14="http://schemas.microsoft.com/office/drawing/2010/main" val="0"/>
              </a:ext>
            </a:extLst>
          </a:blip>
          <a:srcRect l="9618" r="8136" b="-306"/>
          <a:stretch/>
        </p:blipFill>
        <p:spPr>
          <a:xfrm>
            <a:off x="1273865" y="3398952"/>
            <a:ext cx="1169290" cy="1426019"/>
          </a:xfrm>
          <a:prstGeom prst="rect">
            <a:avLst/>
          </a:prstGeom>
          <a:ln>
            <a:solidFill>
              <a:schemeClr val="tx1"/>
            </a:solidFill>
          </a:ln>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8182" y="5552718"/>
            <a:ext cx="1204236" cy="911915"/>
          </a:xfrm>
          <a:prstGeom prst="rect">
            <a:avLst/>
          </a:prstGeom>
        </p:spPr>
      </p:pic>
      <p:sp>
        <p:nvSpPr>
          <p:cNvPr id="9" name="正方形/長方形 8"/>
          <p:cNvSpPr/>
          <p:nvPr/>
        </p:nvSpPr>
        <p:spPr>
          <a:xfrm>
            <a:off x="1432753" y="4806095"/>
            <a:ext cx="851515" cy="646331"/>
          </a:xfrm>
          <a:prstGeom prst="rect">
            <a:avLst/>
          </a:prstGeom>
        </p:spPr>
        <p:txBody>
          <a:bodyPr wrap="none">
            <a:spAutoFit/>
          </a:bodyPr>
          <a:lstStyle/>
          <a:p>
            <a:pPr algn="ctr"/>
            <a:r>
              <a:rPr lang="en-US" altLang="ja-JP" u="sng" dirty="0"/>
              <a:t>Shogo</a:t>
            </a:r>
          </a:p>
          <a:p>
            <a:pPr algn="ctr"/>
            <a:r>
              <a:rPr lang="en-US" altLang="ja-JP" u="sng" dirty="0" err="1"/>
              <a:t>Tokui</a:t>
            </a:r>
            <a:endParaRPr lang="ja-JP" altLang="en-US" dirty="0"/>
          </a:p>
        </p:txBody>
      </p:sp>
      <p:sp>
        <p:nvSpPr>
          <p:cNvPr id="10" name="正方形/長方形 9"/>
          <p:cNvSpPr/>
          <p:nvPr/>
        </p:nvSpPr>
        <p:spPr>
          <a:xfrm>
            <a:off x="5092563" y="4858963"/>
            <a:ext cx="1031051" cy="646331"/>
          </a:xfrm>
          <a:prstGeom prst="rect">
            <a:avLst/>
          </a:prstGeom>
        </p:spPr>
        <p:txBody>
          <a:bodyPr wrap="none">
            <a:spAutoFit/>
          </a:bodyPr>
          <a:lstStyle/>
          <a:p>
            <a:pPr algn="ctr"/>
            <a:r>
              <a:rPr lang="en-US" altLang="ja-JP" dirty="0"/>
              <a:t>Eunjong</a:t>
            </a:r>
          </a:p>
          <a:p>
            <a:pPr algn="ctr"/>
            <a:r>
              <a:rPr lang="en-US" altLang="ja-JP" dirty="0"/>
              <a:t>Choi</a:t>
            </a:r>
            <a:endParaRPr lang="ja-JP" altLang="en-US" dirty="0"/>
          </a:p>
        </p:txBody>
      </p:sp>
      <p:sp>
        <p:nvSpPr>
          <p:cNvPr id="11" name="正方形/長方形 10"/>
          <p:cNvSpPr/>
          <p:nvPr/>
        </p:nvSpPr>
        <p:spPr>
          <a:xfrm>
            <a:off x="3251766" y="4835359"/>
            <a:ext cx="997068" cy="646331"/>
          </a:xfrm>
          <a:prstGeom prst="rect">
            <a:avLst/>
          </a:prstGeom>
        </p:spPr>
        <p:txBody>
          <a:bodyPr wrap="none">
            <a:spAutoFit/>
          </a:bodyPr>
          <a:lstStyle/>
          <a:p>
            <a:pPr algn="ctr"/>
            <a:r>
              <a:rPr lang="en-US" altLang="ja-JP" dirty="0"/>
              <a:t>Norihiro</a:t>
            </a:r>
          </a:p>
          <a:p>
            <a:pPr algn="ctr"/>
            <a:r>
              <a:rPr lang="en-US" altLang="ja-JP" dirty="0"/>
              <a:t>Yoshida</a:t>
            </a:r>
            <a:endParaRPr lang="ja-JP" altLang="en-US" dirty="0"/>
          </a:p>
        </p:txBody>
      </p:sp>
      <p:sp>
        <p:nvSpPr>
          <p:cNvPr id="12" name="正方形/長方形 11"/>
          <p:cNvSpPr/>
          <p:nvPr/>
        </p:nvSpPr>
        <p:spPr>
          <a:xfrm>
            <a:off x="7006609" y="4819585"/>
            <a:ext cx="979755" cy="646331"/>
          </a:xfrm>
          <a:prstGeom prst="rect">
            <a:avLst/>
          </a:prstGeom>
        </p:spPr>
        <p:txBody>
          <a:bodyPr wrap="none">
            <a:spAutoFit/>
          </a:bodyPr>
          <a:lstStyle/>
          <a:p>
            <a:pPr algn="ctr"/>
            <a:r>
              <a:rPr lang="en-US" altLang="ja-JP" dirty="0"/>
              <a:t>Katsuro</a:t>
            </a:r>
          </a:p>
          <a:p>
            <a:pPr algn="ctr"/>
            <a:r>
              <a:rPr lang="en-US" altLang="ja-JP" dirty="0"/>
              <a:t>Inoue</a:t>
            </a:r>
            <a:endParaRPr lang="ja-JP" altLang="en-US" dirty="0"/>
          </a:p>
        </p:txBody>
      </p:sp>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0473" y="5400498"/>
            <a:ext cx="1195231" cy="1195231"/>
          </a:xfrm>
          <a:prstGeom prst="rect">
            <a:avLst/>
          </a:prstGeom>
        </p:spPr>
      </p:pic>
      <p:pic>
        <p:nvPicPr>
          <p:cNvPr id="15" name="図 14"/>
          <p:cNvPicPr>
            <a:picLocks noChangeAspect="1"/>
          </p:cNvPicPr>
          <p:nvPr/>
        </p:nvPicPr>
        <p:blipFill rotWithShape="1">
          <a:blip r:embed="rId9">
            <a:extLst>
              <a:ext uri="{28A0092B-C50C-407E-A947-70E740481C1C}">
                <a14:useLocalDpi xmlns:a14="http://schemas.microsoft.com/office/drawing/2010/main" val="0"/>
              </a:ext>
            </a:extLst>
          </a:blip>
          <a:srcRect l="26094" t="17128" r="24763" b="12930"/>
          <a:stretch/>
        </p:blipFill>
        <p:spPr>
          <a:xfrm>
            <a:off x="1453145" y="5441852"/>
            <a:ext cx="810730" cy="1153877"/>
          </a:xfrm>
          <a:prstGeom prst="rect">
            <a:avLst/>
          </a:prstGeom>
        </p:spPr>
      </p:pic>
      <p:pic>
        <p:nvPicPr>
          <p:cNvPr id="16" name="図 15"/>
          <p:cNvPicPr>
            <a:picLocks noChangeAspect="1"/>
          </p:cNvPicPr>
          <p:nvPr/>
        </p:nvPicPr>
        <p:blipFill rotWithShape="1">
          <a:blip r:embed="rId9">
            <a:extLst>
              <a:ext uri="{28A0092B-C50C-407E-A947-70E740481C1C}">
                <a14:useLocalDpi xmlns:a14="http://schemas.microsoft.com/office/drawing/2010/main" val="0"/>
              </a:ext>
            </a:extLst>
          </a:blip>
          <a:srcRect l="26094" t="17128" r="24763" b="12930"/>
          <a:stretch/>
        </p:blipFill>
        <p:spPr>
          <a:xfrm>
            <a:off x="7085087" y="5416330"/>
            <a:ext cx="810730" cy="1153877"/>
          </a:xfrm>
          <a:prstGeom prst="rect">
            <a:avLst/>
          </a:prstGeom>
        </p:spPr>
      </p:pic>
    </p:spTree>
    <p:extLst>
      <p:ext uri="{BB962C8B-B14F-4D97-AF65-F5344CB8AC3E}">
        <p14:creationId xmlns:p14="http://schemas.microsoft.com/office/powerpoint/2010/main" val="44583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Thank you for your attention!</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84" name="正方形/長方形 83"/>
          <p:cNvSpPr/>
          <p:nvPr/>
        </p:nvSpPr>
        <p:spPr>
          <a:xfrm>
            <a:off x="1198254" y="2563726"/>
            <a:ext cx="6736378" cy="58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hlinkClick r:id="rId3"/>
              </a:rPr>
              <a:t>https://</a:t>
            </a:r>
            <a:r>
              <a:rPr lang="en-US" altLang="ja-JP" sz="2800" dirty="0" smtClean="0">
                <a:hlinkClick r:id="rId3"/>
              </a:rPr>
              <a:t>github.com/s-tokui/CloneNotifier</a:t>
            </a:r>
            <a:endParaRPr kumimoji="1" lang="ja-JP" altLang="en-US" sz="2400" dirty="0">
              <a:solidFill>
                <a:schemeClr val="tx1"/>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889" y="3144414"/>
            <a:ext cx="3469108" cy="3469108"/>
          </a:xfrm>
          <a:prstGeom prst="rect">
            <a:avLst/>
          </a:prstGeom>
        </p:spPr>
      </p:pic>
      <p:sp>
        <p:nvSpPr>
          <p:cNvPr id="6" name="正方形/長方形 5"/>
          <p:cNvSpPr/>
          <p:nvPr/>
        </p:nvSpPr>
        <p:spPr>
          <a:xfrm>
            <a:off x="240677" y="1775788"/>
            <a:ext cx="8651532" cy="7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If you are interested, </a:t>
            </a:r>
            <a:br>
              <a:rPr kumimoji="1" lang="en-US" altLang="ja-JP" sz="2400" dirty="0" smtClean="0">
                <a:solidFill>
                  <a:schemeClr val="tx1"/>
                </a:solidFill>
              </a:rPr>
            </a:br>
            <a:r>
              <a:rPr kumimoji="1" lang="en-US" altLang="ja-JP" sz="2400" dirty="0" smtClean="0">
                <a:solidFill>
                  <a:schemeClr val="tx1"/>
                </a:solidFill>
              </a:rPr>
              <a:t>I want you to come to my tool demo tomorrow.</a:t>
            </a:r>
            <a:endParaRPr kumimoji="1" lang="ja-JP" altLang="en-US" sz="2400" dirty="0">
              <a:solidFill>
                <a:schemeClr val="tx1"/>
              </a:solidFill>
            </a:endParaRPr>
          </a:p>
        </p:txBody>
      </p:sp>
    </p:spTree>
    <p:extLst>
      <p:ext uri="{BB962C8B-B14F-4D97-AF65-F5344CB8AC3E}">
        <p14:creationId xmlns:p14="http://schemas.microsoft.com/office/powerpoint/2010/main" val="3130266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tool: </a:t>
            </a:r>
            <a:r>
              <a:rPr lang="en-US" altLang="ja-JP" dirty="0" err="1" smtClean="0"/>
              <a:t>CCEvovis</a:t>
            </a:r>
            <a:r>
              <a:rPr lang="en-US" altLang="ja-JP" dirty="0" smtClean="0"/>
              <a:t> [2]</a:t>
            </a:r>
            <a:endParaRPr kumimoji="1" lang="ja-JP" altLang="en-US" dirty="0"/>
          </a:p>
        </p:txBody>
      </p:sp>
      <p:sp>
        <p:nvSpPr>
          <p:cNvPr id="17" name="角丸四角形 16"/>
          <p:cNvSpPr/>
          <p:nvPr/>
        </p:nvSpPr>
        <p:spPr>
          <a:xfrm>
            <a:off x="840232" y="1557042"/>
            <a:ext cx="7569200" cy="4542691"/>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0" name="正方形/長方形 19"/>
          <p:cNvSpPr/>
          <p:nvPr/>
        </p:nvSpPr>
        <p:spPr>
          <a:xfrm>
            <a:off x="1759456" y="5759443"/>
            <a:ext cx="1845540" cy="338554"/>
          </a:xfrm>
          <a:prstGeom prst="rect">
            <a:avLst/>
          </a:prstGeom>
        </p:spPr>
        <p:txBody>
          <a:bodyPr wrap="square">
            <a:spAutoFit/>
          </a:bodyPr>
          <a:lstStyle/>
          <a:p>
            <a:r>
              <a:rPr lang="en-US" altLang="ja-JP" sz="1600" dirty="0" smtClean="0">
                <a:latin typeface="Times New Roman" panose="02020603050405020304" pitchFamily="18" charset="0"/>
                <a:cs typeface="Times New Roman" panose="02020603050405020304" pitchFamily="18" charset="0"/>
              </a:rPr>
              <a:t>Stacked Bar Grap</a:t>
            </a:r>
            <a:r>
              <a:rPr lang="en-US" altLang="ja-JP" sz="1600" dirty="0">
                <a:latin typeface="Times New Roman" panose="02020603050405020304" pitchFamily="18" charset="0"/>
                <a:cs typeface="Times New Roman" panose="02020603050405020304" pitchFamily="18" charset="0"/>
              </a:rPr>
              <a:t>h</a:t>
            </a:r>
            <a:endParaRPr lang="ja-JP" altLang="en-US" sz="1600" dirty="0">
              <a:latin typeface="Times New Roman" panose="02020603050405020304" pitchFamily="18" charset="0"/>
              <a:cs typeface="Times New Roman" panose="02020603050405020304" pitchFamily="18" charset="0"/>
            </a:endParaRPr>
          </a:p>
        </p:txBody>
      </p:sp>
      <p:pic>
        <p:nvPicPr>
          <p:cNvPr id="23" name="コンテンツ プレースホルダー 4"/>
          <p:cNvPicPr>
            <a:picLocks noChangeAspect="1"/>
          </p:cNvPicPr>
          <p:nvPr/>
        </p:nvPicPr>
        <p:blipFill rotWithShape="1">
          <a:blip r:embed="rId3"/>
          <a:srcRect t="15515" r="54846" b="43217"/>
          <a:stretch/>
        </p:blipFill>
        <p:spPr bwMode="auto">
          <a:xfrm>
            <a:off x="3336139" y="4656117"/>
            <a:ext cx="1821774" cy="856772"/>
          </a:xfrm>
          <a:prstGeom prst="rect">
            <a:avLst/>
          </a:prstGeom>
          <a:noFill/>
          <a:ln w="9525">
            <a:noFill/>
            <a:miter lim="800000"/>
            <a:headEnd/>
            <a:tailEnd/>
          </a:ln>
          <a:effectLst/>
        </p:spPr>
      </p:pic>
      <p:sp>
        <p:nvSpPr>
          <p:cNvPr id="24" name="正方形/長方形 23"/>
          <p:cNvSpPr/>
          <p:nvPr/>
        </p:nvSpPr>
        <p:spPr>
          <a:xfrm>
            <a:off x="3606935" y="5760311"/>
            <a:ext cx="1550978" cy="338554"/>
          </a:xfrm>
          <a:prstGeom prst="rect">
            <a:avLst/>
          </a:prstGeom>
        </p:spPr>
        <p:txBody>
          <a:bodyPr wrap="square">
            <a:spAutoFit/>
          </a:bodyPr>
          <a:lstStyle/>
          <a:p>
            <a:r>
              <a:rPr lang="en-US" altLang="ja-JP" sz="1600" dirty="0" smtClean="0">
                <a:latin typeface="Times New Roman" panose="02020603050405020304" pitchFamily="18" charset="0"/>
                <a:cs typeface="Times New Roman" panose="02020603050405020304" pitchFamily="18" charset="0"/>
              </a:rPr>
              <a:t>Clone </a:t>
            </a:r>
            <a:r>
              <a:rPr lang="en-US" altLang="ja-JP" sz="1600" dirty="0">
                <a:latin typeface="Times New Roman" panose="02020603050405020304" pitchFamily="18" charset="0"/>
                <a:cs typeface="Times New Roman" panose="02020603050405020304" pitchFamily="18" charset="0"/>
              </a:rPr>
              <a:t>Set </a:t>
            </a:r>
            <a:r>
              <a:rPr lang="en-US" altLang="ja-JP" sz="1600" dirty="0" smtClean="0">
                <a:latin typeface="Times New Roman" panose="02020603050405020304" pitchFamily="18" charset="0"/>
                <a:cs typeface="Times New Roman" panose="02020603050405020304" pitchFamily="18" charset="0"/>
              </a:rPr>
              <a:t>List</a:t>
            </a:r>
            <a:endParaRPr lang="ja-JP" altLang="en-US" sz="1600" dirty="0">
              <a:latin typeface="Times New Roman" panose="02020603050405020304" pitchFamily="18" charset="0"/>
              <a:cs typeface="Times New Roman" panose="02020603050405020304" pitchFamily="18" charset="0"/>
            </a:endParaRPr>
          </a:p>
        </p:txBody>
      </p:sp>
      <p:sp>
        <p:nvSpPr>
          <p:cNvPr id="25" name="正方形/長方形 24"/>
          <p:cNvSpPr/>
          <p:nvPr/>
        </p:nvSpPr>
        <p:spPr>
          <a:xfrm>
            <a:off x="5829440" y="5754739"/>
            <a:ext cx="1798842" cy="338554"/>
          </a:xfrm>
          <a:prstGeom prst="rect">
            <a:avLst/>
          </a:prstGeom>
        </p:spPr>
        <p:txBody>
          <a:bodyPr wrap="square">
            <a:spAutoFit/>
          </a:bodyPr>
          <a:lstStyle/>
          <a:p>
            <a:r>
              <a:rPr lang="en-US" altLang="ja-JP" sz="1600" dirty="0" smtClean="0">
                <a:latin typeface="Times New Roman" panose="02020603050405020304" pitchFamily="18" charset="0"/>
                <a:cs typeface="Times New Roman" panose="02020603050405020304" pitchFamily="18" charset="0"/>
              </a:rPr>
              <a:t>Source Code</a:t>
            </a:r>
            <a:endParaRPr lang="ja-JP" altLang="en-US" sz="1600" dirty="0">
              <a:latin typeface="Times New Roman" panose="02020603050405020304" pitchFamily="18" charset="0"/>
              <a:cs typeface="Times New Roman" panose="02020603050405020304" pitchFamily="18" charset="0"/>
            </a:endParaRPr>
          </a:p>
        </p:txBody>
      </p:sp>
      <p:cxnSp>
        <p:nvCxnSpPr>
          <p:cNvPr id="80" name="直線矢印コネクタ 79"/>
          <p:cNvCxnSpPr>
            <a:endCxn id="23" idx="1"/>
          </p:cNvCxnSpPr>
          <p:nvPr/>
        </p:nvCxnSpPr>
        <p:spPr>
          <a:xfrm flipV="1">
            <a:off x="3036542" y="5084503"/>
            <a:ext cx="299597" cy="1839"/>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23" idx="3"/>
          </p:cNvCxnSpPr>
          <p:nvPr/>
        </p:nvCxnSpPr>
        <p:spPr>
          <a:xfrm>
            <a:off x="5157913" y="5084503"/>
            <a:ext cx="299597" cy="1197"/>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1827716" y="3970240"/>
            <a:ext cx="4812969" cy="523220"/>
          </a:xfrm>
          <a:prstGeom prst="rect">
            <a:avLst/>
          </a:prstGeom>
        </p:spPr>
        <p:txBody>
          <a:bodyPr wrap="square">
            <a:spAutoFit/>
          </a:bodyPr>
          <a:lstStyle/>
          <a:p>
            <a:r>
              <a:rPr lang="en-US" altLang="ja-JP" sz="2800" b="1" dirty="0" smtClean="0">
                <a:solidFill>
                  <a:srgbClr val="FF0000"/>
                </a:solidFill>
                <a:latin typeface="Times New Roman" panose="02020603050405020304" pitchFamily="18" charset="0"/>
                <a:cs typeface="Times New Roman" panose="02020603050405020304" pitchFamily="18" charset="0"/>
              </a:rPr>
              <a:t>Visualize the Clone Evolution</a:t>
            </a:r>
            <a:endParaRPr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88" name="スライド番号プレースホルダー 87"/>
          <p:cNvSpPr>
            <a:spLocks noGrp="1"/>
          </p:cNvSpPr>
          <p:nvPr>
            <p:ph type="sldNum" sz="quarter" idx="12"/>
          </p:nvPr>
        </p:nvSpPr>
        <p:spPr/>
        <p:txBody>
          <a:bodyPr/>
          <a:lstStyle/>
          <a:p>
            <a:fld id="{9F5033E9-932D-4E41-95C3-341F9A6DAE17}" type="slidenum">
              <a:rPr lang="en-US" altLang="ja-JP" smtClean="0"/>
              <a:pPr/>
              <a:t>11</a:t>
            </a:fld>
            <a:endParaRPr lang="en-US" altLang="ja-JP"/>
          </a:p>
        </p:txBody>
      </p:sp>
      <p:sp>
        <p:nvSpPr>
          <p:cNvPr id="4" name="角丸四角形 3"/>
          <p:cNvSpPr/>
          <p:nvPr/>
        </p:nvSpPr>
        <p:spPr>
          <a:xfrm>
            <a:off x="1449832" y="1976558"/>
            <a:ext cx="6286500" cy="20512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662299" y="1719455"/>
            <a:ext cx="1601722" cy="3693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dirty="0" smtClean="0"/>
              <a:t>Clone </a:t>
            </a:r>
            <a:r>
              <a:rPr kumimoji="1" lang="en-US" altLang="ja-JP" dirty="0" err="1" smtClean="0"/>
              <a:t>Notifier</a:t>
            </a:r>
            <a:endParaRPr kumimoji="1" lang="ja-JP" altLang="en-US" dirty="0"/>
          </a:p>
        </p:txBody>
      </p:sp>
      <p:sp>
        <p:nvSpPr>
          <p:cNvPr id="84" name="テキスト ボックス 83"/>
          <p:cNvSpPr txBox="1"/>
          <p:nvPr/>
        </p:nvSpPr>
        <p:spPr>
          <a:xfrm>
            <a:off x="3985408" y="1277288"/>
            <a:ext cx="1591590"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2800" dirty="0" err="1" smtClean="0"/>
              <a:t>CCEvovis</a:t>
            </a:r>
            <a:endParaRPr kumimoji="1" lang="ja-JP" altLang="en-US" sz="2800" dirty="0"/>
          </a:p>
        </p:txBody>
      </p:sp>
      <p:cxnSp>
        <p:nvCxnSpPr>
          <p:cNvPr id="36" name="直線矢印コネクタ 35"/>
          <p:cNvCxnSpPr/>
          <p:nvPr/>
        </p:nvCxnSpPr>
        <p:spPr>
          <a:xfrm flipH="1">
            <a:off x="6647136" y="3183201"/>
            <a:ext cx="492296" cy="1119871"/>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4"/>
          <a:stretch>
            <a:fillRect/>
          </a:stretch>
        </p:blipFill>
        <p:spPr>
          <a:xfrm>
            <a:off x="1759456" y="2286451"/>
            <a:ext cx="5868826" cy="1776535"/>
          </a:xfrm>
          <a:prstGeom prst="rect">
            <a:avLst/>
          </a:prstGeom>
        </p:spPr>
      </p:pic>
      <p:pic>
        <p:nvPicPr>
          <p:cNvPr id="21" name="図 20"/>
          <p:cNvPicPr>
            <a:picLocks noChangeAspect="1"/>
          </p:cNvPicPr>
          <p:nvPr/>
        </p:nvPicPr>
        <p:blipFill rotWithShape="1">
          <a:blip r:embed="rId5"/>
          <a:srcRect l="6889" t="9762" r="19366" b="36088"/>
          <a:stretch/>
        </p:blipFill>
        <p:spPr>
          <a:xfrm>
            <a:off x="5451770" y="4567835"/>
            <a:ext cx="1982326" cy="1112529"/>
          </a:xfrm>
          <a:prstGeom prst="rect">
            <a:avLst/>
          </a:prstGeom>
        </p:spPr>
      </p:pic>
      <p:grpSp>
        <p:nvGrpSpPr>
          <p:cNvPr id="22" name="グループ化 21"/>
          <p:cNvGrpSpPr/>
          <p:nvPr/>
        </p:nvGrpSpPr>
        <p:grpSpPr>
          <a:xfrm>
            <a:off x="1945764" y="4529267"/>
            <a:ext cx="1097899" cy="1261279"/>
            <a:chOff x="576392" y="2152690"/>
            <a:chExt cx="3154999" cy="3648116"/>
          </a:xfrm>
        </p:grpSpPr>
        <p:pic>
          <p:nvPicPr>
            <p:cNvPr id="27" name="図 26"/>
            <p:cNvPicPr>
              <a:picLocks noChangeAspect="1"/>
            </p:cNvPicPr>
            <p:nvPr/>
          </p:nvPicPr>
          <p:blipFill>
            <a:blip r:embed="rId6"/>
            <a:stretch>
              <a:fillRect/>
            </a:stretch>
          </p:blipFill>
          <p:spPr>
            <a:xfrm>
              <a:off x="576392" y="2152690"/>
              <a:ext cx="3154999" cy="3618118"/>
            </a:xfrm>
            <a:prstGeom prst="rect">
              <a:avLst/>
            </a:prstGeom>
          </p:spPr>
        </p:pic>
        <p:pic>
          <p:nvPicPr>
            <p:cNvPr id="28" name="図 27"/>
            <p:cNvPicPr>
              <a:picLocks noChangeAspect="1"/>
            </p:cNvPicPr>
            <p:nvPr/>
          </p:nvPicPr>
          <p:blipFill rotWithShape="1">
            <a:blip r:embed="rId7"/>
            <a:srcRect l="30876" t="73778" r="64216" b="17185"/>
            <a:stretch/>
          </p:blipFill>
          <p:spPr>
            <a:xfrm>
              <a:off x="723458" y="4873900"/>
              <a:ext cx="805344" cy="926906"/>
            </a:xfrm>
            <a:prstGeom prst="rect">
              <a:avLst/>
            </a:prstGeom>
          </p:spPr>
        </p:pic>
        <p:pic>
          <p:nvPicPr>
            <p:cNvPr id="29" name="図 28"/>
            <p:cNvPicPr>
              <a:picLocks noChangeAspect="1"/>
            </p:cNvPicPr>
            <p:nvPr/>
          </p:nvPicPr>
          <p:blipFill rotWithShape="1">
            <a:blip r:embed="rId7"/>
            <a:srcRect l="40785" t="73778" r="54307" b="17185"/>
            <a:stretch/>
          </p:blipFill>
          <p:spPr>
            <a:xfrm>
              <a:off x="1755299" y="4874689"/>
              <a:ext cx="796315" cy="916512"/>
            </a:xfrm>
            <a:prstGeom prst="rect">
              <a:avLst/>
            </a:prstGeom>
          </p:spPr>
        </p:pic>
        <p:pic>
          <p:nvPicPr>
            <p:cNvPr id="30" name="図 29"/>
            <p:cNvPicPr>
              <a:picLocks noChangeAspect="1"/>
            </p:cNvPicPr>
            <p:nvPr/>
          </p:nvPicPr>
          <p:blipFill rotWithShape="1">
            <a:blip r:embed="rId7"/>
            <a:srcRect l="51157" t="73778" r="43935" b="17185"/>
            <a:stretch/>
          </p:blipFill>
          <p:spPr>
            <a:xfrm>
              <a:off x="2862739" y="4878285"/>
              <a:ext cx="790065" cy="909320"/>
            </a:xfrm>
            <a:prstGeom prst="rect">
              <a:avLst/>
            </a:prstGeom>
          </p:spPr>
        </p:pic>
      </p:grpSp>
      <p:sp>
        <p:nvSpPr>
          <p:cNvPr id="26" name="正方形/長方形 25">
            <a:extLst>
              <a:ext uri="{FF2B5EF4-FFF2-40B4-BE49-F238E27FC236}">
                <a16:creationId xmlns:a16="http://schemas.microsoft.com/office/drawing/2014/main" id="{046B0E6F-B06E-4FAF-B3D6-6D15A31A942E}"/>
              </a:ext>
            </a:extLst>
          </p:cNvPr>
          <p:cNvSpPr/>
          <p:nvPr/>
        </p:nvSpPr>
        <p:spPr>
          <a:xfrm>
            <a:off x="1193800" y="6219831"/>
            <a:ext cx="7174809" cy="3778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1200" b="1" dirty="0" smtClean="0"/>
              <a:t>[2] H</a:t>
            </a:r>
            <a:r>
              <a:rPr lang="en-US" altLang="ja-JP" sz="1200" b="1" dirty="0"/>
              <a:t>. Honda, S. </a:t>
            </a:r>
            <a:r>
              <a:rPr lang="en-US" altLang="ja-JP" sz="1200" b="1" dirty="0" err="1"/>
              <a:t>Tokui</a:t>
            </a:r>
            <a:r>
              <a:rPr lang="en-US" altLang="ja-JP" sz="1200" b="1" dirty="0"/>
              <a:t>, K. Yokoi, E. Choi, N. Yoshida, and K. Inoue</a:t>
            </a:r>
            <a:r>
              <a:rPr lang="en-US" altLang="ja-JP" sz="1200" b="1" dirty="0" smtClean="0"/>
              <a:t>, “</a:t>
            </a:r>
            <a:r>
              <a:rPr lang="en-US" altLang="ja-JP" sz="1200" b="1" dirty="0" err="1"/>
              <a:t>CCEvovis</a:t>
            </a:r>
            <a:r>
              <a:rPr lang="en-US" altLang="ja-JP" sz="1200" b="1" dirty="0"/>
              <a:t>: A Clone Evolution Visualization System for </a:t>
            </a:r>
            <a:r>
              <a:rPr lang="en-US" altLang="ja-JP" sz="1200" b="1" dirty="0" smtClean="0"/>
              <a:t>Software Maintenance</a:t>
            </a:r>
            <a:r>
              <a:rPr lang="en-US" altLang="ja-JP" sz="1200" b="1" dirty="0"/>
              <a:t>,” in Proc. ICPC, 2019, pp. 122–125.</a:t>
            </a:r>
            <a:endParaRPr kumimoji="1" lang="ja-JP" altLang="en-US" sz="1200" b="1" dirty="0"/>
          </a:p>
        </p:txBody>
      </p:sp>
    </p:spTree>
    <p:extLst>
      <p:ext uri="{BB962C8B-B14F-4D97-AF65-F5344CB8AC3E}">
        <p14:creationId xmlns:p14="http://schemas.microsoft.com/office/powerpoint/2010/main" val="2578308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Using clone detections</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22" name="コンテンツ プレースホルダー 2"/>
          <p:cNvSpPr>
            <a:spLocks noGrp="1"/>
          </p:cNvSpPr>
          <p:nvPr>
            <p:ph idx="1"/>
          </p:nvPr>
        </p:nvSpPr>
        <p:spPr>
          <a:xfrm>
            <a:off x="457198" y="1600201"/>
            <a:ext cx="8458201" cy="2750573"/>
          </a:xfrm>
        </p:spPr>
        <p:txBody>
          <a:bodyPr/>
          <a:lstStyle/>
          <a:p>
            <a:pPr marL="0" indent="0">
              <a:buNone/>
            </a:pPr>
            <a:r>
              <a:rPr lang="en-US" altLang="ja-JP" sz="2400" dirty="0"/>
              <a:t>Clone </a:t>
            </a:r>
            <a:r>
              <a:rPr lang="en-US" altLang="ja-JP" sz="2400" dirty="0" err="1"/>
              <a:t>Notifier</a:t>
            </a:r>
            <a:r>
              <a:rPr lang="en-US" altLang="ja-JP" sz="2400" dirty="0"/>
              <a:t> </a:t>
            </a:r>
            <a:r>
              <a:rPr lang="en-US" altLang="ja-JP" sz="2400" dirty="0" smtClean="0"/>
              <a:t>user can </a:t>
            </a:r>
            <a:r>
              <a:rPr lang="en-US" altLang="ja-JP" sz="2400" dirty="0" smtClean="0"/>
              <a:t>choose a clone detector in several </a:t>
            </a:r>
            <a:r>
              <a:rPr lang="en-US" altLang="ja-JP" sz="2400" dirty="0"/>
              <a:t>ones </a:t>
            </a:r>
            <a:r>
              <a:rPr lang="en-US" altLang="ja-JP" sz="2400" dirty="0" smtClean="0"/>
              <a:t>below. </a:t>
            </a:r>
            <a:endParaRPr lang="en-US" altLang="ja-JP" sz="2400" dirty="0" smtClean="0"/>
          </a:p>
          <a:p>
            <a:r>
              <a:rPr lang="en-US" altLang="ja-JP" sz="2400" dirty="0" err="1" smtClean="0"/>
              <a:t>CCFinderX</a:t>
            </a:r>
            <a:r>
              <a:rPr lang="en-US" altLang="ja-JP" sz="2400" dirty="0" smtClean="0"/>
              <a:t> [3]</a:t>
            </a:r>
            <a:endParaRPr lang="en-US" altLang="ja-JP" sz="2000" dirty="0" smtClean="0"/>
          </a:p>
          <a:p>
            <a:r>
              <a:rPr lang="en-US" altLang="ja-JP" sz="2400" dirty="0" err="1" smtClean="0"/>
              <a:t>SourcererCC</a:t>
            </a:r>
            <a:r>
              <a:rPr lang="en-US" altLang="ja-JP" sz="2400" dirty="0" smtClean="0"/>
              <a:t> [4]</a:t>
            </a:r>
          </a:p>
          <a:p>
            <a:r>
              <a:rPr lang="en-US" altLang="ja-JP" sz="2400" dirty="0" err="1" smtClean="0"/>
              <a:t>CCVolti</a:t>
            </a:r>
            <a:r>
              <a:rPr lang="en-US" altLang="ja-JP" sz="2400" dirty="0" smtClean="0"/>
              <a:t> [5]</a:t>
            </a:r>
          </a:p>
        </p:txBody>
      </p:sp>
      <p:sp>
        <p:nvSpPr>
          <p:cNvPr id="23" name="正方形/長方形 22">
            <a:extLst>
              <a:ext uri="{FF2B5EF4-FFF2-40B4-BE49-F238E27FC236}">
                <a16:creationId xmlns:a16="http://schemas.microsoft.com/office/drawing/2014/main" id="{046B0E6F-B06E-4FAF-B3D6-6D15A31A942E}"/>
              </a:ext>
            </a:extLst>
          </p:cNvPr>
          <p:cNvSpPr/>
          <p:nvPr/>
        </p:nvSpPr>
        <p:spPr>
          <a:xfrm>
            <a:off x="623883" y="4843252"/>
            <a:ext cx="8124830" cy="3778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1200" b="1" dirty="0" smtClean="0"/>
              <a:t>[3] T</a:t>
            </a:r>
            <a:r>
              <a:rPr lang="en-US" altLang="ja-JP" sz="1200" b="1" dirty="0"/>
              <a:t>. </a:t>
            </a:r>
            <a:r>
              <a:rPr lang="en-US" altLang="ja-JP" sz="1200" b="1" dirty="0" err="1"/>
              <a:t>Kamiya</a:t>
            </a:r>
            <a:r>
              <a:rPr lang="en-US" altLang="ja-JP" sz="1200" b="1" dirty="0"/>
              <a:t>, S. </a:t>
            </a:r>
            <a:r>
              <a:rPr lang="en-US" altLang="ja-JP" sz="1200" b="1" dirty="0" err="1"/>
              <a:t>Kusumoto</a:t>
            </a:r>
            <a:r>
              <a:rPr lang="en-US" altLang="ja-JP" sz="1200" b="1" dirty="0"/>
              <a:t>, and K. Inoue, “</a:t>
            </a:r>
            <a:r>
              <a:rPr lang="en-US" altLang="ja-JP" sz="1200" b="1" dirty="0" err="1"/>
              <a:t>CCFinder</a:t>
            </a:r>
            <a:r>
              <a:rPr lang="en-US" altLang="ja-JP" sz="1200" b="1" dirty="0"/>
              <a:t>: a </a:t>
            </a:r>
            <a:r>
              <a:rPr lang="en-US" altLang="ja-JP" sz="1200" b="1" dirty="0" err="1" smtClean="0"/>
              <a:t>multilinguistic</a:t>
            </a:r>
            <a:r>
              <a:rPr lang="en-US" altLang="ja-JP" sz="1200" b="1" dirty="0" smtClean="0"/>
              <a:t> token-based </a:t>
            </a:r>
            <a:r>
              <a:rPr lang="en-US" altLang="ja-JP" sz="1200" b="1" dirty="0"/>
              <a:t>code clone detection system for large scale source code</a:t>
            </a:r>
            <a:r>
              <a:rPr lang="en-US" altLang="ja-JP" sz="1200" b="1" dirty="0" smtClean="0"/>
              <a:t>,” IEEE </a:t>
            </a:r>
            <a:r>
              <a:rPr lang="en-US" altLang="ja-JP" sz="1200" b="1" dirty="0"/>
              <a:t>Transactions on Software Engineering, vol. 18, no. 7, pp. </a:t>
            </a:r>
            <a:r>
              <a:rPr lang="en-US" altLang="ja-JP" sz="1200" b="1" dirty="0" smtClean="0"/>
              <a:t>654–670, 2002</a:t>
            </a:r>
            <a:r>
              <a:rPr lang="en-US" altLang="ja-JP" sz="1200" b="1" dirty="0"/>
              <a:t>.</a:t>
            </a:r>
            <a:endParaRPr kumimoji="1" lang="ja-JP" altLang="en-US" sz="1200" b="1" dirty="0"/>
          </a:p>
        </p:txBody>
      </p:sp>
      <p:sp>
        <p:nvSpPr>
          <p:cNvPr id="24" name="正方形/長方形 23">
            <a:extLst>
              <a:ext uri="{FF2B5EF4-FFF2-40B4-BE49-F238E27FC236}">
                <a16:creationId xmlns:a16="http://schemas.microsoft.com/office/drawing/2014/main" id="{046B0E6F-B06E-4FAF-B3D6-6D15A31A942E}"/>
              </a:ext>
            </a:extLst>
          </p:cNvPr>
          <p:cNvSpPr/>
          <p:nvPr/>
        </p:nvSpPr>
        <p:spPr>
          <a:xfrm>
            <a:off x="623883" y="5332394"/>
            <a:ext cx="8124830" cy="3778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1200" b="1" dirty="0"/>
              <a:t>[4] H. </a:t>
            </a:r>
            <a:r>
              <a:rPr lang="en-US" altLang="ja-JP" sz="1200" b="1" dirty="0" err="1"/>
              <a:t>Sajnani</a:t>
            </a:r>
            <a:r>
              <a:rPr lang="en-US" altLang="ja-JP" sz="1200" b="1" dirty="0"/>
              <a:t>, V. Saini, J. </a:t>
            </a:r>
            <a:r>
              <a:rPr lang="en-US" altLang="ja-JP" sz="1200" b="1" dirty="0" err="1"/>
              <a:t>Svajlenko</a:t>
            </a:r>
            <a:r>
              <a:rPr lang="en-US" altLang="ja-JP" sz="1200" b="1" dirty="0"/>
              <a:t>, C. K. Roy, and C. V. Lopes</a:t>
            </a:r>
            <a:r>
              <a:rPr lang="en-US" altLang="ja-JP" sz="1200" b="1" dirty="0" smtClean="0"/>
              <a:t>, “</a:t>
            </a:r>
            <a:r>
              <a:rPr lang="en-US" altLang="ja-JP" sz="1200" b="1" dirty="0" err="1"/>
              <a:t>SourcererCC</a:t>
            </a:r>
            <a:r>
              <a:rPr lang="en-US" altLang="ja-JP" sz="1200" b="1" dirty="0"/>
              <a:t>: Scaling code clone detection to big-code,” in Proc. </a:t>
            </a:r>
            <a:r>
              <a:rPr lang="en-US" altLang="ja-JP" sz="1200" b="1" dirty="0" smtClean="0"/>
              <a:t>ICSE, 2016</a:t>
            </a:r>
            <a:r>
              <a:rPr lang="en-US" altLang="ja-JP" sz="1200" b="1" dirty="0"/>
              <a:t>, pp. 1157–1168.</a:t>
            </a:r>
            <a:endParaRPr kumimoji="1" lang="ja-JP" altLang="en-US" sz="1200" b="1" dirty="0"/>
          </a:p>
        </p:txBody>
      </p:sp>
      <p:sp>
        <p:nvSpPr>
          <p:cNvPr id="25" name="正方形/長方形 24">
            <a:extLst>
              <a:ext uri="{FF2B5EF4-FFF2-40B4-BE49-F238E27FC236}">
                <a16:creationId xmlns:a16="http://schemas.microsoft.com/office/drawing/2014/main" id="{046B0E6F-B06E-4FAF-B3D6-6D15A31A942E}"/>
              </a:ext>
            </a:extLst>
          </p:cNvPr>
          <p:cNvSpPr/>
          <p:nvPr/>
        </p:nvSpPr>
        <p:spPr>
          <a:xfrm>
            <a:off x="623883" y="5850152"/>
            <a:ext cx="8124830" cy="3778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1200" b="1" dirty="0"/>
              <a:t>[5] K. Yokoi, E. Choi, N. Yoshida, and K. Inoue, “Investigating </a:t>
            </a:r>
            <a:r>
              <a:rPr lang="en-US" altLang="ja-JP" sz="1200" b="1" dirty="0" smtClean="0"/>
              <a:t>vector-based detection </a:t>
            </a:r>
            <a:r>
              <a:rPr lang="en-US" altLang="ja-JP" sz="1200" b="1" dirty="0"/>
              <a:t>of code clones using </a:t>
            </a:r>
            <a:r>
              <a:rPr lang="en-US" altLang="ja-JP" sz="1200" b="1" dirty="0" err="1"/>
              <a:t>bigclonebench</a:t>
            </a:r>
            <a:r>
              <a:rPr lang="en-US" altLang="ja-JP" sz="1200" b="1" dirty="0"/>
              <a:t>,” in Proc. APSEC, </a:t>
            </a:r>
            <a:r>
              <a:rPr lang="en-US" altLang="ja-JP" sz="1200" b="1" dirty="0" smtClean="0"/>
              <a:t>2018, pp</a:t>
            </a:r>
            <a:r>
              <a:rPr lang="en-US" altLang="ja-JP" sz="1200" b="1" dirty="0"/>
              <a:t>. 699–700.</a:t>
            </a:r>
            <a:endParaRPr kumimoji="1" lang="ja-JP" altLang="en-US" sz="1200" b="1" dirty="0"/>
          </a:p>
        </p:txBody>
      </p:sp>
    </p:spTree>
    <p:extLst>
      <p:ext uri="{BB962C8B-B14F-4D97-AF65-F5344CB8AC3E}">
        <p14:creationId xmlns:p14="http://schemas.microsoft.com/office/powerpoint/2010/main" val="3640551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フローチャート: 書類 89"/>
          <p:cNvSpPr/>
          <p:nvPr/>
        </p:nvSpPr>
        <p:spPr>
          <a:xfrm>
            <a:off x="5286626" y="3158712"/>
            <a:ext cx="2766848" cy="3206622"/>
          </a:xfrm>
          <a:prstGeom prst="flowChartDocumen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0" name="フローチャート: 書類 79"/>
          <p:cNvSpPr/>
          <p:nvPr/>
        </p:nvSpPr>
        <p:spPr>
          <a:xfrm>
            <a:off x="1140653" y="3158712"/>
            <a:ext cx="2766848" cy="3206622"/>
          </a:xfrm>
          <a:prstGeom prst="flowChartDocumen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 name="直線矢印コネクタ 5"/>
          <p:cNvCxnSpPr/>
          <p:nvPr/>
        </p:nvCxnSpPr>
        <p:spPr bwMode="auto">
          <a:xfrm flipV="1">
            <a:off x="3351255" y="3652198"/>
            <a:ext cx="2427890" cy="4197"/>
          </a:xfrm>
          <a:prstGeom prst="straightConnector1">
            <a:avLst/>
          </a:prstGeom>
          <a:solidFill>
            <a:schemeClr val="accent2"/>
          </a:solidFill>
          <a:ln w="76200" cap="flat" cmpd="sng" algn="ctr">
            <a:solidFill>
              <a:srgbClr val="2F491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正方形/長方形 7"/>
          <p:cNvSpPr/>
          <p:nvPr/>
        </p:nvSpPr>
        <p:spPr>
          <a:xfrm>
            <a:off x="4081282" y="3479801"/>
            <a:ext cx="1018863" cy="335580"/>
          </a:xfrm>
          <a:prstGeom prst="rect">
            <a:avLst/>
          </a:prstGeom>
          <a:solidFill>
            <a:srgbClr val="E11D1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rPr>
              <a:t>Modify</a:t>
            </a:r>
            <a:endParaRPr lang="ja-JP" altLang="en-US" b="1" dirty="0">
              <a:solidFill>
                <a:schemeClr val="bg1"/>
              </a:solidFill>
            </a:endParaRPr>
          </a:p>
        </p:txBody>
      </p:sp>
      <p:cxnSp>
        <p:nvCxnSpPr>
          <p:cNvPr id="88" name="直線矢印コネクタ 87"/>
          <p:cNvCxnSpPr/>
          <p:nvPr/>
        </p:nvCxnSpPr>
        <p:spPr bwMode="auto">
          <a:xfrm flipV="1">
            <a:off x="3351255" y="4416217"/>
            <a:ext cx="2427890" cy="4197"/>
          </a:xfrm>
          <a:prstGeom prst="straightConnector1">
            <a:avLst/>
          </a:prstGeom>
          <a:solidFill>
            <a:schemeClr val="accent2"/>
          </a:solidFill>
          <a:ln w="76200" cap="flat" cmpd="sng" algn="ctr">
            <a:solidFill>
              <a:srgbClr val="2F491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直線矢印コネクタ 88"/>
          <p:cNvCxnSpPr/>
          <p:nvPr/>
        </p:nvCxnSpPr>
        <p:spPr bwMode="auto">
          <a:xfrm flipV="1">
            <a:off x="3374442" y="5260038"/>
            <a:ext cx="2427890" cy="4197"/>
          </a:xfrm>
          <a:prstGeom prst="straightConnector1">
            <a:avLst/>
          </a:prstGeom>
          <a:solidFill>
            <a:schemeClr val="accent2"/>
          </a:solidFill>
          <a:ln w="76200" cap="flat" cmpd="sng" algn="ctr">
            <a:solidFill>
              <a:srgbClr val="2F491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3" name="正方形/長方形 92"/>
          <p:cNvSpPr/>
          <p:nvPr/>
        </p:nvSpPr>
        <p:spPr>
          <a:xfrm>
            <a:off x="4081282" y="4270161"/>
            <a:ext cx="1018863" cy="335580"/>
          </a:xfrm>
          <a:prstGeom prst="rect">
            <a:avLst/>
          </a:prstGeom>
          <a:solidFill>
            <a:schemeClr val="bg1"/>
          </a:solidFill>
          <a:ln w="28575">
            <a:solidFill>
              <a:srgbClr val="2F4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2F4913"/>
                </a:solidFill>
              </a:rPr>
              <a:t>Stable</a:t>
            </a:r>
            <a:endParaRPr lang="ja-JP" altLang="en-US" b="1" dirty="0">
              <a:solidFill>
                <a:srgbClr val="2F4913"/>
              </a:solidFill>
            </a:endParaRPr>
          </a:p>
        </p:txBody>
      </p:sp>
      <p:sp>
        <p:nvSpPr>
          <p:cNvPr id="95" name="正方形/長方形 94"/>
          <p:cNvSpPr/>
          <p:nvPr/>
        </p:nvSpPr>
        <p:spPr>
          <a:xfrm>
            <a:off x="4081282" y="5092248"/>
            <a:ext cx="1018863" cy="335580"/>
          </a:xfrm>
          <a:prstGeom prst="rect">
            <a:avLst/>
          </a:prstGeom>
          <a:solidFill>
            <a:schemeClr val="bg1"/>
          </a:solidFill>
          <a:ln w="28575">
            <a:solidFill>
              <a:srgbClr val="2F4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2F4913"/>
                </a:solidFill>
              </a:rPr>
              <a:t>Stable</a:t>
            </a:r>
            <a:endParaRPr lang="ja-JP" altLang="en-US" b="1" dirty="0">
              <a:solidFill>
                <a:srgbClr val="2F4913"/>
              </a:solidFill>
            </a:endParaRPr>
          </a:p>
        </p:txBody>
      </p:sp>
      <p:grpSp>
        <p:nvGrpSpPr>
          <p:cNvPr id="119" name="グループ化 118"/>
          <p:cNvGrpSpPr/>
          <p:nvPr/>
        </p:nvGrpSpPr>
        <p:grpSpPr>
          <a:xfrm>
            <a:off x="1690344" y="3479685"/>
            <a:ext cx="1678634" cy="553846"/>
            <a:chOff x="2189239" y="1933670"/>
            <a:chExt cx="2367284" cy="781059"/>
          </a:xfrm>
          <a:solidFill>
            <a:srgbClr val="FFC000"/>
          </a:solidFill>
        </p:grpSpPr>
        <p:sp>
          <p:nvSpPr>
            <p:cNvPr id="66" name="Freeform 13"/>
            <p:cNvSpPr>
              <a:spLocks/>
            </p:cNvSpPr>
            <p:nvPr/>
          </p:nvSpPr>
          <p:spPr bwMode="auto">
            <a:xfrm>
              <a:off x="2189239" y="1933670"/>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99" name="正方形/長方形 98"/>
            <p:cNvSpPr/>
            <p:nvPr/>
          </p:nvSpPr>
          <p:spPr>
            <a:xfrm>
              <a:off x="2365048" y="2045943"/>
              <a:ext cx="1917217" cy="407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rPr>
                <a:t>Code Clone A</a:t>
              </a:r>
            </a:p>
          </p:txBody>
        </p:sp>
      </p:grpSp>
      <p:grpSp>
        <p:nvGrpSpPr>
          <p:cNvPr id="120" name="グループ化 119"/>
          <p:cNvGrpSpPr/>
          <p:nvPr/>
        </p:nvGrpSpPr>
        <p:grpSpPr>
          <a:xfrm>
            <a:off x="1690344" y="4222934"/>
            <a:ext cx="1678634" cy="553846"/>
            <a:chOff x="2189239" y="3107548"/>
            <a:chExt cx="2367284" cy="781059"/>
          </a:xfrm>
          <a:solidFill>
            <a:srgbClr val="FFC000"/>
          </a:solidFill>
        </p:grpSpPr>
        <p:sp>
          <p:nvSpPr>
            <p:cNvPr id="65" name="Freeform 13"/>
            <p:cNvSpPr>
              <a:spLocks/>
            </p:cNvSpPr>
            <p:nvPr/>
          </p:nvSpPr>
          <p:spPr bwMode="auto">
            <a:xfrm>
              <a:off x="2189239" y="3107548"/>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00" name="正方形/長方形 99"/>
            <p:cNvSpPr/>
            <p:nvPr/>
          </p:nvSpPr>
          <p:spPr>
            <a:xfrm>
              <a:off x="2365049" y="3228408"/>
              <a:ext cx="1890368" cy="4277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lumMod val="85000"/>
                      <a:lumOff val="15000"/>
                    </a:schemeClr>
                  </a:solidFill>
                </a:rPr>
                <a:t>Code Clone B</a:t>
              </a:r>
            </a:p>
          </p:txBody>
        </p:sp>
      </p:grpSp>
      <p:grpSp>
        <p:nvGrpSpPr>
          <p:cNvPr id="121" name="グループ化 120"/>
          <p:cNvGrpSpPr/>
          <p:nvPr/>
        </p:nvGrpSpPr>
        <p:grpSpPr>
          <a:xfrm>
            <a:off x="1690344" y="4966183"/>
            <a:ext cx="1678634" cy="553846"/>
            <a:chOff x="2189239" y="4281427"/>
            <a:chExt cx="2367284" cy="781059"/>
          </a:xfrm>
          <a:solidFill>
            <a:srgbClr val="FFC000"/>
          </a:solidFill>
        </p:grpSpPr>
        <p:sp>
          <p:nvSpPr>
            <p:cNvPr id="13" name="Freeform 13"/>
            <p:cNvSpPr>
              <a:spLocks/>
            </p:cNvSpPr>
            <p:nvPr/>
          </p:nvSpPr>
          <p:spPr bwMode="auto">
            <a:xfrm>
              <a:off x="2189239" y="4281427"/>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02" name="正方形/長方形 101"/>
            <p:cNvSpPr/>
            <p:nvPr/>
          </p:nvSpPr>
          <p:spPr>
            <a:xfrm>
              <a:off x="2365049" y="4402198"/>
              <a:ext cx="1890368" cy="388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lumMod val="85000"/>
                      <a:lumOff val="15000"/>
                    </a:schemeClr>
                  </a:solidFill>
                </a:rPr>
                <a:t>Code Clone C</a:t>
              </a:r>
            </a:p>
          </p:txBody>
        </p:sp>
      </p:grpSp>
      <p:grpSp>
        <p:nvGrpSpPr>
          <p:cNvPr id="122" name="グループ化 121"/>
          <p:cNvGrpSpPr/>
          <p:nvPr/>
        </p:nvGrpSpPr>
        <p:grpSpPr>
          <a:xfrm>
            <a:off x="5830734" y="3492385"/>
            <a:ext cx="1678634" cy="553846"/>
            <a:chOff x="7709758" y="1950603"/>
            <a:chExt cx="2367284" cy="781059"/>
          </a:xfrm>
          <a:solidFill>
            <a:srgbClr val="AFDC7E"/>
          </a:solidFill>
        </p:grpSpPr>
        <p:sp>
          <p:nvSpPr>
            <p:cNvPr id="69" name="Freeform 13"/>
            <p:cNvSpPr>
              <a:spLocks/>
            </p:cNvSpPr>
            <p:nvPr/>
          </p:nvSpPr>
          <p:spPr bwMode="auto">
            <a:xfrm>
              <a:off x="7709758" y="1950603"/>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01" name="正方形/長方形 100"/>
            <p:cNvSpPr/>
            <p:nvPr/>
          </p:nvSpPr>
          <p:spPr>
            <a:xfrm>
              <a:off x="7893569" y="2042983"/>
              <a:ext cx="2027855" cy="393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lumMod val="85000"/>
                      <a:lumOff val="15000"/>
                    </a:schemeClr>
                  </a:solidFill>
                </a:rPr>
                <a:t>Code Clone A’</a:t>
              </a:r>
            </a:p>
          </p:txBody>
        </p:sp>
      </p:grpSp>
      <p:grpSp>
        <p:nvGrpSpPr>
          <p:cNvPr id="123" name="グループ化 122"/>
          <p:cNvGrpSpPr/>
          <p:nvPr/>
        </p:nvGrpSpPr>
        <p:grpSpPr>
          <a:xfrm>
            <a:off x="5830734" y="4235634"/>
            <a:ext cx="1678634" cy="553846"/>
            <a:chOff x="7709758" y="3124481"/>
            <a:chExt cx="2367284" cy="781059"/>
          </a:xfrm>
          <a:solidFill>
            <a:srgbClr val="FFC000"/>
          </a:solidFill>
        </p:grpSpPr>
        <p:sp>
          <p:nvSpPr>
            <p:cNvPr id="68" name="Freeform 13"/>
            <p:cNvSpPr>
              <a:spLocks/>
            </p:cNvSpPr>
            <p:nvPr/>
          </p:nvSpPr>
          <p:spPr bwMode="auto">
            <a:xfrm>
              <a:off x="7709758" y="3124481"/>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03" name="正方形/長方形 102"/>
            <p:cNvSpPr/>
            <p:nvPr/>
          </p:nvSpPr>
          <p:spPr>
            <a:xfrm>
              <a:off x="7893568" y="3251233"/>
              <a:ext cx="1867969" cy="393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lumMod val="85000"/>
                      <a:lumOff val="15000"/>
                    </a:schemeClr>
                  </a:solidFill>
                </a:rPr>
                <a:t>Code Clone B</a:t>
              </a:r>
            </a:p>
          </p:txBody>
        </p:sp>
      </p:grpSp>
      <p:grpSp>
        <p:nvGrpSpPr>
          <p:cNvPr id="124" name="グループ化 123"/>
          <p:cNvGrpSpPr/>
          <p:nvPr/>
        </p:nvGrpSpPr>
        <p:grpSpPr>
          <a:xfrm>
            <a:off x="5830734" y="4978883"/>
            <a:ext cx="1678634" cy="553846"/>
            <a:chOff x="7709758" y="4298360"/>
            <a:chExt cx="2367284" cy="781059"/>
          </a:xfrm>
          <a:solidFill>
            <a:srgbClr val="FFC000"/>
          </a:solidFill>
        </p:grpSpPr>
        <p:sp>
          <p:nvSpPr>
            <p:cNvPr id="67" name="Freeform 13"/>
            <p:cNvSpPr>
              <a:spLocks/>
            </p:cNvSpPr>
            <p:nvPr/>
          </p:nvSpPr>
          <p:spPr bwMode="auto">
            <a:xfrm>
              <a:off x="7709758" y="4298360"/>
              <a:ext cx="2367284" cy="78105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grpFill/>
            <a:ln w="25400" cap="rnd">
              <a:solidFill>
                <a:schemeClr val="bg1"/>
              </a:solidFill>
              <a:round/>
              <a:headEnd/>
              <a:tailEnd/>
            </a:ln>
          </p:spPr>
          <p:txBody>
            <a:bodyPr/>
            <a:lstStyle/>
            <a:p>
              <a:endParaRPr lang="ja-JP" altLang="ja-JP" u="sng">
                <a:ea typeface="MS UI Gothic" pitchFamily="50" charset="-128"/>
              </a:endParaRPr>
            </a:p>
          </p:txBody>
        </p:sp>
        <p:sp>
          <p:nvSpPr>
            <p:cNvPr id="104" name="正方形/長方形 103"/>
            <p:cNvSpPr/>
            <p:nvPr/>
          </p:nvSpPr>
          <p:spPr>
            <a:xfrm>
              <a:off x="7893568" y="4414513"/>
              <a:ext cx="1910270" cy="393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lumMod val="85000"/>
                      <a:lumOff val="15000"/>
                    </a:schemeClr>
                  </a:solidFill>
                </a:rPr>
                <a:t>Code Clone C</a:t>
              </a:r>
            </a:p>
          </p:txBody>
        </p:sp>
      </p:grpSp>
      <p:sp>
        <p:nvSpPr>
          <p:cNvPr id="106" name="角丸四角形 105"/>
          <p:cNvSpPr/>
          <p:nvPr/>
        </p:nvSpPr>
        <p:spPr>
          <a:xfrm>
            <a:off x="1450348" y="3314700"/>
            <a:ext cx="2124268" cy="2431348"/>
          </a:xfrm>
          <a:prstGeom prst="roundRect">
            <a:avLst/>
          </a:prstGeom>
          <a:noFill/>
          <a:ln w="28575">
            <a:solidFill>
              <a:srgbClr val="2F49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矢印コネクタ 107"/>
          <p:cNvCxnSpPr>
            <a:stCxn id="109" idx="0"/>
            <a:endCxn id="106" idx="1"/>
          </p:cNvCxnSpPr>
          <p:nvPr/>
        </p:nvCxnSpPr>
        <p:spPr>
          <a:xfrm flipV="1">
            <a:off x="531643" y="4530374"/>
            <a:ext cx="918705" cy="498884"/>
          </a:xfrm>
          <a:prstGeom prst="straightConnector1">
            <a:avLst/>
          </a:prstGeom>
          <a:ln w="76200">
            <a:solidFill>
              <a:srgbClr val="2F4913"/>
            </a:solidFill>
            <a:tailEnd type="triangle"/>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59968" y="5029258"/>
            <a:ext cx="1183222" cy="2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85000"/>
                    <a:lumOff val="15000"/>
                  </a:schemeClr>
                </a:solidFill>
              </a:rPr>
              <a:t>Clone Set</a:t>
            </a:r>
          </a:p>
        </p:txBody>
      </p:sp>
      <p:sp>
        <p:nvSpPr>
          <p:cNvPr id="110" name="角丸四角形 109"/>
          <p:cNvSpPr/>
          <p:nvPr/>
        </p:nvSpPr>
        <p:spPr>
          <a:xfrm>
            <a:off x="5615941" y="3314701"/>
            <a:ext cx="2124268" cy="2431348"/>
          </a:xfrm>
          <a:prstGeom prst="roundRect">
            <a:avLst/>
          </a:prstGeom>
          <a:noFill/>
          <a:ln w="28575">
            <a:solidFill>
              <a:srgbClr val="2F49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a:stCxn id="126" idx="2"/>
            <a:endCxn id="99" idx="1"/>
          </p:cNvCxnSpPr>
          <p:nvPr/>
        </p:nvCxnSpPr>
        <p:spPr>
          <a:xfrm>
            <a:off x="1092147" y="3602000"/>
            <a:ext cx="722863" cy="101795"/>
          </a:xfrm>
          <a:prstGeom prst="straightConnector1">
            <a:avLst/>
          </a:prstGeom>
          <a:ln w="76200">
            <a:solidFill>
              <a:srgbClr val="E11D1D"/>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a:stCxn id="133" idx="0"/>
          </p:cNvCxnSpPr>
          <p:nvPr/>
        </p:nvCxnSpPr>
        <p:spPr>
          <a:xfrm flipH="1" flipV="1">
            <a:off x="7399021" y="5320495"/>
            <a:ext cx="611876" cy="188128"/>
          </a:xfrm>
          <a:prstGeom prst="straightConnector1">
            <a:avLst/>
          </a:prstGeom>
          <a:ln w="76200">
            <a:solidFill>
              <a:srgbClr val="E11D1D"/>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133" idx="0"/>
          </p:cNvCxnSpPr>
          <p:nvPr/>
        </p:nvCxnSpPr>
        <p:spPr>
          <a:xfrm flipH="1" flipV="1">
            <a:off x="7445979" y="4611975"/>
            <a:ext cx="564918" cy="896648"/>
          </a:xfrm>
          <a:prstGeom prst="straightConnector1">
            <a:avLst/>
          </a:prstGeom>
          <a:ln w="76200">
            <a:solidFill>
              <a:srgbClr val="E11D1D"/>
            </a:solidFill>
            <a:tailEnd type="triangle"/>
          </a:ln>
        </p:spPr>
        <p:style>
          <a:lnRef idx="1">
            <a:schemeClr val="accent1"/>
          </a:lnRef>
          <a:fillRef idx="0">
            <a:schemeClr val="accent1"/>
          </a:fillRef>
          <a:effectRef idx="0">
            <a:schemeClr val="accent1"/>
          </a:effectRef>
          <a:fontRef idx="minor">
            <a:schemeClr val="tx1"/>
          </a:fontRef>
        </p:style>
      </p:cxnSp>
      <p:sp>
        <p:nvSpPr>
          <p:cNvPr id="42" name="タイトル 1"/>
          <p:cNvSpPr>
            <a:spLocks noGrp="1"/>
          </p:cNvSpPr>
          <p:nvPr>
            <p:ph type="title"/>
          </p:nvPr>
        </p:nvSpPr>
        <p:spPr>
          <a:xfrm>
            <a:off x="457200" y="274638"/>
            <a:ext cx="8218488" cy="1143000"/>
          </a:xfrm>
        </p:spPr>
        <p:txBody>
          <a:bodyPr/>
          <a:lstStyle/>
          <a:p>
            <a:r>
              <a:rPr lang="en-US" altLang="ja-JP" dirty="0"/>
              <a:t>Inconsistent Change of </a:t>
            </a:r>
            <a:br>
              <a:rPr lang="en-US" altLang="ja-JP" dirty="0"/>
            </a:br>
            <a:r>
              <a:rPr lang="en-US" altLang="ja-JP" dirty="0"/>
              <a:t>Code Clones</a:t>
            </a:r>
            <a:endParaRPr lang="ja-JP" altLang="en-US" dirty="0"/>
          </a:p>
        </p:txBody>
      </p:sp>
      <p:sp>
        <p:nvSpPr>
          <p:cNvPr id="49" name="コンテンツ プレースホルダー 2"/>
          <p:cNvSpPr>
            <a:spLocks noGrp="1"/>
          </p:cNvSpPr>
          <p:nvPr>
            <p:ph idx="1"/>
          </p:nvPr>
        </p:nvSpPr>
        <p:spPr>
          <a:xfrm>
            <a:off x="457200" y="1600199"/>
            <a:ext cx="8229600" cy="1239400"/>
          </a:xfrm>
        </p:spPr>
        <p:txBody>
          <a:bodyPr/>
          <a:lstStyle/>
          <a:p>
            <a:r>
              <a:rPr lang="en-US" altLang="ja-JP" sz="2400" dirty="0" smtClean="0"/>
              <a:t>A code clone </a:t>
            </a:r>
            <a:r>
              <a:rPr lang="en-US" altLang="ja-JP" sz="2400" dirty="0"/>
              <a:t>is a code fragment that is identical or similar to other code fragments in the source </a:t>
            </a:r>
            <a:r>
              <a:rPr lang="en-US" altLang="ja-JP" sz="2400" dirty="0" smtClean="0"/>
              <a:t>code.</a:t>
            </a:r>
            <a:endParaRPr lang="en-US" altLang="ja-JP" sz="2400" dirty="0"/>
          </a:p>
          <a:p>
            <a:r>
              <a:rPr lang="en-US" altLang="ja-JP" sz="2400" dirty="0"/>
              <a:t>Inconsistent change of clone set may cause </a:t>
            </a:r>
            <a:r>
              <a:rPr lang="en-US" altLang="ja-JP" sz="2400" dirty="0" smtClean="0"/>
              <a:t>defects.</a:t>
            </a:r>
            <a:endParaRPr lang="en-US" altLang="ja-JP" sz="2400" dirty="0"/>
          </a:p>
        </p:txBody>
      </p:sp>
      <p:sp>
        <p:nvSpPr>
          <p:cNvPr id="59" name="正方形/長方形 58"/>
          <p:cNvSpPr/>
          <p:nvPr/>
        </p:nvSpPr>
        <p:spPr>
          <a:xfrm>
            <a:off x="1976779" y="6285702"/>
            <a:ext cx="1094596" cy="400110"/>
          </a:xfrm>
          <a:prstGeom prst="rect">
            <a:avLst/>
          </a:prstGeom>
        </p:spPr>
        <p:txBody>
          <a:bodyPr wrap="square">
            <a:spAutoFit/>
          </a:bodyPr>
          <a:lstStyle/>
          <a:p>
            <a:pPr algn="ctr"/>
            <a:r>
              <a:rPr lang="en-US" altLang="ja-JP" sz="2000" kern="0" dirty="0">
                <a:latin typeface="Times New Roman" panose="02020603050405020304" pitchFamily="18" charset="0"/>
                <a:ea typeface="メイリオ"/>
                <a:cs typeface="Times New Roman" panose="02020603050405020304" pitchFamily="18" charset="0"/>
              </a:rPr>
              <a:t>Vi</a:t>
            </a:r>
            <a:endParaRPr lang="ja-JP" altLang="en-US" sz="2000" dirty="0">
              <a:latin typeface="Times New Roman" panose="02020603050405020304" pitchFamily="18" charset="0"/>
              <a:cs typeface="Times New Roman" panose="02020603050405020304" pitchFamily="18" charset="0"/>
            </a:endParaRPr>
          </a:p>
        </p:txBody>
      </p:sp>
      <p:sp>
        <p:nvSpPr>
          <p:cNvPr id="61" name="正方形/長方形 60"/>
          <p:cNvSpPr/>
          <p:nvPr/>
        </p:nvSpPr>
        <p:spPr>
          <a:xfrm>
            <a:off x="6148234" y="6285702"/>
            <a:ext cx="1043632" cy="400110"/>
          </a:xfrm>
          <a:prstGeom prst="rect">
            <a:avLst/>
          </a:prstGeom>
        </p:spPr>
        <p:txBody>
          <a:bodyPr wrap="square">
            <a:spAutoFit/>
          </a:bodyPr>
          <a:lstStyle/>
          <a:p>
            <a:pPr algn="ctr"/>
            <a:r>
              <a:rPr lang="en-US" altLang="ja-JP" sz="2000" kern="0" dirty="0">
                <a:latin typeface="Times New Roman" panose="02020603050405020304" pitchFamily="18" charset="0"/>
                <a:ea typeface="メイリオ"/>
                <a:cs typeface="Times New Roman" panose="02020603050405020304" pitchFamily="18" charset="0"/>
              </a:rPr>
              <a:t>Vi+1</a:t>
            </a:r>
            <a:endParaRPr lang="ja-JP" altLang="en-US" sz="2000" dirty="0">
              <a:latin typeface="Times New Roman" panose="02020603050405020304" pitchFamily="18" charset="0"/>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A1BEAA02-6C65-45D4-8EEE-EB5674DC5030}"/>
              </a:ext>
            </a:extLst>
          </p:cNvPr>
          <p:cNvSpPr>
            <a:spLocks noGrp="1"/>
          </p:cNvSpPr>
          <p:nvPr>
            <p:ph type="sldNum" sz="quarter" idx="12"/>
          </p:nvPr>
        </p:nvSpPr>
        <p:spPr/>
        <p:txBody>
          <a:bodyPr/>
          <a:lstStyle/>
          <a:p>
            <a:fld id="{9F5033E9-932D-4E41-95C3-341F9A6DAE17}" type="slidenum">
              <a:rPr lang="en-US" altLang="ja-JP" smtClean="0"/>
              <a:pPr/>
              <a:t>2</a:t>
            </a:fld>
            <a:endParaRPr lang="en-US" altLang="ja-JP"/>
          </a:p>
        </p:txBody>
      </p:sp>
      <p:grpSp>
        <p:nvGrpSpPr>
          <p:cNvPr id="10" name="グループ化 9"/>
          <p:cNvGrpSpPr/>
          <p:nvPr/>
        </p:nvGrpSpPr>
        <p:grpSpPr>
          <a:xfrm>
            <a:off x="7191866" y="5434238"/>
            <a:ext cx="1819695" cy="851464"/>
            <a:chOff x="7095387" y="5422376"/>
            <a:chExt cx="2551177" cy="851464"/>
          </a:xfrm>
        </p:grpSpPr>
        <p:sp>
          <p:nvSpPr>
            <p:cNvPr id="133" name="爆発 2 132"/>
            <p:cNvSpPr/>
            <p:nvPr/>
          </p:nvSpPr>
          <p:spPr>
            <a:xfrm>
              <a:off x="7095387" y="5422376"/>
              <a:ext cx="2551177" cy="851464"/>
            </a:xfrm>
            <a:prstGeom prst="irregularSeal2">
              <a:avLst/>
            </a:prstGeom>
            <a:solidFill>
              <a:schemeClr val="bg1"/>
            </a:solidFill>
            <a:ln w="38100">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E11D1D"/>
                </a:solidFill>
              </a:endParaRPr>
            </a:p>
          </p:txBody>
        </p:sp>
        <p:sp>
          <p:nvSpPr>
            <p:cNvPr id="53" name="正方形/長方形 52"/>
            <p:cNvSpPr/>
            <p:nvPr/>
          </p:nvSpPr>
          <p:spPr>
            <a:xfrm>
              <a:off x="7500223" y="5716238"/>
              <a:ext cx="1562835" cy="27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E11D1D"/>
                  </a:solidFill>
                </a:rPr>
                <a:t>d</a:t>
              </a:r>
              <a:r>
                <a:rPr lang="en-US" altLang="ja-JP" b="1" dirty="0" smtClean="0">
                  <a:solidFill>
                    <a:srgbClr val="E11D1D"/>
                  </a:solidFill>
                </a:rPr>
                <a:t>efect?</a:t>
              </a:r>
              <a:endParaRPr lang="en-US" altLang="ja-JP" b="1" dirty="0">
                <a:solidFill>
                  <a:srgbClr val="E11D1D"/>
                </a:solidFill>
              </a:endParaRPr>
            </a:p>
          </p:txBody>
        </p:sp>
      </p:grpSp>
      <p:grpSp>
        <p:nvGrpSpPr>
          <p:cNvPr id="11" name="グループ化 10"/>
          <p:cNvGrpSpPr/>
          <p:nvPr/>
        </p:nvGrpSpPr>
        <p:grpSpPr>
          <a:xfrm>
            <a:off x="182565" y="2915799"/>
            <a:ext cx="1691955" cy="786644"/>
            <a:chOff x="180194" y="2839088"/>
            <a:chExt cx="1691955" cy="786644"/>
          </a:xfrm>
        </p:grpSpPr>
        <p:sp>
          <p:nvSpPr>
            <p:cNvPr id="126" name="爆発 2 125"/>
            <p:cNvSpPr/>
            <p:nvPr/>
          </p:nvSpPr>
          <p:spPr>
            <a:xfrm>
              <a:off x="180194" y="2839088"/>
              <a:ext cx="1691955" cy="786644"/>
            </a:xfrm>
            <a:prstGeom prst="irregularSeal2">
              <a:avLst/>
            </a:prstGeom>
            <a:solidFill>
              <a:schemeClr val="bg1"/>
            </a:solidFill>
            <a:ln w="38100">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E11D1D"/>
                </a:solidFill>
              </a:endParaRPr>
            </a:p>
          </p:txBody>
        </p:sp>
        <p:sp>
          <p:nvSpPr>
            <p:cNvPr id="56" name="正方形/長方形 55"/>
            <p:cNvSpPr/>
            <p:nvPr/>
          </p:nvSpPr>
          <p:spPr>
            <a:xfrm>
              <a:off x="516643" y="3089149"/>
              <a:ext cx="918706" cy="27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E11D1D"/>
                  </a:solidFill>
                </a:rPr>
                <a:t>defect</a:t>
              </a:r>
              <a:endParaRPr lang="en-US" altLang="ja-JP" b="1" dirty="0">
                <a:solidFill>
                  <a:srgbClr val="E11D1D"/>
                </a:solidFill>
              </a:endParaRPr>
            </a:p>
          </p:txBody>
        </p:sp>
      </p:grpSp>
    </p:spTree>
    <p:extLst>
      <p:ext uri="{BB962C8B-B14F-4D97-AF65-F5344CB8AC3E}">
        <p14:creationId xmlns:p14="http://schemas.microsoft.com/office/powerpoint/2010/main" val="38632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10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1000"/>
                                        <p:tgtEl>
                                          <p:spTgt spid="12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1000"/>
                                        <p:tgtEl>
                                          <p:spTgt spid="1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childTnLst>
                                </p:cTn>
                              </p:par>
                              <p:par>
                                <p:cTn id="34" presetID="10"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childTnLst>
                                </p:cTn>
                              </p:par>
                              <p:par>
                                <p:cTn id="40" presetID="10" presetClass="entr" presetSubtype="0" fill="hold"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1000"/>
                                        <p:tgtEl>
                                          <p:spTgt spid="8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childTnLst>
                                </p:cTn>
                              </p:par>
                              <p:par>
                                <p:cTn id="46" presetID="10" presetClass="entr" presetSubtype="0" fill="hold"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10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1000"/>
                                        <p:tgtEl>
                                          <p:spTgt spid="110"/>
                                        </p:tgtEl>
                                      </p:cBhvr>
                                    </p:animEffect>
                                  </p:childTnLst>
                                </p:cTn>
                              </p:par>
                              <p:par>
                                <p:cTn id="52" presetID="10" presetClass="entr" presetSubtype="0" fill="hold"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fade">
                                      <p:cBhvr>
                                        <p:cTn id="59" dur="1000"/>
                                        <p:tgtEl>
                                          <p:spTgt spid="130"/>
                                        </p:tgtEl>
                                      </p:cBhvr>
                                    </p:animEffect>
                                  </p:childTnLst>
                                </p:cTn>
                              </p:par>
                              <p:par>
                                <p:cTn id="60" presetID="10" presetClass="entr" presetSubtype="0" fill="hold"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fade">
                                      <p:cBhvr>
                                        <p:cTn id="62" dur="1000"/>
                                        <p:tgtEl>
                                          <p:spTgt spid="136"/>
                                        </p:tgtEl>
                                      </p:cBhvr>
                                    </p:animEffec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 grpId="0" animBg="1"/>
      <p:bldP spid="93" grpId="0" animBg="1"/>
      <p:bldP spid="95" grpId="0" animBg="1"/>
      <p:bldP spid="106" grpId="0" animBg="1"/>
      <p:bldP spid="109" grpId="0"/>
      <p:bldP spid="1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322961" y="5250391"/>
            <a:ext cx="3275424" cy="2278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22961" y="5008011"/>
            <a:ext cx="3275424" cy="227818"/>
          </a:xfrm>
          <a:prstGeom prst="rect">
            <a:avLst/>
          </a:prstGeom>
          <a:solidFill>
            <a:srgbClr val="F2D500"/>
          </a:solidFill>
          <a:ln>
            <a:solidFill>
              <a:srgbClr val="F2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322961" y="4276723"/>
            <a:ext cx="3275424" cy="227818"/>
          </a:xfrm>
          <a:prstGeom prst="rect">
            <a:avLst/>
          </a:prstGeom>
          <a:solidFill>
            <a:srgbClr val="F2D500"/>
          </a:solidFill>
          <a:ln>
            <a:solidFill>
              <a:srgbClr val="F2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322961" y="4511822"/>
            <a:ext cx="3275424" cy="2278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a:latin typeface="+mn-ea"/>
                <a:ea typeface="+mn-ea"/>
              </a:rPr>
              <a:t>Motivation</a:t>
            </a:r>
            <a:endParaRPr kumimoji="1" lang="ja-JP" altLang="en-US" dirty="0">
              <a:latin typeface="+mn-ea"/>
              <a:ea typeface="+mn-ea"/>
            </a:endParaRPr>
          </a:p>
        </p:txBody>
      </p:sp>
      <p:sp>
        <p:nvSpPr>
          <p:cNvPr id="3" name="コンテンツ プレースホルダー 2"/>
          <p:cNvSpPr>
            <a:spLocks noGrp="1"/>
          </p:cNvSpPr>
          <p:nvPr>
            <p:ph idx="1"/>
          </p:nvPr>
        </p:nvSpPr>
        <p:spPr>
          <a:xfrm>
            <a:off x="457200" y="1600199"/>
            <a:ext cx="8229600" cy="2287418"/>
          </a:xfrm>
        </p:spPr>
        <p:txBody>
          <a:bodyPr/>
          <a:lstStyle/>
          <a:p>
            <a:r>
              <a:rPr lang="en-US" altLang="ja-JP" sz="2400" dirty="0"/>
              <a:t>Simultaneous modification is often needed in maintaining clone </a:t>
            </a:r>
            <a:r>
              <a:rPr lang="en-US" altLang="ja-JP" sz="2400" dirty="0" smtClean="0"/>
              <a:t>sets.</a:t>
            </a:r>
            <a:endParaRPr lang="en-US" altLang="ja-JP" sz="2400" dirty="0"/>
          </a:p>
          <a:p>
            <a:r>
              <a:rPr kumimoji="1" lang="en-US" altLang="ja-JP" sz="2400" dirty="0"/>
              <a:t>Example:</a:t>
            </a:r>
            <a:r>
              <a:rPr lang="en-US" altLang="ja-JP" sz="2400" dirty="0"/>
              <a:t> </a:t>
            </a:r>
            <a:r>
              <a:rPr lang="en-US" altLang="ja-JP" sz="2000" dirty="0" smtClean="0"/>
              <a:t>When </a:t>
            </a:r>
            <a:r>
              <a:rPr lang="en-US" altLang="ja-JP" sz="2000" dirty="0"/>
              <a:t>a code clone in a clone set </a:t>
            </a:r>
            <a:r>
              <a:rPr lang="en-US" altLang="ja-JP" sz="2000" dirty="0" smtClean="0"/>
              <a:t>is modified</a:t>
            </a:r>
            <a:r>
              <a:rPr lang="en-US" altLang="ja-JP" sz="2000" dirty="0"/>
              <a:t>, developers have to decide whether to modify the other code </a:t>
            </a:r>
            <a:r>
              <a:rPr lang="en-US" altLang="ja-JP" sz="2000" dirty="0" smtClean="0"/>
              <a:t>clones in the same clone set.</a:t>
            </a:r>
            <a:endParaRPr kumimoji="1" lang="en-US" altLang="ja-JP" sz="2000" dirty="0"/>
          </a:p>
        </p:txBody>
      </p:sp>
      <p:sp>
        <p:nvSpPr>
          <p:cNvPr id="6" name="正方形/長方形 5">
            <a:extLst>
              <a:ext uri="{FF2B5EF4-FFF2-40B4-BE49-F238E27FC236}">
                <a16:creationId xmlns:a16="http://schemas.microsoft.com/office/drawing/2014/main" id="{0285F2C2-57BD-4AC1-8E41-7BDBC4790C45}"/>
              </a:ext>
            </a:extLst>
          </p:cNvPr>
          <p:cNvSpPr/>
          <p:nvPr/>
        </p:nvSpPr>
        <p:spPr>
          <a:xfrm>
            <a:off x="1322961" y="3674257"/>
            <a:ext cx="3281650" cy="303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Modified Code Clone</a:t>
            </a:r>
          </a:p>
        </p:txBody>
      </p:sp>
      <p:sp>
        <p:nvSpPr>
          <p:cNvPr id="11" name="正方形/長方形 10">
            <a:extLst>
              <a:ext uri="{FF2B5EF4-FFF2-40B4-BE49-F238E27FC236}">
                <a16:creationId xmlns:a16="http://schemas.microsoft.com/office/drawing/2014/main" id="{D57EA8FD-9319-4A6C-B8DA-D27EBC3F34E3}"/>
              </a:ext>
            </a:extLst>
          </p:cNvPr>
          <p:cNvSpPr/>
          <p:nvPr/>
        </p:nvSpPr>
        <p:spPr>
          <a:xfrm>
            <a:off x="4598385" y="3674257"/>
            <a:ext cx="3281650" cy="303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Stable Code Clone</a:t>
            </a:r>
          </a:p>
        </p:txBody>
      </p:sp>
      <p:sp>
        <p:nvSpPr>
          <p:cNvPr id="13" name="正方形/長方形 12">
            <a:extLst>
              <a:ext uri="{FF2B5EF4-FFF2-40B4-BE49-F238E27FC236}">
                <a16:creationId xmlns:a16="http://schemas.microsoft.com/office/drawing/2014/main" id="{A0314E5B-9436-423C-A627-70D14B34B2DE}"/>
              </a:ext>
            </a:extLst>
          </p:cNvPr>
          <p:cNvSpPr/>
          <p:nvPr/>
        </p:nvSpPr>
        <p:spPr>
          <a:xfrm>
            <a:off x="1322961" y="3978211"/>
            <a:ext cx="3281650" cy="2287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rPr>
              <a:t>  </a:t>
            </a:r>
            <a:r>
              <a:rPr lang="en-US" altLang="ja-JP" sz="1600" dirty="0" err="1" smtClean="0">
                <a:solidFill>
                  <a:schemeClr val="tx1"/>
                </a:solidFill>
              </a:rPr>
              <a:t>int</a:t>
            </a:r>
            <a:r>
              <a:rPr lang="en-US" altLang="ja-JP" sz="1600" dirty="0" smtClean="0">
                <a:solidFill>
                  <a:schemeClr val="tx1"/>
                </a:solidFill>
              </a:rPr>
              <a:t> functionA (</a:t>
            </a:r>
            <a:r>
              <a:rPr lang="en-US" altLang="ja-JP" sz="1600" dirty="0" err="1" smtClean="0">
                <a:solidFill>
                  <a:schemeClr val="tx1"/>
                </a:solidFill>
              </a:rPr>
              <a:t>int</a:t>
            </a:r>
            <a:r>
              <a:rPr lang="en-US" altLang="ja-JP" sz="1600" dirty="0" smtClean="0">
                <a:solidFill>
                  <a:schemeClr val="tx1"/>
                </a:solidFill>
              </a:rPr>
              <a:t> a){</a:t>
            </a:r>
          </a:p>
          <a:p>
            <a:r>
              <a:rPr lang="en-US" altLang="ja-JP" sz="1600" dirty="0">
                <a:solidFill>
                  <a:schemeClr val="tx1"/>
                </a:solidFill>
              </a:rPr>
              <a:t>-</a:t>
            </a:r>
            <a:r>
              <a:rPr lang="en-US" altLang="ja-JP" sz="1600" dirty="0" smtClean="0">
                <a:solidFill>
                  <a:schemeClr val="tx1"/>
                </a:solidFill>
              </a:rPr>
              <a:t>   if (a % 3 == 1){</a:t>
            </a:r>
          </a:p>
          <a:p>
            <a:r>
              <a:rPr lang="en-US" altLang="ja-JP" sz="1600" dirty="0" smtClean="0">
                <a:solidFill>
                  <a:schemeClr val="tx1"/>
                </a:solidFill>
              </a:rPr>
              <a:t>+  if </a:t>
            </a:r>
            <a:r>
              <a:rPr lang="en-US" altLang="ja-JP" sz="1600" dirty="0">
                <a:solidFill>
                  <a:schemeClr val="tx1"/>
                </a:solidFill>
              </a:rPr>
              <a:t>(a % 2 == 1){</a:t>
            </a:r>
          </a:p>
          <a:p>
            <a:r>
              <a:rPr lang="en-US" altLang="ja-JP" sz="1600" dirty="0">
                <a:solidFill>
                  <a:schemeClr val="tx1"/>
                </a:solidFill>
              </a:rPr>
              <a:t> </a:t>
            </a:r>
            <a:r>
              <a:rPr lang="en-US" altLang="ja-JP" sz="1600" dirty="0" smtClean="0">
                <a:solidFill>
                  <a:schemeClr val="tx1"/>
                </a:solidFill>
              </a:rPr>
              <a:t>     </a:t>
            </a:r>
            <a:r>
              <a:rPr lang="en-US" altLang="ja-JP" sz="1600" dirty="0">
                <a:solidFill>
                  <a:schemeClr val="tx1"/>
                </a:solidFill>
              </a:rPr>
              <a:t>return 1;</a:t>
            </a:r>
          </a:p>
          <a:p>
            <a:r>
              <a:rPr lang="en-US" altLang="ja-JP" sz="1600" dirty="0" smtClean="0">
                <a:solidFill>
                  <a:schemeClr val="tx1"/>
                </a:solidFill>
              </a:rPr>
              <a:t>-    </a:t>
            </a:r>
            <a:r>
              <a:rPr lang="en-US" altLang="ja-JP" sz="1600" dirty="0">
                <a:solidFill>
                  <a:schemeClr val="tx1"/>
                </a:solidFill>
              </a:rPr>
              <a:t>} else if (a% 3 == 0</a:t>
            </a:r>
            <a:r>
              <a:rPr lang="en-US" altLang="ja-JP" sz="1600" dirty="0" smtClean="0">
                <a:solidFill>
                  <a:schemeClr val="tx1"/>
                </a:solidFill>
              </a:rPr>
              <a:t>){</a:t>
            </a:r>
            <a:endParaRPr lang="en-US" altLang="ja-JP" sz="1600" dirty="0">
              <a:solidFill>
                <a:schemeClr val="tx1"/>
              </a:solidFill>
            </a:endParaRPr>
          </a:p>
          <a:p>
            <a:r>
              <a:rPr lang="en-US" altLang="ja-JP" sz="1600" dirty="0" smtClean="0">
                <a:solidFill>
                  <a:schemeClr val="tx1"/>
                </a:solidFill>
              </a:rPr>
              <a:t>+   } </a:t>
            </a:r>
            <a:r>
              <a:rPr lang="en-US" altLang="ja-JP" sz="1600" dirty="0">
                <a:solidFill>
                  <a:schemeClr val="tx1"/>
                </a:solidFill>
              </a:rPr>
              <a:t>else if (a% </a:t>
            </a:r>
            <a:r>
              <a:rPr lang="en-US" altLang="ja-JP" sz="1600" dirty="0" smtClean="0">
                <a:solidFill>
                  <a:schemeClr val="tx1"/>
                </a:solidFill>
              </a:rPr>
              <a:t>2 </a:t>
            </a:r>
            <a:r>
              <a:rPr lang="en-US" altLang="ja-JP" sz="1600" dirty="0">
                <a:solidFill>
                  <a:schemeClr val="tx1"/>
                </a:solidFill>
              </a:rPr>
              <a:t>== 0){</a:t>
            </a:r>
          </a:p>
          <a:p>
            <a:r>
              <a:rPr lang="en-US" altLang="ja-JP" sz="1600" dirty="0">
                <a:solidFill>
                  <a:schemeClr val="tx1"/>
                </a:solidFill>
              </a:rPr>
              <a:t> </a:t>
            </a:r>
            <a:r>
              <a:rPr lang="en-US" altLang="ja-JP" sz="1600" dirty="0" smtClean="0">
                <a:solidFill>
                  <a:schemeClr val="tx1"/>
                </a:solidFill>
              </a:rPr>
              <a:t>     </a:t>
            </a:r>
            <a:r>
              <a:rPr lang="en-US" altLang="ja-JP" sz="1600" dirty="0">
                <a:solidFill>
                  <a:schemeClr val="tx1"/>
                </a:solidFill>
              </a:rPr>
              <a:t>return 0;</a:t>
            </a:r>
          </a:p>
          <a:p>
            <a:r>
              <a:rPr lang="en-US" altLang="ja-JP" sz="1600" dirty="0" smtClean="0">
                <a:solidFill>
                  <a:schemeClr val="tx1"/>
                </a:solidFill>
              </a:rPr>
              <a:t>    }</a:t>
            </a:r>
            <a:endParaRPr lang="en-US" altLang="ja-JP" sz="1600" dirty="0">
              <a:solidFill>
                <a:schemeClr val="tx1"/>
              </a:solidFill>
            </a:endParaRPr>
          </a:p>
          <a:p>
            <a:r>
              <a:rPr lang="en-US" altLang="ja-JP" sz="1600" dirty="0" smtClean="0">
                <a:solidFill>
                  <a:schemeClr val="tx1"/>
                </a:solidFill>
              </a:rPr>
              <a:t>  }</a:t>
            </a:r>
            <a:endParaRPr lang="en-US" altLang="ja-JP" sz="1600" dirty="0">
              <a:solidFill>
                <a:schemeClr val="tx1"/>
              </a:solidFill>
            </a:endParaRPr>
          </a:p>
        </p:txBody>
      </p:sp>
      <p:sp>
        <p:nvSpPr>
          <p:cNvPr id="14" name="正方形/長方形 13">
            <a:extLst>
              <a:ext uri="{FF2B5EF4-FFF2-40B4-BE49-F238E27FC236}">
                <a16:creationId xmlns:a16="http://schemas.microsoft.com/office/drawing/2014/main" id="{B07CBEEA-B072-411E-A846-D9FDFB905172}"/>
              </a:ext>
            </a:extLst>
          </p:cNvPr>
          <p:cNvSpPr/>
          <p:nvPr/>
        </p:nvSpPr>
        <p:spPr>
          <a:xfrm>
            <a:off x="4598385" y="3978211"/>
            <a:ext cx="3281650" cy="181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 bool functionB (int a</a:t>
            </a:r>
            <a:r>
              <a:rPr lang="en-US" altLang="ja-JP" sz="1600" dirty="0" smtClean="0">
                <a:solidFill>
                  <a:schemeClr val="tx1"/>
                </a:solidFill>
              </a:rPr>
              <a:t>){</a:t>
            </a:r>
          </a:p>
          <a:p>
            <a:r>
              <a:rPr lang="ja-JP" altLang="en-US" sz="1600" dirty="0" smtClean="0">
                <a:solidFill>
                  <a:schemeClr val="tx1"/>
                </a:solidFill>
              </a:rPr>
              <a:t>    </a:t>
            </a:r>
            <a:r>
              <a:rPr lang="en-US" altLang="ja-JP" sz="1600" dirty="0" smtClean="0">
                <a:solidFill>
                  <a:schemeClr val="tx1"/>
                </a:solidFill>
              </a:rPr>
              <a:t>if </a:t>
            </a:r>
            <a:r>
              <a:rPr lang="en-US" altLang="ja-JP" sz="1600" dirty="0">
                <a:solidFill>
                  <a:schemeClr val="tx1"/>
                </a:solidFill>
              </a:rPr>
              <a:t>(a </a:t>
            </a:r>
            <a:r>
              <a:rPr lang="en-US" altLang="ja-JP" sz="1600" dirty="0" smtClean="0">
                <a:solidFill>
                  <a:schemeClr val="tx1"/>
                </a:solidFill>
              </a:rPr>
              <a:t>% 3 </a:t>
            </a:r>
            <a:r>
              <a:rPr lang="en-US" altLang="ja-JP" sz="1600" dirty="0">
                <a:solidFill>
                  <a:schemeClr val="tx1"/>
                </a:solidFill>
              </a:rPr>
              <a:t>== 1){</a:t>
            </a:r>
          </a:p>
          <a:p>
            <a:r>
              <a:rPr lang="en-US" altLang="ja-JP" sz="1600" dirty="0">
                <a:solidFill>
                  <a:schemeClr val="tx1"/>
                </a:solidFill>
              </a:rPr>
              <a:t>      </a:t>
            </a:r>
            <a:r>
              <a:rPr lang="en-US" altLang="ja-JP" sz="1600" dirty="0" smtClean="0">
                <a:solidFill>
                  <a:schemeClr val="tx1"/>
                </a:solidFill>
              </a:rPr>
              <a:t>return true</a:t>
            </a:r>
            <a:r>
              <a:rPr lang="en-US" altLang="ja-JP" sz="1600" dirty="0">
                <a:solidFill>
                  <a:schemeClr val="tx1"/>
                </a:solidFill>
              </a:rPr>
              <a:t>;</a:t>
            </a:r>
          </a:p>
          <a:p>
            <a:r>
              <a:rPr lang="en-US" altLang="ja-JP" sz="1600" dirty="0">
                <a:solidFill>
                  <a:schemeClr val="tx1"/>
                </a:solidFill>
              </a:rPr>
              <a:t>    } else if (</a:t>
            </a:r>
            <a:r>
              <a:rPr lang="en-US" altLang="ja-JP" sz="1600" dirty="0" smtClean="0">
                <a:solidFill>
                  <a:schemeClr val="tx1"/>
                </a:solidFill>
              </a:rPr>
              <a:t>a % 3 </a:t>
            </a:r>
            <a:r>
              <a:rPr lang="en-US" altLang="ja-JP" sz="1600" dirty="0">
                <a:solidFill>
                  <a:schemeClr val="tx1"/>
                </a:solidFill>
              </a:rPr>
              <a:t>== 0){</a:t>
            </a:r>
          </a:p>
          <a:p>
            <a:r>
              <a:rPr lang="en-US" altLang="ja-JP" sz="1600" dirty="0" smtClean="0">
                <a:solidFill>
                  <a:schemeClr val="tx1"/>
                </a:solidFill>
              </a:rPr>
              <a:t>      return false</a:t>
            </a:r>
            <a:r>
              <a:rPr lang="en-US" altLang="ja-JP" sz="1600" dirty="0">
                <a:solidFill>
                  <a:schemeClr val="tx1"/>
                </a:solidFill>
              </a:rPr>
              <a:t>;</a:t>
            </a:r>
          </a:p>
          <a:p>
            <a:r>
              <a:rPr lang="en-US" altLang="ja-JP" sz="1600" dirty="0">
                <a:solidFill>
                  <a:schemeClr val="tx1"/>
                </a:solidFill>
              </a:rPr>
              <a:t>    </a:t>
            </a:r>
            <a:r>
              <a:rPr lang="en-US" altLang="ja-JP" sz="1600" dirty="0" smtClean="0">
                <a:solidFill>
                  <a:schemeClr val="tx1"/>
                </a:solidFill>
              </a:rPr>
              <a:t>}</a:t>
            </a:r>
          </a:p>
          <a:p>
            <a:r>
              <a:rPr lang="en-US" altLang="ja-JP" sz="1600" dirty="0" smtClean="0">
                <a:solidFill>
                  <a:schemeClr val="tx1"/>
                </a:solidFill>
              </a:rPr>
              <a:t>  }</a:t>
            </a:r>
            <a:endParaRPr lang="en-US" altLang="ja-JP" sz="1600" dirty="0">
              <a:solidFill>
                <a:schemeClr val="tx1"/>
              </a:solidFill>
            </a:endParaRPr>
          </a:p>
        </p:txBody>
      </p:sp>
      <p:sp>
        <p:nvSpPr>
          <p:cNvPr id="5" name="スライド番号プレースホルダー 4">
            <a:extLst>
              <a:ext uri="{FF2B5EF4-FFF2-40B4-BE49-F238E27FC236}">
                <a16:creationId xmlns:a16="http://schemas.microsoft.com/office/drawing/2014/main" id="{1946A8F1-E6AA-49BE-9846-45B91E9E6360}"/>
              </a:ext>
            </a:extLst>
          </p:cNvPr>
          <p:cNvSpPr>
            <a:spLocks noGrp="1"/>
          </p:cNvSpPr>
          <p:nvPr>
            <p:ph type="sldNum" sz="quarter" idx="12"/>
          </p:nvPr>
        </p:nvSpPr>
        <p:spPr/>
        <p:txBody>
          <a:bodyPr/>
          <a:lstStyle/>
          <a:p>
            <a:fld id="{9F5033E9-932D-4E41-95C3-341F9A6DAE17}" type="slidenum">
              <a:rPr lang="en-US" altLang="ja-JP" smtClean="0"/>
              <a:pPr/>
              <a:t>3</a:t>
            </a:fld>
            <a:endParaRPr lang="en-US" altLang="ja-JP"/>
          </a:p>
        </p:txBody>
      </p:sp>
    </p:spTree>
    <p:extLst>
      <p:ext uri="{BB962C8B-B14F-4D97-AF65-F5344CB8AC3E}">
        <p14:creationId xmlns:p14="http://schemas.microsoft.com/office/powerpoint/2010/main" val="74498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グループ化 95"/>
          <p:cNvGrpSpPr/>
          <p:nvPr/>
        </p:nvGrpSpPr>
        <p:grpSpPr>
          <a:xfrm>
            <a:off x="5724007" y="4217549"/>
            <a:ext cx="698760" cy="764172"/>
            <a:chOff x="3262887" y="4916164"/>
            <a:chExt cx="698760" cy="764172"/>
          </a:xfrm>
        </p:grpSpPr>
        <p:grpSp>
          <p:nvGrpSpPr>
            <p:cNvPr id="97" name="グループ化 96"/>
            <p:cNvGrpSpPr/>
            <p:nvPr/>
          </p:nvGrpSpPr>
          <p:grpSpPr>
            <a:xfrm>
              <a:off x="3262887" y="4916164"/>
              <a:ext cx="698760" cy="764172"/>
              <a:chOff x="3262887" y="4916164"/>
              <a:chExt cx="698760" cy="764172"/>
            </a:xfrm>
          </p:grpSpPr>
          <p:grpSp>
            <p:nvGrpSpPr>
              <p:cNvPr id="99" name="グループ化 98"/>
              <p:cNvGrpSpPr/>
              <p:nvPr/>
            </p:nvGrpSpPr>
            <p:grpSpPr>
              <a:xfrm>
                <a:off x="3262887" y="4916164"/>
                <a:ext cx="698760" cy="764172"/>
                <a:chOff x="896566" y="3562026"/>
                <a:chExt cx="667644" cy="764172"/>
              </a:xfrm>
            </p:grpSpPr>
            <p:grpSp>
              <p:nvGrpSpPr>
                <p:cNvPr id="101" name="グループ化 100"/>
                <p:cNvGrpSpPr/>
                <p:nvPr/>
              </p:nvGrpSpPr>
              <p:grpSpPr>
                <a:xfrm>
                  <a:off x="896566" y="3562026"/>
                  <a:ext cx="667644" cy="764172"/>
                  <a:chOff x="-1303825" y="2622884"/>
                  <a:chExt cx="667644" cy="764172"/>
                </a:xfrm>
              </p:grpSpPr>
              <p:sp>
                <p:nvSpPr>
                  <p:cNvPr id="103" name="メモ 102"/>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104" name="メモ 103"/>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105" name="メモ 104"/>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grpSp>
            <p:sp>
              <p:nvSpPr>
                <p:cNvPr id="102" name="Freeform 13"/>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100" name="Freeform 13"/>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solidFill>
              <a:ln w="28575" cap="rnd">
                <a:solidFill>
                  <a:srgbClr val="FFC000"/>
                </a:solidFill>
                <a:prstDash val="sysDash"/>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98" name="Freeform 13"/>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grpSp>
        <p:nvGrpSpPr>
          <p:cNvPr id="106" name="グループ化 105"/>
          <p:cNvGrpSpPr/>
          <p:nvPr/>
        </p:nvGrpSpPr>
        <p:grpSpPr>
          <a:xfrm>
            <a:off x="4814768" y="4235837"/>
            <a:ext cx="698760" cy="764172"/>
            <a:chOff x="3214762" y="3864726"/>
            <a:chExt cx="698760" cy="764172"/>
          </a:xfrm>
        </p:grpSpPr>
        <p:grpSp>
          <p:nvGrpSpPr>
            <p:cNvPr id="107" name="グループ化 106"/>
            <p:cNvGrpSpPr/>
            <p:nvPr/>
          </p:nvGrpSpPr>
          <p:grpSpPr>
            <a:xfrm>
              <a:off x="3214762" y="3864726"/>
              <a:ext cx="698760" cy="764172"/>
              <a:chOff x="848441" y="2510588"/>
              <a:chExt cx="667644" cy="764172"/>
            </a:xfrm>
          </p:grpSpPr>
          <p:grpSp>
            <p:nvGrpSpPr>
              <p:cNvPr id="109" name="グループ化 108"/>
              <p:cNvGrpSpPr/>
              <p:nvPr/>
            </p:nvGrpSpPr>
            <p:grpSpPr>
              <a:xfrm>
                <a:off x="848441" y="2510588"/>
                <a:ext cx="667644" cy="764172"/>
                <a:chOff x="-1303825" y="2622884"/>
                <a:chExt cx="667644" cy="764172"/>
              </a:xfrm>
            </p:grpSpPr>
            <p:sp>
              <p:nvSpPr>
                <p:cNvPr id="112" name="メモ 111"/>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113" name="メモ 112"/>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114" name="メモ 113"/>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grpSp>
          <p:sp>
            <p:nvSpPr>
              <p:cNvPr id="110" name="Freeform 13"/>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sp>
            <p:nvSpPr>
              <p:cNvPr id="111" name="Freeform 13"/>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108" name="Freeform 13"/>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13" name="タイトル 1"/>
          <p:cNvSpPr>
            <a:spLocks noGrp="1"/>
          </p:cNvSpPr>
          <p:nvPr>
            <p:ph type="title"/>
          </p:nvPr>
        </p:nvSpPr>
        <p:spPr>
          <a:xfrm>
            <a:off x="457200" y="274638"/>
            <a:ext cx="8218488" cy="1143000"/>
          </a:xfrm>
        </p:spPr>
        <p:txBody>
          <a:bodyPr/>
          <a:lstStyle/>
          <a:p>
            <a:r>
              <a:rPr lang="en-US" altLang="ja-JP" dirty="0"/>
              <a:t>Overview of Clone Notifier</a:t>
            </a:r>
            <a:endParaRPr lang="ja-JP" altLang="en-US" dirty="0"/>
          </a:p>
        </p:txBody>
      </p:sp>
      <p:sp>
        <p:nvSpPr>
          <p:cNvPr id="38" name="コンテンツ プレースホルダー 2"/>
          <p:cNvSpPr>
            <a:spLocks noGrp="1"/>
          </p:cNvSpPr>
          <p:nvPr>
            <p:ph idx="1"/>
          </p:nvPr>
        </p:nvSpPr>
        <p:spPr>
          <a:xfrm>
            <a:off x="457200" y="1600199"/>
            <a:ext cx="8229600" cy="2420479"/>
          </a:xfrm>
        </p:spPr>
        <p:txBody>
          <a:bodyPr/>
          <a:lstStyle/>
          <a:p>
            <a:r>
              <a:rPr lang="en-US" altLang="ja-JP" sz="2400" dirty="0"/>
              <a:t>Clone </a:t>
            </a:r>
            <a:r>
              <a:rPr lang="en-US" altLang="ja-JP" sz="2400" dirty="0" err="1"/>
              <a:t>Notifier</a:t>
            </a:r>
            <a:r>
              <a:rPr lang="en-US" altLang="ja-JP" sz="2400" dirty="0"/>
              <a:t> reports </a:t>
            </a:r>
            <a:r>
              <a:rPr lang="en-US" altLang="ja-JP" sz="2400" dirty="0" smtClean="0"/>
              <a:t>change </a:t>
            </a:r>
            <a:r>
              <a:rPr lang="en-US" altLang="ja-JP" sz="2400" dirty="0"/>
              <a:t>information of </a:t>
            </a:r>
            <a:r>
              <a:rPr lang="en-US" altLang="ja-JP" sz="2400" dirty="0" smtClean="0"/>
              <a:t>the code clones between two revisions of source code.</a:t>
            </a:r>
          </a:p>
          <a:p>
            <a:pPr lvl="1"/>
            <a:r>
              <a:rPr lang="en-US" altLang="ja-JP" sz="2000" dirty="0" smtClean="0"/>
              <a:t>Developers can check a summary of the results via e-mail.</a:t>
            </a:r>
          </a:p>
          <a:p>
            <a:pPr lvl="1"/>
            <a:r>
              <a:rPr lang="en-US" altLang="ja-JP" sz="2000" dirty="0" smtClean="0"/>
              <a:t>They </a:t>
            </a:r>
            <a:r>
              <a:rPr lang="en-US" altLang="ja-JP" sz="2000" dirty="0"/>
              <a:t>can check the </a:t>
            </a:r>
            <a:r>
              <a:rPr lang="en-US" altLang="ja-JP" sz="2000" dirty="0" smtClean="0"/>
              <a:t>detailed results on the browser.</a:t>
            </a:r>
            <a:endParaRPr lang="en-US" altLang="ja-JP" sz="2000" dirty="0"/>
          </a:p>
          <a:p>
            <a:pPr marL="342900" lvl="1" indent="-342900">
              <a:buFontTx/>
              <a:buChar char="•"/>
            </a:pPr>
            <a:r>
              <a:rPr lang="en-US" altLang="ja-JP" sz="2400" dirty="0" smtClean="0"/>
              <a:t>It has </a:t>
            </a:r>
            <a:r>
              <a:rPr lang="en-US" altLang="ja-JP" sz="2400" dirty="0"/>
              <a:t>been </a:t>
            </a:r>
            <a:r>
              <a:rPr lang="en-US" altLang="ja-JP" sz="2400" dirty="0" smtClean="0"/>
              <a:t>developed </a:t>
            </a:r>
            <a:r>
              <a:rPr lang="en-US" altLang="ja-JP" sz="2400" dirty="0"/>
              <a:t>by </a:t>
            </a:r>
            <a:r>
              <a:rPr lang="en-US" altLang="ja-JP" sz="2400" dirty="0" smtClean="0"/>
              <a:t>our </a:t>
            </a:r>
            <a:r>
              <a:rPr lang="en-US" altLang="ja-JP" sz="2400" dirty="0"/>
              <a:t>research </a:t>
            </a:r>
            <a:r>
              <a:rPr lang="en-US" altLang="ja-JP" sz="2400" dirty="0" smtClean="0"/>
              <a:t>group [1].</a:t>
            </a:r>
            <a:br>
              <a:rPr lang="en-US" altLang="ja-JP" sz="2400" dirty="0" smtClean="0"/>
            </a:br>
            <a:r>
              <a:rPr lang="en-US" altLang="ja-JP" sz="2400" dirty="0" smtClean="0"/>
              <a:t>It has </a:t>
            </a:r>
            <a:r>
              <a:rPr lang="en-US" altLang="ja-JP" sz="2400" dirty="0"/>
              <a:t>still </a:t>
            </a:r>
            <a:r>
              <a:rPr lang="en-US" altLang="ja-JP" sz="2400" dirty="0" smtClean="0"/>
              <a:t>been developed and improved by our group.</a:t>
            </a:r>
            <a:endParaRPr lang="en-US" altLang="ja-JP" sz="2000" dirty="0"/>
          </a:p>
        </p:txBody>
      </p:sp>
      <p:sp>
        <p:nvSpPr>
          <p:cNvPr id="29" name="正方形/長方形 28">
            <a:extLst>
              <a:ext uri="{FF2B5EF4-FFF2-40B4-BE49-F238E27FC236}">
                <a16:creationId xmlns:a16="http://schemas.microsoft.com/office/drawing/2014/main" id="{046B0E6F-B06E-4FAF-B3D6-6D15A31A942E}"/>
              </a:ext>
            </a:extLst>
          </p:cNvPr>
          <p:cNvSpPr/>
          <p:nvPr/>
        </p:nvSpPr>
        <p:spPr>
          <a:xfrm>
            <a:off x="1007994" y="6219831"/>
            <a:ext cx="7499926" cy="3778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1200" b="1" dirty="0"/>
              <a:t>[1] Yamanaka, Yuki, et al. "Applying clone change notification system into an industrial development process." </a:t>
            </a:r>
            <a:r>
              <a:rPr lang="en-US" altLang="ja-JP" sz="1200" b="1" i="1" dirty="0"/>
              <a:t>2013 21st International Conference on Program Comprehension (ICPC)</a:t>
            </a:r>
            <a:r>
              <a:rPr lang="en-US" altLang="ja-JP" sz="1200" b="1" dirty="0"/>
              <a:t>. IEEE, 2013.</a:t>
            </a:r>
            <a:endParaRPr kumimoji="1" lang="ja-JP" altLang="en-US" sz="1200" b="1" dirty="0"/>
          </a:p>
        </p:txBody>
      </p:sp>
      <p:sp>
        <p:nvSpPr>
          <p:cNvPr id="4" name="スライド番号プレースホルダー 3">
            <a:extLst>
              <a:ext uri="{FF2B5EF4-FFF2-40B4-BE49-F238E27FC236}">
                <a16:creationId xmlns:a16="http://schemas.microsoft.com/office/drawing/2014/main" id="{F8BEB6F0-B23D-42AD-BB34-95A58A282669}"/>
              </a:ext>
            </a:extLst>
          </p:cNvPr>
          <p:cNvSpPr>
            <a:spLocks noGrp="1"/>
          </p:cNvSpPr>
          <p:nvPr>
            <p:ph type="sldNum" sz="quarter" idx="12"/>
          </p:nvPr>
        </p:nvSpPr>
        <p:spPr/>
        <p:txBody>
          <a:bodyPr/>
          <a:lstStyle/>
          <a:p>
            <a:fld id="{9F5033E9-932D-4E41-95C3-341F9A6DAE17}" type="slidenum">
              <a:rPr lang="en-US" altLang="ja-JP" smtClean="0"/>
              <a:pPr/>
              <a:t>4</a:t>
            </a:fld>
            <a:endParaRPr lang="en-US" altLang="ja-JP"/>
          </a:p>
        </p:txBody>
      </p:sp>
      <p:cxnSp>
        <p:nvCxnSpPr>
          <p:cNvPr id="31" name="直線矢印コネクタ 30"/>
          <p:cNvCxnSpPr>
            <a:stCxn id="51" idx="3"/>
            <a:endCxn id="36" idx="1"/>
          </p:cNvCxnSpPr>
          <p:nvPr/>
        </p:nvCxnSpPr>
        <p:spPr>
          <a:xfrm>
            <a:off x="1024260" y="4368135"/>
            <a:ext cx="230863" cy="9744"/>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55" idx="3"/>
            <a:endCxn id="39" idx="1"/>
          </p:cNvCxnSpPr>
          <p:nvPr/>
        </p:nvCxnSpPr>
        <p:spPr>
          <a:xfrm>
            <a:off x="1024260" y="5423584"/>
            <a:ext cx="230863"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1255123" y="4134532"/>
            <a:ext cx="876822" cy="4866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Detect Clones</a:t>
            </a:r>
            <a:endParaRPr kumimoji="1" lang="ja-JP" altLang="en-US" sz="1600" dirty="0">
              <a:solidFill>
                <a:schemeClr val="tx1"/>
              </a:solidFill>
              <a:cs typeface="Times New Roman" panose="02020603050405020304" pitchFamily="18" charset="0"/>
            </a:endParaRPr>
          </a:p>
        </p:txBody>
      </p:sp>
      <p:sp>
        <p:nvSpPr>
          <p:cNvPr id="39" name="角丸四角形 38"/>
          <p:cNvSpPr/>
          <p:nvPr/>
        </p:nvSpPr>
        <p:spPr>
          <a:xfrm>
            <a:off x="1255123" y="5180237"/>
            <a:ext cx="876822" cy="4866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solidFill>
                  <a:schemeClr val="tx1"/>
                </a:solidFill>
                <a:cs typeface="Times New Roman" panose="02020603050405020304" pitchFamily="18" charset="0"/>
              </a:rPr>
              <a:t>Detect Clones</a:t>
            </a:r>
            <a:endParaRPr lang="ja-JP" altLang="en-US" sz="1600" dirty="0">
              <a:solidFill>
                <a:schemeClr val="tx1"/>
              </a:solidFill>
              <a:cs typeface="Times New Roman" panose="02020603050405020304" pitchFamily="18" charset="0"/>
            </a:endParaRPr>
          </a:p>
        </p:txBody>
      </p:sp>
      <p:cxnSp>
        <p:nvCxnSpPr>
          <p:cNvPr id="40" name="直線矢印コネクタ 39"/>
          <p:cNvCxnSpPr>
            <a:stCxn id="36" idx="3"/>
          </p:cNvCxnSpPr>
          <p:nvPr/>
        </p:nvCxnSpPr>
        <p:spPr>
          <a:xfrm>
            <a:off x="2131945" y="4377879"/>
            <a:ext cx="219026"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39" idx="3"/>
          </p:cNvCxnSpPr>
          <p:nvPr/>
        </p:nvCxnSpPr>
        <p:spPr>
          <a:xfrm>
            <a:off x="2131945" y="5423584"/>
            <a:ext cx="248400"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3284797" y="4221932"/>
            <a:ext cx="1221549" cy="8164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solidFill>
                  <a:schemeClr val="tx1"/>
                </a:solidFill>
                <a:cs typeface="Times New Roman" panose="02020603050405020304" pitchFamily="18" charset="0"/>
              </a:rPr>
              <a:t>Track and Categorize Clone Sets</a:t>
            </a:r>
            <a:endParaRPr kumimoji="1" lang="ja-JP" altLang="en-US" sz="1600" dirty="0">
              <a:solidFill>
                <a:schemeClr val="tx1"/>
              </a:solidFill>
              <a:cs typeface="Times New Roman" panose="02020603050405020304" pitchFamily="18" charset="0"/>
            </a:endParaRPr>
          </a:p>
        </p:txBody>
      </p:sp>
      <p:cxnSp>
        <p:nvCxnSpPr>
          <p:cNvPr id="43" name="直線矢印コネクタ 42"/>
          <p:cNvCxnSpPr>
            <a:stCxn id="62" idx="3"/>
            <a:endCxn id="42" idx="1"/>
          </p:cNvCxnSpPr>
          <p:nvPr/>
        </p:nvCxnSpPr>
        <p:spPr>
          <a:xfrm>
            <a:off x="3034844" y="4368135"/>
            <a:ext cx="249953" cy="26200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68" idx="3"/>
            <a:endCxn id="42" idx="1"/>
          </p:cNvCxnSpPr>
          <p:nvPr/>
        </p:nvCxnSpPr>
        <p:spPr>
          <a:xfrm flipV="1">
            <a:off x="3034844" y="4630136"/>
            <a:ext cx="249953" cy="789437"/>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42" idx="3"/>
            <a:endCxn id="89" idx="1"/>
          </p:cNvCxnSpPr>
          <p:nvPr/>
        </p:nvCxnSpPr>
        <p:spPr>
          <a:xfrm>
            <a:off x="4506346" y="4630136"/>
            <a:ext cx="186603"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325500" y="4762647"/>
            <a:ext cx="698761" cy="338554"/>
          </a:xfrm>
          <a:prstGeom prst="rect">
            <a:avLst/>
          </a:prstGeom>
        </p:spPr>
        <p:txBody>
          <a:bodyPr wrap="square">
            <a:spAutoFit/>
          </a:bodyPr>
          <a:lstStyle/>
          <a:p>
            <a:pPr algn="ctr"/>
            <a:r>
              <a:rPr lang="en-US" altLang="ja-JP" sz="1600" kern="0" dirty="0">
                <a:latin typeface="+mn-lt"/>
                <a:ea typeface="メイリオ"/>
                <a:cs typeface="Times New Roman" panose="02020603050405020304" pitchFamily="18" charset="0"/>
              </a:rPr>
              <a:t>Vi</a:t>
            </a:r>
            <a:endParaRPr lang="ja-JP" altLang="en-US" sz="1600" dirty="0">
              <a:latin typeface="+mn-lt"/>
              <a:cs typeface="Times New Roman" panose="02020603050405020304" pitchFamily="18" charset="0"/>
            </a:endParaRPr>
          </a:p>
        </p:txBody>
      </p:sp>
      <p:sp>
        <p:nvSpPr>
          <p:cNvPr id="49" name="正方形/長方形 48"/>
          <p:cNvSpPr/>
          <p:nvPr/>
        </p:nvSpPr>
        <p:spPr>
          <a:xfrm>
            <a:off x="341767" y="5867190"/>
            <a:ext cx="666227" cy="338554"/>
          </a:xfrm>
          <a:prstGeom prst="rect">
            <a:avLst/>
          </a:prstGeom>
        </p:spPr>
        <p:txBody>
          <a:bodyPr wrap="square">
            <a:spAutoFit/>
          </a:bodyPr>
          <a:lstStyle/>
          <a:p>
            <a:pPr algn="ctr"/>
            <a:r>
              <a:rPr lang="en-US" altLang="ja-JP" sz="1600" kern="0" dirty="0">
                <a:latin typeface="+mn-lt"/>
                <a:ea typeface="メイリオ"/>
                <a:cs typeface="Times New Roman" panose="02020603050405020304" pitchFamily="18" charset="0"/>
              </a:rPr>
              <a:t>Vi+1</a:t>
            </a:r>
            <a:endParaRPr lang="ja-JP" altLang="en-US" sz="1600" dirty="0">
              <a:latin typeface="+mn-lt"/>
              <a:cs typeface="Times New Roman" panose="02020603050405020304" pitchFamily="18" charset="0"/>
            </a:endParaRPr>
          </a:p>
        </p:txBody>
      </p:sp>
      <p:grpSp>
        <p:nvGrpSpPr>
          <p:cNvPr id="50" name="グループ化 49"/>
          <p:cNvGrpSpPr/>
          <p:nvPr/>
        </p:nvGrpSpPr>
        <p:grpSpPr>
          <a:xfrm>
            <a:off x="325500" y="4038187"/>
            <a:ext cx="698760" cy="764172"/>
            <a:chOff x="-1303825" y="2622884"/>
            <a:chExt cx="667644" cy="764172"/>
          </a:xfrm>
        </p:grpSpPr>
        <p:sp>
          <p:nvSpPr>
            <p:cNvPr id="51" name="メモ 50"/>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52" name="メモ 51"/>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53" name="メモ 52"/>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grpSp>
      <p:grpSp>
        <p:nvGrpSpPr>
          <p:cNvPr id="54" name="グループ化 53"/>
          <p:cNvGrpSpPr/>
          <p:nvPr/>
        </p:nvGrpSpPr>
        <p:grpSpPr>
          <a:xfrm>
            <a:off x="325500" y="5093636"/>
            <a:ext cx="698760" cy="764172"/>
            <a:chOff x="-1303825" y="2622884"/>
            <a:chExt cx="667644" cy="764172"/>
          </a:xfrm>
        </p:grpSpPr>
        <p:sp>
          <p:nvSpPr>
            <p:cNvPr id="55" name="メモ 54"/>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56" name="メモ 55"/>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57" name="メモ 56"/>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grpSp>
      <p:sp>
        <p:nvSpPr>
          <p:cNvPr id="84" name="正方形/長方形 83"/>
          <p:cNvSpPr/>
          <p:nvPr/>
        </p:nvSpPr>
        <p:spPr>
          <a:xfrm>
            <a:off x="2336084" y="4810872"/>
            <a:ext cx="698761" cy="338554"/>
          </a:xfrm>
          <a:prstGeom prst="rect">
            <a:avLst/>
          </a:prstGeom>
        </p:spPr>
        <p:txBody>
          <a:bodyPr wrap="square">
            <a:spAutoFit/>
          </a:bodyPr>
          <a:lstStyle/>
          <a:p>
            <a:pPr algn="ctr"/>
            <a:r>
              <a:rPr lang="en-US" altLang="ja-JP" sz="1600" kern="0" dirty="0">
                <a:latin typeface="+mn-lt"/>
                <a:ea typeface="メイリオ"/>
                <a:cs typeface="Times New Roman" panose="02020603050405020304" pitchFamily="18" charset="0"/>
              </a:rPr>
              <a:t>Ci</a:t>
            </a:r>
            <a:endParaRPr lang="ja-JP" altLang="en-US" sz="1600" dirty="0">
              <a:latin typeface="+mn-lt"/>
              <a:cs typeface="Times New Roman" panose="02020603050405020304" pitchFamily="18" charset="0"/>
            </a:endParaRPr>
          </a:p>
        </p:txBody>
      </p:sp>
      <p:sp>
        <p:nvSpPr>
          <p:cNvPr id="85" name="正方形/長方形 84"/>
          <p:cNvSpPr/>
          <p:nvPr/>
        </p:nvSpPr>
        <p:spPr>
          <a:xfrm>
            <a:off x="2336084" y="5842947"/>
            <a:ext cx="698761" cy="338554"/>
          </a:xfrm>
          <a:prstGeom prst="rect">
            <a:avLst/>
          </a:prstGeom>
        </p:spPr>
        <p:txBody>
          <a:bodyPr wrap="square">
            <a:spAutoFit/>
          </a:bodyPr>
          <a:lstStyle/>
          <a:p>
            <a:pPr algn="ctr"/>
            <a:r>
              <a:rPr lang="en-US" altLang="ja-JP" sz="1600" kern="0" dirty="0">
                <a:latin typeface="+mn-lt"/>
                <a:ea typeface="メイリオ"/>
                <a:cs typeface="Times New Roman" panose="02020603050405020304" pitchFamily="18" charset="0"/>
              </a:rPr>
              <a:t>Ci+1</a:t>
            </a:r>
            <a:endParaRPr lang="ja-JP" altLang="en-US" sz="1600" dirty="0">
              <a:latin typeface="+mn-lt"/>
              <a:cs typeface="Times New Roman" panose="02020603050405020304" pitchFamily="18" charset="0"/>
            </a:endParaRPr>
          </a:p>
        </p:txBody>
      </p:sp>
      <p:sp>
        <p:nvSpPr>
          <p:cNvPr id="86" name="正方形/長方形 85"/>
          <p:cNvSpPr/>
          <p:nvPr/>
        </p:nvSpPr>
        <p:spPr>
          <a:xfrm>
            <a:off x="5663046" y="4973433"/>
            <a:ext cx="698761" cy="338554"/>
          </a:xfrm>
          <a:prstGeom prst="rect">
            <a:avLst/>
          </a:prstGeom>
        </p:spPr>
        <p:txBody>
          <a:bodyPr wrap="square">
            <a:spAutoFit/>
          </a:bodyPr>
          <a:lstStyle/>
          <a:p>
            <a:pPr algn="ctr"/>
            <a:r>
              <a:rPr lang="en-US" altLang="ja-JP" sz="1600" kern="0" dirty="0">
                <a:latin typeface="+mn-lt"/>
                <a:ea typeface="メイリオ"/>
                <a:cs typeface="Times New Roman" panose="02020603050405020304" pitchFamily="18" charset="0"/>
              </a:rPr>
              <a:t>Ci+1</a:t>
            </a:r>
            <a:endParaRPr lang="ja-JP" altLang="en-US" sz="1600" dirty="0">
              <a:latin typeface="+mn-lt"/>
              <a:cs typeface="Times New Roman" panose="02020603050405020304" pitchFamily="18" charset="0"/>
            </a:endParaRPr>
          </a:p>
        </p:txBody>
      </p:sp>
      <p:sp>
        <p:nvSpPr>
          <p:cNvPr id="87" name="正方形/長方形 86"/>
          <p:cNvSpPr/>
          <p:nvPr/>
        </p:nvSpPr>
        <p:spPr>
          <a:xfrm>
            <a:off x="4810712" y="4982100"/>
            <a:ext cx="698761" cy="338554"/>
          </a:xfrm>
          <a:prstGeom prst="rect">
            <a:avLst/>
          </a:prstGeom>
        </p:spPr>
        <p:txBody>
          <a:bodyPr wrap="square">
            <a:spAutoFit/>
          </a:bodyPr>
          <a:lstStyle/>
          <a:p>
            <a:pPr algn="ctr"/>
            <a:r>
              <a:rPr lang="en-US" altLang="ja-JP" sz="1600" kern="0" dirty="0">
                <a:latin typeface="+mn-lt"/>
                <a:ea typeface="メイリオ"/>
                <a:cs typeface="Times New Roman" panose="02020603050405020304" pitchFamily="18" charset="0"/>
              </a:rPr>
              <a:t>Ci</a:t>
            </a:r>
            <a:endParaRPr lang="ja-JP" altLang="en-US" sz="1600" dirty="0">
              <a:latin typeface="+mn-lt"/>
              <a:cs typeface="Times New Roman" panose="02020603050405020304" pitchFamily="18" charset="0"/>
            </a:endParaRPr>
          </a:p>
        </p:txBody>
      </p:sp>
      <p:cxnSp>
        <p:nvCxnSpPr>
          <p:cNvPr id="88" name="直線矢印コネクタ 87"/>
          <p:cNvCxnSpPr/>
          <p:nvPr/>
        </p:nvCxnSpPr>
        <p:spPr>
          <a:xfrm>
            <a:off x="5362642" y="4479892"/>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4692949" y="3990686"/>
            <a:ext cx="1815649" cy="12789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sp>
        <p:nvSpPr>
          <p:cNvPr id="90" name="正方形/長方形 89"/>
          <p:cNvSpPr/>
          <p:nvPr/>
        </p:nvSpPr>
        <p:spPr>
          <a:xfrm>
            <a:off x="4657575" y="5308849"/>
            <a:ext cx="1842578" cy="338554"/>
          </a:xfrm>
          <a:prstGeom prst="rect">
            <a:avLst/>
          </a:prstGeom>
        </p:spPr>
        <p:txBody>
          <a:bodyPr wrap="square">
            <a:spAutoFit/>
          </a:bodyPr>
          <a:lstStyle/>
          <a:p>
            <a:pPr algn="ctr"/>
            <a:r>
              <a:rPr lang="en-US" altLang="ja-JP" sz="1600" kern="0" dirty="0" smtClean="0">
                <a:latin typeface="+mn-lt"/>
                <a:ea typeface="メイリオ"/>
                <a:cs typeface="Times New Roman" panose="02020603050405020304" pitchFamily="18" charset="0"/>
              </a:rPr>
              <a:t>tracked </a:t>
            </a:r>
            <a:r>
              <a:rPr lang="en-US" altLang="ja-JP" sz="1600" kern="0" dirty="0">
                <a:latin typeface="+mn-lt"/>
                <a:ea typeface="メイリオ"/>
                <a:cs typeface="Times New Roman" panose="02020603050405020304" pitchFamily="18" charset="0"/>
              </a:rPr>
              <a:t>Clones</a:t>
            </a:r>
            <a:endParaRPr lang="ja-JP" altLang="en-US" sz="1600" dirty="0">
              <a:latin typeface="+mn-lt"/>
              <a:cs typeface="Times New Roman" panose="02020603050405020304" pitchFamily="18" charset="0"/>
            </a:endParaRPr>
          </a:p>
        </p:txBody>
      </p:sp>
      <p:cxnSp>
        <p:nvCxnSpPr>
          <p:cNvPr id="93" name="直線矢印コネクタ 92"/>
          <p:cNvCxnSpPr/>
          <p:nvPr/>
        </p:nvCxnSpPr>
        <p:spPr>
          <a:xfrm>
            <a:off x="5358232" y="4686130"/>
            <a:ext cx="409489" cy="0"/>
          </a:xfrm>
          <a:prstGeom prst="straightConnector1">
            <a:avLst/>
          </a:prstGeom>
          <a:ln w="38100">
            <a:solidFill>
              <a:srgbClr val="5D8F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336084" y="4038187"/>
            <a:ext cx="698760" cy="764172"/>
            <a:chOff x="3214762" y="3864726"/>
            <a:chExt cx="698760" cy="764172"/>
          </a:xfrm>
        </p:grpSpPr>
        <p:grpSp>
          <p:nvGrpSpPr>
            <p:cNvPr id="58" name="グループ化 57"/>
            <p:cNvGrpSpPr/>
            <p:nvPr/>
          </p:nvGrpSpPr>
          <p:grpSpPr>
            <a:xfrm>
              <a:off x="3214762" y="3864726"/>
              <a:ext cx="698760" cy="764172"/>
              <a:chOff x="848441" y="2510588"/>
              <a:chExt cx="667644" cy="764172"/>
            </a:xfrm>
          </p:grpSpPr>
          <p:grpSp>
            <p:nvGrpSpPr>
              <p:cNvPr id="59" name="グループ化 58"/>
              <p:cNvGrpSpPr/>
              <p:nvPr/>
            </p:nvGrpSpPr>
            <p:grpSpPr>
              <a:xfrm>
                <a:off x="848441" y="2510588"/>
                <a:ext cx="667644" cy="764172"/>
                <a:chOff x="-1303825" y="2622884"/>
                <a:chExt cx="667644" cy="764172"/>
              </a:xfrm>
            </p:grpSpPr>
            <p:sp>
              <p:nvSpPr>
                <p:cNvPr id="62" name="メモ 61"/>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63" name="メモ 62"/>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64" name="メモ 63"/>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grpSp>
          <p:sp>
            <p:nvSpPr>
              <p:cNvPr id="60" name="Freeform 13"/>
              <p:cNvSpPr>
                <a:spLocks/>
              </p:cNvSpPr>
              <p:nvPr/>
            </p:nvSpPr>
            <p:spPr bwMode="auto">
              <a:xfrm>
                <a:off x="898038" y="2676448"/>
                <a:ext cx="469173"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sp>
            <p:nvSpPr>
              <p:cNvPr id="61" name="Freeform 13"/>
              <p:cNvSpPr>
                <a:spLocks/>
              </p:cNvSpPr>
              <p:nvPr/>
            </p:nvSpPr>
            <p:spPr bwMode="auto">
              <a:xfrm>
                <a:off x="896566" y="3108172"/>
                <a:ext cx="469173"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94" name="Freeform 13"/>
            <p:cNvSpPr>
              <a:spLocks/>
            </p:cNvSpPr>
            <p:nvPr/>
          </p:nvSpPr>
          <p:spPr bwMode="auto">
            <a:xfrm>
              <a:off x="3266670" y="4249840"/>
              <a:ext cx="491039" cy="144425"/>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grpSp>
        <p:nvGrpSpPr>
          <p:cNvPr id="6" name="グループ化 5"/>
          <p:cNvGrpSpPr/>
          <p:nvPr/>
        </p:nvGrpSpPr>
        <p:grpSpPr>
          <a:xfrm>
            <a:off x="2336084" y="5089625"/>
            <a:ext cx="698760" cy="764172"/>
            <a:chOff x="3262887" y="4916164"/>
            <a:chExt cx="698760" cy="764172"/>
          </a:xfrm>
        </p:grpSpPr>
        <p:grpSp>
          <p:nvGrpSpPr>
            <p:cNvPr id="2" name="グループ化 1"/>
            <p:cNvGrpSpPr/>
            <p:nvPr/>
          </p:nvGrpSpPr>
          <p:grpSpPr>
            <a:xfrm>
              <a:off x="3262887" y="4916164"/>
              <a:ext cx="698760" cy="764172"/>
              <a:chOff x="3262887" y="4916164"/>
              <a:chExt cx="698760" cy="764172"/>
            </a:xfrm>
          </p:grpSpPr>
          <p:grpSp>
            <p:nvGrpSpPr>
              <p:cNvPr id="65" name="グループ化 64"/>
              <p:cNvGrpSpPr/>
              <p:nvPr/>
            </p:nvGrpSpPr>
            <p:grpSpPr>
              <a:xfrm>
                <a:off x="3262887" y="4916164"/>
                <a:ext cx="698760" cy="764172"/>
                <a:chOff x="896566" y="3562026"/>
                <a:chExt cx="667644" cy="764172"/>
              </a:xfrm>
            </p:grpSpPr>
            <p:grpSp>
              <p:nvGrpSpPr>
                <p:cNvPr id="66" name="グループ化 65"/>
                <p:cNvGrpSpPr/>
                <p:nvPr/>
              </p:nvGrpSpPr>
              <p:grpSpPr>
                <a:xfrm>
                  <a:off x="896566" y="3562026"/>
                  <a:ext cx="667644" cy="764172"/>
                  <a:chOff x="-1303825" y="2622884"/>
                  <a:chExt cx="667644" cy="764172"/>
                </a:xfrm>
              </p:grpSpPr>
              <p:sp>
                <p:nvSpPr>
                  <p:cNvPr id="68" name="メモ 67"/>
                  <p:cNvSpPr/>
                  <p:nvPr/>
                </p:nvSpPr>
                <p:spPr bwMode="auto">
                  <a:xfrm rot="10800000" flipH="1">
                    <a:off x="-1191533" y="2622884"/>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69" name="メモ 68"/>
                  <p:cNvSpPr/>
                  <p:nvPr/>
                </p:nvSpPr>
                <p:spPr bwMode="auto">
                  <a:xfrm rot="10800000" flipH="1">
                    <a:off x="-1255700" y="2671011"/>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sp>
                <p:nvSpPr>
                  <p:cNvPr id="70" name="メモ 69"/>
                  <p:cNvSpPr/>
                  <p:nvPr/>
                </p:nvSpPr>
                <p:spPr bwMode="auto">
                  <a:xfrm rot="10800000" flipH="1">
                    <a:off x="-1303825" y="2727159"/>
                    <a:ext cx="555352" cy="659897"/>
                  </a:xfrm>
                  <a:prstGeom prst="foldedCorner">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mn-lt"/>
                      <a:cs typeface="Times New Roman" panose="02020603050405020304" pitchFamily="18" charset="0"/>
                    </a:endParaRPr>
                  </a:p>
                </p:txBody>
              </p:sp>
            </p:grpSp>
            <p:sp>
              <p:nvSpPr>
                <p:cNvPr id="67" name="Freeform 13"/>
                <p:cNvSpPr>
                  <a:spLocks/>
                </p:cNvSpPr>
                <p:nvPr/>
              </p:nvSpPr>
              <p:spPr bwMode="auto">
                <a:xfrm>
                  <a:off x="927168" y="3754067"/>
                  <a:ext cx="469173" cy="142140"/>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91" name="Freeform 13"/>
              <p:cNvSpPr>
                <a:spLocks/>
              </p:cNvSpPr>
              <p:nvPr/>
            </p:nvSpPr>
            <p:spPr bwMode="auto">
              <a:xfrm>
                <a:off x="3298014" y="5510315"/>
                <a:ext cx="491039" cy="136139"/>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chemeClr val="bg1"/>
              </a:solidFill>
              <a:ln w="28575" cap="rnd">
                <a:solidFill>
                  <a:srgbClr val="FFC000"/>
                </a:solidFill>
                <a:prstDash val="sysDash"/>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sp>
          <p:nvSpPr>
            <p:cNvPr id="95" name="Freeform 13"/>
            <p:cNvSpPr>
              <a:spLocks/>
            </p:cNvSpPr>
            <p:nvPr/>
          </p:nvSpPr>
          <p:spPr bwMode="auto">
            <a:xfrm>
              <a:off x="3301875" y="5298351"/>
              <a:ext cx="491039" cy="149404"/>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9525" cap="rnd">
              <a:solidFill>
                <a:srgbClr val="FFC000"/>
              </a:solidFill>
              <a:round/>
              <a:headEnd/>
              <a:tailEnd/>
            </a:ln>
          </p:spPr>
          <p:txBody>
            <a:bodyPr/>
            <a:lstStyle/>
            <a:p>
              <a:endParaRPr lang="ja-JP" altLang="ja-JP" sz="1800" b="1" u="sng">
                <a:latin typeface="+mn-lt"/>
                <a:ea typeface="MS UI Gothic" pitchFamily="50" charset="-128"/>
                <a:cs typeface="Times New Roman" panose="02020603050405020304" pitchFamily="18" charset="0"/>
              </a:endParaRPr>
            </a:p>
          </p:txBody>
        </p:sp>
      </p:grpSp>
      <p:pic>
        <p:nvPicPr>
          <p:cNvPr id="75" name="Picture 4" descr="友達の白黒シルエットイラスト"/>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1" t="20503" r="12866" b="20119"/>
          <a:stretch/>
        </p:blipFill>
        <p:spPr bwMode="auto">
          <a:xfrm>
            <a:off x="8232677" y="4323424"/>
            <a:ext cx="749332" cy="613424"/>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p:cNvSpPr/>
          <p:nvPr/>
        </p:nvSpPr>
        <p:spPr>
          <a:xfrm>
            <a:off x="8002598" y="4943112"/>
            <a:ext cx="1209490" cy="338554"/>
          </a:xfrm>
          <a:prstGeom prst="rect">
            <a:avLst/>
          </a:prstGeom>
        </p:spPr>
        <p:txBody>
          <a:bodyPr wrap="square">
            <a:spAutoFit/>
          </a:bodyPr>
          <a:lstStyle/>
          <a:p>
            <a:pPr algn="ctr"/>
            <a:r>
              <a:rPr lang="en-US" altLang="ja-JP" sz="1600" dirty="0" smtClean="0">
                <a:latin typeface="+mn-lt"/>
                <a:cs typeface="Times New Roman" panose="02020603050405020304" pitchFamily="18" charset="0"/>
              </a:rPr>
              <a:t>developers</a:t>
            </a:r>
            <a:endParaRPr lang="ja-JP" altLang="en-US" sz="1600" dirty="0">
              <a:latin typeface="+mn-lt"/>
              <a:cs typeface="Times New Roman" panose="02020603050405020304" pitchFamily="18" charset="0"/>
            </a:endParaRPr>
          </a:p>
        </p:txBody>
      </p:sp>
      <p:sp>
        <p:nvSpPr>
          <p:cNvPr id="115" name="角丸四角形 114"/>
          <p:cNvSpPr/>
          <p:nvPr/>
        </p:nvSpPr>
        <p:spPr>
          <a:xfrm>
            <a:off x="6720027" y="4340112"/>
            <a:ext cx="1251456" cy="580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solidFill>
                  <a:schemeClr val="tx1"/>
                </a:solidFill>
                <a:cs typeface="Times New Roman" panose="02020603050405020304" pitchFamily="18" charset="0"/>
              </a:rPr>
              <a:t>Notify Developers</a:t>
            </a:r>
            <a:endParaRPr kumimoji="1" lang="ja-JP" altLang="en-US" sz="1600" dirty="0">
              <a:solidFill>
                <a:schemeClr val="tx1"/>
              </a:solidFill>
              <a:cs typeface="Times New Roman" panose="02020603050405020304" pitchFamily="18" charset="0"/>
            </a:endParaRPr>
          </a:p>
        </p:txBody>
      </p:sp>
      <p:cxnSp>
        <p:nvCxnSpPr>
          <p:cNvPr id="116" name="直線矢印コネクタ 115"/>
          <p:cNvCxnSpPr>
            <a:stCxn id="89" idx="3"/>
            <a:endCxn id="115" idx="1"/>
          </p:cNvCxnSpPr>
          <p:nvPr/>
        </p:nvCxnSpPr>
        <p:spPr>
          <a:xfrm>
            <a:off x="6508598" y="4630136"/>
            <a:ext cx="211429"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6720027" y="5472798"/>
            <a:ext cx="1251456" cy="5968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solidFill>
                  <a:schemeClr val="tx1"/>
                </a:solidFill>
                <a:cs typeface="Times New Roman" panose="02020603050405020304" pitchFamily="18" charset="0"/>
              </a:rPr>
              <a:t>Generate </a:t>
            </a:r>
            <a:r>
              <a:rPr lang="en-US" altLang="ja-JP" sz="1600" dirty="0">
                <a:solidFill>
                  <a:schemeClr val="tx1"/>
                </a:solidFill>
                <a:cs typeface="Times New Roman" panose="02020603050405020304" pitchFamily="18" charset="0"/>
              </a:rPr>
              <a:t>R</a:t>
            </a:r>
            <a:r>
              <a:rPr lang="en-US" altLang="ja-JP" sz="1600" dirty="0" smtClean="0">
                <a:solidFill>
                  <a:schemeClr val="tx1"/>
                </a:solidFill>
                <a:cs typeface="Times New Roman" panose="02020603050405020304" pitchFamily="18" charset="0"/>
              </a:rPr>
              <a:t>esult </a:t>
            </a:r>
            <a:r>
              <a:rPr lang="en-US" altLang="ja-JP" sz="1600" dirty="0">
                <a:solidFill>
                  <a:schemeClr val="tx1"/>
                </a:solidFill>
                <a:cs typeface="Times New Roman" panose="02020603050405020304" pitchFamily="18" charset="0"/>
              </a:rPr>
              <a:t>F</a:t>
            </a:r>
            <a:r>
              <a:rPr lang="en-US" altLang="ja-JP" sz="1600" dirty="0" smtClean="0">
                <a:solidFill>
                  <a:schemeClr val="tx1"/>
                </a:solidFill>
                <a:cs typeface="Times New Roman" panose="02020603050405020304" pitchFamily="18" charset="0"/>
              </a:rPr>
              <a:t>iles</a:t>
            </a:r>
            <a:endParaRPr kumimoji="1" lang="ja-JP" altLang="en-US" sz="1600" dirty="0">
              <a:solidFill>
                <a:schemeClr val="tx1"/>
              </a:solidFill>
              <a:cs typeface="Times New Roman" panose="02020603050405020304" pitchFamily="18" charset="0"/>
            </a:endParaRPr>
          </a:p>
        </p:txBody>
      </p:sp>
      <p:cxnSp>
        <p:nvCxnSpPr>
          <p:cNvPr id="118" name="直線矢印コネクタ 117"/>
          <p:cNvCxnSpPr>
            <a:stCxn id="115" idx="3"/>
            <a:endCxn id="75" idx="1"/>
          </p:cNvCxnSpPr>
          <p:nvPr/>
        </p:nvCxnSpPr>
        <p:spPr>
          <a:xfrm>
            <a:off x="7971483" y="4630136"/>
            <a:ext cx="261194" cy="0"/>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stCxn id="115" idx="2"/>
            <a:endCxn id="117" idx="0"/>
          </p:cNvCxnSpPr>
          <p:nvPr/>
        </p:nvCxnSpPr>
        <p:spPr>
          <a:xfrm>
            <a:off x="7345755" y="4920160"/>
            <a:ext cx="0" cy="552638"/>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フローチャート: 複数書類 119"/>
          <p:cNvSpPr/>
          <p:nvPr/>
        </p:nvSpPr>
        <p:spPr>
          <a:xfrm>
            <a:off x="8186719" y="5430610"/>
            <a:ext cx="841248" cy="681245"/>
          </a:xfrm>
          <a:prstGeom prst="flowChartMultidocumen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cs typeface="Arial" panose="020B0604020202020204" pitchFamily="34" charset="0"/>
              </a:rPr>
              <a:t>HTML</a:t>
            </a:r>
            <a:br>
              <a:rPr kumimoji="1" lang="en-US" altLang="ja-JP" sz="1400" dirty="0" smtClean="0">
                <a:solidFill>
                  <a:schemeClr val="tx1"/>
                </a:solidFill>
                <a:cs typeface="Arial" panose="020B0604020202020204" pitchFamily="34" charset="0"/>
              </a:rPr>
            </a:br>
            <a:r>
              <a:rPr kumimoji="1" lang="en-US" altLang="ja-JP" sz="1400" dirty="0" smtClean="0">
                <a:solidFill>
                  <a:schemeClr val="tx1"/>
                </a:solidFill>
                <a:cs typeface="Arial" panose="020B0604020202020204" pitchFamily="34" charset="0"/>
              </a:rPr>
              <a:t>files</a:t>
            </a:r>
            <a:endParaRPr kumimoji="1" lang="ja-JP" altLang="en-US" sz="1400" dirty="0">
              <a:solidFill>
                <a:schemeClr val="tx1"/>
              </a:solidFill>
              <a:cs typeface="Arial" panose="020B0604020202020204" pitchFamily="34" charset="0"/>
            </a:endParaRPr>
          </a:p>
        </p:txBody>
      </p:sp>
      <p:cxnSp>
        <p:nvCxnSpPr>
          <p:cNvPr id="121" name="直線矢印コネクタ 120"/>
          <p:cNvCxnSpPr>
            <a:stCxn id="117" idx="3"/>
            <a:endCxn id="120" idx="1"/>
          </p:cNvCxnSpPr>
          <p:nvPr/>
        </p:nvCxnSpPr>
        <p:spPr>
          <a:xfrm>
            <a:off x="7971483" y="5771232"/>
            <a:ext cx="215236" cy="1"/>
          </a:xfrm>
          <a:prstGeom prst="straightConnector1">
            <a:avLst/>
          </a:prstGeom>
          <a:ln w="38100">
            <a:solidFill>
              <a:schemeClr val="tx2">
                <a:lumMod val="85000"/>
                <a:lumOff val="15000"/>
              </a:schemeClr>
            </a:solidFill>
            <a:headEnd type="none" w="sm"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17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Improvement to Categorize Clone Sets</a:t>
            </a:r>
            <a:endParaRPr kumimoji="1" lang="ja-JP" altLang="en-US" dirty="0"/>
          </a:p>
        </p:txBody>
      </p:sp>
      <p:sp>
        <p:nvSpPr>
          <p:cNvPr id="3" name="コンテンツ プレースホルダー 2"/>
          <p:cNvSpPr>
            <a:spLocks noGrp="1"/>
          </p:cNvSpPr>
          <p:nvPr>
            <p:ph idx="1"/>
          </p:nvPr>
        </p:nvSpPr>
        <p:spPr>
          <a:xfrm>
            <a:off x="457200" y="1628489"/>
            <a:ext cx="8452022" cy="2822326"/>
          </a:xfrm>
        </p:spPr>
        <p:txBody>
          <a:bodyPr/>
          <a:lstStyle/>
          <a:p>
            <a:r>
              <a:rPr lang="en-US" altLang="ja-JP" sz="2400" dirty="0" smtClean="0"/>
              <a:t>The previous version classifies clone sets into 4 categories: stable</a:t>
            </a:r>
            <a:r>
              <a:rPr lang="en-US" altLang="ja-JP" sz="2400" dirty="0"/>
              <a:t>, </a:t>
            </a:r>
            <a:r>
              <a:rPr lang="en-US" altLang="ja-JP" sz="2400" dirty="0" smtClean="0"/>
              <a:t>changed</a:t>
            </a:r>
            <a:r>
              <a:rPr lang="en-US" altLang="ja-JP" sz="2400" dirty="0"/>
              <a:t>, </a:t>
            </a:r>
            <a:r>
              <a:rPr lang="en-US" altLang="ja-JP" sz="2400" dirty="0" smtClean="0"/>
              <a:t>new</a:t>
            </a:r>
            <a:r>
              <a:rPr lang="en-US" altLang="ja-JP" sz="2400" dirty="0"/>
              <a:t>, and </a:t>
            </a:r>
            <a:r>
              <a:rPr lang="en-US" altLang="ja-JP" sz="2400" dirty="0" smtClean="0"/>
              <a:t>deleted.</a:t>
            </a:r>
            <a:endParaRPr lang="en-US" altLang="ja-JP" sz="2400" dirty="0"/>
          </a:p>
          <a:p>
            <a:pPr lvl="1"/>
            <a:r>
              <a:rPr lang="en-US" altLang="ja-JP" sz="2000" dirty="0" smtClean="0"/>
              <a:t>Whether </a:t>
            </a:r>
            <a:r>
              <a:rPr lang="en-US" altLang="ja-JP" sz="2000" dirty="0"/>
              <a:t>the clone set</a:t>
            </a:r>
            <a:r>
              <a:rPr lang="en-US" altLang="ja-JP" sz="2000" dirty="0" smtClean="0"/>
              <a:t> </a:t>
            </a:r>
            <a:r>
              <a:rPr lang="en-US" altLang="ja-JP" sz="2000" dirty="0"/>
              <a:t>existed in either </a:t>
            </a:r>
            <a:r>
              <a:rPr lang="en-US" altLang="ja-JP" sz="2000" dirty="0" smtClean="0"/>
              <a:t>revision</a:t>
            </a:r>
            <a:r>
              <a:rPr lang="en-US" altLang="ja-JP" sz="2000" dirty="0"/>
              <a:t> or </a:t>
            </a:r>
            <a:r>
              <a:rPr lang="en-US" altLang="ja-JP" sz="2000" dirty="0" smtClean="0"/>
              <a:t>not</a:t>
            </a:r>
          </a:p>
          <a:p>
            <a:pPr lvl="1"/>
            <a:r>
              <a:rPr lang="en-US" altLang="ja-JP" sz="2000" dirty="0"/>
              <a:t>Whether the clone set had modified or </a:t>
            </a:r>
            <a:r>
              <a:rPr lang="en-US" altLang="ja-JP" sz="2000" dirty="0" smtClean="0"/>
              <a:t>not</a:t>
            </a:r>
          </a:p>
          <a:p>
            <a:r>
              <a:rPr lang="en-US" altLang="ja-JP" sz="2400" dirty="0" smtClean="0"/>
              <a:t>The current </a:t>
            </a:r>
            <a:r>
              <a:rPr lang="en-US" altLang="ja-JP" sz="2400" dirty="0"/>
              <a:t>version </a:t>
            </a:r>
            <a:r>
              <a:rPr lang="en-US" altLang="ja-JP" sz="2400" dirty="0" smtClean="0"/>
              <a:t>gives several labels for changed </a:t>
            </a:r>
            <a:r>
              <a:rPr lang="en-US" altLang="ja-JP" sz="2400" dirty="0"/>
              <a:t>clone </a:t>
            </a:r>
            <a:r>
              <a:rPr lang="en-US" altLang="ja-JP" sz="2400" dirty="0" smtClean="0"/>
              <a:t>sets, </a:t>
            </a:r>
            <a:r>
              <a:rPr lang="en-US" altLang="ja-JP" sz="2400" dirty="0"/>
              <a:t>including </a:t>
            </a:r>
            <a:r>
              <a:rPr lang="en-US" altLang="ja-JP" sz="2400" dirty="0" smtClean="0"/>
              <a:t>‘inconsistent’ and ‘consistent’.</a:t>
            </a:r>
          </a:p>
          <a:p>
            <a:pPr lvl="1"/>
            <a:r>
              <a:rPr lang="en-US" altLang="ja-JP" sz="2000" dirty="0" smtClean="0"/>
              <a:t>‘Inconsistent’ is attached.</a:t>
            </a:r>
          </a:p>
        </p:txBody>
      </p:sp>
      <p:sp>
        <p:nvSpPr>
          <p:cNvPr id="5" name="スライド番号プレースホルダー 4">
            <a:extLst>
              <a:ext uri="{FF2B5EF4-FFF2-40B4-BE49-F238E27FC236}">
                <a16:creationId xmlns:a16="http://schemas.microsoft.com/office/drawing/2014/main" id="{B003DD09-FA4D-42C1-88CE-6B764BEC9CC5}"/>
              </a:ext>
            </a:extLst>
          </p:cNvPr>
          <p:cNvSpPr>
            <a:spLocks noGrp="1"/>
          </p:cNvSpPr>
          <p:nvPr>
            <p:ph type="sldNum" sz="quarter" idx="12"/>
          </p:nvPr>
        </p:nvSpPr>
        <p:spPr/>
        <p:txBody>
          <a:bodyPr/>
          <a:lstStyle/>
          <a:p>
            <a:fld id="{9F5033E9-932D-4E41-95C3-341F9A6DAE17}" type="slidenum">
              <a:rPr lang="en-US" altLang="ja-JP" smtClean="0"/>
              <a:pPr/>
              <a:t>5</a:t>
            </a:fld>
            <a:endParaRPr lang="en-US" altLang="ja-JP"/>
          </a:p>
        </p:txBody>
      </p:sp>
      <p:grpSp>
        <p:nvGrpSpPr>
          <p:cNvPr id="6" name="グループ化 5"/>
          <p:cNvGrpSpPr/>
          <p:nvPr/>
        </p:nvGrpSpPr>
        <p:grpSpPr>
          <a:xfrm>
            <a:off x="216719" y="4831107"/>
            <a:ext cx="2777629" cy="1650911"/>
            <a:chOff x="216719" y="4831107"/>
            <a:chExt cx="2777629" cy="1650911"/>
          </a:xfrm>
        </p:grpSpPr>
        <p:grpSp>
          <p:nvGrpSpPr>
            <p:cNvPr id="12" name="グループ化 11"/>
            <p:cNvGrpSpPr/>
            <p:nvPr/>
          </p:nvGrpSpPr>
          <p:grpSpPr>
            <a:xfrm>
              <a:off x="1621588" y="5252326"/>
              <a:ext cx="1346962" cy="1229692"/>
              <a:chOff x="1495168" y="4831491"/>
              <a:chExt cx="1223318" cy="1314666"/>
            </a:xfrm>
          </p:grpSpPr>
          <p:sp>
            <p:nvSpPr>
              <p:cNvPr id="13" name="角丸四角形 12"/>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Freeform 13"/>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15" name="Freeform 13"/>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sp>
            <p:nvSpPr>
              <p:cNvPr id="16" name="Freeform 13"/>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grpSp>
        <p:sp>
          <p:nvSpPr>
            <p:cNvPr id="37" name="正方形/長方形 36"/>
            <p:cNvSpPr/>
            <p:nvPr/>
          </p:nvSpPr>
          <p:spPr>
            <a:xfrm>
              <a:off x="1595790" y="4831107"/>
              <a:ext cx="1398558"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Inconsistent</a:t>
              </a:r>
              <a:endParaRPr kumimoji="1" lang="ja-JP" altLang="en-US" dirty="0">
                <a:solidFill>
                  <a:schemeClr val="tx1"/>
                </a:solidFill>
              </a:endParaRPr>
            </a:p>
          </p:txBody>
        </p:sp>
        <p:cxnSp>
          <p:nvCxnSpPr>
            <p:cNvPr id="42" name="直線コネクタ 41"/>
            <p:cNvCxnSpPr>
              <a:stCxn id="45" idx="3"/>
            </p:cNvCxnSpPr>
            <p:nvPr/>
          </p:nvCxnSpPr>
          <p:spPr>
            <a:xfrm flipV="1">
              <a:off x="1342518" y="5475441"/>
              <a:ext cx="440794" cy="3046"/>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45" name="正方形/長方形 44"/>
            <p:cNvSpPr/>
            <p:nvPr/>
          </p:nvSpPr>
          <p:spPr>
            <a:xfrm>
              <a:off x="216719" y="5320230"/>
              <a:ext cx="1125799"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modified</a:t>
              </a:r>
              <a:endParaRPr kumimoji="1" lang="ja-JP" altLang="en-US" dirty="0">
                <a:solidFill>
                  <a:schemeClr val="tx1"/>
                </a:solidFill>
              </a:endParaRPr>
            </a:p>
          </p:txBody>
        </p:sp>
        <p:cxnSp>
          <p:nvCxnSpPr>
            <p:cNvPr id="46" name="直線コネクタ 45"/>
            <p:cNvCxnSpPr>
              <a:stCxn id="47" idx="3"/>
            </p:cNvCxnSpPr>
            <p:nvPr/>
          </p:nvCxnSpPr>
          <p:spPr>
            <a:xfrm flipV="1">
              <a:off x="1342518" y="5858779"/>
              <a:ext cx="440794" cy="195126"/>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47" name="正方形/長方形 46"/>
            <p:cNvSpPr/>
            <p:nvPr/>
          </p:nvSpPr>
          <p:spPr>
            <a:xfrm>
              <a:off x="465951" y="5895648"/>
              <a:ext cx="876567"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stable</a:t>
              </a:r>
              <a:endParaRPr kumimoji="1" lang="ja-JP" altLang="en-US" dirty="0">
                <a:solidFill>
                  <a:schemeClr val="tx1"/>
                </a:solidFill>
              </a:endParaRPr>
            </a:p>
          </p:txBody>
        </p:sp>
        <p:cxnSp>
          <p:nvCxnSpPr>
            <p:cNvPr id="51" name="直線コネクタ 50"/>
            <p:cNvCxnSpPr>
              <a:stCxn id="47" idx="3"/>
            </p:cNvCxnSpPr>
            <p:nvPr/>
          </p:nvCxnSpPr>
          <p:spPr>
            <a:xfrm>
              <a:off x="1342518" y="6053905"/>
              <a:ext cx="440794" cy="17166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grpSp>
        <p:nvGrpSpPr>
          <p:cNvPr id="7" name="グループ化 6"/>
          <p:cNvGrpSpPr/>
          <p:nvPr/>
        </p:nvGrpSpPr>
        <p:grpSpPr>
          <a:xfrm>
            <a:off x="2994348" y="4831107"/>
            <a:ext cx="2594333" cy="1663289"/>
            <a:chOff x="2994348" y="4831107"/>
            <a:chExt cx="2594333" cy="1663289"/>
          </a:xfrm>
        </p:grpSpPr>
        <p:grpSp>
          <p:nvGrpSpPr>
            <p:cNvPr id="17" name="グループ化 16"/>
            <p:cNvGrpSpPr/>
            <p:nvPr/>
          </p:nvGrpSpPr>
          <p:grpSpPr>
            <a:xfrm>
              <a:off x="4227097" y="5252326"/>
              <a:ext cx="1361584" cy="1242070"/>
              <a:chOff x="1495168" y="4831491"/>
              <a:chExt cx="1223318" cy="1314666"/>
            </a:xfrm>
          </p:grpSpPr>
          <p:sp>
            <p:nvSpPr>
              <p:cNvPr id="18" name="角丸四角形 17"/>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Freeform 13"/>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20" name="Freeform 13"/>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sp>
            <p:nvSpPr>
              <p:cNvPr id="21" name="Freeform 13"/>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AFDC7E"/>
              </a:solidFill>
              <a:ln w="25400" cap="rnd">
                <a:solidFill>
                  <a:schemeClr val="bg1"/>
                </a:solidFill>
                <a:round/>
                <a:headEnd/>
                <a:tailEnd/>
              </a:ln>
            </p:spPr>
            <p:txBody>
              <a:bodyPr/>
              <a:lstStyle/>
              <a:p>
                <a:endParaRPr lang="ja-JP" altLang="ja-JP" u="sng">
                  <a:ea typeface="MS UI Gothic" pitchFamily="50" charset="-128"/>
                </a:endParaRPr>
              </a:p>
            </p:txBody>
          </p:sp>
        </p:grpSp>
        <p:sp>
          <p:nvSpPr>
            <p:cNvPr id="38" name="正方形/長方形 37"/>
            <p:cNvSpPr/>
            <p:nvPr/>
          </p:nvSpPr>
          <p:spPr>
            <a:xfrm>
              <a:off x="4300592" y="4831107"/>
              <a:ext cx="1240672"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Consistent</a:t>
              </a:r>
              <a:endParaRPr kumimoji="1" lang="ja-JP" altLang="en-US" dirty="0">
                <a:solidFill>
                  <a:schemeClr val="tx1"/>
                </a:solidFill>
              </a:endParaRPr>
            </a:p>
          </p:txBody>
        </p:sp>
        <p:cxnSp>
          <p:nvCxnSpPr>
            <p:cNvPr id="57" name="直線コネクタ 56"/>
            <p:cNvCxnSpPr>
              <a:stCxn id="58" idx="3"/>
            </p:cNvCxnSpPr>
            <p:nvPr/>
          </p:nvCxnSpPr>
          <p:spPr>
            <a:xfrm flipV="1">
              <a:off x="4124188" y="5475441"/>
              <a:ext cx="266389" cy="388560"/>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58" name="正方形/長方形 57"/>
            <p:cNvSpPr/>
            <p:nvPr/>
          </p:nvSpPr>
          <p:spPr>
            <a:xfrm>
              <a:off x="2994348" y="5705744"/>
              <a:ext cx="1129840"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modified</a:t>
              </a:r>
              <a:endParaRPr kumimoji="1" lang="ja-JP" altLang="en-US" dirty="0">
                <a:solidFill>
                  <a:schemeClr val="tx1"/>
                </a:solidFill>
              </a:endParaRPr>
            </a:p>
          </p:txBody>
        </p:sp>
        <p:cxnSp>
          <p:nvCxnSpPr>
            <p:cNvPr id="59" name="直線コネクタ 58"/>
            <p:cNvCxnSpPr>
              <a:stCxn id="58" idx="3"/>
            </p:cNvCxnSpPr>
            <p:nvPr/>
          </p:nvCxnSpPr>
          <p:spPr>
            <a:xfrm>
              <a:off x="4124188" y="5864001"/>
              <a:ext cx="266389" cy="444724"/>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cxnSp>
          <p:nvCxnSpPr>
            <p:cNvPr id="64" name="直線コネクタ 63"/>
            <p:cNvCxnSpPr>
              <a:stCxn id="58" idx="3"/>
            </p:cNvCxnSpPr>
            <p:nvPr/>
          </p:nvCxnSpPr>
          <p:spPr>
            <a:xfrm flipV="1">
              <a:off x="4124188" y="5858779"/>
              <a:ext cx="266389" cy="5222"/>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grpSp>
        <p:nvGrpSpPr>
          <p:cNvPr id="8" name="グループ化 7"/>
          <p:cNvGrpSpPr/>
          <p:nvPr/>
        </p:nvGrpSpPr>
        <p:grpSpPr>
          <a:xfrm>
            <a:off x="5842853" y="4831107"/>
            <a:ext cx="2637865" cy="1620687"/>
            <a:chOff x="5842853" y="4831107"/>
            <a:chExt cx="2637865" cy="1620687"/>
          </a:xfrm>
        </p:grpSpPr>
        <p:grpSp>
          <p:nvGrpSpPr>
            <p:cNvPr id="32" name="グループ化 31"/>
            <p:cNvGrpSpPr/>
            <p:nvPr/>
          </p:nvGrpSpPr>
          <p:grpSpPr>
            <a:xfrm>
              <a:off x="6906042" y="5209724"/>
              <a:ext cx="1361584" cy="1242070"/>
              <a:chOff x="1495168" y="4831491"/>
              <a:chExt cx="1223318" cy="1314666"/>
            </a:xfrm>
          </p:grpSpPr>
          <p:sp>
            <p:nvSpPr>
              <p:cNvPr id="33" name="角丸四角形 32"/>
              <p:cNvSpPr/>
              <p:nvPr/>
            </p:nvSpPr>
            <p:spPr>
              <a:xfrm>
                <a:off x="1495168" y="4831491"/>
                <a:ext cx="1223318" cy="13146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Freeform 13"/>
              <p:cNvSpPr>
                <a:spLocks/>
              </p:cNvSpPr>
              <p:nvPr/>
            </p:nvSpPr>
            <p:spPr bwMode="auto">
              <a:xfrm>
                <a:off x="1642047" y="4904087"/>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C000"/>
              </a:solidFill>
              <a:ln w="25400" cap="rnd">
                <a:solidFill>
                  <a:schemeClr val="bg1"/>
                </a:solidFill>
                <a:round/>
                <a:headEnd/>
                <a:tailEnd/>
              </a:ln>
            </p:spPr>
            <p:txBody>
              <a:bodyPr/>
              <a:lstStyle/>
              <a:p>
                <a:endParaRPr lang="ja-JP" altLang="ja-JP" u="sng">
                  <a:ea typeface="MS UI Gothic" pitchFamily="50" charset="-128"/>
                </a:endParaRPr>
              </a:p>
            </p:txBody>
          </p:sp>
          <p:sp>
            <p:nvSpPr>
              <p:cNvPr id="35" name="Freeform 13"/>
              <p:cNvSpPr>
                <a:spLocks/>
              </p:cNvSpPr>
              <p:nvPr/>
            </p:nvSpPr>
            <p:spPr bwMode="auto">
              <a:xfrm>
                <a:off x="1642047" y="5314550"/>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FF9B9B"/>
              </a:solidFill>
              <a:ln w="25400" cap="rnd">
                <a:solidFill>
                  <a:schemeClr val="bg1"/>
                </a:solidFill>
                <a:round/>
                <a:headEnd/>
                <a:tailEnd/>
              </a:ln>
            </p:spPr>
            <p:txBody>
              <a:bodyPr/>
              <a:lstStyle/>
              <a:p>
                <a:endParaRPr lang="ja-JP" altLang="ja-JP" u="sng">
                  <a:ea typeface="MS UI Gothic" pitchFamily="50" charset="-128"/>
                </a:endParaRPr>
              </a:p>
            </p:txBody>
          </p:sp>
          <p:sp>
            <p:nvSpPr>
              <p:cNvPr id="36" name="Freeform 13"/>
              <p:cNvSpPr>
                <a:spLocks/>
              </p:cNvSpPr>
              <p:nvPr/>
            </p:nvSpPr>
            <p:spPr bwMode="auto">
              <a:xfrm>
                <a:off x="1642047" y="5725012"/>
                <a:ext cx="952990" cy="331873"/>
              </a:xfrm>
              <a:custGeom>
                <a:avLst/>
                <a:gdLst>
                  <a:gd name="T0" fmla="*/ 0 w 732"/>
                  <a:gd name="T1" fmla="*/ 0 h 149"/>
                  <a:gd name="T2" fmla="*/ 6125 w 732"/>
                  <a:gd name="T3" fmla="*/ 0 h 149"/>
                  <a:gd name="T4" fmla="*/ 6125 w 732"/>
                  <a:gd name="T5" fmla="*/ 3282 h 149"/>
                  <a:gd name="T6" fmla="*/ 3930 w 732"/>
                  <a:gd name="T7" fmla="*/ 3282 h 149"/>
                  <a:gd name="T8" fmla="*/ 3930 w 732"/>
                  <a:gd name="T9" fmla="*/ 4925 h 149"/>
                  <a:gd name="T10" fmla="*/ 0 w 732"/>
                  <a:gd name="T11" fmla="*/ 4925 h 149"/>
                  <a:gd name="T12" fmla="*/ 0 w 732"/>
                  <a:gd name="T13" fmla="*/ 0 h 149"/>
                  <a:gd name="T14" fmla="*/ 0 60000 65536"/>
                  <a:gd name="T15" fmla="*/ 0 60000 65536"/>
                  <a:gd name="T16" fmla="*/ 0 60000 65536"/>
                  <a:gd name="T17" fmla="*/ 0 60000 65536"/>
                  <a:gd name="T18" fmla="*/ 0 60000 65536"/>
                  <a:gd name="T19" fmla="*/ 0 60000 65536"/>
                  <a:gd name="T20" fmla="*/ 0 60000 65536"/>
                  <a:gd name="T21" fmla="*/ 0 w 732"/>
                  <a:gd name="T22" fmla="*/ 0 h 149"/>
                  <a:gd name="T23" fmla="*/ 732 w 732"/>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149">
                    <a:moveTo>
                      <a:pt x="0" y="0"/>
                    </a:moveTo>
                    <a:lnTo>
                      <a:pt x="732" y="0"/>
                    </a:lnTo>
                    <a:lnTo>
                      <a:pt x="732" y="99"/>
                    </a:lnTo>
                    <a:lnTo>
                      <a:pt x="470" y="99"/>
                    </a:lnTo>
                    <a:lnTo>
                      <a:pt x="470" y="149"/>
                    </a:lnTo>
                    <a:lnTo>
                      <a:pt x="0" y="149"/>
                    </a:lnTo>
                    <a:lnTo>
                      <a:pt x="0" y="0"/>
                    </a:lnTo>
                    <a:close/>
                  </a:path>
                </a:pathLst>
              </a:custGeom>
              <a:solidFill>
                <a:srgbClr val="BEBEBE"/>
              </a:solidFill>
              <a:ln w="25400" cap="rnd">
                <a:solidFill>
                  <a:schemeClr val="bg1"/>
                </a:solidFill>
                <a:round/>
                <a:headEnd/>
                <a:tailEnd/>
              </a:ln>
            </p:spPr>
            <p:txBody>
              <a:bodyPr/>
              <a:lstStyle/>
              <a:p>
                <a:endParaRPr lang="ja-JP" altLang="ja-JP" u="sng">
                  <a:ea typeface="MS UI Gothic" pitchFamily="50" charset="-128"/>
                </a:endParaRPr>
              </a:p>
            </p:txBody>
          </p:sp>
        </p:grpSp>
        <p:sp>
          <p:nvSpPr>
            <p:cNvPr id="39" name="正方形/長方形 38"/>
            <p:cNvSpPr/>
            <p:nvPr/>
          </p:nvSpPr>
          <p:spPr>
            <a:xfrm>
              <a:off x="6589050" y="4831107"/>
              <a:ext cx="660276"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Add</a:t>
              </a:r>
              <a:endParaRPr kumimoji="1" lang="ja-JP" altLang="en-US" dirty="0">
                <a:solidFill>
                  <a:schemeClr val="tx1"/>
                </a:solidFill>
              </a:endParaRPr>
            </a:p>
          </p:txBody>
        </p:sp>
        <p:sp>
          <p:nvSpPr>
            <p:cNvPr id="40" name="正方形/長方形 39"/>
            <p:cNvSpPr/>
            <p:nvPr/>
          </p:nvSpPr>
          <p:spPr>
            <a:xfrm>
              <a:off x="7384921" y="4831107"/>
              <a:ext cx="1095797" cy="316513"/>
            </a:xfrm>
            <a:prstGeom prst="rect">
              <a:avLst/>
            </a:prstGeom>
            <a:ln>
              <a:solidFill>
                <a:schemeClr val="tx2">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Subtract</a:t>
              </a:r>
              <a:endParaRPr kumimoji="1" lang="ja-JP" altLang="en-US" dirty="0">
                <a:solidFill>
                  <a:schemeClr val="tx1"/>
                </a:solidFill>
              </a:endParaRPr>
            </a:p>
          </p:txBody>
        </p:sp>
        <p:sp>
          <p:nvSpPr>
            <p:cNvPr id="67" name="正方形/長方形 66"/>
            <p:cNvSpPr/>
            <p:nvPr/>
          </p:nvSpPr>
          <p:spPr>
            <a:xfrm>
              <a:off x="5998825" y="5314139"/>
              <a:ext cx="804308"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stable</a:t>
              </a:r>
              <a:endParaRPr kumimoji="1" lang="ja-JP" altLang="en-US" dirty="0">
                <a:solidFill>
                  <a:schemeClr val="tx1"/>
                </a:solidFill>
              </a:endParaRPr>
            </a:p>
          </p:txBody>
        </p:sp>
        <p:cxnSp>
          <p:nvCxnSpPr>
            <p:cNvPr id="68" name="直線コネクタ 67"/>
            <p:cNvCxnSpPr>
              <a:stCxn id="67" idx="3"/>
            </p:cNvCxnSpPr>
            <p:nvPr/>
          </p:nvCxnSpPr>
          <p:spPr>
            <a:xfrm>
              <a:off x="6803133" y="5472396"/>
              <a:ext cx="297368" cy="304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71" name="正方形/長方形 70"/>
            <p:cNvSpPr/>
            <p:nvPr/>
          </p:nvSpPr>
          <p:spPr>
            <a:xfrm>
              <a:off x="5886049" y="5714124"/>
              <a:ext cx="917084"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added</a:t>
              </a:r>
              <a:endParaRPr kumimoji="1" lang="ja-JP" altLang="en-US" dirty="0">
                <a:solidFill>
                  <a:schemeClr val="tx1"/>
                </a:solidFill>
              </a:endParaRPr>
            </a:p>
          </p:txBody>
        </p:sp>
        <p:cxnSp>
          <p:nvCxnSpPr>
            <p:cNvPr id="72" name="直線コネクタ 71"/>
            <p:cNvCxnSpPr>
              <a:stCxn id="71" idx="3"/>
            </p:cNvCxnSpPr>
            <p:nvPr/>
          </p:nvCxnSpPr>
          <p:spPr>
            <a:xfrm>
              <a:off x="6803133" y="5872381"/>
              <a:ext cx="297368" cy="2004"/>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sp>
          <p:nvSpPr>
            <p:cNvPr id="80" name="正方形/長方形 79"/>
            <p:cNvSpPr/>
            <p:nvPr/>
          </p:nvSpPr>
          <p:spPr>
            <a:xfrm>
              <a:off x="5842853" y="6067313"/>
              <a:ext cx="960280" cy="316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solidFill>
                    <a:schemeClr val="tx1"/>
                  </a:solidFill>
                </a:rPr>
                <a:t>deleted</a:t>
              </a:r>
              <a:endParaRPr kumimoji="1" lang="ja-JP" altLang="en-US" dirty="0">
                <a:solidFill>
                  <a:schemeClr val="tx1"/>
                </a:solidFill>
              </a:endParaRPr>
            </a:p>
          </p:txBody>
        </p:sp>
        <p:cxnSp>
          <p:nvCxnSpPr>
            <p:cNvPr id="81" name="直線コネクタ 80"/>
            <p:cNvCxnSpPr>
              <a:stCxn id="80" idx="3"/>
            </p:cNvCxnSpPr>
            <p:nvPr/>
          </p:nvCxnSpPr>
          <p:spPr>
            <a:xfrm>
              <a:off x="6803133" y="6225570"/>
              <a:ext cx="270540" cy="3045"/>
            </a:xfrm>
            <a:prstGeom prst="line">
              <a:avLst/>
            </a:prstGeom>
            <a:ln w="19050">
              <a:solidFill>
                <a:srgbClr val="5D8F25"/>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3268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2985" y="274638"/>
            <a:ext cx="11758858" cy="1143000"/>
          </a:xfrm>
        </p:spPr>
        <p:txBody>
          <a:bodyPr/>
          <a:lstStyle/>
          <a:p>
            <a:r>
              <a:rPr lang="en-US" altLang="ja-JP" dirty="0"/>
              <a:t>E-mail from Clone Notifier</a:t>
            </a:r>
            <a:endParaRPr kumimoji="1" lang="ja-JP" altLang="en-US" dirty="0"/>
          </a:p>
        </p:txBody>
      </p:sp>
      <p:sp>
        <p:nvSpPr>
          <p:cNvPr id="6" name="正方形/長方形 5"/>
          <p:cNvSpPr/>
          <p:nvPr/>
        </p:nvSpPr>
        <p:spPr>
          <a:xfrm>
            <a:off x="4734561" y="3444718"/>
            <a:ext cx="4273600" cy="265524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lumMod val="85000"/>
                    <a:lumOff val="15000"/>
                  </a:schemeClr>
                </a:solidFill>
              </a:rPr>
              <a:t>## Clone set categories</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TOTAL clone sets: 2705</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STABLE clone set: 2704</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CHANGED clone set: 1</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 Inconsistent clone set: 1</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NEW clone set: 0</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DELETED clone set: 0</a:t>
            </a:r>
            <a:endParaRPr kumimoji="1" lang="ja-JP" altLang="en-US" sz="2400" dirty="0">
              <a:solidFill>
                <a:schemeClr val="tx1">
                  <a:lumMod val="85000"/>
                  <a:lumOff val="15000"/>
                </a:schemeClr>
              </a:solidFill>
            </a:endParaRPr>
          </a:p>
        </p:txBody>
      </p:sp>
      <p:sp>
        <p:nvSpPr>
          <p:cNvPr id="14" name="コンテンツ プレースホルダー 2"/>
          <p:cNvSpPr>
            <a:spLocks noGrp="1"/>
          </p:cNvSpPr>
          <p:nvPr>
            <p:ph idx="1"/>
          </p:nvPr>
        </p:nvSpPr>
        <p:spPr>
          <a:xfrm>
            <a:off x="457200" y="1600200"/>
            <a:ext cx="8291513" cy="825461"/>
          </a:xfrm>
        </p:spPr>
        <p:txBody>
          <a:bodyPr/>
          <a:lstStyle/>
          <a:p>
            <a:pPr marL="0" indent="0">
              <a:buNone/>
            </a:pPr>
            <a:r>
              <a:rPr lang="en-US" altLang="ja-JP" sz="2400" dirty="0"/>
              <a:t>Clone </a:t>
            </a:r>
            <a:r>
              <a:rPr lang="en-US" altLang="ja-JP" sz="2400" dirty="0" err="1"/>
              <a:t>Notifier</a:t>
            </a:r>
            <a:r>
              <a:rPr lang="en-US" altLang="ja-JP" sz="2400" dirty="0"/>
              <a:t> sends </a:t>
            </a:r>
            <a:r>
              <a:rPr lang="en-US" altLang="ja-JP" sz="2400" dirty="0" smtClean="0"/>
              <a:t>a </a:t>
            </a:r>
            <a:r>
              <a:rPr lang="en-US" altLang="ja-JP" sz="2400" dirty="0"/>
              <a:t>summary of the results via e-mail after the </a:t>
            </a:r>
            <a:r>
              <a:rPr lang="en-US" altLang="ja-JP" sz="2400" dirty="0" smtClean="0"/>
              <a:t>execution.</a:t>
            </a:r>
            <a:endParaRPr lang="en-US" altLang="ja-JP" sz="2400" dirty="0"/>
          </a:p>
        </p:txBody>
      </p:sp>
      <p:pic>
        <p:nvPicPr>
          <p:cNvPr id="8" name="図 8">
            <a:extLst>
              <a:ext uri="{FF2B5EF4-FFF2-40B4-BE49-F238E27FC236}">
                <a16:creationId xmlns:a16="http://schemas.microsoft.com/office/drawing/2014/main" id="{1EC8C402-62A7-467C-A884-CFDC4DD58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62" y="2437694"/>
            <a:ext cx="3436346" cy="3674300"/>
          </a:xfrm>
          <a:prstGeom prst="rect">
            <a:avLst/>
          </a:prstGeom>
        </p:spPr>
      </p:pic>
      <p:sp>
        <p:nvSpPr>
          <p:cNvPr id="4" name="スライド番号プレースホルダー 3">
            <a:extLst>
              <a:ext uri="{FF2B5EF4-FFF2-40B4-BE49-F238E27FC236}">
                <a16:creationId xmlns:a16="http://schemas.microsoft.com/office/drawing/2014/main" id="{D15DDBB7-01BC-40A3-9DC3-2AF8A41938D6}"/>
              </a:ext>
            </a:extLst>
          </p:cNvPr>
          <p:cNvSpPr>
            <a:spLocks noGrp="1"/>
          </p:cNvSpPr>
          <p:nvPr>
            <p:ph type="sldNum" sz="quarter" idx="12"/>
          </p:nvPr>
        </p:nvSpPr>
        <p:spPr/>
        <p:txBody>
          <a:bodyPr/>
          <a:lstStyle/>
          <a:p>
            <a:fld id="{9F5033E9-932D-4E41-95C3-341F9A6DAE17}" type="slidenum">
              <a:rPr lang="en-US" altLang="ja-JP" smtClean="0"/>
              <a:pPr/>
              <a:t>6</a:t>
            </a:fld>
            <a:endParaRPr lang="en-US" altLang="ja-JP"/>
          </a:p>
        </p:txBody>
      </p:sp>
      <p:cxnSp>
        <p:nvCxnSpPr>
          <p:cNvPr id="9" name="直線矢印コネクタ 8"/>
          <p:cNvCxnSpPr/>
          <p:nvPr/>
        </p:nvCxnSpPr>
        <p:spPr>
          <a:xfrm flipH="1">
            <a:off x="2071868" y="4772340"/>
            <a:ext cx="2662693" cy="97496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061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2985" y="274638"/>
            <a:ext cx="11758858" cy="1143000"/>
          </a:xfrm>
        </p:spPr>
        <p:txBody>
          <a:bodyPr/>
          <a:lstStyle/>
          <a:p>
            <a:r>
              <a:rPr lang="en-US" altLang="ja-JP" dirty="0"/>
              <a:t>E-mail from Clone Notifier</a:t>
            </a:r>
            <a:endParaRPr kumimoji="1" lang="ja-JP" altLang="en-US" dirty="0"/>
          </a:p>
        </p:txBody>
      </p:sp>
      <p:sp>
        <p:nvSpPr>
          <p:cNvPr id="6" name="正方形/長方形 5"/>
          <p:cNvSpPr/>
          <p:nvPr/>
        </p:nvSpPr>
        <p:spPr>
          <a:xfrm>
            <a:off x="4734561" y="3444718"/>
            <a:ext cx="4273600" cy="265524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lumMod val="85000"/>
                    <a:lumOff val="15000"/>
                  </a:schemeClr>
                </a:solidFill>
              </a:rPr>
              <a:t>## Clone set categories</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TOTAL clone sets: 2705</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STABLE clone set: 2704</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a:t>
            </a:r>
            <a:r>
              <a:rPr lang="en-US" altLang="ja-JP" sz="2400" b="1" dirty="0">
                <a:solidFill>
                  <a:srgbClr val="FF0000"/>
                </a:solidFill>
              </a:rPr>
              <a:t>CHANGED clone set: 1</a:t>
            </a:r>
            <a:br>
              <a:rPr lang="en-US" altLang="ja-JP" sz="2400" b="1" dirty="0">
                <a:solidFill>
                  <a:srgbClr val="FF0000"/>
                </a:solidFill>
              </a:rPr>
            </a:br>
            <a:r>
              <a:rPr lang="en-US" altLang="ja-JP" sz="2400" dirty="0">
                <a:solidFill>
                  <a:schemeClr val="tx1">
                    <a:lumMod val="85000"/>
                    <a:lumOff val="15000"/>
                  </a:schemeClr>
                </a:solidFill>
              </a:rPr>
              <a:t>    - </a:t>
            </a:r>
            <a:r>
              <a:rPr lang="en-US" altLang="ja-JP" sz="2400" b="1" dirty="0">
                <a:solidFill>
                  <a:srgbClr val="FF0000"/>
                </a:solidFill>
              </a:rPr>
              <a:t>Inconsistent clone set: 1</a:t>
            </a:r>
            <a:br>
              <a:rPr lang="en-US" altLang="ja-JP" sz="2400" b="1" dirty="0">
                <a:solidFill>
                  <a:srgbClr val="FF0000"/>
                </a:solidFill>
              </a:rPr>
            </a:br>
            <a:r>
              <a:rPr lang="en-US" altLang="ja-JP" sz="2400" dirty="0">
                <a:solidFill>
                  <a:schemeClr val="tx1">
                    <a:lumMod val="85000"/>
                    <a:lumOff val="15000"/>
                  </a:schemeClr>
                </a:solidFill>
              </a:rPr>
              <a:t>- NEW clone set: 0</a:t>
            </a:r>
            <a:br>
              <a:rPr lang="en-US" altLang="ja-JP" sz="2400" dirty="0">
                <a:solidFill>
                  <a:schemeClr val="tx1">
                    <a:lumMod val="85000"/>
                    <a:lumOff val="15000"/>
                  </a:schemeClr>
                </a:solidFill>
              </a:rPr>
            </a:br>
            <a:r>
              <a:rPr lang="en-US" altLang="ja-JP" sz="2400" dirty="0">
                <a:solidFill>
                  <a:schemeClr val="tx1">
                    <a:lumMod val="85000"/>
                    <a:lumOff val="15000"/>
                  </a:schemeClr>
                </a:solidFill>
              </a:rPr>
              <a:t>- DELETED clone set: 0</a:t>
            </a:r>
            <a:endParaRPr kumimoji="1" lang="ja-JP" altLang="en-US" sz="2400" dirty="0">
              <a:solidFill>
                <a:schemeClr val="tx1">
                  <a:lumMod val="85000"/>
                  <a:lumOff val="15000"/>
                </a:schemeClr>
              </a:solidFill>
            </a:endParaRPr>
          </a:p>
        </p:txBody>
      </p:sp>
      <p:sp>
        <p:nvSpPr>
          <p:cNvPr id="14" name="コンテンツ プレースホルダー 2"/>
          <p:cNvSpPr>
            <a:spLocks noGrp="1"/>
          </p:cNvSpPr>
          <p:nvPr>
            <p:ph idx="1"/>
          </p:nvPr>
        </p:nvSpPr>
        <p:spPr>
          <a:xfrm>
            <a:off x="457200" y="1600201"/>
            <a:ext cx="8291513" cy="782052"/>
          </a:xfrm>
        </p:spPr>
        <p:txBody>
          <a:bodyPr/>
          <a:lstStyle/>
          <a:p>
            <a:pPr marL="0" indent="0">
              <a:buNone/>
            </a:pPr>
            <a:r>
              <a:rPr lang="en-US" altLang="ja-JP" sz="2400" dirty="0" smtClean="0"/>
              <a:t>Clone </a:t>
            </a:r>
            <a:r>
              <a:rPr lang="en-US" altLang="ja-JP" sz="2400" dirty="0" err="1" smtClean="0"/>
              <a:t>Notifier</a:t>
            </a:r>
            <a:r>
              <a:rPr lang="en-US" altLang="ja-JP" sz="2400" dirty="0" smtClean="0"/>
              <a:t> sends a </a:t>
            </a:r>
            <a:r>
              <a:rPr lang="en-US" altLang="ja-JP" sz="2400" dirty="0"/>
              <a:t>summary of the results via </a:t>
            </a:r>
            <a:r>
              <a:rPr lang="en-US" altLang="ja-JP" sz="2400" dirty="0" smtClean="0"/>
              <a:t>e-mail after the execution.</a:t>
            </a:r>
            <a:endParaRPr lang="en-US" altLang="ja-JP" sz="2400" dirty="0"/>
          </a:p>
        </p:txBody>
      </p:sp>
      <p:pic>
        <p:nvPicPr>
          <p:cNvPr id="8" name="図 8">
            <a:extLst>
              <a:ext uri="{FF2B5EF4-FFF2-40B4-BE49-F238E27FC236}">
                <a16:creationId xmlns:a16="http://schemas.microsoft.com/office/drawing/2014/main" id="{1EC8C402-62A7-467C-A884-CFDC4DD58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62" y="2425662"/>
            <a:ext cx="3436346" cy="3674300"/>
          </a:xfrm>
          <a:prstGeom prst="rect">
            <a:avLst/>
          </a:prstGeom>
        </p:spPr>
      </p:pic>
      <p:sp>
        <p:nvSpPr>
          <p:cNvPr id="9" name="角丸四角形吹き出し 6">
            <a:extLst>
              <a:ext uri="{FF2B5EF4-FFF2-40B4-BE49-F238E27FC236}">
                <a16:creationId xmlns:a16="http://schemas.microsoft.com/office/drawing/2014/main" id="{9191977C-334D-48E1-B838-DE2F722C8CD8}"/>
              </a:ext>
            </a:extLst>
          </p:cNvPr>
          <p:cNvSpPr/>
          <p:nvPr/>
        </p:nvSpPr>
        <p:spPr>
          <a:xfrm>
            <a:off x="2510971" y="3764316"/>
            <a:ext cx="1703353" cy="534815"/>
          </a:xfrm>
          <a:prstGeom prst="wedgeRoundRectCallout">
            <a:avLst>
              <a:gd name="adj1" fmla="val 12193"/>
              <a:gd name="adj2" fmla="val 84784"/>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Access this result link on browser</a:t>
            </a:r>
          </a:p>
        </p:txBody>
      </p:sp>
      <p:cxnSp>
        <p:nvCxnSpPr>
          <p:cNvPr id="10" name="直線コネクタ 9">
            <a:extLst>
              <a:ext uri="{FF2B5EF4-FFF2-40B4-BE49-F238E27FC236}">
                <a16:creationId xmlns:a16="http://schemas.microsoft.com/office/drawing/2014/main" id="{74ECADD9-A923-45DF-991F-7357B3F35CBB}"/>
              </a:ext>
            </a:extLst>
          </p:cNvPr>
          <p:cNvCxnSpPr/>
          <p:nvPr/>
        </p:nvCxnSpPr>
        <p:spPr>
          <a:xfrm>
            <a:off x="1123950" y="4610100"/>
            <a:ext cx="27813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E7BA0029-8EFD-4701-830D-1130DCA4AF78}"/>
              </a:ext>
            </a:extLst>
          </p:cNvPr>
          <p:cNvSpPr>
            <a:spLocks noGrp="1"/>
          </p:cNvSpPr>
          <p:nvPr>
            <p:ph type="sldNum" sz="quarter" idx="12"/>
          </p:nvPr>
        </p:nvSpPr>
        <p:spPr/>
        <p:txBody>
          <a:bodyPr/>
          <a:lstStyle/>
          <a:p>
            <a:fld id="{9F5033E9-932D-4E41-95C3-341F9A6DAE17}" type="slidenum">
              <a:rPr lang="en-US" altLang="ja-JP" smtClean="0"/>
              <a:pPr/>
              <a:t>7</a:t>
            </a:fld>
            <a:endParaRPr lang="en-US" altLang="ja-JP"/>
          </a:p>
        </p:txBody>
      </p:sp>
      <p:cxnSp>
        <p:nvCxnSpPr>
          <p:cNvPr id="11" name="直線矢印コネクタ 10"/>
          <p:cNvCxnSpPr/>
          <p:nvPr/>
        </p:nvCxnSpPr>
        <p:spPr>
          <a:xfrm flipH="1">
            <a:off x="2071868" y="4772340"/>
            <a:ext cx="2662693" cy="97496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6950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632" y="274638"/>
            <a:ext cx="8651624" cy="1143000"/>
          </a:xfrm>
        </p:spPr>
        <p:txBody>
          <a:bodyPr/>
          <a:lstStyle/>
          <a:p>
            <a:r>
              <a:rPr lang="en-US" altLang="ja-JP" dirty="0"/>
              <a:t>Web based UI: Clone s</a:t>
            </a:r>
            <a:r>
              <a:rPr kumimoji="1" lang="en-US" altLang="ja-JP" dirty="0"/>
              <a:t>et list page</a:t>
            </a:r>
            <a:endParaRPr kumimoji="1" lang="ja-JP" altLang="en-US"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396" r="1037" b="863"/>
          <a:stretch/>
        </p:blipFill>
        <p:spPr>
          <a:xfrm>
            <a:off x="2829799" y="2741332"/>
            <a:ext cx="3788627" cy="3842030"/>
          </a:xfrm>
          <a:prstGeom prst="rect">
            <a:avLst/>
          </a:prstGeom>
        </p:spPr>
      </p:pic>
      <p:sp>
        <p:nvSpPr>
          <p:cNvPr id="6" name="角丸四角形吹き出し 5"/>
          <p:cNvSpPr/>
          <p:nvPr/>
        </p:nvSpPr>
        <p:spPr>
          <a:xfrm>
            <a:off x="2896707" y="4739564"/>
            <a:ext cx="1187606" cy="580922"/>
          </a:xfrm>
          <a:prstGeom prst="wedgeRoundRectCallout">
            <a:avLst>
              <a:gd name="adj1" fmla="val -21189"/>
              <a:gd name="adj2" fmla="val -8854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Code clone category</a:t>
            </a:r>
          </a:p>
        </p:txBody>
      </p:sp>
      <p:sp>
        <p:nvSpPr>
          <p:cNvPr id="8" name="角丸四角形吹き出し 7"/>
          <p:cNvSpPr/>
          <p:nvPr/>
        </p:nvSpPr>
        <p:spPr>
          <a:xfrm>
            <a:off x="5609156" y="2819824"/>
            <a:ext cx="1770341" cy="580850"/>
          </a:xfrm>
          <a:prstGeom prst="wedgeRoundRectCallout">
            <a:avLst>
              <a:gd name="adj1" fmla="val -72810"/>
              <a:gd name="adj2" fmla="val 58803"/>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Label of the</a:t>
            </a:r>
            <a:br>
              <a:rPr lang="en-US" altLang="ja-JP" sz="1500" dirty="0">
                <a:solidFill>
                  <a:schemeClr val="bg2">
                    <a:lumMod val="25000"/>
                  </a:schemeClr>
                </a:solidFill>
              </a:rPr>
            </a:br>
            <a:r>
              <a:rPr lang="en-US" altLang="ja-JP" sz="1500" dirty="0">
                <a:solidFill>
                  <a:schemeClr val="bg2">
                    <a:lumMod val="25000"/>
                  </a:schemeClr>
                </a:solidFill>
              </a:rPr>
              <a:t>changed clone set</a:t>
            </a:r>
          </a:p>
        </p:txBody>
      </p:sp>
      <p:cxnSp>
        <p:nvCxnSpPr>
          <p:cNvPr id="11" name="直線コネクタ 10"/>
          <p:cNvCxnSpPr/>
          <p:nvPr/>
        </p:nvCxnSpPr>
        <p:spPr>
          <a:xfrm flipV="1">
            <a:off x="4717142" y="3585895"/>
            <a:ext cx="575442" cy="7883"/>
          </a:xfrm>
          <a:prstGeom prst="line">
            <a:avLst/>
          </a:prstGeom>
          <a:ln w="28575">
            <a:solidFill>
              <a:srgbClr val="E11D1D"/>
            </a:solidFill>
          </a:ln>
        </p:spPr>
        <p:style>
          <a:lnRef idx="1">
            <a:schemeClr val="accent2"/>
          </a:lnRef>
          <a:fillRef idx="0">
            <a:schemeClr val="accent2"/>
          </a:fillRef>
          <a:effectRef idx="0">
            <a:schemeClr val="accent2"/>
          </a:effectRef>
          <a:fontRef idx="minor">
            <a:schemeClr val="tx1"/>
          </a:fontRef>
        </p:style>
      </p:cxnSp>
      <p:sp>
        <p:nvSpPr>
          <p:cNvPr id="12" name="角丸四角形吹き出し 11"/>
          <p:cNvSpPr/>
          <p:nvPr/>
        </p:nvSpPr>
        <p:spPr>
          <a:xfrm>
            <a:off x="4489220" y="4739564"/>
            <a:ext cx="1073305" cy="580922"/>
          </a:xfrm>
          <a:prstGeom prst="wedgeRoundRectCallout">
            <a:avLst>
              <a:gd name="adj1" fmla="val -21189"/>
              <a:gd name="adj2" fmla="val -8854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File name</a:t>
            </a:r>
          </a:p>
        </p:txBody>
      </p:sp>
      <p:sp>
        <p:nvSpPr>
          <p:cNvPr id="13" name="角丸四角形吹き出し 12"/>
          <p:cNvSpPr/>
          <p:nvPr/>
        </p:nvSpPr>
        <p:spPr>
          <a:xfrm>
            <a:off x="5967431" y="4739564"/>
            <a:ext cx="717903" cy="580922"/>
          </a:xfrm>
          <a:prstGeom prst="wedgeRoundRectCallout">
            <a:avLst>
              <a:gd name="adj1" fmla="val -21189"/>
              <a:gd name="adj2" fmla="val -88541"/>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Line</a:t>
            </a:r>
          </a:p>
        </p:txBody>
      </p:sp>
      <p:sp>
        <p:nvSpPr>
          <p:cNvPr id="14" name="角丸四角形吹き出し 13"/>
          <p:cNvSpPr/>
          <p:nvPr/>
        </p:nvSpPr>
        <p:spPr>
          <a:xfrm>
            <a:off x="1417060" y="3724056"/>
            <a:ext cx="1073305" cy="580922"/>
          </a:xfrm>
          <a:prstGeom prst="wedgeRoundRectCallout">
            <a:avLst>
              <a:gd name="adj1" fmla="val 76214"/>
              <a:gd name="adj2" fmla="val 20875"/>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Click </a:t>
            </a:r>
            <a:r>
              <a:rPr lang="en-US" altLang="ja-JP" sz="1500" u="sng" dirty="0">
                <a:solidFill>
                  <a:schemeClr val="bg2">
                    <a:lumMod val="25000"/>
                  </a:schemeClr>
                </a:solidFill>
              </a:rPr>
              <a:t>clone ID</a:t>
            </a:r>
          </a:p>
        </p:txBody>
      </p:sp>
      <p:sp>
        <p:nvSpPr>
          <p:cNvPr id="29" name="コンテンツ プレースホルダー 2">
            <a:extLst>
              <a:ext uri="{FF2B5EF4-FFF2-40B4-BE49-F238E27FC236}">
                <a16:creationId xmlns:a16="http://schemas.microsoft.com/office/drawing/2014/main" id="{FABF339B-319B-49FF-82E5-AECD82C4863B}"/>
              </a:ext>
            </a:extLst>
          </p:cNvPr>
          <p:cNvSpPr>
            <a:spLocks noGrp="1"/>
          </p:cNvSpPr>
          <p:nvPr>
            <p:ph idx="1"/>
          </p:nvPr>
        </p:nvSpPr>
        <p:spPr>
          <a:xfrm>
            <a:off x="457200" y="1600200"/>
            <a:ext cx="8550961" cy="1121965"/>
          </a:xfrm>
        </p:spPr>
        <p:txBody>
          <a:bodyPr/>
          <a:lstStyle/>
          <a:p>
            <a:r>
              <a:rPr lang="en-US" altLang="ja-JP" sz="2400" dirty="0" smtClean="0"/>
              <a:t>It shows </a:t>
            </a:r>
            <a:r>
              <a:rPr lang="en-US" altLang="ja-JP" sz="2400" dirty="0"/>
              <a:t>the code clone information </a:t>
            </a:r>
            <a:r>
              <a:rPr lang="en-US" altLang="ja-JP" sz="2400" dirty="0" smtClean="0"/>
              <a:t/>
            </a:r>
            <a:br>
              <a:rPr lang="en-US" altLang="ja-JP" sz="2400" dirty="0" smtClean="0"/>
            </a:br>
            <a:r>
              <a:rPr lang="en-US" altLang="ja-JP" sz="2400" dirty="0" smtClean="0"/>
              <a:t>(modified/unmodified, </a:t>
            </a:r>
            <a:r>
              <a:rPr lang="en-US" altLang="ja-JP" sz="2400" dirty="0"/>
              <a:t>location</a:t>
            </a:r>
            <a:r>
              <a:rPr lang="en-US" altLang="ja-JP" sz="2400" dirty="0" smtClean="0"/>
              <a:t>).</a:t>
            </a:r>
            <a:endParaRPr lang="en-US" altLang="ja-JP" sz="2400" dirty="0"/>
          </a:p>
        </p:txBody>
      </p:sp>
      <p:sp>
        <p:nvSpPr>
          <p:cNvPr id="5" name="スライド番号プレースホルダー 4">
            <a:extLst>
              <a:ext uri="{FF2B5EF4-FFF2-40B4-BE49-F238E27FC236}">
                <a16:creationId xmlns:a16="http://schemas.microsoft.com/office/drawing/2014/main" id="{C5A40CF4-D540-46C1-A639-81CB541330A5}"/>
              </a:ext>
            </a:extLst>
          </p:cNvPr>
          <p:cNvSpPr>
            <a:spLocks noGrp="1"/>
          </p:cNvSpPr>
          <p:nvPr>
            <p:ph type="sldNum" sz="quarter" idx="12"/>
          </p:nvPr>
        </p:nvSpPr>
        <p:spPr/>
        <p:txBody>
          <a:bodyPr/>
          <a:lstStyle/>
          <a:p>
            <a:fld id="{9F5033E9-932D-4E41-95C3-341F9A6DAE17}" type="slidenum">
              <a:rPr lang="en-US" altLang="ja-JP" smtClean="0"/>
              <a:pPr/>
              <a:t>8</a:t>
            </a:fld>
            <a:endParaRPr lang="en-US" altLang="ja-JP"/>
          </a:p>
        </p:txBody>
      </p:sp>
    </p:spTree>
    <p:extLst>
      <p:ext uri="{BB962C8B-B14F-4D97-AF65-F5344CB8AC3E}">
        <p14:creationId xmlns:p14="http://schemas.microsoft.com/office/powerpoint/2010/main" val="71176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40B197C3-3AC8-481B-8460-037D3AD9F0C7}"/>
              </a:ext>
            </a:extLst>
          </p:cNvPr>
          <p:cNvGrpSpPr/>
          <p:nvPr/>
        </p:nvGrpSpPr>
        <p:grpSpPr>
          <a:xfrm>
            <a:off x="4735592" y="3262384"/>
            <a:ext cx="3836935" cy="2967410"/>
            <a:chOff x="4911782" y="4089839"/>
            <a:chExt cx="3836935" cy="2967410"/>
          </a:xfrm>
        </p:grpSpPr>
        <p:pic>
          <p:nvPicPr>
            <p:cNvPr id="23" name="図 22">
              <a:extLst>
                <a:ext uri="{FF2B5EF4-FFF2-40B4-BE49-F238E27FC236}">
                  <a16:creationId xmlns:a16="http://schemas.microsoft.com/office/drawing/2014/main" id="{E6BFEC76-57BA-45BE-BF48-AAA021A9DCC1}"/>
                </a:ext>
              </a:extLst>
            </p:cNvPr>
            <p:cNvPicPr>
              <a:picLocks noChangeAspect="1"/>
            </p:cNvPicPr>
            <p:nvPr/>
          </p:nvPicPr>
          <p:blipFill rotWithShape="1">
            <a:blip r:embed="rId3">
              <a:extLst>
                <a:ext uri="{28A0092B-C50C-407E-A947-70E740481C1C}">
                  <a14:useLocalDpi xmlns:a14="http://schemas.microsoft.com/office/drawing/2010/main" val="0"/>
                </a:ext>
              </a:extLst>
            </a:blip>
            <a:srcRect l="18374" t="28235" r="26461" b="3838"/>
            <a:stretch/>
          </p:blipFill>
          <p:spPr>
            <a:xfrm>
              <a:off x="4911782" y="4682844"/>
              <a:ext cx="3836931" cy="2374405"/>
            </a:xfrm>
            <a:prstGeom prst="rect">
              <a:avLst/>
            </a:prstGeom>
            <a:ln>
              <a:solidFill>
                <a:schemeClr val="tx1"/>
              </a:solidFill>
            </a:ln>
          </p:spPr>
        </p:pic>
        <p:sp>
          <p:nvSpPr>
            <p:cNvPr id="24" name="テキスト ボックス 23">
              <a:extLst>
                <a:ext uri="{FF2B5EF4-FFF2-40B4-BE49-F238E27FC236}">
                  <a16:creationId xmlns:a16="http://schemas.microsoft.com/office/drawing/2014/main" id="{527E08D7-03C8-4090-8593-967DB3F2E0B5}"/>
                </a:ext>
              </a:extLst>
            </p:cNvPr>
            <p:cNvSpPr txBox="1"/>
            <p:nvPr/>
          </p:nvSpPr>
          <p:spPr>
            <a:xfrm>
              <a:off x="4911783" y="4430947"/>
              <a:ext cx="3836934" cy="246789"/>
            </a:xfrm>
            <a:prstGeom prst="rect">
              <a:avLst/>
            </a:prstGeom>
            <a:noFill/>
            <a:ln>
              <a:solidFill>
                <a:schemeClr val="tx1"/>
              </a:solidFill>
            </a:ln>
          </p:spPr>
          <p:txBody>
            <a:bodyPr wrap="square" rtlCol="0">
              <a:spAutoFit/>
            </a:bodyPr>
            <a:lstStyle/>
            <a:p>
              <a:r>
                <a:rPr lang="en-US" altLang="ja-JP" sz="1005" dirty="0">
                  <a:latin typeface="Helvetica" panose="020B0604020202020204" pitchFamily="34" charset="0"/>
                  <a:cs typeface="Helvetica" panose="020B0604020202020204" pitchFamily="34" charset="0"/>
                </a:rPr>
                <a:t>File: </a:t>
              </a:r>
              <a:r>
                <a:rPr lang="en-US" altLang="ja-JP" sz="1005" dirty="0" err="1">
                  <a:latin typeface="Helvetica" panose="020B0604020202020204" pitchFamily="34" charset="0"/>
                  <a:cs typeface="Helvetica" panose="020B0604020202020204" pitchFamily="34" charset="0"/>
                </a:rPr>
                <a:t>src</a:t>
              </a:r>
              <a:r>
                <a:rPr lang="en-US" altLang="ja-JP" sz="1005" dirty="0">
                  <a:latin typeface="Helvetica" panose="020B0604020202020204" pitchFamily="34" charset="0"/>
                  <a:cs typeface="Helvetica" panose="020B0604020202020204" pitchFamily="34" charset="0"/>
                </a:rPr>
                <a:t>/backend/</a:t>
              </a:r>
              <a:r>
                <a:rPr lang="en-US" altLang="ja-JP" sz="1005" dirty="0" err="1">
                  <a:latin typeface="Helvetica" panose="020B0604020202020204" pitchFamily="34" charset="0"/>
                  <a:cs typeface="Helvetica" panose="020B0604020202020204" pitchFamily="34" charset="0"/>
                </a:rPr>
                <a:t>utils</a:t>
              </a:r>
              <a:r>
                <a:rPr lang="en-US" altLang="ja-JP" sz="1005" dirty="0">
                  <a:latin typeface="Helvetica" panose="020B0604020202020204" pitchFamily="34" charset="0"/>
                  <a:cs typeface="Helvetica" panose="020B0604020202020204" pitchFamily="34" charset="0"/>
                </a:rPr>
                <a:t>/cache/</a:t>
              </a:r>
              <a:r>
                <a:rPr lang="en-US" altLang="ja-JP" sz="1005" dirty="0" err="1">
                  <a:latin typeface="Helvetica" panose="020B0604020202020204" pitchFamily="34" charset="0"/>
                  <a:cs typeface="Helvetica" panose="020B0604020202020204" pitchFamily="34" charset="0"/>
                </a:rPr>
                <a:t>lsyscache.c</a:t>
              </a:r>
              <a:endParaRPr lang="ja-JP" altLang="en-US" sz="1005" dirty="0">
                <a:latin typeface="Helvetica" panose="020B0604020202020204" pitchFamily="34" charset="0"/>
                <a:cs typeface="Helvetica" panose="020B0604020202020204" pitchFamily="34" charset="0"/>
              </a:endParaRPr>
            </a:p>
          </p:txBody>
        </p:sp>
        <p:sp>
          <p:nvSpPr>
            <p:cNvPr id="25" name="テキスト ボックス 24">
              <a:extLst>
                <a:ext uri="{FF2B5EF4-FFF2-40B4-BE49-F238E27FC236}">
                  <a16:creationId xmlns:a16="http://schemas.microsoft.com/office/drawing/2014/main" id="{E7EB35AC-6736-4A1B-A864-8FF620D3B2A3}"/>
                </a:ext>
              </a:extLst>
            </p:cNvPr>
            <p:cNvSpPr txBox="1"/>
            <p:nvPr/>
          </p:nvSpPr>
          <p:spPr>
            <a:xfrm>
              <a:off x="4911782" y="4089839"/>
              <a:ext cx="3836932" cy="338554"/>
            </a:xfrm>
            <a:prstGeom prst="rect">
              <a:avLst/>
            </a:prstGeom>
            <a:noFill/>
            <a:ln>
              <a:solidFill>
                <a:schemeClr val="tx1"/>
              </a:solidFill>
            </a:ln>
          </p:spPr>
          <p:txBody>
            <a:bodyPr wrap="square" rtlCol="0">
              <a:spAutoFit/>
            </a:bodyPr>
            <a:lstStyle/>
            <a:p>
              <a:r>
                <a:rPr lang="en-US" altLang="ja-JP" sz="1600" b="1" dirty="0">
                  <a:latin typeface="Helvetica" panose="020B0604020202020204" pitchFamily="34" charset="0"/>
                  <a:cs typeface="Helvetica" panose="020B0604020202020204" pitchFamily="34" charset="0"/>
                </a:rPr>
                <a:t>Stable Code Clone</a:t>
              </a:r>
              <a:endParaRPr lang="ja-JP" altLang="en-US" sz="1600" b="1" dirty="0">
                <a:latin typeface="Helvetica" panose="020B0604020202020204" pitchFamily="34" charset="0"/>
                <a:cs typeface="Helvetica" panose="020B0604020202020204" pitchFamily="34" charset="0"/>
              </a:endParaRPr>
            </a:p>
          </p:txBody>
        </p:sp>
      </p:grpSp>
      <p:grpSp>
        <p:nvGrpSpPr>
          <p:cNvPr id="26" name="グループ化 25">
            <a:extLst>
              <a:ext uri="{FF2B5EF4-FFF2-40B4-BE49-F238E27FC236}">
                <a16:creationId xmlns:a16="http://schemas.microsoft.com/office/drawing/2014/main" id="{347B2921-300C-4507-BDE7-376BA194A785}"/>
              </a:ext>
            </a:extLst>
          </p:cNvPr>
          <p:cNvGrpSpPr/>
          <p:nvPr/>
        </p:nvGrpSpPr>
        <p:grpSpPr>
          <a:xfrm>
            <a:off x="752157" y="3257989"/>
            <a:ext cx="3983435" cy="2831038"/>
            <a:chOff x="365807" y="2954960"/>
            <a:chExt cx="3983435" cy="2831038"/>
          </a:xfrm>
        </p:grpSpPr>
        <p:pic>
          <p:nvPicPr>
            <p:cNvPr id="27" name="図 26">
              <a:extLst>
                <a:ext uri="{FF2B5EF4-FFF2-40B4-BE49-F238E27FC236}">
                  <a16:creationId xmlns:a16="http://schemas.microsoft.com/office/drawing/2014/main" id="{E49A8EAB-BDDB-4978-9FEF-071F7EB185C2}"/>
                </a:ext>
              </a:extLst>
            </p:cNvPr>
            <p:cNvPicPr>
              <a:picLocks noChangeAspect="1"/>
            </p:cNvPicPr>
            <p:nvPr/>
          </p:nvPicPr>
          <p:blipFill rotWithShape="1">
            <a:blip r:embed="rId4">
              <a:extLst>
                <a:ext uri="{28A0092B-C50C-407E-A947-70E740481C1C}">
                  <a14:useLocalDpi xmlns:a14="http://schemas.microsoft.com/office/drawing/2010/main" val="0"/>
                </a:ext>
              </a:extLst>
            </a:blip>
            <a:srcRect l="19511" t="32570" r="22687" b="18722"/>
            <a:stretch/>
          </p:blipFill>
          <p:spPr>
            <a:xfrm>
              <a:off x="365807" y="3549378"/>
              <a:ext cx="3983435" cy="2236620"/>
            </a:xfrm>
            <a:prstGeom prst="rect">
              <a:avLst/>
            </a:prstGeom>
            <a:ln>
              <a:solidFill>
                <a:schemeClr val="tx1"/>
              </a:solidFill>
            </a:ln>
          </p:spPr>
        </p:pic>
        <p:sp>
          <p:nvSpPr>
            <p:cNvPr id="28" name="テキスト ボックス 27">
              <a:extLst>
                <a:ext uri="{FF2B5EF4-FFF2-40B4-BE49-F238E27FC236}">
                  <a16:creationId xmlns:a16="http://schemas.microsoft.com/office/drawing/2014/main" id="{1197343D-FC8E-4B32-AD7B-C503CCB39594}"/>
                </a:ext>
              </a:extLst>
            </p:cNvPr>
            <p:cNvSpPr txBox="1"/>
            <p:nvPr/>
          </p:nvSpPr>
          <p:spPr>
            <a:xfrm>
              <a:off x="365811" y="3297889"/>
              <a:ext cx="3983431" cy="253916"/>
            </a:xfrm>
            <a:prstGeom prst="rect">
              <a:avLst/>
            </a:prstGeom>
            <a:noFill/>
            <a:ln>
              <a:solidFill>
                <a:schemeClr val="tx1"/>
              </a:solidFill>
            </a:ln>
          </p:spPr>
          <p:txBody>
            <a:bodyPr wrap="square" rtlCol="0">
              <a:spAutoFit/>
            </a:bodyPr>
            <a:lstStyle/>
            <a:p>
              <a:r>
                <a:rPr lang="en-US" altLang="ja-JP" sz="1050" dirty="0">
                  <a:latin typeface="Helvetica" panose="020B0604020202020204" pitchFamily="34" charset="0"/>
                  <a:cs typeface="Helvetica" panose="020B0604020202020204" pitchFamily="34" charset="0"/>
                </a:rPr>
                <a:t>File: </a:t>
              </a:r>
              <a:r>
                <a:rPr lang="en-US" altLang="ja-JP" sz="1050" dirty="0" err="1">
                  <a:latin typeface="Helvetica" panose="020B0604020202020204" pitchFamily="34" charset="0"/>
                  <a:cs typeface="Helvetica" panose="020B0604020202020204" pitchFamily="34" charset="0"/>
                </a:rPr>
                <a:t>src</a:t>
              </a:r>
              <a:r>
                <a:rPr lang="en-US" altLang="ja-JP" sz="1050" dirty="0">
                  <a:latin typeface="Helvetica" panose="020B0604020202020204" pitchFamily="34" charset="0"/>
                  <a:cs typeface="Helvetica" panose="020B0604020202020204" pitchFamily="34" charset="0"/>
                </a:rPr>
                <a:t>/backend/</a:t>
              </a:r>
              <a:r>
                <a:rPr lang="en-US" altLang="ja-JP" sz="1050" dirty="0" err="1">
                  <a:latin typeface="Helvetica" panose="020B0604020202020204" pitchFamily="34" charset="0"/>
                  <a:cs typeface="Helvetica" panose="020B0604020202020204" pitchFamily="34" charset="0"/>
                </a:rPr>
                <a:t>utils</a:t>
              </a:r>
              <a:r>
                <a:rPr lang="en-US" altLang="ja-JP" sz="1050" dirty="0">
                  <a:latin typeface="Helvetica" panose="020B0604020202020204" pitchFamily="34" charset="0"/>
                  <a:cs typeface="Helvetica" panose="020B0604020202020204" pitchFamily="34" charset="0"/>
                </a:rPr>
                <a:t>/cache/</a:t>
              </a:r>
              <a:r>
                <a:rPr lang="en-US" altLang="ja-JP" sz="1050" dirty="0" err="1">
                  <a:latin typeface="Helvetica" panose="020B0604020202020204" pitchFamily="34" charset="0"/>
                  <a:cs typeface="Helvetica" panose="020B0604020202020204" pitchFamily="34" charset="0"/>
                </a:rPr>
                <a:t>lsyscache.c</a:t>
              </a:r>
              <a:endParaRPr lang="ja-JP" altLang="en-US" sz="1050" dirty="0">
                <a:latin typeface="Helvetica" panose="020B0604020202020204" pitchFamily="34" charset="0"/>
                <a:cs typeface="Helvetica" panose="020B0604020202020204" pitchFamily="34" charset="0"/>
              </a:endParaRPr>
            </a:p>
          </p:txBody>
        </p:sp>
        <p:sp>
          <p:nvSpPr>
            <p:cNvPr id="29" name="テキスト ボックス 28">
              <a:extLst>
                <a:ext uri="{FF2B5EF4-FFF2-40B4-BE49-F238E27FC236}">
                  <a16:creationId xmlns:a16="http://schemas.microsoft.com/office/drawing/2014/main" id="{2FDDD122-C8F7-4FD2-B7E2-F9C3085E058C}"/>
                </a:ext>
              </a:extLst>
            </p:cNvPr>
            <p:cNvSpPr txBox="1"/>
            <p:nvPr/>
          </p:nvSpPr>
          <p:spPr>
            <a:xfrm>
              <a:off x="365811" y="2954960"/>
              <a:ext cx="3983431" cy="338554"/>
            </a:xfrm>
            <a:prstGeom prst="rect">
              <a:avLst/>
            </a:prstGeom>
            <a:noFill/>
            <a:ln>
              <a:solidFill>
                <a:schemeClr val="tx1"/>
              </a:solidFill>
            </a:ln>
          </p:spPr>
          <p:txBody>
            <a:bodyPr wrap="square" rtlCol="0">
              <a:spAutoFit/>
            </a:bodyPr>
            <a:lstStyle/>
            <a:p>
              <a:r>
                <a:rPr lang="en-US" altLang="ja-JP" sz="1600" b="1" dirty="0">
                  <a:latin typeface="Helvetica" panose="020B0604020202020204" pitchFamily="34" charset="0"/>
                  <a:cs typeface="Helvetica" panose="020B0604020202020204" pitchFamily="34" charset="0"/>
                </a:rPr>
                <a:t>Modified Code Clone</a:t>
              </a:r>
              <a:endParaRPr lang="ja-JP" altLang="en-US" sz="1600" b="1" dirty="0">
                <a:latin typeface="Helvetica" panose="020B0604020202020204" pitchFamily="34" charset="0"/>
                <a:cs typeface="Helvetica" panose="020B0604020202020204" pitchFamily="34" charset="0"/>
              </a:endParaRPr>
            </a:p>
          </p:txBody>
        </p:sp>
      </p:grpSp>
      <p:sp>
        <p:nvSpPr>
          <p:cNvPr id="8" name="タイトル 1"/>
          <p:cNvSpPr>
            <a:spLocks noGrp="1"/>
          </p:cNvSpPr>
          <p:nvPr>
            <p:ph type="title"/>
          </p:nvPr>
        </p:nvSpPr>
        <p:spPr>
          <a:xfrm>
            <a:off x="276726" y="274638"/>
            <a:ext cx="8579436" cy="1143000"/>
          </a:xfrm>
        </p:spPr>
        <p:txBody>
          <a:bodyPr/>
          <a:lstStyle/>
          <a:p>
            <a:r>
              <a:rPr lang="en-US" altLang="ja-JP" dirty="0"/>
              <a:t>Web based UI: </a:t>
            </a:r>
            <a:r>
              <a:rPr lang="en-US" altLang="ja-JP" dirty="0" smtClean="0"/>
              <a:t>Source </a:t>
            </a:r>
            <a:r>
              <a:rPr lang="en-US" altLang="ja-JP" dirty="0"/>
              <a:t>code page</a:t>
            </a:r>
            <a:endParaRPr kumimoji="1" lang="ja-JP" altLang="en-US" dirty="0"/>
          </a:p>
        </p:txBody>
      </p:sp>
      <p:sp>
        <p:nvSpPr>
          <p:cNvPr id="16" name="角丸四角形吹き出し 15"/>
          <p:cNvSpPr/>
          <p:nvPr/>
        </p:nvSpPr>
        <p:spPr>
          <a:xfrm>
            <a:off x="3054818" y="5168677"/>
            <a:ext cx="1623218" cy="367681"/>
          </a:xfrm>
          <a:prstGeom prst="wedgeRoundRectCallout">
            <a:avLst>
              <a:gd name="adj1" fmla="val -56978"/>
              <a:gd name="adj2" fmla="val -14083"/>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Deleted lines</a:t>
            </a:r>
          </a:p>
        </p:txBody>
      </p:sp>
      <p:sp>
        <p:nvSpPr>
          <p:cNvPr id="17" name="角丸四角形吹き出し 16"/>
          <p:cNvSpPr/>
          <p:nvPr/>
        </p:nvSpPr>
        <p:spPr>
          <a:xfrm>
            <a:off x="3054818" y="4048765"/>
            <a:ext cx="1623218" cy="367681"/>
          </a:xfrm>
          <a:prstGeom prst="wedgeRoundRectCallout">
            <a:avLst>
              <a:gd name="adj1" fmla="val -57691"/>
              <a:gd name="adj2" fmla="val 33138"/>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bg2">
                    <a:lumMod val="25000"/>
                  </a:schemeClr>
                </a:solidFill>
              </a:rPr>
              <a:t>Added lines</a:t>
            </a:r>
          </a:p>
        </p:txBody>
      </p:sp>
      <p:sp>
        <p:nvSpPr>
          <p:cNvPr id="20" name="コンテンツ プレースホルダー 2"/>
          <p:cNvSpPr>
            <a:spLocks noGrp="1"/>
          </p:cNvSpPr>
          <p:nvPr>
            <p:ph idx="1"/>
          </p:nvPr>
        </p:nvSpPr>
        <p:spPr>
          <a:xfrm>
            <a:off x="457198" y="1600201"/>
            <a:ext cx="8458201" cy="1475225"/>
          </a:xfrm>
        </p:spPr>
        <p:txBody>
          <a:bodyPr/>
          <a:lstStyle/>
          <a:p>
            <a:r>
              <a:rPr lang="en-US" altLang="ja-JP" sz="2400" dirty="0"/>
              <a:t>Example of </a:t>
            </a:r>
            <a:r>
              <a:rPr lang="en-US" altLang="ja-JP" sz="2400" dirty="0" smtClean="0"/>
              <a:t>an inconsistent </a:t>
            </a:r>
            <a:r>
              <a:rPr lang="en-US" altLang="ja-JP" sz="2400" dirty="0"/>
              <a:t>change of </a:t>
            </a:r>
            <a:r>
              <a:rPr lang="en-US" altLang="ja-JP" sz="2400" dirty="0" smtClean="0"/>
              <a:t>a clone set.</a:t>
            </a:r>
            <a:endParaRPr lang="en-US" altLang="ja-JP" sz="2400" dirty="0"/>
          </a:p>
          <a:p>
            <a:r>
              <a:rPr lang="en-US" altLang="ja-JP" sz="2400" dirty="0"/>
              <a:t>It was necessary to refactor the stable code clone to avoid the compiler </a:t>
            </a:r>
            <a:r>
              <a:rPr lang="en-US" altLang="ja-JP" sz="2400" dirty="0" smtClean="0"/>
              <a:t>warning in the source code of PostgreSQL.</a:t>
            </a:r>
            <a:endParaRPr lang="en-US" altLang="ja-JP" sz="2400" dirty="0"/>
          </a:p>
        </p:txBody>
      </p:sp>
      <p:sp>
        <p:nvSpPr>
          <p:cNvPr id="21" name="角丸四角形吹き出し 20"/>
          <p:cNvSpPr/>
          <p:nvPr/>
        </p:nvSpPr>
        <p:spPr>
          <a:xfrm>
            <a:off x="6632294" y="5536358"/>
            <a:ext cx="2116419" cy="788576"/>
          </a:xfrm>
          <a:prstGeom prst="wedgeRoundRectCallout">
            <a:avLst>
              <a:gd name="adj1" fmla="val -48484"/>
              <a:gd name="adj2" fmla="val -76360"/>
              <a:gd name="adj3" fmla="val 16667"/>
            </a:avLst>
          </a:prstGeom>
          <a:solidFill>
            <a:schemeClr val="bg1"/>
          </a:solidFill>
          <a:ln w="28575">
            <a:solidFill>
              <a:srgbClr val="E1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a:solidFill>
                  <a:schemeClr val="bg2">
                    <a:lumMod val="25000"/>
                  </a:schemeClr>
                </a:solidFill>
              </a:rPr>
              <a:t>Should be modified in the same way as Modified Code Clone</a:t>
            </a:r>
            <a:endParaRPr lang="en-US" altLang="ja-JP" sz="1500" dirty="0">
              <a:solidFill>
                <a:schemeClr val="bg2">
                  <a:lumMod val="25000"/>
                </a:schemeClr>
              </a:solidFill>
            </a:endParaRPr>
          </a:p>
        </p:txBody>
      </p:sp>
      <p:sp>
        <p:nvSpPr>
          <p:cNvPr id="3" name="スライド番号プレースホルダー 2">
            <a:extLst>
              <a:ext uri="{FF2B5EF4-FFF2-40B4-BE49-F238E27FC236}">
                <a16:creationId xmlns:a16="http://schemas.microsoft.com/office/drawing/2014/main" id="{DE962FE3-5D36-4B66-B280-E0F250DF6D89}"/>
              </a:ext>
            </a:extLst>
          </p:cNvPr>
          <p:cNvSpPr>
            <a:spLocks noGrp="1"/>
          </p:cNvSpPr>
          <p:nvPr>
            <p:ph type="sldNum" sz="quarter" idx="12"/>
          </p:nvPr>
        </p:nvSpPr>
        <p:spPr/>
        <p:txBody>
          <a:bodyPr/>
          <a:lstStyle/>
          <a:p>
            <a:fld id="{9F5033E9-932D-4E41-95C3-341F9A6DAE17}" type="slidenum">
              <a:rPr lang="en-US" altLang="ja-JP" smtClean="0"/>
              <a:pPr/>
              <a:t>9</a:t>
            </a:fld>
            <a:endParaRPr lang="en-US" altLang="ja-JP"/>
          </a:p>
        </p:txBody>
      </p:sp>
    </p:spTree>
    <p:extLst>
      <p:ext uri="{BB962C8B-B14F-4D97-AF65-F5344CB8AC3E}">
        <p14:creationId xmlns:p14="http://schemas.microsoft.com/office/powerpoint/2010/main" val="3156234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oueken.potx" id="{014318ED-02BF-48A5-90E4-089C5B0CAC9A}" vid="{650E900F-37A1-42E1-97CE-302AAF14E1F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inoueken</Template>
  <TotalTime>25078</TotalTime>
  <Words>1388</Words>
  <Application>Microsoft Office PowerPoint</Application>
  <PresentationFormat>画面に合わせる (4:3)</PresentationFormat>
  <Paragraphs>254</Paragraphs>
  <Slides>12</Slides>
  <Notes>12</Notes>
  <HiddenSlides>2</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ＭＳ Ｐゴシック</vt:lpstr>
      <vt:lpstr>MS UI Gothic</vt:lpstr>
      <vt:lpstr>メイリオ</vt:lpstr>
      <vt:lpstr>游ゴシック</vt:lpstr>
      <vt:lpstr>Arial</vt:lpstr>
      <vt:lpstr>Helvetica</vt:lpstr>
      <vt:lpstr>Segoe UI</vt:lpstr>
      <vt:lpstr>Times New Roman</vt:lpstr>
      <vt:lpstr>Sel-CoolMetal-white</vt:lpstr>
      <vt:lpstr>Clone Notifier: Developing and Improving the System to Notify Changes of Code Clones</vt:lpstr>
      <vt:lpstr>Inconsistent Change of  Code Clones</vt:lpstr>
      <vt:lpstr>Motivation</vt:lpstr>
      <vt:lpstr>Overview of Clone Notifier</vt:lpstr>
      <vt:lpstr>Improvement to Categorize Clone Sets</vt:lpstr>
      <vt:lpstr>E-mail from Clone Notifier</vt:lpstr>
      <vt:lpstr>E-mail from Clone Notifier</vt:lpstr>
      <vt:lpstr>Web based UI: Clone set list page</vt:lpstr>
      <vt:lpstr>Web based UI: Source code page</vt:lpstr>
      <vt:lpstr>Thank you for your attention!</vt:lpstr>
      <vt:lpstr>Related tool: CCEvovis [2]</vt:lpstr>
      <vt:lpstr>Using clone detections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Clone Notifier :  Developing and Improving the System to Notify Changes of Code Clones</dc:title>
  <dc:creator>徳井 翔梧</dc:creator>
  <cp:lastModifiedBy>徳井 翔梧</cp:lastModifiedBy>
  <cp:revision>322</cp:revision>
  <dcterms:created xsi:type="dcterms:W3CDTF">2020-01-25T05:12:20Z</dcterms:created>
  <dcterms:modified xsi:type="dcterms:W3CDTF">2020-02-19T21:29:57Z</dcterms:modified>
  <cp:category/>
</cp:coreProperties>
</file>