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21"/>
  </p:notesMasterIdLst>
  <p:sldIdLst>
    <p:sldId id="256" r:id="rId2"/>
    <p:sldId id="258" r:id="rId3"/>
    <p:sldId id="275" r:id="rId4"/>
    <p:sldId id="257" r:id="rId5"/>
    <p:sldId id="259" r:id="rId6"/>
    <p:sldId id="260" r:id="rId7"/>
    <p:sldId id="261" r:id="rId8"/>
    <p:sldId id="270" r:id="rId9"/>
    <p:sldId id="279" r:id="rId10"/>
    <p:sldId id="280" r:id="rId11"/>
    <p:sldId id="262" r:id="rId12"/>
    <p:sldId id="263" r:id="rId13"/>
    <p:sldId id="264" r:id="rId14"/>
    <p:sldId id="269" r:id="rId15"/>
    <p:sldId id="271" r:id="rId16"/>
    <p:sldId id="273" r:id="rId17"/>
    <p:sldId id="274" r:id="rId18"/>
    <p:sldId id="278" r:id="rId19"/>
    <p:sldId id="268" r:id="rId20"/>
  </p:sldIdLst>
  <p:sldSz cx="12192000" cy="6858000"/>
  <p:notesSz cx="6802438" cy="99345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DBD"/>
    <a:srgbClr val="FF9933"/>
    <a:srgbClr val="FFCC00"/>
    <a:srgbClr val="FFCC66"/>
    <a:srgbClr val="0099CC"/>
    <a:srgbClr val="CCECFF"/>
    <a:srgbClr val="6699FF"/>
    <a:srgbClr val="0066FF"/>
    <a:srgbClr val="0066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69752" autoAdjust="0"/>
  </p:normalViewPr>
  <p:slideViewPr>
    <p:cSldViewPr snapToGrid="0">
      <p:cViewPr varScale="1">
        <p:scale>
          <a:sx n="181" d="100"/>
          <a:sy n="181" d="100"/>
        </p:scale>
        <p:origin x="2052" y="132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2652" y="1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198C4281-4EAC-4A62-88AB-5AB9835EE503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57888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0846"/>
            <a:ext cx="5440997" cy="3911312"/>
          </a:xfrm>
          <a:prstGeom prst="rect">
            <a:avLst/>
          </a:prstGeom>
        </p:spPr>
        <p:txBody>
          <a:bodyPr vert="horz" lIns="91394" tIns="45697" rIns="91394" bIns="4569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6339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2652" y="9436339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54A14591-DD8F-44D3-BD62-7D1577331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112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1852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053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2879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378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0152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277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5698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22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3830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4268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500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9340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656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03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642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866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713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48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14591-DD8F-44D3-BD62-7D1577331E9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517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484314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573463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775885" y="3213100"/>
            <a:ext cx="86402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03251" y="6640514"/>
            <a:ext cx="828784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pic>
        <p:nvPicPr>
          <p:cNvPr id="12" name="Picture 9" descr="sel-logo">
            <a:extLst>
              <a:ext uri="{FF2B5EF4-FFF2-40B4-BE49-F238E27FC236}">
                <a16:creationId xmlns:a16="http://schemas.microsoft.com/office/drawing/2014/main" id="{65753E10-3ED0-4C09-A2A6-CD5E498CC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65168" y="260350"/>
            <a:ext cx="2051050" cy="7032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855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4B1BB-CC31-4466-8D20-DB8CDA55D1C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577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00C05-A331-4ABC-BD64-94401D814D2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543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63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13B5E-D961-41DE-BBB0-6E96BF638B4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80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B35D8-484E-4EBA-BCFF-44E4FD2D493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448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25DB7-2C8C-4929-B2A1-5F59FC4BB08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440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84F58-92E9-475B-A17B-82F418F2730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77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B1A55-2728-4ACE-9CB0-EBAA801FBF8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804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F7A2E-6C18-485D-8E0D-228A15F7639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855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E538B-CBDB-42C1-AF1E-013E5A4EB53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195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579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624418" y="1484313"/>
            <a:ext cx="109431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745134" y="6596064"/>
            <a:ext cx="1919817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30367" y="6308726"/>
            <a:ext cx="1534584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195263B-2BD8-4C58-AEC2-2E9988DA87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446617" y="6640514"/>
            <a:ext cx="63530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  <p:pic>
        <p:nvPicPr>
          <p:cNvPr id="12" name="Picture 19" descr="sel-logo">
            <a:extLst>
              <a:ext uri="{FF2B5EF4-FFF2-40B4-BE49-F238E27FC236}">
                <a16:creationId xmlns:a16="http://schemas.microsoft.com/office/drawing/2014/main" id="{06825F58-ABD1-4F98-A45C-0B35E1D50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6142" y="6299200"/>
            <a:ext cx="1081087" cy="3698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8181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8.png"/><Relationship Id="rId7" Type="http://schemas.openxmlformats.org/officeDocument/2006/relationships/image" Target="../media/image10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4.png"/><Relationship Id="rId5" Type="http://schemas.openxmlformats.org/officeDocument/2006/relationships/image" Target="../media/image10.png"/><Relationship Id="rId10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8.png"/><Relationship Id="rId7" Type="http://schemas.openxmlformats.org/officeDocument/2006/relationships/image" Target="../media/image10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4.png"/><Relationship Id="rId5" Type="http://schemas.openxmlformats.org/officeDocument/2006/relationships/image" Target="../media/image10.png"/><Relationship Id="rId10" Type="http://schemas.openxmlformats.org/officeDocument/2006/relationships/image" Target="../media/image13.png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8.png"/><Relationship Id="rId7" Type="http://schemas.openxmlformats.org/officeDocument/2006/relationships/image" Target="../media/image10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4.png"/><Relationship Id="rId5" Type="http://schemas.openxmlformats.org/officeDocument/2006/relationships/image" Target="../media/image10.png"/><Relationship Id="rId10" Type="http://schemas.openxmlformats.org/officeDocument/2006/relationships/image" Target="../media/image13.png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Comparison and Visualization of</a:t>
            </a:r>
            <a:br>
              <a:rPr kumimoji="1" lang="en-US" altLang="ja-JP" dirty="0"/>
            </a:br>
            <a:r>
              <a:rPr kumimoji="1" lang="en-US" altLang="ja-JP" dirty="0"/>
              <a:t>Code Clone Detection Results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kumimoji="1" lang="en-US" altLang="ja-JP" u="sng" dirty="0"/>
              <a:t>Kazuki Matsushima</a:t>
            </a:r>
            <a:r>
              <a:rPr lang="en-US" altLang="ja-JP" u="sng" dirty="0"/>
              <a:t>¹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Katsuro</a:t>
            </a:r>
            <a:r>
              <a:rPr kumimoji="1" lang="en-US" altLang="ja-JP" dirty="0"/>
              <a:t> Inoue</a:t>
            </a:r>
            <a:r>
              <a:rPr lang="en-US" altLang="ja-JP" dirty="0"/>
              <a:t>¹</a:t>
            </a:r>
            <a:endParaRPr kumimoji="1" lang="en-US" altLang="ja-JP" dirty="0"/>
          </a:p>
          <a:p>
            <a:r>
              <a:rPr lang="en-US" altLang="ja-JP" dirty="0"/>
              <a:t>¹Osaka University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5309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7396715" y="4338084"/>
            <a:ext cx="3859619" cy="12192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9B1ED50B-A4EC-44BA-8E35-83E9CE3AB291}"/>
              </a:ext>
            </a:extLst>
          </p:cNvPr>
          <p:cNvCxnSpPr>
            <a:cxnSpLocks/>
          </p:cNvCxnSpPr>
          <p:nvPr/>
        </p:nvCxnSpPr>
        <p:spPr>
          <a:xfrm flipV="1">
            <a:off x="10517361" y="3297260"/>
            <a:ext cx="0" cy="1131842"/>
          </a:xfrm>
          <a:prstGeom prst="straightConnector1">
            <a:avLst/>
          </a:prstGeom>
          <a:ln w="57150">
            <a:solidFill>
              <a:srgbClr val="FF99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7396716" y="2183219"/>
            <a:ext cx="3859618" cy="12192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 B: Algorithm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0754" y="1600202"/>
            <a:ext cx="6726866" cy="94214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sz="2400" dirty="0"/>
              <a:t>Calculate ok-value and good-value </a:t>
            </a:r>
            <a:br>
              <a:rPr kumimoji="1" lang="en-US" altLang="ja-JP" sz="2400" dirty="0"/>
            </a:br>
            <a:r>
              <a:rPr kumimoji="1" lang="en-US" altLang="ja-JP" sz="2400" dirty="0"/>
              <a:t>between all possible combinations.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楕円 4"/>
              <p:cNvSpPr/>
              <p:nvPr/>
            </p:nvSpPr>
            <p:spPr>
              <a:xfrm>
                <a:off x="7618517" y="2402703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楕円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517" y="2402703"/>
                <a:ext cx="808075" cy="80807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楕円 5"/>
              <p:cNvSpPr/>
              <p:nvPr/>
            </p:nvSpPr>
            <p:spPr>
              <a:xfrm>
                <a:off x="10217889" y="2406502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楕円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7889" y="2406502"/>
                <a:ext cx="808075" cy="80807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楕円 6"/>
              <p:cNvSpPr/>
              <p:nvPr/>
            </p:nvSpPr>
            <p:spPr>
              <a:xfrm>
                <a:off x="7618517" y="4522126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楕円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517" y="4522126"/>
                <a:ext cx="808075" cy="808075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楕円 7"/>
              <p:cNvSpPr/>
              <p:nvPr/>
            </p:nvSpPr>
            <p:spPr>
              <a:xfrm>
                <a:off x="10211418" y="4522125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楕円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1418" y="4522125"/>
                <a:ext cx="808075" cy="808075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8609753" y="1838129"/>
                <a:ext cx="1545235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𝑟𝑒𝑠𝑢𝑙</m:t>
                      </m:r>
                      <m:sSub>
                        <m:sSub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9753" y="1838129"/>
                <a:ext cx="1545235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/>
              <p:cNvSpPr txBox="1"/>
              <p:nvPr/>
            </p:nvSpPr>
            <p:spPr>
              <a:xfrm>
                <a:off x="8609753" y="5212194"/>
                <a:ext cx="1545235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𝑟𝑒𝑠𝑢𝑙</m:t>
                      </m:r>
                      <m:sSub>
                        <m:sSub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12" name="テキスト ボックス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9753" y="5212194"/>
                <a:ext cx="1545235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直線コネクタ 13"/>
          <p:cNvCxnSpPr>
            <a:stCxn id="5" idx="4"/>
            <a:endCxn id="7" idx="0"/>
          </p:cNvCxnSpPr>
          <p:nvPr/>
        </p:nvCxnSpPr>
        <p:spPr>
          <a:xfrm>
            <a:off x="8022555" y="3210778"/>
            <a:ext cx="0" cy="131134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stCxn id="7" idx="7"/>
            <a:endCxn id="6" idx="3"/>
          </p:cNvCxnSpPr>
          <p:nvPr/>
        </p:nvCxnSpPr>
        <p:spPr>
          <a:xfrm flipV="1">
            <a:off x="8308252" y="3096237"/>
            <a:ext cx="2027977" cy="15442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stCxn id="6" idx="4"/>
            <a:endCxn id="8" idx="0"/>
          </p:cNvCxnSpPr>
          <p:nvPr/>
        </p:nvCxnSpPr>
        <p:spPr>
          <a:xfrm flipH="1">
            <a:off x="10615456" y="3214577"/>
            <a:ext cx="6471" cy="130754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テキスト ボックス 31"/>
              <p:cNvSpPr txBox="1"/>
              <p:nvPr/>
            </p:nvSpPr>
            <p:spPr>
              <a:xfrm>
                <a:off x="8364682" y="4445881"/>
                <a:ext cx="179030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kumimoji="1" lang="en-US" altLang="ja-JP" b="0" i="1" dirty="0">
                    <a:latin typeface="Cambria Math" panose="020405030504060302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r>
                  <a:rPr kumimoji="1" lang="ja-JP" altLang="en-US" dirty="0"/>
                  <a:t> </a:t>
                </a:r>
              </a:p>
            </p:txBody>
          </p:sp>
        </mc:Choice>
        <mc:Fallback xmlns="">
          <p:sp>
            <p:nvSpPr>
              <p:cNvPr id="32" name="テキスト ボックス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4682" y="4445881"/>
                <a:ext cx="1790306" cy="830997"/>
              </a:xfrm>
              <a:prstGeom prst="rect">
                <a:avLst/>
              </a:prstGeom>
              <a:blipFill>
                <a:blip r:embed="rId10"/>
                <a:stretch>
                  <a:fillRect l="-272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テキスト ボックス 32"/>
              <p:cNvSpPr txBox="1"/>
              <p:nvPr/>
            </p:nvSpPr>
            <p:spPr>
              <a:xfrm>
                <a:off x="6130854" y="3447683"/>
                <a:ext cx="18288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endParaRPr kumimoji="1" lang="en-US" altLang="ja-JP" b="0" dirty="0"/>
              </a:p>
              <a:p>
                <a:pPr algn="r"/>
                <a:r>
                  <a:rPr kumimoji="1" lang="en-US" altLang="ja-JP" b="0" dirty="0"/>
                  <a:t>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endParaRPr kumimoji="1" lang="en-US" altLang="ja-JP" b="0" dirty="0"/>
              </a:p>
            </p:txBody>
          </p:sp>
        </mc:Choice>
        <mc:Fallback xmlns="">
          <p:sp>
            <p:nvSpPr>
              <p:cNvPr id="33" name="テキスト ボックス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854" y="3447683"/>
                <a:ext cx="1828800" cy="830997"/>
              </a:xfrm>
              <a:prstGeom prst="rect">
                <a:avLst/>
              </a:prstGeom>
              <a:blipFill>
                <a:blip r:embed="rId11"/>
                <a:stretch>
                  <a:fillRect r="-1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466BD405-965A-4650-917E-777C01E9298B}"/>
              </a:ext>
            </a:extLst>
          </p:cNvPr>
          <p:cNvCxnSpPr/>
          <p:nvPr/>
        </p:nvCxnSpPr>
        <p:spPr>
          <a:xfrm>
            <a:off x="8134460" y="3314039"/>
            <a:ext cx="0" cy="1131842"/>
          </a:xfrm>
          <a:prstGeom prst="straightConnector1">
            <a:avLst/>
          </a:prstGeom>
          <a:ln w="57150">
            <a:solidFill>
              <a:srgbClr val="0099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3F2FF3D8-CF95-4000-9E65-D49F31D4254A}"/>
              </a:ext>
            </a:extLst>
          </p:cNvPr>
          <p:cNvCxnSpPr>
            <a:cxnSpLocks/>
          </p:cNvCxnSpPr>
          <p:nvPr/>
        </p:nvCxnSpPr>
        <p:spPr>
          <a:xfrm flipV="1">
            <a:off x="8496029" y="3218376"/>
            <a:ext cx="1861905" cy="1403979"/>
          </a:xfrm>
          <a:prstGeom prst="straightConnector1">
            <a:avLst/>
          </a:prstGeom>
          <a:ln w="57150">
            <a:solidFill>
              <a:srgbClr val="FF99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コンテンツ プレースホルダー 2">
            <a:extLst>
              <a:ext uri="{FF2B5EF4-FFF2-40B4-BE49-F238E27FC236}">
                <a16:creationId xmlns:a16="http://schemas.microsoft.com/office/drawing/2014/main" id="{683F7DA6-23F1-4121-89DF-7F11A306DE19}"/>
              </a:ext>
            </a:extLst>
          </p:cNvPr>
          <p:cNvSpPr txBox="1">
            <a:spLocks/>
          </p:cNvSpPr>
          <p:nvPr/>
        </p:nvSpPr>
        <p:spPr bwMode="auto">
          <a:xfrm>
            <a:off x="183525" y="2515221"/>
            <a:ext cx="6726866" cy="13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Font typeface="+mj-lt"/>
              <a:buAutoNum type="arabicPeriod" startAt="2"/>
            </a:pPr>
            <a:r>
              <a:rPr lang="en-US" altLang="ja-JP" sz="2400" kern="0" dirty="0"/>
              <a:t>Remove combinations with ok-value or</a:t>
            </a:r>
            <a:br>
              <a:rPr lang="en-US" altLang="ja-JP" sz="2400" kern="0" dirty="0"/>
            </a:br>
            <a:r>
              <a:rPr lang="en-US" altLang="ja-JP" sz="2400" kern="0" dirty="0"/>
              <a:t>good-value lower than the threshold </a:t>
            </a:r>
            <a:r>
              <a:rPr lang="en-US" altLang="ja-JP" sz="2400" i="1" kern="0" dirty="0"/>
              <a:t>t.</a:t>
            </a:r>
            <a:br>
              <a:rPr lang="en-US" altLang="ja-JP" sz="2400" i="1" kern="0" dirty="0"/>
            </a:br>
            <a:r>
              <a:rPr lang="en-US" altLang="ja-JP" sz="2400" kern="0" dirty="0"/>
              <a:t>(We used 0.7 as </a:t>
            </a:r>
            <a:r>
              <a:rPr lang="en-US" altLang="ja-JP" sz="2400" i="1" kern="0" dirty="0"/>
              <a:t>t</a:t>
            </a:r>
            <a:r>
              <a:rPr lang="en-US" altLang="ja-JP" sz="2400" kern="0" dirty="0"/>
              <a:t>)</a:t>
            </a:r>
            <a:endParaRPr lang="en-US" altLang="ja-JP" sz="2000" kern="0" dirty="0"/>
          </a:p>
        </p:txBody>
      </p:sp>
      <p:sp>
        <p:nvSpPr>
          <p:cNvPr id="27" name="コンテンツ プレースホルダー 2">
            <a:extLst>
              <a:ext uri="{FF2B5EF4-FFF2-40B4-BE49-F238E27FC236}">
                <a16:creationId xmlns:a16="http://schemas.microsoft.com/office/drawing/2014/main" id="{592E346C-BD27-43AC-9FB3-D95B46F3465A}"/>
              </a:ext>
            </a:extLst>
          </p:cNvPr>
          <p:cNvSpPr txBox="1">
            <a:spLocks/>
          </p:cNvSpPr>
          <p:nvPr/>
        </p:nvSpPr>
        <p:spPr bwMode="auto">
          <a:xfrm>
            <a:off x="180754" y="3999674"/>
            <a:ext cx="672686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en-US" altLang="ja-JP" sz="2400" kern="0" dirty="0"/>
              <a:t>Map </a:t>
            </a:r>
            <a:r>
              <a:rPr lang="en-US" altLang="ja-JP" sz="2400" u="sng" kern="0" dirty="0"/>
              <a:t>similar</a:t>
            </a:r>
            <a:r>
              <a:rPr lang="en-US" altLang="ja-JP" sz="2400" kern="0" dirty="0"/>
              <a:t> clone pairs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ja-JP" sz="2000" kern="0" dirty="0"/>
              <a:t>The combination with the highest good-value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ja-JP" sz="2000" kern="0" dirty="0"/>
              <a:t>If there are some combinations with the same </a:t>
            </a:r>
            <a:br>
              <a:rPr lang="en-US" altLang="ja-JP" sz="2000" kern="0" dirty="0"/>
            </a:br>
            <a:r>
              <a:rPr lang="en-US" altLang="ja-JP" sz="2000" kern="0" dirty="0"/>
              <a:t>highest good-value, the combination with the </a:t>
            </a:r>
            <a:br>
              <a:rPr lang="en-US" altLang="ja-JP" sz="2000" kern="0" dirty="0"/>
            </a:br>
            <a:r>
              <a:rPr lang="en-US" altLang="ja-JP" sz="2000" kern="0" dirty="0"/>
              <a:t>highest ok-value is selected.</a:t>
            </a: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93C38CF4-F647-4FCD-8954-CB2FC8DEC835}"/>
              </a:ext>
            </a:extLst>
          </p:cNvPr>
          <p:cNvCxnSpPr/>
          <p:nvPr/>
        </p:nvCxnSpPr>
        <p:spPr>
          <a:xfrm>
            <a:off x="10517361" y="3297260"/>
            <a:ext cx="0" cy="1131842"/>
          </a:xfrm>
          <a:prstGeom prst="straightConnector1">
            <a:avLst/>
          </a:prstGeom>
          <a:ln w="57150">
            <a:solidFill>
              <a:srgbClr val="0099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テキスト ボックス 33"/>
              <p:cNvSpPr txBox="1"/>
              <p:nvPr/>
            </p:nvSpPr>
            <p:spPr>
              <a:xfrm>
                <a:off x="10473863" y="3454752"/>
                <a:ext cx="184467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lang="ja-JP" altLang="en-US" dirty="0"/>
                  <a:t> </a:t>
                </a:r>
                <a:endParaRPr kumimoji="1" lang="en-US" altLang="ja-JP" b="0" dirty="0"/>
              </a:p>
              <a:p>
                <a:r>
                  <a:rPr kumimoji="1" lang="en-US" altLang="ja-JP" b="0" dirty="0"/>
                  <a:t>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kumimoji="1" lang="en-US" altLang="ja-JP" b="0" dirty="0"/>
                  <a:t> </a:t>
                </a:r>
              </a:p>
            </p:txBody>
          </p:sp>
        </mc:Choice>
        <mc:Fallback xmlns="">
          <p:sp>
            <p:nvSpPr>
              <p:cNvPr id="34" name="テキスト ボックス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3863" y="3454752"/>
                <a:ext cx="1844675" cy="83099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242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7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20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23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30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33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36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41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49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52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55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8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61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68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78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81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86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8C92"/>
                                      </p:to>
                                    </p:animClr>
                                    <p:set>
                                      <p:cBhvr>
                                        <p:cTn id="89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05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08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 C: Calculate mismatch rate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ja-JP" sz="2800" dirty="0"/>
                  <a:t>Mismatch rate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0≤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𝑀𝑖𝑠𝑚𝑎𝑡𝑐h𝑅𝑎𝑡𝑒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endParaRPr kumimoji="1" lang="en-US" altLang="ja-JP" sz="2400" b="0" dirty="0"/>
              </a:p>
              <a:p>
                <a:pPr lvl="1"/>
                <a:r>
                  <a:rPr lang="en-US" altLang="ja-JP" sz="2400" dirty="0"/>
                  <a:t>The ratio of a proper mapping from one result to another</a:t>
                </a:r>
                <a:endParaRPr kumimoji="1" lang="en-US" altLang="ja-JP" sz="2400" b="0" dirty="0"/>
              </a:p>
              <a:p>
                <a:pPr lvl="1"/>
                <a:r>
                  <a:rPr lang="en-US" altLang="ja-JP" sz="2400" dirty="0"/>
                  <a:t>Calculated</a:t>
                </a:r>
                <a:r>
                  <a:rPr lang="ja-JP" altLang="en-US" sz="2400" dirty="0"/>
                  <a:t> </a:t>
                </a:r>
                <a:r>
                  <a:rPr lang="en-US" altLang="ja-JP" sz="2400" dirty="0"/>
                  <a:t>on each combination of files</a:t>
                </a:r>
                <a:endParaRPr kumimoji="1" lang="ja-JP" altLang="en-US" sz="2400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11" t="-14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207AEC63-FF15-4383-8438-7805E319D916}"/>
              </a:ext>
            </a:extLst>
          </p:cNvPr>
          <p:cNvGrpSpPr/>
          <p:nvPr/>
        </p:nvGrpSpPr>
        <p:grpSpPr>
          <a:xfrm>
            <a:off x="3325829" y="3316220"/>
            <a:ext cx="5540342" cy="2491046"/>
            <a:chOff x="6377151" y="2630893"/>
            <a:chExt cx="5540342" cy="2491046"/>
          </a:xfrm>
        </p:grpSpPr>
        <p:sp>
          <p:nvSpPr>
            <p:cNvPr id="6" name="正方形/長方形 5"/>
            <p:cNvSpPr/>
            <p:nvPr/>
          </p:nvSpPr>
          <p:spPr>
            <a:xfrm>
              <a:off x="9877824" y="3082270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0.5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0387741" y="3082270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0.0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0897659" y="3082270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1407576" y="3082270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9877824" y="3592187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10387741" y="3592187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1.0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0897659" y="3592187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1407576" y="3592187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9877824" y="4102105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10387741" y="4102105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10897659" y="4102105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11407576" y="4102105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9877824" y="4612022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0387741" y="4612022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0897659" y="4612022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11407576" y="4612022"/>
              <a:ext cx="509917" cy="5099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2" name="フローチャート: 磁気ディスク 41"/>
            <p:cNvSpPr/>
            <p:nvPr/>
          </p:nvSpPr>
          <p:spPr>
            <a:xfrm>
              <a:off x="6377151" y="3562178"/>
              <a:ext cx="1449207" cy="1079851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800" dirty="0">
                  <a:solidFill>
                    <a:schemeClr val="tx1"/>
                  </a:solidFill>
                </a:rPr>
                <a:t>Mapping Result</a:t>
              </a:r>
              <a:endParaRPr kumimoji="1" lang="ja-JP" altLang="en-US" sz="1800" dirty="0">
                <a:solidFill>
                  <a:schemeClr val="tx1"/>
                </a:solidFill>
              </a:endParaRPr>
            </a:p>
          </p:txBody>
        </p:sp>
        <p:grpSp>
          <p:nvGrpSpPr>
            <p:cNvPr id="44" name="グループ化 43"/>
            <p:cNvGrpSpPr/>
            <p:nvPr/>
          </p:nvGrpSpPr>
          <p:grpSpPr>
            <a:xfrm>
              <a:off x="7938498" y="3886270"/>
              <a:ext cx="1507696" cy="980223"/>
              <a:chOff x="2936553" y="1430401"/>
              <a:chExt cx="1507696" cy="980223"/>
            </a:xfrm>
          </p:grpSpPr>
          <p:sp>
            <p:nvSpPr>
              <p:cNvPr id="45" name="右矢印 44"/>
              <p:cNvSpPr/>
              <p:nvPr/>
            </p:nvSpPr>
            <p:spPr>
              <a:xfrm>
                <a:off x="3294174" y="1430401"/>
                <a:ext cx="801727" cy="395448"/>
              </a:xfrm>
              <a:prstGeom prst="rightArrow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050" b="1" i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テキスト ボックス 45"/>
              <p:cNvSpPr txBox="1"/>
              <p:nvPr/>
            </p:nvSpPr>
            <p:spPr>
              <a:xfrm>
                <a:off x="2936553" y="1825849"/>
                <a:ext cx="1507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1600" dirty="0"/>
                  <a:t>Mismatch rate calculation</a:t>
                </a:r>
                <a:endParaRPr kumimoji="1" lang="ja-JP" altLang="en-US" sz="1600" dirty="0"/>
              </a:p>
            </p:txBody>
          </p:sp>
        </p:grpSp>
        <p:sp>
          <p:nvSpPr>
            <p:cNvPr id="47" name="テキスト ボックス 46"/>
            <p:cNvSpPr txBox="1"/>
            <p:nvPr/>
          </p:nvSpPr>
          <p:spPr>
            <a:xfrm>
              <a:off x="9877824" y="2636874"/>
              <a:ext cx="5099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i="1" dirty="0"/>
                <a:t>f0</a:t>
              </a:r>
              <a:endParaRPr kumimoji="1" lang="ja-JP" altLang="en-US" i="1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10387737" y="2637505"/>
              <a:ext cx="5099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i="1" dirty="0"/>
                <a:t>f1</a:t>
              </a:r>
              <a:endParaRPr kumimoji="1" lang="ja-JP" altLang="en-US" i="1" dirty="0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10897657" y="2641180"/>
              <a:ext cx="5099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i="1" dirty="0"/>
                <a:t>f2</a:t>
              </a:r>
              <a:endParaRPr kumimoji="1" lang="ja-JP" altLang="en-US" i="1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11407567" y="2630893"/>
              <a:ext cx="5099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i="1" dirty="0"/>
                <a:t>f3</a:t>
              </a:r>
              <a:endParaRPr kumimoji="1" lang="ja-JP" altLang="en-US" i="1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9367907" y="3082269"/>
              <a:ext cx="509917" cy="50928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kumimoji="1" lang="en-US" altLang="ja-JP" i="1" dirty="0"/>
                <a:t>f0</a:t>
              </a:r>
              <a:endParaRPr kumimoji="1" lang="ja-JP" altLang="en-US" i="1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9367905" y="3592816"/>
              <a:ext cx="509917" cy="50928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kumimoji="1" lang="en-US" altLang="ja-JP" i="1" dirty="0"/>
                <a:t>f1</a:t>
              </a:r>
              <a:endParaRPr kumimoji="1" lang="ja-JP" altLang="en-US" i="1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9367905" y="4101473"/>
              <a:ext cx="509917" cy="50928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altLang="ja-JP" i="1" dirty="0"/>
                <a:t>f2</a:t>
              </a:r>
              <a:endParaRPr kumimoji="1" lang="ja-JP" altLang="en-US" i="1" dirty="0"/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9373116" y="4612336"/>
              <a:ext cx="509917" cy="50928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altLang="ja-JP" i="1" dirty="0"/>
                <a:t>f3</a:t>
              </a:r>
              <a:endParaRPr kumimoji="1" lang="ja-JP" altLang="en-US" i="1" dirty="0"/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4509C151-3908-4A8B-8DF8-5DC60CC14262}"/>
                </a:ext>
              </a:extLst>
            </p:cNvPr>
            <p:cNvSpPr/>
            <p:nvPr/>
          </p:nvSpPr>
          <p:spPr>
            <a:xfrm>
              <a:off x="10386710" y="3593271"/>
              <a:ext cx="509917" cy="5099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noFill/>
                </a:rPr>
                <a:t>0.5</a:t>
              </a:r>
              <a:endParaRPr kumimoji="1" lang="ja-JP" altLang="en-US" sz="2000" dirty="0">
                <a:noFill/>
              </a:endParaRP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5349605-4D85-48C4-914C-980CF44B3230}"/>
              </a:ext>
            </a:extLst>
          </p:cNvPr>
          <p:cNvSpPr txBox="1"/>
          <p:nvPr/>
        </p:nvSpPr>
        <p:spPr>
          <a:xfrm>
            <a:off x="5295962" y="5956353"/>
            <a:ext cx="5098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f1,f2,f3,f4: Files of a target system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87426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3214394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800" dirty="0"/>
              <a:t>Colorize each point of a scatter plot depending on its mismatch rate.</a:t>
            </a:r>
          </a:p>
          <a:p>
            <a:pPr lvl="1"/>
            <a:r>
              <a:rPr kumimoji="1" lang="en-US" altLang="ja-JP" sz="2400" dirty="0"/>
              <a:t>No clone pair </a:t>
            </a:r>
            <a:r>
              <a:rPr kumimoji="1" lang="ja-JP" altLang="en-US" sz="2400" dirty="0"/>
              <a:t>→ </a:t>
            </a:r>
            <a:r>
              <a:rPr kumimoji="1" lang="en-US" altLang="ja-JP" sz="2400" dirty="0"/>
              <a:t>white</a:t>
            </a:r>
          </a:p>
          <a:p>
            <a:pPr lvl="1"/>
            <a:r>
              <a:rPr lang="en-US" altLang="ja-JP" sz="2400" dirty="0"/>
              <a:t>Mismatch rate is…</a:t>
            </a:r>
          </a:p>
          <a:p>
            <a:pPr lvl="2"/>
            <a:r>
              <a:rPr lang="en-US" altLang="ja-JP" b="1" dirty="0"/>
              <a:t>Zero</a:t>
            </a:r>
            <a:r>
              <a:rPr lang="en-US" altLang="ja-JP" dirty="0"/>
              <a:t> </a:t>
            </a:r>
            <a:r>
              <a:rPr lang="ja-JP" altLang="en-US" dirty="0"/>
              <a:t>→ </a:t>
            </a:r>
            <a:r>
              <a:rPr lang="en-US" altLang="ja-JP" dirty="0"/>
              <a:t>Green</a:t>
            </a:r>
          </a:p>
          <a:p>
            <a:pPr lvl="2"/>
            <a:r>
              <a:rPr lang="en-US" altLang="ja-JP" b="1" dirty="0"/>
              <a:t>Low</a:t>
            </a:r>
            <a:r>
              <a:rPr lang="en-US" altLang="ja-JP" dirty="0"/>
              <a:t> </a:t>
            </a:r>
            <a:r>
              <a:rPr lang="ja-JP" altLang="en-US" dirty="0"/>
              <a:t>→ </a:t>
            </a:r>
            <a:r>
              <a:rPr lang="en-US" altLang="ja-JP" dirty="0"/>
              <a:t>Yellow</a:t>
            </a:r>
          </a:p>
          <a:p>
            <a:pPr lvl="2"/>
            <a:r>
              <a:rPr lang="en-US" altLang="ja-JP" b="1" dirty="0"/>
              <a:t>High</a:t>
            </a:r>
            <a:r>
              <a:rPr lang="en-US" altLang="ja-JP" dirty="0"/>
              <a:t> </a:t>
            </a:r>
            <a:r>
              <a:rPr lang="ja-JP" altLang="en-US" dirty="0"/>
              <a:t>→ </a:t>
            </a:r>
            <a:r>
              <a:rPr lang="en-US" altLang="ja-JP" dirty="0"/>
              <a:t>Red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 D: Visualize the difference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  <p:grpSp>
        <p:nvGrpSpPr>
          <p:cNvPr id="41" name="グループ化 40"/>
          <p:cNvGrpSpPr>
            <a:grpSpLocks noChangeAspect="1"/>
          </p:cNvGrpSpPr>
          <p:nvPr/>
        </p:nvGrpSpPr>
        <p:grpSpPr>
          <a:xfrm>
            <a:off x="5878560" y="2707378"/>
            <a:ext cx="2039669" cy="2039669"/>
            <a:chOff x="7040489" y="1878506"/>
            <a:chExt cx="1397112" cy="1397112"/>
          </a:xfrm>
        </p:grpSpPr>
        <p:sp>
          <p:nvSpPr>
            <p:cNvPr id="42" name="正方形/長方形 41"/>
            <p:cNvSpPr/>
            <p:nvPr/>
          </p:nvSpPr>
          <p:spPr>
            <a:xfrm>
              <a:off x="7040489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0.5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7389767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0.0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7739045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8088323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7040489" y="2227784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7389767" y="2227784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1.0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7739045" y="2227784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8088323" y="2227784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7040489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7389767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7739045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8088323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7040489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7389767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</a:rPr>
                <a:t>0.2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7739045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8088323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8" name="正方形/長方形 77"/>
          <p:cNvSpPr/>
          <p:nvPr/>
        </p:nvSpPr>
        <p:spPr>
          <a:xfrm>
            <a:off x="9816957" y="2711531"/>
            <a:ext cx="509917" cy="509917"/>
          </a:xfrm>
          <a:prstGeom prst="rect">
            <a:avLst/>
          </a:prstGeom>
          <a:solidFill>
            <a:srgbClr val="FF99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10326874" y="2711531"/>
            <a:ext cx="509917" cy="509917"/>
          </a:xfrm>
          <a:prstGeom prst="rect">
            <a:avLst/>
          </a:prstGeom>
          <a:solidFill>
            <a:srgbClr val="99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10836792" y="2711531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11346709" y="2711531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9816957" y="3221448"/>
            <a:ext cx="509917" cy="509917"/>
          </a:xfrm>
          <a:prstGeom prst="rect">
            <a:avLst/>
          </a:prstGeom>
          <a:solidFill>
            <a:srgbClr val="99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0326874" y="3221448"/>
            <a:ext cx="509917" cy="509917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10836792" y="3221448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11346709" y="3221448"/>
            <a:ext cx="509917" cy="509917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9816957" y="3731366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10326874" y="3731366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0836792" y="3731366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11346709" y="3731366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9816957" y="4241283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10326874" y="4241283"/>
            <a:ext cx="509917" cy="509917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10836792" y="4241283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11346709" y="4241283"/>
            <a:ext cx="509917" cy="5099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4" name="グループ化 93"/>
          <p:cNvGrpSpPr/>
          <p:nvPr/>
        </p:nvGrpSpPr>
        <p:grpSpPr>
          <a:xfrm>
            <a:off x="7940287" y="3532342"/>
            <a:ext cx="1507696" cy="734002"/>
            <a:chOff x="2936553" y="1430401"/>
            <a:chExt cx="1507696" cy="734002"/>
          </a:xfrm>
        </p:grpSpPr>
        <p:sp>
          <p:nvSpPr>
            <p:cNvPr id="95" name="右矢印 94"/>
            <p:cNvSpPr/>
            <p:nvPr/>
          </p:nvSpPr>
          <p:spPr>
            <a:xfrm>
              <a:off x="3294174" y="1430401"/>
              <a:ext cx="801727" cy="395448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b="1" i="1" dirty="0">
                <a:solidFill>
                  <a:schemeClr val="tx1"/>
                </a:solidFill>
              </a:endParaRP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2936553" y="1825849"/>
              <a:ext cx="15076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dirty="0"/>
                <a:t>Colorization</a:t>
              </a:r>
              <a:endParaRPr kumimoji="1" lang="ja-JP" altLang="en-US" sz="1600" dirty="0"/>
            </a:p>
          </p:txBody>
        </p:sp>
      </p:grpSp>
      <p:sp>
        <p:nvSpPr>
          <p:cNvPr id="97" name="角丸四角形 96"/>
          <p:cNvSpPr/>
          <p:nvPr/>
        </p:nvSpPr>
        <p:spPr>
          <a:xfrm>
            <a:off x="828755" y="4958688"/>
            <a:ext cx="11119435" cy="1318851"/>
          </a:xfrm>
          <a:prstGeom prst="roundRect">
            <a:avLst/>
          </a:prstGeom>
          <a:noFill/>
          <a:ln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>
                <a:solidFill>
                  <a:srgbClr val="00B050"/>
                </a:solidFill>
              </a:rPr>
              <a:t>Green</a:t>
            </a:r>
            <a:r>
              <a:rPr kumimoji="1" lang="en-US" altLang="ja-JP" dirty="0">
                <a:solidFill>
                  <a:schemeClr val="tx1"/>
                </a:solidFill>
              </a:rPr>
              <a:t> </a:t>
            </a:r>
            <a:r>
              <a:rPr kumimoji="1" lang="ja-JP" altLang="en-US" dirty="0">
                <a:solidFill>
                  <a:schemeClr val="tx1"/>
                </a:solidFill>
              </a:rPr>
              <a:t>→</a:t>
            </a:r>
            <a:r>
              <a:rPr lang="ja-JP" altLang="en-US" dirty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All clone pairs are also reported by the other tool or set of parameters</a:t>
            </a:r>
            <a:br>
              <a:rPr lang="en-US" altLang="ja-JP" dirty="0">
                <a:solidFill>
                  <a:schemeClr val="tx1"/>
                </a:solidFill>
              </a:rPr>
            </a:br>
            <a:r>
              <a:rPr lang="en-US" altLang="ja-JP" b="1" dirty="0">
                <a:solidFill>
                  <a:srgbClr val="FFCC00"/>
                </a:solidFill>
              </a:rPr>
              <a:t>Yellow</a:t>
            </a:r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ja-JP" altLang="en-US" dirty="0">
                <a:solidFill>
                  <a:schemeClr val="tx1"/>
                </a:solidFill>
              </a:rPr>
              <a:t>→</a:t>
            </a:r>
            <a:r>
              <a:rPr lang="en-US" altLang="ja-JP" dirty="0">
                <a:solidFill>
                  <a:schemeClr val="tx1"/>
                </a:solidFill>
              </a:rPr>
              <a:t> Few clone pairs are also reported by other tool or set of parameters</a:t>
            </a:r>
          </a:p>
          <a:p>
            <a:r>
              <a:rPr lang="en-US" altLang="ja-JP" b="1" dirty="0">
                <a:solidFill>
                  <a:srgbClr val="C00000"/>
                </a:solidFill>
              </a:rPr>
              <a:t>Red</a:t>
            </a:r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ja-JP" altLang="en-US" dirty="0">
                <a:solidFill>
                  <a:schemeClr val="tx1"/>
                </a:solidFill>
              </a:rPr>
              <a:t>→ </a:t>
            </a:r>
            <a:r>
              <a:rPr lang="en-US" altLang="ja-JP" dirty="0">
                <a:solidFill>
                  <a:schemeClr val="tx1"/>
                </a:solidFill>
              </a:rPr>
              <a:t>All clone pair is not reported by other tool or set of parameters</a:t>
            </a: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5878560" y="2241261"/>
            <a:ext cx="509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i="1" dirty="0"/>
              <a:t>f0</a:t>
            </a:r>
            <a:endParaRPr kumimoji="1" lang="ja-JP" altLang="en-US" i="1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6388473" y="2241892"/>
            <a:ext cx="509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i="1" dirty="0"/>
              <a:t>f1</a:t>
            </a:r>
            <a:endParaRPr kumimoji="1" lang="ja-JP" altLang="en-US" i="1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6898393" y="2245567"/>
            <a:ext cx="509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i="1" dirty="0"/>
              <a:t>f2</a:t>
            </a:r>
            <a:endParaRPr kumimoji="1" lang="ja-JP" altLang="en-US" i="1" dirty="0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7408303" y="2235280"/>
            <a:ext cx="509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i="1" dirty="0"/>
              <a:t>f3</a:t>
            </a:r>
            <a:endParaRPr kumimoji="1" lang="ja-JP" altLang="en-US" i="1" dirty="0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5368643" y="2686656"/>
            <a:ext cx="509917" cy="50928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kumimoji="1" lang="en-US" altLang="ja-JP" i="1" dirty="0"/>
              <a:t>f0</a:t>
            </a:r>
            <a:endParaRPr kumimoji="1" lang="ja-JP" altLang="en-US" i="1" dirty="0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5368641" y="3197203"/>
            <a:ext cx="509917" cy="50928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kumimoji="1" lang="en-US" altLang="ja-JP" i="1" dirty="0"/>
              <a:t>f1</a:t>
            </a:r>
            <a:endParaRPr kumimoji="1" lang="ja-JP" altLang="en-US" i="1" dirty="0"/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5368641" y="3705860"/>
            <a:ext cx="509917" cy="50928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i="1" dirty="0"/>
              <a:t>f2</a:t>
            </a:r>
            <a:endParaRPr kumimoji="1" lang="ja-JP" altLang="en-US" i="1" dirty="0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5373852" y="4216723"/>
            <a:ext cx="509917" cy="50928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i="1" dirty="0"/>
              <a:t>f3</a:t>
            </a:r>
            <a:endParaRPr kumimoji="1" lang="ja-JP" altLang="en-US" i="1" dirty="0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9810721" y="2249915"/>
            <a:ext cx="509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i="1" dirty="0"/>
              <a:t>f0</a:t>
            </a:r>
            <a:endParaRPr kumimoji="1" lang="ja-JP" altLang="en-US" i="1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0320634" y="2250546"/>
            <a:ext cx="509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i="1" dirty="0"/>
              <a:t>f1</a:t>
            </a:r>
            <a:endParaRPr kumimoji="1" lang="ja-JP" altLang="en-US" i="1" dirty="0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10830554" y="2254221"/>
            <a:ext cx="509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i="1" dirty="0"/>
              <a:t>f2</a:t>
            </a:r>
            <a:endParaRPr kumimoji="1" lang="ja-JP" altLang="en-US" i="1" dirty="0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11335109" y="2257896"/>
            <a:ext cx="509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i="1" dirty="0"/>
              <a:t>f3</a:t>
            </a:r>
            <a:endParaRPr kumimoji="1" lang="ja-JP" altLang="en-US" i="1" dirty="0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9307039" y="2696945"/>
            <a:ext cx="509917" cy="50928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kumimoji="1" lang="en-US" altLang="ja-JP" i="1" dirty="0"/>
              <a:t>f0</a:t>
            </a:r>
            <a:endParaRPr kumimoji="1" lang="ja-JP" altLang="en-US" i="1" dirty="0"/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9307037" y="3207492"/>
            <a:ext cx="509917" cy="50928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kumimoji="1" lang="en-US" altLang="ja-JP" i="1" dirty="0"/>
              <a:t>f1</a:t>
            </a:r>
            <a:endParaRPr kumimoji="1" lang="ja-JP" altLang="en-US" i="1" dirty="0"/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9307037" y="3716149"/>
            <a:ext cx="509917" cy="50928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i="1" dirty="0"/>
              <a:t>f2</a:t>
            </a:r>
            <a:endParaRPr kumimoji="1" lang="ja-JP" altLang="en-US" i="1" dirty="0"/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9312248" y="4227012"/>
            <a:ext cx="509917" cy="50928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i="1" dirty="0"/>
              <a:t>f3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2915047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Experiment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/>
              <a:t>Compare two detection results of an OSS through our proposed method</a:t>
            </a:r>
          </a:p>
          <a:p>
            <a:r>
              <a:rPr kumimoji="1" lang="en-US" altLang="ja-JP" sz="2800" dirty="0"/>
              <a:t>Target system </a:t>
            </a:r>
          </a:p>
          <a:p>
            <a:pPr lvl="1"/>
            <a:r>
              <a:rPr lang="en-US" altLang="ja-JP" sz="2400" dirty="0" err="1"/>
              <a:t>JEdit</a:t>
            </a:r>
            <a:endParaRPr lang="en-US" altLang="ja-JP" sz="2400" dirty="0"/>
          </a:p>
          <a:p>
            <a:pPr lvl="2"/>
            <a:r>
              <a:rPr lang="en-US" altLang="ja-JP" sz="2000" dirty="0"/>
              <a:t>Language: Java</a:t>
            </a:r>
          </a:p>
          <a:p>
            <a:pPr lvl="2"/>
            <a:r>
              <a:rPr kumimoji="1" lang="en-US" altLang="ja-JP" sz="2000" dirty="0"/>
              <a:t>Size: 113,826 LoC</a:t>
            </a:r>
          </a:p>
          <a:p>
            <a:r>
              <a:rPr lang="en-US" altLang="ja-JP" sz="2800" dirty="0"/>
              <a:t>Target clone detectors</a:t>
            </a:r>
          </a:p>
          <a:p>
            <a:pPr lvl="1"/>
            <a:r>
              <a:rPr kumimoji="1" lang="en-US" altLang="ja-JP" sz="2400" dirty="0" err="1"/>
              <a:t>CCFinderX</a:t>
            </a:r>
            <a:endParaRPr kumimoji="1" lang="en-US" altLang="ja-JP" sz="2400" dirty="0"/>
          </a:p>
          <a:p>
            <a:pPr lvl="1"/>
            <a:r>
              <a:rPr lang="en-US" altLang="ja-JP" sz="2400" dirty="0"/>
              <a:t>NiCad</a:t>
            </a:r>
            <a:endParaRPr kumimoji="1" lang="en-US" altLang="ja-JP" sz="2400" dirty="0"/>
          </a:p>
          <a:p>
            <a:pPr lvl="2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  <p:sp>
        <p:nvSpPr>
          <p:cNvPr id="25" name="正方形/長方形 24"/>
          <p:cNvSpPr/>
          <p:nvPr/>
        </p:nvSpPr>
        <p:spPr>
          <a:xfrm>
            <a:off x="8277772" y="4360034"/>
            <a:ext cx="1758263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 err="1">
                <a:solidFill>
                  <a:schemeClr val="tx1"/>
                </a:solidFill>
              </a:rPr>
              <a:t>JEdit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002019" y="3517619"/>
            <a:ext cx="1759650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>
                <a:solidFill>
                  <a:schemeClr val="tx1"/>
                </a:solidFill>
              </a:rPr>
              <a:t>Parameters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cxnSp>
        <p:nvCxnSpPr>
          <p:cNvPr id="27" name="直線矢印コネクタ 26"/>
          <p:cNvCxnSpPr>
            <a:stCxn id="26" idx="3"/>
            <a:endCxn id="29" idx="1"/>
          </p:cNvCxnSpPr>
          <p:nvPr/>
        </p:nvCxnSpPr>
        <p:spPr>
          <a:xfrm>
            <a:off x="7761669" y="3740584"/>
            <a:ext cx="514716" cy="86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25" idx="0"/>
            <a:endCxn id="29" idx="2"/>
          </p:cNvCxnSpPr>
          <p:nvPr/>
        </p:nvCxnSpPr>
        <p:spPr>
          <a:xfrm flipH="1" flipV="1">
            <a:off x="9156210" y="3964409"/>
            <a:ext cx="694" cy="39562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8276385" y="3518480"/>
            <a:ext cx="1759650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>
                <a:solidFill>
                  <a:schemeClr val="tx1"/>
                </a:solidFill>
              </a:rPr>
              <a:t>NiCad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6002019" y="5204172"/>
            <a:ext cx="1759650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>
                <a:solidFill>
                  <a:schemeClr val="tx1"/>
                </a:solidFill>
              </a:rPr>
              <a:t>Parameters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cxnSp>
        <p:nvCxnSpPr>
          <p:cNvPr id="31" name="直線矢印コネクタ 30"/>
          <p:cNvCxnSpPr>
            <a:stCxn id="30" idx="3"/>
            <a:endCxn id="32" idx="1"/>
          </p:cNvCxnSpPr>
          <p:nvPr/>
        </p:nvCxnSpPr>
        <p:spPr>
          <a:xfrm>
            <a:off x="7761669" y="5427137"/>
            <a:ext cx="514716" cy="86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8276385" y="5205033"/>
            <a:ext cx="1759650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 err="1">
                <a:solidFill>
                  <a:schemeClr val="tx1"/>
                </a:solidFill>
              </a:rPr>
              <a:t>CCFinderX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cxnSp>
        <p:nvCxnSpPr>
          <p:cNvPr id="33" name="直線矢印コネクタ 32"/>
          <p:cNvCxnSpPr>
            <a:stCxn id="25" idx="2"/>
            <a:endCxn id="32" idx="0"/>
          </p:cNvCxnSpPr>
          <p:nvPr/>
        </p:nvCxnSpPr>
        <p:spPr>
          <a:xfrm flipH="1">
            <a:off x="9156210" y="4805963"/>
            <a:ext cx="694" cy="39907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309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Parameters for detectors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2800" dirty="0"/>
              <a:t>We use the default parameters of each clone detector.</a:t>
            </a:r>
          </a:p>
          <a:p>
            <a:r>
              <a:rPr kumimoji="1" lang="en-US" altLang="ja-JP" sz="2400" dirty="0" err="1"/>
              <a:t>CCFinderX</a:t>
            </a:r>
            <a:endParaRPr kumimoji="1" lang="en-US" altLang="ja-JP" sz="2400" dirty="0"/>
          </a:p>
          <a:p>
            <a:pPr lvl="1"/>
            <a:r>
              <a:rPr lang="en-US" altLang="ja-JP" sz="2000" dirty="0"/>
              <a:t>Minimum clone length: 50</a:t>
            </a:r>
          </a:p>
          <a:p>
            <a:pPr lvl="1"/>
            <a:r>
              <a:rPr kumimoji="1" lang="en-US" altLang="ja-JP" sz="2000" dirty="0"/>
              <a:t>Minimum TKS: 12</a:t>
            </a:r>
          </a:p>
          <a:p>
            <a:r>
              <a:rPr lang="en-US" altLang="ja-JP" sz="2400" dirty="0"/>
              <a:t>NiCad</a:t>
            </a:r>
          </a:p>
          <a:p>
            <a:pPr lvl="1"/>
            <a:r>
              <a:rPr kumimoji="1" lang="en-US" altLang="ja-JP" sz="2000" dirty="0"/>
              <a:t>granularity: blocks</a:t>
            </a:r>
          </a:p>
          <a:p>
            <a:pPr lvl="1"/>
            <a:r>
              <a:rPr lang="en-US" altLang="ja-JP" sz="2000" dirty="0"/>
              <a:t>threshold: 0.3</a:t>
            </a:r>
          </a:p>
          <a:p>
            <a:pPr lvl="1"/>
            <a:r>
              <a:rPr kumimoji="1" lang="en-US" altLang="ja-JP" sz="2000" dirty="0" err="1"/>
              <a:t>minsize</a:t>
            </a:r>
            <a:r>
              <a:rPr kumimoji="1" lang="en-US" altLang="ja-JP" sz="2000" dirty="0"/>
              <a:t>: 10</a:t>
            </a:r>
          </a:p>
          <a:p>
            <a:pPr lvl="1"/>
            <a:r>
              <a:rPr lang="en-US" altLang="ja-JP" sz="2000" dirty="0" err="1"/>
              <a:t>maxsize</a:t>
            </a:r>
            <a:r>
              <a:rPr lang="en-US" altLang="ja-JP" sz="2000" dirty="0"/>
              <a:t>: 2,500</a:t>
            </a:r>
          </a:p>
          <a:p>
            <a:pPr lvl="1"/>
            <a:r>
              <a:rPr lang="en-US" altLang="ja-JP" sz="2000" dirty="0"/>
              <a:t>rename: blind</a:t>
            </a:r>
          </a:p>
          <a:p>
            <a:pPr lvl="1"/>
            <a:r>
              <a:rPr lang="en-US" altLang="ja-JP" sz="2000" dirty="0"/>
              <a:t>transform/</a:t>
            </a:r>
            <a:r>
              <a:rPr kumimoji="1" lang="en-US" altLang="ja-JP" sz="2000" dirty="0"/>
              <a:t>filter</a:t>
            </a:r>
            <a:r>
              <a:rPr lang="en-US" altLang="ja-JP" sz="2000" dirty="0"/>
              <a:t>/</a:t>
            </a:r>
            <a:r>
              <a:rPr kumimoji="1" lang="en-US" altLang="ja-JP" sz="2000" dirty="0"/>
              <a:t>abstract/</a:t>
            </a:r>
            <a:r>
              <a:rPr lang="en-US" altLang="ja-JP" sz="2000" dirty="0"/>
              <a:t>normalize: none</a:t>
            </a:r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4110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Overview of the comparison result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78739" y="1654385"/>
            <a:ext cx="5386917" cy="731043"/>
          </a:xfrm>
        </p:spPr>
        <p:txBody>
          <a:bodyPr/>
          <a:lstStyle/>
          <a:p>
            <a:r>
              <a:rPr lang="en-US" altLang="ja-JP" sz="2800" dirty="0"/>
              <a:t>Comparison result </a:t>
            </a:r>
            <a:r>
              <a:rPr kumimoji="1" lang="en-US" altLang="ja-JP" sz="2800" dirty="0"/>
              <a:t>base on NiCad’s detection result</a:t>
            </a:r>
            <a:endParaRPr kumimoji="1" lang="ja-JP" altLang="en-US" sz="2800" dirty="0"/>
          </a:p>
        </p:txBody>
      </p:sp>
      <p:pic>
        <p:nvPicPr>
          <p:cNvPr id="8" name="コンテンツ プレースホルダー 7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711" y="2334121"/>
            <a:ext cx="3098318" cy="3098318"/>
          </a:xfrm>
        </p:spPr>
      </p:pic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58497" y="1654386"/>
            <a:ext cx="5533503" cy="731042"/>
          </a:xfrm>
        </p:spPr>
        <p:txBody>
          <a:bodyPr/>
          <a:lstStyle/>
          <a:p>
            <a:r>
              <a:rPr kumimoji="1" lang="en-US" altLang="ja-JP" sz="2800" dirty="0"/>
              <a:t>Comparison result based on  </a:t>
            </a:r>
            <a:r>
              <a:rPr kumimoji="1" lang="en-US" altLang="ja-JP" sz="2800" dirty="0" err="1"/>
              <a:t>CCFinderX’s</a:t>
            </a:r>
            <a:r>
              <a:rPr kumimoji="1" lang="en-US" altLang="ja-JP" sz="2800" dirty="0"/>
              <a:t> detection result</a:t>
            </a:r>
            <a:endParaRPr kumimoji="1" lang="ja-JP" altLang="en-US" sz="2800" dirty="0"/>
          </a:p>
        </p:txBody>
      </p:sp>
      <p:pic>
        <p:nvPicPr>
          <p:cNvPr id="9" name="コンテンツ プレースホルダー 8"/>
          <p:cNvPicPr>
            <a:picLocks noGrp="1" noChangeAspect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943" y="2334121"/>
            <a:ext cx="3098319" cy="3098319"/>
          </a:xfrm>
        </p:spPr>
      </p:pic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25DB7-2C8C-4929-B2A1-5F59FC4BB087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2DD7EE8-9BE2-4557-B3E5-E78B240FA700}"/>
              </a:ext>
            </a:extLst>
          </p:cNvPr>
          <p:cNvSpPr/>
          <p:nvPr/>
        </p:nvSpPr>
        <p:spPr>
          <a:xfrm>
            <a:off x="3693886" y="4680239"/>
            <a:ext cx="392046" cy="39204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DB9E2DB-B0F4-4065-986B-640E859642F6}"/>
              </a:ext>
            </a:extLst>
          </p:cNvPr>
          <p:cNvSpPr/>
          <p:nvPr/>
        </p:nvSpPr>
        <p:spPr>
          <a:xfrm>
            <a:off x="10247798" y="4695033"/>
            <a:ext cx="392046" cy="39204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9D5CEB9-10FD-47D0-AD55-FECB18E027D8}"/>
              </a:ext>
            </a:extLst>
          </p:cNvPr>
          <p:cNvSpPr txBox="1"/>
          <p:nvPr/>
        </p:nvSpPr>
        <p:spPr>
          <a:xfrm>
            <a:off x="711005" y="5410156"/>
            <a:ext cx="43777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43% of them are not </a:t>
            </a:r>
            <a:br>
              <a:rPr kumimoji="1" lang="en-US" altLang="ja-JP" dirty="0"/>
            </a:br>
            <a:r>
              <a:rPr kumimoji="1" lang="en-US" altLang="ja-JP" dirty="0"/>
              <a:t>reported by </a:t>
            </a:r>
            <a:r>
              <a:rPr kumimoji="1" lang="en-US" altLang="ja-JP" dirty="0" err="1"/>
              <a:t>CCFinderX</a:t>
            </a:r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DF30A21-FF1F-4368-A4BD-3D95064BFAA3}"/>
              </a:ext>
            </a:extLst>
          </p:cNvPr>
          <p:cNvSpPr txBox="1"/>
          <p:nvPr/>
        </p:nvSpPr>
        <p:spPr>
          <a:xfrm>
            <a:off x="7501826" y="5410156"/>
            <a:ext cx="3870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63% of them are not</a:t>
            </a:r>
            <a:br>
              <a:rPr kumimoji="1" lang="en-US" altLang="ja-JP" dirty="0"/>
            </a:br>
            <a:r>
              <a:rPr kumimoji="1" lang="en-US" altLang="ja-JP" dirty="0"/>
              <a:t>reported by NiCad</a:t>
            </a:r>
            <a:endParaRPr kumimoji="1" lang="ja-JP" altLang="en-US" dirty="0"/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AE66FA6F-7A99-41BE-B877-8F05CDE8BFB7}"/>
              </a:ext>
            </a:extLst>
          </p:cNvPr>
          <p:cNvSpPr/>
          <p:nvPr/>
        </p:nvSpPr>
        <p:spPr>
          <a:xfrm>
            <a:off x="4566715" y="2517526"/>
            <a:ext cx="2621632" cy="887972"/>
          </a:xfrm>
          <a:prstGeom prst="wedgeRoundRectCallout">
            <a:avLst>
              <a:gd name="adj1" fmla="val -43362"/>
              <a:gd name="adj2" fmla="val 85120"/>
              <a:gd name="adj3" fmla="val 16667"/>
            </a:avLst>
          </a:prstGeom>
          <a:solidFill>
            <a:srgbClr val="0099CC"/>
          </a:solidFill>
          <a:ln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2,518 clone pairs</a:t>
            </a:r>
            <a:endParaRPr kumimoji="1" lang="ja-JP" altLang="en-US" dirty="0"/>
          </a:p>
        </p:txBody>
      </p: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F5885C18-63A6-4475-81DC-F58281625F6F}"/>
              </a:ext>
            </a:extLst>
          </p:cNvPr>
          <p:cNvSpPr/>
          <p:nvPr/>
        </p:nvSpPr>
        <p:spPr>
          <a:xfrm>
            <a:off x="5148625" y="3936504"/>
            <a:ext cx="2621632" cy="887972"/>
          </a:xfrm>
          <a:prstGeom prst="wedgeRoundRectCallout">
            <a:avLst>
              <a:gd name="adj1" fmla="val 47969"/>
              <a:gd name="adj2" fmla="val 80953"/>
              <a:gd name="adj3" fmla="val 16667"/>
            </a:avLst>
          </a:prstGeom>
          <a:solidFill>
            <a:srgbClr val="0099CC"/>
          </a:solidFill>
          <a:ln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2,771 clone pairs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686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 animBg="1"/>
      <p:bldP spid="12" grpId="0" animBg="1"/>
      <p:bldP spid="13" grpId="0"/>
      <p:bldP spid="14" grpId="0"/>
      <p:bldP spid="16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Details of the comparison result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68608"/>
          </a:xfrm>
        </p:spPr>
        <p:txBody>
          <a:bodyPr/>
          <a:lstStyle/>
          <a:p>
            <a:r>
              <a:rPr lang="en-US" altLang="ja-JP" dirty="0"/>
              <a:t>Comparison result base on </a:t>
            </a:r>
            <a:br>
              <a:rPr lang="en-US" altLang="ja-JP" dirty="0"/>
            </a:br>
            <a:r>
              <a:rPr lang="en-US" altLang="ja-JP" dirty="0"/>
              <a:t>NiCad’s detection result</a:t>
            </a:r>
            <a:endParaRPr lang="ja-JP" altLang="en-US" dirty="0"/>
          </a:p>
        </p:txBody>
      </p:sp>
      <p:pic>
        <p:nvPicPr>
          <p:cNvPr id="9" name="コンテンツ プレースホルダー 8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234931" y="2303721"/>
            <a:ext cx="3000371" cy="3066271"/>
          </a:xfrm>
          <a:prstGeom prst="rect">
            <a:avLst/>
          </a:prstGeom>
        </p:spPr>
      </p:pic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768608"/>
          </a:xfrm>
        </p:spPr>
        <p:txBody>
          <a:bodyPr/>
          <a:lstStyle/>
          <a:p>
            <a:r>
              <a:rPr lang="en-US" altLang="ja-JP" dirty="0"/>
              <a:t>Comparison result based on  </a:t>
            </a:r>
            <a:r>
              <a:rPr lang="en-US" altLang="ja-JP" dirty="0" err="1"/>
              <a:t>CCFinderX’s</a:t>
            </a:r>
            <a:r>
              <a:rPr lang="en-US" altLang="ja-JP" dirty="0"/>
              <a:t> detection result</a:t>
            </a:r>
            <a:endParaRPr lang="ja-JP" altLang="en-US" dirty="0"/>
          </a:p>
        </p:txBody>
      </p:sp>
      <p:pic>
        <p:nvPicPr>
          <p:cNvPr id="10" name="コンテンツ プレースホルダー 9"/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6804966" y="2303721"/>
            <a:ext cx="2962810" cy="3004895"/>
          </a:xfrm>
          <a:prstGeom prst="rect">
            <a:avLst/>
          </a:prstGeom>
        </p:spPr>
      </p:pic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25DB7-2C8C-4929-B2A1-5F59FC4BB087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  <p:sp>
        <p:nvSpPr>
          <p:cNvPr id="12" name="角丸四角形 11"/>
          <p:cNvSpPr/>
          <p:nvPr/>
        </p:nvSpPr>
        <p:spPr>
          <a:xfrm>
            <a:off x="609600" y="5370542"/>
            <a:ext cx="4734418" cy="808906"/>
          </a:xfrm>
          <a:prstGeom prst="roundRect">
            <a:avLst/>
          </a:prstGeom>
          <a:noFill/>
          <a:ln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NiCad reported one clone pair and </a:t>
            </a:r>
            <a:br>
              <a:rPr lang="en-US" altLang="ja-JP" sz="2000" dirty="0">
                <a:solidFill>
                  <a:schemeClr val="tx1"/>
                </a:solidFill>
              </a:rPr>
            </a:br>
            <a:r>
              <a:rPr lang="en-US" altLang="ja-JP" sz="2000" dirty="0">
                <a:solidFill>
                  <a:schemeClr val="tx1"/>
                </a:solidFill>
              </a:rPr>
              <a:t>it is also reported by </a:t>
            </a:r>
            <a:r>
              <a:rPr lang="en-US" altLang="ja-JP" sz="2000" dirty="0" err="1">
                <a:solidFill>
                  <a:schemeClr val="tx1"/>
                </a:solidFill>
              </a:rPr>
              <a:t>CCFinderX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193368" y="5369992"/>
            <a:ext cx="4768799" cy="808906"/>
          </a:xfrm>
          <a:prstGeom prst="roundRect">
            <a:avLst/>
          </a:prstGeom>
          <a:noFill/>
          <a:ln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err="1">
                <a:solidFill>
                  <a:schemeClr val="tx1"/>
                </a:solidFill>
              </a:rPr>
              <a:t>CCFinderX</a:t>
            </a:r>
            <a:r>
              <a:rPr lang="en-US" altLang="ja-JP" sz="2000" dirty="0">
                <a:solidFill>
                  <a:schemeClr val="tx1"/>
                </a:solidFill>
              </a:rPr>
              <a:t> reported 20 clone pairs and </a:t>
            </a:r>
            <a:br>
              <a:rPr lang="en-US" altLang="ja-JP" sz="2000" dirty="0">
                <a:solidFill>
                  <a:schemeClr val="tx1"/>
                </a:solidFill>
              </a:rPr>
            </a:br>
            <a:r>
              <a:rPr lang="en-US" altLang="ja-JP" sz="2000" dirty="0">
                <a:solidFill>
                  <a:schemeClr val="tx1"/>
                </a:solidFill>
              </a:rPr>
              <a:t>only one is also reported by NiCad</a:t>
            </a:r>
          </a:p>
        </p:txBody>
      </p:sp>
      <p:sp>
        <p:nvSpPr>
          <p:cNvPr id="11" name="角丸四角形 11">
            <a:extLst>
              <a:ext uri="{FF2B5EF4-FFF2-40B4-BE49-F238E27FC236}">
                <a16:creationId xmlns:a16="http://schemas.microsoft.com/office/drawing/2014/main" id="{B3431E0B-0AF9-4B4D-B7A2-92537E5AAB39}"/>
              </a:ext>
            </a:extLst>
          </p:cNvPr>
          <p:cNvSpPr/>
          <p:nvPr/>
        </p:nvSpPr>
        <p:spPr>
          <a:xfrm>
            <a:off x="3340163" y="3432403"/>
            <a:ext cx="3361914" cy="80890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dirty="0">
                <a:solidFill>
                  <a:schemeClr val="tx1"/>
                </a:solidFill>
              </a:rPr>
              <a:t>Green:</a:t>
            </a:r>
            <a:br>
              <a:rPr lang="en-US" altLang="ja-JP" sz="2000" dirty="0">
                <a:solidFill>
                  <a:schemeClr val="tx1"/>
                </a:solidFill>
              </a:rPr>
            </a:br>
            <a:r>
              <a:rPr lang="en-US" altLang="ja-JP" sz="2000" dirty="0">
                <a:solidFill>
                  <a:schemeClr val="tx1"/>
                </a:solidFill>
              </a:rPr>
              <a:t>Mismatch rate equals zero.</a:t>
            </a:r>
          </a:p>
        </p:txBody>
      </p:sp>
      <p:sp>
        <p:nvSpPr>
          <p:cNvPr id="14" name="角丸四角形 11">
            <a:extLst>
              <a:ext uri="{FF2B5EF4-FFF2-40B4-BE49-F238E27FC236}">
                <a16:creationId xmlns:a16="http://schemas.microsoft.com/office/drawing/2014/main" id="{94B7591B-7F5D-45A6-B2DD-0997F3C12D15}"/>
              </a:ext>
            </a:extLst>
          </p:cNvPr>
          <p:cNvSpPr/>
          <p:nvPr/>
        </p:nvSpPr>
        <p:spPr>
          <a:xfrm>
            <a:off x="9005606" y="3370492"/>
            <a:ext cx="2796726" cy="80890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dirty="0">
                <a:solidFill>
                  <a:schemeClr val="tx1"/>
                </a:solidFill>
              </a:rPr>
              <a:t>Red:</a:t>
            </a:r>
            <a:br>
              <a:rPr lang="en-US" altLang="ja-JP" sz="2000" dirty="0">
                <a:solidFill>
                  <a:schemeClr val="tx1"/>
                </a:solidFill>
              </a:rPr>
            </a:br>
            <a:r>
              <a:rPr lang="en-US" altLang="ja-JP" sz="2000" dirty="0">
                <a:solidFill>
                  <a:schemeClr val="tx1"/>
                </a:solidFill>
              </a:rPr>
              <a:t>Mismatch rate is high.</a:t>
            </a:r>
          </a:p>
        </p:txBody>
      </p:sp>
    </p:spTree>
    <p:extLst>
      <p:ext uri="{BB962C8B-B14F-4D97-AF65-F5344CB8AC3E}">
        <p14:creationId xmlns:p14="http://schemas.microsoft.com/office/powerpoint/2010/main" val="155209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1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Details of the comparison result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2800" dirty="0"/>
              <a:t>Investigating the remaining 19 clone pairs reported by </a:t>
            </a:r>
            <a:r>
              <a:rPr kumimoji="1" lang="en-US" altLang="ja-JP" sz="2800" dirty="0" err="1"/>
              <a:t>CCFinderX</a:t>
            </a:r>
            <a:r>
              <a:rPr kumimoji="1" lang="en-US" altLang="ja-JP" sz="2800" dirty="0"/>
              <a:t>, we have found that one of them contained a buggy code fragment.</a:t>
            </a:r>
          </a:p>
          <a:p>
            <a:pPr lvl="1"/>
            <a:r>
              <a:rPr lang="en-US" altLang="ja-JP" sz="2400" dirty="0"/>
              <a:t>These buggy clones were fixed simultaneously in </a:t>
            </a:r>
            <a:r>
              <a:rPr lang="en-US" altLang="ja-JP" sz="2400" dirty="0" err="1"/>
              <a:t>JEdit’s</a:t>
            </a:r>
            <a:r>
              <a:rPr lang="en-US" altLang="ja-JP" sz="2400" dirty="0"/>
              <a:t> commits history.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3853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2011BE-3BD8-4192-A2E6-982C637B3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/>
              <a:t>Buggy clone pair</a:t>
            </a:r>
            <a:endParaRPr kumimoji="1"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3F2E9-ADB0-4DAD-B3E3-7A42B6A52A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4948" y="1802528"/>
            <a:ext cx="5384800" cy="3539822"/>
          </a:xfrm>
          <a:ln>
            <a:noFill/>
          </a:ln>
        </p:spPr>
        <p:txBody>
          <a:bodyPr anchor="ctr"/>
          <a:lstStyle/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String </a:t>
            </a:r>
            <a:r>
              <a:rPr lang="en-US" altLang="ja-JP" sz="700" b="1" dirty="0" err="1">
                <a:latin typeface="Consolas" panose="020B0609020204030204" pitchFamily="49" charset="0"/>
              </a:rPr>
              <a:t>checkMarginsMessage</a:t>
            </a:r>
            <a:r>
              <a:rPr lang="en-US" altLang="ja-JP" sz="700" b="1" dirty="0">
                <a:latin typeface="Consolas" panose="020B0609020204030204" pitchFamily="49" charset="0"/>
              </a:rPr>
              <a:t> =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pageSetupPanel.recalculate</a:t>
            </a:r>
            <a:r>
              <a:rPr lang="en-US" altLang="ja-JP" sz="700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if ( </a:t>
            </a:r>
            <a:r>
              <a:rPr lang="en-US" altLang="ja-JP" sz="700" b="1" dirty="0" err="1">
                <a:latin typeface="Consolas" panose="020B0609020204030204" pitchFamily="49" charset="0"/>
              </a:rPr>
              <a:t>checkMarginsMessage</a:t>
            </a:r>
            <a:r>
              <a:rPr lang="en-US" altLang="ja-JP" sz="700" b="1" dirty="0">
                <a:latin typeface="Consolas" panose="020B0609020204030204" pitchFamily="49" charset="0"/>
              </a:rPr>
              <a:t> != null 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JOptionPane.showMessageDialog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</a:t>
            </a:r>
            <a:r>
              <a:rPr lang="en-US" altLang="ja-JP" sz="700" b="1" dirty="0">
                <a:latin typeface="Consolas" panose="020B0609020204030204" pitchFamily="49" charset="0"/>
              </a:rPr>
              <a:t>, </a:t>
            </a:r>
            <a:r>
              <a:rPr lang="en-US" altLang="ja-JP" sz="700" b="1" dirty="0" err="1">
                <a:latin typeface="Consolas" panose="020B0609020204030204" pitchFamily="49" charset="0"/>
              </a:rPr>
              <a:t>checkMarginsMessage</a:t>
            </a:r>
            <a:r>
              <a:rPr lang="en-US" altLang="ja-JP" sz="700" b="1" dirty="0">
                <a:latin typeface="Consolas" panose="020B0609020204030204" pitchFamily="49" charset="0"/>
              </a:rPr>
              <a:t>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jEdit.getProperty</a:t>
            </a:r>
            <a:r>
              <a:rPr lang="en-US" altLang="ja-JP" sz="700" b="1" dirty="0">
                <a:latin typeface="Consolas" panose="020B0609020204030204" pitchFamily="49" charset="0"/>
              </a:rPr>
              <a:t>( "print-</a:t>
            </a:r>
            <a:r>
              <a:rPr lang="en-US" altLang="ja-JP" sz="700" b="1" dirty="0" err="1">
                <a:latin typeface="Consolas" panose="020B0609020204030204" pitchFamily="49" charset="0"/>
              </a:rPr>
              <a:t>error.title</a:t>
            </a:r>
            <a:r>
              <a:rPr lang="en-US" altLang="ja-JP" sz="700" b="1" dirty="0">
                <a:latin typeface="Consolas" panose="020B0609020204030204" pitchFamily="49" charset="0"/>
              </a:rPr>
              <a:t>" ),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JOptionPane.ERROR_MESSAGE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return;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lnSpc>
                <a:spcPct val="70000"/>
              </a:lnSpc>
              <a:buNone/>
            </a:pPr>
            <a:br>
              <a:rPr lang="en-US" altLang="ja-JP" sz="700" b="1" dirty="0">
                <a:latin typeface="Consolas" panose="020B0609020204030204" pitchFamily="49" charset="0"/>
              </a:rPr>
            </a:br>
            <a:br>
              <a:rPr lang="en-US" altLang="ja-JP" sz="700" b="1" dirty="0">
                <a:latin typeface="Consolas" panose="020B0609020204030204" pitchFamily="49" charset="0"/>
              </a:rPr>
            </a:br>
            <a:r>
              <a:rPr lang="en-US" altLang="ja-JP" sz="700" b="1" dirty="0">
                <a:latin typeface="Consolas" panose="020B0609020204030204" pitchFamily="49" charset="0"/>
              </a:rPr>
              <a:t>// gather all the attributes from the tabs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for ( int </a:t>
            </a:r>
            <a:r>
              <a:rPr lang="en-US" altLang="ja-JP" sz="700" b="1" dirty="0" err="1">
                <a:latin typeface="Consolas" panose="020B0609020204030204" pitchFamily="49" charset="0"/>
              </a:rPr>
              <a:t>i</a:t>
            </a:r>
            <a:r>
              <a:rPr lang="en-US" altLang="ja-JP" sz="700" b="1" dirty="0">
                <a:latin typeface="Consolas" panose="020B0609020204030204" pitchFamily="49" charset="0"/>
              </a:rPr>
              <a:t> = 0; </a:t>
            </a:r>
            <a:r>
              <a:rPr lang="en-US" altLang="ja-JP" sz="700" b="1" dirty="0" err="1">
                <a:latin typeface="Consolas" panose="020B0609020204030204" pitchFamily="49" charset="0"/>
              </a:rPr>
              <a:t>i</a:t>
            </a:r>
            <a:r>
              <a:rPr lang="en-US" altLang="ja-JP" sz="700" b="1" dirty="0">
                <a:latin typeface="Consolas" panose="020B0609020204030204" pitchFamily="49" charset="0"/>
              </a:rPr>
              <a:t> &lt; </a:t>
            </a:r>
            <a:r>
              <a:rPr lang="en-US" altLang="ja-JP" sz="700" b="1" dirty="0" err="1">
                <a:latin typeface="Consolas" panose="020B0609020204030204" pitchFamily="49" charset="0"/>
              </a:rPr>
              <a:t>tabs.getTabCount</a:t>
            </a:r>
            <a:r>
              <a:rPr lang="en-US" altLang="ja-JP" sz="700" b="1" dirty="0">
                <a:latin typeface="Consolas" panose="020B0609020204030204" pitchFamily="49" charset="0"/>
              </a:rPr>
              <a:t>(); </a:t>
            </a:r>
            <a:r>
              <a:rPr lang="en-US" altLang="ja-JP" sz="700" b="1" dirty="0" err="1">
                <a:latin typeface="Consolas" panose="020B0609020204030204" pitchFamily="49" charset="0"/>
              </a:rPr>
              <a:t>i</a:t>
            </a:r>
            <a:r>
              <a:rPr lang="en-US" altLang="ja-JP" sz="700" b="1" dirty="0">
                <a:latin typeface="Consolas" panose="020B0609020204030204" pitchFamily="49" charset="0"/>
              </a:rPr>
              <a:t>++ 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PrinterPanel</a:t>
            </a:r>
            <a:r>
              <a:rPr lang="en-US" altLang="ja-JP" sz="700" b="1" dirty="0">
                <a:latin typeface="Consolas" panose="020B0609020204030204" pitchFamily="49" charset="0"/>
              </a:rPr>
              <a:t> panel = 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PrinterPanel</a:t>
            </a:r>
            <a:r>
              <a:rPr lang="en-US" altLang="ja-JP" sz="700" b="1" dirty="0">
                <a:latin typeface="Consolas" panose="020B0609020204030204" pitchFamily="49" charset="0"/>
              </a:rPr>
              <a:t> )</a:t>
            </a:r>
            <a:r>
              <a:rPr lang="en-US" altLang="ja-JP" sz="700" b="1" dirty="0" err="1">
                <a:latin typeface="Consolas" panose="020B0609020204030204" pitchFamily="49" charset="0"/>
              </a:rPr>
              <a:t>tabs.getComponentAt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i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AttributeSet</a:t>
            </a:r>
            <a:r>
              <a:rPr lang="en-US" altLang="ja-JP" sz="700" b="1" dirty="0">
                <a:latin typeface="Consolas" panose="020B0609020204030204" pitchFamily="49" charset="0"/>
              </a:rPr>
              <a:t>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panelAttributes</a:t>
            </a:r>
            <a:r>
              <a:rPr lang="en-US" altLang="ja-JP" sz="700" b="1" dirty="0">
                <a:latin typeface="Consolas" panose="020B0609020204030204" pitchFamily="49" charset="0"/>
              </a:rPr>
              <a:t> =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panel.getAttributes</a:t>
            </a:r>
            <a:r>
              <a:rPr lang="en-US" altLang="ja-JP" sz="700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if (</a:t>
            </a:r>
            <a:r>
              <a:rPr lang="en-US" altLang="ja-JP" sz="700" b="1" dirty="0" err="1">
                <a:latin typeface="Consolas" panose="020B0609020204030204" pitchFamily="49" charset="0"/>
              </a:rPr>
              <a:t>panelAttributes</a:t>
            </a:r>
            <a:r>
              <a:rPr lang="en-US" altLang="ja-JP" sz="700" b="1" dirty="0">
                <a:latin typeface="Consolas" panose="020B0609020204030204" pitchFamily="49" charset="0"/>
              </a:rPr>
              <a:t> != null)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PrinterDialog.this.attributes.addAll</a:t>
            </a:r>
            <a:r>
              <a:rPr lang="en-US" altLang="ja-JP" sz="700" b="1" dirty="0">
                <a:latin typeface="Consolas" panose="020B0609020204030204" pitchFamily="49" charset="0"/>
              </a:rPr>
              <a:t>( attributes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}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lnSpc>
                <a:spcPct val="70000"/>
              </a:lnSpc>
              <a:buNone/>
            </a:pPr>
            <a:br>
              <a:rPr lang="en-US" altLang="ja-JP" sz="700" b="1" dirty="0">
                <a:latin typeface="Consolas" panose="020B0609020204030204" pitchFamily="49" charset="0"/>
              </a:rPr>
            </a:br>
            <a:r>
              <a:rPr lang="en-US" altLang="ja-JP" sz="700" b="1" dirty="0">
                <a:latin typeface="Consolas" panose="020B0609020204030204" pitchFamily="49" charset="0"/>
              </a:rPr>
              <a:t>// adjust the print range to filter based on odd/even pages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 err="1">
                <a:latin typeface="Consolas" panose="020B0609020204030204" pitchFamily="49" charset="0"/>
              </a:rPr>
              <a:t>PageRanges</a:t>
            </a:r>
            <a:r>
              <a:rPr lang="en-US" altLang="ja-JP" sz="700" b="1" dirty="0">
                <a:latin typeface="Consolas" panose="020B0609020204030204" pitchFamily="49" charset="0"/>
              </a:rPr>
              <a:t>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</a:t>
            </a:r>
            <a:r>
              <a:rPr lang="en-US" altLang="ja-JP" sz="700" b="1" dirty="0">
                <a:latin typeface="Consolas" panose="020B0609020204030204" pitchFamily="49" charset="0"/>
              </a:rPr>
              <a:t> = 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PageRanges</a:t>
            </a:r>
            <a:r>
              <a:rPr lang="en-US" altLang="ja-JP" sz="700" b="1" dirty="0">
                <a:latin typeface="Consolas" panose="020B0609020204030204" pitchFamily="49" charset="0"/>
              </a:rPr>
              <a:t> )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PrinterDialog.this.attributes.get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PageRanges.class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try</a:t>
            </a:r>
          </a:p>
          <a:p>
            <a:pPr marL="0" indent="0">
              <a:lnSpc>
                <a:spcPct val="70000"/>
              </a:lnSpc>
              <a:buNone/>
            </a:pPr>
            <a:br>
              <a:rPr lang="en-US" altLang="ja-JP" sz="700" b="1" dirty="0">
                <a:latin typeface="Consolas" panose="020B0609020204030204" pitchFamily="49" charset="0"/>
              </a:rPr>
            </a:br>
            <a:br>
              <a:rPr lang="en-US" altLang="ja-JP" sz="700" b="1" dirty="0">
                <a:latin typeface="Consolas" panose="020B0609020204030204" pitchFamily="49" charset="0"/>
              </a:rPr>
            </a:br>
            <a:r>
              <a:rPr lang="en-US" altLang="ja-JP" sz="700" b="1" dirty="0"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</a:t>
            </a:r>
            <a:r>
              <a:rPr lang="en-US" altLang="ja-JP" sz="700" b="1" dirty="0">
                <a:latin typeface="Consolas" panose="020B0609020204030204" pitchFamily="49" charset="0"/>
              </a:rPr>
              <a:t> = </a:t>
            </a:r>
            <a:r>
              <a:rPr lang="en-US" altLang="ja-JP" sz="700" b="1" dirty="0" err="1">
                <a:latin typeface="Consolas" panose="020B0609020204030204" pitchFamily="49" charset="0"/>
              </a:rPr>
              <a:t>mergeRanges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PrinterDialog.this.attributes.add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catch 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PrintException</a:t>
            </a:r>
            <a:r>
              <a:rPr lang="en-US" altLang="ja-JP" sz="700" b="1" dirty="0">
                <a:latin typeface="Consolas" panose="020B0609020204030204" pitchFamily="49" charset="0"/>
              </a:rPr>
              <a:t> e 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e.printStackTrace</a:t>
            </a:r>
            <a:r>
              <a:rPr lang="en-US" altLang="ja-JP" sz="700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JOptionPane.showMessageDialog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</a:t>
            </a:r>
            <a:r>
              <a:rPr lang="en-US" altLang="ja-JP" sz="700" b="1" dirty="0">
                <a:latin typeface="Consolas" panose="020B0609020204030204" pitchFamily="49" charset="0"/>
              </a:rPr>
              <a:t>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jEdit.getProperty</a:t>
            </a:r>
            <a:r>
              <a:rPr lang="en-US" altLang="ja-JP" sz="700" b="1" dirty="0">
                <a:latin typeface="Consolas" panose="020B0609020204030204" pitchFamily="49" charset="0"/>
              </a:rPr>
              <a:t>( "print-</a:t>
            </a:r>
            <a:r>
              <a:rPr lang="en-US" altLang="ja-JP" sz="700" b="1" dirty="0" err="1">
                <a:latin typeface="Consolas" panose="020B0609020204030204" pitchFamily="49" charset="0"/>
              </a:rPr>
              <a:t>error.message</a:t>
            </a:r>
            <a:r>
              <a:rPr lang="en-US" altLang="ja-JP" sz="700" b="1" dirty="0">
                <a:latin typeface="Consolas" panose="020B0609020204030204" pitchFamily="49" charset="0"/>
              </a:rPr>
              <a:t>", new String[] {</a:t>
            </a:r>
            <a:r>
              <a:rPr lang="en-US" altLang="ja-JP" sz="700" b="1" dirty="0" err="1">
                <a:latin typeface="Consolas" panose="020B0609020204030204" pitchFamily="49" charset="0"/>
              </a:rPr>
              <a:t>e.getMessage</a:t>
            </a:r>
            <a:r>
              <a:rPr lang="en-US" altLang="ja-JP" sz="700" b="1" dirty="0">
                <a:latin typeface="Consolas" panose="020B0609020204030204" pitchFamily="49" charset="0"/>
              </a:rPr>
              <a:t>()} ),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jEdit.getProperty</a:t>
            </a:r>
            <a:r>
              <a:rPr lang="en-US" altLang="ja-JP" sz="700" b="1" dirty="0">
                <a:latin typeface="Consolas" panose="020B0609020204030204" pitchFamily="49" charset="0"/>
              </a:rPr>
              <a:t>( "print-</a:t>
            </a:r>
            <a:r>
              <a:rPr lang="en-US" altLang="ja-JP" sz="700" b="1" dirty="0" err="1">
                <a:latin typeface="Consolas" panose="020B0609020204030204" pitchFamily="49" charset="0"/>
              </a:rPr>
              <a:t>error.title</a:t>
            </a:r>
            <a:r>
              <a:rPr lang="en-US" altLang="ja-JP" sz="700" b="1" dirty="0">
                <a:latin typeface="Consolas" panose="020B0609020204030204" pitchFamily="49" charset="0"/>
              </a:rPr>
              <a:t>" ),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JOptionPane.ERROR_MESSAGE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return;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524562-FDBE-4261-99A3-24D935391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4546" y="1802528"/>
            <a:ext cx="5384800" cy="3539822"/>
          </a:xfrm>
          <a:ln>
            <a:noFill/>
          </a:ln>
        </p:spPr>
        <p:txBody>
          <a:bodyPr anchor="ctr"/>
          <a:lstStyle/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String </a:t>
            </a:r>
            <a:r>
              <a:rPr lang="en-US" altLang="ja-JP" sz="700" b="1" dirty="0" err="1">
                <a:latin typeface="Consolas" panose="020B0609020204030204" pitchFamily="49" charset="0"/>
              </a:rPr>
              <a:t>checkMarginsMessage</a:t>
            </a:r>
            <a:r>
              <a:rPr lang="en-US" altLang="ja-JP" sz="700" b="1" dirty="0">
                <a:latin typeface="Consolas" panose="020B0609020204030204" pitchFamily="49" charset="0"/>
              </a:rPr>
              <a:t> =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pageSetupPanel.recalculate</a:t>
            </a:r>
            <a:r>
              <a:rPr lang="en-US" altLang="ja-JP" sz="700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if ( </a:t>
            </a:r>
            <a:r>
              <a:rPr lang="en-US" altLang="ja-JP" sz="700" b="1" dirty="0" err="1">
                <a:latin typeface="Consolas" panose="020B0609020204030204" pitchFamily="49" charset="0"/>
              </a:rPr>
              <a:t>checkMarginsMessage</a:t>
            </a:r>
            <a:r>
              <a:rPr lang="en-US" altLang="ja-JP" sz="700" b="1" dirty="0">
                <a:latin typeface="Consolas" panose="020B0609020204030204" pitchFamily="49" charset="0"/>
              </a:rPr>
              <a:t> != null 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JOptionPane.showMessageDialog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</a:t>
            </a:r>
            <a:r>
              <a:rPr lang="en-US" altLang="ja-JP" sz="700" b="1" dirty="0">
                <a:latin typeface="Consolas" panose="020B0609020204030204" pitchFamily="49" charset="0"/>
              </a:rPr>
              <a:t>, </a:t>
            </a:r>
            <a:r>
              <a:rPr lang="en-US" altLang="ja-JP" sz="700" b="1" dirty="0" err="1">
                <a:latin typeface="Consolas" panose="020B0609020204030204" pitchFamily="49" charset="0"/>
              </a:rPr>
              <a:t>checkMarginsMessage</a:t>
            </a:r>
            <a:r>
              <a:rPr lang="en-US" altLang="ja-JP" sz="700" b="1" dirty="0">
                <a:latin typeface="Consolas" panose="020B0609020204030204" pitchFamily="49" charset="0"/>
              </a:rPr>
              <a:t>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jEdit.getProperty</a:t>
            </a:r>
            <a:r>
              <a:rPr lang="en-US" altLang="ja-JP" sz="700" b="1" dirty="0">
                <a:latin typeface="Consolas" panose="020B0609020204030204" pitchFamily="49" charset="0"/>
              </a:rPr>
              <a:t>( "print-</a:t>
            </a:r>
            <a:r>
              <a:rPr lang="en-US" altLang="ja-JP" sz="700" b="1" dirty="0" err="1">
                <a:latin typeface="Consolas" panose="020B0609020204030204" pitchFamily="49" charset="0"/>
              </a:rPr>
              <a:t>error.title</a:t>
            </a:r>
            <a:r>
              <a:rPr lang="en-US" altLang="ja-JP" sz="700" b="1" dirty="0">
                <a:latin typeface="Consolas" panose="020B0609020204030204" pitchFamily="49" charset="0"/>
              </a:rPr>
              <a:t>" ),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JOptionPane.ERROR_MESSAGE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return;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lnSpc>
                <a:spcPct val="70000"/>
              </a:lnSpc>
              <a:buNone/>
            </a:pPr>
            <a:br>
              <a:rPr lang="en-US" altLang="ja-JP" sz="700" b="1" dirty="0">
                <a:latin typeface="Consolas" panose="020B0609020204030204" pitchFamily="49" charset="0"/>
              </a:rPr>
            </a:br>
            <a:br>
              <a:rPr lang="en-US" altLang="ja-JP" sz="700" b="1" dirty="0">
                <a:latin typeface="Consolas" panose="020B0609020204030204" pitchFamily="49" charset="0"/>
              </a:rPr>
            </a:br>
            <a:r>
              <a:rPr lang="en-US" altLang="ja-JP" sz="700" b="1" dirty="0">
                <a:latin typeface="Consolas" panose="020B0609020204030204" pitchFamily="49" charset="0"/>
              </a:rPr>
              <a:t>// gather all the attributes from the tabs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for ( int </a:t>
            </a:r>
            <a:r>
              <a:rPr lang="en-US" altLang="ja-JP" sz="700" b="1" dirty="0" err="1">
                <a:latin typeface="Consolas" panose="020B0609020204030204" pitchFamily="49" charset="0"/>
              </a:rPr>
              <a:t>i</a:t>
            </a:r>
            <a:r>
              <a:rPr lang="en-US" altLang="ja-JP" sz="700" b="1" dirty="0">
                <a:latin typeface="Consolas" panose="020B0609020204030204" pitchFamily="49" charset="0"/>
              </a:rPr>
              <a:t> = 0; </a:t>
            </a:r>
            <a:r>
              <a:rPr lang="en-US" altLang="ja-JP" sz="700" b="1" dirty="0" err="1">
                <a:latin typeface="Consolas" panose="020B0609020204030204" pitchFamily="49" charset="0"/>
              </a:rPr>
              <a:t>i</a:t>
            </a:r>
            <a:r>
              <a:rPr lang="en-US" altLang="ja-JP" sz="700" b="1" dirty="0">
                <a:latin typeface="Consolas" panose="020B0609020204030204" pitchFamily="49" charset="0"/>
              </a:rPr>
              <a:t> &lt; </a:t>
            </a:r>
            <a:r>
              <a:rPr lang="en-US" altLang="ja-JP" sz="700" b="1" dirty="0" err="1">
                <a:latin typeface="Consolas" panose="020B0609020204030204" pitchFamily="49" charset="0"/>
              </a:rPr>
              <a:t>tabs.getTabCount</a:t>
            </a:r>
            <a:r>
              <a:rPr lang="en-US" altLang="ja-JP" sz="700" b="1" dirty="0">
                <a:latin typeface="Consolas" panose="020B0609020204030204" pitchFamily="49" charset="0"/>
              </a:rPr>
              <a:t>(); </a:t>
            </a:r>
            <a:r>
              <a:rPr lang="en-US" altLang="ja-JP" sz="700" b="1" dirty="0" err="1">
                <a:latin typeface="Consolas" panose="020B0609020204030204" pitchFamily="49" charset="0"/>
              </a:rPr>
              <a:t>i</a:t>
            </a:r>
            <a:r>
              <a:rPr lang="en-US" altLang="ja-JP" sz="700" b="1" dirty="0">
                <a:latin typeface="Consolas" panose="020B0609020204030204" pitchFamily="49" charset="0"/>
              </a:rPr>
              <a:t>++ 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PrinterPanel</a:t>
            </a:r>
            <a:r>
              <a:rPr lang="en-US" altLang="ja-JP" sz="700" b="1" dirty="0">
                <a:latin typeface="Consolas" panose="020B0609020204030204" pitchFamily="49" charset="0"/>
              </a:rPr>
              <a:t> panel = 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PrinterPanel</a:t>
            </a:r>
            <a:r>
              <a:rPr lang="en-US" altLang="ja-JP" sz="700" b="1" dirty="0">
                <a:latin typeface="Consolas" panose="020B0609020204030204" pitchFamily="49" charset="0"/>
              </a:rPr>
              <a:t> )</a:t>
            </a:r>
            <a:r>
              <a:rPr lang="en-US" altLang="ja-JP" sz="700" b="1" dirty="0" err="1">
                <a:latin typeface="Consolas" panose="020B0609020204030204" pitchFamily="49" charset="0"/>
              </a:rPr>
              <a:t>tabs.getComponentAt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i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AttributeSet</a:t>
            </a:r>
            <a:r>
              <a:rPr lang="en-US" altLang="ja-JP" sz="700" b="1" dirty="0">
                <a:latin typeface="Consolas" panose="020B0609020204030204" pitchFamily="49" charset="0"/>
              </a:rPr>
              <a:t>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panelAttributes</a:t>
            </a:r>
            <a:r>
              <a:rPr lang="en-US" altLang="ja-JP" sz="700" b="1" dirty="0">
                <a:latin typeface="Consolas" panose="020B0609020204030204" pitchFamily="49" charset="0"/>
              </a:rPr>
              <a:t> =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panel.getAttributes</a:t>
            </a:r>
            <a:r>
              <a:rPr lang="en-US" altLang="ja-JP" sz="700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if (</a:t>
            </a:r>
            <a:r>
              <a:rPr lang="en-US" altLang="ja-JP" sz="700" b="1" dirty="0" err="1">
                <a:latin typeface="Consolas" panose="020B0609020204030204" pitchFamily="49" charset="0"/>
              </a:rPr>
              <a:t>panelAttributes</a:t>
            </a:r>
            <a:r>
              <a:rPr lang="en-US" altLang="ja-JP" sz="700" b="1" dirty="0">
                <a:latin typeface="Consolas" panose="020B0609020204030204" pitchFamily="49" charset="0"/>
              </a:rPr>
              <a:t> != null)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PrinterDialog.this.attributes.addAll</a:t>
            </a:r>
            <a:r>
              <a:rPr lang="en-US" altLang="ja-JP" sz="700" b="1" dirty="0">
                <a:latin typeface="Consolas" panose="020B0609020204030204" pitchFamily="49" charset="0"/>
              </a:rPr>
              <a:t>( attributes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}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lnSpc>
                <a:spcPct val="70000"/>
              </a:lnSpc>
              <a:buNone/>
            </a:pPr>
            <a:br>
              <a:rPr lang="en-US" altLang="ja-JP" sz="700" b="1" dirty="0">
                <a:latin typeface="Consolas" panose="020B0609020204030204" pitchFamily="49" charset="0"/>
              </a:rPr>
            </a:br>
            <a:r>
              <a:rPr lang="en-US" altLang="ja-JP" sz="700" b="1" dirty="0">
                <a:latin typeface="Consolas" panose="020B0609020204030204" pitchFamily="49" charset="0"/>
              </a:rPr>
              <a:t>// adjust the print range to filter based on odd/even pages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 err="1">
                <a:latin typeface="Consolas" panose="020B0609020204030204" pitchFamily="49" charset="0"/>
              </a:rPr>
              <a:t>PageRanges</a:t>
            </a:r>
            <a:r>
              <a:rPr lang="en-US" altLang="ja-JP" sz="700" b="1" dirty="0">
                <a:latin typeface="Consolas" panose="020B0609020204030204" pitchFamily="49" charset="0"/>
              </a:rPr>
              <a:t>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</a:t>
            </a:r>
            <a:r>
              <a:rPr lang="en-US" altLang="ja-JP" sz="700" b="1" dirty="0">
                <a:latin typeface="Consolas" panose="020B0609020204030204" pitchFamily="49" charset="0"/>
              </a:rPr>
              <a:t> = 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PageRanges</a:t>
            </a:r>
            <a:r>
              <a:rPr lang="en-US" altLang="ja-JP" sz="700" b="1" dirty="0">
                <a:latin typeface="Consolas" panose="020B0609020204030204" pitchFamily="49" charset="0"/>
              </a:rPr>
              <a:t> )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PrinterDialog.this.attributes.get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PageRanges.class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try</a:t>
            </a:r>
          </a:p>
          <a:p>
            <a:pPr marL="0" indent="0">
              <a:lnSpc>
                <a:spcPct val="70000"/>
              </a:lnSpc>
              <a:buNone/>
            </a:pPr>
            <a:br>
              <a:rPr lang="en-US" altLang="ja-JP" sz="700" b="1" dirty="0">
                <a:latin typeface="Consolas" panose="020B0609020204030204" pitchFamily="49" charset="0"/>
              </a:rPr>
            </a:br>
            <a:br>
              <a:rPr lang="en-US" altLang="ja-JP" sz="700" b="1" dirty="0">
                <a:latin typeface="Consolas" panose="020B0609020204030204" pitchFamily="49" charset="0"/>
              </a:rPr>
            </a:br>
            <a:r>
              <a:rPr lang="en-US" altLang="ja-JP" sz="700" b="1" dirty="0"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</a:t>
            </a:r>
            <a:r>
              <a:rPr lang="en-US" altLang="ja-JP" sz="700" b="1" dirty="0">
                <a:latin typeface="Consolas" panose="020B0609020204030204" pitchFamily="49" charset="0"/>
              </a:rPr>
              <a:t> = </a:t>
            </a:r>
            <a:r>
              <a:rPr lang="en-US" altLang="ja-JP" sz="700" b="1" dirty="0" err="1">
                <a:latin typeface="Consolas" panose="020B0609020204030204" pitchFamily="49" charset="0"/>
              </a:rPr>
              <a:t>mergeRanges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PrinterDialog.this.attributes.add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catch 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PrintException</a:t>
            </a:r>
            <a:r>
              <a:rPr lang="en-US" altLang="ja-JP" sz="700" b="1" dirty="0">
                <a:latin typeface="Consolas" panose="020B0609020204030204" pitchFamily="49" charset="0"/>
              </a:rPr>
              <a:t> e 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e.printStackTrace</a:t>
            </a:r>
            <a:r>
              <a:rPr lang="en-US" altLang="ja-JP" sz="700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</a:t>
            </a:r>
            <a:r>
              <a:rPr lang="en-US" altLang="ja-JP" sz="700" b="1" dirty="0" err="1">
                <a:latin typeface="Consolas" panose="020B0609020204030204" pitchFamily="49" charset="0"/>
              </a:rPr>
              <a:t>JOptionPane.showMessageDialog</a:t>
            </a:r>
            <a:r>
              <a:rPr lang="en-US" altLang="ja-JP" sz="700" b="1" dirty="0">
                <a:latin typeface="Consolas" panose="020B0609020204030204" pitchFamily="49" charset="0"/>
              </a:rPr>
              <a:t>( </a:t>
            </a:r>
            <a:r>
              <a:rPr lang="en-US" altLang="ja-JP" sz="700" b="1" dirty="0" err="1">
                <a:latin typeface="Consolas" panose="020B0609020204030204" pitchFamily="49" charset="0"/>
              </a:rPr>
              <a:t>PrinterDialog.this</a:t>
            </a:r>
            <a:r>
              <a:rPr lang="en-US" altLang="ja-JP" sz="700" b="1" dirty="0">
                <a:latin typeface="Consolas" panose="020B0609020204030204" pitchFamily="49" charset="0"/>
              </a:rPr>
              <a:t>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jEdit.getProperty</a:t>
            </a:r>
            <a:r>
              <a:rPr lang="en-US" altLang="ja-JP" sz="700" b="1" dirty="0">
                <a:latin typeface="Consolas" panose="020B0609020204030204" pitchFamily="49" charset="0"/>
              </a:rPr>
              <a:t>( "print-</a:t>
            </a:r>
            <a:r>
              <a:rPr lang="en-US" altLang="ja-JP" sz="700" b="1" dirty="0" err="1">
                <a:latin typeface="Consolas" panose="020B0609020204030204" pitchFamily="49" charset="0"/>
              </a:rPr>
              <a:t>error.message</a:t>
            </a:r>
            <a:r>
              <a:rPr lang="en-US" altLang="ja-JP" sz="700" b="1" dirty="0">
                <a:latin typeface="Consolas" panose="020B0609020204030204" pitchFamily="49" charset="0"/>
              </a:rPr>
              <a:t>", new String[] {</a:t>
            </a:r>
            <a:r>
              <a:rPr lang="en-US" altLang="ja-JP" sz="700" b="1" dirty="0" err="1">
                <a:latin typeface="Consolas" panose="020B0609020204030204" pitchFamily="49" charset="0"/>
              </a:rPr>
              <a:t>e.getMessage</a:t>
            </a:r>
            <a:r>
              <a:rPr lang="en-US" altLang="ja-JP" sz="700" b="1" dirty="0">
                <a:latin typeface="Consolas" panose="020B0609020204030204" pitchFamily="49" charset="0"/>
              </a:rPr>
              <a:t>()} ),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jEdit.getProperty</a:t>
            </a:r>
            <a:r>
              <a:rPr lang="en-US" altLang="ja-JP" sz="700" b="1" dirty="0">
                <a:latin typeface="Consolas" panose="020B0609020204030204" pitchFamily="49" charset="0"/>
              </a:rPr>
              <a:t>( "print-</a:t>
            </a:r>
            <a:r>
              <a:rPr lang="en-US" altLang="ja-JP" sz="700" b="1" dirty="0" err="1">
                <a:latin typeface="Consolas" panose="020B0609020204030204" pitchFamily="49" charset="0"/>
              </a:rPr>
              <a:t>error.title</a:t>
            </a:r>
            <a:r>
              <a:rPr lang="en-US" altLang="ja-JP" sz="700" b="1" dirty="0">
                <a:latin typeface="Consolas" panose="020B0609020204030204" pitchFamily="49" charset="0"/>
              </a:rPr>
              <a:t>" ), </a:t>
            </a:r>
            <a:r>
              <a:rPr lang="en-US" altLang="ja-JP" sz="700" b="1" dirty="0" err="1">
                <a:latin typeface="Consolas" panose="020B0609020204030204" pitchFamily="49" charset="0"/>
              </a:rPr>
              <a:t>JOptionPane.ERROR_MESSAGE</a:t>
            </a:r>
            <a:r>
              <a:rPr lang="en-US" altLang="ja-JP" sz="700" b="1" dirty="0">
                <a:latin typeface="Consolas" panose="020B0609020204030204" pitchFamily="49" charset="0"/>
              </a:rPr>
              <a:t> 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    return;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700" b="1" dirty="0">
                <a:latin typeface="Consolas" panose="020B0609020204030204" pitchFamily="49" charset="0"/>
              </a:rPr>
              <a:t>}</a:t>
            </a:r>
            <a:endParaRPr kumimoji="1" lang="ja-JP" altLang="en-US" sz="700" b="1" dirty="0">
              <a:latin typeface="Consolas" panose="020B0609020204030204" pitchFamily="49" charset="0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F2DF7E-EC65-4BBC-82BA-B089F417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EB35D8-484E-4EBA-BCFF-44E4FD2D4937}" type="slidenum">
              <a:rPr lang="en-US" altLang="ja-JP" smtClean="0"/>
              <a:pPr>
                <a:defRPr/>
              </a:pPr>
              <a:t>18</a:t>
            </a:fld>
            <a:endParaRPr lang="en-US" altLang="ja-JP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DD7A8FFA-3DF7-496C-9777-81ECBC50D83D}"/>
              </a:ext>
            </a:extLst>
          </p:cNvPr>
          <p:cNvCxnSpPr/>
          <p:nvPr/>
        </p:nvCxnSpPr>
        <p:spPr>
          <a:xfrm>
            <a:off x="5995802" y="2061201"/>
            <a:ext cx="0" cy="3234651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C9432E0-E07B-4814-91F4-C772E130E3EB}"/>
              </a:ext>
            </a:extLst>
          </p:cNvPr>
          <p:cNvGrpSpPr/>
          <p:nvPr/>
        </p:nvGrpSpPr>
        <p:grpSpPr>
          <a:xfrm>
            <a:off x="10464244" y="3319325"/>
            <a:ext cx="1834610" cy="1754802"/>
            <a:chOff x="10464244" y="3319325"/>
            <a:chExt cx="1834610" cy="1754802"/>
          </a:xfrm>
        </p:grpSpPr>
        <p:sp>
          <p:nvSpPr>
            <p:cNvPr id="7" name="右大かっこ 6">
              <a:extLst>
                <a:ext uri="{FF2B5EF4-FFF2-40B4-BE49-F238E27FC236}">
                  <a16:creationId xmlns:a16="http://schemas.microsoft.com/office/drawing/2014/main" id="{3A4F2605-6CC1-45E5-B3F0-31586434BE45}"/>
                </a:ext>
              </a:extLst>
            </p:cNvPr>
            <p:cNvSpPr/>
            <p:nvPr/>
          </p:nvSpPr>
          <p:spPr>
            <a:xfrm>
              <a:off x="10464244" y="3319325"/>
              <a:ext cx="106854" cy="1754802"/>
            </a:xfrm>
            <a:prstGeom prst="rightBracket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E1D925A-382F-48A0-8CA0-D4BA0EE65100}"/>
                </a:ext>
              </a:extLst>
            </p:cNvPr>
            <p:cNvSpPr txBox="1"/>
            <p:nvPr/>
          </p:nvSpPr>
          <p:spPr>
            <a:xfrm>
              <a:off x="10571098" y="3726312"/>
              <a:ext cx="17277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Buggy</a:t>
              </a:r>
              <a:br>
                <a:rPr kumimoji="1" lang="en-US" altLang="ja-JP" sz="2000" dirty="0"/>
              </a:br>
              <a:r>
                <a:rPr kumimoji="1" lang="en-US" altLang="ja-JP" sz="2000" dirty="0"/>
                <a:t>statements</a:t>
              </a:r>
              <a:endParaRPr kumimoji="1" lang="ja-JP" altLang="en-US" sz="2000" dirty="0"/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3C2E2EA-07AA-419F-B2B4-C055875E7429}"/>
              </a:ext>
            </a:extLst>
          </p:cNvPr>
          <p:cNvGrpSpPr/>
          <p:nvPr/>
        </p:nvGrpSpPr>
        <p:grpSpPr>
          <a:xfrm>
            <a:off x="4527703" y="3319325"/>
            <a:ext cx="1834610" cy="1754802"/>
            <a:chOff x="10464244" y="3319325"/>
            <a:chExt cx="1834610" cy="1754802"/>
          </a:xfrm>
        </p:grpSpPr>
        <p:sp>
          <p:nvSpPr>
            <p:cNvPr id="13" name="右大かっこ 12">
              <a:extLst>
                <a:ext uri="{FF2B5EF4-FFF2-40B4-BE49-F238E27FC236}">
                  <a16:creationId xmlns:a16="http://schemas.microsoft.com/office/drawing/2014/main" id="{03865D0D-2319-4242-8244-8670F93B8CF3}"/>
                </a:ext>
              </a:extLst>
            </p:cNvPr>
            <p:cNvSpPr/>
            <p:nvPr/>
          </p:nvSpPr>
          <p:spPr>
            <a:xfrm>
              <a:off x="10464244" y="3319325"/>
              <a:ext cx="106854" cy="1754802"/>
            </a:xfrm>
            <a:prstGeom prst="rightBracket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FDEB75EA-F26B-4F73-8C7B-CA71D2BA565A}"/>
                </a:ext>
              </a:extLst>
            </p:cNvPr>
            <p:cNvSpPr txBox="1"/>
            <p:nvPr/>
          </p:nvSpPr>
          <p:spPr>
            <a:xfrm>
              <a:off x="10571098" y="3726312"/>
              <a:ext cx="17277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Buggy</a:t>
              </a:r>
              <a:br>
                <a:rPr kumimoji="1" lang="en-US" altLang="ja-JP" sz="2000" dirty="0"/>
              </a:br>
              <a:r>
                <a:rPr kumimoji="1" lang="en-US" altLang="ja-JP" sz="2000" dirty="0"/>
                <a:t>statements</a:t>
              </a:r>
              <a:endParaRPr kumimoji="1" lang="ja-JP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90792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/>
              <a:t>Conclusion</a:t>
            </a:r>
          </a:p>
          <a:p>
            <a:pPr lvl="1"/>
            <a:r>
              <a:rPr kumimoji="1" lang="en-US" altLang="ja-JP" sz="2400" dirty="0"/>
              <a:t>We proposed the method for comparison and visualization of different detection results focusing on the mapping of clone pairs.</a:t>
            </a:r>
          </a:p>
          <a:p>
            <a:pPr lvl="1"/>
            <a:r>
              <a:rPr lang="en-US" altLang="ja-JP" sz="2400" dirty="0"/>
              <a:t>We presented an example of the important yet missed clones through the experiment.</a:t>
            </a:r>
            <a:endParaRPr kumimoji="1" lang="en-US" altLang="ja-JP" sz="2400" dirty="0"/>
          </a:p>
          <a:p>
            <a:pPr lvl="1"/>
            <a:endParaRPr kumimoji="1" lang="en-US" altLang="ja-JP" sz="2400" dirty="0"/>
          </a:p>
          <a:p>
            <a:r>
              <a:rPr lang="en-US" altLang="ja-JP" sz="2800" dirty="0"/>
              <a:t>Future work</a:t>
            </a:r>
          </a:p>
          <a:p>
            <a:pPr lvl="1"/>
            <a:r>
              <a:rPr kumimoji="1" lang="en-US" altLang="ja-JP" sz="2400" dirty="0"/>
              <a:t>We will extend this method to allow more than two detection results.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9282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Background:</a:t>
            </a:r>
            <a:br>
              <a:rPr kumimoji="1" lang="en-US" altLang="ja-JP" dirty="0"/>
            </a:br>
            <a:r>
              <a:rPr kumimoji="1" lang="en-US" altLang="ja-JP" dirty="0"/>
              <a:t>Problems on code clone analysis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2"/>
            <a:ext cx="10659191" cy="4646884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800" dirty="0"/>
              <a:t>A code clone detection result changes drastically based on characteristics of code clone detectors or its detection parameters.</a:t>
            </a:r>
          </a:p>
          <a:p>
            <a:pPr lvl="1"/>
            <a:r>
              <a:rPr lang="en-US" altLang="ja-JP" sz="2400" dirty="0"/>
              <a:t>The precision of a detection result by an optimized parameters was three times higher than the one by the default parameters, while the recall was fixed. [1]</a:t>
            </a:r>
          </a:p>
          <a:p>
            <a:pPr lvl="1"/>
            <a:r>
              <a:rPr lang="en-US" altLang="ja-JP" sz="2400" dirty="0"/>
              <a:t>The lines reported as cloned by a clone detector were not reported as cloned by most other clone detectors. [2]</a:t>
            </a:r>
          </a:p>
          <a:p>
            <a:pPr lvl="1"/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  <p:sp>
        <p:nvSpPr>
          <p:cNvPr id="7" name="正方形/長方形 6"/>
          <p:cNvSpPr/>
          <p:nvPr/>
        </p:nvSpPr>
        <p:spPr>
          <a:xfrm>
            <a:off x="762000" y="5781024"/>
            <a:ext cx="11022419" cy="33125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dirty="0">
                <a:solidFill>
                  <a:schemeClr val="tx1"/>
                </a:solidFill>
              </a:rPr>
              <a:t>[1</a:t>
            </a:r>
            <a:r>
              <a:rPr lang="en-US" altLang="ja-JP" sz="1000" dirty="0">
                <a:solidFill>
                  <a:schemeClr val="tx1"/>
                </a:solidFill>
              </a:rPr>
              <a:t>] S. </a:t>
            </a:r>
            <a:r>
              <a:rPr lang="en-US" altLang="ja-JP" sz="1000" dirty="0" err="1">
                <a:solidFill>
                  <a:schemeClr val="tx1"/>
                </a:solidFill>
              </a:rPr>
              <a:t>Bellon</a:t>
            </a:r>
            <a:r>
              <a:rPr lang="en-US" altLang="ja-JP" sz="1000" dirty="0">
                <a:solidFill>
                  <a:schemeClr val="tx1"/>
                </a:solidFill>
              </a:rPr>
              <a:t>, R. </a:t>
            </a:r>
            <a:r>
              <a:rPr lang="en-US" altLang="ja-JP" sz="1000" dirty="0" err="1">
                <a:solidFill>
                  <a:schemeClr val="tx1"/>
                </a:solidFill>
              </a:rPr>
              <a:t>Koschke</a:t>
            </a:r>
            <a:r>
              <a:rPr lang="en-US" altLang="ja-JP" sz="1000" dirty="0">
                <a:solidFill>
                  <a:schemeClr val="tx1"/>
                </a:solidFill>
              </a:rPr>
              <a:t>, G. </a:t>
            </a:r>
            <a:r>
              <a:rPr lang="en-US" altLang="ja-JP" sz="1000" dirty="0" err="1">
                <a:solidFill>
                  <a:schemeClr val="tx1"/>
                </a:solidFill>
              </a:rPr>
              <a:t>Antoniol</a:t>
            </a:r>
            <a:r>
              <a:rPr lang="en-US" altLang="ja-JP" sz="1000" dirty="0">
                <a:solidFill>
                  <a:schemeClr val="tx1"/>
                </a:solidFill>
              </a:rPr>
              <a:t>, J. </a:t>
            </a:r>
            <a:r>
              <a:rPr lang="en-US" altLang="ja-JP" sz="1000" dirty="0" err="1">
                <a:solidFill>
                  <a:schemeClr val="tx1"/>
                </a:solidFill>
              </a:rPr>
              <a:t>Krinke</a:t>
            </a:r>
            <a:r>
              <a:rPr lang="en-US" altLang="ja-JP" sz="1000" dirty="0">
                <a:solidFill>
                  <a:schemeClr val="tx1"/>
                </a:solidFill>
              </a:rPr>
              <a:t>, and E. Merlo, ”Comparison and evaluation of clone detection tools,” Transactions on Software Engineering, vol. 33, No. 9, pp. 577-591, 2007.</a:t>
            </a:r>
          </a:p>
          <a:p>
            <a:r>
              <a:rPr kumimoji="1" lang="en-US" altLang="ja-JP" sz="1000" dirty="0">
                <a:solidFill>
                  <a:schemeClr val="tx1"/>
                </a:solidFill>
              </a:rPr>
              <a:t>[2</a:t>
            </a:r>
            <a:r>
              <a:rPr lang="en-US" altLang="ja-JP" sz="1000" dirty="0">
                <a:solidFill>
                  <a:schemeClr val="tx1"/>
                </a:solidFill>
              </a:rPr>
              <a:t>] T. Wang, M. Harman, Y. </a:t>
            </a:r>
            <a:r>
              <a:rPr lang="en-US" altLang="ja-JP" sz="1000" dirty="0" err="1">
                <a:solidFill>
                  <a:schemeClr val="tx1"/>
                </a:solidFill>
              </a:rPr>
              <a:t>Jia</a:t>
            </a:r>
            <a:r>
              <a:rPr lang="en-US" altLang="ja-JP" sz="1000" dirty="0">
                <a:solidFill>
                  <a:schemeClr val="tx1"/>
                </a:solidFill>
              </a:rPr>
              <a:t>, and J. </a:t>
            </a:r>
            <a:r>
              <a:rPr lang="en-US" altLang="ja-JP" sz="1000" dirty="0" err="1">
                <a:solidFill>
                  <a:schemeClr val="tx1"/>
                </a:solidFill>
              </a:rPr>
              <a:t>Krinke</a:t>
            </a:r>
            <a:r>
              <a:rPr lang="en-US" altLang="ja-JP" sz="1000" dirty="0">
                <a:solidFill>
                  <a:schemeClr val="tx1"/>
                </a:solidFill>
              </a:rPr>
              <a:t>, ”Searching for better configurations: a rigorous approach to clone evaluation,” in Proc. ESEC/FSE 2013, pp. 455-465, 2013.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005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Background:</a:t>
            </a:r>
            <a:br>
              <a:rPr lang="en-US" altLang="ja-JP" dirty="0"/>
            </a:br>
            <a:r>
              <a:rPr lang="en-US" altLang="ja-JP" dirty="0"/>
              <a:t>Problems on code clone analysis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Developers may miss important code clones if they analyze only one code clone detection result.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1004656" y="4358304"/>
            <a:ext cx="10182687" cy="1526443"/>
          </a:xfrm>
          <a:prstGeom prst="roundRect">
            <a:avLst/>
          </a:prstGeom>
          <a:noFill/>
          <a:ln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To improve the accuracy of code clone analysis,</a:t>
            </a: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it</a:t>
            </a:r>
            <a:r>
              <a:rPr lang="ja-JP" altLang="en-US" dirty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is</a:t>
            </a:r>
            <a:r>
              <a:rPr lang="ja-JP" altLang="en-US" dirty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important</a:t>
            </a:r>
            <a:r>
              <a:rPr lang="ja-JP" altLang="en-US" dirty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to apply different clone detectors or different parameters and  identifying the different or common parts of the detection results.</a:t>
            </a:r>
          </a:p>
        </p:txBody>
      </p:sp>
      <p:sp>
        <p:nvSpPr>
          <p:cNvPr id="7" name="下矢印 6"/>
          <p:cNvSpPr/>
          <p:nvPr/>
        </p:nvSpPr>
        <p:spPr>
          <a:xfrm>
            <a:off x="5746898" y="3083462"/>
            <a:ext cx="698204" cy="779720"/>
          </a:xfrm>
          <a:prstGeom prst="downArrow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71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Background: </a:t>
            </a:r>
            <a:br>
              <a:rPr kumimoji="1" lang="en-US" altLang="ja-JP" dirty="0"/>
            </a:br>
            <a:r>
              <a:rPr kumimoji="1" lang="en-US" altLang="ja-JP" dirty="0"/>
              <a:t>Visualization of detection results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7700049" cy="4525963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Scatter plot (dot plot)[3]</a:t>
            </a:r>
          </a:p>
          <a:p>
            <a:pPr lvl="1"/>
            <a:r>
              <a:rPr kumimoji="1" lang="en-US" altLang="ja-JP" dirty="0"/>
              <a:t>X and Y axes represent the sequence of tokens of source code.</a:t>
            </a:r>
          </a:p>
          <a:p>
            <a:pPr lvl="1"/>
            <a:r>
              <a:rPr lang="en-US" altLang="ja-JP" dirty="0"/>
              <a:t>Dots are plotted if tokens on X and Y axes are the same.</a:t>
            </a:r>
            <a:endParaRPr kumimoji="1" lang="en-US" altLang="ja-JP" dirty="0"/>
          </a:p>
          <a:p>
            <a:pPr lvl="1"/>
            <a:r>
              <a:rPr lang="en-US" altLang="ja-JP" dirty="0"/>
              <a:t>The location and the length of code clones are shown.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9649" y="1949003"/>
            <a:ext cx="3175850" cy="3136301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1925577" y="6210595"/>
            <a:ext cx="8204790" cy="33125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[3</a:t>
            </a:r>
            <a:r>
              <a:rPr lang="en-US" altLang="ja-JP" sz="1000" dirty="0">
                <a:solidFill>
                  <a:schemeClr val="tx1"/>
                </a:solidFill>
              </a:rPr>
              <a:t>] Y. Ueda, Y. Higo, T. </a:t>
            </a:r>
            <a:r>
              <a:rPr lang="en-US" altLang="ja-JP" sz="1000" dirty="0" err="1">
                <a:solidFill>
                  <a:schemeClr val="tx1"/>
                </a:solidFill>
              </a:rPr>
              <a:t>Kamiya</a:t>
            </a:r>
            <a:r>
              <a:rPr lang="en-US" altLang="ja-JP" sz="1000" dirty="0">
                <a:solidFill>
                  <a:schemeClr val="tx1"/>
                </a:solidFill>
              </a:rPr>
              <a:t>, S. </a:t>
            </a:r>
            <a:r>
              <a:rPr lang="en-US" altLang="ja-JP" sz="1000" dirty="0" err="1">
                <a:solidFill>
                  <a:schemeClr val="tx1"/>
                </a:solidFill>
              </a:rPr>
              <a:t>Kusumoto</a:t>
            </a:r>
            <a:r>
              <a:rPr lang="en-US" altLang="ja-JP" sz="1000" dirty="0">
                <a:solidFill>
                  <a:schemeClr val="tx1"/>
                </a:solidFill>
              </a:rPr>
              <a:t>, and K. Inoue, ”Gemini: Code clone analysis tool,” in Proc. ISESE 2002, pp. 31-32, 2002.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30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Proposed method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130367" y="6308726"/>
            <a:ext cx="1534584" cy="288925"/>
          </a:xfrm>
        </p:spPr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/>
              <a:t>Comparison method of code clone detection results focusing on the mapping of clone pairs</a:t>
            </a:r>
            <a:r>
              <a:rPr lang="en-US" altLang="ja-JP" sz="2800" dirty="0"/>
              <a:t>.</a:t>
            </a:r>
          </a:p>
          <a:p>
            <a:r>
              <a:rPr kumimoji="1" lang="en-US" altLang="ja-JP" sz="2800" dirty="0"/>
              <a:t>Visualization of the difference of code clone detection results.</a:t>
            </a:r>
          </a:p>
        </p:txBody>
      </p:sp>
      <p:sp>
        <p:nvSpPr>
          <p:cNvPr id="73" name="正方形/長方形 72"/>
          <p:cNvSpPr/>
          <p:nvPr/>
        </p:nvSpPr>
        <p:spPr>
          <a:xfrm>
            <a:off x="2162386" y="4726355"/>
            <a:ext cx="1156674" cy="3577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</a:rPr>
              <a:t>Target System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74" name="グループ化 73"/>
          <p:cNvGrpSpPr/>
          <p:nvPr/>
        </p:nvGrpSpPr>
        <p:grpSpPr>
          <a:xfrm>
            <a:off x="8269340" y="4274098"/>
            <a:ext cx="1122395" cy="1122395"/>
            <a:chOff x="7040489" y="1878506"/>
            <a:chExt cx="1397112" cy="1397112"/>
          </a:xfrm>
        </p:grpSpPr>
        <p:sp>
          <p:nvSpPr>
            <p:cNvPr id="75" name="正方形/長方形 74"/>
            <p:cNvSpPr/>
            <p:nvPr/>
          </p:nvSpPr>
          <p:spPr>
            <a:xfrm>
              <a:off x="7040489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0.5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7389767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0.0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7739045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8088323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7040489" y="2227784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0.0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7389767" y="2227784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1.0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7739045" y="2227784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8088323" y="2227784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0.2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3" name="正方形/長方形 82"/>
            <p:cNvSpPr/>
            <p:nvPr/>
          </p:nvSpPr>
          <p:spPr>
            <a:xfrm>
              <a:off x="7040489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4" name="正方形/長方形 83"/>
            <p:cNvSpPr/>
            <p:nvPr/>
          </p:nvSpPr>
          <p:spPr>
            <a:xfrm>
              <a:off x="7389767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8088323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7040489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7389767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0.2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9" name="正方形/長方形 88"/>
            <p:cNvSpPr/>
            <p:nvPr/>
          </p:nvSpPr>
          <p:spPr>
            <a:xfrm>
              <a:off x="7739045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8088323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" tIns="7200" rIns="18000" bIns="72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1" name="グループ化 90"/>
          <p:cNvGrpSpPr/>
          <p:nvPr/>
        </p:nvGrpSpPr>
        <p:grpSpPr>
          <a:xfrm>
            <a:off x="10595506" y="4274099"/>
            <a:ext cx="1126973" cy="1126973"/>
            <a:chOff x="8900031" y="1878506"/>
            <a:chExt cx="1397112" cy="1397112"/>
          </a:xfrm>
        </p:grpSpPr>
        <p:sp>
          <p:nvSpPr>
            <p:cNvPr id="92" name="正方形/長方形 91"/>
            <p:cNvSpPr/>
            <p:nvPr/>
          </p:nvSpPr>
          <p:spPr>
            <a:xfrm>
              <a:off x="8900031" y="1878506"/>
              <a:ext cx="349278" cy="349278"/>
            </a:xfrm>
            <a:prstGeom prst="rect">
              <a:avLst/>
            </a:prstGeom>
            <a:solidFill>
              <a:srgbClr val="FF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3" name="正方形/長方形 92"/>
            <p:cNvSpPr/>
            <p:nvPr/>
          </p:nvSpPr>
          <p:spPr>
            <a:xfrm>
              <a:off x="9249309" y="1878506"/>
              <a:ext cx="349278" cy="349278"/>
            </a:xfrm>
            <a:prstGeom prst="rect">
              <a:avLst/>
            </a:prstGeom>
            <a:solidFill>
              <a:srgbClr val="99FF6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9598587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9947865" y="1878506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6" name="正方形/長方形 95"/>
            <p:cNvSpPr/>
            <p:nvPr/>
          </p:nvSpPr>
          <p:spPr>
            <a:xfrm>
              <a:off x="8900031" y="2227784"/>
              <a:ext cx="349278" cy="349278"/>
            </a:xfrm>
            <a:prstGeom prst="rect">
              <a:avLst/>
            </a:prstGeom>
            <a:solidFill>
              <a:srgbClr val="99FF6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9249309" y="2227784"/>
              <a:ext cx="349278" cy="34927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8" name="正方形/長方形 97"/>
            <p:cNvSpPr/>
            <p:nvPr/>
          </p:nvSpPr>
          <p:spPr>
            <a:xfrm>
              <a:off x="9598587" y="2227784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9" name="正方形/長方形 98"/>
            <p:cNvSpPr/>
            <p:nvPr/>
          </p:nvSpPr>
          <p:spPr>
            <a:xfrm>
              <a:off x="9947865" y="2227784"/>
              <a:ext cx="349278" cy="349278"/>
            </a:xfrm>
            <a:prstGeom prst="rect">
              <a:avLst/>
            </a:prstGeom>
            <a:solidFill>
              <a:srgbClr val="FFCC6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00" name="正方形/長方形 99"/>
            <p:cNvSpPr/>
            <p:nvPr/>
          </p:nvSpPr>
          <p:spPr>
            <a:xfrm>
              <a:off x="8900031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9249309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9947865" y="2577062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04" name="正方形/長方形 103"/>
            <p:cNvSpPr/>
            <p:nvPr/>
          </p:nvSpPr>
          <p:spPr>
            <a:xfrm>
              <a:off x="8900031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05" name="正方形/長方形 104"/>
            <p:cNvSpPr/>
            <p:nvPr/>
          </p:nvSpPr>
          <p:spPr>
            <a:xfrm>
              <a:off x="9249309" y="2926340"/>
              <a:ext cx="349278" cy="349278"/>
            </a:xfrm>
            <a:prstGeom prst="rect">
              <a:avLst/>
            </a:prstGeom>
            <a:solidFill>
              <a:srgbClr val="FFCC6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9598587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9947865" y="2926340"/>
              <a:ext cx="349278" cy="34927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8" name="フローチャート: 磁気ディスク 107"/>
          <p:cNvSpPr/>
          <p:nvPr/>
        </p:nvSpPr>
        <p:spPr>
          <a:xfrm>
            <a:off x="6044629" y="4465299"/>
            <a:ext cx="966175" cy="734817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</a:rPr>
              <a:t>Mapping Result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09" name="右矢印 108"/>
          <p:cNvSpPr/>
          <p:nvPr/>
        </p:nvSpPr>
        <p:spPr>
          <a:xfrm rot="2700000">
            <a:off x="5424834" y="4284344"/>
            <a:ext cx="477153" cy="36190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900" b="1" i="1" dirty="0">
                <a:solidFill>
                  <a:schemeClr val="tx1"/>
                </a:solidFill>
              </a:rPr>
              <a:t>Step B</a:t>
            </a:r>
            <a:endParaRPr kumimoji="1" lang="ja-JP" altLang="en-US" sz="900" b="1" i="1" dirty="0">
              <a:solidFill>
                <a:schemeClr val="tx1"/>
              </a:solidFill>
            </a:endParaRPr>
          </a:p>
        </p:txBody>
      </p:sp>
      <p:sp>
        <p:nvSpPr>
          <p:cNvPr id="110" name="右矢印 109"/>
          <p:cNvSpPr/>
          <p:nvPr/>
        </p:nvSpPr>
        <p:spPr>
          <a:xfrm>
            <a:off x="7358903" y="4651752"/>
            <a:ext cx="477153" cy="36190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900" b="1" i="1" dirty="0">
                <a:solidFill>
                  <a:schemeClr val="tx1"/>
                </a:solidFill>
              </a:rPr>
              <a:t>Step C</a:t>
            </a:r>
            <a:endParaRPr kumimoji="1" lang="ja-JP" altLang="en-US" sz="900" b="1" i="1" dirty="0">
              <a:solidFill>
                <a:schemeClr val="tx1"/>
              </a:solidFill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9730525" y="4651752"/>
            <a:ext cx="477153" cy="36190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900" b="1" i="1" dirty="0">
                <a:solidFill>
                  <a:schemeClr val="tx1"/>
                </a:solidFill>
              </a:rPr>
              <a:t>Step D</a:t>
            </a:r>
            <a:endParaRPr kumimoji="1" lang="ja-JP" altLang="en-US" sz="900" b="1" i="1" dirty="0">
              <a:solidFill>
                <a:schemeClr val="tx1"/>
              </a:solidFill>
            </a:endParaRPr>
          </a:p>
        </p:txBody>
      </p:sp>
      <p:grpSp>
        <p:nvGrpSpPr>
          <p:cNvPr id="112" name="グループ化 111"/>
          <p:cNvGrpSpPr/>
          <p:nvPr/>
        </p:nvGrpSpPr>
        <p:grpSpPr>
          <a:xfrm>
            <a:off x="3377250" y="3429000"/>
            <a:ext cx="1218503" cy="885131"/>
            <a:chOff x="2932887" y="940721"/>
            <a:chExt cx="1218503" cy="885131"/>
          </a:xfrm>
        </p:grpSpPr>
        <p:sp>
          <p:nvSpPr>
            <p:cNvPr id="113" name="右矢印 112"/>
            <p:cNvSpPr/>
            <p:nvPr/>
          </p:nvSpPr>
          <p:spPr>
            <a:xfrm>
              <a:off x="3303563" y="1463943"/>
              <a:ext cx="477153" cy="361909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900" b="1" i="1" dirty="0">
                  <a:solidFill>
                    <a:schemeClr val="tx1"/>
                  </a:solidFill>
                </a:rPr>
                <a:t>Step A</a:t>
              </a:r>
              <a:endParaRPr kumimoji="1" lang="ja-JP" altLang="en-US" sz="900" b="1" i="1" dirty="0">
                <a:solidFill>
                  <a:schemeClr val="tx1"/>
                </a:solidFill>
              </a:endParaRPr>
            </a:p>
          </p:txBody>
        </p:sp>
        <p:sp>
          <p:nvSpPr>
            <p:cNvPr id="114" name="テキスト ボックス 113"/>
            <p:cNvSpPr txBox="1"/>
            <p:nvPr/>
          </p:nvSpPr>
          <p:spPr>
            <a:xfrm>
              <a:off x="2932887" y="940721"/>
              <a:ext cx="12185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dirty="0"/>
                <a:t>Detect</a:t>
              </a:r>
              <a:br>
                <a:rPr kumimoji="1" lang="en-US" altLang="ja-JP" sz="1400" dirty="0"/>
              </a:br>
              <a:r>
                <a:rPr kumimoji="1" lang="en-US" altLang="ja-JP" sz="1400" dirty="0"/>
                <a:t>Code Clones</a:t>
              </a:r>
              <a:endParaRPr kumimoji="1" lang="ja-JP" altLang="en-US" sz="1400" dirty="0"/>
            </a:p>
          </p:txBody>
        </p:sp>
      </p:grpSp>
      <p:sp>
        <p:nvSpPr>
          <p:cNvPr id="115" name="テキスト ボックス 114"/>
          <p:cNvSpPr txBox="1"/>
          <p:nvPr/>
        </p:nvSpPr>
        <p:spPr>
          <a:xfrm>
            <a:off x="5166840" y="3725806"/>
            <a:ext cx="1218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/>
              <a:t>Map</a:t>
            </a:r>
            <a:br>
              <a:rPr kumimoji="1" lang="en-US" altLang="ja-JP" sz="1400" dirty="0"/>
            </a:br>
            <a:r>
              <a:rPr kumimoji="1" lang="en-US" altLang="ja-JP" sz="1400" dirty="0"/>
              <a:t>Clone Pairs</a:t>
            </a:r>
            <a:endParaRPr kumimoji="1" lang="ja-JP" altLang="en-US" sz="1400" dirty="0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6949074" y="5013659"/>
            <a:ext cx="1365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/>
              <a:t>Calculate</a:t>
            </a:r>
            <a:br>
              <a:rPr kumimoji="1" lang="en-US" altLang="ja-JP" sz="1400" dirty="0"/>
            </a:br>
            <a:r>
              <a:rPr kumimoji="1" lang="en-US" altLang="ja-JP" sz="1400" dirty="0"/>
              <a:t>Mismatch Rate</a:t>
            </a:r>
            <a:endParaRPr kumimoji="1" lang="ja-JP" altLang="en-US" sz="1400" dirty="0"/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9344847" y="5013659"/>
            <a:ext cx="1297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/>
              <a:t>Visualize</a:t>
            </a:r>
            <a:br>
              <a:rPr kumimoji="1" lang="en-US" altLang="ja-JP" sz="1400" dirty="0"/>
            </a:br>
            <a:r>
              <a:rPr kumimoji="1" lang="en-US" altLang="ja-JP" sz="1400" dirty="0"/>
              <a:t>the Difference</a:t>
            </a:r>
            <a:endParaRPr kumimoji="1" lang="ja-JP" altLang="en-US" sz="1400" dirty="0"/>
          </a:p>
        </p:txBody>
      </p:sp>
      <p:grpSp>
        <p:nvGrpSpPr>
          <p:cNvPr id="118" name="グループ化 117"/>
          <p:cNvGrpSpPr/>
          <p:nvPr/>
        </p:nvGrpSpPr>
        <p:grpSpPr>
          <a:xfrm>
            <a:off x="4257235" y="3879508"/>
            <a:ext cx="1218503" cy="789180"/>
            <a:chOff x="3717088" y="660846"/>
            <a:chExt cx="1218503" cy="789180"/>
          </a:xfrm>
        </p:grpSpPr>
        <p:sp>
          <p:nvSpPr>
            <p:cNvPr id="119" name="フローチャート: 書類 118"/>
            <p:cNvSpPr/>
            <p:nvPr/>
          </p:nvSpPr>
          <p:spPr>
            <a:xfrm>
              <a:off x="4075063" y="660846"/>
              <a:ext cx="476702" cy="565773"/>
            </a:xfrm>
            <a:prstGeom prst="flowChartDocumen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20" name="テキスト ボックス 119"/>
            <p:cNvSpPr txBox="1"/>
            <p:nvPr/>
          </p:nvSpPr>
          <p:spPr>
            <a:xfrm>
              <a:off x="3717088" y="1188416"/>
              <a:ext cx="121850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00" dirty="0"/>
                <a:t>Detection Result</a:t>
              </a:r>
              <a:endParaRPr kumimoji="1" lang="ja-JP" altLang="en-US" sz="1100" dirty="0"/>
            </a:p>
          </p:txBody>
        </p:sp>
      </p:grpSp>
      <p:grpSp>
        <p:nvGrpSpPr>
          <p:cNvPr id="121" name="グループ化 120"/>
          <p:cNvGrpSpPr/>
          <p:nvPr/>
        </p:nvGrpSpPr>
        <p:grpSpPr>
          <a:xfrm>
            <a:off x="489464" y="3952220"/>
            <a:ext cx="2829596" cy="358642"/>
            <a:chOff x="127957" y="953233"/>
            <a:chExt cx="2829596" cy="358642"/>
          </a:xfrm>
        </p:grpSpPr>
        <p:sp>
          <p:nvSpPr>
            <p:cNvPr id="122" name="正方形/長方形 121"/>
            <p:cNvSpPr/>
            <p:nvPr/>
          </p:nvSpPr>
          <p:spPr>
            <a:xfrm>
              <a:off x="1800879" y="953233"/>
              <a:ext cx="1156674" cy="35778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Clone Detector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3" name="正方形/長方形 122"/>
            <p:cNvSpPr/>
            <p:nvPr/>
          </p:nvSpPr>
          <p:spPr>
            <a:xfrm>
              <a:off x="127957" y="954094"/>
              <a:ext cx="1156674" cy="35778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Parameters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24" name="直線矢印コネクタ 123"/>
            <p:cNvCxnSpPr>
              <a:stCxn id="123" idx="3"/>
              <a:endCxn id="122" idx="1"/>
            </p:cNvCxnSpPr>
            <p:nvPr/>
          </p:nvCxnSpPr>
          <p:spPr>
            <a:xfrm flipV="1">
              <a:off x="1284631" y="1132124"/>
              <a:ext cx="516248" cy="861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5" name="グループ化 124"/>
          <p:cNvGrpSpPr/>
          <p:nvPr/>
        </p:nvGrpSpPr>
        <p:grpSpPr>
          <a:xfrm>
            <a:off x="489464" y="5500489"/>
            <a:ext cx="2829596" cy="357781"/>
            <a:chOff x="127957" y="1954680"/>
            <a:chExt cx="2829596" cy="357781"/>
          </a:xfrm>
        </p:grpSpPr>
        <p:sp>
          <p:nvSpPr>
            <p:cNvPr id="126" name="正方形/長方形 125"/>
            <p:cNvSpPr/>
            <p:nvPr/>
          </p:nvSpPr>
          <p:spPr>
            <a:xfrm>
              <a:off x="1800879" y="1954680"/>
              <a:ext cx="1156674" cy="35778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Clone Detector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7" name="正方形/長方形 126"/>
            <p:cNvSpPr/>
            <p:nvPr/>
          </p:nvSpPr>
          <p:spPr>
            <a:xfrm>
              <a:off x="127957" y="1954680"/>
              <a:ext cx="1156674" cy="35778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Parameters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28" name="直線矢印コネクタ 127"/>
            <p:cNvCxnSpPr>
              <a:stCxn id="127" idx="3"/>
              <a:endCxn id="126" idx="1"/>
            </p:cNvCxnSpPr>
            <p:nvPr/>
          </p:nvCxnSpPr>
          <p:spPr>
            <a:xfrm>
              <a:off x="1284631" y="2133571"/>
              <a:ext cx="516248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9" name="グループ化 128"/>
          <p:cNvGrpSpPr/>
          <p:nvPr/>
        </p:nvGrpSpPr>
        <p:grpSpPr>
          <a:xfrm>
            <a:off x="4244309" y="5462273"/>
            <a:ext cx="1218503" cy="789180"/>
            <a:chOff x="3717088" y="660846"/>
            <a:chExt cx="1218503" cy="789180"/>
          </a:xfrm>
        </p:grpSpPr>
        <p:sp>
          <p:nvSpPr>
            <p:cNvPr id="130" name="フローチャート: 書類 129"/>
            <p:cNvSpPr/>
            <p:nvPr/>
          </p:nvSpPr>
          <p:spPr>
            <a:xfrm>
              <a:off x="4075063" y="660846"/>
              <a:ext cx="476702" cy="565773"/>
            </a:xfrm>
            <a:prstGeom prst="flowChartDocumen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1" name="テキスト ボックス 130"/>
            <p:cNvSpPr txBox="1"/>
            <p:nvPr/>
          </p:nvSpPr>
          <p:spPr>
            <a:xfrm>
              <a:off x="3717088" y="1188416"/>
              <a:ext cx="121850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00" dirty="0"/>
                <a:t>Detection Result</a:t>
              </a:r>
              <a:endParaRPr kumimoji="1" lang="ja-JP" altLang="en-US" sz="1100" dirty="0"/>
            </a:p>
          </p:txBody>
        </p:sp>
      </p:grpSp>
      <p:sp>
        <p:nvSpPr>
          <p:cNvPr id="135" name="右矢印 134"/>
          <p:cNvSpPr/>
          <p:nvPr/>
        </p:nvSpPr>
        <p:spPr>
          <a:xfrm rot="-2700000">
            <a:off x="5407765" y="5075237"/>
            <a:ext cx="477153" cy="36190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900" b="1" i="1" dirty="0">
                <a:solidFill>
                  <a:schemeClr val="tx1"/>
                </a:solidFill>
              </a:rPr>
              <a:t>Step B</a:t>
            </a:r>
            <a:endParaRPr kumimoji="1" lang="ja-JP" altLang="en-US" sz="900" b="1" i="1" dirty="0">
              <a:solidFill>
                <a:schemeClr val="tx1"/>
              </a:solidFill>
            </a:endParaRPr>
          </a:p>
        </p:txBody>
      </p:sp>
      <p:cxnSp>
        <p:nvCxnSpPr>
          <p:cNvPr id="137" name="直線矢印コネクタ 136"/>
          <p:cNvCxnSpPr>
            <a:stCxn id="73" idx="0"/>
            <a:endCxn id="122" idx="2"/>
          </p:cNvCxnSpPr>
          <p:nvPr/>
        </p:nvCxnSpPr>
        <p:spPr>
          <a:xfrm flipV="1">
            <a:off x="2740723" y="4310001"/>
            <a:ext cx="0" cy="41635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直線矢印コネクタ 137"/>
          <p:cNvCxnSpPr>
            <a:stCxn id="73" idx="2"/>
            <a:endCxn id="126" idx="0"/>
          </p:cNvCxnSpPr>
          <p:nvPr/>
        </p:nvCxnSpPr>
        <p:spPr>
          <a:xfrm>
            <a:off x="2740723" y="5084136"/>
            <a:ext cx="0" cy="41635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8EB22A83-2CA6-4933-A86D-10727878E3AC}"/>
              </a:ext>
            </a:extLst>
          </p:cNvPr>
          <p:cNvGrpSpPr/>
          <p:nvPr/>
        </p:nvGrpSpPr>
        <p:grpSpPr>
          <a:xfrm>
            <a:off x="3322905" y="4970844"/>
            <a:ext cx="1218503" cy="885131"/>
            <a:chOff x="2932887" y="940721"/>
            <a:chExt cx="1218503" cy="885131"/>
          </a:xfrm>
        </p:grpSpPr>
        <p:sp>
          <p:nvSpPr>
            <p:cNvPr id="70" name="右矢印 112">
              <a:extLst>
                <a:ext uri="{FF2B5EF4-FFF2-40B4-BE49-F238E27FC236}">
                  <a16:creationId xmlns:a16="http://schemas.microsoft.com/office/drawing/2014/main" id="{5F02BD4A-EE57-45B0-B5F7-DC737FFA01C3}"/>
                </a:ext>
              </a:extLst>
            </p:cNvPr>
            <p:cNvSpPr/>
            <p:nvPr/>
          </p:nvSpPr>
          <p:spPr>
            <a:xfrm>
              <a:off x="3303563" y="1463943"/>
              <a:ext cx="477153" cy="361909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900" b="1" i="1" dirty="0">
                  <a:solidFill>
                    <a:schemeClr val="tx1"/>
                  </a:solidFill>
                </a:rPr>
                <a:t>Step A</a:t>
              </a:r>
              <a:endParaRPr kumimoji="1" lang="ja-JP" altLang="en-US" sz="900" b="1" i="1" dirty="0">
                <a:solidFill>
                  <a:schemeClr val="tx1"/>
                </a:solidFill>
              </a:endParaRPr>
            </a:p>
          </p:txBody>
        </p: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21F0399B-0A4A-454D-9BD8-19A16BC97506}"/>
                </a:ext>
              </a:extLst>
            </p:cNvPr>
            <p:cNvSpPr txBox="1"/>
            <p:nvPr/>
          </p:nvSpPr>
          <p:spPr>
            <a:xfrm>
              <a:off x="2932887" y="940721"/>
              <a:ext cx="12185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dirty="0"/>
                <a:t>Detect</a:t>
              </a:r>
              <a:br>
                <a:rPr kumimoji="1" lang="en-US" altLang="ja-JP" sz="1400" dirty="0"/>
              </a:br>
              <a:r>
                <a:rPr kumimoji="1" lang="en-US" altLang="ja-JP" sz="1400" dirty="0"/>
                <a:t>Code Clones</a:t>
              </a:r>
              <a:endParaRPr kumimoji="1" lang="ja-JP" altLang="en-US" sz="1400" dirty="0"/>
            </a:p>
          </p:txBody>
        </p:sp>
      </p:grp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4405E6EA-C6DC-4D00-8448-6A92FDB31DC5}"/>
              </a:ext>
            </a:extLst>
          </p:cNvPr>
          <p:cNvSpPr txBox="1"/>
          <p:nvPr/>
        </p:nvSpPr>
        <p:spPr>
          <a:xfrm>
            <a:off x="5051140" y="5479269"/>
            <a:ext cx="1218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/>
              <a:t>Map</a:t>
            </a:r>
            <a:br>
              <a:rPr kumimoji="1" lang="en-US" altLang="ja-JP" sz="1400" dirty="0"/>
            </a:br>
            <a:r>
              <a:rPr kumimoji="1" lang="en-US" altLang="ja-JP" sz="1400" dirty="0"/>
              <a:t>Clone Pairs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32184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 A: Detect code clones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1504564"/>
          </a:xfrm>
        </p:spPr>
        <p:txBody>
          <a:bodyPr/>
          <a:lstStyle/>
          <a:p>
            <a:r>
              <a:rPr kumimoji="1" lang="en-US" altLang="ja-JP" sz="2800" dirty="0"/>
              <a:t>Detect code clones from a target system with multiple detectors or their detection parameters.</a:t>
            </a:r>
          </a:p>
          <a:p>
            <a:r>
              <a:rPr lang="en-US" altLang="ja-JP" sz="2800" dirty="0"/>
              <a:t>Detection results are</a:t>
            </a:r>
            <a:r>
              <a:rPr kumimoji="1" lang="en-US" altLang="ja-JP" sz="2800" dirty="0"/>
              <a:t> normalized into </a:t>
            </a:r>
            <a:r>
              <a:rPr lang="en-US" altLang="ja-JP" sz="2800" dirty="0"/>
              <a:t>a standard </a:t>
            </a:r>
            <a:r>
              <a:rPr kumimoji="1" lang="en-US" altLang="ja-JP" sz="2800" dirty="0"/>
              <a:t>format for Step B.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4279930" y="4299783"/>
            <a:ext cx="1758263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>
                <a:solidFill>
                  <a:schemeClr val="tx1"/>
                </a:solidFill>
              </a:rPr>
              <a:t>Target System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7975879" y="3265321"/>
            <a:ext cx="1564727" cy="1068759"/>
            <a:chOff x="3579920" y="466252"/>
            <a:chExt cx="1564727" cy="1068759"/>
          </a:xfrm>
        </p:grpSpPr>
        <p:sp>
          <p:nvSpPr>
            <p:cNvPr id="10" name="フローチャート: 書類 9"/>
            <p:cNvSpPr/>
            <p:nvPr/>
          </p:nvSpPr>
          <p:spPr>
            <a:xfrm>
              <a:off x="4075063" y="466252"/>
              <a:ext cx="574444" cy="760368"/>
            </a:xfrm>
            <a:prstGeom prst="flowChartDocumen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3579920" y="1227234"/>
              <a:ext cx="15647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dirty="0"/>
                <a:t>Detection Result</a:t>
              </a:r>
              <a:endParaRPr kumimoji="1" lang="ja-JP" altLang="en-US" sz="1400" dirty="0"/>
            </a:p>
          </p:txBody>
        </p:sp>
      </p:grpSp>
      <p:sp>
        <p:nvSpPr>
          <p:cNvPr id="14" name="正方形/長方形 13"/>
          <p:cNvSpPr/>
          <p:nvPr/>
        </p:nvSpPr>
        <p:spPr>
          <a:xfrm>
            <a:off x="2004177" y="3457368"/>
            <a:ext cx="1759650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>
                <a:solidFill>
                  <a:schemeClr val="tx1"/>
                </a:solidFill>
              </a:rPr>
              <a:t>Parameters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cxnSp>
        <p:nvCxnSpPr>
          <p:cNvPr id="15" name="直線矢印コネクタ 14"/>
          <p:cNvCxnSpPr>
            <a:stCxn id="14" idx="3"/>
            <a:endCxn id="31" idx="1"/>
          </p:cNvCxnSpPr>
          <p:nvPr/>
        </p:nvCxnSpPr>
        <p:spPr>
          <a:xfrm>
            <a:off x="3763827" y="3680333"/>
            <a:ext cx="514716" cy="86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3" name="グループ化 22"/>
          <p:cNvGrpSpPr/>
          <p:nvPr/>
        </p:nvGrpSpPr>
        <p:grpSpPr>
          <a:xfrm>
            <a:off x="6288908" y="3496710"/>
            <a:ext cx="1507696" cy="980223"/>
            <a:chOff x="2936553" y="1430401"/>
            <a:chExt cx="1507696" cy="980223"/>
          </a:xfrm>
        </p:grpSpPr>
        <p:sp>
          <p:nvSpPr>
            <p:cNvPr id="24" name="右矢印 23"/>
            <p:cNvSpPr/>
            <p:nvPr/>
          </p:nvSpPr>
          <p:spPr>
            <a:xfrm>
              <a:off x="3294174" y="1430401"/>
              <a:ext cx="801727" cy="395448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b="1" i="1" dirty="0">
                <a:solidFill>
                  <a:schemeClr val="tx1"/>
                </a:solidFill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2936553" y="1825849"/>
              <a:ext cx="15076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dirty="0"/>
                <a:t>Detection and normalization</a:t>
              </a:r>
              <a:endParaRPr kumimoji="1" lang="ja-JP" altLang="en-US" sz="1600" dirty="0"/>
            </a:p>
          </p:txBody>
        </p:sp>
      </p:grpSp>
      <p:cxnSp>
        <p:nvCxnSpPr>
          <p:cNvPr id="26" name="直線矢印コネクタ 25"/>
          <p:cNvCxnSpPr>
            <a:stCxn id="5" idx="0"/>
            <a:endCxn id="31" idx="2"/>
          </p:cNvCxnSpPr>
          <p:nvPr/>
        </p:nvCxnSpPr>
        <p:spPr>
          <a:xfrm flipH="1" flipV="1">
            <a:off x="5158368" y="3904158"/>
            <a:ext cx="694" cy="39562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4278543" y="3458229"/>
            <a:ext cx="1759650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>
                <a:solidFill>
                  <a:schemeClr val="tx1"/>
                </a:solidFill>
              </a:rPr>
              <a:t>Clone Detector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2004177" y="5143921"/>
            <a:ext cx="1759650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>
                <a:solidFill>
                  <a:schemeClr val="tx1"/>
                </a:solidFill>
              </a:rPr>
              <a:t>Parameters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cxnSp>
        <p:nvCxnSpPr>
          <p:cNvPr id="46" name="直線矢印コネクタ 45"/>
          <p:cNvCxnSpPr>
            <a:stCxn id="45" idx="3"/>
            <a:endCxn id="47" idx="1"/>
          </p:cNvCxnSpPr>
          <p:nvPr/>
        </p:nvCxnSpPr>
        <p:spPr>
          <a:xfrm>
            <a:off x="3763827" y="5366886"/>
            <a:ext cx="514716" cy="86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4278543" y="5144782"/>
            <a:ext cx="1759650" cy="445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800" dirty="0">
                <a:solidFill>
                  <a:schemeClr val="tx1"/>
                </a:solidFill>
              </a:rPr>
              <a:t>Clone Detector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cxnSp>
        <p:nvCxnSpPr>
          <p:cNvPr id="48" name="直線矢印コネクタ 47"/>
          <p:cNvCxnSpPr>
            <a:stCxn id="5" idx="2"/>
            <a:endCxn id="47" idx="0"/>
          </p:cNvCxnSpPr>
          <p:nvPr/>
        </p:nvCxnSpPr>
        <p:spPr>
          <a:xfrm flipH="1">
            <a:off x="5158368" y="4745712"/>
            <a:ext cx="694" cy="39907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6" name="グループ化 55"/>
          <p:cNvGrpSpPr/>
          <p:nvPr/>
        </p:nvGrpSpPr>
        <p:grpSpPr>
          <a:xfrm>
            <a:off x="6288908" y="5167947"/>
            <a:ext cx="1507696" cy="980223"/>
            <a:chOff x="2936553" y="1430401"/>
            <a:chExt cx="1507696" cy="980223"/>
          </a:xfrm>
        </p:grpSpPr>
        <p:sp>
          <p:nvSpPr>
            <p:cNvPr id="57" name="右矢印 56"/>
            <p:cNvSpPr/>
            <p:nvPr/>
          </p:nvSpPr>
          <p:spPr>
            <a:xfrm>
              <a:off x="3294174" y="1430401"/>
              <a:ext cx="801727" cy="395448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b="1" i="1" dirty="0">
                <a:solidFill>
                  <a:schemeClr val="tx1"/>
                </a:solidFill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936553" y="1825849"/>
              <a:ext cx="15076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dirty="0"/>
                <a:t>Detection and normalization</a:t>
              </a:r>
              <a:endParaRPr kumimoji="1" lang="ja-JP" altLang="en-US" sz="1600" dirty="0"/>
            </a:p>
          </p:txBody>
        </p:sp>
      </p:grpSp>
      <p:grpSp>
        <p:nvGrpSpPr>
          <p:cNvPr id="59" name="グループ化 58"/>
          <p:cNvGrpSpPr/>
          <p:nvPr/>
        </p:nvGrpSpPr>
        <p:grpSpPr>
          <a:xfrm>
            <a:off x="7975879" y="5016100"/>
            <a:ext cx="1564727" cy="1068145"/>
            <a:chOff x="3579921" y="466252"/>
            <a:chExt cx="1564727" cy="1068145"/>
          </a:xfrm>
        </p:grpSpPr>
        <p:sp>
          <p:nvSpPr>
            <p:cNvPr id="60" name="フローチャート: 書類 59"/>
            <p:cNvSpPr/>
            <p:nvPr/>
          </p:nvSpPr>
          <p:spPr>
            <a:xfrm>
              <a:off x="4075063" y="466252"/>
              <a:ext cx="574444" cy="760368"/>
            </a:xfrm>
            <a:prstGeom prst="flowChartDocumen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3579921" y="1226620"/>
              <a:ext cx="15647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dirty="0"/>
                <a:t>Detection Result</a:t>
              </a:r>
              <a:endParaRPr kumimoji="1" lang="ja-JP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20371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 B: Map clone pairs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09599" y="1535507"/>
                <a:ext cx="11425595" cy="4590657"/>
              </a:xfrm>
            </p:spPr>
            <p:txBody>
              <a:bodyPr/>
              <a:lstStyle/>
              <a:p>
                <a:r>
                  <a:rPr kumimoji="1" lang="en-US" altLang="ja-JP" sz="2800" dirty="0"/>
                  <a:t>Clone pairs are mapped between code clone detection results.</a:t>
                </a:r>
              </a:p>
              <a:p>
                <a:r>
                  <a:rPr lang="en-US" altLang="ja-JP" sz="2800" dirty="0"/>
                  <a:t>Metrics-based mapping for clone pairs [1]</a:t>
                </a:r>
              </a:p>
              <a:p>
                <a:pPr lvl="1"/>
                <a:r>
                  <a:rPr kumimoji="1" lang="en-US" altLang="ja-JP" sz="2400" i="1" dirty="0"/>
                  <a:t>ok-value</a:t>
                </a:r>
                <a:r>
                  <a:rPr kumimoji="1" lang="en-US" altLang="ja-JP" sz="2400" dirty="0"/>
                  <a:t>: An overlap degree of </a:t>
                </a:r>
                <a:r>
                  <a:rPr lang="en-US" altLang="ja-JP" sz="2400" dirty="0"/>
                  <a:t>two </a:t>
                </a:r>
                <a:r>
                  <a:rPr kumimoji="1" lang="en-US" altLang="ja-JP" sz="2400" dirty="0"/>
                  <a:t>clone pairs (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0≤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kumimoji="1" lang="en-US" altLang="ja-JP" sz="2400" dirty="0"/>
                  <a:t>)</a:t>
                </a:r>
              </a:p>
              <a:p>
                <a:pPr lvl="1"/>
                <a:r>
                  <a:rPr lang="en-US" altLang="ja-JP" sz="2400" i="1" dirty="0"/>
                  <a:t>good-value</a:t>
                </a:r>
                <a:r>
                  <a:rPr lang="en-US" altLang="ja-JP" sz="2400" dirty="0"/>
                  <a:t>: A containment degree of two clone pairs (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0≤</m:t>
                    </m:r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sz="2400" i="1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en-US" altLang="ja-JP" sz="2400" dirty="0"/>
                  <a:t>)</a:t>
                </a: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9" y="1535507"/>
                <a:ext cx="11425595" cy="4590657"/>
              </a:xfrm>
              <a:blipFill>
                <a:blip r:embed="rId3"/>
                <a:stretch>
                  <a:fillRect l="-961" t="-14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527049" y="6278558"/>
            <a:ext cx="10820400" cy="33125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dirty="0">
                <a:solidFill>
                  <a:schemeClr val="tx1"/>
                </a:solidFill>
              </a:rPr>
              <a:t>[1</a:t>
            </a:r>
            <a:r>
              <a:rPr lang="en-US" altLang="ja-JP" sz="1000" dirty="0">
                <a:solidFill>
                  <a:schemeClr val="tx1"/>
                </a:solidFill>
              </a:rPr>
              <a:t>] S. </a:t>
            </a:r>
            <a:r>
              <a:rPr lang="en-US" altLang="ja-JP" sz="1000" dirty="0" err="1">
                <a:solidFill>
                  <a:schemeClr val="tx1"/>
                </a:solidFill>
              </a:rPr>
              <a:t>Bellon</a:t>
            </a:r>
            <a:r>
              <a:rPr lang="en-US" altLang="ja-JP" sz="1000" dirty="0">
                <a:solidFill>
                  <a:schemeClr val="tx1"/>
                </a:solidFill>
              </a:rPr>
              <a:t>, R. </a:t>
            </a:r>
            <a:r>
              <a:rPr lang="en-US" altLang="ja-JP" sz="1000" dirty="0" err="1">
                <a:solidFill>
                  <a:schemeClr val="tx1"/>
                </a:solidFill>
              </a:rPr>
              <a:t>Koschke</a:t>
            </a:r>
            <a:r>
              <a:rPr lang="en-US" altLang="ja-JP" sz="1000" dirty="0">
                <a:solidFill>
                  <a:schemeClr val="tx1"/>
                </a:solidFill>
              </a:rPr>
              <a:t>, G. </a:t>
            </a:r>
            <a:r>
              <a:rPr lang="en-US" altLang="ja-JP" sz="1000" dirty="0" err="1">
                <a:solidFill>
                  <a:schemeClr val="tx1"/>
                </a:solidFill>
              </a:rPr>
              <a:t>Antoniol</a:t>
            </a:r>
            <a:r>
              <a:rPr lang="en-US" altLang="ja-JP" sz="1000" dirty="0">
                <a:solidFill>
                  <a:schemeClr val="tx1"/>
                </a:solidFill>
              </a:rPr>
              <a:t>, J. </a:t>
            </a:r>
            <a:r>
              <a:rPr lang="en-US" altLang="ja-JP" sz="1000" dirty="0" err="1">
                <a:solidFill>
                  <a:schemeClr val="tx1"/>
                </a:solidFill>
              </a:rPr>
              <a:t>Krinke</a:t>
            </a:r>
            <a:r>
              <a:rPr lang="en-US" altLang="ja-JP" sz="1000" dirty="0">
                <a:solidFill>
                  <a:schemeClr val="tx1"/>
                </a:solidFill>
              </a:rPr>
              <a:t>, and E. Merlo, ”Comparison and evaluation of clone detection tools,” Transactions on Software Engineering, vol. 33, No. 9, pp. 577-591, 2007.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A151B72-66CC-45FD-960D-69EF3ED3B9DA}"/>
              </a:ext>
            </a:extLst>
          </p:cNvPr>
          <p:cNvGrpSpPr/>
          <p:nvPr/>
        </p:nvGrpSpPr>
        <p:grpSpPr>
          <a:xfrm>
            <a:off x="1312800" y="3550416"/>
            <a:ext cx="3755555" cy="2758310"/>
            <a:chOff x="4177567" y="3550416"/>
            <a:chExt cx="3755555" cy="2758310"/>
          </a:xfrm>
        </p:grpSpPr>
        <p:sp>
          <p:nvSpPr>
            <p:cNvPr id="6" name="フローチャート: 磁気ディスク 5"/>
            <p:cNvSpPr/>
            <p:nvPr/>
          </p:nvSpPr>
          <p:spPr>
            <a:xfrm>
              <a:off x="6490233" y="4231001"/>
              <a:ext cx="1442889" cy="977945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800" dirty="0">
                  <a:solidFill>
                    <a:schemeClr val="tx1"/>
                  </a:solidFill>
                </a:rPr>
                <a:t>Mapping Result</a:t>
              </a:r>
              <a:endParaRPr kumimoji="1" lang="ja-JP" alt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7" name="右矢印 6"/>
            <p:cNvSpPr/>
            <p:nvPr/>
          </p:nvSpPr>
          <p:spPr>
            <a:xfrm rot="2700000">
              <a:off x="5560770" y="4192912"/>
              <a:ext cx="477153" cy="361909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b="1" i="1" dirty="0">
                <a:solidFill>
                  <a:schemeClr val="tx1"/>
                </a:solidFill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5145384" y="3550416"/>
              <a:ext cx="12185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dirty="0"/>
                <a:t>Map</a:t>
              </a:r>
              <a:br>
                <a:rPr kumimoji="1" lang="en-US" altLang="ja-JP" sz="1400" dirty="0"/>
              </a:br>
              <a:r>
                <a:rPr kumimoji="1" lang="en-US" altLang="ja-JP" sz="1400" dirty="0"/>
                <a:t>Clone Pairs</a:t>
              </a:r>
              <a:endParaRPr kumimoji="1" lang="ja-JP" altLang="en-US" sz="1400" dirty="0"/>
            </a:p>
          </p:txBody>
        </p:sp>
        <p:grpSp>
          <p:nvGrpSpPr>
            <p:cNvPr id="12" name="グループ化 11"/>
            <p:cNvGrpSpPr/>
            <p:nvPr/>
          </p:nvGrpSpPr>
          <p:grpSpPr>
            <a:xfrm>
              <a:off x="4179385" y="5065477"/>
              <a:ext cx="1218503" cy="1243249"/>
              <a:chOff x="3717088" y="529942"/>
              <a:chExt cx="1218503" cy="1243249"/>
            </a:xfrm>
          </p:grpSpPr>
          <p:sp>
            <p:nvSpPr>
              <p:cNvPr id="13" name="フローチャート: 書類 12"/>
              <p:cNvSpPr/>
              <p:nvPr/>
            </p:nvSpPr>
            <p:spPr>
              <a:xfrm>
                <a:off x="4044117" y="529942"/>
                <a:ext cx="560811" cy="715233"/>
              </a:xfrm>
              <a:prstGeom prst="flowChartDocumen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テキスト ボックス 13"/>
              <p:cNvSpPr txBox="1"/>
              <p:nvPr/>
            </p:nvSpPr>
            <p:spPr>
              <a:xfrm>
                <a:off x="3717088" y="1188416"/>
                <a:ext cx="121850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1600" dirty="0"/>
                  <a:t>Detection Result</a:t>
                </a:r>
                <a:endParaRPr kumimoji="1" lang="ja-JP" altLang="en-US" sz="1600" dirty="0"/>
              </a:p>
            </p:txBody>
          </p:sp>
        </p:grpSp>
        <p:sp>
          <p:nvSpPr>
            <p:cNvPr id="15" name="右矢印 14"/>
            <p:cNvSpPr/>
            <p:nvPr/>
          </p:nvSpPr>
          <p:spPr>
            <a:xfrm rot="-2700000">
              <a:off x="5560771" y="4920733"/>
              <a:ext cx="477153" cy="361909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050" b="1" i="1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5145384" y="5348042"/>
              <a:ext cx="12185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dirty="0"/>
                <a:t>Map</a:t>
              </a:r>
              <a:br>
                <a:rPr kumimoji="1" lang="en-US" altLang="ja-JP" sz="1400" dirty="0"/>
              </a:br>
              <a:r>
                <a:rPr kumimoji="1" lang="en-US" altLang="ja-JP" sz="1400" dirty="0"/>
                <a:t>Clone Pairs</a:t>
              </a:r>
              <a:endParaRPr kumimoji="1" lang="ja-JP" altLang="en-US" sz="1400" dirty="0"/>
            </a:p>
          </p:txBody>
        </p:sp>
        <p:grpSp>
          <p:nvGrpSpPr>
            <p:cNvPr id="17" name="グループ化 16"/>
            <p:cNvGrpSpPr/>
            <p:nvPr/>
          </p:nvGrpSpPr>
          <p:grpSpPr>
            <a:xfrm>
              <a:off x="4177567" y="3670064"/>
              <a:ext cx="1218503" cy="1243249"/>
              <a:chOff x="3717088" y="529942"/>
              <a:chExt cx="1218503" cy="1243249"/>
            </a:xfrm>
          </p:grpSpPr>
          <p:sp>
            <p:nvSpPr>
              <p:cNvPr id="18" name="フローチャート: 書類 17"/>
              <p:cNvSpPr/>
              <p:nvPr/>
            </p:nvSpPr>
            <p:spPr>
              <a:xfrm>
                <a:off x="4044117" y="529942"/>
                <a:ext cx="560811" cy="715233"/>
              </a:xfrm>
              <a:prstGeom prst="flowChartDocumen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テキスト ボックス 18"/>
              <p:cNvSpPr txBox="1"/>
              <p:nvPr/>
            </p:nvSpPr>
            <p:spPr>
              <a:xfrm>
                <a:off x="3717088" y="1188416"/>
                <a:ext cx="121850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1600" dirty="0"/>
                  <a:t>Detection Result</a:t>
                </a:r>
                <a:endParaRPr kumimoji="1" lang="ja-JP" altLang="en-US" sz="1600" dirty="0"/>
              </a:p>
            </p:txBody>
          </p:sp>
        </p:grp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7483DD3F-A063-4B1D-8801-89A7D4439367}"/>
              </a:ext>
            </a:extLst>
          </p:cNvPr>
          <p:cNvGrpSpPr/>
          <p:nvPr/>
        </p:nvGrpSpPr>
        <p:grpSpPr>
          <a:xfrm>
            <a:off x="6614362" y="3475816"/>
            <a:ext cx="4684371" cy="2800494"/>
            <a:chOff x="6374928" y="3516175"/>
            <a:chExt cx="4684371" cy="2800494"/>
          </a:xfrm>
        </p:grpSpPr>
        <p:sp>
          <p:nvSpPr>
            <p:cNvPr id="174" name="正方形/長方形 173">
              <a:extLst>
                <a:ext uri="{FF2B5EF4-FFF2-40B4-BE49-F238E27FC236}">
                  <a16:creationId xmlns:a16="http://schemas.microsoft.com/office/drawing/2014/main" id="{93D71C3C-79AF-46BE-8C87-203035DF5AB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76430" y="3891266"/>
              <a:ext cx="216000" cy="1296000"/>
            </a:xfrm>
            <a:prstGeom prst="rect">
              <a:avLst/>
            </a:prstGeom>
            <a:solidFill>
              <a:srgbClr val="CCEC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" name="正方形/長方形 174">
              <a:extLst>
                <a:ext uri="{FF2B5EF4-FFF2-40B4-BE49-F238E27FC236}">
                  <a16:creationId xmlns:a16="http://schemas.microsoft.com/office/drawing/2014/main" id="{0FE63334-3734-4AAF-9908-97C0923212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92430" y="4107266"/>
              <a:ext cx="216000" cy="1512000"/>
            </a:xfrm>
            <a:prstGeom prst="rect">
              <a:avLst/>
            </a:prstGeom>
            <a:solidFill>
              <a:srgbClr val="0099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正方形/長方形 175">
              <a:extLst>
                <a:ext uri="{FF2B5EF4-FFF2-40B4-BE49-F238E27FC236}">
                  <a16:creationId xmlns:a16="http://schemas.microsoft.com/office/drawing/2014/main" id="{57BF27D5-3B2F-4A66-AB6E-BFD4F2BD5E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07255" y="4107265"/>
              <a:ext cx="216000" cy="1295999"/>
            </a:xfrm>
            <a:prstGeom prst="rect">
              <a:avLst/>
            </a:prstGeom>
            <a:solidFill>
              <a:srgbClr val="CCEC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7" name="正方形/長方形 176">
              <a:extLst>
                <a:ext uri="{FF2B5EF4-FFF2-40B4-BE49-F238E27FC236}">
                  <a16:creationId xmlns:a16="http://schemas.microsoft.com/office/drawing/2014/main" id="{EDD9CCE4-E0C8-4163-8EBC-73EB60991D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23255" y="3891266"/>
              <a:ext cx="216000" cy="1728000"/>
            </a:xfrm>
            <a:prstGeom prst="rect">
              <a:avLst/>
            </a:prstGeom>
            <a:solidFill>
              <a:srgbClr val="0099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78" name="直線コネクタ 177">
              <a:extLst>
                <a:ext uri="{FF2B5EF4-FFF2-40B4-BE49-F238E27FC236}">
                  <a16:creationId xmlns:a16="http://schemas.microsoft.com/office/drawing/2014/main" id="{B60BE914-F0F7-4920-A828-2183080D990E}"/>
                </a:ext>
              </a:extLst>
            </p:cNvPr>
            <p:cNvCxnSpPr/>
            <p:nvPr/>
          </p:nvCxnSpPr>
          <p:spPr>
            <a:xfrm>
              <a:off x="6476430" y="4107265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コネクタ 178">
              <a:extLst>
                <a:ext uri="{FF2B5EF4-FFF2-40B4-BE49-F238E27FC236}">
                  <a16:creationId xmlns:a16="http://schemas.microsoft.com/office/drawing/2014/main" id="{89793F36-5DD9-4B88-AE18-A25F0F5FDD51}"/>
                </a:ext>
              </a:extLst>
            </p:cNvPr>
            <p:cNvCxnSpPr/>
            <p:nvPr/>
          </p:nvCxnSpPr>
          <p:spPr>
            <a:xfrm>
              <a:off x="6476430" y="4323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コネクタ 179">
              <a:extLst>
                <a:ext uri="{FF2B5EF4-FFF2-40B4-BE49-F238E27FC236}">
                  <a16:creationId xmlns:a16="http://schemas.microsoft.com/office/drawing/2014/main" id="{0E1449DA-3008-4C0D-B7F2-F3710234D1B5}"/>
                </a:ext>
              </a:extLst>
            </p:cNvPr>
            <p:cNvCxnSpPr/>
            <p:nvPr/>
          </p:nvCxnSpPr>
          <p:spPr>
            <a:xfrm>
              <a:off x="6476430" y="4539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コネクタ 180">
              <a:extLst>
                <a:ext uri="{FF2B5EF4-FFF2-40B4-BE49-F238E27FC236}">
                  <a16:creationId xmlns:a16="http://schemas.microsoft.com/office/drawing/2014/main" id="{AE1FB49E-0556-4569-ACDD-C8CD2B43FE57}"/>
                </a:ext>
              </a:extLst>
            </p:cNvPr>
            <p:cNvCxnSpPr/>
            <p:nvPr/>
          </p:nvCxnSpPr>
          <p:spPr>
            <a:xfrm>
              <a:off x="6476430" y="4755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コネクタ 181">
              <a:extLst>
                <a:ext uri="{FF2B5EF4-FFF2-40B4-BE49-F238E27FC236}">
                  <a16:creationId xmlns:a16="http://schemas.microsoft.com/office/drawing/2014/main" id="{B9BF3C5F-FB75-490F-B30C-FAFF1EDB0953}"/>
                </a:ext>
              </a:extLst>
            </p:cNvPr>
            <p:cNvCxnSpPr/>
            <p:nvPr/>
          </p:nvCxnSpPr>
          <p:spPr>
            <a:xfrm>
              <a:off x="6476430" y="4971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線コネクタ 182">
              <a:extLst>
                <a:ext uri="{FF2B5EF4-FFF2-40B4-BE49-F238E27FC236}">
                  <a16:creationId xmlns:a16="http://schemas.microsoft.com/office/drawing/2014/main" id="{518E4322-EEE4-4580-8309-26B277FE7566}"/>
                </a:ext>
              </a:extLst>
            </p:cNvPr>
            <p:cNvCxnSpPr/>
            <p:nvPr/>
          </p:nvCxnSpPr>
          <p:spPr>
            <a:xfrm>
              <a:off x="6692430" y="4323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線コネクタ 183">
              <a:extLst>
                <a:ext uri="{FF2B5EF4-FFF2-40B4-BE49-F238E27FC236}">
                  <a16:creationId xmlns:a16="http://schemas.microsoft.com/office/drawing/2014/main" id="{5FFA0C3C-1B61-4981-94D1-91B11A52690B}"/>
                </a:ext>
              </a:extLst>
            </p:cNvPr>
            <p:cNvCxnSpPr/>
            <p:nvPr/>
          </p:nvCxnSpPr>
          <p:spPr>
            <a:xfrm>
              <a:off x="6692430" y="4539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コネクタ 184">
              <a:extLst>
                <a:ext uri="{FF2B5EF4-FFF2-40B4-BE49-F238E27FC236}">
                  <a16:creationId xmlns:a16="http://schemas.microsoft.com/office/drawing/2014/main" id="{C9F3DCEA-3939-457B-8753-0ABDCB69A656}"/>
                </a:ext>
              </a:extLst>
            </p:cNvPr>
            <p:cNvCxnSpPr/>
            <p:nvPr/>
          </p:nvCxnSpPr>
          <p:spPr>
            <a:xfrm>
              <a:off x="6692430" y="4755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線コネクタ 185">
              <a:extLst>
                <a:ext uri="{FF2B5EF4-FFF2-40B4-BE49-F238E27FC236}">
                  <a16:creationId xmlns:a16="http://schemas.microsoft.com/office/drawing/2014/main" id="{3FEEEE14-304E-4E4C-BDE4-D06C05D22024}"/>
                </a:ext>
              </a:extLst>
            </p:cNvPr>
            <p:cNvCxnSpPr/>
            <p:nvPr/>
          </p:nvCxnSpPr>
          <p:spPr>
            <a:xfrm>
              <a:off x="6692430" y="4971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コネクタ 186">
              <a:extLst>
                <a:ext uri="{FF2B5EF4-FFF2-40B4-BE49-F238E27FC236}">
                  <a16:creationId xmlns:a16="http://schemas.microsoft.com/office/drawing/2014/main" id="{1D361CE5-75EA-4E08-813A-E1365A165B2F}"/>
                </a:ext>
              </a:extLst>
            </p:cNvPr>
            <p:cNvCxnSpPr/>
            <p:nvPr/>
          </p:nvCxnSpPr>
          <p:spPr>
            <a:xfrm>
              <a:off x="6692430" y="5187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線コネクタ 187">
              <a:extLst>
                <a:ext uri="{FF2B5EF4-FFF2-40B4-BE49-F238E27FC236}">
                  <a16:creationId xmlns:a16="http://schemas.microsoft.com/office/drawing/2014/main" id="{62FD08FB-4B3D-4B37-85DF-174CC4E87F94}"/>
                </a:ext>
              </a:extLst>
            </p:cNvPr>
            <p:cNvCxnSpPr/>
            <p:nvPr/>
          </p:nvCxnSpPr>
          <p:spPr>
            <a:xfrm>
              <a:off x="6692430" y="5403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線コネクタ 188">
              <a:extLst>
                <a:ext uri="{FF2B5EF4-FFF2-40B4-BE49-F238E27FC236}">
                  <a16:creationId xmlns:a16="http://schemas.microsoft.com/office/drawing/2014/main" id="{E5AF7931-07D8-42BF-A6D7-AFD1A07AF8F5}"/>
                </a:ext>
              </a:extLst>
            </p:cNvPr>
            <p:cNvCxnSpPr/>
            <p:nvPr/>
          </p:nvCxnSpPr>
          <p:spPr>
            <a:xfrm>
              <a:off x="7807255" y="4323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線コネクタ 189">
              <a:extLst>
                <a:ext uri="{FF2B5EF4-FFF2-40B4-BE49-F238E27FC236}">
                  <a16:creationId xmlns:a16="http://schemas.microsoft.com/office/drawing/2014/main" id="{BF95DEFF-48FF-4679-AD26-2F5BC90DA34F}"/>
                </a:ext>
              </a:extLst>
            </p:cNvPr>
            <p:cNvCxnSpPr/>
            <p:nvPr/>
          </p:nvCxnSpPr>
          <p:spPr>
            <a:xfrm>
              <a:off x="7807255" y="4539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線コネクタ 190">
              <a:extLst>
                <a:ext uri="{FF2B5EF4-FFF2-40B4-BE49-F238E27FC236}">
                  <a16:creationId xmlns:a16="http://schemas.microsoft.com/office/drawing/2014/main" id="{8DFD1708-EED2-4F2A-A269-8940732C011B}"/>
                </a:ext>
              </a:extLst>
            </p:cNvPr>
            <p:cNvCxnSpPr/>
            <p:nvPr/>
          </p:nvCxnSpPr>
          <p:spPr>
            <a:xfrm>
              <a:off x="7807255" y="4755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線コネクタ 191">
              <a:extLst>
                <a:ext uri="{FF2B5EF4-FFF2-40B4-BE49-F238E27FC236}">
                  <a16:creationId xmlns:a16="http://schemas.microsoft.com/office/drawing/2014/main" id="{3588854E-0A55-4256-8636-DD5D5F116EA0}"/>
                </a:ext>
              </a:extLst>
            </p:cNvPr>
            <p:cNvCxnSpPr/>
            <p:nvPr/>
          </p:nvCxnSpPr>
          <p:spPr>
            <a:xfrm>
              <a:off x="7807255" y="4971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コネクタ 192">
              <a:extLst>
                <a:ext uri="{FF2B5EF4-FFF2-40B4-BE49-F238E27FC236}">
                  <a16:creationId xmlns:a16="http://schemas.microsoft.com/office/drawing/2014/main" id="{8BDE52D6-621F-4676-AC26-D97364DA4E98}"/>
                </a:ext>
              </a:extLst>
            </p:cNvPr>
            <p:cNvCxnSpPr/>
            <p:nvPr/>
          </p:nvCxnSpPr>
          <p:spPr>
            <a:xfrm>
              <a:off x="7807255" y="5187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コネクタ 193">
              <a:extLst>
                <a:ext uri="{FF2B5EF4-FFF2-40B4-BE49-F238E27FC236}">
                  <a16:creationId xmlns:a16="http://schemas.microsoft.com/office/drawing/2014/main" id="{18538576-A432-4076-9983-E51A1A3D23AA}"/>
                </a:ext>
              </a:extLst>
            </p:cNvPr>
            <p:cNvCxnSpPr/>
            <p:nvPr/>
          </p:nvCxnSpPr>
          <p:spPr>
            <a:xfrm>
              <a:off x="8023255" y="4107265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>
              <a:extLst>
                <a:ext uri="{FF2B5EF4-FFF2-40B4-BE49-F238E27FC236}">
                  <a16:creationId xmlns:a16="http://schemas.microsoft.com/office/drawing/2014/main" id="{187FEAB8-B369-4005-BC5D-375707053706}"/>
                </a:ext>
              </a:extLst>
            </p:cNvPr>
            <p:cNvCxnSpPr/>
            <p:nvPr/>
          </p:nvCxnSpPr>
          <p:spPr>
            <a:xfrm>
              <a:off x="8023255" y="4323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線コネクタ 195">
              <a:extLst>
                <a:ext uri="{FF2B5EF4-FFF2-40B4-BE49-F238E27FC236}">
                  <a16:creationId xmlns:a16="http://schemas.microsoft.com/office/drawing/2014/main" id="{B93338AA-B177-47BA-B609-ACE7FAB58D36}"/>
                </a:ext>
              </a:extLst>
            </p:cNvPr>
            <p:cNvCxnSpPr/>
            <p:nvPr/>
          </p:nvCxnSpPr>
          <p:spPr>
            <a:xfrm>
              <a:off x="8023255" y="4539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>
              <a:extLst>
                <a:ext uri="{FF2B5EF4-FFF2-40B4-BE49-F238E27FC236}">
                  <a16:creationId xmlns:a16="http://schemas.microsoft.com/office/drawing/2014/main" id="{019DB30D-B97D-41DC-8740-771CCCFC4A5E}"/>
                </a:ext>
              </a:extLst>
            </p:cNvPr>
            <p:cNvCxnSpPr/>
            <p:nvPr/>
          </p:nvCxnSpPr>
          <p:spPr>
            <a:xfrm>
              <a:off x="8023255" y="4755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コネクタ 197">
              <a:extLst>
                <a:ext uri="{FF2B5EF4-FFF2-40B4-BE49-F238E27FC236}">
                  <a16:creationId xmlns:a16="http://schemas.microsoft.com/office/drawing/2014/main" id="{EFC3B700-2D4C-4A05-A8F1-FCC55EC11E50}"/>
                </a:ext>
              </a:extLst>
            </p:cNvPr>
            <p:cNvCxnSpPr/>
            <p:nvPr/>
          </p:nvCxnSpPr>
          <p:spPr>
            <a:xfrm>
              <a:off x="8023255" y="4971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線コネクタ 198">
              <a:extLst>
                <a:ext uri="{FF2B5EF4-FFF2-40B4-BE49-F238E27FC236}">
                  <a16:creationId xmlns:a16="http://schemas.microsoft.com/office/drawing/2014/main" id="{1E58CFC3-2561-427C-99C3-F29D09C92370}"/>
                </a:ext>
              </a:extLst>
            </p:cNvPr>
            <p:cNvCxnSpPr/>
            <p:nvPr/>
          </p:nvCxnSpPr>
          <p:spPr>
            <a:xfrm>
              <a:off x="8023255" y="5187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線コネクタ 199">
              <a:extLst>
                <a:ext uri="{FF2B5EF4-FFF2-40B4-BE49-F238E27FC236}">
                  <a16:creationId xmlns:a16="http://schemas.microsoft.com/office/drawing/2014/main" id="{39C51215-5255-4AC5-A423-40618E00663B}"/>
                </a:ext>
              </a:extLst>
            </p:cNvPr>
            <p:cNvCxnSpPr/>
            <p:nvPr/>
          </p:nvCxnSpPr>
          <p:spPr>
            <a:xfrm>
              <a:off x="8023255" y="5403266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コネクタ: カギ線 200">
              <a:extLst>
                <a:ext uri="{FF2B5EF4-FFF2-40B4-BE49-F238E27FC236}">
                  <a16:creationId xmlns:a16="http://schemas.microsoft.com/office/drawing/2014/main" id="{9262D214-9985-4CB7-8B14-3E56FDD5E64C}"/>
                </a:ext>
              </a:extLst>
            </p:cNvPr>
            <p:cNvCxnSpPr>
              <a:stCxn id="174" idx="0"/>
              <a:endCxn id="176" idx="0"/>
            </p:cNvCxnSpPr>
            <p:nvPr/>
          </p:nvCxnSpPr>
          <p:spPr>
            <a:xfrm rot="16200000" flipH="1">
              <a:off x="7141842" y="3333853"/>
              <a:ext cx="215999" cy="1330825"/>
            </a:xfrm>
            <a:prstGeom prst="bentConnector3">
              <a:avLst>
                <a:gd name="adj1" fmla="val -59532"/>
              </a:avLst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コネクタ: カギ線 201">
              <a:extLst>
                <a:ext uri="{FF2B5EF4-FFF2-40B4-BE49-F238E27FC236}">
                  <a16:creationId xmlns:a16="http://schemas.microsoft.com/office/drawing/2014/main" id="{4E25C247-186B-4DB9-8552-23589ACD7591}"/>
                </a:ext>
              </a:extLst>
            </p:cNvPr>
            <p:cNvCxnSpPr>
              <a:cxnSpLocks/>
              <a:stCxn id="175" idx="2"/>
              <a:endCxn id="177" idx="2"/>
            </p:cNvCxnSpPr>
            <p:nvPr/>
          </p:nvCxnSpPr>
          <p:spPr>
            <a:xfrm rot="16200000" flipH="1">
              <a:off x="7465842" y="4953853"/>
              <a:ext cx="12700" cy="1330825"/>
            </a:xfrm>
            <a:prstGeom prst="bentConnector3">
              <a:avLst>
                <a:gd name="adj1" fmla="val 1237480"/>
              </a:avLst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>
              <a:extLst>
                <a:ext uri="{FF2B5EF4-FFF2-40B4-BE49-F238E27FC236}">
                  <a16:creationId xmlns:a16="http://schemas.microsoft.com/office/drawing/2014/main" id="{BE725807-6F82-4E2E-8972-95E447C63E57}"/>
                </a:ext>
              </a:extLst>
            </p:cNvPr>
            <p:cNvCxnSpPr>
              <a:cxnSpLocks/>
              <a:stCxn id="205" idx="1"/>
            </p:cNvCxnSpPr>
            <p:nvPr/>
          </p:nvCxnSpPr>
          <p:spPr>
            <a:xfrm>
              <a:off x="6692430" y="3670064"/>
              <a:ext cx="0" cy="23748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>
              <a:extLst>
                <a:ext uri="{FF2B5EF4-FFF2-40B4-BE49-F238E27FC236}">
                  <a16:creationId xmlns:a16="http://schemas.microsoft.com/office/drawing/2014/main" id="{1C21B8C7-F1A3-4401-8CA3-26358D1DA2D4}"/>
                </a:ext>
              </a:extLst>
            </p:cNvPr>
            <p:cNvCxnSpPr>
              <a:cxnSpLocks/>
              <a:stCxn id="205" idx="3"/>
            </p:cNvCxnSpPr>
            <p:nvPr/>
          </p:nvCxnSpPr>
          <p:spPr>
            <a:xfrm>
              <a:off x="8023255" y="3670064"/>
              <a:ext cx="0" cy="23748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テキスト ボックス 204">
              <a:extLst>
                <a:ext uri="{FF2B5EF4-FFF2-40B4-BE49-F238E27FC236}">
                  <a16:creationId xmlns:a16="http://schemas.microsoft.com/office/drawing/2014/main" id="{DB1D69B3-106D-420D-99DA-499FF09DAA7E}"/>
                </a:ext>
              </a:extLst>
            </p:cNvPr>
            <p:cNvSpPr txBox="1"/>
            <p:nvPr/>
          </p:nvSpPr>
          <p:spPr>
            <a:xfrm>
              <a:off x="6692430" y="3516175"/>
              <a:ext cx="133082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400" b="1" dirty="0"/>
                <a:t>Clone Pair A</a:t>
              </a:r>
              <a:endParaRPr kumimoji="1" lang="ja-JP" altLang="en-US" sz="1400" b="1" dirty="0"/>
            </a:p>
          </p:txBody>
        </p:sp>
        <p:sp>
          <p:nvSpPr>
            <p:cNvPr id="206" name="テキスト ボックス 205">
              <a:extLst>
                <a:ext uri="{FF2B5EF4-FFF2-40B4-BE49-F238E27FC236}">
                  <a16:creationId xmlns:a16="http://schemas.microsoft.com/office/drawing/2014/main" id="{49305197-388A-4E52-BE71-62CD7AD0BC72}"/>
                </a:ext>
              </a:extLst>
            </p:cNvPr>
            <p:cNvSpPr txBox="1"/>
            <p:nvPr/>
          </p:nvSpPr>
          <p:spPr>
            <a:xfrm>
              <a:off x="6692430" y="5737135"/>
              <a:ext cx="133082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400" b="1" dirty="0"/>
                <a:t>Clone Pair B</a:t>
              </a:r>
              <a:endParaRPr kumimoji="1" lang="ja-JP" altLang="en-US" sz="1400" b="1" dirty="0"/>
            </a:p>
          </p:txBody>
        </p:sp>
        <p:sp>
          <p:nvSpPr>
            <p:cNvPr id="207" name="テキスト ボックス 206">
              <a:extLst>
                <a:ext uri="{FF2B5EF4-FFF2-40B4-BE49-F238E27FC236}">
                  <a16:creationId xmlns:a16="http://schemas.microsoft.com/office/drawing/2014/main" id="{8D1110FE-6FCD-481B-8618-431042E0AA8C}"/>
                </a:ext>
              </a:extLst>
            </p:cNvPr>
            <p:cNvSpPr txBox="1"/>
            <p:nvPr/>
          </p:nvSpPr>
          <p:spPr>
            <a:xfrm>
              <a:off x="6374928" y="6008892"/>
              <a:ext cx="62993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400" b="1" dirty="0"/>
                <a:t>File1</a:t>
              </a:r>
              <a:endParaRPr kumimoji="1" lang="ja-JP" altLang="en-US" sz="1400" b="1" dirty="0"/>
            </a:p>
          </p:txBody>
        </p:sp>
        <p:sp>
          <p:nvSpPr>
            <p:cNvPr id="208" name="テキスト ボックス 207">
              <a:extLst>
                <a:ext uri="{FF2B5EF4-FFF2-40B4-BE49-F238E27FC236}">
                  <a16:creationId xmlns:a16="http://schemas.microsoft.com/office/drawing/2014/main" id="{CCBDBFAB-8063-4866-AFEE-ABDE165A8BF0}"/>
                </a:ext>
              </a:extLst>
            </p:cNvPr>
            <p:cNvSpPr txBox="1"/>
            <p:nvPr/>
          </p:nvSpPr>
          <p:spPr>
            <a:xfrm>
              <a:off x="7662171" y="6008892"/>
              <a:ext cx="7188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400" b="1" dirty="0"/>
                <a:t>File2</a:t>
              </a:r>
              <a:endParaRPr kumimoji="1" lang="ja-JP" altLang="en-US" sz="1400" b="1" dirty="0"/>
            </a:p>
          </p:txBody>
        </p:sp>
        <p:sp>
          <p:nvSpPr>
            <p:cNvPr id="209" name="矢印: 右 208">
              <a:extLst>
                <a:ext uri="{FF2B5EF4-FFF2-40B4-BE49-F238E27FC236}">
                  <a16:creationId xmlns:a16="http://schemas.microsoft.com/office/drawing/2014/main" id="{DF29821D-7F28-46C9-BB00-14C07451DC99}"/>
                </a:ext>
              </a:extLst>
            </p:cNvPr>
            <p:cNvSpPr/>
            <p:nvPr/>
          </p:nvSpPr>
          <p:spPr>
            <a:xfrm>
              <a:off x="8610465" y="4563388"/>
              <a:ext cx="371475" cy="431996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0" name="テキスト ボックス 209">
                  <a:extLst>
                    <a:ext uri="{FF2B5EF4-FFF2-40B4-BE49-F238E27FC236}">
                      <a16:creationId xmlns:a16="http://schemas.microsoft.com/office/drawing/2014/main" id="{A20069E0-CC6E-4F29-8E56-1ED87A043AA2}"/>
                    </a:ext>
                  </a:extLst>
                </p:cNvPr>
                <p:cNvSpPr txBox="1"/>
                <p:nvPr/>
              </p:nvSpPr>
              <p:spPr>
                <a:xfrm>
                  <a:off x="8805639" y="4218564"/>
                  <a:ext cx="2253660" cy="11442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ja-JP" sz="1800" b="0" i="1" smtClean="0">
                            <a:latin typeface="Cambria Math" panose="02040503050406030204" pitchFamily="18" charset="0"/>
                          </a:rPr>
                          <m:t>𝑜𝑘</m:t>
                        </m:r>
                        <m:d>
                          <m:dPr>
                            <m:ctrlP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a:rPr kumimoji="1" lang="en-US" altLang="ja-JP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kumimoji="1" lang="en-US" altLang="ja-JP" sz="1800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ja-JP" sz="1800" b="0" i="1" smtClean="0">
                            <a:latin typeface="Cambria Math" panose="02040503050406030204" pitchFamily="18" charset="0"/>
                          </a:rPr>
                          <m:t>𝑔𝑜𝑜𝑑</m:t>
                        </m:r>
                        <m:d>
                          <m:dPr>
                            <m:ctrlP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a:rPr kumimoji="1" lang="en-US" altLang="ja-JP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kumimoji="1" lang="en-US" altLang="ja-JP" sz="18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kumimoji="1" lang="ja-JP" altLang="en-US" sz="1800" dirty="0"/>
                </a:p>
              </p:txBody>
            </p:sp>
          </mc:Choice>
          <mc:Fallback xmlns="">
            <p:sp>
              <p:nvSpPr>
                <p:cNvPr id="210" name="テキスト ボックス 209">
                  <a:extLst>
                    <a:ext uri="{FF2B5EF4-FFF2-40B4-BE49-F238E27FC236}">
                      <a16:creationId xmlns:a16="http://schemas.microsoft.com/office/drawing/2014/main" id="{A20069E0-CC6E-4F29-8E56-1ED87A043A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05639" y="4218564"/>
                  <a:ext cx="2253660" cy="114428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784822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7396716" y="2183219"/>
            <a:ext cx="3859618" cy="12192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 B: Algorithm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0754" y="1600202"/>
            <a:ext cx="6726866" cy="94214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sz="2400" dirty="0"/>
              <a:t>Calculate ok-value and good-value </a:t>
            </a:r>
            <a:br>
              <a:rPr kumimoji="1" lang="en-US" altLang="ja-JP" sz="2400" dirty="0"/>
            </a:br>
            <a:r>
              <a:rPr kumimoji="1" lang="en-US" altLang="ja-JP" sz="2400" dirty="0"/>
              <a:t>between all possible combinations.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楕円 4"/>
              <p:cNvSpPr/>
              <p:nvPr/>
            </p:nvSpPr>
            <p:spPr>
              <a:xfrm>
                <a:off x="7618517" y="2402703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楕円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517" y="2402703"/>
                <a:ext cx="808075" cy="80807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楕円 5"/>
              <p:cNvSpPr/>
              <p:nvPr/>
            </p:nvSpPr>
            <p:spPr>
              <a:xfrm>
                <a:off x="10217889" y="2406502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楕円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7889" y="2406502"/>
                <a:ext cx="808075" cy="80807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楕円 6"/>
              <p:cNvSpPr/>
              <p:nvPr/>
            </p:nvSpPr>
            <p:spPr>
              <a:xfrm>
                <a:off x="7618517" y="4522126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楕円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517" y="4522126"/>
                <a:ext cx="808075" cy="808075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楕円 7"/>
              <p:cNvSpPr/>
              <p:nvPr/>
            </p:nvSpPr>
            <p:spPr>
              <a:xfrm>
                <a:off x="10211418" y="4522125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楕円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1418" y="4522125"/>
                <a:ext cx="808075" cy="808075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8609753" y="1838129"/>
                <a:ext cx="1545235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𝑟𝑒𝑠𝑢𝑙</m:t>
                      </m:r>
                      <m:sSub>
                        <m:sSub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9753" y="1838129"/>
                <a:ext cx="1545235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正方形/長方形 10"/>
          <p:cNvSpPr/>
          <p:nvPr/>
        </p:nvSpPr>
        <p:spPr>
          <a:xfrm>
            <a:off x="7396715" y="4338084"/>
            <a:ext cx="3859619" cy="12192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/>
              <p:cNvSpPr txBox="1"/>
              <p:nvPr/>
            </p:nvSpPr>
            <p:spPr>
              <a:xfrm>
                <a:off x="8609753" y="5212194"/>
                <a:ext cx="1545235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𝑟𝑒𝑠𝑢𝑙</m:t>
                      </m:r>
                      <m:sSub>
                        <m:sSub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12" name="テキスト ボックス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9753" y="5212194"/>
                <a:ext cx="1545235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直線コネクタ 13"/>
          <p:cNvCxnSpPr>
            <a:stCxn id="5" idx="4"/>
            <a:endCxn id="7" idx="0"/>
          </p:cNvCxnSpPr>
          <p:nvPr/>
        </p:nvCxnSpPr>
        <p:spPr>
          <a:xfrm>
            <a:off x="8022555" y="3210778"/>
            <a:ext cx="0" cy="131134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/>
          <p:cNvCxnSpPr>
            <a:stCxn id="5" idx="5"/>
            <a:endCxn id="8" idx="1"/>
          </p:cNvCxnSpPr>
          <p:nvPr/>
        </p:nvCxnSpPr>
        <p:spPr>
          <a:xfrm>
            <a:off x="8308252" y="3092438"/>
            <a:ext cx="2021506" cy="154802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stCxn id="7" idx="7"/>
            <a:endCxn id="6" idx="3"/>
          </p:cNvCxnSpPr>
          <p:nvPr/>
        </p:nvCxnSpPr>
        <p:spPr>
          <a:xfrm flipV="1">
            <a:off x="8308252" y="3096237"/>
            <a:ext cx="2027977" cy="15442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stCxn id="6" idx="4"/>
            <a:endCxn id="8" idx="0"/>
          </p:cNvCxnSpPr>
          <p:nvPr/>
        </p:nvCxnSpPr>
        <p:spPr>
          <a:xfrm flipH="1">
            <a:off x="10615456" y="3214577"/>
            <a:ext cx="6471" cy="130754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テキスト ボックス 30"/>
              <p:cNvSpPr txBox="1"/>
              <p:nvPr/>
            </p:nvSpPr>
            <p:spPr>
              <a:xfrm>
                <a:off x="8381546" y="2431268"/>
                <a:ext cx="183634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ja-JP" altLang="en-US" dirty="0"/>
                  <a:t> </a:t>
                </a:r>
                <a:endParaRPr kumimoji="1" lang="en-US" altLang="ja-JP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=0.6</m:t>
                    </m:r>
                  </m:oMath>
                </a14:m>
                <a:r>
                  <a:rPr kumimoji="1" lang="en-US" altLang="ja-JP" b="0" dirty="0"/>
                  <a:t> </a:t>
                </a:r>
              </a:p>
            </p:txBody>
          </p:sp>
        </mc:Choice>
        <mc:Fallback xmlns="">
          <p:sp>
            <p:nvSpPr>
              <p:cNvPr id="31" name="テキスト ボックス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546" y="2431268"/>
                <a:ext cx="1836343" cy="830997"/>
              </a:xfrm>
              <a:prstGeom prst="rect">
                <a:avLst/>
              </a:prstGeom>
              <a:blipFill>
                <a:blip r:embed="rId9"/>
                <a:stretch>
                  <a:fillRect l="-29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テキスト ボックス 31"/>
              <p:cNvSpPr txBox="1"/>
              <p:nvPr/>
            </p:nvSpPr>
            <p:spPr>
              <a:xfrm>
                <a:off x="8364682" y="4445881"/>
                <a:ext cx="179030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kumimoji="1" lang="en-US" altLang="ja-JP" b="0" i="1" dirty="0">
                    <a:latin typeface="Cambria Math" panose="020405030504060302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r>
                  <a:rPr kumimoji="1" lang="ja-JP" altLang="en-US" dirty="0"/>
                  <a:t> </a:t>
                </a:r>
              </a:p>
            </p:txBody>
          </p:sp>
        </mc:Choice>
        <mc:Fallback xmlns="">
          <p:sp>
            <p:nvSpPr>
              <p:cNvPr id="32" name="テキスト ボックス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4682" y="4445881"/>
                <a:ext cx="1790306" cy="830997"/>
              </a:xfrm>
              <a:prstGeom prst="rect">
                <a:avLst/>
              </a:prstGeom>
              <a:blipFill>
                <a:blip r:embed="rId10"/>
                <a:stretch>
                  <a:fillRect l="-272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テキスト ボックス 32"/>
              <p:cNvSpPr txBox="1"/>
              <p:nvPr/>
            </p:nvSpPr>
            <p:spPr>
              <a:xfrm>
                <a:off x="6130854" y="3447683"/>
                <a:ext cx="18288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endParaRPr kumimoji="1" lang="en-US" altLang="ja-JP" b="0" dirty="0"/>
              </a:p>
              <a:p>
                <a:pPr algn="r"/>
                <a:r>
                  <a:rPr kumimoji="1" lang="en-US" altLang="ja-JP" b="0" dirty="0"/>
                  <a:t>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endParaRPr kumimoji="1" lang="en-US" altLang="ja-JP" b="0" dirty="0"/>
              </a:p>
            </p:txBody>
          </p:sp>
        </mc:Choice>
        <mc:Fallback xmlns="">
          <p:sp>
            <p:nvSpPr>
              <p:cNvPr id="33" name="テキスト ボックス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854" y="3447683"/>
                <a:ext cx="1828800" cy="830997"/>
              </a:xfrm>
              <a:prstGeom prst="rect">
                <a:avLst/>
              </a:prstGeom>
              <a:blipFill>
                <a:blip r:embed="rId11"/>
                <a:stretch>
                  <a:fillRect r="-1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テキスト ボックス 33"/>
              <p:cNvSpPr txBox="1"/>
              <p:nvPr/>
            </p:nvSpPr>
            <p:spPr>
              <a:xfrm>
                <a:off x="10473863" y="3454752"/>
                <a:ext cx="184467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lang="ja-JP" altLang="en-US" dirty="0"/>
                  <a:t> </a:t>
                </a:r>
                <a:endParaRPr kumimoji="1" lang="en-US" altLang="ja-JP" b="0" dirty="0"/>
              </a:p>
              <a:p>
                <a:r>
                  <a:rPr kumimoji="1" lang="en-US" altLang="ja-JP" b="0" dirty="0"/>
                  <a:t>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kumimoji="1" lang="en-US" altLang="ja-JP" b="0" dirty="0"/>
                  <a:t> </a:t>
                </a:r>
              </a:p>
            </p:txBody>
          </p:sp>
        </mc:Choice>
        <mc:Fallback xmlns="">
          <p:sp>
            <p:nvSpPr>
              <p:cNvPr id="34" name="テキスト ボックス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3863" y="3454752"/>
                <a:ext cx="1844675" cy="83099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コンテンツ プレースホルダー 2">
            <a:extLst>
              <a:ext uri="{FF2B5EF4-FFF2-40B4-BE49-F238E27FC236}">
                <a16:creationId xmlns:a16="http://schemas.microsoft.com/office/drawing/2014/main" id="{683F7DA6-23F1-4121-89DF-7F11A306DE19}"/>
              </a:ext>
            </a:extLst>
          </p:cNvPr>
          <p:cNvSpPr txBox="1">
            <a:spLocks/>
          </p:cNvSpPr>
          <p:nvPr/>
        </p:nvSpPr>
        <p:spPr bwMode="auto">
          <a:xfrm>
            <a:off x="183525" y="2515221"/>
            <a:ext cx="6726866" cy="13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Font typeface="+mj-lt"/>
              <a:buAutoNum type="arabicPeriod" startAt="2"/>
            </a:pPr>
            <a:r>
              <a:rPr lang="en-US" altLang="ja-JP" sz="2400" kern="0" dirty="0">
                <a:solidFill>
                  <a:schemeClr val="bg1">
                    <a:lumMod val="50000"/>
                  </a:schemeClr>
                </a:solidFill>
              </a:rPr>
              <a:t>Remove combinations with ok-value or</a:t>
            </a:r>
            <a:br>
              <a:rPr lang="en-US" altLang="ja-JP" sz="2400" kern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altLang="ja-JP" sz="2400" kern="0" dirty="0">
                <a:solidFill>
                  <a:schemeClr val="bg1">
                    <a:lumMod val="50000"/>
                  </a:schemeClr>
                </a:solidFill>
              </a:rPr>
              <a:t>good-value lower than the threshold </a:t>
            </a:r>
            <a:r>
              <a:rPr lang="en-US" altLang="ja-JP" sz="2400" i="1" kern="0" dirty="0">
                <a:solidFill>
                  <a:schemeClr val="bg1">
                    <a:lumMod val="50000"/>
                  </a:schemeClr>
                </a:solidFill>
              </a:rPr>
              <a:t>t.</a:t>
            </a:r>
            <a:br>
              <a:rPr lang="en-US" altLang="ja-JP" sz="2400" i="1" kern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altLang="ja-JP" sz="2400" kern="0" dirty="0">
                <a:solidFill>
                  <a:schemeClr val="bg1">
                    <a:lumMod val="50000"/>
                  </a:schemeClr>
                </a:solidFill>
              </a:rPr>
              <a:t>(We used 0.7 as </a:t>
            </a:r>
            <a:r>
              <a:rPr lang="en-US" altLang="ja-JP" sz="2400" i="1" kern="0" dirty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altLang="ja-JP" sz="2400" kern="0" dirty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altLang="ja-JP" sz="2000" kern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7" name="コンテンツ プレースホルダー 2">
            <a:extLst>
              <a:ext uri="{FF2B5EF4-FFF2-40B4-BE49-F238E27FC236}">
                <a16:creationId xmlns:a16="http://schemas.microsoft.com/office/drawing/2014/main" id="{592E346C-BD27-43AC-9FB3-D95B46F3465A}"/>
              </a:ext>
            </a:extLst>
          </p:cNvPr>
          <p:cNvSpPr txBox="1">
            <a:spLocks/>
          </p:cNvSpPr>
          <p:nvPr/>
        </p:nvSpPr>
        <p:spPr bwMode="auto">
          <a:xfrm>
            <a:off x="180754" y="3999674"/>
            <a:ext cx="672686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en-US" altLang="ja-JP" sz="2400" kern="0" dirty="0">
                <a:solidFill>
                  <a:schemeClr val="bg1">
                    <a:lumMod val="50000"/>
                  </a:schemeClr>
                </a:solidFill>
              </a:rPr>
              <a:t>Map </a:t>
            </a:r>
            <a:r>
              <a:rPr lang="en-US" altLang="ja-JP" sz="2400" u="sng" kern="0" dirty="0">
                <a:solidFill>
                  <a:schemeClr val="bg1">
                    <a:lumMod val="50000"/>
                  </a:schemeClr>
                </a:solidFill>
              </a:rPr>
              <a:t>similar</a:t>
            </a:r>
            <a:r>
              <a:rPr lang="en-US" altLang="ja-JP" sz="2400" kern="0" dirty="0">
                <a:solidFill>
                  <a:schemeClr val="bg1">
                    <a:lumMod val="50000"/>
                  </a:schemeClr>
                </a:solidFill>
              </a:rPr>
              <a:t> clone pairs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  <a:t>The combination with the highest good-value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  <a:t>If there are some combinations with the same </a:t>
            </a:r>
            <a:b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  <a:t>highest good-value, the combination with the </a:t>
            </a:r>
            <a:b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  <a:t>highest ok-value is selected.</a:t>
            </a:r>
          </a:p>
        </p:txBody>
      </p:sp>
    </p:spTree>
    <p:extLst>
      <p:ext uri="{BB962C8B-B14F-4D97-AF65-F5344CB8AC3E}">
        <p14:creationId xmlns:p14="http://schemas.microsoft.com/office/powerpoint/2010/main" val="368054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24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7396716" y="2183219"/>
            <a:ext cx="3859618" cy="12192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 B: Algorithm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0754" y="1600202"/>
            <a:ext cx="6726866" cy="94214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sz="2400" dirty="0"/>
              <a:t>Calculate ok-value and good-value </a:t>
            </a:r>
            <a:br>
              <a:rPr kumimoji="1" lang="en-US" altLang="ja-JP" sz="2400" dirty="0"/>
            </a:br>
            <a:r>
              <a:rPr kumimoji="1" lang="en-US" altLang="ja-JP" sz="2400" dirty="0"/>
              <a:t>between all possible combinations.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9</a:t>
            </a:fld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楕円 4"/>
              <p:cNvSpPr/>
              <p:nvPr/>
            </p:nvSpPr>
            <p:spPr>
              <a:xfrm>
                <a:off x="7618517" y="2402703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楕円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517" y="2402703"/>
                <a:ext cx="808075" cy="80807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楕円 5"/>
              <p:cNvSpPr/>
              <p:nvPr/>
            </p:nvSpPr>
            <p:spPr>
              <a:xfrm>
                <a:off x="10217889" y="2406502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楕円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7889" y="2406502"/>
                <a:ext cx="808075" cy="80807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楕円 6"/>
              <p:cNvSpPr/>
              <p:nvPr/>
            </p:nvSpPr>
            <p:spPr>
              <a:xfrm>
                <a:off x="7618517" y="4522126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楕円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517" y="4522126"/>
                <a:ext cx="808075" cy="808075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楕円 7"/>
              <p:cNvSpPr/>
              <p:nvPr/>
            </p:nvSpPr>
            <p:spPr>
              <a:xfrm>
                <a:off x="10211418" y="4522125"/>
                <a:ext cx="808075" cy="8080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楕円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1418" y="4522125"/>
                <a:ext cx="808075" cy="808075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8609753" y="1838129"/>
                <a:ext cx="1545235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𝑟𝑒𝑠𝑢𝑙</m:t>
                      </m:r>
                      <m:sSub>
                        <m:sSub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9753" y="1838129"/>
                <a:ext cx="1545235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正方形/長方形 10"/>
          <p:cNvSpPr/>
          <p:nvPr/>
        </p:nvSpPr>
        <p:spPr>
          <a:xfrm>
            <a:off x="7396715" y="4338084"/>
            <a:ext cx="3859619" cy="12192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/>
              <p:cNvSpPr txBox="1"/>
              <p:nvPr/>
            </p:nvSpPr>
            <p:spPr>
              <a:xfrm>
                <a:off x="8609753" y="5212194"/>
                <a:ext cx="1545235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𝑟𝑒𝑠𝑢𝑙</m:t>
                      </m:r>
                      <m:sSub>
                        <m:sSub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12" name="テキスト ボックス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9753" y="5212194"/>
                <a:ext cx="1545235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直線コネクタ 13"/>
          <p:cNvCxnSpPr>
            <a:stCxn id="5" idx="4"/>
            <a:endCxn id="7" idx="0"/>
          </p:cNvCxnSpPr>
          <p:nvPr/>
        </p:nvCxnSpPr>
        <p:spPr>
          <a:xfrm>
            <a:off x="8022555" y="3210778"/>
            <a:ext cx="0" cy="131134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/>
          <p:cNvCxnSpPr>
            <a:stCxn id="5" idx="5"/>
            <a:endCxn id="8" idx="1"/>
          </p:cNvCxnSpPr>
          <p:nvPr/>
        </p:nvCxnSpPr>
        <p:spPr>
          <a:xfrm>
            <a:off x="8308252" y="3092438"/>
            <a:ext cx="2021506" cy="154802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stCxn id="7" idx="7"/>
            <a:endCxn id="6" idx="3"/>
          </p:cNvCxnSpPr>
          <p:nvPr/>
        </p:nvCxnSpPr>
        <p:spPr>
          <a:xfrm flipV="1">
            <a:off x="8308252" y="3096237"/>
            <a:ext cx="2027977" cy="15442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stCxn id="6" idx="4"/>
            <a:endCxn id="8" idx="0"/>
          </p:cNvCxnSpPr>
          <p:nvPr/>
        </p:nvCxnSpPr>
        <p:spPr>
          <a:xfrm flipH="1">
            <a:off x="10615456" y="3214577"/>
            <a:ext cx="6471" cy="130754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テキスト ボックス 30"/>
              <p:cNvSpPr txBox="1"/>
              <p:nvPr/>
            </p:nvSpPr>
            <p:spPr>
              <a:xfrm>
                <a:off x="8381546" y="2431268"/>
                <a:ext cx="183634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ja-JP" altLang="en-US" dirty="0"/>
                  <a:t> </a:t>
                </a:r>
                <a:endParaRPr kumimoji="1" lang="en-US" altLang="ja-JP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=0.6</m:t>
                    </m:r>
                  </m:oMath>
                </a14:m>
                <a:r>
                  <a:rPr kumimoji="1" lang="en-US" altLang="ja-JP" b="0" dirty="0"/>
                  <a:t> </a:t>
                </a:r>
              </a:p>
            </p:txBody>
          </p:sp>
        </mc:Choice>
        <mc:Fallback xmlns="">
          <p:sp>
            <p:nvSpPr>
              <p:cNvPr id="31" name="テキスト ボックス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546" y="2431268"/>
                <a:ext cx="1836343" cy="830997"/>
              </a:xfrm>
              <a:prstGeom prst="rect">
                <a:avLst/>
              </a:prstGeom>
              <a:blipFill>
                <a:blip r:embed="rId9"/>
                <a:stretch>
                  <a:fillRect l="-29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テキスト ボックス 31"/>
              <p:cNvSpPr txBox="1"/>
              <p:nvPr/>
            </p:nvSpPr>
            <p:spPr>
              <a:xfrm>
                <a:off x="8364682" y="4445881"/>
                <a:ext cx="179030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kumimoji="1" lang="en-US" altLang="ja-JP" b="0" i="1" dirty="0">
                    <a:latin typeface="Cambria Math" panose="020405030504060302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r>
                  <a:rPr kumimoji="1" lang="ja-JP" altLang="en-US" dirty="0"/>
                  <a:t> </a:t>
                </a:r>
              </a:p>
            </p:txBody>
          </p:sp>
        </mc:Choice>
        <mc:Fallback xmlns="">
          <p:sp>
            <p:nvSpPr>
              <p:cNvPr id="32" name="テキスト ボックス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4682" y="4445881"/>
                <a:ext cx="1790306" cy="830997"/>
              </a:xfrm>
              <a:prstGeom prst="rect">
                <a:avLst/>
              </a:prstGeom>
              <a:blipFill>
                <a:blip r:embed="rId10"/>
                <a:stretch>
                  <a:fillRect l="-272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テキスト ボックス 32"/>
              <p:cNvSpPr txBox="1"/>
              <p:nvPr/>
            </p:nvSpPr>
            <p:spPr>
              <a:xfrm>
                <a:off x="6130854" y="3447683"/>
                <a:ext cx="18288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endParaRPr kumimoji="1" lang="en-US" altLang="ja-JP" b="0" dirty="0"/>
              </a:p>
              <a:p>
                <a:pPr algn="r"/>
                <a:r>
                  <a:rPr kumimoji="1" lang="en-US" altLang="ja-JP" b="0" dirty="0"/>
                  <a:t>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endParaRPr kumimoji="1" lang="en-US" altLang="ja-JP" b="0" dirty="0"/>
              </a:p>
            </p:txBody>
          </p:sp>
        </mc:Choice>
        <mc:Fallback xmlns="">
          <p:sp>
            <p:nvSpPr>
              <p:cNvPr id="33" name="テキスト ボックス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854" y="3447683"/>
                <a:ext cx="1828800" cy="830997"/>
              </a:xfrm>
              <a:prstGeom prst="rect">
                <a:avLst/>
              </a:prstGeom>
              <a:blipFill>
                <a:blip r:embed="rId11"/>
                <a:stretch>
                  <a:fillRect r="-1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テキスト ボックス 33"/>
              <p:cNvSpPr txBox="1"/>
              <p:nvPr/>
            </p:nvSpPr>
            <p:spPr>
              <a:xfrm>
                <a:off x="10473863" y="3454752"/>
                <a:ext cx="184467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𝑔𝑜𝑜𝑑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lang="ja-JP" altLang="en-US" dirty="0"/>
                  <a:t> </a:t>
                </a:r>
                <a:endParaRPr kumimoji="1" lang="en-US" altLang="ja-JP" b="0" dirty="0"/>
              </a:p>
              <a:p>
                <a:r>
                  <a:rPr kumimoji="1" lang="en-US" altLang="ja-JP" b="0" dirty="0"/>
                  <a:t>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𝑜𝑘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kumimoji="1" lang="en-US" altLang="ja-JP" b="0" dirty="0"/>
                  <a:t> </a:t>
                </a:r>
              </a:p>
            </p:txBody>
          </p:sp>
        </mc:Choice>
        <mc:Fallback xmlns="">
          <p:sp>
            <p:nvSpPr>
              <p:cNvPr id="34" name="テキスト ボックス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3863" y="3454752"/>
                <a:ext cx="1844675" cy="83099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コンテンツ プレースホルダー 2">
            <a:extLst>
              <a:ext uri="{FF2B5EF4-FFF2-40B4-BE49-F238E27FC236}">
                <a16:creationId xmlns:a16="http://schemas.microsoft.com/office/drawing/2014/main" id="{683F7DA6-23F1-4121-89DF-7F11A306DE19}"/>
              </a:ext>
            </a:extLst>
          </p:cNvPr>
          <p:cNvSpPr txBox="1">
            <a:spLocks/>
          </p:cNvSpPr>
          <p:nvPr/>
        </p:nvSpPr>
        <p:spPr bwMode="auto">
          <a:xfrm>
            <a:off x="183525" y="2515221"/>
            <a:ext cx="6726866" cy="13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Font typeface="+mj-lt"/>
              <a:buAutoNum type="arabicPeriod" startAt="2"/>
            </a:pPr>
            <a:r>
              <a:rPr lang="en-US" altLang="ja-JP" sz="2400" kern="0" dirty="0"/>
              <a:t>Remove combinations with ok-value or</a:t>
            </a:r>
            <a:br>
              <a:rPr lang="en-US" altLang="ja-JP" sz="2400" kern="0" dirty="0"/>
            </a:br>
            <a:r>
              <a:rPr lang="en-US" altLang="ja-JP" sz="2400" kern="0" dirty="0"/>
              <a:t>good-value lower than the threshold </a:t>
            </a:r>
            <a:r>
              <a:rPr lang="en-US" altLang="ja-JP" sz="2400" i="1" kern="0" dirty="0"/>
              <a:t>t.</a:t>
            </a:r>
            <a:br>
              <a:rPr lang="en-US" altLang="ja-JP" sz="2400" i="1" kern="0" dirty="0"/>
            </a:br>
            <a:r>
              <a:rPr lang="en-US" altLang="ja-JP" sz="2400" kern="0" dirty="0"/>
              <a:t>(We used 0.7 as </a:t>
            </a:r>
            <a:r>
              <a:rPr lang="en-US" altLang="ja-JP" sz="2400" i="1" kern="0" dirty="0"/>
              <a:t>t</a:t>
            </a:r>
            <a:r>
              <a:rPr lang="en-US" altLang="ja-JP" sz="2400" kern="0" dirty="0"/>
              <a:t>)</a:t>
            </a:r>
            <a:endParaRPr lang="en-US" altLang="ja-JP" sz="2000" kern="0" dirty="0"/>
          </a:p>
        </p:txBody>
      </p:sp>
      <p:sp>
        <p:nvSpPr>
          <p:cNvPr id="27" name="コンテンツ プレースホルダー 2">
            <a:extLst>
              <a:ext uri="{FF2B5EF4-FFF2-40B4-BE49-F238E27FC236}">
                <a16:creationId xmlns:a16="http://schemas.microsoft.com/office/drawing/2014/main" id="{592E346C-BD27-43AC-9FB3-D95B46F3465A}"/>
              </a:ext>
            </a:extLst>
          </p:cNvPr>
          <p:cNvSpPr txBox="1">
            <a:spLocks/>
          </p:cNvSpPr>
          <p:nvPr/>
        </p:nvSpPr>
        <p:spPr bwMode="auto">
          <a:xfrm>
            <a:off x="180754" y="3999674"/>
            <a:ext cx="672686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en-US" altLang="ja-JP" sz="2400" kern="0" dirty="0">
                <a:solidFill>
                  <a:schemeClr val="bg1">
                    <a:lumMod val="50000"/>
                  </a:schemeClr>
                </a:solidFill>
              </a:rPr>
              <a:t>Map </a:t>
            </a:r>
            <a:r>
              <a:rPr lang="en-US" altLang="ja-JP" sz="2400" u="sng" kern="0" dirty="0">
                <a:solidFill>
                  <a:schemeClr val="bg1">
                    <a:lumMod val="50000"/>
                  </a:schemeClr>
                </a:solidFill>
              </a:rPr>
              <a:t>similar</a:t>
            </a:r>
            <a:r>
              <a:rPr lang="en-US" altLang="ja-JP" sz="2400" kern="0" dirty="0">
                <a:solidFill>
                  <a:schemeClr val="bg1">
                    <a:lumMod val="50000"/>
                  </a:schemeClr>
                </a:solidFill>
              </a:rPr>
              <a:t> clone pairs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  <a:t>The combination with the highest good-value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  <a:t>If there are some combinations with the same </a:t>
            </a:r>
            <a:b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  <a:t>highest good-value, the combination with the </a:t>
            </a:r>
            <a:b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altLang="ja-JP" sz="2000" kern="0" dirty="0">
                <a:solidFill>
                  <a:schemeClr val="bg1">
                    <a:lumMod val="50000"/>
                  </a:schemeClr>
                </a:solidFill>
              </a:rPr>
              <a:t>highest ok-value is selected.</a:t>
            </a:r>
          </a:p>
        </p:txBody>
      </p:sp>
    </p:spTree>
    <p:extLst>
      <p:ext uri="{BB962C8B-B14F-4D97-AF65-F5344CB8AC3E}">
        <p14:creationId xmlns:p14="http://schemas.microsoft.com/office/powerpoint/2010/main" val="27963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theme/theme1.xml><?xml version="1.0" encoding="utf-8"?>
<a:theme xmlns:a="http://schemas.openxmlformats.org/drawingml/2006/main" name="Sel-CoolMetal-white-2013-16-9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l-CoolMetal-white-2013-16-9" id="{9E2891C3-6512-405F-A8F9-75CBA1259719}" vid="{CB529E26-9F11-4617-B41D-8AF8F2EA07D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sel-flat-blue</Template>
  <TotalTime>31537</TotalTime>
  <Words>2160</Words>
  <Application>Microsoft Office PowerPoint</Application>
  <PresentationFormat>ワイド画面</PresentationFormat>
  <Paragraphs>338</Paragraphs>
  <Slides>19</Slides>
  <Notes>19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6" baseType="lpstr">
      <vt:lpstr>ＭＳ Ｐゴシック</vt:lpstr>
      <vt:lpstr>游ゴシック</vt:lpstr>
      <vt:lpstr>Arial</vt:lpstr>
      <vt:lpstr>Cambria Math</vt:lpstr>
      <vt:lpstr>Consolas</vt:lpstr>
      <vt:lpstr>Tahoma</vt:lpstr>
      <vt:lpstr>Sel-CoolMetal-white-2013-16-9</vt:lpstr>
      <vt:lpstr>Comparison and Visualization of Code Clone Detection Results</vt:lpstr>
      <vt:lpstr>Background: Problems on code clone analysis</vt:lpstr>
      <vt:lpstr>Background: Problems on code clone analysis</vt:lpstr>
      <vt:lpstr>Background:  Visualization of detection results</vt:lpstr>
      <vt:lpstr>Proposed method</vt:lpstr>
      <vt:lpstr>Step A: Detect code clones</vt:lpstr>
      <vt:lpstr>Step B: Map clone pairs</vt:lpstr>
      <vt:lpstr>Step B: Algorithm</vt:lpstr>
      <vt:lpstr>Step B: Algorithm</vt:lpstr>
      <vt:lpstr>Step B: Algorithm</vt:lpstr>
      <vt:lpstr>Step C: Calculate mismatch rate</vt:lpstr>
      <vt:lpstr>Step D: Visualize the difference</vt:lpstr>
      <vt:lpstr>Experiment</vt:lpstr>
      <vt:lpstr>Parameters for detectors</vt:lpstr>
      <vt:lpstr>Overview of the comparison result</vt:lpstr>
      <vt:lpstr>Details of the comparison result</vt:lpstr>
      <vt:lpstr>Details of the comparison result</vt:lpstr>
      <vt:lpstr>Buggy clone pair</vt:lpstr>
      <vt:lpstr>Summary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 and Visualization of Code Clone Detection Results</dc:title>
  <dc:creator>Matsushima Kazuki</dc:creator>
  <cp:lastModifiedBy>Matsushima Kazuki</cp:lastModifiedBy>
  <cp:revision>155</cp:revision>
  <cp:lastPrinted>2020-02-06T07:10:16Z</cp:lastPrinted>
  <dcterms:created xsi:type="dcterms:W3CDTF">2020-01-20T03:45:50Z</dcterms:created>
  <dcterms:modified xsi:type="dcterms:W3CDTF">2020-02-25T04:49:03Z</dcterms:modified>
</cp:coreProperties>
</file>