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 b="def" i="def"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9" name="Shape 3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ottom_ban.png" descr="bottom_ban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597650"/>
            <a:ext cx="9144000" cy="260350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Rectangle"/>
          <p:cNvSpPr/>
          <p:nvPr/>
        </p:nvSpPr>
        <p:spPr>
          <a:xfrm>
            <a:off x="-1" y="0"/>
            <a:ext cx="9144002" cy="188913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8" name="Title Text"/>
          <p:cNvSpPr txBox="1"/>
          <p:nvPr>
            <p:ph type="title"/>
          </p:nvPr>
        </p:nvSpPr>
        <p:spPr>
          <a:xfrm>
            <a:off x="685800" y="1484312"/>
            <a:ext cx="7772400" cy="147002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9" name="Body Level One…"/>
          <p:cNvSpPr txBox="1"/>
          <p:nvPr>
            <p:ph type="body" sz="quarter" idx="1"/>
          </p:nvPr>
        </p:nvSpPr>
        <p:spPr>
          <a:xfrm>
            <a:off x="1371600" y="3573462"/>
            <a:ext cx="6400800" cy="1752601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457200" algn="ctr">
              <a:buSzTx/>
              <a:buNone/>
            </a:lvl2pPr>
            <a:lvl3pPr marL="0" indent="914400" algn="ctr">
              <a:buSzTx/>
              <a:buNone/>
            </a:lvl3pPr>
            <a:lvl4pPr marL="0" indent="1371600" algn="ctr">
              <a:buSzTx/>
              <a:buNone/>
            </a:lvl4pPr>
            <a:lvl5pPr marL="0" indent="1828800" algn="ctr"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0" name="sel-logo.png" descr="sel-logo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877050" y="260350"/>
            <a:ext cx="2051050" cy="703263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Line"/>
          <p:cNvSpPr/>
          <p:nvPr/>
        </p:nvSpPr>
        <p:spPr>
          <a:xfrm>
            <a:off x="1331912" y="3213100"/>
            <a:ext cx="6480176" cy="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2" name="Software Engineering Laboratory, Department of Computer Science, Graduate School of Information Science and Technology, Osaka University"/>
          <p:cNvSpPr txBox="1"/>
          <p:nvPr/>
        </p:nvSpPr>
        <p:spPr>
          <a:xfrm>
            <a:off x="498157" y="6640512"/>
            <a:ext cx="8172982" cy="2269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DDDDDD"/>
                </a:solidFill>
              </a:defRPr>
            </a:lvl1pPr>
          </a:lstStyle>
          <a:p>
            <a:pPr/>
            <a: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xfrm>
            <a:off x="8384892" y="6318250"/>
            <a:ext cx="301909" cy="288824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ottom_ban.png" descr="bottom_ban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6597650"/>
            <a:ext cx="9144000" cy="26035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ctangle"/>
          <p:cNvSpPr/>
          <p:nvPr/>
        </p:nvSpPr>
        <p:spPr>
          <a:xfrm>
            <a:off x="-1" y="0"/>
            <a:ext cx="9144002" cy="188913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4" name="Line"/>
          <p:cNvSpPr/>
          <p:nvPr/>
        </p:nvSpPr>
        <p:spPr>
          <a:xfrm>
            <a:off x="468312" y="1484312"/>
            <a:ext cx="8207376" cy="1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5" name="sel-logo.png" descr="sel-logo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68312" y="6299200"/>
            <a:ext cx="1081088" cy="36988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Department of Computer Science, Graduate School of Information Science and Technology, Osaka University"/>
          <p:cNvSpPr txBox="1"/>
          <p:nvPr/>
        </p:nvSpPr>
        <p:spPr>
          <a:xfrm>
            <a:off x="380682" y="6640512"/>
            <a:ext cx="6255083" cy="2269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DDDDDD"/>
                </a:solidFill>
              </a:defRPr>
            </a:lvl1pPr>
          </a:lstStyle>
          <a:p>
            <a:pPr/>
            <a:r>
              <a:t>Department of Computer Science, Graduate School of Information Science and Technology, Osaka University</a:t>
            </a:r>
          </a:p>
        </p:txBody>
      </p:sp>
      <p:sp>
        <p:nvSpPr>
          <p:cNvPr id="7" name="Title Text"/>
          <p:cNvSpPr txBox="1"/>
          <p:nvPr>
            <p:ph type="title"/>
          </p:nvPr>
        </p:nvSpPr>
        <p:spPr>
          <a:xfrm>
            <a:off x="457200" y="274637"/>
            <a:ext cx="8218488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8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" name="Slide Number"/>
          <p:cNvSpPr txBox="1"/>
          <p:nvPr>
            <p:ph type="sldNum" sz="quarter" idx="2"/>
          </p:nvPr>
        </p:nvSpPr>
        <p:spPr>
          <a:xfrm>
            <a:off x="8446804" y="6308725"/>
            <a:ext cx="301909" cy="28882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Blanker: A Refactor-Oriented Cloned Source Code Normalizer"/>
          <p:cNvSpPr txBox="1"/>
          <p:nvPr>
            <p:ph type="ctrTitle"/>
          </p:nvPr>
        </p:nvSpPr>
        <p:spPr>
          <a:xfrm>
            <a:off x="685800" y="1484312"/>
            <a:ext cx="7216775" cy="1470026"/>
          </a:xfrm>
          <a:prstGeom prst="rect">
            <a:avLst/>
          </a:prstGeom>
        </p:spPr>
        <p:txBody>
          <a:bodyPr/>
          <a:lstStyle>
            <a:lvl1pPr defTabSz="457200">
              <a:lnSpc>
                <a:spcPts val="5000"/>
              </a:lnSpc>
              <a:defRPr i="1" sz="35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r>
              <a:t>Blanker: A Refactor-Oriented Cloned Source Code Normalizer</a:t>
            </a:r>
          </a:p>
        </p:txBody>
      </p:sp>
      <p:sp>
        <p:nvSpPr>
          <p:cNvPr id="42" name="Davide Pizzolotto, Katsuro Inoue…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500"/>
            </a:pPr>
            <a:r>
              <a:rPr u="sng"/>
              <a:t>Davide Pizzolotto</a:t>
            </a:r>
            <a:r>
              <a:t>, Katsuro Inoue</a:t>
            </a:r>
          </a:p>
          <a:p>
            <a:pPr>
              <a:defRPr sz="2000"/>
            </a:pPr>
            <a:r>
              <a:t>Osaka University, Japan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ransformations overview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Transformations overview</a:t>
            </a:r>
          </a:p>
        </p:txBody>
      </p:sp>
      <p:sp>
        <p:nvSpPr>
          <p:cNvPr id="187" name="Based on the results of Ragkhitwetsagul et al., most transformation happens in the control-flow structur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Char char="•"/>
            </a:pPr>
            <a:r>
              <a:t>Based on the results of Ragkhitwetsagul et al., most transformation happens in the control-flow structures</a:t>
            </a:r>
          </a:p>
          <a:p>
            <a:pPr>
              <a:buChar char="•"/>
            </a:pPr>
            <a:r>
              <a:t>We analyzed their results and implemented those transformation not requiring flow analysis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ransformations examp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Transformations example</a:t>
            </a:r>
          </a:p>
        </p:txBody>
      </p:sp>
      <p:pic>
        <p:nvPicPr>
          <p:cNvPr id="190" name="before.png" descr="befor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8856" y="1710580"/>
            <a:ext cx="6299201" cy="1917701"/>
          </a:xfrm>
          <a:prstGeom prst="rect">
            <a:avLst/>
          </a:prstGeom>
          <a:ln w="12700">
            <a:solidFill>
              <a:srgbClr val="000000"/>
            </a:solidFill>
          </a:ln>
        </p:spPr>
      </p:pic>
      <p:pic>
        <p:nvPicPr>
          <p:cNvPr id="191" name="after.png" descr="after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15206" y="4185071"/>
            <a:ext cx="6197601" cy="1905001"/>
          </a:xfrm>
          <a:prstGeom prst="rect">
            <a:avLst/>
          </a:prstGeom>
          <a:ln w="12700">
            <a:solidFill>
              <a:srgbClr val="000000"/>
            </a:solidFill>
          </a:ln>
        </p:spPr>
      </p:pic>
      <p:sp>
        <p:nvSpPr>
          <p:cNvPr id="192" name="Line"/>
          <p:cNvSpPr/>
          <p:nvPr/>
        </p:nvSpPr>
        <p:spPr>
          <a:xfrm>
            <a:off x="4114006" y="3634630"/>
            <a:ext cx="1" cy="54409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ransformation Approach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Transformation Approach</a:t>
            </a:r>
          </a:p>
        </p:txBody>
      </p:sp>
      <p:sp>
        <p:nvSpPr>
          <p:cNvPr id="195" name="Source code parsin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27789" indent="-427789">
              <a:buAutoNum type="arabicPeriod" startAt="1"/>
            </a:pPr>
            <a:r>
              <a:t>Source code parsing</a:t>
            </a:r>
          </a:p>
          <a:p>
            <a:pPr marL="427789" indent="-427789">
              <a:buAutoNum type="arabicPeriod" startAt="1"/>
            </a:pPr>
            <a:r>
              <a:t>Parsed structure analysis</a:t>
            </a:r>
          </a:p>
          <a:p>
            <a:pPr marL="427789" indent="-427789">
              <a:buAutoNum type="arabicPeriod" startAt="1"/>
            </a:pPr>
            <a:r>
              <a:t>Applying transformation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ource code parsin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Source code parsing</a:t>
            </a:r>
          </a:p>
        </p:txBody>
      </p:sp>
      <p:sp>
        <p:nvSpPr>
          <p:cNvPr id="198" name="Challenges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Challenges:</a:t>
            </a:r>
          </a:p>
          <a:p>
            <a:pPr lvl="1" marL="0" indent="228600">
              <a:buSzTx/>
              <a:buNone/>
            </a:pPr>
            <a:r>
              <a:t>- Recognize needed structures</a:t>
            </a:r>
          </a:p>
          <a:p>
            <a:pPr lvl="1" marL="0" indent="228600">
              <a:buSzTx/>
              <a:buNone/>
            </a:pPr>
            <a:r>
              <a:t>- Avoid requiring a new grammar for every language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ource code parsin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Source code parsing</a:t>
            </a:r>
          </a:p>
        </p:txBody>
      </p:sp>
      <p:sp>
        <p:nvSpPr>
          <p:cNvPr id="201" name="Challenges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Challenges:</a:t>
            </a:r>
          </a:p>
          <a:p>
            <a:pPr lvl="1" marL="0" indent="228600">
              <a:buSzTx/>
              <a:buNone/>
            </a:pPr>
            <a:r>
              <a:t>- Recognize needed structures</a:t>
            </a:r>
          </a:p>
          <a:p>
            <a:pPr lvl="1" marL="0" indent="228600">
              <a:buSzTx/>
              <a:buNone/>
            </a:pPr>
            <a:r>
              <a:t>- Avoid requiring a new grammar for every language</a:t>
            </a:r>
          </a:p>
        </p:txBody>
      </p:sp>
      <p:pic>
        <p:nvPicPr>
          <p:cNvPr id="202" name="Screenshot 2020-02-18 at 9.46.07.png" descr="Screenshot 2020-02-18 at 9.46.0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68312" y="4161631"/>
            <a:ext cx="6210301" cy="723901"/>
          </a:xfrm>
          <a:prstGeom prst="rect">
            <a:avLst/>
          </a:prstGeom>
          <a:ln w="12700">
            <a:miter lim="400000"/>
          </a:ln>
        </p:spPr>
      </p:pic>
      <p:sp>
        <p:nvSpPr>
          <p:cNvPr id="203" name="-&gt; Unknown to Java"/>
          <p:cNvSpPr txBox="1"/>
          <p:nvPr/>
        </p:nvSpPr>
        <p:spPr>
          <a:xfrm>
            <a:off x="6740160" y="4348250"/>
            <a:ext cx="2240991" cy="363362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-&gt; Unknown to Java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ource code parsin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Source code parsing</a:t>
            </a:r>
          </a:p>
        </p:txBody>
      </p:sp>
      <p:sp>
        <p:nvSpPr>
          <p:cNvPr id="206" name="Challenges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Challenges:</a:t>
            </a:r>
          </a:p>
          <a:p>
            <a:pPr lvl="1" marL="0" indent="228600">
              <a:buSzTx/>
              <a:buNone/>
            </a:pPr>
            <a:r>
              <a:t>- Recognize needed structures</a:t>
            </a:r>
          </a:p>
          <a:p>
            <a:pPr lvl="1" marL="0" indent="228600">
              <a:buSzTx/>
              <a:buNone/>
            </a:pPr>
            <a:r>
              <a:t>- Avoid requiring a new grammar for every language</a:t>
            </a:r>
          </a:p>
        </p:txBody>
      </p:sp>
      <p:pic>
        <p:nvPicPr>
          <p:cNvPr id="207" name="Screenshot 2020-02-18 at 9.46.07.png" descr="Screenshot 2020-02-18 at 9.46.0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68312" y="4161631"/>
            <a:ext cx="6210301" cy="7239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8" name="Screenshot 2020-02-18 at 9.47.22.png" descr="Screenshot 2020-02-18 at 9.47.22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8312" y="5300265"/>
            <a:ext cx="5143501" cy="584201"/>
          </a:xfrm>
          <a:prstGeom prst="rect">
            <a:avLst/>
          </a:prstGeom>
          <a:ln w="12700">
            <a:miter lim="400000"/>
          </a:ln>
        </p:spPr>
      </p:pic>
      <p:sp>
        <p:nvSpPr>
          <p:cNvPr id="209" name="-&gt; Unknown to Java"/>
          <p:cNvSpPr txBox="1"/>
          <p:nvPr/>
        </p:nvSpPr>
        <p:spPr>
          <a:xfrm>
            <a:off x="6740160" y="4348250"/>
            <a:ext cx="2240991" cy="402554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rPr>
                <a:latin typeface="Monaco"/>
                <a:ea typeface="Monaco"/>
                <a:cs typeface="Monaco"/>
                <a:sym typeface="Monaco"/>
              </a:rPr>
              <a:t>-&gt;</a:t>
            </a:r>
            <a:r>
              <a:t> Unknown to Java</a:t>
            </a:r>
          </a:p>
        </p:txBody>
      </p:sp>
      <p:sp>
        <p:nvSpPr>
          <p:cNvPr id="210" name="`new` Unknown to C"/>
          <p:cNvSpPr txBox="1"/>
          <p:nvPr/>
        </p:nvSpPr>
        <p:spPr>
          <a:xfrm>
            <a:off x="6740160" y="5410015"/>
            <a:ext cx="2240991" cy="402553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`</a:t>
            </a:r>
            <a:r>
              <a:rPr>
                <a:latin typeface="Monaco"/>
                <a:ea typeface="Monaco"/>
                <a:cs typeface="Monaco"/>
                <a:sym typeface="Monaco"/>
              </a:rPr>
              <a:t>new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`</a:t>
            </a:r>
            <a:r>
              <a:t> Unknown to C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ource code parsin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Source code parsing</a:t>
            </a:r>
          </a:p>
        </p:txBody>
      </p:sp>
      <p:sp>
        <p:nvSpPr>
          <p:cNvPr id="213" name="We recorded only semicolon and important keywords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pPr/>
            <a:r>
              <a:t>We recorded only semicolon and important keywords</a:t>
            </a:r>
          </a:p>
        </p:txBody>
      </p:sp>
      <p:pic>
        <p:nvPicPr>
          <p:cNvPr id="214" name="edit.png" descr="edit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4289" y="3070140"/>
            <a:ext cx="7735422" cy="23549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ransformation Approach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Transformation Approach</a:t>
            </a:r>
          </a:p>
        </p:txBody>
      </p:sp>
      <p:sp>
        <p:nvSpPr>
          <p:cNvPr id="217" name="Source code parsin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27789" indent="-427789">
              <a:buAutoNum type="arabicPeriod" startAt="1"/>
              <a:defRPr strike="sngStrike"/>
            </a:pPr>
            <a:r>
              <a:t>Source code parsing</a:t>
            </a:r>
          </a:p>
          <a:p>
            <a:pPr marL="427789" indent="-427789">
              <a:buAutoNum type="arabicPeriod" startAt="1"/>
            </a:pPr>
            <a:r>
              <a:t>Parsed structure analysis</a:t>
            </a:r>
          </a:p>
          <a:p>
            <a:pPr marL="427789" indent="-427789">
              <a:buAutoNum type="arabicPeriod" startAt="1"/>
            </a:pPr>
            <a:r>
              <a:t>Applying transformation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ransformation Approach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Transformation Approach</a:t>
            </a:r>
          </a:p>
        </p:txBody>
      </p:sp>
      <p:sp>
        <p:nvSpPr>
          <p:cNvPr id="220" name="Source code parsin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27789" indent="-427789">
              <a:buAutoNum type="arabicPeriod" startAt="1"/>
              <a:defRPr strike="sngStrike"/>
            </a:pPr>
            <a:r>
              <a:t>Source code parsing</a:t>
            </a:r>
          </a:p>
          <a:p>
            <a:pPr marL="427789" indent="-427789">
              <a:buAutoNum type="arabicPeriod" startAt="1"/>
              <a:defRPr strike="sngStrike"/>
            </a:pPr>
            <a:r>
              <a:t>Parsed structure analysis</a:t>
            </a:r>
          </a:p>
          <a:p>
            <a:pPr marL="427789" indent="-427789">
              <a:buAutoNum type="arabicPeriod" startAt="1"/>
            </a:pPr>
            <a:r>
              <a:t>Applying transformation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Applying transform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Applying transformation</a:t>
            </a:r>
          </a:p>
        </p:txBody>
      </p:sp>
      <p:sp>
        <p:nvSpPr>
          <p:cNvPr id="223" name="User (developer) does not care about…"/>
          <p:cNvSpPr txBox="1"/>
          <p:nvPr>
            <p:ph type="body" sz="quarter" idx="1"/>
          </p:nvPr>
        </p:nvSpPr>
        <p:spPr>
          <a:xfrm>
            <a:off x="1457158" y="1779587"/>
            <a:ext cx="6229684" cy="1143001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/>
          <a:lstStyle/>
          <a:p>
            <a:pPr marL="0" indent="0" algn="ctr" defTabSz="822959">
              <a:spcBef>
                <a:spcPts val="600"/>
              </a:spcBef>
              <a:buSzTx/>
              <a:buNone/>
              <a:defRPr sz="2880"/>
            </a:pPr>
            <a:r>
              <a:t>User (developer) does not care about</a:t>
            </a:r>
          </a:p>
          <a:p>
            <a:pPr marL="0" indent="0" algn="ctr" defTabSz="822959">
              <a:spcBef>
                <a:spcPts val="600"/>
              </a:spcBef>
              <a:buSzTx/>
              <a:buNone/>
              <a:defRPr sz="2880"/>
            </a:pPr>
            <a:r>
              <a:t>transformed source code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Based on the results of…"/>
          <p:cNvSpPr txBox="1"/>
          <p:nvPr>
            <p:ph type="body" idx="1"/>
          </p:nvPr>
        </p:nvSpPr>
        <p:spPr>
          <a:xfrm>
            <a:off x="457200" y="361950"/>
            <a:ext cx="8229600" cy="5764213"/>
          </a:xfrm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</a:pPr>
            <a:r>
              <a:t>Based on the results of </a:t>
            </a:r>
          </a:p>
          <a:p>
            <a:pPr marL="0" indent="0" algn="ctr">
              <a:buSzTx/>
              <a:buNone/>
            </a:pPr>
            <a:r>
              <a:t>Ragkhitwetsagul et al.</a:t>
            </a:r>
          </a:p>
        </p:txBody>
      </p:sp>
      <p:pic>
        <p:nvPicPr>
          <p:cNvPr id="45" name="Screenshot 2020-02-17 at 18.37.28.png" descr="Screenshot 2020-02-17 at 18.37.28.png"/>
          <p:cNvPicPr>
            <a:picLocks noChangeAspect="1"/>
          </p:cNvPicPr>
          <p:nvPr/>
        </p:nvPicPr>
        <p:blipFill>
          <a:blip r:embed="rId2">
            <a:extLst/>
          </a:blip>
          <a:srcRect l="0" t="0" r="0" b="4348"/>
          <a:stretch>
            <a:fillRect/>
          </a:stretch>
        </p:blipFill>
        <p:spPr>
          <a:xfrm>
            <a:off x="2628757" y="1622012"/>
            <a:ext cx="4201567" cy="4885667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Applying transform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Applying transformation</a:t>
            </a:r>
          </a:p>
        </p:txBody>
      </p:sp>
      <p:sp>
        <p:nvSpPr>
          <p:cNvPr id="226" name="User (developer) does not care about…"/>
          <p:cNvSpPr txBox="1"/>
          <p:nvPr>
            <p:ph type="body" sz="quarter" idx="1"/>
          </p:nvPr>
        </p:nvSpPr>
        <p:spPr>
          <a:xfrm>
            <a:off x="1457158" y="1779587"/>
            <a:ext cx="6229684" cy="1143001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/>
          <a:lstStyle/>
          <a:p>
            <a:pPr marL="0" indent="0" algn="ctr" defTabSz="822959">
              <a:spcBef>
                <a:spcPts val="600"/>
              </a:spcBef>
              <a:buSzTx/>
              <a:buNone/>
              <a:defRPr sz="2880"/>
            </a:pPr>
            <a:r>
              <a:t>User (developer) does not care about</a:t>
            </a:r>
          </a:p>
          <a:p>
            <a:pPr marL="0" indent="0" algn="ctr" defTabSz="822959">
              <a:spcBef>
                <a:spcPts val="600"/>
              </a:spcBef>
              <a:buSzTx/>
              <a:buNone/>
              <a:defRPr sz="2880"/>
            </a:pPr>
            <a:r>
              <a:t>transformed source code</a:t>
            </a:r>
          </a:p>
        </p:txBody>
      </p:sp>
      <p:sp>
        <p:nvSpPr>
          <p:cNvPr id="227" name="Run the clone detector on the transformed code, presents the results on the original code"/>
          <p:cNvSpPr txBox="1"/>
          <p:nvPr/>
        </p:nvSpPr>
        <p:spPr>
          <a:xfrm>
            <a:off x="457200" y="3044825"/>
            <a:ext cx="8229600" cy="3144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marL="320842" indent="-320842">
              <a:spcBef>
                <a:spcPts val="700"/>
              </a:spcBef>
              <a:buSzPct val="100000"/>
              <a:buChar char="•"/>
              <a:defRPr sz="3200"/>
            </a:lvl1pPr>
          </a:lstStyle>
          <a:p>
            <a:pPr/>
            <a:r>
              <a:t>Run the clone detector on the transformed code, presents the results on the original code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Applying transform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Applying transformation</a:t>
            </a:r>
          </a:p>
        </p:txBody>
      </p:sp>
      <p:sp>
        <p:nvSpPr>
          <p:cNvPr id="230" name="User (developer) does not care about…"/>
          <p:cNvSpPr txBox="1"/>
          <p:nvPr>
            <p:ph type="body" sz="quarter" idx="1"/>
          </p:nvPr>
        </p:nvSpPr>
        <p:spPr>
          <a:xfrm>
            <a:off x="1457158" y="1779587"/>
            <a:ext cx="6229684" cy="1143001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/>
          <a:lstStyle/>
          <a:p>
            <a:pPr marL="0" indent="0" algn="ctr" defTabSz="822959">
              <a:spcBef>
                <a:spcPts val="600"/>
              </a:spcBef>
              <a:buSzTx/>
              <a:buNone/>
              <a:defRPr sz="2880"/>
            </a:pPr>
            <a:r>
              <a:t>User (developer) does not care about</a:t>
            </a:r>
          </a:p>
          <a:p>
            <a:pPr marL="0" indent="0" algn="ctr" defTabSz="822959">
              <a:spcBef>
                <a:spcPts val="600"/>
              </a:spcBef>
              <a:buSzTx/>
              <a:buNone/>
              <a:defRPr sz="2880"/>
            </a:pPr>
            <a:r>
              <a:t>transformed source code</a:t>
            </a:r>
          </a:p>
        </p:txBody>
      </p:sp>
      <p:sp>
        <p:nvSpPr>
          <p:cNvPr id="231" name="Run the clone detector on the transformed code, presents the results on the original code…"/>
          <p:cNvSpPr txBox="1"/>
          <p:nvPr/>
        </p:nvSpPr>
        <p:spPr>
          <a:xfrm>
            <a:off x="457200" y="3044825"/>
            <a:ext cx="8229600" cy="3144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marL="320842" indent="-320842">
              <a:spcBef>
                <a:spcPts val="700"/>
              </a:spcBef>
              <a:buSzPct val="100000"/>
              <a:buChar char="•"/>
              <a:defRPr sz="3200"/>
            </a:pPr>
            <a:r>
              <a:t>Run the clone detector on the transformed code, presents the results on the original code</a:t>
            </a:r>
          </a:p>
          <a:p>
            <a:pPr marL="320842" indent="-320842">
              <a:spcBef>
                <a:spcPts val="700"/>
              </a:spcBef>
              <a:buSzPct val="100000"/>
              <a:buChar char="•"/>
              <a:defRPr sz="3200"/>
            </a:pPr>
          </a:p>
          <a:p>
            <a:pPr marL="320842" indent="-320842">
              <a:spcBef>
                <a:spcPts val="700"/>
              </a:spcBef>
              <a:buSzPct val="100000"/>
              <a:buChar char="•"/>
              <a:defRPr sz="3200"/>
            </a:pPr>
            <a:r>
              <a:t>May require code remapping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Evalu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Evaluation</a:t>
            </a:r>
          </a:p>
        </p:txBody>
      </p:sp>
      <p:sp>
        <p:nvSpPr>
          <p:cNvPr id="234" name="Same configuration of the original paper"/>
          <p:cNvSpPr txBox="1"/>
          <p:nvPr>
            <p:ph type="body" sz="quarter" idx="1"/>
          </p:nvPr>
        </p:nvSpPr>
        <p:spPr>
          <a:xfrm>
            <a:off x="468312" y="1701800"/>
            <a:ext cx="8229601" cy="719386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</a:lstStyle>
          <a:p>
            <a:pPr/>
            <a:r>
              <a:t>Same configuration of the original paper</a:t>
            </a:r>
          </a:p>
        </p:txBody>
      </p:sp>
      <p:graphicFrame>
        <p:nvGraphicFramePr>
          <p:cNvPr id="235" name="Table"/>
          <p:cNvGraphicFramePr/>
          <p:nvPr/>
        </p:nvGraphicFramePr>
        <p:xfrm>
          <a:off x="835843" y="3490505"/>
          <a:ext cx="3581401" cy="396240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3211363"/>
                <a:gridCol w="1371947"/>
                <a:gridCol w="2889002"/>
              </a:tblGrid>
              <a:tr h="445700"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solidFill>
                            <a:srgbClr val="535353"/>
                          </a:solidFill>
                        </a:rPr>
                        <a:t>System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solidFill>
                            <a:srgbClr val="535353"/>
                          </a:solidFill>
                        </a:rPr>
                        <a:t>Version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solidFill>
                            <a:srgbClr val="535353"/>
                          </a:solidFill>
                        </a:rPr>
                        <a:t>LoC</a:t>
                      </a:r>
                    </a:p>
                  </a:txBody>
                  <a:tcPr marL="0" marR="0" marT="0" marB="0" anchor="t" anchorCtr="0" horzOverflow="overflow"/>
                </a:tc>
              </a:tr>
              <a:tr h="475416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JUnit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4.13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9,777</a:t>
                      </a:r>
                    </a:p>
                  </a:txBody>
                  <a:tcPr marL="0" marR="0" marT="0" marB="0" anchor="t" anchorCtr="0" horzOverflow="overflow"/>
                </a:tc>
              </a:tr>
              <a:tr h="35832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JFreeChart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1.5.0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96,711</a:t>
                      </a:r>
                    </a:p>
                  </a:txBody>
                  <a:tcPr marL="0" marR="0" marT="0" marB="0" anchor="t" anchorCtr="0" horzOverflow="overflow"/>
                </a:tc>
              </a:tr>
              <a:tr h="35832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Apache Tomcat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9.0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256,974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Evalu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Evaluation</a:t>
            </a:r>
          </a:p>
        </p:txBody>
      </p:sp>
      <p:sp>
        <p:nvSpPr>
          <p:cNvPr id="238" name="Same configuration of the original paper"/>
          <p:cNvSpPr txBox="1"/>
          <p:nvPr>
            <p:ph type="body" sz="quarter" idx="1"/>
          </p:nvPr>
        </p:nvSpPr>
        <p:spPr>
          <a:xfrm>
            <a:off x="468312" y="1701800"/>
            <a:ext cx="8229601" cy="719386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</a:lstStyle>
          <a:p>
            <a:pPr/>
            <a:r>
              <a:t>Same configuration of the original paper</a:t>
            </a:r>
          </a:p>
        </p:txBody>
      </p:sp>
      <p:graphicFrame>
        <p:nvGraphicFramePr>
          <p:cNvPr id="239" name="Table"/>
          <p:cNvGraphicFramePr/>
          <p:nvPr/>
        </p:nvGraphicFramePr>
        <p:xfrm>
          <a:off x="526901" y="3245906"/>
          <a:ext cx="3581401" cy="396240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2172791"/>
                <a:gridCol w="1532880"/>
                <a:gridCol w="4607768"/>
              </a:tblGrid>
              <a:tr h="445700"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solidFill>
                            <a:srgbClr val="535353"/>
                          </a:solidFill>
                        </a:rPr>
                        <a:t>Code Clone Detector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solidFill>
                            <a:srgbClr val="535353"/>
                          </a:solidFill>
                        </a:rPr>
                        <a:t>Type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solidFill>
                            <a:srgbClr val="535353"/>
                          </a:solidFill>
                        </a:rPr>
                        <a:t>Configuration</a:t>
                      </a:r>
                    </a:p>
                  </a:txBody>
                  <a:tcPr marL="0" marR="0" marT="0" marB="0" anchor="t" anchorCtr="0" horzOverflow="overflow"/>
                </a:tc>
              </a:tr>
              <a:tr h="475416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NiCad 5.2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Type-1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UPI=0.0; renaming = none</a:t>
                      </a:r>
                    </a:p>
                  </a:txBody>
                  <a:tcPr marL="0" marR="0" marT="0" marB="0" anchor="t" anchorCtr="0" horzOverflow="overflow"/>
                </a:tc>
              </a:tr>
              <a:tr h="358328">
                <a:tc>
                  <a:txBody>
                    <a:bodyPr/>
                    <a:lstStyle/>
                    <a:p>
                      <a:pPr algn="l">
                        <a:defRPr sz="2400"/>
                      </a:pP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Type-2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UPI=0.0; renaming = constistent</a:t>
                      </a:r>
                    </a:p>
                  </a:txBody>
                  <a:tcPr marL="0" marR="0" marT="0" marB="0" anchor="t" anchorCtr="0" horzOverflow="overflow"/>
                </a:tc>
              </a:tr>
              <a:tr h="358328">
                <a:tc>
                  <a:txBody>
                    <a:bodyPr/>
                    <a:lstStyle/>
                    <a:p>
                      <a:pPr algn="l">
                        <a:defRPr strike="sngStrike" sz="2400"/>
                      </a:pP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trike="sngStrike" sz="2400"/>
                        <a:t>Type-3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trike="sngStrike" sz="2400"/>
                        <a:t>UPI=0.3; renaming = constistent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Evalu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Evaluation</a:t>
            </a:r>
          </a:p>
        </p:txBody>
      </p:sp>
      <p:sp>
        <p:nvSpPr>
          <p:cNvPr id="242" name="Type-2 clone detection"/>
          <p:cNvSpPr txBox="1"/>
          <p:nvPr>
            <p:ph type="body" sz="quarter" idx="1"/>
          </p:nvPr>
        </p:nvSpPr>
        <p:spPr>
          <a:xfrm>
            <a:off x="468312" y="1701800"/>
            <a:ext cx="8229601" cy="719386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</a:lstStyle>
          <a:p>
            <a:pPr/>
            <a:r>
              <a:t>Type-2 clone detection</a:t>
            </a:r>
          </a:p>
        </p:txBody>
      </p:sp>
      <p:graphicFrame>
        <p:nvGraphicFramePr>
          <p:cNvPr id="243" name="Table"/>
          <p:cNvGraphicFramePr/>
          <p:nvPr/>
        </p:nvGraphicFramePr>
        <p:xfrm>
          <a:off x="843483" y="3400841"/>
          <a:ext cx="3581401" cy="396240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2305992"/>
                <a:gridCol w="1913433"/>
                <a:gridCol w="1921768"/>
                <a:gridCol w="1338064"/>
              </a:tblGrid>
              <a:tr h="445700"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solidFill>
                            <a:srgbClr val="535353"/>
                          </a:solidFill>
                        </a:rPr>
                        <a:t>System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solidFill>
                            <a:srgbClr val="535353"/>
                          </a:solidFill>
                        </a:rPr>
                        <a:t>Original clones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solidFill>
                            <a:srgbClr val="535353"/>
                          </a:solidFill>
                        </a:rPr>
                        <a:t>Transformed clones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400">
                          <a:solidFill>
                            <a:srgbClr val="535353"/>
                          </a:solidFill>
                        </a:rPr>
                        <a:t>Delta</a:t>
                      </a:r>
                    </a:p>
                  </a:txBody>
                  <a:tcPr marL="0" marR="0" marT="0" marB="0" anchor="t" anchorCtr="0" horzOverflow="overflow"/>
                </a:tc>
              </a:tr>
              <a:tr h="475416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JUnit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6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6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0%</a:t>
                      </a:r>
                    </a:p>
                  </a:txBody>
                  <a:tcPr marL="0" marR="0" marT="0" marB="0" anchor="t" anchorCtr="0" horzOverflow="overflow"/>
                </a:tc>
              </a:tr>
              <a:tr h="35832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JFreeChart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373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397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6.43%</a:t>
                      </a:r>
                    </a:p>
                  </a:txBody>
                  <a:tcPr marL="0" marR="0" marT="0" marB="0" anchor="t" anchorCtr="0" horzOverflow="overflow"/>
                </a:tc>
              </a:tr>
              <a:tr h="35832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Apache Tomcat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242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275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/>
                        <a:t>13.64%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Notable point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Notable points</a:t>
            </a:r>
          </a:p>
        </p:txBody>
      </p:sp>
      <p:sp>
        <p:nvSpPr>
          <p:cNvPr id="246" name="We detected a superset of clones with no false positiv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20842" indent="-320842">
              <a:buChar char="•"/>
            </a:pPr>
            <a:r>
              <a:t>We detected a superset of clones with no false positives</a:t>
            </a:r>
          </a:p>
          <a:p>
            <a:pPr marL="320842" indent="-320842">
              <a:buChar char="•"/>
            </a:pPr>
            <a:r>
              <a:t>Every detected clone can be refactored with an extract method procedure and little to no effort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Conclus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Conclusion</a:t>
            </a:r>
          </a:p>
        </p:txBody>
      </p:sp>
      <p:sp>
        <p:nvSpPr>
          <p:cNvPr id="249" name="This slide intentionally left blank"/>
          <p:cNvSpPr txBox="1"/>
          <p:nvPr/>
        </p:nvSpPr>
        <p:spPr>
          <a:xfrm>
            <a:off x="2466030" y="3216607"/>
            <a:ext cx="4211940" cy="4247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300"/>
            </a:lvl1pPr>
          </a:lstStyle>
          <a:p>
            <a:pPr/>
            <a:r>
              <a:t>This slide intentionally left blank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revious work overview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Previous work overview</a:t>
            </a:r>
          </a:p>
        </p:txBody>
      </p:sp>
      <p:sp>
        <p:nvSpPr>
          <p:cNvPr id="48" name="Compilation"/>
          <p:cNvSpPr txBox="1"/>
          <p:nvPr/>
        </p:nvSpPr>
        <p:spPr>
          <a:xfrm>
            <a:off x="2094706" y="3059288"/>
            <a:ext cx="1578048" cy="363363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/>
          </a:lstStyle>
          <a:p>
            <a:pPr/>
            <a:r>
              <a:t>Compilation</a:t>
            </a:r>
          </a:p>
        </p:txBody>
      </p:sp>
      <p:sp>
        <p:nvSpPr>
          <p:cNvPr id="49" name="Decompilation"/>
          <p:cNvSpPr txBox="1"/>
          <p:nvPr/>
        </p:nvSpPr>
        <p:spPr>
          <a:xfrm>
            <a:off x="2107406" y="3883112"/>
            <a:ext cx="1565348" cy="363363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Decompilation</a:t>
            </a:r>
          </a:p>
        </p:txBody>
      </p:sp>
      <p:sp>
        <p:nvSpPr>
          <p:cNvPr id="50" name="Line"/>
          <p:cNvSpPr/>
          <p:nvPr/>
        </p:nvSpPr>
        <p:spPr>
          <a:xfrm>
            <a:off x="2883729" y="3416696"/>
            <a:ext cx="1" cy="47744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grpSp>
        <p:nvGrpSpPr>
          <p:cNvPr id="56" name="Group"/>
          <p:cNvGrpSpPr/>
          <p:nvPr/>
        </p:nvGrpSpPr>
        <p:grpSpPr>
          <a:xfrm>
            <a:off x="2573007" y="1795874"/>
            <a:ext cx="621445" cy="809302"/>
            <a:chOff x="0" y="0"/>
            <a:chExt cx="621444" cy="809301"/>
          </a:xfrm>
        </p:grpSpPr>
        <p:sp>
          <p:nvSpPr>
            <p:cNvPr id="51" name="Triangle"/>
            <p:cNvSpPr/>
            <p:nvPr/>
          </p:nvSpPr>
          <p:spPr>
            <a:xfrm>
              <a:off x="302397" y="7816"/>
              <a:ext cx="319048" cy="304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2" name="Line"/>
            <p:cNvSpPr/>
            <p:nvPr/>
          </p:nvSpPr>
          <p:spPr>
            <a:xfrm>
              <a:off x="0" y="7816"/>
              <a:ext cx="302398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" name="Line"/>
            <p:cNvSpPr/>
            <p:nvPr/>
          </p:nvSpPr>
          <p:spPr>
            <a:xfrm flipH="1">
              <a:off x="7816" y="0"/>
              <a:ext cx="1" cy="80729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" name="Line"/>
            <p:cNvSpPr/>
            <p:nvPr/>
          </p:nvSpPr>
          <p:spPr>
            <a:xfrm>
              <a:off x="15633" y="801484"/>
              <a:ext cx="605812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5" name="Line"/>
            <p:cNvSpPr/>
            <p:nvPr/>
          </p:nvSpPr>
          <p:spPr>
            <a:xfrm flipH="1">
              <a:off x="621444" y="312142"/>
              <a:ext cx="1" cy="49716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62" name="Group"/>
          <p:cNvGrpSpPr/>
          <p:nvPr/>
        </p:nvGrpSpPr>
        <p:grpSpPr>
          <a:xfrm>
            <a:off x="2633967" y="4790663"/>
            <a:ext cx="621445" cy="809302"/>
            <a:chOff x="0" y="0"/>
            <a:chExt cx="621444" cy="809301"/>
          </a:xfrm>
        </p:grpSpPr>
        <p:sp>
          <p:nvSpPr>
            <p:cNvPr id="57" name="Triangle"/>
            <p:cNvSpPr/>
            <p:nvPr/>
          </p:nvSpPr>
          <p:spPr>
            <a:xfrm>
              <a:off x="302397" y="7816"/>
              <a:ext cx="319048" cy="304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" name="Line"/>
            <p:cNvSpPr/>
            <p:nvPr/>
          </p:nvSpPr>
          <p:spPr>
            <a:xfrm>
              <a:off x="0" y="7816"/>
              <a:ext cx="302398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" name="Line"/>
            <p:cNvSpPr/>
            <p:nvPr/>
          </p:nvSpPr>
          <p:spPr>
            <a:xfrm flipH="1">
              <a:off x="7816" y="0"/>
              <a:ext cx="1" cy="80729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" name="Line"/>
            <p:cNvSpPr/>
            <p:nvPr/>
          </p:nvSpPr>
          <p:spPr>
            <a:xfrm>
              <a:off x="15633" y="801484"/>
              <a:ext cx="605812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1" name="Line"/>
            <p:cNvSpPr/>
            <p:nvPr/>
          </p:nvSpPr>
          <p:spPr>
            <a:xfrm flipH="1">
              <a:off x="621444" y="312142"/>
              <a:ext cx="1" cy="49716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63" name="Line"/>
          <p:cNvSpPr/>
          <p:nvPr/>
        </p:nvSpPr>
        <p:spPr>
          <a:xfrm>
            <a:off x="2883729" y="4252824"/>
            <a:ext cx="1" cy="47744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64" name="Line"/>
          <p:cNvSpPr/>
          <p:nvPr/>
        </p:nvSpPr>
        <p:spPr>
          <a:xfrm>
            <a:off x="2890079" y="2575497"/>
            <a:ext cx="1" cy="47744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65" name="Original Source"/>
          <p:cNvSpPr txBox="1"/>
          <p:nvPr/>
        </p:nvSpPr>
        <p:spPr>
          <a:xfrm>
            <a:off x="468312" y="2025194"/>
            <a:ext cx="1679673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Original Source</a:t>
            </a:r>
          </a:p>
        </p:txBody>
      </p:sp>
      <p:sp>
        <p:nvSpPr>
          <p:cNvPr id="66" name="Decompiled Source"/>
          <p:cNvSpPr txBox="1"/>
          <p:nvPr/>
        </p:nvSpPr>
        <p:spPr>
          <a:xfrm>
            <a:off x="457200" y="5249303"/>
            <a:ext cx="2099033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Decompiled Source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revious work overview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Previous work overview</a:t>
            </a:r>
          </a:p>
        </p:txBody>
      </p:sp>
      <p:sp>
        <p:nvSpPr>
          <p:cNvPr id="69" name="Compilation"/>
          <p:cNvSpPr txBox="1"/>
          <p:nvPr/>
        </p:nvSpPr>
        <p:spPr>
          <a:xfrm>
            <a:off x="2094706" y="3059288"/>
            <a:ext cx="1578048" cy="363363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/>
          </a:lstStyle>
          <a:p>
            <a:pPr/>
            <a:r>
              <a:t>Compilation</a:t>
            </a:r>
          </a:p>
        </p:txBody>
      </p:sp>
      <p:sp>
        <p:nvSpPr>
          <p:cNvPr id="70" name="Decompilation"/>
          <p:cNvSpPr txBox="1"/>
          <p:nvPr/>
        </p:nvSpPr>
        <p:spPr>
          <a:xfrm>
            <a:off x="2107406" y="3883112"/>
            <a:ext cx="1565348" cy="363363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Decompilation</a:t>
            </a:r>
          </a:p>
        </p:txBody>
      </p:sp>
      <p:sp>
        <p:nvSpPr>
          <p:cNvPr id="71" name="Line"/>
          <p:cNvSpPr/>
          <p:nvPr/>
        </p:nvSpPr>
        <p:spPr>
          <a:xfrm>
            <a:off x="2883729" y="3416696"/>
            <a:ext cx="1" cy="47744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grpSp>
        <p:nvGrpSpPr>
          <p:cNvPr id="77" name="Group"/>
          <p:cNvGrpSpPr/>
          <p:nvPr/>
        </p:nvGrpSpPr>
        <p:grpSpPr>
          <a:xfrm>
            <a:off x="2573007" y="1795874"/>
            <a:ext cx="621445" cy="809302"/>
            <a:chOff x="0" y="0"/>
            <a:chExt cx="621444" cy="809301"/>
          </a:xfrm>
        </p:grpSpPr>
        <p:sp>
          <p:nvSpPr>
            <p:cNvPr id="72" name="Triangle"/>
            <p:cNvSpPr/>
            <p:nvPr/>
          </p:nvSpPr>
          <p:spPr>
            <a:xfrm>
              <a:off x="302397" y="7816"/>
              <a:ext cx="319048" cy="304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3" name="Line"/>
            <p:cNvSpPr/>
            <p:nvPr/>
          </p:nvSpPr>
          <p:spPr>
            <a:xfrm>
              <a:off x="0" y="7816"/>
              <a:ext cx="302398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4" name="Line"/>
            <p:cNvSpPr/>
            <p:nvPr/>
          </p:nvSpPr>
          <p:spPr>
            <a:xfrm flipH="1">
              <a:off x="7816" y="0"/>
              <a:ext cx="1" cy="80729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5" name="Line"/>
            <p:cNvSpPr/>
            <p:nvPr/>
          </p:nvSpPr>
          <p:spPr>
            <a:xfrm>
              <a:off x="15633" y="801484"/>
              <a:ext cx="605812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6" name="Line"/>
            <p:cNvSpPr/>
            <p:nvPr/>
          </p:nvSpPr>
          <p:spPr>
            <a:xfrm flipH="1">
              <a:off x="621444" y="312142"/>
              <a:ext cx="1" cy="49716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83" name="Group"/>
          <p:cNvGrpSpPr/>
          <p:nvPr/>
        </p:nvGrpSpPr>
        <p:grpSpPr>
          <a:xfrm>
            <a:off x="2633967" y="4790663"/>
            <a:ext cx="621445" cy="809302"/>
            <a:chOff x="0" y="0"/>
            <a:chExt cx="621444" cy="809301"/>
          </a:xfrm>
        </p:grpSpPr>
        <p:sp>
          <p:nvSpPr>
            <p:cNvPr id="78" name="Triangle"/>
            <p:cNvSpPr/>
            <p:nvPr/>
          </p:nvSpPr>
          <p:spPr>
            <a:xfrm>
              <a:off x="302397" y="7816"/>
              <a:ext cx="319048" cy="304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9" name="Line"/>
            <p:cNvSpPr/>
            <p:nvPr/>
          </p:nvSpPr>
          <p:spPr>
            <a:xfrm>
              <a:off x="0" y="7816"/>
              <a:ext cx="302398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0" name="Line"/>
            <p:cNvSpPr/>
            <p:nvPr/>
          </p:nvSpPr>
          <p:spPr>
            <a:xfrm flipH="1">
              <a:off x="7816" y="0"/>
              <a:ext cx="1" cy="80729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1" name="Line"/>
            <p:cNvSpPr/>
            <p:nvPr/>
          </p:nvSpPr>
          <p:spPr>
            <a:xfrm>
              <a:off x="15633" y="801484"/>
              <a:ext cx="605812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2" name="Line"/>
            <p:cNvSpPr/>
            <p:nvPr/>
          </p:nvSpPr>
          <p:spPr>
            <a:xfrm flipH="1">
              <a:off x="621444" y="312142"/>
              <a:ext cx="1" cy="49716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84" name="Line"/>
          <p:cNvSpPr/>
          <p:nvPr/>
        </p:nvSpPr>
        <p:spPr>
          <a:xfrm>
            <a:off x="2883729" y="4252824"/>
            <a:ext cx="1" cy="47744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85" name="Line"/>
          <p:cNvSpPr/>
          <p:nvPr/>
        </p:nvSpPr>
        <p:spPr>
          <a:xfrm>
            <a:off x="2890079" y="2575497"/>
            <a:ext cx="1" cy="47744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86" name="Original Source"/>
          <p:cNvSpPr txBox="1"/>
          <p:nvPr/>
        </p:nvSpPr>
        <p:spPr>
          <a:xfrm>
            <a:off x="468312" y="2025194"/>
            <a:ext cx="1679673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Original Source</a:t>
            </a:r>
          </a:p>
        </p:txBody>
      </p:sp>
      <p:sp>
        <p:nvSpPr>
          <p:cNvPr id="87" name="Decompiled Source"/>
          <p:cNvSpPr txBox="1"/>
          <p:nvPr/>
        </p:nvSpPr>
        <p:spPr>
          <a:xfrm>
            <a:off x="457200" y="5249303"/>
            <a:ext cx="2099033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Decompiled Source</a:t>
            </a:r>
          </a:p>
        </p:txBody>
      </p:sp>
      <p:sp>
        <p:nvSpPr>
          <p:cNvPr id="88" name="Rectangle"/>
          <p:cNvSpPr/>
          <p:nvPr/>
        </p:nvSpPr>
        <p:spPr>
          <a:xfrm>
            <a:off x="4584700" y="1808574"/>
            <a:ext cx="1270000" cy="3832680"/>
          </a:xfrm>
          <a:prstGeom prst="rect">
            <a:avLst/>
          </a:prstGeom>
          <a:solidFill>
            <a:schemeClr val="accent5">
              <a:lumOff val="23235"/>
            </a:scheme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9" name="Line"/>
          <p:cNvSpPr/>
          <p:nvPr/>
        </p:nvSpPr>
        <p:spPr>
          <a:xfrm>
            <a:off x="3337559" y="5363673"/>
            <a:ext cx="1234441" cy="1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90" name="Code…"/>
          <p:cNvSpPr txBox="1"/>
          <p:nvPr/>
        </p:nvSpPr>
        <p:spPr>
          <a:xfrm>
            <a:off x="4735656" y="3240969"/>
            <a:ext cx="968088" cy="8840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/>
            <a:r>
              <a:t>Code</a:t>
            </a:r>
          </a:p>
          <a:p>
            <a:pPr algn="ctr"/>
            <a:r>
              <a:t>Clone</a:t>
            </a:r>
          </a:p>
          <a:p>
            <a:pPr algn="ctr"/>
            <a:r>
              <a:t>Detector</a:t>
            </a:r>
          </a:p>
        </p:txBody>
      </p:sp>
      <p:sp>
        <p:nvSpPr>
          <p:cNvPr id="91" name="Line"/>
          <p:cNvSpPr/>
          <p:nvPr/>
        </p:nvSpPr>
        <p:spPr>
          <a:xfrm>
            <a:off x="3272356" y="2254116"/>
            <a:ext cx="1234441" cy="1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revious work overview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Previous work overview</a:t>
            </a:r>
          </a:p>
        </p:txBody>
      </p:sp>
      <p:sp>
        <p:nvSpPr>
          <p:cNvPr id="94" name="Compilation"/>
          <p:cNvSpPr txBox="1"/>
          <p:nvPr/>
        </p:nvSpPr>
        <p:spPr>
          <a:xfrm>
            <a:off x="2094706" y="3059288"/>
            <a:ext cx="1578048" cy="363363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/>
          </a:lstStyle>
          <a:p>
            <a:pPr/>
            <a:r>
              <a:t>Compilation</a:t>
            </a:r>
          </a:p>
        </p:txBody>
      </p:sp>
      <p:sp>
        <p:nvSpPr>
          <p:cNvPr id="95" name="Decompilation"/>
          <p:cNvSpPr txBox="1"/>
          <p:nvPr/>
        </p:nvSpPr>
        <p:spPr>
          <a:xfrm>
            <a:off x="2107406" y="3883112"/>
            <a:ext cx="1565348" cy="363363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Decompilation</a:t>
            </a:r>
          </a:p>
        </p:txBody>
      </p:sp>
      <p:sp>
        <p:nvSpPr>
          <p:cNvPr id="96" name="Line"/>
          <p:cNvSpPr/>
          <p:nvPr/>
        </p:nvSpPr>
        <p:spPr>
          <a:xfrm>
            <a:off x="2883729" y="3416696"/>
            <a:ext cx="1" cy="47744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02" name="Group"/>
          <p:cNvGrpSpPr/>
          <p:nvPr/>
        </p:nvGrpSpPr>
        <p:grpSpPr>
          <a:xfrm>
            <a:off x="2573007" y="1795874"/>
            <a:ext cx="621445" cy="809302"/>
            <a:chOff x="0" y="0"/>
            <a:chExt cx="621444" cy="809301"/>
          </a:xfrm>
        </p:grpSpPr>
        <p:sp>
          <p:nvSpPr>
            <p:cNvPr id="97" name="Triangle"/>
            <p:cNvSpPr/>
            <p:nvPr/>
          </p:nvSpPr>
          <p:spPr>
            <a:xfrm>
              <a:off x="302397" y="7816"/>
              <a:ext cx="319048" cy="304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8" name="Line"/>
            <p:cNvSpPr/>
            <p:nvPr/>
          </p:nvSpPr>
          <p:spPr>
            <a:xfrm>
              <a:off x="0" y="7816"/>
              <a:ext cx="302398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9" name="Line"/>
            <p:cNvSpPr/>
            <p:nvPr/>
          </p:nvSpPr>
          <p:spPr>
            <a:xfrm flipH="1">
              <a:off x="7816" y="0"/>
              <a:ext cx="1" cy="80729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0" name="Line"/>
            <p:cNvSpPr/>
            <p:nvPr/>
          </p:nvSpPr>
          <p:spPr>
            <a:xfrm>
              <a:off x="15633" y="801484"/>
              <a:ext cx="605812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1" name="Line"/>
            <p:cNvSpPr/>
            <p:nvPr/>
          </p:nvSpPr>
          <p:spPr>
            <a:xfrm flipH="1">
              <a:off x="621444" y="312142"/>
              <a:ext cx="1" cy="49716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08" name="Group"/>
          <p:cNvGrpSpPr/>
          <p:nvPr/>
        </p:nvGrpSpPr>
        <p:grpSpPr>
          <a:xfrm>
            <a:off x="2633967" y="4790663"/>
            <a:ext cx="621445" cy="809302"/>
            <a:chOff x="0" y="0"/>
            <a:chExt cx="621444" cy="809301"/>
          </a:xfrm>
        </p:grpSpPr>
        <p:sp>
          <p:nvSpPr>
            <p:cNvPr id="103" name="Triangle"/>
            <p:cNvSpPr/>
            <p:nvPr/>
          </p:nvSpPr>
          <p:spPr>
            <a:xfrm>
              <a:off x="302397" y="7816"/>
              <a:ext cx="319048" cy="304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4" name="Line"/>
            <p:cNvSpPr/>
            <p:nvPr/>
          </p:nvSpPr>
          <p:spPr>
            <a:xfrm>
              <a:off x="0" y="7816"/>
              <a:ext cx="302398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5" name="Line"/>
            <p:cNvSpPr/>
            <p:nvPr/>
          </p:nvSpPr>
          <p:spPr>
            <a:xfrm flipH="1">
              <a:off x="7816" y="0"/>
              <a:ext cx="1" cy="80729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6" name="Line"/>
            <p:cNvSpPr/>
            <p:nvPr/>
          </p:nvSpPr>
          <p:spPr>
            <a:xfrm>
              <a:off x="15633" y="801484"/>
              <a:ext cx="605812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7" name="Line"/>
            <p:cNvSpPr/>
            <p:nvPr/>
          </p:nvSpPr>
          <p:spPr>
            <a:xfrm flipH="1">
              <a:off x="621444" y="312142"/>
              <a:ext cx="1" cy="49716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09" name="Line"/>
          <p:cNvSpPr/>
          <p:nvPr/>
        </p:nvSpPr>
        <p:spPr>
          <a:xfrm>
            <a:off x="2883729" y="4252824"/>
            <a:ext cx="1" cy="47744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10" name="Line"/>
          <p:cNvSpPr/>
          <p:nvPr/>
        </p:nvSpPr>
        <p:spPr>
          <a:xfrm>
            <a:off x="2890079" y="2575497"/>
            <a:ext cx="1" cy="47744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11" name="Original Source"/>
          <p:cNvSpPr txBox="1"/>
          <p:nvPr/>
        </p:nvSpPr>
        <p:spPr>
          <a:xfrm>
            <a:off x="468312" y="2025194"/>
            <a:ext cx="1679673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Original Source</a:t>
            </a:r>
          </a:p>
        </p:txBody>
      </p:sp>
      <p:sp>
        <p:nvSpPr>
          <p:cNvPr id="112" name="Decompiled Source"/>
          <p:cNvSpPr txBox="1"/>
          <p:nvPr/>
        </p:nvSpPr>
        <p:spPr>
          <a:xfrm>
            <a:off x="457200" y="5249303"/>
            <a:ext cx="2099033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Decompiled Source</a:t>
            </a:r>
          </a:p>
        </p:txBody>
      </p:sp>
      <p:sp>
        <p:nvSpPr>
          <p:cNvPr id="113" name="Rectangle"/>
          <p:cNvSpPr/>
          <p:nvPr/>
        </p:nvSpPr>
        <p:spPr>
          <a:xfrm>
            <a:off x="4584700" y="1808574"/>
            <a:ext cx="1270000" cy="3832680"/>
          </a:xfrm>
          <a:prstGeom prst="rect">
            <a:avLst/>
          </a:prstGeom>
          <a:solidFill>
            <a:schemeClr val="accent5">
              <a:lumOff val="23235"/>
            </a:scheme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4" name="Line"/>
          <p:cNvSpPr/>
          <p:nvPr/>
        </p:nvSpPr>
        <p:spPr>
          <a:xfrm>
            <a:off x="5867400" y="2272914"/>
            <a:ext cx="506671" cy="1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15" name="Line"/>
          <p:cNvSpPr/>
          <p:nvPr/>
        </p:nvSpPr>
        <p:spPr>
          <a:xfrm>
            <a:off x="3337559" y="5363673"/>
            <a:ext cx="1234441" cy="1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16" name="Code…"/>
          <p:cNvSpPr txBox="1"/>
          <p:nvPr/>
        </p:nvSpPr>
        <p:spPr>
          <a:xfrm>
            <a:off x="4735656" y="3240969"/>
            <a:ext cx="968088" cy="8840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/>
            <a:r>
              <a:t>Code</a:t>
            </a:r>
          </a:p>
          <a:p>
            <a:pPr algn="ctr"/>
            <a:r>
              <a:t>Clone</a:t>
            </a:r>
          </a:p>
          <a:p>
            <a:pPr algn="ctr"/>
            <a:r>
              <a:t>Detector</a:t>
            </a:r>
          </a:p>
        </p:txBody>
      </p:sp>
      <p:sp>
        <p:nvSpPr>
          <p:cNvPr id="117" name="Original Source…"/>
          <p:cNvSpPr txBox="1"/>
          <p:nvPr/>
        </p:nvSpPr>
        <p:spPr>
          <a:xfrm>
            <a:off x="6488370" y="1939086"/>
            <a:ext cx="1973142" cy="617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/>
            <a:r>
              <a:t>Original Source </a:t>
            </a:r>
          </a:p>
          <a:p>
            <a:pPr algn="ctr"/>
            <a:r>
              <a:t>Clones</a:t>
            </a:r>
          </a:p>
        </p:txBody>
      </p:sp>
      <p:sp>
        <p:nvSpPr>
          <p:cNvPr id="118" name="Decompiled Source…"/>
          <p:cNvSpPr txBox="1"/>
          <p:nvPr/>
        </p:nvSpPr>
        <p:spPr>
          <a:xfrm>
            <a:off x="6494720" y="4940622"/>
            <a:ext cx="2226058" cy="617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/>
            <a:r>
              <a:t>Decompiled Source </a:t>
            </a:r>
          </a:p>
          <a:p>
            <a:pPr algn="ctr"/>
            <a:r>
              <a:t>Clones</a:t>
            </a:r>
          </a:p>
        </p:txBody>
      </p:sp>
      <p:sp>
        <p:nvSpPr>
          <p:cNvPr id="119" name="Line"/>
          <p:cNvSpPr/>
          <p:nvPr/>
        </p:nvSpPr>
        <p:spPr>
          <a:xfrm>
            <a:off x="5867400" y="5310263"/>
            <a:ext cx="506671" cy="1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20" name="Line"/>
          <p:cNvSpPr/>
          <p:nvPr/>
        </p:nvSpPr>
        <p:spPr>
          <a:xfrm>
            <a:off x="3272356" y="2254116"/>
            <a:ext cx="1234441" cy="1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revious work overview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Previous work overview</a:t>
            </a:r>
          </a:p>
        </p:txBody>
      </p:sp>
      <p:sp>
        <p:nvSpPr>
          <p:cNvPr id="123" name="Compilation"/>
          <p:cNvSpPr txBox="1"/>
          <p:nvPr/>
        </p:nvSpPr>
        <p:spPr>
          <a:xfrm>
            <a:off x="2094706" y="3059288"/>
            <a:ext cx="1578048" cy="363363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/>
          </a:lstStyle>
          <a:p>
            <a:pPr/>
            <a:r>
              <a:t>Compilation</a:t>
            </a:r>
          </a:p>
        </p:txBody>
      </p:sp>
      <p:sp>
        <p:nvSpPr>
          <p:cNvPr id="124" name="Decompilation"/>
          <p:cNvSpPr txBox="1"/>
          <p:nvPr/>
        </p:nvSpPr>
        <p:spPr>
          <a:xfrm>
            <a:off x="2107406" y="3883112"/>
            <a:ext cx="1565348" cy="363363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Decompilation</a:t>
            </a:r>
          </a:p>
        </p:txBody>
      </p:sp>
      <p:sp>
        <p:nvSpPr>
          <p:cNvPr id="125" name="Line"/>
          <p:cNvSpPr/>
          <p:nvPr/>
        </p:nvSpPr>
        <p:spPr>
          <a:xfrm>
            <a:off x="2883729" y="3416696"/>
            <a:ext cx="1" cy="47744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31" name="Group"/>
          <p:cNvGrpSpPr/>
          <p:nvPr/>
        </p:nvGrpSpPr>
        <p:grpSpPr>
          <a:xfrm>
            <a:off x="2573007" y="1795874"/>
            <a:ext cx="621445" cy="809302"/>
            <a:chOff x="0" y="0"/>
            <a:chExt cx="621444" cy="809301"/>
          </a:xfrm>
        </p:grpSpPr>
        <p:sp>
          <p:nvSpPr>
            <p:cNvPr id="126" name="Triangle"/>
            <p:cNvSpPr/>
            <p:nvPr/>
          </p:nvSpPr>
          <p:spPr>
            <a:xfrm>
              <a:off x="302397" y="7816"/>
              <a:ext cx="319048" cy="304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27" name="Line"/>
            <p:cNvSpPr/>
            <p:nvPr/>
          </p:nvSpPr>
          <p:spPr>
            <a:xfrm>
              <a:off x="0" y="7816"/>
              <a:ext cx="302398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28" name="Line"/>
            <p:cNvSpPr/>
            <p:nvPr/>
          </p:nvSpPr>
          <p:spPr>
            <a:xfrm flipH="1">
              <a:off x="7816" y="0"/>
              <a:ext cx="1" cy="80729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29" name="Line"/>
            <p:cNvSpPr/>
            <p:nvPr/>
          </p:nvSpPr>
          <p:spPr>
            <a:xfrm>
              <a:off x="15633" y="801484"/>
              <a:ext cx="605812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30" name="Line"/>
            <p:cNvSpPr/>
            <p:nvPr/>
          </p:nvSpPr>
          <p:spPr>
            <a:xfrm flipH="1">
              <a:off x="621444" y="312142"/>
              <a:ext cx="1" cy="49716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37" name="Group"/>
          <p:cNvGrpSpPr/>
          <p:nvPr/>
        </p:nvGrpSpPr>
        <p:grpSpPr>
          <a:xfrm>
            <a:off x="2633967" y="4790663"/>
            <a:ext cx="621445" cy="809302"/>
            <a:chOff x="0" y="0"/>
            <a:chExt cx="621444" cy="809301"/>
          </a:xfrm>
        </p:grpSpPr>
        <p:sp>
          <p:nvSpPr>
            <p:cNvPr id="132" name="Triangle"/>
            <p:cNvSpPr/>
            <p:nvPr/>
          </p:nvSpPr>
          <p:spPr>
            <a:xfrm>
              <a:off x="302397" y="7816"/>
              <a:ext cx="319048" cy="304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33" name="Line"/>
            <p:cNvSpPr/>
            <p:nvPr/>
          </p:nvSpPr>
          <p:spPr>
            <a:xfrm>
              <a:off x="0" y="7816"/>
              <a:ext cx="302398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34" name="Line"/>
            <p:cNvSpPr/>
            <p:nvPr/>
          </p:nvSpPr>
          <p:spPr>
            <a:xfrm flipH="1">
              <a:off x="7816" y="0"/>
              <a:ext cx="1" cy="80729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35" name="Line"/>
            <p:cNvSpPr/>
            <p:nvPr/>
          </p:nvSpPr>
          <p:spPr>
            <a:xfrm>
              <a:off x="15633" y="801484"/>
              <a:ext cx="605812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36" name="Line"/>
            <p:cNvSpPr/>
            <p:nvPr/>
          </p:nvSpPr>
          <p:spPr>
            <a:xfrm flipH="1">
              <a:off x="621444" y="312142"/>
              <a:ext cx="1" cy="49716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38" name="Line"/>
          <p:cNvSpPr/>
          <p:nvPr/>
        </p:nvSpPr>
        <p:spPr>
          <a:xfrm>
            <a:off x="2883729" y="4252824"/>
            <a:ext cx="1" cy="47744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39" name="Line"/>
          <p:cNvSpPr/>
          <p:nvPr/>
        </p:nvSpPr>
        <p:spPr>
          <a:xfrm>
            <a:off x="2890079" y="2575497"/>
            <a:ext cx="1" cy="47744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40" name="Original Source"/>
          <p:cNvSpPr txBox="1"/>
          <p:nvPr/>
        </p:nvSpPr>
        <p:spPr>
          <a:xfrm>
            <a:off x="468312" y="2025194"/>
            <a:ext cx="1679673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Original Source</a:t>
            </a:r>
          </a:p>
        </p:txBody>
      </p:sp>
      <p:sp>
        <p:nvSpPr>
          <p:cNvPr id="141" name="Decompiled Source"/>
          <p:cNvSpPr txBox="1"/>
          <p:nvPr/>
        </p:nvSpPr>
        <p:spPr>
          <a:xfrm>
            <a:off x="457200" y="5249303"/>
            <a:ext cx="2099033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Decompiled Source</a:t>
            </a:r>
          </a:p>
        </p:txBody>
      </p:sp>
      <p:sp>
        <p:nvSpPr>
          <p:cNvPr id="142" name="Rectangle"/>
          <p:cNvSpPr/>
          <p:nvPr/>
        </p:nvSpPr>
        <p:spPr>
          <a:xfrm>
            <a:off x="4584700" y="1808574"/>
            <a:ext cx="1270000" cy="3832680"/>
          </a:xfrm>
          <a:prstGeom prst="rect">
            <a:avLst/>
          </a:prstGeom>
          <a:solidFill>
            <a:schemeClr val="accent5">
              <a:lumOff val="23235"/>
            </a:scheme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43" name="Line"/>
          <p:cNvSpPr/>
          <p:nvPr/>
        </p:nvSpPr>
        <p:spPr>
          <a:xfrm>
            <a:off x="5867400" y="2272914"/>
            <a:ext cx="506671" cy="1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44" name="Line"/>
          <p:cNvSpPr/>
          <p:nvPr/>
        </p:nvSpPr>
        <p:spPr>
          <a:xfrm>
            <a:off x="3337559" y="5363673"/>
            <a:ext cx="1234441" cy="1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45" name="Code…"/>
          <p:cNvSpPr txBox="1"/>
          <p:nvPr/>
        </p:nvSpPr>
        <p:spPr>
          <a:xfrm>
            <a:off x="4735656" y="3240969"/>
            <a:ext cx="968088" cy="8840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/>
            <a:r>
              <a:t>Code</a:t>
            </a:r>
          </a:p>
          <a:p>
            <a:pPr algn="ctr"/>
            <a:r>
              <a:t>Clone</a:t>
            </a:r>
          </a:p>
          <a:p>
            <a:pPr algn="ctr"/>
            <a:r>
              <a:t>Detector</a:t>
            </a:r>
          </a:p>
        </p:txBody>
      </p:sp>
      <p:sp>
        <p:nvSpPr>
          <p:cNvPr id="146" name="Original Source…"/>
          <p:cNvSpPr txBox="1"/>
          <p:nvPr/>
        </p:nvSpPr>
        <p:spPr>
          <a:xfrm>
            <a:off x="6488370" y="1939086"/>
            <a:ext cx="1973142" cy="617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/>
            <a:r>
              <a:t>Original Source </a:t>
            </a:r>
          </a:p>
          <a:p>
            <a:pPr algn="ctr"/>
            <a:r>
              <a:t>Clones</a:t>
            </a:r>
          </a:p>
        </p:txBody>
      </p:sp>
      <p:sp>
        <p:nvSpPr>
          <p:cNvPr id="147" name="Decompiled Source…"/>
          <p:cNvSpPr txBox="1"/>
          <p:nvPr/>
        </p:nvSpPr>
        <p:spPr>
          <a:xfrm>
            <a:off x="6494720" y="4940622"/>
            <a:ext cx="2226058" cy="617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/>
            <a:r>
              <a:t>Decompiled Source </a:t>
            </a:r>
          </a:p>
          <a:p>
            <a:pPr algn="ctr"/>
            <a:r>
              <a:t>Clones</a:t>
            </a:r>
          </a:p>
        </p:txBody>
      </p:sp>
      <p:sp>
        <p:nvSpPr>
          <p:cNvPr id="148" name="Line"/>
          <p:cNvSpPr/>
          <p:nvPr/>
        </p:nvSpPr>
        <p:spPr>
          <a:xfrm>
            <a:off x="5867400" y="5310263"/>
            <a:ext cx="506671" cy="1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49" name="Results"/>
          <p:cNvSpPr txBox="1"/>
          <p:nvPr/>
        </p:nvSpPr>
        <p:spPr>
          <a:xfrm>
            <a:off x="7035390" y="3579554"/>
            <a:ext cx="879101" cy="363362"/>
          </a:xfrm>
          <a:prstGeom prst="rect">
            <a:avLst/>
          </a:prstGeom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/>
          </a:lstStyle>
          <a:p>
            <a:pPr/>
            <a:r>
              <a:t>Results</a:t>
            </a:r>
          </a:p>
        </p:txBody>
      </p:sp>
      <p:sp>
        <p:nvSpPr>
          <p:cNvPr id="150" name="Line"/>
          <p:cNvSpPr/>
          <p:nvPr/>
        </p:nvSpPr>
        <p:spPr>
          <a:xfrm>
            <a:off x="7474940" y="2612569"/>
            <a:ext cx="1" cy="816431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51" name="Line"/>
          <p:cNvSpPr/>
          <p:nvPr/>
        </p:nvSpPr>
        <p:spPr>
          <a:xfrm flipV="1">
            <a:off x="7474940" y="4064793"/>
            <a:ext cx="1" cy="80930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52" name="Line"/>
          <p:cNvSpPr/>
          <p:nvPr/>
        </p:nvSpPr>
        <p:spPr>
          <a:xfrm>
            <a:off x="3272356" y="2254116"/>
            <a:ext cx="1234441" cy="1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Limitatio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Limitations</a:t>
            </a:r>
          </a:p>
        </p:txBody>
      </p:sp>
      <p:sp>
        <p:nvSpPr>
          <p:cNvPr id="155" name="Compilation/Decompilation not be available in every languag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Char char="•"/>
            </a:pPr>
            <a:r>
              <a:t>Compilation/Decompilation not be available in every language</a:t>
            </a:r>
          </a:p>
          <a:p>
            <a:pPr>
              <a:buChar char="•"/>
            </a:pPr>
            <a:r>
              <a:t>Decompilation may introduce errors and false positives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Our solu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Our solution</a:t>
            </a:r>
          </a:p>
        </p:txBody>
      </p:sp>
      <p:sp>
        <p:nvSpPr>
          <p:cNvPr id="158" name="A single source-to-source transformation…"/>
          <p:cNvSpPr txBox="1"/>
          <p:nvPr/>
        </p:nvSpPr>
        <p:spPr>
          <a:xfrm>
            <a:off x="380682" y="2347139"/>
            <a:ext cx="8295006" cy="8926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2800"/>
            </a:pPr>
            <a:r>
              <a:t>A single source-to-source transformation</a:t>
            </a:r>
          </a:p>
          <a:p>
            <a:pPr algn="ctr">
              <a:defRPr sz="2800"/>
            </a:pPr>
            <a:r>
              <a:t>mimicking the entire compilation/decompilation step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Our solution overview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Our solution overview</a:t>
            </a:r>
          </a:p>
        </p:txBody>
      </p:sp>
      <p:sp>
        <p:nvSpPr>
          <p:cNvPr id="161" name="Transformation"/>
          <p:cNvSpPr txBox="1"/>
          <p:nvPr/>
        </p:nvSpPr>
        <p:spPr>
          <a:xfrm>
            <a:off x="2154334" y="3516238"/>
            <a:ext cx="1699968" cy="363363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/>
          </a:lstStyle>
          <a:p>
            <a:pPr/>
            <a:r>
              <a:t>Transformation</a:t>
            </a:r>
          </a:p>
        </p:txBody>
      </p:sp>
      <p:grpSp>
        <p:nvGrpSpPr>
          <p:cNvPr id="167" name="Group"/>
          <p:cNvGrpSpPr/>
          <p:nvPr/>
        </p:nvGrpSpPr>
        <p:grpSpPr>
          <a:xfrm>
            <a:off x="2573007" y="1795874"/>
            <a:ext cx="621445" cy="809302"/>
            <a:chOff x="0" y="0"/>
            <a:chExt cx="621444" cy="809301"/>
          </a:xfrm>
        </p:grpSpPr>
        <p:sp>
          <p:nvSpPr>
            <p:cNvPr id="162" name="Triangle"/>
            <p:cNvSpPr/>
            <p:nvPr/>
          </p:nvSpPr>
          <p:spPr>
            <a:xfrm>
              <a:off x="302397" y="7816"/>
              <a:ext cx="319048" cy="304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3" name="Line"/>
            <p:cNvSpPr/>
            <p:nvPr/>
          </p:nvSpPr>
          <p:spPr>
            <a:xfrm>
              <a:off x="0" y="7816"/>
              <a:ext cx="302398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4" name="Line"/>
            <p:cNvSpPr/>
            <p:nvPr/>
          </p:nvSpPr>
          <p:spPr>
            <a:xfrm flipH="1">
              <a:off x="7816" y="0"/>
              <a:ext cx="1" cy="80729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5" name="Line"/>
            <p:cNvSpPr/>
            <p:nvPr/>
          </p:nvSpPr>
          <p:spPr>
            <a:xfrm>
              <a:off x="15633" y="801484"/>
              <a:ext cx="605812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6" name="Line"/>
            <p:cNvSpPr/>
            <p:nvPr/>
          </p:nvSpPr>
          <p:spPr>
            <a:xfrm flipH="1">
              <a:off x="621444" y="312142"/>
              <a:ext cx="1" cy="49716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73" name="Group"/>
          <p:cNvGrpSpPr/>
          <p:nvPr/>
        </p:nvGrpSpPr>
        <p:grpSpPr>
          <a:xfrm>
            <a:off x="2633967" y="4790663"/>
            <a:ext cx="621445" cy="809302"/>
            <a:chOff x="0" y="0"/>
            <a:chExt cx="621444" cy="809301"/>
          </a:xfrm>
        </p:grpSpPr>
        <p:sp>
          <p:nvSpPr>
            <p:cNvPr id="168" name="Triangle"/>
            <p:cNvSpPr/>
            <p:nvPr/>
          </p:nvSpPr>
          <p:spPr>
            <a:xfrm>
              <a:off x="302397" y="7816"/>
              <a:ext cx="319048" cy="304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9" name="Line"/>
            <p:cNvSpPr/>
            <p:nvPr/>
          </p:nvSpPr>
          <p:spPr>
            <a:xfrm>
              <a:off x="0" y="7816"/>
              <a:ext cx="302398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0" name="Line"/>
            <p:cNvSpPr/>
            <p:nvPr/>
          </p:nvSpPr>
          <p:spPr>
            <a:xfrm flipH="1">
              <a:off x="7816" y="0"/>
              <a:ext cx="1" cy="80729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1" name="Line"/>
            <p:cNvSpPr/>
            <p:nvPr/>
          </p:nvSpPr>
          <p:spPr>
            <a:xfrm>
              <a:off x="15633" y="801484"/>
              <a:ext cx="605812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2" name="Line"/>
            <p:cNvSpPr/>
            <p:nvPr/>
          </p:nvSpPr>
          <p:spPr>
            <a:xfrm flipH="1">
              <a:off x="621444" y="312142"/>
              <a:ext cx="1" cy="49716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74" name="Line"/>
          <p:cNvSpPr/>
          <p:nvPr/>
        </p:nvSpPr>
        <p:spPr>
          <a:xfrm>
            <a:off x="2883729" y="3944790"/>
            <a:ext cx="1" cy="785476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75" name="Line"/>
          <p:cNvSpPr/>
          <p:nvPr/>
        </p:nvSpPr>
        <p:spPr>
          <a:xfrm>
            <a:off x="2890079" y="2605175"/>
            <a:ext cx="1" cy="823825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76" name="Original Source"/>
          <p:cNvSpPr txBox="1"/>
          <p:nvPr/>
        </p:nvSpPr>
        <p:spPr>
          <a:xfrm>
            <a:off x="468312" y="2025194"/>
            <a:ext cx="1679673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Original Source</a:t>
            </a:r>
          </a:p>
        </p:txBody>
      </p:sp>
      <p:sp>
        <p:nvSpPr>
          <p:cNvPr id="177" name="Transformed…"/>
          <p:cNvSpPr txBox="1"/>
          <p:nvPr/>
        </p:nvSpPr>
        <p:spPr>
          <a:xfrm>
            <a:off x="548902" y="4940622"/>
            <a:ext cx="1518492" cy="617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/>
            <a:r>
              <a:t>Transformed </a:t>
            </a:r>
          </a:p>
          <a:p>
            <a:pPr algn="ctr"/>
            <a:r>
              <a:t>Source</a:t>
            </a:r>
          </a:p>
        </p:txBody>
      </p:sp>
      <p:sp>
        <p:nvSpPr>
          <p:cNvPr id="178" name="Rectangle"/>
          <p:cNvSpPr/>
          <p:nvPr/>
        </p:nvSpPr>
        <p:spPr>
          <a:xfrm>
            <a:off x="4584700" y="1808574"/>
            <a:ext cx="1270000" cy="3832680"/>
          </a:xfrm>
          <a:prstGeom prst="rect">
            <a:avLst/>
          </a:prstGeom>
          <a:solidFill>
            <a:schemeClr val="accent5">
              <a:lumOff val="23235"/>
            </a:scheme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79" name="Line"/>
          <p:cNvSpPr/>
          <p:nvPr/>
        </p:nvSpPr>
        <p:spPr>
          <a:xfrm>
            <a:off x="3337559" y="5363673"/>
            <a:ext cx="1234441" cy="1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80" name="Code…"/>
          <p:cNvSpPr txBox="1"/>
          <p:nvPr/>
        </p:nvSpPr>
        <p:spPr>
          <a:xfrm>
            <a:off x="4735656" y="3240969"/>
            <a:ext cx="968088" cy="8840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/>
            <a:r>
              <a:t>Code</a:t>
            </a:r>
          </a:p>
          <a:p>
            <a:pPr algn="ctr"/>
            <a:r>
              <a:t>Clone</a:t>
            </a:r>
          </a:p>
          <a:p>
            <a:pPr algn="ctr"/>
            <a:r>
              <a:t>Detector</a:t>
            </a:r>
          </a:p>
        </p:txBody>
      </p:sp>
      <p:sp>
        <p:nvSpPr>
          <p:cNvPr id="181" name="Transformed Source…"/>
          <p:cNvSpPr txBox="1"/>
          <p:nvPr/>
        </p:nvSpPr>
        <p:spPr>
          <a:xfrm>
            <a:off x="6454592" y="4940622"/>
            <a:ext cx="2306314" cy="617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/>
            <a:r>
              <a:t>Transformed Source </a:t>
            </a:r>
          </a:p>
          <a:p>
            <a:pPr algn="ctr"/>
            <a:r>
              <a:t>Clones</a:t>
            </a:r>
          </a:p>
        </p:txBody>
      </p:sp>
      <p:sp>
        <p:nvSpPr>
          <p:cNvPr id="182" name="Line"/>
          <p:cNvSpPr/>
          <p:nvPr/>
        </p:nvSpPr>
        <p:spPr>
          <a:xfrm>
            <a:off x="5867400" y="5310263"/>
            <a:ext cx="506671" cy="1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83" name="Results"/>
          <p:cNvSpPr txBox="1"/>
          <p:nvPr/>
        </p:nvSpPr>
        <p:spPr>
          <a:xfrm>
            <a:off x="7035390" y="3579554"/>
            <a:ext cx="879101" cy="363362"/>
          </a:xfrm>
          <a:prstGeom prst="rect">
            <a:avLst/>
          </a:prstGeom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/>
          </a:lstStyle>
          <a:p>
            <a:pPr/>
            <a:r>
              <a:t>Results</a:t>
            </a:r>
          </a:p>
        </p:txBody>
      </p:sp>
      <p:sp>
        <p:nvSpPr>
          <p:cNvPr id="184" name="Line"/>
          <p:cNvSpPr/>
          <p:nvPr/>
        </p:nvSpPr>
        <p:spPr>
          <a:xfrm flipV="1">
            <a:off x="7474940" y="4064793"/>
            <a:ext cx="1" cy="809302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標準デザイン">
  <a:themeElements>
    <a:clrScheme name="標準デザイン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標準デザイン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標準デザイン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標準デザイン">
  <a:themeElements>
    <a:clrScheme name="標準デザイン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標準デザイン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標準デザイン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