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74" r:id="rId3"/>
    <p:sldId id="270" r:id="rId4"/>
    <p:sldId id="287" r:id="rId5"/>
    <p:sldId id="272" r:id="rId6"/>
    <p:sldId id="275" r:id="rId7"/>
    <p:sldId id="290" r:id="rId8"/>
    <p:sldId id="262" r:id="rId9"/>
    <p:sldId id="277" r:id="rId10"/>
    <p:sldId id="263" r:id="rId11"/>
    <p:sldId id="265" r:id="rId12"/>
    <p:sldId id="278" r:id="rId13"/>
    <p:sldId id="291" r:id="rId14"/>
    <p:sldId id="283" r:id="rId15"/>
    <p:sldId id="260" r:id="rId16"/>
    <p:sldId id="264" r:id="rId17"/>
    <p:sldId id="284" r:id="rId18"/>
    <p:sldId id="280" r:id="rId19"/>
    <p:sldId id="282" r:id="rId20"/>
    <p:sldId id="281" r:id="rId21"/>
    <p:sldId id="279" r:id="rId22"/>
    <p:sldId id="289" r:id="rId23"/>
    <p:sldId id="288" r:id="rId24"/>
    <p:sldId id="267" r:id="rId25"/>
    <p:sldId id="285" r:id="rId26"/>
    <p:sldId id="268" r:id="rId27"/>
    <p:sldId id="292" r:id="rId28"/>
    <p:sldId id="271" r:id="rId29"/>
    <p:sldId id="286" r:id="rId30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48133" autoAdjust="0"/>
  </p:normalViewPr>
  <p:slideViewPr>
    <p:cSldViewPr snapToGrid="0">
      <p:cViewPr varScale="1">
        <p:scale>
          <a:sx n="51" d="100"/>
          <a:sy n="51" d="100"/>
        </p:scale>
        <p:origin x="6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7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-kanda\Documents\k-oagswr\Context\result_usage_with.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Intent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Sheet2!$D$2:$D$10</c:f>
              <c:numCache>
                <c:formatCode>General</c:formatCode>
                <c:ptCount val="9"/>
                <c:pt idx="0">
                  <c:v>186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D-49F6-AC74-6EFB5A3E85C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D-49F6-AC74-6EFB5A3E8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69192225097736"/>
          <c:y val="0.86854646511432065"/>
          <c:w val="0.73956692913385835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Sheet1!$A$2:$A$45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3</c:v>
                </c:pt>
                <c:pt idx="36">
                  <c:v>3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12</c:v>
                </c:pt>
              </c:numCache>
            </c:numRef>
          </c:xVal>
          <c:yVal>
            <c:numRef>
              <c:f>Sheet1!$B$2:$B$45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7</c:v>
                </c:pt>
                <c:pt idx="39">
                  <c:v>13</c:v>
                </c:pt>
                <c:pt idx="40">
                  <c:v>37</c:v>
                </c:pt>
                <c:pt idx="41">
                  <c:v>19</c:v>
                </c:pt>
                <c:pt idx="42">
                  <c:v>20</c:v>
                </c:pt>
                <c:pt idx="43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D7-4D5A-B52C-568DAC81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78127"/>
        <c:axId val="1007387695"/>
      </c:scatterChart>
      <c:valAx>
        <c:axId val="1007378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87695"/>
        <c:crosses val="autoZero"/>
        <c:crossBetween val="midCat"/>
      </c:valAx>
      <c:valAx>
        <c:axId val="100738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781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8</c:v>
                </c:pt>
                <c:pt idx="208">
                  <c:v>8</c:v>
                </c:pt>
                <c:pt idx="209">
                  <c:v>11</c:v>
                </c:pt>
                <c:pt idx="210">
                  <c:v>14</c:v>
                </c:pt>
                <c:pt idx="211">
                  <c:v>17</c:v>
                </c:pt>
                <c:pt idx="212">
                  <c:v>19</c:v>
                </c:pt>
              </c:numCache>
            </c:numRef>
          </c:xVal>
          <c:yVal>
            <c:numRef>
              <c:f>Sheet1!$B$2:$B$214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10</c:v>
                </c:pt>
                <c:pt idx="78">
                  <c:v>1</c:v>
                </c:pt>
                <c:pt idx="79">
                  <c:v>3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2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2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2</c:v>
                </c:pt>
                <c:pt idx="109">
                  <c:v>4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7</c:v>
                </c:pt>
                <c:pt idx="136">
                  <c:v>1</c:v>
                </c:pt>
                <c:pt idx="137">
                  <c:v>3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4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2</c:v>
                </c:pt>
                <c:pt idx="155">
                  <c:v>6</c:v>
                </c:pt>
                <c:pt idx="156">
                  <c:v>2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2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3</c:v>
                </c:pt>
                <c:pt idx="168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3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3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6</c:v>
                </c:pt>
                <c:pt idx="188">
                  <c:v>9</c:v>
                </c:pt>
                <c:pt idx="189">
                  <c:v>3</c:v>
                </c:pt>
                <c:pt idx="190">
                  <c:v>3</c:v>
                </c:pt>
                <c:pt idx="191">
                  <c:v>6</c:v>
                </c:pt>
                <c:pt idx="192">
                  <c:v>7</c:v>
                </c:pt>
                <c:pt idx="193">
                  <c:v>7</c:v>
                </c:pt>
                <c:pt idx="194">
                  <c:v>8</c:v>
                </c:pt>
                <c:pt idx="195">
                  <c:v>7</c:v>
                </c:pt>
                <c:pt idx="196">
                  <c:v>4</c:v>
                </c:pt>
                <c:pt idx="197">
                  <c:v>9</c:v>
                </c:pt>
                <c:pt idx="198">
                  <c:v>10</c:v>
                </c:pt>
                <c:pt idx="199">
                  <c:v>8</c:v>
                </c:pt>
                <c:pt idx="200">
                  <c:v>7</c:v>
                </c:pt>
                <c:pt idx="201">
                  <c:v>13</c:v>
                </c:pt>
                <c:pt idx="202">
                  <c:v>13</c:v>
                </c:pt>
                <c:pt idx="203">
                  <c:v>11</c:v>
                </c:pt>
                <c:pt idx="204">
                  <c:v>11</c:v>
                </c:pt>
                <c:pt idx="205">
                  <c:v>62</c:v>
                </c:pt>
                <c:pt idx="206">
                  <c:v>9</c:v>
                </c:pt>
                <c:pt idx="207">
                  <c:v>20</c:v>
                </c:pt>
                <c:pt idx="208">
                  <c:v>36</c:v>
                </c:pt>
                <c:pt idx="209">
                  <c:v>24</c:v>
                </c:pt>
                <c:pt idx="210">
                  <c:v>51</c:v>
                </c:pt>
                <c:pt idx="211">
                  <c:v>397</c:v>
                </c:pt>
                <c:pt idx="212">
                  <c:v>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67-4B5B-97DB-72F5CC9B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9464927"/>
        <c:axId val="819465343"/>
      </c:scatterChart>
      <c:valAx>
        <c:axId val="819464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5343"/>
        <c:crosses val="autoZero"/>
        <c:crossBetween val="midCat"/>
      </c:valAx>
      <c:valAx>
        <c:axId val="81946534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4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</c:numCache>
            </c:numRef>
          </c:xVal>
          <c:yVal>
            <c:numRef>
              <c:f>Sheet1!$B$2:$B$207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4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4</c:v>
                </c:pt>
                <c:pt idx="66">
                  <c:v>1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2</c:v>
                </c:pt>
                <c:pt idx="73">
                  <c:v>3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2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4</c:v>
                </c:pt>
                <c:pt idx="95">
                  <c:v>2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4</c:v>
                </c:pt>
                <c:pt idx="109">
                  <c:v>1</c:v>
                </c:pt>
                <c:pt idx="110">
                  <c:v>11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2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8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6</c:v>
                </c:pt>
                <c:pt idx="130">
                  <c:v>1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2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3</c:v>
                </c:pt>
                <c:pt idx="163">
                  <c:v>1</c:v>
                </c:pt>
                <c:pt idx="164">
                  <c:v>1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3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2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11</c:v>
                </c:pt>
                <c:pt idx="185">
                  <c:v>3</c:v>
                </c:pt>
                <c:pt idx="186">
                  <c:v>7</c:v>
                </c:pt>
                <c:pt idx="187">
                  <c:v>2</c:v>
                </c:pt>
                <c:pt idx="188">
                  <c:v>5</c:v>
                </c:pt>
                <c:pt idx="189">
                  <c:v>3</c:v>
                </c:pt>
                <c:pt idx="190">
                  <c:v>2</c:v>
                </c:pt>
                <c:pt idx="191">
                  <c:v>3</c:v>
                </c:pt>
                <c:pt idx="192">
                  <c:v>2</c:v>
                </c:pt>
                <c:pt idx="193">
                  <c:v>7</c:v>
                </c:pt>
                <c:pt idx="194">
                  <c:v>2</c:v>
                </c:pt>
                <c:pt idx="195">
                  <c:v>4</c:v>
                </c:pt>
                <c:pt idx="196">
                  <c:v>2</c:v>
                </c:pt>
                <c:pt idx="197">
                  <c:v>3</c:v>
                </c:pt>
                <c:pt idx="198">
                  <c:v>2</c:v>
                </c:pt>
                <c:pt idx="199">
                  <c:v>12</c:v>
                </c:pt>
                <c:pt idx="200">
                  <c:v>6</c:v>
                </c:pt>
                <c:pt idx="201">
                  <c:v>6</c:v>
                </c:pt>
                <c:pt idx="202">
                  <c:v>3</c:v>
                </c:pt>
                <c:pt idx="203">
                  <c:v>10</c:v>
                </c:pt>
                <c:pt idx="204">
                  <c:v>6</c:v>
                </c:pt>
                <c:pt idx="205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BB-4127-BA89-4CDA49CDA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70671"/>
        <c:axId val="899171919"/>
      </c:scatterChart>
      <c:valAx>
        <c:axId val="899170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1919"/>
        <c:crosses val="autoZero"/>
        <c:crossBetween val="midCat"/>
      </c:valAx>
      <c:valAx>
        <c:axId val="89917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06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Sheet1!$A$2:$A$45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3</c:v>
                </c:pt>
                <c:pt idx="36">
                  <c:v>3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12</c:v>
                </c:pt>
              </c:numCache>
            </c:numRef>
          </c:xVal>
          <c:yVal>
            <c:numRef>
              <c:f>Sheet1!$B$2:$B$45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7</c:v>
                </c:pt>
                <c:pt idx="39">
                  <c:v>13</c:v>
                </c:pt>
                <c:pt idx="40">
                  <c:v>37</c:v>
                </c:pt>
                <c:pt idx="41">
                  <c:v>19</c:v>
                </c:pt>
                <c:pt idx="42">
                  <c:v>20</c:v>
                </c:pt>
                <c:pt idx="43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D7-4D5A-B52C-568DAC81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78127"/>
        <c:axId val="1007387695"/>
      </c:scatterChart>
      <c:valAx>
        <c:axId val="1007378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87695"/>
        <c:crosses val="autoZero"/>
        <c:crossBetween val="midCat"/>
      </c:valAx>
      <c:valAx>
        <c:axId val="100738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781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8</c:v>
                </c:pt>
                <c:pt idx="208">
                  <c:v>8</c:v>
                </c:pt>
                <c:pt idx="209">
                  <c:v>11</c:v>
                </c:pt>
                <c:pt idx="210">
                  <c:v>14</c:v>
                </c:pt>
                <c:pt idx="211">
                  <c:v>17</c:v>
                </c:pt>
                <c:pt idx="212">
                  <c:v>19</c:v>
                </c:pt>
              </c:numCache>
            </c:numRef>
          </c:xVal>
          <c:yVal>
            <c:numRef>
              <c:f>Sheet1!$B$2:$B$214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10</c:v>
                </c:pt>
                <c:pt idx="78">
                  <c:v>1</c:v>
                </c:pt>
                <c:pt idx="79">
                  <c:v>3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2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2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2</c:v>
                </c:pt>
                <c:pt idx="109">
                  <c:v>4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7</c:v>
                </c:pt>
                <c:pt idx="136">
                  <c:v>1</c:v>
                </c:pt>
                <c:pt idx="137">
                  <c:v>3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4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2</c:v>
                </c:pt>
                <c:pt idx="155">
                  <c:v>6</c:v>
                </c:pt>
                <c:pt idx="156">
                  <c:v>2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2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3</c:v>
                </c:pt>
                <c:pt idx="168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3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3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6</c:v>
                </c:pt>
                <c:pt idx="188">
                  <c:v>9</c:v>
                </c:pt>
                <c:pt idx="189">
                  <c:v>3</c:v>
                </c:pt>
                <c:pt idx="190">
                  <c:v>3</c:v>
                </c:pt>
                <c:pt idx="191">
                  <c:v>6</c:v>
                </c:pt>
                <c:pt idx="192">
                  <c:v>7</c:v>
                </c:pt>
                <c:pt idx="193">
                  <c:v>7</c:v>
                </c:pt>
                <c:pt idx="194">
                  <c:v>8</c:v>
                </c:pt>
                <c:pt idx="195">
                  <c:v>7</c:v>
                </c:pt>
                <c:pt idx="196">
                  <c:v>4</c:v>
                </c:pt>
                <c:pt idx="197">
                  <c:v>9</c:v>
                </c:pt>
                <c:pt idx="198">
                  <c:v>10</c:v>
                </c:pt>
                <c:pt idx="199">
                  <c:v>8</c:v>
                </c:pt>
                <c:pt idx="200">
                  <c:v>7</c:v>
                </c:pt>
                <c:pt idx="201">
                  <c:v>13</c:v>
                </c:pt>
                <c:pt idx="202">
                  <c:v>13</c:v>
                </c:pt>
                <c:pt idx="203">
                  <c:v>11</c:v>
                </c:pt>
                <c:pt idx="204">
                  <c:v>11</c:v>
                </c:pt>
                <c:pt idx="205">
                  <c:v>62</c:v>
                </c:pt>
                <c:pt idx="206">
                  <c:v>9</c:v>
                </c:pt>
                <c:pt idx="207">
                  <c:v>20</c:v>
                </c:pt>
                <c:pt idx="208">
                  <c:v>36</c:v>
                </c:pt>
                <c:pt idx="209">
                  <c:v>24</c:v>
                </c:pt>
                <c:pt idx="210">
                  <c:v>51</c:v>
                </c:pt>
                <c:pt idx="211">
                  <c:v>397</c:v>
                </c:pt>
                <c:pt idx="212">
                  <c:v>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67-4B5B-97DB-72F5CC9B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9464927"/>
        <c:axId val="819465343"/>
      </c:scatterChart>
      <c:valAx>
        <c:axId val="819464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5343"/>
        <c:crosses val="autoZero"/>
        <c:crossBetween val="midCat"/>
      </c:valAx>
      <c:valAx>
        <c:axId val="81946534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4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</c:numCache>
            </c:numRef>
          </c:xVal>
          <c:yVal>
            <c:numRef>
              <c:f>Sheet1!$B$2:$B$207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4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4</c:v>
                </c:pt>
                <c:pt idx="66">
                  <c:v>1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2</c:v>
                </c:pt>
                <c:pt idx="73">
                  <c:v>3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2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4</c:v>
                </c:pt>
                <c:pt idx="95">
                  <c:v>2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4</c:v>
                </c:pt>
                <c:pt idx="109">
                  <c:v>1</c:v>
                </c:pt>
                <c:pt idx="110">
                  <c:v>11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2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8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6</c:v>
                </c:pt>
                <c:pt idx="130">
                  <c:v>1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2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3</c:v>
                </c:pt>
                <c:pt idx="163">
                  <c:v>1</c:v>
                </c:pt>
                <c:pt idx="164">
                  <c:v>1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3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2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11</c:v>
                </c:pt>
                <c:pt idx="185">
                  <c:v>3</c:v>
                </c:pt>
                <c:pt idx="186">
                  <c:v>7</c:v>
                </c:pt>
                <c:pt idx="187">
                  <c:v>2</c:v>
                </c:pt>
                <c:pt idx="188">
                  <c:v>5</c:v>
                </c:pt>
                <c:pt idx="189">
                  <c:v>3</c:v>
                </c:pt>
                <c:pt idx="190">
                  <c:v>2</c:v>
                </c:pt>
                <c:pt idx="191">
                  <c:v>3</c:v>
                </c:pt>
                <c:pt idx="192">
                  <c:v>2</c:v>
                </c:pt>
                <c:pt idx="193">
                  <c:v>7</c:v>
                </c:pt>
                <c:pt idx="194">
                  <c:v>2</c:v>
                </c:pt>
                <c:pt idx="195">
                  <c:v>4</c:v>
                </c:pt>
                <c:pt idx="196">
                  <c:v>2</c:v>
                </c:pt>
                <c:pt idx="197">
                  <c:v>3</c:v>
                </c:pt>
                <c:pt idx="198">
                  <c:v>2</c:v>
                </c:pt>
                <c:pt idx="199">
                  <c:v>12</c:v>
                </c:pt>
                <c:pt idx="200">
                  <c:v>6</c:v>
                </c:pt>
                <c:pt idx="201">
                  <c:v>6</c:v>
                </c:pt>
                <c:pt idx="202">
                  <c:v>3</c:v>
                </c:pt>
                <c:pt idx="203">
                  <c:v>10</c:v>
                </c:pt>
                <c:pt idx="204">
                  <c:v>6</c:v>
                </c:pt>
                <c:pt idx="205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BB-4127-BA89-4CDA49CDA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70671"/>
        <c:axId val="899171919"/>
      </c:scatterChart>
      <c:valAx>
        <c:axId val="899170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1919"/>
        <c:crosses val="autoZero"/>
        <c:crossBetween val="midCat"/>
      </c:valAx>
      <c:valAx>
        <c:axId val="89917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06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Sheet1!$A$2:$A$45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3</c:v>
                </c:pt>
                <c:pt idx="36">
                  <c:v>3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12</c:v>
                </c:pt>
              </c:numCache>
            </c:numRef>
          </c:xVal>
          <c:yVal>
            <c:numRef>
              <c:f>Sheet1!$B$2:$B$45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7</c:v>
                </c:pt>
                <c:pt idx="39">
                  <c:v>13</c:v>
                </c:pt>
                <c:pt idx="40">
                  <c:v>37</c:v>
                </c:pt>
                <c:pt idx="41">
                  <c:v>19</c:v>
                </c:pt>
                <c:pt idx="42">
                  <c:v>20</c:v>
                </c:pt>
                <c:pt idx="43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D7-4D5A-B52C-568DAC81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78127"/>
        <c:axId val="1007387695"/>
      </c:scatterChart>
      <c:valAx>
        <c:axId val="1007378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87695"/>
        <c:crosses val="autoZero"/>
        <c:crossBetween val="midCat"/>
      </c:valAx>
      <c:valAx>
        <c:axId val="100738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73781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8</c:v>
                </c:pt>
                <c:pt idx="208">
                  <c:v>8</c:v>
                </c:pt>
                <c:pt idx="209">
                  <c:v>11</c:v>
                </c:pt>
                <c:pt idx="210">
                  <c:v>14</c:v>
                </c:pt>
                <c:pt idx="211">
                  <c:v>17</c:v>
                </c:pt>
                <c:pt idx="212">
                  <c:v>19</c:v>
                </c:pt>
              </c:numCache>
            </c:numRef>
          </c:xVal>
          <c:yVal>
            <c:numRef>
              <c:f>Sheet1!$B$2:$B$214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10</c:v>
                </c:pt>
                <c:pt idx="78">
                  <c:v>1</c:v>
                </c:pt>
                <c:pt idx="79">
                  <c:v>3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2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2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2</c:v>
                </c:pt>
                <c:pt idx="109">
                  <c:v>4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7</c:v>
                </c:pt>
                <c:pt idx="136">
                  <c:v>1</c:v>
                </c:pt>
                <c:pt idx="137">
                  <c:v>3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4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2</c:v>
                </c:pt>
                <c:pt idx="155">
                  <c:v>6</c:v>
                </c:pt>
                <c:pt idx="156">
                  <c:v>2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2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3</c:v>
                </c:pt>
                <c:pt idx="168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3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3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6</c:v>
                </c:pt>
                <c:pt idx="188">
                  <c:v>9</c:v>
                </c:pt>
                <c:pt idx="189">
                  <c:v>3</c:v>
                </c:pt>
                <c:pt idx="190">
                  <c:v>3</c:v>
                </c:pt>
                <c:pt idx="191">
                  <c:v>6</c:v>
                </c:pt>
                <c:pt idx="192">
                  <c:v>7</c:v>
                </c:pt>
                <c:pt idx="193">
                  <c:v>7</c:v>
                </c:pt>
                <c:pt idx="194">
                  <c:v>8</c:v>
                </c:pt>
                <c:pt idx="195">
                  <c:v>7</c:v>
                </c:pt>
                <c:pt idx="196">
                  <c:v>4</c:v>
                </c:pt>
                <c:pt idx="197">
                  <c:v>9</c:v>
                </c:pt>
                <c:pt idx="198">
                  <c:v>10</c:v>
                </c:pt>
                <c:pt idx="199">
                  <c:v>8</c:v>
                </c:pt>
                <c:pt idx="200">
                  <c:v>7</c:v>
                </c:pt>
                <c:pt idx="201">
                  <c:v>13</c:v>
                </c:pt>
                <c:pt idx="202">
                  <c:v>13</c:v>
                </c:pt>
                <c:pt idx="203">
                  <c:v>11</c:v>
                </c:pt>
                <c:pt idx="204">
                  <c:v>11</c:v>
                </c:pt>
                <c:pt idx="205">
                  <c:v>62</c:v>
                </c:pt>
                <c:pt idx="206">
                  <c:v>9</c:v>
                </c:pt>
                <c:pt idx="207">
                  <c:v>20</c:v>
                </c:pt>
                <c:pt idx="208">
                  <c:v>36</c:v>
                </c:pt>
                <c:pt idx="209">
                  <c:v>24</c:v>
                </c:pt>
                <c:pt idx="210">
                  <c:v>51</c:v>
                </c:pt>
                <c:pt idx="211">
                  <c:v>397</c:v>
                </c:pt>
                <c:pt idx="212">
                  <c:v>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67-4B5B-97DB-72F5CC9B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9464927"/>
        <c:axId val="819465343"/>
      </c:scatterChart>
      <c:valAx>
        <c:axId val="819464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5343"/>
        <c:crosses val="autoZero"/>
        <c:crossBetween val="midCat"/>
      </c:valAx>
      <c:valAx>
        <c:axId val="81946534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9464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</c:numCache>
            </c:numRef>
          </c:xVal>
          <c:yVal>
            <c:numRef>
              <c:f>Sheet1!$B$2:$B$207</c:f>
              <c:numCache>
                <c:formatCode>General</c:formatCode>
                <c:ptCount val="2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4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4</c:v>
                </c:pt>
                <c:pt idx="66">
                  <c:v>1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2</c:v>
                </c:pt>
                <c:pt idx="73">
                  <c:v>3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2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4</c:v>
                </c:pt>
                <c:pt idx="95">
                  <c:v>2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4</c:v>
                </c:pt>
                <c:pt idx="109">
                  <c:v>1</c:v>
                </c:pt>
                <c:pt idx="110">
                  <c:v>11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2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8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6</c:v>
                </c:pt>
                <c:pt idx="130">
                  <c:v>1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2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3</c:v>
                </c:pt>
                <c:pt idx="163">
                  <c:v>1</c:v>
                </c:pt>
                <c:pt idx="164">
                  <c:v>1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3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2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11</c:v>
                </c:pt>
                <c:pt idx="185">
                  <c:v>3</c:v>
                </c:pt>
                <c:pt idx="186">
                  <c:v>7</c:v>
                </c:pt>
                <c:pt idx="187">
                  <c:v>2</c:v>
                </c:pt>
                <c:pt idx="188">
                  <c:v>5</c:v>
                </c:pt>
                <c:pt idx="189">
                  <c:v>3</c:v>
                </c:pt>
                <c:pt idx="190">
                  <c:v>2</c:v>
                </c:pt>
                <c:pt idx="191">
                  <c:v>3</c:v>
                </c:pt>
                <c:pt idx="192">
                  <c:v>2</c:v>
                </c:pt>
                <c:pt idx="193">
                  <c:v>7</c:v>
                </c:pt>
                <c:pt idx="194">
                  <c:v>2</c:v>
                </c:pt>
                <c:pt idx="195">
                  <c:v>4</c:v>
                </c:pt>
                <c:pt idx="196">
                  <c:v>2</c:v>
                </c:pt>
                <c:pt idx="197">
                  <c:v>3</c:v>
                </c:pt>
                <c:pt idx="198">
                  <c:v>2</c:v>
                </c:pt>
                <c:pt idx="199">
                  <c:v>12</c:v>
                </c:pt>
                <c:pt idx="200">
                  <c:v>6</c:v>
                </c:pt>
                <c:pt idx="201">
                  <c:v>6</c:v>
                </c:pt>
                <c:pt idx="202">
                  <c:v>3</c:v>
                </c:pt>
                <c:pt idx="203">
                  <c:v>10</c:v>
                </c:pt>
                <c:pt idx="204">
                  <c:v>6</c:v>
                </c:pt>
                <c:pt idx="205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BB-4127-BA89-4CDA49CDA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70671"/>
        <c:axId val="899171919"/>
      </c:scatterChart>
      <c:valAx>
        <c:axId val="899170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#project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1919"/>
        <c:crosses val="autoZero"/>
        <c:crossBetween val="midCat"/>
      </c:valAx>
      <c:valAx>
        <c:axId val="89917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#use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1706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Cursor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Cursor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Sheet3!$D$2:$D$10</c:f>
              <c:numCache>
                <c:formatCode>General</c:formatCode>
                <c:ptCount val="9"/>
                <c:pt idx="0">
                  <c:v>194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9-49CF-8658-D822ABE77A9E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Sheet3!$E$2:$E$10</c:f>
              <c:numCache>
                <c:formatCode>General</c:formatCode>
                <c:ptCount val="9"/>
                <c:pt idx="0">
                  <c:v>121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9-49CF-8658-D822ABE77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16045371950884"/>
          <c:y val="0.86854646511432065"/>
          <c:w val="0.64166483123176032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Context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Context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1-4225-82EC-AAF7EE4580C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1-4225-82EC-AAF7EE458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1184956775508"/>
          <c:y val="0.86854651545878514"/>
          <c:w val="0.64865783822476752"/>
          <c:h val="0.13145348454121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Intent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Sheet2!$D$2:$D$10</c:f>
              <c:numCache>
                <c:formatCode>General</c:formatCode>
                <c:ptCount val="9"/>
                <c:pt idx="0">
                  <c:v>186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D-49F6-AC74-6EFB5A3E85C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D-49F6-AC74-6EFB5A3E8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69192225097736"/>
          <c:y val="0.86854646511432065"/>
          <c:w val="0.73956692913385835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Cursor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Cursor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Sheet3!$D$2:$D$10</c:f>
              <c:numCache>
                <c:formatCode>General</c:formatCode>
                <c:ptCount val="9"/>
                <c:pt idx="0">
                  <c:v>194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9-49CF-8658-D822ABE77A9E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Sheet3!$E$2:$E$10</c:f>
              <c:numCache>
                <c:formatCode>General</c:formatCode>
                <c:ptCount val="9"/>
                <c:pt idx="0">
                  <c:v>121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9-49CF-8658-D822ABE77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16045371950884"/>
          <c:y val="0.86854646511432065"/>
          <c:w val="0.64166483123176032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Context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Context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1-4225-82EC-AAF7EE4580C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1-4225-82EC-AAF7EE458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1184956775508"/>
          <c:y val="0.86854651545878514"/>
          <c:w val="0.64865783822476752"/>
          <c:h val="0.13145348454121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Intent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Sheet2!$D$2:$D$10</c:f>
              <c:numCache>
                <c:formatCode>General</c:formatCode>
                <c:ptCount val="9"/>
                <c:pt idx="0">
                  <c:v>186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D-49F6-AC74-6EFB5A3E85C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D-49F6-AC74-6EFB5A3E8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API useage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69192225097736"/>
          <c:y val="0.86854646511432065"/>
          <c:w val="0.73956692913385835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Cursor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Cursor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Sheet3!$D$2:$D$10</c:f>
              <c:numCache>
                <c:formatCode>General</c:formatCode>
                <c:ptCount val="9"/>
                <c:pt idx="0">
                  <c:v>194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9-49CF-8658-D822ABE77A9E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Sheet3!$E$2:$E$10</c:f>
              <c:numCache>
                <c:formatCode>General</c:formatCode>
                <c:ptCount val="9"/>
                <c:pt idx="0">
                  <c:v>121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9-49CF-8658-D822ABE77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16045371950884"/>
          <c:y val="0.86854646511432065"/>
          <c:w val="0.64166483123176032"/>
          <c:h val="9.0241273316771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Context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5515114806449"/>
          <c:y val="0.19834224598930483"/>
          <c:w val="0.8035868068938935"/>
          <c:h val="0.4788854267548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Context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1-4225-82EC-AAF7EE4580C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(w/o instance)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Sheet1!$F$2:$F$10</c:f>
              <c:strCache>
                <c:ptCount val="9"/>
                <c:pt idx="0">
                  <c:v>～5</c:v>
                </c:pt>
                <c:pt idx="1">
                  <c:v>～10</c:v>
                </c:pt>
                <c:pt idx="2">
                  <c:v>～15</c:v>
                </c:pt>
                <c:pt idx="3">
                  <c:v>～20</c:v>
                </c:pt>
                <c:pt idx="4">
                  <c:v>～25</c:v>
                </c:pt>
                <c:pt idx="5">
                  <c:v>～30</c:v>
                </c:pt>
                <c:pt idx="6">
                  <c:v>～35</c:v>
                </c:pt>
                <c:pt idx="7">
                  <c:v>～40</c:v>
                </c:pt>
                <c:pt idx="8">
                  <c:v>41～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1-4225-82EC-AAF7EE458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65600"/>
        <c:axId val="25267120"/>
      </c:barChart>
      <c:catAx>
        <c:axId val="34816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#API use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8133582952480586"/>
              <c:y val="0.7803200134742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67120"/>
        <c:crosses val="autoZero"/>
        <c:auto val="1"/>
        <c:lblAlgn val="ctr"/>
        <c:lblOffset val="100"/>
        <c:noMultiLvlLbl val="0"/>
      </c:catAx>
      <c:valAx>
        <c:axId val="252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#pattern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81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1184956775508"/>
          <c:y val="0.86854651545878514"/>
          <c:w val="0.64865783822476752"/>
          <c:h val="0.13145348454121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150C-6640-4F0B-B264-4807134E858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A09A-D410-4E08-990C-9D8A97EE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0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47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03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0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89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1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28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18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79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10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879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7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02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2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482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073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60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19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43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35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93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01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13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A09A-D410-4E08-990C-9D8A97EE4A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72802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775885" y="3213100"/>
            <a:ext cx="8640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45939" y="6640514"/>
            <a:ext cx="8287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2E043A5F-7611-4761-9423-61854F8D8E8B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600451" y="6245225"/>
            <a:ext cx="4991100" cy="279400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279400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3" name="Picture 2" descr="http://www.osaka-u.ac.jp/++theme++ou.site.theme/cmn/img/logo.gif">
            <a:extLst>
              <a:ext uri="{FF2B5EF4-FFF2-40B4-BE49-F238E27FC236}">
                <a16:creationId xmlns:a16="http://schemas.microsoft.com/office/drawing/2014/main" id="{43D3F60B-0B59-42CB-9159-BE3AE5B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9" y="640114"/>
            <a:ext cx="2746494" cy="6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mir\space\document\logo\color-variations\sel-logo-color.emf">
            <a:extLst>
              <a:ext uri="{FF2B5EF4-FFF2-40B4-BE49-F238E27FC236}">
                <a16:creationId xmlns:a16="http://schemas.microsoft.com/office/drawing/2014/main" id="{AF1E0D87-277D-498C-BD9D-D7498269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42" y="511597"/>
            <a:ext cx="2051050" cy="7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3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BB716-BC93-47C3-A96D-3E6290089EEA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76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009BF-99F7-4024-AF9E-3AFC4FA81108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08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0DAD8-19A2-49E7-A26E-C1EA1EB53582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58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A3E7F2-8A01-451F-87BB-18AE7EB6B3F5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8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E213E-3CBE-416D-B544-4F3AF7C4E4FC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5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4D654-FC11-46BD-A9EF-47140B5FAB69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5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55B99-D1B2-4AD3-BD73-ED64723F7616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9CEFE-97CA-4C71-BD32-5D3AA9793226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8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C46BD-3B5A-47D4-80E7-BCBBC07D7991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53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61E20-BDF6-4037-9C0A-8372A06E3162}" type="datetime1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AA00-DB03-4234-942B-AAD6E509F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7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24418" y="1484313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5558" y="6596064"/>
            <a:ext cx="500939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BC46766E-7B92-4DBE-808C-3EAF776FAE83}" type="datetime1">
              <a:rPr kumimoji="1" lang="ja-JP" altLang="en-US" smtClean="0"/>
              <a:t>2020/7/3</a:t>
            </a:fld>
            <a:endParaRPr kumimoji="1" lang="ja-JP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7685" y="6310314"/>
            <a:ext cx="777663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ea"/>
                <a:ea typeface="+mj-ea"/>
              </a:defRPr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82569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defRPr>
            </a:lvl1pPr>
          </a:lstStyle>
          <a:p>
            <a:fld id="{EF49AA00-DB03-4234-942B-AAD6E509FBD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46617" y="6640514"/>
            <a:ext cx="8287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pic>
        <p:nvPicPr>
          <p:cNvPr id="12" name="Picture 19" descr="sel-logo">
            <a:extLst>
              <a:ext uri="{FF2B5EF4-FFF2-40B4-BE49-F238E27FC236}">
                <a16:creationId xmlns:a16="http://schemas.microsoft.com/office/drawing/2014/main" id="{06825F58-ABD1-4F98-A45C-0B35E1D5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943350" y="408782"/>
            <a:ext cx="1081087" cy="369888"/>
          </a:xfrm>
          <a:prstGeom prst="rect">
            <a:avLst/>
          </a:prstGeom>
          <a:noFill/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16DBCF6C-CD82-48AD-8F7D-DF6A3F6053D3}"/>
              </a:ext>
            </a:extLst>
          </p:cNvPr>
          <p:cNvSpPr>
            <a:spLocks/>
          </p:cNvSpPr>
          <p:nvPr/>
        </p:nvSpPr>
        <p:spPr bwMode="auto">
          <a:xfrm>
            <a:off x="11832513" y="6663618"/>
            <a:ext cx="191924" cy="176621"/>
          </a:xfrm>
          <a:custGeom>
            <a:avLst/>
            <a:gdLst/>
            <a:ahLst/>
            <a:cxnLst>
              <a:cxn ang="0">
                <a:pos x="300" y="364"/>
              </a:cxn>
              <a:cxn ang="0">
                <a:pos x="94" y="246"/>
              </a:cxn>
              <a:cxn ang="0">
                <a:pos x="94" y="246"/>
              </a:cxn>
              <a:cxn ang="0">
                <a:pos x="300" y="79"/>
              </a:cxn>
              <a:cxn ang="0">
                <a:pos x="220" y="0"/>
              </a:cxn>
              <a:cxn ang="0">
                <a:pos x="220" y="0"/>
              </a:cxn>
              <a:cxn ang="0">
                <a:pos x="0" y="289"/>
              </a:cxn>
              <a:cxn ang="0">
                <a:pos x="4" y="341"/>
              </a:cxn>
              <a:cxn ang="0">
                <a:pos x="4" y="341"/>
              </a:cxn>
              <a:cxn ang="0">
                <a:pos x="60" y="334"/>
              </a:cxn>
              <a:cxn ang="0">
                <a:pos x="270" y="544"/>
              </a:cxn>
              <a:cxn ang="0">
                <a:pos x="265" y="586"/>
              </a:cxn>
              <a:cxn ang="0">
                <a:pos x="265" y="587"/>
              </a:cxn>
              <a:cxn ang="0">
                <a:pos x="300" y="589"/>
              </a:cxn>
              <a:cxn ang="0">
                <a:pos x="334" y="587"/>
              </a:cxn>
              <a:cxn ang="0">
                <a:pos x="334" y="586"/>
              </a:cxn>
              <a:cxn ang="0">
                <a:pos x="330" y="544"/>
              </a:cxn>
              <a:cxn ang="0">
                <a:pos x="540" y="334"/>
              </a:cxn>
              <a:cxn ang="0">
                <a:pos x="595" y="341"/>
              </a:cxn>
              <a:cxn ang="0">
                <a:pos x="595" y="341"/>
              </a:cxn>
              <a:cxn ang="0">
                <a:pos x="600" y="289"/>
              </a:cxn>
              <a:cxn ang="0">
                <a:pos x="379" y="0"/>
              </a:cxn>
              <a:cxn ang="0">
                <a:pos x="379" y="0"/>
              </a:cxn>
              <a:cxn ang="0">
                <a:pos x="300" y="79"/>
              </a:cxn>
              <a:cxn ang="0">
                <a:pos x="505" y="246"/>
              </a:cxn>
              <a:cxn ang="0">
                <a:pos x="505" y="246"/>
              </a:cxn>
              <a:cxn ang="0">
                <a:pos x="299" y="364"/>
              </a:cxn>
              <a:cxn ang="0">
                <a:pos x="300" y="364"/>
              </a:cxn>
            </a:cxnLst>
            <a:rect l="0" t="0" r="r" b="b"/>
            <a:pathLst>
              <a:path w="600" h="589">
                <a:moveTo>
                  <a:pt x="300" y="364"/>
                </a:moveTo>
                <a:cubicBezTo>
                  <a:pt x="251" y="300"/>
                  <a:pt x="178" y="255"/>
                  <a:pt x="94" y="246"/>
                </a:cubicBezTo>
                <a:lnTo>
                  <a:pt x="94" y="246"/>
                </a:lnTo>
                <a:cubicBezTo>
                  <a:pt x="114" y="151"/>
                  <a:pt x="198" y="79"/>
                  <a:pt x="300" y="79"/>
                </a:cubicBezTo>
                <a:lnTo>
                  <a:pt x="220" y="0"/>
                </a:lnTo>
                <a:lnTo>
                  <a:pt x="220" y="0"/>
                </a:lnTo>
                <a:cubicBezTo>
                  <a:pt x="93" y="34"/>
                  <a:pt x="0" y="151"/>
                  <a:pt x="0" y="289"/>
                </a:cubicBezTo>
                <a:cubicBezTo>
                  <a:pt x="0" y="307"/>
                  <a:pt x="1" y="324"/>
                  <a:pt x="4" y="341"/>
                </a:cubicBezTo>
                <a:lnTo>
                  <a:pt x="4" y="341"/>
                </a:lnTo>
                <a:cubicBezTo>
                  <a:pt x="22" y="336"/>
                  <a:pt x="40" y="334"/>
                  <a:pt x="60" y="334"/>
                </a:cubicBezTo>
                <a:cubicBezTo>
                  <a:pt x="175" y="334"/>
                  <a:pt x="270" y="428"/>
                  <a:pt x="270" y="544"/>
                </a:cubicBezTo>
                <a:cubicBezTo>
                  <a:pt x="270" y="558"/>
                  <a:pt x="268" y="573"/>
                  <a:pt x="265" y="586"/>
                </a:cubicBezTo>
                <a:lnTo>
                  <a:pt x="265" y="587"/>
                </a:lnTo>
                <a:cubicBezTo>
                  <a:pt x="276" y="588"/>
                  <a:pt x="288" y="589"/>
                  <a:pt x="300" y="589"/>
                </a:cubicBezTo>
                <a:cubicBezTo>
                  <a:pt x="311" y="589"/>
                  <a:pt x="323" y="588"/>
                  <a:pt x="334" y="587"/>
                </a:cubicBezTo>
                <a:lnTo>
                  <a:pt x="334" y="586"/>
                </a:lnTo>
                <a:cubicBezTo>
                  <a:pt x="331" y="573"/>
                  <a:pt x="330" y="558"/>
                  <a:pt x="330" y="544"/>
                </a:cubicBezTo>
                <a:cubicBezTo>
                  <a:pt x="330" y="428"/>
                  <a:pt x="424" y="334"/>
                  <a:pt x="540" y="334"/>
                </a:cubicBezTo>
                <a:cubicBezTo>
                  <a:pt x="559" y="334"/>
                  <a:pt x="577" y="336"/>
                  <a:pt x="595" y="341"/>
                </a:cubicBezTo>
                <a:lnTo>
                  <a:pt x="595" y="341"/>
                </a:lnTo>
                <a:cubicBezTo>
                  <a:pt x="598" y="324"/>
                  <a:pt x="600" y="307"/>
                  <a:pt x="600" y="289"/>
                </a:cubicBezTo>
                <a:cubicBezTo>
                  <a:pt x="600" y="151"/>
                  <a:pt x="506" y="34"/>
                  <a:pt x="379" y="0"/>
                </a:cubicBezTo>
                <a:lnTo>
                  <a:pt x="379" y="0"/>
                </a:lnTo>
                <a:lnTo>
                  <a:pt x="300" y="79"/>
                </a:lnTo>
                <a:cubicBezTo>
                  <a:pt x="401" y="79"/>
                  <a:pt x="485" y="151"/>
                  <a:pt x="505" y="246"/>
                </a:cubicBezTo>
                <a:lnTo>
                  <a:pt x="505" y="246"/>
                </a:lnTo>
                <a:cubicBezTo>
                  <a:pt x="421" y="255"/>
                  <a:pt x="348" y="300"/>
                  <a:pt x="299" y="364"/>
                </a:cubicBezTo>
                <a:lnTo>
                  <a:pt x="300" y="3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25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3473E-6A2F-4E6C-91E7-282D79C05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955" y="1572802"/>
            <a:ext cx="11425083" cy="1470025"/>
          </a:xfrm>
        </p:spPr>
        <p:txBody>
          <a:bodyPr/>
          <a:lstStyle/>
          <a:p>
            <a:r>
              <a:rPr lang="en-US" altLang="ja-JP" sz="3600" dirty="0"/>
              <a:t>On the Variations and Evolutions of API Usage Patterns: Case Study on Android Applications</a:t>
            </a:r>
            <a:endParaRPr kumimoji="1"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F6BD7A-4939-4F8B-AFA5-6AB28E111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194" y="3573463"/>
            <a:ext cx="10397613" cy="1752600"/>
          </a:xfrm>
        </p:spPr>
        <p:txBody>
          <a:bodyPr/>
          <a:lstStyle/>
          <a:p>
            <a:r>
              <a:rPr lang="en-US" altLang="ja-JP" dirty="0"/>
              <a:t>Koki Ogasawara, </a:t>
            </a:r>
            <a:r>
              <a:rPr lang="en-US" altLang="ja-JP" u="sng" dirty="0"/>
              <a:t>Tetsuya </a:t>
            </a:r>
            <a:r>
              <a:rPr lang="en-US" altLang="ja-JP" u="sng" dirty="0" err="1"/>
              <a:t>Kanda</a:t>
            </a:r>
            <a:r>
              <a:rPr lang="en-US" altLang="ja-JP" dirty="0" err="1"/>
              <a:t>,</a:t>
            </a:r>
            <a:r>
              <a:rPr lang="en-US" altLang="ja-JP" dirty="0"/>
              <a:t> </a:t>
            </a:r>
            <a:r>
              <a:rPr lang="en-US" altLang="ja-JP" dirty="0" err="1"/>
              <a:t>Katsuro</a:t>
            </a:r>
            <a:r>
              <a:rPr lang="en-US" altLang="ja-JP" dirty="0"/>
              <a:t> Inoue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19E62-5572-4390-817C-E3129978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55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E98B2-39BF-48C1-A99D-C1D70459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152449-A766-414B-A60C-30AE42D0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RQ1: </a:t>
            </a:r>
            <a:r>
              <a:rPr lang="en-US" altLang="ja-JP" b="1" dirty="0">
                <a:solidFill>
                  <a:schemeClr val="accent6"/>
                </a:solidFill>
              </a:rPr>
              <a:t>How many </a:t>
            </a:r>
            <a:r>
              <a:rPr lang="en-US" altLang="ja-JP" dirty="0"/>
              <a:t>API usage patterns are contained in Android application projects and what is the </a:t>
            </a:r>
            <a:r>
              <a:rPr lang="en-US" altLang="ja-JP" b="1" dirty="0">
                <a:solidFill>
                  <a:schemeClr val="accent6"/>
                </a:solidFill>
              </a:rPr>
              <a:t>difference</a:t>
            </a:r>
            <a:r>
              <a:rPr lang="en-US" altLang="ja-JP" dirty="0"/>
              <a:t> between </a:t>
            </a:r>
            <a:r>
              <a:rPr lang="en-US" altLang="ja-JP" b="1" dirty="0">
                <a:solidFill>
                  <a:schemeClr val="accent6"/>
                </a:solidFill>
              </a:rPr>
              <a:t>frequent</a:t>
            </a:r>
            <a:r>
              <a:rPr lang="en-US" altLang="ja-JP" dirty="0"/>
              <a:t> API usage patterns and </a:t>
            </a:r>
            <a:r>
              <a:rPr lang="en-US" altLang="ja-JP" b="1" dirty="0">
                <a:solidFill>
                  <a:schemeClr val="accent6"/>
                </a:solidFill>
              </a:rPr>
              <a:t>uncommon</a:t>
            </a:r>
            <a:r>
              <a:rPr lang="en-US" altLang="ja-JP" dirty="0"/>
              <a:t> ones?</a:t>
            </a:r>
          </a:p>
          <a:p>
            <a:r>
              <a:rPr lang="en-US" altLang="ja-JP" dirty="0"/>
              <a:t>RQ2: What is the </a:t>
            </a:r>
            <a:r>
              <a:rPr lang="en-US" altLang="ja-JP" b="1" dirty="0">
                <a:solidFill>
                  <a:schemeClr val="accent2"/>
                </a:solidFill>
              </a:rPr>
              <a:t>difference</a:t>
            </a:r>
            <a:r>
              <a:rPr lang="en-US" altLang="ja-JP" b="1" dirty="0">
                <a:solidFill>
                  <a:schemeClr val="accent6"/>
                </a:solidFill>
              </a:rPr>
              <a:t> </a:t>
            </a:r>
            <a:r>
              <a:rPr lang="en-US" altLang="ja-JP" dirty="0"/>
              <a:t>in API usage patterns </a:t>
            </a:r>
            <a:r>
              <a:rPr lang="en-US" altLang="ja-JP" b="1" dirty="0">
                <a:solidFill>
                  <a:schemeClr val="accent2"/>
                </a:solidFill>
              </a:rPr>
              <a:t>among projects</a:t>
            </a:r>
            <a:r>
              <a:rPr lang="en-US" altLang="ja-JP" dirty="0"/>
              <a:t>?</a:t>
            </a:r>
          </a:p>
          <a:p>
            <a:r>
              <a:rPr lang="en-US" altLang="ja-JP" dirty="0"/>
              <a:t>RQ3: How </a:t>
            </a:r>
            <a:r>
              <a:rPr lang="en-US" altLang="ja-JP" b="1" dirty="0">
                <a:solidFill>
                  <a:schemeClr val="accent6"/>
                </a:solidFill>
              </a:rPr>
              <a:t>the new releases </a:t>
            </a:r>
            <a:r>
              <a:rPr lang="en-US" altLang="ja-JP" dirty="0"/>
              <a:t>of applications </a:t>
            </a:r>
            <a:r>
              <a:rPr lang="en-US" altLang="ja-JP" b="1" dirty="0">
                <a:solidFill>
                  <a:schemeClr val="accent6"/>
                </a:solidFill>
              </a:rPr>
              <a:t>affect</a:t>
            </a:r>
            <a:r>
              <a:rPr lang="en-US" altLang="ja-JP" dirty="0">
                <a:solidFill>
                  <a:schemeClr val="accent6"/>
                </a:solidFill>
              </a:rPr>
              <a:t> </a:t>
            </a:r>
            <a:r>
              <a:rPr lang="en-US" altLang="ja-JP" dirty="0"/>
              <a:t>API usage patterns and their #use?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DA5079-FA29-491A-8B4B-EB4ED4B5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8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2D370-A046-4438-B12C-F3045F71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RQ1: #pattern</a:t>
            </a:r>
            <a:endParaRPr kumimoji="1"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0519B14C-6E64-4857-8F0E-0AA16561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609484" cy="1500187"/>
          </a:xfrm>
        </p:spPr>
        <p:txBody>
          <a:bodyPr/>
          <a:lstStyle/>
          <a:p>
            <a:r>
              <a:rPr lang="en-US" altLang="ja-JP" dirty="0"/>
              <a:t>How many API usage patterns are contained in Android application projects and what is the difference between frequent API usage patterns and uncommon ones?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8D510E-4ED7-472E-B743-74EBF1C6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0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FBD36-215B-4B04-A921-CED48CA1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Frequency Distribution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F9AAA444-9239-4B8A-9243-F7ECA560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EA8D9D-909E-46DA-9656-4C749A48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B4DB10C-D8DD-4647-A42D-90AEE1977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28530"/>
              </p:ext>
            </p:extLst>
          </p:nvPr>
        </p:nvGraphicFramePr>
        <p:xfrm>
          <a:off x="4056251" y="2548697"/>
          <a:ext cx="4056251" cy="305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CC8FC27-E375-4279-8BCC-33E6E64F5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23257"/>
              </p:ext>
            </p:extLst>
          </p:nvPr>
        </p:nvGraphicFramePr>
        <p:xfrm>
          <a:off x="8112502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37AF135-1278-4499-8E0F-E6DE98EFB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3659"/>
              </p:ext>
            </p:extLst>
          </p:nvPr>
        </p:nvGraphicFramePr>
        <p:xfrm>
          <a:off x="0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280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FBD36-215B-4B04-A921-CED48CA1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Frequent patterns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12799D2-5B09-41F3-B88F-1D11E4C4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Top-5 patterns 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EA8D9D-909E-46DA-9656-4C749A48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B4DB10C-D8DD-4647-A42D-90AEE1977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05724"/>
              </p:ext>
            </p:extLst>
          </p:nvPr>
        </p:nvGraphicFramePr>
        <p:xfrm>
          <a:off x="4056251" y="2548697"/>
          <a:ext cx="4056251" cy="305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CC8FC27-E375-4279-8BCC-33E6E64F5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144055"/>
              </p:ext>
            </p:extLst>
          </p:nvPr>
        </p:nvGraphicFramePr>
        <p:xfrm>
          <a:off x="8112502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37AF135-1278-4499-8E0F-E6DE98EFB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82473"/>
              </p:ext>
            </p:extLst>
          </p:nvPr>
        </p:nvGraphicFramePr>
        <p:xfrm>
          <a:off x="0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ECA6BCCB-7FF7-48BB-B823-DF85A3953EAF}"/>
              </a:ext>
            </a:extLst>
          </p:cNvPr>
          <p:cNvSpPr/>
          <p:nvPr/>
        </p:nvSpPr>
        <p:spPr>
          <a:xfrm>
            <a:off x="2028125" y="3071810"/>
            <a:ext cx="1795420" cy="1143003"/>
          </a:xfrm>
          <a:prstGeom prst="wedgeRoundRectCallout">
            <a:avLst>
              <a:gd name="adj1" fmla="val 27094"/>
              <a:gd name="adj2" fmla="val 7331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Top-5: 65%</a:t>
            </a:r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B7672937-B646-4F2E-A142-4C7268BF72E6}"/>
              </a:ext>
            </a:extLst>
          </p:cNvPr>
          <p:cNvSpPr/>
          <p:nvPr/>
        </p:nvSpPr>
        <p:spPr>
          <a:xfrm>
            <a:off x="5851670" y="3128960"/>
            <a:ext cx="1795420" cy="1143003"/>
          </a:xfrm>
          <a:prstGeom prst="wedgeRoundRectCallout">
            <a:avLst>
              <a:gd name="adj1" fmla="val -30202"/>
              <a:gd name="adj2" fmla="val 7581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Top-5: 61%</a:t>
            </a:r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A5D0C1B-AA8D-4185-92DE-6FF7BD2D6C4E}"/>
              </a:ext>
            </a:extLst>
          </p:cNvPr>
          <p:cNvSpPr/>
          <p:nvPr/>
        </p:nvSpPr>
        <p:spPr>
          <a:xfrm>
            <a:off x="10140627" y="3071810"/>
            <a:ext cx="1795420" cy="1143003"/>
          </a:xfrm>
          <a:prstGeom prst="wedgeRoundRectCallout">
            <a:avLst>
              <a:gd name="adj1" fmla="val -38955"/>
              <a:gd name="adj2" fmla="val 770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Top-5: 13%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054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FBD36-215B-4B04-A921-CED48CA1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Frequent patterns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12799D2-5B09-41F3-B88F-1D11E4C4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Top-5 patterns in </a:t>
            </a:r>
            <a:r>
              <a:rPr lang="en-US" altLang="ja-JP" dirty="0">
                <a:latin typeface="Lucida Console" panose="020B0609040504020204" pitchFamily="49" charset="0"/>
              </a:rPr>
              <a:t>Context</a:t>
            </a:r>
            <a:r>
              <a:rPr lang="en-US" altLang="ja-JP" dirty="0"/>
              <a:t>: </a:t>
            </a:r>
            <a:r>
              <a:rPr kumimoji="1" lang="en-US" altLang="ja-JP" dirty="0"/>
              <a:t>Contains a few API calls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EA8D9D-909E-46DA-9656-4C749A48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B4DB10C-D8DD-4647-A42D-90AEE1977163}"/>
              </a:ext>
            </a:extLst>
          </p:cNvPr>
          <p:cNvGraphicFramePr>
            <a:graphicFrameLocks/>
          </p:cNvGraphicFramePr>
          <p:nvPr/>
        </p:nvGraphicFramePr>
        <p:xfrm>
          <a:off x="4056251" y="2548697"/>
          <a:ext cx="4056251" cy="305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CC8FC27-E375-4279-8BCC-33E6E64F5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851814"/>
              </p:ext>
            </p:extLst>
          </p:nvPr>
        </p:nvGraphicFramePr>
        <p:xfrm>
          <a:off x="8112502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37AF135-1278-4499-8E0F-E6DE98EFB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691175"/>
              </p:ext>
            </p:extLst>
          </p:nvPr>
        </p:nvGraphicFramePr>
        <p:xfrm>
          <a:off x="0" y="2548697"/>
          <a:ext cx="4056251" cy="305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C73C741-AD2C-4C2A-8962-9C135417D148}"/>
              </a:ext>
            </a:extLst>
          </p:cNvPr>
          <p:cNvSpPr/>
          <p:nvPr/>
        </p:nvSpPr>
        <p:spPr>
          <a:xfrm>
            <a:off x="4056251" y="2153948"/>
            <a:ext cx="2880852" cy="1907853"/>
          </a:xfrm>
          <a:prstGeom prst="wedgeRoundRectCallout">
            <a:avLst>
              <a:gd name="adj1" fmla="val -65029"/>
              <a:gd name="adj2" fmla="val 577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/>
              <a:t>Top-5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E8696E-5473-4027-ACA9-9DD7EF1FA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002" y="2688426"/>
            <a:ext cx="2024484" cy="1167344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A539169-86D8-4A1D-8779-8E1E9A033DE3}"/>
              </a:ext>
            </a:extLst>
          </p:cNvPr>
          <p:cNvSpPr/>
          <p:nvPr/>
        </p:nvSpPr>
        <p:spPr>
          <a:xfrm>
            <a:off x="4056251" y="4151284"/>
            <a:ext cx="2880852" cy="2238259"/>
          </a:xfrm>
          <a:prstGeom prst="wedgeRoundRectCallout">
            <a:avLst>
              <a:gd name="adj1" fmla="val -65711"/>
              <a:gd name="adj2" fmla="val -433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/>
              <a:t>Top-5 </a:t>
            </a:r>
            <a:r>
              <a:rPr kumimoji="1" lang="en-US" altLang="ja-JP" sz="1800" dirty="0"/>
              <a:t>w/o instance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32EB28-FF5D-40CD-B3B6-D3ACBD840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034" y="4809711"/>
            <a:ext cx="1827911" cy="15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1C6F2823-18CE-426A-8063-A796FF383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9" y="4424516"/>
            <a:ext cx="4257926" cy="206069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63518CA-7B68-43A0-9EA8-BA0BBEC2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so many variations?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73727F-66BF-468F-B5D9-7A53B198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kumimoji="1" lang="en-US" altLang="ja-JP" dirty="0"/>
              <a:t>Expanded patterns: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and sub patterns…</a:t>
            </a:r>
          </a:p>
        </p:txBody>
      </p:sp>
      <p:sp>
        <p:nvSpPr>
          <p:cNvPr id="4" name="角丸四角形 10">
            <a:extLst>
              <a:ext uri="{FF2B5EF4-FFF2-40B4-BE49-F238E27FC236}">
                <a16:creationId xmlns:a16="http://schemas.microsoft.com/office/drawing/2014/main" id="{E7D17F7D-FC47-4341-B4FD-1B13D4E3A663}"/>
              </a:ext>
            </a:extLst>
          </p:cNvPr>
          <p:cNvSpPr/>
          <p:nvPr/>
        </p:nvSpPr>
        <p:spPr>
          <a:xfrm>
            <a:off x="3129364" y="2859988"/>
            <a:ext cx="6306897" cy="742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" name="角丸四角形 11">
            <a:extLst>
              <a:ext uri="{FF2B5EF4-FFF2-40B4-BE49-F238E27FC236}">
                <a16:creationId xmlns:a16="http://schemas.microsoft.com/office/drawing/2014/main" id="{8E4A823F-9611-4CA2-B8E1-180A8E221D54}"/>
              </a:ext>
            </a:extLst>
          </p:cNvPr>
          <p:cNvSpPr/>
          <p:nvPr/>
        </p:nvSpPr>
        <p:spPr>
          <a:xfrm>
            <a:off x="3512780" y="2985103"/>
            <a:ext cx="3877223" cy="52322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FF62CC5A-3B2A-4BEA-8345-B780F41F4C7B}"/>
              </a:ext>
            </a:extLst>
          </p:cNvPr>
          <p:cNvSpPr txBox="1"/>
          <p:nvPr/>
        </p:nvSpPr>
        <p:spPr>
          <a:xfrm>
            <a:off x="3611929" y="299940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/>
              <a:t>m</a:t>
            </a:r>
            <a:r>
              <a:rPr kumimoji="1" lang="en-US" altLang="ja-JP" sz="2800" b="1" dirty="0"/>
              <a:t>ethod1/method2/method3</a:t>
            </a:r>
            <a:endParaRPr kumimoji="1" lang="ja-JP" altLang="en-US" sz="2800" b="1" dirty="0"/>
          </a:p>
        </p:txBody>
      </p:sp>
      <p:sp>
        <p:nvSpPr>
          <p:cNvPr id="7" name="線吹き出し 1 (枠付き) 13">
            <a:extLst>
              <a:ext uri="{FF2B5EF4-FFF2-40B4-BE49-F238E27FC236}">
                <a16:creationId xmlns:a16="http://schemas.microsoft.com/office/drawing/2014/main" id="{40D75610-339E-4CA6-98D3-3566EC230724}"/>
              </a:ext>
            </a:extLst>
          </p:cNvPr>
          <p:cNvSpPr/>
          <p:nvPr/>
        </p:nvSpPr>
        <p:spPr>
          <a:xfrm>
            <a:off x="7390003" y="2120041"/>
            <a:ext cx="1675578" cy="539770"/>
          </a:xfrm>
          <a:prstGeom prst="borderCallout1">
            <a:avLst>
              <a:gd name="adj1" fmla="val 106437"/>
              <a:gd name="adj2" fmla="val 57917"/>
              <a:gd name="adj3" fmla="val 137524"/>
              <a:gd name="adj4" fmla="val 3232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/>
              <a:t>Minor</a:t>
            </a:r>
            <a:endParaRPr kumimoji="1" lang="ja-JP" altLang="en-US" b="1" dirty="0"/>
          </a:p>
        </p:txBody>
      </p:sp>
      <p:sp>
        <p:nvSpPr>
          <p:cNvPr id="8" name="線吹き出し 1 (枠付き) 14">
            <a:extLst>
              <a:ext uri="{FF2B5EF4-FFF2-40B4-BE49-F238E27FC236}">
                <a16:creationId xmlns:a16="http://schemas.microsoft.com/office/drawing/2014/main" id="{9F11678C-E9EF-4F32-A0B2-B66087C79265}"/>
              </a:ext>
            </a:extLst>
          </p:cNvPr>
          <p:cNvSpPr/>
          <p:nvPr/>
        </p:nvSpPr>
        <p:spPr>
          <a:xfrm>
            <a:off x="4288084" y="2136357"/>
            <a:ext cx="1703285" cy="514510"/>
          </a:xfrm>
          <a:prstGeom prst="borderCallout1">
            <a:avLst>
              <a:gd name="adj1" fmla="val 63181"/>
              <a:gd name="adj2" fmla="val -3636"/>
              <a:gd name="adj3" fmla="val 188224"/>
              <a:gd name="adj4" fmla="val -16986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/>
              <a:t>Frequent</a:t>
            </a:r>
            <a:endParaRPr kumimoji="1" lang="ja-JP" altLang="en-US" b="1" dirty="0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D2F6E1AB-39F0-4B18-B098-E70BB3F765AA}"/>
              </a:ext>
            </a:extLst>
          </p:cNvPr>
          <p:cNvSpPr/>
          <p:nvPr/>
        </p:nvSpPr>
        <p:spPr>
          <a:xfrm>
            <a:off x="890556" y="5235002"/>
            <a:ext cx="4259428" cy="492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200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F395C36-EE64-486D-97E1-A4D0336DDF23}"/>
              </a:ext>
            </a:extLst>
          </p:cNvPr>
          <p:cNvSpPr/>
          <p:nvPr/>
        </p:nvSpPr>
        <p:spPr>
          <a:xfrm>
            <a:off x="1273971" y="5286019"/>
            <a:ext cx="2618523" cy="34678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2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76D631-6D32-4C25-9282-FDD4ABB267FA}"/>
              </a:ext>
            </a:extLst>
          </p:cNvPr>
          <p:cNvSpPr txBox="1"/>
          <p:nvPr/>
        </p:nvSpPr>
        <p:spPr>
          <a:xfrm>
            <a:off x="1373120" y="5297718"/>
            <a:ext cx="3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m</a:t>
            </a:r>
            <a:r>
              <a:rPr kumimoji="1" lang="en-US" altLang="ja-JP" b="1" dirty="0"/>
              <a:t>ethod1/method2/method3</a:t>
            </a:r>
            <a:endParaRPr kumimoji="1" lang="ja-JP" altLang="en-US" b="1" dirty="0"/>
          </a:p>
        </p:txBody>
      </p:sp>
      <p:sp>
        <p:nvSpPr>
          <p:cNvPr id="14" name="線吹き出し 1 (枠付き) 13">
            <a:extLst>
              <a:ext uri="{FF2B5EF4-FFF2-40B4-BE49-F238E27FC236}">
                <a16:creationId xmlns:a16="http://schemas.microsoft.com/office/drawing/2014/main" id="{9DD15F49-38F9-4932-8007-8EC73458DAAB}"/>
              </a:ext>
            </a:extLst>
          </p:cNvPr>
          <p:cNvSpPr/>
          <p:nvPr/>
        </p:nvSpPr>
        <p:spPr>
          <a:xfrm>
            <a:off x="2129933" y="4753650"/>
            <a:ext cx="1390015" cy="341008"/>
          </a:xfrm>
          <a:prstGeom prst="borderCallout1">
            <a:avLst>
              <a:gd name="adj1" fmla="val 106437"/>
              <a:gd name="adj2" fmla="val 57917"/>
              <a:gd name="adj3" fmla="val 137524"/>
              <a:gd name="adj4" fmla="val 3232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>
                <a:solidFill>
                  <a:schemeClr val="accent2"/>
                </a:solidFill>
              </a:rPr>
              <a:t>More Frequent</a:t>
            </a:r>
            <a:endParaRPr kumimoji="1" lang="ja-JP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15" name="線吹き出し 1 (枠付き) 14">
            <a:extLst>
              <a:ext uri="{FF2B5EF4-FFF2-40B4-BE49-F238E27FC236}">
                <a16:creationId xmlns:a16="http://schemas.microsoft.com/office/drawing/2014/main" id="{B4AA65CE-6BB4-4230-A03D-BE53AE70A0A8}"/>
              </a:ext>
            </a:extLst>
          </p:cNvPr>
          <p:cNvSpPr/>
          <p:nvPr/>
        </p:nvSpPr>
        <p:spPr>
          <a:xfrm>
            <a:off x="4414683" y="4729743"/>
            <a:ext cx="1150331" cy="341008"/>
          </a:xfrm>
          <a:prstGeom prst="borderCallout1">
            <a:avLst>
              <a:gd name="adj1" fmla="val 63181"/>
              <a:gd name="adj2" fmla="val -3636"/>
              <a:gd name="adj3" fmla="val 142091"/>
              <a:gd name="adj4" fmla="val -1613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/>
              <a:t>Frequent</a:t>
            </a:r>
            <a:endParaRPr kumimoji="1" lang="ja-JP" altLang="en-US" sz="1200" b="1" dirty="0"/>
          </a:p>
        </p:txBody>
      </p:sp>
      <p:sp>
        <p:nvSpPr>
          <p:cNvPr id="16" name="角丸四角形 10">
            <a:extLst>
              <a:ext uri="{FF2B5EF4-FFF2-40B4-BE49-F238E27FC236}">
                <a16:creationId xmlns:a16="http://schemas.microsoft.com/office/drawing/2014/main" id="{392655F5-729C-4148-AE50-71D8AC4670B6}"/>
              </a:ext>
            </a:extLst>
          </p:cNvPr>
          <p:cNvSpPr/>
          <p:nvPr/>
        </p:nvSpPr>
        <p:spPr>
          <a:xfrm>
            <a:off x="6362077" y="5235002"/>
            <a:ext cx="4259428" cy="492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200"/>
          </a:p>
        </p:txBody>
      </p:sp>
      <p:sp>
        <p:nvSpPr>
          <p:cNvPr id="17" name="角丸四角形 11">
            <a:extLst>
              <a:ext uri="{FF2B5EF4-FFF2-40B4-BE49-F238E27FC236}">
                <a16:creationId xmlns:a16="http://schemas.microsoft.com/office/drawing/2014/main" id="{66B2B1B0-8898-40F2-91A5-E0562C1F1519}"/>
              </a:ext>
            </a:extLst>
          </p:cNvPr>
          <p:cNvSpPr/>
          <p:nvPr/>
        </p:nvSpPr>
        <p:spPr>
          <a:xfrm>
            <a:off x="6745492" y="5286019"/>
            <a:ext cx="2618523" cy="34678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BE9FF6-016A-4807-82C7-9A805FCCC853}"/>
              </a:ext>
            </a:extLst>
          </p:cNvPr>
          <p:cNvSpPr txBox="1"/>
          <p:nvPr/>
        </p:nvSpPr>
        <p:spPr>
          <a:xfrm>
            <a:off x="6844641" y="5297718"/>
            <a:ext cx="3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m</a:t>
            </a:r>
            <a:r>
              <a:rPr kumimoji="1" lang="en-US" altLang="ja-JP" b="1" dirty="0"/>
              <a:t>ethod1/method2/method3</a:t>
            </a:r>
            <a:endParaRPr kumimoji="1" lang="ja-JP" altLang="en-US" b="1" dirty="0"/>
          </a:p>
        </p:txBody>
      </p:sp>
      <p:sp>
        <p:nvSpPr>
          <p:cNvPr id="19" name="線吹き出し 1 (枠付き) 13">
            <a:extLst>
              <a:ext uri="{FF2B5EF4-FFF2-40B4-BE49-F238E27FC236}">
                <a16:creationId xmlns:a16="http://schemas.microsoft.com/office/drawing/2014/main" id="{ADFAC6FC-3AAD-4A65-B397-873EEE995D62}"/>
              </a:ext>
            </a:extLst>
          </p:cNvPr>
          <p:cNvSpPr/>
          <p:nvPr/>
        </p:nvSpPr>
        <p:spPr>
          <a:xfrm>
            <a:off x="7601454" y="4753650"/>
            <a:ext cx="1390015" cy="341008"/>
          </a:xfrm>
          <a:prstGeom prst="borderCallout1">
            <a:avLst>
              <a:gd name="adj1" fmla="val 106437"/>
              <a:gd name="adj2" fmla="val 57917"/>
              <a:gd name="adj3" fmla="val 137524"/>
              <a:gd name="adj4" fmla="val 3232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>
                <a:solidFill>
                  <a:schemeClr val="bg1"/>
                </a:solidFill>
              </a:rPr>
              <a:t>Minor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線吹き出し 1 (枠付き) 14">
            <a:extLst>
              <a:ext uri="{FF2B5EF4-FFF2-40B4-BE49-F238E27FC236}">
                <a16:creationId xmlns:a16="http://schemas.microsoft.com/office/drawing/2014/main" id="{6F39A58A-114F-492D-8D51-9F46ACD60A0D}"/>
              </a:ext>
            </a:extLst>
          </p:cNvPr>
          <p:cNvSpPr/>
          <p:nvPr/>
        </p:nvSpPr>
        <p:spPr>
          <a:xfrm>
            <a:off x="9886204" y="4729743"/>
            <a:ext cx="1150331" cy="341008"/>
          </a:xfrm>
          <a:prstGeom prst="borderCallout1">
            <a:avLst>
              <a:gd name="adj1" fmla="val 63181"/>
              <a:gd name="adj2" fmla="val -3636"/>
              <a:gd name="adj3" fmla="val 142091"/>
              <a:gd name="adj4" fmla="val -1613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/>
              <a:t>Frequent</a:t>
            </a:r>
            <a:endParaRPr kumimoji="1" lang="ja-JP" altLang="en-US" sz="1200" b="1" dirty="0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DE1BDB66-4705-41AA-AEA3-D26B05A6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14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4801B-807F-4D87-A6D1-F0D140D9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RQ1: 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B3A92-43DD-4726-BD0A-A8A8A6BD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API usage patterns</a:t>
            </a:r>
          </a:p>
          <a:p>
            <a:pPr lvl="1"/>
            <a:r>
              <a:rPr kumimoji="1" lang="en-US" altLang="ja-JP" dirty="0"/>
              <a:t>Some of API usage patterns are frequently used.</a:t>
            </a:r>
          </a:p>
          <a:p>
            <a:pPr lvl="1"/>
            <a:r>
              <a:rPr kumimoji="1" lang="en-US" altLang="ja-JP" dirty="0"/>
              <a:t>There are also ma</a:t>
            </a:r>
            <a:r>
              <a:rPr lang="en-US" altLang="ja-JP" dirty="0"/>
              <a:t>ny uncommon API usage patterns.</a:t>
            </a:r>
            <a:endParaRPr kumimoji="1" lang="en-US" altLang="ja-JP" dirty="0"/>
          </a:p>
          <a:p>
            <a:r>
              <a:rPr kumimoji="1" lang="en-US" altLang="ja-JP" dirty="0"/>
              <a:t>Reason of variations</a:t>
            </a:r>
          </a:p>
          <a:p>
            <a:pPr lvl="1"/>
            <a:r>
              <a:rPr lang="en-US" altLang="ja-JP" dirty="0"/>
              <a:t>Frequent API usage pattern with additional API calls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D4B575-4068-4850-B413-5F304C00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80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CDF1E-B755-4D64-A4A7-EDCCF588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RQ2: Difference among projects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C2097B-92EF-4E60-940B-1AC4750F5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What is the difference in API usage patterns among projects?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AA1C95-4CF4-4F58-84DE-7363F048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94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9D750-B767-4130-9EF1-684C6BA3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many projects use each patterns?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04EC53-A349-43DF-98B1-855BA824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Tota</a:t>
            </a:r>
            <a:r>
              <a:rPr lang="en-US" altLang="ja-JP" dirty="0"/>
              <a:t>l: 21 projects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D2A24C32-C56C-42EC-B983-600F1D123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433555"/>
              </p:ext>
            </p:extLst>
          </p:nvPr>
        </p:nvGraphicFramePr>
        <p:xfrm>
          <a:off x="0" y="2300747"/>
          <a:ext cx="410988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コンテンツ プレースホルダー 5">
            <a:extLst>
              <a:ext uri="{FF2B5EF4-FFF2-40B4-BE49-F238E27FC236}">
                <a16:creationId xmlns:a16="http://schemas.microsoft.com/office/drawing/2014/main" id="{0A02B8D5-9715-4653-9840-ABC02E912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492752"/>
              </p:ext>
            </p:extLst>
          </p:nvPr>
        </p:nvGraphicFramePr>
        <p:xfrm>
          <a:off x="4109884" y="2300744"/>
          <a:ext cx="425916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774FFB93-7877-4415-9BCD-7CA9F1915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74804"/>
              </p:ext>
            </p:extLst>
          </p:nvPr>
        </p:nvGraphicFramePr>
        <p:xfrm>
          <a:off x="8369048" y="2300740"/>
          <a:ext cx="3617068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379D5C8-595A-4C8B-AB02-974E9E84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730514-5E47-4586-A548-54EB3A08A1F8}"/>
              </a:ext>
            </a:extLst>
          </p:cNvPr>
          <p:cNvSpPr txBox="1"/>
          <p:nvPr/>
        </p:nvSpPr>
        <p:spPr>
          <a:xfrm>
            <a:off x="1268361" y="600849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Context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ED4D4B-FDD9-4026-A3CF-D8437BD710DA}"/>
              </a:ext>
            </a:extLst>
          </p:cNvPr>
          <p:cNvSpPr txBox="1"/>
          <p:nvPr/>
        </p:nvSpPr>
        <p:spPr>
          <a:xfrm>
            <a:off x="5723581" y="6008492"/>
            <a:ext cx="100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Intent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930065-2E48-49EF-9048-B85A02A71160}"/>
              </a:ext>
            </a:extLst>
          </p:cNvPr>
          <p:cNvSpPr txBox="1"/>
          <p:nvPr/>
        </p:nvSpPr>
        <p:spPr>
          <a:xfrm>
            <a:off x="9813801" y="600849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Cursor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93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9D750-B767-4130-9EF1-684C6BA3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many projects use each patterns?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04EC53-A349-43DF-98B1-855BA824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Frequent patterns: widely used (but not all)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D2A24C32-C56C-42EC-B983-600F1D1238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300747"/>
          <a:ext cx="410988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コンテンツ プレースホルダー 5">
            <a:extLst>
              <a:ext uri="{FF2B5EF4-FFF2-40B4-BE49-F238E27FC236}">
                <a16:creationId xmlns:a16="http://schemas.microsoft.com/office/drawing/2014/main" id="{0A02B8D5-9715-4653-9840-ABC02E912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795924"/>
              </p:ext>
            </p:extLst>
          </p:nvPr>
        </p:nvGraphicFramePr>
        <p:xfrm>
          <a:off x="4109884" y="2300744"/>
          <a:ext cx="425916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774FFB93-7877-4415-9BCD-7CA9F19150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69048" y="2300740"/>
          <a:ext cx="3617068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379D5C8-595A-4C8B-AB02-974E9E84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97AD4C3-FB12-4608-8881-87D23C598B7F}"/>
              </a:ext>
            </a:extLst>
          </p:cNvPr>
          <p:cNvSpPr/>
          <p:nvPr/>
        </p:nvSpPr>
        <p:spPr>
          <a:xfrm>
            <a:off x="3097161" y="2605548"/>
            <a:ext cx="294968" cy="2851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2A950DA-92C1-4619-92FC-E554DD373607}"/>
              </a:ext>
            </a:extLst>
          </p:cNvPr>
          <p:cNvSpPr/>
          <p:nvPr/>
        </p:nvSpPr>
        <p:spPr>
          <a:xfrm rot="2491728">
            <a:off x="7498881" y="2813676"/>
            <a:ext cx="676630" cy="2851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1FEAF2B-6CF0-4B34-8AEC-5C30E5E3953D}"/>
              </a:ext>
            </a:extLst>
          </p:cNvPr>
          <p:cNvSpPr/>
          <p:nvPr/>
        </p:nvSpPr>
        <p:spPr>
          <a:xfrm rot="3496974">
            <a:off x="10413219" y="3264586"/>
            <a:ext cx="1326495" cy="80245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53C935A-A710-488B-9576-34F4BAA3EA93}"/>
              </a:ext>
            </a:extLst>
          </p:cNvPr>
          <p:cNvCxnSpPr/>
          <p:nvPr/>
        </p:nvCxnSpPr>
        <p:spPr>
          <a:xfrm>
            <a:off x="3303638" y="2890684"/>
            <a:ext cx="0" cy="2271251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6B687A5-2276-40F4-A240-188DD26154EC}"/>
              </a:ext>
            </a:extLst>
          </p:cNvPr>
          <p:cNvCxnSpPr>
            <a:cxnSpLocks/>
          </p:cNvCxnSpPr>
          <p:nvPr/>
        </p:nvCxnSpPr>
        <p:spPr>
          <a:xfrm>
            <a:off x="11385754" y="4091212"/>
            <a:ext cx="0" cy="1070723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BAA5C4-CC8F-4CB5-B1AE-4EDD4F6DF900}"/>
              </a:ext>
            </a:extLst>
          </p:cNvPr>
          <p:cNvSpPr txBox="1"/>
          <p:nvPr/>
        </p:nvSpPr>
        <p:spPr>
          <a:xfrm>
            <a:off x="1268361" y="600849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Context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56C7B2-167E-4603-AAF9-4C6F84F096EF}"/>
              </a:ext>
            </a:extLst>
          </p:cNvPr>
          <p:cNvSpPr txBox="1"/>
          <p:nvPr/>
        </p:nvSpPr>
        <p:spPr>
          <a:xfrm>
            <a:off x="5723581" y="6008492"/>
            <a:ext cx="100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Intent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FCC89D-775C-4A87-B6B7-0FB0A23AFA2A}"/>
              </a:ext>
            </a:extLst>
          </p:cNvPr>
          <p:cNvSpPr txBox="1"/>
          <p:nvPr/>
        </p:nvSpPr>
        <p:spPr>
          <a:xfrm>
            <a:off x="9813801" y="600849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Cursor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9EAF3AF-39AD-4A51-858E-CABC01C7C448}"/>
              </a:ext>
            </a:extLst>
          </p:cNvPr>
          <p:cNvCxnSpPr>
            <a:cxnSpLocks/>
          </p:cNvCxnSpPr>
          <p:nvPr/>
        </p:nvCxnSpPr>
        <p:spPr>
          <a:xfrm>
            <a:off x="7993625" y="3287276"/>
            <a:ext cx="0" cy="1953318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4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1A6FE-7636-47CB-B11C-2DB443BD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API Usage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5CB6F2-6703-47AD-9139-01859521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API</a:t>
            </a:r>
            <a:r>
              <a:rPr kumimoji="1" lang="en-US" altLang="ja-JP" dirty="0"/>
              <a:t>: Application Programming interface</a:t>
            </a:r>
          </a:p>
          <a:p>
            <a:r>
              <a:rPr lang="en-US" altLang="ja-JP" dirty="0"/>
              <a:t>A set of functions to communicate with libraries or platforms from client applications.</a:t>
            </a:r>
          </a:p>
          <a:p>
            <a:r>
              <a:rPr lang="en-US" altLang="ja-JP" dirty="0"/>
              <a:t>Used in combination and have typical patterns</a:t>
            </a:r>
            <a:br>
              <a:rPr lang="en-US" altLang="ja-JP" dirty="0"/>
            </a:br>
            <a:r>
              <a:rPr lang="en-US" altLang="ja-JP" dirty="0">
                <a:sym typeface="Wingdings" panose="05000000000000000000" pitchFamily="2" charset="2"/>
              </a:rPr>
              <a:t> API usage patterns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8E2CDC-C1AA-4AE9-BCB1-0E58156B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37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9D750-B767-4130-9EF1-684C6BA3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many projects use each patterns?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04EC53-A349-43DF-98B1-855BA824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Project-specific patterns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D2A24C32-C56C-42EC-B983-600F1D123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46501"/>
              </p:ext>
            </p:extLst>
          </p:nvPr>
        </p:nvGraphicFramePr>
        <p:xfrm>
          <a:off x="0" y="2300747"/>
          <a:ext cx="410988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コンテンツ プレースホルダー 5">
            <a:extLst>
              <a:ext uri="{FF2B5EF4-FFF2-40B4-BE49-F238E27FC236}">
                <a16:creationId xmlns:a16="http://schemas.microsoft.com/office/drawing/2014/main" id="{0A02B8D5-9715-4653-9840-ABC02E912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68658"/>
              </p:ext>
            </p:extLst>
          </p:nvPr>
        </p:nvGraphicFramePr>
        <p:xfrm>
          <a:off x="4109884" y="2300744"/>
          <a:ext cx="4259164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774FFB93-7877-4415-9BCD-7CA9F1915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5246"/>
              </p:ext>
            </p:extLst>
          </p:nvPr>
        </p:nvGraphicFramePr>
        <p:xfrm>
          <a:off x="8369048" y="2300740"/>
          <a:ext cx="3617068" cy="36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3AB413-4DAE-46CB-92E5-19891BF4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DD7D1F5-27DB-4281-9B6C-5CA8EAE82E0B}"/>
              </a:ext>
            </a:extLst>
          </p:cNvPr>
          <p:cNvSpPr/>
          <p:nvPr/>
        </p:nvSpPr>
        <p:spPr>
          <a:xfrm>
            <a:off x="896532" y="4564958"/>
            <a:ext cx="294968" cy="70792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53854E-A89A-4D32-AB70-9BF813C75F28}"/>
              </a:ext>
            </a:extLst>
          </p:cNvPr>
          <p:cNvSpPr/>
          <p:nvPr/>
        </p:nvSpPr>
        <p:spPr>
          <a:xfrm>
            <a:off x="5156120" y="4060723"/>
            <a:ext cx="231957" cy="124902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F80509A-9A1E-45C7-A914-80B6537EAB18}"/>
              </a:ext>
            </a:extLst>
          </p:cNvPr>
          <p:cNvSpPr/>
          <p:nvPr/>
        </p:nvSpPr>
        <p:spPr>
          <a:xfrm>
            <a:off x="9531262" y="2890684"/>
            <a:ext cx="261667" cy="222152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6CB137-9B71-44A0-B78B-7575B6CFD1C6}"/>
              </a:ext>
            </a:extLst>
          </p:cNvPr>
          <p:cNvSpPr txBox="1"/>
          <p:nvPr/>
        </p:nvSpPr>
        <p:spPr>
          <a:xfrm>
            <a:off x="1268361" y="600849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Context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0055B7-E721-4FCC-AA85-07F52EC15545}"/>
              </a:ext>
            </a:extLst>
          </p:cNvPr>
          <p:cNvSpPr txBox="1"/>
          <p:nvPr/>
        </p:nvSpPr>
        <p:spPr>
          <a:xfrm>
            <a:off x="5723581" y="6008492"/>
            <a:ext cx="100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Intent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B961A2-E0D5-42D0-AC91-0EB47E07B0D2}"/>
              </a:ext>
            </a:extLst>
          </p:cNvPr>
          <p:cNvSpPr txBox="1"/>
          <p:nvPr/>
        </p:nvSpPr>
        <p:spPr>
          <a:xfrm>
            <a:off x="9813801" y="600849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Cursor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79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23B4F-D8AE-4C92-9D7A-89B840E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Project-specific patterns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5DD52E8-1558-4C5A-B071-AB2EB71C7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294019"/>
              </p:ext>
            </p:extLst>
          </p:nvPr>
        </p:nvGraphicFramePr>
        <p:xfrm>
          <a:off x="2694039" y="2721077"/>
          <a:ext cx="6577780" cy="1949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2423">
                  <a:extLst>
                    <a:ext uri="{9D8B030D-6E8A-4147-A177-3AD203B41FA5}">
                      <a16:colId xmlns:a16="http://schemas.microsoft.com/office/drawing/2014/main" val="405104758"/>
                    </a:ext>
                  </a:extLst>
                </a:gridCol>
                <a:gridCol w="2053046">
                  <a:extLst>
                    <a:ext uri="{9D8B030D-6E8A-4147-A177-3AD203B41FA5}">
                      <a16:colId xmlns:a16="http://schemas.microsoft.com/office/drawing/2014/main" val="2309263443"/>
                    </a:ext>
                  </a:extLst>
                </a:gridCol>
                <a:gridCol w="2982311">
                  <a:extLst>
                    <a:ext uri="{9D8B030D-6E8A-4147-A177-3AD203B41FA5}">
                      <a16:colId xmlns:a16="http://schemas.microsoft.com/office/drawing/2014/main" val="3018262555"/>
                    </a:ext>
                  </a:extLst>
                </a:gridCol>
              </a:tblGrid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API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Top-5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Project-specific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87110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Context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142 (65%)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47 (21%)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9833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Intent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754 (61%)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241 (19%)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6614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Cursor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52 (13%)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271 (71%)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512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AB31A0-49B9-42A3-93DB-E39E23D0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1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23B4F-D8AE-4C92-9D7A-89B840E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Project-specific patterns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5DD52E8-1558-4C5A-B071-AB2EB71C7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696373"/>
              </p:ext>
            </p:extLst>
          </p:nvPr>
        </p:nvGraphicFramePr>
        <p:xfrm>
          <a:off x="2694039" y="2721077"/>
          <a:ext cx="6577780" cy="1949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2423">
                  <a:extLst>
                    <a:ext uri="{9D8B030D-6E8A-4147-A177-3AD203B41FA5}">
                      <a16:colId xmlns:a16="http://schemas.microsoft.com/office/drawing/2014/main" val="405104758"/>
                    </a:ext>
                  </a:extLst>
                </a:gridCol>
                <a:gridCol w="2053046">
                  <a:extLst>
                    <a:ext uri="{9D8B030D-6E8A-4147-A177-3AD203B41FA5}">
                      <a16:colId xmlns:a16="http://schemas.microsoft.com/office/drawing/2014/main" val="2309263443"/>
                    </a:ext>
                  </a:extLst>
                </a:gridCol>
                <a:gridCol w="2982311">
                  <a:extLst>
                    <a:ext uri="{9D8B030D-6E8A-4147-A177-3AD203B41FA5}">
                      <a16:colId xmlns:a16="http://schemas.microsoft.com/office/drawing/2014/main" val="3018262555"/>
                    </a:ext>
                  </a:extLst>
                </a:gridCol>
              </a:tblGrid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API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Top-5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Project-specific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87110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Context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142 (65%)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47 (21%)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9833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Intent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754 (61%)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241 (19%)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6614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Cursor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52 (13%)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271 (71%)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512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AB31A0-49B9-42A3-93DB-E39E23D0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5E90A8DC-1948-4EA8-B838-ADBDF16A3B21}"/>
              </a:ext>
            </a:extLst>
          </p:cNvPr>
          <p:cNvSpPr/>
          <p:nvPr/>
        </p:nvSpPr>
        <p:spPr>
          <a:xfrm>
            <a:off x="1809887" y="1710480"/>
            <a:ext cx="5741288" cy="717755"/>
          </a:xfrm>
          <a:prstGeom prst="wedgeRoundRectCallout">
            <a:avLst>
              <a:gd name="adj1" fmla="val -6961"/>
              <a:gd name="adj2" fmla="val 15291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Frequent patterns are widely used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95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23B4F-D8AE-4C92-9D7A-89B840E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Project-specific patterns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5DD52E8-1558-4C5A-B071-AB2EB71C7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646759"/>
              </p:ext>
            </p:extLst>
          </p:nvPr>
        </p:nvGraphicFramePr>
        <p:xfrm>
          <a:off x="2694039" y="2721077"/>
          <a:ext cx="6577780" cy="1949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2423">
                  <a:extLst>
                    <a:ext uri="{9D8B030D-6E8A-4147-A177-3AD203B41FA5}">
                      <a16:colId xmlns:a16="http://schemas.microsoft.com/office/drawing/2014/main" val="405104758"/>
                    </a:ext>
                  </a:extLst>
                </a:gridCol>
                <a:gridCol w="2053046">
                  <a:extLst>
                    <a:ext uri="{9D8B030D-6E8A-4147-A177-3AD203B41FA5}">
                      <a16:colId xmlns:a16="http://schemas.microsoft.com/office/drawing/2014/main" val="2309263443"/>
                    </a:ext>
                  </a:extLst>
                </a:gridCol>
                <a:gridCol w="2982311">
                  <a:extLst>
                    <a:ext uri="{9D8B030D-6E8A-4147-A177-3AD203B41FA5}">
                      <a16:colId xmlns:a16="http://schemas.microsoft.com/office/drawing/2014/main" val="3018262555"/>
                    </a:ext>
                  </a:extLst>
                </a:gridCol>
              </a:tblGrid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API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Top-5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Project-specific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87110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Context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142 (65%)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47 (21%)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9833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Intent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754 (61%)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241 (19%)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66144"/>
                  </a:ext>
                </a:extLst>
              </a:tr>
              <a:tr h="48731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Cursor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52 (13%)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271 (71%)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512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AB31A0-49B9-42A3-93DB-E39E23D0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BDFAFAC-D897-4B25-B9E2-0A024B207FF2}"/>
              </a:ext>
            </a:extLst>
          </p:cNvPr>
          <p:cNvSpPr/>
          <p:nvPr/>
        </p:nvSpPr>
        <p:spPr>
          <a:xfrm>
            <a:off x="964311" y="1632155"/>
            <a:ext cx="9113753" cy="923899"/>
          </a:xfrm>
          <a:prstGeom prst="wedgeRoundRectCallout">
            <a:avLst>
              <a:gd name="adj1" fmla="val -10334"/>
              <a:gd name="adj2" fmla="val 22439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Top-5 patterns are not major in most of projects</a:t>
            </a:r>
          </a:p>
          <a:p>
            <a:pPr algn="ctr"/>
            <a:r>
              <a:rPr kumimoji="1" lang="en-US" altLang="ja-JP" dirty="0"/>
              <a:t>(only 6 out of 21 projects use these patterns)</a:t>
            </a:r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DAF687D-9CC5-47BD-B5B5-3E77D2186640}"/>
              </a:ext>
            </a:extLst>
          </p:cNvPr>
          <p:cNvSpPr/>
          <p:nvPr/>
        </p:nvSpPr>
        <p:spPr>
          <a:xfrm>
            <a:off x="964311" y="5063613"/>
            <a:ext cx="9113753" cy="923899"/>
          </a:xfrm>
          <a:prstGeom prst="wedgeRoundRectCallout">
            <a:avLst>
              <a:gd name="adj1" fmla="val 24189"/>
              <a:gd name="adj2" fmla="val -8848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Most of extracted </a:t>
            </a:r>
            <a:r>
              <a:rPr lang="en-US" altLang="ja-JP" dirty="0"/>
              <a:t>patterns are p</a:t>
            </a:r>
            <a:r>
              <a:rPr kumimoji="1" lang="en-US" altLang="ja-JP" dirty="0"/>
              <a:t>roject-specific patterns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61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2C073-4472-4597-997F-ED99684D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RQ2: 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DB4F5B-F6FD-46DB-8ADF-44B2AC40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Major patterns:</a:t>
            </a:r>
          </a:p>
          <a:p>
            <a:pPr lvl="1"/>
            <a:r>
              <a:rPr lang="en-US" altLang="ja-JP" dirty="0"/>
              <a:t>Widely used in various projects</a:t>
            </a:r>
          </a:p>
          <a:p>
            <a:pPr lvl="1"/>
            <a:r>
              <a:rPr kumimoji="1" lang="en-US" altLang="ja-JP" dirty="0"/>
              <a:t>But not for all projects</a:t>
            </a:r>
          </a:p>
          <a:p>
            <a:r>
              <a:rPr kumimoji="1" lang="en-US" altLang="ja-JP" dirty="0"/>
              <a:t>In the case of the API </a:t>
            </a:r>
            <a:r>
              <a:rPr kumimoji="1" lang="en-US" altLang="ja-JP" dirty="0">
                <a:latin typeface="Lucida Console" panose="020B0609040504020204" pitchFamily="49" charset="0"/>
              </a:rPr>
              <a:t>Intent</a:t>
            </a:r>
            <a:r>
              <a:rPr kumimoji="1" lang="en-US" altLang="ja-JP" dirty="0"/>
              <a:t>, most of API usage patterns are project-specific.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58C1EF-20E5-4866-8715-3C9EA1A1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7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1AA3D-BBC0-4663-8C6F-A1AEB178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/>
          <a:p>
            <a:r>
              <a:rPr kumimoji="1" lang="en-US" altLang="ja-JP" dirty="0"/>
              <a:t>RQ3: Historical analysis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CFAE2-CFD0-44AC-A11C-768BDE4B7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How the new releases of applications affect API usage patterns and their #use?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EF973A-C04D-47C7-87D1-C84F95E1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372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99F38-984E-4E3D-824D-ECC16EA8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Patterns with Version History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CAA8EF5-248C-4425-8047-5990E591D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904999"/>
            <a:ext cx="4456049" cy="45259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AFEB4B-5E84-417B-8DB9-1B523BB3C96F}"/>
              </a:ext>
            </a:extLst>
          </p:cNvPr>
          <p:cNvSpPr txBox="1"/>
          <p:nvPr/>
        </p:nvSpPr>
        <p:spPr>
          <a:xfrm>
            <a:off x="2035277" y="1674166"/>
            <a:ext cx="22220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API: Context</a:t>
            </a:r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80AFC29-E7D0-4964-ADDD-0FE0D6F6F3B6}"/>
              </a:ext>
            </a:extLst>
          </p:cNvPr>
          <p:cNvSpPr/>
          <p:nvPr/>
        </p:nvSpPr>
        <p:spPr>
          <a:xfrm>
            <a:off x="6088592" y="2516831"/>
            <a:ext cx="3610476" cy="912169"/>
          </a:xfrm>
          <a:prstGeom prst="wedgeRoundRectCallout">
            <a:avLst>
              <a:gd name="adj1" fmla="val -79318"/>
              <a:gd name="adj2" fmla="val 181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Frequent patterns: </a:t>
            </a:r>
            <a:br>
              <a:rPr kumimoji="1" lang="en-US" altLang="ja-JP" dirty="0"/>
            </a:br>
            <a:r>
              <a:rPr kumimoji="1" lang="en-US" altLang="ja-JP" dirty="0"/>
              <a:t>continuously growing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6B60502-8D8F-4BDA-A5A0-A9D7689AEC6E}"/>
              </a:ext>
            </a:extLst>
          </p:cNvPr>
          <p:cNvSpPr/>
          <p:nvPr/>
        </p:nvSpPr>
        <p:spPr>
          <a:xfrm>
            <a:off x="6096000" y="4827412"/>
            <a:ext cx="3619500" cy="912169"/>
          </a:xfrm>
          <a:prstGeom prst="wedgeRoundRectCallout">
            <a:avLst>
              <a:gd name="adj1" fmla="val -79318"/>
              <a:gd name="adj2" fmla="val 181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Uncommon patterns: </a:t>
            </a:r>
            <a:br>
              <a:rPr kumimoji="1" lang="en-US" altLang="ja-JP" dirty="0"/>
            </a:br>
            <a:r>
              <a:rPr kumimoji="1" lang="en-US" altLang="ja-JP" dirty="0"/>
              <a:t>still alive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9753C7-76EA-47A0-ADF7-FEEDB6ED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40EA3-7D87-4486-A02D-42A512F0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 of new patterns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7A2D66-74F8-487A-A19D-382CF4FE2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#pattern also increases in the new version</a:t>
            </a:r>
            <a:br>
              <a:rPr lang="en-US" altLang="ja-JP" dirty="0"/>
            </a:br>
            <a:r>
              <a:rPr kumimoji="1" lang="en-US" altLang="ja-JP" dirty="0"/>
              <a:t>…but no such a increase when we count w/o instance patterns</a:t>
            </a:r>
          </a:p>
          <a:p>
            <a:r>
              <a:rPr kumimoji="1" lang="en-US" altLang="ja-JP" dirty="0"/>
              <a:t>The hint is in the cause of new patterns 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EDD8D1-E561-48F9-A9E8-E50196FF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角丸四角形 10">
            <a:extLst>
              <a:ext uri="{FF2B5EF4-FFF2-40B4-BE49-F238E27FC236}">
                <a16:creationId xmlns:a16="http://schemas.microsoft.com/office/drawing/2014/main" id="{F9E45872-63C6-4156-942A-8464579946FE}"/>
              </a:ext>
            </a:extLst>
          </p:cNvPr>
          <p:cNvSpPr/>
          <p:nvPr/>
        </p:nvSpPr>
        <p:spPr>
          <a:xfrm>
            <a:off x="1341291" y="4729163"/>
            <a:ext cx="9053096" cy="742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角丸四角形 11">
            <a:extLst>
              <a:ext uri="{FF2B5EF4-FFF2-40B4-BE49-F238E27FC236}">
                <a16:creationId xmlns:a16="http://schemas.microsoft.com/office/drawing/2014/main" id="{7022D145-1E64-4EDD-9AF4-BA5645681387}"/>
              </a:ext>
            </a:extLst>
          </p:cNvPr>
          <p:cNvSpPr/>
          <p:nvPr/>
        </p:nvSpPr>
        <p:spPr>
          <a:xfrm>
            <a:off x="6181738" y="4794223"/>
            <a:ext cx="4103338" cy="5890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" name="テキスト ボックス 12">
            <a:extLst>
              <a:ext uri="{FF2B5EF4-FFF2-40B4-BE49-F238E27FC236}">
                <a16:creationId xmlns:a16="http://schemas.microsoft.com/office/drawing/2014/main" id="{98F25A37-3B87-4101-833C-693C88139C03}"/>
              </a:ext>
            </a:extLst>
          </p:cNvPr>
          <p:cNvSpPr txBox="1"/>
          <p:nvPr/>
        </p:nvSpPr>
        <p:spPr>
          <a:xfrm>
            <a:off x="1497350" y="4860099"/>
            <a:ext cx="878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b="1" dirty="0" err="1"/>
              <a:t>newWayToGetInstance</a:t>
            </a:r>
            <a:r>
              <a:rPr kumimoji="1" lang="en-US" altLang="ja-JP" sz="2800" b="1" dirty="0"/>
              <a:t> / method1 / method2</a:t>
            </a:r>
            <a:endParaRPr kumimoji="1" lang="ja-JP" altLang="en-US" sz="2800" b="1" dirty="0"/>
          </a:p>
        </p:txBody>
      </p:sp>
      <p:sp>
        <p:nvSpPr>
          <p:cNvPr id="8" name="線吹き出し 1 (枠付き) 13">
            <a:extLst>
              <a:ext uri="{FF2B5EF4-FFF2-40B4-BE49-F238E27FC236}">
                <a16:creationId xmlns:a16="http://schemas.microsoft.com/office/drawing/2014/main" id="{1003ACD1-4A11-40C7-97DF-7B189F7937B6}"/>
              </a:ext>
            </a:extLst>
          </p:cNvPr>
          <p:cNvSpPr/>
          <p:nvPr/>
        </p:nvSpPr>
        <p:spPr>
          <a:xfrm>
            <a:off x="3242480" y="4006830"/>
            <a:ext cx="1675578" cy="539770"/>
          </a:xfrm>
          <a:prstGeom prst="borderCallout1">
            <a:avLst>
              <a:gd name="adj1" fmla="val 106437"/>
              <a:gd name="adj2" fmla="val 57917"/>
              <a:gd name="adj3" fmla="val 137524"/>
              <a:gd name="adj4" fmla="val 3232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New!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線吹き出し 1 (枠付き) 14">
            <a:extLst>
              <a:ext uri="{FF2B5EF4-FFF2-40B4-BE49-F238E27FC236}">
                <a16:creationId xmlns:a16="http://schemas.microsoft.com/office/drawing/2014/main" id="{DF6511C5-8B89-41DF-906A-4421EF8C3958}"/>
              </a:ext>
            </a:extLst>
          </p:cNvPr>
          <p:cNvSpPr/>
          <p:nvPr/>
        </p:nvSpPr>
        <p:spPr>
          <a:xfrm>
            <a:off x="7546977" y="3992754"/>
            <a:ext cx="1703285" cy="514510"/>
          </a:xfrm>
          <a:prstGeom prst="borderCallout1">
            <a:avLst>
              <a:gd name="adj1" fmla="val 63181"/>
              <a:gd name="adj2" fmla="val -3636"/>
              <a:gd name="adj3" fmla="val 148093"/>
              <a:gd name="adj4" fmla="val -2391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/>
              <a:t>Frequent</a:t>
            </a:r>
            <a:endParaRPr kumimoji="1"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EB240D-48ED-4E96-89C4-B829C9E9E175}"/>
              </a:ext>
            </a:extLst>
          </p:cNvPr>
          <p:cNvSpPr txBox="1"/>
          <p:nvPr/>
        </p:nvSpPr>
        <p:spPr>
          <a:xfrm>
            <a:off x="1238780" y="5565882"/>
            <a:ext cx="301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71/137 new patterns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708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B28B0-D579-409C-A519-DD10BCF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RQ3: 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693153-F03B-4292-9035-9E9FE8BC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Frequent patterns: increase</a:t>
            </a:r>
          </a:p>
          <a:p>
            <a:r>
              <a:rPr lang="en-US" altLang="ja-JP" dirty="0"/>
              <a:t>Uncommon patterns: appeared and disappeared</a:t>
            </a:r>
          </a:p>
          <a:p>
            <a:pPr lvl="1"/>
            <a:r>
              <a:rPr lang="en-US" altLang="ja-JP" dirty="0"/>
              <a:t>And there are some long-lived minor patterns</a:t>
            </a:r>
          </a:p>
          <a:p>
            <a:r>
              <a:rPr lang="en-US" altLang="ja-JP" dirty="0"/>
              <a:t>Main cause of new patterns:</a:t>
            </a:r>
          </a:p>
          <a:p>
            <a:pPr lvl="1"/>
            <a:r>
              <a:rPr kumimoji="1" lang="en-US" altLang="ja-JP" dirty="0"/>
              <a:t>Applying new method call to get an instance to an existing pattern</a:t>
            </a:r>
          </a:p>
          <a:p>
            <a:pPr lvl="1"/>
            <a:r>
              <a:rPr kumimoji="1" lang="en-US" altLang="ja-JP" dirty="0"/>
              <a:t>This is also cause of new project-specific patterns</a:t>
            </a:r>
            <a:endParaRPr kumimoji="1" lang="ja-JP" altLang="en-US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D08BEAC7-5FCF-4099-9937-8FB4D0DA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088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8479-8E3E-414D-A82B-B6D5FEB8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B79DA0-35F2-4616-9E6B-87AD4EA9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API usage pattern mining in both proje</a:t>
            </a:r>
            <a:r>
              <a:rPr lang="en-US" altLang="ja-JP" dirty="0"/>
              <a:t>ct-wide and historical approach</a:t>
            </a:r>
          </a:p>
          <a:p>
            <a:r>
              <a:rPr lang="en-US" altLang="ja-JP" dirty="0"/>
              <a:t>Some APIs have many project-specific patterns</a:t>
            </a:r>
          </a:p>
          <a:p>
            <a:pPr lvl="1"/>
            <a:r>
              <a:rPr lang="en-US" altLang="ja-JP" dirty="0"/>
              <a:t>Mining results will be strongly affected by the target</a:t>
            </a:r>
          </a:p>
          <a:p>
            <a:r>
              <a:rPr lang="en-US" altLang="ja-JP" dirty="0"/>
              <a:t>Most of the API usage patterns are consist of the frequent API usage pattern with additional API calls</a:t>
            </a:r>
          </a:p>
          <a:p>
            <a:pPr lvl="1"/>
            <a:r>
              <a:rPr kumimoji="1" lang="en-US" altLang="ja-JP" dirty="0"/>
              <a:t>M</a:t>
            </a:r>
            <a:r>
              <a:rPr lang="en-US" altLang="ja-JP" dirty="0"/>
              <a:t>ining results can be grouped by such variants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C170EE-714B-4B3B-9748-DC568F1A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6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51BFB-C775-4067-B152-FE0768B7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Mining-based approach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94E9F0B-404C-47F7-B541-0F5B0AB8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4" y="2508442"/>
            <a:ext cx="3401767" cy="3480070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0D6374A-1A50-42D2-84EC-CEEB8A9C34B0}"/>
              </a:ext>
            </a:extLst>
          </p:cNvPr>
          <p:cNvSpPr/>
          <p:nvPr/>
        </p:nvSpPr>
        <p:spPr>
          <a:xfrm>
            <a:off x="6002592" y="2174145"/>
            <a:ext cx="1622323" cy="668593"/>
          </a:xfrm>
          <a:prstGeom prst="wedgeRoundRectCallout">
            <a:avLst>
              <a:gd name="adj1" fmla="val -79015"/>
              <a:gd name="adj2" fmla="val 816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</a:rPr>
              <a:t>How!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7620EBEC-EBC6-435B-9EC2-EB77529E34F7}"/>
              </a:ext>
            </a:extLst>
          </p:cNvPr>
          <p:cNvSpPr/>
          <p:nvPr/>
        </p:nvSpPr>
        <p:spPr>
          <a:xfrm>
            <a:off x="7133302" y="2770904"/>
            <a:ext cx="1622323" cy="668593"/>
          </a:xfrm>
          <a:prstGeom prst="wedgeRoundRectCallout">
            <a:avLst>
              <a:gd name="adj1" fmla="val -79015"/>
              <a:gd name="adj2" fmla="val 816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</a:rPr>
              <a:t>To!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FCC3F5E-FFE2-4525-A1E6-14E8C9389855}"/>
              </a:ext>
            </a:extLst>
          </p:cNvPr>
          <p:cNvSpPr/>
          <p:nvPr/>
        </p:nvSpPr>
        <p:spPr>
          <a:xfrm>
            <a:off x="5995184" y="3579884"/>
            <a:ext cx="1622323" cy="668593"/>
          </a:xfrm>
          <a:prstGeom prst="wedgeRoundRectCallout">
            <a:avLst>
              <a:gd name="adj1" fmla="val -79015"/>
              <a:gd name="adj2" fmla="val 816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+mn-ea"/>
              </a:rPr>
              <a:t>Use!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0D638C48-2141-44B6-B519-7E35F77A98CD}"/>
              </a:ext>
            </a:extLst>
          </p:cNvPr>
          <p:cNvSpPr/>
          <p:nvPr/>
        </p:nvSpPr>
        <p:spPr>
          <a:xfrm>
            <a:off x="6966153" y="4288172"/>
            <a:ext cx="1622323" cy="668593"/>
          </a:xfrm>
          <a:prstGeom prst="wedgeRoundRectCallout">
            <a:avLst>
              <a:gd name="adj1" fmla="val -79015"/>
              <a:gd name="adj2" fmla="val 816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+mn-ea"/>
              </a:rPr>
              <a:t>APIs!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00ABB76-EE39-435B-B459-BDF5CF6E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6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51BFB-C775-4067-B152-FE0768B7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Mining-based approach</a:t>
            </a:r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00ABB76-EE39-435B-B459-BDF5CF6E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3FC14-B0AF-4210-9235-6E9D6718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Learning resources</a:t>
            </a:r>
          </a:p>
          <a:p>
            <a:pPr lvl="1"/>
            <a:r>
              <a:rPr lang="en-US" altLang="ja-JP" dirty="0"/>
              <a:t>Documents sometimes do not describe</a:t>
            </a:r>
            <a:br>
              <a:rPr lang="en-US" altLang="ja-JP" dirty="0"/>
            </a:br>
            <a:r>
              <a:rPr lang="en-US" altLang="ja-JP" dirty="0"/>
              <a:t>how to combine APIs enough.</a:t>
            </a:r>
          </a:p>
          <a:p>
            <a:pPr lvl="1"/>
            <a:r>
              <a:rPr lang="en-US" altLang="ja-JP" dirty="0"/>
              <a:t>Mining real-world usages to find typical</a:t>
            </a:r>
            <a:br>
              <a:rPr lang="en-US" altLang="ja-JP" dirty="0"/>
            </a:br>
            <a:r>
              <a:rPr lang="en-US" altLang="ja-JP" dirty="0"/>
              <a:t>usage of APIs</a:t>
            </a:r>
          </a:p>
          <a:p>
            <a:r>
              <a:rPr kumimoji="1" lang="en-US" altLang="ja-JP" dirty="0"/>
              <a:t>Misuse detection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DCA484-3900-4125-915B-1DF5AE76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60" y="1598362"/>
            <a:ext cx="3151478" cy="1830638"/>
          </a:xfrm>
          <a:prstGeom prst="rect">
            <a:avLst/>
          </a:prstGeom>
        </p:spPr>
      </p:pic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33FD79F6-5EF1-4F0E-9C7A-A9CA4C599BE3}"/>
              </a:ext>
            </a:extLst>
          </p:cNvPr>
          <p:cNvSpPr/>
          <p:nvPr/>
        </p:nvSpPr>
        <p:spPr>
          <a:xfrm>
            <a:off x="2028825" y="4857750"/>
            <a:ext cx="1800225" cy="155733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/>
              <a:t>f.open</a:t>
            </a:r>
            <a:r>
              <a:rPr kumimoji="1" lang="en-US" altLang="ja-JP" dirty="0"/>
              <a:t>()</a:t>
            </a:r>
          </a:p>
          <a:p>
            <a:pPr algn="ctr"/>
            <a:r>
              <a:rPr lang="en-US" altLang="ja-JP" dirty="0" err="1"/>
              <a:t>f.read</a:t>
            </a:r>
            <a:r>
              <a:rPr lang="en-US" altLang="ja-JP" dirty="0"/>
              <a:t>()</a:t>
            </a:r>
          </a:p>
          <a:p>
            <a:pPr algn="ctr"/>
            <a:r>
              <a:rPr lang="en-US" altLang="ja-JP" dirty="0" err="1"/>
              <a:t>f.close</a:t>
            </a:r>
            <a:r>
              <a:rPr lang="en-US" altLang="ja-JP" dirty="0"/>
              <a:t>()</a:t>
            </a:r>
            <a:endParaRPr kumimoji="1" lang="en-US" altLang="ja-JP" dirty="0"/>
          </a:p>
        </p:txBody>
      </p:sp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C04CB31C-0E6B-4B1F-B5FC-8D2EE6D41CD4}"/>
              </a:ext>
            </a:extLst>
          </p:cNvPr>
          <p:cNvSpPr/>
          <p:nvPr/>
        </p:nvSpPr>
        <p:spPr>
          <a:xfrm>
            <a:off x="4057650" y="4857750"/>
            <a:ext cx="1800225" cy="155733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/>
              <a:t>f.open</a:t>
            </a:r>
            <a:r>
              <a:rPr kumimoji="1" lang="en-US" altLang="ja-JP" dirty="0"/>
              <a:t>()</a:t>
            </a:r>
          </a:p>
          <a:p>
            <a:pPr algn="ctr"/>
            <a:r>
              <a:rPr lang="en-US" altLang="ja-JP" dirty="0" err="1"/>
              <a:t>f.read</a:t>
            </a:r>
            <a:r>
              <a:rPr lang="en-US" altLang="ja-JP" dirty="0"/>
              <a:t>()</a:t>
            </a:r>
          </a:p>
          <a:p>
            <a:pPr algn="ctr"/>
            <a:r>
              <a:rPr lang="en-US" altLang="ja-JP" dirty="0" err="1"/>
              <a:t>f.close</a:t>
            </a:r>
            <a:r>
              <a:rPr lang="en-US" altLang="ja-JP" dirty="0"/>
              <a:t>()</a:t>
            </a:r>
            <a:endParaRPr kumimoji="1" lang="en-US" altLang="ja-JP" dirty="0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39AAAB8A-21C8-4DAC-B6A1-971C762BCCC6}"/>
              </a:ext>
            </a:extLst>
          </p:cNvPr>
          <p:cNvSpPr/>
          <p:nvPr/>
        </p:nvSpPr>
        <p:spPr>
          <a:xfrm>
            <a:off x="6086475" y="4857750"/>
            <a:ext cx="1800225" cy="155733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/>
              <a:t>f.open</a:t>
            </a:r>
            <a:r>
              <a:rPr kumimoji="1" lang="en-US" altLang="ja-JP" dirty="0"/>
              <a:t>()</a:t>
            </a:r>
          </a:p>
          <a:p>
            <a:pPr algn="ctr"/>
            <a:r>
              <a:rPr lang="en-US" altLang="ja-JP" dirty="0" err="1"/>
              <a:t>f.read</a:t>
            </a:r>
            <a:r>
              <a:rPr lang="en-US" altLang="ja-JP" dirty="0"/>
              <a:t>()</a:t>
            </a:r>
          </a:p>
          <a:p>
            <a:pPr algn="ctr"/>
            <a:r>
              <a:rPr lang="en-US" altLang="ja-JP" dirty="0" err="1"/>
              <a:t>f.close</a:t>
            </a:r>
            <a:r>
              <a:rPr lang="en-US" altLang="ja-JP" dirty="0"/>
              <a:t>()</a:t>
            </a:r>
            <a:endParaRPr kumimoji="1" lang="en-US" altLang="ja-JP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7182A0D4-F75D-4909-B8EE-FB59DA62C2DB}"/>
              </a:ext>
            </a:extLst>
          </p:cNvPr>
          <p:cNvSpPr/>
          <p:nvPr/>
        </p:nvSpPr>
        <p:spPr>
          <a:xfrm>
            <a:off x="8115300" y="4857750"/>
            <a:ext cx="1800225" cy="155733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/>
              <a:t>f.open</a:t>
            </a:r>
            <a:r>
              <a:rPr kumimoji="1" lang="en-US" altLang="ja-JP" dirty="0"/>
              <a:t>()</a:t>
            </a:r>
          </a:p>
          <a:p>
            <a:pPr algn="ctr"/>
            <a:r>
              <a:rPr lang="en-US" altLang="ja-JP" dirty="0" err="1"/>
              <a:t>f.read</a:t>
            </a:r>
            <a:r>
              <a:rPr lang="en-US" altLang="ja-JP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1134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EA801C-37D7-4A30-A2B9-6956A610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Am I mining a good mine?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8D9E8-2C1E-4EFC-AE31-C3237FA7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826"/>
            <a:ext cx="10972800" cy="4533338"/>
          </a:xfrm>
        </p:spPr>
        <p:txBody>
          <a:bodyPr/>
          <a:lstStyle/>
          <a:p>
            <a:r>
              <a:rPr kumimoji="1" lang="en-US" altLang="ja-JP" dirty="0"/>
              <a:t>Can the API mining result be applied to other projects?</a:t>
            </a:r>
          </a:p>
          <a:p>
            <a:r>
              <a:rPr lang="en-US" altLang="ja-JP" dirty="0"/>
              <a:t>Is the minor API usage patterns are always misuse?</a:t>
            </a:r>
          </a:p>
          <a:p>
            <a:r>
              <a:rPr lang="en-US" altLang="ja-JP" dirty="0"/>
              <a:t>Can mining results of a few (years / releases) ago be applied in current development?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121631-94EE-446E-8F82-42B227C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994B10A3-521E-4756-9803-F78D7905F611}"/>
              </a:ext>
            </a:extLst>
          </p:cNvPr>
          <p:cNvSpPr/>
          <p:nvPr/>
        </p:nvSpPr>
        <p:spPr>
          <a:xfrm>
            <a:off x="1524754" y="4660491"/>
            <a:ext cx="1052051" cy="1052051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F3D4E43-C4D4-4C37-AB6A-624EBEB8E221}"/>
              </a:ext>
            </a:extLst>
          </p:cNvPr>
          <p:cNvSpPr/>
          <p:nvPr/>
        </p:nvSpPr>
        <p:spPr>
          <a:xfrm>
            <a:off x="3688602" y="4790601"/>
            <a:ext cx="7197212" cy="791830"/>
          </a:xfrm>
          <a:prstGeom prst="wedgeRoundRectCallout">
            <a:avLst>
              <a:gd name="adj1" fmla="val -64322"/>
              <a:gd name="adj2" fmla="val 1424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My mine is very different from your mine.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34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>
            <a:extLst>
              <a:ext uri="{FF2B5EF4-FFF2-40B4-BE49-F238E27FC236}">
                <a16:creationId xmlns:a16="http://schemas.microsoft.com/office/drawing/2014/main" id="{8D369662-BE6E-4CB0-A9B9-55C91F03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Extracting patterns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EFA8D6-0350-468F-8F41-CB1083A478CE}"/>
              </a:ext>
            </a:extLst>
          </p:cNvPr>
          <p:cNvSpPr txBox="1"/>
          <p:nvPr/>
        </p:nvSpPr>
        <p:spPr>
          <a:xfrm>
            <a:off x="1425298" y="4306262"/>
            <a:ext cx="4309611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ja-JP" sz="1600" b="1" dirty="0">
                <a:solidFill>
                  <a:srgbClr val="D33682"/>
                </a:solidFill>
                <a:latin typeface="Source Code Pro"/>
                <a:ea typeface="Source Code Pro"/>
              </a:rPr>
              <a:t>public void </a:t>
            </a:r>
            <a:r>
              <a:rPr kumimoji="0" lang="ja-JP" altLang="ja-JP" sz="1600" dirty="0">
                <a:solidFill>
                  <a:srgbClr val="718500"/>
                </a:solidFill>
                <a:latin typeface="Source Code Pro"/>
                <a:ea typeface="Source Code Pro"/>
              </a:rPr>
              <a:t>xyz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</a:t>
            </a:r>
            <a:r>
              <a:rPr kumimoji="0" lang="ja-JP" altLang="ja-JP" sz="1600" dirty="0">
                <a:solidFill>
                  <a:srgbClr val="2AA198"/>
                </a:solidFill>
                <a:latin typeface="Source Code Pro"/>
                <a:ea typeface="Source Code Pro"/>
              </a:rPr>
              <a:t>List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&lt;</a:t>
            </a:r>
            <a:r>
              <a:rPr kumimoji="0" lang="ja-JP" altLang="ja-JP" sz="1600" b="1" dirty="0">
                <a:solidFill>
                  <a:srgbClr val="2AA198"/>
                </a:solidFill>
                <a:latin typeface="Source Code Pro"/>
                <a:ea typeface="Source Code Pro"/>
              </a:rPr>
              <a:t>SomeClass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&gt; </a:t>
            </a:r>
            <a:r>
              <a:rPr kumimoji="0" lang="ja-JP" altLang="ja-JP" sz="1600" dirty="0">
                <a:solidFill>
                  <a:srgbClr val="839496"/>
                </a:solidFill>
                <a:latin typeface="Source Code Pro"/>
                <a:ea typeface="Source Code Pro"/>
              </a:rPr>
              <a:t>list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) {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</a:t>
            </a:r>
            <a:r>
              <a:rPr kumimoji="0" lang="ja-JP" altLang="ja-JP" sz="1600" b="1" dirty="0">
                <a:solidFill>
                  <a:srgbClr val="2AA198"/>
                </a:solidFill>
                <a:latin typeface="Source Code Pro"/>
                <a:ea typeface="Source Code Pro"/>
              </a:rPr>
              <a:t>SomeClass 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s = </a:t>
            </a:r>
            <a:r>
              <a:rPr kumimoji="0" lang="ja-JP" altLang="ja-JP" sz="1600" dirty="0">
                <a:solidFill>
                  <a:srgbClr val="839496"/>
                </a:solidFill>
                <a:latin typeface="Source Code Pro"/>
                <a:ea typeface="Source Code Pro"/>
              </a:rPr>
              <a:t>list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get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</a:t>
            </a:r>
            <a:r>
              <a:rPr kumimoji="0" lang="ja-JP" altLang="ja-JP" sz="1600" dirty="0">
                <a:solidFill>
                  <a:srgbClr val="6C71C4"/>
                </a:solidFill>
                <a:latin typeface="Source Code Pro"/>
                <a:ea typeface="Source Code Pro"/>
              </a:rPr>
              <a:t>7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);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</a:t>
            </a:r>
            <a:r>
              <a:rPr kumimoji="0" lang="ja-JP" altLang="ja-JP" sz="1600" b="1" dirty="0">
                <a:solidFill>
                  <a:srgbClr val="D33682"/>
                </a:solidFill>
                <a:latin typeface="Source Code Pro"/>
                <a:ea typeface="Source Code Pro"/>
              </a:rPr>
              <a:t>while 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(s.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hasNext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()) {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    s.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goToNext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();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}</a:t>
            </a:r>
            <a:endParaRPr kumimoji="0" lang="en-US" altLang="ja-JP" sz="1600" dirty="0">
              <a:solidFill>
                <a:srgbClr val="586E75"/>
              </a:solidFill>
              <a:latin typeface="Source Code Pro"/>
              <a:ea typeface="Source Code Pro"/>
            </a:endParaRPr>
          </a:p>
          <a:p>
            <a:r>
              <a:rPr kumimoji="0" lang="en-US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s.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goToNext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();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}</a:t>
            </a:r>
            <a:endParaRPr kumimoji="0" lang="ja-JP" altLang="ja-JP" sz="4000" dirty="0">
              <a:latin typeface="Source Code Pro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F80F5EB-B404-4D1D-8DD7-7D0DF1D7595C}"/>
              </a:ext>
            </a:extLst>
          </p:cNvPr>
          <p:cNvSpPr txBox="1"/>
          <p:nvPr/>
        </p:nvSpPr>
        <p:spPr>
          <a:xfrm>
            <a:off x="1425298" y="2292489"/>
            <a:ext cx="4309611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ja-JP" sz="1600" b="1" dirty="0">
                <a:solidFill>
                  <a:srgbClr val="D33682"/>
                </a:solidFill>
                <a:latin typeface="Source Code Pro"/>
                <a:ea typeface="Source Code Pro"/>
              </a:rPr>
              <a:t>public void </a:t>
            </a:r>
            <a:r>
              <a:rPr kumimoji="0" lang="ja-JP" altLang="ja-JP" sz="1600" dirty="0">
                <a:solidFill>
                  <a:srgbClr val="718500"/>
                </a:solidFill>
                <a:latin typeface="Source Code Pro"/>
                <a:ea typeface="Source Code Pro"/>
              </a:rPr>
              <a:t>abc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 {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</a:t>
            </a:r>
            <a:r>
              <a:rPr kumimoji="0" lang="ja-JP" altLang="ja-JP" sz="1600" b="1" dirty="0">
                <a:solidFill>
                  <a:srgbClr val="2AA198"/>
                </a:solidFill>
                <a:latin typeface="Source Code Pro"/>
                <a:ea typeface="Source Code Pro"/>
              </a:rPr>
              <a:t>SomeClass 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s = </a:t>
            </a:r>
            <a:r>
              <a:rPr kumimoji="0" lang="ja-JP" altLang="ja-JP" sz="1600" b="1" dirty="0">
                <a:solidFill>
                  <a:srgbClr val="D33682"/>
                </a:solidFill>
                <a:latin typeface="Source Code Pro"/>
                <a:ea typeface="Source Code Pro"/>
              </a:rPr>
              <a:t>new 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SomeClass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();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</a:t>
            </a:r>
            <a:r>
              <a:rPr kumimoji="0" lang="ja-JP" altLang="ja-JP" sz="1600" b="1" dirty="0">
                <a:solidFill>
                  <a:srgbClr val="D33682"/>
                </a:solidFill>
                <a:latin typeface="Source Code Pro"/>
                <a:ea typeface="Source Code Pro"/>
              </a:rPr>
              <a:t>while 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(s.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hasNext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()) {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    s.</a:t>
            </a:r>
            <a:r>
              <a:rPr kumimoji="0" lang="ja-JP" altLang="ja-JP" sz="1600" dirty="0">
                <a:solidFill>
                  <a:srgbClr val="6262B6"/>
                </a:solidFill>
                <a:latin typeface="Source Code Pro"/>
                <a:ea typeface="Source Code Pro"/>
              </a:rPr>
              <a:t>goToNext</a:t>
            </a: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();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    }</a:t>
            </a:r>
            <a:b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</a:br>
            <a:r>
              <a:rPr kumimoji="0" lang="ja-JP" altLang="ja-JP" sz="1600" dirty="0">
                <a:solidFill>
                  <a:srgbClr val="586E75"/>
                </a:solidFill>
                <a:latin typeface="Source Code Pro"/>
                <a:ea typeface="Source Code Pro"/>
              </a:rPr>
              <a:t>}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3C121D-2E57-4C7D-97A0-B1759A2BB0C4}"/>
              </a:ext>
            </a:extLst>
          </p:cNvPr>
          <p:cNvSpPr txBox="1"/>
          <p:nvPr/>
        </p:nvSpPr>
        <p:spPr>
          <a:xfrm>
            <a:off x="6452284" y="2724085"/>
            <a:ext cx="2119633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Someclass.new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5027D30-F005-4B3B-AA9E-8EE59D3E2049}"/>
              </a:ext>
            </a:extLst>
          </p:cNvPr>
          <p:cNvSpPr txBox="1"/>
          <p:nvPr/>
        </p:nvSpPr>
        <p:spPr>
          <a:xfrm>
            <a:off x="6452284" y="3520706"/>
            <a:ext cx="2119631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List.get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C621CC-8C7D-40FD-A68D-ECE540A70074}"/>
              </a:ext>
            </a:extLst>
          </p:cNvPr>
          <p:cNvSpPr txBox="1"/>
          <p:nvPr/>
        </p:nvSpPr>
        <p:spPr>
          <a:xfrm>
            <a:off x="6430685" y="5189451"/>
            <a:ext cx="2119631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1497C9-CBBD-4FD2-948D-F8A402300872}"/>
              </a:ext>
            </a:extLst>
          </p:cNvPr>
          <p:cNvSpPr txBox="1"/>
          <p:nvPr/>
        </p:nvSpPr>
        <p:spPr>
          <a:xfrm>
            <a:off x="6421078" y="4675239"/>
            <a:ext cx="249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(without instance)</a:t>
            </a:r>
            <a:endParaRPr kumimoji="1" lang="ja-JP" altLang="en-US" sz="20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3348F8C-2CB6-40EE-9185-A8F2898AEDA6}"/>
              </a:ext>
            </a:extLst>
          </p:cNvPr>
          <p:cNvCxnSpPr>
            <a:cxnSpLocks/>
          </p:cNvCxnSpPr>
          <p:nvPr/>
        </p:nvCxnSpPr>
        <p:spPr>
          <a:xfrm>
            <a:off x="7197395" y="4604665"/>
            <a:ext cx="2494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A2D0E5-E8F5-4747-B9B1-CC40BF8DC01C}"/>
              </a:ext>
            </a:extLst>
          </p:cNvPr>
          <p:cNvSpPr txBox="1"/>
          <p:nvPr/>
        </p:nvSpPr>
        <p:spPr>
          <a:xfrm>
            <a:off x="8697157" y="2848203"/>
            <a:ext cx="80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:1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AB0DBC-EC12-4683-99A5-3150BA154746}"/>
              </a:ext>
            </a:extLst>
          </p:cNvPr>
          <p:cNvSpPr txBox="1"/>
          <p:nvPr/>
        </p:nvSpPr>
        <p:spPr>
          <a:xfrm>
            <a:off x="8697156" y="3664060"/>
            <a:ext cx="8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:1</a:t>
            </a:r>
            <a:endParaRPr kumimoji="1" lang="ja-JP" altLang="en-US" sz="3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24C3821-A7DB-453C-9DF3-958FD065FD88}"/>
              </a:ext>
            </a:extLst>
          </p:cNvPr>
          <p:cNvSpPr txBox="1"/>
          <p:nvPr/>
        </p:nvSpPr>
        <p:spPr>
          <a:xfrm>
            <a:off x="8697157" y="5164977"/>
            <a:ext cx="63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:2</a:t>
            </a:r>
            <a:endParaRPr kumimoji="1" lang="ja-JP" altLang="en-US" sz="3200" dirty="0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FA4F869D-79E1-4F8C-9E7B-C058EE6D7DC6}"/>
              </a:ext>
            </a:extLst>
          </p:cNvPr>
          <p:cNvSpPr/>
          <p:nvPr/>
        </p:nvSpPr>
        <p:spPr>
          <a:xfrm rot="16200000">
            <a:off x="5605726" y="3858803"/>
            <a:ext cx="940605" cy="551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49FE7A-20D0-47E9-A485-5AC246FE92AA}"/>
              </a:ext>
            </a:extLst>
          </p:cNvPr>
          <p:cNvSpPr txBox="1"/>
          <p:nvPr/>
        </p:nvSpPr>
        <p:spPr>
          <a:xfrm>
            <a:off x="2760005" y="1560028"/>
            <a:ext cx="19921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Methods</a:t>
            </a:r>
            <a:endParaRPr kumimoji="1" lang="ja-JP" altLang="en-US" sz="32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8CA36C63-9F3D-4567-B2CB-1C4A487454AA}"/>
              </a:ext>
            </a:extLst>
          </p:cNvPr>
          <p:cNvSpPr/>
          <p:nvPr/>
        </p:nvSpPr>
        <p:spPr>
          <a:xfrm>
            <a:off x="6351588" y="2228205"/>
            <a:ext cx="4129219" cy="414015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A9442D-94FB-42BA-88D9-301DD00D5FEF}"/>
              </a:ext>
            </a:extLst>
          </p:cNvPr>
          <p:cNvSpPr txBox="1"/>
          <p:nvPr/>
        </p:nvSpPr>
        <p:spPr>
          <a:xfrm>
            <a:off x="6430685" y="1560028"/>
            <a:ext cx="4050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API usage patterns</a:t>
            </a:r>
            <a:endParaRPr kumimoji="1" lang="ja-JP" altLang="en-US" sz="3200" dirty="0"/>
          </a:p>
        </p:txBody>
      </p:sp>
      <p:sp>
        <p:nvSpPr>
          <p:cNvPr id="38" name="スライド番号プレースホルダー 37">
            <a:extLst>
              <a:ext uri="{FF2B5EF4-FFF2-40B4-BE49-F238E27FC236}">
                <a16:creationId xmlns:a16="http://schemas.microsoft.com/office/drawing/2014/main" id="{2BB999B8-3735-494C-A877-9CA97EBF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FC848CF-F794-41FA-8BB6-0FF0D3D99F6C}"/>
              </a:ext>
            </a:extLst>
          </p:cNvPr>
          <p:cNvSpPr txBox="1"/>
          <p:nvPr/>
        </p:nvSpPr>
        <p:spPr>
          <a:xfrm>
            <a:off x="8697156" y="2233175"/>
            <a:ext cx="108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#use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32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>
            <a:extLst>
              <a:ext uri="{FF2B5EF4-FFF2-40B4-BE49-F238E27FC236}">
                <a16:creationId xmlns:a16="http://schemas.microsoft.com/office/drawing/2014/main" id="{8D369662-BE6E-4CB0-A9B9-55C91F03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Extracting patterns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3C121D-2E57-4C7D-97A0-B1759A2BB0C4}"/>
              </a:ext>
            </a:extLst>
          </p:cNvPr>
          <p:cNvSpPr txBox="1"/>
          <p:nvPr/>
        </p:nvSpPr>
        <p:spPr>
          <a:xfrm>
            <a:off x="6452284" y="2724085"/>
            <a:ext cx="2119633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Someclass.new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5027D30-F005-4B3B-AA9E-8EE59D3E2049}"/>
              </a:ext>
            </a:extLst>
          </p:cNvPr>
          <p:cNvSpPr txBox="1"/>
          <p:nvPr/>
        </p:nvSpPr>
        <p:spPr>
          <a:xfrm>
            <a:off x="6452284" y="3520706"/>
            <a:ext cx="2119631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List.get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C621CC-8C7D-40FD-A68D-ECE540A70074}"/>
              </a:ext>
            </a:extLst>
          </p:cNvPr>
          <p:cNvSpPr txBox="1"/>
          <p:nvPr/>
        </p:nvSpPr>
        <p:spPr>
          <a:xfrm>
            <a:off x="6430685" y="5189451"/>
            <a:ext cx="2119631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ource Code Pro"/>
              </a:rPr>
              <a:t>hasNext</a:t>
            </a:r>
            <a:r>
              <a:rPr lang="en-US" altLang="ja-JP" sz="1600" dirty="0">
                <a:latin typeface="Source Code Pro"/>
              </a:rPr>
              <a:t>()</a:t>
            </a:r>
          </a:p>
          <a:p>
            <a:r>
              <a:rPr lang="en-US" altLang="ja-JP" sz="1600" dirty="0" err="1">
                <a:latin typeface="Source Code Pro"/>
              </a:rPr>
              <a:t>goToNext</a:t>
            </a:r>
            <a:r>
              <a:rPr lang="en-US" altLang="ja-JP" sz="1600" dirty="0">
                <a:latin typeface="Source Code Pro"/>
              </a:rPr>
              <a:t>()</a:t>
            </a:r>
            <a:endParaRPr lang="ja-JP" altLang="en-US" sz="1600" dirty="0">
              <a:latin typeface="Source Code Pro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1497C9-CBBD-4FD2-948D-F8A402300872}"/>
              </a:ext>
            </a:extLst>
          </p:cNvPr>
          <p:cNvSpPr txBox="1"/>
          <p:nvPr/>
        </p:nvSpPr>
        <p:spPr>
          <a:xfrm>
            <a:off x="6421078" y="4675239"/>
            <a:ext cx="249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(without instance)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A2D0E5-E8F5-4747-B9B1-CC40BF8DC01C}"/>
              </a:ext>
            </a:extLst>
          </p:cNvPr>
          <p:cNvSpPr txBox="1"/>
          <p:nvPr/>
        </p:nvSpPr>
        <p:spPr>
          <a:xfrm>
            <a:off x="8697157" y="2848203"/>
            <a:ext cx="80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:1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AB0DBC-EC12-4683-99A5-3150BA154746}"/>
              </a:ext>
            </a:extLst>
          </p:cNvPr>
          <p:cNvSpPr txBox="1"/>
          <p:nvPr/>
        </p:nvSpPr>
        <p:spPr>
          <a:xfrm>
            <a:off x="8697156" y="3664060"/>
            <a:ext cx="80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:1</a:t>
            </a:r>
            <a:endParaRPr kumimoji="1" lang="ja-JP" altLang="en-US" sz="3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24C3821-A7DB-453C-9DF3-958FD065FD88}"/>
              </a:ext>
            </a:extLst>
          </p:cNvPr>
          <p:cNvSpPr txBox="1"/>
          <p:nvPr/>
        </p:nvSpPr>
        <p:spPr>
          <a:xfrm>
            <a:off x="8697157" y="5164977"/>
            <a:ext cx="63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:2</a:t>
            </a:r>
            <a:endParaRPr kumimoji="1" lang="ja-JP" altLang="en-US" sz="3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EE2AAD-B669-4FF7-A245-5DA9580C7CE5}"/>
              </a:ext>
            </a:extLst>
          </p:cNvPr>
          <p:cNvSpPr txBox="1"/>
          <p:nvPr/>
        </p:nvSpPr>
        <p:spPr>
          <a:xfrm>
            <a:off x="8697156" y="2233175"/>
            <a:ext cx="108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#use</a:t>
            </a:r>
            <a:endParaRPr kumimoji="1" lang="ja-JP" altLang="en-US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8CA36C63-9F3D-4567-B2CB-1C4A487454AA}"/>
              </a:ext>
            </a:extLst>
          </p:cNvPr>
          <p:cNvSpPr/>
          <p:nvPr/>
        </p:nvSpPr>
        <p:spPr>
          <a:xfrm>
            <a:off x="6351588" y="2228205"/>
            <a:ext cx="4129219" cy="414015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A9442D-94FB-42BA-88D9-301DD00D5FEF}"/>
              </a:ext>
            </a:extLst>
          </p:cNvPr>
          <p:cNvSpPr txBox="1"/>
          <p:nvPr/>
        </p:nvSpPr>
        <p:spPr>
          <a:xfrm>
            <a:off x="6430685" y="1560028"/>
            <a:ext cx="4050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API usage patterns</a:t>
            </a:r>
            <a:endParaRPr kumimoji="1" lang="ja-JP" altLang="en-US" sz="3200" dirty="0"/>
          </a:p>
        </p:txBody>
      </p:sp>
      <p:sp>
        <p:nvSpPr>
          <p:cNvPr id="38" name="スライド番号プレースホルダー 37">
            <a:extLst>
              <a:ext uri="{FF2B5EF4-FFF2-40B4-BE49-F238E27FC236}">
                <a16:creationId xmlns:a16="http://schemas.microsoft.com/office/drawing/2014/main" id="{2BB999B8-3735-494C-A877-9CA97EBF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730306E-922C-4E39-B7AC-CBE6A4E588B3}"/>
              </a:ext>
            </a:extLst>
          </p:cNvPr>
          <p:cNvSpPr/>
          <p:nvPr/>
        </p:nvSpPr>
        <p:spPr>
          <a:xfrm>
            <a:off x="2762865" y="2144803"/>
            <a:ext cx="2231922" cy="1143000"/>
          </a:xfrm>
          <a:prstGeom prst="wedgeRoundRectCallout">
            <a:avLst>
              <a:gd name="adj1" fmla="val 110885"/>
              <a:gd name="adj2" fmla="val 6336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#pattern: 2</a:t>
            </a:r>
            <a:endParaRPr kumimoji="1" lang="ja-JP" altLang="en-US" dirty="0"/>
          </a:p>
        </p:txBody>
      </p:sp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2375460B-AB54-4182-9382-753600A17046}"/>
              </a:ext>
            </a:extLst>
          </p:cNvPr>
          <p:cNvSpPr/>
          <p:nvPr/>
        </p:nvSpPr>
        <p:spPr>
          <a:xfrm>
            <a:off x="2762865" y="4103739"/>
            <a:ext cx="2231922" cy="1143000"/>
          </a:xfrm>
          <a:prstGeom prst="wedgeRoundRectCallout">
            <a:avLst>
              <a:gd name="adj1" fmla="val 110885"/>
              <a:gd name="adj2" fmla="val 6336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#pattern: 1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F7DE8BC-5775-4212-A9DC-5F1DEF3B67C5}"/>
              </a:ext>
            </a:extLst>
          </p:cNvPr>
          <p:cNvCxnSpPr>
            <a:cxnSpLocks/>
          </p:cNvCxnSpPr>
          <p:nvPr/>
        </p:nvCxnSpPr>
        <p:spPr>
          <a:xfrm>
            <a:off x="7197395" y="4604665"/>
            <a:ext cx="2494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0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6CEB5-9DED-479B-B4F7-3212349E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Case Study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18402-200D-40AD-9945-F0D1B0C47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21 Android applications from GitHub</a:t>
            </a:r>
          </a:p>
          <a:p>
            <a:pPr lvl="1"/>
            <a:r>
              <a:rPr kumimoji="1" lang="en-US" altLang="ja-JP" dirty="0"/>
              <a:t>Picke</a:t>
            </a:r>
            <a:r>
              <a:rPr lang="en-US" altLang="ja-JP" dirty="0"/>
              <a:t>d up 6 versions that released every six months</a:t>
            </a:r>
          </a:p>
          <a:p>
            <a:r>
              <a:rPr lang="en-US" altLang="ja-JP" dirty="0"/>
              <a:t>Targeting 3 Classes</a:t>
            </a:r>
          </a:p>
          <a:p>
            <a:pPr lvl="1"/>
            <a:r>
              <a:rPr lang="en-US" altLang="ja-JP" dirty="0" err="1"/>
              <a:t>android.content.Context</a:t>
            </a:r>
            <a:endParaRPr lang="en-US" altLang="ja-JP" dirty="0"/>
          </a:p>
          <a:p>
            <a:pPr lvl="1"/>
            <a:r>
              <a:rPr kumimoji="1" lang="en-US" altLang="ja-JP" dirty="0" err="1"/>
              <a:t>android.content.Intent</a:t>
            </a:r>
            <a:endParaRPr kumimoji="1" lang="en-US" altLang="ja-JP" dirty="0"/>
          </a:p>
          <a:p>
            <a:pPr lvl="1"/>
            <a:r>
              <a:rPr lang="en-US" altLang="ja-JP" dirty="0" err="1"/>
              <a:t>android.database.Cursor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06545E-B1AB-40DA-AEE7-DC33D018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1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6CEB5-9DED-479B-B4F7-3212349E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Case Study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18402-200D-40AD-9945-F0D1B0C4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4" y="1600201"/>
            <a:ext cx="10972800" cy="4525963"/>
          </a:xfrm>
        </p:spPr>
        <p:txBody>
          <a:bodyPr/>
          <a:lstStyle/>
          <a:p>
            <a:r>
              <a:rPr kumimoji="1" lang="en-US" altLang="ja-JP" dirty="0"/>
              <a:t>21 Android applications from GitHub</a:t>
            </a:r>
          </a:p>
          <a:p>
            <a:pPr lvl="1"/>
            <a:r>
              <a:rPr kumimoji="1" lang="en-US" altLang="ja-JP" dirty="0"/>
              <a:t>Picke</a:t>
            </a:r>
            <a:r>
              <a:rPr lang="en-US" altLang="ja-JP" dirty="0"/>
              <a:t>d up 6 versions that released every six months</a:t>
            </a:r>
          </a:p>
          <a:p>
            <a:r>
              <a:rPr lang="en-US" altLang="ja-JP" dirty="0"/>
              <a:t>Targeting 3 Classes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4CEDA15-3236-47D8-BD6D-A99F2D1AC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89944"/>
              </p:ext>
            </p:extLst>
          </p:nvPr>
        </p:nvGraphicFramePr>
        <p:xfrm>
          <a:off x="1235586" y="3428287"/>
          <a:ext cx="9491408" cy="195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9483">
                  <a:extLst>
                    <a:ext uri="{9D8B030D-6E8A-4147-A177-3AD203B41FA5}">
                      <a16:colId xmlns:a16="http://schemas.microsoft.com/office/drawing/2014/main" val="3492038178"/>
                    </a:ext>
                  </a:extLst>
                </a:gridCol>
                <a:gridCol w="2357237">
                  <a:extLst>
                    <a:ext uri="{9D8B030D-6E8A-4147-A177-3AD203B41FA5}">
                      <a16:colId xmlns:a16="http://schemas.microsoft.com/office/drawing/2014/main" val="1588781997"/>
                    </a:ext>
                  </a:extLst>
                </a:gridCol>
                <a:gridCol w="1326460">
                  <a:extLst>
                    <a:ext uri="{9D8B030D-6E8A-4147-A177-3AD203B41FA5}">
                      <a16:colId xmlns:a16="http://schemas.microsoft.com/office/drawing/2014/main" val="2966501484"/>
                    </a:ext>
                  </a:extLst>
                </a:gridCol>
                <a:gridCol w="1088228">
                  <a:extLst>
                    <a:ext uri="{9D8B030D-6E8A-4147-A177-3AD203B41FA5}">
                      <a16:colId xmlns:a16="http://schemas.microsoft.com/office/drawing/2014/main" val="458935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000" dirty="0"/>
                        <a:t>#pattern (w/o instance)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#use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2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/>
                        <a:t>android.content.Context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44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(18)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218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2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err="1"/>
                        <a:t>android.content.Intent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213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(144)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1233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6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/>
                        <a:t>android.database.Cursor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206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(136)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380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44686"/>
                  </a:ext>
                </a:extLst>
              </a:tr>
            </a:tbl>
          </a:graphicData>
        </a:graphic>
      </p:graphicFrame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818C63-1B6E-43B2-99B5-09AAB4B4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AA00-DB03-4234-942B-AAD6E509FB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031804"/>
      </p:ext>
    </p:extLst>
  </p:cSld>
  <p:clrMapOvr>
    <a:masterClrMapping/>
  </p:clrMapOvr>
</p:sld>
</file>

<file path=ppt/theme/theme1.xml><?xml version="1.0" encoding="utf-8"?>
<a:theme xmlns:a="http://schemas.openxmlformats.org/drawingml/2006/main" name="Sel-CoolMetal-white_COLORS_WIDE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2060"/>
      </a:accent3>
      <a:accent4>
        <a:srgbClr val="C00000"/>
      </a:accent4>
      <a:accent5>
        <a:srgbClr val="FFC000"/>
      </a:accent5>
      <a:accent6>
        <a:srgbClr val="00B050"/>
      </a:accent6>
      <a:hlink>
        <a:srgbClr val="009999"/>
      </a:hlink>
      <a:folHlink>
        <a:srgbClr val="99CC00"/>
      </a:folHlink>
    </a:clrScheme>
    <a:fontScheme name="inolab2">
      <a:majorFont>
        <a:latin typeface="HGP創英角ｺﾞｼｯｸUB"/>
        <a:ea typeface="HGP創英角ｺﾞｼｯｸUB"/>
        <a:cs typeface=""/>
      </a:majorFont>
      <a:minorFont>
        <a:latin typeface="メイリオ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l-CoolMetal-white_COLORS_WIDE" id="{D93AF2F4-37CD-41BF-81EB-519F10F39EAD}" vid="{105A4D7D-0F72-4CC0-BCBC-EB1271CDA0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Sel-CoolMetal-white_COLORS_WIDE</Template>
  <TotalTime>5334</TotalTime>
  <Words>1204</Words>
  <Application>Microsoft Office PowerPoint</Application>
  <PresentationFormat>ワイド画面</PresentationFormat>
  <Paragraphs>320</Paragraphs>
  <Slides>29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9" baseType="lpstr">
      <vt:lpstr>HGP創英角ｺﾞｼｯｸUB</vt:lpstr>
      <vt:lpstr>ＭＳ Ｐゴシック</vt:lpstr>
      <vt:lpstr>Source Code Pro</vt:lpstr>
      <vt:lpstr>メイリオ</vt:lpstr>
      <vt:lpstr>游ゴシック</vt:lpstr>
      <vt:lpstr>Arial</vt:lpstr>
      <vt:lpstr>Lucida Console</vt:lpstr>
      <vt:lpstr>Tahoma</vt:lpstr>
      <vt:lpstr>Wingdings</vt:lpstr>
      <vt:lpstr>Sel-CoolMetal-white_COLORS_WIDE</vt:lpstr>
      <vt:lpstr>On the Variations and Evolutions of API Usage Patterns: Case Study on Android Applications</vt:lpstr>
      <vt:lpstr>API Usage</vt:lpstr>
      <vt:lpstr>Mining-based approach</vt:lpstr>
      <vt:lpstr>Mining-based approach</vt:lpstr>
      <vt:lpstr>Am I mining a good mine?</vt:lpstr>
      <vt:lpstr>Extracting patterns</vt:lpstr>
      <vt:lpstr>Extracting patterns</vt:lpstr>
      <vt:lpstr>Case Study</vt:lpstr>
      <vt:lpstr>Case Study</vt:lpstr>
      <vt:lpstr>RQs</vt:lpstr>
      <vt:lpstr>RQ1: #pattern</vt:lpstr>
      <vt:lpstr>Frequency Distribution</vt:lpstr>
      <vt:lpstr>Frequent patterns</vt:lpstr>
      <vt:lpstr>Frequent patterns</vt:lpstr>
      <vt:lpstr>Why so many variations?</vt:lpstr>
      <vt:lpstr>RQ1: Results</vt:lpstr>
      <vt:lpstr>RQ2: Difference among projects</vt:lpstr>
      <vt:lpstr>How many projects use each patterns?</vt:lpstr>
      <vt:lpstr>How many projects use each patterns?</vt:lpstr>
      <vt:lpstr>How many projects use each patterns?</vt:lpstr>
      <vt:lpstr>Project-specific patterns</vt:lpstr>
      <vt:lpstr>Project-specific patterns</vt:lpstr>
      <vt:lpstr>Project-specific patterns</vt:lpstr>
      <vt:lpstr>RQ2: Results</vt:lpstr>
      <vt:lpstr>RQ3: Historical analysis</vt:lpstr>
      <vt:lpstr>Patterns with Version History</vt:lpstr>
      <vt:lpstr>Cause of new patterns</vt:lpstr>
      <vt:lpstr>RQ3: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Variations and Evolutions of API Usage Patterns: Case Study on Android Applications</dc:title>
  <dc:creator>神田　哲也</dc:creator>
  <cp:lastModifiedBy>哲也 神田</cp:lastModifiedBy>
  <cp:revision>170</cp:revision>
  <dcterms:created xsi:type="dcterms:W3CDTF">2020-06-29T02:27:22Z</dcterms:created>
  <dcterms:modified xsi:type="dcterms:W3CDTF">2020-07-03T07:49:26Z</dcterms:modified>
</cp:coreProperties>
</file>