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5"/>
  </p:normalViewPr>
  <p:slideViewPr>
    <p:cSldViewPr snapToGrid="0" snapToObjects="1">
      <p:cViewPr varScale="1">
        <p:scale>
          <a:sx n="47" d="100"/>
          <a:sy n="47" d="100"/>
        </p:scale>
        <p:origin x="7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 defTabSz="821531">
              <a:defRPr sz="8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2C297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dentifying Compiler and Optimization Options from Binary Code using Deep Learning Approaches"/>
          <p:cNvSpPr txBox="1">
            <a:spLocks noGrp="1"/>
          </p:cNvSpPr>
          <p:nvPr>
            <p:ph type="ctrTitle"/>
          </p:nvPr>
        </p:nvSpPr>
        <p:spPr>
          <a:xfrm>
            <a:off x="2445166" y="1903719"/>
            <a:ext cx="19493668" cy="3696981"/>
          </a:xfrm>
          <a:prstGeom prst="rect">
            <a:avLst/>
          </a:prstGeom>
        </p:spPr>
        <p:txBody>
          <a:bodyPr anchor="ctr"/>
          <a:lstStyle>
            <a:lvl1pPr defTabSz="520779">
              <a:lnSpc>
                <a:spcPts val="12300"/>
              </a:lnSpc>
              <a:spcBef>
                <a:spcPts val="1300"/>
              </a:spcBef>
              <a:defRPr sz="6804"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Identifying Compiler and Optimization Options from Binary Code using Deep Learning Approaches</a:t>
            </a:r>
          </a:p>
        </p:txBody>
      </p:sp>
      <p:sp>
        <p:nvSpPr>
          <p:cNvPr id="120" name="D. Pizzolotto, K. Inoue…"/>
          <p:cNvSpPr txBox="1">
            <a:spLocks noGrp="1"/>
          </p:cNvSpPr>
          <p:nvPr>
            <p:ph type="subTitle" sz="quarter" idx="1"/>
          </p:nvPr>
        </p:nvSpPr>
        <p:spPr>
          <a:xfrm>
            <a:off x="4833937" y="6727754"/>
            <a:ext cx="14716126" cy="1594804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959492"/>
                </a:solidFill>
              </a:defRPr>
            </a:pPr>
            <a:r>
              <a:rPr u="sng"/>
              <a:t>D. Pizzolotto</a:t>
            </a:r>
            <a:r>
              <a:t>, K. Inoue</a:t>
            </a:r>
          </a:p>
          <a:p>
            <a:pPr>
              <a:defRPr sz="4200">
                <a:solidFill>
                  <a:srgbClr val="959492"/>
                </a:solidFill>
              </a:defRPr>
            </a:pPr>
            <a:r>
              <a:t>Osaka University</a:t>
            </a:r>
          </a:p>
        </p:txBody>
      </p:sp>
      <p:pic>
        <p:nvPicPr>
          <p:cNvPr id="121" name="sel-logo.pdf" descr="sel-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2172" y="10977288"/>
            <a:ext cx="5334700" cy="209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osaka-u.png" descr="osaka-u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222" y="11227773"/>
            <a:ext cx="6149291" cy="1594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Encoding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Encoding</a:t>
            </a:r>
          </a:p>
        </p:txBody>
      </p:sp>
      <p:pic>
        <p:nvPicPr>
          <p:cNvPr id="207" name="disasm.pdf" descr="disas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944" y="2790635"/>
            <a:ext cx="10892160" cy="669875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Option 1: Vector of instructions"/>
          <p:cNvSpPr txBox="1"/>
          <p:nvPr/>
        </p:nvSpPr>
        <p:spPr>
          <a:xfrm>
            <a:off x="13010707" y="2790635"/>
            <a:ext cx="6176392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Option 1: Vector of instructions</a:t>
            </a:r>
          </a:p>
        </p:txBody>
      </p:sp>
      <p:sp>
        <p:nvSpPr>
          <p:cNvPr id="209" name="Requires disassembly…"/>
          <p:cNvSpPr txBox="1">
            <a:spLocks noGrp="1"/>
          </p:cNvSpPr>
          <p:nvPr>
            <p:ph type="body" sz="quarter" idx="1"/>
          </p:nvPr>
        </p:nvSpPr>
        <p:spPr>
          <a:xfrm>
            <a:off x="13010706" y="4042678"/>
            <a:ext cx="10754526" cy="252848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19455" indent="-219455" defTabSz="560831">
              <a:spcBef>
                <a:spcPts val="4000"/>
              </a:spcBef>
              <a:buClr>
                <a:srgbClr val="929292"/>
              </a:buClr>
              <a:buSzPct val="100000"/>
              <a:defRPr sz="3072"/>
            </a:pPr>
            <a:r>
              <a:t>Requires disassembly</a:t>
            </a:r>
          </a:p>
          <a:p>
            <a:pPr marL="219455" indent="-219455" defTabSz="560831">
              <a:spcBef>
                <a:spcPts val="4000"/>
              </a:spcBef>
              <a:buClr>
                <a:srgbClr val="929292"/>
              </a:buClr>
              <a:buSzPct val="100000"/>
              <a:defRPr sz="3072"/>
            </a:pPr>
            <a:r>
              <a:t>Additional effort to extract the architecture instructions</a:t>
            </a:r>
          </a:p>
          <a:p>
            <a:pPr marL="219455" indent="-219455" defTabSz="560831">
              <a:spcBef>
                <a:spcPts val="4000"/>
              </a:spcBef>
              <a:buClr>
                <a:srgbClr val="929292"/>
              </a:buClr>
              <a:buSzPct val="100000"/>
              <a:defRPr sz="3072"/>
            </a:pPr>
            <a:r>
              <a:t>May require truncating a function</a:t>
            </a:r>
          </a:p>
        </p:txBody>
      </p:sp>
      <p:sp>
        <p:nvSpPr>
          <p:cNvPr id="210" name="Rectangle"/>
          <p:cNvSpPr/>
          <p:nvPr/>
        </p:nvSpPr>
        <p:spPr>
          <a:xfrm>
            <a:off x="1701990" y="2790635"/>
            <a:ext cx="586735" cy="610317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Rectangle"/>
          <p:cNvSpPr/>
          <p:nvPr/>
        </p:nvSpPr>
        <p:spPr>
          <a:xfrm>
            <a:off x="1255944" y="3400951"/>
            <a:ext cx="475687" cy="532596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2" name="Rectangle"/>
          <p:cNvSpPr/>
          <p:nvPr/>
        </p:nvSpPr>
        <p:spPr>
          <a:xfrm>
            <a:off x="1735870" y="3933545"/>
            <a:ext cx="552855" cy="47767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Rectangle"/>
          <p:cNvSpPr/>
          <p:nvPr/>
        </p:nvSpPr>
        <p:spPr>
          <a:xfrm>
            <a:off x="1174537" y="4411216"/>
            <a:ext cx="586734" cy="477671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735870" y="4901586"/>
            <a:ext cx="527455" cy="47767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Rectangle"/>
          <p:cNvSpPr/>
          <p:nvPr/>
        </p:nvSpPr>
        <p:spPr>
          <a:xfrm>
            <a:off x="1731630" y="5379257"/>
            <a:ext cx="527455" cy="477671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Rectangle"/>
          <p:cNvSpPr/>
          <p:nvPr/>
        </p:nvSpPr>
        <p:spPr>
          <a:xfrm>
            <a:off x="1727390" y="5856927"/>
            <a:ext cx="527454" cy="47767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7" name="Rectangle"/>
          <p:cNvSpPr/>
          <p:nvPr/>
        </p:nvSpPr>
        <p:spPr>
          <a:xfrm>
            <a:off x="1731630" y="6332323"/>
            <a:ext cx="527455" cy="477671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8" name="Rectangle"/>
          <p:cNvSpPr/>
          <p:nvPr/>
        </p:nvSpPr>
        <p:spPr>
          <a:xfrm>
            <a:off x="1731630" y="6812268"/>
            <a:ext cx="527455" cy="47767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9" name="Square"/>
          <p:cNvSpPr/>
          <p:nvPr/>
        </p:nvSpPr>
        <p:spPr>
          <a:xfrm>
            <a:off x="1735870" y="7289939"/>
            <a:ext cx="527455" cy="532596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0" name="Rectangle"/>
          <p:cNvSpPr/>
          <p:nvPr/>
        </p:nvSpPr>
        <p:spPr>
          <a:xfrm>
            <a:off x="1233817" y="7835234"/>
            <a:ext cx="527454" cy="477671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1" name="Rectangle"/>
          <p:cNvSpPr/>
          <p:nvPr/>
        </p:nvSpPr>
        <p:spPr>
          <a:xfrm>
            <a:off x="1740090" y="8326548"/>
            <a:ext cx="527454" cy="477671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2" name="Rectangle"/>
          <p:cNvSpPr/>
          <p:nvPr/>
        </p:nvSpPr>
        <p:spPr>
          <a:xfrm>
            <a:off x="1174537" y="8804218"/>
            <a:ext cx="1088788" cy="53165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Rectangle"/>
          <p:cNvSpPr/>
          <p:nvPr/>
        </p:nvSpPr>
        <p:spPr>
          <a:xfrm>
            <a:off x="1450963" y="10913957"/>
            <a:ext cx="1088788" cy="53165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= instructions encoded in the vector"/>
          <p:cNvSpPr txBox="1"/>
          <p:nvPr/>
        </p:nvSpPr>
        <p:spPr>
          <a:xfrm>
            <a:off x="2608118" y="10831922"/>
            <a:ext cx="7135496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= instructions encoded in the vector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ncoding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Encoding</a:t>
            </a:r>
          </a:p>
        </p:txBody>
      </p:sp>
      <p:pic>
        <p:nvPicPr>
          <p:cNvPr id="228" name="disasm.pdf" descr="disas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944" y="2790635"/>
            <a:ext cx="10892160" cy="669875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Option 2: Raw Bytes"/>
          <p:cNvSpPr txBox="1"/>
          <p:nvPr/>
        </p:nvSpPr>
        <p:spPr>
          <a:xfrm>
            <a:off x="13010706" y="2790635"/>
            <a:ext cx="4084245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Option 2: Raw Bytes</a:t>
            </a:r>
          </a:p>
        </p:txBody>
      </p:sp>
      <p:sp>
        <p:nvSpPr>
          <p:cNvPr id="230" name="May cut instructions in half…"/>
          <p:cNvSpPr txBox="1"/>
          <p:nvPr/>
        </p:nvSpPr>
        <p:spPr>
          <a:xfrm>
            <a:off x="13010706" y="4042679"/>
            <a:ext cx="10754526" cy="316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t>May cut instructions in half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t>May contain portions of data instead of instructions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t>Requires forced padding in order to tolerate variation in input length</a:t>
            </a:r>
          </a:p>
        </p:txBody>
      </p:sp>
      <p:sp>
        <p:nvSpPr>
          <p:cNvPr id="231" name="Rectangle"/>
          <p:cNvSpPr/>
          <p:nvPr/>
        </p:nvSpPr>
        <p:spPr>
          <a:xfrm>
            <a:off x="1450963" y="10913957"/>
            <a:ext cx="1088788" cy="53165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2" name="= Chunk 1"/>
          <p:cNvSpPr txBox="1"/>
          <p:nvPr/>
        </p:nvSpPr>
        <p:spPr>
          <a:xfrm>
            <a:off x="2539750" y="10819222"/>
            <a:ext cx="2108735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= Chunk 1</a:t>
            </a:r>
          </a:p>
        </p:txBody>
      </p:sp>
      <p:sp>
        <p:nvSpPr>
          <p:cNvPr id="233" name="Rectangle"/>
          <p:cNvSpPr/>
          <p:nvPr/>
        </p:nvSpPr>
        <p:spPr>
          <a:xfrm>
            <a:off x="1450963" y="11814255"/>
            <a:ext cx="1088788" cy="531652"/>
          </a:xfrm>
          <a:prstGeom prst="rect">
            <a:avLst/>
          </a:prstGeom>
          <a:solidFill>
            <a:srgbClr val="FF0C1D">
              <a:alpha val="3260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= Chunk 2"/>
          <p:cNvSpPr txBox="1"/>
          <p:nvPr/>
        </p:nvSpPr>
        <p:spPr>
          <a:xfrm>
            <a:off x="2539750" y="11719520"/>
            <a:ext cx="2108735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= Chunk 2</a:t>
            </a:r>
          </a:p>
        </p:txBody>
      </p:sp>
      <p:sp>
        <p:nvSpPr>
          <p:cNvPr id="235" name="Rectangle"/>
          <p:cNvSpPr/>
          <p:nvPr/>
        </p:nvSpPr>
        <p:spPr>
          <a:xfrm>
            <a:off x="1061944" y="2885370"/>
            <a:ext cx="2753591" cy="3494770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Rectangle"/>
          <p:cNvSpPr/>
          <p:nvPr/>
        </p:nvSpPr>
        <p:spPr>
          <a:xfrm>
            <a:off x="1061944" y="6380139"/>
            <a:ext cx="1199157" cy="531652"/>
          </a:xfrm>
          <a:prstGeom prst="rect">
            <a:avLst/>
          </a:prstGeom>
          <a:solidFill>
            <a:schemeClr val="accent1">
              <a:alpha val="32601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Rectangle"/>
          <p:cNvSpPr/>
          <p:nvPr/>
        </p:nvSpPr>
        <p:spPr>
          <a:xfrm>
            <a:off x="2261100" y="6380139"/>
            <a:ext cx="1554435" cy="531652"/>
          </a:xfrm>
          <a:prstGeom prst="rect">
            <a:avLst/>
          </a:prstGeom>
          <a:solidFill>
            <a:srgbClr val="FF0C1D">
              <a:alpha val="3260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Rectangle"/>
          <p:cNvSpPr/>
          <p:nvPr/>
        </p:nvSpPr>
        <p:spPr>
          <a:xfrm>
            <a:off x="1061944" y="6911790"/>
            <a:ext cx="2753591" cy="2459837"/>
          </a:xfrm>
          <a:prstGeom prst="rect">
            <a:avLst/>
          </a:prstGeom>
          <a:solidFill>
            <a:srgbClr val="FF0C1D">
              <a:alpha val="3260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Encoding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Encoding</a:t>
            </a:r>
          </a:p>
        </p:txBody>
      </p:sp>
      <p:pic>
        <p:nvPicPr>
          <p:cNvPr id="242" name="disasm.pdf" descr="disas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944" y="2790635"/>
            <a:ext cx="7329479" cy="450768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Option 2: Raw Bytes"/>
          <p:cNvSpPr txBox="1"/>
          <p:nvPr/>
        </p:nvSpPr>
        <p:spPr>
          <a:xfrm>
            <a:off x="1061944" y="8565383"/>
            <a:ext cx="4084245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Option 2: Raw Bytes</a:t>
            </a:r>
          </a:p>
        </p:txBody>
      </p:sp>
      <p:sp>
        <p:nvSpPr>
          <p:cNvPr id="244" name="May cut instructions in half…"/>
          <p:cNvSpPr txBox="1"/>
          <p:nvPr/>
        </p:nvSpPr>
        <p:spPr>
          <a:xfrm>
            <a:off x="1061944" y="9817427"/>
            <a:ext cx="10754526" cy="316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t>May cut instructions in half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t>May contain portions of data instead of instructions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t>Requires forced padding in order to tolerate variation in input length</a:t>
            </a:r>
          </a:p>
        </p:txBody>
      </p:sp>
      <p:pic>
        <p:nvPicPr>
          <p:cNvPr id="245" name="padding.pdf" descr="paddin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20371" y="2790635"/>
            <a:ext cx="9962681" cy="358756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Forced padding example"/>
          <p:cNvSpPr txBox="1"/>
          <p:nvPr/>
        </p:nvSpPr>
        <p:spPr>
          <a:xfrm>
            <a:off x="14927586" y="6671927"/>
            <a:ext cx="4948251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Forced padding example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Encoding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Encoding</a:t>
            </a:r>
          </a:p>
        </p:txBody>
      </p:sp>
      <p:pic>
        <p:nvPicPr>
          <p:cNvPr id="250" name="padding.pdf" descr="paddin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595" y="3740801"/>
            <a:ext cx="12862043" cy="463162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d part of each chunk is removed (the amount is random)…"/>
          <p:cNvSpPr txBox="1">
            <a:spLocks noGrp="1"/>
          </p:cNvSpPr>
          <p:nvPr>
            <p:ph type="body" sz="quarter" idx="1"/>
          </p:nvPr>
        </p:nvSpPr>
        <p:spPr>
          <a:xfrm>
            <a:off x="1745613" y="10157490"/>
            <a:ext cx="12612872" cy="252848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Red part of each chunk is removed (the amount is random)</a:t>
            </a:r>
          </a:p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Replaced with zeroes (pre-padded)</a:t>
            </a:r>
          </a:p>
        </p:txBody>
      </p:sp>
      <p:sp>
        <p:nvSpPr>
          <p:cNvPr id="252" name="Forced Padding example. Each line is one chunk"/>
          <p:cNvSpPr txBox="1"/>
          <p:nvPr/>
        </p:nvSpPr>
        <p:spPr>
          <a:xfrm>
            <a:off x="2235144" y="8951763"/>
            <a:ext cx="9538945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Forced Padding example. Each line is one chunk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etworks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Networks</a:t>
            </a:r>
          </a:p>
        </p:txBody>
      </p:sp>
      <p:pic>
        <p:nvPicPr>
          <p:cNvPr id="256" name="lstm.pdf" descr="lst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9088" y="2771869"/>
            <a:ext cx="5851214" cy="916414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etworks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Networks</a:t>
            </a:r>
          </a:p>
        </p:txBody>
      </p:sp>
      <p:pic>
        <p:nvPicPr>
          <p:cNvPr id="260" name="cnn.pdf" descr="cn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997" y="3105289"/>
            <a:ext cx="22286213" cy="375271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Evalua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Evaluation</a:t>
            </a:r>
          </a:p>
        </p:txBody>
      </p:sp>
      <p:sp>
        <p:nvSpPr>
          <p:cNvPr id="264" name="RQ1: Is it better to use the opcodes encoding or just feed raw bytes?…"/>
          <p:cNvSpPr txBox="1"/>
          <p:nvPr/>
        </p:nvSpPr>
        <p:spPr>
          <a:xfrm>
            <a:off x="1061944" y="2790530"/>
            <a:ext cx="12620677" cy="1028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rPr b="1"/>
              <a:t>RQ1:</a:t>
            </a:r>
            <a:r>
              <a:t> </a:t>
            </a:r>
            <a:r>
              <a:rPr i="1"/>
              <a:t>Is it better to use the opcodes encoding or just feed raw bytes?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rPr b="1"/>
              <a:t>RQ2:</a:t>
            </a:r>
            <a:r>
              <a:t> </a:t>
            </a:r>
            <a:r>
              <a:rPr i="1"/>
              <a:t>How the various models perform while detecting the optimization level?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rPr b="1"/>
              <a:t>RQ3:</a:t>
            </a:r>
            <a:r>
              <a:rPr i="1"/>
              <a:t> How the various models perform while detecting the optimization level if multiple compilers are mixed?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rPr b="1"/>
              <a:t>RQ4:</a:t>
            </a:r>
            <a:r>
              <a:t> </a:t>
            </a:r>
            <a:r>
              <a:rPr i="1"/>
              <a:t>How the various models perform while detecting both the optimization level and the compiler used?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b="0"/>
            </a:pPr>
            <a:r>
              <a:rPr b="1"/>
              <a:t>RQ5:</a:t>
            </a:r>
            <a:r>
              <a:t> </a:t>
            </a:r>
            <a:r>
              <a:rPr i="1"/>
              <a:t>Does padding during training improve the performance of the networks?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Q1"/>
          <p:cNvSpPr txBox="1">
            <a:spLocks noGrp="1"/>
          </p:cNvSpPr>
          <p:nvPr>
            <p:ph type="title"/>
          </p:nvPr>
        </p:nvSpPr>
        <p:spPr>
          <a:xfrm>
            <a:off x="5036861" y="709844"/>
            <a:ext cx="13834485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RQ1</a:t>
            </a:r>
          </a:p>
        </p:txBody>
      </p:sp>
      <p:sp>
        <p:nvSpPr>
          <p:cNvPr id="268" name="Is it better to use the opcodes encoding or just feed raw bytes?"/>
          <p:cNvSpPr txBox="1"/>
          <p:nvPr/>
        </p:nvSpPr>
        <p:spPr>
          <a:xfrm>
            <a:off x="5750242" y="2331039"/>
            <a:ext cx="12407723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584200">
              <a:spcBef>
                <a:spcPts val="4200"/>
              </a:spcBef>
            </a:lvl1pPr>
          </a:lstStyle>
          <a:p>
            <a:r>
              <a:t>Is it better to use the opcodes encoding or just feed raw bytes?</a:t>
            </a:r>
          </a:p>
        </p:txBody>
      </p:sp>
      <p:pic>
        <p:nvPicPr>
          <p:cNvPr id="269" name="rq1.pdf" descr="rq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5257" y="3331311"/>
            <a:ext cx="11365377" cy="9741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Screenshot 2020-09-22 at 18.57.56.png" descr="Screenshot 2020-09-22 at 18.57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0" y="5072368"/>
            <a:ext cx="7874000" cy="210834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Metrics for Raw bytes encoding"/>
          <p:cNvSpPr txBox="1"/>
          <p:nvPr/>
        </p:nvSpPr>
        <p:spPr>
          <a:xfrm>
            <a:off x="16541648" y="4445982"/>
            <a:ext cx="6318225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Metrics for Raw bytes encoding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Q2"/>
          <p:cNvSpPr txBox="1">
            <a:spLocks noGrp="1"/>
          </p:cNvSpPr>
          <p:nvPr>
            <p:ph type="title"/>
          </p:nvPr>
        </p:nvSpPr>
        <p:spPr>
          <a:xfrm>
            <a:off x="5036861" y="709844"/>
            <a:ext cx="13834485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RQ2</a:t>
            </a:r>
          </a:p>
        </p:txBody>
      </p:sp>
      <p:sp>
        <p:nvSpPr>
          <p:cNvPr id="275" name="WEBCAM GOES HERE"/>
          <p:cNvSpPr txBox="1"/>
          <p:nvPr/>
        </p:nvSpPr>
        <p:spPr>
          <a:xfrm>
            <a:off x="17771141" y="9292540"/>
            <a:ext cx="3859239" cy="3053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WEBCAM</a:t>
            </a:r>
            <a:br/>
            <a:r>
              <a:t>GOES</a:t>
            </a:r>
            <a:br/>
            <a:r>
              <a:t>HERE</a:t>
            </a:r>
          </a:p>
        </p:txBody>
      </p:sp>
      <p:sp>
        <p:nvSpPr>
          <p:cNvPr id="276" name="How the various models perform while detecting the optimization level?"/>
          <p:cNvSpPr txBox="1"/>
          <p:nvPr/>
        </p:nvSpPr>
        <p:spPr>
          <a:xfrm>
            <a:off x="5177574" y="2447693"/>
            <a:ext cx="14028853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584200">
              <a:spcBef>
                <a:spcPts val="4200"/>
              </a:spcBef>
            </a:lvl1pPr>
          </a:lstStyle>
          <a:p>
            <a:r>
              <a:t>How the various models perform while detecting the optimization level?</a:t>
            </a:r>
          </a:p>
        </p:txBody>
      </p:sp>
      <p:sp>
        <p:nvSpPr>
          <p:cNvPr id="277" name="GCC-O0, GCC-O2…"/>
          <p:cNvSpPr txBox="1">
            <a:spLocks noGrp="1"/>
          </p:cNvSpPr>
          <p:nvPr>
            <p:ph type="body" sz="quarter" idx="1"/>
          </p:nvPr>
        </p:nvSpPr>
        <p:spPr>
          <a:xfrm>
            <a:off x="15580447" y="3997029"/>
            <a:ext cx="6049933" cy="252848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17170" indent="-217170" defTabSz="554990">
              <a:spcBef>
                <a:spcPts val="3900"/>
              </a:spcBef>
              <a:buClr>
                <a:srgbClr val="929292"/>
              </a:buClr>
              <a:buSzPct val="100000"/>
              <a:defRPr sz="3040"/>
            </a:pPr>
            <a:r>
              <a:t>GCC-O0, GCC-O2</a:t>
            </a:r>
          </a:p>
          <a:p>
            <a:pPr marL="217170" indent="-217170" defTabSz="554990">
              <a:spcBef>
                <a:spcPts val="3900"/>
              </a:spcBef>
              <a:buClr>
                <a:srgbClr val="929292"/>
              </a:buClr>
              <a:buSzPct val="100000"/>
              <a:defRPr sz="3040"/>
            </a:pPr>
            <a:r>
              <a:t>LSTM network and CNN network</a:t>
            </a:r>
          </a:p>
          <a:p>
            <a:pPr marL="217170" indent="-217170" defTabSz="554990">
              <a:spcBef>
                <a:spcPts val="3900"/>
              </a:spcBef>
              <a:buClr>
                <a:srgbClr val="929292"/>
              </a:buClr>
              <a:buSzPct val="100000"/>
              <a:defRPr sz="3040"/>
            </a:pPr>
            <a:r>
              <a:t>Raw bytes</a:t>
            </a:r>
          </a:p>
        </p:txBody>
      </p:sp>
      <p:pic>
        <p:nvPicPr>
          <p:cNvPr id="278" name="rq2_gcc.pdf" descr="rq2_gc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77" y="3920769"/>
            <a:ext cx="10277627" cy="8809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rq2_clang.pdf" descr="rq2_clan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32328" y="3920769"/>
            <a:ext cx="10277626" cy="880939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Q3"/>
          <p:cNvSpPr txBox="1">
            <a:spLocks noGrp="1"/>
          </p:cNvSpPr>
          <p:nvPr>
            <p:ph type="title"/>
          </p:nvPr>
        </p:nvSpPr>
        <p:spPr>
          <a:xfrm>
            <a:off x="5036861" y="709844"/>
            <a:ext cx="13834485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RQ3</a:t>
            </a:r>
          </a:p>
        </p:txBody>
      </p:sp>
      <p:sp>
        <p:nvSpPr>
          <p:cNvPr id="283" name="How the various models perform while detecting the optimization level if multiple compilers are mixed?"/>
          <p:cNvSpPr txBox="1"/>
          <p:nvPr/>
        </p:nvSpPr>
        <p:spPr>
          <a:xfrm>
            <a:off x="2147049" y="2447694"/>
            <a:ext cx="20089902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584200">
              <a:spcBef>
                <a:spcPts val="4200"/>
              </a:spcBef>
            </a:lvl1pPr>
          </a:lstStyle>
          <a:p>
            <a:r>
              <a:t>How the various models perform while detecting the optimization level if multiple compilers are mixed?</a:t>
            </a:r>
          </a:p>
        </p:txBody>
      </p:sp>
      <p:pic>
        <p:nvPicPr>
          <p:cNvPr id="284" name="rq3.pdf" descr="rq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3175000"/>
            <a:ext cx="11430000" cy="9797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Screenshot 2020-09-22 at 18.58.04.png" descr="Screenshot 2020-09-22 at 18.58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0" y="5080000"/>
            <a:ext cx="7874000" cy="194638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Metrics for mixed compilers"/>
          <p:cNvSpPr txBox="1"/>
          <p:nvPr/>
        </p:nvSpPr>
        <p:spPr>
          <a:xfrm>
            <a:off x="16907814" y="4445982"/>
            <a:ext cx="5585893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Metrics for mixed compilers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roblem Defini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Problem Definition</a:t>
            </a:r>
          </a:p>
        </p:txBody>
      </p:sp>
      <p:sp>
        <p:nvSpPr>
          <p:cNvPr id="125" name="Information about compiler is lost during compilation"/>
          <p:cNvSpPr txBox="1"/>
          <p:nvPr/>
        </p:nvSpPr>
        <p:spPr>
          <a:xfrm>
            <a:off x="5979337" y="2910449"/>
            <a:ext cx="12425326" cy="76387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800"/>
            </a:lvl1pPr>
          </a:lstStyle>
          <a:p>
            <a:r>
              <a:t>Information about compiler is lost during compilation</a:t>
            </a:r>
          </a:p>
        </p:txBody>
      </p:sp>
      <p:sp>
        <p:nvSpPr>
          <p:cNvPr id="126" name="String dump of section '.comment':…"/>
          <p:cNvSpPr txBox="1"/>
          <p:nvPr/>
        </p:nvSpPr>
        <p:spPr>
          <a:xfrm>
            <a:off x="2157312" y="7460639"/>
            <a:ext cx="8994404" cy="3276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12700">
              <a:lnSpc>
                <a:spcPts val="92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2C297F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String dump of section '.comment':</a:t>
            </a:r>
          </a:p>
          <a:p>
            <a:pPr algn="l" defTabSz="12700">
              <a:lnSpc>
                <a:spcPts val="92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2C297F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[     0]  Linker: LLD 10.0.0</a:t>
            </a:r>
          </a:p>
          <a:p>
            <a:pPr algn="l" defTabSz="12700">
              <a:lnSpc>
                <a:spcPts val="92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2C297F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[    13]  GCC: (GNU) 9.2.0</a:t>
            </a:r>
          </a:p>
          <a:p>
            <a:pPr algn="l" defTabSz="12700">
              <a:lnSpc>
                <a:spcPts val="92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solidFill>
                  <a:srgbClr val="2C297F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[    25]  clang version 10.0.0</a:t>
            </a:r>
          </a:p>
        </p:txBody>
      </p:sp>
      <p:sp>
        <p:nvSpPr>
          <p:cNvPr id="127" name="Which one is the compiler?"/>
          <p:cNvSpPr txBox="1"/>
          <p:nvPr/>
        </p:nvSpPr>
        <p:spPr>
          <a:xfrm>
            <a:off x="1277251" y="12759868"/>
            <a:ext cx="5399355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dirty="0"/>
              <a:t>Which one is the compiler?</a:t>
            </a:r>
          </a:p>
        </p:txBody>
      </p:sp>
      <p:sp>
        <p:nvSpPr>
          <p:cNvPr id="128" name="The compiler name is written in the .comment section"/>
          <p:cNvSpPr txBox="1">
            <a:spLocks noGrp="1"/>
          </p:cNvSpPr>
          <p:nvPr>
            <p:ph type="body" sz="quarter" idx="1"/>
          </p:nvPr>
        </p:nvSpPr>
        <p:spPr>
          <a:xfrm>
            <a:off x="1277251" y="4932158"/>
            <a:ext cx="10754526" cy="252848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The compiler name is written in the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.comment</a:t>
            </a:r>
            <a:r>
              <a:t> section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Q4"/>
          <p:cNvSpPr txBox="1">
            <a:spLocks noGrp="1"/>
          </p:cNvSpPr>
          <p:nvPr>
            <p:ph type="title"/>
          </p:nvPr>
        </p:nvSpPr>
        <p:spPr>
          <a:xfrm>
            <a:off x="5036861" y="709844"/>
            <a:ext cx="13834485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RQ4</a:t>
            </a:r>
          </a:p>
        </p:txBody>
      </p:sp>
      <p:sp>
        <p:nvSpPr>
          <p:cNvPr id="290" name="How the various models perform while detecting both the optimization level and the compiler used?"/>
          <p:cNvSpPr txBox="1"/>
          <p:nvPr/>
        </p:nvSpPr>
        <p:spPr>
          <a:xfrm>
            <a:off x="2439657" y="2447693"/>
            <a:ext cx="19504686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584200">
              <a:spcBef>
                <a:spcPts val="4200"/>
              </a:spcBef>
              <a:defRPr i="1"/>
            </a:lvl1pPr>
          </a:lstStyle>
          <a:p>
            <a:pPr>
              <a:defRPr i="0"/>
            </a:pPr>
            <a:r>
              <a:rPr i="1"/>
              <a:t>How the various models perform while detecting both the optimization level and the compiler used?</a:t>
            </a:r>
          </a:p>
        </p:txBody>
      </p:sp>
      <p:pic>
        <p:nvPicPr>
          <p:cNvPr id="291" name="rq4 (1).pdf" descr="rq4 (1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3175000"/>
            <a:ext cx="11430000" cy="979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Screenshot 2020-09-22 at 18.58.09.png" descr="Screenshot 2020-09-22 at 18.58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0" y="5080000"/>
            <a:ext cx="7874000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Accuracy with 125 and 2048 bytes"/>
          <p:cNvSpPr txBox="1"/>
          <p:nvPr/>
        </p:nvSpPr>
        <p:spPr>
          <a:xfrm>
            <a:off x="16340886" y="4445982"/>
            <a:ext cx="6719749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Accuracy with 125 and 2048 bytes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Q5"/>
          <p:cNvSpPr txBox="1">
            <a:spLocks noGrp="1"/>
          </p:cNvSpPr>
          <p:nvPr>
            <p:ph type="title"/>
          </p:nvPr>
        </p:nvSpPr>
        <p:spPr>
          <a:xfrm>
            <a:off x="5036861" y="709844"/>
            <a:ext cx="13834485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RQ5</a:t>
            </a:r>
          </a:p>
        </p:txBody>
      </p:sp>
      <p:sp>
        <p:nvSpPr>
          <p:cNvPr id="297" name="Does padding during training improve the performance of the networks?"/>
          <p:cNvSpPr txBox="1"/>
          <p:nvPr/>
        </p:nvSpPr>
        <p:spPr>
          <a:xfrm>
            <a:off x="5080851" y="2447693"/>
            <a:ext cx="14222299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584200">
              <a:spcBef>
                <a:spcPts val="4200"/>
              </a:spcBef>
              <a:defRPr i="1"/>
            </a:lvl1pPr>
          </a:lstStyle>
          <a:p>
            <a:pPr>
              <a:defRPr i="0"/>
            </a:pPr>
            <a:r>
              <a:rPr i="1"/>
              <a:t>Does padding during training improve the performance of the networks?</a:t>
            </a:r>
          </a:p>
        </p:txBody>
      </p:sp>
      <p:pic>
        <p:nvPicPr>
          <p:cNvPr id="298" name="rq5.pdf" descr="rq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3175000"/>
            <a:ext cx="11430000" cy="979714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clus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Conclusion</a:t>
            </a:r>
          </a:p>
        </p:txBody>
      </p:sp>
      <p:pic>
        <p:nvPicPr>
          <p:cNvPr id="302" name="Flag_detector.png" descr="Flag_detect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4241" y="1957155"/>
            <a:ext cx="6153040" cy="6153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nclus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Conclusion</a:t>
            </a:r>
          </a:p>
        </p:txBody>
      </p:sp>
      <p:pic>
        <p:nvPicPr>
          <p:cNvPr id="305" name="Flag_detector.png" descr="Flag_detect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4241" y="1957155"/>
            <a:ext cx="6153040" cy="615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creenshot 2020-09-22 at 19.10.55.png" descr="Screenshot 2020-09-22 at 19.10.55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290" y="195715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onclus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Conclusion</a:t>
            </a:r>
          </a:p>
        </p:txBody>
      </p:sp>
      <p:pic>
        <p:nvPicPr>
          <p:cNvPr id="309" name="Flag_detector.png" descr="Flag_detect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4241" y="1957155"/>
            <a:ext cx="6153040" cy="615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Screenshot 2020-09-22 at 19.10.55.png" descr="Screenshot 2020-09-22 at 19.10.55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290" y="195715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11" name="Screenshot 2020-09-22 at 19.14.59.png" descr="Screenshot 2020-09-22 at 19.14.59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04397" y="198890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onclus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Conclusion</a:t>
            </a:r>
          </a:p>
        </p:txBody>
      </p:sp>
      <p:pic>
        <p:nvPicPr>
          <p:cNvPr id="314" name="Flag_detector.png" descr="Flag_detect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4241" y="1957155"/>
            <a:ext cx="6153040" cy="615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Screenshot 2020-09-22 at 19.10.55.png" descr="Screenshot 2020-09-22 at 19.10.55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290" y="195715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16" name="Screenshot 2020-09-22 at 19.11.34.png" descr="Screenshot 2020-09-22 at 19.11.34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290" y="7961312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17" name="Screenshot 2020-09-22 at 19.14.59.png" descr="Screenshot 2020-09-22 at 19.14.59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4397" y="198890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onclus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Conclusion</a:t>
            </a:r>
          </a:p>
        </p:txBody>
      </p:sp>
      <p:pic>
        <p:nvPicPr>
          <p:cNvPr id="320" name="Flag_detector.png" descr="Flag_detect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4241" y="1957155"/>
            <a:ext cx="6153040" cy="615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creenshot 2020-09-22 at 19.10.55.png" descr="Screenshot 2020-09-22 at 19.10.55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290" y="195715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22" name="Screenshot 2020-09-22 at 19.11.34.png" descr="Screenshot 2020-09-22 at 19.11.34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290" y="7961312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23" name="Screenshot 2020-09-22 at 19.11.58.png" descr="Screenshot 2020-09-22 at 19.11.58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4397" y="7961312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24" name="Screenshot 2020-09-22 at 19.14.59.png" descr="Screenshot 2020-09-22 at 19.14.59.pn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04397" y="1988905"/>
            <a:ext cx="5588001" cy="5080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oblem Defini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Problem Definition</a:t>
            </a:r>
          </a:p>
        </p:txBody>
      </p:sp>
      <p:sp>
        <p:nvSpPr>
          <p:cNvPr id="132" name="The compiler name is written in the .comment section…"/>
          <p:cNvSpPr txBox="1">
            <a:spLocks noGrp="1"/>
          </p:cNvSpPr>
          <p:nvPr>
            <p:ph type="body" sz="quarter" idx="1"/>
          </p:nvPr>
        </p:nvSpPr>
        <p:spPr>
          <a:xfrm>
            <a:off x="1277251" y="4932158"/>
            <a:ext cx="10754526" cy="252848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The compiler name is written in the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.comment</a:t>
            </a:r>
            <a:r>
              <a:t> section</a:t>
            </a:r>
          </a:p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 The compilation flags used are not recorded anywhere</a:t>
            </a:r>
          </a:p>
        </p:txBody>
      </p:sp>
      <p:sp>
        <p:nvSpPr>
          <p:cNvPr id="133" name="Information about compiler is lost during compilation"/>
          <p:cNvSpPr txBox="1"/>
          <p:nvPr/>
        </p:nvSpPr>
        <p:spPr>
          <a:xfrm>
            <a:off x="5979337" y="2910449"/>
            <a:ext cx="12425326" cy="76387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800"/>
            </a:lvl1pPr>
          </a:lstStyle>
          <a:p>
            <a:r>
              <a:t>Information about compiler is lost during compilation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otiva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Motivation</a:t>
            </a:r>
          </a:p>
        </p:txBody>
      </p:sp>
      <p:sp>
        <p:nvSpPr>
          <p:cNvPr id="137" name="Classify an older build between release and debug…"/>
          <p:cNvSpPr txBox="1"/>
          <p:nvPr/>
        </p:nvSpPr>
        <p:spPr>
          <a:xfrm>
            <a:off x="1061944" y="536691"/>
            <a:ext cx="12620677" cy="10282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sz="3900" b="0"/>
            </a:pPr>
            <a:r>
              <a:t>Classify an older build between release and debug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sz="3900" b="0"/>
            </a:pPr>
            <a:r>
              <a:t>Recognize statically linked libraries original flags</a:t>
            </a:r>
          </a:p>
          <a:p>
            <a:pPr marL="228600" indent="-228600" algn="l" defTabSz="584200">
              <a:spcBef>
                <a:spcPts val="4200"/>
              </a:spcBef>
              <a:buClr>
                <a:srgbClr val="929292"/>
              </a:buClr>
              <a:buSzPct val="100000"/>
              <a:buChar char="•"/>
              <a:defRPr sz="3900" b="0"/>
            </a:pPr>
            <a:r>
              <a:t>Vulnerability detection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ataset Crea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Dataset Creation</a:t>
            </a:r>
          </a:p>
        </p:txBody>
      </p:sp>
      <p:sp>
        <p:nvSpPr>
          <p:cNvPr id="141" name="Building the dataset may use existing static libraries!"/>
          <p:cNvSpPr txBox="1"/>
          <p:nvPr/>
        </p:nvSpPr>
        <p:spPr>
          <a:xfrm>
            <a:off x="1667027" y="3131463"/>
            <a:ext cx="10364751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Building the dataset may use existing static libraries!</a:t>
            </a:r>
          </a:p>
        </p:txBody>
      </p:sp>
      <p:sp>
        <p:nvSpPr>
          <p:cNvPr id="142" name="Find a system where the compilation flags for each library are known…"/>
          <p:cNvSpPr txBox="1">
            <a:spLocks noGrp="1"/>
          </p:cNvSpPr>
          <p:nvPr>
            <p:ph type="body" sz="quarter" idx="1"/>
          </p:nvPr>
        </p:nvSpPr>
        <p:spPr>
          <a:xfrm>
            <a:off x="1277251" y="4932158"/>
            <a:ext cx="10754526" cy="469855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Find a system where the compilation flags for each library are known</a:t>
            </a:r>
          </a:p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Modify the build script of every software in the dataset to avoid static linking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ataset Creation"/>
          <p:cNvSpPr txBox="1">
            <a:spLocks noGrp="1"/>
          </p:cNvSpPr>
          <p:nvPr>
            <p:ph type="title"/>
          </p:nvPr>
        </p:nvSpPr>
        <p:spPr>
          <a:xfrm>
            <a:off x="5274757" y="709845"/>
            <a:ext cx="13834486" cy="1247311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Dataset Creation</a:t>
            </a:r>
          </a:p>
        </p:txBody>
      </p:sp>
      <p:sp>
        <p:nvSpPr>
          <p:cNvPr id="146" name="Building the dataset may use existing static libraries!"/>
          <p:cNvSpPr txBox="1"/>
          <p:nvPr/>
        </p:nvSpPr>
        <p:spPr>
          <a:xfrm>
            <a:off x="1667027" y="3131463"/>
            <a:ext cx="10364751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Building the dataset may use existing static libraries!</a:t>
            </a:r>
          </a:p>
        </p:txBody>
      </p:sp>
      <p:sp>
        <p:nvSpPr>
          <p:cNvPr id="147" name="Find a system where the compilation flags for each library are known…"/>
          <p:cNvSpPr txBox="1">
            <a:spLocks noGrp="1"/>
          </p:cNvSpPr>
          <p:nvPr>
            <p:ph type="body" sz="quarter" idx="1"/>
          </p:nvPr>
        </p:nvSpPr>
        <p:spPr>
          <a:xfrm>
            <a:off x="1277251" y="4932158"/>
            <a:ext cx="10754526" cy="469855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/>
            </a:pPr>
            <a:r>
              <a:t>Find a system where the compilation flags for each library are known</a:t>
            </a:r>
          </a:p>
          <a:p>
            <a:pPr marL="228600" indent="-228600" defTabSz="584200">
              <a:spcBef>
                <a:spcPts val="4200"/>
              </a:spcBef>
              <a:buClr>
                <a:srgbClr val="929292"/>
              </a:buClr>
              <a:buSzPct val="100000"/>
              <a:defRPr sz="3200" strike="sngStrike"/>
            </a:pPr>
            <a:r>
              <a:t>Modify the build script of every software in the dataset to avoid static linking</a:t>
            </a:r>
          </a:p>
        </p:txBody>
      </p:sp>
      <p:sp>
        <p:nvSpPr>
          <p:cNvPr id="148" name="We decide to build a system for each configuration,…"/>
          <p:cNvSpPr txBox="1"/>
          <p:nvPr/>
        </p:nvSpPr>
        <p:spPr>
          <a:xfrm>
            <a:off x="1798091" y="10571572"/>
            <a:ext cx="10102622" cy="112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We decide to build a system for each configuration,</a:t>
            </a:r>
          </a:p>
          <a:p>
            <a:r>
              <a:t>following the Linux From Scratch book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ataset Crea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2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Dataset Creation</a:t>
            </a:r>
          </a:p>
        </p:txBody>
      </p:sp>
      <p:sp>
        <p:nvSpPr>
          <p:cNvPr id="152" name="Host machine"/>
          <p:cNvSpPr txBox="1"/>
          <p:nvPr/>
        </p:nvSpPr>
        <p:spPr>
          <a:xfrm>
            <a:off x="1449806" y="6544806"/>
            <a:ext cx="2834158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Host machine</a:t>
            </a:r>
          </a:p>
        </p:txBody>
      </p:sp>
      <p:sp>
        <p:nvSpPr>
          <p:cNvPr id="153" name="No information about used libraries"/>
          <p:cNvSpPr txBox="1"/>
          <p:nvPr/>
        </p:nvSpPr>
        <p:spPr>
          <a:xfrm>
            <a:off x="810265" y="7975599"/>
            <a:ext cx="3859240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No information about used libraries</a:t>
            </a:r>
          </a:p>
        </p:txBody>
      </p:sp>
      <p:pic>
        <p:nvPicPr>
          <p:cNvPr id="154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485" y="4122601"/>
            <a:ext cx="1744800" cy="17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oolchain"/>
          <p:cNvSpPr txBox="1"/>
          <p:nvPr/>
        </p:nvSpPr>
        <p:spPr>
          <a:xfrm>
            <a:off x="6193663" y="6544806"/>
            <a:ext cx="2013637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Toolchain</a:t>
            </a:r>
          </a:p>
        </p:txBody>
      </p:sp>
      <p:sp>
        <p:nvSpPr>
          <p:cNvPr id="156" name="Minimal build system with the required flags"/>
          <p:cNvSpPr txBox="1"/>
          <p:nvPr/>
        </p:nvSpPr>
        <p:spPr>
          <a:xfrm>
            <a:off x="5143862" y="7975599"/>
            <a:ext cx="3859239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Minimal build system with the required flags</a:t>
            </a:r>
          </a:p>
        </p:txBody>
      </p:sp>
      <p:pic>
        <p:nvPicPr>
          <p:cNvPr id="157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8082" y="4122601"/>
            <a:ext cx="1744799" cy="17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Controlled"/>
          <p:cNvSpPr txBox="1"/>
          <p:nvPr/>
        </p:nvSpPr>
        <p:spPr>
          <a:xfrm>
            <a:off x="10444354" y="6545212"/>
            <a:ext cx="2179448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Controlled</a:t>
            </a:r>
          </a:p>
        </p:txBody>
      </p:sp>
      <p:sp>
        <p:nvSpPr>
          <p:cNvPr id="159" name="Full-fledged environment with the required flags"/>
          <p:cNvSpPr txBox="1"/>
          <p:nvPr/>
        </p:nvSpPr>
        <p:spPr>
          <a:xfrm>
            <a:off x="9477458" y="7976005"/>
            <a:ext cx="3859239" cy="161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Full-fledged environment with the required flags</a:t>
            </a:r>
          </a:p>
        </p:txBody>
      </p:sp>
      <p:pic>
        <p:nvPicPr>
          <p:cNvPr id="160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1678" y="4123007"/>
            <a:ext cx="1744800" cy="17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"/>
          <p:cNvSpPr/>
          <p:nvPr/>
        </p:nvSpPr>
        <p:spPr>
          <a:xfrm>
            <a:off x="4283963" y="4995000"/>
            <a:ext cx="1397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ine"/>
          <p:cNvSpPr/>
          <p:nvPr/>
        </p:nvSpPr>
        <p:spPr>
          <a:xfrm>
            <a:off x="8778933" y="4966377"/>
            <a:ext cx="1397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Icons made by Freepik from Flaticons"/>
          <p:cNvSpPr txBox="1"/>
          <p:nvPr/>
        </p:nvSpPr>
        <p:spPr>
          <a:xfrm>
            <a:off x="-3195976" y="13079812"/>
            <a:ext cx="12199076" cy="38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700" b="0" i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Icons made by Freepik from Flaticons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ataset Crea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1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Dataset Creation</a:t>
            </a:r>
          </a:p>
        </p:txBody>
      </p:sp>
      <p:sp>
        <p:nvSpPr>
          <p:cNvPr id="167" name="Host machine"/>
          <p:cNvSpPr txBox="1"/>
          <p:nvPr/>
        </p:nvSpPr>
        <p:spPr>
          <a:xfrm>
            <a:off x="1449806" y="6544806"/>
            <a:ext cx="2834158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Host machine</a:t>
            </a:r>
          </a:p>
        </p:txBody>
      </p:sp>
      <p:sp>
        <p:nvSpPr>
          <p:cNvPr id="168" name="No information about used libraries"/>
          <p:cNvSpPr txBox="1"/>
          <p:nvPr/>
        </p:nvSpPr>
        <p:spPr>
          <a:xfrm>
            <a:off x="810265" y="7975599"/>
            <a:ext cx="3859240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No information about used libraries</a:t>
            </a:r>
          </a:p>
        </p:txBody>
      </p:sp>
      <p:pic>
        <p:nvPicPr>
          <p:cNvPr id="169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485" y="4122601"/>
            <a:ext cx="1744800" cy="17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oolchain"/>
          <p:cNvSpPr txBox="1"/>
          <p:nvPr/>
        </p:nvSpPr>
        <p:spPr>
          <a:xfrm>
            <a:off x="6193663" y="6544806"/>
            <a:ext cx="2013637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Toolchain</a:t>
            </a:r>
          </a:p>
        </p:txBody>
      </p:sp>
      <p:sp>
        <p:nvSpPr>
          <p:cNvPr id="171" name="Minimal build system with the required flags"/>
          <p:cNvSpPr txBox="1"/>
          <p:nvPr/>
        </p:nvSpPr>
        <p:spPr>
          <a:xfrm>
            <a:off x="5143862" y="7975599"/>
            <a:ext cx="3859239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Minimal build system with the required flags</a:t>
            </a:r>
          </a:p>
        </p:txBody>
      </p:sp>
      <p:pic>
        <p:nvPicPr>
          <p:cNvPr id="172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8082" y="4122601"/>
            <a:ext cx="1744799" cy="17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ontrolled"/>
          <p:cNvSpPr txBox="1"/>
          <p:nvPr/>
        </p:nvSpPr>
        <p:spPr>
          <a:xfrm>
            <a:off x="10444354" y="6545212"/>
            <a:ext cx="2179448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Controlled</a:t>
            </a:r>
          </a:p>
        </p:txBody>
      </p:sp>
      <p:sp>
        <p:nvSpPr>
          <p:cNvPr id="174" name="Full-fledged environment with the required flags"/>
          <p:cNvSpPr txBox="1"/>
          <p:nvPr/>
        </p:nvSpPr>
        <p:spPr>
          <a:xfrm>
            <a:off x="9477458" y="7976005"/>
            <a:ext cx="3859239" cy="161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Full-fledged environment with the required flags</a:t>
            </a:r>
          </a:p>
        </p:txBody>
      </p:sp>
      <p:pic>
        <p:nvPicPr>
          <p:cNvPr id="175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1678" y="4123007"/>
            <a:ext cx="1744800" cy="17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Line"/>
          <p:cNvSpPr/>
          <p:nvPr/>
        </p:nvSpPr>
        <p:spPr>
          <a:xfrm>
            <a:off x="4283963" y="4995000"/>
            <a:ext cx="1397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Line"/>
          <p:cNvSpPr/>
          <p:nvPr/>
        </p:nvSpPr>
        <p:spPr>
          <a:xfrm>
            <a:off x="8778933" y="4966377"/>
            <a:ext cx="1397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Rectangle"/>
          <p:cNvSpPr/>
          <p:nvPr/>
        </p:nvSpPr>
        <p:spPr>
          <a:xfrm>
            <a:off x="9490158" y="3681793"/>
            <a:ext cx="4022101" cy="635241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Used as Dataset"/>
          <p:cNvSpPr txBox="1"/>
          <p:nvPr/>
        </p:nvSpPr>
        <p:spPr>
          <a:xfrm>
            <a:off x="9831551" y="10396993"/>
            <a:ext cx="3339314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Used as Dataset</a:t>
            </a:r>
          </a:p>
        </p:txBody>
      </p:sp>
      <p:sp>
        <p:nvSpPr>
          <p:cNvPr id="180" name="No information about used libraries"/>
          <p:cNvSpPr txBox="1"/>
          <p:nvPr/>
        </p:nvSpPr>
        <p:spPr>
          <a:xfrm>
            <a:off x="810265" y="7975599"/>
            <a:ext cx="3859240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No information about used libraries</a:t>
            </a:r>
          </a:p>
        </p:txBody>
      </p:sp>
      <p:sp>
        <p:nvSpPr>
          <p:cNvPr id="181" name="Icons made by Freepik from Flaticons"/>
          <p:cNvSpPr txBox="1"/>
          <p:nvPr/>
        </p:nvSpPr>
        <p:spPr>
          <a:xfrm>
            <a:off x="-3195976" y="13079812"/>
            <a:ext cx="12199076" cy="38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700" b="0" i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Icons made by Freepik from Flaticons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aset Creation"/>
          <p:cNvSpPr txBox="1">
            <a:spLocks noGrp="1"/>
          </p:cNvSpPr>
          <p:nvPr>
            <p:ph type="title"/>
          </p:nvPr>
        </p:nvSpPr>
        <p:spPr>
          <a:xfrm>
            <a:off x="5274757" y="709844"/>
            <a:ext cx="13834486" cy="1247311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Dataset Creation</a:t>
            </a:r>
          </a:p>
        </p:txBody>
      </p:sp>
      <p:sp>
        <p:nvSpPr>
          <p:cNvPr id="185" name="Host machine"/>
          <p:cNvSpPr txBox="1"/>
          <p:nvPr/>
        </p:nvSpPr>
        <p:spPr>
          <a:xfrm>
            <a:off x="1449806" y="6544806"/>
            <a:ext cx="2834158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Host machine</a:t>
            </a:r>
          </a:p>
        </p:txBody>
      </p:sp>
      <p:sp>
        <p:nvSpPr>
          <p:cNvPr id="186" name="No information about used libraries"/>
          <p:cNvSpPr txBox="1"/>
          <p:nvPr/>
        </p:nvSpPr>
        <p:spPr>
          <a:xfrm>
            <a:off x="810265" y="7975599"/>
            <a:ext cx="3859240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No information about used libraries</a:t>
            </a:r>
          </a:p>
        </p:txBody>
      </p:sp>
      <p:pic>
        <p:nvPicPr>
          <p:cNvPr id="187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485" y="4122601"/>
            <a:ext cx="1744800" cy="17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oolchain"/>
          <p:cNvSpPr txBox="1"/>
          <p:nvPr/>
        </p:nvSpPr>
        <p:spPr>
          <a:xfrm>
            <a:off x="6193663" y="6544806"/>
            <a:ext cx="2013637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Toolchain</a:t>
            </a:r>
          </a:p>
        </p:txBody>
      </p:sp>
      <p:sp>
        <p:nvSpPr>
          <p:cNvPr id="189" name="Minimal build system with the required flags"/>
          <p:cNvSpPr txBox="1"/>
          <p:nvPr/>
        </p:nvSpPr>
        <p:spPr>
          <a:xfrm>
            <a:off x="5143862" y="7975599"/>
            <a:ext cx="3859239" cy="161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Minimal build system with the required flags</a:t>
            </a:r>
          </a:p>
        </p:txBody>
      </p:sp>
      <p:pic>
        <p:nvPicPr>
          <p:cNvPr id="190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8082" y="4122601"/>
            <a:ext cx="1744799" cy="17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Controlled"/>
          <p:cNvSpPr txBox="1"/>
          <p:nvPr/>
        </p:nvSpPr>
        <p:spPr>
          <a:xfrm>
            <a:off x="10444354" y="6545212"/>
            <a:ext cx="2179448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Controlled</a:t>
            </a:r>
          </a:p>
        </p:txBody>
      </p:sp>
      <p:sp>
        <p:nvSpPr>
          <p:cNvPr id="192" name="Full-fledged environment with the required flags"/>
          <p:cNvSpPr txBox="1"/>
          <p:nvPr/>
        </p:nvSpPr>
        <p:spPr>
          <a:xfrm>
            <a:off x="9477458" y="7976005"/>
            <a:ext cx="3859239" cy="161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Full-fledged environment with the required flags</a:t>
            </a:r>
          </a:p>
        </p:txBody>
      </p:sp>
      <p:pic>
        <p:nvPicPr>
          <p:cNvPr id="193" name="television.png" descr="televi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1678" y="4123007"/>
            <a:ext cx="1744800" cy="17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ine"/>
          <p:cNvSpPr/>
          <p:nvPr/>
        </p:nvSpPr>
        <p:spPr>
          <a:xfrm>
            <a:off x="4283963" y="4995000"/>
            <a:ext cx="1397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>
            <a:off x="8778933" y="4966377"/>
            <a:ext cx="13970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9490158" y="3681793"/>
            <a:ext cx="4022101" cy="635241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Used as Dataset"/>
          <p:cNvSpPr txBox="1"/>
          <p:nvPr/>
        </p:nvSpPr>
        <p:spPr>
          <a:xfrm>
            <a:off x="9831551" y="10396993"/>
            <a:ext cx="3339314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Used as Dataset</a:t>
            </a:r>
          </a:p>
        </p:txBody>
      </p:sp>
      <p:sp>
        <p:nvSpPr>
          <p:cNvPr id="198" name="GCC-O0"/>
          <p:cNvSpPr txBox="1"/>
          <p:nvPr/>
        </p:nvSpPr>
        <p:spPr>
          <a:xfrm>
            <a:off x="16884211" y="3656393"/>
            <a:ext cx="1773861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GCC-O0</a:t>
            </a:r>
          </a:p>
        </p:txBody>
      </p:sp>
      <p:sp>
        <p:nvSpPr>
          <p:cNvPr id="199" name="GCC-O2"/>
          <p:cNvSpPr txBox="1"/>
          <p:nvPr/>
        </p:nvSpPr>
        <p:spPr>
          <a:xfrm>
            <a:off x="19700760" y="3656393"/>
            <a:ext cx="1773861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GCC-O2</a:t>
            </a:r>
          </a:p>
        </p:txBody>
      </p:sp>
      <p:sp>
        <p:nvSpPr>
          <p:cNvPr id="200" name="clang-O0"/>
          <p:cNvSpPr txBox="1"/>
          <p:nvPr/>
        </p:nvSpPr>
        <p:spPr>
          <a:xfrm>
            <a:off x="16809230" y="4752402"/>
            <a:ext cx="1923823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clang-O0</a:t>
            </a:r>
          </a:p>
        </p:txBody>
      </p:sp>
      <p:sp>
        <p:nvSpPr>
          <p:cNvPr id="201" name="clang-O2"/>
          <p:cNvSpPr txBox="1"/>
          <p:nvPr/>
        </p:nvSpPr>
        <p:spPr>
          <a:xfrm>
            <a:off x="19700761" y="4752402"/>
            <a:ext cx="1923822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clang-O2</a:t>
            </a:r>
          </a:p>
        </p:txBody>
      </p:sp>
      <p:sp>
        <p:nvSpPr>
          <p:cNvPr id="202" name="More than 7700 files in total"/>
          <p:cNvSpPr txBox="1"/>
          <p:nvPr/>
        </p:nvSpPr>
        <p:spPr>
          <a:xfrm>
            <a:off x="16560251" y="6544806"/>
            <a:ext cx="5506645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More than 7700 files in total</a:t>
            </a:r>
          </a:p>
        </p:txBody>
      </p:sp>
      <p:sp>
        <p:nvSpPr>
          <p:cNvPr id="203" name="Icons made by Freepik from Flaticons"/>
          <p:cNvSpPr txBox="1"/>
          <p:nvPr/>
        </p:nvSpPr>
        <p:spPr>
          <a:xfrm>
            <a:off x="-3195976" y="13079812"/>
            <a:ext cx="12199076" cy="38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700" b="0" i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Icons made by Freepik from Flaticons</a:t>
            </a: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Macintosh PowerPoint</Application>
  <PresentationFormat>Custom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Andale Mono</vt:lpstr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Menlo Regular</vt:lpstr>
      <vt:lpstr>Times Roman</vt:lpstr>
      <vt:lpstr>White</vt:lpstr>
      <vt:lpstr>Identifying Compiler and Optimization Options from Binary Code using Deep Learning Approaches</vt:lpstr>
      <vt:lpstr>Problem Definition</vt:lpstr>
      <vt:lpstr>Problem Definition</vt:lpstr>
      <vt:lpstr>Motivation</vt:lpstr>
      <vt:lpstr>Dataset Creation</vt:lpstr>
      <vt:lpstr>Dataset Creation</vt:lpstr>
      <vt:lpstr>Dataset Creation</vt:lpstr>
      <vt:lpstr>Dataset Creation</vt:lpstr>
      <vt:lpstr>Dataset Creation</vt:lpstr>
      <vt:lpstr>Encoding</vt:lpstr>
      <vt:lpstr>Encoding</vt:lpstr>
      <vt:lpstr>Encoding</vt:lpstr>
      <vt:lpstr>Encoding</vt:lpstr>
      <vt:lpstr>Networks</vt:lpstr>
      <vt:lpstr>Networks</vt:lpstr>
      <vt:lpstr>Evaluation</vt:lpstr>
      <vt:lpstr>RQ1</vt:lpstr>
      <vt:lpstr>RQ2</vt:lpstr>
      <vt:lpstr>RQ3</vt:lpstr>
      <vt:lpstr>RQ4</vt:lpstr>
      <vt:lpstr>RQ5</vt:lpstr>
      <vt:lpstr>Conclusion</vt:lpstr>
      <vt:lpstr>Conclusion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Compiler and Optimization Options from Binary Code using Deep Learning Approaches</dc:title>
  <cp:lastModifiedBy>Davide Pizzolotto</cp:lastModifiedBy>
  <cp:revision>1</cp:revision>
  <dcterms:modified xsi:type="dcterms:W3CDTF">2020-10-06T08:08:49Z</dcterms:modified>
</cp:coreProperties>
</file>