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A9F07D-B375-4F24-B0C0-B1CBA158B704}" type="datetimeFigureOut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942E5B-DF6E-4D88-9D39-B41C983A58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799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FB93E-1CE5-41C3-AB81-2B82CCF1DF25}" type="datetime1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BBF3-02D7-4B1B-93B0-6AF40CD41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2416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CDCE5-49EA-4B30-97BC-39CF04778F98}" type="datetime1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BBF3-02D7-4B1B-93B0-6AF40CD41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4921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3A876-5B73-4D30-8461-FD4D42046A07}" type="datetime1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BBF3-02D7-4B1B-93B0-6AF40CD41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9666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1D938-CCAA-450F-B8AA-F36C08A8DDA2}" type="datetime1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BBF3-02D7-4B1B-93B0-6AF40CD41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5484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760F7-2B51-45FB-9DB6-5F31FE1C2B74}" type="datetime1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BBF3-02D7-4B1B-93B0-6AF40CD41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37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4CEE5-44CD-411B-9A33-13A22398911D}" type="datetime1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BBF3-02D7-4B1B-93B0-6AF40CD41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102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875C3-4C70-4054-A0EB-2C3F1C565BD7}" type="datetime1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BBF3-02D7-4B1B-93B0-6AF40CD41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3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647B-51EE-417A-8EDE-E03AC84A46B5}" type="datetime1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BBF3-02D7-4B1B-93B0-6AF40CD41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7456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27103-4E9C-4945-862A-0ABC88C5CE35}" type="datetime1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BBF3-02D7-4B1B-93B0-6AF40CD41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0961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6DFE0-F823-45B4-8BCD-ADFABC443BC7}" type="datetime1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BBF3-02D7-4B1B-93B0-6AF40CD41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500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AC632-1AE7-43A9-B546-84FAEDC6C46A}" type="datetime1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BBF3-02D7-4B1B-93B0-6AF40CD41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177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5F5F1-DEAF-43AF-97EE-016FC64F5114}" type="datetime1">
              <a:rPr kumimoji="1" lang="ja-JP" altLang="en-US" smtClean="0"/>
              <a:t>2020/11/19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1BBF3-02D7-4B1B-93B0-6AF40CD41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3065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"/>
            <a:ext cx="9144000" cy="1115810"/>
          </a:xfrm>
          <a:prstGeom prst="rect">
            <a:avLst/>
          </a:prstGeom>
          <a:solidFill>
            <a:srgbClr val="3F5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956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587" y="249722"/>
            <a:ext cx="1079428" cy="370853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246108" y="49961"/>
            <a:ext cx="8213086" cy="542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149"/>
              </a:lnSpc>
            </a:pPr>
            <a:r>
              <a:rPr lang="ja-JP" altLang="en-US" sz="2000" spc="-47" dirty="0">
                <a:solidFill>
                  <a:schemeClr val="bg1"/>
                </a:solidFill>
                <a:latin typeface="Arial" panose="020B0604020202020204" pitchFamily="34" charset="0"/>
                <a:ea typeface="Noto Sans CJK JP Regular" panose="020B0500000000000000" pitchFamily="34" charset="-128"/>
                <a:cs typeface="Arial" panose="020B0604020202020204" pitchFamily="34" charset="0"/>
              </a:rPr>
              <a:t>（</a:t>
            </a:r>
            <a:r>
              <a:rPr lang="en-US" altLang="ja-JP" sz="2000" spc="-47" dirty="0">
                <a:solidFill>
                  <a:schemeClr val="bg1"/>
                </a:solidFill>
                <a:latin typeface="Arial" panose="020B0604020202020204" pitchFamily="34" charset="0"/>
                <a:ea typeface="Noto Sans CJK JP Regular" panose="020B0500000000000000" pitchFamily="34" charset="-128"/>
                <a:cs typeface="Arial" panose="020B0604020202020204" pitchFamily="34" charset="0"/>
              </a:rPr>
              <a:t>P05</a:t>
            </a:r>
            <a:r>
              <a:rPr lang="ja-JP" altLang="en-US" sz="2000" spc="-47" dirty="0" smtClean="0">
                <a:solidFill>
                  <a:schemeClr val="bg1"/>
                </a:solidFill>
                <a:latin typeface="Arial" panose="020B0604020202020204" pitchFamily="34" charset="0"/>
                <a:ea typeface="Noto Sans CJK JP Regular" panose="020B0500000000000000" pitchFamily="34" charset="-128"/>
                <a:cs typeface="Arial" panose="020B0604020202020204" pitchFamily="34" charset="0"/>
              </a:rPr>
              <a:t>）</a:t>
            </a:r>
            <a:r>
              <a:rPr lang="ja-JP" altLang="en-US" sz="2000" spc="-47" dirty="0" smtClean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深層</a:t>
            </a:r>
            <a:r>
              <a:rPr lang="ja-JP" altLang="en-US" sz="2000" spc="-47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学習を用いたソースコード分類手法</a:t>
            </a:r>
            <a:r>
              <a:rPr lang="ja-JP" altLang="en-US" sz="2000" spc="-47" dirty="0" smtClean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の比較調査</a:t>
            </a:r>
            <a:endParaRPr lang="en-US" altLang="ja-JP" sz="2000" spc="-47" dirty="0">
              <a:solidFill>
                <a:schemeClr val="bg1"/>
              </a:solidFill>
              <a:latin typeface="Arial" panose="020B0604020202020204" pitchFamily="34" charset="0"/>
              <a:ea typeface="Noto Sans CJK JP Regular" panose="020B05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6108" y="1447537"/>
            <a:ext cx="2185214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1200" b="1" dirty="0"/>
              <a:t>研究背景：ソースコード分類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46108" y="1879894"/>
            <a:ext cx="42494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41939" indent="-241939" defTabSz="304804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52403" algn="l"/>
              </a:tabLst>
              <a:defRPr/>
            </a:pPr>
            <a:r>
              <a:rPr lang="ja-JP" altLang="en-US" sz="1200" dirty="0" smtClean="0">
                <a:latin typeface="+mn-ea"/>
              </a:rPr>
              <a:t>既存ソースコードがあらかじめ分類されている</a:t>
            </a:r>
            <a:r>
              <a:rPr lang="en-US" altLang="ja-JP" sz="1200" dirty="0" smtClean="0">
                <a:latin typeface="+mn-ea"/>
              </a:rPr>
              <a:t/>
            </a:r>
            <a:br>
              <a:rPr lang="en-US" altLang="ja-JP" sz="1200" dirty="0" smtClean="0">
                <a:latin typeface="+mn-ea"/>
              </a:rPr>
            </a:br>
            <a:r>
              <a:rPr lang="ja-JP" altLang="en-US" sz="1200" dirty="0" smtClean="0">
                <a:latin typeface="+mn-ea"/>
              </a:rPr>
              <a:t>機能クラスに，入力されたソースコードを自動で分類</a:t>
            </a:r>
            <a:r>
              <a:rPr lang="en-US" altLang="ja-JP" sz="1200" dirty="0" smtClean="0">
                <a:latin typeface="+mn-ea"/>
              </a:rPr>
              <a:t/>
            </a:r>
            <a:br>
              <a:rPr lang="en-US" altLang="ja-JP" sz="1200" dirty="0" smtClean="0">
                <a:latin typeface="+mn-ea"/>
              </a:rPr>
            </a:br>
            <a:r>
              <a:rPr lang="ja-JP" altLang="en-US" sz="1200" dirty="0" smtClean="0">
                <a:latin typeface="+mn-ea"/>
              </a:rPr>
              <a:t>する技術</a:t>
            </a:r>
            <a:endParaRPr lang="en-US" altLang="ja-JP" sz="1200" dirty="0" smtClean="0">
              <a:latin typeface="+mn-ea"/>
            </a:endParaRPr>
          </a:p>
          <a:p>
            <a:pPr marL="241939" indent="-241939" defTabSz="304804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52403" algn="l"/>
              </a:tabLst>
              <a:defRPr/>
            </a:pPr>
            <a:r>
              <a:rPr lang="ja-JP" altLang="en-US" sz="1200" dirty="0" smtClean="0">
                <a:latin typeface="+mn-ea"/>
              </a:rPr>
              <a:t>既存</a:t>
            </a:r>
            <a:r>
              <a:rPr lang="ja-JP" altLang="en-US" sz="1200" dirty="0">
                <a:latin typeface="+mn-ea"/>
              </a:rPr>
              <a:t>ソースコードの検索や再利用の効率化に貢献</a:t>
            </a:r>
            <a:endParaRPr lang="en-US" altLang="ja-JP" sz="1200" dirty="0">
              <a:latin typeface="+mn-ea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46108" y="3296185"/>
            <a:ext cx="3999608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b="1" dirty="0"/>
              <a:t>研究背景</a:t>
            </a:r>
            <a:r>
              <a:rPr lang="ja-JP" altLang="en-US" sz="1200" b="1" dirty="0" smtClean="0"/>
              <a:t>：広く利用されているニューラルネットワーク</a:t>
            </a:r>
            <a:endParaRPr lang="ja-JP" altLang="en-US" sz="1200" b="1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699259" y="4538374"/>
            <a:ext cx="4339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304804">
              <a:buClr>
                <a:schemeClr val="tx1"/>
              </a:buClr>
              <a:tabLst>
                <a:tab pos="152403" algn="l"/>
              </a:tabLst>
              <a:defRPr/>
            </a:pPr>
            <a:r>
              <a:rPr lang="ja-JP" altLang="en-US" sz="1200" u="sng" dirty="0" smtClean="0">
                <a:solidFill>
                  <a:srgbClr val="FF0000"/>
                </a:solidFill>
                <a:latin typeface="+mn-ea"/>
              </a:rPr>
              <a:t>ニューラルネットワーク</a:t>
            </a:r>
            <a:r>
              <a:rPr lang="ja-JP" altLang="en-US" sz="1200" u="sng" dirty="0">
                <a:latin typeface="+mn-ea"/>
              </a:rPr>
              <a:t>と</a:t>
            </a:r>
            <a:r>
              <a:rPr lang="ja-JP" altLang="en-US" sz="1200" u="sng" dirty="0" smtClean="0">
                <a:solidFill>
                  <a:schemeClr val="accent5"/>
                </a:solidFill>
                <a:latin typeface="+mn-ea"/>
              </a:rPr>
              <a:t>ソースコード</a:t>
            </a:r>
            <a:r>
              <a:rPr lang="ja-JP" altLang="en-US" sz="1200" u="sng" dirty="0">
                <a:solidFill>
                  <a:schemeClr val="accent5"/>
                </a:solidFill>
                <a:latin typeface="+mn-ea"/>
              </a:rPr>
              <a:t>表現</a:t>
            </a:r>
            <a:r>
              <a:rPr lang="ja-JP" altLang="en-US" sz="1200" u="sng" dirty="0">
                <a:latin typeface="+mn-ea"/>
              </a:rPr>
              <a:t>を組み合わせ</a:t>
            </a:r>
            <a:r>
              <a:rPr lang="ja-JP" altLang="en-US" sz="1200" u="sng" dirty="0" smtClean="0">
                <a:latin typeface="+mn-ea"/>
              </a:rPr>
              <a:t>，</a:t>
            </a:r>
            <a:endParaRPr lang="en-US" altLang="ja-JP" sz="1200" u="sng" dirty="0" smtClean="0">
              <a:latin typeface="+mn-ea"/>
            </a:endParaRPr>
          </a:p>
          <a:p>
            <a:pPr defTabSz="304804">
              <a:buClr>
                <a:schemeClr val="tx1"/>
              </a:buClr>
              <a:tabLst>
                <a:tab pos="152403" algn="l"/>
              </a:tabLst>
              <a:defRPr/>
            </a:pPr>
            <a:r>
              <a:rPr lang="en-US" altLang="ja-JP" sz="1200" u="sng" dirty="0" smtClean="0">
                <a:latin typeface="+mn-ea"/>
              </a:rPr>
              <a:t>6</a:t>
            </a:r>
            <a:r>
              <a:rPr lang="ja-JP" altLang="en-US" sz="1200" u="sng" dirty="0">
                <a:latin typeface="+mn-ea"/>
              </a:rPr>
              <a:t>種類の</a:t>
            </a:r>
            <a:r>
              <a:rPr lang="ja-JP" altLang="en-US" sz="1200" u="sng" dirty="0" smtClean="0">
                <a:latin typeface="+mn-ea"/>
              </a:rPr>
              <a:t>ソースコード分類</a:t>
            </a:r>
            <a:r>
              <a:rPr lang="ja-JP" altLang="en-US" sz="1200" u="sng" dirty="0">
                <a:latin typeface="+mn-ea"/>
              </a:rPr>
              <a:t>手法を作成し，分類精度を比較</a:t>
            </a:r>
            <a:endParaRPr lang="en-US" altLang="ja-JP" sz="1200" u="sng" dirty="0">
              <a:latin typeface="+mn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683264" y="1819676"/>
            <a:ext cx="440221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04804">
              <a:buClr>
                <a:schemeClr val="tx1"/>
              </a:buClr>
              <a:tabLst>
                <a:tab pos="152403" algn="l"/>
              </a:tabLst>
              <a:defRPr/>
            </a:pPr>
            <a:r>
              <a:rPr lang="ja-JP" altLang="en-US" sz="1400" b="1" u="sng" dirty="0" smtClean="0">
                <a:latin typeface="+mn-ea"/>
              </a:rPr>
              <a:t>どの</a:t>
            </a:r>
            <a:r>
              <a:rPr lang="ja-JP" altLang="en-US" sz="1400" b="1" u="sng" dirty="0">
                <a:solidFill>
                  <a:srgbClr val="FF0000"/>
                </a:solidFill>
                <a:latin typeface="+mn-ea"/>
              </a:rPr>
              <a:t>ニューラルネットワーク</a:t>
            </a:r>
            <a:r>
              <a:rPr lang="ja-JP" altLang="en-US" sz="1400" b="1" u="sng" dirty="0">
                <a:latin typeface="+mn-ea"/>
              </a:rPr>
              <a:t>や</a:t>
            </a:r>
            <a:r>
              <a:rPr lang="ja-JP" altLang="en-US" sz="1400" b="1" u="sng" dirty="0">
                <a:solidFill>
                  <a:schemeClr val="accent5"/>
                </a:solidFill>
                <a:latin typeface="+mn-ea"/>
              </a:rPr>
              <a:t>ソースコード表現</a:t>
            </a:r>
            <a:r>
              <a:rPr lang="ja-JP" altLang="en-US" sz="1400" b="1" u="sng" dirty="0">
                <a:latin typeface="+mn-ea"/>
              </a:rPr>
              <a:t>の</a:t>
            </a:r>
            <a:r>
              <a:rPr lang="en-US" altLang="ja-JP" sz="1400" b="1" u="sng" dirty="0">
                <a:latin typeface="+mn-ea"/>
              </a:rPr>
              <a:t/>
            </a:r>
            <a:br>
              <a:rPr lang="en-US" altLang="ja-JP" sz="1400" b="1" u="sng" dirty="0">
                <a:latin typeface="+mn-ea"/>
              </a:rPr>
            </a:br>
            <a:r>
              <a:rPr lang="ja-JP" altLang="en-US" sz="1400" b="1" u="sng" dirty="0">
                <a:latin typeface="+mn-ea"/>
              </a:rPr>
              <a:t>組み合わせが高精度なソースコード分類の実現</a:t>
            </a:r>
            <a:r>
              <a:rPr lang="ja-JP" altLang="en-US" sz="1400" b="1" u="sng" dirty="0" smtClean="0">
                <a:latin typeface="+mn-ea"/>
              </a:rPr>
              <a:t>に</a:t>
            </a:r>
            <a:endParaRPr lang="en-US" altLang="ja-JP" sz="1400" b="1" u="sng" dirty="0" smtClean="0">
              <a:latin typeface="+mn-ea"/>
            </a:endParaRPr>
          </a:p>
          <a:p>
            <a:pPr defTabSz="304804">
              <a:buClr>
                <a:schemeClr val="tx1"/>
              </a:buClr>
              <a:tabLst>
                <a:tab pos="152403" algn="l"/>
              </a:tabLst>
              <a:defRPr/>
            </a:pPr>
            <a:r>
              <a:rPr lang="ja-JP" altLang="en-US" sz="1400" b="1" u="sng" dirty="0" smtClean="0">
                <a:latin typeface="+mn-ea"/>
              </a:rPr>
              <a:t>有効</a:t>
            </a:r>
            <a:r>
              <a:rPr lang="ja-JP" altLang="en-US" sz="1400" b="1" u="sng" dirty="0">
                <a:latin typeface="+mn-ea"/>
              </a:rPr>
              <a:t>か明らかでない</a:t>
            </a:r>
            <a:endParaRPr lang="en-US" altLang="ja-JP" sz="1400" b="1" u="sng" dirty="0">
              <a:latin typeface="+mn-ea"/>
            </a:endParaRPr>
          </a:p>
          <a:p>
            <a:pPr marL="285744" indent="-285744" defTabSz="304804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52403" algn="l"/>
              </a:tabLst>
              <a:defRPr/>
            </a:pPr>
            <a:r>
              <a:rPr lang="ja-JP" altLang="en-US" sz="1200" dirty="0">
                <a:latin typeface="+mn-ea"/>
              </a:rPr>
              <a:t>無駄な学習に計算資源を利用するのは良くない</a:t>
            </a:r>
            <a:endParaRPr lang="en-US" altLang="ja-JP" sz="1200" dirty="0">
              <a:latin typeface="+mn-ea"/>
            </a:endParaRPr>
          </a:p>
          <a:p>
            <a:pPr marL="285744" indent="-285744" defTabSz="304804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52403" algn="l"/>
              </a:tabLst>
              <a:defRPr/>
            </a:pPr>
            <a:r>
              <a:rPr lang="ja-JP" altLang="en-US" sz="1200" dirty="0">
                <a:latin typeface="+mn-ea"/>
              </a:rPr>
              <a:t>分類精度に良い影響を与える</a:t>
            </a:r>
            <a:r>
              <a:rPr lang="ja-JP" altLang="en-US" sz="1200" dirty="0">
                <a:solidFill>
                  <a:srgbClr val="FF0000"/>
                </a:solidFill>
                <a:latin typeface="+mn-ea"/>
              </a:rPr>
              <a:t>ニューラルネットワーク</a:t>
            </a:r>
            <a:r>
              <a:rPr lang="ja-JP" altLang="en-US" sz="1200" dirty="0">
                <a:latin typeface="+mn-ea"/>
              </a:rPr>
              <a:t>や</a:t>
            </a:r>
            <a:r>
              <a:rPr lang="en-US" altLang="ja-JP" sz="1200" dirty="0">
                <a:latin typeface="+mn-ea"/>
              </a:rPr>
              <a:t/>
            </a:r>
            <a:br>
              <a:rPr lang="en-US" altLang="ja-JP" sz="1200" dirty="0">
                <a:latin typeface="+mn-ea"/>
              </a:rPr>
            </a:br>
            <a:r>
              <a:rPr lang="ja-JP" altLang="en-US" sz="1200" dirty="0">
                <a:solidFill>
                  <a:schemeClr val="accent5"/>
                </a:solidFill>
                <a:latin typeface="+mn-ea"/>
              </a:rPr>
              <a:t>ソースコード表現</a:t>
            </a:r>
            <a:r>
              <a:rPr lang="ja-JP" altLang="en-US" sz="1200" dirty="0">
                <a:latin typeface="+mn-ea"/>
              </a:rPr>
              <a:t>を学習に利用すべき</a:t>
            </a:r>
            <a:endParaRPr lang="en-US" altLang="ja-JP" sz="1200" dirty="0">
              <a:latin typeface="+mn-ea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394938" y="682592"/>
            <a:ext cx="261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037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藤原裕士</a:t>
            </a:r>
            <a:r>
              <a:rPr lang="en-US" altLang="ja-JP" sz="1037" baseline="30000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1     </a:t>
            </a:r>
            <a:r>
              <a:rPr lang="ja-JP" altLang="en-US" sz="1037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崔 恩瀞</a:t>
            </a:r>
            <a:r>
              <a:rPr lang="en-US" altLang="ja-JP" sz="1037" baseline="30000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2     </a:t>
            </a:r>
            <a:r>
              <a:rPr lang="ja-JP" altLang="en-US" sz="1037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吉田則裕</a:t>
            </a:r>
            <a:r>
              <a:rPr lang="en-US" altLang="ja-JP" sz="1037" baseline="30000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3</a:t>
            </a:r>
            <a:r>
              <a:rPr lang="ja-JP" altLang="en-US" sz="1037" baseline="30000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 </a:t>
            </a:r>
            <a:r>
              <a:rPr lang="ja-JP" altLang="en-US" sz="1037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    井上克郎</a:t>
            </a:r>
            <a:r>
              <a:rPr lang="en-US" altLang="ja-JP" sz="1037" baseline="30000" dirty="0" smtClean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1</a:t>
            </a:r>
            <a:endParaRPr lang="en-US" altLang="ja-JP" sz="1037" dirty="0" smtClean="0">
              <a:solidFill>
                <a:schemeClr val="bg1"/>
              </a:solidFill>
              <a:latin typeface="Noto Sans CJK JP Regular" panose="020B0500000000000000" pitchFamily="34" charset="-128"/>
              <a:ea typeface="Noto Sans CJK JP Regular" panose="020B0500000000000000" pitchFamily="34" charset="-128"/>
            </a:endParaRPr>
          </a:p>
          <a:p>
            <a:r>
              <a:rPr lang="en-US" altLang="ja-JP" sz="763" dirty="0" smtClean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1 </a:t>
            </a:r>
            <a:r>
              <a:rPr lang="ja-JP" altLang="en-US" sz="763" dirty="0" smtClean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大阪大学    </a:t>
            </a:r>
            <a:r>
              <a:rPr lang="en-US" altLang="ja-JP" sz="763" dirty="0" smtClean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2 </a:t>
            </a:r>
            <a:r>
              <a:rPr lang="ja-JP" altLang="en-US" sz="763" dirty="0" smtClean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京都工芸繊維大学    </a:t>
            </a:r>
            <a:r>
              <a:rPr lang="en-US" altLang="ja-JP" sz="763" dirty="0" smtClean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3 </a:t>
            </a:r>
            <a:r>
              <a:rPr lang="ja-JP" altLang="en-US" sz="763" dirty="0" smtClean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名古屋大学</a:t>
            </a:r>
            <a:endParaRPr lang="ja-JP" altLang="en-US" sz="763" dirty="0">
              <a:solidFill>
                <a:schemeClr val="bg1"/>
              </a:solidFill>
              <a:latin typeface="Noto Sans CJK JP Regular" panose="020B0500000000000000" pitchFamily="34" charset="-128"/>
              <a:ea typeface="Noto Sans CJK JP Regular" panose="020B0500000000000000" pitchFamily="34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46108" y="3708342"/>
            <a:ext cx="418623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41939" indent="-241939" defTabSz="304804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52403" algn="l"/>
              </a:tabLst>
              <a:defRPr/>
            </a:pPr>
            <a:r>
              <a:rPr lang="ja-JP" altLang="en-US" sz="1200" dirty="0" smtClean="0">
                <a:solidFill>
                  <a:srgbClr val="FF0000"/>
                </a:solidFill>
                <a:latin typeface="+mn-ea"/>
              </a:rPr>
              <a:t>順</a:t>
            </a:r>
            <a:r>
              <a:rPr lang="ja-JP" altLang="en-US" sz="1200" dirty="0">
                <a:solidFill>
                  <a:srgbClr val="FF0000"/>
                </a:solidFill>
                <a:latin typeface="+mn-ea"/>
              </a:rPr>
              <a:t>伝播型ニューラルネットワーク</a:t>
            </a:r>
            <a:r>
              <a:rPr lang="ja-JP" altLang="en-US" sz="1200" dirty="0">
                <a:latin typeface="+mn-ea"/>
              </a:rPr>
              <a:t>（</a:t>
            </a:r>
            <a:r>
              <a:rPr lang="en-US" altLang="ja-JP" sz="1200" dirty="0">
                <a:solidFill>
                  <a:srgbClr val="FF0000"/>
                </a:solidFill>
                <a:latin typeface="+mn-ea"/>
              </a:rPr>
              <a:t>FNN</a:t>
            </a:r>
            <a:r>
              <a:rPr lang="ja-JP" altLang="en-US" sz="1200" dirty="0">
                <a:latin typeface="+mn-ea"/>
              </a:rPr>
              <a:t>）</a:t>
            </a:r>
            <a:endParaRPr lang="en-US" altLang="ja-JP" sz="1200" dirty="0">
              <a:latin typeface="+mn-ea"/>
            </a:endParaRPr>
          </a:p>
          <a:p>
            <a:pPr marL="699044" lvl="1" indent="-241939" defTabSz="304804">
              <a:buClr>
                <a:schemeClr val="tx1"/>
              </a:buClr>
              <a:buFont typeface="Wingdings" panose="05000000000000000000" pitchFamily="2" charset="2"/>
              <a:buChar char="Ø"/>
              <a:tabLst>
                <a:tab pos="152403" algn="l"/>
              </a:tabLst>
              <a:defRPr/>
            </a:pPr>
            <a:r>
              <a:rPr lang="ja-JP" altLang="en-US" sz="1200" dirty="0">
                <a:latin typeface="+mn-ea"/>
              </a:rPr>
              <a:t>ループ構造がない標準的なネットワーク</a:t>
            </a:r>
            <a:endParaRPr lang="en-US" altLang="ja-JP" sz="1200" dirty="0">
              <a:latin typeface="+mn-ea"/>
            </a:endParaRPr>
          </a:p>
          <a:p>
            <a:pPr marL="699044" lvl="1" indent="-241939" defTabSz="304804">
              <a:buClr>
                <a:schemeClr val="tx1"/>
              </a:buClr>
              <a:buFont typeface="Wingdings" panose="05000000000000000000" pitchFamily="2" charset="2"/>
              <a:buChar char="Ø"/>
              <a:tabLst>
                <a:tab pos="152403" algn="l"/>
              </a:tabLst>
              <a:defRPr/>
            </a:pPr>
            <a:r>
              <a:rPr lang="ja-JP" altLang="en-US" sz="1200" dirty="0">
                <a:solidFill>
                  <a:schemeClr val="accent5"/>
                </a:solidFill>
                <a:latin typeface="+mn-ea"/>
              </a:rPr>
              <a:t>ソースコードのベクトル</a:t>
            </a:r>
            <a:r>
              <a:rPr lang="ja-JP" altLang="en-US" sz="1200" dirty="0">
                <a:latin typeface="+mn-ea"/>
              </a:rPr>
              <a:t>を学習させること</a:t>
            </a:r>
            <a:r>
              <a:rPr lang="ja-JP" altLang="en-US" sz="1200" dirty="0" smtClean="0">
                <a:latin typeface="+mn-ea"/>
              </a:rPr>
              <a:t>が</a:t>
            </a:r>
            <a:r>
              <a:rPr lang="en-US" altLang="ja-JP" sz="1200" dirty="0">
                <a:latin typeface="+mn-ea"/>
              </a:rPr>
              <a:t/>
            </a:r>
            <a:br>
              <a:rPr lang="en-US" altLang="ja-JP" sz="1200" dirty="0">
                <a:latin typeface="+mn-ea"/>
              </a:rPr>
            </a:br>
            <a:r>
              <a:rPr lang="ja-JP" altLang="en-US" sz="1200" dirty="0" smtClean="0">
                <a:latin typeface="+mn-ea"/>
              </a:rPr>
              <a:t>可能</a:t>
            </a:r>
            <a:r>
              <a:rPr lang="en-US" altLang="ja-JP" sz="1200" dirty="0">
                <a:latin typeface="+mn-ea"/>
              </a:rPr>
              <a:t>[1</a:t>
            </a:r>
            <a:r>
              <a:rPr lang="en-US" altLang="ja-JP" sz="1200" dirty="0" smtClean="0">
                <a:latin typeface="+mn-ea"/>
              </a:rPr>
              <a:t>][2]</a:t>
            </a:r>
            <a:endParaRPr lang="en-US" altLang="ja-JP" sz="1200" dirty="0">
              <a:latin typeface="+mn-ea"/>
            </a:endParaRPr>
          </a:p>
          <a:p>
            <a:pPr marL="241939" indent="-241939" defTabSz="304804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52403" algn="l"/>
              </a:tabLst>
              <a:defRPr/>
            </a:pPr>
            <a:r>
              <a:rPr lang="ja-JP" altLang="en-US" sz="1200" dirty="0">
                <a:solidFill>
                  <a:srgbClr val="FF0000"/>
                </a:solidFill>
                <a:latin typeface="+mn-ea"/>
              </a:rPr>
              <a:t>再帰型ニューラルネットワーク</a:t>
            </a:r>
            <a:r>
              <a:rPr lang="ja-JP" altLang="en-US" sz="1200" dirty="0">
                <a:latin typeface="+mn-ea"/>
              </a:rPr>
              <a:t>（</a:t>
            </a:r>
            <a:r>
              <a:rPr lang="en-US" altLang="ja-JP" sz="1200" dirty="0" smtClean="0">
                <a:solidFill>
                  <a:srgbClr val="FF0000"/>
                </a:solidFill>
                <a:latin typeface="+mn-ea"/>
              </a:rPr>
              <a:t>LSTM</a:t>
            </a:r>
            <a:r>
              <a:rPr lang="ja-JP" altLang="en-US" sz="1200" dirty="0" smtClean="0">
                <a:latin typeface="+mn-ea"/>
              </a:rPr>
              <a:t>）</a:t>
            </a:r>
            <a:endParaRPr lang="en-US" altLang="ja-JP" sz="1200" dirty="0">
              <a:latin typeface="+mn-ea"/>
            </a:endParaRPr>
          </a:p>
          <a:p>
            <a:pPr marL="699044" lvl="1" indent="-241939" defTabSz="304804">
              <a:buClr>
                <a:schemeClr val="tx1"/>
              </a:buClr>
              <a:buFont typeface="Wingdings" panose="05000000000000000000" pitchFamily="2" charset="2"/>
              <a:buChar char="Ø"/>
              <a:tabLst>
                <a:tab pos="152403" algn="l"/>
              </a:tabLst>
              <a:defRPr/>
            </a:pPr>
            <a:r>
              <a:rPr lang="ja-JP" altLang="en-US" sz="1200" dirty="0">
                <a:latin typeface="+mn-ea"/>
              </a:rPr>
              <a:t>入力の値だけでなく入力の順番も出力に</a:t>
            </a:r>
            <a:r>
              <a:rPr lang="ja-JP" altLang="en-US" sz="1200" dirty="0" smtClean="0">
                <a:latin typeface="+mn-ea"/>
              </a:rPr>
              <a:t>影響</a:t>
            </a:r>
            <a:r>
              <a:rPr lang="en-US" altLang="ja-JP" sz="1200" dirty="0" smtClean="0">
                <a:latin typeface="+mn-ea"/>
              </a:rPr>
              <a:t/>
            </a:r>
            <a:br>
              <a:rPr lang="en-US" altLang="ja-JP" sz="1200" dirty="0" smtClean="0">
                <a:latin typeface="+mn-ea"/>
              </a:rPr>
            </a:br>
            <a:r>
              <a:rPr lang="ja-JP" altLang="en-US" sz="1200" dirty="0" smtClean="0">
                <a:latin typeface="+mn-ea"/>
              </a:rPr>
              <a:t>する</a:t>
            </a:r>
            <a:r>
              <a:rPr lang="ja-JP" altLang="en-US" sz="1200" dirty="0">
                <a:latin typeface="+mn-ea"/>
              </a:rPr>
              <a:t>ネットワーク</a:t>
            </a:r>
            <a:endParaRPr lang="en-US" altLang="ja-JP" sz="1200" dirty="0">
              <a:latin typeface="+mn-ea"/>
            </a:endParaRPr>
          </a:p>
          <a:p>
            <a:pPr marL="699044" lvl="1" indent="-241939" defTabSz="304804">
              <a:buClr>
                <a:schemeClr val="tx1"/>
              </a:buClr>
              <a:buFont typeface="Wingdings" panose="05000000000000000000" pitchFamily="2" charset="2"/>
              <a:buChar char="Ø"/>
              <a:tabLst>
                <a:tab pos="152403" algn="l"/>
              </a:tabLst>
              <a:defRPr/>
            </a:pPr>
            <a:r>
              <a:rPr lang="ja-JP" altLang="en-US" sz="1200" dirty="0">
                <a:solidFill>
                  <a:schemeClr val="accent5"/>
                </a:solidFill>
                <a:latin typeface="+mn-ea"/>
              </a:rPr>
              <a:t>トークン列</a:t>
            </a:r>
            <a:r>
              <a:rPr lang="ja-JP" altLang="en-US" sz="1200" dirty="0">
                <a:latin typeface="+mn-ea"/>
              </a:rPr>
              <a:t>などを学習させることが可能</a:t>
            </a:r>
            <a:r>
              <a:rPr lang="en-US" altLang="ja-JP" sz="1200" dirty="0" smtClean="0">
                <a:latin typeface="+mn-ea"/>
              </a:rPr>
              <a:t>[3][4]</a:t>
            </a:r>
            <a:endParaRPr lang="en-US" altLang="ja-JP" sz="1200" dirty="0">
              <a:latin typeface="+mn-ea"/>
            </a:endParaRPr>
          </a:p>
          <a:p>
            <a:pPr marL="241939" indent="-241939" defTabSz="304804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52403" algn="l"/>
              </a:tabLst>
              <a:defRPr/>
            </a:pPr>
            <a:r>
              <a:rPr lang="ja-JP" altLang="en-US" sz="1200" dirty="0">
                <a:solidFill>
                  <a:srgbClr val="FF0000"/>
                </a:solidFill>
                <a:latin typeface="+mn-ea"/>
              </a:rPr>
              <a:t>グラフ畳み込みネットワーク</a:t>
            </a:r>
            <a:r>
              <a:rPr lang="ja-JP" altLang="en-US" sz="1200" dirty="0">
                <a:latin typeface="+mn-ea"/>
              </a:rPr>
              <a:t>（</a:t>
            </a:r>
            <a:r>
              <a:rPr lang="en-US" altLang="ja-JP" sz="1200" dirty="0">
                <a:solidFill>
                  <a:srgbClr val="FF0000"/>
                </a:solidFill>
                <a:latin typeface="+mn-ea"/>
              </a:rPr>
              <a:t>GCN</a:t>
            </a:r>
            <a:r>
              <a:rPr lang="ja-JP" altLang="en-US" sz="1200" dirty="0">
                <a:latin typeface="+mn-ea"/>
              </a:rPr>
              <a:t>）</a:t>
            </a:r>
            <a:endParaRPr lang="en-US" altLang="ja-JP" sz="1200" dirty="0">
              <a:latin typeface="+mn-ea"/>
            </a:endParaRPr>
          </a:p>
          <a:p>
            <a:pPr marL="699044" lvl="1" indent="-241939" defTabSz="304804">
              <a:buClr>
                <a:schemeClr val="tx1"/>
              </a:buClr>
              <a:buFont typeface="Wingdings" panose="05000000000000000000" pitchFamily="2" charset="2"/>
              <a:buChar char="Ø"/>
              <a:tabLst>
                <a:tab pos="152403" algn="l"/>
              </a:tabLst>
              <a:defRPr/>
            </a:pPr>
            <a:r>
              <a:rPr lang="ja-JP" altLang="en-US" sz="1200" dirty="0">
                <a:latin typeface="+mn-ea"/>
              </a:rPr>
              <a:t>グラフの特徴抽出が可能なネットワーク</a:t>
            </a:r>
            <a:endParaRPr lang="en-US" altLang="ja-JP" sz="1200" dirty="0">
              <a:latin typeface="+mn-ea"/>
            </a:endParaRPr>
          </a:p>
          <a:p>
            <a:pPr marL="699044" lvl="1" indent="-241939" defTabSz="304804">
              <a:buClr>
                <a:schemeClr val="tx1"/>
              </a:buClr>
              <a:buFont typeface="Wingdings" panose="05000000000000000000" pitchFamily="2" charset="2"/>
              <a:buChar char="Ø"/>
              <a:tabLst>
                <a:tab pos="152403" algn="l"/>
              </a:tabLst>
              <a:defRPr/>
            </a:pPr>
            <a:r>
              <a:rPr lang="ja-JP" altLang="en-US" sz="1200" dirty="0">
                <a:solidFill>
                  <a:schemeClr val="accent5"/>
                </a:solidFill>
                <a:latin typeface="+mn-ea"/>
              </a:rPr>
              <a:t>抽象構文木</a:t>
            </a:r>
            <a:r>
              <a:rPr lang="ja-JP" altLang="en-US" sz="1200" dirty="0">
                <a:latin typeface="+mn-ea"/>
              </a:rPr>
              <a:t>などを学習させることが可能</a:t>
            </a:r>
            <a:r>
              <a:rPr lang="en-US" altLang="ja-JP" sz="1200" dirty="0" smtClean="0">
                <a:latin typeface="+mn-ea"/>
              </a:rPr>
              <a:t>[5]</a:t>
            </a:r>
            <a:endParaRPr lang="en-US" altLang="ja-JP" sz="1200" dirty="0">
              <a:latin typeface="+mn-ea"/>
            </a:endParaRPr>
          </a:p>
          <a:p>
            <a:pPr defTabSz="304804">
              <a:buClr>
                <a:schemeClr val="tx1"/>
              </a:buClr>
              <a:tabLst>
                <a:tab pos="152403" algn="l"/>
              </a:tabLst>
              <a:defRPr/>
            </a:pPr>
            <a:endParaRPr lang="en-US" altLang="ja-JP" sz="900" dirty="0" smtClean="0">
              <a:latin typeface="+mn-ea"/>
            </a:endParaRPr>
          </a:p>
          <a:p>
            <a:pPr defTabSz="304804">
              <a:buClr>
                <a:schemeClr val="tx1"/>
              </a:buClr>
              <a:tabLst>
                <a:tab pos="152403" algn="l"/>
              </a:tabLst>
              <a:defRPr/>
            </a:pPr>
            <a:r>
              <a:rPr lang="ja-JP" altLang="en-US" sz="1200" dirty="0" smtClean="0">
                <a:latin typeface="+mn-ea"/>
              </a:rPr>
              <a:t>様々な</a:t>
            </a:r>
            <a:r>
              <a:rPr lang="ja-JP" altLang="en-US" sz="1200" dirty="0" smtClean="0">
                <a:solidFill>
                  <a:srgbClr val="FF0000"/>
                </a:solidFill>
                <a:latin typeface="+mn-ea"/>
              </a:rPr>
              <a:t>ニューラルネットワーク</a:t>
            </a:r>
            <a:r>
              <a:rPr lang="ja-JP" altLang="en-US" sz="1200" dirty="0" smtClean="0">
                <a:latin typeface="+mn-ea"/>
              </a:rPr>
              <a:t>を組み合わせたり，</a:t>
            </a:r>
            <a:r>
              <a:rPr lang="en-US" altLang="ja-JP" sz="1200" dirty="0" smtClean="0">
                <a:latin typeface="+mn-ea"/>
              </a:rPr>
              <a:t/>
            </a:r>
            <a:br>
              <a:rPr lang="en-US" altLang="ja-JP" sz="1200" dirty="0" smtClean="0">
                <a:latin typeface="+mn-ea"/>
              </a:rPr>
            </a:br>
            <a:r>
              <a:rPr lang="ja-JP" altLang="en-US" sz="1200" dirty="0" smtClean="0">
                <a:latin typeface="+mn-ea"/>
              </a:rPr>
              <a:t>複数の</a:t>
            </a:r>
            <a:r>
              <a:rPr lang="ja-JP" altLang="en-US" sz="1200" dirty="0" smtClean="0">
                <a:solidFill>
                  <a:schemeClr val="accent5"/>
                </a:solidFill>
                <a:latin typeface="+mn-ea"/>
              </a:rPr>
              <a:t>ソースコード表現</a:t>
            </a:r>
            <a:r>
              <a:rPr lang="ja-JP" altLang="en-US" sz="1200" dirty="0" smtClean="0">
                <a:latin typeface="+mn-ea"/>
              </a:rPr>
              <a:t>を学習させる場合もある</a:t>
            </a:r>
            <a:r>
              <a:rPr lang="en-US" altLang="ja-JP" sz="1200" dirty="0" smtClean="0">
                <a:latin typeface="+mn-ea"/>
              </a:rPr>
              <a:t>[3]~[5]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699259" y="3289952"/>
            <a:ext cx="4185761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1200" b="1" dirty="0" smtClean="0"/>
              <a:t>調査概要：深層</a:t>
            </a:r>
            <a:r>
              <a:rPr lang="ja-JP" altLang="en-US" sz="1200" b="1" dirty="0"/>
              <a:t>学習を用いたソースコード分類手法の</a:t>
            </a:r>
            <a:r>
              <a:rPr lang="ja-JP" altLang="en-US" sz="1200" b="1" dirty="0" smtClean="0"/>
              <a:t>比較</a:t>
            </a:r>
            <a:endParaRPr lang="ja-JP" altLang="en-US" sz="1200" b="1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709392" y="3708342"/>
            <a:ext cx="4095080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304804">
              <a:buClr>
                <a:schemeClr val="tx1"/>
              </a:buClr>
              <a:tabLst>
                <a:tab pos="152403" algn="l"/>
              </a:tabLst>
              <a:defRPr/>
            </a:pPr>
            <a:r>
              <a:rPr lang="en-US" altLang="ja-JP" sz="1400" dirty="0">
                <a:latin typeface="+mn-ea"/>
              </a:rPr>
              <a:t>RQ</a:t>
            </a:r>
            <a:r>
              <a:rPr lang="ja-JP" altLang="en-US" sz="1400" dirty="0">
                <a:latin typeface="+mn-ea"/>
              </a:rPr>
              <a:t>：高精度なソースコード分類を実現できる</a:t>
            </a:r>
            <a:r>
              <a:rPr lang="ja-JP" altLang="en-US" sz="1400" dirty="0">
                <a:solidFill>
                  <a:srgbClr val="FF0000"/>
                </a:solidFill>
                <a:latin typeface="+mn-ea"/>
              </a:rPr>
              <a:t>ニューラルネットワーク</a:t>
            </a:r>
            <a:r>
              <a:rPr lang="ja-JP" altLang="en-US" sz="1400" dirty="0">
                <a:latin typeface="+mn-ea"/>
              </a:rPr>
              <a:t>と</a:t>
            </a:r>
            <a:r>
              <a:rPr lang="ja-JP" altLang="en-US" sz="1400" dirty="0">
                <a:solidFill>
                  <a:schemeClr val="accent5"/>
                </a:solidFill>
                <a:latin typeface="+mn-ea"/>
              </a:rPr>
              <a:t>ソースコード表現</a:t>
            </a:r>
            <a:r>
              <a:rPr lang="ja-JP" altLang="en-US" sz="1400" dirty="0">
                <a:latin typeface="+mn-ea"/>
              </a:rPr>
              <a:t>の</a:t>
            </a:r>
            <a:endParaRPr lang="en-US" altLang="ja-JP" sz="1400" dirty="0">
              <a:latin typeface="+mn-ea"/>
            </a:endParaRPr>
          </a:p>
          <a:p>
            <a:pPr defTabSz="304804">
              <a:buClr>
                <a:schemeClr val="tx1"/>
              </a:buClr>
              <a:tabLst>
                <a:tab pos="152403" algn="l"/>
              </a:tabLst>
              <a:defRPr/>
            </a:pPr>
            <a:r>
              <a:rPr lang="ja-JP" altLang="en-US" sz="1400" dirty="0">
                <a:latin typeface="+mn-ea"/>
              </a:rPr>
              <a:t>組み合わせは何か</a:t>
            </a:r>
            <a:endParaRPr lang="en-US" altLang="ja-JP" sz="1400" dirty="0">
              <a:latin typeface="+mn-ea"/>
            </a:endParaRPr>
          </a:p>
        </p:txBody>
      </p:sp>
      <p:grpSp>
        <p:nvGrpSpPr>
          <p:cNvPr id="17" name="グループ化 16"/>
          <p:cNvGrpSpPr/>
          <p:nvPr/>
        </p:nvGrpSpPr>
        <p:grpSpPr>
          <a:xfrm>
            <a:off x="5177326" y="5188190"/>
            <a:ext cx="3159211" cy="1073543"/>
            <a:chOff x="5429705" y="4735628"/>
            <a:chExt cx="3159211" cy="1073543"/>
          </a:xfrm>
        </p:grpSpPr>
        <p:grpSp>
          <p:nvGrpSpPr>
            <p:cNvPr id="18" name="グループ化 17"/>
            <p:cNvGrpSpPr/>
            <p:nvPr/>
          </p:nvGrpSpPr>
          <p:grpSpPr>
            <a:xfrm>
              <a:off x="5429705" y="4735628"/>
              <a:ext cx="558402" cy="1073543"/>
              <a:chOff x="5244808" y="4735628"/>
              <a:chExt cx="558402" cy="1073543"/>
            </a:xfrm>
          </p:grpSpPr>
          <p:sp>
            <p:nvSpPr>
              <p:cNvPr id="23" name="テキスト ボックス 22"/>
              <p:cNvSpPr txBox="1"/>
              <p:nvPr/>
            </p:nvSpPr>
            <p:spPr>
              <a:xfrm>
                <a:off x="5270326" y="4735628"/>
                <a:ext cx="483705" cy="306467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ja-JP" sz="1200" b="1" dirty="0">
                    <a:solidFill>
                      <a:srgbClr val="FF0000"/>
                    </a:solidFill>
                  </a:rPr>
                  <a:t>FNN</a:t>
                </a:r>
                <a:endParaRPr lang="ja-JP" alt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4" name="テキスト ボックス 23"/>
              <p:cNvSpPr txBox="1"/>
              <p:nvPr/>
            </p:nvSpPr>
            <p:spPr>
              <a:xfrm>
                <a:off x="5244808" y="5121944"/>
                <a:ext cx="558402" cy="306467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ja-JP" sz="1200" b="1" dirty="0">
                    <a:solidFill>
                      <a:srgbClr val="FF0000"/>
                    </a:solidFill>
                  </a:rPr>
                  <a:t>LSTM</a:t>
                </a:r>
                <a:endParaRPr lang="ja-JP" alt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5" name="テキスト ボックス 24"/>
              <p:cNvSpPr txBox="1"/>
              <p:nvPr/>
            </p:nvSpPr>
            <p:spPr>
              <a:xfrm>
                <a:off x="5272662" y="5502704"/>
                <a:ext cx="492185" cy="306467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ja-JP" sz="1200" b="1" dirty="0">
                    <a:solidFill>
                      <a:srgbClr val="FF0000"/>
                    </a:solidFill>
                  </a:rPr>
                  <a:t>GCN</a:t>
                </a:r>
                <a:endParaRPr lang="ja-JP" altLang="en-US" sz="1200" b="1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9" name="グループ化 18"/>
            <p:cNvGrpSpPr/>
            <p:nvPr/>
          </p:nvGrpSpPr>
          <p:grpSpPr>
            <a:xfrm>
              <a:off x="6934350" y="4909745"/>
              <a:ext cx="1654566" cy="712479"/>
              <a:chOff x="6653324" y="4958166"/>
              <a:chExt cx="1654566" cy="712479"/>
            </a:xfrm>
          </p:grpSpPr>
          <p:sp>
            <p:nvSpPr>
              <p:cNvPr id="21" name="テキスト ボックス 20"/>
              <p:cNvSpPr txBox="1"/>
              <p:nvPr/>
            </p:nvSpPr>
            <p:spPr>
              <a:xfrm>
                <a:off x="6653324" y="4958166"/>
                <a:ext cx="1654566" cy="306467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ja-JP" altLang="en-US" sz="1200" b="1" dirty="0">
                    <a:solidFill>
                      <a:schemeClr val="accent5"/>
                    </a:solidFill>
                  </a:rPr>
                  <a:t>トークン列（</a:t>
                </a:r>
                <a:r>
                  <a:rPr lang="en-US" altLang="ja-JP" sz="1200" b="1" dirty="0">
                    <a:solidFill>
                      <a:schemeClr val="accent5"/>
                    </a:solidFill>
                  </a:rPr>
                  <a:t>Token</a:t>
                </a:r>
                <a:r>
                  <a:rPr lang="ja-JP" altLang="en-US" sz="1200" b="1" dirty="0">
                    <a:solidFill>
                      <a:schemeClr val="accent5"/>
                    </a:solidFill>
                  </a:rPr>
                  <a:t>）</a:t>
                </a:r>
              </a:p>
            </p:txBody>
          </p:sp>
          <p:sp>
            <p:nvSpPr>
              <p:cNvPr id="22" name="テキスト ボックス 21"/>
              <p:cNvSpPr txBox="1"/>
              <p:nvPr/>
            </p:nvSpPr>
            <p:spPr>
              <a:xfrm>
                <a:off x="6688186" y="5364178"/>
                <a:ext cx="1584841" cy="306467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ja-JP" altLang="en-US" sz="1200" b="1" dirty="0">
                    <a:solidFill>
                      <a:schemeClr val="accent5"/>
                    </a:solidFill>
                  </a:rPr>
                  <a:t>抽象構文木（</a:t>
                </a:r>
                <a:r>
                  <a:rPr lang="en-US" altLang="ja-JP" sz="1200" b="1" dirty="0">
                    <a:solidFill>
                      <a:schemeClr val="accent5"/>
                    </a:solidFill>
                  </a:rPr>
                  <a:t>AST</a:t>
                </a:r>
                <a:r>
                  <a:rPr lang="ja-JP" altLang="en-US" sz="1200" b="1" dirty="0">
                    <a:solidFill>
                      <a:schemeClr val="accent5"/>
                    </a:solidFill>
                  </a:rPr>
                  <a:t>）</a:t>
                </a:r>
              </a:p>
            </p:txBody>
          </p:sp>
        </p:grpSp>
        <p:sp>
          <p:nvSpPr>
            <p:cNvPr id="20" name="乗算 19"/>
            <p:cNvSpPr/>
            <p:nvPr/>
          </p:nvSpPr>
          <p:spPr>
            <a:xfrm>
              <a:off x="6110353" y="4953257"/>
              <a:ext cx="701749" cy="643839"/>
            </a:xfrm>
            <a:prstGeom prst="mathMultiply">
              <a:avLst>
                <a:gd name="adj1" fmla="val 11410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4683264" y="1447537"/>
            <a:ext cx="800219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1200" b="1" dirty="0" smtClean="0"/>
              <a:t>研究動機</a:t>
            </a:r>
            <a:endParaRPr lang="ja-JP" altLang="en-US" sz="1200" b="1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BBF3-02D7-4B1B-93B0-6AF40CD41FB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448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228939" y="692194"/>
            <a:ext cx="262123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1200" b="1" dirty="0" smtClean="0"/>
              <a:t>データセット：</a:t>
            </a:r>
            <a:r>
              <a:rPr lang="en-US" altLang="ja-JP" sz="1200" b="1" dirty="0" err="1">
                <a:solidFill>
                  <a:schemeClr val="tx1"/>
                </a:solidFill>
                <a:latin typeface="+mn-ea"/>
              </a:rPr>
              <a:t>BigCloneBench</a:t>
            </a:r>
            <a:r>
              <a:rPr lang="en-US" altLang="ja-JP" sz="1200" b="1" dirty="0">
                <a:solidFill>
                  <a:schemeClr val="tx1"/>
                </a:solidFill>
                <a:latin typeface="+mn-ea"/>
              </a:rPr>
              <a:t>[6</a:t>
            </a:r>
            <a:r>
              <a:rPr lang="en-US" altLang="ja-JP" sz="1200" b="1" dirty="0" smtClean="0">
                <a:solidFill>
                  <a:schemeClr val="tx1"/>
                </a:solidFill>
                <a:latin typeface="+mn-ea"/>
              </a:rPr>
              <a:t>]</a:t>
            </a:r>
            <a:endParaRPr lang="en-US" altLang="ja-JP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28939" y="987368"/>
            <a:ext cx="4297088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71446" indent="-171446" defTabSz="304804">
              <a:buFont typeface="Arial" panose="020B0604020202020204" pitchFamily="34" charset="0"/>
              <a:buChar char="•"/>
              <a:tabLst>
                <a:tab pos="152403" algn="l"/>
              </a:tabLst>
              <a:defRPr/>
            </a:pPr>
            <a:r>
              <a:rPr lang="ja-JP" altLang="en-US" sz="1200" dirty="0" smtClean="0">
                <a:latin typeface="+mn-ea"/>
              </a:rPr>
              <a:t>各メソッド</a:t>
            </a:r>
            <a:r>
              <a:rPr lang="ja-JP" altLang="en-US" sz="1200" dirty="0">
                <a:latin typeface="+mn-ea"/>
              </a:rPr>
              <a:t>が果たす機能に基づき，</a:t>
            </a:r>
            <a:r>
              <a:rPr lang="en-US" altLang="ja-JP" sz="1200" dirty="0">
                <a:latin typeface="+mn-ea"/>
              </a:rPr>
              <a:t>43</a:t>
            </a:r>
            <a:r>
              <a:rPr lang="ja-JP" altLang="en-US" sz="1200" dirty="0">
                <a:latin typeface="+mn-ea"/>
              </a:rPr>
              <a:t>種類の機能クラスにメソッドが分類されているデータセット</a:t>
            </a:r>
            <a:endParaRPr lang="en-US" altLang="ja-JP" sz="1200" dirty="0">
              <a:latin typeface="+mn-ea"/>
            </a:endParaRPr>
          </a:p>
          <a:p>
            <a:pPr marL="171446" indent="-171446" defTabSz="304804">
              <a:buFont typeface="Arial" panose="020B0604020202020204" pitchFamily="34" charset="0"/>
              <a:buChar char="•"/>
              <a:tabLst>
                <a:tab pos="152403" algn="l"/>
              </a:tabLst>
              <a:defRPr/>
            </a:pPr>
            <a:r>
              <a:rPr lang="ja-JP" altLang="en-US" sz="1200" dirty="0">
                <a:latin typeface="+mn-ea"/>
              </a:rPr>
              <a:t>本研究では </a:t>
            </a:r>
            <a:r>
              <a:rPr lang="ja-JP" altLang="en-US" sz="1200" u="sng" dirty="0">
                <a:latin typeface="+mn-ea"/>
              </a:rPr>
              <a:t>学習データ：評価データ＝</a:t>
            </a:r>
            <a:r>
              <a:rPr lang="en-US" altLang="ja-JP" sz="1200" u="sng" dirty="0">
                <a:latin typeface="+mn-ea"/>
              </a:rPr>
              <a:t>8</a:t>
            </a:r>
            <a:r>
              <a:rPr lang="ja-JP" altLang="en-US" sz="1200" u="sng" dirty="0">
                <a:latin typeface="+mn-ea"/>
              </a:rPr>
              <a:t>：</a:t>
            </a:r>
            <a:r>
              <a:rPr lang="en-US" altLang="ja-JP" sz="1200" u="sng" dirty="0">
                <a:latin typeface="+mn-ea"/>
              </a:rPr>
              <a:t>2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242723" y="2125594"/>
            <a:ext cx="800219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1200" b="1" dirty="0"/>
              <a:t>調査</a:t>
            </a:r>
            <a:r>
              <a:rPr lang="ja-JP" altLang="en-US" sz="1200" b="1" dirty="0" smtClean="0"/>
              <a:t>結果</a:t>
            </a:r>
            <a:endParaRPr lang="ja-JP" altLang="en-US" sz="1200" b="1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08861" y="5298814"/>
            <a:ext cx="7488787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304804">
              <a:tabLst>
                <a:tab pos="152403" algn="l"/>
              </a:tabLst>
              <a:defRPr/>
            </a:pPr>
            <a:r>
              <a:rPr lang="en-US" altLang="ja-JP" sz="1200" dirty="0">
                <a:latin typeface="+mn-ea"/>
              </a:rPr>
              <a:t>RQ</a:t>
            </a:r>
            <a:r>
              <a:rPr lang="ja-JP" altLang="en-US" sz="1200" dirty="0" err="1">
                <a:latin typeface="+mn-ea"/>
              </a:rPr>
              <a:t>への</a:t>
            </a:r>
            <a:r>
              <a:rPr lang="ja-JP" altLang="en-US" sz="1200" dirty="0">
                <a:latin typeface="+mn-ea"/>
              </a:rPr>
              <a:t>回答：</a:t>
            </a:r>
            <a:r>
              <a:rPr lang="en-US" altLang="ja-JP" sz="1200" dirty="0">
                <a:solidFill>
                  <a:srgbClr val="FF0000"/>
                </a:solidFill>
                <a:latin typeface="+mn-ea"/>
              </a:rPr>
              <a:t>LSTM</a:t>
            </a:r>
            <a:r>
              <a:rPr lang="ja-JP" altLang="en-US" sz="1200" dirty="0">
                <a:latin typeface="+mn-ea"/>
              </a:rPr>
              <a:t>と</a:t>
            </a:r>
            <a:r>
              <a:rPr lang="ja-JP" altLang="en-US" sz="1200" dirty="0">
                <a:solidFill>
                  <a:schemeClr val="accent5"/>
                </a:solidFill>
                <a:latin typeface="+mn-ea"/>
              </a:rPr>
              <a:t>トークン列</a:t>
            </a:r>
            <a:r>
              <a:rPr lang="ja-JP" altLang="en-US" sz="1200" dirty="0">
                <a:latin typeface="+mn-ea"/>
              </a:rPr>
              <a:t>の組み合わせが，最も高い精度のソースコード分類を実現できる</a:t>
            </a:r>
            <a:endParaRPr lang="en-US" altLang="ja-JP" sz="1200" dirty="0">
              <a:latin typeface="+mn-ea"/>
            </a:endParaRPr>
          </a:p>
          <a:p>
            <a:pPr defTabSz="304804">
              <a:tabLst>
                <a:tab pos="152403" algn="l"/>
              </a:tabLst>
              <a:defRPr/>
            </a:pPr>
            <a:r>
              <a:rPr lang="en-US" altLang="ja-JP" sz="1200" dirty="0">
                <a:solidFill>
                  <a:srgbClr val="FF0000"/>
                </a:solidFill>
                <a:latin typeface="+mn-ea"/>
              </a:rPr>
              <a:t>LSTM</a:t>
            </a:r>
            <a:r>
              <a:rPr lang="ja-JP" altLang="en-US" sz="1200" dirty="0">
                <a:latin typeface="+mn-ea"/>
              </a:rPr>
              <a:t>と</a:t>
            </a:r>
            <a:r>
              <a:rPr lang="en-US" altLang="ja-JP" sz="1200" dirty="0">
                <a:solidFill>
                  <a:schemeClr val="accent5"/>
                </a:solidFill>
                <a:latin typeface="+mn-ea"/>
              </a:rPr>
              <a:t>AST</a:t>
            </a:r>
            <a:r>
              <a:rPr lang="ja-JP" altLang="en-US" sz="1200" dirty="0">
                <a:latin typeface="+mn-ea"/>
              </a:rPr>
              <a:t>の組み合わせや</a:t>
            </a:r>
            <a:r>
              <a:rPr lang="en-US" altLang="ja-JP" sz="1200" dirty="0">
                <a:solidFill>
                  <a:srgbClr val="FF0000"/>
                </a:solidFill>
                <a:latin typeface="+mn-ea"/>
              </a:rPr>
              <a:t>GCN</a:t>
            </a:r>
            <a:r>
              <a:rPr lang="ja-JP" altLang="en-US" sz="1200" dirty="0">
                <a:latin typeface="+mn-ea"/>
              </a:rPr>
              <a:t>と</a:t>
            </a:r>
            <a:r>
              <a:rPr lang="en-US" altLang="ja-JP" sz="1200" dirty="0">
                <a:solidFill>
                  <a:schemeClr val="accent5"/>
                </a:solidFill>
                <a:latin typeface="+mn-ea"/>
              </a:rPr>
              <a:t>AST</a:t>
            </a:r>
            <a:r>
              <a:rPr lang="ja-JP" altLang="en-US" sz="1200" dirty="0">
                <a:latin typeface="+mn-ea"/>
              </a:rPr>
              <a:t>の組み合わせも，比較的高い精度のソースコード分類を実現できる</a:t>
            </a:r>
            <a:endParaRPr lang="en-US" altLang="ja-JP" sz="1200" dirty="0">
              <a:latin typeface="+mn-ea"/>
            </a:endParaRP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667582"/>
              </p:ext>
            </p:extLst>
          </p:nvPr>
        </p:nvGraphicFramePr>
        <p:xfrm>
          <a:off x="2242718" y="2480342"/>
          <a:ext cx="4333311" cy="224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0051">
                  <a:extLst>
                    <a:ext uri="{9D8B030D-6E8A-4147-A177-3AD203B41FA5}">
                      <a16:colId xmlns:a16="http://schemas.microsoft.com/office/drawing/2014/main" val="3581415516"/>
                    </a:ext>
                  </a:extLst>
                </a:gridCol>
                <a:gridCol w="739267">
                  <a:extLst>
                    <a:ext uri="{9D8B030D-6E8A-4147-A177-3AD203B41FA5}">
                      <a16:colId xmlns:a16="http://schemas.microsoft.com/office/drawing/2014/main" val="4123864396"/>
                    </a:ext>
                  </a:extLst>
                </a:gridCol>
                <a:gridCol w="739267">
                  <a:extLst>
                    <a:ext uri="{9D8B030D-6E8A-4147-A177-3AD203B41FA5}">
                      <a16:colId xmlns:a16="http://schemas.microsoft.com/office/drawing/2014/main" val="1843175059"/>
                    </a:ext>
                  </a:extLst>
                </a:gridCol>
                <a:gridCol w="739267">
                  <a:extLst>
                    <a:ext uri="{9D8B030D-6E8A-4147-A177-3AD203B41FA5}">
                      <a16:colId xmlns:a16="http://schemas.microsoft.com/office/drawing/2014/main" val="1002874050"/>
                    </a:ext>
                  </a:extLst>
                </a:gridCol>
                <a:gridCol w="815459">
                  <a:extLst>
                    <a:ext uri="{9D8B030D-6E8A-4147-A177-3AD203B41FA5}">
                      <a16:colId xmlns:a16="http://schemas.microsoft.com/office/drawing/2014/main" val="15427353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ja-JP" altLang="en-US" sz="1500" dirty="0" smtClean="0"/>
                        <a:t>分類手法</a:t>
                      </a:r>
                      <a:endParaRPr kumimoji="1" lang="ja-JP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 smtClean="0"/>
                        <a:t>Top-1</a:t>
                      </a:r>
                      <a:endParaRPr kumimoji="1" lang="ja-JP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 smtClean="0"/>
                        <a:t>Top-3</a:t>
                      </a:r>
                      <a:endParaRPr kumimoji="1" lang="ja-JP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 smtClean="0"/>
                        <a:t>Top-5</a:t>
                      </a:r>
                      <a:endParaRPr kumimoji="1" lang="ja-JP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dirty="0" smtClean="0"/>
                        <a:t>Top-10</a:t>
                      </a:r>
                      <a:endParaRPr kumimoji="1" lang="ja-JP" alt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3232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500" dirty="0" err="1" smtClean="0">
                          <a:solidFill>
                            <a:srgbClr val="FF0000"/>
                          </a:solidFill>
                        </a:rPr>
                        <a:t>FNN</a:t>
                      </a:r>
                      <a:r>
                        <a:rPr kumimoji="1" lang="en-US" altLang="ja-JP" sz="1500" dirty="0" err="1" smtClean="0"/>
                        <a:t>+</a:t>
                      </a:r>
                      <a:r>
                        <a:rPr kumimoji="1" lang="en-US" altLang="ja-JP" sz="1500" dirty="0" err="1" smtClean="0">
                          <a:solidFill>
                            <a:schemeClr val="accent5"/>
                          </a:solidFill>
                        </a:rPr>
                        <a:t>Token</a:t>
                      </a:r>
                      <a:endParaRPr kumimoji="1" lang="ja-JP" altLang="en-US" sz="1500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dirty="0" smtClean="0"/>
                        <a:t>0.575</a:t>
                      </a:r>
                      <a:endParaRPr kumimoji="1" lang="ja-JP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dirty="0" smtClean="0"/>
                        <a:t>0.766</a:t>
                      </a:r>
                      <a:endParaRPr kumimoji="1" lang="ja-JP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dirty="0" smtClean="0"/>
                        <a:t>0.830</a:t>
                      </a:r>
                      <a:endParaRPr kumimoji="1" lang="ja-JP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dirty="0" smtClean="0"/>
                        <a:t>0.911</a:t>
                      </a:r>
                      <a:endParaRPr kumimoji="1" lang="ja-JP" alt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583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500" dirty="0" smtClean="0">
                          <a:solidFill>
                            <a:srgbClr val="FF0000"/>
                          </a:solidFill>
                        </a:rPr>
                        <a:t>FNN</a:t>
                      </a:r>
                      <a:r>
                        <a:rPr kumimoji="1" lang="en-US" altLang="ja-JP" sz="1500" dirty="0" smtClean="0"/>
                        <a:t>+</a:t>
                      </a:r>
                      <a:r>
                        <a:rPr kumimoji="1" lang="en-US" altLang="ja-JP" sz="1500" dirty="0" smtClean="0">
                          <a:solidFill>
                            <a:schemeClr val="accent5"/>
                          </a:solidFill>
                        </a:rPr>
                        <a:t>AST</a:t>
                      </a:r>
                      <a:endParaRPr kumimoji="1" lang="ja-JP" altLang="en-US" sz="1500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dirty="0" smtClean="0"/>
                        <a:t>0.644</a:t>
                      </a:r>
                      <a:endParaRPr kumimoji="1" lang="ja-JP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dirty="0" smtClean="0"/>
                        <a:t>0.803</a:t>
                      </a:r>
                      <a:endParaRPr kumimoji="1" lang="ja-JP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dirty="0" smtClean="0"/>
                        <a:t>0.853</a:t>
                      </a:r>
                      <a:endParaRPr kumimoji="1" lang="ja-JP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dirty="0" smtClean="0"/>
                        <a:t>0.922</a:t>
                      </a:r>
                      <a:endParaRPr kumimoji="1" lang="ja-JP" alt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610238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500" dirty="0" err="1" smtClean="0">
                          <a:solidFill>
                            <a:srgbClr val="FF0000"/>
                          </a:solidFill>
                        </a:rPr>
                        <a:t>LSTM</a:t>
                      </a:r>
                      <a:r>
                        <a:rPr kumimoji="1" lang="en-US" altLang="ja-JP" sz="1500" dirty="0" err="1" smtClean="0"/>
                        <a:t>+</a:t>
                      </a:r>
                      <a:r>
                        <a:rPr kumimoji="1" lang="en-US" altLang="ja-JP" sz="1500" dirty="0" err="1" smtClean="0">
                          <a:solidFill>
                            <a:schemeClr val="accent5"/>
                          </a:solidFill>
                        </a:rPr>
                        <a:t>Token</a:t>
                      </a:r>
                      <a:endParaRPr kumimoji="1" lang="ja-JP" altLang="en-US" sz="1500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b="1" u="sng" dirty="0" smtClean="0"/>
                        <a:t>0.943</a:t>
                      </a:r>
                      <a:endParaRPr kumimoji="1" lang="ja-JP" altLang="en-US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b="1" u="sng" dirty="0" smtClean="0"/>
                        <a:t>0.980</a:t>
                      </a:r>
                      <a:endParaRPr kumimoji="1" lang="ja-JP" altLang="en-US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b="1" u="sng" dirty="0" smtClean="0"/>
                        <a:t>0.985</a:t>
                      </a:r>
                      <a:endParaRPr kumimoji="1" lang="ja-JP" altLang="en-US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dirty="0" smtClean="0"/>
                        <a:t>0.991</a:t>
                      </a:r>
                      <a:endParaRPr kumimoji="1" lang="ja-JP" alt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57827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500" dirty="0" smtClean="0">
                          <a:solidFill>
                            <a:srgbClr val="FF0000"/>
                          </a:solidFill>
                        </a:rPr>
                        <a:t>LSTM</a:t>
                      </a:r>
                      <a:r>
                        <a:rPr kumimoji="1" lang="en-US" altLang="ja-JP" sz="1500" dirty="0" smtClean="0"/>
                        <a:t>+</a:t>
                      </a:r>
                      <a:r>
                        <a:rPr kumimoji="1" lang="en-US" altLang="ja-JP" sz="1500" dirty="0" smtClean="0">
                          <a:solidFill>
                            <a:schemeClr val="accent5"/>
                          </a:solidFill>
                        </a:rPr>
                        <a:t>AST</a:t>
                      </a:r>
                      <a:endParaRPr kumimoji="1" lang="ja-JP" altLang="en-US" sz="1500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dirty="0" smtClean="0"/>
                        <a:t>0.939</a:t>
                      </a:r>
                      <a:endParaRPr kumimoji="1" lang="ja-JP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dirty="0" smtClean="0"/>
                        <a:t>0.977</a:t>
                      </a:r>
                      <a:endParaRPr kumimoji="1" lang="ja-JP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dirty="0" smtClean="0"/>
                        <a:t>0.981</a:t>
                      </a:r>
                      <a:endParaRPr kumimoji="1" lang="ja-JP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dirty="0" smtClean="0"/>
                        <a:t>0.991</a:t>
                      </a:r>
                      <a:endParaRPr kumimoji="1" lang="ja-JP" alt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82022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500" dirty="0" err="1" smtClean="0">
                          <a:solidFill>
                            <a:srgbClr val="FF0000"/>
                          </a:solidFill>
                        </a:rPr>
                        <a:t>GCN</a:t>
                      </a:r>
                      <a:r>
                        <a:rPr kumimoji="1" lang="en-US" altLang="ja-JP" sz="1500" dirty="0" err="1" smtClean="0"/>
                        <a:t>+</a:t>
                      </a:r>
                      <a:r>
                        <a:rPr kumimoji="1" lang="en-US" altLang="ja-JP" sz="1500" dirty="0" err="1" smtClean="0">
                          <a:solidFill>
                            <a:schemeClr val="accent5"/>
                          </a:solidFill>
                        </a:rPr>
                        <a:t>Token</a:t>
                      </a:r>
                      <a:endParaRPr kumimoji="1" lang="ja-JP" altLang="en-US" sz="1500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dirty="0" smtClean="0"/>
                        <a:t>0.772</a:t>
                      </a:r>
                      <a:endParaRPr kumimoji="1" lang="ja-JP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dirty="0" smtClean="0"/>
                        <a:t>0.927</a:t>
                      </a:r>
                      <a:endParaRPr kumimoji="1" lang="ja-JP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dirty="0" smtClean="0"/>
                        <a:t>0.967</a:t>
                      </a:r>
                      <a:endParaRPr kumimoji="1" lang="ja-JP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dirty="0" smtClean="0"/>
                        <a:t>0.989</a:t>
                      </a:r>
                      <a:endParaRPr kumimoji="1" lang="ja-JP" alt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27890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500" dirty="0" smtClean="0">
                          <a:solidFill>
                            <a:srgbClr val="FF0000"/>
                          </a:solidFill>
                        </a:rPr>
                        <a:t>GCN</a:t>
                      </a:r>
                      <a:r>
                        <a:rPr kumimoji="1" lang="en-US" altLang="ja-JP" sz="1500" dirty="0" smtClean="0"/>
                        <a:t>+</a:t>
                      </a:r>
                      <a:r>
                        <a:rPr kumimoji="1" lang="en-US" altLang="ja-JP" sz="1500" dirty="0" smtClean="0">
                          <a:solidFill>
                            <a:schemeClr val="accent5"/>
                          </a:solidFill>
                        </a:rPr>
                        <a:t>AST</a:t>
                      </a:r>
                      <a:endParaRPr kumimoji="1" lang="ja-JP" altLang="en-US" sz="1500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dirty="0" smtClean="0"/>
                        <a:t>0.803</a:t>
                      </a:r>
                      <a:endParaRPr kumimoji="1" lang="ja-JP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dirty="0" smtClean="0"/>
                        <a:t>0.948</a:t>
                      </a:r>
                      <a:endParaRPr kumimoji="1" lang="ja-JP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dirty="0" smtClean="0"/>
                        <a:t>0.972</a:t>
                      </a:r>
                      <a:endParaRPr kumimoji="1" lang="ja-JP" alt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500" b="1" u="sng" dirty="0" smtClean="0"/>
                        <a:t>0.993</a:t>
                      </a:r>
                      <a:endParaRPr kumimoji="1" lang="ja-JP" altLang="en-US" sz="1500" b="1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648929"/>
                  </a:ext>
                </a:extLst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4703108" y="694280"/>
            <a:ext cx="1304716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1200" b="1" dirty="0"/>
              <a:t>評価</a:t>
            </a:r>
            <a:r>
              <a:rPr lang="ja-JP" altLang="en-US" sz="1200" b="1" dirty="0" smtClean="0"/>
              <a:t>尺度：</a:t>
            </a:r>
            <a:r>
              <a:rPr lang="en-US" altLang="ja-JP" sz="1200" b="1" dirty="0" smtClean="0"/>
              <a:t>Top-k</a:t>
            </a:r>
            <a:endParaRPr lang="ja-JP" altLang="en-US" sz="1200" b="1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733125" y="998644"/>
            <a:ext cx="4297088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defTabSz="304804">
              <a:tabLst>
                <a:tab pos="152403" algn="l"/>
              </a:tabLst>
              <a:defRPr/>
            </a:pPr>
            <a:r>
              <a:rPr lang="ja-JP" altLang="en-US" sz="1200" dirty="0" smtClean="0">
                <a:latin typeface="+mn-ea"/>
              </a:rPr>
              <a:t>メソッド</a:t>
            </a:r>
            <a:r>
              <a:rPr lang="ja-JP" altLang="en-US" sz="1200" dirty="0">
                <a:latin typeface="+mn-ea"/>
              </a:rPr>
              <a:t>に対して機能クラス毎の分類確率を計算し，</a:t>
            </a:r>
            <a:r>
              <a:rPr lang="en-US" altLang="ja-JP" sz="1200" dirty="0">
                <a:latin typeface="+mn-ea"/>
              </a:rPr>
              <a:t/>
            </a:r>
            <a:br>
              <a:rPr lang="en-US" altLang="ja-JP" sz="1200" dirty="0">
                <a:latin typeface="+mn-ea"/>
              </a:rPr>
            </a:br>
            <a:r>
              <a:rPr lang="ja-JP" altLang="en-US" sz="1200" dirty="0">
                <a:latin typeface="+mn-ea"/>
              </a:rPr>
              <a:t>その確率が高いクラス順にランキングにしたとき，</a:t>
            </a:r>
            <a:r>
              <a:rPr lang="en-US" altLang="ja-JP" sz="1200" dirty="0">
                <a:latin typeface="+mn-ea"/>
              </a:rPr>
              <a:t/>
            </a:r>
            <a:br>
              <a:rPr lang="en-US" altLang="ja-JP" sz="1200" dirty="0">
                <a:latin typeface="+mn-ea"/>
              </a:rPr>
            </a:br>
            <a:r>
              <a:rPr lang="ja-JP" altLang="en-US" sz="1200" dirty="0">
                <a:latin typeface="+mn-ea"/>
              </a:rPr>
              <a:t>正解クラスが</a:t>
            </a:r>
            <a:r>
              <a:rPr lang="en-US" altLang="ja-JP" sz="1200" dirty="0">
                <a:latin typeface="+mn-ea"/>
              </a:rPr>
              <a:t>k</a:t>
            </a:r>
            <a:r>
              <a:rPr lang="ja-JP" altLang="en-US" sz="1200" dirty="0">
                <a:latin typeface="+mn-ea"/>
              </a:rPr>
              <a:t>位以内に含まれる割合</a:t>
            </a:r>
            <a:endParaRPr lang="en-US" altLang="ja-JP" sz="1200" dirty="0">
              <a:latin typeface="+mn-ea"/>
            </a:endParaRPr>
          </a:p>
        </p:txBody>
      </p:sp>
      <p:sp>
        <p:nvSpPr>
          <p:cNvPr id="12" name="雲形吹き出し 11"/>
          <p:cNvSpPr/>
          <p:nvPr/>
        </p:nvSpPr>
        <p:spPr>
          <a:xfrm>
            <a:off x="123431" y="2125599"/>
            <a:ext cx="2029809" cy="1359699"/>
          </a:xfrm>
          <a:prstGeom prst="cloudCallout">
            <a:avLst>
              <a:gd name="adj1" fmla="val 39199"/>
              <a:gd name="adj2" fmla="val 6444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96115" y="2562746"/>
            <a:ext cx="1723549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200" dirty="0">
                <a:solidFill>
                  <a:srgbClr val="FF0000"/>
                </a:solidFill>
              </a:rPr>
              <a:t>LSTM</a:t>
            </a:r>
            <a:r>
              <a:rPr lang="ja-JP" altLang="en-US" sz="1200" dirty="0"/>
              <a:t>を用いた手法は</a:t>
            </a:r>
            <a:endParaRPr lang="en-US" altLang="ja-JP" sz="1200" dirty="0"/>
          </a:p>
          <a:p>
            <a:r>
              <a:rPr lang="ja-JP" altLang="en-US" sz="1200" dirty="0"/>
              <a:t>平均的に高い分類精度</a:t>
            </a:r>
          </a:p>
        </p:txBody>
      </p:sp>
      <p:sp>
        <p:nvSpPr>
          <p:cNvPr id="14" name="雲形吹き出し 13"/>
          <p:cNvSpPr/>
          <p:nvPr/>
        </p:nvSpPr>
        <p:spPr>
          <a:xfrm>
            <a:off x="6665508" y="2562746"/>
            <a:ext cx="2364706" cy="1550085"/>
          </a:xfrm>
          <a:prstGeom prst="cloudCallout">
            <a:avLst>
              <a:gd name="adj1" fmla="val -43264"/>
              <a:gd name="adj2" fmla="val 6665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8500728" y="3303197"/>
            <a:ext cx="434599" cy="243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709606" y="3072364"/>
            <a:ext cx="2456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>
                <a:solidFill>
                  <a:srgbClr val="FF0000"/>
                </a:solidFill>
              </a:rPr>
              <a:t>FNN</a:t>
            </a:r>
            <a:r>
              <a:rPr lang="en-US" altLang="ja-JP" sz="1200" dirty="0"/>
              <a:t>, </a:t>
            </a:r>
            <a:r>
              <a:rPr lang="en-US" altLang="ja-JP" sz="1200" dirty="0">
                <a:solidFill>
                  <a:srgbClr val="FF0000"/>
                </a:solidFill>
              </a:rPr>
              <a:t>GCN</a:t>
            </a:r>
            <a:r>
              <a:rPr lang="ja-JP" altLang="en-US" sz="1200" dirty="0"/>
              <a:t>は</a:t>
            </a:r>
            <a:r>
              <a:rPr lang="en-US" altLang="ja-JP" sz="1200" dirty="0">
                <a:solidFill>
                  <a:schemeClr val="accent5"/>
                </a:solidFill>
              </a:rPr>
              <a:t>AST</a:t>
            </a:r>
            <a:r>
              <a:rPr lang="ja-JP" altLang="en-US" sz="1200" dirty="0"/>
              <a:t>と相性が良い</a:t>
            </a:r>
            <a:endParaRPr lang="en-US" altLang="ja-JP" sz="1200" dirty="0"/>
          </a:p>
          <a:p>
            <a:r>
              <a:rPr lang="en-US" altLang="ja-JP" sz="1200" dirty="0">
                <a:solidFill>
                  <a:srgbClr val="FF0000"/>
                </a:solidFill>
              </a:rPr>
              <a:t>LSTM</a:t>
            </a:r>
            <a:r>
              <a:rPr lang="ja-JP" altLang="en-US" sz="1200" dirty="0"/>
              <a:t>は</a:t>
            </a:r>
            <a:r>
              <a:rPr lang="ja-JP" altLang="en-US" sz="1200" dirty="0">
                <a:solidFill>
                  <a:schemeClr val="accent5"/>
                </a:solidFill>
              </a:rPr>
              <a:t>トークン列</a:t>
            </a:r>
            <a:r>
              <a:rPr lang="ja-JP" altLang="en-US" sz="1200" dirty="0"/>
              <a:t>と相性が良い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1" y="0"/>
            <a:ext cx="9144000" cy="459489"/>
          </a:xfrm>
          <a:prstGeom prst="rect">
            <a:avLst/>
          </a:prstGeom>
          <a:solidFill>
            <a:srgbClr val="3F5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956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" y="-135888"/>
            <a:ext cx="7298336" cy="618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149"/>
              </a:lnSpc>
            </a:pPr>
            <a:r>
              <a:rPr lang="ja-JP" altLang="en-US" spc="-47" dirty="0" smtClean="0">
                <a:solidFill>
                  <a:schemeClr val="bg1"/>
                </a:solidFill>
                <a:latin typeface="Arial" panose="020B0604020202020204" pitchFamily="34" charset="0"/>
                <a:ea typeface="Noto Sans CJK JP Regular" panose="020B0500000000000000" pitchFamily="34" charset="-128"/>
                <a:cs typeface="Arial" panose="020B0604020202020204" pitchFamily="34" charset="0"/>
              </a:rPr>
              <a:t>（</a:t>
            </a:r>
            <a:r>
              <a:rPr lang="en-US" altLang="ja-JP" spc="-47" dirty="0" smtClean="0">
                <a:solidFill>
                  <a:schemeClr val="bg1"/>
                </a:solidFill>
                <a:latin typeface="Arial" panose="020B0604020202020204" pitchFamily="34" charset="0"/>
                <a:ea typeface="Noto Sans CJK JP Regular" panose="020B0500000000000000" pitchFamily="34" charset="-128"/>
                <a:cs typeface="Arial" panose="020B0604020202020204" pitchFamily="34" charset="0"/>
              </a:rPr>
              <a:t>P05</a:t>
            </a:r>
            <a:r>
              <a:rPr lang="ja-JP" altLang="en-US" spc="-47" dirty="0" smtClean="0">
                <a:solidFill>
                  <a:schemeClr val="bg1"/>
                </a:solidFill>
                <a:latin typeface="Arial" panose="020B0604020202020204" pitchFamily="34" charset="0"/>
                <a:ea typeface="Noto Sans CJK JP Regular" panose="020B0500000000000000" pitchFamily="34" charset="-128"/>
                <a:cs typeface="Arial" panose="020B0604020202020204" pitchFamily="34" charset="0"/>
              </a:rPr>
              <a:t>）</a:t>
            </a:r>
            <a:r>
              <a:rPr lang="ja-JP" altLang="en-US" spc="-47" dirty="0" smtClean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深層</a:t>
            </a:r>
            <a:r>
              <a:rPr lang="ja-JP" altLang="en-US" spc="-47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学習を用いたソースコード分類手法</a:t>
            </a:r>
            <a:r>
              <a:rPr lang="ja-JP" altLang="en-US" spc="-47" dirty="0" smtClean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の比較</a:t>
            </a:r>
            <a:r>
              <a:rPr lang="ja-JP" altLang="en-US" spc="-47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調査</a:t>
            </a:r>
            <a:endParaRPr lang="en-US" altLang="ja-JP" spc="-47" dirty="0">
              <a:solidFill>
                <a:schemeClr val="bg1"/>
              </a:solidFill>
              <a:latin typeface="Noto Sans CJK JP Regular" panose="020B0500000000000000" pitchFamily="34" charset="-128"/>
              <a:ea typeface="Noto Sans CJK JP Regular" panose="020B0500000000000000" pitchFamily="34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BBF3-02D7-4B1B-93B0-6AF40CD41FB7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5056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1BBF3-02D7-4B1B-93B0-6AF40CD41FB7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37802" y="3928289"/>
            <a:ext cx="83422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ea typeface="Noto Sans CJK JP Regular" panose="020B0500000000000000" pitchFamily="34" charset="-128"/>
              </a:rPr>
              <a:t>[1] V. </a:t>
            </a:r>
            <a:r>
              <a:rPr lang="en-US" altLang="ja-JP" sz="1100" dirty="0" smtClean="0">
                <a:ea typeface="Noto Sans CJK JP Regular" panose="020B0500000000000000" pitchFamily="34" charset="-128"/>
              </a:rPr>
              <a:t>Saini et al., </a:t>
            </a:r>
            <a:r>
              <a:rPr lang="en-US" altLang="ja-JP" sz="1100" dirty="0">
                <a:ea typeface="Noto Sans CJK JP Regular" panose="020B0500000000000000" pitchFamily="34" charset="-128"/>
              </a:rPr>
              <a:t>“Oreo: Detection of clones in the twilight zone”, Proc. ESEC/FSE </a:t>
            </a:r>
            <a:r>
              <a:rPr lang="en-US" altLang="ja-JP" sz="1100" dirty="0" smtClean="0">
                <a:ea typeface="Noto Sans CJK JP Regular" panose="020B0500000000000000" pitchFamily="34" charset="-128"/>
              </a:rPr>
              <a:t>2018.</a:t>
            </a:r>
          </a:p>
          <a:p>
            <a:r>
              <a:rPr lang="en-US" altLang="ja-JP" sz="1100" dirty="0" smtClean="0">
                <a:ea typeface="Noto Sans CJK JP Regular" panose="020B0500000000000000" pitchFamily="34" charset="-128"/>
              </a:rPr>
              <a:t>[2] </a:t>
            </a:r>
            <a:r>
              <a:rPr lang="ja-JP" altLang="en-US" sz="1100" dirty="0" smtClean="0">
                <a:ea typeface="Noto Sans CJK JP Regular" panose="020B0500000000000000" pitchFamily="34" charset="-128"/>
              </a:rPr>
              <a:t>藤原ら</a:t>
            </a:r>
            <a:r>
              <a:rPr lang="en-US" altLang="ja-JP" sz="1100" dirty="0" smtClean="0">
                <a:ea typeface="Noto Sans CJK JP Regular" panose="020B0500000000000000" pitchFamily="34" charset="-128"/>
              </a:rPr>
              <a:t>, </a:t>
            </a:r>
            <a:r>
              <a:rPr lang="zh-TW" altLang="en-US" sz="1100" dirty="0" smtClean="0">
                <a:ea typeface="Noto Sans CJK JP Regular" panose="020B0500000000000000" pitchFamily="34" charset="-128"/>
              </a:rPr>
              <a:t> </a:t>
            </a:r>
            <a:r>
              <a:rPr lang="en-US" altLang="zh-TW" sz="1100" dirty="0">
                <a:ea typeface="Noto Sans CJK JP Regular" panose="020B0500000000000000" pitchFamily="34" charset="-128"/>
              </a:rPr>
              <a:t>“</a:t>
            </a:r>
            <a:r>
              <a:rPr lang="ja-JP" altLang="en-US" sz="1100" dirty="0">
                <a:ea typeface="Noto Sans CJK JP Regular" panose="020B0500000000000000" pitchFamily="34" charset="-128"/>
              </a:rPr>
              <a:t>順伝播型ニューラルネットワークを用いた類似コードブロック検索の試み</a:t>
            </a:r>
            <a:r>
              <a:rPr lang="en-US" altLang="zh-TW" sz="1100" dirty="0" smtClean="0">
                <a:ea typeface="Noto Sans CJK JP Regular" panose="020B0500000000000000" pitchFamily="34" charset="-128"/>
              </a:rPr>
              <a:t>”,</a:t>
            </a:r>
            <a:r>
              <a:rPr lang="en-US" altLang="ja-JP" sz="1100" dirty="0" smtClean="0">
                <a:ea typeface="Noto Sans CJK JP Regular" panose="020B0500000000000000" pitchFamily="34" charset="-128"/>
              </a:rPr>
              <a:t>SES2018.</a:t>
            </a:r>
            <a:endParaRPr lang="en-US" altLang="ja-JP" sz="1100" dirty="0">
              <a:ea typeface="Noto Sans CJK JP Regular" panose="020B0500000000000000" pitchFamily="34" charset="-128"/>
            </a:endParaRPr>
          </a:p>
          <a:p>
            <a:r>
              <a:rPr lang="en-US" altLang="zh-TW" sz="1100" dirty="0" smtClean="0">
                <a:ea typeface="Noto Sans CJK JP Regular" panose="020B0500000000000000" pitchFamily="34" charset="-128"/>
              </a:rPr>
              <a:t>[3] </a:t>
            </a:r>
            <a:r>
              <a:rPr lang="en-US" altLang="zh-TW" sz="1100" dirty="0">
                <a:ea typeface="Noto Sans CJK JP Regular" panose="020B0500000000000000" pitchFamily="34" charset="-128"/>
              </a:rPr>
              <a:t>J. </a:t>
            </a:r>
            <a:r>
              <a:rPr lang="en-US" altLang="zh-TW" sz="1100" dirty="0" smtClean="0">
                <a:ea typeface="Noto Sans CJK JP Regular" panose="020B0500000000000000" pitchFamily="34" charset="-128"/>
              </a:rPr>
              <a:t>Zhang et al., </a:t>
            </a:r>
            <a:r>
              <a:rPr lang="en-US" altLang="zh-TW" sz="1100" dirty="0">
                <a:ea typeface="Noto Sans CJK JP Regular" panose="020B0500000000000000" pitchFamily="34" charset="-128"/>
              </a:rPr>
              <a:t>“A Novel Neural Source Code Representation based on </a:t>
            </a:r>
            <a:r>
              <a:rPr lang="en-US" altLang="zh-TW" sz="1100" dirty="0" err="1">
                <a:ea typeface="Noto Sans CJK JP Regular" panose="020B0500000000000000" pitchFamily="34" charset="-128"/>
              </a:rPr>
              <a:t>Abstrace</a:t>
            </a:r>
            <a:r>
              <a:rPr lang="en-US" altLang="zh-TW" sz="1100" dirty="0">
                <a:ea typeface="Noto Sans CJK JP Regular" panose="020B0500000000000000" pitchFamily="34" charset="-128"/>
              </a:rPr>
              <a:t> Syntax Tree”, Proc. ICSE </a:t>
            </a:r>
            <a:r>
              <a:rPr lang="en-US" altLang="zh-TW" sz="1100" dirty="0" smtClean="0">
                <a:ea typeface="Noto Sans CJK JP Regular" panose="020B0500000000000000" pitchFamily="34" charset="-128"/>
              </a:rPr>
              <a:t>2019.</a:t>
            </a:r>
            <a:endParaRPr lang="en-US" altLang="zh-TW" sz="1100" dirty="0">
              <a:ea typeface="Noto Sans CJK JP Regular" panose="020B0500000000000000" pitchFamily="34" charset="-128"/>
            </a:endParaRPr>
          </a:p>
          <a:p>
            <a:r>
              <a:rPr lang="en-US" altLang="ja-JP" sz="1100" dirty="0" smtClean="0">
                <a:ea typeface="Noto Sans CJK JP Regular" panose="020B0500000000000000" pitchFamily="34" charset="-128"/>
              </a:rPr>
              <a:t>[</a:t>
            </a:r>
            <a:r>
              <a:rPr lang="en-US" altLang="ja-JP" sz="1100" dirty="0">
                <a:ea typeface="Noto Sans CJK JP Regular" panose="020B0500000000000000" pitchFamily="34" charset="-128"/>
              </a:rPr>
              <a:t>4</a:t>
            </a:r>
            <a:r>
              <a:rPr lang="en-US" altLang="ja-JP" sz="1100" dirty="0" smtClean="0">
                <a:ea typeface="Noto Sans CJK JP Regular" panose="020B0500000000000000" pitchFamily="34" charset="-128"/>
              </a:rPr>
              <a:t>] </a:t>
            </a:r>
            <a:r>
              <a:rPr lang="en-US" altLang="ja-JP" sz="1100" dirty="0">
                <a:ea typeface="Noto Sans CJK JP Regular" panose="020B0500000000000000" pitchFamily="34" charset="-128"/>
              </a:rPr>
              <a:t>M. </a:t>
            </a:r>
            <a:r>
              <a:rPr lang="en-US" altLang="ja-JP" sz="1100" dirty="0" smtClean="0">
                <a:ea typeface="Noto Sans CJK JP Regular" panose="020B0500000000000000" pitchFamily="34" charset="-128"/>
              </a:rPr>
              <a:t>White et al., </a:t>
            </a:r>
            <a:r>
              <a:rPr lang="en-US" altLang="ja-JP" sz="1100" dirty="0">
                <a:ea typeface="Noto Sans CJK JP Regular" panose="020B0500000000000000" pitchFamily="34" charset="-128"/>
              </a:rPr>
              <a:t>“Deep learning code fragments for code clone detection”, Proc. ASE </a:t>
            </a:r>
            <a:r>
              <a:rPr lang="en-US" altLang="ja-JP" sz="1100" dirty="0" smtClean="0">
                <a:ea typeface="Noto Sans CJK JP Regular" panose="020B0500000000000000" pitchFamily="34" charset="-128"/>
              </a:rPr>
              <a:t>2016.</a:t>
            </a:r>
            <a:endParaRPr lang="en-US" altLang="ja-JP" sz="1100" dirty="0">
              <a:ea typeface="Noto Sans CJK JP Regular" panose="020B0500000000000000" pitchFamily="34" charset="-128"/>
            </a:endParaRPr>
          </a:p>
          <a:p>
            <a:r>
              <a:rPr lang="en-US" altLang="ja-JP" sz="1100" dirty="0" smtClean="0">
                <a:ea typeface="Noto Sans CJK JP Regular" panose="020B0500000000000000" pitchFamily="34" charset="-128"/>
              </a:rPr>
              <a:t>[5] </a:t>
            </a:r>
            <a:r>
              <a:rPr lang="en-US" altLang="ja-JP" sz="1100" dirty="0">
                <a:ea typeface="Noto Sans CJK JP Regular" panose="020B0500000000000000" pitchFamily="34" charset="-128"/>
              </a:rPr>
              <a:t>W. </a:t>
            </a:r>
            <a:r>
              <a:rPr lang="en-US" altLang="ja-JP" sz="1100" dirty="0" smtClean="0">
                <a:ea typeface="Noto Sans CJK JP Regular" panose="020B0500000000000000" pitchFamily="34" charset="-128"/>
              </a:rPr>
              <a:t>Hua et al., </a:t>
            </a:r>
            <a:r>
              <a:rPr lang="en-US" altLang="ja-JP" sz="1100" dirty="0">
                <a:ea typeface="Noto Sans CJK JP Regular" panose="020B0500000000000000" pitchFamily="34" charset="-128"/>
              </a:rPr>
              <a:t>“FCCA: Hybrid Code Representation for Functional Clone Detection Using Attention Networks”, IEEE Trans. </a:t>
            </a:r>
            <a:r>
              <a:rPr lang="en-US" altLang="ja-JP" sz="1100" dirty="0" smtClean="0">
                <a:ea typeface="Noto Sans CJK JP Regular" panose="020B0500000000000000" pitchFamily="34" charset="-128"/>
              </a:rPr>
              <a:t>Rel. </a:t>
            </a:r>
            <a:r>
              <a:rPr lang="en-US" altLang="ja-JP" sz="1100" dirty="0">
                <a:ea typeface="Noto Sans CJK JP Regular" panose="020B0500000000000000" pitchFamily="34" charset="-128"/>
              </a:rPr>
              <a:t>pp.1-15, </a:t>
            </a:r>
            <a:r>
              <a:rPr lang="en-US" altLang="ja-JP" sz="1100" dirty="0" smtClean="0">
                <a:ea typeface="Noto Sans CJK JP Regular" panose="020B0500000000000000" pitchFamily="34" charset="-128"/>
              </a:rPr>
              <a:t>2020.</a:t>
            </a:r>
            <a:endParaRPr lang="en-US" altLang="ja-JP" sz="1100" dirty="0">
              <a:ea typeface="Noto Sans CJK JP Regular" panose="020B0500000000000000" pitchFamily="34" charset="-128"/>
            </a:endParaRPr>
          </a:p>
          <a:p>
            <a:r>
              <a:rPr lang="en-US" altLang="ja-JP" sz="1100" dirty="0" smtClean="0">
                <a:ea typeface="Noto Sans CJK JP Regular" panose="020B0500000000000000" pitchFamily="34" charset="-128"/>
              </a:rPr>
              <a:t>[6] </a:t>
            </a:r>
            <a:r>
              <a:rPr lang="en-US" altLang="ja-JP" sz="1100" dirty="0">
                <a:ea typeface="Noto Sans CJK JP Regular" panose="020B0500000000000000" pitchFamily="34" charset="-128"/>
              </a:rPr>
              <a:t>J. </a:t>
            </a:r>
            <a:r>
              <a:rPr lang="en-US" altLang="ja-JP" sz="1100" dirty="0" err="1" smtClean="0">
                <a:ea typeface="Noto Sans CJK JP Regular" panose="020B0500000000000000" pitchFamily="34" charset="-128"/>
              </a:rPr>
              <a:t>Svajlenko</a:t>
            </a:r>
            <a:r>
              <a:rPr lang="en-US" altLang="ja-JP" sz="1100" dirty="0" smtClean="0">
                <a:ea typeface="Noto Sans CJK JP Regular" panose="020B0500000000000000" pitchFamily="34" charset="-128"/>
              </a:rPr>
              <a:t> et al., </a:t>
            </a:r>
            <a:r>
              <a:rPr lang="en-US" altLang="ja-JP" sz="1100" dirty="0">
                <a:ea typeface="Noto Sans CJK JP Regular" panose="020B0500000000000000" pitchFamily="34" charset="-128"/>
              </a:rPr>
              <a:t>“Towards a big data curated benchmark of inter-project code clones”, Proc. ICSME </a:t>
            </a:r>
            <a:r>
              <a:rPr lang="en-US" altLang="ja-JP" sz="1100" dirty="0" smtClean="0">
                <a:ea typeface="Noto Sans CJK JP Regular" panose="020B0500000000000000" pitchFamily="34" charset="-128"/>
              </a:rPr>
              <a:t>2014.</a:t>
            </a:r>
            <a:endParaRPr lang="en-US" altLang="ja-JP" sz="1100" dirty="0"/>
          </a:p>
        </p:txBody>
      </p:sp>
      <p:sp>
        <p:nvSpPr>
          <p:cNvPr id="6" name="正方形/長方形 5"/>
          <p:cNvSpPr/>
          <p:nvPr/>
        </p:nvSpPr>
        <p:spPr>
          <a:xfrm>
            <a:off x="237802" y="3030480"/>
            <a:ext cx="531304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100" dirty="0"/>
              <a:t>本研究は </a:t>
            </a:r>
            <a:r>
              <a:rPr lang="en-US" altLang="ja-JP" sz="1100" dirty="0"/>
              <a:t>JSPS </a:t>
            </a:r>
            <a:r>
              <a:rPr lang="ja-JP" altLang="en-US" sz="1100" dirty="0"/>
              <a:t>科研費 </a:t>
            </a:r>
            <a:r>
              <a:rPr lang="en-US" altLang="ja-JP" sz="1100" dirty="0"/>
              <a:t>18H04094, JP19K20240, JP20K11745 </a:t>
            </a:r>
            <a:r>
              <a:rPr lang="ja-JP" altLang="en-US" sz="1100" dirty="0"/>
              <a:t>の助成を受けたものです。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" y="0"/>
            <a:ext cx="9144000" cy="459489"/>
          </a:xfrm>
          <a:prstGeom prst="rect">
            <a:avLst/>
          </a:prstGeom>
          <a:solidFill>
            <a:srgbClr val="3F5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956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" y="-135888"/>
            <a:ext cx="7298336" cy="618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149"/>
              </a:lnSpc>
            </a:pPr>
            <a:r>
              <a:rPr lang="ja-JP" altLang="en-US" spc="-47" dirty="0" smtClean="0">
                <a:solidFill>
                  <a:schemeClr val="bg1"/>
                </a:solidFill>
                <a:latin typeface="Arial" panose="020B0604020202020204" pitchFamily="34" charset="0"/>
                <a:ea typeface="Noto Sans CJK JP Regular" panose="020B0500000000000000" pitchFamily="34" charset="-128"/>
                <a:cs typeface="Arial" panose="020B0604020202020204" pitchFamily="34" charset="0"/>
              </a:rPr>
              <a:t>（</a:t>
            </a:r>
            <a:r>
              <a:rPr lang="en-US" altLang="ja-JP" spc="-47" dirty="0" smtClean="0">
                <a:solidFill>
                  <a:schemeClr val="bg1"/>
                </a:solidFill>
                <a:latin typeface="Arial" panose="020B0604020202020204" pitchFamily="34" charset="0"/>
                <a:ea typeface="Noto Sans CJK JP Regular" panose="020B0500000000000000" pitchFamily="34" charset="-128"/>
                <a:cs typeface="Arial" panose="020B0604020202020204" pitchFamily="34" charset="0"/>
              </a:rPr>
              <a:t>P05</a:t>
            </a:r>
            <a:r>
              <a:rPr lang="ja-JP" altLang="en-US" spc="-47" dirty="0" smtClean="0">
                <a:solidFill>
                  <a:schemeClr val="bg1"/>
                </a:solidFill>
                <a:latin typeface="Arial" panose="020B0604020202020204" pitchFamily="34" charset="0"/>
                <a:ea typeface="Noto Sans CJK JP Regular" panose="020B0500000000000000" pitchFamily="34" charset="-128"/>
                <a:cs typeface="Arial" panose="020B0604020202020204" pitchFamily="34" charset="0"/>
              </a:rPr>
              <a:t>）</a:t>
            </a:r>
            <a:r>
              <a:rPr lang="ja-JP" altLang="en-US" spc="-47" dirty="0" smtClean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深層</a:t>
            </a:r>
            <a:r>
              <a:rPr lang="ja-JP" altLang="en-US" spc="-47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学習を用いたソースコード分類手法</a:t>
            </a:r>
            <a:r>
              <a:rPr lang="ja-JP" altLang="en-US" spc="-47" dirty="0" smtClean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の比較</a:t>
            </a:r>
            <a:r>
              <a:rPr lang="ja-JP" altLang="en-US" spc="-47" dirty="0">
                <a:solidFill>
                  <a:schemeClr val="bg1"/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調査</a:t>
            </a:r>
            <a:endParaRPr lang="en-US" altLang="ja-JP" spc="-47" dirty="0">
              <a:solidFill>
                <a:schemeClr val="bg1"/>
              </a:solidFill>
              <a:latin typeface="Noto Sans CJK JP Regular" panose="020B0500000000000000" pitchFamily="34" charset="-128"/>
              <a:ea typeface="Noto Sans CJK JP Regular" panose="020B0500000000000000" pitchFamily="34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37802" y="3601208"/>
            <a:ext cx="800219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1200" b="1" dirty="0" smtClean="0"/>
              <a:t>参考文献</a:t>
            </a:r>
            <a:endParaRPr lang="ja-JP" altLang="en-US" sz="1200" b="1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47962" y="2714823"/>
            <a:ext cx="492443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1200" b="1" dirty="0" smtClean="0"/>
              <a:t>謝辞</a:t>
            </a:r>
            <a:endParaRPr lang="ja-JP" altLang="en-US" sz="1200" b="1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28937" y="950603"/>
            <a:ext cx="870638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400" dirty="0" smtClean="0"/>
              <a:t>他に比較対象として適当な</a:t>
            </a:r>
            <a:r>
              <a:rPr kumimoji="1" lang="ja-JP" altLang="en-US" sz="1400" dirty="0" smtClean="0">
                <a:solidFill>
                  <a:srgbClr val="FF0000"/>
                </a:solidFill>
              </a:rPr>
              <a:t>ニューラルネットワーク</a:t>
            </a:r>
            <a:r>
              <a:rPr kumimoji="1" lang="ja-JP" altLang="en-US" sz="1400" dirty="0" smtClean="0"/>
              <a:t>や</a:t>
            </a:r>
            <a:r>
              <a:rPr kumimoji="1" lang="ja-JP" altLang="en-US" sz="1400" dirty="0" smtClean="0">
                <a:solidFill>
                  <a:schemeClr val="accent5"/>
                </a:solidFill>
              </a:rPr>
              <a:t>ソースコード表現</a:t>
            </a:r>
            <a:r>
              <a:rPr kumimoji="1" lang="ja-JP" altLang="en-US" sz="1400" dirty="0" smtClean="0"/>
              <a:t>があれば比較を行いたい</a:t>
            </a:r>
            <a:endParaRPr kumimoji="1" lang="en-US" altLang="ja-JP" sz="1400" dirty="0" smtClean="0"/>
          </a:p>
          <a:p>
            <a:pPr marL="628650" lvl="1" indent="-17145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ja-JP" altLang="en-US" sz="1200" dirty="0" smtClean="0"/>
              <a:t>他にソースコード分類に適用できそうな</a:t>
            </a:r>
            <a:r>
              <a:rPr lang="ja-JP" altLang="en-US" sz="1200" dirty="0" smtClean="0">
                <a:solidFill>
                  <a:srgbClr val="FF0000"/>
                </a:solidFill>
              </a:rPr>
              <a:t>ニューラルネットワーク</a:t>
            </a:r>
            <a:r>
              <a:rPr lang="ja-JP" altLang="en-US" sz="1200" dirty="0" smtClean="0"/>
              <a:t>があるか</a:t>
            </a:r>
            <a:endParaRPr lang="en-US" altLang="ja-JP" sz="1200" dirty="0" smtClean="0"/>
          </a:p>
          <a:p>
            <a:pPr marL="628650" lvl="1" indent="-17145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ja-JP" altLang="en-US" sz="1200" dirty="0" smtClean="0"/>
              <a:t>生成にコンパイル不要な</a:t>
            </a:r>
            <a:r>
              <a:rPr lang="ja-JP" altLang="en-US" sz="1200" dirty="0" smtClean="0">
                <a:solidFill>
                  <a:schemeClr val="accent5"/>
                </a:solidFill>
              </a:rPr>
              <a:t>ソースコード表現</a:t>
            </a:r>
            <a:r>
              <a:rPr lang="ja-JP" altLang="en-US" sz="1200" dirty="0" smtClean="0"/>
              <a:t>があるか（</a:t>
            </a:r>
            <a:r>
              <a:rPr lang="en-US" altLang="ja-JP" sz="1200" dirty="0" err="1" smtClean="0"/>
              <a:t>BigCloneBench</a:t>
            </a:r>
            <a:r>
              <a:rPr lang="ja-JP" altLang="en-US" sz="1200" dirty="0" smtClean="0"/>
              <a:t>のメソッドのコンパイルが難しいため）</a:t>
            </a:r>
            <a:endParaRPr lang="en-US" altLang="ja-JP" sz="1200" dirty="0" smtClean="0"/>
          </a:p>
          <a:p>
            <a:pPr marL="628650" lvl="1" indent="-171450"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kumimoji="1" lang="en-US" altLang="ja-JP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400" dirty="0" smtClean="0"/>
              <a:t>他のデータセットを用いて本調査結果と同様の傾向があるか調べたい</a:t>
            </a:r>
            <a:endParaRPr lang="en-US" altLang="ja-JP" sz="1400" dirty="0"/>
          </a:p>
          <a:p>
            <a:pPr marL="628650" lvl="1" indent="-17145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ja-JP" sz="1200" dirty="0" err="1" smtClean="0">
                <a:solidFill>
                  <a:srgbClr val="FF0000"/>
                </a:solidFill>
              </a:rPr>
              <a:t>LSTM</a:t>
            </a:r>
            <a:r>
              <a:rPr lang="en-US" altLang="ja-JP" sz="1200" dirty="0" err="1" smtClean="0"/>
              <a:t>+</a:t>
            </a:r>
            <a:r>
              <a:rPr lang="en-US" altLang="ja-JP" sz="1200" dirty="0" err="1" smtClean="0">
                <a:solidFill>
                  <a:schemeClr val="accent5"/>
                </a:solidFill>
              </a:rPr>
              <a:t>Token</a:t>
            </a:r>
            <a:r>
              <a:rPr lang="ja-JP" altLang="en-US" sz="1200" dirty="0" smtClean="0"/>
              <a:t>が</a:t>
            </a:r>
            <a:r>
              <a:rPr lang="en-US" altLang="ja-JP" sz="1200" dirty="0" err="1" smtClean="0"/>
              <a:t>BigCloneBench</a:t>
            </a:r>
            <a:r>
              <a:rPr lang="ja-JP" altLang="en-US" sz="1200" dirty="0" err="1" smtClean="0"/>
              <a:t>に適</a:t>
            </a:r>
            <a:r>
              <a:rPr lang="ja-JP" altLang="en-US" sz="1200" dirty="0" smtClean="0"/>
              <a:t>合しているだけの可能性があるため</a:t>
            </a:r>
            <a:endParaRPr lang="en-US" altLang="ja-JP" sz="1200" dirty="0" smtClean="0"/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ja-JP" altLang="en-US" sz="1200" u="sng" dirty="0" smtClean="0"/>
              <a:t>コンパイル可能なデータセット</a:t>
            </a:r>
            <a:r>
              <a:rPr lang="ja-JP" altLang="en-US" sz="1200" dirty="0" smtClean="0"/>
              <a:t>を用意できれば，コンパイルが必要な</a:t>
            </a:r>
            <a:r>
              <a:rPr lang="ja-JP" altLang="en-US" sz="1200" dirty="0" smtClean="0">
                <a:solidFill>
                  <a:schemeClr val="accent5"/>
                </a:solidFill>
              </a:rPr>
              <a:t>ソースコード表現</a:t>
            </a:r>
            <a:r>
              <a:rPr lang="ja-JP" altLang="en-US" sz="1200" dirty="0" smtClean="0"/>
              <a:t>について調査できる</a:t>
            </a:r>
            <a:endParaRPr kumimoji="1" lang="ja-JP" altLang="en-US" sz="1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28939" y="640522"/>
            <a:ext cx="954107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1200" b="1" dirty="0"/>
              <a:t>今後</a:t>
            </a:r>
            <a:r>
              <a:rPr lang="ja-JP" altLang="en-US" sz="1200" b="1" dirty="0" smtClean="0"/>
              <a:t>の</a:t>
            </a:r>
            <a:r>
              <a:rPr lang="ja-JP" altLang="en-US" sz="1200" b="1" dirty="0"/>
              <a:t>課題</a:t>
            </a:r>
          </a:p>
        </p:txBody>
      </p:sp>
    </p:spTree>
    <p:extLst>
      <p:ext uri="{BB962C8B-B14F-4D97-AF65-F5344CB8AC3E}">
        <p14:creationId xmlns:p14="http://schemas.microsoft.com/office/powerpoint/2010/main" val="50566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261</TotalTime>
  <Words>791</Words>
  <Application>Microsoft Office PowerPoint</Application>
  <PresentationFormat>画面に合わせる (4:3)</PresentationFormat>
  <Paragraphs>102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Noto Sans CJK JP Regular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y-fujiwr</dc:creator>
  <cp:lastModifiedBy>HP</cp:lastModifiedBy>
  <cp:revision>32</cp:revision>
  <dcterms:created xsi:type="dcterms:W3CDTF">2020-11-09T04:10:41Z</dcterms:created>
  <dcterms:modified xsi:type="dcterms:W3CDTF">2020-11-19T05:08:43Z</dcterms:modified>
</cp:coreProperties>
</file>