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2.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omments/comment4.xml" ContentType="application/vnd.openxmlformats-officedocument.presentationml.comments+xml"/>
  <Override PartName="/ppt/notesSlides/notesSlide1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comment5.xml" ContentType="application/vnd.openxmlformats-officedocument.presentationml.comments+xml"/>
  <Override PartName="/ppt/notesSlides/notesSlide2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32"/>
  </p:notesMasterIdLst>
  <p:sldIdLst>
    <p:sldId id="256" r:id="rId2"/>
    <p:sldId id="261" r:id="rId3"/>
    <p:sldId id="259" r:id="rId4"/>
    <p:sldId id="258" r:id="rId5"/>
    <p:sldId id="257" r:id="rId6"/>
    <p:sldId id="359" r:id="rId7"/>
    <p:sldId id="264" r:id="rId8"/>
    <p:sldId id="350" r:id="rId9"/>
    <p:sldId id="260" r:id="rId10"/>
    <p:sldId id="262" r:id="rId11"/>
    <p:sldId id="268" r:id="rId12"/>
    <p:sldId id="349" r:id="rId13"/>
    <p:sldId id="285" r:id="rId14"/>
    <p:sldId id="357" r:id="rId15"/>
    <p:sldId id="355" r:id="rId16"/>
    <p:sldId id="269" r:id="rId17"/>
    <p:sldId id="270" r:id="rId18"/>
    <p:sldId id="352" r:id="rId19"/>
    <p:sldId id="281" r:id="rId20"/>
    <p:sldId id="272" r:id="rId21"/>
    <p:sldId id="277" r:id="rId22"/>
    <p:sldId id="267" r:id="rId23"/>
    <p:sldId id="280" r:id="rId24"/>
    <p:sldId id="273" r:id="rId25"/>
    <p:sldId id="278" r:id="rId26"/>
    <p:sldId id="276" r:id="rId27"/>
    <p:sldId id="274" r:id="rId28"/>
    <p:sldId id="360" r:id="rId29"/>
    <p:sldId id="286" r:id="rId30"/>
    <p:sldId id="282" r:id="rId31"/>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田邉　傑士" initials="田邉　傑士" lastIdx="11" clrIdx="0">
    <p:extLst>
      <p:ext uri="{19B8F6BF-5375-455C-9EA6-DF929625EA0E}">
        <p15:presenceInfo xmlns:p15="http://schemas.microsoft.com/office/powerpoint/2012/main" userId="S::u418286e@ecs.osaka-u.ac.jp::a95da6e6-7013-467d-b07c-c21159705e71" providerId="AD"/>
      </p:ext>
    </p:extLst>
  </p:cmAuthor>
  <p:cmAuthor id="2" name="田邉　傑士" initials="田邉　傑士 [2]" lastIdx="2" clrIdx="1">
    <p:extLst>
      <p:ext uri="{19B8F6BF-5375-455C-9EA6-DF929625EA0E}">
        <p15:presenceInfo xmlns:p15="http://schemas.microsoft.com/office/powerpoint/2012/main" userId="田邉　傑士" providerId="None"/>
      </p:ext>
    </p:extLst>
  </p:cmAuthor>
  <p:cmAuthor id="3" name="実 仇" initials="実" lastIdx="2" clrIdx="2">
    <p:extLst>
      <p:ext uri="{19B8F6BF-5375-455C-9EA6-DF929625EA0E}">
        <p15:presenceInfo xmlns:p15="http://schemas.microsoft.com/office/powerpoint/2012/main" userId="803b61cef6b9361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42093"/>
    <a:srgbClr val="7B9B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79"/>
    <p:restoredTop sz="73420"/>
  </p:normalViewPr>
  <p:slideViewPr>
    <p:cSldViewPr snapToGrid="0" snapToObjects="1">
      <p:cViewPr varScale="1">
        <p:scale>
          <a:sx n="92" d="100"/>
          <a:sy n="92"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______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______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______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______12.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______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______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______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______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______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899727811801303"/>
          <c:y val="0.13635460787313652"/>
          <c:w val="0.78040864683581224"/>
          <c:h val="0.66492478384318043"/>
        </c:manualLayout>
      </c:layout>
      <c:barChart>
        <c:barDir val="bar"/>
        <c:grouping val="percentStacked"/>
        <c:varyColors val="0"/>
        <c:ser>
          <c:idx val="0"/>
          <c:order val="0"/>
          <c:tx>
            <c:strRef>
              <c:f>Sheet1!$B$1</c:f>
              <c:strCache>
                <c:ptCount val="1"/>
                <c:pt idx="0">
                  <c:v>著作権表示がある</c:v>
                </c:pt>
              </c:strCache>
            </c:strRef>
          </c:tx>
          <c:spPr>
            <a:solidFill>
              <a:schemeClr val="accent2"/>
            </a:solidFill>
            <a:ln>
              <a:noFill/>
            </a:ln>
            <a:effectLst/>
          </c:spPr>
          <c:invertIfNegative val="0"/>
          <c:cat>
            <c:strRef>
              <c:f>Sheet1!$A$2:$A$6</c:f>
              <c:strCache>
                <c:ptCount val="5"/>
                <c:pt idx="0">
                  <c:v>redis</c:v>
                </c:pt>
                <c:pt idx="1">
                  <c:v>obs-studio</c:v>
                </c:pt>
                <c:pt idx="2">
                  <c:v>libuv</c:v>
                </c:pt>
                <c:pt idx="3">
                  <c:v>FFmpeg</c:v>
                </c:pt>
                <c:pt idx="4">
                  <c:v>linux</c:v>
                </c:pt>
              </c:strCache>
            </c:strRef>
          </c:cat>
          <c:val>
            <c:numRef>
              <c:f>Sheet1!$B$2:$B$6</c:f>
              <c:numCache>
                <c:formatCode>0%</c:formatCode>
                <c:ptCount val="5"/>
                <c:pt idx="0">
                  <c:v>0.82</c:v>
                </c:pt>
                <c:pt idx="1">
                  <c:v>0.63</c:v>
                </c:pt>
                <c:pt idx="2">
                  <c:v>0.48</c:v>
                </c:pt>
                <c:pt idx="3">
                  <c:v>0.59</c:v>
                </c:pt>
                <c:pt idx="4">
                  <c:v>0.75</c:v>
                </c:pt>
              </c:numCache>
            </c:numRef>
          </c:val>
          <c:extLst>
            <c:ext xmlns:c16="http://schemas.microsoft.com/office/drawing/2014/chart" uri="{C3380CC4-5D6E-409C-BE32-E72D297353CC}">
              <c16:uniqueId val="{00000000-1B36-5C47-BED5-1A52576429D9}"/>
            </c:ext>
          </c:extLst>
        </c:ser>
        <c:ser>
          <c:idx val="1"/>
          <c:order val="1"/>
          <c:tx>
            <c:strRef>
              <c:f>Sheet1!$C$1</c:f>
              <c:strCache>
                <c:ptCount val="1"/>
                <c:pt idx="0">
                  <c:v>著作権表示がない</c:v>
                </c:pt>
              </c:strCache>
            </c:strRef>
          </c:tx>
          <c:spPr>
            <a:solidFill>
              <a:schemeClr val="accent5">
                <a:lumMod val="75000"/>
              </a:schemeClr>
            </a:solidFill>
            <a:ln>
              <a:noFill/>
            </a:ln>
            <a:effectLst/>
          </c:spPr>
          <c:invertIfNegative val="0"/>
          <c:cat>
            <c:strRef>
              <c:f>Sheet1!$A$2:$A$6</c:f>
              <c:strCache>
                <c:ptCount val="5"/>
                <c:pt idx="0">
                  <c:v>redis</c:v>
                </c:pt>
                <c:pt idx="1">
                  <c:v>obs-studio</c:v>
                </c:pt>
                <c:pt idx="2">
                  <c:v>libuv</c:v>
                </c:pt>
                <c:pt idx="3">
                  <c:v>FFmpeg</c:v>
                </c:pt>
                <c:pt idx="4">
                  <c:v>linux</c:v>
                </c:pt>
              </c:strCache>
            </c:strRef>
          </c:cat>
          <c:val>
            <c:numRef>
              <c:f>Sheet1!$C$2:$C$6</c:f>
              <c:numCache>
                <c:formatCode>0%</c:formatCode>
                <c:ptCount val="5"/>
                <c:pt idx="0">
                  <c:v>0.18</c:v>
                </c:pt>
                <c:pt idx="1">
                  <c:v>0.37</c:v>
                </c:pt>
                <c:pt idx="2">
                  <c:v>0.52</c:v>
                </c:pt>
                <c:pt idx="3">
                  <c:v>0.41</c:v>
                </c:pt>
                <c:pt idx="4">
                  <c:v>0.25</c:v>
                </c:pt>
              </c:numCache>
            </c:numRef>
          </c:val>
          <c:extLst>
            <c:ext xmlns:c16="http://schemas.microsoft.com/office/drawing/2014/chart" uri="{C3380CC4-5D6E-409C-BE32-E72D297353CC}">
              <c16:uniqueId val="{00000001-1B36-5C47-BED5-1A52576429D9}"/>
            </c:ext>
          </c:extLst>
        </c:ser>
        <c:dLbls>
          <c:showLegendKey val="0"/>
          <c:showVal val="0"/>
          <c:showCatName val="0"/>
          <c:showSerName val="0"/>
          <c:showPercent val="0"/>
          <c:showBubbleSize val="0"/>
        </c:dLbls>
        <c:gapWidth val="66"/>
        <c:overlap val="100"/>
        <c:axId val="1083067040"/>
        <c:axId val="1071851040"/>
      </c:barChart>
      <c:catAx>
        <c:axId val="1083067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ja-JP"/>
          </a:p>
        </c:txPr>
        <c:crossAx val="1071851040"/>
        <c:crosses val="autoZero"/>
        <c:auto val="1"/>
        <c:lblAlgn val="ctr"/>
        <c:lblOffset val="100"/>
        <c:noMultiLvlLbl val="0"/>
      </c:catAx>
      <c:valAx>
        <c:axId val="10718510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083067040"/>
        <c:crosses val="autoZero"/>
        <c:crossBetween val="between"/>
      </c:valAx>
      <c:spPr>
        <a:noFill/>
        <a:ln>
          <a:noFill/>
        </a:ln>
        <a:effectLst/>
      </c:spPr>
    </c:plotArea>
    <c:legend>
      <c:legendPos val="b"/>
      <c:layout>
        <c:manualLayout>
          <c:xMode val="edge"/>
          <c:yMode val="edge"/>
          <c:x val="0.17136677359774471"/>
          <c:y val="2.1276595744680851E-2"/>
          <c:w val="0.65417991153883537"/>
          <c:h val="9.1281664293114864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2"/>
              </a:solidFill>
              <a:round/>
            </a:ln>
            <a:effectLst/>
          </c:spPr>
          <c:marker>
            <c:symbol val="none"/>
          </c:marker>
          <c:cat>
            <c:strRef>
              <c:f>Sheet1!$A$2:$A$21</c:f>
              <c:strCache>
                <c:ptCount val="20"/>
                <c:pt idx="0">
                  <c:v>[0,5]</c:v>
                </c:pt>
                <c:pt idx="1">
                  <c:v>(5,10]</c:v>
                </c:pt>
                <c:pt idx="2">
                  <c:v>(10,15]</c:v>
                </c:pt>
                <c:pt idx="3">
                  <c:v>(15,20]</c:v>
                </c:pt>
                <c:pt idx="4">
                  <c:v>(20,25]</c:v>
                </c:pt>
                <c:pt idx="5">
                  <c:v>(25,30]</c:v>
                </c:pt>
                <c:pt idx="6">
                  <c:v>(30,35]</c:v>
                </c:pt>
                <c:pt idx="7">
                  <c:v>(35,40]</c:v>
                </c:pt>
                <c:pt idx="8">
                  <c:v>(40,45]</c:v>
                </c:pt>
                <c:pt idx="9">
                  <c:v>(45,50]</c:v>
                </c:pt>
                <c:pt idx="10">
                  <c:v>(50,55]</c:v>
                </c:pt>
                <c:pt idx="11">
                  <c:v>(55,60]</c:v>
                </c:pt>
                <c:pt idx="12">
                  <c:v>(60,65]</c:v>
                </c:pt>
                <c:pt idx="13">
                  <c:v>(65,70]</c:v>
                </c:pt>
                <c:pt idx="14">
                  <c:v>(70,75]</c:v>
                </c:pt>
                <c:pt idx="15">
                  <c:v>(75,80]</c:v>
                </c:pt>
                <c:pt idx="16">
                  <c:v>(80,85]</c:v>
                </c:pt>
                <c:pt idx="17">
                  <c:v>(85,90]</c:v>
                </c:pt>
                <c:pt idx="18">
                  <c:v>(90,95]</c:v>
                </c:pt>
                <c:pt idx="19">
                  <c:v>(95,100]</c:v>
                </c:pt>
              </c:strCache>
            </c:strRef>
          </c:cat>
          <c:val>
            <c:numRef>
              <c:f>Sheet1!$B$2:$B$21</c:f>
              <c:numCache>
                <c:formatCode>0%</c:formatCode>
                <c:ptCount val="20"/>
                <c:pt idx="0">
                  <c:v>0.18491208167895631</c:v>
                </c:pt>
                <c:pt idx="1">
                  <c:v>7.9601990049751242E-2</c:v>
                </c:pt>
                <c:pt idx="2">
                  <c:v>0.19491525423728814</c:v>
                </c:pt>
                <c:pt idx="3">
                  <c:v>0.15625</c:v>
                </c:pt>
                <c:pt idx="4">
                  <c:v>0.21739130434782608</c:v>
                </c:pt>
                <c:pt idx="5">
                  <c:v>9.375E-2</c:v>
                </c:pt>
                <c:pt idx="6">
                  <c:v>0.3125</c:v>
                </c:pt>
                <c:pt idx="7">
                  <c:v>0.3888888888888889</c:v>
                </c:pt>
                <c:pt idx="8">
                  <c:v>0.35</c:v>
                </c:pt>
                <c:pt idx="9">
                  <c:v>0.47826086956521741</c:v>
                </c:pt>
                <c:pt idx="10">
                  <c:v>0.42105263157894735</c:v>
                </c:pt>
                <c:pt idx="11">
                  <c:v>0.52380952380952384</c:v>
                </c:pt>
                <c:pt idx="12">
                  <c:v>0.51851851851851849</c:v>
                </c:pt>
                <c:pt idx="13">
                  <c:v>0.54285714285714282</c:v>
                </c:pt>
                <c:pt idx="14">
                  <c:v>0.45161290322580644</c:v>
                </c:pt>
                <c:pt idx="15">
                  <c:v>0.58695652173913049</c:v>
                </c:pt>
                <c:pt idx="16">
                  <c:v>0.70588235294117652</c:v>
                </c:pt>
                <c:pt idx="17">
                  <c:v>0.66265060240963858</c:v>
                </c:pt>
                <c:pt idx="18">
                  <c:v>0.68421052631578949</c:v>
                </c:pt>
                <c:pt idx="19">
                  <c:v>0.81425485961123112</c:v>
                </c:pt>
              </c:numCache>
            </c:numRef>
          </c:val>
          <c:smooth val="0"/>
          <c:extLst>
            <c:ext xmlns:c16="http://schemas.microsoft.com/office/drawing/2014/chart" uri="{C3380CC4-5D6E-409C-BE32-E72D297353CC}">
              <c16:uniqueId val="{00000000-55E3-D144-AE7F-A8991B20FE46}"/>
            </c:ext>
          </c:extLst>
        </c:ser>
        <c:dLbls>
          <c:showLegendKey val="0"/>
          <c:showVal val="0"/>
          <c:showCatName val="0"/>
          <c:showSerName val="0"/>
          <c:showPercent val="0"/>
          <c:showBubbleSize val="0"/>
        </c:dLbls>
        <c:smooth val="0"/>
        <c:axId val="1589032864"/>
        <c:axId val="1560221824"/>
      </c:lineChart>
      <c:catAx>
        <c:axId val="1589032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60221824"/>
        <c:crosses val="autoZero"/>
        <c:auto val="1"/>
        <c:lblAlgn val="ctr"/>
        <c:lblOffset val="100"/>
        <c:noMultiLvlLbl val="0"/>
      </c:catAx>
      <c:valAx>
        <c:axId val="156022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89032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2"/>
              </a:solidFill>
              <a:round/>
            </a:ln>
            <a:effectLst/>
          </c:spPr>
          <c:marker>
            <c:symbol val="none"/>
          </c:marker>
          <c:cat>
            <c:strRef>
              <c:f>Sheet1!$A$2:$A$21</c:f>
              <c:strCache>
                <c:ptCount val="20"/>
                <c:pt idx="0">
                  <c:v>[0,5]</c:v>
                </c:pt>
                <c:pt idx="1">
                  <c:v>(5,10]</c:v>
                </c:pt>
                <c:pt idx="2">
                  <c:v>(10,15]</c:v>
                </c:pt>
                <c:pt idx="3">
                  <c:v>(15,20]</c:v>
                </c:pt>
                <c:pt idx="4">
                  <c:v>(20,25]</c:v>
                </c:pt>
                <c:pt idx="5">
                  <c:v>(25,30]</c:v>
                </c:pt>
                <c:pt idx="6">
                  <c:v>(30,35]</c:v>
                </c:pt>
                <c:pt idx="7">
                  <c:v>(35,40]</c:v>
                </c:pt>
                <c:pt idx="8">
                  <c:v>(40,45]</c:v>
                </c:pt>
                <c:pt idx="9">
                  <c:v>(45,50]</c:v>
                </c:pt>
                <c:pt idx="10">
                  <c:v>(50,55]</c:v>
                </c:pt>
                <c:pt idx="11">
                  <c:v>(55,60]</c:v>
                </c:pt>
                <c:pt idx="12">
                  <c:v>(60,65]</c:v>
                </c:pt>
                <c:pt idx="13">
                  <c:v>(65,70]</c:v>
                </c:pt>
                <c:pt idx="14">
                  <c:v>(70,75]</c:v>
                </c:pt>
                <c:pt idx="15">
                  <c:v>(75,80]</c:v>
                </c:pt>
                <c:pt idx="16">
                  <c:v>(80,85]</c:v>
                </c:pt>
                <c:pt idx="17">
                  <c:v>(85,90]</c:v>
                </c:pt>
                <c:pt idx="18">
                  <c:v>(90,95]</c:v>
                </c:pt>
                <c:pt idx="19">
                  <c:v>(95,100]</c:v>
                </c:pt>
              </c:strCache>
            </c:strRef>
          </c:cat>
          <c:val>
            <c:numRef>
              <c:f>Sheet1!$B$2:$B$21</c:f>
              <c:numCache>
                <c:formatCode>0%</c:formatCode>
                <c:ptCount val="20"/>
                <c:pt idx="0">
                  <c:v>3.2258064516129031E-2</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0.66666666666666663</c:v>
                </c:pt>
                <c:pt idx="16">
                  <c:v>1</c:v>
                </c:pt>
                <c:pt idx="17">
                  <c:v>1</c:v>
                </c:pt>
                <c:pt idx="18">
                  <c:v>0.66666666666666663</c:v>
                </c:pt>
                <c:pt idx="19">
                  <c:v>0.7931034482758621</c:v>
                </c:pt>
              </c:numCache>
            </c:numRef>
          </c:val>
          <c:smooth val="0"/>
          <c:extLst>
            <c:ext xmlns:c16="http://schemas.microsoft.com/office/drawing/2014/chart" uri="{C3380CC4-5D6E-409C-BE32-E72D297353CC}">
              <c16:uniqueId val="{00000000-6B66-4B47-94BF-EFA5D4C819E1}"/>
            </c:ext>
          </c:extLst>
        </c:ser>
        <c:dLbls>
          <c:showLegendKey val="0"/>
          <c:showVal val="0"/>
          <c:showCatName val="0"/>
          <c:showSerName val="0"/>
          <c:showPercent val="0"/>
          <c:showBubbleSize val="0"/>
        </c:dLbls>
        <c:smooth val="0"/>
        <c:axId val="1589032864"/>
        <c:axId val="1560221824"/>
      </c:lineChart>
      <c:catAx>
        <c:axId val="1589032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60221824"/>
        <c:crosses val="autoZero"/>
        <c:auto val="1"/>
        <c:lblAlgn val="ctr"/>
        <c:lblOffset val="100"/>
        <c:noMultiLvlLbl val="0"/>
      </c:catAx>
      <c:valAx>
        <c:axId val="156022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89032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2"/>
              </a:solidFill>
              <a:round/>
            </a:ln>
            <a:effectLst/>
          </c:spPr>
          <c:marker>
            <c:symbol val="none"/>
          </c:marker>
          <c:cat>
            <c:strRef>
              <c:f>Sheet1!$A$2:$A$21</c:f>
              <c:strCache>
                <c:ptCount val="20"/>
                <c:pt idx="0">
                  <c:v>[0,5]</c:v>
                </c:pt>
                <c:pt idx="1">
                  <c:v>(5,10]</c:v>
                </c:pt>
                <c:pt idx="2">
                  <c:v>(10,15]</c:v>
                </c:pt>
                <c:pt idx="3">
                  <c:v>(15,20]</c:v>
                </c:pt>
                <c:pt idx="4">
                  <c:v>(20,25]</c:v>
                </c:pt>
                <c:pt idx="5">
                  <c:v>(25,30]</c:v>
                </c:pt>
                <c:pt idx="6">
                  <c:v>(30,35]</c:v>
                </c:pt>
                <c:pt idx="7">
                  <c:v>(35,40]</c:v>
                </c:pt>
                <c:pt idx="8">
                  <c:v>(40,45]</c:v>
                </c:pt>
                <c:pt idx="9">
                  <c:v>(45,50]</c:v>
                </c:pt>
                <c:pt idx="10">
                  <c:v>(50,55]</c:v>
                </c:pt>
                <c:pt idx="11">
                  <c:v>(55,60]</c:v>
                </c:pt>
                <c:pt idx="12">
                  <c:v>(60,65]</c:v>
                </c:pt>
                <c:pt idx="13">
                  <c:v>(65,70]</c:v>
                </c:pt>
                <c:pt idx="14">
                  <c:v>(70,75]</c:v>
                </c:pt>
                <c:pt idx="15">
                  <c:v>(75,80]</c:v>
                </c:pt>
                <c:pt idx="16">
                  <c:v>(80,85]</c:v>
                </c:pt>
                <c:pt idx="17">
                  <c:v>(85,90]</c:v>
                </c:pt>
                <c:pt idx="18">
                  <c:v>(90,95]</c:v>
                </c:pt>
                <c:pt idx="19">
                  <c:v>(95,100]</c:v>
                </c:pt>
              </c:strCache>
            </c:strRef>
          </c:cat>
          <c:val>
            <c:numRef>
              <c:f>Sheet1!$B$2:$B$21</c:f>
              <c:numCache>
                <c:formatCode>0%</c:formatCode>
                <c:ptCount val="20"/>
                <c:pt idx="0">
                  <c:v>1.3523131672597865E-2</c:v>
                </c:pt>
                <c:pt idx="1">
                  <c:v>5.128205128205128E-2</c:v>
                </c:pt>
                <c:pt idx="2">
                  <c:v>9.6774193548387094E-2</c:v>
                </c:pt>
                <c:pt idx="3">
                  <c:v>0.17241379310344829</c:v>
                </c:pt>
                <c:pt idx="4">
                  <c:v>0.125</c:v>
                </c:pt>
                <c:pt idx="5">
                  <c:v>0.25925925925925924</c:v>
                </c:pt>
                <c:pt idx="6">
                  <c:v>0.3125</c:v>
                </c:pt>
                <c:pt idx="7">
                  <c:v>0.27777777777777779</c:v>
                </c:pt>
                <c:pt idx="8">
                  <c:v>0.41176470588235292</c:v>
                </c:pt>
                <c:pt idx="9">
                  <c:v>0.76470588235294112</c:v>
                </c:pt>
                <c:pt idx="10">
                  <c:v>0.76470588235294112</c:v>
                </c:pt>
                <c:pt idx="11">
                  <c:v>0.61111111111111116</c:v>
                </c:pt>
                <c:pt idx="12">
                  <c:v>0.75</c:v>
                </c:pt>
                <c:pt idx="13">
                  <c:v>0.90909090909090906</c:v>
                </c:pt>
                <c:pt idx="14">
                  <c:v>0.92307692307692313</c:v>
                </c:pt>
                <c:pt idx="15">
                  <c:v>1</c:v>
                </c:pt>
                <c:pt idx="16">
                  <c:v>0.875</c:v>
                </c:pt>
                <c:pt idx="17">
                  <c:v>0.95833333333333337</c:v>
                </c:pt>
                <c:pt idx="18">
                  <c:v>0.92</c:v>
                </c:pt>
                <c:pt idx="19">
                  <c:v>0.76923076923076927</c:v>
                </c:pt>
              </c:numCache>
            </c:numRef>
          </c:val>
          <c:smooth val="0"/>
          <c:extLst>
            <c:ext xmlns:c16="http://schemas.microsoft.com/office/drawing/2014/chart" uri="{C3380CC4-5D6E-409C-BE32-E72D297353CC}">
              <c16:uniqueId val="{00000000-C6F1-7F4A-AA78-F94AB64B96B8}"/>
            </c:ext>
          </c:extLst>
        </c:ser>
        <c:dLbls>
          <c:showLegendKey val="0"/>
          <c:showVal val="0"/>
          <c:showCatName val="0"/>
          <c:showSerName val="0"/>
          <c:showPercent val="0"/>
          <c:showBubbleSize val="0"/>
        </c:dLbls>
        <c:smooth val="0"/>
        <c:axId val="1589032864"/>
        <c:axId val="1560221824"/>
      </c:lineChart>
      <c:catAx>
        <c:axId val="1589032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60221824"/>
        <c:crosses val="autoZero"/>
        <c:auto val="1"/>
        <c:lblAlgn val="ctr"/>
        <c:lblOffset val="100"/>
        <c:noMultiLvlLbl val="0"/>
      </c:catAx>
      <c:valAx>
        <c:axId val="156022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89032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9949</c:v>
                </c:pt>
                <c:pt idx="1">
                  <c:v>575</c:v>
                </c:pt>
                <c:pt idx="2">
                  <c:v>631</c:v>
                </c:pt>
                <c:pt idx="3">
                  <c:v>771</c:v>
                </c:pt>
                <c:pt idx="4">
                  <c:v>929</c:v>
                </c:pt>
                <c:pt idx="5">
                  <c:v>1224</c:v>
                </c:pt>
                <c:pt idx="6">
                  <c:v>1548</c:v>
                </c:pt>
                <c:pt idx="7">
                  <c:v>2229</c:v>
                </c:pt>
                <c:pt idx="8">
                  <c:v>3899</c:v>
                </c:pt>
                <c:pt idx="9">
                  <c:v>20936</c:v>
                </c:pt>
              </c:numCache>
            </c:numRef>
          </c:val>
          <c:extLst>
            <c:ext xmlns:c16="http://schemas.microsoft.com/office/drawing/2014/chart" uri="{C3380CC4-5D6E-409C-BE32-E72D297353CC}">
              <c16:uniqueId val="{00000000-360E-9E49-BD27-E0F54BC97420}"/>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dPt>
            <c:idx val="5"/>
            <c:invertIfNegative val="0"/>
            <c:bubble3D val="0"/>
            <c:spPr>
              <a:solidFill>
                <a:schemeClr val="accent5">
                  <a:lumMod val="50000"/>
                </a:schemeClr>
              </a:solidFill>
              <a:ln>
                <a:noFill/>
              </a:ln>
              <a:effectLst/>
            </c:spPr>
            <c:extLst>
              <c:ext xmlns:c16="http://schemas.microsoft.com/office/drawing/2014/chart" uri="{C3380CC4-5D6E-409C-BE32-E72D297353CC}">
                <c16:uniqueId val="{00000001-CEE3-9B47-BD08-E59CD8917688}"/>
              </c:ext>
            </c:extLst>
          </c:dPt>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5">
                  <c:v>5</c:v>
                </c:pt>
                <c:pt idx="9">
                  <c:v>10</c:v>
                </c:pt>
              </c:numCache>
            </c:numRef>
          </c:val>
          <c:extLst>
            <c:ext xmlns:c16="http://schemas.microsoft.com/office/drawing/2014/chart" uri="{C3380CC4-5D6E-409C-BE32-E72D297353CC}">
              <c16:uniqueId val="{00000002-CEE3-9B47-BD08-E59CD8917688}"/>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556865008"/>
        <c:crossesAt val="0"/>
        <c:auto val="1"/>
        <c:lblAlgn val="ctr"/>
        <c:lblOffset val="100"/>
        <c:noMultiLvlLbl val="0"/>
      </c:catAx>
      <c:valAx>
        <c:axId val="1556865008"/>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accent1">
                <a:shade val="50000"/>
              </a:schemeClr>
            </a:solid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majorUnit val="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9949</c:v>
                </c:pt>
                <c:pt idx="1">
                  <c:v>575</c:v>
                </c:pt>
                <c:pt idx="2">
                  <c:v>631</c:v>
                </c:pt>
                <c:pt idx="3">
                  <c:v>771</c:v>
                </c:pt>
                <c:pt idx="4">
                  <c:v>929</c:v>
                </c:pt>
                <c:pt idx="5">
                  <c:v>1224</c:v>
                </c:pt>
                <c:pt idx="6">
                  <c:v>1548</c:v>
                </c:pt>
                <c:pt idx="7">
                  <c:v>2229</c:v>
                </c:pt>
                <c:pt idx="8">
                  <c:v>3899</c:v>
                </c:pt>
                <c:pt idx="9">
                  <c:v>20936</c:v>
                </c:pt>
              </c:numCache>
            </c:numRef>
          </c:val>
          <c:extLst>
            <c:ext xmlns:c16="http://schemas.microsoft.com/office/drawing/2014/chart" uri="{C3380CC4-5D6E-409C-BE32-E72D297353CC}">
              <c16:uniqueId val="{00000000-360E-9E49-BD27-E0F54BC97420}"/>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806</c:v>
                </c:pt>
                <c:pt idx="1">
                  <c:v>106</c:v>
                </c:pt>
                <c:pt idx="2">
                  <c:v>134</c:v>
                </c:pt>
                <c:pt idx="3">
                  <c:v>143</c:v>
                </c:pt>
                <c:pt idx="4">
                  <c:v>199</c:v>
                </c:pt>
                <c:pt idx="5">
                  <c:v>255</c:v>
                </c:pt>
                <c:pt idx="6">
                  <c:v>288</c:v>
                </c:pt>
                <c:pt idx="7">
                  <c:v>290</c:v>
                </c:pt>
                <c:pt idx="8">
                  <c:v>380</c:v>
                </c:pt>
                <c:pt idx="9">
                  <c:v>1176</c:v>
                </c:pt>
              </c:numCache>
            </c:numRef>
          </c:val>
          <c:extLst>
            <c:ext xmlns:c16="http://schemas.microsoft.com/office/drawing/2014/chart" uri="{C3380CC4-5D6E-409C-BE32-E72D297353CC}">
              <c16:uniqueId val="{00000000-D1CD-7240-A0D0-F01CDE3A6AA9}"/>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48</c:v>
                </c:pt>
                <c:pt idx="1">
                  <c:v>21</c:v>
                </c:pt>
                <c:pt idx="2">
                  <c:v>13</c:v>
                </c:pt>
                <c:pt idx="3">
                  <c:v>10</c:v>
                </c:pt>
                <c:pt idx="4">
                  <c:v>19</c:v>
                </c:pt>
                <c:pt idx="5">
                  <c:v>25</c:v>
                </c:pt>
                <c:pt idx="6">
                  <c:v>19</c:v>
                </c:pt>
                <c:pt idx="7">
                  <c:v>30</c:v>
                </c:pt>
                <c:pt idx="8">
                  <c:v>37</c:v>
                </c:pt>
                <c:pt idx="9">
                  <c:v>123</c:v>
                </c:pt>
              </c:numCache>
            </c:numRef>
          </c:val>
          <c:extLst>
            <c:ext xmlns:c16="http://schemas.microsoft.com/office/drawing/2014/chart" uri="{C3380CC4-5D6E-409C-BE32-E72D297353CC}">
              <c16:uniqueId val="{00000000-5DBD-3945-9CFF-D2D8060A7952}"/>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333</c:v>
                </c:pt>
                <c:pt idx="1">
                  <c:v>4</c:v>
                </c:pt>
                <c:pt idx="2">
                  <c:v>1</c:v>
                </c:pt>
                <c:pt idx="3">
                  <c:v>5</c:v>
                </c:pt>
                <c:pt idx="4">
                  <c:v>9</c:v>
                </c:pt>
                <c:pt idx="5">
                  <c:v>11</c:v>
                </c:pt>
                <c:pt idx="6">
                  <c:v>25</c:v>
                </c:pt>
                <c:pt idx="7">
                  <c:v>31</c:v>
                </c:pt>
                <c:pt idx="8">
                  <c:v>71</c:v>
                </c:pt>
                <c:pt idx="9">
                  <c:v>869</c:v>
                </c:pt>
              </c:numCache>
            </c:numRef>
          </c:val>
          <c:extLst>
            <c:ext xmlns:c16="http://schemas.microsoft.com/office/drawing/2014/chart" uri="{C3380CC4-5D6E-409C-BE32-E72D297353CC}">
              <c16:uniqueId val="{00000000-A144-214F-969F-E03F36209A77}"/>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列1</c:v>
                </c:pt>
              </c:strCache>
            </c:strRef>
          </c:tx>
          <c:spPr>
            <a:solidFill>
              <a:schemeClr val="accent2"/>
            </a:solidFill>
            <a:ln>
              <a:noFill/>
            </a:ln>
            <a:effectLst/>
          </c:spPr>
          <c:invertIfNegative val="0"/>
          <c:cat>
            <c:strRef>
              <c:f>Sheet1!$A$2:$A$11</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Sheet1!$B$2:$B$11</c:f>
              <c:numCache>
                <c:formatCode>General</c:formatCode>
                <c:ptCount val="10"/>
                <c:pt idx="0">
                  <c:v>8</c:v>
                </c:pt>
                <c:pt idx="1">
                  <c:v>0</c:v>
                </c:pt>
                <c:pt idx="2">
                  <c:v>0</c:v>
                </c:pt>
                <c:pt idx="3">
                  <c:v>0</c:v>
                </c:pt>
                <c:pt idx="4">
                  <c:v>0</c:v>
                </c:pt>
                <c:pt idx="5">
                  <c:v>0</c:v>
                </c:pt>
                <c:pt idx="6">
                  <c:v>0</c:v>
                </c:pt>
                <c:pt idx="7">
                  <c:v>2</c:v>
                </c:pt>
                <c:pt idx="8">
                  <c:v>2</c:v>
                </c:pt>
                <c:pt idx="9">
                  <c:v>25</c:v>
                </c:pt>
              </c:numCache>
            </c:numRef>
          </c:val>
          <c:extLst>
            <c:ext xmlns:c16="http://schemas.microsoft.com/office/drawing/2014/chart" uri="{C3380CC4-5D6E-409C-BE32-E72D297353CC}">
              <c16:uniqueId val="{00000000-17F8-294E-B3F4-A6C8607B84D5}"/>
            </c:ext>
          </c:extLst>
        </c:ser>
        <c:dLbls>
          <c:showLegendKey val="0"/>
          <c:showVal val="0"/>
          <c:showCatName val="0"/>
          <c:showSerName val="0"/>
          <c:showPercent val="0"/>
          <c:showBubbleSize val="0"/>
        </c:dLbls>
        <c:gapWidth val="15"/>
        <c:overlap val="-11"/>
        <c:axId val="1558204960"/>
        <c:axId val="1556865008"/>
      </c:barChart>
      <c:catAx>
        <c:axId val="155820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6865008"/>
        <c:crosses val="autoZero"/>
        <c:auto val="1"/>
        <c:lblAlgn val="ctr"/>
        <c:lblOffset val="100"/>
        <c:noMultiLvlLbl val="0"/>
      </c:catAx>
      <c:valAx>
        <c:axId val="15568650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582049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2"/>
              </a:solidFill>
              <a:round/>
            </a:ln>
            <a:effectLst/>
          </c:spPr>
          <c:marker>
            <c:symbol val="none"/>
          </c:marker>
          <c:cat>
            <c:strRef>
              <c:f>Sheet1!$A$2:$A$21</c:f>
              <c:strCache>
                <c:ptCount val="20"/>
                <c:pt idx="0">
                  <c:v>[0,5]</c:v>
                </c:pt>
                <c:pt idx="1">
                  <c:v>(5,10]</c:v>
                </c:pt>
                <c:pt idx="2">
                  <c:v>(10,15]</c:v>
                </c:pt>
                <c:pt idx="3">
                  <c:v>(15,20]</c:v>
                </c:pt>
                <c:pt idx="4">
                  <c:v>(20,25]</c:v>
                </c:pt>
                <c:pt idx="5">
                  <c:v>(25,30]</c:v>
                </c:pt>
                <c:pt idx="6">
                  <c:v>(30,35]</c:v>
                </c:pt>
                <c:pt idx="7">
                  <c:v>(35,40]</c:v>
                </c:pt>
                <c:pt idx="8">
                  <c:v>(40,45]</c:v>
                </c:pt>
                <c:pt idx="9">
                  <c:v>(45,50]</c:v>
                </c:pt>
                <c:pt idx="10">
                  <c:v>(50,55]</c:v>
                </c:pt>
                <c:pt idx="11">
                  <c:v>(55,60]</c:v>
                </c:pt>
                <c:pt idx="12">
                  <c:v>(60,65]</c:v>
                </c:pt>
                <c:pt idx="13">
                  <c:v>(65,70]</c:v>
                </c:pt>
                <c:pt idx="14">
                  <c:v>(70,75]</c:v>
                </c:pt>
                <c:pt idx="15">
                  <c:v>(75,80]</c:v>
                </c:pt>
                <c:pt idx="16">
                  <c:v>(80,85]</c:v>
                </c:pt>
                <c:pt idx="17">
                  <c:v>(85,90]</c:v>
                </c:pt>
                <c:pt idx="18">
                  <c:v>(90,95]</c:v>
                </c:pt>
                <c:pt idx="19">
                  <c:v>(95,100]</c:v>
                </c:pt>
              </c:strCache>
            </c:strRef>
          </c:cat>
          <c:val>
            <c:numRef>
              <c:f>Sheet1!$B$2:$B$21</c:f>
              <c:numCache>
                <c:formatCode>0%</c:formatCode>
                <c:ptCount val="20"/>
                <c:pt idx="0">
                  <c:v>0.12569299685102231</c:v>
                </c:pt>
                <c:pt idx="1">
                  <c:v>0.22402629743998406</c:v>
                </c:pt>
                <c:pt idx="2">
                  <c:v>0.27084282460136672</c:v>
                </c:pt>
                <c:pt idx="3">
                  <c:v>0.31349282296650716</c:v>
                </c:pt>
                <c:pt idx="4">
                  <c:v>0.36386913229018492</c:v>
                </c:pt>
                <c:pt idx="5">
                  <c:v>0.40399849113542058</c:v>
                </c:pt>
                <c:pt idx="6">
                  <c:v>0.46031746031746029</c:v>
                </c:pt>
                <c:pt idx="7">
                  <c:v>0.47944474105712759</c:v>
                </c:pt>
                <c:pt idx="8">
                  <c:v>0.55669481302774426</c:v>
                </c:pt>
                <c:pt idx="9">
                  <c:v>0.54097387173396672</c:v>
                </c:pt>
                <c:pt idx="10">
                  <c:v>0.63704206241519679</c:v>
                </c:pt>
                <c:pt idx="11">
                  <c:v>0.63648124191461841</c:v>
                </c:pt>
                <c:pt idx="12">
                  <c:v>0.67392739273927393</c:v>
                </c:pt>
                <c:pt idx="13">
                  <c:v>0.68133174791914386</c:v>
                </c:pt>
                <c:pt idx="14">
                  <c:v>0.68450082735797024</c:v>
                </c:pt>
                <c:pt idx="15">
                  <c:v>0.72230215827338129</c:v>
                </c:pt>
                <c:pt idx="16">
                  <c:v>0.74730737365368682</c:v>
                </c:pt>
                <c:pt idx="17">
                  <c:v>0.71930870083432663</c:v>
                </c:pt>
                <c:pt idx="18">
                  <c:v>0.752172195892575</c:v>
                </c:pt>
                <c:pt idx="19">
                  <c:v>0.80069824835971826</c:v>
                </c:pt>
              </c:numCache>
            </c:numRef>
          </c:val>
          <c:smooth val="0"/>
          <c:extLst>
            <c:ext xmlns:c16="http://schemas.microsoft.com/office/drawing/2014/chart" uri="{C3380CC4-5D6E-409C-BE32-E72D297353CC}">
              <c16:uniqueId val="{00000000-043C-4E4C-ADB0-35C62C726189}"/>
            </c:ext>
          </c:extLst>
        </c:ser>
        <c:dLbls>
          <c:showLegendKey val="0"/>
          <c:showVal val="0"/>
          <c:showCatName val="0"/>
          <c:showSerName val="0"/>
          <c:showPercent val="0"/>
          <c:showBubbleSize val="0"/>
        </c:dLbls>
        <c:smooth val="0"/>
        <c:axId val="1589032864"/>
        <c:axId val="1560221824"/>
      </c:lineChart>
      <c:catAx>
        <c:axId val="1589032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60221824"/>
        <c:crosses val="autoZero"/>
        <c:auto val="1"/>
        <c:lblAlgn val="ctr"/>
        <c:lblOffset val="100"/>
        <c:noMultiLvlLbl val="0"/>
      </c:catAx>
      <c:valAx>
        <c:axId val="156022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89032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2"/>
              </a:solidFill>
              <a:round/>
            </a:ln>
            <a:effectLst/>
          </c:spPr>
          <c:marker>
            <c:symbol val="none"/>
          </c:marker>
          <c:cat>
            <c:strRef>
              <c:f>Sheet1!$A$2:$A$21</c:f>
              <c:strCache>
                <c:ptCount val="20"/>
                <c:pt idx="0">
                  <c:v>[0,5]</c:v>
                </c:pt>
                <c:pt idx="1">
                  <c:v>(5,10]</c:v>
                </c:pt>
                <c:pt idx="2">
                  <c:v>(10,15]</c:v>
                </c:pt>
                <c:pt idx="3">
                  <c:v>(15,20]</c:v>
                </c:pt>
                <c:pt idx="4">
                  <c:v>(20,25]</c:v>
                </c:pt>
                <c:pt idx="5">
                  <c:v>(25,30]</c:v>
                </c:pt>
                <c:pt idx="6">
                  <c:v>(30,35]</c:v>
                </c:pt>
                <c:pt idx="7">
                  <c:v>(35,40]</c:v>
                </c:pt>
                <c:pt idx="8">
                  <c:v>(40,45]</c:v>
                </c:pt>
                <c:pt idx="9">
                  <c:v>(45,50]</c:v>
                </c:pt>
                <c:pt idx="10">
                  <c:v>(50,55]</c:v>
                </c:pt>
                <c:pt idx="11">
                  <c:v>(55,60]</c:v>
                </c:pt>
                <c:pt idx="12">
                  <c:v>(60,65]</c:v>
                </c:pt>
                <c:pt idx="13">
                  <c:v>(65,70]</c:v>
                </c:pt>
                <c:pt idx="14">
                  <c:v>(70,75]</c:v>
                </c:pt>
                <c:pt idx="15">
                  <c:v>(75,80]</c:v>
                </c:pt>
                <c:pt idx="16">
                  <c:v>(80,85]</c:v>
                </c:pt>
                <c:pt idx="17">
                  <c:v>(85,90]</c:v>
                </c:pt>
                <c:pt idx="18">
                  <c:v>(90,95]</c:v>
                </c:pt>
                <c:pt idx="19">
                  <c:v>(95,100]</c:v>
                </c:pt>
              </c:strCache>
            </c:strRef>
          </c:cat>
          <c:val>
            <c:numRef>
              <c:f>Sheet1!$B$2:$B$21</c:f>
              <c:numCache>
                <c:formatCode>0%</c:formatCode>
                <c:ptCount val="20"/>
                <c:pt idx="0">
                  <c:v>4.4750806936922148E-2</c:v>
                </c:pt>
                <c:pt idx="1">
                  <c:v>0.13194444444444445</c:v>
                </c:pt>
                <c:pt idx="2">
                  <c:v>0.18113522537562604</c:v>
                </c:pt>
                <c:pt idx="3">
                  <c:v>0.2063273727647868</c:v>
                </c:pt>
                <c:pt idx="4">
                  <c:v>0.29583333333333334</c:v>
                </c:pt>
                <c:pt idx="5">
                  <c:v>0.35869565217391303</c:v>
                </c:pt>
                <c:pt idx="6">
                  <c:v>0.41275167785234901</c:v>
                </c:pt>
                <c:pt idx="7">
                  <c:v>0.51394422310756971</c:v>
                </c:pt>
                <c:pt idx="8">
                  <c:v>0.5752212389380531</c:v>
                </c:pt>
                <c:pt idx="9">
                  <c:v>0.60287081339712922</c:v>
                </c:pt>
                <c:pt idx="10">
                  <c:v>0.7</c:v>
                </c:pt>
                <c:pt idx="11">
                  <c:v>0.66990291262135926</c:v>
                </c:pt>
                <c:pt idx="12">
                  <c:v>0.7415730337078652</c:v>
                </c:pt>
                <c:pt idx="13">
                  <c:v>0.78494623655913975</c:v>
                </c:pt>
                <c:pt idx="14">
                  <c:v>0.7247191011235955</c:v>
                </c:pt>
                <c:pt idx="15">
                  <c:v>0.78191489361702127</c:v>
                </c:pt>
                <c:pt idx="16">
                  <c:v>0.6972111553784861</c:v>
                </c:pt>
                <c:pt idx="17">
                  <c:v>0.72641509433962259</c:v>
                </c:pt>
                <c:pt idx="18">
                  <c:v>0.73783783783783785</c:v>
                </c:pt>
                <c:pt idx="19">
                  <c:v>0.73809523809523814</c:v>
                </c:pt>
              </c:numCache>
            </c:numRef>
          </c:val>
          <c:smooth val="0"/>
          <c:extLst>
            <c:ext xmlns:c16="http://schemas.microsoft.com/office/drawing/2014/chart" uri="{C3380CC4-5D6E-409C-BE32-E72D297353CC}">
              <c16:uniqueId val="{00000000-38F2-7448-8264-1216275E4E4E}"/>
            </c:ext>
          </c:extLst>
        </c:ser>
        <c:dLbls>
          <c:showLegendKey val="0"/>
          <c:showVal val="0"/>
          <c:showCatName val="0"/>
          <c:showSerName val="0"/>
          <c:showPercent val="0"/>
          <c:showBubbleSize val="0"/>
        </c:dLbls>
        <c:smooth val="0"/>
        <c:axId val="1589032864"/>
        <c:axId val="1560221824"/>
      </c:lineChart>
      <c:catAx>
        <c:axId val="1589032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60221824"/>
        <c:crosses val="autoZero"/>
        <c:auto val="1"/>
        <c:lblAlgn val="ctr"/>
        <c:lblOffset val="100"/>
        <c:noMultiLvlLbl val="0"/>
      </c:catAx>
      <c:valAx>
        <c:axId val="15602218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589032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1-07-06T19:41:08.571" idx="10">
    <p:pos x="10" y="10"/>
    <p:text>マイナス表現を使わない方向</p:text>
    <p:extLst>
      <p:ext uri="{C676402C-5697-4E1C-873F-D02D1690AC5C}">
        <p15:threadingInfo xmlns:p15="http://schemas.microsoft.com/office/powerpoint/2012/main" timeZoneBias="-540"/>
      </p:ext>
    </p:extLst>
  </p:cm>
  <p:cm authorId="1" dt="2021-07-06T19:42:00.265" idx="11">
    <p:pos x="10" y="146"/>
    <p:text>著作権表示を作成していることが悪いのではなく，それを誇示していることが問題</p:text>
    <p:extLst>
      <p:ext uri="{C676402C-5697-4E1C-873F-D02D1690AC5C}">
        <p15:threadingInfo xmlns:p15="http://schemas.microsoft.com/office/powerpoint/2012/main" timeZoneBias="-540">
          <p15:parentCm authorId="1" idx="10"/>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6-17T18:08:05.779" idx="1">
    <p:pos x="10" y="10"/>
    <p:text>なんかもっとうまいこと説明できる方法を考える</p:text>
    <p:extLst>
      <p:ext uri="{C676402C-5697-4E1C-873F-D02D1690AC5C}">
        <p15:threadingInfo xmlns:p15="http://schemas.microsoft.com/office/powerpoint/2012/main" timeZoneBias="-540"/>
      </p:ext>
    </p:extLst>
  </p:cm>
  <p:cm authorId="1" dt="2021-06-17T18:09:12.548" idx="2">
    <p:pos x="10" y="146"/>
    <p:text>人名，会社名，著作権表示の有無を盛り込む</p:text>
    <p:extLst>
      <p:ext uri="{C676402C-5697-4E1C-873F-D02D1690AC5C}">
        <p15:threadingInfo xmlns:p15="http://schemas.microsoft.com/office/powerpoint/2012/main" timeZoneBias="-540">
          <p15:parentCm authorId="1" idx="1"/>
        </p15:threadingInfo>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2-10T12:38:59.563" idx="6">
    <p:pos x="10" y="10"/>
    <p:text>団体に属することの定義を先にするべきか</p:text>
    <p:extLst>
      <p:ext uri="{C676402C-5697-4E1C-873F-D02D1690AC5C}">
        <p15:threadingInfo xmlns:p15="http://schemas.microsoft.com/office/powerpoint/2012/main" timeZoneBias="-5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1-06-19T00:02:35.929" idx="5">
    <p:pos x="10" y="10"/>
    <p:text>調査内容を説明する図を入れる？</p:text>
    <p:extLst>
      <p:ext uri="{C676402C-5697-4E1C-873F-D02D1690AC5C}">
        <p15:threadingInfo xmlns:p15="http://schemas.microsoft.com/office/powerpoint/2012/main" timeZoneBias="-5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1-06-19T00:02:35.929" idx="4">
    <p:pos x="10" y="10"/>
    <p:text>調査内容を説明する図を入れる？</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4E34D-2035-8E4B-BFCB-BF6031DF9487}" type="datetimeFigureOut">
              <a:rPr kumimoji="1" lang="ja-JP" altLang="en-US" smtClean="0"/>
              <a:t>2021/7/8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5BD0D0-A150-BE4D-9DD7-B4DB2B582F91}" type="slidenum">
              <a:rPr kumimoji="1" lang="ja-JP" altLang="en-US" smtClean="0"/>
              <a:t>‹#›</a:t>
            </a:fld>
            <a:endParaRPr kumimoji="1" lang="ja-JP" altLang="en-US"/>
          </a:p>
        </p:txBody>
      </p:sp>
    </p:spTree>
    <p:extLst>
      <p:ext uri="{BB962C8B-B14F-4D97-AF65-F5344CB8AC3E}">
        <p14:creationId xmlns:p14="http://schemas.microsoft.com/office/powerpoint/2010/main" val="38236213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まず，研究内容に入る前に説明すべきキーワードが</a:t>
            </a:r>
            <a:r>
              <a:rPr kumimoji="1" lang="en-US" altLang="ja-JP" dirty="0"/>
              <a:t>3</a:t>
            </a:r>
            <a:r>
              <a:rPr kumimoji="1" lang="ja-JP" altLang="en-US"/>
              <a:t>つあります．</a:t>
            </a:r>
            <a:endParaRPr kumimoji="1" lang="en-US" altLang="ja-JP" dirty="0"/>
          </a:p>
          <a:p>
            <a:r>
              <a:rPr kumimoji="1" lang="en-US" altLang="ja-JP" dirty="0"/>
              <a:t>1</a:t>
            </a:r>
            <a:r>
              <a:rPr kumimoji="1" lang="ja-JP" altLang="en-US"/>
              <a:t>つめは</a:t>
            </a:r>
            <a:r>
              <a:rPr kumimoji="1" lang="en-US" altLang="ja-JP" dirty="0"/>
              <a:t>OSS</a:t>
            </a:r>
            <a:r>
              <a:rPr kumimoji="1" lang="ja-JP" altLang="en-US"/>
              <a:t>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OSS</a:t>
            </a:r>
            <a:r>
              <a:rPr kumimoji="1" lang="ja-JP" altLang="en-US"/>
              <a:t>とはソースコードが公開されており，</a:t>
            </a:r>
            <a:r>
              <a:rPr lang="ja-JP" altLang="en-US"/>
              <a:t>改変・改良，複製，再配布が自由かつ無料で認められたソフトウェアのことです．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そして</a:t>
            </a:r>
            <a:r>
              <a:rPr kumimoji="1" lang="en-US" altLang="ja-JP" dirty="0"/>
              <a:t>OSS</a:t>
            </a:r>
            <a:r>
              <a:rPr kumimoji="1" lang="ja-JP" altLang="en-US"/>
              <a:t>の大きな特徴は複数の人の共同で開発していることです．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共同開発者の人数は多いものでは</a:t>
            </a:r>
            <a:r>
              <a:rPr lang="en-US" altLang="ja-JP" sz="1200" dirty="0"/>
              <a:t>2 </a:t>
            </a:r>
            <a:r>
              <a:rPr lang="ja-JP" altLang="en-US" sz="1200"/>
              <a:t>万人を超える</a:t>
            </a:r>
            <a:r>
              <a:rPr lang="en-US" altLang="ja-JP" sz="1200" dirty="0"/>
              <a:t>OSS</a:t>
            </a:r>
            <a:r>
              <a:rPr lang="ja-JP" altLang="en-US" sz="1200"/>
              <a:t>も存在しています．</a:t>
            </a:r>
            <a:endParaRPr kumimoji="1" lang="ja-JP" altLang="en-US" sz="120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a:t>
            </a:fld>
            <a:endParaRPr kumimoji="1" lang="ja-JP" altLang="en-US"/>
          </a:p>
        </p:txBody>
      </p:sp>
    </p:spTree>
    <p:extLst>
      <p:ext uri="{BB962C8B-B14F-4D97-AF65-F5344CB8AC3E}">
        <p14:creationId xmlns:p14="http://schemas.microsoft.com/office/powerpoint/2010/main" val="2004171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そこでこのように定義を代用しました．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著作権表示を実際に読むのではなく，その行の作者，この調査における作者とは</a:t>
            </a:r>
            <a:r>
              <a:rPr kumimoji="1" lang="en-US" altLang="ja-JP" dirty="0"/>
              <a:t>git</a:t>
            </a:r>
            <a:r>
              <a:rPr kumimoji="1" lang="ja-JP" altLang="en-US"/>
              <a:t>における</a:t>
            </a:r>
            <a:r>
              <a:rPr kumimoji="1" lang="en-US" altLang="ja-JP" dirty="0"/>
              <a:t>Author</a:t>
            </a:r>
            <a:r>
              <a:rPr kumimoji="1" lang="ja-JP" altLang="en-US"/>
              <a:t>のことを指します．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と</a:t>
            </a:r>
            <a:r>
              <a:rPr lang="ja-JP" altLang="en-US"/>
              <a:t>その行を含むファイルの著作権表示の作者が同じ，もしくは同じ組織に</a:t>
            </a:r>
            <a:br>
              <a:rPr lang="en-US" altLang="ja-JP" dirty="0"/>
            </a:br>
            <a:r>
              <a:rPr lang="ja-JP" altLang="en-US"/>
              <a:t>所属していることを　「著作権表示がある」</a:t>
            </a:r>
            <a:br>
              <a:rPr lang="en-US" altLang="ja-JP" dirty="0"/>
            </a:br>
            <a:r>
              <a:rPr lang="ja-JP" altLang="en-US"/>
              <a:t>そうでない場合は　「著作権表示がない」とする</a:t>
            </a:r>
            <a:r>
              <a:rPr kumimoji="1" lang="ja-JP" altLang="en-US"/>
              <a:t>としました．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すなわち，</a:t>
            </a:r>
            <a:r>
              <a:rPr kumimoji="1" lang="en-US" altLang="ja-JP" dirty="0"/>
              <a:t>(</a:t>
            </a:r>
            <a:r>
              <a:rPr kumimoji="1" lang="ja-JP" altLang="en-US"/>
              <a:t>図を指しながら</a:t>
            </a:r>
            <a:r>
              <a:rPr kumimoji="1" lang="en-US" altLang="ja-JP" dirty="0"/>
              <a:t>)</a:t>
            </a:r>
            <a:r>
              <a:rPr kumimoji="1" lang="ja-JP" altLang="en-US"/>
              <a:t>著作権表示そのものではなく，その作者の情報を参照しているということです．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このようにすれば</a:t>
            </a:r>
            <a:r>
              <a:rPr lang="en-US" altLang="ja-JP" dirty="0"/>
              <a:t>git blame</a:t>
            </a:r>
            <a:r>
              <a:rPr lang="ja-JP" altLang="en-US"/>
              <a:t>の情報で判断できるようになります．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同じ組織かどうかはメールアドレスから判断します．</a:t>
            </a:r>
            <a:endParaRPr lang="en-US" altLang="ja-JP"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11</a:t>
            </a:fld>
            <a:endParaRPr kumimoji="1" lang="ja-JP" altLang="en-US"/>
          </a:p>
        </p:txBody>
      </p:sp>
    </p:spTree>
    <p:extLst>
      <p:ext uri="{BB962C8B-B14F-4D97-AF65-F5344CB8AC3E}">
        <p14:creationId xmlns:p14="http://schemas.microsoft.com/office/powerpoint/2010/main" val="20151365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同じ組織かどうかはどのようにメールアドレスから判断するかというと</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まず，作者が</a:t>
            </a:r>
            <a:r>
              <a:rPr lang="ja-JP" altLang="en-US"/>
              <a:t>組織</a:t>
            </a:r>
            <a:r>
              <a:rPr kumimoji="1" lang="ja-JP" altLang="en-US"/>
              <a:t>に所属することを定義します</a:t>
            </a:r>
            <a:endParaRPr kumimoji="1" lang="en-US" altLang="ja-JP" dirty="0"/>
          </a:p>
          <a:p>
            <a:endParaRPr kumimoji="1" lang="en-US" altLang="ja-JP" dirty="0"/>
          </a:p>
          <a:p>
            <a:r>
              <a:rPr lang="ja-JP" altLang="en-US"/>
              <a:t>ここでは使用しているメールアドレスのドメインがフリーメールのドメインでないこととしました</a:t>
            </a:r>
            <a:endParaRPr lang="en-US" altLang="ja-JP" dirty="0"/>
          </a:p>
          <a:p>
            <a:r>
              <a:rPr lang="ja-JP" altLang="en-US"/>
              <a:t>フリーメールのドメインかどうかは主要なフリーメールのドメインをまとめたリストに含まれるかどうかで判定しました</a:t>
            </a:r>
            <a:endParaRPr kumimoji="1" lang="ja-JP" altLang="en-US"/>
          </a:p>
        </p:txBody>
      </p:sp>
      <p:sp>
        <p:nvSpPr>
          <p:cNvPr id="4" name="スライド番号プレースホルダー 3"/>
          <p:cNvSpPr>
            <a:spLocks noGrp="1"/>
          </p:cNvSpPr>
          <p:nvPr>
            <p:ph type="sldNum" sz="quarter" idx="5"/>
          </p:nvPr>
        </p:nvSpPr>
        <p:spPr/>
        <p:txBody>
          <a:bodyPr/>
          <a:lstStyle/>
          <a:p>
            <a:fld id="{65FFDCBB-AFCF-4CDA-9878-8EEC19091F56}" type="slidenum">
              <a:rPr kumimoji="1" lang="ja-JP" altLang="en-US" smtClean="0"/>
              <a:t>12</a:t>
            </a:fld>
            <a:endParaRPr kumimoji="1" lang="ja-JP" altLang="en-US"/>
          </a:p>
        </p:txBody>
      </p:sp>
    </p:spTree>
    <p:extLst>
      <p:ext uri="{BB962C8B-B14F-4D97-AF65-F5344CB8AC3E}">
        <p14:creationId xmlns:p14="http://schemas.microsoft.com/office/powerpoint/2010/main" val="9931713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そして</a:t>
            </a:r>
            <a:r>
              <a:rPr lang="en-US" altLang="ja-JP" dirty="0"/>
              <a:t>2</a:t>
            </a:r>
            <a:r>
              <a:rPr lang="ja-JP" altLang="en-US"/>
              <a:t>人の作者が同じ組織に属することはメールアドレスのドメインが同じであり，</a:t>
            </a:r>
            <a:br>
              <a:rPr lang="en-US" altLang="ja-JP" dirty="0"/>
            </a:br>
            <a:r>
              <a:rPr lang="ja-JP" altLang="en-US"/>
              <a:t>そのドメインがフリーメールのドメインでないこととしました</a:t>
            </a:r>
            <a:endParaRPr lang="en-US" altLang="ja-JP" dirty="0"/>
          </a:p>
          <a:p>
            <a:endParaRPr lang="en-US" altLang="ja-JP" dirty="0"/>
          </a:p>
          <a:p>
            <a:r>
              <a:rPr kumimoji="1" lang="ja-JP" altLang="en-US"/>
              <a:t>例えばこの例では上</a:t>
            </a:r>
            <a:r>
              <a:rPr kumimoji="1" lang="en-US" altLang="ja-JP" dirty="0"/>
              <a:t>2</a:t>
            </a:r>
            <a:r>
              <a:rPr kumimoji="1" lang="ja-JP" altLang="en-US"/>
              <a:t>つのメールアドレスの使用者は同じドメインですがフリーメールのため同じ組織とはみなされません．</a:t>
            </a:r>
            <a:endParaRPr kumimoji="1" lang="en-US" altLang="ja-JP" dirty="0"/>
          </a:p>
          <a:p>
            <a:r>
              <a:rPr kumimoji="1" lang="ja-JP" altLang="en-US"/>
              <a:t>しかし，下</a:t>
            </a:r>
            <a:r>
              <a:rPr kumimoji="1" lang="en-US" altLang="ja-JP" dirty="0"/>
              <a:t>2</a:t>
            </a:r>
            <a:r>
              <a:rPr kumimoji="1" lang="ja-JP" altLang="en-US"/>
              <a:t>つメールアドレスの使用者は同じドメインでフリーメールのドメインではないため</a:t>
            </a:r>
            <a:r>
              <a:rPr lang="ja-JP" altLang="en-US"/>
              <a:t>同じ組織に所属しているとみなします．</a:t>
            </a:r>
            <a:endParaRPr kumimoji="1" lang="en-US" altLang="ja-JP" dirty="0"/>
          </a:p>
        </p:txBody>
      </p:sp>
      <p:sp>
        <p:nvSpPr>
          <p:cNvPr id="4" name="スライド番号プレースホルダー 3"/>
          <p:cNvSpPr>
            <a:spLocks noGrp="1"/>
          </p:cNvSpPr>
          <p:nvPr>
            <p:ph type="sldNum" sz="quarter" idx="5"/>
          </p:nvPr>
        </p:nvSpPr>
        <p:spPr/>
        <p:txBody>
          <a:bodyPr/>
          <a:lstStyle/>
          <a:p>
            <a:fld id="{65FFDCBB-AFCF-4CDA-9878-8EEC19091F56}" type="slidenum">
              <a:rPr kumimoji="1" lang="ja-JP" altLang="en-US" smtClean="0"/>
              <a:t>13</a:t>
            </a:fld>
            <a:endParaRPr kumimoji="1" lang="ja-JP" altLang="en-US"/>
          </a:p>
        </p:txBody>
      </p:sp>
    </p:spTree>
    <p:extLst>
      <p:ext uri="{BB962C8B-B14F-4D97-AF65-F5344CB8AC3E}">
        <p14:creationId xmlns:p14="http://schemas.microsoft.com/office/powerpoint/2010/main" val="4374069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では実際にどのように</a:t>
            </a:r>
            <a:r>
              <a:rPr lang="ja-JP" altLang="en-US" sz="1200"/>
              <a:t>著作権表示の有無を判定しているか例を出して説明します．</a:t>
            </a:r>
            <a:endParaRPr lang="en-US" altLang="ja-JP" sz="1200" dirty="0"/>
          </a:p>
          <a:p>
            <a:r>
              <a:rPr kumimoji="1" lang="ja-JP" altLang="en-US" sz="1200"/>
              <a:t>この例では</a:t>
            </a:r>
            <a:r>
              <a:rPr kumimoji="1" lang="en-US" altLang="ja-JP" sz="1200" dirty="0"/>
              <a:t>1,2</a:t>
            </a:r>
            <a:r>
              <a:rPr kumimoji="1" lang="ja-JP" altLang="en-US" sz="1200"/>
              <a:t>行目が著作権表示となっており，</a:t>
            </a:r>
            <a:r>
              <a:rPr kumimoji="1" lang="en-US" altLang="ja-JP" sz="1200" dirty="0"/>
              <a:t>11,12</a:t>
            </a:r>
            <a:r>
              <a:rPr kumimoji="1" lang="ja-JP" altLang="en-US" sz="1200"/>
              <a:t>行目について</a:t>
            </a:r>
            <a:r>
              <a:rPr lang="ja-JP" altLang="en-US" sz="1200"/>
              <a:t>著作権表示の有無を判定します．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すると，</a:t>
            </a:r>
            <a:r>
              <a:rPr kumimoji="1" lang="en-US" altLang="ja-JP" sz="1200" dirty="0"/>
              <a:t>11</a:t>
            </a:r>
            <a:r>
              <a:rPr kumimoji="1" lang="ja-JP" altLang="en-US" sz="1200"/>
              <a:t>行目の作者は著作権表示の作者とは同じ組織ではないため</a:t>
            </a:r>
            <a:r>
              <a:rPr kumimoji="1" lang="en-US" altLang="ja-JP" sz="1200" dirty="0"/>
              <a:t>11</a:t>
            </a:r>
            <a:r>
              <a:rPr kumimoji="1" lang="ja-JP" altLang="en-US" sz="1200"/>
              <a:t>行目は「著作権表示がない」</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12</a:t>
            </a:r>
            <a:r>
              <a:rPr kumimoji="1" lang="ja-JP" altLang="en-US" sz="1200"/>
              <a:t>行目の作者は著作権表示の作者と同じ組織のため</a:t>
            </a:r>
            <a:r>
              <a:rPr kumimoji="1" lang="en-US" altLang="ja-JP" sz="1200" dirty="0"/>
              <a:t>12</a:t>
            </a:r>
            <a:r>
              <a:rPr kumimoji="1" lang="ja-JP" altLang="en-US" sz="1200"/>
              <a:t>行目は「著作権表示がある」と判定します．</a:t>
            </a:r>
            <a:endParaRPr kumimoji="1" lang="en-US" altLang="ja-JP" sz="1200"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14</a:t>
            </a:fld>
            <a:endParaRPr kumimoji="1" lang="ja-JP" altLang="en-US"/>
          </a:p>
        </p:txBody>
      </p:sp>
    </p:spTree>
    <p:extLst>
      <p:ext uri="{BB962C8B-B14F-4D97-AF65-F5344CB8AC3E}">
        <p14:creationId xmlns:p14="http://schemas.microsoft.com/office/powerpoint/2010/main" val="29121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a:t>10:00</a:t>
            </a:r>
          </a:p>
          <a:p>
            <a:r>
              <a:rPr kumimoji="1" lang="ja-JP" altLang="en-US" sz="1200"/>
              <a:t>よって調査の手順をまとめるとこのようになります．</a:t>
            </a:r>
            <a:endParaRPr kumimoji="1" lang="en-US" altLang="ja-JP" sz="1200" dirty="0"/>
          </a:p>
          <a:p>
            <a:r>
              <a:rPr kumimoji="1" lang="ja-JP" altLang="en-US" sz="1200"/>
              <a:t>まず，</a:t>
            </a:r>
            <a:endParaRPr kumimoji="1" lang="en-US" altLang="ja-JP" sz="1200" dirty="0"/>
          </a:p>
          <a:p>
            <a:r>
              <a:rPr kumimoji="1" lang="ja-JP" altLang="en-US" sz="1200"/>
              <a:t>次に，</a:t>
            </a:r>
            <a:endParaRPr kumimoji="1" lang="en-US" altLang="ja-JP" sz="1200" dirty="0"/>
          </a:p>
          <a:p>
            <a:r>
              <a:rPr kumimoji="1" lang="ja-JP" altLang="en-US" sz="1200"/>
              <a:t>そして，</a:t>
            </a:r>
            <a:endParaRPr kumimoji="1" lang="en-US" altLang="ja-JP" sz="1200"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15</a:t>
            </a:fld>
            <a:endParaRPr kumimoji="1" lang="ja-JP" altLang="en-US"/>
          </a:p>
        </p:txBody>
      </p:sp>
    </p:spTree>
    <p:extLst>
      <p:ext uri="{BB962C8B-B14F-4D97-AF65-F5344CB8AC3E}">
        <p14:creationId xmlns:p14="http://schemas.microsoft.com/office/powerpoint/2010/main" val="3565621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具体的な調査内容の説明の前に調査対象について説明します．</a:t>
            </a:r>
            <a:endParaRPr kumimoji="1" lang="en-US" altLang="ja-JP" dirty="0"/>
          </a:p>
          <a:p>
            <a:r>
              <a:rPr kumimoji="1" lang="ja-JP" altLang="en-US"/>
              <a:t>今回調査の対象としたのは</a:t>
            </a:r>
            <a:r>
              <a:rPr kumimoji="1" lang="en-US" altLang="ja-JP" dirty="0"/>
              <a:t>C</a:t>
            </a:r>
            <a:r>
              <a:rPr kumimoji="1" lang="ja-JP" altLang="en-US"/>
              <a:t>または</a:t>
            </a:r>
            <a:r>
              <a:rPr kumimoji="1" lang="en-US" altLang="ja-JP" dirty="0"/>
              <a:t>C++</a:t>
            </a:r>
            <a:r>
              <a:rPr kumimoji="1" lang="ja-JP" altLang="en-US"/>
              <a:t>で主に記述されているこれら</a:t>
            </a:r>
            <a:r>
              <a:rPr kumimoji="1" lang="en-US" altLang="ja-JP" dirty="0"/>
              <a:t>5</a:t>
            </a:r>
            <a:r>
              <a:rPr kumimoji="1" lang="ja-JP" altLang="en-US"/>
              <a:t>つの</a:t>
            </a:r>
            <a:r>
              <a:rPr kumimoji="1" lang="en-US" altLang="ja-JP" dirty="0"/>
              <a:t>OSS</a:t>
            </a:r>
            <a:r>
              <a:rPr kumimoji="1" lang="ja-JP" altLang="en-US"/>
              <a:t>です．</a:t>
            </a:r>
            <a:endParaRPr kumimoji="1" lang="en-US" altLang="ja-JP" dirty="0"/>
          </a:p>
          <a:p>
            <a:r>
              <a:rPr kumimoji="1" lang="ja-JP" altLang="en-US"/>
              <a:t>ここからは誤解を招くような場合を除き，</a:t>
            </a:r>
            <a:r>
              <a:rPr kumimoji="1" lang="en-US" altLang="ja-JP" dirty="0"/>
              <a:t>OSS</a:t>
            </a:r>
            <a:r>
              <a:rPr kumimoji="1" lang="ja-JP" altLang="en-US"/>
              <a:t>プロジェクトを単に</a:t>
            </a:r>
            <a:r>
              <a:rPr kumimoji="1" lang="en-US" altLang="ja-JP" dirty="0"/>
              <a:t>OSS</a:t>
            </a:r>
            <a:r>
              <a:rPr kumimoji="1" lang="ja-JP" altLang="en-US"/>
              <a:t>と呼びます．</a:t>
            </a:r>
            <a:endParaRPr kumimoji="1" lang="en-US" altLang="ja-JP" dirty="0"/>
          </a:p>
          <a:p>
            <a:r>
              <a:rPr kumimoji="1" lang="ja-JP" altLang="en-US"/>
              <a:t>これらのバージョンは各</a:t>
            </a:r>
            <a:r>
              <a:rPr kumimoji="1" lang="en-US" altLang="ja-JP" dirty="0"/>
              <a:t>OSS</a:t>
            </a:r>
            <a:r>
              <a:rPr kumimoji="1" lang="ja-JP" altLang="en-US"/>
              <a:t>に対して調査を開始した時点での最新バージョンとなっています．</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16</a:t>
            </a:fld>
            <a:endParaRPr kumimoji="1" lang="ja-JP" altLang="en-US"/>
          </a:p>
        </p:txBody>
      </p:sp>
    </p:spTree>
    <p:extLst>
      <p:ext uri="{BB962C8B-B14F-4D97-AF65-F5344CB8AC3E}">
        <p14:creationId xmlns:p14="http://schemas.microsoft.com/office/powerpoint/2010/main" val="15009943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調査内容は</a:t>
            </a:r>
            <a:endParaRPr kumimoji="1" lang="en-US" altLang="ja-JP" dirty="0"/>
          </a:p>
          <a:p>
            <a:r>
              <a:rPr lang="en" altLang="ja-JP" sz="1200" dirty="0"/>
              <a:t>OSS</a:t>
            </a:r>
            <a:r>
              <a:rPr lang="ja-JP" altLang="en-US" sz="1200"/>
              <a:t>プロジェクト全体の著作権表示の有無</a:t>
            </a:r>
            <a:endParaRPr lang="en-US" altLang="ja-JP" sz="1200" dirty="0"/>
          </a:p>
          <a:p>
            <a:r>
              <a:rPr lang="ja-JP" altLang="en-US" sz="1200"/>
              <a:t>著作権表示の割合別ファイル数</a:t>
            </a:r>
            <a:endParaRPr lang="en-US" altLang="ja-JP" sz="1200" dirty="0"/>
          </a:p>
          <a:p>
            <a:r>
              <a:rPr lang="ja-JP" altLang="en-US" sz="1200"/>
              <a:t>作成した行の割合と著作権表示の有無の割合　</a:t>
            </a:r>
            <a:endParaRPr lang="en-US" altLang="ja-JP" sz="1200" dirty="0"/>
          </a:p>
          <a:p>
            <a:r>
              <a:rPr lang="ja-JP" altLang="en-US" sz="1200"/>
              <a:t>の</a:t>
            </a:r>
            <a:r>
              <a:rPr lang="en-US" altLang="ja-JP" sz="1200" dirty="0"/>
              <a:t>3</a:t>
            </a:r>
            <a:r>
              <a:rPr lang="ja-JP" altLang="en-US" sz="1200"/>
              <a:t>つです，</a:t>
            </a:r>
            <a:endParaRPr lang="en-US" altLang="ja-JP" sz="1200" dirty="0"/>
          </a:p>
          <a:p>
            <a:r>
              <a:rPr lang="ja-JP" altLang="en-US" sz="1200"/>
              <a:t>以降のスライドでこれらの具体的な内容とその結果について説明します．</a:t>
            </a:r>
            <a:endParaRPr kumimoji="1" lang="en-US" altLang="ja-JP" sz="1200"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17</a:t>
            </a:fld>
            <a:endParaRPr kumimoji="1" lang="ja-JP" altLang="en-US"/>
          </a:p>
        </p:txBody>
      </p:sp>
    </p:spTree>
    <p:extLst>
      <p:ext uri="{BB962C8B-B14F-4D97-AF65-F5344CB8AC3E}">
        <p14:creationId xmlns:p14="http://schemas.microsoft.com/office/powerpoint/2010/main" val="4089912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a:t>
            </a:r>
            <a:r>
              <a:rPr lang="en" altLang="ja-JP" sz="1200" dirty="0"/>
              <a:t>OSS</a:t>
            </a:r>
            <a:r>
              <a:rPr lang="ja-JP" altLang="en-US" sz="1200"/>
              <a:t>プロジェクト全体の著作権表示の有無の調査について説明します</a:t>
            </a:r>
            <a:endParaRPr lang="en-US" altLang="ja-JP" sz="1200" dirty="0"/>
          </a:p>
          <a:p>
            <a:r>
              <a:rPr kumimoji="1" lang="ja-JP" altLang="en-US" sz="1200"/>
              <a:t>ここでは，調査対象となった全てのソースコードに対して著作権表示の有無を定義しその割合を調べました．</a:t>
            </a:r>
            <a:endParaRPr kumimoji="1" lang="en-US" altLang="ja-JP" sz="1200" dirty="0"/>
          </a:p>
          <a:p>
            <a:r>
              <a:rPr kumimoji="1" lang="ja-JP" altLang="en-US"/>
              <a:t>調査結果はこのようになり，これといった共通した特徴はなかったものの</a:t>
            </a:r>
            <a:endParaRPr kumimoji="1" lang="en-US" altLang="ja-JP" dirty="0"/>
          </a:p>
          <a:p>
            <a:r>
              <a:rPr kumimoji="1" lang="ja-JP" altLang="en-US"/>
              <a:t>どの</a:t>
            </a:r>
            <a:r>
              <a:rPr kumimoji="1" lang="en-US" altLang="ja-JP" dirty="0"/>
              <a:t>OSS</a:t>
            </a:r>
            <a:r>
              <a:rPr kumimoji="1" lang="ja-JP" altLang="en-US"/>
              <a:t>においても全ての行が著作権表示がある行とされた</a:t>
            </a:r>
            <a:r>
              <a:rPr kumimoji="1" lang="en-US" altLang="ja-JP" dirty="0"/>
              <a:t>OSS</a:t>
            </a:r>
            <a:r>
              <a:rPr kumimoji="1" lang="ja-JP" altLang="en-US"/>
              <a:t>はなかったということがわかりました．</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18</a:t>
            </a:fld>
            <a:endParaRPr kumimoji="1" lang="ja-JP" altLang="en-US"/>
          </a:p>
        </p:txBody>
      </p:sp>
    </p:spTree>
    <p:extLst>
      <p:ext uri="{BB962C8B-B14F-4D97-AF65-F5344CB8AC3E}">
        <p14:creationId xmlns:p14="http://schemas.microsoft.com/office/powerpoint/2010/main" val="1430255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a:t>
            </a:r>
            <a:r>
              <a:rPr lang="ja-JP" altLang="en-US" sz="1200"/>
              <a:t>著作権表示の割合別ファイル数の調査について説明します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ここでは</a:t>
            </a:r>
            <a:r>
              <a:rPr lang="ja-JP" altLang="en-US" sz="1200" kern="0"/>
              <a:t>各ファイルに対して著作権表示がある行数の割合を調べ，その割合別にファイル数を集計しました</a:t>
            </a:r>
            <a:endParaRPr lang="en-US" altLang="ja-JP" sz="1200" kern="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0"/>
              <a:t>例えば．．ある</a:t>
            </a:r>
            <a:r>
              <a:rPr lang="en-US" altLang="ja-JP" sz="1200" kern="0" dirty="0"/>
              <a:t>OSS</a:t>
            </a:r>
            <a:r>
              <a:rPr lang="ja-JP" altLang="en-US" sz="1200" kern="0"/>
              <a:t>があり，それが．．．５個と．．</a:t>
            </a:r>
            <a:endParaRPr lang="en-US" altLang="ja-JP" sz="1200" kern="0"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19</a:t>
            </a:fld>
            <a:endParaRPr kumimoji="1" lang="ja-JP" altLang="en-US"/>
          </a:p>
        </p:txBody>
      </p:sp>
    </p:spTree>
    <p:extLst>
      <p:ext uri="{BB962C8B-B14F-4D97-AF65-F5344CB8AC3E}">
        <p14:creationId xmlns:p14="http://schemas.microsoft.com/office/powerpoint/2010/main" val="11908458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このようにして集計した</a:t>
            </a:r>
            <a:r>
              <a:rPr kumimoji="1" lang="en-US" altLang="ja-JP" dirty="0"/>
              <a:t>Linux</a:t>
            </a:r>
            <a:r>
              <a:rPr kumimoji="1" lang="ja-JP" altLang="en-US"/>
              <a:t>に対する調査結果を示します</a:t>
            </a:r>
            <a:endParaRPr kumimoji="1" lang="en-US" altLang="ja-JP" dirty="0"/>
          </a:p>
          <a:p>
            <a:r>
              <a:rPr kumimoji="1" lang="en-US" altLang="ja-JP" dirty="0"/>
              <a:t>X</a:t>
            </a:r>
            <a:r>
              <a:rPr kumimoji="1" lang="ja-JP" altLang="en-US"/>
              <a:t>軸は著作権表示がある行の割合を</a:t>
            </a:r>
            <a:endParaRPr kumimoji="1" lang="en-US" altLang="ja-JP" dirty="0"/>
          </a:p>
          <a:p>
            <a:r>
              <a:rPr kumimoji="1" lang="en-US" altLang="ja-JP" dirty="0"/>
              <a:t>Y</a:t>
            </a:r>
            <a:r>
              <a:rPr kumimoji="1" lang="ja-JP" altLang="en-US"/>
              <a:t>軸はファイル数</a:t>
            </a:r>
            <a:endParaRPr kumimoji="1" lang="en-US" altLang="ja-JP" dirty="0"/>
          </a:p>
          <a:p>
            <a:r>
              <a:rPr kumimoji="1" lang="ja-JP" altLang="en-US"/>
              <a:t>を表しています</a:t>
            </a:r>
            <a:endParaRPr kumimoji="1" lang="en-US" altLang="ja-JP" dirty="0"/>
          </a:p>
          <a:p>
            <a:r>
              <a:rPr kumimoji="1" lang="ja-JP" altLang="en-US"/>
              <a:t>この図からは著作権表示がある行の割合が</a:t>
            </a:r>
            <a:r>
              <a:rPr kumimoji="1" lang="en-US" altLang="ja-JP" dirty="0"/>
              <a:t>90%</a:t>
            </a:r>
            <a:r>
              <a:rPr kumimoji="1" lang="ja-JP" altLang="en-US"/>
              <a:t>から</a:t>
            </a:r>
            <a:r>
              <a:rPr kumimoji="1" lang="en-US" altLang="ja-JP" dirty="0"/>
              <a:t>100%</a:t>
            </a:r>
            <a:r>
              <a:rPr kumimoji="1" lang="ja-JP" altLang="en-US"/>
              <a:t>のファイルが最も多く次に著作権表示がある行の割合が</a:t>
            </a:r>
            <a:r>
              <a:rPr kumimoji="1" lang="en-US" altLang="ja-JP" dirty="0"/>
              <a:t>0%</a:t>
            </a:r>
            <a:r>
              <a:rPr kumimoji="1" lang="ja-JP" altLang="en-US"/>
              <a:t>から</a:t>
            </a:r>
            <a:r>
              <a:rPr kumimoji="1" lang="en-US" altLang="ja-JP" dirty="0"/>
              <a:t>10%</a:t>
            </a:r>
            <a:r>
              <a:rPr kumimoji="1" lang="ja-JP" altLang="en-US"/>
              <a:t>のファイルが多くなっていることがわかります．</a:t>
            </a:r>
            <a:endParaRPr kumimoji="1" lang="en-US" altLang="ja-JP" dirty="0"/>
          </a:p>
          <a:p>
            <a:r>
              <a:rPr kumimoji="1" lang="ja-JP" altLang="en-US"/>
              <a:t>そしてこれらの二種類で調査対象ファイル全体の大半を占めています</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20</a:t>
            </a:fld>
            <a:endParaRPr kumimoji="1" lang="ja-JP" altLang="en-US"/>
          </a:p>
        </p:txBody>
      </p:sp>
    </p:spTree>
    <p:extLst>
      <p:ext uri="{BB962C8B-B14F-4D97-AF65-F5344CB8AC3E}">
        <p14:creationId xmlns:p14="http://schemas.microsoft.com/office/powerpoint/2010/main" val="551168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a:t>
            </a:r>
            <a:r>
              <a:rPr kumimoji="1" lang="ja-JP" altLang="en-US"/>
              <a:t>つめは著作権表示です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本研究では著作権表示とはファイルの上部で</a:t>
            </a:r>
            <a:r>
              <a:rPr lang="ja-JP" altLang="en-US" sz="1200"/>
              <a:t>著作権情報を</a:t>
            </a:r>
            <a:br>
              <a:rPr lang="en-US" altLang="ja-JP" sz="1200" dirty="0"/>
            </a:br>
            <a:r>
              <a:rPr lang="ja-JP" altLang="en-US" sz="1200"/>
              <a:t>記載したコメントと定義しています．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右の例では，このコメントブロックが著作権表示です．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これを見れば</a:t>
            </a:r>
            <a:r>
              <a:rPr lang="en-US" altLang="ja-JP" sz="1200" dirty="0"/>
              <a:t>Russell King</a:t>
            </a:r>
            <a:r>
              <a:rPr lang="ja-JP" altLang="en-US" sz="1200"/>
              <a:t>氏と</a:t>
            </a:r>
            <a:r>
              <a:rPr lang="en-US" altLang="ja-JP" sz="1200" dirty="0"/>
              <a:t>Deep Blue Solutions</a:t>
            </a:r>
            <a:r>
              <a:rPr lang="ja-JP" altLang="en-US" sz="1200"/>
              <a:t>社が著作権を持つソースコードがこのファイルに含まれていることがわかります．</a:t>
            </a:r>
            <a:br>
              <a:rPr lang="en-US" altLang="ja-JP" sz="1200" dirty="0"/>
            </a:br>
            <a:endParaRPr lang="en-US" altLang="ja-JP" sz="1200"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3</a:t>
            </a:fld>
            <a:endParaRPr kumimoji="1" lang="ja-JP" altLang="en-US"/>
          </a:p>
        </p:txBody>
      </p:sp>
    </p:spTree>
    <p:extLst>
      <p:ext uri="{BB962C8B-B14F-4D97-AF65-F5344CB8AC3E}">
        <p14:creationId xmlns:p14="http://schemas.microsoft.com/office/powerpoint/2010/main" val="19047454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そしてこの傾向は他の</a:t>
            </a:r>
            <a:r>
              <a:rPr kumimoji="1" lang="en-US" altLang="ja-JP" dirty="0"/>
              <a:t>OSS</a:t>
            </a:r>
            <a:r>
              <a:rPr kumimoji="1" lang="ja-JP" altLang="en-US"/>
              <a:t>についても同じでした．</a:t>
            </a:r>
            <a:endParaRPr kumimoji="1" lang="en-US" altLang="ja-JP" dirty="0"/>
          </a:p>
          <a:p>
            <a:r>
              <a:rPr kumimoji="1" lang="ja-JP" altLang="en-US"/>
              <a:t>これらは他の</a:t>
            </a:r>
            <a:r>
              <a:rPr kumimoji="1" lang="en-US" altLang="ja-JP" dirty="0"/>
              <a:t>4</a:t>
            </a:r>
            <a:r>
              <a:rPr kumimoji="1" lang="ja-JP" altLang="en-US"/>
              <a:t>つの</a:t>
            </a:r>
            <a:r>
              <a:rPr kumimoji="1" lang="en-US" altLang="ja-JP" dirty="0"/>
              <a:t>OSS</a:t>
            </a:r>
            <a:r>
              <a:rPr kumimoji="1" lang="ja-JP" altLang="en-US"/>
              <a:t>についての結果です．</a:t>
            </a:r>
            <a:endParaRPr kumimoji="1" lang="en-US" altLang="ja-JP" dirty="0"/>
          </a:p>
          <a:p>
            <a:r>
              <a:rPr kumimoji="1" lang="ja-JP" altLang="en-US"/>
              <a:t>どの</a:t>
            </a:r>
            <a:r>
              <a:rPr kumimoji="1" lang="en-US" altLang="ja-JP" dirty="0"/>
              <a:t>OSS</a:t>
            </a:r>
            <a:r>
              <a:rPr kumimoji="1" lang="ja-JP" altLang="en-US"/>
              <a:t>においても．．．ことがわかります．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21</a:t>
            </a:fld>
            <a:endParaRPr kumimoji="1" lang="ja-JP" altLang="en-US"/>
          </a:p>
        </p:txBody>
      </p:sp>
    </p:spTree>
    <p:extLst>
      <p:ext uri="{BB962C8B-B14F-4D97-AF65-F5344CB8AC3E}">
        <p14:creationId xmlns:p14="http://schemas.microsoft.com/office/powerpoint/2010/main" val="25161314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まとめると</a:t>
            </a:r>
            <a:r>
              <a:rPr lang="ja-JP" altLang="en-US" sz="1200"/>
              <a:t>著作権表示の割合別ファイル数の調査では</a:t>
            </a:r>
            <a:r>
              <a:rPr kumimoji="1" lang="ja-JP" altLang="en-US" sz="1200"/>
              <a:t>どの</a:t>
            </a:r>
            <a:r>
              <a:rPr kumimoji="1" lang="en-US" altLang="ja-JP" sz="1200" dirty="0"/>
              <a:t>OSS</a:t>
            </a:r>
            <a:r>
              <a:rPr kumimoji="1" lang="ja-JP" altLang="en-US" sz="1200"/>
              <a:t>においても</a:t>
            </a:r>
            <a:endParaRPr kumimoji="1" lang="en-US" altLang="ja-JP" sz="1200" dirty="0"/>
          </a:p>
          <a:p>
            <a:r>
              <a:rPr kumimoji="1" lang="ja-JP" altLang="en-US" sz="1200"/>
              <a:t>最も多いのが著作権表示がある行の割合が</a:t>
            </a:r>
            <a:r>
              <a:rPr kumimoji="1" lang="en-US" altLang="ja-JP" dirty="0"/>
              <a:t>90%</a:t>
            </a:r>
            <a:r>
              <a:rPr kumimoji="1" lang="ja-JP" altLang="en-US"/>
              <a:t>から</a:t>
            </a:r>
            <a:r>
              <a:rPr kumimoji="1" lang="en-US" altLang="ja-JP" dirty="0"/>
              <a:t>100%</a:t>
            </a:r>
            <a:r>
              <a:rPr kumimoji="1" lang="ja-JP" altLang="en-US"/>
              <a:t>と</a:t>
            </a:r>
            <a:r>
              <a:rPr lang="ja-JP" altLang="en-US" sz="1200"/>
              <a:t>ほとんどの行に著作権表示があるファイルであり</a:t>
            </a:r>
            <a:endParaRPr lang="en-US" altLang="ja-JP" sz="1200" dirty="0"/>
          </a:p>
          <a:p>
            <a:r>
              <a:rPr lang="ja-JP" altLang="en-US" sz="1200"/>
              <a:t>次に多いのが</a:t>
            </a:r>
            <a:r>
              <a:rPr kumimoji="1" lang="ja-JP" altLang="en-US" sz="1200"/>
              <a:t>著作権表示がある行の割合が</a:t>
            </a:r>
            <a:r>
              <a:rPr kumimoji="1" lang="en-US" altLang="ja-JP" dirty="0"/>
              <a:t>0%</a:t>
            </a:r>
            <a:r>
              <a:rPr kumimoji="1" lang="ja-JP" altLang="en-US"/>
              <a:t>から</a:t>
            </a:r>
            <a:r>
              <a:rPr kumimoji="1" lang="en-US" altLang="ja-JP" dirty="0"/>
              <a:t>10%</a:t>
            </a:r>
            <a:r>
              <a:rPr kumimoji="1" lang="ja-JP" altLang="en-US"/>
              <a:t>と</a:t>
            </a:r>
            <a:r>
              <a:rPr lang="ja-JP" altLang="en-US" sz="1200"/>
              <a:t>ほとんどの行に著作権表示がないファイルでした，</a:t>
            </a:r>
            <a:endParaRPr lang="en-US" altLang="ja-JP" sz="1200" dirty="0"/>
          </a:p>
          <a:p>
            <a:r>
              <a:rPr lang="ja-JP" altLang="en-US" sz="1200"/>
              <a:t>その</a:t>
            </a:r>
            <a:r>
              <a:rPr lang="en-US" altLang="ja-JP" sz="1200" dirty="0"/>
              <a:t>2</a:t>
            </a:r>
            <a:r>
              <a:rPr lang="ja-JP" altLang="en-US" sz="1200"/>
              <a:t>種類のファイルが</a:t>
            </a:r>
            <a:r>
              <a:rPr lang="en-US" altLang="ja-JP" sz="1200" dirty="0"/>
              <a:t>OSS</a:t>
            </a:r>
            <a:r>
              <a:rPr lang="ja-JP" altLang="en-US" sz="1200"/>
              <a:t>の全調査対象ファイルの大半を占めていました．</a:t>
            </a:r>
            <a:endParaRPr lang="en-US" altLang="ja-JP" sz="1200" dirty="0"/>
          </a:p>
          <a:p>
            <a:endParaRPr lang="en-US" altLang="ja-JP" sz="1200" dirty="0"/>
          </a:p>
          <a:p>
            <a:r>
              <a:rPr lang="ja-JP" altLang="en-US" sz="1200"/>
              <a:t>このような偏りが生まれる原因は，ファイルの作成者がそのファイルの大半のソースコードの作者であることが多いため</a:t>
            </a:r>
            <a:endParaRPr lang="en-US" altLang="ja-JP" sz="1200" dirty="0"/>
          </a:p>
          <a:p>
            <a:r>
              <a:rPr lang="ja-JP" altLang="en-US" sz="1200"/>
              <a:t>ファイルの作成者が著作権表示を作成するかどうかがファイルの著作権表示の割合を大きく左右しているためではないかと考えられます．</a:t>
            </a:r>
            <a:endParaRPr lang="en-US" altLang="ja-JP" sz="1200" dirty="0"/>
          </a:p>
          <a:p>
            <a:r>
              <a:rPr lang="ja-JP" altLang="en-US" sz="1200"/>
              <a:t>また，その前提のもとほとんどの行に著作権表示があるファイルが最も多いという結果を見れば</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ファイルの作成者は著作権表示を作成する人が多いと推測されます．</a:t>
            </a:r>
            <a:endParaRPr kumimoji="1" lang="ja-JP" altLang="en-US" sz="1100"/>
          </a:p>
          <a:p>
            <a:endParaRPr lang="en-US" altLang="ja-JP" sz="1200"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22</a:t>
            </a:fld>
            <a:endParaRPr kumimoji="1" lang="ja-JP" altLang="en-US"/>
          </a:p>
        </p:txBody>
      </p:sp>
    </p:spTree>
    <p:extLst>
      <p:ext uri="{BB962C8B-B14F-4D97-AF65-F5344CB8AC3E}">
        <p14:creationId xmlns:p14="http://schemas.microsoft.com/office/powerpoint/2010/main" val="42099226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15:00</a:t>
            </a:r>
          </a:p>
          <a:p>
            <a:r>
              <a:rPr kumimoji="1" lang="ja-JP" altLang="en-US"/>
              <a:t>次に</a:t>
            </a:r>
            <a:r>
              <a:rPr lang="ja-JP" altLang="en-US" sz="1200"/>
              <a:t>作成した行の割合と著作権表示の有無の割合の調査について説明します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0"/>
              <a:t>各ファイルに対してある個人または組織が作成した行数がそのファイルの全ての行に占める割合と著作権表示を作成したかどうかを集計しました</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a:p>
          <a:p>
            <a:r>
              <a:rPr kumimoji="1" lang="ja-JP" altLang="en-US"/>
              <a:t>例えば，ある</a:t>
            </a:r>
            <a:r>
              <a:rPr kumimoji="1" lang="en-US" altLang="ja-JP" dirty="0"/>
              <a:t>OSS</a:t>
            </a:r>
            <a:r>
              <a:rPr kumimoji="1" lang="ja-JP" altLang="en-US"/>
              <a:t>プロジェクトがあり</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23</a:t>
            </a:fld>
            <a:endParaRPr kumimoji="1" lang="ja-JP" altLang="en-US"/>
          </a:p>
        </p:txBody>
      </p:sp>
    </p:spTree>
    <p:extLst>
      <p:ext uri="{BB962C8B-B14F-4D97-AF65-F5344CB8AC3E}">
        <p14:creationId xmlns:p14="http://schemas.microsoft.com/office/powerpoint/2010/main" val="80778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このようにして集計した</a:t>
            </a:r>
            <a:r>
              <a:rPr kumimoji="1" lang="en-US" altLang="ja-JP" dirty="0"/>
              <a:t>Linux</a:t>
            </a:r>
            <a:r>
              <a:rPr kumimoji="1" lang="ja-JP" altLang="en-US"/>
              <a:t>に対する調査結果を示します</a:t>
            </a:r>
            <a:endParaRPr kumimoji="1" lang="en-US" altLang="ja-JP" dirty="0"/>
          </a:p>
          <a:p>
            <a:r>
              <a:rPr kumimoji="1" lang="en-US" altLang="ja-JP" dirty="0"/>
              <a:t>X</a:t>
            </a:r>
            <a:r>
              <a:rPr kumimoji="1" lang="ja-JP" altLang="en-US"/>
              <a:t>軸は</a:t>
            </a:r>
            <a:r>
              <a:rPr lang="ja-JP" altLang="en-US"/>
              <a:t>作者が作成した行数がファイル中の全行数に占める割合を</a:t>
            </a:r>
            <a:endParaRPr lang="en-US" altLang="ja-JP" dirty="0"/>
          </a:p>
          <a:p>
            <a:r>
              <a:rPr kumimoji="1" lang="en-US" altLang="ja-JP" dirty="0"/>
              <a:t>Y</a:t>
            </a:r>
            <a:r>
              <a:rPr kumimoji="1" lang="ja-JP" altLang="en-US"/>
              <a:t>軸は作者がファイルに著作権表示を</a:t>
            </a:r>
            <a:r>
              <a:rPr lang="ja-JP" altLang="en-US" sz="1200"/>
              <a:t>作成する</a:t>
            </a:r>
            <a:r>
              <a:rPr lang="ja-JP" altLang="en-US"/>
              <a:t>割合</a:t>
            </a:r>
            <a:endParaRPr kumimoji="1" lang="en-US" altLang="ja-JP" dirty="0"/>
          </a:p>
          <a:p>
            <a:r>
              <a:rPr kumimoji="1" lang="ja-JP" altLang="en-US"/>
              <a:t>を表しています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ファイルの全行数に占める作成した行数の割合が高くなるほど，著作権表示を記述している割合が高くなっていることがわかります．</a:t>
            </a:r>
            <a:endParaRPr lang="en-US" altLang="ja-JP" sz="1200"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24</a:t>
            </a:fld>
            <a:endParaRPr kumimoji="1" lang="ja-JP" altLang="en-US"/>
          </a:p>
        </p:txBody>
      </p:sp>
    </p:spTree>
    <p:extLst>
      <p:ext uri="{BB962C8B-B14F-4D97-AF65-F5344CB8AC3E}">
        <p14:creationId xmlns:p14="http://schemas.microsoft.com/office/powerpoint/2010/main" val="22809738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そしてこの傾向も他の</a:t>
            </a:r>
            <a:r>
              <a:rPr kumimoji="1" lang="en-US" altLang="ja-JP" dirty="0"/>
              <a:t>OSS</a:t>
            </a:r>
            <a:r>
              <a:rPr kumimoji="1" lang="ja-JP" altLang="en-US"/>
              <a:t>についても同じでした．</a:t>
            </a:r>
            <a:endParaRPr kumimoji="1" lang="en-US" altLang="ja-JP" dirty="0"/>
          </a:p>
          <a:p>
            <a:r>
              <a:rPr kumimoji="1" lang="ja-JP" altLang="en-US"/>
              <a:t>これらは他の</a:t>
            </a:r>
            <a:r>
              <a:rPr kumimoji="1" lang="en-US" altLang="ja-JP" dirty="0"/>
              <a:t>4</a:t>
            </a:r>
            <a:r>
              <a:rPr kumimoji="1" lang="ja-JP" altLang="en-US"/>
              <a:t>つの</a:t>
            </a:r>
            <a:r>
              <a:rPr kumimoji="1" lang="en-US" altLang="ja-JP" dirty="0"/>
              <a:t>OSS</a:t>
            </a:r>
            <a:r>
              <a:rPr kumimoji="1" lang="ja-JP" altLang="en-US"/>
              <a:t>についての結果です．</a:t>
            </a:r>
            <a:endParaRPr kumimoji="1" lang="en-US" altLang="ja-JP" dirty="0"/>
          </a:p>
          <a:p>
            <a:r>
              <a:rPr kumimoji="1" lang="ja-JP" altLang="en-US"/>
              <a:t>どの</a:t>
            </a:r>
            <a:r>
              <a:rPr kumimoji="1" lang="en-US" altLang="ja-JP" dirty="0"/>
              <a:t>OSS</a:t>
            </a:r>
            <a:r>
              <a:rPr kumimoji="1" lang="ja-JP" altLang="en-US"/>
              <a:t>においても．．．ことがわかります．</a:t>
            </a:r>
            <a:endParaRPr kumimoji="1" lang="en-US" altLang="ja-JP" dirty="0"/>
          </a:p>
          <a:p>
            <a:r>
              <a:rPr kumimoji="1" lang="ja-JP" altLang="en-US"/>
              <a:t>また，</a:t>
            </a:r>
            <a:r>
              <a:rPr kumimoji="1" lang="en-US" altLang="ja-JP" dirty="0"/>
              <a:t>redis</a:t>
            </a:r>
            <a:r>
              <a:rPr kumimoji="1" lang="ja-JP" altLang="en-US"/>
              <a:t>のグラフがいびつなのは調査データが足りなかったためです．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25</a:t>
            </a:fld>
            <a:endParaRPr kumimoji="1" lang="ja-JP" altLang="en-US"/>
          </a:p>
        </p:txBody>
      </p:sp>
    </p:spTree>
    <p:extLst>
      <p:ext uri="{BB962C8B-B14F-4D97-AF65-F5344CB8AC3E}">
        <p14:creationId xmlns:p14="http://schemas.microsoft.com/office/powerpoint/2010/main" val="39248296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まとめると</a:t>
            </a:r>
            <a:r>
              <a:rPr lang="ja-JP" altLang="en-US" sz="1200"/>
              <a:t>作成した行の割合と著作権表示の有無の割合の調査では</a:t>
            </a:r>
            <a:r>
              <a:rPr kumimoji="1" lang="ja-JP" altLang="en-US" sz="1200"/>
              <a:t>どの</a:t>
            </a:r>
            <a:r>
              <a:rPr kumimoji="1" lang="en-US" altLang="ja-JP" sz="1200" dirty="0"/>
              <a:t>OSS</a:t>
            </a:r>
            <a:r>
              <a:rPr kumimoji="1" lang="ja-JP" altLang="en-US" sz="1200"/>
              <a:t>においても</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ファイルの全行数に占める作成した行数の割合が高くなるほど，著作権表示を記述している割合が高くなっていました．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このような結果となった原因として，</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ファイルに対してどの程度貢献したかという意識が</a:t>
            </a:r>
            <a:br>
              <a:rPr lang="en-US" altLang="ja-JP" sz="1200" dirty="0"/>
            </a:br>
            <a:r>
              <a:rPr lang="ja-JP" altLang="en-US" sz="1200"/>
              <a:t>著作権表示を作成するかどうかに影響していると</a:t>
            </a:r>
            <a:br>
              <a:rPr lang="en-US" altLang="ja-JP" sz="1200" dirty="0"/>
            </a:br>
            <a:r>
              <a:rPr lang="ja-JP" altLang="en-US" sz="1200"/>
              <a:t>考えられます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26</a:t>
            </a:fld>
            <a:endParaRPr kumimoji="1" lang="ja-JP" altLang="en-US"/>
          </a:p>
        </p:txBody>
      </p:sp>
    </p:spTree>
    <p:extLst>
      <p:ext uri="{BB962C8B-B14F-4D97-AF65-F5344CB8AC3E}">
        <p14:creationId xmlns:p14="http://schemas.microsoft.com/office/powerpoint/2010/main" val="13552303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まとめです．本研究では</a:t>
            </a:r>
            <a:r>
              <a:rPr kumimoji="1" lang="en-US" altLang="ja-JP" dirty="0"/>
              <a:t>OSS</a:t>
            </a:r>
            <a:r>
              <a:rPr kumimoji="1" lang="ja-JP" altLang="en-US"/>
              <a:t>のソースコードに対して行単位で著作権表示の有無を定義し調査を行いました．</a:t>
            </a:r>
            <a:endParaRPr kumimoji="1" lang="en-US" altLang="ja-JP" dirty="0"/>
          </a:p>
          <a:p>
            <a:r>
              <a:rPr kumimoji="1" lang="ja-JP" altLang="en-US"/>
              <a:t>その結果，</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27</a:t>
            </a:fld>
            <a:endParaRPr kumimoji="1" lang="ja-JP" altLang="en-US"/>
          </a:p>
        </p:txBody>
      </p:sp>
    </p:spTree>
    <p:extLst>
      <p:ext uri="{BB962C8B-B14F-4D97-AF65-F5344CB8AC3E}">
        <p14:creationId xmlns:p14="http://schemas.microsoft.com/office/powerpoint/2010/main" val="27326423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今後の課題としては今回は</a:t>
            </a:r>
            <a:r>
              <a:rPr kumimoji="1" lang="en-US" altLang="ja-JP" dirty="0"/>
              <a:t>C</a:t>
            </a:r>
            <a:r>
              <a:rPr kumimoji="1" lang="ja-JP" altLang="en-US"/>
              <a:t>と</a:t>
            </a:r>
            <a:r>
              <a:rPr kumimoji="1" lang="en-US" altLang="ja-JP" dirty="0"/>
              <a:t>C++</a:t>
            </a:r>
            <a:r>
              <a:rPr kumimoji="1" lang="ja-JP" altLang="en-US"/>
              <a:t>の</a:t>
            </a:r>
            <a:r>
              <a:rPr kumimoji="1" lang="en-US" altLang="ja-JP" dirty="0"/>
              <a:t>OSS</a:t>
            </a:r>
            <a:r>
              <a:rPr kumimoji="1" lang="ja-JP" altLang="en-US"/>
              <a:t>プロジェクトのみを対象としたので，</a:t>
            </a:r>
            <a:endParaRPr kumimoji="1" lang="en-US" altLang="ja-JP" dirty="0"/>
          </a:p>
          <a:p>
            <a:r>
              <a:rPr kumimoji="1" lang="ja-JP" altLang="en-US"/>
              <a:t>それ以外の言語にも対応することで</a:t>
            </a:r>
            <a:r>
              <a:rPr lang="ja-JP" altLang="en-US" sz="1200"/>
              <a:t>より多くの</a:t>
            </a:r>
            <a:r>
              <a:rPr lang="en-US" altLang="ja-JP" sz="1200" dirty="0"/>
              <a:t>OSS</a:t>
            </a:r>
            <a:r>
              <a:rPr lang="ja-JP" altLang="en-US" sz="1200"/>
              <a:t>プロジェクトに対して調査を行うことや，</a:t>
            </a:r>
            <a:endParaRPr lang="en-US" altLang="ja-JP" sz="1200" dirty="0"/>
          </a:p>
          <a:p>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今回の考察は推測に過ぎないため，</a:t>
            </a:r>
            <a:r>
              <a:rPr lang="ja-JP" altLang="en-US" sz="1200"/>
              <a:t>実際にはどのような意図で著作権表示を</a:t>
            </a:r>
            <a:br>
              <a:rPr lang="en-US" altLang="ja-JP" sz="1200" dirty="0"/>
            </a:br>
            <a:r>
              <a:rPr lang="ja-JP" altLang="en-US" sz="1200"/>
              <a:t>作成したのか，作成しなかったかを作者に直接尋ねる</a:t>
            </a:r>
            <a:r>
              <a:rPr kumimoji="1" lang="ja-JP" altLang="en-US"/>
              <a:t>ということも考えています．</a:t>
            </a:r>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28</a:t>
            </a:fld>
            <a:endParaRPr kumimoji="1" lang="ja-JP" altLang="en-US"/>
          </a:p>
        </p:txBody>
      </p:sp>
    </p:spTree>
    <p:extLst>
      <p:ext uri="{BB962C8B-B14F-4D97-AF65-F5344CB8AC3E}">
        <p14:creationId xmlns:p14="http://schemas.microsoft.com/office/powerpoint/2010/main" val="2650122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そしてこの著作権とは何かが</a:t>
            </a:r>
            <a:r>
              <a:rPr kumimoji="1" lang="en-US" altLang="ja-JP" dirty="0"/>
              <a:t>3</a:t>
            </a:r>
            <a:r>
              <a:rPr kumimoji="1" lang="ja-JP" altLang="en-US"/>
              <a:t>つ目のキーワードです．</a:t>
            </a:r>
            <a:endParaRPr kumimoji="1" lang="en-US" altLang="ja-JP" dirty="0"/>
          </a:p>
          <a:p>
            <a:r>
              <a:rPr kumimoji="1" lang="ja-JP" altLang="en-US"/>
              <a:t>ここでは著作権にまつわる幾つかの用語を説明します．</a:t>
            </a:r>
            <a:endParaRPr kumimoji="1" lang="en-US" altLang="ja-JP" dirty="0"/>
          </a:p>
          <a:p>
            <a:r>
              <a:rPr kumimoji="1" lang="ja-JP" altLang="en-US"/>
              <a:t>著作権とは</a:t>
            </a:r>
            <a:r>
              <a:rPr kumimoji="1" lang="en-US" altLang="ja-JP" dirty="0"/>
              <a:t>, </a:t>
            </a:r>
            <a:r>
              <a:rPr kumimoji="1" lang="ja-JP" altLang="en-US"/>
              <a:t>何かを作った時にその著作物に対して発生する権利です．</a:t>
            </a:r>
            <a:endParaRPr kumimoji="1" lang="en-US" altLang="ja-JP" dirty="0"/>
          </a:p>
          <a:p>
            <a:r>
              <a:rPr kumimoji="1" lang="ja-JP" altLang="en-US"/>
              <a:t>そして，この著作権を持つ人，または組織を著作権者と呼びます．</a:t>
            </a:r>
            <a:endParaRPr kumimoji="1" lang="en-US" altLang="ja-JP" dirty="0"/>
          </a:p>
          <a:p>
            <a:r>
              <a:rPr kumimoji="1" lang="ja-JP" altLang="en-US"/>
              <a:t>また，職務著作とは組織の職務として作成した著作物の</a:t>
            </a:r>
            <a:endParaRPr kumimoji="1" lang="en-US" altLang="ja-JP" dirty="0"/>
          </a:p>
          <a:p>
            <a:r>
              <a:rPr kumimoji="1" lang="ja-JP" altLang="en-US"/>
              <a:t>著作権者はその組織となるという今回の調査で重要となる概念です．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65FFDCBB-AFCF-4CDA-9878-8EEC19091F56}" type="slidenum">
              <a:rPr kumimoji="1" lang="ja-JP" altLang="en-US" smtClean="0"/>
              <a:t>4</a:t>
            </a:fld>
            <a:endParaRPr kumimoji="1" lang="ja-JP" altLang="en-US"/>
          </a:p>
        </p:txBody>
      </p:sp>
    </p:spTree>
    <p:extLst>
      <p:ext uri="{BB962C8B-B14F-4D97-AF65-F5344CB8AC3E}">
        <p14:creationId xmlns:p14="http://schemas.microsoft.com/office/powerpoint/2010/main" val="3582196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ここからは研究の内容を説明していきます．</a:t>
            </a:r>
            <a:endParaRPr kumimoji="1" lang="en-US" altLang="ja-JP" dirty="0"/>
          </a:p>
          <a:p>
            <a:r>
              <a:rPr kumimoji="1" lang="ja-JP" altLang="en-US"/>
              <a:t>まず，なぜ研究するに至ったのか，その背景について説明します．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先ほど説明したように</a:t>
            </a:r>
            <a:r>
              <a:rPr kumimoji="1" lang="en-US" altLang="ja-JP" sz="1200" dirty="0"/>
              <a:t>OSS</a:t>
            </a:r>
            <a:r>
              <a:rPr kumimoji="1" lang="ja-JP" altLang="en-US" sz="1200"/>
              <a:t>では様々な人がソースコードを作成しています．</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その全員が著作権表示を作成しているとは限りません．</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r>
              <a:rPr kumimoji="1" lang="ja-JP" altLang="en-US" sz="1200"/>
              <a:t>また，</a:t>
            </a:r>
            <a:r>
              <a:rPr lang="ja-JP" altLang="en-US" sz="1200"/>
              <a:t>改変を繰り返す中で，著作権表示がソースコードの</a:t>
            </a:r>
            <a:br>
              <a:rPr lang="en-US" altLang="ja-JP" sz="1200" dirty="0"/>
            </a:br>
            <a:r>
              <a:rPr lang="ja-JP" altLang="en-US" sz="1200"/>
              <a:t>現状と異なる場合もありますし，</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著作権表示があるからといって作成したソースコード</a:t>
            </a:r>
            <a:r>
              <a:rPr lang="ja-JP" altLang="en-US" sz="1200"/>
              <a:t>の量</a:t>
            </a:r>
            <a:r>
              <a:rPr kumimoji="1" lang="ja-JP" altLang="en-US" sz="1200"/>
              <a:t>が多い</a:t>
            </a:r>
            <a:br>
              <a:rPr kumimoji="1" lang="en-US" altLang="ja-JP" sz="1200" dirty="0"/>
            </a:br>
            <a:r>
              <a:rPr kumimoji="1" lang="ja-JP" altLang="en-US" sz="1200"/>
              <a:t>ことを示しているとは限りません</a:t>
            </a:r>
            <a:endParaRPr kumimoji="1" lang="en-US" altLang="ja-JP" sz="1200" dirty="0"/>
          </a:p>
          <a:p>
            <a:pPr marL="0" indent="0">
              <a:buNone/>
            </a:pP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5</a:t>
            </a:fld>
            <a:endParaRPr kumimoji="1" lang="ja-JP" altLang="en-US"/>
          </a:p>
        </p:txBody>
      </p:sp>
    </p:spTree>
    <p:extLst>
      <p:ext uri="{BB962C8B-B14F-4D97-AF65-F5344CB8AC3E}">
        <p14:creationId xmlns:p14="http://schemas.microsoft.com/office/powerpoint/2010/main" val="2158737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a:t>
            </a:r>
            <a:r>
              <a:rPr kumimoji="1" lang="en-US" altLang="ja-JP" dirty="0"/>
              <a:t>drivers/net/</a:t>
            </a:r>
            <a:r>
              <a:rPr kumimoji="1" lang="en-US" altLang="ja-JP" dirty="0" err="1"/>
              <a:t>macvlan.c</a:t>
            </a:r>
            <a:r>
              <a:rPr kumimoji="1" lang="ja-JP" altLang="en-US"/>
              <a:t>では全体の</a:t>
            </a:r>
            <a:r>
              <a:rPr kumimoji="1" lang="en-US" altLang="ja-JP" dirty="0"/>
              <a:t>13%</a:t>
            </a:r>
            <a:r>
              <a:rPr kumimoji="1" lang="ja-JP" altLang="en-US"/>
              <a:t>しか書いていない</a:t>
            </a:r>
            <a:endParaRPr kumimoji="1" lang="en-US" altLang="ja-JP" dirty="0"/>
          </a:p>
          <a:p>
            <a:r>
              <a:rPr kumimoji="1" lang="en-US" altLang="ja-JP" dirty="0"/>
              <a:t>include/linux/</a:t>
            </a:r>
            <a:r>
              <a:rPr kumimoji="1" lang="en-US" altLang="ja-JP" dirty="0" err="1"/>
              <a:t>rhashtable.h</a:t>
            </a:r>
            <a:r>
              <a:rPr kumimoji="1" lang="ja-JP" altLang="en-US"/>
              <a:t>では全体の</a:t>
            </a:r>
            <a:r>
              <a:rPr kumimoji="1" lang="en-US" altLang="ja-JP" dirty="0"/>
              <a:t>1%</a:t>
            </a:r>
            <a:r>
              <a:rPr kumimoji="1" lang="ja-JP" altLang="en-US"/>
              <a:t>しか書いていない</a:t>
            </a: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また，著作権表示によってファイルの著作権を過度に主張する人もいます．</a:t>
            </a:r>
            <a:endParaRPr kumimoji="1" lang="en-US" altLang="ja-JP" dirty="0"/>
          </a:p>
          <a:p>
            <a:r>
              <a:rPr kumimoji="1" lang="ja-JP" altLang="en-US"/>
              <a:t>例えば，</a:t>
            </a:r>
            <a:r>
              <a:rPr lang="en-US" altLang="ja-JP" dirty="0"/>
              <a:t>Patrick McHardy</a:t>
            </a:r>
            <a:r>
              <a:rPr lang="ja-JP" altLang="en-US"/>
              <a:t>が．．ということがありましたが，彼が．．ありました</a:t>
            </a:r>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6</a:t>
            </a:fld>
            <a:endParaRPr kumimoji="1" lang="ja-JP" altLang="en-US"/>
          </a:p>
        </p:txBody>
      </p:sp>
    </p:spTree>
    <p:extLst>
      <p:ext uri="{BB962C8B-B14F-4D97-AF65-F5344CB8AC3E}">
        <p14:creationId xmlns:p14="http://schemas.microsoft.com/office/powerpoint/2010/main" val="3607773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これらのケースが実際にどの程度あるのかはよくわかっていません．</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そこで</a:t>
            </a:r>
            <a:r>
              <a:rPr kumimoji="1" lang="en-US" altLang="ja-JP" sz="1200" dirty="0"/>
              <a:t>OSS</a:t>
            </a:r>
            <a:r>
              <a:rPr kumimoji="1" lang="ja-JP" altLang="en-US" sz="1200"/>
              <a:t>にどれぐらい著作権表示があるか</a:t>
            </a:r>
            <a:endParaRPr kumimoji="1" lang="en-US" altLang="ja-JP" sz="1200" dirty="0"/>
          </a:p>
          <a:p>
            <a:r>
              <a:rPr lang="ja-JP" altLang="en-US" sz="1200"/>
              <a:t>著作権表示と作成したソースコードの量</a:t>
            </a:r>
            <a:r>
              <a:rPr lang="en-US" altLang="ja-JP" sz="1200" dirty="0"/>
              <a:t>,</a:t>
            </a:r>
            <a:r>
              <a:rPr lang="ja-JP" altLang="en-US" sz="1200"/>
              <a:t>本調査では行数とします，に関係があるかを明らかにしたいと考えました．</a:t>
            </a:r>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7</a:t>
            </a:fld>
            <a:endParaRPr kumimoji="1" lang="ja-JP" altLang="en-US"/>
          </a:p>
        </p:txBody>
      </p:sp>
    </p:spTree>
    <p:extLst>
      <p:ext uri="{BB962C8B-B14F-4D97-AF65-F5344CB8AC3E}">
        <p14:creationId xmlns:p14="http://schemas.microsoft.com/office/powerpoint/2010/main" val="531967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言い換えると本研究の目的は以下の</a:t>
            </a:r>
            <a:r>
              <a:rPr kumimoji="1" lang="en-US" altLang="ja-JP" dirty="0"/>
              <a:t>2</a:t>
            </a:r>
            <a:r>
              <a:rPr kumimoji="1" lang="ja-JP" altLang="en-US"/>
              <a:t>点ということになります．</a:t>
            </a:r>
            <a:endParaRPr kumimoji="1" lang="en-US" altLang="ja-JP" dirty="0"/>
          </a:p>
          <a:p>
            <a:r>
              <a:rPr kumimoji="1" lang="en-US" altLang="ja-JP" dirty="0"/>
              <a:t>1</a:t>
            </a:r>
            <a:r>
              <a:rPr kumimoji="1" lang="ja-JP" altLang="en-US"/>
              <a:t>つは単に．．を明らかにすること</a:t>
            </a:r>
            <a:endParaRPr kumimoji="1" lang="en-US" altLang="ja-JP" dirty="0"/>
          </a:p>
          <a:p>
            <a:r>
              <a:rPr kumimoji="1" lang="en-US" altLang="ja-JP" dirty="0"/>
              <a:t>2</a:t>
            </a:r>
            <a:r>
              <a:rPr kumimoji="1" lang="ja-JP" altLang="en-US"/>
              <a:t>つは．．を明らかにすることです</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8</a:t>
            </a:fld>
            <a:endParaRPr kumimoji="1" lang="ja-JP" altLang="en-US"/>
          </a:p>
        </p:txBody>
      </p:sp>
    </p:spTree>
    <p:extLst>
      <p:ext uri="{BB962C8B-B14F-4D97-AF65-F5344CB8AC3E}">
        <p14:creationId xmlns:p14="http://schemas.microsoft.com/office/powerpoint/2010/main" val="1608499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5:00</a:t>
            </a:r>
          </a:p>
          <a:p>
            <a:r>
              <a:rPr kumimoji="1" lang="ja-JP" altLang="en-US"/>
              <a:t>調査方法です．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本調査では，</a:t>
            </a:r>
            <a:r>
              <a:rPr lang="en-US" altLang="ja-JP" sz="1200" dirty="0"/>
              <a:t>g</a:t>
            </a:r>
            <a:r>
              <a:rPr kumimoji="1" lang="en-US" altLang="ja-JP" sz="1200" dirty="0"/>
              <a:t>it blame </a:t>
            </a:r>
            <a:r>
              <a:rPr kumimoji="1" lang="ja-JP" altLang="en-US" sz="1200"/>
              <a:t>を用いてソースコードの作者を</a:t>
            </a:r>
            <a:br>
              <a:rPr kumimoji="1" lang="en-US" altLang="ja-JP" sz="1200" dirty="0"/>
            </a:br>
            <a:r>
              <a:rPr kumimoji="1" lang="ja-JP" altLang="en-US" sz="1200"/>
              <a:t>行レベルで取得し，その情報をもとに</a:t>
            </a:r>
            <a:br>
              <a:rPr lang="en-US" altLang="ja-JP" sz="1200" dirty="0"/>
            </a:br>
            <a:r>
              <a:rPr kumimoji="1" lang="ja-JP" altLang="en-US" sz="1200"/>
              <a:t>ソースコード</a:t>
            </a:r>
            <a:r>
              <a:rPr lang="ja-JP" altLang="en-US" sz="1200"/>
              <a:t>に対して</a:t>
            </a:r>
            <a:r>
              <a:rPr kumimoji="1" lang="ja-JP" altLang="en-US" sz="1200">
                <a:solidFill>
                  <a:schemeClr val="accent6">
                    <a:lumMod val="60000"/>
                    <a:lumOff val="40000"/>
                  </a:schemeClr>
                </a:solidFill>
              </a:rPr>
              <a:t>行レベル</a:t>
            </a:r>
            <a:r>
              <a:rPr kumimoji="1" lang="ja-JP" altLang="en-US" sz="1200"/>
              <a:t>で</a:t>
            </a:r>
            <a:br>
              <a:rPr kumimoji="1" lang="en-US" altLang="ja-JP" sz="1200" dirty="0"/>
            </a:br>
            <a:r>
              <a:rPr kumimoji="1" lang="ja-JP" altLang="en-US" sz="1200"/>
              <a:t>著作権表示の有無を定義し</a:t>
            </a:r>
            <a:r>
              <a:rPr lang="ja-JP" altLang="en-US" sz="1200"/>
              <a:t>て調査を行いました．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a:p>
            <a:r>
              <a:rPr kumimoji="1" lang="en-US" altLang="ja-JP" dirty="0"/>
              <a:t>Git blame</a:t>
            </a:r>
            <a:r>
              <a:rPr kumimoji="1" lang="ja-JP" altLang="en-US"/>
              <a:t>とは</a:t>
            </a:r>
            <a:r>
              <a:rPr lang="ja-JP" altLang="en-US" sz="1200"/>
              <a:t>ファイルの各行に対してその行の作者名や作者のメールアドレスが取得できるコマンドです．</a:t>
            </a:r>
            <a:endParaRPr kumimoji="1" lang="ja-JP" altLang="en-US"/>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9</a:t>
            </a:fld>
            <a:endParaRPr kumimoji="1" lang="ja-JP" altLang="en-US"/>
          </a:p>
        </p:txBody>
      </p:sp>
    </p:spTree>
    <p:extLst>
      <p:ext uri="{BB962C8B-B14F-4D97-AF65-F5344CB8AC3E}">
        <p14:creationId xmlns:p14="http://schemas.microsoft.com/office/powerpoint/2010/main" val="2851709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行レベルでの著作権表示の有無をどのように定義したかについて説明します．</a:t>
            </a:r>
            <a:endParaRPr kumimoji="1" lang="en-US" altLang="ja-JP" dirty="0"/>
          </a:p>
          <a:p>
            <a:r>
              <a:rPr kumimoji="1" lang="ja-JP" altLang="en-US"/>
              <a:t>本調査では</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その行の著作権者がその行を含むファイルの著作権表示に示されている著作権者の</a:t>
            </a:r>
            <a:r>
              <a:rPr lang="en-US" altLang="ja-JP" dirty="0"/>
              <a:t>1</a:t>
            </a:r>
            <a:r>
              <a:rPr lang="ja-JP" altLang="en-US"/>
              <a:t>つと</a:t>
            </a:r>
            <a:br>
              <a:rPr lang="en-US" altLang="ja-JP" dirty="0"/>
            </a:br>
            <a:r>
              <a:rPr lang="ja-JP" altLang="en-US"/>
              <a:t>一致することを　「著作権表示がある」．そうでない場合は　「著作権表示がない」と定義しました．</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しかしながら</a:t>
            </a:r>
            <a:r>
              <a:rPr kumimoji="1" lang="ja-JP" altLang="en-US" sz="1200"/>
              <a:t>実際にはファイル数が非常に多く，</a:t>
            </a:r>
            <a:br>
              <a:rPr kumimoji="1" lang="en-US" altLang="ja-JP" sz="1200" dirty="0"/>
            </a:br>
            <a:r>
              <a:rPr kumimoji="1" lang="ja-JP" altLang="en-US" sz="1200"/>
              <a:t>著作権表示の書き方も統一されていないため</a:t>
            </a:r>
            <a:br>
              <a:rPr kumimoji="1" lang="en-US" altLang="ja-JP" sz="1200" dirty="0"/>
            </a:br>
            <a:r>
              <a:rPr kumimoji="1" lang="ja-JP" altLang="en-US" sz="1200"/>
              <a:t>著作権表示に示されている著作権者を調べるのは困難です．</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B85BD0D0-A150-BE4D-9DD7-B4DB2B582F91}" type="slidenum">
              <a:rPr kumimoji="1" lang="ja-JP" altLang="en-US" smtClean="0"/>
              <a:t>10</a:t>
            </a:fld>
            <a:endParaRPr kumimoji="1" lang="ja-JP" altLang="en-US"/>
          </a:p>
        </p:txBody>
      </p:sp>
    </p:spTree>
    <p:extLst>
      <p:ext uri="{BB962C8B-B14F-4D97-AF65-F5344CB8AC3E}">
        <p14:creationId xmlns:p14="http://schemas.microsoft.com/office/powerpoint/2010/main" val="17452770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452438" y="6640515"/>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80B45611-CE77-8C4D-B352-6B76DA4FBF2B}" type="datetime1">
              <a:rPr kumimoji="1" lang="ja-JP" altLang="en-US" smtClean="0"/>
              <a:t>2021/7/8</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4083739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CDBD3A17-0262-3B4C-8B1F-0F8CC628B905}" type="datetime1">
              <a:rPr kumimoji="1" lang="ja-JP" altLang="en-US" smtClean="0"/>
              <a:t>2021/7/8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1950380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1A6B4F6A-F0CA-374C-AB1E-CB118BA0279B}" type="datetime1">
              <a:rPr kumimoji="1" lang="ja-JP" altLang="en-US" smtClean="0"/>
              <a:t>2021/7/8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3997005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4"/>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180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331915" y="3213100"/>
            <a:ext cx="6480175" cy="0"/>
          </a:xfrm>
          <a:prstGeom prst="line">
            <a:avLst/>
          </a:prstGeom>
          <a:noFill/>
          <a:ln w="9525">
            <a:solidFill>
              <a:schemeClr val="tx1"/>
            </a:solidFill>
            <a:round/>
            <a:headEnd/>
            <a:tailEnd/>
          </a:ln>
          <a:effectLst/>
        </p:spPr>
        <p:txBody>
          <a:bodyPr/>
          <a:lstStyle/>
          <a:p>
            <a:endParaRPr lang="ja-JP" altLang="en-US" sz="1800"/>
          </a:p>
        </p:txBody>
      </p:sp>
      <p:sp>
        <p:nvSpPr>
          <p:cNvPr id="3093" name="Text Box 21"/>
          <p:cNvSpPr txBox="1">
            <a:spLocks noChangeArrowheads="1"/>
          </p:cNvSpPr>
          <p:nvPr/>
        </p:nvSpPr>
        <p:spPr bwMode="auto">
          <a:xfrm>
            <a:off x="452440" y="6640517"/>
            <a:ext cx="6272871" cy="207749"/>
          </a:xfrm>
          <a:prstGeom prst="rect">
            <a:avLst/>
          </a:prstGeom>
          <a:noFill/>
          <a:ln w="9525">
            <a:noFill/>
            <a:miter lim="800000"/>
            <a:headEnd/>
            <a:tailEnd/>
          </a:ln>
          <a:effectLst/>
        </p:spPr>
        <p:txBody>
          <a:bodyPr wrap="none">
            <a:spAutoFit/>
          </a:bodyPr>
          <a:lstStyle/>
          <a:p>
            <a:r>
              <a:rPr lang="en-US" altLang="ja-JP" sz="750">
                <a:solidFill>
                  <a:srgbClr val="DDDDDD"/>
                </a:solidFill>
              </a:rPr>
              <a:t>Software Engineering Laboratory, Department of Computer Science, Graduate School of Information Science and Technology, Osaka University</a:t>
            </a:r>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7473877" y="260353"/>
            <a:ext cx="1538288" cy="703263"/>
          </a:xfrm>
          <a:prstGeom prst="rect">
            <a:avLst/>
          </a:prstGeom>
          <a:noFill/>
        </p:spPr>
      </p:pic>
      <p:sp>
        <p:nvSpPr>
          <p:cNvPr id="3" name="日付プレースホルダー 2">
            <a:extLst>
              <a:ext uri="{FF2B5EF4-FFF2-40B4-BE49-F238E27FC236}">
                <a16:creationId xmlns:a16="http://schemas.microsoft.com/office/drawing/2014/main" id="{B43EAF19-FB65-EC49-8C0D-117B129DDCB2}"/>
              </a:ext>
            </a:extLst>
          </p:cNvPr>
          <p:cNvSpPr>
            <a:spLocks noGrp="1"/>
          </p:cNvSpPr>
          <p:nvPr>
            <p:ph type="dt" sz="half" idx="10"/>
          </p:nvPr>
        </p:nvSpPr>
        <p:spPr/>
        <p:txBody>
          <a:bodyPr/>
          <a:lstStyle/>
          <a:p>
            <a:fld id="{80B45611-CE77-8C4D-B352-6B76DA4FBF2B}" type="datetime1">
              <a:rPr kumimoji="1" lang="ja-JP" altLang="en-US" smtClean="0"/>
              <a:t>2021/7/8</a:t>
            </a:fld>
            <a:endParaRPr kumimoji="1" lang="ja-JP" altLang="en-US"/>
          </a:p>
        </p:txBody>
      </p:sp>
      <p:sp>
        <p:nvSpPr>
          <p:cNvPr id="4" name="フッター プレースホルダー 3">
            <a:extLst>
              <a:ext uri="{FF2B5EF4-FFF2-40B4-BE49-F238E27FC236}">
                <a16:creationId xmlns:a16="http://schemas.microsoft.com/office/drawing/2014/main" id="{8B8A23C4-5799-424A-B965-B9B43B34F52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1730996-1AB9-7B48-B381-45322DC34285}"/>
              </a:ext>
            </a:extLst>
          </p:cNvPr>
          <p:cNvSpPr>
            <a:spLocks noGrp="1"/>
          </p:cNvSpPr>
          <p:nvPr>
            <p:ph type="sldNum" sz="quarter" idx="12"/>
          </p:nvPr>
        </p:nvSpPr>
        <p:spPr/>
        <p:txBody>
          <a:bodyPr/>
          <a:lstStyle/>
          <a:p>
            <a:fld id="{4063F082-48BA-4E4A-8296-357AA7D15BD9}" type="slidenum">
              <a:rPr kumimoji="1" lang="ja-JP" altLang="en-US" smtClean="0"/>
              <a:t>‹#›</a:t>
            </a:fld>
            <a:endParaRPr kumimoji="1" lang="ja-JP" altLang="en-US"/>
          </a:p>
        </p:txBody>
      </p:sp>
      <p:sp>
        <p:nvSpPr>
          <p:cNvPr id="6" name="タイトル 5">
            <a:extLst>
              <a:ext uri="{FF2B5EF4-FFF2-40B4-BE49-F238E27FC236}">
                <a16:creationId xmlns:a16="http://schemas.microsoft.com/office/drawing/2014/main" id="{D0E2B7A6-33FD-7E43-9904-2B70ABCD809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134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47717000-A6C6-BF42-9507-CDD5E9127444}" type="datetime1">
              <a:rPr kumimoji="1" lang="ja-JP" altLang="en-US" smtClean="0"/>
              <a:t>2021/7/8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69989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3D9C4883-8946-1547-9E91-A8554D9FF205}" type="datetime1">
              <a:rPr kumimoji="1" lang="ja-JP" altLang="en-US" smtClean="0"/>
              <a:t>2021/7/8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1541548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91B58627-9996-8449-BC6D-46626A4A5FBE}" type="datetime1">
              <a:rPr kumimoji="1" lang="ja-JP" altLang="en-US" smtClean="0"/>
              <a:t>2021/7/8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3045958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1AE19910-C84C-BB48-9CFE-6F7BCC8A76B7}" type="datetime1">
              <a:rPr kumimoji="1" lang="ja-JP" altLang="en-US" smtClean="0"/>
              <a:t>2021/7/8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1138514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EF451379-E617-7248-AA52-7007C87E8F9B}" type="datetime1">
              <a:rPr kumimoji="1" lang="ja-JP" altLang="en-US" smtClean="0"/>
              <a:t>2021/7/8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1214558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F5047912-FED5-7A41-9043-9493D2EC5944}" type="datetime1">
              <a:rPr kumimoji="1" lang="ja-JP" altLang="en-US" smtClean="0"/>
              <a:t>2021/7/8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2539812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49A505E2-B071-C74E-84B1-149F95DA99D8}" type="datetime1">
              <a:rPr kumimoji="1" lang="ja-JP" altLang="en-US" smtClean="0"/>
              <a:t>2021/7/8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3976620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3AAFEFEC-E388-DA4A-AD9C-3258A9F29D1B}" type="datetime1">
              <a:rPr kumimoji="1" lang="ja-JP" altLang="en-US" smtClean="0"/>
              <a:t>2021/7/8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4063F082-48BA-4E4A-8296-357AA7D15BD9}" type="slidenum">
              <a:rPr kumimoji="1" lang="ja-JP" altLang="en-US" smtClean="0"/>
              <a:t>‹#›</a:t>
            </a:fld>
            <a:endParaRPr kumimoji="1" lang="ja-JP" altLang="en-US"/>
          </a:p>
        </p:txBody>
      </p:sp>
    </p:spTree>
    <p:extLst>
      <p:ext uri="{BB962C8B-B14F-4D97-AF65-F5344CB8AC3E}">
        <p14:creationId xmlns:p14="http://schemas.microsoft.com/office/powerpoint/2010/main" val="385549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4"/>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5"/>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endParaRPr lang="ja-JP" altLang="en-US" sz="2400"/>
          </a:p>
        </p:txBody>
      </p:sp>
      <p:pic>
        <p:nvPicPr>
          <p:cNvPr id="1043" name="Picture 19" descr="sel-logo"/>
          <p:cNvPicPr>
            <a:picLocks noChangeAspect="1" noChangeArrowheads="1"/>
          </p:cNvPicPr>
          <p:nvPr/>
        </p:nvPicPr>
        <p:blipFill>
          <a:blip r:embed="rId16"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42AE0850-A008-0C41-800B-34FD36F0A63D}" type="datetime1">
              <a:rPr kumimoji="1" lang="ja-JP" altLang="en-US" smtClean="0"/>
              <a:t>2021/7/8</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063F082-48BA-4E4A-8296-357AA7D15BD9}"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5"/>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82984561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673" r:id="rId12"/>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inoue@free-mail.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ist.github.com/tbrianjones/599285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tanabe@free-mail.com" TargetMode="External"/><Relationship Id="rId7" Type="http://schemas.openxmlformats.org/officeDocument/2006/relationships/comments" Target="../comments/comment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katsuro@organization.com" TargetMode="External"/><Relationship Id="rId5" Type="http://schemas.openxmlformats.org/officeDocument/2006/relationships/hyperlink" Target="mailto:taketo@organization.com" TargetMode="External"/><Relationship Id="rId4" Type="http://schemas.openxmlformats.org/officeDocument/2006/relationships/hyperlink" Target="mailto:inoue@free-mail.co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inoue@free-mail.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mailto:katsuro@organization.com" TargetMode="External"/><Relationship Id="rId5" Type="http://schemas.openxmlformats.org/officeDocument/2006/relationships/hyperlink" Target="mailto:tanabe@free-mail.com" TargetMode="External"/><Relationship Id="rId4" Type="http://schemas.openxmlformats.org/officeDocument/2006/relationships/hyperlink" Target="mailto:taketo@organization.co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comments" Target="../comments/comment4.xml"/><Relationship Id="rId3" Type="http://schemas.openxmlformats.org/officeDocument/2006/relationships/image" Target="../media/image6.png"/><Relationship Id="rId7" Type="http://schemas.microsoft.com/office/2007/relationships/hdphoto" Target="../media/hdphoto2.wdp"/><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chart" Target="../charts/chart2.xml"/><Relationship Id="rId5" Type="http://schemas.microsoft.com/office/2007/relationships/hdphoto" Target="../media/hdphoto1.wdp"/><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comments" Target="../comments/comment5.xml"/><Relationship Id="rId5" Type="http://schemas.microsoft.com/office/2007/relationships/hdphoto" Target="../media/hdphoto3.wdp"/><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jpo.go.jp/system/laws/gaikoku/trips/chap3.html#law1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ink.springer.com/article/10.1007/s10664-019-09704-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C8733-6D9A-6D46-A3B2-4DBA43DA06B3}"/>
              </a:ext>
            </a:extLst>
          </p:cNvPr>
          <p:cNvSpPr>
            <a:spLocks noGrp="1"/>
          </p:cNvSpPr>
          <p:nvPr>
            <p:ph type="ctrTitle"/>
          </p:nvPr>
        </p:nvSpPr>
        <p:spPr>
          <a:xfrm>
            <a:off x="0" y="1484317"/>
            <a:ext cx="9144000" cy="1470025"/>
          </a:xfrm>
        </p:spPr>
        <p:txBody>
          <a:bodyPr/>
          <a:lstStyle/>
          <a:p>
            <a:r>
              <a:rPr lang="ja-JP" altLang="en-US" sz="4000"/>
              <a:t>いくつかの</a:t>
            </a:r>
            <a:r>
              <a:rPr lang="en" altLang="ja-JP" sz="4000" dirty="0"/>
              <a:t>OSS</a:t>
            </a:r>
            <a:r>
              <a:rPr lang="ja-JP" altLang="en-US" sz="4000"/>
              <a:t>に対する</a:t>
            </a:r>
            <a:br>
              <a:rPr lang="en-US" altLang="ja-JP" sz="4000" dirty="0"/>
            </a:br>
            <a:r>
              <a:rPr lang="ja-JP" altLang="en-US" sz="4000"/>
              <a:t>細粒度分析を用いた著作権表示の調査</a:t>
            </a:r>
            <a:endParaRPr kumimoji="1" lang="ja-JP" altLang="en-US" sz="4000"/>
          </a:p>
        </p:txBody>
      </p:sp>
      <p:sp>
        <p:nvSpPr>
          <p:cNvPr id="3" name="字幕 2">
            <a:extLst>
              <a:ext uri="{FF2B5EF4-FFF2-40B4-BE49-F238E27FC236}">
                <a16:creationId xmlns:a16="http://schemas.microsoft.com/office/drawing/2014/main" id="{7F0D0E37-561D-4F47-A26E-EF5BFDC60A10}"/>
              </a:ext>
            </a:extLst>
          </p:cNvPr>
          <p:cNvSpPr>
            <a:spLocks noGrp="1"/>
          </p:cNvSpPr>
          <p:nvPr>
            <p:ph type="subTitle" idx="1"/>
          </p:nvPr>
        </p:nvSpPr>
        <p:spPr>
          <a:xfrm>
            <a:off x="415636" y="3573463"/>
            <a:ext cx="8312728" cy="1752600"/>
          </a:xfrm>
        </p:spPr>
        <p:txBody>
          <a:bodyPr/>
          <a:lstStyle/>
          <a:p>
            <a:r>
              <a:rPr lang="ja-JP" altLang="en-US"/>
              <a:t>大阪大学大学院情報科学研究科</a:t>
            </a:r>
            <a:endParaRPr lang="en-US" altLang="ja-JP" dirty="0"/>
          </a:p>
          <a:p>
            <a:r>
              <a:rPr kumimoji="1" lang="ja-JP" altLang="en-US"/>
              <a:t>○田邉傑士，井上克郎</a:t>
            </a:r>
          </a:p>
        </p:txBody>
      </p:sp>
      <p:sp>
        <p:nvSpPr>
          <p:cNvPr id="4" name="スライド番号プレースホルダー 3">
            <a:extLst>
              <a:ext uri="{FF2B5EF4-FFF2-40B4-BE49-F238E27FC236}">
                <a16:creationId xmlns:a16="http://schemas.microsoft.com/office/drawing/2014/main" id="{F7FA2CD4-DC04-D641-B648-3FFA9DF9E260}"/>
              </a:ext>
            </a:extLst>
          </p:cNvPr>
          <p:cNvSpPr>
            <a:spLocks noGrp="1"/>
          </p:cNvSpPr>
          <p:nvPr>
            <p:ph type="sldNum" sz="quarter" idx="4"/>
          </p:nvPr>
        </p:nvSpPr>
        <p:spPr/>
        <p:txBody>
          <a:bodyPr/>
          <a:lstStyle/>
          <a:p>
            <a:fld id="{4063F082-48BA-4E4A-8296-357AA7D15BD9}" type="slidenum">
              <a:rPr kumimoji="1" lang="ja-JP" altLang="en-US" smtClean="0"/>
              <a:t>1</a:t>
            </a:fld>
            <a:endParaRPr kumimoji="1" lang="ja-JP" altLang="en-US"/>
          </a:p>
        </p:txBody>
      </p:sp>
    </p:spTree>
    <p:extLst>
      <p:ext uri="{BB962C8B-B14F-4D97-AF65-F5344CB8AC3E}">
        <p14:creationId xmlns:p14="http://schemas.microsoft.com/office/powerpoint/2010/main" val="101807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著作権表示の有無の定義</a:t>
            </a:r>
            <a:r>
              <a:rPr lang="en-US" altLang="ja-JP" sz="4000" dirty="0"/>
              <a:t>(1/2)</a:t>
            </a:r>
            <a:endParaRPr lang="ja-JP" altLang="en-US" sz="40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a:xfrm>
            <a:off x="457200" y="1600204"/>
            <a:ext cx="8601740" cy="4525963"/>
          </a:xfrm>
        </p:spPr>
        <p:txBody>
          <a:bodyPr/>
          <a:lstStyle/>
          <a:p>
            <a:r>
              <a:rPr lang="ja-JP" altLang="en-US"/>
              <a:t>定義</a:t>
            </a:r>
            <a:endParaRPr lang="en-US" altLang="ja-JP" dirty="0"/>
          </a:p>
          <a:p>
            <a:pPr lvl="1"/>
            <a:r>
              <a:rPr lang="ja-JP" altLang="en-US"/>
              <a:t>その行の著作権者がその行を含むファイルの</a:t>
            </a:r>
            <a:br>
              <a:rPr lang="en-US" altLang="ja-JP" dirty="0"/>
            </a:br>
            <a:r>
              <a:rPr lang="ja-JP" altLang="en-US"/>
              <a:t>著作権表示に示されている著作権者の</a:t>
            </a:r>
            <a:r>
              <a:rPr lang="en-US" altLang="ja-JP" dirty="0"/>
              <a:t>1</a:t>
            </a:r>
            <a:r>
              <a:rPr lang="ja-JP" altLang="en-US"/>
              <a:t>つと</a:t>
            </a:r>
            <a:br>
              <a:rPr lang="en-US" altLang="ja-JP" dirty="0"/>
            </a:br>
            <a:r>
              <a:rPr lang="ja-JP" altLang="en-US"/>
              <a:t>一致することを　「著作権表示がある」</a:t>
            </a:r>
            <a:br>
              <a:rPr lang="en-US" altLang="ja-JP" dirty="0"/>
            </a:br>
            <a:r>
              <a:rPr lang="ja-JP" altLang="en-US"/>
              <a:t>そうでない場合は　「著作権表示がない」</a:t>
            </a:r>
            <a:br>
              <a:rPr lang="en-US" altLang="ja-JP" dirty="0"/>
            </a:br>
            <a:r>
              <a:rPr lang="ja-JP" altLang="en-US"/>
              <a:t>と定義する</a:t>
            </a:r>
            <a:endParaRPr lang="en-US" altLang="ja-JP" dirty="0"/>
          </a:p>
        </p:txBody>
      </p:sp>
      <p:sp>
        <p:nvSpPr>
          <p:cNvPr id="5" name="スライド番号プレースホルダー 4">
            <a:extLst>
              <a:ext uri="{FF2B5EF4-FFF2-40B4-BE49-F238E27FC236}">
                <a16:creationId xmlns:a16="http://schemas.microsoft.com/office/drawing/2014/main" id="{06C5D533-81AE-4A4E-8564-A09F95C097EB}"/>
              </a:ext>
            </a:extLst>
          </p:cNvPr>
          <p:cNvSpPr>
            <a:spLocks noGrp="1"/>
          </p:cNvSpPr>
          <p:nvPr>
            <p:ph type="sldNum" sz="quarter" idx="12"/>
          </p:nvPr>
        </p:nvSpPr>
        <p:spPr/>
        <p:txBody>
          <a:bodyPr/>
          <a:lstStyle/>
          <a:p>
            <a:fld id="{4063F082-48BA-4E4A-8296-357AA7D15BD9}" type="slidenum">
              <a:rPr kumimoji="1" lang="ja-JP" altLang="en-US" smtClean="0"/>
              <a:t>10</a:t>
            </a:fld>
            <a:endParaRPr kumimoji="1" lang="ja-JP" altLang="en-US"/>
          </a:p>
        </p:txBody>
      </p:sp>
      <p:sp>
        <p:nvSpPr>
          <p:cNvPr id="6" name="テキスト ボックス 5">
            <a:extLst>
              <a:ext uri="{FF2B5EF4-FFF2-40B4-BE49-F238E27FC236}">
                <a16:creationId xmlns:a16="http://schemas.microsoft.com/office/drawing/2014/main" id="{E4CC5DFD-AC44-9C49-B09B-192A10785C4E}"/>
              </a:ext>
            </a:extLst>
          </p:cNvPr>
          <p:cNvSpPr txBox="1"/>
          <p:nvPr/>
        </p:nvSpPr>
        <p:spPr>
          <a:xfrm>
            <a:off x="2291048" y="4599206"/>
            <a:ext cx="6029215" cy="1815882"/>
          </a:xfrm>
          <a:prstGeom prst="rect">
            <a:avLst/>
          </a:prstGeom>
          <a:noFill/>
        </p:spPr>
        <p:txBody>
          <a:bodyPr wrap="none" rtlCol="0">
            <a:spAutoFit/>
          </a:bodyPr>
          <a:lstStyle/>
          <a:p>
            <a:r>
              <a:rPr kumimoji="1" lang="ja-JP" altLang="en-US" sz="2800"/>
              <a:t>実際にはファイル数が非常に多く，</a:t>
            </a:r>
            <a:br>
              <a:rPr kumimoji="1" lang="en-US" altLang="ja-JP" sz="2800" dirty="0"/>
            </a:br>
            <a:r>
              <a:rPr kumimoji="1" lang="ja-JP" altLang="en-US" sz="2800"/>
              <a:t>書き方も統一されていないため</a:t>
            </a:r>
            <a:br>
              <a:rPr kumimoji="1" lang="en-US" altLang="ja-JP" sz="2800" dirty="0"/>
            </a:br>
            <a:r>
              <a:rPr kumimoji="1" lang="ja-JP" altLang="en-US" sz="2800"/>
              <a:t>著作権表示に示されている著作権者を</a:t>
            </a:r>
            <a:br>
              <a:rPr kumimoji="1" lang="en-US" altLang="ja-JP" sz="2800" dirty="0"/>
            </a:br>
            <a:r>
              <a:rPr kumimoji="1" lang="ja-JP" altLang="en-US" sz="2800"/>
              <a:t>調べるのは難しい</a:t>
            </a:r>
          </a:p>
        </p:txBody>
      </p:sp>
      <p:sp>
        <p:nvSpPr>
          <p:cNvPr id="8" name="右矢印 7">
            <a:extLst>
              <a:ext uri="{FF2B5EF4-FFF2-40B4-BE49-F238E27FC236}">
                <a16:creationId xmlns:a16="http://schemas.microsoft.com/office/drawing/2014/main" id="{AA93F3CE-B45F-344A-B937-F6504A2D609F}"/>
              </a:ext>
            </a:extLst>
          </p:cNvPr>
          <p:cNvSpPr/>
          <p:nvPr/>
        </p:nvSpPr>
        <p:spPr>
          <a:xfrm>
            <a:off x="646163" y="5057072"/>
            <a:ext cx="1401828" cy="9001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rPr>
              <a:t>しかし</a:t>
            </a:r>
          </a:p>
        </p:txBody>
      </p:sp>
    </p:spTree>
    <p:extLst>
      <p:ext uri="{BB962C8B-B14F-4D97-AF65-F5344CB8AC3E}">
        <p14:creationId xmlns:p14="http://schemas.microsoft.com/office/powerpoint/2010/main" val="1823817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著作権表示の有無の定義</a:t>
            </a:r>
            <a:r>
              <a:rPr lang="en-US" altLang="ja-JP" sz="4000" dirty="0"/>
              <a:t>(2/2)</a:t>
            </a:r>
            <a:endParaRPr lang="ja-JP" altLang="en-US" sz="40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a:xfrm>
            <a:off x="457199" y="1600204"/>
            <a:ext cx="8395855" cy="4525963"/>
          </a:xfrm>
        </p:spPr>
        <p:txBody>
          <a:bodyPr/>
          <a:lstStyle/>
          <a:p>
            <a:r>
              <a:rPr kumimoji="1" lang="ja-JP" altLang="en-US"/>
              <a:t>本調査における定義の代用</a:t>
            </a:r>
            <a:endParaRPr kumimoji="1" lang="en-US" altLang="ja-JP" sz="2400" dirty="0"/>
          </a:p>
          <a:p>
            <a:pPr lvl="1"/>
            <a:r>
              <a:rPr kumimoji="1" lang="ja-JP" altLang="en-US"/>
              <a:t>その行の作者</a:t>
            </a:r>
            <a:r>
              <a:rPr kumimoji="1" lang="en-US" altLang="ja-JP" dirty="0"/>
              <a:t>(Author)</a:t>
            </a:r>
            <a:r>
              <a:rPr kumimoji="1" lang="ja-JP" altLang="en-US"/>
              <a:t>と</a:t>
            </a:r>
            <a:r>
              <a:rPr lang="ja-JP" altLang="en-US"/>
              <a:t>その行を含むファイルの</a:t>
            </a:r>
            <a:br>
              <a:rPr lang="en-US" altLang="ja-JP" dirty="0"/>
            </a:br>
            <a:r>
              <a:rPr lang="ja-JP" altLang="en-US"/>
              <a:t>著作権表示の作者</a:t>
            </a:r>
            <a:r>
              <a:rPr lang="en-US" altLang="ja-JP" dirty="0"/>
              <a:t>(Author)</a:t>
            </a:r>
            <a:r>
              <a:rPr lang="ja-JP" altLang="en-US"/>
              <a:t>が同じ，もしくは同じ</a:t>
            </a:r>
            <a:br>
              <a:rPr lang="en-US" altLang="ja-JP" dirty="0"/>
            </a:br>
            <a:r>
              <a:rPr lang="ja-JP" altLang="en-US"/>
              <a:t>組織に所属していることを　「著作権表示がある」</a:t>
            </a:r>
            <a:br>
              <a:rPr lang="en-US" altLang="ja-JP" dirty="0"/>
            </a:br>
            <a:r>
              <a:rPr lang="ja-JP" altLang="en-US"/>
              <a:t>そうでない場合は　「著作権表示がない」とする</a:t>
            </a:r>
            <a:endParaRPr lang="en-US" altLang="ja-JP" dirty="0"/>
          </a:p>
          <a:p>
            <a:pPr lvl="8"/>
            <a:endParaRPr kumimoji="1" lang="en-US" altLang="ja-JP" dirty="0"/>
          </a:p>
          <a:p>
            <a:pPr marL="342900" lvl="1" indent="0">
              <a:buNone/>
            </a:pPr>
            <a:r>
              <a:rPr lang="ja-JP" altLang="en-US"/>
              <a:t>　　　　</a:t>
            </a:r>
            <a:r>
              <a:rPr lang="en-US" altLang="ja-JP" dirty="0"/>
              <a:t>git blame</a:t>
            </a:r>
            <a:r>
              <a:rPr lang="ja-JP" altLang="en-US"/>
              <a:t>の情報で判断できる</a:t>
            </a:r>
            <a:endParaRPr lang="en-US" altLang="ja-JP" dirty="0"/>
          </a:p>
          <a:p>
            <a:pPr marL="342900" lvl="1" indent="0">
              <a:buNone/>
            </a:pPr>
            <a:r>
              <a:rPr lang="ja-JP" altLang="en-US"/>
              <a:t>　　　（同じ組織かどうかはメールアドレスから判断）</a:t>
            </a:r>
            <a:endParaRPr kumimoji="1" lang="ja-JP" altLang="en-US"/>
          </a:p>
        </p:txBody>
      </p:sp>
      <p:sp>
        <p:nvSpPr>
          <p:cNvPr id="5" name="スライド番号プレースホルダー 4">
            <a:extLst>
              <a:ext uri="{FF2B5EF4-FFF2-40B4-BE49-F238E27FC236}">
                <a16:creationId xmlns:a16="http://schemas.microsoft.com/office/drawing/2014/main" id="{FC3862D1-31EB-184E-B574-6067FBA6AA76}"/>
              </a:ext>
            </a:extLst>
          </p:cNvPr>
          <p:cNvSpPr>
            <a:spLocks noGrp="1"/>
          </p:cNvSpPr>
          <p:nvPr>
            <p:ph type="sldNum" sz="quarter" idx="12"/>
          </p:nvPr>
        </p:nvSpPr>
        <p:spPr/>
        <p:txBody>
          <a:bodyPr/>
          <a:lstStyle/>
          <a:p>
            <a:fld id="{4063F082-48BA-4E4A-8296-357AA7D15BD9}" type="slidenum">
              <a:rPr kumimoji="1" lang="ja-JP" altLang="en-US" smtClean="0"/>
              <a:t>11</a:t>
            </a:fld>
            <a:endParaRPr kumimoji="1" lang="ja-JP" altLang="en-US"/>
          </a:p>
        </p:txBody>
      </p:sp>
      <p:sp>
        <p:nvSpPr>
          <p:cNvPr id="4" name="右矢印 3">
            <a:extLst>
              <a:ext uri="{FF2B5EF4-FFF2-40B4-BE49-F238E27FC236}">
                <a16:creationId xmlns:a16="http://schemas.microsoft.com/office/drawing/2014/main" id="{4487E8C1-0A0B-A646-A26C-A9E277EF4F56}"/>
              </a:ext>
            </a:extLst>
          </p:cNvPr>
          <p:cNvSpPr/>
          <p:nvPr/>
        </p:nvSpPr>
        <p:spPr>
          <a:xfrm>
            <a:off x="457199" y="4557151"/>
            <a:ext cx="1158535" cy="7006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E6B265AB-7066-0D48-A947-EA7B56C7A570}"/>
              </a:ext>
            </a:extLst>
          </p:cNvPr>
          <p:cNvSpPr/>
          <p:nvPr/>
        </p:nvSpPr>
        <p:spPr>
          <a:xfrm>
            <a:off x="2067069" y="6077894"/>
            <a:ext cx="6289964" cy="461665"/>
          </a:xfrm>
          <a:prstGeom prst="rect">
            <a:avLst/>
          </a:prstGeom>
        </p:spPr>
        <p:txBody>
          <a:bodyPr wrap="square">
            <a:spAutoFit/>
          </a:bodyPr>
          <a:lstStyle/>
          <a:p>
            <a:r>
              <a:rPr lang="en-US" altLang="ja-JP" dirty="0"/>
              <a:t>// Copyright Inoue   </a:t>
            </a:r>
            <a:r>
              <a:rPr lang="en-US" altLang="ja-JP"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inoue@</a:t>
            </a:r>
            <a:r>
              <a:rPr lang="en" altLang="ja-JP"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free-mail.com</a:t>
            </a:r>
            <a:endParaRPr lang="en-US" altLang="ja-JP" dirty="0">
              <a:solidFill>
                <a:schemeClr val="accent6">
                  <a:lumMod val="60000"/>
                  <a:lumOff val="40000"/>
                </a:schemeClr>
              </a:solidFill>
            </a:endParaRPr>
          </a:p>
        </p:txBody>
      </p:sp>
      <p:cxnSp>
        <p:nvCxnSpPr>
          <p:cNvPr id="7" name="直線コネクタ 6">
            <a:extLst>
              <a:ext uri="{FF2B5EF4-FFF2-40B4-BE49-F238E27FC236}">
                <a16:creationId xmlns:a16="http://schemas.microsoft.com/office/drawing/2014/main" id="{596E8A21-5042-364C-87D4-97216804F31A}"/>
              </a:ext>
            </a:extLst>
          </p:cNvPr>
          <p:cNvCxnSpPr>
            <a:cxnSpLocks/>
          </p:cNvCxnSpPr>
          <p:nvPr/>
        </p:nvCxnSpPr>
        <p:spPr>
          <a:xfrm flipV="1">
            <a:off x="4765963" y="5835532"/>
            <a:ext cx="0" cy="849718"/>
          </a:xfrm>
          <a:prstGeom prst="line">
            <a:avLst/>
          </a:prstGeom>
          <a:ln w="57150">
            <a:prstDash val="sysDash"/>
          </a:ln>
        </p:spPr>
        <p:style>
          <a:lnRef idx="1">
            <a:schemeClr val="dk1"/>
          </a:lnRef>
          <a:fillRef idx="0">
            <a:schemeClr val="dk1"/>
          </a:fillRef>
          <a:effectRef idx="0">
            <a:schemeClr val="dk1"/>
          </a:effectRef>
          <a:fontRef idx="minor">
            <a:schemeClr val="tx1"/>
          </a:fontRef>
        </p:style>
      </p:cxnSp>
      <p:sp>
        <p:nvSpPr>
          <p:cNvPr id="11" name="正方形/長方形 10">
            <a:extLst>
              <a:ext uri="{FF2B5EF4-FFF2-40B4-BE49-F238E27FC236}">
                <a16:creationId xmlns:a16="http://schemas.microsoft.com/office/drawing/2014/main" id="{7F9A09BF-9002-3E49-AAEC-291571B8FF36}"/>
              </a:ext>
            </a:extLst>
          </p:cNvPr>
          <p:cNvSpPr/>
          <p:nvPr/>
        </p:nvSpPr>
        <p:spPr>
          <a:xfrm>
            <a:off x="4888549" y="5664495"/>
            <a:ext cx="2969083" cy="461665"/>
          </a:xfrm>
          <a:prstGeom prst="rect">
            <a:avLst/>
          </a:prstGeom>
        </p:spPr>
        <p:txBody>
          <a:bodyPr wrap="none">
            <a:spAutoFit/>
          </a:bodyPr>
          <a:lstStyle/>
          <a:p>
            <a:r>
              <a:rPr lang="ja-JP" altLang="en-US" u="sng"/>
              <a:t>作者のメールアドレス</a:t>
            </a:r>
          </a:p>
        </p:txBody>
      </p:sp>
      <p:sp>
        <p:nvSpPr>
          <p:cNvPr id="12" name="テキスト ボックス 11">
            <a:extLst>
              <a:ext uri="{FF2B5EF4-FFF2-40B4-BE49-F238E27FC236}">
                <a16:creationId xmlns:a16="http://schemas.microsoft.com/office/drawing/2014/main" id="{C92CC88B-4897-BF4E-8466-DAD0D5C7B8C8}"/>
              </a:ext>
            </a:extLst>
          </p:cNvPr>
          <p:cNvSpPr txBox="1"/>
          <p:nvPr/>
        </p:nvSpPr>
        <p:spPr>
          <a:xfrm>
            <a:off x="2363730" y="5640362"/>
            <a:ext cx="1766830" cy="461665"/>
          </a:xfrm>
          <a:prstGeom prst="rect">
            <a:avLst/>
          </a:prstGeom>
          <a:noFill/>
        </p:spPr>
        <p:txBody>
          <a:bodyPr wrap="none" rtlCol="0">
            <a:spAutoFit/>
          </a:bodyPr>
          <a:lstStyle/>
          <a:p>
            <a:r>
              <a:rPr kumimoji="1" lang="ja-JP" altLang="en-US" u="sng"/>
              <a:t>ソースコード</a:t>
            </a:r>
          </a:p>
        </p:txBody>
      </p:sp>
      <p:sp>
        <p:nvSpPr>
          <p:cNvPr id="13" name="円/楕円 12">
            <a:extLst>
              <a:ext uri="{FF2B5EF4-FFF2-40B4-BE49-F238E27FC236}">
                <a16:creationId xmlns:a16="http://schemas.microsoft.com/office/drawing/2014/main" id="{4C9951A9-DF6C-A444-BFC8-B551E13655A8}"/>
              </a:ext>
            </a:extLst>
          </p:cNvPr>
          <p:cNvSpPr/>
          <p:nvPr/>
        </p:nvSpPr>
        <p:spPr>
          <a:xfrm>
            <a:off x="7757577" y="5806637"/>
            <a:ext cx="590780" cy="59078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乗算記号 13">
            <a:extLst>
              <a:ext uri="{FF2B5EF4-FFF2-40B4-BE49-F238E27FC236}">
                <a16:creationId xmlns:a16="http://schemas.microsoft.com/office/drawing/2014/main" id="{CEDA315E-FDED-9B47-A04C-F9CD184A85DB}"/>
              </a:ext>
            </a:extLst>
          </p:cNvPr>
          <p:cNvSpPr/>
          <p:nvPr/>
        </p:nvSpPr>
        <p:spPr>
          <a:xfrm>
            <a:off x="1368308" y="5529477"/>
            <a:ext cx="1069383" cy="1053885"/>
          </a:xfrm>
          <a:prstGeom prst="mathMultiply">
            <a:avLst>
              <a:gd name="adj1" fmla="val 1028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31147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454C6D-F2E3-C542-8D1B-C9F1174CA1E2}"/>
              </a:ext>
            </a:extLst>
          </p:cNvPr>
          <p:cNvSpPr>
            <a:spLocks noGrp="1"/>
          </p:cNvSpPr>
          <p:nvPr>
            <p:ph type="title"/>
          </p:nvPr>
        </p:nvSpPr>
        <p:spPr/>
        <p:txBody>
          <a:bodyPr/>
          <a:lstStyle/>
          <a:p>
            <a:r>
              <a:rPr lang="ja-JP" altLang="en-US" sz="3600"/>
              <a:t>同じ組織かどうかの判断</a:t>
            </a:r>
            <a:r>
              <a:rPr lang="en-US" altLang="ja-JP" sz="3600" dirty="0"/>
              <a:t>(1/2)</a:t>
            </a:r>
            <a:endParaRPr kumimoji="1" lang="ja-JP" altLang="en-US" sz="3600"/>
          </a:p>
        </p:txBody>
      </p:sp>
      <p:sp>
        <p:nvSpPr>
          <p:cNvPr id="3" name="コンテンツ プレースホルダー 2">
            <a:extLst>
              <a:ext uri="{FF2B5EF4-FFF2-40B4-BE49-F238E27FC236}">
                <a16:creationId xmlns:a16="http://schemas.microsoft.com/office/drawing/2014/main" id="{2736435F-189B-BC4B-A30E-5072D3D11B5C}"/>
              </a:ext>
            </a:extLst>
          </p:cNvPr>
          <p:cNvSpPr>
            <a:spLocks noGrp="1"/>
          </p:cNvSpPr>
          <p:nvPr>
            <p:ph idx="1"/>
          </p:nvPr>
        </p:nvSpPr>
        <p:spPr>
          <a:xfrm>
            <a:off x="457199" y="1600204"/>
            <a:ext cx="8291513" cy="4525963"/>
          </a:xfrm>
        </p:spPr>
        <p:txBody>
          <a:bodyPr/>
          <a:lstStyle/>
          <a:p>
            <a:r>
              <a:rPr kumimoji="1" lang="ja-JP" altLang="en-US"/>
              <a:t>作者が</a:t>
            </a:r>
            <a:r>
              <a:rPr lang="ja-JP" altLang="en-US"/>
              <a:t>組織</a:t>
            </a:r>
            <a:r>
              <a:rPr kumimoji="1" lang="ja-JP" altLang="en-US"/>
              <a:t>に所属すること</a:t>
            </a:r>
            <a:endParaRPr kumimoji="1" lang="en-US" altLang="ja-JP" dirty="0"/>
          </a:p>
          <a:p>
            <a:pPr lvl="1"/>
            <a:r>
              <a:rPr lang="ja-JP" altLang="en-US"/>
              <a:t>作者が使用しているメールアドレスのドメインが</a:t>
            </a:r>
            <a:br>
              <a:rPr lang="en-US" altLang="ja-JP" dirty="0"/>
            </a:br>
            <a:r>
              <a:rPr lang="ja-JP" altLang="en-US"/>
              <a:t>個人的に取得できるフリーメールのドメイン</a:t>
            </a:r>
            <a:r>
              <a:rPr lang="en-US" altLang="ja-JP" dirty="0"/>
              <a:t>(</a:t>
            </a:r>
            <a:r>
              <a:rPr lang="en-US" altLang="ja-JP" dirty="0" err="1"/>
              <a:t>gmail.com</a:t>
            </a:r>
            <a:r>
              <a:rPr lang="ja-JP" altLang="en-US"/>
              <a:t>など</a:t>
            </a:r>
            <a:r>
              <a:rPr lang="en-US" altLang="ja-JP" dirty="0"/>
              <a:t>)</a:t>
            </a:r>
            <a:r>
              <a:rPr lang="ja-JP" altLang="en-US"/>
              <a:t>でないこと</a:t>
            </a:r>
            <a:endParaRPr lang="en-US" altLang="ja-JP" dirty="0"/>
          </a:p>
          <a:p>
            <a:pPr lvl="8"/>
            <a:endParaRPr lang="ja-JP" altLang="en-US"/>
          </a:p>
          <a:p>
            <a:pPr lvl="1"/>
            <a:r>
              <a:rPr lang="ja-JP" altLang="en-US"/>
              <a:t>フリーメールのドメインかどうかは主要な</a:t>
            </a:r>
            <a:br>
              <a:rPr lang="en-US" altLang="ja-JP" dirty="0"/>
            </a:br>
            <a:r>
              <a:rPr lang="ja-JP" altLang="en-US"/>
              <a:t>フリーメールのドメイン</a:t>
            </a:r>
            <a:r>
              <a:rPr lang="en-US" altLang="ja-JP" dirty="0"/>
              <a:t>(3,782</a:t>
            </a:r>
            <a:r>
              <a:rPr lang="ja-JP" altLang="en-US"/>
              <a:t>種類</a:t>
            </a:r>
            <a:r>
              <a:rPr lang="en-US" altLang="ja-JP" dirty="0"/>
              <a:t>)</a:t>
            </a:r>
            <a:r>
              <a:rPr lang="ja-JP" altLang="en-US"/>
              <a:t>をまとめた</a:t>
            </a:r>
            <a:br>
              <a:rPr lang="en-US" altLang="ja-JP" dirty="0"/>
            </a:br>
            <a:r>
              <a:rPr lang="ja-JP" altLang="en-US"/>
              <a:t>リストに含まれるかどうかで判定</a:t>
            </a:r>
            <a:r>
              <a:rPr lang="en-US" altLang="ja-JP" sz="1600" dirty="0"/>
              <a:t>[4]</a:t>
            </a:r>
            <a:endParaRPr lang="en-US" altLang="ja-JP" dirty="0"/>
          </a:p>
        </p:txBody>
      </p:sp>
      <p:sp>
        <p:nvSpPr>
          <p:cNvPr id="4" name="スライド番号プレースホルダー 3">
            <a:extLst>
              <a:ext uri="{FF2B5EF4-FFF2-40B4-BE49-F238E27FC236}">
                <a16:creationId xmlns:a16="http://schemas.microsoft.com/office/drawing/2014/main" id="{AB6FCE77-445F-A047-959E-77CD380693F8}"/>
              </a:ext>
            </a:extLst>
          </p:cNvPr>
          <p:cNvSpPr>
            <a:spLocks noGrp="1"/>
          </p:cNvSpPr>
          <p:nvPr>
            <p:ph type="sldNum" sz="quarter" idx="12"/>
          </p:nvPr>
        </p:nvSpPr>
        <p:spPr/>
        <p:txBody>
          <a:bodyPr/>
          <a:lstStyle/>
          <a:p>
            <a:fld id="{A238D3D1-4BED-4756-B995-D8D7310A74AE}" type="slidenum">
              <a:rPr kumimoji="1" lang="ja-JP" altLang="en-US" smtClean="0"/>
              <a:t>12</a:t>
            </a:fld>
            <a:endParaRPr kumimoji="1" lang="ja-JP" altLang="en-US"/>
          </a:p>
        </p:txBody>
      </p:sp>
      <p:sp>
        <p:nvSpPr>
          <p:cNvPr id="5" name="テキスト ボックス 4">
            <a:extLst>
              <a:ext uri="{FF2B5EF4-FFF2-40B4-BE49-F238E27FC236}">
                <a16:creationId xmlns:a16="http://schemas.microsoft.com/office/drawing/2014/main" id="{9D28F2FA-5116-2C45-91E5-36654AA76A0E}"/>
              </a:ext>
            </a:extLst>
          </p:cNvPr>
          <p:cNvSpPr txBox="1"/>
          <p:nvPr/>
        </p:nvSpPr>
        <p:spPr>
          <a:xfrm>
            <a:off x="629555" y="5694226"/>
            <a:ext cx="3774303" cy="523220"/>
          </a:xfrm>
          <a:prstGeom prst="rect">
            <a:avLst/>
          </a:prstGeom>
          <a:solidFill>
            <a:schemeClr val="bg1"/>
          </a:solidFill>
        </p:spPr>
        <p:txBody>
          <a:bodyPr wrap="none" rtlCol="0">
            <a:spAutoFit/>
          </a:bodyPr>
          <a:lstStyle/>
          <a:p>
            <a:r>
              <a:rPr lang="en-US" altLang="ja-JP" sz="1400" dirty="0"/>
              <a:t>[4] </a:t>
            </a:r>
            <a:r>
              <a:rPr lang="en-US" altLang="ja-JP" sz="1400" dirty="0" err="1"/>
              <a:t>free_email_provider_domains</a:t>
            </a:r>
            <a:endParaRPr lang="en-US" altLang="ja-JP" sz="1400" dirty="0"/>
          </a:p>
          <a:p>
            <a:r>
              <a:rPr lang="en-US" altLang="ja-JP" sz="1400" u="sng" dirty="0">
                <a:hlinkClick r:id="rId3"/>
              </a:rPr>
              <a:t>https://gist.github.com/tbrianjones/5992856/</a:t>
            </a:r>
            <a:endParaRPr lang="en-US" altLang="ja-JP" sz="1400" u="sng" dirty="0"/>
          </a:p>
        </p:txBody>
      </p:sp>
    </p:spTree>
    <p:extLst>
      <p:ext uri="{BB962C8B-B14F-4D97-AF65-F5344CB8AC3E}">
        <p14:creationId xmlns:p14="http://schemas.microsoft.com/office/powerpoint/2010/main" val="132083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0D8065-E79F-B148-8F2A-2105524D3399}"/>
              </a:ext>
            </a:extLst>
          </p:cNvPr>
          <p:cNvSpPr>
            <a:spLocks noGrp="1"/>
          </p:cNvSpPr>
          <p:nvPr>
            <p:ph type="title"/>
          </p:nvPr>
        </p:nvSpPr>
        <p:spPr/>
        <p:txBody>
          <a:bodyPr/>
          <a:lstStyle/>
          <a:p>
            <a:r>
              <a:rPr lang="ja-JP" altLang="en-US" sz="3600"/>
              <a:t>同じ組織かどうかの判断</a:t>
            </a:r>
            <a:r>
              <a:rPr lang="en-US" altLang="ja-JP" sz="3600" dirty="0"/>
              <a:t>(2/2)</a:t>
            </a:r>
            <a:endParaRPr kumimoji="1" lang="ja-JP" altLang="en-US" sz="3600"/>
          </a:p>
        </p:txBody>
      </p:sp>
      <p:sp>
        <p:nvSpPr>
          <p:cNvPr id="3" name="コンテンツ プレースホルダー 2">
            <a:extLst>
              <a:ext uri="{FF2B5EF4-FFF2-40B4-BE49-F238E27FC236}">
                <a16:creationId xmlns:a16="http://schemas.microsoft.com/office/drawing/2014/main" id="{AB0BE5E5-7F4B-C741-A4C9-38D385AC6C5D}"/>
              </a:ext>
            </a:extLst>
          </p:cNvPr>
          <p:cNvSpPr>
            <a:spLocks noGrp="1"/>
          </p:cNvSpPr>
          <p:nvPr>
            <p:ph idx="1"/>
          </p:nvPr>
        </p:nvSpPr>
        <p:spPr/>
        <p:txBody>
          <a:bodyPr/>
          <a:lstStyle/>
          <a:p>
            <a:r>
              <a:rPr lang="en-US" altLang="ja-JP" dirty="0"/>
              <a:t>2</a:t>
            </a:r>
            <a:r>
              <a:rPr lang="ja-JP" altLang="en-US"/>
              <a:t>人の作者が同じ組織に所属すること</a:t>
            </a:r>
            <a:endParaRPr lang="en-US" altLang="ja-JP" dirty="0"/>
          </a:p>
          <a:p>
            <a:pPr lvl="1"/>
            <a:r>
              <a:rPr lang="en-US" altLang="ja-JP" dirty="0"/>
              <a:t>2</a:t>
            </a:r>
            <a:r>
              <a:rPr lang="ja-JP" altLang="en-US"/>
              <a:t>人の作者が使用している</a:t>
            </a:r>
            <a:br>
              <a:rPr lang="en-US" altLang="ja-JP" dirty="0"/>
            </a:br>
            <a:r>
              <a:rPr lang="ja-JP" altLang="en-US"/>
              <a:t>メールアドレスのドメインが同じであり，</a:t>
            </a:r>
            <a:br>
              <a:rPr lang="en-US" altLang="ja-JP" dirty="0"/>
            </a:br>
            <a:r>
              <a:rPr lang="ja-JP" altLang="en-US"/>
              <a:t>そのドメインがフリーメールのドメインでないこと</a:t>
            </a:r>
            <a:br>
              <a:rPr lang="en-US" altLang="ja-JP" dirty="0"/>
            </a:br>
            <a:endParaRPr kumimoji="1" lang="en-US" altLang="ja-JP" dirty="0"/>
          </a:p>
          <a:p>
            <a:pPr marL="0" indent="0">
              <a:buNone/>
            </a:pPr>
            <a:r>
              <a:rPr kumimoji="1" lang="ja-JP" altLang="en-US"/>
              <a:t>例）</a:t>
            </a:r>
            <a:r>
              <a:rPr lang="en" altLang="ja-JP" sz="2800"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tanabe@free-mail.com</a:t>
            </a:r>
            <a:endParaRPr lang="en" altLang="ja-JP" sz="2800" dirty="0">
              <a:solidFill>
                <a:schemeClr val="accent6">
                  <a:lumMod val="60000"/>
                  <a:lumOff val="40000"/>
                </a:schemeClr>
              </a:solidFill>
            </a:endParaRPr>
          </a:p>
          <a:p>
            <a:pPr marL="0" indent="0">
              <a:buNone/>
            </a:pPr>
            <a:r>
              <a:rPr lang="ja-JP" altLang="en-US" sz="2800">
                <a:solidFill>
                  <a:schemeClr val="accent6">
                    <a:lumMod val="60000"/>
                    <a:lumOff val="40000"/>
                  </a:schemeClr>
                </a:solidFill>
              </a:rPr>
              <a:t>　　</a:t>
            </a:r>
            <a:r>
              <a:rPr lang="en-US" altLang="ja-JP" sz="2800" dirty="0">
                <a:solidFill>
                  <a:schemeClr val="accent6">
                    <a:lumMod val="60000"/>
                    <a:lumOff val="40000"/>
                  </a:schemeClr>
                </a:solidFill>
              </a:rPr>
              <a:t> </a:t>
            </a:r>
            <a:r>
              <a:rPr lang="en-US" altLang="ja-JP" sz="2800" dirty="0" err="1">
                <a:solidFill>
                  <a:schemeClr val="accent6">
                    <a:lumMod val="60000"/>
                    <a:lumOff val="40000"/>
                  </a:schemeClr>
                </a:solidFill>
                <a:hlinkClick r:id="rId4">
                  <a:extLst>
                    <a:ext uri="{A12FA001-AC4F-418D-AE19-62706E023703}">
                      <ahyp:hlinkClr xmlns:ahyp="http://schemas.microsoft.com/office/drawing/2018/hyperlinkcolor" val="tx"/>
                    </a:ext>
                  </a:extLst>
                </a:hlinkClick>
              </a:rPr>
              <a:t>inoue</a:t>
            </a:r>
            <a:r>
              <a:rPr lang="en" altLang="ja-JP" sz="2800" dirty="0">
                <a:solidFill>
                  <a:schemeClr val="accent6">
                    <a:lumMod val="60000"/>
                    <a:lumOff val="40000"/>
                  </a:schemeClr>
                </a:solidFill>
                <a:hlinkClick r:id="rId4">
                  <a:extLst>
                    <a:ext uri="{A12FA001-AC4F-418D-AE19-62706E023703}">
                      <ahyp:hlinkClr xmlns:ahyp="http://schemas.microsoft.com/office/drawing/2018/hyperlinkcolor" val="tx"/>
                    </a:ext>
                  </a:extLst>
                </a:hlinkClick>
              </a:rPr>
              <a:t>@free-mail.com</a:t>
            </a:r>
            <a:endParaRPr lang="en" altLang="ja-JP" sz="2800" dirty="0">
              <a:solidFill>
                <a:schemeClr val="accent6">
                  <a:lumMod val="60000"/>
                  <a:lumOff val="40000"/>
                </a:schemeClr>
              </a:solidFill>
            </a:endParaRPr>
          </a:p>
          <a:p>
            <a:pPr marL="0" indent="0">
              <a:buNone/>
            </a:pPr>
            <a:r>
              <a:rPr lang="ja-JP" altLang="en-US" sz="2800"/>
              <a:t>　　</a:t>
            </a:r>
            <a:r>
              <a:rPr lang="en-US" altLang="ja-JP" sz="2800" dirty="0"/>
              <a:t> </a:t>
            </a:r>
            <a:r>
              <a:rPr lang="en" altLang="ja-JP" sz="2800" dirty="0">
                <a:hlinkClick r:id="rId5"/>
              </a:rPr>
              <a:t>taketo@organization.com</a:t>
            </a:r>
            <a:endParaRPr lang="en" altLang="ja-JP" sz="2800" dirty="0"/>
          </a:p>
          <a:p>
            <a:pPr marL="0" indent="0">
              <a:buNone/>
            </a:pPr>
            <a:r>
              <a:rPr lang="ja-JP" altLang="en-US" sz="2800"/>
              <a:t>　　</a:t>
            </a:r>
            <a:r>
              <a:rPr lang="en-US" altLang="ja-JP" sz="2800" dirty="0"/>
              <a:t> </a:t>
            </a:r>
            <a:r>
              <a:rPr lang="en-US" altLang="ja-JP" sz="2800" dirty="0" err="1">
                <a:hlinkClick r:id="rId6"/>
              </a:rPr>
              <a:t>katsuro</a:t>
            </a:r>
            <a:r>
              <a:rPr lang="en" altLang="ja-JP" sz="2800" dirty="0">
                <a:hlinkClick r:id="rId6"/>
              </a:rPr>
              <a:t>@organization.com</a:t>
            </a:r>
            <a:endParaRPr lang="ja-JP" altLang="en-US" sz="2800"/>
          </a:p>
          <a:p>
            <a:pPr marL="0" indent="0">
              <a:buNone/>
            </a:pPr>
            <a:endParaRPr kumimoji="1" lang="ja-JP" altLang="en-US" sz="2800"/>
          </a:p>
        </p:txBody>
      </p:sp>
      <p:sp>
        <p:nvSpPr>
          <p:cNvPr id="7" name="右中かっこ 6">
            <a:extLst>
              <a:ext uri="{FF2B5EF4-FFF2-40B4-BE49-F238E27FC236}">
                <a16:creationId xmlns:a16="http://schemas.microsoft.com/office/drawing/2014/main" id="{5444D3EC-59B5-074D-93E3-21135F47A3CA}"/>
              </a:ext>
            </a:extLst>
          </p:cNvPr>
          <p:cNvSpPr/>
          <p:nvPr/>
        </p:nvSpPr>
        <p:spPr>
          <a:xfrm>
            <a:off x="5083444" y="4060556"/>
            <a:ext cx="294468" cy="976393"/>
          </a:xfrm>
          <a:prstGeom prst="rightBrace">
            <a:avLst/>
          </a:prstGeom>
          <a:noFill/>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右中かっこ 19">
            <a:extLst>
              <a:ext uri="{FF2B5EF4-FFF2-40B4-BE49-F238E27FC236}">
                <a16:creationId xmlns:a16="http://schemas.microsoft.com/office/drawing/2014/main" id="{95CC6D0D-881F-BD43-A44B-2E280A15AE0C}"/>
              </a:ext>
            </a:extLst>
          </p:cNvPr>
          <p:cNvSpPr/>
          <p:nvPr/>
        </p:nvSpPr>
        <p:spPr>
          <a:xfrm>
            <a:off x="5530312" y="5149774"/>
            <a:ext cx="294468" cy="976393"/>
          </a:xfrm>
          <a:prstGeom prst="rightBrace">
            <a:avLst/>
          </a:prstGeom>
          <a:noFill/>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3345AA1-1298-3741-BCA3-5EA8AE60D4B3}"/>
              </a:ext>
            </a:extLst>
          </p:cNvPr>
          <p:cNvSpPr txBox="1"/>
          <p:nvPr/>
        </p:nvSpPr>
        <p:spPr>
          <a:xfrm>
            <a:off x="5912152" y="5407137"/>
            <a:ext cx="1343638" cy="461665"/>
          </a:xfrm>
          <a:prstGeom prst="rect">
            <a:avLst/>
          </a:prstGeom>
          <a:noFill/>
        </p:spPr>
        <p:txBody>
          <a:bodyPr wrap="none" rtlCol="0">
            <a:spAutoFit/>
          </a:bodyPr>
          <a:lstStyle/>
          <a:p>
            <a:r>
              <a:rPr kumimoji="1" lang="ja-JP" altLang="en-US"/>
              <a:t>同じ組織</a:t>
            </a:r>
          </a:p>
        </p:txBody>
      </p:sp>
      <p:sp>
        <p:nvSpPr>
          <p:cNvPr id="10" name="テキスト ボックス 9">
            <a:extLst>
              <a:ext uri="{FF2B5EF4-FFF2-40B4-BE49-F238E27FC236}">
                <a16:creationId xmlns:a16="http://schemas.microsoft.com/office/drawing/2014/main" id="{49C364E7-DC04-1546-838A-5AA349C9AF63}"/>
              </a:ext>
            </a:extLst>
          </p:cNvPr>
          <p:cNvSpPr txBox="1"/>
          <p:nvPr/>
        </p:nvSpPr>
        <p:spPr>
          <a:xfrm>
            <a:off x="5530312" y="4317919"/>
            <a:ext cx="2497800" cy="461665"/>
          </a:xfrm>
          <a:prstGeom prst="rect">
            <a:avLst/>
          </a:prstGeom>
          <a:noFill/>
        </p:spPr>
        <p:txBody>
          <a:bodyPr wrap="none" rtlCol="0">
            <a:spAutoFit/>
          </a:bodyPr>
          <a:lstStyle/>
          <a:p>
            <a:r>
              <a:rPr kumimoji="1" lang="ja-JP" altLang="en-US"/>
              <a:t>同じ組織ではない</a:t>
            </a:r>
          </a:p>
        </p:txBody>
      </p:sp>
    </p:spTree>
    <p:extLst>
      <p:ext uri="{BB962C8B-B14F-4D97-AF65-F5344CB8AC3E}">
        <p14:creationId xmlns:p14="http://schemas.microsoft.com/office/powerpoint/2010/main" val="2788272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著作権表示の有無の判定</a:t>
            </a:r>
          </a:p>
        </p:txBody>
      </p:sp>
      <p:sp>
        <p:nvSpPr>
          <p:cNvPr id="4" name="スライド番号プレースホルダー 3">
            <a:extLst>
              <a:ext uri="{FF2B5EF4-FFF2-40B4-BE49-F238E27FC236}">
                <a16:creationId xmlns:a16="http://schemas.microsoft.com/office/drawing/2014/main" id="{343F7887-BC76-A640-9F6F-25E271B8D171}"/>
              </a:ext>
            </a:extLst>
          </p:cNvPr>
          <p:cNvSpPr>
            <a:spLocks noGrp="1"/>
          </p:cNvSpPr>
          <p:nvPr>
            <p:ph type="sldNum" sz="quarter" idx="12"/>
          </p:nvPr>
        </p:nvSpPr>
        <p:spPr/>
        <p:txBody>
          <a:bodyPr/>
          <a:lstStyle/>
          <a:p>
            <a:fld id="{4063F082-48BA-4E4A-8296-357AA7D15BD9}" type="slidenum">
              <a:rPr kumimoji="1" lang="ja-JP" altLang="en-US" smtClean="0"/>
              <a:t>14</a:t>
            </a:fld>
            <a:endParaRPr kumimoji="1" lang="ja-JP" altLang="en-US"/>
          </a:p>
        </p:txBody>
      </p:sp>
      <p:sp>
        <p:nvSpPr>
          <p:cNvPr id="8" name="テキスト ボックス 7">
            <a:extLst>
              <a:ext uri="{FF2B5EF4-FFF2-40B4-BE49-F238E27FC236}">
                <a16:creationId xmlns:a16="http://schemas.microsoft.com/office/drawing/2014/main" id="{7A713412-1EF2-EB40-B68B-EE7F666BD1AA}"/>
              </a:ext>
            </a:extLst>
          </p:cNvPr>
          <p:cNvSpPr txBox="1"/>
          <p:nvPr/>
        </p:nvSpPr>
        <p:spPr>
          <a:xfrm>
            <a:off x="573437" y="2109754"/>
            <a:ext cx="7244740" cy="1938992"/>
          </a:xfrm>
          <a:prstGeom prst="rect">
            <a:avLst/>
          </a:prstGeom>
          <a:noFill/>
        </p:spPr>
        <p:txBody>
          <a:bodyPr wrap="none" rtlCol="0">
            <a:spAutoFit/>
          </a:bodyPr>
          <a:lstStyle/>
          <a:p>
            <a:pPr marL="457200" indent="-457200">
              <a:buAutoNum type="arabicParenR"/>
            </a:pPr>
            <a:r>
              <a:rPr kumimoji="1" lang="en-US" altLang="ja-JP" dirty="0"/>
              <a:t>// Copyright </a:t>
            </a:r>
            <a:r>
              <a:rPr lang="en-US" altLang="ja-JP" dirty="0"/>
              <a:t>I</a:t>
            </a:r>
            <a:r>
              <a:rPr kumimoji="1" lang="en-US" altLang="ja-JP" dirty="0"/>
              <a:t>noue    </a:t>
            </a:r>
            <a:r>
              <a:rPr kumimoji="1" lang="en-US" altLang="ja-JP" dirty="0" err="1">
                <a:solidFill>
                  <a:schemeClr val="accent6">
                    <a:lumMod val="60000"/>
                    <a:lumOff val="40000"/>
                  </a:schemeClr>
                </a:solidFill>
                <a:hlinkClick r:id="rId3">
                  <a:extLst>
                    <a:ext uri="{A12FA001-AC4F-418D-AE19-62706E023703}">
                      <ahyp:hlinkClr xmlns:ahyp="http://schemas.microsoft.com/office/drawing/2018/hyperlinkcolor" val="tx"/>
                    </a:ext>
                  </a:extLst>
                </a:hlinkClick>
              </a:rPr>
              <a:t>inoue</a:t>
            </a:r>
            <a:r>
              <a:rPr kumimoji="1" lang="en-US" altLang="ja-JP"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a:t>
            </a:r>
            <a:r>
              <a:rPr lang="en" altLang="ja-JP"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free-mail.com</a:t>
            </a:r>
            <a:endParaRPr kumimoji="1" lang="en-US" altLang="ja-JP" dirty="0">
              <a:solidFill>
                <a:schemeClr val="accent6">
                  <a:lumMod val="60000"/>
                  <a:lumOff val="40000"/>
                </a:schemeClr>
              </a:solidFill>
            </a:endParaRPr>
          </a:p>
          <a:p>
            <a:pPr marL="457200" indent="-457200">
              <a:buFontTx/>
              <a:buAutoNum type="arabicParenR"/>
            </a:pPr>
            <a:r>
              <a:rPr lang="en-US" altLang="ja-JP" dirty="0"/>
              <a:t>// Copyright </a:t>
            </a:r>
            <a:r>
              <a:rPr lang="en-US" altLang="ja-JP" dirty="0" err="1"/>
              <a:t>T.org</a:t>
            </a:r>
            <a:r>
              <a:rPr lang="en-US" altLang="ja-JP" dirty="0"/>
              <a:t>     </a:t>
            </a:r>
            <a:r>
              <a:rPr lang="en" altLang="ja-JP" dirty="0">
                <a:hlinkClick r:id="rId4"/>
              </a:rPr>
              <a:t>taketo@organization.com</a:t>
            </a:r>
            <a:endParaRPr lang="en-US" altLang="ja-JP" dirty="0"/>
          </a:p>
          <a:p>
            <a:endParaRPr kumimoji="1" lang="en-US" altLang="ja-JP" dirty="0"/>
          </a:p>
          <a:p>
            <a:r>
              <a:rPr lang="en-US" altLang="ja-JP" dirty="0"/>
              <a:t>11) int </a:t>
            </a:r>
            <a:r>
              <a:rPr lang="en-US" altLang="ja-JP" dirty="0" err="1"/>
              <a:t>hogehoge</a:t>
            </a:r>
            <a:r>
              <a:rPr lang="en-US" altLang="ja-JP" dirty="0"/>
              <a:t>(){       </a:t>
            </a:r>
            <a:r>
              <a:rPr lang="en-US" altLang="ja-JP" dirty="0">
                <a:solidFill>
                  <a:schemeClr val="accent6">
                    <a:lumMod val="60000"/>
                    <a:lumOff val="40000"/>
                  </a:schemeClr>
                </a:solidFill>
                <a:hlinkClick r:id="rId5">
                  <a:extLst>
                    <a:ext uri="{A12FA001-AC4F-418D-AE19-62706E023703}">
                      <ahyp:hlinkClr xmlns:ahyp="http://schemas.microsoft.com/office/drawing/2018/hyperlinkcolor" val="tx"/>
                    </a:ext>
                  </a:extLst>
                </a:hlinkClick>
              </a:rPr>
              <a:t>tanabe@</a:t>
            </a:r>
            <a:r>
              <a:rPr lang="en" altLang="ja-JP" dirty="0">
                <a:solidFill>
                  <a:schemeClr val="accent6">
                    <a:lumMod val="60000"/>
                    <a:lumOff val="40000"/>
                  </a:schemeClr>
                </a:solidFill>
                <a:hlinkClick r:id="rId5">
                  <a:extLst>
                    <a:ext uri="{A12FA001-AC4F-418D-AE19-62706E023703}">
                      <ahyp:hlinkClr xmlns:ahyp="http://schemas.microsoft.com/office/drawing/2018/hyperlinkcolor" val="tx"/>
                    </a:ext>
                  </a:extLst>
                </a:hlinkClick>
              </a:rPr>
              <a:t>free-mail.com</a:t>
            </a:r>
            <a:endParaRPr lang="en-US" altLang="ja-JP" dirty="0">
              <a:solidFill>
                <a:schemeClr val="accent6">
                  <a:lumMod val="60000"/>
                  <a:lumOff val="40000"/>
                </a:schemeClr>
              </a:solidFill>
            </a:endParaRPr>
          </a:p>
          <a:p>
            <a:r>
              <a:rPr lang="en-US" altLang="ja-JP" dirty="0"/>
              <a:t>12) for(</a:t>
            </a:r>
            <a:r>
              <a:rPr lang="en-US" altLang="ja-JP" dirty="0" err="1"/>
              <a:t>i</a:t>
            </a:r>
            <a:r>
              <a:rPr lang="en-US" altLang="ja-JP" dirty="0"/>
              <a:t>=0;i&lt;</a:t>
            </a:r>
            <a:r>
              <a:rPr lang="en-US" altLang="ja-JP" dirty="0" err="1"/>
              <a:t>n;i</a:t>
            </a:r>
            <a:r>
              <a:rPr lang="en-US" altLang="ja-JP" dirty="0"/>
              <a:t>++){    </a:t>
            </a:r>
            <a:r>
              <a:rPr lang="en-US" altLang="ja-JP" dirty="0">
                <a:hlinkClick r:id="rId6"/>
              </a:rPr>
              <a:t>katsuro</a:t>
            </a:r>
            <a:r>
              <a:rPr lang="en" altLang="ja-JP" dirty="0">
                <a:hlinkClick r:id="rId6"/>
              </a:rPr>
              <a:t>@organization.com</a:t>
            </a:r>
            <a:endParaRPr lang="en-US" altLang="ja-JP" dirty="0"/>
          </a:p>
        </p:txBody>
      </p:sp>
      <p:sp>
        <p:nvSpPr>
          <p:cNvPr id="9" name="大波 8">
            <a:extLst>
              <a:ext uri="{FF2B5EF4-FFF2-40B4-BE49-F238E27FC236}">
                <a16:creationId xmlns:a16="http://schemas.microsoft.com/office/drawing/2014/main" id="{887F7728-CC8A-2E4C-82D1-7FF9102A3955}"/>
              </a:ext>
            </a:extLst>
          </p:cNvPr>
          <p:cNvSpPr/>
          <p:nvPr/>
        </p:nvSpPr>
        <p:spPr>
          <a:xfrm>
            <a:off x="457200" y="2944828"/>
            <a:ext cx="7084246" cy="45719"/>
          </a:xfrm>
          <a:prstGeom prst="wav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0" name="大波 9">
            <a:extLst>
              <a:ext uri="{FF2B5EF4-FFF2-40B4-BE49-F238E27FC236}">
                <a16:creationId xmlns:a16="http://schemas.microsoft.com/office/drawing/2014/main" id="{D55D9209-C430-6B45-85CD-7AE4079A11E1}"/>
              </a:ext>
            </a:extLst>
          </p:cNvPr>
          <p:cNvSpPr/>
          <p:nvPr/>
        </p:nvSpPr>
        <p:spPr>
          <a:xfrm>
            <a:off x="457200" y="3201921"/>
            <a:ext cx="7084246" cy="45719"/>
          </a:xfrm>
          <a:prstGeom prst="wav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U ターン矢印 14">
            <a:extLst>
              <a:ext uri="{FF2B5EF4-FFF2-40B4-BE49-F238E27FC236}">
                <a16:creationId xmlns:a16="http://schemas.microsoft.com/office/drawing/2014/main" id="{7B0772EA-0229-594A-B97F-522411606998}"/>
              </a:ext>
            </a:extLst>
          </p:cNvPr>
          <p:cNvSpPr/>
          <p:nvPr/>
        </p:nvSpPr>
        <p:spPr>
          <a:xfrm rot="16200000" flipV="1">
            <a:off x="7319230" y="2983631"/>
            <a:ext cx="1245212" cy="568311"/>
          </a:xfrm>
          <a:prstGeom prst="uturnArrow">
            <a:avLst>
              <a:gd name="adj1" fmla="val 25000"/>
              <a:gd name="adj2" fmla="val 25000"/>
              <a:gd name="adj3" fmla="val 26273"/>
              <a:gd name="adj4" fmla="val 43750"/>
              <a:gd name="adj5"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U ターン矢印 15">
            <a:extLst>
              <a:ext uri="{FF2B5EF4-FFF2-40B4-BE49-F238E27FC236}">
                <a16:creationId xmlns:a16="http://schemas.microsoft.com/office/drawing/2014/main" id="{43CE9713-79F2-814A-9A0F-559B4C86F23C}"/>
              </a:ext>
            </a:extLst>
          </p:cNvPr>
          <p:cNvSpPr/>
          <p:nvPr/>
        </p:nvSpPr>
        <p:spPr>
          <a:xfrm rot="16200000" flipV="1">
            <a:off x="7476134" y="2291301"/>
            <a:ext cx="1381102" cy="1018007"/>
          </a:xfrm>
          <a:prstGeom prst="uturnArrow">
            <a:avLst>
              <a:gd name="adj1" fmla="val 11940"/>
              <a:gd name="adj2" fmla="val 14344"/>
              <a:gd name="adj3" fmla="val 17138"/>
              <a:gd name="adj4" fmla="val 33093"/>
              <a:gd name="adj5" fmla="val 1000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solidFill>
                <a:schemeClr val="accent6">
                  <a:lumMod val="60000"/>
                  <a:lumOff val="40000"/>
                </a:schemeClr>
              </a:solidFill>
            </a:endParaRPr>
          </a:p>
        </p:txBody>
      </p:sp>
      <p:sp>
        <p:nvSpPr>
          <p:cNvPr id="17" name="乗算記号 16">
            <a:extLst>
              <a:ext uri="{FF2B5EF4-FFF2-40B4-BE49-F238E27FC236}">
                <a16:creationId xmlns:a16="http://schemas.microsoft.com/office/drawing/2014/main" id="{C87997A2-CC77-EC44-9E40-1534A1D6E863}"/>
              </a:ext>
            </a:extLst>
          </p:cNvPr>
          <p:cNvSpPr/>
          <p:nvPr/>
        </p:nvSpPr>
        <p:spPr>
          <a:xfrm>
            <a:off x="8071174" y="1687820"/>
            <a:ext cx="1069383" cy="1053885"/>
          </a:xfrm>
          <a:prstGeom prst="mathMultiply">
            <a:avLst>
              <a:gd name="adj1" fmla="val 1028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a:extLst>
              <a:ext uri="{FF2B5EF4-FFF2-40B4-BE49-F238E27FC236}">
                <a16:creationId xmlns:a16="http://schemas.microsoft.com/office/drawing/2014/main" id="{411EB146-B389-B748-BB3D-9CB4F52DCE54}"/>
              </a:ext>
            </a:extLst>
          </p:cNvPr>
          <p:cNvSpPr/>
          <p:nvPr/>
        </p:nvSpPr>
        <p:spPr>
          <a:xfrm>
            <a:off x="7970129" y="3633283"/>
            <a:ext cx="590780" cy="59078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1775A872-560D-5F44-882A-9489FD3C0EFC}"/>
              </a:ext>
            </a:extLst>
          </p:cNvPr>
          <p:cNvSpPr txBox="1"/>
          <p:nvPr/>
        </p:nvSpPr>
        <p:spPr>
          <a:xfrm>
            <a:off x="867905" y="4841467"/>
            <a:ext cx="4830168" cy="1384995"/>
          </a:xfrm>
          <a:prstGeom prst="rect">
            <a:avLst/>
          </a:prstGeom>
          <a:noFill/>
        </p:spPr>
        <p:txBody>
          <a:bodyPr wrap="none" rtlCol="0">
            <a:spAutoFit/>
          </a:bodyPr>
          <a:lstStyle/>
          <a:p>
            <a:r>
              <a:rPr kumimoji="1" lang="en-US" altLang="ja-JP" sz="2800" dirty="0"/>
              <a:t>11</a:t>
            </a:r>
            <a:r>
              <a:rPr kumimoji="1" lang="ja-JP" altLang="en-US" sz="2800"/>
              <a:t>行目は「著作権表示がない」</a:t>
            </a:r>
            <a:endParaRPr kumimoji="1" lang="en-US" altLang="ja-JP" sz="2800" dirty="0"/>
          </a:p>
          <a:p>
            <a:r>
              <a:rPr lang="en-US" altLang="ja-JP" sz="2800" dirty="0"/>
              <a:t>12</a:t>
            </a:r>
            <a:r>
              <a:rPr lang="ja-JP" altLang="en-US" sz="2800"/>
              <a:t>行目は「著作権表示がある」</a:t>
            </a:r>
            <a:endParaRPr lang="en-US" altLang="ja-JP" sz="2800" dirty="0"/>
          </a:p>
          <a:p>
            <a:r>
              <a:rPr kumimoji="1" lang="ja-JP" altLang="en-US" sz="2800"/>
              <a:t>と判定する</a:t>
            </a:r>
          </a:p>
        </p:txBody>
      </p:sp>
      <p:cxnSp>
        <p:nvCxnSpPr>
          <p:cNvPr id="5" name="直線コネクタ 4">
            <a:extLst>
              <a:ext uri="{FF2B5EF4-FFF2-40B4-BE49-F238E27FC236}">
                <a16:creationId xmlns:a16="http://schemas.microsoft.com/office/drawing/2014/main" id="{D6C47B48-0452-804C-A240-EF15FE532902}"/>
              </a:ext>
            </a:extLst>
          </p:cNvPr>
          <p:cNvCxnSpPr>
            <a:cxnSpLocks/>
          </p:cNvCxnSpPr>
          <p:nvPr/>
        </p:nvCxnSpPr>
        <p:spPr>
          <a:xfrm flipV="1">
            <a:off x="3768436" y="1687820"/>
            <a:ext cx="0" cy="2716154"/>
          </a:xfrm>
          <a:prstGeom prst="line">
            <a:avLst/>
          </a:prstGeom>
          <a:ln w="57150">
            <a:prstDash val="sysDash"/>
          </a:ln>
        </p:spPr>
        <p:style>
          <a:lnRef idx="1">
            <a:schemeClr val="dk1"/>
          </a:lnRef>
          <a:fillRef idx="0">
            <a:schemeClr val="dk1"/>
          </a:fillRef>
          <a:effectRef idx="0">
            <a:schemeClr val="dk1"/>
          </a:effectRef>
          <a:fontRef idx="minor">
            <a:schemeClr val="tx1"/>
          </a:fontRef>
        </p:style>
      </p:cxnSp>
      <p:sp>
        <p:nvSpPr>
          <p:cNvPr id="11" name="テキスト ボックス 10">
            <a:extLst>
              <a:ext uri="{FF2B5EF4-FFF2-40B4-BE49-F238E27FC236}">
                <a16:creationId xmlns:a16="http://schemas.microsoft.com/office/drawing/2014/main" id="{98D12BAC-F636-F447-9533-AB524A79532F}"/>
              </a:ext>
            </a:extLst>
          </p:cNvPr>
          <p:cNvSpPr txBox="1"/>
          <p:nvPr/>
        </p:nvSpPr>
        <p:spPr>
          <a:xfrm>
            <a:off x="1287522" y="1523693"/>
            <a:ext cx="1766830" cy="461665"/>
          </a:xfrm>
          <a:prstGeom prst="rect">
            <a:avLst/>
          </a:prstGeom>
          <a:noFill/>
        </p:spPr>
        <p:txBody>
          <a:bodyPr wrap="none" rtlCol="0">
            <a:spAutoFit/>
          </a:bodyPr>
          <a:lstStyle/>
          <a:p>
            <a:r>
              <a:rPr kumimoji="1" lang="ja-JP" altLang="en-US" u="sng"/>
              <a:t>ソースコード</a:t>
            </a:r>
          </a:p>
        </p:txBody>
      </p:sp>
      <p:sp>
        <p:nvSpPr>
          <p:cNvPr id="20" name="テキスト ボックス 19">
            <a:extLst>
              <a:ext uri="{FF2B5EF4-FFF2-40B4-BE49-F238E27FC236}">
                <a16:creationId xmlns:a16="http://schemas.microsoft.com/office/drawing/2014/main" id="{BA79EC5D-1D60-5247-A734-8C09E6410E1B}"/>
              </a:ext>
            </a:extLst>
          </p:cNvPr>
          <p:cNvSpPr txBox="1"/>
          <p:nvPr/>
        </p:nvSpPr>
        <p:spPr>
          <a:xfrm>
            <a:off x="4078221" y="1520602"/>
            <a:ext cx="2969083" cy="461665"/>
          </a:xfrm>
          <a:prstGeom prst="rect">
            <a:avLst/>
          </a:prstGeom>
          <a:noFill/>
        </p:spPr>
        <p:txBody>
          <a:bodyPr wrap="none" rtlCol="0">
            <a:spAutoFit/>
          </a:bodyPr>
          <a:lstStyle/>
          <a:p>
            <a:r>
              <a:rPr lang="ja-JP" altLang="en-US" u="sng"/>
              <a:t>作者のメールアドレス</a:t>
            </a:r>
            <a:endParaRPr kumimoji="1" lang="ja-JP" altLang="en-US" u="sng"/>
          </a:p>
        </p:txBody>
      </p:sp>
    </p:spTree>
    <p:extLst>
      <p:ext uri="{BB962C8B-B14F-4D97-AF65-F5344CB8AC3E}">
        <p14:creationId xmlns:p14="http://schemas.microsoft.com/office/powerpoint/2010/main" val="2256129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調査の手順</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pPr marL="514350" indent="-514350">
              <a:buFont typeface="+mj-lt"/>
              <a:buAutoNum type="arabicPeriod"/>
            </a:pPr>
            <a:r>
              <a:rPr lang="ja-JP" altLang="en-US" sz="2800"/>
              <a:t>ファイルの著作権表示にあたる部分を特定する</a:t>
            </a:r>
            <a:endParaRPr lang="en-US" altLang="ja-JP" sz="2800" dirty="0"/>
          </a:p>
          <a:p>
            <a:pPr marL="514350" indent="-514350">
              <a:buFont typeface="+mj-lt"/>
              <a:buAutoNum type="arabicPeriod"/>
            </a:pPr>
            <a:r>
              <a:rPr lang="ja-JP" altLang="en-US" sz="2800"/>
              <a:t>著作権表示の作者を</a:t>
            </a:r>
            <a:r>
              <a:rPr lang="en-US" altLang="ja-JP" sz="2800" dirty="0"/>
              <a:t>git blame</a:t>
            </a:r>
            <a:r>
              <a:rPr lang="ja-JP" altLang="en-US" sz="2800"/>
              <a:t>で取得する</a:t>
            </a:r>
            <a:endParaRPr lang="en-US" altLang="ja-JP" sz="2800" dirty="0"/>
          </a:p>
          <a:p>
            <a:pPr marL="514350" indent="-514350">
              <a:buFont typeface="+mj-lt"/>
              <a:buAutoNum type="arabicPeriod"/>
            </a:pPr>
            <a:r>
              <a:rPr lang="ja-JP" altLang="en-US" sz="2800"/>
              <a:t>ソースコードの作者を</a:t>
            </a:r>
            <a:r>
              <a:rPr lang="en-US" altLang="ja-JP" sz="2800" dirty="0"/>
              <a:t>git blame</a:t>
            </a:r>
            <a:r>
              <a:rPr lang="ja-JP" altLang="en-US" sz="2800"/>
              <a:t>で取得し，</a:t>
            </a:r>
            <a:br>
              <a:rPr lang="en-US" altLang="ja-JP" sz="2800" dirty="0"/>
            </a:br>
            <a:r>
              <a:rPr lang="ja-JP" altLang="en-US" sz="2800"/>
              <a:t>著作権表示の有無を定義する</a:t>
            </a:r>
            <a:br>
              <a:rPr lang="ja-JP" altLang="en-US" sz="2800"/>
            </a:br>
            <a:endParaRPr lang="en-US" altLang="ja-JP" sz="2800" dirty="0"/>
          </a:p>
          <a:p>
            <a:endParaRPr kumimoji="1" lang="ja-JP" altLang="en-US" sz="2800"/>
          </a:p>
        </p:txBody>
      </p:sp>
      <p:sp>
        <p:nvSpPr>
          <p:cNvPr id="4" name="スライド番号プレースホルダー 3">
            <a:extLst>
              <a:ext uri="{FF2B5EF4-FFF2-40B4-BE49-F238E27FC236}">
                <a16:creationId xmlns:a16="http://schemas.microsoft.com/office/drawing/2014/main" id="{AC246771-7F39-2244-B01E-78C9075212CD}"/>
              </a:ext>
            </a:extLst>
          </p:cNvPr>
          <p:cNvSpPr>
            <a:spLocks noGrp="1"/>
          </p:cNvSpPr>
          <p:nvPr>
            <p:ph type="sldNum" sz="quarter" idx="12"/>
          </p:nvPr>
        </p:nvSpPr>
        <p:spPr/>
        <p:txBody>
          <a:bodyPr/>
          <a:lstStyle/>
          <a:p>
            <a:fld id="{4063F082-48BA-4E4A-8296-357AA7D15BD9}" type="slidenum">
              <a:rPr kumimoji="1" lang="ja-JP" altLang="en-US" smtClean="0"/>
              <a:t>15</a:t>
            </a:fld>
            <a:endParaRPr kumimoji="1" lang="ja-JP" altLang="en-US"/>
          </a:p>
        </p:txBody>
      </p:sp>
    </p:spTree>
    <p:extLst>
      <p:ext uri="{BB962C8B-B14F-4D97-AF65-F5344CB8AC3E}">
        <p14:creationId xmlns:p14="http://schemas.microsoft.com/office/powerpoint/2010/main" val="1183311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調査対象</a:t>
            </a:r>
          </a:p>
        </p:txBody>
      </p:sp>
      <p:sp>
        <p:nvSpPr>
          <p:cNvPr id="6" name="コンテンツ プレースホルダー 5">
            <a:extLst>
              <a:ext uri="{FF2B5EF4-FFF2-40B4-BE49-F238E27FC236}">
                <a16:creationId xmlns:a16="http://schemas.microsoft.com/office/drawing/2014/main" id="{C22CE086-9495-AB47-9D96-6D887840944B}"/>
              </a:ext>
            </a:extLst>
          </p:cNvPr>
          <p:cNvSpPr>
            <a:spLocks noGrp="1"/>
          </p:cNvSpPr>
          <p:nvPr>
            <p:ph idx="1"/>
          </p:nvPr>
        </p:nvSpPr>
        <p:spPr/>
        <p:txBody>
          <a:bodyPr/>
          <a:lstStyle/>
          <a:p>
            <a:r>
              <a:rPr lang="en-US" altLang="ja-JP" sz="2800" dirty="0"/>
              <a:t>C</a:t>
            </a:r>
            <a:r>
              <a:rPr lang="ja-JP" altLang="en-US" sz="2800"/>
              <a:t>または</a:t>
            </a:r>
            <a:r>
              <a:rPr lang="en-US" altLang="ja-JP" sz="2800" dirty="0"/>
              <a:t>C++</a:t>
            </a:r>
            <a:r>
              <a:rPr lang="ja-JP" altLang="en-US" sz="2800"/>
              <a:t>で主に記述されている</a:t>
            </a:r>
            <a:br>
              <a:rPr lang="en-US" altLang="ja-JP" sz="2800" dirty="0"/>
            </a:br>
            <a:r>
              <a:rPr lang="en-US" altLang="ja-JP" sz="2800" dirty="0"/>
              <a:t>5</a:t>
            </a:r>
            <a:r>
              <a:rPr lang="ja-JP" altLang="en-US" sz="2800"/>
              <a:t>つの</a:t>
            </a:r>
            <a:r>
              <a:rPr lang="en-US" altLang="ja-JP" sz="2800" dirty="0"/>
              <a:t>OSS(OSS</a:t>
            </a:r>
            <a:r>
              <a:rPr lang="ja-JP" altLang="en-US" sz="2800"/>
              <a:t>プロジェクト</a:t>
            </a:r>
            <a:r>
              <a:rPr lang="en-US" altLang="ja-JP" sz="2800" dirty="0"/>
              <a:t>)</a:t>
            </a:r>
            <a:r>
              <a:rPr lang="ja-JP" altLang="en-US" sz="2800"/>
              <a:t>を調査対象とした</a:t>
            </a:r>
            <a:endParaRPr lang="en-US" altLang="ja-JP" sz="2800" dirty="0"/>
          </a:p>
          <a:p>
            <a:endParaRPr lang="en-US" altLang="ja-JP" sz="2800" dirty="0"/>
          </a:p>
          <a:p>
            <a:endParaRPr lang="en-US" altLang="ja-JP" sz="2800" dirty="0"/>
          </a:p>
          <a:p>
            <a:endParaRPr lang="en-US" altLang="ja-JP" sz="2800" dirty="0"/>
          </a:p>
          <a:p>
            <a:endParaRPr lang="en-US" altLang="ja-JP" sz="2800" dirty="0"/>
          </a:p>
          <a:p>
            <a:pPr marL="0" indent="0">
              <a:buNone/>
            </a:pPr>
            <a:r>
              <a:rPr lang="ja-JP" altLang="en-US" sz="2800"/>
              <a:t>　　　　　　</a:t>
            </a:r>
            <a:endParaRPr lang="en-US" altLang="ja-JP" sz="2800" dirty="0"/>
          </a:p>
          <a:p>
            <a:pPr lvl="8" algn="ctr"/>
            <a:endParaRPr lang="en-US" altLang="ja-JP" sz="1100" dirty="0"/>
          </a:p>
          <a:p>
            <a:pPr marL="0" indent="0" algn="ctr">
              <a:buNone/>
            </a:pPr>
            <a:endParaRPr lang="en-US" altLang="ja-JP" sz="2800" dirty="0"/>
          </a:p>
          <a:p>
            <a:pPr marL="0" indent="0" algn="ctr">
              <a:buNone/>
            </a:pPr>
            <a:r>
              <a:rPr lang="ja-JP" altLang="en-US" sz="2800"/>
              <a:t>バージョンは調査開始時の最新版</a:t>
            </a:r>
          </a:p>
        </p:txBody>
      </p:sp>
      <p:sp>
        <p:nvSpPr>
          <p:cNvPr id="3" name="スライド番号プレースホルダー 2">
            <a:extLst>
              <a:ext uri="{FF2B5EF4-FFF2-40B4-BE49-F238E27FC236}">
                <a16:creationId xmlns:a16="http://schemas.microsoft.com/office/drawing/2014/main" id="{8B09AEEF-6C70-E841-8553-254B2FD91C83}"/>
              </a:ext>
            </a:extLst>
          </p:cNvPr>
          <p:cNvSpPr>
            <a:spLocks noGrp="1"/>
          </p:cNvSpPr>
          <p:nvPr>
            <p:ph type="sldNum" sz="quarter" idx="12"/>
          </p:nvPr>
        </p:nvSpPr>
        <p:spPr/>
        <p:txBody>
          <a:bodyPr/>
          <a:lstStyle/>
          <a:p>
            <a:fld id="{4063F082-48BA-4E4A-8296-357AA7D15BD9}" type="slidenum">
              <a:rPr kumimoji="1" lang="ja-JP" altLang="en-US" smtClean="0"/>
              <a:t>16</a:t>
            </a:fld>
            <a:endParaRPr kumimoji="1" lang="ja-JP" altLang="en-US"/>
          </a:p>
        </p:txBody>
      </p:sp>
      <p:graphicFrame>
        <p:nvGraphicFramePr>
          <p:cNvPr id="8" name="表 8">
            <a:extLst>
              <a:ext uri="{FF2B5EF4-FFF2-40B4-BE49-F238E27FC236}">
                <a16:creationId xmlns:a16="http://schemas.microsoft.com/office/drawing/2014/main" id="{E7D7FACA-51B1-5841-A2BB-1BBC00052AD6}"/>
              </a:ext>
            </a:extLst>
          </p:cNvPr>
          <p:cNvGraphicFramePr>
            <a:graphicFrameLocks noGrp="1"/>
          </p:cNvGraphicFramePr>
          <p:nvPr>
            <p:extLst>
              <p:ext uri="{D42A27DB-BD31-4B8C-83A1-F6EECF244321}">
                <p14:modId xmlns:p14="http://schemas.microsoft.com/office/powerpoint/2010/main" val="476403036"/>
              </p:ext>
            </p:extLst>
          </p:nvPr>
        </p:nvGraphicFramePr>
        <p:xfrm>
          <a:off x="992900" y="2634241"/>
          <a:ext cx="7180344" cy="3067488"/>
        </p:xfrm>
        <a:graphic>
          <a:graphicData uri="http://schemas.openxmlformats.org/drawingml/2006/table">
            <a:tbl>
              <a:tblPr firstRow="1" bandRow="1">
                <a:tableStyleId>{21E4AEA4-8DFA-4A89-87EB-49C32662AFE0}</a:tableStyleId>
              </a:tblPr>
              <a:tblGrid>
                <a:gridCol w="1795086">
                  <a:extLst>
                    <a:ext uri="{9D8B030D-6E8A-4147-A177-3AD203B41FA5}">
                      <a16:colId xmlns:a16="http://schemas.microsoft.com/office/drawing/2014/main" val="958755961"/>
                    </a:ext>
                  </a:extLst>
                </a:gridCol>
                <a:gridCol w="1795086">
                  <a:extLst>
                    <a:ext uri="{9D8B030D-6E8A-4147-A177-3AD203B41FA5}">
                      <a16:colId xmlns:a16="http://schemas.microsoft.com/office/drawing/2014/main" val="2452540394"/>
                    </a:ext>
                  </a:extLst>
                </a:gridCol>
                <a:gridCol w="1795086">
                  <a:extLst>
                    <a:ext uri="{9D8B030D-6E8A-4147-A177-3AD203B41FA5}">
                      <a16:colId xmlns:a16="http://schemas.microsoft.com/office/drawing/2014/main" val="4024347977"/>
                    </a:ext>
                  </a:extLst>
                </a:gridCol>
                <a:gridCol w="1795086">
                  <a:extLst>
                    <a:ext uri="{9D8B030D-6E8A-4147-A177-3AD203B41FA5}">
                      <a16:colId xmlns:a16="http://schemas.microsoft.com/office/drawing/2014/main" val="1074908101"/>
                    </a:ext>
                  </a:extLst>
                </a:gridCol>
              </a:tblGrid>
              <a:tr h="511248">
                <a:tc>
                  <a:txBody>
                    <a:bodyPr/>
                    <a:lstStyle/>
                    <a:p>
                      <a:pPr algn="ctr"/>
                      <a:r>
                        <a:rPr kumimoji="1" lang="en-US" altLang="ja-JP" sz="2000" dirty="0"/>
                        <a:t>OSS</a:t>
                      </a:r>
                      <a:r>
                        <a:rPr kumimoji="1" lang="ja-JP" altLang="en-US" sz="2000"/>
                        <a:t>名</a:t>
                      </a:r>
                    </a:p>
                  </a:txBody>
                  <a:tcPr anchor="ctr"/>
                </a:tc>
                <a:tc>
                  <a:txBody>
                    <a:bodyPr/>
                    <a:lstStyle/>
                    <a:p>
                      <a:pPr algn="ctr"/>
                      <a:r>
                        <a:rPr kumimoji="1" lang="ja-JP" altLang="en-US" sz="2000"/>
                        <a:t>バージョン</a:t>
                      </a:r>
                    </a:p>
                  </a:txBody>
                  <a:tcPr anchor="ctr"/>
                </a:tc>
                <a:tc>
                  <a:txBody>
                    <a:bodyPr/>
                    <a:lstStyle/>
                    <a:p>
                      <a:pPr algn="ctr"/>
                      <a:r>
                        <a:rPr kumimoji="1" lang="ja-JP" altLang="en-US" sz="2000"/>
                        <a:t>ファイル数</a:t>
                      </a:r>
                    </a:p>
                  </a:txBody>
                  <a:tcPr anchor="ctr"/>
                </a:tc>
                <a:tc>
                  <a:txBody>
                    <a:bodyPr/>
                    <a:lstStyle/>
                    <a:p>
                      <a:pPr algn="ctr"/>
                      <a:r>
                        <a:rPr kumimoji="1" lang="ja-JP" altLang="en-US" sz="2000"/>
                        <a:t>行数</a:t>
                      </a:r>
                    </a:p>
                  </a:txBody>
                  <a:tcPr anchor="ctr"/>
                </a:tc>
                <a:extLst>
                  <a:ext uri="{0D108BD9-81ED-4DB2-BD59-A6C34878D82A}">
                    <a16:rowId xmlns:a16="http://schemas.microsoft.com/office/drawing/2014/main" val="3574334241"/>
                  </a:ext>
                </a:extLst>
              </a:tr>
              <a:tr h="511248">
                <a:tc>
                  <a:txBody>
                    <a:bodyPr/>
                    <a:lstStyle/>
                    <a:p>
                      <a:pPr algn="ctr"/>
                      <a:r>
                        <a:rPr kumimoji="1" lang="en-US" altLang="ja-JP" sz="2000" dirty="0"/>
                        <a:t>linux</a:t>
                      </a:r>
                      <a:endParaRPr kumimoji="1" lang="ja-JP" altLang="en-US" sz="2000"/>
                    </a:p>
                  </a:txBody>
                  <a:tcPr anchor="ctr"/>
                </a:tc>
                <a:tc>
                  <a:txBody>
                    <a:bodyPr/>
                    <a:lstStyle/>
                    <a:p>
                      <a:pPr algn="r"/>
                      <a:r>
                        <a:rPr kumimoji="1" lang="en-US" altLang="ja-JP" sz="2000" dirty="0"/>
                        <a:t>5.8</a:t>
                      </a:r>
                      <a:endParaRPr kumimoji="1" lang="ja-JP" altLang="en-US" sz="2000"/>
                    </a:p>
                  </a:txBody>
                  <a:tcPr anchor="ctr"/>
                </a:tc>
                <a:tc>
                  <a:txBody>
                    <a:bodyPr/>
                    <a:lstStyle/>
                    <a:p>
                      <a:pPr algn="r"/>
                      <a:r>
                        <a:rPr kumimoji="1" lang="en-US" altLang="ja-JP" sz="2000" dirty="0"/>
                        <a:t>42,691</a:t>
                      </a:r>
                      <a:endParaRPr kumimoji="1" lang="ja-JP" altLang="en-US" sz="2000"/>
                    </a:p>
                  </a:txBody>
                  <a:tcPr anchor="ctr"/>
                </a:tc>
                <a:tc>
                  <a:txBody>
                    <a:bodyPr/>
                    <a:lstStyle/>
                    <a:p>
                      <a:pPr algn="r"/>
                      <a:r>
                        <a:rPr kumimoji="1" lang="en-US" altLang="ja-JP" sz="2000" dirty="0"/>
                        <a:t>17,911,842</a:t>
                      </a:r>
                      <a:endParaRPr kumimoji="1" lang="ja-JP" altLang="en-US" sz="2000"/>
                    </a:p>
                  </a:txBody>
                  <a:tcPr anchor="ctr"/>
                </a:tc>
                <a:extLst>
                  <a:ext uri="{0D108BD9-81ED-4DB2-BD59-A6C34878D82A}">
                    <a16:rowId xmlns:a16="http://schemas.microsoft.com/office/drawing/2014/main" val="3544627898"/>
                  </a:ext>
                </a:extLst>
              </a:tr>
              <a:tr h="511248">
                <a:tc>
                  <a:txBody>
                    <a:bodyPr/>
                    <a:lstStyle/>
                    <a:p>
                      <a:pPr algn="ctr"/>
                      <a:r>
                        <a:rPr kumimoji="1" lang="en-US" altLang="ja-JP" sz="2000" dirty="0"/>
                        <a:t>FFmpeg</a:t>
                      </a:r>
                      <a:endParaRPr kumimoji="1" lang="ja-JP" altLang="en-US" sz="2000"/>
                    </a:p>
                  </a:txBody>
                  <a:tcPr anchor="ctr"/>
                </a:tc>
                <a:tc>
                  <a:txBody>
                    <a:bodyPr/>
                    <a:lstStyle/>
                    <a:p>
                      <a:pPr algn="r"/>
                      <a:r>
                        <a:rPr kumimoji="1" lang="en-US" altLang="ja-JP" sz="2000" dirty="0"/>
                        <a:t>4.4</a:t>
                      </a:r>
                      <a:endParaRPr kumimoji="1" lang="ja-JP" altLang="en-US" sz="2000"/>
                    </a:p>
                  </a:txBody>
                  <a:tcPr anchor="ctr"/>
                </a:tc>
                <a:tc>
                  <a:txBody>
                    <a:bodyPr/>
                    <a:lstStyle/>
                    <a:p>
                      <a:pPr algn="r"/>
                      <a:r>
                        <a:rPr kumimoji="1" lang="en-US" altLang="ja-JP" sz="2000" dirty="0"/>
                        <a:t>3,777</a:t>
                      </a:r>
                      <a:endParaRPr kumimoji="1" lang="ja-JP" altLang="en-US" sz="2000"/>
                    </a:p>
                  </a:txBody>
                  <a:tcPr anchor="ctr"/>
                </a:tc>
                <a:tc>
                  <a:txBody>
                    <a:bodyPr/>
                    <a:lstStyle/>
                    <a:p>
                      <a:pPr algn="r"/>
                      <a:r>
                        <a:rPr kumimoji="1" lang="en-US" altLang="ja-JP" sz="2000" dirty="0"/>
                        <a:t>1,466,870</a:t>
                      </a:r>
                      <a:endParaRPr kumimoji="1" lang="ja-JP" altLang="en-US" sz="2000"/>
                    </a:p>
                  </a:txBody>
                  <a:tcPr anchor="ctr"/>
                </a:tc>
                <a:extLst>
                  <a:ext uri="{0D108BD9-81ED-4DB2-BD59-A6C34878D82A}">
                    <a16:rowId xmlns:a16="http://schemas.microsoft.com/office/drawing/2014/main" val="3871000743"/>
                  </a:ext>
                </a:extLst>
              </a:tr>
              <a:tr h="511248">
                <a:tc>
                  <a:txBody>
                    <a:bodyPr/>
                    <a:lstStyle/>
                    <a:p>
                      <a:pPr algn="ctr"/>
                      <a:r>
                        <a:rPr kumimoji="1" lang="en-US" altLang="ja-JP" sz="2000" dirty="0"/>
                        <a:t>libuv</a:t>
                      </a:r>
                      <a:endParaRPr kumimoji="1" lang="ja-JP" altLang="en-US" sz="2000"/>
                    </a:p>
                  </a:txBody>
                  <a:tcPr anchor="ctr"/>
                </a:tc>
                <a:tc>
                  <a:txBody>
                    <a:bodyPr/>
                    <a:lstStyle/>
                    <a:p>
                      <a:pPr algn="r"/>
                      <a:r>
                        <a:rPr kumimoji="1" lang="en-US" altLang="ja-JP" sz="2000" dirty="0"/>
                        <a:t>1.41.0</a:t>
                      </a:r>
                      <a:endParaRPr kumimoji="1" lang="ja-JP" altLang="en-US" sz="2000"/>
                    </a:p>
                  </a:txBody>
                  <a:tcPr anchor="ctr"/>
                </a:tc>
                <a:tc>
                  <a:txBody>
                    <a:bodyPr/>
                    <a:lstStyle/>
                    <a:p>
                      <a:pPr algn="r"/>
                      <a:r>
                        <a:rPr kumimoji="1" lang="en-US" altLang="ja-JP" sz="2000" dirty="0"/>
                        <a:t>345</a:t>
                      </a:r>
                      <a:endParaRPr kumimoji="1" lang="ja-JP" altLang="en-US" sz="2000"/>
                    </a:p>
                  </a:txBody>
                  <a:tcPr anchor="ctr"/>
                </a:tc>
                <a:tc>
                  <a:txBody>
                    <a:bodyPr/>
                    <a:lstStyle/>
                    <a:p>
                      <a:pPr algn="r"/>
                      <a:r>
                        <a:rPr kumimoji="1" lang="en-US" altLang="ja-JP" sz="2000" dirty="0"/>
                        <a:t>101,423</a:t>
                      </a:r>
                      <a:endParaRPr kumimoji="1" lang="ja-JP" altLang="en-US" sz="2000"/>
                    </a:p>
                  </a:txBody>
                  <a:tcPr anchor="ctr"/>
                </a:tc>
                <a:extLst>
                  <a:ext uri="{0D108BD9-81ED-4DB2-BD59-A6C34878D82A}">
                    <a16:rowId xmlns:a16="http://schemas.microsoft.com/office/drawing/2014/main" val="2277283727"/>
                  </a:ext>
                </a:extLst>
              </a:tr>
              <a:tr h="511248">
                <a:tc>
                  <a:txBody>
                    <a:bodyPr/>
                    <a:lstStyle/>
                    <a:p>
                      <a:pPr algn="ctr"/>
                      <a:r>
                        <a:rPr kumimoji="1" lang="en-US" altLang="ja-JP" sz="2000" dirty="0"/>
                        <a:t>obs-studio</a:t>
                      </a:r>
                      <a:endParaRPr kumimoji="1" lang="ja-JP" altLang="en-US" sz="2000"/>
                    </a:p>
                  </a:txBody>
                  <a:tcPr anchor="ctr"/>
                </a:tc>
                <a:tc>
                  <a:txBody>
                    <a:bodyPr/>
                    <a:lstStyle/>
                    <a:p>
                      <a:pPr algn="r"/>
                      <a:r>
                        <a:rPr kumimoji="1" lang="en-US" altLang="ja-JP" sz="2000" dirty="0"/>
                        <a:t>26.1.2</a:t>
                      </a:r>
                      <a:endParaRPr kumimoji="1" lang="ja-JP" altLang="en-US" sz="2000"/>
                    </a:p>
                  </a:txBody>
                  <a:tcPr anchor="ctr"/>
                </a:tc>
                <a:tc>
                  <a:txBody>
                    <a:bodyPr/>
                    <a:lstStyle/>
                    <a:p>
                      <a:pPr algn="r"/>
                      <a:r>
                        <a:rPr kumimoji="1" lang="en-US" altLang="ja-JP" sz="2000" dirty="0"/>
                        <a:t>1,359</a:t>
                      </a:r>
                      <a:endParaRPr kumimoji="1" lang="ja-JP" altLang="en-US" sz="2000"/>
                    </a:p>
                  </a:txBody>
                  <a:tcPr anchor="ctr"/>
                </a:tc>
                <a:tc>
                  <a:txBody>
                    <a:bodyPr/>
                    <a:lstStyle/>
                    <a:p>
                      <a:pPr algn="r"/>
                      <a:r>
                        <a:rPr kumimoji="1" lang="en-US" altLang="ja-JP" sz="2000" dirty="0"/>
                        <a:t>414,333</a:t>
                      </a:r>
                      <a:endParaRPr kumimoji="1" lang="ja-JP" altLang="en-US" sz="2000"/>
                    </a:p>
                  </a:txBody>
                  <a:tcPr anchor="ctr"/>
                </a:tc>
                <a:extLst>
                  <a:ext uri="{0D108BD9-81ED-4DB2-BD59-A6C34878D82A}">
                    <a16:rowId xmlns:a16="http://schemas.microsoft.com/office/drawing/2014/main" val="3242523405"/>
                  </a:ext>
                </a:extLst>
              </a:tr>
              <a:tr h="511248">
                <a:tc>
                  <a:txBody>
                    <a:bodyPr/>
                    <a:lstStyle/>
                    <a:p>
                      <a:pPr algn="ctr"/>
                      <a:r>
                        <a:rPr kumimoji="1" lang="en-US" altLang="ja-JP" sz="2000" dirty="0"/>
                        <a:t>redis</a:t>
                      </a:r>
                      <a:endParaRPr kumimoji="1" lang="ja-JP" altLang="en-US" sz="2000"/>
                    </a:p>
                  </a:txBody>
                  <a:tcPr anchor="ctr"/>
                </a:tc>
                <a:tc>
                  <a:txBody>
                    <a:bodyPr/>
                    <a:lstStyle/>
                    <a:p>
                      <a:pPr algn="r"/>
                      <a:r>
                        <a:rPr kumimoji="1" lang="en-US" altLang="ja-JP" sz="2000" dirty="0"/>
                        <a:t>2.04</a:t>
                      </a:r>
                      <a:endParaRPr kumimoji="1" lang="ja-JP" altLang="en-US" sz="2000"/>
                    </a:p>
                  </a:txBody>
                  <a:tcPr anchor="ctr"/>
                </a:tc>
                <a:tc>
                  <a:txBody>
                    <a:bodyPr/>
                    <a:lstStyle/>
                    <a:p>
                      <a:pPr algn="r"/>
                      <a:r>
                        <a:rPr kumimoji="1" lang="en-US" altLang="ja-JP" sz="2000" dirty="0"/>
                        <a:t>37</a:t>
                      </a:r>
                      <a:endParaRPr kumimoji="1" lang="ja-JP" altLang="en-US" sz="2000"/>
                    </a:p>
                  </a:txBody>
                  <a:tcPr anchor="ctr"/>
                </a:tc>
                <a:tc>
                  <a:txBody>
                    <a:bodyPr/>
                    <a:lstStyle/>
                    <a:p>
                      <a:pPr algn="r"/>
                      <a:r>
                        <a:rPr kumimoji="1" lang="en-US" altLang="ja-JP" sz="2000" dirty="0"/>
                        <a:t>18,895</a:t>
                      </a:r>
                      <a:endParaRPr kumimoji="1" lang="ja-JP" altLang="en-US" sz="2000"/>
                    </a:p>
                  </a:txBody>
                  <a:tcPr anchor="ctr"/>
                </a:tc>
                <a:extLst>
                  <a:ext uri="{0D108BD9-81ED-4DB2-BD59-A6C34878D82A}">
                    <a16:rowId xmlns:a16="http://schemas.microsoft.com/office/drawing/2014/main" val="444000101"/>
                  </a:ext>
                </a:extLst>
              </a:tr>
            </a:tbl>
          </a:graphicData>
        </a:graphic>
      </p:graphicFrame>
    </p:spTree>
    <p:extLst>
      <p:ext uri="{BB962C8B-B14F-4D97-AF65-F5344CB8AC3E}">
        <p14:creationId xmlns:p14="http://schemas.microsoft.com/office/powerpoint/2010/main" val="4058157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調査内容</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pPr marL="514350" indent="-514350">
              <a:buFont typeface="+mj-lt"/>
              <a:buAutoNum type="arabicPeriod"/>
            </a:pPr>
            <a:r>
              <a:rPr lang="en" altLang="ja-JP" sz="2800" dirty="0"/>
              <a:t>OSS</a:t>
            </a:r>
            <a:r>
              <a:rPr lang="ja-JP" altLang="en-US" sz="2800"/>
              <a:t>プロジェクト全体の著作権表示の有無</a:t>
            </a:r>
            <a:endParaRPr lang="en-US" altLang="ja-JP" sz="2800" dirty="0"/>
          </a:p>
          <a:p>
            <a:pPr marL="514350" indent="-514350">
              <a:buFont typeface="+mj-lt"/>
              <a:buAutoNum type="arabicPeriod"/>
            </a:pPr>
            <a:r>
              <a:rPr lang="ja-JP" altLang="en-US" sz="2800"/>
              <a:t>著作権表示の割合別ファイル数</a:t>
            </a:r>
            <a:endParaRPr lang="en-US" altLang="ja-JP" sz="2800" dirty="0"/>
          </a:p>
          <a:p>
            <a:pPr marL="514350" indent="-514350">
              <a:buFont typeface="+mj-lt"/>
              <a:buAutoNum type="arabicPeriod"/>
            </a:pPr>
            <a:r>
              <a:rPr lang="ja-JP" altLang="en-US" sz="2800"/>
              <a:t>作成した行の割合と著作権表示の有無の割合</a:t>
            </a:r>
            <a:br>
              <a:rPr lang="ja-JP" altLang="en-US" sz="2800"/>
            </a:br>
            <a:endParaRPr lang="en-US" altLang="ja-JP" sz="2800" dirty="0"/>
          </a:p>
          <a:p>
            <a:endParaRPr kumimoji="1" lang="ja-JP" altLang="en-US" sz="2800"/>
          </a:p>
        </p:txBody>
      </p:sp>
      <p:sp>
        <p:nvSpPr>
          <p:cNvPr id="4" name="スライド番号プレースホルダー 3">
            <a:extLst>
              <a:ext uri="{FF2B5EF4-FFF2-40B4-BE49-F238E27FC236}">
                <a16:creationId xmlns:a16="http://schemas.microsoft.com/office/drawing/2014/main" id="{AC246771-7F39-2244-B01E-78C9075212CD}"/>
              </a:ext>
            </a:extLst>
          </p:cNvPr>
          <p:cNvSpPr>
            <a:spLocks noGrp="1"/>
          </p:cNvSpPr>
          <p:nvPr>
            <p:ph type="sldNum" sz="quarter" idx="12"/>
          </p:nvPr>
        </p:nvSpPr>
        <p:spPr/>
        <p:txBody>
          <a:bodyPr/>
          <a:lstStyle/>
          <a:p>
            <a:fld id="{4063F082-48BA-4E4A-8296-357AA7D15BD9}" type="slidenum">
              <a:rPr kumimoji="1" lang="ja-JP" altLang="en-US" smtClean="0"/>
              <a:t>17</a:t>
            </a:fld>
            <a:endParaRPr kumimoji="1" lang="ja-JP" altLang="en-US"/>
          </a:p>
        </p:txBody>
      </p:sp>
    </p:spTree>
    <p:extLst>
      <p:ext uri="{BB962C8B-B14F-4D97-AF65-F5344CB8AC3E}">
        <p14:creationId xmlns:p14="http://schemas.microsoft.com/office/powerpoint/2010/main" val="4250568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 altLang="ja-JP" sz="3600" dirty="0"/>
              <a:t>1. OSS</a:t>
            </a:r>
            <a:r>
              <a:rPr lang="ja-JP" altLang="en-US" sz="3600"/>
              <a:t>プロジェクト全体の</a:t>
            </a:r>
            <a:br>
              <a:rPr lang="en-US" altLang="ja-JP" sz="3600" dirty="0"/>
            </a:br>
            <a:r>
              <a:rPr lang="ja-JP" altLang="en-US" sz="3600"/>
              <a:t>著作権表示の有無</a:t>
            </a:r>
          </a:p>
        </p:txBody>
      </p:sp>
      <p:graphicFrame>
        <p:nvGraphicFramePr>
          <p:cNvPr id="9" name="コンテンツ プレースホルダー 8">
            <a:extLst>
              <a:ext uri="{FF2B5EF4-FFF2-40B4-BE49-F238E27FC236}">
                <a16:creationId xmlns:a16="http://schemas.microsoft.com/office/drawing/2014/main" id="{B44C0773-B018-5041-93DD-28F46B1E8274}"/>
              </a:ext>
            </a:extLst>
          </p:cNvPr>
          <p:cNvGraphicFramePr>
            <a:graphicFrameLocks noGrp="1"/>
          </p:cNvGraphicFramePr>
          <p:nvPr>
            <p:ph idx="1"/>
            <p:extLst>
              <p:ext uri="{D42A27DB-BD31-4B8C-83A1-F6EECF244321}">
                <p14:modId xmlns:p14="http://schemas.microsoft.com/office/powerpoint/2010/main" val="2930195646"/>
              </p:ext>
            </p:extLst>
          </p:nvPr>
        </p:nvGraphicFramePr>
        <p:xfrm>
          <a:off x="457200" y="1473070"/>
          <a:ext cx="8229600" cy="3911859"/>
        </p:xfrm>
        <a:graphic>
          <a:graphicData uri="http://schemas.openxmlformats.org/drawingml/2006/chart">
            <c:chart xmlns:c="http://schemas.openxmlformats.org/drawingml/2006/chart" xmlns:r="http://schemas.openxmlformats.org/officeDocument/2006/relationships" r:id="rId3"/>
          </a:graphicData>
        </a:graphic>
      </p:graphicFrame>
      <p:sp>
        <p:nvSpPr>
          <p:cNvPr id="3" name="スライド番号プレースホルダー 2">
            <a:extLst>
              <a:ext uri="{FF2B5EF4-FFF2-40B4-BE49-F238E27FC236}">
                <a16:creationId xmlns:a16="http://schemas.microsoft.com/office/drawing/2014/main" id="{ECF20876-3CE9-C040-AA14-C8246D99F54F}"/>
              </a:ext>
            </a:extLst>
          </p:cNvPr>
          <p:cNvSpPr>
            <a:spLocks noGrp="1"/>
          </p:cNvSpPr>
          <p:nvPr>
            <p:ph type="sldNum" sz="quarter" idx="12"/>
          </p:nvPr>
        </p:nvSpPr>
        <p:spPr/>
        <p:txBody>
          <a:bodyPr/>
          <a:lstStyle/>
          <a:p>
            <a:fld id="{4063F082-48BA-4E4A-8296-357AA7D15BD9}" type="slidenum">
              <a:rPr kumimoji="1" lang="ja-JP" altLang="en-US" smtClean="0"/>
              <a:t>18</a:t>
            </a:fld>
            <a:endParaRPr kumimoji="1" lang="ja-JP" altLang="en-US"/>
          </a:p>
        </p:txBody>
      </p:sp>
      <p:sp>
        <p:nvSpPr>
          <p:cNvPr id="6" name="右矢印 5">
            <a:extLst>
              <a:ext uri="{FF2B5EF4-FFF2-40B4-BE49-F238E27FC236}">
                <a16:creationId xmlns:a16="http://schemas.microsoft.com/office/drawing/2014/main" id="{CA46EE59-E03D-D44F-B1C0-47578C63551D}"/>
              </a:ext>
            </a:extLst>
          </p:cNvPr>
          <p:cNvSpPr/>
          <p:nvPr/>
        </p:nvSpPr>
        <p:spPr>
          <a:xfrm>
            <a:off x="784414" y="5265739"/>
            <a:ext cx="1158535" cy="7006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B7919BA2-BF06-FE46-BA63-91DFB14FE511}"/>
              </a:ext>
            </a:extLst>
          </p:cNvPr>
          <p:cNvSpPr txBox="1"/>
          <p:nvPr/>
        </p:nvSpPr>
        <p:spPr>
          <a:xfrm>
            <a:off x="2068679" y="5200562"/>
            <a:ext cx="6680034" cy="830997"/>
          </a:xfrm>
          <a:prstGeom prst="rect">
            <a:avLst/>
          </a:prstGeom>
          <a:noFill/>
        </p:spPr>
        <p:txBody>
          <a:bodyPr wrap="none" rtlCol="0">
            <a:spAutoFit/>
          </a:bodyPr>
          <a:lstStyle/>
          <a:p>
            <a:r>
              <a:rPr kumimoji="1" lang="en-US" altLang="ja-JP" dirty="0"/>
              <a:t>OSS</a:t>
            </a:r>
            <a:r>
              <a:rPr kumimoji="1" lang="ja-JP" altLang="en-US"/>
              <a:t>ごとにばらつきがあるものの</a:t>
            </a:r>
            <a:br>
              <a:rPr kumimoji="1" lang="en-US" altLang="ja-JP" dirty="0"/>
            </a:br>
            <a:r>
              <a:rPr kumimoji="1" lang="ja-JP" altLang="en-US"/>
              <a:t>著作権表示がある行の割合が</a:t>
            </a:r>
            <a:r>
              <a:rPr kumimoji="1" lang="en-US" altLang="ja-JP" dirty="0"/>
              <a:t>100</a:t>
            </a:r>
            <a:r>
              <a:rPr kumimoji="1" lang="ja-JP" altLang="en-US"/>
              <a:t>％のものはない</a:t>
            </a:r>
          </a:p>
        </p:txBody>
      </p:sp>
    </p:spTree>
    <p:extLst>
      <p:ext uri="{BB962C8B-B14F-4D97-AF65-F5344CB8AC3E}">
        <p14:creationId xmlns:p14="http://schemas.microsoft.com/office/powerpoint/2010/main" val="336386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D7604-01BA-8D4F-BAC2-C307A34BCA27}"/>
              </a:ext>
            </a:extLst>
          </p:cNvPr>
          <p:cNvSpPr>
            <a:spLocks noGrp="1"/>
          </p:cNvSpPr>
          <p:nvPr>
            <p:ph type="title"/>
          </p:nvPr>
        </p:nvSpPr>
        <p:spPr/>
        <p:txBody>
          <a:bodyPr/>
          <a:lstStyle/>
          <a:p>
            <a:r>
              <a:rPr lang="en-US" altLang="ja-JP" sz="3600" dirty="0"/>
              <a:t>2. </a:t>
            </a:r>
            <a:r>
              <a:rPr lang="ja-JP" altLang="en-US" sz="3600"/>
              <a:t>著作権表示の割合別ファイル数</a:t>
            </a:r>
            <a:r>
              <a:rPr lang="en-US" altLang="ja-JP" sz="3600" dirty="0"/>
              <a:t>(1/4)</a:t>
            </a:r>
            <a:endParaRPr kumimoji="1" lang="ja-JP" altLang="en-US"/>
          </a:p>
        </p:txBody>
      </p:sp>
      <p:sp>
        <p:nvSpPr>
          <p:cNvPr id="10" name="コンテンツ プレースホルダー 6">
            <a:extLst>
              <a:ext uri="{FF2B5EF4-FFF2-40B4-BE49-F238E27FC236}">
                <a16:creationId xmlns:a16="http://schemas.microsoft.com/office/drawing/2014/main" id="{461EF9BB-8A78-D143-916A-8505801F15AE}"/>
              </a:ext>
            </a:extLst>
          </p:cNvPr>
          <p:cNvSpPr txBox="1">
            <a:spLocks/>
          </p:cNvSpPr>
          <p:nvPr/>
        </p:nvSpPr>
        <p:spPr bwMode="auto">
          <a:xfrm>
            <a:off x="457200" y="1542952"/>
            <a:ext cx="8218488" cy="112570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3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800">
                <a:solidFill>
                  <a:schemeClr val="tx1"/>
                </a:solidFill>
                <a:latin typeface="+mn-lt"/>
                <a:ea typeface="+mn-ea"/>
              </a:defRPr>
            </a:lvl2pPr>
            <a:lvl3pPr marL="857250" indent="-171450" algn="l" rtl="0" eaLnBrk="1" fontAlgn="base" hangingPunct="1">
              <a:spcBef>
                <a:spcPct val="20000"/>
              </a:spcBef>
              <a:spcAft>
                <a:spcPct val="0"/>
              </a:spcAft>
              <a:buChar char="•"/>
              <a:defRPr kumimoji="1" sz="2400">
                <a:solidFill>
                  <a:schemeClr val="tx1"/>
                </a:solidFill>
                <a:latin typeface="+mn-lt"/>
                <a:ea typeface="+mn-ea"/>
              </a:defRPr>
            </a:lvl3pPr>
            <a:lvl4pPr marL="1200150" indent="-171450" algn="l" rtl="0" eaLnBrk="1" fontAlgn="base" hangingPunct="1">
              <a:spcBef>
                <a:spcPct val="20000"/>
              </a:spcBef>
              <a:spcAft>
                <a:spcPct val="0"/>
              </a:spcAft>
              <a:buChar char="–"/>
              <a:defRPr kumimoji="1" sz="1800">
                <a:solidFill>
                  <a:schemeClr val="tx1"/>
                </a:solidFill>
                <a:latin typeface="+mn-lt"/>
                <a:ea typeface="+mn-ea"/>
              </a:defRPr>
            </a:lvl4pPr>
            <a:lvl5pPr marL="1543050" indent="-171450" algn="l" rtl="0" eaLnBrk="1" fontAlgn="base" hangingPunct="1">
              <a:spcBef>
                <a:spcPct val="20000"/>
              </a:spcBef>
              <a:spcAft>
                <a:spcPct val="0"/>
              </a:spcAft>
              <a:buChar char="»"/>
              <a:defRPr kumimoji="1" sz="18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r>
              <a:rPr lang="ja-JP" altLang="en-US" sz="2800" kern="0"/>
              <a:t>各ファイルに対して著作権表示がある行数の割合を調べ，その割合別にファイル数を集計した</a:t>
            </a:r>
            <a:endParaRPr lang="en-US" altLang="ja-JP" sz="2800" kern="0" dirty="0"/>
          </a:p>
          <a:p>
            <a:pPr marL="0" indent="0">
              <a:buNone/>
            </a:pPr>
            <a:r>
              <a:rPr lang="ja-JP" altLang="en-US" sz="2800"/>
              <a:t>例</a:t>
            </a:r>
            <a:r>
              <a:rPr lang="en-US" altLang="ja-JP" sz="2800" dirty="0"/>
              <a:t>)</a:t>
            </a:r>
            <a:endParaRPr lang="ja-JP" altLang="en-US" sz="2800"/>
          </a:p>
          <a:p>
            <a:pPr marL="0" indent="0">
              <a:buNone/>
            </a:pPr>
            <a:endParaRPr lang="en-US" altLang="ja-JP" sz="2800" kern="0" dirty="0"/>
          </a:p>
        </p:txBody>
      </p:sp>
      <p:pic>
        <p:nvPicPr>
          <p:cNvPr id="5" name="Picture 2" descr="テキスト·ファイル·インタフェース·シンボル 無料アイコン">
            <a:extLst>
              <a:ext uri="{FF2B5EF4-FFF2-40B4-BE49-F238E27FC236}">
                <a16:creationId xmlns:a16="http://schemas.microsoft.com/office/drawing/2014/main" id="{3BD58EC7-FC45-7B49-B6E5-672FBE107D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2770" y="3335329"/>
            <a:ext cx="900359" cy="90035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テキスト·ファイル·インタフェース·シンボル 無料アイコン">
            <a:extLst>
              <a:ext uri="{FF2B5EF4-FFF2-40B4-BE49-F238E27FC236}">
                <a16:creationId xmlns:a16="http://schemas.microsoft.com/office/drawing/2014/main" id="{B3084CD8-786A-3F4D-904D-06CAF03D8989}"/>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colorTemperature colorTemp="5300"/>
                    </a14:imgEffect>
                  </a14:imgLayer>
                </a14:imgProps>
              </a:ext>
              <a:ext uri="{28A0092B-C50C-407E-A947-70E740481C1C}">
                <a14:useLocalDpi xmlns:a14="http://schemas.microsoft.com/office/drawing/2010/main" val="0"/>
              </a:ext>
            </a:extLst>
          </a:blip>
          <a:srcRect l="12445" r="8205"/>
          <a:stretch/>
        </p:blipFill>
        <p:spPr bwMode="auto">
          <a:xfrm>
            <a:off x="1779298" y="3736833"/>
            <a:ext cx="714438" cy="900359"/>
          </a:xfrm>
          <a:prstGeom prst="rect">
            <a:avLst/>
          </a:prstGeom>
          <a:solidFill>
            <a:schemeClr val="bg1"/>
          </a:solidFill>
        </p:spPr>
      </p:pic>
      <p:pic>
        <p:nvPicPr>
          <p:cNvPr id="7" name="Picture 2" descr="テキスト·ファイル·インタフェース·シンボル 無料アイコン">
            <a:extLst>
              <a:ext uri="{FF2B5EF4-FFF2-40B4-BE49-F238E27FC236}">
                <a16:creationId xmlns:a16="http://schemas.microsoft.com/office/drawing/2014/main" id="{433D6E95-0E18-9248-B492-7621D1C67CF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050" r="14492"/>
          <a:stretch/>
        </p:blipFill>
        <p:spPr bwMode="auto">
          <a:xfrm>
            <a:off x="2666128" y="3847182"/>
            <a:ext cx="661386" cy="900359"/>
          </a:xfrm>
          <a:prstGeom prst="rect">
            <a:avLst/>
          </a:prstGeom>
          <a:solidFill>
            <a:schemeClr val="bg1"/>
          </a:solidFill>
        </p:spPr>
      </p:pic>
      <p:sp>
        <p:nvSpPr>
          <p:cNvPr id="8" name="円/楕円 7">
            <a:extLst>
              <a:ext uri="{FF2B5EF4-FFF2-40B4-BE49-F238E27FC236}">
                <a16:creationId xmlns:a16="http://schemas.microsoft.com/office/drawing/2014/main" id="{F8DF6BCD-16F4-7942-8C0A-16A75BF8A4B6}"/>
              </a:ext>
            </a:extLst>
          </p:cNvPr>
          <p:cNvSpPr/>
          <p:nvPr/>
        </p:nvSpPr>
        <p:spPr>
          <a:xfrm>
            <a:off x="1912202" y="3429029"/>
            <a:ext cx="1415312" cy="1357044"/>
          </a:xfrm>
          <a:prstGeom prst="ellipse">
            <a:avLst/>
          </a:prstGeom>
          <a:noFill/>
          <a:ln w="76200">
            <a:solidFill>
              <a:schemeClr val="accent5">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48DDBBA-A495-B549-8192-0AB5FD13CC28}"/>
              </a:ext>
            </a:extLst>
          </p:cNvPr>
          <p:cNvSpPr txBox="1"/>
          <p:nvPr/>
        </p:nvSpPr>
        <p:spPr>
          <a:xfrm>
            <a:off x="1439826" y="2498493"/>
            <a:ext cx="2387192" cy="769441"/>
          </a:xfrm>
          <a:prstGeom prst="rect">
            <a:avLst/>
          </a:prstGeom>
          <a:ln w="76200">
            <a:solidFill>
              <a:schemeClr val="accent5">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en-US" altLang="ja-JP" sz="2200" dirty="0"/>
              <a:t>50~60%</a:t>
            </a:r>
            <a:r>
              <a:rPr kumimoji="1" lang="ja-JP" altLang="en-US" sz="2200"/>
              <a:t>の行に</a:t>
            </a:r>
            <a:br>
              <a:rPr kumimoji="1" lang="en-US" altLang="ja-JP" sz="2200" dirty="0"/>
            </a:br>
            <a:r>
              <a:rPr kumimoji="1" lang="ja-JP" altLang="en-US" sz="2200"/>
              <a:t>著作権表示がある</a:t>
            </a:r>
          </a:p>
        </p:txBody>
      </p:sp>
      <p:sp>
        <p:nvSpPr>
          <p:cNvPr id="11" name="テキスト ボックス 10">
            <a:extLst>
              <a:ext uri="{FF2B5EF4-FFF2-40B4-BE49-F238E27FC236}">
                <a16:creationId xmlns:a16="http://schemas.microsoft.com/office/drawing/2014/main" id="{0086FA50-730D-A042-B27E-5504B56EE378}"/>
              </a:ext>
            </a:extLst>
          </p:cNvPr>
          <p:cNvSpPr txBox="1"/>
          <p:nvPr/>
        </p:nvSpPr>
        <p:spPr>
          <a:xfrm>
            <a:off x="4566444" y="2496100"/>
            <a:ext cx="2387192" cy="769441"/>
          </a:xfrm>
          <a:prstGeom prst="rect">
            <a:avLst/>
          </a:prstGeom>
          <a:ln w="76200"/>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sz="2200" dirty="0"/>
              <a:t>90~100%</a:t>
            </a:r>
            <a:r>
              <a:rPr kumimoji="1" lang="ja-JP" altLang="en-US" sz="2200"/>
              <a:t>の行に</a:t>
            </a:r>
            <a:br>
              <a:rPr kumimoji="1" lang="en-US" altLang="ja-JP" sz="2200" dirty="0"/>
            </a:br>
            <a:r>
              <a:rPr kumimoji="1" lang="ja-JP" altLang="en-US" sz="2200"/>
              <a:t>著作権表示がある</a:t>
            </a:r>
          </a:p>
        </p:txBody>
      </p:sp>
      <p:graphicFrame>
        <p:nvGraphicFramePr>
          <p:cNvPr id="17" name="グラフ 16">
            <a:extLst>
              <a:ext uri="{FF2B5EF4-FFF2-40B4-BE49-F238E27FC236}">
                <a16:creationId xmlns:a16="http://schemas.microsoft.com/office/drawing/2014/main" id="{DA11CBE2-1264-6D40-AF26-2D79F9C8BD20}"/>
              </a:ext>
            </a:extLst>
          </p:cNvPr>
          <p:cNvGraphicFramePr/>
          <p:nvPr>
            <p:extLst>
              <p:ext uri="{D42A27DB-BD31-4B8C-83A1-F6EECF244321}">
                <p14:modId xmlns:p14="http://schemas.microsoft.com/office/powerpoint/2010/main" val="1801752361"/>
              </p:ext>
            </p:extLst>
          </p:nvPr>
        </p:nvGraphicFramePr>
        <p:xfrm>
          <a:off x="3305755" y="4498197"/>
          <a:ext cx="5565127" cy="2254883"/>
        </p:xfrm>
        <a:graphic>
          <a:graphicData uri="http://schemas.openxmlformats.org/drawingml/2006/chart">
            <c:chart xmlns:c="http://schemas.openxmlformats.org/drawingml/2006/chart" xmlns:r="http://schemas.openxmlformats.org/officeDocument/2006/relationships" r:id="rId6"/>
          </a:graphicData>
        </a:graphic>
      </p:graphicFrame>
      <p:sp>
        <p:nvSpPr>
          <p:cNvPr id="18" name="右矢印 17">
            <a:extLst>
              <a:ext uri="{FF2B5EF4-FFF2-40B4-BE49-F238E27FC236}">
                <a16:creationId xmlns:a16="http://schemas.microsoft.com/office/drawing/2014/main" id="{6D115442-D7C5-3B46-A7A5-E3D47803E654}"/>
              </a:ext>
            </a:extLst>
          </p:cNvPr>
          <p:cNvSpPr/>
          <p:nvPr/>
        </p:nvSpPr>
        <p:spPr>
          <a:xfrm>
            <a:off x="1378113" y="5226419"/>
            <a:ext cx="1158535" cy="7006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スライド番号プレースホルダー 2">
            <a:extLst>
              <a:ext uri="{FF2B5EF4-FFF2-40B4-BE49-F238E27FC236}">
                <a16:creationId xmlns:a16="http://schemas.microsoft.com/office/drawing/2014/main" id="{CD997A94-7B3A-594C-A48B-2E6EB388A2CE}"/>
              </a:ext>
            </a:extLst>
          </p:cNvPr>
          <p:cNvSpPr>
            <a:spLocks noGrp="1"/>
          </p:cNvSpPr>
          <p:nvPr>
            <p:ph type="sldNum" sz="quarter" idx="12"/>
          </p:nvPr>
        </p:nvSpPr>
        <p:spPr>
          <a:xfrm>
            <a:off x="7597775" y="6308727"/>
            <a:ext cx="1150938" cy="288925"/>
          </a:xfrm>
        </p:spPr>
        <p:txBody>
          <a:bodyPr/>
          <a:lstStyle/>
          <a:p>
            <a:fld id="{4063F082-48BA-4E4A-8296-357AA7D15BD9}" type="slidenum">
              <a:rPr kumimoji="1" lang="ja-JP" altLang="en-US" smtClean="0"/>
              <a:t>19</a:t>
            </a:fld>
            <a:endParaRPr kumimoji="1" lang="ja-JP" altLang="en-US"/>
          </a:p>
        </p:txBody>
      </p:sp>
      <p:sp>
        <p:nvSpPr>
          <p:cNvPr id="20" name="テキスト ボックス 19">
            <a:extLst>
              <a:ext uri="{FF2B5EF4-FFF2-40B4-BE49-F238E27FC236}">
                <a16:creationId xmlns:a16="http://schemas.microsoft.com/office/drawing/2014/main" id="{1EB87F51-AD40-924F-9232-4848D73E1049}"/>
              </a:ext>
            </a:extLst>
          </p:cNvPr>
          <p:cNvSpPr txBox="1"/>
          <p:nvPr/>
        </p:nvSpPr>
        <p:spPr>
          <a:xfrm>
            <a:off x="1197820" y="4163850"/>
            <a:ext cx="409086" cy="584775"/>
          </a:xfrm>
          <a:prstGeom prst="rect">
            <a:avLst/>
          </a:prstGeom>
          <a:noFill/>
        </p:spPr>
        <p:txBody>
          <a:bodyPr wrap="none" rtlCol="0">
            <a:spAutoFit/>
          </a:bodyPr>
          <a:lstStyle/>
          <a:p>
            <a:r>
              <a:rPr lang="en-US" altLang="ja-JP" sz="3200" dirty="0">
                <a:solidFill>
                  <a:schemeClr val="accent5">
                    <a:lumMod val="50000"/>
                  </a:schemeClr>
                </a:solidFill>
              </a:rPr>
              <a:t>5</a:t>
            </a:r>
            <a:endParaRPr kumimoji="1" lang="ja-JP" altLang="en-US" sz="3200">
              <a:solidFill>
                <a:schemeClr val="accent5">
                  <a:lumMod val="50000"/>
                </a:schemeClr>
              </a:solidFill>
            </a:endParaRPr>
          </a:p>
        </p:txBody>
      </p:sp>
      <p:sp>
        <p:nvSpPr>
          <p:cNvPr id="21" name="テキスト ボックス 20">
            <a:extLst>
              <a:ext uri="{FF2B5EF4-FFF2-40B4-BE49-F238E27FC236}">
                <a16:creationId xmlns:a16="http://schemas.microsoft.com/office/drawing/2014/main" id="{C1CD7E0B-1639-4841-8FDF-238982C66CAC}"/>
              </a:ext>
            </a:extLst>
          </p:cNvPr>
          <p:cNvSpPr txBox="1"/>
          <p:nvPr/>
        </p:nvSpPr>
        <p:spPr>
          <a:xfrm>
            <a:off x="4171012" y="4170011"/>
            <a:ext cx="633507" cy="584775"/>
          </a:xfrm>
          <a:prstGeom prst="rect">
            <a:avLst/>
          </a:prstGeom>
          <a:noFill/>
        </p:spPr>
        <p:txBody>
          <a:bodyPr wrap="none" rtlCol="0">
            <a:spAutoFit/>
          </a:bodyPr>
          <a:lstStyle/>
          <a:p>
            <a:r>
              <a:rPr kumimoji="1" lang="en-US" altLang="ja-JP" sz="3200" dirty="0">
                <a:solidFill>
                  <a:schemeClr val="accent6">
                    <a:lumMod val="75000"/>
                  </a:schemeClr>
                </a:solidFill>
              </a:rPr>
              <a:t>10</a:t>
            </a:r>
            <a:endParaRPr kumimoji="1" lang="ja-JP" altLang="en-US" sz="3200">
              <a:solidFill>
                <a:schemeClr val="accent6">
                  <a:lumMod val="75000"/>
                </a:schemeClr>
              </a:solidFill>
            </a:endParaRPr>
          </a:p>
        </p:txBody>
      </p:sp>
      <p:pic>
        <p:nvPicPr>
          <p:cNvPr id="22" name="Picture 2" descr="テキスト·ファイル·インタフェース·シンボル 無料アイコン">
            <a:extLst>
              <a:ext uri="{FF2B5EF4-FFF2-40B4-BE49-F238E27FC236}">
                <a16:creationId xmlns:a16="http://schemas.microsoft.com/office/drawing/2014/main" id="{15FE9386-1241-A243-A4DF-AF0E22FC5E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3557" y="3342574"/>
            <a:ext cx="900359" cy="900359"/>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テキスト·ファイル·インタフェース·シンボル 無料アイコン">
            <a:extLst>
              <a:ext uri="{FF2B5EF4-FFF2-40B4-BE49-F238E27FC236}">
                <a16:creationId xmlns:a16="http://schemas.microsoft.com/office/drawing/2014/main" id="{9F95F568-2CBA-9C47-89B8-D7950194ADD6}"/>
              </a:ext>
            </a:extLst>
          </p:cNvPr>
          <p:cNvPicPr>
            <a:picLocks noChangeAspect="1" noChangeArrowheads="1"/>
          </p:cNvPicPr>
          <p:nvPr/>
        </p:nvPicPr>
        <p:blipFill rotWithShape="1">
          <a:blip r:embed="rId4">
            <a:extLst>
              <a:ext uri="{BEBA8EAE-BF5A-486C-A8C5-ECC9F3942E4B}">
                <a14:imgProps xmlns:a14="http://schemas.microsoft.com/office/drawing/2010/main">
                  <a14:imgLayer r:embed="rId7">
                    <a14:imgEffect>
                      <a14:colorTemperature colorTemp="5300"/>
                    </a14:imgEffect>
                  </a14:imgLayer>
                </a14:imgProps>
              </a:ext>
              <a:ext uri="{28A0092B-C50C-407E-A947-70E740481C1C}">
                <a14:useLocalDpi xmlns:a14="http://schemas.microsoft.com/office/drawing/2010/main" val="0"/>
              </a:ext>
            </a:extLst>
          </a:blip>
          <a:srcRect l="12445" r="8205"/>
          <a:stretch/>
        </p:blipFill>
        <p:spPr bwMode="auto">
          <a:xfrm>
            <a:off x="4840085" y="3744078"/>
            <a:ext cx="714438" cy="900359"/>
          </a:xfrm>
          <a:prstGeom prst="rect">
            <a:avLst/>
          </a:prstGeom>
          <a:solidFill>
            <a:schemeClr val="bg1"/>
          </a:solidFill>
        </p:spPr>
      </p:pic>
      <p:pic>
        <p:nvPicPr>
          <p:cNvPr id="24" name="Picture 2" descr="テキスト·ファイル·インタフェース·シンボル 無料アイコン">
            <a:extLst>
              <a:ext uri="{FF2B5EF4-FFF2-40B4-BE49-F238E27FC236}">
                <a16:creationId xmlns:a16="http://schemas.microsoft.com/office/drawing/2014/main" id="{53138C9B-B8B9-924C-803B-7FBB77A584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050" r="14492"/>
          <a:stretch/>
        </p:blipFill>
        <p:spPr bwMode="auto">
          <a:xfrm>
            <a:off x="5726915" y="3854427"/>
            <a:ext cx="661386" cy="900359"/>
          </a:xfrm>
          <a:prstGeom prst="rect">
            <a:avLst/>
          </a:prstGeom>
          <a:solidFill>
            <a:schemeClr val="bg1"/>
          </a:solidFill>
        </p:spPr>
      </p:pic>
      <p:sp>
        <p:nvSpPr>
          <p:cNvPr id="25" name="円/楕円 24">
            <a:extLst>
              <a:ext uri="{FF2B5EF4-FFF2-40B4-BE49-F238E27FC236}">
                <a16:creationId xmlns:a16="http://schemas.microsoft.com/office/drawing/2014/main" id="{DB8D83FC-6682-DD4F-9651-C46EDFAE64A7}"/>
              </a:ext>
            </a:extLst>
          </p:cNvPr>
          <p:cNvSpPr/>
          <p:nvPr/>
        </p:nvSpPr>
        <p:spPr>
          <a:xfrm>
            <a:off x="4972989" y="3436274"/>
            <a:ext cx="1415312" cy="1357044"/>
          </a:xfrm>
          <a:prstGeom prst="ellipse">
            <a:avLst/>
          </a:prstGeom>
          <a:noFill/>
          <a:ln w="7620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4056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キーワード：</a:t>
            </a:r>
            <a:r>
              <a:rPr lang="en-US" altLang="ja-JP" sz="4000" dirty="0"/>
              <a:t>OSS</a:t>
            </a:r>
            <a:endParaRPr lang="ja-JP" altLang="en-US" sz="40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pPr marL="0" indent="0">
              <a:buNone/>
            </a:pPr>
            <a:r>
              <a:rPr kumimoji="1" lang="en-US" altLang="ja-JP" sz="2800" dirty="0"/>
              <a:t>OSS</a:t>
            </a:r>
            <a:r>
              <a:rPr kumimoji="1" lang="ja-JP" altLang="en-US" sz="2800"/>
              <a:t>とは，</a:t>
            </a:r>
            <a:endParaRPr kumimoji="1" lang="en-US" altLang="ja-JP" sz="2800" dirty="0"/>
          </a:p>
          <a:p>
            <a:r>
              <a:rPr kumimoji="1" lang="ja-JP" altLang="en-US"/>
              <a:t>ソースコード：公開</a:t>
            </a:r>
            <a:endParaRPr kumimoji="1" lang="en-US" altLang="ja-JP" dirty="0"/>
          </a:p>
          <a:p>
            <a:r>
              <a:rPr lang="ja-JP" altLang="en-US"/>
              <a:t>改変・改良，複製，再配布：自由</a:t>
            </a:r>
            <a:endParaRPr lang="en-US" altLang="ja-JP" dirty="0"/>
          </a:p>
          <a:p>
            <a:r>
              <a:rPr kumimoji="1" lang="ja-JP" altLang="en-US"/>
              <a:t>ライセンス：無償</a:t>
            </a:r>
            <a:endParaRPr kumimoji="1" lang="en-US" altLang="ja-JP" dirty="0"/>
          </a:p>
          <a:p>
            <a:r>
              <a:rPr lang="ja-JP" altLang="en-US"/>
              <a:t>開発：</a:t>
            </a:r>
            <a:r>
              <a:rPr lang="ja-JP" altLang="en-US" b="1">
                <a:solidFill>
                  <a:schemeClr val="accent6">
                    <a:lumMod val="60000"/>
                    <a:lumOff val="40000"/>
                  </a:schemeClr>
                </a:solidFill>
              </a:rPr>
              <a:t>共同開発</a:t>
            </a:r>
            <a:endParaRPr lang="en-US" altLang="ja-JP" b="1" dirty="0">
              <a:solidFill>
                <a:schemeClr val="accent6">
                  <a:lumMod val="60000"/>
                  <a:lumOff val="40000"/>
                </a:schemeClr>
              </a:solidFill>
            </a:endParaRPr>
          </a:p>
          <a:p>
            <a:pPr marL="0" indent="0">
              <a:buNone/>
            </a:pPr>
            <a:r>
              <a:rPr kumimoji="1" lang="ja-JP" altLang="en-US" sz="2800"/>
              <a:t>のような特徴を持ったソフトウェア</a:t>
            </a:r>
            <a:endParaRPr kumimoji="1" lang="en-US" altLang="ja-JP" sz="2800" dirty="0"/>
          </a:p>
          <a:p>
            <a:pPr marL="0" indent="0">
              <a:buNone/>
            </a:pPr>
            <a:r>
              <a:rPr kumimoji="1" lang="ja-JP" altLang="en-US" sz="2800"/>
              <a:t>共同開発者は多いものでは</a:t>
            </a:r>
            <a:r>
              <a:rPr kumimoji="1" lang="en-US" altLang="ja-JP" sz="2800" dirty="0"/>
              <a:t> </a:t>
            </a:r>
            <a:r>
              <a:rPr lang="en-US" altLang="ja-JP" sz="2800" dirty="0"/>
              <a:t>2 </a:t>
            </a:r>
            <a:r>
              <a:rPr lang="ja-JP" altLang="en-US" sz="2800"/>
              <a:t>万人を超える</a:t>
            </a:r>
            <a:endParaRPr kumimoji="1" lang="ja-JP" altLang="en-US" sz="2800"/>
          </a:p>
        </p:txBody>
      </p:sp>
      <p:sp>
        <p:nvSpPr>
          <p:cNvPr id="4" name="スライド番号プレースホルダー 3">
            <a:extLst>
              <a:ext uri="{FF2B5EF4-FFF2-40B4-BE49-F238E27FC236}">
                <a16:creationId xmlns:a16="http://schemas.microsoft.com/office/drawing/2014/main" id="{D81F7672-393F-FF4B-9EDD-EB9C0362EB42}"/>
              </a:ext>
            </a:extLst>
          </p:cNvPr>
          <p:cNvSpPr>
            <a:spLocks noGrp="1"/>
          </p:cNvSpPr>
          <p:nvPr>
            <p:ph type="sldNum" sz="quarter" idx="12"/>
          </p:nvPr>
        </p:nvSpPr>
        <p:spPr/>
        <p:txBody>
          <a:bodyPr/>
          <a:lstStyle/>
          <a:p>
            <a:fld id="{4063F082-48BA-4E4A-8296-357AA7D15BD9}" type="slidenum">
              <a:rPr kumimoji="1" lang="ja-JP" altLang="en-US" smtClean="0"/>
              <a:t>2</a:t>
            </a:fld>
            <a:endParaRPr kumimoji="1" lang="ja-JP" altLang="en-US"/>
          </a:p>
        </p:txBody>
      </p:sp>
    </p:spTree>
    <p:extLst>
      <p:ext uri="{BB962C8B-B14F-4D97-AF65-F5344CB8AC3E}">
        <p14:creationId xmlns:p14="http://schemas.microsoft.com/office/powerpoint/2010/main" val="367403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3600" dirty="0"/>
              <a:t>2. </a:t>
            </a:r>
            <a:r>
              <a:rPr lang="ja-JP" altLang="en-US" sz="3600"/>
              <a:t>著作権表示の割合別ファイル数</a:t>
            </a:r>
            <a:r>
              <a:rPr lang="en-US" altLang="ja-JP" sz="3600" dirty="0"/>
              <a:t>(2/4)</a:t>
            </a:r>
            <a:endParaRPr lang="ja-JP" altLang="en-US" sz="3600"/>
          </a:p>
        </p:txBody>
      </p:sp>
      <p:sp>
        <p:nvSpPr>
          <p:cNvPr id="3" name="スライド番号プレースホルダー 2">
            <a:extLst>
              <a:ext uri="{FF2B5EF4-FFF2-40B4-BE49-F238E27FC236}">
                <a16:creationId xmlns:a16="http://schemas.microsoft.com/office/drawing/2014/main" id="{94B7EC68-771E-E745-BE81-99D66A5DE742}"/>
              </a:ext>
            </a:extLst>
          </p:cNvPr>
          <p:cNvSpPr>
            <a:spLocks noGrp="1"/>
          </p:cNvSpPr>
          <p:nvPr>
            <p:ph type="sldNum" sz="quarter" idx="12"/>
          </p:nvPr>
        </p:nvSpPr>
        <p:spPr/>
        <p:txBody>
          <a:bodyPr/>
          <a:lstStyle/>
          <a:p>
            <a:fld id="{4063F082-48BA-4E4A-8296-357AA7D15BD9}" type="slidenum">
              <a:rPr kumimoji="1" lang="ja-JP" altLang="en-US" smtClean="0"/>
              <a:t>20</a:t>
            </a:fld>
            <a:endParaRPr kumimoji="1" lang="ja-JP" altLang="en-US"/>
          </a:p>
        </p:txBody>
      </p:sp>
      <p:graphicFrame>
        <p:nvGraphicFramePr>
          <p:cNvPr id="5" name="グラフ 4">
            <a:extLst>
              <a:ext uri="{FF2B5EF4-FFF2-40B4-BE49-F238E27FC236}">
                <a16:creationId xmlns:a16="http://schemas.microsoft.com/office/drawing/2014/main" id="{1994799E-C8BC-6C43-A5D9-9EBB1452E8B4}"/>
              </a:ext>
            </a:extLst>
          </p:cNvPr>
          <p:cNvGraphicFramePr/>
          <p:nvPr>
            <p:extLst>
              <p:ext uri="{D42A27DB-BD31-4B8C-83A1-F6EECF244321}">
                <p14:modId xmlns:p14="http://schemas.microsoft.com/office/powerpoint/2010/main" val="1609453184"/>
              </p:ext>
            </p:extLst>
          </p:nvPr>
        </p:nvGraphicFramePr>
        <p:xfrm>
          <a:off x="1435781" y="2002611"/>
          <a:ext cx="6313214" cy="4299023"/>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a:extLst>
              <a:ext uri="{FF2B5EF4-FFF2-40B4-BE49-F238E27FC236}">
                <a16:creationId xmlns:a16="http://schemas.microsoft.com/office/drawing/2014/main" id="{095F9003-3784-C945-B5E8-68299FF5FE27}"/>
              </a:ext>
            </a:extLst>
          </p:cNvPr>
          <p:cNvSpPr txBox="1"/>
          <p:nvPr/>
        </p:nvSpPr>
        <p:spPr>
          <a:xfrm>
            <a:off x="881783" y="1844956"/>
            <a:ext cx="553998" cy="2075403"/>
          </a:xfrm>
          <a:prstGeom prst="rect">
            <a:avLst/>
          </a:prstGeom>
          <a:noFill/>
        </p:spPr>
        <p:txBody>
          <a:bodyPr vert="eaVert" wrap="square" rtlCol="0">
            <a:spAutoFit/>
          </a:bodyPr>
          <a:lstStyle/>
          <a:p>
            <a:r>
              <a:rPr kumimoji="1" lang="ja-JP" altLang="en-US"/>
              <a:t>ファイル数</a:t>
            </a:r>
            <a:r>
              <a:rPr kumimoji="1" lang="en-US" altLang="ja-JP" dirty="0"/>
              <a:t>(</a:t>
            </a:r>
            <a:r>
              <a:rPr kumimoji="1" lang="ja-JP" altLang="en-US"/>
              <a:t>個</a:t>
            </a:r>
            <a:r>
              <a:rPr kumimoji="1" lang="en-US" altLang="ja-JP" dirty="0"/>
              <a:t>)</a:t>
            </a:r>
            <a:endParaRPr kumimoji="1" lang="ja-JP" altLang="en-US"/>
          </a:p>
        </p:txBody>
      </p:sp>
      <p:sp>
        <p:nvSpPr>
          <p:cNvPr id="7" name="テキスト ボックス 6">
            <a:extLst>
              <a:ext uri="{FF2B5EF4-FFF2-40B4-BE49-F238E27FC236}">
                <a16:creationId xmlns:a16="http://schemas.microsoft.com/office/drawing/2014/main" id="{C618881F-6171-014C-9260-EA9C2D07FD76}"/>
              </a:ext>
            </a:extLst>
          </p:cNvPr>
          <p:cNvSpPr txBox="1"/>
          <p:nvPr/>
        </p:nvSpPr>
        <p:spPr>
          <a:xfrm>
            <a:off x="4004444" y="6228456"/>
            <a:ext cx="4540468" cy="461665"/>
          </a:xfrm>
          <a:prstGeom prst="rect">
            <a:avLst/>
          </a:prstGeom>
          <a:noFill/>
        </p:spPr>
        <p:txBody>
          <a:bodyPr wrap="square" rtlCol="0">
            <a:spAutoFit/>
          </a:bodyPr>
          <a:lstStyle/>
          <a:p>
            <a:r>
              <a:rPr kumimoji="1" lang="ja-JP" altLang="en-US"/>
              <a:t>著作権表示がある行の割合</a:t>
            </a:r>
            <a:r>
              <a:rPr kumimoji="1" lang="en-US" altLang="ja-JP" dirty="0"/>
              <a:t>(%)</a:t>
            </a:r>
            <a:endParaRPr kumimoji="1" lang="ja-JP" altLang="en-US"/>
          </a:p>
        </p:txBody>
      </p:sp>
      <p:sp>
        <p:nvSpPr>
          <p:cNvPr id="8" name="テキスト ボックス 7">
            <a:extLst>
              <a:ext uri="{FF2B5EF4-FFF2-40B4-BE49-F238E27FC236}">
                <a16:creationId xmlns:a16="http://schemas.microsoft.com/office/drawing/2014/main" id="{FF44EA3C-813A-1449-B312-1DA0A4FC964D}"/>
              </a:ext>
            </a:extLst>
          </p:cNvPr>
          <p:cNvSpPr txBox="1"/>
          <p:nvPr/>
        </p:nvSpPr>
        <p:spPr>
          <a:xfrm>
            <a:off x="3940486" y="1539687"/>
            <a:ext cx="821379"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l</a:t>
            </a:r>
            <a:r>
              <a:rPr kumimoji="1" lang="en-US" altLang="ja-JP" dirty="0"/>
              <a:t>inux</a:t>
            </a:r>
          </a:p>
        </p:txBody>
      </p:sp>
    </p:spTree>
    <p:extLst>
      <p:ext uri="{BB962C8B-B14F-4D97-AF65-F5344CB8AC3E}">
        <p14:creationId xmlns:p14="http://schemas.microsoft.com/office/powerpoint/2010/main" val="2477336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3600" dirty="0"/>
              <a:t>2. </a:t>
            </a:r>
            <a:r>
              <a:rPr lang="ja-JP" altLang="en-US" sz="3600"/>
              <a:t>著作権表示の割合別ファイル数</a:t>
            </a:r>
            <a:r>
              <a:rPr lang="en-US" altLang="ja-JP" sz="3600" dirty="0"/>
              <a:t>(3/4)</a:t>
            </a:r>
            <a:endParaRPr lang="ja-JP" altLang="en-US" sz="3600"/>
          </a:p>
        </p:txBody>
      </p:sp>
      <p:sp>
        <p:nvSpPr>
          <p:cNvPr id="3" name="スライド番号プレースホルダー 2">
            <a:extLst>
              <a:ext uri="{FF2B5EF4-FFF2-40B4-BE49-F238E27FC236}">
                <a16:creationId xmlns:a16="http://schemas.microsoft.com/office/drawing/2014/main" id="{45E56592-BEAE-2D45-8AD0-7FC7CF8C10D5}"/>
              </a:ext>
            </a:extLst>
          </p:cNvPr>
          <p:cNvSpPr>
            <a:spLocks noGrp="1"/>
          </p:cNvSpPr>
          <p:nvPr>
            <p:ph type="sldNum" sz="quarter" idx="12"/>
          </p:nvPr>
        </p:nvSpPr>
        <p:spPr/>
        <p:txBody>
          <a:bodyPr/>
          <a:lstStyle/>
          <a:p>
            <a:fld id="{4063F082-48BA-4E4A-8296-357AA7D15BD9}" type="slidenum">
              <a:rPr kumimoji="1" lang="ja-JP" altLang="en-US" smtClean="0"/>
              <a:t>21</a:t>
            </a:fld>
            <a:endParaRPr kumimoji="1" lang="ja-JP" altLang="en-US"/>
          </a:p>
        </p:txBody>
      </p:sp>
      <p:graphicFrame>
        <p:nvGraphicFramePr>
          <p:cNvPr id="4" name="グラフ 3">
            <a:extLst>
              <a:ext uri="{FF2B5EF4-FFF2-40B4-BE49-F238E27FC236}">
                <a16:creationId xmlns:a16="http://schemas.microsoft.com/office/drawing/2014/main" id="{2A25E18A-D50C-0A43-A933-1E65EB26D411}"/>
              </a:ext>
            </a:extLst>
          </p:cNvPr>
          <p:cNvGraphicFramePr/>
          <p:nvPr>
            <p:extLst>
              <p:ext uri="{D42A27DB-BD31-4B8C-83A1-F6EECF244321}">
                <p14:modId xmlns:p14="http://schemas.microsoft.com/office/powerpoint/2010/main" val="3445603073"/>
              </p:ext>
            </p:extLst>
          </p:nvPr>
        </p:nvGraphicFramePr>
        <p:xfrm>
          <a:off x="571062" y="1602536"/>
          <a:ext cx="3685628" cy="2454457"/>
        </p:xfrm>
        <a:graphic>
          <a:graphicData uri="http://schemas.openxmlformats.org/drawingml/2006/chart">
            <c:chart xmlns:c="http://schemas.openxmlformats.org/drawingml/2006/chart" xmlns:r="http://schemas.openxmlformats.org/officeDocument/2006/relationships" r:id="rId3"/>
          </a:graphicData>
        </a:graphic>
      </p:graphicFrame>
      <p:sp>
        <p:nvSpPr>
          <p:cNvPr id="5" name="テキスト ボックス 4">
            <a:extLst>
              <a:ext uri="{FF2B5EF4-FFF2-40B4-BE49-F238E27FC236}">
                <a16:creationId xmlns:a16="http://schemas.microsoft.com/office/drawing/2014/main" id="{3F49450B-35B3-4843-9E2C-29D21B7F7F25}"/>
              </a:ext>
            </a:extLst>
          </p:cNvPr>
          <p:cNvSpPr txBox="1"/>
          <p:nvPr/>
        </p:nvSpPr>
        <p:spPr>
          <a:xfrm>
            <a:off x="1781331" y="1602536"/>
            <a:ext cx="1265090"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dirty="0"/>
              <a:t>FFmpeg</a:t>
            </a:r>
            <a:endParaRPr kumimoji="1" lang="ja-JP" altLang="en-US"/>
          </a:p>
        </p:txBody>
      </p:sp>
      <p:graphicFrame>
        <p:nvGraphicFramePr>
          <p:cNvPr id="6" name="グラフ 5">
            <a:extLst>
              <a:ext uri="{FF2B5EF4-FFF2-40B4-BE49-F238E27FC236}">
                <a16:creationId xmlns:a16="http://schemas.microsoft.com/office/drawing/2014/main" id="{8219C1A4-8EE3-4644-A840-B3F04E33B38B}"/>
              </a:ext>
            </a:extLst>
          </p:cNvPr>
          <p:cNvGraphicFramePr/>
          <p:nvPr>
            <p:extLst>
              <p:ext uri="{D42A27DB-BD31-4B8C-83A1-F6EECF244321}">
                <p14:modId xmlns:p14="http://schemas.microsoft.com/office/powerpoint/2010/main" val="800271302"/>
              </p:ext>
            </p:extLst>
          </p:nvPr>
        </p:nvGraphicFramePr>
        <p:xfrm>
          <a:off x="4572000" y="1602536"/>
          <a:ext cx="3685628" cy="2454457"/>
        </p:xfrm>
        <a:graphic>
          <a:graphicData uri="http://schemas.openxmlformats.org/drawingml/2006/chart">
            <c:chart xmlns:c="http://schemas.openxmlformats.org/drawingml/2006/chart" xmlns:r="http://schemas.openxmlformats.org/officeDocument/2006/relationships" r:id="rId4"/>
          </a:graphicData>
        </a:graphic>
      </p:graphicFrame>
      <p:sp>
        <p:nvSpPr>
          <p:cNvPr id="7" name="テキスト ボックス 6">
            <a:extLst>
              <a:ext uri="{FF2B5EF4-FFF2-40B4-BE49-F238E27FC236}">
                <a16:creationId xmlns:a16="http://schemas.microsoft.com/office/drawing/2014/main" id="{9E7B7AC9-F348-E74C-835F-7CFED2542F69}"/>
              </a:ext>
            </a:extLst>
          </p:cNvPr>
          <p:cNvSpPr txBox="1"/>
          <p:nvPr/>
        </p:nvSpPr>
        <p:spPr>
          <a:xfrm>
            <a:off x="6005086" y="1619268"/>
            <a:ext cx="819455"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libuv</a:t>
            </a:r>
            <a:endParaRPr kumimoji="1" lang="ja-JP" altLang="en-US"/>
          </a:p>
        </p:txBody>
      </p:sp>
      <p:graphicFrame>
        <p:nvGraphicFramePr>
          <p:cNvPr id="8" name="グラフ 7">
            <a:extLst>
              <a:ext uri="{FF2B5EF4-FFF2-40B4-BE49-F238E27FC236}">
                <a16:creationId xmlns:a16="http://schemas.microsoft.com/office/drawing/2014/main" id="{4142BAB1-0714-FA4C-ABE8-AB39CBEF8B82}"/>
              </a:ext>
            </a:extLst>
          </p:cNvPr>
          <p:cNvGraphicFramePr/>
          <p:nvPr>
            <p:extLst>
              <p:ext uri="{D42A27DB-BD31-4B8C-83A1-F6EECF244321}">
                <p14:modId xmlns:p14="http://schemas.microsoft.com/office/powerpoint/2010/main" val="1271383433"/>
              </p:ext>
            </p:extLst>
          </p:nvPr>
        </p:nvGraphicFramePr>
        <p:xfrm>
          <a:off x="571062" y="4073725"/>
          <a:ext cx="3685628" cy="2454457"/>
        </p:xfrm>
        <a:graphic>
          <a:graphicData uri="http://schemas.openxmlformats.org/drawingml/2006/chart">
            <c:chart xmlns:c="http://schemas.openxmlformats.org/drawingml/2006/chart" xmlns:r="http://schemas.openxmlformats.org/officeDocument/2006/relationships" r:id="rId5"/>
          </a:graphicData>
        </a:graphic>
      </p:graphicFrame>
      <p:sp>
        <p:nvSpPr>
          <p:cNvPr id="9" name="テキスト ボックス 8">
            <a:extLst>
              <a:ext uri="{FF2B5EF4-FFF2-40B4-BE49-F238E27FC236}">
                <a16:creationId xmlns:a16="http://schemas.microsoft.com/office/drawing/2014/main" id="{ECCBB8B9-AE18-C542-BA6A-F5BDE076DB0E}"/>
              </a:ext>
            </a:extLst>
          </p:cNvPr>
          <p:cNvSpPr txBox="1"/>
          <p:nvPr/>
        </p:nvSpPr>
        <p:spPr>
          <a:xfrm>
            <a:off x="1610611" y="4073725"/>
            <a:ext cx="1606530"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o</a:t>
            </a:r>
            <a:r>
              <a:rPr kumimoji="1" lang="en-US" altLang="ja-JP" dirty="0"/>
              <a:t>bs-studio</a:t>
            </a:r>
            <a:endParaRPr kumimoji="1" lang="ja-JP" altLang="en-US"/>
          </a:p>
        </p:txBody>
      </p:sp>
      <p:graphicFrame>
        <p:nvGraphicFramePr>
          <p:cNvPr id="10" name="グラフ 9">
            <a:extLst>
              <a:ext uri="{FF2B5EF4-FFF2-40B4-BE49-F238E27FC236}">
                <a16:creationId xmlns:a16="http://schemas.microsoft.com/office/drawing/2014/main" id="{383935B5-2CC8-2545-B93F-876B31D088EA}"/>
              </a:ext>
            </a:extLst>
          </p:cNvPr>
          <p:cNvGraphicFramePr/>
          <p:nvPr>
            <p:extLst>
              <p:ext uri="{D42A27DB-BD31-4B8C-83A1-F6EECF244321}">
                <p14:modId xmlns:p14="http://schemas.microsoft.com/office/powerpoint/2010/main" val="1131878505"/>
              </p:ext>
            </p:extLst>
          </p:nvPr>
        </p:nvGraphicFramePr>
        <p:xfrm>
          <a:off x="4572000" y="4073725"/>
          <a:ext cx="3685628" cy="2454457"/>
        </p:xfrm>
        <a:graphic>
          <a:graphicData uri="http://schemas.openxmlformats.org/drawingml/2006/chart">
            <c:chart xmlns:c="http://schemas.openxmlformats.org/drawingml/2006/chart" xmlns:r="http://schemas.openxmlformats.org/officeDocument/2006/relationships" r:id="rId6"/>
          </a:graphicData>
        </a:graphic>
      </p:graphicFrame>
      <p:sp>
        <p:nvSpPr>
          <p:cNvPr id="11" name="テキスト ボックス 10">
            <a:extLst>
              <a:ext uri="{FF2B5EF4-FFF2-40B4-BE49-F238E27FC236}">
                <a16:creationId xmlns:a16="http://schemas.microsoft.com/office/drawing/2014/main" id="{92B86958-4084-ED4D-84B2-ED6E67E3D2D0}"/>
              </a:ext>
            </a:extLst>
          </p:cNvPr>
          <p:cNvSpPr txBox="1"/>
          <p:nvPr/>
        </p:nvSpPr>
        <p:spPr>
          <a:xfrm>
            <a:off x="6005086" y="4079196"/>
            <a:ext cx="853119"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redis</a:t>
            </a:r>
            <a:endParaRPr kumimoji="1" lang="ja-JP" altLang="en-US"/>
          </a:p>
        </p:txBody>
      </p:sp>
    </p:spTree>
    <p:extLst>
      <p:ext uri="{BB962C8B-B14F-4D97-AF65-F5344CB8AC3E}">
        <p14:creationId xmlns:p14="http://schemas.microsoft.com/office/powerpoint/2010/main" val="2224531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3600" dirty="0"/>
              <a:t>2. </a:t>
            </a:r>
            <a:r>
              <a:rPr lang="ja-JP" altLang="en-US" sz="3600"/>
              <a:t>著作権表示の割合別ファイル数</a:t>
            </a:r>
            <a:r>
              <a:rPr lang="en-US" altLang="ja-JP" sz="3600" dirty="0"/>
              <a:t>(4/4)</a:t>
            </a:r>
            <a:endParaRPr lang="ja-JP" altLang="en-US" sz="36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pPr marL="0" indent="0">
              <a:buNone/>
            </a:pPr>
            <a:r>
              <a:rPr lang="en-US" altLang="ja-JP" sz="2800" dirty="0"/>
              <a:t>1</a:t>
            </a:r>
            <a:r>
              <a:rPr lang="ja-JP" altLang="en-US" sz="2800"/>
              <a:t>位</a:t>
            </a:r>
            <a:r>
              <a:rPr lang="en-US" altLang="ja-JP" sz="2800" dirty="0"/>
              <a:t>: </a:t>
            </a:r>
            <a:r>
              <a:rPr lang="ja-JP" altLang="en-US" sz="2800"/>
              <a:t>ほとんどの行に著作権表示があるファイル</a:t>
            </a:r>
            <a:endParaRPr lang="en-US" altLang="ja-JP" sz="2800" dirty="0"/>
          </a:p>
          <a:p>
            <a:pPr marL="0" indent="0">
              <a:buNone/>
            </a:pPr>
            <a:r>
              <a:rPr lang="en-US" altLang="ja-JP" sz="2800" dirty="0"/>
              <a:t>2</a:t>
            </a:r>
            <a:r>
              <a:rPr lang="ja-JP" altLang="en-US" sz="2800"/>
              <a:t>位</a:t>
            </a:r>
            <a:r>
              <a:rPr lang="en-US" altLang="ja-JP" sz="2800" dirty="0"/>
              <a:t>: </a:t>
            </a:r>
            <a:r>
              <a:rPr lang="ja-JP" altLang="en-US" sz="2800"/>
              <a:t>ほとんどの行に著作権表示がないファイル</a:t>
            </a:r>
            <a:endParaRPr lang="en-US" altLang="ja-JP" sz="2800" dirty="0"/>
          </a:p>
          <a:p>
            <a:pPr marL="0" indent="0">
              <a:buNone/>
            </a:pPr>
            <a:r>
              <a:rPr lang="en-US" altLang="ja-JP" sz="2800" dirty="0"/>
              <a:t>3</a:t>
            </a:r>
            <a:r>
              <a:rPr lang="ja-JP" altLang="en-US" sz="2800"/>
              <a:t>位以下</a:t>
            </a:r>
            <a:r>
              <a:rPr lang="en-US" altLang="ja-JP" sz="2800" dirty="0"/>
              <a:t>: </a:t>
            </a:r>
            <a:r>
              <a:rPr lang="ja-JP" altLang="en-US" sz="2800"/>
              <a:t>その中間のファイル</a:t>
            </a:r>
            <a:endParaRPr lang="en-US" altLang="ja-JP" sz="2800" dirty="0"/>
          </a:p>
          <a:p>
            <a:pPr marL="0" indent="0">
              <a:buNone/>
            </a:pPr>
            <a:r>
              <a:rPr lang="en-US" altLang="ja-JP" sz="2800" dirty="0"/>
              <a:t>※1</a:t>
            </a:r>
            <a:r>
              <a:rPr lang="ja-JP" altLang="en-US" sz="2800"/>
              <a:t>位と</a:t>
            </a:r>
            <a:r>
              <a:rPr lang="en-US" altLang="ja-JP" sz="2800" dirty="0"/>
              <a:t>2</a:t>
            </a:r>
            <a:r>
              <a:rPr lang="ja-JP" altLang="en-US" sz="2800"/>
              <a:t>位のファイルが調査対象ファイルの大半</a:t>
            </a:r>
            <a:endParaRPr lang="en-US" altLang="ja-JP" sz="2800" dirty="0"/>
          </a:p>
          <a:p>
            <a:pPr lvl="8"/>
            <a:endParaRPr lang="en-US" altLang="ja-JP" sz="1100" dirty="0"/>
          </a:p>
          <a:p>
            <a:r>
              <a:rPr lang="ja-JP" altLang="en-US" sz="2800"/>
              <a:t>このような偏りが生まれる原因は，ファイルの作成者がそのファイルの大半のソースコードの作者で</a:t>
            </a:r>
            <a:br>
              <a:rPr lang="en-US" altLang="ja-JP" sz="2800" dirty="0"/>
            </a:br>
            <a:r>
              <a:rPr lang="ja-JP" altLang="en-US" sz="2800"/>
              <a:t>あることが多いためと考えられる</a:t>
            </a:r>
            <a:endParaRPr lang="en-US" altLang="ja-JP" sz="2800" dirty="0"/>
          </a:p>
          <a:p>
            <a:r>
              <a:rPr lang="ja-JP" altLang="en-US" sz="2800"/>
              <a:t>ファイルの作成者は著作権表示を作成する人が</a:t>
            </a:r>
            <a:br>
              <a:rPr lang="en-US" altLang="ja-JP" sz="2800" dirty="0"/>
            </a:br>
            <a:r>
              <a:rPr lang="ja-JP" altLang="en-US" sz="2800"/>
              <a:t>多いと推測される</a:t>
            </a:r>
            <a:endParaRPr kumimoji="1" lang="ja-JP" altLang="en-US" sz="2400"/>
          </a:p>
        </p:txBody>
      </p:sp>
      <p:sp>
        <p:nvSpPr>
          <p:cNvPr id="4" name="スライド番号プレースホルダー 3">
            <a:extLst>
              <a:ext uri="{FF2B5EF4-FFF2-40B4-BE49-F238E27FC236}">
                <a16:creationId xmlns:a16="http://schemas.microsoft.com/office/drawing/2014/main" id="{C4D8242B-7B9A-F04C-8BFD-A4E3CF4645EB}"/>
              </a:ext>
            </a:extLst>
          </p:cNvPr>
          <p:cNvSpPr>
            <a:spLocks noGrp="1"/>
          </p:cNvSpPr>
          <p:nvPr>
            <p:ph type="sldNum" sz="quarter" idx="12"/>
          </p:nvPr>
        </p:nvSpPr>
        <p:spPr/>
        <p:txBody>
          <a:bodyPr/>
          <a:lstStyle/>
          <a:p>
            <a:fld id="{4063F082-48BA-4E4A-8296-357AA7D15BD9}" type="slidenum">
              <a:rPr kumimoji="1" lang="ja-JP" altLang="en-US" smtClean="0"/>
              <a:t>22</a:t>
            </a:fld>
            <a:endParaRPr kumimoji="1" lang="ja-JP" altLang="en-US"/>
          </a:p>
        </p:txBody>
      </p:sp>
    </p:spTree>
    <p:extLst>
      <p:ext uri="{BB962C8B-B14F-4D97-AF65-F5344CB8AC3E}">
        <p14:creationId xmlns:p14="http://schemas.microsoft.com/office/powerpoint/2010/main" val="911310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D7604-01BA-8D4F-BAC2-C307A34BCA27}"/>
              </a:ext>
            </a:extLst>
          </p:cNvPr>
          <p:cNvSpPr>
            <a:spLocks noGrp="1"/>
          </p:cNvSpPr>
          <p:nvPr>
            <p:ph type="title"/>
          </p:nvPr>
        </p:nvSpPr>
        <p:spPr/>
        <p:txBody>
          <a:bodyPr/>
          <a:lstStyle/>
          <a:p>
            <a:r>
              <a:rPr lang="en-US" altLang="ja-JP" sz="3600" dirty="0"/>
              <a:t>3. </a:t>
            </a:r>
            <a:r>
              <a:rPr lang="ja-JP" altLang="en-US" sz="3600"/>
              <a:t>作成した行の割合と</a:t>
            </a:r>
            <a:br>
              <a:rPr lang="en-US" altLang="ja-JP" sz="3600" dirty="0"/>
            </a:br>
            <a:r>
              <a:rPr lang="ja-JP" altLang="en-US" sz="3600"/>
              <a:t>著作権表示の有無の割合</a:t>
            </a:r>
            <a:r>
              <a:rPr lang="en-US" altLang="ja-JP" sz="3600" dirty="0"/>
              <a:t>(1/4)</a:t>
            </a:r>
            <a:endParaRPr kumimoji="1" lang="ja-JP" altLang="en-US"/>
          </a:p>
        </p:txBody>
      </p:sp>
      <p:sp>
        <p:nvSpPr>
          <p:cNvPr id="4" name="スライド番号プレースホルダー 3">
            <a:extLst>
              <a:ext uri="{FF2B5EF4-FFF2-40B4-BE49-F238E27FC236}">
                <a16:creationId xmlns:a16="http://schemas.microsoft.com/office/drawing/2014/main" id="{C6098498-7F33-A54D-B4E3-8824D5A4753B}"/>
              </a:ext>
            </a:extLst>
          </p:cNvPr>
          <p:cNvSpPr>
            <a:spLocks noGrp="1"/>
          </p:cNvSpPr>
          <p:nvPr>
            <p:ph type="sldNum" sz="quarter" idx="12"/>
          </p:nvPr>
        </p:nvSpPr>
        <p:spPr/>
        <p:txBody>
          <a:bodyPr/>
          <a:lstStyle/>
          <a:p>
            <a:fld id="{4063F082-48BA-4E4A-8296-357AA7D15BD9}" type="slidenum">
              <a:rPr kumimoji="1" lang="ja-JP" altLang="en-US" smtClean="0"/>
              <a:t>23</a:t>
            </a:fld>
            <a:endParaRPr kumimoji="1" lang="ja-JP" altLang="en-US"/>
          </a:p>
        </p:txBody>
      </p:sp>
      <p:sp>
        <p:nvSpPr>
          <p:cNvPr id="10" name="コンテンツ プレースホルダー 6">
            <a:extLst>
              <a:ext uri="{FF2B5EF4-FFF2-40B4-BE49-F238E27FC236}">
                <a16:creationId xmlns:a16="http://schemas.microsoft.com/office/drawing/2014/main" id="{461EF9BB-8A78-D143-916A-8505801F15AE}"/>
              </a:ext>
            </a:extLst>
          </p:cNvPr>
          <p:cNvSpPr txBox="1">
            <a:spLocks/>
          </p:cNvSpPr>
          <p:nvPr/>
        </p:nvSpPr>
        <p:spPr bwMode="auto">
          <a:xfrm>
            <a:off x="457200" y="1542952"/>
            <a:ext cx="8218488" cy="22670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3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800">
                <a:solidFill>
                  <a:schemeClr val="tx1"/>
                </a:solidFill>
                <a:latin typeface="+mn-lt"/>
                <a:ea typeface="+mn-ea"/>
              </a:defRPr>
            </a:lvl2pPr>
            <a:lvl3pPr marL="857250" indent="-171450" algn="l" rtl="0" eaLnBrk="1" fontAlgn="base" hangingPunct="1">
              <a:spcBef>
                <a:spcPct val="20000"/>
              </a:spcBef>
              <a:spcAft>
                <a:spcPct val="0"/>
              </a:spcAft>
              <a:buChar char="•"/>
              <a:defRPr kumimoji="1" sz="2400">
                <a:solidFill>
                  <a:schemeClr val="tx1"/>
                </a:solidFill>
                <a:latin typeface="+mn-lt"/>
                <a:ea typeface="+mn-ea"/>
              </a:defRPr>
            </a:lvl3pPr>
            <a:lvl4pPr marL="1200150" indent="-171450" algn="l" rtl="0" eaLnBrk="1" fontAlgn="base" hangingPunct="1">
              <a:spcBef>
                <a:spcPct val="20000"/>
              </a:spcBef>
              <a:spcAft>
                <a:spcPct val="0"/>
              </a:spcAft>
              <a:buChar char="–"/>
              <a:defRPr kumimoji="1" sz="1800">
                <a:solidFill>
                  <a:schemeClr val="tx1"/>
                </a:solidFill>
                <a:latin typeface="+mn-lt"/>
                <a:ea typeface="+mn-ea"/>
              </a:defRPr>
            </a:lvl4pPr>
            <a:lvl5pPr marL="1543050" indent="-171450" algn="l" rtl="0" eaLnBrk="1" fontAlgn="base" hangingPunct="1">
              <a:spcBef>
                <a:spcPct val="20000"/>
              </a:spcBef>
              <a:spcAft>
                <a:spcPct val="0"/>
              </a:spcAft>
              <a:buChar char="»"/>
              <a:defRPr kumimoji="1" sz="18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a:lstStyle>
          <a:p>
            <a:r>
              <a:rPr lang="ja-JP" altLang="en-US" sz="2800" kern="0"/>
              <a:t>各ファイルに対して各著作権者が作成した行数が</a:t>
            </a:r>
            <a:br>
              <a:rPr lang="en-US" altLang="ja-JP" sz="2800" kern="0" dirty="0"/>
            </a:br>
            <a:r>
              <a:rPr lang="ja-JP" altLang="en-US" sz="2800" kern="0"/>
              <a:t>ファイルの全行数に対して占める割合と</a:t>
            </a:r>
            <a:br>
              <a:rPr lang="en-US" altLang="ja-JP" sz="2800" kern="0" dirty="0"/>
            </a:br>
            <a:r>
              <a:rPr lang="ja-JP" altLang="en-US" sz="2800" kern="0"/>
              <a:t>著作権表示を作成したかどうかを集計した</a:t>
            </a:r>
            <a:endParaRPr lang="en-US" altLang="ja-JP" sz="2800" kern="0" dirty="0"/>
          </a:p>
          <a:p>
            <a:pPr marL="0" indent="0">
              <a:buNone/>
            </a:pPr>
            <a:r>
              <a:rPr lang="ja-JP" altLang="en-US" sz="2800" kern="0"/>
              <a:t>例</a:t>
            </a:r>
            <a:r>
              <a:rPr lang="en-US" altLang="ja-JP" sz="2800" kern="0" dirty="0"/>
              <a:t>)</a:t>
            </a:r>
            <a:endParaRPr lang="ja-JP" altLang="en-US" sz="2800" kern="0"/>
          </a:p>
        </p:txBody>
      </p:sp>
      <p:pic>
        <p:nvPicPr>
          <p:cNvPr id="5" name="Picture 2" descr="テキスト·ファイル·インタフェース·シンボル 無料アイコン">
            <a:extLst>
              <a:ext uri="{FF2B5EF4-FFF2-40B4-BE49-F238E27FC236}">
                <a16:creationId xmlns:a16="http://schemas.microsoft.com/office/drawing/2014/main" id="{1F0B62D8-2AF0-124C-B8AC-1B1F16530189}"/>
              </a:ext>
            </a:extLst>
          </p:cNvPr>
          <p:cNvPicPr>
            <a:picLocks noChangeAspect="1" noChangeArrowheads="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14380" y="4084449"/>
            <a:ext cx="1090190" cy="109019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テキスト·ファイル·インタフェース·シンボル 無料アイコン">
            <a:extLst>
              <a:ext uri="{FF2B5EF4-FFF2-40B4-BE49-F238E27FC236}">
                <a16:creationId xmlns:a16="http://schemas.microsoft.com/office/drawing/2014/main" id="{37146D74-8F9D-2D47-B7D1-36B0B8D2CD77}"/>
              </a:ext>
            </a:extLst>
          </p:cNvPr>
          <p:cNvPicPr>
            <a:picLocks noChangeAspect="1" noChangeArrowheads="1"/>
          </p:cNvPicPr>
          <p:nvPr/>
        </p:nvPicPr>
        <p:blipFill>
          <a:blip r:embed="rId4">
            <a:duotone>
              <a:schemeClr val="accent1">
                <a:shade val="45000"/>
                <a:satMod val="135000"/>
              </a:schemeClr>
              <a:prstClr val="white"/>
            </a:duotone>
            <a:extLst>
              <a:ext uri="{BEBA8EAE-BF5A-486C-A8C5-ECC9F3942E4B}">
                <a14:imgProps xmlns:a14="http://schemas.microsoft.com/office/drawing/2010/main">
                  <a14:imgLayer r:embed="rId5">
                    <a14:imgEffect>
                      <a14:colorTemperature colorTemp="4700"/>
                    </a14:imgEffect>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6273021" y="4084449"/>
            <a:ext cx="1090190" cy="10901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テキスト·ファイル·インタフェース·シンボル 無料アイコン">
            <a:extLst>
              <a:ext uri="{FF2B5EF4-FFF2-40B4-BE49-F238E27FC236}">
                <a16:creationId xmlns:a16="http://schemas.microsoft.com/office/drawing/2014/main" id="{2492817F-2E4C-4A46-B709-3C5EE91A00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2668" y="4084449"/>
            <a:ext cx="1090190" cy="109019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B004EC14-074D-784A-B88A-3DE3C10FCF17}"/>
              </a:ext>
            </a:extLst>
          </p:cNvPr>
          <p:cNvSpPr txBox="1"/>
          <p:nvPr/>
        </p:nvSpPr>
        <p:spPr>
          <a:xfrm>
            <a:off x="1322287" y="3068786"/>
            <a:ext cx="1899879" cy="1015663"/>
          </a:xfrm>
          <a:prstGeom prst="rect">
            <a:avLst/>
          </a:prstGeom>
          <a:noFill/>
        </p:spPr>
        <p:txBody>
          <a:bodyPr wrap="none" rtlCol="0">
            <a:spAutoFit/>
          </a:bodyPr>
          <a:lstStyle/>
          <a:p>
            <a:r>
              <a:rPr lang="en-US" altLang="ja-JP" sz="2000" dirty="0" err="1"/>
              <a:t>xxx</a:t>
            </a:r>
            <a:r>
              <a:rPr kumimoji="1" lang="en-US" altLang="ja-JP" sz="2000" dirty="0" err="1"/>
              <a:t>.c</a:t>
            </a:r>
            <a:br>
              <a:rPr kumimoji="1" lang="en-US" altLang="ja-JP" sz="2000" dirty="0"/>
            </a:br>
            <a:r>
              <a:rPr kumimoji="1" lang="en-US" altLang="ja-JP" sz="2000" dirty="0"/>
              <a:t>A</a:t>
            </a:r>
            <a:r>
              <a:rPr kumimoji="1" lang="ja-JP" altLang="en-US" sz="2000"/>
              <a:t>さん</a:t>
            </a:r>
            <a:r>
              <a:rPr kumimoji="1" lang="en-US" altLang="ja-JP" sz="2000" dirty="0"/>
              <a:t>60%</a:t>
            </a:r>
            <a:r>
              <a:rPr kumimoji="1" lang="ja-JP" altLang="en-US" sz="2000"/>
              <a:t>作成</a:t>
            </a:r>
            <a:br>
              <a:rPr kumimoji="1" lang="en-US" altLang="ja-JP" sz="2000" dirty="0"/>
            </a:br>
            <a:r>
              <a:rPr kumimoji="1" lang="ja-JP" altLang="en-US" sz="2000"/>
              <a:t>著作権表示あり</a:t>
            </a:r>
          </a:p>
        </p:txBody>
      </p:sp>
      <p:sp>
        <p:nvSpPr>
          <p:cNvPr id="9" name="テキスト ボックス 8">
            <a:extLst>
              <a:ext uri="{FF2B5EF4-FFF2-40B4-BE49-F238E27FC236}">
                <a16:creationId xmlns:a16="http://schemas.microsoft.com/office/drawing/2014/main" id="{A96C5F3E-14FD-954D-9A0E-4EA380A964A6}"/>
              </a:ext>
            </a:extLst>
          </p:cNvPr>
          <p:cNvSpPr txBox="1"/>
          <p:nvPr/>
        </p:nvSpPr>
        <p:spPr>
          <a:xfrm>
            <a:off x="3514259" y="3052383"/>
            <a:ext cx="1895071" cy="1015663"/>
          </a:xfrm>
          <a:prstGeom prst="rect">
            <a:avLst/>
          </a:prstGeom>
          <a:noFill/>
        </p:spPr>
        <p:txBody>
          <a:bodyPr wrap="none" rtlCol="0">
            <a:spAutoFit/>
          </a:bodyPr>
          <a:lstStyle/>
          <a:p>
            <a:r>
              <a:rPr lang="en-US" altLang="ja-JP" sz="2000" dirty="0" err="1"/>
              <a:t>yyy</a:t>
            </a:r>
            <a:r>
              <a:rPr kumimoji="1" lang="en-US" altLang="ja-JP" sz="2000" dirty="0" err="1"/>
              <a:t>.c</a:t>
            </a:r>
            <a:br>
              <a:rPr kumimoji="1" lang="en-US" altLang="ja-JP" sz="2000" dirty="0"/>
            </a:br>
            <a:r>
              <a:rPr kumimoji="1" lang="en-US" altLang="ja-JP" sz="2000" dirty="0"/>
              <a:t>B</a:t>
            </a:r>
            <a:r>
              <a:rPr kumimoji="1" lang="ja-JP" altLang="en-US" sz="2000"/>
              <a:t>さん</a:t>
            </a:r>
            <a:r>
              <a:rPr kumimoji="1" lang="en-US" altLang="ja-JP" sz="2000" dirty="0"/>
              <a:t>60%</a:t>
            </a:r>
            <a:r>
              <a:rPr kumimoji="1" lang="ja-JP" altLang="en-US" sz="2000"/>
              <a:t>作成</a:t>
            </a:r>
            <a:br>
              <a:rPr kumimoji="1" lang="en-US" altLang="ja-JP" sz="2000" dirty="0"/>
            </a:br>
            <a:r>
              <a:rPr kumimoji="1" lang="ja-JP" altLang="en-US" sz="2000"/>
              <a:t>著作権表示</a:t>
            </a:r>
            <a:r>
              <a:rPr lang="ja-JP" altLang="en-US" sz="2000"/>
              <a:t>なし</a:t>
            </a:r>
            <a:endParaRPr kumimoji="1" lang="ja-JP" altLang="en-US" sz="2000"/>
          </a:p>
        </p:txBody>
      </p:sp>
      <p:sp>
        <p:nvSpPr>
          <p:cNvPr id="11" name="テキスト ボックス 10">
            <a:extLst>
              <a:ext uri="{FF2B5EF4-FFF2-40B4-BE49-F238E27FC236}">
                <a16:creationId xmlns:a16="http://schemas.microsoft.com/office/drawing/2014/main" id="{F6F56A60-AFA0-FE42-8A5F-21FD42218D66}"/>
              </a:ext>
            </a:extLst>
          </p:cNvPr>
          <p:cNvSpPr txBox="1"/>
          <p:nvPr/>
        </p:nvSpPr>
        <p:spPr>
          <a:xfrm>
            <a:off x="5761629" y="3068786"/>
            <a:ext cx="1899879" cy="1015663"/>
          </a:xfrm>
          <a:prstGeom prst="rect">
            <a:avLst/>
          </a:prstGeom>
          <a:noFill/>
        </p:spPr>
        <p:txBody>
          <a:bodyPr wrap="none" rtlCol="0">
            <a:spAutoFit/>
          </a:bodyPr>
          <a:lstStyle/>
          <a:p>
            <a:r>
              <a:rPr kumimoji="1" lang="en-US" altLang="ja-JP" sz="2000" dirty="0" err="1"/>
              <a:t>zzz.c</a:t>
            </a:r>
            <a:br>
              <a:rPr kumimoji="1" lang="en-US" altLang="ja-JP" sz="2000" dirty="0"/>
            </a:br>
            <a:r>
              <a:rPr kumimoji="1" lang="en-US" altLang="ja-JP" sz="2000" dirty="0"/>
              <a:t>C</a:t>
            </a:r>
            <a:r>
              <a:rPr kumimoji="1" lang="ja-JP" altLang="en-US" sz="2000"/>
              <a:t>さん</a:t>
            </a:r>
            <a:r>
              <a:rPr kumimoji="1" lang="en-US" altLang="ja-JP" sz="2000" dirty="0"/>
              <a:t>60%</a:t>
            </a:r>
            <a:r>
              <a:rPr kumimoji="1" lang="ja-JP" altLang="en-US" sz="2000"/>
              <a:t>作成</a:t>
            </a:r>
            <a:br>
              <a:rPr kumimoji="1" lang="en-US" altLang="ja-JP" sz="2000" dirty="0"/>
            </a:br>
            <a:r>
              <a:rPr kumimoji="1" lang="ja-JP" altLang="en-US" sz="2000"/>
              <a:t>著作権表示あり</a:t>
            </a:r>
          </a:p>
        </p:txBody>
      </p:sp>
      <p:sp>
        <p:nvSpPr>
          <p:cNvPr id="12" name="右矢印 11">
            <a:extLst>
              <a:ext uri="{FF2B5EF4-FFF2-40B4-BE49-F238E27FC236}">
                <a16:creationId xmlns:a16="http://schemas.microsoft.com/office/drawing/2014/main" id="{315DB810-3C4D-D24A-A0D0-9D4726A2D43B}"/>
              </a:ext>
            </a:extLst>
          </p:cNvPr>
          <p:cNvSpPr/>
          <p:nvPr/>
        </p:nvSpPr>
        <p:spPr>
          <a:xfrm>
            <a:off x="1322287" y="5401011"/>
            <a:ext cx="834294" cy="7006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52E2A0CF-FC68-574C-9F4A-20D59E0C2807}"/>
              </a:ext>
            </a:extLst>
          </p:cNvPr>
          <p:cNvSpPr txBox="1"/>
          <p:nvPr/>
        </p:nvSpPr>
        <p:spPr>
          <a:xfrm>
            <a:off x="2425234" y="5335834"/>
            <a:ext cx="5694188" cy="830997"/>
          </a:xfrm>
          <a:prstGeom prst="rect">
            <a:avLst/>
          </a:prstGeom>
          <a:noFill/>
        </p:spPr>
        <p:txBody>
          <a:bodyPr wrap="none" rtlCol="0">
            <a:spAutoFit/>
          </a:bodyPr>
          <a:lstStyle/>
          <a:p>
            <a:r>
              <a:rPr kumimoji="1" lang="ja-JP" altLang="en-US"/>
              <a:t>ファイルの</a:t>
            </a:r>
            <a:r>
              <a:rPr kumimoji="1" lang="en-US" altLang="ja-JP" dirty="0"/>
              <a:t>60%</a:t>
            </a:r>
            <a:r>
              <a:rPr kumimoji="1" lang="ja-JP" altLang="en-US"/>
              <a:t>を作成した人は</a:t>
            </a:r>
            <a:br>
              <a:rPr kumimoji="1" lang="en-US" altLang="ja-JP" dirty="0"/>
            </a:br>
            <a:r>
              <a:rPr kumimoji="1" lang="en-US" altLang="ja-JP" dirty="0"/>
              <a:t>2/3(66%)</a:t>
            </a:r>
            <a:r>
              <a:rPr kumimoji="1" lang="ja-JP" altLang="en-US"/>
              <a:t>の割合で著作権表示を</a:t>
            </a:r>
            <a:r>
              <a:rPr lang="ja-JP" altLang="en-US"/>
              <a:t>作成する</a:t>
            </a:r>
            <a:endParaRPr kumimoji="1" lang="ja-JP" altLang="en-US"/>
          </a:p>
        </p:txBody>
      </p:sp>
    </p:spTree>
    <p:extLst>
      <p:ext uri="{BB962C8B-B14F-4D97-AF65-F5344CB8AC3E}">
        <p14:creationId xmlns:p14="http://schemas.microsoft.com/office/powerpoint/2010/main" val="1745496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4000" dirty="0"/>
              <a:t>3. </a:t>
            </a:r>
            <a:r>
              <a:rPr lang="ja-JP" altLang="en-US" sz="4000"/>
              <a:t>作成した行の割合と</a:t>
            </a:r>
            <a:br>
              <a:rPr lang="en-US" altLang="ja-JP" sz="4000" dirty="0"/>
            </a:br>
            <a:r>
              <a:rPr lang="ja-JP" altLang="en-US" sz="4000"/>
              <a:t>著作権表示の有無の割合</a:t>
            </a:r>
            <a:r>
              <a:rPr lang="en-US" altLang="ja-JP" sz="4000" dirty="0"/>
              <a:t>(2/4)</a:t>
            </a:r>
            <a:endParaRPr lang="ja-JP" altLang="en-US" sz="4000"/>
          </a:p>
        </p:txBody>
      </p:sp>
      <p:sp>
        <p:nvSpPr>
          <p:cNvPr id="3" name="スライド番号プレースホルダー 2">
            <a:extLst>
              <a:ext uri="{FF2B5EF4-FFF2-40B4-BE49-F238E27FC236}">
                <a16:creationId xmlns:a16="http://schemas.microsoft.com/office/drawing/2014/main" id="{9E40EBCD-26A2-A542-9069-72A560EFF683}"/>
              </a:ext>
            </a:extLst>
          </p:cNvPr>
          <p:cNvSpPr>
            <a:spLocks noGrp="1"/>
          </p:cNvSpPr>
          <p:nvPr>
            <p:ph type="sldNum" sz="quarter" idx="12"/>
          </p:nvPr>
        </p:nvSpPr>
        <p:spPr/>
        <p:txBody>
          <a:bodyPr/>
          <a:lstStyle/>
          <a:p>
            <a:fld id="{4063F082-48BA-4E4A-8296-357AA7D15BD9}" type="slidenum">
              <a:rPr kumimoji="1" lang="ja-JP" altLang="en-US" smtClean="0"/>
              <a:t>24</a:t>
            </a:fld>
            <a:endParaRPr kumimoji="1" lang="ja-JP" altLang="en-US"/>
          </a:p>
        </p:txBody>
      </p:sp>
      <p:graphicFrame>
        <p:nvGraphicFramePr>
          <p:cNvPr id="7" name="グラフ 6">
            <a:extLst>
              <a:ext uri="{FF2B5EF4-FFF2-40B4-BE49-F238E27FC236}">
                <a16:creationId xmlns:a16="http://schemas.microsoft.com/office/drawing/2014/main" id="{D64C0940-8FF2-7442-A5EC-38DA5F9212CB}"/>
              </a:ext>
            </a:extLst>
          </p:cNvPr>
          <p:cNvGraphicFramePr/>
          <p:nvPr>
            <p:extLst>
              <p:ext uri="{D42A27DB-BD31-4B8C-83A1-F6EECF244321}">
                <p14:modId xmlns:p14="http://schemas.microsoft.com/office/powerpoint/2010/main" val="3459941178"/>
              </p:ext>
            </p:extLst>
          </p:nvPr>
        </p:nvGraphicFramePr>
        <p:xfrm>
          <a:off x="1239044" y="1466682"/>
          <a:ext cx="6654800" cy="4492414"/>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2CC14924-E04F-1043-9466-B7BA1C93C555}"/>
              </a:ext>
            </a:extLst>
          </p:cNvPr>
          <p:cNvSpPr txBox="1"/>
          <p:nvPr/>
        </p:nvSpPr>
        <p:spPr>
          <a:xfrm>
            <a:off x="457200" y="5728263"/>
            <a:ext cx="9144000" cy="461665"/>
          </a:xfrm>
          <a:prstGeom prst="rect">
            <a:avLst/>
          </a:prstGeom>
          <a:noFill/>
        </p:spPr>
        <p:txBody>
          <a:bodyPr wrap="square" rtlCol="0">
            <a:spAutoFit/>
          </a:bodyPr>
          <a:lstStyle/>
          <a:p>
            <a:r>
              <a:rPr kumimoji="1" lang="en-US" altLang="ja-JP" dirty="0"/>
              <a:t>X</a:t>
            </a:r>
            <a:r>
              <a:rPr lang="ja-JP" altLang="en-US"/>
              <a:t>軸：作者が作成した行数がファイル中の全行数に占める割合</a:t>
            </a:r>
            <a:r>
              <a:rPr lang="en-US" altLang="ja-JP" dirty="0"/>
              <a:t>(%)</a:t>
            </a:r>
            <a:endParaRPr kumimoji="1" lang="ja-JP" altLang="en-US"/>
          </a:p>
        </p:txBody>
      </p:sp>
      <p:sp>
        <p:nvSpPr>
          <p:cNvPr id="9" name="テキスト ボックス 8">
            <a:extLst>
              <a:ext uri="{FF2B5EF4-FFF2-40B4-BE49-F238E27FC236}">
                <a16:creationId xmlns:a16="http://schemas.microsoft.com/office/drawing/2014/main" id="{0ADC81EF-75A0-DD48-9E45-A30EBB81C3F3}"/>
              </a:ext>
            </a:extLst>
          </p:cNvPr>
          <p:cNvSpPr txBox="1"/>
          <p:nvPr/>
        </p:nvSpPr>
        <p:spPr>
          <a:xfrm>
            <a:off x="1320468" y="6121697"/>
            <a:ext cx="7531764" cy="461665"/>
          </a:xfrm>
          <a:prstGeom prst="rect">
            <a:avLst/>
          </a:prstGeom>
          <a:noFill/>
        </p:spPr>
        <p:txBody>
          <a:bodyPr wrap="square" rtlCol="0">
            <a:spAutoFit/>
          </a:bodyPr>
          <a:lstStyle/>
          <a:p>
            <a:r>
              <a:rPr lang="en-US" altLang="ja-JP" dirty="0"/>
              <a:t>Y</a:t>
            </a:r>
            <a:r>
              <a:rPr kumimoji="1" lang="ja-JP" altLang="en-US"/>
              <a:t>軸：作者がファイルに著作権表示を作成する</a:t>
            </a:r>
            <a:r>
              <a:rPr lang="ja-JP" altLang="en-US"/>
              <a:t>割合</a:t>
            </a:r>
            <a:r>
              <a:rPr lang="en-US" altLang="ja-JP" dirty="0"/>
              <a:t>(%)</a:t>
            </a:r>
            <a:endParaRPr kumimoji="1" lang="ja-JP" altLang="en-US"/>
          </a:p>
        </p:txBody>
      </p:sp>
      <p:sp>
        <p:nvSpPr>
          <p:cNvPr id="10" name="テキスト ボックス 9">
            <a:extLst>
              <a:ext uri="{FF2B5EF4-FFF2-40B4-BE49-F238E27FC236}">
                <a16:creationId xmlns:a16="http://schemas.microsoft.com/office/drawing/2014/main" id="{ACFDA7E6-0064-0940-BFDA-3AEBA5831AD9}"/>
              </a:ext>
            </a:extLst>
          </p:cNvPr>
          <p:cNvSpPr txBox="1"/>
          <p:nvPr/>
        </p:nvSpPr>
        <p:spPr>
          <a:xfrm>
            <a:off x="5086350" y="4057968"/>
            <a:ext cx="2204849" cy="461665"/>
          </a:xfrm>
          <a:prstGeom prst="rect">
            <a:avLst/>
          </a:prstGeom>
          <a:noFill/>
        </p:spPr>
        <p:txBody>
          <a:bodyPr wrap="square" rtlCol="0">
            <a:spAutoFit/>
          </a:bodyPr>
          <a:lstStyle/>
          <a:p>
            <a:r>
              <a:rPr kumimoji="1" lang="ja-JP" altLang="en-US"/>
              <a:t>相関係数：</a:t>
            </a:r>
            <a:r>
              <a:rPr kumimoji="1" lang="en-US" altLang="ja-JP" dirty="0"/>
              <a:t>0.97</a:t>
            </a:r>
            <a:endParaRPr kumimoji="1" lang="ja-JP" altLang="en-US"/>
          </a:p>
        </p:txBody>
      </p:sp>
      <p:sp>
        <p:nvSpPr>
          <p:cNvPr id="11" name="テキスト ボックス 10">
            <a:extLst>
              <a:ext uri="{FF2B5EF4-FFF2-40B4-BE49-F238E27FC236}">
                <a16:creationId xmlns:a16="http://schemas.microsoft.com/office/drawing/2014/main" id="{4AF60971-36ED-6F4B-B64E-6465C12B50FB}"/>
              </a:ext>
            </a:extLst>
          </p:cNvPr>
          <p:cNvSpPr txBox="1"/>
          <p:nvPr/>
        </p:nvSpPr>
        <p:spPr>
          <a:xfrm>
            <a:off x="4155754" y="1608130"/>
            <a:ext cx="821379"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dirty="0">
                <a:ln w="0"/>
                <a:effectLst>
                  <a:outerShdw blurRad="38100" dist="19050" dir="2700000" algn="tl" rotWithShape="0">
                    <a:schemeClr val="dk1">
                      <a:alpha val="40000"/>
                    </a:schemeClr>
                  </a:outerShdw>
                </a:effectLst>
              </a:rPr>
              <a:t>linux</a:t>
            </a:r>
            <a:endParaRPr kumimoji="1" lang="ja-JP" altLang="en-US">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03115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4000" dirty="0"/>
              <a:t>3. </a:t>
            </a:r>
            <a:r>
              <a:rPr lang="ja-JP" altLang="en-US" sz="4000"/>
              <a:t>作成した行の割合と</a:t>
            </a:r>
            <a:br>
              <a:rPr lang="en-US" altLang="ja-JP" sz="4000" dirty="0"/>
            </a:br>
            <a:r>
              <a:rPr lang="ja-JP" altLang="en-US" sz="4000"/>
              <a:t>著作権表示の有無の割合</a:t>
            </a:r>
            <a:r>
              <a:rPr lang="en-US" altLang="ja-JP" sz="4000" dirty="0"/>
              <a:t>(3/4)</a:t>
            </a:r>
            <a:endParaRPr lang="ja-JP" altLang="en-US" sz="4000"/>
          </a:p>
        </p:txBody>
      </p:sp>
      <p:sp>
        <p:nvSpPr>
          <p:cNvPr id="3" name="スライド番号プレースホルダー 2">
            <a:extLst>
              <a:ext uri="{FF2B5EF4-FFF2-40B4-BE49-F238E27FC236}">
                <a16:creationId xmlns:a16="http://schemas.microsoft.com/office/drawing/2014/main" id="{B21319F3-A90E-454F-A02B-17B3E9EEB37B}"/>
              </a:ext>
            </a:extLst>
          </p:cNvPr>
          <p:cNvSpPr>
            <a:spLocks noGrp="1"/>
          </p:cNvSpPr>
          <p:nvPr>
            <p:ph type="sldNum" sz="quarter" idx="12"/>
          </p:nvPr>
        </p:nvSpPr>
        <p:spPr/>
        <p:txBody>
          <a:bodyPr/>
          <a:lstStyle/>
          <a:p>
            <a:fld id="{4063F082-48BA-4E4A-8296-357AA7D15BD9}" type="slidenum">
              <a:rPr kumimoji="1" lang="ja-JP" altLang="en-US" smtClean="0"/>
              <a:t>25</a:t>
            </a:fld>
            <a:endParaRPr kumimoji="1" lang="ja-JP" altLang="en-US"/>
          </a:p>
        </p:txBody>
      </p:sp>
      <p:graphicFrame>
        <p:nvGraphicFramePr>
          <p:cNvPr id="11" name="グラフ 10">
            <a:extLst>
              <a:ext uri="{FF2B5EF4-FFF2-40B4-BE49-F238E27FC236}">
                <a16:creationId xmlns:a16="http://schemas.microsoft.com/office/drawing/2014/main" id="{3CFA0B5B-5F38-494D-82F7-6C71B26801BC}"/>
              </a:ext>
            </a:extLst>
          </p:cNvPr>
          <p:cNvGraphicFramePr/>
          <p:nvPr>
            <p:extLst>
              <p:ext uri="{D42A27DB-BD31-4B8C-83A1-F6EECF244321}">
                <p14:modId xmlns:p14="http://schemas.microsoft.com/office/powerpoint/2010/main" val="2872685458"/>
              </p:ext>
            </p:extLst>
          </p:nvPr>
        </p:nvGraphicFramePr>
        <p:xfrm>
          <a:off x="548640" y="1703071"/>
          <a:ext cx="3874770" cy="2400299"/>
        </p:xfrm>
        <a:graphic>
          <a:graphicData uri="http://schemas.openxmlformats.org/drawingml/2006/chart">
            <c:chart xmlns:c="http://schemas.openxmlformats.org/drawingml/2006/chart" xmlns:r="http://schemas.openxmlformats.org/officeDocument/2006/relationships" r:id="rId3"/>
          </a:graphicData>
        </a:graphic>
      </p:graphicFrame>
      <p:sp>
        <p:nvSpPr>
          <p:cNvPr id="12" name="テキスト ボックス 11">
            <a:extLst>
              <a:ext uri="{FF2B5EF4-FFF2-40B4-BE49-F238E27FC236}">
                <a16:creationId xmlns:a16="http://schemas.microsoft.com/office/drawing/2014/main" id="{B3C981D2-3DDE-B748-89C0-E995F59ACF3A}"/>
              </a:ext>
            </a:extLst>
          </p:cNvPr>
          <p:cNvSpPr txBox="1"/>
          <p:nvPr/>
        </p:nvSpPr>
        <p:spPr>
          <a:xfrm>
            <a:off x="2451977" y="2954655"/>
            <a:ext cx="1674254" cy="369332"/>
          </a:xfrm>
          <a:prstGeom prst="rect">
            <a:avLst/>
          </a:prstGeom>
          <a:noFill/>
        </p:spPr>
        <p:txBody>
          <a:bodyPr wrap="square" rtlCol="0">
            <a:spAutoFit/>
          </a:bodyPr>
          <a:lstStyle/>
          <a:p>
            <a:r>
              <a:rPr kumimoji="1" lang="ja-JP" altLang="en-US" sz="1800"/>
              <a:t>相関係数：</a:t>
            </a:r>
            <a:r>
              <a:rPr kumimoji="1" lang="en-US" altLang="ja-JP" sz="1800" dirty="0"/>
              <a:t>0.92</a:t>
            </a:r>
            <a:endParaRPr kumimoji="1" lang="ja-JP" altLang="en-US" sz="1800"/>
          </a:p>
        </p:txBody>
      </p:sp>
      <p:graphicFrame>
        <p:nvGraphicFramePr>
          <p:cNvPr id="13" name="グラフ 12">
            <a:extLst>
              <a:ext uri="{FF2B5EF4-FFF2-40B4-BE49-F238E27FC236}">
                <a16:creationId xmlns:a16="http://schemas.microsoft.com/office/drawing/2014/main" id="{3BC038AF-AA3E-CB49-9D6B-DF56275ABC87}"/>
              </a:ext>
            </a:extLst>
          </p:cNvPr>
          <p:cNvGraphicFramePr/>
          <p:nvPr>
            <p:extLst>
              <p:ext uri="{D42A27DB-BD31-4B8C-83A1-F6EECF244321}">
                <p14:modId xmlns:p14="http://schemas.microsoft.com/office/powerpoint/2010/main" val="2095796760"/>
              </p:ext>
            </p:extLst>
          </p:nvPr>
        </p:nvGraphicFramePr>
        <p:xfrm>
          <a:off x="548640" y="3954779"/>
          <a:ext cx="3874770" cy="24002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グラフ 13">
            <a:extLst>
              <a:ext uri="{FF2B5EF4-FFF2-40B4-BE49-F238E27FC236}">
                <a16:creationId xmlns:a16="http://schemas.microsoft.com/office/drawing/2014/main" id="{642F3469-996E-AC41-8ECC-87301889EE6A}"/>
              </a:ext>
            </a:extLst>
          </p:cNvPr>
          <p:cNvGraphicFramePr/>
          <p:nvPr>
            <p:extLst>
              <p:ext uri="{D42A27DB-BD31-4B8C-83A1-F6EECF244321}">
                <p14:modId xmlns:p14="http://schemas.microsoft.com/office/powerpoint/2010/main" val="3770789676"/>
              </p:ext>
            </p:extLst>
          </p:nvPr>
        </p:nvGraphicFramePr>
        <p:xfrm>
          <a:off x="4800918" y="4103370"/>
          <a:ext cx="3874770" cy="24002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グラフ 14">
            <a:extLst>
              <a:ext uri="{FF2B5EF4-FFF2-40B4-BE49-F238E27FC236}">
                <a16:creationId xmlns:a16="http://schemas.microsoft.com/office/drawing/2014/main" id="{B6F2740D-2831-5942-9B8B-078CA8026DC0}"/>
              </a:ext>
            </a:extLst>
          </p:cNvPr>
          <p:cNvGraphicFramePr/>
          <p:nvPr>
            <p:extLst>
              <p:ext uri="{D42A27DB-BD31-4B8C-83A1-F6EECF244321}">
                <p14:modId xmlns:p14="http://schemas.microsoft.com/office/powerpoint/2010/main" val="2505344880"/>
              </p:ext>
            </p:extLst>
          </p:nvPr>
        </p:nvGraphicFramePr>
        <p:xfrm>
          <a:off x="4800918" y="1754505"/>
          <a:ext cx="3874770" cy="2400299"/>
        </p:xfrm>
        <a:graphic>
          <a:graphicData uri="http://schemas.openxmlformats.org/drawingml/2006/chart">
            <c:chart xmlns:c="http://schemas.openxmlformats.org/drawingml/2006/chart" xmlns:r="http://schemas.openxmlformats.org/officeDocument/2006/relationships" r:id="rId6"/>
          </a:graphicData>
        </a:graphic>
      </p:graphicFrame>
      <p:sp>
        <p:nvSpPr>
          <p:cNvPr id="16" name="テキスト ボックス 15">
            <a:extLst>
              <a:ext uri="{FF2B5EF4-FFF2-40B4-BE49-F238E27FC236}">
                <a16:creationId xmlns:a16="http://schemas.microsoft.com/office/drawing/2014/main" id="{2E4631F8-2247-C247-BD4F-FD28017D6045}"/>
              </a:ext>
            </a:extLst>
          </p:cNvPr>
          <p:cNvSpPr txBox="1"/>
          <p:nvPr/>
        </p:nvSpPr>
        <p:spPr>
          <a:xfrm>
            <a:off x="6810694" y="2956441"/>
            <a:ext cx="1674254" cy="369332"/>
          </a:xfrm>
          <a:prstGeom prst="rect">
            <a:avLst/>
          </a:prstGeom>
          <a:noFill/>
        </p:spPr>
        <p:txBody>
          <a:bodyPr wrap="square" rtlCol="0">
            <a:spAutoFit/>
          </a:bodyPr>
          <a:lstStyle/>
          <a:p>
            <a:r>
              <a:rPr kumimoji="1" lang="ja-JP" altLang="en-US" sz="1800"/>
              <a:t>相関係数：</a:t>
            </a:r>
            <a:r>
              <a:rPr kumimoji="1" lang="en-US" altLang="ja-JP" sz="1800" dirty="0"/>
              <a:t>0.93</a:t>
            </a:r>
            <a:endParaRPr kumimoji="1" lang="ja-JP" altLang="en-US" sz="1800"/>
          </a:p>
        </p:txBody>
      </p:sp>
      <p:sp>
        <p:nvSpPr>
          <p:cNvPr id="17" name="テキスト ボックス 16">
            <a:extLst>
              <a:ext uri="{FF2B5EF4-FFF2-40B4-BE49-F238E27FC236}">
                <a16:creationId xmlns:a16="http://schemas.microsoft.com/office/drawing/2014/main" id="{297BAA17-E569-6147-A8BC-3EE00C0F6F61}"/>
              </a:ext>
            </a:extLst>
          </p:cNvPr>
          <p:cNvSpPr txBox="1"/>
          <p:nvPr/>
        </p:nvSpPr>
        <p:spPr>
          <a:xfrm>
            <a:off x="2604377" y="5206363"/>
            <a:ext cx="1674254" cy="369332"/>
          </a:xfrm>
          <a:prstGeom prst="rect">
            <a:avLst/>
          </a:prstGeom>
          <a:noFill/>
        </p:spPr>
        <p:txBody>
          <a:bodyPr wrap="square" rtlCol="0">
            <a:spAutoFit/>
          </a:bodyPr>
          <a:lstStyle/>
          <a:p>
            <a:r>
              <a:rPr kumimoji="1" lang="ja-JP" altLang="en-US" sz="1800"/>
              <a:t>相関係数：</a:t>
            </a:r>
            <a:r>
              <a:rPr kumimoji="1" lang="en-US" altLang="ja-JP" sz="1800" dirty="0"/>
              <a:t>0.95</a:t>
            </a:r>
            <a:endParaRPr kumimoji="1" lang="ja-JP" altLang="en-US" sz="1800"/>
          </a:p>
        </p:txBody>
      </p:sp>
      <p:sp>
        <p:nvSpPr>
          <p:cNvPr id="18" name="テキスト ボックス 17">
            <a:extLst>
              <a:ext uri="{FF2B5EF4-FFF2-40B4-BE49-F238E27FC236}">
                <a16:creationId xmlns:a16="http://schemas.microsoft.com/office/drawing/2014/main" id="{80E958AB-107F-E94A-9B55-6C168B26632C}"/>
              </a:ext>
            </a:extLst>
          </p:cNvPr>
          <p:cNvSpPr txBox="1"/>
          <p:nvPr/>
        </p:nvSpPr>
        <p:spPr>
          <a:xfrm>
            <a:off x="5901176" y="5303519"/>
            <a:ext cx="1674254" cy="369332"/>
          </a:xfrm>
          <a:prstGeom prst="rect">
            <a:avLst/>
          </a:prstGeom>
          <a:noFill/>
        </p:spPr>
        <p:txBody>
          <a:bodyPr wrap="square" rtlCol="0">
            <a:spAutoFit/>
          </a:bodyPr>
          <a:lstStyle/>
          <a:p>
            <a:r>
              <a:rPr kumimoji="1" lang="ja-JP" altLang="en-US" sz="1800"/>
              <a:t>相関係数：</a:t>
            </a:r>
            <a:r>
              <a:rPr kumimoji="1" lang="en-US" altLang="ja-JP" sz="1800" dirty="0"/>
              <a:t>0.66</a:t>
            </a:r>
            <a:endParaRPr kumimoji="1" lang="ja-JP" altLang="en-US" sz="1800"/>
          </a:p>
        </p:txBody>
      </p:sp>
      <p:sp>
        <p:nvSpPr>
          <p:cNvPr id="19" name="テキスト ボックス 18">
            <a:extLst>
              <a:ext uri="{FF2B5EF4-FFF2-40B4-BE49-F238E27FC236}">
                <a16:creationId xmlns:a16="http://schemas.microsoft.com/office/drawing/2014/main" id="{59E9E67F-1965-A84F-8E6A-6EF6FCDD42F2}"/>
              </a:ext>
            </a:extLst>
          </p:cNvPr>
          <p:cNvSpPr txBox="1"/>
          <p:nvPr/>
        </p:nvSpPr>
        <p:spPr>
          <a:xfrm>
            <a:off x="1781331" y="1602536"/>
            <a:ext cx="1265090"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dirty="0"/>
              <a:t>FFmpeg</a:t>
            </a:r>
            <a:endParaRPr kumimoji="1" lang="ja-JP" altLang="en-US"/>
          </a:p>
        </p:txBody>
      </p:sp>
      <p:sp>
        <p:nvSpPr>
          <p:cNvPr id="20" name="テキスト ボックス 19">
            <a:extLst>
              <a:ext uri="{FF2B5EF4-FFF2-40B4-BE49-F238E27FC236}">
                <a16:creationId xmlns:a16="http://schemas.microsoft.com/office/drawing/2014/main" id="{703B2DAA-930E-7D4E-9071-A4EA506C61FB}"/>
              </a:ext>
            </a:extLst>
          </p:cNvPr>
          <p:cNvSpPr txBox="1"/>
          <p:nvPr/>
        </p:nvSpPr>
        <p:spPr>
          <a:xfrm>
            <a:off x="6509550" y="1597907"/>
            <a:ext cx="819455"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libuv</a:t>
            </a:r>
            <a:endParaRPr kumimoji="1" lang="ja-JP" altLang="en-US"/>
          </a:p>
        </p:txBody>
      </p:sp>
      <p:sp>
        <p:nvSpPr>
          <p:cNvPr id="21" name="テキスト ボックス 20">
            <a:extLst>
              <a:ext uri="{FF2B5EF4-FFF2-40B4-BE49-F238E27FC236}">
                <a16:creationId xmlns:a16="http://schemas.microsoft.com/office/drawing/2014/main" id="{31BA2111-2772-2244-9E9F-1EF6705BEB41}"/>
              </a:ext>
            </a:extLst>
          </p:cNvPr>
          <p:cNvSpPr txBox="1"/>
          <p:nvPr/>
        </p:nvSpPr>
        <p:spPr>
          <a:xfrm>
            <a:off x="1610611" y="4073725"/>
            <a:ext cx="1606530"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o</a:t>
            </a:r>
            <a:r>
              <a:rPr kumimoji="1" lang="en-US" altLang="ja-JP" dirty="0"/>
              <a:t>bs-studio</a:t>
            </a:r>
            <a:endParaRPr kumimoji="1" lang="ja-JP" altLang="en-US"/>
          </a:p>
        </p:txBody>
      </p:sp>
      <p:sp>
        <p:nvSpPr>
          <p:cNvPr id="22" name="テキスト ボックス 21">
            <a:extLst>
              <a:ext uri="{FF2B5EF4-FFF2-40B4-BE49-F238E27FC236}">
                <a16:creationId xmlns:a16="http://schemas.microsoft.com/office/drawing/2014/main" id="{C54F0BE0-B24C-6D49-9B49-C6EE3A772DDF}"/>
              </a:ext>
            </a:extLst>
          </p:cNvPr>
          <p:cNvSpPr txBox="1"/>
          <p:nvPr/>
        </p:nvSpPr>
        <p:spPr>
          <a:xfrm>
            <a:off x="6509550" y="4057835"/>
            <a:ext cx="853119"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redis</a:t>
            </a:r>
            <a:endParaRPr kumimoji="1" lang="ja-JP" altLang="en-US"/>
          </a:p>
        </p:txBody>
      </p:sp>
    </p:spTree>
    <p:extLst>
      <p:ext uri="{BB962C8B-B14F-4D97-AF65-F5344CB8AC3E}">
        <p14:creationId xmlns:p14="http://schemas.microsoft.com/office/powerpoint/2010/main" val="2747754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en-US" altLang="ja-JP" sz="4000" dirty="0"/>
              <a:t>3. </a:t>
            </a:r>
            <a:r>
              <a:rPr lang="ja-JP" altLang="en-US" sz="4000"/>
              <a:t>作成した行の割合と</a:t>
            </a:r>
            <a:br>
              <a:rPr lang="en-US" altLang="ja-JP" sz="4000" dirty="0"/>
            </a:br>
            <a:r>
              <a:rPr lang="ja-JP" altLang="en-US" sz="4000"/>
              <a:t>著作権表示の有無の割合</a:t>
            </a:r>
            <a:r>
              <a:rPr lang="en-US" altLang="ja-JP" sz="4000" dirty="0"/>
              <a:t>(4/4)</a:t>
            </a:r>
            <a:endParaRPr lang="ja-JP" altLang="en-US" sz="40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r>
              <a:rPr lang="ja-JP" altLang="en-US" sz="2800"/>
              <a:t>ファイルの全行数に占める作成した行数の割合が</a:t>
            </a:r>
            <a:br>
              <a:rPr lang="en-US" altLang="ja-JP" sz="2800" dirty="0"/>
            </a:br>
            <a:r>
              <a:rPr lang="ja-JP" altLang="en-US" sz="2800"/>
              <a:t>高いほど，著作権表示を作成する割合が高い</a:t>
            </a:r>
            <a:endParaRPr lang="en-US" altLang="ja-JP" sz="2800" dirty="0"/>
          </a:p>
          <a:p>
            <a:r>
              <a:rPr lang="ja-JP" altLang="en-US" sz="2800"/>
              <a:t>ファイルに対してどの程度貢献したかという意識が</a:t>
            </a:r>
            <a:br>
              <a:rPr lang="en-US" altLang="ja-JP" sz="2800" dirty="0"/>
            </a:br>
            <a:r>
              <a:rPr lang="ja-JP" altLang="en-US" sz="2800"/>
              <a:t>著作権表示を作成するかどうかに影響していると</a:t>
            </a:r>
            <a:br>
              <a:rPr lang="en-US" altLang="ja-JP" sz="2800" dirty="0"/>
            </a:br>
            <a:r>
              <a:rPr lang="ja-JP" altLang="en-US" sz="2800"/>
              <a:t>考えられる</a:t>
            </a:r>
            <a:endParaRPr lang="en-US" altLang="ja-JP" sz="2800" dirty="0"/>
          </a:p>
        </p:txBody>
      </p:sp>
      <p:sp>
        <p:nvSpPr>
          <p:cNvPr id="4" name="スライド番号プレースホルダー 3">
            <a:extLst>
              <a:ext uri="{FF2B5EF4-FFF2-40B4-BE49-F238E27FC236}">
                <a16:creationId xmlns:a16="http://schemas.microsoft.com/office/drawing/2014/main" id="{48606F2A-96F5-8B4D-B6CA-B827DBE53101}"/>
              </a:ext>
            </a:extLst>
          </p:cNvPr>
          <p:cNvSpPr>
            <a:spLocks noGrp="1"/>
          </p:cNvSpPr>
          <p:nvPr>
            <p:ph type="sldNum" sz="quarter" idx="12"/>
          </p:nvPr>
        </p:nvSpPr>
        <p:spPr/>
        <p:txBody>
          <a:bodyPr/>
          <a:lstStyle/>
          <a:p>
            <a:fld id="{4063F082-48BA-4E4A-8296-357AA7D15BD9}" type="slidenum">
              <a:rPr kumimoji="1" lang="ja-JP" altLang="en-US" smtClean="0"/>
              <a:t>26</a:t>
            </a:fld>
            <a:endParaRPr kumimoji="1" lang="ja-JP" altLang="en-US"/>
          </a:p>
        </p:txBody>
      </p:sp>
    </p:spTree>
    <p:extLst>
      <p:ext uri="{BB962C8B-B14F-4D97-AF65-F5344CB8AC3E}">
        <p14:creationId xmlns:p14="http://schemas.microsoft.com/office/powerpoint/2010/main" val="778725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まとめ</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r>
              <a:rPr lang="en-US" altLang="ja-JP" sz="2800" dirty="0"/>
              <a:t>5</a:t>
            </a:r>
            <a:r>
              <a:rPr lang="ja-JP" altLang="en-US" sz="2800"/>
              <a:t>つの</a:t>
            </a:r>
            <a:r>
              <a:rPr lang="en-US" altLang="ja-JP" sz="2800" dirty="0"/>
              <a:t>OSS</a:t>
            </a:r>
            <a:r>
              <a:rPr lang="ja-JP" altLang="en-US" sz="2800"/>
              <a:t>を対象にソースコードの各行に対して</a:t>
            </a:r>
            <a:br>
              <a:rPr lang="en-US" altLang="ja-JP" sz="2800" dirty="0"/>
            </a:br>
            <a:r>
              <a:rPr lang="ja-JP" altLang="en-US" sz="2800"/>
              <a:t>著作権表示の有無を独自に定義し，調査を行った</a:t>
            </a:r>
            <a:endParaRPr lang="en-US" altLang="ja-JP" sz="2800" dirty="0"/>
          </a:p>
          <a:p>
            <a:r>
              <a:rPr lang="ja-JP" altLang="en-US" sz="2800"/>
              <a:t>その結果下記のことがわかった</a:t>
            </a:r>
            <a:endParaRPr lang="en-US" altLang="ja-JP" sz="2800" dirty="0"/>
          </a:p>
          <a:p>
            <a:pPr lvl="1"/>
            <a:r>
              <a:rPr lang="ja-JP" altLang="en-US" sz="2400"/>
              <a:t>今回の調査では著作権表示がある行の割合が</a:t>
            </a:r>
            <a:r>
              <a:rPr lang="en-US" altLang="ja-JP" sz="2400" dirty="0"/>
              <a:t>100</a:t>
            </a:r>
            <a:r>
              <a:rPr lang="ja-JP" altLang="en-US" sz="2400"/>
              <a:t>％の</a:t>
            </a:r>
            <a:r>
              <a:rPr lang="en-US" altLang="ja-JP" sz="2400" dirty="0"/>
              <a:t>OSS</a:t>
            </a:r>
            <a:r>
              <a:rPr lang="ja-JP" altLang="en-US" sz="2400"/>
              <a:t>はなかったこと</a:t>
            </a:r>
            <a:endParaRPr lang="en-US" altLang="ja-JP" sz="2400" dirty="0"/>
          </a:p>
          <a:p>
            <a:pPr lvl="1"/>
            <a:r>
              <a:rPr lang="ja-JP" altLang="en-US" sz="2400"/>
              <a:t>どの</a:t>
            </a:r>
            <a:r>
              <a:rPr lang="en" altLang="ja-JP" sz="2400" dirty="0"/>
              <a:t>OSS</a:t>
            </a:r>
            <a:r>
              <a:rPr lang="ja-JP" altLang="en-US" sz="2400"/>
              <a:t>でも，ほとんどの行に著作権表示があるファイルが最も多く，次に著作権表示がほとんどの行に存在しないファイルが多いこと</a:t>
            </a:r>
            <a:endParaRPr lang="en-US" altLang="ja-JP" sz="2400" dirty="0"/>
          </a:p>
          <a:p>
            <a:pPr lvl="1"/>
            <a:r>
              <a:rPr lang="ja-JP" altLang="en-US" sz="2400"/>
              <a:t>ファイルの全行数に占める作成した行数の割合が</a:t>
            </a:r>
            <a:br>
              <a:rPr lang="en-US" altLang="ja-JP" sz="2400" dirty="0"/>
            </a:br>
            <a:r>
              <a:rPr lang="ja-JP" altLang="en-US" sz="2400"/>
              <a:t>高いほど，著作権表示を作成している割合が高いこと</a:t>
            </a:r>
            <a:endParaRPr lang="en-US" altLang="ja-JP" sz="2400" dirty="0"/>
          </a:p>
        </p:txBody>
      </p:sp>
      <p:sp>
        <p:nvSpPr>
          <p:cNvPr id="4" name="スライド番号プレースホルダー 3">
            <a:extLst>
              <a:ext uri="{FF2B5EF4-FFF2-40B4-BE49-F238E27FC236}">
                <a16:creationId xmlns:a16="http://schemas.microsoft.com/office/drawing/2014/main" id="{1EDED17C-9B52-4E41-A7F0-715D61825F14}"/>
              </a:ext>
            </a:extLst>
          </p:cNvPr>
          <p:cNvSpPr>
            <a:spLocks noGrp="1"/>
          </p:cNvSpPr>
          <p:nvPr>
            <p:ph type="sldNum" sz="quarter" idx="12"/>
          </p:nvPr>
        </p:nvSpPr>
        <p:spPr/>
        <p:txBody>
          <a:bodyPr/>
          <a:lstStyle/>
          <a:p>
            <a:fld id="{4063F082-48BA-4E4A-8296-357AA7D15BD9}" type="slidenum">
              <a:rPr kumimoji="1" lang="ja-JP" altLang="en-US" smtClean="0"/>
              <a:t>27</a:t>
            </a:fld>
            <a:endParaRPr kumimoji="1" lang="ja-JP" altLang="en-US"/>
          </a:p>
        </p:txBody>
      </p:sp>
    </p:spTree>
    <p:extLst>
      <p:ext uri="{BB962C8B-B14F-4D97-AF65-F5344CB8AC3E}">
        <p14:creationId xmlns:p14="http://schemas.microsoft.com/office/powerpoint/2010/main" val="3073788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今後の課題</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a:xfrm>
            <a:off x="457200" y="1600202"/>
            <a:ext cx="8218488" cy="4525963"/>
          </a:xfrm>
        </p:spPr>
        <p:txBody>
          <a:bodyPr/>
          <a:lstStyle/>
          <a:p>
            <a:r>
              <a:rPr lang="ja-JP" altLang="en-US" sz="2800"/>
              <a:t>他の言語にも対応させ，より多くの</a:t>
            </a:r>
            <a:r>
              <a:rPr lang="en-US" altLang="ja-JP" sz="2800" dirty="0"/>
              <a:t>OSS</a:t>
            </a:r>
            <a:r>
              <a:rPr lang="ja-JP" altLang="en-US" sz="2800"/>
              <a:t>プロジェクト</a:t>
            </a:r>
            <a:br>
              <a:rPr lang="en-US" altLang="ja-JP" sz="2800" dirty="0"/>
            </a:br>
            <a:r>
              <a:rPr lang="ja-JP" altLang="en-US" sz="2800"/>
              <a:t>に対して調査を行う</a:t>
            </a:r>
            <a:endParaRPr lang="en-US" altLang="ja-JP" sz="2800" dirty="0"/>
          </a:p>
          <a:p>
            <a:r>
              <a:rPr lang="ja-JP" altLang="en-US" sz="2800"/>
              <a:t>作者がどのような意図で著作権表示を</a:t>
            </a:r>
            <a:br>
              <a:rPr lang="en-US" altLang="ja-JP" sz="2800" dirty="0"/>
            </a:br>
            <a:r>
              <a:rPr lang="ja-JP" altLang="en-US" sz="2800"/>
              <a:t>作成したのか，作成しなかったかを直接尋ねる</a:t>
            </a:r>
            <a:endParaRPr lang="en-US" altLang="ja-JP" sz="2800" dirty="0"/>
          </a:p>
        </p:txBody>
      </p:sp>
      <p:sp>
        <p:nvSpPr>
          <p:cNvPr id="4" name="スライド番号プレースホルダー 3">
            <a:extLst>
              <a:ext uri="{FF2B5EF4-FFF2-40B4-BE49-F238E27FC236}">
                <a16:creationId xmlns:a16="http://schemas.microsoft.com/office/drawing/2014/main" id="{1EDED17C-9B52-4E41-A7F0-715D61825F14}"/>
              </a:ext>
            </a:extLst>
          </p:cNvPr>
          <p:cNvSpPr>
            <a:spLocks noGrp="1"/>
          </p:cNvSpPr>
          <p:nvPr>
            <p:ph type="sldNum" sz="quarter" idx="12"/>
          </p:nvPr>
        </p:nvSpPr>
        <p:spPr/>
        <p:txBody>
          <a:bodyPr/>
          <a:lstStyle/>
          <a:p>
            <a:fld id="{4063F082-48BA-4E4A-8296-357AA7D15BD9}" type="slidenum">
              <a:rPr kumimoji="1" lang="ja-JP" altLang="en-US" smtClean="0"/>
              <a:t>28</a:t>
            </a:fld>
            <a:endParaRPr kumimoji="1" lang="ja-JP" altLang="en-US"/>
          </a:p>
        </p:txBody>
      </p:sp>
    </p:spTree>
    <p:extLst>
      <p:ext uri="{BB962C8B-B14F-4D97-AF65-F5344CB8AC3E}">
        <p14:creationId xmlns:p14="http://schemas.microsoft.com/office/powerpoint/2010/main" val="7781922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3600"/>
              <a:t>著作権表示の割合別ファイル数</a:t>
            </a:r>
            <a:br>
              <a:rPr lang="en-US" altLang="ja-JP" sz="3600" dirty="0"/>
            </a:br>
            <a:r>
              <a:rPr lang="ja-JP" altLang="en-US" sz="3600"/>
              <a:t>の中はどんな特徴がある？</a:t>
            </a:r>
          </a:p>
        </p:txBody>
      </p:sp>
      <p:sp>
        <p:nvSpPr>
          <p:cNvPr id="3" name="スライド番号プレースホルダー 2">
            <a:extLst>
              <a:ext uri="{FF2B5EF4-FFF2-40B4-BE49-F238E27FC236}">
                <a16:creationId xmlns:a16="http://schemas.microsoft.com/office/drawing/2014/main" id="{94B7EC68-771E-E745-BE81-99D66A5DE742}"/>
              </a:ext>
            </a:extLst>
          </p:cNvPr>
          <p:cNvSpPr>
            <a:spLocks noGrp="1"/>
          </p:cNvSpPr>
          <p:nvPr>
            <p:ph type="sldNum" sz="quarter" idx="12"/>
          </p:nvPr>
        </p:nvSpPr>
        <p:spPr/>
        <p:txBody>
          <a:bodyPr/>
          <a:lstStyle/>
          <a:p>
            <a:fld id="{4063F082-48BA-4E4A-8296-357AA7D15BD9}" type="slidenum">
              <a:rPr kumimoji="1" lang="ja-JP" altLang="en-US" smtClean="0"/>
              <a:t>29</a:t>
            </a:fld>
            <a:endParaRPr kumimoji="1" lang="ja-JP" altLang="en-US"/>
          </a:p>
        </p:txBody>
      </p:sp>
      <p:graphicFrame>
        <p:nvGraphicFramePr>
          <p:cNvPr id="5" name="グラフ 4">
            <a:extLst>
              <a:ext uri="{FF2B5EF4-FFF2-40B4-BE49-F238E27FC236}">
                <a16:creationId xmlns:a16="http://schemas.microsoft.com/office/drawing/2014/main" id="{1994799E-C8BC-6C43-A5D9-9EBB1452E8B4}"/>
              </a:ext>
            </a:extLst>
          </p:cNvPr>
          <p:cNvGraphicFramePr/>
          <p:nvPr>
            <p:extLst>
              <p:ext uri="{D42A27DB-BD31-4B8C-83A1-F6EECF244321}">
                <p14:modId xmlns:p14="http://schemas.microsoft.com/office/powerpoint/2010/main" val="2481947891"/>
              </p:ext>
            </p:extLst>
          </p:nvPr>
        </p:nvGraphicFramePr>
        <p:xfrm>
          <a:off x="1560815" y="2170490"/>
          <a:ext cx="6313214" cy="4299023"/>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a:extLst>
              <a:ext uri="{FF2B5EF4-FFF2-40B4-BE49-F238E27FC236}">
                <a16:creationId xmlns:a16="http://schemas.microsoft.com/office/drawing/2014/main" id="{095F9003-3784-C945-B5E8-68299FF5FE27}"/>
              </a:ext>
            </a:extLst>
          </p:cNvPr>
          <p:cNvSpPr txBox="1"/>
          <p:nvPr/>
        </p:nvSpPr>
        <p:spPr>
          <a:xfrm>
            <a:off x="1006817" y="2012835"/>
            <a:ext cx="553998" cy="2075403"/>
          </a:xfrm>
          <a:prstGeom prst="rect">
            <a:avLst/>
          </a:prstGeom>
          <a:noFill/>
        </p:spPr>
        <p:txBody>
          <a:bodyPr vert="eaVert" wrap="square" rtlCol="0">
            <a:spAutoFit/>
          </a:bodyPr>
          <a:lstStyle/>
          <a:p>
            <a:r>
              <a:rPr kumimoji="1" lang="ja-JP" altLang="en-US"/>
              <a:t>ファイル数</a:t>
            </a:r>
            <a:r>
              <a:rPr kumimoji="1" lang="en-US" altLang="ja-JP" dirty="0"/>
              <a:t>(</a:t>
            </a:r>
            <a:r>
              <a:rPr kumimoji="1" lang="ja-JP" altLang="en-US"/>
              <a:t>個</a:t>
            </a:r>
            <a:r>
              <a:rPr kumimoji="1" lang="en-US" altLang="ja-JP" dirty="0"/>
              <a:t>)</a:t>
            </a:r>
            <a:endParaRPr kumimoji="1" lang="ja-JP" altLang="en-US"/>
          </a:p>
        </p:txBody>
      </p:sp>
      <p:sp>
        <p:nvSpPr>
          <p:cNvPr id="7" name="テキスト ボックス 6">
            <a:extLst>
              <a:ext uri="{FF2B5EF4-FFF2-40B4-BE49-F238E27FC236}">
                <a16:creationId xmlns:a16="http://schemas.microsoft.com/office/drawing/2014/main" id="{C618881F-6171-014C-9260-EA9C2D07FD76}"/>
              </a:ext>
            </a:extLst>
          </p:cNvPr>
          <p:cNvSpPr txBox="1"/>
          <p:nvPr/>
        </p:nvSpPr>
        <p:spPr>
          <a:xfrm>
            <a:off x="4129478" y="6396335"/>
            <a:ext cx="4540468" cy="461665"/>
          </a:xfrm>
          <a:prstGeom prst="rect">
            <a:avLst/>
          </a:prstGeom>
          <a:noFill/>
        </p:spPr>
        <p:txBody>
          <a:bodyPr wrap="square" rtlCol="0">
            <a:spAutoFit/>
          </a:bodyPr>
          <a:lstStyle/>
          <a:p>
            <a:r>
              <a:rPr kumimoji="1" lang="ja-JP" altLang="en-US"/>
              <a:t>著作権表示がある行の割合</a:t>
            </a:r>
            <a:r>
              <a:rPr kumimoji="1" lang="en-US" altLang="ja-JP" dirty="0"/>
              <a:t>(%)</a:t>
            </a:r>
            <a:endParaRPr kumimoji="1" lang="ja-JP" altLang="en-US"/>
          </a:p>
        </p:txBody>
      </p:sp>
      <p:sp>
        <p:nvSpPr>
          <p:cNvPr id="8" name="テキスト ボックス 7">
            <a:extLst>
              <a:ext uri="{FF2B5EF4-FFF2-40B4-BE49-F238E27FC236}">
                <a16:creationId xmlns:a16="http://schemas.microsoft.com/office/drawing/2014/main" id="{FF44EA3C-813A-1449-B312-1DA0A4FC964D}"/>
              </a:ext>
            </a:extLst>
          </p:cNvPr>
          <p:cNvSpPr txBox="1"/>
          <p:nvPr/>
        </p:nvSpPr>
        <p:spPr>
          <a:xfrm>
            <a:off x="4065520" y="1707566"/>
            <a:ext cx="821379"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en-US" altLang="ja-JP" dirty="0"/>
              <a:t>l</a:t>
            </a:r>
            <a:r>
              <a:rPr kumimoji="1" lang="en-US" altLang="ja-JP" dirty="0"/>
              <a:t>inux</a:t>
            </a:r>
          </a:p>
        </p:txBody>
      </p:sp>
      <p:sp>
        <p:nvSpPr>
          <p:cNvPr id="4" name="円/楕円 3">
            <a:extLst>
              <a:ext uri="{FF2B5EF4-FFF2-40B4-BE49-F238E27FC236}">
                <a16:creationId xmlns:a16="http://schemas.microsoft.com/office/drawing/2014/main" id="{7BB5CC05-30CF-EB4D-85B8-9A7E92FC9D65}"/>
              </a:ext>
            </a:extLst>
          </p:cNvPr>
          <p:cNvSpPr/>
          <p:nvPr/>
        </p:nvSpPr>
        <p:spPr>
          <a:xfrm>
            <a:off x="6885061" y="2163395"/>
            <a:ext cx="1150938" cy="3975113"/>
          </a:xfrm>
          <a:prstGeom prst="ellipse">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9" name="円/楕円 8">
            <a:extLst>
              <a:ext uri="{FF2B5EF4-FFF2-40B4-BE49-F238E27FC236}">
                <a16:creationId xmlns:a16="http://schemas.microsoft.com/office/drawing/2014/main" id="{4509CE8E-B7D7-674F-82BB-632FD0964130}"/>
              </a:ext>
            </a:extLst>
          </p:cNvPr>
          <p:cNvSpPr/>
          <p:nvPr/>
        </p:nvSpPr>
        <p:spPr>
          <a:xfrm>
            <a:off x="1933538" y="4088238"/>
            <a:ext cx="1150938" cy="1830448"/>
          </a:xfrm>
          <a:prstGeom prst="ellipse">
            <a:avLst/>
          </a:prstGeom>
          <a:noFill/>
          <a:ln w="38100">
            <a:solidFill>
              <a:srgbClr val="94209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0" name="円/楕円 9">
            <a:extLst>
              <a:ext uri="{FF2B5EF4-FFF2-40B4-BE49-F238E27FC236}">
                <a16:creationId xmlns:a16="http://schemas.microsoft.com/office/drawing/2014/main" id="{E52A85A5-6365-2040-B262-AEC92885E944}"/>
              </a:ext>
            </a:extLst>
          </p:cNvPr>
          <p:cNvSpPr/>
          <p:nvPr/>
        </p:nvSpPr>
        <p:spPr>
          <a:xfrm>
            <a:off x="2530676" y="5002418"/>
            <a:ext cx="5103923" cy="1143000"/>
          </a:xfrm>
          <a:prstGeom prst="ellipse">
            <a:avLst/>
          </a:prstGeom>
          <a:noFill/>
          <a:ln w="381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1FA0137-C977-BE43-8378-6A011C0F5CD8}"/>
              </a:ext>
            </a:extLst>
          </p:cNvPr>
          <p:cNvSpPr txBox="1"/>
          <p:nvPr/>
        </p:nvSpPr>
        <p:spPr>
          <a:xfrm>
            <a:off x="202751" y="1484404"/>
            <a:ext cx="1358064"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a:t>コミット数</a:t>
            </a:r>
          </a:p>
        </p:txBody>
      </p:sp>
      <p:sp>
        <p:nvSpPr>
          <p:cNvPr id="12" name="テキスト ボックス 11">
            <a:extLst>
              <a:ext uri="{FF2B5EF4-FFF2-40B4-BE49-F238E27FC236}">
                <a16:creationId xmlns:a16="http://schemas.microsoft.com/office/drawing/2014/main" id="{50791A54-1351-914A-B517-17240671E8DF}"/>
              </a:ext>
            </a:extLst>
          </p:cNvPr>
          <p:cNvSpPr txBox="1"/>
          <p:nvPr/>
        </p:nvSpPr>
        <p:spPr>
          <a:xfrm>
            <a:off x="2103382" y="3453465"/>
            <a:ext cx="1229824" cy="461665"/>
          </a:xfrm>
          <a:prstGeom prst="rect">
            <a:avLst/>
          </a:prstGeom>
          <a:noFill/>
        </p:spPr>
        <p:txBody>
          <a:bodyPr wrap="none" rtlCol="0">
            <a:spAutoFit/>
          </a:bodyPr>
          <a:lstStyle/>
          <a:p>
            <a:r>
              <a:rPr kumimoji="1" lang="ja-JP" altLang="en-US">
                <a:solidFill>
                  <a:srgbClr val="942093"/>
                </a:solidFill>
              </a:rPr>
              <a:t>平均</a:t>
            </a:r>
            <a:r>
              <a:rPr kumimoji="1" lang="en-US" altLang="ja-JP" dirty="0">
                <a:solidFill>
                  <a:srgbClr val="942093"/>
                </a:solidFill>
              </a:rPr>
              <a:t>8.2</a:t>
            </a:r>
            <a:endParaRPr kumimoji="1" lang="ja-JP" altLang="en-US">
              <a:solidFill>
                <a:srgbClr val="942093"/>
              </a:solidFill>
            </a:endParaRPr>
          </a:p>
        </p:txBody>
      </p:sp>
      <p:sp>
        <p:nvSpPr>
          <p:cNvPr id="13" name="テキスト ボックス 12">
            <a:extLst>
              <a:ext uri="{FF2B5EF4-FFF2-40B4-BE49-F238E27FC236}">
                <a16:creationId xmlns:a16="http://schemas.microsoft.com/office/drawing/2014/main" id="{83A0C059-1489-224E-9CDA-0D4CDD41C7D5}"/>
              </a:ext>
            </a:extLst>
          </p:cNvPr>
          <p:cNvSpPr txBox="1"/>
          <p:nvPr/>
        </p:nvSpPr>
        <p:spPr>
          <a:xfrm>
            <a:off x="4129478" y="4428542"/>
            <a:ext cx="1398140" cy="461665"/>
          </a:xfrm>
          <a:prstGeom prst="rect">
            <a:avLst/>
          </a:prstGeom>
          <a:noFill/>
        </p:spPr>
        <p:txBody>
          <a:bodyPr wrap="none" rtlCol="0">
            <a:spAutoFit/>
          </a:bodyPr>
          <a:lstStyle/>
          <a:p>
            <a:r>
              <a:rPr lang="ja-JP" altLang="en-US">
                <a:solidFill>
                  <a:srgbClr val="C00000"/>
                </a:solidFill>
              </a:rPr>
              <a:t>平均</a:t>
            </a:r>
            <a:r>
              <a:rPr lang="en-US" altLang="ja-JP" dirty="0">
                <a:solidFill>
                  <a:srgbClr val="C00000"/>
                </a:solidFill>
              </a:rPr>
              <a:t>25.3</a:t>
            </a:r>
            <a:endParaRPr kumimoji="1" lang="ja-JP" altLang="en-US">
              <a:solidFill>
                <a:srgbClr val="C00000"/>
              </a:solidFill>
            </a:endParaRPr>
          </a:p>
        </p:txBody>
      </p:sp>
      <p:sp>
        <p:nvSpPr>
          <p:cNvPr id="14" name="テキスト ボックス 13">
            <a:extLst>
              <a:ext uri="{FF2B5EF4-FFF2-40B4-BE49-F238E27FC236}">
                <a16:creationId xmlns:a16="http://schemas.microsoft.com/office/drawing/2014/main" id="{3E4057D9-9A14-6E40-951C-9EDFDF047B10}"/>
              </a:ext>
            </a:extLst>
          </p:cNvPr>
          <p:cNvSpPr txBox="1"/>
          <p:nvPr/>
        </p:nvSpPr>
        <p:spPr>
          <a:xfrm>
            <a:off x="6645234" y="1679309"/>
            <a:ext cx="1390765" cy="461665"/>
          </a:xfrm>
          <a:prstGeom prst="rect">
            <a:avLst/>
          </a:prstGeom>
          <a:noFill/>
        </p:spPr>
        <p:txBody>
          <a:bodyPr wrap="none" rtlCol="0">
            <a:spAutoFit/>
          </a:bodyPr>
          <a:lstStyle/>
          <a:p>
            <a:r>
              <a:rPr lang="ja-JP" altLang="en-US">
                <a:solidFill>
                  <a:srgbClr val="00B050"/>
                </a:solidFill>
              </a:rPr>
              <a:t>平均</a:t>
            </a:r>
            <a:r>
              <a:rPr lang="en-US" altLang="ja-JP" dirty="0">
                <a:solidFill>
                  <a:srgbClr val="00B050"/>
                </a:solidFill>
              </a:rPr>
              <a:t>11.7</a:t>
            </a:r>
            <a:endParaRPr kumimoji="1" lang="ja-JP" altLang="en-US">
              <a:solidFill>
                <a:srgbClr val="00B050"/>
              </a:solidFill>
            </a:endParaRPr>
          </a:p>
        </p:txBody>
      </p:sp>
    </p:spTree>
    <p:extLst>
      <p:ext uri="{BB962C8B-B14F-4D97-AF65-F5344CB8AC3E}">
        <p14:creationId xmlns:p14="http://schemas.microsoft.com/office/powerpoint/2010/main" val="1255176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キーワード：著作権表示</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a:xfrm>
            <a:off x="332509" y="1600204"/>
            <a:ext cx="8354291" cy="4525963"/>
          </a:xfrm>
        </p:spPr>
        <p:txBody>
          <a:bodyPr/>
          <a:lstStyle/>
          <a:p>
            <a:r>
              <a:rPr lang="ja-JP" altLang="en-US"/>
              <a:t>著作権情報を</a:t>
            </a:r>
            <a:br>
              <a:rPr lang="en-US" altLang="ja-JP" dirty="0"/>
            </a:br>
            <a:r>
              <a:rPr lang="ja-JP" altLang="en-US"/>
              <a:t>記載したコメント</a:t>
            </a:r>
            <a:endParaRPr lang="en-US" altLang="ja-JP" dirty="0"/>
          </a:p>
        </p:txBody>
      </p:sp>
      <p:sp>
        <p:nvSpPr>
          <p:cNvPr id="4" name="スライド番号プレースホルダー 3">
            <a:extLst>
              <a:ext uri="{FF2B5EF4-FFF2-40B4-BE49-F238E27FC236}">
                <a16:creationId xmlns:a16="http://schemas.microsoft.com/office/drawing/2014/main" id="{343F7887-BC76-A640-9F6F-25E271B8D171}"/>
              </a:ext>
            </a:extLst>
          </p:cNvPr>
          <p:cNvSpPr>
            <a:spLocks noGrp="1"/>
          </p:cNvSpPr>
          <p:nvPr>
            <p:ph type="sldNum" sz="quarter" idx="12"/>
          </p:nvPr>
        </p:nvSpPr>
        <p:spPr/>
        <p:txBody>
          <a:bodyPr/>
          <a:lstStyle/>
          <a:p>
            <a:fld id="{4063F082-48BA-4E4A-8296-357AA7D15BD9}" type="slidenum">
              <a:rPr kumimoji="1" lang="ja-JP" altLang="en-US" smtClean="0"/>
              <a:t>3</a:t>
            </a:fld>
            <a:endParaRPr kumimoji="1" lang="ja-JP" altLang="en-US"/>
          </a:p>
        </p:txBody>
      </p:sp>
      <p:pic>
        <p:nvPicPr>
          <p:cNvPr id="5" name="図 4">
            <a:extLst>
              <a:ext uri="{FF2B5EF4-FFF2-40B4-BE49-F238E27FC236}">
                <a16:creationId xmlns:a16="http://schemas.microsoft.com/office/drawing/2014/main" id="{65F00D64-671D-694F-AEA8-6CE3D31DB076}"/>
              </a:ext>
            </a:extLst>
          </p:cNvPr>
          <p:cNvPicPr>
            <a:picLocks noChangeAspect="1"/>
          </p:cNvPicPr>
          <p:nvPr/>
        </p:nvPicPr>
        <p:blipFill rotWithShape="1">
          <a:blip r:embed="rId3"/>
          <a:srcRect b="19127"/>
          <a:stretch/>
        </p:blipFill>
        <p:spPr>
          <a:xfrm>
            <a:off x="4156751" y="1600204"/>
            <a:ext cx="4987249" cy="5124466"/>
          </a:xfrm>
          <a:prstGeom prst="rect">
            <a:avLst/>
          </a:prstGeom>
        </p:spPr>
      </p:pic>
      <p:sp>
        <p:nvSpPr>
          <p:cNvPr id="6" name="円/楕円 5">
            <a:extLst>
              <a:ext uri="{FF2B5EF4-FFF2-40B4-BE49-F238E27FC236}">
                <a16:creationId xmlns:a16="http://schemas.microsoft.com/office/drawing/2014/main" id="{A98B7A03-D14C-7342-A2ED-65F3F5D29518}"/>
              </a:ext>
            </a:extLst>
          </p:cNvPr>
          <p:cNvSpPr/>
          <p:nvPr/>
        </p:nvSpPr>
        <p:spPr>
          <a:xfrm>
            <a:off x="4275310" y="1687538"/>
            <a:ext cx="4750129" cy="1591294"/>
          </a:xfrm>
          <a:prstGeom prst="ellipse">
            <a:avLst/>
          </a:prstGeom>
          <a:noFill/>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105535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EA3570-57EC-A246-85FA-DE991DB908B2}"/>
              </a:ext>
            </a:extLst>
          </p:cNvPr>
          <p:cNvSpPr>
            <a:spLocks noGrp="1"/>
          </p:cNvSpPr>
          <p:nvPr>
            <p:ph type="title"/>
          </p:nvPr>
        </p:nvSpPr>
        <p:spPr/>
        <p:txBody>
          <a:bodyPr/>
          <a:lstStyle/>
          <a:p>
            <a:r>
              <a:rPr kumimoji="1" lang="ja-JP" altLang="en-US" sz="3600"/>
              <a:t>実際著作権表示の作者と</a:t>
            </a:r>
            <a:br>
              <a:rPr kumimoji="1" lang="en-US" altLang="ja-JP" sz="3600" dirty="0"/>
            </a:br>
            <a:r>
              <a:rPr kumimoji="1" lang="ja-JP" altLang="en-US" sz="3600"/>
              <a:t>その中身は一致しているのか？</a:t>
            </a:r>
          </a:p>
        </p:txBody>
      </p:sp>
      <p:sp>
        <p:nvSpPr>
          <p:cNvPr id="3" name="コンテンツ プレースホルダー 2">
            <a:extLst>
              <a:ext uri="{FF2B5EF4-FFF2-40B4-BE49-F238E27FC236}">
                <a16:creationId xmlns:a16="http://schemas.microsoft.com/office/drawing/2014/main" id="{DCEFB52F-9F7A-6540-9637-D408E83E60D9}"/>
              </a:ext>
            </a:extLst>
          </p:cNvPr>
          <p:cNvSpPr>
            <a:spLocks noGrp="1"/>
          </p:cNvSpPr>
          <p:nvPr>
            <p:ph idx="1"/>
          </p:nvPr>
        </p:nvSpPr>
        <p:spPr/>
        <p:txBody>
          <a:bodyPr/>
          <a:lstStyle/>
          <a:p>
            <a:r>
              <a:rPr kumimoji="1" lang="ja-JP" altLang="en-US"/>
              <a:t>サンプル数はかなり少ないが</a:t>
            </a:r>
            <a:br>
              <a:rPr kumimoji="1" lang="en-US" altLang="ja-JP" dirty="0"/>
            </a:br>
            <a:r>
              <a:rPr kumimoji="1" lang="en-US" altLang="ja-JP" dirty="0"/>
              <a:t>Linux</a:t>
            </a:r>
            <a:r>
              <a:rPr kumimoji="1" lang="ja-JP" altLang="en-US"/>
              <a:t>に対して</a:t>
            </a:r>
            <a:r>
              <a:rPr kumimoji="1" lang="en-US" altLang="ja-JP" dirty="0"/>
              <a:t>100</a:t>
            </a:r>
            <a:r>
              <a:rPr kumimoji="1" lang="ja-JP" altLang="en-US"/>
              <a:t>ファイルをランダムに</a:t>
            </a:r>
            <a:br>
              <a:rPr kumimoji="1" lang="en-US" altLang="ja-JP" dirty="0"/>
            </a:br>
            <a:r>
              <a:rPr lang="ja-JP" altLang="en-US"/>
              <a:t>抽出し</a:t>
            </a:r>
            <a:r>
              <a:rPr kumimoji="1" lang="ja-JP" altLang="en-US"/>
              <a:t>，著作権表示を調べた</a:t>
            </a:r>
          </a:p>
        </p:txBody>
      </p:sp>
      <p:sp>
        <p:nvSpPr>
          <p:cNvPr id="4" name="スライド番号プレースホルダー 3">
            <a:extLst>
              <a:ext uri="{FF2B5EF4-FFF2-40B4-BE49-F238E27FC236}">
                <a16:creationId xmlns:a16="http://schemas.microsoft.com/office/drawing/2014/main" id="{A647EC63-B8A8-E746-B2B8-586E4E25FC23}"/>
              </a:ext>
            </a:extLst>
          </p:cNvPr>
          <p:cNvSpPr>
            <a:spLocks noGrp="1"/>
          </p:cNvSpPr>
          <p:nvPr>
            <p:ph type="sldNum" sz="quarter" idx="12"/>
          </p:nvPr>
        </p:nvSpPr>
        <p:spPr/>
        <p:txBody>
          <a:bodyPr/>
          <a:lstStyle/>
          <a:p>
            <a:fld id="{4063F082-48BA-4E4A-8296-357AA7D15BD9}" type="slidenum">
              <a:rPr kumimoji="1" lang="ja-JP" altLang="en-US" smtClean="0"/>
              <a:t>30</a:t>
            </a:fld>
            <a:endParaRPr kumimoji="1" lang="ja-JP" altLang="en-US"/>
          </a:p>
        </p:txBody>
      </p:sp>
      <p:sp>
        <p:nvSpPr>
          <p:cNvPr id="5" name="右矢印 4">
            <a:extLst>
              <a:ext uri="{FF2B5EF4-FFF2-40B4-BE49-F238E27FC236}">
                <a16:creationId xmlns:a16="http://schemas.microsoft.com/office/drawing/2014/main" id="{14076513-D851-874A-A1EB-3C8DEA4C7686}"/>
              </a:ext>
            </a:extLst>
          </p:cNvPr>
          <p:cNvSpPr/>
          <p:nvPr/>
        </p:nvSpPr>
        <p:spPr>
          <a:xfrm>
            <a:off x="457200" y="4204146"/>
            <a:ext cx="1158535" cy="7006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3C2339C-128C-0F46-85C8-DAC3C2A6236D}"/>
              </a:ext>
            </a:extLst>
          </p:cNvPr>
          <p:cNvSpPr txBox="1"/>
          <p:nvPr/>
        </p:nvSpPr>
        <p:spPr>
          <a:xfrm>
            <a:off x="1971021" y="3863183"/>
            <a:ext cx="5636479" cy="1938992"/>
          </a:xfrm>
          <a:prstGeom prst="rect">
            <a:avLst/>
          </a:prstGeom>
          <a:noFill/>
        </p:spPr>
        <p:txBody>
          <a:bodyPr wrap="none" rtlCol="0">
            <a:spAutoFit/>
          </a:bodyPr>
          <a:lstStyle/>
          <a:p>
            <a:r>
              <a:rPr kumimoji="1" lang="ja-JP" altLang="en-US"/>
              <a:t>著作権表示：</a:t>
            </a:r>
            <a:r>
              <a:rPr kumimoji="1" lang="en-US" altLang="ja-JP" dirty="0"/>
              <a:t>102</a:t>
            </a:r>
          </a:p>
          <a:p>
            <a:r>
              <a:rPr lang="ja-JP" altLang="en-US"/>
              <a:t>著作権表示があるが作者に名がない</a:t>
            </a:r>
            <a:endParaRPr lang="en-US" altLang="ja-JP" dirty="0"/>
          </a:p>
          <a:p>
            <a:r>
              <a:rPr kumimoji="1" lang="ja-JP" altLang="en-US"/>
              <a:t>（会社名がドメインからわからない）：</a:t>
            </a:r>
            <a:r>
              <a:rPr kumimoji="1" lang="en-US" altLang="ja-JP" dirty="0"/>
              <a:t>23</a:t>
            </a:r>
          </a:p>
          <a:p>
            <a:r>
              <a:rPr kumimoji="1" lang="ja-JP" altLang="en-US"/>
              <a:t>作者もしくは作者のドメインから推測される</a:t>
            </a:r>
            <a:br>
              <a:rPr kumimoji="1" lang="en-US" altLang="ja-JP" dirty="0"/>
            </a:br>
            <a:r>
              <a:rPr kumimoji="1" lang="ja-JP" altLang="en-US"/>
              <a:t>社名が著作権表示にない：</a:t>
            </a:r>
            <a:r>
              <a:rPr kumimoji="1" lang="en-US" altLang="ja-JP" dirty="0"/>
              <a:t>8</a:t>
            </a:r>
            <a:endParaRPr kumimoji="1" lang="ja-JP" altLang="en-US"/>
          </a:p>
        </p:txBody>
      </p:sp>
    </p:spTree>
    <p:extLst>
      <p:ext uri="{BB962C8B-B14F-4D97-AF65-F5344CB8AC3E}">
        <p14:creationId xmlns:p14="http://schemas.microsoft.com/office/powerpoint/2010/main" val="3228189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F2497749-5366-2946-9166-E05BE444C795}"/>
              </a:ext>
            </a:extLst>
          </p:cNvPr>
          <p:cNvSpPr>
            <a:spLocks noGrp="1"/>
          </p:cNvSpPr>
          <p:nvPr>
            <p:ph type="title"/>
          </p:nvPr>
        </p:nvSpPr>
        <p:spPr/>
        <p:txBody>
          <a:bodyPr/>
          <a:lstStyle/>
          <a:p>
            <a:r>
              <a:rPr lang="ja-JP" altLang="en-US" sz="4000"/>
              <a:t>キーワード：著作権</a:t>
            </a:r>
          </a:p>
        </p:txBody>
      </p:sp>
      <p:sp>
        <p:nvSpPr>
          <p:cNvPr id="3" name="コンテンツ プレースホルダー 2">
            <a:extLst>
              <a:ext uri="{FF2B5EF4-FFF2-40B4-BE49-F238E27FC236}">
                <a16:creationId xmlns:a16="http://schemas.microsoft.com/office/drawing/2014/main" id="{6DD1C20E-F0B8-554C-848B-E05E4BDD7395}"/>
              </a:ext>
            </a:extLst>
          </p:cNvPr>
          <p:cNvSpPr>
            <a:spLocks noGrp="1"/>
          </p:cNvSpPr>
          <p:nvPr>
            <p:ph idx="1"/>
          </p:nvPr>
        </p:nvSpPr>
        <p:spPr>
          <a:xfrm>
            <a:off x="457199" y="1600202"/>
            <a:ext cx="8534401" cy="4525963"/>
          </a:xfrm>
        </p:spPr>
        <p:txBody>
          <a:bodyPr/>
          <a:lstStyle/>
          <a:p>
            <a:r>
              <a:rPr lang="ja-JP" altLang="en-US"/>
              <a:t>著作権：著作物に対して発生する権利</a:t>
            </a:r>
            <a:r>
              <a:rPr kumimoji="1" lang="ja-JP" altLang="en-US"/>
              <a:t> </a:t>
            </a:r>
            <a:r>
              <a:rPr lang="en-US" altLang="ja-JP" sz="1800" dirty="0"/>
              <a:t>[1]</a:t>
            </a:r>
            <a:endParaRPr lang="en-US" altLang="ja-JP" dirty="0"/>
          </a:p>
          <a:p>
            <a:r>
              <a:rPr kumimoji="1" lang="ja-JP" altLang="en-US"/>
              <a:t>著作権者：著作権を持つ人または組織</a:t>
            </a:r>
            <a:r>
              <a:rPr kumimoji="1" lang="en-US" altLang="ja-JP" dirty="0"/>
              <a:t>(</a:t>
            </a:r>
            <a:r>
              <a:rPr kumimoji="1" lang="ja-JP" altLang="en-US"/>
              <a:t>法人</a:t>
            </a:r>
            <a:r>
              <a:rPr kumimoji="1" lang="en-US" altLang="ja-JP" dirty="0"/>
              <a:t>)</a:t>
            </a:r>
          </a:p>
          <a:p>
            <a:r>
              <a:rPr kumimoji="1" lang="ja-JP" altLang="en-US"/>
              <a:t>職務著作：組織の職務として作成した著作物の</a:t>
            </a:r>
            <a:br>
              <a:rPr kumimoji="1" lang="en-US" altLang="ja-JP" dirty="0"/>
            </a:br>
            <a:r>
              <a:rPr kumimoji="1" lang="en-US" altLang="ja-JP" dirty="0"/>
              <a:t>		</a:t>
            </a:r>
            <a:r>
              <a:rPr kumimoji="1" lang="ja-JP" altLang="en-US"/>
              <a:t>　著作権者はその組織となる考え</a:t>
            </a:r>
            <a:r>
              <a:rPr lang="en-US" altLang="ja-JP" sz="1800" dirty="0"/>
              <a:t>[2]</a:t>
            </a:r>
            <a:endParaRPr kumimoji="1" lang="ja-JP" altLang="en-US"/>
          </a:p>
        </p:txBody>
      </p:sp>
      <p:sp>
        <p:nvSpPr>
          <p:cNvPr id="4" name="スライド番号プレースホルダー 3">
            <a:extLst>
              <a:ext uri="{FF2B5EF4-FFF2-40B4-BE49-F238E27FC236}">
                <a16:creationId xmlns:a16="http://schemas.microsoft.com/office/drawing/2014/main" id="{3A51D608-2063-9B45-B191-FD9A1DFDE1D7}"/>
              </a:ext>
            </a:extLst>
          </p:cNvPr>
          <p:cNvSpPr>
            <a:spLocks noGrp="1"/>
          </p:cNvSpPr>
          <p:nvPr>
            <p:ph type="sldNum" sz="quarter" idx="12"/>
          </p:nvPr>
        </p:nvSpPr>
        <p:spPr/>
        <p:txBody>
          <a:bodyPr/>
          <a:lstStyle/>
          <a:p>
            <a:fld id="{A238D3D1-4BED-4756-B995-D8D7310A74AE}" type="slidenum">
              <a:rPr kumimoji="1" lang="ja-JP" altLang="en-US" smtClean="0"/>
              <a:t>4</a:t>
            </a:fld>
            <a:endParaRPr kumimoji="1" lang="ja-JP" altLang="en-US"/>
          </a:p>
        </p:txBody>
      </p:sp>
      <p:sp>
        <p:nvSpPr>
          <p:cNvPr id="8" name="テキスト ボックス 7">
            <a:extLst>
              <a:ext uri="{FF2B5EF4-FFF2-40B4-BE49-F238E27FC236}">
                <a16:creationId xmlns:a16="http://schemas.microsoft.com/office/drawing/2014/main" id="{BC97517C-A185-9B48-974C-DFC7CE729D7F}"/>
              </a:ext>
            </a:extLst>
          </p:cNvPr>
          <p:cNvSpPr txBox="1"/>
          <p:nvPr/>
        </p:nvSpPr>
        <p:spPr>
          <a:xfrm>
            <a:off x="621428" y="5378266"/>
            <a:ext cx="7090403" cy="738664"/>
          </a:xfrm>
          <a:prstGeom prst="rect">
            <a:avLst/>
          </a:prstGeom>
          <a:solidFill>
            <a:schemeClr val="bg1"/>
          </a:solidFill>
        </p:spPr>
        <p:txBody>
          <a:bodyPr wrap="none" rtlCol="0">
            <a:spAutoFit/>
          </a:bodyPr>
          <a:lstStyle/>
          <a:p>
            <a:r>
              <a:rPr lang="en-US" altLang="ja-JP" sz="1400" dirty="0"/>
              <a:t>[1]</a:t>
            </a:r>
            <a:r>
              <a:rPr kumimoji="1" lang="ja-JP" altLang="en-US" sz="1400"/>
              <a:t>特許庁</a:t>
            </a:r>
            <a:r>
              <a:rPr kumimoji="1" lang="en-US" altLang="ja-JP" sz="1400" dirty="0"/>
              <a:t> </a:t>
            </a:r>
            <a:r>
              <a:rPr lang="en" altLang="ja-JP" sz="1400" dirty="0"/>
              <a:t>TRIPS</a:t>
            </a:r>
            <a:r>
              <a:rPr lang="ja-JP" altLang="en-US" sz="1400"/>
              <a:t>協定 第</a:t>
            </a:r>
            <a:r>
              <a:rPr lang="en-US" altLang="ja-JP" sz="1400" dirty="0"/>
              <a:t>10</a:t>
            </a:r>
            <a:r>
              <a:rPr lang="ja-JP" altLang="en-US" sz="1400"/>
              <a:t>条</a:t>
            </a:r>
            <a:endParaRPr kumimoji="1" lang="en-US" altLang="ja-JP" sz="1000" dirty="0"/>
          </a:p>
          <a:p>
            <a:r>
              <a:rPr lang="en" altLang="ja-JP" sz="1400" dirty="0">
                <a:hlinkClick r:id="rId3"/>
              </a:rPr>
              <a:t>https://www.jpo.go.jp/system/laws/gaikoku/trips/chap3.html#law10</a:t>
            </a:r>
            <a:endParaRPr lang="en" altLang="ja-JP" sz="1400" dirty="0"/>
          </a:p>
          <a:p>
            <a:r>
              <a:rPr lang="en-US" altLang="ja-JP" sz="1400" dirty="0"/>
              <a:t>[2]</a:t>
            </a:r>
            <a:r>
              <a:rPr lang="ja-JP" altLang="en-US" sz="1400"/>
              <a:t>昭和四十五年法律第四十八号　著作権法　第十五条（職務上作成する著作物の著作者）</a:t>
            </a:r>
          </a:p>
        </p:txBody>
      </p:sp>
    </p:spTree>
    <p:extLst>
      <p:ext uri="{BB962C8B-B14F-4D97-AF65-F5344CB8AC3E}">
        <p14:creationId xmlns:p14="http://schemas.microsoft.com/office/powerpoint/2010/main" val="1523558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調査の背景</a:t>
            </a:r>
            <a:r>
              <a:rPr lang="en-US" altLang="ja-JP" sz="4000" dirty="0"/>
              <a:t>(1/3)</a:t>
            </a:r>
            <a:endParaRPr lang="ja-JP" altLang="en-US" sz="4000"/>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r>
              <a:rPr kumimoji="1" lang="en-US" altLang="ja-JP" sz="2800" dirty="0"/>
              <a:t>OSS</a:t>
            </a:r>
            <a:r>
              <a:rPr kumimoji="1" lang="ja-JP" altLang="en-US" sz="2800"/>
              <a:t>では様々な人がソースコードを</a:t>
            </a:r>
            <a:r>
              <a:rPr lang="ja-JP" altLang="en-US" sz="2800"/>
              <a:t>作成している</a:t>
            </a:r>
            <a:endParaRPr kumimoji="1" lang="en-US" altLang="ja-JP" sz="2800" dirty="0"/>
          </a:p>
          <a:p>
            <a:r>
              <a:rPr kumimoji="1" lang="ja-JP" altLang="en-US" sz="2800"/>
              <a:t>ソースコードを</a:t>
            </a:r>
            <a:r>
              <a:rPr lang="ja-JP" altLang="en-US" sz="2800"/>
              <a:t>作成している</a:t>
            </a:r>
            <a:r>
              <a:rPr kumimoji="1" lang="ja-JP" altLang="en-US" sz="2800"/>
              <a:t>全員が著作権表示も</a:t>
            </a:r>
            <a:br>
              <a:rPr kumimoji="1" lang="en-US" altLang="ja-JP" sz="2800" dirty="0"/>
            </a:br>
            <a:r>
              <a:rPr lang="ja-JP" altLang="en-US" sz="2800"/>
              <a:t>作成している</a:t>
            </a:r>
            <a:r>
              <a:rPr kumimoji="1" lang="ja-JP" altLang="en-US" sz="2800"/>
              <a:t>とは限らない</a:t>
            </a:r>
            <a:endParaRPr kumimoji="1" lang="en-US" altLang="ja-JP" sz="2800" dirty="0"/>
          </a:p>
          <a:p>
            <a:pPr marL="0" indent="0">
              <a:buNone/>
            </a:pPr>
            <a:endParaRPr kumimoji="1" lang="en-US" altLang="ja-JP" sz="2800" dirty="0"/>
          </a:p>
          <a:p>
            <a:r>
              <a:rPr lang="ja-JP" altLang="en-US" sz="2800"/>
              <a:t>改変を繰り返す中で，著作権表示がソースコードの</a:t>
            </a:r>
            <a:br>
              <a:rPr lang="en-US" altLang="ja-JP" sz="2800" dirty="0"/>
            </a:br>
            <a:r>
              <a:rPr lang="ja-JP" altLang="en-US" sz="2800"/>
              <a:t>現状と異なる場合がある</a:t>
            </a:r>
            <a:endParaRPr lang="en-US" altLang="ja-JP" sz="2800" dirty="0"/>
          </a:p>
          <a:p>
            <a:r>
              <a:rPr kumimoji="1" lang="ja-JP" altLang="en-US" sz="2800"/>
              <a:t>著作権表示があることは作成したソースコード</a:t>
            </a:r>
            <a:r>
              <a:rPr lang="ja-JP" altLang="en-US" sz="2800"/>
              <a:t>の量</a:t>
            </a:r>
            <a:br>
              <a:rPr lang="en-US" altLang="ja-JP" sz="2800" dirty="0"/>
            </a:br>
            <a:r>
              <a:rPr kumimoji="1" lang="ja-JP" altLang="en-US" sz="2800"/>
              <a:t>が多いことを示しているとは限らない</a:t>
            </a:r>
            <a:endParaRPr kumimoji="1" lang="en-US" altLang="ja-JP" sz="2800" dirty="0"/>
          </a:p>
          <a:p>
            <a:pPr marL="0" indent="0">
              <a:buNone/>
            </a:pPr>
            <a:r>
              <a:rPr kumimoji="1" lang="ja-JP" altLang="en-US" sz="2800"/>
              <a:t>　　　　　　　</a:t>
            </a:r>
            <a:endParaRPr kumimoji="1" lang="en-US" altLang="ja-JP" sz="2800" dirty="0"/>
          </a:p>
        </p:txBody>
      </p:sp>
      <p:sp>
        <p:nvSpPr>
          <p:cNvPr id="4" name="スライド番号プレースホルダー 3">
            <a:extLst>
              <a:ext uri="{FF2B5EF4-FFF2-40B4-BE49-F238E27FC236}">
                <a16:creationId xmlns:a16="http://schemas.microsoft.com/office/drawing/2014/main" id="{E8421BC5-CF3C-7D44-B4A7-C11785EC62DB}"/>
              </a:ext>
            </a:extLst>
          </p:cNvPr>
          <p:cNvSpPr>
            <a:spLocks noGrp="1"/>
          </p:cNvSpPr>
          <p:nvPr>
            <p:ph type="sldNum" sz="quarter" idx="12"/>
          </p:nvPr>
        </p:nvSpPr>
        <p:spPr/>
        <p:txBody>
          <a:bodyPr/>
          <a:lstStyle/>
          <a:p>
            <a:fld id="{4063F082-48BA-4E4A-8296-357AA7D15BD9}" type="slidenum">
              <a:rPr kumimoji="1" lang="ja-JP" altLang="en-US" smtClean="0"/>
              <a:t>5</a:t>
            </a:fld>
            <a:endParaRPr kumimoji="1" lang="ja-JP" altLang="en-US"/>
          </a:p>
        </p:txBody>
      </p:sp>
    </p:spTree>
    <p:extLst>
      <p:ext uri="{BB962C8B-B14F-4D97-AF65-F5344CB8AC3E}">
        <p14:creationId xmlns:p14="http://schemas.microsoft.com/office/powerpoint/2010/main" val="3084507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88EA5ED-E7D9-F04F-84B8-D7D08E67FA2B}"/>
              </a:ext>
            </a:extLst>
          </p:cNvPr>
          <p:cNvSpPr>
            <a:spLocks noGrp="1"/>
          </p:cNvSpPr>
          <p:nvPr>
            <p:ph type="title"/>
          </p:nvPr>
        </p:nvSpPr>
        <p:spPr/>
        <p:txBody>
          <a:bodyPr/>
          <a:lstStyle/>
          <a:p>
            <a:r>
              <a:rPr lang="ja-JP" altLang="en-US" sz="4000"/>
              <a:t>調査の背景</a:t>
            </a:r>
            <a:r>
              <a:rPr lang="en-US" altLang="ja-JP" sz="4000" dirty="0"/>
              <a:t>(2/3)</a:t>
            </a:r>
            <a:endParaRPr lang="ja-JP" altLang="en-US" sz="4000"/>
          </a:p>
        </p:txBody>
      </p:sp>
      <p:sp>
        <p:nvSpPr>
          <p:cNvPr id="3" name="コンテンツ プレースホルダー 2"/>
          <p:cNvSpPr>
            <a:spLocks noGrp="1"/>
          </p:cNvSpPr>
          <p:nvPr>
            <p:ph idx="1"/>
          </p:nvPr>
        </p:nvSpPr>
        <p:spPr>
          <a:xfrm>
            <a:off x="457199" y="1600200"/>
            <a:ext cx="8492067" cy="3983182"/>
          </a:xfrm>
        </p:spPr>
        <p:txBody>
          <a:bodyPr/>
          <a:lstStyle/>
          <a:p>
            <a:r>
              <a:rPr kumimoji="1" lang="ja-JP" altLang="en-US"/>
              <a:t>著作権表示によってファイルの著作権を過度に主張する人もいる</a:t>
            </a:r>
            <a:endParaRPr kumimoji="1" lang="en-US" altLang="ja-JP" dirty="0"/>
          </a:p>
          <a:p>
            <a:pPr lvl="1"/>
            <a:r>
              <a:rPr lang="ja-JP" altLang="en-US"/>
              <a:t>実例</a:t>
            </a:r>
            <a:r>
              <a:rPr lang="en-US" altLang="ja-JP" dirty="0"/>
              <a:t>)</a:t>
            </a:r>
            <a:br>
              <a:rPr lang="en-US" altLang="ja-JP" dirty="0"/>
            </a:br>
            <a:r>
              <a:rPr lang="en-US" altLang="ja-JP" dirty="0"/>
              <a:t>Patrick </a:t>
            </a:r>
            <a:r>
              <a:rPr lang="en-US" altLang="ja-JP" dirty="0" err="1"/>
              <a:t>McHardy</a:t>
            </a:r>
            <a:r>
              <a:rPr lang="ja-JP" altLang="en-US" dirty="0"/>
              <a:t>が</a:t>
            </a:r>
            <a:r>
              <a:rPr lang="en-US" altLang="ja-JP" dirty="0"/>
              <a:t>Linux</a:t>
            </a:r>
            <a:r>
              <a:rPr lang="ja-JP" altLang="ja-JP" dirty="0"/>
              <a:t>カーネル</a:t>
            </a:r>
            <a:r>
              <a:rPr lang="ja-JP" altLang="en-US" dirty="0"/>
              <a:t>の貢献者として</a:t>
            </a:r>
            <a:br>
              <a:rPr lang="en-US" altLang="ja-JP" dirty="0"/>
            </a:br>
            <a:r>
              <a:rPr lang="en-US" altLang="ja-JP" dirty="0"/>
              <a:t>Linux</a:t>
            </a:r>
            <a:r>
              <a:rPr lang="ja-JP" altLang="ja-JP" dirty="0"/>
              <a:t>カーネルを含むハードウェア製品を</a:t>
            </a:r>
            <a:br>
              <a:rPr lang="en-US" altLang="ja-JP" dirty="0"/>
            </a:br>
            <a:r>
              <a:rPr lang="ja-JP" altLang="ja-JP" dirty="0"/>
              <a:t>配布している企業を訴え</a:t>
            </a:r>
            <a:r>
              <a:rPr lang="ja-JP" altLang="en-US" dirty="0"/>
              <a:t>、金銭を要求</a:t>
            </a:r>
            <a:r>
              <a:rPr lang="ja-JP" altLang="en-US"/>
              <a:t>していたが</a:t>
            </a:r>
            <a:br>
              <a:rPr lang="en-US" altLang="ja-JP" dirty="0"/>
            </a:br>
            <a:r>
              <a:rPr lang="ja-JP" altLang="en-US"/>
              <a:t>彼が著作権表示を作成しているファイルの中には</a:t>
            </a:r>
            <a:br>
              <a:rPr lang="en-US" altLang="ja-JP" dirty="0"/>
            </a:br>
            <a:r>
              <a:rPr lang="ja-JP" altLang="en-US"/>
              <a:t>彼が作成したソースコードが多くないものもあった</a:t>
            </a:r>
            <a:r>
              <a:rPr lang="en-US" altLang="ja-JP" sz="1200" dirty="0"/>
              <a:t>[3]</a:t>
            </a:r>
            <a:endParaRPr kumimoji="1" lang="en-US" altLang="ja-JP" dirty="0"/>
          </a:p>
          <a:p>
            <a:endParaRPr kumimoji="1" lang="en-US" altLang="ja-JP" dirty="0"/>
          </a:p>
        </p:txBody>
      </p:sp>
      <p:sp>
        <p:nvSpPr>
          <p:cNvPr id="4" name="テキスト ボックス 3"/>
          <p:cNvSpPr txBox="1"/>
          <p:nvPr/>
        </p:nvSpPr>
        <p:spPr>
          <a:xfrm>
            <a:off x="627016" y="5394236"/>
            <a:ext cx="6540701" cy="646331"/>
          </a:xfrm>
          <a:prstGeom prst="rect">
            <a:avLst/>
          </a:prstGeom>
          <a:noFill/>
        </p:spPr>
        <p:txBody>
          <a:bodyPr wrap="none" rtlCol="0">
            <a:spAutoFit/>
          </a:bodyPr>
          <a:lstStyle/>
          <a:p>
            <a:r>
              <a:rPr lang="en-US" altLang="ja-JP" sz="1200" dirty="0"/>
              <a:t>[3]Daniel M. </a:t>
            </a:r>
            <a:r>
              <a:rPr lang="en-US" altLang="ja-JP" sz="1200" dirty="0" err="1"/>
              <a:t>German“cregit</a:t>
            </a:r>
            <a:r>
              <a:rPr lang="en-US" altLang="ja-JP" sz="1200" dirty="0"/>
              <a:t>: Token-level blame information in </a:t>
            </a:r>
            <a:r>
              <a:rPr lang="en-US" altLang="ja-JP" sz="1200" dirty="0" err="1"/>
              <a:t>git</a:t>
            </a:r>
            <a:r>
              <a:rPr lang="en-US" altLang="ja-JP" sz="1200" dirty="0"/>
              <a:t> version control repositories”</a:t>
            </a:r>
          </a:p>
          <a:p>
            <a:r>
              <a:rPr lang="en-US" altLang="ja-JP" sz="1200" dirty="0">
                <a:hlinkClick r:id="rId3"/>
              </a:rPr>
              <a:t>https://link.springer.com/article/10.1007/s10664-019-09704-x</a:t>
            </a:r>
            <a:endParaRPr lang="en-US" altLang="ja-JP" sz="1200" dirty="0"/>
          </a:p>
          <a:p>
            <a:endParaRPr lang="en-US" altLang="ja-JP" sz="1200" dirty="0"/>
          </a:p>
        </p:txBody>
      </p:sp>
    </p:spTree>
    <p:extLst>
      <p:ext uri="{BB962C8B-B14F-4D97-AF65-F5344CB8AC3E}">
        <p14:creationId xmlns:p14="http://schemas.microsoft.com/office/powerpoint/2010/main" val="119387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188EA5ED-E7D9-F04F-84B8-D7D08E67FA2B}"/>
              </a:ext>
            </a:extLst>
          </p:cNvPr>
          <p:cNvSpPr>
            <a:spLocks noGrp="1"/>
          </p:cNvSpPr>
          <p:nvPr>
            <p:ph type="title"/>
          </p:nvPr>
        </p:nvSpPr>
        <p:spPr/>
        <p:txBody>
          <a:bodyPr/>
          <a:lstStyle/>
          <a:p>
            <a:r>
              <a:rPr lang="ja-JP" altLang="en-US" sz="4000"/>
              <a:t>調査の背景</a:t>
            </a:r>
            <a:r>
              <a:rPr lang="en-US" altLang="ja-JP" sz="4000" dirty="0"/>
              <a:t>(3/3)</a:t>
            </a:r>
            <a:endParaRPr lang="ja-JP" altLang="en-US" sz="4000"/>
          </a:p>
        </p:txBody>
      </p:sp>
      <p:sp>
        <p:nvSpPr>
          <p:cNvPr id="3" name="コンテンツ プレースホルダー 2"/>
          <p:cNvSpPr>
            <a:spLocks noGrp="1"/>
          </p:cNvSpPr>
          <p:nvPr>
            <p:ph idx="1"/>
          </p:nvPr>
        </p:nvSpPr>
        <p:spPr>
          <a:xfrm>
            <a:off x="457200" y="1600199"/>
            <a:ext cx="8291514" cy="4426527"/>
          </a:xfrm>
        </p:spPr>
        <p:txBody>
          <a:bodyPr/>
          <a:lstStyle/>
          <a:p>
            <a:pPr marL="0" indent="0">
              <a:buNone/>
            </a:pPr>
            <a:r>
              <a:rPr kumimoji="1" lang="ja-JP" altLang="en-US" sz="2800"/>
              <a:t>これらのケースがどの程度あるかはわかっていない</a:t>
            </a:r>
            <a:br>
              <a:rPr kumimoji="1" lang="en-US" altLang="ja-JP" sz="2800" dirty="0"/>
            </a:br>
            <a:r>
              <a:rPr lang="ja-JP" altLang="en-US" sz="2800"/>
              <a:t>そこで調査を通じて以下のことを明らかにしたい</a:t>
            </a:r>
            <a:endParaRPr lang="en-US" altLang="ja-JP" sz="2800" dirty="0"/>
          </a:p>
          <a:p>
            <a:pPr marL="0" indent="0">
              <a:buNone/>
            </a:pPr>
            <a:endParaRPr lang="en-US" altLang="ja-JP" sz="2800" dirty="0"/>
          </a:p>
          <a:p>
            <a:r>
              <a:rPr kumimoji="1" lang="en-US" altLang="ja-JP" sz="2800" dirty="0"/>
              <a:t>OSS</a:t>
            </a:r>
            <a:r>
              <a:rPr kumimoji="1" lang="ja-JP" altLang="en-US" sz="2800"/>
              <a:t>にどれぐらい著作権表示があるか</a:t>
            </a:r>
            <a:endParaRPr kumimoji="1" lang="en-US" altLang="ja-JP" sz="2800" dirty="0"/>
          </a:p>
          <a:p>
            <a:r>
              <a:rPr lang="ja-JP" altLang="en-US" sz="2800"/>
              <a:t>著作権表示と作成したソースコードの量</a:t>
            </a:r>
            <a:r>
              <a:rPr lang="en-US" altLang="ja-JP" sz="2800" dirty="0"/>
              <a:t>(</a:t>
            </a:r>
            <a:r>
              <a:rPr lang="ja-JP" altLang="en-US" sz="2800"/>
              <a:t>行数</a:t>
            </a:r>
            <a:r>
              <a:rPr lang="en-US" altLang="ja-JP" sz="2800" dirty="0"/>
              <a:t>)</a:t>
            </a:r>
            <a:r>
              <a:rPr lang="ja-JP" altLang="en-US" sz="2800"/>
              <a:t>に</a:t>
            </a:r>
            <a:br>
              <a:rPr lang="en-US" altLang="ja-JP" sz="2800" dirty="0"/>
            </a:br>
            <a:r>
              <a:rPr lang="ja-JP" altLang="en-US" sz="2800"/>
              <a:t>関係があるか</a:t>
            </a:r>
            <a:endParaRPr lang="en-US" altLang="ja-JP" sz="2800" dirty="0"/>
          </a:p>
        </p:txBody>
      </p:sp>
      <p:sp>
        <p:nvSpPr>
          <p:cNvPr id="5" name="スライド番号プレースホルダー 3">
            <a:extLst>
              <a:ext uri="{FF2B5EF4-FFF2-40B4-BE49-F238E27FC236}">
                <a16:creationId xmlns:a16="http://schemas.microsoft.com/office/drawing/2014/main" id="{1E3D6A66-8534-B34B-A717-B4F19B80C96D}"/>
              </a:ext>
            </a:extLst>
          </p:cNvPr>
          <p:cNvSpPr>
            <a:spLocks noGrp="1"/>
          </p:cNvSpPr>
          <p:nvPr>
            <p:ph type="sldNum" sz="quarter" idx="12"/>
          </p:nvPr>
        </p:nvSpPr>
        <p:spPr>
          <a:xfrm>
            <a:off x="7597775" y="6308727"/>
            <a:ext cx="1150938" cy="288925"/>
          </a:xfrm>
        </p:spPr>
        <p:txBody>
          <a:bodyPr/>
          <a:lstStyle/>
          <a:p>
            <a:fld id="{4063F082-48BA-4E4A-8296-357AA7D15BD9}" type="slidenum">
              <a:rPr kumimoji="1" lang="ja-JP" altLang="en-US" smtClean="0"/>
              <a:t>7</a:t>
            </a:fld>
            <a:endParaRPr kumimoji="1" lang="ja-JP" altLang="en-US"/>
          </a:p>
        </p:txBody>
      </p:sp>
    </p:spTree>
    <p:extLst>
      <p:ext uri="{BB962C8B-B14F-4D97-AF65-F5344CB8AC3E}">
        <p14:creationId xmlns:p14="http://schemas.microsoft.com/office/powerpoint/2010/main" val="125701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調査の目的</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r>
              <a:rPr kumimoji="1" lang="ja-JP" altLang="en-US"/>
              <a:t>ソースコードと著作権表示の関係を</a:t>
            </a:r>
            <a:br>
              <a:rPr kumimoji="1" lang="en-US" altLang="ja-JP" dirty="0"/>
            </a:br>
            <a:r>
              <a:rPr kumimoji="1" lang="ja-JP" altLang="en-US"/>
              <a:t>細粒度分析し，以下の</a:t>
            </a:r>
            <a:r>
              <a:rPr kumimoji="1" lang="en-US" altLang="ja-JP" dirty="0"/>
              <a:t>2</a:t>
            </a:r>
            <a:r>
              <a:rPr kumimoji="1" lang="ja-JP" altLang="en-US"/>
              <a:t>点を明らかにする．</a:t>
            </a:r>
            <a:endParaRPr kumimoji="1" lang="en-US" altLang="ja-JP" dirty="0"/>
          </a:p>
          <a:p>
            <a:pPr lvl="1"/>
            <a:r>
              <a:rPr lang="ja-JP" altLang="en-US"/>
              <a:t>どの程度のソースコードが著作権表示によって</a:t>
            </a:r>
            <a:br>
              <a:rPr lang="en-US" altLang="ja-JP" dirty="0"/>
            </a:br>
            <a:r>
              <a:rPr lang="ja-JP" altLang="en-US"/>
              <a:t>著作権情報が示されているのか</a:t>
            </a:r>
            <a:endParaRPr lang="en-US" altLang="ja-JP" dirty="0"/>
          </a:p>
          <a:p>
            <a:pPr lvl="1"/>
            <a:r>
              <a:rPr lang="ja-JP" altLang="en-US"/>
              <a:t>どの程度のソースコードを作成した人が</a:t>
            </a:r>
            <a:br>
              <a:rPr lang="en-US" altLang="ja-JP" dirty="0"/>
            </a:br>
            <a:r>
              <a:rPr lang="ja-JP" altLang="en-US"/>
              <a:t>著作権表示を作成しているのか</a:t>
            </a:r>
            <a:endParaRPr lang="en-US" altLang="ja-JP" dirty="0"/>
          </a:p>
          <a:p>
            <a:pPr lvl="1"/>
            <a:endParaRPr lang="en-US" altLang="ja-JP" dirty="0"/>
          </a:p>
          <a:p>
            <a:pPr lvl="1"/>
            <a:endParaRPr kumimoji="1" lang="en-US" altLang="ja-JP" sz="2400" dirty="0"/>
          </a:p>
        </p:txBody>
      </p:sp>
      <p:sp>
        <p:nvSpPr>
          <p:cNvPr id="4" name="スライド番号プレースホルダー 3">
            <a:extLst>
              <a:ext uri="{FF2B5EF4-FFF2-40B4-BE49-F238E27FC236}">
                <a16:creationId xmlns:a16="http://schemas.microsoft.com/office/drawing/2014/main" id="{E8421BC5-CF3C-7D44-B4A7-C11785EC62DB}"/>
              </a:ext>
            </a:extLst>
          </p:cNvPr>
          <p:cNvSpPr>
            <a:spLocks noGrp="1"/>
          </p:cNvSpPr>
          <p:nvPr>
            <p:ph type="sldNum" sz="quarter" idx="12"/>
          </p:nvPr>
        </p:nvSpPr>
        <p:spPr/>
        <p:txBody>
          <a:bodyPr/>
          <a:lstStyle/>
          <a:p>
            <a:fld id="{4063F082-48BA-4E4A-8296-357AA7D15BD9}" type="slidenum">
              <a:rPr kumimoji="1" lang="ja-JP" altLang="en-US" smtClean="0"/>
              <a:t>8</a:t>
            </a:fld>
            <a:endParaRPr kumimoji="1" lang="ja-JP" altLang="en-US"/>
          </a:p>
        </p:txBody>
      </p:sp>
    </p:spTree>
    <p:extLst>
      <p:ext uri="{BB962C8B-B14F-4D97-AF65-F5344CB8AC3E}">
        <p14:creationId xmlns:p14="http://schemas.microsoft.com/office/powerpoint/2010/main" val="2041994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2041B-DADF-FA4C-9B2B-469D89DC2E6D}"/>
              </a:ext>
            </a:extLst>
          </p:cNvPr>
          <p:cNvSpPr>
            <a:spLocks noGrp="1"/>
          </p:cNvSpPr>
          <p:nvPr>
            <p:ph type="title"/>
          </p:nvPr>
        </p:nvSpPr>
        <p:spPr/>
        <p:txBody>
          <a:bodyPr/>
          <a:lstStyle/>
          <a:p>
            <a:r>
              <a:rPr lang="ja-JP" altLang="en-US" sz="4000"/>
              <a:t>調査方法</a:t>
            </a:r>
          </a:p>
        </p:txBody>
      </p:sp>
      <p:sp>
        <p:nvSpPr>
          <p:cNvPr id="3" name="コンテンツ プレースホルダー 2">
            <a:extLst>
              <a:ext uri="{FF2B5EF4-FFF2-40B4-BE49-F238E27FC236}">
                <a16:creationId xmlns:a16="http://schemas.microsoft.com/office/drawing/2014/main" id="{B098B162-4783-0941-A0A8-AD909C60C0A8}"/>
              </a:ext>
            </a:extLst>
          </p:cNvPr>
          <p:cNvSpPr>
            <a:spLocks noGrp="1"/>
          </p:cNvSpPr>
          <p:nvPr>
            <p:ph idx="1"/>
          </p:nvPr>
        </p:nvSpPr>
        <p:spPr/>
        <p:txBody>
          <a:bodyPr/>
          <a:lstStyle/>
          <a:p>
            <a:r>
              <a:rPr lang="en-US" altLang="ja-JP" sz="2800" dirty="0"/>
              <a:t>g</a:t>
            </a:r>
            <a:r>
              <a:rPr kumimoji="1" lang="en-US" altLang="ja-JP" sz="2800" dirty="0"/>
              <a:t>it blame </a:t>
            </a:r>
            <a:r>
              <a:rPr kumimoji="1" lang="ja-JP" altLang="en-US" sz="2800"/>
              <a:t>を用いてソースコードの作者を</a:t>
            </a:r>
            <a:br>
              <a:rPr kumimoji="1" lang="en-US" altLang="ja-JP" sz="2800" dirty="0"/>
            </a:br>
            <a:r>
              <a:rPr kumimoji="1" lang="ja-JP" altLang="en-US" sz="2800"/>
              <a:t>行レベルで取得し，その情報をもとに</a:t>
            </a:r>
            <a:br>
              <a:rPr lang="en-US" altLang="ja-JP" sz="2800" dirty="0"/>
            </a:br>
            <a:r>
              <a:rPr kumimoji="1" lang="ja-JP" altLang="en-US" sz="2800"/>
              <a:t>ソースコード</a:t>
            </a:r>
            <a:r>
              <a:rPr lang="ja-JP" altLang="en-US" sz="2800"/>
              <a:t>に対して</a:t>
            </a:r>
            <a:r>
              <a:rPr kumimoji="1" lang="ja-JP" altLang="en-US" sz="2800" b="1">
                <a:solidFill>
                  <a:schemeClr val="accent6">
                    <a:lumMod val="60000"/>
                    <a:lumOff val="40000"/>
                  </a:schemeClr>
                </a:solidFill>
              </a:rPr>
              <a:t>行レベル</a:t>
            </a:r>
            <a:r>
              <a:rPr kumimoji="1" lang="ja-JP" altLang="en-US" sz="2800"/>
              <a:t>で</a:t>
            </a:r>
            <a:br>
              <a:rPr kumimoji="1" lang="en-US" altLang="ja-JP" sz="2800" dirty="0"/>
            </a:br>
            <a:r>
              <a:rPr kumimoji="1" lang="ja-JP" altLang="en-US" sz="2800"/>
              <a:t>著作権表示の有無を定義し</a:t>
            </a:r>
            <a:r>
              <a:rPr lang="ja-JP" altLang="en-US" sz="2800"/>
              <a:t>て調査を行った</a:t>
            </a:r>
            <a:endParaRPr lang="en-US" altLang="ja-JP" sz="2800" dirty="0"/>
          </a:p>
        </p:txBody>
      </p:sp>
      <p:sp>
        <p:nvSpPr>
          <p:cNvPr id="4" name="スライド番号プレースホルダー 3">
            <a:extLst>
              <a:ext uri="{FF2B5EF4-FFF2-40B4-BE49-F238E27FC236}">
                <a16:creationId xmlns:a16="http://schemas.microsoft.com/office/drawing/2014/main" id="{236BF0C3-AE8F-394A-8374-F661A05473D6}"/>
              </a:ext>
            </a:extLst>
          </p:cNvPr>
          <p:cNvSpPr>
            <a:spLocks noGrp="1"/>
          </p:cNvSpPr>
          <p:nvPr>
            <p:ph type="sldNum" sz="quarter" idx="12"/>
          </p:nvPr>
        </p:nvSpPr>
        <p:spPr/>
        <p:txBody>
          <a:bodyPr/>
          <a:lstStyle/>
          <a:p>
            <a:fld id="{4063F082-48BA-4E4A-8296-357AA7D15BD9}" type="slidenum">
              <a:rPr kumimoji="1" lang="ja-JP" altLang="en-US" smtClean="0"/>
              <a:t>9</a:t>
            </a:fld>
            <a:endParaRPr kumimoji="1" lang="ja-JP" altLang="en-US"/>
          </a:p>
        </p:txBody>
      </p:sp>
      <p:sp>
        <p:nvSpPr>
          <p:cNvPr id="5" name="テキスト ボックス 4">
            <a:extLst>
              <a:ext uri="{FF2B5EF4-FFF2-40B4-BE49-F238E27FC236}">
                <a16:creationId xmlns:a16="http://schemas.microsoft.com/office/drawing/2014/main" id="{1A418A1A-0FBA-854F-BDC4-7C37B6EFC8EE}"/>
              </a:ext>
            </a:extLst>
          </p:cNvPr>
          <p:cNvSpPr txBox="1"/>
          <p:nvPr/>
        </p:nvSpPr>
        <p:spPr>
          <a:xfrm>
            <a:off x="378459" y="4565298"/>
            <a:ext cx="8765541" cy="1384995"/>
          </a:xfrm>
          <a:prstGeom prst="rect">
            <a:avLst/>
          </a:prstGeom>
          <a:noFill/>
        </p:spPr>
        <p:txBody>
          <a:bodyPr wrap="none" rtlCol="0">
            <a:spAutoFit/>
          </a:bodyPr>
          <a:lstStyle/>
          <a:p>
            <a:r>
              <a:rPr kumimoji="1" lang="en-US" altLang="ja-JP" sz="2800" dirty="0"/>
              <a:t>※</a:t>
            </a:r>
            <a:r>
              <a:rPr kumimoji="1" lang="ja-JP" altLang="en-US" sz="2800"/>
              <a:t> </a:t>
            </a:r>
            <a:r>
              <a:rPr kumimoji="1" lang="en-US" altLang="ja-JP" sz="2800" dirty="0"/>
              <a:t>git blame</a:t>
            </a:r>
          </a:p>
          <a:p>
            <a:r>
              <a:rPr kumimoji="1" lang="ja-JP" altLang="en-US" sz="2800"/>
              <a:t>　　</a:t>
            </a:r>
            <a:r>
              <a:rPr kumimoji="1" lang="en-US" altLang="ja-JP" sz="2800" dirty="0"/>
              <a:t>git</a:t>
            </a:r>
            <a:r>
              <a:rPr kumimoji="1" lang="ja-JP" altLang="en-US" sz="2800"/>
              <a:t>コマンドの</a:t>
            </a:r>
            <a:r>
              <a:rPr lang="en-US" altLang="ja-JP" sz="2800" dirty="0"/>
              <a:t>1</a:t>
            </a:r>
            <a:r>
              <a:rPr lang="ja-JP" altLang="en-US" sz="2800"/>
              <a:t>つ．ファイルの各行に対して</a:t>
            </a:r>
            <a:br>
              <a:rPr lang="en-US" altLang="ja-JP" sz="2800" dirty="0"/>
            </a:br>
            <a:r>
              <a:rPr lang="ja-JP" altLang="en-US" sz="2800"/>
              <a:t>　　その行の作者名や作者のメールアドレスが取得できる</a:t>
            </a:r>
            <a:endParaRPr kumimoji="1" lang="ja-JP" altLang="en-US" sz="2800"/>
          </a:p>
        </p:txBody>
      </p:sp>
    </p:spTree>
    <p:extLst>
      <p:ext uri="{BB962C8B-B14F-4D97-AF65-F5344CB8AC3E}">
        <p14:creationId xmlns:p14="http://schemas.microsoft.com/office/powerpoint/2010/main" val="3075203844"/>
      </p:ext>
    </p:extLst>
  </p:cSld>
  <p:clrMapOvr>
    <a:masterClrMapping/>
  </p:clrMapOvr>
</p:sld>
</file>

<file path=ppt/theme/theme1.xml><?xml version="1.0" encoding="utf-8"?>
<a:theme xmlns:a="http://schemas.openxmlformats.org/drawingml/2006/main" name="thema_inoue4-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_inoue4-3" id="{C6642738-30C9-1349-B4B9-D87DF393EAB5}" vid="{B26C24C9-70BA-5343-A926-7A28243007D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thema_inoue4-3</Template>
  <TotalTime>14909</TotalTime>
  <Words>4060</Words>
  <Application>Microsoft Macintosh PowerPoint</Application>
  <PresentationFormat>画面に合わせる (4:3)</PresentationFormat>
  <Paragraphs>387</Paragraphs>
  <Slides>30</Slides>
  <Notes>27</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30</vt:i4>
      </vt:variant>
    </vt:vector>
  </HeadingPairs>
  <TitlesOfParts>
    <vt:vector size="34" baseType="lpstr">
      <vt:lpstr>游ゴシック</vt:lpstr>
      <vt:lpstr>Arial</vt:lpstr>
      <vt:lpstr>Tahoma</vt:lpstr>
      <vt:lpstr>thema_inoue4-3</vt:lpstr>
      <vt:lpstr>いくつかのOSSに対する 細粒度分析を用いた著作権表示の調査</vt:lpstr>
      <vt:lpstr>キーワード：OSS</vt:lpstr>
      <vt:lpstr>キーワード：著作権表示</vt:lpstr>
      <vt:lpstr>キーワード：著作権</vt:lpstr>
      <vt:lpstr>調査の背景(1/3)</vt:lpstr>
      <vt:lpstr>調査の背景(2/3)</vt:lpstr>
      <vt:lpstr>調査の背景(3/3)</vt:lpstr>
      <vt:lpstr>調査の目的</vt:lpstr>
      <vt:lpstr>調査方法</vt:lpstr>
      <vt:lpstr>著作権表示の有無の定義(1/2)</vt:lpstr>
      <vt:lpstr>著作権表示の有無の定義(2/2)</vt:lpstr>
      <vt:lpstr>同じ組織かどうかの判断(1/2)</vt:lpstr>
      <vt:lpstr>同じ組織かどうかの判断(2/2)</vt:lpstr>
      <vt:lpstr>著作権表示の有無の判定</vt:lpstr>
      <vt:lpstr>調査の手順</vt:lpstr>
      <vt:lpstr>調査対象</vt:lpstr>
      <vt:lpstr>調査内容</vt:lpstr>
      <vt:lpstr>1. OSSプロジェクト全体の 著作権表示の有無</vt:lpstr>
      <vt:lpstr>2. 著作権表示の割合別ファイル数(1/4)</vt:lpstr>
      <vt:lpstr>2. 著作権表示の割合別ファイル数(2/4)</vt:lpstr>
      <vt:lpstr>2. 著作権表示の割合別ファイル数(3/4)</vt:lpstr>
      <vt:lpstr>2. 著作権表示の割合別ファイル数(4/4)</vt:lpstr>
      <vt:lpstr>3. 作成した行の割合と 著作権表示の有無の割合(1/4)</vt:lpstr>
      <vt:lpstr>3. 作成した行の割合と 著作権表示の有無の割合(2/4)</vt:lpstr>
      <vt:lpstr>3. 作成した行の割合と 著作権表示の有無の割合(3/4)</vt:lpstr>
      <vt:lpstr>3. 作成した行の割合と 著作権表示の有無の割合(4/4)</vt:lpstr>
      <vt:lpstr>まとめ</vt:lpstr>
      <vt:lpstr>今後の課題</vt:lpstr>
      <vt:lpstr>著作権表示の割合別ファイル数 の中はどんな特徴がある？</vt:lpstr>
      <vt:lpstr>実際著作権表示の作者と その中身は一致しているのか？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いくつかのOSSに対する 細粒度分析を用いた著作権表示の調査</dc:title>
  <dc:creator>田邉　傑士</dc:creator>
  <cp:lastModifiedBy>田邉　傑士</cp:lastModifiedBy>
  <cp:revision>146</cp:revision>
  <cp:lastPrinted>2021-07-08T09:04:03Z</cp:lastPrinted>
  <dcterms:created xsi:type="dcterms:W3CDTF">2021-06-16T11:18:17Z</dcterms:created>
  <dcterms:modified xsi:type="dcterms:W3CDTF">2021-07-09T05:16:13Z</dcterms:modified>
</cp:coreProperties>
</file>