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313" r:id="rId3"/>
    <p:sldId id="314" r:id="rId4"/>
    <p:sldId id="279" r:id="rId5"/>
    <p:sldId id="305" r:id="rId6"/>
    <p:sldId id="347" r:id="rId7"/>
    <p:sldId id="315" r:id="rId8"/>
    <p:sldId id="346" r:id="rId9"/>
    <p:sldId id="316" r:id="rId10"/>
    <p:sldId id="341" r:id="rId11"/>
    <p:sldId id="339" r:id="rId12"/>
    <p:sldId id="340" r:id="rId13"/>
    <p:sldId id="326" r:id="rId14"/>
    <p:sldId id="327" r:id="rId15"/>
    <p:sldId id="303" r:id="rId16"/>
    <p:sldId id="342" r:id="rId17"/>
    <p:sldId id="343" r:id="rId18"/>
    <p:sldId id="344" r:id="rId19"/>
    <p:sldId id="345" r:id="rId20"/>
    <p:sldId id="348" r:id="rId21"/>
    <p:sldId id="349" r:id="rId22"/>
    <p:sldId id="295" r:id="rId23"/>
    <p:sldId id="319" r:id="rId24"/>
    <p:sldId id="320" r:id="rId25"/>
    <p:sldId id="332" r:id="rId26"/>
    <p:sldId id="336" r:id="rId27"/>
    <p:sldId id="337" r:id="rId28"/>
    <p:sldId id="299" r:id="rId29"/>
  </p:sldIdLst>
  <p:sldSz cx="9144000" cy="6858000" type="screen4x3"/>
  <p:notesSz cx="9939338" cy="68072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11FF"/>
    <a:srgbClr val="FF2828"/>
    <a:srgbClr val="0070C0"/>
    <a:srgbClr val="000000"/>
    <a:srgbClr val="BF0040"/>
    <a:srgbClr val="00B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36" autoAdjust="0"/>
    <p:restoredTop sz="74893" autoAdjust="0"/>
  </p:normalViewPr>
  <p:slideViewPr>
    <p:cSldViewPr snapToGrid="0">
      <p:cViewPr varScale="1">
        <p:scale>
          <a:sx n="75" d="100"/>
          <a:sy n="75" d="100"/>
        </p:scale>
        <p:origin x="1555"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6" cy="34154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992" y="1"/>
            <a:ext cx="4307046" cy="341542"/>
          </a:xfrm>
          <a:prstGeom prst="rect">
            <a:avLst/>
          </a:prstGeom>
        </p:spPr>
        <p:txBody>
          <a:bodyPr vert="horz" lIns="91440" tIns="45720" rIns="91440" bIns="45720" rtlCol="0"/>
          <a:lstStyle>
            <a:lvl1pPr algn="r">
              <a:defRPr sz="1200"/>
            </a:lvl1pPr>
          </a:lstStyle>
          <a:p>
            <a:fld id="{D68547C6-89AC-4C70-8F7F-DEB558DC217E}" type="datetimeFigureOut">
              <a:rPr kumimoji="1" lang="ja-JP" altLang="en-US" smtClean="0"/>
              <a:t>2022/3/7</a:t>
            </a:fld>
            <a:endParaRPr kumimoji="1" lang="ja-JP" altLang="en-US"/>
          </a:p>
        </p:txBody>
      </p:sp>
      <p:sp>
        <p:nvSpPr>
          <p:cNvPr id="4" name="フッター プレースホルダー 3"/>
          <p:cNvSpPr>
            <a:spLocks noGrp="1"/>
          </p:cNvSpPr>
          <p:nvPr>
            <p:ph type="ftr" sz="quarter" idx="2"/>
          </p:nvPr>
        </p:nvSpPr>
        <p:spPr>
          <a:xfrm>
            <a:off x="0" y="6465659"/>
            <a:ext cx="4307046"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992" y="6465659"/>
            <a:ext cx="4307046" cy="341541"/>
          </a:xfrm>
          <a:prstGeom prst="rect">
            <a:avLst/>
          </a:prstGeom>
        </p:spPr>
        <p:txBody>
          <a:bodyPr vert="horz" lIns="91440" tIns="45720" rIns="91440" bIns="45720" rtlCol="0" anchor="b"/>
          <a:lstStyle>
            <a:lvl1pPr algn="r">
              <a:defRPr sz="1200"/>
            </a:lvl1pPr>
          </a:lstStyle>
          <a:p>
            <a:fld id="{E3178EC3-FF0B-405B-8A74-6C531A01C8C8}" type="slidenum">
              <a:rPr kumimoji="1" lang="ja-JP" altLang="en-US" smtClean="0"/>
              <a:t>‹#›</a:t>
            </a:fld>
            <a:endParaRPr kumimoji="1" lang="ja-JP" altLang="en-US"/>
          </a:p>
        </p:txBody>
      </p:sp>
    </p:spTree>
    <p:extLst>
      <p:ext uri="{BB962C8B-B14F-4D97-AF65-F5344CB8AC3E}">
        <p14:creationId xmlns:p14="http://schemas.microsoft.com/office/powerpoint/2010/main" val="33374419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6" cy="34154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1"/>
            <a:ext cx="4307046" cy="341542"/>
          </a:xfrm>
          <a:prstGeom prst="rect">
            <a:avLst/>
          </a:prstGeom>
        </p:spPr>
        <p:txBody>
          <a:bodyPr vert="horz" lIns="91440" tIns="45720" rIns="91440" bIns="45720" rtlCol="0"/>
          <a:lstStyle>
            <a:lvl1pPr algn="r">
              <a:defRPr sz="1200"/>
            </a:lvl1pPr>
          </a:lstStyle>
          <a:p>
            <a:fld id="{52356E8E-151E-469D-9CCC-26E8697AABA7}" type="datetimeFigureOut">
              <a:rPr kumimoji="1" lang="ja-JP" altLang="en-US" smtClean="0"/>
              <a:t>2022/3/7</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65659"/>
            <a:ext cx="4307046"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6" cy="341541"/>
          </a:xfrm>
          <a:prstGeom prst="rect">
            <a:avLst/>
          </a:prstGeom>
        </p:spPr>
        <p:txBody>
          <a:bodyPr vert="horz" lIns="91440" tIns="45720" rIns="91440" bIns="45720" rtlCol="0" anchor="b"/>
          <a:lstStyle>
            <a:lvl1pPr algn="r">
              <a:defRPr sz="1200"/>
            </a:lvl1pPr>
          </a:lstStyle>
          <a:p>
            <a:fld id="{05D7DBAB-9892-4E08-9876-61FC0EAEF018}" type="slidenum">
              <a:rPr kumimoji="1" lang="ja-JP" altLang="en-US" smtClean="0"/>
              <a:t>‹#›</a:t>
            </a:fld>
            <a:endParaRPr kumimoji="1" lang="ja-JP" altLang="en-US"/>
          </a:p>
        </p:txBody>
      </p:sp>
    </p:spTree>
    <p:extLst>
      <p:ext uri="{BB962C8B-B14F-4D97-AF65-F5344CB8AC3E}">
        <p14:creationId xmlns:p14="http://schemas.microsoft.com/office/powerpoint/2010/main" val="646112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1</a:t>
            </a:fld>
            <a:endParaRPr kumimoji="1" lang="ja-JP" altLang="en-US"/>
          </a:p>
        </p:txBody>
      </p:sp>
    </p:spTree>
    <p:extLst>
      <p:ext uri="{BB962C8B-B14F-4D97-AF65-F5344CB8AC3E}">
        <p14:creationId xmlns:p14="http://schemas.microsoft.com/office/powerpoint/2010/main" val="1363057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10</a:t>
            </a:fld>
            <a:endParaRPr kumimoji="1" lang="ja-JP" altLang="en-US"/>
          </a:p>
        </p:txBody>
      </p:sp>
    </p:spTree>
    <p:extLst>
      <p:ext uri="{BB962C8B-B14F-4D97-AF65-F5344CB8AC3E}">
        <p14:creationId xmlns:p14="http://schemas.microsoft.com/office/powerpoint/2010/main" val="3574322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11</a:t>
            </a:fld>
            <a:endParaRPr kumimoji="1" lang="ja-JP" altLang="en-US"/>
          </a:p>
        </p:txBody>
      </p:sp>
    </p:spTree>
    <p:extLst>
      <p:ext uri="{BB962C8B-B14F-4D97-AF65-F5344CB8AC3E}">
        <p14:creationId xmlns:p14="http://schemas.microsoft.com/office/powerpoint/2010/main" val="10876179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12</a:t>
            </a:fld>
            <a:endParaRPr kumimoji="1" lang="ja-JP" altLang="en-US"/>
          </a:p>
        </p:txBody>
      </p:sp>
    </p:spTree>
    <p:extLst>
      <p:ext uri="{BB962C8B-B14F-4D97-AF65-F5344CB8AC3E}">
        <p14:creationId xmlns:p14="http://schemas.microsoft.com/office/powerpoint/2010/main" val="22665289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13</a:t>
            </a:fld>
            <a:endParaRPr kumimoji="1" lang="ja-JP" altLang="en-US"/>
          </a:p>
        </p:txBody>
      </p:sp>
    </p:spTree>
    <p:extLst>
      <p:ext uri="{BB962C8B-B14F-4D97-AF65-F5344CB8AC3E}">
        <p14:creationId xmlns:p14="http://schemas.microsoft.com/office/powerpoint/2010/main" val="2753213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14</a:t>
            </a:fld>
            <a:endParaRPr kumimoji="1" lang="ja-JP" altLang="en-US"/>
          </a:p>
        </p:txBody>
      </p:sp>
    </p:spTree>
    <p:extLst>
      <p:ext uri="{BB962C8B-B14F-4D97-AF65-F5344CB8AC3E}">
        <p14:creationId xmlns:p14="http://schemas.microsoft.com/office/powerpoint/2010/main" val="16423503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15</a:t>
            </a:fld>
            <a:endParaRPr kumimoji="1" lang="ja-JP" altLang="en-US"/>
          </a:p>
        </p:txBody>
      </p:sp>
    </p:spTree>
    <p:extLst>
      <p:ext uri="{BB962C8B-B14F-4D97-AF65-F5344CB8AC3E}">
        <p14:creationId xmlns:p14="http://schemas.microsoft.com/office/powerpoint/2010/main" val="2910254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ABEB922B-A487-4CEA-A5EC-7EBF4C76CD77}" type="slidenum">
              <a:rPr kumimoji="1" lang="ja-JP" altLang="en-US" smtClean="0"/>
              <a:t>16</a:t>
            </a:fld>
            <a:endParaRPr kumimoji="1" lang="ja-JP" altLang="en-US"/>
          </a:p>
        </p:txBody>
      </p:sp>
    </p:spTree>
    <p:extLst>
      <p:ext uri="{BB962C8B-B14F-4D97-AF65-F5344CB8AC3E}">
        <p14:creationId xmlns:p14="http://schemas.microsoft.com/office/powerpoint/2010/main" val="32729125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17</a:t>
            </a:fld>
            <a:endParaRPr kumimoji="1" lang="ja-JP" altLang="en-US"/>
          </a:p>
        </p:txBody>
      </p:sp>
    </p:spTree>
    <p:extLst>
      <p:ext uri="{BB962C8B-B14F-4D97-AF65-F5344CB8AC3E}">
        <p14:creationId xmlns:p14="http://schemas.microsoft.com/office/powerpoint/2010/main" val="31093264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10"/>
          </p:nvPr>
        </p:nvSpPr>
        <p:spPr/>
        <p:txBody>
          <a:bodyPr/>
          <a:lstStyle/>
          <a:p>
            <a:fld id="{ABEB922B-A487-4CEA-A5EC-7EBF4C76CD77}" type="slidenum">
              <a:rPr kumimoji="1" lang="ja-JP" altLang="en-US" smtClean="0"/>
              <a:t>18</a:t>
            </a:fld>
            <a:endParaRPr kumimoji="1" lang="ja-JP" altLang="en-US"/>
          </a:p>
        </p:txBody>
      </p:sp>
    </p:spTree>
    <p:extLst>
      <p:ext uri="{BB962C8B-B14F-4D97-AF65-F5344CB8AC3E}">
        <p14:creationId xmlns:p14="http://schemas.microsoft.com/office/powerpoint/2010/main" val="3503078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ABEB922B-A487-4CEA-A5EC-7EBF4C76CD77}" type="slidenum">
              <a:rPr kumimoji="1" lang="ja-JP" altLang="en-US" smtClean="0"/>
              <a:t>19</a:t>
            </a:fld>
            <a:endParaRPr kumimoji="1" lang="ja-JP" altLang="en-US"/>
          </a:p>
        </p:txBody>
      </p:sp>
    </p:spTree>
    <p:extLst>
      <p:ext uri="{BB962C8B-B14F-4D97-AF65-F5344CB8AC3E}">
        <p14:creationId xmlns:p14="http://schemas.microsoft.com/office/powerpoint/2010/main" val="2780778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2</a:t>
            </a:fld>
            <a:endParaRPr kumimoji="1" lang="ja-JP" altLang="en-US"/>
          </a:p>
        </p:txBody>
      </p:sp>
    </p:spTree>
    <p:extLst>
      <p:ext uri="{BB962C8B-B14F-4D97-AF65-F5344CB8AC3E}">
        <p14:creationId xmlns:p14="http://schemas.microsoft.com/office/powerpoint/2010/main" val="26185532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20</a:t>
            </a:fld>
            <a:endParaRPr kumimoji="1" lang="ja-JP" altLang="en-US"/>
          </a:p>
        </p:txBody>
      </p:sp>
    </p:spTree>
    <p:extLst>
      <p:ext uri="{BB962C8B-B14F-4D97-AF65-F5344CB8AC3E}">
        <p14:creationId xmlns:p14="http://schemas.microsoft.com/office/powerpoint/2010/main" val="38925558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21</a:t>
            </a:fld>
            <a:endParaRPr kumimoji="1" lang="ja-JP" altLang="en-US"/>
          </a:p>
        </p:txBody>
      </p:sp>
    </p:spTree>
    <p:extLst>
      <p:ext uri="{BB962C8B-B14F-4D97-AF65-F5344CB8AC3E}">
        <p14:creationId xmlns:p14="http://schemas.microsoft.com/office/powerpoint/2010/main" val="21988513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22</a:t>
            </a:fld>
            <a:endParaRPr kumimoji="1" lang="ja-JP" altLang="en-US"/>
          </a:p>
        </p:txBody>
      </p:sp>
    </p:spTree>
    <p:extLst>
      <p:ext uri="{BB962C8B-B14F-4D97-AF65-F5344CB8AC3E}">
        <p14:creationId xmlns:p14="http://schemas.microsoft.com/office/powerpoint/2010/main" val="11908353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E26F46CF-F03C-4B35-82BE-252A452E2E6A}" type="slidenum">
              <a:rPr kumimoji="1" lang="ja-JP" altLang="en-US" smtClean="0"/>
              <a:t>23</a:t>
            </a:fld>
            <a:endParaRPr kumimoji="1" lang="ja-JP" altLang="en-US"/>
          </a:p>
        </p:txBody>
      </p:sp>
    </p:spTree>
    <p:extLst>
      <p:ext uri="{BB962C8B-B14F-4D97-AF65-F5344CB8AC3E}">
        <p14:creationId xmlns:p14="http://schemas.microsoft.com/office/powerpoint/2010/main" val="27154035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E26F46CF-F03C-4B35-82BE-252A452E2E6A}" type="slidenum">
              <a:rPr kumimoji="1" lang="ja-JP" altLang="en-US" smtClean="0"/>
              <a:t>24</a:t>
            </a:fld>
            <a:endParaRPr kumimoji="1" lang="ja-JP" altLang="en-US"/>
          </a:p>
        </p:txBody>
      </p:sp>
    </p:spTree>
    <p:extLst>
      <p:ext uri="{BB962C8B-B14F-4D97-AF65-F5344CB8AC3E}">
        <p14:creationId xmlns:p14="http://schemas.microsoft.com/office/powerpoint/2010/main" val="10677633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25</a:t>
            </a:fld>
            <a:endParaRPr kumimoji="1" lang="ja-JP" altLang="en-US"/>
          </a:p>
        </p:txBody>
      </p:sp>
    </p:spTree>
    <p:extLst>
      <p:ext uri="{BB962C8B-B14F-4D97-AF65-F5344CB8AC3E}">
        <p14:creationId xmlns:p14="http://schemas.microsoft.com/office/powerpoint/2010/main" val="865914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26</a:t>
            </a:fld>
            <a:endParaRPr kumimoji="1" lang="ja-JP" altLang="en-US"/>
          </a:p>
        </p:txBody>
      </p:sp>
    </p:spTree>
    <p:extLst>
      <p:ext uri="{BB962C8B-B14F-4D97-AF65-F5344CB8AC3E}">
        <p14:creationId xmlns:p14="http://schemas.microsoft.com/office/powerpoint/2010/main" val="16993781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27</a:t>
            </a:fld>
            <a:endParaRPr kumimoji="1" lang="ja-JP" altLang="en-US"/>
          </a:p>
        </p:txBody>
      </p:sp>
    </p:spTree>
    <p:extLst>
      <p:ext uri="{BB962C8B-B14F-4D97-AF65-F5344CB8AC3E}">
        <p14:creationId xmlns:p14="http://schemas.microsoft.com/office/powerpoint/2010/main" val="22460087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28</a:t>
            </a:fld>
            <a:endParaRPr kumimoji="1" lang="ja-JP" altLang="en-US"/>
          </a:p>
        </p:txBody>
      </p:sp>
    </p:spTree>
    <p:extLst>
      <p:ext uri="{BB962C8B-B14F-4D97-AF65-F5344CB8AC3E}">
        <p14:creationId xmlns:p14="http://schemas.microsoft.com/office/powerpoint/2010/main" val="51621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3</a:t>
            </a:fld>
            <a:endParaRPr kumimoji="1" lang="ja-JP" altLang="en-US"/>
          </a:p>
        </p:txBody>
      </p:sp>
    </p:spTree>
    <p:extLst>
      <p:ext uri="{BB962C8B-B14F-4D97-AF65-F5344CB8AC3E}">
        <p14:creationId xmlns:p14="http://schemas.microsoft.com/office/powerpoint/2010/main" val="678546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4</a:t>
            </a:fld>
            <a:endParaRPr kumimoji="1" lang="ja-JP" altLang="en-US"/>
          </a:p>
        </p:txBody>
      </p:sp>
    </p:spTree>
    <p:extLst>
      <p:ext uri="{BB962C8B-B14F-4D97-AF65-F5344CB8AC3E}">
        <p14:creationId xmlns:p14="http://schemas.microsoft.com/office/powerpoint/2010/main" val="3236649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5</a:t>
            </a:fld>
            <a:endParaRPr kumimoji="1" lang="ja-JP" altLang="en-US"/>
          </a:p>
        </p:txBody>
      </p:sp>
    </p:spTree>
    <p:extLst>
      <p:ext uri="{BB962C8B-B14F-4D97-AF65-F5344CB8AC3E}">
        <p14:creationId xmlns:p14="http://schemas.microsoft.com/office/powerpoint/2010/main" val="2049790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6</a:t>
            </a:fld>
            <a:endParaRPr kumimoji="1" lang="ja-JP" altLang="en-US"/>
          </a:p>
        </p:txBody>
      </p:sp>
    </p:spTree>
    <p:extLst>
      <p:ext uri="{BB962C8B-B14F-4D97-AF65-F5344CB8AC3E}">
        <p14:creationId xmlns:p14="http://schemas.microsoft.com/office/powerpoint/2010/main" val="3320238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E26F46CF-F03C-4B35-82BE-252A452E2E6A}" type="slidenum">
              <a:rPr kumimoji="1" lang="ja-JP" altLang="en-US" smtClean="0"/>
              <a:t>7</a:t>
            </a:fld>
            <a:endParaRPr kumimoji="1" lang="ja-JP" altLang="en-US"/>
          </a:p>
        </p:txBody>
      </p:sp>
    </p:spTree>
    <p:extLst>
      <p:ext uri="{BB962C8B-B14F-4D97-AF65-F5344CB8AC3E}">
        <p14:creationId xmlns:p14="http://schemas.microsoft.com/office/powerpoint/2010/main" val="348608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8</a:t>
            </a:fld>
            <a:endParaRPr kumimoji="1" lang="ja-JP" altLang="en-US"/>
          </a:p>
        </p:txBody>
      </p:sp>
    </p:spTree>
    <p:extLst>
      <p:ext uri="{BB962C8B-B14F-4D97-AF65-F5344CB8AC3E}">
        <p14:creationId xmlns:p14="http://schemas.microsoft.com/office/powerpoint/2010/main" val="2425839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05D7DBAB-9892-4E08-9876-61FC0EAEF018}" type="slidenum">
              <a:rPr kumimoji="1" lang="ja-JP" altLang="en-US" smtClean="0"/>
              <a:t>9</a:t>
            </a:fld>
            <a:endParaRPr kumimoji="1" lang="ja-JP" altLang="en-US"/>
          </a:p>
        </p:txBody>
      </p:sp>
    </p:spTree>
    <p:extLst>
      <p:ext uri="{BB962C8B-B14F-4D97-AF65-F5344CB8AC3E}">
        <p14:creationId xmlns:p14="http://schemas.microsoft.com/office/powerpoint/2010/main" val="121546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16.emf"/><Relationship Id="rId4"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82385" y="1483200"/>
            <a:ext cx="7979229" cy="1470025"/>
          </a:xfrm>
        </p:spPr>
        <p:txBody>
          <a:bodyPr/>
          <a:lstStyle/>
          <a:p>
            <a:r>
              <a:rPr kumimoji="1" lang="ja-JP" altLang="en-US" sz="4000" dirty="0" smtClean="0"/>
              <a:t>ソースコードのグラフ表現を利用した</a:t>
            </a:r>
            <a:r>
              <a:rPr kumimoji="1" lang="en-US" altLang="ja-JP" sz="4000" dirty="0" smtClean="0"/>
              <a:t/>
            </a:r>
            <a:br>
              <a:rPr kumimoji="1" lang="en-US" altLang="ja-JP" sz="4000" dirty="0" smtClean="0"/>
            </a:br>
            <a:r>
              <a:rPr lang="ja-JP" altLang="en-US" sz="4000" dirty="0" smtClean="0"/>
              <a:t>深層</a:t>
            </a:r>
            <a:r>
              <a:rPr lang="ja-JP" altLang="en-US" sz="4000" dirty="0"/>
              <a:t>学習</a:t>
            </a:r>
            <a:r>
              <a:rPr lang="ja-JP" altLang="en-US" sz="4000" dirty="0" smtClean="0"/>
              <a:t>によるコーディングの</a:t>
            </a:r>
            <a:r>
              <a:rPr lang="en-US" altLang="ja-JP" sz="4000" dirty="0" smtClean="0"/>
              <a:t/>
            </a:r>
            <a:br>
              <a:rPr lang="en-US" altLang="ja-JP" sz="4000" dirty="0" smtClean="0"/>
            </a:br>
            <a:r>
              <a:rPr lang="ja-JP" altLang="en-US" sz="4000" dirty="0" smtClean="0"/>
              <a:t>専門性の判定手法</a:t>
            </a:r>
            <a:endParaRPr kumimoji="1" lang="ja-JP" altLang="en-US" sz="4000" dirty="0"/>
          </a:p>
        </p:txBody>
      </p:sp>
      <p:sp>
        <p:nvSpPr>
          <p:cNvPr id="3" name="サブタイトル 2"/>
          <p:cNvSpPr>
            <a:spLocks noGrp="1"/>
          </p:cNvSpPr>
          <p:nvPr>
            <p:ph type="subTitle" idx="1"/>
          </p:nvPr>
        </p:nvSpPr>
        <p:spPr/>
        <p:txBody>
          <a:bodyPr/>
          <a:lstStyle/>
          <a:p>
            <a:r>
              <a:rPr lang="ja-JP" altLang="en-US" dirty="0"/>
              <a:t>大阪大学大学院情報科学研究科</a:t>
            </a:r>
            <a:endParaRPr lang="en-US" altLang="ja-JP" dirty="0"/>
          </a:p>
          <a:p>
            <a:r>
              <a:rPr lang="ja-JP" altLang="en-US" dirty="0"/>
              <a:t>松井 智寛，松下 誠，井上 克郎</a:t>
            </a:r>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pPr/>
              <a:t>1</a:t>
            </a:fld>
            <a:endParaRPr lang="en-US" altLang="ja-JP"/>
          </a:p>
        </p:txBody>
      </p:sp>
    </p:spTree>
    <p:extLst>
      <p:ext uri="{BB962C8B-B14F-4D97-AF65-F5344CB8AC3E}">
        <p14:creationId xmlns:p14="http://schemas.microsoft.com/office/powerpoint/2010/main" val="4036830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グラフへの変換 </a:t>
            </a:r>
            <a:r>
              <a:rPr lang="en-US" altLang="ja-JP" dirty="0" smtClean="0"/>
              <a:t>2</a:t>
            </a:r>
            <a:r>
              <a:rPr kumimoji="1" lang="en-US" altLang="ja-JP" dirty="0" smtClean="0"/>
              <a:t>/6</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a:pPr>
            <a:r>
              <a:rPr lang="en-US" altLang="ja-JP" sz="2400" dirty="0" smtClean="0"/>
              <a:t>ANTLR[10]</a:t>
            </a:r>
            <a:r>
              <a:rPr lang="ja-JP" altLang="en-US" sz="2400" dirty="0"/>
              <a:t>で ソースコードを構文木に変換する</a:t>
            </a:r>
            <a:endParaRPr lang="en-US" altLang="ja-JP" sz="2400" dirty="0"/>
          </a:p>
          <a:p>
            <a:pPr marL="514350" indent="-514350">
              <a:buFont typeface="+mj-lt"/>
              <a:buAutoNum type="arabicPeriod" startAt="2"/>
            </a:pPr>
            <a:r>
              <a:rPr lang="ja-JP" altLang="en-US" sz="2400" dirty="0"/>
              <a:t>構文木中の各ノードをグラフのノードとする</a:t>
            </a:r>
            <a:endParaRPr lang="en-US" altLang="ja-JP" sz="2400" dirty="0"/>
          </a:p>
          <a:p>
            <a:pPr marL="514350" indent="-514350">
              <a:buFont typeface="+mj-lt"/>
              <a:buAutoNum type="arabicPeriod" startAt="2"/>
            </a:pPr>
            <a:r>
              <a:rPr lang="ja-JP" altLang="en-US" sz="2400" dirty="0"/>
              <a:t>親ノードから子ノードに接続されるエッジを</a:t>
            </a:r>
            <a:r>
              <a:rPr lang="en-US" altLang="ja-JP" sz="2400" dirty="0"/>
              <a:t>Child</a:t>
            </a:r>
            <a:r>
              <a:rPr lang="ja-JP" altLang="en-US" sz="2400" dirty="0"/>
              <a:t>エッジとする</a:t>
            </a:r>
            <a:endParaRPr lang="en-US" altLang="ja-JP" sz="2400" dirty="0"/>
          </a:p>
          <a:p>
            <a:pPr marL="514350" indent="-514350">
              <a:buFont typeface="+mj-lt"/>
              <a:buAutoNum type="arabicPeriod" startAt="2"/>
            </a:pPr>
            <a:r>
              <a:rPr lang="ja-JP" altLang="en-US" sz="2400" dirty="0"/>
              <a:t>前のトークンから後ろのトークンに</a:t>
            </a:r>
            <a:r>
              <a:rPr lang="en-US" altLang="ja-JP" sz="2400" dirty="0" err="1"/>
              <a:t>NextToken</a:t>
            </a:r>
            <a:r>
              <a:rPr lang="ja-JP" altLang="en-US" sz="2400" dirty="0"/>
              <a:t>エッジを接続する</a:t>
            </a:r>
            <a:endParaRPr lang="en-US" altLang="ja-JP" sz="2400" dirty="0"/>
          </a:p>
          <a:p>
            <a:pPr marL="514350" indent="-514350">
              <a:buFont typeface="+mj-lt"/>
              <a:buAutoNum type="arabicPeriod"/>
            </a:pP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23" name="テキスト ボックス 22"/>
          <p:cNvSpPr txBox="1"/>
          <p:nvPr/>
        </p:nvSpPr>
        <p:spPr>
          <a:xfrm>
            <a:off x="1541284" y="6297568"/>
            <a:ext cx="6920706" cy="230832"/>
          </a:xfrm>
          <a:prstGeom prst="rect">
            <a:avLst/>
          </a:prstGeom>
          <a:noFill/>
        </p:spPr>
        <p:txBody>
          <a:bodyPr wrap="square" rtlCol="0">
            <a:spAutoFit/>
          </a:bodyPr>
          <a:lstStyle/>
          <a:p>
            <a:r>
              <a:rPr lang="en-US" altLang="ja-JP" sz="900" dirty="0" smtClean="0"/>
              <a:t>[10] </a:t>
            </a:r>
            <a:r>
              <a:rPr lang="en-US" altLang="ja-JP" sz="900" dirty="0"/>
              <a:t>https://www.antlr.org/</a:t>
            </a:r>
          </a:p>
        </p:txBody>
      </p:sp>
      <p:pic>
        <p:nvPicPr>
          <p:cNvPr id="17" name="図 16"/>
          <p:cNvPicPr>
            <a:picLocks noChangeAspect="1"/>
          </p:cNvPicPr>
          <p:nvPr/>
        </p:nvPicPr>
        <p:blipFill rotWithShape="1">
          <a:blip r:embed="rId3"/>
          <a:srcRect b="69825"/>
          <a:stretch/>
        </p:blipFill>
        <p:spPr>
          <a:xfrm>
            <a:off x="382982" y="4920095"/>
            <a:ext cx="2715262" cy="310486"/>
          </a:xfrm>
          <a:prstGeom prst="rect">
            <a:avLst/>
          </a:prstGeom>
        </p:spPr>
      </p:pic>
      <p:sp>
        <p:nvSpPr>
          <p:cNvPr id="18" name="右矢印 17"/>
          <p:cNvSpPr/>
          <p:nvPr/>
        </p:nvSpPr>
        <p:spPr>
          <a:xfrm>
            <a:off x="1598015" y="4893578"/>
            <a:ext cx="530942" cy="334297"/>
          </a:xfrm>
          <a:prstGeom prst="rightArrow">
            <a:avLst/>
          </a:prstGeom>
          <a:solidFill>
            <a:srgbClr val="92D050"/>
          </a:solidFill>
          <a:ln w="25400" cap="flat" cmpd="sng" algn="ctr">
            <a:solidFill>
              <a:srgbClr val="2D2D8A">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9" name="テキスト ボックス 18"/>
          <p:cNvSpPr txBox="1"/>
          <p:nvPr/>
        </p:nvSpPr>
        <p:spPr>
          <a:xfrm>
            <a:off x="1555608" y="4564024"/>
            <a:ext cx="505267" cy="369332"/>
          </a:xfrm>
          <a:prstGeom prst="rect">
            <a:avLst/>
          </a:prstGeom>
          <a:noFill/>
        </p:spPr>
        <p:txBody>
          <a:bodyPr wrap="none" rtlCol="0">
            <a:spAutoFit/>
          </a:bodyPr>
          <a:lstStyle/>
          <a:p>
            <a:pPr fontAlgn="base">
              <a:spcBef>
                <a:spcPct val="0"/>
              </a:spcBef>
              <a:spcAft>
                <a:spcPct val="0"/>
              </a:spcAft>
            </a:pPr>
            <a:r>
              <a:rPr lang="en-US" altLang="ja-JP" dirty="0">
                <a:solidFill>
                  <a:srgbClr val="000000"/>
                </a:solidFill>
              </a:rPr>
              <a:t>1,2</a:t>
            </a:r>
            <a:endParaRPr lang="ja-JP" altLang="en-US" dirty="0">
              <a:solidFill>
                <a:srgbClr val="000000"/>
              </a:solidFill>
              <a:latin typeface="Arial" charset="0"/>
              <a:ea typeface="ＭＳ Ｐゴシック" pitchFamily="50" charset="-128"/>
            </a:endParaRPr>
          </a:p>
        </p:txBody>
      </p:sp>
      <p:sp>
        <p:nvSpPr>
          <p:cNvPr id="31" name="テキスト ボックス 30"/>
          <p:cNvSpPr txBox="1"/>
          <p:nvPr/>
        </p:nvSpPr>
        <p:spPr>
          <a:xfrm>
            <a:off x="3790446" y="6160549"/>
            <a:ext cx="4405373" cy="369332"/>
          </a:xfrm>
          <a:prstGeom prst="rect">
            <a:avLst/>
          </a:prstGeom>
          <a:noFill/>
        </p:spPr>
        <p:txBody>
          <a:bodyPr wrap="none" rtlCol="0">
            <a:spAutoFit/>
          </a:bodyPr>
          <a:lstStyle/>
          <a:p>
            <a:pPr fontAlgn="base">
              <a:spcBef>
                <a:spcPct val="0"/>
              </a:spcBef>
              <a:spcAft>
                <a:spcPct val="0"/>
              </a:spcAft>
            </a:pPr>
            <a:r>
              <a:rPr lang="en-US" altLang="ja-JP" dirty="0">
                <a:solidFill>
                  <a:srgbClr val="000000"/>
                </a:solidFill>
                <a:latin typeface="Arial" charset="0"/>
                <a:ea typeface="ＭＳ Ｐゴシック" pitchFamily="50" charset="-128"/>
              </a:rPr>
              <a:t>※</a:t>
            </a:r>
            <a:r>
              <a:rPr lang="ja-JP" altLang="en-US" dirty="0">
                <a:solidFill>
                  <a:srgbClr val="000000"/>
                </a:solidFill>
                <a:latin typeface="Arial" charset="0"/>
                <a:ea typeface="ＭＳ Ｐゴシック" pitchFamily="50" charset="-128"/>
              </a:rPr>
              <a:t>式以外を表す構文木の節は省略している</a:t>
            </a:r>
          </a:p>
        </p:txBody>
      </p:sp>
      <p:grpSp>
        <p:nvGrpSpPr>
          <p:cNvPr id="5" name="グループ化 4">
            <a:extLst>
              <a:ext uri="{FF2B5EF4-FFF2-40B4-BE49-F238E27FC236}">
                <a16:creationId xmlns:a16="http://schemas.microsoft.com/office/drawing/2014/main" id="{C65EC982-1AF9-460D-AF3F-9C9D150F6402}"/>
              </a:ext>
            </a:extLst>
          </p:cNvPr>
          <p:cNvGrpSpPr/>
          <p:nvPr/>
        </p:nvGrpSpPr>
        <p:grpSpPr>
          <a:xfrm>
            <a:off x="5425656" y="4173365"/>
            <a:ext cx="3668772" cy="1895903"/>
            <a:chOff x="4444056" y="3936287"/>
            <a:chExt cx="3668772" cy="1895903"/>
          </a:xfrm>
        </p:grpSpPr>
        <p:sp>
          <p:nvSpPr>
            <p:cNvPr id="21" name="角丸四角形 20"/>
            <p:cNvSpPr/>
            <p:nvPr/>
          </p:nvSpPr>
          <p:spPr>
            <a:xfrm>
              <a:off x="4444056" y="4586960"/>
              <a:ext cx="2376464" cy="476071"/>
            </a:xfrm>
            <a:prstGeom prst="roundRect">
              <a:avLst>
                <a:gd name="adj" fmla="val 50000"/>
              </a:avLst>
            </a:prstGeom>
            <a:noFill/>
            <a:ln w="25400" cap="flat" cmpd="sng" algn="ctr">
              <a:solidFill>
                <a:srgbClr val="000000"/>
              </a:solidFill>
              <a:prstDash val="solid"/>
            </a:ln>
            <a:effectLst/>
          </p:spPr>
          <p:txBody>
            <a:bodyPr wrap="non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err="1">
                  <a:ln>
                    <a:noFill/>
                  </a:ln>
                  <a:solidFill>
                    <a:srgbClr val="000000"/>
                  </a:solidFill>
                  <a:effectLst/>
                  <a:uLnTx/>
                  <a:uFillTx/>
                  <a:latin typeface="Arial"/>
                  <a:ea typeface="ＭＳ Ｐゴシック"/>
                  <a:cs typeface="+mn-cs"/>
                </a:rPr>
                <a:t>assignmentExpression</a:t>
              </a:r>
              <a:endParaRPr kumimoji="0" lang="ja-JP" altLang="en-US" sz="16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22" name="角丸四角形 21"/>
            <p:cNvSpPr/>
            <p:nvPr/>
          </p:nvSpPr>
          <p:spPr>
            <a:xfrm>
              <a:off x="6229874" y="5401112"/>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00000"/>
                  </a:solidFill>
                  <a:effectLst/>
                  <a:uLnTx/>
                  <a:uFillTx/>
                  <a:latin typeface="Arial"/>
                  <a:ea typeface="ＭＳ Ｐゴシック"/>
                  <a:cs typeface="+mn-cs"/>
                </a:rPr>
                <a:t>1</a:t>
              </a:r>
              <a:endParaRPr kumimoji="0" lang="ja-JP" altLang="en-US" sz="1600" b="0" i="0" u="none" strike="noStrike" kern="0" cap="none" spc="0" normalizeH="0" baseline="0" noProof="0" dirty="0">
                <a:ln>
                  <a:noFill/>
                </a:ln>
                <a:solidFill>
                  <a:srgbClr val="000000"/>
                </a:solidFill>
                <a:effectLst/>
                <a:uLnTx/>
                <a:uFillTx/>
                <a:latin typeface="Arial"/>
                <a:ea typeface="ＭＳ Ｐゴシック"/>
                <a:cs typeface="+mn-cs"/>
              </a:endParaRPr>
            </a:p>
          </p:txBody>
        </p:sp>
        <p:cxnSp>
          <p:nvCxnSpPr>
            <p:cNvPr id="24" name="直線コネクタ 23"/>
            <p:cNvCxnSpPr>
              <a:stCxn id="21" idx="2"/>
            </p:cNvCxnSpPr>
            <p:nvPr/>
          </p:nvCxnSpPr>
          <p:spPr>
            <a:xfrm flipH="1">
              <a:off x="4903047" y="5063031"/>
              <a:ext cx="729236" cy="338081"/>
            </a:xfrm>
            <a:prstGeom prst="line">
              <a:avLst/>
            </a:prstGeom>
            <a:noFill/>
            <a:ln w="12700" cap="flat" cmpd="sng" algn="ctr">
              <a:solidFill>
                <a:srgbClr val="0070C0"/>
              </a:solidFill>
              <a:prstDash val="solid"/>
              <a:tailEnd type="triangle"/>
            </a:ln>
            <a:effectLst/>
          </p:spPr>
        </p:cxnSp>
        <p:cxnSp>
          <p:nvCxnSpPr>
            <p:cNvPr id="25" name="直線コネクタ 24"/>
            <p:cNvCxnSpPr>
              <a:stCxn id="21" idx="2"/>
              <a:endCxn id="22" idx="0"/>
            </p:cNvCxnSpPr>
            <p:nvPr/>
          </p:nvCxnSpPr>
          <p:spPr>
            <a:xfrm>
              <a:off x="5632283" y="5063031"/>
              <a:ext cx="759097" cy="338081"/>
            </a:xfrm>
            <a:prstGeom prst="line">
              <a:avLst/>
            </a:prstGeom>
            <a:noFill/>
            <a:ln w="12700" cap="flat" cmpd="sng" algn="ctr">
              <a:solidFill>
                <a:srgbClr val="0070C0"/>
              </a:solidFill>
              <a:prstDash val="solid"/>
              <a:tailEnd type="triangle"/>
            </a:ln>
            <a:effectLst/>
          </p:spPr>
        </p:cxnSp>
        <p:cxnSp>
          <p:nvCxnSpPr>
            <p:cNvPr id="26" name="直線矢印コネクタ 25"/>
            <p:cNvCxnSpPr>
              <a:stCxn id="28" idx="3"/>
              <a:endCxn id="27" idx="1"/>
            </p:cNvCxnSpPr>
            <p:nvPr/>
          </p:nvCxnSpPr>
          <p:spPr>
            <a:xfrm>
              <a:off x="5034692" y="5570389"/>
              <a:ext cx="436085" cy="0"/>
            </a:xfrm>
            <a:prstGeom prst="straightConnector1">
              <a:avLst/>
            </a:prstGeom>
            <a:noFill/>
            <a:ln w="12700" cap="flat" cmpd="sng" algn="ctr">
              <a:solidFill>
                <a:srgbClr val="FF2828"/>
              </a:solidFill>
              <a:prstDash val="solid"/>
              <a:tailEnd type="triangle"/>
            </a:ln>
            <a:effectLst/>
          </p:spPr>
        </p:cxnSp>
        <p:sp>
          <p:nvSpPr>
            <p:cNvPr id="27" name="角丸四角形 26"/>
            <p:cNvSpPr/>
            <p:nvPr/>
          </p:nvSpPr>
          <p:spPr>
            <a:xfrm>
              <a:off x="5470777" y="5401112"/>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00000"/>
                  </a:solidFill>
                  <a:effectLst/>
                  <a:uLnTx/>
                  <a:uFillTx/>
                  <a:latin typeface="Arial"/>
                  <a:ea typeface="ＭＳ Ｐゴシック"/>
                  <a:cs typeface="+mn-cs"/>
                </a:rPr>
                <a:t>=</a:t>
              </a:r>
              <a:endParaRPr kumimoji="0" lang="ja-JP" altLang="en-US" sz="16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28" name="角丸四角形 27"/>
            <p:cNvSpPr/>
            <p:nvPr/>
          </p:nvSpPr>
          <p:spPr>
            <a:xfrm>
              <a:off x="4711680" y="5401112"/>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00000"/>
                  </a:solidFill>
                  <a:effectLst/>
                  <a:uLnTx/>
                  <a:uFillTx/>
                  <a:latin typeface="Arial"/>
                  <a:ea typeface="ＭＳ Ｐゴシック"/>
                  <a:cs typeface="+mn-cs"/>
                </a:rPr>
                <a:t>n</a:t>
              </a:r>
              <a:endParaRPr kumimoji="0" lang="ja-JP" altLang="en-US" sz="1600" b="0" i="0" u="none" strike="noStrike" kern="0" cap="none" spc="0" normalizeH="0" baseline="0" noProof="0" dirty="0">
                <a:ln>
                  <a:noFill/>
                </a:ln>
                <a:solidFill>
                  <a:srgbClr val="000000"/>
                </a:solidFill>
                <a:effectLst/>
                <a:uLnTx/>
                <a:uFillTx/>
                <a:latin typeface="Arial"/>
                <a:ea typeface="ＭＳ Ｐゴシック"/>
                <a:cs typeface="+mn-cs"/>
              </a:endParaRPr>
            </a:p>
          </p:txBody>
        </p:sp>
        <p:cxnSp>
          <p:nvCxnSpPr>
            <p:cNvPr id="29" name="直線矢印コネクタ 28"/>
            <p:cNvCxnSpPr>
              <a:stCxn id="27" idx="3"/>
              <a:endCxn id="22" idx="1"/>
            </p:cNvCxnSpPr>
            <p:nvPr/>
          </p:nvCxnSpPr>
          <p:spPr>
            <a:xfrm>
              <a:off x="5793789" y="5570389"/>
              <a:ext cx="436085" cy="0"/>
            </a:xfrm>
            <a:prstGeom prst="straightConnector1">
              <a:avLst/>
            </a:prstGeom>
            <a:noFill/>
            <a:ln w="12700" cap="flat" cmpd="sng" algn="ctr">
              <a:solidFill>
                <a:srgbClr val="FF2828"/>
              </a:solidFill>
              <a:prstDash val="solid"/>
              <a:tailEnd type="triangle"/>
            </a:ln>
            <a:effectLst/>
          </p:spPr>
        </p:cxnSp>
        <p:cxnSp>
          <p:nvCxnSpPr>
            <p:cNvPr id="30" name="直線コネクタ 29"/>
            <p:cNvCxnSpPr>
              <a:stCxn id="21" idx="2"/>
              <a:endCxn id="27" idx="0"/>
            </p:cNvCxnSpPr>
            <p:nvPr/>
          </p:nvCxnSpPr>
          <p:spPr>
            <a:xfrm flipH="1">
              <a:off x="5632283" y="5063031"/>
              <a:ext cx="5" cy="338081"/>
            </a:xfrm>
            <a:prstGeom prst="line">
              <a:avLst/>
            </a:prstGeom>
            <a:noFill/>
            <a:ln w="12700" cap="flat" cmpd="sng" algn="ctr">
              <a:solidFill>
                <a:srgbClr val="0070C0"/>
              </a:solidFill>
              <a:prstDash val="solid"/>
              <a:tailEnd type="triangle"/>
            </a:ln>
            <a:effectLst/>
          </p:spPr>
        </p:cxnSp>
        <p:cxnSp>
          <p:nvCxnSpPr>
            <p:cNvPr id="32" name="直線コネクタ 31"/>
            <p:cNvCxnSpPr>
              <a:endCxn id="21" idx="0"/>
            </p:cNvCxnSpPr>
            <p:nvPr/>
          </p:nvCxnSpPr>
          <p:spPr>
            <a:xfrm>
              <a:off x="5632283" y="3936287"/>
              <a:ext cx="5" cy="650673"/>
            </a:xfrm>
            <a:prstGeom prst="line">
              <a:avLst/>
            </a:prstGeom>
            <a:noFill/>
            <a:ln w="12700" cap="flat" cmpd="sng" algn="ctr">
              <a:solidFill>
                <a:srgbClr val="0070C0"/>
              </a:solidFill>
              <a:prstDash val="solid"/>
              <a:tailEnd type="triangle"/>
            </a:ln>
            <a:effectLst/>
          </p:spPr>
        </p:cxnSp>
        <p:cxnSp>
          <p:nvCxnSpPr>
            <p:cNvPr id="33" name="直線矢印コネクタ 32"/>
            <p:cNvCxnSpPr>
              <a:stCxn id="22" idx="3"/>
            </p:cNvCxnSpPr>
            <p:nvPr/>
          </p:nvCxnSpPr>
          <p:spPr>
            <a:xfrm>
              <a:off x="6552886" y="5570389"/>
              <a:ext cx="192664" cy="3799"/>
            </a:xfrm>
            <a:prstGeom prst="straightConnector1">
              <a:avLst/>
            </a:prstGeom>
            <a:noFill/>
            <a:ln w="12700" cap="flat" cmpd="sng" algn="ctr">
              <a:solidFill>
                <a:srgbClr val="FF2828"/>
              </a:solidFill>
              <a:prstDash val="solid"/>
              <a:tailEnd type="triangle"/>
            </a:ln>
            <a:effectLst/>
          </p:spPr>
        </p:cxnSp>
        <p:cxnSp>
          <p:nvCxnSpPr>
            <p:cNvPr id="34" name="直線矢印コネクタ 33"/>
            <p:cNvCxnSpPr/>
            <p:nvPr/>
          </p:nvCxnSpPr>
          <p:spPr>
            <a:xfrm>
              <a:off x="4519016" y="5595026"/>
              <a:ext cx="192664" cy="3799"/>
            </a:xfrm>
            <a:prstGeom prst="straightConnector1">
              <a:avLst/>
            </a:prstGeom>
            <a:noFill/>
            <a:ln w="12700" cap="flat" cmpd="sng" algn="ctr">
              <a:solidFill>
                <a:srgbClr val="FF2828"/>
              </a:solidFill>
              <a:prstDash val="solid"/>
              <a:tailEnd type="triangle"/>
            </a:ln>
            <a:effectLst/>
          </p:spPr>
        </p:cxnSp>
        <p:sp>
          <p:nvSpPr>
            <p:cNvPr id="35" name="テキスト ボックス 34"/>
            <p:cNvSpPr txBox="1"/>
            <p:nvPr/>
          </p:nvSpPr>
          <p:spPr>
            <a:xfrm>
              <a:off x="7120215" y="4427530"/>
              <a:ext cx="710451" cy="369332"/>
            </a:xfrm>
            <a:prstGeom prst="rect">
              <a:avLst/>
            </a:prstGeom>
            <a:noFill/>
          </p:spPr>
          <p:txBody>
            <a:bodyPr wrap="none" rtlCol="0">
              <a:spAutoFit/>
            </a:bodyPr>
            <a:lstStyle/>
            <a:p>
              <a:pPr fontAlgn="base">
                <a:spcBef>
                  <a:spcPct val="0"/>
                </a:spcBef>
                <a:spcAft>
                  <a:spcPct val="0"/>
                </a:spcAft>
              </a:pPr>
              <a:r>
                <a:rPr lang="en-US" altLang="ja-JP" dirty="0">
                  <a:solidFill>
                    <a:srgbClr val="000000"/>
                  </a:solidFill>
                  <a:latin typeface="Arial" charset="0"/>
                  <a:ea typeface="ＭＳ Ｐゴシック" pitchFamily="50" charset="-128"/>
                </a:rPr>
                <a:t>Child</a:t>
              </a:r>
              <a:endParaRPr lang="ja-JP" altLang="en-US" dirty="0">
                <a:solidFill>
                  <a:srgbClr val="000000"/>
                </a:solidFill>
                <a:latin typeface="Arial" charset="0"/>
                <a:ea typeface="ＭＳ Ｐゴシック" pitchFamily="50" charset="-128"/>
              </a:endParaRPr>
            </a:p>
          </p:txBody>
        </p:sp>
        <p:sp>
          <p:nvSpPr>
            <p:cNvPr id="36" name="テキスト ボックス 35"/>
            <p:cNvSpPr txBox="1"/>
            <p:nvPr/>
          </p:nvSpPr>
          <p:spPr>
            <a:xfrm>
              <a:off x="6838055" y="4917949"/>
              <a:ext cx="1274773" cy="369332"/>
            </a:xfrm>
            <a:prstGeom prst="rect">
              <a:avLst/>
            </a:prstGeom>
            <a:noFill/>
          </p:spPr>
          <p:txBody>
            <a:bodyPr wrap="none" rtlCol="0">
              <a:spAutoFit/>
            </a:bodyPr>
            <a:lstStyle/>
            <a:p>
              <a:pPr fontAlgn="base">
                <a:spcBef>
                  <a:spcPct val="0"/>
                </a:spcBef>
                <a:spcAft>
                  <a:spcPct val="0"/>
                </a:spcAft>
              </a:pPr>
              <a:r>
                <a:rPr lang="en-US" altLang="ja-JP" dirty="0" err="1">
                  <a:solidFill>
                    <a:srgbClr val="000000"/>
                  </a:solidFill>
                  <a:latin typeface="Arial" charset="0"/>
                  <a:ea typeface="ＭＳ Ｐゴシック" pitchFamily="50" charset="-128"/>
                </a:rPr>
                <a:t>NextToken</a:t>
              </a:r>
              <a:endParaRPr lang="ja-JP" altLang="en-US" dirty="0">
                <a:solidFill>
                  <a:srgbClr val="000000"/>
                </a:solidFill>
                <a:latin typeface="Arial" charset="0"/>
                <a:ea typeface="ＭＳ Ｐゴシック" pitchFamily="50" charset="-128"/>
              </a:endParaRPr>
            </a:p>
          </p:txBody>
        </p:sp>
        <p:cxnSp>
          <p:nvCxnSpPr>
            <p:cNvPr id="37" name="直線コネクタ 36"/>
            <p:cNvCxnSpPr>
              <a:cxnSpLocks/>
            </p:cNvCxnSpPr>
            <p:nvPr/>
          </p:nvCxnSpPr>
          <p:spPr>
            <a:xfrm>
              <a:off x="6959793" y="4768823"/>
              <a:ext cx="1031293" cy="0"/>
            </a:xfrm>
            <a:prstGeom prst="line">
              <a:avLst/>
            </a:prstGeom>
            <a:noFill/>
            <a:ln w="12700" cap="flat" cmpd="sng" algn="ctr">
              <a:solidFill>
                <a:srgbClr val="0070C0"/>
              </a:solidFill>
              <a:prstDash val="solid"/>
            </a:ln>
            <a:effectLst/>
          </p:spPr>
        </p:cxnSp>
        <p:cxnSp>
          <p:nvCxnSpPr>
            <p:cNvPr id="38" name="直線コネクタ 37"/>
            <p:cNvCxnSpPr>
              <a:cxnSpLocks/>
            </p:cNvCxnSpPr>
            <p:nvPr/>
          </p:nvCxnSpPr>
          <p:spPr>
            <a:xfrm>
              <a:off x="6959793" y="5287281"/>
              <a:ext cx="1031293" cy="0"/>
            </a:xfrm>
            <a:prstGeom prst="line">
              <a:avLst/>
            </a:prstGeom>
            <a:noFill/>
            <a:ln w="12700" cap="flat" cmpd="sng" algn="ctr">
              <a:solidFill>
                <a:srgbClr val="FF2828"/>
              </a:solidFill>
              <a:prstDash val="solid"/>
            </a:ln>
            <a:effectLst/>
          </p:spPr>
        </p:cxnSp>
        <p:cxnSp>
          <p:nvCxnSpPr>
            <p:cNvPr id="39" name="直線コネクタ 38"/>
            <p:cNvCxnSpPr/>
            <p:nvPr/>
          </p:nvCxnSpPr>
          <p:spPr>
            <a:xfrm flipV="1">
              <a:off x="4519016" y="5308587"/>
              <a:ext cx="0" cy="523603"/>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flipV="1">
              <a:off x="6745550" y="5308587"/>
              <a:ext cx="0" cy="523603"/>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a:cxnSpLocks/>
            </p:cNvCxnSpPr>
            <p:nvPr/>
          </p:nvCxnSpPr>
          <p:spPr>
            <a:xfrm>
              <a:off x="4670011" y="3936287"/>
              <a:ext cx="1979207"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グループ化 41">
            <a:extLst>
              <a:ext uri="{FF2B5EF4-FFF2-40B4-BE49-F238E27FC236}">
                <a16:creationId xmlns:a16="http://schemas.microsoft.com/office/drawing/2014/main" id="{DB878223-4E4C-4892-9FF7-D1E18B293D39}"/>
              </a:ext>
            </a:extLst>
          </p:cNvPr>
          <p:cNvGrpSpPr/>
          <p:nvPr/>
        </p:nvGrpSpPr>
        <p:grpSpPr>
          <a:xfrm>
            <a:off x="2289377" y="4159037"/>
            <a:ext cx="2376464" cy="1803379"/>
            <a:chOff x="4409645" y="2989348"/>
            <a:chExt cx="2376464" cy="1803379"/>
          </a:xfrm>
        </p:grpSpPr>
        <p:sp>
          <p:nvSpPr>
            <p:cNvPr id="43" name="角丸四角形 5">
              <a:extLst>
                <a:ext uri="{FF2B5EF4-FFF2-40B4-BE49-F238E27FC236}">
                  <a16:creationId xmlns:a16="http://schemas.microsoft.com/office/drawing/2014/main" id="{E472AF30-EBB4-4897-A529-608CEC6392A2}"/>
                </a:ext>
              </a:extLst>
            </p:cNvPr>
            <p:cNvSpPr/>
            <p:nvPr/>
          </p:nvSpPr>
          <p:spPr>
            <a:xfrm>
              <a:off x="4409645" y="3640021"/>
              <a:ext cx="2376464" cy="476071"/>
            </a:xfrm>
            <a:prstGeom prst="roundRect">
              <a:avLst>
                <a:gd name="adj" fmla="val 50000"/>
              </a:avLst>
            </a:prstGeom>
            <a:noFill/>
            <a:ln w="25400" cap="flat" cmpd="sng" algn="ctr">
              <a:solidFill>
                <a:srgbClr val="000000"/>
              </a:solidFill>
              <a:prstDash val="solid"/>
            </a:ln>
            <a:effectLst/>
          </p:spPr>
          <p:txBody>
            <a:bodyPr wrap="non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err="1">
                  <a:ln>
                    <a:noFill/>
                  </a:ln>
                  <a:solidFill>
                    <a:srgbClr val="000000"/>
                  </a:solidFill>
                  <a:effectLst/>
                  <a:uLnTx/>
                  <a:uFillTx/>
                  <a:latin typeface="Arial"/>
                  <a:ea typeface="ＭＳ Ｐゴシック"/>
                  <a:cs typeface="+mn-cs"/>
                </a:rPr>
                <a:t>assignmentExpression</a:t>
              </a:r>
              <a:endParaRPr kumimoji="0" lang="ja-JP" altLang="en-US" sz="16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44" name="角丸四角形 6">
              <a:extLst>
                <a:ext uri="{FF2B5EF4-FFF2-40B4-BE49-F238E27FC236}">
                  <a16:creationId xmlns:a16="http://schemas.microsoft.com/office/drawing/2014/main" id="{8CE5FBB5-4281-4195-841A-9BAFC686A3B6}"/>
                </a:ext>
              </a:extLst>
            </p:cNvPr>
            <p:cNvSpPr/>
            <p:nvPr/>
          </p:nvSpPr>
          <p:spPr>
            <a:xfrm>
              <a:off x="6195463" y="4454173"/>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00000"/>
                  </a:solidFill>
                  <a:effectLst/>
                  <a:uLnTx/>
                  <a:uFillTx/>
                  <a:latin typeface="Arial"/>
                  <a:ea typeface="ＭＳ Ｐゴシック"/>
                  <a:cs typeface="+mn-cs"/>
                </a:rPr>
                <a:t>1</a:t>
              </a:r>
              <a:endParaRPr kumimoji="0" lang="ja-JP" altLang="en-US" sz="1600" b="0" i="0" u="none" strike="noStrike" kern="0" cap="none" spc="0" normalizeH="0" baseline="0" noProof="0" dirty="0">
                <a:ln>
                  <a:noFill/>
                </a:ln>
                <a:solidFill>
                  <a:srgbClr val="000000"/>
                </a:solidFill>
                <a:effectLst/>
                <a:uLnTx/>
                <a:uFillTx/>
                <a:latin typeface="Arial"/>
                <a:ea typeface="ＭＳ Ｐゴシック"/>
                <a:cs typeface="+mn-cs"/>
              </a:endParaRPr>
            </a:p>
          </p:txBody>
        </p:sp>
        <p:cxnSp>
          <p:nvCxnSpPr>
            <p:cNvPr id="45" name="直線コネクタ 44">
              <a:extLst>
                <a:ext uri="{FF2B5EF4-FFF2-40B4-BE49-F238E27FC236}">
                  <a16:creationId xmlns:a16="http://schemas.microsoft.com/office/drawing/2014/main" id="{3626005E-86E1-4258-AA9E-1E3A9A2C70D6}"/>
                </a:ext>
              </a:extLst>
            </p:cNvPr>
            <p:cNvCxnSpPr>
              <a:stCxn id="43" idx="2"/>
            </p:cNvCxnSpPr>
            <p:nvPr/>
          </p:nvCxnSpPr>
          <p:spPr>
            <a:xfrm flipH="1">
              <a:off x="4868636" y="4116092"/>
              <a:ext cx="729236" cy="338081"/>
            </a:xfrm>
            <a:prstGeom prst="line">
              <a:avLst/>
            </a:prstGeom>
            <a:noFill/>
            <a:ln w="12700" cap="flat" cmpd="sng" algn="ctr">
              <a:solidFill>
                <a:schemeClr val="tx1"/>
              </a:solidFill>
              <a:prstDash val="solid"/>
              <a:tailEnd type="none"/>
            </a:ln>
            <a:effectLst/>
          </p:spPr>
        </p:cxnSp>
        <p:cxnSp>
          <p:nvCxnSpPr>
            <p:cNvPr id="46" name="直線コネクタ 45">
              <a:extLst>
                <a:ext uri="{FF2B5EF4-FFF2-40B4-BE49-F238E27FC236}">
                  <a16:creationId xmlns:a16="http://schemas.microsoft.com/office/drawing/2014/main" id="{C74E57C6-B17C-4369-B138-EF49C989F1E6}"/>
                </a:ext>
              </a:extLst>
            </p:cNvPr>
            <p:cNvCxnSpPr>
              <a:stCxn id="43" idx="2"/>
              <a:endCxn id="44" idx="0"/>
            </p:cNvCxnSpPr>
            <p:nvPr/>
          </p:nvCxnSpPr>
          <p:spPr>
            <a:xfrm>
              <a:off x="5597872" y="4116092"/>
              <a:ext cx="759097" cy="338081"/>
            </a:xfrm>
            <a:prstGeom prst="line">
              <a:avLst/>
            </a:prstGeom>
            <a:noFill/>
            <a:ln w="12700" cap="flat" cmpd="sng" algn="ctr">
              <a:solidFill>
                <a:schemeClr val="tx1"/>
              </a:solidFill>
              <a:prstDash val="solid"/>
              <a:tailEnd type="none"/>
            </a:ln>
            <a:effectLst/>
          </p:spPr>
        </p:cxnSp>
        <p:sp>
          <p:nvSpPr>
            <p:cNvPr id="47" name="角丸四角形 10">
              <a:extLst>
                <a:ext uri="{FF2B5EF4-FFF2-40B4-BE49-F238E27FC236}">
                  <a16:creationId xmlns:a16="http://schemas.microsoft.com/office/drawing/2014/main" id="{093D7FFD-9C2A-47D5-A913-45E4F6D437C4}"/>
                </a:ext>
              </a:extLst>
            </p:cNvPr>
            <p:cNvSpPr/>
            <p:nvPr/>
          </p:nvSpPr>
          <p:spPr>
            <a:xfrm>
              <a:off x="5436366" y="4454173"/>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00000"/>
                  </a:solidFill>
                  <a:effectLst/>
                  <a:uLnTx/>
                  <a:uFillTx/>
                  <a:latin typeface="Arial"/>
                  <a:ea typeface="ＭＳ Ｐゴシック"/>
                  <a:cs typeface="+mn-cs"/>
                </a:rPr>
                <a:t>=</a:t>
              </a:r>
              <a:endParaRPr kumimoji="0" lang="ja-JP" altLang="en-US" sz="16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48" name="角丸四角形 11">
              <a:extLst>
                <a:ext uri="{FF2B5EF4-FFF2-40B4-BE49-F238E27FC236}">
                  <a16:creationId xmlns:a16="http://schemas.microsoft.com/office/drawing/2014/main" id="{871479A8-0C9A-42A0-BFDE-BB4E1372EF32}"/>
                </a:ext>
              </a:extLst>
            </p:cNvPr>
            <p:cNvSpPr/>
            <p:nvPr/>
          </p:nvSpPr>
          <p:spPr>
            <a:xfrm>
              <a:off x="4677269" y="4454173"/>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00000"/>
                  </a:solidFill>
                  <a:effectLst/>
                  <a:uLnTx/>
                  <a:uFillTx/>
                  <a:latin typeface="Arial"/>
                  <a:ea typeface="ＭＳ Ｐゴシック"/>
                  <a:cs typeface="+mn-cs"/>
                </a:rPr>
                <a:t>n</a:t>
              </a:r>
              <a:endParaRPr kumimoji="0" lang="ja-JP" altLang="en-US" sz="1600" b="0" i="0" u="none" strike="noStrike" kern="0" cap="none" spc="0" normalizeH="0" baseline="0" noProof="0" dirty="0">
                <a:ln>
                  <a:noFill/>
                </a:ln>
                <a:solidFill>
                  <a:srgbClr val="000000"/>
                </a:solidFill>
                <a:effectLst/>
                <a:uLnTx/>
                <a:uFillTx/>
                <a:latin typeface="Arial"/>
                <a:ea typeface="ＭＳ Ｐゴシック"/>
                <a:cs typeface="+mn-cs"/>
              </a:endParaRPr>
            </a:p>
          </p:txBody>
        </p:sp>
        <p:cxnSp>
          <p:nvCxnSpPr>
            <p:cNvPr id="49" name="直線コネクタ 48">
              <a:extLst>
                <a:ext uri="{FF2B5EF4-FFF2-40B4-BE49-F238E27FC236}">
                  <a16:creationId xmlns:a16="http://schemas.microsoft.com/office/drawing/2014/main" id="{7800EE43-1F0F-4BFB-8D0B-D2D7C3FE9D6B}"/>
                </a:ext>
              </a:extLst>
            </p:cNvPr>
            <p:cNvCxnSpPr>
              <a:stCxn id="43" idx="2"/>
              <a:endCxn id="47" idx="0"/>
            </p:cNvCxnSpPr>
            <p:nvPr/>
          </p:nvCxnSpPr>
          <p:spPr>
            <a:xfrm flipH="1">
              <a:off x="5597872" y="4116092"/>
              <a:ext cx="5" cy="338081"/>
            </a:xfrm>
            <a:prstGeom prst="line">
              <a:avLst/>
            </a:prstGeom>
            <a:noFill/>
            <a:ln w="12700" cap="flat" cmpd="sng" algn="ctr">
              <a:solidFill>
                <a:schemeClr val="tx1"/>
              </a:solidFill>
              <a:prstDash val="solid"/>
              <a:tailEnd type="none"/>
            </a:ln>
            <a:effectLst/>
          </p:spPr>
        </p:cxnSp>
        <p:cxnSp>
          <p:nvCxnSpPr>
            <p:cNvPr id="50" name="直線コネクタ 49">
              <a:extLst>
                <a:ext uri="{FF2B5EF4-FFF2-40B4-BE49-F238E27FC236}">
                  <a16:creationId xmlns:a16="http://schemas.microsoft.com/office/drawing/2014/main" id="{79752BD8-7D6E-4BF2-9344-0342DA4EA68C}"/>
                </a:ext>
              </a:extLst>
            </p:cNvPr>
            <p:cNvCxnSpPr>
              <a:endCxn id="43" idx="0"/>
            </p:cNvCxnSpPr>
            <p:nvPr/>
          </p:nvCxnSpPr>
          <p:spPr>
            <a:xfrm>
              <a:off x="5597872" y="2989348"/>
              <a:ext cx="5" cy="650673"/>
            </a:xfrm>
            <a:prstGeom prst="line">
              <a:avLst/>
            </a:prstGeom>
            <a:noFill/>
            <a:ln w="12700" cap="flat" cmpd="sng" algn="ctr">
              <a:solidFill>
                <a:schemeClr val="tx1"/>
              </a:solidFill>
              <a:prstDash val="solid"/>
              <a:tailEnd type="none"/>
            </a:ln>
            <a:effectLst/>
          </p:spPr>
        </p:cxnSp>
        <p:cxnSp>
          <p:nvCxnSpPr>
            <p:cNvPr id="51" name="直線コネクタ 50">
              <a:extLst>
                <a:ext uri="{FF2B5EF4-FFF2-40B4-BE49-F238E27FC236}">
                  <a16:creationId xmlns:a16="http://schemas.microsoft.com/office/drawing/2014/main" id="{C371D24B-086B-4693-8956-2E27ECDD95EB}"/>
                </a:ext>
              </a:extLst>
            </p:cNvPr>
            <p:cNvCxnSpPr>
              <a:cxnSpLocks/>
            </p:cNvCxnSpPr>
            <p:nvPr/>
          </p:nvCxnSpPr>
          <p:spPr>
            <a:xfrm>
              <a:off x="4575160" y="2989348"/>
              <a:ext cx="194331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52" name="右矢印 17">
            <a:extLst>
              <a:ext uri="{FF2B5EF4-FFF2-40B4-BE49-F238E27FC236}">
                <a16:creationId xmlns:a16="http://schemas.microsoft.com/office/drawing/2014/main" id="{3DB2210B-DEFA-4BB2-B9C0-F65CC137B3C5}"/>
              </a:ext>
            </a:extLst>
          </p:cNvPr>
          <p:cNvSpPr/>
          <p:nvPr/>
        </p:nvSpPr>
        <p:spPr>
          <a:xfrm>
            <a:off x="4782281" y="4893578"/>
            <a:ext cx="530942" cy="334297"/>
          </a:xfrm>
          <a:prstGeom prst="rightArrow">
            <a:avLst/>
          </a:prstGeom>
          <a:solidFill>
            <a:srgbClr val="92D050"/>
          </a:solidFill>
          <a:ln w="25400" cap="flat" cmpd="sng" algn="ctr">
            <a:solidFill>
              <a:srgbClr val="2D2D8A">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dirty="0">
              <a:ln>
                <a:noFill/>
              </a:ln>
              <a:solidFill>
                <a:srgbClr val="FFFFFF"/>
              </a:solidFill>
              <a:effectLst/>
              <a:uLnTx/>
              <a:uFillTx/>
              <a:latin typeface="Arial"/>
              <a:ea typeface="ＭＳ Ｐゴシック"/>
              <a:cs typeface="+mn-cs"/>
            </a:endParaRPr>
          </a:p>
        </p:txBody>
      </p:sp>
      <p:sp>
        <p:nvSpPr>
          <p:cNvPr id="53" name="テキスト ボックス 52">
            <a:extLst>
              <a:ext uri="{FF2B5EF4-FFF2-40B4-BE49-F238E27FC236}">
                <a16:creationId xmlns:a16="http://schemas.microsoft.com/office/drawing/2014/main" id="{37B57F49-1F40-4ED7-A44E-3A0628FBCE47}"/>
              </a:ext>
            </a:extLst>
          </p:cNvPr>
          <p:cNvSpPr txBox="1"/>
          <p:nvPr/>
        </p:nvSpPr>
        <p:spPr>
          <a:xfrm>
            <a:off x="4749003" y="4544390"/>
            <a:ext cx="505267" cy="369332"/>
          </a:xfrm>
          <a:prstGeom prst="rect">
            <a:avLst/>
          </a:prstGeom>
          <a:noFill/>
        </p:spPr>
        <p:txBody>
          <a:bodyPr wrap="none" rtlCol="0">
            <a:spAutoFit/>
          </a:bodyPr>
          <a:lstStyle/>
          <a:p>
            <a:pPr fontAlgn="base">
              <a:spcBef>
                <a:spcPct val="0"/>
              </a:spcBef>
              <a:spcAft>
                <a:spcPct val="0"/>
              </a:spcAft>
            </a:pPr>
            <a:r>
              <a:rPr lang="en-US" altLang="ja-JP" dirty="0">
                <a:solidFill>
                  <a:srgbClr val="000000"/>
                </a:solidFill>
                <a:latin typeface="Arial" charset="0"/>
                <a:ea typeface="ＭＳ Ｐゴシック" pitchFamily="50" charset="-128"/>
              </a:rPr>
              <a:t>3,4</a:t>
            </a:r>
            <a:endParaRPr lang="ja-JP" altLang="en-US" dirty="0">
              <a:solidFill>
                <a:srgbClr val="000000"/>
              </a:solidFill>
              <a:latin typeface="Arial" charset="0"/>
              <a:ea typeface="ＭＳ Ｐゴシック" pitchFamily="50" charset="-128"/>
            </a:endParaRPr>
          </a:p>
        </p:txBody>
      </p:sp>
    </p:spTree>
    <p:extLst>
      <p:ext uri="{BB962C8B-B14F-4D97-AF65-F5344CB8AC3E}">
        <p14:creationId xmlns:p14="http://schemas.microsoft.com/office/powerpoint/2010/main" val="12419303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dirty="0" smtClean="0"/>
              <a:t>  グラフへの変換 </a:t>
            </a:r>
            <a:r>
              <a:rPr lang="en-US" altLang="ja-JP" dirty="0" smtClean="0"/>
              <a:t>3</a:t>
            </a:r>
            <a:r>
              <a:rPr kumimoji="1" lang="en-US" altLang="ja-JP" dirty="0" smtClean="0"/>
              <a:t>/6</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startAt="5"/>
            </a:pPr>
            <a:r>
              <a:rPr kumimoji="1" lang="ja-JP" altLang="en-US" sz="2800" dirty="0" smtClean="0"/>
              <a:t>冗長</a:t>
            </a:r>
            <a:r>
              <a:rPr kumimoji="1" lang="ja-JP" altLang="en-US" sz="2800" dirty="0"/>
              <a:t>なノードを削除</a:t>
            </a:r>
            <a:r>
              <a:rPr kumimoji="1" lang="ja-JP" altLang="en-US" sz="2800" dirty="0" smtClean="0"/>
              <a:t>する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6" name="コンテンツ プレースホルダー 2"/>
          <p:cNvSpPr txBox="1">
            <a:spLocks/>
          </p:cNvSpPr>
          <p:nvPr/>
        </p:nvSpPr>
        <p:spPr bwMode="auto">
          <a:xfrm>
            <a:off x="453936" y="2332037"/>
            <a:ext cx="5610048"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800" kern="0" dirty="0" smtClean="0"/>
              <a:t>効率よく学習するために冗長な</a:t>
            </a:r>
            <a:endParaRPr lang="en-US" altLang="ja-JP" sz="2800" kern="0" dirty="0" smtClean="0"/>
          </a:p>
          <a:p>
            <a:pPr marL="0" indent="0">
              <a:buFontTx/>
              <a:buNone/>
            </a:pPr>
            <a:r>
              <a:rPr lang="ja-JP" altLang="en-US" sz="2800" kern="0" dirty="0" smtClean="0"/>
              <a:t>ノードを削除し，親ノードから</a:t>
            </a:r>
            <a:endParaRPr lang="en-US" altLang="ja-JP" sz="2800" kern="0" dirty="0" smtClean="0"/>
          </a:p>
          <a:p>
            <a:pPr marL="0" indent="0">
              <a:buFontTx/>
              <a:buNone/>
            </a:pPr>
            <a:r>
              <a:rPr lang="ja-JP" altLang="en-US" sz="2800" kern="0" dirty="0" smtClean="0"/>
              <a:t>接続されていた</a:t>
            </a:r>
            <a:r>
              <a:rPr lang="en-US" altLang="ja-JP" sz="2800" kern="0" dirty="0" smtClean="0"/>
              <a:t>Child</a:t>
            </a:r>
            <a:r>
              <a:rPr lang="ja-JP" altLang="en-US" sz="2800" kern="0" dirty="0" smtClean="0"/>
              <a:t>エッジは</a:t>
            </a:r>
            <a:endParaRPr lang="en-US" altLang="ja-JP" sz="2800" kern="0" dirty="0" smtClean="0"/>
          </a:p>
          <a:p>
            <a:pPr marL="0" indent="0">
              <a:buFontTx/>
              <a:buNone/>
            </a:pPr>
            <a:r>
              <a:rPr lang="ja-JP" altLang="en-US" sz="2800" kern="0" dirty="0" smtClean="0"/>
              <a:t>子ノードに直接接続する</a:t>
            </a:r>
            <a:endParaRPr lang="en-US" altLang="ja-JP" sz="2800" kern="0" dirty="0" smtClean="0"/>
          </a:p>
          <a:p>
            <a:pPr lvl="1"/>
            <a:r>
              <a:rPr lang="ja-JP" altLang="en-US" sz="2400" kern="0" dirty="0" smtClean="0"/>
              <a:t>子ノードが文法ノードであるもの</a:t>
            </a:r>
            <a:endParaRPr lang="en-US" altLang="ja-JP" sz="2400" kern="0" dirty="0" smtClean="0"/>
          </a:p>
          <a:p>
            <a:pPr lvl="1"/>
            <a:r>
              <a:rPr lang="ja-JP" altLang="en-US" sz="2400" kern="0" dirty="0" smtClean="0"/>
              <a:t>子ノードが</a:t>
            </a:r>
            <a:r>
              <a:rPr lang="en-US" altLang="ja-JP" sz="2400" kern="0" dirty="0" smtClean="0"/>
              <a:t>1</a:t>
            </a:r>
            <a:r>
              <a:rPr lang="ja-JP" altLang="en-US" sz="2400" kern="0" dirty="0" smtClean="0"/>
              <a:t>つしかないもの</a:t>
            </a:r>
            <a:endParaRPr lang="en-US" altLang="ja-JP" sz="2400" kern="0" dirty="0" smtClean="0"/>
          </a:p>
          <a:p>
            <a:endParaRPr lang="ja-JP" altLang="en-US" sz="2800" kern="0" dirty="0"/>
          </a:p>
        </p:txBody>
      </p:sp>
      <p:sp>
        <p:nvSpPr>
          <p:cNvPr id="46" name="正方形/長方形 45"/>
          <p:cNvSpPr/>
          <p:nvPr/>
        </p:nvSpPr>
        <p:spPr>
          <a:xfrm>
            <a:off x="5402547" y="1417638"/>
            <a:ext cx="3623466" cy="182562"/>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pic>
        <p:nvPicPr>
          <p:cNvPr id="48" name="図 47"/>
          <p:cNvPicPr>
            <a:picLocks noChangeAspect="1"/>
          </p:cNvPicPr>
          <p:nvPr/>
        </p:nvPicPr>
        <p:blipFill>
          <a:blip r:embed="rId3"/>
          <a:stretch>
            <a:fillRect/>
          </a:stretch>
        </p:blipFill>
        <p:spPr>
          <a:xfrm>
            <a:off x="5451793" y="274638"/>
            <a:ext cx="3524974" cy="6355371"/>
          </a:xfrm>
          <a:prstGeom prst="rect">
            <a:avLst/>
          </a:prstGeom>
        </p:spPr>
      </p:pic>
    </p:spTree>
    <p:extLst>
      <p:ext uri="{BB962C8B-B14F-4D97-AF65-F5344CB8AC3E}">
        <p14:creationId xmlns:p14="http://schemas.microsoft.com/office/powerpoint/2010/main" val="6885777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rotWithShape="1">
          <a:blip r:embed="rId3"/>
          <a:srcRect b="69825"/>
          <a:stretch/>
        </p:blipFill>
        <p:spPr>
          <a:xfrm>
            <a:off x="457200" y="2904016"/>
            <a:ext cx="2715262" cy="310486"/>
          </a:xfrm>
          <a:prstGeom prst="rect">
            <a:avLst/>
          </a:prstGeom>
        </p:spPr>
      </p:pic>
      <p:sp>
        <p:nvSpPr>
          <p:cNvPr id="2" name="タイトル 1"/>
          <p:cNvSpPr>
            <a:spLocks noGrp="1"/>
          </p:cNvSpPr>
          <p:nvPr>
            <p:ph type="title"/>
          </p:nvPr>
        </p:nvSpPr>
        <p:spPr/>
        <p:txBody>
          <a:bodyPr/>
          <a:lstStyle/>
          <a:p>
            <a:r>
              <a:rPr kumimoji="1" lang="ja-JP" altLang="en-US" dirty="0" smtClean="0"/>
              <a:t>グラフへの変換 </a:t>
            </a:r>
            <a:r>
              <a:rPr lang="en-US" altLang="ja-JP" dirty="0" smtClean="0"/>
              <a:t>4</a:t>
            </a:r>
            <a:r>
              <a:rPr kumimoji="1" lang="en-US" altLang="ja-JP" dirty="0" smtClean="0"/>
              <a:t>/6</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startAt="5"/>
            </a:pPr>
            <a:r>
              <a:rPr kumimoji="1" lang="ja-JP" altLang="en-US" dirty="0" smtClean="0"/>
              <a:t>冗長</a:t>
            </a:r>
            <a:r>
              <a:rPr kumimoji="1" lang="ja-JP" altLang="en-US" dirty="0"/>
              <a:t>なノードを削除</a:t>
            </a:r>
            <a:r>
              <a:rPr kumimoji="1" lang="ja-JP" altLang="en-US" dirty="0" smtClean="0"/>
              <a:t>する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pic>
        <p:nvPicPr>
          <p:cNvPr id="6" name="図 5"/>
          <p:cNvPicPr>
            <a:picLocks noChangeAspect="1"/>
          </p:cNvPicPr>
          <p:nvPr/>
        </p:nvPicPr>
        <p:blipFill>
          <a:blip r:embed="rId4"/>
          <a:stretch>
            <a:fillRect/>
          </a:stretch>
        </p:blipFill>
        <p:spPr>
          <a:xfrm>
            <a:off x="2901456" y="2471021"/>
            <a:ext cx="2288814" cy="4126629"/>
          </a:xfrm>
          <a:prstGeom prst="rect">
            <a:avLst/>
          </a:prstGeom>
        </p:spPr>
      </p:pic>
      <p:sp>
        <p:nvSpPr>
          <p:cNvPr id="8" name="右矢印 7"/>
          <p:cNvSpPr/>
          <p:nvPr/>
        </p:nvSpPr>
        <p:spPr>
          <a:xfrm>
            <a:off x="1932164" y="2898700"/>
            <a:ext cx="530942" cy="334297"/>
          </a:xfrm>
          <a:prstGeom prst="rightArrow">
            <a:avLst/>
          </a:prstGeom>
          <a:solidFill>
            <a:srgbClr val="92D050"/>
          </a:solidFill>
          <a:ln w="25400" cap="flat" cmpd="sng" algn="ctr">
            <a:solidFill>
              <a:srgbClr val="2D2D8A">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srgbClr val="FFFFFF"/>
              </a:solidFill>
              <a:effectLst/>
              <a:uLnTx/>
              <a:uFillTx/>
              <a:latin typeface="Arial"/>
              <a:ea typeface="ＭＳ Ｐゴシック"/>
              <a:cs typeface="+mn-cs"/>
            </a:endParaRPr>
          </a:p>
        </p:txBody>
      </p:sp>
      <p:sp>
        <p:nvSpPr>
          <p:cNvPr id="9" name="テキスト ボックス 8"/>
          <p:cNvSpPr txBox="1"/>
          <p:nvPr/>
        </p:nvSpPr>
        <p:spPr>
          <a:xfrm>
            <a:off x="1740798" y="2497537"/>
            <a:ext cx="941283" cy="369332"/>
          </a:xfrm>
          <a:prstGeom prst="rect">
            <a:avLst/>
          </a:prstGeom>
          <a:noFill/>
        </p:spPr>
        <p:txBody>
          <a:bodyPr wrap="none" rtlCol="0">
            <a:spAutoFit/>
          </a:bodyPr>
          <a:lstStyle/>
          <a:p>
            <a:pPr fontAlgn="base">
              <a:spcBef>
                <a:spcPct val="0"/>
              </a:spcBef>
              <a:spcAft>
                <a:spcPct val="0"/>
              </a:spcAft>
            </a:pPr>
            <a:r>
              <a:rPr lang="en-US" altLang="ja-JP" dirty="0" smtClean="0">
                <a:solidFill>
                  <a:srgbClr val="000000"/>
                </a:solidFill>
                <a:latin typeface="Arial" charset="0"/>
                <a:ea typeface="ＭＳ Ｐゴシック" pitchFamily="50" charset="-128"/>
              </a:rPr>
              <a:t>ANTLR</a:t>
            </a:r>
            <a:endParaRPr lang="ja-JP" altLang="en-US" dirty="0">
              <a:solidFill>
                <a:srgbClr val="000000"/>
              </a:solidFill>
              <a:latin typeface="Arial" charset="0"/>
              <a:ea typeface="ＭＳ Ｐゴシック" pitchFamily="50" charset="-128"/>
            </a:endParaRPr>
          </a:p>
        </p:txBody>
      </p:sp>
      <p:sp>
        <p:nvSpPr>
          <p:cNvPr id="10" name="右矢印 9"/>
          <p:cNvSpPr/>
          <p:nvPr/>
        </p:nvSpPr>
        <p:spPr>
          <a:xfrm>
            <a:off x="5709073" y="2899794"/>
            <a:ext cx="530942" cy="334297"/>
          </a:xfrm>
          <a:prstGeom prst="rightArrow">
            <a:avLst/>
          </a:prstGeom>
          <a:solidFill>
            <a:srgbClr val="92D050"/>
          </a:solidFill>
          <a:ln w="25400" cap="flat" cmpd="sng" algn="ctr">
            <a:solidFill>
              <a:srgbClr val="2D2D8A">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srgbClr val="FFFFFF"/>
              </a:solidFill>
              <a:effectLst/>
              <a:uLnTx/>
              <a:uFillTx/>
              <a:latin typeface="Arial"/>
              <a:ea typeface="ＭＳ Ｐゴシック"/>
              <a:cs typeface="+mn-cs"/>
            </a:endParaRPr>
          </a:p>
        </p:txBody>
      </p:sp>
      <p:sp>
        <p:nvSpPr>
          <p:cNvPr id="11" name="テキスト ボックス 10"/>
          <p:cNvSpPr txBox="1"/>
          <p:nvPr/>
        </p:nvSpPr>
        <p:spPr>
          <a:xfrm>
            <a:off x="5356081" y="2497537"/>
            <a:ext cx="1194558" cy="369332"/>
          </a:xfrm>
          <a:prstGeom prst="rect">
            <a:avLst/>
          </a:prstGeom>
          <a:noFill/>
        </p:spPr>
        <p:txBody>
          <a:bodyPr wrap="none" rtlCol="0">
            <a:spAutoFit/>
          </a:bodyPr>
          <a:lstStyle/>
          <a:p>
            <a:pPr fontAlgn="base">
              <a:spcBef>
                <a:spcPct val="0"/>
              </a:spcBef>
              <a:spcAft>
                <a:spcPct val="0"/>
              </a:spcAft>
            </a:pPr>
            <a:r>
              <a:rPr lang="ja-JP" altLang="en-US" dirty="0" smtClean="0">
                <a:solidFill>
                  <a:srgbClr val="000000"/>
                </a:solidFill>
                <a:latin typeface="Arial" charset="0"/>
                <a:ea typeface="ＭＳ Ｐゴシック" pitchFamily="50" charset="-128"/>
              </a:rPr>
              <a:t>ノード削除</a:t>
            </a:r>
            <a:endParaRPr lang="ja-JP" altLang="en-US" dirty="0">
              <a:solidFill>
                <a:srgbClr val="000000"/>
              </a:solidFill>
              <a:latin typeface="Arial" charset="0"/>
              <a:ea typeface="ＭＳ Ｐゴシック" pitchFamily="50" charset="-128"/>
            </a:endParaRPr>
          </a:p>
        </p:txBody>
      </p:sp>
      <p:pic>
        <p:nvPicPr>
          <p:cNvPr id="12" name="図 11"/>
          <p:cNvPicPr>
            <a:picLocks noChangeAspect="1"/>
          </p:cNvPicPr>
          <p:nvPr/>
        </p:nvPicPr>
        <p:blipFill>
          <a:blip r:embed="rId5"/>
          <a:stretch>
            <a:fillRect/>
          </a:stretch>
        </p:blipFill>
        <p:spPr>
          <a:xfrm>
            <a:off x="6570303" y="2477774"/>
            <a:ext cx="2003178" cy="589169"/>
          </a:xfrm>
          <a:prstGeom prst="rect">
            <a:avLst/>
          </a:prstGeom>
        </p:spPr>
      </p:pic>
    </p:spTree>
    <p:extLst>
      <p:ext uri="{BB962C8B-B14F-4D97-AF65-F5344CB8AC3E}">
        <p14:creationId xmlns:p14="http://schemas.microsoft.com/office/powerpoint/2010/main" val="763087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グラフへの変換 </a:t>
            </a:r>
            <a:r>
              <a:rPr lang="en-US" altLang="ja-JP" dirty="0" smtClean="0"/>
              <a:t>5</a:t>
            </a:r>
            <a:r>
              <a:rPr kumimoji="1" lang="en-US" altLang="ja-JP" dirty="0" smtClean="0"/>
              <a:t>/6</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startAt="6"/>
            </a:pPr>
            <a:r>
              <a:rPr kumimoji="1" lang="en-US" altLang="ja-JP" sz="2800" dirty="0" smtClean="0"/>
              <a:t>Understand[11]</a:t>
            </a:r>
            <a:r>
              <a:rPr kumimoji="1" lang="ja-JP" altLang="en-US" sz="2800" dirty="0" smtClean="0"/>
              <a:t>から得られる変数情報を利用して</a:t>
            </a:r>
            <a:r>
              <a:rPr kumimoji="1" lang="en-US" altLang="ja-JP" sz="2800" dirty="0" err="1" smtClean="0"/>
              <a:t>LastLexicalUse</a:t>
            </a:r>
            <a:r>
              <a:rPr kumimoji="1" lang="ja-JP" altLang="en-US" sz="2800" dirty="0" smtClean="0"/>
              <a:t>エッジを追加する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23" name="テキスト ボックス 22"/>
          <p:cNvSpPr txBox="1"/>
          <p:nvPr/>
        </p:nvSpPr>
        <p:spPr>
          <a:xfrm>
            <a:off x="1541284" y="6297568"/>
            <a:ext cx="6920706" cy="230832"/>
          </a:xfrm>
          <a:prstGeom prst="rect">
            <a:avLst/>
          </a:prstGeom>
          <a:noFill/>
        </p:spPr>
        <p:txBody>
          <a:bodyPr wrap="square" rtlCol="0">
            <a:spAutoFit/>
          </a:bodyPr>
          <a:lstStyle/>
          <a:p>
            <a:r>
              <a:rPr kumimoji="1" lang="en-US" altLang="ja-JP" sz="900" dirty="0" smtClean="0"/>
              <a:t>[</a:t>
            </a:r>
            <a:r>
              <a:rPr lang="en-US" altLang="ja-JP" sz="900" dirty="0" smtClean="0"/>
              <a:t>11] </a:t>
            </a:r>
            <a:r>
              <a:rPr lang="en-US" altLang="ja-JP" sz="900" dirty="0"/>
              <a:t>https://www.techmatrix.co.jp/product/understand</a:t>
            </a:r>
            <a:r>
              <a:rPr lang="en-US" altLang="ja-JP" sz="900" dirty="0" smtClean="0"/>
              <a:t>/</a:t>
            </a:r>
          </a:p>
        </p:txBody>
      </p:sp>
      <p:sp>
        <p:nvSpPr>
          <p:cNvPr id="43" name="テキスト ボックス 42"/>
          <p:cNvSpPr txBox="1"/>
          <p:nvPr/>
        </p:nvSpPr>
        <p:spPr>
          <a:xfrm>
            <a:off x="6624790" y="5011470"/>
            <a:ext cx="710451" cy="369332"/>
          </a:xfrm>
          <a:prstGeom prst="rect">
            <a:avLst/>
          </a:prstGeom>
          <a:noFill/>
        </p:spPr>
        <p:txBody>
          <a:bodyPr wrap="none" rtlCol="0">
            <a:spAutoFit/>
          </a:bodyPr>
          <a:lstStyle/>
          <a:p>
            <a:pPr fontAlgn="base">
              <a:spcBef>
                <a:spcPct val="0"/>
              </a:spcBef>
              <a:spcAft>
                <a:spcPct val="0"/>
              </a:spcAft>
            </a:pPr>
            <a:r>
              <a:rPr lang="en-US" altLang="ja-JP" dirty="0" smtClean="0">
                <a:solidFill>
                  <a:srgbClr val="000000"/>
                </a:solidFill>
                <a:latin typeface="Arial" charset="0"/>
                <a:ea typeface="ＭＳ Ｐゴシック" pitchFamily="50" charset="-128"/>
              </a:rPr>
              <a:t>Child</a:t>
            </a:r>
            <a:endParaRPr lang="ja-JP" altLang="en-US" dirty="0">
              <a:solidFill>
                <a:srgbClr val="000000"/>
              </a:solidFill>
              <a:latin typeface="Arial" charset="0"/>
              <a:ea typeface="ＭＳ Ｐゴシック" pitchFamily="50" charset="-128"/>
            </a:endParaRPr>
          </a:p>
        </p:txBody>
      </p:sp>
      <p:sp>
        <p:nvSpPr>
          <p:cNvPr id="44" name="テキスト ボックス 43"/>
          <p:cNvSpPr txBox="1"/>
          <p:nvPr/>
        </p:nvSpPr>
        <p:spPr>
          <a:xfrm>
            <a:off x="6624790" y="5465090"/>
            <a:ext cx="1274773" cy="369332"/>
          </a:xfrm>
          <a:prstGeom prst="rect">
            <a:avLst/>
          </a:prstGeom>
          <a:noFill/>
        </p:spPr>
        <p:txBody>
          <a:bodyPr wrap="none" rtlCol="0">
            <a:spAutoFit/>
          </a:bodyPr>
          <a:lstStyle/>
          <a:p>
            <a:pPr fontAlgn="base">
              <a:spcBef>
                <a:spcPct val="0"/>
              </a:spcBef>
              <a:spcAft>
                <a:spcPct val="0"/>
              </a:spcAft>
            </a:pPr>
            <a:r>
              <a:rPr lang="en-US" altLang="ja-JP" dirty="0" err="1" smtClean="0">
                <a:solidFill>
                  <a:srgbClr val="000000"/>
                </a:solidFill>
                <a:latin typeface="Arial" charset="0"/>
                <a:ea typeface="ＭＳ Ｐゴシック" pitchFamily="50" charset="-128"/>
              </a:rPr>
              <a:t>NextToken</a:t>
            </a:r>
            <a:endParaRPr lang="ja-JP" altLang="en-US" dirty="0">
              <a:solidFill>
                <a:srgbClr val="000000"/>
              </a:solidFill>
              <a:latin typeface="Arial" charset="0"/>
              <a:ea typeface="ＭＳ Ｐゴシック" pitchFamily="50" charset="-128"/>
            </a:endParaRPr>
          </a:p>
        </p:txBody>
      </p:sp>
      <p:cxnSp>
        <p:nvCxnSpPr>
          <p:cNvPr id="45" name="直線コネクタ 44"/>
          <p:cNvCxnSpPr/>
          <p:nvPr/>
        </p:nvCxnSpPr>
        <p:spPr>
          <a:xfrm>
            <a:off x="6211431" y="5196136"/>
            <a:ext cx="413359" cy="0"/>
          </a:xfrm>
          <a:prstGeom prst="line">
            <a:avLst/>
          </a:prstGeom>
          <a:noFill/>
          <a:ln w="12700" cap="flat" cmpd="sng" algn="ctr">
            <a:solidFill>
              <a:srgbClr val="0070C0"/>
            </a:solidFill>
            <a:prstDash val="solid"/>
          </a:ln>
          <a:effectLst/>
        </p:spPr>
      </p:cxnSp>
      <p:cxnSp>
        <p:nvCxnSpPr>
          <p:cNvPr id="46" name="直線コネクタ 45"/>
          <p:cNvCxnSpPr/>
          <p:nvPr/>
        </p:nvCxnSpPr>
        <p:spPr>
          <a:xfrm>
            <a:off x="6211431" y="5661803"/>
            <a:ext cx="413359" cy="0"/>
          </a:xfrm>
          <a:prstGeom prst="line">
            <a:avLst/>
          </a:prstGeom>
          <a:noFill/>
          <a:ln w="12700" cap="flat" cmpd="sng" algn="ctr">
            <a:solidFill>
              <a:srgbClr val="FF2828"/>
            </a:solidFill>
            <a:prstDash val="solid"/>
          </a:ln>
          <a:effectLst/>
        </p:spPr>
      </p:cxnSp>
      <p:cxnSp>
        <p:nvCxnSpPr>
          <p:cNvPr id="47" name="直線コネクタ 46"/>
          <p:cNvCxnSpPr/>
          <p:nvPr/>
        </p:nvCxnSpPr>
        <p:spPr>
          <a:xfrm>
            <a:off x="6211431" y="6126163"/>
            <a:ext cx="413359" cy="0"/>
          </a:xfrm>
          <a:prstGeom prst="line">
            <a:avLst/>
          </a:prstGeom>
          <a:noFill/>
          <a:ln w="12700" cap="flat" cmpd="sng" algn="ctr">
            <a:solidFill>
              <a:schemeClr val="tx1"/>
            </a:solidFill>
            <a:prstDash val="solid"/>
          </a:ln>
          <a:effectLst/>
        </p:spPr>
      </p:cxnSp>
      <p:sp>
        <p:nvSpPr>
          <p:cNvPr id="48" name="テキスト ボックス 47"/>
          <p:cNvSpPr txBox="1"/>
          <p:nvPr/>
        </p:nvSpPr>
        <p:spPr>
          <a:xfrm>
            <a:off x="6624789" y="5941497"/>
            <a:ext cx="1749197" cy="369332"/>
          </a:xfrm>
          <a:prstGeom prst="rect">
            <a:avLst/>
          </a:prstGeom>
          <a:noFill/>
        </p:spPr>
        <p:txBody>
          <a:bodyPr wrap="none" rtlCol="0">
            <a:spAutoFit/>
          </a:bodyPr>
          <a:lstStyle/>
          <a:p>
            <a:pPr fontAlgn="base">
              <a:spcBef>
                <a:spcPct val="0"/>
              </a:spcBef>
              <a:spcAft>
                <a:spcPct val="0"/>
              </a:spcAft>
            </a:pPr>
            <a:r>
              <a:rPr lang="en-US" altLang="ja-JP" dirty="0" err="1" smtClean="0">
                <a:solidFill>
                  <a:srgbClr val="000000"/>
                </a:solidFill>
                <a:latin typeface="Arial" charset="0"/>
                <a:ea typeface="ＭＳ Ｐゴシック" pitchFamily="50" charset="-128"/>
              </a:rPr>
              <a:t>LastLexicalUse</a:t>
            </a:r>
            <a:endParaRPr lang="ja-JP" altLang="en-US" dirty="0">
              <a:solidFill>
                <a:srgbClr val="000000"/>
              </a:solidFill>
              <a:latin typeface="Arial" charset="0"/>
              <a:ea typeface="ＭＳ Ｐゴシック" pitchFamily="50" charset="-128"/>
            </a:endParaRPr>
          </a:p>
        </p:txBody>
      </p:sp>
      <p:pic>
        <p:nvPicPr>
          <p:cNvPr id="51" name="コンテンツ プレースホルダー 4"/>
          <p:cNvPicPr>
            <a:picLocks noChangeAspect="1"/>
          </p:cNvPicPr>
          <p:nvPr/>
        </p:nvPicPr>
        <p:blipFill>
          <a:blip r:embed="rId3"/>
          <a:stretch>
            <a:fillRect/>
          </a:stretch>
        </p:blipFill>
        <p:spPr bwMode="auto">
          <a:xfrm>
            <a:off x="285733" y="2696430"/>
            <a:ext cx="8561422" cy="2229354"/>
          </a:xfrm>
          <a:prstGeom prst="rect">
            <a:avLst/>
          </a:prstGeom>
          <a:noFill/>
          <a:ln w="9525">
            <a:noFill/>
            <a:miter lim="800000"/>
            <a:headEnd/>
            <a:tailEnd/>
          </a:ln>
          <a:effectLst/>
        </p:spPr>
      </p:pic>
      <p:cxnSp>
        <p:nvCxnSpPr>
          <p:cNvPr id="13" name="直線コネクタ 12"/>
          <p:cNvCxnSpPr/>
          <p:nvPr/>
        </p:nvCxnSpPr>
        <p:spPr>
          <a:xfrm flipV="1">
            <a:off x="3147613" y="3993686"/>
            <a:ext cx="0" cy="523603"/>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V="1">
            <a:off x="8750003" y="3993686"/>
            <a:ext cx="0" cy="523603"/>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36969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グラフへの変換 </a:t>
            </a:r>
            <a:r>
              <a:rPr lang="en-US" altLang="ja-JP" dirty="0" smtClean="0"/>
              <a:t>6</a:t>
            </a:r>
            <a:r>
              <a:rPr kumimoji="1" lang="en-US" altLang="ja-JP" dirty="0" smtClean="0"/>
              <a:t>/6</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startAt="7"/>
            </a:pPr>
            <a:r>
              <a:rPr lang="ja-JP" altLang="en-US" sz="2800" dirty="0" smtClean="0"/>
              <a:t>ノード</a:t>
            </a:r>
            <a:r>
              <a:rPr lang="ja-JP" altLang="en-US" sz="2800" dirty="0"/>
              <a:t>を分割</a:t>
            </a:r>
            <a:r>
              <a:rPr lang="ja-JP" altLang="en-US" sz="2800" dirty="0" smtClean="0"/>
              <a:t>し，</a:t>
            </a:r>
            <a:r>
              <a:rPr lang="en-US" altLang="ja-JP" sz="2800" dirty="0" err="1" smtClean="0"/>
              <a:t>UsesSubtoken</a:t>
            </a:r>
            <a:r>
              <a:rPr lang="ja-JP" altLang="en-US" sz="2800" dirty="0" smtClean="0"/>
              <a:t>エッジを追加する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6" name="角丸四角形 5"/>
          <p:cNvSpPr/>
          <p:nvPr/>
        </p:nvSpPr>
        <p:spPr>
          <a:xfrm>
            <a:off x="3151311" y="2912435"/>
            <a:ext cx="2376464" cy="476071"/>
          </a:xfrm>
          <a:prstGeom prst="roundRect">
            <a:avLst>
              <a:gd name="adj" fmla="val 50000"/>
            </a:avLst>
          </a:prstGeom>
          <a:noFill/>
          <a:ln w="25400" cap="flat" cmpd="sng" algn="ctr">
            <a:solidFill>
              <a:srgbClr val="000000"/>
            </a:solidFill>
            <a:prstDash val="solid"/>
          </a:ln>
          <a:effectLst/>
        </p:spPr>
        <p:txBody>
          <a:bodyPr wrap="non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err="1" smtClean="0">
                <a:ln>
                  <a:noFill/>
                </a:ln>
                <a:solidFill>
                  <a:srgbClr val="000000"/>
                </a:solidFill>
                <a:effectLst/>
                <a:uLnTx/>
                <a:uFillTx/>
                <a:latin typeface="Arial"/>
                <a:ea typeface="ＭＳ Ｐゴシック"/>
                <a:cs typeface="+mn-cs"/>
              </a:rPr>
              <a:t>assignmentExpression</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 name="角丸四角形 6"/>
          <p:cNvSpPr/>
          <p:nvPr/>
        </p:nvSpPr>
        <p:spPr>
          <a:xfrm>
            <a:off x="4937129" y="3726587"/>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smtClean="0">
                <a:ln>
                  <a:noFill/>
                </a:ln>
                <a:solidFill>
                  <a:srgbClr val="000000"/>
                </a:solidFill>
                <a:effectLst/>
                <a:uLnTx/>
                <a:uFillTx/>
                <a:latin typeface="Arial"/>
                <a:ea typeface="ＭＳ Ｐゴシック"/>
                <a:cs typeface="+mn-cs"/>
              </a:rPr>
              <a:t>1</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8" name="直線コネクタ 7"/>
          <p:cNvCxnSpPr>
            <a:stCxn id="6" idx="2"/>
          </p:cNvCxnSpPr>
          <p:nvPr/>
        </p:nvCxnSpPr>
        <p:spPr>
          <a:xfrm flipH="1">
            <a:off x="3610302" y="3388506"/>
            <a:ext cx="729236" cy="338081"/>
          </a:xfrm>
          <a:prstGeom prst="line">
            <a:avLst/>
          </a:prstGeom>
          <a:noFill/>
          <a:ln w="12700" cap="flat" cmpd="sng" algn="ctr">
            <a:solidFill>
              <a:srgbClr val="0070C0"/>
            </a:solidFill>
            <a:prstDash val="solid"/>
            <a:tailEnd type="triangle"/>
          </a:ln>
          <a:effectLst/>
        </p:spPr>
      </p:cxnSp>
      <p:cxnSp>
        <p:nvCxnSpPr>
          <p:cNvPr id="9" name="直線コネクタ 8"/>
          <p:cNvCxnSpPr>
            <a:stCxn id="6" idx="2"/>
            <a:endCxn id="7" idx="0"/>
          </p:cNvCxnSpPr>
          <p:nvPr/>
        </p:nvCxnSpPr>
        <p:spPr>
          <a:xfrm>
            <a:off x="4339538" y="3388506"/>
            <a:ext cx="759097" cy="338081"/>
          </a:xfrm>
          <a:prstGeom prst="line">
            <a:avLst/>
          </a:prstGeom>
          <a:noFill/>
          <a:ln w="12700" cap="flat" cmpd="sng" algn="ctr">
            <a:solidFill>
              <a:srgbClr val="0070C0"/>
            </a:solidFill>
            <a:prstDash val="solid"/>
            <a:tailEnd type="triangle"/>
          </a:ln>
          <a:effectLst/>
        </p:spPr>
      </p:cxnSp>
      <p:cxnSp>
        <p:nvCxnSpPr>
          <p:cNvPr id="10" name="直線矢印コネクタ 9"/>
          <p:cNvCxnSpPr>
            <a:stCxn id="12" idx="3"/>
            <a:endCxn id="11" idx="1"/>
          </p:cNvCxnSpPr>
          <p:nvPr/>
        </p:nvCxnSpPr>
        <p:spPr>
          <a:xfrm>
            <a:off x="3741947" y="3895864"/>
            <a:ext cx="436085" cy="0"/>
          </a:xfrm>
          <a:prstGeom prst="straightConnector1">
            <a:avLst/>
          </a:prstGeom>
          <a:noFill/>
          <a:ln w="12700" cap="flat" cmpd="sng" algn="ctr">
            <a:solidFill>
              <a:srgbClr val="FF2828"/>
            </a:solidFill>
            <a:prstDash val="solid"/>
            <a:tailEnd type="triangle"/>
          </a:ln>
          <a:effectLst/>
        </p:spPr>
      </p:cxnSp>
      <p:sp>
        <p:nvSpPr>
          <p:cNvPr id="11" name="角丸四角形 10"/>
          <p:cNvSpPr/>
          <p:nvPr/>
        </p:nvSpPr>
        <p:spPr>
          <a:xfrm>
            <a:off x="4178032" y="3726587"/>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smtClean="0">
                <a:ln>
                  <a:noFill/>
                </a:ln>
                <a:solidFill>
                  <a:srgbClr val="000000"/>
                </a:solidFill>
                <a:effectLst/>
                <a:uLnTx/>
                <a:uFillTx/>
                <a:latin typeface="Arial"/>
                <a:ea typeface="ＭＳ Ｐゴシック"/>
                <a:cs typeface="+mn-cs"/>
              </a:rPr>
              <a:t>=</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2" name="角丸四角形 11"/>
          <p:cNvSpPr/>
          <p:nvPr/>
        </p:nvSpPr>
        <p:spPr>
          <a:xfrm>
            <a:off x="3418935" y="3726587"/>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smtClean="0">
                <a:ln>
                  <a:noFill/>
                </a:ln>
                <a:solidFill>
                  <a:srgbClr val="000000"/>
                </a:solidFill>
                <a:effectLst/>
                <a:uLnTx/>
                <a:uFillTx/>
                <a:latin typeface="Arial"/>
                <a:ea typeface="ＭＳ Ｐゴシック"/>
                <a:cs typeface="+mn-cs"/>
              </a:rPr>
              <a:t>n</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3" name="直線矢印コネクタ 12"/>
          <p:cNvCxnSpPr>
            <a:stCxn id="11" idx="3"/>
            <a:endCxn id="7" idx="1"/>
          </p:cNvCxnSpPr>
          <p:nvPr/>
        </p:nvCxnSpPr>
        <p:spPr>
          <a:xfrm>
            <a:off x="4501044" y="3895864"/>
            <a:ext cx="436085" cy="0"/>
          </a:xfrm>
          <a:prstGeom prst="straightConnector1">
            <a:avLst/>
          </a:prstGeom>
          <a:noFill/>
          <a:ln w="12700" cap="flat" cmpd="sng" algn="ctr">
            <a:solidFill>
              <a:srgbClr val="FF2828"/>
            </a:solidFill>
            <a:prstDash val="solid"/>
            <a:tailEnd type="triangle"/>
          </a:ln>
          <a:effectLst/>
        </p:spPr>
      </p:cxnSp>
      <p:cxnSp>
        <p:nvCxnSpPr>
          <p:cNvPr id="14" name="直線コネクタ 13"/>
          <p:cNvCxnSpPr>
            <a:stCxn id="6" idx="2"/>
            <a:endCxn id="11" idx="0"/>
          </p:cNvCxnSpPr>
          <p:nvPr/>
        </p:nvCxnSpPr>
        <p:spPr>
          <a:xfrm flipH="1">
            <a:off x="4339538" y="3388506"/>
            <a:ext cx="5" cy="338081"/>
          </a:xfrm>
          <a:prstGeom prst="line">
            <a:avLst/>
          </a:prstGeom>
          <a:noFill/>
          <a:ln w="12700" cap="flat" cmpd="sng" algn="ctr">
            <a:solidFill>
              <a:srgbClr val="0070C0"/>
            </a:solidFill>
            <a:prstDash val="solid"/>
            <a:tailEnd type="triangle"/>
          </a:ln>
          <a:effectLst/>
        </p:spPr>
      </p:cxnSp>
      <p:cxnSp>
        <p:nvCxnSpPr>
          <p:cNvPr id="15" name="直線コネクタ 14"/>
          <p:cNvCxnSpPr>
            <a:endCxn id="6" idx="0"/>
          </p:cNvCxnSpPr>
          <p:nvPr/>
        </p:nvCxnSpPr>
        <p:spPr>
          <a:xfrm>
            <a:off x="4339538" y="2257470"/>
            <a:ext cx="5" cy="654965"/>
          </a:xfrm>
          <a:prstGeom prst="line">
            <a:avLst/>
          </a:prstGeom>
          <a:noFill/>
          <a:ln w="12700" cap="flat" cmpd="sng" algn="ctr">
            <a:solidFill>
              <a:srgbClr val="0070C0"/>
            </a:solidFill>
            <a:prstDash val="solid"/>
            <a:tailEnd type="triangle"/>
          </a:ln>
          <a:effectLst/>
        </p:spPr>
      </p:cxnSp>
      <p:cxnSp>
        <p:nvCxnSpPr>
          <p:cNvPr id="16" name="直線矢印コネクタ 15"/>
          <p:cNvCxnSpPr>
            <a:stCxn id="7" idx="3"/>
          </p:cNvCxnSpPr>
          <p:nvPr/>
        </p:nvCxnSpPr>
        <p:spPr>
          <a:xfrm>
            <a:off x="5260141" y="3895864"/>
            <a:ext cx="192664" cy="3799"/>
          </a:xfrm>
          <a:prstGeom prst="straightConnector1">
            <a:avLst/>
          </a:prstGeom>
          <a:noFill/>
          <a:ln w="12700" cap="flat" cmpd="sng" algn="ctr">
            <a:solidFill>
              <a:srgbClr val="FF2828"/>
            </a:solidFill>
            <a:prstDash val="solid"/>
            <a:tailEnd type="triangle"/>
          </a:ln>
          <a:effectLst/>
        </p:spPr>
      </p:cxnSp>
      <p:cxnSp>
        <p:nvCxnSpPr>
          <p:cNvPr id="19" name="直線矢印コネクタ 18"/>
          <p:cNvCxnSpPr/>
          <p:nvPr/>
        </p:nvCxnSpPr>
        <p:spPr>
          <a:xfrm>
            <a:off x="3226271" y="3895864"/>
            <a:ext cx="192664" cy="3799"/>
          </a:xfrm>
          <a:prstGeom prst="straightConnector1">
            <a:avLst/>
          </a:prstGeom>
          <a:noFill/>
          <a:ln w="12700" cap="flat" cmpd="sng" algn="ctr">
            <a:solidFill>
              <a:srgbClr val="FF2828"/>
            </a:solidFill>
            <a:prstDash val="solid"/>
            <a:tailEnd type="triangle"/>
          </a:ln>
          <a:effectLst/>
        </p:spPr>
      </p:cxnSp>
      <p:cxnSp>
        <p:nvCxnSpPr>
          <p:cNvPr id="20" name="直線コネクタ 19"/>
          <p:cNvCxnSpPr>
            <a:stCxn id="6" idx="2"/>
            <a:endCxn id="22" idx="0"/>
          </p:cNvCxnSpPr>
          <p:nvPr/>
        </p:nvCxnSpPr>
        <p:spPr>
          <a:xfrm flipH="1">
            <a:off x="1471431" y="3388506"/>
            <a:ext cx="2868112" cy="342373"/>
          </a:xfrm>
          <a:prstGeom prst="line">
            <a:avLst/>
          </a:prstGeom>
          <a:noFill/>
          <a:ln w="12700" cap="flat" cmpd="sng" algn="ctr">
            <a:solidFill>
              <a:srgbClr val="92D050"/>
            </a:solidFill>
            <a:prstDash val="solid"/>
            <a:tailEnd type="triangle"/>
          </a:ln>
          <a:effectLst/>
        </p:spPr>
      </p:cxnSp>
      <p:cxnSp>
        <p:nvCxnSpPr>
          <p:cNvPr id="21" name="直線コネクタ 20"/>
          <p:cNvCxnSpPr>
            <a:stCxn id="6" idx="2"/>
            <a:endCxn id="24" idx="0"/>
          </p:cNvCxnSpPr>
          <p:nvPr/>
        </p:nvCxnSpPr>
        <p:spPr>
          <a:xfrm>
            <a:off x="4339543" y="3388506"/>
            <a:ext cx="2879567" cy="338080"/>
          </a:xfrm>
          <a:prstGeom prst="line">
            <a:avLst/>
          </a:prstGeom>
          <a:noFill/>
          <a:ln w="12700" cap="flat" cmpd="sng" algn="ctr">
            <a:solidFill>
              <a:srgbClr val="92D050"/>
            </a:solidFill>
            <a:prstDash val="solid"/>
            <a:tailEnd type="triangle"/>
          </a:ln>
          <a:effectLst/>
        </p:spPr>
      </p:cxnSp>
      <p:sp>
        <p:nvSpPr>
          <p:cNvPr id="22" name="角丸四角形 21"/>
          <p:cNvSpPr/>
          <p:nvPr/>
        </p:nvSpPr>
        <p:spPr>
          <a:xfrm>
            <a:off x="789329" y="3730879"/>
            <a:ext cx="1364203" cy="476071"/>
          </a:xfrm>
          <a:prstGeom prst="roundRect">
            <a:avLst>
              <a:gd name="adj" fmla="val 50000"/>
            </a:avLst>
          </a:prstGeom>
          <a:noFill/>
          <a:ln w="25400" cap="flat" cmpd="sng" algn="ctr">
            <a:solidFill>
              <a:srgbClr val="000000"/>
            </a:solidFill>
            <a:prstDash val="solid"/>
          </a:ln>
          <a:effectLst/>
        </p:spPr>
        <p:txBody>
          <a:bodyPr wrap="non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smtClean="0">
                <a:ln>
                  <a:noFill/>
                </a:ln>
                <a:solidFill>
                  <a:srgbClr val="000000"/>
                </a:solidFill>
                <a:effectLst/>
                <a:uLnTx/>
                <a:uFillTx/>
                <a:latin typeface="Arial"/>
                <a:ea typeface="ＭＳ Ｐゴシック"/>
                <a:cs typeface="+mn-cs"/>
              </a:rPr>
              <a:t>assignment</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4" name="角丸四角形 23"/>
          <p:cNvSpPr/>
          <p:nvPr/>
        </p:nvSpPr>
        <p:spPr>
          <a:xfrm>
            <a:off x="6550725" y="3726586"/>
            <a:ext cx="1336770" cy="476071"/>
          </a:xfrm>
          <a:prstGeom prst="roundRect">
            <a:avLst>
              <a:gd name="adj" fmla="val 50000"/>
            </a:avLst>
          </a:prstGeom>
          <a:noFill/>
          <a:ln w="25400" cap="flat" cmpd="sng" algn="ctr">
            <a:solidFill>
              <a:srgbClr val="000000"/>
            </a:solidFill>
            <a:prstDash val="solid"/>
          </a:ln>
          <a:effectLst/>
        </p:spPr>
        <p:txBody>
          <a:bodyPr wrap="non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smtClean="0">
                <a:ln>
                  <a:noFill/>
                </a:ln>
                <a:solidFill>
                  <a:srgbClr val="000000"/>
                </a:solidFill>
                <a:effectLst/>
                <a:uLnTx/>
                <a:uFillTx/>
                <a:latin typeface="Arial"/>
                <a:ea typeface="ＭＳ Ｐゴシック"/>
                <a:cs typeface="+mn-cs"/>
              </a:rPr>
              <a:t>Expression</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9" name="テキスト ボックス 28"/>
          <p:cNvSpPr txBox="1"/>
          <p:nvPr/>
        </p:nvSpPr>
        <p:spPr>
          <a:xfrm>
            <a:off x="5901070" y="4767892"/>
            <a:ext cx="710451" cy="369332"/>
          </a:xfrm>
          <a:prstGeom prst="rect">
            <a:avLst/>
          </a:prstGeom>
          <a:noFill/>
        </p:spPr>
        <p:txBody>
          <a:bodyPr wrap="none" rtlCol="0">
            <a:spAutoFit/>
          </a:bodyPr>
          <a:lstStyle/>
          <a:p>
            <a:pPr fontAlgn="base">
              <a:spcBef>
                <a:spcPct val="0"/>
              </a:spcBef>
              <a:spcAft>
                <a:spcPct val="0"/>
              </a:spcAft>
            </a:pPr>
            <a:r>
              <a:rPr lang="en-US" altLang="ja-JP" dirty="0" smtClean="0">
                <a:solidFill>
                  <a:srgbClr val="000000"/>
                </a:solidFill>
                <a:latin typeface="Arial" charset="0"/>
                <a:ea typeface="ＭＳ Ｐゴシック" pitchFamily="50" charset="-128"/>
              </a:rPr>
              <a:t>Child</a:t>
            </a:r>
            <a:endParaRPr lang="ja-JP" altLang="en-US" dirty="0">
              <a:solidFill>
                <a:srgbClr val="000000"/>
              </a:solidFill>
              <a:latin typeface="Arial" charset="0"/>
              <a:ea typeface="ＭＳ Ｐゴシック" pitchFamily="50" charset="-128"/>
            </a:endParaRPr>
          </a:p>
        </p:txBody>
      </p:sp>
      <p:sp>
        <p:nvSpPr>
          <p:cNvPr id="30" name="テキスト ボックス 29"/>
          <p:cNvSpPr txBox="1"/>
          <p:nvPr/>
        </p:nvSpPr>
        <p:spPr>
          <a:xfrm>
            <a:off x="5901070" y="5221512"/>
            <a:ext cx="1274773" cy="369332"/>
          </a:xfrm>
          <a:prstGeom prst="rect">
            <a:avLst/>
          </a:prstGeom>
          <a:noFill/>
        </p:spPr>
        <p:txBody>
          <a:bodyPr wrap="none" rtlCol="0">
            <a:spAutoFit/>
          </a:bodyPr>
          <a:lstStyle/>
          <a:p>
            <a:pPr fontAlgn="base">
              <a:spcBef>
                <a:spcPct val="0"/>
              </a:spcBef>
              <a:spcAft>
                <a:spcPct val="0"/>
              </a:spcAft>
            </a:pPr>
            <a:r>
              <a:rPr lang="en-US" altLang="ja-JP" dirty="0" err="1" smtClean="0">
                <a:solidFill>
                  <a:srgbClr val="000000"/>
                </a:solidFill>
                <a:latin typeface="Arial" charset="0"/>
                <a:ea typeface="ＭＳ Ｐゴシック" pitchFamily="50" charset="-128"/>
              </a:rPr>
              <a:t>NextToken</a:t>
            </a:r>
            <a:endParaRPr lang="ja-JP" altLang="en-US" dirty="0">
              <a:solidFill>
                <a:srgbClr val="000000"/>
              </a:solidFill>
              <a:latin typeface="Arial" charset="0"/>
              <a:ea typeface="ＭＳ Ｐゴシック" pitchFamily="50" charset="-128"/>
            </a:endParaRPr>
          </a:p>
        </p:txBody>
      </p:sp>
      <p:cxnSp>
        <p:nvCxnSpPr>
          <p:cNvPr id="31" name="直線コネクタ 30"/>
          <p:cNvCxnSpPr/>
          <p:nvPr/>
        </p:nvCxnSpPr>
        <p:spPr>
          <a:xfrm>
            <a:off x="5487711" y="4952558"/>
            <a:ext cx="413359" cy="0"/>
          </a:xfrm>
          <a:prstGeom prst="line">
            <a:avLst/>
          </a:prstGeom>
          <a:noFill/>
          <a:ln w="12700" cap="flat" cmpd="sng" algn="ctr">
            <a:solidFill>
              <a:srgbClr val="0070C0"/>
            </a:solidFill>
            <a:prstDash val="solid"/>
          </a:ln>
          <a:effectLst/>
        </p:spPr>
      </p:cxnSp>
      <p:cxnSp>
        <p:nvCxnSpPr>
          <p:cNvPr id="32" name="直線コネクタ 31"/>
          <p:cNvCxnSpPr/>
          <p:nvPr/>
        </p:nvCxnSpPr>
        <p:spPr>
          <a:xfrm>
            <a:off x="5487711" y="5418225"/>
            <a:ext cx="413359" cy="0"/>
          </a:xfrm>
          <a:prstGeom prst="line">
            <a:avLst/>
          </a:prstGeom>
          <a:noFill/>
          <a:ln w="12700" cap="flat" cmpd="sng" algn="ctr">
            <a:solidFill>
              <a:srgbClr val="FF2828"/>
            </a:solidFill>
            <a:prstDash val="solid"/>
          </a:ln>
          <a:effectLst/>
        </p:spPr>
      </p:cxnSp>
      <p:cxnSp>
        <p:nvCxnSpPr>
          <p:cNvPr id="33" name="直線コネクタ 32"/>
          <p:cNvCxnSpPr/>
          <p:nvPr/>
        </p:nvCxnSpPr>
        <p:spPr>
          <a:xfrm>
            <a:off x="5487711" y="5882585"/>
            <a:ext cx="413359" cy="0"/>
          </a:xfrm>
          <a:prstGeom prst="line">
            <a:avLst/>
          </a:prstGeom>
          <a:noFill/>
          <a:ln w="12700" cap="flat" cmpd="sng" algn="ctr">
            <a:solidFill>
              <a:schemeClr val="tx1"/>
            </a:solidFill>
            <a:prstDash val="solid"/>
          </a:ln>
          <a:effectLst/>
        </p:spPr>
      </p:cxnSp>
      <p:sp>
        <p:nvSpPr>
          <p:cNvPr id="34" name="テキスト ボックス 33"/>
          <p:cNvSpPr txBox="1"/>
          <p:nvPr/>
        </p:nvSpPr>
        <p:spPr>
          <a:xfrm>
            <a:off x="5901069" y="5697919"/>
            <a:ext cx="1749197" cy="369332"/>
          </a:xfrm>
          <a:prstGeom prst="rect">
            <a:avLst/>
          </a:prstGeom>
          <a:noFill/>
        </p:spPr>
        <p:txBody>
          <a:bodyPr wrap="none" rtlCol="0">
            <a:spAutoFit/>
          </a:bodyPr>
          <a:lstStyle/>
          <a:p>
            <a:pPr fontAlgn="base">
              <a:spcBef>
                <a:spcPct val="0"/>
              </a:spcBef>
              <a:spcAft>
                <a:spcPct val="0"/>
              </a:spcAft>
            </a:pPr>
            <a:r>
              <a:rPr lang="en-US" altLang="ja-JP" dirty="0" err="1" smtClean="0">
                <a:solidFill>
                  <a:srgbClr val="000000"/>
                </a:solidFill>
                <a:latin typeface="Arial" charset="0"/>
                <a:ea typeface="ＭＳ Ｐゴシック" pitchFamily="50" charset="-128"/>
              </a:rPr>
              <a:t>LastLexicalUse</a:t>
            </a:r>
            <a:endParaRPr lang="ja-JP" altLang="en-US" dirty="0">
              <a:solidFill>
                <a:srgbClr val="000000"/>
              </a:solidFill>
              <a:latin typeface="Arial" charset="0"/>
              <a:ea typeface="ＭＳ Ｐゴシック" pitchFamily="50" charset="-128"/>
            </a:endParaRPr>
          </a:p>
        </p:txBody>
      </p:sp>
      <p:cxnSp>
        <p:nvCxnSpPr>
          <p:cNvPr id="35" name="直線コネクタ 34"/>
          <p:cNvCxnSpPr/>
          <p:nvPr/>
        </p:nvCxnSpPr>
        <p:spPr>
          <a:xfrm>
            <a:off x="5487711" y="6358992"/>
            <a:ext cx="413359" cy="0"/>
          </a:xfrm>
          <a:prstGeom prst="line">
            <a:avLst/>
          </a:prstGeom>
          <a:noFill/>
          <a:ln w="12700" cap="flat" cmpd="sng" algn="ctr">
            <a:solidFill>
              <a:srgbClr val="92D050"/>
            </a:solidFill>
            <a:prstDash val="solid"/>
          </a:ln>
          <a:effectLst/>
        </p:spPr>
      </p:cxnSp>
      <p:sp>
        <p:nvSpPr>
          <p:cNvPr id="36" name="テキスト ボックス 35"/>
          <p:cNvSpPr txBox="1"/>
          <p:nvPr/>
        </p:nvSpPr>
        <p:spPr>
          <a:xfrm>
            <a:off x="5901069" y="6174326"/>
            <a:ext cx="1685077" cy="369332"/>
          </a:xfrm>
          <a:prstGeom prst="rect">
            <a:avLst/>
          </a:prstGeom>
          <a:noFill/>
        </p:spPr>
        <p:txBody>
          <a:bodyPr wrap="none" rtlCol="0">
            <a:spAutoFit/>
          </a:bodyPr>
          <a:lstStyle/>
          <a:p>
            <a:pPr fontAlgn="base">
              <a:spcBef>
                <a:spcPct val="0"/>
              </a:spcBef>
              <a:spcAft>
                <a:spcPct val="0"/>
              </a:spcAft>
            </a:pPr>
            <a:r>
              <a:rPr lang="en-US" altLang="ja-JP" dirty="0" err="1" smtClean="0">
                <a:solidFill>
                  <a:srgbClr val="000000"/>
                </a:solidFill>
                <a:latin typeface="Arial" charset="0"/>
                <a:ea typeface="ＭＳ Ｐゴシック" pitchFamily="50" charset="-128"/>
              </a:rPr>
              <a:t>UsesSub</a:t>
            </a:r>
            <a:r>
              <a:rPr lang="en-US" altLang="ja-JP" dirty="0" err="1">
                <a:solidFill>
                  <a:srgbClr val="000000"/>
                </a:solidFill>
              </a:rPr>
              <a:t>t</a:t>
            </a:r>
            <a:r>
              <a:rPr lang="en-US" altLang="ja-JP" dirty="0" err="1" smtClean="0">
                <a:solidFill>
                  <a:srgbClr val="000000"/>
                </a:solidFill>
                <a:latin typeface="Arial" charset="0"/>
                <a:ea typeface="ＭＳ Ｐゴシック" pitchFamily="50" charset="-128"/>
              </a:rPr>
              <a:t>oken</a:t>
            </a:r>
            <a:endParaRPr lang="ja-JP" altLang="en-US" dirty="0">
              <a:solidFill>
                <a:srgbClr val="000000"/>
              </a:solidFill>
              <a:latin typeface="Arial" charset="0"/>
              <a:ea typeface="ＭＳ Ｐゴシック" pitchFamily="50" charset="-128"/>
            </a:endParaRPr>
          </a:p>
        </p:txBody>
      </p:sp>
      <p:cxnSp>
        <p:nvCxnSpPr>
          <p:cNvPr id="37" name="直線コネクタ 36"/>
          <p:cNvCxnSpPr/>
          <p:nvPr/>
        </p:nvCxnSpPr>
        <p:spPr>
          <a:xfrm>
            <a:off x="789329" y="2261762"/>
            <a:ext cx="768601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フリーフォーム 39"/>
          <p:cNvSpPr/>
          <p:nvPr/>
        </p:nvSpPr>
        <p:spPr>
          <a:xfrm>
            <a:off x="3598606" y="4070555"/>
            <a:ext cx="4807975" cy="643070"/>
          </a:xfrm>
          <a:custGeom>
            <a:avLst/>
            <a:gdLst>
              <a:gd name="connsiteX0" fmla="*/ 0 w 4807975"/>
              <a:gd name="connsiteY0" fmla="*/ 0 h 643070"/>
              <a:gd name="connsiteX1" fmla="*/ 2723536 w 4807975"/>
              <a:gd name="connsiteY1" fmla="*/ 560439 h 643070"/>
              <a:gd name="connsiteX2" fmla="*/ 4807975 w 4807975"/>
              <a:gd name="connsiteY2" fmla="*/ 629264 h 643070"/>
            </a:gdLst>
            <a:ahLst/>
            <a:cxnLst>
              <a:cxn ang="0">
                <a:pos x="connsiteX0" y="connsiteY0"/>
              </a:cxn>
              <a:cxn ang="0">
                <a:pos x="connsiteX1" y="connsiteY1"/>
              </a:cxn>
              <a:cxn ang="0">
                <a:pos x="connsiteX2" y="connsiteY2"/>
              </a:cxn>
            </a:cxnLst>
            <a:rect l="l" t="t" r="r" b="b"/>
            <a:pathLst>
              <a:path w="4807975" h="643070">
                <a:moveTo>
                  <a:pt x="0" y="0"/>
                </a:moveTo>
                <a:cubicBezTo>
                  <a:pt x="961103" y="227781"/>
                  <a:pt x="1922207" y="455562"/>
                  <a:pt x="2723536" y="560439"/>
                </a:cubicBezTo>
                <a:cubicBezTo>
                  <a:pt x="3524865" y="665316"/>
                  <a:pt x="4166420" y="647290"/>
                  <a:pt x="4807975" y="629264"/>
                </a:cubicBezTo>
              </a:path>
            </a:pathLst>
          </a:custGeom>
          <a:noFill/>
          <a:ln w="12700">
            <a:solidFill>
              <a:schemeClr val="tx1"/>
            </a:solidFill>
            <a:head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1" name="直線コネクタ 40"/>
          <p:cNvCxnSpPr/>
          <p:nvPr/>
        </p:nvCxnSpPr>
        <p:spPr>
          <a:xfrm flipV="1">
            <a:off x="3226271" y="3679054"/>
            <a:ext cx="0" cy="523603"/>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flipV="1">
            <a:off x="5452805" y="3634062"/>
            <a:ext cx="0" cy="523603"/>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flipV="1">
            <a:off x="8406581" y="4428955"/>
            <a:ext cx="0" cy="523603"/>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4996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予測の流れ</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
        <p:nvSpPr>
          <p:cNvPr id="5" name="1 つの角を切り取った四角形 4"/>
          <p:cNvSpPr/>
          <p:nvPr/>
        </p:nvSpPr>
        <p:spPr>
          <a:xfrm>
            <a:off x="885866" y="2729091"/>
            <a:ext cx="285136" cy="372344"/>
          </a:xfrm>
          <a:prstGeom prst="snip1Rect">
            <a:avLst>
              <a:gd name="adj" fmla="val 229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37192" y="2099734"/>
            <a:ext cx="1582484" cy="369332"/>
          </a:xfrm>
          <a:prstGeom prst="rect">
            <a:avLst/>
          </a:prstGeom>
          <a:noFill/>
        </p:spPr>
        <p:txBody>
          <a:bodyPr wrap="none" rtlCol="0">
            <a:spAutoFit/>
          </a:bodyPr>
          <a:lstStyle/>
          <a:p>
            <a:r>
              <a:rPr kumimoji="1" lang="ja-JP" altLang="en-US" dirty="0" smtClean="0"/>
              <a:t>ソースファイル</a:t>
            </a:r>
            <a:endParaRPr kumimoji="1" lang="ja-JP" altLang="en-US" dirty="0"/>
          </a:p>
        </p:txBody>
      </p:sp>
      <p:sp>
        <p:nvSpPr>
          <p:cNvPr id="7" name="右矢印 6"/>
          <p:cNvSpPr/>
          <p:nvPr/>
        </p:nvSpPr>
        <p:spPr>
          <a:xfrm>
            <a:off x="1977014" y="2748114"/>
            <a:ext cx="530942" cy="334297"/>
          </a:xfrm>
          <a:prstGeom prst="rightArrow">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1917944" y="2099734"/>
            <a:ext cx="646331" cy="369332"/>
          </a:xfrm>
          <a:prstGeom prst="rect">
            <a:avLst/>
          </a:prstGeom>
          <a:noFill/>
        </p:spPr>
        <p:txBody>
          <a:bodyPr wrap="none" rtlCol="0">
            <a:spAutoFit/>
          </a:bodyPr>
          <a:lstStyle/>
          <a:p>
            <a:r>
              <a:rPr kumimoji="1" lang="ja-JP" altLang="en-US" dirty="0" smtClean="0"/>
              <a:t>変換</a:t>
            </a:r>
            <a:endParaRPr kumimoji="1" lang="ja-JP" altLang="en-US" dirty="0"/>
          </a:p>
        </p:txBody>
      </p:sp>
      <p:sp>
        <p:nvSpPr>
          <p:cNvPr id="18" name="楕円 17"/>
          <p:cNvSpPr/>
          <p:nvPr/>
        </p:nvSpPr>
        <p:spPr>
          <a:xfrm>
            <a:off x="3343998" y="2469066"/>
            <a:ext cx="220133" cy="22013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楕円 18"/>
          <p:cNvSpPr/>
          <p:nvPr/>
        </p:nvSpPr>
        <p:spPr>
          <a:xfrm>
            <a:off x="2901559" y="2824666"/>
            <a:ext cx="220133" cy="22013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楕円 19"/>
          <p:cNvSpPr/>
          <p:nvPr/>
        </p:nvSpPr>
        <p:spPr>
          <a:xfrm>
            <a:off x="3786437" y="2824666"/>
            <a:ext cx="220133" cy="22013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p:cNvSpPr/>
          <p:nvPr/>
        </p:nvSpPr>
        <p:spPr>
          <a:xfrm>
            <a:off x="2662543" y="3218066"/>
            <a:ext cx="220133" cy="22013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楕円 21"/>
          <p:cNvSpPr/>
          <p:nvPr/>
        </p:nvSpPr>
        <p:spPr>
          <a:xfrm>
            <a:off x="3115398" y="3218066"/>
            <a:ext cx="220133" cy="22013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p:cNvSpPr/>
          <p:nvPr/>
        </p:nvSpPr>
        <p:spPr>
          <a:xfrm>
            <a:off x="3566304" y="3218065"/>
            <a:ext cx="220133" cy="22013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p:cNvSpPr/>
          <p:nvPr/>
        </p:nvSpPr>
        <p:spPr>
          <a:xfrm>
            <a:off x="4017210" y="3218064"/>
            <a:ext cx="220133" cy="22013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5" name="直線矢印コネクタ 24"/>
          <p:cNvCxnSpPr>
            <a:stCxn id="18" idx="3"/>
            <a:endCxn id="19" idx="7"/>
          </p:cNvCxnSpPr>
          <p:nvPr/>
        </p:nvCxnSpPr>
        <p:spPr>
          <a:xfrm flipH="1">
            <a:off x="3089454" y="2656961"/>
            <a:ext cx="286782" cy="199943"/>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18" idx="5"/>
            <a:endCxn id="20" idx="1"/>
          </p:cNvCxnSpPr>
          <p:nvPr/>
        </p:nvCxnSpPr>
        <p:spPr>
          <a:xfrm>
            <a:off x="3531893" y="2656961"/>
            <a:ext cx="286782" cy="199943"/>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19" idx="3"/>
            <a:endCxn id="21" idx="0"/>
          </p:cNvCxnSpPr>
          <p:nvPr/>
        </p:nvCxnSpPr>
        <p:spPr>
          <a:xfrm flipH="1">
            <a:off x="2772610" y="3012561"/>
            <a:ext cx="161187" cy="205505"/>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0" idx="3"/>
            <a:endCxn id="23" idx="0"/>
          </p:cNvCxnSpPr>
          <p:nvPr/>
        </p:nvCxnSpPr>
        <p:spPr>
          <a:xfrm flipH="1">
            <a:off x="3676371" y="3012561"/>
            <a:ext cx="142304" cy="205504"/>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19" idx="5"/>
            <a:endCxn id="22" idx="0"/>
          </p:cNvCxnSpPr>
          <p:nvPr/>
        </p:nvCxnSpPr>
        <p:spPr>
          <a:xfrm>
            <a:off x="3089454" y="3012561"/>
            <a:ext cx="136011" cy="205505"/>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20" idx="5"/>
            <a:endCxn id="24" idx="0"/>
          </p:cNvCxnSpPr>
          <p:nvPr/>
        </p:nvCxnSpPr>
        <p:spPr>
          <a:xfrm>
            <a:off x="3974332" y="3012561"/>
            <a:ext cx="152945" cy="205503"/>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21" idx="6"/>
            <a:endCxn id="22" idx="2"/>
          </p:cNvCxnSpPr>
          <p:nvPr/>
        </p:nvCxnSpPr>
        <p:spPr>
          <a:xfrm>
            <a:off x="2882676" y="3328133"/>
            <a:ext cx="232722" cy="0"/>
          </a:xfrm>
          <a:prstGeom prst="straightConnector1">
            <a:avLst/>
          </a:prstGeom>
          <a:ln>
            <a:solidFill>
              <a:srgbClr val="FF2828"/>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3343998" y="3328133"/>
            <a:ext cx="232722" cy="0"/>
          </a:xfrm>
          <a:prstGeom prst="straightConnector1">
            <a:avLst/>
          </a:prstGeom>
          <a:ln>
            <a:solidFill>
              <a:srgbClr val="FF2828"/>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3786437" y="3328133"/>
            <a:ext cx="232722" cy="0"/>
          </a:xfrm>
          <a:prstGeom prst="straightConnector1">
            <a:avLst/>
          </a:prstGeom>
          <a:ln>
            <a:solidFill>
              <a:srgbClr val="FF2828"/>
            </a:solidFill>
            <a:tailEnd type="triangle"/>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3058763" y="2099734"/>
            <a:ext cx="790601" cy="369332"/>
          </a:xfrm>
          <a:prstGeom prst="rect">
            <a:avLst/>
          </a:prstGeom>
          <a:noFill/>
        </p:spPr>
        <p:txBody>
          <a:bodyPr wrap="none" rtlCol="0">
            <a:spAutoFit/>
          </a:bodyPr>
          <a:lstStyle/>
          <a:p>
            <a:r>
              <a:rPr lang="ja-JP" altLang="en-US" dirty="0"/>
              <a:t>グラフ</a:t>
            </a:r>
            <a:endParaRPr kumimoji="1" lang="ja-JP" altLang="en-US" dirty="0"/>
          </a:p>
        </p:txBody>
      </p:sp>
      <p:sp>
        <p:nvSpPr>
          <p:cNvPr id="35" name="右矢印 34"/>
          <p:cNvSpPr/>
          <p:nvPr/>
        </p:nvSpPr>
        <p:spPr>
          <a:xfrm>
            <a:off x="4586778" y="2725700"/>
            <a:ext cx="530942" cy="334297"/>
          </a:xfrm>
          <a:prstGeom prst="rightArrow">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4027343" y="2099734"/>
            <a:ext cx="1649811" cy="369332"/>
          </a:xfrm>
          <a:prstGeom prst="rect">
            <a:avLst/>
          </a:prstGeom>
          <a:noFill/>
        </p:spPr>
        <p:txBody>
          <a:bodyPr wrap="none" rtlCol="0">
            <a:spAutoFit/>
          </a:bodyPr>
          <a:lstStyle/>
          <a:p>
            <a:r>
              <a:rPr lang="ja-JP" altLang="en-US" dirty="0"/>
              <a:t>エンベディング</a:t>
            </a:r>
            <a:endParaRPr kumimoji="1" lang="ja-JP" altLang="en-US" dirty="0"/>
          </a:p>
        </p:txBody>
      </p:sp>
      <p:sp>
        <p:nvSpPr>
          <p:cNvPr id="37" name="楕円 36"/>
          <p:cNvSpPr/>
          <p:nvPr/>
        </p:nvSpPr>
        <p:spPr>
          <a:xfrm>
            <a:off x="5860854" y="2469066"/>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altLang="ja-JP" sz="1600" dirty="0">
                <a:solidFill>
                  <a:schemeClr val="tx1"/>
                </a:solidFill>
              </a:rPr>
              <a:t>A</a:t>
            </a:r>
            <a:r>
              <a:rPr lang="en-US" altLang="ja-JP" sz="1600" baseline="-10000" dirty="0" smtClean="0">
                <a:solidFill>
                  <a:schemeClr val="tx1"/>
                </a:solidFill>
              </a:rPr>
              <a:t>1</a:t>
            </a:r>
            <a:endParaRPr kumimoji="1" lang="ja-JP" altLang="en-US" sz="1600" dirty="0">
              <a:solidFill>
                <a:schemeClr val="tx1"/>
              </a:solidFill>
            </a:endParaRPr>
          </a:p>
        </p:txBody>
      </p:sp>
      <p:sp>
        <p:nvSpPr>
          <p:cNvPr id="39" name="楕円 38"/>
          <p:cNvSpPr/>
          <p:nvPr/>
        </p:nvSpPr>
        <p:spPr>
          <a:xfrm>
            <a:off x="5860854" y="3215925"/>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smtClean="0">
                <a:solidFill>
                  <a:schemeClr val="tx1"/>
                </a:solidFill>
              </a:rPr>
              <a:t>N</a:t>
            </a:r>
            <a:r>
              <a:rPr lang="en-US" altLang="ja-JP" sz="1600" baseline="-10000" dirty="0" smtClean="0">
                <a:solidFill>
                  <a:schemeClr val="tx1"/>
                </a:solidFill>
              </a:rPr>
              <a:t>1</a:t>
            </a:r>
            <a:endParaRPr kumimoji="1" lang="ja-JP" altLang="en-US" sz="1600" dirty="0">
              <a:solidFill>
                <a:schemeClr val="tx1"/>
              </a:solidFill>
            </a:endParaRPr>
          </a:p>
        </p:txBody>
      </p:sp>
      <p:sp>
        <p:nvSpPr>
          <p:cNvPr id="40" name="テキスト ボックス 39"/>
          <p:cNvSpPr txBox="1"/>
          <p:nvPr/>
        </p:nvSpPr>
        <p:spPr>
          <a:xfrm>
            <a:off x="5807538" y="2800722"/>
            <a:ext cx="461665" cy="438582"/>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41" name="楕円 40"/>
          <p:cNvSpPr/>
          <p:nvPr/>
        </p:nvSpPr>
        <p:spPr>
          <a:xfrm>
            <a:off x="7922150" y="2461150"/>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altLang="ja-JP" sz="1600" dirty="0" smtClean="0">
                <a:solidFill>
                  <a:schemeClr val="tx1"/>
                </a:solidFill>
              </a:rPr>
              <a:t>A</a:t>
            </a:r>
            <a:r>
              <a:rPr lang="en-US" altLang="ja-JP" sz="1600" baseline="-10000" dirty="0">
                <a:solidFill>
                  <a:schemeClr val="tx1"/>
                </a:solidFill>
              </a:rPr>
              <a:t>m</a:t>
            </a:r>
            <a:endParaRPr kumimoji="1" lang="ja-JP" altLang="en-US" sz="1600" dirty="0">
              <a:solidFill>
                <a:schemeClr val="tx1"/>
              </a:solidFill>
            </a:endParaRPr>
          </a:p>
        </p:txBody>
      </p:sp>
      <p:sp>
        <p:nvSpPr>
          <p:cNvPr id="42" name="楕円 41"/>
          <p:cNvSpPr/>
          <p:nvPr/>
        </p:nvSpPr>
        <p:spPr>
          <a:xfrm>
            <a:off x="7922150" y="3208009"/>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smtClean="0">
                <a:solidFill>
                  <a:schemeClr val="tx1"/>
                </a:solidFill>
              </a:rPr>
              <a:t>N</a:t>
            </a:r>
            <a:r>
              <a:rPr lang="en-US" altLang="ja-JP" sz="1600" baseline="-10000" dirty="0">
                <a:solidFill>
                  <a:schemeClr val="tx1"/>
                </a:solidFill>
              </a:rPr>
              <a:t>m</a:t>
            </a:r>
            <a:endParaRPr kumimoji="1" lang="ja-JP" altLang="en-US" sz="1600" dirty="0">
              <a:solidFill>
                <a:schemeClr val="tx1"/>
              </a:solidFill>
            </a:endParaRPr>
          </a:p>
        </p:txBody>
      </p:sp>
      <p:sp>
        <p:nvSpPr>
          <p:cNvPr id="43" name="テキスト ボックス 42"/>
          <p:cNvSpPr txBox="1"/>
          <p:nvPr/>
        </p:nvSpPr>
        <p:spPr>
          <a:xfrm>
            <a:off x="7868834" y="2792806"/>
            <a:ext cx="461665" cy="438582"/>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46" name="テキスト ボックス 45"/>
          <p:cNvSpPr txBox="1"/>
          <p:nvPr/>
        </p:nvSpPr>
        <p:spPr>
          <a:xfrm>
            <a:off x="5534409" y="2080896"/>
            <a:ext cx="1107996" cy="369332"/>
          </a:xfrm>
          <a:prstGeom prst="rect">
            <a:avLst/>
          </a:prstGeom>
          <a:noFill/>
        </p:spPr>
        <p:txBody>
          <a:bodyPr wrap="none" rtlCol="0">
            <a:spAutoFit/>
          </a:bodyPr>
          <a:lstStyle/>
          <a:p>
            <a:r>
              <a:rPr kumimoji="1" lang="ja-JP" altLang="en-US" dirty="0" smtClean="0"/>
              <a:t>初期状態</a:t>
            </a:r>
            <a:endParaRPr kumimoji="1" lang="ja-JP" altLang="en-US" dirty="0"/>
          </a:p>
        </p:txBody>
      </p:sp>
      <p:sp>
        <p:nvSpPr>
          <p:cNvPr id="47" name="右矢印 46"/>
          <p:cNvSpPr/>
          <p:nvPr/>
        </p:nvSpPr>
        <p:spPr>
          <a:xfrm>
            <a:off x="6776308" y="2696450"/>
            <a:ext cx="530942" cy="334297"/>
          </a:xfrm>
          <a:prstGeom prst="rightArrow">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6615754" y="2105362"/>
            <a:ext cx="864339" cy="369332"/>
          </a:xfrm>
          <a:prstGeom prst="rect">
            <a:avLst/>
          </a:prstGeom>
          <a:noFill/>
        </p:spPr>
        <p:txBody>
          <a:bodyPr wrap="none" rtlCol="0">
            <a:spAutoFit/>
          </a:bodyPr>
          <a:lstStyle/>
          <a:p>
            <a:r>
              <a:rPr kumimoji="1" lang="en-US" altLang="ja-JP" dirty="0" smtClean="0"/>
              <a:t>RGCN</a:t>
            </a:r>
            <a:endParaRPr kumimoji="1" lang="ja-JP" altLang="en-US" dirty="0"/>
          </a:p>
        </p:txBody>
      </p:sp>
      <p:sp>
        <p:nvSpPr>
          <p:cNvPr id="49" name="テキスト ボックス 48"/>
          <p:cNvSpPr txBox="1"/>
          <p:nvPr/>
        </p:nvSpPr>
        <p:spPr>
          <a:xfrm>
            <a:off x="7533408" y="2105362"/>
            <a:ext cx="1107996" cy="369332"/>
          </a:xfrm>
          <a:prstGeom prst="rect">
            <a:avLst/>
          </a:prstGeom>
          <a:noFill/>
        </p:spPr>
        <p:txBody>
          <a:bodyPr wrap="none" rtlCol="0">
            <a:spAutoFit/>
          </a:bodyPr>
          <a:lstStyle/>
          <a:p>
            <a:r>
              <a:rPr lang="ja-JP" altLang="en-US" dirty="0"/>
              <a:t>最終</a:t>
            </a:r>
            <a:r>
              <a:rPr kumimoji="1" lang="ja-JP" altLang="en-US" dirty="0" smtClean="0"/>
              <a:t>状態</a:t>
            </a:r>
            <a:endParaRPr kumimoji="1" lang="ja-JP" altLang="en-US" dirty="0"/>
          </a:p>
        </p:txBody>
      </p:sp>
      <p:sp>
        <p:nvSpPr>
          <p:cNvPr id="50" name="右矢印 49"/>
          <p:cNvSpPr/>
          <p:nvPr/>
        </p:nvSpPr>
        <p:spPr>
          <a:xfrm>
            <a:off x="661583" y="4525860"/>
            <a:ext cx="530942" cy="334297"/>
          </a:xfrm>
          <a:prstGeom prst="rightArrow">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52" name="楕円 51"/>
          <p:cNvSpPr/>
          <p:nvPr/>
        </p:nvSpPr>
        <p:spPr>
          <a:xfrm>
            <a:off x="1469467" y="4290666"/>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altLang="ja-JP" sz="1600" dirty="0">
                <a:solidFill>
                  <a:schemeClr val="tx1"/>
                </a:solidFill>
              </a:rPr>
              <a:t>A</a:t>
            </a:r>
            <a:r>
              <a:rPr lang="en-US" altLang="ja-JP" sz="1600" baseline="-10000" dirty="0" smtClean="0">
                <a:solidFill>
                  <a:schemeClr val="tx1"/>
                </a:solidFill>
              </a:rPr>
              <a:t>1</a:t>
            </a:r>
            <a:endParaRPr kumimoji="1" lang="ja-JP" altLang="en-US" sz="1600" dirty="0">
              <a:solidFill>
                <a:schemeClr val="tx1"/>
              </a:solidFill>
            </a:endParaRPr>
          </a:p>
        </p:txBody>
      </p:sp>
      <p:sp>
        <p:nvSpPr>
          <p:cNvPr id="53" name="楕円 52"/>
          <p:cNvSpPr/>
          <p:nvPr/>
        </p:nvSpPr>
        <p:spPr>
          <a:xfrm>
            <a:off x="1469467" y="5037525"/>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smtClean="0">
                <a:solidFill>
                  <a:schemeClr val="tx1"/>
                </a:solidFill>
              </a:rPr>
              <a:t>N</a:t>
            </a:r>
            <a:r>
              <a:rPr lang="en-US" altLang="ja-JP" sz="1600" baseline="-10000" dirty="0" smtClean="0">
                <a:solidFill>
                  <a:schemeClr val="tx1"/>
                </a:solidFill>
              </a:rPr>
              <a:t>1</a:t>
            </a:r>
            <a:endParaRPr kumimoji="1" lang="ja-JP" altLang="en-US" sz="1600" dirty="0">
              <a:solidFill>
                <a:schemeClr val="tx1"/>
              </a:solidFill>
            </a:endParaRPr>
          </a:p>
        </p:txBody>
      </p:sp>
      <p:sp>
        <p:nvSpPr>
          <p:cNvPr id="54" name="テキスト ボックス 53"/>
          <p:cNvSpPr txBox="1"/>
          <p:nvPr/>
        </p:nvSpPr>
        <p:spPr>
          <a:xfrm>
            <a:off x="1416151" y="4622322"/>
            <a:ext cx="461665" cy="438582"/>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55" name="楕円 54"/>
          <p:cNvSpPr/>
          <p:nvPr/>
        </p:nvSpPr>
        <p:spPr>
          <a:xfrm>
            <a:off x="1845158" y="4290666"/>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altLang="ja-JP" sz="1600" dirty="0" smtClean="0">
                <a:solidFill>
                  <a:schemeClr val="tx1"/>
                </a:solidFill>
              </a:rPr>
              <a:t>A</a:t>
            </a:r>
            <a:r>
              <a:rPr lang="en-US" altLang="ja-JP" sz="1600" baseline="-10000" dirty="0">
                <a:solidFill>
                  <a:schemeClr val="tx1"/>
                </a:solidFill>
              </a:rPr>
              <a:t>m</a:t>
            </a:r>
            <a:endParaRPr kumimoji="1" lang="ja-JP" altLang="en-US" sz="1600" dirty="0">
              <a:solidFill>
                <a:schemeClr val="tx1"/>
              </a:solidFill>
            </a:endParaRPr>
          </a:p>
        </p:txBody>
      </p:sp>
      <p:sp>
        <p:nvSpPr>
          <p:cNvPr id="56" name="楕円 55"/>
          <p:cNvSpPr/>
          <p:nvPr/>
        </p:nvSpPr>
        <p:spPr>
          <a:xfrm>
            <a:off x="1845158" y="5037525"/>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smtClean="0">
                <a:solidFill>
                  <a:schemeClr val="tx1"/>
                </a:solidFill>
              </a:rPr>
              <a:t>N</a:t>
            </a:r>
            <a:r>
              <a:rPr lang="en-US" altLang="ja-JP" sz="1600" baseline="-10000" dirty="0">
                <a:solidFill>
                  <a:schemeClr val="tx1"/>
                </a:solidFill>
              </a:rPr>
              <a:t>m</a:t>
            </a:r>
            <a:endParaRPr kumimoji="1" lang="ja-JP" altLang="en-US" sz="1600" dirty="0">
              <a:solidFill>
                <a:schemeClr val="tx1"/>
              </a:solidFill>
            </a:endParaRPr>
          </a:p>
        </p:txBody>
      </p:sp>
      <p:sp>
        <p:nvSpPr>
          <p:cNvPr id="57" name="テキスト ボックス 56"/>
          <p:cNvSpPr txBox="1"/>
          <p:nvPr/>
        </p:nvSpPr>
        <p:spPr>
          <a:xfrm>
            <a:off x="1791842" y="4622322"/>
            <a:ext cx="461665" cy="438582"/>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58" name="右矢印 57"/>
          <p:cNvSpPr/>
          <p:nvPr/>
        </p:nvSpPr>
        <p:spPr>
          <a:xfrm>
            <a:off x="2615236" y="4525860"/>
            <a:ext cx="530942" cy="334297"/>
          </a:xfrm>
          <a:prstGeom prst="rightArrow">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59" name="テキスト ボックス 58"/>
          <p:cNvSpPr txBox="1"/>
          <p:nvPr/>
        </p:nvSpPr>
        <p:spPr>
          <a:xfrm>
            <a:off x="2344342" y="3860691"/>
            <a:ext cx="1072730" cy="646331"/>
          </a:xfrm>
          <a:prstGeom prst="rect">
            <a:avLst/>
          </a:prstGeom>
          <a:noFill/>
        </p:spPr>
        <p:txBody>
          <a:bodyPr wrap="none" rtlCol="0">
            <a:spAutoFit/>
          </a:bodyPr>
          <a:lstStyle/>
          <a:p>
            <a:r>
              <a:rPr lang="ja-JP" altLang="en-US" dirty="0" smtClean="0"/>
              <a:t>重み付き</a:t>
            </a:r>
            <a:endParaRPr lang="en-US" altLang="ja-JP" dirty="0" smtClean="0"/>
          </a:p>
          <a:p>
            <a:r>
              <a:rPr kumimoji="1" lang="ja-JP" altLang="en-US" dirty="0" smtClean="0"/>
              <a:t>平均・和</a:t>
            </a:r>
            <a:endParaRPr kumimoji="1" lang="ja-JP" altLang="en-US" dirty="0"/>
          </a:p>
        </p:txBody>
      </p:sp>
      <p:sp>
        <p:nvSpPr>
          <p:cNvPr id="60" name="楕円 59"/>
          <p:cNvSpPr/>
          <p:nvPr/>
        </p:nvSpPr>
        <p:spPr>
          <a:xfrm>
            <a:off x="3284247" y="4486578"/>
            <a:ext cx="494553" cy="49455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err="1" smtClean="0">
                <a:solidFill>
                  <a:schemeClr val="tx1"/>
                </a:solidFill>
              </a:rPr>
              <a:t>W</a:t>
            </a:r>
            <a:r>
              <a:rPr lang="en-US" altLang="ja-JP" sz="1600" baseline="-10000" dirty="0" err="1" smtClean="0">
                <a:solidFill>
                  <a:schemeClr val="tx1"/>
                </a:solidFill>
              </a:rPr>
              <a:t>avg</a:t>
            </a:r>
            <a:endParaRPr kumimoji="1" lang="ja-JP" altLang="en-US" sz="1600" dirty="0">
              <a:solidFill>
                <a:schemeClr val="tx1"/>
              </a:solidFill>
            </a:endParaRPr>
          </a:p>
        </p:txBody>
      </p:sp>
      <p:sp>
        <p:nvSpPr>
          <p:cNvPr id="61" name="楕円 60"/>
          <p:cNvSpPr/>
          <p:nvPr/>
        </p:nvSpPr>
        <p:spPr>
          <a:xfrm>
            <a:off x="3785247" y="4486578"/>
            <a:ext cx="494553" cy="49455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err="1" smtClean="0">
                <a:solidFill>
                  <a:schemeClr val="tx1"/>
                </a:solidFill>
              </a:rPr>
              <a:t>W</a:t>
            </a:r>
            <a:r>
              <a:rPr lang="en-US" altLang="ja-JP" sz="1600" baseline="-10000" dirty="0" err="1" smtClean="0">
                <a:solidFill>
                  <a:schemeClr val="tx1"/>
                </a:solidFill>
              </a:rPr>
              <a:t>sum</a:t>
            </a:r>
            <a:endParaRPr kumimoji="1" lang="ja-JP" altLang="en-US" sz="1600" dirty="0">
              <a:solidFill>
                <a:schemeClr val="tx1"/>
              </a:solidFill>
            </a:endParaRPr>
          </a:p>
        </p:txBody>
      </p:sp>
      <p:sp>
        <p:nvSpPr>
          <p:cNvPr id="62" name="右矢印 61"/>
          <p:cNvSpPr/>
          <p:nvPr/>
        </p:nvSpPr>
        <p:spPr>
          <a:xfrm>
            <a:off x="4453234" y="4525860"/>
            <a:ext cx="530942" cy="334297"/>
          </a:xfrm>
          <a:prstGeom prst="rightArrow">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5105367" y="3943499"/>
            <a:ext cx="659155" cy="369332"/>
          </a:xfrm>
          <a:prstGeom prst="rect">
            <a:avLst/>
          </a:prstGeom>
          <a:noFill/>
        </p:spPr>
        <p:txBody>
          <a:bodyPr wrap="none" rtlCol="0">
            <a:spAutoFit/>
          </a:bodyPr>
          <a:lstStyle/>
          <a:p>
            <a:r>
              <a:rPr lang="en-US" altLang="ja-JP" dirty="0" smtClean="0"/>
              <a:t>MLP</a:t>
            </a:r>
            <a:endParaRPr kumimoji="1" lang="ja-JP" altLang="en-US" dirty="0"/>
          </a:p>
        </p:txBody>
      </p:sp>
      <p:sp>
        <p:nvSpPr>
          <p:cNvPr id="64" name="楕円 63"/>
          <p:cNvSpPr/>
          <p:nvPr/>
        </p:nvSpPr>
        <p:spPr>
          <a:xfrm>
            <a:off x="5105606" y="4290666"/>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楕円 64"/>
          <p:cNvSpPr/>
          <p:nvPr/>
        </p:nvSpPr>
        <p:spPr>
          <a:xfrm>
            <a:off x="5105606" y="4610691"/>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楕円 65"/>
          <p:cNvSpPr/>
          <p:nvPr/>
        </p:nvSpPr>
        <p:spPr>
          <a:xfrm>
            <a:off x="5117607" y="4927458"/>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楕円 66"/>
          <p:cNvSpPr/>
          <p:nvPr/>
        </p:nvSpPr>
        <p:spPr>
          <a:xfrm>
            <a:off x="5118172" y="5244225"/>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楕円 67"/>
          <p:cNvSpPr/>
          <p:nvPr/>
        </p:nvSpPr>
        <p:spPr>
          <a:xfrm>
            <a:off x="5547179" y="4422287"/>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楕円 68"/>
          <p:cNvSpPr/>
          <p:nvPr/>
        </p:nvSpPr>
        <p:spPr>
          <a:xfrm>
            <a:off x="5547178" y="4760998"/>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楕円 69"/>
          <p:cNvSpPr/>
          <p:nvPr/>
        </p:nvSpPr>
        <p:spPr>
          <a:xfrm>
            <a:off x="5547177" y="5099709"/>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 name="直線コネクタ 71"/>
          <p:cNvCxnSpPr>
            <a:stCxn id="64" idx="6"/>
            <a:endCxn id="68" idx="2"/>
          </p:cNvCxnSpPr>
          <p:nvPr/>
        </p:nvCxnSpPr>
        <p:spPr>
          <a:xfrm>
            <a:off x="5325739" y="4400733"/>
            <a:ext cx="221440" cy="131621"/>
          </a:xfrm>
          <a:prstGeom prst="line">
            <a:avLst/>
          </a:prstGeom>
        </p:spPr>
        <p:style>
          <a:lnRef idx="1">
            <a:schemeClr val="dk1"/>
          </a:lnRef>
          <a:fillRef idx="0">
            <a:schemeClr val="dk1"/>
          </a:fillRef>
          <a:effectRef idx="0">
            <a:schemeClr val="dk1"/>
          </a:effectRef>
          <a:fontRef idx="minor">
            <a:schemeClr val="tx1"/>
          </a:fontRef>
        </p:style>
      </p:cxnSp>
      <p:cxnSp>
        <p:nvCxnSpPr>
          <p:cNvPr id="74" name="直線コネクタ 73"/>
          <p:cNvCxnSpPr>
            <a:stCxn id="64" idx="6"/>
            <a:endCxn id="69" idx="2"/>
          </p:cNvCxnSpPr>
          <p:nvPr/>
        </p:nvCxnSpPr>
        <p:spPr>
          <a:xfrm>
            <a:off x="5325739" y="4400733"/>
            <a:ext cx="221439" cy="470332"/>
          </a:xfrm>
          <a:prstGeom prst="line">
            <a:avLst/>
          </a:prstGeom>
        </p:spPr>
        <p:style>
          <a:lnRef idx="1">
            <a:schemeClr val="dk1"/>
          </a:lnRef>
          <a:fillRef idx="0">
            <a:schemeClr val="dk1"/>
          </a:fillRef>
          <a:effectRef idx="0">
            <a:schemeClr val="dk1"/>
          </a:effectRef>
          <a:fontRef idx="minor">
            <a:schemeClr val="tx1"/>
          </a:fontRef>
        </p:style>
      </p:cxnSp>
      <p:cxnSp>
        <p:nvCxnSpPr>
          <p:cNvPr id="76" name="直線コネクタ 75"/>
          <p:cNvCxnSpPr>
            <a:stCxn id="64" idx="6"/>
            <a:endCxn id="70" idx="2"/>
          </p:cNvCxnSpPr>
          <p:nvPr/>
        </p:nvCxnSpPr>
        <p:spPr>
          <a:xfrm>
            <a:off x="5325739" y="4400733"/>
            <a:ext cx="221438" cy="809043"/>
          </a:xfrm>
          <a:prstGeom prst="line">
            <a:avLst/>
          </a:prstGeom>
        </p:spPr>
        <p:style>
          <a:lnRef idx="1">
            <a:schemeClr val="dk1"/>
          </a:lnRef>
          <a:fillRef idx="0">
            <a:schemeClr val="dk1"/>
          </a:fillRef>
          <a:effectRef idx="0">
            <a:schemeClr val="dk1"/>
          </a:effectRef>
          <a:fontRef idx="minor">
            <a:schemeClr val="tx1"/>
          </a:fontRef>
        </p:style>
      </p:cxnSp>
      <p:cxnSp>
        <p:nvCxnSpPr>
          <p:cNvPr id="78" name="直線コネクタ 77"/>
          <p:cNvCxnSpPr>
            <a:stCxn id="65" idx="6"/>
            <a:endCxn id="68" idx="2"/>
          </p:cNvCxnSpPr>
          <p:nvPr/>
        </p:nvCxnSpPr>
        <p:spPr>
          <a:xfrm flipV="1">
            <a:off x="5325739" y="4532354"/>
            <a:ext cx="221440" cy="188404"/>
          </a:xfrm>
          <a:prstGeom prst="line">
            <a:avLst/>
          </a:prstGeom>
        </p:spPr>
        <p:style>
          <a:lnRef idx="1">
            <a:schemeClr val="dk1"/>
          </a:lnRef>
          <a:fillRef idx="0">
            <a:schemeClr val="dk1"/>
          </a:fillRef>
          <a:effectRef idx="0">
            <a:schemeClr val="dk1"/>
          </a:effectRef>
          <a:fontRef idx="minor">
            <a:schemeClr val="tx1"/>
          </a:fontRef>
        </p:style>
      </p:cxnSp>
      <p:cxnSp>
        <p:nvCxnSpPr>
          <p:cNvPr id="80" name="直線コネクタ 79"/>
          <p:cNvCxnSpPr>
            <a:stCxn id="65" idx="6"/>
            <a:endCxn id="69" idx="2"/>
          </p:cNvCxnSpPr>
          <p:nvPr/>
        </p:nvCxnSpPr>
        <p:spPr>
          <a:xfrm>
            <a:off x="5325739" y="4720758"/>
            <a:ext cx="221439" cy="150307"/>
          </a:xfrm>
          <a:prstGeom prst="line">
            <a:avLst/>
          </a:prstGeom>
        </p:spPr>
        <p:style>
          <a:lnRef idx="1">
            <a:schemeClr val="dk1"/>
          </a:lnRef>
          <a:fillRef idx="0">
            <a:schemeClr val="dk1"/>
          </a:fillRef>
          <a:effectRef idx="0">
            <a:schemeClr val="dk1"/>
          </a:effectRef>
          <a:fontRef idx="minor">
            <a:schemeClr val="tx1"/>
          </a:fontRef>
        </p:style>
      </p:cxnSp>
      <p:cxnSp>
        <p:nvCxnSpPr>
          <p:cNvPr id="82" name="直線コネクタ 81"/>
          <p:cNvCxnSpPr>
            <a:stCxn id="65" idx="6"/>
            <a:endCxn id="70" idx="2"/>
          </p:cNvCxnSpPr>
          <p:nvPr/>
        </p:nvCxnSpPr>
        <p:spPr>
          <a:xfrm>
            <a:off x="5325739" y="4720758"/>
            <a:ext cx="221438" cy="489018"/>
          </a:xfrm>
          <a:prstGeom prst="line">
            <a:avLst/>
          </a:prstGeom>
        </p:spPr>
        <p:style>
          <a:lnRef idx="1">
            <a:schemeClr val="dk1"/>
          </a:lnRef>
          <a:fillRef idx="0">
            <a:schemeClr val="dk1"/>
          </a:fillRef>
          <a:effectRef idx="0">
            <a:schemeClr val="dk1"/>
          </a:effectRef>
          <a:fontRef idx="minor">
            <a:schemeClr val="tx1"/>
          </a:fontRef>
        </p:style>
      </p:cxnSp>
      <p:cxnSp>
        <p:nvCxnSpPr>
          <p:cNvPr id="84" name="直線コネクタ 83"/>
          <p:cNvCxnSpPr>
            <a:stCxn id="66" idx="6"/>
            <a:endCxn id="68" idx="2"/>
          </p:cNvCxnSpPr>
          <p:nvPr/>
        </p:nvCxnSpPr>
        <p:spPr>
          <a:xfrm flipV="1">
            <a:off x="5337740" y="4532354"/>
            <a:ext cx="209439" cy="505171"/>
          </a:xfrm>
          <a:prstGeom prst="line">
            <a:avLst/>
          </a:prstGeom>
        </p:spPr>
        <p:style>
          <a:lnRef idx="1">
            <a:schemeClr val="dk1"/>
          </a:lnRef>
          <a:fillRef idx="0">
            <a:schemeClr val="dk1"/>
          </a:fillRef>
          <a:effectRef idx="0">
            <a:schemeClr val="dk1"/>
          </a:effectRef>
          <a:fontRef idx="minor">
            <a:schemeClr val="tx1"/>
          </a:fontRef>
        </p:style>
      </p:cxnSp>
      <p:cxnSp>
        <p:nvCxnSpPr>
          <p:cNvPr id="86" name="直線コネクタ 85"/>
          <p:cNvCxnSpPr>
            <a:stCxn id="66" idx="6"/>
            <a:endCxn id="69" idx="2"/>
          </p:cNvCxnSpPr>
          <p:nvPr/>
        </p:nvCxnSpPr>
        <p:spPr>
          <a:xfrm flipV="1">
            <a:off x="5337740" y="4871065"/>
            <a:ext cx="209438" cy="166460"/>
          </a:xfrm>
          <a:prstGeom prst="line">
            <a:avLst/>
          </a:prstGeom>
        </p:spPr>
        <p:style>
          <a:lnRef idx="1">
            <a:schemeClr val="dk1"/>
          </a:lnRef>
          <a:fillRef idx="0">
            <a:schemeClr val="dk1"/>
          </a:fillRef>
          <a:effectRef idx="0">
            <a:schemeClr val="dk1"/>
          </a:effectRef>
          <a:fontRef idx="minor">
            <a:schemeClr val="tx1"/>
          </a:fontRef>
        </p:style>
      </p:cxnSp>
      <p:cxnSp>
        <p:nvCxnSpPr>
          <p:cNvPr id="88" name="直線コネクタ 87"/>
          <p:cNvCxnSpPr>
            <a:stCxn id="66" idx="6"/>
            <a:endCxn id="70" idx="2"/>
          </p:cNvCxnSpPr>
          <p:nvPr/>
        </p:nvCxnSpPr>
        <p:spPr>
          <a:xfrm>
            <a:off x="5337740" y="5037525"/>
            <a:ext cx="209437" cy="172251"/>
          </a:xfrm>
          <a:prstGeom prst="line">
            <a:avLst/>
          </a:prstGeom>
        </p:spPr>
        <p:style>
          <a:lnRef idx="1">
            <a:schemeClr val="dk1"/>
          </a:lnRef>
          <a:fillRef idx="0">
            <a:schemeClr val="dk1"/>
          </a:fillRef>
          <a:effectRef idx="0">
            <a:schemeClr val="dk1"/>
          </a:effectRef>
          <a:fontRef idx="minor">
            <a:schemeClr val="tx1"/>
          </a:fontRef>
        </p:style>
      </p:cxnSp>
      <p:cxnSp>
        <p:nvCxnSpPr>
          <p:cNvPr id="90" name="直線コネクタ 89"/>
          <p:cNvCxnSpPr>
            <a:stCxn id="67" idx="6"/>
            <a:endCxn id="68" idx="2"/>
          </p:cNvCxnSpPr>
          <p:nvPr/>
        </p:nvCxnSpPr>
        <p:spPr>
          <a:xfrm flipV="1">
            <a:off x="5338305" y="4532354"/>
            <a:ext cx="208874" cy="821938"/>
          </a:xfrm>
          <a:prstGeom prst="line">
            <a:avLst/>
          </a:prstGeom>
        </p:spPr>
        <p:style>
          <a:lnRef idx="1">
            <a:schemeClr val="dk1"/>
          </a:lnRef>
          <a:fillRef idx="0">
            <a:schemeClr val="dk1"/>
          </a:fillRef>
          <a:effectRef idx="0">
            <a:schemeClr val="dk1"/>
          </a:effectRef>
          <a:fontRef idx="minor">
            <a:schemeClr val="tx1"/>
          </a:fontRef>
        </p:style>
      </p:cxnSp>
      <p:cxnSp>
        <p:nvCxnSpPr>
          <p:cNvPr id="92" name="直線コネクタ 91"/>
          <p:cNvCxnSpPr>
            <a:stCxn id="67" idx="6"/>
            <a:endCxn id="69" idx="2"/>
          </p:cNvCxnSpPr>
          <p:nvPr/>
        </p:nvCxnSpPr>
        <p:spPr>
          <a:xfrm flipV="1">
            <a:off x="5338305" y="4871065"/>
            <a:ext cx="208873" cy="483227"/>
          </a:xfrm>
          <a:prstGeom prst="line">
            <a:avLst/>
          </a:prstGeom>
        </p:spPr>
        <p:style>
          <a:lnRef idx="1">
            <a:schemeClr val="dk1"/>
          </a:lnRef>
          <a:fillRef idx="0">
            <a:schemeClr val="dk1"/>
          </a:fillRef>
          <a:effectRef idx="0">
            <a:schemeClr val="dk1"/>
          </a:effectRef>
          <a:fontRef idx="minor">
            <a:schemeClr val="tx1"/>
          </a:fontRef>
        </p:style>
      </p:cxnSp>
      <p:cxnSp>
        <p:nvCxnSpPr>
          <p:cNvPr id="94" name="直線コネクタ 93"/>
          <p:cNvCxnSpPr>
            <a:stCxn id="67" idx="6"/>
            <a:endCxn id="70" idx="2"/>
          </p:cNvCxnSpPr>
          <p:nvPr/>
        </p:nvCxnSpPr>
        <p:spPr>
          <a:xfrm flipV="1">
            <a:off x="5338305" y="5209776"/>
            <a:ext cx="208872" cy="144516"/>
          </a:xfrm>
          <a:prstGeom prst="line">
            <a:avLst/>
          </a:prstGeom>
        </p:spPr>
        <p:style>
          <a:lnRef idx="1">
            <a:schemeClr val="dk1"/>
          </a:lnRef>
          <a:fillRef idx="0">
            <a:schemeClr val="dk1"/>
          </a:fillRef>
          <a:effectRef idx="0">
            <a:schemeClr val="dk1"/>
          </a:effectRef>
          <a:fontRef idx="minor">
            <a:schemeClr val="tx1"/>
          </a:fontRef>
        </p:style>
      </p:cxnSp>
      <p:sp>
        <p:nvSpPr>
          <p:cNvPr id="100" name="テキスト ボックス 99"/>
          <p:cNvSpPr txBox="1"/>
          <p:nvPr/>
        </p:nvSpPr>
        <p:spPr>
          <a:xfrm>
            <a:off x="5690576" y="3937119"/>
            <a:ext cx="1031051" cy="369332"/>
          </a:xfrm>
          <a:prstGeom prst="rect">
            <a:avLst/>
          </a:prstGeom>
          <a:noFill/>
        </p:spPr>
        <p:txBody>
          <a:bodyPr wrap="none" rtlCol="0">
            <a:spAutoFit/>
          </a:bodyPr>
          <a:lstStyle/>
          <a:p>
            <a:r>
              <a:rPr lang="en-US" altLang="ja-JP" dirty="0" err="1" smtClean="0"/>
              <a:t>Softmax</a:t>
            </a:r>
            <a:endParaRPr kumimoji="1" lang="ja-JP" altLang="en-US" dirty="0"/>
          </a:p>
        </p:txBody>
      </p:sp>
      <p:sp>
        <p:nvSpPr>
          <p:cNvPr id="101" name="楕円 100"/>
          <p:cNvSpPr/>
          <p:nvPr/>
        </p:nvSpPr>
        <p:spPr>
          <a:xfrm>
            <a:off x="6600678" y="4422287"/>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楕円 101"/>
          <p:cNvSpPr/>
          <p:nvPr/>
        </p:nvSpPr>
        <p:spPr>
          <a:xfrm>
            <a:off x="6600677" y="4760998"/>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楕円 102"/>
          <p:cNvSpPr/>
          <p:nvPr/>
        </p:nvSpPr>
        <p:spPr>
          <a:xfrm>
            <a:off x="6600676" y="5099709"/>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テキスト ボックス 103"/>
          <p:cNvSpPr txBox="1"/>
          <p:nvPr/>
        </p:nvSpPr>
        <p:spPr>
          <a:xfrm>
            <a:off x="6950080" y="4344018"/>
            <a:ext cx="1236236" cy="369332"/>
          </a:xfrm>
          <a:prstGeom prst="rect">
            <a:avLst/>
          </a:prstGeom>
          <a:noFill/>
        </p:spPr>
        <p:txBody>
          <a:bodyPr wrap="none" rtlCol="0">
            <a:spAutoFit/>
          </a:bodyPr>
          <a:lstStyle/>
          <a:p>
            <a:r>
              <a:rPr kumimoji="1" lang="ja-JP" altLang="en-US" dirty="0" smtClean="0"/>
              <a:t>上級者</a:t>
            </a:r>
            <a:r>
              <a:rPr kumimoji="1" lang="en-US" altLang="ja-JP" dirty="0" smtClean="0"/>
              <a:t>X%</a:t>
            </a:r>
            <a:endParaRPr kumimoji="1" lang="ja-JP" altLang="en-US" dirty="0"/>
          </a:p>
        </p:txBody>
      </p:sp>
      <p:sp>
        <p:nvSpPr>
          <p:cNvPr id="105" name="テキスト ボックス 104"/>
          <p:cNvSpPr txBox="1"/>
          <p:nvPr/>
        </p:nvSpPr>
        <p:spPr>
          <a:xfrm>
            <a:off x="6950080" y="4691572"/>
            <a:ext cx="1236236" cy="369332"/>
          </a:xfrm>
          <a:prstGeom prst="rect">
            <a:avLst/>
          </a:prstGeom>
          <a:noFill/>
        </p:spPr>
        <p:txBody>
          <a:bodyPr wrap="none" rtlCol="0">
            <a:spAutoFit/>
          </a:bodyPr>
          <a:lstStyle/>
          <a:p>
            <a:r>
              <a:rPr lang="ja-JP" altLang="en-US" dirty="0" smtClean="0"/>
              <a:t>中</a:t>
            </a:r>
            <a:r>
              <a:rPr kumimoji="1" lang="ja-JP" altLang="en-US" dirty="0" smtClean="0"/>
              <a:t>級者</a:t>
            </a:r>
            <a:r>
              <a:rPr lang="en-US" altLang="ja-JP" dirty="0"/>
              <a:t>Y</a:t>
            </a:r>
            <a:r>
              <a:rPr kumimoji="1" lang="en-US" altLang="ja-JP" dirty="0" smtClean="0"/>
              <a:t>%</a:t>
            </a:r>
            <a:endParaRPr kumimoji="1" lang="ja-JP" altLang="en-US" dirty="0"/>
          </a:p>
        </p:txBody>
      </p:sp>
      <p:sp>
        <p:nvSpPr>
          <p:cNvPr id="106" name="テキスト ボックス 105"/>
          <p:cNvSpPr txBox="1"/>
          <p:nvPr/>
        </p:nvSpPr>
        <p:spPr>
          <a:xfrm>
            <a:off x="6944523" y="5031742"/>
            <a:ext cx="1223412" cy="369332"/>
          </a:xfrm>
          <a:prstGeom prst="rect">
            <a:avLst/>
          </a:prstGeom>
          <a:noFill/>
        </p:spPr>
        <p:txBody>
          <a:bodyPr wrap="none" rtlCol="0">
            <a:spAutoFit/>
          </a:bodyPr>
          <a:lstStyle/>
          <a:p>
            <a:r>
              <a:rPr lang="ja-JP" altLang="en-US" dirty="0" smtClean="0"/>
              <a:t>初</a:t>
            </a:r>
            <a:r>
              <a:rPr kumimoji="1" lang="ja-JP" altLang="en-US" dirty="0" smtClean="0"/>
              <a:t>級者</a:t>
            </a:r>
            <a:r>
              <a:rPr lang="en-US" altLang="ja-JP" dirty="0"/>
              <a:t>Z</a:t>
            </a:r>
            <a:r>
              <a:rPr kumimoji="1" lang="en-US" altLang="ja-JP" dirty="0" smtClean="0"/>
              <a:t>%</a:t>
            </a:r>
            <a:endParaRPr kumimoji="1" lang="ja-JP" altLang="en-US" dirty="0"/>
          </a:p>
        </p:txBody>
      </p:sp>
      <p:cxnSp>
        <p:nvCxnSpPr>
          <p:cNvPr id="108" name="直線矢印コネクタ 107"/>
          <p:cNvCxnSpPr>
            <a:stCxn id="68" idx="6"/>
            <a:endCxn id="101" idx="2"/>
          </p:cNvCxnSpPr>
          <p:nvPr/>
        </p:nvCxnSpPr>
        <p:spPr>
          <a:xfrm>
            <a:off x="5767312" y="4532354"/>
            <a:ext cx="833366" cy="0"/>
          </a:xfrm>
          <a:prstGeom prst="straightConnector1">
            <a:avLst/>
          </a:prstGeom>
          <a:ln w="15875">
            <a:tailEnd type="triangle"/>
          </a:ln>
        </p:spPr>
        <p:style>
          <a:lnRef idx="1">
            <a:schemeClr val="dk1"/>
          </a:lnRef>
          <a:fillRef idx="0">
            <a:schemeClr val="dk1"/>
          </a:fillRef>
          <a:effectRef idx="0">
            <a:schemeClr val="dk1"/>
          </a:effectRef>
          <a:fontRef idx="minor">
            <a:schemeClr val="tx1"/>
          </a:fontRef>
        </p:style>
      </p:cxnSp>
      <p:cxnSp>
        <p:nvCxnSpPr>
          <p:cNvPr id="110" name="直線矢印コネクタ 109"/>
          <p:cNvCxnSpPr>
            <a:stCxn id="69" idx="6"/>
            <a:endCxn id="102" idx="2"/>
          </p:cNvCxnSpPr>
          <p:nvPr/>
        </p:nvCxnSpPr>
        <p:spPr>
          <a:xfrm>
            <a:off x="5767311" y="4871065"/>
            <a:ext cx="833366" cy="0"/>
          </a:xfrm>
          <a:prstGeom prst="straightConnector1">
            <a:avLst/>
          </a:prstGeom>
          <a:ln w="15875">
            <a:tailEnd type="triangle"/>
          </a:ln>
        </p:spPr>
        <p:style>
          <a:lnRef idx="1">
            <a:schemeClr val="dk1"/>
          </a:lnRef>
          <a:fillRef idx="0">
            <a:schemeClr val="dk1"/>
          </a:fillRef>
          <a:effectRef idx="0">
            <a:schemeClr val="dk1"/>
          </a:effectRef>
          <a:fontRef idx="minor">
            <a:schemeClr val="tx1"/>
          </a:fontRef>
        </p:style>
      </p:cxnSp>
      <p:cxnSp>
        <p:nvCxnSpPr>
          <p:cNvPr id="112" name="直線矢印コネクタ 111"/>
          <p:cNvCxnSpPr>
            <a:stCxn id="70" idx="6"/>
            <a:endCxn id="103" idx="2"/>
          </p:cNvCxnSpPr>
          <p:nvPr/>
        </p:nvCxnSpPr>
        <p:spPr>
          <a:xfrm>
            <a:off x="5767310" y="5209776"/>
            <a:ext cx="833366" cy="0"/>
          </a:xfrm>
          <a:prstGeom prst="straightConnector1">
            <a:avLst/>
          </a:prstGeom>
          <a:ln w="15875">
            <a:tailEnd type="triangle"/>
          </a:ln>
        </p:spPr>
        <p:style>
          <a:lnRef idx="1">
            <a:schemeClr val="dk1"/>
          </a:lnRef>
          <a:fillRef idx="0">
            <a:schemeClr val="dk1"/>
          </a:fillRef>
          <a:effectRef idx="0">
            <a:schemeClr val="dk1"/>
          </a:effectRef>
          <a:fontRef idx="minor">
            <a:schemeClr val="tx1"/>
          </a:fontRef>
        </p:style>
      </p:cxnSp>
      <p:sp>
        <p:nvSpPr>
          <p:cNvPr id="99" name="正方形/長方形 98"/>
          <p:cNvSpPr/>
          <p:nvPr/>
        </p:nvSpPr>
        <p:spPr>
          <a:xfrm>
            <a:off x="6039455" y="4290454"/>
            <a:ext cx="158128" cy="1173904"/>
          </a:xfrm>
          <a:prstGeom prst="rect">
            <a:avLst/>
          </a:prstGeom>
          <a:solidFill>
            <a:schemeClr val="accent4">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リーフォーム 8"/>
          <p:cNvSpPr/>
          <p:nvPr/>
        </p:nvSpPr>
        <p:spPr>
          <a:xfrm>
            <a:off x="3323303" y="3431458"/>
            <a:ext cx="747252" cy="118343"/>
          </a:xfrm>
          <a:custGeom>
            <a:avLst/>
            <a:gdLst>
              <a:gd name="connsiteX0" fmla="*/ 747252 w 747252"/>
              <a:gd name="connsiteY0" fmla="*/ 29497 h 118343"/>
              <a:gd name="connsiteX1" fmla="*/ 363794 w 747252"/>
              <a:gd name="connsiteY1" fmla="*/ 117987 h 118343"/>
              <a:gd name="connsiteX2" fmla="*/ 0 w 747252"/>
              <a:gd name="connsiteY2" fmla="*/ 0 h 118343"/>
            </a:gdLst>
            <a:ahLst/>
            <a:cxnLst>
              <a:cxn ang="0">
                <a:pos x="connsiteX0" y="connsiteY0"/>
              </a:cxn>
              <a:cxn ang="0">
                <a:pos x="connsiteX1" y="connsiteY1"/>
              </a:cxn>
              <a:cxn ang="0">
                <a:pos x="connsiteX2" y="connsiteY2"/>
              </a:cxn>
            </a:cxnLst>
            <a:rect l="l" t="t" r="r" b="b"/>
            <a:pathLst>
              <a:path w="747252" h="118343">
                <a:moveTo>
                  <a:pt x="747252" y="29497"/>
                </a:moveTo>
                <a:cubicBezTo>
                  <a:pt x="617794" y="76200"/>
                  <a:pt x="488336" y="122903"/>
                  <a:pt x="363794" y="117987"/>
                </a:cubicBezTo>
                <a:cubicBezTo>
                  <a:pt x="239252" y="113071"/>
                  <a:pt x="119626" y="56535"/>
                  <a:pt x="0" y="0"/>
                </a:cubicBezTo>
              </a:path>
            </a:pathLst>
          </a:custGeom>
          <a:noFill/>
          <a:ln w="9525">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60839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エンベディング</a:t>
            </a:r>
            <a:r>
              <a:rPr kumimoji="1" lang="ja-JP" altLang="en-US" dirty="0" smtClean="0"/>
              <a:t> </a:t>
            </a:r>
            <a:r>
              <a:rPr lang="en-US" altLang="ja-JP" dirty="0" smtClean="0"/>
              <a:t>1/3</a:t>
            </a:r>
            <a:endParaRPr kumimoji="1" lang="ja-JP" altLang="en-US" dirty="0"/>
          </a:p>
        </p:txBody>
      </p:sp>
      <p:sp>
        <p:nvSpPr>
          <p:cNvPr id="3" name="コンテンツ プレースホルダー 2"/>
          <p:cNvSpPr>
            <a:spLocks noGrp="1"/>
          </p:cNvSpPr>
          <p:nvPr>
            <p:ph idx="1"/>
          </p:nvPr>
        </p:nvSpPr>
        <p:spPr/>
        <p:txBody>
          <a:bodyPr/>
          <a:lstStyle/>
          <a:p>
            <a:r>
              <a:rPr lang="ja-JP" altLang="en-US" sz="2400" dirty="0" smtClean="0"/>
              <a:t>「</a:t>
            </a:r>
            <a:r>
              <a:rPr lang="en-US" altLang="ja-JP" sz="2400" dirty="0" err="1" smtClean="0"/>
              <a:t>abcd</a:t>
            </a:r>
            <a:r>
              <a:rPr lang="ja-JP" altLang="en-US" sz="2400" dirty="0" smtClean="0"/>
              <a:t>」</a:t>
            </a:r>
            <a:r>
              <a:rPr kumimoji="1" lang="ja-JP" altLang="en-US" sz="2400" dirty="0" smtClean="0"/>
              <a:t>というノードの場合</a:t>
            </a:r>
            <a:endParaRPr kumimoji="1" lang="ja-JP" altLang="en-US" sz="2400" dirty="0"/>
          </a:p>
        </p:txBody>
      </p:sp>
      <p:sp>
        <p:nvSpPr>
          <p:cNvPr id="4" name="テキスト ボックス 3"/>
          <p:cNvSpPr txBox="1"/>
          <p:nvPr/>
        </p:nvSpPr>
        <p:spPr>
          <a:xfrm>
            <a:off x="6298919" y="2081969"/>
            <a:ext cx="877163" cy="369332"/>
          </a:xfrm>
          <a:prstGeom prst="rect">
            <a:avLst/>
          </a:prstGeom>
          <a:noFill/>
        </p:spPr>
        <p:txBody>
          <a:bodyPr wrap="none" rtlCol="0">
            <a:spAutoFit/>
          </a:bodyPr>
          <a:lstStyle/>
          <a:p>
            <a:r>
              <a:rPr kumimoji="1" lang="en-US" altLang="ja-JP" dirty="0" err="1" smtClean="0"/>
              <a:t>a,b,c,d</a:t>
            </a:r>
            <a:endParaRPr kumimoji="1" lang="en-US" altLang="ja-JP" dirty="0" smtClean="0"/>
          </a:p>
        </p:txBody>
      </p:sp>
      <p:sp>
        <p:nvSpPr>
          <p:cNvPr id="5" name="テキスト ボックス 4"/>
          <p:cNvSpPr txBox="1"/>
          <p:nvPr/>
        </p:nvSpPr>
        <p:spPr>
          <a:xfrm>
            <a:off x="5638482" y="3821749"/>
            <a:ext cx="2210862" cy="2585323"/>
          </a:xfrm>
          <a:prstGeom prst="rect">
            <a:avLst/>
          </a:prstGeom>
          <a:noFill/>
        </p:spPr>
        <p:txBody>
          <a:bodyPr wrap="none" rtlCol="0">
            <a:spAutoFit/>
          </a:bodyPr>
          <a:lstStyle/>
          <a:p>
            <a:r>
              <a:rPr kumimoji="1" lang="en-US" altLang="ja-JP" dirty="0" smtClean="0"/>
              <a:t>[[0,0,1,0,0,0,…,0,0]</a:t>
            </a:r>
          </a:p>
          <a:p>
            <a:r>
              <a:rPr lang="en-US" altLang="ja-JP" dirty="0" smtClean="0"/>
              <a:t> [0,0,0,1,0,0,…,0,0]</a:t>
            </a:r>
          </a:p>
          <a:p>
            <a:r>
              <a:rPr kumimoji="1" lang="en-US" altLang="ja-JP" dirty="0"/>
              <a:t> </a:t>
            </a:r>
            <a:r>
              <a:rPr kumimoji="1" lang="en-US" altLang="ja-JP" dirty="0" smtClean="0"/>
              <a:t>[0,0,0,0,1,0,…,0,0]</a:t>
            </a:r>
          </a:p>
          <a:p>
            <a:r>
              <a:rPr lang="en-US" altLang="ja-JP" dirty="0"/>
              <a:t> </a:t>
            </a:r>
            <a:r>
              <a:rPr lang="en-US" altLang="ja-JP" dirty="0" smtClean="0"/>
              <a:t>[0,0,0,0,0,1,…,0,0]</a:t>
            </a:r>
          </a:p>
          <a:p>
            <a:r>
              <a:rPr kumimoji="1" lang="en-US" altLang="ja-JP" dirty="0"/>
              <a:t> </a:t>
            </a:r>
            <a:r>
              <a:rPr kumimoji="1" lang="en-US" altLang="ja-JP" dirty="0" smtClean="0"/>
              <a:t>[1,0,0,0,0,0,…,0,0]</a:t>
            </a:r>
          </a:p>
          <a:p>
            <a:r>
              <a:rPr lang="en-US" altLang="ja-JP" dirty="0"/>
              <a:t> </a:t>
            </a:r>
            <a:r>
              <a:rPr lang="en-US" altLang="ja-JP" dirty="0" smtClean="0"/>
              <a:t>[1,0,0,0,0,0,…,0,0]</a:t>
            </a:r>
            <a:endParaRPr kumimoji="1" lang="en-US" altLang="ja-JP" dirty="0" smtClean="0"/>
          </a:p>
          <a:p>
            <a:r>
              <a:rPr kumimoji="1" lang="en-US" altLang="ja-JP" dirty="0" smtClean="0"/>
              <a:t> …</a:t>
            </a:r>
          </a:p>
          <a:p>
            <a:r>
              <a:rPr lang="en-US" altLang="ja-JP" dirty="0"/>
              <a:t> </a:t>
            </a:r>
            <a:r>
              <a:rPr lang="en-US" altLang="ja-JP" dirty="0" smtClean="0"/>
              <a:t>[1,0,0,0,0,0,…,0,0]</a:t>
            </a:r>
          </a:p>
          <a:p>
            <a:r>
              <a:rPr kumimoji="1" lang="en-US" altLang="ja-JP" dirty="0"/>
              <a:t> </a:t>
            </a:r>
            <a:r>
              <a:rPr kumimoji="1" lang="en-US" altLang="ja-JP" dirty="0" smtClean="0"/>
              <a:t>[1,0,0,0,0,0,…,0,0]]</a:t>
            </a:r>
            <a:endParaRPr kumimoji="1" lang="ja-JP" altLang="en-US" dirty="0"/>
          </a:p>
        </p:txBody>
      </p:sp>
      <p:sp>
        <p:nvSpPr>
          <p:cNvPr id="6" name="テキスト ボックス 5"/>
          <p:cNvSpPr txBox="1"/>
          <p:nvPr/>
        </p:nvSpPr>
        <p:spPr>
          <a:xfrm>
            <a:off x="5702603" y="2956736"/>
            <a:ext cx="2082621" cy="369332"/>
          </a:xfrm>
          <a:prstGeom prst="rect">
            <a:avLst/>
          </a:prstGeom>
          <a:noFill/>
        </p:spPr>
        <p:txBody>
          <a:bodyPr wrap="none" rtlCol="0">
            <a:spAutoFit/>
          </a:bodyPr>
          <a:lstStyle/>
          <a:p>
            <a:r>
              <a:rPr lang="en-US" altLang="ja-JP" dirty="0" smtClean="0"/>
              <a:t>[2,3,4,5,0,0,…,0,0]</a:t>
            </a:r>
          </a:p>
        </p:txBody>
      </p:sp>
      <p:sp>
        <p:nvSpPr>
          <p:cNvPr id="7" name="テキスト ボックス 6"/>
          <p:cNvSpPr txBox="1"/>
          <p:nvPr/>
        </p:nvSpPr>
        <p:spPr>
          <a:xfrm>
            <a:off x="769620" y="2556581"/>
            <a:ext cx="6418883" cy="1200329"/>
          </a:xfrm>
          <a:prstGeom prst="rect">
            <a:avLst/>
          </a:prstGeom>
          <a:noFill/>
        </p:spPr>
        <p:txBody>
          <a:bodyPr wrap="square" rtlCol="0">
            <a:spAutoFit/>
          </a:bodyPr>
          <a:lstStyle/>
          <a:p>
            <a:r>
              <a:rPr lang="ja-JP" altLang="en-US" dirty="0" smtClean="0"/>
              <a:t>②リスト</a:t>
            </a:r>
            <a:r>
              <a:rPr lang="ja-JP" altLang="en-US" dirty="0"/>
              <a:t>をもとにベクトルに変換</a:t>
            </a:r>
            <a:endParaRPr lang="en-US" altLang="ja-JP" dirty="0"/>
          </a:p>
          <a:p>
            <a:r>
              <a:rPr lang="en-US" altLang="ja-JP" dirty="0" smtClean="0"/>
              <a:t>    0</a:t>
            </a:r>
            <a:r>
              <a:rPr lang="ja-JP" altLang="en-US" dirty="0"/>
              <a:t>は</a:t>
            </a:r>
            <a:r>
              <a:rPr lang="ja-JP" altLang="en-US" dirty="0" smtClean="0"/>
              <a:t>空欄，</a:t>
            </a:r>
            <a:r>
              <a:rPr lang="en-US" altLang="ja-JP" dirty="0"/>
              <a:t>1</a:t>
            </a:r>
            <a:r>
              <a:rPr lang="ja-JP" altLang="en-US" dirty="0"/>
              <a:t>はリストにない</a:t>
            </a:r>
            <a:r>
              <a:rPr lang="ja-JP" altLang="en-US" dirty="0" smtClean="0"/>
              <a:t>文字，</a:t>
            </a:r>
            <a:endParaRPr lang="en-US" altLang="ja-JP" dirty="0" smtClean="0"/>
          </a:p>
          <a:p>
            <a:r>
              <a:rPr lang="en-US" altLang="ja-JP" dirty="0"/>
              <a:t> </a:t>
            </a:r>
            <a:r>
              <a:rPr lang="en-US" altLang="ja-JP" dirty="0" smtClean="0"/>
              <a:t>   2</a:t>
            </a:r>
            <a:r>
              <a:rPr lang="ja-JP" altLang="en-US" dirty="0" smtClean="0"/>
              <a:t>以降はリストの順に割り当て</a:t>
            </a:r>
            <a:endParaRPr lang="en-US" altLang="ja-JP" dirty="0"/>
          </a:p>
          <a:p>
            <a:r>
              <a:rPr lang="ja-JP" altLang="en-US" dirty="0" smtClean="0"/>
              <a:t>    </a:t>
            </a:r>
            <a:r>
              <a:rPr lang="en-US" altLang="ja-JP" dirty="0" smtClean="0"/>
              <a:t>(</a:t>
            </a:r>
            <a:r>
              <a:rPr lang="ja-JP" altLang="en-US" dirty="0" smtClean="0"/>
              <a:t>リスト</a:t>
            </a:r>
            <a:r>
              <a:rPr lang="ja-JP" altLang="en-US" dirty="0"/>
              <a:t>：</a:t>
            </a:r>
            <a:r>
              <a:rPr lang="en-US" altLang="ja-JP" dirty="0" smtClean="0"/>
              <a:t>a</a:t>
            </a:r>
            <a:r>
              <a:rPr lang="ja-JP" altLang="en-US" dirty="0" smtClean="0"/>
              <a:t>～</a:t>
            </a:r>
            <a:r>
              <a:rPr lang="en-US" altLang="ja-JP" dirty="0" smtClean="0"/>
              <a:t>z,0</a:t>
            </a:r>
            <a:r>
              <a:rPr lang="ja-JP" altLang="en-US" dirty="0" smtClean="0"/>
              <a:t>～</a:t>
            </a:r>
            <a:r>
              <a:rPr lang="en-US" altLang="ja-JP" dirty="0" smtClean="0"/>
              <a:t>9,</a:t>
            </a:r>
            <a:r>
              <a:rPr lang="ja-JP" altLang="en-US" dirty="0" smtClean="0"/>
              <a:t>その他記号の順</a:t>
            </a:r>
            <a:r>
              <a:rPr lang="en-US" altLang="ja-JP" dirty="0" smtClean="0"/>
              <a:t>)</a:t>
            </a:r>
            <a:endParaRPr lang="en-US" altLang="ja-JP" dirty="0"/>
          </a:p>
        </p:txBody>
      </p:sp>
      <p:sp>
        <p:nvSpPr>
          <p:cNvPr id="8" name="テキスト ボックス 7"/>
          <p:cNvSpPr txBox="1"/>
          <p:nvPr/>
        </p:nvSpPr>
        <p:spPr>
          <a:xfrm>
            <a:off x="769620" y="2083600"/>
            <a:ext cx="2302233" cy="369332"/>
          </a:xfrm>
          <a:prstGeom prst="rect">
            <a:avLst/>
          </a:prstGeom>
          <a:noFill/>
        </p:spPr>
        <p:txBody>
          <a:bodyPr wrap="none" rtlCol="0">
            <a:spAutoFit/>
          </a:bodyPr>
          <a:lstStyle/>
          <a:p>
            <a:r>
              <a:rPr lang="ja-JP" altLang="en-US" dirty="0" smtClean="0"/>
              <a:t>①</a:t>
            </a:r>
            <a:r>
              <a:rPr lang="en-US" altLang="ja-JP" dirty="0" smtClean="0"/>
              <a:t>1</a:t>
            </a:r>
            <a:r>
              <a:rPr lang="ja-JP" altLang="en-US" dirty="0" smtClean="0"/>
              <a:t>文字ずつ切り分け</a:t>
            </a:r>
            <a:endParaRPr lang="ja-JP" altLang="en-US" dirty="0"/>
          </a:p>
        </p:txBody>
      </p:sp>
      <p:sp>
        <p:nvSpPr>
          <p:cNvPr id="9" name="テキスト ボックス 8"/>
          <p:cNvSpPr txBox="1"/>
          <p:nvPr/>
        </p:nvSpPr>
        <p:spPr>
          <a:xfrm>
            <a:off x="769620" y="3823568"/>
            <a:ext cx="2887329" cy="369332"/>
          </a:xfrm>
          <a:prstGeom prst="rect">
            <a:avLst/>
          </a:prstGeom>
          <a:noFill/>
        </p:spPr>
        <p:txBody>
          <a:bodyPr wrap="none" rtlCol="0">
            <a:spAutoFit/>
          </a:bodyPr>
          <a:lstStyle/>
          <a:p>
            <a:r>
              <a:rPr kumimoji="1" lang="ja-JP" altLang="en-US" dirty="0" smtClean="0"/>
              <a:t>③</a:t>
            </a:r>
            <a:r>
              <a:rPr kumimoji="1" lang="en-US" altLang="ja-JP" dirty="0" smtClean="0"/>
              <a:t>One-Hot</a:t>
            </a:r>
            <a:r>
              <a:rPr kumimoji="1" lang="ja-JP" altLang="en-US" dirty="0" smtClean="0"/>
              <a:t>エンコーディング</a:t>
            </a:r>
            <a:endParaRPr kumimoji="1" lang="en-US" altLang="ja-JP" dirty="0" smtClean="0"/>
          </a:p>
        </p:txBody>
      </p:sp>
      <p:sp>
        <p:nvSpPr>
          <p:cNvPr id="16" name="下矢印 15"/>
          <p:cNvSpPr/>
          <p:nvPr/>
        </p:nvSpPr>
        <p:spPr>
          <a:xfrm>
            <a:off x="6561530" y="2449197"/>
            <a:ext cx="351942" cy="525367"/>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567942" y="3326068"/>
            <a:ext cx="351942" cy="525367"/>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スライド番号プレースホルダー 17"/>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32573039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エンベディング</a:t>
            </a:r>
            <a:r>
              <a:rPr lang="en-US" altLang="ja-JP" dirty="0"/>
              <a:t> </a:t>
            </a:r>
            <a:r>
              <a:rPr kumimoji="1" lang="en-US" altLang="ja-JP" dirty="0" smtClean="0"/>
              <a:t>2/3</a:t>
            </a:r>
            <a:endParaRPr kumimoji="1" lang="ja-JP" altLang="en-US" dirty="0"/>
          </a:p>
        </p:txBody>
      </p:sp>
      <p:sp>
        <p:nvSpPr>
          <p:cNvPr id="3" name="コンテンツ プレースホルダー 2"/>
          <p:cNvSpPr>
            <a:spLocks noGrp="1"/>
          </p:cNvSpPr>
          <p:nvPr>
            <p:ph idx="1"/>
          </p:nvPr>
        </p:nvSpPr>
        <p:spPr/>
        <p:txBody>
          <a:bodyPr/>
          <a:lstStyle/>
          <a:p>
            <a:r>
              <a:rPr lang="ja-JP" altLang="en-US" sz="2400" dirty="0" smtClean="0"/>
              <a:t>「</a:t>
            </a:r>
            <a:r>
              <a:rPr lang="en-US" altLang="ja-JP" sz="2400" dirty="0" err="1" smtClean="0"/>
              <a:t>abcd</a:t>
            </a:r>
            <a:r>
              <a:rPr lang="ja-JP" altLang="en-US" sz="2400" dirty="0" smtClean="0"/>
              <a:t>」</a:t>
            </a:r>
            <a:r>
              <a:rPr kumimoji="1" lang="ja-JP" altLang="en-US" sz="2400" dirty="0" smtClean="0"/>
              <a:t>というノードの場合</a:t>
            </a:r>
            <a:endParaRPr kumimoji="1" lang="ja-JP" altLang="en-US" sz="2400" dirty="0"/>
          </a:p>
        </p:txBody>
      </p:sp>
      <p:sp>
        <p:nvSpPr>
          <p:cNvPr id="8" name="テキスト ボックス 7"/>
          <p:cNvSpPr txBox="1"/>
          <p:nvPr/>
        </p:nvSpPr>
        <p:spPr>
          <a:xfrm>
            <a:off x="769620" y="2133472"/>
            <a:ext cx="3235181" cy="400110"/>
          </a:xfrm>
          <a:prstGeom prst="rect">
            <a:avLst/>
          </a:prstGeom>
          <a:noFill/>
        </p:spPr>
        <p:txBody>
          <a:bodyPr wrap="none" rtlCol="0">
            <a:spAutoFit/>
          </a:bodyPr>
          <a:lstStyle/>
          <a:p>
            <a:r>
              <a:rPr lang="ja-JP" altLang="en-US" sz="2000" dirty="0" smtClean="0"/>
              <a:t>④</a:t>
            </a:r>
            <a:r>
              <a:rPr lang="en-US" altLang="ja-JP" sz="2000" dirty="0" smtClean="0"/>
              <a:t>Character-level CNN[12]</a:t>
            </a:r>
            <a:endParaRPr lang="ja-JP" altLang="en-US" sz="2000" dirty="0"/>
          </a:p>
        </p:txBody>
      </p:sp>
      <p:sp>
        <p:nvSpPr>
          <p:cNvPr id="15" name="テキスト ボックス 14"/>
          <p:cNvSpPr txBox="1"/>
          <p:nvPr/>
        </p:nvSpPr>
        <p:spPr>
          <a:xfrm>
            <a:off x="457201" y="2925499"/>
            <a:ext cx="2210862" cy="2585323"/>
          </a:xfrm>
          <a:prstGeom prst="rect">
            <a:avLst/>
          </a:prstGeom>
          <a:noFill/>
        </p:spPr>
        <p:txBody>
          <a:bodyPr wrap="none" rtlCol="0">
            <a:spAutoFit/>
          </a:bodyPr>
          <a:lstStyle/>
          <a:p>
            <a:r>
              <a:rPr kumimoji="1" lang="en-US" altLang="ja-JP" dirty="0" smtClean="0"/>
              <a:t>[[0,0,1,0,0,0,…,0,0]</a:t>
            </a:r>
          </a:p>
          <a:p>
            <a:r>
              <a:rPr lang="en-US" altLang="ja-JP" dirty="0" smtClean="0"/>
              <a:t> [0,0,0,1,0,0,…,0,0]</a:t>
            </a:r>
          </a:p>
          <a:p>
            <a:r>
              <a:rPr kumimoji="1" lang="en-US" altLang="ja-JP" dirty="0"/>
              <a:t> </a:t>
            </a:r>
            <a:r>
              <a:rPr kumimoji="1" lang="en-US" altLang="ja-JP" dirty="0" smtClean="0"/>
              <a:t>[0,0,0,0,1,0,…,0,0]</a:t>
            </a:r>
          </a:p>
          <a:p>
            <a:r>
              <a:rPr lang="en-US" altLang="ja-JP" dirty="0"/>
              <a:t> </a:t>
            </a:r>
            <a:r>
              <a:rPr lang="en-US" altLang="ja-JP" dirty="0" smtClean="0"/>
              <a:t>[0,0,0,0,0,1,…,0,0]</a:t>
            </a:r>
          </a:p>
          <a:p>
            <a:r>
              <a:rPr kumimoji="1" lang="en-US" altLang="ja-JP" dirty="0"/>
              <a:t> </a:t>
            </a:r>
            <a:r>
              <a:rPr kumimoji="1" lang="en-US" altLang="ja-JP" dirty="0" smtClean="0"/>
              <a:t>[1,0,0,0,0,0,…,0,0]</a:t>
            </a:r>
          </a:p>
          <a:p>
            <a:r>
              <a:rPr lang="en-US" altLang="ja-JP" dirty="0"/>
              <a:t> </a:t>
            </a:r>
            <a:r>
              <a:rPr lang="en-US" altLang="ja-JP" dirty="0" smtClean="0"/>
              <a:t>[1,0,0,0,0,0,…,0,0]</a:t>
            </a:r>
            <a:endParaRPr kumimoji="1" lang="en-US" altLang="ja-JP" dirty="0" smtClean="0"/>
          </a:p>
          <a:p>
            <a:r>
              <a:rPr kumimoji="1" lang="en-US" altLang="ja-JP" dirty="0" smtClean="0"/>
              <a:t> …</a:t>
            </a:r>
          </a:p>
          <a:p>
            <a:r>
              <a:rPr lang="en-US" altLang="ja-JP" dirty="0"/>
              <a:t> </a:t>
            </a:r>
            <a:r>
              <a:rPr lang="en-US" altLang="ja-JP" dirty="0" smtClean="0"/>
              <a:t>[1,0,0,0,0,0,…,0,0]</a:t>
            </a:r>
          </a:p>
          <a:p>
            <a:r>
              <a:rPr kumimoji="1" lang="en-US" altLang="ja-JP" dirty="0"/>
              <a:t> </a:t>
            </a:r>
            <a:r>
              <a:rPr kumimoji="1" lang="en-US" altLang="ja-JP" dirty="0" smtClean="0"/>
              <a:t>[1,0,0,0,0,0,…,0,0]]</a:t>
            </a:r>
            <a:endParaRPr kumimoji="1" lang="ja-JP" altLang="en-US" dirty="0"/>
          </a:p>
        </p:txBody>
      </p:sp>
      <p:sp>
        <p:nvSpPr>
          <p:cNvPr id="16" name="平行四辺形 15"/>
          <p:cNvSpPr/>
          <p:nvPr/>
        </p:nvSpPr>
        <p:spPr>
          <a:xfrm rot="20021871">
            <a:off x="2566503" y="2854630"/>
            <a:ext cx="1869028" cy="2805166"/>
          </a:xfrm>
          <a:prstGeom prst="parallelogram">
            <a:avLst>
              <a:gd name="adj" fmla="val 721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右矢印 17"/>
          <p:cNvSpPr/>
          <p:nvPr/>
        </p:nvSpPr>
        <p:spPr>
          <a:xfrm>
            <a:off x="2668062" y="3898120"/>
            <a:ext cx="481769" cy="32004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721137" y="5918775"/>
            <a:ext cx="1569660" cy="369332"/>
          </a:xfrm>
          <a:prstGeom prst="rect">
            <a:avLst/>
          </a:prstGeom>
          <a:noFill/>
        </p:spPr>
        <p:txBody>
          <a:bodyPr wrap="none" rtlCol="0">
            <a:spAutoFit/>
          </a:bodyPr>
          <a:lstStyle/>
          <a:p>
            <a:r>
              <a:rPr kumimoji="1" lang="ja-JP" altLang="en-US" dirty="0" smtClean="0"/>
              <a:t>畳み込み層①</a:t>
            </a:r>
            <a:endParaRPr kumimoji="1" lang="ja-JP" altLang="en-US" dirty="0"/>
          </a:p>
        </p:txBody>
      </p:sp>
      <p:sp>
        <p:nvSpPr>
          <p:cNvPr id="21" name="平行四辺形 20"/>
          <p:cNvSpPr/>
          <p:nvPr/>
        </p:nvSpPr>
        <p:spPr>
          <a:xfrm rot="20021871">
            <a:off x="4025758" y="2869234"/>
            <a:ext cx="1869028" cy="2805166"/>
          </a:xfrm>
          <a:prstGeom prst="parallelogram">
            <a:avLst>
              <a:gd name="adj" fmla="val 72171"/>
            </a:avLst>
          </a:prstGeom>
          <a:solidFill>
            <a:srgbClr val="DFE2BC"/>
          </a:solidFill>
          <a:ln>
            <a:solidFill>
              <a:srgbClr val="AAA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a:off x="3819245" y="3898120"/>
            <a:ext cx="812795" cy="32004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245374" y="5912728"/>
            <a:ext cx="1449436" cy="369332"/>
          </a:xfrm>
          <a:prstGeom prst="rect">
            <a:avLst/>
          </a:prstGeom>
          <a:noFill/>
        </p:spPr>
        <p:txBody>
          <a:bodyPr wrap="none" rtlCol="0">
            <a:spAutoFit/>
          </a:bodyPr>
          <a:lstStyle/>
          <a:p>
            <a:r>
              <a:rPr kumimoji="1" lang="ja-JP" altLang="en-US" dirty="0" smtClean="0"/>
              <a:t>プーリング層</a:t>
            </a:r>
            <a:endParaRPr kumimoji="1" lang="ja-JP" altLang="en-US" dirty="0"/>
          </a:p>
        </p:txBody>
      </p:sp>
      <p:sp>
        <p:nvSpPr>
          <p:cNvPr id="26" name="テキスト ボックス 25"/>
          <p:cNvSpPr txBox="1"/>
          <p:nvPr/>
        </p:nvSpPr>
        <p:spPr>
          <a:xfrm>
            <a:off x="5645160" y="5915470"/>
            <a:ext cx="1569660" cy="369332"/>
          </a:xfrm>
          <a:prstGeom prst="rect">
            <a:avLst/>
          </a:prstGeom>
          <a:noFill/>
        </p:spPr>
        <p:txBody>
          <a:bodyPr wrap="none" rtlCol="0">
            <a:spAutoFit/>
          </a:bodyPr>
          <a:lstStyle/>
          <a:p>
            <a:r>
              <a:rPr kumimoji="1" lang="ja-JP" altLang="en-US" dirty="0" smtClean="0"/>
              <a:t>畳み込み層②</a:t>
            </a:r>
            <a:endParaRPr kumimoji="1" lang="ja-JP" altLang="en-US" dirty="0"/>
          </a:p>
        </p:txBody>
      </p:sp>
      <p:sp>
        <p:nvSpPr>
          <p:cNvPr id="27" name="平行四辺形 26"/>
          <p:cNvSpPr/>
          <p:nvPr/>
        </p:nvSpPr>
        <p:spPr>
          <a:xfrm rot="20021871">
            <a:off x="5495477" y="2861933"/>
            <a:ext cx="1869028" cy="2805166"/>
          </a:xfrm>
          <a:prstGeom prst="parallelogram">
            <a:avLst>
              <a:gd name="adj" fmla="val 721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右矢印 27"/>
          <p:cNvSpPr/>
          <p:nvPr/>
        </p:nvSpPr>
        <p:spPr>
          <a:xfrm>
            <a:off x="5288964" y="3890819"/>
            <a:ext cx="812795" cy="32004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30" name="テキスト ボックス 29"/>
              <p:cNvSpPr txBox="1"/>
              <p:nvPr/>
            </p:nvSpPr>
            <p:spPr>
              <a:xfrm>
                <a:off x="7281432" y="3838575"/>
                <a:ext cx="1821845" cy="369332"/>
              </a:xfrm>
              <a:prstGeom prst="rect">
                <a:avLst/>
              </a:prstGeom>
              <a:noFill/>
            </p:spPr>
            <p:txBody>
              <a:bodyPr wrap="none" rtlCol="0">
                <a:spAutoFit/>
              </a:bodyPr>
              <a:lstStyle/>
              <a:p>
                <a:r>
                  <a:rPr kumimoji="1" lang="en-US" altLang="ja-JP" dirty="0" smtClean="0"/>
                  <a:t>[</a:t>
                </a:r>
                <a14:m>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𝑎</m:t>
                        </m:r>
                      </m:e>
                      <m:sub>
                        <m:r>
                          <a:rPr kumimoji="1" lang="en-US" altLang="ja-JP" b="0" i="1" smtClean="0">
                            <a:latin typeface="Cambria Math" panose="02040503050406030204" pitchFamily="18" charset="0"/>
                          </a:rPr>
                          <m:t>1</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𝑎</m:t>
                        </m:r>
                      </m:e>
                      <m:sub>
                        <m:r>
                          <a:rPr kumimoji="1" lang="en-US" altLang="ja-JP" b="0" i="1" smtClean="0">
                            <a:latin typeface="Cambria Math" panose="02040503050406030204" pitchFamily="18" charset="0"/>
                          </a:rPr>
                          <m:t>2</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𝑎</m:t>
                        </m:r>
                      </m:e>
                      <m:sub>
                        <m:r>
                          <a:rPr kumimoji="1" lang="en-US" altLang="ja-JP" b="0" i="1" smtClean="0">
                            <a:latin typeface="Cambria Math" panose="02040503050406030204" pitchFamily="18" charset="0"/>
                          </a:rPr>
                          <m:t>3</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𝑎</m:t>
                        </m:r>
                      </m:e>
                      <m:sub>
                        <m:r>
                          <a:rPr kumimoji="1" lang="en-US" altLang="ja-JP" b="0" i="1" smtClean="0">
                            <a:latin typeface="Cambria Math" panose="02040503050406030204" pitchFamily="18" charset="0"/>
                          </a:rPr>
                          <m:t>𝑛</m:t>
                        </m:r>
                      </m:sub>
                    </m:sSub>
                  </m:oMath>
                </a14:m>
                <a:r>
                  <a:rPr kumimoji="1" lang="en-US" altLang="ja-JP" dirty="0" smtClean="0"/>
                  <a:t>]</a:t>
                </a:r>
                <a:endParaRPr kumimoji="1" lang="ja-JP" altLang="en-US" dirty="0"/>
              </a:p>
            </p:txBody>
          </p:sp>
        </mc:Choice>
        <mc:Fallback xmlns="">
          <p:sp>
            <p:nvSpPr>
              <p:cNvPr id="30" name="テキスト ボックス 29"/>
              <p:cNvSpPr txBox="1">
                <a:spLocks noRot="1" noChangeAspect="1" noMove="1" noResize="1" noEditPoints="1" noAdjustHandles="1" noChangeArrowheads="1" noChangeShapeType="1" noTextEdit="1"/>
              </p:cNvSpPr>
              <p:nvPr/>
            </p:nvSpPr>
            <p:spPr>
              <a:xfrm>
                <a:off x="7281432" y="3838575"/>
                <a:ext cx="1821845" cy="369332"/>
              </a:xfrm>
              <a:prstGeom prst="rect">
                <a:avLst/>
              </a:prstGeom>
              <a:blipFill>
                <a:blip r:embed="rId3"/>
                <a:stretch>
                  <a:fillRect l="-2676" t="-10000" r="-2341" b="-26667"/>
                </a:stretch>
              </a:blipFill>
            </p:spPr>
            <p:txBody>
              <a:bodyPr/>
              <a:lstStyle/>
              <a:p>
                <a:r>
                  <a:rPr lang="ja-JP" altLang="en-US">
                    <a:noFill/>
                  </a:rPr>
                  <a:t> </a:t>
                </a:r>
              </a:p>
            </p:txBody>
          </p:sp>
        </mc:Fallback>
      </mc:AlternateContent>
      <p:sp>
        <p:nvSpPr>
          <p:cNvPr id="31" name="右矢印 30"/>
          <p:cNvSpPr/>
          <p:nvPr/>
        </p:nvSpPr>
        <p:spPr>
          <a:xfrm>
            <a:off x="6776772" y="3898120"/>
            <a:ext cx="481769" cy="32004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1697308" y="6322301"/>
            <a:ext cx="6920706" cy="369332"/>
          </a:xfrm>
          <a:prstGeom prst="rect">
            <a:avLst/>
          </a:prstGeom>
          <a:noFill/>
        </p:spPr>
        <p:txBody>
          <a:bodyPr wrap="square" rtlCol="0">
            <a:spAutoFit/>
          </a:bodyPr>
          <a:lstStyle/>
          <a:p>
            <a:r>
              <a:rPr lang="en-US" altLang="ja-JP" sz="900" dirty="0" smtClean="0"/>
              <a:t>[12]</a:t>
            </a:r>
            <a:r>
              <a:rPr lang="en-US" altLang="zh-TW" sz="900" dirty="0" smtClean="0"/>
              <a:t> </a:t>
            </a:r>
            <a:r>
              <a:rPr lang="en-US" altLang="zh-TW" sz="900" dirty="0"/>
              <a:t>Xiang Zhang, </a:t>
            </a:r>
            <a:r>
              <a:rPr lang="en-US" altLang="zh-TW" sz="900" dirty="0" err="1"/>
              <a:t>Junbo</a:t>
            </a:r>
            <a:r>
              <a:rPr lang="en-US" altLang="zh-TW" sz="900" dirty="0"/>
              <a:t> Zhao, and Yann </a:t>
            </a:r>
            <a:r>
              <a:rPr lang="en-US" altLang="zh-TW" sz="900" dirty="0" err="1"/>
              <a:t>LeCun</a:t>
            </a:r>
            <a:r>
              <a:rPr lang="en-US" altLang="zh-TW" sz="900" dirty="0"/>
              <a:t>. Character-level convolutional </a:t>
            </a:r>
            <a:r>
              <a:rPr lang="en-US" altLang="zh-TW" sz="900" dirty="0" smtClean="0"/>
              <a:t>networks for </a:t>
            </a:r>
            <a:r>
              <a:rPr lang="en-US" altLang="zh-TW" sz="900" dirty="0"/>
              <a:t>text classification. In Advances in Neural Information Processing Systems, Vol. </a:t>
            </a:r>
            <a:r>
              <a:rPr lang="en-US" altLang="zh-TW" sz="900" dirty="0" smtClean="0"/>
              <a:t>1, pp</a:t>
            </a:r>
            <a:r>
              <a:rPr lang="en-US" altLang="zh-TW" sz="900" dirty="0"/>
              <a:t>. 649–657, 2015.</a:t>
            </a:r>
            <a:endParaRPr lang="ja-JP" altLang="en-US" sz="2000" dirty="0"/>
          </a:p>
        </p:txBody>
      </p:sp>
      <p:sp>
        <p:nvSpPr>
          <p:cNvPr id="34" name="スライド番号プレースホルダー 33"/>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2015534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エンベディング </a:t>
            </a:r>
            <a:r>
              <a:rPr lang="en-US" altLang="ja-JP" dirty="0" smtClean="0"/>
              <a:t>3/3</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ノードに番号を振り，エッジの種類ごとに</a:t>
            </a:r>
            <a:r>
              <a:rPr lang="ja-JP" altLang="en-US" sz="2400" dirty="0"/>
              <a:t>ベクトル</a:t>
            </a:r>
            <a:r>
              <a:rPr kumimoji="1" lang="ja-JP" altLang="en-US" sz="2400" dirty="0" smtClean="0"/>
              <a:t>を作成</a:t>
            </a:r>
            <a:endParaRPr kumimoji="1" lang="en-US" altLang="ja-JP" sz="2400" dirty="0" smtClean="0"/>
          </a:p>
          <a:p>
            <a:pPr lvl="1"/>
            <a:r>
              <a:rPr lang="en-US" altLang="ja-JP" sz="2000" dirty="0" smtClean="0"/>
              <a:t>Child</a:t>
            </a:r>
            <a:r>
              <a:rPr lang="ja-JP" altLang="en-US" sz="2000" dirty="0" smtClean="0"/>
              <a:t>エッジ：</a:t>
            </a:r>
            <a:r>
              <a:rPr lang="en-US" altLang="ja-JP" sz="2000" dirty="0" smtClean="0"/>
              <a:t>		[[1, 2], [1, 3], [1, 4],…, [5, 11]]</a:t>
            </a:r>
          </a:p>
          <a:p>
            <a:pPr lvl="1"/>
            <a:r>
              <a:rPr kumimoji="1" lang="en-US" altLang="ja-JP" sz="2000" dirty="0" err="1" smtClean="0"/>
              <a:t>NextToken</a:t>
            </a:r>
            <a:r>
              <a:rPr kumimoji="1" lang="ja-JP" altLang="en-US" sz="2000" dirty="0" smtClean="0"/>
              <a:t>エッジ：</a:t>
            </a:r>
            <a:r>
              <a:rPr kumimoji="1" lang="en-US" altLang="ja-JP" sz="2000" dirty="0" smtClean="0"/>
              <a:t>		[[2, 3], [3, 4], [4, 6],…, [10, 11]]</a:t>
            </a:r>
          </a:p>
          <a:p>
            <a:pPr lvl="1"/>
            <a:r>
              <a:rPr lang="en-US" altLang="ja-JP" sz="2000" dirty="0" err="1" smtClean="0"/>
              <a:t>LastLexicalUse</a:t>
            </a:r>
            <a:r>
              <a:rPr lang="ja-JP" altLang="en-US" sz="2000" dirty="0" smtClean="0"/>
              <a:t>エッジ：</a:t>
            </a:r>
            <a:r>
              <a:rPr lang="en-US" altLang="ja-JP" sz="2000" dirty="0" smtClean="0"/>
              <a:t>	[[10, 2]]</a:t>
            </a:r>
          </a:p>
        </p:txBody>
      </p:sp>
      <p:sp>
        <p:nvSpPr>
          <p:cNvPr id="4" name="角丸四角形 3"/>
          <p:cNvSpPr/>
          <p:nvPr/>
        </p:nvSpPr>
        <p:spPr>
          <a:xfrm>
            <a:off x="497364" y="4470953"/>
            <a:ext cx="2376464" cy="476071"/>
          </a:xfrm>
          <a:prstGeom prst="roundRect">
            <a:avLst>
              <a:gd name="adj" fmla="val 50000"/>
            </a:avLst>
          </a:prstGeom>
          <a:noFill/>
          <a:ln w="25400" cap="flat" cmpd="sng" algn="ctr">
            <a:solidFill>
              <a:srgbClr val="000000"/>
            </a:solidFill>
            <a:prstDash val="solid"/>
          </a:ln>
          <a:effectLst/>
        </p:spPr>
        <p:txBody>
          <a:bodyPr wrap="non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err="1" smtClean="0">
                <a:ln>
                  <a:noFill/>
                </a:ln>
                <a:solidFill>
                  <a:srgbClr val="000000"/>
                </a:solidFill>
                <a:effectLst/>
                <a:uLnTx/>
                <a:uFillTx/>
                <a:latin typeface="Arial"/>
                <a:ea typeface="ＭＳ Ｐゴシック"/>
                <a:cs typeface="+mn-cs"/>
              </a:rPr>
              <a:t>assignmentExpression</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5" name="角丸四角形 4"/>
          <p:cNvSpPr/>
          <p:nvPr/>
        </p:nvSpPr>
        <p:spPr>
          <a:xfrm>
            <a:off x="2283182" y="5285105"/>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smtClean="0">
                <a:ln>
                  <a:noFill/>
                </a:ln>
                <a:solidFill>
                  <a:srgbClr val="000000"/>
                </a:solidFill>
                <a:effectLst/>
                <a:uLnTx/>
                <a:uFillTx/>
                <a:latin typeface="Arial"/>
                <a:ea typeface="ＭＳ Ｐゴシック"/>
                <a:cs typeface="+mn-cs"/>
              </a:rPr>
              <a:t>1</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6" name="直線コネクタ 5"/>
          <p:cNvCxnSpPr>
            <a:stCxn id="4" idx="2"/>
          </p:cNvCxnSpPr>
          <p:nvPr/>
        </p:nvCxnSpPr>
        <p:spPr>
          <a:xfrm flipH="1">
            <a:off x="956355" y="4947024"/>
            <a:ext cx="729236" cy="338081"/>
          </a:xfrm>
          <a:prstGeom prst="line">
            <a:avLst/>
          </a:prstGeom>
          <a:noFill/>
          <a:ln w="12700" cap="flat" cmpd="sng" algn="ctr">
            <a:solidFill>
              <a:srgbClr val="0070C0"/>
            </a:solidFill>
            <a:prstDash val="solid"/>
            <a:tailEnd type="triangle"/>
          </a:ln>
          <a:effectLst/>
        </p:spPr>
      </p:cxnSp>
      <p:cxnSp>
        <p:nvCxnSpPr>
          <p:cNvPr id="7" name="直線コネクタ 6"/>
          <p:cNvCxnSpPr>
            <a:stCxn id="4" idx="2"/>
            <a:endCxn id="5" idx="0"/>
          </p:cNvCxnSpPr>
          <p:nvPr/>
        </p:nvCxnSpPr>
        <p:spPr>
          <a:xfrm>
            <a:off x="1685591" y="4947024"/>
            <a:ext cx="759097" cy="338081"/>
          </a:xfrm>
          <a:prstGeom prst="line">
            <a:avLst/>
          </a:prstGeom>
          <a:noFill/>
          <a:ln w="12700" cap="flat" cmpd="sng" algn="ctr">
            <a:solidFill>
              <a:srgbClr val="0070C0"/>
            </a:solidFill>
            <a:prstDash val="solid"/>
            <a:tailEnd type="triangle"/>
          </a:ln>
          <a:effectLst/>
        </p:spPr>
      </p:cxnSp>
      <p:cxnSp>
        <p:nvCxnSpPr>
          <p:cNvPr id="8" name="直線矢印コネクタ 7"/>
          <p:cNvCxnSpPr>
            <a:stCxn id="11" idx="3"/>
            <a:endCxn id="10" idx="1"/>
          </p:cNvCxnSpPr>
          <p:nvPr/>
        </p:nvCxnSpPr>
        <p:spPr>
          <a:xfrm>
            <a:off x="1088000" y="5454382"/>
            <a:ext cx="436085" cy="0"/>
          </a:xfrm>
          <a:prstGeom prst="straightConnector1">
            <a:avLst/>
          </a:prstGeom>
          <a:noFill/>
          <a:ln w="12700" cap="flat" cmpd="sng" algn="ctr">
            <a:solidFill>
              <a:srgbClr val="FF2828"/>
            </a:solidFill>
            <a:prstDash val="solid"/>
            <a:tailEnd type="triangle"/>
          </a:ln>
          <a:effectLst/>
        </p:spPr>
      </p:cxnSp>
      <p:sp>
        <p:nvSpPr>
          <p:cNvPr id="10" name="角丸四角形 9"/>
          <p:cNvSpPr/>
          <p:nvPr/>
        </p:nvSpPr>
        <p:spPr>
          <a:xfrm>
            <a:off x="1524085" y="5285105"/>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smtClean="0">
                <a:ln>
                  <a:noFill/>
                </a:ln>
                <a:solidFill>
                  <a:srgbClr val="000000"/>
                </a:solidFill>
                <a:effectLst/>
                <a:uLnTx/>
                <a:uFillTx/>
                <a:latin typeface="Arial"/>
                <a:ea typeface="ＭＳ Ｐゴシック"/>
                <a:cs typeface="+mn-cs"/>
              </a:rPr>
              <a:t>=</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1" name="角丸四角形 10"/>
          <p:cNvSpPr/>
          <p:nvPr/>
        </p:nvSpPr>
        <p:spPr>
          <a:xfrm>
            <a:off x="764988" y="5285105"/>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smtClean="0">
                <a:ln>
                  <a:noFill/>
                </a:ln>
                <a:solidFill>
                  <a:srgbClr val="000000"/>
                </a:solidFill>
                <a:effectLst/>
                <a:uLnTx/>
                <a:uFillTx/>
                <a:latin typeface="Arial"/>
                <a:ea typeface="ＭＳ Ｐゴシック"/>
                <a:cs typeface="+mn-cs"/>
              </a:rPr>
              <a:t>n</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2" name="直線矢印コネクタ 11"/>
          <p:cNvCxnSpPr>
            <a:stCxn id="10" idx="3"/>
            <a:endCxn id="5" idx="1"/>
          </p:cNvCxnSpPr>
          <p:nvPr/>
        </p:nvCxnSpPr>
        <p:spPr>
          <a:xfrm>
            <a:off x="1847097" y="5454382"/>
            <a:ext cx="436085" cy="0"/>
          </a:xfrm>
          <a:prstGeom prst="straightConnector1">
            <a:avLst/>
          </a:prstGeom>
          <a:noFill/>
          <a:ln w="12700" cap="flat" cmpd="sng" algn="ctr">
            <a:solidFill>
              <a:srgbClr val="FF2828"/>
            </a:solidFill>
            <a:prstDash val="solid"/>
            <a:tailEnd type="triangle"/>
          </a:ln>
          <a:effectLst/>
        </p:spPr>
      </p:cxnSp>
      <p:sp>
        <p:nvSpPr>
          <p:cNvPr id="13" name="角丸四角形 12"/>
          <p:cNvSpPr/>
          <p:nvPr/>
        </p:nvSpPr>
        <p:spPr>
          <a:xfrm>
            <a:off x="3601044" y="4470953"/>
            <a:ext cx="1912114" cy="476071"/>
          </a:xfrm>
          <a:prstGeom prst="roundRect">
            <a:avLst>
              <a:gd name="adj" fmla="val 50000"/>
            </a:avLst>
          </a:prstGeom>
          <a:noFill/>
          <a:ln w="25400" cap="flat" cmpd="sng" algn="ctr">
            <a:solidFill>
              <a:srgbClr val="000000"/>
            </a:solidFill>
            <a:prstDash val="solid"/>
          </a:ln>
          <a:effectLst/>
        </p:spPr>
        <p:txBody>
          <a:bodyPr wrap="non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err="1" smtClean="0">
                <a:ln>
                  <a:noFill/>
                </a:ln>
                <a:solidFill>
                  <a:srgbClr val="000000"/>
                </a:solidFill>
                <a:effectLst/>
                <a:uLnTx/>
                <a:uFillTx/>
                <a:latin typeface="Arial"/>
                <a:ea typeface="ＭＳ Ｐゴシック"/>
                <a:cs typeface="+mn-cs"/>
              </a:rPr>
              <a:t>postfixExpression</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4" name="直線コネクタ 13"/>
          <p:cNvCxnSpPr>
            <a:stCxn id="13" idx="2"/>
            <a:endCxn id="16" idx="0"/>
          </p:cNvCxnSpPr>
          <p:nvPr/>
        </p:nvCxnSpPr>
        <p:spPr>
          <a:xfrm flipH="1">
            <a:off x="3794240" y="4947024"/>
            <a:ext cx="762861" cy="341880"/>
          </a:xfrm>
          <a:prstGeom prst="line">
            <a:avLst/>
          </a:prstGeom>
          <a:noFill/>
          <a:ln w="12700" cap="flat" cmpd="sng" algn="ctr">
            <a:solidFill>
              <a:srgbClr val="0070C0"/>
            </a:solidFill>
            <a:prstDash val="solid"/>
            <a:tailEnd type="triangle"/>
          </a:ln>
          <a:effectLst/>
        </p:spPr>
      </p:cxnSp>
      <p:cxnSp>
        <p:nvCxnSpPr>
          <p:cNvPr id="15" name="直線コネクタ 14"/>
          <p:cNvCxnSpPr>
            <a:stCxn id="13" idx="2"/>
            <a:endCxn id="20" idx="0"/>
          </p:cNvCxnSpPr>
          <p:nvPr/>
        </p:nvCxnSpPr>
        <p:spPr>
          <a:xfrm>
            <a:off x="4557101" y="4947024"/>
            <a:ext cx="1044215" cy="333942"/>
          </a:xfrm>
          <a:prstGeom prst="line">
            <a:avLst/>
          </a:prstGeom>
          <a:noFill/>
          <a:ln w="12700" cap="flat" cmpd="sng" algn="ctr">
            <a:solidFill>
              <a:srgbClr val="0070C0"/>
            </a:solidFill>
            <a:prstDash val="solid"/>
            <a:tailEnd type="triangle"/>
          </a:ln>
          <a:effectLst/>
        </p:spPr>
      </p:cxnSp>
      <p:sp>
        <p:nvSpPr>
          <p:cNvPr id="16" name="角丸四角形 15"/>
          <p:cNvSpPr/>
          <p:nvPr/>
        </p:nvSpPr>
        <p:spPr>
          <a:xfrm>
            <a:off x="3632734" y="5288904"/>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smtClean="0">
                <a:ln>
                  <a:noFill/>
                </a:ln>
                <a:solidFill>
                  <a:srgbClr val="000000"/>
                </a:solidFill>
                <a:effectLst/>
                <a:uLnTx/>
                <a:uFillTx/>
                <a:latin typeface="Arial"/>
                <a:ea typeface="ＭＳ Ｐゴシック"/>
                <a:cs typeface="+mn-cs"/>
              </a:rPr>
              <a:t>(</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7" name="角丸四角形 16"/>
          <p:cNvSpPr/>
          <p:nvPr/>
        </p:nvSpPr>
        <p:spPr>
          <a:xfrm>
            <a:off x="5925243" y="5280966"/>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kern="0" dirty="0">
                <a:solidFill>
                  <a:srgbClr val="000000"/>
                </a:solidFill>
                <a:latin typeface="Arial"/>
                <a:ea typeface="ＭＳ Ｐゴシック"/>
              </a:rPr>
              <a:t>)</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8" name="角丸四角形 17"/>
          <p:cNvSpPr/>
          <p:nvPr/>
        </p:nvSpPr>
        <p:spPr>
          <a:xfrm>
            <a:off x="4120501" y="5288904"/>
            <a:ext cx="672370"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kern="0" dirty="0" smtClean="0">
                <a:solidFill>
                  <a:srgbClr val="000000"/>
                </a:solidFill>
                <a:latin typeface="Arial"/>
                <a:ea typeface="ＭＳ Ｐゴシック"/>
              </a:rPr>
              <a:t>"%d"</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9" name="角丸四角形 18"/>
          <p:cNvSpPr/>
          <p:nvPr/>
        </p:nvSpPr>
        <p:spPr>
          <a:xfrm>
            <a:off x="4954377" y="5288904"/>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kern="0" noProof="0" dirty="0" smtClean="0">
                <a:solidFill>
                  <a:srgbClr val="000000"/>
                </a:solidFill>
                <a:latin typeface="Arial"/>
                <a:ea typeface="ＭＳ Ｐゴシック"/>
              </a:rPr>
              <a:t>,</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0" name="角丸四角形 19"/>
          <p:cNvSpPr/>
          <p:nvPr/>
        </p:nvSpPr>
        <p:spPr>
          <a:xfrm>
            <a:off x="5439810" y="5280966"/>
            <a:ext cx="323012"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kern="0" noProof="0" dirty="0" smtClean="0">
                <a:solidFill>
                  <a:srgbClr val="000000"/>
                </a:solidFill>
                <a:latin typeface="Arial"/>
                <a:ea typeface="ＭＳ Ｐゴシック"/>
              </a:rPr>
              <a:t>n</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1" name="直線コネクタ 20"/>
          <p:cNvCxnSpPr>
            <a:stCxn id="13" idx="2"/>
            <a:endCxn id="18" idx="0"/>
          </p:cNvCxnSpPr>
          <p:nvPr/>
        </p:nvCxnSpPr>
        <p:spPr>
          <a:xfrm flipH="1">
            <a:off x="4456686" y="4947024"/>
            <a:ext cx="100415" cy="341880"/>
          </a:xfrm>
          <a:prstGeom prst="line">
            <a:avLst/>
          </a:prstGeom>
          <a:noFill/>
          <a:ln w="12700" cap="flat" cmpd="sng" algn="ctr">
            <a:solidFill>
              <a:srgbClr val="0070C0"/>
            </a:solidFill>
            <a:prstDash val="solid"/>
            <a:tailEnd type="triangle"/>
          </a:ln>
          <a:effectLst/>
        </p:spPr>
      </p:cxnSp>
      <p:cxnSp>
        <p:nvCxnSpPr>
          <p:cNvPr id="22" name="直線コネクタ 21"/>
          <p:cNvCxnSpPr>
            <a:stCxn id="13" idx="2"/>
            <a:endCxn id="19" idx="0"/>
          </p:cNvCxnSpPr>
          <p:nvPr/>
        </p:nvCxnSpPr>
        <p:spPr>
          <a:xfrm>
            <a:off x="4557101" y="4947024"/>
            <a:ext cx="558782" cy="341880"/>
          </a:xfrm>
          <a:prstGeom prst="line">
            <a:avLst/>
          </a:prstGeom>
          <a:noFill/>
          <a:ln w="12700" cap="flat" cmpd="sng" algn="ctr">
            <a:solidFill>
              <a:srgbClr val="0070C0"/>
            </a:solidFill>
            <a:prstDash val="solid"/>
            <a:tailEnd type="triangle"/>
          </a:ln>
          <a:effectLst/>
        </p:spPr>
      </p:cxnSp>
      <p:cxnSp>
        <p:nvCxnSpPr>
          <p:cNvPr id="23" name="直線コネクタ 22"/>
          <p:cNvCxnSpPr>
            <a:stCxn id="13" idx="2"/>
            <a:endCxn id="17" idx="0"/>
          </p:cNvCxnSpPr>
          <p:nvPr/>
        </p:nvCxnSpPr>
        <p:spPr>
          <a:xfrm>
            <a:off x="4557101" y="4947024"/>
            <a:ext cx="1529648" cy="333942"/>
          </a:xfrm>
          <a:prstGeom prst="line">
            <a:avLst/>
          </a:prstGeom>
          <a:noFill/>
          <a:ln w="12700" cap="flat" cmpd="sng" algn="ctr">
            <a:solidFill>
              <a:srgbClr val="0070C0"/>
            </a:solidFill>
            <a:prstDash val="solid"/>
            <a:tailEnd type="triangle"/>
          </a:ln>
          <a:effectLst/>
        </p:spPr>
      </p:cxnSp>
      <p:cxnSp>
        <p:nvCxnSpPr>
          <p:cNvPr id="24" name="直線矢印コネクタ 23"/>
          <p:cNvCxnSpPr>
            <a:stCxn id="16" idx="3"/>
            <a:endCxn id="18" idx="1"/>
          </p:cNvCxnSpPr>
          <p:nvPr/>
        </p:nvCxnSpPr>
        <p:spPr>
          <a:xfrm>
            <a:off x="3955746" y="5458181"/>
            <a:ext cx="164755" cy="0"/>
          </a:xfrm>
          <a:prstGeom prst="straightConnector1">
            <a:avLst/>
          </a:prstGeom>
          <a:noFill/>
          <a:ln w="12700" cap="flat" cmpd="sng" algn="ctr">
            <a:solidFill>
              <a:srgbClr val="FF2828"/>
            </a:solidFill>
            <a:prstDash val="solid"/>
            <a:tailEnd type="triangle"/>
          </a:ln>
          <a:effectLst/>
        </p:spPr>
      </p:cxnSp>
      <p:cxnSp>
        <p:nvCxnSpPr>
          <p:cNvPr id="25" name="直線矢印コネクタ 24"/>
          <p:cNvCxnSpPr>
            <a:stCxn id="18" idx="3"/>
            <a:endCxn id="19" idx="1"/>
          </p:cNvCxnSpPr>
          <p:nvPr/>
        </p:nvCxnSpPr>
        <p:spPr>
          <a:xfrm>
            <a:off x="4792871" y="5458181"/>
            <a:ext cx="161506" cy="0"/>
          </a:xfrm>
          <a:prstGeom prst="straightConnector1">
            <a:avLst/>
          </a:prstGeom>
          <a:noFill/>
          <a:ln w="12700" cap="flat" cmpd="sng" algn="ctr">
            <a:solidFill>
              <a:srgbClr val="FF2828"/>
            </a:solidFill>
            <a:prstDash val="solid"/>
            <a:tailEnd type="triangle"/>
          </a:ln>
          <a:effectLst/>
        </p:spPr>
      </p:cxnSp>
      <p:cxnSp>
        <p:nvCxnSpPr>
          <p:cNvPr id="26" name="直線矢印コネクタ 25"/>
          <p:cNvCxnSpPr>
            <a:stCxn id="19" idx="3"/>
            <a:endCxn id="20" idx="1"/>
          </p:cNvCxnSpPr>
          <p:nvPr/>
        </p:nvCxnSpPr>
        <p:spPr>
          <a:xfrm flipV="1">
            <a:off x="5277389" y="5450243"/>
            <a:ext cx="162421" cy="7938"/>
          </a:xfrm>
          <a:prstGeom prst="straightConnector1">
            <a:avLst/>
          </a:prstGeom>
          <a:noFill/>
          <a:ln w="12700" cap="flat" cmpd="sng" algn="ctr">
            <a:solidFill>
              <a:srgbClr val="FF2828"/>
            </a:solidFill>
            <a:prstDash val="solid"/>
            <a:tailEnd type="triangle"/>
          </a:ln>
          <a:effectLst/>
        </p:spPr>
      </p:cxnSp>
      <p:cxnSp>
        <p:nvCxnSpPr>
          <p:cNvPr id="27" name="直線矢印コネクタ 26"/>
          <p:cNvCxnSpPr>
            <a:stCxn id="20" idx="3"/>
            <a:endCxn id="17" idx="1"/>
          </p:cNvCxnSpPr>
          <p:nvPr/>
        </p:nvCxnSpPr>
        <p:spPr>
          <a:xfrm>
            <a:off x="5762822" y="5450243"/>
            <a:ext cx="162421" cy="0"/>
          </a:xfrm>
          <a:prstGeom prst="straightConnector1">
            <a:avLst/>
          </a:prstGeom>
          <a:noFill/>
          <a:ln w="12700" cap="flat" cmpd="sng" algn="ctr">
            <a:solidFill>
              <a:srgbClr val="FF2828"/>
            </a:solidFill>
            <a:prstDash val="solid"/>
            <a:tailEnd type="triangle"/>
          </a:ln>
          <a:effectLst/>
        </p:spPr>
      </p:cxnSp>
      <p:cxnSp>
        <p:nvCxnSpPr>
          <p:cNvPr id="28" name="直線コネクタ 27"/>
          <p:cNvCxnSpPr>
            <a:stCxn id="4" idx="2"/>
            <a:endCxn id="10" idx="0"/>
          </p:cNvCxnSpPr>
          <p:nvPr/>
        </p:nvCxnSpPr>
        <p:spPr>
          <a:xfrm flipH="1">
            <a:off x="1685591" y="4947024"/>
            <a:ext cx="5" cy="338081"/>
          </a:xfrm>
          <a:prstGeom prst="line">
            <a:avLst/>
          </a:prstGeom>
          <a:noFill/>
          <a:ln w="12700" cap="flat" cmpd="sng" algn="ctr">
            <a:solidFill>
              <a:srgbClr val="0070C0"/>
            </a:solidFill>
            <a:prstDash val="solid"/>
            <a:tailEnd type="triangle"/>
          </a:ln>
          <a:effectLst/>
        </p:spPr>
      </p:cxnSp>
      <p:cxnSp>
        <p:nvCxnSpPr>
          <p:cNvPr id="29" name="直線コネクタ 28"/>
          <p:cNvCxnSpPr>
            <a:endCxn id="4" idx="0"/>
          </p:cNvCxnSpPr>
          <p:nvPr/>
        </p:nvCxnSpPr>
        <p:spPr>
          <a:xfrm flipH="1">
            <a:off x="1685596" y="3820280"/>
            <a:ext cx="612866" cy="650673"/>
          </a:xfrm>
          <a:prstGeom prst="line">
            <a:avLst/>
          </a:prstGeom>
          <a:noFill/>
          <a:ln w="12700" cap="flat" cmpd="sng" algn="ctr">
            <a:solidFill>
              <a:srgbClr val="0070C0"/>
            </a:solidFill>
            <a:prstDash val="solid"/>
            <a:tailEnd type="triangle"/>
          </a:ln>
          <a:effectLst/>
        </p:spPr>
      </p:cxnSp>
      <p:cxnSp>
        <p:nvCxnSpPr>
          <p:cNvPr id="30" name="直線コネクタ 29"/>
          <p:cNvCxnSpPr/>
          <p:nvPr/>
        </p:nvCxnSpPr>
        <p:spPr>
          <a:xfrm>
            <a:off x="3943599" y="3819810"/>
            <a:ext cx="612000" cy="651143"/>
          </a:xfrm>
          <a:prstGeom prst="line">
            <a:avLst/>
          </a:prstGeom>
          <a:noFill/>
          <a:ln w="12700" cap="flat" cmpd="sng" algn="ctr">
            <a:solidFill>
              <a:srgbClr val="0070C0"/>
            </a:solidFill>
            <a:prstDash val="solid"/>
            <a:tailEnd type="triangle"/>
          </a:ln>
          <a:effectLst/>
        </p:spPr>
      </p:cxnSp>
      <p:sp>
        <p:nvSpPr>
          <p:cNvPr id="31" name="角丸四角形 30"/>
          <p:cNvSpPr/>
          <p:nvPr/>
        </p:nvSpPr>
        <p:spPr>
          <a:xfrm>
            <a:off x="2798858" y="5288904"/>
            <a:ext cx="672370" cy="338554"/>
          </a:xfrm>
          <a:prstGeom prst="roundRect">
            <a:avLst>
              <a:gd name="adj" fmla="val 0"/>
            </a:avLst>
          </a:prstGeom>
          <a:noFill/>
          <a:ln w="25400" cap="flat" cmpd="sng" algn="ctr">
            <a:solidFill>
              <a:srgbClr val="000000"/>
            </a:solidFill>
            <a:prstDash val="solid"/>
          </a:ln>
          <a:effectLst/>
        </p:spPr>
        <p:txBody>
          <a:bodyPr wrap="square" rtlCol="0" anchor="ctr">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err="1" smtClean="0">
                <a:ln>
                  <a:noFill/>
                </a:ln>
                <a:solidFill>
                  <a:srgbClr val="000000"/>
                </a:solidFill>
                <a:effectLst/>
                <a:uLnTx/>
                <a:uFillTx/>
                <a:latin typeface="Arial"/>
                <a:ea typeface="ＭＳ Ｐゴシック"/>
                <a:cs typeface="+mn-cs"/>
              </a:rPr>
              <a:t>printf</a:t>
            </a:r>
            <a:endParaRPr kumimoji="0" lang="ja-JP" altLang="en-US" sz="1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32" name="直線コネクタ 31"/>
          <p:cNvCxnSpPr>
            <a:stCxn id="13" idx="2"/>
            <a:endCxn id="31" idx="0"/>
          </p:cNvCxnSpPr>
          <p:nvPr/>
        </p:nvCxnSpPr>
        <p:spPr>
          <a:xfrm flipH="1">
            <a:off x="3135043" y="4947024"/>
            <a:ext cx="1422058" cy="341880"/>
          </a:xfrm>
          <a:prstGeom prst="line">
            <a:avLst/>
          </a:prstGeom>
          <a:noFill/>
          <a:ln w="12700" cap="flat" cmpd="sng" algn="ctr">
            <a:solidFill>
              <a:srgbClr val="0070C0"/>
            </a:solidFill>
            <a:prstDash val="solid"/>
            <a:tailEnd type="triangle"/>
          </a:ln>
          <a:effectLst/>
        </p:spPr>
      </p:cxnSp>
      <p:cxnSp>
        <p:nvCxnSpPr>
          <p:cNvPr id="33" name="直線矢印コネクタ 32"/>
          <p:cNvCxnSpPr>
            <a:stCxn id="31" idx="3"/>
            <a:endCxn id="16" idx="1"/>
          </p:cNvCxnSpPr>
          <p:nvPr/>
        </p:nvCxnSpPr>
        <p:spPr>
          <a:xfrm>
            <a:off x="3471228" y="5458181"/>
            <a:ext cx="161506" cy="0"/>
          </a:xfrm>
          <a:prstGeom prst="straightConnector1">
            <a:avLst/>
          </a:prstGeom>
          <a:noFill/>
          <a:ln w="12700" cap="flat" cmpd="sng" algn="ctr">
            <a:solidFill>
              <a:srgbClr val="FF2828"/>
            </a:solidFill>
            <a:prstDash val="solid"/>
            <a:tailEnd type="triangle"/>
          </a:ln>
          <a:effectLst/>
        </p:spPr>
      </p:cxnSp>
      <p:cxnSp>
        <p:nvCxnSpPr>
          <p:cNvPr id="34" name="直線矢印コネクタ 33"/>
          <p:cNvCxnSpPr>
            <a:stCxn id="5" idx="3"/>
            <a:endCxn id="31" idx="1"/>
          </p:cNvCxnSpPr>
          <p:nvPr/>
        </p:nvCxnSpPr>
        <p:spPr>
          <a:xfrm>
            <a:off x="2606194" y="5454382"/>
            <a:ext cx="192664" cy="3799"/>
          </a:xfrm>
          <a:prstGeom prst="straightConnector1">
            <a:avLst/>
          </a:prstGeom>
          <a:noFill/>
          <a:ln w="12700" cap="flat" cmpd="sng" algn="ctr">
            <a:solidFill>
              <a:srgbClr val="FF2828"/>
            </a:solidFill>
            <a:prstDash val="solid"/>
            <a:tailEnd type="triangle"/>
          </a:ln>
          <a:effectLst/>
        </p:spPr>
      </p:cxnSp>
      <p:cxnSp>
        <p:nvCxnSpPr>
          <p:cNvPr id="35" name="直線矢印コネクタ 34"/>
          <p:cNvCxnSpPr>
            <a:stCxn id="17" idx="3"/>
          </p:cNvCxnSpPr>
          <p:nvPr/>
        </p:nvCxnSpPr>
        <p:spPr>
          <a:xfrm>
            <a:off x="6248255" y="5450243"/>
            <a:ext cx="188561" cy="3669"/>
          </a:xfrm>
          <a:prstGeom prst="straightConnector1">
            <a:avLst/>
          </a:prstGeom>
          <a:noFill/>
          <a:ln w="12700" cap="flat" cmpd="sng" algn="ctr">
            <a:solidFill>
              <a:srgbClr val="FF2828"/>
            </a:solidFill>
            <a:prstDash val="solid"/>
            <a:tailEnd type="triangle"/>
          </a:ln>
          <a:effectLst/>
        </p:spPr>
      </p:cxnSp>
      <p:sp>
        <p:nvSpPr>
          <p:cNvPr id="36" name="フリーフォーム 35"/>
          <p:cNvSpPr/>
          <p:nvPr/>
        </p:nvSpPr>
        <p:spPr>
          <a:xfrm>
            <a:off x="945220" y="5625226"/>
            <a:ext cx="4659464" cy="500937"/>
          </a:xfrm>
          <a:custGeom>
            <a:avLst/>
            <a:gdLst>
              <a:gd name="connsiteX0" fmla="*/ 0 w 4659464"/>
              <a:gd name="connsiteY0" fmla="*/ 0 h 500937"/>
              <a:gd name="connsiteX1" fmla="*/ 2202511 w 4659464"/>
              <a:gd name="connsiteY1" fmla="*/ 500932 h 500937"/>
              <a:gd name="connsiteX2" fmla="*/ 4659464 w 4659464"/>
              <a:gd name="connsiteY2" fmla="*/ 7952 h 500937"/>
            </a:gdLst>
            <a:ahLst/>
            <a:cxnLst>
              <a:cxn ang="0">
                <a:pos x="connsiteX0" y="connsiteY0"/>
              </a:cxn>
              <a:cxn ang="0">
                <a:pos x="connsiteX1" y="connsiteY1"/>
              </a:cxn>
              <a:cxn ang="0">
                <a:pos x="connsiteX2" y="connsiteY2"/>
              </a:cxn>
            </a:cxnLst>
            <a:rect l="l" t="t" r="r" b="b"/>
            <a:pathLst>
              <a:path w="4659464" h="500937">
                <a:moveTo>
                  <a:pt x="0" y="0"/>
                </a:moveTo>
                <a:cubicBezTo>
                  <a:pt x="712967" y="249803"/>
                  <a:pt x="1425934" y="499607"/>
                  <a:pt x="2202511" y="500932"/>
                </a:cubicBezTo>
                <a:cubicBezTo>
                  <a:pt x="2979088" y="502257"/>
                  <a:pt x="3819276" y="255104"/>
                  <a:pt x="4659464" y="7952"/>
                </a:cubicBezTo>
              </a:path>
            </a:pathLst>
          </a:custGeom>
          <a:noFill/>
          <a:ln>
            <a:solidFill>
              <a:schemeClr val="tx1"/>
            </a:solidFill>
            <a:head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直線矢印コネクタ 36"/>
          <p:cNvCxnSpPr/>
          <p:nvPr/>
        </p:nvCxnSpPr>
        <p:spPr>
          <a:xfrm>
            <a:off x="572324" y="5446574"/>
            <a:ext cx="188561" cy="3669"/>
          </a:xfrm>
          <a:prstGeom prst="straightConnector1">
            <a:avLst/>
          </a:prstGeom>
          <a:noFill/>
          <a:ln w="12700" cap="flat" cmpd="sng" algn="ctr">
            <a:solidFill>
              <a:srgbClr val="FF2828"/>
            </a:solidFill>
            <a:prstDash val="solid"/>
            <a:tailEnd type="triangle"/>
          </a:ln>
          <a:effectLst/>
        </p:spPr>
      </p:cxnSp>
      <p:cxnSp>
        <p:nvCxnSpPr>
          <p:cNvPr id="38" name="直線コネクタ 37"/>
          <p:cNvCxnSpPr/>
          <p:nvPr/>
        </p:nvCxnSpPr>
        <p:spPr>
          <a:xfrm>
            <a:off x="231466" y="3819810"/>
            <a:ext cx="664103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2538244" y="4884416"/>
            <a:ext cx="284052" cy="307777"/>
          </a:xfrm>
          <a:prstGeom prst="rect">
            <a:avLst/>
          </a:prstGeom>
          <a:noFill/>
        </p:spPr>
        <p:txBody>
          <a:bodyPr wrap="none" rtlCol="0">
            <a:spAutoFit/>
          </a:bodyPr>
          <a:lstStyle/>
          <a:p>
            <a:r>
              <a:rPr kumimoji="1" lang="en-US" altLang="ja-JP" sz="1400" dirty="0" smtClean="0"/>
              <a:t>1</a:t>
            </a:r>
            <a:endParaRPr kumimoji="1" lang="ja-JP" altLang="en-US" sz="1400" dirty="0"/>
          </a:p>
        </p:txBody>
      </p:sp>
      <p:sp>
        <p:nvSpPr>
          <p:cNvPr id="44" name="テキスト ボックス 43"/>
          <p:cNvSpPr txBox="1"/>
          <p:nvPr/>
        </p:nvSpPr>
        <p:spPr>
          <a:xfrm>
            <a:off x="740991" y="5583728"/>
            <a:ext cx="284052" cy="307777"/>
          </a:xfrm>
          <a:prstGeom prst="rect">
            <a:avLst/>
          </a:prstGeom>
          <a:noFill/>
        </p:spPr>
        <p:txBody>
          <a:bodyPr wrap="none" rtlCol="0">
            <a:spAutoFit/>
          </a:bodyPr>
          <a:lstStyle/>
          <a:p>
            <a:r>
              <a:rPr kumimoji="1" lang="en-US" altLang="ja-JP" sz="1400" dirty="0" smtClean="0"/>
              <a:t>2</a:t>
            </a:r>
            <a:endParaRPr kumimoji="1" lang="ja-JP" altLang="en-US" sz="1400" dirty="0"/>
          </a:p>
        </p:txBody>
      </p:sp>
      <p:sp>
        <p:nvSpPr>
          <p:cNvPr id="45" name="テキスト ボックス 44"/>
          <p:cNvSpPr txBox="1"/>
          <p:nvPr/>
        </p:nvSpPr>
        <p:spPr>
          <a:xfrm>
            <a:off x="1556753" y="5581330"/>
            <a:ext cx="284052" cy="307777"/>
          </a:xfrm>
          <a:prstGeom prst="rect">
            <a:avLst/>
          </a:prstGeom>
          <a:noFill/>
        </p:spPr>
        <p:txBody>
          <a:bodyPr wrap="none" rtlCol="0">
            <a:spAutoFit/>
          </a:bodyPr>
          <a:lstStyle/>
          <a:p>
            <a:r>
              <a:rPr kumimoji="1" lang="en-US" altLang="ja-JP" sz="1400" dirty="0" smtClean="0"/>
              <a:t>3</a:t>
            </a:r>
            <a:endParaRPr kumimoji="1" lang="ja-JP" altLang="en-US" sz="1400" dirty="0"/>
          </a:p>
        </p:txBody>
      </p:sp>
      <p:sp>
        <p:nvSpPr>
          <p:cNvPr id="46" name="テキスト ボックス 45"/>
          <p:cNvSpPr txBox="1"/>
          <p:nvPr/>
        </p:nvSpPr>
        <p:spPr>
          <a:xfrm>
            <a:off x="2317078" y="5567917"/>
            <a:ext cx="284052" cy="307777"/>
          </a:xfrm>
          <a:prstGeom prst="rect">
            <a:avLst/>
          </a:prstGeom>
          <a:noFill/>
        </p:spPr>
        <p:txBody>
          <a:bodyPr wrap="none" rtlCol="0">
            <a:spAutoFit/>
          </a:bodyPr>
          <a:lstStyle/>
          <a:p>
            <a:r>
              <a:rPr lang="en-US" altLang="ja-JP" sz="1400" dirty="0" smtClean="0"/>
              <a:t>4</a:t>
            </a:r>
            <a:endParaRPr kumimoji="1" lang="ja-JP" altLang="en-US" sz="1400" dirty="0"/>
          </a:p>
        </p:txBody>
      </p:sp>
      <p:sp>
        <p:nvSpPr>
          <p:cNvPr id="47" name="テキスト ボックス 46"/>
          <p:cNvSpPr txBox="1"/>
          <p:nvPr/>
        </p:nvSpPr>
        <p:spPr>
          <a:xfrm>
            <a:off x="5358325" y="4873411"/>
            <a:ext cx="284052" cy="307777"/>
          </a:xfrm>
          <a:prstGeom prst="rect">
            <a:avLst/>
          </a:prstGeom>
          <a:noFill/>
        </p:spPr>
        <p:txBody>
          <a:bodyPr wrap="none" rtlCol="0">
            <a:spAutoFit/>
          </a:bodyPr>
          <a:lstStyle/>
          <a:p>
            <a:r>
              <a:rPr lang="en-US" altLang="ja-JP" sz="1400" dirty="0"/>
              <a:t>5</a:t>
            </a:r>
            <a:endParaRPr kumimoji="1" lang="ja-JP" altLang="en-US" sz="1400" dirty="0"/>
          </a:p>
        </p:txBody>
      </p:sp>
      <p:sp>
        <p:nvSpPr>
          <p:cNvPr id="48" name="テキスト ボックス 47"/>
          <p:cNvSpPr txBox="1"/>
          <p:nvPr/>
        </p:nvSpPr>
        <p:spPr>
          <a:xfrm>
            <a:off x="2993017" y="5578452"/>
            <a:ext cx="284052" cy="307777"/>
          </a:xfrm>
          <a:prstGeom prst="rect">
            <a:avLst/>
          </a:prstGeom>
          <a:noFill/>
        </p:spPr>
        <p:txBody>
          <a:bodyPr wrap="none" rtlCol="0">
            <a:spAutoFit/>
          </a:bodyPr>
          <a:lstStyle/>
          <a:p>
            <a:r>
              <a:rPr kumimoji="1" lang="en-US" altLang="ja-JP" sz="1400" dirty="0" smtClean="0"/>
              <a:t>6</a:t>
            </a:r>
            <a:endParaRPr kumimoji="1" lang="ja-JP" altLang="en-US" sz="1400" dirty="0"/>
          </a:p>
        </p:txBody>
      </p:sp>
      <p:sp>
        <p:nvSpPr>
          <p:cNvPr id="49" name="テキスト ボックス 48"/>
          <p:cNvSpPr txBox="1"/>
          <p:nvPr/>
        </p:nvSpPr>
        <p:spPr>
          <a:xfrm>
            <a:off x="3648996" y="5576761"/>
            <a:ext cx="284052" cy="307777"/>
          </a:xfrm>
          <a:prstGeom prst="rect">
            <a:avLst/>
          </a:prstGeom>
          <a:noFill/>
        </p:spPr>
        <p:txBody>
          <a:bodyPr wrap="none" rtlCol="0">
            <a:spAutoFit/>
          </a:bodyPr>
          <a:lstStyle/>
          <a:p>
            <a:r>
              <a:rPr lang="en-US" altLang="ja-JP" sz="1400" dirty="0"/>
              <a:t>7</a:t>
            </a:r>
            <a:endParaRPr kumimoji="1" lang="ja-JP" altLang="en-US" sz="1400" dirty="0"/>
          </a:p>
        </p:txBody>
      </p:sp>
      <p:sp>
        <p:nvSpPr>
          <p:cNvPr id="50" name="テキスト ボックス 49"/>
          <p:cNvSpPr txBox="1"/>
          <p:nvPr/>
        </p:nvSpPr>
        <p:spPr>
          <a:xfrm>
            <a:off x="4311650" y="5576760"/>
            <a:ext cx="284052" cy="307777"/>
          </a:xfrm>
          <a:prstGeom prst="rect">
            <a:avLst/>
          </a:prstGeom>
          <a:noFill/>
        </p:spPr>
        <p:txBody>
          <a:bodyPr wrap="none" rtlCol="0">
            <a:spAutoFit/>
          </a:bodyPr>
          <a:lstStyle/>
          <a:p>
            <a:r>
              <a:rPr lang="en-US" altLang="ja-JP" sz="1400" dirty="0"/>
              <a:t>8</a:t>
            </a:r>
            <a:endParaRPr kumimoji="1" lang="ja-JP" altLang="en-US" sz="1400" dirty="0"/>
          </a:p>
        </p:txBody>
      </p:sp>
      <p:sp>
        <p:nvSpPr>
          <p:cNvPr id="51" name="テキスト ボックス 50"/>
          <p:cNvSpPr txBox="1"/>
          <p:nvPr/>
        </p:nvSpPr>
        <p:spPr>
          <a:xfrm>
            <a:off x="4827405" y="5576759"/>
            <a:ext cx="284052" cy="307777"/>
          </a:xfrm>
          <a:prstGeom prst="rect">
            <a:avLst/>
          </a:prstGeom>
          <a:noFill/>
        </p:spPr>
        <p:txBody>
          <a:bodyPr wrap="none" rtlCol="0">
            <a:spAutoFit/>
          </a:bodyPr>
          <a:lstStyle/>
          <a:p>
            <a:r>
              <a:rPr lang="en-US" altLang="ja-JP" sz="1400" dirty="0"/>
              <a:t>9</a:t>
            </a:r>
            <a:endParaRPr kumimoji="1" lang="ja-JP" altLang="en-US" sz="1400" dirty="0"/>
          </a:p>
        </p:txBody>
      </p:sp>
      <p:sp>
        <p:nvSpPr>
          <p:cNvPr id="52" name="テキスト ボックス 51"/>
          <p:cNvSpPr txBox="1"/>
          <p:nvPr/>
        </p:nvSpPr>
        <p:spPr>
          <a:xfrm>
            <a:off x="5407210" y="5605491"/>
            <a:ext cx="383438" cy="307777"/>
          </a:xfrm>
          <a:prstGeom prst="rect">
            <a:avLst/>
          </a:prstGeom>
          <a:noFill/>
        </p:spPr>
        <p:txBody>
          <a:bodyPr wrap="none" rtlCol="0">
            <a:spAutoFit/>
          </a:bodyPr>
          <a:lstStyle/>
          <a:p>
            <a:r>
              <a:rPr lang="en-US" altLang="ja-JP" sz="1400" dirty="0" smtClean="0"/>
              <a:t>10</a:t>
            </a:r>
            <a:endParaRPr kumimoji="1" lang="ja-JP" altLang="en-US" sz="1400" dirty="0"/>
          </a:p>
        </p:txBody>
      </p:sp>
      <p:sp>
        <p:nvSpPr>
          <p:cNvPr id="53" name="テキスト ボックス 52"/>
          <p:cNvSpPr txBox="1"/>
          <p:nvPr/>
        </p:nvSpPr>
        <p:spPr>
          <a:xfrm>
            <a:off x="5900437" y="5577345"/>
            <a:ext cx="370101" cy="307777"/>
          </a:xfrm>
          <a:prstGeom prst="rect">
            <a:avLst/>
          </a:prstGeom>
          <a:noFill/>
        </p:spPr>
        <p:txBody>
          <a:bodyPr wrap="none" rtlCol="0">
            <a:spAutoFit/>
          </a:bodyPr>
          <a:lstStyle/>
          <a:p>
            <a:r>
              <a:rPr lang="en-US" altLang="ja-JP" sz="1400" dirty="0" smtClean="0"/>
              <a:t>11</a:t>
            </a:r>
            <a:endParaRPr kumimoji="1" lang="ja-JP" altLang="en-US" sz="1400" dirty="0"/>
          </a:p>
        </p:txBody>
      </p:sp>
      <p:sp>
        <p:nvSpPr>
          <p:cNvPr id="55" name="テキスト ボックス 54"/>
          <p:cNvSpPr txBox="1"/>
          <p:nvPr/>
        </p:nvSpPr>
        <p:spPr>
          <a:xfrm>
            <a:off x="7246009" y="4419791"/>
            <a:ext cx="710451" cy="369332"/>
          </a:xfrm>
          <a:prstGeom prst="rect">
            <a:avLst/>
          </a:prstGeom>
          <a:noFill/>
        </p:spPr>
        <p:txBody>
          <a:bodyPr wrap="none" rtlCol="0">
            <a:spAutoFit/>
          </a:bodyPr>
          <a:lstStyle/>
          <a:p>
            <a:pPr fontAlgn="base">
              <a:spcBef>
                <a:spcPct val="0"/>
              </a:spcBef>
              <a:spcAft>
                <a:spcPct val="0"/>
              </a:spcAft>
            </a:pPr>
            <a:r>
              <a:rPr lang="en-US" altLang="ja-JP" dirty="0" smtClean="0">
                <a:solidFill>
                  <a:srgbClr val="000000"/>
                </a:solidFill>
                <a:latin typeface="Arial" charset="0"/>
                <a:ea typeface="ＭＳ Ｐゴシック" pitchFamily="50" charset="-128"/>
              </a:rPr>
              <a:t>Child</a:t>
            </a:r>
            <a:endParaRPr lang="ja-JP" altLang="en-US" dirty="0">
              <a:solidFill>
                <a:srgbClr val="000000"/>
              </a:solidFill>
              <a:latin typeface="Arial" charset="0"/>
              <a:ea typeface="ＭＳ Ｐゴシック" pitchFamily="50" charset="-128"/>
            </a:endParaRPr>
          </a:p>
        </p:txBody>
      </p:sp>
      <p:sp>
        <p:nvSpPr>
          <p:cNvPr id="56" name="テキスト ボックス 55"/>
          <p:cNvSpPr txBox="1"/>
          <p:nvPr/>
        </p:nvSpPr>
        <p:spPr>
          <a:xfrm>
            <a:off x="7246009" y="4873411"/>
            <a:ext cx="1274773" cy="369332"/>
          </a:xfrm>
          <a:prstGeom prst="rect">
            <a:avLst/>
          </a:prstGeom>
          <a:noFill/>
        </p:spPr>
        <p:txBody>
          <a:bodyPr wrap="none" rtlCol="0">
            <a:spAutoFit/>
          </a:bodyPr>
          <a:lstStyle/>
          <a:p>
            <a:pPr fontAlgn="base">
              <a:spcBef>
                <a:spcPct val="0"/>
              </a:spcBef>
              <a:spcAft>
                <a:spcPct val="0"/>
              </a:spcAft>
            </a:pPr>
            <a:r>
              <a:rPr lang="en-US" altLang="ja-JP" dirty="0" err="1" smtClean="0">
                <a:solidFill>
                  <a:srgbClr val="000000"/>
                </a:solidFill>
                <a:latin typeface="Arial" charset="0"/>
                <a:ea typeface="ＭＳ Ｐゴシック" pitchFamily="50" charset="-128"/>
              </a:rPr>
              <a:t>NextToken</a:t>
            </a:r>
            <a:endParaRPr lang="ja-JP" altLang="en-US" dirty="0">
              <a:solidFill>
                <a:srgbClr val="000000"/>
              </a:solidFill>
              <a:latin typeface="Arial" charset="0"/>
              <a:ea typeface="ＭＳ Ｐゴシック" pitchFamily="50" charset="-128"/>
            </a:endParaRPr>
          </a:p>
        </p:txBody>
      </p:sp>
      <p:cxnSp>
        <p:nvCxnSpPr>
          <p:cNvPr id="57" name="直線コネクタ 56"/>
          <p:cNvCxnSpPr/>
          <p:nvPr/>
        </p:nvCxnSpPr>
        <p:spPr>
          <a:xfrm>
            <a:off x="6832650" y="4604457"/>
            <a:ext cx="413359" cy="0"/>
          </a:xfrm>
          <a:prstGeom prst="line">
            <a:avLst/>
          </a:prstGeom>
          <a:noFill/>
          <a:ln w="12700" cap="flat" cmpd="sng" algn="ctr">
            <a:solidFill>
              <a:srgbClr val="0070C0"/>
            </a:solidFill>
            <a:prstDash val="solid"/>
          </a:ln>
          <a:effectLst/>
        </p:spPr>
      </p:cxnSp>
      <p:cxnSp>
        <p:nvCxnSpPr>
          <p:cNvPr id="58" name="直線コネクタ 57"/>
          <p:cNvCxnSpPr/>
          <p:nvPr/>
        </p:nvCxnSpPr>
        <p:spPr>
          <a:xfrm>
            <a:off x="6832650" y="5070124"/>
            <a:ext cx="413359" cy="0"/>
          </a:xfrm>
          <a:prstGeom prst="line">
            <a:avLst/>
          </a:prstGeom>
          <a:noFill/>
          <a:ln w="12700" cap="flat" cmpd="sng" algn="ctr">
            <a:solidFill>
              <a:srgbClr val="FF2828"/>
            </a:solidFill>
            <a:prstDash val="solid"/>
          </a:ln>
          <a:effectLst/>
        </p:spPr>
      </p:cxnSp>
      <p:cxnSp>
        <p:nvCxnSpPr>
          <p:cNvPr id="59" name="直線コネクタ 58"/>
          <p:cNvCxnSpPr/>
          <p:nvPr/>
        </p:nvCxnSpPr>
        <p:spPr>
          <a:xfrm>
            <a:off x="6832650" y="5534484"/>
            <a:ext cx="413359" cy="0"/>
          </a:xfrm>
          <a:prstGeom prst="line">
            <a:avLst/>
          </a:prstGeom>
          <a:noFill/>
          <a:ln w="12700" cap="flat" cmpd="sng" algn="ctr">
            <a:solidFill>
              <a:schemeClr val="tx1"/>
            </a:solidFill>
            <a:prstDash val="solid"/>
          </a:ln>
          <a:effectLst/>
        </p:spPr>
      </p:cxnSp>
      <p:sp>
        <p:nvSpPr>
          <p:cNvPr id="60" name="テキスト ボックス 59"/>
          <p:cNvSpPr txBox="1"/>
          <p:nvPr/>
        </p:nvSpPr>
        <p:spPr>
          <a:xfrm>
            <a:off x="7246008" y="5349818"/>
            <a:ext cx="1749197" cy="369332"/>
          </a:xfrm>
          <a:prstGeom prst="rect">
            <a:avLst/>
          </a:prstGeom>
          <a:noFill/>
        </p:spPr>
        <p:txBody>
          <a:bodyPr wrap="none" rtlCol="0">
            <a:spAutoFit/>
          </a:bodyPr>
          <a:lstStyle/>
          <a:p>
            <a:pPr fontAlgn="base">
              <a:spcBef>
                <a:spcPct val="0"/>
              </a:spcBef>
              <a:spcAft>
                <a:spcPct val="0"/>
              </a:spcAft>
            </a:pPr>
            <a:r>
              <a:rPr lang="en-US" altLang="ja-JP" dirty="0" err="1" smtClean="0">
                <a:solidFill>
                  <a:srgbClr val="000000"/>
                </a:solidFill>
                <a:latin typeface="Arial" charset="0"/>
                <a:ea typeface="ＭＳ Ｐゴシック" pitchFamily="50" charset="-128"/>
              </a:rPr>
              <a:t>LastLexicalUse</a:t>
            </a:r>
            <a:endParaRPr lang="ja-JP" altLang="en-US" dirty="0">
              <a:solidFill>
                <a:srgbClr val="000000"/>
              </a:solidFill>
              <a:latin typeface="Arial" charset="0"/>
              <a:ea typeface="ＭＳ Ｐゴシック" pitchFamily="50" charset="-128"/>
            </a:endParaRPr>
          </a:p>
        </p:txBody>
      </p:sp>
      <p:sp>
        <p:nvSpPr>
          <p:cNvPr id="61" name="スライド番号プレースホルダー 60"/>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13326453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RGCN[13]</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000" dirty="0" smtClean="0"/>
              <a:t>各ノードはエッジの種類ごとに隣接するノードの情報を集約して更新</a:t>
            </a:r>
            <a:endParaRPr kumimoji="1" lang="ja-JP" altLang="en-US" sz="2000" dirty="0"/>
          </a:p>
        </p:txBody>
      </p:sp>
      <p:sp>
        <p:nvSpPr>
          <p:cNvPr id="4" name="テキスト ボックス 3"/>
          <p:cNvSpPr txBox="1"/>
          <p:nvPr/>
        </p:nvSpPr>
        <p:spPr>
          <a:xfrm>
            <a:off x="1697308" y="6322301"/>
            <a:ext cx="6920706" cy="369332"/>
          </a:xfrm>
          <a:prstGeom prst="rect">
            <a:avLst/>
          </a:prstGeom>
          <a:noFill/>
        </p:spPr>
        <p:txBody>
          <a:bodyPr wrap="square" rtlCol="0">
            <a:spAutoFit/>
          </a:bodyPr>
          <a:lstStyle/>
          <a:p>
            <a:r>
              <a:rPr lang="en-US" altLang="ja-JP" sz="900" dirty="0" smtClean="0"/>
              <a:t>[13] </a:t>
            </a:r>
            <a:r>
              <a:rPr lang="en-US" altLang="ja-JP" sz="900" dirty="0"/>
              <a:t>Michael </a:t>
            </a:r>
            <a:r>
              <a:rPr lang="en-US" altLang="ja-JP" sz="900" dirty="0" err="1"/>
              <a:t>Schlichtkrull</a:t>
            </a:r>
            <a:r>
              <a:rPr lang="en-US" altLang="ja-JP" sz="900" dirty="0"/>
              <a:t>, Thomas N. </a:t>
            </a:r>
            <a:r>
              <a:rPr lang="en-US" altLang="ja-JP" sz="900" dirty="0" err="1"/>
              <a:t>Kipf</a:t>
            </a:r>
            <a:r>
              <a:rPr lang="en-US" altLang="ja-JP" sz="900" dirty="0"/>
              <a:t>, Peter </a:t>
            </a:r>
            <a:r>
              <a:rPr lang="en-US" altLang="ja-JP" sz="900" dirty="0" err="1"/>
              <a:t>Bloem</a:t>
            </a:r>
            <a:r>
              <a:rPr lang="en-US" altLang="ja-JP" sz="900" dirty="0"/>
              <a:t>, Rianne </a:t>
            </a:r>
            <a:r>
              <a:rPr lang="en-US" altLang="ja-JP" sz="900" dirty="0" err="1"/>
              <a:t>vanˆAden</a:t>
            </a:r>
            <a:r>
              <a:rPr lang="en-US" altLang="ja-JP" sz="900" dirty="0"/>
              <a:t> Berg, </a:t>
            </a:r>
            <a:r>
              <a:rPr lang="en-US" altLang="ja-JP" sz="900" dirty="0" smtClean="0"/>
              <a:t>Ivan </a:t>
            </a:r>
            <a:r>
              <a:rPr lang="en-US" altLang="ja-JP" sz="900" dirty="0" err="1" smtClean="0"/>
              <a:t>Titov</a:t>
            </a:r>
            <a:r>
              <a:rPr lang="en-US" altLang="ja-JP" sz="900" dirty="0"/>
              <a:t>, and Max Welling. Modeling relational </a:t>
            </a:r>
            <a:r>
              <a:rPr lang="en-US" altLang="ja-JP" sz="900" dirty="0" smtClean="0"/>
              <a:t>data with </a:t>
            </a:r>
            <a:r>
              <a:rPr lang="en-US" altLang="ja-JP" sz="900" dirty="0"/>
              <a:t>graph convolutional </a:t>
            </a:r>
            <a:r>
              <a:rPr lang="en-US" altLang="ja-JP" sz="900" dirty="0" smtClean="0"/>
              <a:t>networks. In </a:t>
            </a:r>
            <a:r>
              <a:rPr lang="en-US" altLang="ja-JP" sz="900" dirty="0"/>
              <a:t>European Semantic Web Conference, pp. </a:t>
            </a:r>
            <a:r>
              <a:rPr lang="en-US" altLang="ja-JP" sz="900" dirty="0" smtClean="0"/>
              <a:t>593–607, </a:t>
            </a:r>
            <a:r>
              <a:rPr lang="en-US" altLang="ja-JP" sz="900" dirty="0"/>
              <a:t>2018.</a:t>
            </a:r>
            <a:endParaRPr lang="ja-JP" altLang="en-US" sz="2000" dirty="0"/>
          </a:p>
        </p:txBody>
      </p:sp>
      <p:sp>
        <p:nvSpPr>
          <p:cNvPr id="5" name="角丸四角形 4"/>
          <p:cNvSpPr/>
          <p:nvPr/>
        </p:nvSpPr>
        <p:spPr>
          <a:xfrm>
            <a:off x="578337" y="2205972"/>
            <a:ext cx="2055447" cy="56250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084122" y="2009835"/>
            <a:ext cx="1043876" cy="369332"/>
          </a:xfrm>
          <a:prstGeom prst="rect">
            <a:avLst/>
          </a:prstGeom>
          <a:solidFill>
            <a:schemeClr val="bg1"/>
          </a:solidFill>
        </p:spPr>
        <p:txBody>
          <a:bodyPr wrap="none" rtlCol="0">
            <a:spAutoFit/>
          </a:bodyPr>
          <a:lstStyle/>
          <a:p>
            <a:r>
              <a:rPr kumimoji="1" lang="en-US" altLang="ja-JP" dirty="0" smtClean="0"/>
              <a:t>Child(in)</a:t>
            </a:r>
            <a:endParaRPr kumimoji="1" lang="ja-JP" altLang="en-US" dirty="0"/>
          </a:p>
        </p:txBody>
      </p:sp>
      <p:sp>
        <p:nvSpPr>
          <p:cNvPr id="12" name="角丸四角形 11"/>
          <p:cNvSpPr/>
          <p:nvPr/>
        </p:nvSpPr>
        <p:spPr>
          <a:xfrm>
            <a:off x="578337" y="3026958"/>
            <a:ext cx="2055447" cy="56250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1015542" y="2830820"/>
            <a:ext cx="1184940" cy="369332"/>
          </a:xfrm>
          <a:prstGeom prst="rect">
            <a:avLst/>
          </a:prstGeom>
          <a:solidFill>
            <a:schemeClr val="bg1"/>
          </a:solidFill>
        </p:spPr>
        <p:txBody>
          <a:bodyPr wrap="none" rtlCol="0">
            <a:spAutoFit/>
          </a:bodyPr>
          <a:lstStyle/>
          <a:p>
            <a:r>
              <a:rPr kumimoji="1" lang="en-US" altLang="ja-JP" dirty="0" smtClean="0"/>
              <a:t>Child(</a:t>
            </a:r>
            <a:r>
              <a:rPr lang="en-US" altLang="ja-JP" dirty="0" smtClean="0"/>
              <a:t>out</a:t>
            </a:r>
            <a:r>
              <a:rPr kumimoji="1" lang="en-US" altLang="ja-JP" dirty="0" smtClean="0"/>
              <a:t>)</a:t>
            </a:r>
            <a:endParaRPr kumimoji="1" lang="ja-JP" altLang="en-US" dirty="0"/>
          </a:p>
        </p:txBody>
      </p:sp>
      <mc:AlternateContent xmlns:mc="http://schemas.openxmlformats.org/markup-compatibility/2006" xmlns:a14="http://schemas.microsoft.com/office/drawing/2010/main">
        <mc:Choice Requires="a14">
          <p:sp>
            <p:nvSpPr>
              <p:cNvPr id="14" name="テキスト ボックス 13"/>
              <p:cNvSpPr txBox="1"/>
              <p:nvPr/>
            </p:nvSpPr>
            <p:spPr>
              <a:xfrm>
                <a:off x="695137" y="2292570"/>
                <a:ext cx="1779783" cy="369332"/>
              </a:xfrm>
              <a:prstGeom prst="rect">
                <a:avLst/>
              </a:prstGeom>
              <a:noFill/>
            </p:spPr>
            <p:txBody>
              <a:bodyPr wrap="none" rtlCol="0">
                <a:spAutoFit/>
              </a:bodyPr>
              <a:lstStyle/>
              <a:p>
                <a:r>
                  <a:rPr kumimoji="1" lang="en-US" altLang="ja-JP" dirty="0" smtClean="0"/>
                  <a:t>[</a:t>
                </a:r>
                <a14:m>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𝑏</m:t>
                        </m:r>
                      </m:e>
                      <m:sub>
                        <m:r>
                          <a:rPr kumimoji="1" lang="en-US" altLang="ja-JP" b="0" i="1" smtClean="0">
                            <a:latin typeface="Cambria Math" panose="02040503050406030204" pitchFamily="18" charset="0"/>
                          </a:rPr>
                          <m:t>1</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𝑏</m:t>
                        </m:r>
                      </m:e>
                      <m:sub>
                        <m:r>
                          <a:rPr kumimoji="1" lang="en-US" altLang="ja-JP" b="0" i="1" smtClean="0">
                            <a:latin typeface="Cambria Math" panose="02040503050406030204" pitchFamily="18" charset="0"/>
                          </a:rPr>
                          <m:t>2</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𝑏</m:t>
                        </m:r>
                      </m:e>
                      <m:sub>
                        <m:r>
                          <a:rPr kumimoji="1" lang="en-US" altLang="ja-JP" b="0" i="1" smtClean="0">
                            <a:latin typeface="Cambria Math" panose="02040503050406030204" pitchFamily="18" charset="0"/>
                          </a:rPr>
                          <m:t>3</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𝑏</m:t>
                        </m:r>
                      </m:e>
                      <m:sub>
                        <m:r>
                          <a:rPr kumimoji="1" lang="en-US" altLang="ja-JP" b="0" i="1" smtClean="0">
                            <a:latin typeface="Cambria Math" panose="02040503050406030204" pitchFamily="18" charset="0"/>
                          </a:rPr>
                          <m:t>𝑛</m:t>
                        </m:r>
                      </m:sub>
                    </m:sSub>
                  </m:oMath>
                </a14:m>
                <a:r>
                  <a:rPr kumimoji="1" lang="en-US" altLang="ja-JP" dirty="0" smtClean="0"/>
                  <a:t>]</a:t>
                </a:r>
                <a:endParaRPr kumimoji="1" lang="ja-JP" altLang="en-US" dirty="0"/>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695137" y="2292570"/>
                <a:ext cx="1779783" cy="369332"/>
              </a:xfrm>
              <a:prstGeom prst="rect">
                <a:avLst/>
              </a:prstGeom>
              <a:blipFill>
                <a:blip r:embed="rId3"/>
                <a:stretch>
                  <a:fillRect l="-2740" t="-8197" r="-2397" b="-24590"/>
                </a:stretch>
              </a:blipFill>
            </p:spPr>
            <p:txBody>
              <a:bodyPr/>
              <a:lstStyle/>
              <a:p>
                <a:r>
                  <a:rPr lang="ja-JP" altLang="en-US">
                    <a:noFill/>
                  </a:rPr>
                  <a:t> </a:t>
                </a:r>
              </a:p>
            </p:txBody>
          </p:sp>
        </mc:Fallback>
      </mc:AlternateContent>
      <p:sp>
        <p:nvSpPr>
          <p:cNvPr id="15" name="角丸四角形 14"/>
          <p:cNvSpPr/>
          <p:nvPr/>
        </p:nvSpPr>
        <p:spPr>
          <a:xfrm>
            <a:off x="578337" y="3931764"/>
            <a:ext cx="2055447" cy="56250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801960" y="3735626"/>
            <a:ext cx="1608197" cy="369332"/>
          </a:xfrm>
          <a:prstGeom prst="rect">
            <a:avLst/>
          </a:prstGeom>
          <a:solidFill>
            <a:schemeClr val="bg1"/>
          </a:solidFill>
        </p:spPr>
        <p:txBody>
          <a:bodyPr wrap="none" rtlCol="0">
            <a:spAutoFit/>
          </a:bodyPr>
          <a:lstStyle/>
          <a:p>
            <a:r>
              <a:rPr kumimoji="1" lang="en-US" altLang="ja-JP" dirty="0" err="1" smtClean="0"/>
              <a:t>NextToken</a:t>
            </a:r>
            <a:r>
              <a:rPr kumimoji="1" lang="en-US" altLang="ja-JP" dirty="0" smtClean="0"/>
              <a:t>(in)</a:t>
            </a:r>
            <a:endParaRPr kumimoji="1" lang="ja-JP" altLang="en-US" dirty="0"/>
          </a:p>
        </p:txBody>
      </p:sp>
      <mc:AlternateContent xmlns:mc="http://schemas.openxmlformats.org/markup-compatibility/2006" xmlns:a14="http://schemas.microsoft.com/office/drawing/2010/main">
        <mc:Choice Requires="a14">
          <p:sp>
            <p:nvSpPr>
              <p:cNvPr id="17" name="テキスト ボックス 16"/>
              <p:cNvSpPr txBox="1"/>
              <p:nvPr/>
            </p:nvSpPr>
            <p:spPr>
              <a:xfrm>
                <a:off x="695137" y="4018362"/>
                <a:ext cx="1709507" cy="369332"/>
              </a:xfrm>
              <a:prstGeom prst="rect">
                <a:avLst/>
              </a:prstGeom>
              <a:noFill/>
            </p:spPr>
            <p:txBody>
              <a:bodyPr wrap="none" rtlCol="0">
                <a:spAutoFit/>
              </a:bodyPr>
              <a:lstStyle/>
              <a:p>
                <a:r>
                  <a:rPr kumimoji="1" lang="en-US" altLang="ja-JP" dirty="0" smtClean="0"/>
                  <a:t>[</a:t>
                </a:r>
                <a14:m>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𝑐</m:t>
                        </m:r>
                      </m:e>
                      <m:sub>
                        <m:r>
                          <a:rPr kumimoji="1" lang="en-US" altLang="ja-JP" b="0" i="1" smtClean="0">
                            <a:latin typeface="Cambria Math" panose="02040503050406030204" pitchFamily="18" charset="0"/>
                          </a:rPr>
                          <m:t>1</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𝑐</m:t>
                        </m:r>
                      </m:e>
                      <m:sub>
                        <m:r>
                          <a:rPr kumimoji="1" lang="en-US" altLang="ja-JP" b="0" i="1" smtClean="0">
                            <a:latin typeface="Cambria Math" panose="02040503050406030204" pitchFamily="18" charset="0"/>
                          </a:rPr>
                          <m:t>2</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𝑐</m:t>
                        </m:r>
                      </m:e>
                      <m:sub>
                        <m:r>
                          <a:rPr kumimoji="1" lang="en-US" altLang="ja-JP" b="0" i="1" smtClean="0">
                            <a:latin typeface="Cambria Math" panose="02040503050406030204" pitchFamily="18" charset="0"/>
                          </a:rPr>
                          <m:t>3</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𝑐</m:t>
                        </m:r>
                      </m:e>
                      <m:sub>
                        <m:r>
                          <a:rPr kumimoji="1" lang="en-US" altLang="ja-JP" b="0" i="1" smtClean="0">
                            <a:latin typeface="Cambria Math" panose="02040503050406030204" pitchFamily="18" charset="0"/>
                          </a:rPr>
                          <m:t>𝑛</m:t>
                        </m:r>
                      </m:sub>
                    </m:sSub>
                  </m:oMath>
                </a14:m>
                <a:r>
                  <a:rPr kumimoji="1" lang="en-US" altLang="ja-JP" dirty="0" smtClean="0"/>
                  <a:t>]</a:t>
                </a:r>
                <a:endParaRPr kumimoji="1" lang="ja-JP" altLang="en-US"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695137" y="4018362"/>
                <a:ext cx="1709507" cy="369332"/>
              </a:xfrm>
              <a:prstGeom prst="rect">
                <a:avLst/>
              </a:prstGeom>
              <a:blipFill>
                <a:blip r:embed="rId4"/>
                <a:stretch>
                  <a:fillRect l="-2857" t="-8197" r="-2857" b="-24590"/>
                </a:stretch>
              </a:blipFill>
            </p:spPr>
            <p:txBody>
              <a:bodyPr/>
              <a:lstStyle/>
              <a:p>
                <a:r>
                  <a:rPr lang="ja-JP" altLang="en-US">
                    <a:noFill/>
                  </a:rPr>
                  <a:t> </a:t>
                </a:r>
              </a:p>
            </p:txBody>
          </p:sp>
        </mc:Fallback>
      </mc:AlternateContent>
      <p:sp>
        <p:nvSpPr>
          <p:cNvPr id="21" name="テキスト ボックス 20"/>
          <p:cNvSpPr txBox="1"/>
          <p:nvPr/>
        </p:nvSpPr>
        <p:spPr>
          <a:xfrm>
            <a:off x="2218282" y="3519000"/>
            <a:ext cx="415498" cy="369332"/>
          </a:xfrm>
          <a:prstGeom prst="rect">
            <a:avLst/>
          </a:prstGeom>
          <a:noFill/>
        </p:spPr>
        <p:txBody>
          <a:bodyPr wrap="none" rtlCol="0">
            <a:spAutoFit/>
          </a:bodyPr>
          <a:lstStyle/>
          <a:p>
            <a:r>
              <a:rPr kumimoji="1" lang="en-US" altLang="ja-JP" b="1" dirty="0" smtClean="0"/>
              <a:t>…</a:t>
            </a:r>
            <a:endParaRPr kumimoji="1" lang="ja-JP" altLang="en-US" b="1" dirty="0"/>
          </a:p>
        </p:txBody>
      </p:sp>
      <p:sp>
        <p:nvSpPr>
          <p:cNvPr id="22" name="角丸四角形 21"/>
          <p:cNvSpPr/>
          <p:nvPr/>
        </p:nvSpPr>
        <p:spPr>
          <a:xfrm>
            <a:off x="578337" y="4747877"/>
            <a:ext cx="2055447" cy="56250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769953" y="4551739"/>
            <a:ext cx="1749261" cy="369332"/>
          </a:xfrm>
          <a:prstGeom prst="rect">
            <a:avLst/>
          </a:prstGeom>
          <a:solidFill>
            <a:schemeClr val="bg1"/>
          </a:solidFill>
        </p:spPr>
        <p:txBody>
          <a:bodyPr wrap="none" rtlCol="0">
            <a:spAutoFit/>
          </a:bodyPr>
          <a:lstStyle/>
          <a:p>
            <a:r>
              <a:rPr kumimoji="1" lang="en-US" altLang="ja-JP" dirty="0" err="1" smtClean="0"/>
              <a:t>NextToken</a:t>
            </a:r>
            <a:r>
              <a:rPr kumimoji="1" lang="en-US" altLang="ja-JP" dirty="0" smtClean="0"/>
              <a:t>(</a:t>
            </a:r>
            <a:r>
              <a:rPr lang="en-US" altLang="ja-JP" dirty="0" smtClean="0"/>
              <a:t>out</a:t>
            </a:r>
            <a:r>
              <a:rPr kumimoji="1" lang="en-US" altLang="ja-JP" dirty="0" smtClean="0"/>
              <a:t>)</a:t>
            </a:r>
            <a:endParaRPr kumimoji="1" lang="ja-JP" altLang="en-US" dirty="0"/>
          </a:p>
        </p:txBody>
      </p:sp>
      <mc:AlternateContent xmlns:mc="http://schemas.openxmlformats.org/markup-compatibility/2006" xmlns:a14="http://schemas.microsoft.com/office/drawing/2010/main">
        <mc:Choice Requires="a14">
          <p:sp>
            <p:nvSpPr>
              <p:cNvPr id="24" name="テキスト ボックス 23"/>
              <p:cNvSpPr txBox="1"/>
              <p:nvPr/>
            </p:nvSpPr>
            <p:spPr>
              <a:xfrm>
                <a:off x="695137" y="4834475"/>
                <a:ext cx="1841081" cy="369332"/>
              </a:xfrm>
              <a:prstGeom prst="rect">
                <a:avLst/>
              </a:prstGeom>
              <a:noFill/>
            </p:spPr>
            <p:txBody>
              <a:bodyPr wrap="none" rtlCol="0">
                <a:spAutoFit/>
              </a:bodyPr>
              <a:lstStyle/>
              <a:p>
                <a:r>
                  <a:rPr kumimoji="1" lang="en-US" altLang="ja-JP" dirty="0" smtClean="0"/>
                  <a:t>[</a:t>
                </a:r>
                <a14:m>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1</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2</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3</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𝑛</m:t>
                        </m:r>
                      </m:sub>
                    </m:sSub>
                  </m:oMath>
                </a14:m>
                <a:r>
                  <a:rPr kumimoji="1" lang="en-US" altLang="ja-JP" dirty="0" smtClean="0"/>
                  <a:t>]</a:t>
                </a:r>
                <a:endParaRPr kumimoji="1" lang="ja-JP" altLang="en-US" dirty="0"/>
              </a:p>
            </p:txBody>
          </p:sp>
        </mc:Choice>
        <mc:Fallback xmlns="">
          <p:sp>
            <p:nvSpPr>
              <p:cNvPr id="24" name="テキスト ボックス 23"/>
              <p:cNvSpPr txBox="1">
                <a:spLocks noRot="1" noChangeAspect="1" noMove="1" noResize="1" noEditPoints="1" noAdjustHandles="1" noChangeArrowheads="1" noChangeShapeType="1" noTextEdit="1"/>
              </p:cNvSpPr>
              <p:nvPr/>
            </p:nvSpPr>
            <p:spPr>
              <a:xfrm>
                <a:off x="695137" y="4834475"/>
                <a:ext cx="1841081" cy="369332"/>
              </a:xfrm>
              <a:prstGeom prst="rect">
                <a:avLst/>
              </a:prstGeom>
              <a:blipFill>
                <a:blip r:embed="rId5"/>
                <a:stretch>
                  <a:fillRect l="-2649" t="-8197" r="-2318" b="-24590"/>
                </a:stretch>
              </a:blipFill>
            </p:spPr>
            <p:txBody>
              <a:bodyPr/>
              <a:lstStyle/>
              <a:p>
                <a:r>
                  <a:rPr lang="ja-JP" altLang="en-US">
                    <a:noFill/>
                  </a:rPr>
                  <a:t> </a:t>
                </a:r>
              </a:p>
            </p:txBody>
          </p:sp>
        </mc:Fallback>
      </mc:AlternateContent>
      <p:sp>
        <p:nvSpPr>
          <p:cNvPr id="25" name="角丸四角形 24"/>
          <p:cNvSpPr/>
          <p:nvPr/>
        </p:nvSpPr>
        <p:spPr>
          <a:xfrm>
            <a:off x="578337" y="5593122"/>
            <a:ext cx="2055447" cy="56250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1056678" y="5396984"/>
            <a:ext cx="1056700" cy="369332"/>
          </a:xfrm>
          <a:prstGeom prst="rect">
            <a:avLst/>
          </a:prstGeom>
          <a:solidFill>
            <a:schemeClr val="bg1"/>
          </a:solidFill>
        </p:spPr>
        <p:txBody>
          <a:bodyPr wrap="none" rtlCol="0">
            <a:spAutoFit/>
          </a:bodyPr>
          <a:lstStyle/>
          <a:p>
            <a:r>
              <a:rPr kumimoji="1" lang="en-US" altLang="ja-JP" dirty="0" smtClean="0"/>
              <a:t>self-loop</a:t>
            </a:r>
            <a:endParaRPr kumimoji="1" lang="ja-JP" altLang="en-US" dirty="0"/>
          </a:p>
        </p:txBody>
      </p:sp>
      <mc:AlternateContent xmlns:mc="http://schemas.openxmlformats.org/markup-compatibility/2006" xmlns:a14="http://schemas.microsoft.com/office/drawing/2010/main">
        <mc:Choice Requires="a14">
          <p:sp>
            <p:nvSpPr>
              <p:cNvPr id="27" name="テキスト ボックス 26"/>
              <p:cNvSpPr txBox="1"/>
              <p:nvPr/>
            </p:nvSpPr>
            <p:spPr>
              <a:xfrm>
                <a:off x="695137" y="5679720"/>
                <a:ext cx="1821845" cy="369332"/>
              </a:xfrm>
              <a:prstGeom prst="rect">
                <a:avLst/>
              </a:prstGeom>
              <a:noFill/>
            </p:spPr>
            <p:txBody>
              <a:bodyPr wrap="none" rtlCol="0">
                <a:spAutoFit/>
              </a:bodyPr>
              <a:lstStyle/>
              <a:p>
                <a:r>
                  <a:rPr kumimoji="1" lang="en-US" altLang="ja-JP" dirty="0" smtClean="0"/>
                  <a:t>[</a:t>
                </a:r>
                <a14:m>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𝑎</m:t>
                        </m:r>
                      </m:e>
                      <m:sub>
                        <m:r>
                          <a:rPr kumimoji="1" lang="en-US" altLang="ja-JP" b="0" i="1" smtClean="0">
                            <a:latin typeface="Cambria Math" panose="02040503050406030204" pitchFamily="18" charset="0"/>
                          </a:rPr>
                          <m:t>1</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𝑎</m:t>
                        </m:r>
                      </m:e>
                      <m:sub>
                        <m:r>
                          <a:rPr kumimoji="1" lang="en-US" altLang="ja-JP" b="0" i="1" smtClean="0">
                            <a:latin typeface="Cambria Math" panose="02040503050406030204" pitchFamily="18" charset="0"/>
                          </a:rPr>
                          <m:t>2</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𝑎</m:t>
                        </m:r>
                      </m:e>
                      <m:sub>
                        <m:r>
                          <a:rPr kumimoji="1" lang="en-US" altLang="ja-JP" b="0" i="1" smtClean="0">
                            <a:latin typeface="Cambria Math" panose="02040503050406030204" pitchFamily="18" charset="0"/>
                          </a:rPr>
                          <m:t>3</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𝑎</m:t>
                        </m:r>
                      </m:e>
                      <m:sub>
                        <m:r>
                          <a:rPr kumimoji="1" lang="en-US" altLang="ja-JP" b="0" i="1" smtClean="0">
                            <a:latin typeface="Cambria Math" panose="02040503050406030204" pitchFamily="18" charset="0"/>
                          </a:rPr>
                          <m:t>𝑛</m:t>
                        </m:r>
                      </m:sub>
                    </m:sSub>
                  </m:oMath>
                </a14:m>
                <a:r>
                  <a:rPr kumimoji="1" lang="en-US" altLang="ja-JP" dirty="0" smtClean="0"/>
                  <a:t>]</a:t>
                </a:r>
                <a:endParaRPr kumimoji="1" lang="ja-JP" altLang="en-US" dirty="0"/>
              </a:p>
            </p:txBody>
          </p:sp>
        </mc:Choice>
        <mc:Fallback xmlns="">
          <p:sp>
            <p:nvSpPr>
              <p:cNvPr id="27" name="テキスト ボックス 26"/>
              <p:cNvSpPr txBox="1">
                <a:spLocks noRot="1" noChangeAspect="1" noMove="1" noResize="1" noEditPoints="1" noAdjustHandles="1" noChangeArrowheads="1" noChangeShapeType="1" noTextEdit="1"/>
              </p:cNvSpPr>
              <p:nvPr/>
            </p:nvSpPr>
            <p:spPr>
              <a:xfrm>
                <a:off x="695137" y="5679720"/>
                <a:ext cx="1821845" cy="369332"/>
              </a:xfrm>
              <a:prstGeom prst="rect">
                <a:avLst/>
              </a:prstGeom>
              <a:blipFill>
                <a:blip r:embed="rId6"/>
                <a:stretch>
                  <a:fillRect l="-2676" t="-10000" r="-2341" b="-26667"/>
                </a:stretch>
              </a:blipFill>
            </p:spPr>
            <p:txBody>
              <a:bodyPr/>
              <a:lstStyle/>
              <a:p>
                <a:r>
                  <a:rPr lang="ja-JP" altLang="en-US">
                    <a:noFill/>
                  </a:rPr>
                  <a:t> </a:t>
                </a:r>
              </a:p>
            </p:txBody>
          </p:sp>
        </mc:Fallback>
      </mc:AlternateContent>
      <p:cxnSp>
        <p:nvCxnSpPr>
          <p:cNvPr id="29" name="直線コネクタ 28"/>
          <p:cNvCxnSpPr>
            <a:stCxn id="5" idx="3"/>
          </p:cNvCxnSpPr>
          <p:nvPr/>
        </p:nvCxnSpPr>
        <p:spPr>
          <a:xfrm flipV="1">
            <a:off x="2633784" y="2477236"/>
            <a:ext cx="558996" cy="9991"/>
          </a:xfrm>
          <a:prstGeom prst="line">
            <a:avLst/>
          </a:prstGeom>
          <a:ln cap="flat">
            <a:headEnd type="none"/>
            <a:tailEnd type="none"/>
          </a:ln>
        </p:spPr>
        <p:style>
          <a:lnRef idx="1">
            <a:schemeClr val="dk1"/>
          </a:lnRef>
          <a:fillRef idx="0">
            <a:schemeClr val="dk1"/>
          </a:fillRef>
          <a:effectRef idx="0">
            <a:schemeClr val="dk1"/>
          </a:effectRef>
          <a:fontRef idx="minor">
            <a:schemeClr val="tx1"/>
          </a:fontRef>
        </p:style>
      </p:cxnSp>
      <p:sp>
        <p:nvSpPr>
          <p:cNvPr id="30" name="ひし形 29"/>
          <p:cNvSpPr/>
          <p:nvPr/>
        </p:nvSpPr>
        <p:spPr>
          <a:xfrm>
            <a:off x="3192780" y="2433937"/>
            <a:ext cx="152400" cy="86597"/>
          </a:xfrm>
          <a:prstGeom prst="diamond">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p:cNvCxnSpPr/>
          <p:nvPr/>
        </p:nvCxnSpPr>
        <p:spPr>
          <a:xfrm flipV="1">
            <a:off x="2633780" y="3308212"/>
            <a:ext cx="558996" cy="9991"/>
          </a:xfrm>
          <a:prstGeom prst="line">
            <a:avLst/>
          </a:prstGeom>
          <a:ln cap="flat">
            <a:headEnd type="none"/>
            <a:tailEnd type="none"/>
          </a:ln>
        </p:spPr>
        <p:style>
          <a:lnRef idx="1">
            <a:schemeClr val="dk1"/>
          </a:lnRef>
          <a:fillRef idx="0">
            <a:schemeClr val="dk1"/>
          </a:fillRef>
          <a:effectRef idx="0">
            <a:schemeClr val="dk1"/>
          </a:effectRef>
          <a:fontRef idx="minor">
            <a:schemeClr val="tx1"/>
          </a:fontRef>
        </p:style>
      </p:cxnSp>
      <p:sp>
        <p:nvSpPr>
          <p:cNvPr id="32" name="ひし形 31"/>
          <p:cNvSpPr/>
          <p:nvPr/>
        </p:nvSpPr>
        <p:spPr>
          <a:xfrm>
            <a:off x="3192776" y="3264913"/>
            <a:ext cx="152400" cy="86597"/>
          </a:xfrm>
          <a:prstGeom prst="diamond">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3" name="直線コネクタ 32"/>
          <p:cNvCxnSpPr/>
          <p:nvPr/>
        </p:nvCxnSpPr>
        <p:spPr>
          <a:xfrm flipV="1">
            <a:off x="2633780" y="4198032"/>
            <a:ext cx="558996" cy="9991"/>
          </a:xfrm>
          <a:prstGeom prst="line">
            <a:avLst/>
          </a:prstGeom>
          <a:ln cap="flat">
            <a:headEnd type="none"/>
            <a:tailEnd type="none"/>
          </a:ln>
        </p:spPr>
        <p:style>
          <a:lnRef idx="1">
            <a:schemeClr val="dk1"/>
          </a:lnRef>
          <a:fillRef idx="0">
            <a:schemeClr val="dk1"/>
          </a:fillRef>
          <a:effectRef idx="0">
            <a:schemeClr val="dk1"/>
          </a:effectRef>
          <a:fontRef idx="minor">
            <a:schemeClr val="tx1"/>
          </a:fontRef>
        </p:style>
      </p:cxnSp>
      <p:sp>
        <p:nvSpPr>
          <p:cNvPr id="34" name="ひし形 33"/>
          <p:cNvSpPr/>
          <p:nvPr/>
        </p:nvSpPr>
        <p:spPr>
          <a:xfrm>
            <a:off x="3192776" y="4154733"/>
            <a:ext cx="152400" cy="86597"/>
          </a:xfrm>
          <a:prstGeom prst="diamond">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コネクタ 34"/>
          <p:cNvCxnSpPr/>
          <p:nvPr/>
        </p:nvCxnSpPr>
        <p:spPr>
          <a:xfrm flipV="1">
            <a:off x="2633780" y="5017278"/>
            <a:ext cx="558996" cy="9991"/>
          </a:xfrm>
          <a:prstGeom prst="line">
            <a:avLst/>
          </a:prstGeom>
          <a:ln cap="flat">
            <a:headEnd type="none"/>
            <a:tailEnd type="none"/>
          </a:ln>
        </p:spPr>
        <p:style>
          <a:lnRef idx="1">
            <a:schemeClr val="dk1"/>
          </a:lnRef>
          <a:fillRef idx="0">
            <a:schemeClr val="dk1"/>
          </a:fillRef>
          <a:effectRef idx="0">
            <a:schemeClr val="dk1"/>
          </a:effectRef>
          <a:fontRef idx="minor">
            <a:schemeClr val="tx1"/>
          </a:fontRef>
        </p:style>
      </p:cxnSp>
      <p:sp>
        <p:nvSpPr>
          <p:cNvPr id="36" name="ひし形 35"/>
          <p:cNvSpPr/>
          <p:nvPr/>
        </p:nvSpPr>
        <p:spPr>
          <a:xfrm>
            <a:off x="3192776" y="4973979"/>
            <a:ext cx="152400" cy="86597"/>
          </a:xfrm>
          <a:prstGeom prst="diamond">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直線コネクタ 36"/>
          <p:cNvCxnSpPr/>
          <p:nvPr/>
        </p:nvCxnSpPr>
        <p:spPr>
          <a:xfrm flipV="1">
            <a:off x="2633780" y="5864385"/>
            <a:ext cx="558996" cy="9991"/>
          </a:xfrm>
          <a:prstGeom prst="line">
            <a:avLst/>
          </a:prstGeom>
          <a:ln cap="flat">
            <a:headEnd type="none"/>
            <a:tailEnd type="none"/>
          </a:ln>
        </p:spPr>
        <p:style>
          <a:lnRef idx="1">
            <a:schemeClr val="dk1"/>
          </a:lnRef>
          <a:fillRef idx="0">
            <a:schemeClr val="dk1"/>
          </a:fillRef>
          <a:effectRef idx="0">
            <a:schemeClr val="dk1"/>
          </a:effectRef>
          <a:fontRef idx="minor">
            <a:schemeClr val="tx1"/>
          </a:fontRef>
        </p:style>
      </p:cxnSp>
      <p:sp>
        <p:nvSpPr>
          <p:cNvPr id="38" name="ひし形 37"/>
          <p:cNvSpPr/>
          <p:nvPr/>
        </p:nvSpPr>
        <p:spPr>
          <a:xfrm>
            <a:off x="3192776" y="5821086"/>
            <a:ext cx="152400" cy="86597"/>
          </a:xfrm>
          <a:prstGeom prst="diamond">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3351644" y="2159075"/>
            <a:ext cx="278130" cy="63631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3351644" y="2990051"/>
            <a:ext cx="278130" cy="63631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3355662" y="3879871"/>
            <a:ext cx="278130" cy="63631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3351644" y="4710971"/>
            <a:ext cx="278130" cy="63631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3351644" y="5546224"/>
            <a:ext cx="278130" cy="636319"/>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楕円 43"/>
          <p:cNvSpPr/>
          <p:nvPr/>
        </p:nvSpPr>
        <p:spPr>
          <a:xfrm>
            <a:off x="4704358" y="3980058"/>
            <a:ext cx="455930" cy="45593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1"/>
                </a:solidFill>
              </a:rPr>
              <a:t>+</a:t>
            </a:r>
            <a:endParaRPr kumimoji="1" lang="ja-JP" altLang="en-US" sz="3200" dirty="0">
              <a:solidFill>
                <a:schemeClr val="tx1"/>
              </a:solidFill>
            </a:endParaRPr>
          </a:p>
        </p:txBody>
      </p:sp>
      <p:cxnSp>
        <p:nvCxnSpPr>
          <p:cNvPr id="46" name="直線矢印コネクタ 45"/>
          <p:cNvCxnSpPr>
            <a:stCxn id="39" idx="3"/>
          </p:cNvCxnSpPr>
          <p:nvPr/>
        </p:nvCxnSpPr>
        <p:spPr>
          <a:xfrm>
            <a:off x="3629774" y="2477235"/>
            <a:ext cx="1155586" cy="15435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直線矢印コネクタ 47"/>
          <p:cNvCxnSpPr>
            <a:stCxn id="40" idx="3"/>
          </p:cNvCxnSpPr>
          <p:nvPr/>
        </p:nvCxnSpPr>
        <p:spPr>
          <a:xfrm>
            <a:off x="3629774" y="3308211"/>
            <a:ext cx="1102246" cy="8116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1" name="直線矢印コネクタ 50"/>
          <p:cNvCxnSpPr>
            <a:stCxn id="41" idx="3"/>
            <a:endCxn id="44" idx="2"/>
          </p:cNvCxnSpPr>
          <p:nvPr/>
        </p:nvCxnSpPr>
        <p:spPr>
          <a:xfrm>
            <a:off x="3633792" y="4198031"/>
            <a:ext cx="1070566" cy="99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4" name="直線矢印コネクタ 53"/>
          <p:cNvCxnSpPr>
            <a:stCxn id="42" idx="3"/>
          </p:cNvCxnSpPr>
          <p:nvPr/>
        </p:nvCxnSpPr>
        <p:spPr>
          <a:xfrm flipV="1">
            <a:off x="3629774" y="4340860"/>
            <a:ext cx="1109866" cy="68827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7" name="直線矢印コネクタ 56"/>
          <p:cNvCxnSpPr>
            <a:stCxn id="43" idx="3"/>
          </p:cNvCxnSpPr>
          <p:nvPr/>
        </p:nvCxnSpPr>
        <p:spPr>
          <a:xfrm flipV="1">
            <a:off x="3629774" y="4394200"/>
            <a:ext cx="1155586" cy="14701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0" name="角丸四角形 59"/>
          <p:cNvSpPr/>
          <p:nvPr/>
        </p:nvSpPr>
        <p:spPr>
          <a:xfrm>
            <a:off x="5465077" y="4036127"/>
            <a:ext cx="809946" cy="34379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ReLu</a:t>
            </a:r>
            <a:endParaRPr kumimoji="1" lang="ja-JP" altLang="en-US" dirty="0">
              <a:solidFill>
                <a:schemeClr val="tx1"/>
              </a:solidFill>
            </a:endParaRPr>
          </a:p>
        </p:txBody>
      </p:sp>
      <p:cxnSp>
        <p:nvCxnSpPr>
          <p:cNvPr id="61" name="直線矢印コネクタ 60"/>
          <p:cNvCxnSpPr>
            <a:stCxn id="44" idx="6"/>
            <a:endCxn id="60" idx="1"/>
          </p:cNvCxnSpPr>
          <p:nvPr/>
        </p:nvCxnSpPr>
        <p:spPr>
          <a:xfrm>
            <a:off x="5160288" y="4208023"/>
            <a:ext cx="30478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4" name="直線矢印コネクタ 63"/>
          <p:cNvCxnSpPr>
            <a:stCxn id="60" idx="3"/>
          </p:cNvCxnSpPr>
          <p:nvPr/>
        </p:nvCxnSpPr>
        <p:spPr>
          <a:xfrm flipV="1">
            <a:off x="6275023" y="4208022"/>
            <a:ext cx="306000"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66" name="テキスト ボックス 65"/>
              <p:cNvSpPr txBox="1"/>
              <p:nvPr/>
            </p:nvSpPr>
            <p:spPr>
              <a:xfrm>
                <a:off x="6517750" y="4006775"/>
                <a:ext cx="1737207" cy="369332"/>
              </a:xfrm>
              <a:prstGeom prst="rect">
                <a:avLst/>
              </a:prstGeom>
              <a:noFill/>
            </p:spPr>
            <p:txBody>
              <a:bodyPr wrap="none" rtlCol="0">
                <a:spAutoFit/>
              </a:bodyPr>
              <a:lstStyle/>
              <a:p>
                <a:r>
                  <a:rPr kumimoji="1" lang="en-US" altLang="ja-JP" dirty="0" smtClean="0"/>
                  <a:t>[</a:t>
                </a:r>
                <a14:m>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𝑒</m:t>
                        </m:r>
                      </m:e>
                      <m:sub>
                        <m:r>
                          <a:rPr kumimoji="1" lang="en-US" altLang="ja-JP" b="0" i="1" smtClean="0">
                            <a:latin typeface="Cambria Math" panose="02040503050406030204" pitchFamily="18" charset="0"/>
                          </a:rPr>
                          <m:t>1</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𝑒</m:t>
                        </m:r>
                      </m:e>
                      <m:sub>
                        <m:r>
                          <a:rPr kumimoji="1" lang="en-US" altLang="ja-JP" b="0" i="1" smtClean="0">
                            <a:latin typeface="Cambria Math" panose="02040503050406030204" pitchFamily="18" charset="0"/>
                          </a:rPr>
                          <m:t>2</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𝑒</m:t>
                        </m:r>
                      </m:e>
                      <m:sub>
                        <m:r>
                          <a:rPr kumimoji="1" lang="en-US" altLang="ja-JP" b="0" i="1" smtClean="0">
                            <a:latin typeface="Cambria Math" panose="02040503050406030204" pitchFamily="18" charset="0"/>
                          </a:rPr>
                          <m:t>3</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𝑒</m:t>
                        </m:r>
                      </m:e>
                      <m:sub>
                        <m:r>
                          <a:rPr kumimoji="1" lang="en-US" altLang="ja-JP" b="0" i="1" smtClean="0">
                            <a:latin typeface="Cambria Math" panose="02040503050406030204" pitchFamily="18" charset="0"/>
                          </a:rPr>
                          <m:t>𝑛</m:t>
                        </m:r>
                      </m:sub>
                    </m:sSub>
                  </m:oMath>
                </a14:m>
                <a:r>
                  <a:rPr kumimoji="1" lang="en-US" altLang="ja-JP" dirty="0" smtClean="0"/>
                  <a:t>]</a:t>
                </a:r>
                <a:endParaRPr kumimoji="1" lang="ja-JP" altLang="en-US" dirty="0"/>
              </a:p>
            </p:txBody>
          </p:sp>
        </mc:Choice>
        <mc:Fallback xmlns="">
          <p:sp>
            <p:nvSpPr>
              <p:cNvPr id="66" name="テキスト ボックス 65"/>
              <p:cNvSpPr txBox="1">
                <a:spLocks noRot="1" noChangeAspect="1" noMove="1" noResize="1" noEditPoints="1" noAdjustHandles="1" noChangeArrowheads="1" noChangeShapeType="1" noTextEdit="1"/>
              </p:cNvSpPr>
              <p:nvPr/>
            </p:nvSpPr>
            <p:spPr>
              <a:xfrm>
                <a:off x="6517750" y="4006775"/>
                <a:ext cx="1737207" cy="369332"/>
              </a:xfrm>
              <a:prstGeom prst="rect">
                <a:avLst/>
              </a:prstGeom>
              <a:blipFill>
                <a:blip r:embed="rId7"/>
                <a:stretch>
                  <a:fillRect l="-2807" t="-8197" r="-2456" b="-24590"/>
                </a:stretch>
              </a:blipFill>
            </p:spPr>
            <p:txBody>
              <a:bodyPr/>
              <a:lstStyle/>
              <a:p>
                <a:r>
                  <a:rPr lang="ja-JP" altLang="en-US">
                    <a:noFill/>
                  </a:rPr>
                  <a:t> </a:t>
                </a:r>
              </a:p>
            </p:txBody>
          </p:sp>
        </mc:Fallback>
      </mc:AlternateContent>
      <p:sp>
        <p:nvSpPr>
          <p:cNvPr id="67" name="楕円 66"/>
          <p:cNvSpPr/>
          <p:nvPr/>
        </p:nvSpPr>
        <p:spPr>
          <a:xfrm>
            <a:off x="8127801" y="2612228"/>
            <a:ext cx="455930" cy="45593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tx1"/>
              </a:solidFill>
            </a:endParaRPr>
          </a:p>
        </p:txBody>
      </p:sp>
      <p:sp>
        <p:nvSpPr>
          <p:cNvPr id="72" name="角丸四角形 71"/>
          <p:cNvSpPr/>
          <p:nvPr/>
        </p:nvSpPr>
        <p:spPr>
          <a:xfrm>
            <a:off x="7442698" y="2313847"/>
            <a:ext cx="1411660" cy="93184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7620178" y="2137690"/>
            <a:ext cx="1056700" cy="369332"/>
          </a:xfrm>
          <a:prstGeom prst="rect">
            <a:avLst/>
          </a:prstGeom>
          <a:solidFill>
            <a:schemeClr val="bg1"/>
          </a:solidFill>
        </p:spPr>
        <p:txBody>
          <a:bodyPr wrap="none" rtlCol="0">
            <a:spAutoFit/>
          </a:bodyPr>
          <a:lstStyle/>
          <a:p>
            <a:r>
              <a:rPr kumimoji="1" lang="en-US" altLang="ja-JP" dirty="0" smtClean="0"/>
              <a:t>self-loop</a:t>
            </a:r>
            <a:endParaRPr kumimoji="1" lang="ja-JP" altLang="en-US" dirty="0"/>
          </a:p>
        </p:txBody>
      </p:sp>
      <p:sp>
        <p:nvSpPr>
          <p:cNvPr id="80" name="フリーフォーム 79"/>
          <p:cNvSpPr/>
          <p:nvPr/>
        </p:nvSpPr>
        <p:spPr>
          <a:xfrm>
            <a:off x="7656852" y="2684038"/>
            <a:ext cx="435779" cy="279754"/>
          </a:xfrm>
          <a:custGeom>
            <a:avLst/>
            <a:gdLst>
              <a:gd name="connsiteX0" fmla="*/ 435779 w 435779"/>
              <a:gd name="connsiteY0" fmla="*/ 140757 h 279754"/>
              <a:gd name="connsiteX1" fmla="*/ 47159 w 435779"/>
              <a:gd name="connsiteY1" fmla="*/ 3597 h 279754"/>
              <a:gd name="connsiteX2" fmla="*/ 47159 w 435779"/>
              <a:gd name="connsiteY2" fmla="*/ 270297 h 279754"/>
              <a:gd name="connsiteX3" fmla="*/ 412919 w 435779"/>
              <a:gd name="connsiteY3" fmla="*/ 194097 h 279754"/>
            </a:gdLst>
            <a:ahLst/>
            <a:cxnLst>
              <a:cxn ang="0">
                <a:pos x="connsiteX0" y="connsiteY0"/>
              </a:cxn>
              <a:cxn ang="0">
                <a:pos x="connsiteX1" y="connsiteY1"/>
              </a:cxn>
              <a:cxn ang="0">
                <a:pos x="connsiteX2" y="connsiteY2"/>
              </a:cxn>
              <a:cxn ang="0">
                <a:pos x="connsiteX3" y="connsiteY3"/>
              </a:cxn>
            </a:cxnLst>
            <a:rect l="l" t="t" r="r" b="b"/>
            <a:pathLst>
              <a:path w="435779" h="279754">
                <a:moveTo>
                  <a:pt x="435779" y="140757"/>
                </a:moveTo>
                <a:cubicBezTo>
                  <a:pt x="273854" y="61382"/>
                  <a:pt x="111929" y="-17993"/>
                  <a:pt x="47159" y="3597"/>
                </a:cubicBezTo>
                <a:cubicBezTo>
                  <a:pt x="-17611" y="25187"/>
                  <a:pt x="-13801" y="238547"/>
                  <a:pt x="47159" y="270297"/>
                </a:cubicBezTo>
                <a:cubicBezTo>
                  <a:pt x="108119" y="302047"/>
                  <a:pt x="260519" y="248072"/>
                  <a:pt x="412919" y="194097"/>
                </a:cubicBezTo>
              </a:path>
            </a:pathLst>
          </a:custGeom>
          <a:noFill/>
          <a:ln>
            <a:solidFill>
              <a:schemeClr val="tx1"/>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楕円 80"/>
          <p:cNvSpPr/>
          <p:nvPr/>
        </p:nvSpPr>
        <p:spPr>
          <a:xfrm>
            <a:off x="4912161" y="2569348"/>
            <a:ext cx="455930" cy="45593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tx1"/>
              </a:solidFill>
            </a:endParaRPr>
          </a:p>
        </p:txBody>
      </p:sp>
      <p:sp>
        <p:nvSpPr>
          <p:cNvPr id="82" name="角丸四角形 81"/>
          <p:cNvSpPr/>
          <p:nvPr/>
        </p:nvSpPr>
        <p:spPr>
          <a:xfrm>
            <a:off x="4251345" y="2316828"/>
            <a:ext cx="1411660" cy="93184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p:cNvSpPr txBox="1"/>
          <p:nvPr/>
        </p:nvSpPr>
        <p:spPr>
          <a:xfrm>
            <a:off x="4775924" y="2120690"/>
            <a:ext cx="364202" cy="369332"/>
          </a:xfrm>
          <a:prstGeom prst="rect">
            <a:avLst/>
          </a:prstGeom>
          <a:solidFill>
            <a:schemeClr val="bg1"/>
          </a:solidFill>
        </p:spPr>
        <p:txBody>
          <a:bodyPr wrap="none" rtlCol="0">
            <a:spAutoFit/>
          </a:bodyPr>
          <a:lstStyle/>
          <a:p>
            <a:r>
              <a:rPr kumimoji="1" lang="en-US" altLang="ja-JP" dirty="0" smtClean="0"/>
              <a:t>in</a:t>
            </a:r>
            <a:endParaRPr kumimoji="1" lang="ja-JP" altLang="en-US" dirty="0"/>
          </a:p>
        </p:txBody>
      </p:sp>
      <p:sp>
        <p:nvSpPr>
          <p:cNvPr id="85" name="角丸四角形 84"/>
          <p:cNvSpPr/>
          <p:nvPr/>
        </p:nvSpPr>
        <p:spPr>
          <a:xfrm>
            <a:off x="5824095" y="2319715"/>
            <a:ext cx="1411660" cy="93184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p:cNvSpPr txBox="1"/>
          <p:nvPr/>
        </p:nvSpPr>
        <p:spPr>
          <a:xfrm>
            <a:off x="6277291" y="2123577"/>
            <a:ext cx="505267" cy="369332"/>
          </a:xfrm>
          <a:prstGeom prst="rect">
            <a:avLst/>
          </a:prstGeom>
          <a:solidFill>
            <a:schemeClr val="bg1"/>
          </a:solidFill>
        </p:spPr>
        <p:txBody>
          <a:bodyPr wrap="none" rtlCol="0">
            <a:spAutoFit/>
          </a:bodyPr>
          <a:lstStyle/>
          <a:p>
            <a:r>
              <a:rPr kumimoji="1" lang="en-US" altLang="ja-JP" dirty="0" smtClean="0"/>
              <a:t>out</a:t>
            </a:r>
            <a:endParaRPr kumimoji="1" lang="ja-JP" altLang="en-US" dirty="0"/>
          </a:p>
        </p:txBody>
      </p:sp>
      <p:cxnSp>
        <p:nvCxnSpPr>
          <p:cNvPr id="90" name="直線コネクタ 89"/>
          <p:cNvCxnSpPr/>
          <p:nvPr/>
        </p:nvCxnSpPr>
        <p:spPr>
          <a:xfrm flipH="1">
            <a:off x="4528008" y="2797121"/>
            <a:ext cx="384154" cy="0"/>
          </a:xfrm>
          <a:prstGeom prst="line">
            <a:avLst/>
          </a:prstGeom>
          <a:ln w="19050">
            <a:solidFill>
              <a:schemeClr val="tx1"/>
            </a:solidFill>
            <a:headEnd type="triangle" w="lg" len="med"/>
          </a:ln>
        </p:spPr>
        <p:style>
          <a:lnRef idx="1">
            <a:schemeClr val="accent1"/>
          </a:lnRef>
          <a:fillRef idx="0">
            <a:schemeClr val="accent1"/>
          </a:fillRef>
          <a:effectRef idx="0">
            <a:schemeClr val="accent1"/>
          </a:effectRef>
          <a:fontRef idx="minor">
            <a:schemeClr val="tx1"/>
          </a:fontRef>
        </p:style>
      </p:cxnSp>
      <p:sp>
        <p:nvSpPr>
          <p:cNvPr id="92" name="楕円 91"/>
          <p:cNvSpPr/>
          <p:nvPr/>
        </p:nvSpPr>
        <p:spPr>
          <a:xfrm>
            <a:off x="6137422" y="2568389"/>
            <a:ext cx="455930" cy="45593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tx1"/>
              </a:solidFill>
            </a:endParaRPr>
          </a:p>
        </p:txBody>
      </p:sp>
      <p:cxnSp>
        <p:nvCxnSpPr>
          <p:cNvPr id="93" name="直線コネクタ 92"/>
          <p:cNvCxnSpPr/>
          <p:nvPr/>
        </p:nvCxnSpPr>
        <p:spPr>
          <a:xfrm flipH="1">
            <a:off x="6593352" y="2797946"/>
            <a:ext cx="384154" cy="0"/>
          </a:xfrm>
          <a:prstGeom prst="line">
            <a:avLst/>
          </a:prstGeom>
          <a:ln w="19050">
            <a:solidFill>
              <a:schemeClr val="tx1"/>
            </a:solidFill>
            <a:headEnd type="triangle" w="lg" len="med"/>
          </a:ln>
        </p:spPr>
        <p:style>
          <a:lnRef idx="1">
            <a:schemeClr val="accent1"/>
          </a:lnRef>
          <a:fillRef idx="0">
            <a:schemeClr val="accent1"/>
          </a:fillRef>
          <a:effectRef idx="0">
            <a:schemeClr val="accent1"/>
          </a:effectRef>
          <a:fontRef idx="minor">
            <a:schemeClr val="tx1"/>
          </a:fontRef>
        </p:style>
      </p:cxnSp>
      <p:sp>
        <p:nvSpPr>
          <p:cNvPr id="94" name="スライド番号プレースホルダー 93"/>
          <p:cNvSpPr>
            <a:spLocks noGrp="1"/>
          </p:cNvSpPr>
          <p:nvPr>
            <p:ph type="sldNum" sz="quarter" idx="12"/>
          </p:nvPr>
        </p:nvSpPr>
        <p:spPr/>
        <p:txBody>
          <a:bodyPr/>
          <a:lstStyle/>
          <a:p>
            <a:fld id="{9F5033E9-932D-4E41-95C3-341F9A6DAE17}" type="slidenum">
              <a:rPr lang="en-US" altLang="ja-JP" smtClean="0"/>
              <a:pPr/>
              <a:t>19</a:t>
            </a:fld>
            <a:endParaRPr lang="en-US" altLang="ja-JP"/>
          </a:p>
        </p:txBody>
      </p:sp>
      <p:sp>
        <p:nvSpPr>
          <p:cNvPr id="126" name="楕円 125"/>
          <p:cNvSpPr/>
          <p:nvPr/>
        </p:nvSpPr>
        <p:spPr>
          <a:xfrm>
            <a:off x="6187996" y="4805611"/>
            <a:ext cx="469815" cy="469815"/>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楕円 126"/>
          <p:cNvSpPr/>
          <p:nvPr/>
        </p:nvSpPr>
        <p:spPr>
          <a:xfrm>
            <a:off x="5491044" y="5255106"/>
            <a:ext cx="469815" cy="469815"/>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128" name="楕円 127"/>
          <p:cNvSpPr/>
          <p:nvPr/>
        </p:nvSpPr>
        <p:spPr>
          <a:xfrm>
            <a:off x="5142570" y="5791972"/>
            <a:ext cx="469815" cy="469815"/>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c</a:t>
            </a:r>
            <a:endParaRPr kumimoji="1" lang="ja-JP" altLang="en-US" dirty="0">
              <a:solidFill>
                <a:schemeClr val="tx1"/>
              </a:solidFill>
            </a:endParaRPr>
          </a:p>
        </p:txBody>
      </p:sp>
      <p:sp>
        <p:nvSpPr>
          <p:cNvPr id="129" name="楕円 128"/>
          <p:cNvSpPr/>
          <p:nvPr/>
        </p:nvSpPr>
        <p:spPr>
          <a:xfrm>
            <a:off x="5839519" y="5791971"/>
            <a:ext cx="469815" cy="46981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FF00"/>
                </a:solidFill>
              </a:rPr>
              <a:t>a</a:t>
            </a:r>
            <a:endParaRPr kumimoji="1" lang="ja-JP" altLang="en-US" dirty="0">
              <a:solidFill>
                <a:srgbClr val="FFFF00"/>
              </a:solidFill>
            </a:endParaRPr>
          </a:p>
        </p:txBody>
      </p:sp>
      <p:cxnSp>
        <p:nvCxnSpPr>
          <p:cNvPr id="130" name="直線矢印コネクタ 129"/>
          <p:cNvCxnSpPr>
            <a:stCxn id="126" idx="3"/>
            <a:endCxn id="127" idx="7"/>
          </p:cNvCxnSpPr>
          <p:nvPr/>
        </p:nvCxnSpPr>
        <p:spPr>
          <a:xfrm flipH="1">
            <a:off x="5892056" y="5206623"/>
            <a:ext cx="364743" cy="117286"/>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直線矢印コネクタ 130"/>
          <p:cNvCxnSpPr>
            <a:stCxn id="126" idx="5"/>
            <a:endCxn id="137" idx="1"/>
          </p:cNvCxnSpPr>
          <p:nvPr/>
        </p:nvCxnSpPr>
        <p:spPr>
          <a:xfrm>
            <a:off x="6589008" y="5206623"/>
            <a:ext cx="364744" cy="117286"/>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p:cNvCxnSpPr>
            <a:stCxn id="127" idx="3"/>
            <a:endCxn id="128" idx="0"/>
          </p:cNvCxnSpPr>
          <p:nvPr/>
        </p:nvCxnSpPr>
        <p:spPr>
          <a:xfrm flipH="1">
            <a:off x="5377478" y="5656118"/>
            <a:ext cx="182369" cy="135854"/>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直線矢印コネクタ 132"/>
          <p:cNvCxnSpPr>
            <a:stCxn id="127" idx="5"/>
            <a:endCxn id="129" idx="0"/>
          </p:cNvCxnSpPr>
          <p:nvPr/>
        </p:nvCxnSpPr>
        <p:spPr>
          <a:xfrm>
            <a:off x="5892056" y="5656118"/>
            <a:ext cx="182371" cy="135853"/>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直線矢印コネクタ 133"/>
          <p:cNvCxnSpPr>
            <a:stCxn id="128" idx="6"/>
            <a:endCxn id="129" idx="2"/>
          </p:cNvCxnSpPr>
          <p:nvPr/>
        </p:nvCxnSpPr>
        <p:spPr>
          <a:xfrm flipV="1">
            <a:off x="5612385" y="6026879"/>
            <a:ext cx="227134" cy="1"/>
          </a:xfrm>
          <a:prstGeom prst="straightConnector1">
            <a:avLst/>
          </a:prstGeom>
          <a:ln>
            <a:solidFill>
              <a:srgbClr val="FF2828"/>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直線矢印コネクタ 134"/>
          <p:cNvCxnSpPr>
            <a:stCxn id="129" idx="6"/>
            <a:endCxn id="138" idx="2"/>
          </p:cNvCxnSpPr>
          <p:nvPr/>
        </p:nvCxnSpPr>
        <p:spPr>
          <a:xfrm>
            <a:off x="6309334" y="6026879"/>
            <a:ext cx="227141" cy="1"/>
          </a:xfrm>
          <a:prstGeom prst="straightConnector1">
            <a:avLst/>
          </a:prstGeom>
          <a:ln>
            <a:solidFill>
              <a:srgbClr val="FF2828"/>
            </a:solidFill>
            <a:tailEnd type="triangle"/>
          </a:ln>
        </p:spPr>
        <p:style>
          <a:lnRef idx="1">
            <a:schemeClr val="accent1"/>
          </a:lnRef>
          <a:fillRef idx="0">
            <a:schemeClr val="accent1"/>
          </a:fillRef>
          <a:effectRef idx="0">
            <a:schemeClr val="accent1"/>
          </a:effectRef>
          <a:fontRef idx="minor">
            <a:schemeClr val="tx1"/>
          </a:fontRef>
        </p:style>
      </p:cxnSp>
      <p:sp>
        <p:nvSpPr>
          <p:cNvPr id="136" name="テキスト ボックス 135"/>
          <p:cNvSpPr txBox="1"/>
          <p:nvPr/>
        </p:nvSpPr>
        <p:spPr>
          <a:xfrm>
            <a:off x="6027602" y="4436279"/>
            <a:ext cx="790601" cy="369332"/>
          </a:xfrm>
          <a:prstGeom prst="rect">
            <a:avLst/>
          </a:prstGeom>
          <a:noFill/>
        </p:spPr>
        <p:txBody>
          <a:bodyPr wrap="none" rtlCol="0">
            <a:spAutoFit/>
          </a:bodyPr>
          <a:lstStyle/>
          <a:p>
            <a:r>
              <a:rPr lang="ja-JP" altLang="en-US" dirty="0"/>
              <a:t>グラフ</a:t>
            </a:r>
            <a:endParaRPr kumimoji="1" lang="ja-JP" altLang="en-US" dirty="0"/>
          </a:p>
        </p:txBody>
      </p:sp>
      <p:sp>
        <p:nvSpPr>
          <p:cNvPr id="137" name="楕円 136"/>
          <p:cNvSpPr/>
          <p:nvPr/>
        </p:nvSpPr>
        <p:spPr>
          <a:xfrm>
            <a:off x="6884949" y="5255106"/>
            <a:ext cx="469815" cy="469815"/>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楕円 137"/>
          <p:cNvSpPr/>
          <p:nvPr/>
        </p:nvSpPr>
        <p:spPr>
          <a:xfrm>
            <a:off x="6536475" y="5791972"/>
            <a:ext cx="469815" cy="469815"/>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d</a:t>
            </a:r>
            <a:endParaRPr kumimoji="1" lang="ja-JP" altLang="en-US" dirty="0">
              <a:solidFill>
                <a:schemeClr val="tx1"/>
              </a:solidFill>
            </a:endParaRPr>
          </a:p>
        </p:txBody>
      </p:sp>
      <p:sp>
        <p:nvSpPr>
          <p:cNvPr id="139" name="楕円 138"/>
          <p:cNvSpPr/>
          <p:nvPr/>
        </p:nvSpPr>
        <p:spPr>
          <a:xfrm>
            <a:off x="7233424" y="5791971"/>
            <a:ext cx="469815" cy="469815"/>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0" name="直線矢印コネクタ 139"/>
          <p:cNvCxnSpPr>
            <a:stCxn id="137" idx="3"/>
            <a:endCxn id="138" idx="0"/>
          </p:cNvCxnSpPr>
          <p:nvPr/>
        </p:nvCxnSpPr>
        <p:spPr>
          <a:xfrm flipH="1">
            <a:off x="6771383" y="5656118"/>
            <a:ext cx="182369" cy="135854"/>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41" name="直線矢印コネクタ 140"/>
          <p:cNvCxnSpPr>
            <a:stCxn id="137" idx="5"/>
            <a:endCxn id="139" idx="0"/>
          </p:cNvCxnSpPr>
          <p:nvPr/>
        </p:nvCxnSpPr>
        <p:spPr>
          <a:xfrm>
            <a:off x="7285961" y="5656118"/>
            <a:ext cx="182371" cy="135853"/>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直線矢印コネクタ 141"/>
          <p:cNvCxnSpPr>
            <a:stCxn id="138" idx="6"/>
            <a:endCxn id="139" idx="2"/>
          </p:cNvCxnSpPr>
          <p:nvPr/>
        </p:nvCxnSpPr>
        <p:spPr>
          <a:xfrm flipV="1">
            <a:off x="7006290" y="6026879"/>
            <a:ext cx="227134" cy="1"/>
          </a:xfrm>
          <a:prstGeom prst="straightConnector1">
            <a:avLst/>
          </a:prstGeom>
          <a:ln>
            <a:solidFill>
              <a:srgbClr val="FF2828"/>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0310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コーディング</a:t>
            </a:r>
            <a:r>
              <a:rPr lang="ja-JP" altLang="en-US" sz="2800" dirty="0" smtClean="0"/>
              <a:t>の専門性</a:t>
            </a:r>
            <a:r>
              <a:rPr kumimoji="1" lang="ja-JP" altLang="en-US" sz="2800" dirty="0" smtClean="0"/>
              <a:t>を知りたい</a:t>
            </a:r>
            <a:endParaRPr kumimoji="1" lang="en-US" altLang="ja-JP" sz="2800" dirty="0" smtClean="0"/>
          </a:p>
          <a:p>
            <a:pPr lvl="1"/>
            <a:r>
              <a:rPr kumimoji="1" lang="ja-JP" altLang="en-US" sz="2400" dirty="0" smtClean="0"/>
              <a:t>企業はコーディング</a:t>
            </a:r>
            <a:r>
              <a:rPr lang="ja-JP" altLang="en-US" sz="2400" dirty="0" smtClean="0"/>
              <a:t>の</a:t>
            </a:r>
            <a:r>
              <a:rPr lang="ja-JP" altLang="en-US" sz="2400" dirty="0"/>
              <a:t>専門性</a:t>
            </a:r>
            <a:r>
              <a:rPr kumimoji="1" lang="ja-JP" altLang="en-US" sz="2400" dirty="0" smtClean="0"/>
              <a:t>が優れた開発者を採用</a:t>
            </a:r>
            <a:r>
              <a:rPr lang="ja-JP" altLang="en-US" sz="2400" dirty="0"/>
              <a:t>し</a:t>
            </a:r>
            <a:r>
              <a:rPr lang="ja-JP" altLang="en-US" sz="2400" dirty="0" smtClean="0"/>
              <a:t>，プロジェクトに配置できる</a:t>
            </a:r>
            <a:endParaRPr lang="en-US" altLang="ja-JP" sz="2400" dirty="0" smtClean="0"/>
          </a:p>
          <a:p>
            <a:pPr lvl="1"/>
            <a:r>
              <a:rPr kumimoji="1" lang="en-US" altLang="ja-JP" sz="2400" dirty="0" smtClean="0"/>
              <a:t>Google</a:t>
            </a:r>
            <a:r>
              <a:rPr kumimoji="1" lang="ja-JP" altLang="en-US" sz="2400" dirty="0" smtClean="0"/>
              <a:t>等の技術系の企業では採用の場面でコーディングの課題が実施されている</a:t>
            </a:r>
            <a:r>
              <a:rPr kumimoji="1" lang="en-US" altLang="ja-JP" sz="2400" dirty="0" smtClean="0"/>
              <a:t>[1]</a:t>
            </a:r>
          </a:p>
          <a:p>
            <a:pPr lvl="2"/>
            <a:r>
              <a:rPr lang="ja-JP" altLang="en-US" sz="2000" dirty="0"/>
              <a:t>人による評価</a:t>
            </a:r>
            <a:r>
              <a:rPr lang="ja-JP" altLang="en-US" sz="2000" dirty="0" smtClean="0"/>
              <a:t>はコストが高くなる</a:t>
            </a:r>
            <a:endParaRPr kumimoji="1" lang="en-US" altLang="ja-JP" sz="2000" dirty="0" smtClean="0"/>
          </a:p>
          <a:p>
            <a:r>
              <a:rPr kumimoji="1" lang="ja-JP" altLang="en-US" sz="2800" dirty="0" smtClean="0"/>
              <a:t>コーディング</a:t>
            </a:r>
            <a:r>
              <a:rPr lang="ja-JP" altLang="en-US" sz="2800" dirty="0" smtClean="0"/>
              <a:t>の専門性</a:t>
            </a:r>
            <a:r>
              <a:rPr kumimoji="1" lang="ja-JP" altLang="en-US" sz="2800" dirty="0" smtClean="0"/>
              <a:t>の</a:t>
            </a:r>
            <a:r>
              <a:rPr lang="ja-JP" altLang="en-US" sz="2800" dirty="0"/>
              <a:t>判定</a:t>
            </a:r>
            <a:r>
              <a:rPr kumimoji="1" lang="ja-JP" altLang="en-US" sz="2800" dirty="0" smtClean="0"/>
              <a:t>は難しい</a:t>
            </a:r>
            <a:endParaRPr kumimoji="1" lang="en-US" altLang="ja-JP" sz="2800" dirty="0" smtClean="0"/>
          </a:p>
          <a:p>
            <a:pPr lvl="1"/>
            <a:r>
              <a:rPr kumimoji="1" lang="ja-JP" altLang="en-US" sz="2400" dirty="0" smtClean="0"/>
              <a:t>経験年数で一概に</a:t>
            </a:r>
            <a:r>
              <a:rPr lang="ja-JP" altLang="en-US" sz="2400" dirty="0"/>
              <a:t>判定</a:t>
            </a:r>
            <a:r>
              <a:rPr kumimoji="1" lang="ja-JP" altLang="en-US" sz="2400" dirty="0" smtClean="0"/>
              <a:t>することはできない</a:t>
            </a:r>
            <a:r>
              <a:rPr kumimoji="1" lang="en-US" altLang="ja-JP" sz="2400" dirty="0" smtClean="0"/>
              <a:t>[2]</a:t>
            </a:r>
          </a:p>
          <a:p>
            <a:pPr lvl="1"/>
            <a:r>
              <a:rPr lang="ja-JP" altLang="en-US" sz="2400" dirty="0"/>
              <a:t>採用決定</a:t>
            </a:r>
            <a:r>
              <a:rPr lang="ja-JP" altLang="en-US" sz="2400" dirty="0" smtClean="0"/>
              <a:t>を間違えた場合のコストは年棒の</a:t>
            </a:r>
            <a:r>
              <a:rPr lang="en-US" altLang="ja-JP" sz="2400" dirty="0" smtClean="0"/>
              <a:t>10</a:t>
            </a:r>
            <a:r>
              <a:rPr lang="ja-JP" altLang="en-US" sz="2400" dirty="0" smtClean="0"/>
              <a:t>倍になる</a:t>
            </a:r>
            <a:r>
              <a:rPr lang="en-US" altLang="ja-JP" sz="2400" dirty="0" smtClean="0"/>
              <a:t>[3]</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5" name="テキスト ボックス 4"/>
          <p:cNvSpPr txBox="1"/>
          <p:nvPr/>
        </p:nvSpPr>
        <p:spPr>
          <a:xfrm>
            <a:off x="1199301" y="5872247"/>
            <a:ext cx="7807047" cy="507831"/>
          </a:xfrm>
          <a:prstGeom prst="rect">
            <a:avLst/>
          </a:prstGeom>
          <a:noFill/>
        </p:spPr>
        <p:txBody>
          <a:bodyPr wrap="square" rtlCol="0">
            <a:spAutoFit/>
          </a:bodyPr>
          <a:lstStyle/>
          <a:p>
            <a:r>
              <a:rPr lang="en-US" altLang="ja-JP" sz="900" dirty="0"/>
              <a:t>[1] Gayle </a:t>
            </a:r>
            <a:r>
              <a:rPr lang="en-US" altLang="ja-JP" sz="900" dirty="0" err="1"/>
              <a:t>Laakmann</a:t>
            </a:r>
            <a:r>
              <a:rPr lang="en-US" altLang="ja-JP" sz="900" dirty="0"/>
              <a:t> McDowell: “Cracking the coding interview: 189 programming </a:t>
            </a:r>
            <a:r>
              <a:rPr lang="en-US" altLang="ja-JP" sz="900" dirty="0" smtClean="0"/>
              <a:t>questions and </a:t>
            </a:r>
            <a:r>
              <a:rPr lang="en-US" altLang="ja-JP" sz="900" dirty="0"/>
              <a:t>solutions</a:t>
            </a:r>
            <a:r>
              <a:rPr lang="en-US" altLang="ja-JP" sz="900" dirty="0" smtClean="0"/>
              <a:t>”, 2015</a:t>
            </a:r>
            <a:endParaRPr lang="en-US" altLang="ja-JP" sz="900" dirty="0"/>
          </a:p>
          <a:p>
            <a:r>
              <a:rPr lang="en-US" altLang="ja-JP" sz="900" dirty="0" smtClean="0"/>
              <a:t>[</a:t>
            </a:r>
            <a:r>
              <a:rPr lang="en-US" altLang="ja-JP" sz="900" dirty="0"/>
              <a:t>2</a:t>
            </a:r>
            <a:r>
              <a:rPr lang="en-US" altLang="ja-JP" sz="900" dirty="0" smtClean="0"/>
              <a:t>] </a:t>
            </a:r>
            <a:r>
              <a:rPr lang="en-US" altLang="ja-JP" sz="900" dirty="0"/>
              <a:t>Sebastian </a:t>
            </a:r>
            <a:r>
              <a:rPr lang="en-US" altLang="ja-JP" sz="900" dirty="0" err="1" smtClean="0"/>
              <a:t>Baltes</a:t>
            </a:r>
            <a:r>
              <a:rPr lang="en-US" altLang="ja-JP" sz="900" dirty="0" smtClean="0"/>
              <a:t> :”Towards </a:t>
            </a:r>
            <a:r>
              <a:rPr lang="en-US" altLang="ja-JP" sz="900" dirty="0"/>
              <a:t>a Theory of Software Development Expertise”,</a:t>
            </a:r>
            <a:r>
              <a:rPr lang="en-US" altLang="ja-JP" sz="900" dirty="0" smtClean="0"/>
              <a:t> ESEC/FSE 2018</a:t>
            </a:r>
          </a:p>
          <a:p>
            <a:r>
              <a:rPr lang="en-US" altLang="ja-JP" sz="900" dirty="0" smtClean="0"/>
              <a:t>[3] </a:t>
            </a:r>
            <a:r>
              <a:rPr lang="en-US" altLang="ja-JP" sz="900" dirty="0"/>
              <a:t>Martin S. </a:t>
            </a:r>
            <a:r>
              <a:rPr lang="en-US" altLang="ja-JP" sz="900" dirty="0" err="1" smtClean="0"/>
              <a:t>Bressler</a:t>
            </a:r>
            <a:r>
              <a:rPr lang="en-US" altLang="ja-JP" sz="900" dirty="0"/>
              <a:t> :” Building the winning organization through high-impact hiring”, Journal of Management and </a:t>
            </a:r>
            <a:r>
              <a:rPr lang="en-US" altLang="ja-JP" sz="900" dirty="0" smtClean="0"/>
              <a:t>Marketing  Research, Vol. 15, 2014</a:t>
            </a:r>
          </a:p>
        </p:txBody>
      </p:sp>
    </p:spTree>
    <p:extLst>
      <p:ext uri="{BB962C8B-B14F-4D97-AF65-F5344CB8AC3E}">
        <p14:creationId xmlns:p14="http://schemas.microsoft.com/office/powerpoint/2010/main" val="17810735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重み付き平均・和と</a:t>
            </a:r>
            <a:r>
              <a:rPr kumimoji="1" lang="en-US" altLang="ja-JP" dirty="0" smtClean="0"/>
              <a:t>MLP</a:t>
            </a:r>
            <a:endParaRPr kumimoji="1" lang="ja-JP" altLang="en-US" dirty="0"/>
          </a:p>
        </p:txBody>
      </p:sp>
      <p:sp>
        <p:nvSpPr>
          <p:cNvPr id="3" name="コンテンツ プレースホルダー 2"/>
          <p:cNvSpPr>
            <a:spLocks noGrp="1"/>
          </p:cNvSpPr>
          <p:nvPr>
            <p:ph idx="1"/>
          </p:nvPr>
        </p:nvSpPr>
        <p:spPr/>
        <p:txBody>
          <a:bodyPr/>
          <a:lstStyle/>
          <a:p>
            <a:r>
              <a:rPr lang="ja-JP" altLang="en-US" dirty="0"/>
              <a:t>各ノード</a:t>
            </a:r>
            <a:r>
              <a:rPr lang="ja-JP" altLang="en-US" dirty="0" smtClean="0"/>
              <a:t>の初期状態と最終状態を連結し，それらの重み付き平均・和を</a:t>
            </a:r>
            <a:r>
              <a:rPr lang="en-US" altLang="ja-JP" dirty="0" smtClean="0"/>
              <a:t>MLP</a:t>
            </a:r>
            <a:r>
              <a:rPr lang="ja-JP" altLang="en-US" dirty="0" smtClean="0"/>
              <a:t>に入力する</a:t>
            </a:r>
            <a:endParaRPr lang="en-US" altLang="ja-JP" dirty="0" smtClean="0"/>
          </a:p>
          <a:p>
            <a:pPr lvl="1"/>
            <a:r>
              <a:rPr kumimoji="1" lang="ja-JP" altLang="en-US" dirty="0"/>
              <a:t>グラフレベル</a:t>
            </a:r>
            <a:r>
              <a:rPr kumimoji="1" lang="ja-JP" altLang="en-US" dirty="0" smtClean="0"/>
              <a:t>の特徴を出す場合に使われる手法で本研究では</a:t>
            </a:r>
            <a:r>
              <a:rPr kumimoji="1" lang="en-US" altLang="ja-JP" dirty="0" smtClean="0"/>
              <a:t>Microsoft</a:t>
            </a:r>
            <a:r>
              <a:rPr kumimoji="1" lang="ja-JP" altLang="en-US" dirty="0" smtClean="0"/>
              <a:t>が公開しているグラフレベルの回帰の実装</a:t>
            </a:r>
            <a:r>
              <a:rPr kumimoji="1" lang="en-US" altLang="ja-JP" dirty="0" smtClean="0"/>
              <a:t>[14]</a:t>
            </a:r>
            <a:r>
              <a:rPr kumimoji="1" lang="ja-JP" altLang="en-US" dirty="0" smtClean="0"/>
              <a:t>を利用</a:t>
            </a:r>
            <a:r>
              <a:rPr lang="ja-JP" altLang="en-US" dirty="0"/>
              <a:t>する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
        <p:nvSpPr>
          <p:cNvPr id="5" name="楕円 4"/>
          <p:cNvSpPr/>
          <p:nvPr/>
        </p:nvSpPr>
        <p:spPr>
          <a:xfrm>
            <a:off x="2282267" y="4585306"/>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altLang="ja-JP" sz="1600" dirty="0">
                <a:solidFill>
                  <a:schemeClr val="tx1"/>
                </a:solidFill>
              </a:rPr>
              <a:t>A</a:t>
            </a:r>
            <a:r>
              <a:rPr lang="en-US" altLang="ja-JP" sz="1600" baseline="-10000" dirty="0" smtClean="0">
                <a:solidFill>
                  <a:schemeClr val="tx1"/>
                </a:solidFill>
              </a:rPr>
              <a:t>1</a:t>
            </a:r>
            <a:endParaRPr kumimoji="1" lang="ja-JP" altLang="en-US" sz="1600" dirty="0">
              <a:solidFill>
                <a:schemeClr val="tx1"/>
              </a:solidFill>
            </a:endParaRPr>
          </a:p>
        </p:txBody>
      </p:sp>
      <p:sp>
        <p:nvSpPr>
          <p:cNvPr id="6" name="楕円 5"/>
          <p:cNvSpPr/>
          <p:nvPr/>
        </p:nvSpPr>
        <p:spPr>
          <a:xfrm>
            <a:off x="2282267" y="5332165"/>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smtClean="0">
                <a:solidFill>
                  <a:schemeClr val="tx1"/>
                </a:solidFill>
              </a:rPr>
              <a:t>N</a:t>
            </a:r>
            <a:r>
              <a:rPr lang="en-US" altLang="ja-JP" sz="1600" baseline="-10000" dirty="0" smtClean="0">
                <a:solidFill>
                  <a:schemeClr val="tx1"/>
                </a:solidFill>
              </a:rPr>
              <a:t>1</a:t>
            </a:r>
            <a:endParaRPr kumimoji="1" lang="ja-JP" altLang="en-US" sz="1600" dirty="0">
              <a:solidFill>
                <a:schemeClr val="tx1"/>
              </a:solidFill>
            </a:endParaRPr>
          </a:p>
        </p:txBody>
      </p:sp>
      <p:sp>
        <p:nvSpPr>
          <p:cNvPr id="7" name="テキスト ボックス 6"/>
          <p:cNvSpPr txBox="1"/>
          <p:nvPr/>
        </p:nvSpPr>
        <p:spPr>
          <a:xfrm>
            <a:off x="2228951" y="4916962"/>
            <a:ext cx="461665" cy="438582"/>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8" name="楕円 7"/>
          <p:cNvSpPr/>
          <p:nvPr/>
        </p:nvSpPr>
        <p:spPr>
          <a:xfrm>
            <a:off x="2657958" y="4585306"/>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altLang="ja-JP" sz="1600" dirty="0" smtClean="0">
                <a:solidFill>
                  <a:schemeClr val="tx1"/>
                </a:solidFill>
              </a:rPr>
              <a:t>A</a:t>
            </a:r>
            <a:r>
              <a:rPr lang="en-US" altLang="ja-JP" sz="1600" baseline="-10000" dirty="0">
                <a:solidFill>
                  <a:schemeClr val="tx1"/>
                </a:solidFill>
              </a:rPr>
              <a:t>m</a:t>
            </a:r>
            <a:endParaRPr kumimoji="1" lang="ja-JP" altLang="en-US" sz="1600" dirty="0">
              <a:solidFill>
                <a:schemeClr val="tx1"/>
              </a:solidFill>
            </a:endParaRPr>
          </a:p>
        </p:txBody>
      </p:sp>
      <p:sp>
        <p:nvSpPr>
          <p:cNvPr id="9" name="楕円 8"/>
          <p:cNvSpPr/>
          <p:nvPr/>
        </p:nvSpPr>
        <p:spPr>
          <a:xfrm>
            <a:off x="2657958" y="5332165"/>
            <a:ext cx="355034" cy="355034"/>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smtClean="0">
                <a:solidFill>
                  <a:schemeClr val="tx1"/>
                </a:solidFill>
              </a:rPr>
              <a:t>N</a:t>
            </a:r>
            <a:r>
              <a:rPr lang="en-US" altLang="ja-JP" sz="1600" baseline="-10000" dirty="0">
                <a:solidFill>
                  <a:schemeClr val="tx1"/>
                </a:solidFill>
              </a:rPr>
              <a:t>m</a:t>
            </a:r>
            <a:endParaRPr kumimoji="1" lang="ja-JP" altLang="en-US" sz="1600" dirty="0">
              <a:solidFill>
                <a:schemeClr val="tx1"/>
              </a:solidFill>
            </a:endParaRPr>
          </a:p>
        </p:txBody>
      </p:sp>
      <p:sp>
        <p:nvSpPr>
          <p:cNvPr id="10" name="テキスト ボックス 9"/>
          <p:cNvSpPr txBox="1"/>
          <p:nvPr/>
        </p:nvSpPr>
        <p:spPr>
          <a:xfrm>
            <a:off x="2604642" y="4916962"/>
            <a:ext cx="461665" cy="438582"/>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11" name="右矢印 10"/>
          <p:cNvSpPr/>
          <p:nvPr/>
        </p:nvSpPr>
        <p:spPr>
          <a:xfrm>
            <a:off x="3428036" y="4820500"/>
            <a:ext cx="530942" cy="334297"/>
          </a:xfrm>
          <a:prstGeom prst="rightArrow">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157142" y="4155331"/>
            <a:ext cx="1072730" cy="646331"/>
          </a:xfrm>
          <a:prstGeom prst="rect">
            <a:avLst/>
          </a:prstGeom>
          <a:noFill/>
        </p:spPr>
        <p:txBody>
          <a:bodyPr wrap="none" rtlCol="0">
            <a:spAutoFit/>
          </a:bodyPr>
          <a:lstStyle/>
          <a:p>
            <a:r>
              <a:rPr lang="ja-JP" altLang="en-US" dirty="0" smtClean="0"/>
              <a:t>重み付き</a:t>
            </a:r>
            <a:endParaRPr lang="en-US" altLang="ja-JP" dirty="0" smtClean="0"/>
          </a:p>
          <a:p>
            <a:r>
              <a:rPr kumimoji="1" lang="ja-JP" altLang="en-US" dirty="0" smtClean="0"/>
              <a:t>平均・和</a:t>
            </a:r>
            <a:endParaRPr kumimoji="1" lang="ja-JP" altLang="en-US" dirty="0"/>
          </a:p>
        </p:txBody>
      </p:sp>
      <p:sp>
        <p:nvSpPr>
          <p:cNvPr id="13" name="楕円 12"/>
          <p:cNvSpPr/>
          <p:nvPr/>
        </p:nvSpPr>
        <p:spPr>
          <a:xfrm>
            <a:off x="4097047" y="4781218"/>
            <a:ext cx="494553" cy="49455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err="1" smtClean="0">
                <a:solidFill>
                  <a:schemeClr val="tx1"/>
                </a:solidFill>
              </a:rPr>
              <a:t>W</a:t>
            </a:r>
            <a:r>
              <a:rPr lang="en-US" altLang="ja-JP" sz="1600" baseline="-10000" dirty="0" err="1" smtClean="0">
                <a:solidFill>
                  <a:schemeClr val="tx1"/>
                </a:solidFill>
              </a:rPr>
              <a:t>avg</a:t>
            </a:r>
            <a:endParaRPr kumimoji="1" lang="ja-JP" altLang="en-US" sz="1600" dirty="0">
              <a:solidFill>
                <a:schemeClr val="tx1"/>
              </a:solidFill>
            </a:endParaRPr>
          </a:p>
        </p:txBody>
      </p:sp>
      <p:sp>
        <p:nvSpPr>
          <p:cNvPr id="14" name="楕円 13"/>
          <p:cNvSpPr/>
          <p:nvPr/>
        </p:nvSpPr>
        <p:spPr>
          <a:xfrm>
            <a:off x="4598047" y="4781218"/>
            <a:ext cx="494553" cy="494553"/>
          </a:xfrm>
          <a:prstGeom prst="ellipse">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600" dirty="0" err="1" smtClean="0">
                <a:solidFill>
                  <a:schemeClr val="tx1"/>
                </a:solidFill>
              </a:rPr>
              <a:t>W</a:t>
            </a:r>
            <a:r>
              <a:rPr lang="en-US" altLang="ja-JP" sz="1600" baseline="-10000" dirty="0" err="1" smtClean="0">
                <a:solidFill>
                  <a:schemeClr val="tx1"/>
                </a:solidFill>
              </a:rPr>
              <a:t>sum</a:t>
            </a:r>
            <a:endParaRPr kumimoji="1" lang="ja-JP" altLang="en-US" sz="1600" dirty="0">
              <a:solidFill>
                <a:schemeClr val="tx1"/>
              </a:solidFill>
            </a:endParaRPr>
          </a:p>
        </p:txBody>
      </p:sp>
      <p:sp>
        <p:nvSpPr>
          <p:cNvPr id="15" name="右矢印 14"/>
          <p:cNvSpPr/>
          <p:nvPr/>
        </p:nvSpPr>
        <p:spPr>
          <a:xfrm>
            <a:off x="5266034" y="4820500"/>
            <a:ext cx="530942" cy="334297"/>
          </a:xfrm>
          <a:prstGeom prst="rightArrow">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5918167" y="4238139"/>
            <a:ext cx="659155" cy="369332"/>
          </a:xfrm>
          <a:prstGeom prst="rect">
            <a:avLst/>
          </a:prstGeom>
          <a:noFill/>
        </p:spPr>
        <p:txBody>
          <a:bodyPr wrap="none" rtlCol="0">
            <a:spAutoFit/>
          </a:bodyPr>
          <a:lstStyle/>
          <a:p>
            <a:r>
              <a:rPr lang="en-US" altLang="ja-JP" dirty="0" smtClean="0"/>
              <a:t>MLP</a:t>
            </a:r>
            <a:endParaRPr kumimoji="1" lang="ja-JP" altLang="en-US" dirty="0"/>
          </a:p>
        </p:txBody>
      </p:sp>
      <p:sp>
        <p:nvSpPr>
          <p:cNvPr id="17" name="楕円 16"/>
          <p:cNvSpPr/>
          <p:nvPr/>
        </p:nvSpPr>
        <p:spPr>
          <a:xfrm>
            <a:off x="5918406" y="4585306"/>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楕円 17"/>
          <p:cNvSpPr/>
          <p:nvPr/>
        </p:nvSpPr>
        <p:spPr>
          <a:xfrm>
            <a:off x="5918406" y="4905331"/>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楕円 18"/>
          <p:cNvSpPr/>
          <p:nvPr/>
        </p:nvSpPr>
        <p:spPr>
          <a:xfrm>
            <a:off x="5930407" y="5222098"/>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楕円 19"/>
          <p:cNvSpPr/>
          <p:nvPr/>
        </p:nvSpPr>
        <p:spPr>
          <a:xfrm>
            <a:off x="5930972" y="5538865"/>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p:cNvSpPr/>
          <p:nvPr/>
        </p:nvSpPr>
        <p:spPr>
          <a:xfrm>
            <a:off x="6359979" y="4716927"/>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楕円 21"/>
          <p:cNvSpPr/>
          <p:nvPr/>
        </p:nvSpPr>
        <p:spPr>
          <a:xfrm>
            <a:off x="6359978" y="5055638"/>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p:cNvSpPr/>
          <p:nvPr/>
        </p:nvSpPr>
        <p:spPr>
          <a:xfrm>
            <a:off x="6359977" y="5394349"/>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コネクタ 23"/>
          <p:cNvCxnSpPr>
            <a:stCxn id="17" idx="6"/>
            <a:endCxn id="21" idx="2"/>
          </p:cNvCxnSpPr>
          <p:nvPr/>
        </p:nvCxnSpPr>
        <p:spPr>
          <a:xfrm>
            <a:off x="6138539" y="4695373"/>
            <a:ext cx="221440" cy="131621"/>
          </a:xfrm>
          <a:prstGeom prst="line">
            <a:avLst/>
          </a:prstGeom>
        </p:spPr>
        <p:style>
          <a:lnRef idx="1">
            <a:schemeClr val="dk1"/>
          </a:lnRef>
          <a:fillRef idx="0">
            <a:schemeClr val="dk1"/>
          </a:fillRef>
          <a:effectRef idx="0">
            <a:schemeClr val="dk1"/>
          </a:effectRef>
          <a:fontRef idx="minor">
            <a:schemeClr val="tx1"/>
          </a:fontRef>
        </p:style>
      </p:cxnSp>
      <p:cxnSp>
        <p:nvCxnSpPr>
          <p:cNvPr id="25" name="直線コネクタ 24"/>
          <p:cNvCxnSpPr>
            <a:stCxn id="17" idx="6"/>
            <a:endCxn id="22" idx="2"/>
          </p:cNvCxnSpPr>
          <p:nvPr/>
        </p:nvCxnSpPr>
        <p:spPr>
          <a:xfrm>
            <a:off x="6138539" y="4695373"/>
            <a:ext cx="221439" cy="470332"/>
          </a:xfrm>
          <a:prstGeom prst="line">
            <a:avLst/>
          </a:prstGeom>
        </p:spPr>
        <p:style>
          <a:lnRef idx="1">
            <a:schemeClr val="dk1"/>
          </a:lnRef>
          <a:fillRef idx="0">
            <a:schemeClr val="dk1"/>
          </a:fillRef>
          <a:effectRef idx="0">
            <a:schemeClr val="dk1"/>
          </a:effectRef>
          <a:fontRef idx="minor">
            <a:schemeClr val="tx1"/>
          </a:fontRef>
        </p:style>
      </p:cxnSp>
      <p:cxnSp>
        <p:nvCxnSpPr>
          <p:cNvPr id="26" name="直線コネクタ 25"/>
          <p:cNvCxnSpPr>
            <a:stCxn id="17" idx="6"/>
            <a:endCxn id="23" idx="2"/>
          </p:cNvCxnSpPr>
          <p:nvPr/>
        </p:nvCxnSpPr>
        <p:spPr>
          <a:xfrm>
            <a:off x="6138539" y="4695373"/>
            <a:ext cx="221438" cy="809043"/>
          </a:xfrm>
          <a:prstGeom prst="line">
            <a:avLst/>
          </a:prstGeom>
        </p:spPr>
        <p:style>
          <a:lnRef idx="1">
            <a:schemeClr val="dk1"/>
          </a:lnRef>
          <a:fillRef idx="0">
            <a:schemeClr val="dk1"/>
          </a:fillRef>
          <a:effectRef idx="0">
            <a:schemeClr val="dk1"/>
          </a:effectRef>
          <a:fontRef idx="minor">
            <a:schemeClr val="tx1"/>
          </a:fontRef>
        </p:style>
      </p:cxnSp>
      <p:cxnSp>
        <p:nvCxnSpPr>
          <p:cNvPr id="27" name="直線コネクタ 26"/>
          <p:cNvCxnSpPr>
            <a:stCxn id="18" idx="6"/>
            <a:endCxn id="21" idx="2"/>
          </p:cNvCxnSpPr>
          <p:nvPr/>
        </p:nvCxnSpPr>
        <p:spPr>
          <a:xfrm flipV="1">
            <a:off x="6138539" y="4826994"/>
            <a:ext cx="221440" cy="188404"/>
          </a:xfrm>
          <a:prstGeom prst="line">
            <a:avLst/>
          </a:prstGeom>
        </p:spPr>
        <p:style>
          <a:lnRef idx="1">
            <a:schemeClr val="dk1"/>
          </a:lnRef>
          <a:fillRef idx="0">
            <a:schemeClr val="dk1"/>
          </a:fillRef>
          <a:effectRef idx="0">
            <a:schemeClr val="dk1"/>
          </a:effectRef>
          <a:fontRef idx="minor">
            <a:schemeClr val="tx1"/>
          </a:fontRef>
        </p:style>
      </p:cxnSp>
      <p:cxnSp>
        <p:nvCxnSpPr>
          <p:cNvPr id="28" name="直線コネクタ 27"/>
          <p:cNvCxnSpPr>
            <a:stCxn id="18" idx="6"/>
            <a:endCxn id="22" idx="2"/>
          </p:cNvCxnSpPr>
          <p:nvPr/>
        </p:nvCxnSpPr>
        <p:spPr>
          <a:xfrm>
            <a:off x="6138539" y="5015398"/>
            <a:ext cx="221439" cy="150307"/>
          </a:xfrm>
          <a:prstGeom prst="line">
            <a:avLst/>
          </a:prstGeom>
        </p:spPr>
        <p:style>
          <a:lnRef idx="1">
            <a:schemeClr val="dk1"/>
          </a:lnRef>
          <a:fillRef idx="0">
            <a:schemeClr val="dk1"/>
          </a:fillRef>
          <a:effectRef idx="0">
            <a:schemeClr val="dk1"/>
          </a:effectRef>
          <a:fontRef idx="minor">
            <a:schemeClr val="tx1"/>
          </a:fontRef>
        </p:style>
      </p:cxnSp>
      <p:cxnSp>
        <p:nvCxnSpPr>
          <p:cNvPr id="29" name="直線コネクタ 28"/>
          <p:cNvCxnSpPr>
            <a:stCxn id="18" idx="6"/>
            <a:endCxn id="23" idx="2"/>
          </p:cNvCxnSpPr>
          <p:nvPr/>
        </p:nvCxnSpPr>
        <p:spPr>
          <a:xfrm>
            <a:off x="6138539" y="5015398"/>
            <a:ext cx="221438" cy="489018"/>
          </a:xfrm>
          <a:prstGeom prst="line">
            <a:avLst/>
          </a:prstGeom>
        </p:spPr>
        <p:style>
          <a:lnRef idx="1">
            <a:schemeClr val="dk1"/>
          </a:lnRef>
          <a:fillRef idx="0">
            <a:schemeClr val="dk1"/>
          </a:fillRef>
          <a:effectRef idx="0">
            <a:schemeClr val="dk1"/>
          </a:effectRef>
          <a:fontRef idx="minor">
            <a:schemeClr val="tx1"/>
          </a:fontRef>
        </p:style>
      </p:cxnSp>
      <p:cxnSp>
        <p:nvCxnSpPr>
          <p:cNvPr id="30" name="直線コネクタ 29"/>
          <p:cNvCxnSpPr>
            <a:stCxn id="19" idx="6"/>
            <a:endCxn id="21" idx="2"/>
          </p:cNvCxnSpPr>
          <p:nvPr/>
        </p:nvCxnSpPr>
        <p:spPr>
          <a:xfrm flipV="1">
            <a:off x="6150540" y="4826994"/>
            <a:ext cx="209439" cy="505171"/>
          </a:xfrm>
          <a:prstGeom prst="line">
            <a:avLst/>
          </a:prstGeom>
        </p:spPr>
        <p:style>
          <a:lnRef idx="1">
            <a:schemeClr val="dk1"/>
          </a:lnRef>
          <a:fillRef idx="0">
            <a:schemeClr val="dk1"/>
          </a:fillRef>
          <a:effectRef idx="0">
            <a:schemeClr val="dk1"/>
          </a:effectRef>
          <a:fontRef idx="minor">
            <a:schemeClr val="tx1"/>
          </a:fontRef>
        </p:style>
      </p:cxnSp>
      <p:cxnSp>
        <p:nvCxnSpPr>
          <p:cNvPr id="31" name="直線コネクタ 30"/>
          <p:cNvCxnSpPr>
            <a:stCxn id="19" idx="6"/>
            <a:endCxn id="22" idx="2"/>
          </p:cNvCxnSpPr>
          <p:nvPr/>
        </p:nvCxnSpPr>
        <p:spPr>
          <a:xfrm flipV="1">
            <a:off x="6150540" y="5165705"/>
            <a:ext cx="209438" cy="166460"/>
          </a:xfrm>
          <a:prstGeom prst="line">
            <a:avLst/>
          </a:prstGeom>
        </p:spPr>
        <p:style>
          <a:lnRef idx="1">
            <a:schemeClr val="dk1"/>
          </a:lnRef>
          <a:fillRef idx="0">
            <a:schemeClr val="dk1"/>
          </a:fillRef>
          <a:effectRef idx="0">
            <a:schemeClr val="dk1"/>
          </a:effectRef>
          <a:fontRef idx="minor">
            <a:schemeClr val="tx1"/>
          </a:fontRef>
        </p:style>
      </p:cxnSp>
      <p:cxnSp>
        <p:nvCxnSpPr>
          <p:cNvPr id="32" name="直線コネクタ 31"/>
          <p:cNvCxnSpPr>
            <a:stCxn id="19" idx="6"/>
            <a:endCxn id="23" idx="2"/>
          </p:cNvCxnSpPr>
          <p:nvPr/>
        </p:nvCxnSpPr>
        <p:spPr>
          <a:xfrm>
            <a:off x="6150540" y="5332165"/>
            <a:ext cx="209437" cy="172251"/>
          </a:xfrm>
          <a:prstGeom prst="line">
            <a:avLst/>
          </a:prstGeom>
        </p:spPr>
        <p:style>
          <a:lnRef idx="1">
            <a:schemeClr val="dk1"/>
          </a:lnRef>
          <a:fillRef idx="0">
            <a:schemeClr val="dk1"/>
          </a:fillRef>
          <a:effectRef idx="0">
            <a:schemeClr val="dk1"/>
          </a:effectRef>
          <a:fontRef idx="minor">
            <a:schemeClr val="tx1"/>
          </a:fontRef>
        </p:style>
      </p:cxnSp>
      <p:cxnSp>
        <p:nvCxnSpPr>
          <p:cNvPr id="33" name="直線コネクタ 32"/>
          <p:cNvCxnSpPr>
            <a:stCxn id="20" idx="6"/>
            <a:endCxn id="21" idx="2"/>
          </p:cNvCxnSpPr>
          <p:nvPr/>
        </p:nvCxnSpPr>
        <p:spPr>
          <a:xfrm flipV="1">
            <a:off x="6151105" y="4826994"/>
            <a:ext cx="208874" cy="821938"/>
          </a:xfrm>
          <a:prstGeom prst="line">
            <a:avLst/>
          </a:prstGeom>
        </p:spPr>
        <p:style>
          <a:lnRef idx="1">
            <a:schemeClr val="dk1"/>
          </a:lnRef>
          <a:fillRef idx="0">
            <a:schemeClr val="dk1"/>
          </a:fillRef>
          <a:effectRef idx="0">
            <a:schemeClr val="dk1"/>
          </a:effectRef>
          <a:fontRef idx="minor">
            <a:schemeClr val="tx1"/>
          </a:fontRef>
        </p:style>
      </p:cxnSp>
      <p:cxnSp>
        <p:nvCxnSpPr>
          <p:cNvPr id="34" name="直線コネクタ 33"/>
          <p:cNvCxnSpPr>
            <a:stCxn id="20" idx="6"/>
            <a:endCxn id="22" idx="2"/>
          </p:cNvCxnSpPr>
          <p:nvPr/>
        </p:nvCxnSpPr>
        <p:spPr>
          <a:xfrm flipV="1">
            <a:off x="6151105" y="5165705"/>
            <a:ext cx="208873" cy="483227"/>
          </a:xfrm>
          <a:prstGeom prst="line">
            <a:avLst/>
          </a:prstGeom>
        </p:spPr>
        <p:style>
          <a:lnRef idx="1">
            <a:schemeClr val="dk1"/>
          </a:lnRef>
          <a:fillRef idx="0">
            <a:schemeClr val="dk1"/>
          </a:fillRef>
          <a:effectRef idx="0">
            <a:schemeClr val="dk1"/>
          </a:effectRef>
          <a:fontRef idx="minor">
            <a:schemeClr val="tx1"/>
          </a:fontRef>
        </p:style>
      </p:cxnSp>
      <p:cxnSp>
        <p:nvCxnSpPr>
          <p:cNvPr id="35" name="直線コネクタ 34"/>
          <p:cNvCxnSpPr>
            <a:stCxn id="20" idx="6"/>
            <a:endCxn id="23" idx="2"/>
          </p:cNvCxnSpPr>
          <p:nvPr/>
        </p:nvCxnSpPr>
        <p:spPr>
          <a:xfrm flipV="1">
            <a:off x="6151105" y="5504416"/>
            <a:ext cx="208872" cy="144516"/>
          </a:xfrm>
          <a:prstGeom prst="line">
            <a:avLst/>
          </a:prstGeom>
        </p:spPr>
        <p:style>
          <a:lnRef idx="1">
            <a:schemeClr val="dk1"/>
          </a:lnRef>
          <a:fillRef idx="0">
            <a:schemeClr val="dk1"/>
          </a:fillRef>
          <a:effectRef idx="0">
            <a:schemeClr val="dk1"/>
          </a:effectRef>
          <a:fontRef idx="minor">
            <a:schemeClr val="tx1"/>
          </a:fontRef>
        </p:style>
      </p:cxnSp>
      <p:sp>
        <p:nvSpPr>
          <p:cNvPr id="36" name="テキスト ボックス 35"/>
          <p:cNvSpPr txBox="1"/>
          <p:nvPr/>
        </p:nvSpPr>
        <p:spPr>
          <a:xfrm>
            <a:off x="1697308" y="6322301"/>
            <a:ext cx="6920706" cy="230832"/>
          </a:xfrm>
          <a:prstGeom prst="rect">
            <a:avLst/>
          </a:prstGeom>
          <a:noFill/>
        </p:spPr>
        <p:txBody>
          <a:bodyPr wrap="square" rtlCol="0">
            <a:spAutoFit/>
          </a:bodyPr>
          <a:lstStyle/>
          <a:p>
            <a:r>
              <a:rPr lang="en-US" altLang="ja-JP" sz="900" dirty="0" smtClean="0"/>
              <a:t>[</a:t>
            </a:r>
            <a:r>
              <a:rPr lang="en-US" altLang="ja-JP" sz="900" dirty="0"/>
              <a:t>14] https://github.com/microsoft/tf2-gnn</a:t>
            </a:r>
            <a:endParaRPr lang="ja-JP" altLang="en-US" sz="2000" dirty="0"/>
          </a:p>
        </p:txBody>
      </p:sp>
    </p:spTree>
    <p:extLst>
      <p:ext uri="{BB962C8B-B14F-4D97-AF65-F5344CB8AC3E}">
        <p14:creationId xmlns:p14="http://schemas.microsoft.com/office/powerpoint/2010/main" val="1646191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Softmax</a:t>
            </a:r>
            <a:r>
              <a:rPr kumimoji="1" lang="ja-JP" altLang="en-US" dirty="0" smtClean="0"/>
              <a:t>層</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複数の値を入力すると各出力が</a:t>
                </a:r>
                <a:r>
                  <a:rPr lang="en-US" altLang="ja-JP" dirty="0" smtClean="0"/>
                  <a:t>0</a:t>
                </a:r>
                <a:r>
                  <a:rPr lang="ja-JP" altLang="en-US" dirty="0" smtClean="0"/>
                  <a:t>～</a:t>
                </a:r>
                <a:r>
                  <a:rPr lang="en-US" altLang="ja-JP" dirty="0" smtClean="0"/>
                  <a:t>1</a:t>
                </a:r>
                <a:r>
                  <a:rPr lang="ja-JP" altLang="en-US" dirty="0" smtClean="0"/>
                  <a:t>の範囲で合計が</a:t>
                </a:r>
                <a:r>
                  <a:rPr lang="en-US" altLang="ja-JP" dirty="0" smtClean="0"/>
                  <a:t>1</a:t>
                </a:r>
                <a:r>
                  <a:rPr lang="ja-JP" altLang="en-US" dirty="0" smtClean="0"/>
                  <a:t>となるように変換される</a:t>
                </a:r>
                <a:endParaRPr lang="en-US" altLang="ja-JP" dirty="0" smtClean="0"/>
              </a:p>
              <a:p>
                <a:pPr lvl="1"/>
                <a:r>
                  <a:rPr kumimoji="1" lang="ja-JP" altLang="en-US" dirty="0" smtClean="0"/>
                  <a:t>式：</a:t>
                </a:r>
                <a14:m>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𝑦</m:t>
                        </m:r>
                      </m:e>
                      <m:sub>
                        <m:r>
                          <a:rPr kumimoji="1" lang="en-US" altLang="ja-JP" b="0" i="1" smtClean="0">
                            <a:latin typeface="Cambria Math" panose="02040503050406030204" pitchFamily="18" charset="0"/>
                          </a:rPr>
                          <m:t>𝑖</m:t>
                        </m:r>
                      </m:sub>
                    </m:sSub>
                    <m:r>
                      <a:rPr kumimoji="1" lang="en-US" altLang="ja-JP" b="0" i="0" smtClean="0">
                        <a:latin typeface="Cambria Math" panose="02040503050406030204" pitchFamily="18" charset="0"/>
                      </a:rPr>
                      <m:t>=</m:t>
                    </m:r>
                    <m:f>
                      <m:fPr>
                        <m:ctrlPr>
                          <a:rPr kumimoji="1" lang="en-US" altLang="ja-JP" b="0" i="1" smtClean="0">
                            <a:latin typeface="Cambria Math" panose="02040503050406030204" pitchFamily="18" charset="0"/>
                          </a:rPr>
                        </m:ctrlPr>
                      </m:fPr>
                      <m:num>
                        <m:sSup>
                          <m:sSupPr>
                            <m:ctrlPr>
                              <a:rPr kumimoji="1" lang="en-US" altLang="ja-JP" b="0" i="1" smtClean="0">
                                <a:latin typeface="Cambria Math" panose="02040503050406030204" pitchFamily="18" charset="0"/>
                              </a:rPr>
                            </m:ctrlPr>
                          </m:sSupPr>
                          <m:e>
                            <m:r>
                              <a:rPr kumimoji="1" lang="en-US" altLang="ja-JP" b="0" i="1" smtClean="0">
                                <a:latin typeface="Cambria Math" panose="02040503050406030204" pitchFamily="18" charset="0"/>
                              </a:rPr>
                              <m:t>𝑒</m:t>
                            </m:r>
                          </m:e>
                          <m:sup>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𝑖</m:t>
                                </m:r>
                              </m:sub>
                            </m:sSub>
                          </m:sup>
                        </m:sSup>
                      </m:num>
                      <m:den>
                        <m:nary>
                          <m:naryPr>
                            <m:chr m:val="∑"/>
                            <m:limLoc m:val="subSup"/>
                            <m:ctrlPr>
                              <a:rPr kumimoji="1" lang="en-US" altLang="ja-JP" b="0" i="1" smtClean="0">
                                <a:latin typeface="Cambria Math" panose="02040503050406030204" pitchFamily="18" charset="0"/>
                              </a:rPr>
                            </m:ctrlPr>
                          </m:naryPr>
                          <m:sub>
                            <m:r>
                              <m:rPr>
                                <m:brk m:alnAt="25"/>
                              </m:rPr>
                              <a:rPr kumimoji="1" lang="en-US" altLang="ja-JP" b="0" i="1" smtClean="0">
                                <a:latin typeface="Cambria Math" panose="02040503050406030204" pitchFamily="18" charset="0"/>
                              </a:rPr>
                              <m:t>𝑘</m:t>
                            </m:r>
                            <m:r>
                              <a:rPr kumimoji="1" lang="en-US" altLang="ja-JP" b="0" i="1" smtClean="0">
                                <a:latin typeface="Cambria Math" panose="02040503050406030204" pitchFamily="18" charset="0"/>
                              </a:rPr>
                              <m:t>=1</m:t>
                            </m:r>
                          </m:sub>
                          <m:sup>
                            <m:r>
                              <a:rPr kumimoji="1" lang="en-US" altLang="ja-JP" b="0" i="1" smtClean="0">
                                <a:latin typeface="Cambria Math" panose="02040503050406030204" pitchFamily="18" charset="0"/>
                              </a:rPr>
                              <m:t>𝑛</m:t>
                            </m:r>
                          </m:sup>
                          <m:e>
                            <m:sSup>
                              <m:sSupPr>
                                <m:ctrlPr>
                                  <a:rPr kumimoji="1" lang="en-US" altLang="ja-JP" b="0" i="1" smtClean="0">
                                    <a:latin typeface="Cambria Math" panose="02040503050406030204" pitchFamily="18" charset="0"/>
                                  </a:rPr>
                                </m:ctrlPr>
                              </m:sSupPr>
                              <m:e>
                                <m:r>
                                  <a:rPr kumimoji="1" lang="en-US" altLang="ja-JP" b="0" i="1" smtClean="0">
                                    <a:latin typeface="Cambria Math" panose="02040503050406030204" pitchFamily="18" charset="0"/>
                                  </a:rPr>
                                  <m:t>𝑒</m:t>
                                </m:r>
                              </m:e>
                              <m:sup>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𝑘</m:t>
                                    </m:r>
                                  </m:sub>
                                </m:sSub>
                              </m:sup>
                            </m:sSup>
                          </m:e>
                        </m:nary>
                      </m:den>
                    </m:f>
                  </m:oMath>
                </a14:m>
                <a:endParaRPr kumimoji="1" lang="en-US" altLang="ja-JP" dirty="0" smtClean="0"/>
              </a:p>
              <a:p>
                <a:pPr marL="0" indent="0">
                  <a:buNone/>
                </a:pPr>
                <a:r>
                  <a:rPr lang="ja-JP" altLang="en-US" dirty="0" smtClean="0"/>
                  <a:t>例：</a:t>
                </a:r>
                <a:endParaRPr lang="en-US" altLang="ja-JP" dirty="0" smtClean="0"/>
              </a:p>
              <a:p>
                <a:pPr lvl="1"/>
                <a:r>
                  <a:rPr lang="ja-JP" altLang="en-US" dirty="0" smtClean="0"/>
                  <a:t>入力：上級者</a:t>
                </a:r>
                <a:r>
                  <a:rPr lang="en-US" altLang="ja-JP" dirty="0" smtClean="0"/>
                  <a:t>0.8    </a:t>
                </a:r>
                <a:r>
                  <a:rPr lang="ja-JP" altLang="en-US" dirty="0" err="1" smtClean="0"/>
                  <a:t>，</a:t>
                </a:r>
                <a:r>
                  <a:rPr lang="ja-JP" altLang="en-US" dirty="0" smtClean="0"/>
                  <a:t>中級者</a:t>
                </a:r>
                <a:r>
                  <a:rPr lang="en-US" altLang="ja-JP" dirty="0" smtClean="0"/>
                  <a:t>0.1    </a:t>
                </a:r>
                <a:r>
                  <a:rPr lang="ja-JP" altLang="en-US" dirty="0" err="1" smtClean="0"/>
                  <a:t>，</a:t>
                </a:r>
                <a:r>
                  <a:rPr lang="ja-JP" altLang="en-US" dirty="0" smtClean="0"/>
                  <a:t>初級者</a:t>
                </a:r>
                <a:r>
                  <a:rPr lang="en-US" altLang="ja-JP" dirty="0" smtClean="0"/>
                  <a:t>-1.6</a:t>
                </a:r>
              </a:p>
              <a:p>
                <a:pPr lvl="1"/>
                <a:r>
                  <a:rPr kumimoji="1" lang="ja-JP" altLang="en-US" dirty="0" smtClean="0"/>
                  <a:t>出力：上級者</a:t>
                </a:r>
                <a:r>
                  <a:rPr kumimoji="1" lang="en-US" altLang="ja-JP" dirty="0" smtClean="0"/>
                  <a:t>0.630</a:t>
                </a:r>
                <a:r>
                  <a:rPr kumimoji="1" lang="ja-JP" altLang="en-US" dirty="0" err="1" smtClean="0"/>
                  <a:t>，</a:t>
                </a:r>
                <a:r>
                  <a:rPr kumimoji="1" lang="ja-JP" altLang="en-US" dirty="0" smtClean="0"/>
                  <a:t>中級者</a:t>
                </a:r>
                <a:r>
                  <a:rPr kumimoji="1" lang="en-US" altLang="ja-JP" dirty="0" smtClean="0"/>
                  <a:t>0.313</a:t>
                </a:r>
                <a:r>
                  <a:rPr kumimoji="1" lang="ja-JP" altLang="en-US" dirty="0" err="1" smtClean="0"/>
                  <a:t>，</a:t>
                </a:r>
                <a:r>
                  <a:rPr kumimoji="1" lang="ja-JP" altLang="en-US" dirty="0" smtClean="0"/>
                  <a:t>初級者</a:t>
                </a:r>
                <a:r>
                  <a:rPr kumimoji="1" lang="en-US" altLang="ja-JP" dirty="0" smtClean="0"/>
                  <a:t>0.057</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852" t="-2156" r="-370"/>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5" name="楕円 4"/>
          <p:cNvSpPr/>
          <p:nvPr/>
        </p:nvSpPr>
        <p:spPr>
          <a:xfrm>
            <a:off x="3240859" y="5514604"/>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楕円 5"/>
          <p:cNvSpPr/>
          <p:nvPr/>
        </p:nvSpPr>
        <p:spPr>
          <a:xfrm>
            <a:off x="3240858" y="5853315"/>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p:cNvSpPr/>
          <p:nvPr/>
        </p:nvSpPr>
        <p:spPr>
          <a:xfrm>
            <a:off x="3240857" y="6192026"/>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384256" y="5029436"/>
            <a:ext cx="1031051" cy="369332"/>
          </a:xfrm>
          <a:prstGeom prst="rect">
            <a:avLst/>
          </a:prstGeom>
          <a:noFill/>
        </p:spPr>
        <p:txBody>
          <a:bodyPr wrap="none" rtlCol="0">
            <a:spAutoFit/>
          </a:bodyPr>
          <a:lstStyle/>
          <a:p>
            <a:r>
              <a:rPr lang="en-US" altLang="ja-JP" dirty="0" err="1" smtClean="0"/>
              <a:t>Softmax</a:t>
            </a:r>
            <a:endParaRPr kumimoji="1" lang="ja-JP" altLang="en-US" dirty="0"/>
          </a:p>
        </p:txBody>
      </p:sp>
      <p:sp>
        <p:nvSpPr>
          <p:cNvPr id="9" name="楕円 8"/>
          <p:cNvSpPr/>
          <p:nvPr/>
        </p:nvSpPr>
        <p:spPr>
          <a:xfrm>
            <a:off x="4294358" y="5514604"/>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p:cNvSpPr/>
          <p:nvPr/>
        </p:nvSpPr>
        <p:spPr>
          <a:xfrm>
            <a:off x="4294357" y="5853315"/>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a:off x="4294356" y="6192026"/>
            <a:ext cx="220133" cy="220133"/>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4643760" y="5436335"/>
            <a:ext cx="1236236" cy="369332"/>
          </a:xfrm>
          <a:prstGeom prst="rect">
            <a:avLst/>
          </a:prstGeom>
          <a:noFill/>
        </p:spPr>
        <p:txBody>
          <a:bodyPr wrap="none" rtlCol="0">
            <a:spAutoFit/>
          </a:bodyPr>
          <a:lstStyle/>
          <a:p>
            <a:r>
              <a:rPr kumimoji="1" lang="ja-JP" altLang="en-US" dirty="0" smtClean="0"/>
              <a:t>上級者</a:t>
            </a:r>
            <a:r>
              <a:rPr kumimoji="1" lang="en-US" altLang="ja-JP" dirty="0" smtClean="0"/>
              <a:t>X%</a:t>
            </a:r>
            <a:endParaRPr kumimoji="1" lang="ja-JP" altLang="en-US" dirty="0"/>
          </a:p>
        </p:txBody>
      </p:sp>
      <p:sp>
        <p:nvSpPr>
          <p:cNvPr id="13" name="テキスト ボックス 12"/>
          <p:cNvSpPr txBox="1"/>
          <p:nvPr/>
        </p:nvSpPr>
        <p:spPr>
          <a:xfrm>
            <a:off x="4643760" y="5783889"/>
            <a:ext cx="1236236" cy="369332"/>
          </a:xfrm>
          <a:prstGeom prst="rect">
            <a:avLst/>
          </a:prstGeom>
          <a:noFill/>
        </p:spPr>
        <p:txBody>
          <a:bodyPr wrap="none" rtlCol="0">
            <a:spAutoFit/>
          </a:bodyPr>
          <a:lstStyle/>
          <a:p>
            <a:r>
              <a:rPr lang="ja-JP" altLang="en-US" dirty="0" smtClean="0"/>
              <a:t>中</a:t>
            </a:r>
            <a:r>
              <a:rPr kumimoji="1" lang="ja-JP" altLang="en-US" dirty="0" smtClean="0"/>
              <a:t>級者</a:t>
            </a:r>
            <a:r>
              <a:rPr lang="en-US" altLang="ja-JP" dirty="0"/>
              <a:t>Y</a:t>
            </a:r>
            <a:r>
              <a:rPr kumimoji="1" lang="en-US" altLang="ja-JP" dirty="0" smtClean="0"/>
              <a:t>%</a:t>
            </a:r>
            <a:endParaRPr kumimoji="1" lang="ja-JP" altLang="en-US" dirty="0"/>
          </a:p>
        </p:txBody>
      </p:sp>
      <p:sp>
        <p:nvSpPr>
          <p:cNvPr id="14" name="テキスト ボックス 13"/>
          <p:cNvSpPr txBox="1"/>
          <p:nvPr/>
        </p:nvSpPr>
        <p:spPr>
          <a:xfrm>
            <a:off x="4638203" y="6124059"/>
            <a:ext cx="1223412" cy="369332"/>
          </a:xfrm>
          <a:prstGeom prst="rect">
            <a:avLst/>
          </a:prstGeom>
          <a:noFill/>
        </p:spPr>
        <p:txBody>
          <a:bodyPr wrap="none" rtlCol="0">
            <a:spAutoFit/>
          </a:bodyPr>
          <a:lstStyle/>
          <a:p>
            <a:r>
              <a:rPr lang="ja-JP" altLang="en-US" dirty="0" smtClean="0"/>
              <a:t>初</a:t>
            </a:r>
            <a:r>
              <a:rPr kumimoji="1" lang="ja-JP" altLang="en-US" dirty="0" smtClean="0"/>
              <a:t>級者</a:t>
            </a:r>
            <a:r>
              <a:rPr lang="en-US" altLang="ja-JP" dirty="0"/>
              <a:t>Z</a:t>
            </a:r>
            <a:r>
              <a:rPr kumimoji="1" lang="en-US" altLang="ja-JP" dirty="0" smtClean="0"/>
              <a:t>%</a:t>
            </a:r>
            <a:endParaRPr kumimoji="1" lang="ja-JP" altLang="en-US" dirty="0"/>
          </a:p>
        </p:txBody>
      </p:sp>
      <p:cxnSp>
        <p:nvCxnSpPr>
          <p:cNvPr id="15" name="直線矢印コネクタ 14"/>
          <p:cNvCxnSpPr>
            <a:stCxn id="5" idx="6"/>
            <a:endCxn id="9" idx="2"/>
          </p:cNvCxnSpPr>
          <p:nvPr/>
        </p:nvCxnSpPr>
        <p:spPr>
          <a:xfrm>
            <a:off x="3460992" y="5624671"/>
            <a:ext cx="833366" cy="0"/>
          </a:xfrm>
          <a:prstGeom prst="straightConnector1">
            <a:avLst/>
          </a:prstGeom>
          <a:ln w="15875">
            <a:tailEnd type="triangle"/>
          </a:ln>
        </p:spPr>
        <p:style>
          <a:lnRef idx="1">
            <a:schemeClr val="dk1"/>
          </a:lnRef>
          <a:fillRef idx="0">
            <a:schemeClr val="dk1"/>
          </a:fillRef>
          <a:effectRef idx="0">
            <a:schemeClr val="dk1"/>
          </a:effectRef>
          <a:fontRef idx="minor">
            <a:schemeClr val="tx1"/>
          </a:fontRef>
        </p:style>
      </p:cxnSp>
      <p:cxnSp>
        <p:nvCxnSpPr>
          <p:cNvPr id="16" name="直線矢印コネクタ 15"/>
          <p:cNvCxnSpPr>
            <a:stCxn id="6" idx="6"/>
            <a:endCxn id="10" idx="2"/>
          </p:cNvCxnSpPr>
          <p:nvPr/>
        </p:nvCxnSpPr>
        <p:spPr>
          <a:xfrm>
            <a:off x="3460991" y="5963382"/>
            <a:ext cx="833366" cy="0"/>
          </a:xfrm>
          <a:prstGeom prst="straightConnector1">
            <a:avLst/>
          </a:prstGeom>
          <a:ln w="15875">
            <a:tailEnd type="triangle"/>
          </a:ln>
        </p:spPr>
        <p:style>
          <a:lnRef idx="1">
            <a:schemeClr val="dk1"/>
          </a:lnRef>
          <a:fillRef idx="0">
            <a:schemeClr val="dk1"/>
          </a:fillRef>
          <a:effectRef idx="0">
            <a:schemeClr val="dk1"/>
          </a:effectRef>
          <a:fontRef idx="minor">
            <a:schemeClr val="tx1"/>
          </a:fontRef>
        </p:style>
      </p:cxnSp>
      <p:cxnSp>
        <p:nvCxnSpPr>
          <p:cNvPr id="17" name="直線矢印コネクタ 16"/>
          <p:cNvCxnSpPr>
            <a:stCxn id="7" idx="6"/>
            <a:endCxn id="11" idx="2"/>
          </p:cNvCxnSpPr>
          <p:nvPr/>
        </p:nvCxnSpPr>
        <p:spPr>
          <a:xfrm>
            <a:off x="3460990" y="6302093"/>
            <a:ext cx="833366" cy="0"/>
          </a:xfrm>
          <a:prstGeom prst="straightConnector1">
            <a:avLst/>
          </a:prstGeom>
          <a:ln w="15875">
            <a:tailEnd type="triangle"/>
          </a:ln>
        </p:spPr>
        <p:style>
          <a:lnRef idx="1">
            <a:schemeClr val="dk1"/>
          </a:lnRef>
          <a:fillRef idx="0">
            <a:schemeClr val="dk1"/>
          </a:fillRef>
          <a:effectRef idx="0">
            <a:schemeClr val="dk1"/>
          </a:effectRef>
          <a:fontRef idx="minor">
            <a:schemeClr val="tx1"/>
          </a:fontRef>
        </p:style>
      </p:cxnSp>
      <p:sp>
        <p:nvSpPr>
          <p:cNvPr id="18" name="正方形/長方形 17"/>
          <p:cNvSpPr/>
          <p:nvPr/>
        </p:nvSpPr>
        <p:spPr>
          <a:xfrm>
            <a:off x="3733135" y="5382771"/>
            <a:ext cx="158128" cy="1173904"/>
          </a:xfrm>
          <a:prstGeom prst="rect">
            <a:avLst/>
          </a:prstGeom>
          <a:solidFill>
            <a:schemeClr val="accent4">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007941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sz="2800" dirty="0" smtClean="0"/>
              <a:t>既存手法の</a:t>
            </a:r>
            <a:r>
              <a:rPr kumimoji="1" lang="en-US" altLang="ja-JP" sz="2800" dirty="0" smtClean="0"/>
              <a:t>RF</a:t>
            </a:r>
            <a:r>
              <a:rPr lang="ja-JP" altLang="en-US" sz="2800" dirty="0" err="1"/>
              <a:t>や</a:t>
            </a:r>
            <a:r>
              <a:rPr lang="en-US" altLang="ja-JP" sz="2800" dirty="0" smtClean="0"/>
              <a:t>LSTM</a:t>
            </a:r>
            <a:r>
              <a:rPr kumimoji="1" lang="ja-JP" altLang="en-US" sz="2800" dirty="0" smtClean="0"/>
              <a:t>による</a:t>
            </a:r>
            <a:r>
              <a:rPr lang="ja-JP" altLang="en-US" sz="2800" dirty="0"/>
              <a:t>判定</a:t>
            </a:r>
            <a:r>
              <a:rPr kumimoji="1" lang="ja-JP" altLang="en-US" sz="2800" dirty="0" smtClean="0"/>
              <a:t>と提案手法の</a:t>
            </a:r>
            <a:r>
              <a:rPr kumimoji="1" lang="en-US" altLang="ja-JP" sz="2800" dirty="0" smtClean="0"/>
              <a:t>RGCN</a:t>
            </a:r>
            <a:r>
              <a:rPr kumimoji="1" lang="ja-JP" altLang="en-US" sz="2800" dirty="0" smtClean="0"/>
              <a:t>による</a:t>
            </a:r>
            <a:r>
              <a:rPr lang="ja-JP" altLang="en-US" sz="2800" dirty="0"/>
              <a:t>判定</a:t>
            </a:r>
            <a:r>
              <a:rPr kumimoji="1" lang="ja-JP" altLang="en-US" sz="2800" dirty="0" smtClean="0"/>
              <a:t>を比較する</a:t>
            </a:r>
            <a:endParaRPr kumimoji="1" lang="en-US" altLang="ja-JP" sz="2800" dirty="0" smtClean="0"/>
          </a:p>
          <a:p>
            <a:pPr marL="0" indent="0">
              <a:buNone/>
            </a:pPr>
            <a:endParaRPr lang="en-US" altLang="ja-JP" sz="2800" dirty="0"/>
          </a:p>
          <a:p>
            <a:pPr marL="0" indent="0">
              <a:buNone/>
            </a:pPr>
            <a:r>
              <a:rPr kumimoji="1" lang="ja-JP" altLang="en-US" sz="2800" dirty="0" smtClean="0"/>
              <a:t>提案手法はエッジを制限した学習の</a:t>
            </a:r>
            <a:r>
              <a:rPr lang="ja-JP" altLang="en-US" sz="2800" dirty="0"/>
              <a:t>評価</a:t>
            </a:r>
            <a:r>
              <a:rPr kumimoji="1" lang="ja-JP" altLang="en-US" sz="2800" dirty="0" smtClean="0"/>
              <a:t>も行う</a:t>
            </a:r>
            <a:endParaRPr kumimoji="1" lang="en-US" altLang="ja-JP" sz="2800" dirty="0" smtClean="0"/>
          </a:p>
          <a:p>
            <a:pPr marL="0" indent="0">
              <a:buNone/>
            </a:pPr>
            <a:endParaRPr kumimoji="1" lang="en-US" altLang="ja-JP" sz="2800" dirty="0" smtClean="0"/>
          </a:p>
          <a:p>
            <a:pPr>
              <a:buFont typeface="Arial" panose="020B0604020202020204" pitchFamily="34" charset="0"/>
              <a:buChar char="•"/>
            </a:pPr>
            <a:r>
              <a:rPr lang="ja-JP" altLang="en-US" sz="2800" dirty="0" smtClean="0"/>
              <a:t>評価指標は</a:t>
            </a:r>
            <a:r>
              <a:rPr lang="en-US" altLang="ja-JP" sz="2800" dirty="0" smtClean="0"/>
              <a:t>accuracy</a:t>
            </a:r>
            <a:r>
              <a:rPr lang="ja-JP" altLang="en-US" sz="2800" dirty="0" smtClean="0"/>
              <a:t>と上級者・中級者・初級者における</a:t>
            </a:r>
            <a:r>
              <a:rPr lang="en-US" altLang="ja-JP" sz="2800" dirty="0" smtClean="0"/>
              <a:t>F</a:t>
            </a:r>
            <a:r>
              <a:rPr lang="ja-JP" altLang="en-US" sz="2800" dirty="0" smtClean="0"/>
              <a:t>値</a:t>
            </a:r>
            <a:endParaRPr lang="en-US" altLang="ja-JP" sz="2800" dirty="0" smtClean="0"/>
          </a:p>
          <a:p>
            <a:pPr lvl="1"/>
            <a:r>
              <a:rPr kumimoji="1" lang="en-US" altLang="ja-JP" sz="2400" dirty="0" smtClean="0"/>
              <a:t>RF</a:t>
            </a:r>
            <a:r>
              <a:rPr kumimoji="1" lang="ja-JP" altLang="en-US" sz="2400" dirty="0" smtClean="0"/>
              <a:t>は</a:t>
            </a:r>
            <a:r>
              <a:rPr kumimoji="1" lang="en-US" altLang="ja-JP" sz="2400" dirty="0" err="1" smtClean="0"/>
              <a:t>train:test</a:t>
            </a:r>
            <a:r>
              <a:rPr kumimoji="1" lang="en-US" altLang="ja-JP" sz="2400" dirty="0" smtClean="0"/>
              <a:t>=9:1</a:t>
            </a:r>
            <a:r>
              <a:rPr kumimoji="1" lang="ja-JP" altLang="en-US" sz="2400" dirty="0" smtClean="0"/>
              <a:t>の</a:t>
            </a:r>
            <a:r>
              <a:rPr kumimoji="1" lang="en-US" altLang="ja-JP" sz="2400" dirty="0" smtClean="0"/>
              <a:t>10</a:t>
            </a:r>
            <a:r>
              <a:rPr kumimoji="1" lang="ja-JP" altLang="en-US" sz="2400" dirty="0" smtClean="0"/>
              <a:t>分割交差検証</a:t>
            </a:r>
            <a:endParaRPr kumimoji="1" lang="en-US" altLang="ja-JP" sz="2400" dirty="0" smtClean="0"/>
          </a:p>
          <a:p>
            <a:pPr lvl="1"/>
            <a:r>
              <a:rPr lang="en-US" altLang="ja-JP" sz="2400" dirty="0" smtClean="0"/>
              <a:t>LSTM</a:t>
            </a:r>
            <a:r>
              <a:rPr lang="ja-JP" altLang="en-US" sz="2400" dirty="0" err="1" smtClean="0"/>
              <a:t>，</a:t>
            </a:r>
            <a:r>
              <a:rPr lang="en-US" altLang="ja-JP" sz="2400" dirty="0" smtClean="0"/>
              <a:t>RGCN</a:t>
            </a:r>
            <a:r>
              <a:rPr lang="ja-JP" altLang="en-US" sz="2400" dirty="0" smtClean="0"/>
              <a:t>は</a:t>
            </a:r>
            <a:r>
              <a:rPr lang="en-US" altLang="ja-JP" sz="2400" dirty="0" err="1" smtClean="0"/>
              <a:t>train:valid:test</a:t>
            </a:r>
            <a:r>
              <a:rPr lang="en-US" altLang="ja-JP" sz="2400" dirty="0" smtClean="0"/>
              <a:t>=8:1:1</a:t>
            </a:r>
            <a:r>
              <a:rPr lang="ja-JP" altLang="en-US" sz="2400" dirty="0" smtClean="0"/>
              <a:t>の</a:t>
            </a:r>
            <a:r>
              <a:rPr lang="en-US" altLang="ja-JP" sz="2400" dirty="0" smtClean="0"/>
              <a:t>test</a:t>
            </a:r>
            <a:r>
              <a:rPr lang="ja-JP" altLang="en-US" sz="2400" dirty="0" smtClean="0"/>
              <a:t>の精度</a:t>
            </a:r>
            <a:endParaRPr lang="en-US" altLang="ja-JP" sz="2400" dirty="0" smtClean="0"/>
          </a:p>
          <a:p>
            <a:endParaRPr kumimoji="1"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7377300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プログラミングコンテスト</a:t>
            </a:r>
          </a:p>
        </p:txBody>
      </p:sp>
      <p:sp>
        <p:nvSpPr>
          <p:cNvPr id="3" name="コンテンツ プレースホルダー 2"/>
          <p:cNvSpPr>
            <a:spLocks noGrp="1"/>
          </p:cNvSpPr>
          <p:nvPr>
            <p:ph idx="1"/>
          </p:nvPr>
        </p:nvSpPr>
        <p:spPr/>
        <p:txBody>
          <a:bodyPr/>
          <a:lstStyle/>
          <a:p>
            <a:r>
              <a:rPr kumimoji="1" lang="ja-JP" altLang="en-US" dirty="0"/>
              <a:t>与えられた問題を解くソースコードを提出する</a:t>
            </a:r>
            <a:endParaRPr kumimoji="1" lang="en-US" altLang="ja-JP" dirty="0"/>
          </a:p>
          <a:p>
            <a:r>
              <a:rPr kumimoji="1" lang="ja-JP" altLang="en-US" dirty="0"/>
              <a:t>正解数や回答時間に応じてレーティングが決定される</a:t>
            </a:r>
          </a:p>
        </p:txBody>
      </p:sp>
      <p:sp>
        <p:nvSpPr>
          <p:cNvPr id="4" name="テキスト ボックス 3"/>
          <p:cNvSpPr txBox="1"/>
          <p:nvPr/>
        </p:nvSpPr>
        <p:spPr>
          <a:xfrm>
            <a:off x="365423" y="4120493"/>
            <a:ext cx="4320413" cy="1323439"/>
          </a:xfrm>
          <a:prstGeom prst="rect">
            <a:avLst/>
          </a:prstGeom>
          <a:noFill/>
        </p:spPr>
        <p:txBody>
          <a:bodyPr wrap="none" rtlCol="0">
            <a:spAutoFit/>
          </a:bodyPr>
          <a:lstStyle/>
          <a:p>
            <a:r>
              <a:rPr kumimoji="1" lang="ja-JP" altLang="en-US" sz="2000" dirty="0"/>
              <a:t>・ </a:t>
            </a:r>
            <a:r>
              <a:rPr kumimoji="1" lang="ja-JP" altLang="en-US" sz="2000" dirty="0" smtClean="0"/>
              <a:t>問題を解いて実装する能力，</a:t>
            </a:r>
            <a:r>
              <a:rPr kumimoji="1" lang="ja-JP" altLang="en-US" sz="2000" dirty="0" err="1" smtClean="0"/>
              <a:t>すなわ</a:t>
            </a:r>
            <a:endParaRPr kumimoji="1" lang="en-US" altLang="ja-JP" sz="2000" dirty="0" smtClean="0"/>
          </a:p>
          <a:p>
            <a:r>
              <a:rPr lang="en-US" altLang="ja-JP" sz="2000" dirty="0"/>
              <a:t> </a:t>
            </a:r>
            <a:r>
              <a:rPr lang="ja-JP" altLang="en-US" sz="2000" dirty="0" smtClean="0"/>
              <a:t>　</a:t>
            </a:r>
            <a:r>
              <a:rPr kumimoji="1" lang="ja-JP" altLang="en-US" sz="2000" dirty="0" err="1" smtClean="0"/>
              <a:t>ち</a:t>
            </a:r>
            <a:r>
              <a:rPr kumimoji="1" lang="ja-JP" altLang="en-US" sz="2000" dirty="0" smtClean="0"/>
              <a:t>コーディング</a:t>
            </a:r>
            <a:r>
              <a:rPr lang="ja-JP" altLang="en-US" sz="2000" dirty="0" smtClean="0"/>
              <a:t>の専門性</a:t>
            </a:r>
            <a:r>
              <a:rPr kumimoji="1" lang="ja-JP" altLang="en-US" sz="2000" dirty="0" smtClean="0"/>
              <a:t>が高い開発</a:t>
            </a:r>
            <a:endParaRPr kumimoji="1" lang="en-US" altLang="ja-JP" sz="2000" dirty="0" smtClean="0"/>
          </a:p>
          <a:p>
            <a:r>
              <a:rPr lang="en-US" altLang="ja-JP" sz="2000" dirty="0"/>
              <a:t> </a:t>
            </a:r>
            <a:r>
              <a:rPr lang="en-US" altLang="ja-JP" sz="2000" dirty="0" smtClean="0"/>
              <a:t>  </a:t>
            </a:r>
            <a:r>
              <a:rPr kumimoji="1" lang="ja-JP" altLang="en-US" sz="2000" dirty="0" smtClean="0"/>
              <a:t>者が良い順位</a:t>
            </a:r>
            <a:r>
              <a:rPr lang="ja-JP" altLang="en-US" sz="2000" dirty="0" smtClean="0"/>
              <a:t>を取り，レーティング</a:t>
            </a:r>
            <a:endParaRPr lang="en-US" altLang="ja-JP" sz="2000" dirty="0" smtClean="0"/>
          </a:p>
          <a:p>
            <a:r>
              <a:rPr lang="en-US" altLang="ja-JP" sz="2000" dirty="0"/>
              <a:t> </a:t>
            </a:r>
            <a:r>
              <a:rPr lang="en-US" altLang="ja-JP" sz="2000" dirty="0" smtClean="0"/>
              <a:t>  </a:t>
            </a:r>
            <a:r>
              <a:rPr lang="ja-JP" altLang="en-US" sz="2000" dirty="0" smtClean="0"/>
              <a:t>が高くなると考えられる</a:t>
            </a:r>
            <a:endParaRPr kumimoji="1" lang="ja-JP" altLang="en-US" sz="2000" dirty="0"/>
          </a:p>
        </p:txBody>
      </p:sp>
      <p:sp>
        <p:nvSpPr>
          <p:cNvPr id="7" name="角丸四角形 6"/>
          <p:cNvSpPr/>
          <p:nvPr/>
        </p:nvSpPr>
        <p:spPr>
          <a:xfrm>
            <a:off x="358140" y="3449627"/>
            <a:ext cx="8488681" cy="2806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042348" y="3241545"/>
            <a:ext cx="1773242" cy="461665"/>
          </a:xfrm>
          <a:prstGeom prst="rect">
            <a:avLst/>
          </a:prstGeom>
          <a:solidFill>
            <a:schemeClr val="bg1"/>
          </a:solidFill>
        </p:spPr>
        <p:txBody>
          <a:bodyPr wrap="none" rtlCol="0">
            <a:spAutoFit/>
          </a:bodyPr>
          <a:lstStyle/>
          <a:p>
            <a:r>
              <a:rPr kumimoji="1" lang="ja-JP" altLang="en-US" sz="2400" dirty="0"/>
              <a:t>レーティング</a:t>
            </a:r>
          </a:p>
        </p:txBody>
      </p:sp>
      <p:sp>
        <p:nvSpPr>
          <p:cNvPr id="8" name="テキスト ボックス 7"/>
          <p:cNvSpPr txBox="1"/>
          <p:nvPr/>
        </p:nvSpPr>
        <p:spPr>
          <a:xfrm>
            <a:off x="3588324" y="5615770"/>
            <a:ext cx="5357557" cy="338554"/>
          </a:xfrm>
          <a:prstGeom prst="rect">
            <a:avLst/>
          </a:prstGeom>
          <a:noFill/>
        </p:spPr>
        <p:txBody>
          <a:bodyPr wrap="none" rtlCol="0">
            <a:spAutoFit/>
          </a:bodyPr>
          <a:lstStyle/>
          <a:p>
            <a:r>
              <a:rPr kumimoji="1" lang="en-US" altLang="ja-JP" sz="1600" dirty="0"/>
              <a:t>2020/2/3</a:t>
            </a:r>
            <a:r>
              <a:rPr kumimoji="1" lang="ja-JP" altLang="en-US" sz="1600" dirty="0"/>
              <a:t>時点でのレーティングのページ，ユーザ名は削除</a:t>
            </a:r>
          </a:p>
        </p:txBody>
      </p:sp>
      <p:sp>
        <p:nvSpPr>
          <p:cNvPr id="9" name="テキスト ボックス 8"/>
          <p:cNvSpPr txBox="1"/>
          <p:nvPr/>
        </p:nvSpPr>
        <p:spPr>
          <a:xfrm>
            <a:off x="5128260" y="5929482"/>
            <a:ext cx="1989647" cy="261610"/>
          </a:xfrm>
          <a:prstGeom prst="rect">
            <a:avLst/>
          </a:prstGeom>
          <a:noFill/>
        </p:spPr>
        <p:txBody>
          <a:bodyPr wrap="none" rtlCol="0">
            <a:spAutoFit/>
          </a:bodyPr>
          <a:lstStyle/>
          <a:p>
            <a:r>
              <a:rPr lang="en-US" altLang="ja-JP" sz="1100" dirty="0"/>
              <a:t>http://codeforces.com/ratings</a:t>
            </a:r>
            <a:endParaRPr kumimoji="1" lang="ja-JP" altLang="en-US" sz="1100" dirty="0"/>
          </a:p>
        </p:txBody>
      </p:sp>
      <p:sp>
        <p:nvSpPr>
          <p:cNvPr id="10" name="スライド番号プレースホルダー 9"/>
          <p:cNvSpPr>
            <a:spLocks noGrp="1"/>
          </p:cNvSpPr>
          <p:nvPr>
            <p:ph type="sldNum" sz="quarter" idx="12"/>
          </p:nvPr>
        </p:nvSpPr>
        <p:spPr/>
        <p:txBody>
          <a:bodyPr/>
          <a:lstStyle/>
          <a:p>
            <a:fld id="{9F5033E9-932D-4E41-95C3-341F9A6DAE17}" type="slidenum">
              <a:rPr lang="en-US" altLang="ja-JP" smtClean="0"/>
              <a:pPr/>
              <a:t>23</a:t>
            </a:fld>
            <a:endParaRPr lang="en-US" altLang="ja-JP"/>
          </a:p>
        </p:txBody>
      </p:sp>
      <p:pic>
        <p:nvPicPr>
          <p:cNvPr id="11" name="図 10"/>
          <p:cNvPicPr>
            <a:picLocks noChangeAspect="1"/>
          </p:cNvPicPr>
          <p:nvPr/>
        </p:nvPicPr>
        <p:blipFill rotWithShape="1">
          <a:blip r:embed="rId3">
            <a:extLst>
              <a:ext uri="{28A0092B-C50C-407E-A947-70E740481C1C}">
                <a14:useLocalDpi xmlns:a14="http://schemas.microsoft.com/office/drawing/2010/main" val="0"/>
              </a:ext>
            </a:extLst>
          </a:blip>
          <a:srcRect t="1462" b="60472"/>
          <a:stretch/>
        </p:blipFill>
        <p:spPr>
          <a:xfrm>
            <a:off x="4602480" y="3592429"/>
            <a:ext cx="3870711" cy="2035357"/>
          </a:xfrm>
          <a:prstGeom prst="rect">
            <a:avLst/>
          </a:prstGeom>
          <a:ln>
            <a:solidFill>
              <a:schemeClr val="tx1"/>
            </a:solidFill>
          </a:ln>
        </p:spPr>
      </p:pic>
    </p:spTree>
    <p:extLst>
      <p:ext uri="{BB962C8B-B14F-4D97-AF65-F5344CB8AC3E}">
        <p14:creationId xmlns:p14="http://schemas.microsoft.com/office/powerpoint/2010/main" val="5525867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18"/>
          <p:cNvSpPr/>
          <p:nvPr/>
        </p:nvSpPr>
        <p:spPr>
          <a:xfrm>
            <a:off x="198120" y="1859280"/>
            <a:ext cx="4297680" cy="4404360"/>
          </a:xfrm>
          <a:prstGeom prst="roundRect">
            <a:avLst>
              <a:gd name="adj" fmla="val 851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コンテンツ プレースホルダー 2"/>
          <p:cNvSpPr>
            <a:spLocks noGrp="1"/>
          </p:cNvSpPr>
          <p:nvPr>
            <p:ph sz="half" idx="1"/>
          </p:nvPr>
        </p:nvSpPr>
        <p:spPr>
          <a:noFill/>
        </p:spPr>
        <p:txBody>
          <a:bodyPr/>
          <a:lstStyle/>
          <a:p>
            <a:pPr marL="0" indent="0">
              <a:buNone/>
            </a:pPr>
            <a:endParaRPr kumimoji="1"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r>
              <a:rPr kumimoji="1" lang="ja-JP" altLang="en-US" sz="2400" dirty="0"/>
              <a:t>ロシアのプログラミングコンテスト</a:t>
            </a:r>
            <a:r>
              <a:rPr kumimoji="1" lang="en-US" altLang="ja-JP" sz="2400" dirty="0" err="1" smtClean="0"/>
              <a:t>Codeforces</a:t>
            </a:r>
            <a:r>
              <a:rPr lang="ja-JP" altLang="en-US" sz="2400" dirty="0" smtClean="0"/>
              <a:t>から構築された</a:t>
            </a:r>
            <a:r>
              <a:rPr kumimoji="1" lang="ja-JP" altLang="en-US" sz="2400" dirty="0" smtClean="0"/>
              <a:t>データセット</a:t>
            </a:r>
            <a:endParaRPr kumimoji="1" lang="en-US" altLang="ja-JP" sz="2400" dirty="0" smtClean="0"/>
          </a:p>
          <a:p>
            <a:pPr lvl="1"/>
            <a:r>
              <a:rPr lang="ja-JP" altLang="en-US" sz="2000" dirty="0"/>
              <a:t>収集</a:t>
            </a:r>
            <a:r>
              <a:rPr lang="ja-JP" altLang="en-US" sz="2000" dirty="0" smtClean="0"/>
              <a:t>期間：</a:t>
            </a:r>
            <a:endParaRPr lang="en-US" altLang="ja-JP" sz="2000" dirty="0" smtClean="0"/>
          </a:p>
          <a:p>
            <a:pPr marL="457200" lvl="1" indent="0">
              <a:buNone/>
            </a:pPr>
            <a:r>
              <a:rPr lang="en-US" altLang="ja-JP" sz="2000" dirty="0" smtClean="0"/>
              <a:t>       2016/5/19</a:t>
            </a:r>
            <a:r>
              <a:rPr lang="ja-JP" altLang="en-US" sz="2000" dirty="0"/>
              <a:t>～</a:t>
            </a:r>
            <a:r>
              <a:rPr lang="en-US" altLang="ja-JP" sz="2000" dirty="0"/>
              <a:t>2016/11/15</a:t>
            </a:r>
            <a:endParaRPr kumimoji="1" lang="en-US" altLang="ja-JP" sz="2000" dirty="0" smtClean="0"/>
          </a:p>
          <a:p>
            <a:r>
              <a:rPr lang="ja-JP" altLang="en-US" sz="2400" dirty="0" smtClean="0"/>
              <a:t>約</a:t>
            </a:r>
            <a:r>
              <a:rPr lang="en-US" altLang="ja-JP" sz="2400" dirty="0" smtClean="0"/>
              <a:t>90%</a:t>
            </a:r>
            <a:r>
              <a:rPr lang="ja-JP" altLang="en-US" sz="2400" dirty="0" smtClean="0"/>
              <a:t>が</a:t>
            </a:r>
            <a:r>
              <a:rPr lang="en-US" altLang="ja-JP" sz="2400" dirty="0" smtClean="0"/>
              <a:t>C++</a:t>
            </a:r>
            <a:r>
              <a:rPr lang="ja-JP" altLang="en-US" sz="2400" dirty="0" smtClean="0"/>
              <a:t>のファイル</a:t>
            </a:r>
            <a:endParaRPr kumimoji="1" lang="ja-JP" altLang="en-US" sz="2400" dirty="0"/>
          </a:p>
        </p:txBody>
      </p:sp>
      <p:sp>
        <p:nvSpPr>
          <p:cNvPr id="2" name="タイトル 1"/>
          <p:cNvSpPr>
            <a:spLocks noGrp="1"/>
          </p:cNvSpPr>
          <p:nvPr>
            <p:ph type="title"/>
          </p:nvPr>
        </p:nvSpPr>
        <p:spPr/>
        <p:txBody>
          <a:bodyPr/>
          <a:lstStyle/>
          <a:p>
            <a:r>
              <a:rPr kumimoji="1" lang="ja-JP" altLang="en-US" dirty="0" smtClean="0"/>
              <a:t>データセット</a:t>
            </a:r>
            <a:endParaRPr kumimoji="1" lang="ja-JP" altLang="en-US" dirty="0"/>
          </a:p>
        </p:txBody>
      </p:sp>
      <p:graphicFrame>
        <p:nvGraphicFramePr>
          <p:cNvPr id="6" name="コンテンツ プレースホルダー 5"/>
          <p:cNvGraphicFramePr>
            <a:graphicFrameLocks noGrp="1"/>
          </p:cNvGraphicFramePr>
          <p:nvPr>
            <p:ph sz="half" idx="2"/>
            <p:extLst/>
          </p:nvPr>
        </p:nvGraphicFramePr>
        <p:xfrm>
          <a:off x="720090" y="2638028"/>
          <a:ext cx="3710940" cy="741680"/>
        </p:xfrm>
        <a:graphic>
          <a:graphicData uri="http://schemas.openxmlformats.org/drawingml/2006/table">
            <a:tbl>
              <a:tblPr firstRow="1" bandRow="1">
                <a:tableStyleId>{5C22544A-7EE6-4342-B048-85BDC9FD1C3A}</a:tableStyleId>
              </a:tblPr>
              <a:tblGrid>
                <a:gridCol w="1855470">
                  <a:extLst>
                    <a:ext uri="{9D8B030D-6E8A-4147-A177-3AD203B41FA5}">
                      <a16:colId xmlns:a16="http://schemas.microsoft.com/office/drawing/2014/main" val="395895055"/>
                    </a:ext>
                  </a:extLst>
                </a:gridCol>
                <a:gridCol w="1855470">
                  <a:extLst>
                    <a:ext uri="{9D8B030D-6E8A-4147-A177-3AD203B41FA5}">
                      <a16:colId xmlns:a16="http://schemas.microsoft.com/office/drawing/2014/main" val="1165003489"/>
                    </a:ext>
                  </a:extLst>
                </a:gridCol>
              </a:tblGrid>
              <a:tr h="370840">
                <a:tc>
                  <a:txBody>
                    <a:bodyPr/>
                    <a:lstStyle/>
                    <a:p>
                      <a:pPr algn="ctr"/>
                      <a:r>
                        <a:rPr kumimoji="1" lang="ja-JP" altLang="en-US" dirty="0">
                          <a:solidFill>
                            <a:schemeClr val="tx1"/>
                          </a:solidFill>
                        </a:rPr>
                        <a:t>提出ファイル数</a:t>
                      </a:r>
                    </a:p>
                  </a:txBody>
                  <a:tcPr>
                    <a:lnB w="12700" cap="flat" cmpd="sng" algn="ctr">
                      <a:solidFill>
                        <a:schemeClr val="tx1"/>
                      </a:solidFill>
                      <a:prstDash val="solid"/>
                      <a:round/>
                      <a:headEnd type="none" w="med" len="med"/>
                      <a:tailEnd type="none" w="med" len="med"/>
                    </a:lnB>
                    <a:noFill/>
                  </a:tcPr>
                </a:tc>
                <a:tc>
                  <a:txBody>
                    <a:bodyPr/>
                    <a:lstStyle/>
                    <a:p>
                      <a:pPr algn="ctr"/>
                      <a:r>
                        <a:rPr kumimoji="1" lang="ja-JP" altLang="en-US" dirty="0" smtClean="0">
                          <a:solidFill>
                            <a:schemeClr val="tx1"/>
                          </a:solidFill>
                        </a:rPr>
                        <a:t>提出者数</a:t>
                      </a:r>
                      <a:endParaRPr kumimoji="1" lang="ja-JP" altLang="en-US" dirty="0">
                        <a:solidFill>
                          <a:schemeClr val="tx1"/>
                        </a:solidFill>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5265183"/>
                  </a:ext>
                </a:extLst>
              </a:tr>
              <a:tr h="370840">
                <a:tc>
                  <a:txBody>
                    <a:bodyPr/>
                    <a:lstStyle/>
                    <a:p>
                      <a:pPr algn="ctr"/>
                      <a:r>
                        <a:rPr kumimoji="1" lang="en-US" altLang="ja-JP" dirty="0">
                          <a:solidFill>
                            <a:schemeClr val="tx1"/>
                          </a:solidFill>
                        </a:rPr>
                        <a:t>1,644,636</a:t>
                      </a:r>
                      <a:endParaRPr kumimoji="1" lang="ja-JP" altLang="en-US"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pPr algn="ctr"/>
                      <a:r>
                        <a:rPr kumimoji="1" lang="en-US" altLang="ja-JP" dirty="0">
                          <a:solidFill>
                            <a:schemeClr val="tx1"/>
                          </a:solidFill>
                        </a:rPr>
                        <a:t>14,520</a:t>
                      </a:r>
                      <a:endParaRPr kumimoji="1" lang="ja-JP" altLang="en-US" dirty="0">
                        <a:solidFill>
                          <a:schemeClr val="tx1"/>
                        </a:solidFill>
                      </a:endParaRP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327794653"/>
                  </a:ext>
                </a:extLst>
              </a:tr>
            </a:tbl>
          </a:graphicData>
        </a:graphic>
      </p:graphicFrame>
      <p:sp>
        <p:nvSpPr>
          <p:cNvPr id="7" name="テキスト ボックス 6"/>
          <p:cNvSpPr txBox="1"/>
          <p:nvPr/>
        </p:nvSpPr>
        <p:spPr>
          <a:xfrm>
            <a:off x="518160" y="2305288"/>
            <a:ext cx="1912703" cy="369332"/>
          </a:xfrm>
          <a:prstGeom prst="rect">
            <a:avLst/>
          </a:prstGeom>
          <a:noFill/>
        </p:spPr>
        <p:txBody>
          <a:bodyPr wrap="none" rtlCol="0">
            <a:spAutoFit/>
          </a:bodyPr>
          <a:lstStyle/>
          <a:p>
            <a:r>
              <a:rPr kumimoji="1" lang="ja-JP" altLang="en-US" dirty="0"/>
              <a:t>データベース情報</a:t>
            </a:r>
          </a:p>
        </p:txBody>
      </p:sp>
      <p:sp>
        <p:nvSpPr>
          <p:cNvPr id="9" name="テキスト ボックス 8"/>
          <p:cNvSpPr txBox="1"/>
          <p:nvPr/>
        </p:nvSpPr>
        <p:spPr>
          <a:xfrm>
            <a:off x="5288280" y="2305288"/>
            <a:ext cx="3156633" cy="646331"/>
          </a:xfrm>
          <a:prstGeom prst="rect">
            <a:avLst/>
          </a:prstGeom>
          <a:noFill/>
        </p:spPr>
        <p:txBody>
          <a:bodyPr wrap="none" rtlCol="0">
            <a:spAutoFit/>
          </a:bodyPr>
          <a:lstStyle/>
          <a:p>
            <a:r>
              <a:rPr kumimoji="1" lang="en-US" altLang="ja-JP" dirty="0"/>
              <a:t>C++</a:t>
            </a:r>
            <a:r>
              <a:rPr kumimoji="1" lang="ja-JP" altLang="en-US" dirty="0"/>
              <a:t>のソースコードを提出者の</a:t>
            </a:r>
            <a:endParaRPr kumimoji="1" lang="en-US" altLang="ja-JP" dirty="0"/>
          </a:p>
          <a:p>
            <a:r>
              <a:rPr kumimoji="1" lang="ja-JP" altLang="en-US" dirty="0"/>
              <a:t>レーティングによってソート</a:t>
            </a:r>
          </a:p>
        </p:txBody>
      </p:sp>
      <p:sp>
        <p:nvSpPr>
          <p:cNvPr id="20" name="角丸四角形 19"/>
          <p:cNvSpPr/>
          <p:nvPr/>
        </p:nvSpPr>
        <p:spPr>
          <a:xfrm>
            <a:off x="4653699" y="1859280"/>
            <a:ext cx="4297680" cy="4404360"/>
          </a:xfrm>
          <a:prstGeom prst="roundRect">
            <a:avLst>
              <a:gd name="adj" fmla="val 851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5433414" y="1600200"/>
            <a:ext cx="2738250" cy="523220"/>
          </a:xfrm>
          <a:prstGeom prst="rect">
            <a:avLst/>
          </a:prstGeom>
          <a:solidFill>
            <a:schemeClr val="bg1"/>
          </a:solidFill>
        </p:spPr>
        <p:txBody>
          <a:bodyPr wrap="none" rtlCol="0">
            <a:spAutoFit/>
          </a:bodyPr>
          <a:lstStyle/>
          <a:p>
            <a:r>
              <a:rPr kumimoji="1" lang="ja-JP" altLang="en-US" sz="2800" dirty="0" smtClean="0"/>
              <a:t>開発者の分類</a:t>
            </a:r>
            <a:r>
              <a:rPr kumimoji="1" lang="en-US" altLang="ja-JP" sz="2800" dirty="0" smtClean="0"/>
              <a:t>[4]</a:t>
            </a:r>
            <a:endParaRPr kumimoji="1" lang="ja-JP" altLang="en-US" sz="2800" dirty="0"/>
          </a:p>
        </p:txBody>
      </p:sp>
      <p:sp>
        <p:nvSpPr>
          <p:cNvPr id="21" name="テキスト ボックス 20"/>
          <p:cNvSpPr txBox="1"/>
          <p:nvPr/>
        </p:nvSpPr>
        <p:spPr>
          <a:xfrm>
            <a:off x="495331" y="1600200"/>
            <a:ext cx="3703258" cy="523220"/>
          </a:xfrm>
          <a:prstGeom prst="rect">
            <a:avLst/>
          </a:prstGeom>
          <a:solidFill>
            <a:schemeClr val="bg1"/>
          </a:solidFill>
        </p:spPr>
        <p:txBody>
          <a:bodyPr wrap="none" rtlCol="0">
            <a:spAutoFit/>
          </a:bodyPr>
          <a:lstStyle/>
          <a:p>
            <a:r>
              <a:rPr kumimoji="1" lang="ja-JP" altLang="en-US" sz="2800" dirty="0"/>
              <a:t>ソースコード</a:t>
            </a:r>
            <a:r>
              <a:rPr kumimoji="1" lang="ja-JP" altLang="en-US" sz="2800" dirty="0" smtClean="0"/>
              <a:t>の</a:t>
            </a:r>
            <a:r>
              <a:rPr lang="ja-JP" altLang="en-US" sz="2800" dirty="0" smtClean="0"/>
              <a:t>収集</a:t>
            </a:r>
            <a:r>
              <a:rPr lang="en-US" altLang="ja-JP" sz="2800" dirty="0" smtClean="0"/>
              <a:t>[15]</a:t>
            </a:r>
            <a:endParaRPr kumimoji="1" lang="ja-JP" altLang="en-US" sz="2800" dirty="0"/>
          </a:p>
        </p:txBody>
      </p:sp>
      <p:sp>
        <p:nvSpPr>
          <p:cNvPr id="22" name="スライド番号プレースホルダー 21"/>
          <p:cNvSpPr>
            <a:spLocks noGrp="1"/>
          </p:cNvSpPr>
          <p:nvPr>
            <p:ph type="sldNum" sz="quarter" idx="12"/>
          </p:nvPr>
        </p:nvSpPr>
        <p:spPr/>
        <p:txBody>
          <a:bodyPr/>
          <a:lstStyle/>
          <a:p>
            <a:fld id="{A08A75B4-47F8-43D9-9E5B-0E2C9B0AE409}" type="slidenum">
              <a:rPr lang="en-US" altLang="ja-JP" smtClean="0"/>
              <a:pPr/>
              <a:t>24</a:t>
            </a:fld>
            <a:endParaRPr lang="en-US" altLang="ja-JP"/>
          </a:p>
        </p:txBody>
      </p:sp>
      <p:grpSp>
        <p:nvGrpSpPr>
          <p:cNvPr id="23" name="グループ化 22">
            <a:extLst>
              <a:ext uri="{FF2B5EF4-FFF2-40B4-BE49-F238E27FC236}">
                <a16:creationId xmlns:a16="http://schemas.microsoft.com/office/drawing/2014/main" id="{4E67590B-834B-4AD8-A7AC-F4C6726996B2}"/>
              </a:ext>
            </a:extLst>
          </p:cNvPr>
          <p:cNvGrpSpPr/>
          <p:nvPr/>
        </p:nvGrpSpPr>
        <p:grpSpPr>
          <a:xfrm>
            <a:off x="5298439" y="3008868"/>
            <a:ext cx="2889739" cy="1232106"/>
            <a:chOff x="5448043" y="3376597"/>
            <a:chExt cx="2889739" cy="1232106"/>
          </a:xfrm>
        </p:grpSpPr>
        <p:graphicFrame>
          <p:nvGraphicFramePr>
            <p:cNvPr id="24" name="オブジェクト 23">
              <a:extLst>
                <a:ext uri="{FF2B5EF4-FFF2-40B4-BE49-F238E27FC236}">
                  <a16:creationId xmlns:a16="http://schemas.microsoft.com/office/drawing/2014/main" id="{B9D27E87-051F-4E09-B991-213F713BFA2C}"/>
                </a:ext>
              </a:extLst>
            </p:cNvPr>
            <p:cNvGraphicFramePr>
              <a:graphicFrameLocks/>
            </p:cNvGraphicFramePr>
            <p:nvPr>
              <p:extLst/>
            </p:nvPr>
          </p:nvGraphicFramePr>
          <p:xfrm>
            <a:off x="5548311" y="3707583"/>
            <a:ext cx="2689200" cy="320400"/>
          </p:xfrm>
          <a:graphic>
            <a:graphicData uri="http://schemas.openxmlformats.org/presentationml/2006/ole">
              <mc:AlternateContent xmlns:mc="http://schemas.openxmlformats.org/markup-compatibility/2006">
                <mc:Choice xmlns:v="urn:schemas-microsoft-com:vml" Requires="v">
                  <p:oleObj spid="_x0000_s1164" name="ワークシート" r:id="rId4" imgW="2689999" imgH="236312" progId="Excel.Sheet.12">
                    <p:embed/>
                  </p:oleObj>
                </mc:Choice>
                <mc:Fallback>
                  <p:oleObj name="ワークシート" r:id="rId4" imgW="2689999" imgH="236312" progId="Excel.Sheet.12">
                    <p:embed/>
                    <p:pic>
                      <p:nvPicPr>
                        <p:cNvPr id="24" name="オブジェクト 23">
                          <a:extLst>
                            <a:ext uri="{FF2B5EF4-FFF2-40B4-BE49-F238E27FC236}">
                              <a16:creationId xmlns:a16="http://schemas.microsoft.com/office/drawing/2014/main" id="{B9D27E87-051F-4E09-B991-213F713BFA2C}"/>
                            </a:ext>
                          </a:extLst>
                        </p:cNvPr>
                        <p:cNvPicPr/>
                        <p:nvPr/>
                      </p:nvPicPr>
                      <p:blipFill>
                        <a:blip r:embed="rId5"/>
                        <a:stretch>
                          <a:fillRect/>
                        </a:stretch>
                      </p:blipFill>
                      <p:spPr>
                        <a:xfrm>
                          <a:off x="5548311" y="3707583"/>
                          <a:ext cx="2689200" cy="320400"/>
                        </a:xfrm>
                        <a:prstGeom prst="rect">
                          <a:avLst/>
                        </a:prstGeom>
                      </p:spPr>
                    </p:pic>
                  </p:oleObj>
                </mc:Fallback>
              </mc:AlternateContent>
            </a:graphicData>
          </a:graphic>
        </p:graphicFrame>
        <p:sp>
          <p:nvSpPr>
            <p:cNvPr id="25" name="テキスト ボックス 24">
              <a:extLst>
                <a:ext uri="{FF2B5EF4-FFF2-40B4-BE49-F238E27FC236}">
                  <a16:creationId xmlns:a16="http://schemas.microsoft.com/office/drawing/2014/main" id="{F33D9A67-F003-4F71-B4E0-00D31743A862}"/>
                </a:ext>
              </a:extLst>
            </p:cNvPr>
            <p:cNvSpPr txBox="1"/>
            <p:nvPr/>
          </p:nvSpPr>
          <p:spPr>
            <a:xfrm>
              <a:off x="5448043" y="3972083"/>
              <a:ext cx="877163" cy="369332"/>
            </a:xfrm>
            <a:prstGeom prst="rect">
              <a:avLst/>
            </a:prstGeom>
            <a:noFill/>
          </p:spPr>
          <p:txBody>
            <a:bodyPr wrap="none" rtlCol="0">
              <a:spAutoFit/>
            </a:bodyPr>
            <a:lstStyle/>
            <a:p>
              <a:r>
                <a:rPr kumimoji="1" lang="ja-JP" altLang="en-US" dirty="0"/>
                <a:t>初級者</a:t>
              </a:r>
            </a:p>
          </p:txBody>
        </p:sp>
        <p:sp>
          <p:nvSpPr>
            <p:cNvPr id="26" name="テキスト ボックス 25">
              <a:extLst>
                <a:ext uri="{FF2B5EF4-FFF2-40B4-BE49-F238E27FC236}">
                  <a16:creationId xmlns:a16="http://schemas.microsoft.com/office/drawing/2014/main" id="{7E202ACA-A507-43A7-8EEB-ABBF668123B4}"/>
                </a:ext>
              </a:extLst>
            </p:cNvPr>
            <p:cNvSpPr txBox="1"/>
            <p:nvPr/>
          </p:nvSpPr>
          <p:spPr>
            <a:xfrm>
              <a:off x="7460619" y="3972083"/>
              <a:ext cx="877163" cy="369332"/>
            </a:xfrm>
            <a:prstGeom prst="rect">
              <a:avLst/>
            </a:prstGeom>
            <a:noFill/>
          </p:spPr>
          <p:txBody>
            <a:bodyPr wrap="none" rtlCol="0">
              <a:spAutoFit/>
            </a:bodyPr>
            <a:lstStyle/>
            <a:p>
              <a:r>
                <a:rPr kumimoji="1" lang="ja-JP" altLang="en-US" dirty="0"/>
                <a:t>上級者</a:t>
              </a:r>
            </a:p>
          </p:txBody>
        </p:sp>
        <p:sp>
          <p:nvSpPr>
            <p:cNvPr id="27" name="テキスト ボックス 26">
              <a:extLst>
                <a:ext uri="{FF2B5EF4-FFF2-40B4-BE49-F238E27FC236}">
                  <a16:creationId xmlns:a16="http://schemas.microsoft.com/office/drawing/2014/main" id="{B58657EF-DC57-4238-9D83-592830FBFB37}"/>
                </a:ext>
              </a:extLst>
            </p:cNvPr>
            <p:cNvSpPr txBox="1"/>
            <p:nvPr/>
          </p:nvSpPr>
          <p:spPr>
            <a:xfrm>
              <a:off x="5915489" y="3376597"/>
              <a:ext cx="646331" cy="369332"/>
            </a:xfrm>
            <a:prstGeom prst="rect">
              <a:avLst/>
            </a:prstGeom>
            <a:noFill/>
          </p:spPr>
          <p:txBody>
            <a:bodyPr wrap="none" rtlCol="0">
              <a:spAutoFit/>
            </a:bodyPr>
            <a:lstStyle/>
            <a:p>
              <a:r>
                <a:rPr kumimoji="1" lang="en-US" altLang="ja-JP" dirty="0"/>
                <a:t>25%</a:t>
              </a:r>
              <a:endParaRPr kumimoji="1" lang="ja-JP" altLang="en-US" dirty="0"/>
            </a:p>
          </p:txBody>
        </p:sp>
        <p:sp>
          <p:nvSpPr>
            <p:cNvPr id="28" name="テキスト ボックス 27">
              <a:extLst>
                <a:ext uri="{FF2B5EF4-FFF2-40B4-BE49-F238E27FC236}">
                  <a16:creationId xmlns:a16="http://schemas.microsoft.com/office/drawing/2014/main" id="{859592CB-18BA-46EE-86FD-5DAFC1F78C50}"/>
                </a:ext>
              </a:extLst>
            </p:cNvPr>
            <p:cNvSpPr txBox="1"/>
            <p:nvPr/>
          </p:nvSpPr>
          <p:spPr>
            <a:xfrm>
              <a:off x="6569746" y="3376597"/>
              <a:ext cx="646331" cy="369332"/>
            </a:xfrm>
            <a:prstGeom prst="rect">
              <a:avLst/>
            </a:prstGeom>
            <a:noFill/>
          </p:spPr>
          <p:txBody>
            <a:bodyPr wrap="none" rtlCol="0">
              <a:spAutoFit/>
            </a:bodyPr>
            <a:lstStyle/>
            <a:p>
              <a:r>
                <a:rPr kumimoji="1" lang="en-US" altLang="ja-JP" dirty="0"/>
                <a:t>50%</a:t>
              </a:r>
              <a:endParaRPr kumimoji="1" lang="ja-JP" altLang="en-US" dirty="0"/>
            </a:p>
          </p:txBody>
        </p:sp>
        <p:sp>
          <p:nvSpPr>
            <p:cNvPr id="29" name="テキスト ボックス 28">
              <a:extLst>
                <a:ext uri="{FF2B5EF4-FFF2-40B4-BE49-F238E27FC236}">
                  <a16:creationId xmlns:a16="http://schemas.microsoft.com/office/drawing/2014/main" id="{87F2A175-34D4-41E6-96D1-8712360AAFA5}"/>
                </a:ext>
              </a:extLst>
            </p:cNvPr>
            <p:cNvSpPr txBox="1"/>
            <p:nvPr/>
          </p:nvSpPr>
          <p:spPr>
            <a:xfrm>
              <a:off x="7229191" y="3376597"/>
              <a:ext cx="646331" cy="369332"/>
            </a:xfrm>
            <a:prstGeom prst="rect">
              <a:avLst/>
            </a:prstGeom>
            <a:noFill/>
          </p:spPr>
          <p:txBody>
            <a:bodyPr wrap="none" rtlCol="0">
              <a:spAutoFit/>
            </a:bodyPr>
            <a:lstStyle/>
            <a:p>
              <a:r>
                <a:rPr kumimoji="1" lang="en-US" altLang="ja-JP" dirty="0"/>
                <a:t>75%</a:t>
              </a:r>
              <a:endParaRPr kumimoji="1" lang="ja-JP" altLang="en-US" dirty="0"/>
            </a:p>
          </p:txBody>
        </p:sp>
        <p:sp>
          <p:nvSpPr>
            <p:cNvPr id="30" name="右中かっこ 29">
              <a:extLst>
                <a:ext uri="{FF2B5EF4-FFF2-40B4-BE49-F238E27FC236}">
                  <a16:creationId xmlns:a16="http://schemas.microsoft.com/office/drawing/2014/main" id="{1B580BA0-265D-425B-B065-26BF0A4BF3B8}"/>
                </a:ext>
              </a:extLst>
            </p:cNvPr>
            <p:cNvSpPr/>
            <p:nvPr/>
          </p:nvSpPr>
          <p:spPr>
            <a:xfrm rot="5400000">
              <a:off x="6777316" y="3570834"/>
              <a:ext cx="194777" cy="1171829"/>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B62470B2-E2CB-444D-AAA2-AF45CA1A5130}"/>
                </a:ext>
              </a:extLst>
            </p:cNvPr>
            <p:cNvSpPr txBox="1"/>
            <p:nvPr/>
          </p:nvSpPr>
          <p:spPr>
            <a:xfrm>
              <a:off x="6407635" y="4239371"/>
              <a:ext cx="877163" cy="369332"/>
            </a:xfrm>
            <a:prstGeom prst="rect">
              <a:avLst/>
            </a:prstGeom>
            <a:noFill/>
          </p:spPr>
          <p:txBody>
            <a:bodyPr wrap="none" rtlCol="0">
              <a:spAutoFit/>
            </a:bodyPr>
            <a:lstStyle/>
            <a:p>
              <a:r>
                <a:rPr lang="ja-JP" altLang="en-US" dirty="0"/>
                <a:t>中級者</a:t>
              </a:r>
              <a:endParaRPr kumimoji="1" lang="ja-JP" altLang="en-US" dirty="0"/>
            </a:p>
          </p:txBody>
        </p:sp>
      </p:grpSp>
      <p:graphicFrame>
        <p:nvGraphicFramePr>
          <p:cNvPr id="32" name="表 31">
            <a:extLst>
              <a:ext uri="{FF2B5EF4-FFF2-40B4-BE49-F238E27FC236}">
                <a16:creationId xmlns:a16="http://schemas.microsoft.com/office/drawing/2014/main" id="{02C049E7-D4DB-44DF-B3B3-D2ACF98F3964}"/>
              </a:ext>
            </a:extLst>
          </p:cNvPr>
          <p:cNvGraphicFramePr>
            <a:graphicFrameLocks noGrp="1"/>
          </p:cNvGraphicFramePr>
          <p:nvPr>
            <p:extLst/>
          </p:nvPr>
        </p:nvGraphicFramePr>
        <p:xfrm>
          <a:off x="4754880" y="4328050"/>
          <a:ext cx="4140199" cy="1691640"/>
        </p:xfrm>
        <a:graphic>
          <a:graphicData uri="http://schemas.openxmlformats.org/drawingml/2006/table">
            <a:tbl>
              <a:tblPr/>
              <a:tblGrid>
                <a:gridCol w="1174087">
                  <a:extLst>
                    <a:ext uri="{9D8B030D-6E8A-4147-A177-3AD203B41FA5}">
                      <a16:colId xmlns:a16="http://schemas.microsoft.com/office/drawing/2014/main" val="2233318405"/>
                    </a:ext>
                  </a:extLst>
                </a:gridCol>
                <a:gridCol w="741528">
                  <a:extLst>
                    <a:ext uri="{9D8B030D-6E8A-4147-A177-3AD203B41FA5}">
                      <a16:colId xmlns:a16="http://schemas.microsoft.com/office/drawing/2014/main" val="2315712755"/>
                    </a:ext>
                  </a:extLst>
                </a:gridCol>
                <a:gridCol w="741528">
                  <a:extLst>
                    <a:ext uri="{9D8B030D-6E8A-4147-A177-3AD203B41FA5}">
                      <a16:colId xmlns:a16="http://schemas.microsoft.com/office/drawing/2014/main" val="2304535844"/>
                    </a:ext>
                  </a:extLst>
                </a:gridCol>
                <a:gridCol w="741528">
                  <a:extLst>
                    <a:ext uri="{9D8B030D-6E8A-4147-A177-3AD203B41FA5}">
                      <a16:colId xmlns:a16="http://schemas.microsoft.com/office/drawing/2014/main" val="4049989091"/>
                    </a:ext>
                  </a:extLst>
                </a:gridCol>
                <a:gridCol w="741528">
                  <a:extLst>
                    <a:ext uri="{9D8B030D-6E8A-4147-A177-3AD203B41FA5}">
                      <a16:colId xmlns:a16="http://schemas.microsoft.com/office/drawing/2014/main" val="4038933512"/>
                    </a:ext>
                  </a:extLst>
                </a:gridCol>
              </a:tblGrid>
              <a:tr h="281940">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初級者</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中級者</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上級者</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7173198"/>
                  </a:ext>
                </a:extLst>
              </a:tr>
              <a:tr h="281940">
                <a:tc rowSpan="3">
                  <a:txBody>
                    <a:bodyPr/>
                    <a:lstStyle/>
                    <a:p>
                      <a:pPr algn="ctr" rtl="0" fontAlgn="ctr"/>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レーティング</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平均</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1180.22</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1459.66</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1944.35</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06776071"/>
                  </a:ext>
                </a:extLst>
              </a:tr>
              <a:tr h="281940">
                <a:tc vMerge="1">
                  <a:txBody>
                    <a:bodyPr/>
                    <a:lstStyle/>
                    <a:p>
                      <a:endParaRPr kumimoji="1" lang="ja-JP" altLang="en-US"/>
                    </a:p>
                  </a:txBody>
                  <a:tcPr/>
                </a:tc>
                <a:tc>
                  <a:txBody>
                    <a:bodyPr/>
                    <a:lstStyle/>
                    <a:p>
                      <a:pPr algn="l" rtl="0" fontAlgn="ctr"/>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最小値</a:t>
                      </a:r>
                    </a:p>
                  </a:txBody>
                  <a:tcPr marL="7620" marR="7620" marT="7620" marB="0" anchor="ctr">
                    <a:lnL>
                      <a:noFill/>
                    </a:lnL>
                    <a:lnR>
                      <a:noFill/>
                    </a:lnR>
                    <a:lnT>
                      <a:noFill/>
                    </a:lnT>
                    <a:lnB>
                      <a:noFill/>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-39</a:t>
                      </a:r>
                    </a:p>
                  </a:txBody>
                  <a:tcPr marL="7620" marR="7620" marT="7620" marB="0" anchor="ctr">
                    <a:lnL>
                      <a:noFill/>
                    </a:lnL>
                    <a:lnR>
                      <a:noFill/>
                    </a:lnR>
                    <a:lnT>
                      <a:noFill/>
                    </a:lnT>
                    <a:lnB>
                      <a:noFill/>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1311</a:t>
                      </a:r>
                    </a:p>
                  </a:txBody>
                  <a:tcPr marL="7620" marR="7620" marT="7620" marB="0" anchor="ctr">
                    <a:lnL>
                      <a:noFill/>
                    </a:lnL>
                    <a:lnR>
                      <a:noFill/>
                    </a:lnR>
                    <a:lnT>
                      <a:noFill/>
                    </a:lnT>
                    <a:lnB>
                      <a:noFill/>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1711</a:t>
                      </a:r>
                    </a:p>
                  </a:txBody>
                  <a:tcPr marL="7620" marR="7620" marT="7620" marB="0" anchor="ctr">
                    <a:lnL>
                      <a:noFill/>
                    </a:lnL>
                    <a:lnR>
                      <a:noFill/>
                    </a:lnR>
                    <a:lnT>
                      <a:noFill/>
                    </a:lnT>
                    <a:lnB>
                      <a:noFill/>
                    </a:lnB>
                  </a:tcPr>
                </a:tc>
                <a:extLst>
                  <a:ext uri="{0D108BD9-81ED-4DB2-BD59-A6C34878D82A}">
                    <a16:rowId xmlns:a16="http://schemas.microsoft.com/office/drawing/2014/main" val="3740165583"/>
                  </a:ext>
                </a:extLst>
              </a:tr>
              <a:tr h="281940">
                <a:tc vMerge="1">
                  <a:txBody>
                    <a:bodyPr/>
                    <a:lstStyle/>
                    <a:p>
                      <a:endParaRPr kumimoji="1" lang="ja-JP" altLang="en-US"/>
                    </a:p>
                  </a:txBody>
                  <a:tcPr/>
                </a:tc>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最大値</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rtl="0" fontAlgn="ctr"/>
                      <a:r>
                        <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rPr>
                        <a:t>1310</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1710</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3367</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431674"/>
                  </a:ext>
                </a:extLst>
              </a:tr>
              <a:tr h="281940">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人数</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3899</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8409</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2212</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23486605"/>
                  </a:ext>
                </a:extLst>
              </a:tr>
              <a:tr h="281940">
                <a:tc>
                  <a:txBody>
                    <a:bodyPr/>
                    <a:lstStyle/>
                    <a:p>
                      <a:pPr algn="l" rtl="0" fontAlgn="ctr"/>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ファイル数</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ctr"/>
                      <a:r>
                        <a:rPr lang="ja-JP" altLang="en-US" sz="14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353,346</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rtl="0" fontAlgn="ctr"/>
                      <a:r>
                        <a:rPr lang="en-US" altLang="ja-JP" sz="1400" b="0" i="0" u="none" strike="noStrike">
                          <a:solidFill>
                            <a:srgbClr val="000000"/>
                          </a:solidFill>
                          <a:effectLst/>
                          <a:latin typeface="游ゴシック" panose="020B0400000000000000" pitchFamily="50" charset="-128"/>
                          <a:ea typeface="游ゴシック" panose="020B0400000000000000" pitchFamily="50" charset="-128"/>
                        </a:rPr>
                        <a:t>701,871</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rtl="0" fontAlgn="ctr"/>
                      <a:r>
                        <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rPr>
                        <a:t>352,557</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1960468"/>
                  </a:ext>
                </a:extLst>
              </a:tr>
            </a:tbl>
          </a:graphicData>
        </a:graphic>
      </p:graphicFrame>
      <p:sp>
        <p:nvSpPr>
          <p:cNvPr id="33" name="テキスト ボックス 4"/>
          <p:cNvSpPr txBox="1"/>
          <p:nvPr/>
        </p:nvSpPr>
        <p:spPr>
          <a:xfrm>
            <a:off x="1474511" y="6220385"/>
            <a:ext cx="7056209" cy="507831"/>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900" dirty="0"/>
              <a:t>[4]</a:t>
            </a:r>
            <a:r>
              <a:rPr lang="zh-TW" altLang="en-US" sz="900" dirty="0"/>
              <a:t>松井智寛</a:t>
            </a:r>
            <a:r>
              <a:rPr lang="en-US" altLang="zh-TW" sz="900" dirty="0"/>
              <a:t>, </a:t>
            </a:r>
            <a:r>
              <a:rPr lang="zh-TW" altLang="en-US" sz="900" dirty="0"/>
              <a:t>松下誠</a:t>
            </a:r>
            <a:r>
              <a:rPr lang="en-US" altLang="zh-TW" sz="900" dirty="0"/>
              <a:t>, </a:t>
            </a:r>
            <a:r>
              <a:rPr lang="zh-TW" altLang="en-US" sz="900" dirty="0"/>
              <a:t>井上克郎</a:t>
            </a:r>
            <a:r>
              <a:rPr lang="en-US" altLang="ja-JP" sz="900" dirty="0"/>
              <a:t>:”</a:t>
            </a:r>
            <a:r>
              <a:rPr lang="ja-JP" altLang="en-US" sz="900" dirty="0"/>
              <a:t>判定対象の拡大を目的とした</a:t>
            </a:r>
            <a:r>
              <a:rPr lang="en-US" altLang="ja-JP" sz="900" dirty="0"/>
              <a:t>3 </a:t>
            </a:r>
            <a:r>
              <a:rPr lang="ja-JP" altLang="en-US" sz="900" dirty="0"/>
              <a:t>値分類によるソースコード品質の評価手法</a:t>
            </a:r>
            <a:r>
              <a:rPr lang="en-US" altLang="ja-JP" sz="900" dirty="0"/>
              <a:t>”,</a:t>
            </a:r>
            <a:r>
              <a:rPr lang="ja-JP" altLang="en-US" sz="900" dirty="0"/>
              <a:t>情報処理学会研究報告</a:t>
            </a:r>
            <a:r>
              <a:rPr lang="en-US" altLang="ja-JP" sz="900" dirty="0"/>
              <a:t>, Vol. 2020-SE-205, No. 7, pp. 1–8, 2020</a:t>
            </a:r>
          </a:p>
          <a:p>
            <a:r>
              <a:rPr lang="en-US" altLang="ja-JP" sz="900" dirty="0" smtClean="0"/>
              <a:t>[15]</a:t>
            </a:r>
            <a:r>
              <a:rPr lang="ja-JP" altLang="en-US" sz="900" dirty="0"/>
              <a:t>堤祥吾</a:t>
            </a:r>
            <a:r>
              <a:rPr lang="en-US" altLang="ja-JP" sz="900" dirty="0"/>
              <a:t>: "</a:t>
            </a:r>
            <a:r>
              <a:rPr lang="ja-JP" altLang="en-US" sz="900" dirty="0"/>
              <a:t>プログラミングコンテスト初級者・上級者間におけるソースコード特徴量の比較</a:t>
            </a:r>
            <a:r>
              <a:rPr lang="en-US" altLang="ja-JP" sz="900" dirty="0"/>
              <a:t>", </a:t>
            </a:r>
            <a:r>
              <a:rPr lang="ja-JP" altLang="en-US" sz="900" dirty="0"/>
              <a:t>大阪大学大学院情報科学研究科修士論文</a:t>
            </a:r>
            <a:r>
              <a:rPr lang="en-US" altLang="ja-JP" sz="900" dirty="0"/>
              <a:t>,2018</a:t>
            </a:r>
            <a:r>
              <a:rPr lang="en-US" altLang="ja-JP" sz="900" dirty="0" smtClean="0"/>
              <a:t>.</a:t>
            </a:r>
            <a:endParaRPr lang="en-US" altLang="ja-JP" sz="900" dirty="0"/>
          </a:p>
        </p:txBody>
      </p:sp>
    </p:spTree>
    <p:extLst>
      <p:ext uri="{BB962C8B-B14F-4D97-AF65-F5344CB8AC3E}">
        <p14:creationId xmlns:p14="http://schemas.microsoft.com/office/powerpoint/2010/main" val="2063240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a:p>
        </p:txBody>
      </p:sp>
      <p:graphicFrame>
        <p:nvGraphicFramePr>
          <p:cNvPr id="3" name="表 2"/>
          <p:cNvGraphicFramePr>
            <a:graphicFrameLocks noGrp="1"/>
          </p:cNvGraphicFramePr>
          <p:nvPr>
            <p:extLst>
              <p:ext uri="{D42A27DB-BD31-4B8C-83A1-F6EECF244321}">
                <p14:modId xmlns:p14="http://schemas.microsoft.com/office/powerpoint/2010/main" val="3401505162"/>
              </p:ext>
            </p:extLst>
          </p:nvPr>
        </p:nvGraphicFramePr>
        <p:xfrm>
          <a:off x="351990" y="2323941"/>
          <a:ext cx="8428908" cy="3078480"/>
        </p:xfrm>
        <a:graphic>
          <a:graphicData uri="http://schemas.openxmlformats.org/drawingml/2006/table">
            <a:tbl>
              <a:tblPr firstRow="1" bandRow="1">
                <a:tableStyleId>{F5AB1C69-6EDB-4FF4-983F-18BD219EF322}</a:tableStyleId>
              </a:tblPr>
              <a:tblGrid>
                <a:gridCol w="4058769">
                  <a:extLst>
                    <a:ext uri="{9D8B030D-6E8A-4147-A177-3AD203B41FA5}">
                      <a16:colId xmlns:a16="http://schemas.microsoft.com/office/drawing/2014/main" val="1764008685"/>
                    </a:ext>
                  </a:extLst>
                </a:gridCol>
                <a:gridCol w="1019493">
                  <a:extLst>
                    <a:ext uri="{9D8B030D-6E8A-4147-A177-3AD203B41FA5}">
                      <a16:colId xmlns:a16="http://schemas.microsoft.com/office/drawing/2014/main" val="4213545986"/>
                    </a:ext>
                  </a:extLst>
                </a:gridCol>
                <a:gridCol w="1019493">
                  <a:extLst>
                    <a:ext uri="{9D8B030D-6E8A-4147-A177-3AD203B41FA5}">
                      <a16:colId xmlns:a16="http://schemas.microsoft.com/office/drawing/2014/main" val="1573557577"/>
                    </a:ext>
                  </a:extLst>
                </a:gridCol>
                <a:gridCol w="1019493">
                  <a:extLst>
                    <a:ext uri="{9D8B030D-6E8A-4147-A177-3AD203B41FA5}">
                      <a16:colId xmlns:a16="http://schemas.microsoft.com/office/drawing/2014/main" val="1849503241"/>
                    </a:ext>
                  </a:extLst>
                </a:gridCol>
                <a:gridCol w="1311660">
                  <a:extLst>
                    <a:ext uri="{9D8B030D-6E8A-4147-A177-3AD203B41FA5}">
                      <a16:colId xmlns:a16="http://schemas.microsoft.com/office/drawing/2014/main" val="1231011038"/>
                    </a:ext>
                  </a:extLst>
                </a:gridCol>
              </a:tblGrid>
              <a:tr h="370840">
                <a:tc>
                  <a:txBody>
                    <a:bodyPr/>
                    <a:lstStyle/>
                    <a:p>
                      <a:r>
                        <a:rPr kumimoji="1" lang="ja-JP" altLang="en-US" sz="2000" dirty="0" smtClean="0">
                          <a:solidFill>
                            <a:schemeClr val="tx1"/>
                          </a:solidFill>
                        </a:rPr>
                        <a:t>モデル</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ja-JP" altLang="en-US" sz="2000" dirty="0" smtClean="0">
                          <a:solidFill>
                            <a:schemeClr val="tx1"/>
                          </a:solidFill>
                        </a:rPr>
                        <a:t>上級者</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ja-JP" altLang="en-US" sz="2000" dirty="0" smtClean="0">
                          <a:solidFill>
                            <a:schemeClr val="tx1"/>
                          </a:solidFill>
                        </a:rPr>
                        <a:t>中級者</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ja-JP" altLang="en-US" sz="2000" dirty="0" smtClean="0">
                          <a:solidFill>
                            <a:schemeClr val="tx1"/>
                          </a:solidFill>
                        </a:rPr>
                        <a:t>初級者</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en-US" altLang="ja-JP" sz="2000" dirty="0" smtClean="0">
                          <a:solidFill>
                            <a:schemeClr val="tx1"/>
                          </a:solidFill>
                        </a:rPr>
                        <a:t>accuracy</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5700557"/>
                  </a:ext>
                </a:extLst>
              </a:tr>
              <a:tr h="370840">
                <a:tc>
                  <a:txBody>
                    <a:bodyPr/>
                    <a:lstStyle/>
                    <a:p>
                      <a:r>
                        <a:rPr kumimoji="1" lang="en-US" altLang="ja-JP" sz="2000" dirty="0" smtClean="0">
                          <a:solidFill>
                            <a:schemeClr val="tx1"/>
                          </a:solidFill>
                        </a:rPr>
                        <a:t>RF</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r>
                        <a:rPr kumimoji="1" lang="en-US" altLang="ja-JP" sz="2000" dirty="0" smtClean="0">
                          <a:solidFill>
                            <a:schemeClr val="tx1"/>
                          </a:solidFill>
                        </a:rPr>
                        <a:t>0.758</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r>
                        <a:rPr kumimoji="1" lang="en-US" altLang="ja-JP" sz="2000" dirty="0" smtClean="0">
                          <a:solidFill>
                            <a:schemeClr val="tx1"/>
                          </a:solidFill>
                        </a:rPr>
                        <a:t>0.793</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r>
                        <a:rPr kumimoji="1" lang="en-US" altLang="ja-JP" sz="2000" dirty="0" smtClean="0">
                          <a:solidFill>
                            <a:schemeClr val="tx1"/>
                          </a:solidFill>
                        </a:rPr>
                        <a:t>0.699</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r>
                        <a:rPr kumimoji="1" lang="en-US" altLang="ja-JP" sz="2000" dirty="0" smtClean="0">
                          <a:solidFill>
                            <a:schemeClr val="tx1"/>
                          </a:solidFill>
                        </a:rPr>
                        <a:t>0.762</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40628496"/>
                  </a:ext>
                </a:extLst>
              </a:tr>
              <a:tr h="370840">
                <a:tc>
                  <a:txBody>
                    <a:bodyPr/>
                    <a:lstStyle/>
                    <a:p>
                      <a:r>
                        <a:rPr kumimoji="1" lang="en-US" altLang="ja-JP" sz="2000" dirty="0" smtClean="0">
                          <a:solidFill>
                            <a:schemeClr val="tx1"/>
                          </a:solidFill>
                        </a:rPr>
                        <a:t>LSTM</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0.770</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0.768</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0.697</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0.750</a:t>
                      </a:r>
                      <a:endParaRPr kumimoji="1" lang="ja-JP" altLang="en-US" sz="2000" dirty="0">
                        <a:solidFill>
                          <a:schemeClr val="tx1"/>
                        </a:solidFill>
                      </a:endParaRPr>
                    </a:p>
                  </a:txBody>
                  <a:tcPr/>
                </a:tc>
                <a:extLst>
                  <a:ext uri="{0D108BD9-81ED-4DB2-BD59-A6C34878D82A}">
                    <a16:rowId xmlns:a16="http://schemas.microsoft.com/office/drawing/2014/main" val="2780568535"/>
                  </a:ext>
                </a:extLst>
              </a:tr>
              <a:tr h="370840">
                <a:tc>
                  <a:txBody>
                    <a:bodyPr/>
                    <a:lstStyle/>
                    <a:p>
                      <a:r>
                        <a:rPr kumimoji="1" lang="en-US" altLang="ja-JP" sz="2000" b="1" dirty="0" smtClean="0">
                          <a:solidFill>
                            <a:srgbClr val="FF0000"/>
                          </a:solidFill>
                        </a:rPr>
                        <a:t>RGCN(</a:t>
                      </a:r>
                      <a:r>
                        <a:rPr kumimoji="1" lang="ja-JP" altLang="en-US" sz="2000" b="1" dirty="0" smtClean="0">
                          <a:solidFill>
                            <a:srgbClr val="FF0000"/>
                          </a:solidFill>
                        </a:rPr>
                        <a:t>提案手法</a:t>
                      </a:r>
                      <a:r>
                        <a:rPr kumimoji="1" lang="en-US" altLang="ja-JP" sz="2000" b="1" dirty="0" smtClean="0">
                          <a:solidFill>
                            <a:srgbClr val="FF0000"/>
                          </a:solidFill>
                        </a:rPr>
                        <a:t>)</a:t>
                      </a:r>
                      <a:endParaRPr kumimoji="1" lang="ja-JP" altLang="en-US" sz="2000" b="1" dirty="0">
                        <a:solidFill>
                          <a:srgbClr val="FF0000"/>
                        </a:solidFill>
                      </a:endParaRPr>
                    </a:p>
                  </a:txBody>
                  <a:tcPr/>
                </a:tc>
                <a:tc>
                  <a:txBody>
                    <a:bodyPr/>
                    <a:lstStyle/>
                    <a:p>
                      <a:r>
                        <a:rPr kumimoji="1" lang="en-US" altLang="ja-JP" sz="2000" b="1" dirty="0" smtClean="0">
                          <a:solidFill>
                            <a:srgbClr val="FF0000"/>
                          </a:solidFill>
                        </a:rPr>
                        <a:t>0.891</a:t>
                      </a:r>
                      <a:endParaRPr kumimoji="1" lang="ja-JP" altLang="en-US" sz="2000" b="1" dirty="0">
                        <a:solidFill>
                          <a:srgbClr val="FF0000"/>
                        </a:solidFill>
                      </a:endParaRPr>
                    </a:p>
                  </a:txBody>
                  <a:tcPr/>
                </a:tc>
                <a:tc>
                  <a:txBody>
                    <a:bodyPr/>
                    <a:lstStyle/>
                    <a:p>
                      <a:r>
                        <a:rPr kumimoji="1" lang="en-US" altLang="ja-JP" sz="2000" b="1" dirty="0" smtClean="0">
                          <a:solidFill>
                            <a:srgbClr val="FF0000"/>
                          </a:solidFill>
                        </a:rPr>
                        <a:t>0.881</a:t>
                      </a:r>
                      <a:endParaRPr kumimoji="1" lang="ja-JP" altLang="en-US" sz="2000" b="1" dirty="0">
                        <a:solidFill>
                          <a:srgbClr val="FF0000"/>
                        </a:solidFill>
                      </a:endParaRPr>
                    </a:p>
                  </a:txBody>
                  <a:tcPr/>
                </a:tc>
                <a:tc>
                  <a:txBody>
                    <a:bodyPr/>
                    <a:lstStyle/>
                    <a:p>
                      <a:r>
                        <a:rPr kumimoji="1" lang="en-US" altLang="ja-JP" sz="2000" b="1" dirty="0" smtClean="0">
                          <a:solidFill>
                            <a:srgbClr val="FF0000"/>
                          </a:solidFill>
                        </a:rPr>
                        <a:t>0.835</a:t>
                      </a:r>
                      <a:endParaRPr kumimoji="1" lang="ja-JP" altLang="en-US" sz="2000" b="1" dirty="0">
                        <a:solidFill>
                          <a:srgbClr val="FF0000"/>
                        </a:solidFill>
                      </a:endParaRPr>
                    </a:p>
                  </a:txBody>
                  <a:tcPr/>
                </a:tc>
                <a:tc>
                  <a:txBody>
                    <a:bodyPr/>
                    <a:lstStyle/>
                    <a:p>
                      <a:r>
                        <a:rPr kumimoji="1" lang="en-US" altLang="ja-JP" sz="2000" b="1" dirty="0" smtClean="0">
                          <a:solidFill>
                            <a:srgbClr val="FF0000"/>
                          </a:solidFill>
                        </a:rPr>
                        <a:t>0.871</a:t>
                      </a:r>
                      <a:endParaRPr kumimoji="1" lang="ja-JP" altLang="en-US" sz="2000" b="1" dirty="0">
                        <a:solidFill>
                          <a:srgbClr val="FF0000"/>
                        </a:solidFill>
                      </a:endParaRPr>
                    </a:p>
                  </a:txBody>
                  <a:tcPr/>
                </a:tc>
                <a:extLst>
                  <a:ext uri="{0D108BD9-81ED-4DB2-BD59-A6C34878D82A}">
                    <a16:rowId xmlns:a16="http://schemas.microsoft.com/office/drawing/2014/main" val="3090137563"/>
                  </a:ext>
                </a:extLst>
              </a:tr>
              <a:tr h="370840">
                <a:tc>
                  <a:txBody>
                    <a:bodyPr/>
                    <a:lstStyle/>
                    <a:p>
                      <a:r>
                        <a:rPr kumimoji="1" lang="en-US" altLang="ja-JP" sz="2000" dirty="0" smtClean="0">
                          <a:solidFill>
                            <a:schemeClr val="tx1"/>
                          </a:solidFill>
                        </a:rPr>
                        <a:t>RGCN – </a:t>
                      </a:r>
                      <a:r>
                        <a:rPr kumimoji="1" lang="en-US" altLang="ja-JP" sz="2000" dirty="0" err="1" smtClean="0">
                          <a:solidFill>
                            <a:schemeClr val="tx1"/>
                          </a:solidFill>
                        </a:rPr>
                        <a:t>LastLexicalUse</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0.888</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0.876</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0.829</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0.866</a:t>
                      </a:r>
                      <a:endParaRPr kumimoji="1" lang="ja-JP" altLang="en-US" sz="2000" dirty="0">
                        <a:solidFill>
                          <a:schemeClr val="tx1"/>
                        </a:solidFill>
                      </a:endParaRPr>
                    </a:p>
                  </a:txBody>
                  <a:tcPr/>
                </a:tc>
                <a:extLst>
                  <a:ext uri="{0D108BD9-81ED-4DB2-BD59-A6C34878D82A}">
                    <a16:rowId xmlns:a16="http://schemas.microsoft.com/office/drawing/2014/main" val="1312961638"/>
                  </a:ext>
                </a:extLst>
              </a:tr>
              <a:tr h="370840">
                <a:tc>
                  <a:txBody>
                    <a:bodyPr/>
                    <a:lstStyle/>
                    <a:p>
                      <a:r>
                        <a:rPr kumimoji="1" lang="en-US" altLang="ja-JP" sz="2000" dirty="0" smtClean="0">
                          <a:solidFill>
                            <a:schemeClr val="tx1"/>
                          </a:solidFill>
                        </a:rPr>
                        <a:t>RGCN</a:t>
                      </a:r>
                      <a:r>
                        <a:rPr kumimoji="1" lang="en-US" altLang="ja-JP" sz="2000" baseline="0" dirty="0" smtClean="0">
                          <a:solidFill>
                            <a:schemeClr val="tx1"/>
                          </a:solidFill>
                        </a:rPr>
                        <a:t> – </a:t>
                      </a:r>
                      <a:r>
                        <a:rPr kumimoji="1" lang="en-US" altLang="ja-JP" sz="2000" baseline="0" dirty="0" err="1" smtClean="0">
                          <a:solidFill>
                            <a:schemeClr val="tx1"/>
                          </a:solidFill>
                        </a:rPr>
                        <a:t>NextToken</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0.882</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0.874</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0.827</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0.863</a:t>
                      </a:r>
                      <a:endParaRPr kumimoji="1" lang="ja-JP" altLang="en-US" sz="2000" dirty="0">
                        <a:solidFill>
                          <a:schemeClr val="tx1"/>
                        </a:solidFill>
                      </a:endParaRPr>
                    </a:p>
                  </a:txBody>
                  <a:tcPr/>
                </a:tc>
                <a:extLst>
                  <a:ext uri="{0D108BD9-81ED-4DB2-BD59-A6C34878D82A}">
                    <a16:rowId xmlns:a16="http://schemas.microsoft.com/office/drawing/2014/main" val="137909662"/>
                  </a:ext>
                </a:extLst>
              </a:tr>
              <a:tr h="370840">
                <a:tc>
                  <a:txBody>
                    <a:bodyPr/>
                    <a:lstStyle/>
                    <a:p>
                      <a:r>
                        <a:rPr kumimoji="1" lang="en-US" altLang="ja-JP" sz="2000" dirty="0" smtClean="0">
                          <a:solidFill>
                            <a:schemeClr val="tx1"/>
                          </a:solidFill>
                        </a:rPr>
                        <a:t>RGCN</a:t>
                      </a:r>
                      <a:r>
                        <a:rPr kumimoji="1" lang="en-US" altLang="ja-JP" sz="2000" baseline="0" dirty="0" smtClean="0">
                          <a:solidFill>
                            <a:schemeClr val="tx1"/>
                          </a:solidFill>
                        </a:rPr>
                        <a:t> –</a:t>
                      </a:r>
                    </a:p>
                    <a:p>
                      <a:r>
                        <a:rPr kumimoji="1" lang="en-US" altLang="ja-JP" sz="2000" baseline="0" dirty="0" smtClean="0">
                          <a:solidFill>
                            <a:schemeClr val="tx1"/>
                          </a:solidFill>
                        </a:rPr>
                        <a:t>  (</a:t>
                      </a:r>
                      <a:r>
                        <a:rPr kumimoji="1" lang="en-US" altLang="ja-JP" sz="2000" baseline="0" dirty="0" err="1" smtClean="0">
                          <a:solidFill>
                            <a:schemeClr val="tx1"/>
                          </a:solidFill>
                        </a:rPr>
                        <a:t>NextToken</a:t>
                      </a:r>
                      <a:r>
                        <a:rPr kumimoji="1" lang="en-US" altLang="ja-JP" sz="2000" baseline="0" dirty="0" smtClean="0">
                          <a:solidFill>
                            <a:schemeClr val="tx1"/>
                          </a:solidFill>
                        </a:rPr>
                        <a:t> + </a:t>
                      </a:r>
                      <a:r>
                        <a:rPr kumimoji="1" lang="en-US" altLang="ja-JP" sz="2000" baseline="0" dirty="0" err="1" smtClean="0">
                          <a:solidFill>
                            <a:schemeClr val="tx1"/>
                          </a:solidFill>
                        </a:rPr>
                        <a:t>LastLexicalUse</a:t>
                      </a:r>
                      <a:r>
                        <a:rPr kumimoji="1" lang="en-US" altLang="ja-JP" sz="2000" baseline="0" dirty="0" smtClean="0">
                          <a:solidFill>
                            <a:schemeClr val="tx1"/>
                          </a:solidFill>
                        </a:rPr>
                        <a:t>)</a:t>
                      </a:r>
                    </a:p>
                  </a:txBody>
                  <a:tcPr/>
                </a:tc>
                <a:tc>
                  <a:txBody>
                    <a:bodyPr/>
                    <a:lstStyle/>
                    <a:p>
                      <a:r>
                        <a:rPr kumimoji="1" lang="en-US" altLang="ja-JP" sz="2000" dirty="0" smtClean="0">
                          <a:solidFill>
                            <a:schemeClr val="tx1"/>
                          </a:solidFill>
                        </a:rPr>
                        <a:t>0.868</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0.860</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0.804</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0.847</a:t>
                      </a:r>
                      <a:endParaRPr kumimoji="1" lang="ja-JP" altLang="en-US" sz="2000" dirty="0">
                        <a:solidFill>
                          <a:schemeClr val="tx1"/>
                        </a:solidFill>
                      </a:endParaRPr>
                    </a:p>
                  </a:txBody>
                  <a:tcPr/>
                </a:tc>
                <a:extLst>
                  <a:ext uri="{0D108BD9-81ED-4DB2-BD59-A6C34878D82A}">
                    <a16:rowId xmlns:a16="http://schemas.microsoft.com/office/drawing/2014/main" val="3747305479"/>
                  </a:ext>
                </a:extLst>
              </a:tr>
            </a:tbl>
          </a:graphicData>
        </a:graphic>
      </p:graphicFrame>
    </p:spTree>
    <p:extLst>
      <p:ext uri="{BB962C8B-B14F-4D97-AF65-F5344CB8AC3E}">
        <p14:creationId xmlns:p14="http://schemas.microsoft.com/office/powerpoint/2010/main" val="35844807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 </a:t>
            </a:r>
            <a:r>
              <a:rPr kumimoji="1" lang="en-US" altLang="ja-JP" dirty="0" smtClean="0"/>
              <a:t>1/2</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2</a:t>
            </a:r>
            <a:r>
              <a:rPr lang="ja-JP" altLang="en-US" dirty="0"/>
              <a:t>種類</a:t>
            </a:r>
            <a:r>
              <a:rPr kumimoji="1" lang="ja-JP" altLang="en-US" dirty="0" smtClean="0"/>
              <a:t>のエッジを制限しても</a:t>
            </a:r>
            <a:r>
              <a:rPr lang="ja-JP" altLang="en-US" dirty="0"/>
              <a:t>既存手法</a:t>
            </a:r>
            <a:r>
              <a:rPr kumimoji="1" lang="ja-JP" altLang="en-US" dirty="0" smtClean="0"/>
              <a:t>に比べて大きく精度が向上している</a:t>
            </a:r>
            <a:endParaRPr kumimoji="1" lang="en-US" altLang="ja-JP" dirty="0" smtClean="0"/>
          </a:p>
          <a:p>
            <a:pPr lvl="1"/>
            <a:r>
              <a:rPr lang="ja-JP" altLang="en-US" dirty="0"/>
              <a:t>構文木から</a:t>
            </a:r>
            <a:r>
              <a:rPr lang="ja-JP" altLang="en-US" dirty="0" smtClean="0"/>
              <a:t>得られる構文の情報は非常に有用</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26</a:t>
            </a:fld>
            <a:endParaRPr lang="en-US" altLang="ja-JP"/>
          </a:p>
        </p:txBody>
      </p:sp>
      <p:graphicFrame>
        <p:nvGraphicFramePr>
          <p:cNvPr id="7" name="表 6"/>
          <p:cNvGraphicFramePr>
            <a:graphicFrameLocks noGrp="1"/>
          </p:cNvGraphicFramePr>
          <p:nvPr>
            <p:extLst>
              <p:ext uri="{D42A27DB-BD31-4B8C-83A1-F6EECF244321}">
                <p14:modId xmlns:p14="http://schemas.microsoft.com/office/powerpoint/2010/main" val="461852645"/>
              </p:ext>
            </p:extLst>
          </p:nvPr>
        </p:nvGraphicFramePr>
        <p:xfrm>
          <a:off x="388800" y="3840163"/>
          <a:ext cx="8428908" cy="2286000"/>
        </p:xfrm>
        <a:graphic>
          <a:graphicData uri="http://schemas.openxmlformats.org/drawingml/2006/table">
            <a:tbl>
              <a:tblPr firstRow="1" bandRow="1">
                <a:tableStyleId>{F5AB1C69-6EDB-4FF4-983F-18BD219EF322}</a:tableStyleId>
              </a:tblPr>
              <a:tblGrid>
                <a:gridCol w="4058769">
                  <a:extLst>
                    <a:ext uri="{9D8B030D-6E8A-4147-A177-3AD203B41FA5}">
                      <a16:colId xmlns:a16="http://schemas.microsoft.com/office/drawing/2014/main" val="1764008685"/>
                    </a:ext>
                  </a:extLst>
                </a:gridCol>
                <a:gridCol w="1019493">
                  <a:extLst>
                    <a:ext uri="{9D8B030D-6E8A-4147-A177-3AD203B41FA5}">
                      <a16:colId xmlns:a16="http://schemas.microsoft.com/office/drawing/2014/main" val="4213545986"/>
                    </a:ext>
                  </a:extLst>
                </a:gridCol>
                <a:gridCol w="1019493">
                  <a:extLst>
                    <a:ext uri="{9D8B030D-6E8A-4147-A177-3AD203B41FA5}">
                      <a16:colId xmlns:a16="http://schemas.microsoft.com/office/drawing/2014/main" val="1573557577"/>
                    </a:ext>
                  </a:extLst>
                </a:gridCol>
                <a:gridCol w="1019493">
                  <a:extLst>
                    <a:ext uri="{9D8B030D-6E8A-4147-A177-3AD203B41FA5}">
                      <a16:colId xmlns:a16="http://schemas.microsoft.com/office/drawing/2014/main" val="1849503241"/>
                    </a:ext>
                  </a:extLst>
                </a:gridCol>
                <a:gridCol w="1311660">
                  <a:extLst>
                    <a:ext uri="{9D8B030D-6E8A-4147-A177-3AD203B41FA5}">
                      <a16:colId xmlns:a16="http://schemas.microsoft.com/office/drawing/2014/main" val="1231011038"/>
                    </a:ext>
                  </a:extLst>
                </a:gridCol>
              </a:tblGrid>
              <a:tr h="370840">
                <a:tc>
                  <a:txBody>
                    <a:bodyPr/>
                    <a:lstStyle/>
                    <a:p>
                      <a:r>
                        <a:rPr kumimoji="1" lang="ja-JP" altLang="en-US" sz="2000" dirty="0" smtClean="0">
                          <a:solidFill>
                            <a:schemeClr val="tx1"/>
                          </a:solidFill>
                        </a:rPr>
                        <a:t>モデル</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ja-JP" altLang="en-US" sz="2000" dirty="0" smtClean="0">
                          <a:solidFill>
                            <a:schemeClr val="tx1"/>
                          </a:solidFill>
                        </a:rPr>
                        <a:t>上級者</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ja-JP" altLang="en-US" sz="2000" dirty="0" smtClean="0">
                          <a:solidFill>
                            <a:schemeClr val="tx1"/>
                          </a:solidFill>
                        </a:rPr>
                        <a:t>中級者</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ja-JP" altLang="en-US" sz="2000" dirty="0" smtClean="0">
                          <a:solidFill>
                            <a:schemeClr val="tx1"/>
                          </a:solidFill>
                        </a:rPr>
                        <a:t>初級者</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en-US" altLang="ja-JP" sz="2000" dirty="0" smtClean="0">
                          <a:solidFill>
                            <a:schemeClr val="tx1"/>
                          </a:solidFill>
                        </a:rPr>
                        <a:t>accuracy</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5700557"/>
                  </a:ext>
                </a:extLst>
              </a:tr>
              <a:tr h="370840">
                <a:tc>
                  <a:txBody>
                    <a:bodyPr/>
                    <a:lstStyle/>
                    <a:p>
                      <a:r>
                        <a:rPr kumimoji="1" lang="en-US" altLang="ja-JP" sz="2000" dirty="0" smtClean="0">
                          <a:solidFill>
                            <a:schemeClr val="tx1"/>
                          </a:solidFill>
                        </a:rPr>
                        <a:t>RF</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r>
                        <a:rPr kumimoji="1" lang="en-US" altLang="ja-JP" sz="2000" dirty="0" smtClean="0">
                          <a:solidFill>
                            <a:schemeClr val="tx1"/>
                          </a:solidFill>
                        </a:rPr>
                        <a:t>0.758</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r>
                        <a:rPr kumimoji="1" lang="en-US" altLang="ja-JP" sz="2000" dirty="0" smtClean="0">
                          <a:solidFill>
                            <a:schemeClr val="tx1"/>
                          </a:solidFill>
                        </a:rPr>
                        <a:t>0.793</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r>
                        <a:rPr kumimoji="1" lang="en-US" altLang="ja-JP" sz="2000" dirty="0" smtClean="0">
                          <a:solidFill>
                            <a:schemeClr val="tx1"/>
                          </a:solidFill>
                        </a:rPr>
                        <a:t>0.699</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r>
                        <a:rPr kumimoji="1" lang="en-US" altLang="ja-JP" sz="2000" dirty="0" smtClean="0">
                          <a:solidFill>
                            <a:schemeClr val="tx1"/>
                          </a:solidFill>
                        </a:rPr>
                        <a:t>0.762</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40628496"/>
                  </a:ext>
                </a:extLst>
              </a:tr>
              <a:tr h="370840">
                <a:tc>
                  <a:txBody>
                    <a:bodyPr/>
                    <a:lstStyle/>
                    <a:p>
                      <a:r>
                        <a:rPr kumimoji="1" lang="en-US" altLang="ja-JP" sz="2000" dirty="0" smtClean="0">
                          <a:solidFill>
                            <a:schemeClr val="tx1"/>
                          </a:solidFill>
                        </a:rPr>
                        <a:t>LSTM</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0.770</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0.768</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0.697</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0.750</a:t>
                      </a:r>
                      <a:endParaRPr kumimoji="1" lang="ja-JP" altLang="en-US" sz="2000" dirty="0">
                        <a:solidFill>
                          <a:schemeClr val="tx1"/>
                        </a:solidFill>
                      </a:endParaRPr>
                    </a:p>
                  </a:txBody>
                  <a:tcPr/>
                </a:tc>
                <a:extLst>
                  <a:ext uri="{0D108BD9-81ED-4DB2-BD59-A6C34878D82A}">
                    <a16:rowId xmlns:a16="http://schemas.microsoft.com/office/drawing/2014/main" val="2780568535"/>
                  </a:ext>
                </a:extLst>
              </a:tr>
              <a:tr h="370840">
                <a:tc>
                  <a:txBody>
                    <a:bodyPr/>
                    <a:lstStyle/>
                    <a:p>
                      <a:r>
                        <a:rPr kumimoji="1" lang="en-US" altLang="ja-JP" sz="2000" b="1" dirty="0" smtClean="0">
                          <a:solidFill>
                            <a:srgbClr val="FF0000"/>
                          </a:solidFill>
                        </a:rPr>
                        <a:t>RGCN(</a:t>
                      </a:r>
                      <a:r>
                        <a:rPr kumimoji="1" lang="ja-JP" altLang="en-US" sz="2000" b="1" dirty="0" smtClean="0">
                          <a:solidFill>
                            <a:srgbClr val="FF0000"/>
                          </a:solidFill>
                        </a:rPr>
                        <a:t>提案手法</a:t>
                      </a:r>
                      <a:r>
                        <a:rPr kumimoji="1" lang="en-US" altLang="ja-JP" sz="2000" b="1" dirty="0" smtClean="0">
                          <a:solidFill>
                            <a:srgbClr val="FF0000"/>
                          </a:solidFill>
                        </a:rPr>
                        <a:t>)</a:t>
                      </a:r>
                      <a:endParaRPr kumimoji="1" lang="ja-JP" altLang="en-US" sz="2000" b="1" dirty="0">
                        <a:solidFill>
                          <a:srgbClr val="FF0000"/>
                        </a:solidFill>
                      </a:endParaRPr>
                    </a:p>
                  </a:txBody>
                  <a:tcPr/>
                </a:tc>
                <a:tc>
                  <a:txBody>
                    <a:bodyPr/>
                    <a:lstStyle/>
                    <a:p>
                      <a:r>
                        <a:rPr kumimoji="1" lang="en-US" altLang="ja-JP" sz="2000" b="1" dirty="0" smtClean="0">
                          <a:solidFill>
                            <a:srgbClr val="FF0000"/>
                          </a:solidFill>
                        </a:rPr>
                        <a:t>0.891</a:t>
                      </a:r>
                      <a:endParaRPr kumimoji="1" lang="ja-JP" altLang="en-US" sz="2000" b="1" dirty="0">
                        <a:solidFill>
                          <a:srgbClr val="FF0000"/>
                        </a:solidFill>
                      </a:endParaRPr>
                    </a:p>
                  </a:txBody>
                  <a:tcPr/>
                </a:tc>
                <a:tc>
                  <a:txBody>
                    <a:bodyPr/>
                    <a:lstStyle/>
                    <a:p>
                      <a:r>
                        <a:rPr kumimoji="1" lang="en-US" altLang="ja-JP" sz="2000" b="1" dirty="0" smtClean="0">
                          <a:solidFill>
                            <a:srgbClr val="FF0000"/>
                          </a:solidFill>
                        </a:rPr>
                        <a:t>0.881</a:t>
                      </a:r>
                      <a:endParaRPr kumimoji="1" lang="ja-JP" altLang="en-US" sz="2000" b="1" dirty="0">
                        <a:solidFill>
                          <a:srgbClr val="FF0000"/>
                        </a:solidFill>
                      </a:endParaRPr>
                    </a:p>
                  </a:txBody>
                  <a:tcPr/>
                </a:tc>
                <a:tc>
                  <a:txBody>
                    <a:bodyPr/>
                    <a:lstStyle/>
                    <a:p>
                      <a:r>
                        <a:rPr kumimoji="1" lang="en-US" altLang="ja-JP" sz="2000" b="1" dirty="0" smtClean="0">
                          <a:solidFill>
                            <a:srgbClr val="FF0000"/>
                          </a:solidFill>
                        </a:rPr>
                        <a:t>0.835</a:t>
                      </a:r>
                      <a:endParaRPr kumimoji="1" lang="ja-JP" altLang="en-US" sz="2000" b="1" dirty="0">
                        <a:solidFill>
                          <a:srgbClr val="FF0000"/>
                        </a:solidFill>
                      </a:endParaRPr>
                    </a:p>
                  </a:txBody>
                  <a:tcPr/>
                </a:tc>
                <a:tc>
                  <a:txBody>
                    <a:bodyPr/>
                    <a:lstStyle/>
                    <a:p>
                      <a:r>
                        <a:rPr kumimoji="1" lang="en-US" altLang="ja-JP" sz="2000" b="1" dirty="0" smtClean="0">
                          <a:solidFill>
                            <a:srgbClr val="FF0000"/>
                          </a:solidFill>
                        </a:rPr>
                        <a:t>0.871</a:t>
                      </a:r>
                      <a:endParaRPr kumimoji="1" lang="ja-JP" altLang="en-US" sz="2000" b="1" dirty="0">
                        <a:solidFill>
                          <a:srgbClr val="FF0000"/>
                        </a:solidFill>
                      </a:endParaRPr>
                    </a:p>
                  </a:txBody>
                  <a:tcPr/>
                </a:tc>
                <a:extLst>
                  <a:ext uri="{0D108BD9-81ED-4DB2-BD59-A6C34878D82A}">
                    <a16:rowId xmlns:a16="http://schemas.microsoft.com/office/drawing/2014/main" val="3199839154"/>
                  </a:ext>
                </a:extLst>
              </a:tr>
              <a:tr h="370840">
                <a:tc>
                  <a:txBody>
                    <a:bodyPr/>
                    <a:lstStyle/>
                    <a:p>
                      <a:r>
                        <a:rPr kumimoji="1" lang="en-US" altLang="ja-JP" sz="2000" b="1" dirty="0" smtClean="0">
                          <a:solidFill>
                            <a:schemeClr val="tx1"/>
                          </a:solidFill>
                        </a:rPr>
                        <a:t>RGCN</a:t>
                      </a:r>
                      <a:r>
                        <a:rPr kumimoji="1" lang="en-US" altLang="ja-JP" sz="2000" b="1" baseline="0" dirty="0" smtClean="0">
                          <a:solidFill>
                            <a:schemeClr val="tx1"/>
                          </a:solidFill>
                        </a:rPr>
                        <a:t> –</a:t>
                      </a:r>
                    </a:p>
                    <a:p>
                      <a:r>
                        <a:rPr kumimoji="1" lang="en-US" altLang="ja-JP" sz="2000" b="1" baseline="0" dirty="0" smtClean="0">
                          <a:solidFill>
                            <a:schemeClr val="tx1"/>
                          </a:solidFill>
                        </a:rPr>
                        <a:t>  (</a:t>
                      </a:r>
                      <a:r>
                        <a:rPr kumimoji="1" lang="en-US" altLang="ja-JP" sz="2000" b="1" baseline="0" dirty="0" err="1" smtClean="0">
                          <a:solidFill>
                            <a:schemeClr val="tx1"/>
                          </a:solidFill>
                        </a:rPr>
                        <a:t>NextToken</a:t>
                      </a:r>
                      <a:r>
                        <a:rPr kumimoji="1" lang="en-US" altLang="ja-JP" sz="2000" b="1" baseline="0" dirty="0" smtClean="0">
                          <a:solidFill>
                            <a:schemeClr val="tx1"/>
                          </a:solidFill>
                        </a:rPr>
                        <a:t> + </a:t>
                      </a:r>
                      <a:r>
                        <a:rPr kumimoji="1" lang="en-US" altLang="ja-JP" sz="2000" b="1" baseline="0" dirty="0" err="1" smtClean="0">
                          <a:solidFill>
                            <a:schemeClr val="tx1"/>
                          </a:solidFill>
                        </a:rPr>
                        <a:t>LastLexicalUse</a:t>
                      </a:r>
                      <a:r>
                        <a:rPr kumimoji="1" lang="en-US" altLang="ja-JP" sz="2000" b="1" baseline="0" dirty="0" smtClean="0">
                          <a:solidFill>
                            <a:schemeClr val="tx1"/>
                          </a:solidFill>
                        </a:rPr>
                        <a:t>)</a:t>
                      </a:r>
                    </a:p>
                  </a:txBody>
                  <a:tcPr/>
                </a:tc>
                <a:tc>
                  <a:txBody>
                    <a:bodyPr/>
                    <a:lstStyle/>
                    <a:p>
                      <a:r>
                        <a:rPr kumimoji="1" lang="en-US" altLang="ja-JP" sz="2000" b="1" dirty="0" smtClean="0">
                          <a:solidFill>
                            <a:schemeClr val="tx1"/>
                          </a:solidFill>
                        </a:rPr>
                        <a:t>0.868</a:t>
                      </a:r>
                      <a:endParaRPr kumimoji="1" lang="ja-JP" altLang="en-US" sz="2000" b="1" dirty="0">
                        <a:solidFill>
                          <a:schemeClr val="tx1"/>
                        </a:solidFill>
                      </a:endParaRPr>
                    </a:p>
                  </a:txBody>
                  <a:tcPr/>
                </a:tc>
                <a:tc>
                  <a:txBody>
                    <a:bodyPr/>
                    <a:lstStyle/>
                    <a:p>
                      <a:r>
                        <a:rPr kumimoji="1" lang="en-US" altLang="ja-JP" sz="2000" b="1" dirty="0" smtClean="0">
                          <a:solidFill>
                            <a:schemeClr val="tx1"/>
                          </a:solidFill>
                        </a:rPr>
                        <a:t>0.860</a:t>
                      </a:r>
                      <a:endParaRPr kumimoji="1" lang="ja-JP" altLang="en-US" sz="2000" b="1" dirty="0">
                        <a:solidFill>
                          <a:schemeClr val="tx1"/>
                        </a:solidFill>
                      </a:endParaRPr>
                    </a:p>
                  </a:txBody>
                  <a:tcPr/>
                </a:tc>
                <a:tc>
                  <a:txBody>
                    <a:bodyPr/>
                    <a:lstStyle/>
                    <a:p>
                      <a:r>
                        <a:rPr kumimoji="1" lang="en-US" altLang="ja-JP" sz="2000" b="1" dirty="0" smtClean="0">
                          <a:solidFill>
                            <a:schemeClr val="tx1"/>
                          </a:solidFill>
                        </a:rPr>
                        <a:t>0.804</a:t>
                      </a:r>
                      <a:endParaRPr kumimoji="1" lang="ja-JP" altLang="en-US" sz="2000" b="1" dirty="0">
                        <a:solidFill>
                          <a:schemeClr val="tx1"/>
                        </a:solidFill>
                      </a:endParaRPr>
                    </a:p>
                  </a:txBody>
                  <a:tcPr/>
                </a:tc>
                <a:tc>
                  <a:txBody>
                    <a:bodyPr/>
                    <a:lstStyle/>
                    <a:p>
                      <a:r>
                        <a:rPr kumimoji="1" lang="en-US" altLang="ja-JP" sz="2000" b="1" dirty="0" smtClean="0">
                          <a:solidFill>
                            <a:schemeClr val="tx1"/>
                          </a:solidFill>
                        </a:rPr>
                        <a:t>0.847</a:t>
                      </a:r>
                      <a:endParaRPr kumimoji="1" lang="ja-JP" altLang="en-US" sz="2000" b="1" dirty="0">
                        <a:solidFill>
                          <a:schemeClr val="tx1"/>
                        </a:solidFill>
                      </a:endParaRPr>
                    </a:p>
                  </a:txBody>
                  <a:tcPr/>
                </a:tc>
                <a:extLst>
                  <a:ext uri="{0D108BD9-81ED-4DB2-BD59-A6C34878D82A}">
                    <a16:rowId xmlns:a16="http://schemas.microsoft.com/office/drawing/2014/main" val="3747305479"/>
                  </a:ext>
                </a:extLst>
              </a:tr>
            </a:tbl>
          </a:graphicData>
        </a:graphic>
      </p:graphicFrame>
    </p:spTree>
    <p:extLst>
      <p:ext uri="{BB962C8B-B14F-4D97-AF65-F5344CB8AC3E}">
        <p14:creationId xmlns:p14="http://schemas.microsoft.com/office/powerpoint/2010/main" val="23783809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 </a:t>
            </a:r>
            <a:r>
              <a:rPr lang="en-US" altLang="ja-JP" dirty="0"/>
              <a:t>2</a:t>
            </a:r>
            <a:r>
              <a:rPr kumimoji="1" lang="en-US" altLang="ja-JP" dirty="0" smtClean="0"/>
              <a:t>/2</a:t>
            </a:r>
            <a:endParaRPr kumimoji="1" lang="ja-JP" altLang="en-US" dirty="0"/>
          </a:p>
        </p:txBody>
      </p:sp>
      <p:sp>
        <p:nvSpPr>
          <p:cNvPr id="3" name="コンテンツ プレースホルダー 2"/>
          <p:cNvSpPr>
            <a:spLocks noGrp="1"/>
          </p:cNvSpPr>
          <p:nvPr>
            <p:ph idx="1"/>
          </p:nvPr>
        </p:nvSpPr>
        <p:spPr>
          <a:xfrm>
            <a:off x="457199" y="1600200"/>
            <a:ext cx="8291513" cy="4525963"/>
          </a:xfrm>
        </p:spPr>
        <p:txBody>
          <a:bodyPr/>
          <a:lstStyle/>
          <a:p>
            <a:r>
              <a:rPr lang="en-US" altLang="ja-JP" sz="2800" dirty="0" smtClean="0"/>
              <a:t>1</a:t>
            </a:r>
            <a:r>
              <a:rPr lang="ja-JP" altLang="en-US" sz="2800" dirty="0"/>
              <a:t>種類</a:t>
            </a:r>
            <a:r>
              <a:rPr lang="ja-JP" altLang="en-US" sz="2800" dirty="0" smtClean="0"/>
              <a:t>のエッジを制限したもの同士ではあまり差が出ない</a:t>
            </a:r>
            <a:endParaRPr lang="en-US" altLang="ja-JP" sz="2800" dirty="0"/>
          </a:p>
          <a:p>
            <a:pPr lvl="1"/>
            <a:r>
              <a:rPr lang="en-US" altLang="ja-JP" sz="2400" dirty="0" err="1" smtClean="0"/>
              <a:t>LastLexicalUse</a:t>
            </a:r>
            <a:r>
              <a:rPr lang="ja-JP" altLang="en-US" sz="2400" dirty="0" smtClean="0"/>
              <a:t>エッジの数は</a:t>
            </a:r>
            <a:r>
              <a:rPr lang="en-US" altLang="ja-JP" sz="2400" dirty="0" err="1" smtClean="0"/>
              <a:t>NextToken</a:t>
            </a:r>
            <a:r>
              <a:rPr lang="ja-JP" altLang="en-US" sz="2400" dirty="0" smtClean="0"/>
              <a:t>エッジの</a:t>
            </a:r>
            <a:r>
              <a:rPr lang="en-US" altLang="ja-JP" sz="2400" dirty="0" smtClean="0"/>
              <a:t>1/5</a:t>
            </a:r>
            <a:r>
              <a:rPr lang="ja-JP" altLang="en-US" sz="2400" dirty="0" smtClean="0"/>
              <a:t>以下</a:t>
            </a:r>
            <a:endParaRPr lang="en-US" altLang="ja-JP" sz="2400" dirty="0" smtClean="0"/>
          </a:p>
          <a:p>
            <a:pPr lvl="1"/>
            <a:r>
              <a:rPr lang="ja-JP" altLang="en-US" sz="2400" dirty="0" smtClean="0"/>
              <a:t>数が少ないにもかかわらず</a:t>
            </a:r>
            <a:r>
              <a:rPr lang="en-US" altLang="ja-JP" sz="2400" dirty="0" err="1" smtClean="0"/>
              <a:t>LastLexicalUse</a:t>
            </a:r>
            <a:r>
              <a:rPr lang="ja-JP" altLang="en-US" sz="2400" dirty="0" smtClean="0"/>
              <a:t>エッジは非常に有用</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27</a:t>
            </a:fld>
            <a:endParaRPr lang="en-US" altLang="ja-JP"/>
          </a:p>
        </p:txBody>
      </p:sp>
      <p:graphicFrame>
        <p:nvGraphicFramePr>
          <p:cNvPr id="7" name="表 6"/>
          <p:cNvGraphicFramePr>
            <a:graphicFrameLocks noGrp="1"/>
          </p:cNvGraphicFramePr>
          <p:nvPr>
            <p:extLst>
              <p:ext uri="{D42A27DB-BD31-4B8C-83A1-F6EECF244321}">
                <p14:modId xmlns:p14="http://schemas.microsoft.com/office/powerpoint/2010/main" val="4240908967"/>
              </p:ext>
            </p:extLst>
          </p:nvPr>
        </p:nvGraphicFramePr>
        <p:xfrm>
          <a:off x="388501" y="3840163"/>
          <a:ext cx="8428908" cy="2286000"/>
        </p:xfrm>
        <a:graphic>
          <a:graphicData uri="http://schemas.openxmlformats.org/drawingml/2006/table">
            <a:tbl>
              <a:tblPr firstRow="1" bandRow="1">
                <a:tableStyleId>{F5AB1C69-6EDB-4FF4-983F-18BD219EF322}</a:tableStyleId>
              </a:tblPr>
              <a:tblGrid>
                <a:gridCol w="4058769">
                  <a:extLst>
                    <a:ext uri="{9D8B030D-6E8A-4147-A177-3AD203B41FA5}">
                      <a16:colId xmlns:a16="http://schemas.microsoft.com/office/drawing/2014/main" val="1764008685"/>
                    </a:ext>
                  </a:extLst>
                </a:gridCol>
                <a:gridCol w="1019493">
                  <a:extLst>
                    <a:ext uri="{9D8B030D-6E8A-4147-A177-3AD203B41FA5}">
                      <a16:colId xmlns:a16="http://schemas.microsoft.com/office/drawing/2014/main" val="4213545986"/>
                    </a:ext>
                  </a:extLst>
                </a:gridCol>
                <a:gridCol w="1019493">
                  <a:extLst>
                    <a:ext uri="{9D8B030D-6E8A-4147-A177-3AD203B41FA5}">
                      <a16:colId xmlns:a16="http://schemas.microsoft.com/office/drawing/2014/main" val="1573557577"/>
                    </a:ext>
                  </a:extLst>
                </a:gridCol>
                <a:gridCol w="1019493">
                  <a:extLst>
                    <a:ext uri="{9D8B030D-6E8A-4147-A177-3AD203B41FA5}">
                      <a16:colId xmlns:a16="http://schemas.microsoft.com/office/drawing/2014/main" val="1849503241"/>
                    </a:ext>
                  </a:extLst>
                </a:gridCol>
                <a:gridCol w="1311660">
                  <a:extLst>
                    <a:ext uri="{9D8B030D-6E8A-4147-A177-3AD203B41FA5}">
                      <a16:colId xmlns:a16="http://schemas.microsoft.com/office/drawing/2014/main" val="1231011038"/>
                    </a:ext>
                  </a:extLst>
                </a:gridCol>
              </a:tblGrid>
              <a:tr h="370840">
                <a:tc>
                  <a:txBody>
                    <a:bodyPr/>
                    <a:lstStyle/>
                    <a:p>
                      <a:r>
                        <a:rPr kumimoji="1" lang="ja-JP" altLang="en-US" sz="2000" dirty="0" smtClean="0">
                          <a:solidFill>
                            <a:schemeClr val="tx1"/>
                          </a:solidFill>
                        </a:rPr>
                        <a:t>モデル</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ja-JP" altLang="en-US" sz="2000" dirty="0" smtClean="0">
                          <a:solidFill>
                            <a:schemeClr val="tx1"/>
                          </a:solidFill>
                        </a:rPr>
                        <a:t>上級者</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ja-JP" altLang="en-US" sz="2000" dirty="0" smtClean="0">
                          <a:solidFill>
                            <a:schemeClr val="tx1"/>
                          </a:solidFill>
                        </a:rPr>
                        <a:t>中級者</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ja-JP" altLang="en-US" sz="2000" dirty="0" smtClean="0">
                          <a:solidFill>
                            <a:schemeClr val="tx1"/>
                          </a:solidFill>
                        </a:rPr>
                        <a:t>初級者</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r>
                        <a:rPr kumimoji="1" lang="en-US" altLang="ja-JP" sz="2000" dirty="0" smtClean="0">
                          <a:solidFill>
                            <a:schemeClr val="tx1"/>
                          </a:solidFill>
                        </a:rPr>
                        <a:t>accuracy</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5700557"/>
                  </a:ext>
                </a:extLst>
              </a:tr>
              <a:tr h="370840">
                <a:tc>
                  <a:txBody>
                    <a:bodyPr/>
                    <a:lstStyle/>
                    <a:p>
                      <a:r>
                        <a:rPr kumimoji="1" lang="en-US" altLang="ja-JP" sz="2000" b="1" dirty="0" smtClean="0">
                          <a:solidFill>
                            <a:srgbClr val="FF0000"/>
                          </a:solidFill>
                        </a:rPr>
                        <a:t>RGCN(</a:t>
                      </a:r>
                      <a:r>
                        <a:rPr kumimoji="1" lang="ja-JP" altLang="en-US" sz="2000" b="1" dirty="0" smtClean="0">
                          <a:solidFill>
                            <a:srgbClr val="FF0000"/>
                          </a:solidFill>
                        </a:rPr>
                        <a:t>提案手法</a:t>
                      </a:r>
                      <a:r>
                        <a:rPr kumimoji="1" lang="en-US" altLang="ja-JP" sz="2000" b="1" dirty="0" smtClean="0">
                          <a:solidFill>
                            <a:srgbClr val="FF0000"/>
                          </a:solidFill>
                        </a:rPr>
                        <a:t>)</a:t>
                      </a:r>
                      <a:endParaRPr kumimoji="1" lang="ja-JP" altLang="en-US" sz="2000" b="1" dirty="0">
                        <a:solidFill>
                          <a:srgbClr val="FF0000"/>
                        </a:solidFill>
                      </a:endParaRPr>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en-US" altLang="ja-JP" sz="2000" b="1" dirty="0" smtClean="0">
                          <a:solidFill>
                            <a:srgbClr val="FF0000"/>
                          </a:solidFill>
                        </a:rPr>
                        <a:t>0.891</a:t>
                      </a:r>
                      <a:endParaRPr kumimoji="1" lang="ja-JP" altLang="en-US" sz="2000" b="1" dirty="0">
                        <a:solidFill>
                          <a:srgbClr val="FF0000"/>
                        </a:solidFill>
                      </a:endParaRPr>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en-US" altLang="ja-JP" sz="2000" b="1" dirty="0" smtClean="0">
                          <a:solidFill>
                            <a:srgbClr val="FF0000"/>
                          </a:solidFill>
                        </a:rPr>
                        <a:t>0.881</a:t>
                      </a:r>
                      <a:endParaRPr kumimoji="1" lang="ja-JP" altLang="en-US" sz="2000" b="1" dirty="0">
                        <a:solidFill>
                          <a:srgbClr val="FF0000"/>
                        </a:solidFill>
                      </a:endParaRPr>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en-US" altLang="ja-JP" sz="2000" b="1" dirty="0" smtClean="0">
                          <a:solidFill>
                            <a:srgbClr val="FF0000"/>
                          </a:solidFill>
                        </a:rPr>
                        <a:t>0.835</a:t>
                      </a:r>
                      <a:endParaRPr kumimoji="1" lang="ja-JP" altLang="en-US" sz="2000" b="1" dirty="0">
                        <a:solidFill>
                          <a:srgbClr val="FF0000"/>
                        </a:solidFill>
                      </a:endParaRPr>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en-US" altLang="ja-JP" sz="2000" b="1" dirty="0" smtClean="0">
                          <a:solidFill>
                            <a:srgbClr val="FF0000"/>
                          </a:solidFill>
                        </a:rPr>
                        <a:t>0.871</a:t>
                      </a:r>
                      <a:endParaRPr kumimoji="1" lang="ja-JP" altLang="en-US" sz="2000" b="1" dirty="0">
                        <a:solidFill>
                          <a:srgbClr val="FF0000"/>
                        </a:solidFill>
                      </a:endParaRPr>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035766567"/>
                  </a:ext>
                </a:extLst>
              </a:tr>
              <a:tr h="370840">
                <a:tc>
                  <a:txBody>
                    <a:bodyPr/>
                    <a:lstStyle/>
                    <a:p>
                      <a:r>
                        <a:rPr kumimoji="1" lang="en-US" altLang="ja-JP" sz="2000" b="1" dirty="0" smtClean="0">
                          <a:solidFill>
                            <a:schemeClr val="tx1"/>
                          </a:solidFill>
                        </a:rPr>
                        <a:t>RGCN – </a:t>
                      </a:r>
                      <a:r>
                        <a:rPr kumimoji="1" lang="en-US" altLang="ja-JP" sz="2000" b="1" dirty="0" err="1" smtClean="0">
                          <a:solidFill>
                            <a:schemeClr val="tx1"/>
                          </a:solidFill>
                        </a:rPr>
                        <a:t>LastLexicalUse</a:t>
                      </a:r>
                      <a:endParaRPr kumimoji="1" lang="ja-JP" altLang="en-US" sz="2000" b="1" dirty="0">
                        <a:solidFill>
                          <a:schemeClr val="tx1"/>
                        </a:solidFill>
                      </a:endParaRPr>
                    </a:p>
                  </a:txBody>
                  <a:tcPr>
                    <a:lnT w="12700" cmpd="sng">
                      <a:noFill/>
                    </a:lnT>
                  </a:tcPr>
                </a:tc>
                <a:tc>
                  <a:txBody>
                    <a:bodyPr/>
                    <a:lstStyle/>
                    <a:p>
                      <a:r>
                        <a:rPr kumimoji="1" lang="en-US" altLang="ja-JP" sz="2000" b="1" dirty="0" smtClean="0">
                          <a:solidFill>
                            <a:schemeClr val="tx1"/>
                          </a:solidFill>
                        </a:rPr>
                        <a:t>0.888</a:t>
                      </a:r>
                      <a:endParaRPr kumimoji="1" lang="ja-JP" altLang="en-US" sz="2000" b="1" dirty="0">
                        <a:solidFill>
                          <a:schemeClr val="tx1"/>
                        </a:solidFill>
                      </a:endParaRPr>
                    </a:p>
                  </a:txBody>
                  <a:tcPr>
                    <a:lnT w="12700" cmpd="sng">
                      <a:noFill/>
                    </a:lnT>
                  </a:tcPr>
                </a:tc>
                <a:tc>
                  <a:txBody>
                    <a:bodyPr/>
                    <a:lstStyle/>
                    <a:p>
                      <a:r>
                        <a:rPr kumimoji="1" lang="en-US" altLang="ja-JP" sz="2000" b="1" dirty="0" smtClean="0">
                          <a:solidFill>
                            <a:schemeClr val="tx1"/>
                          </a:solidFill>
                        </a:rPr>
                        <a:t>0.876</a:t>
                      </a:r>
                      <a:endParaRPr kumimoji="1" lang="ja-JP" altLang="en-US" sz="2000" b="1" dirty="0">
                        <a:solidFill>
                          <a:schemeClr val="tx1"/>
                        </a:solidFill>
                      </a:endParaRPr>
                    </a:p>
                  </a:txBody>
                  <a:tcPr>
                    <a:lnT w="12700" cmpd="sng">
                      <a:noFill/>
                    </a:lnT>
                  </a:tcPr>
                </a:tc>
                <a:tc>
                  <a:txBody>
                    <a:bodyPr/>
                    <a:lstStyle/>
                    <a:p>
                      <a:r>
                        <a:rPr kumimoji="1" lang="en-US" altLang="ja-JP" sz="2000" b="1" dirty="0" smtClean="0">
                          <a:solidFill>
                            <a:schemeClr val="tx1"/>
                          </a:solidFill>
                        </a:rPr>
                        <a:t>0.829</a:t>
                      </a:r>
                      <a:endParaRPr kumimoji="1" lang="ja-JP" altLang="en-US" sz="2000" b="1" dirty="0">
                        <a:solidFill>
                          <a:schemeClr val="tx1"/>
                        </a:solidFill>
                      </a:endParaRPr>
                    </a:p>
                  </a:txBody>
                  <a:tcPr>
                    <a:lnT w="12700" cmpd="sng">
                      <a:noFill/>
                    </a:lnT>
                  </a:tcPr>
                </a:tc>
                <a:tc>
                  <a:txBody>
                    <a:bodyPr/>
                    <a:lstStyle/>
                    <a:p>
                      <a:r>
                        <a:rPr kumimoji="1" lang="en-US" altLang="ja-JP" sz="2000" b="1" dirty="0" smtClean="0">
                          <a:solidFill>
                            <a:schemeClr val="tx1"/>
                          </a:solidFill>
                        </a:rPr>
                        <a:t>0.866</a:t>
                      </a:r>
                      <a:endParaRPr kumimoji="1" lang="ja-JP" altLang="en-US" sz="2000" b="1" dirty="0">
                        <a:solidFill>
                          <a:schemeClr val="tx1"/>
                        </a:solidFill>
                      </a:endParaRPr>
                    </a:p>
                  </a:txBody>
                  <a:tcPr>
                    <a:lnT w="12700" cmpd="sng">
                      <a:noFill/>
                    </a:lnT>
                  </a:tcPr>
                </a:tc>
                <a:extLst>
                  <a:ext uri="{0D108BD9-81ED-4DB2-BD59-A6C34878D82A}">
                    <a16:rowId xmlns:a16="http://schemas.microsoft.com/office/drawing/2014/main" val="880032808"/>
                  </a:ext>
                </a:extLst>
              </a:tr>
              <a:tr h="370840">
                <a:tc>
                  <a:txBody>
                    <a:bodyPr/>
                    <a:lstStyle/>
                    <a:p>
                      <a:r>
                        <a:rPr kumimoji="1" lang="en-US" altLang="ja-JP" sz="2000" b="1" dirty="0" smtClean="0">
                          <a:solidFill>
                            <a:schemeClr val="tx1"/>
                          </a:solidFill>
                        </a:rPr>
                        <a:t>RGCN</a:t>
                      </a:r>
                      <a:r>
                        <a:rPr kumimoji="1" lang="en-US" altLang="ja-JP" sz="2000" b="1" baseline="0" dirty="0" smtClean="0">
                          <a:solidFill>
                            <a:schemeClr val="tx1"/>
                          </a:solidFill>
                        </a:rPr>
                        <a:t> – </a:t>
                      </a:r>
                      <a:r>
                        <a:rPr kumimoji="1" lang="en-US" altLang="ja-JP" sz="2000" b="1" baseline="0" dirty="0" err="1" smtClean="0">
                          <a:solidFill>
                            <a:schemeClr val="tx1"/>
                          </a:solidFill>
                        </a:rPr>
                        <a:t>NextToken</a:t>
                      </a:r>
                      <a:endParaRPr kumimoji="1" lang="ja-JP" altLang="en-US" sz="2000" b="1" dirty="0">
                        <a:solidFill>
                          <a:schemeClr val="tx1"/>
                        </a:solidFill>
                      </a:endParaRPr>
                    </a:p>
                  </a:txBody>
                  <a:tcPr/>
                </a:tc>
                <a:tc>
                  <a:txBody>
                    <a:bodyPr/>
                    <a:lstStyle/>
                    <a:p>
                      <a:r>
                        <a:rPr kumimoji="1" lang="en-US" altLang="ja-JP" sz="2000" b="1" dirty="0" smtClean="0">
                          <a:solidFill>
                            <a:schemeClr val="tx1"/>
                          </a:solidFill>
                        </a:rPr>
                        <a:t>0.882</a:t>
                      </a:r>
                      <a:endParaRPr kumimoji="1" lang="ja-JP" altLang="en-US" sz="2000" b="1" dirty="0">
                        <a:solidFill>
                          <a:schemeClr val="tx1"/>
                        </a:solidFill>
                      </a:endParaRPr>
                    </a:p>
                  </a:txBody>
                  <a:tcPr/>
                </a:tc>
                <a:tc>
                  <a:txBody>
                    <a:bodyPr/>
                    <a:lstStyle/>
                    <a:p>
                      <a:r>
                        <a:rPr kumimoji="1" lang="en-US" altLang="ja-JP" sz="2000" b="1" dirty="0" smtClean="0">
                          <a:solidFill>
                            <a:schemeClr val="tx1"/>
                          </a:solidFill>
                        </a:rPr>
                        <a:t>0.874</a:t>
                      </a:r>
                      <a:endParaRPr kumimoji="1" lang="ja-JP" altLang="en-US" sz="2000" b="1" dirty="0">
                        <a:solidFill>
                          <a:schemeClr val="tx1"/>
                        </a:solidFill>
                      </a:endParaRPr>
                    </a:p>
                  </a:txBody>
                  <a:tcPr/>
                </a:tc>
                <a:tc>
                  <a:txBody>
                    <a:bodyPr/>
                    <a:lstStyle/>
                    <a:p>
                      <a:r>
                        <a:rPr kumimoji="1" lang="en-US" altLang="ja-JP" sz="2000" b="1" dirty="0" smtClean="0">
                          <a:solidFill>
                            <a:schemeClr val="tx1"/>
                          </a:solidFill>
                        </a:rPr>
                        <a:t>0.827</a:t>
                      </a:r>
                      <a:endParaRPr kumimoji="1" lang="ja-JP" altLang="en-US" sz="2000" b="1" dirty="0">
                        <a:solidFill>
                          <a:schemeClr val="tx1"/>
                        </a:solidFill>
                      </a:endParaRPr>
                    </a:p>
                  </a:txBody>
                  <a:tcPr/>
                </a:tc>
                <a:tc>
                  <a:txBody>
                    <a:bodyPr/>
                    <a:lstStyle/>
                    <a:p>
                      <a:r>
                        <a:rPr kumimoji="1" lang="en-US" altLang="ja-JP" sz="2000" b="1" dirty="0" smtClean="0">
                          <a:solidFill>
                            <a:schemeClr val="tx1"/>
                          </a:solidFill>
                        </a:rPr>
                        <a:t>0.863</a:t>
                      </a:r>
                      <a:endParaRPr kumimoji="1" lang="ja-JP" altLang="en-US" sz="2000" b="1" dirty="0">
                        <a:solidFill>
                          <a:schemeClr val="tx1"/>
                        </a:solidFill>
                      </a:endParaRPr>
                    </a:p>
                  </a:txBody>
                  <a:tcPr/>
                </a:tc>
                <a:extLst>
                  <a:ext uri="{0D108BD9-81ED-4DB2-BD59-A6C34878D82A}">
                    <a16:rowId xmlns:a16="http://schemas.microsoft.com/office/drawing/2014/main" val="4067045476"/>
                  </a:ext>
                </a:extLst>
              </a:tr>
              <a:tr h="370840">
                <a:tc>
                  <a:txBody>
                    <a:bodyPr/>
                    <a:lstStyle/>
                    <a:p>
                      <a:r>
                        <a:rPr kumimoji="1" lang="en-US" altLang="ja-JP" sz="2000" dirty="0" smtClean="0">
                          <a:solidFill>
                            <a:schemeClr val="tx1"/>
                          </a:solidFill>
                        </a:rPr>
                        <a:t>RGCN</a:t>
                      </a:r>
                      <a:r>
                        <a:rPr kumimoji="1" lang="en-US" altLang="ja-JP" sz="2000" baseline="0" dirty="0" smtClean="0">
                          <a:solidFill>
                            <a:schemeClr val="tx1"/>
                          </a:solidFill>
                        </a:rPr>
                        <a:t> –</a:t>
                      </a:r>
                    </a:p>
                    <a:p>
                      <a:r>
                        <a:rPr kumimoji="1" lang="en-US" altLang="ja-JP" sz="2000" baseline="0" dirty="0" smtClean="0">
                          <a:solidFill>
                            <a:schemeClr val="tx1"/>
                          </a:solidFill>
                        </a:rPr>
                        <a:t>  (</a:t>
                      </a:r>
                      <a:r>
                        <a:rPr kumimoji="1" lang="en-US" altLang="ja-JP" sz="2000" baseline="0" dirty="0" err="1" smtClean="0">
                          <a:solidFill>
                            <a:schemeClr val="tx1"/>
                          </a:solidFill>
                        </a:rPr>
                        <a:t>NextToken</a:t>
                      </a:r>
                      <a:r>
                        <a:rPr kumimoji="1" lang="en-US" altLang="ja-JP" sz="2000" baseline="0" dirty="0" smtClean="0">
                          <a:solidFill>
                            <a:schemeClr val="tx1"/>
                          </a:solidFill>
                        </a:rPr>
                        <a:t> + </a:t>
                      </a:r>
                      <a:r>
                        <a:rPr kumimoji="1" lang="en-US" altLang="ja-JP" sz="2000" baseline="0" dirty="0" err="1" smtClean="0">
                          <a:solidFill>
                            <a:schemeClr val="tx1"/>
                          </a:solidFill>
                        </a:rPr>
                        <a:t>LastLexicalUse</a:t>
                      </a:r>
                      <a:r>
                        <a:rPr kumimoji="1" lang="en-US" altLang="ja-JP" sz="2000" baseline="0" dirty="0" smtClean="0">
                          <a:solidFill>
                            <a:schemeClr val="tx1"/>
                          </a:solidFill>
                        </a:rPr>
                        <a:t>)</a:t>
                      </a:r>
                    </a:p>
                  </a:txBody>
                  <a:tcPr/>
                </a:tc>
                <a:tc>
                  <a:txBody>
                    <a:bodyPr/>
                    <a:lstStyle/>
                    <a:p>
                      <a:r>
                        <a:rPr kumimoji="1" lang="en-US" altLang="ja-JP" sz="2000" dirty="0" smtClean="0">
                          <a:solidFill>
                            <a:schemeClr val="tx1"/>
                          </a:solidFill>
                        </a:rPr>
                        <a:t>0.868</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0.860</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0.804</a:t>
                      </a:r>
                      <a:endParaRPr kumimoji="1" lang="ja-JP" altLang="en-US" sz="2000" dirty="0">
                        <a:solidFill>
                          <a:schemeClr val="tx1"/>
                        </a:solidFill>
                      </a:endParaRPr>
                    </a:p>
                  </a:txBody>
                  <a:tcPr/>
                </a:tc>
                <a:tc>
                  <a:txBody>
                    <a:bodyPr/>
                    <a:lstStyle/>
                    <a:p>
                      <a:r>
                        <a:rPr kumimoji="1" lang="en-US" altLang="ja-JP" sz="2000" dirty="0" smtClean="0">
                          <a:solidFill>
                            <a:schemeClr val="tx1"/>
                          </a:solidFill>
                        </a:rPr>
                        <a:t>0.847</a:t>
                      </a:r>
                      <a:endParaRPr kumimoji="1" lang="ja-JP" altLang="en-US" sz="2000" dirty="0">
                        <a:solidFill>
                          <a:schemeClr val="tx1"/>
                        </a:solidFill>
                      </a:endParaRPr>
                    </a:p>
                  </a:txBody>
                  <a:tcPr/>
                </a:tc>
                <a:extLst>
                  <a:ext uri="{0D108BD9-81ED-4DB2-BD59-A6C34878D82A}">
                    <a16:rowId xmlns:a16="http://schemas.microsoft.com/office/drawing/2014/main" val="3747305479"/>
                  </a:ext>
                </a:extLst>
              </a:tr>
            </a:tbl>
          </a:graphicData>
        </a:graphic>
      </p:graphicFrame>
    </p:spTree>
    <p:extLst>
      <p:ext uri="{BB962C8B-B14F-4D97-AF65-F5344CB8AC3E}">
        <p14:creationId xmlns:p14="http://schemas.microsoft.com/office/powerpoint/2010/main" val="1625838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まとめ・今後の</a:t>
            </a:r>
            <a:r>
              <a:rPr lang="ja-JP" altLang="en-US" dirty="0"/>
              <a:t>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まとめ</a:t>
            </a:r>
            <a:endParaRPr kumimoji="1" lang="en-US" altLang="ja-JP" dirty="0" smtClean="0"/>
          </a:p>
          <a:p>
            <a:pPr lvl="1"/>
            <a:r>
              <a:rPr kumimoji="1" lang="ja-JP" altLang="en-US" dirty="0" smtClean="0"/>
              <a:t>構文木と変数の意味情報を利用したグラフにより，コーディング</a:t>
            </a:r>
            <a:r>
              <a:rPr lang="ja-JP" altLang="en-US" dirty="0" smtClean="0"/>
              <a:t>の専門性</a:t>
            </a:r>
            <a:r>
              <a:rPr kumimoji="1" lang="ja-JP" altLang="en-US" dirty="0" smtClean="0"/>
              <a:t>を効果的に学習することができた</a:t>
            </a:r>
            <a:endParaRPr kumimoji="1" lang="en-US" altLang="ja-JP" dirty="0" smtClean="0"/>
          </a:p>
          <a:p>
            <a:pPr lvl="1"/>
            <a:r>
              <a:rPr lang="ja-JP" altLang="en-US" dirty="0" smtClean="0"/>
              <a:t>エッジの種類による学習への影響を確認できた</a:t>
            </a:r>
            <a:endParaRPr lang="en-US" altLang="ja-JP" dirty="0" smtClean="0"/>
          </a:p>
          <a:p>
            <a:r>
              <a:rPr lang="ja-JP" altLang="en-US" dirty="0" smtClean="0"/>
              <a:t>今後の課題</a:t>
            </a:r>
            <a:endParaRPr lang="en-US" altLang="ja-JP" dirty="0" smtClean="0"/>
          </a:p>
          <a:p>
            <a:pPr lvl="1"/>
            <a:r>
              <a:rPr lang="ja-JP" altLang="en-US" dirty="0" smtClean="0"/>
              <a:t>汎化性能の確認</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a:p>
        </p:txBody>
      </p:sp>
    </p:spTree>
    <p:extLst>
      <p:ext uri="{BB962C8B-B14F-4D97-AF65-F5344CB8AC3E}">
        <p14:creationId xmlns:p14="http://schemas.microsoft.com/office/powerpoint/2010/main" val="2138894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既存手法</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sz="2800" dirty="0" smtClean="0"/>
              <a:t>ソースコードから機械学習による</a:t>
            </a:r>
            <a:r>
              <a:rPr lang="ja-JP" altLang="en-US" sz="2800" dirty="0" smtClean="0"/>
              <a:t>専門性の</a:t>
            </a:r>
            <a:r>
              <a:rPr kumimoji="1" lang="ja-JP" altLang="en-US" sz="2800" dirty="0" smtClean="0"/>
              <a:t>予測</a:t>
            </a:r>
            <a:endParaRPr kumimoji="1" lang="en-US" altLang="ja-JP" sz="2800" dirty="0" smtClean="0"/>
          </a:p>
          <a:p>
            <a:r>
              <a:rPr lang="ja-JP" altLang="en-US" sz="2800" dirty="0" smtClean="0"/>
              <a:t>予約語</a:t>
            </a:r>
            <a:r>
              <a:rPr lang="ja-JP" altLang="en-US" sz="2800" dirty="0"/>
              <a:t>の利用頻度やソースコードから計測できるメトリクスを利用</a:t>
            </a:r>
            <a:r>
              <a:rPr lang="ja-JP" altLang="en-US" sz="2800" dirty="0" smtClean="0"/>
              <a:t>した機械学習による手法</a:t>
            </a:r>
            <a:r>
              <a:rPr lang="en-US" altLang="ja-JP" sz="2800" dirty="0" smtClean="0"/>
              <a:t>[4]</a:t>
            </a:r>
          </a:p>
          <a:p>
            <a:pPr lvl="1"/>
            <a:r>
              <a:rPr lang="en-US" altLang="ja-JP" sz="2400" dirty="0" smtClean="0"/>
              <a:t>if</a:t>
            </a:r>
            <a:r>
              <a:rPr lang="ja-JP" altLang="en-US" sz="2400" dirty="0" smtClean="0"/>
              <a:t>の利用回数，ソースコードの行数等をランダムフォレスト</a:t>
            </a:r>
            <a:r>
              <a:rPr lang="en-US" altLang="ja-JP" sz="2400" dirty="0" smtClean="0"/>
              <a:t>(RF)</a:t>
            </a:r>
            <a:r>
              <a:rPr lang="ja-JP" altLang="en-US" sz="2400" dirty="0" smtClean="0"/>
              <a:t>に入力</a:t>
            </a:r>
            <a:endParaRPr lang="en-US" altLang="ja-JP" sz="2400" dirty="0" smtClean="0"/>
          </a:p>
          <a:p>
            <a:r>
              <a:rPr lang="ja-JP" altLang="en-US" sz="2800" dirty="0"/>
              <a:t>ソースコードを単語毎に分割して自然言語のように扱った深層学習による</a:t>
            </a:r>
            <a:r>
              <a:rPr lang="ja-JP" altLang="en-US" sz="2800" dirty="0" smtClean="0"/>
              <a:t>手法</a:t>
            </a:r>
            <a:r>
              <a:rPr lang="en-US" altLang="ja-JP" sz="2800" dirty="0" smtClean="0"/>
              <a:t>[5]</a:t>
            </a:r>
          </a:p>
          <a:p>
            <a:pPr lvl="1"/>
            <a:r>
              <a:rPr kumimoji="1" lang="en-US" altLang="ja-JP" sz="2400" dirty="0" err="1" smtClean="0"/>
              <a:t>int</a:t>
            </a:r>
            <a:r>
              <a:rPr kumimoji="1" lang="ja-JP" altLang="en-US" sz="2400" dirty="0" err="1" smtClean="0"/>
              <a:t>，</a:t>
            </a:r>
            <a:r>
              <a:rPr kumimoji="1" lang="en-US" altLang="ja-JP" sz="2400" dirty="0" smtClean="0"/>
              <a:t>n</a:t>
            </a:r>
            <a:r>
              <a:rPr kumimoji="1" lang="ja-JP" altLang="en-US" sz="2400" dirty="0" err="1" smtClean="0"/>
              <a:t>，</a:t>
            </a:r>
            <a:r>
              <a:rPr kumimoji="1" lang="en-US" altLang="ja-JP" sz="2400" dirty="0" smtClean="0"/>
              <a:t>=</a:t>
            </a:r>
            <a:r>
              <a:rPr kumimoji="1" lang="ja-JP" altLang="en-US" sz="2400" dirty="0" err="1" smtClean="0"/>
              <a:t>，</a:t>
            </a:r>
            <a:r>
              <a:rPr kumimoji="1" lang="en-US" altLang="ja-JP" sz="2400" dirty="0" smtClean="0"/>
              <a:t>1</a:t>
            </a:r>
            <a:r>
              <a:rPr kumimoji="1" lang="ja-JP" altLang="en-US" sz="2400" dirty="0" err="1" smtClean="0"/>
              <a:t>のように</a:t>
            </a:r>
            <a:r>
              <a:rPr kumimoji="1" lang="ja-JP" altLang="en-US" sz="2400" dirty="0" smtClean="0"/>
              <a:t>分割し，</a:t>
            </a:r>
            <a:r>
              <a:rPr kumimoji="1" lang="en-US" altLang="ja-JP" sz="2400" dirty="0" smtClean="0"/>
              <a:t>LSTM</a:t>
            </a:r>
            <a:r>
              <a:rPr kumimoji="1" lang="ja-JP" altLang="en-US" sz="2400" dirty="0" smtClean="0"/>
              <a:t>に入力</a:t>
            </a:r>
            <a:endParaRPr kumimoji="1" lang="en-US" altLang="ja-JP" sz="2400" dirty="0" smtClean="0"/>
          </a:p>
          <a:p>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5" name="テキスト ボックス 4"/>
          <p:cNvSpPr txBox="1"/>
          <p:nvPr/>
        </p:nvSpPr>
        <p:spPr>
          <a:xfrm>
            <a:off x="1507014" y="5806856"/>
            <a:ext cx="6920706" cy="646331"/>
          </a:xfrm>
          <a:prstGeom prst="rect">
            <a:avLst/>
          </a:prstGeom>
          <a:noFill/>
        </p:spPr>
        <p:txBody>
          <a:bodyPr wrap="square" rtlCol="0">
            <a:spAutoFit/>
          </a:bodyPr>
          <a:lstStyle/>
          <a:p>
            <a:r>
              <a:rPr lang="en-US" altLang="ja-JP" sz="900" dirty="0" smtClean="0"/>
              <a:t>[4]</a:t>
            </a:r>
            <a:r>
              <a:rPr lang="zh-TW" altLang="en-US" sz="900" dirty="0"/>
              <a:t>松井智寛</a:t>
            </a:r>
            <a:r>
              <a:rPr lang="en-US" altLang="zh-TW" sz="900" dirty="0"/>
              <a:t>, </a:t>
            </a:r>
            <a:r>
              <a:rPr lang="zh-TW" altLang="en-US" sz="900" dirty="0"/>
              <a:t>松下誠</a:t>
            </a:r>
            <a:r>
              <a:rPr lang="en-US" altLang="zh-TW" sz="900" dirty="0"/>
              <a:t>, </a:t>
            </a:r>
            <a:r>
              <a:rPr lang="zh-TW" altLang="en-US" sz="900" dirty="0" smtClean="0"/>
              <a:t>井上克郎</a:t>
            </a:r>
            <a:r>
              <a:rPr lang="en-US" altLang="ja-JP" sz="900" dirty="0" smtClean="0"/>
              <a:t>:”</a:t>
            </a:r>
            <a:r>
              <a:rPr lang="ja-JP" altLang="en-US" sz="900" dirty="0"/>
              <a:t>判定対象の拡大を目的とした</a:t>
            </a:r>
            <a:r>
              <a:rPr lang="en-US" altLang="ja-JP" sz="900" dirty="0"/>
              <a:t>3 </a:t>
            </a:r>
            <a:r>
              <a:rPr lang="ja-JP" altLang="en-US" sz="900" dirty="0"/>
              <a:t>値分類による</a:t>
            </a:r>
            <a:r>
              <a:rPr lang="ja-JP" altLang="en-US" sz="900" dirty="0" smtClean="0"/>
              <a:t>ソースコード</a:t>
            </a:r>
            <a:r>
              <a:rPr lang="ja-JP" altLang="en-US" sz="900" dirty="0"/>
              <a:t>品質の評価手法</a:t>
            </a:r>
            <a:r>
              <a:rPr lang="en-US" altLang="ja-JP" sz="900" dirty="0" smtClean="0"/>
              <a:t>”,</a:t>
            </a:r>
            <a:r>
              <a:rPr lang="ja-JP" altLang="en-US" sz="900" dirty="0"/>
              <a:t>情報処理学会研究報告</a:t>
            </a:r>
            <a:r>
              <a:rPr lang="en-US" altLang="ja-JP" sz="900" dirty="0"/>
              <a:t>, Vol. 2020-SE-205, No. 7, pp. 1–8, </a:t>
            </a:r>
            <a:r>
              <a:rPr lang="en-US" altLang="ja-JP" sz="900" dirty="0" smtClean="0"/>
              <a:t>2020</a:t>
            </a:r>
          </a:p>
          <a:p>
            <a:r>
              <a:rPr lang="en-US" altLang="ja-JP" sz="900" dirty="0" smtClean="0"/>
              <a:t>[5] </a:t>
            </a:r>
            <a:r>
              <a:rPr lang="en-US" altLang="ja-JP" sz="900" dirty="0"/>
              <a:t>Farooq </a:t>
            </a:r>
            <a:r>
              <a:rPr lang="en-US" altLang="ja-JP" sz="900" dirty="0" err="1"/>
              <a:t>Javeed</a:t>
            </a:r>
            <a:r>
              <a:rPr lang="en-US" altLang="ja-JP" sz="900" dirty="0"/>
              <a:t>, </a:t>
            </a:r>
            <a:r>
              <a:rPr lang="en-US" altLang="ja-JP" sz="900" dirty="0" err="1"/>
              <a:t>Ansar</a:t>
            </a:r>
            <a:r>
              <a:rPr lang="en-US" altLang="ja-JP" sz="900" dirty="0"/>
              <a:t> Siddique, Akhtar </a:t>
            </a:r>
            <a:r>
              <a:rPr lang="en-US" altLang="ja-JP" sz="900" dirty="0" err="1"/>
              <a:t>Munir</a:t>
            </a:r>
            <a:r>
              <a:rPr lang="en-US" altLang="ja-JP" sz="900" dirty="0"/>
              <a:t>, </a:t>
            </a:r>
            <a:r>
              <a:rPr lang="en-US" altLang="ja-JP" sz="900" dirty="0" err="1"/>
              <a:t>Basit</a:t>
            </a:r>
            <a:r>
              <a:rPr lang="en-US" altLang="ja-JP" sz="900" dirty="0"/>
              <a:t> </a:t>
            </a:r>
            <a:r>
              <a:rPr lang="en-US" altLang="ja-JP" sz="900" dirty="0" err="1"/>
              <a:t>Shehzad</a:t>
            </a:r>
            <a:r>
              <a:rPr lang="en-US" altLang="ja-JP" sz="900" dirty="0"/>
              <a:t>, and Muhammad </a:t>
            </a:r>
            <a:r>
              <a:rPr lang="en-US" altLang="ja-JP" sz="900" dirty="0" err="1" smtClean="0"/>
              <a:t>I.U.Lali</a:t>
            </a:r>
            <a:r>
              <a:rPr lang="en-US" altLang="ja-JP" sz="900" dirty="0"/>
              <a:t>:” Discovering software developer’s coding expertise through deep learning</a:t>
            </a:r>
            <a:r>
              <a:rPr lang="en-US" altLang="ja-JP" sz="900" dirty="0" smtClean="0"/>
              <a:t>”, </a:t>
            </a:r>
            <a:r>
              <a:rPr lang="nl-NL" altLang="ja-JP" sz="900" dirty="0" smtClean="0"/>
              <a:t>IET Software</a:t>
            </a:r>
            <a:r>
              <a:rPr lang="nl-NL" altLang="ja-JP" sz="900" dirty="0"/>
              <a:t>, Vol. 14, No. 3, pp. 213–220, 2020</a:t>
            </a:r>
            <a:endParaRPr lang="ja-JP" altLang="en-US" sz="2000" dirty="0"/>
          </a:p>
        </p:txBody>
      </p:sp>
    </p:spTree>
    <p:extLst>
      <p:ext uri="{BB962C8B-B14F-4D97-AF65-F5344CB8AC3E}">
        <p14:creationId xmlns:p14="http://schemas.microsoft.com/office/powerpoint/2010/main" val="128303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既存手法の問題点</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ソースコードの構造や変数などの意味に関する情報が大きく損なわれている</a:t>
            </a:r>
            <a:endParaRPr kumimoji="1" lang="en-US" altLang="ja-JP" sz="2800" dirty="0" smtClean="0"/>
          </a:p>
          <a:p>
            <a:pPr lvl="1"/>
            <a:r>
              <a:rPr lang="ja-JP" altLang="en-US" sz="2400" dirty="0"/>
              <a:t>予約語の利用</a:t>
            </a:r>
            <a:r>
              <a:rPr lang="ja-JP" altLang="en-US" sz="2400" dirty="0" smtClean="0"/>
              <a:t>回数が与えられてもそれらはソースコード中のどの部分で使われたのかわからない</a:t>
            </a:r>
            <a:endParaRPr lang="en-US" altLang="ja-JP" sz="2400" dirty="0" smtClean="0"/>
          </a:p>
          <a:p>
            <a:pPr lvl="1"/>
            <a:r>
              <a:rPr lang="ja-JP" altLang="en-US" sz="2400" dirty="0" smtClean="0"/>
              <a:t>単語の順序関係だけではスコープが異なる同じ名前の変数が出現しても，その情報は得られない</a:t>
            </a:r>
            <a:endParaRPr lang="en-US" altLang="ja-JP" sz="2400" dirty="0" smtClean="0"/>
          </a:p>
          <a:p>
            <a:endParaRPr lang="en-US" altLang="ja-JP" sz="2800" dirty="0"/>
          </a:p>
          <a:p>
            <a:pPr marL="0" indent="0">
              <a:buNone/>
            </a:pPr>
            <a:r>
              <a:rPr lang="ja-JP" altLang="en-US" sz="2800" dirty="0" smtClean="0"/>
              <a:t>→</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5" name="テキスト ボックス 4"/>
          <p:cNvSpPr txBox="1"/>
          <p:nvPr/>
        </p:nvSpPr>
        <p:spPr>
          <a:xfrm>
            <a:off x="1003610" y="4705814"/>
            <a:ext cx="7912744" cy="1384995"/>
          </a:xfrm>
          <a:prstGeom prst="rect">
            <a:avLst/>
          </a:prstGeom>
          <a:noFill/>
        </p:spPr>
        <p:txBody>
          <a:bodyPr wrap="none" rtlCol="0">
            <a:spAutoFit/>
          </a:bodyPr>
          <a:lstStyle/>
          <a:p>
            <a:r>
              <a:rPr lang="ja-JP" altLang="en-US" sz="2800" dirty="0"/>
              <a:t>構造と変数に関する</a:t>
            </a:r>
            <a:r>
              <a:rPr lang="ja-JP" altLang="en-US" sz="2800" dirty="0" smtClean="0"/>
              <a:t>情報を利用することができれば</a:t>
            </a:r>
            <a:endParaRPr lang="en-US" altLang="ja-JP" sz="2800" dirty="0" smtClean="0"/>
          </a:p>
          <a:p>
            <a:r>
              <a:rPr lang="ja-JP" altLang="en-US" sz="2800" dirty="0" smtClean="0"/>
              <a:t>よりソースコードの特徴を踏まえた精度の高い予測</a:t>
            </a:r>
            <a:endParaRPr lang="en-US" altLang="ja-JP" sz="2800" dirty="0" smtClean="0"/>
          </a:p>
          <a:p>
            <a:r>
              <a:rPr lang="ja-JP" altLang="en-US" sz="2800" dirty="0" smtClean="0"/>
              <a:t>ができるのではないか</a:t>
            </a:r>
            <a:endParaRPr lang="en-US" altLang="ja-JP" sz="2800" dirty="0" smtClean="0"/>
          </a:p>
        </p:txBody>
      </p:sp>
    </p:spTree>
    <p:extLst>
      <p:ext uri="{BB962C8B-B14F-4D97-AF65-F5344CB8AC3E}">
        <p14:creationId xmlns:p14="http://schemas.microsoft.com/office/powerpoint/2010/main" val="2041632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ソースコードのグラフ表現 </a:t>
            </a:r>
            <a:r>
              <a:rPr kumimoji="1" lang="en-US" altLang="ja-JP" dirty="0" smtClean="0"/>
              <a:t>1/2</a:t>
            </a:r>
            <a:endParaRPr kumimoji="1" lang="ja-JP" altLang="en-US" dirty="0"/>
          </a:p>
        </p:txBody>
      </p:sp>
      <p:sp>
        <p:nvSpPr>
          <p:cNvPr id="3" name="コンテンツ プレースホルダー 2"/>
          <p:cNvSpPr>
            <a:spLocks noGrp="1"/>
          </p:cNvSpPr>
          <p:nvPr>
            <p:ph idx="1"/>
          </p:nvPr>
        </p:nvSpPr>
        <p:spPr>
          <a:xfrm>
            <a:off x="457200" y="1579880"/>
            <a:ext cx="8229600" cy="4525963"/>
          </a:xfrm>
        </p:spPr>
        <p:txBody>
          <a:bodyPr/>
          <a:lstStyle/>
          <a:p>
            <a:pPr marL="0" indent="0">
              <a:buNone/>
            </a:pPr>
            <a:r>
              <a:rPr kumimoji="1" lang="en-US" altLang="ja-JP" sz="2800" dirty="0" err="1" smtClean="0"/>
              <a:t>Allamanis</a:t>
            </a:r>
            <a:r>
              <a:rPr kumimoji="1" lang="ja-JP" altLang="en-US" sz="2800" dirty="0" smtClean="0"/>
              <a:t>ら</a:t>
            </a:r>
            <a:r>
              <a:rPr kumimoji="1" lang="en-US" altLang="ja-JP" sz="2800" dirty="0" smtClean="0"/>
              <a:t>[6]</a:t>
            </a:r>
            <a:r>
              <a:rPr kumimoji="1" lang="ja-JP" altLang="en-US" sz="2800" dirty="0" smtClean="0"/>
              <a:t>が提案したグラフ表現</a:t>
            </a:r>
            <a:endParaRPr kumimoji="1" lang="en-US" altLang="ja-JP" sz="2800" dirty="0" smtClean="0"/>
          </a:p>
          <a:p>
            <a:r>
              <a:rPr lang="ja-JP" altLang="en-US" sz="2800" dirty="0" smtClean="0"/>
              <a:t>構文木からノードを生成し，構文情報や意味情報からエッジを定めている</a:t>
            </a:r>
            <a:endParaRPr lang="en-US" altLang="ja-JP" sz="2800" dirty="0" smtClean="0"/>
          </a:p>
          <a:p>
            <a:r>
              <a:rPr lang="ja-JP" altLang="en-US" sz="2800" dirty="0" smtClean="0"/>
              <a:t>グラフ表現と</a:t>
            </a:r>
            <a:r>
              <a:rPr lang="en-US" altLang="ja-JP" sz="2800" dirty="0" smtClean="0"/>
              <a:t>GGNN</a:t>
            </a:r>
            <a:r>
              <a:rPr lang="ja-JP" altLang="en-US" sz="2800" dirty="0" smtClean="0"/>
              <a:t>を利用すると，変数</a:t>
            </a:r>
            <a:r>
              <a:rPr lang="ja-JP" altLang="en-US" sz="2800" dirty="0"/>
              <a:t>を予測するタスクで従来の手法よりも優れた結果が</a:t>
            </a:r>
            <a:r>
              <a:rPr lang="ja-JP" altLang="en-US" sz="2800" dirty="0" smtClean="0"/>
              <a:t>得られた</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6" name="テキスト ボックス 5"/>
          <p:cNvSpPr txBox="1"/>
          <p:nvPr/>
        </p:nvSpPr>
        <p:spPr>
          <a:xfrm>
            <a:off x="366118" y="4196417"/>
            <a:ext cx="4775666" cy="1754326"/>
          </a:xfrm>
          <a:prstGeom prst="rect">
            <a:avLst/>
          </a:prstGeom>
          <a:noFill/>
          <a:ln>
            <a:solidFill>
              <a:schemeClr val="tx1"/>
            </a:solidFill>
          </a:ln>
        </p:spPr>
        <p:txBody>
          <a:bodyPr wrap="none" rtlCol="0">
            <a:spAutoFit/>
          </a:bodyPr>
          <a:lstStyle/>
          <a:p>
            <a:r>
              <a:rPr kumimoji="1" lang="en-US" altLang="ja-JP" dirty="0" smtClean="0"/>
              <a:t>public override void </a:t>
            </a:r>
            <a:r>
              <a:rPr kumimoji="1" lang="en-US" altLang="ja-JP" dirty="0" err="1" smtClean="0"/>
              <a:t>OnError</a:t>
            </a:r>
            <a:r>
              <a:rPr kumimoji="1" lang="en-US" altLang="ja-JP" dirty="0" smtClean="0"/>
              <a:t>(Exception error)</a:t>
            </a:r>
          </a:p>
          <a:p>
            <a:r>
              <a:rPr kumimoji="1" lang="en-US" altLang="ja-JP" dirty="0" smtClean="0"/>
              <a:t>{</a:t>
            </a:r>
          </a:p>
          <a:p>
            <a:r>
              <a:rPr lang="en-US" altLang="ja-JP" dirty="0"/>
              <a:t> </a:t>
            </a:r>
            <a:r>
              <a:rPr lang="en-US" altLang="ja-JP" dirty="0" smtClean="0"/>
              <a:t>   /* </a:t>
            </a:r>
            <a:r>
              <a:rPr lang="ja-JP" altLang="en-US" dirty="0" smtClean="0"/>
              <a:t>省略</a:t>
            </a:r>
            <a:r>
              <a:rPr lang="en-US" altLang="ja-JP" dirty="0" smtClean="0"/>
              <a:t> */</a:t>
            </a:r>
            <a:endParaRPr kumimoji="1" lang="en-US" altLang="ja-JP" dirty="0" smtClean="0"/>
          </a:p>
          <a:p>
            <a:r>
              <a:rPr lang="en-US" altLang="ja-JP" dirty="0"/>
              <a:t> </a:t>
            </a:r>
            <a:r>
              <a:rPr lang="en-US" altLang="ja-JP" dirty="0" smtClean="0"/>
              <a:t>   </a:t>
            </a:r>
            <a:r>
              <a:rPr kumimoji="1" lang="en-US" altLang="ja-JP" dirty="0" smtClean="0"/>
              <a:t>if (         == null)</a:t>
            </a:r>
          </a:p>
          <a:p>
            <a:r>
              <a:rPr lang="en-US" altLang="ja-JP" dirty="0"/>
              <a:t> </a:t>
            </a:r>
            <a:r>
              <a:rPr lang="en-US" altLang="ja-JP" dirty="0" smtClean="0"/>
              <a:t>   /* </a:t>
            </a:r>
            <a:r>
              <a:rPr lang="ja-JP" altLang="en-US" dirty="0" smtClean="0"/>
              <a:t>省略</a:t>
            </a:r>
            <a:r>
              <a:rPr lang="en-US" altLang="ja-JP" dirty="0" smtClean="0"/>
              <a:t> */</a:t>
            </a:r>
            <a:endParaRPr kumimoji="1" lang="en-US" altLang="ja-JP" dirty="0" smtClean="0"/>
          </a:p>
          <a:p>
            <a:r>
              <a:rPr lang="en-US" altLang="ja-JP" dirty="0"/>
              <a:t>}</a:t>
            </a:r>
            <a:endParaRPr kumimoji="1" lang="ja-JP" altLang="en-US" dirty="0"/>
          </a:p>
        </p:txBody>
      </p:sp>
      <p:sp>
        <p:nvSpPr>
          <p:cNvPr id="7" name="テキスト ボックス 6"/>
          <p:cNvSpPr txBox="1"/>
          <p:nvPr/>
        </p:nvSpPr>
        <p:spPr>
          <a:xfrm>
            <a:off x="999635" y="5073580"/>
            <a:ext cx="468000" cy="279300"/>
          </a:xfrm>
          <a:prstGeom prst="rect">
            <a:avLst/>
          </a:prstGeom>
          <a:noFill/>
          <a:ln>
            <a:solidFill>
              <a:schemeClr val="tx1"/>
            </a:solidFill>
          </a:ln>
        </p:spPr>
        <p:txBody>
          <a:bodyPr wrap="square" rtlCol="0" anchor="ctr">
            <a:noAutofit/>
          </a:bodyPr>
          <a:lstStyle/>
          <a:p>
            <a:pPr algn="ctr"/>
            <a:r>
              <a:rPr kumimoji="1" lang="en-US" altLang="ja-JP" dirty="0" smtClean="0"/>
              <a:t>#1</a:t>
            </a:r>
            <a:endParaRPr kumimoji="1" lang="ja-JP" altLang="en-US" dirty="0"/>
          </a:p>
        </p:txBody>
      </p:sp>
      <p:sp>
        <p:nvSpPr>
          <p:cNvPr id="8" name="テキスト ボックス 7"/>
          <p:cNvSpPr txBox="1"/>
          <p:nvPr/>
        </p:nvSpPr>
        <p:spPr>
          <a:xfrm>
            <a:off x="5430946" y="4794280"/>
            <a:ext cx="468000" cy="279300"/>
          </a:xfrm>
          <a:prstGeom prst="rect">
            <a:avLst/>
          </a:prstGeom>
          <a:noFill/>
          <a:ln>
            <a:solidFill>
              <a:schemeClr val="tx1"/>
            </a:solidFill>
          </a:ln>
        </p:spPr>
        <p:txBody>
          <a:bodyPr wrap="square" rtlCol="0" anchor="ctr">
            <a:noAutofit/>
          </a:bodyPr>
          <a:lstStyle/>
          <a:p>
            <a:pPr algn="ctr"/>
            <a:r>
              <a:rPr kumimoji="1" lang="en-US" altLang="ja-JP" dirty="0" smtClean="0"/>
              <a:t>#1</a:t>
            </a:r>
            <a:endParaRPr kumimoji="1" lang="ja-JP" altLang="en-US" dirty="0"/>
          </a:p>
        </p:txBody>
      </p:sp>
      <p:sp>
        <p:nvSpPr>
          <p:cNvPr id="9" name="テキスト ボックス 8"/>
          <p:cNvSpPr txBox="1"/>
          <p:nvPr/>
        </p:nvSpPr>
        <p:spPr>
          <a:xfrm>
            <a:off x="5874921" y="4735521"/>
            <a:ext cx="2800767" cy="1200329"/>
          </a:xfrm>
          <a:prstGeom prst="rect">
            <a:avLst/>
          </a:prstGeom>
          <a:noFill/>
        </p:spPr>
        <p:txBody>
          <a:bodyPr wrap="none" rtlCol="0">
            <a:spAutoFit/>
          </a:bodyPr>
          <a:lstStyle/>
          <a:p>
            <a:r>
              <a:rPr kumimoji="1" lang="ja-JP" altLang="en-US" dirty="0" smtClean="0"/>
              <a:t>予測結果：</a:t>
            </a:r>
            <a:r>
              <a:rPr kumimoji="1" lang="en-US" altLang="ja-JP" dirty="0" smtClean="0"/>
              <a:t>error: 93%</a:t>
            </a:r>
            <a:endParaRPr lang="en-US" altLang="ja-JP" dirty="0"/>
          </a:p>
          <a:p>
            <a:r>
              <a:rPr kumimoji="1" lang="ja-JP" altLang="en-US" dirty="0" smtClean="0"/>
              <a:t>　　　　　　  </a:t>
            </a:r>
            <a:r>
              <a:rPr kumimoji="1" lang="en-US" altLang="ja-JP" dirty="0" smtClean="0"/>
              <a:t>_exception</a:t>
            </a:r>
            <a:r>
              <a:rPr kumimoji="1" lang="ja-JP" altLang="en-US" dirty="0" smtClean="0"/>
              <a:t>：</a:t>
            </a:r>
            <a:r>
              <a:rPr kumimoji="1" lang="en-US" altLang="ja-JP" dirty="0" smtClean="0"/>
              <a:t>7%</a:t>
            </a:r>
          </a:p>
          <a:p>
            <a:endParaRPr kumimoji="1" lang="en-US" altLang="ja-JP" dirty="0" smtClean="0"/>
          </a:p>
          <a:p>
            <a:r>
              <a:rPr kumimoji="1" lang="ja-JP" altLang="en-US" dirty="0" smtClean="0"/>
              <a:t>正解       </a:t>
            </a:r>
            <a:r>
              <a:rPr lang="ja-JP" altLang="en-US" dirty="0" smtClean="0"/>
              <a:t>：</a:t>
            </a:r>
            <a:r>
              <a:rPr lang="en-US" altLang="ja-JP" dirty="0" smtClean="0"/>
              <a:t>error</a:t>
            </a:r>
            <a:endParaRPr kumimoji="1" lang="ja-JP" altLang="en-US" dirty="0"/>
          </a:p>
        </p:txBody>
      </p:sp>
      <p:sp>
        <p:nvSpPr>
          <p:cNvPr id="10" name="テキスト ボックス 9"/>
          <p:cNvSpPr txBox="1"/>
          <p:nvPr/>
        </p:nvSpPr>
        <p:spPr>
          <a:xfrm>
            <a:off x="1542574" y="6257663"/>
            <a:ext cx="6920706" cy="369332"/>
          </a:xfrm>
          <a:prstGeom prst="rect">
            <a:avLst/>
          </a:prstGeom>
          <a:noFill/>
        </p:spPr>
        <p:txBody>
          <a:bodyPr wrap="square" rtlCol="0">
            <a:spAutoFit/>
          </a:bodyPr>
          <a:lstStyle/>
          <a:p>
            <a:r>
              <a:rPr lang="en-US" altLang="ja-JP" sz="900" dirty="0" smtClean="0"/>
              <a:t>[6] </a:t>
            </a:r>
            <a:r>
              <a:rPr lang="en-US" altLang="ja-JP" sz="900" dirty="0" err="1"/>
              <a:t>Miltiadis</a:t>
            </a:r>
            <a:r>
              <a:rPr lang="en-US" altLang="ja-JP" sz="900" dirty="0"/>
              <a:t> </a:t>
            </a:r>
            <a:r>
              <a:rPr lang="en-US" altLang="ja-JP" sz="900" dirty="0" err="1"/>
              <a:t>Allamanis</a:t>
            </a:r>
            <a:r>
              <a:rPr lang="en-US" altLang="ja-JP" sz="900" dirty="0"/>
              <a:t>, Marc </a:t>
            </a:r>
            <a:r>
              <a:rPr lang="en-US" altLang="ja-JP" sz="900" dirty="0" err="1"/>
              <a:t>Brockschmidt</a:t>
            </a:r>
            <a:r>
              <a:rPr lang="en-US" altLang="ja-JP" sz="900" dirty="0"/>
              <a:t>, Mahmoud </a:t>
            </a:r>
            <a:r>
              <a:rPr lang="en-US" altLang="ja-JP" sz="900" dirty="0" err="1"/>
              <a:t>Khademi</a:t>
            </a:r>
            <a:r>
              <a:rPr lang="en-US" altLang="ja-JP" sz="900" dirty="0" smtClean="0"/>
              <a:t>:”Learning to Represent </a:t>
            </a:r>
            <a:r>
              <a:rPr lang="en-US" altLang="ja-JP" sz="900" dirty="0"/>
              <a:t>P</a:t>
            </a:r>
            <a:r>
              <a:rPr lang="en-US" altLang="ja-JP" sz="900" dirty="0" smtClean="0"/>
              <a:t>rograms with Graphs</a:t>
            </a:r>
            <a:r>
              <a:rPr lang="en-US" altLang="ja-JP" sz="900" dirty="0"/>
              <a:t>”, </a:t>
            </a:r>
            <a:r>
              <a:rPr lang="en-US" altLang="ja-JP" sz="900" dirty="0" smtClean="0"/>
              <a:t>In </a:t>
            </a:r>
            <a:r>
              <a:rPr lang="en-US" altLang="ja-JP" sz="900" dirty="0"/>
              <a:t>Proceedings of the International Conference on Learning Representations (ICLR), </a:t>
            </a:r>
            <a:r>
              <a:rPr lang="en-US" altLang="ja-JP" sz="900" dirty="0" smtClean="0"/>
              <a:t>2018</a:t>
            </a:r>
            <a:endParaRPr lang="ja-JP" altLang="en-US" sz="2000" dirty="0"/>
          </a:p>
        </p:txBody>
      </p:sp>
    </p:spTree>
    <p:extLst>
      <p:ext uri="{BB962C8B-B14F-4D97-AF65-F5344CB8AC3E}">
        <p14:creationId xmlns:p14="http://schemas.microsoft.com/office/powerpoint/2010/main" val="24867808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ソースコードのグラフ表現 </a:t>
            </a:r>
            <a:r>
              <a:rPr lang="en-US" altLang="ja-JP" dirty="0"/>
              <a:t>2</a:t>
            </a:r>
            <a:r>
              <a:rPr kumimoji="1" lang="en-US" altLang="ja-JP" dirty="0" smtClean="0"/>
              <a:t>/2</a:t>
            </a:r>
            <a:endParaRPr kumimoji="1" lang="ja-JP" altLang="en-US" dirty="0"/>
          </a:p>
        </p:txBody>
      </p:sp>
      <p:sp>
        <p:nvSpPr>
          <p:cNvPr id="3" name="コンテンツ プレースホルダー 2"/>
          <p:cNvSpPr>
            <a:spLocks noGrp="1"/>
          </p:cNvSpPr>
          <p:nvPr>
            <p:ph idx="1"/>
          </p:nvPr>
        </p:nvSpPr>
        <p:spPr>
          <a:xfrm>
            <a:off x="457200" y="1579880"/>
            <a:ext cx="8229600" cy="4525963"/>
          </a:xfrm>
        </p:spPr>
        <p:txBody>
          <a:bodyPr/>
          <a:lstStyle/>
          <a:p>
            <a:pPr marL="0" indent="0">
              <a:buNone/>
            </a:pPr>
            <a:r>
              <a:rPr kumimoji="1" lang="en-US" altLang="ja-JP" sz="2800" dirty="0" err="1" smtClean="0"/>
              <a:t>Allamanis</a:t>
            </a:r>
            <a:r>
              <a:rPr kumimoji="1" lang="ja-JP" altLang="en-US" sz="2800" dirty="0" smtClean="0"/>
              <a:t>ら</a:t>
            </a:r>
            <a:r>
              <a:rPr kumimoji="1" lang="en-US" altLang="ja-JP" sz="2800" dirty="0" smtClean="0"/>
              <a:t>[6]</a:t>
            </a:r>
            <a:r>
              <a:rPr kumimoji="1" lang="ja-JP" altLang="en-US" sz="2800" dirty="0" smtClean="0"/>
              <a:t>が提案したグラフ表現</a:t>
            </a:r>
            <a:endParaRPr kumimoji="1" lang="en-US" altLang="ja-JP" sz="2800" dirty="0" smtClean="0"/>
          </a:p>
          <a:p>
            <a:r>
              <a:rPr lang="ja-JP" altLang="en-US" sz="2800" dirty="0" smtClean="0"/>
              <a:t>変数の予測以外にも脆弱性の特定</a:t>
            </a:r>
            <a:r>
              <a:rPr lang="en-US" altLang="ja-JP" sz="2800" dirty="0" smtClean="0"/>
              <a:t>[7]</a:t>
            </a:r>
            <a:r>
              <a:rPr lang="ja-JP" altLang="en-US" sz="2800" dirty="0" smtClean="0"/>
              <a:t>やバグの検知・予測</a:t>
            </a:r>
            <a:r>
              <a:rPr lang="en-US" altLang="ja-JP" sz="2800" dirty="0" smtClean="0"/>
              <a:t>[8]</a:t>
            </a:r>
            <a:r>
              <a:rPr lang="ja-JP" altLang="en-US" sz="2800" dirty="0" smtClean="0"/>
              <a:t>といった幅広い分野で利用されている</a:t>
            </a:r>
            <a:endParaRPr lang="en-US" altLang="ja-JP" sz="2000" dirty="0" smtClean="0"/>
          </a:p>
          <a:p>
            <a:pPr lvl="1"/>
            <a:r>
              <a:rPr lang="ja-JP" altLang="en-US" sz="2400" dirty="0"/>
              <a:t>これら</a:t>
            </a:r>
            <a:r>
              <a:rPr lang="ja-JP" altLang="en-US" sz="2400" dirty="0" smtClean="0"/>
              <a:t>のタスクで高い精度が得られたことから，このグラフ表現は構文情報だけでなく意味情報もうまく表現されていることがわかる</a:t>
            </a:r>
            <a:endParaRPr lang="en-US" altLang="ja-JP" sz="2400" dirty="0" smtClean="0"/>
          </a:p>
          <a:p>
            <a:pPr lvl="1"/>
            <a:endParaRPr lang="en-US" altLang="ja-JP" sz="2400" dirty="0"/>
          </a:p>
          <a:p>
            <a:pPr marL="0" indent="0">
              <a:buNone/>
            </a:pPr>
            <a:r>
              <a:rPr lang="ja-JP" altLang="en-US" sz="2800" dirty="0" smtClean="0"/>
              <a:t>→</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10" name="テキスト ボックス 9"/>
          <p:cNvSpPr txBox="1"/>
          <p:nvPr/>
        </p:nvSpPr>
        <p:spPr>
          <a:xfrm>
            <a:off x="1542574" y="5898753"/>
            <a:ext cx="6920706" cy="784830"/>
          </a:xfrm>
          <a:prstGeom prst="rect">
            <a:avLst/>
          </a:prstGeom>
          <a:noFill/>
        </p:spPr>
        <p:txBody>
          <a:bodyPr wrap="square" rtlCol="0">
            <a:spAutoFit/>
          </a:bodyPr>
          <a:lstStyle/>
          <a:p>
            <a:r>
              <a:rPr lang="en-US" altLang="ja-JP" sz="900" dirty="0" smtClean="0"/>
              <a:t>[7] </a:t>
            </a:r>
            <a:r>
              <a:rPr lang="en-US" altLang="ja-JP" sz="900" dirty="0"/>
              <a:t>Elizabeth </a:t>
            </a:r>
            <a:r>
              <a:rPr lang="en-US" altLang="ja-JP" sz="900" dirty="0" err="1"/>
              <a:t>Dinella</a:t>
            </a:r>
            <a:r>
              <a:rPr lang="en-US" altLang="ja-JP" sz="900" dirty="0"/>
              <a:t>, </a:t>
            </a:r>
            <a:r>
              <a:rPr lang="en-US" altLang="ja-JP" sz="900" dirty="0" err="1"/>
              <a:t>Hanjun</a:t>
            </a:r>
            <a:r>
              <a:rPr lang="en-US" altLang="ja-JP" sz="900" dirty="0"/>
              <a:t> Dai, </a:t>
            </a:r>
            <a:r>
              <a:rPr lang="en-US" altLang="ja-JP" sz="900" dirty="0" err="1"/>
              <a:t>Ziyang</a:t>
            </a:r>
            <a:r>
              <a:rPr lang="en-US" altLang="ja-JP" sz="900" dirty="0"/>
              <a:t> Li, </a:t>
            </a:r>
            <a:r>
              <a:rPr lang="en-US" altLang="ja-JP" sz="900" dirty="0" err="1"/>
              <a:t>Mayur</a:t>
            </a:r>
            <a:r>
              <a:rPr lang="en-US" altLang="ja-JP" sz="900" dirty="0"/>
              <a:t> </a:t>
            </a:r>
            <a:r>
              <a:rPr lang="en-US" altLang="ja-JP" sz="900" dirty="0" err="1"/>
              <a:t>Naik</a:t>
            </a:r>
            <a:r>
              <a:rPr lang="en-US" altLang="ja-JP" sz="900" dirty="0"/>
              <a:t>, Le Song, and </a:t>
            </a:r>
            <a:r>
              <a:rPr lang="en-US" altLang="ja-JP" sz="900" dirty="0" err="1"/>
              <a:t>Ke</a:t>
            </a:r>
            <a:r>
              <a:rPr lang="en-US" altLang="ja-JP" sz="900" dirty="0"/>
              <a:t> </a:t>
            </a:r>
            <a:r>
              <a:rPr lang="en-US" altLang="ja-JP" sz="900" dirty="0" smtClean="0"/>
              <a:t>Wang. </a:t>
            </a:r>
            <a:r>
              <a:rPr lang="en-US" altLang="ja-JP" sz="900" dirty="0" err="1" smtClean="0"/>
              <a:t>Hoppity</a:t>
            </a:r>
            <a:r>
              <a:rPr lang="en-US" altLang="ja-JP" sz="900" dirty="0"/>
              <a:t>: Learning graph transformations to detect and fix bugs in programs. </a:t>
            </a:r>
            <a:r>
              <a:rPr lang="en-US" altLang="ja-JP" sz="900" dirty="0" smtClean="0"/>
              <a:t>In International </a:t>
            </a:r>
            <a:r>
              <a:rPr lang="en-US" altLang="ja-JP" sz="900" dirty="0"/>
              <a:t>Conference on Learning Representations, 2020</a:t>
            </a:r>
            <a:r>
              <a:rPr lang="en-US" altLang="ja-JP" sz="900" dirty="0" smtClean="0"/>
              <a:t>.</a:t>
            </a:r>
          </a:p>
          <a:p>
            <a:r>
              <a:rPr lang="en-US" altLang="ja-JP" sz="900" dirty="0" smtClean="0"/>
              <a:t>[8] </a:t>
            </a:r>
            <a:r>
              <a:rPr lang="en-US" altLang="ja-JP" sz="900" dirty="0" err="1"/>
              <a:t>Yaqin</a:t>
            </a:r>
            <a:r>
              <a:rPr lang="en-US" altLang="ja-JP" sz="900" dirty="0"/>
              <a:t> Zhou, </a:t>
            </a:r>
            <a:r>
              <a:rPr lang="en-US" altLang="ja-JP" sz="900" dirty="0" err="1"/>
              <a:t>Shangqing</a:t>
            </a:r>
            <a:r>
              <a:rPr lang="en-US" altLang="ja-JP" sz="900" dirty="0"/>
              <a:t> Liu, J. </a:t>
            </a:r>
            <a:r>
              <a:rPr lang="en-US" altLang="ja-JP" sz="900" dirty="0" err="1"/>
              <a:t>Siow</a:t>
            </a:r>
            <a:r>
              <a:rPr lang="en-US" altLang="ja-JP" sz="900" dirty="0"/>
              <a:t>, </a:t>
            </a:r>
            <a:r>
              <a:rPr lang="en-US" altLang="ja-JP" sz="900" dirty="0" err="1"/>
              <a:t>Xiaoning</a:t>
            </a:r>
            <a:r>
              <a:rPr lang="en-US" altLang="ja-JP" sz="900" dirty="0"/>
              <a:t> Du, and Yang Liu. </a:t>
            </a:r>
            <a:r>
              <a:rPr lang="en-US" altLang="ja-JP" sz="900" dirty="0" err="1"/>
              <a:t>Devign</a:t>
            </a:r>
            <a:r>
              <a:rPr lang="en-US" altLang="ja-JP" sz="900" dirty="0"/>
              <a:t>: </a:t>
            </a:r>
            <a:r>
              <a:rPr lang="en-US" altLang="ja-JP" sz="900" dirty="0" smtClean="0"/>
              <a:t>Effective vulnerability </a:t>
            </a:r>
            <a:r>
              <a:rPr lang="en-US" altLang="ja-JP" sz="900" dirty="0"/>
              <a:t>identification by learning comprehensive program semantics via </a:t>
            </a:r>
            <a:r>
              <a:rPr lang="en-US" altLang="ja-JP" sz="900" dirty="0" smtClean="0"/>
              <a:t>graph neural </a:t>
            </a:r>
            <a:r>
              <a:rPr lang="en-US" altLang="ja-JP" sz="900" dirty="0"/>
              <a:t>networks. In Advances in Neural Information Processing Systems, pp. 10197–</a:t>
            </a:r>
          </a:p>
          <a:p>
            <a:r>
              <a:rPr lang="en-US" altLang="ja-JP" sz="900" dirty="0"/>
              <a:t>10207, 2019.</a:t>
            </a:r>
            <a:endParaRPr lang="ja-JP" altLang="en-US" sz="2000" dirty="0"/>
          </a:p>
        </p:txBody>
      </p:sp>
      <p:sp>
        <p:nvSpPr>
          <p:cNvPr id="12" name="テキスト ボックス 11"/>
          <p:cNvSpPr txBox="1"/>
          <p:nvPr/>
        </p:nvSpPr>
        <p:spPr>
          <a:xfrm>
            <a:off x="1003610" y="4705814"/>
            <a:ext cx="7108036" cy="954107"/>
          </a:xfrm>
          <a:prstGeom prst="rect">
            <a:avLst/>
          </a:prstGeom>
          <a:noFill/>
        </p:spPr>
        <p:txBody>
          <a:bodyPr wrap="none" rtlCol="0">
            <a:spAutoFit/>
          </a:bodyPr>
          <a:lstStyle/>
          <a:p>
            <a:r>
              <a:rPr lang="ja-JP" altLang="en-US" sz="2800" dirty="0" smtClean="0"/>
              <a:t>このグラフ表現を利用して，より</a:t>
            </a:r>
            <a:r>
              <a:rPr lang="ja-JP" altLang="en-US" sz="2800" dirty="0"/>
              <a:t>ソースコード</a:t>
            </a:r>
            <a:r>
              <a:rPr lang="ja-JP" altLang="en-US" sz="2800" dirty="0" smtClean="0"/>
              <a:t>の</a:t>
            </a:r>
            <a:endParaRPr lang="en-US" altLang="ja-JP" sz="2800" dirty="0" smtClean="0"/>
          </a:p>
          <a:p>
            <a:r>
              <a:rPr lang="ja-JP" altLang="en-US" sz="2800" dirty="0" smtClean="0"/>
              <a:t>特徴</a:t>
            </a:r>
            <a:r>
              <a:rPr lang="ja-JP" altLang="en-US" sz="2800" dirty="0"/>
              <a:t>を</a:t>
            </a:r>
            <a:r>
              <a:rPr lang="ja-JP" altLang="en-US" sz="2800" dirty="0" smtClean="0"/>
              <a:t>踏まえた専門性の予測を行う</a:t>
            </a:r>
            <a:endParaRPr lang="en-US" altLang="ja-JP" sz="2800" dirty="0" smtClean="0"/>
          </a:p>
        </p:txBody>
      </p:sp>
    </p:spTree>
    <p:extLst>
      <p:ext uri="{BB962C8B-B14F-4D97-AF65-F5344CB8AC3E}">
        <p14:creationId xmlns:p14="http://schemas.microsoft.com/office/powerpoint/2010/main" val="3329862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本研究の概要</a:t>
            </a:r>
          </a:p>
        </p:txBody>
      </p:sp>
      <p:sp>
        <p:nvSpPr>
          <p:cNvPr id="3" name="コンテンツ プレースホルダー 2"/>
          <p:cNvSpPr>
            <a:spLocks noGrp="1"/>
          </p:cNvSpPr>
          <p:nvPr>
            <p:ph idx="1"/>
          </p:nvPr>
        </p:nvSpPr>
        <p:spPr/>
        <p:txBody>
          <a:bodyPr/>
          <a:lstStyle/>
          <a:p>
            <a:r>
              <a:rPr lang="ja-JP" altLang="en-US" dirty="0"/>
              <a:t>提案手法</a:t>
            </a:r>
            <a:endParaRPr lang="en-US" altLang="ja-JP" dirty="0"/>
          </a:p>
          <a:p>
            <a:pPr lvl="1"/>
            <a:r>
              <a:rPr kumimoji="1" lang="ja-JP" altLang="en-US" dirty="0" smtClean="0"/>
              <a:t>ソースコードを構造や変数に関する情報を表現できるグラフに変換</a:t>
            </a:r>
            <a:endParaRPr kumimoji="1" lang="en-US" altLang="ja-JP" dirty="0" smtClean="0"/>
          </a:p>
          <a:p>
            <a:pPr lvl="1"/>
            <a:r>
              <a:rPr kumimoji="1" lang="en-US" altLang="ja-JP" dirty="0" smtClean="0"/>
              <a:t>GNN</a:t>
            </a:r>
            <a:r>
              <a:rPr kumimoji="1" lang="ja-JP" altLang="en-US" dirty="0" smtClean="0"/>
              <a:t>を用いた</a:t>
            </a:r>
            <a:r>
              <a:rPr kumimoji="1" lang="en-US" altLang="ja-JP" dirty="0" smtClean="0"/>
              <a:t>3</a:t>
            </a:r>
            <a:r>
              <a:rPr kumimoji="1" lang="ja-JP" altLang="en-US" dirty="0" smtClean="0"/>
              <a:t>値分類によるコーディングの専門性の</a:t>
            </a:r>
            <a:r>
              <a:rPr lang="ja-JP" altLang="en-US" dirty="0"/>
              <a:t>判定</a:t>
            </a:r>
            <a:endParaRPr kumimoji="1" lang="en-US" altLang="ja-JP" dirty="0" smtClean="0"/>
          </a:p>
          <a:p>
            <a:r>
              <a:rPr lang="ja-JP" altLang="en-US" dirty="0" smtClean="0"/>
              <a:t>評価</a:t>
            </a:r>
            <a:r>
              <a:rPr lang="ja-JP" altLang="en-US" dirty="0"/>
              <a:t>実験</a:t>
            </a:r>
            <a:endParaRPr lang="en-US" altLang="ja-JP" dirty="0"/>
          </a:p>
          <a:p>
            <a:pPr lvl="1"/>
            <a:r>
              <a:rPr lang="ja-JP" altLang="en-US" dirty="0"/>
              <a:t>判定</a:t>
            </a:r>
            <a:r>
              <a:rPr kumimoji="1" lang="ja-JP" altLang="en-US" dirty="0" smtClean="0"/>
              <a:t>精度</a:t>
            </a:r>
            <a:r>
              <a:rPr kumimoji="1" lang="ja-JP" altLang="en-US" dirty="0"/>
              <a:t>の測定</a:t>
            </a:r>
            <a:endParaRPr kumimoji="1" lang="en-US" altLang="ja-JP" dirty="0"/>
          </a:p>
          <a:p>
            <a:pPr lvl="1"/>
            <a:r>
              <a:rPr lang="ja-JP" altLang="en-US" dirty="0"/>
              <a:t>既存手法</a:t>
            </a:r>
            <a:r>
              <a:rPr lang="en-US" altLang="ja-JP" dirty="0" smtClean="0"/>
              <a:t>[4,5]</a:t>
            </a:r>
            <a:r>
              <a:rPr lang="ja-JP" altLang="en-US" dirty="0"/>
              <a:t>の結果と比較</a:t>
            </a:r>
            <a:endParaRPr kumimoji="1" lang="ja-JP" altLang="en-US"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6" name="テキスト ボックス 5"/>
          <p:cNvSpPr txBox="1"/>
          <p:nvPr/>
        </p:nvSpPr>
        <p:spPr>
          <a:xfrm>
            <a:off x="1507014" y="5806856"/>
            <a:ext cx="6920706" cy="646331"/>
          </a:xfrm>
          <a:prstGeom prst="rect">
            <a:avLst/>
          </a:prstGeom>
          <a:noFill/>
        </p:spPr>
        <p:txBody>
          <a:bodyPr wrap="square" rtlCol="0">
            <a:spAutoFit/>
          </a:bodyPr>
          <a:lstStyle/>
          <a:p>
            <a:r>
              <a:rPr lang="en-US" altLang="ja-JP" sz="900" dirty="0" smtClean="0"/>
              <a:t>[4]</a:t>
            </a:r>
            <a:r>
              <a:rPr lang="zh-TW" altLang="en-US" sz="900" dirty="0"/>
              <a:t>松井智寛</a:t>
            </a:r>
            <a:r>
              <a:rPr lang="en-US" altLang="zh-TW" sz="900" dirty="0"/>
              <a:t>, </a:t>
            </a:r>
            <a:r>
              <a:rPr lang="zh-TW" altLang="en-US" sz="900" dirty="0"/>
              <a:t>松下誠</a:t>
            </a:r>
            <a:r>
              <a:rPr lang="en-US" altLang="zh-TW" sz="900" dirty="0"/>
              <a:t>, </a:t>
            </a:r>
            <a:r>
              <a:rPr lang="zh-TW" altLang="en-US" sz="900" dirty="0" smtClean="0"/>
              <a:t>井上克郎</a:t>
            </a:r>
            <a:r>
              <a:rPr lang="en-US" altLang="ja-JP" sz="900" dirty="0" smtClean="0"/>
              <a:t>:”</a:t>
            </a:r>
            <a:r>
              <a:rPr lang="ja-JP" altLang="en-US" sz="900" dirty="0"/>
              <a:t>判定対象の拡大を目的とした</a:t>
            </a:r>
            <a:r>
              <a:rPr lang="en-US" altLang="ja-JP" sz="900" dirty="0"/>
              <a:t>3 </a:t>
            </a:r>
            <a:r>
              <a:rPr lang="ja-JP" altLang="en-US" sz="900" dirty="0"/>
              <a:t>値分類による</a:t>
            </a:r>
            <a:r>
              <a:rPr lang="ja-JP" altLang="en-US" sz="900" dirty="0" smtClean="0"/>
              <a:t>ソースコード</a:t>
            </a:r>
            <a:r>
              <a:rPr lang="ja-JP" altLang="en-US" sz="900" dirty="0"/>
              <a:t>品質の評価手法</a:t>
            </a:r>
            <a:r>
              <a:rPr lang="en-US" altLang="ja-JP" sz="900" dirty="0" smtClean="0"/>
              <a:t>”,</a:t>
            </a:r>
            <a:r>
              <a:rPr lang="ja-JP" altLang="en-US" sz="900" dirty="0"/>
              <a:t>情報処理学会研究報告</a:t>
            </a:r>
            <a:r>
              <a:rPr lang="en-US" altLang="ja-JP" sz="900" dirty="0"/>
              <a:t>, Vol. 2020-SE-205, No. 7, pp. 1–8, </a:t>
            </a:r>
            <a:r>
              <a:rPr lang="en-US" altLang="ja-JP" sz="900" dirty="0" smtClean="0"/>
              <a:t>2020</a:t>
            </a:r>
          </a:p>
          <a:p>
            <a:r>
              <a:rPr lang="en-US" altLang="ja-JP" sz="900" dirty="0" smtClean="0"/>
              <a:t>[5] </a:t>
            </a:r>
            <a:r>
              <a:rPr lang="en-US" altLang="ja-JP" sz="900" dirty="0"/>
              <a:t>Farooq </a:t>
            </a:r>
            <a:r>
              <a:rPr lang="en-US" altLang="ja-JP" sz="900" dirty="0" err="1"/>
              <a:t>Javeed</a:t>
            </a:r>
            <a:r>
              <a:rPr lang="en-US" altLang="ja-JP" sz="900" dirty="0"/>
              <a:t>, </a:t>
            </a:r>
            <a:r>
              <a:rPr lang="en-US" altLang="ja-JP" sz="900" dirty="0" err="1"/>
              <a:t>Ansar</a:t>
            </a:r>
            <a:r>
              <a:rPr lang="en-US" altLang="ja-JP" sz="900" dirty="0"/>
              <a:t> Siddique, Akhtar </a:t>
            </a:r>
            <a:r>
              <a:rPr lang="en-US" altLang="ja-JP" sz="900" dirty="0" err="1"/>
              <a:t>Munir</a:t>
            </a:r>
            <a:r>
              <a:rPr lang="en-US" altLang="ja-JP" sz="900" dirty="0"/>
              <a:t>, </a:t>
            </a:r>
            <a:r>
              <a:rPr lang="en-US" altLang="ja-JP" sz="900" dirty="0" err="1"/>
              <a:t>Basit</a:t>
            </a:r>
            <a:r>
              <a:rPr lang="en-US" altLang="ja-JP" sz="900" dirty="0"/>
              <a:t> </a:t>
            </a:r>
            <a:r>
              <a:rPr lang="en-US" altLang="ja-JP" sz="900" dirty="0" err="1"/>
              <a:t>Shehzad</a:t>
            </a:r>
            <a:r>
              <a:rPr lang="en-US" altLang="ja-JP" sz="900" dirty="0"/>
              <a:t>, and Muhammad </a:t>
            </a:r>
            <a:r>
              <a:rPr lang="en-US" altLang="ja-JP" sz="900" dirty="0" err="1" smtClean="0"/>
              <a:t>I.U.Lali</a:t>
            </a:r>
            <a:r>
              <a:rPr lang="en-US" altLang="ja-JP" sz="900" dirty="0"/>
              <a:t>:” Discovering software developer’s coding expertise through deep learning</a:t>
            </a:r>
            <a:r>
              <a:rPr lang="en-US" altLang="ja-JP" sz="900" dirty="0" smtClean="0"/>
              <a:t>”, </a:t>
            </a:r>
            <a:r>
              <a:rPr lang="nl-NL" altLang="ja-JP" sz="900" dirty="0" smtClean="0"/>
              <a:t>IET Software</a:t>
            </a:r>
            <a:r>
              <a:rPr lang="nl-NL" altLang="ja-JP" sz="900" dirty="0"/>
              <a:t>, Vol. 14, No. 3, pp. 213–220, 2020</a:t>
            </a:r>
            <a:endParaRPr lang="ja-JP" altLang="en-US" sz="2000" dirty="0"/>
          </a:p>
        </p:txBody>
      </p:sp>
    </p:spTree>
    <p:extLst>
      <p:ext uri="{BB962C8B-B14F-4D97-AF65-F5344CB8AC3E}">
        <p14:creationId xmlns:p14="http://schemas.microsoft.com/office/powerpoint/2010/main" val="17175507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本研究で利用するグラフ表現 </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sz="2800" dirty="0" smtClean="0"/>
              <a:t>本研究では</a:t>
            </a:r>
            <a:r>
              <a:rPr kumimoji="1" lang="en-US" altLang="ja-JP" sz="2800" dirty="0" err="1" smtClean="0"/>
              <a:t>Allamanis</a:t>
            </a:r>
            <a:r>
              <a:rPr kumimoji="1" lang="ja-JP" altLang="en-US" sz="2800" dirty="0" smtClean="0"/>
              <a:t>ら</a:t>
            </a:r>
            <a:r>
              <a:rPr kumimoji="1" lang="en-US" altLang="ja-JP" sz="2800" dirty="0" smtClean="0"/>
              <a:t>[9]</a:t>
            </a:r>
            <a:r>
              <a:rPr kumimoji="1" lang="ja-JP" altLang="en-US" sz="2800" dirty="0" smtClean="0"/>
              <a:t>のグラフの一部を利用</a:t>
            </a:r>
            <a:endParaRPr kumimoji="1" lang="en-US" altLang="ja-JP" sz="2800" dirty="0" smtClean="0"/>
          </a:p>
          <a:p>
            <a:r>
              <a:rPr kumimoji="1" lang="ja-JP" altLang="en-US" sz="2800" dirty="0" smtClean="0"/>
              <a:t>ノード</a:t>
            </a:r>
            <a:endParaRPr kumimoji="1" lang="en-US" altLang="ja-JP" sz="2800" dirty="0" smtClean="0"/>
          </a:p>
          <a:p>
            <a:pPr lvl="1"/>
            <a:r>
              <a:rPr lang="ja-JP" altLang="en-US" sz="2400" dirty="0" smtClean="0"/>
              <a:t>ソースコード中のトークン</a:t>
            </a:r>
            <a:endParaRPr lang="en-US" altLang="ja-JP" sz="2400" dirty="0" smtClean="0"/>
          </a:p>
          <a:p>
            <a:pPr lvl="1"/>
            <a:r>
              <a:rPr kumimoji="1" lang="ja-JP" altLang="en-US" sz="2400" dirty="0" smtClean="0"/>
              <a:t>構文木から得られる文法を表す</a:t>
            </a:r>
            <a:r>
              <a:rPr lang="ja-JP" altLang="en-US" sz="2400" dirty="0" smtClean="0"/>
              <a:t>節</a:t>
            </a:r>
            <a:endParaRPr lang="en-US" altLang="ja-JP" sz="2400" dirty="0" smtClean="0"/>
          </a:p>
          <a:p>
            <a:pPr lvl="1"/>
            <a:r>
              <a:rPr lang="ja-JP" altLang="en-US" sz="2400" dirty="0"/>
              <a:t>ノード名</a:t>
            </a:r>
            <a:r>
              <a:rPr lang="ja-JP" altLang="en-US" sz="2400" dirty="0" smtClean="0"/>
              <a:t>を分割したもの</a:t>
            </a:r>
            <a:endParaRPr lang="en-US" altLang="ja-JP" sz="2400" dirty="0" smtClean="0"/>
          </a:p>
          <a:p>
            <a:r>
              <a:rPr kumimoji="1" lang="ja-JP" altLang="en-US" sz="2800" dirty="0" smtClean="0"/>
              <a:t>エッジ</a:t>
            </a:r>
            <a:endParaRPr kumimoji="1" lang="en-US" altLang="ja-JP" sz="2800" dirty="0" smtClean="0"/>
          </a:p>
          <a:p>
            <a:pPr lvl="1"/>
            <a:r>
              <a:rPr lang="ja-JP" altLang="en-US" sz="2400" dirty="0"/>
              <a:t>構文木の親子関係を表す</a:t>
            </a:r>
            <a:r>
              <a:rPr lang="en-US" altLang="ja-JP" sz="2400" dirty="0"/>
              <a:t>Child</a:t>
            </a:r>
            <a:r>
              <a:rPr lang="ja-JP" altLang="en-US" sz="2400" dirty="0" smtClean="0"/>
              <a:t>エッジ</a:t>
            </a:r>
            <a:endParaRPr lang="en-US" altLang="ja-JP" sz="2400" dirty="0" smtClean="0"/>
          </a:p>
          <a:p>
            <a:pPr lvl="1"/>
            <a:r>
              <a:rPr lang="ja-JP" altLang="en-US" sz="2400" dirty="0" smtClean="0"/>
              <a:t>トークンの順序関係を表す</a:t>
            </a:r>
            <a:r>
              <a:rPr lang="en-US" altLang="ja-JP" sz="2400" dirty="0" err="1" smtClean="0"/>
              <a:t>NextToken</a:t>
            </a:r>
            <a:r>
              <a:rPr lang="ja-JP" altLang="en-US" sz="2400" dirty="0" smtClean="0"/>
              <a:t>エッジ</a:t>
            </a:r>
            <a:endParaRPr lang="en-US" altLang="ja-JP" sz="2400" dirty="0" smtClean="0"/>
          </a:p>
          <a:p>
            <a:pPr lvl="1"/>
            <a:r>
              <a:rPr lang="ja-JP" altLang="en-US" sz="2400" dirty="0" smtClean="0"/>
              <a:t>同一変数の利用情報を表す</a:t>
            </a:r>
            <a:r>
              <a:rPr lang="en-US" altLang="ja-JP" sz="2400" dirty="0" err="1" smtClean="0"/>
              <a:t>LastLexicalUse</a:t>
            </a:r>
            <a:r>
              <a:rPr lang="ja-JP" altLang="en-US" sz="2400" dirty="0" smtClean="0"/>
              <a:t>エッジ</a:t>
            </a:r>
            <a:endParaRPr lang="en-US" altLang="ja-JP" sz="2400" dirty="0" smtClean="0"/>
          </a:p>
          <a:p>
            <a:pPr lvl="1"/>
            <a:r>
              <a:rPr lang="ja-JP" altLang="en-US" sz="2400" dirty="0" smtClean="0"/>
              <a:t>ノードの分割を表す</a:t>
            </a:r>
            <a:r>
              <a:rPr lang="en-US" altLang="ja-JP" sz="2400" dirty="0" err="1" smtClean="0"/>
              <a:t>UsesSubtoken</a:t>
            </a:r>
            <a:r>
              <a:rPr lang="ja-JP" altLang="en-US" sz="2400" dirty="0" smtClean="0"/>
              <a:t>エッジ</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5" name="テキスト ボックス 4"/>
          <p:cNvSpPr txBox="1"/>
          <p:nvPr/>
        </p:nvSpPr>
        <p:spPr>
          <a:xfrm>
            <a:off x="1491774" y="6246147"/>
            <a:ext cx="6920706" cy="230832"/>
          </a:xfrm>
          <a:prstGeom prst="rect">
            <a:avLst/>
          </a:prstGeom>
          <a:noFill/>
        </p:spPr>
        <p:txBody>
          <a:bodyPr wrap="square" rtlCol="0">
            <a:spAutoFit/>
          </a:bodyPr>
          <a:lstStyle/>
          <a:p>
            <a:r>
              <a:rPr lang="en-US" altLang="ja-JP" sz="900" dirty="0" smtClean="0"/>
              <a:t>[9] </a:t>
            </a:r>
            <a:r>
              <a:rPr lang="en-US" altLang="ja-JP" sz="900" dirty="0"/>
              <a:t>https://github.com/microsoft/tf-gnn-samples</a:t>
            </a:r>
            <a:endParaRPr lang="ja-JP" altLang="en-US" sz="2000" dirty="0"/>
          </a:p>
        </p:txBody>
      </p:sp>
    </p:spTree>
    <p:extLst>
      <p:ext uri="{BB962C8B-B14F-4D97-AF65-F5344CB8AC3E}">
        <p14:creationId xmlns:p14="http://schemas.microsoft.com/office/powerpoint/2010/main" val="347792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グラフへの変換 </a:t>
            </a:r>
            <a:r>
              <a:rPr kumimoji="1" lang="en-US" altLang="ja-JP" dirty="0" smtClean="0"/>
              <a:t>1/6</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a:pPr>
            <a:r>
              <a:rPr lang="en-US" altLang="ja-JP" sz="2400" dirty="0" smtClean="0"/>
              <a:t>ANTLR[10]</a:t>
            </a:r>
            <a:r>
              <a:rPr lang="ja-JP" altLang="en-US" sz="2400" dirty="0" smtClean="0"/>
              <a:t>で ソースコードを構文木に変換する</a:t>
            </a:r>
            <a:endParaRPr lang="en-US" altLang="ja-JP" sz="2400" dirty="0" smtClean="0"/>
          </a:p>
          <a:p>
            <a:pPr marL="514350" indent="-514350">
              <a:buFont typeface="+mj-lt"/>
              <a:buAutoNum type="arabicPeriod"/>
            </a:pPr>
            <a:r>
              <a:rPr lang="ja-JP" altLang="en-US" sz="2400" dirty="0" smtClean="0"/>
              <a:t>構文木中の各ノードをグラフのノードとする</a:t>
            </a:r>
            <a:endParaRPr lang="en-US" altLang="ja-JP" sz="2400" dirty="0" smtClean="0"/>
          </a:p>
          <a:p>
            <a:pPr marL="514350" indent="-514350">
              <a:buFont typeface="+mj-lt"/>
              <a:buAutoNum type="arabicPeriod"/>
            </a:pPr>
            <a:r>
              <a:rPr kumimoji="1" lang="ja-JP" altLang="en-US" sz="2400" dirty="0" smtClean="0"/>
              <a:t>親ノードから子ノードに接続されるエッジを</a:t>
            </a:r>
            <a:r>
              <a:rPr kumimoji="1" lang="en-US" altLang="ja-JP" sz="2400" dirty="0" smtClean="0"/>
              <a:t>Child</a:t>
            </a:r>
            <a:r>
              <a:rPr kumimoji="1" lang="ja-JP" altLang="en-US" sz="2400" dirty="0" smtClean="0"/>
              <a:t>エッジとする</a:t>
            </a:r>
            <a:endParaRPr kumimoji="1" lang="en-US" altLang="ja-JP" sz="2400" dirty="0" smtClean="0"/>
          </a:p>
          <a:p>
            <a:pPr marL="514350" indent="-514350">
              <a:buFont typeface="+mj-lt"/>
              <a:buAutoNum type="arabicPeriod"/>
            </a:pPr>
            <a:r>
              <a:rPr lang="ja-JP" altLang="en-US" sz="2400" dirty="0" smtClean="0"/>
              <a:t>前</a:t>
            </a:r>
            <a:r>
              <a:rPr lang="ja-JP" altLang="en-US" sz="2400" dirty="0"/>
              <a:t>の</a:t>
            </a:r>
            <a:r>
              <a:rPr lang="ja-JP" altLang="en-US" sz="2400" dirty="0" smtClean="0"/>
              <a:t>トークンから後ろのトークン</a:t>
            </a:r>
            <a:r>
              <a:rPr lang="en-US" altLang="ja-JP" sz="2400" dirty="0" err="1" smtClean="0"/>
              <a:t>NextToken</a:t>
            </a:r>
            <a:r>
              <a:rPr lang="ja-JP" altLang="en-US" sz="2400" dirty="0" smtClean="0"/>
              <a:t>エッジを接続する</a:t>
            </a:r>
            <a:endParaRPr lang="en-US" altLang="ja-JP" sz="2400" dirty="0" smtClean="0"/>
          </a:p>
          <a:p>
            <a:pPr marL="514350" indent="-514350">
              <a:buFont typeface="+mj-lt"/>
              <a:buAutoNum type="arabicPeriod"/>
            </a:pPr>
            <a:r>
              <a:rPr kumimoji="1" lang="ja-JP" altLang="en-US" sz="2400" dirty="0" smtClean="0"/>
              <a:t>冗長</a:t>
            </a:r>
            <a:r>
              <a:rPr kumimoji="1" lang="ja-JP" altLang="en-US" sz="2400" dirty="0"/>
              <a:t>なノードを削除</a:t>
            </a:r>
            <a:r>
              <a:rPr kumimoji="1" lang="ja-JP" altLang="en-US" sz="2400" dirty="0" smtClean="0"/>
              <a:t>する</a:t>
            </a:r>
            <a:endParaRPr kumimoji="1" lang="en-US" altLang="ja-JP" sz="2400" dirty="0" smtClean="0"/>
          </a:p>
          <a:p>
            <a:pPr marL="514350" indent="-514350">
              <a:buFont typeface="+mj-lt"/>
              <a:buAutoNum type="arabicPeriod"/>
            </a:pPr>
            <a:r>
              <a:rPr kumimoji="1" lang="en-US" altLang="ja-JP" sz="2400" dirty="0" smtClean="0"/>
              <a:t>Understand[11]</a:t>
            </a:r>
            <a:r>
              <a:rPr kumimoji="1" lang="ja-JP" altLang="en-US" sz="2400" dirty="0" smtClean="0"/>
              <a:t>から得られる変数情報を利用して</a:t>
            </a:r>
            <a:r>
              <a:rPr kumimoji="1" lang="en-US" altLang="ja-JP" sz="2400" dirty="0" err="1" smtClean="0"/>
              <a:t>LastLexicalUse</a:t>
            </a:r>
            <a:r>
              <a:rPr kumimoji="1" lang="ja-JP" altLang="en-US" sz="2400" dirty="0" smtClean="0"/>
              <a:t>エッジを追加する</a:t>
            </a:r>
            <a:endParaRPr kumimoji="1" lang="en-US" altLang="ja-JP" sz="2400" dirty="0" smtClean="0"/>
          </a:p>
          <a:p>
            <a:pPr marL="514350" indent="-514350">
              <a:buFont typeface="+mj-lt"/>
              <a:buAutoNum type="arabicPeriod"/>
            </a:pPr>
            <a:r>
              <a:rPr lang="ja-JP" altLang="en-US" sz="2400" dirty="0"/>
              <a:t>ノードを分割</a:t>
            </a:r>
            <a:r>
              <a:rPr lang="ja-JP" altLang="en-US" sz="2400" dirty="0" smtClean="0"/>
              <a:t>し，</a:t>
            </a:r>
            <a:r>
              <a:rPr lang="en-US" altLang="ja-JP" sz="2400" dirty="0" err="1" smtClean="0"/>
              <a:t>UsesSubtoken</a:t>
            </a:r>
            <a:r>
              <a:rPr lang="ja-JP" altLang="en-US" sz="2400" dirty="0" smtClean="0"/>
              <a:t>エッジを追加する</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23" name="テキスト ボックス 22"/>
          <p:cNvSpPr txBox="1"/>
          <p:nvPr/>
        </p:nvSpPr>
        <p:spPr>
          <a:xfrm>
            <a:off x="1541284" y="6297568"/>
            <a:ext cx="6920706" cy="369332"/>
          </a:xfrm>
          <a:prstGeom prst="rect">
            <a:avLst/>
          </a:prstGeom>
          <a:noFill/>
        </p:spPr>
        <p:txBody>
          <a:bodyPr wrap="square" rtlCol="0">
            <a:spAutoFit/>
          </a:bodyPr>
          <a:lstStyle/>
          <a:p>
            <a:r>
              <a:rPr lang="en-US" altLang="ja-JP" sz="900" dirty="0" smtClean="0"/>
              <a:t>[10] </a:t>
            </a:r>
            <a:r>
              <a:rPr lang="en-US" altLang="ja-JP" sz="900" dirty="0"/>
              <a:t>https://</a:t>
            </a:r>
            <a:r>
              <a:rPr lang="en-US" altLang="ja-JP" sz="900" dirty="0" smtClean="0"/>
              <a:t>www.antlr.org/</a:t>
            </a:r>
            <a:endParaRPr lang="en-US" altLang="ja-JP" sz="900" dirty="0"/>
          </a:p>
          <a:p>
            <a:r>
              <a:rPr kumimoji="1" lang="en-US" altLang="ja-JP" sz="900" dirty="0" smtClean="0"/>
              <a:t>[</a:t>
            </a:r>
            <a:r>
              <a:rPr lang="en-US" altLang="ja-JP" sz="900" dirty="0" smtClean="0"/>
              <a:t>11] </a:t>
            </a:r>
            <a:r>
              <a:rPr lang="en-US" altLang="ja-JP" sz="900" dirty="0"/>
              <a:t>https://www.techmatrix.co.jp/product/understand</a:t>
            </a:r>
            <a:r>
              <a:rPr lang="en-US" altLang="ja-JP" sz="900" dirty="0" smtClean="0"/>
              <a:t>/</a:t>
            </a:r>
          </a:p>
        </p:txBody>
      </p:sp>
    </p:spTree>
    <p:extLst>
      <p:ext uri="{BB962C8B-B14F-4D97-AF65-F5344CB8AC3E}">
        <p14:creationId xmlns:p14="http://schemas.microsoft.com/office/powerpoint/2010/main" val="1116949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63481</TotalTime>
  <Words>2392</Words>
  <Application>Microsoft Office PowerPoint</Application>
  <PresentationFormat>画面に合わせる (4:3)</PresentationFormat>
  <Paragraphs>513</Paragraphs>
  <Slides>28</Slides>
  <Notes>28</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28</vt:i4>
      </vt:variant>
    </vt:vector>
  </HeadingPairs>
  <TitlesOfParts>
    <vt:vector size="34" baseType="lpstr">
      <vt:lpstr>ＭＳ Ｐゴシック</vt:lpstr>
      <vt:lpstr>游ゴシック</vt:lpstr>
      <vt:lpstr>Arial</vt:lpstr>
      <vt:lpstr>Cambria Math</vt:lpstr>
      <vt:lpstr>Sel-CoolMetal-white</vt:lpstr>
      <vt:lpstr>ワークシート</vt:lpstr>
      <vt:lpstr>ソースコードのグラフ表現を利用した 深層学習によるコーディングの 専門性の判定手法</vt:lpstr>
      <vt:lpstr>背景</vt:lpstr>
      <vt:lpstr>既存手法</vt:lpstr>
      <vt:lpstr>既存手法の問題点</vt:lpstr>
      <vt:lpstr>ソースコードのグラフ表現 1/2</vt:lpstr>
      <vt:lpstr>ソースコードのグラフ表現 2/2</vt:lpstr>
      <vt:lpstr>本研究の概要</vt:lpstr>
      <vt:lpstr>本研究で利用するグラフ表現 </vt:lpstr>
      <vt:lpstr>グラフへの変換 1/6</vt:lpstr>
      <vt:lpstr>グラフへの変換 2/6</vt:lpstr>
      <vt:lpstr>  グラフへの変換 3/6</vt:lpstr>
      <vt:lpstr>グラフへの変換 4/6</vt:lpstr>
      <vt:lpstr>グラフへの変換 5/6</vt:lpstr>
      <vt:lpstr>グラフへの変換 6/6</vt:lpstr>
      <vt:lpstr>予測の流れ</vt:lpstr>
      <vt:lpstr>エンベディング 1/3</vt:lpstr>
      <vt:lpstr>エンベディング 2/3</vt:lpstr>
      <vt:lpstr>エンベディング 3/3</vt:lpstr>
      <vt:lpstr>RGCN[13]</vt:lpstr>
      <vt:lpstr>重み付き平均・和とMLP</vt:lpstr>
      <vt:lpstr>Softmax層</vt:lpstr>
      <vt:lpstr>実験</vt:lpstr>
      <vt:lpstr>プログラミングコンテスト</vt:lpstr>
      <vt:lpstr>データセット</vt:lpstr>
      <vt:lpstr>結果</vt:lpstr>
      <vt:lpstr>考察 1/2</vt:lpstr>
      <vt:lpstr>考察 2/2</vt:lpstr>
      <vt:lpstr>まとめ・今後の課題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ソースコードのグラフ表現を利用した 深層学習によるソースコード品質の評価手法</dc:title>
  <dc:creator>anonymous .</dc:creator>
  <cp:lastModifiedBy>anonymous .</cp:lastModifiedBy>
  <cp:revision>454</cp:revision>
  <cp:lastPrinted>2022-02-02T07:32:26Z</cp:lastPrinted>
  <dcterms:created xsi:type="dcterms:W3CDTF">2020-11-30T06:01:37Z</dcterms:created>
  <dcterms:modified xsi:type="dcterms:W3CDTF">2022-03-07T04:48:21Z</dcterms:modified>
</cp:coreProperties>
</file>