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4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43" r:id="rId3"/>
    <p:sldId id="257" r:id="rId4"/>
    <p:sldId id="354" r:id="rId5"/>
    <p:sldId id="258" r:id="rId6"/>
    <p:sldId id="277" r:id="rId7"/>
    <p:sldId id="345" r:id="rId8"/>
    <p:sldId id="261" r:id="rId9"/>
    <p:sldId id="342" r:id="rId10"/>
    <p:sldId id="351" r:id="rId11"/>
    <p:sldId id="346" r:id="rId12"/>
    <p:sldId id="344" r:id="rId13"/>
    <p:sldId id="293" r:id="rId14"/>
    <p:sldId id="330" r:id="rId15"/>
    <p:sldId id="347" r:id="rId16"/>
    <p:sldId id="322" r:id="rId17"/>
    <p:sldId id="321" r:id="rId18"/>
    <p:sldId id="353" r:id="rId19"/>
    <p:sldId id="324" r:id="rId20"/>
    <p:sldId id="328" r:id="rId21"/>
    <p:sldId id="331" r:id="rId22"/>
    <p:sldId id="313" r:id="rId23"/>
    <p:sldId id="355" r:id="rId24"/>
    <p:sldId id="340" r:id="rId25"/>
    <p:sldId id="333" r:id="rId26"/>
    <p:sldId id="334" r:id="rId27"/>
    <p:sldId id="335" r:id="rId28"/>
    <p:sldId id="349" r:id="rId29"/>
  </p:sldIdLst>
  <p:sldSz cx="9144000" cy="6858000" type="screen4x3"/>
  <p:notesSz cx="6802438" cy="9934575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t Hen" initials="BH" lastIdx="1" clrIdx="0">
    <p:extLst>
      <p:ext uri="{19B8F6BF-5375-455C-9EA6-DF929625EA0E}">
        <p15:presenceInfo xmlns:p15="http://schemas.microsoft.com/office/powerpoint/2012/main" userId="d0e8f2f2b0c90df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609"/>
    <a:srgbClr val="FF9999"/>
    <a:srgbClr val="FE7469"/>
    <a:srgbClr val="FFCC66"/>
    <a:srgbClr val="FF6600"/>
    <a:srgbClr val="99CCFF"/>
    <a:srgbClr val="FF0000"/>
    <a:srgbClr val="CC9900"/>
    <a:srgbClr val="FFFF99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63591D-4DD3-EE4E-A1E5-2685A6F6FB75}" v="114" dt="2022-03-11T05:56:56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6" autoAdjust="0"/>
    <p:restoredTop sz="72401" autoAdjust="0"/>
  </p:normalViewPr>
  <p:slideViewPr>
    <p:cSldViewPr snapToGrid="0">
      <p:cViewPr varScale="1">
        <p:scale>
          <a:sx n="97" d="100"/>
          <a:sy n="97" d="100"/>
        </p:scale>
        <p:origin x="2304" y="184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-2512"/>
    </p:cViewPr>
  </p:outlineViewPr>
  <p:notesTextViewPr>
    <p:cViewPr>
      <p:scale>
        <a:sx n="110" d="100"/>
        <a:sy n="110" d="100"/>
      </p:scale>
      <p:origin x="0" y="0"/>
    </p:cViewPr>
  </p:notesTextViewPr>
  <p:notesViewPr>
    <p:cSldViewPr snapToGrid="0">
      <p:cViewPr>
        <p:scale>
          <a:sx n="78" d="100"/>
          <a:sy n="78" d="100"/>
        </p:scale>
        <p:origin x="1196" y="-7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/Users\bryant\Library\CloudStorage\OneDrive-Personal\MasterPaper\&#23455;&#39443;&#32080;&#26524;\Java_scor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/Users\bryant\Library\CloudStorage\OneDrive-Personal\MasterPaper\&#23455;&#39443;&#32080;&#26524;\Python_scores.xlsx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/Users/bryant/Library/CloudStorage/OneDrive-Personal/MasterPaper/&#23455;&#39443;&#32080;&#26524;/Java_scores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/Users/bryant/Library/CloudStorage/OneDrive-Personal/MasterPaper/&#23455;&#39443;&#32080;&#26524;/Java_scores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/Users/bryant/Library/CloudStorage/OneDrive-Personal/MasterPaper/&#23455;&#39443;&#32080;&#26524;/Python_scores.xlsx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/Users/bryant/Library/CloudStorage/OneDrive-Personal/MasterPaper/&#23455;&#39443;&#32080;&#26524;/Python_sco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</a:t>
            </a: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0940561516037096"/>
          <c:y val="0.114077410674656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JP"/>
        </a:p>
      </c:txPr>
    </c:title>
    <c:autoTitleDeleted val="0"/>
    <c:plotArea>
      <c:layout>
        <c:manualLayout>
          <c:layoutTarget val="inner"/>
          <c:xMode val="edge"/>
          <c:yMode val="edge"/>
          <c:x val="0.15065035850154571"/>
          <c:y val="0.17713065709399306"/>
          <c:w val="0.81244177134669981"/>
          <c:h val="0.72204301847945451"/>
        </c:manualLayout>
      </c:layout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rgbClr val="2D2D8A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EE-FA46-92AA-C927B05AF322}"/>
              </c:ext>
            </c:extLst>
          </c:dPt>
          <c:dPt>
            <c:idx val="1"/>
            <c:bubble3D val="0"/>
            <c:spPr>
              <a:solidFill>
                <a:srgbClr val="2D2D8A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EE-FA46-92AA-C927B05AF322}"/>
              </c:ext>
            </c:extLst>
          </c:dPt>
          <c:dPt>
            <c:idx val="2"/>
            <c:bubble3D val="0"/>
            <c:spPr>
              <a:solidFill>
                <a:srgbClr val="2D2D8A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EE-FA46-92AA-C927B05AF322}"/>
              </c:ext>
            </c:extLst>
          </c:dPt>
          <c:dPt>
            <c:idx val="3"/>
            <c:bubble3D val="0"/>
            <c:spPr>
              <a:solidFill>
                <a:srgbClr val="2D2D8A">
                  <a:lumMod val="20000"/>
                  <a:lumOff val="8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EE-FA46-92AA-C927B05AF322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2EE-FA46-92AA-C927B05AF322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2EE-FA46-92AA-C927B05AF322}"/>
              </c:ext>
            </c:extLst>
          </c:dPt>
          <c:dPt>
            <c:idx val="6"/>
            <c:bubble3D val="0"/>
            <c:spPr>
              <a:solidFill>
                <a:srgbClr val="FE74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2EE-FA46-92AA-C927B05AF322}"/>
              </c:ext>
            </c:extLst>
          </c:dPt>
          <c:dPt>
            <c:idx val="7"/>
            <c:bubble3D val="0"/>
            <c:spPr>
              <a:solidFill>
                <a:srgbClr val="FF99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2EE-FA46-92AA-C927B05AF322}"/>
              </c:ext>
            </c:extLst>
          </c:dPt>
          <c:dPt>
            <c:idx val="8"/>
            <c:bubble3D val="0"/>
            <c:spPr>
              <a:solidFill>
                <a:srgbClr val="BBE0E3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2EE-FA46-92AA-C927B05AF322}"/>
              </c:ext>
            </c:extLst>
          </c:dPt>
          <c:dPt>
            <c:idx val="9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2EE-FA46-92AA-C927B05AF322}"/>
              </c:ext>
            </c:extLst>
          </c:dPt>
          <c:dPt>
            <c:idx val="1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2EE-FA46-92AA-C927B05AF322}"/>
              </c:ext>
            </c:extLst>
          </c:dPt>
          <c:dPt>
            <c:idx val="11"/>
            <c:bubble3D val="0"/>
            <c:spPr>
              <a:solidFill>
                <a:srgbClr val="BBE0E3">
                  <a:lumMod val="9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2EE-FA46-92AA-C927B05AF322}"/>
              </c:ext>
            </c:extLst>
          </c:dPt>
          <c:dPt>
            <c:idx val="12"/>
            <c:bubble3D val="0"/>
            <c:spPr>
              <a:solidFill>
                <a:srgbClr val="2D2D8A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D2EE-FA46-92AA-C927B05AF322}"/>
              </c:ext>
            </c:extLst>
          </c:dPt>
          <c:dPt>
            <c:idx val="13"/>
            <c:bubble3D val="0"/>
            <c:spPr>
              <a:solidFill>
                <a:srgbClr val="2D2D8A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D2EE-FA46-92AA-C927B05AF322}"/>
              </c:ext>
            </c:extLst>
          </c:dPt>
          <c:dPt>
            <c:idx val="14"/>
            <c:bubble3D val="0"/>
            <c:spPr>
              <a:solidFill>
                <a:srgbClr val="2D2D8A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D2EE-FA46-92AA-C927B05AF322}"/>
              </c:ext>
            </c:extLst>
          </c:dPt>
          <c:dPt>
            <c:idx val="15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D2EE-FA46-92AA-C927B05AF322}"/>
              </c:ext>
            </c:extLst>
          </c:dPt>
          <c:dPt>
            <c:idx val="16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D2EE-FA46-92AA-C927B05AF322}"/>
              </c:ext>
            </c:extLst>
          </c:dPt>
          <c:dPt>
            <c:idx val="17"/>
            <c:bubble3D val="0"/>
            <c:spPr>
              <a:solidFill>
                <a:srgbClr val="FE74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D2EE-FA46-92AA-C927B05AF322}"/>
              </c:ext>
            </c:extLst>
          </c:dPt>
          <c:dPt>
            <c:idx val="18"/>
            <c:bubble3D val="0"/>
            <c:spPr>
              <a:solidFill>
                <a:srgbClr val="BBE0E3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D2EE-FA46-92AA-C927B05AF322}"/>
              </c:ext>
            </c:extLst>
          </c:dPt>
          <c:dPt>
            <c:idx val="19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D2EE-FA46-92AA-C927B05AF322}"/>
              </c:ext>
            </c:extLst>
          </c:dPt>
          <c:dPt>
            <c:idx val="2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D2EE-FA46-92AA-C927B05AF322}"/>
              </c:ext>
            </c:extLst>
          </c:dPt>
          <c:dPt>
            <c:idx val="2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D2EE-FA46-92AA-C927B05AF322}"/>
              </c:ext>
            </c:extLst>
          </c:dPt>
          <c:dLbls>
            <c:dLbl>
              <c:idx val="0"/>
              <c:layout>
                <c:manualLayout>
                  <c:x val="-2.1980979367908705E-2"/>
                  <c:y val="9.4713992454503494E-3"/>
                </c:manualLayout>
              </c:layout>
              <c:tx>
                <c:rich>
                  <a:bodyPr/>
                  <a:lstStyle/>
                  <a:p>
                    <a:fld id="{7F4E51FC-F727-437B-8AEC-98CB076E0E5C}" type="CATEGORYNAME">
                      <a:rPr lang="en-US" altLang="ja-JP" smtClean="0"/>
                      <a:pPr/>
                      <a:t>[CATEGORY NAME]</a:t>
                    </a:fld>
                    <a:r>
                      <a:rPr lang="en-US" altLang="ja-JP"/>
                      <a:t>: </a:t>
                    </a:r>
                    <a:fld id="{C537FAF3-D4DA-435D-A3D9-8CCEBE39D9B7}" type="PERCENTAGE">
                      <a:rPr lang="en-US" altLang="ja-JP" baseline="0" smtClean="0"/>
                      <a:pPr/>
                      <a:t>[PERCENTAGE]</a:t>
                    </a:fld>
                    <a:endParaRPr lang="en-US" altLang="ja-JP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2EE-FA46-92AA-C927B05AF322}"/>
                </c:ext>
              </c:extLst>
            </c:dLbl>
            <c:dLbl>
              <c:idx val="1"/>
              <c:layout>
                <c:manualLayout>
                  <c:x val="2.1987789321751008E-2"/>
                  <c:y val="-1.6335857745228585E-3"/>
                </c:manualLayout>
              </c:layout>
              <c:tx>
                <c:rich>
                  <a:bodyPr/>
                  <a:lstStyle/>
                  <a:p>
                    <a:fld id="{9D4CFB9F-AF39-4833-A5C2-688CCB549889}" type="CATEGORYNAME">
                      <a:rPr lang="en-US" altLang="ja-JP" smtClean="0"/>
                      <a:pPr/>
                      <a:t>[CATEGORY NAME]</a:t>
                    </a:fld>
                    <a:r>
                      <a:rPr lang="en-US" altLang="ja-JP" dirty="0"/>
                      <a:t>: </a:t>
                    </a:r>
                    <a:fld id="{B78E4505-BBC6-48EA-AB93-B87FF46D51F9}" type="PERCENTAGE">
                      <a:rPr lang="en-US" altLang="ja-JP" baseline="0" smtClean="0"/>
                      <a:pPr/>
                      <a:t>[PERCENTAGE]</a:t>
                    </a:fld>
                    <a:endParaRPr lang="en-US" altLang="ja-JP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2EE-FA46-92AA-C927B05AF322}"/>
                </c:ext>
              </c:extLst>
            </c:dLbl>
            <c:dLbl>
              <c:idx val="2"/>
              <c:layout>
                <c:manualLayout>
                  <c:x val="1.1722925374947038E-7"/>
                  <c:y val="7.3115764996718527E-3"/>
                </c:manualLayout>
              </c:layout>
              <c:tx>
                <c:rich>
                  <a:bodyPr/>
                  <a:lstStyle/>
                  <a:p>
                    <a:r>
                      <a:rPr lang="en-US" altLang="ja-JP" baseline="0" dirty="0"/>
                      <a:t>Fixed_time1: </a:t>
                    </a:r>
                    <a:fld id="{49F45E9A-B210-4FA7-8D86-F284167D3784}" type="PERCENTAGE">
                      <a:rPr lang="en-US" altLang="ja-JP" baseline="0" smtClean="0"/>
                      <a:pPr/>
                      <a:t>[PERCENTAGE]</a:t>
                    </a:fld>
                    <a:endParaRPr lang="en-US" altLang="ja-JP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2EE-FA46-92AA-C927B05AF322}"/>
                </c:ext>
              </c:extLst>
            </c:dLbl>
            <c:dLbl>
              <c:idx val="3"/>
              <c:layout>
                <c:manualLayout>
                  <c:x val="-8.9328691367495713E-3"/>
                  <c:y val="-1.0967220820836726E-2"/>
                </c:manualLayout>
              </c:layout>
              <c:tx>
                <c:rich>
                  <a:bodyPr/>
                  <a:lstStyle/>
                  <a:p>
                    <a:fld id="{382C5985-D950-4BC7-8B30-D7E38CA98A3E}" type="CATEGORYNAME">
                      <a:rPr lang="en-US" altLang="ja-JP" smtClean="0"/>
                      <a:pPr/>
                      <a:t>[CATEGORY NAME]</a:t>
                    </a:fld>
                    <a:r>
                      <a:rPr lang="en-US" altLang="ja-JP" dirty="0"/>
                      <a:t>: </a:t>
                    </a:r>
                    <a:fld id="{66C4182D-F2ED-4D77-A762-62DE66A84D0D}" type="PERCENTAGE">
                      <a:rPr lang="en-US" altLang="ja-JP" baseline="0" smtClean="0"/>
                      <a:pPr/>
                      <a:t>[PERCENTAGE]</a:t>
                    </a:fld>
                    <a:endParaRPr lang="en-US" altLang="ja-JP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2EE-FA46-92AA-C927B05AF322}"/>
                </c:ext>
              </c:extLst>
            </c:dLbl>
            <c:dLbl>
              <c:idx val="4"/>
              <c:layout>
                <c:manualLayout>
                  <c:x val="4.466434568374783E-3"/>
                  <c:y val="-9.1394706245899807E-3"/>
                </c:manualLayout>
              </c:layout>
              <c:tx>
                <c:rich>
                  <a:bodyPr/>
                  <a:lstStyle/>
                  <a:p>
                    <a:fld id="{E6E65088-8A2C-46A4-8364-627BD7381601}" type="CATEGORYNAME">
                      <a:rPr lang="en-US" altLang="ja-JP" smtClean="0"/>
                      <a:pPr/>
                      <a:t>[CATEGORY NAME]</a:t>
                    </a:fld>
                    <a:r>
                      <a:rPr lang="en-US" altLang="ja-JP" dirty="0"/>
                      <a:t>: </a:t>
                    </a:r>
                    <a:fld id="{693E08F0-2D57-4D5E-BA19-8C7EA9F0DC95}" type="PERCENTAGE">
                      <a:rPr lang="en-US" altLang="ja-JP" baseline="0" smtClean="0"/>
                      <a:pPr/>
                      <a:t>[PERCENTAGE]</a:t>
                    </a:fld>
                    <a:endParaRPr lang="en-US" altLang="ja-JP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2EE-FA46-92AA-C927B05AF322}"/>
                </c:ext>
              </c:extLst>
            </c:dLbl>
            <c:dLbl>
              <c:idx val="5"/>
              <c:tx>
                <c:rich>
                  <a:bodyPr rot="0" spcFirstLastPara="1" vertOverflow="overflow" horzOverflow="overflow" vert="horz" wrap="square" lIns="39600" tIns="19050" rIns="38100" bIns="19050" anchor="ctr" anchorCtr="1">
                    <a:normAutofit/>
                  </a:bodyPr>
                  <a:lstStyle/>
                  <a:p>
                    <a:pPr>
                      <a:defRPr lang="ja-JP"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BF5855-415C-44A6-BF0A-3FF59EA0B510}" type="CATEGORYNAME">
                      <a:rPr lang="en-US"/>
                      <a:pPr>
                        <a:defRPr lang="ja-JP"/>
                      </a:pPr>
                      <a:t>[CATEGORY NAME]</a:t>
                    </a:fld>
                    <a:r>
                      <a:rPr lang="en-US"/>
                      <a:t>: </a:t>
                    </a:r>
                    <a:fld id="{280E9E95-FB22-4F24-B619-D756A7CB33C7}" type="PERCENTAGE">
                      <a:rPr lang="en-US"/>
                      <a:pPr>
                        <a:defRPr lang="ja-JP"/>
                      </a:pPr>
                      <a:t>[PERCENTAGE]</a:t>
                    </a:fld>
                    <a:endParaRPr lang="en-US"/>
                  </a:p>
                </c:rich>
              </c:tx>
              <c:spPr>
                <a:solidFill>
                  <a:schemeClr val="lt1"/>
                </a:solidFill>
                <a:ln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  <c:txPr>
                <a:bodyPr rot="0" spcFirstLastPara="1" vertOverflow="overflow" horzOverflow="overflow" vert="horz" wrap="square" lIns="39600" tIns="19050" rIns="38100" bIns="19050" anchor="ctr" anchorCtr="1">
                  <a:normAutofit/>
                </a:bodyPr>
                <a:lstStyle/>
                <a:p>
                  <a:pPr>
                    <a:defRPr lang="ja-JP"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JP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987"/>
                        <a:gd name="adj2" fmla="val -77188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2EE-FA46-92AA-C927B05AF322}"/>
                </c:ext>
              </c:extLst>
            </c:dLbl>
            <c:dLbl>
              <c:idx val="6"/>
              <c:layout>
                <c:manualLayout>
                  <c:x val="8.2772827426258917E-3"/>
                  <c:y val="5.8318174161928627E-3"/>
                </c:manualLayout>
              </c:layout>
              <c:tx>
                <c:rich>
                  <a:bodyPr rot="0" spcFirstLastPara="1" vertOverflow="overflow" horzOverflow="overflow" vert="horz" wrap="square" lIns="39600" tIns="19050" rIns="38100" bIns="19050" anchor="ctr" anchorCtr="1">
                    <a:normAutofit/>
                  </a:bodyPr>
                  <a:lstStyle/>
                  <a:p>
                    <a:pPr>
                      <a:defRPr lang="ja-JP"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Fixed_time2: </a:t>
                    </a:r>
                    <a:fld id="{E95AD821-F62A-440F-896B-7993EF88D1B3}" type="PERCENTAGE">
                      <a:rPr lang="en-US"/>
                      <a:pPr>
                        <a:defRPr lang="ja-JP"/>
                      </a:pPr>
                      <a:t>[PERCENTAGE]</a:t>
                    </a:fld>
                    <a:endParaRPr lang="en-US"/>
                  </a:p>
                </c:rich>
              </c:tx>
              <c:spPr>
                <a:solidFill>
                  <a:schemeClr val="lt1"/>
                </a:solidFill>
                <a:ln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  <c:txPr>
                <a:bodyPr rot="0" spcFirstLastPara="1" vertOverflow="overflow" horzOverflow="overflow" vert="horz" wrap="square" lIns="39600" tIns="19050" rIns="38100" bIns="19050" anchor="ctr" anchorCtr="1">
                  <a:normAutofit/>
                </a:bodyPr>
                <a:lstStyle/>
                <a:p>
                  <a:pPr>
                    <a:defRPr lang="ja-JP"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48524"/>
                        <a:gd name="adj2" fmla="val 84510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2EE-FA46-92AA-C927B05AF322}"/>
                </c:ext>
              </c:extLst>
            </c:dLbl>
            <c:dLbl>
              <c:idx val="7"/>
              <c:layout>
                <c:manualLayout>
                  <c:x val="-1.6554399322762398E-2"/>
                  <c:y val="-1.073517209135481E-2"/>
                </c:manualLayout>
              </c:layout>
              <c:tx>
                <c:rich>
                  <a:bodyPr rot="0" spcFirstLastPara="1" vertOverflow="overflow" horzOverflow="overflow" vert="horz" wrap="square" lIns="39600" tIns="19050" rIns="38100" bIns="19050" anchor="ctr" anchorCtr="1">
                    <a:normAutofit/>
                  </a:bodyPr>
                  <a:lstStyle/>
                  <a:p>
                    <a:pPr>
                      <a:defRPr lang="ja-JP"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4CB81E1-B35A-490B-A64F-E83E6377374A}" type="CATEGORYNAME">
                      <a:rPr lang="en-US"/>
                      <a:pPr>
                        <a:defRPr lang="ja-JP"/>
                      </a:pPr>
                      <a:t>[CATEGORY NAME]</a:t>
                    </a:fld>
                    <a:r>
                      <a:rPr lang="en-US"/>
                      <a:t>: </a:t>
                    </a:r>
                    <a:fld id="{530B3E1F-2E21-46FC-818F-7B6E9834F578}" type="PERCENTAGE">
                      <a:rPr lang="en-US"/>
                      <a:pPr>
                        <a:defRPr lang="ja-JP"/>
                      </a:pPr>
                      <a:t>[PERCENTAGE]</a:t>
                    </a:fld>
                    <a:endParaRPr lang="en-US"/>
                  </a:p>
                </c:rich>
              </c:tx>
              <c:spPr>
                <a:solidFill>
                  <a:schemeClr val="lt1"/>
                </a:solidFill>
                <a:ln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  <c:txPr>
                <a:bodyPr rot="0" spcFirstLastPara="1" vertOverflow="overflow" horzOverflow="overflow" vert="horz" wrap="square" lIns="39600" tIns="19050" rIns="38100" bIns="19050" anchor="ctr" anchorCtr="1">
                  <a:normAutofit/>
                </a:bodyPr>
                <a:lstStyle/>
                <a:p>
                  <a:pPr>
                    <a:defRPr lang="ja-JP"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7994"/>
                        <a:gd name="adj2" fmla="val 108045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2EE-FA46-92AA-C927B05AF322}"/>
                </c:ext>
              </c:extLst>
            </c:dLbl>
            <c:dLbl>
              <c:idx val="8"/>
              <c:layout>
                <c:manualLayout>
                  <c:x val="-2.9776230455831887E-3"/>
                  <c:y val="-7.3115764996719863E-3"/>
                </c:manualLayout>
              </c:layout>
              <c:tx>
                <c:rich>
                  <a:bodyPr/>
                  <a:lstStyle/>
                  <a:p>
                    <a:fld id="{C8CB5D99-C10F-44B8-8A34-A98C320B587D}" type="CATEGORYNAME">
                      <a:rPr lang="en-US" altLang="ja-JP" smtClean="0"/>
                      <a:pPr/>
                      <a:t>[CATEGORY NAME]</a:t>
                    </a:fld>
                    <a:r>
                      <a:rPr lang="en-US" altLang="ja-JP" dirty="0"/>
                      <a:t>:</a:t>
                    </a:r>
                    <a:r>
                      <a:rPr lang="en-US" altLang="ja-JP" baseline="0" dirty="0"/>
                      <a:t> </a:t>
                    </a:r>
                    <a:fld id="{B09261AD-5CEF-49BA-9090-528DD980F986}" type="PERCENTAGE">
                      <a:rPr lang="en-US" altLang="ja-JP" baseline="0" smtClean="0"/>
                      <a:pPr/>
                      <a:t>[PERCENTAGE]</a:t>
                    </a:fld>
                    <a:endParaRPr lang="en-US" altLang="ja-JP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D2EE-FA46-92AA-C927B05AF32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F2422890-0C4A-4CD1-A1B4-8A3247A738FA}" type="CATEGORYNAME">
                      <a:rPr lang="en-US" altLang="ja-JP" smtClean="0"/>
                      <a:pPr/>
                      <a:t>[CATEGORY NAME]</a:t>
                    </a:fld>
                    <a:r>
                      <a:rPr lang="en-US" altLang="ja-JP" dirty="0"/>
                      <a:t>: </a:t>
                    </a:r>
                    <a:fld id="{6BB7500B-FB32-46B6-B1FD-491E8E73A184}" type="PERCENTAGE">
                      <a:rPr lang="en-US" altLang="ja-JP" baseline="0" smtClean="0"/>
                      <a:pPr/>
                      <a:t>[PERCENTAGE]</a:t>
                    </a:fld>
                    <a:endParaRPr lang="en-US" altLang="ja-JP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D2EE-FA46-92AA-C927B05AF322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altLang="ja-JP" baseline="0" dirty="0" err="1"/>
                      <a:t>d_Fixed_time</a:t>
                    </a:r>
                    <a:r>
                      <a:rPr lang="en-US" altLang="ja-JP" baseline="0" dirty="0"/>
                      <a:t>: </a:t>
                    </a:r>
                    <a:fld id="{E73C8014-2738-44EF-ACCA-F3A9F59C6367}" type="PERCENTAGE">
                      <a:rPr lang="en-US" altLang="ja-JP" baseline="0" smtClean="0"/>
                      <a:pPr/>
                      <a:t>[PERCENTAGE]</a:t>
                    </a:fld>
                    <a:endParaRPr lang="en-US" altLang="ja-JP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D2EE-FA46-92AA-C927B05AF322}"/>
                </c:ext>
              </c:extLst>
            </c:dLbl>
            <c:dLbl>
              <c:idx val="11"/>
              <c:layout>
                <c:manualLayout>
                  <c:x val="4.1686722638164642E-2"/>
                  <c:y val="3.6074282162948557E-2"/>
                </c:manualLayout>
              </c:layout>
              <c:tx>
                <c:rich>
                  <a:bodyPr/>
                  <a:lstStyle/>
                  <a:p>
                    <a:fld id="{BF1F2BE2-A84C-47D0-B0AF-4D7C9EF2737B}" type="CATEGORYNAME">
                      <a:rPr lang="en-US" altLang="ja-JP" smtClean="0"/>
                      <a:pPr/>
                      <a:t>[CATEGORY NAME]</a:t>
                    </a:fld>
                    <a:r>
                      <a:rPr lang="en-US" altLang="ja-JP" dirty="0"/>
                      <a:t>: </a:t>
                    </a:r>
                    <a:fld id="{9A867D02-FB57-4D76-BC86-09077554AAD2}" type="PERCENTAGE">
                      <a:rPr lang="en-US" altLang="ja-JP" baseline="0" smtClean="0"/>
                      <a:pPr/>
                      <a:t>[PERCENTAGE]</a:t>
                    </a:fld>
                    <a:endParaRPr lang="en-US" altLang="ja-JP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D2EE-FA46-92AA-C927B05AF322}"/>
                </c:ext>
              </c:extLst>
            </c:dLbl>
            <c:dLbl>
              <c:idx val="12"/>
              <c:layout>
                <c:manualLayout>
                  <c:x val="1.5311724171835441E-3"/>
                  <c:y val="-1.2020107449760188E-2"/>
                </c:manualLayout>
              </c:layout>
              <c:tx>
                <c:rich>
                  <a:bodyPr/>
                  <a:lstStyle/>
                  <a:p>
                    <a:fld id="{6E56C028-51FD-4089-983E-5E9703DAFE38}" type="CATEGORYNAME">
                      <a:rPr lang="en-US" altLang="ja-JP" smtClean="0"/>
                      <a:pPr/>
                      <a:t>[CATEGORY NAME]</a:t>
                    </a:fld>
                    <a:r>
                      <a:rPr lang="en-US" altLang="ja-JP" dirty="0"/>
                      <a:t>: </a:t>
                    </a:r>
                    <a:fld id="{D34A93F7-D902-4941-9CD9-3AA1C2865D15}" type="PERCENTAGE">
                      <a:rPr lang="en-US" altLang="ja-JP" baseline="0" smtClean="0"/>
                      <a:pPr/>
                      <a:t>[PERCENTAGE]</a:t>
                    </a:fld>
                    <a:endParaRPr lang="en-US" altLang="ja-JP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D2EE-FA46-92AA-C927B05AF322}"/>
                </c:ext>
              </c:extLst>
            </c:dLbl>
            <c:dLbl>
              <c:idx val="13"/>
              <c:layout>
                <c:manualLayout>
                  <c:x val="4.6315831878975585E-3"/>
                  <c:y val="-1.1086655334357385E-2"/>
                </c:manualLayout>
              </c:layout>
              <c:tx>
                <c:rich>
                  <a:bodyPr/>
                  <a:lstStyle/>
                  <a:p>
                    <a:fld id="{884B132C-D96F-45E2-A6AF-9707F1376506}" type="CATEGORYNAME">
                      <a:rPr lang="en-US" altLang="ja-JP" smtClean="0"/>
                      <a:pPr/>
                      <a:t>[CATEGORY NAME]</a:t>
                    </a:fld>
                    <a:r>
                      <a:rPr lang="en-US" altLang="ja-JP" dirty="0"/>
                      <a:t>: </a:t>
                    </a:r>
                    <a:fld id="{5476ACE3-AFA3-4FDC-9996-69068195081F}" type="PERCENTAGE">
                      <a:rPr lang="en-US" altLang="ja-JP" baseline="0" smtClean="0"/>
                      <a:pPr/>
                      <a:t>[PERCENTAGE]</a:t>
                    </a:fld>
                    <a:endParaRPr lang="en-US" altLang="ja-JP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D2EE-FA46-92AA-C927B05AF322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E5057FA4-EBE8-484C-9C2B-E9CC21A9C9C9}" type="CATEGORYNAME">
                      <a:rPr lang="en-US" altLang="ja-JP" smtClean="0"/>
                      <a:pPr/>
                      <a:t>[CATEGORY NAME]</a:t>
                    </a:fld>
                    <a:r>
                      <a:rPr lang="en-US" altLang="ja-JP"/>
                      <a:t>: </a:t>
                    </a:r>
                    <a:fld id="{1A3C9AF8-A37B-4F90-8703-AAB7A8E8E1D7}" type="PERCENTAGE">
                      <a:rPr lang="en-US" altLang="ja-JP" baseline="0" smtClean="0"/>
                      <a:pPr/>
                      <a:t>[PERCENTAGE]</a:t>
                    </a:fld>
                    <a:endParaRPr lang="en-US" altLang="ja-JP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D2EE-FA46-92AA-C927B05AF322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2142EB5E-97BA-4CF4-A7EA-7D1BE2864F5B}" type="CATEGORYNAME">
                      <a:rPr lang="en-US" altLang="ja-JP" smtClean="0"/>
                      <a:pPr/>
                      <a:t>[CATEGORY NAME]</a:t>
                    </a:fld>
                    <a:r>
                      <a:rPr lang="en-US" altLang="ja-JP" dirty="0"/>
                      <a:t>: </a:t>
                    </a:r>
                    <a:fld id="{05BFAB2B-31B0-414E-8999-9B5208AF977B}" type="PERCENTAGE">
                      <a:rPr lang="en-US" altLang="ja-JP" baseline="0" smtClean="0"/>
                      <a:pPr/>
                      <a:t>[PERCENTAGE]</a:t>
                    </a:fld>
                    <a:endParaRPr lang="en-US" altLang="ja-JP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D2EE-FA46-92AA-C927B05AF322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433C124E-A249-404D-87A1-19AB4709BDAF}" type="CATEGORYNAME">
                      <a:rPr lang="en-US" altLang="ja-JP" smtClean="0"/>
                      <a:pPr/>
                      <a:t>[CATEGORY NAME]</a:t>
                    </a:fld>
                    <a:r>
                      <a:rPr lang="en-US" altLang="ja-JP"/>
                      <a:t>: </a:t>
                    </a:r>
                    <a:fld id="{A3427D7F-18A0-477E-B3C8-7B2F170F2FF0}" type="PERCENTAGE">
                      <a:rPr lang="en-US" altLang="ja-JP" baseline="0" smtClean="0"/>
                      <a:pPr/>
                      <a:t>[PERCENTAGE]</a:t>
                    </a:fld>
                    <a:endParaRPr lang="en-US" altLang="ja-JP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D2EE-FA46-92AA-C927B05AF322}"/>
                </c:ext>
              </c:extLst>
            </c:dLbl>
            <c:dLbl>
              <c:idx val="17"/>
              <c:layout>
                <c:manualLayout>
                  <c:x val="0"/>
                  <c:y val="4.17644596287304E-3"/>
                </c:manualLayout>
              </c:layout>
              <c:tx>
                <c:rich>
                  <a:bodyPr/>
                  <a:lstStyle/>
                  <a:p>
                    <a:fld id="{81988034-284A-4A79-BAFF-B747EFC27BEE}" type="CATEGORYNAME">
                      <a:rPr lang="en-US" altLang="ja-JP" smtClean="0"/>
                      <a:pPr/>
                      <a:t>[CATEGORY NAME]</a:t>
                    </a:fld>
                    <a:r>
                      <a:rPr lang="en-US" altLang="ja-JP"/>
                      <a:t>: </a:t>
                    </a:r>
                    <a:fld id="{C0613D36-7E5C-4E56-A0BE-3FE521B92428}" type="PERCENTAGE">
                      <a:rPr lang="en-US" altLang="ja-JP" baseline="0" smtClean="0"/>
                      <a:pPr/>
                      <a:t>[PERCENTAGE]</a:t>
                    </a:fld>
                    <a:endParaRPr lang="en-US" altLang="ja-JP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3-D2EE-FA46-92AA-C927B05AF322}"/>
                </c:ext>
              </c:extLst>
            </c:dLbl>
            <c:dLbl>
              <c:idx val="18"/>
              <c:layout>
                <c:manualLayout>
                  <c:x val="0"/>
                  <c:y val="4.17644596287304E-3"/>
                </c:manualLayout>
              </c:layout>
              <c:tx>
                <c:rich>
                  <a:bodyPr/>
                  <a:lstStyle/>
                  <a:p>
                    <a:fld id="{86BB2EEB-EFA8-44F1-B053-99C0F0B20E16}" type="CATEGORYNAME">
                      <a:rPr lang="en-US"/>
                      <a:pPr/>
                      <a:t>[CATEGORY NAME]</a:t>
                    </a:fld>
                    <a:r>
                      <a:rPr lang="en-US"/>
                      <a:t>: </a:t>
                    </a:r>
                    <a:fld id="{D3CD223A-379B-44C6-8B65-CA9FF9604AB0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5-D2EE-FA46-92AA-C927B05AF322}"/>
                </c:ext>
              </c:extLst>
            </c:dLbl>
            <c:dLbl>
              <c:idx val="19"/>
              <c:layout>
                <c:manualLayout>
                  <c:x val="0"/>
                  <c:y val="-4.17644596287304E-3"/>
                </c:manualLayout>
              </c:layout>
              <c:tx>
                <c:rich>
                  <a:bodyPr/>
                  <a:lstStyle/>
                  <a:p>
                    <a:fld id="{16EBC2B6-3F7F-4E09-AD92-426FFD5F6FB6}" type="CATEGORYNAME">
                      <a:rPr lang="en-US" altLang="ja-JP" smtClean="0"/>
                      <a:pPr/>
                      <a:t>[CATEGORY NAME]</a:t>
                    </a:fld>
                    <a:r>
                      <a:rPr lang="en-US" altLang="ja-JP"/>
                      <a:t>: </a:t>
                    </a:r>
                    <a:fld id="{3E3EAC24-0B69-4A54-AB3B-7210130D2180}" type="PERCENTAGE">
                      <a:rPr lang="en-US" altLang="ja-JP" baseline="0" smtClean="0"/>
                      <a:pPr/>
                      <a:t>[PERCENTAGE]</a:t>
                    </a:fld>
                    <a:endParaRPr lang="en-US" altLang="ja-JP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7-D2EE-FA46-92AA-C927B05AF322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87D3055B-6CDD-451D-A173-7B183F90106D}" type="CATEGORYNAME">
                      <a:rPr lang="en-US" altLang="ja-JP" smtClean="0"/>
                      <a:pPr/>
                      <a:t>[CATEGORY NAME]</a:t>
                    </a:fld>
                    <a:r>
                      <a:rPr lang="en-US" altLang="ja-JP" baseline="0" dirty="0"/>
                      <a:t>: </a:t>
                    </a:r>
                    <a:fld id="{ABEE8860-4F64-4D2F-8DA4-8B78B622B1BD}" type="PERCENTAGE">
                      <a:rPr lang="en-US" altLang="ja-JP" baseline="0" smtClean="0"/>
                      <a:pPr/>
                      <a:t>[PERCENTAGE]</a:t>
                    </a:fld>
                    <a:endParaRPr lang="en-US" altLang="ja-JP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9-D2EE-FA46-92AA-C927B05AF322}"/>
                </c:ext>
              </c:extLst>
            </c:dLbl>
            <c:dLbl>
              <c:idx val="21"/>
              <c:layout>
                <c:manualLayout>
                  <c:x val="-0.12484903883966669"/>
                  <c:y val="3.7767351864181009E-2"/>
                </c:manualLayout>
              </c:layout>
              <c:tx>
                <c:rich>
                  <a:bodyPr rot="0" spcFirstLastPara="1" vertOverflow="overflow" horzOverflow="overflow" vert="horz" wrap="square" lIns="39600" tIns="19050" rIns="38100" bIns="19050" anchor="ctr" anchorCtr="1">
                    <a:normAutofit/>
                  </a:bodyPr>
                  <a:lstStyle/>
                  <a:p>
                    <a:pPr>
                      <a:defRPr lang="ja-JP"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1C46C2C-DFF1-47BB-9957-3370ACCD958A}" type="PERCENTAGE">
                      <a:rPr lang="en-US" sz="1400" b="1">
                        <a:solidFill>
                          <a:schemeClr val="tx1"/>
                        </a:solidFill>
                      </a:rPr>
                      <a:pPr>
                        <a:defRPr lang="ja-JP"/>
                      </a:pPr>
                      <a:t>[PERCENTAGE]</a:t>
                    </a:fld>
                    <a:endParaRPr lang="en-JP"/>
                  </a:p>
                </c:rich>
              </c:tx>
              <c:spPr>
                <a:solidFill>
                  <a:schemeClr val="lt1"/>
                </a:solidFill>
                <a:ln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  <c:txPr>
                <a:bodyPr rot="0" spcFirstLastPara="1" vertOverflow="overflow" horzOverflow="overflow" vert="horz" wrap="square" lIns="39600" tIns="19050" rIns="38100" bIns="19050" anchor="ctr" anchorCtr="1">
                  <a:normAutofit/>
                </a:bodyPr>
                <a:lstStyle/>
                <a:p>
                  <a:pPr>
                    <a:defRPr lang="ja-JP"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48139"/>
                        <a:gd name="adj2" fmla="val 17085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1590166867863856E-2"/>
                      <c:h val="8.847335497114958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B-D2EE-FA46-92AA-C927B05AF322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50000"/>
                    <a:lumOff val="50000"/>
                  </a:prstClr>
                </a:solidFill>
              </a:ln>
              <a:effectLst/>
            </c:spPr>
            <c:txPr>
              <a:bodyPr rot="0" spcFirstLastPara="1" vertOverflow="overflow" horzOverflow="overflow" vert="horz" wrap="square" lIns="39600" tIns="19050" rIns="38100" bIns="19050" anchor="ctr" anchorCtr="1">
                <a:normAutofit/>
              </a:bodyPr>
              <a:lstStyle/>
              <a:p>
                <a:pPr>
                  <a:defRPr lang="ja-JP"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JP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Sheet1!$B$28:$V$28</c:f>
              <c:strCache>
                <c:ptCount val="21"/>
                <c:pt idx="0">
                  <c:v>line_num1</c:v>
                </c:pt>
                <c:pt idx="1">
                  <c:v>distance1</c:v>
                </c:pt>
                <c:pt idx="2">
                  <c:v>dt1_commit_merge</c:v>
                </c:pt>
                <c:pt idx="3">
                  <c:v>author_ratio1</c:v>
                </c:pt>
                <c:pt idx="4">
                  <c:v>line_num2</c:v>
                </c:pt>
                <c:pt idx="5">
                  <c:v>distance2</c:v>
                </c:pt>
                <c:pt idx="6">
                  <c:v>dt2_commit_merge</c:v>
                </c:pt>
                <c:pt idx="7">
                  <c:v>author_ratio2</c:v>
                </c:pt>
                <c:pt idx="8">
                  <c:v>d_line_num</c:v>
                </c:pt>
                <c:pt idx="9">
                  <c:v>d_distance</c:v>
                </c:pt>
                <c:pt idx="10">
                  <c:v>d_commit_merge</c:v>
                </c:pt>
                <c:pt idx="11">
                  <c:v>d_author_ratio</c:v>
                </c:pt>
                <c:pt idx="12">
                  <c:v>NameNum1</c:v>
                </c:pt>
                <c:pt idx="13">
                  <c:v>OperatorNum1</c:v>
                </c:pt>
                <c:pt idx="14">
                  <c:v>KeywordNum1</c:v>
                </c:pt>
                <c:pt idx="15">
                  <c:v>NameNum2</c:v>
                </c:pt>
                <c:pt idx="16">
                  <c:v>OperatorNum2</c:v>
                </c:pt>
                <c:pt idx="17">
                  <c:v>KeywordNum2</c:v>
                </c:pt>
                <c:pt idx="18">
                  <c:v>d_NameNum</c:v>
                </c:pt>
                <c:pt idx="19">
                  <c:v>d_OperatorNum</c:v>
                </c:pt>
                <c:pt idx="20">
                  <c:v>d_KeywordNum</c:v>
                </c:pt>
              </c:strCache>
            </c:strRef>
          </c:cat>
          <c:val>
            <c:numRef>
              <c:f>Sheet1!$B$29:$V$29</c:f>
              <c:numCache>
                <c:formatCode>0.00%</c:formatCode>
                <c:ptCount val="21"/>
                <c:pt idx="0">
                  <c:v>8.3888776999999998E-2</c:v>
                </c:pt>
                <c:pt idx="1">
                  <c:v>6.7301779000000006E-2</c:v>
                </c:pt>
                <c:pt idx="2">
                  <c:v>5.9033413E-2</c:v>
                </c:pt>
                <c:pt idx="3">
                  <c:v>2.8548015E-2</c:v>
                </c:pt>
                <c:pt idx="4">
                  <c:v>6.9010763000000003E-2</c:v>
                </c:pt>
                <c:pt idx="5">
                  <c:v>6.0656191999999998E-2</c:v>
                </c:pt>
                <c:pt idx="6">
                  <c:v>5.1062148000000002E-2</c:v>
                </c:pt>
                <c:pt idx="7">
                  <c:v>4.0201448000000001E-2</c:v>
                </c:pt>
                <c:pt idx="8">
                  <c:v>7.9926099E-2</c:v>
                </c:pt>
                <c:pt idx="9">
                  <c:v>7.7127122000000006E-2</c:v>
                </c:pt>
                <c:pt idx="10">
                  <c:v>4.2551480000000003E-2</c:v>
                </c:pt>
                <c:pt idx="11">
                  <c:v>4.7459042999999999E-2</c:v>
                </c:pt>
                <c:pt idx="12">
                  <c:v>3.4623519999999998E-2</c:v>
                </c:pt>
                <c:pt idx="13">
                  <c:v>2.5556334999999999E-2</c:v>
                </c:pt>
                <c:pt idx="14">
                  <c:v>2.7324772000000001E-2</c:v>
                </c:pt>
                <c:pt idx="15">
                  <c:v>2.6869662999999998E-2</c:v>
                </c:pt>
                <c:pt idx="16">
                  <c:v>2.9578259999999999E-2</c:v>
                </c:pt>
                <c:pt idx="17">
                  <c:v>2.5464146E-2</c:v>
                </c:pt>
                <c:pt idx="18">
                  <c:v>3.8351912000000002E-2</c:v>
                </c:pt>
                <c:pt idx="19">
                  <c:v>4.2140544000000002E-2</c:v>
                </c:pt>
                <c:pt idx="20">
                  <c:v>4.3324569E-2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D2EE-FA46-92AA-C927B05AF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0"/>
        <c:splitType val="pos"/>
        <c:splitPos val="9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JP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</a:t>
            </a:r>
          </a:p>
        </c:rich>
      </c:tx>
      <c:layout>
        <c:manualLayout>
          <c:xMode val="edge"/>
          <c:yMode val="edge"/>
          <c:x val="0.12845072090918958"/>
          <c:y val="5.34532785782703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JP"/>
        </a:p>
      </c:txPr>
    </c:title>
    <c:autoTitleDeleted val="0"/>
    <c:plotArea>
      <c:layout>
        <c:manualLayout>
          <c:layoutTarget val="inner"/>
          <c:xMode val="edge"/>
          <c:yMode val="edge"/>
          <c:x val="0.17395467519659361"/>
          <c:y val="0.17713065709399306"/>
          <c:w val="0.80872986092696064"/>
          <c:h val="0.72204301847945451"/>
        </c:manualLayout>
      </c:layout>
      <c:ofPieChart>
        <c:ofPieType val="bar"/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rgbClr val="2D2D8A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C0-8242-A59B-5FFA69FB61F8}"/>
              </c:ext>
            </c:extLst>
          </c:dPt>
          <c:dPt>
            <c:idx val="1"/>
            <c:bubble3D val="0"/>
            <c:spPr>
              <a:solidFill>
                <a:srgbClr val="2D2D8A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C0-8242-A59B-5FFA69FB61F8}"/>
              </c:ext>
            </c:extLst>
          </c:dPt>
          <c:dPt>
            <c:idx val="2"/>
            <c:bubble3D val="0"/>
            <c:spPr>
              <a:solidFill>
                <a:srgbClr val="2D2D8A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C0-8242-A59B-5FFA69FB61F8}"/>
              </c:ext>
            </c:extLst>
          </c:dPt>
          <c:dPt>
            <c:idx val="3"/>
            <c:bubble3D val="0"/>
            <c:spPr>
              <a:solidFill>
                <a:srgbClr val="2D2D8A">
                  <a:lumMod val="20000"/>
                  <a:lumOff val="8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2C0-8242-A59B-5FFA69FB61F8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2C0-8242-A59B-5FFA69FB61F8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2C0-8242-A59B-5FFA69FB61F8}"/>
              </c:ext>
            </c:extLst>
          </c:dPt>
          <c:dPt>
            <c:idx val="6"/>
            <c:bubble3D val="0"/>
            <c:spPr>
              <a:solidFill>
                <a:srgbClr val="FE74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2C0-8242-A59B-5FFA69FB61F8}"/>
              </c:ext>
            </c:extLst>
          </c:dPt>
          <c:dPt>
            <c:idx val="7"/>
            <c:bubble3D val="0"/>
            <c:spPr>
              <a:solidFill>
                <a:srgbClr val="FF99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2C0-8242-A59B-5FFA69FB61F8}"/>
              </c:ext>
            </c:extLst>
          </c:dPt>
          <c:dPt>
            <c:idx val="8"/>
            <c:bubble3D val="0"/>
            <c:spPr>
              <a:solidFill>
                <a:srgbClr val="BBE0E3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2C0-8242-A59B-5FFA69FB61F8}"/>
              </c:ext>
            </c:extLst>
          </c:dPt>
          <c:dPt>
            <c:idx val="9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2C0-8242-A59B-5FFA69FB61F8}"/>
              </c:ext>
            </c:extLst>
          </c:dPt>
          <c:dPt>
            <c:idx val="1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2C0-8242-A59B-5FFA69FB61F8}"/>
              </c:ext>
            </c:extLst>
          </c:dPt>
          <c:dPt>
            <c:idx val="11"/>
            <c:bubble3D val="0"/>
            <c:spPr>
              <a:solidFill>
                <a:srgbClr val="BBE0E3">
                  <a:lumMod val="9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2C0-8242-A59B-5FFA69FB61F8}"/>
              </c:ext>
            </c:extLst>
          </c:dPt>
          <c:dPt>
            <c:idx val="12"/>
            <c:bubble3D val="0"/>
            <c:spPr>
              <a:solidFill>
                <a:srgbClr val="2D2D8A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C2C0-8242-A59B-5FFA69FB61F8}"/>
              </c:ext>
            </c:extLst>
          </c:dPt>
          <c:dPt>
            <c:idx val="13"/>
            <c:bubble3D val="0"/>
            <c:spPr>
              <a:solidFill>
                <a:srgbClr val="2D2D8A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C2C0-8242-A59B-5FFA69FB61F8}"/>
              </c:ext>
            </c:extLst>
          </c:dPt>
          <c:dPt>
            <c:idx val="14"/>
            <c:bubble3D val="0"/>
            <c:spPr>
              <a:solidFill>
                <a:srgbClr val="2D2D8A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C2C0-8242-A59B-5FFA69FB61F8}"/>
              </c:ext>
            </c:extLst>
          </c:dPt>
          <c:dPt>
            <c:idx val="15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C2C0-8242-A59B-5FFA69FB61F8}"/>
              </c:ext>
            </c:extLst>
          </c:dPt>
          <c:dPt>
            <c:idx val="16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C2C0-8242-A59B-5FFA69FB61F8}"/>
              </c:ext>
            </c:extLst>
          </c:dPt>
          <c:dPt>
            <c:idx val="17"/>
            <c:bubble3D val="0"/>
            <c:spPr>
              <a:solidFill>
                <a:srgbClr val="FF99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C2C0-8242-A59B-5FFA69FB61F8}"/>
              </c:ext>
            </c:extLst>
          </c:dPt>
          <c:dPt>
            <c:idx val="18"/>
            <c:bubble3D val="0"/>
            <c:spPr>
              <a:solidFill>
                <a:srgbClr val="BBE0E3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C2C0-8242-A59B-5FFA69FB61F8}"/>
              </c:ext>
            </c:extLst>
          </c:dPt>
          <c:dPt>
            <c:idx val="19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C2C0-8242-A59B-5FFA69FB61F8}"/>
              </c:ext>
            </c:extLst>
          </c:dPt>
          <c:dPt>
            <c:idx val="2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C2C0-8242-A59B-5FFA69FB61F8}"/>
              </c:ext>
            </c:extLst>
          </c:dPt>
          <c:dPt>
            <c:idx val="2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C2C0-8242-A59B-5FFA69FB61F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66FC03D-ED69-4390-A865-F71C18313869}" type="CATEGORYNAME">
                      <a:rPr lang="en-US" altLang="ja-JP" smtClean="0"/>
                      <a:pPr/>
                      <a:t>[CATEGORY NAME]</a:t>
                    </a:fld>
                    <a:r>
                      <a:rPr lang="en-US" altLang="ja-JP"/>
                      <a:t>: </a:t>
                    </a:r>
                    <a:fld id="{216AAA53-CCD9-4723-97A9-012B0625AF29}" type="PERCENTAGE">
                      <a:rPr lang="en-US" altLang="ja-JP" baseline="0" smtClean="0"/>
                      <a:pPr/>
                      <a:t>[PERCENTAGE]</a:t>
                    </a:fld>
                    <a:endParaRPr lang="en-US" altLang="ja-JP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2C0-8242-A59B-5FFA69FB61F8}"/>
                </c:ext>
              </c:extLst>
            </c:dLbl>
            <c:dLbl>
              <c:idx val="1"/>
              <c:layout>
                <c:manualLayout>
                  <c:x val="6.7232714466704285E-2"/>
                  <c:y val="2.9246305998687945E-2"/>
                </c:manualLayout>
              </c:layout>
              <c:tx>
                <c:rich>
                  <a:bodyPr/>
                  <a:lstStyle/>
                  <a:p>
                    <a:fld id="{3FAE4101-4F0F-416D-B34A-BA144B71577A}" type="CATEGORYNAME">
                      <a:rPr lang="en-US" altLang="ja-JP" smtClean="0"/>
                      <a:pPr/>
                      <a:t>[CATEGORY NAME]</a:t>
                    </a:fld>
                    <a:r>
                      <a:rPr lang="en-US" altLang="ja-JP"/>
                      <a:t>: </a:t>
                    </a:r>
                    <a:fld id="{B7DE61F2-C4FE-44C6-8D56-83B845C7A373}" type="PERCENTAGE">
                      <a:rPr lang="en-US" altLang="ja-JP" baseline="0" smtClean="0"/>
                      <a:pPr/>
                      <a:t>[PERCENTAGE]</a:t>
                    </a:fld>
                    <a:endParaRPr lang="en-US" altLang="ja-JP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2C0-8242-A59B-5FFA69FB61F8}"/>
                </c:ext>
              </c:extLst>
            </c:dLbl>
            <c:dLbl>
              <c:idx val="2"/>
              <c:layout>
                <c:manualLayout>
                  <c:x val="-3.0561527919984888E-3"/>
                  <c:y val="7.3115764996718475E-3"/>
                </c:manualLayout>
              </c:layout>
              <c:tx>
                <c:rich>
                  <a:bodyPr/>
                  <a:lstStyle/>
                  <a:p>
                    <a:r>
                      <a:rPr lang="en-US" altLang="ja-JP" baseline="0" dirty="0"/>
                      <a:t>Fixed_time1: </a:t>
                    </a:r>
                    <a:fld id="{CF22980D-8D06-4A0F-9922-3833436AADDE}" type="PERCENTAGE">
                      <a:rPr lang="en-US" altLang="ja-JP" baseline="0" smtClean="0"/>
                      <a:pPr/>
                      <a:t>[PERCENTAGE]</a:t>
                    </a:fld>
                    <a:endParaRPr lang="en-US" altLang="ja-JP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2C0-8242-A59B-5FFA69FB61F8}"/>
                </c:ext>
              </c:extLst>
            </c:dLbl>
            <c:dLbl>
              <c:idx val="3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ja-JP"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7C1782-9C72-4121-A2EF-9CB87B005187}" type="CATEGORYNAME">
                      <a:rPr lang="en-US"/>
                      <a:pPr>
                        <a:defRPr lang="ja-JP"/>
                      </a:pPr>
                      <a:t>[CATEGORY NAME]</a:t>
                    </a:fld>
                    <a:r>
                      <a:rPr lang="en-US"/>
                      <a:t>: </a:t>
                    </a:r>
                    <a:fld id="{28E8F475-FED3-4BBA-9AB9-1667C0A53CFB}" type="PERCENTAGE">
                      <a:rPr lang="en-US"/>
                      <a:pPr>
                        <a:defRPr lang="ja-JP"/>
                      </a:pPr>
                      <a:t>[PERCENTAGE]</a:t>
                    </a:fld>
                    <a:endParaRPr lang="en-US"/>
                  </a:p>
                </c:rich>
              </c:tx>
              <c:spPr>
                <a:solidFill>
                  <a:schemeClr val="lt1"/>
                </a:solidFill>
                <a:ln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JP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6377"/>
                        <a:gd name="adj2" fmla="val -85979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2C0-8242-A59B-5FFA69FB61F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5F97E18-4FF9-4B89-B9D6-8057969AB07E}" type="CATEGORYNAME">
                      <a:rPr lang="en-US" altLang="ja-JP" smtClean="0"/>
                      <a:pPr/>
                      <a:t>[CATEGORY NAME]</a:t>
                    </a:fld>
                    <a:r>
                      <a:rPr lang="en-US" altLang="ja-JP"/>
                      <a:t>: </a:t>
                    </a:r>
                    <a:fld id="{91E70BCD-866C-471C-8A1E-CE19E9787975}" type="PERCENTAGE">
                      <a:rPr lang="en-US" altLang="ja-JP" baseline="0" smtClean="0"/>
                      <a:pPr/>
                      <a:t>[PERCENTAGE]</a:t>
                    </a:fld>
                    <a:endParaRPr lang="en-US" altLang="ja-JP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2C0-8242-A59B-5FFA69FB61F8}"/>
                </c:ext>
              </c:extLst>
            </c:dLbl>
            <c:dLbl>
              <c:idx val="5"/>
              <c:layout>
                <c:manualLayout>
                  <c:x val="0"/>
                  <c:y val="-1.096736474950804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ja-JP"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BAE01C-B527-4FE7-8224-00E4946C0A77}" type="CATEGORYNAME">
                      <a:rPr lang="en-US"/>
                      <a:pPr>
                        <a:defRPr lang="ja-JP"/>
                      </a:pPr>
                      <a:t>[CATEGORY NAME]</a:t>
                    </a:fld>
                    <a:r>
                      <a:rPr lang="en-US"/>
                      <a:t>: </a:t>
                    </a:r>
                    <a:fld id="{5D3439FB-F38C-414A-992C-86EAF6DE38AA}" type="PERCENTAGE">
                      <a:rPr lang="en-US"/>
                      <a:pPr>
                        <a:defRPr lang="ja-JP"/>
                      </a:pPr>
                      <a:t>[PERCENTAGE]</a:t>
                    </a:fld>
                    <a:endParaRPr lang="en-US"/>
                  </a:p>
                </c:rich>
              </c:tx>
              <c:spPr>
                <a:solidFill>
                  <a:schemeClr val="lt1"/>
                </a:solidFill>
                <a:ln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5982"/>
                        <a:gd name="adj2" fmla="val 41693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2C0-8242-A59B-5FFA69FB61F8}"/>
                </c:ext>
              </c:extLst>
            </c:dLbl>
            <c:dLbl>
              <c:idx val="6"/>
              <c:layout>
                <c:manualLayout>
                  <c:x val="1.2031623920312149E-7"/>
                  <c:y val="-7.311576499672053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ja-JP"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Fixed_time2: </a:t>
                    </a:r>
                    <a:fld id="{7F27CF59-5B06-4B7E-931B-8196BE716479}" type="PERCENTAGE">
                      <a:rPr lang="en-US"/>
                      <a:pPr>
                        <a:defRPr lang="ja-JP"/>
                      </a:pPr>
                      <a:t>[PERCENTAGE]</a:t>
                    </a:fld>
                    <a:endParaRPr lang="en-US"/>
                  </a:p>
                </c:rich>
              </c:tx>
              <c:spPr>
                <a:solidFill>
                  <a:schemeClr val="lt1"/>
                </a:solidFill>
                <a:ln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1134"/>
                        <a:gd name="adj2" fmla="val 99404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2C0-8242-A59B-5FFA69FB61F8}"/>
                </c:ext>
              </c:extLst>
            </c:dLbl>
            <c:dLbl>
              <c:idx val="7"/>
              <c:layout>
                <c:manualLayout>
                  <c:x val="1.2031623920312149E-7"/>
                  <c:y val="-7.3115764996719863E-3"/>
                </c:manualLayout>
              </c:layout>
              <c:tx>
                <c:rich>
                  <a:bodyPr/>
                  <a:lstStyle/>
                  <a:p>
                    <a:fld id="{97147518-F0CD-4B19-A9AB-4509A69C11A9}" type="CATEGORYNAME">
                      <a:rPr lang="en-US" altLang="ja-JP" smtClean="0"/>
                      <a:pPr/>
                      <a:t>[CATEGORY NAME]</a:t>
                    </a:fld>
                    <a:r>
                      <a:rPr lang="en-US" altLang="ja-JP" dirty="0"/>
                      <a:t>: </a:t>
                    </a:r>
                    <a:fld id="{934B8D9D-1F6F-44F9-91AB-6D67B9FE50C3}" type="PERCENTAGE">
                      <a:rPr lang="en-US" altLang="ja-JP" baseline="0" smtClean="0"/>
                      <a:pPr/>
                      <a:t>[PERCENTAGE]</a:t>
                    </a:fld>
                    <a:endParaRPr lang="en-US" altLang="ja-JP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2C0-8242-A59B-5FFA69FB61F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4F6A7FC-76F0-4A75-9B96-0C63898F96A3}" type="CATEGORYNAME">
                      <a:rPr lang="en-US" altLang="ja-JP" smtClean="0"/>
                      <a:pPr/>
                      <a:t>[CATEGORY NAME]</a:t>
                    </a:fld>
                    <a:r>
                      <a:rPr lang="en-US" altLang="ja-JP"/>
                      <a:t>: </a:t>
                    </a:r>
                    <a:fld id="{AAA36DF0-7CC5-4133-A3FE-F726333ED6E8}" type="PERCENTAGE">
                      <a:rPr lang="en-US" altLang="ja-JP" baseline="0" smtClean="0"/>
                      <a:pPr/>
                      <a:t>[PERCENTAGE]</a:t>
                    </a:fld>
                    <a:endParaRPr lang="en-US" altLang="ja-JP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C2C0-8242-A59B-5FFA69FB61F8}"/>
                </c:ext>
              </c:extLst>
            </c:dLbl>
            <c:dLbl>
              <c:idx val="9"/>
              <c:layout>
                <c:manualLayout>
                  <c:x val="-1.8336194854555714E-2"/>
                  <c:y val="0"/>
                </c:manualLayout>
              </c:layout>
              <c:tx>
                <c:rich>
                  <a:bodyPr/>
                  <a:lstStyle/>
                  <a:p>
                    <a:fld id="{4D263D85-6EB2-4053-B497-DD97B806F3A2}" type="CATEGORYNAME">
                      <a:rPr lang="en-US" altLang="ja-JP" smtClean="0"/>
                      <a:pPr/>
                      <a:t>[CATEGORY NAME]</a:t>
                    </a:fld>
                    <a:r>
                      <a:rPr lang="en-US" altLang="ja-JP" baseline="0" dirty="0"/>
                      <a:t>: </a:t>
                    </a:r>
                    <a:fld id="{FBED6AF6-2532-4444-95F6-7AFA86053E13}" type="PERCENTAGE">
                      <a:rPr lang="en-US" altLang="ja-JP" baseline="0" smtClean="0"/>
                      <a:pPr/>
                      <a:t>[PERCENTAGE]</a:t>
                    </a:fld>
                    <a:endParaRPr lang="en-US" altLang="ja-JP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C2C0-8242-A59B-5FFA69FB61F8}"/>
                </c:ext>
              </c:extLst>
            </c:dLbl>
            <c:dLbl>
              <c:idx val="10"/>
              <c:layout>
                <c:manualLayout>
                  <c:x val="-9.1680974272778572E-3"/>
                  <c:y val="-1.8278797320508709E-2"/>
                </c:manualLayout>
              </c:layout>
              <c:tx>
                <c:rich>
                  <a:bodyPr/>
                  <a:lstStyle/>
                  <a:p>
                    <a:r>
                      <a:rPr lang="en-US" altLang="ja-JP" dirty="0" err="1"/>
                      <a:t>d_Fixed_time</a:t>
                    </a:r>
                    <a:r>
                      <a:rPr lang="en-US" altLang="ja-JP" baseline="0" dirty="0"/>
                      <a:t>: </a:t>
                    </a:r>
                    <a:fld id="{FEA47015-AC8A-41E8-B73B-EBF175C3C6CB}" type="PERCENTAGE">
                      <a:rPr lang="en-US" altLang="ja-JP" baseline="0" smtClean="0"/>
                      <a:pPr/>
                      <a:t>[PERCENTAGE]</a:t>
                    </a:fld>
                    <a:endParaRPr lang="en-US" altLang="ja-JP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C2C0-8242-A59B-5FFA69FB61F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F5B6F809-B90E-4EB5-A973-23C65BDA920C}" type="CATEGORYNAME">
                      <a:rPr lang="en-US" altLang="ja-JP" smtClean="0"/>
                      <a:pPr/>
                      <a:t>[CATEGORY NAME]</a:t>
                    </a:fld>
                    <a:r>
                      <a:rPr lang="en-US" altLang="ja-JP" dirty="0"/>
                      <a:t>:</a:t>
                    </a:r>
                    <a:fld id="{AAFDA72D-4C49-437D-9322-4D0FA22D33A6}" type="PERCENTAGE">
                      <a:rPr lang="en-US" altLang="ja-JP" baseline="0" smtClean="0"/>
                      <a:pPr/>
                      <a:t>[PERCENTAGE]</a:t>
                    </a:fld>
                    <a:endParaRPr lang="en-US" altLang="ja-JP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C2C0-8242-A59B-5FFA69FB61F8}"/>
                </c:ext>
              </c:extLst>
            </c:dLbl>
            <c:dLbl>
              <c:idx val="12"/>
              <c:layout>
                <c:manualLayout>
                  <c:x val="-4.2509684760562525E-3"/>
                  <c:y val="-1.6169949994111338E-2"/>
                </c:manualLayout>
              </c:layout>
              <c:tx>
                <c:rich>
                  <a:bodyPr/>
                  <a:lstStyle/>
                  <a:p>
                    <a:fld id="{3D80F334-9F4A-44E5-AE02-78374B19B3A3}" type="CATEGORYNAME">
                      <a:rPr lang="en-US" altLang="ja-JP" smtClean="0"/>
                      <a:pPr/>
                      <a:t>[CATEGORY NAME]</a:t>
                    </a:fld>
                    <a:r>
                      <a:rPr lang="en-US" altLang="ja-JP"/>
                      <a:t>:</a:t>
                    </a:r>
                    <a:fld id="{8EDD3E32-2CC7-4221-8E4E-64AF9332AA98}" type="PERCENTAGE">
                      <a:rPr lang="en-US" altLang="ja-JP" baseline="0" smtClean="0"/>
                      <a:pPr/>
                      <a:t>[PERCENTAGE]</a:t>
                    </a:fld>
                    <a:endParaRPr lang="en-US" altLang="ja-JP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C2C0-8242-A59B-5FFA69FB61F8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5FC7B68B-608E-457D-BC3C-F20BEC326B11}" type="CATEGORYNAME">
                      <a:rPr lang="en-US" altLang="ja-JP" smtClean="0"/>
                      <a:pPr/>
                      <a:t>[CATEGORY NAME]</a:t>
                    </a:fld>
                    <a:r>
                      <a:rPr lang="en-US" altLang="ja-JP"/>
                      <a:t>: </a:t>
                    </a:r>
                    <a:fld id="{BD294754-D393-4A36-BE03-984D1E3A6F50}" type="PERCENTAGE">
                      <a:rPr lang="en-US" altLang="ja-JP" baseline="0" smtClean="0"/>
                      <a:pPr/>
                      <a:t>[PERCENTAGE]</a:t>
                    </a:fld>
                    <a:endParaRPr lang="en-US" altLang="ja-JP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C2C0-8242-A59B-5FFA69FB61F8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AE59ECC6-0E33-42DD-B481-DB6D1C49581F}" type="CATEGORYNAME">
                      <a:rPr lang="en-US" altLang="ja-JP" smtClean="0"/>
                      <a:pPr/>
                      <a:t>[CATEGORY NAME]</a:t>
                    </a:fld>
                    <a:r>
                      <a:rPr lang="en-US" altLang="ja-JP"/>
                      <a:t>: </a:t>
                    </a:r>
                    <a:fld id="{500AC7C6-F740-4A67-80B7-3D66E41F91FD}" type="PERCENTAGE">
                      <a:rPr lang="en-US" altLang="ja-JP" baseline="0" smtClean="0"/>
                      <a:pPr/>
                      <a:t>[PERCENTAGE]</a:t>
                    </a:fld>
                    <a:endParaRPr lang="en-US" altLang="ja-JP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C2C0-8242-A59B-5FFA69FB61F8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04551852-FA61-4207-8B98-F436EE54D4EE}" type="CATEGORYNAME">
                      <a:rPr lang="en-US" altLang="ja-JP" smtClean="0"/>
                      <a:pPr/>
                      <a:t>[CATEGORY NAME]</a:t>
                    </a:fld>
                    <a:r>
                      <a:rPr lang="en-US" altLang="ja-JP"/>
                      <a:t>: </a:t>
                    </a:r>
                    <a:fld id="{8ADCAE8D-A47E-4A0D-AD2F-2D5122574635}" type="PERCENTAGE">
                      <a:rPr lang="en-US" altLang="ja-JP" baseline="0" smtClean="0"/>
                      <a:pPr/>
                      <a:t>[PERCENTAGE]</a:t>
                    </a:fld>
                    <a:endParaRPr lang="en-US" altLang="ja-JP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C2C0-8242-A59B-5FFA69FB61F8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277261EE-BAC9-44D6-8918-826189B40024}" type="CATEGORYNAME">
                      <a:rPr lang="en-US" altLang="ja-JP" smtClean="0"/>
                      <a:pPr/>
                      <a:t>[CATEGORY NAME]</a:t>
                    </a:fld>
                    <a:r>
                      <a:rPr lang="en-US" altLang="ja-JP" dirty="0"/>
                      <a:t>:</a:t>
                    </a:r>
                    <a:fld id="{EA6A611D-3DE9-4161-9533-24FADD885364}" type="PERCENTAGE">
                      <a:rPr lang="en-US" altLang="ja-JP" baseline="0" smtClean="0"/>
                      <a:pPr/>
                      <a:t>[PERCENTAGE]</a:t>
                    </a:fld>
                    <a:endParaRPr lang="en-US" altLang="ja-JP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C2C0-8242-A59B-5FFA69FB61F8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C2123303-97CD-4E35-9DE8-C2FF8FC66E85}" type="CATEGORYNAME">
                      <a:rPr lang="en-US" altLang="ja-JP" smtClean="0"/>
                      <a:pPr/>
                      <a:t>[CATEGORY NAME]</a:t>
                    </a:fld>
                    <a:r>
                      <a:rPr lang="en-US" altLang="ja-JP"/>
                      <a:t>: </a:t>
                    </a:r>
                    <a:fld id="{C785D619-AD22-460A-BCC6-D2D4D9A98D68}" type="PERCENTAGE">
                      <a:rPr lang="en-US" altLang="ja-JP" baseline="0" smtClean="0"/>
                      <a:pPr/>
                      <a:t>[PERCENTAGE]</a:t>
                    </a:fld>
                    <a:endParaRPr lang="en-US" altLang="ja-JP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3-C2C0-8242-A59B-5FFA69FB61F8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2A9CB674-7AD7-4FA0-9FE1-9525C61E6E74}" type="CATEGORYNAME">
                      <a:rPr lang="en-US" altLang="ja-JP" smtClean="0"/>
                      <a:pPr/>
                      <a:t>[CATEGORY NAME]</a:t>
                    </a:fld>
                    <a:r>
                      <a:rPr lang="en-US" altLang="ja-JP"/>
                      <a:t>: </a:t>
                    </a:r>
                    <a:fld id="{6C28F2A0-9058-4AE2-B27B-CCB492E0C7A5}" type="PERCENTAGE">
                      <a:rPr lang="en-US" altLang="ja-JP" baseline="0" smtClean="0"/>
                      <a:pPr/>
                      <a:t>[PERCENTAGE]</a:t>
                    </a:fld>
                    <a:endParaRPr lang="en-US" altLang="ja-JP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5-C2C0-8242-A59B-5FFA69FB61F8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6E59BCE5-1CCB-40C1-AD06-FBB8DC2EF96E}" type="CATEGORYNAME">
                      <a:rPr lang="en-US" altLang="ja-JP" smtClean="0"/>
                      <a:pPr/>
                      <a:t>[CATEGORY NAME]</a:t>
                    </a:fld>
                    <a:r>
                      <a:rPr lang="en-US" altLang="ja-JP" dirty="0"/>
                      <a:t>:</a:t>
                    </a:r>
                    <a:r>
                      <a:rPr lang="en-US" altLang="ja-JP" baseline="0" dirty="0"/>
                      <a:t> </a:t>
                    </a:r>
                    <a:fld id="{244DB37B-F7CC-4A2D-8823-2726097FC07A}" type="PERCENTAGE">
                      <a:rPr lang="en-US" altLang="ja-JP" baseline="0" smtClean="0"/>
                      <a:pPr/>
                      <a:t>[PERCENTAGE]</a:t>
                    </a:fld>
                    <a:endParaRPr lang="en-US" altLang="ja-JP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7-C2C0-8242-A59B-5FFA69FB61F8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EF21DF36-917B-42C4-B77E-5420BEACBB07}" type="CATEGORYNAME">
                      <a:rPr lang="en-US" altLang="ja-JP" smtClean="0"/>
                      <a:pPr/>
                      <a:t>[CATEGORY NAME]</a:t>
                    </a:fld>
                    <a:r>
                      <a:rPr lang="en-US" altLang="ja-JP" dirty="0"/>
                      <a:t>: </a:t>
                    </a:r>
                    <a:fld id="{F3941A04-5215-4853-B564-47AE58E25E85}" type="PERCENTAGE">
                      <a:rPr lang="en-US" altLang="ja-JP" baseline="0" smtClean="0"/>
                      <a:pPr/>
                      <a:t>[PERCENTAGE]</a:t>
                    </a:fld>
                    <a:endParaRPr lang="en-US" altLang="ja-JP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9-C2C0-8242-A59B-5FFA69FB61F8}"/>
                </c:ext>
              </c:extLst>
            </c:dLbl>
            <c:dLbl>
              <c:idx val="21"/>
              <c:layout>
                <c:manualLayout>
                  <c:x val="-0.11307320160309368"/>
                  <c:y val="-3.6557882498360604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ja-JP"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607455C-DC08-4BEF-AFA8-0ED64394F778}" type="PERCENTAGE">
                      <a:rPr lang="en-US" sz="1400" b="1">
                        <a:solidFill>
                          <a:schemeClr val="tx1"/>
                        </a:solidFill>
                      </a:rPr>
                      <a:pPr>
                        <a:defRPr lang="ja-JP"/>
                      </a:pPr>
                      <a:t>[PERCENTAGE]</a:t>
                    </a:fld>
                    <a:endParaRPr lang="en-JP"/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50000"/>
                      <a:lumOff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431"/>
                        <a:gd name="adj2" fmla="val 6259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B-C2C0-8242-A59B-5FFA69FB61F8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50000"/>
                    <a:lumOff val="50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JP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scores_sp!$C$38:$W$38</c:f>
              <c:strCache>
                <c:ptCount val="21"/>
                <c:pt idx="0">
                  <c:v>line_num1</c:v>
                </c:pt>
                <c:pt idx="1">
                  <c:v>distance1</c:v>
                </c:pt>
                <c:pt idx="2">
                  <c:v>dt1_commit_merge</c:v>
                </c:pt>
                <c:pt idx="3">
                  <c:v>author_ratio1</c:v>
                </c:pt>
                <c:pt idx="4">
                  <c:v>line_num2</c:v>
                </c:pt>
                <c:pt idx="5">
                  <c:v>distance2</c:v>
                </c:pt>
                <c:pt idx="6">
                  <c:v>dt2_commit_merge</c:v>
                </c:pt>
                <c:pt idx="7">
                  <c:v>author_ratio2</c:v>
                </c:pt>
                <c:pt idx="8">
                  <c:v>d_line_num</c:v>
                </c:pt>
                <c:pt idx="9">
                  <c:v>d_distance</c:v>
                </c:pt>
                <c:pt idx="10">
                  <c:v>d_commit_merge</c:v>
                </c:pt>
                <c:pt idx="11">
                  <c:v>d_author_ratio</c:v>
                </c:pt>
                <c:pt idx="12">
                  <c:v>NameNum1</c:v>
                </c:pt>
                <c:pt idx="13">
                  <c:v>OperatorNum1</c:v>
                </c:pt>
                <c:pt idx="14">
                  <c:v>KeywordNum1</c:v>
                </c:pt>
                <c:pt idx="15">
                  <c:v>NameNum2</c:v>
                </c:pt>
                <c:pt idx="16">
                  <c:v>OperatorNum2</c:v>
                </c:pt>
                <c:pt idx="17">
                  <c:v>KeywordNum2</c:v>
                </c:pt>
                <c:pt idx="18">
                  <c:v>d_NameNum</c:v>
                </c:pt>
                <c:pt idx="19">
                  <c:v>d_OperatorNum</c:v>
                </c:pt>
                <c:pt idx="20">
                  <c:v>d_KeywordNum</c:v>
                </c:pt>
              </c:strCache>
            </c:strRef>
          </c:cat>
          <c:val>
            <c:numRef>
              <c:f>scores_sp!$C$39:$W$39</c:f>
              <c:numCache>
                <c:formatCode>0.00%</c:formatCode>
                <c:ptCount val="21"/>
                <c:pt idx="0">
                  <c:v>0.118239751</c:v>
                </c:pt>
                <c:pt idx="1">
                  <c:v>7.0911047000000005E-2</c:v>
                </c:pt>
                <c:pt idx="2">
                  <c:v>5.9675534000000002E-2</c:v>
                </c:pt>
                <c:pt idx="3">
                  <c:v>1.5807666000000001E-2</c:v>
                </c:pt>
                <c:pt idx="4">
                  <c:v>9.3828177999999998E-2</c:v>
                </c:pt>
                <c:pt idx="5">
                  <c:v>5.6229292E-2</c:v>
                </c:pt>
                <c:pt idx="6">
                  <c:v>5.1023802E-2</c:v>
                </c:pt>
                <c:pt idx="7">
                  <c:v>3.0106897000000001E-2</c:v>
                </c:pt>
                <c:pt idx="8">
                  <c:v>8.9914280999999999E-2</c:v>
                </c:pt>
                <c:pt idx="9">
                  <c:v>6.8092009999999994E-2</c:v>
                </c:pt>
                <c:pt idx="10">
                  <c:v>5.1451023999999998E-2</c:v>
                </c:pt>
                <c:pt idx="11">
                  <c:v>2.8255756E-2</c:v>
                </c:pt>
                <c:pt idx="12">
                  <c:v>3.0061495000000001E-2</c:v>
                </c:pt>
                <c:pt idx="13">
                  <c:v>2.7547071999999999E-2</c:v>
                </c:pt>
                <c:pt idx="14">
                  <c:v>2.7045381E-2</c:v>
                </c:pt>
                <c:pt idx="15">
                  <c:v>2.7671819E-2</c:v>
                </c:pt>
                <c:pt idx="16">
                  <c:v>2.6482407999999999E-2</c:v>
                </c:pt>
                <c:pt idx="17">
                  <c:v>1.7712255E-2</c:v>
                </c:pt>
                <c:pt idx="18">
                  <c:v>3.4749554000000002E-2</c:v>
                </c:pt>
                <c:pt idx="19">
                  <c:v>2.829624E-2</c:v>
                </c:pt>
                <c:pt idx="20">
                  <c:v>4.6898536999999997E-2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C2C0-8242-A59B-5FFA69FB6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0"/>
        <c:splitType val="pos"/>
        <c:splitPos val="9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JP"/>
    </a:p>
  </c:txPr>
  <c:externalData r:id="rId4">
    <c:autoUpdate val="0"/>
  </c:externalData>
  <c:userShapes r:id="rId5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Sheet1!$I$2:$I$21</cx:f>
        <cx:lvl ptCount="20" formatCode="0.00%">
          <cx:pt idx="0">0.96282527900000003</cx:pt>
          <cx:pt idx="1">0.83333333300000001</cx:pt>
          <cx:pt idx="2">0.65501941200000002</cx:pt>
          <cx:pt idx="3">0.69999999999999996</cx:pt>
          <cx:pt idx="4">0.69117647100000001</cx:pt>
          <cx:pt idx="5">0.65957446799999997</cx:pt>
          <cx:pt idx="6">0.76097561000000002</cx:pt>
          <cx:pt idx="7">0.732758621</cx:pt>
          <cx:pt idx="8">0.91044776100000002</cx:pt>
          <cx:pt idx="9">0.60975609799999997</cx:pt>
          <cx:pt idx="10">0.71327683600000003</cx:pt>
          <cx:pt idx="11">0.79010238899999996</cx:pt>
          <cx:pt idx="12">0.28571428599999998</cx:pt>
          <cx:pt idx="13">0.98496240599999996</cx:pt>
          <cx:pt idx="14">0.73321234099999999</cx:pt>
          <cx:pt idx="15">0.91111111099999997</cx:pt>
          <cx:pt idx="16">0.84782608699999995</cx:pt>
          <cx:pt idx="17">0.59999999999999998</cx:pt>
          <cx:pt idx="18">0.79310344799999999</cx:pt>
          <cx:pt idx="19">0.82352941199999996</cx:pt>
        </cx:lvl>
      </cx:numDim>
    </cx:data>
  </cx:chartData>
  <cx:chart>
    <cx:title pos="t" align="ctr" overlay="0">
      <cx:tx>
        <cx:txData>
          <cx:v>Shiraki's model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Shiraki's model</a:t>
          </a:r>
        </a:p>
      </cx:txPr>
    </cx:title>
    <cx:plotArea>
      <cx:plotAreaRegion>
        <cx:series layoutId="boxWhisker" uniqueId="{326D3E17-14B3-F64D-9ABD-7C55C76DB921}">
          <cx:spPr>
            <a:solidFill>
              <a:schemeClr val="accent1">
                <a:lumMod val="40000"/>
                <a:lumOff val="60000"/>
              </a:schemeClr>
            </a:solidFill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/>
                </a:pPr>
                <a:endParaRPr lang="en-US" sz="1400" b="0" i="0" u="none" strike="noStrike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endParaRPr>
              </a:p>
            </cx:txPr>
            <cx:dataLabelHidden idx="0"/>
            <cx:dataLabelHidden idx="21"/>
          </cx:dataLabels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</cx:axis>
      <cx:axis id="1">
        <cx:valScaling max="1"/>
        <cx:majorGridlines/>
        <cx:tickLabels/>
      </cx:axis>
    </cx:plotArea>
  </cx:chart>
  <cx:spPr>
    <a:ln>
      <a:solidFill>
        <a:schemeClr val="tx1"/>
      </a:solidFill>
    </a:ln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Sheet1!$J$2:$J$21</cx:f>
        <cx:lvl ptCount="20" formatCode="0.00%">
          <cx:pt idx="0">0.95910780699999998</cx:pt>
          <cx:pt idx="1">0.83333333300000001</cx:pt>
          <cx:pt idx="2">0.66583471999999999</cx:pt>
          <cx:pt idx="3">0.71428571399999996</cx:pt>
          <cx:pt idx="4">0.66176470600000004</cx:pt>
          <cx:pt idx="5">0.61702127699999998</cx:pt>
          <cx:pt idx="6">0.76260162600000003</cx:pt>
          <cx:pt idx="7">0.72413793100000001</cx:pt>
          <cx:pt idx="8">0.89552238799999995</cx:pt>
          <cx:pt idx="9">0.60975609799999997</cx:pt>
          <cx:pt idx="10">0.70903954800000002</cx:pt>
          <cx:pt idx="11">0.81228668900000001</cx:pt>
          <cx:pt idx="12">0.35714285699999998</cx:pt>
          <cx:pt idx="13">0.98496240599999996</cx:pt>
          <cx:pt idx="14">0.73865698700000004</cx:pt>
          <cx:pt idx="15">0.91111111099999997</cx:pt>
          <cx:pt idx="16">0.84782608699999995</cx:pt>
          <cx:pt idx="17">0.66666666699999999</cx:pt>
          <cx:pt idx="18">0.81379310299999996</cx:pt>
          <cx:pt idx="19">0.82352941199999996</cx:pt>
        </cx:lvl>
      </cx:numDim>
    </cx:data>
  </cx:chartData>
  <cx:chart>
    <cx:title pos="t" align="ctr" overlay="0">
      <cx:tx>
        <cx:txData>
          <cx:v>Expanded model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Expanded model</a:t>
          </a:r>
        </a:p>
      </cx:txPr>
    </cx:title>
    <cx:plotArea>
      <cx:plotAreaRegion>
        <cx:series layoutId="boxWhisker" uniqueId="{7A9775DC-BF78-B142-A464-B6821CBE1485}">
          <cx:spPr>
            <a:solidFill>
              <a:schemeClr val="accent1">
                <a:lumMod val="40000"/>
                <a:lumOff val="60000"/>
              </a:schemeClr>
            </a:solidFill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/>
                </a:pPr>
                <a:endParaRPr lang="en-US" sz="1400" b="0" i="0" u="none" strike="noStrike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endParaRPr>
              </a:p>
            </cx:txPr>
            <cx:dataLabelHidden idx="0"/>
            <cx:dataLabelHidden idx="21"/>
          </cx:dataLabels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</cx:axis>
      <cx:axis id="1">
        <cx:valScaling max="1"/>
        <cx:majorGridlines/>
        <cx:tickLabels/>
      </cx:axis>
    </cx:plotArea>
  </cx:chart>
  <cx:spPr>
    <a:ln>
      <a:solidFill>
        <a:schemeClr val="tx1"/>
      </a:solidFill>
    </a:ln>
  </cx:spPr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scores_sp!$E$20:$E$27</cx:f>
        <cx:lvl ptCount="8" formatCode="0.00%">
          <cx:pt idx="0">0.63636363600000001</cx:pt>
          <cx:pt idx="1">0.29411764699999998</cx:pt>
          <cx:pt idx="2">0.55555555599999995</cx:pt>
          <cx:pt idx="3">0.47368421100000002</cx:pt>
          <cx:pt idx="4">0.688073394</cx:pt>
          <cx:pt idx="5">1</cx:pt>
          <cx:pt idx="6">0.79325842700000004</cx:pt>
          <cx:pt idx="7">0.5</cx:pt>
        </cx:lvl>
      </cx:numDim>
    </cx:data>
  </cx:chartData>
  <cx:chart>
    <cx:title pos="t" align="ctr" overlay="0">
      <cx:tx>
        <cx:txData>
          <cx:v>Expanded model 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Expanded model </a:t>
          </a:r>
        </a:p>
      </cx:txPr>
    </cx:title>
    <cx:plotArea>
      <cx:plotAreaRegion>
        <cx:series layoutId="boxWhisker" uniqueId="{7A00A5AC-7F39-4648-AEED-8F29F6B1B561}">
          <cx:spPr>
            <a:solidFill>
              <a:schemeClr val="accent1">
                <a:lumMod val="40000"/>
                <a:lumOff val="60000"/>
              </a:schemeClr>
            </a:solidFill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/>
                </a:pPr>
                <a:endParaRPr lang="en-US" sz="1400" b="0" i="0" u="none" strike="noStrike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endParaRPr>
              </a:p>
            </cx:txPr>
            <cx:dataLabelHidden idx="9"/>
          </cx:dataLabels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</cx:axis>
      <cx:axis id="1">
        <cx:valScaling max="1"/>
        <cx:majorGridlines/>
        <cx:tickLabels/>
      </cx:axis>
    </cx:plotArea>
  </cx:chart>
  <cx:spPr>
    <a:ln>
      <a:solidFill>
        <a:schemeClr val="tx1"/>
      </a:solidFill>
    </a:ln>
  </cx:spPr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scores_sp!$D$20:$D$27</cx:f>
        <cx:lvl ptCount="8" formatCode="0.00%">
          <cx:pt idx="0">0.45454545499999999</cx:pt>
          <cx:pt idx="1">0.35294117600000002</cx:pt>
          <cx:pt idx="2">0.66666666699999999</cx:pt>
          <cx:pt idx="3">0.52631578899999998</cx:pt>
          <cx:pt idx="4">0.66055045899999998</cx:pt>
          <cx:pt idx="5">1</cx:pt>
          <cx:pt idx="6">0.78876404499999997</cx:pt>
          <cx:pt idx="7">0.5</cx:pt>
        </cx:lvl>
      </cx:numDim>
    </cx:data>
  </cx:chartData>
  <cx:chart>
    <cx:title pos="t" align="ctr" overlay="0">
      <cx:tx>
        <cx:txData>
          <cx:v>Shiraki's model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Shiraki's model</a:t>
          </a:r>
        </a:p>
      </cx:txPr>
    </cx:title>
    <cx:plotArea>
      <cx:plotAreaRegion>
        <cx:series layoutId="boxWhisker" uniqueId="{0B558800-C6FE-5E49-9A3B-0810133E3863}">
          <cx:spPr>
            <a:solidFill>
              <a:schemeClr val="accent1">
                <a:lumMod val="40000"/>
                <a:lumOff val="60000"/>
              </a:schemeClr>
            </a:solidFill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/>
                </a:pPr>
                <a:endParaRPr lang="en-US" sz="1400" b="0" i="0" u="none" strike="noStrike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endParaRPr>
              </a:p>
            </cx:txPr>
            <cx:dataLabelHidden idx="9"/>
          </cx:dataLabels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</cx:axis>
      <cx:axis id="1">
        <cx:valScaling max="1"/>
        <cx:majorGridlines/>
        <cx:tickLabels/>
      </cx:axis>
    </cx:plotArea>
  </cx:chart>
  <cx:spPr>
    <a:ln>
      <a:solidFill>
        <a:schemeClr val="tx1"/>
      </a:solidFill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0.65471</cdr:x>
      <cdr:y>0.81857</cdr:y>
    </cdr:from>
    <cdr:to>
      <cdr:x>1</cdr:x>
      <cdr:y>1</cdr:y>
    </cdr:to>
    <cdr:sp macro="" textlink="">
      <cdr:nvSpPr>
        <cdr:cNvPr id="2" name="テキスト ボックス 102">
          <a:extLst xmlns:a="http://schemas.openxmlformats.org/drawingml/2006/main">
            <a:ext uri="{FF2B5EF4-FFF2-40B4-BE49-F238E27FC236}">
              <a16:creationId xmlns:a16="http://schemas.microsoft.com/office/drawing/2014/main" id="{55853FE7-8708-FF42-A688-2817AD61F35F}"/>
            </a:ext>
          </a:extLst>
        </cdr:cNvPr>
        <cdr:cNvSpPr txBox="1"/>
      </cdr:nvSpPr>
      <cdr:spPr>
        <a:xfrm xmlns:a="http://schemas.openxmlformats.org/drawingml/2006/main">
          <a:off x="3797516" y="2360620"/>
          <a:ext cx="2002817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JP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defRPr/>
          </a:pPr>
          <a:r>
            <a:rPr lang="en-US" altLang="ja-JP" sz="1400" b="1" kern="0" dirty="0">
              <a:ln w="3175">
                <a:noFill/>
              </a:ln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rPr>
            <a:t>Code metrics </a:t>
          </a:r>
          <a:r>
            <a:rPr kumimoji="0" lang="en-US" altLang="ja-JP" sz="1400" b="1" i="0" u="none" strike="noStrike" kern="0" cap="none" spc="0" normalizeH="0" baseline="0" noProof="0" dirty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rPr>
            <a:t>difference</a:t>
          </a:r>
          <a:endParaRPr kumimoji="0" lang="ja-JP" altLang="en-US" sz="1400" b="1" i="0" u="none" strike="noStrike" kern="0" cap="none" spc="0" normalizeH="0" baseline="0" noProof="0" dirty="0">
            <a:ln w="3175">
              <a:noFill/>
            </a:ln>
            <a:solidFill>
              <a:prstClr val="black"/>
            </a:solidFill>
            <a:effectLst/>
            <a:uLnTx/>
            <a:uFillTx/>
            <a:latin typeface="Arial" panose="020B0604020202020204" pitchFamily="34" charset="0"/>
            <a:ea typeface="游ゴシック" panose="020B0400000000000000" pitchFamily="50" charset="-128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0.70844</cdr:x>
      <cdr:y>0.80752</cdr:y>
    </cdr:from>
    <cdr:to>
      <cdr:x>0.93377</cdr:x>
      <cdr:y>0.97793</cdr:y>
    </cdr:to>
    <cdr:sp macro="" textlink="">
      <cdr:nvSpPr>
        <cdr:cNvPr id="2" name="テキスト ボックス 102">
          <a:extLst xmlns:a="http://schemas.openxmlformats.org/drawingml/2006/main">
            <a:ext uri="{FF2B5EF4-FFF2-40B4-BE49-F238E27FC236}">
              <a16:creationId xmlns:a16="http://schemas.microsoft.com/office/drawing/2014/main" id="{9375DFD7-059C-404E-BEF9-49CCA5134773}"/>
            </a:ext>
          </a:extLst>
        </cdr:cNvPr>
        <cdr:cNvSpPr txBox="1"/>
      </cdr:nvSpPr>
      <cdr:spPr>
        <a:xfrm xmlns:a="http://schemas.openxmlformats.org/drawingml/2006/main">
          <a:off x="4304955" y="2479412"/>
          <a:ext cx="1369286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defRPr/>
          </a:pPr>
          <a:r>
            <a:rPr lang="en-US" altLang="ja-JP" sz="1400" b="1" kern="0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rPr>
            <a:t>Code metrics </a:t>
          </a:r>
        </a:p>
        <a:p xmlns:a="http://schemas.openxmlformats.org/drawingml/2006/main">
          <a:pPr lvl="0" algn="ctr">
            <a:defRPr/>
          </a:pPr>
          <a:r>
            <a: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rPr>
            <a:t>difference</a:t>
          </a:r>
          <a:endParaRPr kumimoji="0" lang="ja-JP" altLang="en-US" sz="1400" b="1" i="0" u="none" strike="noStrike" kern="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" panose="020B0604020202020204" pitchFamily="34" charset="0"/>
            <a:ea typeface="游ゴシック" panose="020B0400000000000000" pitchFamily="50" charset="-128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7615" cy="498119"/>
          </a:xfrm>
          <a:prstGeom prst="rect">
            <a:avLst/>
          </a:prstGeom>
        </p:spPr>
        <p:txBody>
          <a:bodyPr vert="horz" lIns="91376" tIns="45689" rIns="91376" bIns="4568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2652" y="1"/>
            <a:ext cx="2948701" cy="498119"/>
          </a:xfrm>
          <a:prstGeom prst="rect">
            <a:avLst/>
          </a:prstGeom>
        </p:spPr>
        <p:txBody>
          <a:bodyPr vert="horz" lIns="91376" tIns="45689" rIns="91376" bIns="45689" rtlCol="0"/>
          <a:lstStyle>
            <a:lvl1pPr algn="r">
              <a:defRPr sz="1200"/>
            </a:lvl1pPr>
          </a:lstStyle>
          <a:p>
            <a:fld id="{734416AA-AF45-4151-A289-A4CFD530A7DB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36457"/>
            <a:ext cx="2947615" cy="498118"/>
          </a:xfrm>
          <a:prstGeom prst="rect">
            <a:avLst/>
          </a:prstGeom>
        </p:spPr>
        <p:txBody>
          <a:bodyPr vert="horz" lIns="91376" tIns="45689" rIns="91376" bIns="4568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2652" y="9436457"/>
            <a:ext cx="2948701" cy="498118"/>
          </a:xfrm>
          <a:prstGeom prst="rect">
            <a:avLst/>
          </a:prstGeom>
        </p:spPr>
        <p:txBody>
          <a:bodyPr vert="horz" lIns="91376" tIns="45689" rIns="91376" bIns="45689" rtlCol="0" anchor="b"/>
          <a:lstStyle>
            <a:lvl1pPr algn="r">
              <a:defRPr sz="1200"/>
            </a:lvl1pPr>
          </a:lstStyle>
          <a:p>
            <a:fld id="{99EC49BE-EE2B-4EE3-B47A-B9D721F30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618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988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2864" y="0"/>
            <a:ext cx="2947987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2957BA90-E94E-453D-820E-3F993F824074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1551"/>
            <a:ext cx="5441950" cy="3911600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6101"/>
            <a:ext cx="2947988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2864" y="9436101"/>
            <a:ext cx="2947987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0C4FEF38-E43C-490E-9C88-AEAAAC125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739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70400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436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3433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9397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731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2913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2024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391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2736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9374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85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288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70400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5360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2176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7800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264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8750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6790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0202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182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961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70400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555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70400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564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101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70400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060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0619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85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bottom_b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3079" name="Rectangle 7" descr="ban"/>
          <p:cNvSpPr>
            <a:spLocks noChangeArrowheads="1"/>
          </p:cNvSpPr>
          <p:nvPr/>
        </p:nvSpPr>
        <p:spPr bwMode="auto">
          <a:xfrm>
            <a:off x="0" y="4"/>
            <a:ext cx="9144000" cy="1889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317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34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マスター サブタイトルの書式設定</a:t>
            </a:r>
          </a:p>
        </p:txBody>
      </p:sp>
      <p:pic>
        <p:nvPicPr>
          <p:cNvPr id="3081" name="Picture 9" descr="sel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5492" y="260354"/>
            <a:ext cx="1992608" cy="703263"/>
          </a:xfrm>
          <a:prstGeom prst="rect">
            <a:avLst/>
          </a:prstGeom>
          <a:noFill/>
        </p:spPr>
      </p:pic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331915" y="3213100"/>
            <a:ext cx="648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452440" y="6640517"/>
            <a:ext cx="6298519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750">
                <a:solidFill>
                  <a:srgbClr val="DDDDDD"/>
                </a:solidFill>
              </a:rPr>
              <a:t>Software Engineering Laboratory, Department </a:t>
            </a:r>
            <a:r>
              <a:rPr lang="en-US" altLang="ja-JP" sz="750" dirty="0">
                <a:solidFill>
                  <a:srgbClr val="DDDDDD"/>
                </a:solidFill>
              </a:rPr>
              <a:t>of Computer Science</a:t>
            </a:r>
            <a:r>
              <a:rPr lang="en-US" altLang="ja-JP" sz="750">
                <a:solidFill>
                  <a:srgbClr val="DDDDDD"/>
                </a:solidFill>
              </a:rPr>
              <a:t>, Graduate </a:t>
            </a:r>
            <a:r>
              <a:rPr lang="en-US" altLang="ja-JP" sz="750" dirty="0">
                <a:solidFill>
                  <a:srgbClr val="DDDDDD"/>
                </a:solidFill>
              </a:rPr>
              <a:t>School </a:t>
            </a:r>
            <a:r>
              <a:rPr lang="en-US" altLang="ja-JP" sz="750">
                <a:solidFill>
                  <a:srgbClr val="DDDDDD"/>
                </a:solidFill>
              </a:rPr>
              <a:t>of Information Science and </a:t>
            </a:r>
            <a:r>
              <a:rPr lang="en-US" altLang="ja-JP" sz="750" dirty="0">
                <a:solidFill>
                  <a:srgbClr val="DDDDDD"/>
                </a:solidFill>
              </a:rPr>
              <a:t>Technology</a:t>
            </a:r>
            <a:r>
              <a:rPr lang="en-US" altLang="ja-JP" sz="750">
                <a:solidFill>
                  <a:srgbClr val="DDDDDD"/>
                </a:solidFill>
              </a:rPr>
              <a:t>, Osaka </a:t>
            </a:r>
            <a:r>
              <a:rPr lang="en-US" altLang="ja-JP" sz="750" dirty="0">
                <a:solidFill>
                  <a:srgbClr val="DDDDDD"/>
                </a:solidFill>
              </a:rPr>
              <a:t>University</a:t>
            </a: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2794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2700338" y="6245225"/>
            <a:ext cx="3743325" cy="279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</a:t>
            </a:r>
            <a:r>
              <a:rPr lang="en-US" altLang="ja-JP" dirty="0"/>
              <a:t>of Computer Science</a:t>
            </a:r>
            <a:r>
              <a:rPr lang="en-US" altLang="ja-JP"/>
              <a:t>, Graduate </a:t>
            </a:r>
            <a:r>
              <a:rPr lang="en-US" altLang="ja-JP" dirty="0"/>
              <a:t>School </a:t>
            </a:r>
            <a:r>
              <a:rPr lang="en-US" altLang="ja-JP"/>
              <a:t>of Information Science and </a:t>
            </a:r>
            <a:r>
              <a:rPr lang="en-US" altLang="ja-JP" dirty="0"/>
              <a:t>Technology</a:t>
            </a:r>
            <a:r>
              <a:rPr lang="en-US" altLang="ja-JP"/>
              <a:t>, Osaka </a:t>
            </a:r>
            <a:r>
              <a:rPr lang="en-US" altLang="ja-JP" dirty="0"/>
              <a:t>University</a:t>
            </a:r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1D4BE88F-AC79-404B-A366-58BAA02F4B1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</a:t>
            </a:r>
            <a:r>
              <a:rPr lang="en-US" altLang="ja-JP" dirty="0"/>
              <a:t>of Computer Science</a:t>
            </a:r>
            <a:r>
              <a:rPr lang="en-US" altLang="ja-JP"/>
              <a:t>, Graduate </a:t>
            </a:r>
            <a:r>
              <a:rPr lang="en-US" altLang="ja-JP" dirty="0"/>
              <a:t>School </a:t>
            </a:r>
            <a:r>
              <a:rPr lang="en-US" altLang="ja-JP"/>
              <a:t>of Information Science and </a:t>
            </a:r>
            <a:r>
              <a:rPr lang="en-US" altLang="ja-JP" dirty="0"/>
              <a:t>Technology</a:t>
            </a:r>
            <a:r>
              <a:rPr lang="en-US" altLang="ja-JP"/>
              <a:t>, Osaka </a:t>
            </a:r>
            <a:r>
              <a:rPr lang="en-US" altLang="ja-JP" dirty="0"/>
              <a:t>University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FCEDA-DDFE-4B7C-AE5E-57A6BEDB3E1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</a:t>
            </a:r>
            <a:r>
              <a:rPr lang="en-US" altLang="ja-JP" dirty="0"/>
              <a:t>of Computer Science</a:t>
            </a:r>
            <a:r>
              <a:rPr lang="en-US" altLang="ja-JP"/>
              <a:t>, Graduate </a:t>
            </a:r>
            <a:r>
              <a:rPr lang="en-US" altLang="ja-JP" dirty="0"/>
              <a:t>School </a:t>
            </a:r>
            <a:r>
              <a:rPr lang="en-US" altLang="ja-JP"/>
              <a:t>of Information Science and </a:t>
            </a:r>
            <a:r>
              <a:rPr lang="en-US" altLang="ja-JP" dirty="0"/>
              <a:t>Technology</a:t>
            </a:r>
            <a:r>
              <a:rPr lang="en-US" altLang="ja-JP"/>
              <a:t>, Osaka </a:t>
            </a:r>
            <a:r>
              <a:rPr lang="en-US" altLang="ja-JP" dirty="0"/>
              <a:t>University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0888B-3E6B-4ACB-8BA9-DE98B16EC5A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</a:t>
            </a:r>
            <a:r>
              <a:rPr lang="en-US" altLang="ja-JP" dirty="0"/>
              <a:t>of Computer Science</a:t>
            </a:r>
            <a:r>
              <a:rPr lang="en-US" altLang="ja-JP"/>
              <a:t>, Graduate </a:t>
            </a:r>
            <a:r>
              <a:rPr lang="en-US" altLang="ja-JP" dirty="0"/>
              <a:t>School </a:t>
            </a:r>
            <a:r>
              <a:rPr lang="en-US" altLang="ja-JP"/>
              <a:t>of Information Science and </a:t>
            </a:r>
            <a:r>
              <a:rPr lang="en-US" altLang="ja-JP" dirty="0"/>
              <a:t>Technology</a:t>
            </a:r>
            <a:r>
              <a:rPr lang="en-US" altLang="ja-JP"/>
              <a:t>, Osaka </a:t>
            </a:r>
            <a:r>
              <a:rPr lang="en-US" altLang="ja-JP" dirty="0"/>
              <a:t>University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033E9-932D-4E41-95C3-341F9A6DAE1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</a:t>
            </a:r>
            <a:r>
              <a:rPr lang="en-US" altLang="ja-JP" dirty="0"/>
              <a:t>of Computer Science</a:t>
            </a:r>
            <a:r>
              <a:rPr lang="en-US" altLang="ja-JP"/>
              <a:t>, Graduate </a:t>
            </a:r>
            <a:r>
              <a:rPr lang="en-US" altLang="ja-JP" dirty="0"/>
              <a:t>School </a:t>
            </a:r>
            <a:r>
              <a:rPr lang="en-US" altLang="ja-JP"/>
              <a:t>of Information Science and </a:t>
            </a:r>
            <a:r>
              <a:rPr lang="en-US" altLang="ja-JP" dirty="0"/>
              <a:t>Technology</a:t>
            </a:r>
            <a:r>
              <a:rPr lang="en-US" altLang="ja-JP"/>
              <a:t>, Osaka </a:t>
            </a:r>
            <a:r>
              <a:rPr lang="en-US" altLang="ja-JP" dirty="0"/>
              <a:t>University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7DCA-020D-4247-A22F-0BC24CC97F9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</a:t>
            </a:r>
            <a:r>
              <a:rPr lang="en-US" altLang="ja-JP" dirty="0"/>
              <a:t>of Computer Science</a:t>
            </a:r>
            <a:r>
              <a:rPr lang="en-US" altLang="ja-JP"/>
              <a:t>, Graduate </a:t>
            </a:r>
            <a:r>
              <a:rPr lang="en-US" altLang="ja-JP" dirty="0"/>
              <a:t>School </a:t>
            </a:r>
            <a:r>
              <a:rPr lang="en-US" altLang="ja-JP"/>
              <a:t>of Information Science and </a:t>
            </a:r>
            <a:r>
              <a:rPr lang="en-US" altLang="ja-JP" dirty="0"/>
              <a:t>Technology</a:t>
            </a:r>
            <a:r>
              <a:rPr lang="en-US" altLang="ja-JP"/>
              <a:t>, Osaka </a:t>
            </a:r>
            <a:r>
              <a:rPr lang="en-US" altLang="ja-JP" dirty="0"/>
              <a:t>University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A75B4-47F8-43D9-9E5B-0E2C9B0AE40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</a:t>
            </a:r>
            <a:r>
              <a:rPr lang="en-US" altLang="ja-JP" dirty="0"/>
              <a:t>of Computer Science</a:t>
            </a:r>
            <a:r>
              <a:rPr lang="en-US" altLang="ja-JP"/>
              <a:t>, Graduate </a:t>
            </a:r>
            <a:r>
              <a:rPr lang="en-US" altLang="ja-JP" dirty="0"/>
              <a:t>School </a:t>
            </a:r>
            <a:r>
              <a:rPr lang="en-US" altLang="ja-JP"/>
              <a:t>of Information Science and </a:t>
            </a:r>
            <a:r>
              <a:rPr lang="en-US" altLang="ja-JP" dirty="0"/>
              <a:t>Technology</a:t>
            </a:r>
            <a:r>
              <a:rPr lang="en-US" altLang="ja-JP"/>
              <a:t>, Osaka </a:t>
            </a:r>
            <a:r>
              <a:rPr lang="en-US" altLang="ja-JP" dirty="0"/>
              <a:t>University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CBEA5-8BEA-4480-82CA-444B6C1D4F6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</a:t>
            </a:r>
            <a:r>
              <a:rPr lang="en-US" altLang="ja-JP" dirty="0"/>
              <a:t>of Computer Science</a:t>
            </a:r>
            <a:r>
              <a:rPr lang="en-US" altLang="ja-JP"/>
              <a:t>, Graduate </a:t>
            </a:r>
            <a:r>
              <a:rPr lang="en-US" altLang="ja-JP" dirty="0"/>
              <a:t>School </a:t>
            </a:r>
            <a:r>
              <a:rPr lang="en-US" altLang="ja-JP"/>
              <a:t>of Information Science and </a:t>
            </a:r>
            <a:r>
              <a:rPr lang="en-US" altLang="ja-JP" dirty="0"/>
              <a:t>Technology</a:t>
            </a:r>
            <a:r>
              <a:rPr lang="en-US" altLang="ja-JP"/>
              <a:t>, Osaka </a:t>
            </a:r>
            <a:r>
              <a:rPr lang="en-US" altLang="ja-JP" dirty="0"/>
              <a:t>University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F597C-9423-4BA2-89DC-CB3C381FCB2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</a:t>
            </a:r>
            <a:r>
              <a:rPr lang="en-US" altLang="ja-JP" dirty="0"/>
              <a:t>of Computer Science</a:t>
            </a:r>
            <a:r>
              <a:rPr lang="en-US" altLang="ja-JP"/>
              <a:t>, Graduate </a:t>
            </a:r>
            <a:r>
              <a:rPr lang="en-US" altLang="ja-JP" dirty="0"/>
              <a:t>School </a:t>
            </a:r>
            <a:r>
              <a:rPr lang="en-US" altLang="ja-JP"/>
              <a:t>of Information Science and </a:t>
            </a:r>
            <a:r>
              <a:rPr lang="en-US" altLang="ja-JP" dirty="0"/>
              <a:t>Technology</a:t>
            </a:r>
            <a:r>
              <a:rPr lang="en-US" altLang="ja-JP"/>
              <a:t>, Osaka </a:t>
            </a:r>
            <a:r>
              <a:rPr lang="en-US" altLang="ja-JP" dirty="0"/>
              <a:t>University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D3AAF-9B93-4EBD-9D6A-7C8E767CC81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</a:t>
            </a:r>
            <a:r>
              <a:rPr lang="en-US" altLang="ja-JP" dirty="0"/>
              <a:t>of Computer Science</a:t>
            </a:r>
            <a:r>
              <a:rPr lang="en-US" altLang="ja-JP"/>
              <a:t>, Graduate </a:t>
            </a:r>
            <a:r>
              <a:rPr lang="en-US" altLang="ja-JP" dirty="0"/>
              <a:t>School </a:t>
            </a:r>
            <a:r>
              <a:rPr lang="en-US" altLang="ja-JP"/>
              <a:t>of Information Science and </a:t>
            </a:r>
            <a:r>
              <a:rPr lang="en-US" altLang="ja-JP" dirty="0"/>
              <a:t>Technology</a:t>
            </a:r>
            <a:r>
              <a:rPr lang="en-US" altLang="ja-JP"/>
              <a:t>, Osaka </a:t>
            </a:r>
            <a:r>
              <a:rPr lang="en-US" altLang="ja-JP" dirty="0"/>
              <a:t>University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F7108-8B0F-4C66-BCD7-C2DCCA69B2C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</a:t>
            </a:r>
            <a:r>
              <a:rPr lang="en-US" altLang="ja-JP" dirty="0"/>
              <a:t>of Computer Science</a:t>
            </a:r>
            <a:r>
              <a:rPr lang="en-US" altLang="ja-JP"/>
              <a:t>, Graduate </a:t>
            </a:r>
            <a:r>
              <a:rPr lang="en-US" altLang="ja-JP" dirty="0"/>
              <a:t>School </a:t>
            </a:r>
            <a:r>
              <a:rPr lang="en-US" altLang="ja-JP"/>
              <a:t>of Information Science and </a:t>
            </a:r>
            <a:r>
              <a:rPr lang="en-US" altLang="ja-JP" dirty="0"/>
              <a:t>Technology</a:t>
            </a:r>
            <a:r>
              <a:rPr lang="en-US" altLang="ja-JP"/>
              <a:t>, Osaka </a:t>
            </a:r>
            <a:r>
              <a:rPr lang="en-US" altLang="ja-JP" dirty="0"/>
              <a:t>University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558E3-F664-4FB8-BEDB-E46489ABEAB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ottom_ba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31" name="Rectangle 7" descr="ban"/>
          <p:cNvSpPr>
            <a:spLocks noChangeArrowheads="1"/>
          </p:cNvSpPr>
          <p:nvPr/>
        </p:nvSpPr>
        <p:spPr bwMode="auto">
          <a:xfrm>
            <a:off x="0" y="4"/>
            <a:ext cx="9144000" cy="18891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68315" y="1484313"/>
            <a:ext cx="8207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1043" name="Picture 19" descr="sel-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6299200"/>
            <a:ext cx="926024" cy="341316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08852" y="6596067"/>
            <a:ext cx="14398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55765" y="6310317"/>
            <a:ext cx="58324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r>
              <a:rPr lang="en-US" altLang="ja-JP"/>
              <a:t>Software Engineering Laboratory, Department </a:t>
            </a:r>
            <a:r>
              <a:rPr lang="en-US" altLang="ja-JP" dirty="0"/>
              <a:t>of Computer Science</a:t>
            </a:r>
            <a:r>
              <a:rPr lang="en-US" altLang="ja-JP"/>
              <a:t>, Graduate </a:t>
            </a:r>
            <a:r>
              <a:rPr lang="en-US" altLang="ja-JP" dirty="0"/>
              <a:t>School </a:t>
            </a:r>
            <a:r>
              <a:rPr lang="en-US" altLang="ja-JP"/>
              <a:t>of Information Science and </a:t>
            </a:r>
            <a:r>
              <a:rPr lang="en-US" altLang="ja-JP" dirty="0"/>
              <a:t>Technology</a:t>
            </a:r>
            <a:r>
              <a:rPr lang="en-US" altLang="ja-JP"/>
              <a:t>, Osaka </a:t>
            </a:r>
            <a:r>
              <a:rPr lang="en-US" altLang="ja-JP" dirty="0"/>
              <a:t>University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7775" y="6308729"/>
            <a:ext cx="1150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7D5496B1-25AB-42E4-9FB2-6D8F98E71759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334963" y="6640517"/>
            <a:ext cx="4846198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750">
                <a:solidFill>
                  <a:srgbClr val="DDDDDD"/>
                </a:solidFill>
              </a:rPr>
              <a:t>Department </a:t>
            </a:r>
            <a:r>
              <a:rPr lang="en-US" altLang="ja-JP" sz="750" dirty="0">
                <a:solidFill>
                  <a:srgbClr val="DDDDDD"/>
                </a:solidFill>
              </a:rPr>
              <a:t>of Computer Science</a:t>
            </a:r>
            <a:r>
              <a:rPr lang="en-US" altLang="ja-JP" sz="750">
                <a:solidFill>
                  <a:srgbClr val="DDDDDD"/>
                </a:solidFill>
              </a:rPr>
              <a:t>, Graduate </a:t>
            </a:r>
            <a:r>
              <a:rPr lang="en-US" altLang="ja-JP" sz="750" dirty="0">
                <a:solidFill>
                  <a:srgbClr val="DDDDDD"/>
                </a:solidFill>
              </a:rPr>
              <a:t>School </a:t>
            </a:r>
            <a:r>
              <a:rPr lang="en-US" altLang="ja-JP" sz="750">
                <a:solidFill>
                  <a:srgbClr val="DDDDDD"/>
                </a:solidFill>
              </a:rPr>
              <a:t>of Information Science and </a:t>
            </a:r>
            <a:r>
              <a:rPr lang="en-US" altLang="ja-JP" sz="750" dirty="0">
                <a:solidFill>
                  <a:srgbClr val="DDDDDD"/>
                </a:solidFill>
              </a:rPr>
              <a:t>Technology</a:t>
            </a:r>
            <a:r>
              <a:rPr lang="en-US" altLang="ja-JP" sz="750">
                <a:solidFill>
                  <a:srgbClr val="DDDDDD"/>
                </a:solidFill>
              </a:rPr>
              <a:t>, Osaka </a:t>
            </a:r>
            <a:r>
              <a:rPr lang="en-US" altLang="ja-JP" sz="750" dirty="0">
                <a:solidFill>
                  <a:srgbClr val="DDDDDD"/>
                </a:solidFill>
              </a:rPr>
              <a:t>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14/relationships/chartEx" Target="../charts/chartEx1.xml"/><Relationship Id="rId7" Type="http://schemas.microsoft.com/office/2014/relationships/chartEx" Target="../charts/chartEx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14/relationships/chartEx" Target="../charts/chartEx2.xm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14/relationships/chartEx" Target="../charts/chartEx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3622" y="1531937"/>
            <a:ext cx="8056756" cy="1575099"/>
          </a:xfrm>
        </p:spPr>
        <p:txBody>
          <a:bodyPr/>
          <a:lstStyle/>
          <a:p>
            <a:r>
              <a:rPr lang="en-US" dirty="0"/>
              <a:t>Investigating the impact of source code metrics on merge conflict resolution judgement model</a:t>
            </a:r>
            <a:endParaRPr lang="ja-JP" altLang="en-US" sz="3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19254" y="3563667"/>
            <a:ext cx="7881124" cy="1752600"/>
          </a:xfrm>
        </p:spPr>
        <p:txBody>
          <a:bodyPr/>
          <a:lstStyle/>
          <a:p>
            <a:r>
              <a:rPr lang="ja-JP" altLang="en-US"/>
              <a:t>◯ </a:t>
            </a:r>
            <a:r>
              <a:rPr lang="en-US" altLang="ja-JP" dirty="0"/>
              <a:t>Mohan </a:t>
            </a:r>
            <a:r>
              <a:rPr lang="en-US" altLang="ja-JP" dirty="0" err="1"/>
              <a:t>Bian</a:t>
            </a:r>
            <a:r>
              <a:rPr lang="en-US" altLang="ja-JP" dirty="0"/>
              <a:t>, </a:t>
            </a:r>
            <a:r>
              <a:rPr lang="en-US" dirty="0"/>
              <a:t>Tetsuya Kanda,</a:t>
            </a:r>
          </a:p>
          <a:p>
            <a:r>
              <a:rPr lang="en-US" dirty="0"/>
              <a:t>Kazumasa </a:t>
            </a:r>
            <a:r>
              <a:rPr lang="en-US" dirty="0" err="1"/>
              <a:t>Shimari</a:t>
            </a:r>
            <a:r>
              <a:rPr lang="en-US" dirty="0"/>
              <a:t>, </a:t>
            </a:r>
            <a:r>
              <a:rPr lang="en-US" dirty="0" err="1"/>
              <a:t>Katsuro</a:t>
            </a:r>
            <a:r>
              <a:rPr lang="en-US" dirty="0"/>
              <a:t> Inoue</a:t>
            </a:r>
          </a:p>
          <a:p>
            <a:endParaRPr lang="ja-JP" altLang="en-US" dirty="0"/>
          </a:p>
        </p:txBody>
      </p:sp>
      <p:sp>
        <p:nvSpPr>
          <p:cNvPr id="4" name="タイトル 1"/>
          <p:cNvSpPr>
            <a:spLocks noGrp="1"/>
          </p:cNvSpPr>
          <p:nvPr/>
        </p:nvSpPr>
        <p:spPr>
          <a:xfrm>
            <a:off x="1143000" y="1878211"/>
            <a:ext cx="6858000" cy="17907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300" dirty="0"/>
          </a:p>
        </p:txBody>
      </p:sp>
      <p:sp>
        <p:nvSpPr>
          <p:cNvPr id="5" name="サブタイトル 2"/>
          <p:cNvSpPr>
            <a:spLocks noGrp="1"/>
          </p:cNvSpPr>
          <p:nvPr/>
        </p:nvSpPr>
        <p:spPr>
          <a:xfrm>
            <a:off x="1143000" y="3737967"/>
            <a:ext cx="6858000" cy="1241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800" dirty="0"/>
          </a:p>
        </p:txBody>
      </p:sp>
      <p:pic>
        <p:nvPicPr>
          <p:cNvPr id="6" name="osaka-u.png" descr="osaka-u.png">
            <a:extLst>
              <a:ext uri="{FF2B5EF4-FFF2-40B4-BE49-F238E27FC236}">
                <a16:creationId xmlns:a16="http://schemas.microsoft.com/office/drawing/2014/main" id="{D33BBBC8-4CE7-F640-82C1-25AAF2C5C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37" y="307430"/>
            <a:ext cx="2288726" cy="5935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47830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E2D9-A4DC-E84E-9255-620B0FB37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Conclusion of previous research</a:t>
            </a:r>
            <a:endParaRPr lang="en-JP" dirty="0"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DA613-FC4F-6A42-9A7C-3296018C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35" y="1927228"/>
            <a:ext cx="820337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20 Java projects </a:t>
            </a:r>
            <a:r>
              <a:rPr lang="en-US" dirty="0"/>
              <a:t>from the OSS projects published by the Apache Software Foundation were used for the experiment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The accuracy is a result of cross-validation by dividing the merge conflict data into five for each project. </a:t>
            </a:r>
            <a:r>
              <a:rPr lang="en-US" dirty="0">
                <a:solidFill>
                  <a:srgbClr val="0070C0"/>
                </a:solidFill>
              </a:rPr>
              <a:t>Random forest </a:t>
            </a:r>
            <a:r>
              <a:rPr lang="en-US" dirty="0"/>
              <a:t>algorithm was used. 	</a:t>
            </a:r>
          </a:p>
          <a:p>
            <a:pPr lvl="1"/>
            <a:r>
              <a:rPr lang="en-US" dirty="0"/>
              <a:t>The accuracy of predicting the set of instructions(</a:t>
            </a:r>
            <a:r>
              <a:rPr lang="en-US" dirty="0" err="1"/>
              <a:t>eg</a:t>
            </a:r>
            <a:r>
              <a:rPr lang="en-US" dirty="0"/>
              <a:t>: [ADOPT, DELETE]) was </a:t>
            </a:r>
            <a:r>
              <a:rPr lang="en-US" dirty="0">
                <a:solidFill>
                  <a:srgbClr val="0070C0"/>
                </a:solidFill>
              </a:rPr>
              <a:t>66.41% on average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94.43% at maximum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9F059-CD3F-7C44-8B10-E3C94B4CF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689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D25B2-06BA-984F-8206-FAD1DE1AA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Discussion</a:t>
            </a:r>
            <a:r>
              <a:rPr lang="ja-JP" altLang="en-US"/>
              <a:t> </a:t>
            </a:r>
            <a:r>
              <a:rPr lang="en-US" altLang="ja-JP" dirty="0"/>
              <a:t>of </a:t>
            </a:r>
            <a:r>
              <a:rPr lang="en-US" dirty="0"/>
              <a:t>previous research</a:t>
            </a:r>
            <a:endParaRPr lang="en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4B4A5-F810-E741-B4F4-3BA9C645F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the previous research, data that could be </a:t>
            </a:r>
            <a:r>
              <a:rPr lang="en-US" dirty="0">
                <a:solidFill>
                  <a:srgbClr val="0070C0"/>
                </a:solidFill>
              </a:rPr>
              <a:t>got easily from Git</a:t>
            </a:r>
            <a:r>
              <a:rPr lang="en-US" dirty="0"/>
              <a:t> was used as parameter of the judging model.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might be </a:t>
            </a:r>
            <a:r>
              <a:rPr lang="en-US" dirty="0">
                <a:solidFill>
                  <a:srgbClr val="0070C0"/>
                </a:solidFill>
              </a:rPr>
              <a:t>more suitable parameters </a:t>
            </a:r>
            <a:r>
              <a:rPr lang="en-US" dirty="0"/>
              <a:t>for building the model.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4D5BC-497D-0248-A333-B88B322C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4654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6B4B7-3CAA-474F-BE72-AFF9D70A4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idea: Introducing source code metrics</a:t>
            </a:r>
            <a:endParaRPr lang="en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3E44F-46F0-2F43-B85B-E72E593DE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Source code metrics are measurements of various aspects of software code.</a:t>
            </a:r>
          </a:p>
          <a:p>
            <a:pPr lvl="1"/>
            <a:r>
              <a:rPr lang="en-JP" dirty="0"/>
              <a:t>In </a:t>
            </a:r>
            <a:r>
              <a:rPr lang="en-US" dirty="0" err="1"/>
              <a:t>Lanubile</a:t>
            </a:r>
            <a:r>
              <a:rPr lang="en-US" dirty="0"/>
              <a:t> et </a:t>
            </a:r>
            <a:r>
              <a:rPr lang="en-US" dirty="0" err="1"/>
              <a:t>al’s</a:t>
            </a:r>
            <a:r>
              <a:rPr lang="en-US" dirty="0"/>
              <a:t> research</a:t>
            </a:r>
            <a:r>
              <a:rPr lang="en-US" sz="1200" dirty="0"/>
              <a:t>[4]</a:t>
            </a:r>
            <a:r>
              <a:rPr lang="en-US" dirty="0"/>
              <a:t>, it has become clear that the </a:t>
            </a:r>
            <a:r>
              <a:rPr lang="en-US" dirty="0">
                <a:solidFill>
                  <a:srgbClr val="0070C0"/>
                </a:solidFill>
              </a:rPr>
              <a:t>complexity of the program </a:t>
            </a:r>
            <a:r>
              <a:rPr lang="en-US" dirty="0"/>
              <a:t>calculated by the source code metrics is related to the </a:t>
            </a:r>
            <a:r>
              <a:rPr lang="en-US" dirty="0">
                <a:solidFill>
                  <a:srgbClr val="0070C0"/>
                </a:solidFill>
              </a:rPr>
              <a:t>defects of the program</a:t>
            </a:r>
          </a:p>
          <a:p>
            <a:pPr lvl="1"/>
            <a:r>
              <a:rPr lang="en-US" dirty="0"/>
              <a:t>Ahmed et </a:t>
            </a:r>
            <a:r>
              <a:rPr lang="en-US" dirty="0" err="1"/>
              <a:t>al’s</a:t>
            </a:r>
            <a:r>
              <a:rPr lang="en-US" dirty="0"/>
              <a:t> studies</a:t>
            </a:r>
            <a:r>
              <a:rPr lang="en-US" sz="1400" dirty="0"/>
              <a:t>[5]</a:t>
            </a:r>
            <a:r>
              <a:rPr lang="en-US" dirty="0"/>
              <a:t> have also shown that </a:t>
            </a:r>
            <a:r>
              <a:rPr lang="en-US" dirty="0">
                <a:solidFill>
                  <a:srgbClr val="0070C0"/>
                </a:solidFill>
              </a:rPr>
              <a:t>bugs lead to merge conflicts</a:t>
            </a:r>
          </a:p>
          <a:p>
            <a:endParaRPr lang="en-JP" dirty="0"/>
          </a:p>
          <a:p>
            <a:pPr marL="0" indent="0">
              <a:buNone/>
            </a:pPr>
            <a:r>
              <a:rPr lang="en-US" dirty="0"/>
              <a:t>From the above, we realized it is possible that source code metrics are potential indicators of merge conflict.</a:t>
            </a:r>
          </a:p>
          <a:p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8D012-813B-E845-83B7-69EFB562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12</a:t>
            </a:fld>
            <a:endParaRPr lang="en-US" altLang="ja-JP"/>
          </a:p>
        </p:txBody>
      </p:sp>
      <p:sp>
        <p:nvSpPr>
          <p:cNvPr id="5" name="テキスト ボックス 16">
            <a:extLst>
              <a:ext uri="{FF2B5EF4-FFF2-40B4-BE49-F238E27FC236}">
                <a16:creationId xmlns:a16="http://schemas.microsoft.com/office/drawing/2014/main" id="{06136D24-D4F5-6240-97E4-65A08D079234}"/>
              </a:ext>
            </a:extLst>
          </p:cNvPr>
          <p:cNvSpPr txBox="1"/>
          <p:nvPr/>
        </p:nvSpPr>
        <p:spPr>
          <a:xfrm>
            <a:off x="1416514" y="6085129"/>
            <a:ext cx="6867769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ja-JP" sz="800" dirty="0"/>
              <a:t>[4] </a:t>
            </a:r>
            <a:r>
              <a:rPr lang="en-US" altLang="ja-JP" sz="800" dirty="0" err="1"/>
              <a:t>Lanubile</a:t>
            </a:r>
            <a:r>
              <a:rPr lang="en-US" altLang="ja-JP" sz="800" dirty="0"/>
              <a:t>, F., Ebert, C., </a:t>
            </a:r>
            <a:r>
              <a:rPr lang="en-US" altLang="ja-JP" sz="800" dirty="0" err="1"/>
              <a:t>Prikladnicki</a:t>
            </a:r>
            <a:r>
              <a:rPr lang="en-US" altLang="ja-JP" sz="800" dirty="0"/>
              <a:t>, R. and </a:t>
            </a:r>
            <a:r>
              <a:rPr lang="en-US" altLang="ja-JP" sz="800" dirty="0" err="1"/>
              <a:t>Vizca</a:t>
            </a:r>
            <a:r>
              <a:rPr lang="en-US" altLang="ja-JP" sz="800" dirty="0"/>
              <a:t> </a:t>
            </a:r>
            <a:r>
              <a:rPr lang="en-US" altLang="ja-JP" sz="800" dirty="0" err="1"/>
              <a:t>ıno</a:t>
            </a:r>
            <a:r>
              <a:rPr lang="en-US" altLang="ja-JP" sz="800" dirty="0"/>
              <a:t>, A Collaboration Tools for Global Software Engineering, IEEE Software, Vol. 27, No. 2, pp. 52–55 (2010).</a:t>
            </a:r>
          </a:p>
          <a:p>
            <a:r>
              <a:rPr lang="en-US" sz="800" dirty="0"/>
              <a:t>[5] Ahmed, I., </a:t>
            </a:r>
            <a:r>
              <a:rPr lang="en-US" sz="800" dirty="0" err="1"/>
              <a:t>Brindescu</a:t>
            </a:r>
            <a:r>
              <a:rPr lang="en-US" sz="800" dirty="0"/>
              <a:t>, C., Mannan, U. A., Jensen, C. and </a:t>
            </a:r>
            <a:r>
              <a:rPr lang="en-US" sz="800" dirty="0" err="1"/>
              <a:t>Sarma</a:t>
            </a:r>
            <a:r>
              <a:rPr lang="en-US" sz="800" dirty="0"/>
              <a:t>, A.: An Empirical Examination of the Relationship Between Code Smells and Merge Conflicts, In International Symposium on Empirical Software Engineering and Measurement(ESEM), pp. 58–67 (2017).</a:t>
            </a:r>
          </a:p>
        </p:txBody>
      </p:sp>
    </p:spTree>
    <p:extLst>
      <p:ext uri="{BB962C8B-B14F-4D97-AF65-F5344CB8AC3E}">
        <p14:creationId xmlns:p14="http://schemas.microsoft.com/office/powerpoint/2010/main" val="4038055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A62F0-C3C9-E34B-8B42-1DE3CDAB7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kern="1200" dirty="0"/>
              <a:t>Research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A9528-D120-DE4F-AF32-352919D7B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ja-JP" sz="2700" kern="1200" dirty="0"/>
              <a:t>Investigate the </a:t>
            </a:r>
            <a:r>
              <a:rPr lang="en-US" altLang="ja-JP" sz="2700" kern="1200" dirty="0">
                <a:solidFill>
                  <a:srgbClr val="0070C0"/>
                </a:solidFill>
              </a:rPr>
              <a:t>influence</a:t>
            </a:r>
            <a:r>
              <a:rPr lang="en-US" altLang="ja-JP" sz="2700" kern="1200" dirty="0"/>
              <a:t> of </a:t>
            </a:r>
            <a:r>
              <a:rPr lang="en-US" altLang="ja-JP" sz="2700" kern="1200" dirty="0">
                <a:solidFill>
                  <a:srgbClr val="0070C0"/>
                </a:solidFill>
              </a:rPr>
              <a:t>source code metrics </a:t>
            </a:r>
            <a:r>
              <a:rPr lang="en-US" altLang="ja-JP" sz="2700" kern="1200" dirty="0"/>
              <a:t>to the judging model</a:t>
            </a:r>
          </a:p>
          <a:p>
            <a:pPr marL="514350" indent="-514350">
              <a:buFont typeface="+mj-lt"/>
              <a:buAutoNum type="arabicPeriod"/>
            </a:pPr>
            <a:endParaRPr lang="en-US" altLang="ja-JP" sz="2700" kern="1200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sz="2700" kern="1200" dirty="0"/>
              <a:t>To help resolve merge conflicts not only for </a:t>
            </a:r>
            <a:r>
              <a:rPr lang="en-US" altLang="ja-JP" sz="2700" kern="1200" dirty="0">
                <a:solidFill>
                  <a:srgbClr val="0070C0"/>
                </a:solidFill>
              </a:rPr>
              <a:t>Java</a:t>
            </a:r>
            <a:r>
              <a:rPr lang="en-US" altLang="ja-JP" sz="2700" kern="1200" dirty="0"/>
              <a:t> but also for </a:t>
            </a:r>
            <a:r>
              <a:rPr lang="en-US" altLang="ja-JP" sz="2700" kern="1200" dirty="0">
                <a:solidFill>
                  <a:srgbClr val="0070C0"/>
                </a:solidFill>
              </a:rPr>
              <a:t>other language</a:t>
            </a:r>
          </a:p>
          <a:p>
            <a:pPr marL="514350" indent="-514350">
              <a:buFont typeface="+mj-lt"/>
              <a:buAutoNum type="arabicPeriod"/>
            </a:pPr>
            <a:endParaRPr lang="en-US" altLang="ja-JP" sz="2700" kern="1200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sz="2700" kern="1200" dirty="0"/>
              <a:t>Improve prediction accuracy by </a:t>
            </a:r>
            <a:r>
              <a:rPr lang="en-US" altLang="ja-JP" sz="2700" kern="1200" dirty="0">
                <a:solidFill>
                  <a:srgbClr val="0070C0"/>
                </a:solidFill>
              </a:rPr>
              <a:t>improving features</a:t>
            </a:r>
            <a:r>
              <a:rPr lang="en-US" altLang="ja-JP" sz="2700" kern="1200" dirty="0"/>
              <a:t> in previous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AF266-E210-DE4E-838E-B0CB660E7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81533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1B46D-421F-B94E-A763-11E5F5AA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14</a:t>
            </a:fld>
            <a:endParaRPr lang="en-US" altLang="ja-JP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3096ACC-15D0-CE43-89CF-B1BADB724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524" y="5818209"/>
            <a:ext cx="5936166" cy="470059"/>
          </a:xfrm>
        </p:spPr>
        <p:txBody>
          <a:bodyPr/>
          <a:lstStyle/>
          <a:p>
            <a:r>
              <a:rPr lang="en-US" sz="2000" dirty="0"/>
              <a:t>New judgement model by adding code metrics</a:t>
            </a:r>
            <a:endParaRPr lang="en-JP" sz="2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5C4FC3-DEE4-B84B-95A4-8F5FC5EC148D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18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sz="3600" kern="1200" dirty="0"/>
              <a:t>Model Expansion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AED150-2593-3C4E-8009-746338074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35" y="1745630"/>
            <a:ext cx="7689273" cy="407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80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BC97-1E9F-4F4B-BCEC-83D8C72E3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Newly added source </a:t>
            </a:r>
            <a:r>
              <a:rPr lang="en-US" dirty="0"/>
              <a:t>c</a:t>
            </a:r>
            <a:r>
              <a:rPr lang="en-JP" dirty="0"/>
              <a:t>ode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57214-C888-F24E-A0C0-AA0CCE411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many source code metrics show the complexity of the program. </a:t>
            </a:r>
          </a:p>
          <a:p>
            <a:pPr lvl="1"/>
            <a:r>
              <a:rPr lang="en-US" dirty="0"/>
              <a:t>For example, cyclomatic complexity, lines of code, number of operators, number of function calls, and so on.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Considering the cost of extracting the source code metrics, we decided to use source code metrics that can be easily got.</a:t>
            </a:r>
          </a:p>
          <a:p>
            <a:pPr lvl="1"/>
            <a:r>
              <a:rPr lang="en-US" dirty="0"/>
              <a:t>Extracting source code metrics by a tool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>
                <a:solidFill>
                  <a:srgbClr val="0070C0"/>
                </a:solidFill>
              </a:rPr>
              <a:t>ANTLR</a:t>
            </a:r>
          </a:p>
          <a:p>
            <a:pPr lvl="1"/>
            <a:r>
              <a:rPr lang="en-US" dirty="0"/>
              <a:t>Count the number of </a:t>
            </a:r>
            <a:r>
              <a:rPr lang="en-JP" dirty="0">
                <a:solidFill>
                  <a:srgbClr val="0070C0"/>
                </a:solidFill>
              </a:rPr>
              <a:t>Name, Operators,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JP" dirty="0">
                <a:solidFill>
                  <a:srgbClr val="0070C0"/>
                </a:solidFill>
              </a:rPr>
              <a:t>eywords</a:t>
            </a:r>
            <a:endParaRPr lang="en-US" dirty="0"/>
          </a:p>
          <a:p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0CB72-DFE4-9D49-B5CB-2C70EE855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9501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5661-D086-AE45-9797-66D9D466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JP" dirty="0"/>
              <a:t>arameter in the experiment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7B710-7156-F144-80D8-16DBA71D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16</a:t>
            </a:fld>
            <a:endParaRPr lang="en-US" altLang="ja-JP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68636-882D-3A4C-BD0F-75C951FBCEB7}"/>
              </a:ext>
            </a:extLst>
          </p:cNvPr>
          <p:cNvSpPr txBox="1"/>
          <p:nvPr/>
        </p:nvSpPr>
        <p:spPr>
          <a:xfrm>
            <a:off x="517315" y="3133919"/>
            <a:ext cx="356281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Java : 	34 kinds of operators</a:t>
            </a:r>
          </a:p>
          <a:p>
            <a:r>
              <a:rPr lang="en-US" sz="2000" dirty="0"/>
              <a:t>	50 kinds of keywords</a:t>
            </a:r>
          </a:p>
          <a:p>
            <a:endParaRPr lang="en-US" sz="2000" dirty="0"/>
          </a:p>
          <a:p>
            <a:r>
              <a:rPr lang="en-US" sz="2000" dirty="0"/>
              <a:t>Python: 39 kinds of operators</a:t>
            </a:r>
          </a:p>
          <a:p>
            <a:r>
              <a:rPr lang="en-US" sz="2000" dirty="0"/>
              <a:t>	35 kinds of keywords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831EA37E-EB8B-1641-AB1E-9722509FD810}"/>
              </a:ext>
            </a:extLst>
          </p:cNvPr>
          <p:cNvSpPr/>
          <p:nvPr/>
        </p:nvSpPr>
        <p:spPr>
          <a:xfrm rot="10800000">
            <a:off x="4566444" y="4445294"/>
            <a:ext cx="320556" cy="1373955"/>
          </a:xfrm>
          <a:prstGeom prst="rightBrace">
            <a:avLst>
              <a:gd name="adj1" fmla="val 46702"/>
              <a:gd name="adj2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P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FFD2AD-7498-574D-8E31-575D6A91F53F}"/>
              </a:ext>
            </a:extLst>
          </p:cNvPr>
          <p:cNvSpPr txBox="1"/>
          <p:nvPr/>
        </p:nvSpPr>
        <p:spPr>
          <a:xfrm>
            <a:off x="2931679" y="5098629"/>
            <a:ext cx="1529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Newly added </a:t>
            </a:r>
          </a:p>
          <a:p>
            <a:r>
              <a:rPr lang="en-US" dirty="0"/>
              <a:t>C</a:t>
            </a:r>
            <a:r>
              <a:rPr lang="en-JP" dirty="0"/>
              <a:t>ode metrics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1E98FD-8165-154D-A334-69AFCFFDB8FE}"/>
              </a:ext>
            </a:extLst>
          </p:cNvPr>
          <p:cNvSpPr txBox="1"/>
          <p:nvPr/>
        </p:nvSpPr>
        <p:spPr>
          <a:xfrm>
            <a:off x="457200" y="1759371"/>
            <a:ext cx="4605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Name: </a:t>
            </a:r>
            <a:r>
              <a:rPr lang="en-US" dirty="0"/>
              <a:t>number of variables and functions </a:t>
            </a:r>
            <a:endParaRPr lang="en-JP" dirty="0"/>
          </a:p>
          <a:p>
            <a:r>
              <a:rPr lang="en-JP" dirty="0"/>
              <a:t>Operators: + - * / = !</a:t>
            </a:r>
            <a:r>
              <a:rPr lang="zh-CN" altLang="en-US" dirty="0"/>
              <a:t> </a:t>
            </a:r>
            <a:r>
              <a:rPr lang="en-JP" dirty="0"/>
              <a:t>…</a:t>
            </a:r>
          </a:p>
          <a:p>
            <a:r>
              <a:rPr lang="en-US" dirty="0"/>
              <a:t>K</a:t>
            </a:r>
            <a:r>
              <a:rPr lang="en-JP" dirty="0"/>
              <a:t>eywords: if, else, continue…</a:t>
            </a:r>
          </a:p>
        </p:txBody>
      </p:sp>
      <p:graphicFrame>
        <p:nvGraphicFramePr>
          <p:cNvPr id="12" name="表 4">
            <a:extLst>
              <a:ext uri="{FF2B5EF4-FFF2-40B4-BE49-F238E27FC236}">
                <a16:creationId xmlns:a16="http://schemas.microsoft.com/office/drawing/2014/main" id="{C95F2F54-1B51-C94B-8BE6-111CB9B4C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791060"/>
              </p:ext>
            </p:extLst>
          </p:nvPr>
        </p:nvGraphicFramePr>
        <p:xfrm>
          <a:off x="4992642" y="2468685"/>
          <a:ext cx="3977003" cy="321875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05523">
                  <a:extLst>
                    <a:ext uri="{9D8B030D-6E8A-4147-A177-3AD203B41FA5}">
                      <a16:colId xmlns:a16="http://schemas.microsoft.com/office/drawing/2014/main" val="2521021612"/>
                    </a:ext>
                  </a:extLst>
                </a:gridCol>
                <a:gridCol w="1395167">
                  <a:extLst>
                    <a:ext uri="{9D8B030D-6E8A-4147-A177-3AD203B41FA5}">
                      <a16:colId xmlns:a16="http://schemas.microsoft.com/office/drawing/2014/main" val="792888927"/>
                    </a:ext>
                  </a:extLst>
                </a:gridCol>
                <a:gridCol w="1376313">
                  <a:extLst>
                    <a:ext uri="{9D8B030D-6E8A-4147-A177-3AD203B41FA5}">
                      <a16:colId xmlns:a16="http://schemas.microsoft.com/office/drawing/2014/main" val="2943261834"/>
                    </a:ext>
                  </a:extLst>
                </a:gridCol>
              </a:tblGrid>
              <a:tr h="3733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parameter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err="1">
                          <a:solidFill>
                            <a:schemeClr val="tx1"/>
                          </a:solidFill>
                        </a:rPr>
                        <a:t>Shiraki’s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 model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Expanded model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917548"/>
                  </a:ext>
                </a:extLst>
              </a:tr>
              <a:tr h="3733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err="1">
                          <a:solidFill>
                            <a:schemeClr val="tx1"/>
                          </a:solidFill>
                        </a:rPr>
                        <a:t>linenum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✔️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✔️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822194"/>
                  </a:ext>
                </a:extLst>
              </a:tr>
              <a:tr h="4119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Time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✔️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✔️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414426"/>
                  </a:ext>
                </a:extLst>
              </a:tr>
              <a:tr h="4119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author</a:t>
                      </a:r>
                      <a:r>
                        <a:rPr kumimoji="1" lang="ja-JP" altLang="en-US" sz="120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ratio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✔️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✔️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007336"/>
                  </a:ext>
                </a:extLst>
              </a:tr>
              <a:tr h="4119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distance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✔️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rPr>
                        <a:t>✔️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580023"/>
                  </a:ext>
                </a:extLst>
              </a:tr>
              <a:tr h="4119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err="1">
                          <a:solidFill>
                            <a:schemeClr val="tx1"/>
                          </a:solidFill>
                        </a:rPr>
                        <a:t>Name_Num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✔️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172830"/>
                  </a:ext>
                </a:extLst>
              </a:tr>
              <a:tr h="4119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err="1">
                          <a:solidFill>
                            <a:schemeClr val="tx1"/>
                          </a:solidFill>
                        </a:rPr>
                        <a:t>Operator_Num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✔️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219144"/>
                  </a:ext>
                </a:extLst>
              </a:tr>
              <a:tr h="4119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err="1">
                          <a:solidFill>
                            <a:schemeClr val="tx1"/>
                          </a:solidFill>
                        </a:rPr>
                        <a:t>Keyword_Num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✔️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58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432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A4668-6C7B-BF4A-B522-858052484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method of extracting code metrics</a:t>
            </a:r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71140-B4B4-8947-9C3F-FA4908E65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17</a:t>
            </a:fld>
            <a:endParaRPr lang="en-US" altLang="ja-JP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79B8DF-47F6-644D-8FD6-72EE9DD4A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982" y="1760802"/>
            <a:ext cx="6985262" cy="469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51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F11DC-8945-AA43-83A0-24AA026E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Improvement</a:t>
            </a:r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F99C9-E390-2547-84C1-57FEFFF8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18</a:t>
            </a:fld>
            <a:endParaRPr lang="en-US" altLang="ja-JP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3380BB-6F8D-B34B-9670-59B5ADCB5FF9}"/>
              </a:ext>
            </a:extLst>
          </p:cNvPr>
          <p:cNvSpPr txBox="1"/>
          <p:nvPr/>
        </p:nvSpPr>
        <p:spPr>
          <a:xfrm>
            <a:off x="1226207" y="5668867"/>
            <a:ext cx="7319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The time feature time(P1), time(P2) used in previous research are absolute date and time, which are not suitable as parameters for the judging model.</a:t>
            </a:r>
            <a:r>
              <a:rPr lang="en-JP" altLang="ja-JP" dirty="0"/>
              <a:t>		</a:t>
            </a:r>
            <a:endParaRPr lang="en-US" dirty="0">
              <a:latin typeface="Helvetica" pitchFamily="2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207" y="1613710"/>
            <a:ext cx="7238892" cy="384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63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F11DC-8945-AA43-83A0-24AA026E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Improvement</a:t>
            </a:r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F99C9-E390-2547-84C1-57FEFFF8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19</a:t>
            </a:fld>
            <a:endParaRPr lang="en-US" altLang="ja-JP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3380BB-6F8D-B34B-9670-59B5ADCB5FF9}"/>
              </a:ext>
            </a:extLst>
          </p:cNvPr>
          <p:cNvSpPr txBox="1"/>
          <p:nvPr/>
        </p:nvSpPr>
        <p:spPr>
          <a:xfrm>
            <a:off x="1226207" y="5668867"/>
            <a:ext cx="7319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The new time feature Fixed_time1, Fixed_time2 used in this research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JP" altLang="ja-JP" dirty="0"/>
              <a:t>		absolute value </a:t>
            </a:r>
            <a:r>
              <a:rPr lang="ja-JP" altLang="en-US">
                <a:sym typeface="Wingdings" pitchFamily="2" charset="2"/>
              </a:rPr>
              <a:t></a:t>
            </a:r>
            <a:r>
              <a:rPr lang="en-JP" altLang="ja-JP" dirty="0"/>
              <a:t> relative</a:t>
            </a:r>
            <a:r>
              <a:rPr lang="ja-JP" altLang="en-US"/>
              <a:t> </a:t>
            </a:r>
            <a:r>
              <a:rPr lang="en-US" altLang="ja-JP" dirty="0"/>
              <a:t>value</a:t>
            </a:r>
            <a:endParaRPr lang="en-US" dirty="0">
              <a:latin typeface="Helvetica" pitchFamily="2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207" y="1711161"/>
            <a:ext cx="7305514" cy="395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7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17FE6-D8A0-E840-AACB-8CE6F9CE9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large-scale software development projects, it is common for multiple developers to work together.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multi-person development, it is necessary to record information such as “when”, “who”, and “what changes were made” for trouble shooting afterwards. Therefore, a </a:t>
            </a:r>
            <a:r>
              <a:rPr lang="en-US" b="1" dirty="0"/>
              <a:t>Version Control System(VCS)</a:t>
            </a:r>
            <a:r>
              <a:rPr lang="en-US" dirty="0"/>
              <a:t> was frequently used.</a:t>
            </a:r>
          </a:p>
          <a:p>
            <a:pPr marL="0" indent="0">
              <a:buNone/>
            </a:pPr>
            <a:endParaRPr lang="en-JP" dirty="0"/>
          </a:p>
          <a:p>
            <a:pPr marL="0" indent="0">
              <a:buNone/>
            </a:pPr>
            <a:r>
              <a:rPr lang="en-US" dirty="0"/>
              <a:t>However, there are problems when using </a:t>
            </a:r>
            <a:r>
              <a:rPr lang="en-US" b="1" dirty="0"/>
              <a:t>VCS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merge conflict </a:t>
            </a:r>
            <a:r>
              <a:rPr lang="en-US" dirty="0"/>
              <a:t>is one of them.</a:t>
            </a:r>
            <a:endParaRPr lang="en-JP" dirty="0"/>
          </a:p>
          <a:p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777FB-82B9-5F41-BDFC-C8D3FAB5A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2</a:t>
            </a:fld>
            <a:endParaRPr lang="en-US" altLang="ja-JP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7BD870E-9DB3-4F46-9003-9E538B35C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Background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4918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B3CB1-4298-D948-A357-53656058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  <a:endParaRPr lang="en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264B4-9204-E14D-882E-CB84593B9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Evaluate the expanded model from the following research questions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RQ1:How does the accuracy of the model change if both developing history data and language-specific source code metrics are used in the model?</a:t>
            </a:r>
          </a:p>
          <a:p>
            <a:pPr lvl="1"/>
            <a:r>
              <a:rPr lang="en-US" dirty="0"/>
              <a:t>RQ2: How is the developing history data that contributes to the judgment different between Java and Python language projects?</a:t>
            </a:r>
          </a:p>
          <a:p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71B4C-0B2A-8E42-BA7B-E13581424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3700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ED74E-3D83-034E-826F-C005E5A03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JP" dirty="0"/>
              <a:t>rojects used in the experiment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E5260-2EC0-034A-9A52-BACECD9A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21</a:t>
            </a:fld>
            <a:endParaRPr lang="en-US" altLang="ja-JP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716349-89AB-C649-833B-8061830049B4}"/>
              </a:ext>
            </a:extLst>
          </p:cNvPr>
          <p:cNvSpPr txBox="1"/>
          <p:nvPr/>
        </p:nvSpPr>
        <p:spPr>
          <a:xfrm>
            <a:off x="457200" y="1607873"/>
            <a:ext cx="78779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20 Java projects from the OSS projects published by the Apache Software Foundation.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To resolve merge conflict not only in Java, we also conduct our experiment on python projects.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8 Python projects from the same place</a:t>
            </a:r>
          </a:p>
        </p:txBody>
      </p:sp>
    </p:spTree>
    <p:extLst>
      <p:ext uri="{BB962C8B-B14F-4D97-AF65-F5344CB8AC3E}">
        <p14:creationId xmlns:p14="http://schemas.microsoft.com/office/powerpoint/2010/main" val="2719811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DF34D-E8C2-E142-A5E9-58A8B39FD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22</a:t>
            </a:fld>
            <a:endParaRPr lang="en-US" altLang="ja-JP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Chart 7">
                <a:extLst>
                  <a:ext uri="{FF2B5EF4-FFF2-40B4-BE49-F238E27FC236}">
                    <a16:creationId xmlns:a16="http://schemas.microsoft.com/office/drawing/2014/main" id="{71A1ED2D-CF75-D04A-AAC3-D721C705A07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14529027"/>
                  </p:ext>
                </p:extLst>
              </p:nvPr>
            </p:nvGraphicFramePr>
            <p:xfrm>
              <a:off x="318977" y="2016998"/>
              <a:ext cx="2083981" cy="418978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8" name="Chart 7">
                <a:extLst>
                  <a:ext uri="{FF2B5EF4-FFF2-40B4-BE49-F238E27FC236}">
                    <a16:creationId xmlns:a16="http://schemas.microsoft.com/office/drawing/2014/main" id="{71A1ED2D-CF75-D04A-AAC3-D721C705A0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977" y="2016998"/>
                <a:ext cx="2083981" cy="4189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2F61FA65-B219-3C4C-954E-D2F9517CC9F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67202127"/>
                  </p:ext>
                </p:extLst>
              </p:nvPr>
            </p:nvGraphicFramePr>
            <p:xfrm>
              <a:off x="2482463" y="2013486"/>
              <a:ext cx="2083981" cy="418978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9" name="Chart 8">
                <a:extLst>
                  <a:ext uri="{FF2B5EF4-FFF2-40B4-BE49-F238E27FC236}">
                    <a16:creationId xmlns:a16="http://schemas.microsoft.com/office/drawing/2014/main" id="{2F61FA65-B219-3C4C-954E-D2F9517CC9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82463" y="2013486"/>
                <a:ext cx="2083981" cy="4189781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029619B-D621-B64D-A941-B9CAB103F7E8}"/>
              </a:ext>
            </a:extLst>
          </p:cNvPr>
          <p:cNvSpPr txBox="1"/>
          <p:nvPr/>
        </p:nvSpPr>
        <p:spPr>
          <a:xfrm>
            <a:off x="2045185" y="6228322"/>
            <a:ext cx="127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Java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874106B8-324B-C14D-940C-8E3E3CB2839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79486988"/>
                  </p:ext>
                </p:extLst>
              </p:nvPr>
            </p:nvGraphicFramePr>
            <p:xfrm>
              <a:off x="6951702" y="2013486"/>
              <a:ext cx="2007640" cy="415994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874106B8-324B-C14D-940C-8E3E3CB2839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51702" y="2013486"/>
                <a:ext cx="2007640" cy="415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" name="Chart 9">
                <a:extLst>
                  <a:ext uri="{FF2B5EF4-FFF2-40B4-BE49-F238E27FC236}">
                    <a16:creationId xmlns:a16="http://schemas.microsoft.com/office/drawing/2014/main" id="{0CF021D3-47FC-9D41-8A6E-AADE2F1BFF7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49818128"/>
                  </p:ext>
                </p:extLst>
              </p:nvPr>
            </p:nvGraphicFramePr>
            <p:xfrm>
              <a:off x="4788216" y="2013486"/>
              <a:ext cx="2083981" cy="415994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9"/>
              </a:graphicData>
            </a:graphic>
          </p:graphicFrame>
        </mc:Choice>
        <mc:Fallback xmlns="">
          <p:pic>
            <p:nvPicPr>
              <p:cNvPr id="10" name="Chart 9">
                <a:extLst>
                  <a:ext uri="{FF2B5EF4-FFF2-40B4-BE49-F238E27FC236}">
                    <a16:creationId xmlns:a16="http://schemas.microsoft.com/office/drawing/2014/main" id="{0CF021D3-47FC-9D41-8A6E-AADE2F1BFF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88216" y="2013486"/>
                <a:ext cx="2083981" cy="4159945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A019C5F-E2E0-D04B-888C-3786405D941D}"/>
              </a:ext>
            </a:extLst>
          </p:cNvPr>
          <p:cNvSpPr txBox="1"/>
          <p:nvPr/>
        </p:nvSpPr>
        <p:spPr>
          <a:xfrm>
            <a:off x="6462710" y="6203267"/>
            <a:ext cx="127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Python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30AF78-25C5-B043-99EC-3400BBC85ACC}"/>
              </a:ext>
            </a:extLst>
          </p:cNvPr>
          <p:cNvSpPr txBox="1"/>
          <p:nvPr/>
        </p:nvSpPr>
        <p:spPr>
          <a:xfrm>
            <a:off x="3524453" y="1529140"/>
            <a:ext cx="2875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Accuracy of each model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059805F-B593-A54F-B510-53735E9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5" y="274638"/>
            <a:ext cx="8615785" cy="1143000"/>
          </a:xfrm>
        </p:spPr>
        <p:txBody>
          <a:bodyPr/>
          <a:lstStyle/>
          <a:p>
            <a:r>
              <a:rPr lang="en-JP" altLang="ja-JP" sz="2800" kern="1200" dirty="0">
                <a:solidFill>
                  <a:schemeClr val="tx1"/>
                </a:solidFill>
              </a:rPr>
              <a:t> </a:t>
            </a:r>
            <a:r>
              <a:rPr lang="en-US" sz="2800" dirty="0"/>
              <a:t>RQ1:How does the accuracy of the model change if both developing history data and language-specific source code metrics are used in the model?</a:t>
            </a:r>
            <a:endParaRPr lang="en-JP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0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78C7D-FE90-654B-88EB-B41024488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23</a:t>
            </a:fld>
            <a:endParaRPr lang="en-US" altLang="ja-JP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0F1907-7EE3-754E-A0D8-A466100CD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5" y="274638"/>
            <a:ext cx="8615785" cy="1143000"/>
          </a:xfrm>
        </p:spPr>
        <p:txBody>
          <a:bodyPr/>
          <a:lstStyle/>
          <a:p>
            <a:r>
              <a:rPr lang="en-JP" sz="2800" dirty="0"/>
              <a:t>Feature importance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709A002-6A0F-2249-A93D-A94CA8CBD0EE}"/>
              </a:ext>
            </a:extLst>
          </p:cNvPr>
          <p:cNvGraphicFramePr>
            <a:graphicFrameLocks/>
          </p:cNvGraphicFramePr>
          <p:nvPr/>
        </p:nvGraphicFramePr>
        <p:xfrm>
          <a:off x="-589794" y="1176920"/>
          <a:ext cx="5800333" cy="2883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6BA7CA4-DF30-1A46-929F-48796E873A39}"/>
              </a:ext>
            </a:extLst>
          </p:cNvPr>
          <p:cNvGraphicFramePr>
            <a:graphicFrameLocks/>
          </p:cNvGraphicFramePr>
          <p:nvPr/>
        </p:nvGraphicFramePr>
        <p:xfrm>
          <a:off x="-797064" y="3732563"/>
          <a:ext cx="6145781" cy="307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9BAA99A-E973-0542-A250-5FEC379AB395}"/>
              </a:ext>
            </a:extLst>
          </p:cNvPr>
          <p:cNvSpPr txBox="1"/>
          <p:nvPr/>
        </p:nvSpPr>
        <p:spPr>
          <a:xfrm>
            <a:off x="5348717" y="1737789"/>
            <a:ext cx="4092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</a:t>
            </a:r>
            <a:r>
              <a:rPr lang="en-JP" b="1" dirty="0">
                <a:solidFill>
                  <a:srgbClr val="0070C0"/>
                </a:solidFill>
              </a:rPr>
              <a:t>lue</a:t>
            </a:r>
            <a:r>
              <a:rPr lang="en-JP" dirty="0"/>
              <a:t>:  	P1(mainstream parameter)</a:t>
            </a:r>
          </a:p>
          <a:p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: 	P2(branch parameter)</a:t>
            </a:r>
          </a:p>
          <a:p>
            <a:r>
              <a:rPr lang="en-US" b="1" dirty="0">
                <a:solidFill>
                  <a:srgbClr val="00B050"/>
                </a:solidFill>
              </a:rPr>
              <a:t>Green</a:t>
            </a:r>
            <a:r>
              <a:rPr lang="en-US" dirty="0"/>
              <a:t>: 	P1 - P2(difference)</a:t>
            </a:r>
          </a:p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Grey</a:t>
            </a:r>
            <a:r>
              <a:rPr lang="en-US" dirty="0"/>
              <a:t>: 	Source code metrics</a:t>
            </a:r>
          </a:p>
          <a:p>
            <a:endParaRPr lang="en-JP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EBD0E4-0F86-9845-9F44-B7DA17F925F7}"/>
              </a:ext>
            </a:extLst>
          </p:cNvPr>
          <p:cNvSpPr txBox="1"/>
          <p:nvPr/>
        </p:nvSpPr>
        <p:spPr>
          <a:xfrm>
            <a:off x="5486897" y="3673613"/>
            <a:ext cx="37300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The importance of source code metrics is about 30%.</a:t>
            </a:r>
          </a:p>
          <a:p>
            <a:endParaRPr lang="en-US" dirty="0"/>
          </a:p>
          <a:p>
            <a:r>
              <a:rPr lang="en-US" dirty="0"/>
              <a:t>In all 9 source code metrics, the 3 difference source code metrics in each commit pair has bigger impact.</a:t>
            </a:r>
          </a:p>
          <a:p>
            <a:endParaRPr lang="en-US" dirty="0"/>
          </a:p>
          <a:p>
            <a:endParaRPr lang="en-JP" dirty="0"/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DFD667C1-B3E0-4798-82FF-809BC1B7A5E2}"/>
              </a:ext>
            </a:extLst>
          </p:cNvPr>
          <p:cNvSpPr txBox="1"/>
          <p:nvPr/>
        </p:nvSpPr>
        <p:spPr>
          <a:xfrm>
            <a:off x="2120876" y="2493607"/>
            <a:ext cx="1341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Code metrics</a:t>
            </a:r>
            <a:endParaRPr lang="en-JP" sz="1200" dirty="0"/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2AA8EE13-6492-46B1-8290-2A096B787354}"/>
              </a:ext>
            </a:extLst>
          </p:cNvPr>
          <p:cNvSpPr txBox="1"/>
          <p:nvPr/>
        </p:nvSpPr>
        <p:spPr>
          <a:xfrm>
            <a:off x="2310372" y="4990765"/>
            <a:ext cx="1341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Code metrics</a:t>
            </a:r>
            <a:endParaRPr lang="en-JP" sz="1200" dirty="0"/>
          </a:p>
        </p:txBody>
      </p:sp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1F421A47-6E1F-48AC-927E-A7554FF282F0}"/>
              </a:ext>
            </a:extLst>
          </p:cNvPr>
          <p:cNvSpPr/>
          <p:nvPr/>
        </p:nvSpPr>
        <p:spPr>
          <a:xfrm>
            <a:off x="3364992" y="2854738"/>
            <a:ext cx="1860028" cy="664464"/>
          </a:xfrm>
          <a:prstGeom prst="wedgeRectCallout">
            <a:avLst>
              <a:gd name="adj1" fmla="val 12253"/>
              <a:gd name="adj2" fmla="val 5883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32EBD286-D32F-4E48-A13F-4BFC1B4EB5E9}"/>
              </a:ext>
            </a:extLst>
          </p:cNvPr>
          <p:cNvSpPr/>
          <p:nvPr/>
        </p:nvSpPr>
        <p:spPr>
          <a:xfrm>
            <a:off x="3535902" y="5535746"/>
            <a:ext cx="1819904" cy="664464"/>
          </a:xfrm>
          <a:prstGeom prst="wedgeRectCallout">
            <a:avLst>
              <a:gd name="adj1" fmla="val 12253"/>
              <a:gd name="adj2" fmla="val 5883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300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156F0-FDC7-3347-BEFD-2438973DD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24</a:t>
            </a:fld>
            <a:endParaRPr lang="en-US" altLang="ja-JP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840408-7BD1-9B4C-A351-2B319AEAE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1496208"/>
            <a:ext cx="4381886" cy="5212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E01F5A-2727-9D4F-B9E8-87BEE5CDD54F}"/>
              </a:ext>
            </a:extLst>
          </p:cNvPr>
          <p:cNvSpPr txBox="1"/>
          <p:nvPr/>
        </p:nvSpPr>
        <p:spPr>
          <a:xfrm>
            <a:off x="5066071" y="1895168"/>
            <a:ext cx="36826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JP" dirty="0"/>
              <a:t>y adding 9 source code metrics into the model, the </a:t>
            </a:r>
            <a:r>
              <a:rPr lang="en-JP" dirty="0">
                <a:solidFill>
                  <a:srgbClr val="0070C0"/>
                </a:solidFill>
              </a:rPr>
              <a:t>accuracy didn’t change much</a:t>
            </a:r>
            <a:r>
              <a:rPr lang="en-JP" dirty="0"/>
              <a:t> in both Java and Python project.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JP" dirty="0"/>
          </a:p>
          <a:p>
            <a:r>
              <a:rPr lang="en-US" dirty="0"/>
              <a:t>W</a:t>
            </a:r>
            <a:r>
              <a:rPr lang="en-JP" dirty="0"/>
              <a:t>ith </a:t>
            </a:r>
            <a:r>
              <a:rPr lang="en-JP" dirty="0">
                <a:solidFill>
                  <a:srgbClr val="0070C0"/>
                </a:solidFill>
              </a:rPr>
              <a:t>only the difference of metrics </a:t>
            </a:r>
            <a:r>
              <a:rPr lang="en-JP" dirty="0"/>
              <a:t>from each commit, it </a:t>
            </a:r>
            <a:r>
              <a:rPr lang="en-JP" dirty="0">
                <a:solidFill>
                  <a:srgbClr val="0070C0"/>
                </a:solidFill>
              </a:rPr>
              <a:t>increased</a:t>
            </a:r>
            <a:r>
              <a:rPr lang="en-JP" dirty="0"/>
              <a:t> about </a:t>
            </a:r>
            <a:r>
              <a:rPr lang="en-JP" dirty="0">
                <a:solidFill>
                  <a:srgbClr val="0070C0"/>
                </a:solidFill>
              </a:rPr>
              <a:t>4% in Python</a:t>
            </a:r>
            <a:r>
              <a:rPr lang="en-JP" dirty="0"/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2AB2A1-B36C-364A-B2E2-77F08DD86463}"/>
              </a:ext>
            </a:extLst>
          </p:cNvPr>
          <p:cNvSpPr txBox="1">
            <a:spLocks/>
          </p:cNvSpPr>
          <p:nvPr/>
        </p:nvSpPr>
        <p:spPr bwMode="auto">
          <a:xfrm>
            <a:off x="214685" y="274638"/>
            <a:ext cx="861578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JP" altLang="ja-JP" sz="2800" kern="1200" dirty="0">
                <a:solidFill>
                  <a:schemeClr val="tx1"/>
                </a:solidFill>
              </a:rPr>
              <a:t> </a:t>
            </a:r>
            <a:r>
              <a:rPr lang="en-US" sz="2800" kern="0" dirty="0"/>
              <a:t>RQ1:How does the accuracy of the model change if both developing history data and language-specific source code metrics are used in the model?</a:t>
            </a:r>
            <a:endParaRPr lang="en-JP" sz="2800" kern="0" dirty="0">
              <a:solidFill>
                <a:schemeClr val="tx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04945" y="3732378"/>
            <a:ext cx="97460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Fixed_time(d)</a:t>
            </a:r>
            <a:endParaRPr kumimoji="1" lang="ja-JP" altLang="en-US" sz="105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271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144F09-49E1-4840-8BE6-55B69B020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648" y="1549937"/>
            <a:ext cx="7414352" cy="47319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ED3AD0-AFC5-6343-B136-994F45D81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RQ2: How is the developing history data</a:t>
            </a:r>
            <a:br>
              <a:rPr lang="en-US" sz="2800" dirty="0"/>
            </a:br>
            <a:r>
              <a:rPr lang="en-US" sz="2800" dirty="0"/>
              <a:t>that contributes to the judgement different</a:t>
            </a:r>
            <a:br>
              <a:rPr lang="en-US" sz="2800" dirty="0"/>
            </a:br>
            <a:r>
              <a:rPr lang="en-US" sz="2800" dirty="0"/>
              <a:t>between Java and Python language projects?</a:t>
            </a:r>
            <a:endParaRPr lang="en-JP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61EFA-338D-214F-84DF-482E4F8D28A8}"/>
              </a:ext>
            </a:extLst>
          </p:cNvPr>
          <p:cNvSpPr txBox="1"/>
          <p:nvPr/>
        </p:nvSpPr>
        <p:spPr>
          <a:xfrm>
            <a:off x="1088506" y="5988208"/>
            <a:ext cx="805549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 project features that are of high importance tend to have high importance in Python as well.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A748FE-4B09-934B-A7A0-C945322E54BB}"/>
              </a:ext>
            </a:extLst>
          </p:cNvPr>
          <p:cNvSpPr/>
          <p:nvPr/>
        </p:nvSpPr>
        <p:spPr>
          <a:xfrm>
            <a:off x="602216" y="2798106"/>
            <a:ext cx="163286" cy="1632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1BBA0C-1371-844F-8721-307E97F232D6}"/>
              </a:ext>
            </a:extLst>
          </p:cNvPr>
          <p:cNvSpPr/>
          <p:nvPr/>
        </p:nvSpPr>
        <p:spPr>
          <a:xfrm>
            <a:off x="602216" y="3211763"/>
            <a:ext cx="163286" cy="163286"/>
          </a:xfrm>
          <a:prstGeom prst="rect">
            <a:avLst/>
          </a:prstGeom>
          <a:solidFill>
            <a:srgbClr val="F08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0BDBBA-DFCE-094A-ADC8-6C1C010D43DB}"/>
              </a:ext>
            </a:extLst>
          </p:cNvPr>
          <p:cNvSpPr txBox="1"/>
          <p:nvPr/>
        </p:nvSpPr>
        <p:spPr>
          <a:xfrm>
            <a:off x="1025430" y="2679147"/>
            <a:ext cx="153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Java project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7A5A38-42A9-8E42-908F-5F89E01B9714}"/>
              </a:ext>
            </a:extLst>
          </p:cNvPr>
          <p:cNvSpPr txBox="1"/>
          <p:nvPr/>
        </p:nvSpPr>
        <p:spPr>
          <a:xfrm>
            <a:off x="1025429" y="3108740"/>
            <a:ext cx="1732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Python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2488E-D61A-6947-B303-EF720F16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2893" y="6442515"/>
            <a:ext cx="1150938" cy="288925"/>
          </a:xfrm>
        </p:spPr>
        <p:txBody>
          <a:bodyPr/>
          <a:lstStyle/>
          <a:p>
            <a:fld id="{9F5033E9-932D-4E41-95C3-341F9A6DAE17}" type="slidenum">
              <a:rPr lang="en-US" altLang="ja-JP" smtClean="0"/>
              <a:pPr/>
              <a:t>25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4946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C3C68-FBC7-6C44-A268-710DD2584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7775" y="6308729"/>
            <a:ext cx="1150938" cy="288925"/>
          </a:xfrm>
        </p:spPr>
        <p:txBody>
          <a:bodyPr/>
          <a:lstStyle/>
          <a:p>
            <a:fld id="{9F5033E9-932D-4E41-95C3-341F9A6DAE17}" type="slidenum">
              <a:rPr lang="en-US" altLang="ja-JP" smtClean="0"/>
              <a:pPr/>
              <a:t>26</a:t>
            </a:fld>
            <a:endParaRPr lang="en-US" altLang="ja-JP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79DF81E-55B0-7E45-95A1-5D1C26ED3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r>
              <a:rPr lang="en-US" sz="2800" dirty="0"/>
              <a:t>RQ2: How is the developing history data</a:t>
            </a:r>
            <a:br>
              <a:rPr lang="en-US" sz="2800" dirty="0"/>
            </a:br>
            <a:r>
              <a:rPr lang="en-US" sz="2800" dirty="0"/>
              <a:t>that contributes to the judgement different</a:t>
            </a:r>
            <a:br>
              <a:rPr lang="en-US" sz="2800" dirty="0"/>
            </a:br>
            <a:r>
              <a:rPr lang="en-US" sz="2800" dirty="0"/>
              <a:t>between Java and Python language projects?</a:t>
            </a:r>
            <a:endParaRPr lang="en-JP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85A795-E8CA-3944-A2A2-7F2872200910}"/>
              </a:ext>
            </a:extLst>
          </p:cNvPr>
          <p:cNvSpPr txBox="1"/>
          <p:nvPr/>
        </p:nvSpPr>
        <p:spPr>
          <a:xfrm>
            <a:off x="457200" y="1456422"/>
            <a:ext cx="84334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>
                <a:solidFill>
                  <a:srgbClr val="0070C0"/>
                </a:solidFill>
              </a:rPr>
              <a:t>Java</a:t>
            </a:r>
            <a:r>
              <a:rPr lang="en-US" sz="2400" dirty="0"/>
              <a:t> project features that are of high importance tend to have high importance in Python as well</a:t>
            </a:r>
          </a:p>
          <a:p>
            <a:endParaRPr lang="en-US" sz="2400" dirty="0"/>
          </a:p>
          <a:p>
            <a:r>
              <a:rPr lang="en-US" sz="2400" dirty="0"/>
              <a:t>It became clear that </a:t>
            </a:r>
            <a:r>
              <a:rPr lang="en-US" sz="2400" dirty="0">
                <a:solidFill>
                  <a:srgbClr val="0070C0"/>
                </a:solidFill>
              </a:rPr>
              <a:t>line num, distance, Fixed time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dirty="0"/>
              <a:t>and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the differences in the source code metrics </a:t>
            </a:r>
            <a:r>
              <a:rPr lang="en-US" sz="2400" dirty="0"/>
              <a:t>of commit pair were of high importance.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5087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22F1B-712F-EF45-8D09-8EAE336C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7DA42-E1C2-C845-8C2F-0D321DE5A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traced back to the file contents during the development phase, extracted the </a:t>
            </a:r>
            <a:r>
              <a:rPr lang="en-US" dirty="0">
                <a:solidFill>
                  <a:srgbClr val="0070C0"/>
                </a:solidFill>
              </a:rPr>
              <a:t>source code metrics</a:t>
            </a:r>
            <a:r>
              <a:rPr lang="en-US" dirty="0"/>
              <a:t>, and added them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to Shiraki’s model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building the model, the importance of source code metrics is not high, but </a:t>
            </a:r>
            <a:r>
              <a:rPr lang="en-US" dirty="0">
                <a:solidFill>
                  <a:srgbClr val="0070C0"/>
                </a:solidFill>
              </a:rPr>
              <a:t>the difference of the metrics</a:t>
            </a:r>
            <a:r>
              <a:rPr lang="en-US" dirty="0"/>
              <a:t> from each commit has a relative </a:t>
            </a:r>
            <a:r>
              <a:rPr lang="en-US" dirty="0">
                <a:solidFill>
                  <a:srgbClr val="0070C0"/>
                </a:solidFill>
              </a:rPr>
              <a:t>high importance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features with </a:t>
            </a:r>
            <a:r>
              <a:rPr lang="en-US" dirty="0">
                <a:solidFill>
                  <a:srgbClr val="0070C0"/>
                </a:solidFill>
              </a:rPr>
              <a:t>high importance of the Java </a:t>
            </a:r>
            <a:r>
              <a:rPr lang="en-US" dirty="0"/>
              <a:t>project tend to be of </a:t>
            </a:r>
            <a:r>
              <a:rPr lang="en-US" dirty="0">
                <a:solidFill>
                  <a:srgbClr val="0070C0"/>
                </a:solidFill>
              </a:rPr>
              <a:t>high importance also in Python</a:t>
            </a:r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24D4A-434C-D042-A8B9-C614C1DC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1922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41A87-A831-EA48-B1B1-43BC6AE3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6C28B-4A73-DF4C-B8D5-68E241FDC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By extracting source code metrics from the </a:t>
            </a:r>
            <a:r>
              <a:rPr lang="en-US" dirty="0">
                <a:solidFill>
                  <a:srgbClr val="0070C0"/>
                </a:solidFill>
              </a:rPr>
              <a:t>part directly related to the conflict </a:t>
            </a:r>
            <a:r>
              <a:rPr lang="en-US" dirty="0"/>
              <a:t>may contribute to the judging model more.</a:t>
            </a:r>
          </a:p>
          <a:p>
            <a:pPr marL="0" indent="0">
              <a:buNone/>
            </a:pPr>
            <a:endParaRPr lang="en-JP" dirty="0"/>
          </a:p>
          <a:p>
            <a:pPr marL="0" indent="0">
              <a:buNone/>
            </a:pPr>
            <a:r>
              <a:rPr lang="en-US" dirty="0"/>
              <a:t>All the projects used in this study are OSS provided by </a:t>
            </a:r>
            <a:r>
              <a:rPr lang="en-US" dirty="0">
                <a:solidFill>
                  <a:srgbClr val="0070C0"/>
                </a:solidFill>
              </a:rPr>
              <a:t>Apache. </a:t>
            </a:r>
            <a:r>
              <a:rPr lang="en-US" dirty="0"/>
              <a:t>It will be necessary to conduct research on </a:t>
            </a:r>
            <a:r>
              <a:rPr lang="en-US" dirty="0">
                <a:solidFill>
                  <a:srgbClr val="0070C0"/>
                </a:solidFill>
              </a:rPr>
              <a:t>various projects </a:t>
            </a:r>
            <a:r>
              <a:rPr lang="en-US" dirty="0"/>
              <a:t>in </a:t>
            </a:r>
            <a:r>
              <a:rPr lang="en-US" dirty="0">
                <a:solidFill>
                  <a:srgbClr val="0070C0"/>
                </a:solidFill>
              </a:rPr>
              <a:t>various languages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240D5-7A31-6E40-9083-4C305012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28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671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Merge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Conflict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3</a:t>
            </a:fld>
            <a:endParaRPr lang="en-US" altLang="ja-JP" dirty="0"/>
          </a:p>
        </p:txBody>
      </p:sp>
      <p:sp>
        <p:nvSpPr>
          <p:cNvPr id="27" name="テキスト ボックス 102">
            <a:extLst>
              <a:ext uri="{FF2B5EF4-FFF2-40B4-BE49-F238E27FC236}">
                <a16:creationId xmlns:a16="http://schemas.microsoft.com/office/drawing/2014/main" id="{80BF3B18-2C33-DE4F-9FC9-C5F4EFE295EC}"/>
              </a:ext>
            </a:extLst>
          </p:cNvPr>
          <p:cNvSpPr txBox="1"/>
          <p:nvPr/>
        </p:nvSpPr>
        <p:spPr>
          <a:xfrm>
            <a:off x="762319" y="2625773"/>
            <a:ext cx="1054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Ancestor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Commit P</a:t>
            </a:r>
            <a:endParaRPr kumimoji="0" lang="ja-JP" altLang="en-US" sz="1600" kern="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8" name="テキスト ボックス 102">
            <a:extLst>
              <a:ext uri="{FF2B5EF4-FFF2-40B4-BE49-F238E27FC236}">
                <a16:creationId xmlns:a16="http://schemas.microsoft.com/office/drawing/2014/main" id="{942112D6-1B4D-A247-9781-4E288CB3A32B}"/>
              </a:ext>
            </a:extLst>
          </p:cNvPr>
          <p:cNvSpPr txBox="1"/>
          <p:nvPr/>
        </p:nvSpPr>
        <p:spPr>
          <a:xfrm>
            <a:off x="7182898" y="2221238"/>
            <a:ext cx="1387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000" b="1" kern="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Merge Conflict</a:t>
            </a:r>
            <a:endParaRPr kumimoji="0" lang="ja-JP" altLang="en-US" sz="2000" b="1" kern="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9" name="楕円 59">
            <a:extLst>
              <a:ext uri="{FF2B5EF4-FFF2-40B4-BE49-F238E27FC236}">
                <a16:creationId xmlns:a16="http://schemas.microsoft.com/office/drawing/2014/main" id="{8217096A-ED9D-6D49-A840-8076FA2CD43F}"/>
              </a:ext>
            </a:extLst>
          </p:cNvPr>
          <p:cNvSpPr/>
          <p:nvPr/>
        </p:nvSpPr>
        <p:spPr>
          <a:xfrm>
            <a:off x="4266573" y="2953929"/>
            <a:ext cx="488927" cy="474382"/>
          </a:xfrm>
          <a:prstGeom prst="ellipse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400" kern="0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cxnSp>
        <p:nvCxnSpPr>
          <p:cNvPr id="30" name="直線矢印コネクタ 62">
            <a:extLst>
              <a:ext uri="{FF2B5EF4-FFF2-40B4-BE49-F238E27FC236}">
                <a16:creationId xmlns:a16="http://schemas.microsoft.com/office/drawing/2014/main" id="{9EE40E75-67C3-424F-89FA-114D5100ED09}"/>
              </a:ext>
            </a:extLst>
          </p:cNvPr>
          <p:cNvCxnSpPr>
            <a:cxnSpLocks/>
            <a:stCxn id="34" idx="6"/>
            <a:endCxn id="33" idx="3"/>
          </p:cNvCxnSpPr>
          <p:nvPr/>
        </p:nvCxnSpPr>
        <p:spPr>
          <a:xfrm flipV="1">
            <a:off x="4816067" y="3358839"/>
            <a:ext cx="2887747" cy="156080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" name="楕円 59">
            <a:extLst>
              <a:ext uri="{FF2B5EF4-FFF2-40B4-BE49-F238E27FC236}">
                <a16:creationId xmlns:a16="http://schemas.microsoft.com/office/drawing/2014/main" id="{EC6B3B21-3EC0-A143-8326-D9937F61C42E}"/>
              </a:ext>
            </a:extLst>
          </p:cNvPr>
          <p:cNvSpPr/>
          <p:nvPr/>
        </p:nvSpPr>
        <p:spPr>
          <a:xfrm>
            <a:off x="1721223" y="2989906"/>
            <a:ext cx="509685" cy="524492"/>
          </a:xfrm>
          <a:prstGeom prst="ellipse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</a:endParaRPr>
          </a:p>
        </p:txBody>
      </p:sp>
      <p:cxnSp>
        <p:nvCxnSpPr>
          <p:cNvPr id="32" name="直線矢印コネクタ 64">
            <a:extLst>
              <a:ext uri="{FF2B5EF4-FFF2-40B4-BE49-F238E27FC236}">
                <a16:creationId xmlns:a16="http://schemas.microsoft.com/office/drawing/2014/main" id="{B0499FD0-7C82-E747-95D3-3FFC67911E63}"/>
              </a:ext>
            </a:extLst>
          </p:cNvPr>
          <p:cNvCxnSpPr>
            <a:cxnSpLocks/>
            <a:stCxn id="29" idx="6"/>
            <a:endCxn id="33" idx="2"/>
          </p:cNvCxnSpPr>
          <p:nvPr/>
        </p:nvCxnSpPr>
        <p:spPr>
          <a:xfrm>
            <a:off x="4755500" y="3191120"/>
            <a:ext cx="2876712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3" name="楕円 59">
            <a:extLst>
              <a:ext uri="{FF2B5EF4-FFF2-40B4-BE49-F238E27FC236}">
                <a16:creationId xmlns:a16="http://schemas.microsoft.com/office/drawing/2014/main" id="{FA8C76F0-E1C2-0141-A046-493A4A0DAC50}"/>
              </a:ext>
            </a:extLst>
          </p:cNvPr>
          <p:cNvSpPr/>
          <p:nvPr/>
        </p:nvSpPr>
        <p:spPr>
          <a:xfrm>
            <a:off x="7632212" y="2953929"/>
            <a:ext cx="488928" cy="474382"/>
          </a:xfrm>
          <a:prstGeom prst="ellipse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400" kern="0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4" name="楕円 58">
            <a:extLst>
              <a:ext uri="{FF2B5EF4-FFF2-40B4-BE49-F238E27FC236}">
                <a16:creationId xmlns:a16="http://schemas.microsoft.com/office/drawing/2014/main" id="{6BB43FF3-0644-2F4F-B608-2DED880E9851}"/>
              </a:ext>
            </a:extLst>
          </p:cNvPr>
          <p:cNvSpPr/>
          <p:nvPr/>
        </p:nvSpPr>
        <p:spPr>
          <a:xfrm>
            <a:off x="4327140" y="4682456"/>
            <a:ext cx="488927" cy="474382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</a:endParaRPr>
          </a:p>
        </p:txBody>
      </p:sp>
      <p:cxnSp>
        <p:nvCxnSpPr>
          <p:cNvPr id="35" name="直線矢印コネクタ 64">
            <a:extLst>
              <a:ext uri="{FF2B5EF4-FFF2-40B4-BE49-F238E27FC236}">
                <a16:creationId xmlns:a16="http://schemas.microsoft.com/office/drawing/2014/main" id="{0BB77520-906D-424D-B4F4-79C63DE29B86}"/>
              </a:ext>
            </a:extLst>
          </p:cNvPr>
          <p:cNvCxnSpPr>
            <a:cxnSpLocks/>
            <a:stCxn id="31" idx="5"/>
            <a:endCxn id="34" idx="2"/>
          </p:cNvCxnSpPr>
          <p:nvPr/>
        </p:nvCxnSpPr>
        <p:spPr>
          <a:xfrm>
            <a:off x="2156266" y="3437588"/>
            <a:ext cx="2170874" cy="148205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6" name="直線矢印コネクタ 64">
            <a:extLst>
              <a:ext uri="{FF2B5EF4-FFF2-40B4-BE49-F238E27FC236}">
                <a16:creationId xmlns:a16="http://schemas.microsoft.com/office/drawing/2014/main" id="{E8580402-A77C-3742-BA95-FAA02C260252}"/>
              </a:ext>
            </a:extLst>
          </p:cNvPr>
          <p:cNvCxnSpPr>
            <a:cxnSpLocks/>
          </p:cNvCxnSpPr>
          <p:nvPr/>
        </p:nvCxnSpPr>
        <p:spPr>
          <a:xfrm flipV="1">
            <a:off x="2189303" y="3186134"/>
            <a:ext cx="2041838" cy="207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7" name="テキスト ボックス 39">
            <a:extLst>
              <a:ext uri="{FF2B5EF4-FFF2-40B4-BE49-F238E27FC236}">
                <a16:creationId xmlns:a16="http://schemas.microsoft.com/office/drawing/2014/main" id="{359C2607-B809-6748-B569-5407BCC57D07}"/>
              </a:ext>
            </a:extLst>
          </p:cNvPr>
          <p:cNvSpPr txBox="1"/>
          <p:nvPr/>
        </p:nvSpPr>
        <p:spPr>
          <a:xfrm>
            <a:off x="1064904" y="3596915"/>
            <a:ext cx="965660" cy="33855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10  int a;</a:t>
            </a:r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D239D7E-01F0-EC45-AF62-EC80EF5AB4EC}"/>
              </a:ext>
            </a:extLst>
          </p:cNvPr>
          <p:cNvSpPr txBox="1"/>
          <p:nvPr/>
        </p:nvSpPr>
        <p:spPr>
          <a:xfrm>
            <a:off x="4816067" y="2028110"/>
            <a:ext cx="1486012" cy="107721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10   -  int a;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10  +  int a, b;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11  +  a = 1;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12  +  b = 2;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C00AA4D-0C8B-284A-AF01-6233F4C23D79}"/>
              </a:ext>
            </a:extLst>
          </p:cNvPr>
          <p:cNvSpPr txBox="1"/>
          <p:nvPr/>
        </p:nvSpPr>
        <p:spPr>
          <a:xfrm>
            <a:off x="2847138" y="5078636"/>
            <a:ext cx="1480002" cy="83099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10   -  int a;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10  +  int a = 1;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11  +  int b = 2;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40" name="テキスト ボックス 40">
            <a:extLst>
              <a:ext uri="{FF2B5EF4-FFF2-40B4-BE49-F238E27FC236}">
                <a16:creationId xmlns:a16="http://schemas.microsoft.com/office/drawing/2014/main" id="{36EB2AC2-F4E6-1E47-8C1A-69EBD05B05EA}"/>
              </a:ext>
            </a:extLst>
          </p:cNvPr>
          <p:cNvSpPr txBox="1"/>
          <p:nvPr/>
        </p:nvSpPr>
        <p:spPr>
          <a:xfrm>
            <a:off x="7442076" y="3641202"/>
            <a:ext cx="1306637" cy="206210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++&lt;&lt;&lt;&lt;&lt;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  +  int a, b;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  +  a = 1;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  +  b = 2;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++======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+    int a = 1;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+    int b = 2;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++&gt;&gt;&gt;&gt;&gt;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41" name="テキスト ボックス 43">
            <a:extLst>
              <a:ext uri="{FF2B5EF4-FFF2-40B4-BE49-F238E27FC236}">
                <a16:creationId xmlns:a16="http://schemas.microsoft.com/office/drawing/2014/main" id="{13FAD41C-6B74-0248-AAE7-C71C1A03B3E7}"/>
              </a:ext>
            </a:extLst>
          </p:cNvPr>
          <p:cNvSpPr txBox="1"/>
          <p:nvPr/>
        </p:nvSpPr>
        <p:spPr>
          <a:xfrm>
            <a:off x="4266573" y="3438271"/>
            <a:ext cx="1181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6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34" charset="-128"/>
              </a:rPr>
              <a:t>Commit P1</a:t>
            </a:r>
            <a:endParaRPr kumimoji="0" lang="ja-JP" altLang="en-US" sz="1600" dirty="0">
              <a:solidFill>
                <a:prstClr val="black"/>
              </a:solidFill>
              <a:latin typeface="Calibri" panose="020F0502020204030204"/>
              <a:ea typeface="游ゴシック" panose="020B0400000000000000" pitchFamily="34" charset="-128"/>
            </a:endParaRPr>
          </a:p>
        </p:txBody>
      </p:sp>
      <p:sp>
        <p:nvSpPr>
          <p:cNvPr id="42" name="テキスト ボックス 43">
            <a:extLst>
              <a:ext uri="{FF2B5EF4-FFF2-40B4-BE49-F238E27FC236}">
                <a16:creationId xmlns:a16="http://schemas.microsoft.com/office/drawing/2014/main" id="{66915B52-64C9-2543-8BA5-3A4B8DF1FD6D}"/>
              </a:ext>
            </a:extLst>
          </p:cNvPr>
          <p:cNvSpPr txBox="1"/>
          <p:nvPr/>
        </p:nvSpPr>
        <p:spPr>
          <a:xfrm>
            <a:off x="4511036" y="5183200"/>
            <a:ext cx="1101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6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34" charset="-128"/>
              </a:rPr>
              <a:t>Commit P2</a:t>
            </a:r>
            <a:endParaRPr kumimoji="0" lang="ja-JP" altLang="en-US" sz="1600" dirty="0">
              <a:solidFill>
                <a:prstClr val="black"/>
              </a:solidFill>
              <a:latin typeface="Calibri" panose="020F0502020204030204"/>
              <a:ea typeface="游ゴシック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7400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12FBA-0624-4347-A63D-1D55B3DE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4</a:t>
            </a:fld>
            <a:endParaRPr lang="en-US" altLang="ja-JP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81DE724-F4A5-1041-BDD3-C207A2A706AF}"/>
              </a:ext>
            </a:extLst>
          </p:cNvPr>
          <p:cNvSpPr txBox="1">
            <a:spLocks/>
          </p:cNvSpPr>
          <p:nvPr/>
        </p:nvSpPr>
        <p:spPr bwMode="auto">
          <a:xfrm>
            <a:off x="457200" y="5926873"/>
            <a:ext cx="8218488" cy="52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ja-JP" b="1" kern="0" dirty="0">
                <a:solidFill>
                  <a:srgbClr val="C00000"/>
                </a:solidFill>
              </a:rPr>
              <a:t>To resolve merge conflicts, it takes time and effort</a:t>
            </a:r>
            <a:r>
              <a:rPr lang="en-US" altLang="ja-JP" kern="0" dirty="0">
                <a:solidFill>
                  <a:srgbClr val="C00000"/>
                </a:solidFill>
              </a:rPr>
              <a:t>[1]</a:t>
            </a:r>
          </a:p>
        </p:txBody>
      </p:sp>
      <p:sp>
        <p:nvSpPr>
          <p:cNvPr id="6" name="テキスト ボックス 16">
            <a:extLst>
              <a:ext uri="{FF2B5EF4-FFF2-40B4-BE49-F238E27FC236}">
                <a16:creationId xmlns:a16="http://schemas.microsoft.com/office/drawing/2014/main" id="{9293D9AE-EFF8-EA47-98D8-1365BEA28FE3}"/>
              </a:ext>
            </a:extLst>
          </p:cNvPr>
          <p:cNvSpPr txBox="1"/>
          <p:nvPr/>
        </p:nvSpPr>
        <p:spPr>
          <a:xfrm>
            <a:off x="1406705" y="6493217"/>
            <a:ext cx="6867769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ja-JP" sz="800" dirty="0"/>
              <a:t>[1] </a:t>
            </a:r>
            <a:r>
              <a:rPr lang="en-US" altLang="ja-JP" sz="800" dirty="0" err="1"/>
              <a:t>Bakhtiar</a:t>
            </a:r>
            <a:r>
              <a:rPr lang="en-US" altLang="ja-JP" sz="800" dirty="0"/>
              <a:t> Khan </a:t>
            </a:r>
            <a:r>
              <a:rPr lang="en-US" altLang="ja-JP" sz="800" dirty="0" err="1"/>
              <a:t>Kasi</a:t>
            </a:r>
            <a:r>
              <a:rPr lang="en-US" altLang="ja-JP" sz="800" dirty="0"/>
              <a:t> and Anita </a:t>
            </a:r>
            <a:r>
              <a:rPr lang="en-US" altLang="ja-JP" sz="800" dirty="0" err="1"/>
              <a:t>Sarma</a:t>
            </a:r>
            <a:r>
              <a:rPr lang="en-US" altLang="ja-JP" sz="800" dirty="0"/>
              <a:t>. Cassandra: Proactive </a:t>
            </a:r>
            <a:r>
              <a:rPr lang="en-US" altLang="ja-JP" sz="800" dirty="0" err="1"/>
              <a:t>Conict</a:t>
            </a:r>
            <a:r>
              <a:rPr lang="en-US" altLang="ja-JP" sz="800" dirty="0"/>
              <a:t> Minimization through Optimized Task Scheduling. In Proceedings of ICSE 2013, San Francisco, CA, USA , pp. 732-741.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EEC56F-034A-D841-A3B6-01E847DDB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75" y="1592012"/>
            <a:ext cx="4494124" cy="4290507"/>
          </a:xfrm>
          <a:prstGeom prst="rect">
            <a:avLst/>
          </a:prstGeom>
        </p:spPr>
      </p:pic>
      <p:sp>
        <p:nvSpPr>
          <p:cNvPr id="12" name="Right Brace 11">
            <a:extLst>
              <a:ext uri="{FF2B5EF4-FFF2-40B4-BE49-F238E27FC236}">
                <a16:creationId xmlns:a16="http://schemas.microsoft.com/office/drawing/2014/main" id="{C8D49F93-0038-664B-9377-987915A90282}"/>
              </a:ext>
            </a:extLst>
          </p:cNvPr>
          <p:cNvSpPr/>
          <p:nvPr/>
        </p:nvSpPr>
        <p:spPr>
          <a:xfrm>
            <a:off x="4878299" y="2090364"/>
            <a:ext cx="320556" cy="2927515"/>
          </a:xfrm>
          <a:prstGeom prst="rightBrace">
            <a:avLst>
              <a:gd name="adj1" fmla="val 46702"/>
              <a:gd name="adj2" fmla="val 51804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P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799436-B8BE-C146-B9DE-A2C0D4002DF6}"/>
              </a:ext>
            </a:extLst>
          </p:cNvPr>
          <p:cNvSpPr txBox="1"/>
          <p:nvPr/>
        </p:nvSpPr>
        <p:spPr>
          <a:xfrm>
            <a:off x="5144535" y="3094979"/>
            <a:ext cx="152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commit 1</a:t>
            </a:r>
            <a:endParaRPr lang="en-JP" dirty="0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7DC0ED91-E6AA-774D-B617-6D6BAC3D3842}"/>
              </a:ext>
            </a:extLst>
          </p:cNvPr>
          <p:cNvSpPr/>
          <p:nvPr/>
        </p:nvSpPr>
        <p:spPr>
          <a:xfrm>
            <a:off x="4904741" y="5227320"/>
            <a:ext cx="294114" cy="612018"/>
          </a:xfrm>
          <a:prstGeom prst="rightBrace">
            <a:avLst>
              <a:gd name="adj1" fmla="val 46702"/>
              <a:gd name="adj2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P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F4DAF8-F564-5343-8BDC-C9A4300E1A26}"/>
              </a:ext>
            </a:extLst>
          </p:cNvPr>
          <p:cNvSpPr txBox="1"/>
          <p:nvPr/>
        </p:nvSpPr>
        <p:spPr>
          <a:xfrm>
            <a:off x="5144535" y="5110852"/>
            <a:ext cx="152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commit 2</a:t>
            </a:r>
            <a:endParaRPr lang="en-JP" dirty="0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0833D03D-2310-4C9F-998D-F1FF2EC29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r>
              <a:rPr kumimoji="1" lang="en-US" altLang="ja-JP" dirty="0"/>
              <a:t>Merge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Conflict</a:t>
            </a:r>
            <a:endParaRPr kumimoji="1" lang="ja-JP" altLang="en-US" dirty="0"/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F299CAE8-FC58-4553-B80C-F146CD4675CC}"/>
              </a:ext>
            </a:extLst>
          </p:cNvPr>
          <p:cNvSpPr/>
          <p:nvPr/>
        </p:nvSpPr>
        <p:spPr>
          <a:xfrm>
            <a:off x="4366260" y="1636935"/>
            <a:ext cx="2057400" cy="412058"/>
          </a:xfrm>
          <a:prstGeom prst="wedgeRectCallout">
            <a:avLst>
              <a:gd name="adj1" fmla="val -63426"/>
              <a:gd name="adj2" fmla="val 61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>
                <a:solidFill>
                  <a:schemeClr val="tx1"/>
                </a:solidFill>
              </a:rPr>
              <a:t>testFolderSize</a:t>
            </a:r>
            <a:r>
              <a:rPr kumimoji="1" lang="en-US" altLang="ja-JP" dirty="0">
                <a:solidFill>
                  <a:schemeClr val="tx1"/>
                </a:solidFill>
              </a:rPr>
              <a:t>()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B6084D2E-E46A-4539-9325-998B9D4FA7FD}"/>
              </a:ext>
            </a:extLst>
          </p:cNvPr>
          <p:cNvSpPr/>
          <p:nvPr/>
        </p:nvSpPr>
        <p:spPr>
          <a:xfrm>
            <a:off x="2701002" y="4809007"/>
            <a:ext cx="2057400" cy="412058"/>
          </a:xfrm>
          <a:prstGeom prst="wedgeRectCallout">
            <a:avLst>
              <a:gd name="adj1" fmla="val -65648"/>
              <a:gd name="adj2" fmla="val 27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>
                <a:solidFill>
                  <a:schemeClr val="tx1"/>
                </a:solidFill>
              </a:rPr>
              <a:t>testIsContained</a:t>
            </a:r>
            <a:r>
              <a:rPr kumimoji="1" lang="en-US" altLang="ja-JP" dirty="0">
                <a:solidFill>
                  <a:schemeClr val="tx1"/>
                </a:solidFill>
              </a:rPr>
              <a:t>()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A4AB521-8DF0-46D6-ABA3-E4482CFCA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0" y="3695534"/>
            <a:ext cx="3718478" cy="13079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Developer must consider</a:t>
            </a:r>
            <a:br>
              <a:rPr lang="en-US" dirty="0"/>
            </a:br>
            <a:r>
              <a:rPr lang="en-US" dirty="0"/>
              <a:t>whether both tests are needed or not.</a:t>
            </a:r>
            <a:endParaRPr lang="en-JP" dirty="0"/>
          </a:p>
        </p:txBody>
      </p:sp>
    </p:spTree>
    <p:extLst>
      <p:ext uri="{BB962C8B-B14F-4D97-AF65-F5344CB8AC3E}">
        <p14:creationId xmlns:p14="http://schemas.microsoft.com/office/powerpoint/2010/main" val="2357300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of resolving merge conflicts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4678" y="1656000"/>
            <a:ext cx="8354036" cy="3648074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For commit pairs where merge conflicts occur, it is often resolved by adopting one and deleting the other(98%).[2]</a:t>
            </a:r>
          </a:p>
          <a:p>
            <a:pPr marL="0" indent="0">
              <a:buNone/>
            </a:pPr>
            <a:r>
              <a:rPr lang="en-US" altLang="ja-JP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Shiraki</a:t>
            </a:r>
            <a:r>
              <a:rPr lang="en-US" altLang="ja-JP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  used machine learning to build a judging model.</a:t>
            </a:r>
          </a:p>
          <a:p>
            <a:pPr marL="0" indent="0">
              <a:buNone/>
            </a:pPr>
            <a:endParaRPr lang="en-US" altLang="ja-JP" sz="2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ja-JP" sz="2200" b="1" dirty="0">
                <a:latin typeface="Arial" panose="020B0604020202020204" pitchFamily="34" charset="0"/>
                <a:cs typeface="Arial" panose="020B0604020202020204" pitchFamily="34" charset="0"/>
              </a:rPr>
              <a:t>propose to the developer how to resolve each commit</a:t>
            </a:r>
          </a:p>
          <a:p>
            <a:pPr marL="0" indent="0" algn="ctr">
              <a:buNone/>
            </a:pPr>
            <a:r>
              <a:rPr lang="en-US" altLang="ja-JP" sz="2200" b="1" dirty="0">
                <a:latin typeface="Arial" panose="020B0604020202020204" pitchFamily="34" charset="0"/>
                <a:cs typeface="Arial" panose="020B0604020202020204" pitchFamily="34" charset="0"/>
              </a:rPr>
              <a:t>attempt to help resolve merge conflicts</a:t>
            </a:r>
            <a:endParaRPr lang="ja-JP" alt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5</a:t>
            </a:fld>
            <a:endParaRPr lang="en-US" altLang="ja-JP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20172" y="6110846"/>
            <a:ext cx="6867769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ja-JP" sz="800" dirty="0"/>
              <a:t>[2] </a:t>
            </a:r>
            <a:r>
              <a:rPr lang="en-US" sz="800" dirty="0" err="1"/>
              <a:t>Yuzuki</a:t>
            </a:r>
            <a:r>
              <a:rPr lang="en-US" sz="800" dirty="0"/>
              <a:t>, R., </a:t>
            </a:r>
            <a:r>
              <a:rPr lang="en-US" sz="800" dirty="0" err="1"/>
              <a:t>Hata</a:t>
            </a:r>
            <a:r>
              <a:rPr lang="en-US" sz="800" dirty="0"/>
              <a:t>, H. and Matsumoto, K.: How we resolve conflict: an empirical study of method-level conflict resolution, 2015 IEEE 1st International Workshop on Software Analytics(2015)</a:t>
            </a:r>
            <a:endParaRPr lang="en-US" altLang="ja-JP" sz="800" dirty="0"/>
          </a:p>
          <a:p>
            <a:r>
              <a:rPr lang="en-US" altLang="ja-JP" sz="800" dirty="0"/>
              <a:t>[3] </a:t>
            </a:r>
            <a:r>
              <a:rPr lang="en-US" sz="800" dirty="0" err="1"/>
              <a:t>Shiraki</a:t>
            </a:r>
            <a:r>
              <a:rPr lang="en-US" sz="800" dirty="0"/>
              <a:t>, S., Kanda, T. and Inoue, K.: Judgment Model of Merge Conflict Resolution Pattern Using Machine Learning Meta-Information, IEICE Technical Report(2020)</a:t>
            </a:r>
          </a:p>
        </p:txBody>
      </p:sp>
      <p:grpSp>
        <p:nvGrpSpPr>
          <p:cNvPr id="29" name="グループ化 28"/>
          <p:cNvGrpSpPr/>
          <p:nvPr/>
        </p:nvGrpSpPr>
        <p:grpSpPr>
          <a:xfrm>
            <a:off x="2247675" y="4099927"/>
            <a:ext cx="4637537" cy="1569660"/>
            <a:chOff x="2073076" y="4350447"/>
            <a:chExt cx="4637537" cy="1569660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5415566" y="4812112"/>
              <a:ext cx="1295047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sz="1200" b="1" dirty="0">
                  <a:solidFill>
                    <a:srgbClr val="00B050"/>
                  </a:solidFill>
                </a:rPr>
                <a:t>+  </a:t>
              </a:r>
              <a:r>
                <a:rPr lang="en-US" altLang="ja-JP" sz="1200" b="1" err="1">
                  <a:solidFill>
                    <a:srgbClr val="00B050"/>
                  </a:solidFill>
                </a:rPr>
                <a:t>int</a:t>
              </a:r>
              <a:r>
                <a:rPr lang="en-US" altLang="ja-JP" sz="1200" b="1">
                  <a:solidFill>
                    <a:srgbClr val="00B050"/>
                  </a:solidFill>
                </a:rPr>
                <a:t> a, </a:t>
              </a:r>
              <a:r>
                <a:rPr lang="en-US" altLang="ja-JP" sz="1200" b="1" dirty="0">
                  <a:solidFill>
                    <a:srgbClr val="00B050"/>
                  </a:solidFill>
                </a:rPr>
                <a:t>b;</a:t>
              </a:r>
            </a:p>
            <a:p>
              <a:r>
                <a:rPr lang="en-US" altLang="ja-JP" sz="1200" b="1">
                  <a:solidFill>
                    <a:srgbClr val="00B050"/>
                  </a:solidFill>
                </a:rPr>
                <a:t>+  a </a:t>
              </a:r>
              <a:r>
                <a:rPr lang="en-US" altLang="ja-JP" sz="1200" b="1" dirty="0">
                  <a:solidFill>
                    <a:srgbClr val="00B050"/>
                  </a:solidFill>
                </a:rPr>
                <a:t>= 1;</a:t>
              </a:r>
            </a:p>
            <a:p>
              <a:r>
                <a:rPr lang="en-US" altLang="ja-JP" sz="1200" b="1" dirty="0">
                  <a:solidFill>
                    <a:srgbClr val="00B050"/>
                  </a:solidFill>
                </a:rPr>
                <a:t>+  b = 2;</a:t>
              </a:r>
              <a:endParaRPr lang="ja-JP" altLang="en-US" sz="1200" b="1" dirty="0">
                <a:solidFill>
                  <a:srgbClr val="00B050"/>
                </a:solidFill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073076" y="4350447"/>
              <a:ext cx="1331285" cy="15696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sz="1200" b="1" dirty="0">
                  <a:solidFill>
                    <a:srgbClr val="00B050"/>
                  </a:solidFill>
                </a:rPr>
                <a:t>++&lt;&lt;&lt;&lt;&lt;</a:t>
              </a:r>
            </a:p>
            <a:p>
              <a:r>
                <a:rPr lang="en-US" altLang="ja-JP" sz="1200" b="1" dirty="0">
                  <a:solidFill>
                    <a:srgbClr val="00B050"/>
                  </a:solidFill>
                </a:rPr>
                <a:t>  +  </a:t>
              </a:r>
              <a:r>
                <a:rPr lang="en-US" altLang="ja-JP" sz="1200" b="1" dirty="0" err="1">
                  <a:solidFill>
                    <a:srgbClr val="00B050"/>
                  </a:solidFill>
                </a:rPr>
                <a:t>int</a:t>
              </a:r>
              <a:r>
                <a:rPr lang="en-US" altLang="ja-JP" sz="1200" b="1" dirty="0">
                  <a:solidFill>
                    <a:srgbClr val="00B050"/>
                  </a:solidFill>
                </a:rPr>
                <a:t> a, b;</a:t>
              </a:r>
            </a:p>
            <a:p>
              <a:r>
                <a:rPr lang="en-US" altLang="ja-JP" sz="1200" b="1" dirty="0">
                  <a:solidFill>
                    <a:srgbClr val="00B050"/>
                  </a:solidFill>
                </a:rPr>
                <a:t>  +  a = 1;</a:t>
              </a:r>
            </a:p>
            <a:p>
              <a:r>
                <a:rPr lang="en-US" altLang="ja-JP" sz="1200" b="1" dirty="0">
                  <a:solidFill>
                    <a:srgbClr val="00B050"/>
                  </a:solidFill>
                </a:rPr>
                <a:t>  +  b = 2;</a:t>
              </a:r>
            </a:p>
            <a:p>
              <a:r>
                <a:rPr lang="en-US" altLang="ja-JP" sz="1200" b="1" dirty="0">
                  <a:solidFill>
                    <a:srgbClr val="00B050"/>
                  </a:solidFill>
                </a:rPr>
                <a:t>++======</a:t>
              </a:r>
            </a:p>
            <a:p>
              <a:r>
                <a:rPr lang="en-US" altLang="ja-JP" sz="1200" b="1" dirty="0">
                  <a:solidFill>
                    <a:srgbClr val="00B050"/>
                  </a:solidFill>
                </a:rPr>
                <a:t>+    </a:t>
              </a:r>
              <a:r>
                <a:rPr lang="en-US" altLang="ja-JP" sz="1200" b="1" dirty="0" err="1">
                  <a:solidFill>
                    <a:srgbClr val="00B050"/>
                  </a:solidFill>
                </a:rPr>
                <a:t>int</a:t>
              </a:r>
              <a:r>
                <a:rPr lang="en-US" altLang="ja-JP" sz="1200" b="1" dirty="0">
                  <a:solidFill>
                    <a:srgbClr val="00B050"/>
                  </a:solidFill>
                </a:rPr>
                <a:t> a = 1;</a:t>
              </a:r>
            </a:p>
            <a:p>
              <a:r>
                <a:rPr lang="en-US" altLang="ja-JP" sz="1200" b="1" dirty="0">
                  <a:solidFill>
                    <a:srgbClr val="00B050"/>
                  </a:solidFill>
                </a:rPr>
                <a:t>+    </a:t>
              </a:r>
              <a:r>
                <a:rPr lang="en-US" altLang="ja-JP" sz="1200" b="1" dirty="0" err="1">
                  <a:solidFill>
                    <a:srgbClr val="00B050"/>
                  </a:solidFill>
                </a:rPr>
                <a:t>int</a:t>
              </a:r>
              <a:r>
                <a:rPr lang="en-US" altLang="ja-JP" sz="1200" b="1" dirty="0">
                  <a:solidFill>
                    <a:srgbClr val="00B050"/>
                  </a:solidFill>
                </a:rPr>
                <a:t> b = 2;</a:t>
              </a:r>
            </a:p>
            <a:p>
              <a:r>
                <a:rPr lang="en-US" altLang="ja-JP" sz="1200" b="1" dirty="0">
                  <a:solidFill>
                    <a:srgbClr val="00B050"/>
                  </a:solidFill>
                </a:rPr>
                <a:t>++&gt;&gt;&gt;&gt;&gt;</a:t>
              </a:r>
              <a:endParaRPr lang="ja-JP" altLang="en-US" sz="12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12" name="直線矢印コネクタ 11"/>
            <p:cNvCxnSpPr>
              <a:stCxn id="7" idx="3"/>
              <a:endCxn id="6" idx="1"/>
            </p:cNvCxnSpPr>
            <p:nvPr/>
          </p:nvCxnSpPr>
          <p:spPr>
            <a:xfrm>
              <a:off x="3404361" y="5135277"/>
              <a:ext cx="2011205" cy="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グループ化 21"/>
            <p:cNvGrpSpPr/>
            <p:nvPr/>
          </p:nvGrpSpPr>
          <p:grpSpPr>
            <a:xfrm>
              <a:off x="3219619" y="5271281"/>
              <a:ext cx="1444818" cy="522156"/>
              <a:chOff x="3118579" y="5339374"/>
              <a:chExt cx="1608997" cy="679088"/>
            </a:xfrm>
          </p:grpSpPr>
          <p:sp>
            <p:nvSpPr>
              <p:cNvPr id="20" name="右中かっこ 19"/>
              <p:cNvSpPr/>
              <p:nvPr/>
            </p:nvSpPr>
            <p:spPr>
              <a:xfrm>
                <a:off x="3118579" y="5339374"/>
                <a:ext cx="594791" cy="622872"/>
              </a:xfrm>
              <a:prstGeom prst="rightBrace">
                <a:avLst>
                  <a:gd name="adj1" fmla="val 0"/>
                  <a:gd name="adj2" fmla="val 73662"/>
                </a:avLst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3634326" y="5584709"/>
                <a:ext cx="1093250" cy="43375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600" dirty="0">
                    <a:solidFill>
                      <a:schemeClr val="tx1"/>
                    </a:solidFill>
                  </a:rPr>
                  <a:t>DELETE</a:t>
                </a: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グループ化 23"/>
            <p:cNvGrpSpPr/>
            <p:nvPr/>
          </p:nvGrpSpPr>
          <p:grpSpPr>
            <a:xfrm>
              <a:off x="3223024" y="4516764"/>
              <a:ext cx="1441414" cy="539861"/>
              <a:chOff x="3116183" y="5463699"/>
              <a:chExt cx="1605205" cy="702114"/>
            </a:xfrm>
          </p:grpSpPr>
          <p:sp>
            <p:nvSpPr>
              <p:cNvPr id="25" name="右中かっこ 24"/>
              <p:cNvSpPr/>
              <p:nvPr/>
            </p:nvSpPr>
            <p:spPr>
              <a:xfrm>
                <a:off x="3116183" y="5463699"/>
                <a:ext cx="594791" cy="702114"/>
              </a:xfrm>
              <a:prstGeom prst="rightBrace">
                <a:avLst>
                  <a:gd name="adj1" fmla="val 0"/>
                  <a:gd name="adj2" fmla="val 31904"/>
                </a:avLst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3623144" y="5467348"/>
                <a:ext cx="1098244" cy="43375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600" dirty="0">
                    <a:solidFill>
                      <a:schemeClr val="tx1"/>
                    </a:solidFill>
                  </a:rPr>
                  <a:t>ADOPT</a:t>
                </a: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8" name="テキスト ボックス 27"/>
          <p:cNvSpPr txBox="1"/>
          <p:nvPr/>
        </p:nvSpPr>
        <p:spPr>
          <a:xfrm>
            <a:off x="2696064" y="5772292"/>
            <a:ext cx="3776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An example of merge conflict resolution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1915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0529" y="274638"/>
            <a:ext cx="8593839" cy="1143000"/>
          </a:xfrm>
        </p:spPr>
        <p:txBody>
          <a:bodyPr/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Previous Research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[3]</a:t>
            </a:r>
            <a:r>
              <a:rPr kumimoji="1"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Experimental Approach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6</a:t>
            </a:fld>
            <a:endParaRPr lang="en-US" altLang="ja-JP"/>
          </a:p>
        </p:txBody>
      </p:sp>
      <p:sp>
        <p:nvSpPr>
          <p:cNvPr id="51" name="テキスト ボックス 4">
            <a:extLst>
              <a:ext uri="{FF2B5EF4-FFF2-40B4-BE49-F238E27FC236}">
                <a16:creationId xmlns:a16="http://schemas.microsoft.com/office/drawing/2014/main" id="{3CD8348F-9666-1546-AE30-CCEAF274BD5D}"/>
              </a:ext>
            </a:extLst>
          </p:cNvPr>
          <p:cNvSpPr txBox="1"/>
          <p:nvPr/>
        </p:nvSpPr>
        <p:spPr>
          <a:xfrm>
            <a:off x="1459049" y="6308729"/>
            <a:ext cx="6867769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ja-JP" sz="800" dirty="0"/>
              <a:t>[3] </a:t>
            </a:r>
            <a:r>
              <a:rPr lang="en-US" sz="800" dirty="0" err="1"/>
              <a:t>Shiraki</a:t>
            </a:r>
            <a:r>
              <a:rPr lang="en-US" sz="800" dirty="0"/>
              <a:t>, S., Kanda, T. and Inoue, K.: Judgment Model of Merge Conflict Resolution Pattern Using Machine Learning Meta-Information, IEICE Technical Report(2020)</a:t>
            </a:r>
            <a:endParaRPr lang="ja-JP" altLang="en-US" sz="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F8B234-8F40-A741-B147-DD02B6E52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589" y="1609130"/>
            <a:ext cx="7217229" cy="4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38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03373-BB35-1647-90D3-D05A48E7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JP" dirty="0"/>
              <a:t>volutionary Commit and Distance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FADC5-1137-7E42-A445-50175F9A3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46" y="1547018"/>
            <a:ext cx="858731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Latest commit may not be the cause of merge conflict.</a:t>
            </a:r>
          </a:p>
          <a:p>
            <a:pPr marL="0" indent="0">
              <a:buNone/>
            </a:pPr>
            <a:r>
              <a:rPr lang="en-US" dirty="0"/>
              <a:t>Evolutionary Commits</a:t>
            </a:r>
          </a:p>
          <a:p>
            <a:pPr lvl="1"/>
            <a:r>
              <a:rPr lang="en-US" dirty="0"/>
              <a:t>when merge conflict occur, there is a commit edited in the branch from the common ancestor to the latest commit that directly related to merge conflict. </a:t>
            </a:r>
          </a:p>
          <a:p>
            <a:pPr marL="0" indent="0">
              <a:buNone/>
            </a:pPr>
            <a:r>
              <a:rPr lang="en-US" dirty="0"/>
              <a:t>Distance</a:t>
            </a:r>
          </a:p>
          <a:p>
            <a:pPr lvl="1"/>
            <a:r>
              <a:rPr lang="en-US" dirty="0"/>
              <a:t>Defined as the distance between Evolutionary commit &amp; latest one</a:t>
            </a:r>
          </a:p>
          <a:p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53457-985C-0743-AB87-728606514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7</a:t>
            </a:fld>
            <a:endParaRPr lang="en-US" altLang="ja-JP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269DA-BDEB-1D45-93CA-5F2FAC2B5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368" y="4423283"/>
            <a:ext cx="5699407" cy="22341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35DD45-C96E-AC4F-A1B9-390781063E42}"/>
              </a:ext>
            </a:extLst>
          </p:cNvPr>
          <p:cNvSpPr txBox="1"/>
          <p:nvPr/>
        </p:nvSpPr>
        <p:spPr>
          <a:xfrm>
            <a:off x="6203091" y="4336784"/>
            <a:ext cx="11862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l</a:t>
            </a:r>
            <a:r>
              <a:rPr lang="en-JP" dirty="0"/>
              <a:t>atest commit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EB1B69-8B27-0444-8635-F262F6F05447}"/>
              </a:ext>
            </a:extLst>
          </p:cNvPr>
          <p:cNvSpPr txBox="1"/>
          <p:nvPr/>
        </p:nvSpPr>
        <p:spPr>
          <a:xfrm>
            <a:off x="6466716" y="5988726"/>
            <a:ext cx="1519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JP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9376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Parameters used to build the model</a:t>
            </a:r>
            <a:r>
              <a:rPr lang="ja-JP" altLang="en-US" dirty="0"/>
              <a:t>（</a:t>
            </a:r>
            <a:r>
              <a:rPr lang="en-US" altLang="ja-JP" dirty="0"/>
              <a:t>previous research</a:t>
            </a:r>
            <a:r>
              <a:rPr lang="ja-JP" altLang="en-US" dirty="0"/>
              <a:t>）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56000"/>
            <a:ext cx="8218488" cy="3362323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000" dirty="0"/>
              <a:t>The following information is extracted from P1, P2 and the differences between P1, P2, and used as model parameters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8</a:t>
            </a:fld>
            <a:endParaRPr lang="en-US" altLang="ja-JP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377209"/>
              </p:ext>
            </p:extLst>
          </p:nvPr>
        </p:nvGraphicFramePr>
        <p:xfrm>
          <a:off x="492369" y="2559689"/>
          <a:ext cx="8336533" cy="3749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37058">
                  <a:extLst>
                    <a:ext uri="{9D8B030D-6E8A-4147-A177-3AD203B41FA5}">
                      <a16:colId xmlns:a16="http://schemas.microsoft.com/office/drawing/2014/main" val="2521021612"/>
                    </a:ext>
                  </a:extLst>
                </a:gridCol>
                <a:gridCol w="990955">
                  <a:extLst>
                    <a:ext uri="{9D8B030D-6E8A-4147-A177-3AD203B41FA5}">
                      <a16:colId xmlns:a16="http://schemas.microsoft.com/office/drawing/2014/main" val="3627258604"/>
                    </a:ext>
                  </a:extLst>
                </a:gridCol>
                <a:gridCol w="5708520">
                  <a:extLst>
                    <a:ext uri="{9D8B030D-6E8A-4147-A177-3AD203B41FA5}">
                      <a16:colId xmlns:a16="http://schemas.microsoft.com/office/drawing/2014/main" val="792888927"/>
                    </a:ext>
                  </a:extLst>
                </a:gridCol>
              </a:tblGrid>
              <a:tr h="270457">
                <a:tc rowSpan="3">
                  <a:txBody>
                    <a:bodyPr/>
                    <a:lstStyle/>
                    <a:p>
                      <a:r>
                        <a:rPr kumimoji="1" lang="en-US" altLang="ja-JP" sz="2000" dirty="0" err="1">
                          <a:solidFill>
                            <a:schemeClr val="tx1"/>
                          </a:solidFill>
                        </a:rPr>
                        <a:t>line_num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(P1)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Number of lines where merge conflicts occur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917548"/>
                  </a:ext>
                </a:extLst>
              </a:tr>
              <a:tr h="27045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(P2)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072053"/>
                  </a:ext>
                </a:extLst>
              </a:tr>
              <a:tr h="27045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(Diff)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512160"/>
                  </a:ext>
                </a:extLst>
              </a:tr>
              <a:tr h="270457">
                <a:tc rowSpan="3"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time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(P1)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Commit creation date and time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822194"/>
                  </a:ext>
                </a:extLst>
              </a:tr>
              <a:tr h="27045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(P2)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65677"/>
                  </a:ext>
                </a:extLst>
              </a:tr>
              <a:tr h="27045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(Diff)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151743"/>
                  </a:ext>
                </a:extLst>
              </a:tr>
              <a:tr h="270457">
                <a:tc rowSpan="3">
                  <a:txBody>
                    <a:bodyPr/>
                    <a:lstStyle/>
                    <a:p>
                      <a:r>
                        <a:rPr kumimoji="1" lang="en-US" altLang="ja-JP" sz="2000">
                          <a:solidFill>
                            <a:schemeClr val="tx1"/>
                          </a:solidFill>
                        </a:rPr>
                        <a:t>distance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(P1)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Distance between commit and its Evolutionary Commit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414426"/>
                  </a:ext>
                </a:extLst>
              </a:tr>
              <a:tr h="27045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(P2)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07808"/>
                  </a:ext>
                </a:extLst>
              </a:tr>
              <a:tr h="3100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(Diff)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173098"/>
                  </a:ext>
                </a:extLst>
              </a:tr>
              <a:tr h="270457">
                <a:tc rowSpan="3">
                  <a:txBody>
                    <a:bodyPr/>
                    <a:lstStyle/>
                    <a:p>
                      <a:r>
                        <a:rPr kumimoji="1" lang="en-US" altLang="ja-JP" sz="2000">
                          <a:solidFill>
                            <a:schemeClr val="tx1"/>
                          </a:solidFill>
                        </a:rPr>
                        <a:t>author_ratio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(P1)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Ratio of commit made by creator to total commit number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007336"/>
                  </a:ext>
                </a:extLst>
              </a:tr>
              <a:tr h="27045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(P2)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606005"/>
                  </a:ext>
                </a:extLst>
              </a:tr>
              <a:tr h="27045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(Diff)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283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45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D2D0D-292B-7243-9539-215493CB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Defined m</a:t>
            </a:r>
            <a:r>
              <a:rPr lang="en-JP" dirty="0"/>
              <a:t>erge conflict resolution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29AB4-9708-3C48-8A12-480847F4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9</a:t>
            </a:fld>
            <a:endParaRPr lang="en-US" altLang="ja-JP"/>
          </a:p>
        </p:txBody>
      </p:sp>
      <p:grpSp>
        <p:nvGrpSpPr>
          <p:cNvPr id="7" name="グループ化 28">
            <a:extLst>
              <a:ext uri="{FF2B5EF4-FFF2-40B4-BE49-F238E27FC236}">
                <a16:creationId xmlns:a16="http://schemas.microsoft.com/office/drawing/2014/main" id="{8B246B22-F1ED-B447-8C1A-8D728740F5C8}"/>
              </a:ext>
            </a:extLst>
          </p:cNvPr>
          <p:cNvGrpSpPr/>
          <p:nvPr/>
        </p:nvGrpSpPr>
        <p:grpSpPr>
          <a:xfrm>
            <a:off x="1708295" y="1859340"/>
            <a:ext cx="4637537" cy="1569660"/>
            <a:chOff x="2073076" y="4350447"/>
            <a:chExt cx="4637537" cy="1569660"/>
          </a:xfrm>
        </p:grpSpPr>
        <p:sp>
          <p:nvSpPr>
            <p:cNvPr id="8" name="テキスト ボックス 5">
              <a:extLst>
                <a:ext uri="{FF2B5EF4-FFF2-40B4-BE49-F238E27FC236}">
                  <a16:creationId xmlns:a16="http://schemas.microsoft.com/office/drawing/2014/main" id="{B41F7392-1FA2-FA40-AB58-0393B88C9DF4}"/>
                </a:ext>
              </a:extLst>
            </p:cNvPr>
            <p:cNvSpPr txBox="1"/>
            <p:nvPr/>
          </p:nvSpPr>
          <p:spPr>
            <a:xfrm>
              <a:off x="5415566" y="4812112"/>
              <a:ext cx="1295047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sz="1200" b="1" dirty="0">
                  <a:solidFill>
                    <a:srgbClr val="00B050"/>
                  </a:solidFill>
                </a:rPr>
                <a:t>+  </a:t>
              </a:r>
              <a:r>
                <a:rPr lang="en-US" altLang="ja-JP" sz="1200" b="1" err="1">
                  <a:solidFill>
                    <a:srgbClr val="00B050"/>
                  </a:solidFill>
                </a:rPr>
                <a:t>int</a:t>
              </a:r>
              <a:r>
                <a:rPr lang="en-US" altLang="ja-JP" sz="1200" b="1">
                  <a:solidFill>
                    <a:srgbClr val="00B050"/>
                  </a:solidFill>
                </a:rPr>
                <a:t> a, </a:t>
              </a:r>
              <a:r>
                <a:rPr lang="en-US" altLang="ja-JP" sz="1200" b="1" dirty="0">
                  <a:solidFill>
                    <a:srgbClr val="00B050"/>
                  </a:solidFill>
                </a:rPr>
                <a:t>b;</a:t>
              </a:r>
            </a:p>
            <a:p>
              <a:r>
                <a:rPr lang="en-US" altLang="ja-JP" sz="1200" b="1">
                  <a:solidFill>
                    <a:srgbClr val="00B050"/>
                  </a:solidFill>
                </a:rPr>
                <a:t>+  a </a:t>
              </a:r>
              <a:r>
                <a:rPr lang="en-US" altLang="ja-JP" sz="1200" b="1" dirty="0">
                  <a:solidFill>
                    <a:srgbClr val="00B050"/>
                  </a:solidFill>
                </a:rPr>
                <a:t>= 1;</a:t>
              </a:r>
            </a:p>
            <a:p>
              <a:r>
                <a:rPr lang="en-US" altLang="ja-JP" sz="1200" b="1" dirty="0">
                  <a:solidFill>
                    <a:srgbClr val="00B050"/>
                  </a:solidFill>
                </a:rPr>
                <a:t>+  b = 2;</a:t>
              </a:r>
              <a:endParaRPr lang="ja-JP" altLang="en-US" sz="1200" b="1" dirty="0">
                <a:solidFill>
                  <a:srgbClr val="00B050"/>
                </a:solidFill>
              </a:endParaRPr>
            </a:p>
          </p:txBody>
        </p:sp>
        <p:sp>
          <p:nvSpPr>
            <p:cNvPr id="9" name="テキスト ボックス 6">
              <a:extLst>
                <a:ext uri="{FF2B5EF4-FFF2-40B4-BE49-F238E27FC236}">
                  <a16:creationId xmlns:a16="http://schemas.microsoft.com/office/drawing/2014/main" id="{CB65568B-020E-F34C-9917-26FB9C730655}"/>
                </a:ext>
              </a:extLst>
            </p:cNvPr>
            <p:cNvSpPr txBox="1"/>
            <p:nvPr/>
          </p:nvSpPr>
          <p:spPr>
            <a:xfrm>
              <a:off x="2073076" y="4350447"/>
              <a:ext cx="1331285" cy="15696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sz="1200" b="1" dirty="0">
                  <a:solidFill>
                    <a:srgbClr val="00B050"/>
                  </a:solidFill>
                </a:rPr>
                <a:t>++&lt;&lt;&lt;&lt;&lt;</a:t>
              </a:r>
            </a:p>
            <a:p>
              <a:r>
                <a:rPr lang="en-US" altLang="ja-JP" sz="1200" b="1" dirty="0">
                  <a:solidFill>
                    <a:srgbClr val="00B050"/>
                  </a:solidFill>
                </a:rPr>
                <a:t>  +  </a:t>
              </a:r>
              <a:r>
                <a:rPr lang="en-US" altLang="ja-JP" sz="1200" b="1" dirty="0" err="1">
                  <a:solidFill>
                    <a:srgbClr val="00B050"/>
                  </a:solidFill>
                </a:rPr>
                <a:t>int</a:t>
              </a:r>
              <a:r>
                <a:rPr lang="en-US" altLang="ja-JP" sz="1200" b="1" dirty="0">
                  <a:solidFill>
                    <a:srgbClr val="00B050"/>
                  </a:solidFill>
                </a:rPr>
                <a:t> a, b;</a:t>
              </a:r>
            </a:p>
            <a:p>
              <a:r>
                <a:rPr lang="en-US" altLang="ja-JP" sz="1200" b="1" dirty="0">
                  <a:solidFill>
                    <a:srgbClr val="00B050"/>
                  </a:solidFill>
                </a:rPr>
                <a:t>  +  a = 1;</a:t>
              </a:r>
            </a:p>
            <a:p>
              <a:r>
                <a:rPr lang="en-US" altLang="ja-JP" sz="1200" b="1" dirty="0">
                  <a:solidFill>
                    <a:srgbClr val="00B050"/>
                  </a:solidFill>
                </a:rPr>
                <a:t>  +  b = 2;</a:t>
              </a:r>
            </a:p>
            <a:p>
              <a:r>
                <a:rPr lang="en-US" altLang="ja-JP" sz="1200" b="1" dirty="0">
                  <a:solidFill>
                    <a:srgbClr val="00B050"/>
                  </a:solidFill>
                </a:rPr>
                <a:t>++======</a:t>
              </a:r>
            </a:p>
            <a:p>
              <a:r>
                <a:rPr lang="en-US" altLang="ja-JP" sz="1200" b="1" dirty="0">
                  <a:solidFill>
                    <a:srgbClr val="00B050"/>
                  </a:solidFill>
                </a:rPr>
                <a:t>+    </a:t>
              </a:r>
              <a:r>
                <a:rPr lang="en-US" altLang="ja-JP" sz="1200" b="1" dirty="0" err="1">
                  <a:solidFill>
                    <a:srgbClr val="00B050"/>
                  </a:solidFill>
                </a:rPr>
                <a:t>int</a:t>
              </a:r>
              <a:r>
                <a:rPr lang="en-US" altLang="ja-JP" sz="1200" b="1" dirty="0">
                  <a:solidFill>
                    <a:srgbClr val="00B050"/>
                  </a:solidFill>
                </a:rPr>
                <a:t> a = 1;</a:t>
              </a:r>
            </a:p>
            <a:p>
              <a:r>
                <a:rPr lang="en-US" altLang="ja-JP" sz="1200" b="1" dirty="0">
                  <a:solidFill>
                    <a:srgbClr val="00B050"/>
                  </a:solidFill>
                </a:rPr>
                <a:t>+    </a:t>
              </a:r>
              <a:r>
                <a:rPr lang="en-US" altLang="ja-JP" sz="1200" b="1" dirty="0" err="1">
                  <a:solidFill>
                    <a:srgbClr val="00B050"/>
                  </a:solidFill>
                </a:rPr>
                <a:t>int</a:t>
              </a:r>
              <a:r>
                <a:rPr lang="en-US" altLang="ja-JP" sz="1200" b="1" dirty="0">
                  <a:solidFill>
                    <a:srgbClr val="00B050"/>
                  </a:solidFill>
                </a:rPr>
                <a:t> b = 2;</a:t>
              </a:r>
            </a:p>
            <a:p>
              <a:r>
                <a:rPr lang="en-US" altLang="ja-JP" sz="1200" b="1" dirty="0">
                  <a:solidFill>
                    <a:srgbClr val="00B050"/>
                  </a:solidFill>
                </a:rPr>
                <a:t>++&gt;&gt;&gt;&gt;&gt;</a:t>
              </a:r>
              <a:endParaRPr lang="ja-JP" altLang="en-US" sz="12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10" name="直線矢印コネクタ 11">
              <a:extLst>
                <a:ext uri="{FF2B5EF4-FFF2-40B4-BE49-F238E27FC236}">
                  <a16:creationId xmlns:a16="http://schemas.microsoft.com/office/drawing/2014/main" id="{FEE68F3A-B2C7-5745-861C-F668245DF96C}"/>
                </a:ext>
              </a:extLst>
            </p:cNvPr>
            <p:cNvCxnSpPr>
              <a:stCxn id="9" idx="3"/>
              <a:endCxn id="8" idx="1"/>
            </p:cNvCxnSpPr>
            <p:nvPr/>
          </p:nvCxnSpPr>
          <p:spPr>
            <a:xfrm>
              <a:off x="3404361" y="5135277"/>
              <a:ext cx="2011205" cy="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グループ化 21">
              <a:extLst>
                <a:ext uri="{FF2B5EF4-FFF2-40B4-BE49-F238E27FC236}">
                  <a16:creationId xmlns:a16="http://schemas.microsoft.com/office/drawing/2014/main" id="{73AB3D2E-58BF-B840-8419-467583CF19E0}"/>
                </a:ext>
              </a:extLst>
            </p:cNvPr>
            <p:cNvGrpSpPr/>
            <p:nvPr/>
          </p:nvGrpSpPr>
          <p:grpSpPr>
            <a:xfrm>
              <a:off x="3219619" y="5271281"/>
              <a:ext cx="1519454" cy="522156"/>
              <a:chOff x="3118579" y="5339374"/>
              <a:chExt cx="1692114" cy="679088"/>
            </a:xfrm>
          </p:grpSpPr>
          <p:sp>
            <p:nvSpPr>
              <p:cNvPr id="15" name="右中かっこ 19">
                <a:extLst>
                  <a:ext uri="{FF2B5EF4-FFF2-40B4-BE49-F238E27FC236}">
                    <a16:creationId xmlns:a16="http://schemas.microsoft.com/office/drawing/2014/main" id="{7D9F2AEF-6FD3-D849-97AA-276C66657F60}"/>
                  </a:ext>
                </a:extLst>
              </p:cNvPr>
              <p:cNvSpPr/>
              <p:nvPr/>
            </p:nvSpPr>
            <p:spPr>
              <a:xfrm>
                <a:off x="3118579" y="5339374"/>
                <a:ext cx="594791" cy="622872"/>
              </a:xfrm>
              <a:prstGeom prst="rightBrace">
                <a:avLst>
                  <a:gd name="adj1" fmla="val 0"/>
                  <a:gd name="adj2" fmla="val 73662"/>
                </a:avLst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6" name="正方形/長方形 18">
                <a:extLst>
                  <a:ext uri="{FF2B5EF4-FFF2-40B4-BE49-F238E27FC236}">
                    <a16:creationId xmlns:a16="http://schemas.microsoft.com/office/drawing/2014/main" id="{CE921384-C9C6-E247-9CD2-FD2298A21EA1}"/>
                  </a:ext>
                </a:extLst>
              </p:cNvPr>
              <p:cNvSpPr/>
              <p:nvPr/>
            </p:nvSpPr>
            <p:spPr>
              <a:xfrm>
                <a:off x="3634326" y="5584709"/>
                <a:ext cx="1176367" cy="43375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600" dirty="0">
                    <a:solidFill>
                      <a:schemeClr val="tx1"/>
                    </a:solidFill>
                  </a:rPr>
                  <a:t>DELETE</a:t>
                </a: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グループ化 23">
              <a:extLst>
                <a:ext uri="{FF2B5EF4-FFF2-40B4-BE49-F238E27FC236}">
                  <a16:creationId xmlns:a16="http://schemas.microsoft.com/office/drawing/2014/main" id="{CEE96FD9-A8CE-C046-AAEA-79992396B0E4}"/>
                </a:ext>
              </a:extLst>
            </p:cNvPr>
            <p:cNvGrpSpPr/>
            <p:nvPr/>
          </p:nvGrpSpPr>
          <p:grpSpPr>
            <a:xfrm>
              <a:off x="3223024" y="4516764"/>
              <a:ext cx="1516050" cy="539861"/>
              <a:chOff x="3116183" y="5463699"/>
              <a:chExt cx="1688322" cy="702114"/>
            </a:xfrm>
          </p:grpSpPr>
          <p:sp>
            <p:nvSpPr>
              <p:cNvPr id="13" name="右中かっこ 24">
                <a:extLst>
                  <a:ext uri="{FF2B5EF4-FFF2-40B4-BE49-F238E27FC236}">
                    <a16:creationId xmlns:a16="http://schemas.microsoft.com/office/drawing/2014/main" id="{ED4EB757-7536-7E4B-8039-30064F7B818E}"/>
                  </a:ext>
                </a:extLst>
              </p:cNvPr>
              <p:cNvSpPr/>
              <p:nvPr/>
            </p:nvSpPr>
            <p:spPr>
              <a:xfrm>
                <a:off x="3116183" y="5463699"/>
                <a:ext cx="594791" cy="702114"/>
              </a:xfrm>
              <a:prstGeom prst="rightBrace">
                <a:avLst>
                  <a:gd name="adj1" fmla="val 0"/>
                  <a:gd name="adj2" fmla="val 31904"/>
                </a:avLst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4" name="正方形/長方形 25">
                <a:extLst>
                  <a:ext uri="{FF2B5EF4-FFF2-40B4-BE49-F238E27FC236}">
                    <a16:creationId xmlns:a16="http://schemas.microsoft.com/office/drawing/2014/main" id="{A403EE80-2DBE-8A4A-B2C3-0511570E8205}"/>
                  </a:ext>
                </a:extLst>
              </p:cNvPr>
              <p:cNvSpPr/>
              <p:nvPr/>
            </p:nvSpPr>
            <p:spPr>
              <a:xfrm>
                <a:off x="3623144" y="5467348"/>
                <a:ext cx="1181361" cy="43375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600" dirty="0">
                    <a:solidFill>
                      <a:schemeClr val="tx1"/>
                    </a:solidFill>
                  </a:rPr>
                  <a:t>ADOPT</a:t>
                </a: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3139AF4-26CC-E947-A72C-01A4A9B4AEB4}"/>
              </a:ext>
            </a:extLst>
          </p:cNvPr>
          <p:cNvSpPr txBox="1"/>
          <p:nvPr/>
        </p:nvSpPr>
        <p:spPr>
          <a:xfrm>
            <a:off x="4887798" y="2967336"/>
            <a:ext cx="3787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Output : </a:t>
            </a:r>
            <a:r>
              <a:rPr lang="en-US" sz="2000" dirty="0"/>
              <a:t>set of instructions for each commit(</a:t>
            </a:r>
            <a:r>
              <a:rPr lang="en-US" sz="2000" dirty="0">
                <a:solidFill>
                  <a:srgbClr val="C00000"/>
                </a:solidFill>
              </a:rPr>
              <a:t>ADOPT, DELETE</a:t>
            </a:r>
            <a:r>
              <a:rPr lang="en-US" sz="2000" dirty="0"/>
              <a:t>)</a:t>
            </a:r>
            <a:endParaRPr lang="en-JP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616D5D-BD5F-BB41-9188-0203F355F3AD}"/>
              </a:ext>
            </a:extLst>
          </p:cNvPr>
          <p:cNvSpPr txBox="1"/>
          <p:nvPr/>
        </p:nvSpPr>
        <p:spPr>
          <a:xfrm>
            <a:off x="2379348" y="5835199"/>
            <a:ext cx="5793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  <a:r>
              <a:rPr lang="en-JP" sz="2000" dirty="0"/>
              <a:t>efined merge conflict resolution instruction</a:t>
            </a:r>
          </a:p>
        </p:txBody>
      </p:sp>
      <p:graphicFrame>
        <p:nvGraphicFramePr>
          <p:cNvPr id="21" name="表 4">
            <a:extLst>
              <a:ext uri="{FF2B5EF4-FFF2-40B4-BE49-F238E27FC236}">
                <a16:creationId xmlns:a16="http://schemas.microsoft.com/office/drawing/2014/main" id="{74321164-FE1F-5C40-8181-DEB7D3B3B4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921102"/>
              </p:ext>
            </p:extLst>
          </p:nvPr>
        </p:nvGraphicFramePr>
        <p:xfrm>
          <a:off x="2780908" y="4087159"/>
          <a:ext cx="4213780" cy="157076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39096">
                  <a:extLst>
                    <a:ext uri="{9D8B030D-6E8A-4147-A177-3AD203B41FA5}">
                      <a16:colId xmlns:a16="http://schemas.microsoft.com/office/drawing/2014/main" val="2521021612"/>
                    </a:ext>
                  </a:extLst>
                </a:gridCol>
                <a:gridCol w="3274684">
                  <a:extLst>
                    <a:ext uri="{9D8B030D-6E8A-4147-A177-3AD203B41FA5}">
                      <a16:colId xmlns:a16="http://schemas.microsoft.com/office/drawing/2014/main" val="792888927"/>
                    </a:ext>
                  </a:extLst>
                </a:gridCol>
              </a:tblGrid>
              <a:tr h="3733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ADOPT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Adopt all edits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917548"/>
                  </a:ext>
                </a:extLst>
              </a:tr>
              <a:tr h="3733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DELETE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Delete all edits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822194"/>
                  </a:ext>
                </a:extLst>
              </a:tr>
              <a:tr h="4119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EDIT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Make edits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414426"/>
                  </a:ext>
                </a:extLst>
              </a:tr>
              <a:tr h="4119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ZERO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0 lines to edit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007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158218"/>
      </p:ext>
    </p:extLst>
  </p:cSld>
  <p:clrMapOvr>
    <a:masterClrMapping/>
  </p:clrMapOvr>
</p:sld>
</file>

<file path=ppt/theme/theme1.xml><?xml version="1.0" encoding="utf-8"?>
<a:theme xmlns:a="http://schemas.openxmlformats.org/drawingml/2006/main" name="テーマ1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S_seminar.pptx" id="{98C9AD1C-8297-4ADA-967C-07B36B778398}" vid="{418858DF-6927-47E4-8C3B-0B5543360FA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18099</TotalTime>
  <Words>2064</Words>
  <Application>Microsoft Macintosh PowerPoint</Application>
  <PresentationFormat>On-screen Show (4:3)</PresentationFormat>
  <Paragraphs>342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游ゴシック</vt:lpstr>
      <vt:lpstr>Arial</vt:lpstr>
      <vt:lpstr>Calibri</vt:lpstr>
      <vt:lpstr>Helvetica</vt:lpstr>
      <vt:lpstr>Times New Roman</vt:lpstr>
      <vt:lpstr>テーマ1</vt:lpstr>
      <vt:lpstr>Investigating the impact of source code metrics on merge conflict resolution judgement model</vt:lpstr>
      <vt:lpstr>Background</vt:lpstr>
      <vt:lpstr>Merge Conflict</vt:lpstr>
      <vt:lpstr>Merge Conflict</vt:lpstr>
      <vt:lpstr>Support of resolving merge conflicts</vt:lpstr>
      <vt:lpstr>Previous Research[3]：Experimental Approach</vt:lpstr>
      <vt:lpstr>Evolutionary Commit and Distance</vt:lpstr>
      <vt:lpstr>Parameters used to build the model（previous research）</vt:lpstr>
      <vt:lpstr>Defined merge conflict resolution</vt:lpstr>
      <vt:lpstr>Conclusion of previous research</vt:lpstr>
      <vt:lpstr>Discussion of previous research</vt:lpstr>
      <vt:lpstr>Our idea: Introducing source code metrics</vt:lpstr>
      <vt:lpstr>Research goal</vt:lpstr>
      <vt:lpstr>New judgement model by adding code metrics</vt:lpstr>
      <vt:lpstr>Newly added source code metrics</vt:lpstr>
      <vt:lpstr>Parameter in the experiment</vt:lpstr>
      <vt:lpstr>The method of extracting code metrics</vt:lpstr>
      <vt:lpstr>Parameter Improvement</vt:lpstr>
      <vt:lpstr>Parameter Improvement</vt:lpstr>
      <vt:lpstr>Evaluation</vt:lpstr>
      <vt:lpstr>Projects used in the experiment</vt:lpstr>
      <vt:lpstr> RQ1:How does the accuracy of the model change if both developing history data and language-specific source code metrics are used in the model?</vt:lpstr>
      <vt:lpstr>Feature importance</vt:lpstr>
      <vt:lpstr>PowerPoint Presentation</vt:lpstr>
      <vt:lpstr>RQ2: How is the developing history data that contributes to the judgement different between Java and Python language projects?</vt:lpstr>
      <vt:lpstr>RQ2: How is the developing history data that contributes to the judgement different between Java and Python language projects?</vt:lpstr>
      <vt:lpstr>Conclusion</vt:lpstr>
      <vt:lpstr>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開発履歴のメタ情報を用いた マージコンフリクトの解消支援手法 </dc:title>
  <dc:creator>s-siraki</dc:creator>
  <cp:lastModifiedBy>Bryant Hen</cp:lastModifiedBy>
  <cp:revision>272</cp:revision>
  <cp:lastPrinted>2021-07-12T01:02:23Z</cp:lastPrinted>
  <dcterms:created xsi:type="dcterms:W3CDTF">2020-02-03T05:30:26Z</dcterms:created>
  <dcterms:modified xsi:type="dcterms:W3CDTF">2022-03-14T09:58:58Z</dcterms:modified>
</cp:coreProperties>
</file>