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63" r:id="rId3"/>
    <p:sldId id="264" r:id="rId4"/>
    <p:sldId id="271" r:id="rId5"/>
    <p:sldId id="266" r:id="rId6"/>
    <p:sldId id="258" r:id="rId7"/>
    <p:sldId id="261" r:id="rId8"/>
    <p:sldId id="262" r:id="rId9"/>
    <p:sldId id="267" r:id="rId10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1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00135-AE73-48FE-B7EE-500954F1ACF7}" type="datetimeFigureOut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5F483-057B-45F7-84BD-6EE062C6C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55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72802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73463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775885" y="3213100"/>
            <a:ext cx="86402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39759D6F-38C0-4259-A312-10A6BA787DD9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600451" y="6245225"/>
            <a:ext cx="4991100" cy="279400"/>
          </a:xfr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279400"/>
          </a:xfr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0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EACABF-0CBD-468C-921D-0D65C72E27DC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10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A5003-ECCC-41CF-9C2C-6F052A581C13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13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EA48B9-1C12-4F5B-8A1B-AC8F7C4F4419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07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5B99A8-D671-4FD3-B3F5-A00994D704F4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174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4B9456-8983-4C05-A811-023886ECF244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17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16F4D3-C067-484F-A92C-FCBB5A37375B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3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1DF0A7-E03C-408C-8131-AA47F8EE47C9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61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257FB5-FAF9-4C85-B096-3E05F29E0622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10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6E2365-40FC-47CA-8D7E-7E466AE9B77A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54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9D3826-D322-4C95-A19B-D20098FBB16B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6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57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624418" y="1484313"/>
            <a:ext cx="10943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5558" y="6596064"/>
            <a:ext cx="500939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fld id="{274E7DF6-1B7E-4B53-B3E2-A202DC496393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7685" y="6310314"/>
            <a:ext cx="777663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ea"/>
                <a:ea typeface="+mj-ea"/>
              </a:defRPr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82569"/>
            <a:ext cx="1534584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</a:defRPr>
            </a:lvl1pPr>
          </a:lstStyle>
          <a:p>
            <a:fld id="{C8D6B491-E22D-441A-8641-C6EB4904BD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19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etsuyakanda/didifff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8376CE-34C1-4D02-B842-535285888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40267"/>
            <a:ext cx="10363200" cy="2763427"/>
          </a:xfrm>
        </p:spPr>
        <p:txBody>
          <a:bodyPr/>
          <a:lstStyle/>
          <a:p>
            <a:r>
              <a:rPr kumimoji="1" lang="en-US" altLang="ja-JP" sz="6000" b="1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didiffff</a:t>
            </a:r>
            <a:br>
              <a:rPr kumimoji="1" lang="en-US" altLang="ja-JP" dirty="0"/>
            </a:br>
            <a:r>
              <a:rPr kumimoji="1" lang="en-US" altLang="ja-JP" dirty="0"/>
              <a:t> A Viewer for Comparing Changes</a:t>
            </a:r>
            <a:br>
              <a:rPr kumimoji="1" lang="en-US" altLang="ja-JP" dirty="0"/>
            </a:br>
            <a:r>
              <a:rPr kumimoji="1" lang="en-US" altLang="ja-JP" dirty="0"/>
              <a:t>in both Code and Execution Traces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E077CB6-24E8-4C5B-858A-C6F1CE10E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4022196"/>
            <a:ext cx="7924800" cy="1752600"/>
          </a:xfrm>
        </p:spPr>
        <p:txBody>
          <a:bodyPr/>
          <a:lstStyle/>
          <a:p>
            <a:pPr algn="l"/>
            <a:r>
              <a:rPr kumimoji="1" lang="en-US" altLang="ja-JP" sz="2400" u="sng" dirty="0"/>
              <a:t>Tetsuya Kanda</a:t>
            </a:r>
            <a:r>
              <a:rPr kumimoji="1" lang="en-US" altLang="ja-JP" sz="2400" dirty="0"/>
              <a:t>		(Osaka University, Japan)</a:t>
            </a:r>
          </a:p>
          <a:p>
            <a:pPr algn="l"/>
            <a:r>
              <a:rPr lang="en-US" altLang="ja-JP" sz="2400" dirty="0"/>
              <a:t>Kazumasa </a:t>
            </a:r>
            <a:r>
              <a:rPr lang="en-US" altLang="ja-JP" sz="2400" dirty="0" err="1"/>
              <a:t>Shimari</a:t>
            </a:r>
            <a:r>
              <a:rPr lang="en-US" altLang="ja-JP" sz="2400" dirty="0"/>
              <a:t>	(NAIST, Japan)</a:t>
            </a:r>
          </a:p>
          <a:p>
            <a:pPr algn="l"/>
            <a:r>
              <a:rPr kumimoji="1" lang="en-US" altLang="ja-JP" sz="2400" dirty="0" err="1"/>
              <a:t>Katsuro</a:t>
            </a:r>
            <a:r>
              <a:rPr kumimoji="1" lang="en-US" altLang="ja-JP" sz="2400" dirty="0"/>
              <a:t> Inoue		(</a:t>
            </a:r>
            <a:r>
              <a:rPr kumimoji="1" lang="en-US" altLang="ja-JP" sz="2400" dirty="0" err="1"/>
              <a:t>Nanzan</a:t>
            </a:r>
            <a:r>
              <a:rPr kumimoji="1" lang="en-US" altLang="ja-JP" sz="2400" dirty="0"/>
              <a:t> University, Japan)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6180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96"/>
    </mc:Choice>
    <mc:Fallback xmlns="">
      <p:transition spd="slow" advTm="1779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95CB60-6A3F-6C7A-5E40-6793C243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Reviewing code changes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781A95-93FD-1745-8F0E-2DB6616FA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Changes in source code</a:t>
            </a:r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F2C0400F-4607-DBE6-701D-B517954D94EA}"/>
              </a:ext>
            </a:extLst>
          </p:cNvPr>
          <p:cNvSpPr/>
          <p:nvPr/>
        </p:nvSpPr>
        <p:spPr>
          <a:xfrm>
            <a:off x="2253673" y="2438400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矢印: 左右 5">
            <a:extLst>
              <a:ext uri="{FF2B5EF4-FFF2-40B4-BE49-F238E27FC236}">
                <a16:creationId xmlns:a16="http://schemas.microsoft.com/office/drawing/2014/main" id="{ECCC7A6D-36DE-2FFB-EC32-EC85B51D2269}"/>
              </a:ext>
            </a:extLst>
          </p:cNvPr>
          <p:cNvSpPr/>
          <p:nvPr/>
        </p:nvSpPr>
        <p:spPr>
          <a:xfrm>
            <a:off x="4278745" y="2900218"/>
            <a:ext cx="1727200" cy="840509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diff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2F8F82-684B-44B5-F4D6-BEBA0C8D3BAC}"/>
              </a:ext>
            </a:extLst>
          </p:cNvPr>
          <p:cNvSpPr/>
          <p:nvPr/>
        </p:nvSpPr>
        <p:spPr>
          <a:xfrm>
            <a:off x="2253673" y="2752436"/>
            <a:ext cx="1838036" cy="34174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源ノ角ゴシック Code JP M" panose="020B0600000000000000" pitchFamily="34" charset="-128"/>
                <a:ea typeface="源ノ角ゴシック Code JP M" panose="020B0600000000000000" pitchFamily="34" charset="-128"/>
              </a:rPr>
              <a:t>- DELETE</a:t>
            </a:r>
            <a:endParaRPr kumimoji="1" lang="ja-JP" altLang="en-US" dirty="0">
              <a:latin typeface="源ノ角ゴシック Code JP M" panose="020B0600000000000000" pitchFamily="34" charset="-128"/>
              <a:ea typeface="源ノ角ゴシック Code JP M" panose="020B0600000000000000" pitchFamily="34" charset="-128"/>
            </a:endParaRPr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FEADE4D0-961F-4D99-CC11-1A150E00833F}"/>
              </a:ext>
            </a:extLst>
          </p:cNvPr>
          <p:cNvSpPr/>
          <p:nvPr/>
        </p:nvSpPr>
        <p:spPr>
          <a:xfrm>
            <a:off x="6192982" y="2438400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A4D9BE9-167B-3D0A-C4C3-DB96879AB3EF}"/>
              </a:ext>
            </a:extLst>
          </p:cNvPr>
          <p:cNvSpPr/>
          <p:nvPr/>
        </p:nvSpPr>
        <p:spPr>
          <a:xfrm>
            <a:off x="6192983" y="2752436"/>
            <a:ext cx="1838036" cy="34174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源ノ角ゴシック Code JP M" panose="020B0600000000000000" pitchFamily="34" charset="-128"/>
                <a:ea typeface="源ノ角ゴシック Code JP M" panose="020B0600000000000000" pitchFamily="34" charset="-128"/>
              </a:rPr>
              <a:t>+ ADD</a:t>
            </a:r>
            <a:endParaRPr kumimoji="1" lang="ja-JP" altLang="en-US" dirty="0">
              <a:latin typeface="源ノ角ゴシック Code JP M" panose="020B0600000000000000" pitchFamily="34" charset="-128"/>
              <a:ea typeface="源ノ角ゴシック Code JP M" panose="020B0600000000000000" pitchFamily="34" charset="-128"/>
            </a:endParaRP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F4628733-F3AD-6108-DB25-12E0A71F09B5}"/>
              </a:ext>
            </a:extLst>
          </p:cNvPr>
          <p:cNvSpPr/>
          <p:nvPr/>
        </p:nvSpPr>
        <p:spPr>
          <a:xfrm>
            <a:off x="4202545" y="4572001"/>
            <a:ext cx="4941455" cy="969818"/>
          </a:xfrm>
          <a:prstGeom prst="wedgeRoundRectCallout">
            <a:avLst>
              <a:gd name="adj1" fmla="val -30311"/>
              <a:gd name="adj2" fmla="val -96711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/>
              <a:t>Developers are familiar with</a:t>
            </a:r>
            <a:endParaRPr kumimoji="1" lang="ja-JP" altLang="en-US" b="1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6EA2F0-B6A4-9C25-D8A6-D01E1F923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905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95CB60-6A3F-6C7A-5E40-6793C243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Reviewing code changes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781A95-93FD-1745-8F0E-2DB6616FA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Changes in source code</a:t>
            </a:r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Result of running changed program</a:t>
            </a:r>
            <a:endParaRPr kumimoji="1" lang="ja-JP" altLang="en-US" dirty="0"/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F2C0400F-4607-DBE6-701D-B517954D94EA}"/>
              </a:ext>
            </a:extLst>
          </p:cNvPr>
          <p:cNvSpPr/>
          <p:nvPr/>
        </p:nvSpPr>
        <p:spPr>
          <a:xfrm>
            <a:off x="2253673" y="2438400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矢印: 左右 5">
            <a:extLst>
              <a:ext uri="{FF2B5EF4-FFF2-40B4-BE49-F238E27FC236}">
                <a16:creationId xmlns:a16="http://schemas.microsoft.com/office/drawing/2014/main" id="{ECCC7A6D-36DE-2FFB-EC32-EC85B51D2269}"/>
              </a:ext>
            </a:extLst>
          </p:cNvPr>
          <p:cNvSpPr/>
          <p:nvPr/>
        </p:nvSpPr>
        <p:spPr>
          <a:xfrm>
            <a:off x="4278745" y="2900218"/>
            <a:ext cx="1727200" cy="840509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diff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2F8F82-684B-44B5-F4D6-BEBA0C8D3BAC}"/>
              </a:ext>
            </a:extLst>
          </p:cNvPr>
          <p:cNvSpPr/>
          <p:nvPr/>
        </p:nvSpPr>
        <p:spPr>
          <a:xfrm>
            <a:off x="2253673" y="2752436"/>
            <a:ext cx="1838036" cy="34174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源ノ角ゴシック Code JP M" panose="020B0600000000000000" pitchFamily="34" charset="-128"/>
                <a:ea typeface="源ノ角ゴシック Code JP M" panose="020B0600000000000000" pitchFamily="34" charset="-128"/>
              </a:rPr>
              <a:t>- DELETE</a:t>
            </a:r>
            <a:endParaRPr kumimoji="1" lang="ja-JP" altLang="en-US" dirty="0">
              <a:latin typeface="源ノ角ゴシック Code JP M" panose="020B0600000000000000" pitchFamily="34" charset="-128"/>
              <a:ea typeface="源ノ角ゴシック Code JP M" panose="020B0600000000000000" pitchFamily="34" charset="-128"/>
            </a:endParaRPr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FEADE4D0-961F-4D99-CC11-1A150E00833F}"/>
              </a:ext>
            </a:extLst>
          </p:cNvPr>
          <p:cNvSpPr/>
          <p:nvPr/>
        </p:nvSpPr>
        <p:spPr>
          <a:xfrm>
            <a:off x="6192982" y="2438400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A4D9BE9-167B-3D0A-C4C3-DB96879AB3EF}"/>
              </a:ext>
            </a:extLst>
          </p:cNvPr>
          <p:cNvSpPr/>
          <p:nvPr/>
        </p:nvSpPr>
        <p:spPr>
          <a:xfrm>
            <a:off x="6192983" y="2752436"/>
            <a:ext cx="1838036" cy="34174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源ノ角ゴシック Code JP M" panose="020B0600000000000000" pitchFamily="34" charset="-128"/>
                <a:ea typeface="源ノ角ゴシック Code JP M" panose="020B0600000000000000" pitchFamily="34" charset="-128"/>
              </a:rPr>
              <a:t>+ ADD</a:t>
            </a:r>
            <a:endParaRPr kumimoji="1" lang="ja-JP" altLang="en-US" dirty="0">
              <a:latin typeface="源ノ角ゴシック Code JP M" panose="020B0600000000000000" pitchFamily="34" charset="-128"/>
              <a:ea typeface="源ノ角ゴシック Code JP M" panose="020B0600000000000000" pitchFamily="34" charset="-128"/>
            </a:endParaRPr>
          </a:p>
        </p:txBody>
      </p:sp>
      <p:sp>
        <p:nvSpPr>
          <p:cNvPr id="11" name="四角形: メモ 10">
            <a:extLst>
              <a:ext uri="{FF2B5EF4-FFF2-40B4-BE49-F238E27FC236}">
                <a16:creationId xmlns:a16="http://schemas.microsoft.com/office/drawing/2014/main" id="{4EE6B409-ABF1-91DB-3261-8DB1C4C37A46}"/>
              </a:ext>
            </a:extLst>
          </p:cNvPr>
          <p:cNvSpPr/>
          <p:nvPr/>
        </p:nvSpPr>
        <p:spPr>
          <a:xfrm>
            <a:off x="2253673" y="4754417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/>
              <a:t>Test</a:t>
            </a:r>
            <a:r>
              <a:rPr kumimoji="1" lang="ja-JP" altLang="en-US" sz="4000" b="1" dirty="0">
                <a:ln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✘</a:t>
            </a:r>
          </a:p>
        </p:txBody>
      </p:sp>
      <p:sp>
        <p:nvSpPr>
          <p:cNvPr id="12" name="四角形: メモ 11">
            <a:extLst>
              <a:ext uri="{FF2B5EF4-FFF2-40B4-BE49-F238E27FC236}">
                <a16:creationId xmlns:a16="http://schemas.microsoft.com/office/drawing/2014/main" id="{2AEC7303-4B9F-53AC-5E61-8906A020C576}"/>
              </a:ext>
            </a:extLst>
          </p:cNvPr>
          <p:cNvSpPr/>
          <p:nvPr/>
        </p:nvSpPr>
        <p:spPr>
          <a:xfrm>
            <a:off x="6192982" y="4756726"/>
            <a:ext cx="1838036" cy="14778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/>
              <a:t>Test</a:t>
            </a:r>
            <a:r>
              <a:rPr kumimoji="1" lang="ja-JP" altLang="en-US" sz="4000" b="1" dirty="0">
                <a:ln>
                  <a:solidFill>
                    <a:schemeClr val="tx1"/>
                  </a:solidFill>
                </a:ln>
                <a:solidFill>
                  <a:schemeClr val="accent6"/>
                </a:solidFill>
              </a:rPr>
              <a:t>✓</a:t>
            </a:r>
          </a:p>
        </p:txBody>
      </p:sp>
      <p:sp>
        <p:nvSpPr>
          <p:cNvPr id="13" name="矢印: 左右 12">
            <a:extLst>
              <a:ext uri="{FF2B5EF4-FFF2-40B4-BE49-F238E27FC236}">
                <a16:creationId xmlns:a16="http://schemas.microsoft.com/office/drawing/2014/main" id="{8B0F9E49-D95D-A57C-B5B0-F2C0578D5C8A}"/>
              </a:ext>
            </a:extLst>
          </p:cNvPr>
          <p:cNvSpPr/>
          <p:nvPr/>
        </p:nvSpPr>
        <p:spPr>
          <a:xfrm>
            <a:off x="4278745" y="5257799"/>
            <a:ext cx="1727200" cy="840509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?</a:t>
            </a:r>
            <a:endParaRPr kumimoji="1" lang="ja-JP" altLang="en-US" dirty="0"/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6295287B-D2B3-79D9-909D-C154FDF84C0C}"/>
              </a:ext>
            </a:extLst>
          </p:cNvPr>
          <p:cNvSpPr/>
          <p:nvPr/>
        </p:nvSpPr>
        <p:spPr>
          <a:xfrm>
            <a:off x="8353329" y="3500580"/>
            <a:ext cx="3229071" cy="969818"/>
          </a:xfrm>
          <a:prstGeom prst="wedgeRoundRectCallout">
            <a:avLst>
              <a:gd name="adj1" fmla="val -53194"/>
              <a:gd name="adj2" fmla="val 8900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Only </a:t>
            </a:r>
            <a:r>
              <a:rPr lang="en-US" altLang="ja-JP" b="1" dirty="0"/>
              <a:t>test result?</a:t>
            </a:r>
            <a:endParaRPr kumimoji="1" lang="ja-JP" altLang="en-US" b="1" dirty="0"/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9B72400F-E8D1-4DCF-064D-23A1391D8449}"/>
              </a:ext>
            </a:extLst>
          </p:cNvPr>
          <p:cNvSpPr/>
          <p:nvPr/>
        </p:nvSpPr>
        <p:spPr>
          <a:xfrm>
            <a:off x="8353329" y="5082382"/>
            <a:ext cx="3416107" cy="1096818"/>
          </a:xfrm>
          <a:prstGeom prst="wedgeRoundRectCallout">
            <a:avLst>
              <a:gd name="adj1" fmla="val -54911"/>
              <a:gd name="adj2" fmla="val 8287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/>
              <a:t>Why and how</a:t>
            </a:r>
            <a:br>
              <a:rPr lang="en-US" altLang="ja-JP" b="1" dirty="0"/>
            </a:br>
            <a:r>
              <a:rPr lang="en-US" altLang="ja-JP" dirty="0"/>
              <a:t>did the test results change?</a:t>
            </a:r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0435D9-354A-ED19-303A-34B30006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35403-C5F7-EAB1-2842-FBD39FEF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74074"/>
            <a:ext cx="10957984" cy="1143000"/>
          </a:xfrm>
        </p:spPr>
        <p:txBody>
          <a:bodyPr/>
          <a:lstStyle/>
          <a:p>
            <a:r>
              <a:rPr kumimoji="1" lang="en-US" altLang="ja-JP" dirty="0"/>
              <a:t>Execution Traces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ABC228-DAC7-8E86-6690-63A6A9E98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/>
              <a:t>Our existing tool: NOD4J</a:t>
            </a:r>
          </a:p>
          <a:p>
            <a:pPr lvl="1"/>
            <a:r>
              <a:rPr lang="en-US" altLang="ja-JP" dirty="0"/>
              <a:t>(Near-)Omniscient Debugging tool for Java</a:t>
            </a:r>
          </a:p>
          <a:p>
            <a:pPr lvl="1"/>
            <a:r>
              <a:rPr lang="en-US" altLang="ja-JP" dirty="0"/>
              <a:t>Recording execution trace and visualize</a:t>
            </a:r>
            <a:r>
              <a:rPr lang="ja-JP" altLang="en-US" dirty="0"/>
              <a:t> </a:t>
            </a:r>
            <a:r>
              <a:rPr lang="en-US" altLang="ja-JP" dirty="0"/>
              <a:t>variables</a:t>
            </a:r>
            <a:r>
              <a:rPr lang="ja-JP" altLang="en-US" dirty="0"/>
              <a:t> </a:t>
            </a:r>
            <a:r>
              <a:rPr lang="en-US" altLang="ja-JP" dirty="0"/>
              <a:t>values </a:t>
            </a:r>
          </a:p>
          <a:p>
            <a:r>
              <a:rPr kumimoji="1" lang="en-US" altLang="ja-JP" dirty="0"/>
              <a:t>Some existing tools deal with</a:t>
            </a:r>
            <a:br>
              <a:rPr kumimoji="1" lang="en-US" altLang="ja-JP" dirty="0"/>
            </a:br>
            <a:r>
              <a:rPr kumimoji="1" lang="en-US" altLang="ja-JP" dirty="0"/>
              <a:t>comparing multiple execution traces</a:t>
            </a:r>
            <a:br>
              <a:rPr kumimoji="1" lang="en-US" altLang="ja-JP" dirty="0"/>
            </a:br>
            <a:r>
              <a:rPr lang="en-US" altLang="ja-JP" dirty="0"/>
              <a:t>of the </a:t>
            </a:r>
            <a:r>
              <a:rPr lang="en-US" altLang="ja-JP" u="sng" dirty="0"/>
              <a:t>same code</a:t>
            </a:r>
            <a:r>
              <a:rPr lang="en-US" altLang="ja-JP" dirty="0"/>
              <a:t>, different input</a:t>
            </a:r>
          </a:p>
          <a:p>
            <a:r>
              <a:rPr kumimoji="1" lang="en-US" altLang="ja-JP" dirty="0"/>
              <a:t>We would like to </a:t>
            </a:r>
            <a:r>
              <a:rPr lang="en-US" altLang="ja-JP" dirty="0"/>
              <a:t>compare execution traces from </a:t>
            </a:r>
            <a:r>
              <a:rPr lang="en-US" altLang="ja-JP" b="1" dirty="0">
                <a:solidFill>
                  <a:schemeClr val="accent6"/>
                </a:solidFill>
              </a:rPr>
              <a:t>before and after the code changes</a:t>
            </a:r>
            <a:endParaRPr kumimoji="1" lang="ja-JP" altLang="en-US" b="1" dirty="0">
              <a:solidFill>
                <a:schemeClr val="accent6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CAEE8F-488D-5D56-824A-CBFD3E32B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8E85B4-C2DE-16E2-DDBA-AB4272CC449A}"/>
              </a:ext>
            </a:extLst>
          </p:cNvPr>
          <p:cNvSpPr txBox="1"/>
          <p:nvPr/>
        </p:nvSpPr>
        <p:spPr>
          <a:xfrm>
            <a:off x="3042834" y="872898"/>
            <a:ext cx="61063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kumimoji="1" lang="en-US" altLang="ja-JP" dirty="0"/>
              <a:t>(Software instruction in the execution)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CBF1EAE-5F49-E2F1-F21F-9E764663B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793" y="3595606"/>
            <a:ext cx="2043094" cy="20036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矢印: 右 7">
            <a:extLst>
              <a:ext uri="{FF2B5EF4-FFF2-40B4-BE49-F238E27FC236}">
                <a16:creationId xmlns:a16="http://schemas.microsoft.com/office/drawing/2014/main" id="{2AD2E380-5853-B871-9D22-5F7D4F42B75A}"/>
              </a:ext>
            </a:extLst>
          </p:cNvPr>
          <p:cNvSpPr/>
          <p:nvPr/>
        </p:nvSpPr>
        <p:spPr>
          <a:xfrm rot="2681634">
            <a:off x="9788527" y="3150149"/>
            <a:ext cx="752279" cy="52427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76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C5320F-E258-4BC2-9A90-0EA21258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/>
              <a:t>Proposed tool: </a:t>
            </a:r>
            <a:r>
              <a:rPr kumimoji="1" lang="en-US" altLang="ja-JP" sz="4400" b="1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didiffff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392F04-BFA5-44DF-8347-99D372ED9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6253018" cy="4525963"/>
          </a:xfrm>
        </p:spPr>
        <p:txBody>
          <a:bodyPr/>
          <a:lstStyle/>
          <a:p>
            <a:r>
              <a:rPr lang="en-US" altLang="ja-JP" sz="2800" dirty="0"/>
              <a:t>Visualizes both code changes and the difference of execution traces at a glance</a:t>
            </a:r>
          </a:p>
          <a:p>
            <a:r>
              <a:rPr lang="en-US" altLang="ja-JP" sz="2800" dirty="0"/>
              <a:t>Based on </a:t>
            </a:r>
            <a:r>
              <a:rPr lang="en-US" altLang="ja-JP" sz="2800" b="1" dirty="0"/>
              <a:t>NOD4J</a:t>
            </a:r>
          </a:p>
          <a:p>
            <a:r>
              <a:rPr lang="en-US" altLang="ja-JP" sz="2800" dirty="0"/>
              <a:t>Map the difference of the execution traces on source code</a:t>
            </a:r>
          </a:p>
          <a:p>
            <a:r>
              <a:rPr lang="en-US" altLang="ja-JP" sz="2800" dirty="0"/>
              <a:t>Changes in code</a:t>
            </a:r>
          </a:p>
          <a:p>
            <a:pPr lvl="1"/>
            <a:r>
              <a:rPr lang="en-US" altLang="ja-JP" sz="2400" dirty="0"/>
              <a:t>Highlighted lines</a:t>
            </a:r>
          </a:p>
          <a:p>
            <a:r>
              <a:rPr lang="en-US" altLang="ja-JP" sz="2800" dirty="0"/>
              <a:t>Changes in execution traces</a:t>
            </a:r>
          </a:p>
          <a:p>
            <a:pPr lvl="1"/>
            <a:r>
              <a:rPr lang="en-US" altLang="ja-JP" sz="2400" dirty="0"/>
              <a:t>Highlighted variables</a:t>
            </a:r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/>
          </a:p>
        </p:txBody>
      </p:sp>
      <p:pic>
        <p:nvPicPr>
          <p:cNvPr id="7" name="図 6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0DA602C8-1D0E-8710-BBC5-BB869FA52E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243" y="365918"/>
            <a:ext cx="4840691" cy="612616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E713F2-2DE0-85E4-A006-300E30AF6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26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5335485D-B9B7-D2A2-2E9D-96A93EE61FAE}"/>
              </a:ext>
            </a:extLst>
          </p:cNvPr>
          <p:cNvSpPr/>
          <p:nvPr/>
        </p:nvSpPr>
        <p:spPr>
          <a:xfrm>
            <a:off x="905164" y="3094182"/>
            <a:ext cx="4840691" cy="230909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DC5320F-E258-4BC2-9A90-0EA21258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/>
              <a:t>Highlighted variables &amp; Value list view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392F04-BFA5-44DF-8347-99D372ED9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having its execution traces</a:t>
            </a:r>
          </a:p>
          <a:p>
            <a:pPr lvl="1"/>
            <a:r>
              <a:rPr kumimoji="1" lang="en-US" altLang="ja-JP" sz="2400" dirty="0"/>
              <a:t>No difference or nothing to compare</a:t>
            </a:r>
          </a:p>
          <a:p>
            <a:pPr lvl="1"/>
            <a:endParaRPr lang="en-US" altLang="ja-JP" sz="2400" dirty="0"/>
          </a:p>
          <a:p>
            <a:pPr lvl="1"/>
            <a:r>
              <a:rPr kumimoji="1" lang="en-US" altLang="ja-JP" sz="2400" dirty="0"/>
              <a:t>Differences in trace length</a:t>
            </a:r>
          </a:p>
          <a:p>
            <a:pPr lvl="2"/>
            <a:r>
              <a:rPr lang="en-US" altLang="ja-JP" sz="2000" dirty="0"/>
              <a:t>(executed different times)</a:t>
            </a:r>
          </a:p>
          <a:p>
            <a:pPr lvl="2"/>
            <a:endParaRPr kumimoji="1" lang="en-US" altLang="ja-JP" sz="2000" dirty="0"/>
          </a:p>
          <a:p>
            <a:pPr lvl="1"/>
            <a:r>
              <a:rPr lang="en-US" altLang="ja-JP" sz="2400" dirty="0"/>
              <a:t>Same trace length, but</a:t>
            </a:r>
            <a:br>
              <a:rPr lang="en-US" altLang="ja-JP" sz="2400" dirty="0"/>
            </a:br>
            <a:r>
              <a:rPr lang="en-US" altLang="ja-JP" sz="2400" dirty="0"/>
              <a:t>differences in some value</a:t>
            </a:r>
          </a:p>
          <a:p>
            <a:pPr lvl="1"/>
            <a:endParaRPr kumimoji="1" lang="en-US" altLang="ja-JP" sz="2400" dirty="0"/>
          </a:p>
          <a:p>
            <a:pPr lvl="1"/>
            <a:r>
              <a:rPr lang="en-US" altLang="ja-JP" sz="2400" dirty="0"/>
              <a:t>Same trace length, and it is</a:t>
            </a:r>
            <a:br>
              <a:rPr lang="en-US" altLang="ja-JP" sz="2400" dirty="0"/>
            </a:br>
            <a:r>
              <a:rPr lang="en-US" altLang="ja-JP" sz="2400" dirty="0"/>
              <a:t>not a primitive type</a:t>
            </a:r>
            <a:endParaRPr kumimoji="1" lang="en-US" altLang="ja-JP" sz="2400" dirty="0"/>
          </a:p>
          <a:p>
            <a:pPr lvl="1"/>
            <a:endParaRPr lang="en-US" altLang="ja-JP" sz="2400" dirty="0"/>
          </a:p>
          <a:p>
            <a:pPr lvl="1"/>
            <a:endParaRPr kumimoji="1" lang="en-US" altLang="ja-JP" sz="2400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2092138-452F-C126-96C9-FBFB1D1333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45" y="2581719"/>
            <a:ext cx="3772426" cy="28579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6956B5A-AB3F-76A2-7907-2CE6576F8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32" y="2581719"/>
            <a:ext cx="3715268" cy="28579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90BA8C2-11E9-3DE6-7CA2-6A4FBE1957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958" y="2581719"/>
            <a:ext cx="3715268" cy="28579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1164A00-4192-E0E0-02DB-606DA53ABF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45" y="6191504"/>
            <a:ext cx="3715268" cy="28579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3C4BFFA-733C-ABD3-6DFE-F65BBD8827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45" y="4987595"/>
            <a:ext cx="3715268" cy="28579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41A3D7-3CC9-0DCE-06BD-22225A52A1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45" y="3849027"/>
            <a:ext cx="3715268" cy="285790"/>
          </a:xfrm>
          <a:prstGeom prst="rect">
            <a:avLst/>
          </a:prstGeo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BEB6FE-ADE8-602A-8E0A-BBB4EE37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6" name="図 5" descr="ダイアグラム&#10;&#10;自動的に生成された説明">
            <a:extLst>
              <a:ext uri="{FF2B5EF4-FFF2-40B4-BE49-F238E27FC236}">
                <a16:creationId xmlns:a16="http://schemas.microsoft.com/office/drawing/2014/main" id="{03B81242-5D11-A2CF-363E-7654F93BDF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057" y="3026503"/>
            <a:ext cx="1517728" cy="25020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図 9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B03C6D28-52CE-05AB-2C18-82B89018529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870" y="3026503"/>
            <a:ext cx="1346269" cy="272429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4" name="図 13" descr="カレンダー&#10;&#10;中程度の精度で自動的に生成された説明">
            <a:extLst>
              <a:ext uri="{FF2B5EF4-FFF2-40B4-BE49-F238E27FC236}">
                <a16:creationId xmlns:a16="http://schemas.microsoft.com/office/drawing/2014/main" id="{266DE43C-DCFA-2403-04CD-A2C9E9FC5A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275" y="3026503"/>
            <a:ext cx="1498677" cy="254648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6" name="矢印: 折線 15">
            <a:extLst>
              <a:ext uri="{FF2B5EF4-FFF2-40B4-BE49-F238E27FC236}">
                <a16:creationId xmlns:a16="http://schemas.microsoft.com/office/drawing/2014/main" id="{F7AC7AD9-4586-57A0-EF0F-7AC425E5BC32}"/>
              </a:ext>
            </a:extLst>
          </p:cNvPr>
          <p:cNvSpPr/>
          <p:nvPr/>
        </p:nvSpPr>
        <p:spPr>
          <a:xfrm rot="5400000">
            <a:off x="7651551" y="545904"/>
            <a:ext cx="1162697" cy="3480517"/>
          </a:xfrm>
          <a:prstGeom prst="ben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69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A60F07-FBE3-B265-23A6-1030AB139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Example Scenario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F7D1EA-7366-E1A9-9679-3F46AA718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Reviewing the debug result of a bug Math57 from the Defects4J dataset</a:t>
            </a:r>
          </a:p>
          <a:p>
            <a:pPr lvl="1"/>
            <a:r>
              <a:rPr lang="en-US" altLang="ja-JP" dirty="0"/>
              <a:t>One line has been changed to fix this bug</a:t>
            </a:r>
          </a:p>
          <a:p>
            <a:r>
              <a:rPr lang="en-US" altLang="ja-JP" dirty="0"/>
              <a:t>We ran the test cases before and after the bug fix and obtained execution traces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3E4C84-F9D7-7641-54E1-83C9BD344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0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CF20C-E295-C200-6971-DAD147AE5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VIDEO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C3F948-92ED-E596-4881-E8A096483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22C0A5-FF57-B187-AE30-0DE1E2CA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B491-E22D-441A-8641-C6EB4904BD7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61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8376CE-34C1-4D02-B842-535285888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40267"/>
            <a:ext cx="10363200" cy="2763427"/>
          </a:xfrm>
        </p:spPr>
        <p:txBody>
          <a:bodyPr/>
          <a:lstStyle/>
          <a:p>
            <a:r>
              <a:rPr kumimoji="1" lang="en-US" altLang="ja-JP" sz="6000" b="1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didiffff</a:t>
            </a:r>
            <a:br>
              <a:rPr kumimoji="1" lang="en-US" altLang="ja-JP" dirty="0"/>
            </a:br>
            <a:r>
              <a:rPr kumimoji="1" lang="en-US" altLang="ja-JP" dirty="0"/>
              <a:t> A Viewer for Comparing Changes</a:t>
            </a:r>
            <a:br>
              <a:rPr kumimoji="1" lang="en-US" altLang="ja-JP" dirty="0"/>
            </a:br>
            <a:r>
              <a:rPr kumimoji="1" lang="en-US" altLang="ja-JP" dirty="0"/>
              <a:t>in both Code and Execution Traces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E077CB6-24E8-4C5B-858A-C6F1CE10E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4022196"/>
            <a:ext cx="7924800" cy="1752600"/>
          </a:xfrm>
        </p:spPr>
        <p:txBody>
          <a:bodyPr/>
          <a:lstStyle/>
          <a:p>
            <a:r>
              <a:rPr lang="en-US" altLang="ja-JP" sz="2400" dirty="0"/>
              <a:t>available on GitHub</a:t>
            </a:r>
          </a:p>
          <a:p>
            <a:r>
              <a:rPr kumimoji="1" lang="en-US" altLang="ja-JP" sz="2400" dirty="0">
                <a:hlinkClick r:id="rId2"/>
              </a:rPr>
              <a:t>https://github.com/tetsuyakanda/didiffff</a:t>
            </a:r>
            <a:endParaRPr kumimoji="1" lang="en-US" altLang="ja-JP" sz="2400" dirty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5649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96"/>
    </mc:Choice>
    <mc:Fallback xmlns="">
      <p:transition spd="slow" advTm="17796"/>
    </mc:Fallback>
  </mc:AlternateContent>
</p:sld>
</file>

<file path=ppt/theme/theme1.xml><?xml version="1.0" encoding="utf-8"?>
<a:theme xmlns:a="http://schemas.openxmlformats.org/drawingml/2006/main" name="テーマ1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002060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inolab2">
      <a:majorFont>
        <a:latin typeface="HGP創英角ｺﾞｼｯｸUB"/>
        <a:ea typeface="HGP創英角ｺﾞｼｯｸUB"/>
        <a:cs typeface=""/>
      </a:majorFont>
      <a:minorFont>
        <a:latin typeface="メイリオ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1" id="{61E8D85F-EC81-4DAF-AAD5-3AAFA0E52E93}" vid="{CF80C7D2-7870-4DCD-9CF9-E8CCC760130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1085</TotalTime>
  <Words>317</Words>
  <Application>Microsoft Office PowerPoint</Application>
  <PresentationFormat>ワイド画面</PresentationFormat>
  <Paragraphs>65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HGP創英角ｺﾞｼｯｸUB</vt:lpstr>
      <vt:lpstr>メイリオ</vt:lpstr>
      <vt:lpstr>源ノ角ゴシック Code JP M</vt:lpstr>
      <vt:lpstr>游ゴシック</vt:lpstr>
      <vt:lpstr>Arial</vt:lpstr>
      <vt:lpstr>Tahoma</vt:lpstr>
      <vt:lpstr>テーマ1</vt:lpstr>
      <vt:lpstr>didiffff  A Viewer for Comparing Changes in both Code and Execution Traces</vt:lpstr>
      <vt:lpstr>Reviewing code changes</vt:lpstr>
      <vt:lpstr>Reviewing code changes</vt:lpstr>
      <vt:lpstr>Execution Traces</vt:lpstr>
      <vt:lpstr>Proposed tool: didiffff</vt:lpstr>
      <vt:lpstr>Highlighted variables &amp; Value list view</vt:lpstr>
      <vt:lpstr>Example Scenario</vt:lpstr>
      <vt:lpstr>VIDEO</vt:lpstr>
      <vt:lpstr>didiffff  A Viewer for Comparing Changes in both Code and Execution Traces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Tetsuya</dc:creator>
  <cp:lastModifiedBy>哲也</cp:lastModifiedBy>
  <cp:revision>42</cp:revision>
  <dcterms:created xsi:type="dcterms:W3CDTF">2022-04-29T01:40:34Z</dcterms:created>
  <dcterms:modified xsi:type="dcterms:W3CDTF">2022-05-16T13:46:01Z</dcterms:modified>
</cp:coreProperties>
</file>