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301" r:id="rId3"/>
    <p:sldId id="302" r:id="rId4"/>
    <p:sldId id="455" r:id="rId5"/>
    <p:sldId id="432" r:id="rId6"/>
    <p:sldId id="410" r:id="rId7"/>
    <p:sldId id="433" r:id="rId8"/>
    <p:sldId id="309" r:id="rId9"/>
    <p:sldId id="412" r:id="rId10"/>
    <p:sldId id="385" r:id="rId11"/>
    <p:sldId id="404" r:id="rId12"/>
    <p:sldId id="336" r:id="rId13"/>
    <p:sldId id="369" r:id="rId14"/>
    <p:sldId id="359" r:id="rId15"/>
    <p:sldId id="341" r:id="rId16"/>
    <p:sldId id="405" r:id="rId17"/>
    <p:sldId id="370" r:id="rId18"/>
    <p:sldId id="343" r:id="rId19"/>
    <p:sldId id="411" r:id="rId20"/>
    <p:sldId id="406" r:id="rId21"/>
    <p:sldId id="355" r:id="rId22"/>
    <p:sldId id="457" r:id="rId23"/>
    <p:sldId id="409" r:id="rId24"/>
    <p:sldId id="371" r:id="rId25"/>
  </p:sldIdLst>
  <p:sldSz cx="9144000" cy="6858000" type="screen4x3"/>
  <p:notesSz cx="6807200" cy="9939338"/>
  <p:custDataLst>
    <p:tags r:id="rId28"/>
  </p:custDataLst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3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-numata" initials="s" lastIdx="3" clrIdx="0"/>
  <p:cmAuthor id="2" name="楊　詩語" initials="楊　詩語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B8"/>
    <a:srgbClr val="EFEFF4"/>
    <a:srgbClr val="FFC000"/>
    <a:srgbClr val="6D6DB6"/>
    <a:srgbClr val="D6E0F5"/>
    <a:srgbClr val="000066"/>
    <a:srgbClr val="6E6EB6"/>
    <a:srgbClr val="3A3A9C"/>
    <a:srgbClr val="6E6EB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9" autoAdjust="0"/>
    <p:restoredTop sz="13483" autoAdjust="0"/>
  </p:normalViewPr>
  <p:slideViewPr>
    <p:cSldViewPr snapToObjects="1" showGuides="1">
      <p:cViewPr varScale="1">
        <p:scale>
          <a:sx n="22" d="100"/>
          <a:sy n="22" d="100"/>
        </p:scale>
        <p:origin x="5996" y="24"/>
      </p:cViewPr>
      <p:guideLst>
        <p:guide orient="horz" pos="1103"/>
        <p:guide pos="383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25" d="100"/>
        <a:sy n="125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yangs\Documents\WPS%20Cloud%20Files\29544296\&#25105;&#30340;&#25991;&#26723;\&#20117;&#19978;&#30740;\&#20010;&#20154;&#30740;&#31350;&#30456;&#20851;\&#20462;&#22763;&#26399;&#38388;\&#30740;&#31350;&#31508;&#35760;\RQ\RQ3&#32467;&#2652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77372721558801"/>
          <c:y val="0.14975466143277699"/>
          <c:w val="0.77663419233186703"/>
          <c:h val="0.49067713444553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[RQ3结果.xlsx]总结!$A$2</c:f>
              <c:strCache>
                <c:ptCount val="1"/>
                <c:pt idx="0">
                  <c:v>Python 2-only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[RQ3结果.xlsx]总结!$B$1:$N$1</c:f>
              <c:numCache>
                <c:formatCode>@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[RQ3结果.xlsx]总结!$B$2:$N$2</c:f>
              <c:numCache>
                <c:formatCode>General</c:formatCode>
                <c:ptCount val="13"/>
                <c:pt idx="0">
                  <c:v>153</c:v>
                </c:pt>
                <c:pt idx="1">
                  <c:v>1477</c:v>
                </c:pt>
                <c:pt idx="2">
                  <c:v>3134</c:v>
                </c:pt>
                <c:pt idx="3">
                  <c:v>5848</c:v>
                </c:pt>
                <c:pt idx="4">
                  <c:v>10252</c:v>
                </c:pt>
                <c:pt idx="5">
                  <c:v>16188</c:v>
                </c:pt>
                <c:pt idx="6">
                  <c:v>18778</c:v>
                </c:pt>
                <c:pt idx="7">
                  <c:v>20112</c:v>
                </c:pt>
                <c:pt idx="8">
                  <c:v>19420</c:v>
                </c:pt>
                <c:pt idx="9">
                  <c:v>15027</c:v>
                </c:pt>
                <c:pt idx="10">
                  <c:v>7911</c:v>
                </c:pt>
                <c:pt idx="11">
                  <c:v>3177</c:v>
                </c:pt>
                <c:pt idx="12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5-409F-92FC-A75063BBF083}"/>
            </c:ext>
          </c:extLst>
        </c:ser>
        <c:ser>
          <c:idx val="1"/>
          <c:order val="1"/>
          <c:tx>
            <c:strRef>
              <c:f>[RQ3结果.xlsx]总结!$A$3</c:f>
              <c:strCache>
                <c:ptCount val="1"/>
                <c:pt idx="0">
                  <c:v>Python 3-only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[RQ3结果.xlsx]总结!$B$1:$N$1</c:f>
              <c:numCache>
                <c:formatCode>@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[RQ3结果.xlsx]总结!$B$3:$N$3</c:f>
              <c:numCache>
                <c:formatCode>General</c:formatCode>
                <c:ptCount val="13"/>
                <c:pt idx="0">
                  <c:v>21</c:v>
                </c:pt>
                <c:pt idx="1">
                  <c:v>262</c:v>
                </c:pt>
                <c:pt idx="2">
                  <c:v>629</c:v>
                </c:pt>
                <c:pt idx="3">
                  <c:v>1048</c:v>
                </c:pt>
                <c:pt idx="4">
                  <c:v>1879</c:v>
                </c:pt>
                <c:pt idx="5">
                  <c:v>3064</c:v>
                </c:pt>
                <c:pt idx="6">
                  <c:v>4127</c:v>
                </c:pt>
                <c:pt idx="7">
                  <c:v>5158</c:v>
                </c:pt>
                <c:pt idx="8">
                  <c:v>6312</c:v>
                </c:pt>
                <c:pt idx="9">
                  <c:v>8698</c:v>
                </c:pt>
                <c:pt idx="10">
                  <c:v>11879</c:v>
                </c:pt>
                <c:pt idx="11">
                  <c:v>11457</c:v>
                </c:pt>
                <c:pt idx="12">
                  <c:v>2148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5-409F-92FC-A75063BBF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6257985"/>
        <c:axId val="929222374"/>
      </c:barChart>
      <c:catAx>
        <c:axId val="756257985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ja-JP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>
                    <a:solidFill>
                      <a:schemeClr val="tx1"/>
                    </a:solidFill>
                  </a:rPr>
                  <a:t>Posting time for Python code snippets on Stack Overflow</a:t>
                </a:r>
              </a:p>
            </c:rich>
          </c:tx>
          <c:layout>
            <c:manualLayout>
              <c:xMode val="edge"/>
              <c:yMode val="edge"/>
              <c:x val="0.22501571338780599"/>
              <c:y val="0.88450666472083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0" vertOverflow="ellipsis" vert="horz" wrap="square" anchor="ctr" anchorCtr="1"/>
            <a:lstStyle/>
            <a:p>
              <a:pPr defTabSz="914400">
                <a:defRPr lang="ja-JP"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29222374"/>
        <c:crosses val="autoZero"/>
        <c:auto val="1"/>
        <c:lblAlgn val="ctr"/>
        <c:lblOffset val="100"/>
        <c:noMultiLvlLbl val="0"/>
      </c:catAx>
      <c:valAx>
        <c:axId val="92922237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ja-JP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Number of code snippets</a:t>
                </a:r>
              </a:p>
            </c:rich>
          </c:tx>
          <c:layout>
            <c:manualLayout>
              <c:xMode val="edge"/>
              <c:yMode val="edge"/>
              <c:x val="1.2191189755956299E-2"/>
              <c:y val="0.129891155971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0" vertOverflow="ellipsis" vert="horz" wrap="square" anchor="ctr" anchorCtr="1"/>
            <a:lstStyle/>
            <a:p>
              <a:pPr defTabSz="914400">
                <a:defRPr lang="ja-JP"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ja-JP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56257985"/>
        <c:crosses val="autoZero"/>
        <c:crossBetween val="between"/>
      </c:valAx>
      <c:spPr>
        <a:noFill/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27679132620993102"/>
          <c:y val="5.8881256133464198E-3"/>
          <c:w val="0.44861722187303599"/>
          <c:h val="0.11128557409224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2000">
          <a:solidFill>
            <a:schemeClr val="tx1"/>
          </a:solidFill>
        </a:defRPr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349" y="0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349" y="9440863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9971FC-8375-447F-A32C-B5B13940FE63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49" y="0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1225"/>
            <a:ext cx="544480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マスタ テキストの書式設定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2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レベル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3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レベル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4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レベル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第 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5 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Mincho" panose="02020600040205080304" pitchFamily="18" charset="-128"/>
                <a:cs typeface="+mn-cs"/>
              </a:rPr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49" y="9440863"/>
            <a:ext cx="29502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2" tIns="45871" rIns="91742" bIns="45871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595035-9969-4A33-A6CE-F2FE5862F336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ea typeface="SimSun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11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ja-JP" b="1" noProof="0" dirty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12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b="1" kern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13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14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kumimoji="1" lang="en-US" altLang="ja-JP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16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en-US" altLang="ja-JP" b="1" dirty="0"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17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en-US" altLang="ja-JP" b="1" dirty="0">
              <a:sym typeface="+mn-ea"/>
            </a:endParaRPr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18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ja-JP" dirty="0"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en-US" altLang="ja-JP" b="1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20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en-US" altLang="ja-JP" b="1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21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198" y="4721225"/>
            <a:ext cx="5444806" cy="4471988"/>
          </a:xfrm>
        </p:spPr>
        <p:txBody>
          <a:bodyPr wrap="square" lIns="91742" tIns="45871" rIns="91742" bIns="45871" anchor="t" anchorCtr="0"/>
          <a:lstStyle/>
          <a:p>
            <a:pPr lvl="0"/>
            <a:endParaRPr lang="ja-JP" altLang="en-US" dirty="0"/>
          </a:p>
        </p:txBody>
      </p:sp>
      <p:sp>
        <p:nvSpPr>
          <p:cNvPr id="19460" name="スライド番号プレースホルダー 3"/>
          <p:cNvSpPr txBox="1">
            <a:spLocks noGrp="1"/>
          </p:cNvSpPr>
          <p:nvPr>
            <p:ph type="sldNum" sz="quarter"/>
          </p:nvPr>
        </p:nvSpPr>
        <p:spPr>
          <a:xfrm>
            <a:off x="3855349" y="9440864"/>
            <a:ext cx="2950263" cy="496887"/>
          </a:xfrm>
          <a:prstGeom prst="rect">
            <a:avLst/>
          </a:prstGeom>
          <a:noFill/>
          <a:ln w="9525">
            <a:noFill/>
          </a:ln>
        </p:spPr>
        <p:txBody>
          <a:bodyPr lIns="91742" tIns="45871" rIns="91742" bIns="45871"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ja-JP" sz="1200" dirty="0"/>
              <a:t>22</a:t>
            </a:fld>
            <a:endParaRPr lang="en-US" altLang="ja-JP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zh-CN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ja-JP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ja-JP" dirty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ja-JP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ja-JP" dirty="0">
              <a:sym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7500" y="404813"/>
            <a:ext cx="6381750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699250" y="404813"/>
            <a:ext cx="2193925" cy="503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8"/>
                </a:schemeClr>
              </a:gs>
              <a:gs pos="100000">
                <a:schemeClr val="bg1">
                  <a:alpha val="39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054" name="Line 8"/>
          <p:cNvSpPr/>
          <p:nvPr/>
        </p:nvSpPr>
        <p:spPr>
          <a:xfrm>
            <a:off x="450850" y="3213100"/>
            <a:ext cx="6116638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39738" y="3201988"/>
            <a:ext cx="4614863" cy="125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054600" y="3201988"/>
            <a:ext cx="1511300" cy="1254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1125538"/>
            <a:ext cx="5781675" cy="1943100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23764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6213"/>
            <a:ext cx="151130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76D068-9298-4837-86AD-E34E9F2FFF19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26213"/>
            <a:ext cx="4968875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526213"/>
            <a:ext cx="122555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F5F3B3-13EE-469D-9A24-74551AACBEA7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0B9F4B-3C97-43C0-8B98-8826F0D41CA9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0050" y="115888"/>
            <a:ext cx="2143125" cy="6121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80150" cy="6121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84501C-6FAA-47AA-B6BA-25E57D91A667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F9AC04-AE36-4B34-B216-C92371649EAA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 descr="横線"/>
          <p:cNvSpPr>
            <a:spLocks noChangeArrowheads="1"/>
          </p:cNvSpPr>
          <p:nvPr/>
        </p:nvSpPr>
        <p:spPr bwMode="auto">
          <a:xfrm>
            <a:off x="6699250" y="908050"/>
            <a:ext cx="2192338" cy="5473700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7500" y="404813"/>
            <a:ext cx="6381750" cy="503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699250" y="404813"/>
            <a:ext cx="2193925" cy="5032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17500" y="901700"/>
            <a:ext cx="8574088" cy="144463"/>
          </a:xfrm>
          <a:prstGeom prst="rect">
            <a:avLst/>
          </a:prstGeom>
          <a:gradFill rotWithShape="1">
            <a:gsLst>
              <a:gs pos="0">
                <a:schemeClr val="bg2">
                  <a:alpha val="39998"/>
                </a:schemeClr>
              </a:gs>
              <a:gs pos="100000">
                <a:schemeClr val="bg1">
                  <a:alpha val="39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054" name="Line 8"/>
          <p:cNvSpPr/>
          <p:nvPr/>
        </p:nvSpPr>
        <p:spPr>
          <a:xfrm>
            <a:off x="450850" y="3213100"/>
            <a:ext cx="6116638" cy="0"/>
          </a:xfrm>
          <a:prstGeom prst="line">
            <a:avLst/>
          </a:prstGeom>
          <a:ln w="9525" cap="flat" cmpd="sng">
            <a:solidFill>
              <a:srgbClr val="C0C0C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055" name="Picture 9" descr="sel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5824538"/>
            <a:ext cx="1624012" cy="55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484438" y="5805488"/>
            <a:ext cx="439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Department of Computer Science,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Graduate School of Information Science &amp; Technology,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2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Osaka University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39738" y="3201988"/>
            <a:ext cx="4614863" cy="125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054600" y="3201988"/>
            <a:ext cx="1511300" cy="1254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84225" y="1125538"/>
            <a:ext cx="5781675" cy="1943100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4225" y="3357563"/>
            <a:ext cx="5781675" cy="23764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26213"/>
            <a:ext cx="151130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D8C95F-8E71-4F4B-9F78-8B1EC0F305F9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7563" y="6526213"/>
            <a:ext cx="4968875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526213"/>
            <a:ext cx="1225550" cy="2873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F5F3B3-13EE-469D-9A24-74551AACBEA7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2F04F3-C8AD-4C84-9351-D2864B591EC0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5160D1-398A-4CF9-85A7-2D75F2238C90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3ED4F2-EE9A-4565-BC58-C74C02162F58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5CDF00-96CB-4E0D-9D00-DF593373E551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EA2FFE-1CF9-478A-B33A-E26ED25DD5C5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57886-30B6-4F8C-A3B5-4BA6110844F4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F409CA-7CF1-44EF-A0AF-011AB7BCCA27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8219440" y="11328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06E1B6-5DDC-4EEC-AD8A-9A2429AA09BC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FF23D6-0068-4418-8741-1D84DAED2D1D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D7A169-F90C-4EBE-8CD4-9FF40DD4C88D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0050" y="115888"/>
            <a:ext cx="2143125" cy="6121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7500" y="115888"/>
            <a:ext cx="6280150" cy="6121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79132B-8F38-4C39-B933-6F97F7805682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FF4EDD-E2E0-40A3-A303-76B62223F0B3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66E51-BF2A-4271-8DE1-FC1E232F4E6E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20846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4713" y="1412875"/>
            <a:ext cx="420846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E531B-1A4A-4ECC-94AB-1230E9330588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183B94-8C15-4472-9448-287983EECAA3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27F9A2-D67A-40E5-98BA-60DEF600B7D8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407E29-37DC-449F-9BE3-3DC61D4A2B93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50223E-2A31-42A3-9A02-A38497DE4FE4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DC73A2-1744-4971-8DE5-CC5E82978D55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横線"/>
          <p:cNvSpPr>
            <a:spLocks noChangeArrowheads="1"/>
          </p:cNvSpPr>
          <p:nvPr/>
        </p:nvSpPr>
        <p:spPr bwMode="auto">
          <a:xfrm>
            <a:off x="1908175" y="6588125"/>
            <a:ext cx="6551613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7500" y="1052513"/>
            <a:ext cx="6381750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28" name="Rectangle 4" descr="横線"/>
          <p:cNvSpPr>
            <a:spLocks noChangeArrowheads="1"/>
          </p:cNvSpPr>
          <p:nvPr/>
        </p:nvSpPr>
        <p:spPr bwMode="auto">
          <a:xfrm>
            <a:off x="6699250" y="1138238"/>
            <a:ext cx="2192338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699250" y="1052513"/>
            <a:ext cx="2193925" cy="1444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9325" cy="48244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1032" name="Picture 8" descr="sel-logo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600" y="6381750"/>
            <a:ext cx="1408113" cy="48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835150" y="6608763"/>
            <a:ext cx="668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Department of Computer Science, Graduate School of Information Science &amp; Technology, Osaka University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08725"/>
            <a:ext cx="5616575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08725"/>
            <a:ext cx="1414463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6ECAA4-BB29-4866-AE33-D93C43A210E4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84950"/>
            <a:ext cx="550863" cy="273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横線"/>
          <p:cNvSpPr>
            <a:spLocks noChangeArrowheads="1"/>
          </p:cNvSpPr>
          <p:nvPr/>
        </p:nvSpPr>
        <p:spPr bwMode="auto">
          <a:xfrm>
            <a:off x="1908175" y="6588125"/>
            <a:ext cx="6551613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7500" y="1052513"/>
            <a:ext cx="6381750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28" name="Rectangle 4" descr="横線"/>
          <p:cNvSpPr>
            <a:spLocks noChangeArrowheads="1"/>
          </p:cNvSpPr>
          <p:nvPr/>
        </p:nvSpPr>
        <p:spPr bwMode="auto">
          <a:xfrm>
            <a:off x="6699250" y="1138238"/>
            <a:ext cx="2192338" cy="274638"/>
          </a:xfrm>
          <a:prstGeom prst="rect">
            <a:avLst/>
          </a:prstGeom>
          <a:pattFill prst="ltHorz">
            <a:fgClr>
              <a:schemeClr val="bg2">
                <a:alpha val="50195"/>
              </a:scheme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699250" y="1052513"/>
            <a:ext cx="2193925" cy="1444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title"/>
          </p:nvPr>
        </p:nvSpPr>
        <p:spPr>
          <a:xfrm>
            <a:off x="317500" y="115888"/>
            <a:ext cx="8574088" cy="8651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9325" cy="48244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1032" name="Picture 8" descr="sel-logo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600" y="6381750"/>
            <a:ext cx="1408113" cy="48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835150" y="6608763"/>
            <a:ext cx="668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10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Department of Computer Science, Graduate School of Information Science &amp; Technology, Osaka University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308725"/>
            <a:ext cx="5616575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公聴会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08725"/>
            <a:ext cx="1414463" cy="287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latin typeface="Arial" panose="020B0604020202020204" pitchFamily="34" charset="0"/>
                <a:ea typeface="MS PGothic" panose="020B0600070205080204" pitchFamily="50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C4C7A3-84E3-46A4-95EB-41A8D9A6CAF5}" type="datetime1">
              <a:rPr kumimoji="1" lang="ja-JP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2022/8/1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84950"/>
            <a:ext cx="550863" cy="273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‹#›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MS PGothic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6" y="1367482"/>
            <a:ext cx="5781675" cy="1774184"/>
          </a:xfrm>
        </p:spPr>
        <p:txBody>
          <a:bodyPr anchor="b"/>
          <a:lstStyle/>
          <a:p>
            <a:r>
              <a:rPr lang="en-US" sz="2800" dirty="0"/>
              <a:t>The Effect of Python Version Upgrades on the </a:t>
            </a:r>
            <a:r>
              <a:rPr lang="en-US" sz="2800" dirty="0" err="1"/>
              <a:t>Compilability</a:t>
            </a:r>
            <a:r>
              <a:rPr lang="en-US" sz="2800" dirty="0"/>
              <a:t> of Code Snippets Posted on Stack Overflow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</a:t>
            </a:fld>
            <a:endParaRPr lang="en-US"/>
          </a:p>
        </p:txBody>
      </p:sp>
      <p:sp>
        <p:nvSpPr>
          <p:cNvPr id="9" name="サブタイトル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671888"/>
            <a:ext cx="5781675" cy="323850"/>
          </a:xfrm>
        </p:spPr>
        <p:txBody>
          <a:bodyPr/>
          <a:lstStyle/>
          <a:p>
            <a:pPr algn="ctr"/>
            <a:r>
              <a:rPr lang="en-US" altLang="ja-JP" sz="2000" b="1"/>
              <a:t>Shiyu Yang</a:t>
            </a:r>
            <a:r>
              <a:rPr lang="en-US" altLang="ja-JP" sz="2000" b="1" baseline="30000"/>
              <a:t>1</a:t>
            </a:r>
            <a:r>
              <a:rPr lang="en-US" altLang="ja-JP" sz="2000" b="1"/>
              <a:t>, Tetsuya Kanda</a:t>
            </a:r>
            <a:r>
              <a:rPr lang="en-US" altLang="ja-JP" sz="2000" b="1" baseline="30000"/>
              <a:t>1</a:t>
            </a:r>
            <a:r>
              <a:rPr lang="en-US" altLang="ja-JP" sz="2000" b="1"/>
              <a:t>, Katsuro Inoue</a:t>
            </a:r>
            <a:r>
              <a:rPr lang="en-US" altLang="ja-JP" sz="2000" b="1" baseline="30000"/>
              <a:t>2</a:t>
            </a:r>
          </a:p>
          <a:p>
            <a:pPr algn="ctr"/>
            <a:endParaRPr lang="en-US" altLang="ja-JP" sz="1050" b="1" dirty="0"/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805929" y="4525960"/>
            <a:ext cx="2037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baseline="30000" dirty="0"/>
              <a:t>1</a:t>
            </a:r>
            <a:r>
              <a:rPr lang="en-US" altLang="ja-JP" sz="1600" b="1" dirty="0"/>
              <a:t>Osaka University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1" baseline="30000" dirty="0"/>
              <a:t>2</a:t>
            </a:r>
            <a:r>
              <a:rPr lang="en-US" altLang="ja-JP" sz="1600" b="1" dirty="0"/>
              <a:t>Nanzan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/>
              <a:t>Research Questions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charset="0"/>
              <a:buChar char="n"/>
              <a:defRPr/>
            </a:pPr>
            <a:r>
              <a:rPr lang="en-US" altLang="ja-JP" sz="2400" dirty="0"/>
              <a:t>RQ1: What are the available Python version ranges for Python code snippets on Stack Overflow?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latinLnBrk="0">
              <a:lnSpc>
                <a:spcPct val="100000"/>
              </a:lnSpc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RQ2: How Stack Overflow users respond to each Python release, and what are the differences between Python 2 and Python 3?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RQ3: How are Python 2-only compilable Python code snippets and Python 3-only compilable Python code snippets distributed on Stack Overflow?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10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RQ1: </a:t>
            </a:r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Definition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14350" indent="-457200"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range for Python 2 or Python 3: </a:t>
            </a:r>
          </a:p>
          <a:p>
            <a:pPr marL="914400" lvl="1" indent="-457200"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the 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available Python version ranges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code snippets within Python 2 and Python 3, respectively</a:t>
            </a:r>
          </a:p>
          <a:p>
            <a:pPr marL="514350" lvl="1" indent="0">
              <a:buClr>
                <a:schemeClr val="accent1"/>
              </a:buClr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457200">
              <a:defRPr/>
            </a:pP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Version</a:t>
            </a:r>
            <a:r>
              <a:rPr lang="en-US" altLang="ja-JP" sz="2800" dirty="0">
                <a:cs typeface="+mn-cs"/>
                <a:sym typeface="+mn-ea"/>
              </a:rPr>
              <a:t> range combination </a:t>
            </a: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: </a:t>
            </a:r>
          </a:p>
          <a:p>
            <a:pPr marL="914400" lvl="1" indent="-457200"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 the obtained 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available 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ranges in Python 2 and Python 3 in pairs, and extract the duplicates</a:t>
            </a:r>
            <a:endParaRPr lang="en-US" altLang="ja-JP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11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sz="3200" dirty="0">
                <a:solidFill>
                  <a:schemeClr val="tx1"/>
                </a:solidFill>
                <a:sym typeface="+mn-ea"/>
              </a:rPr>
              <a:t>RQ1: </a:t>
            </a: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range for Python 2 or Python 3</a:t>
            </a:r>
            <a:r>
              <a:rPr kumimoji="1" lang="en-US" altLang="ja-JP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500" y="1412875"/>
            <a:ext cx="4331511" cy="489966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4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Criteria for available version ranges</a:t>
            </a: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From the </a:t>
            </a:r>
            <a:r>
              <a:rPr lang="en-US" altLang="ja-JP" sz="2000" b="1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oldest</a:t>
            </a: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 Python version to the </a:t>
            </a:r>
            <a:r>
              <a:rPr lang="en-US" altLang="ja-JP" sz="2000" b="1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latest</a:t>
            </a: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 Python version that the code snippet can pass </a:t>
            </a:r>
            <a:r>
              <a:rPr lang="en-US" altLang="ja-JP" sz="2000" kern="120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PyComply</a:t>
            </a: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 parsing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There can be </a:t>
            </a:r>
            <a:r>
              <a:rPr lang="en-US" altLang="ja-JP" sz="2000" b="1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breaks</a:t>
            </a:r>
            <a:r>
              <a:rPr lang="en-US" altLang="ja-JP" sz="2000" kern="12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sym typeface="+mn-ea"/>
              </a:rPr>
              <a:t> between available Python version ranges</a:t>
            </a: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endParaRPr lang="en-US" altLang="ja-JP" sz="1800" kern="120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ja-JP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12</a:t>
            </a:fld>
            <a:endParaRPr lang="en-US" altLang="ja-JP" sz="1000" dirty="0"/>
          </a:p>
        </p:txBody>
      </p:sp>
      <p:sp>
        <p:nvSpPr>
          <p:cNvPr id="11" name="文本框 15"/>
          <p:cNvSpPr txBox="1"/>
          <p:nvPr/>
        </p:nvSpPr>
        <p:spPr>
          <a:xfrm>
            <a:off x="2339752" y="5391534"/>
            <a:ext cx="216023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Range:3.1-3.5</a:t>
            </a:r>
          </a:p>
        </p:txBody>
      </p:sp>
      <p:sp>
        <p:nvSpPr>
          <p:cNvPr id="12" name="矢印: 右 18"/>
          <p:cNvSpPr/>
          <p:nvPr/>
        </p:nvSpPr>
        <p:spPr>
          <a:xfrm>
            <a:off x="4649011" y="5550295"/>
            <a:ext cx="1373505" cy="14414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365104"/>
            <a:ext cx="3562414" cy="2177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71" y="1451525"/>
            <a:ext cx="4274961" cy="28246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RQ1: </a:t>
            </a:r>
            <a:r>
              <a:rPr lang="en-US" altLang="ja-JP" sz="40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Version</a:t>
            </a:r>
            <a:r>
              <a:rPr lang="en-US" altLang="ja-JP" sz="4000" dirty="0">
                <a:cs typeface="+mn-cs"/>
                <a:sym typeface="+mn-ea"/>
              </a:rPr>
              <a:t> range combination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1" y="1412875"/>
            <a:ext cx="5184254" cy="4977765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Categories of available version range combinations: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Ranges span Python 2 and Python 3</a:t>
            </a:r>
          </a:p>
          <a:p>
            <a:pPr marL="1200150" lvl="2" indent="-342900">
              <a:buClr>
                <a:schemeClr val="accent1"/>
              </a:buClr>
              <a:defRPr/>
            </a:pPr>
            <a:r>
              <a:rPr lang="en-US" altLang="ja-JP" sz="1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e.g. [2.0,3.0-3.3] </a:t>
            </a:r>
            <a:endParaRPr kumimoji="1" lang="en-US" altLang="ja-JP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2</a:t>
            </a:r>
          </a:p>
          <a:p>
            <a:pPr marL="1200150" lvl="2" indent="-342900">
              <a:buClr>
                <a:schemeClr val="accent1"/>
              </a:buClr>
              <a:defRPr/>
            </a:pPr>
            <a:r>
              <a:rPr lang="en-US" altLang="ja-JP" sz="1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e.g. [2.0, ∅]</a:t>
            </a:r>
            <a:endParaRPr kumimoji="1" lang="en-US" altLang="ja-JP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3</a:t>
            </a:r>
          </a:p>
          <a:p>
            <a:pPr marL="1200150" lvl="2" indent="-342900">
              <a:buClr>
                <a:schemeClr val="accent1"/>
              </a:buClr>
              <a:defRPr/>
            </a:pPr>
            <a:r>
              <a:rPr lang="en-US" altLang="ja-JP" sz="1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+mn-ea"/>
              </a:rPr>
              <a:t>e.g. [∅, 3.6]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∅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: no Python 2 version available or no Python 3 version available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13</a:t>
            </a:fld>
            <a:endParaRPr lang="en-US" altLang="ja-JP" sz="1000" dirty="0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236296" y="1427923"/>
          <a:ext cx="1652751" cy="338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Range</a:t>
                      </a:r>
                      <a:endParaRPr lang="en-US" altLang="en-US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3.0-3.3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3.1-3.3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3.3-3.5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3.5-3.6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ja-JP" sz="16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+mn-ea"/>
                        </a:rPr>
                        <a:t>∅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374445" y="6190585"/>
            <a:ext cx="4716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[Range in </a:t>
            </a:r>
            <a:r>
              <a:rPr kumimoji="1" lang="en-US" altLang="ja-JP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Python</a:t>
            </a:r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</a:t>
            </a:r>
            <a:r>
              <a:rPr kumimoji="1" lang="en-US" altLang="ja-JP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2</a:t>
            </a:r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, Range in </a:t>
            </a:r>
            <a:r>
              <a:rPr kumimoji="1" lang="en-US" altLang="ja-JP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Python</a:t>
            </a:r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 </a:t>
            </a:r>
            <a:r>
              <a:rPr kumimoji="1" lang="en-US" altLang="ja-JP" sz="20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3</a:t>
            </a:r>
            <a:r>
              <a:rPr kumimoji="1" lang="en-US" altLang="ja-JP" sz="20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]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5459052" y="1422502"/>
          <a:ext cx="1652750" cy="45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Version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altLang="en-US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2.0-2.4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2.0-2.5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2.2-2.4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2.4-2.5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2.6-2.7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ja-JP" sz="16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+mn-ea"/>
                        </a:rPr>
                        <a:t>∅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anchor="ctr"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6" name="矢印: 右 18"/>
          <p:cNvSpPr/>
          <p:nvPr/>
        </p:nvSpPr>
        <p:spPr>
          <a:xfrm rot="5400000">
            <a:off x="6089132" y="6022945"/>
            <a:ext cx="180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矢印: 右 18"/>
          <p:cNvSpPr/>
          <p:nvPr/>
        </p:nvSpPr>
        <p:spPr>
          <a:xfrm rot="5400000">
            <a:off x="7489070" y="5384107"/>
            <a:ext cx="1152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日历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2407" r="16458" b="5201"/>
          <a:stretch>
            <a:fillRect/>
          </a:stretch>
        </p:blipFill>
        <p:spPr>
          <a:xfrm>
            <a:off x="3676121" y="1393510"/>
            <a:ext cx="5274094" cy="3393080"/>
          </a:xfrm>
          <a:prstGeom prst="rect">
            <a:avLst/>
          </a:prstGeom>
        </p:spPr>
      </p:pic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RQ1:</a:t>
            </a:r>
            <a:r>
              <a:rPr lang="en-US" dirty="0">
                <a:sym typeface="+mn-ea"/>
              </a:rPr>
              <a:t>Result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3354705" cy="286131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ja-JP" altLang="en-US" sz="2000" dirty="0">
                <a:sym typeface="+mn-ea"/>
              </a:rPr>
              <a:t>46 available Python version ranges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lang="en-US" altLang="ja-JP" sz="18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Ranges span Python 2 and Python 3： 42%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2：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40%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Only in Python 3：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cs typeface="+mn-cs"/>
                <a:sym typeface="+mn-ea"/>
              </a:rPr>
              <a:t>18%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14</a:t>
            </a:fld>
            <a:endParaRPr lang="en-US" altLang="ja-JP" sz="1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160" y="5085715"/>
            <a:ext cx="1080000" cy="11420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07168" y="4529415"/>
            <a:ext cx="4212000" cy="216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424159" y="1648415"/>
            <a:ext cx="467429" cy="286131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7500" y="5085040"/>
            <a:ext cx="76390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en-US" altLang="zh-CN" sz="2400" kern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sym typeface="+mn-ea"/>
              </a:rPr>
              <a:t>Code snippets are relatively concentrated in the range of versions containing 2.7 and/or 3.6</a:t>
            </a:r>
            <a:endParaRPr kumimoji="1" lang="en-US" altLang="ja-JP" sz="2400" kern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260" y="4076700"/>
            <a:ext cx="2016532" cy="36000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3260" y="3357245"/>
            <a:ext cx="2016532" cy="36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/>
              <a:t>Research Questions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RQ1: What are the available Python version ranges for Python code snippets on Stack Overflow?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latinLnBrk="0">
              <a:lnSpc>
                <a:spcPct val="100000"/>
              </a:lnSpc>
              <a:buFont typeface="Wingdings" panose="05000000000000000000" charset="0"/>
              <a:buChar char="n"/>
              <a:defRPr/>
            </a:pPr>
            <a:r>
              <a:rPr lang="en-US" altLang="ja-JP" sz="2400" dirty="0"/>
              <a:t>RQ2: How Stack Overflow users respond to each Python release, and what are the differences between Python 2 and Python 3?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RQ3: How are Python 2-only compilable Python code snippets and Python 3-only compilable Python code snippets distributed on Stack Overflow?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15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RQ2: </a:t>
            </a:r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Definition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 users respond to each Python release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The evolution of Python code snippets in response to each Python version since the release of each version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Python code snippets responding to a certain version</a:t>
            </a:r>
            <a:endParaRPr lang="en-US" altLang="ja-JP" sz="2400" b="1" dirty="0">
              <a:sym typeface="+mn-ea"/>
            </a:endParaRPr>
          </a:p>
          <a:p>
            <a:pPr lvl="1">
              <a:buClr>
                <a:schemeClr val="accent1"/>
              </a:buClr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to be compilable for that version,  and uncompilable for the Python versions before that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13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16</a:t>
            </a:fld>
            <a:endParaRPr lang="en-US" altLang="ja-JP" sz="1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62149" y="4940851"/>
            <a:ext cx="311213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Code snippets responding to Python 3.1</a:t>
            </a:r>
          </a:p>
        </p:txBody>
      </p:sp>
      <p:sp>
        <p:nvSpPr>
          <p:cNvPr id="58" name="矢印: 右 18"/>
          <p:cNvSpPr/>
          <p:nvPr/>
        </p:nvSpPr>
        <p:spPr>
          <a:xfrm>
            <a:off x="3789083" y="5222157"/>
            <a:ext cx="1373505" cy="14414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165" y="3677439"/>
            <a:ext cx="4335018" cy="290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グラフ, ヒストグラム&#10;&#10;中程度の精度で自動的に生成された説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2" y="1364011"/>
            <a:ext cx="4680000" cy="2632500"/>
          </a:xfrm>
          <a:prstGeom prst="rect">
            <a:avLst/>
          </a:prstGeom>
        </p:spPr>
      </p:pic>
      <p:pic>
        <p:nvPicPr>
          <p:cNvPr id="11" name="図 10" descr="グラフ&#10;&#10;自動的に生成された説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964495"/>
            <a:ext cx="4680000" cy="2632500"/>
          </a:xfrm>
          <a:prstGeom prst="rect">
            <a:avLst/>
          </a:prstGeom>
        </p:spPr>
      </p:pic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RQ2: </a:t>
            </a:r>
            <a:r>
              <a:rPr lang="en-US" dirty="0">
                <a:sym typeface="+mn-ea"/>
              </a:rPr>
              <a:t>Result</a:t>
            </a:r>
            <a:r>
              <a:rPr lang="en-US" altLang="ja-JP" dirty="0">
                <a:solidFill>
                  <a:schemeClr val="tx1"/>
                </a:solidFill>
                <a:sym typeface="+mn-ea"/>
              </a:rPr>
              <a:t>(1/2)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9" y="1412875"/>
            <a:ext cx="3609321" cy="482473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horizontal axis: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posting date of code snippets </a:t>
            </a:r>
          </a:p>
          <a:p>
            <a:pPr marL="457200" lvl="1" indent="0">
              <a:buClr>
                <a:schemeClr val="accent1"/>
              </a:buClr>
              <a:buNone/>
              <a:defRPr/>
            </a:pPr>
            <a:endParaRPr lang="en-US" altLang="ja-JP" sz="2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>
              <a:defRPr/>
            </a:pPr>
            <a:r>
              <a:rPr lang="en-US" altLang="ja-JP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vertical axis:</a:t>
            </a:r>
          </a:p>
          <a:p>
            <a:pPr lvl="1"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percentage of the number of code snippets per month</a:t>
            </a:r>
          </a:p>
          <a:p>
            <a:pPr marL="457200" lvl="1" indent="0">
              <a:buNone/>
              <a:defRPr/>
            </a:pPr>
            <a:endParaRPr lang="en-US" altLang="ja-JP" sz="20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>
              <a:defRPr/>
            </a:pPr>
            <a:r>
              <a:rPr lang="en-US" altLang="ja-JP" sz="2400" b="1" noProof="0" dirty="0">
                <a:ln>
                  <a:noFill/>
                </a:ln>
                <a:effectLst/>
                <a:uLnTx/>
                <a:uFillTx/>
                <a:sym typeface="+mn-ea"/>
              </a:rPr>
              <a:t>yellow line:</a:t>
            </a:r>
          </a:p>
          <a:p>
            <a:pPr lvl="1"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release date of each Python version</a:t>
            </a: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17</a:t>
            </a:fld>
            <a:endParaRPr lang="en-US" altLang="ja-JP" sz="1000" dirty="0"/>
          </a:p>
        </p:txBody>
      </p:sp>
      <p:pic>
        <p:nvPicPr>
          <p:cNvPr id="8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169" y="1742599"/>
            <a:ext cx="680085" cy="1788795"/>
          </a:xfrm>
          <a:prstGeom prst="rect">
            <a:avLst/>
          </a:prstGeom>
        </p:spPr>
      </p:pic>
      <p:pic>
        <p:nvPicPr>
          <p:cNvPr id="9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490" y="4292918"/>
            <a:ext cx="651510" cy="17659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23655" y="1412875"/>
            <a:ext cx="720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100%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39655" y="3388132"/>
            <a:ext cx="50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0%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18653" y="3735494"/>
            <a:ext cx="252000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sz="1400" dirty="0"/>
              <a:t>Posting date of code snippets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70145" y="6327753"/>
            <a:ext cx="252000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sz="1400" dirty="0"/>
              <a:t>Posting date of code snippets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5440" y="4043271"/>
            <a:ext cx="720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100%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08505" y="6000345"/>
            <a:ext cx="50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0%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363" y="3724305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2008/08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44927" y="3735494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2019/08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3311" y="6328003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2008/08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85255" y="6327753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2019/08</a:t>
            </a:r>
            <a:endParaRPr kumimoji="1" lang="ja-JP" altLang="en-US" sz="1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グラフ, ヒストグラム&#10;&#10;中程度の精度で自動的に生成された説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2" y="1364011"/>
            <a:ext cx="4680000" cy="2632500"/>
          </a:xfrm>
          <a:prstGeom prst="rect">
            <a:avLst/>
          </a:prstGeom>
        </p:spPr>
      </p:pic>
      <p:pic>
        <p:nvPicPr>
          <p:cNvPr id="11" name="図 10" descr="グラフ&#10;&#10;自動的に生成された説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3964495"/>
            <a:ext cx="4680000" cy="2632500"/>
          </a:xfrm>
          <a:prstGeom prst="rect">
            <a:avLst/>
          </a:prstGeom>
        </p:spPr>
      </p:pic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RQ2: </a:t>
            </a:r>
            <a:r>
              <a:rPr lang="en-US" dirty="0">
                <a:sym typeface="+mn-ea"/>
              </a:rPr>
              <a:t>Result</a:t>
            </a:r>
            <a:r>
              <a:rPr lang="en-US" altLang="ja-JP" dirty="0">
                <a:solidFill>
                  <a:schemeClr val="tx1"/>
                </a:solidFill>
                <a:sym typeface="+mn-ea"/>
              </a:rPr>
              <a:t>(2/2)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3608070" cy="482473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ym typeface="+mn-ea"/>
              </a:rPr>
              <a:t>Stack Overflow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 users are not averse to trying new Python versions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None/>
              <a:defRPr/>
            </a:pP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Python 2 and Python 3 have similar trends</a:t>
            </a: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18</a:t>
            </a:fld>
            <a:endParaRPr lang="en-US" altLang="ja-JP" sz="1000" dirty="0"/>
          </a:p>
        </p:txBody>
      </p:sp>
      <p:pic>
        <p:nvPicPr>
          <p:cNvPr id="8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169" y="1742599"/>
            <a:ext cx="680085" cy="1788795"/>
          </a:xfrm>
          <a:prstGeom prst="rect">
            <a:avLst/>
          </a:prstGeom>
        </p:spPr>
      </p:pic>
      <p:pic>
        <p:nvPicPr>
          <p:cNvPr id="9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490" y="4292918"/>
            <a:ext cx="651510" cy="17659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923655" y="1412875"/>
            <a:ext cx="720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100%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39655" y="3388132"/>
            <a:ext cx="50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0%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18653" y="3735494"/>
            <a:ext cx="252000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sz="1400" dirty="0"/>
              <a:t>Posting date of code snippets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77130" y="6327753"/>
            <a:ext cx="2520000" cy="25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kumimoji="1" lang="en-US" altLang="ja-JP" sz="1400" dirty="0"/>
              <a:t>Posting date of code snippets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5440" y="4043271"/>
            <a:ext cx="720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100%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08505" y="6000345"/>
            <a:ext cx="504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0%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363" y="3724305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2008/08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44927" y="3735494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2019/08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53311" y="6328003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2008/08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785255" y="6327753"/>
            <a:ext cx="923290" cy="2880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/>
              <a:t>2019/08</a:t>
            </a:r>
            <a:endParaRPr kumimoji="1" lang="ja-JP" altLang="en-US" sz="16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/>
              <a:t>Research Questions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RQ1: What are the available Python version ranges for Python code snippets on Stack Overflow?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latinLnBrk="0">
              <a:lnSpc>
                <a:spcPct val="100000"/>
              </a:lnSpc>
              <a:buFont typeface="Wingdings" panose="05000000000000000000" charset="0"/>
              <a:buChar char="n"/>
              <a:defRPr/>
            </a:pPr>
            <a:r>
              <a:rPr lang="en-US" altLang="ja-JP" sz="2400" dirty="0">
                <a:solidFill>
                  <a:schemeClr val="bg1">
                    <a:lumMod val="85000"/>
                  </a:schemeClr>
                </a:solidFill>
              </a:rPr>
              <a:t>RQ2: How Stack Overflow users respond to each Python release, and what are the differences between Python 2 and Python 3?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anose="05000000000000000000" charset="0"/>
              <a:buChar char="n"/>
              <a:defRPr/>
            </a:pPr>
            <a:r>
              <a:rPr lang="en-US" altLang="ja-JP" sz="2400" dirty="0"/>
              <a:t>RQ3: How are Python 2-only compilable Python code snippets and Python 3-only compilable Python code snippets distributed on Stack Overflow?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19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ym typeface="+mn-ea"/>
              </a:rPr>
              <a:t>Stack Overflow</a:t>
            </a:r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7737" cy="48244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Developers are used to reusing code snippets from Stack Overflow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smtClean="0"/>
              <a:t>2</a:t>
            </a:fld>
            <a:endParaRPr lang="en-US" altLang="ja-JP" sz="1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t="3661" r="1355"/>
          <a:stretch>
            <a:fillRect/>
          </a:stretch>
        </p:blipFill>
        <p:spPr>
          <a:xfrm>
            <a:off x="317766" y="2228880"/>
            <a:ext cx="7848550" cy="2994099"/>
          </a:xfrm>
          <a:prstGeom prst="rect">
            <a:avLst/>
          </a:prstGeom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/>
          <a:srcRect r="3478"/>
          <a:stretch>
            <a:fillRect/>
          </a:stretch>
        </p:blipFill>
        <p:spPr>
          <a:xfrm>
            <a:off x="323932" y="5320396"/>
            <a:ext cx="7852913" cy="12577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テキスト ボックス 22"/>
          <p:cNvSpPr txBox="1"/>
          <p:nvPr/>
        </p:nvSpPr>
        <p:spPr>
          <a:xfrm>
            <a:off x="7379674" y="2636569"/>
            <a:ext cx="1502758" cy="460375"/>
          </a:xfrm>
          <a:prstGeom prst="rect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66"/>
                </a:solidFill>
              </a:rPr>
              <a:t>Question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23881" y="5589304"/>
            <a:ext cx="1334236" cy="460375"/>
          </a:xfrm>
          <a:prstGeom prst="rect">
            <a:avLst/>
          </a:prstGeom>
          <a:solidFill>
            <a:srgbClr val="FFFF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66"/>
                </a:solidFill>
              </a:rPr>
              <a:t>Answer</a:t>
            </a:r>
            <a:endParaRPr kumimoji="1" lang="ja-JP" altLang="en-US" sz="2400" dirty="0">
              <a:solidFill>
                <a:srgbClr val="000066"/>
              </a:solidFill>
            </a:endParaRPr>
          </a:p>
        </p:txBody>
      </p:sp>
      <p:sp>
        <p:nvSpPr>
          <p:cNvPr id="25" name="矢印: 左 24"/>
          <p:cNvSpPr/>
          <p:nvPr/>
        </p:nvSpPr>
        <p:spPr>
          <a:xfrm>
            <a:off x="2195696" y="4941235"/>
            <a:ext cx="648072" cy="216024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87824" y="4796824"/>
            <a:ext cx="864096" cy="461665"/>
          </a:xfrm>
          <a:prstGeom prst="rect">
            <a:avLst/>
          </a:prstGeom>
          <a:solidFill>
            <a:srgbClr val="EFEF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66"/>
                </a:solidFill>
              </a:rPr>
              <a:t>tags</a:t>
            </a:r>
            <a:endParaRPr kumimoji="1" lang="ja-JP" altLang="en-US" sz="2400" b="1" dirty="0">
              <a:solidFill>
                <a:srgbClr val="000066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364088" y="3861024"/>
            <a:ext cx="2160240" cy="461665"/>
          </a:xfrm>
          <a:prstGeom prst="rect">
            <a:avLst/>
          </a:prstGeom>
          <a:solidFill>
            <a:srgbClr val="EFEF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66"/>
                </a:solidFill>
              </a:rPr>
              <a:t>Code snippet</a:t>
            </a:r>
            <a:endParaRPr kumimoji="1" lang="ja-JP" altLang="en-US" sz="2400" b="1" dirty="0">
              <a:solidFill>
                <a:srgbClr val="000066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64024" y="6116132"/>
            <a:ext cx="2160240" cy="461665"/>
          </a:xfrm>
          <a:prstGeom prst="rect">
            <a:avLst/>
          </a:prstGeom>
          <a:solidFill>
            <a:srgbClr val="EFEF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66"/>
                </a:solidFill>
              </a:rPr>
              <a:t>Code snippet</a:t>
            </a:r>
            <a:endParaRPr kumimoji="1" lang="ja-JP" altLang="en-US" sz="2400" b="1" dirty="0">
              <a:solidFill>
                <a:srgbClr val="000066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RQ3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sz="2400" dirty="0">
                <a:sym typeface="+mn-ea"/>
              </a:rPr>
              <a:t>While developers can upgrade to Python 3, code snippets written in Python 2 on Stack Overflow may not be modified by their authors to make them compilable for Python 3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lang="en-US" altLang="ja-JP" sz="2400" noProof="0" dirty="0">
              <a:ln>
                <a:noFill/>
              </a:ln>
              <a:effectLst/>
              <a:uLnTx/>
              <a:uFillTx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400" noProof="0">
                <a:ln>
                  <a:noFill/>
                </a:ln>
                <a:effectLst/>
                <a:uLnTx/>
                <a:uFillTx/>
                <a:sym typeface="+mn-ea"/>
              </a:rPr>
              <a:t>We need to find out if Python 2-only compilable Python code snippets on Stack Overflow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400" noProof="0">
                <a:ln>
                  <a:noFill/>
                </a:ln>
                <a:effectLst/>
                <a:uLnTx/>
                <a:uFillTx/>
                <a:sym typeface="+mn-ea"/>
              </a:rPr>
              <a:t>If so, compare it to the Python 3-only compilable code snippets and analyze the differences.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20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  <p:sp>
        <p:nvSpPr>
          <p:cNvPr id="4" name="下箭头 3"/>
          <p:cNvSpPr/>
          <p:nvPr/>
        </p:nvSpPr>
        <p:spPr>
          <a:xfrm>
            <a:off x="3996055" y="2853055"/>
            <a:ext cx="720090" cy="720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RQ3: </a:t>
            </a:r>
            <a:r>
              <a:rPr lang="en-US" dirty="0">
                <a:sym typeface="+mn-ea"/>
              </a:rPr>
              <a:t>Result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5062220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>
                <a:sym typeface="+mn-ea"/>
              </a:rPr>
              <a:t>The Python 2-only compilable code snippets increased year by year, peaked in 2015, and began to decline year by year after that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sz="2000" dirty="0">
                <a:sym typeface="+mn-ea"/>
              </a:rPr>
              <a:t>There is an overall upward trend in Python 3-only compilable Python code snippets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The Python 2-only </a:t>
            </a:r>
            <a:r>
              <a:rPr lang="en-US" altLang="ja-JP" sz="2000" noProof="0" dirty="0" err="1">
                <a:ln>
                  <a:noFill/>
                </a:ln>
                <a:effectLst/>
                <a:uLnTx/>
                <a:uFillTx/>
                <a:sym typeface="+mn-ea"/>
              </a:rPr>
              <a:t>compilable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 code snippets are about twice as large as the Python 3-only </a:t>
            </a:r>
            <a:r>
              <a:rPr lang="en-US" altLang="ja-JP" sz="2000" noProof="0" dirty="0" err="1">
                <a:ln>
                  <a:noFill/>
                </a:ln>
                <a:effectLst/>
                <a:uLnTx/>
                <a:uFillTx/>
                <a:sym typeface="+mn-ea"/>
              </a:rPr>
              <a:t>compilable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 Python code snippets</a:t>
            </a:r>
            <a:endParaRPr lang="en-US" altLang="ja-JP" sz="2000" kern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sym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endParaRPr lang="en-US" sz="2000" dirty="0"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ja-JP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  <a:sym typeface="+mn-ea"/>
            </a:endParaRP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21</a:t>
            </a:fld>
            <a:endParaRPr lang="en-US" altLang="ja-JP" sz="1000" dirty="0"/>
          </a:p>
        </p:txBody>
      </p:sp>
      <p:graphicFrame>
        <p:nvGraphicFramePr>
          <p:cNvPr id="7" name="图表 2"/>
          <p:cNvGraphicFramePr/>
          <p:nvPr/>
        </p:nvGraphicFramePr>
        <p:xfrm>
          <a:off x="530860" y="3500755"/>
          <a:ext cx="8082280" cy="32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Discussion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： </a:t>
            </a:r>
            <a:r>
              <a:rPr kumimoji="1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Implication</a:t>
            </a:r>
            <a:r>
              <a:rPr kumimoji="1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 for </a:t>
            </a: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altLang="zh-CN" sz="2400" dirty="0">
                <a:cs typeface="+mn-cs"/>
              </a:rPr>
              <a:t>Build an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automated tool</a:t>
            </a:r>
          </a:p>
          <a:p>
            <a:pPr lvl="2">
              <a:buClr>
                <a:schemeClr val="accent1"/>
              </a:buClr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identify the Python language version of existing code snippets on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altLang="zh-CN" sz="2000" dirty="0">
              <a:cs typeface="+mn-cs"/>
            </a:endParaRPr>
          </a:p>
          <a:p>
            <a:pPr lvl="2">
              <a:buClr>
                <a:schemeClr val="accent1"/>
              </a:buClr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help users identify the Python version used in the posted code snippet in real-time as they create their questions or answers</a:t>
            </a:r>
          </a:p>
          <a:p>
            <a:pPr marL="914400" lvl="2" indent="0">
              <a:buClr>
                <a:schemeClr val="accent1"/>
              </a:buClr>
              <a:buNone/>
              <a:defRPr/>
            </a:pP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 for </a:t>
            </a:r>
            <a:r>
              <a:rPr lang="en-US" altLang="ja-JP" sz="28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users:</a:t>
            </a:r>
          </a:p>
          <a:p>
            <a:pPr lvl="1">
              <a:defRPr/>
            </a:pPr>
            <a:r>
              <a:rPr lang="en-US" altLang="zh-CN" sz="2400" dirty="0">
                <a:cs typeface="+mn-cs"/>
              </a:rPr>
              <a:t>Provide Python version information for code snippets</a:t>
            </a:r>
          </a:p>
        </p:txBody>
      </p:sp>
      <p:sp>
        <p:nvSpPr>
          <p:cNvPr id="18436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22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/>
              <a:t>Conclusion&amp;</a:t>
            </a:r>
            <a:r>
              <a:rPr lang="en-US" altLang="ja-JP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Future Work</a:t>
            </a:r>
            <a:endParaRPr lang="ja-JP" altLang="en-US" dirty="0"/>
          </a:p>
        </p:txBody>
      </p:sp>
      <p:sp>
        <p:nvSpPr>
          <p:cNvPr id="22531" name="コンテンツ プレースホルダー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kumimoji="1" lang="en-US" altLang="ja-JP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50" charset="-128"/>
                <a:cs typeface="+mn-cs"/>
                <a:sym typeface="+mn-ea"/>
              </a:rPr>
              <a:t>Conclusion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Investigated the effect of Python version upgrades on the </a:t>
            </a:r>
            <a:r>
              <a:rPr kumimoji="1" lang="en-US" altLang="ja-JP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compilability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Python code snippets on 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Stack Overflow</a:t>
            </a: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/>
              <a:t>D</a:t>
            </a:r>
            <a:r>
              <a:rPr kumimoji="1" lang="en-US" altLang="zh-CN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iscussed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the findings of our study and their implications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32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Future Work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Investigate the reasons for the failure of the code snippets removed in this study that are uncompilable for all Python versions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Investigate factors that affect the </a:t>
            </a:r>
            <a:r>
              <a:rPr lang="en-US" altLang="ja-JP" sz="2400" noProof="0" dirty="0" err="1">
                <a:ln>
                  <a:noFill/>
                </a:ln>
                <a:effectLst/>
                <a:uLnTx/>
                <a:uFillTx/>
                <a:sym typeface="+mn-ea"/>
              </a:rPr>
              <a:t>compilability</a:t>
            </a: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 of code snippets on Stack Overflow due to Python version upgrades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/>
            </a:pPr>
            <a:endParaRPr kumimoji="1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4580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23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/>
              <a:t>Problem</a:t>
            </a:r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400" dirty="0"/>
              <a:t>Some c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 snippets </a:t>
            </a:r>
            <a:r>
              <a:rPr lang="en-US" altLang="ja-JP" sz="2400" dirty="0"/>
              <a:t>on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 Overflow </a:t>
            </a:r>
            <a:r>
              <a:rPr lang="en-US" altLang="zh-CN" sz="2400" dirty="0"/>
              <a:t>may</a:t>
            </a:r>
            <a:r>
              <a:rPr lang="en-US" altLang="ja-JP" sz="2400" dirty="0">
                <a:sym typeface="+mn-ea"/>
              </a:rPr>
              <a:t> have issues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p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obsolete[1]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p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low-quality[2]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p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Wingdings" panose="05000000000000000000" charset="0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code snippets </a:t>
            </a:r>
            <a:r>
              <a:rPr lang="en-US" altLang="zh-CN" sz="2400" dirty="0"/>
              <a:t>may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mislead </a:t>
            </a:r>
            <a:r>
              <a:rPr lang="en-US" altLang="ja-JP" sz="2400" kern="1200" dirty="0">
                <a:latin typeface="Arial" panose="020B0604020202020204" pitchFamily="34" charset="0"/>
                <a:ea typeface="MS PMincho" panose="02020600040205080304" pitchFamily="18" charset="-128"/>
              </a:rPr>
              <a:t>answer seekers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caus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unexpected problems and create barriers to code reuse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lang="en-US" altLang="ja-JP" sz="2400" b="0" i="0" u="none" strike="noStrike" kern="0" cap="none" spc="0" normalizeH="0" baseline="0" dirty="0"/>
              <a:t>There are many reasons why code snippets can be problematic, one of which is the use of </a:t>
            </a:r>
            <a:r>
              <a:rPr lang="en-US" altLang="ja-JP" sz="2400" b="1" i="0" u="none" strike="noStrike" kern="0" cap="none" spc="0" normalizeH="0" baseline="0" dirty="0"/>
              <a:t>outdated programming language features</a:t>
            </a:r>
            <a:r>
              <a:rPr lang="en-US" altLang="ja-JP" sz="2400" b="0" i="0" u="none" strike="noStrike" kern="0" cap="none" spc="0" normalizeH="0" baseline="0" dirty="0"/>
              <a:t>, which can cause code snippets to become obsolete</a:t>
            </a: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3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  <p:sp>
        <p:nvSpPr>
          <p:cNvPr id="4" name="下箭头 3"/>
          <p:cNvSpPr/>
          <p:nvPr/>
        </p:nvSpPr>
        <p:spPr>
          <a:xfrm>
            <a:off x="3995420" y="2997200"/>
            <a:ext cx="292735" cy="346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テキスト ボックス 85"/>
          <p:cNvSpPr txBox="1"/>
          <p:nvPr/>
        </p:nvSpPr>
        <p:spPr>
          <a:xfrm>
            <a:off x="1475740" y="6584950"/>
            <a:ext cx="7208520" cy="2425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00" dirty="0">
                <a:sym typeface="+mn-ea"/>
              </a:rPr>
              <a:t>[1] H. Zhang, S. Wang, T. -H. Chen, Y. Zou and A. E. Hassan, "An Empirical Study of Obsolete Answers on Stack Overflow," in IEEE Transactions on Software Engineering, vol. 47, no. 4, pp. 850-862, 1 April 2021, doi: 10.1109/TSE.2019.2906315.</a:t>
            </a:r>
          </a:p>
          <a:p>
            <a:r>
              <a:rPr lang="en-US" altLang="ja-JP" sz="500" dirty="0">
                <a:sym typeface="+mn-ea"/>
              </a:rPr>
              <a:t>[2] Wu, Y., Wang, S., Bezemer, CP. et al. How do developers utilize source code from stack overflow?. Empir Software Eng 24, 637–673 (2019). https://doi.org/10.1007/s10664-018-9634-5.</a:t>
            </a:r>
            <a:endParaRPr lang="en-US" altLang="ja-JP" sz="500" dirty="0"/>
          </a:p>
          <a:p>
            <a:endParaRPr lang="en-US" altLang="ja-JP" sz="700" dirty="0"/>
          </a:p>
          <a:p>
            <a:endParaRPr lang="en-US" altLang="ja-JP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sz="3600" dirty="0"/>
              <a:t>Python Language Evolution and Backward Compatibility</a:t>
            </a:r>
            <a:r>
              <a:rPr lang="en-US" altLang="ja-JP" sz="3600" dirty="0">
                <a:solidFill>
                  <a:schemeClr val="tx1"/>
                </a:solidFill>
                <a:sym typeface="+mn-ea"/>
              </a:rPr>
              <a:t>(1/2)</a:t>
            </a:r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Programming languages need to evolve in response to external and internal factors continually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popular programming languages have maintained backward compatibility during their evolution</a:t>
            </a:r>
          </a:p>
          <a:p>
            <a:pPr marL="800100" lvl="1" indent="-342900">
              <a:buClr>
                <a:schemeClr val="accent1"/>
              </a:buClr>
              <a:defRPr/>
            </a:pPr>
            <a:endParaRPr lang="en-US" altLang="ja-JP" sz="2000" kern="1200" dirty="0">
              <a:latin typeface="Arial" panose="020B0604020202020204" pitchFamily="34" charset="0"/>
              <a:ea typeface="MS PGothic" panose="020B0600070205080204" pitchFamily="50" charset="-128"/>
            </a:endParaRPr>
          </a:p>
          <a:p>
            <a:pPr marL="57150" indent="0">
              <a:buNone/>
              <a:defRPr/>
            </a:pPr>
            <a:r>
              <a:rPr lang="en-US" altLang="ja-JP" sz="2400" b="1" kern="1200" dirty="0">
                <a:latin typeface="Arial" panose="020B0604020202020204" pitchFamily="34" charset="0"/>
                <a:ea typeface="MS PGothic" panose="020B0600070205080204" pitchFamily="50" charset="-128"/>
              </a:rPr>
              <a:t>Backward Compatibility</a:t>
            </a:r>
            <a:r>
              <a:rPr lang="en-US" altLang="ja-JP" sz="2400" kern="1200" dirty="0">
                <a:latin typeface="Arial" panose="020B0604020202020204" pitchFamily="34" charset="0"/>
                <a:ea typeface="MS PGothic" panose="020B0600070205080204" pitchFamily="50" charset="-128"/>
              </a:rPr>
              <a:t>: </a:t>
            </a:r>
          </a:p>
          <a:p>
            <a:pPr marL="400050">
              <a:buFont typeface="Wingdings" panose="05000000000000000000" pitchFamily="2" charset="2"/>
              <a:buChar char="Ø"/>
              <a:defRPr/>
            </a:pPr>
            <a:r>
              <a:rPr lang="en-US" altLang="zh-CN" sz="2400" kern="1200" dirty="0">
                <a:latin typeface="Arial" panose="020B0604020202020204" pitchFamily="34" charset="0"/>
                <a:ea typeface="MS PGothic" panose="020B0600070205080204" pitchFamily="50" charset="-128"/>
              </a:rPr>
              <a:t>Software</a:t>
            </a:r>
            <a:r>
              <a:rPr lang="en-US" altLang="ja-JP" sz="2400" kern="1200" dirty="0">
                <a:latin typeface="Arial" panose="020B0604020202020204" pitchFamily="34" charset="0"/>
                <a:ea typeface="MS PGothic" panose="020B0600070205080204" pitchFamily="50" charset="-128"/>
              </a:rPr>
              <a:t> developed in an earlier version of the language can be compiled with a later version and express the same behavior as the previous version</a:t>
            </a:r>
          </a:p>
          <a:p>
            <a:pPr marL="400050">
              <a:buFont typeface="Wingdings" panose="05000000000000000000" pitchFamily="2" charset="2"/>
              <a:buChar char="Ø"/>
              <a:defRPr/>
            </a:pPr>
            <a:endParaRPr lang="en-US" altLang="ja-JP" sz="2400" kern="1200" dirty="0">
              <a:latin typeface="Arial" panose="020B0604020202020204" pitchFamily="34" charset="0"/>
              <a:ea typeface="MS PGothic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4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sz="3600" dirty="0">
                <a:sym typeface="+mn-ea"/>
              </a:rPr>
              <a:t>Python Language Evolution and Backward Compatibility</a:t>
            </a:r>
            <a:r>
              <a:rPr lang="en-US" altLang="ja-JP" sz="3600" dirty="0">
                <a:solidFill>
                  <a:schemeClr val="tx1"/>
                </a:solidFill>
                <a:sym typeface="+mn-ea"/>
              </a:rPr>
              <a:t>(2/2)</a:t>
            </a:r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3 is not backward compatible with Python 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lack of backward compatibility for Python 3 can cause problems for users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5</a:t>
            </a:fld>
            <a:endParaRPr lang="en-US" altLang="ja-JP" sz="1000" dirty="0"/>
          </a:p>
        </p:txBody>
      </p:sp>
      <p:pic>
        <p:nvPicPr>
          <p:cNvPr id="8" name="图片 1" descr="下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" y="5390515"/>
            <a:ext cx="2260600" cy="882015"/>
          </a:xfrm>
          <a:prstGeom prst="rect">
            <a:avLst/>
          </a:prstGeom>
        </p:spPr>
      </p:pic>
      <p:sp>
        <p:nvSpPr>
          <p:cNvPr id="20" name="1 つの角を切り取った四角形 6"/>
          <p:cNvSpPr/>
          <p:nvPr/>
        </p:nvSpPr>
        <p:spPr>
          <a:xfrm>
            <a:off x="683895" y="3576955"/>
            <a:ext cx="1813560" cy="1814195"/>
          </a:xfrm>
          <a:prstGeom prst="snip1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ja-JP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snippet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71550" y="4585970"/>
            <a:ext cx="1217930" cy="611505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2 features</a:t>
            </a:r>
          </a:p>
        </p:txBody>
      </p:sp>
      <p:sp>
        <p:nvSpPr>
          <p:cNvPr id="10" name="矢印: 右 9"/>
          <p:cNvSpPr/>
          <p:nvPr/>
        </p:nvSpPr>
        <p:spPr>
          <a:xfrm rot="20486674">
            <a:off x="3037205" y="3771265"/>
            <a:ext cx="1403985" cy="1365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4563745" y="3246755"/>
            <a:ext cx="720090" cy="72009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テキスト ボックス 10"/>
          <p:cNvSpPr txBox="1"/>
          <p:nvPr/>
        </p:nvSpPr>
        <p:spPr>
          <a:xfrm>
            <a:off x="5457825" y="3263265"/>
            <a:ext cx="2787015" cy="831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/>
              <a:t>User's project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/>
              <a:t>Python version: 2.x </a:t>
            </a:r>
          </a:p>
        </p:txBody>
      </p:sp>
      <p:pic>
        <p:nvPicPr>
          <p:cNvPr id="13" name="图片 17" descr="31393938393834313b31393939353232383bb9b4d5fdc8b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2155" y="3444875"/>
            <a:ext cx="467995" cy="46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矢印: 右 13"/>
          <p:cNvSpPr/>
          <p:nvPr/>
        </p:nvSpPr>
        <p:spPr>
          <a:xfrm rot="1166674">
            <a:off x="3034665" y="5270500"/>
            <a:ext cx="1403985" cy="1365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円/楕円 20"/>
          <p:cNvSpPr/>
          <p:nvPr/>
        </p:nvSpPr>
        <p:spPr>
          <a:xfrm>
            <a:off x="4563745" y="5207635"/>
            <a:ext cx="720090" cy="72009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>
                <a:solidFill>
                  <a:schemeClr val="lt1"/>
                </a:solidFill>
              </a:defRPr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Arial" panose="020B0604020202020204" pitchFamily="34" charset="0"/>
                <a:ea typeface="MS PGothic" panose="020B0600070205080204" pitchFamily="50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图片 27" descr="31393938393834313b31393939353233313bb2e6b4edcef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2155" y="5402580"/>
            <a:ext cx="467995" cy="467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ボックス 10"/>
          <p:cNvSpPr txBox="1"/>
          <p:nvPr/>
        </p:nvSpPr>
        <p:spPr>
          <a:xfrm>
            <a:off x="3051810" y="3351530"/>
            <a:ext cx="1461770" cy="461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/>
              <a:t>Reuse</a:t>
            </a:r>
          </a:p>
        </p:txBody>
      </p:sp>
      <p:sp>
        <p:nvSpPr>
          <p:cNvPr id="18" name="テキスト ボックス 10"/>
          <p:cNvSpPr txBox="1"/>
          <p:nvPr/>
        </p:nvSpPr>
        <p:spPr>
          <a:xfrm>
            <a:off x="3051810" y="5367020"/>
            <a:ext cx="1461770" cy="461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/>
              <a:t>Reuse</a:t>
            </a:r>
          </a:p>
        </p:txBody>
      </p:sp>
      <p:sp>
        <p:nvSpPr>
          <p:cNvPr id="19" name="テキスト ボックス 10"/>
          <p:cNvSpPr txBox="1"/>
          <p:nvPr/>
        </p:nvSpPr>
        <p:spPr>
          <a:xfrm>
            <a:off x="5457825" y="5212565"/>
            <a:ext cx="2787015" cy="8312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/>
              <a:t>User's project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/>
              <a:t>Python version: 3.x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/>
              <a:t>Research Purposes</a:t>
            </a:r>
          </a:p>
        </p:txBody>
      </p:sp>
      <p:sp>
        <p:nvSpPr>
          <p:cNvPr id="7171" name="コンテンツ プレースホルダー 2" descr="7b0a202020202262756c6c6574223a20227b5c2263617465676f727949645c223a31303032352c5c2274656d706c61746549645c223a32303233313438307d220a7d0a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Investigating the effect of Python version upgrades on the compilability of code snippets posted on Stack Overflow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p"/>
              <a:defRPr/>
            </a:pP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available versions of existing code snippets: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 the range of Python versions for which the code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cs typeface="+mn-ea"/>
                <a:sym typeface="+mn-ea"/>
              </a:rPr>
              <a:t>snippets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 can be compiled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p"/>
              <a:defRPr/>
            </a:pPr>
            <a:r>
              <a:rPr kumimoji="1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user attitudes toward Python version upgrades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charset="0"/>
              <a:buNone/>
              <a:defRPr/>
            </a:pP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Ø"/>
              <a:defRPr/>
            </a:pP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Questions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RQ1: What are the available Python version ranges for Python code snippets on Stack Overflow? 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RQ2: How Stack Overflow users respond to each Python release, and what are the differences between Python 2 and Python 3?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</a:rPr>
              <a:t>RQ3: How are Python 2-only compilable Python code snippets and Python 3-only compilable Python code snippets distributed on Stack Overflow?</a:t>
            </a: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6</a:t>
            </a:fld>
            <a:endParaRPr lang="en-US" altLang="ja-JP" sz="1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lang="en-US" altLang="ja-JP" dirty="0">
                <a:solidFill>
                  <a:schemeClr val="tx1"/>
                </a:solidFill>
                <a:sym typeface="+mn-ea"/>
              </a:rPr>
              <a:t>PyComply[3]</a:t>
            </a:r>
            <a:endParaRPr lang="en-US" altLang="ja-JP" sz="2800" dirty="0"/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8930" y="1412875"/>
            <a:ext cx="8569325" cy="4824413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kumimoji="1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Python Compliance Analyzer, testing applications for compliance with Python 2 and Python 3 through Python feature recognition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charset="0"/>
              <a:buChar char="n"/>
              <a:defRPr/>
            </a:pPr>
            <a:r>
              <a:rPr lang="en-US" altLang="ja-JP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Dataflow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ym typeface="+mn-ea"/>
              </a:rPr>
              <a:t>In</a:t>
            </a:r>
            <a:r>
              <a:rPr lang="zh-CN" altLang="en-US" sz="2000" dirty="0">
                <a:sym typeface="+mn-ea"/>
              </a:rPr>
              <a:t>put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sz="2000" dirty="0">
                <a:sym typeface="+mn-ea"/>
              </a:rPr>
              <a:t> Python </a:t>
            </a:r>
            <a:r>
              <a:rPr lang="en-US" altLang="ja-JP" sz="2000" noProof="0" dirty="0">
                <a:ln>
                  <a:noFill/>
                </a:ln>
                <a:effectLst/>
                <a:uLnTx/>
                <a:uFillTx/>
                <a:sym typeface="+mn-ea"/>
              </a:rPr>
              <a:t>code snippets</a:t>
            </a:r>
            <a:endParaRPr sz="2000" dirty="0">
              <a:sym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sym typeface="+mn-ea"/>
              </a:rPr>
              <a:t>Out</a:t>
            </a:r>
            <a:r>
              <a:rPr lang="zh-CN" altLang="en-US" sz="2000" dirty="0">
                <a:sym typeface="+mn-ea"/>
              </a:rPr>
              <a:t>put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compliance results of the code snippets, i.e. whether the code snippets are compilable for a </a:t>
            </a:r>
            <a:r>
              <a:rPr lang="en-US" altLang="ja-JP" sz="2000" dirty="0"/>
              <a:t>certain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Python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2" name="スライド番号プレースホルダー 3"/>
          <p:cNvSpPr txBox="1">
            <a:spLocks noGrp="1"/>
          </p:cNvSpPr>
          <p:nvPr>
            <p:ph type="sldNum" sz="quarter" idx="12"/>
          </p:nvPr>
        </p:nvSpPr>
        <p:spPr>
          <a:xfrm>
            <a:off x="8459788" y="6584950"/>
            <a:ext cx="550862" cy="273050"/>
          </a:xfrm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ja-JP" sz="1000" dirty="0"/>
              <a:t>7</a:t>
            </a:fld>
            <a:endParaRPr lang="en-US" altLang="ja-JP" sz="1000" dirty="0"/>
          </a:p>
        </p:txBody>
      </p:sp>
      <p:sp>
        <p:nvSpPr>
          <p:cNvPr id="12" name="正方形/長方形 16"/>
          <p:cNvSpPr/>
          <p:nvPr/>
        </p:nvSpPr>
        <p:spPr>
          <a:xfrm>
            <a:off x="2557780" y="4255135"/>
            <a:ext cx="3769995" cy="1291590"/>
          </a:xfrm>
          <a:prstGeom prst="rect">
            <a:avLst/>
          </a:prstGeom>
          <a:solidFill>
            <a:srgbClr val="EFE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702560" y="4556760"/>
            <a:ext cx="1585595" cy="452755"/>
          </a:xfrm>
          <a:prstGeom prst="rect">
            <a:avLst/>
          </a:prstGeom>
          <a:solidFill>
            <a:srgbClr val="D6E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chemeClr val="tx1"/>
                </a:solidFill>
              </a:rPr>
              <a:t>Scanner </a:t>
            </a:r>
            <a:r>
              <a:rPr lang="en-US" altLang="zh-CN" sz="2000" dirty="0" err="1">
                <a:solidFill>
                  <a:schemeClr val="tx1"/>
                </a:solidFill>
              </a:rPr>
              <a:t>x.x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84725" y="4556760"/>
            <a:ext cx="1387475" cy="452120"/>
          </a:xfrm>
          <a:prstGeom prst="rect">
            <a:avLst/>
          </a:prstGeom>
          <a:solidFill>
            <a:srgbClr val="D6E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chemeClr val="tx1"/>
                </a:solidFill>
              </a:rPr>
              <a:t>Parser </a:t>
            </a:r>
            <a:r>
              <a:rPr lang="en-US" altLang="zh-CN" sz="2000" dirty="0" err="1">
                <a:solidFill>
                  <a:schemeClr val="tx1"/>
                </a:solidFill>
              </a:rPr>
              <a:t>x.x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15360" y="5185410"/>
            <a:ext cx="1812290" cy="4381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>
                <a:solidFill>
                  <a:schemeClr val="tx1"/>
                </a:solidFill>
              </a:rPr>
              <a:t>PyComply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err="1">
                <a:solidFill>
                  <a:schemeClr val="tx1"/>
                </a:solidFill>
              </a:rPr>
              <a:t>x.x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38" name="1 つの角を切り取った四角形 6"/>
          <p:cNvSpPr/>
          <p:nvPr/>
        </p:nvSpPr>
        <p:spPr>
          <a:xfrm>
            <a:off x="537845" y="4436745"/>
            <a:ext cx="1283970" cy="100457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矢印: 右 18"/>
          <p:cNvSpPr/>
          <p:nvPr/>
        </p:nvSpPr>
        <p:spPr>
          <a:xfrm>
            <a:off x="1877060" y="4817745"/>
            <a:ext cx="575945" cy="1670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矢印: 右 18"/>
          <p:cNvSpPr/>
          <p:nvPr/>
        </p:nvSpPr>
        <p:spPr>
          <a:xfrm>
            <a:off x="6431915" y="4817745"/>
            <a:ext cx="575945" cy="16700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12000" y="4436745"/>
            <a:ext cx="1493520" cy="10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dirty="0">
                <a:solidFill>
                  <a:schemeClr val="tx1"/>
                </a:solidFill>
                <a:sym typeface="+mn-ea"/>
              </a:rPr>
              <a:t>compliance result</a:t>
            </a:r>
            <a:r>
              <a:rPr lang="en-US" sz="2000" dirty="0">
                <a:solidFill>
                  <a:schemeClr val="tx1"/>
                </a:solidFill>
                <a:sym typeface="+mn-ea"/>
              </a:rPr>
              <a:t>s</a:t>
            </a:r>
            <a:endParaRPr lang="en-US" altLang="en-US" sz="2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テキスト ボックス 85"/>
          <p:cNvSpPr txBox="1"/>
          <p:nvPr/>
        </p:nvSpPr>
        <p:spPr>
          <a:xfrm>
            <a:off x="1187450" y="6597650"/>
            <a:ext cx="7443470" cy="1758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500" dirty="0"/>
              <a:t>[3] B. A. Malloy and J. F. Power, "Quantifying the Transition from Python 2 to 3: An Empirical Study of Python Applications," 2017 ACM/IEEE International Symposium on Empirical Software Engineering and Measurement (ESEM), Nov. 2017, pp. 314-323.</a:t>
            </a:r>
            <a:endParaRPr kumimoji="1" lang="en-US" altLang="ja-JP" sz="5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Study Approach(1/2)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图片 7" descr="logo_sotorrent"/>
          <p:cNvPicPr>
            <a:picLocks noChangeAspect="1"/>
          </p:cNvPicPr>
          <p:nvPr/>
        </p:nvPicPr>
        <p:blipFill>
          <a:blip r:embed="rId3"/>
          <a:srcRect l="28570" r="30098" b="41323"/>
          <a:stretch>
            <a:fillRect/>
          </a:stretch>
        </p:blipFill>
        <p:spPr>
          <a:xfrm>
            <a:off x="394970" y="1844675"/>
            <a:ext cx="1238885" cy="948690"/>
          </a:xfrm>
          <a:prstGeom prst="rect">
            <a:avLst/>
          </a:prstGeom>
        </p:spPr>
      </p:pic>
      <p:sp>
        <p:nvSpPr>
          <p:cNvPr id="38" name="1 つの角を切り取った四角形 6"/>
          <p:cNvSpPr/>
          <p:nvPr/>
        </p:nvSpPr>
        <p:spPr>
          <a:xfrm>
            <a:off x="4841875" y="1756205"/>
            <a:ext cx="1529715" cy="1397635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buClrTx/>
              <a:buSzTx/>
            </a:pPr>
            <a:r>
              <a:rPr kumimoji="1" lang="en-US" altLang="ja-JP" sz="20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Formatted Python 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 つの角を切り取った四角形 6"/>
          <p:cNvSpPr/>
          <p:nvPr/>
        </p:nvSpPr>
        <p:spPr>
          <a:xfrm>
            <a:off x="2627630" y="1761490"/>
            <a:ext cx="1260000" cy="1071073"/>
          </a:xfrm>
          <a:prstGeom prst="snip1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buClrTx/>
              <a:buSzTx/>
            </a:pPr>
            <a:r>
              <a:rPr kumimoji="1" lang="en-US" altLang="ja-JP" sz="2000" b="0" i="0" u="none" strike="noStrike" kern="1200" cap="none" spc="0" normalizeH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Python code snippets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32955" y="3068955"/>
            <a:ext cx="1894205" cy="357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PyComply2.0</a:t>
            </a:r>
          </a:p>
        </p:txBody>
      </p:sp>
      <p:sp>
        <p:nvSpPr>
          <p:cNvPr id="10" name="矩形 9"/>
          <p:cNvSpPr/>
          <p:nvPr/>
        </p:nvSpPr>
        <p:spPr>
          <a:xfrm>
            <a:off x="7132955" y="3520440"/>
            <a:ext cx="1894205" cy="357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PyComply2.2</a:t>
            </a:r>
          </a:p>
        </p:txBody>
      </p:sp>
      <p:sp>
        <p:nvSpPr>
          <p:cNvPr id="13" name="矩形 12"/>
          <p:cNvSpPr/>
          <p:nvPr/>
        </p:nvSpPr>
        <p:spPr>
          <a:xfrm>
            <a:off x="7132955" y="4372610"/>
            <a:ext cx="1894205" cy="3575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PyComply3.6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062595" y="3961130"/>
            <a:ext cx="459740" cy="3587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/>
              <a:t>...</a:t>
            </a:r>
          </a:p>
        </p:txBody>
      </p:sp>
      <p:sp>
        <p:nvSpPr>
          <p:cNvPr id="26" name="矢印: 右 18"/>
          <p:cNvSpPr/>
          <p:nvPr/>
        </p:nvSpPr>
        <p:spPr>
          <a:xfrm>
            <a:off x="1817370" y="2162810"/>
            <a:ext cx="576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矢印: 右 18"/>
          <p:cNvSpPr/>
          <p:nvPr/>
        </p:nvSpPr>
        <p:spPr>
          <a:xfrm>
            <a:off x="4121785" y="2204720"/>
            <a:ext cx="576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矢印: 右 18"/>
          <p:cNvSpPr/>
          <p:nvPr/>
        </p:nvSpPr>
        <p:spPr>
          <a:xfrm rot="5400000">
            <a:off x="4664548" y="4164256"/>
            <a:ext cx="2016000" cy="1571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5" name="直接箭头连接符 54"/>
          <p:cNvCxnSpPr>
            <a:endCxn id="66" idx="0"/>
          </p:cNvCxnSpPr>
          <p:nvPr/>
        </p:nvCxnSpPr>
        <p:spPr>
          <a:xfrm>
            <a:off x="2121218" y="2281555"/>
            <a:ext cx="0" cy="715645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20650" y="2997200"/>
            <a:ext cx="4001135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ym typeface="+mn-ea"/>
              </a:rPr>
              <a:t>1.</a:t>
            </a:r>
            <a:r>
              <a:rPr lang="zh-CN" altLang="en-US" sz="2000" b="1" dirty="0">
                <a:sym typeface="+mn-ea"/>
              </a:rPr>
              <a:t>Extracting Python</a:t>
            </a:r>
            <a:r>
              <a:rPr lang="en-US" altLang="zh-CN" sz="2000" b="1" dirty="0">
                <a:sym typeface="+mn-ea"/>
              </a:rPr>
              <a:t> </a:t>
            </a:r>
            <a:r>
              <a:rPr lang="zh-CN" altLang="en-US" sz="2000" b="1" dirty="0">
                <a:sym typeface="+mn-ea"/>
              </a:rPr>
              <a:t>code snippets</a:t>
            </a:r>
            <a:endParaRPr lang="zh-CN" altLang="en-US" sz="1400" b="1" dirty="0"/>
          </a:p>
          <a:p>
            <a:pPr>
              <a:buFont typeface="Arial" panose="020B0604020202020204" pitchFamily="34" charset="0"/>
            </a:pPr>
            <a:r>
              <a:rPr lang="zh-CN" altLang="en-US" sz="1800" b="1" dirty="0">
                <a:solidFill>
                  <a:schemeClr val="accent1"/>
                </a:solidFill>
              </a:rPr>
              <a:t>Data source</a:t>
            </a:r>
            <a:r>
              <a:rPr lang="en-US" altLang="zh-CN" sz="1800" b="1" dirty="0">
                <a:solidFill>
                  <a:schemeClr val="accent1"/>
                </a:solidFill>
                <a:sym typeface="+mn-ea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ym typeface="+mn-ea"/>
              </a:rPr>
              <a:t>SOTorrent, </a:t>
            </a:r>
            <a:r>
              <a:rPr lang="zh-CN" altLang="en-US" sz="1600" dirty="0">
                <a:sym typeface="+mn-ea"/>
              </a:rPr>
              <a:t>an open dataset based on the official Stack Overflow data dump</a:t>
            </a:r>
            <a:endParaRPr lang="en-US" altLang="ja-JP" sz="1600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ym typeface="+mn-ea"/>
              </a:rPr>
              <a:t>Version: SOTorrent20_03</a:t>
            </a:r>
            <a:endParaRPr lang="en-US" altLang="ja-JP" sz="1800" dirty="0">
              <a:sym typeface="+mn-ea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1800" b="1" dirty="0">
                <a:solidFill>
                  <a:schemeClr val="accent1"/>
                </a:solidFill>
              </a:rPr>
              <a:t>Criteria for code snippets</a:t>
            </a:r>
            <a:r>
              <a:rPr lang="en-US" altLang="zh-CN" sz="1800" b="1" dirty="0">
                <a:solidFill>
                  <a:schemeClr val="accent1"/>
                </a:solidFill>
              </a:rPr>
              <a:t>:</a:t>
            </a:r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ym typeface="+mn-ea"/>
              </a:rPr>
              <a:t>Code snippets from posts containing the tag "Python"</a:t>
            </a:r>
            <a:endParaRPr lang="en-US" altLang="ja-JP" sz="1600" dirty="0"/>
          </a:p>
          <a:p>
            <a:pPr marL="285750" lvl="0" indent="-28575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ym typeface="+mn-ea"/>
              </a:rPr>
              <a:t>Posting data is up to date</a:t>
            </a:r>
            <a:endParaRPr lang="en-US" altLang="zh-CN" sz="1600" b="1" dirty="0"/>
          </a:p>
          <a:p>
            <a:pPr marL="285750" indent="-285750">
              <a:buFont typeface="Arial" panose="020B0604020202020204" pitchFamily="34" charset="0"/>
            </a:pPr>
            <a:r>
              <a:rPr lang="en-US" altLang="zh-CN" sz="1800" b="1" dirty="0">
                <a:solidFill>
                  <a:schemeClr val="accent1"/>
                </a:solidFill>
              </a:rPr>
              <a:t>Number of code snippets:</a:t>
            </a:r>
            <a:endParaRPr lang="en-US" altLang="zh-CN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tx1"/>
                </a:solidFill>
                <a:sym typeface="+mn-ea"/>
              </a:rPr>
              <a:t>2,475,559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2555240" y="1268730"/>
            <a:ext cx="3893820" cy="398780"/>
          </a:xfrm>
          <a:prstGeom prst="rect">
            <a:avLst/>
          </a:prstGeom>
          <a:solidFill>
            <a:srgbClr val="EFEF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en-US" sz="2000" b="1" dirty="0"/>
              <a:t>Handling formatting issues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242555" y="4158788"/>
            <a:ext cx="2633701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000" b="1" dirty="0">
                <a:sym typeface="+mn-ea"/>
              </a:rPr>
              <a:t>4.</a:t>
            </a:r>
            <a:r>
              <a:rPr lang="zh-CN" altLang="en-US" sz="2000" b="1" dirty="0">
                <a:sym typeface="+mn-ea"/>
              </a:rPr>
              <a:t>PyComply parsing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410075" y="1700530"/>
            <a:ext cx="0" cy="540000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8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sp>
        <p:nvSpPr>
          <p:cNvPr id="21" name="文本框 67"/>
          <p:cNvSpPr txBox="1"/>
          <p:nvPr/>
        </p:nvSpPr>
        <p:spPr>
          <a:xfrm>
            <a:off x="7147705" y="1509124"/>
            <a:ext cx="1879636" cy="1323439"/>
          </a:xfrm>
          <a:prstGeom prst="rect">
            <a:avLst/>
          </a:prstGeom>
          <a:solidFill>
            <a:srgbClr val="EFEF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en-US" altLang="zh-CN" sz="2000" b="1" dirty="0"/>
              <a:t>3.Build the </a:t>
            </a:r>
            <a:r>
              <a:rPr lang="en-US" altLang="zh-CN" sz="2000" b="1" dirty="0" err="1"/>
              <a:t>PyComply</a:t>
            </a:r>
            <a:r>
              <a:rPr lang="en-US" altLang="zh-CN" sz="2000" b="1" dirty="0"/>
              <a:t> for each Python  version</a:t>
            </a:r>
          </a:p>
        </p:txBody>
      </p:sp>
      <p:sp>
        <p:nvSpPr>
          <p:cNvPr id="25" name="矢印: 右 18"/>
          <p:cNvSpPr/>
          <p:nvPr/>
        </p:nvSpPr>
        <p:spPr>
          <a:xfrm rot="10800000">
            <a:off x="5828466" y="3627272"/>
            <a:ext cx="1116000" cy="144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直接箭头连接符 3"/>
          <p:cNvCxnSpPr>
            <a:endCxn id="21" idx="1"/>
          </p:cNvCxnSpPr>
          <p:nvPr/>
        </p:nvCxnSpPr>
        <p:spPr>
          <a:xfrm flipV="1">
            <a:off x="6476466" y="2170844"/>
            <a:ext cx="671239" cy="1446371"/>
          </a:xfrm>
          <a:prstGeom prst="straightConnector1">
            <a:avLst/>
          </a:prstGeom>
          <a:ln w="28575" cmpd="sng">
            <a:solidFill>
              <a:srgbClr val="0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四角形: メモ 2"/>
          <p:cNvSpPr/>
          <p:nvPr/>
        </p:nvSpPr>
        <p:spPr>
          <a:xfrm>
            <a:off x="4925788" y="5331868"/>
            <a:ext cx="1493520" cy="1101884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sym typeface="+mn-ea"/>
              </a:rPr>
              <a:t>compliance results</a:t>
            </a:r>
            <a:endParaRPr lang="en-US" altLang="en-US" sz="2000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ja-JP" dirty="0">
                <a:solidFill>
                  <a:schemeClr val="tx1"/>
                </a:solidFill>
                <a:sym typeface="+mn-ea"/>
              </a:rPr>
              <a:t>Study Approach(2/2)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19960" y="2712543"/>
            <a:ext cx="7171690" cy="3631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accent1"/>
                </a:solidFill>
                <a:sym typeface="+mn-ea"/>
              </a:rPr>
              <a:t>Failed for all versions</a:t>
            </a:r>
            <a:r>
              <a:rPr lang="en-US" altLang="zh-CN" sz="2400" b="1" dirty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Code snippets that are not compilable for all</a:t>
            </a:r>
          </a:p>
          <a:p>
            <a:r>
              <a:rPr lang="en-US" altLang="ja-JP" sz="2000" dirty="0"/>
              <a:t>    Python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+mn-ea"/>
              </a:rPr>
              <a:t>Number: </a:t>
            </a:r>
            <a:r>
              <a:rPr lang="en-US" altLang="ja-JP" sz="2000" kern="0" dirty="0">
                <a:sym typeface="+mn-ea"/>
              </a:rPr>
              <a:t>1,173,905(47%)</a:t>
            </a:r>
            <a:r>
              <a:rPr lang="en-US" altLang="zh-CN" b="1" dirty="0">
                <a:solidFill>
                  <a:schemeClr val="accent1"/>
                </a:solidFill>
              </a:rPr>
              <a:t>	</a:t>
            </a:r>
          </a:p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accent1"/>
                </a:solidFill>
                <a:sym typeface="+mn-ea"/>
              </a:rPr>
              <a:t>Passed for all versions: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+mn-ea"/>
              </a:rPr>
              <a:t>Code snippets that are compilable for all Python versions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+mn-ea"/>
              </a:rPr>
              <a:t>Number: </a:t>
            </a:r>
            <a:r>
              <a:rPr lang="en-US" altLang="ja-JP" sz="2000" kern="0" dirty="0">
                <a:sym typeface="+mn-ea"/>
              </a:rPr>
              <a:t>993,866(40%)</a:t>
            </a:r>
          </a:p>
          <a:p>
            <a:pPr>
              <a:buFont typeface="Arial" panose="020B0604020202020204" pitchFamily="34" charset="0"/>
            </a:pPr>
            <a:endParaRPr lang="en-US" altLang="zh-CN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</a:pPr>
            <a:r>
              <a:rPr lang="en-US" altLang="zh-CN" sz="2400" b="1" dirty="0">
                <a:solidFill>
                  <a:schemeClr val="accent1"/>
                </a:solidFill>
                <a:sym typeface="+mn-ea"/>
              </a:rPr>
              <a:t>Only passed for certain versions: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2000" dirty="0"/>
              <a:t>Code snippets that are only compilable for </a:t>
            </a:r>
            <a:r>
              <a:rPr lang="zh-CN" altLang="en-US" sz="2000" dirty="0">
                <a:sym typeface="+mn-ea"/>
              </a:rPr>
              <a:t>certain</a:t>
            </a:r>
            <a:r>
              <a:rPr lang="en-US" altLang="ja-JP" sz="2000" dirty="0"/>
              <a:t> version</a:t>
            </a:r>
            <a:r>
              <a:rPr lang="en-US" altLang="ja-JP" sz="2000" dirty="0">
                <a:sym typeface="+mn-ea"/>
              </a:rPr>
              <a:t>s</a:t>
            </a:r>
            <a:endParaRPr lang="en-US" altLang="zh-CN" sz="20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+mn-ea"/>
              </a:rPr>
              <a:t>Number:</a:t>
            </a:r>
            <a:r>
              <a:rPr lang="en-US" altLang="ja-JP" dirty="0">
                <a:sym typeface="+mn-ea"/>
              </a:rPr>
              <a:t> </a:t>
            </a:r>
            <a:r>
              <a:rPr lang="en-US" altLang="ja-JP" sz="2000" b="1" dirty="0">
                <a:solidFill>
                  <a:schemeClr val="tx1"/>
                </a:solidFill>
                <a:sym typeface="+mn-ea"/>
              </a:rPr>
              <a:t>307,788(12%)</a:t>
            </a:r>
            <a:endParaRPr lang="en-US" altLang="ja-JP" sz="2400" b="1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76" name="图片 75" descr="303b32303039333038373b3f8f9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6580" y="2796019"/>
            <a:ext cx="298450" cy="298450"/>
          </a:xfrm>
          <a:prstGeom prst="rect">
            <a:avLst/>
          </a:prstGeom>
        </p:spPr>
      </p:pic>
      <p:pic>
        <p:nvPicPr>
          <p:cNvPr id="79" name="图片 78" descr="303b32303039333038373b3f8f9c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3639" y="4048785"/>
            <a:ext cx="298450" cy="298450"/>
          </a:xfrm>
          <a:prstGeom prst="rect">
            <a:avLst/>
          </a:prstGeom>
        </p:spPr>
      </p:pic>
      <p:pic>
        <p:nvPicPr>
          <p:cNvPr id="80" name="图片 79" descr="32303036343138353b32303037313631393b96da3f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7256" y="5057952"/>
            <a:ext cx="587456" cy="587456"/>
          </a:xfrm>
          <a:prstGeom prst="rect">
            <a:avLst/>
          </a:prstGeom>
        </p:spPr>
      </p:pic>
      <p:sp>
        <p:nvSpPr>
          <p:cNvPr id="21" name="折角形 20"/>
          <p:cNvSpPr/>
          <p:nvPr/>
        </p:nvSpPr>
        <p:spPr>
          <a:xfrm>
            <a:off x="5584190" y="1508125"/>
            <a:ext cx="3237865" cy="251904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b="1" dirty="0">
                <a:solidFill>
                  <a:schemeClr val="tx1"/>
                </a:solidFill>
                <a:sym typeface="+mn-ea"/>
              </a:rPr>
              <a:t>compliance results</a:t>
            </a:r>
            <a:endParaRPr lang="en-US" altLang="en-US" sz="2400" b="1" dirty="0">
              <a:solidFill>
                <a:schemeClr val="tx1"/>
              </a:solidFill>
              <a:sym typeface="+mn-ea"/>
            </a:endParaRPr>
          </a:p>
          <a:p>
            <a:endParaRPr lang="en-US" altLang="zh-CN" dirty="0"/>
          </a:p>
        </p:txBody>
      </p:sp>
      <p:sp>
        <p:nvSpPr>
          <p:cNvPr id="39" name="矩形 38"/>
          <p:cNvSpPr/>
          <p:nvPr/>
        </p:nvSpPr>
        <p:spPr>
          <a:xfrm>
            <a:off x="5709920" y="2540000"/>
            <a:ext cx="2774950" cy="429895"/>
          </a:xfrm>
          <a:prstGeom prst="rect">
            <a:avLst/>
          </a:prstGeom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chemeClr val="tx1"/>
                </a:solidFill>
              </a:rPr>
              <a:t>Passed for all versions</a:t>
            </a:r>
          </a:p>
        </p:txBody>
      </p:sp>
      <p:sp>
        <p:nvSpPr>
          <p:cNvPr id="41" name="矩形 40"/>
          <p:cNvSpPr/>
          <p:nvPr/>
        </p:nvSpPr>
        <p:spPr>
          <a:xfrm>
            <a:off x="5712460" y="1958975"/>
            <a:ext cx="2626995" cy="4298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Failed</a:t>
            </a:r>
            <a:r>
              <a:rPr lang="en-US" altLang="zh-CN" sz="2000" dirty="0">
                <a:solidFill>
                  <a:schemeClr val="tx1"/>
                </a:solidFill>
              </a:rPr>
              <a:t> for all versions</a:t>
            </a:r>
          </a:p>
        </p:txBody>
      </p:sp>
      <p:sp>
        <p:nvSpPr>
          <p:cNvPr id="43" name="矩形 42"/>
          <p:cNvSpPr/>
          <p:nvPr/>
        </p:nvSpPr>
        <p:spPr>
          <a:xfrm>
            <a:off x="5708015" y="3120390"/>
            <a:ext cx="2272030" cy="661670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solidFill>
                  <a:schemeClr val="tx1"/>
                </a:solidFill>
              </a:rPr>
              <a:t>Only passed for certain versions</a:t>
            </a:r>
          </a:p>
        </p:txBody>
      </p:sp>
      <p:pic>
        <p:nvPicPr>
          <p:cNvPr id="16" name="图片 15" descr="32303036343138353b32303037313631393b96da3f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1280" y="3169285"/>
            <a:ext cx="591185" cy="55245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0284E-C0A6-4D2D-A8D8-3531598B68CF}" type="slidenum">
              <a:rPr kumimoji="1" lang="en-US" altLang="ja-JP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rPr>
              <a:t>9</a:t>
            </a:fld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00" y="1268577"/>
            <a:ext cx="5048504" cy="13929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17500" y="1052830"/>
            <a:ext cx="8575040" cy="144780"/>
            <a:chOff x="500" y="1658"/>
            <a:chExt cx="13504" cy="228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500" y="1658"/>
              <a:ext cx="10050" cy="22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10550" y="1658"/>
              <a:ext cx="3455" cy="22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50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I2MjYyNTZlNzQ5OTM3ODBiMmQ4ODY2MzRhZTg1N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ee15a1d-d98e-4e9f-bbd5-f067f5a942fe}"/>
  <p:tag name="TABLE_ENDDRAG_ORIGIN_RECT" val="113*274"/>
  <p:tag name="TABLE_ENDDRAG_RECT" val="592*113*113*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dbfc65e-173b-4260-8e42-943161b233e3}"/>
  <p:tag name="TABLE_ENDDRAG_ORIGIN_RECT" val="113*350"/>
  <p:tag name="TABLE_ENDDRAG_RECT" val="467*111*113*350"/>
</p:tagLst>
</file>

<file path=ppt/theme/theme1.xml><?xml version="1.0" encoding="utf-8"?>
<a:theme xmlns:a="http://schemas.openxmlformats.org/drawingml/2006/main" name="Sel-BlueMonday">
  <a:themeElements>
    <a:clrScheme name="Sel-BlueMond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5CB9"/>
      </a:accent6>
      <a:hlink>
        <a:srgbClr val="6699FF"/>
      </a:hlink>
      <a:folHlink>
        <a:srgbClr val="000066"/>
      </a:folHlink>
    </a:clrScheme>
    <a:fontScheme name="Sel-BlueMonda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-BlueMon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3399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5CB9"/>
        </a:accent6>
        <a:hlink>
          <a:srgbClr val="6699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2">
        <a:dk1>
          <a:srgbClr val="000000"/>
        </a:dk1>
        <a:lt1>
          <a:srgbClr val="F6F1E6"/>
        </a:lt1>
        <a:dk2>
          <a:srgbClr val="800000"/>
        </a:dk2>
        <a:lt2>
          <a:srgbClr val="825018"/>
        </a:lt2>
        <a:accent1>
          <a:srgbClr val="AD1F1F"/>
        </a:accent1>
        <a:accent2>
          <a:srgbClr val="CC0000"/>
        </a:accent2>
        <a:accent3>
          <a:srgbClr val="FAF7F0"/>
        </a:accent3>
        <a:accent4>
          <a:srgbClr val="000000"/>
        </a:accent4>
        <a:accent5>
          <a:srgbClr val="D3ABAB"/>
        </a:accent5>
        <a:accent6>
          <a:srgbClr val="B90000"/>
        </a:accent6>
        <a:hlink>
          <a:srgbClr val="ED7A33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3">
        <a:dk1>
          <a:srgbClr val="808080"/>
        </a:dk1>
        <a:lt1>
          <a:srgbClr val="DDDDDD"/>
        </a:lt1>
        <a:dk2>
          <a:srgbClr val="080808"/>
        </a:dk2>
        <a:lt2>
          <a:srgbClr val="DDDDDD"/>
        </a:lt2>
        <a:accent1>
          <a:srgbClr val="333399"/>
        </a:accent1>
        <a:accent2>
          <a:srgbClr val="3366CC"/>
        </a:accent2>
        <a:accent3>
          <a:srgbClr val="AAAAAA"/>
        </a:accent3>
        <a:accent4>
          <a:srgbClr val="BDBDBD"/>
        </a:accent4>
        <a:accent5>
          <a:srgbClr val="ADADCA"/>
        </a:accent5>
        <a:accent6>
          <a:srgbClr val="2D5CB9"/>
        </a:accent6>
        <a:hlink>
          <a:srgbClr val="A7A9FB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-BlueMonday 4">
        <a:dk1>
          <a:srgbClr val="000000"/>
        </a:dk1>
        <a:lt1>
          <a:srgbClr val="FFFFFF"/>
        </a:lt1>
        <a:dk2>
          <a:srgbClr val="056400"/>
        </a:dk2>
        <a:lt2>
          <a:srgbClr val="94C8C3"/>
        </a:lt2>
        <a:accent1>
          <a:srgbClr val="4FB616"/>
        </a:accent1>
        <a:accent2>
          <a:srgbClr val="87E044"/>
        </a:accent2>
        <a:accent3>
          <a:srgbClr val="FFFFFF"/>
        </a:accent3>
        <a:accent4>
          <a:srgbClr val="000000"/>
        </a:accent4>
        <a:accent5>
          <a:srgbClr val="B2D7AB"/>
        </a:accent5>
        <a:accent6>
          <a:srgbClr val="7ACB3D"/>
        </a:accent6>
        <a:hlink>
          <a:srgbClr val="D6E739"/>
        </a:hlink>
        <a:folHlink>
          <a:srgbClr val="06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l-BlueMonday">
  <a:themeElements>
    <a:clrScheme name="Sel-BlueMond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3399"/>
      </a:accent1>
      <a:accent2>
        <a:srgbClr val="3366CC"/>
      </a:accent2>
      <a:accent3>
        <a:srgbClr val="FFFFFF"/>
      </a:accent3>
      <a:accent4>
        <a:srgbClr val="000000"/>
      </a:accent4>
      <a:accent5>
        <a:srgbClr val="ADADCA"/>
      </a:accent5>
      <a:accent6>
        <a:srgbClr val="2D5CB9"/>
      </a:accent6>
      <a:hlink>
        <a:srgbClr val="6699FF"/>
      </a:hlink>
      <a:folHlink>
        <a:srgbClr val="000066"/>
      </a:folHlink>
    </a:clrScheme>
    <a:fontScheme name="Sel-BlueMonday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l-BlueMond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3399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DADCA"/>
        </a:accent5>
        <a:accent6>
          <a:srgbClr val="2D5CB9"/>
        </a:accent6>
        <a:hlink>
          <a:srgbClr val="6699FF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2">
        <a:dk1>
          <a:srgbClr val="000000"/>
        </a:dk1>
        <a:lt1>
          <a:srgbClr val="F6F1E6"/>
        </a:lt1>
        <a:dk2>
          <a:srgbClr val="800000"/>
        </a:dk2>
        <a:lt2>
          <a:srgbClr val="825018"/>
        </a:lt2>
        <a:accent1>
          <a:srgbClr val="AD1F1F"/>
        </a:accent1>
        <a:accent2>
          <a:srgbClr val="CC0000"/>
        </a:accent2>
        <a:accent3>
          <a:srgbClr val="FAF7F0"/>
        </a:accent3>
        <a:accent4>
          <a:srgbClr val="000000"/>
        </a:accent4>
        <a:accent5>
          <a:srgbClr val="D3ABAB"/>
        </a:accent5>
        <a:accent6>
          <a:srgbClr val="B90000"/>
        </a:accent6>
        <a:hlink>
          <a:srgbClr val="ED7A33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-BlueMonday 3">
        <a:dk1>
          <a:srgbClr val="808080"/>
        </a:dk1>
        <a:lt1>
          <a:srgbClr val="DDDDDD"/>
        </a:lt1>
        <a:dk2>
          <a:srgbClr val="080808"/>
        </a:dk2>
        <a:lt2>
          <a:srgbClr val="DDDDDD"/>
        </a:lt2>
        <a:accent1>
          <a:srgbClr val="333399"/>
        </a:accent1>
        <a:accent2>
          <a:srgbClr val="3366CC"/>
        </a:accent2>
        <a:accent3>
          <a:srgbClr val="AAAAAA"/>
        </a:accent3>
        <a:accent4>
          <a:srgbClr val="BDBDBD"/>
        </a:accent4>
        <a:accent5>
          <a:srgbClr val="ADADCA"/>
        </a:accent5>
        <a:accent6>
          <a:srgbClr val="2D5CB9"/>
        </a:accent6>
        <a:hlink>
          <a:srgbClr val="A7A9FB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-BlueMonday 4">
        <a:dk1>
          <a:srgbClr val="000000"/>
        </a:dk1>
        <a:lt1>
          <a:srgbClr val="FFFFFF"/>
        </a:lt1>
        <a:dk2>
          <a:srgbClr val="056400"/>
        </a:dk2>
        <a:lt2>
          <a:srgbClr val="94C8C3"/>
        </a:lt2>
        <a:accent1>
          <a:srgbClr val="4FB616"/>
        </a:accent1>
        <a:accent2>
          <a:srgbClr val="87E044"/>
        </a:accent2>
        <a:accent3>
          <a:srgbClr val="FFFFFF"/>
        </a:accent3>
        <a:accent4>
          <a:srgbClr val="000000"/>
        </a:accent4>
        <a:accent5>
          <a:srgbClr val="B2D7AB"/>
        </a:accent5>
        <a:accent6>
          <a:srgbClr val="7ACB3D"/>
        </a:accent6>
        <a:hlink>
          <a:srgbClr val="D6E739"/>
        </a:hlink>
        <a:folHlink>
          <a:srgbClr val="06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Sel-BlueMonday</Template>
  <TotalTime>8632</TotalTime>
  <Words>1658</Words>
  <Application>Microsoft Office PowerPoint</Application>
  <PresentationFormat>全屏显示(4:3)</PresentationFormat>
  <Paragraphs>287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Sel-BlueMonday</vt:lpstr>
      <vt:lpstr>1_Sel-BlueMonday</vt:lpstr>
      <vt:lpstr>The Effect of Python Version Upgrades on the Compilability of Code Snippets Posted on Stack Overflow</vt:lpstr>
      <vt:lpstr>Stack Overflow</vt:lpstr>
      <vt:lpstr>Problem</vt:lpstr>
      <vt:lpstr>Python Language Evolution and Backward Compatibility(1/2)</vt:lpstr>
      <vt:lpstr>Python Language Evolution and Backward Compatibility(2/2)</vt:lpstr>
      <vt:lpstr>Research Purposes</vt:lpstr>
      <vt:lpstr>PyComply[3]</vt:lpstr>
      <vt:lpstr>Study Approach(1/2)</vt:lpstr>
      <vt:lpstr>Study Approach(2/2)</vt:lpstr>
      <vt:lpstr>Research Questions</vt:lpstr>
      <vt:lpstr>RQ1: Definition</vt:lpstr>
      <vt:lpstr>RQ1: Version range for Python 2 or Python 3 </vt:lpstr>
      <vt:lpstr>RQ1: Version range combination </vt:lpstr>
      <vt:lpstr>RQ1:Result</vt:lpstr>
      <vt:lpstr>Research Questions</vt:lpstr>
      <vt:lpstr>RQ2: Definition</vt:lpstr>
      <vt:lpstr>RQ2: Result(1/2)</vt:lpstr>
      <vt:lpstr>RQ2: Result(2/2)</vt:lpstr>
      <vt:lpstr>Research Questions</vt:lpstr>
      <vt:lpstr>RQ3</vt:lpstr>
      <vt:lpstr>RQ3: Result</vt:lpstr>
      <vt:lpstr>Discussion： Implications</vt:lpstr>
      <vt:lpstr>Conclusion&amp;Future Work</vt:lpstr>
    </vt:vector>
  </TitlesOfParts>
  <Company>大阪大学　大学院情報科学研究科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ソースコードの類似性分析に基づく ソフトウェア保守支援に関する研究</dc:title>
  <dc:creator>大阪大学　大学院情報科学研究科</dc:creator>
  <cp:lastModifiedBy>楊　詩語</cp:lastModifiedBy>
  <cp:revision>1620</cp:revision>
  <cp:lastPrinted>2022-07-22T04:31:00Z</cp:lastPrinted>
  <dcterms:created xsi:type="dcterms:W3CDTF">2008-12-18T20:20:00Z</dcterms:created>
  <dcterms:modified xsi:type="dcterms:W3CDTF">2022-08-01T03:10:52Z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410A1A173D35474DBA1FCA536849CEDC</vt:lpwstr>
  </property>
  <property fmtid="{D5CDD505-2E9C-101B-9397-08002B2CF9AE}" pid="3" name="KSOProductBuildVer">
    <vt:lpwstr>2052-11.1.0.11875</vt:lpwstr>
  </property>
</Properties>
</file>