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5"/>
  </p:notesMasterIdLst>
  <p:sldIdLst>
    <p:sldId id="286" r:id="rId2"/>
    <p:sldId id="287" r:id="rId3"/>
    <p:sldId id="288" r:id="rId4"/>
    <p:sldId id="289" r:id="rId5"/>
    <p:sldId id="338" r:id="rId6"/>
    <p:sldId id="323" r:id="rId7"/>
    <p:sldId id="291" r:id="rId8"/>
    <p:sldId id="294" r:id="rId9"/>
    <p:sldId id="315" r:id="rId10"/>
    <p:sldId id="326" r:id="rId11"/>
    <p:sldId id="316" r:id="rId12"/>
    <p:sldId id="319" r:id="rId13"/>
    <p:sldId id="317" r:id="rId14"/>
    <p:sldId id="320" r:id="rId15"/>
    <p:sldId id="299" r:id="rId16"/>
    <p:sldId id="303" r:id="rId17"/>
    <p:sldId id="322" r:id="rId18"/>
    <p:sldId id="333" r:id="rId19"/>
    <p:sldId id="334" r:id="rId20"/>
    <p:sldId id="304" r:id="rId21"/>
    <p:sldId id="327" r:id="rId22"/>
    <p:sldId id="312" r:id="rId23"/>
    <p:sldId id="335" r:id="rId24"/>
    <p:sldId id="309" r:id="rId25"/>
    <p:sldId id="310" r:id="rId26"/>
    <p:sldId id="321" r:id="rId27"/>
    <p:sldId id="336" r:id="rId28"/>
    <p:sldId id="329" r:id="rId29"/>
    <p:sldId id="331" r:id="rId30"/>
    <p:sldId id="330" r:id="rId31"/>
    <p:sldId id="311" r:id="rId32"/>
    <p:sldId id="290" r:id="rId33"/>
    <p:sldId id="328" r:id="rId34"/>
  </p:sldIdLst>
  <p:sldSz cx="9144000" cy="6858000" type="screen4x3"/>
  <p:notesSz cx="6805613" cy="993933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D"/>
    <a:srgbClr val="E8E8EF"/>
    <a:srgbClr val="9DEA61"/>
    <a:srgbClr val="9AE257"/>
    <a:srgbClr val="FFE799"/>
    <a:srgbClr val="0000FF"/>
    <a:srgbClr val="BBE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p:restoredTop sz="73388"/>
  </p:normalViewPr>
  <p:slideViewPr>
    <p:cSldViewPr snapToGrid="0" snapToObjects="1">
      <p:cViewPr>
        <p:scale>
          <a:sx n="78" d="100"/>
          <a:sy n="78" d="100"/>
        </p:scale>
        <p:origin x="2576" y="456"/>
      </p:cViewPr>
      <p:guideLst>
        <p:guide orient="horz" pos="2115"/>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2D46F77A-E78C-BF4F-8FE2-7C5ECA7CB0CA}" type="datetimeFigureOut">
              <a:rPr kumimoji="1" lang="ja-JP" altLang="en-US" smtClean="0"/>
              <a:t>2022/7/28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8C70322B-6A9A-214C-B67C-75188555E55B}" type="slidenum">
              <a:rPr kumimoji="1" lang="ja-JP" altLang="en-US" smtClean="0"/>
              <a:t>‹#›</a:t>
            </a:fld>
            <a:endParaRPr kumimoji="1" lang="ja-JP" altLang="en-US"/>
          </a:p>
        </p:txBody>
      </p:sp>
    </p:spTree>
    <p:extLst>
      <p:ext uri="{BB962C8B-B14F-4D97-AF65-F5344CB8AC3E}">
        <p14:creationId xmlns:p14="http://schemas.microsoft.com/office/powerpoint/2010/main" val="4124950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sz="1200" dirty="0"/>
              <a:t>Doc2Vec</a:t>
            </a:r>
            <a:r>
              <a:rPr lang="ja-JP" altLang="en-US" sz="1200"/>
              <a:t>を用いたプログラミング演習問題のタグ付け手法の提案という題目で大阪大学大学院情報科学研究科の川渕が発表いたします．</a:t>
            </a:r>
            <a:endParaRPr lang="en-US" altLang="ja-JP" sz="1200" dirty="0"/>
          </a:p>
          <a:p>
            <a:r>
              <a:rPr lang="ja-JP" altLang="en-US" sz="1200"/>
              <a:t>よろしくお願いします．</a:t>
            </a:r>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a:t>
            </a:fld>
            <a:endParaRPr kumimoji="1" lang="ja-JP" altLang="en-US"/>
          </a:p>
        </p:txBody>
      </p:sp>
    </p:spTree>
    <p:extLst>
      <p:ext uri="{BB962C8B-B14F-4D97-AF65-F5344CB8AC3E}">
        <p14:creationId xmlns:p14="http://schemas.microsoft.com/office/powerpoint/2010/main" val="196251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None/>
            </a:pPr>
            <a:r>
              <a:rPr lang="ja-JP" altLang="en-US" sz="1200"/>
              <a:t>次に</a:t>
            </a:r>
            <a:r>
              <a:rPr lang="en-US" altLang="ja-JP" sz="1200" dirty="0"/>
              <a:t>STEP2</a:t>
            </a:r>
            <a:r>
              <a:rPr lang="ja-JP" altLang="en-US" sz="1200"/>
              <a:t>で，</a:t>
            </a:r>
            <a:r>
              <a:rPr lang="en-US" altLang="ja-JP" sz="1200" dirty="0"/>
              <a:t>STEP1</a:t>
            </a:r>
            <a:r>
              <a:rPr lang="ja-JP" altLang="en-US" sz="1200"/>
              <a:t>で作成した</a:t>
            </a:r>
            <a:r>
              <a:rPr kumimoji="1" lang="ja-JP" altLang="en-US" sz="1200"/>
              <a:t>リストを</a:t>
            </a:r>
            <a:r>
              <a:rPr kumimoji="1" lang="en-US" altLang="ja-JP" sz="1200" dirty="0"/>
              <a:t>Doc2Vec</a:t>
            </a:r>
            <a:r>
              <a:rPr kumimoji="1" lang="ja-JP" altLang="en-US" sz="1200"/>
              <a:t>で学習</a:t>
            </a:r>
            <a:r>
              <a:rPr lang="ja-JP" altLang="en-US" sz="1200"/>
              <a:t>し，分散表現を獲得します．</a:t>
            </a:r>
            <a:endParaRPr lang="en-US" altLang="ja-JP" sz="1200" dirty="0"/>
          </a:p>
          <a:p>
            <a:pPr marL="0" lvl="0" indent="0">
              <a:buNone/>
            </a:pPr>
            <a:r>
              <a:rPr kumimoji="1" lang="ja-JP" altLang="en-US" sz="1200"/>
              <a:t>次に</a:t>
            </a:r>
            <a:r>
              <a:rPr kumimoji="1" lang="en-US" altLang="ja-JP" sz="1200" dirty="0"/>
              <a:t>STEP3</a:t>
            </a:r>
            <a:r>
              <a:rPr kumimoji="1" lang="ja-JP" altLang="en-US" sz="1200"/>
              <a:t>で，タグを付与したい問題の解答のソースコードを</a:t>
            </a:r>
            <a:r>
              <a:rPr kumimoji="1" lang="en-US" altLang="ja-JP" sz="1200" dirty="0"/>
              <a:t>STEP1</a:t>
            </a:r>
            <a:r>
              <a:rPr kumimoji="1" lang="ja-JP" altLang="en-US" sz="1200"/>
              <a:t>と同様にリスト化し，学習済みのモデルから分散表現を獲得します．</a:t>
            </a:r>
            <a:endParaRPr kumimoji="1"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10</a:t>
            </a:fld>
            <a:endParaRPr kumimoji="1" lang="ja-JP" altLang="en-US"/>
          </a:p>
        </p:txBody>
      </p:sp>
    </p:spTree>
    <p:extLst>
      <p:ext uri="{BB962C8B-B14F-4D97-AF65-F5344CB8AC3E}">
        <p14:creationId xmlns:p14="http://schemas.microsoft.com/office/powerpoint/2010/main" val="379201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次に，ステップ</a:t>
            </a:r>
            <a:r>
              <a:rPr kumimoji="1" lang="en-US" altLang="ja-JP" dirty="0"/>
              <a:t>4</a:t>
            </a:r>
            <a:r>
              <a:rPr kumimoji="1" lang="ja-JP" altLang="en-US"/>
              <a:t>のコサイン類似度の算出について詳しく説明します．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11</a:t>
            </a:fld>
            <a:endParaRPr kumimoji="1" lang="ja-JP" altLang="en-US"/>
          </a:p>
        </p:txBody>
      </p:sp>
    </p:spTree>
    <p:extLst>
      <p:ext uri="{BB962C8B-B14F-4D97-AF65-F5344CB8AC3E}">
        <p14:creationId xmlns:p14="http://schemas.microsoft.com/office/powerpoint/2010/main" val="407406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2</a:t>
            </a:r>
            <a:r>
              <a:rPr kumimoji="1" lang="ja-JP" altLang="en-US"/>
              <a:t>，ステップ</a:t>
            </a:r>
            <a:r>
              <a:rPr kumimoji="1" lang="en-US" altLang="ja-JP" dirty="0"/>
              <a:t>3</a:t>
            </a:r>
            <a:r>
              <a:rPr kumimoji="1" lang="ja-JP" altLang="en-US"/>
              <a:t>で獲得した分散表現からコサイン類似度を算出し，比較します．</a:t>
            </a:r>
            <a:endParaRPr kumimoji="1" lang="en-US" altLang="ja-JP" sz="1200" dirty="0"/>
          </a:p>
          <a:p>
            <a:r>
              <a:rPr kumimoji="1" lang="ja-JP" altLang="en-US" sz="1200"/>
              <a:t>次に，算出した結果からコサイン類似度上位</a:t>
            </a:r>
            <a:r>
              <a:rPr kumimoji="1" lang="en-US" altLang="ja-JP" sz="1200" dirty="0"/>
              <a:t>20</a:t>
            </a:r>
            <a:r>
              <a:rPr kumimoji="1" lang="ja-JP" altLang="en-US" sz="1200"/>
              <a:t>位までのソースコードを特定し，そのソースコードが提出された問題を特定します．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12</a:t>
            </a:fld>
            <a:endParaRPr kumimoji="1" lang="ja-JP" altLang="en-US"/>
          </a:p>
        </p:txBody>
      </p:sp>
    </p:spTree>
    <p:extLst>
      <p:ext uri="{BB962C8B-B14F-4D97-AF65-F5344CB8AC3E}">
        <p14:creationId xmlns:p14="http://schemas.microsoft.com/office/powerpoint/2010/main" val="152801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最後に，ステップ</a:t>
            </a:r>
            <a:r>
              <a:rPr kumimoji="1" lang="en-US" altLang="ja-JP" dirty="0"/>
              <a:t>5</a:t>
            </a:r>
            <a:r>
              <a:rPr kumimoji="1" lang="ja-JP" altLang="en-US"/>
              <a:t>の付与するタグの提案について詳しく説明します．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13</a:t>
            </a:fld>
            <a:endParaRPr kumimoji="1" lang="ja-JP" altLang="en-US"/>
          </a:p>
        </p:txBody>
      </p:sp>
    </p:spTree>
    <p:extLst>
      <p:ext uri="{BB962C8B-B14F-4D97-AF65-F5344CB8AC3E}">
        <p14:creationId xmlns:p14="http://schemas.microsoft.com/office/powerpoint/2010/main" val="426304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4</a:t>
                </a:r>
                <a:r>
                  <a:rPr kumimoji="1" lang="ja-JP" altLang="en-US"/>
                  <a:t>で特定した問題のタグを取得します．このタグは</a:t>
                </a:r>
                <a:r>
                  <a:rPr kumimoji="1" lang="en-US" altLang="ja-JP" dirty="0"/>
                  <a:t>1</a:t>
                </a:r>
                <a:r>
                  <a:rPr kumimoji="1" lang="ja-JP" altLang="en-US"/>
                  <a:t>つの問題につき複数付与されている場合もあります．</a:t>
                </a:r>
                <a:endParaRPr kumimoji="1" lang="en-US" altLang="ja-JP" dirty="0"/>
              </a:p>
              <a:p>
                <a:r>
                  <a:rPr kumimoji="1" lang="ja-JP" altLang="en-US"/>
                  <a:t>次に，あるタグにおける</a:t>
                </a:r>
                <a14:m>
                  <m:oMath xmlns:m="http://schemas.openxmlformats.org/officeDocument/2006/math">
                    <m:d>
                      <m:dPr>
                        <m:ctrlPr>
                          <a:rPr lang="en-US" altLang="ja-JP" sz="1200" i="1" dirty="0" smtClean="0">
                            <a:latin typeface="Cambria Math" panose="02040503050406030204" pitchFamily="18" charset="0"/>
                          </a:rPr>
                        </m:ctrlPr>
                      </m:dPr>
                      <m:e>
                        <m:r>
                          <a:rPr lang="ja-JP" altLang="en-US" sz="1200" i="1" dirty="0">
                            <a:latin typeface="Cambria Math" panose="02040503050406030204" pitchFamily="18" charset="0"/>
                          </a:rPr>
                          <m:t>コサイン</m:t>
                        </m:r>
                        <m:r>
                          <a:rPr lang="ja-JP" altLang="en-US" sz="1200" i="1">
                            <a:latin typeface="Cambria Math" panose="02040503050406030204" pitchFamily="18" charset="0"/>
                          </a:rPr>
                          <m:t>類似度</m:t>
                        </m:r>
                      </m:e>
                    </m:d>
                    <m:r>
                      <a:rPr lang="en-US" altLang="ja-JP" sz="1200" i="1" dirty="0">
                        <a:latin typeface="Cambria Math" panose="02040503050406030204" pitchFamily="18" charset="0"/>
                      </a:rPr>
                      <m:t>×</m:t>
                    </m:r>
                    <m:d>
                      <m:dPr>
                        <m:ctrlPr>
                          <a:rPr lang="en-US" altLang="ja-JP" sz="1200" i="1" dirty="0">
                            <a:latin typeface="Cambria Math" panose="02040503050406030204" pitchFamily="18" charset="0"/>
                          </a:rPr>
                        </m:ctrlPr>
                      </m:dPr>
                      <m:e>
                        <m:r>
                          <a:rPr lang="ja-JP" altLang="en-US" sz="1200" i="1" dirty="0">
                            <a:latin typeface="Cambria Math" panose="02040503050406030204" pitchFamily="18" charset="0"/>
                          </a:rPr>
                          <m:t>タグが占める割合</m:t>
                        </m:r>
                      </m:e>
                    </m:d>
                  </m:oMath>
                </a14:m>
                <a:r>
                  <a:rPr kumimoji="1" lang="ja-JP" altLang="en-US"/>
                  <a:t>の合計を提案度と呼び，これを各タグで計算する．</a:t>
                </a:r>
                <a:endParaRPr kumimoji="1" lang="en-US" altLang="ja-JP" dirty="0"/>
              </a:p>
              <a:p>
                <a:r>
                  <a:rPr kumimoji="1" lang="ja-JP" altLang="en-US"/>
                  <a:t>最後に，提案度により降順にソートし，順位が上のタグから順に付与することを提案します．</a:t>
                </a:r>
                <a:endParaRPr kumimoji="1" lang="en-US" altLang="ja-JP" dirty="0"/>
              </a:p>
            </p:txBody>
          </p:sp>
        </mc:Choice>
        <mc:Fallback xmlns="">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4</a:t>
                </a:r>
                <a:r>
                  <a:rPr kumimoji="1" lang="ja-JP" altLang="en-US"/>
                  <a:t>で特定した問題のタグを取得します．このタグは</a:t>
                </a:r>
                <a:r>
                  <a:rPr kumimoji="1" lang="en-US" altLang="ja-JP" dirty="0"/>
                  <a:t>1</a:t>
                </a:r>
                <a:r>
                  <a:rPr kumimoji="1" lang="ja-JP" altLang="en-US"/>
                  <a:t>つの問題につき複数付与されている場合もあります．</a:t>
                </a:r>
                <a:endParaRPr kumimoji="1" lang="en-US" altLang="ja-JP" dirty="0"/>
              </a:p>
              <a:p>
                <a:r>
                  <a:rPr kumimoji="1" lang="ja-JP" altLang="en-US"/>
                  <a:t>次に，あるタグにおける</a:t>
                </a:r>
                <a:r>
                  <a:rPr lang="en-US" altLang="ja-JP" sz="1200" i="0" dirty="0">
                    <a:latin typeface="Cambria Math" panose="02040503050406030204" pitchFamily="18" charset="0"/>
                  </a:rPr>
                  <a:t>(</a:t>
                </a:r>
                <a:r>
                  <a:rPr lang="ja-JP" altLang="en-US" sz="1200" i="0" dirty="0">
                    <a:latin typeface="Cambria Math" panose="02040503050406030204" pitchFamily="18" charset="0"/>
                  </a:rPr>
                  <a:t>コサイン</a:t>
                </a:r>
                <a:r>
                  <a:rPr lang="ja-JP" altLang="en-US" sz="1200" i="0">
                    <a:latin typeface="Cambria Math" panose="02040503050406030204" pitchFamily="18" charset="0"/>
                  </a:rPr>
                  <a:t>類似度)</a:t>
                </a:r>
                <a:r>
                  <a:rPr lang="en-US" altLang="ja-JP" sz="1200" i="0" dirty="0">
                    <a:latin typeface="Cambria Math" panose="02040503050406030204" pitchFamily="18" charset="0"/>
                  </a:rPr>
                  <a:t>×(</a:t>
                </a:r>
                <a:r>
                  <a:rPr lang="ja-JP" altLang="en-US" sz="1200" i="0" dirty="0">
                    <a:latin typeface="Cambria Math" panose="02040503050406030204" pitchFamily="18" charset="0"/>
                  </a:rPr>
                  <a:t>タグが占める割合)</a:t>
                </a:r>
                <a:r>
                  <a:rPr kumimoji="1" lang="ja-JP" altLang="en-US"/>
                  <a:t>の合計を提案度と呼び，これを各タグで計算する．</a:t>
                </a:r>
                <a:endParaRPr kumimoji="1" lang="en-US" altLang="ja-JP" dirty="0"/>
              </a:p>
              <a:p>
                <a:r>
                  <a:rPr kumimoji="1" lang="ja-JP" altLang="en-US"/>
                  <a:t>最後に，提案度により降順にソートし，順位が上のタグから順に付与することを提案します．</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14</a:t>
            </a:fld>
            <a:endParaRPr kumimoji="1" lang="ja-JP" altLang="en-US"/>
          </a:p>
        </p:txBody>
      </p:sp>
    </p:spTree>
    <p:extLst>
      <p:ext uri="{BB962C8B-B14F-4D97-AF65-F5344CB8AC3E}">
        <p14:creationId xmlns:p14="http://schemas.microsoft.com/office/powerpoint/2010/main" val="302364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この提案手法の評価実験について説明します．</a:t>
            </a:r>
            <a:endParaRPr kumimoji="1" lang="en-US" altLang="ja-JP" dirty="0"/>
          </a:p>
          <a:p>
            <a:endParaRPr kumimoji="1" lang="en-US" altLang="ja-JP" dirty="0"/>
          </a:p>
          <a:p>
            <a:r>
              <a:rPr kumimoji="1" lang="ja-JP" altLang="en-US"/>
              <a:t>評価実験を行う目的は，</a:t>
            </a:r>
            <a:endParaRPr kumimoji="1" lang="en-US" altLang="ja-JP" dirty="0"/>
          </a:p>
          <a:p>
            <a:r>
              <a:rPr kumimoji="1" lang="ja-JP" altLang="en-US"/>
              <a:t>提案手法が推測するタグの精度を調べることと、</a:t>
            </a:r>
            <a:endParaRPr kumimoji="1" lang="en-US" altLang="ja-JP" dirty="0"/>
          </a:p>
          <a:p>
            <a:r>
              <a:rPr kumimoji="1" lang="ja-JP" altLang="en-US"/>
              <a:t>問題文を学習した場合と解答のソースコードを学習した場合の精度の差を調べることです。</a:t>
            </a:r>
            <a:endParaRPr kumimoji="1" lang="en-US" altLang="ja-JP" sz="1200" dirty="0"/>
          </a:p>
          <a:p>
            <a:endParaRPr kumimoji="1" lang="en-US" altLang="ja-JP" sz="1200" dirty="0"/>
          </a:p>
          <a:p>
            <a:endParaRPr kumimoji="1" lang="en-US" altLang="ja-JP" sz="1200" dirty="0"/>
          </a:p>
          <a:p>
            <a:r>
              <a:rPr lang="ja-JP" altLang="en-US" sz="2000"/>
              <a:t>プログラミングコンテストサイトの</a:t>
            </a:r>
            <a:r>
              <a:rPr lang="en-US" altLang="ja-JP" sz="2000" dirty="0"/>
              <a:t>1</a:t>
            </a:r>
            <a:r>
              <a:rPr lang="ja-JP" altLang="en-US" sz="2000"/>
              <a:t>つである</a:t>
            </a:r>
            <a:r>
              <a:rPr lang="en-US" altLang="ja-JP" sz="2000" dirty="0" err="1"/>
              <a:t>AtCoder</a:t>
            </a:r>
            <a:r>
              <a:rPr lang="ja-JP" altLang="en-US" sz="2000"/>
              <a:t>に提出された問題の問題文と提出された解答のソースコードを用いて実験を行いました。</a:t>
            </a:r>
            <a:endParaRPr lang="en-US" altLang="ja-JP" sz="2000" dirty="0"/>
          </a:p>
          <a:p>
            <a:endParaRPr kumimoji="1" lang="en-US" altLang="ja-JP" dirty="0"/>
          </a:p>
          <a:p>
            <a:r>
              <a:rPr kumimoji="1" lang="ja-JP" altLang="en-US"/>
              <a:t>具体的な手法として，ある問題において，あらかじめ付与されているタグと，提案手法を用いて推測したタグを比較して提案手法を評価しました．</a:t>
            </a:r>
            <a:endParaRPr kumimoji="1" lang="en-US" altLang="ja-JP" dirty="0"/>
          </a:p>
          <a:p>
            <a:endParaRPr kumimoji="1" lang="en-US" altLang="ja-JP" dirty="0"/>
          </a:p>
          <a:p>
            <a:r>
              <a:rPr kumimoji="1" lang="ja-JP" altLang="en-US"/>
              <a:t>また、問題文から学習したモデルの精度と解答のソースコードで学習したモデルの精度と、解答のソースコードで学習したモデルの精度との比較も行いました。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15</a:t>
            </a:fld>
            <a:endParaRPr kumimoji="1" lang="ja-JP" altLang="en-US"/>
          </a:p>
        </p:txBody>
      </p:sp>
    </p:spTree>
    <p:extLst>
      <p:ext uri="{BB962C8B-B14F-4D97-AF65-F5344CB8AC3E}">
        <p14:creationId xmlns:p14="http://schemas.microsoft.com/office/powerpoint/2010/main" val="267843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評価実験に使用するデータセットについて説明します．</a:t>
            </a:r>
            <a:endParaRPr kumimoji="1" lang="en-US" altLang="ja-JP" dirty="0"/>
          </a:p>
          <a:p>
            <a:r>
              <a:rPr kumimoji="1" lang="ja-JP" altLang="en-US"/>
              <a:t>まず，</a:t>
            </a:r>
            <a:r>
              <a:rPr kumimoji="1" lang="en-US" altLang="ja-JP" dirty="0" err="1"/>
              <a:t>AtCoder</a:t>
            </a:r>
            <a:r>
              <a:rPr kumimoji="1" lang="en-US" altLang="ja-JP" dirty="0"/>
              <a:t> Tags</a:t>
            </a:r>
            <a:r>
              <a:rPr kumimoji="1" lang="ja-JP" altLang="en-US"/>
              <a:t>という，</a:t>
            </a:r>
            <a:r>
              <a:rPr kumimoji="1" lang="en-US" altLang="ja-JP" dirty="0" err="1"/>
              <a:t>AtCoder</a:t>
            </a:r>
            <a:r>
              <a:rPr kumimoji="1" lang="ja-JP" altLang="en-US"/>
              <a:t>の問題にタグ付けをすることを目標にした</a:t>
            </a:r>
            <a:r>
              <a:rPr kumimoji="1" lang="en-US" altLang="ja-JP" dirty="0"/>
              <a:t>Web</a:t>
            </a:r>
            <a:r>
              <a:rPr kumimoji="1" lang="ja-JP" altLang="en-US"/>
              <a:t>アプリを使用して，</a:t>
            </a:r>
            <a:r>
              <a:rPr kumimoji="1" lang="en-US" altLang="ja-JP" dirty="0" err="1"/>
              <a:t>AtCoder</a:t>
            </a:r>
            <a:r>
              <a:rPr kumimoji="1" lang="ja-JP" altLang="en-US"/>
              <a:t>の問題に付与されているタグ情報を取得して利用しました．</a:t>
            </a:r>
            <a:endParaRPr kumimoji="1" lang="en-US" altLang="ja-JP" dirty="0"/>
          </a:p>
          <a:p>
            <a:r>
              <a:rPr kumimoji="1" lang="en-US" altLang="ja-JP" dirty="0" err="1"/>
              <a:t>AtCoder</a:t>
            </a:r>
            <a:r>
              <a:rPr kumimoji="1" lang="en-US" altLang="ja-JP" dirty="0"/>
              <a:t> Tags</a:t>
            </a:r>
            <a:r>
              <a:rPr kumimoji="1" lang="ja-JP" altLang="en-US"/>
              <a:t>では，ユーザの投票によって付与するタグが決定され，</a:t>
            </a:r>
            <a:r>
              <a:rPr kumimoji="1" lang="en-US" altLang="ja-JP" dirty="0"/>
              <a:t>2022</a:t>
            </a:r>
            <a:r>
              <a:rPr kumimoji="1" lang="ja-JP" altLang="en-US"/>
              <a:t>年</a:t>
            </a:r>
            <a:r>
              <a:rPr kumimoji="1" lang="en-US" altLang="ja-JP" dirty="0"/>
              <a:t>1</a:t>
            </a:r>
            <a:r>
              <a:rPr kumimoji="1" lang="ja-JP" altLang="en-US"/>
              <a:t>月</a:t>
            </a:r>
            <a:r>
              <a:rPr kumimoji="1" lang="en-US" altLang="ja-JP" dirty="0"/>
              <a:t>11</a:t>
            </a:r>
            <a:r>
              <a:rPr kumimoji="1" lang="ja-JP" altLang="en-US"/>
              <a:t>日の時点では全問題のうち約</a:t>
            </a:r>
            <a:r>
              <a:rPr kumimoji="1" lang="en-US" altLang="ja-JP" dirty="0"/>
              <a:t>74%</a:t>
            </a:r>
            <a:r>
              <a:rPr kumimoji="1" lang="ja-JP" altLang="en-US"/>
              <a:t>の問題がタグ付けされています．</a:t>
            </a:r>
            <a:endParaRPr kumimoji="1" lang="en-US" altLang="ja-JP" dirty="0"/>
          </a:p>
          <a:p>
            <a:r>
              <a:rPr kumimoji="1" lang="en-US" altLang="ja-JP" dirty="0" err="1"/>
              <a:t>AtCoderTags</a:t>
            </a:r>
            <a:r>
              <a:rPr kumimoji="1" lang="ja-JP" altLang="en-US"/>
              <a:t>では表に示すような</a:t>
            </a:r>
            <a:r>
              <a:rPr kumimoji="1" lang="en-US" altLang="ja-JP" dirty="0"/>
              <a:t>18</a:t>
            </a:r>
            <a:r>
              <a:rPr kumimoji="1" lang="ja-JP" altLang="en-US"/>
              <a:t>個のタグがあり、このタグは問題に関する情報や解くために必要な知識などを表しています。</a:t>
            </a:r>
            <a:endParaRPr kumimoji="1" lang="en-US" altLang="ja-JP" dirty="0"/>
          </a:p>
          <a:p>
            <a:r>
              <a:rPr kumimoji="1" lang="ja-JP" altLang="en-US"/>
              <a:t>また，</a:t>
            </a:r>
            <a:r>
              <a:rPr kumimoji="1" lang="en-US" altLang="ja-JP" dirty="0" err="1"/>
              <a:t>AtCoder</a:t>
            </a:r>
            <a:r>
              <a:rPr kumimoji="1" lang="en-US" altLang="ja-JP" dirty="0"/>
              <a:t> Tags</a:t>
            </a:r>
            <a:r>
              <a:rPr kumimoji="1" lang="ja-JP" altLang="en-US"/>
              <a:t>では，</a:t>
            </a:r>
            <a:r>
              <a:rPr kumimoji="1" lang="en-US" altLang="ja-JP" dirty="0"/>
              <a:t>1</a:t>
            </a:r>
            <a:r>
              <a:rPr kumimoji="1" lang="ja-JP" altLang="en-US"/>
              <a:t>つの問題につき，複数のタグが付与されていることもあります．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16</a:t>
            </a:fld>
            <a:endParaRPr kumimoji="1" lang="ja-JP" altLang="en-US"/>
          </a:p>
        </p:txBody>
      </p:sp>
    </p:spTree>
    <p:extLst>
      <p:ext uri="{BB962C8B-B14F-4D97-AF65-F5344CB8AC3E}">
        <p14:creationId xmlns:p14="http://schemas.microsoft.com/office/powerpoint/2010/main" val="4181651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学習用データセットと評価用データセットの作成方法について説明します．</a:t>
            </a:r>
            <a:endParaRPr kumimoji="1" lang="en-US" altLang="ja-JP" dirty="0"/>
          </a:p>
          <a:p>
            <a:r>
              <a:rPr kumimoji="1" lang="ja-JP" altLang="en-US"/>
              <a:t>学習用データセットは</a:t>
            </a:r>
            <a:r>
              <a:rPr kumimoji="1" lang="en-US" altLang="ja-JP" dirty="0"/>
              <a:t>IBM</a:t>
            </a:r>
            <a:r>
              <a:rPr kumimoji="1" lang="ja-JP" altLang="en-US"/>
              <a:t>の</a:t>
            </a:r>
            <a:r>
              <a:rPr kumimoji="1" lang="en-US" altLang="ja-JP" dirty="0" err="1"/>
              <a:t>CodeNet</a:t>
            </a:r>
            <a:r>
              <a:rPr kumimoji="1" lang="ja-JP" altLang="en-US"/>
              <a:t>から作成しました．</a:t>
            </a:r>
            <a:endParaRPr kumimoji="1" lang="en-US" altLang="ja-JP" dirty="0"/>
          </a:p>
          <a:p>
            <a:r>
              <a:rPr kumimoji="1" lang="en-US" altLang="ja-JP" dirty="0" err="1"/>
              <a:t>CodeNet</a:t>
            </a:r>
            <a:r>
              <a:rPr kumimoji="1" lang="ja-JP" altLang="en-US"/>
              <a:t>とは，</a:t>
            </a:r>
            <a:r>
              <a:rPr kumimoji="1" lang="en-US" altLang="ja-JP" dirty="0" err="1"/>
              <a:t>AtCoder</a:t>
            </a:r>
            <a:r>
              <a:rPr kumimoji="1" lang="ja-JP" altLang="en-US"/>
              <a:t>と</a:t>
            </a:r>
            <a:r>
              <a:rPr kumimoji="1" lang="en-US" altLang="ja-JP" dirty="0"/>
              <a:t>AIZU ONLINE JUDGE</a:t>
            </a:r>
            <a:r>
              <a:rPr kumimoji="1" lang="ja-JP" altLang="en-US"/>
              <a:t>に提出されたソースコードで構成されたデータセットのことです．</a:t>
            </a:r>
            <a:endParaRPr kumimoji="1" lang="en-US" altLang="ja-JP" dirty="0"/>
          </a:p>
          <a:p>
            <a:endParaRPr kumimoji="1" lang="en-US" altLang="ja-JP" dirty="0"/>
          </a:p>
          <a:p>
            <a:endParaRPr kumimoji="1" lang="en-US" altLang="ja-JP" dirty="0"/>
          </a:p>
          <a:p>
            <a:r>
              <a:rPr kumimoji="1" lang="en-US" altLang="ja-JP" dirty="0" err="1"/>
              <a:t>AtCoder</a:t>
            </a:r>
            <a:r>
              <a:rPr kumimoji="1" lang="ja-JP" altLang="en-US"/>
              <a:t>の問題のうち，</a:t>
            </a:r>
            <a:r>
              <a:rPr kumimoji="1" lang="en-US" altLang="ja-JP" dirty="0" err="1"/>
              <a:t>CodeNet</a:t>
            </a:r>
            <a:r>
              <a:rPr kumimoji="1" lang="ja-JP" altLang="en-US"/>
              <a:t>に含まれていて，かつタグが付与している問題に提出されたソースコードのうち，</a:t>
            </a:r>
            <a:endParaRPr kumimoji="1" lang="en-US" altLang="ja-JP" dirty="0"/>
          </a:p>
          <a:p>
            <a:r>
              <a:rPr kumimoji="1" lang="en-US" altLang="ja-JP" dirty="0"/>
              <a:t>C++</a:t>
            </a:r>
            <a:r>
              <a:rPr kumimoji="1" lang="ja-JP" altLang="en-US"/>
              <a:t>で書かれていて，かつ問題に正解しているソースコードを各問題から最大</a:t>
            </a:r>
            <a:r>
              <a:rPr kumimoji="1" lang="en-US" altLang="ja-JP" dirty="0"/>
              <a:t>200</a:t>
            </a:r>
            <a:r>
              <a:rPr kumimoji="1" lang="ja-JP" altLang="en-US"/>
              <a:t>個ずつランダムに，</a:t>
            </a:r>
            <a:r>
              <a:rPr kumimoji="1" lang="en-US" altLang="ja-JP" dirty="0" err="1"/>
              <a:t>CodeNet</a:t>
            </a:r>
            <a:r>
              <a:rPr kumimoji="1" lang="ja-JP" altLang="en-US"/>
              <a:t>から取得し，それを学習用データセットとしました．</a:t>
            </a:r>
            <a:endParaRPr kumimoji="1" lang="en-US" altLang="ja-JP" dirty="0"/>
          </a:p>
          <a:p>
            <a:endParaRPr kumimoji="1" lang="en-US" altLang="ja-JP" dirty="0"/>
          </a:p>
          <a:p>
            <a:r>
              <a:rPr kumimoji="1" lang="ja-JP" altLang="en-US"/>
              <a:t>また，</a:t>
            </a:r>
            <a:endParaRPr kumimoji="1" lang="en-US" altLang="ja-JP" dirty="0"/>
          </a:p>
          <a:p>
            <a:r>
              <a:rPr kumimoji="1" lang="en-US" altLang="ja-JP" dirty="0" err="1"/>
              <a:t>AtCoder</a:t>
            </a:r>
            <a:r>
              <a:rPr kumimoji="1" lang="ja-JP" altLang="en-US"/>
              <a:t>の問題のうち，</a:t>
            </a:r>
            <a:r>
              <a:rPr kumimoji="1" lang="en-US" altLang="ja-JP" dirty="0" err="1"/>
              <a:t>CodeNet</a:t>
            </a:r>
            <a:r>
              <a:rPr kumimoji="1" lang="ja-JP" altLang="en-US"/>
              <a:t>に含まれず，かつタグが付与している問題に提出されたソースコードのうち，</a:t>
            </a:r>
            <a:endParaRPr kumimoji="1" lang="en-US" altLang="ja-JP" dirty="0"/>
          </a:p>
          <a:p>
            <a:r>
              <a:rPr kumimoji="1" lang="ja-JP" altLang="en-US"/>
              <a:t>学習用と同様に．</a:t>
            </a:r>
            <a:r>
              <a:rPr kumimoji="1" lang="en-US" altLang="ja-JP" dirty="0"/>
              <a:t>C++</a:t>
            </a:r>
            <a:r>
              <a:rPr kumimoji="1" lang="ja-JP" altLang="en-US"/>
              <a:t>で書かれていて，かつ問題に正解しているソースコードを各問題から</a:t>
            </a:r>
            <a:r>
              <a:rPr kumimoji="1" lang="en-US" altLang="ja-JP" dirty="0"/>
              <a:t>10</a:t>
            </a:r>
            <a:r>
              <a:rPr kumimoji="1" lang="ja-JP" altLang="en-US"/>
              <a:t>個ずつランダムに，</a:t>
            </a:r>
            <a:r>
              <a:rPr kumimoji="1" lang="en-US" altLang="ja-JP" dirty="0" err="1"/>
              <a:t>AtCoder</a:t>
            </a:r>
            <a:r>
              <a:rPr kumimoji="1" lang="ja-JP" altLang="en-US"/>
              <a:t>から取得し，それを評価用データセットとしました．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特殊ではないタグとは、具体的に表に青く示す</a:t>
            </a:r>
            <a:r>
              <a:rPr kumimoji="1" lang="en-US" altLang="ja-JP" dirty="0"/>
              <a:t>14</a:t>
            </a:r>
            <a:r>
              <a:rPr kumimoji="1" lang="ja-JP" altLang="en-US"/>
              <a:t>個のタグです。表に白く示すタグは特殊なタグであると判断したため除外しました．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判断したのは私であることを明らかに話す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17</a:t>
            </a:fld>
            <a:endParaRPr kumimoji="1" lang="ja-JP" altLang="en-US"/>
          </a:p>
        </p:txBody>
      </p:sp>
    </p:spTree>
    <p:extLst>
      <p:ext uri="{BB962C8B-B14F-4D97-AF65-F5344CB8AC3E}">
        <p14:creationId xmlns:p14="http://schemas.microsoft.com/office/powerpoint/2010/main" val="99712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行った実験の概要について説明します。</a:t>
            </a:r>
            <a:endParaRPr kumimoji="1" lang="en-US" altLang="ja-JP" dirty="0"/>
          </a:p>
          <a:p>
            <a:endParaRPr kumimoji="1" lang="en-US" altLang="ja-JP" dirty="0"/>
          </a:p>
          <a:p>
            <a:r>
              <a:rPr kumimoji="1" lang="ja-JP" altLang="en-US"/>
              <a:t>まず実験</a:t>
            </a:r>
            <a:r>
              <a:rPr kumimoji="1" lang="en-US" altLang="ja-JP" dirty="0"/>
              <a:t>1</a:t>
            </a:r>
            <a:r>
              <a:rPr kumimoji="1" lang="ja-JP" altLang="en-US"/>
              <a:t>としてタグ全体に対する精度の調査を行いました。</a:t>
            </a:r>
            <a:endParaRPr kumimoji="1" lang="en-US" altLang="ja-JP" dirty="0"/>
          </a:p>
          <a:p>
            <a:r>
              <a:rPr kumimoji="1" lang="ja-JP" altLang="en-US"/>
              <a:t>実験</a:t>
            </a:r>
            <a:r>
              <a:rPr kumimoji="1" lang="en-US" altLang="ja-JP" dirty="0"/>
              <a:t>1</a:t>
            </a:r>
            <a:r>
              <a:rPr kumimoji="1" lang="ja-JP" altLang="en-US"/>
              <a:t>では学習用データセット、評価用データセットのうち、特殊なタグを除いた全てのタグが付与された問題の解答で学習、評価を行いました。</a:t>
            </a:r>
            <a:endParaRPr kumimoji="1" lang="en-US" altLang="ja-JP" dirty="0"/>
          </a:p>
          <a:p>
            <a:endParaRPr kumimoji="1" lang="en-US" altLang="ja-JP" dirty="0"/>
          </a:p>
          <a:p>
            <a:r>
              <a:rPr kumimoji="1" lang="ja-JP" altLang="en-US"/>
              <a:t>次に実験</a:t>
            </a:r>
            <a:r>
              <a:rPr kumimoji="1" lang="en-US" altLang="ja-JP" dirty="0"/>
              <a:t>2</a:t>
            </a:r>
            <a:r>
              <a:rPr kumimoji="1" lang="ja-JP" altLang="en-US"/>
              <a:t>としてタグを絞った場合の精度の調査を行いました。</a:t>
            </a:r>
            <a:endParaRPr kumimoji="1" lang="en-US" altLang="ja-JP" dirty="0"/>
          </a:p>
          <a:p>
            <a:r>
              <a:rPr kumimoji="1" lang="ja-JP" altLang="en-US"/>
              <a:t>実験</a:t>
            </a:r>
            <a:r>
              <a:rPr kumimoji="1" lang="en-US" altLang="ja-JP" dirty="0"/>
              <a:t>2</a:t>
            </a:r>
            <a:r>
              <a:rPr kumimoji="1" lang="ja-JP" altLang="en-US"/>
              <a:t>では学習用データセット、評価用データセットのうち、アルゴリズム情報に関するタグが付与された問題の解答で学習、評価を行いました。</a:t>
            </a:r>
            <a:endParaRPr kumimoji="1" lang="en-US" altLang="ja-JP" dirty="0"/>
          </a:p>
          <a:p>
            <a:endParaRPr kumimoji="1" lang="en-US" altLang="ja-JP" dirty="0"/>
          </a:p>
          <a:p>
            <a:r>
              <a:rPr kumimoji="1" lang="ja-JP" altLang="en-US"/>
              <a:t>最後に実験</a:t>
            </a:r>
            <a:r>
              <a:rPr kumimoji="1" lang="en-US" altLang="ja-JP" dirty="0"/>
              <a:t>3</a:t>
            </a:r>
            <a:r>
              <a:rPr kumimoji="1" lang="ja-JP" altLang="en-US"/>
              <a:t>として問題文から学習したモデルの精度の調査を行いました。</a:t>
            </a:r>
            <a:endParaRPr kumimoji="1" lang="en-US" altLang="ja-JP" dirty="0"/>
          </a:p>
          <a:p>
            <a:r>
              <a:rPr kumimoji="1" lang="ja-JP" altLang="en-US"/>
              <a:t>実験</a:t>
            </a:r>
            <a:r>
              <a:rPr kumimoji="1" lang="en-US" altLang="ja-JP" dirty="0"/>
              <a:t>3</a:t>
            </a:r>
            <a:r>
              <a:rPr kumimoji="1" lang="ja-JP" altLang="en-US"/>
              <a:t>では学習用データセット、評価用データセットに含まれる問題の問題文で学習、評価を行い、解答のソースコードから学習したモデルとの比較を行った。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18</a:t>
            </a:fld>
            <a:endParaRPr kumimoji="1" lang="ja-JP" altLang="en-US"/>
          </a:p>
        </p:txBody>
      </p:sp>
    </p:spTree>
    <p:extLst>
      <p:ext uri="{BB962C8B-B14F-4D97-AF65-F5344CB8AC3E}">
        <p14:creationId xmlns:p14="http://schemas.microsoft.com/office/powerpoint/2010/main" val="260392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まず実験</a:t>
            </a:r>
            <a:r>
              <a:rPr kumimoji="1" lang="en-US" altLang="ja-JP" dirty="0"/>
              <a:t>1</a:t>
            </a:r>
            <a:r>
              <a:rPr kumimoji="1" lang="ja-JP" altLang="en-US"/>
              <a:t>のタグ全体に対する精度の調査について説明します。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19</a:t>
            </a:fld>
            <a:endParaRPr kumimoji="1" lang="ja-JP" altLang="en-US"/>
          </a:p>
        </p:txBody>
      </p:sp>
    </p:spTree>
    <p:extLst>
      <p:ext uri="{BB962C8B-B14F-4D97-AF65-F5344CB8AC3E}">
        <p14:creationId xmlns:p14="http://schemas.microsoft.com/office/powerpoint/2010/main" val="99230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まず研究の背景について説明します．</a:t>
            </a:r>
            <a:endParaRPr kumimoji="1" lang="en-US" altLang="ja-JP" dirty="0"/>
          </a:p>
          <a:p>
            <a:r>
              <a:rPr kumimoji="1" lang="ja-JP" altLang="en-US"/>
              <a:t>あるプログラミング学習サイトでは</a:t>
            </a:r>
            <a:r>
              <a:rPr kumimoji="1" lang="en-US" altLang="ja-JP" dirty="0"/>
              <a:t>2</a:t>
            </a:r>
            <a:r>
              <a:rPr kumimoji="1" lang="ja-JP" altLang="en-US"/>
              <a:t>つのサービスを提供しています．</a:t>
            </a:r>
            <a:endParaRPr kumimoji="1" lang="en-US" altLang="ja-JP" dirty="0"/>
          </a:p>
          <a:p>
            <a:r>
              <a:rPr kumimoji="1" lang="en-US" altLang="ja-JP" dirty="0"/>
              <a:t>1</a:t>
            </a:r>
            <a:r>
              <a:rPr kumimoji="1" lang="ja-JP" altLang="en-US"/>
              <a:t>つ目は，タグが付与された問題を解くことでプログラミングの能力判定を行う，というサービスです．</a:t>
            </a:r>
            <a:endParaRPr kumimoji="1" lang="en-US" altLang="ja-JP" dirty="0"/>
          </a:p>
          <a:p>
            <a:r>
              <a:rPr kumimoji="1" lang="ja-JP" altLang="en-US"/>
              <a:t>ここでいうタグとは，問題に関する情報や，解くために必要な知識などに関するキーワードです．</a:t>
            </a:r>
            <a:endParaRPr kumimoji="1" lang="en-US" altLang="ja-JP" dirty="0"/>
          </a:p>
          <a:p>
            <a:r>
              <a:rPr kumimoji="1" lang="ja-JP" altLang="en-US"/>
              <a:t>例えば、簡単であることを示す</a:t>
            </a:r>
            <a:r>
              <a:rPr kumimoji="1" lang="en-US" altLang="ja-JP" dirty="0"/>
              <a:t>”Easy”</a:t>
            </a:r>
            <a:r>
              <a:rPr kumimoji="1" lang="ja-JP" altLang="en-US"/>
              <a:t>や、解くために必要なアルゴリズムを示す</a:t>
            </a:r>
            <a:r>
              <a:rPr kumimoji="1" lang="en-US" altLang="ja-JP" dirty="0"/>
              <a:t>”Dynamic-Programming”</a:t>
            </a:r>
            <a:r>
              <a:rPr kumimoji="1" lang="ja-JP" altLang="en-US"/>
              <a:t>、データ構造を示す</a:t>
            </a:r>
            <a:r>
              <a:rPr kumimoji="1" lang="en-US" altLang="ja-JP" dirty="0"/>
              <a:t>”Graph”</a:t>
            </a:r>
            <a:r>
              <a:rPr kumimoji="1" lang="ja-JP" altLang="en-US"/>
              <a:t>などです。</a:t>
            </a:r>
            <a:endParaRPr kumimoji="1" lang="en-US" altLang="ja-JP" dirty="0"/>
          </a:p>
          <a:p>
            <a:endParaRPr kumimoji="1" lang="en-US" altLang="ja-JP" dirty="0"/>
          </a:p>
          <a:p>
            <a:r>
              <a:rPr kumimoji="1" lang="en-US" altLang="ja-JP" dirty="0"/>
              <a:t>2</a:t>
            </a:r>
            <a:r>
              <a:rPr kumimoji="1" lang="ja-JP" altLang="en-US"/>
              <a:t>つ目は，教員が作成した問題を学生向けに公開し，学生が解く，というサービスです．</a:t>
            </a:r>
            <a:endParaRPr kumimoji="1" lang="en-US" altLang="ja-JP" dirty="0"/>
          </a:p>
          <a:p>
            <a:endParaRPr kumimoji="1" lang="en-US" altLang="ja-JP" dirty="0"/>
          </a:p>
          <a:p>
            <a:r>
              <a:rPr kumimoji="1" lang="ja-JP" altLang="en-US"/>
              <a:t>このサイトの運営会社としては，教員が作成した問題も能力判定に利用することで，能力判定に利用する問題を増やしたいです。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a:t>
            </a:fld>
            <a:endParaRPr kumimoji="1" lang="ja-JP" altLang="en-US"/>
          </a:p>
        </p:txBody>
      </p:sp>
    </p:spTree>
    <p:extLst>
      <p:ext uri="{BB962C8B-B14F-4D97-AF65-F5344CB8AC3E}">
        <p14:creationId xmlns:p14="http://schemas.microsoft.com/office/powerpoint/2010/main" val="2674229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1</a:t>
            </a:r>
            <a:r>
              <a:rPr kumimoji="1" lang="ja-JP" altLang="en-US"/>
              <a:t>では，先述した学習用データセットと評価用データセットを学習，評価に使用しました．</a:t>
            </a:r>
            <a:endParaRPr kumimoji="1" lang="en-US" altLang="ja-JP" dirty="0"/>
          </a:p>
          <a:p>
            <a:endParaRPr kumimoji="1" lang="en-US" altLang="ja-JP" dirty="0"/>
          </a:p>
          <a:p>
            <a:r>
              <a:rPr kumimoji="1" lang="ja-JP" altLang="en-US"/>
              <a:t>学習用データセットのソースコード数は</a:t>
            </a:r>
            <a:r>
              <a:rPr kumimoji="1" lang="en-US" altLang="ja-JP" dirty="0"/>
              <a:t>〜</a:t>
            </a:r>
          </a:p>
          <a:p>
            <a:r>
              <a:rPr kumimoji="1" lang="ja-JP" altLang="en-US"/>
              <a:t>評価用データセットのソースコード数は</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このデータセットで実験を行いました。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20</a:t>
            </a:fld>
            <a:endParaRPr kumimoji="1" lang="ja-JP" altLang="en-US"/>
          </a:p>
        </p:txBody>
      </p:sp>
    </p:spTree>
    <p:extLst>
      <p:ext uri="{BB962C8B-B14F-4D97-AF65-F5344CB8AC3E}">
        <p14:creationId xmlns:p14="http://schemas.microsoft.com/office/powerpoint/2010/main" val="120315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評価指標について説明します．</a:t>
            </a:r>
            <a:endParaRPr kumimoji="1" lang="en-US" altLang="ja-JP" dirty="0"/>
          </a:p>
          <a:p>
            <a:r>
              <a:rPr kumimoji="1" lang="ja-JP" altLang="en-US" dirty="0"/>
              <a:t>まず</a:t>
            </a:r>
            <a:r>
              <a:rPr kumimoji="1" lang="en-US" altLang="ja-JP" dirty="0"/>
              <a:t>1</a:t>
            </a:r>
            <a:r>
              <a:rPr kumimoji="1" lang="ja-JP" altLang="en-US" dirty="0"/>
              <a:t>つ目が</a:t>
            </a:r>
            <a:r>
              <a:rPr kumimoji="1" lang="en-US" altLang="ja-JP" dirty="0"/>
              <a:t>macro-F1</a:t>
            </a:r>
            <a:r>
              <a:rPr kumimoji="1" lang="ja-JP" altLang="en-US" dirty="0"/>
              <a:t>です．</a:t>
            </a:r>
            <a:endParaRPr kumimoji="1" lang="en-US" altLang="ja-JP" dirty="0"/>
          </a:p>
          <a:p>
            <a:r>
              <a:rPr kumimoji="1" lang="en-US" altLang="ja-JP" dirty="0"/>
              <a:t>macro-F1</a:t>
            </a:r>
            <a:r>
              <a:rPr kumimoji="1" lang="ja-JP" altLang="en-US" dirty="0"/>
              <a:t>とは，他クラス分類におけるクラスごとの</a:t>
            </a:r>
            <a:r>
              <a:rPr kumimoji="1" lang="en-US" altLang="ja-JP" dirty="0"/>
              <a:t>F</a:t>
            </a:r>
            <a:r>
              <a:rPr kumimoji="1" lang="ja-JP" altLang="en-US" dirty="0"/>
              <a:t>値のことであり，推測タグの上位</a:t>
            </a:r>
            <a:r>
              <a:rPr kumimoji="1" lang="en-US" altLang="ja-JP" dirty="0"/>
              <a:t>1</a:t>
            </a:r>
            <a:r>
              <a:rPr kumimoji="1" lang="ja-JP" altLang="en-US" dirty="0"/>
              <a:t>番目のみに注目して算出する．</a:t>
            </a:r>
            <a:endParaRPr kumimoji="1" lang="en-US" altLang="ja-JP" dirty="0"/>
          </a:p>
          <a:p>
            <a:r>
              <a:rPr kumimoji="1" lang="ja-JP" altLang="en-US" dirty="0"/>
              <a:t>これを全てのタグで算出し，最大値，最小値，平均値を算出します．</a:t>
            </a:r>
            <a:endParaRPr kumimoji="1" lang="en-US" altLang="ja-JP" dirty="0"/>
          </a:p>
          <a:p>
            <a:r>
              <a:rPr kumimoji="1" lang="en-US" altLang="ja-JP" dirty="0"/>
              <a:t>2</a:t>
            </a:r>
            <a:r>
              <a:rPr kumimoji="1" lang="ja-JP" altLang="en-US" dirty="0"/>
              <a:t>つ目が正解率です．</a:t>
            </a:r>
            <a:endParaRPr kumimoji="1" lang="en-US" altLang="ja-JP" dirty="0"/>
          </a:p>
          <a:p>
            <a:r>
              <a:rPr kumimoji="1" lang="ja-JP" altLang="en-US" dirty="0"/>
              <a:t>推測タグの上位</a:t>
            </a:r>
            <a:r>
              <a:rPr kumimoji="1" lang="en-US" altLang="ja-JP" dirty="0"/>
              <a:t>n</a:t>
            </a:r>
            <a:r>
              <a:rPr kumimoji="1" lang="ja-JP" altLang="en-US" dirty="0"/>
              <a:t>番目と，正解タグの積集合を取ったときに，空集合でなければ正解，空集合であれば不正解としました．</a:t>
            </a:r>
            <a:endParaRPr kumimoji="1" lang="en-US" altLang="ja-JP" dirty="0"/>
          </a:p>
          <a:p>
            <a:r>
              <a:rPr kumimoji="1" lang="ja-JP" altLang="en-US" dirty="0"/>
              <a:t>提案手法で推測した場合と，ランダムにタグを出力した場合を比較しました．</a:t>
            </a:r>
            <a:endParaRPr kumimoji="1" lang="en-US" altLang="ja-JP" dirty="0"/>
          </a:p>
          <a:p>
            <a:r>
              <a:rPr kumimoji="1" lang="ja-JP" altLang="en-US" dirty="0"/>
              <a:t>この正解率を</a:t>
            </a:r>
            <a:r>
              <a:rPr kumimoji="1" lang="en-US" altLang="ja-JP" dirty="0"/>
              <a:t>n</a:t>
            </a:r>
            <a:r>
              <a:rPr kumimoji="1" lang="ja-JP" altLang="en-US" dirty="0"/>
              <a:t>を変化させて算出しました．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21</a:t>
            </a:fld>
            <a:endParaRPr kumimoji="1" lang="ja-JP" altLang="en-US"/>
          </a:p>
        </p:txBody>
      </p:sp>
    </p:spTree>
    <p:extLst>
      <p:ext uri="{BB962C8B-B14F-4D97-AF65-F5344CB8AC3E}">
        <p14:creationId xmlns:p14="http://schemas.microsoft.com/office/powerpoint/2010/main" val="258174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1</a:t>
            </a:r>
            <a:r>
              <a:rPr kumimoji="1" lang="ja-JP" altLang="en-US"/>
              <a:t>の結果は図と表に示すようになりました．</a:t>
            </a:r>
            <a:endParaRPr kumimoji="1" lang="en-US" altLang="ja-JP" dirty="0"/>
          </a:p>
          <a:p>
            <a:r>
              <a:rPr kumimoji="1" lang="ja-JP" altLang="en-US"/>
              <a:t>正解率が</a:t>
            </a:r>
            <a:r>
              <a:rPr kumimoji="1" lang="en-US" altLang="ja-JP" dirty="0"/>
              <a:t>Random</a:t>
            </a:r>
            <a:r>
              <a:rPr kumimoji="1" lang="ja-JP" altLang="en-US"/>
              <a:t>よりも高いことから，同じタグがついた問題の解答には共通する特徴が少なからずあり，提案手法が有効であることがわかります．</a:t>
            </a:r>
            <a:endParaRPr kumimoji="1" lang="en-US" altLang="ja-JP" dirty="0"/>
          </a:p>
          <a:p>
            <a:r>
              <a:rPr kumimoji="1" lang="ja-JP" altLang="en-US"/>
              <a:t>また，タグごとの</a:t>
            </a:r>
            <a:r>
              <a:rPr kumimoji="1" lang="en-US" altLang="ja-JP" dirty="0"/>
              <a:t>macro-F1</a:t>
            </a:r>
            <a:r>
              <a:rPr kumimoji="1" lang="ja-JP" altLang="en-US"/>
              <a:t>の最大値，最小値から，推測精度が高いタグと低いタグがあることがわかる．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22</a:t>
            </a:fld>
            <a:endParaRPr kumimoji="1" lang="ja-JP" altLang="en-US"/>
          </a:p>
        </p:txBody>
      </p:sp>
    </p:spTree>
    <p:extLst>
      <p:ext uri="{BB962C8B-B14F-4D97-AF65-F5344CB8AC3E}">
        <p14:creationId xmlns:p14="http://schemas.microsoft.com/office/powerpoint/2010/main" val="28939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次に実験</a:t>
            </a:r>
            <a:r>
              <a:rPr kumimoji="1" lang="en-US" altLang="ja-JP" dirty="0"/>
              <a:t>2</a:t>
            </a:r>
            <a:r>
              <a:rPr kumimoji="1" lang="ja-JP" altLang="en-US"/>
              <a:t>のタグを絞った場合の精度の調査について説明します。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23</a:t>
            </a:fld>
            <a:endParaRPr kumimoji="1" lang="ja-JP" altLang="en-US"/>
          </a:p>
        </p:txBody>
      </p:sp>
    </p:spTree>
    <p:extLst>
      <p:ext uri="{BB962C8B-B14F-4D97-AF65-F5344CB8AC3E}">
        <p14:creationId xmlns:p14="http://schemas.microsoft.com/office/powerpoint/2010/main" val="2780580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2</a:t>
            </a:r>
            <a:r>
              <a:rPr kumimoji="1" lang="ja-JP" altLang="en-US"/>
              <a:t>では，学習用データセットと評価用データセットのうち，アルゴリズム情報に関するタグが付与されている問題に提出されたソースコードを学習，評価に使用しました．</a:t>
            </a:r>
            <a:endParaRPr kumimoji="1" lang="en-US" altLang="ja-JP" dirty="0"/>
          </a:p>
          <a:p>
            <a:endParaRPr kumimoji="1" lang="en-US" altLang="ja-JP" dirty="0"/>
          </a:p>
          <a:p>
            <a:r>
              <a:rPr kumimoji="1" lang="ja-JP" altLang="en-US"/>
              <a:t>タグは，全体のタグのうち，表に青く示す</a:t>
            </a:r>
            <a:r>
              <a:rPr kumimoji="1" lang="en-US" altLang="ja-JP" dirty="0"/>
              <a:t>5</a:t>
            </a:r>
            <a:r>
              <a:rPr kumimoji="1" lang="ja-JP" altLang="en-US"/>
              <a:t>個になり，</a:t>
            </a:r>
            <a:r>
              <a:rPr kumimoji="1" lang="en-US" altLang="ja-JP" dirty="0"/>
              <a:t>Ad-Hoc</a:t>
            </a:r>
            <a:r>
              <a:rPr kumimoji="1" lang="ja-JP" altLang="en-US"/>
              <a:t>や</a:t>
            </a:r>
            <a:r>
              <a:rPr kumimoji="1" lang="en-US" altLang="ja-JP" dirty="0"/>
              <a:t>Easy</a:t>
            </a:r>
            <a:r>
              <a:rPr kumimoji="1" lang="ja-JP" altLang="en-US"/>
              <a:t>など，表に白く示すタグはアルゴリズム情報に関係のないため除外しました．</a:t>
            </a:r>
            <a:endParaRPr kumimoji="1" lang="en-US" altLang="ja-JP" dirty="0"/>
          </a:p>
          <a:p>
            <a:endParaRPr kumimoji="1" lang="en-US" altLang="ja-JP" dirty="0"/>
          </a:p>
          <a:p>
            <a:r>
              <a:rPr kumimoji="1" lang="ja-JP" altLang="en-US"/>
              <a:t>学習用データセットのソースコード数は</a:t>
            </a:r>
            <a:r>
              <a:rPr kumimoji="1" lang="en-US" altLang="ja-JP" dirty="0"/>
              <a:t>〜</a:t>
            </a:r>
          </a:p>
          <a:p>
            <a:r>
              <a:rPr kumimoji="1" lang="ja-JP" altLang="en-US"/>
              <a:t>評価用データセットのソースコード数は</a:t>
            </a:r>
            <a:r>
              <a:rPr kumimoji="1" lang="en-US" altLang="ja-JP" dirty="0"/>
              <a:t>〜</a:t>
            </a:r>
          </a:p>
          <a:p>
            <a:r>
              <a:rPr kumimoji="1" lang="ja-JP" altLang="en-US"/>
              <a:t>となりました．</a:t>
            </a:r>
            <a:endParaRPr kumimoji="1" lang="en-US" altLang="ja-JP" dirty="0"/>
          </a:p>
          <a:p>
            <a:r>
              <a:rPr kumimoji="1" lang="ja-JP" altLang="en-US"/>
              <a:t>このデータセットで実験を行い，実験</a:t>
            </a:r>
            <a:r>
              <a:rPr kumimoji="1" lang="en-US" altLang="ja-JP" dirty="0"/>
              <a:t>1</a:t>
            </a:r>
            <a:r>
              <a:rPr kumimoji="1" lang="ja-JP" altLang="en-US"/>
              <a:t>と同様の評価指標を算出しました．</a:t>
            </a:r>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24</a:t>
            </a:fld>
            <a:endParaRPr kumimoji="1" lang="ja-JP" altLang="en-US"/>
          </a:p>
        </p:txBody>
      </p:sp>
    </p:spTree>
    <p:extLst>
      <p:ext uri="{BB962C8B-B14F-4D97-AF65-F5344CB8AC3E}">
        <p14:creationId xmlns:p14="http://schemas.microsoft.com/office/powerpoint/2010/main" val="352033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2</a:t>
            </a:r>
            <a:r>
              <a:rPr kumimoji="1" lang="ja-JP" altLang="en-US"/>
              <a:t>のタグ毎の</a:t>
            </a:r>
            <a:r>
              <a:rPr kumimoji="1" lang="en-US" altLang="ja-JP" dirty="0"/>
              <a:t>macro-F1</a:t>
            </a:r>
            <a:r>
              <a:rPr kumimoji="1" lang="ja-JP" altLang="en-US"/>
              <a:t>の結果は右の表のようになりました．</a:t>
            </a:r>
            <a:endParaRPr kumimoji="1" lang="en-US" altLang="ja-JP" dirty="0"/>
          </a:p>
          <a:p>
            <a:r>
              <a:rPr kumimoji="1" lang="ja-JP" altLang="en-US"/>
              <a:t>また，比較のために実験</a:t>
            </a:r>
            <a:r>
              <a:rPr kumimoji="1" lang="en-US" altLang="ja-JP" dirty="0"/>
              <a:t>1</a:t>
            </a:r>
            <a:r>
              <a:rPr kumimoji="1" lang="ja-JP" altLang="en-US"/>
              <a:t>のタグ毎の</a:t>
            </a:r>
            <a:r>
              <a:rPr kumimoji="1" lang="en-US" altLang="ja-JP" dirty="0"/>
              <a:t>macro-F1</a:t>
            </a:r>
            <a:r>
              <a:rPr kumimoji="1" lang="ja-JP" altLang="en-US"/>
              <a:t>の結果を左に示します．</a:t>
            </a:r>
            <a:endParaRPr kumimoji="1" lang="en-US" altLang="ja-JP" dirty="0"/>
          </a:p>
          <a:p>
            <a:endParaRPr kumimoji="1" lang="en-US" altLang="ja-JP" dirty="0"/>
          </a:p>
          <a:p>
            <a:r>
              <a:rPr kumimoji="1" lang="ja-JP" altLang="en-US"/>
              <a:t>結果から，実験</a:t>
            </a:r>
            <a:r>
              <a:rPr kumimoji="1" lang="en-US" altLang="ja-JP" dirty="0"/>
              <a:t>2</a:t>
            </a:r>
            <a:r>
              <a:rPr kumimoji="1" lang="ja-JP" altLang="en-US"/>
              <a:t>の</a:t>
            </a:r>
            <a:r>
              <a:rPr kumimoji="1" lang="en-US" altLang="ja-JP" dirty="0"/>
              <a:t>macro-F1</a:t>
            </a:r>
            <a:r>
              <a:rPr kumimoji="1" lang="ja-JP" altLang="en-US"/>
              <a:t>の平均値が実験</a:t>
            </a:r>
            <a:r>
              <a:rPr kumimoji="1" lang="en-US" altLang="ja-JP" dirty="0"/>
              <a:t>1</a:t>
            </a:r>
            <a:r>
              <a:rPr kumimoji="1" lang="ja-JP" altLang="en-US"/>
              <a:t>の</a:t>
            </a:r>
            <a:r>
              <a:rPr kumimoji="1" lang="en-US" altLang="ja-JP" dirty="0"/>
              <a:t>0.29</a:t>
            </a:r>
            <a:r>
              <a:rPr kumimoji="1" lang="ja-JP" altLang="en-US"/>
              <a:t>から向上し，精度が上がったことがわかります．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25</a:t>
            </a:fld>
            <a:endParaRPr kumimoji="1" lang="ja-JP" altLang="en-US"/>
          </a:p>
        </p:txBody>
      </p:sp>
    </p:spTree>
    <p:extLst>
      <p:ext uri="{BB962C8B-B14F-4D97-AF65-F5344CB8AC3E}">
        <p14:creationId xmlns:p14="http://schemas.microsoft.com/office/powerpoint/2010/main" val="379616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また，実験</a:t>
            </a:r>
            <a:r>
              <a:rPr kumimoji="1" lang="en-US" altLang="ja-JP" dirty="0"/>
              <a:t>1</a:t>
            </a:r>
            <a:r>
              <a:rPr kumimoji="1" lang="ja-JP" altLang="en-US"/>
              <a:t>と実験</a:t>
            </a:r>
            <a:r>
              <a:rPr kumimoji="1" lang="en-US" altLang="ja-JP" dirty="0"/>
              <a:t>2</a:t>
            </a:r>
            <a:r>
              <a:rPr kumimoji="1" lang="ja-JP" altLang="en-US"/>
              <a:t>の正解率を比較すると，実験</a:t>
            </a:r>
            <a:r>
              <a:rPr kumimoji="1" lang="en-US" altLang="ja-JP" dirty="0"/>
              <a:t>2</a:t>
            </a:r>
            <a:r>
              <a:rPr kumimoji="1" lang="ja-JP" altLang="en-US"/>
              <a:t>の方が高くなりました．</a:t>
            </a:r>
            <a:endParaRPr kumimoji="1" lang="en-US" altLang="ja-JP" dirty="0"/>
          </a:p>
          <a:p>
            <a:r>
              <a:rPr kumimoji="1" lang="ja-JP" altLang="en-US"/>
              <a:t>このことから，タグを絞ることで精度が向上することが確認できます．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26</a:t>
            </a:fld>
            <a:endParaRPr kumimoji="1" lang="ja-JP" altLang="en-US"/>
          </a:p>
        </p:txBody>
      </p:sp>
    </p:spTree>
    <p:extLst>
      <p:ext uri="{BB962C8B-B14F-4D97-AF65-F5344CB8AC3E}">
        <p14:creationId xmlns:p14="http://schemas.microsoft.com/office/powerpoint/2010/main" val="4244250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次に実験</a:t>
            </a:r>
            <a:r>
              <a:rPr kumimoji="1" lang="en-US" altLang="ja-JP" dirty="0"/>
              <a:t>3</a:t>
            </a:r>
            <a:r>
              <a:rPr kumimoji="1" lang="ja-JP" altLang="en-US"/>
              <a:t>の問題文から学習したモデルの精度の調査について説明します。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27</a:t>
            </a:fld>
            <a:endParaRPr kumimoji="1" lang="ja-JP" altLang="en-US"/>
          </a:p>
        </p:txBody>
      </p:sp>
    </p:spTree>
    <p:extLst>
      <p:ext uri="{BB962C8B-B14F-4D97-AF65-F5344CB8AC3E}">
        <p14:creationId xmlns:p14="http://schemas.microsoft.com/office/powerpoint/2010/main" val="229630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実験</a:t>
            </a:r>
            <a:r>
              <a:rPr kumimoji="1" lang="en-US" altLang="ja-JP" dirty="0"/>
              <a:t>3</a:t>
            </a:r>
            <a:r>
              <a:rPr kumimoji="1" lang="ja-JP" altLang="en-US"/>
              <a:t>では</a:t>
            </a:r>
            <a:r>
              <a:rPr lang="ja-JP" altLang="en-US" sz="1200"/>
              <a:t>ソースコードの方が問題文よりも問題の特徴が出やすいという仮定の正当性を確かめるために、問題文を学習したモデルの調査を行いました。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a:t>実験</a:t>
            </a:r>
            <a:r>
              <a:rPr kumimoji="1" lang="en-US" altLang="ja-JP" dirty="0"/>
              <a:t>1</a:t>
            </a:r>
            <a:r>
              <a:rPr kumimoji="1" lang="ja-JP" altLang="en-US"/>
              <a:t>、実験</a:t>
            </a:r>
            <a:r>
              <a:rPr kumimoji="1" lang="en-US" altLang="ja-JP" dirty="0"/>
              <a:t>2</a:t>
            </a:r>
            <a:r>
              <a:rPr kumimoji="1" lang="ja-JP" altLang="en-US"/>
              <a:t>のデータセットに含まれる問題の問題文を学習に使用したモデルの精度を調査し、ソースコードを学習した場合との比較を行いました。</a:t>
            </a:r>
            <a:endParaRPr kumimoji="1" lang="en-US" altLang="ja-JP" dirty="0"/>
          </a:p>
          <a:p>
            <a:r>
              <a:rPr kumimoji="1" lang="ja-JP" altLang="en-US"/>
              <a:t>実験</a:t>
            </a:r>
            <a:r>
              <a:rPr kumimoji="1" lang="en-US" altLang="ja-JP" dirty="0"/>
              <a:t>3</a:t>
            </a:r>
            <a:r>
              <a:rPr kumimoji="1" lang="ja-JP" altLang="en-US"/>
              <a:t>では提案手法のリスト作成部のみを変更しました。</a:t>
            </a:r>
            <a:endParaRPr kumimoji="1" lang="en-US" altLang="ja-JP" dirty="0"/>
          </a:p>
          <a:p>
            <a:r>
              <a:rPr kumimoji="1" lang="ja-JP" altLang="en-US"/>
              <a:t>具体的に、問題の英語の問題文を単語で分割したリストを作成し、作成したリストのストップワード、記号を除去したリストを学習、評価に使用しました。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28</a:t>
            </a:fld>
            <a:endParaRPr kumimoji="1" lang="ja-JP" altLang="en-US"/>
          </a:p>
        </p:txBody>
      </p:sp>
    </p:spTree>
    <p:extLst>
      <p:ext uri="{BB962C8B-B14F-4D97-AF65-F5344CB8AC3E}">
        <p14:creationId xmlns:p14="http://schemas.microsoft.com/office/powerpoint/2010/main" val="3029394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3</a:t>
            </a:r>
            <a:r>
              <a:rPr kumimoji="1" lang="ja-JP" altLang="en-US"/>
              <a:t>では評価指標として</a:t>
            </a:r>
            <a:r>
              <a:rPr kumimoji="1" lang="en-US" altLang="ja-JP" dirty="0"/>
              <a:t>macro-recall</a:t>
            </a:r>
            <a:r>
              <a:rPr kumimoji="1" lang="ja-JP" altLang="en-US"/>
              <a:t>、</a:t>
            </a:r>
            <a:r>
              <a:rPr kumimoji="1" lang="en-US" altLang="ja-JP" dirty="0"/>
              <a:t>macro-precision</a:t>
            </a:r>
            <a:r>
              <a:rPr kumimoji="1" lang="ja-JP" altLang="en-US"/>
              <a:t>、</a:t>
            </a:r>
            <a:r>
              <a:rPr kumimoji="1" lang="en-US" altLang="ja-JP" dirty="0"/>
              <a:t>macro-F1</a:t>
            </a:r>
            <a:r>
              <a:rPr kumimoji="1" lang="ja-JP" altLang="en-US"/>
              <a:t>の平均を全てのタグで算出しました。</a:t>
            </a:r>
            <a:endParaRPr kumimoji="1" lang="en-US" altLang="ja-JP" dirty="0"/>
          </a:p>
          <a:p>
            <a:r>
              <a:rPr kumimoji="1" lang="en-US" altLang="ja-JP" dirty="0"/>
              <a:t>macro-recall</a:t>
            </a:r>
            <a:r>
              <a:rPr kumimoji="1" lang="ja-JP" altLang="en-US"/>
              <a:t>とは多クラス分類における</a:t>
            </a:r>
            <a:r>
              <a:rPr kumimoji="1" lang="en-US" altLang="ja-JP" dirty="0"/>
              <a:t>recall</a:t>
            </a:r>
            <a:r>
              <a:rPr kumimoji="1" lang="ja-JP" altLang="en-US"/>
              <a:t>、</a:t>
            </a:r>
            <a:r>
              <a:rPr kumimoji="1" lang="en-US" altLang="ja-JP" dirty="0"/>
              <a:t>macro-precision</a:t>
            </a:r>
            <a:r>
              <a:rPr kumimoji="1" lang="ja-JP" altLang="en-US"/>
              <a:t>とは多クラス分類における</a:t>
            </a:r>
            <a:r>
              <a:rPr kumimoji="1" lang="en-US" altLang="ja-JP" dirty="0"/>
              <a:t>precision</a:t>
            </a:r>
            <a:r>
              <a:rPr kumimoji="1" lang="ja-JP" altLang="en-US"/>
              <a:t>のことです。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29</a:t>
            </a:fld>
            <a:endParaRPr kumimoji="1" lang="ja-JP" altLang="en-US"/>
          </a:p>
        </p:txBody>
      </p:sp>
    </p:spTree>
    <p:extLst>
      <p:ext uri="{BB962C8B-B14F-4D97-AF65-F5344CB8AC3E}">
        <p14:creationId xmlns:p14="http://schemas.microsoft.com/office/powerpoint/2010/main" val="299806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ですが，社員が</a:t>
            </a:r>
            <a:r>
              <a:rPr kumimoji="1" lang="en-US" altLang="ja-JP" dirty="0"/>
              <a:t>1</a:t>
            </a:r>
            <a:r>
              <a:rPr kumimoji="1" lang="ja-JP" altLang="en-US"/>
              <a:t>つ</a:t>
            </a:r>
            <a:r>
              <a:rPr kumimoji="1" lang="en-US" altLang="ja-JP" dirty="0"/>
              <a:t>1</a:t>
            </a:r>
            <a:r>
              <a:rPr kumimoji="1" lang="ja-JP" altLang="en-US"/>
              <a:t>つタグ付けを行うと，労力がかかりすぎることが問題となります．</a:t>
            </a:r>
            <a:endParaRPr kumimoji="1" lang="en-US" altLang="ja-JP" dirty="0"/>
          </a:p>
          <a:p>
            <a:r>
              <a:rPr kumimoji="1" lang="ja-JP" altLang="en-US"/>
              <a:t>また，問題を作成した教員が自身の尺度でタグ付けを行うと，タグを付与する基準にばらつきが出てしまい，それによって能力判定の精度が下がる可能性が考えられます．</a:t>
            </a:r>
            <a:endParaRPr kumimoji="1" lang="en-US" altLang="ja-JP" dirty="0"/>
          </a:p>
          <a:p>
            <a:r>
              <a:rPr kumimoji="1" lang="ja-JP" altLang="en-US"/>
              <a:t>そこで，問題に自動でタグを付与するツールを作成しようと考えました．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3</a:t>
            </a:fld>
            <a:endParaRPr kumimoji="1" lang="ja-JP" altLang="en-US"/>
          </a:p>
        </p:txBody>
      </p:sp>
    </p:spTree>
    <p:extLst>
      <p:ext uri="{BB962C8B-B14F-4D97-AF65-F5344CB8AC3E}">
        <p14:creationId xmlns:p14="http://schemas.microsoft.com/office/powerpoint/2010/main" val="3946839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実験</a:t>
            </a:r>
            <a:r>
              <a:rPr kumimoji="1" lang="en-US" altLang="ja-JP" dirty="0"/>
              <a:t>3</a:t>
            </a:r>
            <a:r>
              <a:rPr kumimoji="1" lang="ja-JP" altLang="en-US"/>
              <a:t>では、実験</a:t>
            </a:r>
            <a:r>
              <a:rPr kumimoji="1" lang="en-US" altLang="ja-JP" dirty="0"/>
              <a:t>1</a:t>
            </a:r>
            <a:r>
              <a:rPr kumimoji="1" lang="ja-JP" altLang="en-US"/>
              <a:t>で用いたデータセットをデータセット</a:t>
            </a:r>
            <a:r>
              <a:rPr kumimoji="1" lang="en-US" altLang="ja-JP" dirty="0"/>
              <a:t>1</a:t>
            </a:r>
            <a:r>
              <a:rPr kumimoji="1" lang="ja-JP" altLang="en-US"/>
              <a:t>、実験</a:t>
            </a:r>
            <a:r>
              <a:rPr kumimoji="1" lang="en-US" altLang="ja-JP" dirty="0"/>
              <a:t>2</a:t>
            </a:r>
            <a:r>
              <a:rPr kumimoji="1" lang="ja-JP" altLang="en-US"/>
              <a:t>で用いたデータセットをデータセット</a:t>
            </a:r>
            <a:r>
              <a:rPr kumimoji="1" lang="en-US" altLang="ja-JP" dirty="0"/>
              <a:t>2</a:t>
            </a:r>
            <a:r>
              <a:rPr kumimoji="1" lang="ja-JP" altLang="en-US"/>
              <a:t>と呼びます。</a:t>
            </a:r>
            <a:endParaRPr kumimoji="1" lang="en-US" altLang="ja-JP" dirty="0"/>
          </a:p>
          <a:p>
            <a:r>
              <a:rPr kumimoji="1" lang="ja-JP" altLang="en-US"/>
              <a:t>実験</a:t>
            </a:r>
            <a:r>
              <a:rPr kumimoji="1" lang="en-US" altLang="ja-JP" dirty="0"/>
              <a:t>3</a:t>
            </a:r>
            <a:r>
              <a:rPr kumimoji="1" lang="ja-JP" altLang="en-US"/>
              <a:t>の結果は表のようになりました。</a:t>
            </a:r>
            <a:endParaRPr kumimoji="1" lang="en-US" altLang="ja-JP" dirty="0"/>
          </a:p>
          <a:p>
            <a:r>
              <a:rPr kumimoji="1" lang="ja-JP" altLang="en-US"/>
              <a:t>結果から、データセット</a:t>
            </a:r>
            <a:r>
              <a:rPr kumimoji="1" lang="en-US" altLang="ja-JP" dirty="0"/>
              <a:t>1</a:t>
            </a:r>
            <a:r>
              <a:rPr kumimoji="1" lang="ja-JP" altLang="en-US"/>
              <a:t>における</a:t>
            </a:r>
            <a:r>
              <a:rPr kumimoji="1" lang="en-US" altLang="ja-JP" dirty="0"/>
              <a:t>macro-F1</a:t>
            </a:r>
            <a:r>
              <a:rPr kumimoji="1" lang="ja-JP" altLang="en-US"/>
              <a:t>以外はソースコードを学習したモデルの方が高いことが確認できます。</a:t>
            </a:r>
            <a:endParaRPr kumimoji="1" lang="en-US" altLang="ja-JP" dirty="0"/>
          </a:p>
          <a:p>
            <a:r>
              <a:rPr kumimoji="1" lang="ja-JP" altLang="en-US"/>
              <a:t>ソースコードで学習したモデルの</a:t>
            </a:r>
            <a:r>
              <a:rPr kumimoji="1" lang="en-US" altLang="ja-JP" dirty="0"/>
              <a:t>macro-F1</a:t>
            </a:r>
            <a:r>
              <a:rPr kumimoji="1" lang="ja-JP" altLang="en-US"/>
              <a:t>が問題文で学習したモデルよりも低かった理由として、両方のモデルにおいてタグ毎の特徴を精度よく学習できておらず、大きな差が出なかったためであると考えられる。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30</a:t>
            </a:fld>
            <a:endParaRPr kumimoji="1" lang="ja-JP" altLang="en-US"/>
          </a:p>
        </p:txBody>
      </p:sp>
    </p:spTree>
    <p:extLst>
      <p:ext uri="{BB962C8B-B14F-4D97-AF65-F5344CB8AC3E}">
        <p14:creationId xmlns:p14="http://schemas.microsoft.com/office/powerpoint/2010/main" val="2255509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r>
              <a:rPr kumimoji="1" lang="ja-JP" altLang="en-US"/>
              <a:t>本研究ではプログラミング演習問題のタグを付与する手法を提案しました．</a:t>
            </a:r>
            <a:endParaRPr kumimoji="1" lang="en-US" altLang="ja-JP" dirty="0"/>
          </a:p>
          <a:p>
            <a:r>
              <a:rPr kumimoji="1" lang="ja-JP" altLang="en-US"/>
              <a:t>提案手法では，付与するタグの中でも精度が高いものと低いものがあることが評価実験からわかりました．</a:t>
            </a:r>
            <a:endParaRPr kumimoji="1" lang="en-US" altLang="ja-JP" dirty="0"/>
          </a:p>
          <a:p>
            <a:r>
              <a:rPr kumimoji="1" lang="en-US" altLang="ja-JP" dirty="0"/>
              <a:t>14</a:t>
            </a:r>
            <a:r>
              <a:rPr kumimoji="1" lang="ja-JP" altLang="en-US"/>
              <a:t>個のタグで実験した場合に，精度の高いタグでは</a:t>
            </a:r>
            <a:r>
              <a:rPr kumimoji="1" lang="en-US" altLang="ja-JP" dirty="0"/>
              <a:t>macro-F1</a:t>
            </a:r>
            <a:r>
              <a:rPr kumimoji="1" lang="ja-JP" altLang="en-US"/>
              <a:t>が</a:t>
            </a:r>
            <a:r>
              <a:rPr kumimoji="1" lang="en-US" altLang="ja-JP" dirty="0"/>
              <a:t>0.85</a:t>
            </a:r>
            <a:r>
              <a:rPr kumimoji="1" lang="ja-JP" altLang="en-US"/>
              <a:t>と，高い精度を示しました．</a:t>
            </a:r>
            <a:endParaRPr kumimoji="1" lang="en-US" altLang="ja-JP" dirty="0"/>
          </a:p>
          <a:p>
            <a:r>
              <a:rPr kumimoji="1" lang="ja-JP" altLang="en-US"/>
              <a:t>また，タグを絞ることで推測精度が向上することも確認できました．</a:t>
            </a:r>
            <a:endParaRPr kumimoji="1" lang="en-US" altLang="ja-JP" dirty="0"/>
          </a:p>
          <a:p>
            <a:r>
              <a:rPr kumimoji="1" lang="ja-JP" altLang="en-US"/>
              <a:t>また、問題文よりもソースコードを学習に使用した方が精度が高いことも確認できました。</a:t>
            </a:r>
            <a:endParaRPr kumimoji="1" lang="en-US" altLang="ja-JP" dirty="0"/>
          </a:p>
          <a:p>
            <a:endParaRPr kumimoji="1" lang="en-US" altLang="ja-JP" dirty="0"/>
          </a:p>
          <a:p>
            <a:r>
              <a:rPr kumimoji="1" lang="ja-JP" altLang="en-US"/>
              <a:t>今後の展望として，学習方法を</a:t>
            </a:r>
            <a:r>
              <a:rPr kumimoji="1" lang="en-US" altLang="ja-JP" dirty="0" err="1"/>
              <a:t>CodeBERT</a:t>
            </a:r>
            <a:r>
              <a:rPr kumimoji="1" lang="ja-JP" altLang="en-US"/>
              <a:t>などに変更して精度を調査することと、問題文や，問題の入力例・出力例などの情報も学習に使用することが挙げられます。</a:t>
            </a:r>
            <a:endParaRPr kumimoji="1" lang="en-US" altLang="ja-JP" dirty="0"/>
          </a:p>
          <a:p>
            <a:endParaRPr kumimoji="1" lang="en-US" altLang="ja-JP" dirty="0"/>
          </a:p>
          <a:p>
            <a:r>
              <a:rPr kumimoji="1" lang="ja-JP" altLang="en-US"/>
              <a:t>発表は以上になります．</a:t>
            </a:r>
            <a:endParaRPr kumimoji="1" lang="en-US" altLang="ja-JP" dirty="0"/>
          </a:p>
          <a:p>
            <a:r>
              <a:rPr kumimoji="1" lang="ja-JP" altLang="en-US"/>
              <a:t>ご清聴ありがとうございました．</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31</a:t>
            </a:fld>
            <a:endParaRPr kumimoji="1" lang="ja-JP" altLang="en-US"/>
          </a:p>
        </p:txBody>
      </p:sp>
    </p:spTree>
    <p:extLst>
      <p:ext uri="{BB962C8B-B14F-4D97-AF65-F5344CB8AC3E}">
        <p14:creationId xmlns:p14="http://schemas.microsoft.com/office/powerpoint/2010/main" val="444509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プログラミングコンテストとは，プログラミングの能力や技術を競い合うコンテストのことで，一般的に，参加者はオンラインで参加します．</a:t>
            </a:r>
            <a:endParaRPr kumimoji="1" lang="en-US" altLang="ja-JP" dirty="0"/>
          </a:p>
          <a:p>
            <a:r>
              <a:rPr kumimoji="1" lang="ja-JP" altLang="en-US"/>
              <a:t>国内では，</a:t>
            </a:r>
            <a:r>
              <a:rPr kumimoji="1" lang="en-US" altLang="ja-JP" dirty="0" err="1"/>
              <a:t>AtCoder</a:t>
            </a:r>
            <a:r>
              <a:rPr kumimoji="1" lang="ja-JP" altLang="en-US"/>
              <a:t>，</a:t>
            </a:r>
            <a:r>
              <a:rPr kumimoji="1" lang="en-US" altLang="ja-JP" dirty="0"/>
              <a:t>AIZU ONLINE JUDGE</a:t>
            </a:r>
            <a:r>
              <a:rPr kumimoji="1" lang="ja-JP" altLang="en-US"/>
              <a:t>などがあり，海外では</a:t>
            </a:r>
            <a:r>
              <a:rPr kumimoji="1" lang="en-US" altLang="ja-JP" dirty="0" err="1"/>
              <a:t>Codeforces</a:t>
            </a:r>
            <a:r>
              <a:rPr kumimoji="1" lang="ja-JP" altLang="en-US"/>
              <a:t>などがあります．</a:t>
            </a:r>
            <a:endParaRPr kumimoji="1" lang="en-US" altLang="ja-JP" dirty="0"/>
          </a:p>
          <a:p>
            <a:endParaRPr kumimoji="1" lang="en-US" altLang="ja-JP" dirty="0"/>
          </a:p>
          <a:p>
            <a:r>
              <a:rPr kumimoji="1" lang="ja-JP" altLang="en-US"/>
              <a:t>一般的なプログラミングコンテストの流れを説明します．</a:t>
            </a:r>
            <a:endParaRPr kumimoji="1" lang="en-US" altLang="ja-JP" dirty="0"/>
          </a:p>
          <a:p>
            <a:r>
              <a:rPr kumimoji="1" lang="ja-JP" altLang="en-US"/>
              <a:t>ユーザはコンテスト開始前に参加登録を行うことでコンテストに参加することができるようになります．</a:t>
            </a:r>
            <a:endParaRPr kumimoji="1" lang="en-US" altLang="ja-JP" dirty="0"/>
          </a:p>
          <a:p>
            <a:r>
              <a:rPr kumimoji="1" lang="ja-JP" altLang="en-US"/>
              <a:t>コンテストが開始すると，参加者は問題の閲覧と解答が可能になります．</a:t>
            </a:r>
            <a:endParaRPr kumimoji="1" lang="en-US" altLang="ja-JP" dirty="0"/>
          </a:p>
          <a:p>
            <a:r>
              <a:rPr kumimoji="1" lang="ja-JP" altLang="en-US"/>
              <a:t>参加者は問題に解答し，ソースコードを提出すると，その時点で正誤判定が行われます．</a:t>
            </a:r>
            <a:endParaRPr kumimoji="1" lang="en-US" altLang="ja-JP" dirty="0"/>
          </a:p>
          <a:p>
            <a:r>
              <a:rPr kumimoji="1" lang="ja-JP" altLang="en-US"/>
              <a:t>コンテスト終了までにできる限り多くの問題を解き，正解した問題数やその問題の難易度によって順位が決定します．</a:t>
            </a:r>
            <a:endParaRPr kumimoji="1" lang="en-US" altLang="ja-JP" dirty="0"/>
          </a:p>
          <a:p>
            <a:endParaRPr kumimoji="1" lang="en-US" altLang="ja-JP" dirty="0"/>
          </a:p>
          <a:p>
            <a:endParaRPr kumimoji="1" lang="en-US" altLang="ja-JP" dirty="0"/>
          </a:p>
          <a:p>
            <a:endParaRPr kumimoji="1" lang="en-US" altLang="ja-JP" dirty="0"/>
          </a:p>
          <a:p>
            <a:r>
              <a:rPr kumimoji="1" lang="ja-JP" altLang="en-US"/>
              <a:t>ポインタ使う</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32</a:t>
            </a:fld>
            <a:endParaRPr kumimoji="1" lang="ja-JP" altLang="en-US"/>
          </a:p>
        </p:txBody>
      </p:sp>
    </p:spTree>
    <p:extLst>
      <p:ext uri="{BB962C8B-B14F-4D97-AF65-F5344CB8AC3E}">
        <p14:creationId xmlns:p14="http://schemas.microsoft.com/office/powerpoint/2010/main" val="294419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本研究では，機械学習を用いて，プログラミング演習問題に付与するタグを，解答のソースコードから推測します．</a:t>
            </a:r>
            <a:endParaRPr kumimoji="1" lang="en-US" altLang="ja-JP" dirty="0"/>
          </a:p>
          <a:p>
            <a:endParaRPr kumimoji="1" lang="en-US" altLang="ja-JP" dirty="0"/>
          </a:p>
          <a:p>
            <a:r>
              <a:rPr kumimoji="1" lang="ja-JP" altLang="en-US"/>
              <a:t>この提案手法を評価する実験として，プログラミングコンテストの解答を提案手法で学習したモデルの精度の調査を行いました．</a:t>
            </a:r>
            <a:endParaRPr kumimoji="1" lang="en-US" altLang="ja-JP" dirty="0"/>
          </a:p>
          <a:p>
            <a:r>
              <a:rPr kumimoji="1" lang="ja-JP" altLang="en-US"/>
              <a:t>プログラミングコンテストとは，与えられた問題を解くことでプログラミングの能力を競い合うコンテストのことです．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4</a:t>
            </a:fld>
            <a:endParaRPr kumimoji="1" lang="ja-JP" altLang="en-US"/>
          </a:p>
        </p:txBody>
      </p:sp>
    </p:spTree>
    <p:extLst>
      <p:ext uri="{BB962C8B-B14F-4D97-AF65-F5344CB8AC3E}">
        <p14:creationId xmlns:p14="http://schemas.microsoft.com/office/powerpoint/2010/main" val="243478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提案手法の概要について説明します。</a:t>
            </a:r>
            <a:endParaRPr kumimoji="1" lang="en-US" altLang="ja-JP" dirty="0"/>
          </a:p>
          <a:p>
            <a:endParaRPr kumimoji="1" lang="en-US" altLang="ja-JP" dirty="0"/>
          </a:p>
          <a:p>
            <a:r>
              <a:rPr kumimoji="1" lang="ja-JP" altLang="en-US"/>
              <a:t>プログラミング演習問題の問題の類似度を、問題文を</a:t>
            </a:r>
            <a:r>
              <a:rPr kumimoji="1" lang="en-US" altLang="ja-JP" dirty="0"/>
              <a:t>Doc2Vec</a:t>
            </a:r>
            <a:r>
              <a:rPr kumimoji="1" lang="ja-JP" altLang="en-US"/>
              <a:t>で学習したモデルから推測した関連研究がある</a:t>
            </a:r>
            <a:endParaRPr kumimoji="1" lang="en-US" altLang="ja-JP" dirty="0"/>
          </a:p>
          <a:p>
            <a:r>
              <a:rPr kumimoji="1" lang="en-US" altLang="ja-JP" dirty="0"/>
              <a:t>Doc2Vec</a:t>
            </a:r>
            <a:r>
              <a:rPr kumimoji="1" lang="ja-JP" altLang="en-US"/>
              <a:t>とは、任意の文書の分散表現を獲得する機械学習の手法で、学習済みのモデルから未知の文書の分散表現を獲得することもできます。</a:t>
            </a:r>
            <a:endParaRPr kumimoji="1" lang="en-US" altLang="ja-JP" dirty="0"/>
          </a:p>
          <a:p>
            <a:endParaRPr kumimoji="1" lang="en-US" altLang="ja-JP" dirty="0"/>
          </a:p>
          <a:p>
            <a:r>
              <a:rPr kumimoji="1" lang="ja-JP" altLang="en-US"/>
              <a:t>我々は、問題文よりも提出されたソースコードの方が問題の特徴が顕著に出るのではないか、と考えたため、</a:t>
            </a:r>
            <a:endParaRPr kumimoji="1" lang="en-US" altLang="ja-JP" dirty="0"/>
          </a:p>
          <a:p>
            <a:r>
              <a:rPr kumimoji="1" lang="ja-JP" altLang="en-US"/>
              <a:t>本研究で提案する手法ではソースコードを</a:t>
            </a:r>
            <a:r>
              <a:rPr kumimoji="1" lang="en-US" altLang="ja-JP" dirty="0"/>
              <a:t>Doc2Vec</a:t>
            </a:r>
            <a:r>
              <a:rPr kumimoji="1" lang="ja-JP" altLang="en-US"/>
              <a:t>で学習し、そのモデルを用いてプログラミング演習問題のタグを決定します。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5</a:t>
            </a:fld>
            <a:endParaRPr kumimoji="1" lang="ja-JP" altLang="en-US"/>
          </a:p>
        </p:txBody>
      </p:sp>
    </p:spTree>
    <p:extLst>
      <p:ext uri="{BB962C8B-B14F-4D97-AF65-F5344CB8AC3E}">
        <p14:creationId xmlns:p14="http://schemas.microsoft.com/office/powerpoint/2010/main" val="371393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None/>
            </a:pPr>
            <a:r>
              <a:rPr kumimoji="1" lang="ja-JP" altLang="en-US" sz="2000"/>
              <a:t>提案手法の具体的な流れについて図を用いて説明します．</a:t>
            </a:r>
            <a:endParaRPr kumimoji="1" lang="en-US" altLang="ja-JP" sz="2000" dirty="0"/>
          </a:p>
          <a:p>
            <a:pPr marL="0" lvl="0" indent="0">
              <a:buNone/>
            </a:pPr>
            <a:endParaRPr kumimoji="1" lang="en-US" altLang="ja-JP" sz="2000" dirty="0"/>
          </a:p>
          <a:p>
            <a:pPr marL="0" lvl="0" indent="0">
              <a:buNone/>
            </a:pPr>
            <a:r>
              <a:rPr kumimoji="1" lang="ja-JP" altLang="en-US" sz="2000"/>
              <a:t>提案手法の流れは，</a:t>
            </a:r>
            <a:endParaRPr kumimoji="1" lang="en-US" altLang="ja-JP" sz="2000" dirty="0"/>
          </a:p>
          <a:p>
            <a:pPr marL="0" lvl="0" indent="0">
              <a:buNone/>
            </a:pPr>
            <a:r>
              <a:rPr kumimoji="1" lang="ja-JP" altLang="en-US" sz="2000"/>
              <a:t>まず</a:t>
            </a:r>
            <a:r>
              <a:rPr kumimoji="1" lang="en-US" altLang="ja-JP" sz="2000" dirty="0"/>
              <a:t>STEP1</a:t>
            </a:r>
            <a:r>
              <a:rPr kumimoji="1" lang="ja-JP" altLang="en-US" sz="2000"/>
              <a:t>で，あらかじめタグが付与されている問題の解答のソースコードから</a:t>
            </a:r>
            <a:r>
              <a:rPr kumimoji="1" lang="en-US" altLang="ja-JP" sz="2000" dirty="0"/>
              <a:t>AST</a:t>
            </a:r>
            <a:r>
              <a:rPr kumimoji="1" lang="ja-JP" altLang="en-US" sz="2000"/>
              <a:t>を作成し，その</a:t>
            </a:r>
            <a:r>
              <a:rPr kumimoji="1" lang="en-US" altLang="ja-JP" sz="2000" dirty="0"/>
              <a:t>AST</a:t>
            </a:r>
            <a:r>
              <a:rPr kumimoji="1" lang="ja-JP" altLang="en-US" sz="2000"/>
              <a:t>からリストを作成します．</a:t>
            </a:r>
            <a:endParaRPr kumimoji="1" lang="en-US" altLang="ja-JP" sz="2000" dirty="0"/>
          </a:p>
          <a:p>
            <a:pPr marL="0" lvl="0" indent="0">
              <a:buNone/>
            </a:pPr>
            <a:r>
              <a:rPr lang="ja-JP" altLang="en-US" sz="2000"/>
              <a:t>次に</a:t>
            </a:r>
            <a:r>
              <a:rPr lang="en-US" altLang="ja-JP" sz="2000" dirty="0"/>
              <a:t>STEP2</a:t>
            </a:r>
            <a:r>
              <a:rPr lang="ja-JP" altLang="en-US" sz="2000"/>
              <a:t>で，</a:t>
            </a:r>
            <a:r>
              <a:rPr kumimoji="1" lang="ja-JP" altLang="en-US" sz="2000"/>
              <a:t>リストを</a:t>
            </a:r>
            <a:r>
              <a:rPr kumimoji="1" lang="en-US" altLang="ja-JP" sz="2000" dirty="0"/>
              <a:t>Doc2Vec</a:t>
            </a:r>
            <a:r>
              <a:rPr kumimoji="1" lang="ja-JP" altLang="en-US" sz="2000"/>
              <a:t>で学習</a:t>
            </a:r>
            <a:r>
              <a:rPr lang="ja-JP" altLang="en-US" sz="2000"/>
              <a:t>し，分散表現を獲得します．</a:t>
            </a:r>
            <a:endParaRPr lang="en-US" altLang="ja-JP" sz="2000" dirty="0"/>
          </a:p>
          <a:p>
            <a:pPr marL="0" lvl="0" indent="0">
              <a:buNone/>
            </a:pPr>
            <a:r>
              <a:rPr kumimoji="1" lang="ja-JP" altLang="en-US" sz="2000"/>
              <a:t>次に</a:t>
            </a:r>
            <a:r>
              <a:rPr kumimoji="1" lang="en-US" altLang="ja-JP" sz="2000" dirty="0"/>
              <a:t>STEP3</a:t>
            </a:r>
            <a:r>
              <a:rPr kumimoji="1" lang="ja-JP" altLang="en-US" sz="2000"/>
              <a:t>で，タグを付与したい問題の解答のソースコードを</a:t>
            </a:r>
            <a:r>
              <a:rPr kumimoji="1" lang="en-US" altLang="ja-JP" sz="2000" dirty="0"/>
              <a:t>STEP1</a:t>
            </a:r>
            <a:r>
              <a:rPr kumimoji="1" lang="ja-JP" altLang="en-US" sz="2000"/>
              <a:t>と同様にリスト化し，学習済みのモデルから分散表現を獲得します．</a:t>
            </a:r>
            <a:endParaRPr kumimoji="1" lang="en-US" altLang="ja-JP" sz="2000" dirty="0"/>
          </a:p>
          <a:p>
            <a:pPr marL="0" lvl="0" indent="0">
              <a:buNone/>
            </a:pPr>
            <a:r>
              <a:rPr lang="ja-JP" altLang="en-US" sz="2000"/>
              <a:t>次に</a:t>
            </a:r>
            <a:r>
              <a:rPr lang="en-US" altLang="ja-JP" sz="2000" dirty="0"/>
              <a:t>STEP4</a:t>
            </a:r>
            <a:r>
              <a:rPr lang="ja-JP" altLang="en-US" sz="2000"/>
              <a:t>で，</a:t>
            </a:r>
            <a:r>
              <a:rPr lang="en-US" altLang="ja-JP" sz="2000" dirty="0"/>
              <a:t>STEP2</a:t>
            </a:r>
            <a:r>
              <a:rPr lang="ja-JP" altLang="en-US" sz="2000"/>
              <a:t>と</a:t>
            </a:r>
            <a:r>
              <a:rPr lang="en-US" altLang="ja-JP" sz="2000" dirty="0"/>
              <a:t>STEP3</a:t>
            </a:r>
            <a:r>
              <a:rPr lang="ja-JP" altLang="en-US" sz="2000"/>
              <a:t>で獲得した分散表現のコサイン類似度を算出し，類似度が高いものを調べます．</a:t>
            </a:r>
            <a:endParaRPr lang="en-US" altLang="ja-JP" sz="2000" dirty="0"/>
          </a:p>
          <a:p>
            <a:pPr marL="0" lvl="0" indent="0">
              <a:buNone/>
            </a:pPr>
            <a:r>
              <a:rPr kumimoji="1" lang="ja-JP" altLang="en-US" sz="2000"/>
              <a:t>最後に</a:t>
            </a:r>
            <a:r>
              <a:rPr kumimoji="1" lang="en-US" altLang="ja-JP" sz="2000" dirty="0"/>
              <a:t>STEP5</a:t>
            </a:r>
            <a:r>
              <a:rPr kumimoji="1" lang="ja-JP" altLang="en-US" sz="2000"/>
              <a:t>で，</a:t>
            </a:r>
            <a:r>
              <a:rPr kumimoji="1" lang="en-US" altLang="ja-JP" sz="2000" dirty="0"/>
              <a:t>STEP4</a:t>
            </a:r>
            <a:r>
              <a:rPr kumimoji="1" lang="ja-JP" altLang="en-US" sz="2000"/>
              <a:t>の結果から付与するタグを決定します．</a:t>
            </a:r>
            <a:endParaRPr kumimoji="1" lang="en-US" altLang="ja-JP" sz="2000" dirty="0"/>
          </a:p>
          <a:p>
            <a:pPr marL="0" lvl="0" indent="0">
              <a:buNone/>
            </a:pPr>
            <a:endParaRPr kumimoji="1" lang="en-US" altLang="ja-JP" sz="2000" dirty="0"/>
          </a:p>
          <a:p>
            <a:pPr marL="0" lvl="0" indent="0">
              <a:buNone/>
            </a:pPr>
            <a:endParaRPr kumimoji="1" lang="en-US" altLang="ja-JP" sz="2000" dirty="0"/>
          </a:p>
          <a:p>
            <a:pPr marL="0" lvl="0" indent="0">
              <a:buNone/>
            </a:pPr>
            <a:r>
              <a:rPr kumimoji="1" lang="ja-JP" altLang="en-US" sz="2000"/>
              <a:t>以下，各ステップについて詳しく説明します．</a:t>
            </a:r>
            <a:endParaRPr kumimoji="1" lang="en-US" altLang="ja-JP" sz="2000"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6</a:t>
            </a:fld>
            <a:endParaRPr kumimoji="1" lang="ja-JP" altLang="en-US"/>
          </a:p>
        </p:txBody>
      </p:sp>
    </p:spTree>
    <p:extLst>
      <p:ext uri="{BB962C8B-B14F-4D97-AF65-F5344CB8AC3E}">
        <p14:creationId xmlns:p14="http://schemas.microsoft.com/office/powerpoint/2010/main" val="147004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STEP1</a:t>
            </a:r>
            <a:r>
              <a:rPr kumimoji="1" lang="ja-JP" altLang="en-US"/>
              <a:t>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7</a:t>
            </a:fld>
            <a:endParaRPr kumimoji="1" lang="ja-JP" altLang="en-US"/>
          </a:p>
        </p:txBody>
      </p:sp>
    </p:spTree>
    <p:extLst>
      <p:ext uri="{BB962C8B-B14F-4D97-AF65-F5344CB8AC3E}">
        <p14:creationId xmlns:p14="http://schemas.microsoft.com/office/powerpoint/2010/main" val="64505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ステップ</a:t>
            </a:r>
            <a:r>
              <a:rPr lang="en-US" altLang="ja-JP" sz="1200" dirty="0"/>
              <a:t>1</a:t>
            </a:r>
            <a:r>
              <a:rPr lang="ja-JP" altLang="en-US" sz="1200"/>
              <a:t>では，まず，あらかじめタグが付与された問題の解答例のソースコードから</a:t>
            </a:r>
            <a:r>
              <a:rPr lang="en-US" altLang="ja-JP" sz="1200" dirty="0"/>
              <a:t>AST</a:t>
            </a:r>
            <a:r>
              <a:rPr lang="ja-JP" altLang="en-US" sz="1200"/>
              <a:t>を作成します．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本研究では右の図のような木を</a:t>
            </a:r>
            <a:r>
              <a:rPr lang="en-US" altLang="ja-JP" sz="1200" dirty="0"/>
              <a:t>AST</a:t>
            </a:r>
            <a:r>
              <a:rPr lang="ja-JP" altLang="en-US" sz="1200"/>
              <a:t>と呼びます。</a:t>
            </a:r>
            <a:endParaRPr lang="en-US" altLang="ja-JP" sz="1200"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8</a:t>
            </a:fld>
            <a:endParaRPr kumimoji="1" lang="ja-JP" altLang="en-US"/>
          </a:p>
        </p:txBody>
      </p:sp>
    </p:spTree>
    <p:extLst>
      <p:ext uri="{BB962C8B-B14F-4D97-AF65-F5344CB8AC3E}">
        <p14:creationId xmlns:p14="http://schemas.microsoft.com/office/powerpoint/2010/main" val="315353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次に，</a:t>
            </a:r>
            <a:r>
              <a:rPr lang="en-US" altLang="ja-JP" sz="1200" dirty="0"/>
              <a:t>AST</a:t>
            </a:r>
            <a:r>
              <a:rPr lang="ja-JP" altLang="en-US" sz="1200"/>
              <a:t>のノードを</a:t>
            </a:r>
            <a:r>
              <a:rPr kumimoji="1" lang="ja-JP" altLang="en-US" sz="1200" b="0" i="0" kern="1200">
                <a:solidFill>
                  <a:schemeClr val="tx1"/>
                </a:solidFill>
                <a:effectLst/>
                <a:latin typeface="+mn-lt"/>
                <a:ea typeface="+mn-ea"/>
                <a:cs typeface="+mn-cs"/>
              </a:rPr>
              <a:t>後行順</a:t>
            </a:r>
            <a:r>
              <a:rPr lang="ja-JP" altLang="en-US" sz="1200"/>
              <a:t>に走査することでリスト化します．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この時，</a:t>
            </a:r>
            <a:r>
              <a:rPr lang="en-US" altLang="ja-JP" sz="1200" dirty="0"/>
              <a:t>AST</a:t>
            </a:r>
            <a:r>
              <a:rPr lang="ja-JP" altLang="en-US" sz="1200"/>
              <a:t>に含まれない情報を追加し，不要な情報を除外するために複数の処理を行いました．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図に示す</a:t>
            </a:r>
            <a:r>
              <a:rPr kumimoji="1" lang="en-US" altLang="ja-JP" sz="1200" dirty="0"/>
              <a:t>AST</a:t>
            </a:r>
            <a:r>
              <a:rPr kumimoji="1" lang="ja-JP" altLang="en-US" sz="1200"/>
              <a:t>の例でリスト化を行うと，</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まず不要な情報を除外するために，変数宣言部を除外し，</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AST</a:t>
            </a:r>
            <a:r>
              <a:rPr kumimoji="1" lang="ja-JP" altLang="en-US" sz="1200"/>
              <a:t>に含まれない情報を追加するために，変数参照部を参照している変数の型名に変更します．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そして，</a:t>
            </a:r>
            <a:r>
              <a:rPr lang="ja-JP" altLang="en-US" sz="1200"/>
              <a:t>後行順にリスト化すると，右のようなリストになります</a:t>
            </a:r>
            <a:endParaRPr lang="en-US" altLang="ja-JP" sz="1200"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9</a:t>
            </a:fld>
            <a:endParaRPr kumimoji="1" lang="ja-JP" altLang="en-US"/>
          </a:p>
        </p:txBody>
      </p:sp>
    </p:spTree>
    <p:extLst>
      <p:ext uri="{BB962C8B-B14F-4D97-AF65-F5344CB8AC3E}">
        <p14:creationId xmlns:p14="http://schemas.microsoft.com/office/powerpoint/2010/main" val="621303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pPr>
              <a:defRPr/>
            </a:pPr>
            <a:r>
              <a:rPr lang="en-US" altLang="ja-JP"/>
              <a:t>Jul/05/2013</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pPr>
              <a:defRPr/>
            </a:pPr>
            <a:fld id="{6BFA9946-39CA-4201-95E6-ED803B65F350}" type="slidenum">
              <a:rPr lang="en-US" altLang="ja-JP" smtClean="0"/>
              <a:pPr>
                <a:defRPr/>
              </a:pPr>
              <a:t>‹#›</a:t>
            </a:fld>
            <a:endParaRPr lang="en-US" altLang="ja-JP"/>
          </a:p>
        </p:txBody>
      </p:sp>
    </p:spTree>
    <p:extLst>
      <p:ext uri="{BB962C8B-B14F-4D97-AF65-F5344CB8AC3E}">
        <p14:creationId xmlns:p14="http://schemas.microsoft.com/office/powerpoint/2010/main" val="9085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BBD4B1BB-CC31-4466-8D20-DB8CDA55D1CD}" type="slidenum">
              <a:rPr lang="en-US" altLang="ja-JP" smtClean="0"/>
              <a:pPr>
                <a:defRPr/>
              </a:pPr>
              <a:t>‹#›</a:t>
            </a:fld>
            <a:endParaRPr lang="en-US" altLang="ja-JP"/>
          </a:p>
        </p:txBody>
      </p:sp>
    </p:spTree>
    <p:extLst>
      <p:ext uri="{BB962C8B-B14F-4D97-AF65-F5344CB8AC3E}">
        <p14:creationId xmlns:p14="http://schemas.microsoft.com/office/powerpoint/2010/main" val="168577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9F700C05-A331-4ABC-BD64-94401D814D23}" type="slidenum">
              <a:rPr lang="en-US" altLang="ja-JP" smtClean="0"/>
              <a:pPr>
                <a:defRPr/>
              </a:pPr>
              <a:t>‹#›</a:t>
            </a:fld>
            <a:endParaRPr lang="en-US" altLang="ja-JP"/>
          </a:p>
        </p:txBody>
      </p:sp>
    </p:spTree>
    <p:extLst>
      <p:ext uri="{BB962C8B-B14F-4D97-AF65-F5344CB8AC3E}">
        <p14:creationId xmlns:p14="http://schemas.microsoft.com/office/powerpoint/2010/main" val="11154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a:defRPr sz="2400"/>
            </a:lvl1pPr>
            <a:lvl2pPr>
              <a:defRPr sz="2000"/>
            </a:lvl2pPr>
            <a:lvl3pPr>
              <a:defRPr sz="2000"/>
            </a:lvl3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dirty="0"/>
              <a:t>Feb/15/2022</a:t>
            </a:r>
          </a:p>
        </p:txBody>
      </p:sp>
      <p:sp>
        <p:nvSpPr>
          <p:cNvPr id="6" name="スライド番号プレースホルダ 5"/>
          <p:cNvSpPr>
            <a:spLocks noGrp="1"/>
          </p:cNvSpPr>
          <p:nvPr>
            <p:ph type="sldNum" sz="quarter" idx="12"/>
          </p:nvPr>
        </p:nvSpPr>
        <p:spPr/>
        <p:txBody>
          <a:bodyPr/>
          <a:lstStyle>
            <a:lvl1pPr>
              <a:defRPr/>
            </a:lvl1pPr>
          </a:lstStyle>
          <a:p>
            <a:pPr>
              <a:defRPr/>
            </a:pPr>
            <a:fld id="{B12562F3-4A2F-4E07-B7D3-3E764FB0DEC6}" type="slidenum">
              <a:rPr lang="en-US" altLang="ja-JP" smtClean="0"/>
              <a:pPr>
                <a:defRPr/>
              </a:pPr>
              <a:t>‹#›</a:t>
            </a:fld>
            <a:endParaRPr lang="en-US" altLang="ja-JP"/>
          </a:p>
        </p:txBody>
      </p:sp>
    </p:spTree>
    <p:extLst>
      <p:ext uri="{BB962C8B-B14F-4D97-AF65-F5344CB8AC3E}">
        <p14:creationId xmlns:p14="http://schemas.microsoft.com/office/powerpoint/2010/main" val="3906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E3913B5E-D961-41DE-BBB0-6E96BF638B47}" type="slidenum">
              <a:rPr lang="en-US" altLang="ja-JP" smtClean="0"/>
              <a:pPr>
                <a:defRPr/>
              </a:pPr>
              <a:t>‹#›</a:t>
            </a:fld>
            <a:endParaRPr lang="en-US" altLang="ja-JP"/>
          </a:p>
        </p:txBody>
      </p:sp>
    </p:spTree>
    <p:extLst>
      <p:ext uri="{BB962C8B-B14F-4D97-AF65-F5344CB8AC3E}">
        <p14:creationId xmlns:p14="http://schemas.microsoft.com/office/powerpoint/2010/main" val="4380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FDEB35D8-484E-4EBA-BCFF-44E4FD2D4937}" type="slidenum">
              <a:rPr lang="en-US" altLang="ja-JP" smtClean="0"/>
              <a:pPr>
                <a:defRPr/>
              </a:pPr>
              <a:t>‹#›</a:t>
            </a:fld>
            <a:endParaRPr lang="en-US" altLang="ja-JP"/>
          </a:p>
        </p:txBody>
      </p:sp>
    </p:spTree>
    <p:extLst>
      <p:ext uri="{BB962C8B-B14F-4D97-AF65-F5344CB8AC3E}">
        <p14:creationId xmlns:p14="http://schemas.microsoft.com/office/powerpoint/2010/main" val="227448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a:defRPr/>
            </a:pPr>
            <a:r>
              <a:rPr lang="en-US" altLang="ja-JP"/>
              <a:t>Jul/05/2013</a:t>
            </a:r>
          </a:p>
        </p:txBody>
      </p:sp>
      <p:sp>
        <p:nvSpPr>
          <p:cNvPr id="9" name="スライド番号プレースホルダ 8"/>
          <p:cNvSpPr>
            <a:spLocks noGrp="1"/>
          </p:cNvSpPr>
          <p:nvPr>
            <p:ph type="sldNum" sz="quarter" idx="12"/>
          </p:nvPr>
        </p:nvSpPr>
        <p:spPr/>
        <p:txBody>
          <a:bodyPr/>
          <a:lstStyle>
            <a:lvl1pPr>
              <a:defRPr/>
            </a:lvl1pPr>
          </a:lstStyle>
          <a:p>
            <a:pPr>
              <a:defRPr/>
            </a:pPr>
            <a:fld id="{80D25DB7-2C8C-4929-B2A1-5F59FC4BB087}" type="slidenum">
              <a:rPr lang="en-US" altLang="ja-JP" smtClean="0"/>
              <a:pPr>
                <a:defRPr/>
              </a:pPr>
              <a:t>‹#›</a:t>
            </a:fld>
            <a:endParaRPr lang="en-US" altLang="ja-JP"/>
          </a:p>
        </p:txBody>
      </p:sp>
    </p:spTree>
    <p:extLst>
      <p:ext uri="{BB962C8B-B14F-4D97-AF65-F5344CB8AC3E}">
        <p14:creationId xmlns:p14="http://schemas.microsoft.com/office/powerpoint/2010/main" val="2424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pPr>
              <a:defRPr/>
            </a:pPr>
            <a:r>
              <a:rPr lang="en-US" altLang="ja-JP"/>
              <a:t>Jul/05/2013</a:t>
            </a:r>
          </a:p>
        </p:txBody>
      </p:sp>
      <p:sp>
        <p:nvSpPr>
          <p:cNvPr id="5" name="スライド番号プレースホルダ 4"/>
          <p:cNvSpPr>
            <a:spLocks noGrp="1"/>
          </p:cNvSpPr>
          <p:nvPr>
            <p:ph type="sldNum" sz="quarter" idx="12"/>
          </p:nvPr>
        </p:nvSpPr>
        <p:spPr/>
        <p:txBody>
          <a:bodyPr/>
          <a:lstStyle>
            <a:lvl1pPr>
              <a:defRPr/>
            </a:lvl1pPr>
          </a:lstStyle>
          <a:p>
            <a:pPr>
              <a:defRPr/>
            </a:pPr>
            <a:fld id="{AC884F58-92E9-475B-A17B-82F418F27307}" type="slidenum">
              <a:rPr lang="en-US" altLang="ja-JP" smtClean="0"/>
              <a:pPr>
                <a:defRPr/>
              </a:pPr>
              <a:t>‹#›</a:t>
            </a:fld>
            <a:endParaRPr lang="en-US" altLang="ja-JP"/>
          </a:p>
        </p:txBody>
      </p:sp>
    </p:spTree>
    <p:extLst>
      <p:ext uri="{BB962C8B-B14F-4D97-AF65-F5344CB8AC3E}">
        <p14:creationId xmlns:p14="http://schemas.microsoft.com/office/powerpoint/2010/main" val="717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r>
              <a:rPr lang="en-US" altLang="ja-JP"/>
              <a:t>Jul/05/2013</a:t>
            </a:r>
          </a:p>
        </p:txBody>
      </p:sp>
      <p:sp>
        <p:nvSpPr>
          <p:cNvPr id="4" name="スライド番号プレースホルダ 3"/>
          <p:cNvSpPr>
            <a:spLocks noGrp="1"/>
          </p:cNvSpPr>
          <p:nvPr>
            <p:ph type="sldNum" sz="quarter" idx="12"/>
          </p:nvPr>
        </p:nvSpPr>
        <p:spPr/>
        <p:txBody>
          <a:bodyPr/>
          <a:lstStyle>
            <a:lvl1pPr>
              <a:defRPr/>
            </a:lvl1pPr>
          </a:lstStyle>
          <a:p>
            <a:pPr>
              <a:defRPr/>
            </a:pPr>
            <a:fld id="{137B1A55-2728-4ACE-9CB0-EBAA801FBF8F}" type="slidenum">
              <a:rPr lang="en-US" altLang="ja-JP" smtClean="0"/>
              <a:pPr>
                <a:defRPr/>
              </a:pPr>
              <a:t>‹#›</a:t>
            </a:fld>
            <a:endParaRPr lang="en-US" altLang="ja-JP"/>
          </a:p>
        </p:txBody>
      </p:sp>
    </p:spTree>
    <p:extLst>
      <p:ext uri="{BB962C8B-B14F-4D97-AF65-F5344CB8AC3E}">
        <p14:creationId xmlns:p14="http://schemas.microsoft.com/office/powerpoint/2010/main" val="358804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C3FF7A2E-6C18-485D-8E0D-228A15F76391}" type="slidenum">
              <a:rPr lang="en-US" altLang="ja-JP" smtClean="0"/>
              <a:pPr>
                <a:defRPr/>
              </a:pPr>
              <a:t>‹#›</a:t>
            </a:fld>
            <a:endParaRPr lang="en-US" altLang="ja-JP"/>
          </a:p>
        </p:txBody>
      </p:sp>
    </p:spTree>
    <p:extLst>
      <p:ext uri="{BB962C8B-B14F-4D97-AF65-F5344CB8AC3E}">
        <p14:creationId xmlns:p14="http://schemas.microsoft.com/office/powerpoint/2010/main" val="19285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8EBE538B-CBDB-42C1-AF1E-013E5A4EB539}" type="slidenum">
              <a:rPr lang="en-US" altLang="ja-JP" smtClean="0"/>
              <a:pPr>
                <a:defRPr/>
              </a:pPr>
              <a:t>‹#›</a:t>
            </a:fld>
            <a:endParaRPr lang="en-US" altLang="ja-JP"/>
          </a:p>
        </p:txBody>
      </p:sp>
    </p:spTree>
    <p:extLst>
      <p:ext uri="{BB962C8B-B14F-4D97-AF65-F5344CB8AC3E}">
        <p14:creationId xmlns:p14="http://schemas.microsoft.com/office/powerpoint/2010/main" val="4619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ja-JP" dirty="0"/>
              <a:t>Feb/15/2022</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95263B-2BD8-4C58-AEC2-2E9988DA8798}" type="slidenum">
              <a:rPr lang="en-US" altLang="ja-JP" smtClean="0"/>
              <a:pPr>
                <a:defRPr/>
              </a:pPr>
              <a:t>‹#›</a:t>
            </a:fld>
            <a:endParaRPr lang="en-US" altLang="ja-JP"/>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38181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EB820-A858-464E-B73C-144318EC717A}"/>
              </a:ext>
            </a:extLst>
          </p:cNvPr>
          <p:cNvSpPr>
            <a:spLocks noGrp="1"/>
          </p:cNvSpPr>
          <p:nvPr>
            <p:ph type="ctrTitle"/>
          </p:nvPr>
        </p:nvSpPr>
        <p:spPr>
          <a:xfrm>
            <a:off x="273268" y="1531937"/>
            <a:ext cx="8597463" cy="1470025"/>
          </a:xfrm>
        </p:spPr>
        <p:txBody>
          <a:bodyPr/>
          <a:lstStyle/>
          <a:p>
            <a:r>
              <a:rPr lang="ja-JP" altLang="en-US" sz="3600">
                <a:latin typeface="Helvetica" pitchFamily="2" charset="0"/>
              </a:rPr>
              <a:t>解答ソースコードを用いた</a:t>
            </a:r>
            <a:br>
              <a:rPr lang="en-US" altLang="ja-JP" sz="3600" dirty="0">
                <a:latin typeface="Helvetica" pitchFamily="2" charset="0"/>
              </a:rPr>
            </a:br>
            <a:r>
              <a:rPr lang="ja-JP" altLang="en-US" sz="3600">
                <a:latin typeface="Helvetica" pitchFamily="2" charset="0"/>
              </a:rPr>
              <a:t>プログラミング演習問題に対する</a:t>
            </a:r>
            <a:br>
              <a:rPr lang="ja-JP" altLang="en-US" sz="3600">
                <a:latin typeface="Helvetica" pitchFamily="2" charset="0"/>
              </a:rPr>
            </a:br>
            <a:r>
              <a:rPr lang="ja-JP" altLang="en-US" sz="3600">
                <a:latin typeface="Helvetica" pitchFamily="2" charset="0"/>
              </a:rPr>
              <a:t>タグ付け手法の提案</a:t>
            </a:r>
          </a:p>
        </p:txBody>
      </p:sp>
      <p:sp>
        <p:nvSpPr>
          <p:cNvPr id="3" name="字幕 2">
            <a:extLst>
              <a:ext uri="{FF2B5EF4-FFF2-40B4-BE49-F238E27FC236}">
                <a16:creationId xmlns:a16="http://schemas.microsoft.com/office/drawing/2014/main" id="{96F3E420-8F82-E447-AE66-71B5E62E245D}"/>
              </a:ext>
            </a:extLst>
          </p:cNvPr>
          <p:cNvSpPr>
            <a:spLocks noGrp="1"/>
          </p:cNvSpPr>
          <p:nvPr>
            <p:ph type="subTitle" idx="1"/>
          </p:nvPr>
        </p:nvSpPr>
        <p:spPr>
          <a:xfrm>
            <a:off x="600594" y="3918500"/>
            <a:ext cx="7942812" cy="1407564"/>
          </a:xfrm>
        </p:spPr>
        <p:txBody>
          <a:bodyPr/>
          <a:lstStyle/>
          <a:p>
            <a:r>
              <a:rPr lang="ja-JP" altLang="en-US"/>
              <a:t>川渕</a:t>
            </a:r>
            <a:r>
              <a:rPr lang="en-US" altLang="ja-JP" dirty="0"/>
              <a:t> </a:t>
            </a:r>
            <a:r>
              <a:rPr lang="ja-JP" altLang="en-US"/>
              <a:t>皓太</a:t>
            </a:r>
            <a:r>
              <a:rPr lang="en-US" altLang="ja-JP" baseline="30000" dirty="0"/>
              <a:t>1</a:t>
            </a:r>
            <a:r>
              <a:rPr lang="ja-JP" altLang="en-US"/>
              <a:t>、松下</a:t>
            </a:r>
            <a:r>
              <a:rPr lang="en-US" altLang="ja-JP" dirty="0"/>
              <a:t> </a:t>
            </a:r>
            <a:r>
              <a:rPr lang="ja-JP" altLang="en-US"/>
              <a:t>誠</a:t>
            </a:r>
            <a:r>
              <a:rPr lang="en-US" altLang="ja-JP" baseline="30000" dirty="0"/>
              <a:t>1</a:t>
            </a:r>
            <a:r>
              <a:rPr lang="ja-JP" altLang="en-US"/>
              <a:t>、吉田則裕</a:t>
            </a:r>
            <a:r>
              <a:rPr lang="en-US" altLang="ja-JP" baseline="30000" dirty="0"/>
              <a:t>2</a:t>
            </a:r>
            <a:r>
              <a:rPr lang="ja-JP" altLang="en-US"/>
              <a:t>、井上克郎</a:t>
            </a:r>
            <a:r>
              <a:rPr lang="en-US" altLang="ja-JP" baseline="30000" dirty="0"/>
              <a:t>3</a:t>
            </a:r>
          </a:p>
          <a:p>
            <a:r>
              <a:rPr lang="en-US" altLang="ja-JP" baseline="30000" dirty="0"/>
              <a:t>1</a:t>
            </a:r>
            <a:r>
              <a:rPr lang="ja-JP" altLang="en-US"/>
              <a:t>大阪大学</a:t>
            </a:r>
            <a:r>
              <a:rPr lang="en-US" altLang="ja-JP" dirty="0"/>
              <a:t> </a:t>
            </a:r>
            <a:r>
              <a:rPr lang="en-US" altLang="ja-JP" baseline="30000" dirty="0"/>
              <a:t>2</a:t>
            </a:r>
            <a:r>
              <a:rPr lang="ja-JP" altLang="en-US"/>
              <a:t>立命館大学</a:t>
            </a:r>
            <a:r>
              <a:rPr lang="en-US" altLang="ja-JP" baseline="30000" dirty="0"/>
              <a:t> 3</a:t>
            </a:r>
            <a:r>
              <a:rPr lang="ja-JP" altLang="en-US"/>
              <a:t>南山大学</a:t>
            </a:r>
          </a:p>
        </p:txBody>
      </p:sp>
    </p:spTree>
    <p:extLst>
      <p:ext uri="{BB962C8B-B14F-4D97-AF65-F5344CB8AC3E}">
        <p14:creationId xmlns:p14="http://schemas.microsoft.com/office/powerpoint/2010/main" val="320550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A460E4-C481-8C46-833F-297AA4B24865}"/>
              </a:ext>
            </a:extLst>
          </p:cNvPr>
          <p:cNvSpPr>
            <a:spLocks noGrp="1"/>
          </p:cNvSpPr>
          <p:nvPr>
            <p:ph type="title"/>
          </p:nvPr>
        </p:nvSpPr>
        <p:spPr/>
        <p:txBody>
          <a:bodyPr/>
          <a:lstStyle/>
          <a:p>
            <a:r>
              <a:rPr lang="en-US" altLang="ja-JP" dirty="0"/>
              <a:t>STEP2, STEP3</a:t>
            </a:r>
            <a:endParaRPr lang="ja-JP" altLang="en-US"/>
          </a:p>
        </p:txBody>
      </p:sp>
      <p:sp>
        <p:nvSpPr>
          <p:cNvPr id="8" name="コンテンツ プレースホルダー 2">
            <a:extLst>
              <a:ext uri="{FF2B5EF4-FFF2-40B4-BE49-F238E27FC236}">
                <a16:creationId xmlns:a16="http://schemas.microsoft.com/office/drawing/2014/main" id="{4102447D-C87C-774F-80F3-7026128EE1EC}"/>
              </a:ext>
            </a:extLst>
          </p:cNvPr>
          <p:cNvSpPr>
            <a:spLocks noGrp="1"/>
          </p:cNvSpPr>
          <p:nvPr>
            <p:ph idx="1"/>
          </p:nvPr>
        </p:nvSpPr>
        <p:spPr/>
        <p:txBody>
          <a:bodyPr/>
          <a:lstStyle/>
          <a:p>
            <a:r>
              <a:rPr lang="en-US" altLang="ja-JP" dirty="0"/>
              <a:t>Doc2vec (</a:t>
            </a:r>
            <a:r>
              <a:rPr lang="ja-JP" altLang="en-US"/>
              <a:t>再掲</a:t>
            </a:r>
            <a:r>
              <a:rPr lang="en-US" altLang="ja-JP" dirty="0"/>
              <a:t>)</a:t>
            </a:r>
          </a:p>
          <a:p>
            <a:pPr lvl="1"/>
            <a:r>
              <a:rPr lang="ja-JP" altLang="en-US"/>
              <a:t>任意の文書の分散表現を獲得する手法</a:t>
            </a:r>
            <a:endParaRPr lang="en-US" altLang="ja-JP" dirty="0"/>
          </a:p>
          <a:p>
            <a:pPr lvl="1"/>
            <a:r>
              <a:rPr lang="ja-JP" altLang="en-US"/>
              <a:t>学習済みのモデルから未知の文書の分散表現を獲得できる</a:t>
            </a:r>
          </a:p>
          <a:p>
            <a:endParaRPr lang="ja-JP" altLang="en-US"/>
          </a:p>
          <a:p>
            <a:endParaRPr lang="ja-JP" altLang="en-US"/>
          </a:p>
        </p:txBody>
      </p:sp>
      <p:sp>
        <p:nvSpPr>
          <p:cNvPr id="4" name="日付プレースホルダー 3">
            <a:extLst>
              <a:ext uri="{FF2B5EF4-FFF2-40B4-BE49-F238E27FC236}">
                <a16:creationId xmlns:a16="http://schemas.microsoft.com/office/drawing/2014/main" id="{81DC38F2-CE53-AD4B-9EC8-ED4B3D49D55A}"/>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ABB7882D-C5F6-A042-8C04-8CBF4174BDC3}"/>
              </a:ext>
            </a:extLst>
          </p:cNvPr>
          <p:cNvSpPr>
            <a:spLocks noGrp="1"/>
          </p:cNvSpPr>
          <p:nvPr>
            <p:ph type="sldNum" sz="quarter" idx="12"/>
          </p:nvPr>
        </p:nvSpPr>
        <p:spPr/>
        <p:txBody>
          <a:bodyPr/>
          <a:lstStyle/>
          <a:p>
            <a:fld id="{B12562F3-4A2F-4E07-B7D3-3E764FB0DEC6}" type="slidenum">
              <a:rPr lang="en-US" altLang="ja-JP" smtClean="0"/>
              <a:pPr/>
              <a:t>10</a:t>
            </a:fld>
            <a:endParaRPr lang="en-US" altLang="ja-JP"/>
          </a:p>
        </p:txBody>
      </p:sp>
      <p:pic>
        <p:nvPicPr>
          <p:cNvPr id="14" name="図 13" descr="グラフィカル ユーザー インターフェイス&#10;&#10;自動的に生成された説明">
            <a:extLst>
              <a:ext uri="{FF2B5EF4-FFF2-40B4-BE49-F238E27FC236}">
                <a16:creationId xmlns:a16="http://schemas.microsoft.com/office/drawing/2014/main" id="{FA73568A-2162-4946-809B-5C006BFFB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47" y="2725848"/>
            <a:ext cx="8579348" cy="3600000"/>
          </a:xfrm>
          <a:prstGeom prst="rect">
            <a:avLst/>
          </a:prstGeom>
        </p:spPr>
      </p:pic>
    </p:spTree>
    <p:extLst>
      <p:ext uri="{BB962C8B-B14F-4D97-AF65-F5344CB8AC3E}">
        <p14:creationId xmlns:p14="http://schemas.microsoft.com/office/powerpoint/2010/main" val="48105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65BF5-B58A-E146-B9B9-7C363FE61AC1}"/>
              </a:ext>
            </a:extLst>
          </p:cNvPr>
          <p:cNvSpPr>
            <a:spLocks noGrp="1"/>
          </p:cNvSpPr>
          <p:nvPr>
            <p:ph type="title"/>
          </p:nvPr>
        </p:nvSpPr>
        <p:spPr/>
        <p:txBody>
          <a:bodyPr/>
          <a:lstStyle/>
          <a:p>
            <a:r>
              <a:rPr kumimoji="1" lang="en-US" altLang="ja-JP" dirty="0"/>
              <a:t>STEP4: </a:t>
            </a:r>
            <a:r>
              <a:rPr kumimoji="1" lang="ja-JP" altLang="en-US"/>
              <a:t>コサイン類似度の算出</a:t>
            </a:r>
          </a:p>
        </p:txBody>
      </p:sp>
      <p:sp>
        <p:nvSpPr>
          <p:cNvPr id="4" name="日付プレースホルダー 3">
            <a:extLst>
              <a:ext uri="{FF2B5EF4-FFF2-40B4-BE49-F238E27FC236}">
                <a16:creationId xmlns:a16="http://schemas.microsoft.com/office/drawing/2014/main" id="{5721DE37-D9FA-A643-AD18-C37AE9FC3E30}"/>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6CD51E57-6A18-E54F-BB4D-AA6943DF5D58}"/>
              </a:ext>
            </a:extLst>
          </p:cNvPr>
          <p:cNvSpPr>
            <a:spLocks noGrp="1"/>
          </p:cNvSpPr>
          <p:nvPr>
            <p:ph type="sldNum" sz="quarter" idx="12"/>
          </p:nvPr>
        </p:nvSpPr>
        <p:spPr/>
        <p:txBody>
          <a:bodyPr/>
          <a:lstStyle/>
          <a:p>
            <a:pPr>
              <a:defRPr/>
            </a:pPr>
            <a:fld id="{B12562F3-4A2F-4E07-B7D3-3E764FB0DEC6}" type="slidenum">
              <a:rPr lang="en-US" altLang="ja-JP" smtClean="0"/>
              <a:pPr>
                <a:defRPr/>
              </a:pPr>
              <a:t>11</a:t>
            </a:fld>
            <a:endParaRPr lang="en-US" altLang="ja-JP"/>
          </a:p>
        </p:txBody>
      </p:sp>
      <p:pic>
        <p:nvPicPr>
          <p:cNvPr id="11" name="図 10" descr="グラフィカル ユーザー インターフェイス, ダイアグラム&#10;&#10;自動的に生成された説明">
            <a:extLst>
              <a:ext uri="{FF2B5EF4-FFF2-40B4-BE49-F238E27FC236}">
                <a16:creationId xmlns:a16="http://schemas.microsoft.com/office/drawing/2014/main" id="{2F5EFA0D-E540-254A-934B-3484B8AEE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 y="2088383"/>
            <a:ext cx="9144000" cy="3836935"/>
          </a:xfrm>
          <a:prstGeom prst="rect">
            <a:avLst/>
          </a:prstGeom>
        </p:spPr>
      </p:pic>
    </p:spTree>
    <p:extLst>
      <p:ext uri="{BB962C8B-B14F-4D97-AF65-F5344CB8AC3E}">
        <p14:creationId xmlns:p14="http://schemas.microsoft.com/office/powerpoint/2010/main" val="275929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84EB3-6BD6-B341-AC16-CC1C345F23B1}"/>
              </a:ext>
            </a:extLst>
          </p:cNvPr>
          <p:cNvSpPr>
            <a:spLocks noGrp="1"/>
          </p:cNvSpPr>
          <p:nvPr>
            <p:ph type="title"/>
          </p:nvPr>
        </p:nvSpPr>
        <p:spPr/>
        <p:txBody>
          <a:bodyPr/>
          <a:lstStyle/>
          <a:p>
            <a:r>
              <a:rPr lang="en-US" altLang="ja-JP" dirty="0"/>
              <a:t>STEP4: </a:t>
            </a:r>
            <a:r>
              <a:rPr lang="ja-JP" altLang="en-US"/>
              <a:t>コサイン類似度の算出</a:t>
            </a:r>
          </a:p>
        </p:txBody>
      </p:sp>
      <p:sp>
        <p:nvSpPr>
          <p:cNvPr id="3" name="コンテンツ プレースホルダー 2">
            <a:extLst>
              <a:ext uri="{FF2B5EF4-FFF2-40B4-BE49-F238E27FC236}">
                <a16:creationId xmlns:a16="http://schemas.microsoft.com/office/drawing/2014/main" id="{6AF58CBE-9F38-5B4C-9509-5DF468939C00}"/>
              </a:ext>
            </a:extLst>
          </p:cNvPr>
          <p:cNvSpPr>
            <a:spLocks noGrp="1"/>
          </p:cNvSpPr>
          <p:nvPr>
            <p:ph idx="1"/>
          </p:nvPr>
        </p:nvSpPr>
        <p:spPr/>
        <p:txBody>
          <a:bodyPr/>
          <a:lstStyle/>
          <a:p>
            <a:pPr marL="457200" indent="-457200">
              <a:buFont typeface="+mj-lt"/>
              <a:buAutoNum type="arabicPeriod"/>
            </a:pPr>
            <a:r>
              <a:rPr lang="en-US" altLang="ja-JP" dirty="0"/>
              <a:t>STEP2</a:t>
            </a:r>
            <a:r>
              <a:rPr lang="ja-JP" altLang="en-US"/>
              <a:t>で獲得した分散表現と</a:t>
            </a:r>
            <a:r>
              <a:rPr lang="en-US" altLang="ja-JP" dirty="0"/>
              <a:t>STEP3</a:t>
            </a:r>
            <a:r>
              <a:rPr lang="ja-JP" altLang="en-US"/>
              <a:t>で獲得した分散表現からコサイン類似度を算出し，比較する</a:t>
            </a:r>
            <a:endParaRPr lang="en-US" altLang="ja-JP" dirty="0"/>
          </a:p>
          <a:p>
            <a:pPr marL="457200" indent="-457200">
              <a:buFont typeface="+mj-lt"/>
              <a:buAutoNum type="arabicPeriod"/>
            </a:pPr>
            <a:r>
              <a:rPr lang="ja-JP" altLang="en-US"/>
              <a:t>コサイン類似度上位</a:t>
            </a:r>
            <a:r>
              <a:rPr lang="en-US" altLang="ja-JP" dirty="0"/>
              <a:t>20</a:t>
            </a:r>
            <a:r>
              <a:rPr lang="ja-JP" altLang="en-US"/>
              <a:t>位までのソースコードを特定し，そのソースコードが提出された問題を特定する</a:t>
            </a:r>
          </a:p>
        </p:txBody>
      </p:sp>
      <p:sp>
        <p:nvSpPr>
          <p:cNvPr id="4" name="日付プレースホルダー 3">
            <a:extLst>
              <a:ext uri="{FF2B5EF4-FFF2-40B4-BE49-F238E27FC236}">
                <a16:creationId xmlns:a16="http://schemas.microsoft.com/office/drawing/2014/main" id="{92E7BDAB-F5C4-EB4E-8842-F505F64D8391}"/>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EFCEA6BE-55D3-2C40-92EC-312D2B437018}"/>
              </a:ext>
            </a:extLst>
          </p:cNvPr>
          <p:cNvSpPr>
            <a:spLocks noGrp="1"/>
          </p:cNvSpPr>
          <p:nvPr>
            <p:ph type="sldNum" sz="quarter" idx="12"/>
          </p:nvPr>
        </p:nvSpPr>
        <p:spPr/>
        <p:txBody>
          <a:bodyPr/>
          <a:lstStyle/>
          <a:p>
            <a:fld id="{B12562F3-4A2F-4E07-B7D3-3E764FB0DEC6}" type="slidenum">
              <a:rPr lang="en-US" altLang="ja-JP" smtClean="0"/>
              <a:pPr/>
              <a:t>12</a:t>
            </a:fld>
            <a:endParaRPr lang="en-US" altLang="ja-JP"/>
          </a:p>
        </p:txBody>
      </p:sp>
      <p:sp>
        <p:nvSpPr>
          <p:cNvPr id="15" name="右矢印 14">
            <a:extLst>
              <a:ext uri="{FF2B5EF4-FFF2-40B4-BE49-F238E27FC236}">
                <a16:creationId xmlns:a16="http://schemas.microsoft.com/office/drawing/2014/main" id="{1E50B230-17EC-DD4B-9B85-59644206D9B0}"/>
              </a:ext>
            </a:extLst>
          </p:cNvPr>
          <p:cNvSpPr/>
          <p:nvPr/>
        </p:nvSpPr>
        <p:spPr>
          <a:xfrm>
            <a:off x="4072086" y="4730739"/>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graphicFrame>
        <p:nvGraphicFramePr>
          <p:cNvPr id="16" name="表 39">
            <a:extLst>
              <a:ext uri="{FF2B5EF4-FFF2-40B4-BE49-F238E27FC236}">
                <a16:creationId xmlns:a16="http://schemas.microsoft.com/office/drawing/2014/main" id="{E6B0D965-DD3D-3C42-9C2F-4533914D6CA4}"/>
              </a:ext>
            </a:extLst>
          </p:cNvPr>
          <p:cNvGraphicFramePr>
            <a:graphicFrameLocks noGrp="1"/>
          </p:cNvGraphicFramePr>
          <p:nvPr>
            <p:extLst>
              <p:ext uri="{D42A27DB-BD31-4B8C-83A1-F6EECF244321}">
                <p14:modId xmlns:p14="http://schemas.microsoft.com/office/powerpoint/2010/main" val="2884856321"/>
              </p:ext>
            </p:extLst>
          </p:nvPr>
        </p:nvGraphicFramePr>
        <p:xfrm>
          <a:off x="2529219" y="34105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graphicFrame>
        <p:nvGraphicFramePr>
          <p:cNvPr id="17" name="表 39">
            <a:extLst>
              <a:ext uri="{FF2B5EF4-FFF2-40B4-BE49-F238E27FC236}">
                <a16:creationId xmlns:a16="http://schemas.microsoft.com/office/drawing/2014/main" id="{F76DD049-F8D7-3543-AD54-99755F35DA36}"/>
              </a:ext>
            </a:extLst>
          </p:cNvPr>
          <p:cNvGraphicFramePr>
            <a:graphicFrameLocks noGrp="1"/>
          </p:cNvGraphicFramePr>
          <p:nvPr>
            <p:extLst>
              <p:ext uri="{D42A27DB-BD31-4B8C-83A1-F6EECF244321}">
                <p14:modId xmlns:p14="http://schemas.microsoft.com/office/powerpoint/2010/main" val="2543156455"/>
              </p:ext>
            </p:extLst>
          </p:nvPr>
        </p:nvGraphicFramePr>
        <p:xfrm>
          <a:off x="2681619" y="35629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graphicFrame>
        <p:nvGraphicFramePr>
          <p:cNvPr id="18" name="表 39">
            <a:extLst>
              <a:ext uri="{FF2B5EF4-FFF2-40B4-BE49-F238E27FC236}">
                <a16:creationId xmlns:a16="http://schemas.microsoft.com/office/drawing/2014/main" id="{AD755709-9A12-2140-B655-AB98528BD0CC}"/>
              </a:ext>
            </a:extLst>
          </p:cNvPr>
          <p:cNvGraphicFramePr>
            <a:graphicFrameLocks noGrp="1"/>
          </p:cNvGraphicFramePr>
          <p:nvPr>
            <p:extLst>
              <p:ext uri="{D42A27DB-BD31-4B8C-83A1-F6EECF244321}">
                <p14:modId xmlns:p14="http://schemas.microsoft.com/office/powerpoint/2010/main" val="280894724"/>
              </p:ext>
            </p:extLst>
          </p:nvPr>
        </p:nvGraphicFramePr>
        <p:xfrm>
          <a:off x="2834019" y="37153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sp>
        <p:nvSpPr>
          <p:cNvPr id="19" name="テキスト ボックス 18">
            <a:extLst>
              <a:ext uri="{FF2B5EF4-FFF2-40B4-BE49-F238E27FC236}">
                <a16:creationId xmlns:a16="http://schemas.microsoft.com/office/drawing/2014/main" id="{81EB34B6-30DF-8048-BF63-1487D2AB66D3}"/>
              </a:ext>
            </a:extLst>
          </p:cNvPr>
          <p:cNvSpPr txBox="1"/>
          <p:nvPr/>
        </p:nvSpPr>
        <p:spPr>
          <a:xfrm>
            <a:off x="2719227" y="3930838"/>
            <a:ext cx="1103201" cy="338554"/>
          </a:xfrm>
          <a:prstGeom prst="rect">
            <a:avLst/>
          </a:prstGeom>
          <a:noFill/>
        </p:spPr>
        <p:txBody>
          <a:bodyPr wrap="square" rtlCol="0">
            <a:spAutoFit/>
          </a:bodyPr>
          <a:lstStyle/>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分散表現</a:t>
            </a:r>
          </a:p>
        </p:txBody>
      </p:sp>
      <p:sp>
        <p:nvSpPr>
          <p:cNvPr id="20" name="テキスト ボックス 19">
            <a:extLst>
              <a:ext uri="{FF2B5EF4-FFF2-40B4-BE49-F238E27FC236}">
                <a16:creationId xmlns:a16="http://schemas.microsoft.com/office/drawing/2014/main" id="{5BB72B5F-4495-2E46-A9E3-DEBC7350164F}"/>
              </a:ext>
            </a:extLst>
          </p:cNvPr>
          <p:cNvSpPr txBox="1"/>
          <p:nvPr/>
        </p:nvSpPr>
        <p:spPr>
          <a:xfrm>
            <a:off x="2761241" y="5995803"/>
            <a:ext cx="1005403" cy="338554"/>
          </a:xfrm>
          <a:prstGeom prst="rect">
            <a:avLst/>
          </a:prstGeom>
          <a:noFill/>
        </p:spPr>
        <p:txBody>
          <a:bodyPr wrap="none" rtlCol="0">
            <a:spAutoFit/>
          </a:bodyPr>
          <a:lstStyle/>
          <a:p>
            <a:pP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分散表現</a:t>
            </a:r>
          </a:p>
        </p:txBody>
      </p:sp>
      <p:sp>
        <p:nvSpPr>
          <p:cNvPr id="21" name="上下矢印 20">
            <a:extLst>
              <a:ext uri="{FF2B5EF4-FFF2-40B4-BE49-F238E27FC236}">
                <a16:creationId xmlns:a16="http://schemas.microsoft.com/office/drawing/2014/main" id="{47A19D3F-BC06-6343-A0AD-CD4857E7B981}"/>
              </a:ext>
            </a:extLst>
          </p:cNvPr>
          <p:cNvSpPr/>
          <p:nvPr/>
        </p:nvSpPr>
        <p:spPr>
          <a:xfrm>
            <a:off x="3069975" y="4249410"/>
            <a:ext cx="341999" cy="1341840"/>
          </a:xfrm>
          <a:prstGeom prst="upDownArrow">
            <a:avLst/>
          </a:prstGeom>
          <a:solidFill>
            <a:srgbClr val="ED7D31">
              <a:lumMod val="60000"/>
              <a:lumOff val="4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2" name="テキスト ボックス 21">
            <a:extLst>
              <a:ext uri="{FF2B5EF4-FFF2-40B4-BE49-F238E27FC236}">
                <a16:creationId xmlns:a16="http://schemas.microsoft.com/office/drawing/2014/main" id="{42BA70F0-4EE8-3B4B-A4EF-7B1E0A228907}"/>
              </a:ext>
            </a:extLst>
          </p:cNvPr>
          <p:cNvSpPr txBox="1"/>
          <p:nvPr/>
        </p:nvSpPr>
        <p:spPr>
          <a:xfrm>
            <a:off x="2350873" y="4615313"/>
            <a:ext cx="1826141" cy="584775"/>
          </a:xfrm>
          <a:prstGeom prst="rect">
            <a:avLst/>
          </a:prstGeom>
          <a:solidFill>
            <a:sysClr val="window" lastClr="FFFFFF"/>
          </a:solidFill>
          <a:ln>
            <a:solidFill>
              <a:srgbClr val="44546A"/>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コサイン類似度が</a:t>
            </a:r>
            <a:endParaRPr kumimoji="0" lang="en-US" altLang="ja-JP" sz="16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高いものを探す</a:t>
            </a:r>
          </a:p>
        </p:txBody>
      </p:sp>
      <p:graphicFrame>
        <p:nvGraphicFramePr>
          <p:cNvPr id="23" name="表 39">
            <a:extLst>
              <a:ext uri="{FF2B5EF4-FFF2-40B4-BE49-F238E27FC236}">
                <a16:creationId xmlns:a16="http://schemas.microsoft.com/office/drawing/2014/main" id="{AF6865C1-3719-2B4E-9FC5-9E027302C065}"/>
              </a:ext>
            </a:extLst>
          </p:cNvPr>
          <p:cNvGraphicFramePr>
            <a:graphicFrameLocks noGrp="1"/>
          </p:cNvGraphicFramePr>
          <p:nvPr>
            <p:extLst>
              <p:ext uri="{D42A27DB-BD31-4B8C-83A1-F6EECF244321}">
                <p14:modId xmlns:p14="http://schemas.microsoft.com/office/powerpoint/2010/main" val="2165808075"/>
              </p:ext>
            </p:extLst>
          </p:nvPr>
        </p:nvGraphicFramePr>
        <p:xfrm>
          <a:off x="2730597" y="569946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sp>
        <p:nvSpPr>
          <p:cNvPr id="27" name="1 つの角を切り取った四角形 26">
            <a:extLst>
              <a:ext uri="{FF2B5EF4-FFF2-40B4-BE49-F238E27FC236}">
                <a16:creationId xmlns:a16="http://schemas.microsoft.com/office/drawing/2014/main" id="{2B9B7ECD-5A90-7D4B-893F-B6C8D9015183}"/>
              </a:ext>
            </a:extLst>
          </p:cNvPr>
          <p:cNvSpPr/>
          <p:nvPr/>
        </p:nvSpPr>
        <p:spPr>
          <a:xfrm>
            <a:off x="994044" y="5460003"/>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8" name="テキスト ボックス 27">
            <a:extLst>
              <a:ext uri="{FF2B5EF4-FFF2-40B4-BE49-F238E27FC236}">
                <a16:creationId xmlns:a16="http://schemas.microsoft.com/office/drawing/2014/main" id="{3808EDB6-3609-3F48-929F-881508D7913E}"/>
              </a:ext>
            </a:extLst>
          </p:cNvPr>
          <p:cNvSpPr txBox="1"/>
          <p:nvPr/>
        </p:nvSpPr>
        <p:spPr>
          <a:xfrm>
            <a:off x="73567" y="6082211"/>
            <a:ext cx="2441694" cy="584775"/>
          </a:xfrm>
          <a:prstGeom prst="rect">
            <a:avLst/>
          </a:prstGeom>
          <a:solidFill>
            <a:schemeClr val="bg1"/>
          </a:solidFill>
        </p:spPr>
        <p:txBody>
          <a:bodyPr wrap="none" rtlCol="0">
            <a:spAutoFit/>
          </a:bodyPr>
          <a:lstStyle/>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タグを付与したい問題の</a:t>
            </a:r>
            <a:endParaRPr lang="en-US" altLang="ja-JP" sz="1600" dirty="0">
              <a:solidFill>
                <a:prstClr val="black"/>
              </a:solidFill>
              <a:latin typeface="游ゴシック" panose="020F0502020204030204"/>
              <a:ea typeface="游ゴシック" panose="020B0400000000000000" pitchFamily="34" charset="-128"/>
            </a:endParaRPr>
          </a:p>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解答</a:t>
            </a:r>
          </a:p>
        </p:txBody>
      </p:sp>
      <p:sp>
        <p:nvSpPr>
          <p:cNvPr id="35" name="1 つの角を切り取った四角形 34">
            <a:extLst>
              <a:ext uri="{FF2B5EF4-FFF2-40B4-BE49-F238E27FC236}">
                <a16:creationId xmlns:a16="http://schemas.microsoft.com/office/drawing/2014/main" id="{1B344518-DB1E-514D-A0A7-D8D90400A111}"/>
              </a:ext>
            </a:extLst>
          </p:cNvPr>
          <p:cNvSpPr/>
          <p:nvPr/>
        </p:nvSpPr>
        <p:spPr>
          <a:xfrm>
            <a:off x="859945" y="34699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6" name="1 つの角を切り取った四角形 35">
            <a:extLst>
              <a:ext uri="{FF2B5EF4-FFF2-40B4-BE49-F238E27FC236}">
                <a16:creationId xmlns:a16="http://schemas.microsoft.com/office/drawing/2014/main" id="{BD83274F-35AB-D043-BE25-51A21201BE9D}"/>
              </a:ext>
            </a:extLst>
          </p:cNvPr>
          <p:cNvSpPr/>
          <p:nvPr/>
        </p:nvSpPr>
        <p:spPr>
          <a:xfrm>
            <a:off x="1012345" y="36223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7" name="1 つの角を切り取った四角形 36">
            <a:extLst>
              <a:ext uri="{FF2B5EF4-FFF2-40B4-BE49-F238E27FC236}">
                <a16:creationId xmlns:a16="http://schemas.microsoft.com/office/drawing/2014/main" id="{E38DFDC5-50EF-CD42-936F-B3BF04188F18}"/>
              </a:ext>
            </a:extLst>
          </p:cNvPr>
          <p:cNvSpPr/>
          <p:nvPr/>
        </p:nvSpPr>
        <p:spPr>
          <a:xfrm>
            <a:off x="1164745" y="37747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8" name="右矢印 37">
            <a:extLst>
              <a:ext uri="{FF2B5EF4-FFF2-40B4-BE49-F238E27FC236}">
                <a16:creationId xmlns:a16="http://schemas.microsoft.com/office/drawing/2014/main" id="{4A8DFF5A-DD0F-EB4A-8085-67523A7EA962}"/>
              </a:ext>
            </a:extLst>
          </p:cNvPr>
          <p:cNvSpPr/>
          <p:nvPr/>
        </p:nvSpPr>
        <p:spPr>
          <a:xfrm>
            <a:off x="1965869" y="3814611"/>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9" name="テキスト ボックス 38">
            <a:extLst>
              <a:ext uri="{FF2B5EF4-FFF2-40B4-BE49-F238E27FC236}">
                <a16:creationId xmlns:a16="http://schemas.microsoft.com/office/drawing/2014/main" id="{59833622-7DAB-1248-86EE-487938637492}"/>
              </a:ext>
            </a:extLst>
          </p:cNvPr>
          <p:cNvSpPr txBox="1"/>
          <p:nvPr/>
        </p:nvSpPr>
        <p:spPr>
          <a:xfrm>
            <a:off x="-326623" y="4398964"/>
            <a:ext cx="294181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タグ付与済みの問題の</a:t>
            </a:r>
            <a:endParaRPr kumimoji="0" lang="en-US" altLang="ja-JP" sz="16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解答</a:t>
            </a:r>
          </a:p>
        </p:txBody>
      </p:sp>
      <p:sp>
        <p:nvSpPr>
          <p:cNvPr id="41" name="大波 40">
            <a:extLst>
              <a:ext uri="{FF2B5EF4-FFF2-40B4-BE49-F238E27FC236}">
                <a16:creationId xmlns:a16="http://schemas.microsoft.com/office/drawing/2014/main" id="{BBE9049F-4FAA-C741-A679-8B96EB012F2B}"/>
              </a:ext>
            </a:extLst>
          </p:cNvPr>
          <p:cNvSpPr/>
          <p:nvPr/>
        </p:nvSpPr>
        <p:spPr>
          <a:xfrm rot="5400000">
            <a:off x="1900675" y="3920586"/>
            <a:ext cx="479701" cy="111931"/>
          </a:xfrm>
          <a:prstGeom prst="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BE4B2F7E-159A-7A41-8073-E045BB914717}"/>
              </a:ext>
            </a:extLst>
          </p:cNvPr>
          <p:cNvSpPr/>
          <p:nvPr/>
        </p:nvSpPr>
        <p:spPr>
          <a:xfrm>
            <a:off x="1964301" y="5598212"/>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4" name="大波 43">
            <a:extLst>
              <a:ext uri="{FF2B5EF4-FFF2-40B4-BE49-F238E27FC236}">
                <a16:creationId xmlns:a16="http://schemas.microsoft.com/office/drawing/2014/main" id="{0656F301-25A2-EA42-831D-33586BD78B1F}"/>
              </a:ext>
            </a:extLst>
          </p:cNvPr>
          <p:cNvSpPr/>
          <p:nvPr/>
        </p:nvSpPr>
        <p:spPr>
          <a:xfrm rot="5400000">
            <a:off x="1899107" y="5704187"/>
            <a:ext cx="479701" cy="111931"/>
          </a:xfrm>
          <a:prstGeom prst="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 name="表 7">
            <a:extLst>
              <a:ext uri="{FF2B5EF4-FFF2-40B4-BE49-F238E27FC236}">
                <a16:creationId xmlns:a16="http://schemas.microsoft.com/office/drawing/2014/main" id="{B40D5568-EB0E-AF41-B65A-464756A8FAE4}"/>
              </a:ext>
            </a:extLst>
          </p:cNvPr>
          <p:cNvGraphicFramePr>
            <a:graphicFrameLocks noGrp="1"/>
          </p:cNvGraphicFramePr>
          <p:nvPr>
            <p:extLst>
              <p:ext uri="{D42A27DB-BD31-4B8C-83A1-F6EECF244321}">
                <p14:modId xmlns:p14="http://schemas.microsoft.com/office/powerpoint/2010/main" val="977117152"/>
              </p:ext>
            </p:extLst>
          </p:nvPr>
        </p:nvGraphicFramePr>
        <p:xfrm>
          <a:off x="4603022" y="3756189"/>
          <a:ext cx="4393762" cy="2015144"/>
        </p:xfrm>
        <a:graphic>
          <a:graphicData uri="http://schemas.openxmlformats.org/drawingml/2006/table">
            <a:tbl>
              <a:tblPr firstRow="1" bandRow="1"/>
              <a:tblGrid>
                <a:gridCol w="838200">
                  <a:extLst>
                    <a:ext uri="{9D8B030D-6E8A-4147-A177-3AD203B41FA5}">
                      <a16:colId xmlns:a16="http://schemas.microsoft.com/office/drawing/2014/main" val="607698995"/>
                    </a:ext>
                  </a:extLst>
                </a:gridCol>
                <a:gridCol w="1292543">
                  <a:extLst>
                    <a:ext uri="{9D8B030D-6E8A-4147-A177-3AD203B41FA5}">
                      <a16:colId xmlns:a16="http://schemas.microsoft.com/office/drawing/2014/main" val="705182720"/>
                    </a:ext>
                  </a:extLst>
                </a:gridCol>
                <a:gridCol w="1008584">
                  <a:extLst>
                    <a:ext uri="{9D8B030D-6E8A-4147-A177-3AD203B41FA5}">
                      <a16:colId xmlns:a16="http://schemas.microsoft.com/office/drawing/2014/main" val="1129656050"/>
                    </a:ext>
                  </a:extLst>
                </a:gridCol>
                <a:gridCol w="1254435">
                  <a:extLst>
                    <a:ext uri="{9D8B030D-6E8A-4147-A177-3AD203B41FA5}">
                      <a16:colId xmlns:a16="http://schemas.microsoft.com/office/drawing/2014/main" val="3837439301"/>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類似度順位</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ソースコード</a:t>
                      </a:r>
                      <a:r>
                        <a:rPr kumimoji="1" lang="en-US" altLang="ja-JP" sz="1600" dirty="0"/>
                        <a:t>ID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コサイン類似度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提出された問題</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0.70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abc1_d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234443">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hoge_7</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0.50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spTree>
    <p:extLst>
      <p:ext uri="{BB962C8B-B14F-4D97-AF65-F5344CB8AC3E}">
        <p14:creationId xmlns:p14="http://schemas.microsoft.com/office/powerpoint/2010/main" val="85501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D3221-ECBB-164F-B447-DC9C3038C608}"/>
              </a:ext>
            </a:extLst>
          </p:cNvPr>
          <p:cNvSpPr>
            <a:spLocks noGrp="1"/>
          </p:cNvSpPr>
          <p:nvPr>
            <p:ph type="title"/>
          </p:nvPr>
        </p:nvSpPr>
        <p:spPr/>
        <p:txBody>
          <a:bodyPr/>
          <a:lstStyle/>
          <a:p>
            <a:r>
              <a:rPr kumimoji="1" lang="en-US" altLang="ja-JP" dirty="0"/>
              <a:t>STEP5: </a:t>
            </a:r>
            <a:r>
              <a:rPr kumimoji="1" lang="ja-JP" altLang="en-US"/>
              <a:t>付与するタグの提案</a:t>
            </a:r>
          </a:p>
        </p:txBody>
      </p:sp>
      <p:sp>
        <p:nvSpPr>
          <p:cNvPr id="4" name="日付プレースホルダー 3">
            <a:extLst>
              <a:ext uri="{FF2B5EF4-FFF2-40B4-BE49-F238E27FC236}">
                <a16:creationId xmlns:a16="http://schemas.microsoft.com/office/drawing/2014/main" id="{47BDBE32-FDEA-C748-8C24-AE0A7D291425}"/>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7035578A-7748-DA40-9C12-E317DDC5EE10}"/>
              </a:ext>
            </a:extLst>
          </p:cNvPr>
          <p:cNvSpPr>
            <a:spLocks noGrp="1"/>
          </p:cNvSpPr>
          <p:nvPr>
            <p:ph type="sldNum" sz="quarter" idx="12"/>
          </p:nvPr>
        </p:nvSpPr>
        <p:spPr/>
        <p:txBody>
          <a:bodyPr/>
          <a:lstStyle/>
          <a:p>
            <a:pPr>
              <a:defRPr/>
            </a:pPr>
            <a:fld id="{B12562F3-4A2F-4E07-B7D3-3E764FB0DEC6}" type="slidenum">
              <a:rPr lang="en-US" altLang="ja-JP" smtClean="0"/>
              <a:pPr>
                <a:defRPr/>
              </a:pPr>
              <a:t>13</a:t>
            </a:fld>
            <a:endParaRPr lang="en-US" altLang="ja-JP"/>
          </a:p>
        </p:txBody>
      </p:sp>
      <p:pic>
        <p:nvPicPr>
          <p:cNvPr id="11" name="図 10" descr="ダイアグラム&#10;&#10;自動的に生成された説明">
            <a:extLst>
              <a:ext uri="{FF2B5EF4-FFF2-40B4-BE49-F238E27FC236}">
                <a16:creationId xmlns:a16="http://schemas.microsoft.com/office/drawing/2014/main" id="{F4C37115-012A-F04A-AD79-03F4A3867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383"/>
            <a:ext cx="9144000" cy="3836935"/>
          </a:xfrm>
          <a:prstGeom prst="rect">
            <a:avLst/>
          </a:prstGeom>
        </p:spPr>
      </p:pic>
    </p:spTree>
    <p:extLst>
      <p:ext uri="{BB962C8B-B14F-4D97-AF65-F5344CB8AC3E}">
        <p14:creationId xmlns:p14="http://schemas.microsoft.com/office/powerpoint/2010/main" val="158118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84791A1C-DBFA-7145-876A-DC3BC5C6254F}"/>
              </a:ext>
            </a:extLst>
          </p:cNvPr>
          <p:cNvSpPr/>
          <p:nvPr/>
        </p:nvSpPr>
        <p:spPr>
          <a:xfrm>
            <a:off x="468312" y="6038907"/>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B33EAF9-2300-0E4F-9892-DA4D85897CD0}"/>
              </a:ext>
            </a:extLst>
          </p:cNvPr>
          <p:cNvSpPr>
            <a:spLocks noGrp="1"/>
          </p:cNvSpPr>
          <p:nvPr>
            <p:ph type="title"/>
          </p:nvPr>
        </p:nvSpPr>
        <p:spPr/>
        <p:txBody>
          <a:bodyPr/>
          <a:lstStyle/>
          <a:p>
            <a:r>
              <a:rPr lang="en-US" altLang="ja-JP" dirty="0"/>
              <a:t>STEP5: </a:t>
            </a:r>
            <a:r>
              <a:rPr lang="ja-JP" altLang="en-US"/>
              <a:t>付与するタグの提案</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C569185-0A60-C84E-ABB9-6BDF0EC16CA6}"/>
                  </a:ext>
                </a:extLst>
              </p:cNvPr>
              <p:cNvSpPr>
                <a:spLocks noGrp="1"/>
              </p:cNvSpPr>
              <p:nvPr>
                <p:ph idx="1"/>
              </p:nvPr>
            </p:nvSpPr>
            <p:spPr/>
            <p:txBody>
              <a:bodyPr/>
              <a:lstStyle/>
              <a:p>
                <a:pPr marL="457200" indent="-457200">
                  <a:buFont typeface="+mj-lt"/>
                  <a:buAutoNum type="arabicPeriod"/>
                </a:pPr>
                <a:r>
                  <a:rPr lang="en-US" altLang="ja-JP" dirty="0"/>
                  <a:t>STEP4</a:t>
                </a:r>
                <a:r>
                  <a:rPr lang="ja-JP" altLang="en-US"/>
                  <a:t>で特定した問題のタグを取得する</a:t>
                </a:r>
                <a:endParaRPr lang="en-US" altLang="ja-JP" dirty="0"/>
              </a:p>
              <a:p>
                <a:pPr lvl="1"/>
                <a:r>
                  <a:rPr lang="ja-JP" altLang="en-US"/>
                  <a:t>タグは</a:t>
                </a:r>
                <a:r>
                  <a:rPr lang="en-US" altLang="ja-JP" dirty="0"/>
                  <a:t>1</a:t>
                </a:r>
                <a:r>
                  <a:rPr lang="ja-JP" altLang="en-US"/>
                  <a:t>つの問題につき複数付与されている場合もある</a:t>
                </a:r>
                <a:endParaRPr lang="en-US" altLang="ja-JP" dirty="0"/>
              </a:p>
              <a:p>
                <a:pPr marL="457200" indent="-457200">
                  <a:buFont typeface="+mj-lt"/>
                  <a:buAutoNum type="arabicPeriod"/>
                </a:pPr>
                <a:r>
                  <a:rPr lang="ja-JP" altLang="en-US" dirty="0"/>
                  <a:t>あるタグにおける</a:t>
                </a:r>
                <a14:m>
                  <m:oMath xmlns:m="http://schemas.openxmlformats.org/officeDocument/2006/math">
                    <m:d>
                      <m:dPr>
                        <m:ctrlPr>
                          <a:rPr lang="en-US" altLang="ja-JP" i="1" dirty="0">
                            <a:latin typeface="Cambria Math" panose="02040503050406030204" pitchFamily="18" charset="0"/>
                          </a:rPr>
                        </m:ctrlPr>
                      </m:dPr>
                      <m:e>
                        <m:r>
                          <a:rPr lang="ja-JP" altLang="en-US" dirty="0">
                            <a:latin typeface="Cambria Math" panose="02040503050406030204" pitchFamily="18" charset="0"/>
                          </a:rPr>
                          <m:t>コサイン</m:t>
                        </m:r>
                        <m:r>
                          <a:rPr lang="ja-JP" altLang="en-US">
                            <a:latin typeface="Cambria Math" panose="02040503050406030204" pitchFamily="18" charset="0"/>
                          </a:rPr>
                          <m:t>類似度</m:t>
                        </m:r>
                      </m:e>
                    </m:d>
                    <m:r>
                      <a:rPr lang="en-US" altLang="ja-JP" dirty="0">
                        <a:latin typeface="Cambria Math" panose="02040503050406030204" pitchFamily="18" charset="0"/>
                      </a:rPr>
                      <m:t>×</m:t>
                    </m:r>
                    <m:d>
                      <m:dPr>
                        <m:ctrlPr>
                          <a:rPr lang="en-US" altLang="ja-JP" i="1" dirty="0">
                            <a:latin typeface="Cambria Math" panose="02040503050406030204" pitchFamily="18" charset="0"/>
                          </a:rPr>
                        </m:ctrlPr>
                      </m:dPr>
                      <m:e>
                        <m:r>
                          <a:rPr lang="ja-JP" altLang="en-US" dirty="0">
                            <a:latin typeface="Cambria Math" panose="02040503050406030204" pitchFamily="18" charset="0"/>
                          </a:rPr>
                          <m:t>タグが占める割合</m:t>
                        </m:r>
                      </m:e>
                    </m:d>
                  </m:oMath>
                </a14:m>
                <a:r>
                  <a:rPr lang="ja-JP" altLang="en-US" dirty="0"/>
                  <a:t>の</a:t>
                </a:r>
                <a:r>
                  <a:rPr lang="ja-JP" altLang="en-US"/>
                  <a:t>合計を提案度と呼び，これを各タグで計算する．</a:t>
                </a:r>
                <a:endParaRPr lang="en-US" altLang="ja-JP" dirty="0"/>
              </a:p>
              <a:p>
                <a:pPr marL="457200" indent="-457200">
                  <a:buFont typeface="+mj-lt"/>
                  <a:buAutoNum type="arabicPeriod"/>
                </a:pPr>
                <a:r>
                  <a:rPr lang="ja-JP" altLang="en-US"/>
                  <a:t>提案度により降順にソートし，順位が上のタグから順に付与することを提案する</a:t>
                </a:r>
                <a:endParaRPr lang="en-US" altLang="ja-JP" dirty="0"/>
              </a:p>
              <a:p>
                <a:endParaRPr lang="ja-JP" altLang="en-US"/>
              </a:p>
            </p:txBody>
          </p:sp>
        </mc:Choice>
        <mc:Fallback xmlns="">
          <p:sp>
            <p:nvSpPr>
              <p:cNvPr id="3" name="コンテンツ プレースホルダー 2">
                <a:extLst>
                  <a:ext uri="{FF2B5EF4-FFF2-40B4-BE49-F238E27FC236}">
                    <a16:creationId xmlns:a16="http://schemas.microsoft.com/office/drawing/2014/main" id="{8C569185-0A60-C84E-ABB9-6BDF0EC16CA6}"/>
                  </a:ext>
                </a:extLst>
              </p:cNvPr>
              <p:cNvSpPr>
                <a:spLocks noGrp="1" noRot="1" noChangeAspect="1" noMove="1" noResize="1" noEditPoints="1" noAdjustHandles="1" noChangeArrowheads="1" noChangeShapeType="1" noTextEdit="1"/>
              </p:cNvSpPr>
              <p:nvPr>
                <p:ph idx="1"/>
              </p:nvPr>
            </p:nvSpPr>
            <p:spPr>
              <a:blipFill>
                <a:blip r:embed="rId3"/>
                <a:stretch>
                  <a:fillRect l="-1080" t="-1681" r="-926"/>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3EF51AE2-86D4-014A-903A-D47990C62F3F}"/>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C5D1366C-2376-044C-B40D-207EA0B87660}"/>
              </a:ext>
            </a:extLst>
          </p:cNvPr>
          <p:cNvSpPr>
            <a:spLocks noGrp="1"/>
          </p:cNvSpPr>
          <p:nvPr>
            <p:ph type="sldNum" sz="quarter" idx="12"/>
          </p:nvPr>
        </p:nvSpPr>
        <p:spPr/>
        <p:txBody>
          <a:bodyPr/>
          <a:lstStyle/>
          <a:p>
            <a:fld id="{B12562F3-4A2F-4E07-B7D3-3E764FB0DEC6}" type="slidenum">
              <a:rPr lang="en-US" altLang="ja-JP" smtClean="0"/>
              <a:pPr/>
              <a:t>14</a:t>
            </a:fld>
            <a:endParaRPr lang="en-US" altLang="ja-JP"/>
          </a:p>
        </p:txBody>
      </p:sp>
      <p:graphicFrame>
        <p:nvGraphicFramePr>
          <p:cNvPr id="6" name="表 7">
            <a:extLst>
              <a:ext uri="{FF2B5EF4-FFF2-40B4-BE49-F238E27FC236}">
                <a16:creationId xmlns:a16="http://schemas.microsoft.com/office/drawing/2014/main" id="{E8DDF5CC-6A1D-D945-9B87-F14E37F23DA5}"/>
              </a:ext>
            </a:extLst>
          </p:cNvPr>
          <p:cNvGraphicFramePr>
            <a:graphicFrameLocks noGrp="1"/>
          </p:cNvGraphicFramePr>
          <p:nvPr>
            <p:extLst>
              <p:ext uri="{D42A27DB-BD31-4B8C-83A1-F6EECF244321}">
                <p14:modId xmlns:p14="http://schemas.microsoft.com/office/powerpoint/2010/main" val="3303484690"/>
              </p:ext>
            </p:extLst>
          </p:nvPr>
        </p:nvGraphicFramePr>
        <p:xfrm>
          <a:off x="169707" y="4245545"/>
          <a:ext cx="3101219" cy="2015144"/>
        </p:xfrm>
        <a:graphic>
          <a:graphicData uri="http://schemas.openxmlformats.org/drawingml/2006/table">
            <a:tbl>
              <a:tblPr firstRow="1" bandRow="1"/>
              <a:tblGrid>
                <a:gridCol w="838200">
                  <a:extLst>
                    <a:ext uri="{9D8B030D-6E8A-4147-A177-3AD203B41FA5}">
                      <a16:colId xmlns:a16="http://schemas.microsoft.com/office/drawing/2014/main" val="607698995"/>
                    </a:ext>
                  </a:extLst>
                </a:gridCol>
                <a:gridCol w="1008584">
                  <a:extLst>
                    <a:ext uri="{9D8B030D-6E8A-4147-A177-3AD203B41FA5}">
                      <a16:colId xmlns:a16="http://schemas.microsoft.com/office/drawing/2014/main" val="1129656050"/>
                    </a:ext>
                  </a:extLst>
                </a:gridCol>
                <a:gridCol w="1254435">
                  <a:extLst>
                    <a:ext uri="{9D8B030D-6E8A-4147-A177-3AD203B41FA5}">
                      <a16:colId xmlns:a16="http://schemas.microsoft.com/office/drawing/2014/main" val="3837439301"/>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類似度順位</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コサイン類似度</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提出された問題</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0.70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abc1_d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234443">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0.50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graphicFrame>
        <p:nvGraphicFramePr>
          <p:cNvPr id="12" name="表 18">
            <a:extLst>
              <a:ext uri="{FF2B5EF4-FFF2-40B4-BE49-F238E27FC236}">
                <a16:creationId xmlns:a16="http://schemas.microsoft.com/office/drawing/2014/main" id="{0BEA495B-29D6-6143-AF55-2E8F2159659E}"/>
              </a:ext>
            </a:extLst>
          </p:cNvPr>
          <p:cNvGraphicFramePr>
            <a:graphicFrameLocks noGrp="1"/>
          </p:cNvGraphicFramePr>
          <p:nvPr>
            <p:extLst>
              <p:ext uri="{D42A27DB-BD31-4B8C-83A1-F6EECF244321}">
                <p14:modId xmlns:p14="http://schemas.microsoft.com/office/powerpoint/2010/main" val="1738311265"/>
              </p:ext>
            </p:extLst>
          </p:nvPr>
        </p:nvGraphicFramePr>
        <p:xfrm>
          <a:off x="5790503" y="4530201"/>
          <a:ext cx="1487709" cy="1341120"/>
        </p:xfrm>
        <a:graphic>
          <a:graphicData uri="http://schemas.openxmlformats.org/drawingml/2006/table">
            <a:tbl>
              <a:tblPr firstRow="1" bandRow="1"/>
              <a:tblGrid>
                <a:gridCol w="648018">
                  <a:extLst>
                    <a:ext uri="{9D8B030D-6E8A-4147-A177-3AD203B41FA5}">
                      <a16:colId xmlns:a16="http://schemas.microsoft.com/office/drawing/2014/main" val="1667845201"/>
                    </a:ext>
                  </a:extLst>
                </a:gridCol>
                <a:gridCol w="839691">
                  <a:extLst>
                    <a:ext uri="{9D8B030D-6E8A-4147-A177-3AD203B41FA5}">
                      <a16:colId xmlns:a16="http://schemas.microsoft.com/office/drawing/2014/main" val="2034465915"/>
                    </a:ext>
                  </a:extLst>
                </a:gridCol>
              </a:tblGrid>
              <a:tr h="306000">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タグ</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提案度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064136048"/>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〇〇</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2.30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63476060"/>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96281166"/>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ja-JP" altLang="en-US" sz="16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9323677"/>
                  </a:ext>
                </a:extLst>
              </a:tr>
            </a:tbl>
          </a:graphicData>
        </a:graphic>
      </p:graphicFrame>
      <p:sp>
        <p:nvSpPr>
          <p:cNvPr id="13" name="テキスト ボックス 12">
            <a:extLst>
              <a:ext uri="{FF2B5EF4-FFF2-40B4-BE49-F238E27FC236}">
                <a16:creationId xmlns:a16="http://schemas.microsoft.com/office/drawing/2014/main" id="{D7F88199-5668-C14A-913C-11191A935247}"/>
              </a:ext>
            </a:extLst>
          </p:cNvPr>
          <p:cNvSpPr txBox="1"/>
          <p:nvPr/>
        </p:nvSpPr>
        <p:spPr>
          <a:xfrm>
            <a:off x="7737620" y="4478797"/>
            <a:ext cx="1107996" cy="1477328"/>
          </a:xfrm>
          <a:prstGeom prst="rect">
            <a:avLst/>
          </a:prstGeom>
          <a:no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付与する</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タグ</a:t>
            </a:r>
            <a:r>
              <a:rPr kumimoji="0" lang="ja-JP" altLang="en-US" sz="1800" kern="0">
                <a:solidFill>
                  <a:prstClr val="black"/>
                </a:solidFill>
                <a:latin typeface="游ゴシック" panose="020F0502020204030204"/>
                <a:ea typeface="游ゴシック" panose="020B0400000000000000" pitchFamily="34" charset="-128"/>
              </a:rPr>
              <a:t>は</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〇〇</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a:t>
            </a:r>
          </a:p>
        </p:txBody>
      </p:sp>
      <p:sp>
        <p:nvSpPr>
          <p:cNvPr id="14" name="右矢印 13">
            <a:extLst>
              <a:ext uri="{FF2B5EF4-FFF2-40B4-BE49-F238E27FC236}">
                <a16:creationId xmlns:a16="http://schemas.microsoft.com/office/drawing/2014/main" id="{59AA20BC-3A34-F84E-971C-A0AA538B80FD}"/>
              </a:ext>
            </a:extLst>
          </p:cNvPr>
          <p:cNvSpPr/>
          <p:nvPr/>
        </p:nvSpPr>
        <p:spPr>
          <a:xfrm>
            <a:off x="5477033" y="5042024"/>
            <a:ext cx="244447"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5" name="右矢印 14">
            <a:extLst>
              <a:ext uri="{FF2B5EF4-FFF2-40B4-BE49-F238E27FC236}">
                <a16:creationId xmlns:a16="http://schemas.microsoft.com/office/drawing/2014/main" id="{6C6007E8-88BF-0B4E-A35F-D2DFB10DABA9}"/>
              </a:ext>
            </a:extLst>
          </p:cNvPr>
          <p:cNvSpPr/>
          <p:nvPr/>
        </p:nvSpPr>
        <p:spPr>
          <a:xfrm>
            <a:off x="7382642" y="5025324"/>
            <a:ext cx="244447"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graphicFrame>
        <p:nvGraphicFramePr>
          <p:cNvPr id="17" name="表 7">
            <a:extLst>
              <a:ext uri="{FF2B5EF4-FFF2-40B4-BE49-F238E27FC236}">
                <a16:creationId xmlns:a16="http://schemas.microsoft.com/office/drawing/2014/main" id="{25BA8C11-F2D6-E64E-966F-4226506C83DE}"/>
              </a:ext>
            </a:extLst>
          </p:cNvPr>
          <p:cNvGraphicFramePr>
            <a:graphicFrameLocks noGrp="1"/>
          </p:cNvGraphicFramePr>
          <p:nvPr>
            <p:extLst>
              <p:ext uri="{D42A27DB-BD31-4B8C-83A1-F6EECF244321}">
                <p14:modId xmlns:p14="http://schemas.microsoft.com/office/powerpoint/2010/main" val="3398223924"/>
              </p:ext>
            </p:extLst>
          </p:nvPr>
        </p:nvGraphicFramePr>
        <p:xfrm>
          <a:off x="3336612" y="4245545"/>
          <a:ext cx="2039328" cy="2015144"/>
        </p:xfrm>
        <a:graphic>
          <a:graphicData uri="http://schemas.openxmlformats.org/drawingml/2006/table">
            <a:tbl>
              <a:tblPr firstRow="1" bandRow="1"/>
              <a:tblGrid>
                <a:gridCol w="874796">
                  <a:extLst>
                    <a:ext uri="{9D8B030D-6E8A-4147-A177-3AD203B41FA5}">
                      <a16:colId xmlns:a16="http://schemas.microsoft.com/office/drawing/2014/main" val="607698995"/>
                    </a:ext>
                  </a:extLst>
                </a:gridCol>
                <a:gridCol w="1164532">
                  <a:extLst>
                    <a:ext uri="{9D8B030D-6E8A-4147-A177-3AD203B41FA5}">
                      <a16:colId xmlns:a16="http://schemas.microsoft.com/office/drawing/2014/main" val="1129656050"/>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問題</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付与タグ</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kumimoji="1" lang="ja-JP" altLang="en-US" sz="1600"/>
                        <a:t>〇〇</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abc1_d</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〇〇</a:t>
                      </a:r>
                      <a:r>
                        <a:rPr kumimoji="1" lang="en-US" altLang="ja-JP" sz="1600" dirty="0"/>
                        <a:t>, </a:t>
                      </a:r>
                      <a:r>
                        <a:rPr kumimoji="1" lang="ja-JP" altLang="en-US" sz="160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313515">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04659">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spTree>
    <p:extLst>
      <p:ext uri="{BB962C8B-B14F-4D97-AF65-F5344CB8AC3E}">
        <p14:creationId xmlns:p14="http://schemas.microsoft.com/office/powerpoint/2010/main" val="387649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DD79A-836A-484D-877D-97D691F55E2A}"/>
              </a:ext>
            </a:extLst>
          </p:cNvPr>
          <p:cNvSpPr>
            <a:spLocks noGrp="1"/>
          </p:cNvSpPr>
          <p:nvPr>
            <p:ph type="title"/>
          </p:nvPr>
        </p:nvSpPr>
        <p:spPr/>
        <p:txBody>
          <a:bodyPr/>
          <a:lstStyle/>
          <a:p>
            <a:r>
              <a:rPr lang="ja-JP" altLang="en-US"/>
              <a:t>評価実験</a:t>
            </a:r>
          </a:p>
        </p:txBody>
      </p:sp>
      <p:sp>
        <p:nvSpPr>
          <p:cNvPr id="3" name="コンテンツ プレースホルダー 2">
            <a:extLst>
              <a:ext uri="{FF2B5EF4-FFF2-40B4-BE49-F238E27FC236}">
                <a16:creationId xmlns:a16="http://schemas.microsoft.com/office/drawing/2014/main" id="{C3F422AA-99CD-9448-9AB4-AA54808FA171}"/>
              </a:ext>
            </a:extLst>
          </p:cNvPr>
          <p:cNvSpPr>
            <a:spLocks noGrp="1"/>
          </p:cNvSpPr>
          <p:nvPr>
            <p:ph idx="1"/>
          </p:nvPr>
        </p:nvSpPr>
        <p:spPr/>
        <p:txBody>
          <a:bodyPr/>
          <a:lstStyle/>
          <a:p>
            <a:r>
              <a:rPr lang="ja-JP" altLang="en-US"/>
              <a:t>目的</a:t>
            </a:r>
            <a:endParaRPr lang="en-US" altLang="ja-JP" dirty="0"/>
          </a:p>
          <a:p>
            <a:pPr lvl="1"/>
            <a:r>
              <a:rPr lang="ja-JP" altLang="en-US"/>
              <a:t>提案手法が推測するタグの精度を調べる</a:t>
            </a:r>
            <a:endParaRPr lang="en-US" altLang="ja-JP" dirty="0"/>
          </a:p>
          <a:p>
            <a:pPr lvl="1"/>
            <a:r>
              <a:rPr lang="ja-JP" altLang="en-US"/>
              <a:t>ソースコードの方が問題文よりも問題の特徴が出やすいという仮定の正当性を確かめる</a:t>
            </a:r>
            <a:endParaRPr lang="en-US" altLang="ja-JP" dirty="0"/>
          </a:p>
          <a:p>
            <a:r>
              <a:rPr lang="ja-JP" altLang="en-US"/>
              <a:t>概要</a:t>
            </a:r>
            <a:endParaRPr lang="en-US" altLang="ja-JP" dirty="0"/>
          </a:p>
          <a:p>
            <a:pPr lvl="1"/>
            <a:r>
              <a:rPr lang="ja-JP" altLang="en-US"/>
              <a:t>プログラミングコンテストサイトの</a:t>
            </a:r>
            <a:r>
              <a:rPr lang="en-US" altLang="ja-JP" dirty="0"/>
              <a:t>1</a:t>
            </a:r>
            <a:r>
              <a:rPr lang="ja-JP" altLang="en-US"/>
              <a:t>つである</a:t>
            </a:r>
            <a:r>
              <a:rPr lang="en-US" altLang="ja-JP" dirty="0" err="1"/>
              <a:t>AtCoder</a:t>
            </a:r>
            <a:r>
              <a:rPr lang="ja-JP" altLang="en-US"/>
              <a:t>に提出された問題の問題文と提出された解答のソースコードを用いて実験を行った</a:t>
            </a:r>
            <a:endParaRPr lang="en-US" altLang="ja-JP" dirty="0"/>
          </a:p>
          <a:p>
            <a:pPr lvl="1"/>
            <a:r>
              <a:rPr lang="ja-JP" altLang="en-US"/>
              <a:t>ある問題において，あらかじめ付与されているタグ</a:t>
            </a:r>
            <a:r>
              <a:rPr lang="en-US" altLang="ja-JP" dirty="0"/>
              <a:t>(</a:t>
            </a:r>
            <a:r>
              <a:rPr lang="ja-JP" altLang="en-US"/>
              <a:t>以下，正解タグ</a:t>
            </a:r>
            <a:r>
              <a:rPr lang="en-US" altLang="ja-JP" dirty="0"/>
              <a:t>)</a:t>
            </a:r>
            <a:r>
              <a:rPr lang="ja-JP" altLang="en-US"/>
              <a:t>と，提案手法を用いて推測したタグ</a:t>
            </a:r>
            <a:r>
              <a:rPr lang="en-US" altLang="ja-JP" dirty="0"/>
              <a:t>(</a:t>
            </a:r>
            <a:r>
              <a:rPr lang="ja-JP" altLang="en-US"/>
              <a:t>以下，推測タグ</a:t>
            </a:r>
            <a:r>
              <a:rPr lang="en-US" altLang="ja-JP" dirty="0"/>
              <a:t>)</a:t>
            </a:r>
            <a:r>
              <a:rPr lang="ja-JP" altLang="en-US"/>
              <a:t>を比較して提案手法を評価する</a:t>
            </a:r>
            <a:endParaRPr lang="en-US" altLang="ja-JP" dirty="0"/>
          </a:p>
          <a:p>
            <a:pPr lvl="1"/>
            <a:r>
              <a:rPr lang="ja-JP" altLang="en-US"/>
              <a:t>問題文を学習に使用したモデルの精度を調査し、ソースコードを学習に使用したモデルの精度と比較する</a:t>
            </a:r>
            <a:endParaRPr lang="en-US" altLang="ja-JP" dirty="0"/>
          </a:p>
        </p:txBody>
      </p:sp>
      <p:sp>
        <p:nvSpPr>
          <p:cNvPr id="4" name="日付プレースホルダー 3">
            <a:extLst>
              <a:ext uri="{FF2B5EF4-FFF2-40B4-BE49-F238E27FC236}">
                <a16:creationId xmlns:a16="http://schemas.microsoft.com/office/drawing/2014/main" id="{77E13537-6F9E-F240-91EA-0DADE870175C}"/>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465B49B8-9F8F-F841-A081-7B5195EA1202}"/>
              </a:ext>
            </a:extLst>
          </p:cNvPr>
          <p:cNvSpPr>
            <a:spLocks noGrp="1"/>
          </p:cNvSpPr>
          <p:nvPr>
            <p:ph type="sldNum" sz="quarter" idx="12"/>
          </p:nvPr>
        </p:nvSpPr>
        <p:spPr/>
        <p:txBody>
          <a:bodyPr/>
          <a:lstStyle/>
          <a:p>
            <a:fld id="{B12562F3-4A2F-4E07-B7D3-3E764FB0DEC6}" type="slidenum">
              <a:rPr lang="en-US" altLang="ja-JP" smtClean="0"/>
              <a:pPr/>
              <a:t>15</a:t>
            </a:fld>
            <a:endParaRPr lang="en-US" altLang="ja-JP"/>
          </a:p>
        </p:txBody>
      </p:sp>
    </p:spTree>
    <p:extLst>
      <p:ext uri="{BB962C8B-B14F-4D97-AF65-F5344CB8AC3E}">
        <p14:creationId xmlns:p14="http://schemas.microsoft.com/office/powerpoint/2010/main" val="24394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82DF2-7BB7-5841-94B9-24E56E707C9B}"/>
              </a:ext>
            </a:extLst>
          </p:cNvPr>
          <p:cNvSpPr>
            <a:spLocks noGrp="1"/>
          </p:cNvSpPr>
          <p:nvPr>
            <p:ph type="title"/>
          </p:nvPr>
        </p:nvSpPr>
        <p:spPr/>
        <p:txBody>
          <a:bodyPr/>
          <a:lstStyle/>
          <a:p>
            <a:r>
              <a:rPr lang="en-US" altLang="ja-JP" dirty="0" err="1"/>
              <a:t>AtCoder</a:t>
            </a:r>
            <a:r>
              <a:rPr lang="en-US" altLang="ja-JP" dirty="0"/>
              <a:t> Tags</a:t>
            </a:r>
            <a:endParaRPr lang="ja-JP" altLang="en-US"/>
          </a:p>
        </p:txBody>
      </p:sp>
      <p:sp>
        <p:nvSpPr>
          <p:cNvPr id="3" name="コンテンツ プレースホルダー 2">
            <a:extLst>
              <a:ext uri="{FF2B5EF4-FFF2-40B4-BE49-F238E27FC236}">
                <a16:creationId xmlns:a16="http://schemas.microsoft.com/office/drawing/2014/main" id="{9FD0A44E-93A7-C645-AEE0-53F6E24C65B5}"/>
              </a:ext>
            </a:extLst>
          </p:cNvPr>
          <p:cNvSpPr>
            <a:spLocks noGrp="1"/>
          </p:cNvSpPr>
          <p:nvPr>
            <p:ph idx="1"/>
          </p:nvPr>
        </p:nvSpPr>
        <p:spPr>
          <a:xfrm>
            <a:off x="457200" y="1600200"/>
            <a:ext cx="4649372" cy="4525963"/>
          </a:xfrm>
        </p:spPr>
        <p:txBody>
          <a:bodyPr/>
          <a:lstStyle/>
          <a:p>
            <a:r>
              <a:rPr lang="en-US" altLang="ja-JP" dirty="0" err="1"/>
              <a:t>AtCoder</a:t>
            </a:r>
            <a:r>
              <a:rPr lang="ja-JP" altLang="en-US"/>
              <a:t>の問題にタグ付けをすることを目標にした</a:t>
            </a:r>
            <a:r>
              <a:rPr lang="en-US" altLang="ja-JP" dirty="0"/>
              <a:t>Web</a:t>
            </a:r>
            <a:r>
              <a:rPr lang="ja-JP" altLang="en-US"/>
              <a:t>アプリ</a:t>
            </a:r>
            <a:endParaRPr lang="en-US" altLang="ja-JP" dirty="0"/>
          </a:p>
          <a:p>
            <a:r>
              <a:rPr lang="ja-JP" altLang="en-US"/>
              <a:t>本研究では</a:t>
            </a:r>
            <a:r>
              <a:rPr lang="en-US" altLang="ja-JP" dirty="0" err="1"/>
              <a:t>AtCoder</a:t>
            </a:r>
            <a:r>
              <a:rPr lang="en-US" altLang="ja-JP" dirty="0"/>
              <a:t> Tags</a:t>
            </a:r>
            <a:r>
              <a:rPr lang="ja-JP" altLang="en-US"/>
              <a:t>から</a:t>
            </a:r>
            <a:r>
              <a:rPr lang="en-US" altLang="ja-JP" dirty="0" err="1"/>
              <a:t>AtCoder</a:t>
            </a:r>
            <a:r>
              <a:rPr lang="ja-JP" altLang="en-US"/>
              <a:t>の問題に付与されているタグ情報を取得して利用する</a:t>
            </a:r>
            <a:endParaRPr lang="en-US" altLang="ja-JP" dirty="0"/>
          </a:p>
          <a:p>
            <a:r>
              <a:rPr lang="ja-JP" altLang="en-US"/>
              <a:t>ユーザの投票によってタグが決定され，</a:t>
            </a:r>
            <a:r>
              <a:rPr lang="en-US" altLang="ja-JP" dirty="0"/>
              <a:t>2022</a:t>
            </a:r>
            <a:r>
              <a:rPr lang="ja-JP" altLang="en-US"/>
              <a:t>年</a:t>
            </a:r>
            <a:r>
              <a:rPr lang="en-US" altLang="ja-JP" dirty="0"/>
              <a:t>7</a:t>
            </a:r>
            <a:r>
              <a:rPr lang="ja-JP" altLang="en-US"/>
              <a:t>月</a:t>
            </a:r>
            <a:r>
              <a:rPr lang="en-US" altLang="ja-JP" dirty="0"/>
              <a:t>20</a:t>
            </a:r>
            <a:r>
              <a:rPr lang="ja-JP" altLang="en-US"/>
              <a:t>日の時点で，全問題のうち約</a:t>
            </a:r>
            <a:r>
              <a:rPr lang="en-US" altLang="ja-JP" dirty="0"/>
              <a:t>70%</a:t>
            </a:r>
            <a:r>
              <a:rPr lang="ja-JP" altLang="en-US"/>
              <a:t>の問題がタグ付けされている</a:t>
            </a:r>
            <a:endParaRPr lang="en-US" altLang="ja-JP" dirty="0"/>
          </a:p>
          <a:p>
            <a:r>
              <a:rPr lang="en-US" altLang="ja-JP" dirty="0"/>
              <a:t>1</a:t>
            </a:r>
            <a:r>
              <a:rPr lang="ja-JP" altLang="en-US"/>
              <a:t>つの問題につき，複数のタグが付与されていることもある</a:t>
            </a:r>
            <a:endParaRPr lang="en-US" altLang="ja-JP" dirty="0"/>
          </a:p>
        </p:txBody>
      </p:sp>
      <p:sp>
        <p:nvSpPr>
          <p:cNvPr id="4" name="日付プレースホルダー 3">
            <a:extLst>
              <a:ext uri="{FF2B5EF4-FFF2-40B4-BE49-F238E27FC236}">
                <a16:creationId xmlns:a16="http://schemas.microsoft.com/office/drawing/2014/main" id="{F6A14EDB-B9A3-6C4C-9579-C17A1A2548D3}"/>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8EDD8D25-7D0C-804E-8732-0BA1E43F2DE6}"/>
              </a:ext>
            </a:extLst>
          </p:cNvPr>
          <p:cNvSpPr>
            <a:spLocks noGrp="1"/>
          </p:cNvSpPr>
          <p:nvPr>
            <p:ph type="sldNum" sz="quarter" idx="12"/>
          </p:nvPr>
        </p:nvSpPr>
        <p:spPr/>
        <p:txBody>
          <a:bodyPr/>
          <a:lstStyle/>
          <a:p>
            <a:fld id="{B12562F3-4A2F-4E07-B7D3-3E764FB0DEC6}" type="slidenum">
              <a:rPr lang="en-US" altLang="ja-JP" smtClean="0"/>
              <a:pPr/>
              <a:t>16</a:t>
            </a:fld>
            <a:endParaRPr lang="en-US" altLang="ja-JP"/>
          </a:p>
        </p:txBody>
      </p:sp>
      <p:graphicFrame>
        <p:nvGraphicFramePr>
          <p:cNvPr id="6" name="表 6">
            <a:extLst>
              <a:ext uri="{FF2B5EF4-FFF2-40B4-BE49-F238E27FC236}">
                <a16:creationId xmlns:a16="http://schemas.microsoft.com/office/drawing/2014/main" id="{AA3A7C99-5F27-D0A3-5D18-BC5D4A291669}"/>
              </a:ext>
            </a:extLst>
          </p:cNvPr>
          <p:cNvGraphicFramePr>
            <a:graphicFrameLocks noGrp="1"/>
          </p:cNvGraphicFramePr>
          <p:nvPr>
            <p:extLst>
              <p:ext uri="{D42A27DB-BD31-4B8C-83A1-F6EECF244321}">
                <p14:modId xmlns:p14="http://schemas.microsoft.com/office/powerpoint/2010/main" val="1136676391"/>
              </p:ext>
            </p:extLst>
          </p:nvPr>
        </p:nvGraphicFramePr>
        <p:xfrm>
          <a:off x="5206478" y="1977003"/>
          <a:ext cx="3601118" cy="3772356"/>
        </p:xfrm>
        <a:graphic>
          <a:graphicData uri="http://schemas.openxmlformats.org/drawingml/2006/table">
            <a:tbl>
              <a:tblPr>
                <a:tableStyleId>{8A107856-5554-42FB-B03E-39F5DBC370BA}</a:tableStyleId>
              </a:tblPr>
              <a:tblGrid>
                <a:gridCol w="1139272">
                  <a:extLst>
                    <a:ext uri="{9D8B030D-6E8A-4147-A177-3AD203B41FA5}">
                      <a16:colId xmlns:a16="http://schemas.microsoft.com/office/drawing/2014/main" val="4258680560"/>
                    </a:ext>
                  </a:extLst>
                </a:gridCol>
                <a:gridCol w="1364566">
                  <a:extLst>
                    <a:ext uri="{9D8B030D-6E8A-4147-A177-3AD203B41FA5}">
                      <a16:colId xmlns:a16="http://schemas.microsoft.com/office/drawing/2014/main" val="3725457616"/>
                    </a:ext>
                  </a:extLst>
                </a:gridCol>
                <a:gridCol w="1097280">
                  <a:extLst>
                    <a:ext uri="{9D8B030D-6E8A-4147-A177-3AD203B41FA5}">
                      <a16:colId xmlns:a16="http://schemas.microsoft.com/office/drawing/2014/main" val="453731462"/>
                    </a:ext>
                  </a:extLst>
                </a:gridCol>
              </a:tblGrid>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Ad-Hoc</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rPr>
                        <a:t>April-Fool</a:t>
                      </a:r>
                      <a:endParaRPr kumimoji="1" lang="ja-JP" altLang="en-US" sz="150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Construct</a:t>
                      </a:r>
                      <a:endParaRPr kumimoji="1" lang="ja-JP" altLang="en-US" sz="1500"/>
                    </a:p>
                  </a:txBody>
                  <a:tcPr>
                    <a:solidFill>
                      <a:schemeClr val="bg1"/>
                    </a:solidFill>
                  </a:tcPr>
                </a:tc>
                <a:extLst>
                  <a:ext uri="{0D108BD9-81ED-4DB2-BD59-A6C34878D82A}">
                    <a16:rowId xmlns:a16="http://schemas.microsoft.com/office/drawing/2014/main" val="2407441894"/>
                  </a:ext>
                </a:extLst>
              </a:tr>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Data-Structure</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Dynamic-Programming</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Easy</a:t>
                      </a:r>
                      <a:endParaRPr kumimoji="1" lang="ja-JP" altLang="en-US" sz="1500"/>
                    </a:p>
                  </a:txBody>
                  <a:tcPr>
                    <a:solidFill>
                      <a:schemeClr val="bg1"/>
                    </a:solidFill>
                  </a:tcPr>
                </a:tc>
                <a:extLst>
                  <a:ext uri="{0D108BD9-81ED-4DB2-BD59-A6C34878D82A}">
                    <a16:rowId xmlns:a16="http://schemas.microsoft.com/office/drawing/2014/main" val="2700594023"/>
                  </a:ext>
                </a:extLst>
              </a:tr>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Flow-Algorithms</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Game</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Geometry</a:t>
                      </a:r>
                      <a:endParaRPr kumimoji="1" lang="ja-JP" altLang="en-US" sz="1500"/>
                    </a:p>
                  </a:txBody>
                  <a:tcPr>
                    <a:solidFill>
                      <a:schemeClr val="bg1"/>
                    </a:solidFill>
                  </a:tcPr>
                </a:tc>
                <a:extLst>
                  <a:ext uri="{0D108BD9-81ED-4DB2-BD59-A6C34878D82A}">
                    <a16:rowId xmlns:a16="http://schemas.microsoft.com/office/drawing/2014/main" val="1671864732"/>
                  </a:ext>
                </a:extLst>
              </a:tr>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Graph</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Greedy-Methods</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rPr>
                        <a:t>Interactive</a:t>
                      </a:r>
                      <a:endParaRPr kumimoji="1" lang="ja-JP" altLang="en-US" sz="1500">
                        <a:solidFill>
                          <a:schemeClr val="tx1"/>
                        </a:solidFill>
                      </a:endParaRPr>
                    </a:p>
                  </a:txBody>
                  <a:tcPr>
                    <a:solidFill>
                      <a:schemeClr val="bg1"/>
                    </a:solidFill>
                  </a:tcPr>
                </a:tc>
                <a:extLst>
                  <a:ext uri="{0D108BD9-81ED-4DB2-BD59-A6C34878D82A}">
                    <a16:rowId xmlns:a16="http://schemas.microsoft.com/office/drawing/2014/main" val="1490330170"/>
                  </a:ext>
                </a:extLst>
              </a:tr>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rPr>
                        <a:t>Marathon</a:t>
                      </a:r>
                      <a:endParaRPr kumimoji="1" lang="ja-JP" altLang="en-US" sz="150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Mathematics</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rPr>
                        <a:t>Other</a:t>
                      </a:r>
                      <a:endParaRPr kumimoji="1" lang="ja-JP" altLang="en-US" sz="1500">
                        <a:solidFill>
                          <a:schemeClr val="tx1"/>
                        </a:solidFill>
                      </a:endParaRPr>
                    </a:p>
                  </a:txBody>
                  <a:tcPr>
                    <a:solidFill>
                      <a:schemeClr val="bg1"/>
                    </a:solidFill>
                  </a:tcPr>
                </a:tc>
                <a:extLst>
                  <a:ext uri="{0D108BD9-81ED-4DB2-BD59-A6C34878D82A}">
                    <a16:rowId xmlns:a16="http://schemas.microsoft.com/office/drawing/2014/main" val="3393762518"/>
                  </a:ext>
                </a:extLst>
              </a:tr>
              <a:tr h="62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Searching</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String</a:t>
                      </a:r>
                      <a:endParaRPr kumimoji="1" lang="ja-JP" altLang="en-US" sz="15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Technique</a:t>
                      </a:r>
                      <a:endParaRPr kumimoji="1" lang="ja-JP" altLang="en-US" sz="1500"/>
                    </a:p>
                  </a:txBody>
                  <a:tcPr>
                    <a:solidFill>
                      <a:schemeClr val="bg1"/>
                    </a:solidFill>
                  </a:tcPr>
                </a:tc>
                <a:extLst>
                  <a:ext uri="{0D108BD9-81ED-4DB2-BD59-A6C34878D82A}">
                    <a16:rowId xmlns:a16="http://schemas.microsoft.com/office/drawing/2014/main" val="3671168757"/>
                  </a:ext>
                </a:extLst>
              </a:tr>
            </a:tbl>
          </a:graphicData>
        </a:graphic>
      </p:graphicFrame>
    </p:spTree>
    <p:extLst>
      <p:ext uri="{BB962C8B-B14F-4D97-AF65-F5344CB8AC3E}">
        <p14:creationId xmlns:p14="http://schemas.microsoft.com/office/powerpoint/2010/main" val="246969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38DE82D-ED5D-8EAA-B2C7-9B6873950A43}"/>
              </a:ext>
            </a:extLst>
          </p:cNvPr>
          <p:cNvSpPr txBox="1"/>
          <p:nvPr/>
        </p:nvSpPr>
        <p:spPr>
          <a:xfrm>
            <a:off x="219722" y="6126163"/>
            <a:ext cx="1439863" cy="586694"/>
          </a:xfrm>
          <a:prstGeom prst="rect">
            <a:avLst/>
          </a:prstGeom>
          <a:solidFill>
            <a:schemeClr val="bg1"/>
          </a:solidFill>
        </p:spPr>
        <p:txBody>
          <a:bodyPr wrap="square" rtlCol="0">
            <a:spAutoFit/>
          </a:bodyPr>
          <a:lstStyle/>
          <a:p>
            <a:endParaRPr kumimoji="1" lang="ja-JP" altLang="en-US"/>
          </a:p>
        </p:txBody>
      </p:sp>
      <p:sp>
        <p:nvSpPr>
          <p:cNvPr id="2" name="タイトル 1">
            <a:extLst>
              <a:ext uri="{FF2B5EF4-FFF2-40B4-BE49-F238E27FC236}">
                <a16:creationId xmlns:a16="http://schemas.microsoft.com/office/drawing/2014/main" id="{F5824773-199C-6C48-A11B-2372D29A72C8}"/>
              </a:ext>
            </a:extLst>
          </p:cNvPr>
          <p:cNvSpPr>
            <a:spLocks noGrp="1"/>
          </p:cNvSpPr>
          <p:nvPr>
            <p:ph type="title"/>
          </p:nvPr>
        </p:nvSpPr>
        <p:spPr/>
        <p:txBody>
          <a:bodyPr/>
          <a:lstStyle/>
          <a:p>
            <a:r>
              <a:rPr lang="ja-JP" altLang="en-US"/>
              <a:t>データセット</a:t>
            </a:r>
          </a:p>
        </p:txBody>
      </p:sp>
      <p:sp>
        <p:nvSpPr>
          <p:cNvPr id="3" name="コンテンツ プレースホルダー 2">
            <a:extLst>
              <a:ext uri="{FF2B5EF4-FFF2-40B4-BE49-F238E27FC236}">
                <a16:creationId xmlns:a16="http://schemas.microsoft.com/office/drawing/2014/main" id="{16189C32-6B23-624F-9FFE-8739CBA1E3BD}"/>
              </a:ext>
            </a:extLst>
          </p:cNvPr>
          <p:cNvSpPr>
            <a:spLocks noGrp="1"/>
          </p:cNvSpPr>
          <p:nvPr>
            <p:ph idx="1"/>
          </p:nvPr>
        </p:nvSpPr>
        <p:spPr/>
        <p:txBody>
          <a:bodyPr/>
          <a:lstStyle/>
          <a:p>
            <a:pPr marL="0" indent="0">
              <a:buNone/>
            </a:pPr>
            <a:r>
              <a:rPr lang="ja-JP" altLang="en-US"/>
              <a:t>学習用データセットは</a:t>
            </a:r>
            <a:r>
              <a:rPr lang="en-US" altLang="ja-JP" dirty="0"/>
              <a:t>IBM</a:t>
            </a:r>
            <a:r>
              <a:rPr lang="ja-JP" altLang="en-US"/>
              <a:t>の</a:t>
            </a:r>
            <a:r>
              <a:rPr lang="en-US" altLang="ja-JP" dirty="0" err="1"/>
              <a:t>CodeNet</a:t>
            </a:r>
            <a:r>
              <a:rPr lang="ja-JP" altLang="en-US"/>
              <a:t>から作成した</a:t>
            </a:r>
            <a:endParaRPr lang="en-US" altLang="ja-JP" dirty="0"/>
          </a:p>
          <a:p>
            <a:pPr marL="457200" lvl="1" indent="0">
              <a:buNone/>
            </a:pPr>
            <a:r>
              <a:rPr lang="en-US" altLang="ja-JP" dirty="0" err="1"/>
              <a:t>CodeNet</a:t>
            </a:r>
            <a:r>
              <a:rPr lang="en-US" altLang="ja-JP" dirty="0"/>
              <a:t>: </a:t>
            </a:r>
            <a:r>
              <a:rPr lang="en-US" altLang="ja-JP" dirty="0" err="1"/>
              <a:t>AtCoder</a:t>
            </a:r>
            <a:r>
              <a:rPr lang="ja-JP" altLang="en-US"/>
              <a:t>と</a:t>
            </a:r>
            <a:r>
              <a:rPr lang="en-US" altLang="ja-JP" dirty="0"/>
              <a:t>AIZU ONLINE JUDGE</a:t>
            </a:r>
            <a:r>
              <a:rPr lang="ja-JP" altLang="en-US"/>
              <a:t>に提出されたソースコードで構成されたデータセット</a:t>
            </a:r>
            <a:endParaRPr lang="en-US" altLang="ja-JP" dirty="0"/>
          </a:p>
        </p:txBody>
      </p:sp>
      <p:sp>
        <p:nvSpPr>
          <p:cNvPr id="4" name="日付プレースホルダー 3">
            <a:extLst>
              <a:ext uri="{FF2B5EF4-FFF2-40B4-BE49-F238E27FC236}">
                <a16:creationId xmlns:a16="http://schemas.microsoft.com/office/drawing/2014/main" id="{D2F1C605-D7A3-3749-A004-99AFD3A630B4}"/>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B684CFC6-2A1B-5643-939D-EE7E03173E46}"/>
              </a:ext>
            </a:extLst>
          </p:cNvPr>
          <p:cNvSpPr>
            <a:spLocks noGrp="1"/>
          </p:cNvSpPr>
          <p:nvPr>
            <p:ph type="sldNum" sz="quarter" idx="12"/>
          </p:nvPr>
        </p:nvSpPr>
        <p:spPr/>
        <p:txBody>
          <a:bodyPr/>
          <a:lstStyle/>
          <a:p>
            <a:fld id="{B12562F3-4A2F-4E07-B7D3-3E764FB0DEC6}" type="slidenum">
              <a:rPr lang="en-US" altLang="ja-JP" smtClean="0"/>
              <a:pPr/>
              <a:t>17</a:t>
            </a:fld>
            <a:endParaRPr lang="en-US" altLang="ja-JP"/>
          </a:p>
        </p:txBody>
      </p:sp>
      <p:graphicFrame>
        <p:nvGraphicFramePr>
          <p:cNvPr id="6" name="表 6">
            <a:extLst>
              <a:ext uri="{FF2B5EF4-FFF2-40B4-BE49-F238E27FC236}">
                <a16:creationId xmlns:a16="http://schemas.microsoft.com/office/drawing/2014/main" id="{46B43DFB-EE31-8572-9618-8F59B61BE440}"/>
              </a:ext>
            </a:extLst>
          </p:cNvPr>
          <p:cNvGraphicFramePr>
            <a:graphicFrameLocks noGrp="1"/>
          </p:cNvGraphicFramePr>
          <p:nvPr>
            <p:extLst>
              <p:ext uri="{D42A27DB-BD31-4B8C-83A1-F6EECF244321}">
                <p14:modId xmlns:p14="http://schemas.microsoft.com/office/powerpoint/2010/main" val="4229832076"/>
              </p:ext>
            </p:extLst>
          </p:nvPr>
        </p:nvGraphicFramePr>
        <p:xfrm>
          <a:off x="5361963" y="3063714"/>
          <a:ext cx="3649395" cy="3243203"/>
        </p:xfrm>
        <a:graphic>
          <a:graphicData uri="http://schemas.openxmlformats.org/drawingml/2006/table">
            <a:tbl>
              <a:tblPr>
                <a:tableStyleId>{8A107856-5554-42FB-B03E-39F5DBC370BA}</a:tableStyleId>
              </a:tblPr>
              <a:tblGrid>
                <a:gridCol w="1152697">
                  <a:extLst>
                    <a:ext uri="{9D8B030D-6E8A-4147-A177-3AD203B41FA5}">
                      <a16:colId xmlns:a16="http://schemas.microsoft.com/office/drawing/2014/main" val="4258680560"/>
                    </a:ext>
                  </a:extLst>
                </a:gridCol>
                <a:gridCol w="1371137">
                  <a:extLst>
                    <a:ext uri="{9D8B030D-6E8A-4147-A177-3AD203B41FA5}">
                      <a16:colId xmlns:a16="http://schemas.microsoft.com/office/drawing/2014/main" val="3725457616"/>
                    </a:ext>
                  </a:extLst>
                </a:gridCol>
                <a:gridCol w="1125561">
                  <a:extLst>
                    <a:ext uri="{9D8B030D-6E8A-4147-A177-3AD203B41FA5}">
                      <a16:colId xmlns:a16="http://schemas.microsoft.com/office/drawing/2014/main" val="453731462"/>
                    </a:ext>
                  </a:extLst>
                </a:gridCol>
              </a:tblGrid>
              <a:tr h="469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Ad-Hoc</a:t>
                      </a:r>
                      <a:endParaRPr kumimoji="1" lang="ja-JP" altLang="en-US" sz="1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bg2">
                              <a:lumMod val="60000"/>
                              <a:lumOff val="40000"/>
                            </a:schemeClr>
                          </a:solidFill>
                        </a:rPr>
                        <a:t>April-Fool</a:t>
                      </a:r>
                      <a:endParaRPr kumimoji="1" lang="ja-JP" altLang="en-US" sz="15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Construct</a:t>
                      </a:r>
                      <a:endParaRPr kumimoji="1" lang="ja-JP" altLang="en-US" sz="1500"/>
                    </a:p>
                  </a:txBody>
                  <a:tcPr/>
                </a:tc>
                <a:extLst>
                  <a:ext uri="{0D108BD9-81ED-4DB2-BD59-A6C34878D82A}">
                    <a16:rowId xmlns:a16="http://schemas.microsoft.com/office/drawing/2014/main" val="2407441894"/>
                  </a:ext>
                </a:extLst>
              </a:tr>
              <a:tr h="736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Data-Structure</a:t>
                      </a:r>
                      <a:endParaRPr kumimoji="1" lang="ja-JP" altLang="en-US" sz="1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Dynamic-Programming</a:t>
                      </a:r>
                      <a:endParaRPr kumimoji="1" lang="ja-JP" altLang="en-US" sz="1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Easy</a:t>
                      </a:r>
                      <a:endParaRPr kumimoji="1" lang="ja-JP" altLang="en-US" sz="1500"/>
                    </a:p>
                  </a:txBody>
                  <a:tcPr/>
                </a:tc>
                <a:extLst>
                  <a:ext uri="{0D108BD9-81ED-4DB2-BD59-A6C34878D82A}">
                    <a16:rowId xmlns:a16="http://schemas.microsoft.com/office/drawing/2014/main" val="2700594023"/>
                  </a:ext>
                </a:extLst>
              </a:tr>
              <a:tr h="51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Flow-Algorithms</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Game</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Geometry</a:t>
                      </a:r>
                      <a:endParaRPr kumimoji="1" lang="ja-JP" altLang="en-US" sz="1500"/>
                    </a:p>
                  </a:txBody>
                  <a:tcPr>
                    <a:solidFill>
                      <a:srgbClr val="E8E8EF"/>
                    </a:solidFill>
                  </a:tcPr>
                </a:tc>
                <a:extLst>
                  <a:ext uri="{0D108BD9-81ED-4DB2-BD59-A6C34878D82A}">
                    <a16:rowId xmlns:a16="http://schemas.microsoft.com/office/drawing/2014/main" val="1671864732"/>
                  </a:ext>
                </a:extLst>
              </a:tr>
              <a:tr h="51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Graph</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Greedy-Methods</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bg2">
                              <a:lumMod val="60000"/>
                              <a:lumOff val="40000"/>
                            </a:schemeClr>
                          </a:solidFill>
                        </a:rPr>
                        <a:t>Interactive</a:t>
                      </a:r>
                      <a:endParaRPr kumimoji="1" lang="ja-JP" altLang="en-US" sz="15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1490330170"/>
                  </a:ext>
                </a:extLst>
              </a:tr>
              <a:tr h="469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bg2">
                              <a:lumMod val="60000"/>
                              <a:lumOff val="40000"/>
                            </a:schemeClr>
                          </a:solidFill>
                        </a:rPr>
                        <a:t>Marathon</a:t>
                      </a:r>
                      <a:endParaRPr kumimoji="1" lang="ja-JP" altLang="en-US" sz="15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Mathematics</a:t>
                      </a:r>
                      <a:endParaRPr kumimoji="1" lang="ja-JP" altLang="en-US" sz="1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bg2">
                              <a:lumMod val="60000"/>
                              <a:lumOff val="40000"/>
                            </a:schemeClr>
                          </a:solidFill>
                        </a:rPr>
                        <a:t>Other</a:t>
                      </a:r>
                      <a:endParaRPr kumimoji="1" lang="ja-JP" altLang="en-US" sz="15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3393762518"/>
                  </a:ext>
                </a:extLst>
              </a:tr>
              <a:tr h="469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Searching</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String</a:t>
                      </a:r>
                      <a:endParaRPr kumimoji="1" lang="ja-JP" altLang="en-US" sz="15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Technique</a:t>
                      </a:r>
                      <a:endParaRPr kumimoji="1" lang="ja-JP" altLang="en-US" sz="1500"/>
                    </a:p>
                  </a:txBody>
                  <a:tcPr>
                    <a:solidFill>
                      <a:srgbClr val="E8E8EF"/>
                    </a:solidFill>
                  </a:tcPr>
                </a:tc>
                <a:extLst>
                  <a:ext uri="{0D108BD9-81ED-4DB2-BD59-A6C34878D82A}">
                    <a16:rowId xmlns:a16="http://schemas.microsoft.com/office/drawing/2014/main" val="3671168757"/>
                  </a:ext>
                </a:extLst>
              </a:tr>
            </a:tbl>
          </a:graphicData>
        </a:graphic>
      </p:graphicFrame>
      <p:pic>
        <p:nvPicPr>
          <p:cNvPr id="9" name="図 8" descr="テキスト&#10;&#10;自動的に生成された説明">
            <a:extLst>
              <a:ext uri="{FF2B5EF4-FFF2-40B4-BE49-F238E27FC236}">
                <a16:creationId xmlns:a16="http://schemas.microsoft.com/office/drawing/2014/main" id="{B7B320A4-6FB0-1617-ABAE-54B24D581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2" y="2783114"/>
            <a:ext cx="5162370" cy="3704558"/>
          </a:xfrm>
          <a:prstGeom prst="rect">
            <a:avLst/>
          </a:prstGeom>
        </p:spPr>
      </p:pic>
      <p:sp>
        <p:nvSpPr>
          <p:cNvPr id="10" name="テキスト ボックス 9">
            <a:extLst>
              <a:ext uri="{FF2B5EF4-FFF2-40B4-BE49-F238E27FC236}">
                <a16:creationId xmlns:a16="http://schemas.microsoft.com/office/drawing/2014/main" id="{F5E10B31-06C1-89D8-D697-511016CBB9A8}"/>
              </a:ext>
            </a:extLst>
          </p:cNvPr>
          <p:cNvSpPr txBox="1"/>
          <p:nvPr/>
        </p:nvSpPr>
        <p:spPr>
          <a:xfrm>
            <a:off x="5719752" y="2693478"/>
            <a:ext cx="2933816" cy="369332"/>
          </a:xfrm>
          <a:prstGeom prst="rect">
            <a:avLst/>
          </a:prstGeom>
          <a:noFill/>
        </p:spPr>
        <p:txBody>
          <a:bodyPr wrap="none" rtlCol="0">
            <a:spAutoFit/>
          </a:bodyPr>
          <a:lstStyle/>
          <a:p>
            <a:r>
              <a:rPr kumimoji="1" lang="ja-JP" altLang="en-US" sz="1800"/>
              <a:t>特殊ではないと判断したタグ</a:t>
            </a:r>
          </a:p>
        </p:txBody>
      </p:sp>
    </p:spTree>
    <p:extLst>
      <p:ext uri="{BB962C8B-B14F-4D97-AF65-F5344CB8AC3E}">
        <p14:creationId xmlns:p14="http://schemas.microsoft.com/office/powerpoint/2010/main" val="337757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59777-157B-D30A-89BA-AF49DC09E507}"/>
              </a:ext>
            </a:extLst>
          </p:cNvPr>
          <p:cNvSpPr>
            <a:spLocks noGrp="1"/>
          </p:cNvSpPr>
          <p:nvPr>
            <p:ph type="title"/>
          </p:nvPr>
        </p:nvSpPr>
        <p:spPr/>
        <p:txBody>
          <a:bodyPr/>
          <a:lstStyle/>
          <a:p>
            <a:r>
              <a:rPr lang="ja-JP" altLang="en-US"/>
              <a:t>行った実験の概要</a:t>
            </a:r>
          </a:p>
        </p:txBody>
      </p:sp>
      <p:sp>
        <p:nvSpPr>
          <p:cNvPr id="3" name="コンテンツ プレースホルダー 2">
            <a:extLst>
              <a:ext uri="{FF2B5EF4-FFF2-40B4-BE49-F238E27FC236}">
                <a16:creationId xmlns:a16="http://schemas.microsoft.com/office/drawing/2014/main" id="{7A389B69-1F6A-421B-4226-EEE1F62A1982}"/>
              </a:ext>
            </a:extLst>
          </p:cNvPr>
          <p:cNvSpPr>
            <a:spLocks noGrp="1"/>
          </p:cNvSpPr>
          <p:nvPr>
            <p:ph idx="1"/>
          </p:nvPr>
        </p:nvSpPr>
        <p:spPr/>
        <p:txBody>
          <a:bodyPr/>
          <a:lstStyle/>
          <a:p>
            <a:r>
              <a:rPr lang="ja-JP" altLang="en-US" b="1"/>
              <a:t>実験</a:t>
            </a:r>
            <a:r>
              <a:rPr lang="en-US" altLang="ja-JP" b="1" dirty="0"/>
              <a:t>1: </a:t>
            </a:r>
            <a:r>
              <a:rPr lang="ja-JP" altLang="en-US" b="1"/>
              <a:t>タグ全体に対する精度の調査</a:t>
            </a:r>
            <a:endParaRPr lang="en-US" altLang="ja-JP" b="1" dirty="0"/>
          </a:p>
          <a:p>
            <a:pPr lvl="1"/>
            <a:r>
              <a:rPr lang="ja-JP" altLang="en-US"/>
              <a:t>学習用データセット、評価用データセットで学習、評価を行った</a:t>
            </a:r>
            <a:endParaRPr lang="en-US" altLang="ja-JP" dirty="0"/>
          </a:p>
          <a:p>
            <a:r>
              <a:rPr lang="ja-JP" altLang="en-US" b="1"/>
              <a:t>実験</a:t>
            </a:r>
            <a:r>
              <a:rPr lang="en-US" altLang="ja-JP" b="1" dirty="0"/>
              <a:t>2: </a:t>
            </a:r>
            <a:r>
              <a:rPr lang="ja-JP" altLang="en-US" b="1"/>
              <a:t>タグを絞った場合の精度の調査</a:t>
            </a:r>
            <a:endParaRPr lang="en-US" altLang="ja-JP" b="1" dirty="0"/>
          </a:p>
          <a:p>
            <a:pPr lvl="1"/>
            <a:r>
              <a:rPr lang="ja-JP" altLang="en-US"/>
              <a:t>学習用データセット、評価用データセットのうち、アルゴリズム情報に関するタグが付与された問題の解答で学習、評価を行った</a:t>
            </a:r>
            <a:endParaRPr lang="en-US" altLang="ja-JP" dirty="0"/>
          </a:p>
          <a:p>
            <a:r>
              <a:rPr lang="ja-JP" altLang="en-US" b="1"/>
              <a:t>実験</a:t>
            </a:r>
            <a:r>
              <a:rPr lang="en-US" altLang="ja-JP" b="1" dirty="0"/>
              <a:t>3: </a:t>
            </a:r>
            <a:r>
              <a:rPr lang="ja-JP" altLang="en-US" b="1"/>
              <a:t>問題文から学習したモデルの精度の調査</a:t>
            </a:r>
            <a:endParaRPr lang="en-US" altLang="ja-JP" b="1" dirty="0"/>
          </a:p>
          <a:p>
            <a:pPr lvl="1"/>
            <a:r>
              <a:rPr lang="ja-JP" altLang="en-US"/>
              <a:t>学習用データセット、評価用データセットに含まれる問題の問題文で学習、評価を行った</a:t>
            </a:r>
            <a:endParaRPr lang="en-US" altLang="ja-JP" dirty="0"/>
          </a:p>
          <a:p>
            <a:pPr lvl="1"/>
            <a:r>
              <a:rPr lang="ja-JP" altLang="en-US"/>
              <a:t>解答のソースコードから学習したモデルとの比較を行った</a:t>
            </a:r>
          </a:p>
        </p:txBody>
      </p:sp>
      <p:sp>
        <p:nvSpPr>
          <p:cNvPr id="4" name="日付プレースホルダー 3">
            <a:extLst>
              <a:ext uri="{FF2B5EF4-FFF2-40B4-BE49-F238E27FC236}">
                <a16:creationId xmlns:a16="http://schemas.microsoft.com/office/drawing/2014/main" id="{96D75E9A-A61E-F180-6B83-7D53EE55E907}"/>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925644FC-7923-9D0E-22E6-C441928F0523}"/>
              </a:ext>
            </a:extLst>
          </p:cNvPr>
          <p:cNvSpPr>
            <a:spLocks noGrp="1"/>
          </p:cNvSpPr>
          <p:nvPr>
            <p:ph type="sldNum" sz="quarter" idx="12"/>
          </p:nvPr>
        </p:nvSpPr>
        <p:spPr/>
        <p:txBody>
          <a:bodyPr/>
          <a:lstStyle/>
          <a:p>
            <a:fld id="{B12562F3-4A2F-4E07-B7D3-3E764FB0DEC6}" type="slidenum">
              <a:rPr lang="en-US" altLang="ja-JP" smtClean="0"/>
              <a:pPr/>
              <a:t>18</a:t>
            </a:fld>
            <a:endParaRPr lang="en-US" altLang="ja-JP"/>
          </a:p>
        </p:txBody>
      </p:sp>
    </p:spTree>
    <p:extLst>
      <p:ext uri="{BB962C8B-B14F-4D97-AF65-F5344CB8AC3E}">
        <p14:creationId xmlns:p14="http://schemas.microsoft.com/office/powerpoint/2010/main" val="1221908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59777-157B-D30A-89BA-AF49DC09E507}"/>
              </a:ext>
            </a:extLst>
          </p:cNvPr>
          <p:cNvSpPr>
            <a:spLocks noGrp="1"/>
          </p:cNvSpPr>
          <p:nvPr>
            <p:ph type="title"/>
          </p:nvPr>
        </p:nvSpPr>
        <p:spPr/>
        <p:txBody>
          <a:bodyPr/>
          <a:lstStyle/>
          <a:p>
            <a:r>
              <a:rPr kumimoji="1" lang="ja-JP" altLang="en-US" sz="3800"/>
              <a:t>実験</a:t>
            </a:r>
            <a:r>
              <a:rPr kumimoji="1" lang="en-US" altLang="ja-JP" sz="3800" dirty="0"/>
              <a:t>1</a:t>
            </a:r>
            <a:r>
              <a:rPr lang="en-US" altLang="ja-JP" sz="3800" dirty="0"/>
              <a:t>: </a:t>
            </a:r>
            <a:r>
              <a:rPr lang="ja-JP" altLang="en-US" sz="3800"/>
              <a:t>タグ全体に対する精度の調査</a:t>
            </a:r>
            <a:endParaRPr kumimoji="1" lang="ja-JP" altLang="en-US" sz="3800"/>
          </a:p>
        </p:txBody>
      </p:sp>
      <p:sp>
        <p:nvSpPr>
          <p:cNvPr id="3" name="コンテンツ プレースホルダー 2">
            <a:extLst>
              <a:ext uri="{FF2B5EF4-FFF2-40B4-BE49-F238E27FC236}">
                <a16:creationId xmlns:a16="http://schemas.microsoft.com/office/drawing/2014/main" id="{7A389B69-1F6A-421B-4226-EEE1F62A1982}"/>
              </a:ext>
            </a:extLst>
          </p:cNvPr>
          <p:cNvSpPr>
            <a:spLocks noGrp="1"/>
          </p:cNvSpPr>
          <p:nvPr>
            <p:ph idx="1"/>
          </p:nvPr>
        </p:nvSpPr>
        <p:spPr/>
        <p:txBody>
          <a:bodyPr/>
          <a:lstStyle/>
          <a:p>
            <a:r>
              <a:rPr lang="ja-JP" altLang="en-US" sz="2400" b="1"/>
              <a:t>実験</a:t>
            </a:r>
            <a:r>
              <a:rPr lang="en-US" altLang="ja-JP" sz="2400" b="1" dirty="0"/>
              <a:t>1: </a:t>
            </a:r>
            <a:r>
              <a:rPr lang="ja-JP" altLang="en-US" sz="2400" b="1"/>
              <a:t>タグ全体に対する精度の調査</a:t>
            </a:r>
            <a:endParaRPr lang="en-US" altLang="ja-JP" sz="2400" b="1" dirty="0"/>
          </a:p>
          <a:p>
            <a:pPr lvl="1"/>
            <a:r>
              <a:rPr lang="ja-JP" altLang="en-US" sz="2000"/>
              <a:t>学習用データセット、評価用データセットのうち、特殊なタグを除いた全てのタグが付与された問題の解答で学習、評価を行った</a:t>
            </a:r>
            <a:endParaRPr lang="en-US" altLang="ja-JP" sz="2000" dirty="0"/>
          </a:p>
          <a:p>
            <a:r>
              <a:rPr kumimoji="1" lang="ja-JP" altLang="en-US" sz="2400" b="1">
                <a:solidFill>
                  <a:schemeClr val="bg2">
                    <a:lumMod val="40000"/>
                    <a:lumOff val="60000"/>
                  </a:schemeClr>
                </a:solidFill>
              </a:rPr>
              <a:t>実験</a:t>
            </a:r>
            <a:r>
              <a:rPr kumimoji="1" lang="en-US" altLang="ja-JP" sz="2400" b="1" dirty="0">
                <a:solidFill>
                  <a:schemeClr val="bg2">
                    <a:lumMod val="40000"/>
                    <a:lumOff val="60000"/>
                  </a:schemeClr>
                </a:solidFill>
              </a:rPr>
              <a:t>2: </a:t>
            </a:r>
            <a:r>
              <a:rPr kumimoji="1" lang="ja-JP" altLang="en-US" sz="2400" b="1">
                <a:solidFill>
                  <a:schemeClr val="bg2">
                    <a:lumMod val="40000"/>
                    <a:lumOff val="60000"/>
                  </a:schemeClr>
                </a:solidFill>
              </a:rPr>
              <a:t>タグを絞った場合の精度の調査</a:t>
            </a:r>
            <a:endParaRPr kumimoji="1" lang="en-US" altLang="ja-JP" sz="2400" b="1" dirty="0">
              <a:solidFill>
                <a:schemeClr val="bg2">
                  <a:lumMod val="40000"/>
                  <a:lumOff val="60000"/>
                </a:schemeClr>
              </a:solidFill>
            </a:endParaRPr>
          </a:p>
          <a:p>
            <a:pPr lvl="1"/>
            <a:r>
              <a:rPr lang="ja-JP" altLang="en-US" sz="2000">
                <a:solidFill>
                  <a:schemeClr val="bg2">
                    <a:lumMod val="40000"/>
                    <a:lumOff val="60000"/>
                  </a:schemeClr>
                </a:solidFill>
              </a:rPr>
              <a:t>学習用データセット、評価用データセットのうち、アルゴリズム情報に関するタグが付与された問題の解答で学習、評価を行った</a:t>
            </a:r>
            <a:endParaRPr kumimoji="1" lang="en-US" altLang="ja-JP" sz="2000" dirty="0">
              <a:solidFill>
                <a:schemeClr val="bg2">
                  <a:lumMod val="40000"/>
                  <a:lumOff val="60000"/>
                </a:schemeClr>
              </a:solidFill>
            </a:endParaRPr>
          </a:p>
          <a:p>
            <a:r>
              <a:rPr lang="ja-JP" altLang="en-US" sz="2400" b="1">
                <a:solidFill>
                  <a:schemeClr val="bg2">
                    <a:lumMod val="40000"/>
                    <a:lumOff val="60000"/>
                  </a:schemeClr>
                </a:solidFill>
              </a:rPr>
              <a:t>実験</a:t>
            </a:r>
            <a:r>
              <a:rPr lang="en-US" altLang="ja-JP" sz="2400" b="1" dirty="0">
                <a:solidFill>
                  <a:schemeClr val="bg2">
                    <a:lumMod val="40000"/>
                    <a:lumOff val="60000"/>
                  </a:schemeClr>
                </a:solidFill>
              </a:rPr>
              <a:t>3: </a:t>
            </a:r>
            <a:r>
              <a:rPr lang="ja-JP" altLang="en-US" sz="2400" b="1">
                <a:solidFill>
                  <a:schemeClr val="bg2">
                    <a:lumMod val="40000"/>
                    <a:lumOff val="60000"/>
                  </a:schemeClr>
                </a:solidFill>
              </a:rPr>
              <a:t>問題文から学習したモデルの精度の調査</a:t>
            </a:r>
            <a:endParaRPr lang="en-US" altLang="ja-JP" sz="2400" b="1" dirty="0">
              <a:solidFill>
                <a:schemeClr val="bg2">
                  <a:lumMod val="40000"/>
                  <a:lumOff val="60000"/>
                </a:schemeClr>
              </a:solidFill>
            </a:endParaRPr>
          </a:p>
          <a:p>
            <a:pPr lvl="1"/>
            <a:r>
              <a:rPr lang="ja-JP" altLang="en-US" sz="2000">
                <a:solidFill>
                  <a:srgbClr val="CCCCCD"/>
                </a:solidFill>
              </a:rPr>
              <a:t>学習用データセット、評価用データセットに含まれる問題の</a:t>
            </a:r>
            <a:r>
              <a:rPr lang="ja-JP" altLang="en-US" sz="2000" u="sng">
                <a:solidFill>
                  <a:srgbClr val="CCCCCD"/>
                </a:solidFill>
              </a:rPr>
              <a:t>問題文</a:t>
            </a:r>
            <a:r>
              <a:rPr lang="ja-JP" altLang="en-US" sz="2000">
                <a:solidFill>
                  <a:srgbClr val="CCCCCD"/>
                </a:solidFill>
              </a:rPr>
              <a:t>で学習、評価を行った</a:t>
            </a:r>
            <a:endParaRPr lang="en-US" altLang="ja-JP" sz="2000" dirty="0">
              <a:solidFill>
                <a:srgbClr val="CCCCCD"/>
              </a:solidFill>
            </a:endParaRPr>
          </a:p>
          <a:p>
            <a:pPr lvl="1"/>
            <a:r>
              <a:rPr lang="ja-JP" altLang="en-US" sz="2000">
                <a:solidFill>
                  <a:srgbClr val="CCCCCD"/>
                </a:solidFill>
              </a:rPr>
              <a:t>解答のソースコードから学習したモデルとの比較を行った</a:t>
            </a:r>
          </a:p>
        </p:txBody>
      </p:sp>
      <p:sp>
        <p:nvSpPr>
          <p:cNvPr id="4" name="日付プレースホルダー 3">
            <a:extLst>
              <a:ext uri="{FF2B5EF4-FFF2-40B4-BE49-F238E27FC236}">
                <a16:creationId xmlns:a16="http://schemas.microsoft.com/office/drawing/2014/main" id="{96D75E9A-A61E-F180-6B83-7D53EE55E907}"/>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925644FC-7923-9D0E-22E6-C441928F0523}"/>
              </a:ext>
            </a:extLst>
          </p:cNvPr>
          <p:cNvSpPr>
            <a:spLocks noGrp="1"/>
          </p:cNvSpPr>
          <p:nvPr>
            <p:ph type="sldNum" sz="quarter" idx="12"/>
          </p:nvPr>
        </p:nvSpPr>
        <p:spPr/>
        <p:txBody>
          <a:bodyPr/>
          <a:lstStyle/>
          <a:p>
            <a:pPr>
              <a:defRPr/>
            </a:pPr>
            <a:fld id="{B12562F3-4A2F-4E07-B7D3-3E764FB0DEC6}" type="slidenum">
              <a:rPr lang="en-US" altLang="ja-JP" smtClean="0"/>
              <a:pPr>
                <a:defRPr/>
              </a:pPr>
              <a:t>19</a:t>
            </a:fld>
            <a:endParaRPr lang="en-US" altLang="ja-JP"/>
          </a:p>
        </p:txBody>
      </p:sp>
    </p:spTree>
    <p:extLst>
      <p:ext uri="{BB962C8B-B14F-4D97-AF65-F5344CB8AC3E}">
        <p14:creationId xmlns:p14="http://schemas.microsoft.com/office/powerpoint/2010/main" val="425074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EF4E0-02EF-CB48-A4B1-3F177E2777E0}"/>
              </a:ext>
            </a:extLst>
          </p:cNvPr>
          <p:cNvSpPr>
            <a:spLocks noGrp="1"/>
          </p:cNvSpPr>
          <p:nvPr>
            <p:ph type="title"/>
          </p:nvPr>
        </p:nvSpPr>
        <p:spPr/>
        <p:txBody>
          <a:bodyPr/>
          <a:lstStyle/>
          <a:p>
            <a:r>
              <a:rPr lang="ja-JP" altLang="en-US"/>
              <a:t>背景</a:t>
            </a:r>
          </a:p>
        </p:txBody>
      </p:sp>
      <p:sp>
        <p:nvSpPr>
          <p:cNvPr id="3" name="コンテンツ プレースホルダー 2">
            <a:extLst>
              <a:ext uri="{FF2B5EF4-FFF2-40B4-BE49-F238E27FC236}">
                <a16:creationId xmlns:a16="http://schemas.microsoft.com/office/drawing/2014/main" id="{5A5CB460-F804-E541-9D7B-7AD46420428B}"/>
              </a:ext>
            </a:extLst>
          </p:cNvPr>
          <p:cNvSpPr>
            <a:spLocks noGrp="1"/>
          </p:cNvSpPr>
          <p:nvPr>
            <p:ph idx="1"/>
          </p:nvPr>
        </p:nvSpPr>
        <p:spPr/>
        <p:txBody>
          <a:bodyPr/>
          <a:lstStyle/>
          <a:p>
            <a:r>
              <a:rPr lang="ja-JP" altLang="en-US"/>
              <a:t>あるプログラミング学習サイトでは以下の</a:t>
            </a:r>
            <a:r>
              <a:rPr lang="en-US" altLang="ja-JP" dirty="0"/>
              <a:t>2</a:t>
            </a:r>
            <a:r>
              <a:rPr lang="ja-JP" altLang="en-US"/>
              <a:t>つのサービスを提供している</a:t>
            </a:r>
            <a:endParaRPr lang="en-US" altLang="ja-JP" dirty="0"/>
          </a:p>
          <a:p>
            <a:pPr marL="914400" lvl="1" indent="-457200">
              <a:buFont typeface="+mj-lt"/>
              <a:buAutoNum type="arabicPeriod"/>
            </a:pPr>
            <a:r>
              <a:rPr lang="ja-JP" altLang="en-US" sz="2400"/>
              <a:t>タグ</a:t>
            </a:r>
            <a:r>
              <a:rPr lang="en-US" altLang="ja-JP" sz="2400" dirty="0"/>
              <a:t>※</a:t>
            </a:r>
            <a:r>
              <a:rPr lang="ja-JP" altLang="en-US" sz="2400"/>
              <a:t>が付与された問題を解くことでプログラミングの能力判定を行う，というサービス</a:t>
            </a:r>
            <a:endParaRPr lang="en-US" altLang="ja-JP" sz="2400" dirty="0"/>
          </a:p>
          <a:p>
            <a:pPr marL="914400" lvl="1" indent="-457200">
              <a:buFont typeface="+mj-lt"/>
              <a:buAutoNum type="arabicPeriod"/>
            </a:pPr>
            <a:r>
              <a:rPr lang="ja-JP" altLang="en-US" sz="2400"/>
              <a:t>教員が作成した問題を学生向けに公開し学生が解く，というサービス</a:t>
            </a:r>
            <a:endParaRPr lang="en-US" altLang="ja-JP" sz="2400" dirty="0"/>
          </a:p>
          <a:p>
            <a:r>
              <a:rPr lang="ja-JP" altLang="en-US"/>
              <a:t>サイト運営会社としては，教員が作成した問題も能力判定に利用することで，能力判定に利用する問題を増やしたい</a:t>
            </a:r>
            <a:endParaRPr lang="en-US" altLang="ja-JP" dirty="0"/>
          </a:p>
        </p:txBody>
      </p:sp>
      <p:sp>
        <p:nvSpPr>
          <p:cNvPr id="4" name="日付プレースホルダー 3">
            <a:extLst>
              <a:ext uri="{FF2B5EF4-FFF2-40B4-BE49-F238E27FC236}">
                <a16:creationId xmlns:a16="http://schemas.microsoft.com/office/drawing/2014/main" id="{F83501CB-9BAD-6249-BD72-48F48B4D8805}"/>
              </a:ext>
            </a:extLst>
          </p:cNvPr>
          <p:cNvSpPr>
            <a:spLocks noGrp="1"/>
          </p:cNvSpPr>
          <p:nvPr>
            <p:ph type="dt" sz="half" idx="10"/>
          </p:nvPr>
        </p:nvSpPr>
        <p:spPr/>
        <p:txBody>
          <a:bodyPr/>
          <a:lstStyle/>
          <a:p>
            <a:r>
              <a:rPr lang="en-US" altLang="ja-JP" dirty="0"/>
              <a:t>Feb/15/2022</a:t>
            </a:r>
          </a:p>
        </p:txBody>
      </p:sp>
      <p:sp>
        <p:nvSpPr>
          <p:cNvPr id="6" name="スライド番号プレースホルダー 5">
            <a:extLst>
              <a:ext uri="{FF2B5EF4-FFF2-40B4-BE49-F238E27FC236}">
                <a16:creationId xmlns:a16="http://schemas.microsoft.com/office/drawing/2014/main" id="{141BA2E3-54C8-E945-8FC7-B07E38171820}"/>
              </a:ext>
            </a:extLst>
          </p:cNvPr>
          <p:cNvSpPr>
            <a:spLocks noGrp="1"/>
          </p:cNvSpPr>
          <p:nvPr>
            <p:ph type="sldNum" sz="quarter" idx="12"/>
          </p:nvPr>
        </p:nvSpPr>
        <p:spPr/>
        <p:txBody>
          <a:bodyPr/>
          <a:lstStyle/>
          <a:p>
            <a:fld id="{B12562F3-4A2F-4E07-B7D3-3E764FB0DEC6}" type="slidenum">
              <a:rPr lang="en-US" altLang="ja-JP" smtClean="0"/>
              <a:pPr/>
              <a:t>2</a:t>
            </a:fld>
            <a:endParaRPr lang="en-US" altLang="ja-JP"/>
          </a:p>
        </p:txBody>
      </p:sp>
      <p:sp>
        <p:nvSpPr>
          <p:cNvPr id="5" name="テキスト ボックス 4">
            <a:extLst>
              <a:ext uri="{FF2B5EF4-FFF2-40B4-BE49-F238E27FC236}">
                <a16:creationId xmlns:a16="http://schemas.microsoft.com/office/drawing/2014/main" id="{63D03CE7-4A8F-CF46-ABAF-9FD12F7C5F5A}"/>
              </a:ext>
            </a:extLst>
          </p:cNvPr>
          <p:cNvSpPr txBox="1"/>
          <p:nvPr/>
        </p:nvSpPr>
        <p:spPr>
          <a:xfrm>
            <a:off x="339966" y="5318731"/>
            <a:ext cx="8452955" cy="707886"/>
          </a:xfrm>
          <a:prstGeom prst="rect">
            <a:avLst/>
          </a:prstGeom>
          <a:noFill/>
          <a:ln>
            <a:solidFill>
              <a:schemeClr val="tx1"/>
            </a:solidFill>
          </a:ln>
        </p:spPr>
        <p:txBody>
          <a:bodyPr wrap="none" rtlCol="0">
            <a:spAutoFit/>
          </a:bodyPr>
          <a:lstStyle/>
          <a:p>
            <a:r>
              <a:rPr kumimoji="1" lang="en-US" altLang="ja-JP" sz="2000" dirty="0"/>
              <a:t>※</a:t>
            </a:r>
            <a:r>
              <a:rPr lang="ja-JP" altLang="en-US" sz="2000"/>
              <a:t>タグ</a:t>
            </a:r>
            <a:r>
              <a:rPr lang="en-US" altLang="ja-JP" sz="2000" dirty="0"/>
              <a:t>: </a:t>
            </a:r>
            <a:r>
              <a:rPr lang="ja-JP" altLang="en-US" sz="2000"/>
              <a:t>問題に関する情報や，解くために必要な知識などに関するキーワード</a:t>
            </a:r>
            <a:endParaRPr lang="en-US" altLang="ja-JP" sz="2000" dirty="0"/>
          </a:p>
          <a:p>
            <a:r>
              <a:rPr lang="en-US" altLang="ja-JP" sz="2000" dirty="0"/>
              <a:t>	(</a:t>
            </a:r>
            <a:r>
              <a:rPr lang="ja-JP" altLang="en-US" sz="2000"/>
              <a:t>例</a:t>
            </a:r>
            <a:r>
              <a:rPr lang="en-US" altLang="ja-JP" sz="2000" dirty="0"/>
              <a:t>) “Easy”, “Dynamic-Programming”, “Graph” </a:t>
            </a:r>
            <a:r>
              <a:rPr lang="ja-JP" altLang="en-US" sz="2000"/>
              <a:t>など</a:t>
            </a:r>
            <a:endParaRPr lang="en-US" altLang="ja-JP" sz="2000" dirty="0"/>
          </a:p>
        </p:txBody>
      </p:sp>
    </p:spTree>
    <p:extLst>
      <p:ext uri="{BB962C8B-B14F-4D97-AF65-F5344CB8AC3E}">
        <p14:creationId xmlns:p14="http://schemas.microsoft.com/office/powerpoint/2010/main" val="295893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C7C0C-CEFA-D84E-87BD-B7E1F95A86AE}"/>
              </a:ext>
            </a:extLst>
          </p:cNvPr>
          <p:cNvSpPr>
            <a:spLocks noGrp="1"/>
          </p:cNvSpPr>
          <p:nvPr>
            <p:ph type="title"/>
          </p:nvPr>
        </p:nvSpPr>
        <p:spPr/>
        <p:txBody>
          <a:bodyPr/>
          <a:lstStyle/>
          <a:p>
            <a:r>
              <a:rPr lang="ja-JP" altLang="en-US" sz="3800">
                <a:solidFill>
                  <a:srgbClr val="000000"/>
                </a:solidFill>
              </a:rPr>
              <a:t>実験</a:t>
            </a:r>
            <a:r>
              <a:rPr lang="en-US" altLang="ja-JP" sz="3800" dirty="0">
                <a:solidFill>
                  <a:srgbClr val="000000"/>
                </a:solidFill>
              </a:rPr>
              <a:t>1: </a:t>
            </a:r>
            <a:r>
              <a:rPr lang="ja-JP" altLang="en-US" sz="3800">
                <a:solidFill>
                  <a:srgbClr val="000000"/>
                </a:solidFill>
              </a:rPr>
              <a:t>タグ全体に対する精度の調査</a:t>
            </a:r>
            <a:endParaRPr kumimoji="1" lang="ja-JP" altLang="en-US"/>
          </a:p>
        </p:txBody>
      </p:sp>
      <p:sp>
        <p:nvSpPr>
          <p:cNvPr id="3" name="コンテンツ プレースホルダー 2">
            <a:extLst>
              <a:ext uri="{FF2B5EF4-FFF2-40B4-BE49-F238E27FC236}">
                <a16:creationId xmlns:a16="http://schemas.microsoft.com/office/drawing/2014/main" id="{4A534293-43F4-7A4A-92F4-70CAF78F1C38}"/>
              </a:ext>
            </a:extLst>
          </p:cNvPr>
          <p:cNvSpPr>
            <a:spLocks noGrp="1"/>
          </p:cNvSpPr>
          <p:nvPr>
            <p:ph idx="1"/>
          </p:nvPr>
        </p:nvSpPr>
        <p:spPr/>
        <p:txBody>
          <a:bodyPr/>
          <a:lstStyle/>
          <a:p>
            <a:r>
              <a:rPr kumimoji="1" lang="ja-JP" altLang="en-US" sz="2400"/>
              <a:t>先述した学習用データセットと評価用データセットを使用して実験した</a:t>
            </a:r>
            <a:endParaRPr kumimoji="1" lang="en-US" altLang="ja-JP" sz="2400" dirty="0"/>
          </a:p>
        </p:txBody>
      </p:sp>
      <p:sp>
        <p:nvSpPr>
          <p:cNvPr id="4" name="日付プレースホルダー 3">
            <a:extLst>
              <a:ext uri="{FF2B5EF4-FFF2-40B4-BE49-F238E27FC236}">
                <a16:creationId xmlns:a16="http://schemas.microsoft.com/office/drawing/2014/main" id="{A20EE690-4A65-254D-A757-19921C23771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AAF07B4B-5CED-0F41-B7C1-484FD1D48F10}"/>
              </a:ext>
            </a:extLst>
          </p:cNvPr>
          <p:cNvSpPr>
            <a:spLocks noGrp="1"/>
          </p:cNvSpPr>
          <p:nvPr>
            <p:ph type="sldNum" sz="quarter" idx="12"/>
          </p:nvPr>
        </p:nvSpPr>
        <p:spPr/>
        <p:txBody>
          <a:bodyPr/>
          <a:lstStyle/>
          <a:p>
            <a:pPr>
              <a:defRPr/>
            </a:pPr>
            <a:fld id="{B12562F3-4A2F-4E07-B7D3-3E764FB0DEC6}" type="slidenum">
              <a:rPr lang="en-US" altLang="ja-JP" smtClean="0"/>
              <a:pPr>
                <a:defRPr/>
              </a:pPr>
              <a:t>20</a:t>
            </a:fld>
            <a:endParaRPr lang="en-US" altLang="ja-JP"/>
          </a:p>
        </p:txBody>
      </p:sp>
      <p:graphicFrame>
        <p:nvGraphicFramePr>
          <p:cNvPr id="6" name="表 5">
            <a:extLst>
              <a:ext uri="{FF2B5EF4-FFF2-40B4-BE49-F238E27FC236}">
                <a16:creationId xmlns:a16="http://schemas.microsoft.com/office/drawing/2014/main" id="{C0DD1AFC-8F65-0F91-3127-DA2EEBDFE7FB}"/>
              </a:ext>
            </a:extLst>
          </p:cNvPr>
          <p:cNvGraphicFramePr>
            <a:graphicFrameLocks noGrp="1"/>
          </p:cNvGraphicFramePr>
          <p:nvPr>
            <p:extLst>
              <p:ext uri="{D42A27DB-BD31-4B8C-83A1-F6EECF244321}">
                <p14:modId xmlns:p14="http://schemas.microsoft.com/office/powerpoint/2010/main" val="3604231570"/>
              </p:ext>
            </p:extLst>
          </p:nvPr>
        </p:nvGraphicFramePr>
        <p:xfrm>
          <a:off x="2286622" y="3429000"/>
          <a:ext cx="4559644" cy="1704516"/>
        </p:xfrm>
        <a:graphic>
          <a:graphicData uri="http://schemas.openxmlformats.org/drawingml/2006/table">
            <a:tbl>
              <a:tblPr firstRow="1" firstCol="1" bandRow="1">
                <a:tableStyleId>{93296810-A885-4BE3-A3E7-6D5BEEA58F35}</a:tableStyleId>
              </a:tblPr>
              <a:tblGrid>
                <a:gridCol w="2088636">
                  <a:extLst>
                    <a:ext uri="{9D8B030D-6E8A-4147-A177-3AD203B41FA5}">
                      <a16:colId xmlns:a16="http://schemas.microsoft.com/office/drawing/2014/main" val="1528187430"/>
                    </a:ext>
                  </a:extLst>
                </a:gridCol>
                <a:gridCol w="1235504">
                  <a:extLst>
                    <a:ext uri="{9D8B030D-6E8A-4147-A177-3AD203B41FA5}">
                      <a16:colId xmlns:a16="http://schemas.microsoft.com/office/drawing/2014/main" val="3780730057"/>
                    </a:ext>
                  </a:extLst>
                </a:gridCol>
                <a:gridCol w="1235504">
                  <a:extLst>
                    <a:ext uri="{9D8B030D-6E8A-4147-A177-3AD203B41FA5}">
                      <a16:colId xmlns:a16="http://schemas.microsoft.com/office/drawing/2014/main" val="3666403887"/>
                    </a:ext>
                  </a:extLst>
                </a:gridCol>
              </a:tblGrid>
              <a:tr h="426129">
                <a:tc>
                  <a:txBody>
                    <a:bodyPr/>
                    <a:lstStyle/>
                    <a:p>
                      <a:r>
                        <a:rPr kumimoji="1" lang="ja-JP" altLang="en-US"/>
                        <a:t>データセット</a:t>
                      </a:r>
                    </a:p>
                  </a:txBody>
                  <a:tcPr/>
                </a:tc>
                <a:tc>
                  <a:txBody>
                    <a:bodyPr/>
                    <a:lstStyle/>
                    <a:p>
                      <a:r>
                        <a:rPr kumimoji="1" lang="ja-JP" altLang="en-US"/>
                        <a:t>学習用</a:t>
                      </a:r>
                    </a:p>
                  </a:txBody>
                  <a:tcPr/>
                </a:tc>
                <a:tc>
                  <a:txBody>
                    <a:bodyPr/>
                    <a:lstStyle/>
                    <a:p>
                      <a:r>
                        <a:rPr kumimoji="1" lang="ja-JP" altLang="en-US"/>
                        <a:t>評価用</a:t>
                      </a:r>
                    </a:p>
                  </a:txBody>
                  <a:tcPr/>
                </a:tc>
                <a:extLst>
                  <a:ext uri="{0D108BD9-81ED-4DB2-BD59-A6C34878D82A}">
                    <a16:rowId xmlns:a16="http://schemas.microsoft.com/office/drawing/2014/main" val="2685071296"/>
                  </a:ext>
                </a:extLst>
              </a:tr>
              <a:tr h="426129">
                <a:tc>
                  <a:txBody>
                    <a:bodyPr/>
                    <a:lstStyle/>
                    <a:p>
                      <a:r>
                        <a:rPr kumimoji="1" lang="ja-JP" altLang="en-US"/>
                        <a:t>問題数</a:t>
                      </a:r>
                    </a:p>
                  </a:txBody>
                  <a:tcPr/>
                </a:tc>
                <a:tc>
                  <a:txBody>
                    <a:bodyPr/>
                    <a:lstStyle/>
                    <a:p>
                      <a:pPr algn="r"/>
                      <a:r>
                        <a:rPr kumimoji="1" lang="en-US" altLang="ja-JP" dirty="0"/>
                        <a:t>566</a:t>
                      </a:r>
                      <a:endParaRPr kumimoji="1" lang="ja-JP" altLang="en-US"/>
                    </a:p>
                  </a:txBody>
                  <a:tcPr/>
                </a:tc>
                <a:tc>
                  <a:txBody>
                    <a:bodyPr/>
                    <a:lstStyle/>
                    <a:p>
                      <a:pPr algn="r"/>
                      <a:r>
                        <a:rPr kumimoji="1" lang="en-US" altLang="ja-JP" dirty="0"/>
                        <a:t>213</a:t>
                      </a:r>
                      <a:endParaRPr kumimoji="1" lang="ja-JP" altLang="en-US"/>
                    </a:p>
                  </a:txBody>
                  <a:tcPr/>
                </a:tc>
                <a:extLst>
                  <a:ext uri="{0D108BD9-81ED-4DB2-BD59-A6C34878D82A}">
                    <a16:rowId xmlns:a16="http://schemas.microsoft.com/office/drawing/2014/main" val="2078675491"/>
                  </a:ext>
                </a:extLst>
              </a:tr>
              <a:tr h="426129">
                <a:tc>
                  <a:txBody>
                    <a:bodyPr/>
                    <a:lstStyle/>
                    <a:p>
                      <a:r>
                        <a:rPr kumimoji="1" lang="ja-JP" altLang="en-US"/>
                        <a:t>ソースコード数</a:t>
                      </a:r>
                    </a:p>
                  </a:txBody>
                  <a:tcPr/>
                </a:tc>
                <a:tc>
                  <a:txBody>
                    <a:bodyPr/>
                    <a:lstStyle/>
                    <a:p>
                      <a:pPr algn="r"/>
                      <a:r>
                        <a:rPr kumimoji="1" lang="en-US" altLang="ja-JP" dirty="0"/>
                        <a:t>112,442</a:t>
                      </a:r>
                      <a:endParaRPr kumimoji="1" lang="ja-JP" altLang="en-US"/>
                    </a:p>
                  </a:txBody>
                  <a:tcPr/>
                </a:tc>
                <a:tc>
                  <a:txBody>
                    <a:bodyPr/>
                    <a:lstStyle/>
                    <a:p>
                      <a:pPr algn="r"/>
                      <a:r>
                        <a:rPr kumimoji="1" lang="en-US" altLang="ja-JP" dirty="0"/>
                        <a:t>2,130</a:t>
                      </a:r>
                      <a:endParaRPr kumimoji="1" lang="ja-JP" altLang="en-US"/>
                    </a:p>
                  </a:txBody>
                  <a:tcPr/>
                </a:tc>
                <a:extLst>
                  <a:ext uri="{0D108BD9-81ED-4DB2-BD59-A6C34878D82A}">
                    <a16:rowId xmlns:a16="http://schemas.microsoft.com/office/drawing/2014/main" val="758879495"/>
                  </a:ext>
                </a:extLst>
              </a:tr>
              <a:tr h="426129">
                <a:tc>
                  <a:txBody>
                    <a:bodyPr/>
                    <a:lstStyle/>
                    <a:p>
                      <a:r>
                        <a:rPr kumimoji="1" lang="ja-JP" altLang="en-US"/>
                        <a:t>付与タグ数の平均</a:t>
                      </a:r>
                    </a:p>
                  </a:txBody>
                  <a:tcPr/>
                </a:tc>
                <a:tc>
                  <a:txBody>
                    <a:bodyPr/>
                    <a:lstStyle/>
                    <a:p>
                      <a:pPr algn="r"/>
                      <a:r>
                        <a:rPr kumimoji="1" lang="en-US" altLang="ja-JP" dirty="0"/>
                        <a:t>1.47</a:t>
                      </a:r>
                      <a:endParaRPr kumimoji="1" lang="ja-JP" altLang="en-US"/>
                    </a:p>
                  </a:txBody>
                  <a:tcPr/>
                </a:tc>
                <a:tc>
                  <a:txBody>
                    <a:bodyPr/>
                    <a:lstStyle/>
                    <a:p>
                      <a:pPr algn="r"/>
                      <a:r>
                        <a:rPr kumimoji="1" lang="en-US" altLang="ja-JP" dirty="0"/>
                        <a:t>1.21</a:t>
                      </a:r>
                      <a:endParaRPr kumimoji="1" lang="ja-JP" altLang="en-US"/>
                    </a:p>
                  </a:txBody>
                  <a:tcPr/>
                </a:tc>
                <a:extLst>
                  <a:ext uri="{0D108BD9-81ED-4DB2-BD59-A6C34878D82A}">
                    <a16:rowId xmlns:a16="http://schemas.microsoft.com/office/drawing/2014/main" val="347877519"/>
                  </a:ext>
                </a:extLst>
              </a:tr>
            </a:tbl>
          </a:graphicData>
        </a:graphic>
      </p:graphicFrame>
    </p:spTree>
    <p:extLst>
      <p:ext uri="{BB962C8B-B14F-4D97-AF65-F5344CB8AC3E}">
        <p14:creationId xmlns:p14="http://schemas.microsoft.com/office/powerpoint/2010/main" val="208248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34EC88-D2E5-D646-B174-3DCB8729F9C5}"/>
              </a:ext>
            </a:extLst>
          </p:cNvPr>
          <p:cNvSpPr/>
          <p:nvPr/>
        </p:nvSpPr>
        <p:spPr>
          <a:xfrm>
            <a:off x="457200" y="6051028"/>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77888C-0320-014B-BA2F-B79539E16859}"/>
              </a:ext>
            </a:extLst>
          </p:cNvPr>
          <p:cNvSpPr>
            <a:spLocks noGrp="1"/>
          </p:cNvSpPr>
          <p:nvPr>
            <p:ph type="title"/>
          </p:nvPr>
        </p:nvSpPr>
        <p:spPr/>
        <p:txBody>
          <a:bodyPr/>
          <a:lstStyle/>
          <a:p>
            <a:r>
              <a:rPr lang="ja-JP" altLang="en-US"/>
              <a:t>評価指標</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AEC8812-3FA2-6844-9D8F-F321F8C43C07}"/>
                  </a:ext>
                </a:extLst>
              </p:cNvPr>
              <p:cNvSpPr>
                <a:spLocks noGrp="1"/>
              </p:cNvSpPr>
              <p:nvPr>
                <p:ph idx="1"/>
              </p:nvPr>
            </p:nvSpPr>
            <p:spPr>
              <a:xfrm>
                <a:off x="457200" y="1600200"/>
                <a:ext cx="8419514" cy="4525963"/>
              </a:xfrm>
            </p:spPr>
            <p:txBody>
              <a:bodyPr/>
              <a:lstStyle/>
              <a:p>
                <a:pPr marL="457200" indent="-457200">
                  <a:buFont typeface="+mj-lt"/>
                  <a:buAutoNum type="arabicPeriod"/>
                </a:pPr>
                <a:r>
                  <a:rPr lang="en-US" altLang="ja-JP" b="1" dirty="0"/>
                  <a:t>macro-F1</a:t>
                </a:r>
                <a:r>
                  <a:rPr lang="ja-JP" altLang="en-US" b="1"/>
                  <a:t>の最大値，最小値，平均値</a:t>
                </a:r>
                <a:endParaRPr lang="en-US" altLang="ja-JP" b="1" dirty="0"/>
              </a:p>
              <a:p>
                <a:pPr lvl="1"/>
                <a:r>
                  <a:rPr lang="en-US" altLang="ja-JP" dirty="0"/>
                  <a:t>macro-F1</a:t>
                </a:r>
                <a:r>
                  <a:rPr lang="ja-JP" altLang="en-US"/>
                  <a:t>とは，多クラス分類におけるクラスごとの</a:t>
                </a:r>
                <a:r>
                  <a:rPr lang="en-US" altLang="ja-JP" dirty="0"/>
                  <a:t>F</a:t>
                </a:r>
                <a:r>
                  <a:rPr lang="ja-JP" altLang="en-US"/>
                  <a:t>値のこと</a:t>
                </a:r>
                <a:endParaRPr lang="en-US" altLang="ja-JP" dirty="0"/>
              </a:p>
              <a:p>
                <a:pPr lvl="1"/>
                <a:r>
                  <a:rPr lang="ja-JP" altLang="en-US"/>
                  <a:t>推測タグの上位</a:t>
                </a:r>
                <a:r>
                  <a:rPr lang="en-US" altLang="ja-JP" dirty="0"/>
                  <a:t>1</a:t>
                </a:r>
                <a:r>
                  <a:rPr lang="ja-JP" altLang="en-US"/>
                  <a:t>番目のみに注目して算出する</a:t>
                </a:r>
                <a:endParaRPr lang="en-US" altLang="ja-JP" dirty="0"/>
              </a:p>
              <a:p>
                <a:pPr lvl="1"/>
                <a:r>
                  <a:rPr lang="ja-JP" altLang="en-US"/>
                  <a:t>全てのタグで算出し，最大値，最小値，平均値を算出する</a:t>
                </a:r>
                <a:endParaRPr lang="en-US" altLang="ja-JP" dirty="0"/>
              </a:p>
              <a:p>
                <a:pPr marL="457200" indent="-457200">
                  <a:buFont typeface="+mj-lt"/>
                  <a:buAutoNum type="arabicPeriod"/>
                </a:pPr>
                <a:r>
                  <a:rPr lang="ja-JP" altLang="en-US" b="1"/>
                  <a:t>正解率</a:t>
                </a:r>
                <a:endParaRPr lang="en-US" altLang="ja-JP" b="1" dirty="0"/>
              </a:p>
              <a:p>
                <a:pPr lvl="1"/>
                <a14:m>
                  <m:oMath xmlns:m="http://schemas.openxmlformats.org/officeDocument/2006/math">
                    <m:r>
                      <a:rPr lang="en-US" altLang="ja-JP" dirty="0" smtClean="0">
                        <a:latin typeface="Cambria Math" panose="02040503050406030204" pitchFamily="18" charset="0"/>
                      </a:rPr>
                      <m:t>(</m:t>
                    </m:r>
                    <m:d>
                      <m:dPr>
                        <m:ctrlPr>
                          <a:rPr lang="en-US" altLang="ja-JP" i="1" dirty="0" smtClean="0">
                            <a:latin typeface="Cambria Math" panose="02040503050406030204" pitchFamily="18" charset="0"/>
                          </a:rPr>
                        </m:ctrlPr>
                      </m:dPr>
                      <m:e>
                        <m:r>
                          <a:rPr lang="ja-JP" altLang="en-US" smtClean="0">
                            <a:latin typeface="Cambria Math" panose="02040503050406030204" pitchFamily="18" charset="0"/>
                          </a:rPr>
                          <m:t>推測</m:t>
                        </m:r>
                        <m:r>
                          <a:rPr lang="ja-JP" altLang="en-US">
                            <a:latin typeface="Cambria Math" panose="02040503050406030204" pitchFamily="18" charset="0"/>
                          </a:rPr>
                          <m:t>タグの上位</m:t>
                        </m:r>
                        <m:r>
                          <a:rPr lang="en-US" altLang="ja-JP" dirty="0">
                            <a:latin typeface="Cambria Math" panose="02040503050406030204" pitchFamily="18" charset="0"/>
                          </a:rPr>
                          <m:t>𝑛</m:t>
                        </m:r>
                        <m:r>
                          <a:rPr lang="ja-JP" altLang="en-US" smtClean="0">
                            <a:latin typeface="Cambria Math" panose="02040503050406030204" pitchFamily="18" charset="0"/>
                          </a:rPr>
                          <m:t>番目</m:t>
                        </m:r>
                      </m:e>
                    </m:d>
                    <m:r>
                      <a:rPr lang="en-US" altLang="ja-JP" dirty="0" smtClean="0">
                        <a:latin typeface="Cambria Math" panose="02040503050406030204" pitchFamily="18" charset="0"/>
                      </a:rPr>
                      <m:t>∩</m:t>
                    </m:r>
                    <m:d>
                      <m:dPr>
                        <m:ctrlPr>
                          <a:rPr lang="en-US" altLang="ja-JP" i="1" dirty="0" smtClean="0">
                            <a:latin typeface="Cambria Math" panose="02040503050406030204" pitchFamily="18" charset="0"/>
                          </a:rPr>
                        </m:ctrlPr>
                      </m:dPr>
                      <m:e>
                        <m:r>
                          <a:rPr lang="ja-JP" altLang="en-US" smtClean="0">
                            <a:latin typeface="Cambria Math" panose="02040503050406030204" pitchFamily="18" charset="0"/>
                          </a:rPr>
                          <m:t>正解タグ</m:t>
                        </m:r>
                      </m:e>
                    </m:d>
                    <m:r>
                      <a:rPr lang="en-US" altLang="ja-JP" smtClean="0">
                        <a:latin typeface="Cambria Math" panose="02040503050406030204" pitchFamily="18" charset="0"/>
                      </a:rPr>
                      <m:t>)</m:t>
                    </m:r>
                  </m:oMath>
                </a14:m>
                <a:r>
                  <a:rPr lang="ja-JP" altLang="en-US" dirty="0"/>
                  <a:t>が空集合でなければ正解</a:t>
                </a:r>
                <a:endParaRPr lang="en-US" altLang="ja-JP" dirty="0"/>
              </a:p>
              <a:p>
                <a:pPr lvl="1"/>
                <a:r>
                  <a:rPr lang="ja-JP" altLang="en-US"/>
                  <a:t>提案手法で推測した場合と，ランダムにタグを出力した場合を比較する</a:t>
                </a:r>
                <a:endParaRPr lang="en-US" altLang="ja-JP" dirty="0"/>
              </a:p>
              <a:p>
                <a:pPr lvl="1"/>
                <a:r>
                  <a:rPr lang="en-US" altLang="ja-JP" dirty="0"/>
                  <a:t>n</a:t>
                </a:r>
                <a:r>
                  <a:rPr lang="ja-JP" altLang="en-US"/>
                  <a:t>を変化させて算出する</a:t>
                </a:r>
                <a:endParaRPr lang="en-US" altLang="ja-JP" dirty="0"/>
              </a:p>
            </p:txBody>
          </p:sp>
        </mc:Choice>
        <mc:Fallback xmlns="">
          <p:sp>
            <p:nvSpPr>
              <p:cNvPr id="3" name="コンテンツ プレースホルダー 2">
                <a:extLst>
                  <a:ext uri="{FF2B5EF4-FFF2-40B4-BE49-F238E27FC236}">
                    <a16:creationId xmlns:a16="http://schemas.microsoft.com/office/drawing/2014/main" id="{4AEC8812-3FA2-6844-9D8F-F321F8C43C07}"/>
                  </a:ext>
                </a:extLst>
              </p:cNvPr>
              <p:cNvSpPr>
                <a:spLocks noGrp="1" noRot="1" noChangeAspect="1" noMove="1" noResize="1" noEditPoints="1" noAdjustHandles="1" noChangeArrowheads="1" noChangeShapeType="1" noTextEdit="1"/>
              </p:cNvSpPr>
              <p:nvPr>
                <p:ph idx="1"/>
              </p:nvPr>
            </p:nvSpPr>
            <p:spPr>
              <a:xfrm>
                <a:off x="457200" y="1600200"/>
                <a:ext cx="8419514" cy="4525963"/>
              </a:xfrm>
              <a:blipFill>
                <a:blip r:embed="rId3"/>
                <a:stretch>
                  <a:fillRect l="-1056" t="-1681" r="-754"/>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529CEC8F-7154-B74E-BA4A-D24075E53BB5}"/>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830067B1-C20F-8546-B79F-83DE91F2D8C2}"/>
              </a:ext>
            </a:extLst>
          </p:cNvPr>
          <p:cNvSpPr>
            <a:spLocks noGrp="1"/>
          </p:cNvSpPr>
          <p:nvPr>
            <p:ph type="sldNum" sz="quarter" idx="12"/>
          </p:nvPr>
        </p:nvSpPr>
        <p:spPr/>
        <p:txBody>
          <a:bodyPr/>
          <a:lstStyle/>
          <a:p>
            <a:fld id="{B12562F3-4A2F-4E07-B7D3-3E764FB0DEC6}" type="slidenum">
              <a:rPr lang="en-US" altLang="ja-JP" smtClean="0"/>
              <a:pPr/>
              <a:t>21</a:t>
            </a:fld>
            <a:endParaRPr lang="en-US" altLang="ja-JP" dirty="0"/>
          </a:p>
        </p:txBody>
      </p:sp>
      <p:grpSp>
        <p:nvGrpSpPr>
          <p:cNvPr id="6" name="グループ化 5">
            <a:extLst>
              <a:ext uri="{FF2B5EF4-FFF2-40B4-BE49-F238E27FC236}">
                <a16:creationId xmlns:a16="http://schemas.microsoft.com/office/drawing/2014/main" id="{38878908-6651-4918-94AC-36C1DF567A31}"/>
              </a:ext>
            </a:extLst>
          </p:cNvPr>
          <p:cNvGrpSpPr/>
          <p:nvPr/>
        </p:nvGrpSpPr>
        <p:grpSpPr>
          <a:xfrm>
            <a:off x="1009172" y="4779912"/>
            <a:ext cx="3542513" cy="1600648"/>
            <a:chOff x="577616" y="4696502"/>
            <a:chExt cx="3542513" cy="1600648"/>
          </a:xfrm>
        </p:grpSpPr>
        <p:sp>
          <p:nvSpPr>
            <p:cNvPr id="14" name="右矢印 13">
              <a:extLst>
                <a:ext uri="{FF2B5EF4-FFF2-40B4-BE49-F238E27FC236}">
                  <a16:creationId xmlns:a16="http://schemas.microsoft.com/office/drawing/2014/main" id="{CC9B8976-390B-0E4D-B38F-10067C76AEFF}"/>
                </a:ext>
              </a:extLst>
            </p:cNvPr>
            <p:cNvSpPr/>
            <p:nvPr/>
          </p:nvSpPr>
          <p:spPr>
            <a:xfrm>
              <a:off x="3004321" y="5335475"/>
              <a:ext cx="315589" cy="3722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D5C87A-9BD7-9C4B-816B-46BB8573CF1B}"/>
                </a:ext>
              </a:extLst>
            </p:cNvPr>
            <p:cNvSpPr txBox="1"/>
            <p:nvPr/>
          </p:nvSpPr>
          <p:spPr>
            <a:xfrm>
              <a:off x="3319910" y="5289347"/>
              <a:ext cx="800219" cy="461665"/>
            </a:xfrm>
            <a:prstGeom prst="rect">
              <a:avLst/>
            </a:prstGeom>
            <a:noFill/>
          </p:spPr>
          <p:txBody>
            <a:bodyPr wrap="none" rtlCol="0">
              <a:spAutoFit/>
            </a:bodyPr>
            <a:lstStyle/>
            <a:p>
              <a:r>
                <a:rPr kumimoji="1" lang="ja-JP" altLang="en-US" u="sng"/>
                <a:t>正解</a:t>
              </a:r>
            </a:p>
          </p:txBody>
        </p:sp>
        <p:pic>
          <p:nvPicPr>
            <p:cNvPr id="7" name="図 6" descr="ダイアグラム, ベン図表&#10;&#10;自動的に生成された説明">
              <a:extLst>
                <a:ext uri="{FF2B5EF4-FFF2-40B4-BE49-F238E27FC236}">
                  <a16:creationId xmlns:a16="http://schemas.microsoft.com/office/drawing/2014/main" id="{DA4916E4-A02B-1345-A5C4-8ECBD18A1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16" y="4696502"/>
              <a:ext cx="2257324" cy="1600648"/>
            </a:xfrm>
            <a:prstGeom prst="rect">
              <a:avLst/>
            </a:prstGeom>
          </p:spPr>
        </p:pic>
      </p:grpSp>
      <p:grpSp>
        <p:nvGrpSpPr>
          <p:cNvPr id="8" name="グループ化 7">
            <a:extLst>
              <a:ext uri="{FF2B5EF4-FFF2-40B4-BE49-F238E27FC236}">
                <a16:creationId xmlns:a16="http://schemas.microsoft.com/office/drawing/2014/main" id="{735CFC3E-61D1-4915-89E1-512ED7817681}"/>
              </a:ext>
            </a:extLst>
          </p:cNvPr>
          <p:cNvGrpSpPr/>
          <p:nvPr/>
        </p:nvGrpSpPr>
        <p:grpSpPr>
          <a:xfrm>
            <a:off x="4765205" y="4764566"/>
            <a:ext cx="3888523" cy="1600648"/>
            <a:chOff x="4724350" y="4624668"/>
            <a:chExt cx="3888523" cy="1600648"/>
          </a:xfrm>
        </p:grpSpPr>
        <p:sp>
          <p:nvSpPr>
            <p:cNvPr id="15" name="右矢印 14">
              <a:extLst>
                <a:ext uri="{FF2B5EF4-FFF2-40B4-BE49-F238E27FC236}">
                  <a16:creationId xmlns:a16="http://schemas.microsoft.com/office/drawing/2014/main" id="{01F7BB8A-A0B0-2C4E-9F09-513F7799934B}"/>
                </a:ext>
              </a:extLst>
            </p:cNvPr>
            <p:cNvSpPr/>
            <p:nvPr/>
          </p:nvSpPr>
          <p:spPr>
            <a:xfrm>
              <a:off x="7151055" y="5334063"/>
              <a:ext cx="315589" cy="3722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CC97439-52C8-324C-A4EC-A2CF1B6193DC}"/>
                </a:ext>
              </a:extLst>
            </p:cNvPr>
            <p:cNvSpPr txBox="1"/>
            <p:nvPr/>
          </p:nvSpPr>
          <p:spPr>
            <a:xfrm>
              <a:off x="7504877" y="5289347"/>
              <a:ext cx="1107996" cy="461665"/>
            </a:xfrm>
            <a:prstGeom prst="rect">
              <a:avLst/>
            </a:prstGeom>
            <a:noFill/>
          </p:spPr>
          <p:txBody>
            <a:bodyPr wrap="none" rtlCol="0">
              <a:spAutoFit/>
            </a:bodyPr>
            <a:lstStyle/>
            <a:p>
              <a:r>
                <a:rPr kumimoji="1" lang="ja-JP" altLang="en-US" u="sng"/>
                <a:t>不正解</a:t>
              </a:r>
            </a:p>
          </p:txBody>
        </p:sp>
        <p:pic>
          <p:nvPicPr>
            <p:cNvPr id="9" name="図 8" descr="ダイアグラム&#10;&#10;自動的に生成された説明">
              <a:extLst>
                <a:ext uri="{FF2B5EF4-FFF2-40B4-BE49-F238E27FC236}">
                  <a16:creationId xmlns:a16="http://schemas.microsoft.com/office/drawing/2014/main" id="{03400AFA-D544-BD4C-B367-8510A61AB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50" y="4624668"/>
              <a:ext cx="2257324" cy="1600648"/>
            </a:xfrm>
            <a:prstGeom prst="rect">
              <a:avLst/>
            </a:prstGeom>
          </p:spPr>
        </p:pic>
      </p:grpSp>
    </p:spTree>
    <p:extLst>
      <p:ext uri="{BB962C8B-B14F-4D97-AF65-F5344CB8AC3E}">
        <p14:creationId xmlns:p14="http://schemas.microsoft.com/office/powerpoint/2010/main" val="396493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2CE4B28-7402-5B42-B526-20B05CCC4225}"/>
              </a:ext>
            </a:extLst>
          </p:cNvPr>
          <p:cNvSpPr/>
          <p:nvPr/>
        </p:nvSpPr>
        <p:spPr>
          <a:xfrm>
            <a:off x="296883" y="5925916"/>
            <a:ext cx="1413164" cy="76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56AAABF-176F-9847-9B22-9127AF8F6C9E}"/>
              </a:ext>
            </a:extLst>
          </p:cNvPr>
          <p:cNvSpPr>
            <a:spLocks noGrp="1"/>
          </p:cNvSpPr>
          <p:nvPr>
            <p:ph type="title"/>
          </p:nvPr>
        </p:nvSpPr>
        <p:spPr/>
        <p:txBody>
          <a:bodyPr/>
          <a:lstStyle/>
          <a:p>
            <a:r>
              <a:rPr lang="ja-JP" altLang="en-US"/>
              <a:t>実験</a:t>
            </a:r>
            <a:r>
              <a:rPr lang="en-US" altLang="ja-JP" dirty="0"/>
              <a:t>1</a:t>
            </a:r>
            <a:r>
              <a:rPr lang="ja-JP" altLang="en-US"/>
              <a:t>の結果</a:t>
            </a:r>
          </a:p>
        </p:txBody>
      </p:sp>
      <p:sp>
        <p:nvSpPr>
          <p:cNvPr id="3" name="コンテンツ プレースホルダー 2">
            <a:extLst>
              <a:ext uri="{FF2B5EF4-FFF2-40B4-BE49-F238E27FC236}">
                <a16:creationId xmlns:a16="http://schemas.microsoft.com/office/drawing/2014/main" id="{563AE1A8-D578-B644-BAEF-0B3014161995}"/>
              </a:ext>
            </a:extLst>
          </p:cNvPr>
          <p:cNvSpPr>
            <a:spLocks noGrp="1"/>
          </p:cNvSpPr>
          <p:nvPr>
            <p:ph idx="1"/>
          </p:nvPr>
        </p:nvSpPr>
        <p:spPr/>
        <p:txBody>
          <a:bodyPr/>
          <a:lstStyle/>
          <a:p>
            <a:r>
              <a:rPr lang="ja-JP" altLang="en-US"/>
              <a:t>提案手法の正解率がランダムよりも高いことから，同じタグがついた問題の解答には共通する特徴が少なからずあり，提案手法が有効であることがわかる</a:t>
            </a:r>
            <a:endParaRPr lang="en-US" altLang="ja-JP" dirty="0"/>
          </a:p>
          <a:p>
            <a:r>
              <a:rPr lang="ja-JP" altLang="en-US"/>
              <a:t>また，タグごとの</a:t>
            </a:r>
            <a:r>
              <a:rPr lang="en-US" altLang="ja-JP" dirty="0"/>
              <a:t>macro-F1</a:t>
            </a:r>
            <a:r>
              <a:rPr lang="ja-JP" altLang="en-US"/>
              <a:t>の最大値，最小値から，推測精度が高いタグと低いタグがあることがわかる</a:t>
            </a:r>
            <a:endParaRPr lang="en-US" altLang="ja-JP" dirty="0"/>
          </a:p>
        </p:txBody>
      </p:sp>
      <p:sp>
        <p:nvSpPr>
          <p:cNvPr id="4" name="日付プレースホルダー 3">
            <a:extLst>
              <a:ext uri="{FF2B5EF4-FFF2-40B4-BE49-F238E27FC236}">
                <a16:creationId xmlns:a16="http://schemas.microsoft.com/office/drawing/2014/main" id="{C59C0169-6375-1949-B875-6111588B14FA}"/>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FA6A3C64-5FCA-A840-9BB6-68FB79C747E9}"/>
              </a:ext>
            </a:extLst>
          </p:cNvPr>
          <p:cNvSpPr>
            <a:spLocks noGrp="1"/>
          </p:cNvSpPr>
          <p:nvPr>
            <p:ph type="sldNum" sz="quarter" idx="12"/>
          </p:nvPr>
        </p:nvSpPr>
        <p:spPr/>
        <p:txBody>
          <a:bodyPr/>
          <a:lstStyle/>
          <a:p>
            <a:fld id="{B12562F3-4A2F-4E07-B7D3-3E764FB0DEC6}" type="slidenum">
              <a:rPr lang="en-US" altLang="ja-JP" smtClean="0"/>
              <a:pPr/>
              <a:t>22</a:t>
            </a:fld>
            <a:endParaRPr lang="en-US" altLang="ja-JP"/>
          </a:p>
        </p:txBody>
      </p:sp>
      <p:graphicFrame>
        <p:nvGraphicFramePr>
          <p:cNvPr id="8" name="表 8">
            <a:extLst>
              <a:ext uri="{FF2B5EF4-FFF2-40B4-BE49-F238E27FC236}">
                <a16:creationId xmlns:a16="http://schemas.microsoft.com/office/drawing/2014/main" id="{F9150708-B048-3E4C-AA85-0F06B28C7897}"/>
              </a:ext>
            </a:extLst>
          </p:cNvPr>
          <p:cNvGraphicFramePr>
            <a:graphicFrameLocks noGrp="1"/>
          </p:cNvGraphicFramePr>
          <p:nvPr>
            <p:extLst>
              <p:ext uri="{D42A27DB-BD31-4B8C-83A1-F6EECF244321}">
                <p14:modId xmlns:p14="http://schemas.microsoft.com/office/powerpoint/2010/main" val="1607893793"/>
              </p:ext>
            </p:extLst>
          </p:nvPr>
        </p:nvGraphicFramePr>
        <p:xfrm>
          <a:off x="4770369" y="4145999"/>
          <a:ext cx="3487003" cy="1927776"/>
        </p:xfrm>
        <a:graphic>
          <a:graphicData uri="http://schemas.openxmlformats.org/drawingml/2006/table">
            <a:tbl>
              <a:tblPr firstRow="1" bandRow="1">
                <a:tableStyleId>{5C22544A-7EE6-4342-B048-85BDC9FD1C3A}</a:tableStyleId>
              </a:tblPr>
              <a:tblGrid>
                <a:gridCol w="2297069">
                  <a:extLst>
                    <a:ext uri="{9D8B030D-6E8A-4147-A177-3AD203B41FA5}">
                      <a16:colId xmlns:a16="http://schemas.microsoft.com/office/drawing/2014/main" val="2136917682"/>
                    </a:ext>
                  </a:extLst>
                </a:gridCol>
                <a:gridCol w="1189934">
                  <a:extLst>
                    <a:ext uri="{9D8B030D-6E8A-4147-A177-3AD203B41FA5}">
                      <a16:colId xmlns:a16="http://schemas.microsoft.com/office/drawing/2014/main" val="3004098039"/>
                    </a:ext>
                  </a:extLst>
                </a:gridCol>
              </a:tblGrid>
              <a:tr h="481944">
                <a:tc>
                  <a:txBody>
                    <a:bodyPr/>
                    <a:lstStyle/>
                    <a:p>
                      <a:r>
                        <a:rPr kumimoji="1" lang="ja-JP" altLang="en-US"/>
                        <a:t>評価指標</a:t>
                      </a:r>
                    </a:p>
                  </a:txBody>
                  <a:tcPr/>
                </a:tc>
                <a:tc>
                  <a:txBody>
                    <a:bodyPr/>
                    <a:lstStyle/>
                    <a:p>
                      <a:r>
                        <a:rPr kumimoji="1" lang="ja-JP" altLang="en-US"/>
                        <a:t>結果</a:t>
                      </a:r>
                    </a:p>
                  </a:txBody>
                  <a:tcPr/>
                </a:tc>
                <a:extLst>
                  <a:ext uri="{0D108BD9-81ED-4DB2-BD59-A6C34878D82A}">
                    <a16:rowId xmlns:a16="http://schemas.microsoft.com/office/drawing/2014/main" val="1979011278"/>
                  </a:ext>
                </a:extLst>
              </a:tr>
              <a:tr h="481944">
                <a:tc>
                  <a:txBody>
                    <a:bodyPr/>
                    <a:lstStyle/>
                    <a:p>
                      <a:r>
                        <a:rPr kumimoji="1" lang="en-US" altLang="ja-JP" dirty="0"/>
                        <a:t>macro-F1</a:t>
                      </a:r>
                      <a:r>
                        <a:rPr kumimoji="1" lang="ja-JP" altLang="en-US"/>
                        <a:t>の最大値</a:t>
                      </a:r>
                    </a:p>
                  </a:txBody>
                  <a:tcPr/>
                </a:tc>
                <a:tc>
                  <a:txBody>
                    <a:bodyPr/>
                    <a:lstStyle/>
                    <a:p>
                      <a:pPr algn="r"/>
                      <a:r>
                        <a:rPr kumimoji="1" lang="en-US" altLang="ja-JP" dirty="0"/>
                        <a:t>0.85</a:t>
                      </a:r>
                      <a:endParaRPr kumimoji="1" lang="ja-JP" altLang="en-US"/>
                    </a:p>
                  </a:txBody>
                  <a:tcPr/>
                </a:tc>
                <a:extLst>
                  <a:ext uri="{0D108BD9-81ED-4DB2-BD59-A6C34878D82A}">
                    <a16:rowId xmlns:a16="http://schemas.microsoft.com/office/drawing/2014/main" val="3157573793"/>
                  </a:ext>
                </a:extLst>
              </a:tr>
              <a:tr h="481944">
                <a:tc>
                  <a:txBody>
                    <a:bodyPr/>
                    <a:lstStyle/>
                    <a:p>
                      <a:r>
                        <a:rPr kumimoji="1" lang="en-US" altLang="ja-JP" dirty="0"/>
                        <a:t>macro-F1</a:t>
                      </a:r>
                      <a:r>
                        <a:rPr kumimoji="1" lang="ja-JP" altLang="en-US"/>
                        <a:t>の最小値</a:t>
                      </a:r>
                    </a:p>
                  </a:txBody>
                  <a:tcPr/>
                </a:tc>
                <a:tc>
                  <a:txBody>
                    <a:bodyPr/>
                    <a:lstStyle/>
                    <a:p>
                      <a:pPr algn="r"/>
                      <a:r>
                        <a:rPr kumimoji="1" lang="en-US" altLang="ja-JP" dirty="0"/>
                        <a:t>0.06</a:t>
                      </a:r>
                      <a:endParaRPr kumimoji="1" lang="ja-JP" altLang="en-US"/>
                    </a:p>
                  </a:txBody>
                  <a:tcPr/>
                </a:tc>
                <a:extLst>
                  <a:ext uri="{0D108BD9-81ED-4DB2-BD59-A6C34878D82A}">
                    <a16:rowId xmlns:a16="http://schemas.microsoft.com/office/drawing/2014/main" val="489550278"/>
                  </a:ext>
                </a:extLst>
              </a:tr>
              <a:tr h="481944">
                <a:tc>
                  <a:txBody>
                    <a:bodyPr/>
                    <a:lstStyle/>
                    <a:p>
                      <a:r>
                        <a:rPr kumimoji="1" lang="en-US" altLang="ja-JP" dirty="0"/>
                        <a:t>macro-F1</a:t>
                      </a:r>
                      <a:r>
                        <a:rPr kumimoji="1" lang="ja-JP" altLang="en-US"/>
                        <a:t>の平均値</a:t>
                      </a:r>
                    </a:p>
                  </a:txBody>
                  <a:tcPr/>
                </a:tc>
                <a:tc>
                  <a:txBody>
                    <a:bodyPr/>
                    <a:lstStyle/>
                    <a:p>
                      <a:pPr algn="r"/>
                      <a:r>
                        <a:rPr kumimoji="1" lang="en-US" altLang="ja-JP" dirty="0"/>
                        <a:t>0.29</a:t>
                      </a:r>
                      <a:endParaRPr kumimoji="1" lang="ja-JP" altLang="en-US"/>
                    </a:p>
                  </a:txBody>
                  <a:tcPr/>
                </a:tc>
                <a:extLst>
                  <a:ext uri="{0D108BD9-81ED-4DB2-BD59-A6C34878D82A}">
                    <a16:rowId xmlns:a16="http://schemas.microsoft.com/office/drawing/2014/main" val="1299227686"/>
                  </a:ext>
                </a:extLst>
              </a:tr>
            </a:tbl>
          </a:graphicData>
        </a:graphic>
      </p:graphicFrame>
      <p:pic>
        <p:nvPicPr>
          <p:cNvPr id="13" name="図 12" descr="グラフ, 折れ線グラフ&#10;&#10;自動的に生成された説明">
            <a:extLst>
              <a:ext uri="{FF2B5EF4-FFF2-40B4-BE49-F238E27FC236}">
                <a16:creationId xmlns:a16="http://schemas.microsoft.com/office/drawing/2014/main" id="{5F1D4986-B4AE-9746-8B9B-6DE656C5F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0" y="3705271"/>
            <a:ext cx="4246506" cy="3105057"/>
          </a:xfrm>
          <a:prstGeom prst="rect">
            <a:avLst/>
          </a:prstGeom>
        </p:spPr>
      </p:pic>
      <p:sp>
        <p:nvSpPr>
          <p:cNvPr id="7" name="テキスト ボックス 6">
            <a:extLst>
              <a:ext uri="{FF2B5EF4-FFF2-40B4-BE49-F238E27FC236}">
                <a16:creationId xmlns:a16="http://schemas.microsoft.com/office/drawing/2014/main" id="{34C9F75A-949A-E640-BC86-070648429C0E}"/>
              </a:ext>
            </a:extLst>
          </p:cNvPr>
          <p:cNvSpPr txBox="1"/>
          <p:nvPr/>
        </p:nvSpPr>
        <p:spPr>
          <a:xfrm>
            <a:off x="5545207" y="3807445"/>
            <a:ext cx="1937325" cy="338554"/>
          </a:xfrm>
          <a:prstGeom prst="rect">
            <a:avLst/>
          </a:prstGeom>
          <a:noFill/>
        </p:spPr>
        <p:txBody>
          <a:bodyPr wrap="none" rtlCol="0">
            <a:spAutoFit/>
          </a:bodyPr>
          <a:lstStyle/>
          <a:p>
            <a:r>
              <a:rPr kumimoji="1" lang="ja-JP" altLang="en-US" sz="1600"/>
              <a:t>タグごとの</a:t>
            </a:r>
            <a:r>
              <a:rPr kumimoji="1" lang="en-US" altLang="ja-JP" sz="1600" dirty="0"/>
              <a:t>macro-F1</a:t>
            </a:r>
            <a:endParaRPr kumimoji="1" lang="ja-JP" altLang="en-US" sz="1600"/>
          </a:p>
        </p:txBody>
      </p:sp>
    </p:spTree>
    <p:extLst>
      <p:ext uri="{BB962C8B-B14F-4D97-AF65-F5344CB8AC3E}">
        <p14:creationId xmlns:p14="http://schemas.microsoft.com/office/powerpoint/2010/main" val="80013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59777-157B-D30A-89BA-AF49DC09E507}"/>
              </a:ext>
            </a:extLst>
          </p:cNvPr>
          <p:cNvSpPr>
            <a:spLocks noGrp="1"/>
          </p:cNvSpPr>
          <p:nvPr>
            <p:ph type="title"/>
          </p:nvPr>
        </p:nvSpPr>
        <p:spPr/>
        <p:txBody>
          <a:bodyPr/>
          <a:lstStyle/>
          <a:p>
            <a:r>
              <a:rPr lang="ja-JP" altLang="en-US" sz="3800">
                <a:solidFill>
                  <a:srgbClr val="000000"/>
                </a:solidFill>
              </a:rPr>
              <a:t>実験</a:t>
            </a:r>
            <a:r>
              <a:rPr lang="en-US" altLang="ja-JP" sz="3800" dirty="0">
                <a:solidFill>
                  <a:srgbClr val="000000"/>
                </a:solidFill>
              </a:rPr>
              <a:t>2: </a:t>
            </a:r>
            <a:r>
              <a:rPr lang="ja-JP" altLang="en-US" sz="3800">
                <a:solidFill>
                  <a:srgbClr val="000000"/>
                </a:solidFill>
              </a:rPr>
              <a:t>タグを絞った場合の精度の調査</a:t>
            </a:r>
            <a:endParaRPr kumimoji="1" lang="ja-JP" altLang="en-US"/>
          </a:p>
        </p:txBody>
      </p:sp>
      <p:sp>
        <p:nvSpPr>
          <p:cNvPr id="3" name="コンテンツ プレースホルダー 2">
            <a:extLst>
              <a:ext uri="{FF2B5EF4-FFF2-40B4-BE49-F238E27FC236}">
                <a16:creationId xmlns:a16="http://schemas.microsoft.com/office/drawing/2014/main" id="{7A389B69-1F6A-421B-4226-EEE1F62A1982}"/>
              </a:ext>
            </a:extLst>
          </p:cNvPr>
          <p:cNvSpPr>
            <a:spLocks noGrp="1"/>
          </p:cNvSpPr>
          <p:nvPr>
            <p:ph idx="1"/>
          </p:nvPr>
        </p:nvSpPr>
        <p:spPr/>
        <p:txBody>
          <a:bodyPr/>
          <a:lstStyle/>
          <a:p>
            <a:r>
              <a:rPr lang="ja-JP" altLang="en-US" sz="2400" b="1">
                <a:solidFill>
                  <a:schemeClr val="bg2">
                    <a:lumMod val="40000"/>
                    <a:lumOff val="60000"/>
                  </a:schemeClr>
                </a:solidFill>
              </a:rPr>
              <a:t>実験</a:t>
            </a:r>
            <a:r>
              <a:rPr lang="en-US" altLang="ja-JP" sz="2400" b="1" dirty="0">
                <a:solidFill>
                  <a:schemeClr val="bg2">
                    <a:lumMod val="40000"/>
                    <a:lumOff val="60000"/>
                  </a:schemeClr>
                </a:solidFill>
              </a:rPr>
              <a:t>1: </a:t>
            </a:r>
            <a:r>
              <a:rPr lang="ja-JP" altLang="en-US" sz="2400" b="1">
                <a:solidFill>
                  <a:schemeClr val="bg2">
                    <a:lumMod val="40000"/>
                    <a:lumOff val="60000"/>
                  </a:schemeClr>
                </a:solidFill>
              </a:rPr>
              <a:t>タグ全体に対する精度の調査</a:t>
            </a:r>
            <a:endParaRPr lang="en-US" altLang="ja-JP" sz="2400" b="1" dirty="0">
              <a:solidFill>
                <a:schemeClr val="bg2">
                  <a:lumMod val="40000"/>
                  <a:lumOff val="60000"/>
                </a:schemeClr>
              </a:solidFill>
            </a:endParaRPr>
          </a:p>
          <a:p>
            <a:pPr lvl="1"/>
            <a:r>
              <a:rPr lang="ja-JP" altLang="en-US" sz="2000">
                <a:solidFill>
                  <a:schemeClr val="bg2">
                    <a:lumMod val="40000"/>
                    <a:lumOff val="60000"/>
                  </a:schemeClr>
                </a:solidFill>
              </a:rPr>
              <a:t>学習用データセット、評価用データセットのうち、特殊なタグを除いた全てのタグが付与された問題の解答で学習、評価を行った</a:t>
            </a:r>
            <a:endParaRPr lang="en-US" altLang="ja-JP" sz="2000" dirty="0">
              <a:solidFill>
                <a:schemeClr val="bg2">
                  <a:lumMod val="40000"/>
                  <a:lumOff val="60000"/>
                </a:schemeClr>
              </a:solidFill>
            </a:endParaRPr>
          </a:p>
          <a:p>
            <a:r>
              <a:rPr kumimoji="1" lang="ja-JP" altLang="en-US" sz="2400" b="1"/>
              <a:t>実験</a:t>
            </a:r>
            <a:r>
              <a:rPr kumimoji="1" lang="en-US" altLang="ja-JP" sz="2400" b="1" dirty="0"/>
              <a:t>2: </a:t>
            </a:r>
            <a:r>
              <a:rPr kumimoji="1" lang="ja-JP" altLang="en-US" sz="2400" b="1"/>
              <a:t>タグを絞った場合の精度の調査</a:t>
            </a:r>
            <a:endParaRPr kumimoji="1" lang="en-US" altLang="ja-JP" sz="2400" b="1" dirty="0"/>
          </a:p>
          <a:p>
            <a:pPr lvl="1"/>
            <a:r>
              <a:rPr lang="ja-JP" altLang="en-US" sz="2000"/>
              <a:t>学習用データセット、評価用データセットのうち、アルゴリズム情報に関するタグが付与された問題の解答で学習、評価を行った</a:t>
            </a:r>
            <a:endParaRPr kumimoji="1" lang="en-US" altLang="ja-JP" sz="2000" dirty="0"/>
          </a:p>
          <a:p>
            <a:r>
              <a:rPr lang="ja-JP" altLang="en-US" sz="2400" b="1">
                <a:solidFill>
                  <a:schemeClr val="bg2">
                    <a:lumMod val="40000"/>
                    <a:lumOff val="60000"/>
                  </a:schemeClr>
                </a:solidFill>
              </a:rPr>
              <a:t>実験</a:t>
            </a:r>
            <a:r>
              <a:rPr lang="en-US" altLang="ja-JP" sz="2400" b="1" dirty="0">
                <a:solidFill>
                  <a:schemeClr val="bg2">
                    <a:lumMod val="40000"/>
                    <a:lumOff val="60000"/>
                  </a:schemeClr>
                </a:solidFill>
              </a:rPr>
              <a:t>3: </a:t>
            </a:r>
            <a:r>
              <a:rPr lang="ja-JP" altLang="en-US" sz="2400" b="1">
                <a:solidFill>
                  <a:schemeClr val="bg2">
                    <a:lumMod val="40000"/>
                    <a:lumOff val="60000"/>
                  </a:schemeClr>
                </a:solidFill>
              </a:rPr>
              <a:t>問題文から学習したモデルの精度の調査</a:t>
            </a:r>
            <a:endParaRPr lang="en-US" altLang="ja-JP" sz="2400" b="1" dirty="0">
              <a:solidFill>
                <a:schemeClr val="bg2">
                  <a:lumMod val="40000"/>
                  <a:lumOff val="60000"/>
                </a:schemeClr>
              </a:solidFill>
            </a:endParaRPr>
          </a:p>
          <a:p>
            <a:pPr lvl="1"/>
            <a:r>
              <a:rPr lang="ja-JP" altLang="en-US" sz="2000">
                <a:solidFill>
                  <a:srgbClr val="CCCCCD"/>
                </a:solidFill>
              </a:rPr>
              <a:t>学習用データセット、評価用データセットに含まれる問題の</a:t>
            </a:r>
            <a:r>
              <a:rPr lang="ja-JP" altLang="en-US" sz="2000" u="sng">
                <a:solidFill>
                  <a:srgbClr val="CCCCCD"/>
                </a:solidFill>
              </a:rPr>
              <a:t>問題文</a:t>
            </a:r>
            <a:r>
              <a:rPr lang="ja-JP" altLang="en-US" sz="2000">
                <a:solidFill>
                  <a:srgbClr val="CCCCCD"/>
                </a:solidFill>
              </a:rPr>
              <a:t>で学習、評価を行った</a:t>
            </a:r>
            <a:endParaRPr lang="en-US" altLang="ja-JP" sz="2000" dirty="0">
              <a:solidFill>
                <a:srgbClr val="CCCCCD"/>
              </a:solidFill>
            </a:endParaRPr>
          </a:p>
          <a:p>
            <a:pPr lvl="1"/>
            <a:r>
              <a:rPr lang="ja-JP" altLang="en-US" sz="2000">
                <a:solidFill>
                  <a:srgbClr val="CCCCCD"/>
                </a:solidFill>
              </a:rPr>
              <a:t>解答のソースコードから学習したモデルとの比較を行った</a:t>
            </a:r>
          </a:p>
        </p:txBody>
      </p:sp>
      <p:sp>
        <p:nvSpPr>
          <p:cNvPr id="4" name="日付プレースホルダー 3">
            <a:extLst>
              <a:ext uri="{FF2B5EF4-FFF2-40B4-BE49-F238E27FC236}">
                <a16:creationId xmlns:a16="http://schemas.microsoft.com/office/drawing/2014/main" id="{96D75E9A-A61E-F180-6B83-7D53EE55E907}"/>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925644FC-7923-9D0E-22E6-C441928F0523}"/>
              </a:ext>
            </a:extLst>
          </p:cNvPr>
          <p:cNvSpPr>
            <a:spLocks noGrp="1"/>
          </p:cNvSpPr>
          <p:nvPr>
            <p:ph type="sldNum" sz="quarter" idx="12"/>
          </p:nvPr>
        </p:nvSpPr>
        <p:spPr/>
        <p:txBody>
          <a:bodyPr/>
          <a:lstStyle/>
          <a:p>
            <a:pPr>
              <a:defRPr/>
            </a:pPr>
            <a:fld id="{B12562F3-4A2F-4E07-B7D3-3E764FB0DEC6}" type="slidenum">
              <a:rPr lang="en-US" altLang="ja-JP" smtClean="0"/>
              <a:pPr>
                <a:defRPr/>
              </a:pPr>
              <a:t>23</a:t>
            </a:fld>
            <a:endParaRPr lang="en-US" altLang="ja-JP"/>
          </a:p>
        </p:txBody>
      </p:sp>
    </p:spTree>
    <p:extLst>
      <p:ext uri="{BB962C8B-B14F-4D97-AF65-F5344CB8AC3E}">
        <p14:creationId xmlns:p14="http://schemas.microsoft.com/office/powerpoint/2010/main" val="34419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CEA3576-9114-2CFD-5CF0-F6ECF20A39AB}"/>
              </a:ext>
            </a:extLst>
          </p:cNvPr>
          <p:cNvSpPr txBox="1"/>
          <p:nvPr/>
        </p:nvSpPr>
        <p:spPr>
          <a:xfrm>
            <a:off x="406717" y="6080443"/>
            <a:ext cx="1090613" cy="618808"/>
          </a:xfrm>
          <a:prstGeom prst="rect">
            <a:avLst/>
          </a:prstGeom>
          <a:solidFill>
            <a:schemeClr val="bg1"/>
          </a:solidFill>
        </p:spPr>
        <p:txBody>
          <a:bodyPr wrap="square" rtlCol="0">
            <a:spAutoFit/>
          </a:bodyPr>
          <a:lstStyle/>
          <a:p>
            <a:endParaRPr kumimoji="1" lang="ja-JP" altLang="en-US"/>
          </a:p>
        </p:txBody>
      </p:sp>
      <p:sp>
        <p:nvSpPr>
          <p:cNvPr id="2" name="タイトル 1">
            <a:extLst>
              <a:ext uri="{FF2B5EF4-FFF2-40B4-BE49-F238E27FC236}">
                <a16:creationId xmlns:a16="http://schemas.microsoft.com/office/drawing/2014/main" id="{167CAFE6-EBC0-4F48-849B-3874228A7694}"/>
              </a:ext>
            </a:extLst>
          </p:cNvPr>
          <p:cNvSpPr>
            <a:spLocks noGrp="1"/>
          </p:cNvSpPr>
          <p:nvPr>
            <p:ph type="title"/>
          </p:nvPr>
        </p:nvSpPr>
        <p:spPr/>
        <p:txBody>
          <a:bodyPr/>
          <a:lstStyle/>
          <a:p>
            <a:r>
              <a:rPr kumimoji="1" lang="ja-JP" altLang="en-US" sz="3800"/>
              <a:t>実験</a:t>
            </a:r>
            <a:r>
              <a:rPr kumimoji="1" lang="en-US" altLang="ja-JP" sz="3800" dirty="0"/>
              <a:t>2: </a:t>
            </a:r>
            <a:r>
              <a:rPr kumimoji="1" lang="ja-JP" altLang="en-US" sz="3800"/>
              <a:t>タグを絞った場合の精度の調査</a:t>
            </a:r>
          </a:p>
        </p:txBody>
      </p:sp>
      <p:sp>
        <p:nvSpPr>
          <p:cNvPr id="3" name="コンテンツ プレースホルダー 2">
            <a:extLst>
              <a:ext uri="{FF2B5EF4-FFF2-40B4-BE49-F238E27FC236}">
                <a16:creationId xmlns:a16="http://schemas.microsoft.com/office/drawing/2014/main" id="{D2C13A38-AF66-B841-B341-D33CAFAB98E6}"/>
              </a:ext>
            </a:extLst>
          </p:cNvPr>
          <p:cNvSpPr>
            <a:spLocks noGrp="1"/>
          </p:cNvSpPr>
          <p:nvPr>
            <p:ph idx="1"/>
          </p:nvPr>
        </p:nvSpPr>
        <p:spPr/>
        <p:txBody>
          <a:bodyPr/>
          <a:lstStyle/>
          <a:p>
            <a:r>
              <a:rPr lang="ja-JP" altLang="en-US" sz="2400" u="sng"/>
              <a:t>「アルゴリズム情報に関する」と判断したタグが付与されている問題</a:t>
            </a:r>
            <a:r>
              <a:rPr lang="ja-JP" altLang="en-US" sz="2400"/>
              <a:t>に提出されたソースコードを使用する．</a:t>
            </a:r>
            <a:endParaRPr lang="en-US" altLang="ja-JP" sz="2400" dirty="0"/>
          </a:p>
          <a:p>
            <a:r>
              <a:rPr lang="ja-JP" altLang="en-US" sz="2400"/>
              <a:t>タグは全体のうち，以下の</a:t>
            </a:r>
            <a:r>
              <a:rPr lang="en-US" altLang="ja-JP" sz="2400" dirty="0"/>
              <a:t>5</a:t>
            </a:r>
            <a:r>
              <a:rPr lang="ja-JP" altLang="en-US" sz="2400"/>
              <a:t>個となった</a:t>
            </a:r>
            <a:endParaRPr lang="en-US" altLang="ja-JP" sz="2400" dirty="0"/>
          </a:p>
          <a:p>
            <a:r>
              <a:rPr kumimoji="1" lang="ja-JP" altLang="en-US" sz="2400"/>
              <a:t>評価指標は実験</a:t>
            </a:r>
            <a:r>
              <a:rPr kumimoji="1" lang="en-US" altLang="ja-JP" sz="2400" dirty="0"/>
              <a:t>1</a:t>
            </a:r>
            <a:r>
              <a:rPr kumimoji="1" lang="ja-JP" altLang="en-US" sz="2400"/>
              <a:t>と同じものを使用した</a:t>
            </a:r>
          </a:p>
        </p:txBody>
      </p:sp>
      <p:sp>
        <p:nvSpPr>
          <p:cNvPr id="4" name="日付プレースホルダー 3">
            <a:extLst>
              <a:ext uri="{FF2B5EF4-FFF2-40B4-BE49-F238E27FC236}">
                <a16:creationId xmlns:a16="http://schemas.microsoft.com/office/drawing/2014/main" id="{4C77CEA1-9C13-8040-A953-172FD3DC685D}"/>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BA5A75F6-930B-B041-A98B-82625F59352B}"/>
              </a:ext>
            </a:extLst>
          </p:cNvPr>
          <p:cNvSpPr>
            <a:spLocks noGrp="1"/>
          </p:cNvSpPr>
          <p:nvPr>
            <p:ph type="sldNum" sz="quarter" idx="12"/>
          </p:nvPr>
        </p:nvSpPr>
        <p:spPr/>
        <p:txBody>
          <a:bodyPr/>
          <a:lstStyle/>
          <a:p>
            <a:pPr>
              <a:defRPr/>
            </a:pPr>
            <a:fld id="{B12562F3-4A2F-4E07-B7D3-3E764FB0DEC6}" type="slidenum">
              <a:rPr lang="en-US" altLang="ja-JP" smtClean="0"/>
              <a:pPr>
                <a:defRPr/>
              </a:pPr>
              <a:t>24</a:t>
            </a:fld>
            <a:endParaRPr lang="en-US" altLang="ja-JP"/>
          </a:p>
        </p:txBody>
      </p:sp>
      <p:graphicFrame>
        <p:nvGraphicFramePr>
          <p:cNvPr id="9" name="表 6">
            <a:extLst>
              <a:ext uri="{FF2B5EF4-FFF2-40B4-BE49-F238E27FC236}">
                <a16:creationId xmlns:a16="http://schemas.microsoft.com/office/drawing/2014/main" id="{4BC5CE06-C76E-CD4B-9272-CE6CD8773DF1}"/>
              </a:ext>
            </a:extLst>
          </p:cNvPr>
          <p:cNvGraphicFramePr>
            <a:graphicFrameLocks noGrp="1"/>
          </p:cNvGraphicFramePr>
          <p:nvPr>
            <p:extLst>
              <p:ext uri="{D42A27DB-BD31-4B8C-83A1-F6EECF244321}">
                <p14:modId xmlns:p14="http://schemas.microsoft.com/office/powerpoint/2010/main" val="3125406294"/>
              </p:ext>
            </p:extLst>
          </p:nvPr>
        </p:nvGraphicFramePr>
        <p:xfrm>
          <a:off x="308610" y="3315725"/>
          <a:ext cx="4114800" cy="3280338"/>
        </p:xfrm>
        <a:graphic>
          <a:graphicData uri="http://schemas.openxmlformats.org/drawingml/2006/table">
            <a:tbl>
              <a:tblPr>
                <a:tableStyleId>{8A107856-5554-42FB-B03E-39F5DBC370BA}</a:tableStyleId>
              </a:tblPr>
              <a:tblGrid>
                <a:gridCol w="1330148">
                  <a:extLst>
                    <a:ext uri="{9D8B030D-6E8A-4147-A177-3AD203B41FA5}">
                      <a16:colId xmlns:a16="http://schemas.microsoft.com/office/drawing/2014/main" val="4258680560"/>
                    </a:ext>
                  </a:extLst>
                </a:gridCol>
                <a:gridCol w="1489732">
                  <a:extLst>
                    <a:ext uri="{9D8B030D-6E8A-4147-A177-3AD203B41FA5}">
                      <a16:colId xmlns:a16="http://schemas.microsoft.com/office/drawing/2014/main" val="3725457616"/>
                    </a:ext>
                  </a:extLst>
                </a:gridCol>
                <a:gridCol w="1294920">
                  <a:extLst>
                    <a:ext uri="{9D8B030D-6E8A-4147-A177-3AD203B41FA5}">
                      <a16:colId xmlns:a16="http://schemas.microsoft.com/office/drawing/2014/main" val="453731462"/>
                    </a:ext>
                  </a:extLst>
                </a:gridCol>
              </a:tblGrid>
              <a:tr h="483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Ad-Hoc</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April-Fool</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Construct</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2407441894"/>
                  </a:ext>
                </a:extLst>
              </a:tr>
              <a:tr h="544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Data-Structure</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Dynamic-Programming</a:t>
                      </a:r>
                      <a:endParaRPr kumimoji="1" lang="ja-JP" altLang="en-US" sz="17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Easy</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1250118864"/>
                  </a:ext>
                </a:extLst>
              </a:tr>
              <a:tr h="544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Flow-Algorithms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Game</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Geometry</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2700594023"/>
                  </a:ext>
                </a:extLst>
              </a:tr>
              <a:tr h="544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Graph</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Greedy-Methods</a:t>
                      </a:r>
                      <a:endParaRPr kumimoji="1" lang="ja-JP" altLang="en-US" sz="17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Interactive</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3419652725"/>
                  </a:ext>
                </a:extLst>
              </a:tr>
              <a:tr h="483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Marathon</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tx1"/>
                          </a:solidFill>
                        </a:rPr>
                        <a:t>Mathematics</a:t>
                      </a:r>
                      <a:endParaRPr kumimoji="1" lang="ja-JP" altLang="en-US" sz="1700">
                        <a:solidFill>
                          <a:schemeClr val="tx1"/>
                        </a:solidFill>
                      </a:endParaRPr>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Other</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1671864732"/>
                  </a:ext>
                </a:extLst>
              </a:tr>
              <a:tr h="483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Searching</a:t>
                      </a:r>
                      <a:endParaRPr kumimoji="1" lang="ja-JP" altLang="en-US" sz="1700"/>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String</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Technique</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1943206151"/>
                  </a:ext>
                </a:extLst>
              </a:tr>
            </a:tbl>
          </a:graphicData>
        </a:graphic>
      </p:graphicFrame>
      <p:graphicFrame>
        <p:nvGraphicFramePr>
          <p:cNvPr id="8" name="表 7">
            <a:extLst>
              <a:ext uri="{FF2B5EF4-FFF2-40B4-BE49-F238E27FC236}">
                <a16:creationId xmlns:a16="http://schemas.microsoft.com/office/drawing/2014/main" id="{6F0669C7-5F32-D25B-444E-6EE9170091A7}"/>
              </a:ext>
            </a:extLst>
          </p:cNvPr>
          <p:cNvGraphicFramePr>
            <a:graphicFrameLocks noGrp="1"/>
          </p:cNvGraphicFramePr>
          <p:nvPr>
            <p:extLst>
              <p:ext uri="{D42A27DB-BD31-4B8C-83A1-F6EECF244321}">
                <p14:modId xmlns:p14="http://schemas.microsoft.com/office/powerpoint/2010/main" val="1490904004"/>
              </p:ext>
            </p:extLst>
          </p:nvPr>
        </p:nvGraphicFramePr>
        <p:xfrm>
          <a:off x="4504801" y="4087907"/>
          <a:ext cx="4559644" cy="1704516"/>
        </p:xfrm>
        <a:graphic>
          <a:graphicData uri="http://schemas.openxmlformats.org/drawingml/2006/table">
            <a:tbl>
              <a:tblPr firstRow="1" firstCol="1" bandRow="1">
                <a:tableStyleId>{93296810-A885-4BE3-A3E7-6D5BEEA58F35}</a:tableStyleId>
              </a:tblPr>
              <a:tblGrid>
                <a:gridCol w="2088636">
                  <a:extLst>
                    <a:ext uri="{9D8B030D-6E8A-4147-A177-3AD203B41FA5}">
                      <a16:colId xmlns:a16="http://schemas.microsoft.com/office/drawing/2014/main" val="1528187430"/>
                    </a:ext>
                  </a:extLst>
                </a:gridCol>
                <a:gridCol w="1235504">
                  <a:extLst>
                    <a:ext uri="{9D8B030D-6E8A-4147-A177-3AD203B41FA5}">
                      <a16:colId xmlns:a16="http://schemas.microsoft.com/office/drawing/2014/main" val="3780730057"/>
                    </a:ext>
                  </a:extLst>
                </a:gridCol>
                <a:gridCol w="1235504">
                  <a:extLst>
                    <a:ext uri="{9D8B030D-6E8A-4147-A177-3AD203B41FA5}">
                      <a16:colId xmlns:a16="http://schemas.microsoft.com/office/drawing/2014/main" val="3666403887"/>
                    </a:ext>
                  </a:extLst>
                </a:gridCol>
              </a:tblGrid>
              <a:tr h="426129">
                <a:tc>
                  <a:txBody>
                    <a:bodyPr/>
                    <a:lstStyle/>
                    <a:p>
                      <a:r>
                        <a:rPr kumimoji="1" lang="ja-JP" altLang="en-US"/>
                        <a:t>データセット</a:t>
                      </a:r>
                    </a:p>
                  </a:txBody>
                  <a:tcPr/>
                </a:tc>
                <a:tc>
                  <a:txBody>
                    <a:bodyPr/>
                    <a:lstStyle/>
                    <a:p>
                      <a:r>
                        <a:rPr kumimoji="1" lang="ja-JP" altLang="en-US"/>
                        <a:t>学習用</a:t>
                      </a:r>
                    </a:p>
                  </a:txBody>
                  <a:tcPr/>
                </a:tc>
                <a:tc>
                  <a:txBody>
                    <a:bodyPr/>
                    <a:lstStyle/>
                    <a:p>
                      <a:r>
                        <a:rPr kumimoji="1" lang="ja-JP" altLang="en-US"/>
                        <a:t>評価用</a:t>
                      </a:r>
                    </a:p>
                  </a:txBody>
                  <a:tcPr/>
                </a:tc>
                <a:extLst>
                  <a:ext uri="{0D108BD9-81ED-4DB2-BD59-A6C34878D82A}">
                    <a16:rowId xmlns:a16="http://schemas.microsoft.com/office/drawing/2014/main" val="2685071296"/>
                  </a:ext>
                </a:extLst>
              </a:tr>
              <a:tr h="426129">
                <a:tc>
                  <a:txBody>
                    <a:bodyPr/>
                    <a:lstStyle/>
                    <a:p>
                      <a:r>
                        <a:rPr kumimoji="1" lang="ja-JP" altLang="en-US"/>
                        <a:t>問題数</a:t>
                      </a:r>
                    </a:p>
                  </a:txBody>
                  <a:tcPr/>
                </a:tc>
                <a:tc>
                  <a:txBody>
                    <a:bodyPr/>
                    <a:lstStyle/>
                    <a:p>
                      <a:pPr algn="r"/>
                      <a:r>
                        <a:rPr kumimoji="1" lang="en-US" altLang="ja-JP" dirty="0"/>
                        <a:t>172</a:t>
                      </a:r>
                      <a:endParaRPr kumimoji="1" lang="ja-JP" altLang="en-US"/>
                    </a:p>
                  </a:txBody>
                  <a:tcPr/>
                </a:tc>
                <a:tc>
                  <a:txBody>
                    <a:bodyPr/>
                    <a:lstStyle/>
                    <a:p>
                      <a:pPr algn="r"/>
                      <a:r>
                        <a:rPr kumimoji="1" lang="en-US" altLang="ja-JP" dirty="0"/>
                        <a:t>96</a:t>
                      </a:r>
                      <a:endParaRPr kumimoji="1" lang="ja-JP" altLang="en-US"/>
                    </a:p>
                  </a:txBody>
                  <a:tcPr/>
                </a:tc>
                <a:extLst>
                  <a:ext uri="{0D108BD9-81ED-4DB2-BD59-A6C34878D82A}">
                    <a16:rowId xmlns:a16="http://schemas.microsoft.com/office/drawing/2014/main" val="2078675491"/>
                  </a:ext>
                </a:extLst>
              </a:tr>
              <a:tr h="426129">
                <a:tc>
                  <a:txBody>
                    <a:bodyPr/>
                    <a:lstStyle/>
                    <a:p>
                      <a:r>
                        <a:rPr kumimoji="1" lang="ja-JP" altLang="en-US"/>
                        <a:t>ソースコード数</a:t>
                      </a:r>
                    </a:p>
                  </a:txBody>
                  <a:tcPr/>
                </a:tc>
                <a:tc>
                  <a:txBody>
                    <a:bodyPr/>
                    <a:lstStyle/>
                    <a:p>
                      <a:pPr algn="r"/>
                      <a:r>
                        <a:rPr kumimoji="1" lang="en-US" altLang="ja-JP" dirty="0"/>
                        <a:t>33,910</a:t>
                      </a:r>
                      <a:endParaRPr kumimoji="1" lang="ja-JP" altLang="en-US"/>
                    </a:p>
                  </a:txBody>
                  <a:tcPr/>
                </a:tc>
                <a:tc>
                  <a:txBody>
                    <a:bodyPr/>
                    <a:lstStyle/>
                    <a:p>
                      <a:pPr algn="r"/>
                      <a:r>
                        <a:rPr kumimoji="1" lang="en-US" altLang="ja-JP" dirty="0"/>
                        <a:t>960</a:t>
                      </a:r>
                      <a:endParaRPr kumimoji="1" lang="ja-JP" altLang="en-US"/>
                    </a:p>
                  </a:txBody>
                  <a:tcPr/>
                </a:tc>
                <a:extLst>
                  <a:ext uri="{0D108BD9-81ED-4DB2-BD59-A6C34878D82A}">
                    <a16:rowId xmlns:a16="http://schemas.microsoft.com/office/drawing/2014/main" val="758879495"/>
                  </a:ext>
                </a:extLst>
              </a:tr>
              <a:tr h="426129">
                <a:tc>
                  <a:txBody>
                    <a:bodyPr/>
                    <a:lstStyle/>
                    <a:p>
                      <a:r>
                        <a:rPr kumimoji="1" lang="ja-JP" altLang="en-US"/>
                        <a:t>付与タグ数の平均</a:t>
                      </a:r>
                    </a:p>
                  </a:txBody>
                  <a:tcPr/>
                </a:tc>
                <a:tc>
                  <a:txBody>
                    <a:bodyPr/>
                    <a:lstStyle/>
                    <a:p>
                      <a:pPr algn="r"/>
                      <a:r>
                        <a:rPr kumimoji="1" lang="en-US" altLang="ja-JP" dirty="0"/>
                        <a:t>1.22</a:t>
                      </a:r>
                      <a:endParaRPr kumimoji="1" lang="ja-JP" altLang="en-US"/>
                    </a:p>
                  </a:txBody>
                  <a:tcPr/>
                </a:tc>
                <a:tc>
                  <a:txBody>
                    <a:bodyPr/>
                    <a:lstStyle/>
                    <a:p>
                      <a:pPr algn="r"/>
                      <a:r>
                        <a:rPr kumimoji="1" lang="en-US" altLang="ja-JP" dirty="0"/>
                        <a:t>1.17</a:t>
                      </a:r>
                      <a:endParaRPr kumimoji="1" lang="ja-JP" altLang="en-US"/>
                    </a:p>
                  </a:txBody>
                  <a:tcPr/>
                </a:tc>
                <a:extLst>
                  <a:ext uri="{0D108BD9-81ED-4DB2-BD59-A6C34878D82A}">
                    <a16:rowId xmlns:a16="http://schemas.microsoft.com/office/drawing/2014/main" val="347877519"/>
                  </a:ext>
                </a:extLst>
              </a:tr>
            </a:tbl>
          </a:graphicData>
        </a:graphic>
      </p:graphicFrame>
    </p:spTree>
    <p:extLst>
      <p:ext uri="{BB962C8B-B14F-4D97-AF65-F5344CB8AC3E}">
        <p14:creationId xmlns:p14="http://schemas.microsoft.com/office/powerpoint/2010/main" val="306327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254F0-59DC-CF47-970E-8ECCA2707ED0}"/>
              </a:ext>
            </a:extLst>
          </p:cNvPr>
          <p:cNvSpPr>
            <a:spLocks noGrp="1"/>
          </p:cNvSpPr>
          <p:nvPr>
            <p:ph type="title"/>
          </p:nvPr>
        </p:nvSpPr>
        <p:spPr/>
        <p:txBody>
          <a:bodyPr/>
          <a:lstStyle/>
          <a:p>
            <a:r>
              <a:rPr lang="ja-JP" altLang="en-US"/>
              <a:t>実験</a:t>
            </a:r>
            <a:r>
              <a:rPr lang="en-US" altLang="ja-JP" dirty="0"/>
              <a:t>2</a:t>
            </a:r>
            <a:r>
              <a:rPr lang="ja-JP" altLang="en-US"/>
              <a:t>の結果</a:t>
            </a:r>
            <a:r>
              <a:rPr lang="en-US" altLang="ja-JP" dirty="0"/>
              <a:t>(macro-F1)</a:t>
            </a:r>
            <a:endParaRPr lang="ja-JP" altLang="en-US"/>
          </a:p>
        </p:txBody>
      </p:sp>
      <p:sp>
        <p:nvSpPr>
          <p:cNvPr id="3" name="コンテンツ プレースホルダー 2">
            <a:extLst>
              <a:ext uri="{FF2B5EF4-FFF2-40B4-BE49-F238E27FC236}">
                <a16:creationId xmlns:a16="http://schemas.microsoft.com/office/drawing/2014/main" id="{F32B7D22-1DB6-064A-8F7B-3F61827C66E6}"/>
              </a:ext>
            </a:extLst>
          </p:cNvPr>
          <p:cNvSpPr>
            <a:spLocks noGrp="1"/>
          </p:cNvSpPr>
          <p:nvPr>
            <p:ph idx="1"/>
          </p:nvPr>
        </p:nvSpPr>
        <p:spPr/>
        <p:txBody>
          <a:bodyPr/>
          <a:lstStyle/>
          <a:p>
            <a:pPr marL="0" indent="0">
              <a:buNone/>
            </a:pPr>
            <a:r>
              <a:rPr lang="en-US" altLang="ja-JP" dirty="0"/>
              <a:t>macro-F1</a:t>
            </a:r>
            <a:r>
              <a:rPr lang="ja-JP" altLang="en-US"/>
              <a:t>の平均値は実験</a:t>
            </a:r>
            <a:r>
              <a:rPr lang="en-US" altLang="ja-JP" dirty="0"/>
              <a:t>1</a:t>
            </a:r>
            <a:r>
              <a:rPr lang="ja-JP" altLang="en-US"/>
              <a:t>よりも高くなった</a:t>
            </a:r>
            <a:endParaRPr lang="en-US" altLang="ja-JP" dirty="0"/>
          </a:p>
        </p:txBody>
      </p:sp>
      <p:sp>
        <p:nvSpPr>
          <p:cNvPr id="4" name="日付プレースホルダー 3">
            <a:extLst>
              <a:ext uri="{FF2B5EF4-FFF2-40B4-BE49-F238E27FC236}">
                <a16:creationId xmlns:a16="http://schemas.microsoft.com/office/drawing/2014/main" id="{BA563160-8145-0641-A054-F2060ABCF89B}"/>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A6F66636-4435-0142-B477-0C326D6F2D1D}"/>
              </a:ext>
            </a:extLst>
          </p:cNvPr>
          <p:cNvSpPr>
            <a:spLocks noGrp="1"/>
          </p:cNvSpPr>
          <p:nvPr>
            <p:ph type="sldNum" sz="quarter" idx="12"/>
          </p:nvPr>
        </p:nvSpPr>
        <p:spPr/>
        <p:txBody>
          <a:bodyPr/>
          <a:lstStyle/>
          <a:p>
            <a:fld id="{B12562F3-4A2F-4E07-B7D3-3E764FB0DEC6}" type="slidenum">
              <a:rPr lang="en-US" altLang="ja-JP" smtClean="0"/>
              <a:pPr/>
              <a:t>25</a:t>
            </a:fld>
            <a:endParaRPr lang="en-US" altLang="ja-JP"/>
          </a:p>
        </p:txBody>
      </p:sp>
      <p:graphicFrame>
        <p:nvGraphicFramePr>
          <p:cNvPr id="17" name="表 8">
            <a:extLst>
              <a:ext uri="{FF2B5EF4-FFF2-40B4-BE49-F238E27FC236}">
                <a16:creationId xmlns:a16="http://schemas.microsoft.com/office/drawing/2014/main" id="{A51C5FFD-9C3E-7845-8462-B03067A55B69}"/>
              </a:ext>
            </a:extLst>
          </p:cNvPr>
          <p:cNvGraphicFramePr>
            <a:graphicFrameLocks noGrp="1"/>
          </p:cNvGraphicFramePr>
          <p:nvPr>
            <p:extLst>
              <p:ext uri="{D42A27DB-BD31-4B8C-83A1-F6EECF244321}">
                <p14:modId xmlns:p14="http://schemas.microsoft.com/office/powerpoint/2010/main" val="340972204"/>
              </p:ext>
            </p:extLst>
          </p:nvPr>
        </p:nvGraphicFramePr>
        <p:xfrm>
          <a:off x="4572000" y="3429000"/>
          <a:ext cx="4043811" cy="1553468"/>
        </p:xfrm>
        <a:graphic>
          <a:graphicData uri="http://schemas.openxmlformats.org/drawingml/2006/table">
            <a:tbl>
              <a:tblPr firstRow="1" bandRow="1">
                <a:tableStyleId>{5C22544A-7EE6-4342-B048-85BDC9FD1C3A}</a:tableStyleId>
              </a:tblPr>
              <a:tblGrid>
                <a:gridCol w="2663868">
                  <a:extLst>
                    <a:ext uri="{9D8B030D-6E8A-4147-A177-3AD203B41FA5}">
                      <a16:colId xmlns:a16="http://schemas.microsoft.com/office/drawing/2014/main" val="2136917682"/>
                    </a:ext>
                  </a:extLst>
                </a:gridCol>
                <a:gridCol w="1379943">
                  <a:extLst>
                    <a:ext uri="{9D8B030D-6E8A-4147-A177-3AD203B41FA5}">
                      <a16:colId xmlns:a16="http://schemas.microsoft.com/office/drawing/2014/main" val="3004098039"/>
                    </a:ext>
                  </a:extLst>
                </a:gridCol>
              </a:tblGrid>
              <a:tr h="388367">
                <a:tc>
                  <a:txBody>
                    <a:bodyPr/>
                    <a:lstStyle/>
                    <a:p>
                      <a:r>
                        <a:rPr kumimoji="1" lang="ja-JP" altLang="en-US" sz="1800"/>
                        <a:t>評価指標</a:t>
                      </a:r>
                    </a:p>
                  </a:txBody>
                  <a:tcPr/>
                </a:tc>
                <a:tc>
                  <a:txBody>
                    <a:bodyPr/>
                    <a:lstStyle/>
                    <a:p>
                      <a:r>
                        <a:rPr kumimoji="1" lang="ja-JP" altLang="en-US" sz="1800"/>
                        <a:t>結果</a:t>
                      </a:r>
                    </a:p>
                  </a:txBody>
                  <a:tcPr/>
                </a:tc>
                <a:extLst>
                  <a:ext uri="{0D108BD9-81ED-4DB2-BD59-A6C34878D82A}">
                    <a16:rowId xmlns:a16="http://schemas.microsoft.com/office/drawing/2014/main" val="1979011278"/>
                  </a:ext>
                </a:extLst>
              </a:tr>
              <a:tr h="388367">
                <a:tc>
                  <a:txBody>
                    <a:bodyPr/>
                    <a:lstStyle/>
                    <a:p>
                      <a:r>
                        <a:rPr kumimoji="1" lang="en-US" altLang="ja-JP" sz="1800" dirty="0"/>
                        <a:t>macro-F1</a:t>
                      </a:r>
                      <a:r>
                        <a:rPr kumimoji="1" lang="ja-JP" altLang="en-US" sz="1800"/>
                        <a:t>の最大値</a:t>
                      </a:r>
                    </a:p>
                  </a:txBody>
                  <a:tcPr/>
                </a:tc>
                <a:tc>
                  <a:txBody>
                    <a:bodyPr/>
                    <a:lstStyle/>
                    <a:p>
                      <a:pPr algn="r"/>
                      <a:r>
                        <a:rPr kumimoji="1" lang="en-US" altLang="ja-JP" sz="1800" dirty="0"/>
                        <a:t>0.80</a:t>
                      </a:r>
                      <a:endParaRPr kumimoji="1" lang="ja-JP" altLang="en-US" sz="1800"/>
                    </a:p>
                  </a:txBody>
                  <a:tcPr/>
                </a:tc>
                <a:extLst>
                  <a:ext uri="{0D108BD9-81ED-4DB2-BD59-A6C34878D82A}">
                    <a16:rowId xmlns:a16="http://schemas.microsoft.com/office/drawing/2014/main" val="3157573793"/>
                  </a:ext>
                </a:extLst>
              </a:tr>
              <a:tr h="388367">
                <a:tc>
                  <a:txBody>
                    <a:bodyPr/>
                    <a:lstStyle/>
                    <a:p>
                      <a:r>
                        <a:rPr kumimoji="1" lang="en-US" altLang="ja-JP" sz="1800" dirty="0"/>
                        <a:t>macro-F1</a:t>
                      </a:r>
                      <a:r>
                        <a:rPr kumimoji="1" lang="ja-JP" altLang="en-US" sz="1800"/>
                        <a:t>の最小値</a:t>
                      </a:r>
                    </a:p>
                  </a:txBody>
                  <a:tcPr/>
                </a:tc>
                <a:tc>
                  <a:txBody>
                    <a:bodyPr/>
                    <a:lstStyle/>
                    <a:p>
                      <a:pPr algn="r"/>
                      <a:r>
                        <a:rPr kumimoji="1" lang="en-US" altLang="ja-JP" sz="1800" dirty="0"/>
                        <a:t>0.23</a:t>
                      </a:r>
                      <a:endParaRPr kumimoji="1" lang="ja-JP" altLang="en-US" sz="1800"/>
                    </a:p>
                  </a:txBody>
                  <a:tcPr/>
                </a:tc>
                <a:extLst>
                  <a:ext uri="{0D108BD9-81ED-4DB2-BD59-A6C34878D82A}">
                    <a16:rowId xmlns:a16="http://schemas.microsoft.com/office/drawing/2014/main" val="489550278"/>
                  </a:ext>
                </a:extLst>
              </a:tr>
              <a:tr h="388367">
                <a:tc>
                  <a:txBody>
                    <a:bodyPr/>
                    <a:lstStyle/>
                    <a:p>
                      <a:r>
                        <a:rPr kumimoji="1" lang="en-US" altLang="ja-JP" sz="1800" dirty="0"/>
                        <a:t>macro-F1</a:t>
                      </a:r>
                      <a:r>
                        <a:rPr kumimoji="1" lang="ja-JP" altLang="en-US" sz="1800"/>
                        <a:t>の平均値</a:t>
                      </a:r>
                    </a:p>
                  </a:txBody>
                  <a:tcPr/>
                </a:tc>
                <a:tc>
                  <a:txBody>
                    <a:bodyPr/>
                    <a:lstStyle/>
                    <a:p>
                      <a:pPr algn="r"/>
                      <a:r>
                        <a:rPr kumimoji="1" lang="en-US" altLang="ja-JP" sz="1800" dirty="0"/>
                        <a:t>0.47</a:t>
                      </a:r>
                      <a:endParaRPr kumimoji="1" lang="ja-JP" altLang="en-US" sz="1800"/>
                    </a:p>
                  </a:txBody>
                  <a:tcPr/>
                </a:tc>
                <a:extLst>
                  <a:ext uri="{0D108BD9-81ED-4DB2-BD59-A6C34878D82A}">
                    <a16:rowId xmlns:a16="http://schemas.microsoft.com/office/drawing/2014/main" val="1299227686"/>
                  </a:ext>
                </a:extLst>
              </a:tr>
            </a:tbl>
          </a:graphicData>
        </a:graphic>
      </p:graphicFrame>
      <p:graphicFrame>
        <p:nvGraphicFramePr>
          <p:cNvPr id="8" name="表 8">
            <a:extLst>
              <a:ext uri="{FF2B5EF4-FFF2-40B4-BE49-F238E27FC236}">
                <a16:creationId xmlns:a16="http://schemas.microsoft.com/office/drawing/2014/main" id="{D003E760-744A-8F40-91C5-5B4FFB7882C6}"/>
              </a:ext>
            </a:extLst>
          </p:cNvPr>
          <p:cNvGraphicFramePr>
            <a:graphicFrameLocks noGrp="1"/>
          </p:cNvGraphicFramePr>
          <p:nvPr>
            <p:extLst>
              <p:ext uri="{D42A27DB-BD31-4B8C-83A1-F6EECF244321}">
                <p14:modId xmlns:p14="http://schemas.microsoft.com/office/powerpoint/2010/main" val="3694115368"/>
              </p:ext>
            </p:extLst>
          </p:nvPr>
        </p:nvGraphicFramePr>
        <p:xfrm>
          <a:off x="490478" y="3388860"/>
          <a:ext cx="3962329" cy="1593608"/>
        </p:xfrm>
        <a:graphic>
          <a:graphicData uri="http://schemas.openxmlformats.org/drawingml/2006/table">
            <a:tbl>
              <a:tblPr firstRow="1" bandRow="1">
                <a:tableStyleId>{5C22544A-7EE6-4342-B048-85BDC9FD1C3A}</a:tableStyleId>
              </a:tblPr>
              <a:tblGrid>
                <a:gridCol w="2610190">
                  <a:extLst>
                    <a:ext uri="{9D8B030D-6E8A-4147-A177-3AD203B41FA5}">
                      <a16:colId xmlns:a16="http://schemas.microsoft.com/office/drawing/2014/main" val="2136917682"/>
                    </a:ext>
                  </a:extLst>
                </a:gridCol>
                <a:gridCol w="1352139">
                  <a:extLst>
                    <a:ext uri="{9D8B030D-6E8A-4147-A177-3AD203B41FA5}">
                      <a16:colId xmlns:a16="http://schemas.microsoft.com/office/drawing/2014/main" val="3004098039"/>
                    </a:ext>
                  </a:extLst>
                </a:gridCol>
              </a:tblGrid>
              <a:tr h="398402">
                <a:tc>
                  <a:txBody>
                    <a:bodyPr/>
                    <a:lstStyle/>
                    <a:p>
                      <a:r>
                        <a:rPr kumimoji="1" lang="ja-JP" altLang="en-US"/>
                        <a:t>評価指標</a:t>
                      </a:r>
                    </a:p>
                  </a:txBody>
                  <a:tcPr/>
                </a:tc>
                <a:tc>
                  <a:txBody>
                    <a:bodyPr/>
                    <a:lstStyle/>
                    <a:p>
                      <a:r>
                        <a:rPr kumimoji="1" lang="ja-JP" altLang="en-US"/>
                        <a:t>結果</a:t>
                      </a:r>
                    </a:p>
                  </a:txBody>
                  <a:tcPr/>
                </a:tc>
                <a:extLst>
                  <a:ext uri="{0D108BD9-81ED-4DB2-BD59-A6C34878D82A}">
                    <a16:rowId xmlns:a16="http://schemas.microsoft.com/office/drawing/2014/main" val="1979011278"/>
                  </a:ext>
                </a:extLst>
              </a:tr>
              <a:tr h="398402">
                <a:tc>
                  <a:txBody>
                    <a:bodyPr/>
                    <a:lstStyle/>
                    <a:p>
                      <a:r>
                        <a:rPr kumimoji="1" lang="en-US" altLang="ja-JP" dirty="0"/>
                        <a:t>macro-F1</a:t>
                      </a:r>
                      <a:r>
                        <a:rPr kumimoji="1" lang="ja-JP" altLang="en-US"/>
                        <a:t>の最大値</a:t>
                      </a:r>
                    </a:p>
                  </a:txBody>
                  <a:tcPr/>
                </a:tc>
                <a:tc>
                  <a:txBody>
                    <a:bodyPr/>
                    <a:lstStyle/>
                    <a:p>
                      <a:pPr algn="r"/>
                      <a:r>
                        <a:rPr kumimoji="1" lang="en-US" altLang="ja-JP" dirty="0"/>
                        <a:t>0.85</a:t>
                      </a:r>
                      <a:endParaRPr kumimoji="1" lang="ja-JP" altLang="en-US"/>
                    </a:p>
                  </a:txBody>
                  <a:tcPr/>
                </a:tc>
                <a:extLst>
                  <a:ext uri="{0D108BD9-81ED-4DB2-BD59-A6C34878D82A}">
                    <a16:rowId xmlns:a16="http://schemas.microsoft.com/office/drawing/2014/main" val="3157573793"/>
                  </a:ext>
                </a:extLst>
              </a:tr>
              <a:tr h="398402">
                <a:tc>
                  <a:txBody>
                    <a:bodyPr/>
                    <a:lstStyle/>
                    <a:p>
                      <a:r>
                        <a:rPr kumimoji="1" lang="en-US" altLang="ja-JP" dirty="0"/>
                        <a:t>macro-F1</a:t>
                      </a:r>
                      <a:r>
                        <a:rPr kumimoji="1" lang="ja-JP" altLang="en-US"/>
                        <a:t>の最小値</a:t>
                      </a:r>
                    </a:p>
                  </a:txBody>
                  <a:tcPr/>
                </a:tc>
                <a:tc>
                  <a:txBody>
                    <a:bodyPr/>
                    <a:lstStyle/>
                    <a:p>
                      <a:pPr algn="r"/>
                      <a:r>
                        <a:rPr kumimoji="1" lang="en-US" altLang="ja-JP" dirty="0"/>
                        <a:t>0.06</a:t>
                      </a:r>
                      <a:endParaRPr kumimoji="1" lang="ja-JP" altLang="en-US"/>
                    </a:p>
                  </a:txBody>
                  <a:tcPr/>
                </a:tc>
                <a:extLst>
                  <a:ext uri="{0D108BD9-81ED-4DB2-BD59-A6C34878D82A}">
                    <a16:rowId xmlns:a16="http://schemas.microsoft.com/office/drawing/2014/main" val="489550278"/>
                  </a:ext>
                </a:extLst>
              </a:tr>
              <a:tr h="398402">
                <a:tc>
                  <a:txBody>
                    <a:bodyPr/>
                    <a:lstStyle/>
                    <a:p>
                      <a:r>
                        <a:rPr kumimoji="1" lang="en-US" altLang="ja-JP" dirty="0"/>
                        <a:t>macro-F1</a:t>
                      </a:r>
                      <a:r>
                        <a:rPr kumimoji="1" lang="ja-JP" altLang="en-US"/>
                        <a:t>の平均値</a:t>
                      </a:r>
                    </a:p>
                  </a:txBody>
                  <a:tcPr/>
                </a:tc>
                <a:tc>
                  <a:txBody>
                    <a:bodyPr/>
                    <a:lstStyle/>
                    <a:p>
                      <a:pPr algn="r"/>
                      <a:r>
                        <a:rPr kumimoji="1" lang="en-US" altLang="ja-JP" dirty="0"/>
                        <a:t>0.29</a:t>
                      </a:r>
                      <a:endParaRPr kumimoji="1" lang="ja-JP" altLang="en-US"/>
                    </a:p>
                  </a:txBody>
                  <a:tcPr/>
                </a:tc>
                <a:extLst>
                  <a:ext uri="{0D108BD9-81ED-4DB2-BD59-A6C34878D82A}">
                    <a16:rowId xmlns:a16="http://schemas.microsoft.com/office/drawing/2014/main" val="1299227686"/>
                  </a:ext>
                </a:extLst>
              </a:tr>
            </a:tbl>
          </a:graphicData>
        </a:graphic>
      </p:graphicFrame>
      <p:sp>
        <p:nvSpPr>
          <p:cNvPr id="6" name="テキスト ボックス 5">
            <a:extLst>
              <a:ext uri="{FF2B5EF4-FFF2-40B4-BE49-F238E27FC236}">
                <a16:creationId xmlns:a16="http://schemas.microsoft.com/office/drawing/2014/main" id="{0A49EB01-F50F-E64C-ADF9-A6E48B1D0300}"/>
              </a:ext>
            </a:extLst>
          </p:cNvPr>
          <p:cNvSpPr txBox="1"/>
          <p:nvPr/>
        </p:nvSpPr>
        <p:spPr>
          <a:xfrm>
            <a:off x="831449" y="3002734"/>
            <a:ext cx="3280385" cy="400110"/>
          </a:xfrm>
          <a:prstGeom prst="rect">
            <a:avLst/>
          </a:prstGeom>
          <a:noFill/>
        </p:spPr>
        <p:txBody>
          <a:bodyPr wrap="none" rtlCol="0">
            <a:spAutoFit/>
          </a:bodyPr>
          <a:lstStyle/>
          <a:p>
            <a:r>
              <a:rPr kumimoji="1" lang="ja-JP" altLang="en-US" sz="2000"/>
              <a:t>実験</a:t>
            </a:r>
            <a:r>
              <a:rPr kumimoji="1" lang="en-US" altLang="ja-JP" sz="2000" dirty="0"/>
              <a:t>1</a:t>
            </a:r>
            <a:r>
              <a:rPr kumimoji="1" lang="ja-JP" altLang="en-US" sz="2000"/>
              <a:t>のタグごとの</a:t>
            </a:r>
            <a:r>
              <a:rPr kumimoji="1" lang="en-US" altLang="ja-JP" sz="2000" dirty="0"/>
              <a:t>macro-F1</a:t>
            </a:r>
            <a:endParaRPr kumimoji="1" lang="ja-JP" altLang="en-US" sz="2000"/>
          </a:p>
        </p:txBody>
      </p:sp>
      <p:sp>
        <p:nvSpPr>
          <p:cNvPr id="10" name="テキスト ボックス 9">
            <a:extLst>
              <a:ext uri="{FF2B5EF4-FFF2-40B4-BE49-F238E27FC236}">
                <a16:creationId xmlns:a16="http://schemas.microsoft.com/office/drawing/2014/main" id="{4EB69CDE-FB26-C842-AD6F-81CFF8E571DE}"/>
              </a:ext>
            </a:extLst>
          </p:cNvPr>
          <p:cNvSpPr txBox="1"/>
          <p:nvPr/>
        </p:nvSpPr>
        <p:spPr>
          <a:xfrm>
            <a:off x="4953712" y="3002734"/>
            <a:ext cx="3280385" cy="400110"/>
          </a:xfrm>
          <a:prstGeom prst="rect">
            <a:avLst/>
          </a:prstGeom>
          <a:noFill/>
        </p:spPr>
        <p:txBody>
          <a:bodyPr wrap="none" rtlCol="0">
            <a:spAutoFit/>
          </a:bodyPr>
          <a:lstStyle/>
          <a:p>
            <a:r>
              <a:rPr kumimoji="1" lang="ja-JP" altLang="en-US" sz="2000"/>
              <a:t>実験</a:t>
            </a:r>
            <a:r>
              <a:rPr lang="en-US" altLang="ja-JP" sz="2000" dirty="0"/>
              <a:t>2</a:t>
            </a:r>
            <a:r>
              <a:rPr kumimoji="1" lang="ja-JP" altLang="en-US" sz="2000"/>
              <a:t>のタグごとの</a:t>
            </a:r>
            <a:r>
              <a:rPr kumimoji="1" lang="en-US" altLang="ja-JP" sz="2000" dirty="0"/>
              <a:t>macro-F1</a:t>
            </a:r>
            <a:endParaRPr kumimoji="1" lang="ja-JP" altLang="en-US" sz="2000"/>
          </a:p>
        </p:txBody>
      </p:sp>
    </p:spTree>
    <p:extLst>
      <p:ext uri="{BB962C8B-B14F-4D97-AF65-F5344CB8AC3E}">
        <p14:creationId xmlns:p14="http://schemas.microsoft.com/office/powerpoint/2010/main" val="223110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73F30D-51A3-3843-BBD1-A8DB8AA65D6D}"/>
              </a:ext>
            </a:extLst>
          </p:cNvPr>
          <p:cNvSpPr>
            <a:spLocks noGrp="1"/>
          </p:cNvSpPr>
          <p:nvPr>
            <p:ph type="title"/>
          </p:nvPr>
        </p:nvSpPr>
        <p:spPr/>
        <p:txBody>
          <a:bodyPr/>
          <a:lstStyle/>
          <a:p>
            <a:r>
              <a:rPr lang="ja-JP" altLang="en-US"/>
              <a:t>実験</a:t>
            </a:r>
            <a:r>
              <a:rPr lang="en-US" altLang="ja-JP" dirty="0"/>
              <a:t>2</a:t>
            </a:r>
            <a:r>
              <a:rPr lang="ja-JP" altLang="en-US"/>
              <a:t>の結果</a:t>
            </a:r>
            <a:r>
              <a:rPr lang="en-US" altLang="ja-JP" dirty="0"/>
              <a:t>(</a:t>
            </a:r>
            <a:r>
              <a:rPr lang="ja-JP" altLang="en-US"/>
              <a:t>正解率</a:t>
            </a:r>
            <a:r>
              <a:rPr lang="en-US" altLang="ja-JP" dirty="0"/>
              <a:t>)</a:t>
            </a:r>
            <a:endParaRPr lang="ja-JP" altLang="en-US"/>
          </a:p>
        </p:txBody>
      </p:sp>
      <p:sp>
        <p:nvSpPr>
          <p:cNvPr id="3" name="コンテンツ プレースホルダー 2">
            <a:extLst>
              <a:ext uri="{FF2B5EF4-FFF2-40B4-BE49-F238E27FC236}">
                <a16:creationId xmlns:a16="http://schemas.microsoft.com/office/drawing/2014/main" id="{7E74C83B-2EBF-5046-A48B-3ED4EA14756F}"/>
              </a:ext>
            </a:extLst>
          </p:cNvPr>
          <p:cNvSpPr>
            <a:spLocks noGrp="1"/>
          </p:cNvSpPr>
          <p:nvPr>
            <p:ph idx="1"/>
          </p:nvPr>
        </p:nvSpPr>
        <p:spPr/>
        <p:txBody>
          <a:bodyPr/>
          <a:lstStyle/>
          <a:p>
            <a:r>
              <a:rPr lang="ja-JP" altLang="en-US"/>
              <a:t>実験</a:t>
            </a:r>
            <a:r>
              <a:rPr lang="en-US" altLang="ja-JP" dirty="0"/>
              <a:t>2</a:t>
            </a:r>
            <a:r>
              <a:rPr lang="ja-JP" altLang="en-US"/>
              <a:t>の方が正解率が高い</a:t>
            </a:r>
            <a:endParaRPr lang="en-US" altLang="ja-JP" dirty="0"/>
          </a:p>
          <a:p>
            <a:r>
              <a:rPr lang="ja-JP" altLang="en-US"/>
              <a:t>タグを絞ることで精度が向上することが確認できる</a:t>
            </a:r>
          </a:p>
        </p:txBody>
      </p:sp>
      <p:sp>
        <p:nvSpPr>
          <p:cNvPr id="4" name="日付プレースホルダー 3">
            <a:extLst>
              <a:ext uri="{FF2B5EF4-FFF2-40B4-BE49-F238E27FC236}">
                <a16:creationId xmlns:a16="http://schemas.microsoft.com/office/drawing/2014/main" id="{CC54D158-0CA9-E84A-9F03-EAF8D6EA8BF5}"/>
              </a:ext>
            </a:extLst>
          </p:cNvPr>
          <p:cNvSpPr>
            <a:spLocks noGrp="1"/>
          </p:cNvSpPr>
          <p:nvPr>
            <p:ph type="dt" sz="half" idx="10"/>
          </p:nvPr>
        </p:nvSpPr>
        <p:spPr/>
        <p:txBody>
          <a:bodyPr/>
          <a:lstStyle/>
          <a:p>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DB91AC29-1E2B-B14E-A0AD-46066C750149}"/>
              </a:ext>
            </a:extLst>
          </p:cNvPr>
          <p:cNvSpPr>
            <a:spLocks noGrp="1"/>
          </p:cNvSpPr>
          <p:nvPr>
            <p:ph type="sldNum" sz="quarter" idx="12"/>
          </p:nvPr>
        </p:nvSpPr>
        <p:spPr/>
        <p:txBody>
          <a:bodyPr/>
          <a:lstStyle/>
          <a:p>
            <a:fld id="{B12562F3-4A2F-4E07-B7D3-3E764FB0DEC6}" type="slidenum">
              <a:rPr lang="en-US" altLang="ja-JP" smtClean="0"/>
              <a:pPr/>
              <a:t>26</a:t>
            </a:fld>
            <a:endParaRPr lang="en-US" altLang="ja-JP"/>
          </a:p>
        </p:txBody>
      </p:sp>
      <p:pic>
        <p:nvPicPr>
          <p:cNvPr id="7" name="図 6" descr="グラフ, 折れ線グラフ, 散布図&#10;&#10;自動的に生成された説明">
            <a:extLst>
              <a:ext uri="{FF2B5EF4-FFF2-40B4-BE49-F238E27FC236}">
                <a16:creationId xmlns:a16="http://schemas.microsoft.com/office/drawing/2014/main" id="{6032CFE4-E01D-474E-832D-8EB063670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46" y="2774764"/>
            <a:ext cx="6164596" cy="3638737"/>
          </a:xfrm>
          <a:prstGeom prst="rect">
            <a:avLst/>
          </a:prstGeom>
        </p:spPr>
      </p:pic>
    </p:spTree>
    <p:extLst>
      <p:ext uri="{BB962C8B-B14F-4D97-AF65-F5344CB8AC3E}">
        <p14:creationId xmlns:p14="http://schemas.microsoft.com/office/powerpoint/2010/main" val="128029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59777-157B-D30A-89BA-AF49DC09E507}"/>
              </a:ext>
            </a:extLst>
          </p:cNvPr>
          <p:cNvSpPr>
            <a:spLocks noGrp="1"/>
          </p:cNvSpPr>
          <p:nvPr>
            <p:ph type="title"/>
          </p:nvPr>
        </p:nvSpPr>
        <p:spPr/>
        <p:txBody>
          <a:bodyPr/>
          <a:lstStyle/>
          <a:p>
            <a:r>
              <a:rPr lang="ja-JP" altLang="en-US" sz="3000"/>
              <a:t>実験</a:t>
            </a:r>
            <a:r>
              <a:rPr lang="en-US" altLang="ja-JP" sz="3000" dirty="0"/>
              <a:t>3: </a:t>
            </a:r>
            <a:r>
              <a:rPr lang="ja-JP" altLang="en-US" sz="3000"/>
              <a:t>問題文から学習したモデルの精度の調査</a:t>
            </a:r>
            <a:endParaRPr kumimoji="1" lang="ja-JP" altLang="en-US" sz="3000"/>
          </a:p>
        </p:txBody>
      </p:sp>
      <p:sp>
        <p:nvSpPr>
          <p:cNvPr id="3" name="コンテンツ プレースホルダー 2">
            <a:extLst>
              <a:ext uri="{FF2B5EF4-FFF2-40B4-BE49-F238E27FC236}">
                <a16:creationId xmlns:a16="http://schemas.microsoft.com/office/drawing/2014/main" id="{7A389B69-1F6A-421B-4226-EEE1F62A1982}"/>
              </a:ext>
            </a:extLst>
          </p:cNvPr>
          <p:cNvSpPr>
            <a:spLocks noGrp="1"/>
          </p:cNvSpPr>
          <p:nvPr>
            <p:ph idx="1"/>
          </p:nvPr>
        </p:nvSpPr>
        <p:spPr/>
        <p:txBody>
          <a:bodyPr/>
          <a:lstStyle/>
          <a:p>
            <a:r>
              <a:rPr lang="ja-JP" altLang="en-US" sz="2400" b="1">
                <a:solidFill>
                  <a:schemeClr val="bg2">
                    <a:lumMod val="40000"/>
                    <a:lumOff val="60000"/>
                  </a:schemeClr>
                </a:solidFill>
              </a:rPr>
              <a:t>実験</a:t>
            </a:r>
            <a:r>
              <a:rPr lang="en-US" altLang="ja-JP" sz="2400" b="1" dirty="0">
                <a:solidFill>
                  <a:schemeClr val="bg2">
                    <a:lumMod val="40000"/>
                    <a:lumOff val="60000"/>
                  </a:schemeClr>
                </a:solidFill>
              </a:rPr>
              <a:t>1: </a:t>
            </a:r>
            <a:r>
              <a:rPr lang="ja-JP" altLang="en-US" sz="2400" b="1">
                <a:solidFill>
                  <a:schemeClr val="bg2">
                    <a:lumMod val="40000"/>
                    <a:lumOff val="60000"/>
                  </a:schemeClr>
                </a:solidFill>
              </a:rPr>
              <a:t>タグ全体に対する精度の調査</a:t>
            </a:r>
            <a:endParaRPr lang="en-US" altLang="ja-JP" sz="2400" b="1" dirty="0">
              <a:solidFill>
                <a:schemeClr val="bg2">
                  <a:lumMod val="40000"/>
                  <a:lumOff val="60000"/>
                </a:schemeClr>
              </a:solidFill>
            </a:endParaRPr>
          </a:p>
          <a:p>
            <a:pPr lvl="1"/>
            <a:r>
              <a:rPr lang="ja-JP" altLang="en-US" sz="2000">
                <a:solidFill>
                  <a:schemeClr val="bg2">
                    <a:lumMod val="40000"/>
                    <a:lumOff val="60000"/>
                  </a:schemeClr>
                </a:solidFill>
              </a:rPr>
              <a:t>学習用データセット、評価用データセットのうち、特殊なタグを除いた全てのタグが付与された問題の解答で学習、評価を行った</a:t>
            </a:r>
            <a:endParaRPr lang="en-US" altLang="ja-JP" sz="2000" dirty="0">
              <a:solidFill>
                <a:schemeClr val="bg2">
                  <a:lumMod val="40000"/>
                  <a:lumOff val="60000"/>
                </a:schemeClr>
              </a:solidFill>
            </a:endParaRPr>
          </a:p>
          <a:p>
            <a:r>
              <a:rPr kumimoji="1" lang="ja-JP" altLang="en-US" sz="2400" b="1">
                <a:solidFill>
                  <a:schemeClr val="bg2">
                    <a:lumMod val="40000"/>
                    <a:lumOff val="60000"/>
                  </a:schemeClr>
                </a:solidFill>
              </a:rPr>
              <a:t>実験</a:t>
            </a:r>
            <a:r>
              <a:rPr kumimoji="1" lang="en-US" altLang="ja-JP" sz="2400" b="1" dirty="0">
                <a:solidFill>
                  <a:schemeClr val="bg2">
                    <a:lumMod val="40000"/>
                    <a:lumOff val="60000"/>
                  </a:schemeClr>
                </a:solidFill>
              </a:rPr>
              <a:t>2: </a:t>
            </a:r>
            <a:r>
              <a:rPr kumimoji="1" lang="ja-JP" altLang="en-US" sz="2400" b="1">
                <a:solidFill>
                  <a:schemeClr val="bg2">
                    <a:lumMod val="40000"/>
                    <a:lumOff val="60000"/>
                  </a:schemeClr>
                </a:solidFill>
              </a:rPr>
              <a:t>タグを絞った場合の精度の調査</a:t>
            </a:r>
            <a:endParaRPr kumimoji="1" lang="en-US" altLang="ja-JP" sz="2400" b="1" dirty="0">
              <a:solidFill>
                <a:schemeClr val="bg2">
                  <a:lumMod val="40000"/>
                  <a:lumOff val="60000"/>
                </a:schemeClr>
              </a:solidFill>
            </a:endParaRPr>
          </a:p>
          <a:p>
            <a:pPr lvl="1"/>
            <a:r>
              <a:rPr lang="ja-JP" altLang="en-US" sz="2000">
                <a:solidFill>
                  <a:schemeClr val="bg2">
                    <a:lumMod val="40000"/>
                    <a:lumOff val="60000"/>
                  </a:schemeClr>
                </a:solidFill>
              </a:rPr>
              <a:t>学習用データセット、評価用データセットのうち、アルゴリズム情報に関するタグが付与された問題の解答で学習、評価を行った</a:t>
            </a:r>
            <a:endParaRPr kumimoji="1" lang="en-US" altLang="ja-JP" sz="2000" dirty="0">
              <a:solidFill>
                <a:schemeClr val="bg2">
                  <a:lumMod val="40000"/>
                  <a:lumOff val="60000"/>
                </a:schemeClr>
              </a:solidFill>
            </a:endParaRPr>
          </a:p>
          <a:p>
            <a:r>
              <a:rPr lang="ja-JP" altLang="en-US" sz="2400" b="1"/>
              <a:t>実験</a:t>
            </a:r>
            <a:r>
              <a:rPr lang="en-US" altLang="ja-JP" sz="2400" b="1" dirty="0"/>
              <a:t>3: </a:t>
            </a:r>
            <a:r>
              <a:rPr lang="ja-JP" altLang="en-US" sz="2400" b="1"/>
              <a:t>問題文から学習したモデルの精度の調査</a:t>
            </a:r>
            <a:endParaRPr lang="en-US" altLang="ja-JP" sz="2400" b="1" dirty="0"/>
          </a:p>
          <a:p>
            <a:pPr lvl="1"/>
            <a:r>
              <a:rPr lang="ja-JP" altLang="en-US" sz="2000"/>
              <a:t>学習用データセット、評価用データセットに含まれる問題の</a:t>
            </a:r>
            <a:r>
              <a:rPr lang="ja-JP" altLang="en-US" sz="2000" u="sng"/>
              <a:t>問題文</a:t>
            </a:r>
            <a:r>
              <a:rPr lang="ja-JP" altLang="en-US" sz="2000"/>
              <a:t>で学習、評価を行った</a:t>
            </a:r>
            <a:endParaRPr lang="en-US" altLang="ja-JP" sz="2000" dirty="0"/>
          </a:p>
          <a:p>
            <a:pPr lvl="1"/>
            <a:r>
              <a:rPr lang="ja-JP" altLang="en-US" sz="2000"/>
              <a:t>解答のソースコードから学習したモデルとの比較を行った</a:t>
            </a:r>
          </a:p>
        </p:txBody>
      </p:sp>
      <p:sp>
        <p:nvSpPr>
          <p:cNvPr id="4" name="日付プレースホルダー 3">
            <a:extLst>
              <a:ext uri="{FF2B5EF4-FFF2-40B4-BE49-F238E27FC236}">
                <a16:creationId xmlns:a16="http://schemas.microsoft.com/office/drawing/2014/main" id="{96D75E9A-A61E-F180-6B83-7D53EE55E907}"/>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925644FC-7923-9D0E-22E6-C441928F0523}"/>
              </a:ext>
            </a:extLst>
          </p:cNvPr>
          <p:cNvSpPr>
            <a:spLocks noGrp="1"/>
          </p:cNvSpPr>
          <p:nvPr>
            <p:ph type="sldNum" sz="quarter" idx="12"/>
          </p:nvPr>
        </p:nvSpPr>
        <p:spPr/>
        <p:txBody>
          <a:bodyPr/>
          <a:lstStyle/>
          <a:p>
            <a:pPr>
              <a:defRPr/>
            </a:pPr>
            <a:fld id="{B12562F3-4A2F-4E07-B7D3-3E764FB0DEC6}" type="slidenum">
              <a:rPr lang="en-US" altLang="ja-JP" smtClean="0"/>
              <a:pPr>
                <a:defRPr/>
              </a:pPr>
              <a:t>27</a:t>
            </a:fld>
            <a:endParaRPr lang="en-US" altLang="ja-JP"/>
          </a:p>
        </p:txBody>
      </p:sp>
    </p:spTree>
    <p:extLst>
      <p:ext uri="{BB962C8B-B14F-4D97-AF65-F5344CB8AC3E}">
        <p14:creationId xmlns:p14="http://schemas.microsoft.com/office/powerpoint/2010/main" val="2797482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A8B87-B76A-252E-07F2-C4484DB31BFE}"/>
              </a:ext>
            </a:extLst>
          </p:cNvPr>
          <p:cNvSpPr>
            <a:spLocks noGrp="1"/>
          </p:cNvSpPr>
          <p:nvPr>
            <p:ph type="title"/>
          </p:nvPr>
        </p:nvSpPr>
        <p:spPr/>
        <p:txBody>
          <a:bodyPr/>
          <a:lstStyle/>
          <a:p>
            <a:r>
              <a:rPr lang="ja-JP" altLang="en-US" sz="3000">
                <a:solidFill>
                  <a:srgbClr val="000000"/>
                </a:solidFill>
              </a:rPr>
              <a:t>実験</a:t>
            </a:r>
            <a:r>
              <a:rPr lang="en-US" altLang="ja-JP" sz="3000" dirty="0">
                <a:solidFill>
                  <a:srgbClr val="000000"/>
                </a:solidFill>
              </a:rPr>
              <a:t>3: </a:t>
            </a:r>
            <a:r>
              <a:rPr lang="ja-JP" altLang="en-US" sz="3000">
                <a:solidFill>
                  <a:srgbClr val="000000"/>
                </a:solidFill>
              </a:rPr>
              <a:t>問題文から学習したモデルの精度の調査</a:t>
            </a:r>
            <a:endParaRPr kumimoji="1" lang="ja-JP" altLang="en-US" sz="3800"/>
          </a:p>
        </p:txBody>
      </p:sp>
      <p:sp>
        <p:nvSpPr>
          <p:cNvPr id="3" name="コンテンツ プレースホルダー 2">
            <a:extLst>
              <a:ext uri="{FF2B5EF4-FFF2-40B4-BE49-F238E27FC236}">
                <a16:creationId xmlns:a16="http://schemas.microsoft.com/office/drawing/2014/main" id="{DD3FF737-BB37-CCCB-5ECD-33DDF5D7785C}"/>
              </a:ext>
            </a:extLst>
          </p:cNvPr>
          <p:cNvSpPr>
            <a:spLocks noGrp="1"/>
          </p:cNvSpPr>
          <p:nvPr>
            <p:ph idx="1"/>
          </p:nvPr>
        </p:nvSpPr>
        <p:spPr/>
        <p:txBody>
          <a:bodyPr/>
          <a:lstStyle/>
          <a:p>
            <a:r>
              <a:rPr lang="ja-JP" altLang="en-US" sz="2400"/>
              <a:t>実験</a:t>
            </a:r>
            <a:r>
              <a:rPr lang="en-US" altLang="ja-JP" sz="2400" dirty="0"/>
              <a:t>1</a:t>
            </a:r>
            <a:r>
              <a:rPr lang="ja-JP" altLang="en-US" sz="2400"/>
              <a:t>、実験</a:t>
            </a:r>
            <a:r>
              <a:rPr lang="en-US" altLang="ja-JP" sz="2400" dirty="0"/>
              <a:t>2</a:t>
            </a:r>
            <a:r>
              <a:rPr lang="ja-JP" altLang="en-US" sz="2400"/>
              <a:t>のデータセットに含まれる問題の</a:t>
            </a:r>
            <a:r>
              <a:rPr lang="ja-JP" altLang="en-US" sz="2400" u="sng"/>
              <a:t>問題文</a:t>
            </a:r>
            <a:r>
              <a:rPr lang="ja-JP" altLang="en-US" sz="2400"/>
              <a:t>を学習に使用したモデルの精度を調査する</a:t>
            </a:r>
            <a:endParaRPr lang="en-US" altLang="ja-JP" sz="2400" dirty="0"/>
          </a:p>
          <a:p>
            <a:r>
              <a:rPr kumimoji="1" lang="ja-JP" altLang="en-US" sz="2400"/>
              <a:t>提案手法のリスト作成部を以下のように変更した</a:t>
            </a:r>
            <a:endParaRPr lang="en-US" altLang="ja-JP" sz="2400" dirty="0"/>
          </a:p>
          <a:p>
            <a:pPr marL="914400" lvl="1" indent="-457200">
              <a:buFont typeface="+mj-lt"/>
              <a:buAutoNum type="arabicPeriod"/>
            </a:pPr>
            <a:r>
              <a:rPr kumimoji="1" lang="ja-JP" altLang="en-US" sz="2000"/>
              <a:t>問題の英語の問題文を単語で分割したリスト</a:t>
            </a:r>
            <a:r>
              <a:rPr lang="ja-JP" altLang="en-US" sz="2000"/>
              <a:t>を作成する</a:t>
            </a:r>
            <a:endParaRPr kumimoji="1" lang="en-US" altLang="ja-JP" sz="2000" dirty="0"/>
          </a:p>
          <a:p>
            <a:pPr marL="914400" lvl="1" indent="-457200">
              <a:buFont typeface="+mj-lt"/>
              <a:buAutoNum type="arabicPeriod"/>
            </a:pPr>
            <a:r>
              <a:rPr lang="ja-JP" altLang="en-US" sz="2000"/>
              <a:t>作成したリストのストップワード、記号を除去する</a:t>
            </a:r>
            <a:endParaRPr kumimoji="1" lang="en-US" altLang="ja-JP" sz="2000" dirty="0"/>
          </a:p>
          <a:p>
            <a:pPr lvl="1"/>
            <a:endParaRPr kumimoji="1" lang="en-US" altLang="ja-JP" sz="2000" dirty="0"/>
          </a:p>
          <a:p>
            <a:pPr lvl="1"/>
            <a:endParaRPr kumimoji="1" lang="en-US" altLang="ja-JP" sz="2000" dirty="0"/>
          </a:p>
        </p:txBody>
      </p:sp>
      <p:sp>
        <p:nvSpPr>
          <p:cNvPr id="4" name="日付プレースホルダー 3">
            <a:extLst>
              <a:ext uri="{FF2B5EF4-FFF2-40B4-BE49-F238E27FC236}">
                <a16:creationId xmlns:a16="http://schemas.microsoft.com/office/drawing/2014/main" id="{4FE01C73-C426-7C55-B6B9-CFF718A0A0F4}"/>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966719A0-74AA-60FE-5C7D-DFCEFDEEA0EF}"/>
              </a:ext>
            </a:extLst>
          </p:cNvPr>
          <p:cNvSpPr>
            <a:spLocks noGrp="1"/>
          </p:cNvSpPr>
          <p:nvPr>
            <p:ph type="sldNum" sz="quarter" idx="12"/>
          </p:nvPr>
        </p:nvSpPr>
        <p:spPr/>
        <p:txBody>
          <a:bodyPr/>
          <a:lstStyle/>
          <a:p>
            <a:pPr>
              <a:defRPr/>
            </a:pPr>
            <a:fld id="{B12562F3-4A2F-4E07-B7D3-3E764FB0DEC6}" type="slidenum">
              <a:rPr lang="en-US" altLang="ja-JP" smtClean="0"/>
              <a:pPr>
                <a:defRPr/>
              </a:pPr>
              <a:t>28</a:t>
            </a:fld>
            <a:endParaRPr lang="en-US" altLang="ja-JP"/>
          </a:p>
        </p:txBody>
      </p:sp>
      <p:pic>
        <p:nvPicPr>
          <p:cNvPr id="11" name="図 10">
            <a:extLst>
              <a:ext uri="{FF2B5EF4-FFF2-40B4-BE49-F238E27FC236}">
                <a16:creationId xmlns:a16="http://schemas.microsoft.com/office/drawing/2014/main" id="{2DA1B546-51BA-B846-74D1-084EABFDB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3690143"/>
            <a:ext cx="6268482" cy="2618582"/>
          </a:xfrm>
          <a:prstGeom prst="rect">
            <a:avLst/>
          </a:prstGeom>
        </p:spPr>
      </p:pic>
    </p:spTree>
    <p:extLst>
      <p:ext uri="{BB962C8B-B14F-4D97-AF65-F5344CB8AC3E}">
        <p14:creationId xmlns:p14="http://schemas.microsoft.com/office/powerpoint/2010/main" val="397718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27B563-D85E-2A96-880A-0A47878A927D}"/>
              </a:ext>
            </a:extLst>
          </p:cNvPr>
          <p:cNvSpPr>
            <a:spLocks noGrp="1"/>
          </p:cNvSpPr>
          <p:nvPr>
            <p:ph type="title"/>
          </p:nvPr>
        </p:nvSpPr>
        <p:spPr/>
        <p:txBody>
          <a:bodyPr/>
          <a:lstStyle/>
          <a:p>
            <a:r>
              <a:rPr kumimoji="1" lang="ja-JP" altLang="en-US"/>
              <a:t>評価指標</a:t>
            </a:r>
          </a:p>
        </p:txBody>
      </p:sp>
      <p:sp>
        <p:nvSpPr>
          <p:cNvPr id="3" name="コンテンツ プレースホルダー 2">
            <a:extLst>
              <a:ext uri="{FF2B5EF4-FFF2-40B4-BE49-F238E27FC236}">
                <a16:creationId xmlns:a16="http://schemas.microsoft.com/office/drawing/2014/main" id="{5A4F4F32-1843-CC00-7D48-EF9741B179D3}"/>
              </a:ext>
            </a:extLst>
          </p:cNvPr>
          <p:cNvSpPr>
            <a:spLocks noGrp="1"/>
          </p:cNvSpPr>
          <p:nvPr>
            <p:ph idx="1"/>
          </p:nvPr>
        </p:nvSpPr>
        <p:spPr/>
        <p:txBody>
          <a:bodyPr/>
          <a:lstStyle/>
          <a:p>
            <a:pPr marL="0" indent="0">
              <a:buNone/>
            </a:pPr>
            <a:r>
              <a:rPr kumimoji="1" lang="ja-JP" altLang="en-US" sz="2400"/>
              <a:t>以下の全ての評価指標の平均を全てのタグで算出した</a:t>
            </a:r>
            <a:endParaRPr kumimoji="1" lang="en-US" altLang="ja-JP" sz="2400" dirty="0"/>
          </a:p>
          <a:p>
            <a:pPr marL="457200" indent="-457200">
              <a:buFont typeface="+mj-lt"/>
              <a:buAutoNum type="arabicPeriod"/>
            </a:pPr>
            <a:r>
              <a:rPr kumimoji="1" lang="en-US" altLang="ja-JP" sz="2400" b="1" dirty="0"/>
              <a:t>macro-recall</a:t>
            </a:r>
          </a:p>
          <a:p>
            <a:pPr marL="457200" lvl="1" indent="0">
              <a:buNone/>
            </a:pPr>
            <a:r>
              <a:rPr lang="ja-JP" altLang="en-US" sz="2000"/>
              <a:t>多クラス分類におけるクラスごとの</a:t>
            </a:r>
            <a:r>
              <a:rPr lang="en-US" altLang="ja-JP" sz="2000" dirty="0"/>
              <a:t>recall</a:t>
            </a:r>
            <a:endParaRPr kumimoji="1" lang="en-US" altLang="ja-JP" sz="2000" dirty="0"/>
          </a:p>
          <a:p>
            <a:pPr marL="457200" indent="-457200">
              <a:buFont typeface="+mj-lt"/>
              <a:buAutoNum type="arabicPeriod"/>
            </a:pPr>
            <a:r>
              <a:rPr kumimoji="1" lang="en-US" altLang="ja-JP" sz="2400" b="1" dirty="0"/>
              <a:t>macro-precision</a:t>
            </a:r>
          </a:p>
          <a:p>
            <a:pPr marL="457200" lvl="1" indent="0">
              <a:buNone/>
            </a:pPr>
            <a:r>
              <a:rPr lang="ja-JP" altLang="en-US" sz="2000"/>
              <a:t>多クラス分類におけるクラスごとの</a:t>
            </a:r>
            <a:r>
              <a:rPr lang="en-US" altLang="ja-JP" sz="2000" dirty="0"/>
              <a:t>precision</a:t>
            </a:r>
            <a:endParaRPr kumimoji="1" lang="en-US" altLang="ja-JP" sz="2400" b="1" dirty="0"/>
          </a:p>
          <a:p>
            <a:pPr marL="457200" indent="-457200">
              <a:buFont typeface="+mj-lt"/>
              <a:buAutoNum type="arabicPeriod"/>
            </a:pPr>
            <a:r>
              <a:rPr kumimoji="1" lang="en-US" altLang="ja-JP" sz="2400" b="1" dirty="0"/>
              <a:t>macro-F1</a:t>
            </a:r>
          </a:p>
        </p:txBody>
      </p:sp>
      <p:sp>
        <p:nvSpPr>
          <p:cNvPr id="4" name="日付プレースホルダー 3">
            <a:extLst>
              <a:ext uri="{FF2B5EF4-FFF2-40B4-BE49-F238E27FC236}">
                <a16:creationId xmlns:a16="http://schemas.microsoft.com/office/drawing/2014/main" id="{120BD5B6-F7E4-3EE7-BBE8-4238223F05EC}"/>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23EBAE95-7881-A991-E730-8302E2B17938}"/>
              </a:ext>
            </a:extLst>
          </p:cNvPr>
          <p:cNvSpPr>
            <a:spLocks noGrp="1"/>
          </p:cNvSpPr>
          <p:nvPr>
            <p:ph type="sldNum" sz="quarter" idx="12"/>
          </p:nvPr>
        </p:nvSpPr>
        <p:spPr/>
        <p:txBody>
          <a:bodyPr/>
          <a:lstStyle/>
          <a:p>
            <a:pPr>
              <a:defRPr/>
            </a:pPr>
            <a:fld id="{B12562F3-4A2F-4E07-B7D3-3E764FB0DEC6}" type="slidenum">
              <a:rPr lang="en-US" altLang="ja-JP" smtClean="0"/>
              <a:pPr>
                <a:defRPr/>
              </a:pPr>
              <a:t>29</a:t>
            </a:fld>
            <a:endParaRPr lang="en-US" altLang="ja-JP"/>
          </a:p>
        </p:txBody>
      </p:sp>
    </p:spTree>
    <p:extLst>
      <p:ext uri="{BB962C8B-B14F-4D97-AF65-F5344CB8AC3E}">
        <p14:creationId xmlns:p14="http://schemas.microsoft.com/office/powerpoint/2010/main" val="63340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E660A-24F6-D044-8017-54D207E5C7BA}"/>
              </a:ext>
            </a:extLst>
          </p:cNvPr>
          <p:cNvSpPr>
            <a:spLocks noGrp="1"/>
          </p:cNvSpPr>
          <p:nvPr>
            <p:ph type="title"/>
          </p:nvPr>
        </p:nvSpPr>
        <p:spPr/>
        <p:txBody>
          <a:bodyPr/>
          <a:lstStyle/>
          <a:p>
            <a:r>
              <a:rPr lang="ja-JP" altLang="en-US"/>
              <a:t>問題点</a:t>
            </a:r>
          </a:p>
        </p:txBody>
      </p:sp>
      <p:sp>
        <p:nvSpPr>
          <p:cNvPr id="3" name="コンテンツ プレースホルダー 2">
            <a:extLst>
              <a:ext uri="{FF2B5EF4-FFF2-40B4-BE49-F238E27FC236}">
                <a16:creationId xmlns:a16="http://schemas.microsoft.com/office/drawing/2014/main" id="{6A3D3933-F786-5D4F-B187-C0003BB81AE1}"/>
              </a:ext>
            </a:extLst>
          </p:cNvPr>
          <p:cNvSpPr>
            <a:spLocks noGrp="1"/>
          </p:cNvSpPr>
          <p:nvPr>
            <p:ph idx="1"/>
          </p:nvPr>
        </p:nvSpPr>
        <p:spPr/>
        <p:txBody>
          <a:bodyPr/>
          <a:lstStyle/>
          <a:p>
            <a:r>
              <a:rPr lang="ja-JP" altLang="en-US"/>
              <a:t>社員が</a:t>
            </a:r>
            <a:r>
              <a:rPr lang="en-US" altLang="ja-JP" dirty="0"/>
              <a:t>1</a:t>
            </a:r>
            <a:r>
              <a:rPr lang="ja-JP" altLang="en-US"/>
              <a:t>つ</a:t>
            </a:r>
            <a:r>
              <a:rPr lang="en-US" altLang="ja-JP" dirty="0"/>
              <a:t>1</a:t>
            </a:r>
            <a:r>
              <a:rPr lang="ja-JP" altLang="en-US"/>
              <a:t>つタグ付けを行うと，労力がかかりすぎる</a:t>
            </a:r>
            <a:endParaRPr lang="en-US" altLang="ja-JP" dirty="0"/>
          </a:p>
          <a:p>
            <a:r>
              <a:rPr lang="ja-JP" altLang="en-US"/>
              <a:t>問題を作成した教員が自身の尺度でタグ付けすると，タグを付与する基準にばらつきが出てしまい，それによって能力判定の精度が下がる可能性が考えられる</a:t>
            </a:r>
            <a:endParaRPr lang="en-US" altLang="ja-JP" dirty="0"/>
          </a:p>
          <a:p>
            <a:endParaRPr lang="ja-JP" altLang="en-US"/>
          </a:p>
        </p:txBody>
      </p:sp>
      <p:sp>
        <p:nvSpPr>
          <p:cNvPr id="4" name="日付プレースホルダー 3">
            <a:extLst>
              <a:ext uri="{FF2B5EF4-FFF2-40B4-BE49-F238E27FC236}">
                <a16:creationId xmlns:a16="http://schemas.microsoft.com/office/drawing/2014/main" id="{9B460376-6925-AC4C-9907-F6E0361E6EC9}"/>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7FCA6190-942F-134F-8356-C379A389F2BD}"/>
              </a:ext>
            </a:extLst>
          </p:cNvPr>
          <p:cNvSpPr>
            <a:spLocks noGrp="1"/>
          </p:cNvSpPr>
          <p:nvPr>
            <p:ph type="sldNum" sz="quarter" idx="12"/>
          </p:nvPr>
        </p:nvSpPr>
        <p:spPr/>
        <p:txBody>
          <a:bodyPr/>
          <a:lstStyle/>
          <a:p>
            <a:fld id="{B12562F3-4A2F-4E07-B7D3-3E764FB0DEC6}" type="slidenum">
              <a:rPr lang="en-US" altLang="ja-JP" smtClean="0"/>
              <a:pPr/>
              <a:t>3</a:t>
            </a:fld>
            <a:endParaRPr lang="en-US" altLang="ja-JP"/>
          </a:p>
        </p:txBody>
      </p:sp>
      <p:pic>
        <p:nvPicPr>
          <p:cNvPr id="14" name="グラフィックス 13" descr="採鉱用工具 単色塗りつぶし">
            <a:extLst>
              <a:ext uri="{FF2B5EF4-FFF2-40B4-BE49-F238E27FC236}">
                <a16:creationId xmlns:a16="http://schemas.microsoft.com/office/drawing/2014/main" id="{B8176275-CDDA-4D47-A235-229AD9549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0026" y="5068976"/>
            <a:ext cx="539093" cy="539093"/>
          </a:xfrm>
          <a:prstGeom prst="rect">
            <a:avLst/>
          </a:prstGeom>
        </p:spPr>
      </p:pic>
      <p:sp>
        <p:nvSpPr>
          <p:cNvPr id="15" name="テキスト ボックス 14">
            <a:extLst>
              <a:ext uri="{FF2B5EF4-FFF2-40B4-BE49-F238E27FC236}">
                <a16:creationId xmlns:a16="http://schemas.microsoft.com/office/drawing/2014/main" id="{FE58385E-A999-214A-ADB7-B181211710EB}"/>
              </a:ext>
            </a:extLst>
          </p:cNvPr>
          <p:cNvSpPr txBox="1"/>
          <p:nvPr/>
        </p:nvSpPr>
        <p:spPr>
          <a:xfrm>
            <a:off x="3508060" y="5608069"/>
            <a:ext cx="1443024" cy="276999"/>
          </a:xfrm>
          <a:prstGeom prst="rect">
            <a:avLst/>
          </a:prstGeom>
          <a:noFill/>
        </p:spPr>
        <p:txBody>
          <a:bodyPr wrap="square" rtlCol="0">
            <a:spAutoFit/>
          </a:bodyPr>
          <a:lstStyle/>
          <a:p>
            <a:pPr algn="ctr"/>
            <a:r>
              <a:rPr kumimoji="1" lang="ja-JP" altLang="en-US" sz="1200"/>
              <a:t>タグ付与ツール</a:t>
            </a:r>
          </a:p>
        </p:txBody>
      </p:sp>
      <p:sp>
        <p:nvSpPr>
          <p:cNvPr id="16" name="テキスト ボックス 15">
            <a:extLst>
              <a:ext uri="{FF2B5EF4-FFF2-40B4-BE49-F238E27FC236}">
                <a16:creationId xmlns:a16="http://schemas.microsoft.com/office/drawing/2014/main" id="{FB0C2A4F-F911-CC4D-8E3C-91806614D3DD}"/>
              </a:ext>
            </a:extLst>
          </p:cNvPr>
          <p:cNvSpPr txBox="1"/>
          <p:nvPr/>
        </p:nvSpPr>
        <p:spPr>
          <a:xfrm>
            <a:off x="1296441" y="5545446"/>
            <a:ext cx="1944513" cy="461665"/>
          </a:xfrm>
          <a:prstGeom prst="rect">
            <a:avLst/>
          </a:prstGeom>
          <a:noFill/>
        </p:spPr>
        <p:txBody>
          <a:bodyPr wrap="square" rtlCol="0">
            <a:spAutoFit/>
          </a:bodyPr>
          <a:lstStyle/>
          <a:p>
            <a:pPr algn="ctr"/>
            <a:r>
              <a:rPr kumimoji="1" lang="ja-JP" altLang="en-US" sz="1200"/>
              <a:t>プログラミング演習問題の問題と回答</a:t>
            </a:r>
          </a:p>
        </p:txBody>
      </p:sp>
      <p:sp>
        <p:nvSpPr>
          <p:cNvPr id="17" name="右矢印 16">
            <a:extLst>
              <a:ext uri="{FF2B5EF4-FFF2-40B4-BE49-F238E27FC236}">
                <a16:creationId xmlns:a16="http://schemas.microsoft.com/office/drawing/2014/main" id="{B78D7A85-DB1D-094B-9775-FACCB0450534}"/>
              </a:ext>
            </a:extLst>
          </p:cNvPr>
          <p:cNvSpPr/>
          <p:nvPr/>
        </p:nvSpPr>
        <p:spPr>
          <a:xfrm>
            <a:off x="3333172" y="4754313"/>
            <a:ext cx="1836853" cy="401648"/>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C9D8BB8-7CED-8642-A282-EDC6BCDB3604}"/>
              </a:ext>
            </a:extLst>
          </p:cNvPr>
          <p:cNvSpPr txBox="1"/>
          <p:nvPr/>
        </p:nvSpPr>
        <p:spPr>
          <a:xfrm>
            <a:off x="5403050" y="4375895"/>
            <a:ext cx="2433336" cy="1169551"/>
          </a:xfrm>
          <a:prstGeom prst="rect">
            <a:avLst/>
          </a:prstGeom>
          <a:noFill/>
          <a:ln>
            <a:solidFill>
              <a:schemeClr val="tx1"/>
            </a:solidFill>
          </a:ln>
        </p:spPr>
        <p:txBody>
          <a:bodyPr wrap="square" rtlCol="0">
            <a:spAutoFit/>
          </a:bodyPr>
          <a:lstStyle/>
          <a:p>
            <a:r>
              <a:rPr lang="ja-JP" altLang="en-US" sz="2000"/>
              <a:t>付与するタグは</a:t>
            </a:r>
            <a:endParaRPr lang="en-US" altLang="ja-JP" sz="2000" dirty="0"/>
          </a:p>
          <a:p>
            <a:r>
              <a:rPr lang="ja-JP" altLang="en-US" sz="3000" b="1" u="sng"/>
              <a:t>動的計画法</a:t>
            </a:r>
          </a:p>
          <a:p>
            <a:r>
              <a:rPr lang="ja-JP" altLang="en-US" sz="2000"/>
              <a:t>と決定</a:t>
            </a:r>
            <a:endParaRPr kumimoji="1" lang="en-US" altLang="ja-JP" sz="2000" u="sng" dirty="0"/>
          </a:p>
        </p:txBody>
      </p:sp>
      <p:sp>
        <p:nvSpPr>
          <p:cNvPr id="20" name="テキスト ボックス 19">
            <a:extLst>
              <a:ext uri="{FF2B5EF4-FFF2-40B4-BE49-F238E27FC236}">
                <a16:creationId xmlns:a16="http://schemas.microsoft.com/office/drawing/2014/main" id="{064AA08E-F0ED-9049-A401-EFBB29DC3A17}"/>
              </a:ext>
            </a:extLst>
          </p:cNvPr>
          <p:cNvSpPr txBox="1"/>
          <p:nvPr/>
        </p:nvSpPr>
        <p:spPr>
          <a:xfrm>
            <a:off x="6373497" y="5545446"/>
            <a:ext cx="492443" cy="276999"/>
          </a:xfrm>
          <a:prstGeom prst="rect">
            <a:avLst/>
          </a:prstGeom>
          <a:noFill/>
        </p:spPr>
        <p:txBody>
          <a:bodyPr wrap="square" rtlCol="0">
            <a:spAutoFit/>
          </a:bodyPr>
          <a:lstStyle/>
          <a:p>
            <a:r>
              <a:rPr kumimoji="1" lang="ja-JP" altLang="en-US" sz="1200"/>
              <a:t>出力</a:t>
            </a:r>
          </a:p>
        </p:txBody>
      </p:sp>
      <p:sp>
        <p:nvSpPr>
          <p:cNvPr id="22" name="テキスト ボックス 21">
            <a:extLst>
              <a:ext uri="{FF2B5EF4-FFF2-40B4-BE49-F238E27FC236}">
                <a16:creationId xmlns:a16="http://schemas.microsoft.com/office/drawing/2014/main" id="{FF93EA3E-677C-3F41-AA7E-7DA5C0AD70B9}"/>
              </a:ext>
            </a:extLst>
          </p:cNvPr>
          <p:cNvSpPr txBox="1"/>
          <p:nvPr/>
        </p:nvSpPr>
        <p:spPr>
          <a:xfrm>
            <a:off x="1248650" y="3284608"/>
            <a:ext cx="6510115" cy="461665"/>
          </a:xfrm>
          <a:prstGeom prst="rect">
            <a:avLst/>
          </a:prstGeom>
          <a:noFill/>
        </p:spPr>
        <p:txBody>
          <a:bodyPr wrap="none" rtlCol="0">
            <a:spAutoFit/>
          </a:bodyPr>
          <a:lstStyle/>
          <a:p>
            <a:r>
              <a:rPr lang="ja-JP" altLang="en-US" u="sng"/>
              <a:t>問題に自動でタグを付与するツールを作成したい</a:t>
            </a:r>
            <a:endParaRPr lang="en-US" altLang="ja-JP" u="sng" dirty="0"/>
          </a:p>
        </p:txBody>
      </p:sp>
      <p:sp>
        <p:nvSpPr>
          <p:cNvPr id="23" name="右矢印 22">
            <a:extLst>
              <a:ext uri="{FF2B5EF4-FFF2-40B4-BE49-F238E27FC236}">
                <a16:creationId xmlns:a16="http://schemas.microsoft.com/office/drawing/2014/main" id="{4D2F85BE-6DF1-CE49-AAA2-07B73A95C944}"/>
              </a:ext>
            </a:extLst>
          </p:cNvPr>
          <p:cNvSpPr/>
          <p:nvPr/>
        </p:nvSpPr>
        <p:spPr>
          <a:xfrm>
            <a:off x="518963" y="3348855"/>
            <a:ext cx="729687" cy="3931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a:extLst>
              <a:ext uri="{FF2B5EF4-FFF2-40B4-BE49-F238E27FC236}">
                <a16:creationId xmlns:a16="http://schemas.microsoft.com/office/drawing/2014/main" id="{29640297-1A03-7245-9A06-822B51079D63}"/>
              </a:ext>
            </a:extLst>
          </p:cNvPr>
          <p:cNvSpPr/>
          <p:nvPr/>
        </p:nvSpPr>
        <p:spPr>
          <a:xfrm>
            <a:off x="1380547" y="4182266"/>
            <a:ext cx="1192192" cy="1180618"/>
          </a:xfrm>
          <a:prstGeom prst="snip1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1 つの角を切り取った四角形 23">
            <a:extLst>
              <a:ext uri="{FF2B5EF4-FFF2-40B4-BE49-F238E27FC236}">
                <a16:creationId xmlns:a16="http://schemas.microsoft.com/office/drawing/2014/main" id="{06E31404-A135-DF41-B770-1866DE59E147}"/>
              </a:ext>
            </a:extLst>
          </p:cNvPr>
          <p:cNvSpPr/>
          <p:nvPr/>
        </p:nvSpPr>
        <p:spPr>
          <a:xfrm>
            <a:off x="1677603" y="4364828"/>
            <a:ext cx="1192192" cy="1180618"/>
          </a:xfrm>
          <a:prstGeom prst="snip1Rect">
            <a:avLst/>
          </a:prstGeom>
          <a:solidFill>
            <a:srgbClr val="FFE7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383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1DF2021-AFCB-390C-9808-9553F85FB5E9}"/>
              </a:ext>
            </a:extLst>
          </p:cNvPr>
          <p:cNvSpPr txBox="1"/>
          <p:nvPr/>
        </p:nvSpPr>
        <p:spPr>
          <a:xfrm>
            <a:off x="457200" y="6198461"/>
            <a:ext cx="1150938" cy="509451"/>
          </a:xfrm>
          <a:prstGeom prst="rect">
            <a:avLst/>
          </a:prstGeom>
          <a:solidFill>
            <a:schemeClr val="bg1"/>
          </a:solidFill>
        </p:spPr>
        <p:txBody>
          <a:bodyPr wrap="square" rtlCol="0">
            <a:spAutoFit/>
          </a:bodyPr>
          <a:lstStyle/>
          <a:p>
            <a:endParaRPr kumimoji="1" lang="ja-JP" altLang="en-US"/>
          </a:p>
        </p:txBody>
      </p:sp>
      <p:sp>
        <p:nvSpPr>
          <p:cNvPr id="2" name="タイトル 1">
            <a:extLst>
              <a:ext uri="{FF2B5EF4-FFF2-40B4-BE49-F238E27FC236}">
                <a16:creationId xmlns:a16="http://schemas.microsoft.com/office/drawing/2014/main" id="{1454232A-AE93-D555-18A9-B03BF045F6E0}"/>
              </a:ext>
            </a:extLst>
          </p:cNvPr>
          <p:cNvSpPr>
            <a:spLocks noGrp="1"/>
          </p:cNvSpPr>
          <p:nvPr>
            <p:ph type="title"/>
          </p:nvPr>
        </p:nvSpPr>
        <p:spPr/>
        <p:txBody>
          <a:bodyPr/>
          <a:lstStyle/>
          <a:p>
            <a:r>
              <a:rPr kumimoji="1" lang="ja-JP" altLang="en-US"/>
              <a:t>実験</a:t>
            </a:r>
            <a:r>
              <a:rPr lang="en-US" altLang="ja-JP" dirty="0"/>
              <a:t>3</a:t>
            </a:r>
            <a:r>
              <a:rPr lang="ja-JP" altLang="en-US"/>
              <a:t>の結果</a:t>
            </a:r>
            <a:endParaRPr kumimoji="1" lang="ja-JP" altLang="en-US"/>
          </a:p>
        </p:txBody>
      </p:sp>
      <p:sp>
        <p:nvSpPr>
          <p:cNvPr id="3" name="コンテンツ プレースホルダー 2">
            <a:extLst>
              <a:ext uri="{FF2B5EF4-FFF2-40B4-BE49-F238E27FC236}">
                <a16:creationId xmlns:a16="http://schemas.microsoft.com/office/drawing/2014/main" id="{AE1426D8-E07E-0771-2461-EDDD003D8F30}"/>
              </a:ext>
            </a:extLst>
          </p:cNvPr>
          <p:cNvSpPr>
            <a:spLocks noGrp="1"/>
          </p:cNvSpPr>
          <p:nvPr>
            <p:ph idx="1"/>
          </p:nvPr>
        </p:nvSpPr>
        <p:spPr/>
        <p:txBody>
          <a:bodyPr/>
          <a:lstStyle/>
          <a:p>
            <a:r>
              <a:rPr lang="ja-JP" altLang="en-US" sz="2400"/>
              <a:t>実験</a:t>
            </a:r>
            <a:r>
              <a:rPr lang="en-US" altLang="ja-JP" sz="2400" dirty="0"/>
              <a:t>1</a:t>
            </a:r>
            <a:r>
              <a:rPr lang="ja-JP" altLang="en-US" sz="2400"/>
              <a:t>で用いたデータセットをデータセット</a:t>
            </a:r>
            <a:r>
              <a:rPr lang="en-US" altLang="ja-JP" sz="2400" dirty="0"/>
              <a:t>1</a:t>
            </a:r>
            <a:r>
              <a:rPr lang="ja-JP" altLang="en-US" sz="2400"/>
              <a:t>、実験</a:t>
            </a:r>
            <a:r>
              <a:rPr lang="en-US" altLang="ja-JP" sz="2400" dirty="0"/>
              <a:t>2</a:t>
            </a:r>
            <a:r>
              <a:rPr lang="ja-JP" altLang="en-US" sz="2400"/>
              <a:t>で用いたデータセットをデータセット</a:t>
            </a:r>
            <a:r>
              <a:rPr lang="en-US" altLang="ja-JP" sz="2400" dirty="0"/>
              <a:t>2</a:t>
            </a:r>
            <a:r>
              <a:rPr lang="ja-JP" altLang="en-US" sz="2400"/>
              <a:t>と呼ぶ</a:t>
            </a:r>
            <a:endParaRPr kumimoji="1" lang="en-US" altLang="ja-JP" sz="2400" dirty="0"/>
          </a:p>
          <a:p>
            <a:r>
              <a:rPr kumimoji="1" lang="ja-JP" altLang="en-US" sz="2400"/>
              <a:t>データセット</a:t>
            </a:r>
            <a:r>
              <a:rPr kumimoji="1" lang="en-US" altLang="ja-JP" sz="2400" dirty="0"/>
              <a:t>1</a:t>
            </a:r>
            <a:r>
              <a:rPr kumimoji="1" lang="ja-JP" altLang="en-US" sz="2400"/>
              <a:t>における</a:t>
            </a:r>
            <a:r>
              <a:rPr kumimoji="1" lang="en-US" altLang="ja-JP" sz="2400" dirty="0"/>
              <a:t>macro-F1</a:t>
            </a:r>
            <a:r>
              <a:rPr kumimoji="1" lang="ja-JP" altLang="en-US" sz="2400"/>
              <a:t>以外はソースコードを学習に使用したモデルの方が高いことが確認できる</a:t>
            </a:r>
            <a:endParaRPr kumimoji="1" lang="en-US" altLang="ja-JP" sz="2400" dirty="0"/>
          </a:p>
          <a:p>
            <a:r>
              <a:rPr lang="en-US" altLang="ja-JP" sz="2400" dirty="0"/>
              <a:t>macro-F1</a:t>
            </a:r>
            <a:r>
              <a:rPr lang="ja-JP" altLang="en-US" sz="2400"/>
              <a:t>の平均が低かった理由は、両方のモデルにおいてタグ毎の特徴を精度よく学習できておらず、大きな差が出なかったためと考えられる。</a:t>
            </a:r>
            <a:endParaRPr kumimoji="1" lang="ja-JP" altLang="en-US" sz="2400"/>
          </a:p>
        </p:txBody>
      </p:sp>
      <p:sp>
        <p:nvSpPr>
          <p:cNvPr id="4" name="日付プレースホルダー 3">
            <a:extLst>
              <a:ext uri="{FF2B5EF4-FFF2-40B4-BE49-F238E27FC236}">
                <a16:creationId xmlns:a16="http://schemas.microsoft.com/office/drawing/2014/main" id="{216E3ABC-B523-5F77-2AEF-C295BCF3ADF4}"/>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0387EBCA-5A5C-6EC9-E2BC-28B22DAE2B16}"/>
              </a:ext>
            </a:extLst>
          </p:cNvPr>
          <p:cNvSpPr>
            <a:spLocks noGrp="1"/>
          </p:cNvSpPr>
          <p:nvPr>
            <p:ph type="sldNum" sz="quarter" idx="12"/>
          </p:nvPr>
        </p:nvSpPr>
        <p:spPr/>
        <p:txBody>
          <a:bodyPr/>
          <a:lstStyle/>
          <a:p>
            <a:pPr>
              <a:defRPr/>
            </a:pPr>
            <a:fld id="{B12562F3-4A2F-4E07-B7D3-3E764FB0DEC6}" type="slidenum">
              <a:rPr lang="en-US" altLang="ja-JP" smtClean="0"/>
              <a:pPr>
                <a:defRPr/>
              </a:pPr>
              <a:t>30</a:t>
            </a:fld>
            <a:endParaRPr lang="en-US" altLang="ja-JP"/>
          </a:p>
        </p:txBody>
      </p:sp>
      <p:graphicFrame>
        <p:nvGraphicFramePr>
          <p:cNvPr id="6" name="表 8">
            <a:extLst>
              <a:ext uri="{FF2B5EF4-FFF2-40B4-BE49-F238E27FC236}">
                <a16:creationId xmlns:a16="http://schemas.microsoft.com/office/drawing/2014/main" id="{F16063C8-7DE4-70CE-DDB6-7975A7C0A8CC}"/>
              </a:ext>
            </a:extLst>
          </p:cNvPr>
          <p:cNvGraphicFramePr>
            <a:graphicFrameLocks noGrp="1"/>
          </p:cNvGraphicFramePr>
          <p:nvPr>
            <p:extLst>
              <p:ext uri="{D42A27DB-BD31-4B8C-83A1-F6EECF244321}">
                <p14:modId xmlns:p14="http://schemas.microsoft.com/office/powerpoint/2010/main" val="3667353101"/>
              </p:ext>
            </p:extLst>
          </p:nvPr>
        </p:nvGraphicFramePr>
        <p:xfrm>
          <a:off x="234293" y="4491521"/>
          <a:ext cx="8675413" cy="2037307"/>
        </p:xfrm>
        <a:graphic>
          <a:graphicData uri="http://schemas.openxmlformats.org/drawingml/2006/table">
            <a:tbl>
              <a:tblPr firstRow="1" bandRow="1">
                <a:tableStyleId>{5C22544A-7EE6-4342-B048-85BDC9FD1C3A}</a:tableStyleId>
              </a:tblPr>
              <a:tblGrid>
                <a:gridCol w="2823945">
                  <a:extLst>
                    <a:ext uri="{9D8B030D-6E8A-4147-A177-3AD203B41FA5}">
                      <a16:colId xmlns:a16="http://schemas.microsoft.com/office/drawing/2014/main" val="2136917682"/>
                    </a:ext>
                  </a:extLst>
                </a:gridCol>
                <a:gridCol w="1462867">
                  <a:extLst>
                    <a:ext uri="{9D8B030D-6E8A-4147-A177-3AD203B41FA5}">
                      <a16:colId xmlns:a16="http://schemas.microsoft.com/office/drawing/2014/main" val="3004098039"/>
                    </a:ext>
                  </a:extLst>
                </a:gridCol>
                <a:gridCol w="1462867">
                  <a:extLst>
                    <a:ext uri="{9D8B030D-6E8A-4147-A177-3AD203B41FA5}">
                      <a16:colId xmlns:a16="http://schemas.microsoft.com/office/drawing/2014/main" val="218745797"/>
                    </a:ext>
                  </a:extLst>
                </a:gridCol>
                <a:gridCol w="1462867">
                  <a:extLst>
                    <a:ext uri="{9D8B030D-6E8A-4147-A177-3AD203B41FA5}">
                      <a16:colId xmlns:a16="http://schemas.microsoft.com/office/drawing/2014/main" val="2381629183"/>
                    </a:ext>
                  </a:extLst>
                </a:gridCol>
                <a:gridCol w="1462867">
                  <a:extLst>
                    <a:ext uri="{9D8B030D-6E8A-4147-A177-3AD203B41FA5}">
                      <a16:colId xmlns:a16="http://schemas.microsoft.com/office/drawing/2014/main" val="2393191991"/>
                    </a:ext>
                  </a:extLst>
                </a:gridCol>
              </a:tblGrid>
              <a:tr h="443699">
                <a:tc>
                  <a:txBody>
                    <a:bodyPr/>
                    <a:lstStyle/>
                    <a:p>
                      <a:endParaRPr kumimoji="1" lang="ja-JP" altLang="en-US"/>
                    </a:p>
                  </a:txBody>
                  <a:tcPr/>
                </a:tc>
                <a:tc gridSpan="2">
                  <a:txBody>
                    <a:bodyPr/>
                    <a:lstStyle/>
                    <a:p>
                      <a:r>
                        <a:rPr kumimoji="1" lang="ja-JP" altLang="en-US"/>
                        <a:t>ソースコードで学習</a:t>
                      </a:r>
                    </a:p>
                  </a:txBody>
                  <a:tcPr/>
                </a:tc>
                <a:tc hMerge="1">
                  <a:txBody>
                    <a:bodyPr/>
                    <a:lstStyle/>
                    <a:p>
                      <a:endParaRPr kumimoji="1" lang="ja-JP" altLang="en-US"/>
                    </a:p>
                  </a:txBody>
                  <a:tcPr/>
                </a:tc>
                <a:tc gridSpan="2">
                  <a:txBody>
                    <a:bodyPr/>
                    <a:lstStyle/>
                    <a:p>
                      <a:r>
                        <a:rPr kumimoji="1" lang="ja-JP" altLang="en-US"/>
                        <a:t>問題文で学習</a:t>
                      </a:r>
                    </a:p>
                  </a:txBody>
                  <a:tcPr/>
                </a:tc>
                <a:tc hMerge="1">
                  <a:txBody>
                    <a:bodyPr/>
                    <a:lstStyle/>
                    <a:p>
                      <a:endParaRPr kumimoji="1" lang="ja-JP" altLang="en-US"/>
                    </a:p>
                  </a:txBody>
                  <a:tcPr/>
                </a:tc>
                <a:extLst>
                  <a:ext uri="{0D108BD9-81ED-4DB2-BD59-A6C34878D82A}">
                    <a16:rowId xmlns:a16="http://schemas.microsoft.com/office/drawing/2014/main" val="2234375298"/>
                  </a:ext>
                </a:extLst>
              </a:tr>
              <a:tr h="398402">
                <a:tc>
                  <a:txBody>
                    <a:bodyPr/>
                    <a:lstStyle/>
                    <a:p>
                      <a:r>
                        <a:rPr kumimoji="1" lang="ja-JP" altLang="en-US"/>
                        <a:t>評価指標</a:t>
                      </a:r>
                    </a:p>
                  </a:txBody>
                  <a:tcPr/>
                </a:tc>
                <a:tc>
                  <a:txBody>
                    <a:bodyPr/>
                    <a:lstStyle/>
                    <a:p>
                      <a:r>
                        <a:rPr kumimoji="1" lang="ja-JP" altLang="en-US"/>
                        <a:t>データセット</a:t>
                      </a:r>
                      <a:r>
                        <a:rPr kumimoji="1" lang="en-US" altLang="ja-JP" dirty="0"/>
                        <a:t>1</a:t>
                      </a:r>
                      <a:endParaRPr kumimoji="1" lang="ja-JP" altLang="en-US"/>
                    </a:p>
                  </a:txBody>
                  <a:tcPr/>
                </a:tc>
                <a:tc>
                  <a:txBody>
                    <a:bodyPr/>
                    <a:lstStyle/>
                    <a:p>
                      <a:r>
                        <a:rPr kumimoji="1" lang="ja-JP" altLang="en-US"/>
                        <a:t>データセット</a:t>
                      </a:r>
                      <a:r>
                        <a:rPr kumimoji="1" lang="en-US" altLang="ja-JP" dirty="0"/>
                        <a:t>2</a:t>
                      </a:r>
                      <a:endParaRPr kumimoji="1" lang="ja-JP" altLang="en-US"/>
                    </a:p>
                  </a:txBody>
                  <a:tcPr/>
                </a:tc>
                <a:tc>
                  <a:txBody>
                    <a:bodyPr/>
                    <a:lstStyle/>
                    <a:p>
                      <a:r>
                        <a:rPr kumimoji="1" lang="ja-JP" altLang="en-US"/>
                        <a:t>データセット</a:t>
                      </a:r>
                      <a:r>
                        <a:rPr kumimoji="1" lang="en-US" altLang="ja-JP" dirty="0"/>
                        <a:t>1</a:t>
                      </a:r>
                      <a:endParaRPr kumimoji="1" lang="ja-JP" altLang="en-US"/>
                    </a:p>
                  </a:txBody>
                  <a:tcPr/>
                </a:tc>
                <a:tc>
                  <a:txBody>
                    <a:bodyPr/>
                    <a:lstStyle/>
                    <a:p>
                      <a:r>
                        <a:rPr kumimoji="1" lang="ja-JP" altLang="en-US"/>
                        <a:t>データセット</a:t>
                      </a:r>
                      <a:r>
                        <a:rPr kumimoji="1" lang="en-US" altLang="ja-JP" dirty="0"/>
                        <a:t>2</a:t>
                      </a:r>
                      <a:endParaRPr kumimoji="1" lang="ja-JP" altLang="en-US"/>
                    </a:p>
                  </a:txBody>
                  <a:tcPr/>
                </a:tc>
                <a:extLst>
                  <a:ext uri="{0D108BD9-81ED-4DB2-BD59-A6C34878D82A}">
                    <a16:rowId xmlns:a16="http://schemas.microsoft.com/office/drawing/2014/main" val="1979011278"/>
                  </a:ext>
                </a:extLst>
              </a:tr>
              <a:tr h="398402">
                <a:tc>
                  <a:txBody>
                    <a:bodyPr/>
                    <a:lstStyle/>
                    <a:p>
                      <a:r>
                        <a:rPr kumimoji="1" lang="en-US" altLang="ja-JP" dirty="0"/>
                        <a:t>macro-Recall</a:t>
                      </a:r>
                      <a:r>
                        <a:rPr kumimoji="1" lang="ja-JP" altLang="en-US"/>
                        <a:t>の平均</a:t>
                      </a:r>
                    </a:p>
                  </a:txBody>
                  <a:tcPr/>
                </a:tc>
                <a:tc>
                  <a:txBody>
                    <a:bodyPr/>
                    <a:lstStyle/>
                    <a:p>
                      <a:pPr algn="r"/>
                      <a:r>
                        <a:rPr kumimoji="1" lang="en-US" altLang="ja-JP" b="1" dirty="0"/>
                        <a:t>0.27</a:t>
                      </a:r>
                      <a:endParaRPr kumimoji="1" lang="ja-JP" altLang="en-US" b="1"/>
                    </a:p>
                  </a:txBody>
                  <a:tcPr/>
                </a:tc>
                <a:tc>
                  <a:txBody>
                    <a:bodyPr/>
                    <a:lstStyle/>
                    <a:p>
                      <a:pPr algn="r"/>
                      <a:r>
                        <a:rPr kumimoji="1" lang="en-US" altLang="ja-JP" b="1" dirty="0"/>
                        <a:t>0.45</a:t>
                      </a:r>
                      <a:endParaRPr kumimoji="1" lang="ja-JP" altLang="en-US" b="1"/>
                    </a:p>
                  </a:txBody>
                  <a:tcPr/>
                </a:tc>
                <a:tc>
                  <a:txBody>
                    <a:bodyPr/>
                    <a:lstStyle/>
                    <a:p>
                      <a:pPr algn="r"/>
                      <a:r>
                        <a:rPr kumimoji="1" lang="en-US" altLang="ja-JP" dirty="0"/>
                        <a:t>0.22</a:t>
                      </a:r>
                      <a:endParaRPr kumimoji="1" lang="ja-JP" altLang="en-US"/>
                    </a:p>
                  </a:txBody>
                  <a:tcPr/>
                </a:tc>
                <a:tc>
                  <a:txBody>
                    <a:bodyPr/>
                    <a:lstStyle/>
                    <a:p>
                      <a:pPr algn="r"/>
                      <a:r>
                        <a:rPr kumimoji="1" lang="en-US" altLang="ja-JP" dirty="0"/>
                        <a:t>0.26</a:t>
                      </a:r>
                      <a:endParaRPr kumimoji="1" lang="ja-JP" altLang="en-US"/>
                    </a:p>
                  </a:txBody>
                  <a:tcPr/>
                </a:tc>
                <a:extLst>
                  <a:ext uri="{0D108BD9-81ED-4DB2-BD59-A6C34878D82A}">
                    <a16:rowId xmlns:a16="http://schemas.microsoft.com/office/drawing/2014/main" val="3157573793"/>
                  </a:ext>
                </a:extLst>
              </a:tr>
              <a:tr h="398402">
                <a:tc>
                  <a:txBody>
                    <a:bodyPr/>
                    <a:lstStyle/>
                    <a:p>
                      <a:r>
                        <a:rPr kumimoji="1" lang="en-US" altLang="ja-JP" dirty="0"/>
                        <a:t>macro-Precision</a:t>
                      </a:r>
                      <a:r>
                        <a:rPr kumimoji="1" lang="ja-JP" altLang="en-US"/>
                        <a:t>の平均</a:t>
                      </a:r>
                    </a:p>
                  </a:txBody>
                  <a:tcPr/>
                </a:tc>
                <a:tc>
                  <a:txBody>
                    <a:bodyPr/>
                    <a:lstStyle/>
                    <a:p>
                      <a:pPr algn="r"/>
                      <a:r>
                        <a:rPr kumimoji="1" lang="en-US" altLang="ja-JP" b="1" dirty="0"/>
                        <a:t>0.33</a:t>
                      </a:r>
                      <a:endParaRPr kumimoji="1" lang="ja-JP" altLang="en-US" b="1"/>
                    </a:p>
                  </a:txBody>
                  <a:tcPr/>
                </a:tc>
                <a:tc>
                  <a:txBody>
                    <a:bodyPr/>
                    <a:lstStyle/>
                    <a:p>
                      <a:pPr algn="r"/>
                      <a:r>
                        <a:rPr kumimoji="1" lang="en-US" altLang="ja-JP" b="1" dirty="0"/>
                        <a:t>0.50</a:t>
                      </a:r>
                      <a:endParaRPr kumimoji="1" lang="ja-JP" altLang="en-US" b="1"/>
                    </a:p>
                  </a:txBody>
                  <a:tcPr/>
                </a:tc>
                <a:tc>
                  <a:txBody>
                    <a:bodyPr/>
                    <a:lstStyle/>
                    <a:p>
                      <a:pPr algn="r"/>
                      <a:r>
                        <a:rPr kumimoji="1" lang="en-US" altLang="ja-JP" dirty="0"/>
                        <a:t>0.31</a:t>
                      </a:r>
                      <a:endParaRPr kumimoji="1" lang="ja-JP" altLang="en-US"/>
                    </a:p>
                  </a:txBody>
                  <a:tcPr/>
                </a:tc>
                <a:tc>
                  <a:txBody>
                    <a:bodyPr/>
                    <a:lstStyle/>
                    <a:p>
                      <a:pPr algn="r"/>
                      <a:r>
                        <a:rPr kumimoji="1" lang="en-US" altLang="ja-JP" dirty="0"/>
                        <a:t>0.30</a:t>
                      </a:r>
                      <a:endParaRPr kumimoji="1" lang="ja-JP" altLang="en-US"/>
                    </a:p>
                  </a:txBody>
                  <a:tcPr/>
                </a:tc>
                <a:extLst>
                  <a:ext uri="{0D108BD9-81ED-4DB2-BD59-A6C34878D82A}">
                    <a16:rowId xmlns:a16="http://schemas.microsoft.com/office/drawing/2014/main" val="489550278"/>
                  </a:ext>
                </a:extLst>
              </a:tr>
              <a:tr h="398402">
                <a:tc>
                  <a:txBody>
                    <a:bodyPr/>
                    <a:lstStyle/>
                    <a:p>
                      <a:r>
                        <a:rPr kumimoji="1" lang="en-US" altLang="ja-JP" dirty="0"/>
                        <a:t>macro-F1</a:t>
                      </a:r>
                      <a:r>
                        <a:rPr kumimoji="1" lang="ja-JP" altLang="en-US"/>
                        <a:t>の平均</a:t>
                      </a:r>
                    </a:p>
                  </a:txBody>
                  <a:tcPr/>
                </a:tc>
                <a:tc>
                  <a:txBody>
                    <a:bodyPr/>
                    <a:lstStyle/>
                    <a:p>
                      <a:pPr algn="r"/>
                      <a:r>
                        <a:rPr kumimoji="1" lang="en-US" altLang="ja-JP" dirty="0"/>
                        <a:t>0.29</a:t>
                      </a:r>
                      <a:endParaRPr kumimoji="1" lang="ja-JP" altLang="en-US"/>
                    </a:p>
                  </a:txBody>
                  <a:tcPr/>
                </a:tc>
                <a:tc>
                  <a:txBody>
                    <a:bodyPr/>
                    <a:lstStyle/>
                    <a:p>
                      <a:pPr algn="r"/>
                      <a:r>
                        <a:rPr kumimoji="1" lang="en-US" altLang="ja-JP" b="1" dirty="0"/>
                        <a:t>0.47</a:t>
                      </a:r>
                      <a:endParaRPr kumimoji="1" lang="ja-JP" altLang="en-US" b="1"/>
                    </a:p>
                  </a:txBody>
                  <a:tcPr/>
                </a:tc>
                <a:tc>
                  <a:txBody>
                    <a:bodyPr/>
                    <a:lstStyle/>
                    <a:p>
                      <a:pPr algn="r"/>
                      <a:r>
                        <a:rPr kumimoji="1" lang="en-US" altLang="ja-JP" b="1" dirty="0"/>
                        <a:t>0.32</a:t>
                      </a:r>
                      <a:endParaRPr kumimoji="1" lang="ja-JP" altLang="en-US" b="1"/>
                    </a:p>
                  </a:txBody>
                  <a:tcPr/>
                </a:tc>
                <a:tc>
                  <a:txBody>
                    <a:bodyPr/>
                    <a:lstStyle/>
                    <a:p>
                      <a:pPr algn="r"/>
                      <a:r>
                        <a:rPr kumimoji="1" lang="en-US" altLang="ja-JP" dirty="0"/>
                        <a:t>0.37</a:t>
                      </a:r>
                      <a:endParaRPr kumimoji="1" lang="ja-JP" altLang="en-US"/>
                    </a:p>
                  </a:txBody>
                  <a:tcPr/>
                </a:tc>
                <a:extLst>
                  <a:ext uri="{0D108BD9-81ED-4DB2-BD59-A6C34878D82A}">
                    <a16:rowId xmlns:a16="http://schemas.microsoft.com/office/drawing/2014/main" val="1299227686"/>
                  </a:ext>
                </a:extLst>
              </a:tr>
            </a:tbl>
          </a:graphicData>
        </a:graphic>
      </p:graphicFrame>
    </p:spTree>
    <p:extLst>
      <p:ext uri="{BB962C8B-B14F-4D97-AF65-F5344CB8AC3E}">
        <p14:creationId xmlns:p14="http://schemas.microsoft.com/office/powerpoint/2010/main" val="311014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2F3FE-4372-DA47-B372-566FBE6A7B71}"/>
              </a:ext>
            </a:extLst>
          </p:cNvPr>
          <p:cNvSpPr>
            <a:spLocks noGrp="1"/>
          </p:cNvSpPr>
          <p:nvPr>
            <p:ph type="title"/>
          </p:nvPr>
        </p:nvSpPr>
        <p:spPr/>
        <p:txBody>
          <a:bodyPr/>
          <a:lstStyle/>
          <a:p>
            <a:r>
              <a:rPr kumimoji="1" lang="ja-JP" altLang="en-US"/>
              <a:t>まとめと今後の</a:t>
            </a:r>
            <a:r>
              <a:rPr lang="ja-JP" altLang="en-US"/>
              <a:t>展望</a:t>
            </a:r>
            <a:endParaRPr kumimoji="1" lang="ja-JP" altLang="en-US"/>
          </a:p>
        </p:txBody>
      </p:sp>
      <p:sp>
        <p:nvSpPr>
          <p:cNvPr id="3" name="コンテンツ プレースホルダー 2">
            <a:extLst>
              <a:ext uri="{FF2B5EF4-FFF2-40B4-BE49-F238E27FC236}">
                <a16:creationId xmlns:a16="http://schemas.microsoft.com/office/drawing/2014/main" id="{D16D2E83-B66F-854B-AF59-4C55E34FF31F}"/>
              </a:ext>
            </a:extLst>
          </p:cNvPr>
          <p:cNvSpPr>
            <a:spLocks noGrp="1"/>
          </p:cNvSpPr>
          <p:nvPr>
            <p:ph idx="1"/>
          </p:nvPr>
        </p:nvSpPr>
        <p:spPr/>
        <p:txBody>
          <a:bodyPr/>
          <a:lstStyle/>
          <a:p>
            <a:r>
              <a:rPr kumimoji="1" lang="ja-JP" altLang="en-US" sz="2400"/>
              <a:t>プログラミング演習問題にタグを付与する手法</a:t>
            </a:r>
            <a:r>
              <a:rPr lang="ja-JP" altLang="en-US" sz="2400"/>
              <a:t>を提案</a:t>
            </a:r>
            <a:endParaRPr lang="en-US" altLang="ja-JP" sz="2000" dirty="0"/>
          </a:p>
          <a:p>
            <a:pPr lvl="1"/>
            <a:r>
              <a:rPr lang="ja-JP" altLang="en-US" sz="2000"/>
              <a:t>精度が高いタグと低いタグが存在する</a:t>
            </a:r>
            <a:endParaRPr lang="en-US" altLang="ja-JP" sz="2000" dirty="0"/>
          </a:p>
          <a:p>
            <a:pPr lvl="1"/>
            <a:r>
              <a:rPr lang="en-US" altLang="ja-JP" sz="2000" dirty="0"/>
              <a:t>14</a:t>
            </a:r>
            <a:r>
              <a:rPr lang="ja-JP" altLang="en-US" sz="2000"/>
              <a:t>個のタグで実験した場合に精度の高いタグでは</a:t>
            </a:r>
            <a:r>
              <a:rPr lang="en-US" altLang="ja-JP" sz="2000" dirty="0"/>
              <a:t>macro-F1</a:t>
            </a:r>
            <a:r>
              <a:rPr lang="ja-JP" altLang="en-US" sz="2000"/>
              <a:t>が</a:t>
            </a:r>
            <a:r>
              <a:rPr lang="en-US" altLang="ja-JP" sz="2000" dirty="0"/>
              <a:t>0.85</a:t>
            </a:r>
            <a:r>
              <a:rPr lang="ja-JP" altLang="en-US" sz="2000"/>
              <a:t>となった</a:t>
            </a:r>
            <a:endParaRPr lang="en-US" altLang="ja-JP" sz="2000" dirty="0"/>
          </a:p>
          <a:p>
            <a:pPr lvl="1"/>
            <a:r>
              <a:rPr lang="ja-JP" altLang="en-US" sz="2000"/>
              <a:t>タグを絞ることで精度が向上する</a:t>
            </a:r>
            <a:endParaRPr lang="en-US" altLang="ja-JP" sz="2000" dirty="0"/>
          </a:p>
          <a:p>
            <a:pPr lvl="1"/>
            <a:r>
              <a:rPr lang="ja-JP" altLang="en-US" sz="2000"/>
              <a:t>問題文よりもソースコードを学習に使用した方が精度が高い</a:t>
            </a:r>
            <a:endParaRPr lang="en-US" altLang="ja-JP" sz="2000" dirty="0"/>
          </a:p>
          <a:p>
            <a:r>
              <a:rPr lang="ja-JP" altLang="en-US" sz="2400"/>
              <a:t>今後の展望</a:t>
            </a:r>
            <a:endParaRPr lang="en-US" altLang="ja-JP" sz="2400" dirty="0"/>
          </a:p>
          <a:p>
            <a:pPr lvl="1"/>
            <a:r>
              <a:rPr lang="ja-JP" altLang="en-US" sz="2000"/>
              <a:t>学習方法を変更して精度を調査する</a:t>
            </a:r>
            <a:endParaRPr lang="en-US" altLang="ja-JP" sz="2000" dirty="0"/>
          </a:p>
          <a:p>
            <a:pPr lvl="2"/>
            <a:r>
              <a:rPr lang="en-US" altLang="ja-JP" sz="1600" dirty="0" err="1"/>
              <a:t>CodeBERT</a:t>
            </a:r>
            <a:r>
              <a:rPr lang="ja-JP" altLang="en-US" sz="1600"/>
              <a:t>などの</a:t>
            </a:r>
            <a:r>
              <a:rPr lang="en-US" altLang="ja-JP" sz="1600" dirty="0"/>
              <a:t>Transformer</a:t>
            </a:r>
            <a:r>
              <a:rPr lang="ja-JP" altLang="en-US" sz="1600"/>
              <a:t>モデル</a:t>
            </a:r>
            <a:endParaRPr lang="en-US" altLang="ja-JP" sz="1600" dirty="0"/>
          </a:p>
          <a:p>
            <a:pPr lvl="1"/>
            <a:r>
              <a:rPr lang="ja-JP" altLang="en-US" sz="2000"/>
              <a:t>問題文や，問題の入力例・出力例などの情報も学習に使用</a:t>
            </a:r>
            <a:endParaRPr lang="en-US" altLang="ja-JP" sz="2400" dirty="0"/>
          </a:p>
          <a:p>
            <a:pPr lvl="1"/>
            <a:endParaRPr lang="en-US" altLang="ja-JP" sz="2000" dirty="0"/>
          </a:p>
          <a:p>
            <a:pPr lvl="1"/>
            <a:endParaRPr lang="en-US" altLang="ja-JP" sz="2000" dirty="0"/>
          </a:p>
          <a:p>
            <a:pPr lvl="1"/>
            <a:endParaRPr kumimoji="1" lang="ja-JP" altLang="en-US" sz="2000"/>
          </a:p>
        </p:txBody>
      </p:sp>
      <p:sp>
        <p:nvSpPr>
          <p:cNvPr id="4" name="日付プレースホルダー 3">
            <a:extLst>
              <a:ext uri="{FF2B5EF4-FFF2-40B4-BE49-F238E27FC236}">
                <a16:creationId xmlns:a16="http://schemas.microsoft.com/office/drawing/2014/main" id="{7FBFF547-B71E-7347-ACEE-1344C4926866}"/>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DC4296D7-7B9B-EB48-B112-7ABB810581A2}"/>
              </a:ext>
            </a:extLst>
          </p:cNvPr>
          <p:cNvSpPr>
            <a:spLocks noGrp="1"/>
          </p:cNvSpPr>
          <p:nvPr>
            <p:ph type="sldNum" sz="quarter" idx="12"/>
          </p:nvPr>
        </p:nvSpPr>
        <p:spPr/>
        <p:txBody>
          <a:bodyPr/>
          <a:lstStyle/>
          <a:p>
            <a:pPr>
              <a:defRPr/>
            </a:pPr>
            <a:fld id="{B12562F3-4A2F-4E07-B7D3-3E764FB0DEC6}" type="slidenum">
              <a:rPr lang="en-US" altLang="ja-JP" smtClean="0"/>
              <a:pPr>
                <a:defRPr/>
              </a:pPr>
              <a:t>31</a:t>
            </a:fld>
            <a:endParaRPr lang="en-US" altLang="ja-JP"/>
          </a:p>
        </p:txBody>
      </p:sp>
    </p:spTree>
    <p:extLst>
      <p:ext uri="{BB962C8B-B14F-4D97-AF65-F5344CB8AC3E}">
        <p14:creationId xmlns:p14="http://schemas.microsoft.com/office/powerpoint/2010/main" val="135495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AF6A89-6242-4841-B011-7C95D690239B}"/>
              </a:ext>
            </a:extLst>
          </p:cNvPr>
          <p:cNvSpPr>
            <a:spLocks noGrp="1"/>
          </p:cNvSpPr>
          <p:nvPr>
            <p:ph type="title"/>
          </p:nvPr>
        </p:nvSpPr>
        <p:spPr/>
        <p:txBody>
          <a:bodyPr/>
          <a:lstStyle/>
          <a:p>
            <a:r>
              <a:rPr kumimoji="1" lang="ja-JP" altLang="en-US"/>
              <a:t>プログラミングコンテスト</a:t>
            </a:r>
          </a:p>
        </p:txBody>
      </p:sp>
      <p:sp>
        <p:nvSpPr>
          <p:cNvPr id="3" name="コンテンツ プレースホルダー 2">
            <a:extLst>
              <a:ext uri="{FF2B5EF4-FFF2-40B4-BE49-F238E27FC236}">
                <a16:creationId xmlns:a16="http://schemas.microsoft.com/office/drawing/2014/main" id="{88F384D8-D6D9-2B49-A38D-75B8CD24A9D4}"/>
              </a:ext>
            </a:extLst>
          </p:cNvPr>
          <p:cNvSpPr>
            <a:spLocks noGrp="1"/>
          </p:cNvSpPr>
          <p:nvPr>
            <p:ph idx="1"/>
          </p:nvPr>
        </p:nvSpPr>
        <p:spPr/>
        <p:txBody>
          <a:bodyPr/>
          <a:lstStyle/>
          <a:p>
            <a:r>
              <a:rPr kumimoji="1" lang="ja-JP" altLang="en-US" sz="2400"/>
              <a:t>プログラミングの能力や技術を競い合うコンテストのこと．</a:t>
            </a:r>
            <a:endParaRPr kumimoji="1" lang="en-US" altLang="ja-JP" sz="2400" dirty="0"/>
          </a:p>
          <a:p>
            <a:r>
              <a:rPr lang="ja-JP" altLang="en-US" sz="2400"/>
              <a:t>参加者はオンラインで参加する</a:t>
            </a:r>
            <a:endParaRPr kumimoji="1" lang="en-US" altLang="ja-JP" sz="2400" dirty="0"/>
          </a:p>
          <a:p>
            <a:r>
              <a:rPr lang="ja-JP" altLang="en-US" sz="2400"/>
              <a:t>国内では，</a:t>
            </a:r>
            <a:r>
              <a:rPr lang="en-US" altLang="ja-JP" sz="2400" dirty="0" err="1"/>
              <a:t>AtCoder</a:t>
            </a:r>
            <a:r>
              <a:rPr lang="ja-JP" altLang="en-US" sz="2400"/>
              <a:t>，</a:t>
            </a:r>
            <a:r>
              <a:rPr lang="en-US" altLang="ja-JP" sz="2400" dirty="0"/>
              <a:t>AIZU ONLINE JUDGE(</a:t>
            </a:r>
            <a:r>
              <a:rPr lang="ja-JP" altLang="en-US" sz="2400"/>
              <a:t>以下，</a:t>
            </a:r>
            <a:r>
              <a:rPr lang="en-US" altLang="ja-JP" sz="2400" dirty="0"/>
              <a:t>AOJ)</a:t>
            </a:r>
            <a:r>
              <a:rPr lang="ja-JP" altLang="en-US" sz="2400"/>
              <a:t>などがあり，海外では</a:t>
            </a:r>
            <a:r>
              <a:rPr lang="en-US" altLang="ja-JP" sz="2400" dirty="0" err="1"/>
              <a:t>Codeforces</a:t>
            </a:r>
            <a:r>
              <a:rPr lang="ja-JP" altLang="en-US" sz="2400"/>
              <a:t>などある</a:t>
            </a:r>
            <a:endParaRPr kumimoji="1" lang="en-US" altLang="ja-JP" sz="2400" dirty="0"/>
          </a:p>
          <a:p>
            <a:endParaRPr kumimoji="1" lang="ja-JP" altLang="en-US" sz="2400"/>
          </a:p>
        </p:txBody>
      </p:sp>
      <p:sp>
        <p:nvSpPr>
          <p:cNvPr id="4" name="日付プレースホルダー 3">
            <a:extLst>
              <a:ext uri="{FF2B5EF4-FFF2-40B4-BE49-F238E27FC236}">
                <a16:creationId xmlns:a16="http://schemas.microsoft.com/office/drawing/2014/main" id="{4AF06D0F-5815-EB41-8C5F-918B8A943F9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6942CCD7-A994-F049-9685-9FE85D40E859}"/>
              </a:ext>
            </a:extLst>
          </p:cNvPr>
          <p:cNvSpPr>
            <a:spLocks noGrp="1"/>
          </p:cNvSpPr>
          <p:nvPr>
            <p:ph type="sldNum" sz="quarter" idx="12"/>
          </p:nvPr>
        </p:nvSpPr>
        <p:spPr/>
        <p:txBody>
          <a:bodyPr/>
          <a:lstStyle/>
          <a:p>
            <a:pPr>
              <a:defRPr/>
            </a:pPr>
            <a:fld id="{B12562F3-4A2F-4E07-B7D3-3E764FB0DEC6}" type="slidenum">
              <a:rPr lang="en-US" altLang="ja-JP" smtClean="0"/>
              <a:pPr>
                <a:defRPr/>
              </a:pPr>
              <a:t>32</a:t>
            </a:fld>
            <a:endParaRPr lang="en-US" altLang="ja-JP" dirty="0"/>
          </a:p>
        </p:txBody>
      </p:sp>
      <p:sp>
        <p:nvSpPr>
          <p:cNvPr id="9" name="テキスト ボックス 8">
            <a:extLst>
              <a:ext uri="{FF2B5EF4-FFF2-40B4-BE49-F238E27FC236}">
                <a16:creationId xmlns:a16="http://schemas.microsoft.com/office/drawing/2014/main" id="{1A01D7A5-7101-3E45-89B6-BABC584FF538}"/>
              </a:ext>
            </a:extLst>
          </p:cNvPr>
          <p:cNvSpPr txBox="1"/>
          <p:nvPr/>
        </p:nvSpPr>
        <p:spPr>
          <a:xfrm>
            <a:off x="3760584" y="6009497"/>
            <a:ext cx="1082348" cy="307777"/>
          </a:xfrm>
          <a:prstGeom prst="rect">
            <a:avLst/>
          </a:prstGeom>
          <a:noFill/>
        </p:spPr>
        <p:txBody>
          <a:bodyPr wrap="none" rtlCol="0">
            <a:spAutoFit/>
          </a:bodyPr>
          <a:lstStyle/>
          <a:p>
            <a:r>
              <a:rPr kumimoji="1" lang="ja-JP" altLang="en-US" sz="1400"/>
              <a:t>解答の作成</a:t>
            </a:r>
          </a:p>
        </p:txBody>
      </p:sp>
      <p:pic>
        <p:nvPicPr>
          <p:cNvPr id="11" name="図 10" descr="写真, 座る, テーブル, 女性 が含まれている画像&#10;&#10;自動的に生成された説明">
            <a:extLst>
              <a:ext uri="{FF2B5EF4-FFF2-40B4-BE49-F238E27FC236}">
                <a16:creationId xmlns:a16="http://schemas.microsoft.com/office/drawing/2014/main" id="{F837F1F3-06C2-654D-AFA5-908533B23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267" y="3237455"/>
            <a:ext cx="600980" cy="913385"/>
          </a:xfrm>
          <a:prstGeom prst="rect">
            <a:avLst/>
          </a:prstGeom>
        </p:spPr>
      </p:pic>
      <p:sp>
        <p:nvSpPr>
          <p:cNvPr id="20" name="右矢印 19">
            <a:extLst>
              <a:ext uri="{FF2B5EF4-FFF2-40B4-BE49-F238E27FC236}">
                <a16:creationId xmlns:a16="http://schemas.microsoft.com/office/drawing/2014/main" id="{99E73F4C-5DBB-C94E-89CF-BD0DA6952F7A}"/>
              </a:ext>
            </a:extLst>
          </p:cNvPr>
          <p:cNvSpPr/>
          <p:nvPr/>
        </p:nvSpPr>
        <p:spPr>
          <a:xfrm>
            <a:off x="2608773" y="5357319"/>
            <a:ext cx="502920" cy="4797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右矢印 22">
            <a:extLst>
              <a:ext uri="{FF2B5EF4-FFF2-40B4-BE49-F238E27FC236}">
                <a16:creationId xmlns:a16="http://schemas.microsoft.com/office/drawing/2014/main" id="{584BDACC-6A35-174F-A44B-40F161650ECF}"/>
              </a:ext>
            </a:extLst>
          </p:cNvPr>
          <p:cNvSpPr/>
          <p:nvPr/>
        </p:nvSpPr>
        <p:spPr>
          <a:xfrm rot="5400000">
            <a:off x="4804559" y="4776854"/>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右矢印 24">
            <a:extLst>
              <a:ext uri="{FF2B5EF4-FFF2-40B4-BE49-F238E27FC236}">
                <a16:creationId xmlns:a16="http://schemas.microsoft.com/office/drawing/2014/main" id="{6D8762CA-9DCB-0D4C-997F-F4F7F0F3048B}"/>
              </a:ext>
            </a:extLst>
          </p:cNvPr>
          <p:cNvSpPr/>
          <p:nvPr/>
        </p:nvSpPr>
        <p:spPr>
          <a:xfrm rot="16200000">
            <a:off x="4050297" y="4348076"/>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右矢印 33">
            <a:extLst>
              <a:ext uri="{FF2B5EF4-FFF2-40B4-BE49-F238E27FC236}">
                <a16:creationId xmlns:a16="http://schemas.microsoft.com/office/drawing/2014/main" id="{D6AF837B-5285-5741-B81A-D2606F71C392}"/>
              </a:ext>
            </a:extLst>
          </p:cNvPr>
          <p:cNvSpPr/>
          <p:nvPr/>
        </p:nvSpPr>
        <p:spPr>
          <a:xfrm>
            <a:off x="5693201" y="5340134"/>
            <a:ext cx="502920" cy="4797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右矢印 36">
            <a:extLst>
              <a:ext uri="{FF2B5EF4-FFF2-40B4-BE49-F238E27FC236}">
                <a16:creationId xmlns:a16="http://schemas.microsoft.com/office/drawing/2014/main" id="{02728056-231E-7D4C-BB4F-C28D08196F7E}"/>
              </a:ext>
            </a:extLst>
          </p:cNvPr>
          <p:cNvSpPr/>
          <p:nvPr/>
        </p:nvSpPr>
        <p:spPr>
          <a:xfrm rot="1800000">
            <a:off x="5612127" y="4341708"/>
            <a:ext cx="1664375" cy="34576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ボックス 37">
            <a:extLst>
              <a:ext uri="{FF2B5EF4-FFF2-40B4-BE49-F238E27FC236}">
                <a16:creationId xmlns:a16="http://schemas.microsoft.com/office/drawing/2014/main" id="{FB4470F7-EC1D-9F46-B783-921F8C428116}"/>
              </a:ext>
            </a:extLst>
          </p:cNvPr>
          <p:cNvSpPr txBox="1"/>
          <p:nvPr/>
        </p:nvSpPr>
        <p:spPr>
          <a:xfrm>
            <a:off x="916205" y="6006833"/>
            <a:ext cx="902811" cy="307777"/>
          </a:xfrm>
          <a:prstGeom prst="rect">
            <a:avLst/>
          </a:prstGeom>
          <a:noFill/>
        </p:spPr>
        <p:txBody>
          <a:bodyPr wrap="none" rtlCol="0">
            <a:spAutoFit/>
          </a:bodyPr>
          <a:lstStyle/>
          <a:p>
            <a:r>
              <a:rPr kumimoji="1" lang="ja-JP" altLang="en-US" sz="1400"/>
              <a:t>参加登録</a:t>
            </a:r>
          </a:p>
        </p:txBody>
      </p:sp>
      <p:pic>
        <p:nvPicPr>
          <p:cNvPr id="39" name="図 38" descr="コンピュータ が含まれている画像&#10;&#10;自動的に生成された説明">
            <a:extLst>
              <a:ext uri="{FF2B5EF4-FFF2-40B4-BE49-F238E27FC236}">
                <a16:creationId xmlns:a16="http://schemas.microsoft.com/office/drawing/2014/main" id="{3A1EFAD3-CF13-A24B-AA20-9D4D989BF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937" y="4997979"/>
            <a:ext cx="1280138" cy="1164055"/>
          </a:xfrm>
          <a:prstGeom prst="rect">
            <a:avLst/>
          </a:prstGeom>
        </p:spPr>
      </p:pic>
      <p:pic>
        <p:nvPicPr>
          <p:cNvPr id="41" name="図 40" descr="パソコンの画面&#10;&#10;中程度の精度で自動的に生成された説明">
            <a:extLst>
              <a:ext uri="{FF2B5EF4-FFF2-40B4-BE49-F238E27FC236}">
                <a16:creationId xmlns:a16="http://schemas.microsoft.com/office/drawing/2014/main" id="{5D954233-1662-C845-8AB9-EE14A39E7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77" y="5024622"/>
            <a:ext cx="1367668" cy="1139128"/>
          </a:xfrm>
          <a:prstGeom prst="rect">
            <a:avLst/>
          </a:prstGeom>
        </p:spPr>
      </p:pic>
      <p:sp>
        <p:nvSpPr>
          <p:cNvPr id="42" name="テキスト ボックス 41">
            <a:extLst>
              <a:ext uri="{FF2B5EF4-FFF2-40B4-BE49-F238E27FC236}">
                <a16:creationId xmlns:a16="http://schemas.microsoft.com/office/drawing/2014/main" id="{34398BDB-AE7F-854B-88C4-F336D24FF5AE}"/>
              </a:ext>
            </a:extLst>
          </p:cNvPr>
          <p:cNvSpPr txBox="1"/>
          <p:nvPr/>
        </p:nvSpPr>
        <p:spPr>
          <a:xfrm>
            <a:off x="2220601" y="5901223"/>
            <a:ext cx="1279517" cy="307777"/>
          </a:xfrm>
          <a:prstGeom prst="rect">
            <a:avLst/>
          </a:prstGeom>
          <a:noFill/>
        </p:spPr>
        <p:txBody>
          <a:bodyPr wrap="none" rtlCol="0">
            <a:spAutoFit/>
          </a:bodyPr>
          <a:lstStyle/>
          <a:p>
            <a:r>
              <a:rPr kumimoji="1" lang="ja-JP" altLang="en-US" sz="1400"/>
              <a:t>コンテスト開始</a:t>
            </a:r>
          </a:p>
        </p:txBody>
      </p:sp>
      <p:sp>
        <p:nvSpPr>
          <p:cNvPr id="43" name="テキスト ボックス 42">
            <a:extLst>
              <a:ext uri="{FF2B5EF4-FFF2-40B4-BE49-F238E27FC236}">
                <a16:creationId xmlns:a16="http://schemas.microsoft.com/office/drawing/2014/main" id="{6518D9AF-4B3F-2E46-9059-7B4D0A9EE1C0}"/>
              </a:ext>
            </a:extLst>
          </p:cNvPr>
          <p:cNvSpPr txBox="1"/>
          <p:nvPr/>
        </p:nvSpPr>
        <p:spPr>
          <a:xfrm>
            <a:off x="5304903" y="5893539"/>
            <a:ext cx="1279517" cy="307777"/>
          </a:xfrm>
          <a:prstGeom prst="rect">
            <a:avLst/>
          </a:prstGeom>
          <a:noFill/>
        </p:spPr>
        <p:txBody>
          <a:bodyPr wrap="none" rtlCol="0">
            <a:spAutoFit/>
          </a:bodyPr>
          <a:lstStyle/>
          <a:p>
            <a:r>
              <a:rPr kumimoji="1" lang="ja-JP" altLang="en-US" sz="1400"/>
              <a:t>コンテスト終了</a:t>
            </a:r>
          </a:p>
        </p:txBody>
      </p:sp>
      <p:pic>
        <p:nvPicPr>
          <p:cNvPr id="45" name="図 44" descr="パソコンの画面&#10;&#10;中程度の精度で自動的に生成された説明">
            <a:extLst>
              <a:ext uri="{FF2B5EF4-FFF2-40B4-BE49-F238E27FC236}">
                <a16:creationId xmlns:a16="http://schemas.microsoft.com/office/drawing/2014/main" id="{570942A6-BA4A-2249-BA6F-FA04C2042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248" y="5010442"/>
            <a:ext cx="1367668" cy="1139128"/>
          </a:xfrm>
          <a:prstGeom prst="rect">
            <a:avLst/>
          </a:prstGeom>
        </p:spPr>
      </p:pic>
      <p:sp>
        <p:nvSpPr>
          <p:cNvPr id="47" name="右矢印 46">
            <a:extLst>
              <a:ext uri="{FF2B5EF4-FFF2-40B4-BE49-F238E27FC236}">
                <a16:creationId xmlns:a16="http://schemas.microsoft.com/office/drawing/2014/main" id="{40F8B840-E30A-EA4C-8A57-BD4168751F1C}"/>
              </a:ext>
            </a:extLst>
          </p:cNvPr>
          <p:cNvSpPr/>
          <p:nvPr/>
        </p:nvSpPr>
        <p:spPr>
          <a:xfrm rot="19800000">
            <a:off x="1137746" y="4420824"/>
            <a:ext cx="1664375" cy="34576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ボックス 48">
            <a:extLst>
              <a:ext uri="{FF2B5EF4-FFF2-40B4-BE49-F238E27FC236}">
                <a16:creationId xmlns:a16="http://schemas.microsoft.com/office/drawing/2014/main" id="{60A95C09-854F-8946-8575-A7899A7DC261}"/>
              </a:ext>
            </a:extLst>
          </p:cNvPr>
          <p:cNvSpPr txBox="1"/>
          <p:nvPr/>
        </p:nvSpPr>
        <p:spPr>
          <a:xfrm>
            <a:off x="5987757" y="4338672"/>
            <a:ext cx="902811" cy="307777"/>
          </a:xfrm>
          <a:prstGeom prst="rect">
            <a:avLst/>
          </a:prstGeom>
          <a:solidFill>
            <a:schemeClr val="bg1"/>
          </a:solidFill>
        </p:spPr>
        <p:txBody>
          <a:bodyPr wrap="none" rtlCol="0">
            <a:spAutoFit/>
          </a:bodyPr>
          <a:lstStyle/>
          <a:p>
            <a:r>
              <a:rPr lang="ja-JP" altLang="en-US" sz="1400"/>
              <a:t>順位</a:t>
            </a:r>
            <a:r>
              <a:rPr kumimoji="1" lang="ja-JP" altLang="en-US" sz="1400"/>
              <a:t>発表</a:t>
            </a:r>
          </a:p>
        </p:txBody>
      </p:sp>
      <p:sp>
        <p:nvSpPr>
          <p:cNvPr id="50" name="テキスト ボックス 49">
            <a:extLst>
              <a:ext uri="{FF2B5EF4-FFF2-40B4-BE49-F238E27FC236}">
                <a16:creationId xmlns:a16="http://schemas.microsoft.com/office/drawing/2014/main" id="{10F8A6EF-E988-3F44-A570-75D2F8E7EF69}"/>
              </a:ext>
            </a:extLst>
          </p:cNvPr>
          <p:cNvSpPr txBox="1"/>
          <p:nvPr/>
        </p:nvSpPr>
        <p:spPr>
          <a:xfrm>
            <a:off x="1459280" y="4439817"/>
            <a:ext cx="902811" cy="307777"/>
          </a:xfrm>
          <a:prstGeom prst="rect">
            <a:avLst/>
          </a:prstGeom>
          <a:solidFill>
            <a:schemeClr val="bg1"/>
          </a:solidFill>
        </p:spPr>
        <p:txBody>
          <a:bodyPr wrap="none" rtlCol="0">
            <a:spAutoFit/>
          </a:bodyPr>
          <a:lstStyle/>
          <a:p>
            <a:r>
              <a:rPr kumimoji="1" lang="ja-JP" altLang="en-US" sz="1400"/>
              <a:t>参加登録</a:t>
            </a:r>
          </a:p>
        </p:txBody>
      </p:sp>
      <p:sp>
        <p:nvSpPr>
          <p:cNvPr id="51" name="テキスト ボックス 50">
            <a:extLst>
              <a:ext uri="{FF2B5EF4-FFF2-40B4-BE49-F238E27FC236}">
                <a16:creationId xmlns:a16="http://schemas.microsoft.com/office/drawing/2014/main" id="{1DCF419C-86AF-F84E-B154-50E1D81FD9B3}"/>
              </a:ext>
            </a:extLst>
          </p:cNvPr>
          <p:cNvSpPr txBox="1"/>
          <p:nvPr/>
        </p:nvSpPr>
        <p:spPr>
          <a:xfrm>
            <a:off x="7082908" y="5950751"/>
            <a:ext cx="1082348" cy="307777"/>
          </a:xfrm>
          <a:prstGeom prst="rect">
            <a:avLst/>
          </a:prstGeom>
          <a:noFill/>
        </p:spPr>
        <p:txBody>
          <a:bodyPr wrap="none" rtlCol="0">
            <a:spAutoFit/>
          </a:bodyPr>
          <a:lstStyle/>
          <a:p>
            <a:r>
              <a:rPr kumimoji="1" lang="ja-JP" altLang="en-US" sz="1400"/>
              <a:t>順位の確認</a:t>
            </a:r>
          </a:p>
        </p:txBody>
      </p:sp>
      <p:sp>
        <p:nvSpPr>
          <p:cNvPr id="55" name="右矢印 54">
            <a:extLst>
              <a:ext uri="{FF2B5EF4-FFF2-40B4-BE49-F238E27FC236}">
                <a16:creationId xmlns:a16="http://schemas.microsoft.com/office/drawing/2014/main" id="{12C1B3CB-FCC4-0047-87B9-40217802E12C}"/>
              </a:ext>
            </a:extLst>
          </p:cNvPr>
          <p:cNvSpPr/>
          <p:nvPr/>
        </p:nvSpPr>
        <p:spPr>
          <a:xfrm rot="5400000">
            <a:off x="3296038" y="4758669"/>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テキスト ボックス 55">
            <a:extLst>
              <a:ext uri="{FF2B5EF4-FFF2-40B4-BE49-F238E27FC236}">
                <a16:creationId xmlns:a16="http://schemas.microsoft.com/office/drawing/2014/main" id="{A7FD4129-40A4-AF40-99A8-1F9A32F27DE0}"/>
              </a:ext>
            </a:extLst>
          </p:cNvPr>
          <p:cNvSpPr txBox="1"/>
          <p:nvPr/>
        </p:nvSpPr>
        <p:spPr>
          <a:xfrm>
            <a:off x="3188210" y="4135567"/>
            <a:ext cx="723275" cy="523220"/>
          </a:xfrm>
          <a:prstGeom prst="rect">
            <a:avLst/>
          </a:prstGeom>
          <a:noFill/>
        </p:spPr>
        <p:txBody>
          <a:bodyPr wrap="none" rtlCol="0">
            <a:spAutoFit/>
          </a:bodyPr>
          <a:lstStyle/>
          <a:p>
            <a:r>
              <a:rPr kumimoji="1" lang="ja-JP" altLang="en-US" sz="1400"/>
              <a:t>問題の</a:t>
            </a:r>
            <a:endParaRPr kumimoji="1" lang="en-US" altLang="ja-JP" sz="1400" dirty="0"/>
          </a:p>
          <a:p>
            <a:r>
              <a:rPr kumimoji="1" lang="ja-JP" altLang="en-US" sz="1400"/>
              <a:t>表示</a:t>
            </a:r>
          </a:p>
        </p:txBody>
      </p:sp>
      <p:sp>
        <p:nvSpPr>
          <p:cNvPr id="57" name="テキスト ボックス 56">
            <a:extLst>
              <a:ext uri="{FF2B5EF4-FFF2-40B4-BE49-F238E27FC236}">
                <a16:creationId xmlns:a16="http://schemas.microsoft.com/office/drawing/2014/main" id="{50A6270C-E2E2-654E-A7E4-858A41790FEF}"/>
              </a:ext>
            </a:extLst>
          </p:cNvPr>
          <p:cNvSpPr txBox="1"/>
          <p:nvPr/>
        </p:nvSpPr>
        <p:spPr>
          <a:xfrm>
            <a:off x="4583525" y="4130338"/>
            <a:ext cx="1056700" cy="523220"/>
          </a:xfrm>
          <a:prstGeom prst="rect">
            <a:avLst/>
          </a:prstGeom>
          <a:noFill/>
        </p:spPr>
        <p:txBody>
          <a:bodyPr wrap="none" rtlCol="0">
            <a:spAutoFit/>
          </a:bodyPr>
          <a:lstStyle/>
          <a:p>
            <a:r>
              <a:rPr kumimoji="1" lang="ja-JP" altLang="en-US" sz="1400"/>
              <a:t>正誤判定し</a:t>
            </a:r>
            <a:endParaRPr kumimoji="1" lang="en-US" altLang="ja-JP" sz="1400" dirty="0"/>
          </a:p>
          <a:p>
            <a:r>
              <a:rPr lang="ja-JP" altLang="en-US" sz="1400"/>
              <a:t>結果を表示</a:t>
            </a:r>
            <a:endParaRPr kumimoji="1" lang="ja-JP" altLang="en-US" sz="1400"/>
          </a:p>
        </p:txBody>
      </p:sp>
      <p:sp>
        <p:nvSpPr>
          <p:cNvPr id="59" name="テキスト ボックス 58">
            <a:extLst>
              <a:ext uri="{FF2B5EF4-FFF2-40B4-BE49-F238E27FC236}">
                <a16:creationId xmlns:a16="http://schemas.microsoft.com/office/drawing/2014/main" id="{CFD87182-3BEA-3440-9ED7-A348B38BB75D}"/>
              </a:ext>
            </a:extLst>
          </p:cNvPr>
          <p:cNvSpPr txBox="1"/>
          <p:nvPr/>
        </p:nvSpPr>
        <p:spPr>
          <a:xfrm>
            <a:off x="4039751" y="4787156"/>
            <a:ext cx="543739" cy="307777"/>
          </a:xfrm>
          <a:prstGeom prst="rect">
            <a:avLst/>
          </a:prstGeom>
          <a:solidFill>
            <a:schemeClr val="bg1"/>
          </a:solidFill>
        </p:spPr>
        <p:txBody>
          <a:bodyPr wrap="none" rtlCol="0">
            <a:spAutoFit/>
          </a:bodyPr>
          <a:lstStyle/>
          <a:p>
            <a:r>
              <a:rPr kumimoji="1" lang="ja-JP" altLang="en-US" sz="1400"/>
              <a:t>提出</a:t>
            </a:r>
          </a:p>
        </p:txBody>
      </p:sp>
    </p:spTree>
    <p:extLst>
      <p:ext uri="{BB962C8B-B14F-4D97-AF65-F5344CB8AC3E}">
        <p14:creationId xmlns:p14="http://schemas.microsoft.com/office/powerpoint/2010/main" val="283707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4C3D1F-23B3-C54E-9FD0-3A71659F55B3}"/>
              </a:ext>
            </a:extLst>
          </p:cNvPr>
          <p:cNvSpPr>
            <a:spLocks noGrp="1"/>
          </p:cNvSpPr>
          <p:nvPr>
            <p:ph type="title"/>
          </p:nvPr>
        </p:nvSpPr>
        <p:spPr/>
        <p:txBody>
          <a:bodyPr/>
          <a:lstStyle/>
          <a:p>
            <a:r>
              <a:rPr kumimoji="1" lang="ja-JP" altLang="en-US"/>
              <a:t>タグが占める割合の計算</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F7B5F54-4569-F042-8B6C-C535F6BE8AE4}"/>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ja-JP" altLang="en-US" sz="2400" i="1">
                              <a:latin typeface="Cambria Math" panose="02040503050406030204" pitchFamily="18" charset="0"/>
                            </a:rPr>
                            <m:t>ある</m:t>
                          </m:r>
                          <m:r>
                            <a:rPr lang="ja-JP" altLang="en-US" sz="2400" i="1" smtClean="0">
                              <a:latin typeface="Cambria Math" panose="02040503050406030204" pitchFamily="18" charset="0"/>
                            </a:rPr>
                            <m:t>タグが占める割合</m:t>
                          </m:r>
                        </m:e>
                      </m:d>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r>
                            <a:rPr lang="ja-JP" altLang="en-US" sz="2400" i="1">
                              <a:latin typeface="Cambria Math" panose="02040503050406030204" pitchFamily="18" charset="0"/>
                            </a:rPr>
                            <m:t>あるタグの投票数</m:t>
                          </m:r>
                          <m:r>
                            <a:rPr lang="en-US" altLang="ja-JP" sz="2400" b="0" i="1" smtClean="0">
                              <a:latin typeface="Cambria Math" panose="02040503050406030204" pitchFamily="18" charset="0"/>
                            </a:rPr>
                            <m:t>)</m:t>
                          </m:r>
                        </m:num>
                        <m:den>
                          <m:r>
                            <a:rPr lang="en-US" altLang="ja-JP" sz="2400" b="0" i="1" smtClean="0">
                              <a:latin typeface="Cambria Math" panose="02040503050406030204" pitchFamily="18" charset="0"/>
                            </a:rPr>
                            <m:t>(</m:t>
                          </m:r>
                          <m:r>
                            <a:rPr lang="ja-JP" altLang="en-US" sz="2400" i="1">
                              <a:latin typeface="Cambria Math" panose="02040503050406030204" pitchFamily="18" charset="0"/>
                            </a:rPr>
                            <m:t>投票数の合計</m:t>
                          </m:r>
                          <m:r>
                            <a:rPr lang="en-US" altLang="ja-JP" sz="2400" b="0" i="1" smtClean="0">
                              <a:latin typeface="Cambria Math" panose="02040503050406030204" pitchFamily="18" charset="0"/>
                            </a:rPr>
                            <m:t>)</m:t>
                          </m:r>
                        </m:den>
                      </m:f>
                    </m:oMath>
                  </m:oMathPara>
                </a14:m>
                <a:endParaRPr kumimoji="1" lang="en-US" altLang="ja-JP" sz="2400" dirty="0"/>
              </a:p>
              <a:p>
                <a:r>
                  <a:rPr kumimoji="1" lang="en-US" altLang="ja-JP" sz="2400" dirty="0" err="1"/>
                  <a:t>AtCoder</a:t>
                </a:r>
                <a:r>
                  <a:rPr kumimoji="1" lang="en-US" altLang="ja-JP" sz="2400" dirty="0"/>
                  <a:t> Tags</a:t>
                </a:r>
                <a:r>
                  <a:rPr kumimoji="1" lang="ja-JP" altLang="en-US" sz="2400"/>
                  <a:t>上</a:t>
                </a:r>
                <a:r>
                  <a:rPr lang="ja-JP" altLang="en-US" sz="2400"/>
                  <a:t>で，ある問題の</a:t>
                </a:r>
                <a:r>
                  <a:rPr lang="en-US" altLang="ja-JP" sz="2400" dirty="0"/>
                  <a:t>”Game”</a:t>
                </a:r>
                <a:r>
                  <a:rPr lang="ja-JP" altLang="en-US" sz="2400"/>
                  <a:t>の投票数が</a:t>
                </a:r>
                <a:r>
                  <a:rPr lang="en-US" altLang="ja-JP" sz="2400" dirty="0"/>
                  <a:t>3</a:t>
                </a:r>
                <a:r>
                  <a:rPr lang="ja-JP" altLang="en-US" sz="2400"/>
                  <a:t>，</a:t>
                </a:r>
                <a:r>
                  <a:rPr lang="en-US" altLang="ja-JP" sz="2400" dirty="0"/>
                  <a:t>”Easy”</a:t>
                </a:r>
                <a:r>
                  <a:rPr lang="ja-JP" altLang="en-US" sz="2400"/>
                  <a:t>の投票数が</a:t>
                </a:r>
                <a:r>
                  <a:rPr lang="en-US" altLang="ja-JP" sz="2400" dirty="0"/>
                  <a:t>2</a:t>
                </a:r>
                <a:r>
                  <a:rPr lang="ja-JP" altLang="en-US" sz="2400"/>
                  <a:t>である場合は以下のようになる．</a:t>
                </a:r>
                <a:endParaRPr lang="en-US" altLang="ja-JP" sz="2400" dirty="0"/>
              </a:p>
              <a:p>
                <a:endParaRPr lang="en-US" altLang="ja-JP" sz="2000" dirty="0"/>
              </a:p>
              <a:p>
                <a:pPr marL="0" indent="0">
                  <a:buNone/>
                </a:pP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𝐺𝑎𝑚𝑒</m:t>
                          </m:r>
                          <m:r>
                            <a:rPr lang="ja-JP" altLang="en-US" sz="2400" i="1">
                              <a:latin typeface="Cambria Math" panose="02040503050406030204" pitchFamily="18" charset="0"/>
                            </a:rPr>
                            <m:t>が占める</m:t>
                          </m:r>
                          <m:r>
                            <a:rPr lang="ja-JP" altLang="en-US" sz="2400" i="1" smtClean="0">
                              <a:latin typeface="Cambria Math" panose="02040503050406030204" pitchFamily="18" charset="0"/>
                            </a:rPr>
                            <m:t>割合</m:t>
                          </m:r>
                        </m:e>
                      </m:d>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5</m:t>
                          </m:r>
                        </m:den>
                      </m:f>
                      <m:r>
                        <a:rPr lang="en-US" altLang="ja-JP" sz="2400" b="0" i="1" smtClean="0">
                          <a:latin typeface="Cambria Math" panose="02040503050406030204" pitchFamily="18" charset="0"/>
                        </a:rPr>
                        <m:t>=0.6</m:t>
                      </m:r>
                    </m:oMath>
                  </m:oMathPara>
                </a14:m>
                <a:endParaRPr lang="en-US" altLang="ja-JP" sz="2400" dirty="0"/>
              </a:p>
              <a:p>
                <a:pPr marL="0" indent="0">
                  <a:buNone/>
                </a:pPr>
                <a:endParaRPr lang="en-US" altLang="ja-JP"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𝐸𝑎𝑠𝑦</m:t>
                          </m:r>
                          <m:r>
                            <a:rPr lang="ja-JP" altLang="en-US" sz="2400" i="1">
                              <a:latin typeface="Cambria Math" panose="02040503050406030204" pitchFamily="18" charset="0"/>
                            </a:rPr>
                            <m:t>が占める割合</m:t>
                          </m:r>
                        </m:e>
                      </m:d>
                      <m:r>
                        <a:rPr lang="en-US" altLang="ja-JP" sz="2400" i="1">
                          <a:latin typeface="Cambria Math" panose="02040503050406030204" pitchFamily="18" charset="0"/>
                        </a:rPr>
                        <m:t>= </m:t>
                      </m:r>
                      <m:f>
                        <m:fPr>
                          <m:ctrlPr>
                            <a:rPr lang="en-US" altLang="ja-JP" sz="2400" i="1">
                              <a:latin typeface="Cambria Math" panose="02040503050406030204" pitchFamily="18" charset="0"/>
                            </a:rPr>
                          </m:ctrlPr>
                        </m:fPr>
                        <m:num>
                          <m:r>
                            <a:rPr lang="en-US" altLang="ja-JP" sz="2400" b="0" i="1" smtClean="0">
                              <a:latin typeface="Cambria Math" panose="02040503050406030204" pitchFamily="18" charset="0"/>
                            </a:rPr>
                            <m:t>2</m:t>
                          </m:r>
                        </m:num>
                        <m:den>
                          <m:r>
                            <a:rPr lang="en-US" altLang="ja-JP" sz="2400" i="1">
                              <a:latin typeface="Cambria Math" panose="02040503050406030204" pitchFamily="18" charset="0"/>
                            </a:rPr>
                            <m:t>5</m:t>
                          </m:r>
                        </m:den>
                      </m:f>
                      <m:r>
                        <a:rPr lang="en-US" altLang="ja-JP" sz="2400" i="1">
                          <a:latin typeface="Cambria Math" panose="02040503050406030204" pitchFamily="18" charset="0"/>
                        </a:rPr>
                        <m:t>=0.</m:t>
                      </m:r>
                      <m:r>
                        <a:rPr lang="en-US" altLang="ja-JP" sz="2400" b="0" i="1" smtClean="0">
                          <a:latin typeface="Cambria Math" panose="02040503050406030204" pitchFamily="18" charset="0"/>
                        </a:rPr>
                        <m:t>4</m:t>
                      </m:r>
                    </m:oMath>
                  </m:oMathPara>
                </a14:m>
                <a:endParaRPr lang="en-US" altLang="ja-JP" sz="2400" dirty="0"/>
              </a:p>
            </p:txBody>
          </p:sp>
        </mc:Choice>
        <mc:Fallback xmlns="">
          <p:sp>
            <p:nvSpPr>
              <p:cNvPr id="3" name="コンテンツ プレースホルダー 2">
                <a:extLst>
                  <a:ext uri="{FF2B5EF4-FFF2-40B4-BE49-F238E27FC236}">
                    <a16:creationId xmlns:a16="http://schemas.microsoft.com/office/drawing/2014/main" id="{BF7B5F54-4569-F042-8B6C-C535F6BE8AE4}"/>
                  </a:ext>
                </a:extLst>
              </p:cNvPr>
              <p:cNvSpPr>
                <a:spLocks noGrp="1" noRot="1" noChangeAspect="1" noMove="1" noResize="1" noEditPoints="1" noAdjustHandles="1" noChangeArrowheads="1" noChangeShapeType="1" noTextEdit="1"/>
              </p:cNvSpPr>
              <p:nvPr>
                <p:ph idx="1"/>
              </p:nvPr>
            </p:nvSpPr>
            <p:spPr>
              <a:blipFill>
                <a:blip r:embed="rId2"/>
                <a:stretch>
                  <a:fillRect l="-1080"/>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B44EB24D-0CF9-6D46-970E-7175896BC6F7}"/>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8C502486-782F-B24D-B25B-7914D5F21FD4}"/>
              </a:ext>
            </a:extLst>
          </p:cNvPr>
          <p:cNvSpPr>
            <a:spLocks noGrp="1"/>
          </p:cNvSpPr>
          <p:nvPr>
            <p:ph type="sldNum" sz="quarter" idx="12"/>
          </p:nvPr>
        </p:nvSpPr>
        <p:spPr/>
        <p:txBody>
          <a:bodyPr/>
          <a:lstStyle/>
          <a:p>
            <a:pPr>
              <a:defRPr/>
            </a:pPr>
            <a:fld id="{B12562F3-4A2F-4E07-B7D3-3E764FB0DEC6}" type="slidenum">
              <a:rPr lang="en-US" altLang="ja-JP" smtClean="0"/>
              <a:pPr>
                <a:defRPr/>
              </a:pPr>
              <a:t>33</a:t>
            </a:fld>
            <a:endParaRPr lang="en-US" altLang="ja-JP"/>
          </a:p>
        </p:txBody>
      </p:sp>
    </p:spTree>
    <p:extLst>
      <p:ext uri="{BB962C8B-B14F-4D97-AF65-F5344CB8AC3E}">
        <p14:creationId xmlns:p14="http://schemas.microsoft.com/office/powerpoint/2010/main" val="109472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2206A-72A9-7540-81D4-21A39B9ABC94}"/>
              </a:ext>
            </a:extLst>
          </p:cNvPr>
          <p:cNvSpPr>
            <a:spLocks noGrp="1"/>
          </p:cNvSpPr>
          <p:nvPr>
            <p:ph type="title"/>
          </p:nvPr>
        </p:nvSpPr>
        <p:spPr/>
        <p:txBody>
          <a:bodyPr/>
          <a:lstStyle/>
          <a:p>
            <a:r>
              <a:rPr lang="ja-JP" altLang="en-US"/>
              <a:t>本研究の概要</a:t>
            </a:r>
          </a:p>
        </p:txBody>
      </p:sp>
      <p:sp>
        <p:nvSpPr>
          <p:cNvPr id="3" name="コンテンツ プレースホルダー 2">
            <a:extLst>
              <a:ext uri="{FF2B5EF4-FFF2-40B4-BE49-F238E27FC236}">
                <a16:creationId xmlns:a16="http://schemas.microsoft.com/office/drawing/2014/main" id="{FC9987F3-4460-DB44-A7DA-B938A25041EF}"/>
              </a:ext>
            </a:extLst>
          </p:cNvPr>
          <p:cNvSpPr>
            <a:spLocks noGrp="1"/>
          </p:cNvSpPr>
          <p:nvPr>
            <p:ph idx="1"/>
          </p:nvPr>
        </p:nvSpPr>
        <p:spPr/>
        <p:txBody>
          <a:bodyPr/>
          <a:lstStyle/>
          <a:p>
            <a:r>
              <a:rPr lang="ja-JP" altLang="en-US"/>
              <a:t>提案手法</a:t>
            </a:r>
            <a:endParaRPr lang="en-US" altLang="ja-JP" dirty="0"/>
          </a:p>
          <a:p>
            <a:pPr lvl="1"/>
            <a:r>
              <a:rPr lang="ja-JP" altLang="en-US" sz="2400"/>
              <a:t>機械学習を用いて，プログラミング演習問題に付与するタグを，解答のソースコードから推測する</a:t>
            </a:r>
            <a:endParaRPr lang="en-US" altLang="ja-JP" sz="2400" dirty="0"/>
          </a:p>
          <a:p>
            <a:r>
              <a:rPr lang="ja-JP" altLang="en-US"/>
              <a:t>評価実験</a:t>
            </a:r>
            <a:endParaRPr lang="en-US" altLang="ja-JP" dirty="0"/>
          </a:p>
          <a:p>
            <a:pPr lvl="1"/>
            <a:r>
              <a:rPr lang="ja-JP" altLang="en-US" sz="2400"/>
              <a:t>プログラミングコンテストの解答から学習したモデルの推測精度の調査を行う</a:t>
            </a:r>
            <a:endParaRPr lang="en-US" altLang="ja-JP" sz="2400" dirty="0"/>
          </a:p>
          <a:p>
            <a:pPr lvl="2"/>
            <a:r>
              <a:rPr lang="ja-JP" altLang="en-US"/>
              <a:t>プログラミングコンテスト</a:t>
            </a:r>
            <a:r>
              <a:rPr lang="en-US" altLang="ja-JP" dirty="0"/>
              <a:t>: </a:t>
            </a:r>
            <a:r>
              <a:rPr lang="ja-JP" altLang="en-US"/>
              <a:t>与えられた問題を解くことでプログラミングの能力を競い合うコンテスト</a:t>
            </a:r>
            <a:endParaRPr lang="en-US" altLang="ja-JP" dirty="0"/>
          </a:p>
          <a:p>
            <a:pPr lvl="2"/>
            <a:endParaRPr lang="en-US" altLang="ja-JP" dirty="0"/>
          </a:p>
        </p:txBody>
      </p:sp>
      <p:sp>
        <p:nvSpPr>
          <p:cNvPr id="4" name="日付プレースホルダー 3">
            <a:extLst>
              <a:ext uri="{FF2B5EF4-FFF2-40B4-BE49-F238E27FC236}">
                <a16:creationId xmlns:a16="http://schemas.microsoft.com/office/drawing/2014/main" id="{966F76F8-0F0A-BD4B-93D0-859697EEFC53}"/>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14986D59-6F24-FA4E-B64F-CF87F286860B}"/>
              </a:ext>
            </a:extLst>
          </p:cNvPr>
          <p:cNvSpPr>
            <a:spLocks noGrp="1"/>
          </p:cNvSpPr>
          <p:nvPr>
            <p:ph type="sldNum" sz="quarter" idx="12"/>
          </p:nvPr>
        </p:nvSpPr>
        <p:spPr/>
        <p:txBody>
          <a:bodyPr/>
          <a:lstStyle/>
          <a:p>
            <a:fld id="{B12562F3-4A2F-4E07-B7D3-3E764FB0DEC6}" type="slidenum">
              <a:rPr lang="en-US" altLang="ja-JP" smtClean="0"/>
              <a:pPr/>
              <a:t>4</a:t>
            </a:fld>
            <a:endParaRPr lang="en-US" altLang="ja-JP"/>
          </a:p>
        </p:txBody>
      </p:sp>
    </p:spTree>
    <p:extLst>
      <p:ext uri="{BB962C8B-B14F-4D97-AF65-F5344CB8AC3E}">
        <p14:creationId xmlns:p14="http://schemas.microsoft.com/office/powerpoint/2010/main" val="19715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2206A-72A9-7540-81D4-21A39B9ABC94}"/>
              </a:ext>
            </a:extLst>
          </p:cNvPr>
          <p:cNvSpPr>
            <a:spLocks noGrp="1"/>
          </p:cNvSpPr>
          <p:nvPr>
            <p:ph type="title"/>
          </p:nvPr>
        </p:nvSpPr>
        <p:spPr/>
        <p:txBody>
          <a:bodyPr/>
          <a:lstStyle/>
          <a:p>
            <a:r>
              <a:rPr lang="ja-JP" altLang="en-US"/>
              <a:t>提案手法の概要</a:t>
            </a:r>
          </a:p>
        </p:txBody>
      </p:sp>
      <p:sp>
        <p:nvSpPr>
          <p:cNvPr id="3" name="コンテンツ プレースホルダー 2">
            <a:extLst>
              <a:ext uri="{FF2B5EF4-FFF2-40B4-BE49-F238E27FC236}">
                <a16:creationId xmlns:a16="http://schemas.microsoft.com/office/drawing/2014/main" id="{FC9987F3-4460-DB44-A7DA-B938A25041EF}"/>
              </a:ext>
            </a:extLst>
          </p:cNvPr>
          <p:cNvSpPr>
            <a:spLocks noGrp="1"/>
          </p:cNvSpPr>
          <p:nvPr>
            <p:ph idx="1"/>
          </p:nvPr>
        </p:nvSpPr>
        <p:spPr/>
        <p:txBody>
          <a:bodyPr/>
          <a:lstStyle/>
          <a:p>
            <a:r>
              <a:rPr lang="ja-JP" altLang="en-US"/>
              <a:t>プログラミング演習問題の問題の類似度を、問題文を</a:t>
            </a:r>
            <a:r>
              <a:rPr lang="en-US" altLang="ja-JP" dirty="0"/>
              <a:t>Doc2Vec</a:t>
            </a:r>
            <a:r>
              <a:rPr lang="ja-JP" altLang="en-US"/>
              <a:t>で学習したモデルから推測した関連研究</a:t>
            </a:r>
            <a:r>
              <a:rPr lang="en-US" altLang="ja-JP" dirty="0"/>
              <a:t>[1]</a:t>
            </a:r>
            <a:r>
              <a:rPr lang="ja-JP" altLang="en-US"/>
              <a:t>がある</a:t>
            </a:r>
            <a:endParaRPr lang="en-US" altLang="ja-JP" dirty="0"/>
          </a:p>
          <a:p>
            <a:pPr lvl="1"/>
            <a:r>
              <a:rPr lang="en-US" altLang="ja-JP" sz="2400" dirty="0"/>
              <a:t>Doc2vec</a:t>
            </a:r>
          </a:p>
          <a:p>
            <a:pPr lvl="2"/>
            <a:r>
              <a:rPr lang="ja-JP" altLang="en-US"/>
              <a:t>任意の文書の分散表現</a:t>
            </a:r>
            <a:r>
              <a:rPr lang="en-US" altLang="ja-JP" dirty="0"/>
              <a:t>(</a:t>
            </a:r>
            <a:r>
              <a:rPr lang="ja-JP" altLang="en-US"/>
              <a:t>特徴のベクトル</a:t>
            </a:r>
            <a:r>
              <a:rPr lang="en-US" altLang="ja-JP" dirty="0"/>
              <a:t>)</a:t>
            </a:r>
            <a:r>
              <a:rPr lang="ja-JP" altLang="en-US"/>
              <a:t>を獲得する機械学習の手法</a:t>
            </a:r>
            <a:endParaRPr lang="en-US" altLang="ja-JP" dirty="0"/>
          </a:p>
          <a:p>
            <a:pPr lvl="2"/>
            <a:r>
              <a:rPr lang="ja-JP" altLang="en-US"/>
              <a:t>学習済みのモデルから未知の文書の分散表現を獲得することもできる</a:t>
            </a:r>
            <a:endParaRPr lang="en-US" altLang="ja-JP" dirty="0"/>
          </a:p>
          <a:p>
            <a:r>
              <a:rPr lang="ja-JP" altLang="en-US"/>
              <a:t>問題文よりも提出されたソースコードの方が問題の特徴が顕著に出るのではないか</a:t>
            </a:r>
            <a:endParaRPr lang="en-US" altLang="ja-JP" dirty="0"/>
          </a:p>
          <a:p>
            <a:endParaRPr lang="en-US" altLang="ja-JP" dirty="0"/>
          </a:p>
        </p:txBody>
      </p:sp>
      <p:sp>
        <p:nvSpPr>
          <p:cNvPr id="4" name="日付プレースホルダー 3">
            <a:extLst>
              <a:ext uri="{FF2B5EF4-FFF2-40B4-BE49-F238E27FC236}">
                <a16:creationId xmlns:a16="http://schemas.microsoft.com/office/drawing/2014/main" id="{966F76F8-0F0A-BD4B-93D0-859697EEFC53}"/>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14986D59-6F24-FA4E-B64F-CF87F286860B}"/>
              </a:ext>
            </a:extLst>
          </p:cNvPr>
          <p:cNvSpPr>
            <a:spLocks noGrp="1"/>
          </p:cNvSpPr>
          <p:nvPr>
            <p:ph type="sldNum" sz="quarter" idx="12"/>
          </p:nvPr>
        </p:nvSpPr>
        <p:spPr/>
        <p:txBody>
          <a:bodyPr/>
          <a:lstStyle/>
          <a:p>
            <a:fld id="{B12562F3-4A2F-4E07-B7D3-3E764FB0DEC6}" type="slidenum">
              <a:rPr lang="en-US" altLang="ja-JP" smtClean="0"/>
              <a:pPr/>
              <a:t>5</a:t>
            </a:fld>
            <a:endParaRPr lang="en-US" altLang="ja-JP"/>
          </a:p>
        </p:txBody>
      </p:sp>
      <p:sp>
        <p:nvSpPr>
          <p:cNvPr id="6" name="下矢印 5">
            <a:extLst>
              <a:ext uri="{FF2B5EF4-FFF2-40B4-BE49-F238E27FC236}">
                <a16:creationId xmlns:a16="http://schemas.microsoft.com/office/drawing/2014/main" id="{7DC51307-5F83-E10C-9F78-5F7225D6A228}"/>
              </a:ext>
            </a:extLst>
          </p:cNvPr>
          <p:cNvSpPr/>
          <p:nvPr/>
        </p:nvSpPr>
        <p:spPr>
          <a:xfrm rot="16200000">
            <a:off x="170060" y="5032472"/>
            <a:ext cx="662608" cy="60144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4C4E473-7717-E85E-4E8E-1DB79548AD8E}"/>
              </a:ext>
            </a:extLst>
          </p:cNvPr>
          <p:cNvSpPr txBox="1"/>
          <p:nvPr/>
        </p:nvSpPr>
        <p:spPr>
          <a:xfrm>
            <a:off x="802086" y="5110035"/>
            <a:ext cx="8225650" cy="461665"/>
          </a:xfrm>
          <a:prstGeom prst="rect">
            <a:avLst/>
          </a:prstGeom>
          <a:noFill/>
        </p:spPr>
        <p:txBody>
          <a:bodyPr wrap="none" rtlCol="0">
            <a:spAutoFit/>
          </a:bodyPr>
          <a:lstStyle/>
          <a:p>
            <a:r>
              <a:rPr lang="ja-JP" altLang="en-US" u="sng"/>
              <a:t>本研究で提案する手法ではソースコードを</a:t>
            </a:r>
            <a:r>
              <a:rPr lang="en-US" altLang="ja-JP" u="sng" dirty="0"/>
              <a:t>Doc2Vec</a:t>
            </a:r>
            <a:r>
              <a:rPr lang="ja-JP" altLang="en-US" u="sng"/>
              <a:t>で学習する</a:t>
            </a:r>
            <a:endParaRPr lang="en-US" altLang="ja-JP" u="sng" dirty="0"/>
          </a:p>
        </p:txBody>
      </p:sp>
      <p:sp>
        <p:nvSpPr>
          <p:cNvPr id="8" name="テキスト ボックス 7">
            <a:extLst>
              <a:ext uri="{FF2B5EF4-FFF2-40B4-BE49-F238E27FC236}">
                <a16:creationId xmlns:a16="http://schemas.microsoft.com/office/drawing/2014/main" id="{7992A322-18E0-B343-6097-C853F61DE6C6}"/>
              </a:ext>
            </a:extLst>
          </p:cNvPr>
          <p:cNvSpPr txBox="1"/>
          <p:nvPr/>
        </p:nvSpPr>
        <p:spPr>
          <a:xfrm>
            <a:off x="-90844" y="5847060"/>
            <a:ext cx="9314575" cy="461665"/>
          </a:xfrm>
          <a:prstGeom prst="rect">
            <a:avLst/>
          </a:prstGeom>
          <a:noFill/>
        </p:spPr>
        <p:txBody>
          <a:bodyPr wrap="square" rtlCol="0">
            <a:spAutoFit/>
          </a:bodyPr>
          <a:lstStyle/>
          <a:p>
            <a:pPr algn="ctr"/>
            <a:r>
              <a:rPr lang="en-US" altLang="ja-JP" sz="1200" dirty="0"/>
              <a:t>[1] </a:t>
            </a:r>
            <a:r>
              <a:rPr lang="ja-JP" altLang="en-US" sz="1200"/>
              <a:t>新濱遼大</a:t>
            </a:r>
            <a:r>
              <a:rPr lang="en-US" altLang="ja-JP" sz="1200" dirty="0"/>
              <a:t>, </a:t>
            </a:r>
            <a:r>
              <a:rPr lang="ja-JP" altLang="en-US" sz="1200"/>
              <a:t>槇原絵里奈</a:t>
            </a:r>
            <a:r>
              <a:rPr lang="en-US" altLang="ja-JP" sz="1200" dirty="0"/>
              <a:t>, </a:t>
            </a:r>
            <a:r>
              <a:rPr lang="ja-JP" altLang="en-US" sz="1200"/>
              <a:t>小野景子</a:t>
            </a:r>
            <a:r>
              <a:rPr lang="en-US" altLang="ja-JP" sz="1200" dirty="0"/>
              <a:t>, </a:t>
            </a:r>
            <a:r>
              <a:rPr lang="ja-JP" altLang="en-US" sz="1200"/>
              <a:t>幾島直哉</a:t>
            </a:r>
            <a:r>
              <a:rPr lang="en-US" altLang="ja-JP" sz="1200" dirty="0"/>
              <a:t>, </a:t>
            </a:r>
            <a:r>
              <a:rPr lang="ja-JP" altLang="en-US" sz="1200"/>
              <a:t>山川蒼平</a:t>
            </a:r>
            <a:r>
              <a:rPr lang="en-US" altLang="ja-JP" sz="1200" dirty="0"/>
              <a:t>. </a:t>
            </a:r>
            <a:r>
              <a:rPr lang="ja-JP" altLang="en-US" sz="1200"/>
              <a:t>オンラインジャッジシステムにおける問題文の類似度調査</a:t>
            </a:r>
            <a:r>
              <a:rPr lang="en-US" altLang="ja-JP" sz="1200" dirty="0"/>
              <a:t>.</a:t>
            </a:r>
          </a:p>
          <a:p>
            <a:pPr algn="ctr"/>
            <a:r>
              <a:rPr lang="ja-JP" altLang="en-US" sz="1200"/>
              <a:t>情報処理学会研究報告</a:t>
            </a:r>
            <a:r>
              <a:rPr lang="en-US" altLang="ja-JP" sz="1200" dirty="0"/>
              <a:t>, </a:t>
            </a:r>
            <a:r>
              <a:rPr lang="en" altLang="ja-JP" sz="1200" dirty="0"/>
              <a:t>Vol.2021-SE-209, No.9, pp.1-7,2021 </a:t>
            </a:r>
            <a:r>
              <a:rPr lang="ja-JP" altLang="en-US" sz="1200"/>
              <a:t>年</a:t>
            </a:r>
            <a:r>
              <a:rPr lang="en-US" altLang="ja-JP" sz="1200" dirty="0"/>
              <a:t>11 </a:t>
            </a:r>
            <a:r>
              <a:rPr lang="ja-JP" altLang="en-US" sz="1200"/>
              <a:t>月</a:t>
            </a:r>
            <a:r>
              <a:rPr lang="en-US" altLang="ja-JP" sz="1200" dirty="0"/>
              <a:t>.</a:t>
            </a:r>
          </a:p>
        </p:txBody>
      </p:sp>
    </p:spTree>
    <p:extLst>
      <p:ext uri="{BB962C8B-B14F-4D97-AF65-F5344CB8AC3E}">
        <p14:creationId xmlns:p14="http://schemas.microsoft.com/office/powerpoint/2010/main" val="337725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F594E-E2A1-704D-A842-C23848129DC5}"/>
              </a:ext>
            </a:extLst>
          </p:cNvPr>
          <p:cNvSpPr>
            <a:spLocks noGrp="1"/>
          </p:cNvSpPr>
          <p:nvPr>
            <p:ph type="title"/>
          </p:nvPr>
        </p:nvSpPr>
        <p:spPr/>
        <p:txBody>
          <a:bodyPr/>
          <a:lstStyle/>
          <a:p>
            <a:r>
              <a:rPr kumimoji="1" lang="ja-JP" altLang="en-US"/>
              <a:t>提案手法</a:t>
            </a:r>
          </a:p>
        </p:txBody>
      </p:sp>
      <p:sp>
        <p:nvSpPr>
          <p:cNvPr id="4" name="日付プレースホルダー 3">
            <a:extLst>
              <a:ext uri="{FF2B5EF4-FFF2-40B4-BE49-F238E27FC236}">
                <a16:creationId xmlns:a16="http://schemas.microsoft.com/office/drawing/2014/main" id="{9A5D48CE-7710-2440-905F-7AD1193EB308}"/>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4E86D0E4-AECA-6A47-89C9-6907EBD8AD1B}"/>
              </a:ext>
            </a:extLst>
          </p:cNvPr>
          <p:cNvSpPr>
            <a:spLocks noGrp="1"/>
          </p:cNvSpPr>
          <p:nvPr>
            <p:ph type="sldNum" sz="quarter" idx="12"/>
          </p:nvPr>
        </p:nvSpPr>
        <p:spPr/>
        <p:txBody>
          <a:bodyPr/>
          <a:lstStyle/>
          <a:p>
            <a:pPr>
              <a:defRPr/>
            </a:pPr>
            <a:fld id="{B12562F3-4A2F-4E07-B7D3-3E764FB0DEC6}" type="slidenum">
              <a:rPr lang="en-US" altLang="ja-JP" smtClean="0"/>
              <a:pPr>
                <a:defRPr/>
              </a:pPr>
              <a:t>6</a:t>
            </a:fld>
            <a:endParaRPr lang="en-US" altLang="ja-JP"/>
          </a:p>
        </p:txBody>
      </p:sp>
      <p:pic>
        <p:nvPicPr>
          <p:cNvPr id="14" name="図 13" descr="グラフィカル ユーザー インターフェイス&#10;&#10;自動的に生成された説明">
            <a:extLst>
              <a:ext uri="{FF2B5EF4-FFF2-40B4-BE49-F238E27FC236}">
                <a16:creationId xmlns:a16="http://schemas.microsoft.com/office/drawing/2014/main" id="{1ED9B677-7B0D-A144-915A-02ADF029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383"/>
            <a:ext cx="9144000" cy="3836935"/>
          </a:xfrm>
          <a:prstGeom prst="rect">
            <a:avLst/>
          </a:prstGeom>
        </p:spPr>
      </p:pic>
    </p:spTree>
    <p:extLst>
      <p:ext uri="{BB962C8B-B14F-4D97-AF65-F5344CB8AC3E}">
        <p14:creationId xmlns:p14="http://schemas.microsoft.com/office/powerpoint/2010/main" val="404566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B355E-DDA9-A04E-B971-50951BAB6655}"/>
              </a:ext>
            </a:extLst>
          </p:cNvPr>
          <p:cNvSpPr>
            <a:spLocks noGrp="1"/>
          </p:cNvSpPr>
          <p:nvPr>
            <p:ph type="title"/>
          </p:nvPr>
        </p:nvSpPr>
        <p:spPr/>
        <p:txBody>
          <a:bodyPr/>
          <a:lstStyle/>
          <a:p>
            <a:r>
              <a:rPr kumimoji="1" lang="en-US" altLang="ja-JP" sz="3400" dirty="0"/>
              <a:t>STEP1: AST</a:t>
            </a:r>
            <a:r>
              <a:rPr kumimoji="1" lang="ja-JP" altLang="en-US" sz="3400"/>
              <a:t>の作成，リスト化</a:t>
            </a:r>
          </a:p>
        </p:txBody>
      </p:sp>
      <p:sp>
        <p:nvSpPr>
          <p:cNvPr id="4" name="日付プレースホルダー 3">
            <a:extLst>
              <a:ext uri="{FF2B5EF4-FFF2-40B4-BE49-F238E27FC236}">
                <a16:creationId xmlns:a16="http://schemas.microsoft.com/office/drawing/2014/main" id="{4159C098-EFED-D84B-87D0-94D7249F6791}"/>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F39873A9-3622-F143-8848-9871BA934F8B}"/>
              </a:ext>
            </a:extLst>
          </p:cNvPr>
          <p:cNvSpPr>
            <a:spLocks noGrp="1"/>
          </p:cNvSpPr>
          <p:nvPr>
            <p:ph type="sldNum" sz="quarter" idx="12"/>
          </p:nvPr>
        </p:nvSpPr>
        <p:spPr/>
        <p:txBody>
          <a:bodyPr/>
          <a:lstStyle/>
          <a:p>
            <a:pPr>
              <a:defRPr/>
            </a:pPr>
            <a:fld id="{B12562F3-4A2F-4E07-B7D3-3E764FB0DEC6}" type="slidenum">
              <a:rPr lang="en-US" altLang="ja-JP" smtClean="0"/>
              <a:pPr>
                <a:defRPr/>
              </a:pPr>
              <a:t>7</a:t>
            </a:fld>
            <a:endParaRPr lang="en-US" altLang="ja-JP"/>
          </a:p>
        </p:txBody>
      </p:sp>
      <p:pic>
        <p:nvPicPr>
          <p:cNvPr id="11" name="図 10" descr="ダイアグラム&#10;&#10;自動的に生成された説明">
            <a:extLst>
              <a:ext uri="{FF2B5EF4-FFF2-40B4-BE49-F238E27FC236}">
                <a16:creationId xmlns:a16="http://schemas.microsoft.com/office/drawing/2014/main" id="{9D5E2454-6F8C-1740-8203-F89A686B6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383"/>
            <a:ext cx="9144000" cy="3836935"/>
          </a:xfrm>
          <a:prstGeom prst="rect">
            <a:avLst/>
          </a:prstGeom>
        </p:spPr>
      </p:pic>
    </p:spTree>
    <p:extLst>
      <p:ext uri="{BB962C8B-B14F-4D97-AF65-F5344CB8AC3E}">
        <p14:creationId xmlns:p14="http://schemas.microsoft.com/office/powerpoint/2010/main" val="33815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EAD16-E7A4-5E4A-BDDF-59CC78425B1D}"/>
              </a:ext>
            </a:extLst>
          </p:cNvPr>
          <p:cNvSpPr>
            <a:spLocks noGrp="1"/>
          </p:cNvSpPr>
          <p:nvPr>
            <p:ph type="title"/>
          </p:nvPr>
        </p:nvSpPr>
        <p:spPr/>
        <p:txBody>
          <a:bodyPr/>
          <a:lstStyle/>
          <a:p>
            <a:r>
              <a:rPr lang="en-US" altLang="ja-JP" dirty="0"/>
              <a:t>STEP1: AST</a:t>
            </a:r>
            <a:r>
              <a:rPr lang="ja-JP" altLang="en-US"/>
              <a:t>の作成，リスト化</a:t>
            </a:r>
          </a:p>
        </p:txBody>
      </p:sp>
      <p:sp>
        <p:nvSpPr>
          <p:cNvPr id="3" name="コンテンツ プレースホルダー 2">
            <a:extLst>
              <a:ext uri="{FF2B5EF4-FFF2-40B4-BE49-F238E27FC236}">
                <a16:creationId xmlns:a16="http://schemas.microsoft.com/office/drawing/2014/main" id="{28FBEC0B-1494-A34B-B2F3-F4775413EF0F}"/>
              </a:ext>
            </a:extLst>
          </p:cNvPr>
          <p:cNvSpPr>
            <a:spLocks noGrp="1"/>
          </p:cNvSpPr>
          <p:nvPr>
            <p:ph idx="1"/>
          </p:nvPr>
        </p:nvSpPr>
        <p:spPr/>
        <p:txBody>
          <a:bodyPr/>
          <a:lstStyle/>
          <a:p>
            <a:r>
              <a:rPr lang="ja-JP" altLang="en-US"/>
              <a:t>あらかじめタグが付与された問題の解答例のソースコードから</a:t>
            </a:r>
            <a:r>
              <a:rPr lang="en-US" altLang="ja-JP" dirty="0"/>
              <a:t>AST</a:t>
            </a:r>
            <a:r>
              <a:rPr lang="ja-JP" altLang="en-US"/>
              <a:t>を作成する</a:t>
            </a:r>
            <a:endParaRPr lang="en-US" altLang="ja-JP" dirty="0"/>
          </a:p>
          <a:p>
            <a:pPr lvl="1"/>
            <a:r>
              <a:rPr lang="ja-JP" altLang="en-US"/>
              <a:t>本研究では右の図のような木を</a:t>
            </a:r>
            <a:r>
              <a:rPr lang="en-US" altLang="ja-JP" dirty="0"/>
              <a:t>AST</a:t>
            </a:r>
            <a:r>
              <a:rPr lang="ja-JP" altLang="en-US"/>
              <a:t>と呼ぶ</a:t>
            </a:r>
            <a:endParaRPr lang="en-US" altLang="ja-JP" dirty="0"/>
          </a:p>
          <a:p>
            <a:endParaRPr lang="en-US" altLang="ja-JP" dirty="0"/>
          </a:p>
        </p:txBody>
      </p:sp>
      <p:sp>
        <p:nvSpPr>
          <p:cNvPr id="4" name="日付プレースホルダー 3">
            <a:extLst>
              <a:ext uri="{FF2B5EF4-FFF2-40B4-BE49-F238E27FC236}">
                <a16:creationId xmlns:a16="http://schemas.microsoft.com/office/drawing/2014/main" id="{E3CE191D-7754-CB4C-A519-2BDE29AB8E80}"/>
              </a:ext>
            </a:extLst>
          </p:cNvPr>
          <p:cNvSpPr>
            <a:spLocks noGrp="1"/>
          </p:cNvSpPr>
          <p:nvPr>
            <p:ph type="dt" sz="half" idx="10"/>
          </p:nvPr>
        </p:nvSpPr>
        <p:spPr/>
        <p:txBody>
          <a:bodyPr/>
          <a:lstStyle/>
          <a:p>
            <a:r>
              <a:rPr lang="en-US" altLang="ja-JP" dirty="0"/>
              <a:t>Feb/15/2022</a:t>
            </a:r>
          </a:p>
        </p:txBody>
      </p:sp>
      <p:sp>
        <p:nvSpPr>
          <p:cNvPr id="5" name="スライド番号プレースホルダー 4">
            <a:extLst>
              <a:ext uri="{FF2B5EF4-FFF2-40B4-BE49-F238E27FC236}">
                <a16:creationId xmlns:a16="http://schemas.microsoft.com/office/drawing/2014/main" id="{2C085DC0-56C9-5947-B4D5-63FF87DF013B}"/>
              </a:ext>
            </a:extLst>
          </p:cNvPr>
          <p:cNvSpPr>
            <a:spLocks noGrp="1"/>
          </p:cNvSpPr>
          <p:nvPr>
            <p:ph type="sldNum" sz="quarter" idx="12"/>
          </p:nvPr>
        </p:nvSpPr>
        <p:spPr/>
        <p:txBody>
          <a:bodyPr/>
          <a:lstStyle/>
          <a:p>
            <a:fld id="{B12562F3-4A2F-4E07-B7D3-3E764FB0DEC6}" type="slidenum">
              <a:rPr lang="en-US" altLang="ja-JP" smtClean="0"/>
              <a:pPr/>
              <a:t>8</a:t>
            </a:fld>
            <a:endParaRPr lang="en-US" altLang="ja-JP"/>
          </a:p>
        </p:txBody>
      </p:sp>
      <p:pic>
        <p:nvPicPr>
          <p:cNvPr id="12" name="図 11" descr="ダイアグラム&#10;&#10;自動的に生成された説明">
            <a:extLst>
              <a:ext uri="{FF2B5EF4-FFF2-40B4-BE49-F238E27FC236}">
                <a16:creationId xmlns:a16="http://schemas.microsoft.com/office/drawing/2014/main" id="{A35E926B-680A-CD4D-802C-6A9BA4ED9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894" y="3052762"/>
            <a:ext cx="6769100" cy="3530600"/>
          </a:xfrm>
          <a:prstGeom prst="rect">
            <a:avLst/>
          </a:prstGeom>
        </p:spPr>
      </p:pic>
    </p:spTree>
    <p:extLst>
      <p:ext uri="{BB962C8B-B14F-4D97-AF65-F5344CB8AC3E}">
        <p14:creationId xmlns:p14="http://schemas.microsoft.com/office/powerpoint/2010/main" val="98360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86E3FAB-0ED0-3F46-A2FF-F71753234674}"/>
              </a:ext>
            </a:extLst>
          </p:cNvPr>
          <p:cNvSpPr/>
          <p:nvPr/>
        </p:nvSpPr>
        <p:spPr>
          <a:xfrm>
            <a:off x="468312" y="6038907"/>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53ADB1-A92C-9340-818F-6FF4238CCDBB}"/>
              </a:ext>
            </a:extLst>
          </p:cNvPr>
          <p:cNvSpPr>
            <a:spLocks noGrp="1"/>
          </p:cNvSpPr>
          <p:nvPr>
            <p:ph type="title"/>
          </p:nvPr>
        </p:nvSpPr>
        <p:spPr/>
        <p:txBody>
          <a:bodyPr/>
          <a:lstStyle/>
          <a:p>
            <a:r>
              <a:rPr lang="en-US" altLang="ja-JP" dirty="0"/>
              <a:t>STEP1: AST</a:t>
            </a:r>
            <a:r>
              <a:rPr lang="ja-JP" altLang="en-US"/>
              <a:t>の作成，リスト化</a:t>
            </a:r>
          </a:p>
        </p:txBody>
      </p:sp>
      <p:sp>
        <p:nvSpPr>
          <p:cNvPr id="3" name="コンテンツ プレースホルダー 2">
            <a:extLst>
              <a:ext uri="{FF2B5EF4-FFF2-40B4-BE49-F238E27FC236}">
                <a16:creationId xmlns:a16="http://schemas.microsoft.com/office/drawing/2014/main" id="{EC219021-1898-4D48-80A7-127D5943B2A0}"/>
              </a:ext>
            </a:extLst>
          </p:cNvPr>
          <p:cNvSpPr>
            <a:spLocks noGrp="1"/>
          </p:cNvSpPr>
          <p:nvPr>
            <p:ph idx="1"/>
          </p:nvPr>
        </p:nvSpPr>
        <p:spPr/>
        <p:txBody>
          <a:bodyPr/>
          <a:lstStyle/>
          <a:p>
            <a:r>
              <a:rPr lang="en-US" altLang="ja-JP" dirty="0"/>
              <a:t>AST</a:t>
            </a:r>
            <a:r>
              <a:rPr lang="ja-JP" altLang="en-US"/>
              <a:t>のノードを後行順</a:t>
            </a:r>
            <a:r>
              <a:rPr lang="en-US" altLang="ja-JP" dirty="0"/>
              <a:t>(post-order)</a:t>
            </a:r>
            <a:r>
              <a:rPr lang="ja-JP" altLang="en-US"/>
              <a:t>にリスト化する</a:t>
            </a:r>
            <a:endParaRPr lang="en-US" altLang="ja-JP" dirty="0"/>
          </a:p>
          <a:p>
            <a:pPr lvl="1"/>
            <a:r>
              <a:rPr lang="en-US" altLang="ja-JP" dirty="0"/>
              <a:t>AST</a:t>
            </a:r>
            <a:r>
              <a:rPr lang="ja-JP" altLang="en-US"/>
              <a:t>に含まれない情報を追加する</a:t>
            </a:r>
            <a:endParaRPr lang="en-US" altLang="ja-JP" dirty="0"/>
          </a:p>
          <a:p>
            <a:pPr marL="914400" lvl="2" indent="0">
              <a:buNone/>
            </a:pPr>
            <a:r>
              <a:rPr lang="en-US" altLang="ja-JP" dirty="0"/>
              <a:t>(</a:t>
            </a:r>
            <a:r>
              <a:rPr lang="ja-JP" altLang="en-US"/>
              <a:t>例</a:t>
            </a:r>
            <a:r>
              <a:rPr lang="en-US" altLang="ja-JP" dirty="0"/>
              <a:t>) </a:t>
            </a:r>
            <a:r>
              <a:rPr lang="ja-JP" altLang="en-US"/>
              <a:t>変数参照部を参照している変数の型名に変更する</a:t>
            </a:r>
            <a:endParaRPr lang="en-US" altLang="ja-JP" dirty="0"/>
          </a:p>
          <a:p>
            <a:pPr lvl="1"/>
            <a:r>
              <a:rPr lang="ja-JP" altLang="en-US"/>
              <a:t>不要な情報を除外する</a:t>
            </a:r>
            <a:endParaRPr lang="en-US" altLang="ja-JP" dirty="0"/>
          </a:p>
          <a:p>
            <a:pPr marL="914400" lvl="2" indent="0">
              <a:buNone/>
            </a:pPr>
            <a:r>
              <a:rPr lang="en-US" altLang="ja-JP" dirty="0"/>
              <a:t>(</a:t>
            </a:r>
            <a:r>
              <a:rPr lang="ja-JP" altLang="en-US"/>
              <a:t>例</a:t>
            </a:r>
            <a:r>
              <a:rPr lang="en-US" altLang="ja-JP" dirty="0"/>
              <a:t>) </a:t>
            </a:r>
            <a:r>
              <a:rPr lang="ja-JP" altLang="en-US"/>
              <a:t>変数宣言部削除</a:t>
            </a:r>
            <a:endParaRPr lang="en-US" altLang="ja-JP" dirty="0"/>
          </a:p>
        </p:txBody>
      </p:sp>
      <p:sp>
        <p:nvSpPr>
          <p:cNvPr id="4" name="日付プレースホルダー 3">
            <a:extLst>
              <a:ext uri="{FF2B5EF4-FFF2-40B4-BE49-F238E27FC236}">
                <a16:creationId xmlns:a16="http://schemas.microsoft.com/office/drawing/2014/main" id="{069E8CC3-DD43-1E40-878B-2D1F79982026}"/>
              </a:ext>
            </a:extLst>
          </p:cNvPr>
          <p:cNvSpPr>
            <a:spLocks noGrp="1"/>
          </p:cNvSpPr>
          <p:nvPr>
            <p:ph type="dt" sz="half" idx="10"/>
          </p:nvPr>
        </p:nvSpPr>
        <p:spPr/>
        <p:txBody>
          <a:bodyPr/>
          <a:lstStyle/>
          <a:p>
            <a:r>
              <a:rPr lang="en-US" altLang="ja-JP" dirty="0"/>
              <a:t>Feb/15/2022</a:t>
            </a:r>
          </a:p>
        </p:txBody>
      </p:sp>
      <p:pic>
        <p:nvPicPr>
          <p:cNvPr id="12" name="図 11" descr="ダイアグラム&#10;&#10;自動的に生成された説明">
            <a:extLst>
              <a:ext uri="{FF2B5EF4-FFF2-40B4-BE49-F238E27FC236}">
                <a16:creationId xmlns:a16="http://schemas.microsoft.com/office/drawing/2014/main" id="{8685CE39-EAE3-C14B-A3F0-2BE3355B23DF}"/>
              </a:ext>
            </a:extLst>
          </p:cNvPr>
          <p:cNvPicPr>
            <a:picLocks noChangeAspect="1"/>
          </p:cNvPicPr>
          <p:nvPr/>
        </p:nvPicPr>
        <p:blipFill rotWithShape="1">
          <a:blip r:embed="rId3">
            <a:extLst>
              <a:ext uri="{28A0092B-C50C-407E-A947-70E740481C1C}">
                <a14:useLocalDpi xmlns:a14="http://schemas.microsoft.com/office/drawing/2010/main" val="0"/>
              </a:ext>
            </a:extLst>
          </a:blip>
          <a:srcRect l="27562" t="-2747"/>
          <a:stretch/>
        </p:blipFill>
        <p:spPr>
          <a:xfrm>
            <a:off x="930660" y="3569217"/>
            <a:ext cx="7261863" cy="3153600"/>
          </a:xfrm>
          <a:prstGeom prst="rect">
            <a:avLst/>
          </a:prstGeom>
        </p:spPr>
      </p:pic>
      <p:sp>
        <p:nvSpPr>
          <p:cNvPr id="13" name="正方形/長方形 12">
            <a:extLst>
              <a:ext uri="{FF2B5EF4-FFF2-40B4-BE49-F238E27FC236}">
                <a16:creationId xmlns:a16="http://schemas.microsoft.com/office/drawing/2014/main" id="{44E2BE75-6211-E24A-9D1F-E8864401C254}"/>
              </a:ext>
            </a:extLst>
          </p:cNvPr>
          <p:cNvSpPr/>
          <p:nvPr/>
        </p:nvSpPr>
        <p:spPr>
          <a:xfrm>
            <a:off x="946922" y="4776411"/>
            <a:ext cx="1045712" cy="1798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26D3806-286F-B64B-B302-FBA19D0DC6DD}"/>
              </a:ext>
            </a:extLst>
          </p:cNvPr>
          <p:cNvSpPr txBox="1"/>
          <p:nvPr/>
        </p:nvSpPr>
        <p:spPr>
          <a:xfrm>
            <a:off x="169018" y="4491553"/>
            <a:ext cx="1082348" cy="307777"/>
          </a:xfrm>
          <a:prstGeom prst="rect">
            <a:avLst/>
          </a:prstGeom>
          <a:solidFill>
            <a:schemeClr val="accent3"/>
          </a:solidFill>
          <a:ln w="28575">
            <a:solidFill>
              <a:srgbClr val="FF0000"/>
            </a:solidFill>
          </a:ln>
        </p:spPr>
        <p:txBody>
          <a:bodyPr wrap="square" rtlCol="0">
            <a:spAutoFit/>
          </a:bodyPr>
          <a:lstStyle/>
          <a:p>
            <a:r>
              <a:rPr kumimoji="1" lang="ja-JP" altLang="en-US" sz="1400"/>
              <a:t>変数宣言部</a:t>
            </a:r>
          </a:p>
        </p:txBody>
      </p:sp>
      <p:sp>
        <p:nvSpPr>
          <p:cNvPr id="15" name="正方形/長方形 14">
            <a:extLst>
              <a:ext uri="{FF2B5EF4-FFF2-40B4-BE49-F238E27FC236}">
                <a16:creationId xmlns:a16="http://schemas.microsoft.com/office/drawing/2014/main" id="{ED5D219F-42F1-2043-8058-C2E6B1A79B33}"/>
              </a:ext>
            </a:extLst>
          </p:cNvPr>
          <p:cNvSpPr/>
          <p:nvPr/>
        </p:nvSpPr>
        <p:spPr>
          <a:xfrm>
            <a:off x="2202735" y="5384950"/>
            <a:ext cx="1027576" cy="57782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74C25F-1160-564A-992C-C16493234F38}"/>
              </a:ext>
            </a:extLst>
          </p:cNvPr>
          <p:cNvSpPr txBox="1"/>
          <p:nvPr/>
        </p:nvSpPr>
        <p:spPr>
          <a:xfrm>
            <a:off x="2367242" y="5980897"/>
            <a:ext cx="1100444" cy="307777"/>
          </a:xfrm>
          <a:prstGeom prst="rect">
            <a:avLst/>
          </a:prstGeom>
          <a:solidFill>
            <a:schemeClr val="bg1"/>
          </a:solidFill>
          <a:ln w="28575">
            <a:solidFill>
              <a:srgbClr val="0070C0"/>
            </a:solidFill>
          </a:ln>
        </p:spPr>
        <p:txBody>
          <a:bodyPr wrap="square" rtlCol="0">
            <a:spAutoFit/>
          </a:bodyPr>
          <a:lstStyle/>
          <a:p>
            <a:pPr algn="ctr"/>
            <a:r>
              <a:rPr kumimoji="1" lang="ja-JP" altLang="en-US" sz="1400"/>
              <a:t>変数参照部</a:t>
            </a:r>
          </a:p>
        </p:txBody>
      </p:sp>
      <p:sp>
        <p:nvSpPr>
          <p:cNvPr id="18" name="円/楕円 17">
            <a:extLst>
              <a:ext uri="{FF2B5EF4-FFF2-40B4-BE49-F238E27FC236}">
                <a16:creationId xmlns:a16="http://schemas.microsoft.com/office/drawing/2014/main" id="{C665C78D-A407-1142-83E1-C2E8565F2153}"/>
              </a:ext>
            </a:extLst>
          </p:cNvPr>
          <p:cNvSpPr/>
          <p:nvPr/>
        </p:nvSpPr>
        <p:spPr>
          <a:xfrm>
            <a:off x="2257489" y="5339339"/>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a:solidFill>
                  <a:schemeClr val="tx1"/>
                </a:solidFill>
              </a:rPr>
              <a:t>１</a:t>
            </a:r>
          </a:p>
        </p:txBody>
      </p:sp>
      <p:sp>
        <p:nvSpPr>
          <p:cNvPr id="20" name="円/楕円 19">
            <a:extLst>
              <a:ext uri="{FF2B5EF4-FFF2-40B4-BE49-F238E27FC236}">
                <a16:creationId xmlns:a16="http://schemas.microsoft.com/office/drawing/2014/main" id="{7DB765C6-751C-904F-A98C-31A56B62623B}"/>
              </a:ext>
            </a:extLst>
          </p:cNvPr>
          <p:cNvSpPr/>
          <p:nvPr/>
        </p:nvSpPr>
        <p:spPr>
          <a:xfrm>
            <a:off x="3363769" y="5339339"/>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2</a:t>
            </a:r>
            <a:endParaRPr kumimoji="1" lang="ja-JP" altLang="en-US" sz="1400">
              <a:solidFill>
                <a:schemeClr val="tx1"/>
              </a:solidFill>
            </a:endParaRPr>
          </a:p>
        </p:txBody>
      </p:sp>
      <p:sp>
        <p:nvSpPr>
          <p:cNvPr id="21" name="円/楕円 20">
            <a:extLst>
              <a:ext uri="{FF2B5EF4-FFF2-40B4-BE49-F238E27FC236}">
                <a16:creationId xmlns:a16="http://schemas.microsoft.com/office/drawing/2014/main" id="{C7A0292D-31BA-C241-B43B-D4F6996737A6}"/>
              </a:ext>
            </a:extLst>
          </p:cNvPr>
          <p:cNvSpPr/>
          <p:nvPr/>
        </p:nvSpPr>
        <p:spPr>
          <a:xfrm>
            <a:off x="2257489" y="4764620"/>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3</a:t>
            </a:r>
            <a:endParaRPr kumimoji="1" lang="ja-JP" altLang="en-US" sz="1400">
              <a:solidFill>
                <a:schemeClr val="tx1"/>
              </a:solidFill>
            </a:endParaRPr>
          </a:p>
        </p:txBody>
      </p:sp>
      <p:sp>
        <p:nvSpPr>
          <p:cNvPr id="22" name="円/楕円 21">
            <a:extLst>
              <a:ext uri="{FF2B5EF4-FFF2-40B4-BE49-F238E27FC236}">
                <a16:creationId xmlns:a16="http://schemas.microsoft.com/office/drawing/2014/main" id="{3FAE5D03-552A-474F-A5A4-BDAD3BBA1E1E}"/>
              </a:ext>
            </a:extLst>
          </p:cNvPr>
          <p:cNvSpPr/>
          <p:nvPr/>
        </p:nvSpPr>
        <p:spPr>
          <a:xfrm>
            <a:off x="1585512" y="4181417"/>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4</a:t>
            </a:r>
            <a:endParaRPr kumimoji="1" lang="ja-JP" altLang="en-US" sz="1400">
              <a:solidFill>
                <a:schemeClr val="tx1"/>
              </a:solidFill>
            </a:endParaRPr>
          </a:p>
        </p:txBody>
      </p:sp>
      <p:sp>
        <p:nvSpPr>
          <p:cNvPr id="23" name="円/楕円 22">
            <a:extLst>
              <a:ext uri="{FF2B5EF4-FFF2-40B4-BE49-F238E27FC236}">
                <a16:creationId xmlns:a16="http://schemas.microsoft.com/office/drawing/2014/main" id="{8A11E7A6-4DC1-9640-B97E-91AD7CE28B22}"/>
              </a:ext>
            </a:extLst>
          </p:cNvPr>
          <p:cNvSpPr/>
          <p:nvPr/>
        </p:nvSpPr>
        <p:spPr>
          <a:xfrm>
            <a:off x="1585512" y="3643675"/>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5</a:t>
            </a:r>
            <a:endParaRPr kumimoji="1" lang="ja-JP" altLang="en-US" sz="1400">
              <a:solidFill>
                <a:schemeClr val="tx1"/>
              </a:solidFill>
            </a:endParaRPr>
          </a:p>
        </p:txBody>
      </p:sp>
      <p:sp>
        <p:nvSpPr>
          <p:cNvPr id="17" name="日付プレースホルダー 3">
            <a:extLst>
              <a:ext uri="{FF2B5EF4-FFF2-40B4-BE49-F238E27FC236}">
                <a16:creationId xmlns:a16="http://schemas.microsoft.com/office/drawing/2014/main" id="{CE47A869-FBF8-744E-BD3B-3D749314C506}"/>
              </a:ext>
            </a:extLst>
          </p:cNvPr>
          <p:cNvSpPr txBox="1">
            <a:spLocks/>
          </p:cNvSpPr>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bg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defRPr/>
            </a:pPr>
            <a:r>
              <a:rPr lang="en-US" altLang="ja-JP"/>
              <a:t>Feb/15/2022</a:t>
            </a:r>
            <a:endParaRPr lang="en-US" altLang="ja-JP" dirty="0"/>
          </a:p>
        </p:txBody>
      </p:sp>
      <p:sp>
        <p:nvSpPr>
          <p:cNvPr id="19" name="スライド番号プレースホルダー 4">
            <a:extLst>
              <a:ext uri="{FF2B5EF4-FFF2-40B4-BE49-F238E27FC236}">
                <a16:creationId xmlns:a16="http://schemas.microsoft.com/office/drawing/2014/main" id="{ACD1CD78-A569-7742-80D9-7ED9935701E4}"/>
              </a:ext>
            </a:extLst>
          </p:cNvPr>
          <p:cNvSpPr txBox="1">
            <a:spLocks/>
          </p:cNvSpPr>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defRPr/>
            </a:pPr>
            <a:fld id="{B12562F3-4A2F-4E07-B7D3-3E764FB0DEC6}" type="slidenum">
              <a:rPr lang="en-US" altLang="ja-JP" smtClean="0"/>
              <a:pPr>
                <a:defRPr/>
              </a:pPr>
              <a:t>9</a:t>
            </a:fld>
            <a:endParaRPr lang="en-US" altLang="ja-JP"/>
          </a:p>
        </p:txBody>
      </p:sp>
      <p:sp>
        <p:nvSpPr>
          <p:cNvPr id="10" name="正方形/長方形 9">
            <a:extLst>
              <a:ext uri="{FF2B5EF4-FFF2-40B4-BE49-F238E27FC236}">
                <a16:creationId xmlns:a16="http://schemas.microsoft.com/office/drawing/2014/main" id="{7A0B6F35-A5E7-BD63-B1E3-0032DA96FB4F}"/>
              </a:ext>
            </a:extLst>
          </p:cNvPr>
          <p:cNvSpPr/>
          <p:nvPr/>
        </p:nvSpPr>
        <p:spPr>
          <a:xfrm>
            <a:off x="946922" y="4776411"/>
            <a:ext cx="1045712" cy="179838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14C36BDB-6FC7-DA2D-80AB-10836D7DBE44}"/>
              </a:ext>
            </a:extLst>
          </p:cNvPr>
          <p:cNvSpPr/>
          <p:nvPr/>
        </p:nvSpPr>
        <p:spPr>
          <a:xfrm>
            <a:off x="2279141" y="5588689"/>
            <a:ext cx="874763" cy="1809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a:t>
            </a:r>
            <a:endParaRPr kumimoji="1" lang="ja-JP" altLang="en-US">
              <a:solidFill>
                <a:schemeClr val="tx1"/>
              </a:solidFill>
            </a:endParaRPr>
          </a:p>
        </p:txBody>
      </p:sp>
    </p:spTree>
    <p:extLst>
      <p:ext uri="{BB962C8B-B14F-4D97-AF65-F5344CB8AC3E}">
        <p14:creationId xmlns:p14="http://schemas.microsoft.com/office/powerpoint/2010/main" val="14160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P spid="21" grpId="0" animBg="1"/>
      <p:bldP spid="22" grpId="0" animBg="1"/>
      <p:bldP spid="23" grpId="0" animBg="1"/>
      <p:bldP spid="10" grpId="0" animBg="1"/>
      <p:bldP spid="24" grpId="0" animBg="1"/>
    </p:bldLst>
  </p:timing>
</p:sld>
</file>

<file path=ppt/theme/theme1.xml><?xml version="1.0" encoding="utf-8"?>
<a:theme xmlns:a="http://schemas.openxmlformats.org/drawingml/2006/main" name="Sel-CoolMetal-white-201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2013" id="{9ECAE0AE-9D2A-426D-AEF8-DA3D6B6ACF53}" vid="{A5273F61-7768-4106-83D1-2C5CD5D4469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Sel-CoolMetal-white-2013</Template>
  <TotalTime>97503</TotalTime>
  <Words>5373</Words>
  <Application>Microsoft Macintosh PowerPoint</Application>
  <PresentationFormat>画面に合わせる (4:3)</PresentationFormat>
  <Paragraphs>653</Paragraphs>
  <Slides>33</Slides>
  <Notes>32</Notes>
  <HiddenSlides>2</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游ゴシック</vt:lpstr>
      <vt:lpstr>Arial</vt:lpstr>
      <vt:lpstr>Cambria Math</vt:lpstr>
      <vt:lpstr>Helvetica</vt:lpstr>
      <vt:lpstr>Tahoma</vt:lpstr>
      <vt:lpstr>Sel-CoolMetal-white-2013</vt:lpstr>
      <vt:lpstr>解答ソースコードを用いた プログラミング演習問題に対する タグ付け手法の提案</vt:lpstr>
      <vt:lpstr>背景</vt:lpstr>
      <vt:lpstr>問題点</vt:lpstr>
      <vt:lpstr>本研究の概要</vt:lpstr>
      <vt:lpstr>提案手法の概要</vt:lpstr>
      <vt:lpstr>提案手法</vt:lpstr>
      <vt:lpstr>STEP1: ASTの作成，リスト化</vt:lpstr>
      <vt:lpstr>STEP1: ASTの作成，リスト化</vt:lpstr>
      <vt:lpstr>STEP1: ASTの作成，リスト化</vt:lpstr>
      <vt:lpstr>STEP2, STEP3</vt:lpstr>
      <vt:lpstr>STEP4: コサイン類似度の算出</vt:lpstr>
      <vt:lpstr>STEP4: コサイン類似度の算出</vt:lpstr>
      <vt:lpstr>STEP5: 付与するタグの提案</vt:lpstr>
      <vt:lpstr>STEP5: 付与するタグの提案</vt:lpstr>
      <vt:lpstr>評価実験</vt:lpstr>
      <vt:lpstr>AtCoder Tags</vt:lpstr>
      <vt:lpstr>データセット</vt:lpstr>
      <vt:lpstr>行った実験の概要</vt:lpstr>
      <vt:lpstr>実験1: タグ全体に対する精度の調査</vt:lpstr>
      <vt:lpstr>実験1: タグ全体に対する精度の調査</vt:lpstr>
      <vt:lpstr>評価指標</vt:lpstr>
      <vt:lpstr>実験1の結果</vt:lpstr>
      <vt:lpstr>実験2: タグを絞った場合の精度の調査</vt:lpstr>
      <vt:lpstr>実験2: タグを絞った場合の精度の調査</vt:lpstr>
      <vt:lpstr>実験2の結果(macro-F1)</vt:lpstr>
      <vt:lpstr>実験2の結果(正解率)</vt:lpstr>
      <vt:lpstr>実験3: 問題文から学習したモデルの精度の調査</vt:lpstr>
      <vt:lpstr>実験3: 問題文から学習したモデルの精度の調査</vt:lpstr>
      <vt:lpstr>評価指標</vt:lpstr>
      <vt:lpstr>実験3の結果</vt:lpstr>
      <vt:lpstr>まとめと今後の展望</vt:lpstr>
      <vt:lpstr>プログラミングコンテスト</vt:lpstr>
      <vt:lpstr>タグが占める割合の計算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川渕　皓太</dc:creator>
  <cp:lastModifiedBy>川渕 皓太</cp:lastModifiedBy>
  <cp:revision>217</cp:revision>
  <cp:lastPrinted>2022-02-10T04:05:34Z</cp:lastPrinted>
  <dcterms:created xsi:type="dcterms:W3CDTF">2021-11-05T11:58:02Z</dcterms:created>
  <dcterms:modified xsi:type="dcterms:W3CDTF">2022-07-29T02:00:27Z</dcterms:modified>
</cp:coreProperties>
</file>