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31"/>
  </p:notesMasterIdLst>
  <p:handoutMasterIdLst>
    <p:handoutMasterId r:id="rId32"/>
  </p:handoutMasterIdLst>
  <p:sldIdLst>
    <p:sldId id="256" r:id="rId2"/>
    <p:sldId id="257" r:id="rId3"/>
    <p:sldId id="258" r:id="rId4"/>
    <p:sldId id="259" r:id="rId5"/>
    <p:sldId id="260" r:id="rId6"/>
    <p:sldId id="312" r:id="rId7"/>
    <p:sldId id="292" r:id="rId8"/>
    <p:sldId id="299" r:id="rId9"/>
    <p:sldId id="293" r:id="rId10"/>
    <p:sldId id="290" r:id="rId11"/>
    <p:sldId id="309" r:id="rId12"/>
    <p:sldId id="295" r:id="rId13"/>
    <p:sldId id="311" r:id="rId14"/>
    <p:sldId id="266" r:id="rId15"/>
    <p:sldId id="270" r:id="rId16"/>
    <p:sldId id="271" r:id="rId17"/>
    <p:sldId id="272" r:id="rId18"/>
    <p:sldId id="301" r:id="rId19"/>
    <p:sldId id="304" r:id="rId20"/>
    <p:sldId id="296" r:id="rId21"/>
    <p:sldId id="306" r:id="rId22"/>
    <p:sldId id="307" r:id="rId23"/>
    <p:sldId id="308" r:id="rId24"/>
    <p:sldId id="282" r:id="rId25"/>
    <p:sldId id="274" r:id="rId26"/>
    <p:sldId id="287" r:id="rId27"/>
    <p:sldId id="288" r:id="rId28"/>
    <p:sldId id="264" r:id="rId29"/>
    <p:sldId id="300" r:id="rId30"/>
  </p:sldIdLst>
  <p:sldSz cx="12192000" cy="6858000"/>
  <p:notesSz cx="6805613" cy="9939338"/>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23"/>
    <p:restoredTop sz="70517"/>
  </p:normalViewPr>
  <p:slideViewPr>
    <p:cSldViewPr snapToGrid="0" snapToObjects="1">
      <p:cViewPr varScale="1">
        <p:scale>
          <a:sx n="78" d="100"/>
          <a:sy n="78" d="100"/>
        </p:scale>
        <p:origin x="1136"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28F6B71-8A88-D44B-83EC-16C34F026753}"/>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BF31DA6-8A42-4A4D-B638-7862D65C7465}"/>
              </a:ext>
            </a:extLst>
          </p:cNvPr>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47C4A54B-2DCF-844C-B67C-815C1F336F4F}" type="datetimeFigureOut">
              <a:rPr kumimoji="1" lang="ja-JP" altLang="en-US" smtClean="0"/>
              <a:t>2022/7/26</a:t>
            </a:fld>
            <a:endParaRPr kumimoji="1" lang="ja-JP" altLang="en-US"/>
          </a:p>
        </p:txBody>
      </p:sp>
      <p:sp>
        <p:nvSpPr>
          <p:cNvPr id="4" name="フッター プレースホルダー 3">
            <a:extLst>
              <a:ext uri="{FF2B5EF4-FFF2-40B4-BE49-F238E27FC236}">
                <a16:creationId xmlns:a16="http://schemas.microsoft.com/office/drawing/2014/main" id="{0C48C3B3-10E3-0849-852B-5DBBC3683BC9}"/>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AEB4252-7FC3-D444-87F3-97E1DFA7C27E}"/>
              </a:ext>
            </a:extLst>
          </p:cNvPr>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1E45814A-96DB-0947-9BD9-BF1A4AD95F7F}" type="slidenum">
              <a:rPr kumimoji="1" lang="ja-JP" altLang="en-US" smtClean="0"/>
              <a:t>‹#›</a:t>
            </a:fld>
            <a:endParaRPr kumimoji="1" lang="ja-JP" altLang="en-US"/>
          </a:p>
        </p:txBody>
      </p:sp>
    </p:spTree>
    <p:extLst>
      <p:ext uri="{BB962C8B-B14F-4D97-AF65-F5344CB8AC3E}">
        <p14:creationId xmlns:p14="http://schemas.microsoft.com/office/powerpoint/2010/main" val="1009866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086FC33E-DEFD-844C-8E02-D046415F37DF}" type="datetimeFigureOut">
              <a:rPr kumimoji="1" lang="ja-JP" altLang="en-US" smtClean="0"/>
              <a:t>2022/7/26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DA05C77E-A7EE-5E48-8C0B-1343FF0EB12A}" type="slidenum">
              <a:rPr kumimoji="1" lang="ja-JP" altLang="en-US" smtClean="0"/>
              <a:t>‹#›</a:t>
            </a:fld>
            <a:endParaRPr kumimoji="1" lang="ja-JP" altLang="en-US"/>
          </a:p>
        </p:txBody>
      </p:sp>
    </p:spTree>
    <p:extLst>
      <p:ext uri="{BB962C8B-B14F-4D97-AF65-F5344CB8AC3E}">
        <p14:creationId xmlns:p14="http://schemas.microsoft.com/office/powerpoint/2010/main" val="21869299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 altLang="ja-JP" sz="1200" dirty="0"/>
              <a:t>Java</a:t>
            </a:r>
            <a:r>
              <a:rPr lang="ja-JP" altLang="en-US" sz="1200"/>
              <a:t>プログラムを対象としたソースコードの変更量と実行トレースの変化量間の相関調査</a:t>
            </a:r>
            <a:r>
              <a:rPr kumimoji="1" lang="ja-JP" altLang="en-US" sz="1200"/>
              <a:t>という題目で，</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大阪大学</a:t>
            </a:r>
            <a:r>
              <a:rPr kumimoji="1" lang="ja-JP" altLang="en-US" sz="1200"/>
              <a:t>の藤原が発表いたします．</a:t>
            </a:r>
            <a:endParaRPr kumimoji="1" lang="en-US" altLang="ja-JP" sz="1200"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a:t>
            </a:fld>
            <a:endParaRPr kumimoji="1" lang="ja-JP" altLang="en-US"/>
          </a:p>
        </p:txBody>
      </p:sp>
    </p:spTree>
    <p:extLst>
      <p:ext uri="{BB962C8B-B14F-4D97-AF65-F5344CB8AC3E}">
        <p14:creationId xmlns:p14="http://schemas.microsoft.com/office/powerpoint/2010/main" val="1757002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Junit</a:t>
            </a:r>
            <a:r>
              <a:rPr kumimoji="1" lang="ja-JP" altLang="en-US" sz="1200"/>
              <a:t>のテストケースが用意された</a:t>
            </a:r>
            <a:r>
              <a:rPr lang="en" altLang="ja-JP" sz="1200" dirty="0"/>
              <a:t>Apache </a:t>
            </a:r>
            <a:r>
              <a:rPr lang="ja-JP" altLang="en-US" sz="1200"/>
              <a:t>の</a:t>
            </a:r>
            <a:r>
              <a:rPr lang="en" altLang="ja-JP" sz="1200" dirty="0"/>
              <a:t>Java</a:t>
            </a:r>
            <a:r>
              <a:rPr lang="ja-JP" altLang="en-US" sz="1200"/>
              <a:t>プロジェクト</a:t>
            </a:r>
            <a:r>
              <a:rPr lang="en-US" altLang="ja-JP" sz="1200" dirty="0"/>
              <a:t>5</a:t>
            </a:r>
            <a:r>
              <a:rPr lang="ja-JP" altLang="en-US" sz="1200"/>
              <a:t>つを調査対象とする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2022 </a:t>
            </a:r>
            <a:r>
              <a:rPr kumimoji="1" lang="ja-JP" altLang="en-US" sz="1200" kern="1200">
                <a:solidFill>
                  <a:schemeClr val="tx1"/>
                </a:solidFill>
                <a:effectLst/>
                <a:latin typeface="+mn-lt"/>
                <a:ea typeface="+mn-ea"/>
                <a:cs typeface="+mn-cs"/>
              </a:rPr>
              <a:t>年</a:t>
            </a:r>
            <a:r>
              <a:rPr kumimoji="1" lang="en-US" altLang="ja-JP" sz="1200" kern="1200" dirty="0">
                <a:solidFill>
                  <a:schemeClr val="tx1"/>
                </a:solidFill>
                <a:effectLst/>
                <a:latin typeface="+mn-lt"/>
                <a:ea typeface="+mn-ea"/>
                <a:cs typeface="+mn-cs"/>
              </a:rPr>
              <a:t>6 </a:t>
            </a:r>
            <a:r>
              <a:rPr kumimoji="1" lang="ja-JP" altLang="en-US" sz="1200" kern="1200">
                <a:solidFill>
                  <a:schemeClr val="tx1"/>
                </a:solidFill>
                <a:effectLst/>
                <a:latin typeface="+mn-lt"/>
                <a:ea typeface="+mn-ea"/>
                <a:cs typeface="+mn-cs"/>
              </a:rPr>
              <a:t>月</a:t>
            </a:r>
            <a:r>
              <a:rPr kumimoji="1" lang="en-US" altLang="ja-JP" sz="1200" kern="1200" dirty="0">
                <a:solidFill>
                  <a:schemeClr val="tx1"/>
                </a:solidFill>
                <a:effectLst/>
                <a:latin typeface="+mn-lt"/>
                <a:ea typeface="+mn-ea"/>
                <a:cs typeface="+mn-cs"/>
              </a:rPr>
              <a:t>14 </a:t>
            </a:r>
            <a:r>
              <a:rPr kumimoji="1" lang="ja-JP" altLang="en-US" sz="1200" kern="1200">
                <a:solidFill>
                  <a:schemeClr val="tx1"/>
                </a:solidFill>
                <a:effectLst/>
                <a:latin typeface="+mn-lt"/>
                <a:ea typeface="+mn-ea"/>
                <a:cs typeface="+mn-cs"/>
              </a:rPr>
              <a:t>日</a:t>
            </a:r>
            <a:r>
              <a:rPr kumimoji="1" lang="en-US" altLang="ja-JP" sz="1200" kern="1200" dirty="0">
                <a:solidFill>
                  <a:schemeClr val="tx1"/>
                </a:solidFill>
                <a:effectLst/>
                <a:latin typeface="+mn-lt"/>
                <a:ea typeface="+mn-ea"/>
                <a:cs typeface="+mn-cs"/>
              </a:rPr>
              <a:t>13 </a:t>
            </a:r>
            <a:r>
              <a:rPr kumimoji="1" lang="ja-JP" altLang="en-US" sz="1200" kern="1200">
                <a:solidFill>
                  <a:schemeClr val="tx1"/>
                </a:solidFill>
                <a:effectLst/>
                <a:latin typeface="+mn-lt"/>
                <a:ea typeface="+mn-ea"/>
                <a:cs typeface="+mn-cs"/>
              </a:rPr>
              <a:t>時時点）のコミット数，テストケース数を表に示す．</a:t>
            </a:r>
          </a:p>
          <a:p>
            <a:pPr rtl="0" eaLnBrk="1" fontAlgn="t" latinLnBrk="0" hangingPunct="1"/>
            <a:endParaRPr kumimoji="1" lang="ja-JP" altLang="ja-JP" sz="1200" b="0" i="0" u="none" strike="noStrike"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10</a:t>
            </a:fld>
            <a:endParaRPr kumimoji="1" lang="ja-JP" altLang="en-US"/>
          </a:p>
        </p:txBody>
      </p:sp>
    </p:spTree>
    <p:extLst>
      <p:ext uri="{BB962C8B-B14F-4D97-AF65-F5344CB8AC3E}">
        <p14:creationId xmlns:p14="http://schemas.microsoft.com/office/powerpoint/2010/main" val="3494158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調査手法は図のようです．</a:t>
            </a:r>
            <a:endParaRPr kumimoji="1" lang="en-US" altLang="ja-JP" dirty="0"/>
          </a:p>
          <a:p>
            <a:r>
              <a:rPr kumimoji="1" lang="en-US" altLang="ja-JP" dirty="0"/>
              <a:t>STEP</a:t>
            </a:r>
            <a:r>
              <a:rPr kumimoji="1" lang="ja-JP" altLang="en-US"/>
              <a:t>１では，</a:t>
            </a:r>
            <a:r>
              <a:rPr lang="ja-JP" altLang="en-US"/>
              <a:t>テストケースが用意されており，</a:t>
            </a:r>
            <a:r>
              <a:rPr lang="en" altLang="ja-JP" dirty="0"/>
              <a:t>Java </a:t>
            </a:r>
            <a:r>
              <a:rPr lang="ja-JP" altLang="en-US"/>
              <a:t>ファイルの編集があるコミットを抽出する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ただし，設定ファイルの変更による影響は研究の対象外のため，設定ファイルの変更を含むコミットは対象外とする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各プロジェクトに対し，合計５０コミットを抽出する</a:t>
            </a:r>
          </a:p>
          <a:p>
            <a:r>
              <a:rPr kumimoji="1" lang="ja-JP" altLang="en-US"/>
              <a:t>抽出した各コミットに対し，</a:t>
            </a:r>
            <a:r>
              <a:rPr kumimoji="1" lang="en-US" altLang="ja-JP" dirty="0"/>
              <a:t>STEP2〜4</a:t>
            </a:r>
            <a:r>
              <a:rPr kumimoji="1" lang="ja-JP" altLang="en-US"/>
              <a:t>を行います</a:t>
            </a:r>
            <a:endParaRPr kumimoji="1" lang="en-US" altLang="ja-JP" dirty="0"/>
          </a:p>
          <a:p>
            <a:endParaRPr kumimoji="1" lang="en-US" altLang="ja-JP" dirty="0"/>
          </a:p>
          <a:p>
            <a:r>
              <a:rPr kumimoji="1" lang="en-US" altLang="ja-JP" dirty="0"/>
              <a:t>STEP5</a:t>
            </a:r>
            <a:r>
              <a:rPr kumimoji="1" lang="ja-JP" altLang="en-US"/>
              <a:t>では，ソースコードの変更量と実行トレースの変化量間の関連性を分析する．</a:t>
            </a:r>
            <a:endParaRPr kumimoji="1" lang="en-US" altLang="ja-JP" dirty="0"/>
          </a:p>
          <a:p>
            <a:r>
              <a:rPr kumimoji="1" lang="ja-JP" altLang="en-US"/>
              <a:t>関連性の評価には相関係数を用いる．</a:t>
            </a:r>
            <a:endParaRPr kumimoji="1" lang="en-US" altLang="ja-JP" dirty="0"/>
          </a:p>
          <a:p>
            <a:endParaRPr kumimoji="1" lang="en-US" altLang="ja-JP" dirty="0"/>
          </a:p>
          <a:p>
            <a:r>
              <a:rPr kumimoji="1" lang="ja-JP" altLang="en-US"/>
              <a:t>次に</a:t>
            </a:r>
            <a:r>
              <a:rPr kumimoji="1" lang="en-US" altLang="ja-JP" dirty="0"/>
              <a:t>STEP2〜STEP</a:t>
            </a:r>
            <a:r>
              <a:rPr kumimoji="1" lang="ja-JP" altLang="en-US"/>
              <a:t>４を詳しく説明する．</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11</a:t>
            </a:fld>
            <a:endParaRPr kumimoji="1" lang="ja-JP" altLang="en-US"/>
          </a:p>
        </p:txBody>
      </p:sp>
    </p:spTree>
    <p:extLst>
      <p:ext uri="{BB962C8B-B14F-4D97-AF65-F5344CB8AC3E}">
        <p14:creationId xmlns:p14="http://schemas.microsoft.com/office/powerpoint/2010/main" val="28349368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a:solidFill>
                  <a:schemeClr val="tx1"/>
                </a:solidFill>
                <a:effectLst/>
                <a:latin typeface="+mn-lt"/>
                <a:ea typeface="+mn-ea"/>
                <a:cs typeface="+mn-cs"/>
              </a:rPr>
              <a:t>まず，ソースコードの変更量について説明します．</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まず</a:t>
            </a:r>
            <a:r>
              <a:rPr kumimoji="1" lang="en-US" altLang="ja-JP" sz="1200" kern="1200" dirty="0">
                <a:solidFill>
                  <a:schemeClr val="tx1"/>
                </a:solidFill>
                <a:effectLst/>
                <a:latin typeface="+mn-lt"/>
                <a:ea typeface="+mn-ea"/>
                <a:cs typeface="+mn-cs"/>
              </a:rPr>
              <a:t>1</a:t>
            </a:r>
            <a:r>
              <a:rPr kumimoji="1" lang="ja-JP" altLang="en-US" sz="1200" kern="1200">
                <a:solidFill>
                  <a:schemeClr val="tx1"/>
                </a:solidFill>
                <a:effectLst/>
                <a:latin typeface="+mn-lt"/>
                <a:ea typeface="+mn-ea"/>
                <a:cs typeface="+mn-cs"/>
              </a:rPr>
              <a:t>つ目の定義は，追加行数と削除行数の合計値です．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git diff </a:t>
            </a:r>
            <a:r>
              <a:rPr lang="ja-JP" altLang="en-US"/>
              <a:t>コマンドを用いて追加行数・削除行数を測定し，合計値をソースコードの変更量とします．</a:t>
            </a:r>
            <a:endParaRPr lang="en-US" altLang="ja-JP" dirty="0"/>
          </a:p>
          <a:p>
            <a:r>
              <a:rPr kumimoji="1" lang="ja-JP" altLang="en-US" sz="1200" kern="1200">
                <a:solidFill>
                  <a:schemeClr val="tx1"/>
                </a:solidFill>
                <a:effectLst/>
                <a:latin typeface="+mn-lt"/>
                <a:ea typeface="+mn-ea"/>
                <a:cs typeface="+mn-cs"/>
              </a:rPr>
              <a:t>しかし定義１では，ソースコードの変更において，編集・追加・削除といった特徴が把握できません</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そこで，ソースコードの編集・追加・削除を考慮するため，</a:t>
            </a:r>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つ目の定義を考えました</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2</a:t>
            </a:r>
            <a:r>
              <a:rPr lang="ja-JP" altLang="en-US"/>
              <a:t>つ目の定義はは，</a:t>
            </a:r>
            <a:r>
              <a:rPr lang="en" altLang="ja-JP" dirty="0"/>
              <a:t>git diff </a:t>
            </a:r>
            <a:r>
              <a:rPr lang="ja-JP" altLang="en-US"/>
              <a:t>コマンドで表示される，各ブロックの追加行数または削除行数の最大値の和です．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右図が</a:t>
            </a:r>
            <a:r>
              <a:rPr lang="en-US" altLang="ja-JP" dirty="0"/>
              <a:t>git diff</a:t>
            </a:r>
            <a:r>
              <a:rPr lang="ja-JP" altLang="en-US"/>
              <a:t>の出力例になります．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緑の部分が追加されたコードで，赤の部分が削除されたコードです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定義１では</a:t>
            </a:r>
            <a:r>
              <a:rPr lang="en-US" altLang="ja-JP" dirty="0"/>
              <a:t>〜</a:t>
            </a:r>
            <a:endParaRPr lang="ja-JP" altLang="en-US"/>
          </a:p>
          <a:p>
            <a:endParaRPr kumimoji="1" lang="en-US" altLang="ja-JP" dirty="0"/>
          </a:p>
          <a:p>
            <a:r>
              <a:rPr kumimoji="1" lang="ja-JP" altLang="en-US"/>
              <a:t>アニメーションとかつけてわかり安く</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12</a:t>
            </a:fld>
            <a:endParaRPr kumimoji="1" lang="ja-JP" altLang="en-US"/>
          </a:p>
        </p:txBody>
      </p:sp>
    </p:spTree>
    <p:extLst>
      <p:ext uri="{BB962C8B-B14F-4D97-AF65-F5344CB8AC3E}">
        <p14:creationId xmlns:p14="http://schemas.microsoft.com/office/powerpoint/2010/main" val="2174433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つまりはプログラムの挙動に影響を及ぼすことなく、データを収集できるってこと</a:t>
            </a:r>
            <a:endParaRPr kumimoji="1" lang="en-US" altLang="ja-JP" dirty="0"/>
          </a:p>
          <a:p>
            <a:endParaRPr kumimoji="1" lang="en-US" altLang="ja-JP" dirty="0"/>
          </a:p>
          <a:p>
            <a:r>
              <a:rPr kumimoji="1" lang="ja-JP" altLang="en-US"/>
              <a:t>実行とれーす</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13</a:t>
            </a:fld>
            <a:endParaRPr kumimoji="1" lang="ja-JP" altLang="en-US"/>
          </a:p>
        </p:txBody>
      </p:sp>
    </p:spTree>
    <p:extLst>
      <p:ext uri="{BB962C8B-B14F-4D97-AF65-F5344CB8AC3E}">
        <p14:creationId xmlns:p14="http://schemas.microsoft.com/office/powerpoint/2010/main" val="2614423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14</a:t>
            </a:fld>
            <a:endParaRPr kumimoji="1" lang="ja-JP" altLang="en-US"/>
          </a:p>
        </p:txBody>
      </p:sp>
    </p:spTree>
    <p:extLst>
      <p:ext uri="{BB962C8B-B14F-4D97-AF65-F5344CB8AC3E}">
        <p14:creationId xmlns:p14="http://schemas.microsoft.com/office/powerpoint/2010/main" val="13977181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観測命令とは，</a:t>
            </a:r>
            <a:r>
              <a:rPr lang="ja-JP" altLang="en-US"/>
              <a:t>ソースコードにおける位置と実行されたバイトコード命令の組み合わせ</a:t>
            </a:r>
          </a:p>
          <a:p>
            <a:r>
              <a:rPr kumimoji="1" lang="ja-JP" altLang="en-US"/>
              <a:t>例えば</a:t>
            </a:r>
            <a:r>
              <a:rPr kumimoji="1" lang="en-US" altLang="ja-JP" dirty="0"/>
              <a:t>2</a:t>
            </a:r>
            <a:r>
              <a:rPr kumimoji="1" lang="ja-JP" altLang="en-US"/>
              <a:t>行目におけるローカル変数への代入，とか</a:t>
            </a:r>
            <a:r>
              <a:rPr kumimoji="1" lang="en-US" altLang="ja-JP" dirty="0"/>
              <a:t>4</a:t>
            </a:r>
            <a:r>
              <a:rPr kumimoji="1" lang="ja-JP" altLang="en-US"/>
              <a:t>行目における</a:t>
            </a:r>
            <a:r>
              <a:rPr kumimoji="1" lang="en-US" altLang="ja-JP" dirty="0"/>
              <a:t>JUMP</a:t>
            </a:r>
            <a:r>
              <a:rPr kumimoji="1" lang="ja-JP" altLang="en-US"/>
              <a:t>命令などである．</a:t>
            </a:r>
            <a:endParaRPr kumimoji="1" lang="en-US" altLang="ja-JP" dirty="0"/>
          </a:p>
          <a:p>
            <a:r>
              <a:rPr kumimoji="1" lang="ja-JP" altLang="en-US"/>
              <a:t>観測命令のうち，実行された種類数を数えます．</a:t>
            </a:r>
            <a:endParaRPr kumimoji="1" lang="en-US" altLang="ja-JP" dirty="0"/>
          </a:p>
          <a:p>
            <a:r>
              <a:rPr kumimoji="1" lang="ja-JP" altLang="en-US"/>
              <a:t>実行トレース全体の変化を定量的に把握することが可能</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15</a:t>
            </a:fld>
            <a:endParaRPr kumimoji="1" lang="ja-JP" altLang="en-US"/>
          </a:p>
        </p:txBody>
      </p:sp>
    </p:spTree>
    <p:extLst>
      <p:ext uri="{BB962C8B-B14F-4D97-AF65-F5344CB8AC3E}">
        <p14:creationId xmlns:p14="http://schemas.microsoft.com/office/powerpoint/2010/main" val="27075158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16</a:t>
            </a:fld>
            <a:endParaRPr kumimoji="1" lang="ja-JP" altLang="en-US"/>
          </a:p>
        </p:txBody>
      </p:sp>
    </p:spTree>
    <p:extLst>
      <p:ext uri="{BB962C8B-B14F-4D97-AF65-F5344CB8AC3E}">
        <p14:creationId xmlns:p14="http://schemas.microsoft.com/office/powerpoint/2010/main" val="2310187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頻繁に実行される外部ライブラリなどによる影響を避け，ソースコード内部の変化に着目するためです</a:t>
            </a:r>
            <a:endParaRPr kumimoji="1" lang="en-US" altLang="ja-JP" dirty="0"/>
          </a:p>
          <a:p>
            <a:r>
              <a:rPr kumimoji="1" lang="ja-JP" altLang="en-US"/>
              <a:t>調査手法の説明は以上となります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17</a:t>
            </a:fld>
            <a:endParaRPr kumimoji="1" lang="ja-JP" altLang="en-US"/>
          </a:p>
        </p:txBody>
      </p:sp>
    </p:spTree>
    <p:extLst>
      <p:ext uri="{BB962C8B-B14F-4D97-AF65-F5344CB8AC3E}">
        <p14:creationId xmlns:p14="http://schemas.microsoft.com/office/powerpoint/2010/main" val="20404590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ソースコードの変更量（定義１）と実行トレースの変化量の相関係数</a:t>
            </a:r>
            <a:endParaRPr kumimoji="1" lang="en-US" altLang="ja-JP" dirty="0"/>
          </a:p>
          <a:p>
            <a:r>
              <a:rPr kumimoji="1" lang="ja-JP" altLang="en-US"/>
              <a:t>相関係数が</a:t>
            </a:r>
            <a:r>
              <a:rPr kumimoji="1" lang="en-US" altLang="ja-JP" dirty="0"/>
              <a:t>0.3</a:t>
            </a:r>
            <a:r>
              <a:rPr kumimoji="1" lang="ja-JP" altLang="en-US"/>
              <a:t>以上を正の相関関係があるとみなし，太字で表記している．</a:t>
            </a:r>
            <a:endParaRPr kumimoji="1" lang="en-US" altLang="ja-JP" dirty="0"/>
          </a:p>
          <a:p>
            <a:r>
              <a:rPr kumimoji="1" lang="en-US" altLang="ja-JP" dirty="0"/>
              <a:t>Commons-codec</a:t>
            </a:r>
            <a:r>
              <a:rPr kumimoji="1" lang="ja-JP" altLang="en-US"/>
              <a:t>に関しては，全てのメトリクスで相関関係が見られたが，他のプロジェクトでは相関関係のあるメトリクスは様々でした</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18</a:t>
            </a:fld>
            <a:endParaRPr kumimoji="1" lang="ja-JP" altLang="en-US"/>
          </a:p>
        </p:txBody>
      </p:sp>
    </p:spTree>
    <p:extLst>
      <p:ext uri="{BB962C8B-B14F-4D97-AF65-F5344CB8AC3E}">
        <p14:creationId xmlns:p14="http://schemas.microsoft.com/office/powerpoint/2010/main" val="3511208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ソースコードの変更量（定義１）と同様に，相関のあるメトリクスはプロジェクトで様々であり，</a:t>
            </a:r>
            <a:endParaRPr kumimoji="1" lang="en-US" altLang="ja-JP" dirty="0"/>
          </a:p>
          <a:p>
            <a:r>
              <a:rPr kumimoji="1" lang="ja-JP" altLang="en-US"/>
              <a:t>全プロジェクトに共通するような，ソースコードの変更量と実行トレースの変化量間の明確な関連性が見られなかった．</a:t>
            </a:r>
            <a:endParaRPr kumimoji="1" lang="en-US" altLang="ja-JP" dirty="0"/>
          </a:p>
          <a:p>
            <a:endParaRPr kumimoji="1" lang="en-US" altLang="ja-JP" dirty="0"/>
          </a:p>
          <a:p>
            <a:r>
              <a:rPr kumimoji="1" lang="ja-JP" altLang="en-US"/>
              <a:t>ソースコードの変更量　定義１　と　定義２　では大きな変化は見られないが，相関係数の値が全体的に１に近づいた（２０項目中１４個）</a:t>
            </a:r>
            <a:endParaRPr kumimoji="1" lang="en-US" altLang="ja-JP" dirty="0"/>
          </a:p>
          <a:p>
            <a:r>
              <a:rPr kumimoji="1" lang="ja-JP" altLang="en-US"/>
              <a:t>このことから，ソースコードの変更において，追加・削除・編集という情報が実行トレースの変化量に何かしら関係があることがわかります．</a:t>
            </a:r>
            <a:endParaRPr kumimoji="1" lang="en-US" altLang="ja-JP" dirty="0"/>
          </a:p>
          <a:p>
            <a:endParaRPr kumimoji="1" lang="en-US" altLang="ja-JP" dirty="0"/>
          </a:p>
          <a:p>
            <a:r>
              <a:rPr kumimoji="1" lang="ja-JP" altLang="en-US" sz="1200" kern="1200">
                <a:solidFill>
                  <a:schemeClr val="tx1"/>
                </a:solidFill>
                <a:effectLst/>
                <a:latin typeface="+mn-lt"/>
                <a:ea typeface="+mn-ea"/>
                <a:cs typeface="+mn-cs"/>
              </a:rPr>
              <a:t>コードの追加削除を考慮することで，ソースコードの変更量と実行された観測命令の種類数の変化量間について，相関関係があると考えていたが，</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5</a:t>
            </a:r>
            <a:r>
              <a:rPr kumimoji="1" lang="ja-JP" altLang="en-US" sz="1200" kern="1200">
                <a:solidFill>
                  <a:schemeClr val="tx1"/>
                </a:solidFill>
                <a:effectLst/>
                <a:latin typeface="+mn-lt"/>
                <a:ea typeface="+mn-ea"/>
                <a:cs typeface="+mn-cs"/>
              </a:rPr>
              <a:t>つのプロジェクトのうち</a:t>
            </a:r>
            <a:r>
              <a:rPr kumimoji="1" lang="en-US" altLang="ja-JP" sz="1200" kern="1200" dirty="0">
                <a:solidFill>
                  <a:schemeClr val="tx1"/>
                </a:solidFill>
                <a:effectLst/>
                <a:latin typeface="+mn-lt"/>
                <a:ea typeface="+mn-ea"/>
                <a:cs typeface="+mn-cs"/>
              </a:rPr>
              <a:t>2 </a:t>
            </a:r>
            <a:r>
              <a:rPr kumimoji="1" lang="ja-JP" altLang="en-US" sz="1200" kern="1200">
                <a:solidFill>
                  <a:schemeClr val="tx1"/>
                </a:solidFill>
                <a:effectLst/>
                <a:latin typeface="+mn-lt"/>
                <a:ea typeface="+mn-ea"/>
                <a:cs typeface="+mn-cs"/>
              </a:rPr>
              <a:t>つのプロジェクトではほとんど相関なしという結果が得られた．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このことから，変数の型変更やソースコードの移動など命令系列に影響のない変更も多々あることが考えられる</a:t>
            </a:r>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19</a:t>
            </a:fld>
            <a:endParaRPr kumimoji="1" lang="ja-JP" altLang="en-US"/>
          </a:p>
        </p:txBody>
      </p:sp>
    </p:spTree>
    <p:extLst>
      <p:ext uri="{BB962C8B-B14F-4D97-AF65-F5344CB8AC3E}">
        <p14:creationId xmlns:p14="http://schemas.microsoft.com/office/powerpoint/2010/main" val="52199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まず背景からお話しします．</a:t>
            </a:r>
            <a:endParaRPr kumimoji="1" lang="en-US" altLang="ja-JP" dirty="0"/>
          </a:p>
          <a:p>
            <a:r>
              <a:rPr kumimoji="1" lang="ja-JP" altLang="en-US"/>
              <a:t>現在，ソフトウェア開発においてバージョン管理システム（</a:t>
            </a:r>
            <a:r>
              <a:rPr kumimoji="1" lang="en-US" altLang="ja-JP" dirty="0"/>
              <a:t>VCS</a:t>
            </a:r>
            <a:r>
              <a:rPr kumimoji="1" lang="ja-JP" altLang="en-US"/>
              <a:t>）が広く利用されています．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VCS</a:t>
            </a:r>
            <a:r>
              <a:rPr kumimoji="1" lang="ja-JP" altLang="en-US"/>
              <a:t>とは，</a:t>
            </a:r>
            <a:r>
              <a:rPr lang="ja-JP" altLang="en-US"/>
              <a:t>ファイルの変更履歴の保存，管理を行うソフトウェアのことです．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ファイルの内容をいつ誰がどのように編集したのか，時系列で記録に残すため，過去のバージョンに戻したり，過去のバージョンとの差分を取ることが可能となっています．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変更したファイルを</a:t>
            </a:r>
            <a:r>
              <a:rPr lang="en-US" altLang="ja-JP" dirty="0"/>
              <a:t>VCS</a:t>
            </a:r>
            <a:r>
              <a:rPr lang="ja-JP" altLang="en-US"/>
              <a:t>に保存した際，開発者はソースコードの変更箇所を容易に確認することができます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a:t>
            </a:fld>
            <a:endParaRPr kumimoji="1" lang="ja-JP" altLang="en-US"/>
          </a:p>
        </p:txBody>
      </p:sp>
    </p:spTree>
    <p:extLst>
      <p:ext uri="{BB962C8B-B14F-4D97-AF65-F5344CB8AC3E}">
        <p14:creationId xmlns:p14="http://schemas.microsoft.com/office/powerpoint/2010/main" val="15845386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これまでの調査で，</a:t>
            </a:r>
            <a:r>
              <a:rPr kumimoji="1" lang="en-US" altLang="ja-JP" dirty="0"/>
              <a:t>Java</a:t>
            </a:r>
            <a:r>
              <a:rPr kumimoji="1" lang="ja-JP" altLang="en-US"/>
              <a:t>ファイル全体のソースコードの変更量と実行トレースの変化量間には明確な関連性は見られなかった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しかし，</a:t>
            </a:r>
            <a:r>
              <a:rPr kumimoji="1" lang="en-US" altLang="ja-JP" dirty="0"/>
              <a:t>Java</a:t>
            </a:r>
            <a:r>
              <a:rPr kumimoji="1" lang="ja-JP" altLang="en-US"/>
              <a:t>ファイルといっても，プロダクトコードやテストコードなど様々な種類があります．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20</a:t>
            </a:fld>
            <a:endParaRPr kumimoji="1" lang="ja-JP" altLang="en-US"/>
          </a:p>
        </p:txBody>
      </p:sp>
    </p:spTree>
    <p:extLst>
      <p:ext uri="{BB962C8B-B14F-4D97-AF65-F5344CB8AC3E}">
        <p14:creationId xmlns:p14="http://schemas.microsoft.com/office/powerpoint/2010/main" val="2212039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続いて，ソースコードの変更をプロダクトコードのみの編集，テストコードのみの編集，双方の編集に分類した．</a:t>
            </a:r>
            <a:endParaRPr kumimoji="1" lang="en-US" altLang="ja-JP" dirty="0"/>
          </a:p>
          <a:p>
            <a:r>
              <a:rPr kumimoji="1" lang="ja-JP" altLang="en-US"/>
              <a:t>各種類の編集において，プログラムの挙動との関連性，特徴があるかを調べる</a:t>
            </a:r>
            <a:endParaRPr kumimoji="1" lang="en-US" altLang="ja-JP" dirty="0"/>
          </a:p>
          <a:p>
            <a:r>
              <a:rPr kumimoji="1" lang="ja-JP" altLang="en-US"/>
              <a:t>表に，分類後の各コミット数を記載</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21</a:t>
            </a:fld>
            <a:endParaRPr kumimoji="1" lang="ja-JP" altLang="en-US"/>
          </a:p>
        </p:txBody>
      </p:sp>
    </p:spTree>
    <p:extLst>
      <p:ext uri="{BB962C8B-B14F-4D97-AF65-F5344CB8AC3E}">
        <p14:creationId xmlns:p14="http://schemas.microsoft.com/office/powerpoint/2010/main" val="18139057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分類後の結果についても，相関関係のあるメトリクスはプロジェクトで様々であり，全プロジェクトに共通するような明確な関連性は見られなかった．</a:t>
            </a:r>
            <a:endParaRPr kumimoji="1" lang="en-US" altLang="ja-JP" dirty="0"/>
          </a:p>
          <a:p>
            <a:endParaRPr kumimoji="1" lang="en-US" altLang="ja-JP" dirty="0"/>
          </a:p>
          <a:p>
            <a:r>
              <a:rPr kumimoji="1" lang="ja-JP" altLang="en-US"/>
              <a:t>プロダクトコードとテストコードでは，相関係数の値が全く異なる．</a:t>
            </a:r>
            <a:endParaRPr kumimoji="1" lang="en-US" altLang="ja-JP" dirty="0"/>
          </a:p>
          <a:p>
            <a:r>
              <a:rPr kumimoji="1" lang="ja-JP" altLang="en-US"/>
              <a:t>プロダクトコードのみを編集した場合と，テストコードのみを編集した場合では，</a:t>
            </a:r>
            <a:r>
              <a:rPr lang="ja-JP" altLang="en-US"/>
              <a:t>ソースコードの変更量と実行トレースの変化量間の関係性が異なる</a:t>
            </a:r>
            <a:endParaRPr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22</a:t>
            </a:fld>
            <a:endParaRPr kumimoji="1" lang="ja-JP" altLang="en-US"/>
          </a:p>
        </p:txBody>
      </p:sp>
    </p:spTree>
    <p:extLst>
      <p:ext uri="{BB962C8B-B14F-4D97-AF65-F5344CB8AC3E}">
        <p14:creationId xmlns:p14="http://schemas.microsoft.com/office/powerpoint/2010/main" val="13661615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プロダクトコードとテストコードの場合でも，相関のあるメトリクスはプロジェクトでさまざまでした．</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23</a:t>
            </a:fld>
            <a:endParaRPr kumimoji="1" lang="ja-JP" altLang="en-US"/>
          </a:p>
        </p:txBody>
      </p:sp>
    </p:spTree>
    <p:extLst>
      <p:ext uri="{BB962C8B-B14F-4D97-AF65-F5344CB8AC3E}">
        <p14:creationId xmlns:p14="http://schemas.microsoft.com/office/powerpoint/2010/main" val="358800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a:solidFill>
                  <a:schemeClr val="tx1"/>
                </a:solidFill>
                <a:effectLst/>
                <a:latin typeface="+mn-lt"/>
                <a:ea typeface="+mn-ea"/>
                <a:cs typeface="+mn-cs"/>
              </a:rPr>
              <a:t>続いてソースコードの変更量（定義２）と実行トレースの変化量の相関係数の結果についてです．</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こちらも，全プロジェクトで共通するような明確な関連性は見られませんでした．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ただ，ソースコードの変更量（定義１）と比べると，全体的に相関係数の値が１に近づき（</a:t>
            </a:r>
            <a:r>
              <a:rPr kumimoji="1" lang="en-US" altLang="ja-JP" sz="1200" kern="1200" dirty="0">
                <a:solidFill>
                  <a:schemeClr val="tx1"/>
                </a:solidFill>
                <a:effectLst/>
                <a:latin typeface="+mn-lt"/>
                <a:ea typeface="+mn-ea"/>
                <a:cs typeface="+mn-cs"/>
              </a:rPr>
              <a:t>44/60</a:t>
            </a:r>
            <a:r>
              <a:rPr kumimoji="1" lang="ja-JP" altLang="en-US" sz="1200" kern="1200">
                <a:solidFill>
                  <a:schemeClr val="tx1"/>
                </a:solidFill>
                <a:effectLst/>
                <a:latin typeface="+mn-lt"/>
                <a:ea typeface="+mn-ea"/>
                <a:cs typeface="+mn-cs"/>
              </a:rPr>
              <a:t>項目），正の相関関係のある項目が増えました．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このことから，コードの編集・追加・削除といった情報を利用すると，より相関の見られるケースが増える可能性があることが考えられます．</a:t>
            </a:r>
            <a:endParaRPr kumimoji="1" lang="en-US" altLang="ja-JP" sz="1200" kern="1200" dirty="0">
              <a:solidFill>
                <a:schemeClr val="tx1"/>
              </a:solidFill>
              <a:effectLst/>
              <a:latin typeface="+mn-lt"/>
              <a:ea typeface="+mn-ea"/>
              <a:cs typeface="+mn-cs"/>
            </a:endParaRPr>
          </a:p>
          <a:p>
            <a:endParaRPr kumimoji="1" lang="en"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24</a:t>
            </a:fld>
            <a:endParaRPr kumimoji="1" lang="ja-JP" altLang="en-US"/>
          </a:p>
        </p:txBody>
      </p:sp>
    </p:spTree>
    <p:extLst>
      <p:ext uri="{BB962C8B-B14F-4D97-AF65-F5344CB8AC3E}">
        <p14:creationId xmlns:p14="http://schemas.microsoft.com/office/powerpoint/2010/main" val="25476551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プロダクトコードとテストコードの場合でも，相関のあるメトリクスはプロジェクトでさまざまでした．</a:t>
            </a:r>
            <a:endParaRPr kumimoji="1"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25</a:t>
            </a:fld>
            <a:endParaRPr kumimoji="1" lang="ja-JP" altLang="en-US"/>
          </a:p>
        </p:txBody>
      </p:sp>
    </p:spTree>
    <p:extLst>
      <p:ext uri="{BB962C8B-B14F-4D97-AF65-F5344CB8AC3E}">
        <p14:creationId xmlns:p14="http://schemas.microsoft.com/office/powerpoint/2010/main" val="41042008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本研究では，</a:t>
            </a:r>
            <a:r>
              <a:rPr kumimoji="1" lang="ja-JP" altLang="en-US"/>
              <a:t>ソースコードの変更量と実行トレースの変化量の関連性について調査を行なった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結果としては，</a:t>
            </a:r>
            <a:r>
              <a:rPr lang="ja-JP" altLang="en-US" u="sng"/>
              <a:t>ソースコードの変更量と実行トレースの変化量間には明確な関連性は見られず，</a:t>
            </a:r>
            <a:endParaRPr lang="en-US" altLang="ja-JP"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相関のあるケースは見られるものの、相関の強いメトリクスはプロジェクトにより様々であることがわかった．</a:t>
            </a:r>
            <a:endParaRPr lang="en-US" altLang="ja-JP" dirty="0"/>
          </a:p>
          <a:p>
            <a:r>
              <a:rPr kumimoji="1" lang="ja-JP" altLang="en-US"/>
              <a:t>プロダクトコードのみを編集した場合と，テストコードのみを編集した場合では，</a:t>
            </a:r>
            <a:r>
              <a:rPr lang="ja-JP" altLang="en-US"/>
              <a:t>ソースコードの変更量と実行トレースの変化量間の関係性が異なる</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26</a:t>
            </a:fld>
            <a:endParaRPr kumimoji="1" lang="ja-JP" altLang="en-US"/>
          </a:p>
        </p:txBody>
      </p:sp>
    </p:spTree>
    <p:extLst>
      <p:ext uri="{BB962C8B-B14F-4D97-AF65-F5344CB8AC3E}">
        <p14:creationId xmlns:p14="http://schemas.microsoft.com/office/powerpoint/2010/main" val="17981974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27</a:t>
            </a:fld>
            <a:endParaRPr kumimoji="1" lang="ja-JP" altLang="en-US"/>
          </a:p>
        </p:txBody>
      </p:sp>
    </p:spTree>
    <p:extLst>
      <p:ext uri="{BB962C8B-B14F-4D97-AF65-F5344CB8AC3E}">
        <p14:creationId xmlns:p14="http://schemas.microsoft.com/office/powerpoint/2010/main" val="27547905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１設定ファイルの変更による影響は本研究での調査対象外のため，設定ファイルの変更を含むコミットは対象外とする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各プロジェクトにおいて，合計</a:t>
            </a:r>
            <a:r>
              <a:rPr lang="en-US" altLang="ja-JP" dirty="0"/>
              <a:t>50</a:t>
            </a:r>
            <a:r>
              <a:rPr lang="ja-JP" altLang="en-US"/>
              <a:t>コミットずつ抽出する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２　ソースコードの変更量の定義を後に説明</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３　実行とレースの取得ができる</a:t>
            </a:r>
            <a:r>
              <a:rPr kumimoji="1" lang="en-US" altLang="ja-JP" dirty="0" err="1"/>
              <a:t>SELogger</a:t>
            </a:r>
            <a:r>
              <a:rPr kumimoji="1" lang="ja-JP" altLang="en-US"/>
              <a:t>というツールを用いて</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４　メトリクスを後に説明</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５　相関係数を用いて関連性を評価</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a:p>
            <a:r>
              <a:rPr kumimoji="1" lang="ja-JP" altLang="en-US"/>
              <a:t> 図にする</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28</a:t>
            </a:fld>
            <a:endParaRPr kumimoji="1" lang="ja-JP" altLang="en-US"/>
          </a:p>
        </p:txBody>
      </p:sp>
    </p:spTree>
    <p:extLst>
      <p:ext uri="{BB962C8B-B14F-4D97-AF65-F5344CB8AC3E}">
        <p14:creationId xmlns:p14="http://schemas.microsoft.com/office/powerpoint/2010/main" val="8074806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実行トレースの例</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29</a:t>
            </a:fld>
            <a:endParaRPr kumimoji="1" lang="ja-JP" altLang="en-US"/>
          </a:p>
        </p:txBody>
      </p:sp>
    </p:spTree>
    <p:extLst>
      <p:ext uri="{BB962C8B-B14F-4D97-AF65-F5344CB8AC3E}">
        <p14:creationId xmlns:p14="http://schemas.microsoft.com/office/powerpoint/2010/main" val="798134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ソフトウェア開発において，ソフトウェアテストが広く用いられています．</a:t>
            </a:r>
            <a:endParaRPr kumimoji="1" lang="en-US" altLang="ja-JP" dirty="0"/>
          </a:p>
          <a:p>
            <a:r>
              <a:rPr kumimoji="1" lang="ja-JP" altLang="en-US"/>
              <a:t>ソフトウェアテストとは，開発したソフトウェアが設計通りに動作するかを評価及び検証するプロセスです．</a:t>
            </a:r>
            <a:endParaRPr kumimoji="1" lang="en-US" altLang="ja-JP" dirty="0"/>
          </a:p>
          <a:p>
            <a:r>
              <a:rPr kumimoji="1" lang="ja-JP" altLang="en-US"/>
              <a:t>プログラムに仕様にない振る舞い，欠陥を検知することを目的としています．</a:t>
            </a:r>
            <a:endParaRPr kumimoji="1" lang="en-US" altLang="ja-JP" dirty="0"/>
          </a:p>
          <a:p>
            <a:r>
              <a:rPr kumimoji="1" lang="ja-JP" altLang="en-US"/>
              <a:t>しかし，ソフトウェアテストのみで全ての欠陥を検知することは難しいと言われています．</a:t>
            </a:r>
            <a:endParaRPr kumimoji="1" lang="en-US" altLang="ja-JP" kern="1200" dirty="0"/>
          </a:p>
          <a:p>
            <a:r>
              <a:rPr lang="ja-JP" altLang="en-US" kern="1200"/>
              <a:t>実際南らの研究によると，</a:t>
            </a:r>
            <a:r>
              <a:rPr lang="en-US" altLang="ja-JP" kern="1200" dirty="0"/>
              <a:t>246 </a:t>
            </a:r>
            <a:r>
              <a:rPr lang="ja-JP" altLang="en-US" kern="1200"/>
              <a:t>件の</a:t>
            </a:r>
            <a:r>
              <a:rPr lang="en" altLang="ja-JP" kern="1200" dirty="0"/>
              <a:t>OSS </a:t>
            </a:r>
            <a:r>
              <a:rPr lang="ja-JP" altLang="en-US" kern="1200"/>
              <a:t>プロジェクトのうち，自動テストにより</a:t>
            </a:r>
            <a:r>
              <a:rPr lang="en-US" altLang="ja-JP" kern="1200" dirty="0"/>
              <a:t>28 </a:t>
            </a:r>
            <a:r>
              <a:rPr lang="ja-JP" altLang="en-US" kern="1200"/>
              <a:t>件のプロジェクトで</a:t>
            </a:r>
            <a:r>
              <a:rPr lang="en-US" altLang="ja-JP" kern="1200" dirty="0"/>
              <a:t>332 </a:t>
            </a:r>
            <a:r>
              <a:rPr lang="ja-JP" altLang="en-US" kern="1200"/>
              <a:t>個の欠陥が発見されたが，</a:t>
            </a:r>
            <a:endParaRPr lang="en-US" altLang="ja-JP" kern="1200" dirty="0"/>
          </a:p>
          <a:p>
            <a:r>
              <a:rPr lang="ja-JP" altLang="en-US" kern="1200"/>
              <a:t>そのうちの</a:t>
            </a:r>
            <a:r>
              <a:rPr lang="en-US" altLang="ja-JP" kern="1200" dirty="0"/>
              <a:t>7</a:t>
            </a:r>
            <a:r>
              <a:rPr lang="ja-JP" altLang="en-US" kern="1200"/>
              <a:t>件のプロジェクトで</a:t>
            </a:r>
            <a:r>
              <a:rPr lang="en-US" altLang="ja-JP" kern="1200" dirty="0"/>
              <a:t>17</a:t>
            </a:r>
            <a:r>
              <a:rPr lang="ja-JP" altLang="en-US" kern="1200"/>
              <a:t>個の欠陥が見逃されていた．</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3</a:t>
            </a:fld>
            <a:endParaRPr kumimoji="1" lang="ja-JP" altLang="en-US"/>
          </a:p>
        </p:txBody>
      </p:sp>
    </p:spTree>
    <p:extLst>
      <p:ext uri="{BB962C8B-B14F-4D97-AF65-F5344CB8AC3E}">
        <p14:creationId xmlns:p14="http://schemas.microsoft.com/office/powerpoint/2010/main" val="1358722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ソースコードの変更箇所やソフトウェアテストの結果を確認するだけでは，</a:t>
            </a:r>
            <a:r>
              <a:rPr kumimoji="1" lang="ja-JP" altLang="en-US" sz="1200" kern="1200">
                <a:solidFill>
                  <a:schemeClr val="tx1"/>
                </a:solidFill>
                <a:effectLst/>
                <a:latin typeface="+mn-lt"/>
                <a:ea typeface="+mn-ea"/>
                <a:cs typeface="+mn-cs"/>
              </a:rPr>
              <a:t>欠陥を特定し修正する，いわゆるデバッグを完全に行うことは難しい．</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そこで，効率的なデバッグにおいて重要となるのがプログラムの挙動の観測であると言われている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プログラムの挙動とは，メソッド実行系列や変数の値の読み書き等を指します．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プログラムの挙動を観測する手法として</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例えば，プログラムの実行を任意の箇所で一時停止し，変数の値などを確認するブレークポイントデバッグや，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kern="1200"/>
              <a:t>処理の状況を示すメッセージや変数の値等のデータをプログラムの外部に出力</a:t>
            </a:r>
            <a:r>
              <a:rPr lang="ja-JP" altLang="en-US"/>
              <a:t>するロギング処理などが広く用いられています．</a:t>
            </a:r>
            <a:endParaRPr lang="en-US" altLang="ja-JP" dirty="0"/>
          </a:p>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4</a:t>
            </a:fld>
            <a:endParaRPr kumimoji="1" lang="ja-JP" altLang="en-US"/>
          </a:p>
        </p:txBody>
      </p:sp>
    </p:spTree>
    <p:extLst>
      <p:ext uri="{BB962C8B-B14F-4D97-AF65-F5344CB8AC3E}">
        <p14:creationId xmlns:p14="http://schemas.microsoft.com/office/powerpoint/2010/main" val="871883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a:solidFill>
                  <a:schemeClr val="tx1"/>
                </a:solidFill>
                <a:effectLst/>
                <a:latin typeface="+mn-lt"/>
                <a:ea typeface="+mn-ea"/>
                <a:cs typeface="+mn-cs"/>
              </a:rPr>
              <a:t>しかし，ロギング処理では開発前に選定したデータのみを記録するため，データ収集の点で不十分であり，</a:t>
            </a:r>
            <a:r>
              <a:rPr lang="en" altLang="ja-JP" dirty="0"/>
              <a:t>Omniscient Debugging</a:t>
            </a:r>
            <a:r>
              <a:rPr kumimoji="1" lang="ja-JP" altLang="en-US" sz="1200" kern="1200">
                <a:solidFill>
                  <a:schemeClr val="tx1"/>
                </a:solidFill>
                <a:effectLst/>
                <a:latin typeface="+mn-lt"/>
                <a:ea typeface="+mn-ea"/>
                <a:cs typeface="+mn-cs"/>
              </a:rPr>
              <a:t>というデバッグ手法が考案された．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これは，</a:t>
            </a:r>
            <a:r>
              <a:rPr lang="ja-JP" altLang="en-US"/>
              <a:t>プログラムの実行中のメモリ状態を時系列で完全に記録することで，網羅的に情報を収集してデバッグする手法の</a:t>
            </a:r>
            <a:r>
              <a:rPr lang="en-US" altLang="ja-JP" dirty="0"/>
              <a:t>1</a:t>
            </a:r>
            <a:r>
              <a:rPr lang="ja-JP" altLang="en-US"/>
              <a:t>つです</a:t>
            </a:r>
            <a:endParaRPr lang="en-US" altLang="ja-JP" dirty="0"/>
          </a:p>
          <a:p>
            <a:r>
              <a:rPr lang="ja-JP" altLang="en-US"/>
              <a:t>プログラムの実行開始から実行終了までに実行された全ての命令と，それによる値の変化を</a:t>
            </a:r>
            <a:r>
              <a:rPr lang="ja-JP" altLang="en-US" u="sng">
                <a:solidFill>
                  <a:srgbClr val="FF0000"/>
                </a:solidFill>
              </a:rPr>
              <a:t>実行トレース</a:t>
            </a:r>
            <a:r>
              <a:rPr lang="ja-JP" altLang="en-US"/>
              <a:t>として記録します．</a:t>
            </a:r>
            <a:endParaRPr lang="en-US" altLang="ja-JP" dirty="0"/>
          </a:p>
          <a:p>
            <a:r>
              <a:rPr kumimoji="1" lang="ja-JP" altLang="en-US" sz="1200" kern="1200">
                <a:solidFill>
                  <a:schemeClr val="tx1"/>
                </a:solidFill>
                <a:effectLst/>
                <a:latin typeface="+mn-lt"/>
                <a:ea typeface="+mn-ea"/>
                <a:cs typeface="+mn-cs"/>
              </a:rPr>
              <a:t>従って，任意の時点でのプログラムの内部状態を計算機上で再現し，命令の実行順序や変数の値を観測することが可能である</a:t>
            </a:r>
            <a:r>
              <a:rPr kumimoji="1" lang="en-US" altLang="ja-JP"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また，プログラム変更前後の実行トレースを比較することで，プログラムの挙動の変化を確認できる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5</a:t>
            </a:fld>
            <a:endParaRPr kumimoji="1" lang="ja-JP" altLang="en-US"/>
          </a:p>
        </p:txBody>
      </p:sp>
    </p:spTree>
    <p:extLst>
      <p:ext uri="{BB962C8B-B14F-4D97-AF65-F5344CB8AC3E}">
        <p14:creationId xmlns:p14="http://schemas.microsoft.com/office/powerpoint/2010/main" val="2322193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 altLang="ja-JP" dirty="0"/>
              <a:t>Omniscient Debugging</a:t>
            </a:r>
            <a:r>
              <a:rPr lang="ja-JP" altLang="en-US"/>
              <a:t>のイメージとしてはこのような感じで，</a:t>
            </a:r>
            <a:endParaRPr lang="en-US" altLang="ja-JP" dirty="0"/>
          </a:p>
          <a:p>
            <a:r>
              <a:rPr lang="ja-JP" altLang="en-US"/>
              <a:t>実行されたプログラムに対して、バイトコード命令単位で実行回数や命令に付随する値などの情報を網羅的に収集します．</a:t>
            </a:r>
            <a:endParaRPr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6</a:t>
            </a:fld>
            <a:endParaRPr kumimoji="1" lang="ja-JP" altLang="en-US"/>
          </a:p>
        </p:txBody>
      </p:sp>
    </p:spTree>
    <p:extLst>
      <p:ext uri="{BB962C8B-B14F-4D97-AF65-F5344CB8AC3E}">
        <p14:creationId xmlns:p14="http://schemas.microsoft.com/office/powerpoint/2010/main" val="2954775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これらのように，</a:t>
            </a:r>
            <a:r>
              <a:rPr kumimoji="1" lang="ja-JP" altLang="en-US"/>
              <a:t>開発者はプログラムの挙動の変化に注意すべきです．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しかし，開発者がプログラムの挙動の変化を全て確認することは困難です．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大規模な編集は欠陥の埋込みと関連している </a:t>
            </a:r>
            <a:r>
              <a:rPr lang="en-US" altLang="ja-JP" dirty="0"/>
              <a:t>[4]</a:t>
            </a:r>
            <a:r>
              <a:rPr lang="ja-JP" altLang="en-US"/>
              <a:t>と言われる一方，ソースコードの変更量とプログラムの挙動の変化量の関係性は調査されていない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変更量は大きいが振る舞いが変化しない場合や些細な変更が挙動を大きく変化させる場合があり、コードの変更量がどの程度挙動の変化に影響を及ぼすかわからない。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質問用</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問題点１つ目は？</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-&gt;</a:t>
            </a:r>
            <a:r>
              <a:rPr lang="ja-JP" altLang="en-US"/>
              <a:t>相関が見られた場合、コードの変更量が大きい場合に挙動の変化に注意すべきだと言えたが、今回の結果では解決できていない。</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7</a:t>
            </a:fld>
            <a:endParaRPr kumimoji="1" lang="ja-JP" altLang="en-US"/>
          </a:p>
        </p:txBody>
      </p:sp>
    </p:spTree>
    <p:extLst>
      <p:ext uri="{BB962C8B-B14F-4D97-AF65-F5344CB8AC3E}">
        <p14:creationId xmlns:p14="http://schemas.microsoft.com/office/powerpoint/2010/main" val="747882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そこで，本研究では，ソースコードの変更量とプログラムの挙動の変化量間の関連性について調査する</a:t>
            </a:r>
            <a:endParaRPr kumimoji="1" lang="en-US" altLang="ja-JP" dirty="0"/>
          </a:p>
          <a:p>
            <a:endParaRPr kumimoji="1" lang="en-US" altLang="ja-JP" dirty="0"/>
          </a:p>
          <a:p>
            <a:r>
              <a:rPr kumimoji="1" lang="en-US" altLang="ja-JP" dirty="0"/>
              <a:t>==</a:t>
            </a:r>
            <a:r>
              <a:rPr kumimoji="1" lang="ja-JP" altLang="en-US"/>
              <a:t>質問用</a:t>
            </a:r>
            <a:r>
              <a:rPr kumimoji="1" lang="en-US" altLang="ja-JP" dirty="0"/>
              <a:t>==</a:t>
            </a:r>
          </a:p>
          <a:p>
            <a:r>
              <a:rPr kumimoji="1" lang="ja-JP" altLang="en-US"/>
              <a:t>・具体的にはどのように基盤になる？</a:t>
            </a:r>
            <a:endParaRPr kumimoji="1" lang="en-US" altLang="ja-JP" dirty="0"/>
          </a:p>
          <a:p>
            <a:r>
              <a:rPr kumimoji="1" lang="ja-JP" altLang="en-US"/>
              <a:t>例えば相関関係がある場合、挙動の変化が大きい場合を開発者が確認したいときはコードの変更量が大きい時にすれば良い</a:t>
            </a:r>
            <a:endParaRPr kumimoji="1" lang="en-US" altLang="ja-JP" dirty="0"/>
          </a:p>
          <a:p>
            <a:r>
              <a:rPr kumimoji="1" lang="ja-JP" altLang="en-US"/>
              <a:t>逆に相関関係がない場合、コードの変更量からは判断ができないため、プログラムの挙動の変化が大きいときに警告するツールとか作れたらいいかな。</a:t>
            </a:r>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8</a:t>
            </a:fld>
            <a:endParaRPr kumimoji="1" lang="ja-JP" altLang="en-US"/>
          </a:p>
        </p:txBody>
      </p:sp>
    </p:spTree>
    <p:extLst>
      <p:ext uri="{BB962C8B-B14F-4D97-AF65-F5344CB8AC3E}">
        <p14:creationId xmlns:p14="http://schemas.microsoft.com/office/powerpoint/2010/main" val="3223174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研究概要です．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ソースコードの変更量とプログラムの挙動の変化量間の関連性について調査します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Java</a:t>
            </a:r>
            <a:r>
              <a:rPr lang="ja-JP" altLang="en-US"/>
              <a:t>プロジェクトを対象とし，コミット単位でソースコードの変更量とテストスイートに対する実行トレースの変化量を収集し，関連性を分析します．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fld id="{DA05C77E-A7EE-5E48-8C0B-1343FF0EB12A}" type="slidenum">
              <a:rPr kumimoji="1" lang="ja-JP" altLang="en-US" smtClean="0"/>
              <a:t>9</a:t>
            </a:fld>
            <a:endParaRPr kumimoji="1" lang="ja-JP" altLang="en-US"/>
          </a:p>
        </p:txBody>
      </p:sp>
    </p:spTree>
    <p:extLst>
      <p:ext uri="{BB962C8B-B14F-4D97-AF65-F5344CB8AC3E}">
        <p14:creationId xmlns:p14="http://schemas.microsoft.com/office/powerpoint/2010/main" val="27412555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defRPr>
            </a:lvl1pPr>
          </a:lstStyle>
          <a:p>
            <a:pPr>
              <a:defRPr/>
            </a:pPr>
            <a:r>
              <a:rPr lang="en-US" altLang="ja-JP"/>
              <a:t>Jul/05/2013</a:t>
            </a:r>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pPr>
              <a:defRPr/>
            </a:pPr>
            <a:r>
              <a:rPr lang="ja-JP" altLang="en-US"/>
              <a:t>コンピュータのしくみ</a:t>
            </a:r>
            <a:endParaRPr lang="en-US" altLang="ja-JP"/>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pPr>
              <a:defRPr/>
            </a:pPr>
            <a:fld id="{6BFA9946-39CA-4201-95E6-ED803B65F350}" type="slidenum">
              <a:rPr lang="en-US" altLang="ja-JP" smtClean="0"/>
              <a:pPr>
                <a:defRPr/>
              </a:pPr>
              <a:t>‹#›</a:t>
            </a:fld>
            <a:endParaRPr lang="en-US" altLang="ja-JP"/>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9965168" y="260350"/>
            <a:ext cx="2051050" cy="703263"/>
          </a:xfrm>
          <a:prstGeom prst="rect">
            <a:avLst/>
          </a:prstGeom>
          <a:noFill/>
        </p:spPr>
      </p:pic>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a:defRPr/>
            </a:pPr>
            <a:r>
              <a:rPr lang="en-US" altLang="ja-JP"/>
              <a:t>Jul/05/2013</a:t>
            </a:r>
          </a:p>
        </p:txBody>
      </p:sp>
      <p:sp>
        <p:nvSpPr>
          <p:cNvPr id="8" name="フッター プレースホルダ 7"/>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a:defRPr/>
            </a:pPr>
            <a:r>
              <a:rPr lang="en-US" altLang="ja-JP"/>
              <a:t>Jul/05/2013</a:t>
            </a:r>
          </a:p>
        </p:txBody>
      </p:sp>
      <p:sp>
        <p:nvSpPr>
          <p:cNvPr id="4" name="フッター プレースホルダ 3"/>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r>
              <a:rPr lang="en-US" altLang="ja-JP"/>
              <a:t>Jul/05/2013</a:t>
            </a:r>
          </a:p>
        </p:txBody>
      </p:sp>
      <p:sp>
        <p:nvSpPr>
          <p:cNvPr id="3" name="フッター プレースホルダ 2"/>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r>
              <a:rPr lang="en-US" altLang="ja-JP"/>
              <a:t>Jul/05/2013</a:t>
            </a:r>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ja-JP" altLang="en-US"/>
              <a:t>コンピュータのしくみ</a:t>
            </a:r>
            <a:endParaRPr lang="en-US" altLang="ja-JP"/>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15" cstate="print"/>
          <a:srcRect/>
          <a:stretch>
            <a:fillRect/>
          </a:stretch>
        </p:blipFill>
        <p:spPr bwMode="auto">
          <a:xfrm>
            <a:off x="616142" y="6299200"/>
            <a:ext cx="1081087" cy="369888"/>
          </a:xfrm>
          <a:prstGeom prst="rect">
            <a:avLst/>
          </a:prstGeom>
          <a:noFill/>
        </p:spPr>
      </p:pic>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138BBE-7335-9B45-974E-27A258D036B8}"/>
              </a:ext>
            </a:extLst>
          </p:cNvPr>
          <p:cNvSpPr>
            <a:spLocks noGrp="1"/>
          </p:cNvSpPr>
          <p:nvPr>
            <p:ph type="ctrTitle"/>
          </p:nvPr>
        </p:nvSpPr>
        <p:spPr/>
        <p:txBody>
          <a:bodyPr/>
          <a:lstStyle/>
          <a:p>
            <a:r>
              <a:rPr lang="en" altLang="ja-JP" sz="4000" dirty="0"/>
              <a:t>Java</a:t>
            </a:r>
            <a:r>
              <a:rPr lang="ja-JP" altLang="en-US" sz="4000"/>
              <a:t>プログラムを対象としたソースコードの</a:t>
            </a:r>
            <a:br>
              <a:rPr lang="en-US" altLang="ja-JP" sz="4000" dirty="0"/>
            </a:br>
            <a:r>
              <a:rPr lang="ja-JP" altLang="en-US" sz="4000"/>
              <a:t>変更量と実行トレースの変化量間の相関調査</a:t>
            </a:r>
            <a:endParaRPr kumimoji="1" lang="ja-JP" altLang="en-US"/>
          </a:p>
        </p:txBody>
      </p:sp>
      <p:sp>
        <p:nvSpPr>
          <p:cNvPr id="3" name="字幕 2">
            <a:extLst>
              <a:ext uri="{FF2B5EF4-FFF2-40B4-BE49-F238E27FC236}">
                <a16:creationId xmlns:a16="http://schemas.microsoft.com/office/drawing/2014/main" id="{5A428CCF-E7F9-2A4F-9C24-A7838E5B5BB5}"/>
              </a:ext>
            </a:extLst>
          </p:cNvPr>
          <p:cNvSpPr>
            <a:spLocks noGrp="1"/>
          </p:cNvSpPr>
          <p:nvPr>
            <p:ph type="subTitle" idx="1"/>
          </p:nvPr>
        </p:nvSpPr>
        <p:spPr>
          <a:xfrm>
            <a:off x="1652586" y="3630613"/>
            <a:ext cx="8886825" cy="684212"/>
          </a:xfrm>
        </p:spPr>
        <p:txBody>
          <a:bodyPr/>
          <a:lstStyle/>
          <a:p>
            <a:r>
              <a:rPr lang="ja-JP" altLang="en-US"/>
              <a:t>○藤原勇真</a:t>
            </a:r>
            <a:r>
              <a:rPr lang="en-US" altLang="ja-JP" baseline="30000" dirty="0"/>
              <a:t>1</a:t>
            </a:r>
            <a:r>
              <a:rPr lang="ja-JP" altLang="en-US"/>
              <a:t>，神田哲也</a:t>
            </a:r>
            <a:r>
              <a:rPr lang="en-US" altLang="ja-JP" baseline="30000" dirty="0"/>
              <a:t>1</a:t>
            </a:r>
            <a:r>
              <a:rPr lang="ja-JP" altLang="en-US"/>
              <a:t>，嶋利一真</a:t>
            </a:r>
            <a:r>
              <a:rPr lang="en-US" altLang="ja-JP" baseline="30000" dirty="0"/>
              <a:t>2</a:t>
            </a:r>
            <a:r>
              <a:rPr lang="ja-JP" altLang="en-US"/>
              <a:t>，井上克郎</a:t>
            </a:r>
            <a:r>
              <a:rPr lang="en-US" altLang="ja-JP" baseline="30000" dirty="0"/>
              <a:t>3</a:t>
            </a:r>
            <a:endParaRPr kumimoji="1" lang="ja-JP" altLang="en-US"/>
          </a:p>
        </p:txBody>
      </p:sp>
      <p:sp>
        <p:nvSpPr>
          <p:cNvPr id="4" name="テキスト ボックス 3">
            <a:extLst>
              <a:ext uri="{FF2B5EF4-FFF2-40B4-BE49-F238E27FC236}">
                <a16:creationId xmlns:a16="http://schemas.microsoft.com/office/drawing/2014/main" id="{BA4378B3-EFC0-AD41-87A8-683B72F3E66A}"/>
              </a:ext>
            </a:extLst>
          </p:cNvPr>
          <p:cNvSpPr txBox="1"/>
          <p:nvPr/>
        </p:nvSpPr>
        <p:spPr>
          <a:xfrm>
            <a:off x="3063523" y="4314825"/>
            <a:ext cx="6064949" cy="400110"/>
          </a:xfrm>
          <a:prstGeom prst="rect">
            <a:avLst/>
          </a:prstGeom>
          <a:noFill/>
        </p:spPr>
        <p:txBody>
          <a:bodyPr wrap="square" rtlCol="0">
            <a:spAutoFit/>
          </a:bodyPr>
          <a:lstStyle/>
          <a:p>
            <a:r>
              <a:rPr lang="ja-JP" altLang="en-US" sz="2000" baseline="30000"/>
              <a:t>１</a:t>
            </a:r>
            <a:r>
              <a:rPr lang="ja-JP" altLang="en-US" sz="2000"/>
              <a:t>大阪大学</a:t>
            </a:r>
            <a:r>
              <a:rPr lang="en-US" altLang="ja-JP" sz="2000" dirty="0"/>
              <a:t> </a:t>
            </a:r>
            <a:r>
              <a:rPr lang="ja-JP" altLang="en-US" sz="2000" baseline="30000"/>
              <a:t>２</a:t>
            </a:r>
            <a:r>
              <a:rPr lang="ja-JP" altLang="en-US" sz="2000"/>
              <a:t>奈良先端科学技術大学院大学</a:t>
            </a:r>
            <a:r>
              <a:rPr lang="en-US" altLang="ja-JP" sz="2000" dirty="0"/>
              <a:t> </a:t>
            </a:r>
            <a:r>
              <a:rPr lang="ja-JP" altLang="en-US" sz="2000" baseline="30000"/>
              <a:t>３</a:t>
            </a:r>
            <a:r>
              <a:rPr lang="ja-JP" altLang="en-US" sz="2000"/>
              <a:t>南山大学</a:t>
            </a:r>
            <a:endParaRPr lang="en-US" altLang="ja-JP" sz="2000" dirty="0"/>
          </a:p>
        </p:txBody>
      </p:sp>
    </p:spTree>
    <p:extLst>
      <p:ext uri="{BB962C8B-B14F-4D97-AF65-F5344CB8AC3E}">
        <p14:creationId xmlns:p14="http://schemas.microsoft.com/office/powerpoint/2010/main" val="3583941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887D5B-9583-2143-A1A6-2AE54502EAB8}"/>
              </a:ext>
            </a:extLst>
          </p:cNvPr>
          <p:cNvSpPr>
            <a:spLocks noGrp="1"/>
          </p:cNvSpPr>
          <p:nvPr>
            <p:ph type="title"/>
          </p:nvPr>
        </p:nvSpPr>
        <p:spPr/>
        <p:txBody>
          <a:bodyPr/>
          <a:lstStyle/>
          <a:p>
            <a:r>
              <a:rPr kumimoji="1" lang="ja-JP" altLang="en-US"/>
              <a:t>調査対象</a:t>
            </a:r>
          </a:p>
        </p:txBody>
      </p:sp>
      <p:sp>
        <p:nvSpPr>
          <p:cNvPr id="3" name="コンテンツ プレースホルダー 2">
            <a:extLst>
              <a:ext uri="{FF2B5EF4-FFF2-40B4-BE49-F238E27FC236}">
                <a16:creationId xmlns:a16="http://schemas.microsoft.com/office/drawing/2014/main" id="{A9D89889-6591-2346-B46C-048DD4DC1CF1}"/>
              </a:ext>
            </a:extLst>
          </p:cNvPr>
          <p:cNvSpPr>
            <a:spLocks noGrp="1"/>
          </p:cNvSpPr>
          <p:nvPr>
            <p:ph idx="1"/>
          </p:nvPr>
        </p:nvSpPr>
        <p:spPr/>
        <p:txBody>
          <a:bodyPr/>
          <a:lstStyle/>
          <a:p>
            <a:r>
              <a:rPr lang="en-US" altLang="ja-JP" dirty="0"/>
              <a:t>Junit</a:t>
            </a:r>
            <a:r>
              <a:rPr lang="ja-JP" altLang="en-US"/>
              <a:t>のテストケースが用意された</a:t>
            </a:r>
            <a:r>
              <a:rPr lang="en" altLang="ja-JP" dirty="0"/>
              <a:t>Apache</a:t>
            </a:r>
            <a:r>
              <a:rPr lang="ja-JP" altLang="en-US"/>
              <a:t>の</a:t>
            </a:r>
            <a:r>
              <a:rPr lang="en" altLang="ja-JP" dirty="0"/>
              <a:t>Java</a:t>
            </a:r>
            <a:r>
              <a:rPr lang="ja-JP" altLang="en-US"/>
              <a:t>プロジェクト</a:t>
            </a:r>
            <a:r>
              <a:rPr lang="en-US" altLang="ja-JP" dirty="0"/>
              <a:t>5</a:t>
            </a:r>
            <a:r>
              <a:rPr lang="ja-JP" altLang="en-US"/>
              <a:t>つを調査対象とする</a:t>
            </a:r>
          </a:p>
          <a:p>
            <a:endParaRPr kumimoji="1" lang="ja-JP" altLang="en-US"/>
          </a:p>
        </p:txBody>
      </p:sp>
      <p:sp>
        <p:nvSpPr>
          <p:cNvPr id="4" name="スライド番号プレースホルダー 3">
            <a:extLst>
              <a:ext uri="{FF2B5EF4-FFF2-40B4-BE49-F238E27FC236}">
                <a16:creationId xmlns:a16="http://schemas.microsoft.com/office/drawing/2014/main" id="{4777BD75-CA88-644E-B0C5-9FC5E9700190}"/>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graphicFrame>
        <p:nvGraphicFramePr>
          <p:cNvPr id="5" name="表 4">
            <a:extLst>
              <a:ext uri="{FF2B5EF4-FFF2-40B4-BE49-F238E27FC236}">
                <a16:creationId xmlns:a16="http://schemas.microsoft.com/office/drawing/2014/main" id="{729EE2D1-5E4A-D240-9EFD-A37327DF8941}"/>
              </a:ext>
            </a:extLst>
          </p:cNvPr>
          <p:cNvGraphicFramePr>
            <a:graphicFrameLocks noGrp="1"/>
          </p:cNvGraphicFramePr>
          <p:nvPr>
            <p:extLst>
              <p:ext uri="{D42A27DB-BD31-4B8C-83A1-F6EECF244321}">
                <p14:modId xmlns:p14="http://schemas.microsoft.com/office/powerpoint/2010/main" val="3010690469"/>
              </p:ext>
            </p:extLst>
          </p:nvPr>
        </p:nvGraphicFramePr>
        <p:xfrm>
          <a:off x="1273629" y="2922813"/>
          <a:ext cx="9666516" cy="3200400"/>
        </p:xfrm>
        <a:graphic>
          <a:graphicData uri="http://schemas.openxmlformats.org/drawingml/2006/table">
            <a:tbl>
              <a:tblPr firstRow="1" bandRow="1">
                <a:tableStyleId>{21E4AEA4-8DFA-4A89-87EB-49C32662AFE0}</a:tableStyleId>
              </a:tblPr>
              <a:tblGrid>
                <a:gridCol w="3222172">
                  <a:extLst>
                    <a:ext uri="{9D8B030D-6E8A-4147-A177-3AD203B41FA5}">
                      <a16:colId xmlns:a16="http://schemas.microsoft.com/office/drawing/2014/main" val="1175965606"/>
                    </a:ext>
                  </a:extLst>
                </a:gridCol>
                <a:gridCol w="3222172">
                  <a:extLst>
                    <a:ext uri="{9D8B030D-6E8A-4147-A177-3AD203B41FA5}">
                      <a16:colId xmlns:a16="http://schemas.microsoft.com/office/drawing/2014/main" val="4291462415"/>
                    </a:ext>
                  </a:extLst>
                </a:gridCol>
                <a:gridCol w="3222172">
                  <a:extLst>
                    <a:ext uri="{9D8B030D-6E8A-4147-A177-3AD203B41FA5}">
                      <a16:colId xmlns:a16="http://schemas.microsoft.com/office/drawing/2014/main" val="3424984046"/>
                    </a:ext>
                  </a:extLst>
                </a:gridCol>
              </a:tblGrid>
              <a:tr h="533400">
                <a:tc>
                  <a:txBody>
                    <a:bodyPr/>
                    <a:lstStyle/>
                    <a:p>
                      <a:pPr algn="ctr"/>
                      <a:r>
                        <a:rPr kumimoji="1" lang="ja-JP" altLang="en-US" sz="2200"/>
                        <a:t>プロジェクト名</a:t>
                      </a:r>
                    </a:p>
                  </a:txBody>
                  <a:tcPr/>
                </a:tc>
                <a:tc>
                  <a:txBody>
                    <a:bodyPr/>
                    <a:lstStyle/>
                    <a:p>
                      <a:pPr algn="ctr"/>
                      <a:r>
                        <a:rPr kumimoji="1" lang="ja-JP" altLang="en-US" sz="2200"/>
                        <a:t>コミット数</a:t>
                      </a:r>
                    </a:p>
                  </a:txBody>
                  <a:tcPr/>
                </a:tc>
                <a:tc>
                  <a:txBody>
                    <a:bodyPr/>
                    <a:lstStyle/>
                    <a:p>
                      <a:pPr algn="ctr"/>
                      <a:r>
                        <a:rPr kumimoji="1" lang="ja-JP" altLang="en-US" sz="2200"/>
                        <a:t>テストケース数</a:t>
                      </a:r>
                    </a:p>
                  </a:txBody>
                  <a:tcPr/>
                </a:tc>
                <a:extLst>
                  <a:ext uri="{0D108BD9-81ED-4DB2-BD59-A6C34878D82A}">
                    <a16:rowId xmlns:a16="http://schemas.microsoft.com/office/drawing/2014/main" val="496813085"/>
                  </a:ext>
                </a:extLst>
              </a:tr>
              <a:tr h="533400">
                <a:tc>
                  <a:txBody>
                    <a:bodyPr/>
                    <a:lstStyle/>
                    <a:p>
                      <a:pPr algn="ctr"/>
                      <a:r>
                        <a:rPr kumimoji="1" lang="en-US" altLang="ja-JP" sz="2200" dirty="0"/>
                        <a:t>commons-</a:t>
                      </a:r>
                      <a:r>
                        <a:rPr kumimoji="1" lang="en-US" altLang="ja-JP" sz="2200" dirty="0" err="1"/>
                        <a:t>lang</a:t>
                      </a:r>
                      <a:endParaRPr kumimoji="1" lang="ja-JP" altLang="en-US" sz="2200"/>
                    </a:p>
                  </a:txBody>
                  <a:tcPr/>
                </a:tc>
                <a:tc>
                  <a:txBody>
                    <a:bodyPr/>
                    <a:lstStyle/>
                    <a:p>
                      <a:pPr algn="r"/>
                      <a:r>
                        <a:rPr kumimoji="1" lang="en-US" altLang="ja-JP" sz="2200" dirty="0"/>
                        <a:t>6,787</a:t>
                      </a:r>
                      <a:endParaRPr kumimoji="1" lang="ja-JP" altLang="en-US" sz="2200"/>
                    </a:p>
                  </a:txBody>
                  <a:tcPr/>
                </a:tc>
                <a:tc>
                  <a:txBody>
                    <a:bodyPr/>
                    <a:lstStyle/>
                    <a:p>
                      <a:pPr algn="r"/>
                      <a:r>
                        <a:rPr kumimoji="1" lang="en-US" altLang="ja-JP" sz="2200" dirty="0"/>
                        <a:t>8,072</a:t>
                      </a:r>
                      <a:endParaRPr kumimoji="1" lang="ja-JP" altLang="en-US" sz="2200"/>
                    </a:p>
                  </a:txBody>
                  <a:tcPr/>
                </a:tc>
                <a:extLst>
                  <a:ext uri="{0D108BD9-81ED-4DB2-BD59-A6C34878D82A}">
                    <a16:rowId xmlns:a16="http://schemas.microsoft.com/office/drawing/2014/main" val="4258053735"/>
                  </a:ext>
                </a:extLst>
              </a:tr>
              <a:tr h="533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200" u="none" strike="noStrike" kern="1200" dirty="0">
                          <a:effectLst/>
                        </a:rPr>
                        <a:t>commons-collections</a:t>
                      </a:r>
                      <a:endParaRPr kumimoji="1" lang="ja-JP" altLang="ja-JP" sz="2200" b="0" i="0" u="none" strike="noStrike" kern="1200">
                        <a:solidFill>
                          <a:schemeClr val="tx1"/>
                        </a:solidFill>
                        <a:effectLst/>
                        <a:latin typeface="+mn-lt"/>
                        <a:ea typeface="+mn-ea"/>
                        <a:cs typeface="+mn-cs"/>
                      </a:endParaRPr>
                    </a:p>
                  </a:txBody>
                  <a:tcPr/>
                </a:tc>
                <a:tc>
                  <a:txBody>
                    <a:bodyPr/>
                    <a:lstStyle/>
                    <a:p>
                      <a:pPr algn="r"/>
                      <a:r>
                        <a:rPr kumimoji="1" lang="en-US" altLang="ja-JP" sz="2200" dirty="0"/>
                        <a:t>3,712</a:t>
                      </a:r>
                      <a:endParaRPr kumimoji="1" lang="ja-JP" altLang="en-US" sz="2200"/>
                    </a:p>
                  </a:txBody>
                  <a:tcPr/>
                </a:tc>
                <a:tc>
                  <a:txBody>
                    <a:bodyPr/>
                    <a:lstStyle/>
                    <a:p>
                      <a:pPr algn="r"/>
                      <a:r>
                        <a:rPr kumimoji="1" lang="en-US" altLang="ja-JP" sz="2200" dirty="0"/>
                        <a:t>16,922</a:t>
                      </a:r>
                      <a:endParaRPr kumimoji="1" lang="ja-JP" altLang="en-US" sz="2200"/>
                    </a:p>
                  </a:txBody>
                  <a:tcPr/>
                </a:tc>
                <a:extLst>
                  <a:ext uri="{0D108BD9-81ED-4DB2-BD59-A6C34878D82A}">
                    <a16:rowId xmlns:a16="http://schemas.microsoft.com/office/drawing/2014/main" val="921296542"/>
                  </a:ext>
                </a:extLst>
              </a:tr>
              <a:tr h="533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200" u="none" strike="noStrike" kern="1200" dirty="0">
                          <a:effectLst/>
                        </a:rPr>
                        <a:t>commons-codec</a:t>
                      </a:r>
                      <a:endParaRPr kumimoji="1" lang="ja-JP" altLang="ja-JP" sz="2200" b="0" i="0" u="none" strike="noStrike" kern="1200">
                        <a:solidFill>
                          <a:schemeClr val="tx1"/>
                        </a:solidFill>
                        <a:effectLst/>
                        <a:latin typeface="+mn-lt"/>
                        <a:ea typeface="+mn-ea"/>
                        <a:cs typeface="+mn-cs"/>
                      </a:endParaRPr>
                    </a:p>
                  </a:txBody>
                  <a:tcPr/>
                </a:tc>
                <a:tc>
                  <a:txBody>
                    <a:bodyPr/>
                    <a:lstStyle/>
                    <a:p>
                      <a:pPr algn="r"/>
                      <a:r>
                        <a:rPr kumimoji="1" lang="en-US" altLang="ja-JP" sz="2200" dirty="0"/>
                        <a:t>2,234</a:t>
                      </a:r>
                      <a:endParaRPr kumimoji="1" lang="ja-JP" altLang="en-US" sz="2200"/>
                    </a:p>
                  </a:txBody>
                  <a:tcPr/>
                </a:tc>
                <a:tc>
                  <a:txBody>
                    <a:bodyPr/>
                    <a:lstStyle/>
                    <a:p>
                      <a:pPr algn="r"/>
                      <a:r>
                        <a:rPr kumimoji="1" lang="en-US" altLang="ja-JP" sz="2200" dirty="0"/>
                        <a:t>1,336</a:t>
                      </a:r>
                      <a:endParaRPr kumimoji="1" lang="ja-JP" altLang="en-US" sz="2200"/>
                    </a:p>
                  </a:txBody>
                  <a:tcPr/>
                </a:tc>
                <a:extLst>
                  <a:ext uri="{0D108BD9-81ED-4DB2-BD59-A6C34878D82A}">
                    <a16:rowId xmlns:a16="http://schemas.microsoft.com/office/drawing/2014/main" val="1614884440"/>
                  </a:ext>
                </a:extLst>
              </a:tr>
              <a:tr h="533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200" u="none" strike="noStrike" kern="1200" dirty="0">
                          <a:effectLst/>
                        </a:rPr>
                        <a:t>commons-csv</a:t>
                      </a:r>
                      <a:endParaRPr kumimoji="1" lang="ja-JP" altLang="ja-JP" sz="2200" b="0" i="0" u="none" strike="noStrike" kern="1200">
                        <a:solidFill>
                          <a:schemeClr val="tx1"/>
                        </a:solidFill>
                        <a:effectLst/>
                        <a:latin typeface="+mn-lt"/>
                        <a:ea typeface="+mn-ea"/>
                        <a:cs typeface="+mn-cs"/>
                      </a:endParaRPr>
                    </a:p>
                  </a:txBody>
                  <a:tcPr/>
                </a:tc>
                <a:tc>
                  <a:txBody>
                    <a:bodyPr/>
                    <a:lstStyle/>
                    <a:p>
                      <a:pPr algn="r"/>
                      <a:r>
                        <a:rPr kumimoji="1" lang="en-US" altLang="ja-JP" sz="2200" dirty="0"/>
                        <a:t>1,789</a:t>
                      </a:r>
                      <a:endParaRPr kumimoji="1" lang="ja-JP" altLang="en-US" sz="2200"/>
                    </a:p>
                  </a:txBody>
                  <a:tcPr/>
                </a:tc>
                <a:tc>
                  <a:txBody>
                    <a:bodyPr/>
                    <a:lstStyle/>
                    <a:p>
                      <a:pPr algn="r"/>
                      <a:r>
                        <a:rPr kumimoji="1" lang="en-US" altLang="ja-JP" sz="2200" dirty="0"/>
                        <a:t>437</a:t>
                      </a:r>
                      <a:endParaRPr kumimoji="1" lang="ja-JP" altLang="en-US" sz="2200"/>
                    </a:p>
                  </a:txBody>
                  <a:tcPr/>
                </a:tc>
                <a:extLst>
                  <a:ext uri="{0D108BD9-81ED-4DB2-BD59-A6C34878D82A}">
                    <a16:rowId xmlns:a16="http://schemas.microsoft.com/office/drawing/2014/main" val="13723334"/>
                  </a:ext>
                </a:extLst>
              </a:tr>
              <a:tr h="533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200" u="none" strike="noStrike" kern="1200" dirty="0">
                          <a:effectLst/>
                        </a:rPr>
                        <a:t>commons-cli</a:t>
                      </a:r>
                      <a:endParaRPr kumimoji="1" lang="ja-JP" altLang="ja-JP" sz="2200" b="0" i="0" u="none" strike="noStrike" kern="1200">
                        <a:solidFill>
                          <a:schemeClr val="tx1"/>
                        </a:solidFill>
                        <a:effectLst/>
                        <a:latin typeface="+mn-lt"/>
                        <a:ea typeface="+mn-ea"/>
                        <a:cs typeface="+mn-cs"/>
                      </a:endParaRPr>
                    </a:p>
                  </a:txBody>
                  <a:tcPr/>
                </a:tc>
                <a:tc>
                  <a:txBody>
                    <a:bodyPr/>
                    <a:lstStyle/>
                    <a:p>
                      <a:pPr algn="r"/>
                      <a:r>
                        <a:rPr kumimoji="1" lang="en-US" altLang="ja-JP" sz="2200" dirty="0"/>
                        <a:t>1,161</a:t>
                      </a:r>
                      <a:endParaRPr kumimoji="1" lang="ja-JP" altLang="en-US" sz="2200"/>
                    </a:p>
                  </a:txBody>
                  <a:tcPr/>
                </a:tc>
                <a:tc>
                  <a:txBody>
                    <a:bodyPr/>
                    <a:lstStyle/>
                    <a:p>
                      <a:pPr algn="r"/>
                      <a:r>
                        <a:rPr kumimoji="1" lang="en-US" altLang="ja-JP" sz="2200" dirty="0"/>
                        <a:t>437</a:t>
                      </a:r>
                      <a:endParaRPr kumimoji="1" lang="ja-JP" altLang="en-US" sz="2200"/>
                    </a:p>
                  </a:txBody>
                  <a:tcPr/>
                </a:tc>
                <a:extLst>
                  <a:ext uri="{0D108BD9-81ED-4DB2-BD59-A6C34878D82A}">
                    <a16:rowId xmlns:a16="http://schemas.microsoft.com/office/drawing/2014/main" val="951351207"/>
                  </a:ext>
                </a:extLst>
              </a:tr>
            </a:tbl>
          </a:graphicData>
        </a:graphic>
      </p:graphicFrame>
    </p:spTree>
    <p:extLst>
      <p:ext uri="{BB962C8B-B14F-4D97-AF65-F5344CB8AC3E}">
        <p14:creationId xmlns:p14="http://schemas.microsoft.com/office/powerpoint/2010/main" val="992114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840CE3-4EEF-3161-441E-C917DF649818}"/>
              </a:ext>
            </a:extLst>
          </p:cNvPr>
          <p:cNvSpPr>
            <a:spLocks noGrp="1"/>
          </p:cNvSpPr>
          <p:nvPr>
            <p:ph type="title"/>
          </p:nvPr>
        </p:nvSpPr>
        <p:spPr/>
        <p:txBody>
          <a:bodyPr/>
          <a:lstStyle/>
          <a:p>
            <a:r>
              <a:rPr kumimoji="1" lang="ja-JP" altLang="en-US"/>
              <a:t>調査手法</a:t>
            </a:r>
          </a:p>
        </p:txBody>
      </p:sp>
      <p:sp>
        <p:nvSpPr>
          <p:cNvPr id="4" name="スライド番号プレースホルダー 3">
            <a:extLst>
              <a:ext uri="{FF2B5EF4-FFF2-40B4-BE49-F238E27FC236}">
                <a16:creationId xmlns:a16="http://schemas.microsoft.com/office/drawing/2014/main" id="{B7322B6F-A79A-D507-F3DE-27D6C6D042D9}"/>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
        <p:nvSpPr>
          <p:cNvPr id="5" name="円柱 4">
            <a:extLst>
              <a:ext uri="{FF2B5EF4-FFF2-40B4-BE49-F238E27FC236}">
                <a16:creationId xmlns:a16="http://schemas.microsoft.com/office/drawing/2014/main" id="{2D513733-4662-B34D-F31F-A61464879D18}"/>
              </a:ext>
            </a:extLst>
          </p:cNvPr>
          <p:cNvSpPr/>
          <p:nvPr/>
        </p:nvSpPr>
        <p:spPr>
          <a:xfrm>
            <a:off x="415690" y="2946985"/>
            <a:ext cx="1491916" cy="1583679"/>
          </a:xfrm>
          <a:prstGeom prst="can">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ysClr val="windowText" lastClr="000000"/>
                </a:solidFill>
              </a:rPr>
              <a:t>Git</a:t>
            </a:r>
            <a:endParaRPr kumimoji="1" lang="ja-JP" altLang="en-US">
              <a:solidFill>
                <a:sysClr val="windowText" lastClr="000000"/>
              </a:solidFill>
            </a:endParaRPr>
          </a:p>
        </p:txBody>
      </p:sp>
      <p:sp>
        <p:nvSpPr>
          <p:cNvPr id="6" name="右矢印 5">
            <a:extLst>
              <a:ext uri="{FF2B5EF4-FFF2-40B4-BE49-F238E27FC236}">
                <a16:creationId xmlns:a16="http://schemas.microsoft.com/office/drawing/2014/main" id="{5DABEBE9-BACD-1937-DE2C-DAC72847D047}"/>
              </a:ext>
            </a:extLst>
          </p:cNvPr>
          <p:cNvSpPr/>
          <p:nvPr/>
        </p:nvSpPr>
        <p:spPr>
          <a:xfrm>
            <a:off x="2518611" y="3429000"/>
            <a:ext cx="978408" cy="484632"/>
          </a:xfrm>
          <a:prstGeom prst="rightArrow">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bg1"/>
              </a:solidFill>
            </a:endParaRPr>
          </a:p>
        </p:txBody>
      </p:sp>
      <p:sp>
        <p:nvSpPr>
          <p:cNvPr id="7" name="円/楕円 6">
            <a:extLst>
              <a:ext uri="{FF2B5EF4-FFF2-40B4-BE49-F238E27FC236}">
                <a16:creationId xmlns:a16="http://schemas.microsoft.com/office/drawing/2014/main" id="{ACE39D68-6D53-AC09-BD6B-D0ECECBB4822}"/>
              </a:ext>
            </a:extLst>
          </p:cNvPr>
          <p:cNvSpPr/>
          <p:nvPr/>
        </p:nvSpPr>
        <p:spPr>
          <a:xfrm>
            <a:off x="4074695" y="2124131"/>
            <a:ext cx="914400" cy="914400"/>
          </a:xfrm>
          <a:prstGeom prst="ellipse">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8B06618C-ED8D-0A83-3A1E-DC421FCD924E}"/>
              </a:ext>
            </a:extLst>
          </p:cNvPr>
          <p:cNvSpPr/>
          <p:nvPr/>
        </p:nvSpPr>
        <p:spPr>
          <a:xfrm>
            <a:off x="4089605" y="3616264"/>
            <a:ext cx="914400" cy="914400"/>
          </a:xfrm>
          <a:prstGeom prst="ellipse">
            <a:avLst/>
          </a:prstGeom>
          <a:solidFill>
            <a:schemeClr val="bg1"/>
          </a:solid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64EE2042-55D3-C0C5-85DA-27B81D34C10C}"/>
              </a:ext>
            </a:extLst>
          </p:cNvPr>
          <p:cNvSpPr txBox="1"/>
          <p:nvPr/>
        </p:nvSpPr>
        <p:spPr>
          <a:xfrm>
            <a:off x="4362618" y="4915891"/>
            <a:ext cx="338554" cy="1200329"/>
          </a:xfrm>
          <a:prstGeom prst="rect">
            <a:avLst/>
          </a:prstGeom>
          <a:noFill/>
        </p:spPr>
        <p:txBody>
          <a:bodyPr wrap="none" rtlCol="0">
            <a:spAutoFit/>
          </a:bodyPr>
          <a:lstStyle/>
          <a:p>
            <a:r>
              <a:rPr kumimoji="1" lang="ja-JP" altLang="en-US"/>
              <a:t>・</a:t>
            </a:r>
            <a:endParaRPr kumimoji="1" lang="en-US" altLang="ja-JP" dirty="0"/>
          </a:p>
          <a:p>
            <a:r>
              <a:rPr lang="ja-JP" altLang="en-US"/>
              <a:t>・</a:t>
            </a:r>
            <a:endParaRPr lang="en-US" altLang="ja-JP" dirty="0"/>
          </a:p>
          <a:p>
            <a:r>
              <a:rPr kumimoji="1" lang="ja-JP" altLang="en-US"/>
              <a:t>・</a:t>
            </a:r>
          </a:p>
        </p:txBody>
      </p:sp>
      <p:sp>
        <p:nvSpPr>
          <p:cNvPr id="11" name="テキスト ボックス 10">
            <a:extLst>
              <a:ext uri="{FF2B5EF4-FFF2-40B4-BE49-F238E27FC236}">
                <a16:creationId xmlns:a16="http://schemas.microsoft.com/office/drawing/2014/main" id="{3EB6E6A5-9E32-3A78-4698-9E1AABD86252}"/>
              </a:ext>
            </a:extLst>
          </p:cNvPr>
          <p:cNvSpPr txBox="1"/>
          <p:nvPr/>
        </p:nvSpPr>
        <p:spPr>
          <a:xfrm>
            <a:off x="4016051" y="2395243"/>
            <a:ext cx="1061509" cy="461665"/>
          </a:xfrm>
          <a:prstGeom prst="rect">
            <a:avLst/>
          </a:prstGeom>
          <a:noFill/>
        </p:spPr>
        <p:txBody>
          <a:bodyPr wrap="none" rtlCol="0">
            <a:spAutoFit/>
          </a:bodyPr>
          <a:lstStyle/>
          <a:p>
            <a:r>
              <a:rPr kumimoji="1" lang="ja-JP" altLang="en-US"/>
              <a:t>コミット</a:t>
            </a:r>
          </a:p>
        </p:txBody>
      </p:sp>
      <p:sp>
        <p:nvSpPr>
          <p:cNvPr id="12" name="テキスト ボックス 11">
            <a:extLst>
              <a:ext uri="{FF2B5EF4-FFF2-40B4-BE49-F238E27FC236}">
                <a16:creationId xmlns:a16="http://schemas.microsoft.com/office/drawing/2014/main" id="{19835990-E029-39DA-97CF-853C5622DEE3}"/>
              </a:ext>
            </a:extLst>
          </p:cNvPr>
          <p:cNvSpPr txBox="1"/>
          <p:nvPr/>
        </p:nvSpPr>
        <p:spPr>
          <a:xfrm>
            <a:off x="4016051" y="3842631"/>
            <a:ext cx="1061509" cy="461665"/>
          </a:xfrm>
          <a:prstGeom prst="rect">
            <a:avLst/>
          </a:prstGeom>
          <a:noFill/>
        </p:spPr>
        <p:txBody>
          <a:bodyPr wrap="none" rtlCol="0">
            <a:spAutoFit/>
          </a:bodyPr>
          <a:lstStyle/>
          <a:p>
            <a:r>
              <a:rPr kumimoji="1" lang="ja-JP" altLang="en-US"/>
              <a:t>コミット</a:t>
            </a:r>
          </a:p>
        </p:txBody>
      </p:sp>
      <p:sp>
        <p:nvSpPr>
          <p:cNvPr id="14" name="右矢印 13">
            <a:extLst>
              <a:ext uri="{FF2B5EF4-FFF2-40B4-BE49-F238E27FC236}">
                <a16:creationId xmlns:a16="http://schemas.microsoft.com/office/drawing/2014/main" id="{65E28183-F1E9-842C-BFDC-586F37371D0B}"/>
              </a:ext>
            </a:extLst>
          </p:cNvPr>
          <p:cNvSpPr/>
          <p:nvPr/>
        </p:nvSpPr>
        <p:spPr>
          <a:xfrm>
            <a:off x="5293160" y="2339015"/>
            <a:ext cx="560926" cy="484632"/>
          </a:xfrm>
          <a:prstGeom prst="rightArrow">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 name="角丸四角形 16">
            <a:extLst>
              <a:ext uri="{FF2B5EF4-FFF2-40B4-BE49-F238E27FC236}">
                <a16:creationId xmlns:a16="http://schemas.microsoft.com/office/drawing/2014/main" id="{6B0BAF9E-F5EB-5A43-2300-493FF517EF43}"/>
              </a:ext>
            </a:extLst>
          </p:cNvPr>
          <p:cNvSpPr/>
          <p:nvPr/>
        </p:nvSpPr>
        <p:spPr>
          <a:xfrm>
            <a:off x="6192172" y="1694744"/>
            <a:ext cx="3144333" cy="124096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ysClr val="windowText" lastClr="000000"/>
                </a:solidFill>
              </a:rPr>
              <a:t>STEP2</a:t>
            </a:r>
          </a:p>
          <a:p>
            <a:pPr algn="ctr"/>
            <a:r>
              <a:rPr lang="ja-JP" altLang="en-US">
                <a:solidFill>
                  <a:sysClr val="windowText" lastClr="000000"/>
                </a:solidFill>
              </a:rPr>
              <a:t>ソースコードの</a:t>
            </a:r>
            <a:endParaRPr lang="en-US" altLang="ja-JP" dirty="0">
              <a:solidFill>
                <a:sysClr val="windowText" lastClr="000000"/>
              </a:solidFill>
            </a:endParaRPr>
          </a:p>
          <a:p>
            <a:pPr algn="ctr"/>
            <a:r>
              <a:rPr lang="ja-JP" altLang="en-US">
                <a:solidFill>
                  <a:sysClr val="windowText" lastClr="000000"/>
                </a:solidFill>
              </a:rPr>
              <a:t>変更量を取得</a:t>
            </a:r>
            <a:endParaRPr kumimoji="1" lang="ja-JP" altLang="en-US">
              <a:solidFill>
                <a:sysClr val="windowText" lastClr="000000"/>
              </a:solidFill>
            </a:endParaRPr>
          </a:p>
        </p:txBody>
      </p:sp>
      <p:sp>
        <p:nvSpPr>
          <p:cNvPr id="19" name="角丸四角形 18">
            <a:extLst>
              <a:ext uri="{FF2B5EF4-FFF2-40B4-BE49-F238E27FC236}">
                <a16:creationId xmlns:a16="http://schemas.microsoft.com/office/drawing/2014/main" id="{D21EE6C7-52D9-B256-F569-8A620696116E}"/>
              </a:ext>
            </a:extLst>
          </p:cNvPr>
          <p:cNvSpPr/>
          <p:nvPr/>
        </p:nvSpPr>
        <p:spPr>
          <a:xfrm>
            <a:off x="6192171" y="3137467"/>
            <a:ext cx="3144334" cy="138191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ysClr val="windowText" lastClr="000000"/>
                </a:solidFill>
              </a:rPr>
              <a:t>STEP3</a:t>
            </a:r>
          </a:p>
          <a:p>
            <a:pPr algn="ctr"/>
            <a:r>
              <a:rPr lang="ja-JP" altLang="en-US">
                <a:solidFill>
                  <a:sysClr val="windowText" lastClr="000000"/>
                </a:solidFill>
              </a:rPr>
              <a:t>プログラム変更前後の</a:t>
            </a:r>
            <a:r>
              <a:rPr kumimoji="1" lang="ja-JP" altLang="en-US">
                <a:solidFill>
                  <a:sysClr val="windowText" lastClr="000000"/>
                </a:solidFill>
              </a:rPr>
              <a:t>実行トレースを取得</a:t>
            </a:r>
            <a:endParaRPr kumimoji="1" lang="en-US" altLang="ja-JP" dirty="0">
              <a:solidFill>
                <a:sysClr val="windowText" lastClr="000000"/>
              </a:solidFill>
            </a:endParaRPr>
          </a:p>
        </p:txBody>
      </p:sp>
      <p:sp>
        <p:nvSpPr>
          <p:cNvPr id="24" name="角丸四角形 23">
            <a:extLst>
              <a:ext uri="{FF2B5EF4-FFF2-40B4-BE49-F238E27FC236}">
                <a16:creationId xmlns:a16="http://schemas.microsoft.com/office/drawing/2014/main" id="{20EEE7D2-43DF-F594-AC98-93D07FA4B0F8}"/>
              </a:ext>
            </a:extLst>
          </p:cNvPr>
          <p:cNvSpPr/>
          <p:nvPr/>
        </p:nvSpPr>
        <p:spPr>
          <a:xfrm>
            <a:off x="6192171" y="4825096"/>
            <a:ext cx="3144334" cy="138191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ysClr val="windowText" lastClr="000000"/>
                </a:solidFill>
              </a:rPr>
              <a:t>STEP4</a:t>
            </a:r>
          </a:p>
          <a:p>
            <a:pPr algn="ctr"/>
            <a:r>
              <a:rPr lang="ja-JP" altLang="en-US">
                <a:solidFill>
                  <a:sysClr val="windowText" lastClr="000000"/>
                </a:solidFill>
              </a:rPr>
              <a:t>各メトリクスを取得</a:t>
            </a:r>
            <a:endParaRPr kumimoji="1" lang="en-US" altLang="ja-JP" dirty="0">
              <a:solidFill>
                <a:sysClr val="windowText" lastClr="000000"/>
              </a:solidFill>
            </a:endParaRPr>
          </a:p>
        </p:txBody>
      </p:sp>
      <p:sp>
        <p:nvSpPr>
          <p:cNvPr id="25" name="右矢印 24">
            <a:extLst>
              <a:ext uri="{FF2B5EF4-FFF2-40B4-BE49-F238E27FC236}">
                <a16:creationId xmlns:a16="http://schemas.microsoft.com/office/drawing/2014/main" id="{4141C1EE-A8F3-F0FE-B6D8-DCEC20878FD0}"/>
              </a:ext>
            </a:extLst>
          </p:cNvPr>
          <p:cNvSpPr/>
          <p:nvPr/>
        </p:nvSpPr>
        <p:spPr>
          <a:xfrm rot="5400000">
            <a:off x="7522022" y="4530664"/>
            <a:ext cx="484632" cy="484632"/>
          </a:xfrm>
          <a:prstGeom prst="rightArrow">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6" name="角丸四角形 25">
            <a:extLst>
              <a:ext uri="{FF2B5EF4-FFF2-40B4-BE49-F238E27FC236}">
                <a16:creationId xmlns:a16="http://schemas.microsoft.com/office/drawing/2014/main" id="{71BF534F-6FFF-DA15-88DA-24581308187E}"/>
              </a:ext>
            </a:extLst>
          </p:cNvPr>
          <p:cNvSpPr/>
          <p:nvPr/>
        </p:nvSpPr>
        <p:spPr>
          <a:xfrm>
            <a:off x="1974570" y="2394419"/>
            <a:ext cx="2035922" cy="914400"/>
          </a:xfrm>
          <a:prstGeom prst="roundRect">
            <a:avLst/>
          </a:prstGeom>
          <a:solidFill>
            <a:schemeClr val="accent6">
              <a:lumMod val="20000"/>
              <a:lumOff val="8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a:solidFill>
                  <a:sysClr val="windowText" lastClr="000000"/>
                </a:solidFill>
              </a:rPr>
              <a:t>STEP1</a:t>
            </a:r>
          </a:p>
          <a:p>
            <a:pPr algn="ctr"/>
            <a:r>
              <a:rPr kumimoji="1" lang="ja-JP" altLang="en-US">
                <a:solidFill>
                  <a:sysClr val="windowText" lastClr="000000"/>
                </a:solidFill>
              </a:rPr>
              <a:t>コミットを抽出</a:t>
            </a:r>
          </a:p>
        </p:txBody>
      </p:sp>
      <p:sp>
        <p:nvSpPr>
          <p:cNvPr id="27" name="右中かっこ 26">
            <a:extLst>
              <a:ext uri="{FF2B5EF4-FFF2-40B4-BE49-F238E27FC236}">
                <a16:creationId xmlns:a16="http://schemas.microsoft.com/office/drawing/2014/main" id="{FC5434B5-BEBC-8525-2A77-04D9B530494D}"/>
              </a:ext>
            </a:extLst>
          </p:cNvPr>
          <p:cNvSpPr/>
          <p:nvPr/>
        </p:nvSpPr>
        <p:spPr>
          <a:xfrm>
            <a:off x="9674591" y="1560346"/>
            <a:ext cx="335660" cy="4892842"/>
          </a:xfrm>
          <a:prstGeom prst="righ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kumimoji="1" lang="ja-JP" altLang="en-US"/>
          </a:p>
        </p:txBody>
      </p:sp>
      <p:sp>
        <p:nvSpPr>
          <p:cNvPr id="29" name="角丸四角形 28">
            <a:extLst>
              <a:ext uri="{FF2B5EF4-FFF2-40B4-BE49-F238E27FC236}">
                <a16:creationId xmlns:a16="http://schemas.microsoft.com/office/drawing/2014/main" id="{CA9504BA-C191-D73C-9840-3647246F3976}"/>
              </a:ext>
            </a:extLst>
          </p:cNvPr>
          <p:cNvSpPr/>
          <p:nvPr/>
        </p:nvSpPr>
        <p:spPr>
          <a:xfrm>
            <a:off x="10348337" y="3386286"/>
            <a:ext cx="1605937" cy="124096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ysClr val="windowText" lastClr="000000"/>
                </a:solidFill>
              </a:rPr>
              <a:t>STEP5</a:t>
            </a:r>
          </a:p>
          <a:p>
            <a:pPr algn="ctr"/>
            <a:r>
              <a:rPr kumimoji="1" lang="ja-JP" altLang="en-US">
                <a:solidFill>
                  <a:sysClr val="windowText" lastClr="000000"/>
                </a:solidFill>
              </a:rPr>
              <a:t>関連性の分析</a:t>
            </a:r>
            <a:endParaRPr kumimoji="1" lang="en-US" altLang="ja-JP" dirty="0">
              <a:solidFill>
                <a:sysClr val="windowText" lastClr="000000"/>
              </a:solidFill>
            </a:endParaRPr>
          </a:p>
        </p:txBody>
      </p:sp>
    </p:spTree>
    <p:extLst>
      <p:ext uri="{BB962C8B-B14F-4D97-AF65-F5344CB8AC3E}">
        <p14:creationId xmlns:p14="http://schemas.microsoft.com/office/powerpoint/2010/main" val="2778331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6C9E7-5E3A-1740-81A5-5EB3BEA56770}"/>
              </a:ext>
            </a:extLst>
          </p:cNvPr>
          <p:cNvSpPr>
            <a:spLocks noGrp="1"/>
          </p:cNvSpPr>
          <p:nvPr>
            <p:ph type="title"/>
          </p:nvPr>
        </p:nvSpPr>
        <p:spPr/>
        <p:txBody>
          <a:bodyPr/>
          <a:lstStyle/>
          <a:p>
            <a:r>
              <a:rPr kumimoji="1" lang="en-US" altLang="ja-JP" dirty="0"/>
              <a:t>STEP2</a:t>
            </a:r>
            <a:r>
              <a:rPr kumimoji="1" lang="ja-JP" altLang="en-US"/>
              <a:t>：ソースコードの変更量を取得</a:t>
            </a:r>
          </a:p>
        </p:txBody>
      </p:sp>
      <p:sp>
        <p:nvSpPr>
          <p:cNvPr id="3" name="コンテンツ プレースホルダー 2">
            <a:extLst>
              <a:ext uri="{FF2B5EF4-FFF2-40B4-BE49-F238E27FC236}">
                <a16:creationId xmlns:a16="http://schemas.microsoft.com/office/drawing/2014/main" id="{D9A581BB-E201-894C-AC84-DB50CB7142E4}"/>
              </a:ext>
            </a:extLst>
          </p:cNvPr>
          <p:cNvSpPr>
            <a:spLocks noGrp="1"/>
          </p:cNvSpPr>
          <p:nvPr>
            <p:ph idx="1"/>
          </p:nvPr>
        </p:nvSpPr>
        <p:spPr>
          <a:xfrm>
            <a:off x="609600" y="1600201"/>
            <a:ext cx="6162675" cy="4525963"/>
          </a:xfrm>
        </p:spPr>
        <p:txBody>
          <a:bodyPr/>
          <a:lstStyle/>
          <a:p>
            <a:r>
              <a:rPr kumimoji="1" lang="ja-JP" altLang="en-US"/>
              <a:t>定義１</a:t>
            </a:r>
            <a:endParaRPr kumimoji="1" lang="en-US" altLang="ja-JP" dirty="0"/>
          </a:p>
          <a:p>
            <a:pPr marL="0" indent="0">
              <a:buNone/>
            </a:pPr>
            <a:r>
              <a:rPr kumimoji="1" lang="ja-JP" altLang="en-US"/>
              <a:t>追加行数</a:t>
            </a:r>
            <a:r>
              <a:rPr lang="ja-JP" altLang="en-US"/>
              <a:t>と削除行数の合計値</a:t>
            </a:r>
            <a:endParaRPr lang="en-US" altLang="ja-JP" dirty="0"/>
          </a:p>
          <a:p>
            <a:pPr lvl="1"/>
            <a:r>
              <a:rPr lang="en-US" altLang="ja-JP" dirty="0"/>
              <a:t>git diff </a:t>
            </a:r>
            <a:r>
              <a:rPr lang="ja-JP" altLang="en-US"/>
              <a:t>コマンドを用いて追加行数・削除行数を測定</a:t>
            </a:r>
            <a:endParaRPr lang="en-US" altLang="ja-JP" dirty="0"/>
          </a:p>
          <a:p>
            <a:r>
              <a:rPr lang="ja-JP" altLang="en-US"/>
              <a:t>定義２</a:t>
            </a:r>
            <a:endParaRPr lang="en-US" altLang="ja-JP" dirty="0"/>
          </a:p>
          <a:p>
            <a:pPr marL="0" indent="0">
              <a:buNone/>
            </a:pPr>
            <a:r>
              <a:rPr lang="en" altLang="ja-JP" dirty="0"/>
              <a:t>git diff </a:t>
            </a:r>
            <a:r>
              <a:rPr lang="ja-JP" altLang="en-US"/>
              <a:t>コマンドで表示される，各ブロックの追加行数または削除行数の最大値の和</a:t>
            </a:r>
          </a:p>
          <a:p>
            <a:endParaRPr lang="en-US" altLang="ja-JP" dirty="0"/>
          </a:p>
          <a:p>
            <a:pPr lvl="1"/>
            <a:endParaRPr lang="en-US" altLang="ja-JP" dirty="0"/>
          </a:p>
          <a:p>
            <a:pPr lvl="1"/>
            <a:endParaRPr kumimoji="1" lang="ja-JP" altLang="en-US"/>
          </a:p>
        </p:txBody>
      </p:sp>
      <p:sp>
        <p:nvSpPr>
          <p:cNvPr id="4" name="スライド番号プレースホルダー 3">
            <a:extLst>
              <a:ext uri="{FF2B5EF4-FFF2-40B4-BE49-F238E27FC236}">
                <a16:creationId xmlns:a16="http://schemas.microsoft.com/office/drawing/2014/main" id="{4581B205-C9A2-F943-894E-EA2108BD4EEA}"/>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pic>
        <p:nvPicPr>
          <p:cNvPr id="10" name="図 9">
            <a:extLst>
              <a:ext uri="{FF2B5EF4-FFF2-40B4-BE49-F238E27FC236}">
                <a16:creationId xmlns:a16="http://schemas.microsoft.com/office/drawing/2014/main" id="{DC354C87-3361-1848-9D65-7C7DA07DEF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9466" y="1981484"/>
            <a:ext cx="5192534" cy="3763396"/>
          </a:xfrm>
          <a:prstGeom prst="rect">
            <a:avLst/>
          </a:prstGeom>
        </p:spPr>
      </p:pic>
      <p:sp>
        <p:nvSpPr>
          <p:cNvPr id="5" name="角丸四角形吹き出し 4">
            <a:extLst>
              <a:ext uri="{FF2B5EF4-FFF2-40B4-BE49-F238E27FC236}">
                <a16:creationId xmlns:a16="http://schemas.microsoft.com/office/drawing/2014/main" id="{C82CA634-D01A-70EC-3BCE-F3AD3CFBA344}"/>
              </a:ext>
            </a:extLst>
          </p:cNvPr>
          <p:cNvSpPr/>
          <p:nvPr/>
        </p:nvSpPr>
        <p:spPr>
          <a:xfrm>
            <a:off x="9095874" y="1113120"/>
            <a:ext cx="2471709" cy="1191549"/>
          </a:xfrm>
          <a:prstGeom prst="wedgeRoundRectCallout">
            <a:avLst>
              <a:gd name="adj1" fmla="val -41886"/>
              <a:gd name="adj2" fmla="val 12796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追加行数２行</a:t>
            </a:r>
            <a:endParaRPr kumimoji="1" lang="en-US" altLang="ja-JP" dirty="0">
              <a:solidFill>
                <a:sysClr val="windowText" lastClr="000000"/>
              </a:solidFill>
            </a:endParaRPr>
          </a:p>
          <a:p>
            <a:pPr algn="ctr"/>
            <a:r>
              <a:rPr lang="ja-JP" altLang="en-US">
                <a:solidFill>
                  <a:sysClr val="windowText" lastClr="000000"/>
                </a:solidFill>
              </a:rPr>
              <a:t>削除行数１行</a:t>
            </a:r>
            <a:endParaRPr lang="en-US" altLang="ja-JP" dirty="0">
              <a:solidFill>
                <a:sysClr val="windowText" lastClr="000000"/>
              </a:solidFill>
            </a:endParaRPr>
          </a:p>
          <a:p>
            <a:pPr algn="ctr"/>
            <a:r>
              <a:rPr lang="en-US" altLang="ja-JP" dirty="0">
                <a:solidFill>
                  <a:sysClr val="windowText" lastClr="000000"/>
                </a:solidFill>
              </a:rPr>
              <a:t>=&gt;</a:t>
            </a:r>
            <a:r>
              <a:rPr lang="ja-JP" altLang="en-US">
                <a:solidFill>
                  <a:sysClr val="windowText" lastClr="000000"/>
                </a:solidFill>
              </a:rPr>
              <a:t>変更量</a:t>
            </a:r>
            <a:r>
              <a:rPr kumimoji="1" lang="en-US" altLang="ja-JP" dirty="0">
                <a:solidFill>
                  <a:sysClr val="windowText" lastClr="000000"/>
                </a:solidFill>
              </a:rPr>
              <a:t>3</a:t>
            </a:r>
            <a:r>
              <a:rPr kumimoji="1" lang="ja-JP" altLang="en-US">
                <a:solidFill>
                  <a:sysClr val="windowText" lastClr="000000"/>
                </a:solidFill>
              </a:rPr>
              <a:t>行</a:t>
            </a:r>
          </a:p>
        </p:txBody>
      </p:sp>
      <p:sp>
        <p:nvSpPr>
          <p:cNvPr id="6" name="角丸四角形吹き出し 5">
            <a:extLst>
              <a:ext uri="{FF2B5EF4-FFF2-40B4-BE49-F238E27FC236}">
                <a16:creationId xmlns:a16="http://schemas.microsoft.com/office/drawing/2014/main" id="{79846626-2039-F01C-0ABE-C2CEC42719B1}"/>
              </a:ext>
            </a:extLst>
          </p:cNvPr>
          <p:cNvSpPr/>
          <p:nvPr/>
        </p:nvSpPr>
        <p:spPr>
          <a:xfrm>
            <a:off x="9185441" y="1600201"/>
            <a:ext cx="2382141" cy="1193355"/>
          </a:xfrm>
          <a:prstGeom prst="wedgeRoundRectCallout">
            <a:avLst>
              <a:gd name="adj1" fmla="val -57675"/>
              <a:gd name="adj2" fmla="val 9915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追加行数</a:t>
            </a:r>
            <a:r>
              <a:rPr kumimoji="1" lang="en-US" altLang="ja-JP" dirty="0">
                <a:solidFill>
                  <a:sysClr val="windowText" lastClr="000000"/>
                </a:solidFill>
              </a:rPr>
              <a:t>1</a:t>
            </a:r>
            <a:r>
              <a:rPr kumimoji="1" lang="ja-JP" altLang="en-US">
                <a:solidFill>
                  <a:sysClr val="windowText" lastClr="000000"/>
                </a:solidFill>
              </a:rPr>
              <a:t>行</a:t>
            </a:r>
            <a:endParaRPr kumimoji="1" lang="en-US" altLang="ja-JP" dirty="0">
              <a:solidFill>
                <a:sysClr val="windowText" lastClr="000000"/>
              </a:solidFill>
            </a:endParaRPr>
          </a:p>
          <a:p>
            <a:pPr algn="ctr"/>
            <a:r>
              <a:rPr lang="ja-JP" altLang="en-US">
                <a:solidFill>
                  <a:sysClr val="windowText" lastClr="000000"/>
                </a:solidFill>
              </a:rPr>
              <a:t>削除行数</a:t>
            </a:r>
            <a:r>
              <a:rPr lang="en-US" altLang="ja-JP" dirty="0">
                <a:solidFill>
                  <a:sysClr val="windowText" lastClr="000000"/>
                </a:solidFill>
              </a:rPr>
              <a:t>1</a:t>
            </a:r>
            <a:r>
              <a:rPr lang="ja-JP" altLang="en-US">
                <a:solidFill>
                  <a:sysClr val="windowText" lastClr="000000"/>
                </a:solidFill>
              </a:rPr>
              <a:t>行</a:t>
            </a:r>
            <a:endParaRPr lang="en-US" altLang="ja-JP" dirty="0">
              <a:solidFill>
                <a:sysClr val="windowText" lastClr="000000"/>
              </a:solidFill>
            </a:endParaRPr>
          </a:p>
          <a:p>
            <a:pPr algn="ctr"/>
            <a:r>
              <a:rPr kumimoji="1" lang="ja-JP" altLang="en-US">
                <a:solidFill>
                  <a:sysClr val="windowText" lastClr="000000"/>
                </a:solidFill>
              </a:rPr>
              <a:t>最大値</a:t>
            </a:r>
            <a:r>
              <a:rPr kumimoji="1" lang="en-US" altLang="ja-JP" dirty="0">
                <a:solidFill>
                  <a:sysClr val="windowText" lastClr="000000"/>
                </a:solidFill>
              </a:rPr>
              <a:t>1</a:t>
            </a:r>
            <a:r>
              <a:rPr kumimoji="1" lang="ja-JP" altLang="en-US">
                <a:solidFill>
                  <a:sysClr val="windowText" lastClr="000000"/>
                </a:solidFill>
              </a:rPr>
              <a:t>行</a:t>
            </a:r>
          </a:p>
        </p:txBody>
      </p:sp>
      <p:sp>
        <p:nvSpPr>
          <p:cNvPr id="7" name="角丸四角形吹き出し 6">
            <a:extLst>
              <a:ext uri="{FF2B5EF4-FFF2-40B4-BE49-F238E27FC236}">
                <a16:creationId xmlns:a16="http://schemas.microsoft.com/office/drawing/2014/main" id="{8D682021-637D-1892-52E7-734CA24DC234}"/>
              </a:ext>
            </a:extLst>
          </p:cNvPr>
          <p:cNvSpPr/>
          <p:nvPr/>
        </p:nvSpPr>
        <p:spPr>
          <a:xfrm>
            <a:off x="9595733" y="3266504"/>
            <a:ext cx="2382141" cy="1193355"/>
          </a:xfrm>
          <a:prstGeom prst="wedgeRoundRectCallout">
            <a:avLst>
              <a:gd name="adj1" fmla="val -57675"/>
              <a:gd name="adj2" fmla="val 9915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追加行数</a:t>
            </a:r>
            <a:r>
              <a:rPr kumimoji="1" lang="en-US" altLang="ja-JP" dirty="0">
                <a:solidFill>
                  <a:sysClr val="windowText" lastClr="000000"/>
                </a:solidFill>
              </a:rPr>
              <a:t>1</a:t>
            </a:r>
            <a:r>
              <a:rPr kumimoji="1" lang="ja-JP" altLang="en-US">
                <a:solidFill>
                  <a:sysClr val="windowText" lastClr="000000"/>
                </a:solidFill>
              </a:rPr>
              <a:t>行</a:t>
            </a:r>
            <a:endParaRPr kumimoji="1" lang="en-US" altLang="ja-JP" dirty="0">
              <a:solidFill>
                <a:sysClr val="windowText" lastClr="000000"/>
              </a:solidFill>
            </a:endParaRPr>
          </a:p>
          <a:p>
            <a:pPr algn="ctr"/>
            <a:r>
              <a:rPr lang="ja-JP" altLang="en-US">
                <a:solidFill>
                  <a:sysClr val="windowText" lastClr="000000"/>
                </a:solidFill>
              </a:rPr>
              <a:t>削除行数</a:t>
            </a:r>
            <a:r>
              <a:rPr lang="en-US" altLang="ja-JP" dirty="0">
                <a:solidFill>
                  <a:sysClr val="windowText" lastClr="000000"/>
                </a:solidFill>
              </a:rPr>
              <a:t>0</a:t>
            </a:r>
            <a:r>
              <a:rPr lang="ja-JP" altLang="en-US">
                <a:solidFill>
                  <a:sysClr val="windowText" lastClr="000000"/>
                </a:solidFill>
              </a:rPr>
              <a:t>行</a:t>
            </a:r>
            <a:endParaRPr lang="en-US" altLang="ja-JP" dirty="0">
              <a:solidFill>
                <a:sysClr val="windowText" lastClr="000000"/>
              </a:solidFill>
            </a:endParaRPr>
          </a:p>
          <a:p>
            <a:pPr algn="ctr"/>
            <a:r>
              <a:rPr kumimoji="1" lang="ja-JP" altLang="en-US">
                <a:solidFill>
                  <a:sysClr val="windowText" lastClr="000000"/>
                </a:solidFill>
              </a:rPr>
              <a:t>最大値</a:t>
            </a:r>
            <a:r>
              <a:rPr kumimoji="1" lang="en-US" altLang="ja-JP" dirty="0">
                <a:solidFill>
                  <a:sysClr val="windowText" lastClr="000000"/>
                </a:solidFill>
              </a:rPr>
              <a:t>1</a:t>
            </a:r>
            <a:r>
              <a:rPr kumimoji="1" lang="ja-JP" altLang="en-US">
                <a:solidFill>
                  <a:sysClr val="windowText" lastClr="000000"/>
                </a:solidFill>
              </a:rPr>
              <a:t>行</a:t>
            </a:r>
          </a:p>
        </p:txBody>
      </p:sp>
      <p:sp>
        <p:nvSpPr>
          <p:cNvPr id="8" name="角丸四角形 7">
            <a:extLst>
              <a:ext uri="{FF2B5EF4-FFF2-40B4-BE49-F238E27FC236}">
                <a16:creationId xmlns:a16="http://schemas.microsoft.com/office/drawing/2014/main" id="{302E5D26-E71D-C57C-9E8D-3224D5782364}"/>
              </a:ext>
            </a:extLst>
          </p:cNvPr>
          <p:cNvSpPr/>
          <p:nvPr/>
        </p:nvSpPr>
        <p:spPr>
          <a:xfrm>
            <a:off x="8899082" y="5343290"/>
            <a:ext cx="1998577" cy="872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変更量</a:t>
            </a:r>
            <a:r>
              <a:rPr kumimoji="1" lang="en-US" altLang="ja-JP" dirty="0">
                <a:solidFill>
                  <a:sysClr val="windowText" lastClr="000000"/>
                </a:solidFill>
              </a:rPr>
              <a:t>2</a:t>
            </a:r>
            <a:r>
              <a:rPr kumimoji="1" lang="ja-JP" altLang="en-US">
                <a:solidFill>
                  <a:sysClr val="windowText" lastClr="000000"/>
                </a:solidFill>
              </a:rPr>
              <a:t>行</a:t>
            </a:r>
          </a:p>
        </p:txBody>
      </p:sp>
    </p:spTree>
    <p:extLst>
      <p:ext uri="{BB962C8B-B14F-4D97-AF65-F5344CB8AC3E}">
        <p14:creationId xmlns:p14="http://schemas.microsoft.com/office/powerpoint/2010/main" val="1461355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F93A98-A196-D234-B6D7-8C61E8FCC42A}"/>
              </a:ext>
            </a:extLst>
          </p:cNvPr>
          <p:cNvSpPr>
            <a:spLocks noGrp="1"/>
          </p:cNvSpPr>
          <p:nvPr>
            <p:ph type="title"/>
          </p:nvPr>
        </p:nvSpPr>
        <p:spPr/>
        <p:txBody>
          <a:bodyPr/>
          <a:lstStyle/>
          <a:p>
            <a:r>
              <a:rPr kumimoji="1" lang="en-US" altLang="ja-JP" sz="4000" dirty="0"/>
              <a:t>STEP3</a:t>
            </a:r>
            <a:r>
              <a:rPr kumimoji="1" lang="ja-JP" altLang="en-US" sz="4000"/>
              <a:t>：</a:t>
            </a:r>
            <a:br>
              <a:rPr kumimoji="1" lang="en-US" altLang="ja-JP" sz="4000" dirty="0"/>
            </a:br>
            <a:r>
              <a:rPr kumimoji="1" lang="ja-JP" altLang="en-US" sz="4000"/>
              <a:t>プログラム変更前後の実行トレースを取得</a:t>
            </a:r>
          </a:p>
        </p:txBody>
      </p:sp>
      <p:sp>
        <p:nvSpPr>
          <p:cNvPr id="3" name="コンテンツ プレースホルダー 2">
            <a:extLst>
              <a:ext uri="{FF2B5EF4-FFF2-40B4-BE49-F238E27FC236}">
                <a16:creationId xmlns:a16="http://schemas.microsoft.com/office/drawing/2014/main" id="{D62D563B-C5AF-92C3-C724-F8E756E5880E}"/>
              </a:ext>
            </a:extLst>
          </p:cNvPr>
          <p:cNvSpPr>
            <a:spLocks noGrp="1"/>
          </p:cNvSpPr>
          <p:nvPr>
            <p:ph idx="1"/>
          </p:nvPr>
        </p:nvSpPr>
        <p:spPr/>
        <p:txBody>
          <a:bodyPr/>
          <a:lstStyle/>
          <a:p>
            <a:r>
              <a:rPr lang="en" altLang="ja-JP" dirty="0" err="1"/>
              <a:t>SELogger</a:t>
            </a:r>
            <a:r>
              <a:rPr lang="en-US" altLang="ja-JP" dirty="0"/>
              <a:t> </a:t>
            </a:r>
            <a:r>
              <a:rPr lang="ja-JP" altLang="en-US"/>
              <a:t>を有効にしてテストを実行し，プログラム変更前後の実行トレースの取得を行う</a:t>
            </a:r>
            <a:endParaRPr lang="en-US" altLang="ja-JP" dirty="0"/>
          </a:p>
          <a:p>
            <a:pPr lvl="1"/>
            <a:r>
              <a:rPr lang="en" altLang="ja-JP" dirty="0"/>
              <a:t>Omniscient Debugging </a:t>
            </a:r>
            <a:r>
              <a:rPr lang="ja-JP" altLang="en-US"/>
              <a:t>の実装の１つ</a:t>
            </a:r>
            <a:r>
              <a:rPr lang="en-US" altLang="ja-JP" dirty="0"/>
              <a:t>[5]</a:t>
            </a:r>
          </a:p>
          <a:p>
            <a:pPr lvl="1"/>
            <a:r>
              <a:rPr lang="en" altLang="ja-JP" dirty="0"/>
              <a:t>Java</a:t>
            </a:r>
            <a:r>
              <a:rPr lang="ja-JP" altLang="en-US"/>
              <a:t>仮想マシン内で</a:t>
            </a:r>
            <a:r>
              <a:rPr lang="en" altLang="ja-JP" dirty="0"/>
              <a:t>Java</a:t>
            </a:r>
            <a:r>
              <a:rPr lang="ja-JP" altLang="en-US"/>
              <a:t>エージェントとして動作する</a:t>
            </a:r>
            <a:endParaRPr lang="en-US" altLang="ja-JP" dirty="0"/>
          </a:p>
          <a:p>
            <a:pPr lvl="1"/>
            <a:r>
              <a:rPr lang="ja-JP" altLang="en-US"/>
              <a:t>プログラムのロードされたクラスにロギング命令を挿入し，実行トレースを取得する</a:t>
            </a:r>
            <a:endParaRPr lang="en-US" altLang="ja-JP" dirty="0"/>
          </a:p>
          <a:p>
            <a:pPr lvl="1"/>
            <a:endParaRPr lang="en-US" altLang="ja-JP" dirty="0"/>
          </a:p>
          <a:p>
            <a:pPr lvl="1"/>
            <a:endParaRPr lang="en-US" altLang="ja-JP" dirty="0"/>
          </a:p>
          <a:p>
            <a:pPr lvl="1"/>
            <a:endParaRPr lang="ja-JP" altLang="en-US"/>
          </a:p>
        </p:txBody>
      </p:sp>
      <p:sp>
        <p:nvSpPr>
          <p:cNvPr id="4" name="スライド番号プレースホルダー 3">
            <a:extLst>
              <a:ext uri="{FF2B5EF4-FFF2-40B4-BE49-F238E27FC236}">
                <a16:creationId xmlns:a16="http://schemas.microsoft.com/office/drawing/2014/main" id="{1AEE327F-0A42-70D2-A87F-FDCE4F0A6933}"/>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
        <p:nvSpPr>
          <p:cNvPr id="5" name="テキスト ボックス 4">
            <a:extLst>
              <a:ext uri="{FF2B5EF4-FFF2-40B4-BE49-F238E27FC236}">
                <a16:creationId xmlns:a16="http://schemas.microsoft.com/office/drawing/2014/main" id="{8F20D425-8668-959B-684C-D16F0500900E}"/>
              </a:ext>
            </a:extLst>
          </p:cNvPr>
          <p:cNvSpPr txBox="1"/>
          <p:nvPr/>
        </p:nvSpPr>
        <p:spPr>
          <a:xfrm>
            <a:off x="1949689" y="5791468"/>
            <a:ext cx="8947970" cy="1323439"/>
          </a:xfrm>
          <a:prstGeom prst="rect">
            <a:avLst/>
          </a:prstGeom>
          <a:noFill/>
        </p:spPr>
        <p:txBody>
          <a:bodyPr wrap="square" rtlCol="0">
            <a:spAutoFit/>
          </a:bodyPr>
          <a:lstStyle/>
          <a:p>
            <a:r>
              <a:rPr lang="en" altLang="ja-JP" sz="1600" dirty="0"/>
              <a:t>[5]</a:t>
            </a:r>
            <a:r>
              <a:rPr lang="en" altLang="ja-JP" sz="1600" dirty="0" err="1"/>
              <a:t>Shimari</a:t>
            </a:r>
            <a:r>
              <a:rPr lang="en" altLang="ja-JP" sz="1600" dirty="0"/>
              <a:t>, K., </a:t>
            </a:r>
            <a:r>
              <a:rPr lang="en" altLang="ja-JP" sz="1600" dirty="0" err="1"/>
              <a:t>Ishio</a:t>
            </a:r>
            <a:r>
              <a:rPr lang="en" altLang="ja-JP" sz="1600" dirty="0"/>
              <a:t>, T., Kanda, T. and Inoue, K.: Near-omniscient debugging for java using size-limited execution trace, Proceedings of the 35th IEEE International Conference on Software Maintenance and Evolution, ICSME 2019, pp. 398–401 (2019).</a:t>
            </a:r>
          </a:p>
          <a:p>
            <a:endParaRPr lang="ja-JP" altLang="en-US" sz="1600"/>
          </a:p>
          <a:p>
            <a:endParaRPr lang="en-US" altLang="ja-JP" sz="1600" dirty="0"/>
          </a:p>
        </p:txBody>
      </p:sp>
    </p:spTree>
    <p:extLst>
      <p:ext uri="{BB962C8B-B14F-4D97-AF65-F5344CB8AC3E}">
        <p14:creationId xmlns:p14="http://schemas.microsoft.com/office/powerpoint/2010/main" val="993083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584765-2F93-704F-AB96-953322014A89}"/>
              </a:ext>
            </a:extLst>
          </p:cNvPr>
          <p:cNvSpPr>
            <a:spLocks noGrp="1"/>
          </p:cNvSpPr>
          <p:nvPr>
            <p:ph type="title"/>
          </p:nvPr>
        </p:nvSpPr>
        <p:spPr/>
        <p:txBody>
          <a:bodyPr/>
          <a:lstStyle/>
          <a:p>
            <a:r>
              <a:rPr kumimoji="1" lang="en-US" altLang="ja-JP" dirty="0"/>
              <a:t>STEP4</a:t>
            </a:r>
            <a:r>
              <a:rPr kumimoji="1" lang="ja-JP" altLang="en-US"/>
              <a:t>：各メトリクスの取得</a:t>
            </a:r>
          </a:p>
        </p:txBody>
      </p:sp>
      <p:sp>
        <p:nvSpPr>
          <p:cNvPr id="3" name="コンテンツ プレースホルダー 2">
            <a:extLst>
              <a:ext uri="{FF2B5EF4-FFF2-40B4-BE49-F238E27FC236}">
                <a16:creationId xmlns:a16="http://schemas.microsoft.com/office/drawing/2014/main" id="{DD22DEAA-E031-4E4E-B319-EBCA34430116}"/>
              </a:ext>
            </a:extLst>
          </p:cNvPr>
          <p:cNvSpPr>
            <a:spLocks noGrp="1"/>
          </p:cNvSpPr>
          <p:nvPr>
            <p:ph idx="1"/>
          </p:nvPr>
        </p:nvSpPr>
        <p:spPr/>
        <p:txBody>
          <a:bodyPr/>
          <a:lstStyle/>
          <a:p>
            <a:r>
              <a:rPr lang="ja-JP" altLang="en-US"/>
              <a:t>プログラム変更前後の実行トレースから以下のメトリクスを取得する</a:t>
            </a:r>
            <a:endParaRPr lang="en-US" altLang="ja-JP" dirty="0"/>
          </a:p>
          <a:p>
            <a:pPr marL="0" indent="0">
              <a:buNone/>
            </a:pPr>
            <a:endParaRPr lang="en-US" altLang="ja-JP" dirty="0"/>
          </a:p>
          <a:p>
            <a:pPr marL="514350" indent="-514350">
              <a:buFont typeface="+mj-lt"/>
              <a:buAutoNum type="arabicPeriod"/>
            </a:pPr>
            <a:r>
              <a:rPr lang="ja-JP" altLang="en-US"/>
              <a:t>実行された観測命令の種類数の変化量</a:t>
            </a:r>
          </a:p>
          <a:p>
            <a:pPr marL="514350" indent="-514350">
              <a:buFont typeface="+mj-lt"/>
              <a:buAutoNum type="arabicPeriod"/>
            </a:pPr>
            <a:r>
              <a:rPr lang="ja-JP" altLang="en-US"/>
              <a:t>変数の参照回数の変化量</a:t>
            </a:r>
          </a:p>
          <a:p>
            <a:pPr marL="514350" indent="-514350">
              <a:buFont typeface="+mj-lt"/>
              <a:buAutoNum type="arabicPeriod"/>
            </a:pPr>
            <a:r>
              <a:rPr lang="ja-JP" altLang="en-US"/>
              <a:t>変数の代入回数の変化量</a:t>
            </a:r>
            <a:endParaRPr lang="en-US" altLang="ja-JP" dirty="0"/>
          </a:p>
          <a:p>
            <a:pPr marL="514350" indent="-514350">
              <a:buFont typeface="+mj-lt"/>
              <a:buAutoNum type="arabicPeriod"/>
            </a:pPr>
            <a:r>
              <a:rPr lang="ja-JP" altLang="en-US"/>
              <a:t>メソッド実行回数の変化量</a:t>
            </a:r>
          </a:p>
          <a:p>
            <a:endParaRPr lang="ja-JP" altLang="en-US"/>
          </a:p>
        </p:txBody>
      </p:sp>
      <p:sp>
        <p:nvSpPr>
          <p:cNvPr id="4" name="スライド番号プレースホルダー 3">
            <a:extLst>
              <a:ext uri="{FF2B5EF4-FFF2-40B4-BE49-F238E27FC236}">
                <a16:creationId xmlns:a16="http://schemas.microsoft.com/office/drawing/2014/main" id="{4AA65D50-9CA9-E940-B968-EBC64B5A9504}"/>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Tree>
    <p:extLst>
      <p:ext uri="{BB962C8B-B14F-4D97-AF65-F5344CB8AC3E}">
        <p14:creationId xmlns:p14="http://schemas.microsoft.com/office/powerpoint/2010/main" val="888874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801FAD-D722-D040-B1CC-33DFB94A4165}"/>
              </a:ext>
            </a:extLst>
          </p:cNvPr>
          <p:cNvSpPr>
            <a:spLocks noGrp="1"/>
          </p:cNvSpPr>
          <p:nvPr>
            <p:ph type="title"/>
          </p:nvPr>
        </p:nvSpPr>
        <p:spPr/>
        <p:txBody>
          <a:bodyPr/>
          <a:lstStyle/>
          <a:p>
            <a:r>
              <a:rPr lang="ja-JP" altLang="en-US"/>
              <a:t>１．実行された観測命令の種類数の変化量</a:t>
            </a:r>
            <a:endParaRPr kumimoji="1" lang="ja-JP" altLang="en-US"/>
          </a:p>
        </p:txBody>
      </p:sp>
      <p:sp>
        <p:nvSpPr>
          <p:cNvPr id="3" name="コンテンツ プレースホルダー 2">
            <a:extLst>
              <a:ext uri="{FF2B5EF4-FFF2-40B4-BE49-F238E27FC236}">
                <a16:creationId xmlns:a16="http://schemas.microsoft.com/office/drawing/2014/main" id="{15EDFF3B-FF5B-3B4C-9942-32B0D6DC62C0}"/>
              </a:ext>
            </a:extLst>
          </p:cNvPr>
          <p:cNvSpPr>
            <a:spLocks noGrp="1"/>
          </p:cNvSpPr>
          <p:nvPr>
            <p:ph idx="1"/>
          </p:nvPr>
        </p:nvSpPr>
        <p:spPr/>
        <p:txBody>
          <a:bodyPr/>
          <a:lstStyle/>
          <a:p>
            <a:r>
              <a:rPr lang="ja-JP" altLang="en-US"/>
              <a:t>観測命令</a:t>
            </a:r>
            <a:endParaRPr lang="en-US" altLang="ja-JP" dirty="0"/>
          </a:p>
          <a:p>
            <a:pPr lvl="1"/>
            <a:r>
              <a:rPr lang="ja-JP" altLang="en-US"/>
              <a:t>ソースコードにおける位置と実行されたバイトコード命令の組み合わせ</a:t>
            </a:r>
          </a:p>
          <a:p>
            <a:r>
              <a:rPr kumimoji="1" lang="ja-JP" altLang="en-US"/>
              <a:t>実行された観測命令の種類数を数える</a:t>
            </a:r>
            <a:endParaRPr kumimoji="1" lang="en-US" altLang="ja-JP" dirty="0"/>
          </a:p>
          <a:p>
            <a:pPr lvl="1"/>
            <a:r>
              <a:rPr lang="ja-JP" altLang="en-US"/>
              <a:t>ソースコードにおいて記述されていても，一度も実行されなかった命令については数えない</a:t>
            </a:r>
            <a:endParaRPr lang="en-US" altLang="ja-JP" dirty="0"/>
          </a:p>
          <a:p>
            <a:r>
              <a:rPr lang="ja-JP" altLang="en-US"/>
              <a:t>プログラム変更前後で求め，差分の絶対値を求める</a:t>
            </a:r>
            <a:endParaRPr lang="en-US" altLang="ja-JP" dirty="0"/>
          </a:p>
          <a:p>
            <a:endParaRPr lang="en-US" altLang="ja-JP" dirty="0"/>
          </a:p>
          <a:p>
            <a:endParaRPr lang="ja-JP" altLang="en-US"/>
          </a:p>
        </p:txBody>
      </p:sp>
      <p:sp>
        <p:nvSpPr>
          <p:cNvPr id="4" name="スライド番号プレースホルダー 3">
            <a:extLst>
              <a:ext uri="{FF2B5EF4-FFF2-40B4-BE49-F238E27FC236}">
                <a16:creationId xmlns:a16="http://schemas.microsoft.com/office/drawing/2014/main" id="{9F99C8DB-BE58-7245-8C6A-2784A1BC4AB1}"/>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Tree>
    <p:extLst>
      <p:ext uri="{BB962C8B-B14F-4D97-AF65-F5344CB8AC3E}">
        <p14:creationId xmlns:p14="http://schemas.microsoft.com/office/powerpoint/2010/main" val="3248005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D71B8-B0DC-EF4B-BDF8-2D5B172C74AF}"/>
              </a:ext>
            </a:extLst>
          </p:cNvPr>
          <p:cNvSpPr>
            <a:spLocks noGrp="1"/>
          </p:cNvSpPr>
          <p:nvPr>
            <p:ph type="title"/>
          </p:nvPr>
        </p:nvSpPr>
        <p:spPr/>
        <p:txBody>
          <a:bodyPr/>
          <a:lstStyle/>
          <a:p>
            <a:r>
              <a:rPr lang="ja-JP" altLang="en-US"/>
              <a:t>２・３．変数の参照</a:t>
            </a:r>
            <a:r>
              <a:rPr lang="en-US" altLang="ja-JP" dirty="0"/>
              <a:t>/</a:t>
            </a:r>
            <a:r>
              <a:rPr lang="ja-JP" altLang="en-US"/>
              <a:t>代入回数の変化量</a:t>
            </a:r>
            <a:endParaRPr kumimoji="1" lang="ja-JP" altLang="en-US"/>
          </a:p>
        </p:txBody>
      </p:sp>
      <p:sp>
        <p:nvSpPr>
          <p:cNvPr id="3" name="コンテンツ プレースホルダー 2">
            <a:extLst>
              <a:ext uri="{FF2B5EF4-FFF2-40B4-BE49-F238E27FC236}">
                <a16:creationId xmlns:a16="http://schemas.microsoft.com/office/drawing/2014/main" id="{1A534BA1-B4A2-2540-81E6-AAF45D3DCF93}"/>
              </a:ext>
            </a:extLst>
          </p:cNvPr>
          <p:cNvSpPr>
            <a:spLocks noGrp="1"/>
          </p:cNvSpPr>
          <p:nvPr>
            <p:ph idx="1"/>
          </p:nvPr>
        </p:nvSpPr>
        <p:spPr/>
        <p:txBody>
          <a:bodyPr/>
          <a:lstStyle/>
          <a:p>
            <a:r>
              <a:rPr kumimoji="1" lang="ja-JP" altLang="en-US"/>
              <a:t>参照命令</a:t>
            </a:r>
            <a:r>
              <a:rPr kumimoji="1" lang="en-US" altLang="ja-JP" dirty="0"/>
              <a:t>/</a:t>
            </a:r>
            <a:r>
              <a:rPr kumimoji="1" lang="ja-JP" altLang="en-US"/>
              <a:t>代入命令の実行回数をそれぞれ求める</a:t>
            </a:r>
            <a:endParaRPr kumimoji="1" lang="en-US" altLang="ja-JP" dirty="0"/>
          </a:p>
          <a:p>
            <a:pPr lvl="1"/>
            <a:r>
              <a:rPr lang="ja-JP" altLang="en-US"/>
              <a:t>局所変数，クラス変数，インスタンス変数のすべての種類の変数</a:t>
            </a:r>
          </a:p>
          <a:p>
            <a:pPr lvl="1"/>
            <a:endParaRPr kumimoji="1" lang="en-US" altLang="ja-JP" dirty="0"/>
          </a:p>
          <a:p>
            <a:pPr marL="0" indent="0">
              <a:buNone/>
            </a:pPr>
            <a:endParaRPr lang="en-US" altLang="ja-JP" dirty="0"/>
          </a:p>
          <a:p>
            <a:r>
              <a:rPr kumimoji="1" lang="ja-JP" altLang="en-US"/>
              <a:t>プログラム変更前後での参照</a:t>
            </a:r>
            <a:r>
              <a:rPr kumimoji="1" lang="en-US" altLang="ja-JP" dirty="0"/>
              <a:t>/</a:t>
            </a:r>
            <a:r>
              <a:rPr kumimoji="1" lang="ja-JP" altLang="en-US"/>
              <a:t>代入回数の差分の絶対値を取得する</a:t>
            </a:r>
            <a:endParaRPr kumimoji="1" lang="en-US" altLang="ja-JP" dirty="0"/>
          </a:p>
          <a:p>
            <a:endParaRPr lang="en-US" altLang="ja-JP" dirty="0"/>
          </a:p>
          <a:p>
            <a:endParaRPr kumimoji="1" lang="en-US" altLang="ja-JP" dirty="0"/>
          </a:p>
          <a:p>
            <a:endParaRPr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B7F7642E-CD8E-1543-827B-1CCF0B7EC965}"/>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Tree>
    <p:extLst>
      <p:ext uri="{BB962C8B-B14F-4D97-AF65-F5344CB8AC3E}">
        <p14:creationId xmlns:p14="http://schemas.microsoft.com/office/powerpoint/2010/main" val="1781757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895B1E-82FA-EF49-B651-BAA5EE19BFE6}"/>
              </a:ext>
            </a:extLst>
          </p:cNvPr>
          <p:cNvSpPr>
            <a:spLocks noGrp="1"/>
          </p:cNvSpPr>
          <p:nvPr>
            <p:ph type="title"/>
          </p:nvPr>
        </p:nvSpPr>
        <p:spPr/>
        <p:txBody>
          <a:bodyPr/>
          <a:lstStyle/>
          <a:p>
            <a:r>
              <a:rPr kumimoji="1" lang="ja-JP" altLang="en-US"/>
              <a:t>４．メソッド実行回数の変化量</a:t>
            </a:r>
          </a:p>
        </p:txBody>
      </p:sp>
      <p:sp>
        <p:nvSpPr>
          <p:cNvPr id="3" name="コンテンツ プレースホルダー 2">
            <a:extLst>
              <a:ext uri="{FF2B5EF4-FFF2-40B4-BE49-F238E27FC236}">
                <a16:creationId xmlns:a16="http://schemas.microsoft.com/office/drawing/2014/main" id="{A0957C28-8E17-2345-81F0-6546AEB00E31}"/>
              </a:ext>
            </a:extLst>
          </p:cNvPr>
          <p:cNvSpPr>
            <a:spLocks noGrp="1"/>
          </p:cNvSpPr>
          <p:nvPr>
            <p:ph idx="1"/>
          </p:nvPr>
        </p:nvSpPr>
        <p:spPr/>
        <p:txBody>
          <a:bodyPr/>
          <a:lstStyle/>
          <a:p>
            <a:r>
              <a:rPr kumimoji="1" lang="ja-JP" altLang="en-US"/>
              <a:t>ソースコード内のメソッドが呼び出された回数を数える</a:t>
            </a:r>
            <a:endParaRPr kumimoji="1" lang="en-US" altLang="ja-JP" dirty="0"/>
          </a:p>
          <a:p>
            <a:pPr lvl="1"/>
            <a:r>
              <a:rPr lang="ja-JP" altLang="en-US"/>
              <a:t>頻繁に実行される外部ライブラリなどによる影響を避ける</a:t>
            </a:r>
          </a:p>
          <a:p>
            <a:pPr lvl="1"/>
            <a:endParaRPr kumimoji="1" lang="en-US" altLang="ja-JP" dirty="0"/>
          </a:p>
          <a:p>
            <a:pPr lvl="1"/>
            <a:endParaRPr kumimoji="1" lang="en-US" altLang="ja-JP" dirty="0"/>
          </a:p>
          <a:p>
            <a:r>
              <a:rPr lang="ja-JP" altLang="en-US"/>
              <a:t>プログラム変更前後でのメソッド実行回数の差分の絶対値を取得する</a:t>
            </a:r>
            <a:endParaRPr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213DE033-B035-8445-89C0-7B035B72488E}"/>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Tree>
    <p:extLst>
      <p:ext uri="{BB962C8B-B14F-4D97-AF65-F5344CB8AC3E}">
        <p14:creationId xmlns:p14="http://schemas.microsoft.com/office/powerpoint/2010/main" val="2382131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67DF86-0E92-BF48-946E-539238AECD66}"/>
              </a:ext>
            </a:extLst>
          </p:cNvPr>
          <p:cNvSpPr>
            <a:spLocks noGrp="1"/>
          </p:cNvSpPr>
          <p:nvPr>
            <p:ph type="title"/>
          </p:nvPr>
        </p:nvSpPr>
        <p:spPr>
          <a:xfrm>
            <a:off x="609600" y="274638"/>
            <a:ext cx="10957984" cy="1143000"/>
          </a:xfrm>
        </p:spPr>
        <p:txBody>
          <a:bodyPr/>
          <a:lstStyle/>
          <a:p>
            <a:r>
              <a:rPr lang="ja-JP" altLang="en-US" sz="4000"/>
              <a:t>ソースコードの変更量（定義１）と</a:t>
            </a:r>
            <a:br>
              <a:rPr lang="en-US" altLang="ja-JP" sz="4000" dirty="0"/>
            </a:br>
            <a:r>
              <a:rPr lang="ja-JP" altLang="en-US" sz="4000"/>
              <a:t>実行トレースの変化量の相関係数</a:t>
            </a:r>
            <a:endParaRPr kumimoji="1" lang="ja-JP" altLang="en-US" sz="4000"/>
          </a:p>
        </p:txBody>
      </p:sp>
      <p:graphicFrame>
        <p:nvGraphicFramePr>
          <p:cNvPr id="5" name="コンテンツ プレースホルダー 4">
            <a:extLst>
              <a:ext uri="{FF2B5EF4-FFF2-40B4-BE49-F238E27FC236}">
                <a16:creationId xmlns:a16="http://schemas.microsoft.com/office/drawing/2014/main" id="{FDCEC158-A075-D44F-9E0C-3E4FF55548AE}"/>
              </a:ext>
            </a:extLst>
          </p:cNvPr>
          <p:cNvGraphicFramePr>
            <a:graphicFrameLocks noGrp="1"/>
          </p:cNvGraphicFramePr>
          <p:nvPr>
            <p:ph idx="1"/>
            <p:extLst>
              <p:ext uri="{D42A27DB-BD31-4B8C-83A1-F6EECF244321}">
                <p14:modId xmlns:p14="http://schemas.microsoft.com/office/powerpoint/2010/main" val="2405599359"/>
              </p:ext>
            </p:extLst>
          </p:nvPr>
        </p:nvGraphicFramePr>
        <p:xfrm>
          <a:off x="136827" y="1809032"/>
          <a:ext cx="11903530" cy="3566160"/>
        </p:xfrm>
        <a:graphic>
          <a:graphicData uri="http://schemas.openxmlformats.org/drawingml/2006/table">
            <a:tbl>
              <a:tblPr firstRow="1" bandRow="1">
                <a:tableStyleId>{21E4AEA4-8DFA-4A89-87EB-49C32662AFE0}</a:tableStyleId>
              </a:tblPr>
              <a:tblGrid>
                <a:gridCol w="2380706">
                  <a:extLst>
                    <a:ext uri="{9D8B030D-6E8A-4147-A177-3AD203B41FA5}">
                      <a16:colId xmlns:a16="http://schemas.microsoft.com/office/drawing/2014/main" val="2012472972"/>
                    </a:ext>
                  </a:extLst>
                </a:gridCol>
                <a:gridCol w="2380706">
                  <a:extLst>
                    <a:ext uri="{9D8B030D-6E8A-4147-A177-3AD203B41FA5}">
                      <a16:colId xmlns:a16="http://schemas.microsoft.com/office/drawing/2014/main" val="1130274393"/>
                    </a:ext>
                  </a:extLst>
                </a:gridCol>
                <a:gridCol w="2380706">
                  <a:extLst>
                    <a:ext uri="{9D8B030D-6E8A-4147-A177-3AD203B41FA5}">
                      <a16:colId xmlns:a16="http://schemas.microsoft.com/office/drawing/2014/main" val="1330200610"/>
                    </a:ext>
                  </a:extLst>
                </a:gridCol>
                <a:gridCol w="2380706">
                  <a:extLst>
                    <a:ext uri="{9D8B030D-6E8A-4147-A177-3AD203B41FA5}">
                      <a16:colId xmlns:a16="http://schemas.microsoft.com/office/drawing/2014/main" val="1285308468"/>
                    </a:ext>
                  </a:extLst>
                </a:gridCol>
                <a:gridCol w="2380706">
                  <a:extLst>
                    <a:ext uri="{9D8B030D-6E8A-4147-A177-3AD203B41FA5}">
                      <a16:colId xmlns:a16="http://schemas.microsoft.com/office/drawing/2014/main" val="1958708271"/>
                    </a:ext>
                  </a:extLst>
                </a:gridCol>
              </a:tblGrid>
              <a:tr h="553934">
                <a:tc>
                  <a:txBody>
                    <a:bodyPr/>
                    <a:lstStyle/>
                    <a:p>
                      <a:pPr algn="ctr"/>
                      <a:r>
                        <a:rPr kumimoji="1" lang="ja-JP" altLang="en-US" sz="2200"/>
                        <a:t>プロジェクト名</a:t>
                      </a:r>
                    </a:p>
                  </a:txBody>
                  <a:tcPr/>
                </a:tc>
                <a:tc>
                  <a:txBody>
                    <a:bodyPr/>
                    <a:lstStyle/>
                    <a:p>
                      <a:pPr algn="ctr"/>
                      <a:r>
                        <a:rPr kumimoji="1" lang="ja-JP" altLang="en-US" sz="2200" kern="1200">
                          <a:effectLst/>
                        </a:rPr>
                        <a:t>実行された観測命令の種類数の変化量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変数の参照回数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変数の代入回数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メソッド実行回数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extLst>
                  <a:ext uri="{0D108BD9-81ED-4DB2-BD59-A6C34878D82A}">
                    <a16:rowId xmlns:a16="http://schemas.microsoft.com/office/drawing/2014/main" val="700650166"/>
                  </a:ext>
                </a:extLst>
              </a:tr>
              <a:tr h="215419">
                <a:tc>
                  <a:txBody>
                    <a:bodyPr/>
                    <a:lstStyle/>
                    <a:p>
                      <a:pPr algn="ctr"/>
                      <a:r>
                        <a:rPr kumimoji="1" lang="en" altLang="ja-JP" sz="2200" kern="1200" dirty="0">
                          <a:effectLst/>
                        </a:rPr>
                        <a:t>commons-</a:t>
                      </a:r>
                      <a:r>
                        <a:rPr kumimoji="1" lang="en" altLang="ja-JP" sz="2200" kern="1200" dirty="0" err="1">
                          <a:effectLst/>
                        </a:rPr>
                        <a:t>lang</a:t>
                      </a:r>
                      <a:endParaRPr kumimoji="1" lang="ja-JP" altLang="en-US" sz="2200"/>
                    </a:p>
                  </a:txBody>
                  <a:tcPr/>
                </a:tc>
                <a:tc>
                  <a:txBody>
                    <a:bodyPr/>
                    <a:lstStyle/>
                    <a:p>
                      <a:pPr algn="r"/>
                      <a:r>
                        <a:rPr kumimoji="1" lang="en" altLang="ja-JP" sz="2200" kern="1200" dirty="0">
                          <a:effectLst/>
                        </a:rPr>
                        <a:t> </a:t>
                      </a:r>
                      <a:r>
                        <a:rPr kumimoji="1" lang="en" altLang="ja-JP" sz="2200" b="1" kern="1200" dirty="0">
                          <a:effectLst/>
                        </a:rPr>
                        <a:t>0.577</a:t>
                      </a:r>
                      <a:r>
                        <a:rPr kumimoji="1" lang="en" altLang="ja-JP" sz="2200" kern="1200" dirty="0">
                          <a:effectLst/>
                        </a:rPr>
                        <a:t> </a:t>
                      </a:r>
                      <a:endParaRPr kumimoji="1" lang="ja-JP" altLang="en-US" sz="2200"/>
                    </a:p>
                  </a:txBody>
                  <a:tcPr/>
                </a:tc>
                <a:tc>
                  <a:txBody>
                    <a:bodyPr/>
                    <a:lstStyle/>
                    <a:p>
                      <a:pPr algn="r"/>
                      <a:r>
                        <a:rPr kumimoji="1" lang="en" altLang="ja-JP" sz="2200" kern="1200" dirty="0">
                          <a:effectLst/>
                        </a:rPr>
                        <a:t>-0.011 </a:t>
                      </a:r>
                      <a:endParaRPr kumimoji="1" lang="ja-JP" altLang="en-US" sz="2200"/>
                    </a:p>
                  </a:txBody>
                  <a:tcPr/>
                </a:tc>
                <a:tc>
                  <a:txBody>
                    <a:bodyPr/>
                    <a:lstStyle/>
                    <a:p>
                      <a:pPr algn="r"/>
                      <a:r>
                        <a:rPr kumimoji="1" lang="en" altLang="ja-JP" sz="2200" b="1" kern="1200" dirty="0">
                          <a:effectLst/>
                        </a:rPr>
                        <a:t>0.536</a:t>
                      </a:r>
                      <a:r>
                        <a:rPr kumimoji="1" lang="en" altLang="ja-JP" sz="2200" kern="1200" dirty="0">
                          <a:effectLst/>
                        </a:rPr>
                        <a:t> </a:t>
                      </a:r>
                      <a:endParaRPr kumimoji="1" lang="ja-JP" altLang="en-US" sz="2200"/>
                    </a:p>
                  </a:txBody>
                  <a:tcPr/>
                </a:tc>
                <a:tc>
                  <a:txBody>
                    <a:bodyPr/>
                    <a:lstStyle/>
                    <a:p>
                      <a:pPr algn="r"/>
                      <a:r>
                        <a:rPr kumimoji="1" lang="en" altLang="ja-JP" sz="2200" kern="1200" dirty="0">
                          <a:effectLst/>
                        </a:rPr>
                        <a:t>0.042</a:t>
                      </a:r>
                      <a:endParaRPr kumimoji="1" lang="ja-JP" altLang="en-US" sz="2200"/>
                    </a:p>
                  </a:txBody>
                  <a:tcPr/>
                </a:tc>
                <a:extLst>
                  <a:ext uri="{0D108BD9-81ED-4DB2-BD59-A6C34878D82A}">
                    <a16:rowId xmlns:a16="http://schemas.microsoft.com/office/drawing/2014/main" val="1992506342"/>
                  </a:ext>
                </a:extLst>
              </a:tr>
              <a:tr h="384676">
                <a:tc>
                  <a:txBody>
                    <a:bodyPr/>
                    <a:lstStyle/>
                    <a:p>
                      <a:pPr algn="ctr"/>
                      <a:r>
                        <a:rPr kumimoji="1" lang="en" altLang="ja-JP" sz="2200" kern="1200" dirty="0">
                          <a:effectLst/>
                        </a:rPr>
                        <a:t>commons-collections</a:t>
                      </a:r>
                      <a:endParaRPr kumimoji="1" lang="ja-JP" altLang="en-US" sz="2200"/>
                    </a:p>
                  </a:txBody>
                  <a:tcPr/>
                </a:tc>
                <a:tc>
                  <a:txBody>
                    <a:bodyPr/>
                    <a:lstStyle/>
                    <a:p>
                      <a:pPr algn="r"/>
                      <a:r>
                        <a:rPr kumimoji="1" lang="en" altLang="ja-JP" sz="2200" kern="1200" dirty="0">
                          <a:effectLst/>
                        </a:rPr>
                        <a:t>0.025</a:t>
                      </a:r>
                      <a:endParaRPr kumimoji="1" lang="ja-JP" altLang="en-US" sz="2200"/>
                    </a:p>
                  </a:txBody>
                  <a:tcPr/>
                </a:tc>
                <a:tc>
                  <a:txBody>
                    <a:bodyPr/>
                    <a:lstStyle/>
                    <a:p>
                      <a:pPr algn="r"/>
                      <a:r>
                        <a:rPr kumimoji="1" lang="en" altLang="ja-JP" sz="2200" b="1" kern="1200" dirty="0">
                          <a:effectLst/>
                        </a:rPr>
                        <a:t>0.306</a:t>
                      </a:r>
                      <a:endParaRPr kumimoji="1" lang="ja-JP" altLang="en-US" sz="2200" b="1"/>
                    </a:p>
                  </a:txBody>
                  <a:tcPr/>
                </a:tc>
                <a:tc>
                  <a:txBody>
                    <a:bodyPr/>
                    <a:lstStyle/>
                    <a:p>
                      <a:pPr algn="r"/>
                      <a:r>
                        <a:rPr kumimoji="1" lang="en" altLang="ja-JP" sz="2200" b="1" kern="1200" dirty="0">
                          <a:effectLst/>
                        </a:rPr>
                        <a:t>0.318</a:t>
                      </a:r>
                      <a:endParaRPr kumimoji="1" lang="ja-JP" altLang="en-US" sz="2200" b="1"/>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 altLang="ja-JP" sz="2200" b="1" kern="1200" dirty="0">
                          <a:effectLst/>
                        </a:rPr>
                        <a:t>0.303</a:t>
                      </a:r>
                    </a:p>
                    <a:p>
                      <a:pPr algn="r"/>
                      <a:endParaRPr kumimoji="1" lang="ja-JP" altLang="en-US" sz="2200" b="1"/>
                    </a:p>
                  </a:txBody>
                  <a:tcPr/>
                </a:tc>
                <a:extLst>
                  <a:ext uri="{0D108BD9-81ED-4DB2-BD59-A6C34878D82A}">
                    <a16:rowId xmlns:a16="http://schemas.microsoft.com/office/drawing/2014/main" val="1146635163"/>
                  </a:ext>
                </a:extLst>
              </a:tr>
              <a:tr h="341908">
                <a:tc>
                  <a:txBody>
                    <a:bodyPr/>
                    <a:lstStyle/>
                    <a:p>
                      <a:pPr algn="ctr"/>
                      <a:r>
                        <a:rPr kumimoji="1" lang="en" altLang="ja-JP" sz="2200" kern="1200" dirty="0">
                          <a:effectLst/>
                        </a:rPr>
                        <a:t>commons-codec</a:t>
                      </a:r>
                      <a:endParaRPr kumimoji="1" lang="ja-JP" altLang="en-US" sz="2200"/>
                    </a:p>
                  </a:txBody>
                  <a:tcPr/>
                </a:tc>
                <a:tc>
                  <a:txBody>
                    <a:bodyPr/>
                    <a:lstStyle/>
                    <a:p>
                      <a:pPr algn="r"/>
                      <a:r>
                        <a:rPr kumimoji="1" lang="en" altLang="ja-JP" sz="2200" b="1" kern="1200" dirty="0">
                          <a:effectLst/>
                        </a:rPr>
                        <a:t>0.834</a:t>
                      </a:r>
                      <a:endParaRPr kumimoji="1" lang="ja-JP" altLang="en-US" sz="2200" b="1"/>
                    </a:p>
                  </a:txBody>
                  <a:tcPr/>
                </a:tc>
                <a:tc>
                  <a:txBody>
                    <a:bodyPr/>
                    <a:lstStyle/>
                    <a:p>
                      <a:pPr algn="r"/>
                      <a:r>
                        <a:rPr kumimoji="1" lang="en" altLang="ja-JP" sz="2200" b="1" kern="1200" dirty="0">
                          <a:effectLst/>
                        </a:rPr>
                        <a:t>0.658</a:t>
                      </a:r>
                      <a:endParaRPr kumimoji="1" lang="ja-JP" altLang="en-US" sz="2200" b="1"/>
                    </a:p>
                  </a:txBody>
                  <a:tcPr/>
                </a:tc>
                <a:tc>
                  <a:txBody>
                    <a:bodyPr/>
                    <a:lstStyle/>
                    <a:p>
                      <a:pPr algn="r"/>
                      <a:r>
                        <a:rPr kumimoji="1" lang="en" altLang="ja-JP" sz="2200" b="1" kern="1200" dirty="0">
                          <a:effectLst/>
                        </a:rPr>
                        <a:t>0.605</a:t>
                      </a:r>
                      <a:endParaRPr kumimoji="1" lang="ja-JP" altLang="en-US" sz="2200" b="1"/>
                    </a:p>
                  </a:txBody>
                  <a:tcPr/>
                </a:tc>
                <a:tc>
                  <a:txBody>
                    <a:bodyPr/>
                    <a:lstStyle/>
                    <a:p>
                      <a:pPr algn="r"/>
                      <a:r>
                        <a:rPr kumimoji="1" lang="en" altLang="ja-JP" sz="2200" b="1" kern="1200" dirty="0">
                          <a:effectLst/>
                        </a:rPr>
                        <a:t>0.806</a:t>
                      </a:r>
                      <a:endParaRPr kumimoji="1" lang="ja-JP" altLang="en-US" sz="2200" b="1"/>
                    </a:p>
                  </a:txBody>
                  <a:tcPr/>
                </a:tc>
                <a:extLst>
                  <a:ext uri="{0D108BD9-81ED-4DB2-BD59-A6C34878D82A}">
                    <a16:rowId xmlns:a16="http://schemas.microsoft.com/office/drawing/2014/main" val="906223031"/>
                  </a:ext>
                </a:extLst>
              </a:tr>
              <a:tr h="215419">
                <a:tc>
                  <a:txBody>
                    <a:bodyPr/>
                    <a:lstStyle/>
                    <a:p>
                      <a:pPr algn="ctr"/>
                      <a:r>
                        <a:rPr kumimoji="1" lang="en" altLang="ja-JP" sz="2200" kern="1200" dirty="0">
                          <a:effectLst/>
                        </a:rPr>
                        <a:t>commons-csv</a:t>
                      </a:r>
                      <a:endParaRPr kumimoji="1" lang="ja-JP" altLang="en-US" sz="2200"/>
                    </a:p>
                  </a:txBody>
                  <a:tcPr/>
                </a:tc>
                <a:tc>
                  <a:txBody>
                    <a:bodyPr/>
                    <a:lstStyle/>
                    <a:p>
                      <a:pPr algn="r"/>
                      <a:r>
                        <a:rPr kumimoji="1" lang="en" altLang="ja-JP" sz="2200" b="1" kern="1200" dirty="0">
                          <a:effectLst/>
                        </a:rPr>
                        <a:t>0.637</a:t>
                      </a:r>
                      <a:endParaRPr kumimoji="1" lang="ja-JP" altLang="en-US" sz="2200" b="1"/>
                    </a:p>
                  </a:txBody>
                  <a:tcPr/>
                </a:tc>
                <a:tc>
                  <a:txBody>
                    <a:bodyPr/>
                    <a:lstStyle/>
                    <a:p>
                      <a:pPr algn="r"/>
                      <a:r>
                        <a:rPr kumimoji="1" lang="en" altLang="ja-JP" sz="2200" b="0" kern="1200" dirty="0">
                          <a:effectLst/>
                        </a:rPr>
                        <a:t>0.214</a:t>
                      </a:r>
                      <a:endParaRPr kumimoji="1" lang="ja-JP" altLang="en-US" sz="2200" b="0"/>
                    </a:p>
                  </a:txBody>
                  <a:tcPr/>
                </a:tc>
                <a:tc>
                  <a:txBody>
                    <a:bodyPr/>
                    <a:lstStyle/>
                    <a:p>
                      <a:pPr algn="r"/>
                      <a:r>
                        <a:rPr kumimoji="1" lang="en" altLang="ja-JP" sz="2200" kern="1200" dirty="0">
                          <a:effectLst/>
                        </a:rPr>
                        <a:t>0.094</a:t>
                      </a:r>
                      <a:endParaRPr kumimoji="1" lang="ja-JP" altLang="en-US" sz="220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 altLang="ja-JP" sz="2200" kern="1200" dirty="0">
                          <a:effectLst/>
                        </a:rPr>
                        <a:t>0.087</a:t>
                      </a:r>
                      <a:endParaRPr kumimoji="1" lang="en" altLang="ja-JP" sz="2200" kern="1200" dirty="0">
                        <a:solidFill>
                          <a:schemeClr val="tx1"/>
                        </a:solidFill>
                        <a:effectLst/>
                        <a:latin typeface="+mn-lt"/>
                        <a:ea typeface="+mn-ea"/>
                        <a:cs typeface="+mn-cs"/>
                      </a:endParaRPr>
                    </a:p>
                  </a:txBody>
                  <a:tcPr/>
                </a:tc>
                <a:extLst>
                  <a:ext uri="{0D108BD9-81ED-4DB2-BD59-A6C34878D82A}">
                    <a16:rowId xmlns:a16="http://schemas.microsoft.com/office/drawing/2014/main" val="2994927744"/>
                  </a:ext>
                </a:extLst>
              </a:tr>
              <a:tr h="215419">
                <a:tc>
                  <a:txBody>
                    <a:bodyPr/>
                    <a:lstStyle/>
                    <a:p>
                      <a:pPr algn="ctr"/>
                      <a:r>
                        <a:rPr kumimoji="1" lang="en" altLang="ja-JP" sz="2200" kern="1200" dirty="0">
                          <a:effectLst/>
                        </a:rPr>
                        <a:t>commons-cli </a:t>
                      </a:r>
                      <a:endParaRPr kumimoji="1" lang="ja-JP" altLang="en-US" sz="2200"/>
                    </a:p>
                  </a:txBody>
                  <a:tcPr/>
                </a:tc>
                <a:tc>
                  <a:txBody>
                    <a:bodyPr/>
                    <a:lstStyle/>
                    <a:p>
                      <a:pPr algn="r"/>
                      <a:r>
                        <a:rPr kumimoji="1" lang="en" altLang="ja-JP" sz="2200" kern="1200" dirty="0">
                          <a:effectLst/>
                        </a:rPr>
                        <a:t>0.110 </a:t>
                      </a:r>
                      <a:endParaRPr kumimoji="1" lang="ja-JP" altLang="en-US" sz="2200"/>
                    </a:p>
                  </a:txBody>
                  <a:tcPr/>
                </a:tc>
                <a:tc>
                  <a:txBody>
                    <a:bodyPr/>
                    <a:lstStyle/>
                    <a:p>
                      <a:pPr algn="r"/>
                      <a:r>
                        <a:rPr kumimoji="1" lang="en" altLang="ja-JP" sz="2200" kern="1200" dirty="0">
                          <a:effectLst/>
                        </a:rPr>
                        <a:t>-0.015 </a:t>
                      </a:r>
                      <a:endParaRPr kumimoji="1" lang="ja-JP" altLang="en-US" sz="2200"/>
                    </a:p>
                  </a:txBody>
                  <a:tcPr/>
                </a:tc>
                <a:tc>
                  <a:txBody>
                    <a:bodyPr/>
                    <a:lstStyle/>
                    <a:p>
                      <a:pPr algn="r"/>
                      <a:r>
                        <a:rPr kumimoji="1" lang="en" altLang="ja-JP" sz="2200" kern="1200" dirty="0">
                          <a:effectLst/>
                        </a:rPr>
                        <a:t>-0.014 </a:t>
                      </a:r>
                      <a:endParaRPr kumimoji="1" lang="ja-JP" altLang="en-US" sz="2200"/>
                    </a:p>
                  </a:txBody>
                  <a:tcPr/>
                </a:tc>
                <a:tc>
                  <a:txBody>
                    <a:bodyPr/>
                    <a:lstStyle/>
                    <a:p>
                      <a:pPr algn="r"/>
                      <a:r>
                        <a:rPr kumimoji="1" lang="en" altLang="ja-JP" sz="2200" kern="1200" dirty="0">
                          <a:effectLst/>
                        </a:rPr>
                        <a:t>0.010</a:t>
                      </a:r>
                      <a:endParaRPr kumimoji="1" lang="ja-JP" altLang="en-US" sz="2200"/>
                    </a:p>
                  </a:txBody>
                  <a:tcPr/>
                </a:tc>
                <a:extLst>
                  <a:ext uri="{0D108BD9-81ED-4DB2-BD59-A6C34878D82A}">
                    <a16:rowId xmlns:a16="http://schemas.microsoft.com/office/drawing/2014/main" val="1116968491"/>
                  </a:ext>
                </a:extLst>
              </a:tr>
            </a:tbl>
          </a:graphicData>
        </a:graphic>
      </p:graphicFrame>
      <p:sp>
        <p:nvSpPr>
          <p:cNvPr id="4" name="スライド番号プレースホルダー 3">
            <a:extLst>
              <a:ext uri="{FF2B5EF4-FFF2-40B4-BE49-F238E27FC236}">
                <a16:creationId xmlns:a16="http://schemas.microsoft.com/office/drawing/2014/main" id="{570F06BF-A9E0-1A44-89AC-43D35C7C8B85}"/>
              </a:ext>
            </a:extLst>
          </p:cNvPr>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sp>
        <p:nvSpPr>
          <p:cNvPr id="3" name="テキスト ボックス 2">
            <a:extLst>
              <a:ext uri="{FF2B5EF4-FFF2-40B4-BE49-F238E27FC236}">
                <a16:creationId xmlns:a16="http://schemas.microsoft.com/office/drawing/2014/main" id="{21B53F85-ED9C-B141-AC67-C8E16075F302}"/>
              </a:ext>
            </a:extLst>
          </p:cNvPr>
          <p:cNvSpPr txBox="1"/>
          <p:nvPr/>
        </p:nvSpPr>
        <p:spPr>
          <a:xfrm>
            <a:off x="2409464" y="5748240"/>
            <a:ext cx="7358255" cy="523220"/>
          </a:xfrm>
          <a:prstGeom prst="rect">
            <a:avLst/>
          </a:prstGeom>
          <a:noFill/>
        </p:spPr>
        <p:txBody>
          <a:bodyPr wrap="square" rtlCol="0">
            <a:spAutoFit/>
          </a:bodyPr>
          <a:lstStyle/>
          <a:p>
            <a:r>
              <a:rPr kumimoji="1" lang="ja-JP" altLang="en-US" sz="2800"/>
              <a:t>相関のあるメトリクスはプロジェクトで様々である</a:t>
            </a:r>
          </a:p>
        </p:txBody>
      </p:sp>
    </p:spTree>
    <p:extLst>
      <p:ext uri="{BB962C8B-B14F-4D97-AF65-F5344CB8AC3E}">
        <p14:creationId xmlns:p14="http://schemas.microsoft.com/office/powerpoint/2010/main" val="34648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A6B9C9-DE3F-0C4D-BAB0-1E0C162AC888}"/>
              </a:ext>
            </a:extLst>
          </p:cNvPr>
          <p:cNvSpPr>
            <a:spLocks noGrp="1"/>
          </p:cNvSpPr>
          <p:nvPr>
            <p:ph type="title"/>
          </p:nvPr>
        </p:nvSpPr>
        <p:spPr/>
        <p:txBody>
          <a:bodyPr/>
          <a:lstStyle/>
          <a:p>
            <a:r>
              <a:rPr lang="ja-JP" altLang="en-US" sz="4000"/>
              <a:t>ソースコードの変更量（定義２）と</a:t>
            </a:r>
            <a:br>
              <a:rPr lang="en-US" altLang="ja-JP" sz="4000" dirty="0"/>
            </a:br>
            <a:r>
              <a:rPr lang="ja-JP" altLang="en-US" sz="4000"/>
              <a:t>実行トレースの変化量の相関係数</a:t>
            </a:r>
            <a:endParaRPr kumimoji="1" lang="ja-JP" altLang="en-US" sz="4000"/>
          </a:p>
        </p:txBody>
      </p:sp>
      <p:sp>
        <p:nvSpPr>
          <p:cNvPr id="4" name="スライド番号プレースホルダー 3">
            <a:extLst>
              <a:ext uri="{FF2B5EF4-FFF2-40B4-BE49-F238E27FC236}">
                <a16:creationId xmlns:a16="http://schemas.microsoft.com/office/drawing/2014/main" id="{5DA2C441-AF0D-7243-8ADB-8634B70C25A5}"/>
              </a:ext>
            </a:extLst>
          </p:cNvPr>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graphicFrame>
        <p:nvGraphicFramePr>
          <p:cNvPr id="8" name="コンテンツ プレースホルダー 4">
            <a:extLst>
              <a:ext uri="{FF2B5EF4-FFF2-40B4-BE49-F238E27FC236}">
                <a16:creationId xmlns:a16="http://schemas.microsoft.com/office/drawing/2014/main" id="{2231A07C-81A0-0746-8DDD-A10D93A45583}"/>
              </a:ext>
            </a:extLst>
          </p:cNvPr>
          <p:cNvGraphicFramePr>
            <a:graphicFrameLocks noGrp="1"/>
          </p:cNvGraphicFramePr>
          <p:nvPr>
            <p:ph idx="1"/>
            <p:extLst>
              <p:ext uri="{D42A27DB-BD31-4B8C-83A1-F6EECF244321}">
                <p14:modId xmlns:p14="http://schemas.microsoft.com/office/powerpoint/2010/main" val="773532035"/>
              </p:ext>
            </p:extLst>
          </p:nvPr>
        </p:nvGraphicFramePr>
        <p:xfrm>
          <a:off x="144379" y="1812758"/>
          <a:ext cx="11757180" cy="3686322"/>
        </p:xfrm>
        <a:graphic>
          <a:graphicData uri="http://schemas.openxmlformats.org/drawingml/2006/table">
            <a:tbl>
              <a:tblPr firstRow="1" bandRow="1">
                <a:tableStyleId>{21E4AEA4-8DFA-4A89-87EB-49C32662AFE0}</a:tableStyleId>
              </a:tblPr>
              <a:tblGrid>
                <a:gridCol w="2351436">
                  <a:extLst>
                    <a:ext uri="{9D8B030D-6E8A-4147-A177-3AD203B41FA5}">
                      <a16:colId xmlns:a16="http://schemas.microsoft.com/office/drawing/2014/main" val="2012472972"/>
                    </a:ext>
                  </a:extLst>
                </a:gridCol>
                <a:gridCol w="2351436">
                  <a:extLst>
                    <a:ext uri="{9D8B030D-6E8A-4147-A177-3AD203B41FA5}">
                      <a16:colId xmlns:a16="http://schemas.microsoft.com/office/drawing/2014/main" val="1130274393"/>
                    </a:ext>
                  </a:extLst>
                </a:gridCol>
                <a:gridCol w="2351436">
                  <a:extLst>
                    <a:ext uri="{9D8B030D-6E8A-4147-A177-3AD203B41FA5}">
                      <a16:colId xmlns:a16="http://schemas.microsoft.com/office/drawing/2014/main" val="1330200610"/>
                    </a:ext>
                  </a:extLst>
                </a:gridCol>
                <a:gridCol w="2351436">
                  <a:extLst>
                    <a:ext uri="{9D8B030D-6E8A-4147-A177-3AD203B41FA5}">
                      <a16:colId xmlns:a16="http://schemas.microsoft.com/office/drawing/2014/main" val="1285308468"/>
                    </a:ext>
                  </a:extLst>
                </a:gridCol>
                <a:gridCol w="2351436">
                  <a:extLst>
                    <a:ext uri="{9D8B030D-6E8A-4147-A177-3AD203B41FA5}">
                      <a16:colId xmlns:a16="http://schemas.microsoft.com/office/drawing/2014/main" val="1958708271"/>
                    </a:ext>
                  </a:extLst>
                </a:gridCol>
              </a:tblGrid>
              <a:tr h="1134254">
                <a:tc>
                  <a:txBody>
                    <a:bodyPr/>
                    <a:lstStyle/>
                    <a:p>
                      <a:pPr algn="ctr"/>
                      <a:r>
                        <a:rPr kumimoji="1" lang="ja-JP" altLang="en-US" sz="2200"/>
                        <a:t>プロジェクト名</a:t>
                      </a:r>
                    </a:p>
                  </a:txBody>
                  <a:tcPr/>
                </a:tc>
                <a:tc>
                  <a:txBody>
                    <a:bodyPr/>
                    <a:lstStyle/>
                    <a:p>
                      <a:pPr algn="ctr"/>
                      <a:r>
                        <a:rPr kumimoji="1" lang="ja-JP" altLang="en-US" sz="2200" kern="1200">
                          <a:effectLst/>
                        </a:rPr>
                        <a:t>実行された観測命令の種類数の変化量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変数の参照回数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変数の代入回数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tc>
                  <a:txBody>
                    <a:bodyPr/>
                    <a:lstStyle/>
                    <a:p>
                      <a:pPr algn="ctr"/>
                      <a:r>
                        <a:rPr kumimoji="1" lang="ja-JP" altLang="en-US" sz="2200" kern="1200">
                          <a:effectLst/>
                        </a:rPr>
                        <a:t>メソッド実行回数</a:t>
                      </a:r>
                    </a:p>
                    <a:p>
                      <a:pPr algn="ctr"/>
                      <a:r>
                        <a:rPr kumimoji="1" lang="ja-JP" altLang="en-US" sz="2200" kern="1200">
                          <a:effectLst/>
                        </a:rPr>
                        <a:t>の変化量</a:t>
                      </a:r>
                      <a:endParaRPr kumimoji="1" lang="ja-JP" altLang="en-US" sz="2200" kern="1200">
                        <a:solidFill>
                          <a:schemeClr val="tx1"/>
                        </a:solidFill>
                        <a:effectLst/>
                        <a:latin typeface="+mn-lt"/>
                        <a:ea typeface="+mn-ea"/>
                        <a:cs typeface="+mn-cs"/>
                      </a:endParaRPr>
                    </a:p>
                  </a:txBody>
                  <a:tcPr/>
                </a:tc>
                <a:extLst>
                  <a:ext uri="{0D108BD9-81ED-4DB2-BD59-A6C34878D82A}">
                    <a16:rowId xmlns:a16="http://schemas.microsoft.com/office/drawing/2014/main" val="700650166"/>
                  </a:ext>
                </a:extLst>
              </a:tr>
              <a:tr h="441098">
                <a:tc>
                  <a:txBody>
                    <a:bodyPr/>
                    <a:lstStyle/>
                    <a:p>
                      <a:pPr algn="ctr"/>
                      <a:r>
                        <a:rPr kumimoji="1" lang="en" altLang="ja-JP" sz="2200" kern="1200" dirty="0">
                          <a:effectLst/>
                        </a:rPr>
                        <a:t>commons-</a:t>
                      </a:r>
                      <a:r>
                        <a:rPr kumimoji="1" lang="en" altLang="ja-JP" sz="2200" kern="1200" dirty="0" err="1">
                          <a:effectLst/>
                        </a:rPr>
                        <a:t>lang</a:t>
                      </a:r>
                      <a:endParaRPr kumimoji="1" lang="ja-JP" altLang="en-US" sz="2200"/>
                    </a:p>
                  </a:txBody>
                  <a:tcPr/>
                </a:tc>
                <a:tc>
                  <a:txBody>
                    <a:bodyPr/>
                    <a:lstStyle/>
                    <a:p>
                      <a:pPr algn="r"/>
                      <a:r>
                        <a:rPr kumimoji="1" lang="en" altLang="ja-JP" sz="2200" b="1" kern="1200" dirty="0">
                          <a:effectLst/>
                        </a:rPr>
                        <a:t> 0.610 </a:t>
                      </a:r>
                      <a:endParaRPr kumimoji="1" lang="ja-JP" altLang="en-US" sz="2200" b="1"/>
                    </a:p>
                  </a:txBody>
                  <a:tcPr/>
                </a:tc>
                <a:tc>
                  <a:txBody>
                    <a:bodyPr/>
                    <a:lstStyle/>
                    <a:p>
                      <a:pPr algn="r"/>
                      <a:r>
                        <a:rPr kumimoji="1" lang="en-US" altLang="ja-JP" sz="2200" dirty="0"/>
                        <a:t>0.173</a:t>
                      </a:r>
                      <a:endParaRPr kumimoji="1" lang="ja-JP" altLang="en-US" sz="2200"/>
                    </a:p>
                  </a:txBody>
                  <a:tcPr/>
                </a:tc>
                <a:tc>
                  <a:txBody>
                    <a:bodyPr/>
                    <a:lstStyle/>
                    <a:p>
                      <a:pPr algn="r"/>
                      <a:r>
                        <a:rPr kumimoji="1" lang="en-US" altLang="ja-JP" sz="2200" b="1" dirty="0"/>
                        <a:t>0.586</a:t>
                      </a:r>
                      <a:endParaRPr kumimoji="1" lang="ja-JP" altLang="en-US" sz="2200" b="1"/>
                    </a:p>
                  </a:txBody>
                  <a:tcPr/>
                </a:tc>
                <a:tc>
                  <a:txBody>
                    <a:bodyPr/>
                    <a:lstStyle/>
                    <a:p>
                      <a:pPr algn="r"/>
                      <a:r>
                        <a:rPr kumimoji="1" lang="en" altLang="ja-JP" sz="2200" kern="1200" dirty="0">
                          <a:effectLst/>
                        </a:rPr>
                        <a:t>-0.195</a:t>
                      </a:r>
                      <a:endParaRPr kumimoji="1" lang="en" altLang="ja-JP" sz="2200" kern="1200" dirty="0">
                        <a:solidFill>
                          <a:schemeClr val="tx1"/>
                        </a:solidFill>
                        <a:effectLst/>
                        <a:latin typeface="+mn-lt"/>
                        <a:ea typeface="+mn-ea"/>
                        <a:cs typeface="+mn-cs"/>
                      </a:endParaRPr>
                    </a:p>
                  </a:txBody>
                  <a:tcPr/>
                </a:tc>
                <a:extLst>
                  <a:ext uri="{0D108BD9-81ED-4DB2-BD59-A6C34878D82A}">
                    <a16:rowId xmlns:a16="http://schemas.microsoft.com/office/drawing/2014/main" val="1992506342"/>
                  </a:ext>
                </a:extLst>
              </a:tr>
              <a:tr h="787676">
                <a:tc>
                  <a:txBody>
                    <a:bodyPr/>
                    <a:lstStyle/>
                    <a:p>
                      <a:pPr algn="ctr"/>
                      <a:r>
                        <a:rPr kumimoji="1" lang="en" altLang="ja-JP" sz="2200" kern="1200" dirty="0">
                          <a:effectLst/>
                        </a:rPr>
                        <a:t>commons-collections</a:t>
                      </a:r>
                      <a:endParaRPr kumimoji="1" lang="ja-JP" altLang="en-US" sz="2200"/>
                    </a:p>
                  </a:txBody>
                  <a:tcPr/>
                </a:tc>
                <a:tc>
                  <a:txBody>
                    <a:bodyPr/>
                    <a:lstStyle/>
                    <a:p>
                      <a:pPr algn="r"/>
                      <a:r>
                        <a:rPr kumimoji="1" lang="en" altLang="ja-JP" sz="2200" kern="1200" dirty="0">
                          <a:effectLst/>
                        </a:rPr>
                        <a:t>0.051</a:t>
                      </a:r>
                      <a:endParaRPr kumimoji="1" lang="ja-JP" altLang="en-US" sz="2200"/>
                    </a:p>
                  </a:txBody>
                  <a:tcPr/>
                </a:tc>
                <a:tc>
                  <a:txBody>
                    <a:bodyPr/>
                    <a:lstStyle/>
                    <a:p>
                      <a:pPr algn="r"/>
                      <a:r>
                        <a:rPr kumimoji="1" lang="en" altLang="ja-JP" sz="2200" kern="1200" dirty="0">
                          <a:effectLst/>
                        </a:rPr>
                        <a:t>0.267</a:t>
                      </a:r>
                      <a:endParaRPr kumimoji="1" lang="ja-JP" altLang="en-US" sz="2200" b="0"/>
                    </a:p>
                  </a:txBody>
                  <a:tcPr/>
                </a:tc>
                <a:tc>
                  <a:txBody>
                    <a:bodyPr/>
                    <a:lstStyle/>
                    <a:p>
                      <a:pPr algn="r"/>
                      <a:r>
                        <a:rPr kumimoji="1" lang="en" altLang="ja-JP" sz="2200" kern="1200" dirty="0">
                          <a:effectLst/>
                        </a:rPr>
                        <a:t>0.278</a:t>
                      </a:r>
                      <a:endParaRPr kumimoji="1" lang="ja-JP" altLang="en-US" sz="2200" b="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 altLang="ja-JP" sz="2200" kern="1200" dirty="0">
                          <a:effectLst/>
                        </a:rPr>
                        <a:t>0.263</a:t>
                      </a:r>
                    </a:p>
                    <a:p>
                      <a:pPr algn="r"/>
                      <a:endParaRPr kumimoji="1" lang="ja-JP" altLang="en-US" sz="2200"/>
                    </a:p>
                  </a:txBody>
                  <a:tcPr/>
                </a:tc>
                <a:extLst>
                  <a:ext uri="{0D108BD9-81ED-4DB2-BD59-A6C34878D82A}">
                    <a16:rowId xmlns:a16="http://schemas.microsoft.com/office/drawing/2014/main" val="1146635163"/>
                  </a:ext>
                </a:extLst>
              </a:tr>
              <a:tr h="441098">
                <a:tc>
                  <a:txBody>
                    <a:bodyPr/>
                    <a:lstStyle/>
                    <a:p>
                      <a:pPr algn="ctr"/>
                      <a:r>
                        <a:rPr kumimoji="1" lang="en" altLang="ja-JP" sz="2200" kern="1200" dirty="0">
                          <a:effectLst/>
                        </a:rPr>
                        <a:t>commons-codec</a:t>
                      </a:r>
                      <a:endParaRPr kumimoji="1" lang="ja-JP" altLang="en-US" sz="2200"/>
                    </a:p>
                  </a:txBody>
                  <a:tcPr/>
                </a:tc>
                <a:tc>
                  <a:txBody>
                    <a:bodyPr/>
                    <a:lstStyle/>
                    <a:p>
                      <a:pPr algn="r"/>
                      <a:r>
                        <a:rPr kumimoji="1" lang="en" altLang="ja-JP" sz="2200" b="1" kern="1200" dirty="0">
                          <a:effectLst/>
                        </a:rPr>
                        <a:t>0.812</a:t>
                      </a:r>
                      <a:endParaRPr kumimoji="1" lang="ja-JP" altLang="en-US" sz="2200" b="1"/>
                    </a:p>
                  </a:txBody>
                  <a:tcPr/>
                </a:tc>
                <a:tc>
                  <a:txBody>
                    <a:bodyPr/>
                    <a:lstStyle/>
                    <a:p>
                      <a:pPr algn="r"/>
                      <a:r>
                        <a:rPr kumimoji="1" lang="en" altLang="ja-JP" sz="2200" b="1" kern="1200" dirty="0">
                          <a:effectLst/>
                        </a:rPr>
                        <a:t>0.765</a:t>
                      </a:r>
                      <a:endParaRPr kumimoji="1" lang="ja-JP" altLang="en-US" sz="2200" b="1"/>
                    </a:p>
                  </a:txBody>
                  <a:tcPr/>
                </a:tc>
                <a:tc>
                  <a:txBody>
                    <a:bodyPr/>
                    <a:lstStyle/>
                    <a:p>
                      <a:pPr algn="r"/>
                      <a:r>
                        <a:rPr kumimoji="1" lang="en" altLang="ja-JP" sz="2200" b="1" kern="1200" dirty="0">
                          <a:effectLst/>
                        </a:rPr>
                        <a:t>0.722</a:t>
                      </a:r>
                      <a:endParaRPr kumimoji="1" lang="ja-JP" altLang="en-US" sz="2200" b="1"/>
                    </a:p>
                  </a:txBody>
                  <a:tcPr/>
                </a:tc>
                <a:tc>
                  <a:txBody>
                    <a:bodyPr/>
                    <a:lstStyle/>
                    <a:p>
                      <a:pPr algn="r"/>
                      <a:r>
                        <a:rPr kumimoji="1" lang="en" altLang="ja-JP" sz="2200" b="1" kern="1200" dirty="0">
                          <a:effectLst/>
                        </a:rPr>
                        <a:t>0.763</a:t>
                      </a:r>
                      <a:endParaRPr kumimoji="1" lang="ja-JP" altLang="en-US" sz="2200" b="1"/>
                    </a:p>
                  </a:txBody>
                  <a:tcPr/>
                </a:tc>
                <a:extLst>
                  <a:ext uri="{0D108BD9-81ED-4DB2-BD59-A6C34878D82A}">
                    <a16:rowId xmlns:a16="http://schemas.microsoft.com/office/drawing/2014/main" val="906223031"/>
                  </a:ext>
                </a:extLst>
              </a:tr>
              <a:tr h="441098">
                <a:tc>
                  <a:txBody>
                    <a:bodyPr/>
                    <a:lstStyle/>
                    <a:p>
                      <a:pPr algn="ctr"/>
                      <a:r>
                        <a:rPr kumimoji="1" lang="en" altLang="ja-JP" sz="2200" kern="1200" dirty="0">
                          <a:effectLst/>
                        </a:rPr>
                        <a:t>commons-csv</a:t>
                      </a:r>
                      <a:endParaRPr kumimoji="1" lang="ja-JP" altLang="en-US" sz="2200"/>
                    </a:p>
                  </a:txBody>
                  <a:tcPr/>
                </a:tc>
                <a:tc>
                  <a:txBody>
                    <a:bodyPr/>
                    <a:lstStyle/>
                    <a:p>
                      <a:pPr algn="r"/>
                      <a:r>
                        <a:rPr kumimoji="1" lang="en" altLang="ja-JP" sz="2200" b="1" kern="1200" dirty="0">
                          <a:effectLst/>
                        </a:rPr>
                        <a:t>0.672</a:t>
                      </a:r>
                      <a:endParaRPr kumimoji="1" lang="ja-JP" altLang="en-US" sz="2200" b="1"/>
                    </a:p>
                  </a:txBody>
                  <a:tcPr/>
                </a:tc>
                <a:tc>
                  <a:txBody>
                    <a:bodyPr/>
                    <a:lstStyle/>
                    <a:p>
                      <a:pPr algn="r"/>
                      <a:r>
                        <a:rPr kumimoji="1" lang="en" altLang="ja-JP" sz="2200" b="0" kern="1200" dirty="0">
                          <a:effectLst/>
                        </a:rPr>
                        <a:t>0.243</a:t>
                      </a:r>
                      <a:endParaRPr kumimoji="1" lang="ja-JP" altLang="en-US" sz="2200" b="0"/>
                    </a:p>
                  </a:txBody>
                  <a:tcPr/>
                </a:tc>
                <a:tc>
                  <a:txBody>
                    <a:bodyPr/>
                    <a:lstStyle/>
                    <a:p>
                      <a:pPr algn="r"/>
                      <a:r>
                        <a:rPr kumimoji="1" lang="en-US" altLang="ja-JP" sz="2200" dirty="0"/>
                        <a:t>0.120</a:t>
                      </a:r>
                      <a:endParaRPr kumimoji="1" lang="ja-JP" altLang="en-US" sz="220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 altLang="ja-JP" sz="2200" kern="1200" dirty="0">
                          <a:effectLst/>
                        </a:rPr>
                        <a:t>0.111</a:t>
                      </a:r>
                      <a:endParaRPr kumimoji="1" lang="en" altLang="ja-JP" sz="2200" kern="1200" dirty="0">
                        <a:solidFill>
                          <a:schemeClr val="tx1"/>
                        </a:solidFill>
                        <a:effectLst/>
                        <a:latin typeface="+mn-lt"/>
                        <a:ea typeface="+mn-ea"/>
                        <a:cs typeface="+mn-cs"/>
                      </a:endParaRPr>
                    </a:p>
                  </a:txBody>
                  <a:tcPr/>
                </a:tc>
                <a:extLst>
                  <a:ext uri="{0D108BD9-81ED-4DB2-BD59-A6C34878D82A}">
                    <a16:rowId xmlns:a16="http://schemas.microsoft.com/office/drawing/2014/main" val="2994927744"/>
                  </a:ext>
                </a:extLst>
              </a:tr>
              <a:tr h="441098">
                <a:tc>
                  <a:txBody>
                    <a:bodyPr/>
                    <a:lstStyle/>
                    <a:p>
                      <a:pPr algn="ctr"/>
                      <a:r>
                        <a:rPr kumimoji="1" lang="en" altLang="ja-JP" sz="2200" kern="1200" dirty="0">
                          <a:effectLst/>
                        </a:rPr>
                        <a:t>commons-cli </a:t>
                      </a:r>
                      <a:endParaRPr kumimoji="1" lang="ja-JP" altLang="en-US" sz="2200"/>
                    </a:p>
                  </a:txBody>
                  <a:tcPr/>
                </a:tc>
                <a:tc>
                  <a:txBody>
                    <a:bodyPr/>
                    <a:lstStyle/>
                    <a:p>
                      <a:pPr algn="r"/>
                      <a:r>
                        <a:rPr kumimoji="1" lang="en" altLang="ja-JP" sz="2200" kern="1200" dirty="0">
                          <a:effectLst/>
                        </a:rPr>
                        <a:t>0.112 </a:t>
                      </a:r>
                      <a:endParaRPr kumimoji="1" lang="ja-JP" altLang="en-US" sz="2200"/>
                    </a:p>
                  </a:txBody>
                  <a:tcPr/>
                </a:tc>
                <a:tc>
                  <a:txBody>
                    <a:bodyPr/>
                    <a:lstStyle/>
                    <a:p>
                      <a:pPr algn="r"/>
                      <a:r>
                        <a:rPr kumimoji="1" lang="en" altLang="ja-JP" sz="2200" kern="1200" dirty="0">
                          <a:effectLst/>
                        </a:rPr>
                        <a:t>0.000 </a:t>
                      </a:r>
                      <a:endParaRPr kumimoji="1" lang="ja-JP" altLang="en-US" sz="2200"/>
                    </a:p>
                  </a:txBody>
                  <a:tcPr/>
                </a:tc>
                <a:tc>
                  <a:txBody>
                    <a:bodyPr/>
                    <a:lstStyle/>
                    <a:p>
                      <a:pPr algn="r"/>
                      <a:r>
                        <a:rPr kumimoji="1" lang="en-US" altLang="ja-JP" sz="2200" dirty="0"/>
                        <a:t>0.000</a:t>
                      </a:r>
                      <a:endParaRPr kumimoji="1" lang="ja-JP" altLang="en-US" sz="2200"/>
                    </a:p>
                  </a:txBody>
                  <a:tcPr/>
                </a:tc>
                <a:tc>
                  <a:txBody>
                    <a:bodyPr/>
                    <a:lstStyle/>
                    <a:p>
                      <a:pPr algn="r"/>
                      <a:r>
                        <a:rPr kumimoji="1" lang="en-US" altLang="ja-JP" sz="2200" dirty="0"/>
                        <a:t>0.015</a:t>
                      </a:r>
                      <a:endParaRPr kumimoji="1" lang="ja-JP" altLang="en-US" sz="2200"/>
                    </a:p>
                  </a:txBody>
                  <a:tcPr/>
                </a:tc>
                <a:extLst>
                  <a:ext uri="{0D108BD9-81ED-4DB2-BD59-A6C34878D82A}">
                    <a16:rowId xmlns:a16="http://schemas.microsoft.com/office/drawing/2014/main" val="1116968491"/>
                  </a:ext>
                </a:extLst>
              </a:tr>
            </a:tbl>
          </a:graphicData>
        </a:graphic>
      </p:graphicFrame>
      <p:sp>
        <p:nvSpPr>
          <p:cNvPr id="5" name="テキスト ボックス 4">
            <a:extLst>
              <a:ext uri="{FF2B5EF4-FFF2-40B4-BE49-F238E27FC236}">
                <a16:creationId xmlns:a16="http://schemas.microsoft.com/office/drawing/2014/main" id="{1EE11078-B334-D91D-D3D3-11E70A90B9CF}"/>
              </a:ext>
            </a:extLst>
          </p:cNvPr>
          <p:cNvSpPr txBox="1"/>
          <p:nvPr/>
        </p:nvSpPr>
        <p:spPr>
          <a:xfrm>
            <a:off x="2062580" y="5609851"/>
            <a:ext cx="8835079" cy="954107"/>
          </a:xfrm>
          <a:prstGeom prst="rect">
            <a:avLst/>
          </a:prstGeom>
          <a:noFill/>
        </p:spPr>
        <p:txBody>
          <a:bodyPr wrap="square" rtlCol="0">
            <a:spAutoFit/>
          </a:bodyPr>
          <a:lstStyle/>
          <a:p>
            <a:r>
              <a:rPr lang="ja-JP" altLang="en-US" sz="2800"/>
              <a:t>変数の型変更やソースコードの移動など</a:t>
            </a:r>
            <a:endParaRPr lang="en-US" altLang="ja-JP" sz="2800" dirty="0"/>
          </a:p>
          <a:p>
            <a:r>
              <a:rPr lang="ja-JP" altLang="en-US" sz="2800"/>
              <a:t>命令系列に影響のない変更も多々あることが考えられる</a:t>
            </a:r>
            <a:endParaRPr kumimoji="1" lang="ja-JP" altLang="en-US" sz="2800"/>
          </a:p>
        </p:txBody>
      </p:sp>
    </p:spTree>
    <p:extLst>
      <p:ext uri="{BB962C8B-B14F-4D97-AF65-F5344CB8AC3E}">
        <p14:creationId xmlns:p14="http://schemas.microsoft.com/office/powerpoint/2010/main" val="40775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87204A-EA14-754C-82C5-01F39E4D2011}"/>
              </a:ext>
            </a:extLst>
          </p:cNvPr>
          <p:cNvSpPr>
            <a:spLocks noGrp="1"/>
          </p:cNvSpPr>
          <p:nvPr>
            <p:ph type="title"/>
          </p:nvPr>
        </p:nvSpPr>
        <p:spPr/>
        <p:txBody>
          <a:bodyPr/>
          <a:lstStyle/>
          <a:p>
            <a:r>
              <a:rPr kumimoji="1" lang="ja-JP" altLang="en-US"/>
              <a:t>バージョン管理システム（</a:t>
            </a:r>
            <a:r>
              <a:rPr kumimoji="1" lang="en-US" altLang="ja-JP" dirty="0"/>
              <a:t>VCS</a:t>
            </a:r>
            <a:r>
              <a:rPr kumimoji="1" lang="ja-JP" altLang="en-US"/>
              <a:t>）</a:t>
            </a:r>
          </a:p>
        </p:txBody>
      </p:sp>
      <p:sp>
        <p:nvSpPr>
          <p:cNvPr id="3" name="コンテンツ プレースホルダー 2">
            <a:extLst>
              <a:ext uri="{FF2B5EF4-FFF2-40B4-BE49-F238E27FC236}">
                <a16:creationId xmlns:a16="http://schemas.microsoft.com/office/drawing/2014/main" id="{8917EE7F-C633-304A-A47E-BC9E9F3094AF}"/>
              </a:ext>
            </a:extLst>
          </p:cNvPr>
          <p:cNvSpPr>
            <a:spLocks noGrp="1"/>
          </p:cNvSpPr>
          <p:nvPr>
            <p:ph idx="1"/>
          </p:nvPr>
        </p:nvSpPr>
        <p:spPr/>
        <p:txBody>
          <a:bodyPr/>
          <a:lstStyle/>
          <a:p>
            <a:r>
              <a:rPr lang="ja-JP" altLang="en-US"/>
              <a:t>ファイルの変更履歴の保存，管理を行うソフトウェア</a:t>
            </a:r>
            <a:endParaRPr lang="en-US" altLang="ja-JP" dirty="0"/>
          </a:p>
          <a:p>
            <a:pPr lvl="1"/>
            <a:r>
              <a:rPr lang="ja-JP" altLang="en-US"/>
              <a:t>ファイルの内容をいつ誰がどのように編集したのか，時系列で記録に残す</a:t>
            </a:r>
            <a:endParaRPr lang="en-US" altLang="ja-JP" dirty="0"/>
          </a:p>
          <a:p>
            <a:pPr lvl="1"/>
            <a:r>
              <a:rPr lang="ja-JP" altLang="en-US"/>
              <a:t>過去のバージョンに戻したり，過去のバージョンとの差分を取ることが可能</a:t>
            </a:r>
            <a:endParaRPr lang="en-US" altLang="ja-JP" dirty="0"/>
          </a:p>
          <a:p>
            <a:endParaRPr lang="en-US" altLang="ja-JP" dirty="0"/>
          </a:p>
          <a:p>
            <a:r>
              <a:rPr lang="en-US" altLang="ja-JP" dirty="0"/>
              <a:t>VCS</a:t>
            </a:r>
            <a:r>
              <a:rPr lang="ja-JP" altLang="en-US"/>
              <a:t>に変更したファイルを保存した際，ソースコードの変更箇所を確認することができる</a:t>
            </a:r>
          </a:p>
          <a:p>
            <a:pPr lvl="1"/>
            <a:endParaRPr lang="en-US" altLang="ja-JP" dirty="0"/>
          </a:p>
        </p:txBody>
      </p:sp>
      <p:sp>
        <p:nvSpPr>
          <p:cNvPr id="6" name="スライド番号プレースホルダー 5">
            <a:extLst>
              <a:ext uri="{FF2B5EF4-FFF2-40B4-BE49-F238E27FC236}">
                <a16:creationId xmlns:a16="http://schemas.microsoft.com/office/drawing/2014/main" id="{BCF2F901-34EF-3841-81F9-53DE4F963D07}"/>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Tree>
    <p:extLst>
      <p:ext uri="{BB962C8B-B14F-4D97-AF65-F5344CB8AC3E}">
        <p14:creationId xmlns:p14="http://schemas.microsoft.com/office/powerpoint/2010/main" val="4026657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2E29D8-0D77-854E-878E-C8A7B93B886B}"/>
              </a:ext>
            </a:extLst>
          </p:cNvPr>
          <p:cNvSpPr>
            <a:spLocks noGrp="1"/>
          </p:cNvSpPr>
          <p:nvPr>
            <p:ph type="title"/>
          </p:nvPr>
        </p:nvSpPr>
        <p:spPr/>
        <p:txBody>
          <a:bodyPr/>
          <a:lstStyle/>
          <a:p>
            <a:r>
              <a:rPr lang="ja-JP" altLang="en-US"/>
              <a:t>変更されたコードの種類の分類</a:t>
            </a:r>
            <a:endParaRPr kumimoji="1" lang="ja-JP" altLang="en-US"/>
          </a:p>
        </p:txBody>
      </p:sp>
      <p:sp>
        <p:nvSpPr>
          <p:cNvPr id="3" name="コンテンツ プレースホルダー 2">
            <a:extLst>
              <a:ext uri="{FF2B5EF4-FFF2-40B4-BE49-F238E27FC236}">
                <a16:creationId xmlns:a16="http://schemas.microsoft.com/office/drawing/2014/main" id="{72B7F41C-DE0C-0E4C-B3A9-8498B4B40600}"/>
              </a:ext>
            </a:extLst>
          </p:cNvPr>
          <p:cNvSpPr>
            <a:spLocks noGrp="1"/>
          </p:cNvSpPr>
          <p:nvPr>
            <p:ph idx="1"/>
          </p:nvPr>
        </p:nvSpPr>
        <p:spPr/>
        <p:txBody>
          <a:bodyPr/>
          <a:lstStyle/>
          <a:p>
            <a:r>
              <a:rPr kumimoji="1" lang="en-US" altLang="ja-JP" dirty="0"/>
              <a:t>Java</a:t>
            </a:r>
            <a:r>
              <a:rPr kumimoji="1" lang="ja-JP" altLang="en-US"/>
              <a:t>ファイル全体のソースコードの変更量と実行トレースの変化量間には明確な関連性は見られなかった</a:t>
            </a:r>
            <a:endParaRPr kumimoji="1" lang="en-US" altLang="ja-JP" dirty="0"/>
          </a:p>
          <a:p>
            <a:endParaRPr lang="en-US" altLang="ja-JP" dirty="0"/>
          </a:p>
          <a:p>
            <a:r>
              <a:rPr kumimoji="1" lang="ja-JP" altLang="en-US"/>
              <a:t>変更されたソースコードの種類を分類することで関連性は</a:t>
            </a:r>
            <a:r>
              <a:rPr lang="en-US" altLang="ja-JP" dirty="0"/>
              <a:t>   </a:t>
            </a:r>
            <a:r>
              <a:rPr kumimoji="1" lang="ja-JP" altLang="en-US"/>
              <a:t>見られないか？</a:t>
            </a:r>
          </a:p>
        </p:txBody>
      </p:sp>
      <p:sp>
        <p:nvSpPr>
          <p:cNvPr id="4" name="スライド番号プレースホルダー 3">
            <a:extLst>
              <a:ext uri="{FF2B5EF4-FFF2-40B4-BE49-F238E27FC236}">
                <a16:creationId xmlns:a16="http://schemas.microsoft.com/office/drawing/2014/main" id="{CF289FC8-56CA-D14A-B283-26407A3FC083}"/>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spTree>
    <p:extLst>
      <p:ext uri="{BB962C8B-B14F-4D97-AF65-F5344CB8AC3E}">
        <p14:creationId xmlns:p14="http://schemas.microsoft.com/office/powerpoint/2010/main" val="2297689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1E56986-34BD-6F45-BC96-FB60F8320D6B}"/>
              </a:ext>
            </a:extLst>
          </p:cNvPr>
          <p:cNvSpPr>
            <a:spLocks noGrp="1"/>
          </p:cNvSpPr>
          <p:nvPr>
            <p:ph idx="1"/>
          </p:nvPr>
        </p:nvSpPr>
        <p:spPr/>
        <p:txBody>
          <a:bodyPr/>
          <a:lstStyle/>
          <a:p>
            <a:r>
              <a:rPr kumimoji="1" lang="ja-JP" altLang="en-US"/>
              <a:t>各コミットにおけるソースコードの変更を分類</a:t>
            </a:r>
            <a:endParaRPr kumimoji="1" lang="en-US" altLang="ja-JP" dirty="0"/>
          </a:p>
          <a:p>
            <a:pPr lvl="1"/>
            <a:r>
              <a:rPr lang="ja-JP" altLang="en-US"/>
              <a:t>プロダクトコードのみの編集・テストコードのみの編集・双方の編集</a:t>
            </a:r>
          </a:p>
          <a:p>
            <a:pPr lvl="1"/>
            <a:endParaRPr kumimoji="1" lang="en-US" altLang="ja-JP" dirty="0"/>
          </a:p>
        </p:txBody>
      </p:sp>
      <p:sp>
        <p:nvSpPr>
          <p:cNvPr id="4" name="スライド番号プレースホルダー 3">
            <a:extLst>
              <a:ext uri="{FF2B5EF4-FFF2-40B4-BE49-F238E27FC236}">
                <a16:creationId xmlns:a16="http://schemas.microsoft.com/office/drawing/2014/main" id="{CD9B80DF-FA08-374B-8DD8-5FAD243ECDD3}"/>
              </a:ext>
            </a:extLst>
          </p:cNvPr>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a:p>
        </p:txBody>
      </p:sp>
      <p:graphicFrame>
        <p:nvGraphicFramePr>
          <p:cNvPr id="5" name="コンテンツ プレースホルダー 4">
            <a:extLst>
              <a:ext uri="{FF2B5EF4-FFF2-40B4-BE49-F238E27FC236}">
                <a16:creationId xmlns:a16="http://schemas.microsoft.com/office/drawing/2014/main" id="{E2B16D89-67CC-CE4B-95A9-97CDB5B1613B}"/>
              </a:ext>
            </a:extLst>
          </p:cNvPr>
          <p:cNvGraphicFramePr>
            <a:graphicFrameLocks/>
          </p:cNvGraphicFramePr>
          <p:nvPr>
            <p:extLst>
              <p:ext uri="{D42A27DB-BD31-4B8C-83A1-F6EECF244321}">
                <p14:modId xmlns:p14="http://schemas.microsoft.com/office/powerpoint/2010/main" val="1407149424"/>
              </p:ext>
            </p:extLst>
          </p:nvPr>
        </p:nvGraphicFramePr>
        <p:xfrm>
          <a:off x="467265" y="3077846"/>
          <a:ext cx="11257469" cy="2895600"/>
        </p:xfrm>
        <a:graphic>
          <a:graphicData uri="http://schemas.openxmlformats.org/drawingml/2006/table">
            <a:tbl>
              <a:tblPr firstRow="1" bandRow="1">
                <a:tableStyleId>{21E4AEA4-8DFA-4A89-87EB-49C32662AFE0}</a:tableStyleId>
              </a:tblPr>
              <a:tblGrid>
                <a:gridCol w="2806760">
                  <a:extLst>
                    <a:ext uri="{9D8B030D-6E8A-4147-A177-3AD203B41FA5}">
                      <a16:colId xmlns:a16="http://schemas.microsoft.com/office/drawing/2014/main" val="3994682136"/>
                    </a:ext>
                  </a:extLst>
                </a:gridCol>
                <a:gridCol w="2821975">
                  <a:extLst>
                    <a:ext uri="{9D8B030D-6E8A-4147-A177-3AD203B41FA5}">
                      <a16:colId xmlns:a16="http://schemas.microsoft.com/office/drawing/2014/main" val="2205122927"/>
                    </a:ext>
                  </a:extLst>
                </a:gridCol>
                <a:gridCol w="2814367">
                  <a:extLst>
                    <a:ext uri="{9D8B030D-6E8A-4147-A177-3AD203B41FA5}">
                      <a16:colId xmlns:a16="http://schemas.microsoft.com/office/drawing/2014/main" val="2467483408"/>
                    </a:ext>
                  </a:extLst>
                </a:gridCol>
                <a:gridCol w="2814367">
                  <a:extLst>
                    <a:ext uri="{9D8B030D-6E8A-4147-A177-3AD203B41FA5}">
                      <a16:colId xmlns:a16="http://schemas.microsoft.com/office/drawing/2014/main" val="279249911"/>
                    </a:ext>
                  </a:extLst>
                </a:gridCol>
              </a:tblGrid>
              <a:tr h="343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kern="1200">
                          <a:effectLst/>
                        </a:rPr>
                        <a:t>プロジェクト名</a:t>
                      </a:r>
                      <a:endParaRPr kumimoji="1" lang="ja-JP" altLang="en-US" sz="2200" kern="1200">
                        <a:solidFill>
                          <a:schemeClr val="tx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kern="1200">
                          <a:effectLst/>
                        </a:rPr>
                        <a:t>プロダクトコード</a:t>
                      </a:r>
                      <a:endParaRPr kumimoji="1" lang="en-US" altLang="ja-JP" sz="2200" kern="1200"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kern="1200">
                          <a:effectLst/>
                        </a:rPr>
                        <a:t>のみの編集</a:t>
                      </a:r>
                    </a:p>
                  </a:txBody>
                  <a:tcPr/>
                </a:tc>
                <a:tc>
                  <a:txBody>
                    <a:bodyPr/>
                    <a:lstStyle/>
                    <a:p>
                      <a:pPr algn="ctr"/>
                      <a:r>
                        <a:rPr kumimoji="1" lang="ja-JP" altLang="en-US" sz="2200" kern="1200">
                          <a:effectLst/>
                        </a:rPr>
                        <a:t>テストコード</a:t>
                      </a:r>
                      <a:endParaRPr kumimoji="1" lang="en-US" altLang="ja-JP" sz="2200" kern="1200" dirty="0">
                        <a:effectLst/>
                      </a:endParaRPr>
                    </a:p>
                    <a:p>
                      <a:pPr algn="ctr"/>
                      <a:r>
                        <a:rPr kumimoji="1" lang="ja-JP" altLang="en-US" sz="2200" kern="1200">
                          <a:effectLst/>
                        </a:rPr>
                        <a:t>のみの編集</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kern="1200">
                          <a:effectLst/>
                        </a:rPr>
                        <a:t>双方の編集</a:t>
                      </a:r>
                      <a:endParaRPr kumimoji="1" lang="ja-JP" altLang="en-US" sz="2200" kern="1200">
                        <a:solidFill>
                          <a:schemeClr val="tx1"/>
                        </a:solidFill>
                        <a:effectLst/>
                        <a:latin typeface="+mn-lt"/>
                        <a:ea typeface="+mn-ea"/>
                        <a:cs typeface="+mn-cs"/>
                      </a:endParaRPr>
                    </a:p>
                  </a:txBody>
                  <a:tcPr/>
                </a:tc>
                <a:extLst>
                  <a:ext uri="{0D108BD9-81ED-4DB2-BD59-A6C34878D82A}">
                    <a16:rowId xmlns:a16="http://schemas.microsoft.com/office/drawing/2014/main" val="4056218511"/>
                  </a:ext>
                </a:extLst>
              </a:tr>
              <a:tr h="192512">
                <a:tc>
                  <a:txBody>
                    <a:bodyPr/>
                    <a:lstStyle/>
                    <a:p>
                      <a:pPr algn="ctr"/>
                      <a:r>
                        <a:rPr kumimoji="1" lang="en" altLang="ja-JP" sz="2200" kern="1200" dirty="0">
                          <a:effectLst/>
                        </a:rPr>
                        <a:t>commons-</a:t>
                      </a:r>
                      <a:r>
                        <a:rPr kumimoji="1" lang="en" altLang="ja-JP" sz="2200" kern="1200" dirty="0" err="1">
                          <a:effectLst/>
                        </a:rPr>
                        <a:t>lang</a:t>
                      </a:r>
                      <a:endParaRPr kumimoji="1" lang="ja-JP" altLang="en-US" sz="2200" kern="1200">
                        <a:solidFill>
                          <a:schemeClr val="tx1"/>
                        </a:solidFill>
                        <a:effectLst/>
                        <a:latin typeface="+mn-lt"/>
                        <a:ea typeface="+mn-ea"/>
                        <a:cs typeface="+mn-cs"/>
                      </a:endParaRPr>
                    </a:p>
                  </a:txBody>
                  <a:tcPr/>
                </a:tc>
                <a:tc>
                  <a:txBody>
                    <a:bodyPr/>
                    <a:lstStyle/>
                    <a:p>
                      <a:pPr algn="r"/>
                      <a:r>
                        <a:rPr kumimoji="1" lang="en-US" altLang="ja-JP" sz="2200" dirty="0"/>
                        <a:t>23</a:t>
                      </a:r>
                      <a:endParaRPr kumimoji="1" lang="ja-JP" altLang="en-US" sz="2200"/>
                    </a:p>
                  </a:txBody>
                  <a:tcPr/>
                </a:tc>
                <a:tc>
                  <a:txBody>
                    <a:bodyPr/>
                    <a:lstStyle/>
                    <a:p>
                      <a:pPr algn="r"/>
                      <a:r>
                        <a:rPr kumimoji="1" lang="en-US" altLang="ja-JP" sz="2200" dirty="0"/>
                        <a:t>15</a:t>
                      </a:r>
                      <a:endParaRPr kumimoji="1" lang="ja-JP" altLang="en-US" sz="2200"/>
                    </a:p>
                  </a:txBody>
                  <a:tcPr/>
                </a:tc>
                <a:tc>
                  <a:txBody>
                    <a:bodyPr/>
                    <a:lstStyle/>
                    <a:p>
                      <a:pPr algn="r"/>
                      <a:r>
                        <a:rPr kumimoji="1" lang="en-US" altLang="ja-JP" sz="2200" dirty="0"/>
                        <a:t>12</a:t>
                      </a:r>
                      <a:endParaRPr kumimoji="1" lang="ja-JP" altLang="en-US" sz="2200"/>
                    </a:p>
                  </a:txBody>
                  <a:tcPr/>
                </a:tc>
                <a:extLst>
                  <a:ext uri="{0D108BD9-81ED-4DB2-BD59-A6C34878D82A}">
                    <a16:rowId xmlns:a16="http://schemas.microsoft.com/office/drawing/2014/main" val="2500810320"/>
                  </a:ext>
                </a:extLst>
              </a:tr>
              <a:tr h="343771">
                <a:tc>
                  <a:txBody>
                    <a:bodyPr/>
                    <a:lstStyle/>
                    <a:p>
                      <a:pPr algn="ctr"/>
                      <a:r>
                        <a:rPr kumimoji="1" lang="en" altLang="ja-JP" sz="2200" kern="1200" dirty="0">
                          <a:effectLst/>
                        </a:rPr>
                        <a:t>commons-collections</a:t>
                      </a:r>
                      <a:endParaRPr kumimoji="1" lang="ja-JP" altLang="en-US" sz="2200"/>
                    </a:p>
                  </a:txBody>
                  <a:tcPr/>
                </a:tc>
                <a:tc>
                  <a:txBody>
                    <a:bodyPr/>
                    <a:lstStyle/>
                    <a:p>
                      <a:pPr algn="r"/>
                      <a:r>
                        <a:rPr kumimoji="1" lang="en-US" altLang="ja-JP" sz="2200" dirty="0"/>
                        <a:t>13</a:t>
                      </a:r>
                      <a:endParaRPr kumimoji="1" lang="ja-JP" altLang="en-US" sz="2200"/>
                    </a:p>
                  </a:txBody>
                  <a:tcPr/>
                </a:tc>
                <a:tc>
                  <a:txBody>
                    <a:bodyPr/>
                    <a:lstStyle/>
                    <a:p>
                      <a:pPr algn="r"/>
                      <a:r>
                        <a:rPr kumimoji="1" lang="en-US" altLang="ja-JP" sz="2200" dirty="0"/>
                        <a:t>21</a:t>
                      </a:r>
                      <a:endParaRPr kumimoji="1" lang="ja-JP" altLang="en-US" sz="2200"/>
                    </a:p>
                  </a:txBody>
                  <a:tcPr/>
                </a:tc>
                <a:tc>
                  <a:txBody>
                    <a:bodyPr/>
                    <a:lstStyle/>
                    <a:p>
                      <a:pPr algn="r"/>
                      <a:r>
                        <a:rPr kumimoji="1" lang="en-US" altLang="ja-JP" sz="2200" dirty="0"/>
                        <a:t>16</a:t>
                      </a:r>
                      <a:endParaRPr kumimoji="1" lang="ja-JP" altLang="en-US" sz="2200"/>
                    </a:p>
                  </a:txBody>
                  <a:tcPr/>
                </a:tc>
                <a:extLst>
                  <a:ext uri="{0D108BD9-81ED-4DB2-BD59-A6C34878D82A}">
                    <a16:rowId xmlns:a16="http://schemas.microsoft.com/office/drawing/2014/main" val="3907728412"/>
                  </a:ext>
                </a:extLst>
              </a:tr>
              <a:tr h="192512">
                <a:tc>
                  <a:txBody>
                    <a:bodyPr/>
                    <a:lstStyle/>
                    <a:p>
                      <a:pPr algn="ctr"/>
                      <a:r>
                        <a:rPr kumimoji="1" lang="en" altLang="ja-JP" sz="2200" kern="1200" dirty="0">
                          <a:effectLst/>
                        </a:rPr>
                        <a:t>commons-codec</a:t>
                      </a:r>
                      <a:endParaRPr kumimoji="1" lang="ja-JP" altLang="en-US" sz="2200"/>
                    </a:p>
                  </a:txBody>
                  <a:tcPr/>
                </a:tc>
                <a:tc>
                  <a:txBody>
                    <a:bodyPr/>
                    <a:lstStyle/>
                    <a:p>
                      <a:pPr algn="r"/>
                      <a:r>
                        <a:rPr kumimoji="1" lang="en-US" altLang="ja-JP" sz="2200" dirty="0"/>
                        <a:t>24</a:t>
                      </a:r>
                      <a:endParaRPr kumimoji="1" lang="ja-JP" altLang="en-US" sz="2200"/>
                    </a:p>
                  </a:txBody>
                  <a:tcPr/>
                </a:tc>
                <a:tc>
                  <a:txBody>
                    <a:bodyPr/>
                    <a:lstStyle/>
                    <a:p>
                      <a:pPr algn="r"/>
                      <a:r>
                        <a:rPr kumimoji="1" lang="en-US" altLang="ja-JP" sz="2200" dirty="0"/>
                        <a:t>16</a:t>
                      </a:r>
                      <a:endParaRPr kumimoji="1" lang="ja-JP" altLang="en-US" sz="2200"/>
                    </a:p>
                  </a:txBody>
                  <a:tcPr/>
                </a:tc>
                <a:tc>
                  <a:txBody>
                    <a:bodyPr/>
                    <a:lstStyle/>
                    <a:p>
                      <a:pPr algn="r"/>
                      <a:r>
                        <a:rPr kumimoji="1" lang="en-US" altLang="ja-JP" sz="2200" dirty="0"/>
                        <a:t>10</a:t>
                      </a:r>
                      <a:endParaRPr kumimoji="1" lang="ja-JP" altLang="en-US" sz="2200"/>
                    </a:p>
                  </a:txBody>
                  <a:tcPr/>
                </a:tc>
                <a:extLst>
                  <a:ext uri="{0D108BD9-81ED-4DB2-BD59-A6C34878D82A}">
                    <a16:rowId xmlns:a16="http://schemas.microsoft.com/office/drawing/2014/main" val="836381767"/>
                  </a:ext>
                </a:extLst>
              </a:tr>
              <a:tr h="192512">
                <a:tc>
                  <a:txBody>
                    <a:bodyPr/>
                    <a:lstStyle/>
                    <a:p>
                      <a:pPr algn="ctr"/>
                      <a:r>
                        <a:rPr kumimoji="1" lang="en" altLang="ja-JP" sz="2200" kern="1200" dirty="0">
                          <a:effectLst/>
                        </a:rPr>
                        <a:t>commons-csv</a:t>
                      </a:r>
                      <a:endParaRPr kumimoji="1" lang="ja-JP" altLang="en-US" sz="2200"/>
                    </a:p>
                  </a:txBody>
                  <a:tcPr/>
                </a:tc>
                <a:tc>
                  <a:txBody>
                    <a:bodyPr/>
                    <a:lstStyle/>
                    <a:p>
                      <a:pPr algn="r"/>
                      <a:r>
                        <a:rPr kumimoji="1" lang="en-US" altLang="ja-JP" sz="2200" dirty="0"/>
                        <a:t>12</a:t>
                      </a:r>
                      <a:endParaRPr kumimoji="1" lang="ja-JP" altLang="en-US" sz="2200"/>
                    </a:p>
                  </a:txBody>
                  <a:tcPr/>
                </a:tc>
                <a:tc>
                  <a:txBody>
                    <a:bodyPr/>
                    <a:lstStyle/>
                    <a:p>
                      <a:pPr algn="r"/>
                      <a:r>
                        <a:rPr kumimoji="1" lang="en-US" altLang="ja-JP" sz="2200" dirty="0"/>
                        <a:t>25</a:t>
                      </a:r>
                      <a:endParaRPr kumimoji="1" lang="ja-JP" altLang="en-US" sz="2200"/>
                    </a:p>
                  </a:txBody>
                  <a:tcPr/>
                </a:tc>
                <a:tc>
                  <a:txBody>
                    <a:bodyPr/>
                    <a:lstStyle/>
                    <a:p>
                      <a:pPr algn="r"/>
                      <a:r>
                        <a:rPr kumimoji="1" lang="en-US" altLang="ja-JP" sz="2200" dirty="0"/>
                        <a:t>13</a:t>
                      </a:r>
                      <a:endParaRPr kumimoji="1" lang="ja-JP" altLang="en-US" sz="2200"/>
                    </a:p>
                  </a:txBody>
                  <a:tcPr/>
                </a:tc>
                <a:extLst>
                  <a:ext uri="{0D108BD9-81ED-4DB2-BD59-A6C34878D82A}">
                    <a16:rowId xmlns:a16="http://schemas.microsoft.com/office/drawing/2014/main" val="3710079498"/>
                  </a:ext>
                </a:extLst>
              </a:tr>
              <a:tr h="192512">
                <a:tc>
                  <a:txBody>
                    <a:bodyPr/>
                    <a:lstStyle/>
                    <a:p>
                      <a:pPr algn="ctr"/>
                      <a:r>
                        <a:rPr kumimoji="1" lang="en" altLang="ja-JP" sz="2200" kern="1200" dirty="0">
                          <a:effectLst/>
                        </a:rPr>
                        <a:t>commons-cli</a:t>
                      </a:r>
                      <a:endParaRPr kumimoji="1" lang="ja-JP" altLang="en-US" sz="2200"/>
                    </a:p>
                  </a:txBody>
                  <a:tcPr/>
                </a:tc>
                <a:tc>
                  <a:txBody>
                    <a:bodyPr/>
                    <a:lstStyle/>
                    <a:p>
                      <a:pPr algn="r"/>
                      <a:r>
                        <a:rPr kumimoji="1" lang="en-US" altLang="ja-JP" sz="2200" dirty="0"/>
                        <a:t>22</a:t>
                      </a:r>
                      <a:endParaRPr kumimoji="1" lang="ja-JP" altLang="en-US" sz="2200"/>
                    </a:p>
                  </a:txBody>
                  <a:tcPr/>
                </a:tc>
                <a:tc>
                  <a:txBody>
                    <a:bodyPr/>
                    <a:lstStyle/>
                    <a:p>
                      <a:pPr algn="r"/>
                      <a:r>
                        <a:rPr kumimoji="1" lang="en-US" altLang="ja-JP" sz="2200" dirty="0"/>
                        <a:t>10</a:t>
                      </a:r>
                      <a:endParaRPr kumimoji="1" lang="ja-JP" altLang="en-US" sz="2200"/>
                    </a:p>
                  </a:txBody>
                  <a:tcPr/>
                </a:tc>
                <a:tc>
                  <a:txBody>
                    <a:bodyPr/>
                    <a:lstStyle/>
                    <a:p>
                      <a:pPr algn="r"/>
                      <a:r>
                        <a:rPr kumimoji="1" lang="en-US" altLang="ja-JP" sz="2200" dirty="0"/>
                        <a:t>18</a:t>
                      </a:r>
                      <a:endParaRPr kumimoji="1" lang="ja-JP" altLang="en-US" sz="2200"/>
                    </a:p>
                  </a:txBody>
                  <a:tcPr/>
                </a:tc>
                <a:extLst>
                  <a:ext uri="{0D108BD9-81ED-4DB2-BD59-A6C34878D82A}">
                    <a16:rowId xmlns:a16="http://schemas.microsoft.com/office/drawing/2014/main" val="2399340514"/>
                  </a:ext>
                </a:extLst>
              </a:tr>
            </a:tbl>
          </a:graphicData>
        </a:graphic>
      </p:graphicFrame>
      <p:sp>
        <p:nvSpPr>
          <p:cNvPr id="6" name="タイトル 1">
            <a:extLst>
              <a:ext uri="{FF2B5EF4-FFF2-40B4-BE49-F238E27FC236}">
                <a16:creationId xmlns:a16="http://schemas.microsoft.com/office/drawing/2014/main" id="{232E8D95-4748-4640-8887-48A85CC80BFF}"/>
              </a:ext>
            </a:extLst>
          </p:cNvPr>
          <p:cNvSpPr>
            <a:spLocks noGrp="1"/>
          </p:cNvSpPr>
          <p:nvPr>
            <p:ph type="title"/>
          </p:nvPr>
        </p:nvSpPr>
        <p:spPr/>
        <p:txBody>
          <a:bodyPr/>
          <a:lstStyle/>
          <a:p>
            <a:r>
              <a:rPr kumimoji="1" lang="ja-JP" altLang="en-US"/>
              <a:t>変更されたコードの種類の分類</a:t>
            </a:r>
          </a:p>
        </p:txBody>
      </p:sp>
    </p:spTree>
    <p:extLst>
      <p:ext uri="{BB962C8B-B14F-4D97-AF65-F5344CB8AC3E}">
        <p14:creationId xmlns:p14="http://schemas.microsoft.com/office/powerpoint/2010/main" val="2228349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CFAD3C-9316-FA4F-804B-6E46F3E91971}"/>
              </a:ext>
            </a:extLst>
          </p:cNvPr>
          <p:cNvSpPr>
            <a:spLocks noGrp="1"/>
          </p:cNvSpPr>
          <p:nvPr>
            <p:ph type="title"/>
          </p:nvPr>
        </p:nvSpPr>
        <p:spPr/>
        <p:txBody>
          <a:bodyPr/>
          <a:lstStyle/>
          <a:p>
            <a:r>
              <a:rPr kumimoji="1" lang="ja-JP" altLang="en-US" sz="4000"/>
              <a:t>ソースコードの変更量（定義１）と実行トレースの</a:t>
            </a:r>
            <a:br>
              <a:rPr kumimoji="1" lang="en-US" altLang="ja-JP" sz="4000" dirty="0"/>
            </a:br>
            <a:r>
              <a:rPr kumimoji="1" lang="ja-JP" altLang="en-US" sz="4000"/>
              <a:t>変化量の相関係数</a:t>
            </a:r>
          </a:p>
        </p:txBody>
      </p:sp>
      <p:sp>
        <p:nvSpPr>
          <p:cNvPr id="4" name="スライド番号プレースホルダー 3">
            <a:extLst>
              <a:ext uri="{FF2B5EF4-FFF2-40B4-BE49-F238E27FC236}">
                <a16:creationId xmlns:a16="http://schemas.microsoft.com/office/drawing/2014/main" id="{A66603C2-2544-6D4F-AB13-C437D32D0009}"/>
              </a:ext>
            </a:extLst>
          </p:cNvPr>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a:p>
        </p:txBody>
      </p:sp>
      <p:graphicFrame>
        <p:nvGraphicFramePr>
          <p:cNvPr id="7" name="コンテンツ プレースホルダー 8">
            <a:extLst>
              <a:ext uri="{FF2B5EF4-FFF2-40B4-BE49-F238E27FC236}">
                <a16:creationId xmlns:a16="http://schemas.microsoft.com/office/drawing/2014/main" id="{EF466455-FBB3-5146-B9CA-3294DBBE1254}"/>
              </a:ext>
            </a:extLst>
          </p:cNvPr>
          <p:cNvGraphicFramePr>
            <a:graphicFrameLocks/>
          </p:cNvGraphicFramePr>
          <p:nvPr>
            <p:extLst>
              <p:ext uri="{D42A27DB-BD31-4B8C-83A1-F6EECF244321}">
                <p14:modId xmlns:p14="http://schemas.microsoft.com/office/powerpoint/2010/main" val="2155899955"/>
              </p:ext>
            </p:extLst>
          </p:nvPr>
        </p:nvGraphicFramePr>
        <p:xfrm>
          <a:off x="308277" y="1614322"/>
          <a:ext cx="11650202" cy="4175760"/>
        </p:xfrm>
        <a:graphic>
          <a:graphicData uri="http://schemas.openxmlformats.org/drawingml/2006/table">
            <a:tbl>
              <a:tblPr firstRow="1" bandRow="1">
                <a:tableStyleId>{21E4AEA4-8DFA-4A89-87EB-49C32662AFE0}</a:tableStyleId>
              </a:tblPr>
              <a:tblGrid>
                <a:gridCol w="1892779">
                  <a:extLst>
                    <a:ext uri="{9D8B030D-6E8A-4147-A177-3AD203B41FA5}">
                      <a16:colId xmlns:a16="http://schemas.microsoft.com/office/drawing/2014/main" val="3623849650"/>
                    </a:ext>
                  </a:extLst>
                </a:gridCol>
                <a:gridCol w="2146355">
                  <a:extLst>
                    <a:ext uri="{9D8B030D-6E8A-4147-A177-3AD203B41FA5}">
                      <a16:colId xmlns:a16="http://schemas.microsoft.com/office/drawing/2014/main" val="851305995"/>
                    </a:ext>
                  </a:extLst>
                </a:gridCol>
                <a:gridCol w="1999019">
                  <a:extLst>
                    <a:ext uri="{9D8B030D-6E8A-4147-A177-3AD203B41FA5}">
                      <a16:colId xmlns:a16="http://schemas.microsoft.com/office/drawing/2014/main" val="1114998112"/>
                    </a:ext>
                  </a:extLst>
                </a:gridCol>
                <a:gridCol w="1870683">
                  <a:extLst>
                    <a:ext uri="{9D8B030D-6E8A-4147-A177-3AD203B41FA5}">
                      <a16:colId xmlns:a16="http://schemas.microsoft.com/office/drawing/2014/main" val="2303962044"/>
                    </a:ext>
                  </a:extLst>
                </a:gridCol>
                <a:gridCol w="1870683">
                  <a:extLst>
                    <a:ext uri="{9D8B030D-6E8A-4147-A177-3AD203B41FA5}">
                      <a16:colId xmlns:a16="http://schemas.microsoft.com/office/drawing/2014/main" val="2148447758"/>
                    </a:ext>
                  </a:extLst>
                </a:gridCol>
                <a:gridCol w="1870683">
                  <a:extLst>
                    <a:ext uri="{9D8B030D-6E8A-4147-A177-3AD203B41FA5}">
                      <a16:colId xmlns:a16="http://schemas.microsoft.com/office/drawing/2014/main" val="4037880553"/>
                    </a:ext>
                  </a:extLst>
                </a:gridCol>
              </a:tblGrid>
              <a:tr h="753626">
                <a:tc>
                  <a:txBody>
                    <a:bodyPr/>
                    <a:lstStyle/>
                    <a:p>
                      <a:r>
                        <a:rPr kumimoji="1" lang="ja-JP" altLang="en-US" sz="1600"/>
                        <a:t>変更されたコードの種類</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a:effectLst/>
                        </a:rPr>
                        <a:t>プロジェクト名</a:t>
                      </a:r>
                    </a:p>
                    <a:p>
                      <a:endParaRPr kumimoji="1" lang="ja-JP" altLang="en-US" sz="1600"/>
                    </a:p>
                  </a:txBody>
                  <a:tcPr/>
                </a:tc>
                <a:tc>
                  <a:txBody>
                    <a:bodyPr/>
                    <a:lstStyle/>
                    <a:p>
                      <a:r>
                        <a:rPr kumimoji="1" lang="ja-JP" altLang="en-US" sz="1600" kern="1200">
                          <a:effectLst/>
                        </a:rPr>
                        <a:t>実行された観測命令の種類数の変化量</a:t>
                      </a:r>
                    </a:p>
                    <a:p>
                      <a:endParaRPr kumimoji="1" lang="ja-JP" altLang="en-US" sz="1600"/>
                    </a:p>
                  </a:txBody>
                  <a:tcPr/>
                </a:tc>
                <a:tc>
                  <a:txBody>
                    <a:bodyPr/>
                    <a:lstStyle/>
                    <a:p>
                      <a:r>
                        <a:rPr kumimoji="1" lang="ja-JP" altLang="en-US" sz="1600" kern="1200">
                          <a:effectLst/>
                        </a:rPr>
                        <a:t>変数の参照回数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変数の代入回数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メソッド実行回数の変化量</a:t>
                      </a:r>
                    </a:p>
                    <a:p>
                      <a:endParaRPr kumimoji="1" lang="ja-JP" altLang="en-US" sz="1600"/>
                    </a:p>
                  </a:txBody>
                  <a:tcPr/>
                </a:tc>
                <a:extLst>
                  <a:ext uri="{0D108BD9-81ED-4DB2-BD59-A6C34878D82A}">
                    <a16:rowId xmlns:a16="http://schemas.microsoft.com/office/drawing/2014/main" val="1731164183"/>
                  </a:ext>
                </a:extLst>
              </a:tr>
              <a:tr h="307033">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プロダクトコード</a:t>
                      </a:r>
                      <a:endParaRPr kumimoji="1" lang="en-US" altLang="ja-JP" sz="160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のみ</a:t>
                      </a:r>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 altLang="ja-JP" sz="1600" kern="1200" dirty="0">
                          <a:solidFill>
                            <a:schemeClr val="tx1"/>
                          </a:solidFill>
                          <a:effectLst/>
                          <a:latin typeface="+mn-lt"/>
                          <a:ea typeface="+mn-ea"/>
                          <a:cs typeface="+mn-cs"/>
                        </a:rPr>
                        <a:t>-0.124 </a:t>
                      </a:r>
                      <a:endParaRPr kumimoji="1" lang="ja-JP" altLang="en-US" sz="1600"/>
                    </a:p>
                  </a:txBody>
                  <a:tcPr/>
                </a:tc>
                <a:tc>
                  <a:txBody>
                    <a:bodyPr/>
                    <a:lstStyle/>
                    <a:p>
                      <a:pPr algn="r"/>
                      <a:r>
                        <a:rPr kumimoji="1" lang="en" altLang="ja-JP" sz="1600" kern="1200">
                          <a:solidFill>
                            <a:schemeClr val="tx1"/>
                          </a:solidFill>
                          <a:effectLst/>
                          <a:latin typeface="+mn-lt"/>
                          <a:ea typeface="+mn-ea"/>
                          <a:cs typeface="+mn-cs"/>
                        </a:rPr>
                        <a:t>-0.084 </a:t>
                      </a:r>
                      <a:endParaRPr kumimoji="1" lang="ja-JP" altLang="en-US" sz="1600"/>
                    </a:p>
                  </a:txBody>
                  <a:tcPr/>
                </a:tc>
                <a:tc>
                  <a:txBody>
                    <a:bodyPr/>
                    <a:lstStyle/>
                    <a:p>
                      <a:pPr algn="r"/>
                      <a:r>
                        <a:rPr kumimoji="1" lang="en" altLang="ja-JP" sz="1600" kern="1200" dirty="0">
                          <a:solidFill>
                            <a:schemeClr val="tx1"/>
                          </a:solidFill>
                          <a:effectLst/>
                          <a:latin typeface="+mn-lt"/>
                          <a:ea typeface="+mn-ea"/>
                          <a:cs typeface="+mn-cs"/>
                        </a:rPr>
                        <a:t>-0.083 </a:t>
                      </a:r>
                      <a:endParaRPr kumimoji="1" lang="ja-JP" altLang="en-US" sz="1600"/>
                    </a:p>
                  </a:txBody>
                  <a:tcPr/>
                </a:tc>
                <a:tc>
                  <a:txBody>
                    <a:bodyPr/>
                    <a:lstStyle/>
                    <a:p>
                      <a:pPr algn="r"/>
                      <a:r>
                        <a:rPr kumimoji="1" lang="en" altLang="ja-JP" sz="1600" kern="1200" dirty="0">
                          <a:solidFill>
                            <a:schemeClr val="tx1"/>
                          </a:solidFill>
                          <a:effectLst/>
                          <a:latin typeface="+mn-lt"/>
                          <a:ea typeface="+mn-ea"/>
                          <a:cs typeface="+mn-cs"/>
                        </a:rPr>
                        <a:t>0.114</a:t>
                      </a:r>
                      <a:endParaRPr kumimoji="1" lang="ja-JP" altLang="en-US" sz="1600"/>
                    </a:p>
                  </a:txBody>
                  <a:tcPr/>
                </a:tc>
                <a:extLst>
                  <a:ext uri="{0D108BD9-81ED-4DB2-BD59-A6C34878D82A}">
                    <a16:rowId xmlns:a16="http://schemas.microsoft.com/office/drawing/2014/main" val="3256491113"/>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 altLang="ja-JP" sz="1600" b="1" kern="1200" dirty="0">
                          <a:solidFill>
                            <a:schemeClr val="tx1"/>
                          </a:solidFill>
                          <a:effectLst/>
                          <a:latin typeface="+mn-lt"/>
                          <a:ea typeface="+mn-ea"/>
                          <a:cs typeface="+mn-cs"/>
                        </a:rPr>
                        <a:t>0.798</a:t>
                      </a:r>
                      <a:endParaRPr kumimoji="1" lang="ja-JP" altLang="en-US" sz="1600" b="1"/>
                    </a:p>
                  </a:txBody>
                  <a:tcPr/>
                </a:tc>
                <a:tc>
                  <a:txBody>
                    <a:bodyPr/>
                    <a:lstStyle/>
                    <a:p>
                      <a:pPr algn="r"/>
                      <a:r>
                        <a:rPr kumimoji="1" lang="en-US" altLang="ja-JP" sz="1600" dirty="0"/>
                        <a:t>-0.109</a:t>
                      </a:r>
                      <a:endParaRPr kumimoji="1" lang="ja-JP" altLang="en-US" sz="1600"/>
                    </a:p>
                  </a:txBody>
                  <a:tcPr/>
                </a:tc>
                <a:tc>
                  <a:txBody>
                    <a:bodyPr/>
                    <a:lstStyle/>
                    <a:p>
                      <a:pPr algn="r"/>
                      <a:r>
                        <a:rPr kumimoji="1" lang="en-US" altLang="ja-JP" sz="1600" dirty="0"/>
                        <a:t>-0.321</a:t>
                      </a:r>
                      <a:endParaRPr kumimoji="1" lang="ja-JP" altLang="en-US" sz="1600"/>
                    </a:p>
                  </a:txBody>
                  <a:tcPr/>
                </a:tc>
                <a:tc>
                  <a:txBody>
                    <a:bodyPr/>
                    <a:lstStyle/>
                    <a:p>
                      <a:pPr algn="r"/>
                      <a:r>
                        <a:rPr kumimoji="1" lang="en-US" altLang="ja-JP" sz="1600" dirty="0"/>
                        <a:t>-0.102</a:t>
                      </a:r>
                      <a:endParaRPr kumimoji="1" lang="ja-JP" altLang="en-US" sz="1600"/>
                    </a:p>
                  </a:txBody>
                  <a:tcPr/>
                </a:tc>
                <a:extLst>
                  <a:ext uri="{0D108BD9-81ED-4DB2-BD59-A6C34878D82A}">
                    <a16:rowId xmlns:a16="http://schemas.microsoft.com/office/drawing/2014/main" val="3407920221"/>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dirty="0"/>
                        <a:t>0.289</a:t>
                      </a:r>
                      <a:endParaRPr kumimoji="1" lang="ja-JP" altLang="en-US" sz="1600"/>
                    </a:p>
                  </a:txBody>
                  <a:tcPr/>
                </a:tc>
                <a:tc>
                  <a:txBody>
                    <a:bodyPr/>
                    <a:lstStyle/>
                    <a:p>
                      <a:pPr algn="r"/>
                      <a:r>
                        <a:rPr kumimoji="1" lang="en-US" altLang="ja-JP" sz="1600" dirty="0"/>
                        <a:t>0.122</a:t>
                      </a:r>
                      <a:endParaRPr kumimoji="1" lang="ja-JP" altLang="en-US" sz="1600"/>
                    </a:p>
                  </a:txBody>
                  <a:tcPr/>
                </a:tc>
                <a:tc>
                  <a:txBody>
                    <a:bodyPr/>
                    <a:lstStyle/>
                    <a:p>
                      <a:pPr algn="r"/>
                      <a:r>
                        <a:rPr kumimoji="1" lang="en-US" altLang="ja-JP" sz="1600" dirty="0"/>
                        <a:t>-0.112</a:t>
                      </a:r>
                      <a:endParaRPr kumimoji="1" lang="ja-JP" altLang="en-US" sz="1600"/>
                    </a:p>
                  </a:txBody>
                  <a:tcPr/>
                </a:tc>
                <a:tc>
                  <a:txBody>
                    <a:bodyPr/>
                    <a:lstStyle/>
                    <a:p>
                      <a:pPr algn="r"/>
                      <a:r>
                        <a:rPr kumimoji="1" lang="en-US" altLang="ja-JP" sz="1600" dirty="0"/>
                        <a:t>0.290</a:t>
                      </a:r>
                      <a:endParaRPr kumimoji="1" lang="ja-JP" altLang="en-US" sz="1600"/>
                    </a:p>
                  </a:txBody>
                  <a:tcPr/>
                </a:tc>
                <a:extLst>
                  <a:ext uri="{0D108BD9-81ED-4DB2-BD59-A6C34878D82A}">
                    <a16:rowId xmlns:a16="http://schemas.microsoft.com/office/drawing/2014/main" val="1888001632"/>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b="1" dirty="0"/>
                        <a:t>0.573</a:t>
                      </a:r>
                      <a:endParaRPr kumimoji="1" lang="ja-JP" altLang="en-US" sz="1600" b="1"/>
                    </a:p>
                  </a:txBody>
                  <a:tcPr/>
                </a:tc>
                <a:tc>
                  <a:txBody>
                    <a:bodyPr/>
                    <a:lstStyle/>
                    <a:p>
                      <a:pPr algn="r"/>
                      <a:r>
                        <a:rPr kumimoji="1" lang="en-US" altLang="ja-JP" sz="1600" dirty="0"/>
                        <a:t>-0.034</a:t>
                      </a:r>
                      <a:endParaRPr kumimoji="1" lang="ja-JP" altLang="en-US" sz="1600"/>
                    </a:p>
                  </a:txBody>
                  <a:tcPr/>
                </a:tc>
                <a:tc>
                  <a:txBody>
                    <a:bodyPr/>
                    <a:lstStyle/>
                    <a:p>
                      <a:pPr algn="r"/>
                      <a:r>
                        <a:rPr kumimoji="1" lang="en-US" altLang="ja-JP" sz="1600" dirty="0"/>
                        <a:t>-0.016</a:t>
                      </a:r>
                      <a:endParaRPr kumimoji="1" lang="ja-JP" altLang="en-US" sz="1600"/>
                    </a:p>
                  </a:txBody>
                  <a:tcPr/>
                </a:tc>
                <a:tc>
                  <a:txBody>
                    <a:bodyPr/>
                    <a:lstStyle/>
                    <a:p>
                      <a:pPr algn="r"/>
                      <a:r>
                        <a:rPr kumimoji="1" lang="en-US" altLang="ja-JP" sz="1600" dirty="0"/>
                        <a:t>-0.166</a:t>
                      </a:r>
                      <a:endParaRPr kumimoji="1" lang="ja-JP" altLang="en-US" sz="1600"/>
                    </a:p>
                  </a:txBody>
                  <a:tcPr/>
                </a:tc>
                <a:extLst>
                  <a:ext uri="{0D108BD9-81ED-4DB2-BD59-A6C34878D82A}">
                    <a16:rowId xmlns:a16="http://schemas.microsoft.com/office/drawing/2014/main" val="1357097672"/>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dirty="0"/>
                        <a:t>0.287</a:t>
                      </a:r>
                      <a:endParaRPr kumimoji="1" lang="ja-JP" altLang="en-US" sz="1600"/>
                    </a:p>
                  </a:txBody>
                  <a:tcPr/>
                </a:tc>
                <a:tc>
                  <a:txBody>
                    <a:bodyPr/>
                    <a:lstStyle/>
                    <a:p>
                      <a:pPr algn="r"/>
                      <a:r>
                        <a:rPr kumimoji="1" lang="en-US" altLang="ja-JP" sz="1600" dirty="0"/>
                        <a:t>0.225</a:t>
                      </a:r>
                      <a:endParaRPr kumimoji="1" lang="ja-JP" altLang="en-US" sz="1600"/>
                    </a:p>
                  </a:txBody>
                  <a:tcPr/>
                </a:tc>
                <a:tc>
                  <a:txBody>
                    <a:bodyPr/>
                    <a:lstStyle/>
                    <a:p>
                      <a:pPr algn="r"/>
                      <a:r>
                        <a:rPr kumimoji="1" lang="en-US" altLang="ja-JP" sz="1600" dirty="0"/>
                        <a:t>0.192</a:t>
                      </a:r>
                      <a:endParaRPr kumimoji="1" lang="ja-JP" altLang="en-US" sz="1600"/>
                    </a:p>
                  </a:txBody>
                  <a:tcPr/>
                </a:tc>
                <a:tc>
                  <a:txBody>
                    <a:bodyPr/>
                    <a:lstStyle/>
                    <a:p>
                      <a:pPr algn="r"/>
                      <a:r>
                        <a:rPr kumimoji="1" lang="en-US" altLang="ja-JP" sz="1600" dirty="0"/>
                        <a:t>0.270</a:t>
                      </a:r>
                      <a:endParaRPr kumimoji="1" lang="ja-JP" altLang="en-US" sz="1600"/>
                    </a:p>
                  </a:txBody>
                  <a:tcPr/>
                </a:tc>
                <a:extLst>
                  <a:ext uri="{0D108BD9-81ED-4DB2-BD59-A6C34878D82A}">
                    <a16:rowId xmlns:a16="http://schemas.microsoft.com/office/drawing/2014/main" val="2546097768"/>
                  </a:ext>
                </a:extLst>
              </a:tr>
              <a:tr h="307033">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テストコードのみ</a:t>
                      </a:r>
                    </a:p>
                    <a:p>
                      <a:endParaRPr kumimoji="1" lang="ja-JP" altLang="en-US" sz="1600"/>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US" altLang="ja-JP" sz="1600" b="1" dirty="0"/>
                        <a:t>0.367</a:t>
                      </a:r>
                      <a:endParaRPr kumimoji="1" lang="ja-JP" altLang="en-US" sz="1600" b="1"/>
                    </a:p>
                  </a:txBody>
                  <a:tcPr/>
                </a:tc>
                <a:tc>
                  <a:txBody>
                    <a:bodyPr/>
                    <a:lstStyle/>
                    <a:p>
                      <a:pPr algn="r"/>
                      <a:r>
                        <a:rPr kumimoji="1" lang="en-US" altLang="ja-JP" sz="1600" dirty="0"/>
                        <a:t>-0.240</a:t>
                      </a:r>
                      <a:endParaRPr kumimoji="1" lang="ja-JP" altLang="en-US" sz="1600"/>
                    </a:p>
                  </a:txBody>
                  <a:tcPr/>
                </a:tc>
                <a:tc>
                  <a:txBody>
                    <a:bodyPr/>
                    <a:lstStyle/>
                    <a:p>
                      <a:pPr algn="r"/>
                      <a:r>
                        <a:rPr kumimoji="1" lang="en-US" altLang="ja-JP" sz="1600" dirty="0"/>
                        <a:t>0.671</a:t>
                      </a:r>
                      <a:endParaRPr kumimoji="1" lang="ja-JP" altLang="en-US" sz="1600"/>
                    </a:p>
                  </a:txBody>
                  <a:tcPr/>
                </a:tc>
                <a:tc>
                  <a:txBody>
                    <a:bodyPr/>
                    <a:lstStyle/>
                    <a:p>
                      <a:pPr algn="r"/>
                      <a:r>
                        <a:rPr kumimoji="1" lang="en-US" altLang="ja-JP" sz="1600" dirty="0"/>
                        <a:t>-0.337</a:t>
                      </a:r>
                      <a:endParaRPr kumimoji="1" lang="ja-JP" altLang="en-US" sz="1600"/>
                    </a:p>
                  </a:txBody>
                  <a:tcPr/>
                </a:tc>
                <a:extLst>
                  <a:ext uri="{0D108BD9-81ED-4DB2-BD59-A6C34878D82A}">
                    <a16:rowId xmlns:a16="http://schemas.microsoft.com/office/drawing/2014/main" val="2647430726"/>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US" altLang="ja-JP" sz="1600" dirty="0"/>
                        <a:t>-0.011</a:t>
                      </a:r>
                      <a:endParaRPr kumimoji="1" lang="ja-JP" altLang="en-US" sz="1600"/>
                    </a:p>
                  </a:txBody>
                  <a:tcPr/>
                </a:tc>
                <a:tc>
                  <a:txBody>
                    <a:bodyPr/>
                    <a:lstStyle/>
                    <a:p>
                      <a:pPr algn="r"/>
                      <a:r>
                        <a:rPr kumimoji="1" lang="en-US" altLang="ja-JP" sz="1600" b="1" dirty="0"/>
                        <a:t>0.318</a:t>
                      </a:r>
                      <a:endParaRPr kumimoji="1" lang="ja-JP" altLang="en-US" sz="1600" b="1"/>
                    </a:p>
                  </a:txBody>
                  <a:tcPr/>
                </a:tc>
                <a:tc>
                  <a:txBody>
                    <a:bodyPr/>
                    <a:lstStyle/>
                    <a:p>
                      <a:pPr algn="r"/>
                      <a:r>
                        <a:rPr kumimoji="1" lang="en-US" altLang="ja-JP" sz="1600" b="1" dirty="0"/>
                        <a:t>0.331</a:t>
                      </a:r>
                      <a:endParaRPr kumimoji="1" lang="ja-JP" altLang="en-US" sz="1600" b="1"/>
                    </a:p>
                  </a:txBody>
                  <a:tcPr/>
                </a:tc>
                <a:tc>
                  <a:txBody>
                    <a:bodyPr/>
                    <a:lstStyle/>
                    <a:p>
                      <a:pPr algn="r"/>
                      <a:r>
                        <a:rPr kumimoji="1" lang="en-US" altLang="ja-JP" sz="1600" b="1" dirty="0"/>
                        <a:t>0.318</a:t>
                      </a:r>
                      <a:endParaRPr kumimoji="1" lang="ja-JP" altLang="en-US" sz="1600" b="1"/>
                    </a:p>
                  </a:txBody>
                  <a:tcPr/>
                </a:tc>
                <a:extLst>
                  <a:ext uri="{0D108BD9-81ED-4DB2-BD59-A6C34878D82A}">
                    <a16:rowId xmlns:a16="http://schemas.microsoft.com/office/drawing/2014/main" val="4222457886"/>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b="1" dirty="0"/>
                        <a:t>0.812</a:t>
                      </a:r>
                      <a:endParaRPr kumimoji="1" lang="ja-JP" altLang="en-US" sz="1600" b="1"/>
                    </a:p>
                  </a:txBody>
                  <a:tcPr/>
                </a:tc>
                <a:tc>
                  <a:txBody>
                    <a:bodyPr/>
                    <a:lstStyle/>
                    <a:p>
                      <a:pPr algn="r"/>
                      <a:r>
                        <a:rPr kumimoji="1" lang="en-US" altLang="ja-JP" sz="1600" b="1" dirty="0"/>
                        <a:t>0.973</a:t>
                      </a:r>
                      <a:endParaRPr kumimoji="1" lang="ja-JP" altLang="en-US" sz="1600" b="1"/>
                    </a:p>
                  </a:txBody>
                  <a:tcPr/>
                </a:tc>
                <a:tc>
                  <a:txBody>
                    <a:bodyPr/>
                    <a:lstStyle/>
                    <a:p>
                      <a:pPr algn="r"/>
                      <a:r>
                        <a:rPr kumimoji="1" lang="en-US" altLang="ja-JP" sz="1600" b="1" dirty="0"/>
                        <a:t>0.953</a:t>
                      </a:r>
                      <a:endParaRPr kumimoji="1" lang="ja-JP" altLang="en-US" sz="1600" b="1"/>
                    </a:p>
                  </a:txBody>
                  <a:tcPr/>
                </a:tc>
                <a:tc>
                  <a:txBody>
                    <a:bodyPr/>
                    <a:lstStyle/>
                    <a:p>
                      <a:pPr algn="r"/>
                      <a:r>
                        <a:rPr kumimoji="1" lang="en-US" altLang="ja-JP" sz="1600" b="1" dirty="0"/>
                        <a:t>0.976</a:t>
                      </a:r>
                      <a:endParaRPr kumimoji="1" lang="ja-JP" altLang="en-US" sz="1600" b="1"/>
                    </a:p>
                  </a:txBody>
                  <a:tcPr/>
                </a:tc>
                <a:extLst>
                  <a:ext uri="{0D108BD9-81ED-4DB2-BD59-A6C34878D82A}">
                    <a16:rowId xmlns:a16="http://schemas.microsoft.com/office/drawing/2014/main" val="1159610154"/>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dirty="0"/>
                        <a:t>0.069</a:t>
                      </a:r>
                      <a:endParaRPr kumimoji="1" lang="ja-JP" altLang="en-US" sz="1600"/>
                    </a:p>
                  </a:txBody>
                  <a:tcPr/>
                </a:tc>
                <a:tc>
                  <a:txBody>
                    <a:bodyPr/>
                    <a:lstStyle/>
                    <a:p>
                      <a:pPr algn="r"/>
                      <a:r>
                        <a:rPr kumimoji="1" lang="en-US" altLang="ja-JP" sz="1600" dirty="0"/>
                        <a:t>0,043</a:t>
                      </a:r>
                      <a:endParaRPr kumimoji="1" lang="ja-JP" altLang="en-US" sz="1600"/>
                    </a:p>
                  </a:txBody>
                  <a:tcPr/>
                </a:tc>
                <a:tc>
                  <a:txBody>
                    <a:bodyPr/>
                    <a:lstStyle/>
                    <a:p>
                      <a:pPr algn="r"/>
                      <a:r>
                        <a:rPr kumimoji="1" lang="en-US" altLang="ja-JP" sz="1600" dirty="0"/>
                        <a:t>0,033</a:t>
                      </a:r>
                      <a:endParaRPr kumimoji="1" lang="ja-JP" altLang="en-US" sz="1600"/>
                    </a:p>
                  </a:txBody>
                  <a:tcPr/>
                </a:tc>
                <a:tc>
                  <a:txBody>
                    <a:bodyPr/>
                    <a:lstStyle/>
                    <a:p>
                      <a:pPr algn="r"/>
                      <a:r>
                        <a:rPr kumimoji="1" lang="en-US" altLang="ja-JP" sz="1600" dirty="0"/>
                        <a:t>0,043</a:t>
                      </a:r>
                      <a:endParaRPr kumimoji="1" lang="ja-JP" altLang="en-US" sz="1600"/>
                    </a:p>
                  </a:txBody>
                  <a:tcPr/>
                </a:tc>
                <a:extLst>
                  <a:ext uri="{0D108BD9-81ED-4DB2-BD59-A6C34878D82A}">
                    <a16:rowId xmlns:a16="http://schemas.microsoft.com/office/drawing/2014/main" val="1555414617"/>
                  </a:ext>
                </a:extLst>
              </a:tr>
              <a:tr h="307033">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b="1" dirty="0"/>
                        <a:t>0.984</a:t>
                      </a:r>
                      <a:endParaRPr kumimoji="1" lang="ja-JP" altLang="en-US" sz="1600" b="1"/>
                    </a:p>
                  </a:txBody>
                  <a:tcPr/>
                </a:tc>
                <a:tc>
                  <a:txBody>
                    <a:bodyPr/>
                    <a:lstStyle/>
                    <a:p>
                      <a:pPr algn="r"/>
                      <a:r>
                        <a:rPr kumimoji="1" lang="en-US" altLang="ja-JP" sz="1600" dirty="0"/>
                        <a:t>-0.102</a:t>
                      </a:r>
                      <a:endParaRPr kumimoji="1" lang="ja-JP" altLang="en-US" sz="1600"/>
                    </a:p>
                  </a:txBody>
                  <a:tcPr/>
                </a:tc>
                <a:tc>
                  <a:txBody>
                    <a:bodyPr/>
                    <a:lstStyle/>
                    <a:p>
                      <a:pPr algn="r"/>
                      <a:r>
                        <a:rPr kumimoji="1" lang="en-US" altLang="ja-JP" sz="1600" dirty="0"/>
                        <a:t>-0.115</a:t>
                      </a:r>
                      <a:endParaRPr kumimoji="1" lang="ja-JP" altLang="en-US" sz="1600"/>
                    </a:p>
                  </a:txBody>
                  <a:tcPr/>
                </a:tc>
                <a:tc>
                  <a:txBody>
                    <a:bodyPr/>
                    <a:lstStyle/>
                    <a:p>
                      <a:pPr algn="r"/>
                      <a:r>
                        <a:rPr kumimoji="1" lang="en-US" altLang="ja-JP" sz="1600" dirty="0"/>
                        <a:t>0.000</a:t>
                      </a:r>
                      <a:endParaRPr kumimoji="1" lang="ja-JP" altLang="en-US" sz="1600"/>
                    </a:p>
                  </a:txBody>
                  <a:tcPr/>
                </a:tc>
                <a:extLst>
                  <a:ext uri="{0D108BD9-81ED-4DB2-BD59-A6C34878D82A}">
                    <a16:rowId xmlns:a16="http://schemas.microsoft.com/office/drawing/2014/main" val="3665356148"/>
                  </a:ext>
                </a:extLst>
              </a:tr>
            </a:tbl>
          </a:graphicData>
        </a:graphic>
      </p:graphicFrame>
      <p:sp>
        <p:nvSpPr>
          <p:cNvPr id="9" name="テキスト ボックス 8">
            <a:extLst>
              <a:ext uri="{FF2B5EF4-FFF2-40B4-BE49-F238E27FC236}">
                <a16:creationId xmlns:a16="http://schemas.microsoft.com/office/drawing/2014/main" id="{74B1801D-099F-26E2-5B23-B44FB9BA85C2}"/>
              </a:ext>
            </a:extLst>
          </p:cNvPr>
          <p:cNvSpPr txBox="1"/>
          <p:nvPr/>
        </p:nvSpPr>
        <p:spPr>
          <a:xfrm>
            <a:off x="1765855" y="5790082"/>
            <a:ext cx="10058402" cy="830997"/>
          </a:xfrm>
          <a:prstGeom prst="rect">
            <a:avLst/>
          </a:prstGeom>
          <a:noFill/>
        </p:spPr>
        <p:txBody>
          <a:bodyPr wrap="square" rtlCol="0">
            <a:spAutoFit/>
          </a:bodyPr>
          <a:lstStyle/>
          <a:p>
            <a:r>
              <a:rPr lang="ja-JP" altLang="en-US"/>
              <a:t>プロダクトコードのみを編集した場合とテストコードのみを編集した場合では，ソースコードの変更量と実行トレースの変化量間の関係性が異なる</a:t>
            </a:r>
            <a:endParaRPr lang="en-US" altLang="ja-JP" dirty="0"/>
          </a:p>
        </p:txBody>
      </p:sp>
    </p:spTree>
    <p:extLst>
      <p:ext uri="{BB962C8B-B14F-4D97-AF65-F5344CB8AC3E}">
        <p14:creationId xmlns:p14="http://schemas.microsoft.com/office/powerpoint/2010/main" val="2443047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C0AEE8-AF88-6A43-A39C-48B19C9DF8AE}"/>
              </a:ext>
            </a:extLst>
          </p:cNvPr>
          <p:cNvSpPr>
            <a:spLocks noGrp="1"/>
          </p:cNvSpPr>
          <p:nvPr>
            <p:ph type="title"/>
          </p:nvPr>
        </p:nvSpPr>
        <p:spPr/>
        <p:txBody>
          <a:bodyPr/>
          <a:lstStyle/>
          <a:p>
            <a:r>
              <a:rPr lang="ja-JP" altLang="en-US" sz="4000"/>
              <a:t>ソースコードの変更量（定義１）と実行トレースの</a:t>
            </a:r>
            <a:br>
              <a:rPr lang="en-US" altLang="ja-JP" sz="4000" dirty="0"/>
            </a:br>
            <a:r>
              <a:rPr lang="ja-JP" altLang="en-US" sz="4000"/>
              <a:t>変化量の相関係数</a:t>
            </a:r>
            <a:endParaRPr kumimoji="1" lang="ja-JP" altLang="en-US" sz="4000"/>
          </a:p>
        </p:txBody>
      </p:sp>
      <p:sp>
        <p:nvSpPr>
          <p:cNvPr id="4" name="スライド番号プレースホルダー 3">
            <a:extLst>
              <a:ext uri="{FF2B5EF4-FFF2-40B4-BE49-F238E27FC236}">
                <a16:creationId xmlns:a16="http://schemas.microsoft.com/office/drawing/2014/main" id="{649184B2-A607-CE4B-BB5D-3BB9AEFD560E}"/>
              </a:ext>
            </a:extLst>
          </p:cNvPr>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a:p>
        </p:txBody>
      </p:sp>
      <p:graphicFrame>
        <p:nvGraphicFramePr>
          <p:cNvPr id="6" name="コンテンツ プレースホルダー 8">
            <a:extLst>
              <a:ext uri="{FF2B5EF4-FFF2-40B4-BE49-F238E27FC236}">
                <a16:creationId xmlns:a16="http://schemas.microsoft.com/office/drawing/2014/main" id="{D17D1329-01EB-1C45-9C27-025AB96BEC1F}"/>
              </a:ext>
            </a:extLst>
          </p:cNvPr>
          <p:cNvGraphicFramePr>
            <a:graphicFrameLocks/>
          </p:cNvGraphicFramePr>
          <p:nvPr>
            <p:extLst>
              <p:ext uri="{D42A27DB-BD31-4B8C-83A1-F6EECF244321}">
                <p14:modId xmlns:p14="http://schemas.microsoft.com/office/powerpoint/2010/main" val="1534440434"/>
              </p:ext>
            </p:extLst>
          </p:nvPr>
        </p:nvGraphicFramePr>
        <p:xfrm>
          <a:off x="168442" y="1636298"/>
          <a:ext cx="11855116" cy="3102768"/>
        </p:xfrm>
        <a:graphic>
          <a:graphicData uri="http://schemas.openxmlformats.org/drawingml/2006/table">
            <a:tbl>
              <a:tblPr firstRow="1" bandRow="1">
                <a:tableStyleId>{21E4AEA4-8DFA-4A89-87EB-49C32662AFE0}</a:tableStyleId>
              </a:tblPr>
              <a:tblGrid>
                <a:gridCol w="1975853">
                  <a:extLst>
                    <a:ext uri="{9D8B030D-6E8A-4147-A177-3AD203B41FA5}">
                      <a16:colId xmlns:a16="http://schemas.microsoft.com/office/drawing/2014/main" val="3623849650"/>
                    </a:ext>
                  </a:extLst>
                </a:gridCol>
                <a:gridCol w="2131176">
                  <a:extLst>
                    <a:ext uri="{9D8B030D-6E8A-4147-A177-3AD203B41FA5}">
                      <a16:colId xmlns:a16="http://schemas.microsoft.com/office/drawing/2014/main" val="851305995"/>
                    </a:ext>
                  </a:extLst>
                </a:gridCol>
                <a:gridCol w="1981379">
                  <a:extLst>
                    <a:ext uri="{9D8B030D-6E8A-4147-A177-3AD203B41FA5}">
                      <a16:colId xmlns:a16="http://schemas.microsoft.com/office/drawing/2014/main" val="1114998112"/>
                    </a:ext>
                  </a:extLst>
                </a:gridCol>
                <a:gridCol w="1922236">
                  <a:extLst>
                    <a:ext uri="{9D8B030D-6E8A-4147-A177-3AD203B41FA5}">
                      <a16:colId xmlns:a16="http://schemas.microsoft.com/office/drawing/2014/main" val="2303962044"/>
                    </a:ext>
                  </a:extLst>
                </a:gridCol>
                <a:gridCol w="1922236">
                  <a:extLst>
                    <a:ext uri="{9D8B030D-6E8A-4147-A177-3AD203B41FA5}">
                      <a16:colId xmlns:a16="http://schemas.microsoft.com/office/drawing/2014/main" val="2148447758"/>
                    </a:ext>
                  </a:extLst>
                </a:gridCol>
                <a:gridCol w="1922236">
                  <a:extLst>
                    <a:ext uri="{9D8B030D-6E8A-4147-A177-3AD203B41FA5}">
                      <a16:colId xmlns:a16="http://schemas.microsoft.com/office/drawing/2014/main" val="4037880553"/>
                    </a:ext>
                  </a:extLst>
                </a:gridCol>
              </a:tblGrid>
              <a:tr h="1127438">
                <a:tc>
                  <a:txBody>
                    <a:bodyPr/>
                    <a:lstStyle/>
                    <a:p>
                      <a:r>
                        <a:rPr kumimoji="1" lang="ja-JP" altLang="en-US" sz="1600"/>
                        <a:t>変更されたコードの種類</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a:effectLst/>
                        </a:rPr>
                        <a:t>プロジェクト名</a:t>
                      </a:r>
                    </a:p>
                    <a:p>
                      <a:endParaRPr kumimoji="1" lang="ja-JP" altLang="en-US" sz="1600"/>
                    </a:p>
                  </a:txBody>
                  <a:tcPr/>
                </a:tc>
                <a:tc>
                  <a:txBody>
                    <a:bodyPr/>
                    <a:lstStyle/>
                    <a:p>
                      <a:r>
                        <a:rPr kumimoji="1" lang="ja-JP" altLang="en-US" sz="1600" kern="1200">
                          <a:effectLst/>
                        </a:rPr>
                        <a:t>実行された観測命令の種類数の変化量</a:t>
                      </a:r>
                    </a:p>
                    <a:p>
                      <a:endParaRPr kumimoji="1" lang="ja-JP" altLang="en-US" sz="1600"/>
                    </a:p>
                  </a:txBody>
                  <a:tcPr/>
                </a:tc>
                <a:tc>
                  <a:txBody>
                    <a:bodyPr/>
                    <a:lstStyle/>
                    <a:p>
                      <a:r>
                        <a:rPr kumimoji="1" lang="ja-JP" altLang="en-US" sz="1600" kern="1200">
                          <a:effectLst/>
                        </a:rPr>
                        <a:t>変数の参照回数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変数の代入回数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メソッド実行回数の</a:t>
                      </a:r>
                      <a:endParaRPr kumimoji="1" lang="en-US" altLang="ja-JP" sz="1600" kern="1200">
                        <a:effectLst/>
                      </a:endParaRPr>
                    </a:p>
                    <a:p>
                      <a:r>
                        <a:rPr kumimoji="1" lang="ja-JP" altLang="en-US" sz="1600" kern="1200">
                          <a:effectLst/>
                        </a:rPr>
                        <a:t>変化量</a:t>
                      </a:r>
                    </a:p>
                    <a:p>
                      <a:endParaRPr kumimoji="1" lang="ja-JP" altLang="en-US" sz="1600"/>
                    </a:p>
                  </a:txBody>
                  <a:tcPr/>
                </a:tc>
                <a:extLst>
                  <a:ext uri="{0D108BD9-81ED-4DB2-BD59-A6C34878D82A}">
                    <a16:rowId xmlns:a16="http://schemas.microsoft.com/office/drawing/2014/main" val="1731164183"/>
                  </a:ext>
                </a:extLst>
              </a:tr>
              <a:tr h="39506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プロダクトコードと</a:t>
                      </a:r>
                      <a:endParaRPr kumimoji="1" lang="en-US" altLang="ja-JP" sz="160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テストコード</a:t>
                      </a:r>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 altLang="ja-JP" sz="1600" b="1" kern="1200" dirty="0">
                          <a:solidFill>
                            <a:schemeClr val="tx1"/>
                          </a:solidFill>
                          <a:effectLst/>
                          <a:latin typeface="+mn-lt"/>
                          <a:ea typeface="+mn-ea"/>
                          <a:cs typeface="+mn-cs"/>
                        </a:rPr>
                        <a:t>0.770</a:t>
                      </a:r>
                      <a:endParaRPr kumimoji="1" lang="ja-JP" altLang="en-US" sz="1600" b="1"/>
                    </a:p>
                  </a:txBody>
                  <a:tcPr/>
                </a:tc>
                <a:tc>
                  <a:txBody>
                    <a:bodyPr/>
                    <a:lstStyle/>
                    <a:p>
                      <a:pPr algn="r"/>
                      <a:r>
                        <a:rPr kumimoji="1" lang="en-US" altLang="ja-JP" sz="1600" dirty="0"/>
                        <a:t>-0.098</a:t>
                      </a:r>
                      <a:endParaRPr kumimoji="1" lang="ja-JP" altLang="en-US" sz="1600"/>
                    </a:p>
                  </a:txBody>
                  <a:tcPr/>
                </a:tc>
                <a:tc>
                  <a:txBody>
                    <a:bodyPr/>
                    <a:lstStyle/>
                    <a:p>
                      <a:pPr algn="r"/>
                      <a:r>
                        <a:rPr kumimoji="1" lang="en-US" altLang="ja-JP" sz="1600" b="1" dirty="0"/>
                        <a:t>0.510</a:t>
                      </a:r>
                      <a:endParaRPr kumimoji="1" lang="ja-JP" altLang="en-US" sz="1600" b="1"/>
                    </a:p>
                  </a:txBody>
                  <a:tcPr/>
                </a:tc>
                <a:tc>
                  <a:txBody>
                    <a:bodyPr/>
                    <a:lstStyle/>
                    <a:p>
                      <a:pPr algn="r"/>
                      <a:r>
                        <a:rPr kumimoji="1" lang="en-US" altLang="ja-JP" sz="1600" dirty="0"/>
                        <a:t>0.168</a:t>
                      </a:r>
                      <a:endParaRPr kumimoji="1" lang="ja-JP" altLang="en-US" sz="1600"/>
                    </a:p>
                  </a:txBody>
                  <a:tcPr/>
                </a:tc>
                <a:extLst>
                  <a:ext uri="{0D108BD9-81ED-4DB2-BD59-A6C34878D82A}">
                    <a16:rowId xmlns:a16="http://schemas.microsoft.com/office/drawing/2014/main" val="3256491113"/>
                  </a:ext>
                </a:extLst>
              </a:tr>
              <a:tr h="395066">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 altLang="ja-JP" sz="1600" b="0" kern="1200" dirty="0">
                          <a:solidFill>
                            <a:schemeClr val="tx1"/>
                          </a:solidFill>
                          <a:effectLst/>
                          <a:latin typeface="+mn-lt"/>
                          <a:ea typeface="+mn-ea"/>
                          <a:cs typeface="+mn-cs"/>
                        </a:rPr>
                        <a:t>-0.262</a:t>
                      </a:r>
                      <a:endParaRPr kumimoji="1" lang="ja-JP" altLang="en-US" sz="1600" b="0"/>
                    </a:p>
                  </a:txBody>
                  <a:tcPr/>
                </a:tc>
                <a:tc>
                  <a:txBody>
                    <a:bodyPr/>
                    <a:lstStyle/>
                    <a:p>
                      <a:pPr algn="r"/>
                      <a:r>
                        <a:rPr kumimoji="1" lang="en-US" altLang="ja-JP" sz="1600" dirty="0"/>
                        <a:t>0.180</a:t>
                      </a:r>
                      <a:endParaRPr kumimoji="1" lang="ja-JP" altLang="en-US" sz="1600"/>
                    </a:p>
                  </a:txBody>
                  <a:tcPr/>
                </a:tc>
                <a:tc>
                  <a:txBody>
                    <a:bodyPr/>
                    <a:lstStyle/>
                    <a:p>
                      <a:pPr algn="r"/>
                      <a:r>
                        <a:rPr kumimoji="1" lang="en-US" altLang="ja-JP" sz="1600" b="1" dirty="0"/>
                        <a:t>0.663</a:t>
                      </a:r>
                      <a:endParaRPr kumimoji="1" lang="ja-JP" altLang="en-US" sz="1600" b="1"/>
                    </a:p>
                  </a:txBody>
                  <a:tcPr/>
                </a:tc>
                <a:tc>
                  <a:txBody>
                    <a:bodyPr/>
                    <a:lstStyle/>
                    <a:p>
                      <a:pPr algn="r"/>
                      <a:r>
                        <a:rPr kumimoji="1" lang="en-US" altLang="ja-JP" sz="1600" dirty="0"/>
                        <a:t>0.005</a:t>
                      </a:r>
                      <a:endParaRPr kumimoji="1" lang="ja-JP" altLang="en-US" sz="1600"/>
                    </a:p>
                  </a:txBody>
                  <a:tcPr/>
                </a:tc>
                <a:extLst>
                  <a:ext uri="{0D108BD9-81ED-4DB2-BD59-A6C34878D82A}">
                    <a16:rowId xmlns:a16="http://schemas.microsoft.com/office/drawing/2014/main" val="3407920221"/>
                  </a:ext>
                </a:extLst>
              </a:tr>
              <a:tr h="395066">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b="1" dirty="0"/>
                        <a:t>0.977</a:t>
                      </a:r>
                      <a:endParaRPr kumimoji="1" lang="ja-JP" altLang="en-US" sz="1600" b="1"/>
                    </a:p>
                  </a:txBody>
                  <a:tcPr/>
                </a:tc>
                <a:tc>
                  <a:txBody>
                    <a:bodyPr/>
                    <a:lstStyle/>
                    <a:p>
                      <a:pPr algn="r"/>
                      <a:r>
                        <a:rPr kumimoji="1" lang="en-US" altLang="ja-JP" sz="1600" b="1" dirty="0"/>
                        <a:t>0.981</a:t>
                      </a:r>
                      <a:endParaRPr kumimoji="1" lang="ja-JP" altLang="en-US" sz="1600" b="1"/>
                    </a:p>
                  </a:txBody>
                  <a:tcPr/>
                </a:tc>
                <a:tc>
                  <a:txBody>
                    <a:bodyPr/>
                    <a:lstStyle/>
                    <a:p>
                      <a:pPr algn="r"/>
                      <a:r>
                        <a:rPr kumimoji="1" lang="en-US" altLang="ja-JP" sz="1600" b="1" dirty="0"/>
                        <a:t>0.980</a:t>
                      </a:r>
                      <a:endParaRPr kumimoji="1" lang="ja-JP" altLang="en-US" sz="1600" b="1"/>
                    </a:p>
                  </a:txBody>
                  <a:tcPr/>
                </a:tc>
                <a:tc>
                  <a:txBody>
                    <a:bodyPr/>
                    <a:lstStyle/>
                    <a:p>
                      <a:pPr algn="r"/>
                      <a:r>
                        <a:rPr kumimoji="1" lang="en-US" altLang="ja-JP" sz="1600" dirty="0"/>
                        <a:t>0.290</a:t>
                      </a:r>
                      <a:endParaRPr kumimoji="1" lang="ja-JP" altLang="en-US" sz="1600"/>
                    </a:p>
                  </a:txBody>
                  <a:tcPr/>
                </a:tc>
                <a:extLst>
                  <a:ext uri="{0D108BD9-81ED-4DB2-BD59-A6C34878D82A}">
                    <a16:rowId xmlns:a16="http://schemas.microsoft.com/office/drawing/2014/main" val="1888001632"/>
                  </a:ext>
                </a:extLst>
              </a:tr>
              <a:tr h="395066">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b="1" dirty="0"/>
                        <a:t>0.583</a:t>
                      </a:r>
                      <a:endParaRPr kumimoji="1" lang="ja-JP" altLang="en-US" sz="1600" b="1"/>
                    </a:p>
                  </a:txBody>
                  <a:tcPr/>
                </a:tc>
                <a:tc>
                  <a:txBody>
                    <a:bodyPr/>
                    <a:lstStyle/>
                    <a:p>
                      <a:pPr algn="r"/>
                      <a:r>
                        <a:rPr kumimoji="1" lang="en-US" altLang="ja-JP" sz="1600" dirty="0"/>
                        <a:t>0.121</a:t>
                      </a:r>
                      <a:endParaRPr kumimoji="1" lang="ja-JP" altLang="en-US" sz="1600"/>
                    </a:p>
                  </a:txBody>
                  <a:tcPr/>
                </a:tc>
                <a:tc>
                  <a:txBody>
                    <a:bodyPr/>
                    <a:lstStyle/>
                    <a:p>
                      <a:pPr algn="r"/>
                      <a:r>
                        <a:rPr kumimoji="1" lang="en-US" altLang="ja-JP" sz="1600" dirty="0"/>
                        <a:t>0.069</a:t>
                      </a:r>
                      <a:endParaRPr kumimoji="1" lang="ja-JP" altLang="en-US" sz="1600"/>
                    </a:p>
                  </a:txBody>
                  <a:tcPr/>
                </a:tc>
                <a:tc>
                  <a:txBody>
                    <a:bodyPr/>
                    <a:lstStyle/>
                    <a:p>
                      <a:pPr algn="r"/>
                      <a:r>
                        <a:rPr kumimoji="1" lang="en-US" altLang="ja-JP" sz="1600" dirty="0"/>
                        <a:t>0.072</a:t>
                      </a:r>
                      <a:endParaRPr kumimoji="1" lang="ja-JP" altLang="en-US" sz="1600"/>
                    </a:p>
                  </a:txBody>
                  <a:tcPr/>
                </a:tc>
                <a:extLst>
                  <a:ext uri="{0D108BD9-81ED-4DB2-BD59-A6C34878D82A}">
                    <a16:rowId xmlns:a16="http://schemas.microsoft.com/office/drawing/2014/main" val="1357097672"/>
                  </a:ext>
                </a:extLst>
              </a:tr>
              <a:tr h="395066">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dirty="0"/>
                        <a:t>0.019</a:t>
                      </a:r>
                      <a:endParaRPr kumimoji="1" lang="ja-JP" altLang="en-US" sz="1600"/>
                    </a:p>
                  </a:txBody>
                  <a:tcPr/>
                </a:tc>
                <a:tc>
                  <a:txBody>
                    <a:bodyPr/>
                    <a:lstStyle/>
                    <a:p>
                      <a:pPr algn="r"/>
                      <a:r>
                        <a:rPr kumimoji="1" lang="en-US" altLang="ja-JP" sz="1600" dirty="0"/>
                        <a:t>-0.082</a:t>
                      </a:r>
                      <a:endParaRPr kumimoji="1" lang="ja-JP" altLang="en-US" sz="1600"/>
                    </a:p>
                  </a:txBody>
                  <a:tcPr/>
                </a:tc>
                <a:tc>
                  <a:txBody>
                    <a:bodyPr/>
                    <a:lstStyle/>
                    <a:p>
                      <a:pPr algn="r"/>
                      <a:r>
                        <a:rPr kumimoji="1" lang="en-US" altLang="ja-JP" sz="1600" dirty="0"/>
                        <a:t>-0.082</a:t>
                      </a:r>
                      <a:endParaRPr kumimoji="1" lang="ja-JP" altLang="en-US" sz="1600"/>
                    </a:p>
                  </a:txBody>
                  <a:tcPr/>
                </a:tc>
                <a:tc>
                  <a:txBody>
                    <a:bodyPr/>
                    <a:lstStyle/>
                    <a:p>
                      <a:pPr algn="r"/>
                      <a:r>
                        <a:rPr kumimoji="1" lang="en-US" altLang="ja-JP" sz="1600" dirty="0"/>
                        <a:t>-0.065</a:t>
                      </a:r>
                      <a:endParaRPr kumimoji="1" lang="ja-JP" altLang="en-US" sz="1600"/>
                    </a:p>
                  </a:txBody>
                  <a:tcPr/>
                </a:tc>
                <a:extLst>
                  <a:ext uri="{0D108BD9-81ED-4DB2-BD59-A6C34878D82A}">
                    <a16:rowId xmlns:a16="http://schemas.microsoft.com/office/drawing/2014/main" val="2546097768"/>
                  </a:ext>
                </a:extLst>
              </a:tr>
            </a:tbl>
          </a:graphicData>
        </a:graphic>
      </p:graphicFrame>
      <p:sp>
        <p:nvSpPr>
          <p:cNvPr id="8" name="テキスト ボックス 7">
            <a:extLst>
              <a:ext uri="{FF2B5EF4-FFF2-40B4-BE49-F238E27FC236}">
                <a16:creationId xmlns:a16="http://schemas.microsoft.com/office/drawing/2014/main" id="{6EEC3FF7-ECF9-C14E-C899-8D3AC0A5292A}"/>
              </a:ext>
            </a:extLst>
          </p:cNvPr>
          <p:cNvSpPr txBox="1"/>
          <p:nvPr/>
        </p:nvSpPr>
        <p:spPr>
          <a:xfrm>
            <a:off x="2776508" y="5293063"/>
            <a:ext cx="6367492" cy="461665"/>
          </a:xfrm>
          <a:prstGeom prst="rect">
            <a:avLst/>
          </a:prstGeom>
          <a:noFill/>
        </p:spPr>
        <p:txBody>
          <a:bodyPr wrap="square" rtlCol="0">
            <a:spAutoFit/>
          </a:bodyPr>
          <a:lstStyle/>
          <a:p>
            <a:r>
              <a:rPr lang="ja-JP" altLang="en-US"/>
              <a:t>相関のあるメトリクスはプロジェクトで様々である</a:t>
            </a:r>
            <a:endParaRPr lang="en-US" altLang="ja-JP" dirty="0"/>
          </a:p>
        </p:txBody>
      </p:sp>
    </p:spTree>
    <p:extLst>
      <p:ext uri="{BB962C8B-B14F-4D97-AF65-F5344CB8AC3E}">
        <p14:creationId xmlns:p14="http://schemas.microsoft.com/office/powerpoint/2010/main" val="3148283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D90632-DD79-EA4F-8804-FD54CD048702}"/>
              </a:ext>
            </a:extLst>
          </p:cNvPr>
          <p:cNvSpPr>
            <a:spLocks noGrp="1"/>
          </p:cNvSpPr>
          <p:nvPr>
            <p:ph type="title"/>
          </p:nvPr>
        </p:nvSpPr>
        <p:spPr/>
        <p:txBody>
          <a:bodyPr/>
          <a:lstStyle/>
          <a:p>
            <a:r>
              <a:rPr lang="ja-JP" altLang="en-US" sz="4000"/>
              <a:t>ソースコードの変更量（定義２）と実行トレースの</a:t>
            </a:r>
            <a:br>
              <a:rPr lang="en-US" altLang="ja-JP" sz="4000" dirty="0"/>
            </a:br>
            <a:r>
              <a:rPr lang="ja-JP" altLang="en-US" sz="4000"/>
              <a:t>変化量の相関係数</a:t>
            </a:r>
            <a:endParaRPr kumimoji="1" lang="ja-JP" altLang="en-US" sz="4000"/>
          </a:p>
        </p:txBody>
      </p:sp>
      <p:sp>
        <p:nvSpPr>
          <p:cNvPr id="4" name="スライド番号プレースホルダー 3">
            <a:extLst>
              <a:ext uri="{FF2B5EF4-FFF2-40B4-BE49-F238E27FC236}">
                <a16:creationId xmlns:a16="http://schemas.microsoft.com/office/drawing/2014/main" id="{CD039343-89E3-554D-809F-79B24689366B}"/>
              </a:ext>
            </a:extLst>
          </p:cNvPr>
          <p:cNvSpPr>
            <a:spLocks noGrp="1"/>
          </p:cNvSpPr>
          <p:nvPr>
            <p:ph type="sldNum" sz="quarter" idx="12"/>
          </p:nvPr>
        </p:nvSpPr>
        <p:spPr/>
        <p:txBody>
          <a:bodyPr/>
          <a:lstStyle/>
          <a:p>
            <a:pPr>
              <a:defRPr/>
            </a:pPr>
            <a:fld id="{B12562F3-4A2F-4E07-B7D3-3E764FB0DEC6}" type="slidenum">
              <a:rPr lang="en-US" altLang="ja-JP" smtClean="0"/>
              <a:pPr>
                <a:defRPr/>
              </a:pPr>
              <a:t>24</a:t>
            </a:fld>
            <a:endParaRPr lang="en-US" altLang="ja-JP"/>
          </a:p>
        </p:txBody>
      </p:sp>
      <p:graphicFrame>
        <p:nvGraphicFramePr>
          <p:cNvPr id="6" name="コンテンツ プレースホルダー 8">
            <a:extLst>
              <a:ext uri="{FF2B5EF4-FFF2-40B4-BE49-F238E27FC236}">
                <a16:creationId xmlns:a16="http://schemas.microsoft.com/office/drawing/2014/main" id="{04728948-CE6C-CB4E-9020-054595CBCD58}"/>
              </a:ext>
            </a:extLst>
          </p:cNvPr>
          <p:cNvGraphicFramePr>
            <a:graphicFrameLocks/>
          </p:cNvGraphicFramePr>
          <p:nvPr>
            <p:extLst>
              <p:ext uri="{D42A27DB-BD31-4B8C-83A1-F6EECF244321}">
                <p14:modId xmlns:p14="http://schemas.microsoft.com/office/powerpoint/2010/main" val="1251424844"/>
              </p:ext>
            </p:extLst>
          </p:nvPr>
        </p:nvGraphicFramePr>
        <p:xfrm>
          <a:off x="282474" y="1546832"/>
          <a:ext cx="11627052" cy="4217201"/>
        </p:xfrm>
        <a:graphic>
          <a:graphicData uri="http://schemas.openxmlformats.org/drawingml/2006/table">
            <a:tbl>
              <a:tblPr firstRow="1" bandRow="1">
                <a:tableStyleId>{21E4AEA4-8DFA-4A89-87EB-49C32662AFE0}</a:tableStyleId>
              </a:tblPr>
              <a:tblGrid>
                <a:gridCol w="1937842">
                  <a:extLst>
                    <a:ext uri="{9D8B030D-6E8A-4147-A177-3AD203B41FA5}">
                      <a16:colId xmlns:a16="http://schemas.microsoft.com/office/drawing/2014/main" val="3623849650"/>
                    </a:ext>
                  </a:extLst>
                </a:gridCol>
                <a:gridCol w="2279574">
                  <a:extLst>
                    <a:ext uri="{9D8B030D-6E8A-4147-A177-3AD203B41FA5}">
                      <a16:colId xmlns:a16="http://schemas.microsoft.com/office/drawing/2014/main" val="851305995"/>
                    </a:ext>
                  </a:extLst>
                </a:gridCol>
                <a:gridCol w="2035529">
                  <a:extLst>
                    <a:ext uri="{9D8B030D-6E8A-4147-A177-3AD203B41FA5}">
                      <a16:colId xmlns:a16="http://schemas.microsoft.com/office/drawing/2014/main" val="1114998112"/>
                    </a:ext>
                  </a:extLst>
                </a:gridCol>
                <a:gridCol w="1791369">
                  <a:extLst>
                    <a:ext uri="{9D8B030D-6E8A-4147-A177-3AD203B41FA5}">
                      <a16:colId xmlns:a16="http://schemas.microsoft.com/office/drawing/2014/main" val="2303962044"/>
                    </a:ext>
                  </a:extLst>
                </a:gridCol>
                <a:gridCol w="1791369">
                  <a:extLst>
                    <a:ext uri="{9D8B030D-6E8A-4147-A177-3AD203B41FA5}">
                      <a16:colId xmlns:a16="http://schemas.microsoft.com/office/drawing/2014/main" val="2148447758"/>
                    </a:ext>
                  </a:extLst>
                </a:gridCol>
                <a:gridCol w="1791369">
                  <a:extLst>
                    <a:ext uri="{9D8B030D-6E8A-4147-A177-3AD203B41FA5}">
                      <a16:colId xmlns:a16="http://schemas.microsoft.com/office/drawing/2014/main" val="4037880553"/>
                    </a:ext>
                  </a:extLst>
                </a:gridCol>
              </a:tblGrid>
              <a:tr h="864401">
                <a:tc>
                  <a:txBody>
                    <a:bodyPr/>
                    <a:lstStyle/>
                    <a:p>
                      <a:r>
                        <a:rPr kumimoji="1" lang="ja-JP" altLang="en-US" sz="1600"/>
                        <a:t>変更されたコードの種類</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a:effectLst/>
                        </a:rPr>
                        <a:t>プロジェクト名</a:t>
                      </a:r>
                    </a:p>
                    <a:p>
                      <a:endParaRPr kumimoji="1" lang="ja-JP" altLang="en-US" sz="1600"/>
                    </a:p>
                  </a:txBody>
                  <a:tcPr/>
                </a:tc>
                <a:tc>
                  <a:txBody>
                    <a:bodyPr/>
                    <a:lstStyle/>
                    <a:p>
                      <a:r>
                        <a:rPr kumimoji="1" lang="ja-JP" altLang="en-US" sz="1600" kern="1200">
                          <a:effectLst/>
                        </a:rPr>
                        <a:t>実行された観測命令の種類数の変化量</a:t>
                      </a:r>
                    </a:p>
                    <a:p>
                      <a:endParaRPr kumimoji="1" lang="ja-JP" altLang="en-US" sz="1600"/>
                    </a:p>
                  </a:txBody>
                  <a:tcPr/>
                </a:tc>
                <a:tc>
                  <a:txBody>
                    <a:bodyPr/>
                    <a:lstStyle/>
                    <a:p>
                      <a:r>
                        <a:rPr kumimoji="1" lang="ja-JP" altLang="en-US" sz="1600" kern="1200">
                          <a:effectLst/>
                        </a:rPr>
                        <a:t>変数の参照回数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変数の代入回数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メソッド実行回数の変化量</a:t>
                      </a:r>
                    </a:p>
                    <a:p>
                      <a:endParaRPr kumimoji="1" lang="ja-JP" altLang="en-US" sz="1600"/>
                    </a:p>
                  </a:txBody>
                  <a:tcPr/>
                </a:tc>
                <a:extLst>
                  <a:ext uri="{0D108BD9-81ED-4DB2-BD59-A6C34878D82A}">
                    <a16:rowId xmlns:a16="http://schemas.microsoft.com/office/drawing/2014/main" val="1731164183"/>
                  </a:ext>
                </a:extLst>
              </a:tr>
              <a:tr h="271669">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プロダクトコード</a:t>
                      </a:r>
                      <a:endParaRPr kumimoji="1" lang="en-US" altLang="ja-JP" sz="160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のみ</a:t>
                      </a:r>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 altLang="ja-JP" sz="1600" kern="1200" dirty="0">
                          <a:solidFill>
                            <a:schemeClr val="tx1"/>
                          </a:solidFill>
                          <a:effectLst/>
                          <a:latin typeface="+mn-lt"/>
                          <a:ea typeface="+mn-ea"/>
                          <a:cs typeface="+mn-cs"/>
                        </a:rPr>
                        <a:t>-0.037</a:t>
                      </a:r>
                      <a:endParaRPr kumimoji="1" lang="ja-JP" altLang="en-US" sz="1600"/>
                    </a:p>
                  </a:txBody>
                  <a:tcPr/>
                </a:tc>
                <a:tc>
                  <a:txBody>
                    <a:bodyPr/>
                    <a:lstStyle/>
                    <a:p>
                      <a:pPr algn="r"/>
                      <a:r>
                        <a:rPr kumimoji="1" lang="en-US" altLang="ja-JP" sz="1600" dirty="0"/>
                        <a:t>0.078</a:t>
                      </a:r>
                      <a:endParaRPr kumimoji="1" lang="ja-JP" altLang="en-US" sz="1600"/>
                    </a:p>
                  </a:txBody>
                  <a:tcPr/>
                </a:tc>
                <a:tc>
                  <a:txBody>
                    <a:bodyPr/>
                    <a:lstStyle/>
                    <a:p>
                      <a:pPr algn="r"/>
                      <a:r>
                        <a:rPr kumimoji="1" lang="en-US" altLang="ja-JP" sz="1600" dirty="0"/>
                        <a:t>-0.076</a:t>
                      </a:r>
                      <a:endParaRPr kumimoji="1" lang="ja-JP" altLang="en-US" sz="1600"/>
                    </a:p>
                  </a:txBody>
                  <a:tcPr/>
                </a:tc>
                <a:tc>
                  <a:txBody>
                    <a:bodyPr/>
                    <a:lstStyle/>
                    <a:p>
                      <a:pPr algn="r"/>
                      <a:r>
                        <a:rPr kumimoji="1" lang="en-US" altLang="ja-JP" sz="1600" dirty="0"/>
                        <a:t>0.108</a:t>
                      </a:r>
                      <a:endParaRPr kumimoji="1" lang="ja-JP" altLang="en-US" sz="1600"/>
                    </a:p>
                  </a:txBody>
                  <a:tcPr/>
                </a:tc>
                <a:extLst>
                  <a:ext uri="{0D108BD9-81ED-4DB2-BD59-A6C34878D82A}">
                    <a16:rowId xmlns:a16="http://schemas.microsoft.com/office/drawing/2014/main" val="3256491113"/>
                  </a:ext>
                </a:extLst>
              </a:tr>
              <a:tr h="333988">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 altLang="ja-JP" sz="1600" b="1" kern="1200" dirty="0">
                          <a:solidFill>
                            <a:schemeClr val="tx1"/>
                          </a:solidFill>
                          <a:effectLst/>
                          <a:latin typeface="+mn-lt"/>
                          <a:ea typeface="+mn-ea"/>
                          <a:cs typeface="+mn-cs"/>
                        </a:rPr>
                        <a:t>0.724</a:t>
                      </a:r>
                      <a:endParaRPr kumimoji="1" lang="ja-JP" altLang="en-US" sz="1600" b="1"/>
                    </a:p>
                  </a:txBody>
                  <a:tcPr/>
                </a:tc>
                <a:tc>
                  <a:txBody>
                    <a:bodyPr/>
                    <a:lstStyle/>
                    <a:p>
                      <a:pPr algn="r"/>
                      <a:r>
                        <a:rPr kumimoji="1" lang="en-US" altLang="ja-JP" sz="1600" dirty="0"/>
                        <a:t>-0.220</a:t>
                      </a:r>
                      <a:endParaRPr kumimoji="1" lang="ja-JP" altLang="en-US" sz="1600"/>
                    </a:p>
                  </a:txBody>
                  <a:tcPr/>
                </a:tc>
                <a:tc>
                  <a:txBody>
                    <a:bodyPr/>
                    <a:lstStyle/>
                    <a:p>
                      <a:pPr algn="r"/>
                      <a:r>
                        <a:rPr kumimoji="1" lang="en-US" altLang="ja-JP" sz="1600" dirty="0"/>
                        <a:t>-0.348</a:t>
                      </a:r>
                      <a:endParaRPr kumimoji="1" lang="ja-JP" altLang="en-US" sz="1600"/>
                    </a:p>
                  </a:txBody>
                  <a:tcPr/>
                </a:tc>
                <a:tc>
                  <a:txBody>
                    <a:bodyPr/>
                    <a:lstStyle/>
                    <a:p>
                      <a:pPr algn="r"/>
                      <a:r>
                        <a:rPr kumimoji="1" lang="en-US" altLang="ja-JP" sz="1600" dirty="0"/>
                        <a:t>-0.246</a:t>
                      </a:r>
                      <a:endParaRPr kumimoji="1" lang="ja-JP" altLang="en-US" sz="1600"/>
                    </a:p>
                  </a:txBody>
                  <a:tcPr/>
                </a:tc>
                <a:extLst>
                  <a:ext uri="{0D108BD9-81ED-4DB2-BD59-A6C34878D82A}">
                    <a16:rowId xmlns:a16="http://schemas.microsoft.com/office/drawing/2014/main" val="3407920221"/>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b="1" dirty="0"/>
                        <a:t>0.435</a:t>
                      </a:r>
                      <a:endParaRPr kumimoji="1" lang="ja-JP" altLang="en-US" sz="1600" b="1"/>
                    </a:p>
                  </a:txBody>
                  <a:tcPr/>
                </a:tc>
                <a:tc>
                  <a:txBody>
                    <a:bodyPr/>
                    <a:lstStyle/>
                    <a:p>
                      <a:pPr algn="r"/>
                      <a:r>
                        <a:rPr kumimoji="1" lang="en-US" altLang="ja-JP" sz="1600" dirty="0"/>
                        <a:t>0.237</a:t>
                      </a:r>
                      <a:endParaRPr kumimoji="1" lang="ja-JP" altLang="en-US" sz="1600"/>
                    </a:p>
                  </a:txBody>
                  <a:tcPr/>
                </a:tc>
                <a:tc>
                  <a:txBody>
                    <a:bodyPr/>
                    <a:lstStyle/>
                    <a:p>
                      <a:pPr algn="r"/>
                      <a:r>
                        <a:rPr kumimoji="1" lang="en-US" altLang="ja-JP" sz="1600" dirty="0"/>
                        <a:t>-0.077</a:t>
                      </a:r>
                      <a:endParaRPr kumimoji="1" lang="ja-JP" altLang="en-US" sz="1600"/>
                    </a:p>
                  </a:txBody>
                  <a:tcPr/>
                </a:tc>
                <a:tc>
                  <a:txBody>
                    <a:bodyPr/>
                    <a:lstStyle/>
                    <a:p>
                      <a:pPr algn="r"/>
                      <a:r>
                        <a:rPr kumimoji="1" lang="en-US" altLang="ja-JP" sz="1600" b="1" dirty="0"/>
                        <a:t>0.435</a:t>
                      </a:r>
                      <a:endParaRPr kumimoji="1" lang="ja-JP" altLang="en-US" sz="1600" b="1"/>
                    </a:p>
                  </a:txBody>
                  <a:tcPr/>
                </a:tc>
                <a:extLst>
                  <a:ext uri="{0D108BD9-81ED-4DB2-BD59-A6C34878D82A}">
                    <a16:rowId xmlns:a16="http://schemas.microsoft.com/office/drawing/2014/main" val="1888001632"/>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b="1" dirty="0"/>
                        <a:t>0.727</a:t>
                      </a:r>
                      <a:endParaRPr kumimoji="1" lang="ja-JP" altLang="en-US" sz="1600" b="1"/>
                    </a:p>
                  </a:txBody>
                  <a:tcPr/>
                </a:tc>
                <a:tc>
                  <a:txBody>
                    <a:bodyPr/>
                    <a:lstStyle/>
                    <a:p>
                      <a:pPr algn="r"/>
                      <a:r>
                        <a:rPr kumimoji="1" lang="en-US" altLang="ja-JP" sz="1600" dirty="0"/>
                        <a:t>-0.069</a:t>
                      </a:r>
                      <a:endParaRPr kumimoji="1" lang="ja-JP" altLang="en-US" sz="1600"/>
                    </a:p>
                  </a:txBody>
                  <a:tcPr/>
                </a:tc>
                <a:tc>
                  <a:txBody>
                    <a:bodyPr/>
                    <a:lstStyle/>
                    <a:p>
                      <a:pPr algn="r"/>
                      <a:r>
                        <a:rPr kumimoji="1" lang="en-US" altLang="ja-JP" sz="1600" dirty="0"/>
                        <a:t>-0.200</a:t>
                      </a:r>
                      <a:endParaRPr kumimoji="1" lang="ja-JP" altLang="en-US" sz="1600"/>
                    </a:p>
                  </a:txBody>
                  <a:tcPr/>
                </a:tc>
                <a:tc>
                  <a:txBody>
                    <a:bodyPr/>
                    <a:lstStyle/>
                    <a:p>
                      <a:pPr algn="r"/>
                      <a:r>
                        <a:rPr kumimoji="1" lang="en-US" altLang="ja-JP" sz="1600" dirty="0"/>
                        <a:t>-0.200</a:t>
                      </a:r>
                      <a:endParaRPr kumimoji="1" lang="ja-JP" altLang="en-US" sz="1600"/>
                    </a:p>
                  </a:txBody>
                  <a:tcPr/>
                </a:tc>
                <a:extLst>
                  <a:ext uri="{0D108BD9-81ED-4DB2-BD59-A6C34878D82A}">
                    <a16:rowId xmlns:a16="http://schemas.microsoft.com/office/drawing/2014/main" val="1357097672"/>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b="1" dirty="0"/>
                        <a:t>0.505</a:t>
                      </a:r>
                      <a:endParaRPr kumimoji="1" lang="ja-JP" altLang="en-US" sz="1600" b="1"/>
                    </a:p>
                  </a:txBody>
                  <a:tcPr/>
                </a:tc>
                <a:tc>
                  <a:txBody>
                    <a:bodyPr/>
                    <a:lstStyle/>
                    <a:p>
                      <a:pPr algn="r"/>
                      <a:r>
                        <a:rPr kumimoji="1" lang="en-US" altLang="ja-JP" sz="1600" b="1" dirty="0"/>
                        <a:t>0.444</a:t>
                      </a:r>
                      <a:endParaRPr kumimoji="1" lang="ja-JP" altLang="en-US" sz="1600" b="1"/>
                    </a:p>
                  </a:txBody>
                  <a:tcPr/>
                </a:tc>
                <a:tc>
                  <a:txBody>
                    <a:bodyPr/>
                    <a:lstStyle/>
                    <a:p>
                      <a:pPr algn="r"/>
                      <a:r>
                        <a:rPr kumimoji="1" lang="en-US" altLang="ja-JP" sz="1600" b="1" dirty="0"/>
                        <a:t>0.400</a:t>
                      </a:r>
                      <a:endParaRPr kumimoji="1" lang="ja-JP" altLang="en-US" sz="1600" b="1"/>
                    </a:p>
                  </a:txBody>
                  <a:tcPr/>
                </a:tc>
                <a:tc>
                  <a:txBody>
                    <a:bodyPr/>
                    <a:lstStyle/>
                    <a:p>
                      <a:pPr algn="r"/>
                      <a:r>
                        <a:rPr kumimoji="1" lang="en-US" altLang="ja-JP" sz="1600" b="1" dirty="0"/>
                        <a:t>0.488</a:t>
                      </a:r>
                      <a:endParaRPr kumimoji="1" lang="ja-JP" altLang="en-US" sz="1600" b="1"/>
                    </a:p>
                  </a:txBody>
                  <a:tcPr/>
                </a:tc>
                <a:extLst>
                  <a:ext uri="{0D108BD9-81ED-4DB2-BD59-A6C34878D82A}">
                    <a16:rowId xmlns:a16="http://schemas.microsoft.com/office/drawing/2014/main" val="2546097768"/>
                  </a:ext>
                </a:extLst>
              </a:tr>
              <a:tr h="271669">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テストコードのみ</a:t>
                      </a:r>
                    </a:p>
                    <a:p>
                      <a:endParaRPr kumimoji="1" lang="ja-JP" altLang="en-US" sz="1600"/>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US" altLang="ja-JP" sz="1600" b="1" dirty="0"/>
                        <a:t>0.383</a:t>
                      </a:r>
                      <a:endParaRPr kumimoji="1" lang="ja-JP" altLang="en-US" sz="1600" b="1"/>
                    </a:p>
                  </a:txBody>
                  <a:tcPr/>
                </a:tc>
                <a:tc>
                  <a:txBody>
                    <a:bodyPr/>
                    <a:lstStyle/>
                    <a:p>
                      <a:pPr algn="r"/>
                      <a:r>
                        <a:rPr kumimoji="1" lang="en-US" altLang="ja-JP" sz="1600" dirty="0"/>
                        <a:t>-0.204</a:t>
                      </a:r>
                      <a:endParaRPr kumimoji="1" lang="ja-JP" altLang="en-US" sz="1600"/>
                    </a:p>
                  </a:txBody>
                  <a:tcPr/>
                </a:tc>
                <a:tc>
                  <a:txBody>
                    <a:bodyPr/>
                    <a:lstStyle/>
                    <a:p>
                      <a:pPr algn="r"/>
                      <a:r>
                        <a:rPr kumimoji="1" lang="en-US" altLang="ja-JP" sz="1600" b="1" dirty="0"/>
                        <a:t>0.706</a:t>
                      </a:r>
                      <a:endParaRPr kumimoji="1" lang="ja-JP" altLang="en-US" sz="1600" b="1"/>
                    </a:p>
                  </a:txBody>
                  <a:tcPr/>
                </a:tc>
                <a:tc>
                  <a:txBody>
                    <a:bodyPr/>
                    <a:lstStyle/>
                    <a:p>
                      <a:pPr algn="r"/>
                      <a:r>
                        <a:rPr kumimoji="1" lang="en-US" altLang="ja-JP" sz="1600" dirty="0"/>
                        <a:t>-0.302</a:t>
                      </a:r>
                      <a:endParaRPr kumimoji="1" lang="ja-JP" altLang="en-US" sz="1600"/>
                    </a:p>
                  </a:txBody>
                  <a:tcPr/>
                </a:tc>
                <a:extLst>
                  <a:ext uri="{0D108BD9-81ED-4DB2-BD59-A6C34878D82A}">
                    <a16:rowId xmlns:a16="http://schemas.microsoft.com/office/drawing/2014/main" val="2647430726"/>
                  </a:ext>
                </a:extLst>
              </a:tr>
              <a:tr h="333988">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US" altLang="ja-JP" sz="1600" dirty="0"/>
                        <a:t>0.041</a:t>
                      </a:r>
                      <a:endParaRPr kumimoji="1" lang="ja-JP" altLang="en-US" sz="1600"/>
                    </a:p>
                  </a:txBody>
                  <a:tcPr/>
                </a:tc>
                <a:tc>
                  <a:txBody>
                    <a:bodyPr/>
                    <a:lstStyle/>
                    <a:p>
                      <a:pPr algn="r"/>
                      <a:r>
                        <a:rPr kumimoji="1" lang="en-US" altLang="ja-JP" sz="1600" b="1" dirty="0"/>
                        <a:t>0.339</a:t>
                      </a:r>
                      <a:endParaRPr kumimoji="1" lang="ja-JP" altLang="en-US" sz="1600" b="1"/>
                    </a:p>
                  </a:txBody>
                  <a:tcPr/>
                </a:tc>
                <a:tc>
                  <a:txBody>
                    <a:bodyPr/>
                    <a:lstStyle/>
                    <a:p>
                      <a:pPr algn="r"/>
                      <a:r>
                        <a:rPr kumimoji="1" lang="en-US" altLang="ja-JP" sz="1600" b="1" dirty="0"/>
                        <a:t>0.350</a:t>
                      </a:r>
                      <a:endParaRPr kumimoji="1" lang="ja-JP" altLang="en-US" sz="1600" b="1"/>
                    </a:p>
                  </a:txBody>
                  <a:tcPr/>
                </a:tc>
                <a:tc>
                  <a:txBody>
                    <a:bodyPr/>
                    <a:lstStyle/>
                    <a:p>
                      <a:pPr algn="r"/>
                      <a:r>
                        <a:rPr kumimoji="1" lang="en-US" altLang="ja-JP" sz="1600" b="1" dirty="0"/>
                        <a:t>0.388</a:t>
                      </a:r>
                      <a:endParaRPr kumimoji="1" lang="ja-JP" altLang="en-US" sz="1600" b="1"/>
                    </a:p>
                  </a:txBody>
                  <a:tcPr/>
                </a:tc>
                <a:extLst>
                  <a:ext uri="{0D108BD9-81ED-4DB2-BD59-A6C34878D82A}">
                    <a16:rowId xmlns:a16="http://schemas.microsoft.com/office/drawing/2014/main" val="4222457886"/>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b="1" dirty="0"/>
                        <a:t>0.783</a:t>
                      </a:r>
                      <a:endParaRPr kumimoji="1" lang="ja-JP" altLang="en-US" sz="1600" b="1"/>
                    </a:p>
                  </a:txBody>
                  <a:tcPr/>
                </a:tc>
                <a:tc>
                  <a:txBody>
                    <a:bodyPr/>
                    <a:lstStyle/>
                    <a:p>
                      <a:pPr algn="r"/>
                      <a:r>
                        <a:rPr kumimoji="1" lang="en-US" altLang="ja-JP" sz="1600" b="1" dirty="0"/>
                        <a:t>0.950</a:t>
                      </a:r>
                      <a:endParaRPr kumimoji="1" lang="ja-JP" altLang="en-US" sz="1600" b="1"/>
                    </a:p>
                  </a:txBody>
                  <a:tcPr/>
                </a:tc>
                <a:tc>
                  <a:txBody>
                    <a:bodyPr/>
                    <a:lstStyle/>
                    <a:p>
                      <a:pPr algn="r"/>
                      <a:r>
                        <a:rPr kumimoji="1" lang="en-US" altLang="ja-JP" sz="1600" b="1" dirty="0"/>
                        <a:t>0.936</a:t>
                      </a:r>
                      <a:endParaRPr kumimoji="1" lang="ja-JP" altLang="en-US" sz="1600" b="1"/>
                    </a:p>
                  </a:txBody>
                  <a:tcPr/>
                </a:tc>
                <a:tc>
                  <a:txBody>
                    <a:bodyPr/>
                    <a:lstStyle/>
                    <a:p>
                      <a:pPr algn="r"/>
                      <a:r>
                        <a:rPr kumimoji="1" lang="en-US" altLang="ja-JP" sz="1600" b="1" dirty="0"/>
                        <a:t>0.949</a:t>
                      </a:r>
                      <a:endParaRPr kumimoji="1" lang="ja-JP" altLang="en-US" sz="1600" b="1"/>
                    </a:p>
                  </a:txBody>
                  <a:tcPr/>
                </a:tc>
                <a:extLst>
                  <a:ext uri="{0D108BD9-81ED-4DB2-BD59-A6C34878D82A}">
                    <a16:rowId xmlns:a16="http://schemas.microsoft.com/office/drawing/2014/main" val="1159610154"/>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dirty="0"/>
                        <a:t>0.094</a:t>
                      </a:r>
                      <a:endParaRPr kumimoji="1" lang="ja-JP" altLang="en-US" sz="1600"/>
                    </a:p>
                  </a:txBody>
                  <a:tcPr/>
                </a:tc>
                <a:tc>
                  <a:txBody>
                    <a:bodyPr/>
                    <a:lstStyle/>
                    <a:p>
                      <a:pPr algn="r"/>
                      <a:r>
                        <a:rPr kumimoji="1" lang="en-US" altLang="ja-JP" sz="1600" dirty="0"/>
                        <a:t>0.077</a:t>
                      </a:r>
                      <a:endParaRPr kumimoji="1" lang="ja-JP" altLang="en-US" sz="1600"/>
                    </a:p>
                  </a:txBody>
                  <a:tcPr/>
                </a:tc>
                <a:tc>
                  <a:txBody>
                    <a:bodyPr/>
                    <a:lstStyle/>
                    <a:p>
                      <a:pPr algn="r"/>
                      <a:r>
                        <a:rPr kumimoji="1" lang="en-US" altLang="ja-JP" sz="1600" dirty="0"/>
                        <a:t>0.063</a:t>
                      </a:r>
                      <a:endParaRPr kumimoji="1" lang="ja-JP" altLang="en-US" sz="1600"/>
                    </a:p>
                  </a:txBody>
                  <a:tcPr/>
                </a:tc>
                <a:tc>
                  <a:txBody>
                    <a:bodyPr/>
                    <a:lstStyle/>
                    <a:p>
                      <a:pPr algn="r"/>
                      <a:r>
                        <a:rPr kumimoji="1" lang="en-US" altLang="ja-JP" sz="1600" dirty="0"/>
                        <a:t>0.078</a:t>
                      </a:r>
                      <a:endParaRPr kumimoji="1" lang="ja-JP" altLang="en-US" sz="1600"/>
                    </a:p>
                  </a:txBody>
                  <a:tcPr/>
                </a:tc>
                <a:extLst>
                  <a:ext uri="{0D108BD9-81ED-4DB2-BD59-A6C34878D82A}">
                    <a16:rowId xmlns:a16="http://schemas.microsoft.com/office/drawing/2014/main" val="1555414617"/>
                  </a:ext>
                </a:extLst>
              </a:tr>
              <a:tr h="271669">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b="1" dirty="0"/>
                        <a:t>0.918</a:t>
                      </a:r>
                      <a:endParaRPr kumimoji="1" lang="ja-JP" altLang="en-US" sz="1600" b="1"/>
                    </a:p>
                  </a:txBody>
                  <a:tcPr/>
                </a:tc>
                <a:tc>
                  <a:txBody>
                    <a:bodyPr/>
                    <a:lstStyle/>
                    <a:p>
                      <a:pPr algn="r"/>
                      <a:r>
                        <a:rPr kumimoji="1" lang="en-US" altLang="ja-JP" sz="1600" dirty="0"/>
                        <a:t>-0.042</a:t>
                      </a:r>
                      <a:endParaRPr kumimoji="1" lang="ja-JP" altLang="en-US" sz="1600"/>
                    </a:p>
                  </a:txBody>
                  <a:tcPr/>
                </a:tc>
                <a:tc>
                  <a:txBody>
                    <a:bodyPr/>
                    <a:lstStyle/>
                    <a:p>
                      <a:pPr algn="r"/>
                      <a:r>
                        <a:rPr kumimoji="1" lang="en-US" altLang="ja-JP" sz="1600" dirty="0"/>
                        <a:t>-0.045</a:t>
                      </a:r>
                      <a:endParaRPr kumimoji="1" lang="ja-JP" altLang="en-US" sz="1600"/>
                    </a:p>
                  </a:txBody>
                  <a:tcPr/>
                </a:tc>
                <a:tc>
                  <a:txBody>
                    <a:bodyPr/>
                    <a:lstStyle/>
                    <a:p>
                      <a:pPr algn="r"/>
                      <a:r>
                        <a:rPr kumimoji="1" lang="en-US" altLang="ja-JP" sz="1600" dirty="0"/>
                        <a:t>0.060</a:t>
                      </a:r>
                      <a:endParaRPr kumimoji="1" lang="ja-JP" altLang="en-US" sz="1600"/>
                    </a:p>
                  </a:txBody>
                  <a:tcPr/>
                </a:tc>
                <a:extLst>
                  <a:ext uri="{0D108BD9-81ED-4DB2-BD59-A6C34878D82A}">
                    <a16:rowId xmlns:a16="http://schemas.microsoft.com/office/drawing/2014/main" val="3665356148"/>
                  </a:ext>
                </a:extLst>
              </a:tr>
            </a:tbl>
          </a:graphicData>
        </a:graphic>
      </p:graphicFrame>
      <p:sp>
        <p:nvSpPr>
          <p:cNvPr id="5" name="テキスト ボックス 4">
            <a:extLst>
              <a:ext uri="{FF2B5EF4-FFF2-40B4-BE49-F238E27FC236}">
                <a16:creationId xmlns:a16="http://schemas.microsoft.com/office/drawing/2014/main" id="{053625E5-BB26-4C8F-350F-6BAC9AB75233}"/>
              </a:ext>
            </a:extLst>
          </p:cNvPr>
          <p:cNvSpPr txBox="1"/>
          <p:nvPr/>
        </p:nvSpPr>
        <p:spPr>
          <a:xfrm>
            <a:off x="1235242" y="5893227"/>
            <a:ext cx="9721516" cy="830997"/>
          </a:xfrm>
          <a:prstGeom prst="rect">
            <a:avLst/>
          </a:prstGeom>
          <a:noFill/>
        </p:spPr>
        <p:txBody>
          <a:bodyPr wrap="square" rtlCol="0">
            <a:spAutoFit/>
          </a:bodyPr>
          <a:lstStyle/>
          <a:p>
            <a:r>
              <a:rPr lang="ja-JP" altLang="en-US"/>
              <a:t>ソースコードの変更量（定義１）と比べ，正の相関関係のある項目が増えた</a:t>
            </a:r>
            <a:endParaRPr lang="en-US" altLang="ja-JP" dirty="0"/>
          </a:p>
          <a:p>
            <a:endParaRPr kumimoji="1" lang="ja-JP" altLang="en-US"/>
          </a:p>
        </p:txBody>
      </p:sp>
    </p:spTree>
    <p:extLst>
      <p:ext uri="{BB962C8B-B14F-4D97-AF65-F5344CB8AC3E}">
        <p14:creationId xmlns:p14="http://schemas.microsoft.com/office/powerpoint/2010/main" val="2348541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CFD947-EF80-8B40-9F54-7BFAD22B66A9}"/>
              </a:ext>
            </a:extLst>
          </p:cNvPr>
          <p:cNvSpPr>
            <a:spLocks noGrp="1"/>
          </p:cNvSpPr>
          <p:nvPr>
            <p:ph type="title"/>
          </p:nvPr>
        </p:nvSpPr>
        <p:spPr/>
        <p:txBody>
          <a:bodyPr/>
          <a:lstStyle/>
          <a:p>
            <a:r>
              <a:rPr lang="ja-JP" altLang="en-US" sz="4000"/>
              <a:t>ソースコードの変更量（定義２）と実行トレースの</a:t>
            </a:r>
            <a:br>
              <a:rPr lang="en-US" altLang="ja-JP" sz="4000" dirty="0"/>
            </a:br>
            <a:r>
              <a:rPr lang="ja-JP" altLang="en-US" sz="4000"/>
              <a:t>変化量の相関係数</a:t>
            </a:r>
            <a:endParaRPr kumimoji="1" lang="ja-JP" altLang="en-US" sz="4000"/>
          </a:p>
        </p:txBody>
      </p:sp>
      <p:sp>
        <p:nvSpPr>
          <p:cNvPr id="4" name="スライド番号プレースホルダー 3">
            <a:extLst>
              <a:ext uri="{FF2B5EF4-FFF2-40B4-BE49-F238E27FC236}">
                <a16:creationId xmlns:a16="http://schemas.microsoft.com/office/drawing/2014/main" id="{45BE0804-517F-E341-B795-3410EE6854D4}"/>
              </a:ext>
            </a:extLst>
          </p:cNvPr>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a:p>
        </p:txBody>
      </p:sp>
      <p:graphicFrame>
        <p:nvGraphicFramePr>
          <p:cNvPr id="12" name="コンテンツ プレースホルダー 8">
            <a:extLst>
              <a:ext uri="{FF2B5EF4-FFF2-40B4-BE49-F238E27FC236}">
                <a16:creationId xmlns:a16="http://schemas.microsoft.com/office/drawing/2014/main" id="{7B47A66C-C11A-1F44-90F8-F1BD4E25216D}"/>
              </a:ext>
            </a:extLst>
          </p:cNvPr>
          <p:cNvGraphicFramePr>
            <a:graphicFrameLocks/>
          </p:cNvGraphicFramePr>
          <p:nvPr>
            <p:extLst>
              <p:ext uri="{D42A27DB-BD31-4B8C-83A1-F6EECF244321}">
                <p14:modId xmlns:p14="http://schemas.microsoft.com/office/powerpoint/2010/main" val="1812435698"/>
              </p:ext>
            </p:extLst>
          </p:nvPr>
        </p:nvGraphicFramePr>
        <p:xfrm>
          <a:off x="195932" y="1698309"/>
          <a:ext cx="11800135" cy="3050154"/>
        </p:xfrm>
        <a:graphic>
          <a:graphicData uri="http://schemas.openxmlformats.org/drawingml/2006/table">
            <a:tbl>
              <a:tblPr firstRow="1" bandRow="1">
                <a:tableStyleId>{21E4AEA4-8DFA-4A89-87EB-49C32662AFE0}</a:tableStyleId>
              </a:tblPr>
              <a:tblGrid>
                <a:gridCol w="1966690">
                  <a:extLst>
                    <a:ext uri="{9D8B030D-6E8A-4147-A177-3AD203B41FA5}">
                      <a16:colId xmlns:a16="http://schemas.microsoft.com/office/drawing/2014/main" val="3623849650"/>
                    </a:ext>
                  </a:extLst>
                </a:gridCol>
                <a:gridCol w="2180161">
                  <a:extLst>
                    <a:ext uri="{9D8B030D-6E8A-4147-A177-3AD203B41FA5}">
                      <a16:colId xmlns:a16="http://schemas.microsoft.com/office/drawing/2014/main" val="851305995"/>
                    </a:ext>
                  </a:extLst>
                </a:gridCol>
                <a:gridCol w="2116904">
                  <a:extLst>
                    <a:ext uri="{9D8B030D-6E8A-4147-A177-3AD203B41FA5}">
                      <a16:colId xmlns:a16="http://schemas.microsoft.com/office/drawing/2014/main" val="1114998112"/>
                    </a:ext>
                  </a:extLst>
                </a:gridCol>
                <a:gridCol w="1845460">
                  <a:extLst>
                    <a:ext uri="{9D8B030D-6E8A-4147-A177-3AD203B41FA5}">
                      <a16:colId xmlns:a16="http://schemas.microsoft.com/office/drawing/2014/main" val="2303962044"/>
                    </a:ext>
                  </a:extLst>
                </a:gridCol>
                <a:gridCol w="1845460">
                  <a:extLst>
                    <a:ext uri="{9D8B030D-6E8A-4147-A177-3AD203B41FA5}">
                      <a16:colId xmlns:a16="http://schemas.microsoft.com/office/drawing/2014/main" val="2148447758"/>
                    </a:ext>
                  </a:extLst>
                </a:gridCol>
                <a:gridCol w="1845460">
                  <a:extLst>
                    <a:ext uri="{9D8B030D-6E8A-4147-A177-3AD203B41FA5}">
                      <a16:colId xmlns:a16="http://schemas.microsoft.com/office/drawing/2014/main" val="4037880553"/>
                    </a:ext>
                  </a:extLst>
                </a:gridCol>
              </a:tblGrid>
              <a:tr h="1004319">
                <a:tc>
                  <a:txBody>
                    <a:bodyPr/>
                    <a:lstStyle/>
                    <a:p>
                      <a:r>
                        <a:rPr kumimoji="1" lang="ja-JP" altLang="en-US" sz="1600"/>
                        <a:t>変更されたコードの種類</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a:effectLst/>
                        </a:rPr>
                        <a:t>プロジェクト名</a:t>
                      </a:r>
                    </a:p>
                    <a:p>
                      <a:endParaRPr kumimoji="1" lang="ja-JP" altLang="en-US" sz="1600"/>
                    </a:p>
                  </a:txBody>
                  <a:tcPr/>
                </a:tc>
                <a:tc>
                  <a:txBody>
                    <a:bodyPr/>
                    <a:lstStyle/>
                    <a:p>
                      <a:r>
                        <a:rPr kumimoji="1" lang="ja-JP" altLang="en-US" sz="1600" kern="1200">
                          <a:effectLst/>
                        </a:rPr>
                        <a:t>実行された観測命令の種類数の変化量</a:t>
                      </a:r>
                    </a:p>
                    <a:p>
                      <a:endParaRPr kumimoji="1" lang="ja-JP" altLang="en-US" sz="1600"/>
                    </a:p>
                  </a:txBody>
                  <a:tcPr/>
                </a:tc>
                <a:tc>
                  <a:txBody>
                    <a:bodyPr/>
                    <a:lstStyle/>
                    <a:p>
                      <a:r>
                        <a:rPr kumimoji="1" lang="ja-JP" altLang="en-US" sz="1600" kern="1200">
                          <a:effectLst/>
                        </a:rPr>
                        <a:t>変数の参照回数の変化量</a:t>
                      </a:r>
                    </a:p>
                    <a:p>
                      <a:endParaRPr kumimoji="1" lang="ja-JP" altLang="en-US" sz="1600"/>
                    </a:p>
                  </a:txBody>
                  <a:tcPr/>
                </a:tc>
                <a:tc>
                  <a:txBody>
                    <a:bodyPr/>
                    <a:lstStyle/>
                    <a:p>
                      <a:r>
                        <a:rPr kumimoji="1" lang="ja-JP" altLang="en-US" sz="1600" kern="1200">
                          <a:effectLst/>
                        </a:rPr>
                        <a:t>変数の代入回数</a:t>
                      </a:r>
                    </a:p>
                    <a:p>
                      <a:r>
                        <a:rPr kumimoji="1" lang="ja-JP" altLang="en-US" sz="1600" kern="1200">
                          <a:effectLst/>
                        </a:rPr>
                        <a:t>の変化量</a:t>
                      </a:r>
                    </a:p>
                    <a:p>
                      <a:endParaRPr kumimoji="1" lang="ja-JP" altLang="en-US" sz="1600"/>
                    </a:p>
                  </a:txBody>
                  <a:tcPr/>
                </a:tc>
                <a:tc>
                  <a:txBody>
                    <a:bodyPr/>
                    <a:lstStyle/>
                    <a:p>
                      <a:r>
                        <a:rPr kumimoji="1" lang="ja-JP" altLang="en-US" sz="1600" kern="1200">
                          <a:effectLst/>
                        </a:rPr>
                        <a:t>メソッド実行回数の変化量</a:t>
                      </a:r>
                    </a:p>
                    <a:p>
                      <a:endParaRPr kumimoji="1" lang="ja-JP" altLang="en-US" sz="1600"/>
                    </a:p>
                  </a:txBody>
                  <a:tcPr/>
                </a:tc>
                <a:extLst>
                  <a:ext uri="{0D108BD9-81ED-4DB2-BD59-A6C34878D82A}">
                    <a16:rowId xmlns:a16="http://schemas.microsoft.com/office/drawing/2014/main" val="1731164183"/>
                  </a:ext>
                </a:extLst>
              </a:tr>
              <a:tr h="409167">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プロダクトコードと</a:t>
                      </a:r>
                      <a:endParaRPr kumimoji="1" lang="en-US" altLang="ja-JP" sz="160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tx1"/>
                          </a:solidFill>
                          <a:effectLst/>
                          <a:latin typeface="+mn-lt"/>
                          <a:ea typeface="+mn-ea"/>
                          <a:cs typeface="+mn-cs"/>
                        </a:rPr>
                        <a:t>テストコード</a:t>
                      </a:r>
                    </a:p>
                  </a:txBody>
                  <a:tcPr anchor="ctr"/>
                </a:tc>
                <a:tc>
                  <a:txBody>
                    <a:bodyPr/>
                    <a:lstStyle/>
                    <a:p>
                      <a:r>
                        <a:rPr kumimoji="1" lang="en" altLang="ja-JP" sz="1600" kern="1200" dirty="0">
                          <a:solidFill>
                            <a:schemeClr val="tx1"/>
                          </a:solidFill>
                          <a:effectLst/>
                          <a:latin typeface="+mn-lt"/>
                          <a:ea typeface="+mn-ea"/>
                          <a:cs typeface="+mn-cs"/>
                        </a:rPr>
                        <a:t>commons-</a:t>
                      </a:r>
                      <a:r>
                        <a:rPr kumimoji="1" lang="en" altLang="ja-JP" sz="1600" kern="1200" dirty="0" err="1">
                          <a:solidFill>
                            <a:schemeClr val="tx1"/>
                          </a:solidFill>
                          <a:effectLst/>
                          <a:latin typeface="+mn-lt"/>
                          <a:ea typeface="+mn-ea"/>
                          <a:cs typeface="+mn-cs"/>
                        </a:rPr>
                        <a:t>lang</a:t>
                      </a:r>
                      <a:endParaRPr kumimoji="1" lang="ja-JP" altLang="en-US" sz="1600"/>
                    </a:p>
                  </a:txBody>
                  <a:tcPr/>
                </a:tc>
                <a:tc>
                  <a:txBody>
                    <a:bodyPr/>
                    <a:lstStyle/>
                    <a:p>
                      <a:pPr algn="r"/>
                      <a:r>
                        <a:rPr kumimoji="1" lang="en" altLang="ja-JP" sz="1600" b="1" kern="1200" dirty="0">
                          <a:solidFill>
                            <a:schemeClr val="tx1"/>
                          </a:solidFill>
                          <a:effectLst/>
                          <a:latin typeface="+mn-lt"/>
                          <a:ea typeface="+mn-ea"/>
                          <a:cs typeface="+mn-cs"/>
                        </a:rPr>
                        <a:t>0.787</a:t>
                      </a:r>
                      <a:endParaRPr kumimoji="1" lang="ja-JP" altLang="en-US" sz="1600" b="1"/>
                    </a:p>
                  </a:txBody>
                  <a:tcPr/>
                </a:tc>
                <a:tc>
                  <a:txBody>
                    <a:bodyPr/>
                    <a:lstStyle/>
                    <a:p>
                      <a:pPr algn="r"/>
                      <a:r>
                        <a:rPr kumimoji="1" lang="en-US" altLang="ja-JP" sz="1600" dirty="0"/>
                        <a:t>0.143</a:t>
                      </a:r>
                      <a:endParaRPr kumimoji="1" lang="ja-JP" altLang="en-US" sz="1600"/>
                    </a:p>
                  </a:txBody>
                  <a:tcPr/>
                </a:tc>
                <a:tc>
                  <a:txBody>
                    <a:bodyPr/>
                    <a:lstStyle/>
                    <a:p>
                      <a:pPr algn="r"/>
                      <a:r>
                        <a:rPr kumimoji="1" lang="en-US" altLang="ja-JP" sz="1600" b="1" dirty="0"/>
                        <a:t>0.551</a:t>
                      </a:r>
                      <a:endParaRPr kumimoji="1" lang="ja-JP" altLang="en-US" sz="1600" b="1"/>
                    </a:p>
                  </a:txBody>
                  <a:tcPr/>
                </a:tc>
                <a:tc>
                  <a:txBody>
                    <a:bodyPr/>
                    <a:lstStyle/>
                    <a:p>
                      <a:pPr algn="r"/>
                      <a:r>
                        <a:rPr kumimoji="1" lang="en-US" altLang="ja-JP" sz="1600" dirty="0"/>
                        <a:t>0.207</a:t>
                      </a:r>
                      <a:endParaRPr kumimoji="1" lang="ja-JP" altLang="en-US" sz="1600"/>
                    </a:p>
                  </a:txBody>
                  <a:tcPr/>
                </a:tc>
                <a:extLst>
                  <a:ext uri="{0D108BD9-81ED-4DB2-BD59-A6C34878D82A}">
                    <a16:rowId xmlns:a16="http://schemas.microsoft.com/office/drawing/2014/main" val="3256491113"/>
                  </a:ext>
                </a:extLst>
              </a:tr>
              <a:tr h="409167">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commons-collections</a:t>
                      </a:r>
                      <a:endParaRPr kumimoji="1" lang="ja-JP" altLang="en-US" sz="1600"/>
                    </a:p>
                  </a:txBody>
                  <a:tcPr/>
                </a:tc>
                <a:tc>
                  <a:txBody>
                    <a:bodyPr/>
                    <a:lstStyle/>
                    <a:p>
                      <a:pPr algn="r"/>
                      <a:r>
                        <a:rPr kumimoji="1" lang="en-US" altLang="ja-JP" sz="1600" b="0" dirty="0"/>
                        <a:t>-0.242</a:t>
                      </a:r>
                      <a:endParaRPr kumimoji="1" lang="ja-JP" altLang="en-US" sz="1600" b="0"/>
                    </a:p>
                  </a:txBody>
                  <a:tcPr/>
                </a:tc>
                <a:tc>
                  <a:txBody>
                    <a:bodyPr/>
                    <a:lstStyle/>
                    <a:p>
                      <a:pPr algn="r"/>
                      <a:r>
                        <a:rPr kumimoji="1" lang="en-US" altLang="ja-JP" sz="1600" dirty="0"/>
                        <a:t>0.054</a:t>
                      </a:r>
                      <a:endParaRPr kumimoji="1" lang="ja-JP" altLang="en-US" sz="1600"/>
                    </a:p>
                  </a:txBody>
                  <a:tcPr/>
                </a:tc>
                <a:tc>
                  <a:txBody>
                    <a:bodyPr/>
                    <a:lstStyle/>
                    <a:p>
                      <a:pPr algn="r"/>
                      <a:r>
                        <a:rPr kumimoji="1" lang="en-US" altLang="ja-JP" sz="1600" b="1" dirty="0"/>
                        <a:t>0.594</a:t>
                      </a:r>
                      <a:endParaRPr kumimoji="1" lang="ja-JP" altLang="en-US" sz="1600" b="1"/>
                    </a:p>
                  </a:txBody>
                  <a:tcPr/>
                </a:tc>
                <a:tc>
                  <a:txBody>
                    <a:bodyPr/>
                    <a:lstStyle/>
                    <a:p>
                      <a:pPr algn="r"/>
                      <a:r>
                        <a:rPr kumimoji="1" lang="en-US" altLang="ja-JP" sz="1600" dirty="0"/>
                        <a:t>-0.124</a:t>
                      </a:r>
                      <a:endParaRPr kumimoji="1" lang="ja-JP" altLang="en-US" sz="1600"/>
                    </a:p>
                  </a:txBody>
                  <a:tcPr/>
                </a:tc>
                <a:extLst>
                  <a:ext uri="{0D108BD9-81ED-4DB2-BD59-A6C34878D82A}">
                    <a16:rowId xmlns:a16="http://schemas.microsoft.com/office/drawing/2014/main" val="3407920221"/>
                  </a:ext>
                </a:extLst>
              </a:tr>
              <a:tr h="409167">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commons-codec</a:t>
                      </a:r>
                      <a:endParaRPr kumimoji="1" lang="ja-JP" altLang="en-US" sz="1600"/>
                    </a:p>
                  </a:txBody>
                  <a:tcPr/>
                </a:tc>
                <a:tc>
                  <a:txBody>
                    <a:bodyPr/>
                    <a:lstStyle/>
                    <a:p>
                      <a:pPr algn="r"/>
                      <a:r>
                        <a:rPr kumimoji="1" lang="en-US" altLang="ja-JP" sz="1600" b="1" dirty="0"/>
                        <a:t>0.992</a:t>
                      </a:r>
                      <a:endParaRPr kumimoji="1" lang="ja-JP" altLang="en-US" sz="1600" b="1"/>
                    </a:p>
                  </a:txBody>
                  <a:tcPr/>
                </a:tc>
                <a:tc>
                  <a:txBody>
                    <a:bodyPr/>
                    <a:lstStyle/>
                    <a:p>
                      <a:pPr algn="r"/>
                      <a:r>
                        <a:rPr kumimoji="1" lang="en-US" altLang="ja-JP" sz="1600" b="1" dirty="0"/>
                        <a:t>0.994</a:t>
                      </a:r>
                      <a:endParaRPr kumimoji="1" lang="ja-JP" altLang="en-US" sz="1600" b="1"/>
                    </a:p>
                  </a:txBody>
                  <a:tcPr/>
                </a:tc>
                <a:tc>
                  <a:txBody>
                    <a:bodyPr/>
                    <a:lstStyle/>
                    <a:p>
                      <a:pPr algn="r"/>
                      <a:r>
                        <a:rPr kumimoji="1" lang="en-US" altLang="ja-JP" sz="1600" b="1" dirty="0"/>
                        <a:t>0.991</a:t>
                      </a:r>
                      <a:endParaRPr kumimoji="1" lang="ja-JP" altLang="en-US" sz="1600" b="1"/>
                    </a:p>
                  </a:txBody>
                  <a:tcPr/>
                </a:tc>
                <a:tc>
                  <a:txBody>
                    <a:bodyPr/>
                    <a:lstStyle/>
                    <a:p>
                      <a:pPr algn="r"/>
                      <a:r>
                        <a:rPr kumimoji="1" lang="en-US" altLang="ja-JP" sz="1600" dirty="0"/>
                        <a:t>0.277</a:t>
                      </a:r>
                      <a:endParaRPr kumimoji="1" lang="ja-JP" altLang="en-US" sz="1600"/>
                    </a:p>
                  </a:txBody>
                  <a:tcPr/>
                </a:tc>
                <a:extLst>
                  <a:ext uri="{0D108BD9-81ED-4DB2-BD59-A6C34878D82A}">
                    <a16:rowId xmlns:a16="http://schemas.microsoft.com/office/drawing/2014/main" val="1888001632"/>
                  </a:ext>
                </a:extLst>
              </a:tr>
              <a:tr h="409167">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commons-csv</a:t>
                      </a:r>
                      <a:endParaRPr kumimoji="1" lang="ja-JP" altLang="en-US" sz="1600"/>
                    </a:p>
                  </a:txBody>
                  <a:tcPr/>
                </a:tc>
                <a:tc>
                  <a:txBody>
                    <a:bodyPr/>
                    <a:lstStyle/>
                    <a:p>
                      <a:pPr algn="r"/>
                      <a:r>
                        <a:rPr kumimoji="1" lang="en-US" altLang="ja-JP" sz="1600" b="1" dirty="0"/>
                        <a:t>0.624</a:t>
                      </a:r>
                      <a:endParaRPr kumimoji="1" lang="ja-JP" altLang="en-US" sz="1600" b="1"/>
                    </a:p>
                  </a:txBody>
                  <a:tcPr/>
                </a:tc>
                <a:tc>
                  <a:txBody>
                    <a:bodyPr/>
                    <a:lstStyle/>
                    <a:p>
                      <a:pPr algn="r"/>
                      <a:r>
                        <a:rPr kumimoji="1" lang="en-US" altLang="ja-JP" sz="1600" dirty="0"/>
                        <a:t>0.151</a:t>
                      </a:r>
                      <a:endParaRPr kumimoji="1" lang="ja-JP" altLang="en-US" sz="1600"/>
                    </a:p>
                  </a:txBody>
                  <a:tcPr/>
                </a:tc>
                <a:tc>
                  <a:txBody>
                    <a:bodyPr/>
                    <a:lstStyle/>
                    <a:p>
                      <a:pPr algn="r"/>
                      <a:r>
                        <a:rPr kumimoji="1" lang="en-US" altLang="ja-JP" sz="1600" dirty="0"/>
                        <a:t>0.113</a:t>
                      </a:r>
                      <a:endParaRPr kumimoji="1" lang="ja-JP" altLang="en-US" sz="1600"/>
                    </a:p>
                  </a:txBody>
                  <a:tcPr/>
                </a:tc>
                <a:tc>
                  <a:txBody>
                    <a:bodyPr/>
                    <a:lstStyle/>
                    <a:p>
                      <a:pPr algn="r"/>
                      <a:r>
                        <a:rPr kumimoji="1" lang="en-US" altLang="ja-JP" sz="1600" dirty="0"/>
                        <a:t>0.115</a:t>
                      </a:r>
                      <a:endParaRPr kumimoji="1" lang="ja-JP" altLang="en-US" sz="1600"/>
                    </a:p>
                  </a:txBody>
                  <a:tcPr/>
                </a:tc>
                <a:extLst>
                  <a:ext uri="{0D108BD9-81ED-4DB2-BD59-A6C34878D82A}">
                    <a16:rowId xmlns:a16="http://schemas.microsoft.com/office/drawing/2014/main" val="1357097672"/>
                  </a:ext>
                </a:extLst>
              </a:tr>
              <a:tr h="409167">
                <a:tc vMerge="1">
                  <a:txBody>
                    <a:bodyPr/>
                    <a:lstStyle/>
                    <a:p>
                      <a:endParaRPr kumimoji="1" lang="ja-JP" altLang="en-US"/>
                    </a:p>
                  </a:txBody>
                  <a:tcPr/>
                </a:tc>
                <a:tc>
                  <a:txBody>
                    <a:bodyPr/>
                    <a:lstStyle/>
                    <a:p>
                      <a:r>
                        <a:rPr kumimoji="1" lang="en" altLang="ja-JP" sz="1600" kern="1200" dirty="0">
                          <a:solidFill>
                            <a:schemeClr val="tx1"/>
                          </a:solidFill>
                          <a:effectLst/>
                          <a:latin typeface="+mn-lt"/>
                          <a:ea typeface="+mn-ea"/>
                          <a:cs typeface="+mn-cs"/>
                        </a:rPr>
                        <a:t>commons-cli</a:t>
                      </a:r>
                      <a:endParaRPr kumimoji="1" lang="ja-JP" altLang="en-US" sz="1600"/>
                    </a:p>
                  </a:txBody>
                  <a:tcPr/>
                </a:tc>
                <a:tc>
                  <a:txBody>
                    <a:bodyPr/>
                    <a:lstStyle/>
                    <a:p>
                      <a:pPr algn="r"/>
                      <a:r>
                        <a:rPr kumimoji="1" lang="en-US" altLang="ja-JP" sz="1600" dirty="0"/>
                        <a:t>0.020</a:t>
                      </a:r>
                      <a:endParaRPr kumimoji="1" lang="ja-JP" altLang="en-US" sz="1600"/>
                    </a:p>
                  </a:txBody>
                  <a:tcPr/>
                </a:tc>
                <a:tc>
                  <a:txBody>
                    <a:bodyPr/>
                    <a:lstStyle/>
                    <a:p>
                      <a:pPr algn="r"/>
                      <a:r>
                        <a:rPr kumimoji="1" lang="en-US" altLang="ja-JP" sz="1600" dirty="0"/>
                        <a:t>-0.065</a:t>
                      </a:r>
                      <a:endParaRPr kumimoji="1" lang="ja-JP" altLang="en-US" sz="1600"/>
                    </a:p>
                  </a:txBody>
                  <a:tcPr/>
                </a:tc>
                <a:tc>
                  <a:txBody>
                    <a:bodyPr/>
                    <a:lstStyle/>
                    <a:p>
                      <a:pPr algn="r"/>
                      <a:r>
                        <a:rPr kumimoji="1" lang="en-US" altLang="ja-JP" sz="1600" dirty="0"/>
                        <a:t>-0.065</a:t>
                      </a:r>
                      <a:endParaRPr kumimoji="1" lang="ja-JP" altLang="en-US" sz="1600"/>
                    </a:p>
                  </a:txBody>
                  <a:tcPr/>
                </a:tc>
                <a:tc>
                  <a:txBody>
                    <a:bodyPr/>
                    <a:lstStyle/>
                    <a:p>
                      <a:pPr algn="r"/>
                      <a:r>
                        <a:rPr kumimoji="1" lang="en-US" altLang="ja-JP" sz="1600" dirty="0"/>
                        <a:t>-0.050</a:t>
                      </a:r>
                      <a:endParaRPr kumimoji="1" lang="ja-JP" altLang="en-US" sz="1600"/>
                    </a:p>
                  </a:txBody>
                  <a:tcPr/>
                </a:tc>
                <a:extLst>
                  <a:ext uri="{0D108BD9-81ED-4DB2-BD59-A6C34878D82A}">
                    <a16:rowId xmlns:a16="http://schemas.microsoft.com/office/drawing/2014/main" val="2546097768"/>
                  </a:ext>
                </a:extLst>
              </a:tr>
            </a:tbl>
          </a:graphicData>
        </a:graphic>
      </p:graphicFrame>
      <p:sp>
        <p:nvSpPr>
          <p:cNvPr id="5" name="テキスト ボックス 4">
            <a:extLst>
              <a:ext uri="{FF2B5EF4-FFF2-40B4-BE49-F238E27FC236}">
                <a16:creationId xmlns:a16="http://schemas.microsoft.com/office/drawing/2014/main" id="{A74BC6F6-D16D-0D22-C2EF-AD47623855BF}"/>
              </a:ext>
            </a:extLst>
          </p:cNvPr>
          <p:cNvSpPr txBox="1"/>
          <p:nvPr/>
        </p:nvSpPr>
        <p:spPr>
          <a:xfrm>
            <a:off x="2919144" y="5297762"/>
            <a:ext cx="6338896" cy="461665"/>
          </a:xfrm>
          <a:prstGeom prst="rect">
            <a:avLst/>
          </a:prstGeom>
          <a:noFill/>
        </p:spPr>
        <p:txBody>
          <a:bodyPr wrap="square" rtlCol="0">
            <a:spAutoFit/>
          </a:bodyPr>
          <a:lstStyle/>
          <a:p>
            <a:r>
              <a:rPr lang="ja-JP" altLang="en-US"/>
              <a:t>相関のあるメトリクスはプロジェクトで様々である</a:t>
            </a:r>
            <a:endParaRPr lang="en-US" altLang="ja-JP" dirty="0"/>
          </a:p>
        </p:txBody>
      </p:sp>
    </p:spTree>
    <p:extLst>
      <p:ext uri="{BB962C8B-B14F-4D97-AF65-F5344CB8AC3E}">
        <p14:creationId xmlns:p14="http://schemas.microsoft.com/office/powerpoint/2010/main" val="2596057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0F8296-F9B1-1646-9473-B066695FE9A0}"/>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F11DF7C4-CAE0-3042-8160-15EA5EFD5B02}"/>
              </a:ext>
            </a:extLst>
          </p:cNvPr>
          <p:cNvSpPr>
            <a:spLocks noGrp="1"/>
          </p:cNvSpPr>
          <p:nvPr>
            <p:ph idx="1"/>
          </p:nvPr>
        </p:nvSpPr>
        <p:spPr/>
        <p:txBody>
          <a:bodyPr/>
          <a:lstStyle/>
          <a:p>
            <a:r>
              <a:rPr kumimoji="1" lang="ja-JP" altLang="en-US"/>
              <a:t>ソースコードの変更量と実行トレースの変化量の関連性について調査を行なった</a:t>
            </a:r>
            <a:endParaRPr lang="en-US" altLang="ja-JP" dirty="0"/>
          </a:p>
          <a:p>
            <a:r>
              <a:rPr lang="ja-JP" altLang="en-US"/>
              <a:t>ソースコードの変更量と実行トレースの変化量間には明確な関連性は見られなかった</a:t>
            </a:r>
            <a:endParaRPr lang="en-US" altLang="ja-JP" dirty="0"/>
          </a:p>
          <a:p>
            <a:pPr lvl="1"/>
            <a:r>
              <a:rPr lang="ja-JP" altLang="en-US"/>
              <a:t>相関のあるメトリクスはプロジェクト毎で様々である</a:t>
            </a:r>
            <a:endParaRPr lang="en-US" altLang="ja-JP" dirty="0"/>
          </a:p>
          <a:p>
            <a:pPr lvl="1"/>
            <a:r>
              <a:rPr lang="ja-JP" altLang="en-US" kern="1200"/>
              <a:t>実行命令系列に影響のない変更も多々ある</a:t>
            </a:r>
            <a:endParaRPr lang="en-US" altLang="ja-JP" u="sng" dirty="0"/>
          </a:p>
          <a:p>
            <a:pPr lvl="1"/>
            <a:r>
              <a:rPr lang="ja-JP" altLang="en-US"/>
              <a:t>プロダクトコードの編集とテストコードの編集では，ソースコードの変更量と実行トレースの変化量間の関係性が異なる</a:t>
            </a:r>
            <a:endParaRPr kumimoji="1" lang="ja-JP" altLang="en-US"/>
          </a:p>
        </p:txBody>
      </p:sp>
      <p:sp>
        <p:nvSpPr>
          <p:cNvPr id="4" name="スライド番号プレースホルダー 3">
            <a:extLst>
              <a:ext uri="{FF2B5EF4-FFF2-40B4-BE49-F238E27FC236}">
                <a16:creationId xmlns:a16="http://schemas.microsoft.com/office/drawing/2014/main" id="{828F0C34-495D-9747-B0FC-DF9BBDBB1B05}"/>
              </a:ext>
            </a:extLst>
          </p:cNvPr>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a:p>
        </p:txBody>
      </p:sp>
    </p:spTree>
    <p:extLst>
      <p:ext uri="{BB962C8B-B14F-4D97-AF65-F5344CB8AC3E}">
        <p14:creationId xmlns:p14="http://schemas.microsoft.com/office/powerpoint/2010/main" val="137148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469848-86EF-1646-B70D-0465C35F9432}"/>
              </a:ext>
            </a:extLst>
          </p:cNvPr>
          <p:cNvSpPr>
            <a:spLocks noGrp="1"/>
          </p:cNvSpPr>
          <p:nvPr>
            <p:ph type="title"/>
          </p:nvPr>
        </p:nvSpPr>
        <p:spPr/>
        <p:txBody>
          <a:bodyPr/>
          <a:lstStyle/>
          <a:p>
            <a:r>
              <a:rPr kumimoji="1" lang="ja-JP" altLang="en-US"/>
              <a:t>今後の課題</a:t>
            </a:r>
          </a:p>
        </p:txBody>
      </p:sp>
      <p:sp>
        <p:nvSpPr>
          <p:cNvPr id="3" name="コンテンツ プレースホルダー 2">
            <a:extLst>
              <a:ext uri="{FF2B5EF4-FFF2-40B4-BE49-F238E27FC236}">
                <a16:creationId xmlns:a16="http://schemas.microsoft.com/office/drawing/2014/main" id="{E7FB7309-D359-2949-A49C-F836BD19D3C1}"/>
              </a:ext>
            </a:extLst>
          </p:cNvPr>
          <p:cNvSpPr>
            <a:spLocks noGrp="1"/>
          </p:cNvSpPr>
          <p:nvPr>
            <p:ph idx="1"/>
          </p:nvPr>
        </p:nvSpPr>
        <p:spPr/>
        <p:txBody>
          <a:bodyPr/>
          <a:lstStyle/>
          <a:p>
            <a:r>
              <a:rPr kumimoji="1" lang="ja-JP" altLang="en-US"/>
              <a:t>調査規模の拡大</a:t>
            </a:r>
            <a:endParaRPr kumimoji="1" lang="en-US" altLang="ja-JP" dirty="0"/>
          </a:p>
          <a:p>
            <a:pPr lvl="1"/>
            <a:r>
              <a:rPr lang="ja-JP" altLang="en-US"/>
              <a:t>対象プロジェクト・コミット数を増やす</a:t>
            </a:r>
            <a:endParaRPr kumimoji="1" lang="en-US" altLang="ja-JP" dirty="0"/>
          </a:p>
          <a:p>
            <a:r>
              <a:rPr kumimoji="1" lang="ja-JP" altLang="en-US"/>
              <a:t>ソースコードの変更内容に着目した調査</a:t>
            </a:r>
            <a:endParaRPr kumimoji="1" lang="en-US" altLang="ja-JP" dirty="0"/>
          </a:p>
          <a:p>
            <a:pPr lvl="1"/>
            <a:r>
              <a:rPr lang="ja-JP" altLang="en-US"/>
              <a:t>どのような変更がプログラムの挙動の変化に大きな影響を及ぼすか？</a:t>
            </a:r>
            <a:endParaRPr lang="en-US" altLang="ja-JP" dirty="0"/>
          </a:p>
          <a:p>
            <a:r>
              <a:rPr kumimoji="1" lang="ja-JP" altLang="en-US"/>
              <a:t>プログラムの挙動の変化を可視化するツールの作成</a:t>
            </a:r>
            <a:endParaRPr kumimoji="1" lang="en-US" altLang="ja-JP" dirty="0"/>
          </a:p>
          <a:p>
            <a:pPr lvl="1"/>
            <a:r>
              <a:rPr lang="ja-JP" altLang="en-US"/>
              <a:t>メソッドの実行系列など</a:t>
            </a:r>
            <a:endParaRPr kumimoji="1" lang="en-US" altLang="ja-JP" dirty="0"/>
          </a:p>
        </p:txBody>
      </p:sp>
      <p:sp>
        <p:nvSpPr>
          <p:cNvPr id="4" name="スライド番号プレースホルダー 3">
            <a:extLst>
              <a:ext uri="{FF2B5EF4-FFF2-40B4-BE49-F238E27FC236}">
                <a16:creationId xmlns:a16="http://schemas.microsoft.com/office/drawing/2014/main" id="{BB9833AA-5338-4B45-9732-E2B0FA92306A}"/>
              </a:ext>
            </a:extLst>
          </p:cNvPr>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a:p>
        </p:txBody>
      </p:sp>
    </p:spTree>
    <p:extLst>
      <p:ext uri="{BB962C8B-B14F-4D97-AF65-F5344CB8AC3E}">
        <p14:creationId xmlns:p14="http://schemas.microsoft.com/office/powerpoint/2010/main" val="2447483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F15DBD-49A6-FA4D-B05A-DEA1CC1695FB}"/>
              </a:ext>
            </a:extLst>
          </p:cNvPr>
          <p:cNvSpPr>
            <a:spLocks noGrp="1"/>
          </p:cNvSpPr>
          <p:nvPr>
            <p:ph type="title"/>
          </p:nvPr>
        </p:nvSpPr>
        <p:spPr/>
        <p:txBody>
          <a:bodyPr/>
          <a:lstStyle/>
          <a:p>
            <a:r>
              <a:rPr kumimoji="1" lang="ja-JP" altLang="en-US"/>
              <a:t>調査手法</a:t>
            </a:r>
          </a:p>
        </p:txBody>
      </p:sp>
      <p:sp>
        <p:nvSpPr>
          <p:cNvPr id="3" name="コンテンツ プレースホルダー 2">
            <a:extLst>
              <a:ext uri="{FF2B5EF4-FFF2-40B4-BE49-F238E27FC236}">
                <a16:creationId xmlns:a16="http://schemas.microsoft.com/office/drawing/2014/main" id="{2A747CF2-4206-C94F-8AA9-66521F118A23}"/>
              </a:ext>
            </a:extLst>
          </p:cNvPr>
          <p:cNvSpPr>
            <a:spLocks noGrp="1"/>
          </p:cNvSpPr>
          <p:nvPr>
            <p:ph idx="1"/>
          </p:nvPr>
        </p:nvSpPr>
        <p:spPr/>
        <p:txBody>
          <a:bodyPr/>
          <a:lstStyle/>
          <a:p>
            <a:pPr marL="514350" indent="-514350">
              <a:buFont typeface="+mj-lt"/>
              <a:buAutoNum type="arabicPeriod"/>
            </a:pPr>
            <a:r>
              <a:rPr lang="ja-JP" altLang="en-US"/>
              <a:t>テストケースが用意されており，</a:t>
            </a:r>
            <a:r>
              <a:rPr lang="en" altLang="ja-JP" dirty="0"/>
              <a:t>Java </a:t>
            </a:r>
            <a:r>
              <a:rPr lang="ja-JP" altLang="en-US"/>
              <a:t>ファイルの編集があるコミットを抽出する</a:t>
            </a:r>
            <a:endParaRPr lang="en-US" altLang="ja-JP" dirty="0"/>
          </a:p>
          <a:p>
            <a:pPr marL="514350" indent="-514350">
              <a:buFont typeface="+mj-lt"/>
              <a:buAutoNum type="arabicPeriod"/>
            </a:pPr>
            <a:r>
              <a:rPr lang="ja-JP" altLang="en-US"/>
              <a:t>プログラム変更前後でのソースコードの変更量を求める</a:t>
            </a:r>
            <a:endParaRPr lang="en-US" altLang="ja-JP" dirty="0"/>
          </a:p>
          <a:p>
            <a:pPr marL="514350" indent="-514350">
              <a:buFont typeface="+mj-lt"/>
              <a:buAutoNum type="arabicPeriod"/>
            </a:pPr>
            <a:r>
              <a:rPr lang="en" altLang="ja-JP" dirty="0" err="1"/>
              <a:t>SELogger</a:t>
            </a:r>
            <a:r>
              <a:rPr lang="en" altLang="ja-JP" dirty="0"/>
              <a:t> </a:t>
            </a:r>
            <a:r>
              <a:rPr lang="ja-JP" altLang="en-US"/>
              <a:t>を有効にしてテストを実行し，プログラム変更前後の実行トレースの取得を行う</a:t>
            </a:r>
          </a:p>
          <a:p>
            <a:pPr marL="514350" indent="-514350">
              <a:buFont typeface="+mj-lt"/>
              <a:buAutoNum type="arabicPeriod"/>
            </a:pPr>
            <a:r>
              <a:rPr lang="ja-JP" altLang="en-US"/>
              <a:t>プログラム変更前後の実行トレースから，各メトリクスを取得する</a:t>
            </a:r>
            <a:endParaRPr lang="en-US" altLang="ja-JP" dirty="0"/>
          </a:p>
          <a:p>
            <a:pPr marL="514350" indent="-514350">
              <a:buFont typeface="+mj-lt"/>
              <a:buAutoNum type="arabicPeriod"/>
            </a:pPr>
            <a:r>
              <a:rPr lang="ja-JP" altLang="en-US"/>
              <a:t>ソースコードの変更量と実行トレースの変化量間の分析を行う</a:t>
            </a:r>
          </a:p>
          <a:p>
            <a:pPr marL="514350" indent="-514350">
              <a:buFont typeface="+mj-lt"/>
              <a:buAutoNum type="arabicPeriod"/>
            </a:pPr>
            <a:endParaRPr lang="ja-JP" altLang="en-US"/>
          </a:p>
          <a:p>
            <a:pPr marL="514350" indent="-514350">
              <a:buFont typeface="+mj-lt"/>
              <a:buAutoNum type="arabicPeriod"/>
            </a:pPr>
            <a:endParaRPr lang="ja-JP" altLang="en-US"/>
          </a:p>
          <a:p>
            <a:pPr marL="514350" indent="-514350">
              <a:buFont typeface="+mj-lt"/>
              <a:buAutoNum type="arabicPeriod"/>
            </a:pPr>
            <a:endParaRPr lang="ja-JP" altLang="en-US"/>
          </a:p>
          <a:p>
            <a:pPr marL="514350" indent="-514350">
              <a:buFont typeface="+mj-lt"/>
              <a:buAutoNum type="arabicPeriod"/>
            </a:pPr>
            <a:endParaRPr kumimoji="1" lang="ja-JP" altLang="en-US"/>
          </a:p>
        </p:txBody>
      </p:sp>
      <p:sp>
        <p:nvSpPr>
          <p:cNvPr id="4" name="スライド番号プレースホルダー 3">
            <a:extLst>
              <a:ext uri="{FF2B5EF4-FFF2-40B4-BE49-F238E27FC236}">
                <a16:creationId xmlns:a16="http://schemas.microsoft.com/office/drawing/2014/main" id="{B15605E8-DE35-A949-99C8-622A2B03904B}"/>
              </a:ext>
            </a:extLst>
          </p:cNvPr>
          <p:cNvSpPr>
            <a:spLocks noGrp="1"/>
          </p:cNvSpPr>
          <p:nvPr>
            <p:ph type="sldNum" sz="quarter" idx="12"/>
          </p:nvPr>
        </p:nvSpPr>
        <p:spPr/>
        <p:txBody>
          <a:bodyPr/>
          <a:lstStyle/>
          <a:p>
            <a:pPr>
              <a:defRPr/>
            </a:pPr>
            <a:fld id="{B12562F3-4A2F-4E07-B7D3-3E764FB0DEC6}" type="slidenum">
              <a:rPr lang="en-US" altLang="ja-JP" smtClean="0"/>
              <a:pPr>
                <a:defRPr/>
              </a:pPr>
              <a:t>28</a:t>
            </a:fld>
            <a:endParaRPr lang="en-US" altLang="ja-JP"/>
          </a:p>
        </p:txBody>
      </p:sp>
    </p:spTree>
    <p:extLst>
      <p:ext uri="{BB962C8B-B14F-4D97-AF65-F5344CB8AC3E}">
        <p14:creationId xmlns:p14="http://schemas.microsoft.com/office/powerpoint/2010/main" val="2976989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832EC8-DEFB-E647-862E-553F5A96AF79}"/>
              </a:ext>
            </a:extLst>
          </p:cNvPr>
          <p:cNvSpPr>
            <a:spLocks noGrp="1"/>
          </p:cNvSpPr>
          <p:nvPr>
            <p:ph type="title"/>
          </p:nvPr>
        </p:nvSpPr>
        <p:spPr>
          <a:xfrm>
            <a:off x="617008" y="449911"/>
            <a:ext cx="10957984" cy="1143000"/>
          </a:xfrm>
        </p:spPr>
        <p:txBody>
          <a:bodyPr/>
          <a:lstStyle/>
          <a:p>
            <a:r>
              <a:rPr lang="en" altLang="ja-JP" dirty="0"/>
              <a:t>Omniscient Debugging</a:t>
            </a:r>
            <a:r>
              <a:rPr lang="ja-JP" altLang="en-US"/>
              <a:t>のイメージ</a:t>
            </a:r>
            <a:endParaRPr kumimoji="1" lang="ja-JP" altLang="en-US"/>
          </a:p>
        </p:txBody>
      </p:sp>
      <p:sp>
        <p:nvSpPr>
          <p:cNvPr id="4" name="スライド番号プレースホルダー 3">
            <a:extLst>
              <a:ext uri="{FF2B5EF4-FFF2-40B4-BE49-F238E27FC236}">
                <a16:creationId xmlns:a16="http://schemas.microsoft.com/office/drawing/2014/main" id="{1BCAD54A-FD5F-924B-9FC3-780F481F30CB}"/>
              </a:ext>
            </a:extLst>
          </p:cNvPr>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a:p>
        </p:txBody>
      </p:sp>
      <p:grpSp>
        <p:nvGrpSpPr>
          <p:cNvPr id="5" name="グループ化 4">
            <a:extLst>
              <a:ext uri="{FF2B5EF4-FFF2-40B4-BE49-F238E27FC236}">
                <a16:creationId xmlns:a16="http://schemas.microsoft.com/office/drawing/2014/main" id="{8D0C937F-562B-0608-2A4D-3457C8CBD7C5}"/>
              </a:ext>
            </a:extLst>
          </p:cNvPr>
          <p:cNvGrpSpPr/>
          <p:nvPr/>
        </p:nvGrpSpPr>
        <p:grpSpPr>
          <a:xfrm>
            <a:off x="980659" y="3119776"/>
            <a:ext cx="9669118" cy="3477875"/>
            <a:chOff x="317838" y="2037306"/>
            <a:chExt cx="7523670" cy="2703625"/>
          </a:xfrm>
        </p:grpSpPr>
        <p:cxnSp>
          <p:nvCxnSpPr>
            <p:cNvPr id="6" name="直線コネクタ 5">
              <a:extLst>
                <a:ext uri="{FF2B5EF4-FFF2-40B4-BE49-F238E27FC236}">
                  <a16:creationId xmlns:a16="http://schemas.microsoft.com/office/drawing/2014/main" id="{D1BD493A-85CE-7612-5CC1-1C9DA1E1136D}"/>
                </a:ext>
              </a:extLst>
            </p:cNvPr>
            <p:cNvCxnSpPr>
              <a:cxnSpLocks/>
            </p:cNvCxnSpPr>
            <p:nvPr/>
          </p:nvCxnSpPr>
          <p:spPr>
            <a:xfrm>
              <a:off x="401135" y="2475082"/>
              <a:ext cx="7440373" cy="1229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772526A1-56F2-5A07-3EAC-A350458CE969}"/>
                </a:ext>
              </a:extLst>
            </p:cNvPr>
            <p:cNvCxnSpPr>
              <a:cxnSpLocks/>
            </p:cNvCxnSpPr>
            <p:nvPr/>
          </p:nvCxnSpPr>
          <p:spPr>
            <a:xfrm flipV="1">
              <a:off x="410287" y="2812327"/>
              <a:ext cx="7431220" cy="264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116">
              <a:extLst>
                <a:ext uri="{FF2B5EF4-FFF2-40B4-BE49-F238E27FC236}">
                  <a16:creationId xmlns:a16="http://schemas.microsoft.com/office/drawing/2014/main" id="{A8B28FCF-2C09-0E82-CA54-069DEFF1C877}"/>
                </a:ext>
              </a:extLst>
            </p:cNvPr>
            <p:cNvSpPr txBox="1"/>
            <p:nvPr/>
          </p:nvSpPr>
          <p:spPr>
            <a:xfrm>
              <a:off x="317838" y="2037306"/>
              <a:ext cx="3996251" cy="2703625"/>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3200" dirty="0">
                  <a:latin typeface="Arial" panose="020B0604020202020204" pitchFamily="34" charset="0"/>
                  <a:ea typeface="ＭＳ Ｐゴシック" panose="020B0600070205080204" pitchFamily="50" charset="-128"/>
                  <a:cs typeface="Arial" panose="020B0604020202020204" pitchFamily="34" charset="0"/>
                </a:rPr>
                <a:t> void </a:t>
              </a:r>
              <a:r>
                <a:rPr lang="en-US" altLang="ja-JP" sz="3200" dirty="0" err="1">
                  <a:latin typeface="Arial" panose="020B0604020202020204" pitchFamily="34" charset="0"/>
                  <a:ea typeface="ＭＳ Ｐゴシック" panose="020B0600070205080204" pitchFamily="50" charset="-128"/>
                  <a:cs typeface="Arial" panose="020B0604020202020204" pitchFamily="34" charset="0"/>
                </a:rPr>
                <a:t>methodA</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 (int var) {</a:t>
              </a:r>
            </a:p>
            <a:p>
              <a:r>
                <a:rPr lang="ja-JP" altLang="en-US" sz="3200" dirty="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sz="3200" dirty="0" err="1">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3200" dirty="0">
                  <a:latin typeface="Arial" panose="020B0604020202020204" pitchFamily="34" charset="0"/>
                  <a:ea typeface="ＭＳ Ｐゴシック" panose="020B0600070205080204" pitchFamily="50" charset="-128"/>
                  <a:cs typeface="Arial" panose="020B0604020202020204" pitchFamily="34" charset="0"/>
                </a:rPr>
                <a:t>   while (</a:t>
              </a:r>
              <a:r>
                <a:rPr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sz="32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 = </a:t>
              </a:r>
              <a:r>
                <a:rPr lang="en-US" altLang="ja-JP" sz="3200" dirty="0" err="1">
                  <a:latin typeface="Arial" panose="020B0604020202020204" pitchFamily="34" charset="0"/>
                  <a:ea typeface="ＭＳ Ｐゴシック" panose="020B0600070205080204" pitchFamily="50" charset="-128"/>
                  <a:cs typeface="Arial" panose="020B0604020202020204" pitchFamily="34" charset="0"/>
                </a:rPr>
                <a:t>methodC</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3200" dirty="0">
                  <a:latin typeface="Arial" panose="020B0604020202020204" pitchFamily="34" charset="0"/>
                  <a:cs typeface="Arial" panose="020B0604020202020204" pitchFamily="34" charset="0"/>
                </a:rPr>
                <a:t>   </a:t>
              </a:r>
              <a:r>
                <a:rPr kumimoji="1" lang="en-US" altLang="ja-JP" sz="3200" dirty="0" err="1">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32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3200" dirty="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sz="3200" dirty="0">
                  <a:latin typeface="Arial" panose="020B0604020202020204" pitchFamily="34" charset="0"/>
                  <a:ea typeface="ＭＳ Ｐゴシック" panose="020B0600070205080204" pitchFamily="50" charset="-128"/>
                  <a:cs typeface="Arial" panose="020B0604020202020204" pitchFamily="34" charset="0"/>
                </a:rPr>
                <a:t> }</a:t>
              </a:r>
              <a:endParaRPr kumimoji="1" lang="en-US" altLang="ja-JP" sz="3200" dirty="0">
                <a:latin typeface="ＭＳ Ｐゴシック" panose="020B0600070205080204" pitchFamily="50" charset="-128"/>
                <a:ea typeface="ＭＳ Ｐゴシック" panose="020B0600070205080204" pitchFamily="50" charset="-128"/>
              </a:endParaRPr>
            </a:p>
            <a:p>
              <a:endParaRPr kumimoji="1" lang="ja-JP" altLang="en-US" sz="2800" dirty="0">
                <a:latin typeface="ＭＳ Ｐゴシック" panose="020B0600070205080204" pitchFamily="50" charset="-128"/>
                <a:ea typeface="ＭＳ Ｐゴシック" panose="020B0600070205080204" pitchFamily="50" charset="-128"/>
              </a:endParaRPr>
            </a:p>
          </p:txBody>
        </p:sp>
        <p:cxnSp>
          <p:nvCxnSpPr>
            <p:cNvPr id="10" name="直線コネクタ 9">
              <a:extLst>
                <a:ext uri="{FF2B5EF4-FFF2-40B4-BE49-F238E27FC236}">
                  <a16:creationId xmlns:a16="http://schemas.microsoft.com/office/drawing/2014/main" id="{CECA925C-5EDF-A7AA-E41B-83BC67FF7849}"/>
                </a:ext>
              </a:extLst>
            </p:cNvPr>
            <p:cNvCxnSpPr>
              <a:cxnSpLocks/>
            </p:cNvCxnSpPr>
            <p:nvPr/>
          </p:nvCxnSpPr>
          <p:spPr>
            <a:xfrm>
              <a:off x="405080" y="3569360"/>
              <a:ext cx="7436427" cy="243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D454912C-AFE7-54B8-A17C-ADBC9B23257D}"/>
                </a:ext>
              </a:extLst>
            </p:cNvPr>
            <p:cNvCxnSpPr>
              <a:cxnSpLocks/>
            </p:cNvCxnSpPr>
            <p:nvPr/>
          </p:nvCxnSpPr>
          <p:spPr>
            <a:xfrm>
              <a:off x="401135" y="3951192"/>
              <a:ext cx="744037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90E0CF2C-4D0A-E842-C268-114CFDB9D169}"/>
                </a:ext>
              </a:extLst>
            </p:cNvPr>
            <p:cNvCxnSpPr/>
            <p:nvPr/>
          </p:nvCxnSpPr>
          <p:spPr>
            <a:xfrm>
              <a:off x="4177832" y="2061873"/>
              <a:ext cx="3663675"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935ABED-6BF1-CF35-49D2-ED4CC8C6FC18}"/>
                </a:ext>
              </a:extLst>
            </p:cNvPr>
            <p:cNvCxnSpPr>
              <a:cxnSpLocks/>
            </p:cNvCxnSpPr>
            <p:nvPr/>
          </p:nvCxnSpPr>
          <p:spPr>
            <a:xfrm flipV="1">
              <a:off x="410287" y="3195050"/>
              <a:ext cx="7431220" cy="1318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正方形/長方形 20">
              <a:extLst>
                <a:ext uri="{FF2B5EF4-FFF2-40B4-BE49-F238E27FC236}">
                  <a16:creationId xmlns:a16="http://schemas.microsoft.com/office/drawing/2014/main" id="{1A025ED7-3044-496F-4189-F68715192296}"/>
                </a:ext>
              </a:extLst>
            </p:cNvPr>
            <p:cNvSpPr/>
            <p:nvPr/>
          </p:nvSpPr>
          <p:spPr>
            <a:xfrm>
              <a:off x="4177832" y="2111360"/>
              <a:ext cx="171590" cy="36125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1</a:t>
              </a:r>
              <a:endParaRPr kumimoji="1" lang="ja-JP" altLang="en-US" sz="2000" dirty="0">
                <a:solidFill>
                  <a:schemeClr val="tx1"/>
                </a:solidFill>
                <a:latin typeface="Arial" panose="020B0604020202020204" pitchFamily="34" charset="0"/>
                <a:cs typeface="Arial" panose="020B0604020202020204" pitchFamily="34" charset="0"/>
              </a:endParaRPr>
            </a:p>
          </p:txBody>
        </p:sp>
      </p:grpSp>
      <p:sp>
        <p:nvSpPr>
          <p:cNvPr id="70" name="正方形/長方形 69">
            <a:extLst>
              <a:ext uri="{FF2B5EF4-FFF2-40B4-BE49-F238E27FC236}">
                <a16:creationId xmlns:a16="http://schemas.microsoft.com/office/drawing/2014/main" id="{B2DDC8D1-9945-72D6-1003-914514F710DB}"/>
              </a:ext>
            </a:extLst>
          </p:cNvPr>
          <p:cNvSpPr/>
          <p:nvPr/>
        </p:nvSpPr>
        <p:spPr>
          <a:xfrm>
            <a:off x="6173425" y="3672550"/>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2</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1" name="正方形/長方形 70">
            <a:extLst>
              <a:ext uri="{FF2B5EF4-FFF2-40B4-BE49-F238E27FC236}">
                <a16:creationId xmlns:a16="http://schemas.microsoft.com/office/drawing/2014/main" id="{6FB26140-5EDD-EF9E-982F-841465AA7920}"/>
              </a:ext>
            </a:extLst>
          </p:cNvPr>
          <p:cNvSpPr/>
          <p:nvPr/>
        </p:nvSpPr>
        <p:spPr>
          <a:xfrm>
            <a:off x="6391399" y="4143434"/>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3</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2" name="正方形/長方形 71">
            <a:extLst>
              <a:ext uri="{FF2B5EF4-FFF2-40B4-BE49-F238E27FC236}">
                <a16:creationId xmlns:a16="http://schemas.microsoft.com/office/drawing/2014/main" id="{E34C5FA4-B192-D205-0791-3510F70B5B72}"/>
              </a:ext>
            </a:extLst>
          </p:cNvPr>
          <p:cNvSpPr/>
          <p:nvPr/>
        </p:nvSpPr>
        <p:spPr>
          <a:xfrm>
            <a:off x="6594611" y="4617332"/>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4</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4" name="正方形/長方形 73">
            <a:extLst>
              <a:ext uri="{FF2B5EF4-FFF2-40B4-BE49-F238E27FC236}">
                <a16:creationId xmlns:a16="http://schemas.microsoft.com/office/drawing/2014/main" id="{EF2303E5-0113-3281-8BEA-0B9C6F8D530F}"/>
              </a:ext>
            </a:extLst>
          </p:cNvPr>
          <p:cNvSpPr/>
          <p:nvPr/>
        </p:nvSpPr>
        <p:spPr>
          <a:xfrm>
            <a:off x="6800253" y="4142444"/>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5</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5" name="正方形/長方形 74">
            <a:extLst>
              <a:ext uri="{FF2B5EF4-FFF2-40B4-BE49-F238E27FC236}">
                <a16:creationId xmlns:a16="http://schemas.microsoft.com/office/drawing/2014/main" id="{4F4DD313-08E6-AF0B-649D-512137D7DA74}"/>
              </a:ext>
            </a:extLst>
          </p:cNvPr>
          <p:cNvSpPr/>
          <p:nvPr/>
        </p:nvSpPr>
        <p:spPr>
          <a:xfrm>
            <a:off x="7036662" y="4612487"/>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6</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6" name="正方形/長方形 75">
            <a:extLst>
              <a:ext uri="{FF2B5EF4-FFF2-40B4-BE49-F238E27FC236}">
                <a16:creationId xmlns:a16="http://schemas.microsoft.com/office/drawing/2014/main" id="{E839AFE6-5F40-1433-3F04-C8BA39610988}"/>
              </a:ext>
            </a:extLst>
          </p:cNvPr>
          <p:cNvSpPr/>
          <p:nvPr/>
        </p:nvSpPr>
        <p:spPr>
          <a:xfrm>
            <a:off x="7260116" y="4143434"/>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7</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7" name="正方形/長方形 76">
            <a:extLst>
              <a:ext uri="{FF2B5EF4-FFF2-40B4-BE49-F238E27FC236}">
                <a16:creationId xmlns:a16="http://schemas.microsoft.com/office/drawing/2014/main" id="{A693612B-8487-DAEB-0C4F-93F09C63E9E1}"/>
              </a:ext>
            </a:extLst>
          </p:cNvPr>
          <p:cNvSpPr/>
          <p:nvPr/>
        </p:nvSpPr>
        <p:spPr>
          <a:xfrm>
            <a:off x="7486110" y="4610494"/>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8</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78" name="正方形/長方形 77">
            <a:extLst>
              <a:ext uri="{FF2B5EF4-FFF2-40B4-BE49-F238E27FC236}">
                <a16:creationId xmlns:a16="http://schemas.microsoft.com/office/drawing/2014/main" id="{F9E93B1F-9488-69E4-DD66-03B424F37E69}"/>
              </a:ext>
            </a:extLst>
          </p:cNvPr>
          <p:cNvSpPr/>
          <p:nvPr/>
        </p:nvSpPr>
        <p:spPr>
          <a:xfrm>
            <a:off x="7710956" y="4144209"/>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9</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81" name="正方形/長方形 80">
            <a:extLst>
              <a:ext uri="{FF2B5EF4-FFF2-40B4-BE49-F238E27FC236}">
                <a16:creationId xmlns:a16="http://schemas.microsoft.com/office/drawing/2014/main" id="{8223C35A-4F2C-C581-35BD-2C66F0E77260}"/>
              </a:ext>
            </a:extLst>
          </p:cNvPr>
          <p:cNvSpPr/>
          <p:nvPr/>
        </p:nvSpPr>
        <p:spPr>
          <a:xfrm>
            <a:off x="7925070" y="4633925"/>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80" name="テキスト ボックス 79">
            <a:extLst>
              <a:ext uri="{FF2B5EF4-FFF2-40B4-BE49-F238E27FC236}">
                <a16:creationId xmlns:a16="http://schemas.microsoft.com/office/drawing/2014/main" id="{054E0364-FDD0-4AEC-7028-1287DB4282D7}"/>
              </a:ext>
            </a:extLst>
          </p:cNvPr>
          <p:cNvSpPr txBox="1"/>
          <p:nvPr/>
        </p:nvSpPr>
        <p:spPr>
          <a:xfrm>
            <a:off x="7812512" y="4677082"/>
            <a:ext cx="463588" cy="400110"/>
          </a:xfrm>
          <a:prstGeom prst="rect">
            <a:avLst/>
          </a:prstGeom>
          <a:noFill/>
        </p:spPr>
        <p:txBody>
          <a:bodyPr wrap="none" rtlCol="0">
            <a:spAutoFit/>
          </a:bodyPr>
          <a:lstStyle/>
          <a:p>
            <a:r>
              <a:rPr kumimoji="1" lang="en-US" altLang="ja-JP" sz="2000" dirty="0"/>
              <a:t>10</a:t>
            </a:r>
            <a:endParaRPr kumimoji="1" lang="ja-JP" altLang="en-US" sz="2000"/>
          </a:p>
        </p:txBody>
      </p:sp>
      <p:sp>
        <p:nvSpPr>
          <p:cNvPr id="83" name="正方形/長方形 82">
            <a:extLst>
              <a:ext uri="{FF2B5EF4-FFF2-40B4-BE49-F238E27FC236}">
                <a16:creationId xmlns:a16="http://schemas.microsoft.com/office/drawing/2014/main" id="{FF09EF8B-4B54-5D79-EC94-E120905219CD}"/>
              </a:ext>
            </a:extLst>
          </p:cNvPr>
          <p:cNvSpPr/>
          <p:nvPr/>
        </p:nvSpPr>
        <p:spPr>
          <a:xfrm>
            <a:off x="8128833" y="4152627"/>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87" name="テキスト ボックス 86">
            <a:extLst>
              <a:ext uri="{FF2B5EF4-FFF2-40B4-BE49-F238E27FC236}">
                <a16:creationId xmlns:a16="http://schemas.microsoft.com/office/drawing/2014/main" id="{44904EE3-5259-7AB3-C48A-3DF7C83F875A}"/>
              </a:ext>
            </a:extLst>
          </p:cNvPr>
          <p:cNvSpPr txBox="1"/>
          <p:nvPr/>
        </p:nvSpPr>
        <p:spPr>
          <a:xfrm>
            <a:off x="8010945" y="4180793"/>
            <a:ext cx="463588" cy="400110"/>
          </a:xfrm>
          <a:prstGeom prst="rect">
            <a:avLst/>
          </a:prstGeom>
          <a:noFill/>
        </p:spPr>
        <p:txBody>
          <a:bodyPr wrap="none" rtlCol="0">
            <a:spAutoFit/>
          </a:bodyPr>
          <a:lstStyle/>
          <a:p>
            <a:r>
              <a:rPr lang="en-US" altLang="ja-JP" sz="2000" dirty="0"/>
              <a:t>11</a:t>
            </a:r>
            <a:endParaRPr kumimoji="1" lang="ja-JP" altLang="en-US" sz="2000"/>
          </a:p>
        </p:txBody>
      </p:sp>
      <p:sp>
        <p:nvSpPr>
          <p:cNvPr id="88" name="正方形/長方形 87">
            <a:extLst>
              <a:ext uri="{FF2B5EF4-FFF2-40B4-BE49-F238E27FC236}">
                <a16:creationId xmlns:a16="http://schemas.microsoft.com/office/drawing/2014/main" id="{52F20672-1B5B-B5A5-540C-CCB8BBF5E558}"/>
              </a:ext>
            </a:extLst>
          </p:cNvPr>
          <p:cNvSpPr/>
          <p:nvPr/>
        </p:nvSpPr>
        <p:spPr>
          <a:xfrm>
            <a:off x="8359957" y="5114711"/>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86" name="テキスト ボックス 85">
            <a:extLst>
              <a:ext uri="{FF2B5EF4-FFF2-40B4-BE49-F238E27FC236}">
                <a16:creationId xmlns:a16="http://schemas.microsoft.com/office/drawing/2014/main" id="{DF345A29-AEE7-610F-A1E6-6A7B07A71592}"/>
              </a:ext>
            </a:extLst>
          </p:cNvPr>
          <p:cNvSpPr txBox="1"/>
          <p:nvPr/>
        </p:nvSpPr>
        <p:spPr>
          <a:xfrm>
            <a:off x="8238423" y="5137674"/>
            <a:ext cx="463588" cy="400110"/>
          </a:xfrm>
          <a:prstGeom prst="rect">
            <a:avLst/>
          </a:prstGeom>
          <a:noFill/>
        </p:spPr>
        <p:txBody>
          <a:bodyPr wrap="none" rtlCol="0">
            <a:spAutoFit/>
          </a:bodyPr>
          <a:lstStyle/>
          <a:p>
            <a:r>
              <a:rPr kumimoji="1" lang="en-US" altLang="ja-JP" sz="2000" dirty="0"/>
              <a:t>12</a:t>
            </a:r>
            <a:endParaRPr kumimoji="1" lang="ja-JP" altLang="en-US" sz="2000"/>
          </a:p>
        </p:txBody>
      </p:sp>
      <p:sp>
        <p:nvSpPr>
          <p:cNvPr id="89" name="正方形/長方形 88">
            <a:extLst>
              <a:ext uri="{FF2B5EF4-FFF2-40B4-BE49-F238E27FC236}">
                <a16:creationId xmlns:a16="http://schemas.microsoft.com/office/drawing/2014/main" id="{1862DABC-95BD-E543-B5D3-6C32C4631B1B}"/>
              </a:ext>
            </a:extLst>
          </p:cNvPr>
          <p:cNvSpPr/>
          <p:nvPr/>
        </p:nvSpPr>
        <p:spPr>
          <a:xfrm>
            <a:off x="8580478" y="5584930"/>
            <a:ext cx="220521" cy="46470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85" name="テキスト ボックス 84">
            <a:extLst>
              <a:ext uri="{FF2B5EF4-FFF2-40B4-BE49-F238E27FC236}">
                <a16:creationId xmlns:a16="http://schemas.microsoft.com/office/drawing/2014/main" id="{31191F84-3E71-1112-BAA7-020500582082}"/>
              </a:ext>
            </a:extLst>
          </p:cNvPr>
          <p:cNvSpPr txBox="1"/>
          <p:nvPr/>
        </p:nvSpPr>
        <p:spPr>
          <a:xfrm>
            <a:off x="8440798" y="5659790"/>
            <a:ext cx="463588" cy="400110"/>
          </a:xfrm>
          <a:prstGeom prst="rect">
            <a:avLst/>
          </a:prstGeom>
          <a:noFill/>
        </p:spPr>
        <p:txBody>
          <a:bodyPr wrap="none" rtlCol="0">
            <a:spAutoFit/>
          </a:bodyPr>
          <a:lstStyle/>
          <a:p>
            <a:r>
              <a:rPr kumimoji="1" lang="en-US" altLang="ja-JP" sz="2000" dirty="0"/>
              <a:t>13</a:t>
            </a:r>
            <a:endParaRPr kumimoji="1" lang="ja-JP" altLang="en-US" sz="2000"/>
          </a:p>
        </p:txBody>
      </p:sp>
      <p:sp>
        <p:nvSpPr>
          <p:cNvPr id="95" name="テキスト ボックス 122">
            <a:extLst>
              <a:ext uri="{FF2B5EF4-FFF2-40B4-BE49-F238E27FC236}">
                <a16:creationId xmlns:a16="http://schemas.microsoft.com/office/drawing/2014/main" id="{1703A2E2-02FE-E36B-F367-B21A8DAAE5A1}"/>
              </a:ext>
            </a:extLst>
          </p:cNvPr>
          <p:cNvSpPr txBox="1"/>
          <p:nvPr/>
        </p:nvSpPr>
        <p:spPr>
          <a:xfrm>
            <a:off x="8800999" y="2638676"/>
            <a:ext cx="1547541"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a:latin typeface="Arial" panose="020B0604020202020204" pitchFamily="34" charset="0"/>
                <a:ea typeface="ＭＳ Ｐゴシック" panose="020B0600070205080204" pitchFamily="50" charset="-128"/>
                <a:cs typeface="Arial" panose="020B0604020202020204" pitchFamily="34" charset="0"/>
              </a:rPr>
              <a:t>実行順序</a:t>
            </a: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97" name="テキスト ボックス 96">
            <a:extLst>
              <a:ext uri="{FF2B5EF4-FFF2-40B4-BE49-F238E27FC236}">
                <a16:creationId xmlns:a16="http://schemas.microsoft.com/office/drawing/2014/main" id="{87E1D57B-E0AF-2EB2-2AC0-C3BC71138B34}"/>
              </a:ext>
            </a:extLst>
          </p:cNvPr>
          <p:cNvSpPr txBox="1"/>
          <p:nvPr/>
        </p:nvSpPr>
        <p:spPr>
          <a:xfrm>
            <a:off x="993020" y="1992644"/>
            <a:ext cx="7645042" cy="584775"/>
          </a:xfrm>
          <a:prstGeom prst="rect">
            <a:avLst/>
          </a:prstGeom>
          <a:noFill/>
        </p:spPr>
        <p:txBody>
          <a:bodyPr wrap="none" rtlCol="0">
            <a:spAutoFit/>
          </a:bodyPr>
          <a:lstStyle/>
          <a:p>
            <a:pPr marL="457200" indent="-457200">
              <a:buFont typeface="Arial" panose="020B0604020202020204" pitchFamily="34" charset="0"/>
              <a:buChar char="•"/>
            </a:pPr>
            <a:r>
              <a:rPr kumimoji="1" lang="ja-JP" altLang="en-US" sz="3200"/>
              <a:t>実行される命令と値を時系列で全て記録</a:t>
            </a:r>
          </a:p>
        </p:txBody>
      </p:sp>
    </p:spTree>
    <p:extLst>
      <p:ext uri="{BB962C8B-B14F-4D97-AF65-F5344CB8AC3E}">
        <p14:creationId xmlns:p14="http://schemas.microsoft.com/office/powerpoint/2010/main" val="4193035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1A3060-54BF-9D44-8BD2-22B3E2251904}"/>
              </a:ext>
            </a:extLst>
          </p:cNvPr>
          <p:cNvSpPr>
            <a:spLocks noGrp="1"/>
          </p:cNvSpPr>
          <p:nvPr>
            <p:ph type="title"/>
          </p:nvPr>
        </p:nvSpPr>
        <p:spPr/>
        <p:txBody>
          <a:bodyPr/>
          <a:lstStyle/>
          <a:p>
            <a:r>
              <a:rPr kumimoji="1" lang="ja-JP" altLang="en-US"/>
              <a:t>ソフトウェアテスト</a:t>
            </a:r>
          </a:p>
        </p:txBody>
      </p:sp>
      <p:sp>
        <p:nvSpPr>
          <p:cNvPr id="3" name="コンテンツ プレースホルダー 2">
            <a:extLst>
              <a:ext uri="{FF2B5EF4-FFF2-40B4-BE49-F238E27FC236}">
                <a16:creationId xmlns:a16="http://schemas.microsoft.com/office/drawing/2014/main" id="{3CBA5912-2E52-9746-8068-F94BD08191D0}"/>
              </a:ext>
            </a:extLst>
          </p:cNvPr>
          <p:cNvSpPr>
            <a:spLocks noGrp="1"/>
          </p:cNvSpPr>
          <p:nvPr>
            <p:ph idx="1"/>
          </p:nvPr>
        </p:nvSpPr>
        <p:spPr>
          <a:xfrm>
            <a:off x="609600" y="1600201"/>
            <a:ext cx="10972800" cy="4087367"/>
          </a:xfrm>
        </p:spPr>
        <p:txBody>
          <a:bodyPr/>
          <a:lstStyle/>
          <a:p>
            <a:r>
              <a:rPr lang="ja-JP" altLang="en-US"/>
              <a:t>開発したソフトウェアが設計通りに動作するかを評価及び検証するプロセス</a:t>
            </a:r>
            <a:endParaRPr lang="en-US" altLang="ja-JP" dirty="0"/>
          </a:p>
          <a:p>
            <a:pPr lvl="1"/>
            <a:r>
              <a:rPr lang="ja-JP" altLang="en-US"/>
              <a:t>プログラムの仕様にない振る舞いまたは欠陥を検知する</a:t>
            </a:r>
          </a:p>
          <a:p>
            <a:pPr lvl="1"/>
            <a:endParaRPr lang="ja-JP" altLang="en-US"/>
          </a:p>
          <a:p>
            <a:r>
              <a:rPr lang="ja-JP" altLang="en-US"/>
              <a:t>ソフトウェアテストを用いて全ての欠陥を検知することは難しい</a:t>
            </a:r>
            <a:endParaRPr lang="en-US" altLang="ja-JP" dirty="0"/>
          </a:p>
          <a:p>
            <a:pPr lvl="1"/>
            <a:r>
              <a:rPr lang="ja-JP" altLang="en-US" kern="1200"/>
              <a:t>南らの研究によると，</a:t>
            </a:r>
            <a:r>
              <a:rPr lang="en-US" altLang="ja-JP" kern="1200" dirty="0"/>
              <a:t>246 </a:t>
            </a:r>
            <a:r>
              <a:rPr lang="ja-JP" altLang="en-US" kern="1200"/>
              <a:t>件の</a:t>
            </a:r>
            <a:r>
              <a:rPr lang="en" altLang="ja-JP" kern="1200" dirty="0"/>
              <a:t>OSS </a:t>
            </a:r>
            <a:r>
              <a:rPr lang="ja-JP" altLang="en-US" kern="1200"/>
              <a:t>プロジェクトのうち，自動テストにより</a:t>
            </a:r>
            <a:r>
              <a:rPr lang="en-US" altLang="ja-JP" kern="1200" dirty="0"/>
              <a:t>28 </a:t>
            </a:r>
            <a:r>
              <a:rPr lang="ja-JP" altLang="en-US" kern="1200"/>
              <a:t>件のプロジェクトで</a:t>
            </a:r>
            <a:r>
              <a:rPr lang="en-US" altLang="ja-JP" kern="1200" dirty="0"/>
              <a:t>332 </a:t>
            </a:r>
            <a:r>
              <a:rPr lang="ja-JP" altLang="en-US" kern="1200"/>
              <a:t>個の欠陥が発見されたが，そのうちの</a:t>
            </a:r>
            <a:r>
              <a:rPr lang="en-US" altLang="ja-JP" kern="1200" dirty="0"/>
              <a:t>7</a:t>
            </a:r>
            <a:r>
              <a:rPr lang="ja-JP" altLang="en-US" kern="1200"/>
              <a:t>件のプロジェクトで</a:t>
            </a:r>
            <a:r>
              <a:rPr lang="en-US" altLang="ja-JP" kern="1200" dirty="0"/>
              <a:t>17</a:t>
            </a:r>
            <a:r>
              <a:rPr lang="ja-JP" altLang="en-US" kern="1200"/>
              <a:t>個の欠陥が見逃されていた</a:t>
            </a:r>
            <a:r>
              <a:rPr lang="en-US" altLang="ja-JP" kern="1200" dirty="0"/>
              <a:t>[1]</a:t>
            </a:r>
            <a:endParaRPr lang="ja-JP" altLang="en-US" kern="1200"/>
          </a:p>
          <a:p>
            <a:endParaRPr lang="ja-JP" altLang="en-US"/>
          </a:p>
          <a:p>
            <a:endParaRPr kumimoji="1" lang="ja-JP" altLang="en-US"/>
          </a:p>
        </p:txBody>
      </p:sp>
      <p:sp>
        <p:nvSpPr>
          <p:cNvPr id="6" name="スライド番号プレースホルダー 5">
            <a:extLst>
              <a:ext uri="{FF2B5EF4-FFF2-40B4-BE49-F238E27FC236}">
                <a16:creationId xmlns:a16="http://schemas.microsoft.com/office/drawing/2014/main" id="{CB73E52B-EBB2-1B4D-9CD2-83B2FD5E4120}"/>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sp>
        <p:nvSpPr>
          <p:cNvPr id="7" name="テキスト ボックス 6">
            <a:extLst>
              <a:ext uri="{FF2B5EF4-FFF2-40B4-BE49-F238E27FC236}">
                <a16:creationId xmlns:a16="http://schemas.microsoft.com/office/drawing/2014/main" id="{C139B213-0F13-5E47-8DB1-B6228B4088C4}"/>
              </a:ext>
            </a:extLst>
          </p:cNvPr>
          <p:cNvSpPr txBox="1"/>
          <p:nvPr/>
        </p:nvSpPr>
        <p:spPr>
          <a:xfrm>
            <a:off x="1938528" y="6077893"/>
            <a:ext cx="8947970" cy="584775"/>
          </a:xfrm>
          <a:prstGeom prst="rect">
            <a:avLst/>
          </a:prstGeom>
          <a:noFill/>
        </p:spPr>
        <p:txBody>
          <a:bodyPr wrap="square" rtlCol="0">
            <a:spAutoFit/>
          </a:bodyPr>
          <a:lstStyle/>
          <a:p>
            <a:r>
              <a:rPr lang="en-US" altLang="ja-JP" sz="1600" dirty="0"/>
              <a:t>[1]</a:t>
            </a:r>
            <a:r>
              <a:rPr lang="ja-JP" altLang="en-US" sz="1600"/>
              <a:t>南智孝： </a:t>
            </a:r>
            <a:r>
              <a:rPr lang="en" altLang="ja-JP" sz="1600" dirty="0"/>
              <a:t>OSS </a:t>
            </a:r>
            <a:r>
              <a:rPr lang="ja-JP" altLang="en-US" sz="1600"/>
              <a:t>開発における欠陥数とカバレッジの関係に基づく継続的インテグレーションの有効性検証，修士論文，奈良先端科学技術大学院大学</a:t>
            </a:r>
            <a:r>
              <a:rPr lang="en-US" altLang="ja-JP" sz="1600" dirty="0"/>
              <a:t>(2017).</a:t>
            </a:r>
          </a:p>
        </p:txBody>
      </p:sp>
    </p:spTree>
    <p:extLst>
      <p:ext uri="{BB962C8B-B14F-4D97-AF65-F5344CB8AC3E}">
        <p14:creationId xmlns:p14="http://schemas.microsoft.com/office/powerpoint/2010/main" val="1801529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5A2C14-A1D2-A04D-8EFA-5C1D5CF45E57}"/>
              </a:ext>
            </a:extLst>
          </p:cNvPr>
          <p:cNvSpPr>
            <a:spLocks noGrp="1"/>
          </p:cNvSpPr>
          <p:nvPr>
            <p:ph type="title"/>
          </p:nvPr>
        </p:nvSpPr>
        <p:spPr/>
        <p:txBody>
          <a:bodyPr/>
          <a:lstStyle/>
          <a:p>
            <a:r>
              <a:rPr kumimoji="1" lang="ja-JP" altLang="en-US"/>
              <a:t>プログラムの挙動の変化</a:t>
            </a:r>
          </a:p>
        </p:txBody>
      </p:sp>
      <p:sp>
        <p:nvSpPr>
          <p:cNvPr id="3" name="コンテンツ プレースホルダー 2">
            <a:extLst>
              <a:ext uri="{FF2B5EF4-FFF2-40B4-BE49-F238E27FC236}">
                <a16:creationId xmlns:a16="http://schemas.microsoft.com/office/drawing/2014/main" id="{8ABC240F-D5E6-9545-9234-7C14241FD55D}"/>
              </a:ext>
            </a:extLst>
          </p:cNvPr>
          <p:cNvSpPr>
            <a:spLocks noGrp="1"/>
          </p:cNvSpPr>
          <p:nvPr>
            <p:ph idx="1"/>
          </p:nvPr>
        </p:nvSpPr>
        <p:spPr/>
        <p:txBody>
          <a:bodyPr/>
          <a:lstStyle/>
          <a:p>
            <a:r>
              <a:rPr lang="ja-JP" altLang="en-US"/>
              <a:t>効率的なデバッグにおいて重要となるのが，プログラムの挙動の観測である</a:t>
            </a:r>
            <a:r>
              <a:rPr lang="en-US" altLang="ja-JP" dirty="0"/>
              <a:t>[2]</a:t>
            </a:r>
            <a:endParaRPr lang="ja-JP" altLang="en-US"/>
          </a:p>
          <a:p>
            <a:pPr lvl="1"/>
            <a:r>
              <a:rPr lang="ja-JP" altLang="en-US"/>
              <a:t>ブレークポイントデバッグ</a:t>
            </a:r>
            <a:endParaRPr lang="en-US" altLang="ja-JP" dirty="0"/>
          </a:p>
          <a:p>
            <a:pPr lvl="2"/>
            <a:r>
              <a:rPr lang="ja-JP" altLang="en-US"/>
              <a:t>プログラムの実行を任意の箇所で一時停止し，変数の値等を確認する</a:t>
            </a:r>
            <a:endParaRPr lang="en-US" altLang="ja-JP" dirty="0"/>
          </a:p>
          <a:p>
            <a:pPr lvl="1"/>
            <a:r>
              <a:rPr lang="ja-JP" altLang="en-US"/>
              <a:t>ロギング処理</a:t>
            </a:r>
            <a:endParaRPr lang="en-US" altLang="ja-JP" dirty="0"/>
          </a:p>
          <a:p>
            <a:pPr lvl="2"/>
            <a:r>
              <a:rPr lang="ja-JP" altLang="en-US" kern="1200"/>
              <a:t>処理の状況を示すメッセージや変数の値等のデータをプログラムの外部に出力する</a:t>
            </a:r>
            <a:endParaRPr lang="en-US" altLang="ja-JP" kern="1200" dirty="0"/>
          </a:p>
          <a:p>
            <a:pPr lvl="1"/>
            <a:endParaRPr lang="en-US" altLang="ja-JP" dirty="0"/>
          </a:p>
          <a:p>
            <a:pPr lvl="1"/>
            <a:endParaRPr lang="ja-JP" altLang="en-US"/>
          </a:p>
          <a:p>
            <a:pPr lvl="2"/>
            <a:endParaRPr lang="ja-JP" altLang="en-US"/>
          </a:p>
          <a:p>
            <a:pPr lvl="1"/>
            <a:endParaRPr lang="en-US" altLang="ja-JP" kern="1200" dirty="0"/>
          </a:p>
          <a:p>
            <a:pPr lvl="2"/>
            <a:endParaRPr lang="en-US" altLang="ja-JP" kern="1200" dirty="0"/>
          </a:p>
          <a:p>
            <a:endParaRPr lang="en-US" altLang="ja-JP" kern="1200" dirty="0"/>
          </a:p>
          <a:p>
            <a:pPr marL="514350" lvl="1" indent="0">
              <a:buNone/>
            </a:pPr>
            <a:endParaRPr lang="ja-JP" altLang="en-US" kern="1200"/>
          </a:p>
          <a:p>
            <a:pPr lvl="1"/>
            <a:endParaRPr lang="ja-JP" altLang="en-US"/>
          </a:p>
          <a:p>
            <a:pPr lvl="1"/>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D847EB8C-7695-4549-B366-C2C52D1E30A7}"/>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sp>
        <p:nvSpPr>
          <p:cNvPr id="5" name="テキスト ボックス 4">
            <a:extLst>
              <a:ext uri="{FF2B5EF4-FFF2-40B4-BE49-F238E27FC236}">
                <a16:creationId xmlns:a16="http://schemas.microsoft.com/office/drawing/2014/main" id="{4F10747A-E91F-9B43-B79C-FF4AE760CD22}"/>
              </a:ext>
            </a:extLst>
          </p:cNvPr>
          <p:cNvSpPr txBox="1"/>
          <p:nvPr/>
        </p:nvSpPr>
        <p:spPr>
          <a:xfrm>
            <a:off x="1938528" y="6077893"/>
            <a:ext cx="8947970" cy="830997"/>
          </a:xfrm>
          <a:prstGeom prst="rect">
            <a:avLst/>
          </a:prstGeom>
          <a:noFill/>
        </p:spPr>
        <p:txBody>
          <a:bodyPr wrap="square" rtlCol="0">
            <a:spAutoFit/>
          </a:bodyPr>
          <a:lstStyle/>
          <a:p>
            <a:r>
              <a:rPr lang="en" altLang="ja-JP" sz="1600" dirty="0"/>
              <a:t>[2] </a:t>
            </a:r>
            <a:r>
              <a:rPr lang="en" altLang="ja-JP" sz="1600" dirty="0" err="1"/>
              <a:t>Pothier</a:t>
            </a:r>
            <a:r>
              <a:rPr lang="en" altLang="ja-JP" sz="1600" dirty="0"/>
              <a:t>, G., </a:t>
            </a:r>
            <a:r>
              <a:rPr lang="en" altLang="ja-JP" sz="1600" dirty="0" err="1"/>
              <a:t>Tanter</a:t>
            </a:r>
            <a:r>
              <a:rPr lang="en" altLang="ja-JP" sz="1600" dirty="0"/>
              <a:t>, Eric., and </a:t>
            </a:r>
            <a:r>
              <a:rPr lang="en" altLang="ja-JP" sz="1600" dirty="0" err="1"/>
              <a:t>Piquer</a:t>
            </a:r>
            <a:r>
              <a:rPr lang="en" altLang="ja-JP" sz="1600" dirty="0"/>
              <a:t>, J.: Scalable Omniscient Debugging, OOPSLA, ACM, 2007, pp. 535–552.</a:t>
            </a:r>
            <a:endParaRPr lang="en-US" altLang="ja-JP" sz="1600" dirty="0"/>
          </a:p>
          <a:p>
            <a:endParaRPr lang="en" altLang="ja-JP" sz="1600" dirty="0"/>
          </a:p>
        </p:txBody>
      </p:sp>
    </p:spTree>
    <p:extLst>
      <p:ext uri="{BB962C8B-B14F-4D97-AF65-F5344CB8AC3E}">
        <p14:creationId xmlns:p14="http://schemas.microsoft.com/office/powerpoint/2010/main" val="56254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34BCBD-42A4-3141-A13F-6295C80C44A5}"/>
              </a:ext>
            </a:extLst>
          </p:cNvPr>
          <p:cNvSpPr>
            <a:spLocks noGrp="1"/>
          </p:cNvSpPr>
          <p:nvPr>
            <p:ph type="title"/>
          </p:nvPr>
        </p:nvSpPr>
        <p:spPr/>
        <p:txBody>
          <a:bodyPr/>
          <a:lstStyle/>
          <a:p>
            <a:r>
              <a:rPr lang="en" altLang="ja-JP" dirty="0"/>
              <a:t>Omniscient Debugging</a:t>
            </a:r>
          </a:p>
        </p:txBody>
      </p:sp>
      <p:sp>
        <p:nvSpPr>
          <p:cNvPr id="3" name="コンテンツ プレースホルダー 2">
            <a:extLst>
              <a:ext uri="{FF2B5EF4-FFF2-40B4-BE49-F238E27FC236}">
                <a16:creationId xmlns:a16="http://schemas.microsoft.com/office/drawing/2014/main" id="{9EE689E1-F5E5-4642-8B3E-CA7AA6C4C2E1}"/>
              </a:ext>
            </a:extLst>
          </p:cNvPr>
          <p:cNvSpPr>
            <a:spLocks noGrp="1"/>
          </p:cNvSpPr>
          <p:nvPr>
            <p:ph idx="1"/>
          </p:nvPr>
        </p:nvSpPr>
        <p:spPr/>
        <p:txBody>
          <a:bodyPr/>
          <a:lstStyle/>
          <a:p>
            <a:r>
              <a:rPr lang="ja-JP" altLang="en-US"/>
              <a:t>プログラムの実行中のメモリ状態を時系列で完全に記録することで，網羅的に情報を収集してデバッグする手法の</a:t>
            </a:r>
            <a:r>
              <a:rPr lang="en-US" altLang="ja-JP" dirty="0"/>
              <a:t>1</a:t>
            </a:r>
            <a:r>
              <a:rPr lang="ja-JP" altLang="en-US"/>
              <a:t>つ</a:t>
            </a:r>
            <a:r>
              <a:rPr lang="en-US" altLang="ja-JP" dirty="0"/>
              <a:t>[3]</a:t>
            </a:r>
          </a:p>
          <a:p>
            <a:endParaRPr lang="en-US" altLang="ja-JP" dirty="0"/>
          </a:p>
          <a:p>
            <a:r>
              <a:rPr lang="ja-JP" altLang="en-US"/>
              <a:t>プログラムの実行開始から実行終了までに実行された全ての命令と，それによる値の変化を</a:t>
            </a:r>
            <a:r>
              <a:rPr lang="ja-JP" altLang="en-US" u="sng">
                <a:solidFill>
                  <a:srgbClr val="FF0000"/>
                </a:solidFill>
              </a:rPr>
              <a:t>実行トレース</a:t>
            </a:r>
            <a:r>
              <a:rPr lang="ja-JP" altLang="en-US"/>
              <a:t>として記録する</a:t>
            </a:r>
            <a:endParaRPr lang="en-US" altLang="ja-JP" dirty="0"/>
          </a:p>
          <a:p>
            <a:pPr lvl="1"/>
            <a:r>
              <a:rPr lang="ja-JP" altLang="en-US"/>
              <a:t>実行トレースを比較することで，プログラムの挙動の変化を確認できる</a:t>
            </a:r>
          </a:p>
          <a:p>
            <a:endParaRPr lang="en-US" altLang="ja-JP" dirty="0"/>
          </a:p>
          <a:p>
            <a:endParaRPr lang="ja-JP" altLang="en-US"/>
          </a:p>
          <a:p>
            <a:endParaRPr kumimoji="1" lang="ja-JP" altLang="en-US"/>
          </a:p>
        </p:txBody>
      </p:sp>
      <p:sp>
        <p:nvSpPr>
          <p:cNvPr id="4" name="スライド番号プレースホルダー 3">
            <a:extLst>
              <a:ext uri="{FF2B5EF4-FFF2-40B4-BE49-F238E27FC236}">
                <a16:creationId xmlns:a16="http://schemas.microsoft.com/office/drawing/2014/main" id="{5BB533AE-AE23-7A49-A596-BD30CF3AB124}"/>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
        <p:nvSpPr>
          <p:cNvPr id="6" name="テキスト ボックス 5">
            <a:extLst>
              <a:ext uri="{FF2B5EF4-FFF2-40B4-BE49-F238E27FC236}">
                <a16:creationId xmlns:a16="http://schemas.microsoft.com/office/drawing/2014/main" id="{11150CF4-03F6-6B4F-B28A-82F1AB062769}"/>
              </a:ext>
            </a:extLst>
          </p:cNvPr>
          <p:cNvSpPr txBox="1"/>
          <p:nvPr/>
        </p:nvSpPr>
        <p:spPr>
          <a:xfrm>
            <a:off x="1938528" y="6077893"/>
            <a:ext cx="8947970" cy="584775"/>
          </a:xfrm>
          <a:prstGeom prst="rect">
            <a:avLst/>
          </a:prstGeom>
          <a:noFill/>
        </p:spPr>
        <p:txBody>
          <a:bodyPr wrap="square" rtlCol="0">
            <a:spAutoFit/>
          </a:bodyPr>
          <a:lstStyle/>
          <a:p>
            <a:r>
              <a:rPr lang="en-US" altLang="ja-JP" sz="1600" dirty="0"/>
              <a:t>[3]</a:t>
            </a:r>
            <a:r>
              <a:rPr lang="en" altLang="ja-JP" sz="1600" dirty="0"/>
              <a:t> Lewis, B.: Debugging Backwards in Time, </a:t>
            </a:r>
            <a:r>
              <a:rPr lang="en" altLang="ja-JP" sz="1600" dirty="0" err="1"/>
              <a:t>CoRR,Vol</a:t>
            </a:r>
            <a:r>
              <a:rPr lang="en" altLang="ja-JP" sz="1600" dirty="0"/>
              <a:t>. </a:t>
            </a:r>
            <a:r>
              <a:rPr lang="en" altLang="ja-JP" sz="1600" dirty="0" err="1"/>
              <a:t>cs.SE</a:t>
            </a:r>
            <a:r>
              <a:rPr lang="en" altLang="ja-JP" sz="1600" dirty="0"/>
              <a:t>/0310016 (2003).</a:t>
            </a:r>
          </a:p>
          <a:p>
            <a:endParaRPr lang="en-US" altLang="ja-JP" sz="1600" dirty="0"/>
          </a:p>
        </p:txBody>
      </p:sp>
    </p:spTree>
    <p:extLst>
      <p:ext uri="{BB962C8B-B14F-4D97-AF65-F5344CB8AC3E}">
        <p14:creationId xmlns:p14="http://schemas.microsoft.com/office/powerpoint/2010/main" val="3381142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BBA081-1E27-1FD6-6DE7-C4B63FBD0217}"/>
              </a:ext>
            </a:extLst>
          </p:cNvPr>
          <p:cNvSpPr>
            <a:spLocks noGrp="1"/>
          </p:cNvSpPr>
          <p:nvPr>
            <p:ph type="title"/>
          </p:nvPr>
        </p:nvSpPr>
        <p:spPr/>
        <p:txBody>
          <a:bodyPr/>
          <a:lstStyle/>
          <a:p>
            <a:r>
              <a:rPr lang="en" altLang="ja-JP" dirty="0"/>
              <a:t>Omniscient Debugging</a:t>
            </a:r>
            <a:r>
              <a:rPr lang="ja-JP" altLang="en-US"/>
              <a:t>のイメージ</a:t>
            </a:r>
            <a:endParaRPr kumimoji="1" lang="ja-JP" altLang="en-US"/>
          </a:p>
        </p:txBody>
      </p:sp>
      <p:sp>
        <p:nvSpPr>
          <p:cNvPr id="4" name="スライド番号プレースホルダー 3">
            <a:extLst>
              <a:ext uri="{FF2B5EF4-FFF2-40B4-BE49-F238E27FC236}">
                <a16:creationId xmlns:a16="http://schemas.microsoft.com/office/drawing/2014/main" id="{6F486A52-BDF1-1E19-C4E1-81411693B97B}"/>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sp>
        <p:nvSpPr>
          <p:cNvPr id="5" name="スライド番号プレースホルダー 3">
            <a:extLst>
              <a:ext uri="{FF2B5EF4-FFF2-40B4-BE49-F238E27FC236}">
                <a16:creationId xmlns:a16="http://schemas.microsoft.com/office/drawing/2014/main" id="{2AEBB5B5-7D3D-B63C-2DE4-A349FD8E8037}"/>
              </a:ext>
            </a:extLst>
          </p:cNvPr>
          <p:cNvSpPr/>
          <p:nvPr/>
        </p:nvSpPr>
        <p:spPr>
          <a:xfrm>
            <a:off x="9155241" y="5843419"/>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6</a:t>
            </a:fld>
            <a:endParaRPr lang="en-US" sz="1400" b="0" strike="noStrike" spc="-1">
              <a:latin typeface="Arial"/>
            </a:endParaRPr>
          </a:p>
        </p:txBody>
      </p:sp>
      <p:sp>
        <p:nvSpPr>
          <p:cNvPr id="6" name="テキスト ボックス 5">
            <a:extLst>
              <a:ext uri="{FF2B5EF4-FFF2-40B4-BE49-F238E27FC236}">
                <a16:creationId xmlns:a16="http://schemas.microsoft.com/office/drawing/2014/main" id="{33946A1F-ABF5-507F-B079-5B3F28F33C74}"/>
              </a:ext>
            </a:extLst>
          </p:cNvPr>
          <p:cNvSpPr txBox="1"/>
          <p:nvPr/>
        </p:nvSpPr>
        <p:spPr>
          <a:xfrm>
            <a:off x="381421" y="2560557"/>
            <a:ext cx="4736076" cy="3416320"/>
          </a:xfrm>
          <a:prstGeom prst="rect">
            <a:avLst/>
          </a:prstGeom>
          <a:noFill/>
          <a:ln>
            <a:solidFill>
              <a:schemeClr val="tx1"/>
            </a:solidFill>
          </a:ln>
        </p:spPr>
        <p:txBody>
          <a:bodyPr wrap="square" rtlCol="0">
            <a:spAutoFit/>
          </a:bodyPr>
          <a:lstStyle/>
          <a:p>
            <a:r>
              <a:rPr lang="en-US" altLang="ja-JP" dirty="0">
                <a:ea typeface="ＭＳ Ｐゴシック" panose="020B0600070205080204" pitchFamily="50" charset="-128"/>
                <a:cs typeface="Arial" panose="020B0604020202020204" pitchFamily="34" charset="0"/>
              </a:rPr>
              <a:t>1:  void </a:t>
            </a:r>
            <a:r>
              <a:rPr lang="en-US" altLang="ja-JP" dirty="0" err="1">
                <a:ea typeface="ＭＳ Ｐゴシック" panose="020B0600070205080204" pitchFamily="50" charset="-128"/>
                <a:cs typeface="Arial" panose="020B0604020202020204" pitchFamily="34" charset="0"/>
              </a:rPr>
              <a:t>methodA</a:t>
            </a:r>
            <a:r>
              <a:rPr lang="en-US" altLang="ja-JP" dirty="0">
                <a:ea typeface="ＭＳ Ｐゴシック" panose="020B0600070205080204" pitchFamily="50" charset="-128"/>
                <a:cs typeface="Arial" panose="020B0604020202020204" pitchFamily="34" charset="0"/>
              </a:rPr>
              <a:t> (</a:t>
            </a:r>
            <a:r>
              <a:rPr lang="en-US" altLang="ja-JP" dirty="0" err="1">
                <a:ea typeface="ＭＳ Ｐゴシック" panose="020B0600070205080204" pitchFamily="50" charset="-128"/>
                <a:cs typeface="Arial" panose="020B0604020202020204" pitchFamily="34" charset="0"/>
              </a:rPr>
              <a:t>int</a:t>
            </a:r>
            <a:r>
              <a:rPr lang="en-US" altLang="ja-JP" dirty="0">
                <a:ea typeface="ＭＳ Ｐゴシック" panose="020B0600070205080204" pitchFamily="50" charset="-128"/>
                <a:cs typeface="Arial" panose="020B0604020202020204" pitchFamily="34" charset="0"/>
              </a:rPr>
              <a:t> </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a:t>
            </a:r>
          </a:p>
          <a:p>
            <a:r>
              <a:rPr lang="en-US" altLang="ja-JP" dirty="0">
                <a:ea typeface="ＭＳ Ｐゴシック" panose="020B0600070205080204" pitchFamily="50" charset="-128"/>
                <a:cs typeface="Arial" panose="020B0604020202020204" pitchFamily="34" charset="0"/>
              </a:rPr>
              <a:t>2:    if (</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&gt; 0) { </a:t>
            </a:r>
          </a:p>
          <a:p>
            <a:r>
              <a:rPr lang="en-US" altLang="ja-JP" dirty="0">
                <a:ea typeface="ＭＳ Ｐゴシック" panose="020B0600070205080204" pitchFamily="50" charset="-128"/>
                <a:cs typeface="Arial" panose="020B0604020202020204" pitchFamily="34" charset="0"/>
              </a:rPr>
              <a:t>3:      while (</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&gt; 0) </a:t>
            </a:r>
          </a:p>
          <a:p>
            <a:r>
              <a:rPr lang="en-US" altLang="ja-JP" dirty="0">
                <a:ea typeface="ＭＳ Ｐゴシック" panose="020B0600070205080204" pitchFamily="50" charset="-128"/>
                <a:cs typeface="Arial" panose="020B0604020202020204" pitchFamily="34" charset="0"/>
              </a:rPr>
              <a:t>4:        </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 </a:t>
            </a:r>
            <a:r>
              <a:rPr lang="en-US" altLang="ja-JP" dirty="0" err="1">
                <a:ea typeface="ＭＳ Ｐゴシック" panose="020B0600070205080204" pitchFamily="50" charset="-128"/>
                <a:cs typeface="Arial" panose="020B0604020202020204" pitchFamily="34" charset="0"/>
              </a:rPr>
              <a:t>methodB</a:t>
            </a:r>
            <a:r>
              <a:rPr lang="en-US" altLang="ja-JP" dirty="0">
                <a:ea typeface="ＭＳ Ｐゴシック" panose="020B0600070205080204" pitchFamily="50" charset="-128"/>
                <a:cs typeface="Arial" panose="020B0604020202020204" pitchFamily="34" charset="0"/>
              </a:rPr>
              <a:t>(</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a:t>
            </a:r>
          </a:p>
          <a:p>
            <a:r>
              <a:rPr lang="en-US" altLang="ja-JP" dirty="0">
                <a:cs typeface="Arial" panose="020B0604020202020204" pitchFamily="34" charset="0"/>
              </a:rPr>
              <a:t>5:    } else { </a:t>
            </a:r>
          </a:p>
          <a:p>
            <a:r>
              <a:rPr lang="en-US" altLang="ja-JP" dirty="0">
                <a:ea typeface="ＭＳ Ｐゴシック" panose="020B0600070205080204" pitchFamily="50" charset="-128"/>
                <a:cs typeface="Arial" panose="020B0604020202020204" pitchFamily="34" charset="0"/>
              </a:rPr>
              <a:t>6:      </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 0; </a:t>
            </a:r>
          </a:p>
          <a:p>
            <a:r>
              <a:rPr lang="en-US" altLang="ja-JP" dirty="0">
                <a:ea typeface="ＭＳ Ｐゴシック" panose="020B0600070205080204" pitchFamily="50" charset="-128"/>
                <a:cs typeface="Arial" panose="020B0604020202020204" pitchFamily="34" charset="0"/>
              </a:rPr>
              <a:t>7:    }</a:t>
            </a:r>
          </a:p>
          <a:p>
            <a:r>
              <a:rPr lang="en-US" altLang="ja-JP" dirty="0">
                <a:ea typeface="ＭＳ Ｐゴシック" panose="020B0600070205080204" pitchFamily="50" charset="-128"/>
                <a:cs typeface="Arial" panose="020B0604020202020204" pitchFamily="34" charset="0"/>
              </a:rPr>
              <a:t>8:    </a:t>
            </a:r>
            <a:r>
              <a:rPr lang="en-US" altLang="ja-JP" dirty="0" err="1">
                <a:ea typeface="ＭＳ Ｐゴシック" panose="020B0600070205080204" pitchFamily="50" charset="-128"/>
                <a:cs typeface="Arial" panose="020B0604020202020204" pitchFamily="34" charset="0"/>
              </a:rPr>
              <a:t>System.out.println</a:t>
            </a:r>
            <a:r>
              <a:rPr lang="en-US" altLang="ja-JP" dirty="0">
                <a:ea typeface="ＭＳ Ｐゴシック" panose="020B0600070205080204" pitchFamily="50" charset="-128"/>
                <a:cs typeface="Arial" panose="020B0604020202020204" pitchFamily="34" charset="0"/>
              </a:rPr>
              <a:t>(</a:t>
            </a:r>
            <a:r>
              <a:rPr lang="en-US" altLang="ja-JP" dirty="0" err="1">
                <a:ea typeface="ＭＳ Ｐゴシック" panose="020B0600070205080204" pitchFamily="50" charset="-128"/>
                <a:cs typeface="Arial" panose="020B0604020202020204" pitchFamily="34" charset="0"/>
              </a:rPr>
              <a:t>var</a:t>
            </a:r>
            <a:r>
              <a:rPr lang="en-US" altLang="ja-JP" dirty="0">
                <a:ea typeface="ＭＳ Ｐゴシック" panose="020B0600070205080204" pitchFamily="50" charset="-128"/>
                <a:cs typeface="Arial" panose="020B0604020202020204" pitchFamily="34" charset="0"/>
              </a:rPr>
              <a:t>); </a:t>
            </a:r>
          </a:p>
          <a:p>
            <a:r>
              <a:rPr lang="en-US" altLang="ja-JP" dirty="0">
                <a:ea typeface="ＭＳ Ｐゴシック" panose="020B0600070205080204" pitchFamily="50" charset="-128"/>
                <a:cs typeface="Arial" panose="020B0604020202020204" pitchFamily="34" charset="0"/>
              </a:rPr>
              <a:t>9:  }</a:t>
            </a:r>
            <a:endParaRPr lang="en-US" altLang="ja-JP" dirty="0">
              <a:ea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723F9DB6-6E41-1C76-558B-727F42EE22C9}"/>
              </a:ext>
            </a:extLst>
          </p:cNvPr>
          <p:cNvSpPr txBox="1"/>
          <p:nvPr/>
        </p:nvSpPr>
        <p:spPr>
          <a:xfrm>
            <a:off x="1091978" y="1805520"/>
            <a:ext cx="3314961" cy="461665"/>
          </a:xfrm>
          <a:prstGeom prst="rect">
            <a:avLst/>
          </a:prstGeom>
          <a:noFill/>
        </p:spPr>
        <p:txBody>
          <a:bodyPr wrap="square" rtlCol="0">
            <a:spAutoFit/>
          </a:bodyPr>
          <a:lstStyle/>
          <a:p>
            <a:r>
              <a:rPr lang="ja-JP" altLang="en-US" sz="2400" b="1" dirty="0">
                <a:latin typeface="ＭＳ Ｐゴシック" panose="020B0600070205080204" pitchFamily="50" charset="-128"/>
                <a:ea typeface="ＭＳ Ｐゴシック" panose="020B0600070205080204" pitchFamily="50" charset="-128"/>
              </a:rPr>
              <a:t>システムのソースコード</a:t>
            </a:r>
          </a:p>
        </p:txBody>
      </p:sp>
      <p:graphicFrame>
        <p:nvGraphicFramePr>
          <p:cNvPr id="8" name="表 7">
            <a:extLst>
              <a:ext uri="{FF2B5EF4-FFF2-40B4-BE49-F238E27FC236}">
                <a16:creationId xmlns:a16="http://schemas.microsoft.com/office/drawing/2014/main" id="{909BBA30-45EC-B323-088F-E9BE700C0651}"/>
              </a:ext>
            </a:extLst>
          </p:cNvPr>
          <p:cNvGraphicFramePr>
            <a:graphicFrameLocks noGrp="1"/>
          </p:cNvGraphicFramePr>
          <p:nvPr>
            <p:extLst>
              <p:ext uri="{D42A27DB-BD31-4B8C-83A1-F6EECF244321}">
                <p14:modId xmlns:p14="http://schemas.microsoft.com/office/powerpoint/2010/main" val="3192642037"/>
              </p:ext>
            </p:extLst>
          </p:nvPr>
        </p:nvGraphicFramePr>
        <p:xfrm>
          <a:off x="5766491" y="2224722"/>
          <a:ext cx="5397602" cy="4358640"/>
        </p:xfrm>
        <a:graphic>
          <a:graphicData uri="http://schemas.openxmlformats.org/drawingml/2006/table">
            <a:tbl>
              <a:tblPr firstRow="1" bandRow="1">
                <a:tableStyleId>{21E4AEA4-8DFA-4A89-87EB-49C32662AFE0}</a:tableStyleId>
              </a:tblPr>
              <a:tblGrid>
                <a:gridCol w="2719741">
                  <a:extLst>
                    <a:ext uri="{9D8B030D-6E8A-4147-A177-3AD203B41FA5}">
                      <a16:colId xmlns:a16="http://schemas.microsoft.com/office/drawing/2014/main" val="1639714014"/>
                    </a:ext>
                  </a:extLst>
                </a:gridCol>
                <a:gridCol w="1295978">
                  <a:extLst>
                    <a:ext uri="{9D8B030D-6E8A-4147-A177-3AD203B41FA5}">
                      <a16:colId xmlns:a16="http://schemas.microsoft.com/office/drawing/2014/main" val="3655166004"/>
                    </a:ext>
                  </a:extLst>
                </a:gridCol>
                <a:gridCol w="1381883">
                  <a:extLst>
                    <a:ext uri="{9D8B030D-6E8A-4147-A177-3AD203B41FA5}">
                      <a16:colId xmlns:a16="http://schemas.microsoft.com/office/drawing/2014/main" val="2064745493"/>
                    </a:ext>
                  </a:extLst>
                </a:gridCol>
              </a:tblGrid>
              <a:tr h="351294">
                <a:tc>
                  <a:txBody>
                    <a:bodyPr/>
                    <a:lstStyle/>
                    <a:p>
                      <a:pPr algn="ctr"/>
                      <a:r>
                        <a:rPr kumimoji="1" lang="ja-JP" altLang="en-US" sz="2000" b="1" dirty="0">
                          <a:solidFill>
                            <a:schemeClr val="bg1"/>
                          </a:solidFill>
                        </a:rPr>
                        <a:t>イベント名</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2000" b="1" dirty="0">
                          <a:solidFill>
                            <a:schemeClr val="bg1"/>
                          </a:solidFill>
                        </a:rPr>
                        <a:t>行番号</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2000" b="1" dirty="0">
                          <a:solidFill>
                            <a:schemeClr val="bg1"/>
                          </a:solidFill>
                        </a:rPr>
                        <a:t>実行回数</a:t>
                      </a:r>
                      <a:endParaRPr kumimoji="1" lang="ja-JP" altLang="en-US" sz="2000" b="1" dirty="0">
                        <a:solidFill>
                          <a:schemeClr val="bg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51294">
                <a:tc>
                  <a:txBody>
                    <a:bodyPr/>
                    <a:lstStyle/>
                    <a:p>
                      <a:pPr algn="r"/>
                      <a:r>
                        <a:rPr kumimoji="1" lang="en-US" altLang="ja-JP" sz="2000" b="0" dirty="0"/>
                        <a:t>Method Entry</a:t>
                      </a:r>
                    </a:p>
                  </a:txBody>
                  <a:tcPr/>
                </a:tc>
                <a:tc>
                  <a:txBody>
                    <a:bodyPr/>
                    <a:lstStyle/>
                    <a:p>
                      <a:pPr algn="ctr"/>
                      <a:r>
                        <a:rPr kumimoji="1" lang="en-US" altLang="ja-JP" sz="2000" b="0" dirty="0"/>
                        <a:t>Line</a:t>
                      </a:r>
                      <a:r>
                        <a:rPr kumimoji="1" lang="en-US" altLang="ja-JP" sz="2000" b="0" baseline="0" dirty="0"/>
                        <a:t> </a:t>
                      </a:r>
                      <a:r>
                        <a:rPr kumimoji="1" lang="en-US" altLang="ja-JP" sz="2000" b="0" dirty="0"/>
                        <a:t>1</a:t>
                      </a:r>
                      <a:endParaRPr kumimoji="1" lang="ja-JP" altLang="en-US" sz="2000" b="0" dirty="0"/>
                    </a:p>
                  </a:txBody>
                  <a:tcPr/>
                </a:tc>
                <a:tc>
                  <a:txBody>
                    <a:bodyPr/>
                    <a:lstStyle/>
                    <a:p>
                      <a:pPr algn="r"/>
                      <a:r>
                        <a:rPr kumimoji="1" lang="en-US" altLang="ja-JP" sz="2000" b="0" dirty="0"/>
                        <a:t>1</a:t>
                      </a:r>
                      <a:endParaRPr kumimoji="1" lang="ja-JP" altLang="en-US" sz="2000" b="0" dirty="0"/>
                    </a:p>
                  </a:txBody>
                  <a:tcPr/>
                </a:tc>
                <a:extLst>
                  <a:ext uri="{0D108BD9-81ED-4DB2-BD59-A6C34878D82A}">
                    <a16:rowId xmlns:a16="http://schemas.microsoft.com/office/drawing/2014/main" val="992529097"/>
                  </a:ext>
                </a:extLst>
              </a:tr>
              <a:tr h="351294">
                <a:tc>
                  <a:txBody>
                    <a:bodyPr/>
                    <a:lstStyle/>
                    <a:p>
                      <a:pPr algn="r"/>
                      <a:r>
                        <a:rPr kumimoji="1" lang="en-US" altLang="ja-JP" sz="2000" b="0" dirty="0"/>
                        <a:t>Method </a:t>
                      </a:r>
                      <a:r>
                        <a:rPr kumimoji="1" lang="en-US" altLang="ja-JP" sz="2000" b="0" dirty="0" err="1"/>
                        <a:t>Param</a:t>
                      </a:r>
                      <a:endParaRPr kumimoji="1" lang="en-US" altLang="ja-JP" sz="2000" b="0" dirty="0"/>
                    </a:p>
                  </a:txBody>
                  <a:tcPr/>
                </a:tc>
                <a:tc>
                  <a:txBody>
                    <a:bodyPr/>
                    <a:lstStyle/>
                    <a:p>
                      <a:pPr algn="ctr"/>
                      <a:r>
                        <a:rPr kumimoji="1" lang="en-US" altLang="ja-JP" sz="2000" b="0" dirty="0"/>
                        <a:t>Line</a:t>
                      </a:r>
                      <a:r>
                        <a:rPr kumimoji="1" lang="en-US" altLang="ja-JP" sz="2000" b="0" baseline="0" dirty="0"/>
                        <a:t> 1</a:t>
                      </a:r>
                      <a:endParaRPr kumimoji="1" lang="ja-JP" altLang="en-US" sz="2000" b="0" dirty="0"/>
                    </a:p>
                  </a:txBody>
                  <a:tcPr/>
                </a:tc>
                <a:tc>
                  <a:txBody>
                    <a:bodyPr/>
                    <a:lstStyle/>
                    <a:p>
                      <a:pPr algn="r"/>
                      <a:r>
                        <a:rPr kumimoji="1" lang="en-US" altLang="ja-JP" sz="2000" b="0" dirty="0"/>
                        <a:t>1</a:t>
                      </a:r>
                      <a:endParaRPr kumimoji="1" lang="ja-JP" altLang="en-US" sz="2000" b="0" dirty="0"/>
                    </a:p>
                  </a:txBody>
                  <a:tcPr/>
                </a:tc>
                <a:extLst>
                  <a:ext uri="{0D108BD9-81ED-4DB2-BD59-A6C34878D82A}">
                    <a16:rowId xmlns:a16="http://schemas.microsoft.com/office/drawing/2014/main" val="1180609327"/>
                  </a:ext>
                </a:extLst>
              </a:tr>
              <a:tr h="351294">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2000" b="0" dirty="0"/>
                        <a:t>Local Variable Load</a:t>
                      </a:r>
                    </a:p>
                  </a:txBody>
                  <a:tcPr/>
                </a:tc>
                <a:tc>
                  <a:txBody>
                    <a:bodyPr/>
                    <a:lstStyle/>
                    <a:p>
                      <a:pPr algn="ctr"/>
                      <a:r>
                        <a:rPr lang="en-US" altLang="ja-JP" sz="2000" b="0" dirty="0"/>
                        <a:t>Line</a:t>
                      </a:r>
                      <a:r>
                        <a:rPr lang="en-US" altLang="ja-JP" sz="2000" b="0" baseline="0" dirty="0"/>
                        <a:t> 2</a:t>
                      </a:r>
                      <a:endParaRPr lang="ja-JP" altLang="en-US" sz="2000" b="0" dirty="0"/>
                    </a:p>
                  </a:txBody>
                  <a:tcPr/>
                </a:tc>
                <a:tc>
                  <a:txBody>
                    <a:bodyPr/>
                    <a:lstStyle/>
                    <a:p>
                      <a:pPr algn="r"/>
                      <a:r>
                        <a:rPr lang="en-US" altLang="ja-JP" sz="2000" b="0" dirty="0"/>
                        <a:t>1</a:t>
                      </a:r>
                      <a:endParaRPr lang="ja-JP" altLang="en-US" sz="2000" b="0" dirty="0"/>
                    </a:p>
                  </a:txBody>
                  <a:tcPr/>
                </a:tc>
                <a:extLst>
                  <a:ext uri="{0D108BD9-81ED-4DB2-BD59-A6C34878D82A}">
                    <a16:rowId xmlns:a16="http://schemas.microsoft.com/office/drawing/2014/main" val="3198013130"/>
                  </a:ext>
                </a:extLst>
              </a:tr>
              <a:tr h="351294">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2000" b="0" dirty="0"/>
                        <a:t>Local Variable Load</a:t>
                      </a:r>
                    </a:p>
                  </a:txBody>
                  <a:tcPr/>
                </a:tc>
                <a:tc>
                  <a:txBody>
                    <a:bodyPr/>
                    <a:lstStyle/>
                    <a:p>
                      <a:pPr algn="ctr"/>
                      <a:r>
                        <a:rPr lang="en-US" altLang="ja-JP" sz="2000" b="0" dirty="0"/>
                        <a:t>Line</a:t>
                      </a:r>
                      <a:r>
                        <a:rPr lang="en-US" altLang="ja-JP" sz="2000" b="0" baseline="0" dirty="0"/>
                        <a:t> 3</a:t>
                      </a:r>
                      <a:endParaRPr lang="ja-JP" altLang="en-US" sz="2000" b="0" dirty="0"/>
                    </a:p>
                  </a:txBody>
                  <a:tcPr/>
                </a:tc>
                <a:tc>
                  <a:txBody>
                    <a:bodyPr/>
                    <a:lstStyle/>
                    <a:p>
                      <a:pPr algn="r"/>
                      <a:r>
                        <a:rPr lang="en-US" altLang="ja-JP" sz="2000" b="0" dirty="0"/>
                        <a:t>4</a:t>
                      </a:r>
                      <a:endParaRPr lang="ja-JP" altLang="en-US" sz="2000" b="0" dirty="0"/>
                    </a:p>
                  </a:txBody>
                  <a:tcPr/>
                </a:tc>
                <a:extLst>
                  <a:ext uri="{0D108BD9-81ED-4DB2-BD59-A6C34878D82A}">
                    <a16:rowId xmlns:a16="http://schemas.microsoft.com/office/drawing/2014/main" val="855288610"/>
                  </a:ext>
                </a:extLst>
              </a:tr>
              <a:tr h="351294">
                <a:tc>
                  <a:txBody>
                    <a:bodyPr/>
                    <a:lstStyle/>
                    <a:p>
                      <a:pPr algn="r"/>
                      <a:r>
                        <a:rPr kumimoji="1" lang="en-US" altLang="ja-JP" sz="2000" b="0" dirty="0"/>
                        <a:t>Local Variable Load</a:t>
                      </a:r>
                      <a:endParaRPr kumimoji="1" lang="ja-JP" altLang="en-US" sz="2000" b="0" dirty="0"/>
                    </a:p>
                  </a:txBody>
                  <a:tcPr/>
                </a:tc>
                <a:tc>
                  <a:txBody>
                    <a:bodyPr/>
                    <a:lstStyle/>
                    <a:p>
                      <a:pPr algn="ctr"/>
                      <a:r>
                        <a:rPr lang="en-US" altLang="ja-JP" sz="2000" b="0" dirty="0"/>
                        <a:t>Line 4</a:t>
                      </a:r>
                      <a:endParaRPr lang="ja-JP" altLang="en-US" sz="2000" b="0" dirty="0"/>
                    </a:p>
                  </a:txBody>
                  <a:tcPr/>
                </a:tc>
                <a:tc>
                  <a:txBody>
                    <a:bodyPr/>
                    <a:lstStyle/>
                    <a:p>
                      <a:pPr algn="r"/>
                      <a:r>
                        <a:rPr lang="en-US" altLang="ja-JP" sz="2000" b="0" dirty="0"/>
                        <a:t>3</a:t>
                      </a:r>
                      <a:endParaRPr lang="ja-JP" altLang="en-US" sz="2000" b="0" dirty="0"/>
                    </a:p>
                  </a:txBody>
                  <a:tcPr/>
                </a:tc>
                <a:extLst>
                  <a:ext uri="{0D108BD9-81ED-4DB2-BD59-A6C34878D82A}">
                    <a16:rowId xmlns:a16="http://schemas.microsoft.com/office/drawing/2014/main" val="924113649"/>
                  </a:ext>
                </a:extLst>
              </a:tr>
              <a:tr h="351294">
                <a:tc>
                  <a:txBody>
                    <a:bodyPr/>
                    <a:lstStyle/>
                    <a:p>
                      <a:pPr algn="r"/>
                      <a:r>
                        <a:rPr kumimoji="1" lang="en-US" altLang="ja-JP" sz="2000" b="0" dirty="0"/>
                        <a:t>Method Call</a:t>
                      </a:r>
                    </a:p>
                  </a:txBody>
                  <a:tcPr/>
                </a:tc>
                <a:tc>
                  <a:txBody>
                    <a:bodyPr/>
                    <a:lstStyle/>
                    <a:p>
                      <a:pPr algn="ctr"/>
                      <a:r>
                        <a:rPr lang="en-US" altLang="ja-JP" sz="2000" b="0" dirty="0"/>
                        <a:t>Line 4</a:t>
                      </a:r>
                      <a:endParaRPr lang="ja-JP" altLang="en-US" sz="2000" b="0" dirty="0"/>
                    </a:p>
                  </a:txBody>
                  <a:tcPr/>
                </a:tc>
                <a:tc>
                  <a:txBody>
                    <a:bodyPr/>
                    <a:lstStyle/>
                    <a:p>
                      <a:pPr algn="r"/>
                      <a:r>
                        <a:rPr lang="en-US" altLang="ja-JP" sz="2000" b="0" dirty="0"/>
                        <a:t>3</a:t>
                      </a:r>
                      <a:endParaRPr lang="ja-JP" altLang="en-US" sz="2000" b="0" dirty="0"/>
                    </a:p>
                  </a:txBody>
                  <a:tcPr/>
                </a:tc>
                <a:extLst>
                  <a:ext uri="{0D108BD9-81ED-4DB2-BD59-A6C34878D82A}">
                    <a16:rowId xmlns:a16="http://schemas.microsoft.com/office/drawing/2014/main" val="1910265111"/>
                  </a:ext>
                </a:extLst>
              </a:tr>
              <a:tr h="351294">
                <a:tc>
                  <a:txBody>
                    <a:bodyPr/>
                    <a:lstStyle/>
                    <a:p>
                      <a:pPr algn="r"/>
                      <a:r>
                        <a:rPr kumimoji="1" lang="en-US" altLang="ja-JP" sz="2000" b="0" dirty="0"/>
                        <a:t>Local Variable Store</a:t>
                      </a:r>
                      <a:endParaRPr kumimoji="1" lang="ja-JP" altLang="en-US" sz="2000" b="0" dirty="0"/>
                    </a:p>
                  </a:txBody>
                  <a:tcPr/>
                </a:tc>
                <a:tc>
                  <a:txBody>
                    <a:bodyPr/>
                    <a:lstStyle/>
                    <a:p>
                      <a:pPr algn="ctr"/>
                      <a:r>
                        <a:rPr lang="en-US" altLang="ja-JP" sz="2000" b="0" dirty="0"/>
                        <a:t>Line 4</a:t>
                      </a:r>
                      <a:endParaRPr lang="ja-JP" altLang="en-US" sz="2000" b="0" dirty="0"/>
                    </a:p>
                  </a:txBody>
                  <a:tcPr/>
                </a:tc>
                <a:tc>
                  <a:txBody>
                    <a:bodyPr/>
                    <a:lstStyle/>
                    <a:p>
                      <a:pPr algn="r"/>
                      <a:r>
                        <a:rPr lang="en-US" altLang="ja-JP" sz="2000" b="0" dirty="0"/>
                        <a:t>3</a:t>
                      </a:r>
                      <a:endParaRPr lang="ja-JP" altLang="en-US" sz="2000" b="0" dirty="0"/>
                    </a:p>
                  </a:txBody>
                  <a:tcPr/>
                </a:tc>
                <a:extLst>
                  <a:ext uri="{0D108BD9-81ED-4DB2-BD59-A6C34878D82A}">
                    <a16:rowId xmlns:a16="http://schemas.microsoft.com/office/drawing/2014/main" val="4242693789"/>
                  </a:ext>
                </a:extLst>
              </a:tr>
              <a:tr h="351294">
                <a:tc>
                  <a:txBody>
                    <a:bodyPr/>
                    <a:lstStyle/>
                    <a:p>
                      <a:pPr algn="r"/>
                      <a:r>
                        <a:rPr kumimoji="1" lang="en-US" altLang="ja-JP" sz="2000" b="0" dirty="0"/>
                        <a:t>Local Variable Store</a:t>
                      </a:r>
                      <a:endParaRPr kumimoji="1" lang="ja-JP" altLang="en-US" sz="2000" b="0" dirty="0"/>
                    </a:p>
                  </a:txBody>
                  <a:tcPr/>
                </a:tc>
                <a:tc>
                  <a:txBody>
                    <a:bodyPr/>
                    <a:lstStyle/>
                    <a:p>
                      <a:pPr algn="ctr"/>
                      <a:r>
                        <a:rPr lang="en-US" altLang="ja-JP" sz="2000" b="0" dirty="0"/>
                        <a:t>Line 6</a:t>
                      </a:r>
                      <a:endParaRPr lang="ja-JP" altLang="en-US" sz="2000" b="0" dirty="0"/>
                    </a:p>
                  </a:txBody>
                  <a:tcPr/>
                </a:tc>
                <a:tc>
                  <a:txBody>
                    <a:bodyPr/>
                    <a:lstStyle/>
                    <a:p>
                      <a:pPr algn="r"/>
                      <a:r>
                        <a:rPr lang="en-US" altLang="ja-JP" sz="2000" b="0" dirty="0"/>
                        <a:t>0</a:t>
                      </a:r>
                      <a:endParaRPr lang="ja-JP" altLang="en-US" sz="2000" b="0" dirty="0"/>
                    </a:p>
                  </a:txBody>
                  <a:tcPr/>
                </a:tc>
                <a:extLst>
                  <a:ext uri="{0D108BD9-81ED-4DB2-BD59-A6C34878D82A}">
                    <a16:rowId xmlns:a16="http://schemas.microsoft.com/office/drawing/2014/main" val="824093675"/>
                  </a:ext>
                </a:extLst>
              </a:tr>
              <a:tr h="351294">
                <a:tc>
                  <a:txBody>
                    <a:bodyPr/>
                    <a:lstStyle/>
                    <a:p>
                      <a:pPr algn="r"/>
                      <a:r>
                        <a:rPr kumimoji="1" lang="en-US" altLang="ja-JP" sz="2000" b="0" dirty="0"/>
                        <a:t>Local</a:t>
                      </a:r>
                      <a:r>
                        <a:rPr kumimoji="1" lang="en-US" altLang="ja-JP" sz="2000" b="0" baseline="0" dirty="0"/>
                        <a:t> Variable Load</a:t>
                      </a:r>
                      <a:endParaRPr kumimoji="1" lang="ja-JP" altLang="en-US" sz="2000" b="0" dirty="0"/>
                    </a:p>
                  </a:txBody>
                  <a:tcPr/>
                </a:tc>
                <a:tc>
                  <a:txBody>
                    <a:bodyPr/>
                    <a:lstStyle/>
                    <a:p>
                      <a:pPr algn="ctr"/>
                      <a:r>
                        <a:rPr lang="en-US" altLang="ja-JP" sz="2000" b="0" dirty="0"/>
                        <a:t>Line</a:t>
                      </a:r>
                      <a:r>
                        <a:rPr lang="en-US" altLang="ja-JP" sz="2000" b="0" baseline="0" dirty="0"/>
                        <a:t> 8</a:t>
                      </a:r>
                      <a:endParaRPr lang="ja-JP" altLang="en-US" sz="2000" b="0" dirty="0"/>
                    </a:p>
                  </a:txBody>
                  <a:tcPr/>
                </a:tc>
                <a:tc>
                  <a:txBody>
                    <a:bodyPr/>
                    <a:lstStyle/>
                    <a:p>
                      <a:pPr algn="r"/>
                      <a:r>
                        <a:rPr lang="en-US" altLang="ja-JP" sz="2000" b="0" dirty="0"/>
                        <a:t>1</a:t>
                      </a:r>
                      <a:endParaRPr lang="ja-JP" altLang="en-US" sz="2000" b="0" dirty="0"/>
                    </a:p>
                  </a:txBody>
                  <a:tcPr/>
                </a:tc>
                <a:extLst>
                  <a:ext uri="{0D108BD9-81ED-4DB2-BD59-A6C34878D82A}">
                    <a16:rowId xmlns:a16="http://schemas.microsoft.com/office/drawing/2014/main" val="1449299984"/>
                  </a:ext>
                </a:extLst>
              </a:tr>
              <a:tr h="351294">
                <a:tc>
                  <a:txBody>
                    <a:bodyPr/>
                    <a:lstStyle/>
                    <a:p>
                      <a:pPr algn="r"/>
                      <a:r>
                        <a:rPr kumimoji="1" lang="en-US" altLang="ja-JP" sz="2000" b="0" dirty="0"/>
                        <a:t>Method Normal Exit</a:t>
                      </a:r>
                      <a:endParaRPr kumimoji="1" lang="ja-JP" altLang="en-US" sz="2000" b="0" dirty="0"/>
                    </a:p>
                  </a:txBody>
                  <a:tcPr/>
                </a:tc>
                <a:tc>
                  <a:txBody>
                    <a:bodyPr/>
                    <a:lstStyle/>
                    <a:p>
                      <a:pPr algn="ctr"/>
                      <a:r>
                        <a:rPr lang="en-US" altLang="ja-JP" sz="2000" b="0" dirty="0"/>
                        <a:t>Line 9</a:t>
                      </a:r>
                      <a:endParaRPr lang="ja-JP" altLang="en-US" sz="2000" b="0" dirty="0"/>
                    </a:p>
                  </a:txBody>
                  <a:tcPr/>
                </a:tc>
                <a:tc>
                  <a:txBody>
                    <a:bodyPr/>
                    <a:lstStyle/>
                    <a:p>
                      <a:pPr algn="r"/>
                      <a:r>
                        <a:rPr lang="en-US" altLang="ja-JP" sz="2000" b="0" dirty="0"/>
                        <a:t>1</a:t>
                      </a:r>
                      <a:endParaRPr lang="ja-JP" altLang="en-US" sz="2000" b="0" dirty="0"/>
                    </a:p>
                  </a:txBody>
                  <a:tcPr/>
                </a:tc>
                <a:extLst>
                  <a:ext uri="{0D108BD9-81ED-4DB2-BD59-A6C34878D82A}">
                    <a16:rowId xmlns:a16="http://schemas.microsoft.com/office/drawing/2014/main" val="1095848307"/>
                  </a:ext>
                </a:extLst>
              </a:tr>
            </a:tbl>
          </a:graphicData>
        </a:graphic>
      </p:graphicFrame>
      <p:sp>
        <p:nvSpPr>
          <p:cNvPr id="9" name="テキスト ボックス 8">
            <a:extLst>
              <a:ext uri="{FF2B5EF4-FFF2-40B4-BE49-F238E27FC236}">
                <a16:creationId xmlns:a16="http://schemas.microsoft.com/office/drawing/2014/main" id="{C85573A1-D7D7-120B-8267-795724D238C5}"/>
              </a:ext>
            </a:extLst>
          </p:cNvPr>
          <p:cNvSpPr txBox="1"/>
          <p:nvPr/>
        </p:nvSpPr>
        <p:spPr>
          <a:xfrm>
            <a:off x="7086331" y="1646286"/>
            <a:ext cx="2643830" cy="461665"/>
          </a:xfrm>
          <a:prstGeom prst="rect">
            <a:avLst/>
          </a:prstGeom>
          <a:noFill/>
        </p:spPr>
        <p:txBody>
          <a:bodyPr wrap="square" rtlCol="0">
            <a:spAutoFit/>
          </a:bodyPr>
          <a:lstStyle/>
          <a:p>
            <a:r>
              <a:rPr lang="ja-JP" altLang="en-US" sz="2400" b="1" dirty="0">
                <a:latin typeface="ＭＳ Ｐゴシック" panose="020B0600070205080204" pitchFamily="50" charset="-128"/>
                <a:ea typeface="ＭＳ Ｐゴシック" panose="020B0600070205080204" pitchFamily="50" charset="-128"/>
              </a:rPr>
              <a:t>実行時情報の収集</a:t>
            </a:r>
          </a:p>
        </p:txBody>
      </p:sp>
      <p:sp>
        <p:nvSpPr>
          <p:cNvPr id="10" name="矢印: 右 1">
            <a:extLst>
              <a:ext uri="{FF2B5EF4-FFF2-40B4-BE49-F238E27FC236}">
                <a16:creationId xmlns:a16="http://schemas.microsoft.com/office/drawing/2014/main" id="{14C73EEE-7486-62D6-B94B-089FBA82D233}"/>
              </a:ext>
            </a:extLst>
          </p:cNvPr>
          <p:cNvSpPr/>
          <p:nvPr/>
        </p:nvSpPr>
        <p:spPr>
          <a:xfrm>
            <a:off x="5137129" y="3998300"/>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76124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F89A13-E160-1348-9FD2-86ADBAD7688C}"/>
              </a:ext>
            </a:extLst>
          </p:cNvPr>
          <p:cNvSpPr>
            <a:spLocks noGrp="1"/>
          </p:cNvSpPr>
          <p:nvPr>
            <p:ph type="title"/>
          </p:nvPr>
        </p:nvSpPr>
        <p:spPr/>
        <p:txBody>
          <a:bodyPr/>
          <a:lstStyle/>
          <a:p>
            <a:r>
              <a:rPr lang="ja-JP" altLang="en-US"/>
              <a:t>問題点</a:t>
            </a:r>
            <a:endParaRPr kumimoji="1" lang="ja-JP" altLang="en-US"/>
          </a:p>
        </p:txBody>
      </p:sp>
      <p:sp>
        <p:nvSpPr>
          <p:cNvPr id="3" name="コンテンツ プレースホルダー 2">
            <a:extLst>
              <a:ext uri="{FF2B5EF4-FFF2-40B4-BE49-F238E27FC236}">
                <a16:creationId xmlns:a16="http://schemas.microsoft.com/office/drawing/2014/main" id="{4B231505-AAEA-1747-93EF-33EBF17FE866}"/>
              </a:ext>
            </a:extLst>
          </p:cNvPr>
          <p:cNvSpPr>
            <a:spLocks noGrp="1"/>
          </p:cNvSpPr>
          <p:nvPr>
            <p:ph idx="1"/>
          </p:nvPr>
        </p:nvSpPr>
        <p:spPr/>
        <p:txBody>
          <a:bodyPr/>
          <a:lstStyle/>
          <a:p>
            <a:r>
              <a:rPr lang="ja-JP" altLang="en-US"/>
              <a:t>開発者はプログラムの挙動の変化に注意すべき</a:t>
            </a:r>
            <a:endParaRPr lang="en-US" altLang="ja-JP" dirty="0"/>
          </a:p>
          <a:p>
            <a:pPr lvl="1"/>
            <a:r>
              <a:rPr lang="ja-JP" altLang="en-US"/>
              <a:t>プログラムの挙動の変化を全て確認することは困難である</a:t>
            </a:r>
            <a:endParaRPr lang="en-US" altLang="ja-JP" dirty="0"/>
          </a:p>
          <a:p>
            <a:pPr lvl="1"/>
            <a:endParaRPr lang="en-US" altLang="ja-JP" dirty="0"/>
          </a:p>
          <a:p>
            <a:r>
              <a:rPr lang="ja-JP" altLang="en-US"/>
              <a:t>大規模な編集は欠陥の埋込みと関連している </a:t>
            </a:r>
            <a:r>
              <a:rPr lang="en-US" altLang="ja-JP" dirty="0"/>
              <a:t>[4]</a:t>
            </a:r>
            <a:r>
              <a:rPr lang="ja-JP" altLang="en-US"/>
              <a:t>と言われる一方，ソースコードの変更量とプログラムの挙動の変化量の関係性は調査されていない</a:t>
            </a:r>
            <a:endParaRPr lang="en-US" altLang="ja-JP" dirty="0"/>
          </a:p>
          <a:p>
            <a:pPr lvl="1"/>
            <a:r>
              <a:rPr lang="ja-JP" altLang="en-US"/>
              <a:t>変更量は大きいが振る舞いが変化しない場合や些細な変更が挙動を大きく変化させる場合がある</a:t>
            </a:r>
          </a:p>
          <a:p>
            <a:endParaRPr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C701F335-AEBF-E343-BFE0-F29580A7881E}"/>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
        <p:nvSpPr>
          <p:cNvPr id="5" name="テキスト ボックス 4">
            <a:extLst>
              <a:ext uri="{FF2B5EF4-FFF2-40B4-BE49-F238E27FC236}">
                <a16:creationId xmlns:a16="http://schemas.microsoft.com/office/drawing/2014/main" id="{291086B5-C09A-0B4B-8FED-0F62C1F8F339}"/>
              </a:ext>
            </a:extLst>
          </p:cNvPr>
          <p:cNvSpPr txBox="1"/>
          <p:nvPr/>
        </p:nvSpPr>
        <p:spPr>
          <a:xfrm>
            <a:off x="1949689" y="5791468"/>
            <a:ext cx="8947970" cy="1323439"/>
          </a:xfrm>
          <a:prstGeom prst="rect">
            <a:avLst/>
          </a:prstGeom>
          <a:noFill/>
        </p:spPr>
        <p:txBody>
          <a:bodyPr wrap="square" rtlCol="0">
            <a:spAutoFit/>
          </a:bodyPr>
          <a:lstStyle/>
          <a:p>
            <a:r>
              <a:rPr lang="en" altLang="ja-JP" sz="1600" dirty="0"/>
              <a:t>[4]Kamei, Y., Shihab, E., Adams, B., Hassan, A. E.,</a:t>
            </a:r>
            <a:r>
              <a:rPr lang="en" altLang="ja-JP" sz="1600" dirty="0" err="1"/>
              <a:t>Mockus</a:t>
            </a:r>
            <a:r>
              <a:rPr lang="en" altLang="ja-JP" sz="1600" dirty="0"/>
              <a:t>, A., Sinha, A. and </a:t>
            </a:r>
            <a:r>
              <a:rPr lang="en" altLang="ja-JP" sz="1600" dirty="0" err="1"/>
              <a:t>Ubayashi</a:t>
            </a:r>
            <a:r>
              <a:rPr lang="en" altLang="ja-JP" sz="1600" dirty="0"/>
              <a:t>, N.: A large-scale empirical study of just-in-time quality assurance, IEEE Transactions on Software Engineering, Vol. 39, No. 6, pp. 757–773 (2013).</a:t>
            </a:r>
          </a:p>
          <a:p>
            <a:endParaRPr lang="ja-JP" altLang="en-US" sz="1600"/>
          </a:p>
          <a:p>
            <a:endParaRPr lang="en-US" altLang="ja-JP" sz="1600" dirty="0"/>
          </a:p>
        </p:txBody>
      </p:sp>
    </p:spTree>
    <p:extLst>
      <p:ext uri="{BB962C8B-B14F-4D97-AF65-F5344CB8AC3E}">
        <p14:creationId xmlns:p14="http://schemas.microsoft.com/office/powerpoint/2010/main" val="2170288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26A944-06B6-F943-838E-36A24FAC507A}"/>
              </a:ext>
            </a:extLst>
          </p:cNvPr>
          <p:cNvSpPr>
            <a:spLocks noGrp="1"/>
          </p:cNvSpPr>
          <p:nvPr>
            <p:ph type="title"/>
          </p:nvPr>
        </p:nvSpPr>
        <p:spPr/>
        <p:txBody>
          <a:bodyPr/>
          <a:lstStyle/>
          <a:p>
            <a:r>
              <a:rPr kumimoji="1" lang="ja-JP" altLang="en-US"/>
              <a:t>本研究の目的</a:t>
            </a:r>
          </a:p>
        </p:txBody>
      </p:sp>
      <p:sp>
        <p:nvSpPr>
          <p:cNvPr id="3" name="コンテンツ プレースホルダー 2">
            <a:extLst>
              <a:ext uri="{FF2B5EF4-FFF2-40B4-BE49-F238E27FC236}">
                <a16:creationId xmlns:a16="http://schemas.microsoft.com/office/drawing/2014/main" id="{AC7D8BA9-8437-1D47-A77B-0D2B9C875972}"/>
              </a:ext>
            </a:extLst>
          </p:cNvPr>
          <p:cNvSpPr>
            <a:spLocks noGrp="1"/>
          </p:cNvSpPr>
          <p:nvPr>
            <p:ph idx="1"/>
          </p:nvPr>
        </p:nvSpPr>
        <p:spPr>
          <a:xfrm>
            <a:off x="609600" y="1600201"/>
            <a:ext cx="10972800" cy="4525963"/>
          </a:xfrm>
        </p:spPr>
        <p:txBody>
          <a:bodyPr/>
          <a:lstStyle/>
          <a:p>
            <a:r>
              <a:rPr kumimoji="1" lang="ja-JP" altLang="en-US"/>
              <a:t>ソースコードの変更量と</a:t>
            </a:r>
            <a:r>
              <a:rPr lang="ja-JP" altLang="en-US"/>
              <a:t>実行トレースの変化量間に</a:t>
            </a:r>
            <a:r>
              <a:rPr kumimoji="1" lang="ja-JP" altLang="en-US"/>
              <a:t>関連性があるかを明らかにする</a:t>
            </a:r>
          </a:p>
          <a:p>
            <a:pPr lvl="1"/>
            <a:r>
              <a:rPr lang="ja-JP" altLang="en-US"/>
              <a:t>今後の実行トレースの変化に関するツール作成や議論の基盤になることが期待される</a:t>
            </a:r>
          </a:p>
        </p:txBody>
      </p:sp>
      <p:sp>
        <p:nvSpPr>
          <p:cNvPr id="4" name="スライド番号プレースホルダー 3">
            <a:extLst>
              <a:ext uri="{FF2B5EF4-FFF2-40B4-BE49-F238E27FC236}">
                <a16:creationId xmlns:a16="http://schemas.microsoft.com/office/drawing/2014/main" id="{4E795A3A-8952-3B4F-990C-79470737E01C}"/>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Tree>
    <p:extLst>
      <p:ext uri="{BB962C8B-B14F-4D97-AF65-F5344CB8AC3E}">
        <p14:creationId xmlns:p14="http://schemas.microsoft.com/office/powerpoint/2010/main" val="353834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462103-8A3E-AB48-9A9B-8E6FE6592DB4}"/>
              </a:ext>
            </a:extLst>
          </p:cNvPr>
          <p:cNvSpPr>
            <a:spLocks noGrp="1"/>
          </p:cNvSpPr>
          <p:nvPr>
            <p:ph type="title"/>
          </p:nvPr>
        </p:nvSpPr>
        <p:spPr/>
        <p:txBody>
          <a:bodyPr/>
          <a:lstStyle/>
          <a:p>
            <a:r>
              <a:rPr kumimoji="1" lang="ja-JP" altLang="en-US"/>
              <a:t>研究概要</a:t>
            </a:r>
          </a:p>
        </p:txBody>
      </p:sp>
      <p:sp>
        <p:nvSpPr>
          <p:cNvPr id="3" name="コンテンツ プレースホルダー 2">
            <a:extLst>
              <a:ext uri="{FF2B5EF4-FFF2-40B4-BE49-F238E27FC236}">
                <a16:creationId xmlns:a16="http://schemas.microsoft.com/office/drawing/2014/main" id="{C14AC9B3-268A-3044-BC5E-6642FDB2D010}"/>
              </a:ext>
            </a:extLst>
          </p:cNvPr>
          <p:cNvSpPr>
            <a:spLocks noGrp="1"/>
          </p:cNvSpPr>
          <p:nvPr>
            <p:ph idx="1"/>
          </p:nvPr>
        </p:nvSpPr>
        <p:spPr/>
        <p:txBody>
          <a:bodyPr/>
          <a:lstStyle/>
          <a:p>
            <a:r>
              <a:rPr lang="ja-JP" altLang="en-US"/>
              <a:t>ソースコードの変更量と実行トレースの変化量間の関連性について調査する</a:t>
            </a:r>
            <a:endParaRPr lang="en-US" altLang="ja-JP" dirty="0"/>
          </a:p>
          <a:p>
            <a:pPr lvl="1"/>
            <a:r>
              <a:rPr lang="en-US" altLang="ja-JP" dirty="0"/>
              <a:t>Java</a:t>
            </a:r>
            <a:r>
              <a:rPr lang="ja-JP" altLang="en-US"/>
              <a:t>プロジェクトを対象とする</a:t>
            </a:r>
            <a:endParaRPr lang="en-US" altLang="ja-JP" dirty="0"/>
          </a:p>
          <a:p>
            <a:pPr lvl="1"/>
            <a:r>
              <a:rPr lang="ja-JP" altLang="en-US"/>
              <a:t>コミット単位でソースコードの変更量とテストスイートに対する実行トレースの変化量を収集する</a:t>
            </a:r>
            <a:endParaRPr lang="en-US" altLang="ja-JP" dirty="0"/>
          </a:p>
        </p:txBody>
      </p:sp>
      <p:sp>
        <p:nvSpPr>
          <p:cNvPr id="4" name="スライド番号プレースホルダー 3">
            <a:extLst>
              <a:ext uri="{FF2B5EF4-FFF2-40B4-BE49-F238E27FC236}">
                <a16:creationId xmlns:a16="http://schemas.microsoft.com/office/drawing/2014/main" id="{68F5DBA7-3D19-5E4E-9CED-72D27CC665E5}"/>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Tree>
    <p:extLst>
      <p:ext uri="{BB962C8B-B14F-4D97-AF65-F5344CB8AC3E}">
        <p14:creationId xmlns:p14="http://schemas.microsoft.com/office/powerpoint/2010/main" val="1048445830"/>
      </p:ext>
    </p:extLst>
  </p:cSld>
  <p:clrMapOvr>
    <a:masterClrMapping/>
  </p:clrMapOvr>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Sel-CoolMetal-white-2013-16vs9</Template>
  <TotalTime>34744</TotalTime>
  <Words>4367</Words>
  <Application>Microsoft Macintosh PowerPoint</Application>
  <PresentationFormat>ワイド画面</PresentationFormat>
  <Paragraphs>709</Paragraphs>
  <Slides>29</Slides>
  <Notes>29</Notes>
  <HiddenSlides>2</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29</vt:i4>
      </vt:variant>
    </vt:vector>
  </HeadingPairs>
  <TitlesOfParts>
    <vt:vector size="34" baseType="lpstr">
      <vt:lpstr>ＭＳ Ｐゴシック</vt:lpstr>
      <vt:lpstr>游ゴシック</vt:lpstr>
      <vt:lpstr>Arial</vt:lpstr>
      <vt:lpstr>Tahoma</vt:lpstr>
      <vt:lpstr>Sel-CoolMetal-white-2013-16vs9</vt:lpstr>
      <vt:lpstr>Javaプログラムを対象としたソースコードの 変更量と実行トレースの変化量間の相関調査</vt:lpstr>
      <vt:lpstr>バージョン管理システム（VCS）</vt:lpstr>
      <vt:lpstr>ソフトウェアテスト</vt:lpstr>
      <vt:lpstr>プログラムの挙動の変化</vt:lpstr>
      <vt:lpstr>Omniscient Debugging</vt:lpstr>
      <vt:lpstr>Omniscient Debuggingのイメージ</vt:lpstr>
      <vt:lpstr>問題点</vt:lpstr>
      <vt:lpstr>本研究の目的</vt:lpstr>
      <vt:lpstr>研究概要</vt:lpstr>
      <vt:lpstr>調査対象</vt:lpstr>
      <vt:lpstr>調査手法</vt:lpstr>
      <vt:lpstr>STEP2：ソースコードの変更量を取得</vt:lpstr>
      <vt:lpstr>STEP3： プログラム変更前後の実行トレースを取得</vt:lpstr>
      <vt:lpstr>STEP4：各メトリクスの取得</vt:lpstr>
      <vt:lpstr>１．実行された観測命令の種類数の変化量</vt:lpstr>
      <vt:lpstr>２・３．変数の参照/代入回数の変化量</vt:lpstr>
      <vt:lpstr>４．メソッド実行回数の変化量</vt:lpstr>
      <vt:lpstr>ソースコードの変更量（定義１）と 実行トレースの変化量の相関係数</vt:lpstr>
      <vt:lpstr>ソースコードの変更量（定義２）と 実行トレースの変化量の相関係数</vt:lpstr>
      <vt:lpstr>変更されたコードの種類の分類</vt:lpstr>
      <vt:lpstr>変更されたコードの種類の分類</vt:lpstr>
      <vt:lpstr>ソースコードの変更量（定義１）と実行トレースの 変化量の相関係数</vt:lpstr>
      <vt:lpstr>ソースコードの変更量（定義１）と実行トレースの 変化量の相関係数</vt:lpstr>
      <vt:lpstr>ソースコードの変更量（定義２）と実行トレースの 変化量の相関係数</vt:lpstr>
      <vt:lpstr>ソースコードの変更量（定義２）と実行トレースの 変化量の相関係数</vt:lpstr>
      <vt:lpstr>まとめ</vt:lpstr>
      <vt:lpstr>今後の課題</vt:lpstr>
      <vt:lpstr>調査手法</vt:lpstr>
      <vt:lpstr>Omniscient Debuggingのイメージ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Javaプログラムを対象としたソースコードの変更量と実行トレースの変化量間の相関調査</dc:title>
  <dc:creator>藤原　勇真</dc:creator>
  <cp:lastModifiedBy>藤原　勇真</cp:lastModifiedBy>
  <cp:revision>205</cp:revision>
  <cp:lastPrinted>2022-07-22T06:01:07Z</cp:lastPrinted>
  <dcterms:created xsi:type="dcterms:W3CDTF">2022-06-27T13:07:46Z</dcterms:created>
  <dcterms:modified xsi:type="dcterms:W3CDTF">2022-07-29T07:52:42Z</dcterms:modified>
</cp:coreProperties>
</file>