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9" r:id="rId3"/>
    <p:sldId id="269" r:id="rId4"/>
    <p:sldId id="287" r:id="rId5"/>
    <p:sldId id="272" r:id="rId6"/>
    <p:sldId id="288" r:id="rId7"/>
    <p:sldId id="273" r:id="rId8"/>
    <p:sldId id="295" r:id="rId9"/>
    <p:sldId id="278" r:id="rId10"/>
    <p:sldId id="294" r:id="rId11"/>
    <p:sldId id="275" r:id="rId12"/>
    <p:sldId id="298" r:id="rId13"/>
    <p:sldId id="301" r:id="rId14"/>
    <p:sldId id="302" r:id="rId15"/>
    <p:sldId id="277" r:id="rId16"/>
    <p:sldId id="262" r:id="rId17"/>
    <p:sldId id="266" r:id="rId18"/>
    <p:sldId id="265" r:id="rId19"/>
    <p:sldId id="283" r:id="rId20"/>
    <p:sldId id="289" r:id="rId21"/>
    <p:sldId id="284" r:id="rId22"/>
    <p:sldId id="263" r:id="rId23"/>
    <p:sldId id="267" r:id="rId24"/>
    <p:sldId id="285" r:id="rId25"/>
    <p:sldId id="286" r:id="rId26"/>
    <p:sldId id="258" r:id="rId27"/>
    <p:sldId id="264" r:id="rId28"/>
    <p:sldId id="274" r:id="rId29"/>
    <p:sldId id="276" r:id="rId30"/>
    <p:sldId id="280" r:id="rId3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100"/>
    <a:srgbClr val="FF7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/>
    <p:restoredTop sz="87786"/>
  </p:normalViewPr>
  <p:slideViewPr>
    <p:cSldViewPr snapToGrid="0" snapToObjects="1">
      <p:cViewPr varScale="1">
        <p:scale>
          <a:sx n="112" d="100"/>
          <a:sy n="112" d="100"/>
        </p:scale>
        <p:origin x="20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5E4B4-6992-A440-BE1C-A0F630E503B5}" type="datetimeFigureOut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6424-B781-E64F-9ABD-EE5B10FFED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67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4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45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91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5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5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38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75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36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E6424-B781-E64F-9ABD-EE5B10FFEDD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34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8" y="6640515"/>
            <a:ext cx="82878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08F61E85-DE16-3445-B027-BA3B72BA7293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1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0CEF8-0B7D-834D-9B05-1D34171032F4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87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FFB1F-4346-CA41-B179-D957C90EAEEA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2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42824-CB1D-154F-A7D4-8445886FE793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00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2D9F1-51BC-1249-99E5-1031BA3C883B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34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599D8-2304-A74C-BE37-B1A0E3C33A72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6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E54C2-E68D-3144-883E-439E3B3EFA56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ADF5C-EE32-0546-873E-62F568B17C8B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80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8B6D99-A7C4-4B46-B656-E3A9D1203094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37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D972C-455D-A84F-BC2C-133578263995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60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1FF26-56E4-7341-95FE-23753255BAC5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5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2400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1C0A555-F16A-FA4F-BDA6-B55B6CDF70B6}" type="datetime1">
              <a:rPr kumimoji="1" lang="ja-JP" altLang="en-US" smtClean="0"/>
              <a:t>2022/7/29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8A8C67-2B7C-AF40-846C-203E1D9CF06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63530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4603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21106-4FBD-FB4D-9BE3-64642A693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altLang="ja-JP" sz="3200" dirty="0"/>
              <a:t>Debian</a:t>
            </a:r>
            <a:r>
              <a:rPr lang="ja-JP" altLang="en-US" sz="3200"/>
              <a:t>パッケージに対する依存関係を含む</a:t>
            </a:r>
            <a:r>
              <a:rPr lang="en" altLang="ja-JP" sz="3200" dirty="0"/>
              <a:t>SPDX</a:t>
            </a:r>
            <a:r>
              <a:rPr lang="ja-JP" altLang="en-US" sz="3200"/>
              <a:t>ファイル自動生成ツールの作成</a:t>
            </a:r>
            <a:endParaRPr kumimoji="1" lang="ja-JP" altLang="en-US" sz="32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CB7C64-C1D0-4741-BBB7-31010664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73463"/>
            <a:ext cx="7772400" cy="1752600"/>
          </a:xfrm>
        </p:spPr>
        <p:txBody>
          <a:bodyPr/>
          <a:lstStyle/>
          <a:p>
            <a:r>
              <a:rPr lang="ja-JP" altLang="en-US" sz="2800"/>
              <a:t>◯田邉傑士</a:t>
            </a:r>
            <a:r>
              <a:rPr lang="en-US" altLang="ja-JP" sz="2800" baseline="30000" dirty="0"/>
              <a:t>1</a:t>
            </a:r>
            <a:r>
              <a:rPr lang="en-US" altLang="ja-JP" sz="2800" dirty="0"/>
              <a:t> </a:t>
            </a:r>
            <a:r>
              <a:rPr lang="ja-JP" altLang="en-US" sz="2800"/>
              <a:t>眞鍋雄貴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 </a:t>
            </a:r>
            <a:r>
              <a:rPr lang="ja-JP" altLang="en-US" sz="2800"/>
              <a:t>神田哲也</a:t>
            </a:r>
            <a:r>
              <a:rPr lang="en-US" altLang="ja-JP" sz="2800" baseline="30000" dirty="0"/>
              <a:t>1</a:t>
            </a:r>
            <a:r>
              <a:rPr lang="ja-JP" altLang="en-US" sz="2800"/>
              <a:t> 井上克郎</a:t>
            </a:r>
            <a:r>
              <a:rPr lang="en-US" altLang="ja-JP" sz="2800" baseline="30000" dirty="0"/>
              <a:t>3</a:t>
            </a:r>
          </a:p>
          <a:p>
            <a:r>
              <a:rPr lang="en-US" altLang="ja-JP" sz="2400" baseline="30000" dirty="0"/>
              <a:t>1</a:t>
            </a:r>
            <a:r>
              <a:rPr lang="ja-JP" altLang="en-US" sz="2400"/>
              <a:t>大阪大学　</a:t>
            </a:r>
            <a:r>
              <a:rPr lang="en-US" altLang="ja-JP" sz="2400" baseline="30000" dirty="0"/>
              <a:t>2</a:t>
            </a:r>
            <a:r>
              <a:rPr lang="ja-JP" altLang="en-US" sz="2400"/>
              <a:t>福知山大学　</a:t>
            </a:r>
            <a:r>
              <a:rPr lang="en-US" altLang="ja-JP" sz="2400" baseline="30000" dirty="0"/>
              <a:t>3</a:t>
            </a:r>
            <a:r>
              <a:rPr lang="ja-JP" altLang="en-US" sz="2400"/>
              <a:t>南山大学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4F052-7428-4D4A-A9FD-95F6046E6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43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51F344-F032-5B41-93B9-2C134ABE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ファイル作成の問題点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3FFA2C-3E65-ED4F-9E1C-96B266B8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62951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SPDX</a:t>
            </a:r>
            <a:r>
              <a:rPr kumimoji="1" lang="ja-JP" altLang="en-US" sz="2800"/>
              <a:t>は人でも機械</a:t>
            </a:r>
            <a:br>
              <a:rPr kumimoji="1" lang="en-US" altLang="ja-JP" sz="2800" dirty="0"/>
            </a:br>
            <a:r>
              <a:rPr kumimoji="1" lang="ja-JP" altLang="en-US" sz="2800"/>
              <a:t>でも読み書きできる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/>
              <a:t>しかし，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/>
              <a:t>人が</a:t>
            </a:r>
            <a:r>
              <a:rPr kumimoji="1" lang="en-US" altLang="ja-JP" sz="2800" dirty="0"/>
              <a:t>SPDX</a:t>
            </a:r>
            <a:r>
              <a:rPr lang="ja-JP" altLang="en-US" sz="2800"/>
              <a:t>ファイルを</a:t>
            </a:r>
            <a:br>
              <a:rPr lang="en-US" altLang="ja-JP" sz="2800" dirty="0"/>
            </a:br>
            <a:r>
              <a:rPr lang="ja-JP" altLang="en-US" sz="2800"/>
              <a:t>読むことは難しくないが</a:t>
            </a:r>
            <a:br>
              <a:rPr lang="en-US" altLang="ja-JP" sz="2800" dirty="0"/>
            </a:br>
            <a:r>
              <a:rPr lang="ja-JP" altLang="en-US" sz="2800"/>
              <a:t>書くことは仕様の理解</a:t>
            </a:r>
            <a:br>
              <a:rPr lang="en-US" altLang="ja-JP" sz="2800" dirty="0"/>
            </a:br>
            <a:r>
              <a:rPr lang="ja-JP" altLang="en-US" sz="2800"/>
              <a:t>と手間を要する</a:t>
            </a:r>
            <a:br>
              <a:rPr lang="en-US" altLang="ja-JP" sz="2800" dirty="0"/>
            </a:br>
            <a:endParaRPr kumimoji="1" lang="ja-JP" altLang="en-US" sz="28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8E3D4-B79A-274C-A102-A83007A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F4542CA-A413-8E49-9EAA-12A409556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8"/>
          <a:stretch/>
        </p:blipFill>
        <p:spPr>
          <a:xfrm>
            <a:off x="4017182" y="1629510"/>
            <a:ext cx="5047047" cy="52284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3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0DC4C-E563-7D40-B8B1-5D84532BF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ファイル自動生成ツール</a:t>
            </a:r>
            <a:r>
              <a:rPr lang="en-US" altLang="ja-JP" sz="2000" dirty="0"/>
              <a:t>[1]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D6769-770D-AF43-9F79-1EF32A9D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432800" cy="4525963"/>
          </a:xfrm>
        </p:spPr>
        <p:txBody>
          <a:bodyPr/>
          <a:lstStyle/>
          <a:p>
            <a:r>
              <a:rPr kumimoji="1" lang="en-US" altLang="ja-JP" dirty="0" err="1"/>
              <a:t>FOSSology</a:t>
            </a:r>
            <a:endParaRPr kumimoji="1" lang="en-US" altLang="ja-JP" dirty="0"/>
          </a:p>
          <a:p>
            <a:pPr lvl="1"/>
            <a:r>
              <a:rPr kumimoji="1" lang="ja-JP" altLang="en-US"/>
              <a:t>パッケージのライセンスや</a:t>
            </a:r>
            <a:r>
              <a:rPr kumimoji="1" lang="en-US" altLang="ja-JP" dirty="0"/>
              <a:t>copyright</a:t>
            </a:r>
            <a:r>
              <a:rPr kumimoji="1" lang="ja-JP" altLang="en-US"/>
              <a:t>を検出し，</a:t>
            </a:r>
            <a:br>
              <a:rPr kumimoji="1" lang="en-US" altLang="ja-JP" dirty="0"/>
            </a:br>
            <a:r>
              <a:rPr kumimoji="1" lang="en-US" altLang="ja-JP" dirty="0"/>
              <a:t>SPDX</a:t>
            </a:r>
            <a:r>
              <a:rPr kumimoji="1" lang="ja-JP" altLang="en-US"/>
              <a:t>ファイルを生成するツール・</a:t>
            </a:r>
            <a:r>
              <a:rPr kumimoji="1" lang="en-US" altLang="ja-JP" dirty="0"/>
              <a:t>Web</a:t>
            </a:r>
            <a:r>
              <a:rPr kumimoji="1" lang="ja-JP" altLang="en-US"/>
              <a:t>アプリ</a:t>
            </a:r>
            <a:endParaRPr kumimoji="1" lang="en-US" altLang="ja-JP" dirty="0"/>
          </a:p>
          <a:p>
            <a:r>
              <a:rPr lang="en-US" altLang="ja-JP" dirty="0" err="1"/>
              <a:t>scancode</a:t>
            </a:r>
            <a:r>
              <a:rPr lang="en-US" altLang="ja-JP" dirty="0"/>
              <a:t>-toolkit</a:t>
            </a:r>
          </a:p>
          <a:p>
            <a:pPr lvl="1"/>
            <a:r>
              <a:rPr lang="ja-JP" altLang="en-US"/>
              <a:t>パッケージのファイル情報やライセンス情報を</a:t>
            </a:r>
            <a:br>
              <a:rPr lang="en-US" altLang="ja-JP" dirty="0"/>
            </a:br>
            <a:r>
              <a:rPr lang="ja-JP" altLang="en-US"/>
              <a:t>分析し</a:t>
            </a:r>
            <a:r>
              <a:rPr lang="en" altLang="ja-JP" dirty="0"/>
              <a:t>SPDX</a:t>
            </a:r>
            <a:r>
              <a:rPr lang="ja-JP" altLang="en-US"/>
              <a:t>ファイルを生成する</a:t>
            </a:r>
            <a:r>
              <a:rPr lang="en-US" altLang="ja-JP" dirty="0"/>
              <a:t>CLI</a:t>
            </a:r>
            <a:r>
              <a:rPr lang="ja-JP" altLang="en-US"/>
              <a:t>ツール</a:t>
            </a:r>
            <a:endParaRPr lang="en-US" altLang="ja-JP" dirty="0"/>
          </a:p>
          <a:p>
            <a:pPr marL="2743200" lvl="6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→</a:t>
            </a:r>
            <a:r>
              <a:rPr lang="en-US" altLang="ja-JP" dirty="0"/>
              <a:t> </a:t>
            </a:r>
            <a:r>
              <a:rPr lang="ja-JP" altLang="en-US"/>
              <a:t>生成する</a:t>
            </a:r>
            <a:r>
              <a:rPr lang="en-US" altLang="ja-JP" dirty="0"/>
              <a:t>SPDX</a:t>
            </a:r>
            <a:r>
              <a:rPr lang="ja-JP" altLang="en-US"/>
              <a:t>ファイルの中に</a:t>
            </a:r>
            <a:br>
              <a:rPr lang="en-US" altLang="ja-JP" dirty="0"/>
            </a:br>
            <a:r>
              <a:rPr lang="ja-JP" altLang="en-US"/>
              <a:t>　　パッケージ間の依存関係が含まれていない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E40630-7C5D-A941-9904-6FB6E559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3E3230-ABF7-2045-BFD2-3CE92B7FD376}"/>
              </a:ext>
            </a:extLst>
          </p:cNvPr>
          <p:cNvSpPr txBox="1"/>
          <p:nvPr/>
        </p:nvSpPr>
        <p:spPr>
          <a:xfrm>
            <a:off x="1511195" y="6126165"/>
            <a:ext cx="6557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[1]</a:t>
            </a:r>
            <a:r>
              <a:rPr lang="ja-JP" altLang="en-US" sz="1600"/>
              <a:t>経済産業省「サイバー・フィジカル・セキュリティ確保に向けた</a:t>
            </a:r>
            <a:br>
              <a:rPr lang="en-US" altLang="ja-JP" sz="1600" dirty="0"/>
            </a:br>
            <a:r>
              <a:rPr lang="ja-JP" altLang="en-US" sz="1600"/>
              <a:t>ソフトウェア管理手法等検討タスクフォースの検討の方向性」に記載の</a:t>
            </a:r>
            <a:r>
              <a:rPr lang="en-US" altLang="ja-JP" sz="1600" dirty="0"/>
              <a:t>OSS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08151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3DD31-1E4F-C846-A2AD-0AC91C0D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依存関係</a:t>
            </a:r>
            <a:endParaRPr kumimoji="1" lang="ja-JP" altLang="en-US"/>
          </a:p>
        </p:txBody>
      </p:sp>
      <p:sp>
        <p:nvSpPr>
          <p:cNvPr id="34" name="スライド番号プレースホルダー 37">
            <a:extLst>
              <a:ext uri="{FF2B5EF4-FFF2-40B4-BE49-F238E27FC236}">
                <a16:creationId xmlns:a16="http://schemas.microsoft.com/office/drawing/2014/main" id="{603441C3-6DB3-8C41-B444-553A4982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7"/>
            <a:ext cx="1150938" cy="288925"/>
          </a:xfrm>
        </p:spPr>
        <p:txBody>
          <a:bodyPr/>
          <a:lstStyle/>
          <a:p>
            <a:fld id="{298A8C67-2B7C-AF40-846C-203E1D9CF06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8D251C1-417A-A942-BDFE-C5E0A00B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/>
          <a:lstStyle/>
          <a:p>
            <a:r>
              <a:rPr lang="ja-JP" altLang="en-US"/>
              <a:t>ソフトウェアのビルドや実行に別のソフトウェア</a:t>
            </a:r>
            <a:br>
              <a:rPr lang="en-US" altLang="ja-JP" dirty="0"/>
            </a:br>
            <a:r>
              <a:rPr lang="ja-JP" altLang="en-US"/>
              <a:t>が必要となるとき，依存関係があるという</a:t>
            </a:r>
            <a:endParaRPr lang="en-US" altLang="ja-JP" dirty="0"/>
          </a:p>
          <a:p>
            <a:pPr lvl="5"/>
            <a:endParaRPr lang="ja-JP" altLang="en-US"/>
          </a:p>
          <a:p>
            <a:r>
              <a:rPr lang="ja-JP" altLang="en-US"/>
              <a:t>ライセンスや脆弱性は依存関係にある</a:t>
            </a:r>
            <a:br>
              <a:rPr lang="en-US" altLang="ja-JP" dirty="0"/>
            </a:br>
            <a:r>
              <a:rPr lang="ja-JP" altLang="en-US"/>
              <a:t>ソフトウェアにも影響を与える可能性がある</a:t>
            </a:r>
            <a:endParaRPr lang="en-US" altLang="ja-JP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E59DEE-5142-6847-B202-755A2A889DAD}"/>
              </a:ext>
            </a:extLst>
          </p:cNvPr>
          <p:cNvSpPr/>
          <p:nvPr/>
        </p:nvSpPr>
        <p:spPr>
          <a:xfrm>
            <a:off x="1563528" y="5299324"/>
            <a:ext cx="2942863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ソフトウェア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546F51-FD74-FB42-8002-D94E63A05A0B}"/>
              </a:ext>
            </a:extLst>
          </p:cNvPr>
          <p:cNvSpPr/>
          <p:nvPr/>
        </p:nvSpPr>
        <p:spPr>
          <a:xfrm>
            <a:off x="5519635" y="5290411"/>
            <a:ext cx="2172147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依存先の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8F8589D-3B39-2E4C-8EB8-1F914BDD2E39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506391" y="5795113"/>
            <a:ext cx="1013244" cy="8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9E2EDF-B352-4741-AF7D-9CE073A5390D}"/>
              </a:ext>
            </a:extLst>
          </p:cNvPr>
          <p:cNvSpPr txBox="1"/>
          <p:nvPr/>
        </p:nvSpPr>
        <p:spPr>
          <a:xfrm>
            <a:off x="4612903" y="52421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pic>
        <p:nvPicPr>
          <p:cNvPr id="27" name="グラフィックス 26" descr="警告">
            <a:extLst>
              <a:ext uri="{FF2B5EF4-FFF2-40B4-BE49-F238E27FC236}">
                <a16:creationId xmlns:a16="http://schemas.microsoft.com/office/drawing/2014/main" id="{14367B13-5397-F04B-9E3D-14A51D2B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139" y="4441947"/>
            <a:ext cx="800219" cy="800219"/>
          </a:xfrm>
          <a:prstGeom prst="rect">
            <a:avLst/>
          </a:prstGeom>
        </p:spPr>
      </p:pic>
      <p:pic>
        <p:nvPicPr>
          <p:cNvPr id="28" name="グラフィックス 27" descr="リボン">
            <a:extLst>
              <a:ext uri="{FF2B5EF4-FFF2-40B4-BE49-F238E27FC236}">
                <a16:creationId xmlns:a16="http://schemas.microsoft.com/office/drawing/2014/main" id="{68DA6767-DD55-7B40-911C-3DA77F48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7556" y="4441947"/>
            <a:ext cx="800219" cy="800219"/>
          </a:xfrm>
          <a:prstGeom prst="rect">
            <a:avLst/>
          </a:prstGeom>
        </p:spPr>
      </p:pic>
      <p:pic>
        <p:nvPicPr>
          <p:cNvPr id="31" name="グラフィックス 30" descr="警告">
            <a:extLst>
              <a:ext uri="{FF2B5EF4-FFF2-40B4-BE49-F238E27FC236}">
                <a16:creationId xmlns:a16="http://schemas.microsoft.com/office/drawing/2014/main" id="{784C64FE-289B-A14C-BF1A-22868229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70" y="4209235"/>
            <a:ext cx="539679" cy="539679"/>
          </a:xfrm>
          <a:prstGeom prst="rect">
            <a:avLst/>
          </a:prstGeom>
        </p:spPr>
      </p:pic>
      <p:pic>
        <p:nvPicPr>
          <p:cNvPr id="32" name="グラフィックス 31" descr="リボン">
            <a:extLst>
              <a:ext uri="{FF2B5EF4-FFF2-40B4-BE49-F238E27FC236}">
                <a16:creationId xmlns:a16="http://schemas.microsoft.com/office/drawing/2014/main" id="{84E20F01-A8C3-D24D-83A0-E8F2533F6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870" y="4750732"/>
            <a:ext cx="539679" cy="53967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937CC6-9AD0-EB4C-8F46-B194A5FA50AA}"/>
              </a:ext>
            </a:extLst>
          </p:cNvPr>
          <p:cNvSpPr txBox="1"/>
          <p:nvPr/>
        </p:nvSpPr>
        <p:spPr>
          <a:xfrm>
            <a:off x="706549" y="42518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脆弱性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9E1FEB-3A42-8543-B879-55B495FAE65F}"/>
              </a:ext>
            </a:extLst>
          </p:cNvPr>
          <p:cNvSpPr txBox="1"/>
          <p:nvPr/>
        </p:nvSpPr>
        <p:spPr>
          <a:xfrm>
            <a:off x="706549" y="4789148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</a:p>
        </p:txBody>
      </p:sp>
    </p:spTree>
    <p:extLst>
      <p:ext uri="{BB962C8B-B14F-4D97-AF65-F5344CB8AC3E}">
        <p14:creationId xmlns:p14="http://schemas.microsoft.com/office/powerpoint/2010/main" val="291673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3DD31-1E4F-C846-A2AD-0AC91C0D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SPDX</a:t>
            </a:r>
            <a:r>
              <a:rPr lang="ja-JP" altLang="en-US" sz="4000"/>
              <a:t>ファイルに</a:t>
            </a:r>
            <a:br>
              <a:rPr lang="en-US" altLang="ja-JP" sz="4000" dirty="0"/>
            </a:br>
            <a:r>
              <a:rPr lang="ja-JP" altLang="en-US" sz="4000"/>
              <a:t>依存関係を含まない場合</a:t>
            </a:r>
            <a:endParaRPr kumimoji="1" lang="ja-JP" altLang="en-US" sz="40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3DD91D-22F9-B543-805C-0196B008A52A}"/>
              </a:ext>
            </a:extLst>
          </p:cNvPr>
          <p:cNvSpPr/>
          <p:nvPr/>
        </p:nvSpPr>
        <p:spPr>
          <a:xfrm>
            <a:off x="1563528" y="5299324"/>
            <a:ext cx="2942863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SPDX</a:t>
            </a:r>
            <a:r>
              <a:rPr kumimoji="1" lang="ja-JP" altLang="en-US"/>
              <a:t>ファイルの</a:t>
            </a:r>
            <a:br>
              <a:rPr kumimoji="1" lang="en-US" altLang="ja-JP" dirty="0"/>
            </a:br>
            <a:r>
              <a:rPr kumimoji="1" lang="ja-JP" altLang="en-US"/>
              <a:t>対象ソフトウェア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6F8CF32-DA73-1847-9E91-14C4CACD437A}"/>
              </a:ext>
            </a:extLst>
          </p:cNvPr>
          <p:cNvSpPr/>
          <p:nvPr/>
        </p:nvSpPr>
        <p:spPr>
          <a:xfrm>
            <a:off x="5519635" y="5290411"/>
            <a:ext cx="2172147" cy="1009403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依存先の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2A34AEA-271B-EB4A-9030-926E74FAB5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4506391" y="5795113"/>
            <a:ext cx="1013244" cy="8913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631100-5486-5140-9F5D-A7F622395021}"/>
              </a:ext>
            </a:extLst>
          </p:cNvPr>
          <p:cNvSpPr txBox="1"/>
          <p:nvPr/>
        </p:nvSpPr>
        <p:spPr>
          <a:xfrm>
            <a:off x="4612903" y="52421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sp>
        <p:nvSpPr>
          <p:cNvPr id="34" name="スライド番号プレースホルダー 37">
            <a:extLst>
              <a:ext uri="{FF2B5EF4-FFF2-40B4-BE49-F238E27FC236}">
                <a16:creationId xmlns:a16="http://schemas.microsoft.com/office/drawing/2014/main" id="{603441C3-6DB3-8C41-B444-553A4982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7"/>
            <a:ext cx="1150938" cy="288925"/>
          </a:xfrm>
        </p:spPr>
        <p:txBody>
          <a:bodyPr/>
          <a:lstStyle/>
          <a:p>
            <a:fld id="{298A8C67-2B7C-AF40-846C-203E1D9CF061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8D251C1-417A-A942-BDFE-C5E0A00B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54292" cy="4525963"/>
          </a:xfrm>
        </p:spPr>
        <p:txBody>
          <a:bodyPr/>
          <a:lstStyle/>
          <a:p>
            <a:r>
              <a:rPr lang="en-US" altLang="ja-JP" dirty="0"/>
              <a:t>SPDX</a:t>
            </a:r>
            <a:r>
              <a:rPr lang="ja-JP" altLang="en-US"/>
              <a:t>ファイルの情報だけでは</a:t>
            </a:r>
            <a:br>
              <a:rPr lang="en-US" altLang="ja-JP" dirty="0"/>
            </a:br>
            <a:r>
              <a:rPr lang="ja-JP" altLang="en-US"/>
              <a:t>依存関係がもたらす影響を考慮できない</a:t>
            </a:r>
            <a:endParaRPr lang="en-US" altLang="ja-JP" dirty="0"/>
          </a:p>
        </p:txBody>
      </p:sp>
      <p:pic>
        <p:nvPicPr>
          <p:cNvPr id="7" name="グラフィックス 6" descr="警告">
            <a:extLst>
              <a:ext uri="{FF2B5EF4-FFF2-40B4-BE49-F238E27FC236}">
                <a16:creationId xmlns:a16="http://schemas.microsoft.com/office/drawing/2014/main" id="{4A721E3A-B0F7-2B49-98FE-EC0AD7772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9139" y="4441947"/>
            <a:ext cx="800219" cy="800219"/>
          </a:xfrm>
          <a:prstGeom prst="rect">
            <a:avLst/>
          </a:prstGeom>
        </p:spPr>
      </p:pic>
      <p:pic>
        <p:nvPicPr>
          <p:cNvPr id="15" name="グラフィックス 14" descr="リボン">
            <a:extLst>
              <a:ext uri="{FF2B5EF4-FFF2-40B4-BE49-F238E27FC236}">
                <a16:creationId xmlns:a16="http://schemas.microsoft.com/office/drawing/2014/main" id="{36B5CB7E-CA85-6646-B1EA-13B5C968E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7556" y="4441947"/>
            <a:ext cx="800219" cy="800219"/>
          </a:xfrm>
          <a:prstGeom prst="rect">
            <a:avLst/>
          </a:prstGeom>
        </p:spPr>
      </p:pic>
      <p:pic>
        <p:nvPicPr>
          <p:cNvPr id="14" name="グラフィックス 13" descr="警告">
            <a:extLst>
              <a:ext uri="{FF2B5EF4-FFF2-40B4-BE49-F238E27FC236}">
                <a16:creationId xmlns:a16="http://schemas.microsoft.com/office/drawing/2014/main" id="{C1CE47CF-27C6-6244-BD8E-8E67DBD45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5250" y="4450594"/>
            <a:ext cx="800219" cy="800219"/>
          </a:xfrm>
          <a:prstGeom prst="rect">
            <a:avLst/>
          </a:prstGeom>
        </p:spPr>
      </p:pic>
      <p:pic>
        <p:nvPicPr>
          <p:cNvPr id="16" name="グラフィックス 15" descr="リボン">
            <a:extLst>
              <a:ext uri="{FF2B5EF4-FFF2-40B4-BE49-F238E27FC236}">
                <a16:creationId xmlns:a16="http://schemas.microsoft.com/office/drawing/2014/main" id="{9DDAE2A7-1D45-FE4D-845E-8C72A987EF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9319" y="4450594"/>
            <a:ext cx="800219" cy="800219"/>
          </a:xfrm>
          <a:prstGeom prst="rect">
            <a:avLst/>
          </a:prstGeom>
        </p:spPr>
      </p:pic>
      <p:pic>
        <p:nvPicPr>
          <p:cNvPr id="17" name="グラフィックス 16" descr="警告">
            <a:extLst>
              <a:ext uri="{FF2B5EF4-FFF2-40B4-BE49-F238E27FC236}">
                <a16:creationId xmlns:a16="http://schemas.microsoft.com/office/drawing/2014/main" id="{CA3F06B7-64C9-FD41-A09A-01AEC60DC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870" y="4209235"/>
            <a:ext cx="539679" cy="539679"/>
          </a:xfrm>
          <a:prstGeom prst="rect">
            <a:avLst/>
          </a:prstGeom>
        </p:spPr>
      </p:pic>
      <p:pic>
        <p:nvPicPr>
          <p:cNvPr id="18" name="グラフィックス 17" descr="リボン">
            <a:extLst>
              <a:ext uri="{FF2B5EF4-FFF2-40B4-BE49-F238E27FC236}">
                <a16:creationId xmlns:a16="http://schemas.microsoft.com/office/drawing/2014/main" id="{26F65E00-7DD7-7840-956B-0FBC0C65B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870" y="4750732"/>
            <a:ext cx="539679" cy="53967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127C93-E642-3649-8167-0554AF424050}"/>
              </a:ext>
            </a:extLst>
          </p:cNvPr>
          <p:cNvSpPr txBox="1"/>
          <p:nvPr/>
        </p:nvSpPr>
        <p:spPr>
          <a:xfrm>
            <a:off x="706549" y="42518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脆弱性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9AEF4E0-2706-6B46-9BD4-6D754C883E3F}"/>
              </a:ext>
            </a:extLst>
          </p:cNvPr>
          <p:cNvSpPr txBox="1"/>
          <p:nvPr/>
        </p:nvSpPr>
        <p:spPr>
          <a:xfrm>
            <a:off x="706549" y="4789148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41BCD4D4-B703-574B-9CB7-46CD7F842914}"/>
              </a:ext>
            </a:extLst>
          </p:cNvPr>
          <p:cNvSpPr/>
          <p:nvPr/>
        </p:nvSpPr>
        <p:spPr>
          <a:xfrm rot="19539568">
            <a:off x="5159526" y="3805882"/>
            <a:ext cx="507192" cy="92483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8D41B9-2684-2240-AB31-706B77D4E8D6}"/>
              </a:ext>
            </a:extLst>
          </p:cNvPr>
          <p:cNvSpPr txBox="1"/>
          <p:nvPr/>
        </p:nvSpPr>
        <p:spPr>
          <a:xfrm>
            <a:off x="3359319" y="3272847"/>
            <a:ext cx="398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ファイルで確認できない</a:t>
            </a:r>
          </a:p>
        </p:txBody>
      </p:sp>
    </p:spTree>
    <p:extLst>
      <p:ext uri="{BB962C8B-B14F-4D97-AF65-F5344CB8AC3E}">
        <p14:creationId xmlns:p14="http://schemas.microsoft.com/office/powerpoint/2010/main" val="51521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3DD31-1E4F-C846-A2AD-0AC91C0D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SPDX</a:t>
            </a:r>
            <a:r>
              <a:rPr lang="ja-JP" altLang="en-US" sz="4000"/>
              <a:t>ファイルに</a:t>
            </a:r>
            <a:br>
              <a:rPr lang="en-US" altLang="ja-JP" sz="4000" dirty="0"/>
            </a:br>
            <a:r>
              <a:rPr lang="ja-JP" altLang="en-US" sz="4000"/>
              <a:t>依存関係を含む場合</a:t>
            </a:r>
            <a:endParaRPr kumimoji="1" lang="ja-JP" altLang="en-US" sz="400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3DD91D-22F9-B543-805C-0196B008A52A}"/>
              </a:ext>
            </a:extLst>
          </p:cNvPr>
          <p:cNvSpPr/>
          <p:nvPr/>
        </p:nvSpPr>
        <p:spPr>
          <a:xfrm>
            <a:off x="1563528" y="5299324"/>
            <a:ext cx="2942863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SPDX</a:t>
            </a:r>
            <a:r>
              <a:rPr kumimoji="1" lang="ja-JP" altLang="en-US"/>
              <a:t>ファイルの</a:t>
            </a:r>
            <a:br>
              <a:rPr kumimoji="1" lang="en-US" altLang="ja-JP" dirty="0"/>
            </a:br>
            <a:r>
              <a:rPr lang="ja-JP" altLang="en-US"/>
              <a:t>対象</a:t>
            </a:r>
            <a:r>
              <a:rPr kumimoji="1" lang="ja-JP" altLang="en-US"/>
              <a:t>ソフトウェア</a:t>
            </a:r>
          </a:p>
        </p:txBody>
      </p:sp>
      <p:sp>
        <p:nvSpPr>
          <p:cNvPr id="34" name="スライド番号プレースホルダー 37">
            <a:extLst>
              <a:ext uri="{FF2B5EF4-FFF2-40B4-BE49-F238E27FC236}">
                <a16:creationId xmlns:a16="http://schemas.microsoft.com/office/drawing/2014/main" id="{603441C3-6DB3-8C41-B444-553A4982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7"/>
            <a:ext cx="1150938" cy="288925"/>
          </a:xfrm>
        </p:spPr>
        <p:txBody>
          <a:bodyPr/>
          <a:lstStyle/>
          <a:p>
            <a:fld id="{298A8C67-2B7C-AF40-846C-203E1D9CF06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8D251C1-417A-A942-BDFE-C5E0A00B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54292" cy="4525963"/>
          </a:xfrm>
        </p:spPr>
        <p:txBody>
          <a:bodyPr/>
          <a:lstStyle/>
          <a:p>
            <a:r>
              <a:rPr lang="en-US" altLang="ja-JP" dirty="0"/>
              <a:t>SPDX</a:t>
            </a:r>
            <a:r>
              <a:rPr lang="ja-JP" altLang="en-US"/>
              <a:t>ファイルの情報によって</a:t>
            </a:r>
            <a:br>
              <a:rPr lang="en-US" altLang="ja-JP" dirty="0"/>
            </a:br>
            <a:r>
              <a:rPr lang="ja-JP" altLang="en-US"/>
              <a:t>依存関係がもたらす影響を考慮できる</a:t>
            </a:r>
            <a:endParaRPr lang="en-US" altLang="ja-JP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797B8-D7E7-0E41-BBE6-84DD0B7885F7}"/>
              </a:ext>
            </a:extLst>
          </p:cNvPr>
          <p:cNvSpPr/>
          <p:nvPr/>
        </p:nvSpPr>
        <p:spPr>
          <a:xfrm>
            <a:off x="5519635" y="5290411"/>
            <a:ext cx="2172147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依存先の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02973FE-CDA9-6C44-AE01-60802C511FE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506391" y="5795113"/>
            <a:ext cx="1013244" cy="8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870635-0F20-D24F-BF61-2E957A7FFA31}"/>
              </a:ext>
            </a:extLst>
          </p:cNvPr>
          <p:cNvSpPr txBox="1"/>
          <p:nvPr/>
        </p:nvSpPr>
        <p:spPr>
          <a:xfrm>
            <a:off x="4612903" y="524216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pic>
        <p:nvPicPr>
          <p:cNvPr id="19" name="グラフィックス 18" descr="警告">
            <a:extLst>
              <a:ext uri="{FF2B5EF4-FFF2-40B4-BE49-F238E27FC236}">
                <a16:creationId xmlns:a16="http://schemas.microsoft.com/office/drawing/2014/main" id="{B7EF44D6-5395-9442-955D-3E33AB25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9139" y="4441947"/>
            <a:ext cx="800219" cy="800219"/>
          </a:xfrm>
          <a:prstGeom prst="rect">
            <a:avLst/>
          </a:prstGeom>
        </p:spPr>
      </p:pic>
      <p:pic>
        <p:nvPicPr>
          <p:cNvPr id="22" name="グラフィックス 21" descr="リボン">
            <a:extLst>
              <a:ext uri="{FF2B5EF4-FFF2-40B4-BE49-F238E27FC236}">
                <a16:creationId xmlns:a16="http://schemas.microsoft.com/office/drawing/2014/main" id="{2D47AC31-5694-5048-9019-528230DFD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7556" y="4441947"/>
            <a:ext cx="800219" cy="800219"/>
          </a:xfrm>
          <a:prstGeom prst="rect">
            <a:avLst/>
          </a:prstGeom>
        </p:spPr>
      </p:pic>
      <p:pic>
        <p:nvPicPr>
          <p:cNvPr id="24" name="グラフィックス 23" descr="警告">
            <a:extLst>
              <a:ext uri="{FF2B5EF4-FFF2-40B4-BE49-F238E27FC236}">
                <a16:creationId xmlns:a16="http://schemas.microsoft.com/office/drawing/2014/main" id="{CFDBCD09-586A-BA47-860E-218C4241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5250" y="4450594"/>
            <a:ext cx="800219" cy="800219"/>
          </a:xfrm>
          <a:prstGeom prst="rect">
            <a:avLst/>
          </a:prstGeom>
        </p:spPr>
      </p:pic>
      <p:pic>
        <p:nvPicPr>
          <p:cNvPr id="26" name="グラフィックス 25" descr="リボン">
            <a:extLst>
              <a:ext uri="{FF2B5EF4-FFF2-40B4-BE49-F238E27FC236}">
                <a16:creationId xmlns:a16="http://schemas.microsoft.com/office/drawing/2014/main" id="{0A6CACED-CD39-B043-A1DC-A17F06F94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9319" y="4450594"/>
            <a:ext cx="800219" cy="800219"/>
          </a:xfrm>
          <a:prstGeom prst="rect">
            <a:avLst/>
          </a:prstGeom>
        </p:spPr>
      </p:pic>
      <p:pic>
        <p:nvPicPr>
          <p:cNvPr id="27" name="グラフィックス 26" descr="警告">
            <a:extLst>
              <a:ext uri="{FF2B5EF4-FFF2-40B4-BE49-F238E27FC236}">
                <a16:creationId xmlns:a16="http://schemas.microsoft.com/office/drawing/2014/main" id="{9133A560-745D-E14F-96FF-4227BFBFB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70" y="4209235"/>
            <a:ext cx="539679" cy="539679"/>
          </a:xfrm>
          <a:prstGeom prst="rect">
            <a:avLst/>
          </a:prstGeom>
        </p:spPr>
      </p:pic>
      <p:pic>
        <p:nvPicPr>
          <p:cNvPr id="28" name="グラフィックス 27" descr="リボン">
            <a:extLst>
              <a:ext uri="{FF2B5EF4-FFF2-40B4-BE49-F238E27FC236}">
                <a16:creationId xmlns:a16="http://schemas.microsoft.com/office/drawing/2014/main" id="{2991D6C1-2C6F-C743-A28B-D51D68039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870" y="4750732"/>
            <a:ext cx="539679" cy="539679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FB0BBEE-FA83-0440-A166-A66C7D26F4A8}"/>
              </a:ext>
            </a:extLst>
          </p:cNvPr>
          <p:cNvSpPr txBox="1"/>
          <p:nvPr/>
        </p:nvSpPr>
        <p:spPr>
          <a:xfrm>
            <a:off x="706549" y="425184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脆弱性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9C025F-C359-9C45-B19B-1AEB04743213}"/>
              </a:ext>
            </a:extLst>
          </p:cNvPr>
          <p:cNvSpPr txBox="1"/>
          <p:nvPr/>
        </p:nvSpPr>
        <p:spPr>
          <a:xfrm>
            <a:off x="706549" y="4789148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</a:p>
        </p:txBody>
      </p:sp>
    </p:spTree>
    <p:extLst>
      <p:ext uri="{BB962C8B-B14F-4D97-AF65-F5344CB8AC3E}">
        <p14:creationId xmlns:p14="http://schemas.microsoft.com/office/powerpoint/2010/main" val="407750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C60D6-CCE5-CA4A-9130-6639A8E6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本研究の貢献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258E1-EF19-5F47-A000-4245200C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492490" cy="4525963"/>
          </a:xfrm>
        </p:spPr>
        <p:txBody>
          <a:bodyPr/>
          <a:lstStyle/>
          <a:p>
            <a:r>
              <a:rPr lang="ja-JP" altLang="en-US"/>
              <a:t>パッケージ間の依存関係を含む</a:t>
            </a:r>
            <a:r>
              <a:rPr lang="en-US" altLang="ja-JP" dirty="0"/>
              <a:t>SPDX</a:t>
            </a:r>
            <a:r>
              <a:rPr lang="ja-JP" altLang="en-US"/>
              <a:t>ファイル</a:t>
            </a:r>
            <a:br>
              <a:rPr lang="en-US" altLang="ja-JP" dirty="0"/>
            </a:br>
            <a:r>
              <a:rPr lang="ja-JP" altLang="en-US"/>
              <a:t>を自動生成するツールを作成した</a:t>
            </a:r>
            <a:endParaRPr lang="en-US" altLang="ja-JP" dirty="0"/>
          </a:p>
          <a:p>
            <a:pPr lvl="1"/>
            <a:r>
              <a:rPr lang="ja-JP" altLang="en-US"/>
              <a:t>入力</a:t>
            </a:r>
          </a:p>
          <a:p>
            <a:pPr lvl="2"/>
            <a:r>
              <a:rPr lang="en" altLang="ja-JP" dirty="0"/>
              <a:t>Debian</a:t>
            </a:r>
            <a:r>
              <a:rPr lang="ja-JP" altLang="en-US"/>
              <a:t>パッケージ </a:t>
            </a:r>
            <a:r>
              <a:rPr lang="en-US" altLang="ja-JP" dirty="0"/>
              <a:t>(.</a:t>
            </a:r>
            <a:r>
              <a:rPr lang="en" altLang="ja-JP" dirty="0"/>
              <a:t>deb)</a:t>
            </a:r>
          </a:p>
          <a:p>
            <a:pPr lvl="1"/>
            <a:r>
              <a:rPr lang="ja-JP" altLang="en-US"/>
              <a:t>出力</a:t>
            </a:r>
          </a:p>
          <a:p>
            <a:pPr lvl="2"/>
            <a:r>
              <a:rPr lang="en" altLang="ja-JP" dirty="0" err="1"/>
              <a:t>TagValue</a:t>
            </a:r>
            <a:r>
              <a:rPr lang="ja-JP" altLang="en-US"/>
              <a:t>形式の</a:t>
            </a:r>
            <a:r>
              <a:rPr lang="en" altLang="ja-JP" dirty="0"/>
              <a:t>SPDX</a:t>
            </a:r>
            <a:r>
              <a:rPr lang="ja-JP" altLang="en-US"/>
              <a:t>ファイル </a:t>
            </a:r>
            <a:r>
              <a:rPr lang="en-US" altLang="ja-JP" dirty="0"/>
              <a:t>(.</a:t>
            </a:r>
            <a:r>
              <a:rPr lang="en" altLang="ja-JP" dirty="0" err="1"/>
              <a:t>spdx</a:t>
            </a:r>
            <a:r>
              <a:rPr lang="en" altLang="ja-JP" dirty="0"/>
              <a:t>)</a:t>
            </a:r>
            <a:endParaRPr lang="ja-JP" altLang="en-US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525A4-60EC-0C4F-9E64-A9E77181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64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4637-60A7-2940-A903-49DA8A59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ファイルの仕様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47DB3-B44F-9644-B9CD-2D8D258D2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SPDX</a:t>
            </a:r>
            <a:r>
              <a:rPr lang="ja-JP" altLang="en-US"/>
              <a:t>のサブセットとなる本ツール独自の</a:t>
            </a:r>
            <a:br>
              <a:rPr lang="ja-JP" altLang="en-US"/>
            </a:br>
            <a:r>
              <a:rPr lang="en-US" altLang="ja-JP" dirty="0"/>
              <a:t>SPDX</a:t>
            </a:r>
            <a:r>
              <a:rPr lang="ja-JP" altLang="en-US"/>
              <a:t>ファイルの必須情報リストを定めた</a:t>
            </a:r>
            <a:endParaRPr lang="en-US" altLang="ja-JP" dirty="0"/>
          </a:p>
          <a:p>
            <a:r>
              <a:rPr lang="ja-JP" altLang="en-US"/>
              <a:t>他のツールに倣って以下の名前をつけた</a:t>
            </a:r>
          </a:p>
          <a:p>
            <a:pPr lvl="1"/>
            <a:r>
              <a:rPr lang="en" altLang="ja-JP" dirty="0"/>
              <a:t>Document Information</a:t>
            </a:r>
          </a:p>
          <a:p>
            <a:pPr lvl="1"/>
            <a:r>
              <a:rPr lang="en" altLang="ja-JP" dirty="0"/>
              <a:t>Creation Information</a:t>
            </a:r>
          </a:p>
          <a:p>
            <a:pPr lvl="1"/>
            <a:r>
              <a:rPr lang="en" altLang="ja-JP" dirty="0"/>
              <a:t>Package Information</a:t>
            </a:r>
          </a:p>
          <a:p>
            <a:pPr lvl="1"/>
            <a:r>
              <a:rPr lang="en" altLang="ja-JP" dirty="0"/>
              <a:t>License Information</a:t>
            </a:r>
          </a:p>
          <a:p>
            <a:pPr lvl="1"/>
            <a:r>
              <a:rPr lang="en" altLang="ja-JP" dirty="0"/>
              <a:t>Dependency Packages Information</a:t>
            </a:r>
          </a:p>
          <a:p>
            <a:pPr lvl="2"/>
            <a:r>
              <a:rPr lang="ja-JP" altLang="en-US"/>
              <a:t>依存するパッケージの名前のみ</a:t>
            </a:r>
          </a:p>
          <a:p>
            <a:pPr lvl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65BC23-63A0-D44D-9020-E58F8E62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6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4637-60A7-2940-A903-49DA8A59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ファイルのフィールド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DF4D30-D7BC-A444-AF1B-F6DDD8CA8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71"/>
          <a:stretch/>
        </p:blipFill>
        <p:spPr>
          <a:xfrm>
            <a:off x="646761" y="1621665"/>
            <a:ext cx="3681732" cy="41906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0B22DD2-76FC-5C40-B693-22CAE96F8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05" b="1"/>
          <a:stretch/>
        </p:blipFill>
        <p:spPr>
          <a:xfrm>
            <a:off x="4993957" y="1922360"/>
            <a:ext cx="3681731" cy="4544101"/>
          </a:xfrm>
          <a:prstGeom prst="rect">
            <a:avLst/>
          </a:prstGeom>
        </p:spPr>
      </p:pic>
      <p:cxnSp>
        <p:nvCxnSpPr>
          <p:cNvPr id="24" name="カギ線コネクタ 23">
            <a:extLst>
              <a:ext uri="{FF2B5EF4-FFF2-40B4-BE49-F238E27FC236}">
                <a16:creationId xmlns:a16="http://schemas.microsoft.com/office/drawing/2014/main" id="{200CBEBC-67D5-B74B-9E0A-1FF250FFC227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 flipH="1" flipV="1">
            <a:off x="2716261" y="1693726"/>
            <a:ext cx="3889928" cy="4347196"/>
          </a:xfrm>
          <a:prstGeom prst="bentConnector5">
            <a:avLst>
              <a:gd name="adj1" fmla="val -5877"/>
              <a:gd name="adj2" fmla="val 50000"/>
              <a:gd name="adj3" fmla="val 107640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A4BC9A61-C2F4-A244-9A8A-119BA488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22FB0DB6-CD3E-AD46-890F-F96A403C8DD3}"/>
              </a:ext>
            </a:extLst>
          </p:cNvPr>
          <p:cNvCxnSpPr/>
          <p:nvPr/>
        </p:nvCxnSpPr>
        <p:spPr>
          <a:xfrm>
            <a:off x="4993957" y="3693531"/>
            <a:ext cx="2695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B2D3DC3-38A0-C144-A235-DC0195B29DC9}"/>
              </a:ext>
            </a:extLst>
          </p:cNvPr>
          <p:cNvCxnSpPr/>
          <p:nvPr/>
        </p:nvCxnSpPr>
        <p:spPr>
          <a:xfrm>
            <a:off x="4993957" y="4854115"/>
            <a:ext cx="2695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6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EAE463-5D93-4142-8D41-7F09B5B5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処理手順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3215A454-B18B-264D-9829-999082CF8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6" y="2318780"/>
            <a:ext cx="9144000" cy="3341278"/>
          </a:xfrm>
          <a:prstGeom prst="rect">
            <a:avLst/>
          </a:prstGeom>
        </p:spPr>
      </p:pic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1EA143DC-DD85-A246-B2BB-54B5F91F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13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C9425-8BBD-3B48-B028-F6BEA778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データ処理内容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94008B-80E1-9747-8850-DF60A6E61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Debian</a:t>
            </a:r>
            <a:r>
              <a:rPr kumimoji="1" lang="ja-JP" altLang="en-US"/>
              <a:t>パッケージの必須ファイルである</a:t>
            </a:r>
            <a:br>
              <a:rPr kumimoji="1" lang="en-US" altLang="ja-JP" dirty="0"/>
            </a:br>
            <a:r>
              <a:rPr kumimoji="1" lang="en-US" altLang="ja-JP" dirty="0"/>
              <a:t>control</a:t>
            </a:r>
            <a:r>
              <a:rPr kumimoji="1" lang="ja-JP" altLang="en-US"/>
              <a:t>ファイルと</a:t>
            </a:r>
            <a:r>
              <a:rPr kumimoji="1" lang="en-US" altLang="ja-JP" dirty="0"/>
              <a:t>copyright</a:t>
            </a:r>
            <a:r>
              <a:rPr kumimoji="1" lang="ja-JP" altLang="en-US"/>
              <a:t>ファイルから</a:t>
            </a:r>
            <a:br>
              <a:rPr kumimoji="1" lang="en-US" altLang="ja-JP" dirty="0"/>
            </a:br>
            <a:r>
              <a:rPr kumimoji="1" lang="en-US" altLang="ja-JP" dirty="0"/>
              <a:t>SPDX</a:t>
            </a:r>
            <a:r>
              <a:rPr kumimoji="1" lang="ja-JP" altLang="en-US"/>
              <a:t>ファイルに必要なデータを抽出する</a:t>
            </a:r>
            <a:r>
              <a:rPr kumimoji="1" lang="en-US" altLang="ja-JP" sz="2000" dirty="0"/>
              <a:t>[2]</a:t>
            </a:r>
            <a:endParaRPr kumimoji="1" lang="en-US" altLang="ja-JP" dirty="0"/>
          </a:p>
          <a:p>
            <a:pPr lvl="1"/>
            <a:r>
              <a:rPr lang="en-US" altLang="ja-JP" dirty="0"/>
              <a:t>control</a:t>
            </a:r>
            <a:r>
              <a:rPr lang="ja-JP" altLang="en-US"/>
              <a:t>ファイル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/>
              <a:t>パッケージ管理ツール</a:t>
            </a:r>
            <a:r>
              <a:rPr lang="en-US" altLang="ja-JP" dirty="0"/>
              <a:t>(apt</a:t>
            </a:r>
            <a:r>
              <a:rPr lang="ja-JP" altLang="en-US"/>
              <a:t>など</a:t>
            </a:r>
            <a:r>
              <a:rPr lang="en-US" altLang="ja-JP" dirty="0"/>
              <a:t>)</a:t>
            </a:r>
            <a:r>
              <a:rPr lang="ja-JP" altLang="en-US"/>
              <a:t>が利用する情報</a:t>
            </a:r>
            <a:endParaRPr lang="en-US" altLang="ja-JP" dirty="0"/>
          </a:p>
          <a:p>
            <a:pPr marL="914400" lvl="2" indent="0">
              <a:buNone/>
            </a:pPr>
            <a:r>
              <a:rPr lang="ja-JP" altLang="en-US"/>
              <a:t>→パッケージ名やバージョン番号，依存関係などを抽出</a:t>
            </a:r>
            <a:endParaRPr lang="en-US" altLang="ja-JP" dirty="0"/>
          </a:p>
          <a:p>
            <a:pPr lvl="1"/>
            <a:r>
              <a:rPr kumimoji="1" lang="en-US" altLang="ja-JP" dirty="0"/>
              <a:t>copyright</a:t>
            </a:r>
            <a:r>
              <a:rPr kumimoji="1" lang="ja-JP" altLang="en-US"/>
              <a:t>ファイル</a:t>
            </a:r>
            <a:endParaRPr kumimoji="1" lang="en-US" altLang="ja-JP" dirty="0"/>
          </a:p>
          <a:p>
            <a:pPr marL="914400" lvl="2" indent="0">
              <a:buNone/>
            </a:pPr>
            <a:r>
              <a:rPr lang="ja-JP" altLang="en-US"/>
              <a:t>著作権情報や配布ライセンスの無修正のコピー</a:t>
            </a:r>
            <a:endParaRPr lang="en-US" altLang="ja-JP" dirty="0"/>
          </a:p>
          <a:p>
            <a:pPr marL="914400" lvl="2" indent="0">
              <a:buNone/>
            </a:pPr>
            <a:r>
              <a:rPr kumimoji="1" lang="ja-JP" altLang="en-US"/>
              <a:t>→ライセンス・</a:t>
            </a:r>
            <a:r>
              <a:rPr kumimoji="1" lang="en-US" altLang="ja-JP" dirty="0"/>
              <a:t>copyright</a:t>
            </a:r>
            <a:r>
              <a:rPr kumimoji="1" lang="ja-JP" altLang="en-US"/>
              <a:t>を</a:t>
            </a:r>
            <a:r>
              <a:rPr kumimoji="1" lang="en-US" altLang="ja-JP" dirty="0" err="1"/>
              <a:t>FOSSology</a:t>
            </a:r>
            <a:r>
              <a:rPr lang="en-US" altLang="ja-JP" dirty="0"/>
              <a:t> API</a:t>
            </a:r>
            <a:r>
              <a:rPr lang="ja-JP" altLang="en-US"/>
              <a:t>で解析・抽出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0B27C6-1B69-BD44-8C29-1C26BEA217EE}"/>
              </a:ext>
            </a:extLst>
          </p:cNvPr>
          <p:cNvSpPr txBox="1"/>
          <p:nvPr/>
        </p:nvSpPr>
        <p:spPr>
          <a:xfrm>
            <a:off x="1632736" y="6130930"/>
            <a:ext cx="5830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[2] </a:t>
            </a:r>
            <a:r>
              <a:rPr lang="en" altLang="ja-JP" sz="1600" u="sng" dirty="0"/>
              <a:t>https://</a:t>
            </a:r>
            <a:r>
              <a:rPr lang="en" altLang="ja-JP" sz="1600" u="sng" dirty="0" err="1"/>
              <a:t>www.debian.org</a:t>
            </a:r>
            <a:r>
              <a:rPr lang="en" altLang="ja-JP" sz="1600" u="sng" dirty="0"/>
              <a:t>/doc/</a:t>
            </a:r>
            <a:r>
              <a:rPr lang="en" altLang="ja-JP" sz="1600" u="sng" dirty="0" err="1"/>
              <a:t>devel-manuals#debmake-doc</a:t>
            </a:r>
            <a:endParaRPr lang="en" altLang="ja-JP" sz="1600" u="sng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33D201-2FBE-7048-ADE0-ACA928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4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EDFA8-9877-6342-B409-9D7360B5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サードパーティ製ソフトウェアの普及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0BD55B-CA1A-8042-9E81-B98D5C50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サードパーティ製（自社開発ではない）の</a:t>
            </a:r>
            <a:br>
              <a:rPr lang="en-US" altLang="ja-JP" dirty="0"/>
            </a:br>
            <a:r>
              <a:rPr lang="ja-JP" altLang="en-US"/>
              <a:t>ソフトウェアの利用はますます増加している</a:t>
            </a:r>
            <a:r>
              <a:rPr lang="en-US" altLang="ja-JP" sz="1800" dirty="0"/>
              <a:t>[1]</a:t>
            </a:r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lang="ja-JP" altLang="en-US"/>
              <a:t>サードパーティ製のソフトウェアの利用は</a:t>
            </a:r>
            <a:br>
              <a:rPr lang="en-US" altLang="ja-JP" dirty="0"/>
            </a:br>
            <a:r>
              <a:rPr lang="ja-JP" altLang="en-US"/>
              <a:t>システムの構築やソフトウェアの開発の</a:t>
            </a:r>
            <a:br>
              <a:rPr lang="en-US" altLang="ja-JP" dirty="0"/>
            </a:br>
            <a:r>
              <a:rPr lang="ja-JP" altLang="en-US"/>
              <a:t>コストを下げるなどのメリットがある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2B146-AD7D-9B43-A232-A6F23D280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73F367-30A0-924A-9561-B083DB97A4FA}"/>
              </a:ext>
            </a:extLst>
          </p:cNvPr>
          <p:cNvSpPr txBox="1"/>
          <p:nvPr/>
        </p:nvSpPr>
        <p:spPr>
          <a:xfrm>
            <a:off x="935365" y="5970173"/>
            <a:ext cx="7237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600" dirty="0"/>
              <a:t>[1] J. Williams and A. </a:t>
            </a:r>
            <a:r>
              <a:rPr lang="en" altLang="ja-JP" sz="1600" dirty="0" err="1"/>
              <a:t>Dabirsiaghi</a:t>
            </a:r>
            <a:r>
              <a:rPr lang="en" altLang="ja-JP" sz="1600" dirty="0"/>
              <a:t>: “The unfortunate reality</a:t>
            </a:r>
            <a:r>
              <a:rPr lang="ja-JP" altLang="en-US" sz="1600"/>
              <a:t> </a:t>
            </a:r>
            <a:r>
              <a:rPr lang="en" altLang="ja-JP" sz="1600" dirty="0"/>
              <a:t>of insecure libraries</a:t>
            </a:r>
            <a:endParaRPr kumimoji="1"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67532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F887B-9A4D-3D48-8F52-5504F0A6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Debian</a:t>
            </a:r>
            <a:r>
              <a:rPr lang="ja-JP" altLang="en-US" sz="4000"/>
              <a:t>パッケージにおける</a:t>
            </a:r>
            <a:br>
              <a:rPr lang="en-US" altLang="ja-JP" sz="4000" dirty="0"/>
            </a:br>
            <a:r>
              <a:rPr lang="ja-JP" altLang="en-US" sz="4000"/>
              <a:t>依存関係の取得方法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0106FD-1FEB-374A-9B2B-825EBD4E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572500" cy="4491988"/>
          </a:xfrm>
        </p:spPr>
        <p:txBody>
          <a:bodyPr/>
          <a:lstStyle/>
          <a:p>
            <a:r>
              <a:rPr lang="en-US" altLang="ja-JP" dirty="0"/>
              <a:t>control</a:t>
            </a:r>
            <a:r>
              <a:rPr lang="ja-JP" altLang="en-US"/>
              <a:t>ファイルから依存関係を取得すると</a:t>
            </a:r>
            <a:br>
              <a:rPr lang="en-US" altLang="ja-JP" dirty="0"/>
            </a:br>
            <a:r>
              <a:rPr lang="ja-JP" altLang="en-US"/>
              <a:t>パッケージを入れる際に，依存関係を作る</a:t>
            </a:r>
            <a:br>
              <a:rPr lang="ja-JP" altLang="en-US"/>
            </a:br>
            <a:r>
              <a:rPr lang="ja-JP" altLang="en-US"/>
              <a:t>可能性があるパッケージがわかる</a:t>
            </a:r>
            <a:endParaRPr lang="en-US" altLang="ja-JP" dirty="0"/>
          </a:p>
          <a:p>
            <a:pPr lvl="1"/>
            <a:r>
              <a:rPr lang="ja-JP" altLang="en-US"/>
              <a:t>ソフトウェアの比較・検討を行う用途での利用に</a:t>
            </a:r>
            <a:br>
              <a:rPr lang="en-US" altLang="ja-JP" dirty="0"/>
            </a:br>
            <a:r>
              <a:rPr lang="ja-JP" altLang="en-US"/>
              <a:t>向いた</a:t>
            </a:r>
            <a:r>
              <a:rPr lang="en-US" altLang="ja-JP" dirty="0"/>
              <a:t>SPDX</a:t>
            </a:r>
            <a:r>
              <a:rPr lang="ja-JP" altLang="en-US"/>
              <a:t>を生成することができる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3AAB7-0601-0145-8632-82D9BF93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94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85CCEF-867C-5944-97CF-42C12794D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依存関係の扱い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0F77A-C381-4F49-A287-9F7BD5D0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control</a:t>
            </a:r>
            <a:r>
              <a:rPr kumimoji="1" lang="ja-JP" altLang="en-US"/>
              <a:t>ファイルに記載されている依存関係を</a:t>
            </a:r>
            <a:br>
              <a:rPr kumimoji="1" lang="en-US" altLang="ja-JP" dirty="0"/>
            </a:br>
            <a:r>
              <a:rPr kumimoji="1" lang="en-US" altLang="ja-JP" dirty="0"/>
              <a:t>SPDX</a:t>
            </a:r>
            <a:r>
              <a:rPr kumimoji="1" lang="ja-JP" altLang="en-US"/>
              <a:t>の記法に対応させる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FBE73B-2219-6847-A180-659BCF71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F9135EB4-0387-8842-A964-038FDAA3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56664"/>
              </p:ext>
            </p:extLst>
          </p:nvPr>
        </p:nvGraphicFramePr>
        <p:xfrm>
          <a:off x="577850" y="2832100"/>
          <a:ext cx="7977188" cy="32940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629853114"/>
                    </a:ext>
                  </a:extLst>
                </a:gridCol>
                <a:gridCol w="5557838">
                  <a:extLst>
                    <a:ext uri="{9D8B030D-6E8A-4147-A177-3AD203B41FA5}">
                      <a16:colId xmlns:a16="http://schemas.microsoft.com/office/drawing/2014/main" val="3007386261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Control</a:t>
                      </a:r>
                      <a:r>
                        <a:rPr kumimoji="1" lang="ja-JP" altLang="en-US"/>
                        <a:t>ファイルの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/>
                        <a:t>依存関係フィールド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SPDX</a:t>
                      </a:r>
                      <a:r>
                        <a:rPr kumimoji="1" lang="ja-JP" altLang="en-US"/>
                        <a:t>ファイルの</a:t>
                      </a:r>
                      <a:r>
                        <a:rPr kumimoji="1" lang="en-US" altLang="ja-JP" dirty="0" err="1"/>
                        <a:t>Releationship</a:t>
                      </a:r>
                      <a:r>
                        <a:rPr kumimoji="1" lang="ja-JP" altLang="en-US"/>
                        <a:t>フィールドに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/>
                        <a:t>おける依存関係の表現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46354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Depends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RUNTIME_DEPENDENCY_OF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81998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Recommends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OPTIONAL_DEPENDENCY_OF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761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Suggests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OPTIONAL_DEPENDENCY_OF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241293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Pre-Depends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</a:pPr>
                      <a:r>
                        <a:rPr kumimoji="1" lang="en" altLang="ja-JP" sz="2400" dirty="0"/>
                        <a:t>BUILD_DEPENDENCY_OF</a:t>
                      </a:r>
                      <a:endParaRPr kumimoji="1" lang="ja-JP" alt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0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70410-CA2B-E445-9206-9B2F4D9B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テスト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07F79-EB83-F64A-BD8F-6D8606B9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407400" cy="4525963"/>
          </a:xfrm>
        </p:spPr>
        <p:txBody>
          <a:bodyPr/>
          <a:lstStyle/>
          <a:p>
            <a:r>
              <a:rPr lang="en-US" altLang="ja-JP" dirty="0"/>
              <a:t>python3.9</a:t>
            </a:r>
            <a:r>
              <a:rPr lang="ja-JP" altLang="en-US"/>
              <a:t>のパッケージを入力としてテストした</a:t>
            </a:r>
            <a:endParaRPr kumimoji="1" lang="en-US" altLang="ja-JP" dirty="0"/>
          </a:p>
        </p:txBody>
      </p:sp>
      <p:sp>
        <p:nvSpPr>
          <p:cNvPr id="62" name="スライド番号プレースホルダー 3">
            <a:extLst>
              <a:ext uri="{FF2B5EF4-FFF2-40B4-BE49-F238E27FC236}">
                <a16:creationId xmlns:a16="http://schemas.microsoft.com/office/drawing/2014/main" id="{2C9BFC52-DC3B-2C49-A1DB-29A95DFB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7"/>
            <a:ext cx="1150938" cy="288925"/>
          </a:xfrm>
        </p:spPr>
        <p:txBody>
          <a:bodyPr/>
          <a:lstStyle/>
          <a:p>
            <a:fld id="{298A8C67-2B7C-AF40-846C-203E1D9CF061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FE6F1E-141D-6D42-BFF8-84558184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39" y="2693040"/>
            <a:ext cx="6506719" cy="3799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3B91D1-89DD-E54E-A76C-61279A5BAB0D}"/>
              </a:ext>
            </a:extLst>
          </p:cNvPr>
          <p:cNvSpPr txBox="1"/>
          <p:nvPr/>
        </p:nvSpPr>
        <p:spPr>
          <a:xfrm>
            <a:off x="2745375" y="2231375"/>
            <a:ext cx="383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dirty="0"/>
              <a:t>python3.9</a:t>
            </a:r>
            <a:r>
              <a:rPr lang="ja-JP" altLang="en-US"/>
              <a:t>の</a:t>
            </a:r>
            <a:r>
              <a:rPr lang="en" altLang="ja-JP" dirty="0"/>
              <a:t>control</a:t>
            </a:r>
            <a:r>
              <a:rPr lang="ja-JP" altLang="en-US"/>
              <a:t>ファイル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637D427-26FC-2144-BF77-4C2409F53FFD}"/>
              </a:ext>
            </a:extLst>
          </p:cNvPr>
          <p:cNvCxnSpPr>
            <a:cxnSpLocks/>
          </p:cNvCxnSpPr>
          <p:nvPr/>
        </p:nvCxnSpPr>
        <p:spPr>
          <a:xfrm>
            <a:off x="1397525" y="4117027"/>
            <a:ext cx="6352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2CF88D-C69B-2B49-87A3-D8A1D13A4589}"/>
              </a:ext>
            </a:extLst>
          </p:cNvPr>
          <p:cNvCxnSpPr>
            <a:cxnSpLocks/>
          </p:cNvCxnSpPr>
          <p:nvPr/>
        </p:nvCxnSpPr>
        <p:spPr>
          <a:xfrm>
            <a:off x="1397525" y="4292287"/>
            <a:ext cx="4421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922D95-C53B-7F40-A030-BA83F6377C04}"/>
              </a:ext>
            </a:extLst>
          </p:cNvPr>
          <p:cNvCxnSpPr>
            <a:cxnSpLocks/>
          </p:cNvCxnSpPr>
          <p:nvPr/>
        </p:nvCxnSpPr>
        <p:spPr>
          <a:xfrm>
            <a:off x="1407539" y="4478977"/>
            <a:ext cx="4798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512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70410-CA2B-E445-9206-9B2F4D9B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生成した</a:t>
            </a:r>
            <a:r>
              <a:rPr kumimoji="1" lang="en-US" altLang="ja-JP" dirty="0"/>
              <a:t>SPDX</a:t>
            </a:r>
            <a:r>
              <a:rPr kumimoji="1" lang="ja-JP" altLang="en-US"/>
              <a:t>ファイル</a:t>
            </a:r>
            <a:r>
              <a:rPr kumimoji="1" lang="en-US" altLang="ja-JP" dirty="0"/>
              <a:t>(1/2)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06048-B20C-DF41-8AD8-9A96343A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E239C2-B04F-6B4C-826F-C7F1027A5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2"/>
          <a:stretch/>
        </p:blipFill>
        <p:spPr>
          <a:xfrm>
            <a:off x="159692" y="1797803"/>
            <a:ext cx="4385074" cy="45109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E335FB-AF97-9C43-8779-5798A0F53C93}"/>
              </a:ext>
            </a:extLst>
          </p:cNvPr>
          <p:cNvSpPr txBox="1"/>
          <p:nvPr/>
        </p:nvSpPr>
        <p:spPr>
          <a:xfrm>
            <a:off x="5863747" y="2176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〜</a:t>
            </a:r>
            <a:r>
              <a:rPr kumimoji="1" lang="ja-JP" altLang="en-US"/>
              <a:t>中略</a:t>
            </a:r>
            <a:r>
              <a:rPr kumimoji="1" lang="en-US" altLang="ja-JP" dirty="0"/>
              <a:t>〜</a:t>
            </a:r>
            <a:endParaRPr kumimoji="1" lang="ja-JP" altLang="en-US"/>
          </a:p>
        </p:txBody>
      </p:sp>
      <p:cxnSp>
        <p:nvCxnSpPr>
          <p:cNvPr id="12" name="カギ線コネクタ 11">
            <a:extLst>
              <a:ext uri="{FF2B5EF4-FFF2-40B4-BE49-F238E27FC236}">
                <a16:creationId xmlns:a16="http://schemas.microsoft.com/office/drawing/2014/main" id="{62826342-D94B-414B-9CF9-F01CADCEAC1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961806" y="1774259"/>
            <a:ext cx="4223290" cy="4845646"/>
          </a:xfrm>
          <a:prstGeom prst="bentConnector5">
            <a:avLst>
              <a:gd name="adj1" fmla="val -5413"/>
              <a:gd name="adj2" fmla="val 46685"/>
              <a:gd name="adj3" fmla="val 105413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31CE2BCD-519B-DF4A-95F0-44838FCB1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51"/>
          <a:stretch/>
        </p:blipFill>
        <p:spPr>
          <a:xfrm>
            <a:off x="4286984" y="2762143"/>
            <a:ext cx="4569299" cy="3341684"/>
          </a:xfrm>
          <a:prstGeom prst="rect">
            <a:avLst/>
          </a:prstGeom>
          <a:ln>
            <a:noFill/>
          </a:ln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0699F483-0944-834B-A6C0-D0CEC95D8C73}"/>
              </a:ext>
            </a:extLst>
          </p:cNvPr>
          <p:cNvSpPr/>
          <p:nvPr/>
        </p:nvSpPr>
        <p:spPr>
          <a:xfrm>
            <a:off x="4181021" y="3891606"/>
            <a:ext cx="4937759" cy="2219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吹き出し 32">
            <a:extLst>
              <a:ext uri="{FF2B5EF4-FFF2-40B4-BE49-F238E27FC236}">
                <a16:creationId xmlns:a16="http://schemas.microsoft.com/office/drawing/2014/main" id="{4521CDDC-B373-4045-A104-F1707E7AC711}"/>
              </a:ext>
            </a:extLst>
          </p:cNvPr>
          <p:cNvSpPr/>
          <p:nvPr/>
        </p:nvSpPr>
        <p:spPr>
          <a:xfrm>
            <a:off x="6867580" y="2835701"/>
            <a:ext cx="1795780" cy="675978"/>
          </a:xfrm>
          <a:prstGeom prst="wedgeRectCallout">
            <a:avLst>
              <a:gd name="adj1" fmla="val -35947"/>
              <a:gd name="adj2" fmla="val 9643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/>
              <a:t>パッケージ間の</a:t>
            </a:r>
            <a:br>
              <a:rPr kumimoji="1" lang="en-US" altLang="ja-JP" sz="1800" dirty="0"/>
            </a:br>
            <a:r>
              <a:rPr kumimoji="1" lang="ja-JP" altLang="en-US" sz="1800"/>
              <a:t>依存関係情報</a:t>
            </a:r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38361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AB24B-3B66-0B41-9DED-5A0C5651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生成した</a:t>
            </a:r>
            <a:r>
              <a:rPr lang="en" altLang="ja-JP" dirty="0"/>
              <a:t>SPDX</a:t>
            </a:r>
            <a:r>
              <a:rPr lang="ja-JP" altLang="en-US"/>
              <a:t>ファイル</a:t>
            </a:r>
            <a:r>
              <a:rPr lang="en-US" altLang="ja-JP" dirty="0"/>
              <a:t>(2/2)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42351D-C333-8949-B5E2-5F4719B59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58" r="31145"/>
          <a:stretch/>
        </p:blipFill>
        <p:spPr>
          <a:xfrm>
            <a:off x="1279687" y="1879826"/>
            <a:ext cx="3418361" cy="442890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D38585-6199-0944-AB32-7E306E331A90}"/>
              </a:ext>
            </a:extLst>
          </p:cNvPr>
          <p:cNvSpPr txBox="1"/>
          <p:nvPr/>
        </p:nvSpPr>
        <p:spPr>
          <a:xfrm>
            <a:off x="1279688" y="2657514"/>
            <a:ext cx="3023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〜</a:t>
            </a:r>
            <a:r>
              <a:rPr kumimoji="1" lang="ja-JP" altLang="en-US"/>
              <a:t>中略</a:t>
            </a:r>
            <a:r>
              <a:rPr kumimoji="1" lang="en-US" altLang="ja-JP" dirty="0"/>
              <a:t>〜</a:t>
            </a:r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BC88CD18-A01B-2940-89F4-BA66B82153EE}"/>
              </a:ext>
            </a:extLst>
          </p:cNvPr>
          <p:cNvSpPr/>
          <p:nvPr/>
        </p:nvSpPr>
        <p:spPr>
          <a:xfrm>
            <a:off x="957423" y="2981414"/>
            <a:ext cx="3813650" cy="3508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BF5AA3-ECD3-B341-BD9F-658FFE110D4E}"/>
              </a:ext>
            </a:extLst>
          </p:cNvPr>
          <p:cNvCxnSpPr>
            <a:cxnSpLocks/>
          </p:cNvCxnSpPr>
          <p:nvPr/>
        </p:nvCxnSpPr>
        <p:spPr>
          <a:xfrm>
            <a:off x="2754630" y="1499742"/>
            <a:ext cx="0" cy="380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C28C80A0-2F40-804C-B964-A0858991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7A05EB4-8371-4849-8497-9ADDA49D7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063" y="3274013"/>
            <a:ext cx="3813650" cy="20066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/>
              <a:t>この</a:t>
            </a:r>
            <a:r>
              <a:rPr lang="en-US" altLang="ja-JP" sz="2800" dirty="0"/>
              <a:t>SPDX</a:t>
            </a:r>
            <a:r>
              <a:rPr lang="ja-JP" altLang="en-US" sz="2800"/>
              <a:t>ファイルは</a:t>
            </a:r>
            <a:br>
              <a:rPr lang="en-US" altLang="ja-JP" sz="2800" dirty="0"/>
            </a:br>
            <a:r>
              <a:rPr lang="ja-JP" altLang="en-US" sz="2800"/>
              <a:t>公式の</a:t>
            </a:r>
            <a:r>
              <a:rPr lang="en" altLang="ja-JP" sz="2800" dirty="0"/>
              <a:t>validate</a:t>
            </a:r>
            <a:r>
              <a:rPr lang="ja-JP" altLang="en-US" sz="2800"/>
              <a:t>ツールで</a:t>
            </a:r>
            <a:br>
              <a:rPr lang="en-US" altLang="ja-JP" sz="2800" dirty="0"/>
            </a:br>
            <a:r>
              <a:rPr lang="en" altLang="ja-JP" sz="2800" dirty="0"/>
              <a:t>SPDX</a:t>
            </a:r>
            <a:r>
              <a:rPr lang="ja-JP" altLang="en-US" sz="2800"/>
              <a:t>の要件を満たす</a:t>
            </a:r>
            <a:br>
              <a:rPr lang="en-US" altLang="ja-JP" sz="2800" dirty="0"/>
            </a:br>
            <a:r>
              <a:rPr lang="ja-JP" altLang="en-US" sz="2800"/>
              <a:t>ことを確認した</a:t>
            </a:r>
            <a:r>
              <a:rPr lang="en-US" altLang="ja-JP" sz="2000" dirty="0"/>
              <a:t>[3][4]</a:t>
            </a:r>
            <a:endParaRPr lang="ja-JP" altLang="en-US" sz="28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14E1D2-EBE4-1249-B152-5566E0AF78C1}"/>
              </a:ext>
            </a:extLst>
          </p:cNvPr>
          <p:cNvSpPr txBox="1"/>
          <p:nvPr/>
        </p:nvSpPr>
        <p:spPr>
          <a:xfrm>
            <a:off x="1352712" y="6309250"/>
            <a:ext cx="302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〜</a:t>
            </a:r>
            <a:r>
              <a:rPr kumimoji="1" lang="ja-JP" altLang="en-US"/>
              <a:t>略</a:t>
            </a:r>
            <a:r>
              <a:rPr kumimoji="1" lang="en-US" altLang="ja-JP" dirty="0"/>
              <a:t>〜</a:t>
            </a:r>
            <a:endParaRPr kumimoji="1" lang="ja-JP" altLang="en-US"/>
          </a:p>
        </p:txBody>
      </p:sp>
      <p:sp>
        <p:nvSpPr>
          <p:cNvPr id="19" name="四角形吹き出し 18">
            <a:extLst>
              <a:ext uri="{FF2B5EF4-FFF2-40B4-BE49-F238E27FC236}">
                <a16:creationId xmlns:a16="http://schemas.microsoft.com/office/drawing/2014/main" id="{0CB30B97-503C-9345-9A89-3D0207F97342}"/>
              </a:ext>
            </a:extLst>
          </p:cNvPr>
          <p:cNvSpPr/>
          <p:nvPr/>
        </p:nvSpPr>
        <p:spPr>
          <a:xfrm>
            <a:off x="4158221" y="1879303"/>
            <a:ext cx="3023072" cy="992071"/>
          </a:xfrm>
          <a:prstGeom prst="wedgeRectCallout">
            <a:avLst>
              <a:gd name="adj1" fmla="val -49977"/>
              <a:gd name="adj2" fmla="val 123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/>
              <a:t>依存関係にある</a:t>
            </a:r>
            <a:endParaRPr kumimoji="1" lang="en-US" altLang="ja-JP" sz="1800" dirty="0"/>
          </a:p>
          <a:p>
            <a:r>
              <a:rPr lang="ja-JP" altLang="en-US" sz="1800"/>
              <a:t>パッケージ群の</a:t>
            </a:r>
            <a:r>
              <a:rPr kumimoji="1" lang="ja-JP" altLang="en-US" sz="1800"/>
              <a:t>名前の情報</a:t>
            </a:r>
            <a:endParaRPr kumimoji="1" lang="en-US" altLang="ja-JP" sz="1800" dirty="0"/>
          </a:p>
          <a:p>
            <a:r>
              <a:rPr lang="en-US" altLang="ja-JP" sz="1800" dirty="0"/>
              <a:t>※</a:t>
            </a:r>
            <a:r>
              <a:rPr lang="ja-JP" altLang="en-US" sz="1800"/>
              <a:t>推移的な解析はしていない</a:t>
            </a:r>
            <a:endParaRPr kumimoji="1" lang="en-US" altLang="ja-JP" sz="1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054F25-28C5-324F-80C3-E46A8525BB65}"/>
              </a:ext>
            </a:extLst>
          </p:cNvPr>
          <p:cNvSpPr txBox="1"/>
          <p:nvPr/>
        </p:nvSpPr>
        <p:spPr>
          <a:xfrm>
            <a:off x="4844098" y="5231509"/>
            <a:ext cx="4226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[3] </a:t>
            </a:r>
            <a:r>
              <a:rPr lang="en-US" altLang="ja-JP" sz="1600" u="sng" dirty="0"/>
              <a:t>https://</a:t>
            </a:r>
            <a:r>
              <a:rPr lang="en-US" altLang="ja-JP" sz="1600" u="sng" dirty="0" err="1"/>
              <a:t>github.com</a:t>
            </a:r>
            <a:r>
              <a:rPr lang="en-US" altLang="ja-JP" sz="1600" u="sng" dirty="0"/>
              <a:t>/</a:t>
            </a:r>
            <a:r>
              <a:rPr lang="en-US" altLang="ja-JP" sz="1600" u="sng" dirty="0" err="1"/>
              <a:t>tk-tanab</a:t>
            </a:r>
            <a:r>
              <a:rPr lang="en-US" altLang="ja-JP" sz="1600" u="sng" dirty="0"/>
              <a:t>/</a:t>
            </a:r>
            <a:r>
              <a:rPr lang="en-US" altLang="ja-JP" sz="1600" u="sng" dirty="0" err="1"/>
              <a:t>spdx_lite_depends</a:t>
            </a:r>
            <a:r>
              <a:rPr lang="en-US" altLang="ja-JP" sz="1600" u="sng" dirty="0"/>
              <a:t>/blob/main/</a:t>
            </a:r>
            <a:r>
              <a:rPr lang="en-US" altLang="ja-JP" sz="1600" u="sng" dirty="0" err="1"/>
              <a:t>spdx_generated</a:t>
            </a:r>
            <a:r>
              <a:rPr lang="en-US" altLang="ja-JP" sz="1600" u="sng" dirty="0"/>
              <a:t>/python3.9_3.9.7-2build1_amd64.deb.spdx</a:t>
            </a:r>
            <a:endParaRPr kumimoji="1" lang="ja-JP" altLang="en-US" sz="1600" u="sng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E0B29B-2FFF-0A4E-8885-8F7DF7665EB8}"/>
              </a:ext>
            </a:extLst>
          </p:cNvPr>
          <p:cNvSpPr txBox="1"/>
          <p:nvPr/>
        </p:nvSpPr>
        <p:spPr>
          <a:xfrm>
            <a:off x="4866307" y="6259098"/>
            <a:ext cx="296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600" dirty="0"/>
              <a:t>[4] </a:t>
            </a:r>
            <a:r>
              <a:rPr lang="en" altLang="ja-JP" sz="1600" u="sng" dirty="0"/>
              <a:t>https://</a:t>
            </a:r>
            <a:r>
              <a:rPr lang="en" altLang="ja-JP" sz="1600" u="sng" dirty="0" err="1"/>
              <a:t>tools.spdx.org</a:t>
            </a:r>
            <a:r>
              <a:rPr lang="en" altLang="ja-JP" sz="1600" u="sng" dirty="0"/>
              <a:t>/app/</a:t>
            </a:r>
            <a:endParaRPr kumimoji="1" lang="ja-JP" altLang="en-US" sz="1600" u="sng"/>
          </a:p>
        </p:txBody>
      </p:sp>
    </p:spTree>
    <p:extLst>
      <p:ext uri="{BB962C8B-B14F-4D97-AF65-F5344CB8AC3E}">
        <p14:creationId xmlns:p14="http://schemas.microsoft.com/office/powerpoint/2010/main" val="21696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CA919-BD7B-874D-B511-C8CE14F6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複数パッケージでの検証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35EEC5-43E8-D84D-828D-D17E94F71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Debian Popularity Contest </a:t>
            </a:r>
            <a:r>
              <a:rPr lang="ja-JP" altLang="en-US"/>
              <a:t>が公開している</a:t>
            </a:r>
            <a:br>
              <a:rPr lang="ja-JP" altLang="en-US"/>
            </a:br>
            <a:r>
              <a:rPr lang="ja-JP" altLang="en-US"/>
              <a:t>使用率が高い</a:t>
            </a:r>
            <a:r>
              <a:rPr lang="en" altLang="ja-JP" dirty="0"/>
              <a:t>Debian</a:t>
            </a:r>
            <a:r>
              <a:rPr lang="ja-JP" altLang="en-US"/>
              <a:t>パッケージ上位</a:t>
            </a:r>
            <a:r>
              <a:rPr lang="en-US" altLang="ja-JP" dirty="0"/>
              <a:t>10</a:t>
            </a:r>
            <a:r>
              <a:rPr lang="ja-JP" altLang="en-US"/>
              <a:t>件</a:t>
            </a:r>
            <a:br>
              <a:rPr lang="ja-JP" altLang="en-US"/>
            </a:br>
            <a:r>
              <a:rPr lang="ja-JP" altLang="en-US"/>
              <a:t>に対しても，</a:t>
            </a:r>
            <a:r>
              <a:rPr lang="en" altLang="ja-JP" dirty="0"/>
              <a:t>SPDX</a:t>
            </a:r>
            <a:r>
              <a:rPr lang="ja-JP" altLang="en-US"/>
              <a:t>ファイルが生成できることとを確認した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0F6F04-4911-F848-BEBA-7B5EDB80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417E68-30C2-2848-B6BB-864E0B5F5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44" y="4041857"/>
            <a:ext cx="6021022" cy="19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49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A69BE-A98B-DF4B-A1DC-B13C99CB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C15DE5-D73C-7D4E-A23A-8355C387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Debian</a:t>
            </a:r>
            <a:r>
              <a:rPr kumimoji="1" lang="ja-JP" altLang="en-US"/>
              <a:t>パッケージを対象として，依存関係を</a:t>
            </a:r>
            <a:br>
              <a:rPr kumimoji="1" lang="en-US" altLang="ja-JP" dirty="0"/>
            </a:br>
            <a:r>
              <a:rPr kumimoji="1" lang="ja-JP" altLang="en-US"/>
              <a:t>含む</a:t>
            </a:r>
            <a:r>
              <a:rPr kumimoji="1" lang="en-US" altLang="ja-JP" dirty="0"/>
              <a:t>SPDX</a:t>
            </a:r>
            <a:r>
              <a:rPr kumimoji="1" lang="ja-JP" altLang="en-US"/>
              <a:t>ファイルを自動生成するツールを</a:t>
            </a:r>
            <a:br>
              <a:rPr kumimoji="1" lang="en-US" altLang="ja-JP" dirty="0"/>
            </a:br>
            <a:r>
              <a:rPr kumimoji="1" lang="ja-JP" altLang="en-US"/>
              <a:t>作成した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/>
              <a:t>いくつかの</a:t>
            </a:r>
            <a:r>
              <a:rPr kumimoji="1" lang="en-US" altLang="ja-JP" dirty="0"/>
              <a:t>Debian</a:t>
            </a:r>
            <a:r>
              <a:rPr kumimoji="1" lang="ja-JP" altLang="en-US"/>
              <a:t>パッケージを対象に実行</a:t>
            </a:r>
            <a:br>
              <a:rPr kumimoji="1" lang="en-US" altLang="ja-JP" dirty="0"/>
            </a:br>
            <a:r>
              <a:rPr kumimoji="1" lang="ja-JP" altLang="en-US"/>
              <a:t>したところ，ツールが</a:t>
            </a:r>
            <a:r>
              <a:rPr kumimoji="1" lang="en-US" altLang="ja-JP" dirty="0"/>
              <a:t>SPDX</a:t>
            </a:r>
            <a:r>
              <a:rPr kumimoji="1" lang="ja-JP" altLang="en-US"/>
              <a:t>の要件を満たす</a:t>
            </a:r>
            <a:br>
              <a:rPr kumimoji="1" lang="en-US" altLang="ja-JP" dirty="0"/>
            </a:br>
            <a:r>
              <a:rPr kumimoji="1" lang="en-US" altLang="ja-JP" dirty="0"/>
              <a:t>SPDX</a:t>
            </a:r>
            <a:r>
              <a:rPr kumimoji="1" lang="ja-JP" altLang="en-US"/>
              <a:t>ファイルを生成したことを確認した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B88D16-A27D-5743-8F69-D29EB517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281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9DEDD-52B0-0E4F-BAB9-185D0C40E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今後の課題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0F9E47-8B4D-AE4F-9AED-1CC6F8337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実際にパッケージが動作している環境での</a:t>
            </a:r>
            <a:br>
              <a:rPr kumimoji="1" lang="en-US" altLang="ja-JP" dirty="0"/>
            </a:br>
            <a:r>
              <a:rPr kumimoji="1" lang="ja-JP" altLang="en-US"/>
              <a:t>依存関係を</a:t>
            </a:r>
            <a:r>
              <a:rPr kumimoji="1" lang="en-US" altLang="ja-JP" dirty="0"/>
              <a:t>SPDX</a:t>
            </a:r>
            <a:r>
              <a:rPr kumimoji="1" lang="ja-JP" altLang="en-US"/>
              <a:t>ファイルに記述する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/>
              <a:t>依存関係を構築しているパッケージを推移的</a:t>
            </a:r>
            <a:br>
              <a:rPr lang="en-US" altLang="ja-JP" dirty="0"/>
            </a:br>
            <a:r>
              <a:rPr lang="ja-JP" altLang="en-US"/>
              <a:t>に解析し，その全てを</a:t>
            </a:r>
            <a:r>
              <a:rPr lang="en-US" altLang="ja-JP" dirty="0"/>
              <a:t>SPDX</a:t>
            </a:r>
            <a:r>
              <a:rPr lang="ja-JP" altLang="en-US"/>
              <a:t>ファイルとして</a:t>
            </a:r>
            <a:br>
              <a:rPr lang="en-US" altLang="ja-JP" dirty="0"/>
            </a:br>
            <a:r>
              <a:rPr lang="ja-JP" altLang="en-US"/>
              <a:t>出力する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/>
              <a:t>別の種類のパッケージにも対応する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4326A-0F9F-2348-8311-F10009BF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62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BC2E0-BDAC-4841-9085-A1D10E9C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背景事項のまとめと展望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532E71-122C-F944-9FE6-767D1D60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SolarWinds</a:t>
            </a:r>
            <a:r>
              <a:rPr lang="ja-JP" altLang="en-US"/>
              <a:t>社の問題などを背景に</a:t>
            </a:r>
            <a:br>
              <a:rPr lang="en-US" altLang="ja-JP" dirty="0"/>
            </a:br>
            <a:r>
              <a:rPr kumimoji="1" lang="en-US" altLang="ja-JP" dirty="0" err="1"/>
              <a:t>SBoM</a:t>
            </a:r>
            <a:r>
              <a:rPr kumimoji="1" lang="ja-JP" altLang="en-US"/>
              <a:t>の利用を促す大統領令が署名された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SPDX</a:t>
            </a:r>
            <a:r>
              <a:rPr kumimoji="1" lang="ja-JP" altLang="en-US"/>
              <a:t>は</a:t>
            </a:r>
            <a:r>
              <a:rPr kumimoji="1" lang="en-US" altLang="ja-JP" dirty="0" err="1"/>
              <a:t>SBoM</a:t>
            </a:r>
            <a:r>
              <a:rPr lang="ja-JP" altLang="en-US">
                <a:latin typeface="+mn-ea"/>
              </a:rPr>
              <a:t>の国際標準として認められた</a:t>
            </a:r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B39D7E1-514C-5849-802E-84F8F09F0B07}"/>
              </a:ext>
            </a:extLst>
          </p:cNvPr>
          <p:cNvCxnSpPr>
            <a:cxnSpLocks/>
          </p:cNvCxnSpPr>
          <p:nvPr/>
        </p:nvCxnSpPr>
        <p:spPr>
          <a:xfrm>
            <a:off x="457200" y="5623033"/>
            <a:ext cx="77776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6F0F17E-37B7-0D4A-AD2B-D415A2ECC467}"/>
              </a:ext>
            </a:extLst>
          </p:cNvPr>
          <p:cNvCxnSpPr/>
          <p:nvPr/>
        </p:nvCxnSpPr>
        <p:spPr>
          <a:xfrm>
            <a:off x="3079869" y="5169921"/>
            <a:ext cx="0" cy="7357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28104A-517E-A247-9168-D7B862EC7D2E}"/>
              </a:ext>
            </a:extLst>
          </p:cNvPr>
          <p:cNvSpPr txBox="1"/>
          <p:nvPr/>
        </p:nvSpPr>
        <p:spPr>
          <a:xfrm>
            <a:off x="2382493" y="46360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大統領令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54C2C28-2DC2-254B-9D0B-337E94CD7E8B}"/>
              </a:ext>
            </a:extLst>
          </p:cNvPr>
          <p:cNvCxnSpPr/>
          <p:nvPr/>
        </p:nvCxnSpPr>
        <p:spPr>
          <a:xfrm>
            <a:off x="4945455" y="5169921"/>
            <a:ext cx="0" cy="7357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2760DCE-D5B3-A549-9AF0-B849EB0FF9B5}"/>
              </a:ext>
            </a:extLst>
          </p:cNvPr>
          <p:cNvSpPr txBox="1"/>
          <p:nvPr/>
        </p:nvSpPr>
        <p:spPr>
          <a:xfrm>
            <a:off x="2269481" y="5972309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2021</a:t>
            </a:r>
            <a:r>
              <a:rPr kumimoji="1" lang="ja-JP" altLang="en-US"/>
              <a:t>年</a:t>
            </a:r>
            <a:r>
              <a:rPr kumimoji="1" lang="en-US" altLang="ja-JP" dirty="0"/>
              <a:t>5</a:t>
            </a:r>
            <a:r>
              <a:rPr kumimoji="1" lang="ja-JP" altLang="en-US"/>
              <a:t>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C835C7-0705-794A-A0AD-495208A3CBE1}"/>
              </a:ext>
            </a:extLst>
          </p:cNvPr>
          <p:cNvSpPr txBox="1"/>
          <p:nvPr/>
        </p:nvSpPr>
        <p:spPr>
          <a:xfrm>
            <a:off x="4124557" y="5972309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2021</a:t>
            </a:r>
            <a:r>
              <a:rPr kumimoji="1" lang="ja-JP" altLang="en-US"/>
              <a:t>年</a:t>
            </a:r>
            <a:r>
              <a:rPr kumimoji="1" lang="en-US" altLang="ja-JP" dirty="0"/>
              <a:t>9</a:t>
            </a:r>
            <a:r>
              <a:rPr kumimoji="1" lang="ja-JP" altLang="en-US"/>
              <a:t>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423D57-4636-834E-84B7-8B243ED9150E}"/>
              </a:ext>
            </a:extLst>
          </p:cNvPr>
          <p:cNvSpPr txBox="1"/>
          <p:nvPr/>
        </p:nvSpPr>
        <p:spPr>
          <a:xfrm>
            <a:off x="4147800" y="4338924"/>
            <a:ext cx="1582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SPDX</a:t>
            </a:r>
            <a:r>
              <a:rPr lang="ja-JP" altLang="en-US"/>
              <a:t>が</a:t>
            </a:r>
            <a:endParaRPr lang="en-US" altLang="ja-JP" dirty="0"/>
          </a:p>
          <a:p>
            <a:r>
              <a:rPr kumimoji="1" lang="en-US" altLang="ja-JP" dirty="0"/>
              <a:t>ISO</a:t>
            </a:r>
            <a:r>
              <a:rPr lang="ja-JP" altLang="en-US"/>
              <a:t>で</a:t>
            </a:r>
            <a:r>
              <a:rPr kumimoji="1" lang="ja-JP" altLang="en-US"/>
              <a:t>公開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1655C83-569C-184E-A380-BE2EE9C3AB3D}"/>
              </a:ext>
            </a:extLst>
          </p:cNvPr>
          <p:cNvCxnSpPr/>
          <p:nvPr/>
        </p:nvCxnSpPr>
        <p:spPr>
          <a:xfrm>
            <a:off x="5938716" y="5378814"/>
            <a:ext cx="25277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81A52F2-E3F9-1E4E-9DD4-EF698D7C6FDE}"/>
              </a:ext>
            </a:extLst>
          </p:cNvPr>
          <p:cNvSpPr txBox="1"/>
          <p:nvPr/>
        </p:nvSpPr>
        <p:spPr>
          <a:xfrm>
            <a:off x="5809414" y="4481598"/>
            <a:ext cx="2999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SPDX</a:t>
            </a:r>
            <a:r>
              <a:rPr kumimoji="1" lang="ja-JP" altLang="en-US"/>
              <a:t>はどんどん</a:t>
            </a:r>
            <a:br>
              <a:rPr kumimoji="1" lang="en-US" altLang="ja-JP" dirty="0"/>
            </a:br>
            <a:r>
              <a:rPr kumimoji="1" lang="ja-JP" altLang="en-US"/>
              <a:t>使われるようになる？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A65D85A6-E1CE-FA44-9549-43AF68AF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28</a:t>
            </a:fld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0C8B9B3-2C9C-A847-B50D-9C447A8B60F4}"/>
              </a:ext>
            </a:extLst>
          </p:cNvPr>
          <p:cNvCxnSpPr/>
          <p:nvPr/>
        </p:nvCxnSpPr>
        <p:spPr>
          <a:xfrm>
            <a:off x="1320088" y="5169921"/>
            <a:ext cx="0" cy="73572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9FB3D7D-A7FA-7F4C-8C9F-C575F259D978}"/>
              </a:ext>
            </a:extLst>
          </p:cNvPr>
          <p:cNvSpPr txBox="1"/>
          <p:nvPr/>
        </p:nvSpPr>
        <p:spPr>
          <a:xfrm>
            <a:off x="531474" y="4338924"/>
            <a:ext cx="1693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SolarWinds</a:t>
            </a:r>
            <a:br>
              <a:rPr lang="en-US" altLang="ja-JP" dirty="0"/>
            </a:br>
            <a:r>
              <a:rPr lang="ja-JP" altLang="en-US"/>
              <a:t>問題発覚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A464E8-F0D1-A448-8581-693D1A9A6001}"/>
              </a:ext>
            </a:extLst>
          </p:cNvPr>
          <p:cNvSpPr txBox="1"/>
          <p:nvPr/>
        </p:nvSpPr>
        <p:spPr>
          <a:xfrm>
            <a:off x="415032" y="5974938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2020</a:t>
            </a:r>
            <a:r>
              <a:rPr kumimoji="1" lang="ja-JP" altLang="en-US"/>
              <a:t>年</a:t>
            </a:r>
            <a:r>
              <a:rPr lang="en-US" altLang="ja-JP" dirty="0"/>
              <a:t>12</a:t>
            </a:r>
            <a:r>
              <a:rPr kumimoji="1" lang="ja-JP" altLang="en-US"/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59829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3CC5E-27AC-ED43-9429-15F79691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依存関係の必要性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96437-B2AC-B74D-98F7-7239E9FE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依存関係はライセンスや脆弱性を管理する</a:t>
            </a:r>
            <a:br>
              <a:rPr kumimoji="1" lang="en-US" altLang="ja-JP" dirty="0"/>
            </a:br>
            <a:r>
              <a:rPr kumimoji="1" lang="ja-JP" altLang="en-US"/>
              <a:t>上で重要な情報である</a:t>
            </a:r>
            <a:endParaRPr kumimoji="1" lang="en-US" altLang="ja-JP" dirty="0"/>
          </a:p>
          <a:p>
            <a:pPr lvl="1"/>
            <a:r>
              <a:rPr kumimoji="1" lang="ja-JP" altLang="en-US"/>
              <a:t>例えばライセンス違反を犯しているソフトウェアに</a:t>
            </a:r>
            <a:br>
              <a:rPr kumimoji="1" lang="en-US" altLang="ja-JP" dirty="0"/>
            </a:br>
            <a:r>
              <a:rPr kumimoji="1" lang="ja-JP" altLang="en-US"/>
              <a:t>依存すると自身もライセンス違反となる可能性が</a:t>
            </a:r>
            <a:br>
              <a:rPr kumimoji="1" lang="en-US" altLang="ja-JP" dirty="0"/>
            </a:br>
            <a:r>
              <a:rPr kumimoji="1" lang="ja-JP" altLang="en-US"/>
              <a:t>ある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2177C9-A7B1-284D-8776-438319964007}"/>
              </a:ext>
            </a:extLst>
          </p:cNvPr>
          <p:cNvSpPr/>
          <p:nvPr/>
        </p:nvSpPr>
        <p:spPr>
          <a:xfrm>
            <a:off x="332508" y="4384959"/>
            <a:ext cx="1876302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自分の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F1EAAA-DDAF-EB44-94B7-D19CC7AEAAAB}"/>
              </a:ext>
            </a:extLst>
          </p:cNvPr>
          <p:cNvSpPr/>
          <p:nvPr/>
        </p:nvSpPr>
        <p:spPr>
          <a:xfrm>
            <a:off x="2579914" y="4376046"/>
            <a:ext cx="2921330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サードパーティ製の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  <a:r>
              <a:rPr kumimoji="1" lang="en-US" altLang="ja-JP" dirty="0"/>
              <a:t>A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1E6BD7-E8C7-8140-ADE3-CDE8DC78E513}"/>
              </a:ext>
            </a:extLst>
          </p:cNvPr>
          <p:cNvSpPr/>
          <p:nvPr/>
        </p:nvSpPr>
        <p:spPr>
          <a:xfrm>
            <a:off x="5872348" y="4384958"/>
            <a:ext cx="2921330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サードパーティ製の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  <a:r>
              <a:rPr lang="en-US" altLang="ja-JP" dirty="0"/>
              <a:t>B</a:t>
            </a:r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6BA589A-0881-B345-A848-0FAAA587257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2208810" y="4880748"/>
            <a:ext cx="371104" cy="8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8DB1599-AA68-7241-BD68-8BD8B3D512EC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501244" y="4880748"/>
            <a:ext cx="371104" cy="89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38F4B8-8309-6849-9DFE-E6ED2595D3C2}"/>
              </a:ext>
            </a:extLst>
          </p:cNvPr>
          <p:cNvSpPr txBox="1"/>
          <p:nvPr/>
        </p:nvSpPr>
        <p:spPr>
          <a:xfrm>
            <a:off x="1994253" y="392329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EE136D-8A45-0E49-BA52-61374C3742A1}"/>
              </a:ext>
            </a:extLst>
          </p:cNvPr>
          <p:cNvSpPr txBox="1"/>
          <p:nvPr/>
        </p:nvSpPr>
        <p:spPr>
          <a:xfrm>
            <a:off x="5286686" y="39232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pic>
        <p:nvPicPr>
          <p:cNvPr id="1026" name="Picture 2" descr="禁止マーク | アトムプリント - 大阪でのオリジナルTシャツ作りならアトムプリント">
            <a:extLst>
              <a:ext uri="{FF2B5EF4-FFF2-40B4-BE49-F238E27FC236}">
                <a16:creationId xmlns:a16="http://schemas.microsoft.com/office/drawing/2014/main" id="{0B680FD4-53C9-3947-A1E5-6F9A93C6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78" y="5245226"/>
            <a:ext cx="1128834" cy="11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50E4A0-3414-2641-AEE7-CEBBD0E10897}"/>
              </a:ext>
            </a:extLst>
          </p:cNvPr>
          <p:cNvSpPr txBox="1"/>
          <p:nvPr/>
        </p:nvSpPr>
        <p:spPr>
          <a:xfrm>
            <a:off x="4623042" y="6169969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ライセンス違反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1452E2-6EF7-5742-BEF0-47525903F508}"/>
              </a:ext>
            </a:extLst>
          </p:cNvPr>
          <p:cNvSpPr txBox="1"/>
          <p:nvPr/>
        </p:nvSpPr>
        <p:spPr>
          <a:xfrm>
            <a:off x="6622460" y="543816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kumimoji="1" lang="en-US" altLang="ja-JP" dirty="0"/>
              <a:t>B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9C06F0-9BE2-F840-BD1B-4D595F9624C0}"/>
              </a:ext>
            </a:extLst>
          </p:cNvPr>
          <p:cNvSpPr txBox="1"/>
          <p:nvPr/>
        </p:nvSpPr>
        <p:spPr>
          <a:xfrm>
            <a:off x="3194033" y="5438164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lang="en-US" altLang="ja-JP" dirty="0"/>
              <a:t>A</a:t>
            </a:r>
            <a:endParaRPr kumimoji="1" lang="ja-JP" altLang="en-US"/>
          </a:p>
        </p:txBody>
      </p:sp>
      <p:cxnSp>
        <p:nvCxnSpPr>
          <p:cNvPr id="20" name="曲線コネクタ 19">
            <a:extLst>
              <a:ext uri="{FF2B5EF4-FFF2-40B4-BE49-F238E27FC236}">
                <a16:creationId xmlns:a16="http://schemas.microsoft.com/office/drawing/2014/main" id="{D412C4C7-3743-2C44-8704-953EFB200B57}"/>
              </a:ext>
            </a:extLst>
          </p:cNvPr>
          <p:cNvCxnSpPr>
            <a:stCxn id="16" idx="3"/>
            <a:endCxn id="17" idx="2"/>
          </p:cNvCxnSpPr>
          <p:nvPr/>
        </p:nvCxnSpPr>
        <p:spPr>
          <a:xfrm flipV="1">
            <a:off x="6750547" y="5899830"/>
            <a:ext cx="718459" cy="500972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曲線コネクタ 26">
            <a:extLst>
              <a:ext uri="{FF2B5EF4-FFF2-40B4-BE49-F238E27FC236}">
                <a16:creationId xmlns:a16="http://schemas.microsoft.com/office/drawing/2014/main" id="{921B8701-0365-4941-960B-3FE772B114C4}"/>
              </a:ext>
            </a:extLst>
          </p:cNvPr>
          <p:cNvCxnSpPr>
            <a:stCxn id="19" idx="2"/>
            <a:endCxn id="16" idx="1"/>
          </p:cNvCxnSpPr>
          <p:nvPr/>
        </p:nvCxnSpPr>
        <p:spPr>
          <a:xfrm rot="16200000" flipH="1">
            <a:off x="4082126" y="5859885"/>
            <a:ext cx="500973" cy="580860"/>
          </a:xfrm>
          <a:prstGeom prst="curvedConnector2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82F605-7D1E-8B45-9C3B-C97A0E909098}"/>
              </a:ext>
            </a:extLst>
          </p:cNvPr>
          <p:cNvSpPr txBox="1"/>
          <p:nvPr/>
        </p:nvSpPr>
        <p:spPr>
          <a:xfrm>
            <a:off x="422510" y="543816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lang="en-US" altLang="ja-JP" dirty="0"/>
              <a:t>A</a:t>
            </a:r>
            <a:endParaRPr kumimoji="1" lang="ja-JP" altLang="en-US"/>
          </a:p>
        </p:txBody>
      </p:sp>
      <p:sp>
        <p:nvSpPr>
          <p:cNvPr id="38" name="スライド番号プレースホルダー 37">
            <a:extLst>
              <a:ext uri="{FF2B5EF4-FFF2-40B4-BE49-F238E27FC236}">
                <a16:creationId xmlns:a16="http://schemas.microsoft.com/office/drawing/2014/main" id="{2AE6115B-55AC-8649-8B84-60F30EC7E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9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EDFA8-9877-6342-B409-9D7360B5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/>
              <a:t>サードパーティ製ソフトウェアの問題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0BD55B-CA1A-8042-9E81-B98D5C50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SolarWinds</a:t>
            </a:r>
            <a:r>
              <a:rPr lang="ja-JP" altLang="en-US"/>
              <a:t>社の事例</a:t>
            </a:r>
          </a:p>
          <a:p>
            <a:pPr lvl="1"/>
            <a:r>
              <a:rPr lang="en-US" altLang="ja-JP" dirty="0"/>
              <a:t>2020</a:t>
            </a:r>
            <a:r>
              <a:rPr lang="ja-JP" altLang="en-US"/>
              <a:t>年</a:t>
            </a:r>
            <a:r>
              <a:rPr lang="en-US" altLang="ja-JP" dirty="0"/>
              <a:t>12</a:t>
            </a:r>
            <a:r>
              <a:rPr lang="ja-JP" altLang="en-US"/>
              <a:t>月</a:t>
            </a:r>
            <a:br>
              <a:rPr lang="ja-JP" altLang="en-US"/>
            </a:br>
            <a:r>
              <a:rPr lang="en-US" altLang="ja-JP" dirty="0"/>
              <a:t>SolarWinds</a:t>
            </a:r>
            <a:r>
              <a:rPr lang="ja-JP" altLang="en-US"/>
              <a:t>社が提供していた</a:t>
            </a:r>
            <a:r>
              <a:rPr lang="en-US" altLang="ja-JP" dirty="0"/>
              <a:t>Orion</a:t>
            </a:r>
            <a:r>
              <a:rPr lang="ja-JP" altLang="en-US"/>
              <a:t>という</a:t>
            </a:r>
            <a:br>
              <a:rPr lang="ja-JP" altLang="en-US"/>
            </a:br>
            <a:r>
              <a:rPr lang="ja-JP" altLang="en-US"/>
              <a:t>ネットワーク監視ツールを対象とした</a:t>
            </a:r>
            <a:br>
              <a:rPr lang="ja-JP" altLang="en-US"/>
            </a:br>
            <a:r>
              <a:rPr lang="ja-JP" altLang="en-US"/>
              <a:t>サイバー攻撃が発覚した</a:t>
            </a:r>
          </a:p>
          <a:p>
            <a:pPr lvl="1"/>
            <a:r>
              <a:rPr lang="ja-JP" altLang="en-US"/>
              <a:t>この攻撃は</a:t>
            </a:r>
            <a:r>
              <a:rPr lang="en" altLang="ja-JP" dirty="0"/>
              <a:t>SolarWinds</a:t>
            </a:r>
            <a:r>
              <a:rPr lang="ja-JP" altLang="en-US"/>
              <a:t>社に対してのみならず</a:t>
            </a:r>
            <a:br>
              <a:rPr lang="en-US" altLang="ja-JP" dirty="0"/>
            </a:br>
            <a:r>
              <a:rPr lang="ja-JP" altLang="en-US"/>
              <a:t>同ツールを導入していた</a:t>
            </a:r>
            <a:br>
              <a:rPr lang="ja-JP" altLang="en-US"/>
            </a:br>
            <a:r>
              <a:rPr lang="ja-JP" altLang="en-US"/>
              <a:t>アメリカの政府機関を含む多数の組織に</a:t>
            </a:r>
            <a:br>
              <a:rPr lang="ja-JP" altLang="en-US"/>
            </a:br>
            <a:r>
              <a:rPr lang="ja-JP" altLang="en-US"/>
              <a:t>対して行われていた</a:t>
            </a:r>
          </a:p>
          <a:p>
            <a:endParaRPr lang="ja-JP" altLang="en-US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C261D7-405C-0C4D-A734-7FC2262E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599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3CC5E-27AC-ED43-9429-15F79691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依存関係の必要性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96437-B2AC-B74D-98F7-7239E9FEB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依存関係はライセンスや脆弱性を管理する</a:t>
            </a:r>
            <a:br>
              <a:rPr kumimoji="1" lang="en-US" altLang="ja-JP" dirty="0"/>
            </a:br>
            <a:r>
              <a:rPr kumimoji="1" lang="ja-JP" altLang="en-US"/>
              <a:t>上で重要な情報である</a:t>
            </a:r>
            <a:endParaRPr kumimoji="1" lang="en-US" altLang="ja-JP" dirty="0"/>
          </a:p>
          <a:p>
            <a:pPr lvl="1"/>
            <a:r>
              <a:rPr kumimoji="1" lang="ja-JP" altLang="en-US"/>
              <a:t>例えばライセンス違反を犯しているソフトウェアに</a:t>
            </a:r>
            <a:br>
              <a:rPr kumimoji="1" lang="en-US" altLang="ja-JP" dirty="0"/>
            </a:br>
            <a:r>
              <a:rPr kumimoji="1" lang="ja-JP" altLang="en-US"/>
              <a:t>依存すると自身もライセンス違反となる可能性が</a:t>
            </a:r>
            <a:br>
              <a:rPr kumimoji="1" lang="en-US" altLang="ja-JP" dirty="0"/>
            </a:br>
            <a:r>
              <a:rPr kumimoji="1" lang="ja-JP" altLang="en-US"/>
              <a:t>ある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2177C9-A7B1-284D-8776-438319964007}"/>
              </a:ext>
            </a:extLst>
          </p:cNvPr>
          <p:cNvSpPr/>
          <p:nvPr/>
        </p:nvSpPr>
        <p:spPr>
          <a:xfrm>
            <a:off x="332508" y="4384959"/>
            <a:ext cx="1876302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自分の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F1EAAA-DDAF-EB44-94B7-D19CC7AEAAAB}"/>
              </a:ext>
            </a:extLst>
          </p:cNvPr>
          <p:cNvSpPr/>
          <p:nvPr/>
        </p:nvSpPr>
        <p:spPr>
          <a:xfrm>
            <a:off x="2579914" y="4376046"/>
            <a:ext cx="2921330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サードパーティ製の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  <a:r>
              <a:rPr kumimoji="1" lang="en-US" altLang="ja-JP" dirty="0"/>
              <a:t>A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11E6BD7-E8C7-8140-ADE3-CDE8DC78E513}"/>
              </a:ext>
            </a:extLst>
          </p:cNvPr>
          <p:cNvSpPr/>
          <p:nvPr/>
        </p:nvSpPr>
        <p:spPr>
          <a:xfrm>
            <a:off x="5872348" y="4384958"/>
            <a:ext cx="2921330" cy="10094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サードパーティ製の</a:t>
            </a:r>
            <a:br>
              <a:rPr kumimoji="1" lang="en-US" altLang="ja-JP" dirty="0"/>
            </a:br>
            <a:r>
              <a:rPr kumimoji="1" lang="ja-JP" altLang="en-US"/>
              <a:t>ソフトウェア</a:t>
            </a:r>
            <a:r>
              <a:rPr lang="en-US" altLang="ja-JP" dirty="0"/>
              <a:t>B</a:t>
            </a:r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6BA589A-0881-B345-A848-0FAAA587257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2208810" y="4880748"/>
            <a:ext cx="371104" cy="8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8DB1599-AA68-7241-BD68-8BD8B3D512EC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501244" y="4880748"/>
            <a:ext cx="371104" cy="89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38F4B8-8309-6849-9DFE-E6ED2595D3C2}"/>
              </a:ext>
            </a:extLst>
          </p:cNvPr>
          <p:cNvSpPr txBox="1"/>
          <p:nvPr/>
        </p:nvSpPr>
        <p:spPr>
          <a:xfrm>
            <a:off x="1994253" y="392329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EE136D-8A45-0E49-BA52-61374C3742A1}"/>
              </a:ext>
            </a:extLst>
          </p:cNvPr>
          <p:cNvSpPr txBox="1"/>
          <p:nvPr/>
        </p:nvSpPr>
        <p:spPr>
          <a:xfrm>
            <a:off x="5286686" y="39232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依存</a:t>
            </a:r>
          </a:p>
        </p:txBody>
      </p:sp>
      <p:pic>
        <p:nvPicPr>
          <p:cNvPr id="1026" name="Picture 2" descr="禁止マーク | アトムプリント - 大阪でのオリジナルTシャツ作りならアトムプリント">
            <a:extLst>
              <a:ext uri="{FF2B5EF4-FFF2-40B4-BE49-F238E27FC236}">
                <a16:creationId xmlns:a16="http://schemas.microsoft.com/office/drawing/2014/main" id="{0B680FD4-53C9-3947-A1E5-6F9A93C6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6" y="5303797"/>
            <a:ext cx="1128834" cy="11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50E4A0-3414-2641-AEE7-CEBBD0E10897}"/>
              </a:ext>
            </a:extLst>
          </p:cNvPr>
          <p:cNvSpPr txBox="1"/>
          <p:nvPr/>
        </p:nvSpPr>
        <p:spPr>
          <a:xfrm>
            <a:off x="1904167" y="6243778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ライセンス違反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1452E2-6EF7-5742-BEF0-47525903F508}"/>
              </a:ext>
            </a:extLst>
          </p:cNvPr>
          <p:cNvSpPr txBox="1"/>
          <p:nvPr/>
        </p:nvSpPr>
        <p:spPr>
          <a:xfrm>
            <a:off x="6622460" y="5438165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kumimoji="1" lang="en-US" altLang="ja-JP" dirty="0"/>
              <a:t>B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09C06F0-9BE2-F840-BD1B-4D595F9624C0}"/>
              </a:ext>
            </a:extLst>
          </p:cNvPr>
          <p:cNvSpPr txBox="1"/>
          <p:nvPr/>
        </p:nvSpPr>
        <p:spPr>
          <a:xfrm>
            <a:off x="3194033" y="5438164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lang="en-US" altLang="ja-JP" dirty="0"/>
              <a:t>A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82F605-7D1E-8B45-9C3B-C97A0E909098}"/>
              </a:ext>
            </a:extLst>
          </p:cNvPr>
          <p:cNvSpPr txBox="1"/>
          <p:nvPr/>
        </p:nvSpPr>
        <p:spPr>
          <a:xfrm>
            <a:off x="422510" y="543816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ライセンス</a:t>
            </a:r>
            <a:r>
              <a:rPr lang="en-US" altLang="ja-JP" dirty="0"/>
              <a:t>A</a:t>
            </a:r>
            <a:endParaRPr kumimoji="1" lang="ja-JP" altLang="en-US"/>
          </a:p>
        </p:txBody>
      </p:sp>
      <p:cxnSp>
        <p:nvCxnSpPr>
          <p:cNvPr id="30" name="曲線コネクタ 29">
            <a:extLst>
              <a:ext uri="{FF2B5EF4-FFF2-40B4-BE49-F238E27FC236}">
                <a16:creationId xmlns:a16="http://schemas.microsoft.com/office/drawing/2014/main" id="{C6B610B4-C61E-4F4A-B9D1-0F62E9BD6656}"/>
              </a:ext>
            </a:extLst>
          </p:cNvPr>
          <p:cNvCxnSpPr>
            <a:cxnSpLocks/>
            <a:stCxn id="29" idx="2"/>
            <a:endCxn id="16" idx="1"/>
          </p:cNvCxnSpPr>
          <p:nvPr/>
        </p:nvCxnSpPr>
        <p:spPr>
          <a:xfrm rot="16200000" flipH="1">
            <a:off x="1300022" y="5870465"/>
            <a:ext cx="574783" cy="633508"/>
          </a:xfrm>
          <a:prstGeom prst="curvedConnector2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曲線コネクタ 34">
            <a:extLst>
              <a:ext uri="{FF2B5EF4-FFF2-40B4-BE49-F238E27FC236}">
                <a16:creationId xmlns:a16="http://schemas.microsoft.com/office/drawing/2014/main" id="{D00BDFBB-0318-0B4E-9DD5-DC120F3C0D65}"/>
              </a:ext>
            </a:extLst>
          </p:cNvPr>
          <p:cNvCxnSpPr>
            <a:cxnSpLocks/>
            <a:stCxn id="16" idx="3"/>
            <a:endCxn id="17" idx="2"/>
          </p:cNvCxnSpPr>
          <p:nvPr/>
        </p:nvCxnSpPr>
        <p:spPr>
          <a:xfrm flipV="1">
            <a:off x="4031672" y="5899830"/>
            <a:ext cx="3437334" cy="574781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991D92AA-129C-504D-938F-9393376F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93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1D2052-DE0A-5E48-9DDC-CD209AD7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米国の</a:t>
            </a:r>
            <a:r>
              <a:rPr kumimoji="1" lang="ja-JP" altLang="en-US"/>
              <a:t>大統領令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1E035F-2291-DB45-BDFA-DD9028D0F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SolarWinds</a:t>
            </a:r>
            <a:r>
              <a:rPr lang="ja-JP" altLang="en-US"/>
              <a:t>社の件も一因となり</a:t>
            </a:r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5</a:t>
            </a:r>
            <a:r>
              <a:rPr lang="ja-JP" altLang="en-US"/>
              <a:t>月，</a:t>
            </a:r>
            <a:br>
              <a:rPr lang="ja-JP" altLang="en-US"/>
            </a:br>
            <a:r>
              <a:rPr lang="ja-JP" altLang="en-US"/>
              <a:t>「</a:t>
            </a:r>
            <a:r>
              <a:rPr lang="en" altLang="ja-JP" dirty="0"/>
              <a:t>Executive Order on Improving the Nation’s Cybersecurity</a:t>
            </a:r>
            <a:r>
              <a:rPr lang="ja-JP" altLang="en"/>
              <a:t>」</a:t>
            </a:r>
            <a:r>
              <a:rPr lang="ja-JP" altLang="en-US"/>
              <a:t>という大統領令</a:t>
            </a:r>
            <a:br>
              <a:rPr lang="ja-JP" altLang="en-US"/>
            </a:br>
            <a:r>
              <a:rPr lang="ja-JP" altLang="en-US"/>
              <a:t>が出された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サプライチェーンセキュリティ強化の文脈で</a:t>
            </a:r>
            <a:br>
              <a:rPr lang="ja-JP" altLang="en-US"/>
            </a:br>
            <a:r>
              <a:rPr lang="ja-JP" altLang="en-US"/>
              <a:t>「ソフトウェアのサプライヤーにソフトウェアに関する</a:t>
            </a:r>
            <a:r>
              <a:rPr lang="en" altLang="ja-JP" dirty="0" err="1"/>
              <a:t>SBoM</a:t>
            </a:r>
            <a:r>
              <a:rPr lang="ja-JP" altLang="en-US"/>
              <a:t>を提供することを要求する」</a:t>
            </a:r>
            <a:br>
              <a:rPr lang="ja-JP" altLang="en-US"/>
            </a:br>
            <a:r>
              <a:rPr lang="ja-JP" altLang="en-US"/>
              <a:t>というガイドラインを示している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9658FC-9D8E-0449-A85F-D8D6CA08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9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F27CD-9F72-E44B-8F71-AD8A0F46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SBoM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8BA2FE-355C-A54F-A02F-539AF1ECF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2"/>
            <a:ext cx="8297917" cy="4895191"/>
          </a:xfrm>
        </p:spPr>
        <p:txBody>
          <a:bodyPr/>
          <a:lstStyle/>
          <a:p>
            <a:r>
              <a:rPr lang="en-US" altLang="ja-JP" dirty="0" err="1"/>
              <a:t>SBoM</a:t>
            </a:r>
            <a:r>
              <a:rPr lang="ja-JP" altLang="en-US"/>
              <a:t>は「</a:t>
            </a:r>
            <a:r>
              <a:rPr lang="en-US" altLang="ja-JP" dirty="0"/>
              <a:t>Software Bill of Materials</a:t>
            </a:r>
            <a:r>
              <a:rPr lang="ja-JP" altLang="en-US"/>
              <a:t>」の略称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ソフトウェアのコンポーネントとその依存関係，</a:t>
            </a:r>
            <a:br>
              <a:rPr lang="ja-JP" altLang="en-US"/>
            </a:br>
            <a:r>
              <a:rPr lang="ja-JP" altLang="en-US"/>
              <a:t>およびソフトウェアライセンス</a:t>
            </a:r>
            <a:r>
              <a:rPr lang="en-US" altLang="ja-JP" dirty="0"/>
              <a:t>(</a:t>
            </a:r>
            <a:r>
              <a:rPr lang="ja-JP" altLang="en-US"/>
              <a:t>以降ライセンス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/>
              <a:t>データを一意に識別する</a:t>
            </a:r>
            <a:br>
              <a:rPr lang="en-US" altLang="ja-JP" dirty="0"/>
            </a:br>
            <a:r>
              <a:rPr lang="ja-JP" altLang="en-US"/>
              <a:t>形式的で機械可読なメタデータのこと</a:t>
            </a:r>
          </a:p>
          <a:p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BEBFE2-5611-9B41-80A8-3D81D362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76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F887B-9A4D-3D48-8F52-5504F0A6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SBoM</a:t>
            </a:r>
            <a:r>
              <a:rPr kumimoji="1" lang="ja-JP" altLang="en-US"/>
              <a:t>に期待される役割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0106FD-1FEB-374A-9B2B-825EBD4E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2"/>
            <a:ext cx="8399417" cy="4525963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ja-JP" altLang="en-US"/>
              <a:t>ソフトウェアを入れる前のタイミングで</a:t>
            </a:r>
            <a:br>
              <a:rPr lang="en-US" altLang="ja-JP" dirty="0"/>
            </a:br>
            <a:r>
              <a:rPr lang="ja-JP" altLang="en-US"/>
              <a:t>ソフトウェアの比較・検討をする材料になる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/>
              <a:t>→ 脆弱性やライセンスのリスクを事前に確認できる</a:t>
            </a:r>
            <a:endParaRPr lang="en-US" altLang="ja-JP" dirty="0"/>
          </a:p>
          <a:p>
            <a:pPr marL="571500" indent="-514350">
              <a:buFont typeface="+mj-lt"/>
              <a:buAutoNum type="arabicPeriod"/>
            </a:pPr>
            <a:endParaRPr kumimoji="1" lang="en-US" altLang="ja-JP" dirty="0"/>
          </a:p>
          <a:p>
            <a:pPr marL="571500" indent="-514350">
              <a:buFont typeface="+mj-lt"/>
              <a:buAutoNum type="arabicPeriod"/>
            </a:pPr>
            <a:r>
              <a:rPr kumimoji="1" lang="ja-JP" altLang="en-US"/>
              <a:t>ソフトウェアを入れた後に，存在を確認したり，</a:t>
            </a:r>
            <a:br>
              <a:rPr kumimoji="1" lang="en-US" altLang="ja-JP" dirty="0"/>
            </a:br>
            <a:r>
              <a:rPr kumimoji="1" lang="ja-JP" altLang="en-US"/>
              <a:t>内容を解析したりする手間を省き</a:t>
            </a:r>
            <a:br>
              <a:rPr lang="en-US" altLang="ja-JP" dirty="0"/>
            </a:br>
            <a:r>
              <a:rPr kumimoji="1" lang="ja-JP" altLang="en-US"/>
              <a:t>ソフトウェアの管理を簡単にする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/>
              <a:t>→ 問題発生時の対処が迅速にできる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3AAB7-0601-0145-8632-82D9BF93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0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E0901-D74D-9941-B25D-551DA59A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SPDX(1/2)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E1F4FB-775B-4846-B28C-C74EEB2E9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2"/>
            <a:ext cx="8686801" cy="4525963"/>
          </a:xfrm>
        </p:spPr>
        <p:txBody>
          <a:bodyPr/>
          <a:lstStyle/>
          <a:p>
            <a:r>
              <a:rPr lang="en-US" altLang="ja-JP" dirty="0"/>
              <a:t>SPDX</a:t>
            </a:r>
            <a:r>
              <a:rPr lang="ja-JP" altLang="en-US"/>
              <a:t>は「</a:t>
            </a:r>
            <a:r>
              <a:rPr lang="en-US" altLang="ja-JP" dirty="0"/>
              <a:t>Software Package Data Exchange</a:t>
            </a:r>
            <a:r>
              <a:rPr lang="ja-JP" altLang="en-US"/>
              <a:t>」の略称であり，スピードエックスと読む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en-US" altLang="ja-JP" dirty="0" err="1"/>
              <a:t>LinuxFoundation</a:t>
            </a:r>
            <a:r>
              <a:rPr lang="ja-JP" altLang="en-US"/>
              <a:t>が主体となって作成している</a:t>
            </a:r>
            <a:br>
              <a:rPr lang="ja-JP" altLang="en-US"/>
            </a:br>
            <a:r>
              <a:rPr lang="ja-JP" altLang="en-US"/>
              <a:t>標準化された</a:t>
            </a:r>
            <a:r>
              <a:rPr lang="en-US" altLang="ja-JP" dirty="0" err="1"/>
              <a:t>SBoM</a:t>
            </a:r>
            <a:r>
              <a:rPr lang="ja-JP" altLang="en-US"/>
              <a:t>の形式の</a:t>
            </a:r>
            <a:r>
              <a:rPr lang="en-US" altLang="ja-JP" dirty="0"/>
              <a:t>1</a:t>
            </a:r>
            <a:r>
              <a:rPr lang="ja-JP" altLang="en-US"/>
              <a:t>つ</a:t>
            </a:r>
            <a:endParaRPr lang="en-US" altLang="ja-JP" dirty="0"/>
          </a:p>
          <a:p>
            <a:pPr lvl="2"/>
            <a:endParaRPr lang="en-US" altLang="ja-JP" dirty="0"/>
          </a:p>
          <a:p>
            <a:r>
              <a:rPr lang="en-US" altLang="ja-JP" dirty="0"/>
              <a:t>2021</a:t>
            </a:r>
            <a:r>
              <a:rPr lang="ja-JP" altLang="en-US"/>
              <a:t>年</a:t>
            </a:r>
            <a:r>
              <a:rPr lang="en-US" altLang="ja-JP" dirty="0"/>
              <a:t>9</a:t>
            </a:r>
            <a:r>
              <a:rPr lang="ja-JP" altLang="en-US"/>
              <a:t>月には</a:t>
            </a:r>
            <a:r>
              <a:rPr lang="en" altLang="ja-JP" dirty="0">
                <a:latin typeface="+mn-ea"/>
              </a:rPr>
              <a:t>ISO/IEC 5962:2021</a:t>
            </a:r>
            <a:r>
              <a:rPr lang="ja-JP" altLang="en-US">
                <a:latin typeface="+mn-ea"/>
              </a:rPr>
              <a:t>として</a:t>
            </a:r>
            <a:br>
              <a:rPr lang="en-US" altLang="ja-JP" dirty="0">
                <a:latin typeface="+mn-ea"/>
              </a:rPr>
            </a:br>
            <a:r>
              <a:rPr lang="ja-JP" altLang="en-US">
                <a:latin typeface="+mn-ea"/>
              </a:rPr>
              <a:t>公開され，</a:t>
            </a:r>
            <a:r>
              <a:rPr lang="en-US" altLang="ja-JP" dirty="0" err="1">
                <a:latin typeface="+mn-ea"/>
              </a:rPr>
              <a:t>SBoM</a:t>
            </a:r>
            <a:r>
              <a:rPr lang="ja-JP" altLang="en-US">
                <a:latin typeface="+mn-ea"/>
              </a:rPr>
              <a:t>の国際標準として認められた</a:t>
            </a:r>
            <a:endParaRPr lang="en-US" altLang="ja-JP" dirty="0">
              <a:latin typeface="+mn-ea"/>
            </a:endParaRPr>
          </a:p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BE15B0-E7DB-1D48-93CA-DF969C99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62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668DA-83D0-E64F-AEC9-FAA9602B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SPDX(2/2)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2A56C-2DB7-174D-BB2C-A16183A9B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510954" cy="4525963"/>
          </a:xfrm>
        </p:spPr>
        <p:txBody>
          <a:bodyPr/>
          <a:lstStyle/>
          <a:p>
            <a:r>
              <a:rPr lang="en" altLang="ja-JP" dirty="0"/>
              <a:t>SPDX</a:t>
            </a:r>
            <a:r>
              <a:rPr lang="ja-JP" altLang="en-US"/>
              <a:t>はパッケージ</a:t>
            </a:r>
            <a:r>
              <a:rPr lang="en-US" altLang="ja-JP" dirty="0"/>
              <a:t>(</a:t>
            </a:r>
            <a:r>
              <a:rPr lang="ja-JP" altLang="en-US"/>
              <a:t>ソフトウェアパッケージ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ja-JP" altLang="en-US"/>
              <a:t>のデータをやりとりするために作成された</a:t>
            </a:r>
          </a:p>
          <a:p>
            <a:pPr lvl="1"/>
            <a:r>
              <a:rPr lang="ja-JP" altLang="en-US"/>
              <a:t>パッケージとは実行プログラム，設定ファイル，</a:t>
            </a:r>
            <a:br>
              <a:rPr lang="ja-JP" altLang="en-US"/>
            </a:br>
            <a:r>
              <a:rPr lang="ja-JP" altLang="en-US"/>
              <a:t>ライブラリ，マニュアルなどを決められた形式で</a:t>
            </a:r>
            <a:r>
              <a:rPr lang="en-US" altLang="ja-JP" dirty="0"/>
              <a:t>1</a:t>
            </a:r>
            <a:r>
              <a:rPr lang="ja-JP" altLang="en-US"/>
              <a:t>つ</a:t>
            </a:r>
            <a:br>
              <a:rPr lang="ja-JP" altLang="en-US"/>
            </a:br>
            <a:r>
              <a:rPr lang="ja-JP" altLang="en-US"/>
              <a:t>のファイルにまとめたもの</a:t>
            </a:r>
            <a:r>
              <a:rPr lang="en-US" altLang="ja-JP" dirty="0"/>
              <a:t>(</a:t>
            </a:r>
            <a:r>
              <a:rPr lang="en" altLang="ja-JP" dirty="0"/>
              <a:t>Debian</a:t>
            </a:r>
            <a:r>
              <a:rPr lang="ja-JP" altLang="en-US"/>
              <a:t>パッケージなど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lang="en" altLang="ja-JP" dirty="0"/>
          </a:p>
          <a:p>
            <a:r>
              <a:rPr lang="en" altLang="ja-JP" dirty="0"/>
              <a:t>SPDX</a:t>
            </a:r>
            <a:r>
              <a:rPr lang="ja-JP" altLang="en-US"/>
              <a:t>形式で書かれたファイルを</a:t>
            </a:r>
            <a:r>
              <a:rPr lang="en-US" altLang="ja-JP" dirty="0"/>
              <a:t>SPDX</a:t>
            </a:r>
            <a:br>
              <a:rPr lang="en-US" altLang="ja-JP" dirty="0"/>
            </a:br>
            <a:r>
              <a:rPr lang="ja-JP" altLang="en-US"/>
              <a:t>ファイル，その内容を</a:t>
            </a:r>
            <a:r>
              <a:rPr lang="en-US" altLang="ja-JP" dirty="0"/>
              <a:t>SPDX</a:t>
            </a:r>
            <a:r>
              <a:rPr lang="ja-JP" altLang="en-US"/>
              <a:t>ドキュメントと呼ぶ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F112C8-B99B-C74F-A0FB-0378ECE2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43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FF1F277-DA5D-7644-9BF0-3846FF420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8"/>
          <a:stretch/>
        </p:blipFill>
        <p:spPr>
          <a:xfrm>
            <a:off x="4017182" y="1629510"/>
            <a:ext cx="5047047" cy="5228489"/>
          </a:xfrm>
          <a:prstGeom prst="rect">
            <a:avLst/>
          </a:prstGeom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51F344-F032-5B41-93B9-2C134ABE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SPDX</a:t>
            </a:r>
            <a:r>
              <a:rPr lang="ja-JP" altLang="en-US"/>
              <a:t>ファイルの</a:t>
            </a:r>
            <a:r>
              <a:rPr kumimoji="1" lang="ja-JP" altLang="en-US"/>
              <a:t>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8E3D4-B79A-274C-A102-A83007AF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8C67-2B7C-AF40-846C-203E1D9CF06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四角形吹き出し 3">
            <a:extLst>
              <a:ext uri="{FF2B5EF4-FFF2-40B4-BE49-F238E27FC236}">
                <a16:creationId xmlns:a16="http://schemas.microsoft.com/office/drawing/2014/main" id="{C2B046C2-56BA-444A-AB9C-5A5B4DC52CDE}"/>
              </a:ext>
            </a:extLst>
          </p:cNvPr>
          <p:cNvSpPr/>
          <p:nvPr/>
        </p:nvSpPr>
        <p:spPr>
          <a:xfrm>
            <a:off x="1257300" y="5022512"/>
            <a:ext cx="2455920" cy="979714"/>
          </a:xfrm>
          <a:prstGeom prst="wedgeRectCallout">
            <a:avLst>
              <a:gd name="adj1" fmla="val 61879"/>
              <a:gd name="adj2" fmla="val 155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/>
              <a:t>パッケージ情報：</a:t>
            </a:r>
            <a:endParaRPr kumimoji="1" lang="en-US" altLang="ja-JP" sz="1800" dirty="0"/>
          </a:p>
          <a:p>
            <a:r>
              <a:rPr kumimoji="1" lang="ja-JP" altLang="en-US" sz="1800"/>
              <a:t>パッケージの名前・</a:t>
            </a:r>
            <a:br>
              <a:rPr kumimoji="1" lang="en-US" altLang="ja-JP" sz="1800" dirty="0"/>
            </a:br>
            <a:r>
              <a:rPr lang="ja-JP" altLang="en-US" sz="1800"/>
              <a:t>バージョン・ライセンス</a:t>
            </a:r>
            <a:r>
              <a:rPr lang="en-US" altLang="ja-JP" sz="1800" dirty="0"/>
              <a:t>..</a:t>
            </a:r>
            <a:endParaRPr kumimoji="1" lang="en-US" altLang="ja-JP" sz="1800" dirty="0"/>
          </a:p>
        </p:txBody>
      </p:sp>
      <p:sp>
        <p:nvSpPr>
          <p:cNvPr id="7" name="四角形吹き出し 6">
            <a:extLst>
              <a:ext uri="{FF2B5EF4-FFF2-40B4-BE49-F238E27FC236}">
                <a16:creationId xmlns:a16="http://schemas.microsoft.com/office/drawing/2014/main" id="{F7E1D698-8240-E942-A170-D06508E7DA29}"/>
              </a:ext>
            </a:extLst>
          </p:cNvPr>
          <p:cNvSpPr/>
          <p:nvPr/>
        </p:nvSpPr>
        <p:spPr>
          <a:xfrm>
            <a:off x="6459480" y="4385696"/>
            <a:ext cx="2366934" cy="979714"/>
          </a:xfrm>
          <a:prstGeom prst="wedgeRectCallout">
            <a:avLst>
              <a:gd name="adj1" fmla="val -64049"/>
              <a:gd name="adj2" fmla="val -617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800"/>
              <a:t>クリエーション情報</a:t>
            </a:r>
            <a:r>
              <a:rPr kumimoji="1" lang="ja-JP" altLang="en-US" sz="1800"/>
              <a:t>：</a:t>
            </a:r>
            <a:endParaRPr kumimoji="1" lang="en-US" altLang="ja-JP" sz="1800" dirty="0"/>
          </a:p>
          <a:p>
            <a:r>
              <a:rPr lang="ja-JP" altLang="en-US" sz="1800"/>
              <a:t>誰が，いつ，</a:t>
            </a:r>
            <a:br>
              <a:rPr lang="en-US" altLang="ja-JP" sz="1800" dirty="0"/>
            </a:br>
            <a:r>
              <a:rPr lang="ja-JP" altLang="en-US" sz="1800"/>
              <a:t>どのツールで作ったか</a:t>
            </a:r>
            <a:endParaRPr kumimoji="1" lang="en-US" altLang="ja-JP" sz="1800" dirty="0"/>
          </a:p>
        </p:txBody>
      </p:sp>
      <p:sp>
        <p:nvSpPr>
          <p:cNvPr id="8" name="四角形吹き出し 7">
            <a:extLst>
              <a:ext uri="{FF2B5EF4-FFF2-40B4-BE49-F238E27FC236}">
                <a16:creationId xmlns:a16="http://schemas.microsoft.com/office/drawing/2014/main" id="{0B5D07F9-DC6B-DD4D-ABA0-0C379F9BD63F}"/>
              </a:ext>
            </a:extLst>
          </p:cNvPr>
          <p:cNvSpPr/>
          <p:nvPr/>
        </p:nvSpPr>
        <p:spPr>
          <a:xfrm>
            <a:off x="6548466" y="1600200"/>
            <a:ext cx="2366934" cy="979714"/>
          </a:xfrm>
          <a:prstGeom prst="wedgeRectCallout">
            <a:avLst>
              <a:gd name="adj1" fmla="val -71885"/>
              <a:gd name="adj2" fmla="val 535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800"/>
              <a:t>ドキュメント情報</a:t>
            </a:r>
            <a:r>
              <a:rPr kumimoji="1" lang="ja-JP" altLang="en-US" sz="1800"/>
              <a:t>：</a:t>
            </a:r>
            <a:endParaRPr kumimoji="1" lang="en-US" altLang="ja-JP" sz="1800" dirty="0"/>
          </a:p>
          <a:p>
            <a:r>
              <a:rPr lang="ja-JP" altLang="en-US" sz="1800"/>
              <a:t>このドキュメント自体の</a:t>
            </a:r>
            <a:endParaRPr lang="en-US" altLang="ja-JP" sz="1800" dirty="0"/>
          </a:p>
          <a:p>
            <a:r>
              <a:rPr kumimoji="1" lang="ja-JP" altLang="en-US" sz="1800"/>
              <a:t>名前，ライセンス</a:t>
            </a:r>
            <a:endParaRPr kumimoji="1" lang="en-US" altLang="ja-JP" sz="1800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122D491-98C3-464F-BF4A-5E247492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510954" cy="4525963"/>
          </a:xfrm>
        </p:spPr>
        <p:txBody>
          <a:bodyPr/>
          <a:lstStyle/>
          <a:p>
            <a:r>
              <a:rPr lang="en-US" altLang="ja-JP" dirty="0"/>
              <a:t>Python3.9</a:t>
            </a:r>
            <a:r>
              <a:rPr lang="ja-JP" altLang="en-US"/>
              <a:t>の</a:t>
            </a:r>
            <a:br>
              <a:rPr lang="en-US" altLang="ja-JP" dirty="0"/>
            </a:br>
            <a:r>
              <a:rPr lang="en-US" altLang="ja-JP" dirty="0"/>
              <a:t>SPDX</a:t>
            </a:r>
            <a:r>
              <a:rPr lang="ja-JP" altLang="en-US"/>
              <a:t>ファイル</a:t>
            </a:r>
            <a:endParaRPr lang="en-US" altLang="ja-JP" dirty="0"/>
          </a:p>
          <a:p>
            <a:pPr lvl="1"/>
            <a:r>
              <a:rPr lang="en-US" altLang="ja-JP" dirty="0" err="1"/>
              <a:t>TagValue</a:t>
            </a:r>
            <a:r>
              <a:rPr lang="ja-JP" altLang="en-US"/>
              <a:t>形式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35306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_inoue4-3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715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_inoue4-3" id="{C6642738-30C9-1349-B4B9-D87DF393EAB5}" vid="{B26C24C9-70BA-5343-A926-7A28243007D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thema_inoue4-3</Template>
  <TotalTime>17091</TotalTime>
  <Words>1601</Words>
  <Application>Microsoft Macintosh PowerPoint</Application>
  <PresentationFormat>画面に合わせる (4:3)</PresentationFormat>
  <Paragraphs>231</Paragraphs>
  <Slides>30</Slides>
  <Notes>9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ＭＳ Ｐゴシック</vt:lpstr>
      <vt:lpstr>游ゴシック</vt:lpstr>
      <vt:lpstr>Arial</vt:lpstr>
      <vt:lpstr>Tahoma</vt:lpstr>
      <vt:lpstr>thema_inoue4-3</vt:lpstr>
      <vt:lpstr>Debianパッケージに対する依存関係を含むSPDXファイル自動生成ツールの作成</vt:lpstr>
      <vt:lpstr>サードパーティ製ソフトウェアの普及</vt:lpstr>
      <vt:lpstr>サードパーティ製ソフトウェアの問題</vt:lpstr>
      <vt:lpstr>米国の大統領令</vt:lpstr>
      <vt:lpstr>SBoM</vt:lpstr>
      <vt:lpstr>SBoMに期待される役割</vt:lpstr>
      <vt:lpstr>SPDX(1/2)</vt:lpstr>
      <vt:lpstr>SPDX(2/2)</vt:lpstr>
      <vt:lpstr>SPDXファイルの例</vt:lpstr>
      <vt:lpstr>SPDXファイル作成の問題点</vt:lpstr>
      <vt:lpstr>SPDXファイル自動生成ツール[1]</vt:lpstr>
      <vt:lpstr>依存関係</vt:lpstr>
      <vt:lpstr>SPDXファイルに 依存関係を含まない場合</vt:lpstr>
      <vt:lpstr>SPDXファイルに 依存関係を含む場合</vt:lpstr>
      <vt:lpstr>本研究の貢献</vt:lpstr>
      <vt:lpstr>SPDXファイルの仕様</vt:lpstr>
      <vt:lpstr>SPDXファイルのフィールド</vt:lpstr>
      <vt:lpstr>処理手順</vt:lpstr>
      <vt:lpstr>データ処理内容</vt:lpstr>
      <vt:lpstr>Debianパッケージにおける 依存関係の取得方法</vt:lpstr>
      <vt:lpstr>依存関係の扱い</vt:lpstr>
      <vt:lpstr>テスト</vt:lpstr>
      <vt:lpstr>生成したSPDXファイル(1/2)</vt:lpstr>
      <vt:lpstr>生成したSPDXファイル(2/2)</vt:lpstr>
      <vt:lpstr>複数パッケージでの検証</vt:lpstr>
      <vt:lpstr>まとめ</vt:lpstr>
      <vt:lpstr>今後の課題</vt:lpstr>
      <vt:lpstr>背景事項のまとめと展望</vt:lpstr>
      <vt:lpstr>依存関係の必要性</vt:lpstr>
      <vt:lpstr>依存関係の必要性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Debianパッケージに対する依存関係を含むSPDXファイル自動生成ツールの作成</dc:title>
  <dc:creator>田邉　傑士</dc:creator>
  <cp:lastModifiedBy>田邉　傑士</cp:lastModifiedBy>
  <cp:revision>12</cp:revision>
  <cp:lastPrinted>2022-07-25T05:53:28Z</cp:lastPrinted>
  <dcterms:created xsi:type="dcterms:W3CDTF">2022-06-20T05:02:30Z</dcterms:created>
  <dcterms:modified xsi:type="dcterms:W3CDTF">2022-07-30T00:05:00Z</dcterms:modified>
</cp:coreProperties>
</file>