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11" r:id="rId3"/>
    <p:sldId id="342" r:id="rId4"/>
    <p:sldId id="313" r:id="rId5"/>
    <p:sldId id="314" r:id="rId6"/>
    <p:sldId id="346" r:id="rId7"/>
    <p:sldId id="345" r:id="rId8"/>
    <p:sldId id="315" r:id="rId9"/>
    <p:sldId id="316" r:id="rId10"/>
    <p:sldId id="348" r:id="rId11"/>
    <p:sldId id="344" r:id="rId12"/>
    <p:sldId id="349" r:id="rId13"/>
    <p:sldId id="320" r:id="rId14"/>
    <p:sldId id="350" r:id="rId15"/>
    <p:sldId id="325" r:id="rId16"/>
    <p:sldId id="326" r:id="rId17"/>
    <p:sldId id="327" r:id="rId18"/>
    <p:sldId id="328" r:id="rId19"/>
    <p:sldId id="356" r:id="rId20"/>
    <p:sldId id="337" r:id="rId21"/>
    <p:sldId id="358" r:id="rId22"/>
    <p:sldId id="333" r:id="rId23"/>
    <p:sldId id="334" r:id="rId24"/>
    <p:sldId id="339" r:id="rId25"/>
    <p:sldId id="335" r:id="rId26"/>
    <p:sldId id="354" r:id="rId27"/>
    <p:sldId id="336" r:id="rId28"/>
    <p:sldId id="340" r:id="rId29"/>
    <p:sldId id="357" r:id="rId30"/>
    <p:sldId id="351" r:id="rId31"/>
    <p:sldId id="352" r:id="rId32"/>
    <p:sldId id="353" r:id="rId33"/>
    <p:sldId id="355" r:id="rId34"/>
    <p:sldId id="360" r:id="rId35"/>
    <p:sldId id="343" r:id="rId36"/>
    <p:sldId id="317" r:id="rId37"/>
    <p:sldId id="319" r:id="rId38"/>
    <p:sldId id="324" r:id="rId39"/>
    <p:sldId id="330" r:id="rId40"/>
    <p:sldId id="331" r:id="rId41"/>
    <p:sldId id="321" r:id="rId42"/>
    <p:sldId id="332" r:id="rId43"/>
    <p:sldId id="322" r:id="rId44"/>
    <p:sldId id="341" r:id="rId45"/>
    <p:sldId id="359" r:id="rId46"/>
    <p:sldId id="329"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824" autoAdjust="0"/>
  </p:normalViewPr>
  <p:slideViewPr>
    <p:cSldViewPr snapToGrid="0">
      <p:cViewPr varScale="1">
        <p:scale>
          <a:sx n="92" d="100"/>
          <a:sy n="92" d="100"/>
        </p:scale>
        <p:origin x="106" y="2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96B3-D146-4B4D-8E76-029E2CB614F9}" type="datetimeFigureOut">
              <a:rPr kumimoji="1" lang="ja-JP" altLang="en-US" smtClean="0"/>
              <a:t>2022/7/29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FAACD-D0CD-45E5-8312-4FCFD326A2D3}" type="slidenum">
              <a:rPr kumimoji="1" lang="ja-JP" altLang="en-US" smtClean="0"/>
              <a:t>‹#›</a:t>
            </a:fld>
            <a:endParaRPr kumimoji="1" lang="ja-JP" altLang="en-US"/>
          </a:p>
        </p:txBody>
      </p:sp>
    </p:spTree>
    <p:extLst>
      <p:ext uri="{BB962C8B-B14F-4D97-AF65-F5344CB8AC3E}">
        <p14:creationId xmlns:p14="http://schemas.microsoft.com/office/powerpoint/2010/main" val="1824996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この研究の背景について説明</a:t>
            </a:r>
            <a:endParaRPr kumimoji="1" lang="en-US" altLang="ja-JP" dirty="0"/>
          </a:p>
          <a:p>
            <a:endParaRPr kumimoji="1" lang="en-US" altLang="ja-JP" dirty="0"/>
          </a:p>
          <a:p>
            <a:r>
              <a:rPr kumimoji="1" lang="ja-JP" altLang="en-US" dirty="0"/>
              <a:t>ソフトウェア開発の際や，ソースコードからソフトウェアを利用する際にはビルドが必要となっている</a:t>
            </a:r>
            <a:endParaRPr kumimoji="1" lang="en-US" altLang="ja-JP" dirty="0"/>
          </a:p>
          <a:p>
            <a:endParaRPr kumimoji="1" lang="en-US" altLang="ja-JP" dirty="0"/>
          </a:p>
          <a:p>
            <a:r>
              <a:rPr kumimoji="1" lang="ja-JP" altLang="en-US" dirty="0"/>
              <a:t>しかし，完全に手作業でビルドをすることはかなりの労力が必要となり，あまり行われることはない</a:t>
            </a:r>
            <a:endParaRPr kumimoji="1" lang="en-US" altLang="ja-JP" dirty="0"/>
          </a:p>
          <a:p>
            <a:endParaRPr kumimoji="1" lang="en-US" altLang="ja-JP" dirty="0"/>
          </a:p>
          <a:p>
            <a:r>
              <a:rPr kumimoji="1" lang="ja-JP" altLang="en-US" dirty="0"/>
              <a:t>実際には，</a:t>
            </a:r>
            <a:r>
              <a:rPr kumimoji="1" lang="en-US" altLang="ja-JP" dirty="0" err="1"/>
              <a:t>Gradle</a:t>
            </a:r>
            <a:r>
              <a:rPr kumimoji="1" lang="ja-JP" altLang="en-US" dirty="0"/>
              <a:t>や</a:t>
            </a:r>
            <a:r>
              <a:rPr kumimoji="1" lang="en-US" altLang="ja-JP" dirty="0"/>
              <a:t>Maven</a:t>
            </a:r>
            <a:r>
              <a:rPr kumimoji="1" lang="ja-JP" altLang="en-US" dirty="0" err="1"/>
              <a:t>のような</a:t>
            </a:r>
            <a:r>
              <a:rPr kumimoji="1" lang="ja-JP" altLang="en-US" dirty="0"/>
              <a:t>ビルドツールが普及しており，これらのツールを用いてビルドが実行される</a:t>
            </a:r>
            <a:endParaRPr kumimoji="1" lang="en-US" altLang="ja-JP"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a:t>
            </a:fld>
            <a:endParaRPr kumimoji="1" lang="ja-JP" altLang="en-US"/>
          </a:p>
        </p:txBody>
      </p:sp>
    </p:spTree>
    <p:extLst>
      <p:ext uri="{BB962C8B-B14F-4D97-AF65-F5344CB8AC3E}">
        <p14:creationId xmlns:p14="http://schemas.microsoft.com/office/powerpoint/2010/main" val="88228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p-value &lt; 2.2e-16</a:t>
            </a:r>
            <a:endParaRPr kumimoji="1" lang="ja-JP" altLang="en-US"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17</a:t>
            </a:fld>
            <a:endParaRPr kumimoji="1" lang="ja-JP" altLang="en-US"/>
          </a:p>
        </p:txBody>
      </p:sp>
    </p:spTree>
    <p:extLst>
      <p:ext uri="{BB962C8B-B14F-4D97-AF65-F5344CB8AC3E}">
        <p14:creationId xmlns:p14="http://schemas.microsoft.com/office/powerpoint/2010/main" val="378148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p-value &lt; 2.2e-16</a:t>
            </a:r>
          </a:p>
          <a:p>
            <a:endParaRPr kumimoji="1" lang="en-US" altLang="ja-JP"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18</a:t>
            </a:fld>
            <a:endParaRPr kumimoji="1" lang="ja-JP" altLang="en-US"/>
          </a:p>
        </p:txBody>
      </p:sp>
    </p:spTree>
    <p:extLst>
      <p:ext uri="{BB962C8B-B14F-4D97-AF65-F5344CB8AC3E}">
        <p14:creationId xmlns:p14="http://schemas.microsoft.com/office/powerpoint/2010/main" val="285185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20</a:t>
            </a:fld>
            <a:endParaRPr kumimoji="1" lang="ja-JP" altLang="en-US"/>
          </a:p>
        </p:txBody>
      </p:sp>
    </p:spTree>
    <p:extLst>
      <p:ext uri="{BB962C8B-B14F-4D97-AF65-F5344CB8AC3E}">
        <p14:creationId xmlns:p14="http://schemas.microsoft.com/office/powerpoint/2010/main" val="88366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Gradle</a:t>
            </a:r>
            <a:r>
              <a:rPr kumimoji="1" lang="ja-JP" altLang="en-US" dirty="0"/>
              <a:t>を用いたビルドの失敗原因について調査したところ</a:t>
            </a:r>
            <a:r>
              <a:rPr kumimoji="1" lang="en-US" altLang="ja-JP" dirty="0"/>
              <a:t>…</a:t>
            </a:r>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err="1"/>
              <a:t>ListenerNotification</a:t>
            </a:r>
            <a:r>
              <a:rPr lang="ja-JP" altLang="en-US" dirty="0"/>
              <a:t>」と「</a:t>
            </a:r>
            <a:r>
              <a:rPr kumimoji="1" lang="en-US" altLang="ja-JP" dirty="0" err="1"/>
              <a:t>PluginApplication:application</a:t>
            </a:r>
            <a:r>
              <a:rPr lang="ja-JP" altLang="en-US" dirty="0"/>
              <a:t>」</a:t>
            </a:r>
            <a:endParaRPr kumimoji="1" lang="ja-JP" altLang="en-US"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21</a:t>
            </a:fld>
            <a:endParaRPr kumimoji="1" lang="ja-JP" altLang="en-US"/>
          </a:p>
        </p:txBody>
      </p:sp>
    </p:spTree>
    <p:extLst>
      <p:ext uri="{BB962C8B-B14F-4D97-AF65-F5344CB8AC3E}">
        <p14:creationId xmlns:p14="http://schemas.microsoft.com/office/powerpoint/2010/main" val="38303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26</a:t>
            </a:fld>
            <a:endParaRPr kumimoji="1" lang="ja-JP" altLang="en-US"/>
          </a:p>
        </p:txBody>
      </p:sp>
    </p:spTree>
    <p:extLst>
      <p:ext uri="{BB962C8B-B14F-4D97-AF65-F5344CB8AC3E}">
        <p14:creationId xmlns:p14="http://schemas.microsoft.com/office/powerpoint/2010/main" val="47082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28</a:t>
            </a:fld>
            <a:endParaRPr kumimoji="1" lang="ja-JP" altLang="en-US"/>
          </a:p>
        </p:txBody>
      </p:sp>
    </p:spTree>
    <p:extLst>
      <p:ext uri="{BB962C8B-B14F-4D97-AF65-F5344CB8AC3E}">
        <p14:creationId xmlns:p14="http://schemas.microsoft.com/office/powerpoint/2010/main" val="98281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この図は先行研究の結果から抜き出したもの</a:t>
            </a:r>
            <a:endParaRPr kumimoji="1" lang="en-US" altLang="ja-JP" dirty="0"/>
          </a:p>
          <a:p>
            <a:endParaRPr kumimoji="1" lang="en-US" altLang="ja-JP" dirty="0"/>
          </a:p>
          <a:p>
            <a:r>
              <a:rPr kumimoji="1" lang="ja-JP" altLang="en-US" dirty="0"/>
              <a:t>一番左の図は成功したプロジェクトと失敗したプロジェクトそれぞれのファイル数の分布を表した図で，図の直線は中央値を表している</a:t>
            </a:r>
            <a:endParaRPr kumimoji="1" lang="en-US" altLang="ja-JP" dirty="0"/>
          </a:p>
          <a:p>
            <a:endParaRPr kumimoji="1" lang="en-US" altLang="ja-JP" dirty="0"/>
          </a:p>
          <a:p>
            <a:r>
              <a:rPr kumimoji="1" lang="ja-JP" altLang="en-US" dirty="0"/>
              <a:t>成功したプロジェクトより，失敗したプロジェクトのほうが中央値が大きいことから大規模なプロジェクトはビルドが失敗しやすいことが分かる</a:t>
            </a:r>
            <a:endParaRPr kumimoji="1" lang="en-US" altLang="ja-JP" dirty="0"/>
          </a:p>
          <a:p>
            <a:endParaRPr kumimoji="1" lang="en-US" altLang="ja-JP" dirty="0"/>
          </a:p>
          <a:p>
            <a:r>
              <a:rPr kumimoji="1" lang="ja-JP" altLang="en-US" dirty="0"/>
              <a:t>成功したプロジェクトと失敗したプロジェクトそれぞれのリポジトリ作成日からの日数の分布</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最終更新日からの日数の分布</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35</a:t>
            </a:fld>
            <a:endParaRPr kumimoji="1" lang="ja-JP" altLang="en-US"/>
          </a:p>
        </p:txBody>
      </p:sp>
    </p:spTree>
    <p:extLst>
      <p:ext uri="{BB962C8B-B14F-4D97-AF65-F5344CB8AC3E}">
        <p14:creationId xmlns:p14="http://schemas.microsoft.com/office/powerpoint/2010/main" val="333389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僕の研究内容に入る前に</a:t>
            </a:r>
            <a:r>
              <a:rPr kumimoji="1" lang="en-US" altLang="ja-JP" dirty="0"/>
              <a:t>Java</a:t>
            </a:r>
            <a:r>
              <a:rPr kumimoji="1" lang="ja-JP" altLang="en-US" dirty="0"/>
              <a:t>プロジェクトに対して，ビルドの成功率等を調査した先行研究について簡単に説明します．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この先行研究では</a:t>
            </a:r>
            <a:r>
              <a:rPr kumimoji="1" lang="en-US" altLang="ja-JP" dirty="0"/>
              <a:t>GitHub </a:t>
            </a:r>
            <a:r>
              <a:rPr kumimoji="1" lang="ja-JP" altLang="en-US" dirty="0"/>
              <a:t>から </a:t>
            </a:r>
            <a:r>
              <a:rPr kumimoji="1" lang="en-US" altLang="ja-JP" dirty="0"/>
              <a:t>7,264 </a:t>
            </a:r>
            <a:r>
              <a:rPr kumimoji="1" lang="ja-JP" altLang="en-US" dirty="0"/>
              <a:t>個の</a:t>
            </a:r>
            <a:r>
              <a:rPr kumimoji="1" lang="en-US" altLang="ja-JP" dirty="0"/>
              <a:t>Java </a:t>
            </a:r>
            <a:r>
              <a:rPr kumimoji="1" lang="ja-JP" altLang="en-US" dirty="0"/>
              <a:t>プロジェクトを収集し</a:t>
            </a:r>
            <a:r>
              <a:rPr lang="ja-JP" altLang="en-US" dirty="0"/>
              <a:t>ビルドの成否やビルドが失敗しやすいプロジェクトの特徴であったり，ビルドの失敗原因について調査</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36</a:t>
            </a:fld>
            <a:endParaRPr kumimoji="1" lang="ja-JP" altLang="en-US"/>
          </a:p>
        </p:txBody>
      </p:sp>
    </p:spTree>
    <p:extLst>
      <p:ext uri="{BB962C8B-B14F-4D97-AF65-F5344CB8AC3E}">
        <p14:creationId xmlns:p14="http://schemas.microsoft.com/office/powerpoint/2010/main" val="163935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Java </a:t>
            </a:r>
            <a:r>
              <a:rPr lang="ja-JP" altLang="en-US" dirty="0"/>
              <a:t>で記述されているアプリケーションのリポジトリであること</a:t>
            </a:r>
            <a:endParaRPr lang="en-US" altLang="ja-JP" dirty="0"/>
          </a:p>
          <a:p>
            <a:r>
              <a:rPr lang="ja-JP" altLang="en-US" dirty="0"/>
              <a:t>条件（</a:t>
            </a:r>
            <a:r>
              <a:rPr lang="en-US" altLang="ja-JP" dirty="0"/>
              <a:t>1</a:t>
            </a:r>
            <a:r>
              <a:rPr lang="ja-JP" altLang="en-US" dirty="0"/>
              <a:t>）については，</a:t>
            </a:r>
            <a:r>
              <a:rPr lang="en-US" altLang="ja-JP" dirty="0"/>
              <a:t>Java </a:t>
            </a:r>
            <a:r>
              <a:rPr lang="ja-JP" altLang="en-US" dirty="0"/>
              <a:t>は </a:t>
            </a:r>
            <a:r>
              <a:rPr lang="en-US" altLang="ja-JP" dirty="0" err="1"/>
              <a:t>Gradle</a:t>
            </a:r>
            <a:r>
              <a:rPr lang="en-US" altLang="ja-JP" dirty="0"/>
              <a:t>, Maven, Ant </a:t>
            </a:r>
            <a:r>
              <a:rPr lang="ja-JP" altLang="en-US" dirty="0"/>
              <a:t>などの高機 能なビルドツールが複数存在し，</a:t>
            </a:r>
            <a:r>
              <a:rPr lang="en-US" altLang="ja-JP" dirty="0"/>
              <a:t>Android </a:t>
            </a:r>
            <a:r>
              <a:rPr lang="ja-JP" altLang="en-US" dirty="0"/>
              <a:t>アプリケーションに おいても頻繁に用いられるため，調査対象として選択した． </a:t>
            </a:r>
            <a:endParaRPr lang="en-US" altLang="ja-JP" dirty="0"/>
          </a:p>
          <a:p>
            <a:r>
              <a:rPr lang="ja-JP" altLang="en-US" dirty="0"/>
              <a:t>条件（</a:t>
            </a:r>
            <a:r>
              <a:rPr lang="en-US" altLang="ja-JP" dirty="0"/>
              <a:t>2</a:t>
            </a:r>
            <a:r>
              <a:rPr lang="ja-JP" altLang="en-US" dirty="0"/>
              <a:t>）については，オープンソースのソフトウェアを対象 にしているため，そのソフトウェアが用いているライセンスに ついて記述されたファイルが存在していることを条件として設 </a:t>
            </a:r>
            <a:r>
              <a:rPr lang="ja-JP" altLang="en-US" dirty="0" err="1"/>
              <a:t>定した</a:t>
            </a:r>
            <a:endParaRPr lang="en-US" altLang="ja-JP" dirty="0"/>
          </a:p>
          <a:p>
            <a:r>
              <a:rPr lang="ja-JP" altLang="en-US" dirty="0"/>
              <a:t>条件（</a:t>
            </a:r>
            <a:r>
              <a:rPr lang="en-US" altLang="ja-JP" dirty="0"/>
              <a:t>3</a:t>
            </a:r>
            <a:r>
              <a:rPr lang="ja-JP" altLang="en-US" dirty="0"/>
              <a:t>）は，個人的なリポジトリを排除し，他者からの協力 を受けたリポジトリを対象とするために設定した．</a:t>
            </a:r>
            <a:endParaRPr lang="en-US" altLang="ja-JP" dirty="0"/>
          </a:p>
          <a:p>
            <a:r>
              <a:rPr lang="ja-JP" altLang="en-US" dirty="0"/>
              <a:t>そして， 条件（</a:t>
            </a:r>
            <a:r>
              <a:rPr lang="en-US" altLang="ja-JP" dirty="0"/>
              <a:t>4</a:t>
            </a:r>
            <a:r>
              <a:rPr lang="ja-JP" altLang="en-US" dirty="0"/>
              <a:t>）と条件（</a:t>
            </a:r>
            <a:r>
              <a:rPr lang="en-US" altLang="ja-JP" dirty="0"/>
              <a:t>5</a:t>
            </a:r>
            <a:r>
              <a:rPr lang="ja-JP" altLang="en-US" dirty="0"/>
              <a:t>）は，</a:t>
            </a:r>
            <a:r>
              <a:rPr lang="en-US" altLang="ja-JP" dirty="0"/>
              <a:t>JNI </a:t>
            </a:r>
            <a:r>
              <a:rPr lang="ja-JP" altLang="en-US" dirty="0"/>
              <a:t>や </a:t>
            </a:r>
            <a:r>
              <a:rPr lang="en-US" altLang="ja-JP" dirty="0"/>
              <a:t>Java ME </a:t>
            </a:r>
            <a:r>
              <a:rPr lang="ja-JP" altLang="en-US" dirty="0"/>
              <a:t>といった 技術を排除し，</a:t>
            </a:r>
            <a:r>
              <a:rPr lang="en-US" altLang="ja-JP" dirty="0"/>
              <a:t>Android API </a:t>
            </a:r>
            <a:r>
              <a:rPr lang="ja-JP" altLang="en-US" dirty="0"/>
              <a:t>の使用を確認することで，</a:t>
            </a:r>
            <a:r>
              <a:rPr lang="en-US" altLang="ja-JP" dirty="0"/>
              <a:t>Android </a:t>
            </a:r>
            <a:r>
              <a:rPr lang="ja-JP" altLang="en-US" dirty="0"/>
              <a:t>アプリケーションに焦点を当て，他の言語に関するデータが入 らないようにするために設定した．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37</a:t>
            </a:fld>
            <a:endParaRPr kumimoji="1" lang="ja-JP" altLang="en-US"/>
          </a:p>
        </p:txBody>
      </p:sp>
    </p:spTree>
    <p:extLst>
      <p:ext uri="{BB962C8B-B14F-4D97-AF65-F5344CB8AC3E}">
        <p14:creationId xmlns:p14="http://schemas.microsoft.com/office/powerpoint/2010/main" val="53563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ここからは先ほど抽出した</a:t>
            </a:r>
            <a:r>
              <a:rPr kumimoji="1" lang="en-US" altLang="ja-JP" dirty="0"/>
              <a:t>Android</a:t>
            </a:r>
            <a:r>
              <a:rPr kumimoji="1" lang="en-US" altLang="ja-JP" baseline="0" dirty="0"/>
              <a:t> </a:t>
            </a:r>
            <a:r>
              <a:rPr kumimoji="1" lang="ja-JP" altLang="en-US" baseline="0" dirty="0"/>
              <a:t>アプリをビルドする手順について説明</a:t>
            </a:r>
            <a:endParaRPr kumimoji="1" lang="en-US" altLang="ja-JP" baseline="0" dirty="0"/>
          </a:p>
          <a:p>
            <a:endParaRPr kumimoji="1"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ルートディレクトリ内にビルドファイルが存在</a:t>
            </a:r>
            <a:br>
              <a:rPr kumimoji="1" lang="en-US" altLang="ja-JP" dirty="0"/>
            </a:br>
            <a:r>
              <a:rPr kumimoji="1" lang="ja-JP" altLang="en-US" dirty="0"/>
              <a:t>しているか確認するのですが，複数存在する場合がある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再現性向上のために</a:t>
            </a:r>
            <a:r>
              <a:rPr kumimoji="1" lang="en-US" altLang="ja-JP" dirty="0"/>
              <a:t>Docker</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41</a:t>
            </a:fld>
            <a:endParaRPr kumimoji="1" lang="ja-JP" altLang="en-US"/>
          </a:p>
        </p:txBody>
      </p:sp>
    </p:spTree>
    <p:extLst>
      <p:ext uri="{BB962C8B-B14F-4D97-AF65-F5344CB8AC3E}">
        <p14:creationId xmlns:p14="http://schemas.microsoft.com/office/powerpoint/2010/main" val="136405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こうしたことからビルドは度々解決済みの問題として扱われる．</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しかし，実際にはビルドツールを利用した多くのソフトウェアが自動的なビルドに失敗しており，</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手動の操作が必要な状況となっている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4</a:t>
            </a:fld>
            <a:endParaRPr kumimoji="1" lang="ja-JP" altLang="en-US"/>
          </a:p>
        </p:txBody>
      </p:sp>
    </p:spTree>
    <p:extLst>
      <p:ext uri="{BB962C8B-B14F-4D97-AF65-F5344CB8AC3E}">
        <p14:creationId xmlns:p14="http://schemas.microsoft.com/office/powerpoint/2010/main" val="87893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先行研究で作られた制御スクリプトを利用</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42</a:t>
            </a:fld>
            <a:endParaRPr kumimoji="1" lang="ja-JP" altLang="en-US"/>
          </a:p>
        </p:txBody>
      </p:sp>
    </p:spTree>
    <p:extLst>
      <p:ext uri="{BB962C8B-B14F-4D97-AF65-F5344CB8AC3E}">
        <p14:creationId xmlns:p14="http://schemas.microsoft.com/office/powerpoint/2010/main" val="30699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5</a:t>
            </a:fld>
            <a:endParaRPr kumimoji="1" lang="ja-JP" altLang="en-US"/>
          </a:p>
        </p:txBody>
      </p:sp>
    </p:spTree>
    <p:extLst>
      <p:ext uri="{BB962C8B-B14F-4D97-AF65-F5344CB8AC3E}">
        <p14:creationId xmlns:p14="http://schemas.microsoft.com/office/powerpoint/2010/main" val="50418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6</a:t>
            </a:fld>
            <a:endParaRPr kumimoji="1" lang="ja-JP" altLang="en-US"/>
          </a:p>
        </p:txBody>
      </p:sp>
    </p:spTree>
    <p:extLst>
      <p:ext uri="{BB962C8B-B14F-4D97-AF65-F5344CB8AC3E}">
        <p14:creationId xmlns:p14="http://schemas.microsoft.com/office/powerpoint/2010/main" val="14154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7</a:t>
            </a:fld>
            <a:endParaRPr kumimoji="1" lang="ja-JP" altLang="en-US"/>
          </a:p>
        </p:txBody>
      </p:sp>
    </p:spTree>
    <p:extLst>
      <p:ext uri="{BB962C8B-B14F-4D97-AF65-F5344CB8AC3E}">
        <p14:creationId xmlns:p14="http://schemas.microsoft.com/office/powerpoint/2010/main" val="121219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Java </a:t>
            </a:r>
            <a:r>
              <a:rPr lang="ja-JP" altLang="en-US" dirty="0"/>
              <a:t>で記述されているアプリケーションのリポジトリであること</a:t>
            </a:r>
            <a:endParaRPr lang="en-US" altLang="ja-JP" dirty="0"/>
          </a:p>
          <a:p>
            <a:r>
              <a:rPr lang="ja-JP" altLang="en-US" dirty="0"/>
              <a:t>条件（</a:t>
            </a:r>
            <a:r>
              <a:rPr lang="en-US" altLang="ja-JP" dirty="0"/>
              <a:t>1</a:t>
            </a:r>
            <a:r>
              <a:rPr lang="ja-JP" altLang="en-US" dirty="0"/>
              <a:t>）については，</a:t>
            </a:r>
            <a:r>
              <a:rPr lang="en-US" altLang="ja-JP" dirty="0"/>
              <a:t>Java </a:t>
            </a:r>
            <a:r>
              <a:rPr lang="ja-JP" altLang="en-US" dirty="0"/>
              <a:t>は </a:t>
            </a:r>
            <a:r>
              <a:rPr lang="en-US" altLang="ja-JP" dirty="0" err="1"/>
              <a:t>Gradle</a:t>
            </a:r>
            <a:r>
              <a:rPr lang="en-US" altLang="ja-JP" dirty="0"/>
              <a:t>, Maven, Ant </a:t>
            </a:r>
            <a:r>
              <a:rPr lang="ja-JP" altLang="en-US" dirty="0"/>
              <a:t>などの高機 能なビルドツールが複数存在し，</a:t>
            </a:r>
            <a:r>
              <a:rPr lang="en-US" altLang="ja-JP" dirty="0"/>
              <a:t>Android </a:t>
            </a:r>
            <a:r>
              <a:rPr lang="ja-JP" altLang="en-US" dirty="0"/>
              <a:t>アプリケーションに おいても頻繁に用いられるため，調査対象として選択した． </a:t>
            </a:r>
            <a:endParaRPr lang="en-US" altLang="ja-JP" dirty="0"/>
          </a:p>
          <a:p>
            <a:r>
              <a:rPr lang="ja-JP" altLang="en-US" dirty="0"/>
              <a:t>条件（</a:t>
            </a:r>
            <a:r>
              <a:rPr lang="en-US" altLang="ja-JP" dirty="0"/>
              <a:t>2</a:t>
            </a:r>
            <a:r>
              <a:rPr lang="ja-JP" altLang="en-US" dirty="0"/>
              <a:t>）については，オープンソースのソフトウェアを対象 にしているため，そのソフトウェアが用いているライセンスに ついて記述されたファイルが存在していることを条件として設 </a:t>
            </a:r>
            <a:r>
              <a:rPr lang="ja-JP" altLang="en-US" dirty="0" err="1"/>
              <a:t>定した</a:t>
            </a:r>
            <a:endParaRPr lang="en-US" altLang="ja-JP" dirty="0"/>
          </a:p>
          <a:p>
            <a:r>
              <a:rPr lang="ja-JP" altLang="en-US" dirty="0"/>
              <a:t>条件（</a:t>
            </a:r>
            <a:r>
              <a:rPr lang="en-US" altLang="ja-JP" dirty="0"/>
              <a:t>3</a:t>
            </a:r>
            <a:r>
              <a:rPr lang="ja-JP" altLang="en-US" dirty="0"/>
              <a:t>）は，個人的なリポジトリを排除し，他者からの協力 を受けたリポジトリを対象とするために設定した．</a:t>
            </a:r>
            <a:endParaRPr lang="en-US" altLang="ja-JP" dirty="0"/>
          </a:p>
          <a:p>
            <a:r>
              <a:rPr lang="ja-JP" altLang="en-US" dirty="0"/>
              <a:t>そして， 条件（</a:t>
            </a:r>
            <a:r>
              <a:rPr lang="en-US" altLang="ja-JP" dirty="0"/>
              <a:t>4</a:t>
            </a:r>
            <a:r>
              <a:rPr lang="ja-JP" altLang="en-US" dirty="0"/>
              <a:t>）と条件（</a:t>
            </a:r>
            <a:r>
              <a:rPr lang="en-US" altLang="ja-JP" dirty="0"/>
              <a:t>5</a:t>
            </a:r>
            <a:r>
              <a:rPr lang="ja-JP" altLang="en-US" dirty="0"/>
              <a:t>）は，</a:t>
            </a:r>
            <a:r>
              <a:rPr lang="en-US" altLang="ja-JP" dirty="0"/>
              <a:t>JNI </a:t>
            </a:r>
            <a:r>
              <a:rPr lang="ja-JP" altLang="en-US" dirty="0"/>
              <a:t>や </a:t>
            </a:r>
            <a:r>
              <a:rPr lang="en-US" altLang="ja-JP" dirty="0"/>
              <a:t>Java ME </a:t>
            </a:r>
            <a:r>
              <a:rPr lang="ja-JP" altLang="en-US" dirty="0"/>
              <a:t>といった 技術を排除し，</a:t>
            </a:r>
            <a:r>
              <a:rPr lang="en-US" altLang="ja-JP" dirty="0"/>
              <a:t>Android API </a:t>
            </a:r>
            <a:r>
              <a:rPr lang="ja-JP" altLang="en-US" dirty="0"/>
              <a:t>の使用を確認することで，</a:t>
            </a:r>
            <a:r>
              <a:rPr lang="en-US" altLang="ja-JP" dirty="0"/>
              <a:t>Android </a:t>
            </a:r>
            <a:r>
              <a:rPr lang="ja-JP" altLang="en-US" dirty="0"/>
              <a:t>アプリケーションに焦点を当て，他の言語に関するデータが入 らないようにするために設定した．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11</a:t>
            </a:fld>
            <a:endParaRPr kumimoji="1" lang="ja-JP" altLang="en-US"/>
          </a:p>
        </p:txBody>
      </p:sp>
    </p:spTree>
    <p:extLst>
      <p:ext uri="{BB962C8B-B14F-4D97-AF65-F5344CB8AC3E}">
        <p14:creationId xmlns:p14="http://schemas.microsoft.com/office/powerpoint/2010/main" val="129137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以降の分析ではすべてのビルドツールのデータが含まれているが，細かい分析については，</a:t>
            </a:r>
            <a:r>
              <a:rPr kumimoji="1" lang="en-US" altLang="ja-JP" dirty="0"/>
              <a:t>Gradle</a:t>
            </a:r>
            <a:r>
              <a:rPr kumimoji="1" lang="ja-JP" altLang="en-US" dirty="0"/>
              <a:t> のみについて調査した．</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12</a:t>
            </a:fld>
            <a:endParaRPr kumimoji="1" lang="ja-JP" altLang="en-US"/>
          </a:p>
        </p:txBody>
      </p:sp>
    </p:spTree>
    <p:extLst>
      <p:ext uri="{BB962C8B-B14F-4D97-AF65-F5344CB8AC3E}">
        <p14:creationId xmlns:p14="http://schemas.microsoft.com/office/powerpoint/2010/main" val="346088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条件を満たすリポジトリを </a:t>
            </a:r>
            <a:r>
              <a:rPr lang="en-US" altLang="ja-JP" dirty="0"/>
              <a:t>10000 </a:t>
            </a:r>
            <a:r>
              <a:rPr lang="ja-JP" altLang="en-US" dirty="0"/>
              <a:t>個抽出し，</a:t>
            </a:r>
            <a:br>
              <a:rPr lang="en-US" altLang="ja-JP" dirty="0"/>
            </a:br>
            <a:r>
              <a:rPr lang="ja-JP" altLang="en-US" dirty="0"/>
              <a:t>ビルドファイルが認識できた </a:t>
            </a:r>
            <a:r>
              <a:rPr lang="en-US" altLang="ja-JP" dirty="0"/>
              <a:t>7,196 </a:t>
            </a:r>
            <a:r>
              <a:rPr lang="ja-JP" altLang="en-US" dirty="0"/>
              <a:t>個のリポジトリに対してビルドを実行</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13</a:t>
            </a:fld>
            <a:endParaRPr kumimoji="1" lang="ja-JP" altLang="en-US"/>
          </a:p>
        </p:txBody>
      </p:sp>
    </p:spTree>
    <p:extLst>
      <p:ext uri="{BB962C8B-B14F-4D97-AF65-F5344CB8AC3E}">
        <p14:creationId xmlns:p14="http://schemas.microsoft.com/office/powerpoint/2010/main" val="208487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ウィルコクソンの順位和検定</a:t>
            </a:r>
            <a:endParaRPr kumimoji="1" lang="en-US" altLang="ja-JP" dirty="0"/>
          </a:p>
          <a:p>
            <a:endParaRPr kumimoji="1" lang="en-US" altLang="ja-JP" dirty="0"/>
          </a:p>
          <a:p>
            <a:r>
              <a:rPr lang="en-US" altLang="ja-JP" dirty="0"/>
              <a:t>p-value &lt; 2.2e-16</a:t>
            </a:r>
          </a:p>
          <a:p>
            <a:r>
              <a:rPr lang="en-US" altLang="ja-JP" dirty="0"/>
              <a:t>p-value = 0.02029</a:t>
            </a:r>
            <a:endParaRPr kumimoji="1" lang="ja-JP" altLang="en-US" dirty="0"/>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16</a:t>
            </a:fld>
            <a:endParaRPr kumimoji="1" lang="ja-JP" altLang="en-US"/>
          </a:p>
        </p:txBody>
      </p:sp>
    </p:spTree>
    <p:extLst>
      <p:ext uri="{BB962C8B-B14F-4D97-AF65-F5344CB8AC3E}">
        <p14:creationId xmlns:p14="http://schemas.microsoft.com/office/powerpoint/2010/main" val="388573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タイトル スライド">
    <p:spTree>
      <p:nvGrpSpPr>
        <p:cNvPr id="1" name="Shape 16"/>
        <p:cNvGrpSpPr/>
        <p:nvPr/>
      </p:nvGrpSpPr>
      <p:grpSpPr>
        <a:xfrm>
          <a:off x="0" y="0"/>
          <a:ext cx="0" cy="0"/>
          <a:chOff x="0" y="0"/>
          <a:chExt cx="0" cy="0"/>
        </a:xfrm>
      </p:grpSpPr>
      <p:pic>
        <p:nvPicPr>
          <p:cNvPr id="17" name="Google Shape;17;p13" descr="bottom_ban"/>
          <p:cNvPicPr preferRelativeResize="0"/>
          <p:nvPr/>
        </p:nvPicPr>
        <p:blipFill rotWithShape="1">
          <a:blip r:embed="rId2">
            <a:alphaModFix/>
          </a:blip>
          <a:srcRect/>
          <a:stretch/>
        </p:blipFill>
        <p:spPr>
          <a:xfrm>
            <a:off x="0" y="6597651"/>
            <a:ext cx="12192000" cy="260351"/>
          </a:xfrm>
          <a:prstGeom prst="rect">
            <a:avLst/>
          </a:prstGeom>
          <a:noFill/>
          <a:ln>
            <a:noFill/>
          </a:ln>
        </p:spPr>
      </p:pic>
      <p:sp>
        <p:nvSpPr>
          <p:cNvPr id="18" name="Google Shape;18;p13" descr="ban"/>
          <p:cNvSpPr/>
          <p:nvPr/>
        </p:nvSpPr>
        <p:spPr>
          <a:xfrm>
            <a:off x="0" y="3"/>
            <a:ext cx="12192000" cy="188800"/>
          </a:xfrm>
          <a:prstGeom prst="rect">
            <a:avLst/>
          </a:prstGeom>
          <a:blipFill rotWithShape="1">
            <a:blip r:embed="rId3">
              <a:alphaModFix/>
            </a:blip>
            <a:stretch>
              <a:fillRect/>
            </a:stretch>
          </a:blip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13"/>
          <p:cNvSpPr txBox="1">
            <a:spLocks noGrp="1"/>
          </p:cNvSpPr>
          <p:nvPr>
            <p:ph type="ctrTitle"/>
          </p:nvPr>
        </p:nvSpPr>
        <p:spPr>
          <a:xfrm>
            <a:off x="914400" y="1484316"/>
            <a:ext cx="10363200" cy="1470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20" name="Google Shape;20;p13"/>
          <p:cNvSpPr txBox="1">
            <a:spLocks noGrp="1"/>
          </p:cNvSpPr>
          <p:nvPr>
            <p:ph type="subTitle" idx="1"/>
          </p:nvPr>
        </p:nvSpPr>
        <p:spPr>
          <a:xfrm>
            <a:off x="1828800" y="3573463"/>
            <a:ext cx="8534400" cy="1752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667"/>
              </a:spcBef>
              <a:spcAft>
                <a:spcPts val="0"/>
              </a:spcAft>
              <a:buClr>
                <a:schemeClr val="dk1"/>
              </a:buClr>
              <a:buSzPts val="2400"/>
              <a:buFont typeface="Arial"/>
              <a:buNone/>
              <a:defRPr/>
            </a:lvl1pPr>
            <a:lvl2pPr lvl="1" algn="l">
              <a:lnSpc>
                <a:spcPct val="100000"/>
              </a:lnSpc>
              <a:spcBef>
                <a:spcPts val="400"/>
              </a:spcBef>
              <a:spcAft>
                <a:spcPts val="0"/>
              </a:spcAft>
              <a:buClr>
                <a:schemeClr val="dk1"/>
              </a:buClr>
              <a:buSzPts val="1400"/>
              <a:buChar char="–"/>
              <a:defRPr/>
            </a:lvl2pPr>
            <a:lvl3pPr lvl="2" algn="l">
              <a:lnSpc>
                <a:spcPct val="100000"/>
              </a:lnSpc>
              <a:spcBef>
                <a:spcPts val="400"/>
              </a:spcBef>
              <a:spcAft>
                <a:spcPts val="0"/>
              </a:spcAft>
              <a:buClr>
                <a:schemeClr val="dk1"/>
              </a:buClr>
              <a:buSzPts val="1400"/>
              <a:buChar char="•"/>
              <a:defRPr/>
            </a:lvl3pPr>
            <a:lvl4pPr lvl="3" algn="l">
              <a:lnSpc>
                <a:spcPct val="100000"/>
              </a:lnSpc>
              <a:spcBef>
                <a:spcPts val="400"/>
              </a:spcBef>
              <a:spcAft>
                <a:spcPts val="0"/>
              </a:spcAft>
              <a:buClr>
                <a:schemeClr val="dk1"/>
              </a:buClr>
              <a:buSzPts val="1400"/>
              <a:buChar char="–"/>
              <a:defRPr/>
            </a:lvl4pPr>
            <a:lvl5pPr lvl="4" algn="l">
              <a:lnSpc>
                <a:spcPct val="100000"/>
              </a:lnSpc>
              <a:spcBef>
                <a:spcPts val="400"/>
              </a:spcBef>
              <a:spcAft>
                <a:spcPts val="0"/>
              </a:spcAft>
              <a:buClr>
                <a:schemeClr val="dk1"/>
              </a:buClr>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r>
              <a:rPr lang="ja-JP" altLang="en-US"/>
              <a:t>マスター サブタイトルの書式設定</a:t>
            </a:r>
            <a:endParaRPr/>
          </a:p>
        </p:txBody>
      </p:sp>
      <p:pic>
        <p:nvPicPr>
          <p:cNvPr id="21" name="Google Shape;21;p13" descr="sel-logo"/>
          <p:cNvPicPr preferRelativeResize="0"/>
          <p:nvPr/>
        </p:nvPicPr>
        <p:blipFill rotWithShape="1">
          <a:blip r:embed="rId4">
            <a:alphaModFix/>
          </a:blip>
          <a:srcRect/>
          <a:stretch/>
        </p:blipFill>
        <p:spPr>
          <a:xfrm>
            <a:off x="9169401" y="260354"/>
            <a:ext cx="2051049" cy="703263"/>
          </a:xfrm>
          <a:prstGeom prst="rect">
            <a:avLst/>
          </a:prstGeom>
          <a:noFill/>
          <a:ln>
            <a:noFill/>
          </a:ln>
        </p:spPr>
      </p:pic>
      <p:cxnSp>
        <p:nvCxnSpPr>
          <p:cNvPr id="22" name="Google Shape;22;p13"/>
          <p:cNvCxnSpPr/>
          <p:nvPr/>
        </p:nvCxnSpPr>
        <p:spPr>
          <a:xfrm>
            <a:off x="1775885" y="3213100"/>
            <a:ext cx="8640400" cy="0"/>
          </a:xfrm>
          <a:prstGeom prst="straightConnector1">
            <a:avLst/>
          </a:prstGeom>
          <a:noFill/>
          <a:ln w="9525" cap="flat" cmpd="sng">
            <a:solidFill>
              <a:schemeClr val="dk1"/>
            </a:solidFill>
            <a:prstDash val="solid"/>
            <a:round/>
            <a:headEnd type="none" w="sm" len="sm"/>
            <a:tailEnd type="none" w="sm" len="sm"/>
          </a:ln>
        </p:spPr>
      </p:cxnSp>
      <p:sp>
        <p:nvSpPr>
          <p:cNvPr id="23" name="Google Shape;23;p13"/>
          <p:cNvSpPr txBox="1"/>
          <p:nvPr/>
        </p:nvSpPr>
        <p:spPr>
          <a:xfrm>
            <a:off x="603253" y="6640516"/>
            <a:ext cx="8318400" cy="2464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altLang="ja" sz="1067" b="0" i="0" u="none" strike="noStrike" cap="none">
                <a:solidFill>
                  <a:srgbClr val="DDDDDD"/>
                </a:solidFill>
                <a:latin typeface="Arial"/>
                <a:ea typeface="Arial"/>
                <a:cs typeface="Arial"/>
                <a:sym typeface="Arial"/>
              </a:rPr>
              <a:t>Software Engineering Laboratory, Department of Computer Science, Graduate School of Information Science and Technology, Osaka University</a:t>
            </a:r>
            <a:endParaRPr sz="1467" b="0" i="0" u="none" strike="noStrike" cap="none">
              <a:solidFill>
                <a:srgbClr val="000000"/>
              </a:solidFill>
              <a:latin typeface="Arial"/>
              <a:ea typeface="Arial"/>
              <a:cs typeface="Arial"/>
              <a:sym typeface="Arial"/>
            </a:endParaRPr>
          </a:p>
        </p:txBody>
      </p:sp>
      <p:sp>
        <p:nvSpPr>
          <p:cNvPr id="24" name="Google Shape;24;p13"/>
          <p:cNvSpPr txBox="1">
            <a:spLocks noGrp="1"/>
          </p:cNvSpPr>
          <p:nvPr>
            <p:ph type="dt" idx="10"/>
          </p:nvPr>
        </p:nvSpPr>
        <p:spPr>
          <a:xfrm>
            <a:off x="609600" y="6245225"/>
            <a:ext cx="2844800" cy="2792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8391B11-DFD6-4875-B5C8-3E6C63B22A72}" type="datetime1">
              <a:rPr kumimoji="1" lang="ja-JP" altLang="en-US" smtClean="0"/>
              <a:t>2022/7/29</a:t>
            </a:fld>
            <a:endParaRPr kumimoji="1" lang="ja-JP" altLang="en-US"/>
          </a:p>
        </p:txBody>
      </p:sp>
      <p:sp>
        <p:nvSpPr>
          <p:cNvPr id="25" name="Google Shape;25;p13"/>
          <p:cNvSpPr txBox="1">
            <a:spLocks noGrp="1"/>
          </p:cNvSpPr>
          <p:nvPr>
            <p:ph type="ftr" idx="11"/>
          </p:nvPr>
        </p:nvSpPr>
        <p:spPr>
          <a:xfrm>
            <a:off x="3600451" y="6245225"/>
            <a:ext cx="4991200" cy="2792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26" name="Google Shape;26;p13"/>
          <p:cNvSpPr txBox="1">
            <a:spLocks noGrp="1"/>
          </p:cNvSpPr>
          <p:nvPr>
            <p:ph type="sldNum" idx="12"/>
          </p:nvPr>
        </p:nvSpPr>
        <p:spPr>
          <a:xfrm>
            <a:off x="8737600" y="6245225"/>
            <a:ext cx="2844800" cy="279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325719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縦書きタイトルと縦書きテキスト">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rot="5400000">
            <a:off x="7285000" y="1828841"/>
            <a:ext cx="5851600" cy="27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86" name="Google Shape;86;p23"/>
          <p:cNvSpPr txBox="1">
            <a:spLocks noGrp="1"/>
          </p:cNvSpPr>
          <p:nvPr>
            <p:ph type="body" idx="1"/>
          </p:nvPr>
        </p:nvSpPr>
        <p:spPr>
          <a:xfrm rot="5400000">
            <a:off x="1697000" y="-812759"/>
            <a:ext cx="5851600" cy="8026400"/>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400"/>
              </a:spcBef>
              <a:spcAft>
                <a:spcPts val="0"/>
              </a:spcAft>
              <a:buClr>
                <a:schemeClr val="dk1"/>
              </a:buClr>
              <a:buSzPts val="1400"/>
              <a:buChar char="•"/>
              <a:defRPr/>
            </a:lvl1pPr>
            <a:lvl2pPr marL="1219170" lvl="1" indent="-423323" algn="l">
              <a:lnSpc>
                <a:spcPct val="100000"/>
              </a:lnSpc>
              <a:spcBef>
                <a:spcPts val="400"/>
              </a:spcBef>
              <a:spcAft>
                <a:spcPts val="0"/>
              </a:spcAft>
              <a:buClr>
                <a:schemeClr val="dk1"/>
              </a:buClr>
              <a:buSzPts val="1400"/>
              <a:buChar char="–"/>
              <a:defRPr/>
            </a:lvl2pPr>
            <a:lvl3pPr marL="1828754" lvl="2" indent="-423323" algn="l">
              <a:lnSpc>
                <a:spcPct val="100000"/>
              </a:lnSpc>
              <a:spcBef>
                <a:spcPts val="400"/>
              </a:spcBef>
              <a:spcAft>
                <a:spcPts val="0"/>
              </a:spcAft>
              <a:buClr>
                <a:schemeClr val="dk1"/>
              </a:buClr>
              <a:buSzPts val="1400"/>
              <a:buChar char="•"/>
              <a:defRPr/>
            </a:lvl3pPr>
            <a:lvl4pPr marL="2438339" lvl="3" indent="-423323" algn="l">
              <a:lnSpc>
                <a:spcPct val="100000"/>
              </a:lnSpc>
              <a:spcBef>
                <a:spcPts val="400"/>
              </a:spcBef>
              <a:spcAft>
                <a:spcPts val="0"/>
              </a:spcAft>
              <a:buClr>
                <a:schemeClr val="dk1"/>
              </a:buClr>
              <a:buSzPts val="1400"/>
              <a:buChar char="–"/>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pPr lvl="0"/>
            <a:r>
              <a:rPr lang="ja-JP" altLang="en-US"/>
              <a:t>マスター テキストの書式設定</a:t>
            </a:r>
          </a:p>
        </p:txBody>
      </p:sp>
      <p:sp>
        <p:nvSpPr>
          <p:cNvPr id="87" name="Google Shape;87;p23"/>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B131C06B-D42E-43EE-8BBA-28AA1494C026}" type="datetime1">
              <a:rPr kumimoji="1" lang="ja-JP" altLang="en-US" smtClean="0"/>
              <a:t>2022/7/29</a:t>
            </a:fld>
            <a:endParaRPr kumimoji="1" lang="ja-JP" altLang="en-US"/>
          </a:p>
        </p:txBody>
      </p:sp>
      <p:sp>
        <p:nvSpPr>
          <p:cNvPr id="88" name="Google Shape;88;p23"/>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89" name="Google Shape;89;p23"/>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06753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09600" y="274637"/>
            <a:ext cx="10958000" cy="11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4400"/>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dirty="0"/>
              <a:t>マスター タイトルの書式設定</a:t>
            </a:r>
            <a:endParaRPr dirty="0"/>
          </a:p>
        </p:txBody>
      </p:sp>
      <p:sp>
        <p:nvSpPr>
          <p:cNvPr id="29" name="Google Shape;29;p14"/>
          <p:cNvSpPr txBox="1">
            <a:spLocks noGrp="1"/>
          </p:cNvSpPr>
          <p:nvPr>
            <p:ph type="body" idx="1"/>
          </p:nvPr>
        </p:nvSpPr>
        <p:spPr>
          <a:xfrm>
            <a:off x="609600" y="1600203"/>
            <a:ext cx="10972800" cy="4526000"/>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400"/>
              </a:spcBef>
              <a:spcAft>
                <a:spcPts val="0"/>
              </a:spcAft>
              <a:buClr>
                <a:schemeClr val="dk1"/>
              </a:buClr>
              <a:buSzPts val="1400"/>
              <a:buChar char="•"/>
              <a:defRPr sz="3600"/>
            </a:lvl1pPr>
            <a:lvl2pPr marL="1219170" lvl="1" indent="-423323" algn="l">
              <a:lnSpc>
                <a:spcPct val="100000"/>
              </a:lnSpc>
              <a:spcBef>
                <a:spcPts val="400"/>
              </a:spcBef>
              <a:spcAft>
                <a:spcPts val="0"/>
              </a:spcAft>
              <a:buClr>
                <a:schemeClr val="dk1"/>
              </a:buClr>
              <a:buSzPts val="1400"/>
              <a:buChar char="–"/>
              <a:defRPr sz="3200"/>
            </a:lvl2pPr>
            <a:lvl3pPr marL="1828754" lvl="2" indent="-423323" algn="l">
              <a:lnSpc>
                <a:spcPct val="100000"/>
              </a:lnSpc>
              <a:spcBef>
                <a:spcPts val="400"/>
              </a:spcBef>
              <a:spcAft>
                <a:spcPts val="0"/>
              </a:spcAft>
              <a:buClr>
                <a:schemeClr val="dk1"/>
              </a:buClr>
              <a:buSzPts val="1400"/>
              <a:buChar char="•"/>
              <a:defRPr/>
            </a:lvl3pPr>
            <a:lvl4pPr marL="2438339" lvl="3" indent="-423323" algn="l">
              <a:lnSpc>
                <a:spcPct val="100000"/>
              </a:lnSpc>
              <a:spcBef>
                <a:spcPts val="400"/>
              </a:spcBef>
              <a:spcAft>
                <a:spcPts val="0"/>
              </a:spcAft>
              <a:buClr>
                <a:schemeClr val="dk1"/>
              </a:buClr>
              <a:buSzPts val="1400"/>
              <a:buChar char="–"/>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pPr lvl="0"/>
            <a:r>
              <a:rPr lang="ja-JP" altLang="en-US" dirty="0"/>
              <a:t>マスター テキストの書式設定</a:t>
            </a:r>
            <a:endParaRPr lang="en-US" altLang="ja-JP" dirty="0"/>
          </a:p>
          <a:p>
            <a:pPr lvl="1"/>
            <a:endParaRPr lang="ja-JP" altLang="en-US" dirty="0"/>
          </a:p>
        </p:txBody>
      </p:sp>
      <p:sp>
        <p:nvSpPr>
          <p:cNvPr id="30" name="Google Shape;30;p14"/>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E9A3669D-654D-42F4-B3B5-64B8B139B89F}" type="datetime1">
              <a:rPr kumimoji="1" lang="ja-JP" altLang="en-US" smtClean="0"/>
              <a:t>2022/7/29</a:t>
            </a:fld>
            <a:endParaRPr kumimoji="1" lang="ja-JP" altLang="en-US"/>
          </a:p>
        </p:txBody>
      </p:sp>
      <p:sp>
        <p:nvSpPr>
          <p:cNvPr id="31" name="Google Shape;31;p14"/>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32" name="Google Shape;32;p14"/>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377990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609600" y="274637"/>
            <a:ext cx="10958000" cy="11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41" name="Google Shape;41;p16"/>
          <p:cNvSpPr txBox="1">
            <a:spLocks noGrp="1"/>
          </p:cNvSpPr>
          <p:nvPr>
            <p:ph type="body" idx="1"/>
          </p:nvPr>
        </p:nvSpPr>
        <p:spPr>
          <a:xfrm>
            <a:off x="609600" y="1600203"/>
            <a:ext cx="5384800" cy="4526000"/>
          </a:xfrm>
          <a:prstGeom prst="rect">
            <a:avLst/>
          </a:prstGeom>
          <a:noFill/>
          <a:ln>
            <a:noFill/>
          </a:ln>
        </p:spPr>
        <p:txBody>
          <a:bodyPr spcFirstLastPara="1" wrap="square" lIns="68575" tIns="34275" rIns="68575" bIns="34275" anchor="t" anchorCtr="0">
            <a:noAutofit/>
          </a:bodyPr>
          <a:lstStyle>
            <a:lvl1pPr marL="609585" lvl="0" indent="-482588" algn="l">
              <a:lnSpc>
                <a:spcPct val="100000"/>
              </a:lnSpc>
              <a:spcBef>
                <a:spcPts val="533"/>
              </a:spcBef>
              <a:spcAft>
                <a:spcPts val="0"/>
              </a:spcAft>
              <a:buClr>
                <a:schemeClr val="dk1"/>
              </a:buClr>
              <a:buSzPts val="2100"/>
              <a:buFont typeface="Arial"/>
              <a:buChar char="•"/>
              <a:defRPr sz="2800"/>
            </a:lvl1pPr>
            <a:lvl2pPr marL="1219170" lvl="1" indent="-457189" algn="l">
              <a:lnSpc>
                <a:spcPct val="100000"/>
              </a:lnSpc>
              <a:spcBef>
                <a:spcPts val="533"/>
              </a:spcBef>
              <a:spcAft>
                <a:spcPts val="0"/>
              </a:spcAft>
              <a:buClr>
                <a:schemeClr val="dk1"/>
              </a:buClr>
              <a:buSzPts val="1800"/>
              <a:buFont typeface="Arial"/>
              <a:buChar char="–"/>
              <a:defRPr sz="2400"/>
            </a:lvl2pPr>
            <a:lvl3pPr marL="1828754" lvl="2" indent="-431789" algn="l">
              <a:lnSpc>
                <a:spcPct val="100000"/>
              </a:lnSpc>
              <a:spcBef>
                <a:spcPts val="400"/>
              </a:spcBef>
              <a:spcAft>
                <a:spcPts val="0"/>
              </a:spcAft>
              <a:buClr>
                <a:schemeClr val="dk1"/>
              </a:buClr>
              <a:buSzPts val="1500"/>
              <a:buFont typeface="Arial"/>
              <a:buChar char="•"/>
              <a:defRPr sz="2000"/>
            </a:lvl3pPr>
            <a:lvl4pPr marL="2438339" lvl="3" indent="-423323" algn="l">
              <a:lnSpc>
                <a:spcPct val="100000"/>
              </a:lnSpc>
              <a:spcBef>
                <a:spcPts val="400"/>
              </a:spcBef>
              <a:spcAft>
                <a:spcPts val="0"/>
              </a:spcAft>
              <a:buClr>
                <a:schemeClr val="dk1"/>
              </a:buClr>
              <a:buSzPts val="1400"/>
              <a:buFont typeface="Arial"/>
              <a:buChar char="–"/>
              <a:defRPr sz="1867"/>
            </a:lvl4pPr>
            <a:lvl5pPr marL="3047924" lvl="4" indent="-423323" algn="l">
              <a:lnSpc>
                <a:spcPct val="100000"/>
              </a:lnSpc>
              <a:spcBef>
                <a:spcPts val="400"/>
              </a:spcBef>
              <a:spcAft>
                <a:spcPts val="0"/>
              </a:spcAft>
              <a:buClr>
                <a:schemeClr val="dk1"/>
              </a:buClr>
              <a:buSzPts val="1400"/>
              <a:buFont typeface="Arial"/>
              <a:buChar char="»"/>
              <a:defRPr sz="1867"/>
            </a:lvl5pPr>
            <a:lvl6pPr marL="3657509" lvl="5" indent="-423323" algn="l">
              <a:lnSpc>
                <a:spcPct val="100000"/>
              </a:lnSpc>
              <a:spcBef>
                <a:spcPts val="400"/>
              </a:spcBef>
              <a:spcAft>
                <a:spcPts val="0"/>
              </a:spcAft>
              <a:buClr>
                <a:schemeClr val="dk1"/>
              </a:buClr>
              <a:buSzPts val="1400"/>
              <a:buFont typeface="Arial"/>
              <a:buChar char="»"/>
              <a:defRPr sz="1867"/>
            </a:lvl6pPr>
            <a:lvl7pPr marL="4267093" lvl="6" indent="-423323" algn="l">
              <a:lnSpc>
                <a:spcPct val="100000"/>
              </a:lnSpc>
              <a:spcBef>
                <a:spcPts val="400"/>
              </a:spcBef>
              <a:spcAft>
                <a:spcPts val="0"/>
              </a:spcAft>
              <a:buClr>
                <a:schemeClr val="dk1"/>
              </a:buClr>
              <a:buSzPts val="1400"/>
              <a:buFont typeface="Arial"/>
              <a:buChar char="»"/>
              <a:defRPr sz="1867"/>
            </a:lvl7pPr>
            <a:lvl8pPr marL="4876678" lvl="7" indent="-423323" algn="l">
              <a:lnSpc>
                <a:spcPct val="100000"/>
              </a:lnSpc>
              <a:spcBef>
                <a:spcPts val="400"/>
              </a:spcBef>
              <a:spcAft>
                <a:spcPts val="0"/>
              </a:spcAft>
              <a:buClr>
                <a:schemeClr val="dk1"/>
              </a:buClr>
              <a:buSzPts val="1400"/>
              <a:buFont typeface="Arial"/>
              <a:buChar char="»"/>
              <a:defRPr sz="1867"/>
            </a:lvl8pPr>
            <a:lvl9pPr marL="5486263" lvl="8" indent="-423323" algn="l">
              <a:lnSpc>
                <a:spcPct val="100000"/>
              </a:lnSpc>
              <a:spcBef>
                <a:spcPts val="400"/>
              </a:spcBef>
              <a:spcAft>
                <a:spcPts val="0"/>
              </a:spcAft>
              <a:buClr>
                <a:schemeClr val="dk1"/>
              </a:buClr>
              <a:buSzPts val="1400"/>
              <a:buFont typeface="Arial"/>
              <a:buChar char="»"/>
              <a:defRPr sz="1867"/>
            </a:lvl9pPr>
          </a:lstStyle>
          <a:p>
            <a:pPr lvl="0"/>
            <a:r>
              <a:rPr lang="ja-JP" altLang="en-US"/>
              <a:t>マスター テキストの書式設定</a:t>
            </a:r>
          </a:p>
        </p:txBody>
      </p:sp>
      <p:sp>
        <p:nvSpPr>
          <p:cNvPr id="42" name="Google Shape;42;p16"/>
          <p:cNvSpPr txBox="1">
            <a:spLocks noGrp="1"/>
          </p:cNvSpPr>
          <p:nvPr>
            <p:ph type="body" idx="2"/>
          </p:nvPr>
        </p:nvSpPr>
        <p:spPr>
          <a:xfrm>
            <a:off x="6197600" y="1600203"/>
            <a:ext cx="5384800" cy="4526000"/>
          </a:xfrm>
          <a:prstGeom prst="rect">
            <a:avLst/>
          </a:prstGeom>
          <a:noFill/>
          <a:ln>
            <a:noFill/>
          </a:ln>
        </p:spPr>
        <p:txBody>
          <a:bodyPr spcFirstLastPara="1" wrap="square" lIns="68575" tIns="34275" rIns="68575" bIns="34275" anchor="t" anchorCtr="0">
            <a:noAutofit/>
          </a:bodyPr>
          <a:lstStyle>
            <a:lvl1pPr marL="609585" lvl="0" indent="-482588" algn="l">
              <a:lnSpc>
                <a:spcPct val="100000"/>
              </a:lnSpc>
              <a:spcBef>
                <a:spcPts val="533"/>
              </a:spcBef>
              <a:spcAft>
                <a:spcPts val="0"/>
              </a:spcAft>
              <a:buClr>
                <a:schemeClr val="dk1"/>
              </a:buClr>
              <a:buSzPts val="2100"/>
              <a:buFont typeface="Arial"/>
              <a:buChar char="•"/>
              <a:defRPr sz="2800"/>
            </a:lvl1pPr>
            <a:lvl2pPr marL="1219170" lvl="1" indent="-457189" algn="l">
              <a:lnSpc>
                <a:spcPct val="100000"/>
              </a:lnSpc>
              <a:spcBef>
                <a:spcPts val="533"/>
              </a:spcBef>
              <a:spcAft>
                <a:spcPts val="0"/>
              </a:spcAft>
              <a:buClr>
                <a:schemeClr val="dk1"/>
              </a:buClr>
              <a:buSzPts val="1800"/>
              <a:buFont typeface="Arial"/>
              <a:buChar char="–"/>
              <a:defRPr sz="2400"/>
            </a:lvl2pPr>
            <a:lvl3pPr marL="1828754" lvl="2" indent="-431789" algn="l">
              <a:lnSpc>
                <a:spcPct val="100000"/>
              </a:lnSpc>
              <a:spcBef>
                <a:spcPts val="400"/>
              </a:spcBef>
              <a:spcAft>
                <a:spcPts val="0"/>
              </a:spcAft>
              <a:buClr>
                <a:schemeClr val="dk1"/>
              </a:buClr>
              <a:buSzPts val="1500"/>
              <a:buFont typeface="Arial"/>
              <a:buChar char="•"/>
              <a:defRPr sz="2000"/>
            </a:lvl3pPr>
            <a:lvl4pPr marL="2438339" lvl="3" indent="-423323" algn="l">
              <a:lnSpc>
                <a:spcPct val="100000"/>
              </a:lnSpc>
              <a:spcBef>
                <a:spcPts val="400"/>
              </a:spcBef>
              <a:spcAft>
                <a:spcPts val="0"/>
              </a:spcAft>
              <a:buClr>
                <a:schemeClr val="dk1"/>
              </a:buClr>
              <a:buSzPts val="1400"/>
              <a:buFont typeface="Arial"/>
              <a:buChar char="–"/>
              <a:defRPr sz="1867"/>
            </a:lvl4pPr>
            <a:lvl5pPr marL="3047924" lvl="4" indent="-423323" algn="l">
              <a:lnSpc>
                <a:spcPct val="100000"/>
              </a:lnSpc>
              <a:spcBef>
                <a:spcPts val="400"/>
              </a:spcBef>
              <a:spcAft>
                <a:spcPts val="0"/>
              </a:spcAft>
              <a:buClr>
                <a:schemeClr val="dk1"/>
              </a:buClr>
              <a:buSzPts val="1400"/>
              <a:buFont typeface="Arial"/>
              <a:buChar char="»"/>
              <a:defRPr sz="1867"/>
            </a:lvl5pPr>
            <a:lvl6pPr marL="3657509" lvl="5" indent="-423323" algn="l">
              <a:lnSpc>
                <a:spcPct val="100000"/>
              </a:lnSpc>
              <a:spcBef>
                <a:spcPts val="400"/>
              </a:spcBef>
              <a:spcAft>
                <a:spcPts val="0"/>
              </a:spcAft>
              <a:buClr>
                <a:schemeClr val="dk1"/>
              </a:buClr>
              <a:buSzPts val="1400"/>
              <a:buFont typeface="Arial"/>
              <a:buChar char="»"/>
              <a:defRPr sz="1867"/>
            </a:lvl6pPr>
            <a:lvl7pPr marL="4267093" lvl="6" indent="-423323" algn="l">
              <a:lnSpc>
                <a:spcPct val="100000"/>
              </a:lnSpc>
              <a:spcBef>
                <a:spcPts val="400"/>
              </a:spcBef>
              <a:spcAft>
                <a:spcPts val="0"/>
              </a:spcAft>
              <a:buClr>
                <a:schemeClr val="dk1"/>
              </a:buClr>
              <a:buSzPts val="1400"/>
              <a:buFont typeface="Arial"/>
              <a:buChar char="»"/>
              <a:defRPr sz="1867"/>
            </a:lvl7pPr>
            <a:lvl8pPr marL="4876678" lvl="7" indent="-423323" algn="l">
              <a:lnSpc>
                <a:spcPct val="100000"/>
              </a:lnSpc>
              <a:spcBef>
                <a:spcPts val="400"/>
              </a:spcBef>
              <a:spcAft>
                <a:spcPts val="0"/>
              </a:spcAft>
              <a:buClr>
                <a:schemeClr val="dk1"/>
              </a:buClr>
              <a:buSzPts val="1400"/>
              <a:buFont typeface="Arial"/>
              <a:buChar char="»"/>
              <a:defRPr sz="1867"/>
            </a:lvl8pPr>
            <a:lvl9pPr marL="5486263" lvl="8" indent="-423323" algn="l">
              <a:lnSpc>
                <a:spcPct val="100000"/>
              </a:lnSpc>
              <a:spcBef>
                <a:spcPts val="400"/>
              </a:spcBef>
              <a:spcAft>
                <a:spcPts val="0"/>
              </a:spcAft>
              <a:buClr>
                <a:schemeClr val="dk1"/>
              </a:buClr>
              <a:buSzPts val="1400"/>
              <a:buFont typeface="Arial"/>
              <a:buChar char="»"/>
              <a:defRPr sz="1867"/>
            </a:lvl9pPr>
          </a:lstStyle>
          <a:p>
            <a:pPr lvl="0"/>
            <a:r>
              <a:rPr lang="ja-JP" altLang="en-US"/>
              <a:t>マスター テキストの書式設定</a:t>
            </a:r>
          </a:p>
        </p:txBody>
      </p:sp>
      <p:sp>
        <p:nvSpPr>
          <p:cNvPr id="43" name="Google Shape;43;p16"/>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1680EB67-00E8-4DBD-BE6A-3851F441FD58}" type="datetime1">
              <a:rPr kumimoji="1" lang="ja-JP" altLang="en-US" smtClean="0"/>
              <a:t>2022/7/29</a:t>
            </a:fld>
            <a:endParaRPr kumimoji="1" lang="ja-JP" altLang="en-US"/>
          </a:p>
        </p:txBody>
      </p:sp>
      <p:sp>
        <p:nvSpPr>
          <p:cNvPr id="44" name="Google Shape;44;p16"/>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45" name="Google Shape;45;p16"/>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90584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48" name="Google Shape;48;p17"/>
          <p:cNvSpPr txBox="1">
            <a:spLocks noGrp="1"/>
          </p:cNvSpPr>
          <p:nvPr>
            <p:ph type="body" idx="1"/>
          </p:nvPr>
        </p:nvSpPr>
        <p:spPr>
          <a:xfrm>
            <a:off x="609600" y="1535113"/>
            <a:ext cx="5386800" cy="639600"/>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Clr>
                <a:schemeClr val="dk1"/>
              </a:buClr>
              <a:buSzPts val="1800"/>
              <a:buFont typeface="Arial"/>
              <a:buNone/>
              <a:defRPr sz="2400" b="1"/>
            </a:lvl1pPr>
            <a:lvl2pPr marL="1219170" lvl="1" indent="-304792" algn="l">
              <a:lnSpc>
                <a:spcPct val="100000"/>
              </a:lnSpc>
              <a:spcBef>
                <a:spcPts val="400"/>
              </a:spcBef>
              <a:spcAft>
                <a:spcPts val="0"/>
              </a:spcAft>
              <a:buClr>
                <a:schemeClr val="dk1"/>
              </a:buClr>
              <a:buSzPts val="1500"/>
              <a:buFont typeface="Arial"/>
              <a:buNone/>
              <a:defRPr sz="2000" b="1"/>
            </a:lvl2pPr>
            <a:lvl3pPr marL="1828754" lvl="2" indent="-304792" algn="l">
              <a:lnSpc>
                <a:spcPct val="100000"/>
              </a:lnSpc>
              <a:spcBef>
                <a:spcPts val="400"/>
              </a:spcBef>
              <a:spcAft>
                <a:spcPts val="0"/>
              </a:spcAft>
              <a:buClr>
                <a:schemeClr val="dk1"/>
              </a:buClr>
              <a:buSzPts val="1400"/>
              <a:buFont typeface="Arial"/>
              <a:buNone/>
              <a:defRPr sz="1867" b="1"/>
            </a:lvl3pPr>
            <a:lvl4pPr marL="2438339" lvl="3" indent="-304792" algn="l">
              <a:lnSpc>
                <a:spcPct val="100000"/>
              </a:lnSpc>
              <a:spcBef>
                <a:spcPts val="267"/>
              </a:spcBef>
              <a:spcAft>
                <a:spcPts val="0"/>
              </a:spcAft>
              <a:buClr>
                <a:schemeClr val="dk1"/>
              </a:buClr>
              <a:buSzPts val="1200"/>
              <a:buFont typeface="Arial"/>
              <a:buNone/>
              <a:defRPr sz="1600" b="1"/>
            </a:lvl4pPr>
            <a:lvl5pPr marL="3047924" lvl="4" indent="-304792" algn="l">
              <a:lnSpc>
                <a:spcPct val="100000"/>
              </a:lnSpc>
              <a:spcBef>
                <a:spcPts val="267"/>
              </a:spcBef>
              <a:spcAft>
                <a:spcPts val="0"/>
              </a:spcAft>
              <a:buClr>
                <a:schemeClr val="dk1"/>
              </a:buClr>
              <a:buSzPts val="1200"/>
              <a:buFont typeface="Arial"/>
              <a:buNone/>
              <a:defRPr sz="1600" b="1"/>
            </a:lvl5pPr>
            <a:lvl6pPr marL="3657509" lvl="5" indent="-304792" algn="l">
              <a:lnSpc>
                <a:spcPct val="100000"/>
              </a:lnSpc>
              <a:spcBef>
                <a:spcPts val="267"/>
              </a:spcBef>
              <a:spcAft>
                <a:spcPts val="0"/>
              </a:spcAft>
              <a:buClr>
                <a:schemeClr val="dk1"/>
              </a:buClr>
              <a:buSzPts val="1200"/>
              <a:buFont typeface="Arial"/>
              <a:buNone/>
              <a:defRPr sz="1600" b="1"/>
            </a:lvl6pPr>
            <a:lvl7pPr marL="4267093" lvl="6" indent="-304792" algn="l">
              <a:lnSpc>
                <a:spcPct val="100000"/>
              </a:lnSpc>
              <a:spcBef>
                <a:spcPts val="267"/>
              </a:spcBef>
              <a:spcAft>
                <a:spcPts val="0"/>
              </a:spcAft>
              <a:buClr>
                <a:schemeClr val="dk1"/>
              </a:buClr>
              <a:buSzPts val="1200"/>
              <a:buFont typeface="Arial"/>
              <a:buNone/>
              <a:defRPr sz="1600" b="1"/>
            </a:lvl7pPr>
            <a:lvl8pPr marL="4876678" lvl="7" indent="-304792" algn="l">
              <a:lnSpc>
                <a:spcPct val="100000"/>
              </a:lnSpc>
              <a:spcBef>
                <a:spcPts val="267"/>
              </a:spcBef>
              <a:spcAft>
                <a:spcPts val="0"/>
              </a:spcAft>
              <a:buClr>
                <a:schemeClr val="dk1"/>
              </a:buClr>
              <a:buSzPts val="1200"/>
              <a:buFont typeface="Arial"/>
              <a:buNone/>
              <a:defRPr sz="1600" b="1"/>
            </a:lvl8pPr>
            <a:lvl9pPr marL="5486263" lvl="8" indent="-304792" algn="l">
              <a:lnSpc>
                <a:spcPct val="100000"/>
              </a:lnSpc>
              <a:spcBef>
                <a:spcPts val="267"/>
              </a:spcBef>
              <a:spcAft>
                <a:spcPts val="0"/>
              </a:spcAft>
              <a:buClr>
                <a:schemeClr val="dk1"/>
              </a:buClr>
              <a:buSzPts val="1200"/>
              <a:buFont typeface="Arial"/>
              <a:buNone/>
              <a:defRPr sz="1600" b="1"/>
            </a:lvl9pPr>
          </a:lstStyle>
          <a:p>
            <a:pPr lvl="0"/>
            <a:r>
              <a:rPr lang="ja-JP" altLang="en-US"/>
              <a:t>マスター テキストの書式設定</a:t>
            </a:r>
          </a:p>
        </p:txBody>
      </p:sp>
      <p:sp>
        <p:nvSpPr>
          <p:cNvPr id="49" name="Google Shape;49;p17"/>
          <p:cNvSpPr txBox="1">
            <a:spLocks noGrp="1"/>
          </p:cNvSpPr>
          <p:nvPr>
            <p:ph type="body" idx="2"/>
          </p:nvPr>
        </p:nvSpPr>
        <p:spPr>
          <a:xfrm>
            <a:off x="609600" y="2174875"/>
            <a:ext cx="5386800" cy="3951200"/>
          </a:xfrm>
          <a:prstGeom prst="rect">
            <a:avLst/>
          </a:prstGeom>
          <a:noFill/>
          <a:ln>
            <a:noFill/>
          </a:ln>
        </p:spPr>
        <p:txBody>
          <a:bodyPr spcFirstLastPara="1" wrap="square" lIns="68575" tIns="34275" rIns="68575" bIns="34275" anchor="t" anchorCtr="0">
            <a:noAutofit/>
          </a:bodyPr>
          <a:lstStyle>
            <a:lvl1pPr marL="609585" lvl="0" indent="-457189" algn="l">
              <a:lnSpc>
                <a:spcPct val="100000"/>
              </a:lnSpc>
              <a:spcBef>
                <a:spcPts val="533"/>
              </a:spcBef>
              <a:spcAft>
                <a:spcPts val="0"/>
              </a:spcAft>
              <a:buClr>
                <a:schemeClr val="dk1"/>
              </a:buClr>
              <a:buSzPts val="1800"/>
              <a:buFont typeface="Arial"/>
              <a:buChar char="•"/>
              <a:defRPr sz="2400"/>
            </a:lvl1pPr>
            <a:lvl2pPr marL="1219170" lvl="1" indent="-431789" algn="l">
              <a:lnSpc>
                <a:spcPct val="100000"/>
              </a:lnSpc>
              <a:spcBef>
                <a:spcPts val="400"/>
              </a:spcBef>
              <a:spcAft>
                <a:spcPts val="0"/>
              </a:spcAft>
              <a:buClr>
                <a:schemeClr val="dk1"/>
              </a:buClr>
              <a:buSzPts val="1500"/>
              <a:buFont typeface="Arial"/>
              <a:buChar char="–"/>
              <a:defRPr sz="2000"/>
            </a:lvl2pPr>
            <a:lvl3pPr marL="1828754" lvl="2" indent="-423323" algn="l">
              <a:lnSpc>
                <a:spcPct val="100000"/>
              </a:lnSpc>
              <a:spcBef>
                <a:spcPts val="400"/>
              </a:spcBef>
              <a:spcAft>
                <a:spcPts val="0"/>
              </a:spcAft>
              <a:buClr>
                <a:schemeClr val="dk1"/>
              </a:buClr>
              <a:buSzPts val="1400"/>
              <a:buFont typeface="Arial"/>
              <a:buChar char="•"/>
              <a:defRPr sz="1867"/>
            </a:lvl3pPr>
            <a:lvl4pPr marL="2438339" lvl="3" indent="-406390" algn="l">
              <a:lnSpc>
                <a:spcPct val="100000"/>
              </a:lnSpc>
              <a:spcBef>
                <a:spcPts val="267"/>
              </a:spcBef>
              <a:spcAft>
                <a:spcPts val="0"/>
              </a:spcAft>
              <a:buClr>
                <a:schemeClr val="dk1"/>
              </a:buClr>
              <a:buSzPts val="1200"/>
              <a:buFont typeface="Arial"/>
              <a:buChar char="–"/>
              <a:defRPr sz="1600"/>
            </a:lvl4pPr>
            <a:lvl5pPr marL="3047924" lvl="4" indent="-406390" algn="l">
              <a:lnSpc>
                <a:spcPct val="100000"/>
              </a:lnSpc>
              <a:spcBef>
                <a:spcPts val="267"/>
              </a:spcBef>
              <a:spcAft>
                <a:spcPts val="0"/>
              </a:spcAft>
              <a:buClr>
                <a:schemeClr val="dk1"/>
              </a:buClr>
              <a:buSzPts val="1200"/>
              <a:buFont typeface="Arial"/>
              <a:buChar char="»"/>
              <a:defRPr sz="1600"/>
            </a:lvl5pPr>
            <a:lvl6pPr marL="3657509" lvl="5" indent="-406390" algn="l">
              <a:lnSpc>
                <a:spcPct val="100000"/>
              </a:lnSpc>
              <a:spcBef>
                <a:spcPts val="267"/>
              </a:spcBef>
              <a:spcAft>
                <a:spcPts val="0"/>
              </a:spcAft>
              <a:buClr>
                <a:schemeClr val="dk1"/>
              </a:buClr>
              <a:buSzPts val="1200"/>
              <a:buFont typeface="Arial"/>
              <a:buChar char="»"/>
              <a:defRPr sz="1600"/>
            </a:lvl6pPr>
            <a:lvl7pPr marL="4267093" lvl="6" indent="-406390" algn="l">
              <a:lnSpc>
                <a:spcPct val="100000"/>
              </a:lnSpc>
              <a:spcBef>
                <a:spcPts val="267"/>
              </a:spcBef>
              <a:spcAft>
                <a:spcPts val="0"/>
              </a:spcAft>
              <a:buClr>
                <a:schemeClr val="dk1"/>
              </a:buClr>
              <a:buSzPts val="1200"/>
              <a:buFont typeface="Arial"/>
              <a:buChar char="»"/>
              <a:defRPr sz="1600"/>
            </a:lvl7pPr>
            <a:lvl8pPr marL="4876678" lvl="7" indent="-406390" algn="l">
              <a:lnSpc>
                <a:spcPct val="100000"/>
              </a:lnSpc>
              <a:spcBef>
                <a:spcPts val="267"/>
              </a:spcBef>
              <a:spcAft>
                <a:spcPts val="0"/>
              </a:spcAft>
              <a:buClr>
                <a:schemeClr val="dk1"/>
              </a:buClr>
              <a:buSzPts val="1200"/>
              <a:buFont typeface="Arial"/>
              <a:buChar char="»"/>
              <a:defRPr sz="1600"/>
            </a:lvl8pPr>
            <a:lvl9pPr marL="5486263" lvl="8" indent="-406390" algn="l">
              <a:lnSpc>
                <a:spcPct val="100000"/>
              </a:lnSpc>
              <a:spcBef>
                <a:spcPts val="267"/>
              </a:spcBef>
              <a:spcAft>
                <a:spcPts val="0"/>
              </a:spcAft>
              <a:buClr>
                <a:schemeClr val="dk1"/>
              </a:buClr>
              <a:buSzPts val="1200"/>
              <a:buFont typeface="Arial"/>
              <a:buChar char="»"/>
              <a:defRPr sz="1600"/>
            </a:lvl9pPr>
          </a:lstStyle>
          <a:p>
            <a:pPr lvl="0"/>
            <a:r>
              <a:rPr lang="ja-JP" altLang="en-US"/>
              <a:t>マスター テキストの書式設定</a:t>
            </a:r>
          </a:p>
        </p:txBody>
      </p:sp>
      <p:sp>
        <p:nvSpPr>
          <p:cNvPr id="50" name="Google Shape;50;p17"/>
          <p:cNvSpPr txBox="1">
            <a:spLocks noGrp="1"/>
          </p:cNvSpPr>
          <p:nvPr>
            <p:ph type="body" idx="3"/>
          </p:nvPr>
        </p:nvSpPr>
        <p:spPr>
          <a:xfrm>
            <a:off x="6193369" y="1535113"/>
            <a:ext cx="5389200" cy="639600"/>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Clr>
                <a:schemeClr val="dk1"/>
              </a:buClr>
              <a:buSzPts val="1800"/>
              <a:buFont typeface="Arial"/>
              <a:buNone/>
              <a:defRPr sz="2400" b="1"/>
            </a:lvl1pPr>
            <a:lvl2pPr marL="1219170" lvl="1" indent="-304792" algn="l">
              <a:lnSpc>
                <a:spcPct val="100000"/>
              </a:lnSpc>
              <a:spcBef>
                <a:spcPts val="400"/>
              </a:spcBef>
              <a:spcAft>
                <a:spcPts val="0"/>
              </a:spcAft>
              <a:buClr>
                <a:schemeClr val="dk1"/>
              </a:buClr>
              <a:buSzPts val="1500"/>
              <a:buFont typeface="Arial"/>
              <a:buNone/>
              <a:defRPr sz="2000" b="1"/>
            </a:lvl2pPr>
            <a:lvl3pPr marL="1828754" lvl="2" indent="-304792" algn="l">
              <a:lnSpc>
                <a:spcPct val="100000"/>
              </a:lnSpc>
              <a:spcBef>
                <a:spcPts val="400"/>
              </a:spcBef>
              <a:spcAft>
                <a:spcPts val="0"/>
              </a:spcAft>
              <a:buClr>
                <a:schemeClr val="dk1"/>
              </a:buClr>
              <a:buSzPts val="1400"/>
              <a:buFont typeface="Arial"/>
              <a:buNone/>
              <a:defRPr sz="1867" b="1"/>
            </a:lvl3pPr>
            <a:lvl4pPr marL="2438339" lvl="3" indent="-304792" algn="l">
              <a:lnSpc>
                <a:spcPct val="100000"/>
              </a:lnSpc>
              <a:spcBef>
                <a:spcPts val="267"/>
              </a:spcBef>
              <a:spcAft>
                <a:spcPts val="0"/>
              </a:spcAft>
              <a:buClr>
                <a:schemeClr val="dk1"/>
              </a:buClr>
              <a:buSzPts val="1200"/>
              <a:buFont typeface="Arial"/>
              <a:buNone/>
              <a:defRPr sz="1600" b="1"/>
            </a:lvl4pPr>
            <a:lvl5pPr marL="3047924" lvl="4" indent="-304792" algn="l">
              <a:lnSpc>
                <a:spcPct val="100000"/>
              </a:lnSpc>
              <a:spcBef>
                <a:spcPts val="267"/>
              </a:spcBef>
              <a:spcAft>
                <a:spcPts val="0"/>
              </a:spcAft>
              <a:buClr>
                <a:schemeClr val="dk1"/>
              </a:buClr>
              <a:buSzPts val="1200"/>
              <a:buFont typeface="Arial"/>
              <a:buNone/>
              <a:defRPr sz="1600" b="1"/>
            </a:lvl5pPr>
            <a:lvl6pPr marL="3657509" lvl="5" indent="-304792" algn="l">
              <a:lnSpc>
                <a:spcPct val="100000"/>
              </a:lnSpc>
              <a:spcBef>
                <a:spcPts val="267"/>
              </a:spcBef>
              <a:spcAft>
                <a:spcPts val="0"/>
              </a:spcAft>
              <a:buClr>
                <a:schemeClr val="dk1"/>
              </a:buClr>
              <a:buSzPts val="1200"/>
              <a:buFont typeface="Arial"/>
              <a:buNone/>
              <a:defRPr sz="1600" b="1"/>
            </a:lvl6pPr>
            <a:lvl7pPr marL="4267093" lvl="6" indent="-304792" algn="l">
              <a:lnSpc>
                <a:spcPct val="100000"/>
              </a:lnSpc>
              <a:spcBef>
                <a:spcPts val="267"/>
              </a:spcBef>
              <a:spcAft>
                <a:spcPts val="0"/>
              </a:spcAft>
              <a:buClr>
                <a:schemeClr val="dk1"/>
              </a:buClr>
              <a:buSzPts val="1200"/>
              <a:buFont typeface="Arial"/>
              <a:buNone/>
              <a:defRPr sz="1600" b="1"/>
            </a:lvl7pPr>
            <a:lvl8pPr marL="4876678" lvl="7" indent="-304792" algn="l">
              <a:lnSpc>
                <a:spcPct val="100000"/>
              </a:lnSpc>
              <a:spcBef>
                <a:spcPts val="267"/>
              </a:spcBef>
              <a:spcAft>
                <a:spcPts val="0"/>
              </a:spcAft>
              <a:buClr>
                <a:schemeClr val="dk1"/>
              </a:buClr>
              <a:buSzPts val="1200"/>
              <a:buFont typeface="Arial"/>
              <a:buNone/>
              <a:defRPr sz="1600" b="1"/>
            </a:lvl8pPr>
            <a:lvl9pPr marL="5486263" lvl="8" indent="-304792" algn="l">
              <a:lnSpc>
                <a:spcPct val="100000"/>
              </a:lnSpc>
              <a:spcBef>
                <a:spcPts val="267"/>
              </a:spcBef>
              <a:spcAft>
                <a:spcPts val="0"/>
              </a:spcAft>
              <a:buClr>
                <a:schemeClr val="dk1"/>
              </a:buClr>
              <a:buSzPts val="1200"/>
              <a:buFont typeface="Arial"/>
              <a:buNone/>
              <a:defRPr sz="1600" b="1"/>
            </a:lvl9pPr>
          </a:lstStyle>
          <a:p>
            <a:pPr lvl="0"/>
            <a:r>
              <a:rPr lang="ja-JP" altLang="en-US"/>
              <a:t>マスター テキストの書式設定</a:t>
            </a:r>
          </a:p>
        </p:txBody>
      </p:sp>
      <p:sp>
        <p:nvSpPr>
          <p:cNvPr id="51" name="Google Shape;51;p17"/>
          <p:cNvSpPr txBox="1">
            <a:spLocks noGrp="1"/>
          </p:cNvSpPr>
          <p:nvPr>
            <p:ph type="body" idx="4"/>
          </p:nvPr>
        </p:nvSpPr>
        <p:spPr>
          <a:xfrm>
            <a:off x="6193369" y="2174875"/>
            <a:ext cx="5389200" cy="3951200"/>
          </a:xfrm>
          <a:prstGeom prst="rect">
            <a:avLst/>
          </a:prstGeom>
          <a:noFill/>
          <a:ln>
            <a:noFill/>
          </a:ln>
        </p:spPr>
        <p:txBody>
          <a:bodyPr spcFirstLastPara="1" wrap="square" lIns="68575" tIns="34275" rIns="68575" bIns="34275" anchor="t" anchorCtr="0">
            <a:noAutofit/>
          </a:bodyPr>
          <a:lstStyle>
            <a:lvl1pPr marL="609585" lvl="0" indent="-457189" algn="l">
              <a:lnSpc>
                <a:spcPct val="100000"/>
              </a:lnSpc>
              <a:spcBef>
                <a:spcPts val="533"/>
              </a:spcBef>
              <a:spcAft>
                <a:spcPts val="0"/>
              </a:spcAft>
              <a:buClr>
                <a:schemeClr val="dk1"/>
              </a:buClr>
              <a:buSzPts val="1800"/>
              <a:buFont typeface="Arial"/>
              <a:buChar char="•"/>
              <a:defRPr sz="2400"/>
            </a:lvl1pPr>
            <a:lvl2pPr marL="1219170" lvl="1" indent="-431789" algn="l">
              <a:lnSpc>
                <a:spcPct val="100000"/>
              </a:lnSpc>
              <a:spcBef>
                <a:spcPts val="400"/>
              </a:spcBef>
              <a:spcAft>
                <a:spcPts val="0"/>
              </a:spcAft>
              <a:buClr>
                <a:schemeClr val="dk1"/>
              </a:buClr>
              <a:buSzPts val="1500"/>
              <a:buFont typeface="Arial"/>
              <a:buChar char="–"/>
              <a:defRPr sz="2000"/>
            </a:lvl2pPr>
            <a:lvl3pPr marL="1828754" lvl="2" indent="-423323" algn="l">
              <a:lnSpc>
                <a:spcPct val="100000"/>
              </a:lnSpc>
              <a:spcBef>
                <a:spcPts val="400"/>
              </a:spcBef>
              <a:spcAft>
                <a:spcPts val="0"/>
              </a:spcAft>
              <a:buClr>
                <a:schemeClr val="dk1"/>
              </a:buClr>
              <a:buSzPts val="1400"/>
              <a:buFont typeface="Arial"/>
              <a:buChar char="•"/>
              <a:defRPr sz="1867"/>
            </a:lvl3pPr>
            <a:lvl4pPr marL="2438339" lvl="3" indent="-406390" algn="l">
              <a:lnSpc>
                <a:spcPct val="100000"/>
              </a:lnSpc>
              <a:spcBef>
                <a:spcPts val="267"/>
              </a:spcBef>
              <a:spcAft>
                <a:spcPts val="0"/>
              </a:spcAft>
              <a:buClr>
                <a:schemeClr val="dk1"/>
              </a:buClr>
              <a:buSzPts val="1200"/>
              <a:buFont typeface="Arial"/>
              <a:buChar char="–"/>
              <a:defRPr sz="1600"/>
            </a:lvl4pPr>
            <a:lvl5pPr marL="3047924" lvl="4" indent="-406390" algn="l">
              <a:lnSpc>
                <a:spcPct val="100000"/>
              </a:lnSpc>
              <a:spcBef>
                <a:spcPts val="267"/>
              </a:spcBef>
              <a:spcAft>
                <a:spcPts val="0"/>
              </a:spcAft>
              <a:buClr>
                <a:schemeClr val="dk1"/>
              </a:buClr>
              <a:buSzPts val="1200"/>
              <a:buFont typeface="Arial"/>
              <a:buChar char="»"/>
              <a:defRPr sz="1600"/>
            </a:lvl5pPr>
            <a:lvl6pPr marL="3657509" lvl="5" indent="-406390" algn="l">
              <a:lnSpc>
                <a:spcPct val="100000"/>
              </a:lnSpc>
              <a:spcBef>
                <a:spcPts val="267"/>
              </a:spcBef>
              <a:spcAft>
                <a:spcPts val="0"/>
              </a:spcAft>
              <a:buClr>
                <a:schemeClr val="dk1"/>
              </a:buClr>
              <a:buSzPts val="1200"/>
              <a:buFont typeface="Arial"/>
              <a:buChar char="»"/>
              <a:defRPr sz="1600"/>
            </a:lvl6pPr>
            <a:lvl7pPr marL="4267093" lvl="6" indent="-406390" algn="l">
              <a:lnSpc>
                <a:spcPct val="100000"/>
              </a:lnSpc>
              <a:spcBef>
                <a:spcPts val="267"/>
              </a:spcBef>
              <a:spcAft>
                <a:spcPts val="0"/>
              </a:spcAft>
              <a:buClr>
                <a:schemeClr val="dk1"/>
              </a:buClr>
              <a:buSzPts val="1200"/>
              <a:buFont typeface="Arial"/>
              <a:buChar char="»"/>
              <a:defRPr sz="1600"/>
            </a:lvl7pPr>
            <a:lvl8pPr marL="4876678" lvl="7" indent="-406390" algn="l">
              <a:lnSpc>
                <a:spcPct val="100000"/>
              </a:lnSpc>
              <a:spcBef>
                <a:spcPts val="267"/>
              </a:spcBef>
              <a:spcAft>
                <a:spcPts val="0"/>
              </a:spcAft>
              <a:buClr>
                <a:schemeClr val="dk1"/>
              </a:buClr>
              <a:buSzPts val="1200"/>
              <a:buFont typeface="Arial"/>
              <a:buChar char="»"/>
              <a:defRPr sz="1600"/>
            </a:lvl8pPr>
            <a:lvl9pPr marL="5486263" lvl="8" indent="-406390" algn="l">
              <a:lnSpc>
                <a:spcPct val="100000"/>
              </a:lnSpc>
              <a:spcBef>
                <a:spcPts val="267"/>
              </a:spcBef>
              <a:spcAft>
                <a:spcPts val="0"/>
              </a:spcAft>
              <a:buClr>
                <a:schemeClr val="dk1"/>
              </a:buClr>
              <a:buSzPts val="1200"/>
              <a:buFont typeface="Arial"/>
              <a:buChar char="»"/>
              <a:defRPr sz="1600"/>
            </a:lvl9pPr>
          </a:lstStyle>
          <a:p>
            <a:pPr lvl="0"/>
            <a:r>
              <a:rPr lang="ja-JP" altLang="en-US"/>
              <a:t>マスター テキストの書式設定</a:t>
            </a:r>
          </a:p>
        </p:txBody>
      </p:sp>
      <p:sp>
        <p:nvSpPr>
          <p:cNvPr id="52" name="Google Shape;52;p17"/>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0A81B90E-F4D1-4C90-9EE3-CCDA37DA3F1B}" type="datetime1">
              <a:rPr kumimoji="1" lang="ja-JP" altLang="en-US" smtClean="0"/>
              <a:t>2022/7/29</a:t>
            </a:fld>
            <a:endParaRPr kumimoji="1" lang="ja-JP" altLang="en-US"/>
          </a:p>
        </p:txBody>
      </p:sp>
      <p:sp>
        <p:nvSpPr>
          <p:cNvPr id="53" name="Google Shape;53;p17"/>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54" name="Google Shape;54;p17"/>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2636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609600" y="274637"/>
            <a:ext cx="10958000" cy="11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57" name="Google Shape;57;p18"/>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E8245200-BB32-46CF-8243-88BD2C4A6F20}" type="datetime1">
              <a:rPr kumimoji="1" lang="ja-JP" altLang="en-US" smtClean="0"/>
              <a:t>2022/7/29</a:t>
            </a:fld>
            <a:endParaRPr kumimoji="1" lang="ja-JP" altLang="en-US"/>
          </a:p>
        </p:txBody>
      </p:sp>
      <p:sp>
        <p:nvSpPr>
          <p:cNvPr id="58" name="Google Shape;58;p18"/>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59" name="Google Shape;59;p18"/>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58184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60"/>
        <p:cNvGrpSpPr/>
        <p:nvPr/>
      </p:nvGrpSpPr>
      <p:grpSpPr>
        <a:xfrm>
          <a:off x="0" y="0"/>
          <a:ext cx="0" cy="0"/>
          <a:chOff x="0" y="0"/>
          <a:chExt cx="0" cy="0"/>
        </a:xfrm>
      </p:grpSpPr>
      <p:sp>
        <p:nvSpPr>
          <p:cNvPr id="61" name="Google Shape;61;p19"/>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5AAB1628-5B49-41ED-BCD0-4643247A60E9}" type="datetime1">
              <a:rPr kumimoji="1" lang="ja-JP" altLang="en-US" smtClean="0"/>
              <a:t>2022/7/29</a:t>
            </a:fld>
            <a:endParaRPr kumimoji="1" lang="ja-JP" altLang="en-US"/>
          </a:p>
        </p:txBody>
      </p:sp>
      <p:sp>
        <p:nvSpPr>
          <p:cNvPr id="62" name="Google Shape;62;p19"/>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63" name="Google Shape;63;p19"/>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343598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609603" y="273051"/>
            <a:ext cx="4011200" cy="11620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2000" b="1"/>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66" name="Google Shape;66;p20"/>
          <p:cNvSpPr txBox="1">
            <a:spLocks noGrp="1"/>
          </p:cNvSpPr>
          <p:nvPr>
            <p:ph type="body" idx="1"/>
          </p:nvPr>
        </p:nvSpPr>
        <p:spPr>
          <a:xfrm>
            <a:off x="4766733" y="273053"/>
            <a:ext cx="6815600" cy="5853200"/>
          </a:xfrm>
          <a:prstGeom prst="rect">
            <a:avLst/>
          </a:prstGeom>
          <a:noFill/>
          <a:ln>
            <a:noFill/>
          </a:ln>
        </p:spPr>
        <p:txBody>
          <a:bodyPr spcFirstLastPara="1" wrap="square" lIns="68575" tIns="34275" rIns="68575" bIns="34275" anchor="t" anchorCtr="0">
            <a:noAutofit/>
          </a:bodyPr>
          <a:lstStyle>
            <a:lvl1pPr marL="609585" lvl="0" indent="-507987" algn="l">
              <a:lnSpc>
                <a:spcPct val="100000"/>
              </a:lnSpc>
              <a:spcBef>
                <a:spcPts val="667"/>
              </a:spcBef>
              <a:spcAft>
                <a:spcPts val="0"/>
              </a:spcAft>
              <a:buClr>
                <a:schemeClr val="dk1"/>
              </a:buClr>
              <a:buSzPts val="2400"/>
              <a:buFont typeface="Arial"/>
              <a:buChar char="•"/>
              <a:defRPr sz="3200"/>
            </a:lvl1pPr>
            <a:lvl2pPr marL="1219170" lvl="1" indent="-482588" algn="l">
              <a:lnSpc>
                <a:spcPct val="100000"/>
              </a:lnSpc>
              <a:spcBef>
                <a:spcPts val="533"/>
              </a:spcBef>
              <a:spcAft>
                <a:spcPts val="0"/>
              </a:spcAft>
              <a:buClr>
                <a:schemeClr val="dk1"/>
              </a:buClr>
              <a:buSzPts val="2100"/>
              <a:buFont typeface="Arial"/>
              <a:buChar char="–"/>
              <a:defRPr sz="2800"/>
            </a:lvl2pPr>
            <a:lvl3pPr marL="1828754" lvl="2" indent="-457189" algn="l">
              <a:lnSpc>
                <a:spcPct val="100000"/>
              </a:lnSpc>
              <a:spcBef>
                <a:spcPts val="533"/>
              </a:spcBef>
              <a:spcAft>
                <a:spcPts val="0"/>
              </a:spcAft>
              <a:buClr>
                <a:schemeClr val="dk1"/>
              </a:buClr>
              <a:buSzPts val="1800"/>
              <a:buFont typeface="Arial"/>
              <a:buChar char="•"/>
              <a:defRPr sz="2400"/>
            </a:lvl3pPr>
            <a:lvl4pPr marL="2438339" lvl="3" indent="-431789" algn="l">
              <a:lnSpc>
                <a:spcPct val="100000"/>
              </a:lnSpc>
              <a:spcBef>
                <a:spcPts val="400"/>
              </a:spcBef>
              <a:spcAft>
                <a:spcPts val="0"/>
              </a:spcAft>
              <a:buClr>
                <a:schemeClr val="dk1"/>
              </a:buClr>
              <a:buSzPts val="1500"/>
              <a:buFont typeface="Arial"/>
              <a:buChar char="–"/>
              <a:defRPr sz="2000"/>
            </a:lvl4pPr>
            <a:lvl5pPr marL="3047924" lvl="4" indent="-431789" algn="l">
              <a:lnSpc>
                <a:spcPct val="100000"/>
              </a:lnSpc>
              <a:spcBef>
                <a:spcPts val="400"/>
              </a:spcBef>
              <a:spcAft>
                <a:spcPts val="0"/>
              </a:spcAft>
              <a:buClr>
                <a:schemeClr val="dk1"/>
              </a:buClr>
              <a:buSzPts val="1500"/>
              <a:buFont typeface="Arial"/>
              <a:buChar char="»"/>
              <a:defRPr sz="2000"/>
            </a:lvl5pPr>
            <a:lvl6pPr marL="3657509" lvl="5" indent="-431789" algn="l">
              <a:lnSpc>
                <a:spcPct val="100000"/>
              </a:lnSpc>
              <a:spcBef>
                <a:spcPts val="400"/>
              </a:spcBef>
              <a:spcAft>
                <a:spcPts val="0"/>
              </a:spcAft>
              <a:buClr>
                <a:schemeClr val="dk1"/>
              </a:buClr>
              <a:buSzPts val="1500"/>
              <a:buFont typeface="Arial"/>
              <a:buChar char="»"/>
              <a:defRPr sz="2000"/>
            </a:lvl6pPr>
            <a:lvl7pPr marL="4267093" lvl="6" indent="-431789" algn="l">
              <a:lnSpc>
                <a:spcPct val="100000"/>
              </a:lnSpc>
              <a:spcBef>
                <a:spcPts val="400"/>
              </a:spcBef>
              <a:spcAft>
                <a:spcPts val="0"/>
              </a:spcAft>
              <a:buClr>
                <a:schemeClr val="dk1"/>
              </a:buClr>
              <a:buSzPts val="1500"/>
              <a:buFont typeface="Arial"/>
              <a:buChar char="»"/>
              <a:defRPr sz="2000"/>
            </a:lvl7pPr>
            <a:lvl8pPr marL="4876678" lvl="7" indent="-431789" algn="l">
              <a:lnSpc>
                <a:spcPct val="100000"/>
              </a:lnSpc>
              <a:spcBef>
                <a:spcPts val="400"/>
              </a:spcBef>
              <a:spcAft>
                <a:spcPts val="0"/>
              </a:spcAft>
              <a:buClr>
                <a:schemeClr val="dk1"/>
              </a:buClr>
              <a:buSzPts val="1500"/>
              <a:buFont typeface="Arial"/>
              <a:buChar char="»"/>
              <a:defRPr sz="2000"/>
            </a:lvl8pPr>
            <a:lvl9pPr marL="5486263" lvl="8" indent="-431789" algn="l">
              <a:lnSpc>
                <a:spcPct val="100000"/>
              </a:lnSpc>
              <a:spcBef>
                <a:spcPts val="400"/>
              </a:spcBef>
              <a:spcAft>
                <a:spcPts val="0"/>
              </a:spcAft>
              <a:buClr>
                <a:schemeClr val="dk1"/>
              </a:buClr>
              <a:buSzPts val="1500"/>
              <a:buFont typeface="Arial"/>
              <a:buChar char="»"/>
              <a:defRPr sz="2000"/>
            </a:lvl9pPr>
          </a:lstStyle>
          <a:p>
            <a:pPr lvl="0"/>
            <a:r>
              <a:rPr lang="ja-JP" altLang="en-US"/>
              <a:t>マスター テキストの書式設定</a:t>
            </a:r>
          </a:p>
        </p:txBody>
      </p:sp>
      <p:sp>
        <p:nvSpPr>
          <p:cNvPr id="67" name="Google Shape;67;p20"/>
          <p:cNvSpPr txBox="1">
            <a:spLocks noGrp="1"/>
          </p:cNvSpPr>
          <p:nvPr>
            <p:ph type="body" idx="2"/>
          </p:nvPr>
        </p:nvSpPr>
        <p:spPr>
          <a:xfrm>
            <a:off x="609603" y="1435103"/>
            <a:ext cx="4011200" cy="46912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267"/>
              </a:spcBef>
              <a:spcAft>
                <a:spcPts val="0"/>
              </a:spcAft>
              <a:buClr>
                <a:schemeClr val="dk1"/>
              </a:buClr>
              <a:buSzPts val="1100"/>
              <a:buFont typeface="Arial"/>
              <a:buNone/>
              <a:defRPr sz="1467"/>
            </a:lvl1pPr>
            <a:lvl2pPr marL="1219170" lvl="1" indent="-304792" algn="l">
              <a:lnSpc>
                <a:spcPct val="100000"/>
              </a:lnSpc>
              <a:spcBef>
                <a:spcPts val="267"/>
              </a:spcBef>
              <a:spcAft>
                <a:spcPts val="0"/>
              </a:spcAft>
              <a:buClr>
                <a:schemeClr val="dk1"/>
              </a:buClr>
              <a:buSzPts val="900"/>
              <a:buFont typeface="Arial"/>
              <a:buNone/>
              <a:defRPr sz="1200"/>
            </a:lvl2pPr>
            <a:lvl3pPr marL="1828754" lvl="2" indent="-304792" algn="l">
              <a:lnSpc>
                <a:spcPct val="100000"/>
              </a:lnSpc>
              <a:spcBef>
                <a:spcPts val="267"/>
              </a:spcBef>
              <a:spcAft>
                <a:spcPts val="0"/>
              </a:spcAft>
              <a:buClr>
                <a:schemeClr val="dk1"/>
              </a:buClr>
              <a:buSzPts val="800"/>
              <a:buFont typeface="Arial"/>
              <a:buNone/>
              <a:defRPr sz="1067"/>
            </a:lvl3pPr>
            <a:lvl4pPr marL="2438339" lvl="3" indent="-304792" algn="l">
              <a:lnSpc>
                <a:spcPct val="100000"/>
              </a:lnSpc>
              <a:spcBef>
                <a:spcPts val="133"/>
              </a:spcBef>
              <a:spcAft>
                <a:spcPts val="0"/>
              </a:spcAft>
              <a:buClr>
                <a:schemeClr val="dk1"/>
              </a:buClr>
              <a:buSzPts val="700"/>
              <a:buFont typeface="Arial"/>
              <a:buNone/>
              <a:defRPr sz="933"/>
            </a:lvl4pPr>
            <a:lvl5pPr marL="3047924" lvl="4" indent="-304792" algn="l">
              <a:lnSpc>
                <a:spcPct val="100000"/>
              </a:lnSpc>
              <a:spcBef>
                <a:spcPts val="133"/>
              </a:spcBef>
              <a:spcAft>
                <a:spcPts val="0"/>
              </a:spcAft>
              <a:buClr>
                <a:schemeClr val="dk1"/>
              </a:buClr>
              <a:buSzPts val="700"/>
              <a:buFont typeface="Arial"/>
              <a:buNone/>
              <a:defRPr sz="933"/>
            </a:lvl5pPr>
            <a:lvl6pPr marL="3657509" lvl="5" indent="-304792" algn="l">
              <a:lnSpc>
                <a:spcPct val="100000"/>
              </a:lnSpc>
              <a:spcBef>
                <a:spcPts val="133"/>
              </a:spcBef>
              <a:spcAft>
                <a:spcPts val="0"/>
              </a:spcAft>
              <a:buClr>
                <a:schemeClr val="dk1"/>
              </a:buClr>
              <a:buSzPts val="700"/>
              <a:buFont typeface="Arial"/>
              <a:buNone/>
              <a:defRPr sz="933"/>
            </a:lvl6pPr>
            <a:lvl7pPr marL="4267093" lvl="6" indent="-304792" algn="l">
              <a:lnSpc>
                <a:spcPct val="100000"/>
              </a:lnSpc>
              <a:spcBef>
                <a:spcPts val="133"/>
              </a:spcBef>
              <a:spcAft>
                <a:spcPts val="0"/>
              </a:spcAft>
              <a:buClr>
                <a:schemeClr val="dk1"/>
              </a:buClr>
              <a:buSzPts val="700"/>
              <a:buFont typeface="Arial"/>
              <a:buNone/>
              <a:defRPr sz="933"/>
            </a:lvl7pPr>
            <a:lvl8pPr marL="4876678" lvl="7" indent="-304792" algn="l">
              <a:lnSpc>
                <a:spcPct val="100000"/>
              </a:lnSpc>
              <a:spcBef>
                <a:spcPts val="133"/>
              </a:spcBef>
              <a:spcAft>
                <a:spcPts val="0"/>
              </a:spcAft>
              <a:buClr>
                <a:schemeClr val="dk1"/>
              </a:buClr>
              <a:buSzPts val="700"/>
              <a:buFont typeface="Arial"/>
              <a:buNone/>
              <a:defRPr sz="933"/>
            </a:lvl8pPr>
            <a:lvl9pPr marL="5486263" lvl="8" indent="-304792" algn="l">
              <a:lnSpc>
                <a:spcPct val="100000"/>
              </a:lnSpc>
              <a:spcBef>
                <a:spcPts val="133"/>
              </a:spcBef>
              <a:spcAft>
                <a:spcPts val="0"/>
              </a:spcAft>
              <a:buClr>
                <a:schemeClr val="dk1"/>
              </a:buClr>
              <a:buSzPts val="700"/>
              <a:buFont typeface="Arial"/>
              <a:buNone/>
              <a:defRPr sz="933"/>
            </a:lvl9pPr>
          </a:lstStyle>
          <a:p>
            <a:pPr lvl="0"/>
            <a:r>
              <a:rPr lang="ja-JP" altLang="en-US"/>
              <a:t>マスター テキストの書式設定</a:t>
            </a:r>
          </a:p>
        </p:txBody>
      </p:sp>
      <p:sp>
        <p:nvSpPr>
          <p:cNvPr id="68" name="Google Shape;68;p20"/>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EFB5DD2C-C3CD-4F0A-8048-22F7D3602BCA}" type="datetime1">
              <a:rPr kumimoji="1" lang="ja-JP" altLang="en-US" smtClean="0"/>
              <a:t>2022/7/29</a:t>
            </a:fld>
            <a:endParaRPr kumimoji="1" lang="ja-JP" altLang="en-US"/>
          </a:p>
        </p:txBody>
      </p:sp>
      <p:sp>
        <p:nvSpPr>
          <p:cNvPr id="69" name="Google Shape;69;p20"/>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70" name="Google Shape;70;p20"/>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402711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2389717" y="4800600"/>
            <a:ext cx="7315200" cy="566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2000" b="1"/>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73" name="Google Shape;73;p21"/>
          <p:cNvSpPr>
            <a:spLocks noGrp="1"/>
          </p:cNvSpPr>
          <p:nvPr>
            <p:ph type="pic" idx="2"/>
          </p:nvPr>
        </p:nvSpPr>
        <p:spPr>
          <a:xfrm>
            <a:off x="2389717" y="612775"/>
            <a:ext cx="7315200" cy="4114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6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33"/>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ja-JP" altLang="en-US"/>
              <a:t>アイコンをクリックして図を追加</a:t>
            </a:r>
            <a:endParaRPr/>
          </a:p>
        </p:txBody>
      </p:sp>
      <p:sp>
        <p:nvSpPr>
          <p:cNvPr id="74" name="Google Shape;74;p21"/>
          <p:cNvSpPr txBox="1">
            <a:spLocks noGrp="1"/>
          </p:cNvSpPr>
          <p:nvPr>
            <p:ph type="body" idx="1"/>
          </p:nvPr>
        </p:nvSpPr>
        <p:spPr>
          <a:xfrm>
            <a:off x="2389717" y="5367337"/>
            <a:ext cx="7315200" cy="8048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267"/>
              </a:spcBef>
              <a:spcAft>
                <a:spcPts val="0"/>
              </a:spcAft>
              <a:buClr>
                <a:schemeClr val="dk1"/>
              </a:buClr>
              <a:buSzPts val="1100"/>
              <a:buFont typeface="Arial"/>
              <a:buNone/>
              <a:defRPr sz="1467"/>
            </a:lvl1pPr>
            <a:lvl2pPr marL="1219170" lvl="1" indent="-304792" algn="l">
              <a:lnSpc>
                <a:spcPct val="100000"/>
              </a:lnSpc>
              <a:spcBef>
                <a:spcPts val="267"/>
              </a:spcBef>
              <a:spcAft>
                <a:spcPts val="0"/>
              </a:spcAft>
              <a:buClr>
                <a:schemeClr val="dk1"/>
              </a:buClr>
              <a:buSzPts val="900"/>
              <a:buFont typeface="Arial"/>
              <a:buNone/>
              <a:defRPr sz="1200"/>
            </a:lvl2pPr>
            <a:lvl3pPr marL="1828754" lvl="2" indent="-304792" algn="l">
              <a:lnSpc>
                <a:spcPct val="100000"/>
              </a:lnSpc>
              <a:spcBef>
                <a:spcPts val="267"/>
              </a:spcBef>
              <a:spcAft>
                <a:spcPts val="0"/>
              </a:spcAft>
              <a:buClr>
                <a:schemeClr val="dk1"/>
              </a:buClr>
              <a:buSzPts val="800"/>
              <a:buFont typeface="Arial"/>
              <a:buNone/>
              <a:defRPr sz="1067"/>
            </a:lvl3pPr>
            <a:lvl4pPr marL="2438339" lvl="3" indent="-304792" algn="l">
              <a:lnSpc>
                <a:spcPct val="100000"/>
              </a:lnSpc>
              <a:spcBef>
                <a:spcPts val="133"/>
              </a:spcBef>
              <a:spcAft>
                <a:spcPts val="0"/>
              </a:spcAft>
              <a:buClr>
                <a:schemeClr val="dk1"/>
              </a:buClr>
              <a:buSzPts val="700"/>
              <a:buFont typeface="Arial"/>
              <a:buNone/>
              <a:defRPr sz="933"/>
            </a:lvl4pPr>
            <a:lvl5pPr marL="3047924" lvl="4" indent="-304792" algn="l">
              <a:lnSpc>
                <a:spcPct val="100000"/>
              </a:lnSpc>
              <a:spcBef>
                <a:spcPts val="133"/>
              </a:spcBef>
              <a:spcAft>
                <a:spcPts val="0"/>
              </a:spcAft>
              <a:buClr>
                <a:schemeClr val="dk1"/>
              </a:buClr>
              <a:buSzPts val="700"/>
              <a:buFont typeface="Arial"/>
              <a:buNone/>
              <a:defRPr sz="933"/>
            </a:lvl5pPr>
            <a:lvl6pPr marL="3657509" lvl="5" indent="-304792" algn="l">
              <a:lnSpc>
                <a:spcPct val="100000"/>
              </a:lnSpc>
              <a:spcBef>
                <a:spcPts val="133"/>
              </a:spcBef>
              <a:spcAft>
                <a:spcPts val="0"/>
              </a:spcAft>
              <a:buClr>
                <a:schemeClr val="dk1"/>
              </a:buClr>
              <a:buSzPts val="700"/>
              <a:buFont typeface="Arial"/>
              <a:buNone/>
              <a:defRPr sz="933"/>
            </a:lvl6pPr>
            <a:lvl7pPr marL="4267093" lvl="6" indent="-304792" algn="l">
              <a:lnSpc>
                <a:spcPct val="100000"/>
              </a:lnSpc>
              <a:spcBef>
                <a:spcPts val="133"/>
              </a:spcBef>
              <a:spcAft>
                <a:spcPts val="0"/>
              </a:spcAft>
              <a:buClr>
                <a:schemeClr val="dk1"/>
              </a:buClr>
              <a:buSzPts val="700"/>
              <a:buFont typeface="Arial"/>
              <a:buNone/>
              <a:defRPr sz="933"/>
            </a:lvl7pPr>
            <a:lvl8pPr marL="4876678" lvl="7" indent="-304792" algn="l">
              <a:lnSpc>
                <a:spcPct val="100000"/>
              </a:lnSpc>
              <a:spcBef>
                <a:spcPts val="133"/>
              </a:spcBef>
              <a:spcAft>
                <a:spcPts val="0"/>
              </a:spcAft>
              <a:buClr>
                <a:schemeClr val="dk1"/>
              </a:buClr>
              <a:buSzPts val="700"/>
              <a:buFont typeface="Arial"/>
              <a:buNone/>
              <a:defRPr sz="933"/>
            </a:lvl8pPr>
            <a:lvl9pPr marL="5486263" lvl="8" indent="-304792" algn="l">
              <a:lnSpc>
                <a:spcPct val="100000"/>
              </a:lnSpc>
              <a:spcBef>
                <a:spcPts val="133"/>
              </a:spcBef>
              <a:spcAft>
                <a:spcPts val="0"/>
              </a:spcAft>
              <a:buClr>
                <a:schemeClr val="dk1"/>
              </a:buClr>
              <a:buSzPts val="700"/>
              <a:buFont typeface="Arial"/>
              <a:buNone/>
              <a:defRPr sz="933"/>
            </a:lvl9pPr>
          </a:lstStyle>
          <a:p>
            <a:pPr lvl="0"/>
            <a:r>
              <a:rPr lang="ja-JP" altLang="en-US"/>
              <a:t>マスター テキストの書式設定</a:t>
            </a:r>
          </a:p>
        </p:txBody>
      </p:sp>
      <p:sp>
        <p:nvSpPr>
          <p:cNvPr id="75" name="Google Shape;75;p21"/>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D0E57C80-3F64-47E6-88D3-2113AE6B2984}" type="datetime1">
              <a:rPr kumimoji="1" lang="ja-JP" altLang="en-US" smtClean="0"/>
              <a:t>2022/7/29</a:t>
            </a:fld>
            <a:endParaRPr kumimoji="1" lang="ja-JP" altLang="en-US"/>
          </a:p>
        </p:txBody>
      </p:sp>
      <p:sp>
        <p:nvSpPr>
          <p:cNvPr id="76" name="Google Shape;76;p21"/>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77" name="Google Shape;77;p21"/>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67565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609600" y="274637"/>
            <a:ext cx="10958000" cy="1143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r>
              <a:rPr lang="ja-JP" altLang="en-US"/>
              <a:t>マスター タイトルの書式設定</a:t>
            </a:r>
            <a:endParaRPr/>
          </a:p>
        </p:txBody>
      </p:sp>
      <p:sp>
        <p:nvSpPr>
          <p:cNvPr id="80" name="Google Shape;80;p22"/>
          <p:cNvSpPr txBox="1">
            <a:spLocks noGrp="1"/>
          </p:cNvSpPr>
          <p:nvPr>
            <p:ph type="body" idx="1"/>
          </p:nvPr>
        </p:nvSpPr>
        <p:spPr>
          <a:xfrm rot="5400000">
            <a:off x="3833000" y="-1623197"/>
            <a:ext cx="4526000" cy="10972800"/>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400"/>
              </a:spcBef>
              <a:spcAft>
                <a:spcPts val="0"/>
              </a:spcAft>
              <a:buClr>
                <a:schemeClr val="dk1"/>
              </a:buClr>
              <a:buSzPts val="1400"/>
              <a:buChar char="•"/>
              <a:defRPr/>
            </a:lvl1pPr>
            <a:lvl2pPr marL="1219170" lvl="1" indent="-423323" algn="l">
              <a:lnSpc>
                <a:spcPct val="100000"/>
              </a:lnSpc>
              <a:spcBef>
                <a:spcPts val="400"/>
              </a:spcBef>
              <a:spcAft>
                <a:spcPts val="0"/>
              </a:spcAft>
              <a:buClr>
                <a:schemeClr val="dk1"/>
              </a:buClr>
              <a:buSzPts val="1400"/>
              <a:buChar char="–"/>
              <a:defRPr/>
            </a:lvl2pPr>
            <a:lvl3pPr marL="1828754" lvl="2" indent="-423323" algn="l">
              <a:lnSpc>
                <a:spcPct val="100000"/>
              </a:lnSpc>
              <a:spcBef>
                <a:spcPts val="400"/>
              </a:spcBef>
              <a:spcAft>
                <a:spcPts val="0"/>
              </a:spcAft>
              <a:buClr>
                <a:schemeClr val="dk1"/>
              </a:buClr>
              <a:buSzPts val="1400"/>
              <a:buChar char="•"/>
              <a:defRPr/>
            </a:lvl3pPr>
            <a:lvl4pPr marL="2438339" lvl="3" indent="-423323" algn="l">
              <a:lnSpc>
                <a:spcPct val="100000"/>
              </a:lnSpc>
              <a:spcBef>
                <a:spcPts val="400"/>
              </a:spcBef>
              <a:spcAft>
                <a:spcPts val="0"/>
              </a:spcAft>
              <a:buClr>
                <a:schemeClr val="dk1"/>
              </a:buClr>
              <a:buSzPts val="1400"/>
              <a:buChar char="–"/>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pPr lvl="0"/>
            <a:r>
              <a:rPr lang="ja-JP" altLang="en-US"/>
              <a:t>マスター テキストの書式設定</a:t>
            </a:r>
          </a:p>
        </p:txBody>
      </p:sp>
      <p:sp>
        <p:nvSpPr>
          <p:cNvPr id="81" name="Google Shape;81;p22"/>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79EEADE8-0CD4-438B-A212-BF0F89A23178}" type="datetime1">
              <a:rPr kumimoji="1" lang="ja-JP" altLang="en-US" smtClean="0"/>
              <a:t>2022/7/29</a:t>
            </a:fld>
            <a:endParaRPr kumimoji="1" lang="ja-JP" altLang="en-US"/>
          </a:p>
        </p:txBody>
      </p:sp>
      <p:sp>
        <p:nvSpPr>
          <p:cNvPr id="82" name="Google Shape;82;p22"/>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kumimoji="1" lang="ja-JP" altLang="en-US"/>
          </a:p>
        </p:txBody>
      </p:sp>
      <p:sp>
        <p:nvSpPr>
          <p:cNvPr id="83" name="Google Shape;83;p22"/>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74388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2" descr="bottom_ban"/>
          <p:cNvPicPr preferRelativeResize="0"/>
          <p:nvPr/>
        </p:nvPicPr>
        <p:blipFill rotWithShape="1">
          <a:blip r:embed="rId12">
            <a:alphaModFix/>
          </a:blip>
          <a:srcRect/>
          <a:stretch/>
        </p:blipFill>
        <p:spPr>
          <a:xfrm>
            <a:off x="0" y="6597651"/>
            <a:ext cx="12192000" cy="260351"/>
          </a:xfrm>
          <a:prstGeom prst="rect">
            <a:avLst/>
          </a:prstGeom>
          <a:noFill/>
          <a:ln>
            <a:noFill/>
          </a:ln>
        </p:spPr>
      </p:pic>
      <p:sp>
        <p:nvSpPr>
          <p:cNvPr id="7" name="Google Shape;7;p12"/>
          <p:cNvSpPr txBox="1">
            <a:spLocks noGrp="1"/>
          </p:cNvSpPr>
          <p:nvPr>
            <p:ph type="title"/>
          </p:nvPr>
        </p:nvSpPr>
        <p:spPr>
          <a:xfrm>
            <a:off x="609600" y="274637"/>
            <a:ext cx="10958000" cy="1143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body" idx="1"/>
          </p:nvPr>
        </p:nvSpPr>
        <p:spPr>
          <a:xfrm>
            <a:off x="609600" y="1600203"/>
            <a:ext cx="10972800" cy="45260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 name="Google Shape;9;p12" descr="ban"/>
          <p:cNvSpPr/>
          <p:nvPr/>
        </p:nvSpPr>
        <p:spPr>
          <a:xfrm>
            <a:off x="0" y="3"/>
            <a:ext cx="12192000" cy="188800"/>
          </a:xfrm>
          <a:prstGeom prst="rect">
            <a:avLst/>
          </a:prstGeom>
          <a:blipFill rotWithShape="1">
            <a:blip r:embed="rId13">
              <a:alphaModFix/>
            </a:blip>
            <a:stretch>
              <a:fillRect/>
            </a:stretch>
          </a:blip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10" name="Google Shape;10;p12"/>
          <p:cNvCxnSpPr/>
          <p:nvPr/>
        </p:nvCxnSpPr>
        <p:spPr>
          <a:xfrm>
            <a:off x="624419" y="1484313"/>
            <a:ext cx="10943200" cy="0"/>
          </a:xfrm>
          <a:prstGeom prst="straightConnector1">
            <a:avLst/>
          </a:prstGeom>
          <a:noFill/>
          <a:ln w="9525" cap="flat" cmpd="sng">
            <a:solidFill>
              <a:schemeClr val="dk1"/>
            </a:solidFill>
            <a:prstDash val="solid"/>
            <a:round/>
            <a:headEnd type="none" w="sm" len="sm"/>
            <a:tailEnd type="none" w="sm" len="sm"/>
          </a:ln>
        </p:spPr>
      </p:cxnSp>
      <p:pic>
        <p:nvPicPr>
          <p:cNvPr id="11" name="Google Shape;11;p12" descr="sel-logo"/>
          <p:cNvPicPr preferRelativeResize="0"/>
          <p:nvPr/>
        </p:nvPicPr>
        <p:blipFill rotWithShape="1">
          <a:blip r:embed="rId14">
            <a:alphaModFix/>
          </a:blip>
          <a:srcRect/>
          <a:stretch/>
        </p:blipFill>
        <p:spPr>
          <a:xfrm>
            <a:off x="624421" y="6299200"/>
            <a:ext cx="1081087" cy="369888"/>
          </a:xfrm>
          <a:prstGeom prst="rect">
            <a:avLst/>
          </a:prstGeom>
          <a:noFill/>
          <a:ln>
            <a:noFill/>
          </a:ln>
        </p:spPr>
      </p:pic>
      <p:sp>
        <p:nvSpPr>
          <p:cNvPr id="12" name="Google Shape;12;p12"/>
          <p:cNvSpPr txBox="1">
            <a:spLocks noGrp="1"/>
          </p:cNvSpPr>
          <p:nvPr>
            <p:ph type="dt" idx="10"/>
          </p:nvPr>
        </p:nvSpPr>
        <p:spPr>
          <a:xfrm>
            <a:off x="9745136" y="6596065"/>
            <a:ext cx="1920000" cy="262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1467"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fld id="{E1EF599B-A72B-4808-B17D-9AACFF58602C}" type="datetime1">
              <a:rPr kumimoji="1" lang="ja-JP" altLang="en-US" smtClean="0"/>
              <a:t>2022/7/29</a:t>
            </a:fld>
            <a:endParaRPr kumimoji="1" lang="ja-JP" altLang="en-US"/>
          </a:p>
        </p:txBody>
      </p:sp>
      <p:sp>
        <p:nvSpPr>
          <p:cNvPr id="13" name="Google Shape;13;p12"/>
          <p:cNvSpPr txBox="1">
            <a:spLocks noGrp="1"/>
          </p:cNvSpPr>
          <p:nvPr>
            <p:ph type="ftr" idx="11"/>
          </p:nvPr>
        </p:nvSpPr>
        <p:spPr>
          <a:xfrm>
            <a:off x="2207685" y="6310316"/>
            <a:ext cx="7776800" cy="3588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kumimoji="1" lang="ja-JP" altLang="en-US"/>
          </a:p>
        </p:txBody>
      </p:sp>
      <p:sp>
        <p:nvSpPr>
          <p:cNvPr id="14" name="Google Shape;14;p12"/>
          <p:cNvSpPr txBox="1">
            <a:spLocks noGrp="1"/>
          </p:cNvSpPr>
          <p:nvPr>
            <p:ph type="sldNum" idx="12"/>
          </p:nvPr>
        </p:nvSpPr>
        <p:spPr>
          <a:xfrm>
            <a:off x="10130367" y="6308728"/>
            <a:ext cx="1534400" cy="288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rial"/>
                <a:ea typeface="Arial"/>
                <a:cs typeface="Arial"/>
                <a:sym typeface="Arial"/>
              </a:defRPr>
            </a:lvl9pPr>
          </a:lstStyle>
          <a:p>
            <a:fld id="{71BD41F1-5DB9-48B5-9F82-F72C0C97469D}" type="slidenum">
              <a:rPr kumimoji="1" lang="ja-JP" altLang="en-US" smtClean="0"/>
              <a:t>‹#›</a:t>
            </a:fld>
            <a:endParaRPr kumimoji="1" lang="ja-JP" altLang="en-US"/>
          </a:p>
        </p:txBody>
      </p:sp>
      <p:sp>
        <p:nvSpPr>
          <p:cNvPr id="15" name="Google Shape;15;p12"/>
          <p:cNvSpPr txBox="1"/>
          <p:nvPr/>
        </p:nvSpPr>
        <p:spPr>
          <a:xfrm>
            <a:off x="446619" y="6640516"/>
            <a:ext cx="6385200" cy="2464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altLang="ja" sz="1067" b="0" i="0" u="none" strike="noStrike" cap="none">
                <a:solidFill>
                  <a:srgbClr val="DDDDDD"/>
                </a:solidFill>
                <a:latin typeface="Arial"/>
                <a:ea typeface="Arial"/>
                <a:cs typeface="Arial"/>
                <a:sym typeface="Arial"/>
              </a:rPr>
              <a:t>Department of Computer Science, Graduate School of Information Science and Technology, Osaka University</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64660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17C08-4B24-4C3A-A6A2-06FDE58C339A}"/>
              </a:ext>
            </a:extLst>
          </p:cNvPr>
          <p:cNvSpPr>
            <a:spLocks noGrp="1"/>
          </p:cNvSpPr>
          <p:nvPr>
            <p:ph type="ctrTitle"/>
          </p:nvPr>
        </p:nvSpPr>
        <p:spPr/>
        <p:txBody>
          <a:bodyPr/>
          <a:lstStyle/>
          <a:p>
            <a:r>
              <a:rPr lang="ja-JP" altLang="en-US" dirty="0"/>
              <a:t>オープンソース</a:t>
            </a:r>
            <a:r>
              <a:rPr lang="en-US" altLang="ja-JP" dirty="0"/>
              <a:t>Android</a:t>
            </a:r>
            <a:r>
              <a:rPr lang="ja-JP" altLang="en-US" dirty="0"/>
              <a:t>アプリのビルド可能性に</a:t>
            </a:r>
            <a:br>
              <a:rPr lang="en-US" altLang="ja-JP" dirty="0"/>
            </a:br>
            <a:r>
              <a:rPr lang="ja-JP" altLang="en-US" dirty="0"/>
              <a:t>関する調査</a:t>
            </a:r>
            <a:endParaRPr kumimoji="1" lang="ja-JP" altLang="en-US" dirty="0"/>
          </a:p>
        </p:txBody>
      </p:sp>
      <p:sp>
        <p:nvSpPr>
          <p:cNvPr id="3" name="字幕 2">
            <a:extLst>
              <a:ext uri="{FF2B5EF4-FFF2-40B4-BE49-F238E27FC236}">
                <a16:creationId xmlns:a16="http://schemas.microsoft.com/office/drawing/2014/main" id="{F5DDD945-29DF-4009-898E-76000878855B}"/>
              </a:ext>
            </a:extLst>
          </p:cNvPr>
          <p:cNvSpPr>
            <a:spLocks noGrp="1"/>
          </p:cNvSpPr>
          <p:nvPr>
            <p:ph type="subTitle" idx="1"/>
          </p:nvPr>
        </p:nvSpPr>
        <p:spPr/>
        <p:txBody>
          <a:bodyPr/>
          <a:lstStyle/>
          <a:p>
            <a:pPr algn="r"/>
            <a:r>
              <a:rPr lang="ja-JP" altLang="en-US" dirty="0">
                <a:latin typeface="ＭＳ Ｐゴシック" panose="020B0600070205080204" pitchFamily="50" charset="-128"/>
                <a:ea typeface="ＭＳ Ｐゴシック" panose="020B0600070205080204" pitchFamily="50" charset="-128"/>
              </a:rPr>
              <a:t>〇小池耀</a:t>
            </a:r>
            <a:r>
              <a:rPr lang="en-US" altLang="ja-JP" baseline="30000" dirty="0">
                <a:latin typeface="ＭＳ Ｐゴシック" panose="020B0600070205080204" pitchFamily="50" charset="-128"/>
                <a:ea typeface="ＭＳ Ｐゴシック" panose="020B0600070205080204" pitchFamily="50" charset="-128"/>
              </a:rPr>
              <a:t>1</a:t>
            </a:r>
            <a:r>
              <a:rPr lang="ja-JP" altLang="en-US" sz="2000" dirty="0" err="1">
                <a:latin typeface="ＭＳ Ｐゴシック" panose="020B0600070205080204" pitchFamily="50" charset="-128"/>
                <a:ea typeface="ＭＳ Ｐゴシック" panose="020B0600070205080204" pitchFamily="50" charset="-128"/>
              </a:rPr>
              <a:t>，</a:t>
            </a:r>
            <a:r>
              <a:rPr lang="ja-JP" altLang="en-US" dirty="0"/>
              <a:t>眞鍋雄貴</a:t>
            </a:r>
            <a:r>
              <a:rPr lang="en-US" altLang="ja-JP" baseline="30000" dirty="0">
                <a:latin typeface="ＭＳ Ｐゴシック" panose="020B0600070205080204" pitchFamily="50" charset="-128"/>
                <a:ea typeface="ＭＳ Ｐゴシック" panose="020B0600070205080204" pitchFamily="50" charset="-128"/>
              </a:rPr>
              <a:t>2 </a:t>
            </a:r>
            <a:r>
              <a:rPr lang="ja-JP" altLang="en-US" dirty="0" err="1">
                <a:latin typeface="ＭＳ Ｐゴシック" panose="020B0600070205080204" pitchFamily="50" charset="-128"/>
                <a:ea typeface="ＭＳ Ｐゴシック" panose="020B0600070205080204" pitchFamily="50" charset="-128"/>
              </a:rPr>
              <a:t>，</a:t>
            </a:r>
            <a:r>
              <a:rPr lang="ja-JP" altLang="en-US" dirty="0"/>
              <a:t>松下誠</a:t>
            </a:r>
            <a:r>
              <a:rPr lang="en-US" altLang="ja-JP" baseline="30000" dirty="0">
                <a:latin typeface="ＭＳ Ｐゴシック" panose="020B0600070205080204" pitchFamily="50" charset="-128"/>
                <a:ea typeface="ＭＳ Ｐゴシック" panose="020B0600070205080204" pitchFamily="50" charset="-128"/>
              </a:rPr>
              <a:t>1</a:t>
            </a:r>
            <a:r>
              <a:rPr lang="ja-JP" altLang="en-US" dirty="0" err="1">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井上克郎</a:t>
            </a:r>
            <a:r>
              <a:rPr lang="en-US" altLang="ja-JP" baseline="30000" dirty="0">
                <a:latin typeface="ＭＳ Ｐゴシック" panose="020B0600070205080204" pitchFamily="50" charset="-128"/>
                <a:ea typeface="ＭＳ Ｐゴシック" panose="020B0600070205080204" pitchFamily="50" charset="-128"/>
              </a:rPr>
              <a:t>3</a:t>
            </a:r>
          </a:p>
          <a:p>
            <a:pPr algn="r"/>
            <a:r>
              <a:rPr lang="en-US" altLang="ja-JP" sz="2000" dirty="0">
                <a:latin typeface="ＭＳ Ｐゴシック" panose="020B0600070205080204" pitchFamily="50" charset="-128"/>
                <a:ea typeface="ＭＳ Ｐゴシック" panose="020B0600070205080204" pitchFamily="50" charset="-128"/>
              </a:rPr>
              <a:t>1 </a:t>
            </a:r>
            <a:r>
              <a:rPr lang="ja-JP" altLang="en-US" sz="2000" dirty="0">
                <a:latin typeface="ＭＳ Ｐゴシック" panose="020B0600070205080204" pitchFamily="50" charset="-128"/>
                <a:ea typeface="ＭＳ Ｐゴシック" panose="020B0600070205080204" pitchFamily="50" charset="-128"/>
              </a:rPr>
              <a:t>大阪大学　</a:t>
            </a:r>
            <a:r>
              <a:rPr lang="en-US" altLang="ja-JP" sz="2000" dirty="0">
                <a:latin typeface="ＭＳ Ｐゴシック" panose="020B0600070205080204" pitchFamily="50" charset="-128"/>
                <a:ea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rPr>
              <a:t> </a:t>
            </a:r>
            <a:r>
              <a:rPr lang="zh-CN" altLang="en-US" sz="2000" dirty="0"/>
              <a:t>福知山公立大学</a:t>
            </a:r>
            <a:r>
              <a:rPr lang="ja-JP" altLang="en-US" sz="2000" dirty="0">
                <a:latin typeface="ＭＳ Ｐゴシック" panose="020B0600070205080204" pitchFamily="50" charset="-128"/>
                <a:ea typeface="ＭＳ Ｐゴシック" panose="020B0600070205080204" pitchFamily="50" charset="-128"/>
              </a:rPr>
              <a:t>　</a:t>
            </a:r>
            <a:r>
              <a:rPr lang="en-US" altLang="zh-CN" sz="2000" dirty="0">
                <a:latin typeface="ＭＳ Ｐゴシック" panose="020B0600070205080204" pitchFamily="50" charset="-128"/>
                <a:ea typeface="ＭＳ Ｐゴシック" panose="020B0600070205080204" pitchFamily="50" charset="-128"/>
              </a:rPr>
              <a:t>3 </a:t>
            </a:r>
            <a:r>
              <a:rPr lang="ja-JP" altLang="en-US" sz="2000" dirty="0"/>
              <a:t>南山大学</a:t>
            </a:r>
            <a:endParaRPr lang="en-US" altLang="ja-JP" sz="2000" dirty="0">
              <a:latin typeface="ＭＳ Ｐゴシック" panose="020B0600070205080204" pitchFamily="50" charset="-128"/>
              <a:ea typeface="ＭＳ Ｐゴシック" panose="020B0600070205080204" pitchFamily="50" charset="-128"/>
            </a:endParaRPr>
          </a:p>
          <a:p>
            <a:pPr algn="r"/>
            <a:endParaRPr lang="en-US" altLang="ja-JP" sz="200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C4F50356-148C-4C36-820D-A5FA76D3DA0B}"/>
              </a:ext>
            </a:extLst>
          </p:cNvPr>
          <p:cNvSpPr>
            <a:spLocks noGrp="1"/>
          </p:cNvSpPr>
          <p:nvPr>
            <p:ph type="sldNum" idx="12"/>
          </p:nvPr>
        </p:nvSpPr>
        <p:spPr/>
        <p:txBody>
          <a:bodyPr/>
          <a:lstStyle/>
          <a:p>
            <a:fld id="{71BD41F1-5DB9-48B5-9F82-F72C0C97469D}" type="slidenum">
              <a:rPr kumimoji="1" lang="ja-JP" altLang="en-US" smtClean="0"/>
              <a:t>1</a:t>
            </a:fld>
            <a:endParaRPr kumimoji="1" lang="ja-JP" altLang="en-US"/>
          </a:p>
        </p:txBody>
      </p:sp>
    </p:spTree>
    <p:extLst>
      <p:ext uri="{BB962C8B-B14F-4D97-AF65-F5344CB8AC3E}">
        <p14:creationId xmlns:p14="http://schemas.microsoft.com/office/powerpoint/2010/main" val="249967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本研究の流れ</a:t>
            </a:r>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10</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 y="2735303"/>
            <a:ext cx="11420475" cy="3390900"/>
          </a:xfrm>
          <a:prstGeom prst="rect">
            <a:avLst/>
          </a:prstGeom>
        </p:spPr>
      </p:pic>
      <p:sp>
        <p:nvSpPr>
          <p:cNvPr id="7" name="右中かっこ 6">
            <a:extLst>
              <a:ext uri="{FF2B5EF4-FFF2-40B4-BE49-F238E27FC236}">
                <a16:creationId xmlns:a16="http://schemas.microsoft.com/office/drawing/2014/main" id="{98249901-A68F-4B87-AF77-C88F690A75A9}"/>
              </a:ext>
            </a:extLst>
          </p:cNvPr>
          <p:cNvSpPr/>
          <p:nvPr/>
        </p:nvSpPr>
        <p:spPr>
          <a:xfrm>
            <a:off x="3863602" y="3936158"/>
            <a:ext cx="308837" cy="1931745"/>
          </a:xfrm>
          <a:prstGeom prst="rightBrace">
            <a:avLst>
              <a:gd name="adj1" fmla="val 30047"/>
              <a:gd name="adj2" fmla="val 8361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7C13990-8747-447C-A3C1-C408DCA49540}"/>
              </a:ext>
            </a:extLst>
          </p:cNvPr>
          <p:cNvSpPr txBox="1"/>
          <p:nvPr/>
        </p:nvSpPr>
        <p:spPr>
          <a:xfrm>
            <a:off x="4129939" y="5383455"/>
            <a:ext cx="861133" cy="307777"/>
          </a:xfrm>
          <a:prstGeom prst="rect">
            <a:avLst/>
          </a:prstGeom>
          <a:noFill/>
        </p:spPr>
        <p:txBody>
          <a:bodyPr wrap="none" rtlCol="0">
            <a:spAutoFit/>
          </a:bodyPr>
          <a:lstStyle/>
          <a:p>
            <a:r>
              <a:rPr lang="en-US" altLang="ja-JP" dirty="0"/>
              <a:t>6,995 </a:t>
            </a:r>
            <a:r>
              <a:rPr lang="ja-JP" altLang="en-US" dirty="0"/>
              <a:t>個</a:t>
            </a:r>
            <a:endParaRPr kumimoji="1" lang="ja-JP" altLang="en-US" dirty="0"/>
          </a:p>
        </p:txBody>
      </p:sp>
    </p:spTree>
    <p:extLst>
      <p:ext uri="{BB962C8B-B14F-4D97-AF65-F5344CB8AC3E}">
        <p14:creationId xmlns:p14="http://schemas.microsoft.com/office/powerpoint/2010/main" val="410010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F53B9-1080-76FF-9BF2-06914BDE9542}"/>
              </a:ext>
            </a:extLst>
          </p:cNvPr>
          <p:cNvSpPr>
            <a:spLocks noGrp="1"/>
          </p:cNvSpPr>
          <p:nvPr>
            <p:ph type="title"/>
          </p:nvPr>
        </p:nvSpPr>
        <p:spPr/>
        <p:txBody>
          <a:bodyPr/>
          <a:lstStyle/>
          <a:p>
            <a:r>
              <a:rPr kumimoji="1" lang="ja-JP" altLang="en-US" dirty="0"/>
              <a:t>調査対象</a:t>
            </a:r>
          </a:p>
        </p:txBody>
      </p:sp>
      <p:sp>
        <p:nvSpPr>
          <p:cNvPr id="3" name="テキスト プレースホルダー 2">
            <a:extLst>
              <a:ext uri="{FF2B5EF4-FFF2-40B4-BE49-F238E27FC236}">
                <a16:creationId xmlns:a16="http://schemas.microsoft.com/office/drawing/2014/main" id="{9152E1A9-9155-25AB-75B0-9895EB951678}"/>
              </a:ext>
            </a:extLst>
          </p:cNvPr>
          <p:cNvSpPr>
            <a:spLocks noGrp="1"/>
          </p:cNvSpPr>
          <p:nvPr>
            <p:ph type="body" idx="1"/>
          </p:nvPr>
        </p:nvSpPr>
        <p:spPr/>
        <p:txBody>
          <a:bodyPr/>
          <a:lstStyle/>
          <a:p>
            <a:pPr marL="929212" indent="-742950">
              <a:buFont typeface="+mj-lt"/>
              <a:buAutoNum type="arabicPeriod"/>
            </a:pPr>
            <a:r>
              <a:rPr kumimoji="1" lang="en-US" altLang="ja-JP" dirty="0"/>
              <a:t>Java </a:t>
            </a:r>
            <a:r>
              <a:rPr lang="ja-JP" altLang="en-US" dirty="0"/>
              <a:t>で記述されているアプリケーションの</a:t>
            </a:r>
            <a:br>
              <a:rPr lang="en-US" altLang="ja-JP" dirty="0"/>
            </a:br>
            <a:r>
              <a:rPr lang="ja-JP" altLang="en-US" dirty="0"/>
              <a:t>リポジトリであること</a:t>
            </a:r>
            <a:endParaRPr lang="en-US" altLang="ja-JP" dirty="0"/>
          </a:p>
          <a:p>
            <a:pPr marL="929212" indent="-742950">
              <a:buFont typeface="+mj-lt"/>
              <a:buAutoNum type="arabicPeriod"/>
            </a:pPr>
            <a:r>
              <a:rPr kumimoji="1" lang="ja-JP" altLang="en-US" dirty="0"/>
              <a:t>オープンソースソフトウェアのライセンスが</a:t>
            </a:r>
            <a:br>
              <a:rPr kumimoji="1" lang="en-US" altLang="ja-JP" dirty="0"/>
            </a:br>
            <a:r>
              <a:rPr kumimoji="1" lang="ja-JP" altLang="en-US" dirty="0"/>
              <a:t>記述されたファイルがあること</a:t>
            </a:r>
            <a:endParaRPr kumimoji="1" lang="en-US" altLang="ja-JP" dirty="0"/>
          </a:p>
          <a:p>
            <a:pPr marL="929212" indent="-742950">
              <a:buFont typeface="+mj-lt"/>
              <a:buAutoNum type="arabicPeriod"/>
            </a:pPr>
            <a:r>
              <a:rPr lang="ja-JP" altLang="en-US" dirty="0"/>
              <a:t>一回以上フォークされていること</a:t>
            </a:r>
            <a:endParaRPr lang="en-US" altLang="ja-JP" dirty="0"/>
          </a:p>
          <a:p>
            <a:pPr marL="929212" indent="-742950">
              <a:buFont typeface="+mj-lt"/>
              <a:buAutoNum type="arabicPeriod"/>
            </a:pPr>
            <a:r>
              <a:rPr kumimoji="1" lang="en-US" altLang="ja-JP" dirty="0"/>
              <a:t>JNI </a:t>
            </a:r>
            <a:r>
              <a:rPr kumimoji="1" lang="ja-JP" altLang="en-US" dirty="0"/>
              <a:t>や </a:t>
            </a:r>
            <a:r>
              <a:rPr kumimoji="1" lang="en-US" altLang="ja-JP" dirty="0"/>
              <a:t>Java </a:t>
            </a:r>
            <a:r>
              <a:rPr lang="en-US" altLang="ja-JP" dirty="0"/>
              <a:t>ME</a:t>
            </a:r>
            <a:r>
              <a:rPr kumimoji="1" lang="en-US" altLang="ja-JP" dirty="0"/>
              <a:t> </a:t>
            </a:r>
            <a:r>
              <a:rPr kumimoji="1" lang="ja-JP" altLang="en-US" dirty="0"/>
              <a:t>の </a:t>
            </a:r>
            <a:r>
              <a:rPr kumimoji="1" lang="en-US" altLang="ja-JP" dirty="0"/>
              <a:t>API </a:t>
            </a:r>
            <a:r>
              <a:rPr kumimoji="1" lang="ja-JP" altLang="en-US" dirty="0"/>
              <a:t>を用いていないこと</a:t>
            </a:r>
            <a:endParaRPr lang="en-US" altLang="ja-JP" dirty="0"/>
          </a:p>
          <a:p>
            <a:pPr marL="929212" indent="-742950">
              <a:buFont typeface="+mj-lt"/>
              <a:buAutoNum type="arabicPeriod"/>
            </a:pPr>
            <a:r>
              <a:rPr lang="en-US" altLang="ja-JP" b="1" dirty="0"/>
              <a:t>Android </a:t>
            </a:r>
            <a:r>
              <a:rPr lang="ja-JP" altLang="en-US" b="1" dirty="0"/>
              <a:t>の </a:t>
            </a:r>
            <a:r>
              <a:rPr lang="en-US" altLang="ja-JP" b="1" dirty="0"/>
              <a:t>API </a:t>
            </a:r>
            <a:r>
              <a:rPr lang="ja-JP" altLang="en-US" b="1" dirty="0"/>
              <a:t>を用いていること</a:t>
            </a:r>
            <a:endParaRPr kumimoji="1" lang="ja-JP" altLang="en-US" b="1" dirty="0"/>
          </a:p>
        </p:txBody>
      </p:sp>
      <p:sp>
        <p:nvSpPr>
          <p:cNvPr id="4" name="スライド番号プレースホルダー 3">
            <a:extLst>
              <a:ext uri="{FF2B5EF4-FFF2-40B4-BE49-F238E27FC236}">
                <a16:creationId xmlns:a16="http://schemas.microsoft.com/office/drawing/2014/main" id="{4B4569EA-91FC-BA56-9190-518565279F3C}"/>
              </a:ext>
            </a:extLst>
          </p:cNvPr>
          <p:cNvSpPr>
            <a:spLocks noGrp="1"/>
          </p:cNvSpPr>
          <p:nvPr>
            <p:ph type="sldNum" idx="12"/>
          </p:nvPr>
        </p:nvSpPr>
        <p:spPr/>
        <p:txBody>
          <a:bodyPr/>
          <a:lstStyle/>
          <a:p>
            <a:fld id="{71BD41F1-5DB9-48B5-9F82-F72C0C97469D}" type="slidenum">
              <a:rPr kumimoji="1" lang="ja-JP" altLang="en-US" smtClean="0"/>
              <a:t>11</a:t>
            </a:fld>
            <a:endParaRPr kumimoji="1" lang="ja-JP" altLang="en-US"/>
          </a:p>
        </p:txBody>
      </p:sp>
    </p:spTree>
    <p:extLst>
      <p:ext uri="{BB962C8B-B14F-4D97-AF65-F5344CB8AC3E}">
        <p14:creationId xmlns:p14="http://schemas.microsoft.com/office/powerpoint/2010/main" val="393549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53FFF-7ABE-CBBE-E259-7EA10F95E84C}"/>
              </a:ext>
            </a:extLst>
          </p:cNvPr>
          <p:cNvSpPr>
            <a:spLocks noGrp="1"/>
          </p:cNvSpPr>
          <p:nvPr>
            <p:ph type="title"/>
          </p:nvPr>
        </p:nvSpPr>
        <p:spPr/>
        <p:txBody>
          <a:bodyPr/>
          <a:lstStyle/>
          <a:p>
            <a:r>
              <a:rPr lang="ja-JP" altLang="en-US" dirty="0"/>
              <a:t>使用ツール</a:t>
            </a:r>
            <a:endParaRPr kumimoji="1" lang="ja-JP" altLang="en-US" dirty="0"/>
          </a:p>
        </p:txBody>
      </p:sp>
      <p:sp>
        <p:nvSpPr>
          <p:cNvPr id="3" name="テキスト プレースホルダー 2">
            <a:extLst>
              <a:ext uri="{FF2B5EF4-FFF2-40B4-BE49-F238E27FC236}">
                <a16:creationId xmlns:a16="http://schemas.microsoft.com/office/drawing/2014/main" id="{11427CA4-3878-EB63-0391-305FC6910AFE}"/>
              </a:ext>
            </a:extLst>
          </p:cNvPr>
          <p:cNvSpPr>
            <a:spLocks noGrp="1"/>
          </p:cNvSpPr>
          <p:nvPr>
            <p:ph type="body" idx="1"/>
          </p:nvPr>
        </p:nvSpPr>
        <p:spPr/>
        <p:txBody>
          <a:bodyPr/>
          <a:lstStyle/>
          <a:p>
            <a:r>
              <a:rPr lang="ja-JP" altLang="en-US" dirty="0"/>
              <a:t>条件を満たすリポジトリを </a:t>
            </a:r>
            <a:r>
              <a:rPr lang="en-US" altLang="ja-JP" dirty="0"/>
              <a:t>10000 </a:t>
            </a:r>
            <a:r>
              <a:rPr lang="ja-JP" altLang="en-US" dirty="0"/>
              <a:t>個抽出</a:t>
            </a:r>
            <a:endParaRPr lang="en-US" altLang="ja-JP" dirty="0"/>
          </a:p>
          <a:p>
            <a:r>
              <a:rPr lang="ja-JP" altLang="en-US" dirty="0"/>
              <a:t>その内の </a:t>
            </a:r>
            <a:r>
              <a:rPr lang="en-US" altLang="ja-JP" dirty="0"/>
              <a:t>6,995 </a:t>
            </a:r>
            <a:r>
              <a:rPr lang="ja-JP" altLang="en-US" dirty="0"/>
              <a:t>個でビルドファイルの認識に成功</a:t>
            </a:r>
            <a:endParaRPr lang="en-US" altLang="ja-JP" dirty="0"/>
          </a:p>
          <a:p>
            <a:pPr lvl="1"/>
            <a:r>
              <a:rPr lang="ja-JP" altLang="en-US" dirty="0"/>
              <a:t>大半が </a:t>
            </a:r>
            <a:r>
              <a:rPr lang="en-US" altLang="ja-JP" dirty="0" err="1"/>
              <a:t>Gradle</a:t>
            </a:r>
            <a:r>
              <a:rPr lang="en-US" altLang="ja-JP" dirty="0"/>
              <a:t> </a:t>
            </a:r>
            <a:r>
              <a:rPr lang="ja-JP" altLang="en-US" dirty="0"/>
              <a:t>を使用</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1B547AA9-4E5C-53B7-CDD6-603459FAFFCB}"/>
              </a:ext>
            </a:extLst>
          </p:cNvPr>
          <p:cNvSpPr>
            <a:spLocks noGrp="1"/>
          </p:cNvSpPr>
          <p:nvPr>
            <p:ph type="sldNum" idx="12"/>
          </p:nvPr>
        </p:nvSpPr>
        <p:spPr/>
        <p:txBody>
          <a:bodyPr/>
          <a:lstStyle/>
          <a:p>
            <a:fld id="{71BD41F1-5DB9-48B5-9F82-F72C0C97469D}"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3229898" y="4298428"/>
            <a:ext cx="5406897" cy="2299100"/>
          </a:xfrm>
          <a:prstGeom prst="rect">
            <a:avLst/>
          </a:prstGeom>
        </p:spPr>
      </p:pic>
      <p:sp>
        <p:nvSpPr>
          <p:cNvPr id="7" name="正方形/長方形 6"/>
          <p:cNvSpPr/>
          <p:nvPr/>
        </p:nvSpPr>
        <p:spPr>
          <a:xfrm>
            <a:off x="3527306" y="3929096"/>
            <a:ext cx="4506362" cy="369332"/>
          </a:xfrm>
          <a:prstGeom prst="rect">
            <a:avLst/>
          </a:prstGeom>
        </p:spPr>
        <p:txBody>
          <a:bodyPr wrap="none">
            <a:spAutoFit/>
          </a:bodyPr>
          <a:lstStyle/>
          <a:p>
            <a:r>
              <a:rPr lang="en-US" altLang="ja-JP" sz="1800" dirty="0"/>
              <a:t>Android </a:t>
            </a:r>
            <a:r>
              <a:rPr lang="ja-JP" altLang="en-US" sz="1800" dirty="0"/>
              <a:t>アプリで使用されたビルドツール</a:t>
            </a:r>
          </a:p>
        </p:txBody>
      </p:sp>
    </p:spTree>
    <p:extLst>
      <p:ext uri="{BB962C8B-B14F-4D97-AF65-F5344CB8AC3E}">
        <p14:creationId xmlns:p14="http://schemas.microsoft.com/office/powerpoint/2010/main" val="252601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AB3D6-23C8-0E5A-6D90-CED9775F1A48}"/>
              </a:ext>
            </a:extLst>
          </p:cNvPr>
          <p:cNvSpPr>
            <a:spLocks noGrp="1"/>
          </p:cNvSpPr>
          <p:nvPr>
            <p:ph type="title"/>
          </p:nvPr>
        </p:nvSpPr>
        <p:spPr/>
        <p:txBody>
          <a:bodyPr/>
          <a:lstStyle/>
          <a:p>
            <a:r>
              <a:rPr kumimoji="1" lang="ja-JP" altLang="en-US" dirty="0"/>
              <a:t>比較対象</a:t>
            </a:r>
          </a:p>
        </p:txBody>
      </p:sp>
      <p:sp>
        <p:nvSpPr>
          <p:cNvPr id="3" name="テキスト プレースホルダー 2">
            <a:extLst>
              <a:ext uri="{FF2B5EF4-FFF2-40B4-BE49-F238E27FC236}">
                <a16:creationId xmlns:a16="http://schemas.microsoft.com/office/drawing/2014/main" id="{0330EE36-5D2A-AB4E-2DE0-0C831810A92A}"/>
              </a:ext>
            </a:extLst>
          </p:cNvPr>
          <p:cNvSpPr>
            <a:spLocks noGrp="1"/>
          </p:cNvSpPr>
          <p:nvPr>
            <p:ph type="body" idx="1"/>
          </p:nvPr>
        </p:nvSpPr>
        <p:spPr/>
        <p:txBody>
          <a:bodyPr/>
          <a:lstStyle/>
          <a:p>
            <a:r>
              <a:rPr kumimoji="1" lang="en-US" altLang="ja-JP" dirty="0"/>
              <a:t>Android </a:t>
            </a:r>
            <a:r>
              <a:rPr kumimoji="1" lang="ja-JP" altLang="en-US" dirty="0"/>
              <a:t>アプリ以外の </a:t>
            </a:r>
            <a:r>
              <a:rPr kumimoji="1" lang="en-US" altLang="ja-JP" dirty="0"/>
              <a:t>Java </a:t>
            </a:r>
            <a:r>
              <a:rPr kumimoji="1" lang="ja-JP" altLang="en-US" dirty="0"/>
              <a:t>プロジェクト</a:t>
            </a:r>
            <a:br>
              <a:rPr kumimoji="1" lang="en-US" altLang="ja-JP" dirty="0"/>
            </a:br>
            <a:r>
              <a:rPr kumimoji="1" lang="ja-JP" altLang="en-US" dirty="0"/>
              <a:t>についても調査</a:t>
            </a:r>
            <a:endParaRPr kumimoji="1" lang="en-US" altLang="ja-JP" dirty="0"/>
          </a:p>
          <a:p>
            <a:endParaRPr kumimoji="1" lang="en-US" altLang="ja-JP" dirty="0"/>
          </a:p>
          <a:p>
            <a:r>
              <a:rPr lang="ja-JP" altLang="en-US" dirty="0"/>
              <a:t>先行研究と同様の条件</a:t>
            </a:r>
            <a:endParaRPr lang="en-US" altLang="ja-JP" dirty="0"/>
          </a:p>
          <a:p>
            <a:pPr lvl="1"/>
            <a:r>
              <a:rPr kumimoji="1" lang="en-US" altLang="ja-JP" dirty="0"/>
              <a:t>2016</a:t>
            </a:r>
            <a:r>
              <a:rPr lang="ja-JP" altLang="en-US" dirty="0"/>
              <a:t>年以降のプロジェクトも含む</a:t>
            </a:r>
            <a:endParaRPr lang="en-US" altLang="ja-JP" dirty="0"/>
          </a:p>
          <a:p>
            <a:pPr lvl="1"/>
            <a:endParaRPr kumimoji="1" lang="en-US" altLang="ja-JP" dirty="0"/>
          </a:p>
          <a:p>
            <a:r>
              <a:rPr lang="en-US" altLang="ja-JP" dirty="0"/>
              <a:t>7,196 </a:t>
            </a:r>
            <a:r>
              <a:rPr lang="ja-JP" altLang="en-US" dirty="0"/>
              <a:t>個のリポジトリに対してビルドを実行</a:t>
            </a:r>
            <a:endParaRPr kumimoji="1" lang="ja-JP" altLang="en-US" dirty="0"/>
          </a:p>
        </p:txBody>
      </p:sp>
      <p:sp>
        <p:nvSpPr>
          <p:cNvPr id="4" name="スライド番号プレースホルダー 3">
            <a:extLst>
              <a:ext uri="{FF2B5EF4-FFF2-40B4-BE49-F238E27FC236}">
                <a16:creationId xmlns:a16="http://schemas.microsoft.com/office/drawing/2014/main" id="{E2092E0D-EF79-8A40-1CC8-93D17D287837}"/>
              </a:ext>
            </a:extLst>
          </p:cNvPr>
          <p:cNvSpPr>
            <a:spLocks noGrp="1"/>
          </p:cNvSpPr>
          <p:nvPr>
            <p:ph type="sldNum" idx="12"/>
          </p:nvPr>
        </p:nvSpPr>
        <p:spPr/>
        <p:txBody>
          <a:bodyPr/>
          <a:lstStyle/>
          <a:p>
            <a:fld id="{71BD41F1-5DB9-48B5-9F82-F72C0C97469D}" type="slidenum">
              <a:rPr kumimoji="1" lang="ja-JP" altLang="en-US" smtClean="0"/>
              <a:t>13</a:t>
            </a:fld>
            <a:endParaRPr kumimoji="1" lang="ja-JP" altLang="en-US"/>
          </a:p>
        </p:txBody>
      </p:sp>
    </p:spTree>
    <p:extLst>
      <p:ext uri="{BB962C8B-B14F-4D97-AF65-F5344CB8AC3E}">
        <p14:creationId xmlns:p14="http://schemas.microsoft.com/office/powerpoint/2010/main" val="287000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調査結果</a:t>
            </a:r>
          </a:p>
        </p:txBody>
      </p:sp>
      <p:sp>
        <p:nvSpPr>
          <p:cNvPr id="3" name="テキスト プレースホルダー 2"/>
          <p:cNvSpPr>
            <a:spLocks noGrp="1"/>
          </p:cNvSpPr>
          <p:nvPr>
            <p:ph type="body" idx="1"/>
          </p:nvPr>
        </p:nvSpPr>
        <p:spPr>
          <a:xfrm>
            <a:off x="609599" y="1600203"/>
            <a:ext cx="11159613" cy="4526000"/>
          </a:xfrm>
        </p:spPr>
        <p:txBody>
          <a:bodyPr/>
          <a:lstStyle/>
          <a:p>
            <a:r>
              <a:rPr kumimoji="1" lang="en-US" altLang="ja-JP" dirty="0"/>
              <a:t>2022</a:t>
            </a:r>
            <a:r>
              <a:rPr kumimoji="1" lang="ja-JP" altLang="en-US" dirty="0"/>
              <a:t>年</a:t>
            </a:r>
            <a:r>
              <a:rPr kumimoji="1" lang="en-US" altLang="ja-JP" dirty="0"/>
              <a:t>5</a:t>
            </a:r>
            <a:r>
              <a:rPr kumimoji="1" lang="ja-JP" altLang="en-US" dirty="0"/>
              <a:t>月現在の </a:t>
            </a:r>
            <a:r>
              <a:rPr kumimoji="1" lang="en-US" altLang="ja-JP" dirty="0"/>
              <a:t>GitHub </a:t>
            </a:r>
            <a:r>
              <a:rPr lang="ja-JP" altLang="en-US" dirty="0"/>
              <a:t>における </a:t>
            </a:r>
            <a:br>
              <a:rPr lang="en-US" altLang="ja-JP" dirty="0"/>
            </a:br>
            <a:r>
              <a:rPr kumimoji="1" lang="en-US" altLang="ja-JP" dirty="0"/>
              <a:t>Java </a:t>
            </a:r>
            <a:r>
              <a:rPr kumimoji="1" lang="ja-JP" altLang="en-US" dirty="0"/>
              <a:t>プロジェクトと </a:t>
            </a:r>
            <a:r>
              <a:rPr kumimoji="1" lang="en-US" altLang="ja-JP" dirty="0"/>
              <a:t>Android </a:t>
            </a:r>
            <a:r>
              <a:rPr kumimoji="1" lang="ja-JP" altLang="en-US" dirty="0"/>
              <a:t>アプリの結果を比較</a:t>
            </a:r>
            <a:endParaRPr kumimoji="1" lang="en-US" altLang="ja-JP" dirty="0"/>
          </a:p>
          <a:p>
            <a:pPr lvl="1"/>
            <a:r>
              <a:rPr lang="ja-JP" altLang="en-US" dirty="0"/>
              <a:t>ビルドの成功率</a:t>
            </a:r>
            <a:endParaRPr lang="en-US" altLang="ja-JP" dirty="0"/>
          </a:p>
          <a:p>
            <a:pPr lvl="1"/>
            <a:r>
              <a:rPr lang="ja-JP" altLang="en-US" dirty="0"/>
              <a:t>プロジェクト・アプリの特徴とビルドの成否の関係</a:t>
            </a:r>
            <a:endParaRPr kumimoji="1" lang="en-US" altLang="ja-JP" dirty="0"/>
          </a:p>
          <a:p>
            <a:pPr lvl="1"/>
            <a:r>
              <a:rPr kumimoji="1" lang="ja-JP" altLang="en-US" dirty="0"/>
              <a:t>ビルドの失敗原因</a:t>
            </a:r>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14</a:t>
            </a:fld>
            <a:endParaRPr kumimoji="1" lang="ja-JP" altLang="en-US"/>
          </a:p>
        </p:txBody>
      </p:sp>
    </p:spTree>
    <p:extLst>
      <p:ext uri="{BB962C8B-B14F-4D97-AF65-F5344CB8AC3E}">
        <p14:creationId xmlns:p14="http://schemas.microsoft.com/office/powerpoint/2010/main" val="256685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B8EB4-9984-601B-0B39-A1DDE9E8C5E6}"/>
              </a:ext>
            </a:extLst>
          </p:cNvPr>
          <p:cNvSpPr>
            <a:spLocks noGrp="1"/>
          </p:cNvSpPr>
          <p:nvPr>
            <p:ph type="title"/>
          </p:nvPr>
        </p:nvSpPr>
        <p:spPr/>
        <p:txBody>
          <a:bodyPr/>
          <a:lstStyle/>
          <a:p>
            <a:r>
              <a:rPr kumimoji="1" lang="ja-JP" altLang="en-US" dirty="0"/>
              <a:t>ビルドの成功率</a:t>
            </a:r>
          </a:p>
        </p:txBody>
      </p:sp>
      <p:sp>
        <p:nvSpPr>
          <p:cNvPr id="3" name="テキスト プレースホルダー 2">
            <a:extLst>
              <a:ext uri="{FF2B5EF4-FFF2-40B4-BE49-F238E27FC236}">
                <a16:creationId xmlns:a16="http://schemas.microsoft.com/office/drawing/2014/main" id="{4C119ED0-5F8B-E2C1-4D5A-2F38AECA4DE4}"/>
              </a:ext>
            </a:extLst>
          </p:cNvPr>
          <p:cNvSpPr>
            <a:spLocks noGrp="1"/>
          </p:cNvSpPr>
          <p:nvPr>
            <p:ph type="body" idx="1"/>
          </p:nvPr>
        </p:nvSpPr>
        <p:spPr/>
        <p:txBody>
          <a:bodyPr/>
          <a:lstStyle/>
          <a:p>
            <a:r>
              <a:rPr kumimoji="1" lang="en-US" altLang="ja-JP" dirty="0"/>
              <a:t>Android </a:t>
            </a:r>
            <a:r>
              <a:rPr kumimoji="1" lang="ja-JP" altLang="en-US" dirty="0"/>
              <a:t>アプリはビルドの成功率が</a:t>
            </a:r>
            <a:r>
              <a:rPr lang="ja-JP" altLang="en-US" dirty="0"/>
              <a:t>低い傾向</a:t>
            </a:r>
            <a:endParaRPr kumimoji="1" lang="ja-JP" altLang="en-US" dirty="0"/>
          </a:p>
        </p:txBody>
      </p:sp>
      <p:sp>
        <p:nvSpPr>
          <p:cNvPr id="4" name="スライド番号プレースホルダー 3">
            <a:extLst>
              <a:ext uri="{FF2B5EF4-FFF2-40B4-BE49-F238E27FC236}">
                <a16:creationId xmlns:a16="http://schemas.microsoft.com/office/drawing/2014/main" id="{85E5C0F4-A954-1B2E-2855-5F8D98E6E42F}"/>
              </a:ext>
            </a:extLst>
          </p:cNvPr>
          <p:cNvSpPr>
            <a:spLocks noGrp="1"/>
          </p:cNvSpPr>
          <p:nvPr>
            <p:ph type="sldNum" idx="12"/>
          </p:nvPr>
        </p:nvSpPr>
        <p:spPr/>
        <p:txBody>
          <a:bodyPr/>
          <a:lstStyle/>
          <a:p>
            <a:fld id="{71BD41F1-5DB9-48B5-9F82-F72C0C97469D}" type="slidenum">
              <a:rPr kumimoji="1" lang="ja-JP" altLang="en-US" smtClean="0"/>
              <a:t>15</a:t>
            </a:fld>
            <a:endParaRPr kumimoji="1" lang="ja-JP" altLang="en-US"/>
          </a:p>
        </p:txBody>
      </p:sp>
      <p:pic>
        <p:nvPicPr>
          <p:cNvPr id="7" name="図 6"/>
          <p:cNvPicPr>
            <a:picLocks noChangeAspect="1"/>
          </p:cNvPicPr>
          <p:nvPr/>
        </p:nvPicPr>
        <p:blipFill>
          <a:blip r:embed="rId2"/>
          <a:stretch>
            <a:fillRect/>
          </a:stretch>
        </p:blipFill>
        <p:spPr>
          <a:xfrm>
            <a:off x="924232" y="3087393"/>
            <a:ext cx="4709652" cy="2638541"/>
          </a:xfrm>
          <a:prstGeom prst="rect">
            <a:avLst/>
          </a:prstGeom>
        </p:spPr>
      </p:pic>
      <p:pic>
        <p:nvPicPr>
          <p:cNvPr id="8" name="図 7"/>
          <p:cNvPicPr>
            <a:picLocks noChangeAspect="1"/>
          </p:cNvPicPr>
          <p:nvPr/>
        </p:nvPicPr>
        <p:blipFill>
          <a:blip r:embed="rId3"/>
          <a:stretch>
            <a:fillRect/>
          </a:stretch>
        </p:blipFill>
        <p:spPr>
          <a:xfrm>
            <a:off x="5948516" y="3087393"/>
            <a:ext cx="6173167" cy="2357440"/>
          </a:xfrm>
          <a:prstGeom prst="rect">
            <a:avLst/>
          </a:prstGeom>
        </p:spPr>
      </p:pic>
      <p:sp>
        <p:nvSpPr>
          <p:cNvPr id="9" name="正方形/長方形 8"/>
          <p:cNvSpPr/>
          <p:nvPr/>
        </p:nvSpPr>
        <p:spPr>
          <a:xfrm>
            <a:off x="6936226" y="5726093"/>
            <a:ext cx="3961341" cy="400110"/>
          </a:xfrm>
          <a:prstGeom prst="rect">
            <a:avLst/>
          </a:prstGeom>
        </p:spPr>
        <p:txBody>
          <a:bodyPr wrap="none">
            <a:spAutoFit/>
          </a:bodyPr>
          <a:lstStyle/>
          <a:p>
            <a:r>
              <a:rPr lang="en-US" altLang="ja-JP" sz="2000" dirty="0"/>
              <a:t>Android </a:t>
            </a:r>
            <a:r>
              <a:rPr lang="ja-JP" altLang="en-US" sz="2000" dirty="0"/>
              <a:t>アプリのビルドの成功率</a:t>
            </a:r>
          </a:p>
        </p:txBody>
      </p:sp>
      <p:sp>
        <p:nvSpPr>
          <p:cNvPr id="10" name="正方形/長方形 9"/>
          <p:cNvSpPr/>
          <p:nvPr/>
        </p:nvSpPr>
        <p:spPr>
          <a:xfrm>
            <a:off x="924232" y="5708245"/>
            <a:ext cx="4387740" cy="400110"/>
          </a:xfrm>
          <a:prstGeom prst="rect">
            <a:avLst/>
          </a:prstGeom>
        </p:spPr>
        <p:txBody>
          <a:bodyPr wrap="none">
            <a:spAutoFit/>
          </a:bodyPr>
          <a:lstStyle/>
          <a:p>
            <a:r>
              <a:rPr lang="en-US" altLang="ja-JP" sz="2000" dirty="0"/>
              <a:t>Java </a:t>
            </a:r>
            <a:r>
              <a:rPr lang="ja-JP" altLang="en-US" sz="2000" dirty="0"/>
              <a:t>プロジェクトのビルドの成功率</a:t>
            </a:r>
          </a:p>
        </p:txBody>
      </p:sp>
    </p:spTree>
    <p:extLst>
      <p:ext uri="{BB962C8B-B14F-4D97-AF65-F5344CB8AC3E}">
        <p14:creationId xmlns:p14="http://schemas.microsoft.com/office/powerpoint/2010/main" val="42993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F6F15-B512-FC5E-5B78-F78CC2EDC050}"/>
              </a:ext>
            </a:extLst>
          </p:cNvPr>
          <p:cNvSpPr>
            <a:spLocks noGrp="1"/>
          </p:cNvSpPr>
          <p:nvPr>
            <p:ph type="title"/>
          </p:nvPr>
        </p:nvSpPr>
        <p:spPr/>
        <p:txBody>
          <a:bodyPr/>
          <a:lstStyle/>
          <a:p>
            <a:r>
              <a:rPr lang="ja-JP" altLang="en-US" dirty="0"/>
              <a:t>ファイル数とビルドの成否の関係</a:t>
            </a:r>
            <a:endParaRPr kumimoji="1" lang="ja-JP" altLang="en-US" dirty="0"/>
          </a:p>
        </p:txBody>
      </p:sp>
      <p:sp>
        <p:nvSpPr>
          <p:cNvPr id="3" name="テキスト プレースホルダー 2">
            <a:extLst>
              <a:ext uri="{FF2B5EF4-FFF2-40B4-BE49-F238E27FC236}">
                <a16:creationId xmlns:a16="http://schemas.microsoft.com/office/drawing/2014/main" id="{07E2D5FD-0998-7CE7-D976-3B2530EBF693}"/>
              </a:ext>
            </a:extLst>
          </p:cNvPr>
          <p:cNvSpPr>
            <a:spLocks noGrp="1"/>
          </p:cNvSpPr>
          <p:nvPr>
            <p:ph type="body" idx="1"/>
          </p:nvPr>
        </p:nvSpPr>
        <p:spPr/>
        <p:txBody>
          <a:bodyPr/>
          <a:lstStyle/>
          <a:p>
            <a:r>
              <a:rPr lang="en-US" altLang="ja-JP" dirty="0"/>
              <a:t>Java </a:t>
            </a:r>
            <a:r>
              <a:rPr lang="ja-JP" altLang="en-US" dirty="0"/>
              <a:t>プロジェクト</a:t>
            </a:r>
            <a:br>
              <a:rPr lang="en-US" altLang="ja-JP" dirty="0"/>
            </a:br>
            <a:r>
              <a:rPr lang="ja-JP" altLang="en-US" dirty="0"/>
              <a:t>ではファイル数が多い</a:t>
            </a:r>
            <a:br>
              <a:rPr lang="en-US" altLang="ja-JP" dirty="0"/>
            </a:br>
            <a:r>
              <a:rPr lang="ja-JP" altLang="en-US" dirty="0" err="1"/>
              <a:t>ほど</a:t>
            </a:r>
            <a:r>
              <a:rPr lang="ja-JP" altLang="en-US" dirty="0"/>
              <a:t>失敗しやすい傾向</a:t>
            </a:r>
            <a:endParaRPr lang="en-US" altLang="ja-JP" dirty="0"/>
          </a:p>
          <a:p>
            <a:pPr lvl="1"/>
            <a:r>
              <a:rPr lang="en-US" altLang="ja-JP" dirty="0"/>
              <a:t>p</a:t>
            </a:r>
            <a:r>
              <a:rPr lang="ja-JP" altLang="en-US" dirty="0"/>
              <a:t>値</a:t>
            </a:r>
            <a:r>
              <a:rPr lang="en-US" altLang="ja-JP" dirty="0"/>
              <a:t> &lt; 2.2e-16*</a:t>
            </a:r>
          </a:p>
          <a:p>
            <a:r>
              <a:rPr lang="en-US" altLang="ja-JP" dirty="0"/>
              <a:t>Android </a:t>
            </a:r>
            <a:r>
              <a:rPr lang="ja-JP" altLang="en-US" dirty="0"/>
              <a:t>アプリでは</a:t>
            </a:r>
            <a:br>
              <a:rPr lang="en-US" altLang="ja-JP" dirty="0"/>
            </a:br>
            <a:r>
              <a:rPr lang="ja-JP" altLang="en-US" dirty="0"/>
              <a:t>逆転</a:t>
            </a:r>
            <a:endParaRPr lang="en-US" altLang="ja-JP" dirty="0"/>
          </a:p>
          <a:p>
            <a:pPr lvl="1"/>
            <a:r>
              <a:rPr lang="en-US" altLang="ja-JP" dirty="0"/>
              <a:t>p</a:t>
            </a:r>
            <a:r>
              <a:rPr lang="ja-JP" altLang="en-US" dirty="0"/>
              <a:t>値</a:t>
            </a:r>
            <a:r>
              <a:rPr lang="en-US" altLang="ja-JP" dirty="0"/>
              <a:t> = 0.02029*</a:t>
            </a:r>
            <a:endParaRPr lang="ja-JP" altLang="en-US" dirty="0"/>
          </a:p>
          <a:p>
            <a:pPr lvl="1"/>
            <a:endParaRPr kumimoji="1" lang="ja-JP" altLang="en-US" dirty="0"/>
          </a:p>
        </p:txBody>
      </p:sp>
      <p:sp>
        <p:nvSpPr>
          <p:cNvPr id="4" name="スライド番号プレースホルダー 3">
            <a:extLst>
              <a:ext uri="{FF2B5EF4-FFF2-40B4-BE49-F238E27FC236}">
                <a16:creationId xmlns:a16="http://schemas.microsoft.com/office/drawing/2014/main" id="{B8E5EBFB-F6C0-E6C7-080E-091A1F0C9BE4}"/>
              </a:ext>
            </a:extLst>
          </p:cNvPr>
          <p:cNvSpPr>
            <a:spLocks noGrp="1"/>
          </p:cNvSpPr>
          <p:nvPr>
            <p:ph type="sldNum" idx="12"/>
          </p:nvPr>
        </p:nvSpPr>
        <p:spPr/>
        <p:txBody>
          <a:bodyPr/>
          <a:lstStyle/>
          <a:p>
            <a:fld id="{71BD41F1-5DB9-48B5-9F82-F72C0C97469D}" type="slidenum">
              <a:rPr kumimoji="1" lang="ja-JP" altLang="en-US" smtClean="0"/>
              <a:t>16</a:t>
            </a:fld>
            <a:endParaRPr kumimoji="1" lang="ja-JP" altLang="en-US"/>
          </a:p>
        </p:txBody>
      </p:sp>
      <p:pic>
        <p:nvPicPr>
          <p:cNvPr id="5" name="図 4"/>
          <p:cNvPicPr>
            <a:picLocks noChangeAspect="1"/>
          </p:cNvPicPr>
          <p:nvPr/>
        </p:nvPicPr>
        <p:blipFill>
          <a:blip r:embed="rId3"/>
          <a:stretch>
            <a:fillRect/>
          </a:stretch>
        </p:blipFill>
        <p:spPr>
          <a:xfrm>
            <a:off x="7271153" y="1600203"/>
            <a:ext cx="3626414" cy="4105675"/>
          </a:xfrm>
          <a:prstGeom prst="rect">
            <a:avLst/>
          </a:prstGeom>
        </p:spPr>
      </p:pic>
      <p:sp>
        <p:nvSpPr>
          <p:cNvPr id="7" name="正方形/長方形 6"/>
          <p:cNvSpPr/>
          <p:nvPr/>
        </p:nvSpPr>
        <p:spPr>
          <a:xfrm>
            <a:off x="6778339" y="5772260"/>
            <a:ext cx="5413661" cy="707886"/>
          </a:xfrm>
          <a:prstGeom prst="rect">
            <a:avLst/>
          </a:prstGeom>
        </p:spPr>
        <p:txBody>
          <a:bodyPr wrap="none">
            <a:spAutoFit/>
          </a:bodyPr>
          <a:lstStyle/>
          <a:p>
            <a:r>
              <a:rPr lang="en-US" altLang="ja-JP" sz="2000" dirty="0"/>
              <a:t>Java </a:t>
            </a:r>
            <a:r>
              <a:rPr lang="ja-JP" altLang="en-US" sz="2000" dirty="0"/>
              <a:t>プロジェクトと </a:t>
            </a:r>
            <a:r>
              <a:rPr lang="en-US" altLang="ja-JP" sz="2000" dirty="0"/>
              <a:t>Android </a:t>
            </a:r>
            <a:r>
              <a:rPr lang="ja-JP" altLang="en-US" sz="2000" dirty="0"/>
              <a:t>アプリにおける</a:t>
            </a:r>
            <a:br>
              <a:rPr lang="en-US" altLang="ja-JP" sz="2000" dirty="0"/>
            </a:br>
            <a:r>
              <a:rPr lang="ja-JP" altLang="en-US" sz="2000" dirty="0"/>
              <a:t>ビルドの成否毎のファイル数の分布</a:t>
            </a:r>
          </a:p>
        </p:txBody>
      </p:sp>
      <p:sp>
        <p:nvSpPr>
          <p:cNvPr id="10" name="楕円 9">
            <a:extLst>
              <a:ext uri="{FF2B5EF4-FFF2-40B4-BE49-F238E27FC236}">
                <a16:creationId xmlns:a16="http://schemas.microsoft.com/office/drawing/2014/main" id="{E8C81E90-9E20-437C-8558-DBB678FB0E60}"/>
              </a:ext>
            </a:extLst>
          </p:cNvPr>
          <p:cNvSpPr/>
          <p:nvPr/>
        </p:nvSpPr>
        <p:spPr>
          <a:xfrm>
            <a:off x="7505395" y="4447642"/>
            <a:ext cx="1448410" cy="585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81F7356-3EC8-4F26-99BB-83CAC1B1B4DE}"/>
              </a:ext>
            </a:extLst>
          </p:cNvPr>
          <p:cNvSpPr/>
          <p:nvPr/>
        </p:nvSpPr>
        <p:spPr>
          <a:xfrm>
            <a:off x="9274454" y="4007511"/>
            <a:ext cx="1448410" cy="585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8B10CCC-3F7C-43D5-93B4-85F92273333A}"/>
              </a:ext>
            </a:extLst>
          </p:cNvPr>
          <p:cNvSpPr txBox="1"/>
          <p:nvPr/>
        </p:nvSpPr>
        <p:spPr>
          <a:xfrm>
            <a:off x="2209621" y="6326257"/>
            <a:ext cx="3746538" cy="307777"/>
          </a:xfrm>
          <a:prstGeom prst="rect">
            <a:avLst/>
          </a:prstGeom>
          <a:noFill/>
        </p:spPr>
        <p:txBody>
          <a:bodyPr wrap="none" rtlCol="0">
            <a:spAutoFit/>
          </a:bodyPr>
          <a:lstStyle/>
          <a:p>
            <a:r>
              <a:rPr kumimoji="1" lang="en-US" altLang="ja-JP" dirty="0"/>
              <a:t>*</a:t>
            </a:r>
            <a:r>
              <a:rPr kumimoji="1" lang="ja-JP" altLang="en-US" dirty="0"/>
              <a:t>ウィルコクソンの順位和検定　有意水準</a:t>
            </a:r>
            <a:r>
              <a:rPr kumimoji="1" lang="en-US" altLang="ja-JP" dirty="0"/>
              <a:t>5%</a:t>
            </a:r>
            <a:endParaRPr kumimoji="1" lang="ja-JP" altLang="en-US" dirty="0"/>
          </a:p>
        </p:txBody>
      </p:sp>
    </p:spTree>
    <p:extLst>
      <p:ext uri="{BB962C8B-B14F-4D97-AF65-F5344CB8AC3E}">
        <p14:creationId xmlns:p14="http://schemas.microsoft.com/office/powerpoint/2010/main" val="19985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DD253-4AC6-C846-CC71-05012469F41C}"/>
              </a:ext>
            </a:extLst>
          </p:cNvPr>
          <p:cNvSpPr>
            <a:spLocks noGrp="1"/>
          </p:cNvSpPr>
          <p:nvPr>
            <p:ph type="title"/>
          </p:nvPr>
        </p:nvSpPr>
        <p:spPr/>
        <p:txBody>
          <a:bodyPr/>
          <a:lstStyle/>
          <a:p>
            <a:r>
              <a:rPr lang="ja-JP" altLang="en-US" dirty="0"/>
              <a:t>リポジトリ作成日とビルド成否の関係</a:t>
            </a:r>
            <a:endParaRPr kumimoji="1" lang="ja-JP" altLang="en-US" dirty="0"/>
          </a:p>
        </p:txBody>
      </p:sp>
      <p:sp>
        <p:nvSpPr>
          <p:cNvPr id="3" name="テキスト プレースホルダー 2">
            <a:extLst>
              <a:ext uri="{FF2B5EF4-FFF2-40B4-BE49-F238E27FC236}">
                <a16:creationId xmlns:a16="http://schemas.microsoft.com/office/drawing/2014/main" id="{EC6DAADD-F82D-43A6-9B12-0E2CFCAE10FD}"/>
              </a:ext>
            </a:extLst>
          </p:cNvPr>
          <p:cNvSpPr>
            <a:spLocks noGrp="1"/>
          </p:cNvSpPr>
          <p:nvPr>
            <p:ph type="body" idx="1"/>
          </p:nvPr>
        </p:nvSpPr>
        <p:spPr/>
        <p:txBody>
          <a:bodyPr/>
          <a:lstStyle/>
          <a:p>
            <a:r>
              <a:rPr kumimoji="1" lang="ja-JP" altLang="en-US" dirty="0"/>
              <a:t>共に最近作成された</a:t>
            </a:r>
            <a:br>
              <a:rPr kumimoji="1" lang="en-US" altLang="ja-JP" dirty="0"/>
            </a:br>
            <a:r>
              <a:rPr kumimoji="1" lang="ja-JP" altLang="en-US" dirty="0"/>
              <a:t>リポジトリは成功しやすい</a:t>
            </a:r>
            <a:br>
              <a:rPr kumimoji="1" lang="en-US" altLang="ja-JP" dirty="0"/>
            </a:br>
            <a:r>
              <a:rPr kumimoji="1" lang="ja-JP" altLang="en-US" dirty="0"/>
              <a:t>傾向</a:t>
            </a:r>
            <a:endParaRPr kumimoji="1" lang="en-US" altLang="ja-JP" dirty="0"/>
          </a:p>
          <a:p>
            <a:pPr lvl="1"/>
            <a:r>
              <a:rPr lang="ja-JP" altLang="en-US" dirty="0"/>
              <a:t>中央値に有意差あり</a:t>
            </a:r>
            <a:endParaRPr kumimoji="1" lang="en-US" altLang="ja-JP" dirty="0"/>
          </a:p>
          <a:p>
            <a:endParaRPr lang="en-US" altLang="ja-JP" dirty="0"/>
          </a:p>
          <a:p>
            <a:r>
              <a:rPr kumimoji="1" lang="en-US" altLang="ja-JP" dirty="0"/>
              <a:t>Android </a:t>
            </a:r>
            <a:r>
              <a:rPr kumimoji="1" lang="ja-JP" altLang="en-US" dirty="0"/>
              <a:t>アプリの図には</a:t>
            </a:r>
            <a:br>
              <a:rPr kumimoji="1" lang="en-US" altLang="ja-JP" dirty="0"/>
            </a:br>
            <a:r>
              <a:rPr lang="ja-JP" altLang="en-US" dirty="0"/>
              <a:t>分布に谷が存在</a:t>
            </a:r>
            <a:endParaRPr kumimoji="1" lang="ja-JP" altLang="en-US" dirty="0"/>
          </a:p>
        </p:txBody>
      </p:sp>
      <p:sp>
        <p:nvSpPr>
          <p:cNvPr id="4" name="スライド番号プレースホルダー 3">
            <a:extLst>
              <a:ext uri="{FF2B5EF4-FFF2-40B4-BE49-F238E27FC236}">
                <a16:creationId xmlns:a16="http://schemas.microsoft.com/office/drawing/2014/main" id="{620E9AA7-51B1-D766-ED9F-F82F17552DEA}"/>
              </a:ext>
            </a:extLst>
          </p:cNvPr>
          <p:cNvSpPr>
            <a:spLocks noGrp="1"/>
          </p:cNvSpPr>
          <p:nvPr>
            <p:ph type="sldNum" idx="12"/>
          </p:nvPr>
        </p:nvSpPr>
        <p:spPr/>
        <p:txBody>
          <a:bodyPr/>
          <a:lstStyle/>
          <a:p>
            <a:fld id="{71BD41F1-5DB9-48B5-9F82-F72C0C97469D}" type="slidenum">
              <a:rPr kumimoji="1" lang="ja-JP" altLang="en-US" smtClean="0"/>
              <a:t>17</a:t>
            </a:fld>
            <a:endParaRPr kumimoji="1" lang="ja-JP" altLang="en-US"/>
          </a:p>
        </p:txBody>
      </p:sp>
      <p:pic>
        <p:nvPicPr>
          <p:cNvPr id="6" name="図 5"/>
          <p:cNvPicPr>
            <a:picLocks noChangeAspect="1"/>
          </p:cNvPicPr>
          <p:nvPr/>
        </p:nvPicPr>
        <p:blipFill>
          <a:blip r:embed="rId3"/>
          <a:stretch>
            <a:fillRect/>
          </a:stretch>
        </p:blipFill>
        <p:spPr>
          <a:xfrm>
            <a:off x="7259921" y="1600203"/>
            <a:ext cx="3637646" cy="4317579"/>
          </a:xfrm>
          <a:prstGeom prst="rect">
            <a:avLst/>
          </a:prstGeom>
        </p:spPr>
      </p:pic>
      <p:sp>
        <p:nvSpPr>
          <p:cNvPr id="7" name="正方形/長方形 6"/>
          <p:cNvSpPr/>
          <p:nvPr/>
        </p:nvSpPr>
        <p:spPr>
          <a:xfrm>
            <a:off x="5113407" y="5917782"/>
            <a:ext cx="6700683" cy="707886"/>
          </a:xfrm>
          <a:prstGeom prst="rect">
            <a:avLst/>
          </a:prstGeom>
        </p:spPr>
        <p:txBody>
          <a:bodyPr wrap="square">
            <a:spAutoFit/>
          </a:bodyPr>
          <a:lstStyle/>
          <a:p>
            <a:r>
              <a:rPr lang="en-US" altLang="ja-JP" sz="2000" dirty="0"/>
              <a:t>Java </a:t>
            </a:r>
            <a:r>
              <a:rPr lang="ja-JP" altLang="en-US" sz="2000" dirty="0"/>
              <a:t>プロジェクトと </a:t>
            </a:r>
            <a:r>
              <a:rPr lang="en-US" altLang="ja-JP" sz="2000" dirty="0"/>
              <a:t>Android </a:t>
            </a:r>
            <a:r>
              <a:rPr lang="ja-JP" altLang="en-US" sz="2000" dirty="0"/>
              <a:t>アプリにおける</a:t>
            </a:r>
            <a:br>
              <a:rPr lang="en-US" altLang="ja-JP" sz="2000" dirty="0"/>
            </a:br>
            <a:r>
              <a:rPr lang="ja-JP" altLang="en-US" sz="2000" dirty="0"/>
              <a:t>ビルドの成否毎のリポジトリ作成日からの日数の分布</a:t>
            </a:r>
          </a:p>
        </p:txBody>
      </p:sp>
      <p:sp>
        <p:nvSpPr>
          <p:cNvPr id="8" name="楕円 7">
            <a:extLst>
              <a:ext uri="{FF2B5EF4-FFF2-40B4-BE49-F238E27FC236}">
                <a16:creationId xmlns:a16="http://schemas.microsoft.com/office/drawing/2014/main" id="{3550EB7C-8B66-4B75-9660-A258BEE02373}"/>
              </a:ext>
            </a:extLst>
          </p:cNvPr>
          <p:cNvSpPr/>
          <p:nvPr/>
        </p:nvSpPr>
        <p:spPr>
          <a:xfrm>
            <a:off x="9531704" y="4206239"/>
            <a:ext cx="665683" cy="5779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54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F469D-96BE-9389-9862-71CA0D38DBD2}"/>
              </a:ext>
            </a:extLst>
          </p:cNvPr>
          <p:cNvSpPr>
            <a:spLocks noGrp="1"/>
          </p:cNvSpPr>
          <p:nvPr>
            <p:ph type="title"/>
          </p:nvPr>
        </p:nvSpPr>
        <p:spPr/>
        <p:txBody>
          <a:bodyPr/>
          <a:lstStyle/>
          <a:p>
            <a:r>
              <a:rPr lang="ja-JP" altLang="en-US" dirty="0"/>
              <a:t>最終更新日とビルド成否の関係</a:t>
            </a:r>
            <a:endParaRPr kumimoji="1" lang="ja-JP" altLang="en-US" dirty="0"/>
          </a:p>
        </p:txBody>
      </p:sp>
      <p:sp>
        <p:nvSpPr>
          <p:cNvPr id="3" name="テキスト プレースホルダー 2">
            <a:extLst>
              <a:ext uri="{FF2B5EF4-FFF2-40B4-BE49-F238E27FC236}">
                <a16:creationId xmlns:a16="http://schemas.microsoft.com/office/drawing/2014/main" id="{D5CAE9A8-7295-0D7F-68CE-1D7D42C3D2A3}"/>
              </a:ext>
            </a:extLst>
          </p:cNvPr>
          <p:cNvSpPr>
            <a:spLocks noGrp="1"/>
          </p:cNvSpPr>
          <p:nvPr>
            <p:ph type="body" idx="1"/>
          </p:nvPr>
        </p:nvSpPr>
        <p:spPr/>
        <p:txBody>
          <a:bodyPr/>
          <a:lstStyle/>
          <a:p>
            <a:r>
              <a:rPr kumimoji="1" lang="ja-JP" altLang="en-US" dirty="0"/>
              <a:t>共に更新が新しいリポジトリは</a:t>
            </a:r>
            <a:br>
              <a:rPr kumimoji="1" lang="en-US" altLang="ja-JP" dirty="0"/>
            </a:br>
            <a:r>
              <a:rPr kumimoji="1" lang="ja-JP" altLang="en-US" dirty="0"/>
              <a:t>成功しやすい傾向</a:t>
            </a:r>
            <a:endParaRPr kumimoji="1" lang="en-US" altLang="ja-JP" dirty="0"/>
          </a:p>
          <a:p>
            <a:endParaRPr lang="en-US" altLang="ja-JP" dirty="0"/>
          </a:p>
          <a:p>
            <a:r>
              <a:rPr lang="en-US" altLang="ja-JP" dirty="0"/>
              <a:t>Android </a:t>
            </a:r>
            <a:r>
              <a:rPr lang="ja-JP" altLang="en-US" dirty="0"/>
              <a:t>アプリの図には</a:t>
            </a:r>
            <a:br>
              <a:rPr lang="en-US" altLang="ja-JP" dirty="0"/>
            </a:br>
            <a:r>
              <a:rPr lang="ja-JP" altLang="en-US" dirty="0"/>
              <a:t>分布に谷が存在</a:t>
            </a:r>
          </a:p>
          <a:p>
            <a:endParaRPr kumimoji="1" lang="en-US" altLang="ja-JP" dirty="0"/>
          </a:p>
        </p:txBody>
      </p:sp>
      <p:sp>
        <p:nvSpPr>
          <p:cNvPr id="4" name="スライド番号プレースホルダー 3">
            <a:extLst>
              <a:ext uri="{FF2B5EF4-FFF2-40B4-BE49-F238E27FC236}">
                <a16:creationId xmlns:a16="http://schemas.microsoft.com/office/drawing/2014/main" id="{B7712F3C-F866-6127-061B-3BB8C3DF5582}"/>
              </a:ext>
            </a:extLst>
          </p:cNvPr>
          <p:cNvSpPr>
            <a:spLocks noGrp="1"/>
          </p:cNvSpPr>
          <p:nvPr>
            <p:ph type="sldNum" idx="12"/>
          </p:nvPr>
        </p:nvSpPr>
        <p:spPr/>
        <p:txBody>
          <a:bodyPr/>
          <a:lstStyle/>
          <a:p>
            <a:fld id="{71BD41F1-5DB9-48B5-9F82-F72C0C97469D}" type="slidenum">
              <a:rPr kumimoji="1" lang="ja-JP" altLang="en-US" smtClean="0"/>
              <a:t>18</a:t>
            </a:fld>
            <a:endParaRPr kumimoji="1" lang="ja-JP" altLang="en-US"/>
          </a:p>
        </p:txBody>
      </p:sp>
      <p:pic>
        <p:nvPicPr>
          <p:cNvPr id="6" name="図 5"/>
          <p:cNvPicPr>
            <a:picLocks noChangeAspect="1"/>
          </p:cNvPicPr>
          <p:nvPr/>
        </p:nvPicPr>
        <p:blipFill>
          <a:blip r:embed="rId3"/>
          <a:stretch>
            <a:fillRect/>
          </a:stretch>
        </p:blipFill>
        <p:spPr>
          <a:xfrm>
            <a:off x="8058531" y="1725560"/>
            <a:ext cx="3400966" cy="4141691"/>
          </a:xfrm>
          <a:prstGeom prst="rect">
            <a:avLst/>
          </a:prstGeom>
        </p:spPr>
      </p:pic>
      <p:sp>
        <p:nvSpPr>
          <p:cNvPr id="7" name="正方形/長方形 6"/>
          <p:cNvSpPr/>
          <p:nvPr/>
        </p:nvSpPr>
        <p:spPr>
          <a:xfrm>
            <a:off x="5864942" y="5863523"/>
            <a:ext cx="6096000" cy="707886"/>
          </a:xfrm>
          <a:prstGeom prst="rect">
            <a:avLst/>
          </a:prstGeom>
        </p:spPr>
        <p:txBody>
          <a:bodyPr>
            <a:spAutoFit/>
          </a:bodyPr>
          <a:lstStyle/>
          <a:p>
            <a:r>
              <a:rPr lang="en-US" altLang="ja-JP" sz="2000" dirty="0"/>
              <a:t>Java </a:t>
            </a:r>
            <a:r>
              <a:rPr lang="ja-JP" altLang="en-US" sz="2000" dirty="0"/>
              <a:t>プロジェクトと </a:t>
            </a:r>
            <a:r>
              <a:rPr lang="en-US" altLang="ja-JP" sz="2000" dirty="0"/>
              <a:t>Android </a:t>
            </a:r>
            <a:r>
              <a:rPr lang="ja-JP" altLang="en-US" sz="2000" dirty="0"/>
              <a:t>アプリにおける</a:t>
            </a:r>
            <a:br>
              <a:rPr lang="en-US" altLang="ja-JP" sz="2000" dirty="0"/>
            </a:br>
            <a:r>
              <a:rPr lang="ja-JP" altLang="en-US" sz="2000" dirty="0"/>
              <a:t>ビルドの成否毎の最終更新日からの日数の分布</a:t>
            </a:r>
          </a:p>
        </p:txBody>
      </p:sp>
      <p:sp>
        <p:nvSpPr>
          <p:cNvPr id="8" name="楕円 7">
            <a:extLst>
              <a:ext uri="{FF2B5EF4-FFF2-40B4-BE49-F238E27FC236}">
                <a16:creationId xmlns:a16="http://schemas.microsoft.com/office/drawing/2014/main" id="{E6DE4312-5006-407B-A3AD-4BABFCF866DE}"/>
              </a:ext>
            </a:extLst>
          </p:cNvPr>
          <p:cNvSpPr/>
          <p:nvPr/>
        </p:nvSpPr>
        <p:spPr>
          <a:xfrm>
            <a:off x="10130367" y="3906317"/>
            <a:ext cx="665683" cy="13514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95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FE97E-3228-43DB-A6B7-F60B29379A7C}"/>
              </a:ext>
            </a:extLst>
          </p:cNvPr>
          <p:cNvSpPr>
            <a:spLocks noGrp="1"/>
          </p:cNvSpPr>
          <p:nvPr>
            <p:ph type="title"/>
          </p:nvPr>
        </p:nvSpPr>
        <p:spPr/>
        <p:txBody>
          <a:bodyPr/>
          <a:lstStyle/>
          <a:p>
            <a:r>
              <a:rPr lang="ja-JP" altLang="en-US" dirty="0"/>
              <a:t>考察</a:t>
            </a:r>
            <a:r>
              <a:rPr lang="en-US" altLang="ja-JP" dirty="0"/>
              <a:t>:</a:t>
            </a:r>
            <a:r>
              <a:rPr lang="ja-JP" altLang="en-US" dirty="0"/>
              <a:t>分布の谷に関する考察</a:t>
            </a:r>
            <a:endParaRPr kumimoji="1" lang="ja-JP" altLang="en-US" dirty="0"/>
          </a:p>
        </p:txBody>
      </p:sp>
      <p:sp>
        <p:nvSpPr>
          <p:cNvPr id="3" name="テキスト プレースホルダー 2">
            <a:extLst>
              <a:ext uri="{FF2B5EF4-FFF2-40B4-BE49-F238E27FC236}">
                <a16:creationId xmlns:a16="http://schemas.microsoft.com/office/drawing/2014/main" id="{D7B050DD-4942-415B-BA6F-73F9C6315329}"/>
              </a:ext>
            </a:extLst>
          </p:cNvPr>
          <p:cNvSpPr>
            <a:spLocks noGrp="1"/>
          </p:cNvSpPr>
          <p:nvPr>
            <p:ph type="body" idx="1"/>
          </p:nvPr>
        </p:nvSpPr>
        <p:spPr/>
        <p:txBody>
          <a:bodyPr/>
          <a:lstStyle/>
          <a:p>
            <a:r>
              <a:rPr kumimoji="1" lang="ja-JP" altLang="en-US" dirty="0"/>
              <a:t>単</a:t>
            </a:r>
            <a:r>
              <a:rPr lang="ja-JP" altLang="en-US" dirty="0"/>
              <a:t>に </a:t>
            </a:r>
            <a:r>
              <a:rPr lang="en-US" altLang="ja-JP" dirty="0"/>
              <a:t>Android </a:t>
            </a:r>
            <a:r>
              <a:rPr lang="ja-JP" altLang="en-US" dirty="0"/>
              <a:t>アプリの数が少ない可能性</a:t>
            </a:r>
            <a:endParaRPr lang="en-US" altLang="ja-JP" dirty="0"/>
          </a:p>
          <a:p>
            <a:endParaRPr lang="en-US" altLang="ja-JP" dirty="0"/>
          </a:p>
          <a:p>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E3ED654-85D0-4AEE-9003-C8A6C09A450F}"/>
              </a:ext>
            </a:extLst>
          </p:cNvPr>
          <p:cNvSpPr>
            <a:spLocks noGrp="1"/>
          </p:cNvSpPr>
          <p:nvPr>
            <p:ph type="sldNum" idx="12"/>
          </p:nvPr>
        </p:nvSpPr>
        <p:spPr/>
        <p:txBody>
          <a:bodyPr/>
          <a:lstStyle/>
          <a:p>
            <a:fld id="{71BD41F1-5DB9-48B5-9F82-F72C0C97469D}" type="slidenum">
              <a:rPr kumimoji="1" lang="ja-JP" altLang="en-US" smtClean="0"/>
              <a:t>19</a:t>
            </a:fld>
            <a:endParaRPr kumimoji="1" lang="ja-JP" altLang="en-US"/>
          </a:p>
        </p:txBody>
      </p:sp>
      <p:grpSp>
        <p:nvGrpSpPr>
          <p:cNvPr id="8" name="グループ化 7">
            <a:extLst>
              <a:ext uri="{FF2B5EF4-FFF2-40B4-BE49-F238E27FC236}">
                <a16:creationId xmlns:a16="http://schemas.microsoft.com/office/drawing/2014/main" id="{5DD727F0-4957-45F2-B764-45CFC9B5D5EB}"/>
              </a:ext>
            </a:extLst>
          </p:cNvPr>
          <p:cNvGrpSpPr/>
          <p:nvPr/>
        </p:nvGrpSpPr>
        <p:grpSpPr>
          <a:xfrm>
            <a:off x="2583361" y="2430694"/>
            <a:ext cx="6390706" cy="3695509"/>
            <a:chOff x="4228228" y="2317406"/>
            <a:chExt cx="5902139" cy="3580268"/>
          </a:xfrm>
        </p:grpSpPr>
        <p:pic>
          <p:nvPicPr>
            <p:cNvPr id="6" name="図 5">
              <a:extLst>
                <a:ext uri="{FF2B5EF4-FFF2-40B4-BE49-F238E27FC236}">
                  <a16:creationId xmlns:a16="http://schemas.microsoft.com/office/drawing/2014/main" id="{1E941201-B4A8-40F0-9E44-9985F742BE6B}"/>
                </a:ext>
              </a:extLst>
            </p:cNvPr>
            <p:cNvPicPr>
              <a:picLocks noChangeAspect="1"/>
            </p:cNvPicPr>
            <p:nvPr/>
          </p:nvPicPr>
          <p:blipFill>
            <a:blip r:embed="rId2"/>
            <a:stretch>
              <a:fillRect/>
            </a:stretch>
          </p:blipFill>
          <p:spPr>
            <a:xfrm>
              <a:off x="4228228" y="2317406"/>
              <a:ext cx="1534400" cy="3580268"/>
            </a:xfrm>
            <a:prstGeom prst="rect">
              <a:avLst/>
            </a:prstGeom>
          </p:spPr>
        </p:pic>
        <p:pic>
          <p:nvPicPr>
            <p:cNvPr id="7" name="図 6">
              <a:extLst>
                <a:ext uri="{FF2B5EF4-FFF2-40B4-BE49-F238E27FC236}">
                  <a16:creationId xmlns:a16="http://schemas.microsoft.com/office/drawing/2014/main" id="{80B6504C-587E-4BB5-A9B8-2C202C272F27}"/>
                </a:ext>
              </a:extLst>
            </p:cNvPr>
            <p:cNvPicPr>
              <a:picLocks noChangeAspect="1"/>
            </p:cNvPicPr>
            <p:nvPr/>
          </p:nvPicPr>
          <p:blipFill>
            <a:blip r:embed="rId3"/>
            <a:stretch>
              <a:fillRect/>
            </a:stretch>
          </p:blipFill>
          <p:spPr>
            <a:xfrm>
              <a:off x="8618532" y="2317406"/>
              <a:ext cx="1511835" cy="3580268"/>
            </a:xfrm>
            <a:prstGeom prst="rect">
              <a:avLst/>
            </a:prstGeom>
          </p:spPr>
        </p:pic>
      </p:grpSp>
      <p:sp>
        <p:nvSpPr>
          <p:cNvPr id="9" name="楕円 8">
            <a:extLst>
              <a:ext uri="{FF2B5EF4-FFF2-40B4-BE49-F238E27FC236}">
                <a16:creationId xmlns:a16="http://schemas.microsoft.com/office/drawing/2014/main" id="{3D82D2AC-3C09-416C-8C71-0D159AB4A83E}"/>
              </a:ext>
            </a:extLst>
          </p:cNvPr>
          <p:cNvSpPr/>
          <p:nvPr/>
        </p:nvSpPr>
        <p:spPr>
          <a:xfrm>
            <a:off x="3159396" y="4437606"/>
            <a:ext cx="665683" cy="13514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AA1192E-B0A8-4415-8423-7E3ADF89202C}"/>
              </a:ext>
            </a:extLst>
          </p:cNvPr>
          <p:cNvSpPr/>
          <p:nvPr/>
        </p:nvSpPr>
        <p:spPr>
          <a:xfrm>
            <a:off x="6940269" y="6191518"/>
            <a:ext cx="6096000" cy="523220"/>
          </a:xfrm>
          <a:prstGeom prst="rect">
            <a:avLst/>
          </a:prstGeom>
        </p:spPr>
        <p:txBody>
          <a:bodyPr>
            <a:spAutoFit/>
          </a:bodyPr>
          <a:lstStyle/>
          <a:p>
            <a:r>
              <a:rPr lang="en-US" altLang="ja-JP" dirty="0"/>
              <a:t>Android </a:t>
            </a:r>
            <a:r>
              <a:rPr lang="ja-JP" altLang="en-US" dirty="0"/>
              <a:t>アプリにおける</a:t>
            </a:r>
            <a:br>
              <a:rPr lang="en-US" altLang="ja-JP" dirty="0"/>
            </a:br>
            <a:r>
              <a:rPr lang="ja-JP" altLang="en-US" dirty="0"/>
              <a:t>ビルドの成否毎のリポジトリ作成日からの日数の分布</a:t>
            </a:r>
          </a:p>
        </p:txBody>
      </p:sp>
      <p:sp>
        <p:nvSpPr>
          <p:cNvPr id="11" name="正方形/長方形 10">
            <a:extLst>
              <a:ext uri="{FF2B5EF4-FFF2-40B4-BE49-F238E27FC236}">
                <a16:creationId xmlns:a16="http://schemas.microsoft.com/office/drawing/2014/main" id="{F07FDD21-AEC5-4B1A-B9D5-AE0A7FAD7580}"/>
              </a:ext>
            </a:extLst>
          </p:cNvPr>
          <p:cNvSpPr/>
          <p:nvPr/>
        </p:nvSpPr>
        <p:spPr>
          <a:xfrm>
            <a:off x="2203732" y="6126203"/>
            <a:ext cx="6096000" cy="523220"/>
          </a:xfrm>
          <a:prstGeom prst="rect">
            <a:avLst/>
          </a:prstGeom>
        </p:spPr>
        <p:txBody>
          <a:bodyPr>
            <a:spAutoFit/>
          </a:bodyPr>
          <a:lstStyle/>
          <a:p>
            <a:r>
              <a:rPr lang="en-US" altLang="ja-JP" dirty="0"/>
              <a:t>Android </a:t>
            </a:r>
            <a:r>
              <a:rPr lang="ja-JP" altLang="en-US" dirty="0"/>
              <a:t>アプリにおける</a:t>
            </a:r>
            <a:br>
              <a:rPr lang="en-US" altLang="ja-JP" dirty="0"/>
            </a:br>
            <a:r>
              <a:rPr lang="ja-JP" altLang="en-US" dirty="0"/>
              <a:t>リポジトリ作成日からの日数の分布</a:t>
            </a:r>
          </a:p>
        </p:txBody>
      </p:sp>
    </p:spTree>
    <p:extLst>
      <p:ext uri="{BB962C8B-B14F-4D97-AF65-F5344CB8AC3E}">
        <p14:creationId xmlns:p14="http://schemas.microsoft.com/office/powerpoint/2010/main" val="4263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3F3FBA-29A8-42C5-CA13-6266165D6B78}"/>
              </a:ext>
            </a:extLst>
          </p:cNvPr>
          <p:cNvSpPr>
            <a:spLocks noGrp="1"/>
          </p:cNvSpPr>
          <p:nvPr>
            <p:ph type="title"/>
          </p:nvPr>
        </p:nvSpPr>
        <p:spPr/>
        <p:txBody>
          <a:bodyPr/>
          <a:lstStyle/>
          <a:p>
            <a:r>
              <a:rPr lang="ja-JP" altLang="en-US" dirty="0"/>
              <a:t>ソフトウェアのビルド</a:t>
            </a:r>
            <a:endParaRPr kumimoji="1" lang="ja-JP" altLang="en-US" dirty="0"/>
          </a:p>
        </p:txBody>
      </p:sp>
      <p:sp>
        <p:nvSpPr>
          <p:cNvPr id="3" name="テキスト プレースホルダー 2">
            <a:extLst>
              <a:ext uri="{FF2B5EF4-FFF2-40B4-BE49-F238E27FC236}">
                <a16:creationId xmlns:a16="http://schemas.microsoft.com/office/drawing/2014/main" id="{EC801A89-5DB3-C80F-D565-D095DCDD71F7}"/>
              </a:ext>
            </a:extLst>
          </p:cNvPr>
          <p:cNvSpPr>
            <a:spLocks noGrp="1"/>
          </p:cNvSpPr>
          <p:nvPr>
            <p:ph type="body" idx="1"/>
          </p:nvPr>
        </p:nvSpPr>
        <p:spPr/>
        <p:txBody>
          <a:bodyPr/>
          <a:lstStyle/>
          <a:p>
            <a:r>
              <a:rPr kumimoji="1" lang="ja-JP" altLang="en-US" dirty="0"/>
              <a:t>ソフトウェア開発や</a:t>
            </a:r>
            <a:r>
              <a:rPr lang="ja-JP" altLang="en-US" dirty="0"/>
              <a:t>ソースコードから</a:t>
            </a:r>
            <a:br>
              <a:rPr lang="en-US" altLang="ja-JP" dirty="0"/>
            </a:br>
            <a:r>
              <a:rPr lang="ja-JP" altLang="en-US" dirty="0"/>
              <a:t>ソフトウェアを利用する際ビルドが必要</a:t>
            </a:r>
            <a:endParaRPr lang="en-US" altLang="ja-JP" dirty="0"/>
          </a:p>
          <a:p>
            <a:pPr lvl="1"/>
            <a:r>
              <a:rPr lang="ja-JP" altLang="en-US" dirty="0"/>
              <a:t>手作業でビルドするのは煩雑</a:t>
            </a:r>
            <a:endParaRPr lang="en-US" altLang="ja-JP" dirty="0"/>
          </a:p>
          <a:p>
            <a:pPr lvl="1"/>
            <a:endParaRPr kumimoji="1" lang="en-US" altLang="ja-JP" dirty="0"/>
          </a:p>
          <a:p>
            <a:r>
              <a:rPr lang="en-US" altLang="ja-JP" dirty="0"/>
              <a:t>Gradle </a:t>
            </a:r>
            <a:r>
              <a:rPr lang="ja-JP" altLang="en-US" dirty="0"/>
              <a:t>や </a:t>
            </a:r>
            <a:r>
              <a:rPr lang="en-US" altLang="ja-JP" dirty="0"/>
              <a:t>Maven </a:t>
            </a:r>
            <a:r>
              <a:rPr lang="ja-JP" altLang="en-US" dirty="0"/>
              <a:t>のようなビルドツールが普及</a:t>
            </a:r>
            <a:endParaRPr kumimoji="1" lang="en-US" altLang="ja-JP" dirty="0"/>
          </a:p>
        </p:txBody>
      </p:sp>
      <p:sp>
        <p:nvSpPr>
          <p:cNvPr id="4" name="スライド番号プレースホルダー 3">
            <a:extLst>
              <a:ext uri="{FF2B5EF4-FFF2-40B4-BE49-F238E27FC236}">
                <a16:creationId xmlns:a16="http://schemas.microsoft.com/office/drawing/2014/main" id="{C64D1132-C21D-C6AD-CEB2-E4BB6127F56C}"/>
              </a:ext>
            </a:extLst>
          </p:cNvPr>
          <p:cNvSpPr>
            <a:spLocks noGrp="1"/>
          </p:cNvSpPr>
          <p:nvPr>
            <p:ph type="sldNum" idx="12"/>
          </p:nvPr>
        </p:nvSpPr>
        <p:spPr/>
        <p:txBody>
          <a:bodyPr/>
          <a:lstStyle/>
          <a:p>
            <a:fld id="{71BD41F1-5DB9-48B5-9F82-F72C0C97469D}" type="slidenum">
              <a:rPr kumimoji="1" lang="ja-JP" altLang="en-US" smtClean="0"/>
              <a:t>2</a:t>
            </a:fld>
            <a:endParaRPr kumimoji="1" lang="ja-JP" altLang="en-US"/>
          </a:p>
        </p:txBody>
      </p:sp>
    </p:spTree>
    <p:extLst>
      <p:ext uri="{BB962C8B-B14F-4D97-AF65-F5344CB8AC3E}">
        <p14:creationId xmlns:p14="http://schemas.microsoft.com/office/powerpoint/2010/main" val="424838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D7573-6A76-40A0-9B16-4D3E678C8123}"/>
              </a:ext>
            </a:extLst>
          </p:cNvPr>
          <p:cNvSpPr>
            <a:spLocks noGrp="1"/>
          </p:cNvSpPr>
          <p:nvPr>
            <p:ph type="title"/>
          </p:nvPr>
        </p:nvSpPr>
        <p:spPr/>
        <p:txBody>
          <a:bodyPr/>
          <a:lstStyle/>
          <a:p>
            <a:r>
              <a:rPr kumimoji="1" lang="ja-JP" altLang="en-US" dirty="0"/>
              <a:t>考察</a:t>
            </a:r>
            <a:r>
              <a:rPr kumimoji="1" lang="en-US" altLang="ja-JP" dirty="0"/>
              <a:t>:</a:t>
            </a:r>
            <a:r>
              <a:rPr kumimoji="1" lang="ja-JP" altLang="en-US" dirty="0"/>
              <a:t>分布の谷に関する考察</a:t>
            </a:r>
          </a:p>
        </p:txBody>
      </p:sp>
      <p:sp>
        <p:nvSpPr>
          <p:cNvPr id="3" name="テキスト プレースホルダー 2">
            <a:extLst>
              <a:ext uri="{FF2B5EF4-FFF2-40B4-BE49-F238E27FC236}">
                <a16:creationId xmlns:a16="http://schemas.microsoft.com/office/drawing/2014/main" id="{6F398068-D0CA-4429-A4AB-54893443849B}"/>
              </a:ext>
            </a:extLst>
          </p:cNvPr>
          <p:cNvSpPr>
            <a:spLocks noGrp="1"/>
          </p:cNvSpPr>
          <p:nvPr>
            <p:ph type="body" idx="1"/>
          </p:nvPr>
        </p:nvSpPr>
        <p:spPr>
          <a:xfrm>
            <a:off x="609600" y="1526461"/>
            <a:ext cx="10972800" cy="4526000"/>
          </a:xfrm>
        </p:spPr>
        <p:txBody>
          <a:bodyPr/>
          <a:lstStyle/>
          <a:p>
            <a:r>
              <a:rPr lang="ja-JP" altLang="en-US" dirty="0"/>
              <a:t>約 </a:t>
            </a:r>
            <a:r>
              <a:rPr lang="en-US" altLang="ja-JP" dirty="0"/>
              <a:t>700 </a:t>
            </a:r>
            <a:r>
              <a:rPr lang="ja-JP" altLang="en-US" dirty="0"/>
              <a:t>日前にビルドに用いる</a:t>
            </a:r>
            <a:br>
              <a:rPr lang="en-US" altLang="ja-JP" dirty="0"/>
            </a:br>
            <a:r>
              <a:rPr lang="ja-JP" altLang="en-US" dirty="0"/>
              <a:t>ツールが更新</a:t>
            </a:r>
            <a:endParaRPr lang="en-US" altLang="ja-JP" dirty="0"/>
          </a:p>
          <a:p>
            <a:pPr lvl="1"/>
            <a:r>
              <a:rPr lang="en-US" altLang="ja-JP" dirty="0"/>
              <a:t>Android SDK </a:t>
            </a:r>
            <a:r>
              <a:rPr lang="ja-JP" altLang="en-US" dirty="0"/>
              <a:t>コマンドラインツール</a:t>
            </a:r>
          </a:p>
          <a:p>
            <a:pPr lvl="1"/>
            <a:r>
              <a:rPr lang="en-US" altLang="ja-JP" dirty="0"/>
              <a:t>Android </a:t>
            </a:r>
            <a:r>
              <a:rPr lang="en-US" altLang="ja-JP" dirty="0" err="1"/>
              <a:t>Gradle</a:t>
            </a:r>
            <a:r>
              <a:rPr lang="en-US" altLang="ja-JP" dirty="0"/>
              <a:t> </a:t>
            </a:r>
            <a:r>
              <a:rPr lang="ja-JP" altLang="en-US" dirty="0"/>
              <a:t>プラグイン</a:t>
            </a:r>
          </a:p>
          <a:p>
            <a:pPr lvl="1"/>
            <a:r>
              <a:rPr lang="en-US" altLang="ja-JP" dirty="0"/>
              <a:t>SDK </a:t>
            </a:r>
            <a:r>
              <a:rPr lang="en-US" altLang="ja-JP" dirty="0" err="1"/>
              <a:t>Platfrom</a:t>
            </a:r>
            <a:endParaRPr lang="en-US" altLang="ja-JP" dirty="0"/>
          </a:p>
          <a:p>
            <a:r>
              <a:rPr lang="ja-JP" altLang="en-US" dirty="0"/>
              <a:t>約 </a:t>
            </a:r>
            <a:r>
              <a:rPr lang="en-US" altLang="ja-JP" dirty="0"/>
              <a:t>1400 </a:t>
            </a:r>
            <a:r>
              <a:rPr lang="ja-JP" altLang="en-US" dirty="0"/>
              <a:t>日前・約 </a:t>
            </a:r>
            <a:r>
              <a:rPr lang="en-US" altLang="ja-JP" dirty="0"/>
              <a:t>2000 </a:t>
            </a:r>
            <a:r>
              <a:rPr lang="ja-JP" altLang="en-US" dirty="0"/>
              <a:t>日前も同様</a:t>
            </a:r>
            <a:endParaRPr lang="en-US" altLang="ja-JP" dirty="0"/>
          </a:p>
          <a:p>
            <a:r>
              <a:rPr lang="ja-JP" altLang="en-US" dirty="0"/>
              <a:t>古いリポジトリは非互換の更新</a:t>
            </a:r>
            <a:br>
              <a:rPr lang="en-US" altLang="ja-JP" dirty="0"/>
            </a:br>
            <a:r>
              <a:rPr lang="ja-JP" altLang="en-US" dirty="0"/>
              <a:t>によりビルド不能になった可能性</a:t>
            </a:r>
            <a:endParaRPr lang="en-US" altLang="ja-JP" dirty="0"/>
          </a:p>
        </p:txBody>
      </p:sp>
      <p:sp>
        <p:nvSpPr>
          <p:cNvPr id="4" name="スライド番号プレースホルダー 3">
            <a:extLst>
              <a:ext uri="{FF2B5EF4-FFF2-40B4-BE49-F238E27FC236}">
                <a16:creationId xmlns:a16="http://schemas.microsoft.com/office/drawing/2014/main" id="{50CA8F3A-7BB1-4C0A-A4DC-B930344B295B}"/>
              </a:ext>
            </a:extLst>
          </p:cNvPr>
          <p:cNvSpPr>
            <a:spLocks noGrp="1"/>
          </p:cNvSpPr>
          <p:nvPr>
            <p:ph type="sldNum" idx="12"/>
          </p:nvPr>
        </p:nvSpPr>
        <p:spPr/>
        <p:txBody>
          <a:bodyPr/>
          <a:lstStyle/>
          <a:p>
            <a:fld id="{71BD41F1-5DB9-48B5-9F82-F72C0C97469D}" type="slidenum">
              <a:rPr kumimoji="1" lang="ja-JP" altLang="en-US" smtClean="0"/>
              <a:t>20</a:t>
            </a:fld>
            <a:endParaRPr kumimoji="1" lang="ja-JP" altLang="en-US"/>
          </a:p>
        </p:txBody>
      </p:sp>
      <p:pic>
        <p:nvPicPr>
          <p:cNvPr id="5" name="図 4">
            <a:extLst>
              <a:ext uri="{FF2B5EF4-FFF2-40B4-BE49-F238E27FC236}">
                <a16:creationId xmlns:a16="http://schemas.microsoft.com/office/drawing/2014/main" id="{B8FB8840-7B5A-44D4-B26F-2CEDAF053FED}"/>
              </a:ext>
            </a:extLst>
          </p:cNvPr>
          <p:cNvPicPr>
            <a:picLocks noChangeAspect="1"/>
          </p:cNvPicPr>
          <p:nvPr/>
        </p:nvPicPr>
        <p:blipFill>
          <a:blip r:embed="rId3"/>
          <a:stretch>
            <a:fillRect/>
          </a:stretch>
        </p:blipFill>
        <p:spPr>
          <a:xfrm>
            <a:off x="8941532" y="1718210"/>
            <a:ext cx="1497439" cy="3734647"/>
          </a:xfrm>
          <a:prstGeom prst="rect">
            <a:avLst/>
          </a:prstGeom>
        </p:spPr>
      </p:pic>
      <p:pic>
        <p:nvPicPr>
          <p:cNvPr id="6" name="図 5">
            <a:extLst>
              <a:ext uri="{FF2B5EF4-FFF2-40B4-BE49-F238E27FC236}">
                <a16:creationId xmlns:a16="http://schemas.microsoft.com/office/drawing/2014/main" id="{C5476CD2-069E-40E3-8D2E-3224AC5F22A2}"/>
              </a:ext>
            </a:extLst>
          </p:cNvPr>
          <p:cNvPicPr>
            <a:picLocks noChangeAspect="1"/>
          </p:cNvPicPr>
          <p:nvPr/>
        </p:nvPicPr>
        <p:blipFill>
          <a:blip r:embed="rId4"/>
          <a:stretch>
            <a:fillRect/>
          </a:stretch>
        </p:blipFill>
        <p:spPr>
          <a:xfrm>
            <a:off x="10438971" y="1773158"/>
            <a:ext cx="1497439" cy="3624752"/>
          </a:xfrm>
          <a:prstGeom prst="rect">
            <a:avLst/>
          </a:prstGeom>
        </p:spPr>
      </p:pic>
      <p:grpSp>
        <p:nvGrpSpPr>
          <p:cNvPr id="12" name="グループ化 11">
            <a:extLst>
              <a:ext uri="{FF2B5EF4-FFF2-40B4-BE49-F238E27FC236}">
                <a16:creationId xmlns:a16="http://schemas.microsoft.com/office/drawing/2014/main" id="{33354296-9A33-45AA-9BC7-71EC5953EA5B}"/>
              </a:ext>
            </a:extLst>
          </p:cNvPr>
          <p:cNvGrpSpPr/>
          <p:nvPr/>
        </p:nvGrpSpPr>
        <p:grpSpPr>
          <a:xfrm>
            <a:off x="8309857" y="4421855"/>
            <a:ext cx="1470566" cy="369332"/>
            <a:chOff x="8309857" y="4421855"/>
            <a:chExt cx="1470566" cy="369332"/>
          </a:xfrm>
        </p:grpSpPr>
        <p:cxnSp>
          <p:nvCxnSpPr>
            <p:cNvPr id="8" name="直線コネクタ 7">
              <a:extLst>
                <a:ext uri="{FF2B5EF4-FFF2-40B4-BE49-F238E27FC236}">
                  <a16:creationId xmlns:a16="http://schemas.microsoft.com/office/drawing/2014/main" id="{3673AF80-D135-41EA-8A61-255506B32368}"/>
                </a:ext>
              </a:extLst>
            </p:cNvPr>
            <p:cNvCxnSpPr>
              <a:cxnSpLocks/>
            </p:cNvCxnSpPr>
            <p:nvPr/>
          </p:nvCxnSpPr>
          <p:spPr>
            <a:xfrm>
              <a:off x="9041587" y="4484218"/>
              <a:ext cx="73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951C505-86CE-4961-A3AA-B4BAA6DA321B}"/>
                </a:ext>
              </a:extLst>
            </p:cNvPr>
            <p:cNvSpPr txBox="1"/>
            <p:nvPr/>
          </p:nvSpPr>
          <p:spPr>
            <a:xfrm>
              <a:off x="8309857" y="4421855"/>
              <a:ext cx="1112122" cy="369332"/>
            </a:xfrm>
            <a:prstGeom prst="rect">
              <a:avLst/>
            </a:prstGeom>
            <a:noFill/>
          </p:spPr>
          <p:txBody>
            <a:bodyPr wrap="square" rtlCol="0">
              <a:spAutoFit/>
            </a:bodyPr>
            <a:lstStyle/>
            <a:p>
              <a:r>
                <a:rPr kumimoji="1" lang="en-US" altLang="ja-JP" sz="1800" dirty="0">
                  <a:solidFill>
                    <a:srgbClr val="FF0000"/>
                  </a:solidFill>
                </a:rPr>
                <a:t>700</a:t>
              </a:r>
              <a:r>
                <a:rPr kumimoji="1" lang="ja-JP" altLang="en-US" sz="1800" dirty="0">
                  <a:solidFill>
                    <a:srgbClr val="FF0000"/>
                  </a:solidFill>
                </a:rPr>
                <a:t>日前</a:t>
              </a:r>
            </a:p>
          </p:txBody>
        </p:sp>
      </p:grpSp>
      <p:sp>
        <p:nvSpPr>
          <p:cNvPr id="13" name="テキスト ボックス 12">
            <a:extLst>
              <a:ext uri="{FF2B5EF4-FFF2-40B4-BE49-F238E27FC236}">
                <a16:creationId xmlns:a16="http://schemas.microsoft.com/office/drawing/2014/main" id="{5EE453D6-2A98-4B7C-AB0C-82E4AA643BAF}"/>
              </a:ext>
            </a:extLst>
          </p:cNvPr>
          <p:cNvSpPr txBox="1"/>
          <p:nvPr/>
        </p:nvSpPr>
        <p:spPr>
          <a:xfrm>
            <a:off x="8003441" y="3732668"/>
            <a:ext cx="1244508" cy="369332"/>
          </a:xfrm>
          <a:prstGeom prst="rect">
            <a:avLst/>
          </a:prstGeom>
          <a:noFill/>
        </p:spPr>
        <p:txBody>
          <a:bodyPr wrap="square" rtlCol="0">
            <a:spAutoFit/>
          </a:bodyPr>
          <a:lstStyle/>
          <a:p>
            <a:r>
              <a:rPr kumimoji="1" lang="en-US" altLang="ja-JP" sz="1800" dirty="0">
                <a:solidFill>
                  <a:srgbClr val="FF0000"/>
                </a:solidFill>
              </a:rPr>
              <a:t>1400</a:t>
            </a:r>
            <a:r>
              <a:rPr kumimoji="1" lang="ja-JP" altLang="en-US" sz="1800" dirty="0">
                <a:solidFill>
                  <a:srgbClr val="FF0000"/>
                </a:solidFill>
              </a:rPr>
              <a:t>日前</a:t>
            </a:r>
          </a:p>
        </p:txBody>
      </p:sp>
      <p:cxnSp>
        <p:nvCxnSpPr>
          <p:cNvPr id="14" name="直線コネクタ 13">
            <a:extLst>
              <a:ext uri="{FF2B5EF4-FFF2-40B4-BE49-F238E27FC236}">
                <a16:creationId xmlns:a16="http://schemas.microsoft.com/office/drawing/2014/main" id="{62E61A86-2D07-4FE4-9053-972EAA9CB446}"/>
              </a:ext>
            </a:extLst>
          </p:cNvPr>
          <p:cNvCxnSpPr>
            <a:cxnSpLocks/>
          </p:cNvCxnSpPr>
          <p:nvPr/>
        </p:nvCxnSpPr>
        <p:spPr>
          <a:xfrm>
            <a:off x="9041587" y="3934359"/>
            <a:ext cx="73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4F77E85-A7A9-41E1-8053-963E3A53A4E5}"/>
              </a:ext>
            </a:extLst>
          </p:cNvPr>
          <p:cNvSpPr txBox="1"/>
          <p:nvPr/>
        </p:nvSpPr>
        <p:spPr>
          <a:xfrm>
            <a:off x="8685967" y="3131923"/>
            <a:ext cx="1244508" cy="369332"/>
          </a:xfrm>
          <a:prstGeom prst="rect">
            <a:avLst/>
          </a:prstGeom>
          <a:noFill/>
        </p:spPr>
        <p:txBody>
          <a:bodyPr wrap="square" rtlCol="0">
            <a:spAutoFit/>
          </a:bodyPr>
          <a:lstStyle/>
          <a:p>
            <a:r>
              <a:rPr kumimoji="1" lang="en-US" altLang="ja-JP" sz="1800" dirty="0">
                <a:solidFill>
                  <a:srgbClr val="FF0000"/>
                </a:solidFill>
              </a:rPr>
              <a:t>2000</a:t>
            </a:r>
            <a:r>
              <a:rPr kumimoji="1" lang="ja-JP" altLang="en-US" sz="1800" dirty="0">
                <a:solidFill>
                  <a:srgbClr val="FF0000"/>
                </a:solidFill>
              </a:rPr>
              <a:t>日前</a:t>
            </a:r>
          </a:p>
        </p:txBody>
      </p:sp>
      <p:cxnSp>
        <p:nvCxnSpPr>
          <p:cNvPr id="16" name="直線コネクタ 15">
            <a:extLst>
              <a:ext uri="{FF2B5EF4-FFF2-40B4-BE49-F238E27FC236}">
                <a16:creationId xmlns:a16="http://schemas.microsoft.com/office/drawing/2014/main" id="{87420EC6-C150-4F2E-B697-97F079BD0354}"/>
              </a:ext>
            </a:extLst>
          </p:cNvPr>
          <p:cNvCxnSpPr>
            <a:cxnSpLocks/>
          </p:cNvCxnSpPr>
          <p:nvPr/>
        </p:nvCxnSpPr>
        <p:spPr>
          <a:xfrm>
            <a:off x="9780423" y="3522971"/>
            <a:ext cx="5486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D64F49E-D9E5-42EA-9634-7499D6C77545}"/>
              </a:ext>
            </a:extLst>
          </p:cNvPr>
          <p:cNvCxnSpPr>
            <a:cxnSpLocks/>
          </p:cNvCxnSpPr>
          <p:nvPr/>
        </p:nvCxnSpPr>
        <p:spPr>
          <a:xfrm>
            <a:off x="10448854" y="4541520"/>
            <a:ext cx="73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5D9F831-41AC-4BC4-BB85-0EC9362A36B8}"/>
              </a:ext>
            </a:extLst>
          </p:cNvPr>
          <p:cNvCxnSpPr>
            <a:cxnSpLocks/>
          </p:cNvCxnSpPr>
          <p:nvPr/>
        </p:nvCxnSpPr>
        <p:spPr>
          <a:xfrm>
            <a:off x="10448854" y="4000195"/>
            <a:ext cx="73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5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CDC37-8A3E-2224-AF7E-80B798855CBA}"/>
              </a:ext>
            </a:extLst>
          </p:cNvPr>
          <p:cNvSpPr>
            <a:spLocks noGrp="1"/>
          </p:cNvSpPr>
          <p:nvPr>
            <p:ph type="title"/>
          </p:nvPr>
        </p:nvSpPr>
        <p:spPr/>
        <p:txBody>
          <a:bodyPr/>
          <a:lstStyle/>
          <a:p>
            <a:r>
              <a:rPr lang="ja-JP" altLang="en-US" dirty="0"/>
              <a:t>エラーの原因</a:t>
            </a:r>
            <a:endParaRPr kumimoji="1" lang="ja-JP" altLang="en-US" dirty="0"/>
          </a:p>
        </p:txBody>
      </p:sp>
      <p:sp>
        <p:nvSpPr>
          <p:cNvPr id="3" name="テキスト プレースホルダー 2">
            <a:extLst>
              <a:ext uri="{FF2B5EF4-FFF2-40B4-BE49-F238E27FC236}">
                <a16:creationId xmlns:a16="http://schemas.microsoft.com/office/drawing/2014/main" id="{DEFB2064-CEF9-9B91-53D7-C1C67B8B637F}"/>
              </a:ext>
            </a:extLst>
          </p:cNvPr>
          <p:cNvSpPr>
            <a:spLocks noGrp="1"/>
          </p:cNvSpPr>
          <p:nvPr>
            <p:ph type="body" idx="1"/>
          </p:nvPr>
        </p:nvSpPr>
        <p:spPr>
          <a:xfrm>
            <a:off x="609599" y="1600203"/>
            <a:ext cx="11905753" cy="4526000"/>
          </a:xfrm>
        </p:spPr>
        <p:txBody>
          <a:bodyPr/>
          <a:lstStyle/>
          <a:p>
            <a:pPr marL="0" lvl="0" indent="0">
              <a:spcBef>
                <a:spcPts val="0"/>
              </a:spcBef>
              <a:buClrTx/>
              <a:buSzTx/>
              <a:buNone/>
              <a:defRPr/>
            </a:pPr>
            <a:r>
              <a:rPr lang="ja-JP" altLang="en-US" dirty="0"/>
              <a:t>「</a:t>
            </a:r>
            <a:r>
              <a:rPr lang="en-US" altLang="ja-JP" dirty="0" err="1"/>
              <a:t>ListenerNotification</a:t>
            </a:r>
            <a:r>
              <a:rPr lang="ja-JP" altLang="en-US" dirty="0"/>
              <a:t>」と「</a:t>
            </a:r>
            <a:r>
              <a:rPr lang="en-US" altLang="ja-JP" dirty="0" err="1"/>
              <a:t>PluginApplication:application</a:t>
            </a:r>
            <a:r>
              <a:rPr lang="ja-JP" altLang="en-US" dirty="0"/>
              <a:t>」が過半数</a:t>
            </a:r>
          </a:p>
          <a:p>
            <a:pPr lvl="1"/>
            <a:r>
              <a:rPr kumimoji="1" lang="en-US" altLang="ja-JP" dirty="0"/>
              <a:t>Gradle </a:t>
            </a:r>
            <a:r>
              <a:rPr kumimoji="1" lang="ja-JP" altLang="en-US" dirty="0"/>
              <a:t>のバージョンの不整合が原因</a:t>
            </a:r>
          </a:p>
        </p:txBody>
      </p:sp>
      <p:sp>
        <p:nvSpPr>
          <p:cNvPr id="4" name="スライド番号プレースホルダー 3">
            <a:extLst>
              <a:ext uri="{FF2B5EF4-FFF2-40B4-BE49-F238E27FC236}">
                <a16:creationId xmlns:a16="http://schemas.microsoft.com/office/drawing/2014/main" id="{B43797C0-6C6E-8AA8-F7D4-9E45AD78ACBA}"/>
              </a:ext>
            </a:extLst>
          </p:cNvPr>
          <p:cNvSpPr>
            <a:spLocks noGrp="1"/>
          </p:cNvSpPr>
          <p:nvPr>
            <p:ph type="sldNum" idx="12"/>
          </p:nvPr>
        </p:nvSpPr>
        <p:spPr/>
        <p:txBody>
          <a:bodyPr/>
          <a:lstStyle/>
          <a:p>
            <a:fld id="{71BD41F1-5DB9-48B5-9F82-F72C0C97469D}" type="slidenum">
              <a:rPr kumimoji="1" lang="ja-JP" altLang="en-US" smtClean="0"/>
              <a:t>21</a:t>
            </a:fld>
            <a:endParaRPr kumimoji="1" lang="ja-JP" altLang="en-US"/>
          </a:p>
        </p:txBody>
      </p:sp>
      <p:pic>
        <p:nvPicPr>
          <p:cNvPr id="6" name="図 5"/>
          <p:cNvPicPr>
            <a:picLocks noChangeAspect="1"/>
          </p:cNvPicPr>
          <p:nvPr/>
        </p:nvPicPr>
        <p:blipFill>
          <a:blip r:embed="rId3"/>
          <a:stretch>
            <a:fillRect/>
          </a:stretch>
        </p:blipFill>
        <p:spPr>
          <a:xfrm>
            <a:off x="3357353" y="3312813"/>
            <a:ext cx="5462492" cy="2848997"/>
          </a:xfrm>
          <a:prstGeom prst="rect">
            <a:avLst/>
          </a:prstGeom>
        </p:spPr>
      </p:pic>
      <p:sp>
        <p:nvSpPr>
          <p:cNvPr id="7" name="正方形/長方形 6"/>
          <p:cNvSpPr/>
          <p:nvPr/>
        </p:nvSpPr>
        <p:spPr>
          <a:xfrm>
            <a:off x="3011475" y="6197418"/>
            <a:ext cx="6154249" cy="400110"/>
          </a:xfrm>
          <a:prstGeom prst="rect">
            <a:avLst/>
          </a:prstGeom>
        </p:spPr>
        <p:txBody>
          <a:bodyPr wrap="none">
            <a:spAutoFit/>
          </a:bodyPr>
          <a:lstStyle/>
          <a:p>
            <a:r>
              <a:rPr lang="en-US" altLang="ja-JP" sz="2000" dirty="0" err="1"/>
              <a:t>Gradle</a:t>
            </a:r>
            <a:r>
              <a:rPr lang="en-US" altLang="ja-JP" sz="2000" dirty="0"/>
              <a:t> </a:t>
            </a:r>
            <a:r>
              <a:rPr lang="ja-JP" altLang="en-US" sz="2000" dirty="0"/>
              <a:t>を用いた </a:t>
            </a:r>
            <a:r>
              <a:rPr lang="en-US" altLang="ja-JP" sz="2000" dirty="0"/>
              <a:t>Android </a:t>
            </a:r>
            <a:r>
              <a:rPr lang="ja-JP" altLang="en-US" sz="2000" dirty="0"/>
              <a:t>アプリのビルドの失敗原因</a:t>
            </a:r>
          </a:p>
        </p:txBody>
      </p:sp>
    </p:spTree>
    <p:extLst>
      <p:ext uri="{BB962C8B-B14F-4D97-AF65-F5344CB8AC3E}">
        <p14:creationId xmlns:p14="http://schemas.microsoft.com/office/powerpoint/2010/main" val="294322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BC706-242D-4675-B4B9-880C4D2392BE}"/>
              </a:ext>
            </a:extLst>
          </p:cNvPr>
          <p:cNvSpPr>
            <a:spLocks noGrp="1"/>
          </p:cNvSpPr>
          <p:nvPr>
            <p:ph type="title"/>
          </p:nvPr>
        </p:nvSpPr>
        <p:spPr/>
        <p:txBody>
          <a:bodyPr/>
          <a:lstStyle/>
          <a:p>
            <a:r>
              <a:rPr lang="en-US" altLang="ja-JP" dirty="0" err="1"/>
              <a:t>Gradle</a:t>
            </a:r>
            <a:r>
              <a:rPr lang="en-US" altLang="ja-JP" dirty="0"/>
              <a:t> wrapper</a:t>
            </a:r>
            <a:endParaRPr kumimoji="1" lang="ja-JP" altLang="en-US" dirty="0"/>
          </a:p>
        </p:txBody>
      </p:sp>
      <p:sp>
        <p:nvSpPr>
          <p:cNvPr id="3" name="テキスト プレースホルダー 2">
            <a:extLst>
              <a:ext uri="{FF2B5EF4-FFF2-40B4-BE49-F238E27FC236}">
                <a16:creationId xmlns:a16="http://schemas.microsoft.com/office/drawing/2014/main" id="{4A4D2A0A-88EA-4940-B59B-8F60EA139A6C}"/>
              </a:ext>
            </a:extLst>
          </p:cNvPr>
          <p:cNvSpPr>
            <a:spLocks noGrp="1"/>
          </p:cNvSpPr>
          <p:nvPr>
            <p:ph type="body" idx="1"/>
          </p:nvPr>
        </p:nvSpPr>
        <p:spPr/>
        <p:txBody>
          <a:bodyPr/>
          <a:lstStyle/>
          <a:p>
            <a:r>
              <a:rPr lang="ja-JP" altLang="en-US" dirty="0"/>
              <a:t>環境の不整合によるビルドエラーを防止</a:t>
            </a:r>
            <a:endParaRPr lang="en-US" altLang="ja-JP" dirty="0"/>
          </a:p>
          <a:p>
            <a:pPr lvl="1"/>
            <a:r>
              <a:rPr lang="ja-JP" altLang="en-US" dirty="0"/>
              <a:t>「</a:t>
            </a:r>
            <a:r>
              <a:rPr lang="en-US" altLang="ja-JP" dirty="0" err="1"/>
              <a:t>ListenerNotification</a:t>
            </a:r>
            <a:r>
              <a:rPr lang="ja-JP" altLang="en-US" dirty="0"/>
              <a:t>」のようなエラーを防ぐ可能性</a:t>
            </a:r>
            <a:endParaRPr lang="en-US" altLang="ja-JP" dirty="0"/>
          </a:p>
          <a:p>
            <a:endParaRPr kumimoji="1" lang="en-US" altLang="ja-JP" dirty="0"/>
          </a:p>
          <a:p>
            <a:r>
              <a:rPr lang="en-US" altLang="ja-JP" dirty="0"/>
              <a:t>Gradle wrapper </a:t>
            </a:r>
            <a:r>
              <a:rPr lang="ja-JP" altLang="en-US" dirty="0"/>
              <a:t>が使用可能なら使用する設定で</a:t>
            </a:r>
            <a:r>
              <a:rPr lang="en-US" altLang="ja-JP" dirty="0"/>
              <a:t>7,021 </a:t>
            </a:r>
            <a:r>
              <a:rPr lang="ja-JP" altLang="en-US" dirty="0"/>
              <a:t>個のアプリを対象に再調査</a:t>
            </a:r>
            <a:endParaRPr kumimoji="1" lang="ja-JP" altLang="en-US" dirty="0"/>
          </a:p>
        </p:txBody>
      </p:sp>
      <p:sp>
        <p:nvSpPr>
          <p:cNvPr id="4" name="スライド番号プレースホルダー 3">
            <a:extLst>
              <a:ext uri="{FF2B5EF4-FFF2-40B4-BE49-F238E27FC236}">
                <a16:creationId xmlns:a16="http://schemas.microsoft.com/office/drawing/2014/main" id="{DFC9A425-7C78-4BBA-AF34-EABB65C259C4}"/>
              </a:ext>
            </a:extLst>
          </p:cNvPr>
          <p:cNvSpPr>
            <a:spLocks noGrp="1"/>
          </p:cNvSpPr>
          <p:nvPr>
            <p:ph type="sldNum" idx="12"/>
          </p:nvPr>
        </p:nvSpPr>
        <p:spPr>
          <a:xfrm>
            <a:off x="10048000" y="6294563"/>
            <a:ext cx="1534400" cy="288800"/>
          </a:xfrm>
        </p:spPr>
        <p:txBody>
          <a:bodyPr/>
          <a:lstStyle/>
          <a:p>
            <a:fld id="{71BD41F1-5DB9-48B5-9F82-F72C0C97469D}" type="slidenum">
              <a:rPr kumimoji="1" lang="ja-JP" altLang="en-US" smtClean="0"/>
              <a:t>22</a:t>
            </a:fld>
            <a:endParaRPr kumimoji="1" lang="ja-JP" altLang="en-US"/>
          </a:p>
        </p:txBody>
      </p:sp>
    </p:spTree>
    <p:extLst>
      <p:ext uri="{BB962C8B-B14F-4D97-AF65-F5344CB8AC3E}">
        <p14:creationId xmlns:p14="http://schemas.microsoft.com/office/powerpoint/2010/main" val="189446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6C8EC-777C-4106-8A00-9E364A4C5B09}"/>
              </a:ext>
            </a:extLst>
          </p:cNvPr>
          <p:cNvSpPr>
            <a:spLocks noGrp="1"/>
          </p:cNvSpPr>
          <p:nvPr>
            <p:ph type="title"/>
          </p:nvPr>
        </p:nvSpPr>
        <p:spPr/>
        <p:txBody>
          <a:bodyPr/>
          <a:lstStyle/>
          <a:p>
            <a:r>
              <a:rPr lang="en-US" altLang="ja-JP" dirty="0"/>
              <a:t>Gradle wrapper </a:t>
            </a:r>
            <a:r>
              <a:rPr lang="ja-JP" altLang="en-US" dirty="0"/>
              <a:t>を用いたビルドの成功率</a:t>
            </a:r>
            <a:endParaRPr kumimoji="1" lang="ja-JP" altLang="en-US" dirty="0"/>
          </a:p>
        </p:txBody>
      </p:sp>
      <p:sp>
        <p:nvSpPr>
          <p:cNvPr id="3" name="テキスト プレースホルダー 2">
            <a:extLst>
              <a:ext uri="{FF2B5EF4-FFF2-40B4-BE49-F238E27FC236}">
                <a16:creationId xmlns:a16="http://schemas.microsoft.com/office/drawing/2014/main" id="{D4F2CF89-745E-45E2-AEFF-58A28C43FF76}"/>
              </a:ext>
            </a:extLst>
          </p:cNvPr>
          <p:cNvSpPr>
            <a:spLocks noGrp="1"/>
          </p:cNvSpPr>
          <p:nvPr>
            <p:ph type="body" idx="1"/>
          </p:nvPr>
        </p:nvSpPr>
        <p:spPr/>
        <p:txBody>
          <a:bodyPr/>
          <a:lstStyle/>
          <a:p>
            <a:r>
              <a:rPr lang="ja-JP" altLang="en-US" dirty="0"/>
              <a:t>ビルドの成功率が上昇</a:t>
            </a:r>
            <a:endParaRPr lang="en-US" altLang="ja-JP" dirty="0"/>
          </a:p>
          <a:p>
            <a:r>
              <a:rPr lang="en-US" altLang="ja-JP" dirty="0"/>
              <a:t>timeout </a:t>
            </a:r>
            <a:r>
              <a:rPr lang="ja-JP" altLang="en-US" dirty="0"/>
              <a:t>の割合が上昇</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9788112-9F1C-4559-930C-DFEBA5F4A7A8}"/>
              </a:ext>
            </a:extLst>
          </p:cNvPr>
          <p:cNvSpPr>
            <a:spLocks noGrp="1"/>
          </p:cNvSpPr>
          <p:nvPr>
            <p:ph type="sldNum" idx="12"/>
          </p:nvPr>
        </p:nvSpPr>
        <p:spPr/>
        <p:txBody>
          <a:bodyPr/>
          <a:lstStyle/>
          <a:p>
            <a:fld id="{71BD41F1-5DB9-48B5-9F82-F72C0C97469D}" type="slidenum">
              <a:rPr kumimoji="1" lang="ja-JP" altLang="en-US" smtClean="0"/>
              <a:t>23</a:t>
            </a:fld>
            <a:endParaRPr kumimoji="1" lang="ja-JP" altLang="en-US"/>
          </a:p>
        </p:txBody>
      </p:sp>
      <p:pic>
        <p:nvPicPr>
          <p:cNvPr id="7" name="図 6"/>
          <p:cNvPicPr>
            <a:picLocks noChangeAspect="1"/>
          </p:cNvPicPr>
          <p:nvPr/>
        </p:nvPicPr>
        <p:blipFill>
          <a:blip r:embed="rId2"/>
          <a:stretch>
            <a:fillRect/>
          </a:stretch>
        </p:blipFill>
        <p:spPr>
          <a:xfrm>
            <a:off x="169962" y="2945142"/>
            <a:ext cx="6173167" cy="2357440"/>
          </a:xfrm>
          <a:prstGeom prst="rect">
            <a:avLst/>
          </a:prstGeom>
        </p:spPr>
      </p:pic>
      <p:sp>
        <p:nvSpPr>
          <p:cNvPr id="8" name="正方形/長方形 7"/>
          <p:cNvSpPr/>
          <p:nvPr/>
        </p:nvSpPr>
        <p:spPr>
          <a:xfrm>
            <a:off x="963128" y="5778579"/>
            <a:ext cx="3961341" cy="400110"/>
          </a:xfrm>
          <a:prstGeom prst="rect">
            <a:avLst/>
          </a:prstGeom>
        </p:spPr>
        <p:txBody>
          <a:bodyPr wrap="none">
            <a:spAutoFit/>
          </a:bodyPr>
          <a:lstStyle/>
          <a:p>
            <a:r>
              <a:rPr lang="en-US" altLang="ja-JP" sz="2000" dirty="0"/>
              <a:t>Android </a:t>
            </a:r>
            <a:r>
              <a:rPr lang="ja-JP" altLang="en-US" sz="2000" dirty="0"/>
              <a:t>アプリのビルドの成功率</a:t>
            </a:r>
          </a:p>
        </p:txBody>
      </p:sp>
      <p:pic>
        <p:nvPicPr>
          <p:cNvPr id="9" name="図 8"/>
          <p:cNvPicPr>
            <a:picLocks noChangeAspect="1"/>
          </p:cNvPicPr>
          <p:nvPr/>
        </p:nvPicPr>
        <p:blipFill>
          <a:blip r:embed="rId3"/>
          <a:stretch>
            <a:fillRect/>
          </a:stretch>
        </p:blipFill>
        <p:spPr>
          <a:xfrm>
            <a:off x="6591037" y="2669988"/>
            <a:ext cx="5431001" cy="2907749"/>
          </a:xfrm>
          <a:prstGeom prst="rect">
            <a:avLst/>
          </a:prstGeom>
        </p:spPr>
      </p:pic>
      <p:sp>
        <p:nvSpPr>
          <p:cNvPr id="11" name="正方形/長方形 10"/>
          <p:cNvSpPr/>
          <p:nvPr/>
        </p:nvSpPr>
        <p:spPr>
          <a:xfrm>
            <a:off x="6029564" y="5756871"/>
            <a:ext cx="6224781" cy="369332"/>
          </a:xfrm>
          <a:prstGeom prst="rect">
            <a:avLst/>
          </a:prstGeom>
        </p:spPr>
        <p:txBody>
          <a:bodyPr wrap="none">
            <a:spAutoFit/>
          </a:bodyPr>
          <a:lstStyle/>
          <a:p>
            <a:r>
              <a:rPr lang="en-US" altLang="ja-JP" sz="1800" dirty="0" err="1"/>
              <a:t>Gradle</a:t>
            </a:r>
            <a:r>
              <a:rPr lang="en-US" altLang="ja-JP" sz="1800" dirty="0"/>
              <a:t> wrapper </a:t>
            </a:r>
            <a:r>
              <a:rPr lang="ja-JP" altLang="en-US" sz="1800" dirty="0"/>
              <a:t>を用いた </a:t>
            </a:r>
            <a:r>
              <a:rPr lang="en-US" altLang="ja-JP" sz="1800" dirty="0"/>
              <a:t>Android </a:t>
            </a:r>
            <a:r>
              <a:rPr lang="ja-JP" altLang="en-US" sz="1800" dirty="0"/>
              <a:t>アプリのビルドの成功率</a:t>
            </a:r>
          </a:p>
        </p:txBody>
      </p:sp>
      <p:sp>
        <p:nvSpPr>
          <p:cNvPr id="5" name="矢印: 右 4">
            <a:extLst>
              <a:ext uri="{FF2B5EF4-FFF2-40B4-BE49-F238E27FC236}">
                <a16:creationId xmlns:a16="http://schemas.microsoft.com/office/drawing/2014/main" id="{39C352CC-1359-40E3-B2A3-B0275D7B70C9}"/>
              </a:ext>
            </a:extLst>
          </p:cNvPr>
          <p:cNvSpPr/>
          <p:nvPr/>
        </p:nvSpPr>
        <p:spPr>
          <a:xfrm>
            <a:off x="6293563" y="3998628"/>
            <a:ext cx="978408" cy="48463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26744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35CA7-9A09-44C7-BC7F-BEDF4AF73FBF}"/>
              </a:ext>
            </a:extLst>
          </p:cNvPr>
          <p:cNvSpPr>
            <a:spLocks noGrp="1"/>
          </p:cNvSpPr>
          <p:nvPr>
            <p:ph type="title"/>
          </p:nvPr>
        </p:nvSpPr>
        <p:spPr/>
        <p:txBody>
          <a:bodyPr/>
          <a:lstStyle/>
          <a:p>
            <a:r>
              <a:rPr lang="ja-JP" altLang="en-US" dirty="0"/>
              <a:t>考察</a:t>
            </a:r>
            <a:r>
              <a:rPr lang="en-US" altLang="ja-JP" dirty="0"/>
              <a:t>: Gradle wrapper </a:t>
            </a:r>
            <a:r>
              <a:rPr lang="ja-JP" altLang="en-US" dirty="0"/>
              <a:t>の効果</a:t>
            </a:r>
            <a:endParaRPr kumimoji="1" lang="ja-JP" altLang="en-US" dirty="0"/>
          </a:p>
        </p:txBody>
      </p:sp>
      <p:sp>
        <p:nvSpPr>
          <p:cNvPr id="3" name="テキスト プレースホルダー 2">
            <a:extLst>
              <a:ext uri="{FF2B5EF4-FFF2-40B4-BE49-F238E27FC236}">
                <a16:creationId xmlns:a16="http://schemas.microsoft.com/office/drawing/2014/main" id="{90DBA0C1-77A4-4267-AD95-960CB2C03E89}"/>
              </a:ext>
            </a:extLst>
          </p:cNvPr>
          <p:cNvSpPr>
            <a:spLocks noGrp="1"/>
          </p:cNvSpPr>
          <p:nvPr>
            <p:ph type="body" idx="1"/>
          </p:nvPr>
        </p:nvSpPr>
        <p:spPr/>
        <p:txBody>
          <a:bodyPr/>
          <a:lstStyle/>
          <a:p>
            <a:r>
              <a:rPr lang="en-US" altLang="ja-JP" dirty="0" err="1"/>
              <a:t>Gradle</a:t>
            </a:r>
            <a:r>
              <a:rPr lang="en-US" altLang="ja-JP" dirty="0"/>
              <a:t> wrapper </a:t>
            </a:r>
            <a:r>
              <a:rPr lang="ja-JP" altLang="en-US" dirty="0"/>
              <a:t>を用いた</a:t>
            </a:r>
            <a:r>
              <a:rPr lang="en-US" altLang="ja-JP" dirty="0"/>
              <a:t>Android </a:t>
            </a:r>
            <a:r>
              <a:rPr lang="ja-JP" altLang="en-US" dirty="0"/>
              <a:t>アプリのビルド時間が長い傾向にある可能性</a:t>
            </a:r>
            <a:endParaRPr lang="en-US" altLang="ja-JP" dirty="0"/>
          </a:p>
          <a:p>
            <a:pPr lvl="1"/>
            <a:r>
              <a:rPr lang="ja-JP" altLang="en-US" dirty="0"/>
              <a:t>適切な </a:t>
            </a:r>
            <a:r>
              <a:rPr lang="en-US" altLang="ja-JP" dirty="0" err="1"/>
              <a:t>Gradle</a:t>
            </a:r>
            <a:r>
              <a:rPr lang="en-US" altLang="ja-JP" dirty="0"/>
              <a:t> </a:t>
            </a:r>
            <a:r>
              <a:rPr lang="ja-JP" altLang="en-US" dirty="0"/>
              <a:t>のバージョンをダウンロード</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BD8D3137-0197-42DC-97BB-B8F4CB39EC70}"/>
              </a:ext>
            </a:extLst>
          </p:cNvPr>
          <p:cNvSpPr>
            <a:spLocks noGrp="1"/>
          </p:cNvSpPr>
          <p:nvPr>
            <p:ph type="sldNum" idx="12"/>
          </p:nvPr>
        </p:nvSpPr>
        <p:spPr/>
        <p:txBody>
          <a:bodyPr/>
          <a:lstStyle/>
          <a:p>
            <a:fld id="{71BD41F1-5DB9-48B5-9F82-F72C0C97469D}" type="slidenum">
              <a:rPr kumimoji="1" lang="ja-JP" altLang="en-US" smtClean="0"/>
              <a:t>24</a:t>
            </a:fld>
            <a:endParaRPr kumimoji="1" lang="ja-JP" altLang="en-US"/>
          </a:p>
        </p:txBody>
      </p:sp>
      <p:pic>
        <p:nvPicPr>
          <p:cNvPr id="7" name="図 6">
            <a:extLst>
              <a:ext uri="{FF2B5EF4-FFF2-40B4-BE49-F238E27FC236}">
                <a16:creationId xmlns:a16="http://schemas.microsoft.com/office/drawing/2014/main" id="{2C5463DB-15D0-4C71-BB71-10B60CF5BAF8}"/>
              </a:ext>
            </a:extLst>
          </p:cNvPr>
          <p:cNvPicPr>
            <a:picLocks noChangeAspect="1"/>
          </p:cNvPicPr>
          <p:nvPr/>
        </p:nvPicPr>
        <p:blipFill>
          <a:blip r:embed="rId2"/>
          <a:stretch>
            <a:fillRect/>
          </a:stretch>
        </p:blipFill>
        <p:spPr>
          <a:xfrm>
            <a:off x="775410" y="3933033"/>
            <a:ext cx="5096537" cy="1946291"/>
          </a:xfrm>
          <a:prstGeom prst="rect">
            <a:avLst/>
          </a:prstGeom>
        </p:spPr>
      </p:pic>
      <p:pic>
        <p:nvPicPr>
          <p:cNvPr id="8" name="図 7">
            <a:extLst>
              <a:ext uri="{FF2B5EF4-FFF2-40B4-BE49-F238E27FC236}">
                <a16:creationId xmlns:a16="http://schemas.microsoft.com/office/drawing/2014/main" id="{59E6AFDA-E06B-48FC-BAD8-F112CF6DFFF5}"/>
              </a:ext>
            </a:extLst>
          </p:cNvPr>
          <p:cNvPicPr>
            <a:picLocks noChangeAspect="1"/>
          </p:cNvPicPr>
          <p:nvPr/>
        </p:nvPicPr>
        <p:blipFill>
          <a:blip r:embed="rId3"/>
          <a:stretch>
            <a:fillRect/>
          </a:stretch>
        </p:blipFill>
        <p:spPr>
          <a:xfrm>
            <a:off x="7018336" y="3933033"/>
            <a:ext cx="3820709" cy="2045601"/>
          </a:xfrm>
          <a:prstGeom prst="rect">
            <a:avLst/>
          </a:prstGeom>
        </p:spPr>
      </p:pic>
      <p:sp>
        <p:nvSpPr>
          <p:cNvPr id="9" name="正方形/長方形 8">
            <a:extLst>
              <a:ext uri="{FF2B5EF4-FFF2-40B4-BE49-F238E27FC236}">
                <a16:creationId xmlns:a16="http://schemas.microsoft.com/office/drawing/2014/main" id="{27C809DC-760D-4CB9-B791-BF187B524D38}"/>
              </a:ext>
            </a:extLst>
          </p:cNvPr>
          <p:cNvSpPr/>
          <p:nvPr/>
        </p:nvSpPr>
        <p:spPr>
          <a:xfrm>
            <a:off x="1058225" y="5946790"/>
            <a:ext cx="3961341" cy="400110"/>
          </a:xfrm>
          <a:prstGeom prst="rect">
            <a:avLst/>
          </a:prstGeom>
        </p:spPr>
        <p:txBody>
          <a:bodyPr wrap="none">
            <a:spAutoFit/>
          </a:bodyPr>
          <a:lstStyle/>
          <a:p>
            <a:r>
              <a:rPr lang="en-US" altLang="ja-JP" sz="2000" dirty="0"/>
              <a:t>Android </a:t>
            </a:r>
            <a:r>
              <a:rPr lang="ja-JP" altLang="en-US" sz="2000" dirty="0"/>
              <a:t>アプリのビルドの成功率</a:t>
            </a:r>
          </a:p>
        </p:txBody>
      </p:sp>
      <p:sp>
        <p:nvSpPr>
          <p:cNvPr id="10" name="正方形/長方形 9">
            <a:extLst>
              <a:ext uri="{FF2B5EF4-FFF2-40B4-BE49-F238E27FC236}">
                <a16:creationId xmlns:a16="http://schemas.microsoft.com/office/drawing/2014/main" id="{E155F7DD-0BD6-40D1-971C-285AB817E0E4}"/>
              </a:ext>
            </a:extLst>
          </p:cNvPr>
          <p:cNvSpPr/>
          <p:nvPr/>
        </p:nvSpPr>
        <p:spPr>
          <a:xfrm>
            <a:off x="5967219" y="5973546"/>
            <a:ext cx="6224781" cy="369332"/>
          </a:xfrm>
          <a:prstGeom prst="rect">
            <a:avLst/>
          </a:prstGeom>
        </p:spPr>
        <p:txBody>
          <a:bodyPr wrap="none">
            <a:spAutoFit/>
          </a:bodyPr>
          <a:lstStyle/>
          <a:p>
            <a:r>
              <a:rPr lang="en-US" altLang="ja-JP" sz="1800" dirty="0" err="1"/>
              <a:t>Gradle</a:t>
            </a:r>
            <a:r>
              <a:rPr lang="en-US" altLang="ja-JP" sz="1800" dirty="0"/>
              <a:t> wrapper </a:t>
            </a:r>
            <a:r>
              <a:rPr lang="ja-JP" altLang="en-US" sz="1800" dirty="0"/>
              <a:t>を用いた </a:t>
            </a:r>
            <a:r>
              <a:rPr lang="en-US" altLang="ja-JP" sz="1800" dirty="0"/>
              <a:t>Android </a:t>
            </a:r>
            <a:r>
              <a:rPr lang="ja-JP" altLang="en-US" sz="1800" dirty="0"/>
              <a:t>アプリのビルドの成功率</a:t>
            </a:r>
          </a:p>
        </p:txBody>
      </p:sp>
      <p:sp>
        <p:nvSpPr>
          <p:cNvPr id="11" name="矢印: 右 10">
            <a:extLst>
              <a:ext uri="{FF2B5EF4-FFF2-40B4-BE49-F238E27FC236}">
                <a16:creationId xmlns:a16="http://schemas.microsoft.com/office/drawing/2014/main" id="{C6BB9B11-91C6-45B6-930C-C01E9C0D573F}"/>
              </a:ext>
            </a:extLst>
          </p:cNvPr>
          <p:cNvSpPr/>
          <p:nvPr/>
        </p:nvSpPr>
        <p:spPr>
          <a:xfrm>
            <a:off x="5754421" y="4713517"/>
            <a:ext cx="978408" cy="48463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401495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en-US" altLang="ja-JP" dirty="0"/>
              <a:t>Gradle wrapper </a:t>
            </a:r>
            <a:r>
              <a:rPr lang="ja-JP" altLang="en-US" dirty="0"/>
              <a:t>を用いたビルドの特徴</a:t>
            </a:r>
            <a:endParaRPr kumimoji="1" lang="ja-JP" altLang="en-US" dirty="0"/>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type="body" idx="1"/>
          </p:nvPr>
        </p:nvSpPr>
        <p:spPr>
          <a:xfrm>
            <a:off x="594800" y="1600282"/>
            <a:ext cx="10972800" cy="4526000"/>
          </a:xfrm>
        </p:spPr>
        <p:txBody>
          <a:bodyPr/>
          <a:lstStyle/>
          <a:p>
            <a:r>
              <a:rPr lang="ja-JP" altLang="en-US" dirty="0"/>
              <a:t>約 </a:t>
            </a:r>
            <a:r>
              <a:rPr lang="en-US" altLang="ja-JP" dirty="0"/>
              <a:t>2000 </a:t>
            </a:r>
            <a:r>
              <a:rPr lang="ja-JP" altLang="en-US" dirty="0"/>
              <a:t>日前に作成・更新されたリポジトリの</a:t>
            </a:r>
            <a:br>
              <a:rPr lang="en-US" altLang="ja-JP" dirty="0"/>
            </a:br>
            <a:r>
              <a:rPr lang="ja-JP" altLang="en-US" dirty="0"/>
              <a:t>ビルドは失敗しやすい傾向が変化</a:t>
            </a:r>
            <a:endParaRPr kumimoji="1" lang="ja-JP" altLang="en-US" dirty="0"/>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idx="12"/>
          </p:nvPr>
        </p:nvSpPr>
        <p:spPr/>
        <p:txBody>
          <a:bodyPr/>
          <a:lstStyle/>
          <a:p>
            <a:fld id="{71BD41F1-5DB9-48B5-9F82-F72C0C97469D}" type="slidenum">
              <a:rPr kumimoji="1" lang="ja-JP" altLang="en-US" smtClean="0"/>
              <a:t>25</a:t>
            </a:fld>
            <a:endParaRPr kumimoji="1" lang="ja-JP" altLang="en-US"/>
          </a:p>
        </p:txBody>
      </p:sp>
      <p:pic>
        <p:nvPicPr>
          <p:cNvPr id="6" name="図 5">
            <a:extLst>
              <a:ext uri="{FF2B5EF4-FFF2-40B4-BE49-F238E27FC236}">
                <a16:creationId xmlns:a16="http://schemas.microsoft.com/office/drawing/2014/main" id="{6DE08ED5-3579-427D-B475-4F34C817CD79}"/>
              </a:ext>
            </a:extLst>
          </p:cNvPr>
          <p:cNvPicPr>
            <a:picLocks noChangeAspect="1"/>
          </p:cNvPicPr>
          <p:nvPr/>
        </p:nvPicPr>
        <p:blipFill>
          <a:blip r:embed="rId2"/>
          <a:stretch>
            <a:fillRect/>
          </a:stretch>
        </p:blipFill>
        <p:spPr>
          <a:xfrm>
            <a:off x="2002226" y="2875935"/>
            <a:ext cx="1319623" cy="3097176"/>
          </a:xfrm>
          <a:prstGeom prst="rect">
            <a:avLst/>
          </a:prstGeom>
        </p:spPr>
      </p:pic>
      <p:pic>
        <p:nvPicPr>
          <p:cNvPr id="7" name="図 6">
            <a:extLst>
              <a:ext uri="{FF2B5EF4-FFF2-40B4-BE49-F238E27FC236}">
                <a16:creationId xmlns:a16="http://schemas.microsoft.com/office/drawing/2014/main" id="{5F7A1E95-9F6C-4B3B-860C-DA5C9B95262B}"/>
              </a:ext>
            </a:extLst>
          </p:cNvPr>
          <p:cNvPicPr>
            <a:picLocks noChangeAspect="1"/>
          </p:cNvPicPr>
          <p:nvPr/>
        </p:nvPicPr>
        <p:blipFill>
          <a:blip r:embed="rId3"/>
          <a:stretch>
            <a:fillRect/>
          </a:stretch>
        </p:blipFill>
        <p:spPr>
          <a:xfrm>
            <a:off x="6904604" y="2886808"/>
            <a:ext cx="1232644" cy="3081608"/>
          </a:xfrm>
          <a:prstGeom prst="rect">
            <a:avLst/>
          </a:prstGeom>
        </p:spPr>
      </p:pic>
      <p:sp>
        <p:nvSpPr>
          <p:cNvPr id="8" name="テキスト ボックス 7">
            <a:extLst>
              <a:ext uri="{FF2B5EF4-FFF2-40B4-BE49-F238E27FC236}">
                <a16:creationId xmlns:a16="http://schemas.microsoft.com/office/drawing/2014/main" id="{DB48205D-E8D5-4E54-B848-33FA1A0D0116}"/>
              </a:ext>
            </a:extLst>
          </p:cNvPr>
          <p:cNvSpPr txBox="1"/>
          <p:nvPr/>
        </p:nvSpPr>
        <p:spPr>
          <a:xfrm>
            <a:off x="1733889" y="5973111"/>
            <a:ext cx="4184159" cy="523220"/>
          </a:xfrm>
          <a:prstGeom prst="rect">
            <a:avLst/>
          </a:prstGeom>
          <a:noFill/>
        </p:spPr>
        <p:txBody>
          <a:bodyPr wrap="none" rtlCol="0">
            <a:spAutoFit/>
          </a:bodyPr>
          <a:lstStyle/>
          <a:p>
            <a:r>
              <a:rPr lang="en-US" altLang="ja-JP" dirty="0"/>
              <a:t>Gradle wrapper  </a:t>
            </a:r>
            <a:r>
              <a:rPr lang="ja-JP" altLang="en-US" dirty="0"/>
              <a:t>による </a:t>
            </a:r>
            <a:r>
              <a:rPr lang="en-US" altLang="ja-JP" dirty="0"/>
              <a:t>Android </a:t>
            </a:r>
            <a:r>
              <a:rPr lang="ja-JP" altLang="en-US" dirty="0"/>
              <a:t>アプリの</a:t>
            </a:r>
            <a:br>
              <a:rPr lang="en-US" altLang="ja-JP" dirty="0"/>
            </a:br>
            <a:r>
              <a:rPr lang="ja-JP" altLang="en-US" dirty="0"/>
              <a:t>リポジトリ作成日とビルドの成功率の関係の変化 </a:t>
            </a:r>
            <a:endParaRPr kumimoji="1" lang="ja-JP" altLang="en-US" dirty="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6253529" y="5996529"/>
            <a:ext cx="5464958" cy="523220"/>
          </a:xfrm>
          <a:prstGeom prst="rect">
            <a:avLst/>
          </a:prstGeom>
          <a:noFill/>
        </p:spPr>
        <p:txBody>
          <a:bodyPr wrap="none" rtlCol="0">
            <a:spAutoFit/>
          </a:bodyPr>
          <a:lstStyle/>
          <a:p>
            <a:r>
              <a:rPr lang="en-US" altLang="ja-JP" dirty="0"/>
              <a:t>Gradle wrapper  </a:t>
            </a:r>
            <a:r>
              <a:rPr lang="ja-JP" altLang="en-US" dirty="0"/>
              <a:t>による </a:t>
            </a:r>
            <a:r>
              <a:rPr lang="en-US" altLang="ja-JP" dirty="0"/>
              <a:t>Android </a:t>
            </a:r>
            <a:r>
              <a:rPr lang="ja-JP" altLang="en-US" dirty="0"/>
              <a:t>アプリの最終更新日からの日数と</a:t>
            </a:r>
            <a:br>
              <a:rPr lang="en-US" altLang="ja-JP" dirty="0"/>
            </a:br>
            <a:r>
              <a:rPr lang="ja-JP" altLang="en-US" dirty="0"/>
              <a:t>ビルドの成功率の関係の変化 </a:t>
            </a:r>
            <a:endParaRPr kumimoji="1" lang="ja-JP" altLang="en-US" dirty="0"/>
          </a:p>
        </p:txBody>
      </p:sp>
      <p:pic>
        <p:nvPicPr>
          <p:cNvPr id="12" name="図 11">
            <a:extLst>
              <a:ext uri="{FF2B5EF4-FFF2-40B4-BE49-F238E27FC236}">
                <a16:creationId xmlns:a16="http://schemas.microsoft.com/office/drawing/2014/main" id="{4275B089-11C3-4FB9-B33C-C5A332D22E02}"/>
              </a:ext>
            </a:extLst>
          </p:cNvPr>
          <p:cNvPicPr>
            <a:picLocks noChangeAspect="1"/>
          </p:cNvPicPr>
          <p:nvPr/>
        </p:nvPicPr>
        <p:blipFill>
          <a:blip r:embed="rId4"/>
          <a:stretch>
            <a:fillRect/>
          </a:stretch>
        </p:blipFill>
        <p:spPr>
          <a:xfrm>
            <a:off x="3936336" y="2880629"/>
            <a:ext cx="1319623" cy="3087787"/>
          </a:xfrm>
          <a:prstGeom prst="rect">
            <a:avLst/>
          </a:prstGeom>
        </p:spPr>
      </p:pic>
      <p:pic>
        <p:nvPicPr>
          <p:cNvPr id="13" name="図 12">
            <a:extLst>
              <a:ext uri="{FF2B5EF4-FFF2-40B4-BE49-F238E27FC236}">
                <a16:creationId xmlns:a16="http://schemas.microsoft.com/office/drawing/2014/main" id="{B7C60D29-57F6-4DE9-B768-31483420B3CF}"/>
              </a:ext>
            </a:extLst>
          </p:cNvPr>
          <p:cNvPicPr>
            <a:picLocks noChangeAspect="1"/>
          </p:cNvPicPr>
          <p:nvPr/>
        </p:nvPicPr>
        <p:blipFill>
          <a:blip r:embed="rId5"/>
          <a:stretch>
            <a:fillRect/>
          </a:stretch>
        </p:blipFill>
        <p:spPr>
          <a:xfrm>
            <a:off x="9107449" y="2914921"/>
            <a:ext cx="1350662" cy="3081608"/>
          </a:xfrm>
          <a:prstGeom prst="rect">
            <a:avLst/>
          </a:prstGeom>
        </p:spPr>
      </p:pic>
      <p:sp>
        <p:nvSpPr>
          <p:cNvPr id="14" name="矢印: 右 13">
            <a:extLst>
              <a:ext uri="{FF2B5EF4-FFF2-40B4-BE49-F238E27FC236}">
                <a16:creationId xmlns:a16="http://schemas.microsoft.com/office/drawing/2014/main" id="{8DBCEE66-9508-46D9-91E0-FD7A078A737A}"/>
              </a:ext>
            </a:extLst>
          </p:cNvPr>
          <p:cNvSpPr/>
          <p:nvPr/>
        </p:nvSpPr>
        <p:spPr>
          <a:xfrm>
            <a:off x="3276538" y="4231860"/>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6" name="矢印: 右 15">
            <a:extLst>
              <a:ext uri="{FF2B5EF4-FFF2-40B4-BE49-F238E27FC236}">
                <a16:creationId xmlns:a16="http://schemas.microsoft.com/office/drawing/2014/main" id="{05A6911E-83EA-410D-9DE2-5CD178DE56B2}"/>
              </a:ext>
            </a:extLst>
          </p:cNvPr>
          <p:cNvSpPr/>
          <p:nvPr/>
        </p:nvSpPr>
        <p:spPr>
          <a:xfrm>
            <a:off x="8320941" y="4263063"/>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7" name="楕円 16">
            <a:extLst>
              <a:ext uri="{FF2B5EF4-FFF2-40B4-BE49-F238E27FC236}">
                <a16:creationId xmlns:a16="http://schemas.microsoft.com/office/drawing/2014/main" id="{115C03BA-F3C7-4B9D-A921-E087C6A6B033}"/>
              </a:ext>
            </a:extLst>
          </p:cNvPr>
          <p:cNvSpPr/>
          <p:nvPr/>
        </p:nvSpPr>
        <p:spPr>
          <a:xfrm>
            <a:off x="4544031" y="3950080"/>
            <a:ext cx="434828" cy="948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5B5EBF2-F8A1-4B1D-8E50-279CE81B6B2C}"/>
              </a:ext>
            </a:extLst>
          </p:cNvPr>
          <p:cNvSpPr/>
          <p:nvPr/>
        </p:nvSpPr>
        <p:spPr>
          <a:xfrm>
            <a:off x="2644286" y="3950078"/>
            <a:ext cx="434828" cy="948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47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ja-JP" altLang="en-US" dirty="0"/>
              <a:t>考察</a:t>
            </a:r>
            <a:r>
              <a:rPr lang="en-US" altLang="ja-JP" dirty="0"/>
              <a:t>: </a:t>
            </a:r>
            <a:r>
              <a:rPr lang="en-US" altLang="ja-JP" dirty="0" err="1"/>
              <a:t>Gradle</a:t>
            </a:r>
            <a:r>
              <a:rPr lang="en-US" altLang="ja-JP" dirty="0"/>
              <a:t> wrapper </a:t>
            </a:r>
            <a:r>
              <a:rPr lang="ja-JP" altLang="en-US" dirty="0"/>
              <a:t>の効果</a:t>
            </a:r>
            <a:endParaRPr kumimoji="1" lang="ja-JP" altLang="en-US" dirty="0"/>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type="body" idx="1"/>
          </p:nvPr>
        </p:nvSpPr>
        <p:spPr>
          <a:xfrm>
            <a:off x="594800" y="1600282"/>
            <a:ext cx="11280208" cy="4526000"/>
          </a:xfrm>
        </p:spPr>
        <p:txBody>
          <a:bodyPr/>
          <a:lstStyle/>
          <a:p>
            <a:r>
              <a:rPr lang="en-US" altLang="ja-JP" dirty="0" err="1"/>
              <a:t>Gradle</a:t>
            </a:r>
            <a:r>
              <a:rPr lang="en-US" altLang="ja-JP" dirty="0"/>
              <a:t> wrapper </a:t>
            </a:r>
            <a:r>
              <a:rPr lang="ja-JP" altLang="en-US" dirty="0"/>
              <a:t>により約 </a:t>
            </a:r>
            <a:r>
              <a:rPr lang="en-US" altLang="ja-JP" dirty="0"/>
              <a:t>2000 </a:t>
            </a:r>
            <a:r>
              <a:rPr lang="ja-JP" altLang="en-US" dirty="0"/>
              <a:t>日前に作成・更新</a:t>
            </a:r>
            <a:br>
              <a:rPr lang="en-US" altLang="ja-JP" dirty="0"/>
            </a:br>
            <a:r>
              <a:rPr lang="ja-JP" altLang="en-US" dirty="0"/>
              <a:t>されたリポジトリのビルド成功率が向上した可能性</a:t>
            </a:r>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idx="12"/>
          </p:nvPr>
        </p:nvSpPr>
        <p:spPr/>
        <p:txBody>
          <a:bodyPr/>
          <a:lstStyle/>
          <a:p>
            <a:fld id="{71BD41F1-5DB9-48B5-9F82-F72C0C97469D}" type="slidenum">
              <a:rPr kumimoji="1" lang="ja-JP" altLang="en-US" smtClean="0"/>
              <a:t>26</a:t>
            </a:fld>
            <a:endParaRPr kumimoji="1" lang="ja-JP" altLang="en-US"/>
          </a:p>
        </p:txBody>
      </p:sp>
      <p:sp>
        <p:nvSpPr>
          <p:cNvPr id="8" name="テキスト ボックス 7">
            <a:extLst>
              <a:ext uri="{FF2B5EF4-FFF2-40B4-BE49-F238E27FC236}">
                <a16:creationId xmlns:a16="http://schemas.microsoft.com/office/drawing/2014/main" id="{DB48205D-E8D5-4E54-B848-33FA1A0D0116}"/>
              </a:ext>
            </a:extLst>
          </p:cNvPr>
          <p:cNvSpPr txBox="1"/>
          <p:nvPr/>
        </p:nvSpPr>
        <p:spPr>
          <a:xfrm>
            <a:off x="1733889" y="5973111"/>
            <a:ext cx="4184159" cy="523220"/>
          </a:xfrm>
          <a:prstGeom prst="rect">
            <a:avLst/>
          </a:prstGeom>
          <a:noFill/>
        </p:spPr>
        <p:txBody>
          <a:bodyPr wrap="none" rtlCol="0">
            <a:spAutoFit/>
          </a:bodyPr>
          <a:lstStyle/>
          <a:p>
            <a:r>
              <a:rPr lang="en-US" altLang="ja-JP" dirty="0"/>
              <a:t>Gradle wrapper  </a:t>
            </a:r>
            <a:r>
              <a:rPr lang="ja-JP" altLang="en-US" dirty="0"/>
              <a:t>による </a:t>
            </a:r>
            <a:r>
              <a:rPr lang="en-US" altLang="ja-JP" dirty="0"/>
              <a:t>Android </a:t>
            </a:r>
            <a:r>
              <a:rPr lang="ja-JP" altLang="en-US" dirty="0"/>
              <a:t>アプリの</a:t>
            </a:r>
            <a:br>
              <a:rPr lang="en-US" altLang="ja-JP" dirty="0"/>
            </a:br>
            <a:r>
              <a:rPr lang="ja-JP" altLang="en-US" dirty="0"/>
              <a:t>リポジトリ作成日とビルドの成功率の関係の変化 </a:t>
            </a:r>
            <a:endParaRPr kumimoji="1" lang="ja-JP" altLang="en-US" dirty="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6253529" y="5996529"/>
            <a:ext cx="5464958" cy="523220"/>
          </a:xfrm>
          <a:prstGeom prst="rect">
            <a:avLst/>
          </a:prstGeom>
          <a:noFill/>
        </p:spPr>
        <p:txBody>
          <a:bodyPr wrap="none" rtlCol="0">
            <a:spAutoFit/>
          </a:bodyPr>
          <a:lstStyle/>
          <a:p>
            <a:r>
              <a:rPr lang="en-US" altLang="ja-JP" dirty="0"/>
              <a:t>Gradle wrapper  </a:t>
            </a:r>
            <a:r>
              <a:rPr lang="ja-JP" altLang="en-US" dirty="0"/>
              <a:t>による </a:t>
            </a:r>
            <a:r>
              <a:rPr lang="en-US" altLang="ja-JP" dirty="0"/>
              <a:t>Android </a:t>
            </a:r>
            <a:r>
              <a:rPr lang="ja-JP" altLang="en-US" dirty="0"/>
              <a:t>アプリの最終更新日からの日数と</a:t>
            </a:r>
            <a:br>
              <a:rPr lang="en-US" altLang="ja-JP" dirty="0"/>
            </a:br>
            <a:r>
              <a:rPr lang="ja-JP" altLang="en-US" dirty="0"/>
              <a:t>ビルドの成功率の関係の変化 </a:t>
            </a:r>
            <a:endParaRPr kumimoji="1" lang="ja-JP" altLang="en-US" dirty="0"/>
          </a:p>
        </p:txBody>
      </p:sp>
      <p:pic>
        <p:nvPicPr>
          <p:cNvPr id="14" name="図 13">
            <a:extLst>
              <a:ext uri="{FF2B5EF4-FFF2-40B4-BE49-F238E27FC236}">
                <a16:creationId xmlns:a16="http://schemas.microsoft.com/office/drawing/2014/main" id="{FA982BF1-F337-4BE3-B020-561D02DB4283}"/>
              </a:ext>
            </a:extLst>
          </p:cNvPr>
          <p:cNvPicPr>
            <a:picLocks noChangeAspect="1"/>
          </p:cNvPicPr>
          <p:nvPr/>
        </p:nvPicPr>
        <p:blipFill>
          <a:blip r:embed="rId3"/>
          <a:stretch>
            <a:fillRect/>
          </a:stretch>
        </p:blipFill>
        <p:spPr>
          <a:xfrm>
            <a:off x="2002226" y="2875935"/>
            <a:ext cx="1319623" cy="3097176"/>
          </a:xfrm>
          <a:prstGeom prst="rect">
            <a:avLst/>
          </a:prstGeom>
        </p:spPr>
      </p:pic>
      <p:pic>
        <p:nvPicPr>
          <p:cNvPr id="15" name="図 14">
            <a:extLst>
              <a:ext uri="{FF2B5EF4-FFF2-40B4-BE49-F238E27FC236}">
                <a16:creationId xmlns:a16="http://schemas.microsoft.com/office/drawing/2014/main" id="{228E9C64-E61B-400D-9D2D-7BBED8B6FD90}"/>
              </a:ext>
            </a:extLst>
          </p:cNvPr>
          <p:cNvPicPr>
            <a:picLocks noChangeAspect="1"/>
          </p:cNvPicPr>
          <p:nvPr/>
        </p:nvPicPr>
        <p:blipFill>
          <a:blip r:embed="rId4"/>
          <a:stretch>
            <a:fillRect/>
          </a:stretch>
        </p:blipFill>
        <p:spPr>
          <a:xfrm>
            <a:off x="6904604" y="2886808"/>
            <a:ext cx="1232644" cy="3081608"/>
          </a:xfrm>
          <a:prstGeom prst="rect">
            <a:avLst/>
          </a:prstGeom>
        </p:spPr>
      </p:pic>
      <p:pic>
        <p:nvPicPr>
          <p:cNvPr id="16" name="図 15">
            <a:extLst>
              <a:ext uri="{FF2B5EF4-FFF2-40B4-BE49-F238E27FC236}">
                <a16:creationId xmlns:a16="http://schemas.microsoft.com/office/drawing/2014/main" id="{30E1D3D8-516B-4A86-A339-915E36487F0E}"/>
              </a:ext>
            </a:extLst>
          </p:cNvPr>
          <p:cNvPicPr>
            <a:picLocks noChangeAspect="1"/>
          </p:cNvPicPr>
          <p:nvPr/>
        </p:nvPicPr>
        <p:blipFill>
          <a:blip r:embed="rId5"/>
          <a:stretch>
            <a:fillRect/>
          </a:stretch>
        </p:blipFill>
        <p:spPr>
          <a:xfrm>
            <a:off x="3936336" y="2880629"/>
            <a:ext cx="1319623" cy="3087787"/>
          </a:xfrm>
          <a:prstGeom prst="rect">
            <a:avLst/>
          </a:prstGeom>
        </p:spPr>
      </p:pic>
      <p:pic>
        <p:nvPicPr>
          <p:cNvPr id="17" name="図 16">
            <a:extLst>
              <a:ext uri="{FF2B5EF4-FFF2-40B4-BE49-F238E27FC236}">
                <a16:creationId xmlns:a16="http://schemas.microsoft.com/office/drawing/2014/main" id="{A1CFBD61-408D-48C6-8F9C-A2B9A56A552C}"/>
              </a:ext>
            </a:extLst>
          </p:cNvPr>
          <p:cNvPicPr>
            <a:picLocks noChangeAspect="1"/>
          </p:cNvPicPr>
          <p:nvPr/>
        </p:nvPicPr>
        <p:blipFill>
          <a:blip r:embed="rId6"/>
          <a:stretch>
            <a:fillRect/>
          </a:stretch>
        </p:blipFill>
        <p:spPr>
          <a:xfrm>
            <a:off x="9107449" y="2914921"/>
            <a:ext cx="1350662" cy="3081608"/>
          </a:xfrm>
          <a:prstGeom prst="rect">
            <a:avLst/>
          </a:prstGeom>
        </p:spPr>
      </p:pic>
      <p:sp>
        <p:nvSpPr>
          <p:cNvPr id="18" name="矢印: 右 17">
            <a:extLst>
              <a:ext uri="{FF2B5EF4-FFF2-40B4-BE49-F238E27FC236}">
                <a16:creationId xmlns:a16="http://schemas.microsoft.com/office/drawing/2014/main" id="{5FB0D1FD-DB9F-40F6-9DB4-3F47CD7EC988}"/>
              </a:ext>
            </a:extLst>
          </p:cNvPr>
          <p:cNvSpPr/>
          <p:nvPr/>
        </p:nvSpPr>
        <p:spPr>
          <a:xfrm>
            <a:off x="3276538" y="4231860"/>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9" name="矢印: 右 18">
            <a:extLst>
              <a:ext uri="{FF2B5EF4-FFF2-40B4-BE49-F238E27FC236}">
                <a16:creationId xmlns:a16="http://schemas.microsoft.com/office/drawing/2014/main" id="{46FB40A1-5EAD-462A-95E3-D3867DCA2D81}"/>
              </a:ext>
            </a:extLst>
          </p:cNvPr>
          <p:cNvSpPr/>
          <p:nvPr/>
        </p:nvSpPr>
        <p:spPr>
          <a:xfrm>
            <a:off x="8320941" y="4263063"/>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0" name="左矢印 9"/>
          <p:cNvSpPr/>
          <p:nvPr/>
        </p:nvSpPr>
        <p:spPr>
          <a:xfrm>
            <a:off x="4336894" y="4363335"/>
            <a:ext cx="499872" cy="12237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935901B3-4CC4-4A50-BD2B-2400E7ED2CBD}"/>
              </a:ext>
            </a:extLst>
          </p:cNvPr>
          <p:cNvSpPr/>
          <p:nvPr/>
        </p:nvSpPr>
        <p:spPr>
          <a:xfrm>
            <a:off x="2610372" y="3941587"/>
            <a:ext cx="475488" cy="837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3531" y="3716637"/>
            <a:ext cx="3096961" cy="646331"/>
          </a:xfrm>
          <a:prstGeom prst="rect">
            <a:avLst/>
          </a:prstGeom>
        </p:spPr>
        <p:txBody>
          <a:bodyPr wrap="square">
            <a:spAutoFit/>
          </a:bodyPr>
          <a:lstStyle/>
          <a:p>
            <a:r>
              <a:rPr lang="ja-JP" altLang="en-US" sz="1800" dirty="0">
                <a:solidFill>
                  <a:srgbClr val="FF0000"/>
                </a:solidFill>
                <a:latin typeface="Arial" panose="020B0604020202020204" pitchFamily="34" charset="0"/>
              </a:rPr>
              <a:t>バージョン不整合</a:t>
            </a:r>
            <a:br>
              <a:rPr lang="en-US" altLang="ja-JP" sz="1800" dirty="0">
                <a:solidFill>
                  <a:srgbClr val="FF0000"/>
                </a:solidFill>
                <a:latin typeface="Arial" panose="020B0604020202020204" pitchFamily="34" charset="0"/>
              </a:rPr>
            </a:br>
            <a:r>
              <a:rPr lang="ja-JP" altLang="en-US" sz="1800" dirty="0">
                <a:solidFill>
                  <a:srgbClr val="FF0000"/>
                </a:solidFill>
                <a:latin typeface="Arial" panose="020B0604020202020204" pitchFamily="34" charset="0"/>
              </a:rPr>
              <a:t>によるエラーが多い</a:t>
            </a:r>
            <a:endParaRPr lang="ja-JP" altLang="en-US" sz="1800" dirty="0">
              <a:solidFill>
                <a:srgbClr val="FF0000"/>
              </a:solidFill>
            </a:endParaRPr>
          </a:p>
        </p:txBody>
      </p:sp>
      <p:sp>
        <p:nvSpPr>
          <p:cNvPr id="20" name="楕円 19">
            <a:extLst>
              <a:ext uri="{FF2B5EF4-FFF2-40B4-BE49-F238E27FC236}">
                <a16:creationId xmlns:a16="http://schemas.microsoft.com/office/drawing/2014/main" id="{564F79BD-5082-431B-A354-4EE4FE66FC8C}"/>
              </a:ext>
            </a:extLst>
          </p:cNvPr>
          <p:cNvSpPr/>
          <p:nvPr/>
        </p:nvSpPr>
        <p:spPr>
          <a:xfrm>
            <a:off x="4173406" y="3941587"/>
            <a:ext cx="475488" cy="837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025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6E09F-827B-44E4-8FB0-C126F76B8840}"/>
              </a:ext>
            </a:extLst>
          </p:cNvPr>
          <p:cNvSpPr>
            <a:spLocks noGrp="1"/>
          </p:cNvSpPr>
          <p:nvPr>
            <p:ph type="title"/>
          </p:nvPr>
        </p:nvSpPr>
        <p:spPr/>
        <p:txBody>
          <a:bodyPr/>
          <a:lstStyle/>
          <a:p>
            <a:r>
              <a:rPr lang="en-US" altLang="ja-JP" dirty="0"/>
              <a:t>Gradle wrapper </a:t>
            </a:r>
            <a:r>
              <a:rPr lang="ja-JP" altLang="en-US" dirty="0"/>
              <a:t>を用いたビルドの失敗原因</a:t>
            </a:r>
            <a:endParaRPr kumimoji="1" lang="ja-JP" altLang="en-US" dirty="0"/>
          </a:p>
        </p:txBody>
      </p:sp>
      <p:sp>
        <p:nvSpPr>
          <p:cNvPr id="3" name="テキスト プレースホルダー 2">
            <a:extLst>
              <a:ext uri="{FF2B5EF4-FFF2-40B4-BE49-F238E27FC236}">
                <a16:creationId xmlns:a16="http://schemas.microsoft.com/office/drawing/2014/main" id="{96A1521F-3D9A-4F9A-982B-125536FAE2A3}"/>
              </a:ext>
            </a:extLst>
          </p:cNvPr>
          <p:cNvSpPr>
            <a:spLocks noGrp="1"/>
          </p:cNvSpPr>
          <p:nvPr>
            <p:ph type="body" idx="1"/>
          </p:nvPr>
        </p:nvSpPr>
        <p:spPr>
          <a:xfrm>
            <a:off x="609599" y="1600203"/>
            <a:ext cx="11526317" cy="4526000"/>
          </a:xfrm>
        </p:spPr>
        <p:txBody>
          <a:bodyPr/>
          <a:lstStyle/>
          <a:p>
            <a:r>
              <a:rPr kumimoji="1" lang="ja-JP" altLang="en-US" sz="3200" dirty="0"/>
              <a:t>通常のビルドでは過半数を占めていた「</a:t>
            </a:r>
            <a:r>
              <a:rPr lang="en-US" altLang="ja-JP" sz="3200" dirty="0" err="1"/>
              <a:t>ListenerNotification</a:t>
            </a:r>
            <a:r>
              <a:rPr kumimoji="1" lang="ja-JP" altLang="en-US" sz="3200" dirty="0"/>
              <a:t>」と「</a:t>
            </a:r>
            <a:r>
              <a:rPr lang="en-US" altLang="ja-JP" sz="3200" dirty="0" err="1"/>
              <a:t>PluginApplication:application</a:t>
            </a:r>
            <a:r>
              <a:rPr kumimoji="1" lang="ja-JP" altLang="en-US" sz="3200" dirty="0"/>
              <a:t>」</a:t>
            </a:r>
            <a:br>
              <a:rPr lang="en-US" altLang="ja-JP" sz="3200" dirty="0"/>
            </a:br>
            <a:r>
              <a:rPr lang="ja-JP" altLang="en-US" sz="3200" dirty="0"/>
              <a:t>のエラーの割合が減少</a:t>
            </a:r>
            <a:endParaRPr lang="en-US" altLang="ja-JP" sz="3200" dirty="0"/>
          </a:p>
        </p:txBody>
      </p:sp>
      <p:sp>
        <p:nvSpPr>
          <p:cNvPr id="4" name="スライド番号プレースホルダー 3">
            <a:extLst>
              <a:ext uri="{FF2B5EF4-FFF2-40B4-BE49-F238E27FC236}">
                <a16:creationId xmlns:a16="http://schemas.microsoft.com/office/drawing/2014/main" id="{1BE3EF06-AE4F-4D11-83F9-B93A8B0F8233}"/>
              </a:ext>
            </a:extLst>
          </p:cNvPr>
          <p:cNvSpPr>
            <a:spLocks noGrp="1"/>
          </p:cNvSpPr>
          <p:nvPr>
            <p:ph type="sldNum" idx="12"/>
          </p:nvPr>
        </p:nvSpPr>
        <p:spPr/>
        <p:txBody>
          <a:bodyPr/>
          <a:lstStyle/>
          <a:p>
            <a:fld id="{71BD41F1-5DB9-48B5-9F82-F72C0C97469D}" type="slidenum">
              <a:rPr kumimoji="1" lang="ja-JP" altLang="en-US" smtClean="0"/>
              <a:t>27</a:t>
            </a:fld>
            <a:endParaRPr kumimoji="1" lang="ja-JP" altLang="en-US"/>
          </a:p>
        </p:txBody>
      </p:sp>
      <p:pic>
        <p:nvPicPr>
          <p:cNvPr id="7" name="図 6">
            <a:extLst>
              <a:ext uri="{FF2B5EF4-FFF2-40B4-BE49-F238E27FC236}">
                <a16:creationId xmlns:a16="http://schemas.microsoft.com/office/drawing/2014/main" id="{C0E43BFD-6C5B-4F84-A716-63E786C37EAE}"/>
              </a:ext>
            </a:extLst>
          </p:cNvPr>
          <p:cNvPicPr>
            <a:picLocks noChangeAspect="1"/>
          </p:cNvPicPr>
          <p:nvPr/>
        </p:nvPicPr>
        <p:blipFill>
          <a:blip r:embed="rId2"/>
          <a:stretch>
            <a:fillRect/>
          </a:stretch>
        </p:blipFill>
        <p:spPr>
          <a:xfrm>
            <a:off x="1207592" y="3303230"/>
            <a:ext cx="4888408" cy="2549580"/>
          </a:xfrm>
          <a:prstGeom prst="rect">
            <a:avLst/>
          </a:prstGeom>
        </p:spPr>
      </p:pic>
      <p:pic>
        <p:nvPicPr>
          <p:cNvPr id="8" name="図 7">
            <a:extLst>
              <a:ext uri="{FF2B5EF4-FFF2-40B4-BE49-F238E27FC236}">
                <a16:creationId xmlns:a16="http://schemas.microsoft.com/office/drawing/2014/main" id="{EE0680DD-0A1A-4647-8356-05F5F540FAAB}"/>
              </a:ext>
            </a:extLst>
          </p:cNvPr>
          <p:cNvPicPr>
            <a:picLocks noChangeAspect="1"/>
          </p:cNvPicPr>
          <p:nvPr/>
        </p:nvPicPr>
        <p:blipFill>
          <a:blip r:embed="rId3"/>
          <a:stretch>
            <a:fillRect/>
          </a:stretch>
        </p:blipFill>
        <p:spPr>
          <a:xfrm>
            <a:off x="6372757" y="3027868"/>
            <a:ext cx="5526843" cy="3189598"/>
          </a:xfrm>
          <a:prstGeom prst="rect">
            <a:avLst/>
          </a:prstGeom>
        </p:spPr>
      </p:pic>
      <p:sp>
        <p:nvSpPr>
          <p:cNvPr id="9" name="正方形/長方形 8">
            <a:extLst>
              <a:ext uri="{FF2B5EF4-FFF2-40B4-BE49-F238E27FC236}">
                <a16:creationId xmlns:a16="http://schemas.microsoft.com/office/drawing/2014/main" id="{6D6B492A-9267-40A7-B250-FBFE5C8EAD51}"/>
              </a:ext>
            </a:extLst>
          </p:cNvPr>
          <p:cNvSpPr/>
          <p:nvPr/>
        </p:nvSpPr>
        <p:spPr>
          <a:xfrm>
            <a:off x="574671" y="5881156"/>
            <a:ext cx="6154249" cy="400110"/>
          </a:xfrm>
          <a:prstGeom prst="rect">
            <a:avLst/>
          </a:prstGeom>
        </p:spPr>
        <p:txBody>
          <a:bodyPr wrap="none">
            <a:spAutoFit/>
          </a:bodyPr>
          <a:lstStyle/>
          <a:p>
            <a:r>
              <a:rPr lang="en-US" altLang="ja-JP" sz="2000" dirty="0" err="1"/>
              <a:t>Gradle</a:t>
            </a:r>
            <a:r>
              <a:rPr lang="en-US" altLang="ja-JP" sz="2000" dirty="0"/>
              <a:t> </a:t>
            </a:r>
            <a:r>
              <a:rPr lang="ja-JP" altLang="en-US" sz="2000" dirty="0"/>
              <a:t>を用いた </a:t>
            </a:r>
            <a:r>
              <a:rPr lang="en-US" altLang="ja-JP" sz="2000" dirty="0"/>
              <a:t>Android </a:t>
            </a:r>
            <a:r>
              <a:rPr lang="ja-JP" altLang="en-US" sz="2000" dirty="0"/>
              <a:t>アプリのビルドの失敗原因</a:t>
            </a:r>
          </a:p>
        </p:txBody>
      </p:sp>
      <p:sp>
        <p:nvSpPr>
          <p:cNvPr id="10" name="正方形/長方形 9">
            <a:extLst>
              <a:ext uri="{FF2B5EF4-FFF2-40B4-BE49-F238E27FC236}">
                <a16:creationId xmlns:a16="http://schemas.microsoft.com/office/drawing/2014/main" id="{7CC4AB16-7E8C-43F1-A863-BED5F12EA1B0}"/>
              </a:ext>
            </a:extLst>
          </p:cNvPr>
          <p:cNvSpPr/>
          <p:nvPr/>
        </p:nvSpPr>
        <p:spPr>
          <a:xfrm>
            <a:off x="7294468" y="5954626"/>
            <a:ext cx="4073551" cy="707886"/>
          </a:xfrm>
          <a:prstGeom prst="rect">
            <a:avLst/>
          </a:prstGeom>
        </p:spPr>
        <p:txBody>
          <a:bodyPr wrap="none">
            <a:spAutoFit/>
          </a:bodyPr>
          <a:lstStyle/>
          <a:p>
            <a:r>
              <a:rPr lang="en-US" altLang="ja-JP" sz="2000" dirty="0"/>
              <a:t>Gradle wrapper </a:t>
            </a:r>
            <a:r>
              <a:rPr lang="ja-JP" altLang="en-US" sz="2000" dirty="0"/>
              <a:t>を用いた </a:t>
            </a:r>
            <a:r>
              <a:rPr lang="en-US" altLang="ja-JP" sz="2000" dirty="0"/>
              <a:t>Android </a:t>
            </a:r>
            <a:br>
              <a:rPr lang="en-US" altLang="ja-JP" sz="2000" dirty="0"/>
            </a:br>
            <a:r>
              <a:rPr lang="ja-JP" altLang="en-US" sz="2000" dirty="0"/>
              <a:t>アプリのビルドの失敗原因</a:t>
            </a:r>
          </a:p>
        </p:txBody>
      </p:sp>
    </p:spTree>
    <p:extLst>
      <p:ext uri="{BB962C8B-B14F-4D97-AF65-F5344CB8AC3E}">
        <p14:creationId xmlns:p14="http://schemas.microsoft.com/office/powerpoint/2010/main" val="295105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3645C-150D-4736-A237-036C3E97AB23}"/>
              </a:ext>
            </a:extLst>
          </p:cNvPr>
          <p:cNvSpPr>
            <a:spLocks noGrp="1"/>
          </p:cNvSpPr>
          <p:nvPr>
            <p:ph type="title"/>
          </p:nvPr>
        </p:nvSpPr>
        <p:spPr/>
        <p:txBody>
          <a:bodyPr/>
          <a:lstStyle/>
          <a:p>
            <a:r>
              <a:rPr kumimoji="1" lang="ja-JP" altLang="en-US" dirty="0"/>
              <a:t>まとめ</a:t>
            </a:r>
          </a:p>
        </p:txBody>
      </p:sp>
      <p:sp>
        <p:nvSpPr>
          <p:cNvPr id="3" name="テキスト プレースホルダー 2">
            <a:extLst>
              <a:ext uri="{FF2B5EF4-FFF2-40B4-BE49-F238E27FC236}">
                <a16:creationId xmlns:a16="http://schemas.microsoft.com/office/drawing/2014/main" id="{1D1EA981-BE37-4DB8-BC23-ECAE21AFAF5B}"/>
              </a:ext>
            </a:extLst>
          </p:cNvPr>
          <p:cNvSpPr>
            <a:spLocks noGrp="1"/>
          </p:cNvSpPr>
          <p:nvPr>
            <p:ph type="body" idx="1"/>
          </p:nvPr>
        </p:nvSpPr>
        <p:spPr/>
        <p:txBody>
          <a:bodyPr/>
          <a:lstStyle/>
          <a:p>
            <a:r>
              <a:rPr lang="en-US" altLang="ja-JP" dirty="0"/>
              <a:t>Android </a:t>
            </a:r>
            <a:r>
              <a:rPr lang="ja-JP" altLang="en-US" dirty="0"/>
              <a:t>アプリのビルド成功率はリポジトリが</a:t>
            </a:r>
            <a:br>
              <a:rPr lang="en-US" altLang="ja-JP" dirty="0"/>
            </a:br>
            <a:r>
              <a:rPr lang="ja-JP" altLang="en-US" dirty="0"/>
              <a:t>作成された日時や最終更新日と関係</a:t>
            </a:r>
            <a:endParaRPr lang="en-US" altLang="ja-JP" dirty="0"/>
          </a:p>
          <a:p>
            <a:endParaRPr lang="en-US" altLang="ja-JP" dirty="0"/>
          </a:p>
          <a:p>
            <a:r>
              <a:rPr lang="en-US" altLang="ja-JP" dirty="0"/>
              <a:t>Gradle </a:t>
            </a:r>
            <a:r>
              <a:rPr lang="ja-JP" altLang="en-US" dirty="0"/>
              <a:t>のバージョンの不整合が失敗の一因</a:t>
            </a:r>
            <a:endParaRPr lang="en-US" altLang="ja-JP" dirty="0"/>
          </a:p>
          <a:p>
            <a:pPr lvl="1"/>
            <a:r>
              <a:rPr lang="en-US" altLang="ja-JP" dirty="0"/>
              <a:t>Gradle wrapper </a:t>
            </a:r>
            <a:r>
              <a:rPr lang="ja-JP" altLang="en-US" dirty="0"/>
              <a:t>を用いることで改善</a:t>
            </a:r>
            <a:endParaRPr kumimoji="1" lang="ja-JP" altLang="en-US" dirty="0"/>
          </a:p>
        </p:txBody>
      </p:sp>
      <p:sp>
        <p:nvSpPr>
          <p:cNvPr id="4" name="スライド番号プレースホルダー 3">
            <a:extLst>
              <a:ext uri="{FF2B5EF4-FFF2-40B4-BE49-F238E27FC236}">
                <a16:creationId xmlns:a16="http://schemas.microsoft.com/office/drawing/2014/main" id="{E64E21B0-CBFF-4812-98D1-0978548B22A6}"/>
              </a:ext>
            </a:extLst>
          </p:cNvPr>
          <p:cNvSpPr>
            <a:spLocks noGrp="1"/>
          </p:cNvSpPr>
          <p:nvPr>
            <p:ph type="sldNum" idx="12"/>
          </p:nvPr>
        </p:nvSpPr>
        <p:spPr/>
        <p:txBody>
          <a:bodyPr/>
          <a:lstStyle/>
          <a:p>
            <a:fld id="{71BD41F1-5DB9-48B5-9F82-F72C0C97469D}" type="slidenum">
              <a:rPr kumimoji="1" lang="ja-JP" altLang="en-US" smtClean="0"/>
              <a:t>28</a:t>
            </a:fld>
            <a:endParaRPr kumimoji="1" lang="ja-JP" altLang="en-US"/>
          </a:p>
        </p:txBody>
      </p:sp>
    </p:spTree>
    <p:extLst>
      <p:ext uri="{BB962C8B-B14F-4D97-AF65-F5344CB8AC3E}">
        <p14:creationId xmlns:p14="http://schemas.microsoft.com/office/powerpoint/2010/main" val="423944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B2026-A802-4D70-9BD5-B494E8390C7C}"/>
              </a:ext>
            </a:extLst>
          </p:cNvPr>
          <p:cNvSpPr>
            <a:spLocks noGrp="1"/>
          </p:cNvSpPr>
          <p:nvPr>
            <p:ph type="title"/>
          </p:nvPr>
        </p:nvSpPr>
        <p:spPr/>
        <p:txBody>
          <a:bodyPr/>
          <a:lstStyle/>
          <a:p>
            <a:r>
              <a:rPr kumimoji="1" lang="ja-JP" altLang="en-US" dirty="0"/>
              <a:t>今後の課題</a:t>
            </a:r>
          </a:p>
        </p:txBody>
      </p:sp>
      <p:sp>
        <p:nvSpPr>
          <p:cNvPr id="3" name="テキスト プレースホルダー 2">
            <a:extLst>
              <a:ext uri="{FF2B5EF4-FFF2-40B4-BE49-F238E27FC236}">
                <a16:creationId xmlns:a16="http://schemas.microsoft.com/office/drawing/2014/main" id="{81BEFD53-DDE0-43D0-A8CD-16E45E0865B7}"/>
              </a:ext>
            </a:extLst>
          </p:cNvPr>
          <p:cNvSpPr>
            <a:spLocks noGrp="1"/>
          </p:cNvSpPr>
          <p:nvPr>
            <p:ph type="body" idx="1"/>
          </p:nvPr>
        </p:nvSpPr>
        <p:spPr/>
        <p:txBody>
          <a:bodyPr/>
          <a:lstStyle/>
          <a:p>
            <a:r>
              <a:rPr lang="ja-JP" altLang="en-US" dirty="0"/>
              <a:t>エラーの原因について調査</a:t>
            </a:r>
            <a:endParaRPr lang="en-US" altLang="ja-JP" dirty="0"/>
          </a:p>
          <a:p>
            <a:pPr marL="186262" indent="0">
              <a:buNone/>
            </a:pPr>
            <a:endParaRPr lang="en-US" altLang="ja-JP" dirty="0"/>
          </a:p>
          <a:p>
            <a:r>
              <a:rPr lang="en-US" altLang="ja-JP" dirty="0"/>
              <a:t>C </a:t>
            </a:r>
            <a:r>
              <a:rPr lang="ja-JP" altLang="en-US" dirty="0"/>
              <a:t>や </a:t>
            </a:r>
            <a:r>
              <a:rPr lang="en-US" altLang="ja-JP" dirty="0"/>
              <a:t>C++ </a:t>
            </a:r>
            <a:r>
              <a:rPr lang="ja-JP" altLang="en-US" dirty="0" err="1"/>
              <a:t>のような</a:t>
            </a:r>
            <a:r>
              <a:rPr lang="ja-JP" altLang="en-US" dirty="0"/>
              <a:t>他の言語への拡張</a:t>
            </a:r>
            <a:endParaRPr lang="en-US" altLang="ja-JP" dirty="0"/>
          </a:p>
          <a:p>
            <a:endParaRPr lang="en-US" altLang="ja-JP" dirty="0"/>
          </a:p>
          <a:p>
            <a:r>
              <a:rPr lang="ja-JP" altLang="en-US" dirty="0"/>
              <a:t>他のソフトウェアメトリクスと関連性の調査</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1B27B97-FBB5-4194-9572-97D8D7B75BF7}"/>
              </a:ext>
            </a:extLst>
          </p:cNvPr>
          <p:cNvSpPr>
            <a:spLocks noGrp="1"/>
          </p:cNvSpPr>
          <p:nvPr>
            <p:ph type="sldNum" idx="12"/>
          </p:nvPr>
        </p:nvSpPr>
        <p:spPr/>
        <p:txBody>
          <a:bodyPr/>
          <a:lstStyle/>
          <a:p>
            <a:fld id="{71BD41F1-5DB9-48B5-9F82-F72C0C97469D}" type="slidenum">
              <a:rPr kumimoji="1" lang="ja-JP" altLang="en-US" smtClean="0"/>
              <a:t>29</a:t>
            </a:fld>
            <a:endParaRPr kumimoji="1" lang="ja-JP" altLang="en-US"/>
          </a:p>
        </p:txBody>
      </p:sp>
    </p:spTree>
    <p:extLst>
      <p:ext uri="{BB962C8B-B14F-4D97-AF65-F5344CB8AC3E}">
        <p14:creationId xmlns:p14="http://schemas.microsoft.com/office/powerpoint/2010/main" val="269894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ビルドツールの役割</a:t>
            </a:r>
          </a:p>
        </p:txBody>
      </p:sp>
      <p:sp>
        <p:nvSpPr>
          <p:cNvPr id="3" name="テキスト プレースホルダー 2"/>
          <p:cNvSpPr>
            <a:spLocks noGrp="1"/>
          </p:cNvSpPr>
          <p:nvPr>
            <p:ph type="body" idx="1"/>
          </p:nvPr>
        </p:nvSpPr>
        <p:spPr/>
        <p:txBody>
          <a:bodyPr/>
          <a:lstStyle/>
          <a:p>
            <a:r>
              <a:rPr kumimoji="1" lang="ja-JP" altLang="en-US" dirty="0"/>
              <a:t>ビルドを自動化する機能を持つツール</a:t>
            </a:r>
            <a:endParaRPr kumimoji="1" lang="en-US" altLang="ja-JP" dirty="0"/>
          </a:p>
          <a:p>
            <a:pPr lvl="1"/>
            <a:r>
              <a:rPr lang="ja-JP" altLang="en-US" dirty="0"/>
              <a:t>プログラムのコンパイル</a:t>
            </a:r>
            <a:endParaRPr lang="en-US" altLang="ja-JP" dirty="0"/>
          </a:p>
          <a:p>
            <a:pPr lvl="1"/>
            <a:r>
              <a:rPr kumimoji="1" lang="ja-JP" altLang="en-US" dirty="0"/>
              <a:t>プログラムのテスト</a:t>
            </a:r>
            <a:endParaRPr kumimoji="1" lang="en-US" altLang="ja-JP" dirty="0"/>
          </a:p>
          <a:p>
            <a:pPr lvl="1"/>
            <a:r>
              <a:rPr lang="ja-JP" altLang="en-US" dirty="0"/>
              <a:t>ライブラリの管理</a:t>
            </a:r>
            <a:endParaRPr lang="en-US" altLang="ja-JP" dirty="0"/>
          </a:p>
          <a:p>
            <a:pPr lvl="1"/>
            <a:r>
              <a:rPr kumimoji="1" lang="ja-JP" altLang="en-US" dirty="0"/>
              <a:t>デプロイ</a:t>
            </a:r>
            <a:endParaRPr lang="en-US" altLang="ja-JP" dirty="0"/>
          </a:p>
          <a:p>
            <a:r>
              <a:rPr lang="ja-JP" altLang="en-US" dirty="0"/>
              <a:t>ビルドに必要な作業をビルドファイルに記述することで</a:t>
            </a:r>
            <a:r>
              <a:rPr kumimoji="1" lang="ja-JP" altLang="en-US" dirty="0"/>
              <a:t>自動的に実行</a:t>
            </a:r>
            <a:endParaRPr kumimoji="1" lang="en-US" altLang="ja-JP" dirty="0"/>
          </a:p>
          <a:p>
            <a:pPr marL="186262" indent="0">
              <a:buNone/>
            </a:pPr>
            <a:endParaRPr kumimoji="1" lang="en-US" altLang="ja-JP" dirty="0"/>
          </a:p>
          <a:p>
            <a:endParaRPr kumimoji="1" lang="ja-JP" altLang="en-US" dirty="0"/>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3</a:t>
            </a:fld>
            <a:endParaRPr kumimoji="1" lang="ja-JP" altLang="en-US"/>
          </a:p>
        </p:txBody>
      </p:sp>
    </p:spTree>
    <p:extLst>
      <p:ext uri="{BB962C8B-B14F-4D97-AF65-F5344CB8AC3E}">
        <p14:creationId xmlns:p14="http://schemas.microsoft.com/office/powerpoint/2010/main" val="858625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30</a:t>
            </a:fld>
            <a:endParaRPr kumimoji="1" lang="ja-JP" altLang="en-US"/>
          </a:p>
        </p:txBody>
      </p:sp>
    </p:spTree>
    <p:extLst>
      <p:ext uri="{BB962C8B-B14F-4D97-AF65-F5344CB8AC3E}">
        <p14:creationId xmlns:p14="http://schemas.microsoft.com/office/powerpoint/2010/main" val="1656470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31</a:t>
            </a:fld>
            <a:endParaRPr kumimoji="1" lang="ja-JP" altLang="en-US"/>
          </a:p>
        </p:txBody>
      </p:sp>
    </p:spTree>
    <p:extLst>
      <p:ext uri="{BB962C8B-B14F-4D97-AF65-F5344CB8AC3E}">
        <p14:creationId xmlns:p14="http://schemas.microsoft.com/office/powerpoint/2010/main" val="383362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32</a:t>
            </a:fld>
            <a:endParaRPr kumimoji="1" lang="ja-JP" altLang="en-US"/>
          </a:p>
        </p:txBody>
      </p:sp>
    </p:spTree>
    <p:extLst>
      <p:ext uri="{BB962C8B-B14F-4D97-AF65-F5344CB8AC3E}">
        <p14:creationId xmlns:p14="http://schemas.microsoft.com/office/powerpoint/2010/main" val="163987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15672-D7BA-4A14-8875-FC580302F4B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2C48AE6-8D0B-4FAE-87E6-A339BEF4EA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3B8C90-C52B-412B-9C5A-C4797880EBEE}"/>
              </a:ext>
            </a:extLst>
          </p:cNvPr>
          <p:cNvSpPr>
            <a:spLocks noGrp="1"/>
          </p:cNvSpPr>
          <p:nvPr>
            <p:ph type="sldNum" idx="12"/>
          </p:nvPr>
        </p:nvSpPr>
        <p:spPr/>
        <p:txBody>
          <a:bodyPr/>
          <a:lstStyle/>
          <a:p>
            <a:fld id="{71BD41F1-5DB9-48B5-9F82-F72C0C97469D}" type="slidenum">
              <a:rPr kumimoji="1" lang="ja-JP" altLang="en-US" smtClean="0"/>
              <a:t>33</a:t>
            </a:fld>
            <a:endParaRPr kumimoji="1" lang="ja-JP" altLang="en-US"/>
          </a:p>
        </p:txBody>
      </p:sp>
      <p:grpSp>
        <p:nvGrpSpPr>
          <p:cNvPr id="10" name="グループ化 9">
            <a:extLst>
              <a:ext uri="{FF2B5EF4-FFF2-40B4-BE49-F238E27FC236}">
                <a16:creationId xmlns:a16="http://schemas.microsoft.com/office/drawing/2014/main" id="{4F72B5D8-3AC3-4A9A-B6D5-036BF4A161A9}"/>
              </a:ext>
            </a:extLst>
          </p:cNvPr>
          <p:cNvGrpSpPr/>
          <p:nvPr/>
        </p:nvGrpSpPr>
        <p:grpSpPr>
          <a:xfrm>
            <a:off x="3492499" y="274637"/>
            <a:ext cx="5192202" cy="6297433"/>
            <a:chOff x="3927484" y="1175864"/>
            <a:chExt cx="5197704" cy="6186632"/>
          </a:xfrm>
        </p:grpSpPr>
        <p:pic>
          <p:nvPicPr>
            <p:cNvPr id="9" name="図 8">
              <a:extLst>
                <a:ext uri="{FF2B5EF4-FFF2-40B4-BE49-F238E27FC236}">
                  <a16:creationId xmlns:a16="http://schemas.microsoft.com/office/drawing/2014/main" id="{2801EEEE-6C68-41E7-A3AA-493B07FFB8D2}"/>
                </a:ext>
              </a:extLst>
            </p:cNvPr>
            <p:cNvPicPr>
              <a:picLocks noChangeAspect="1"/>
            </p:cNvPicPr>
            <p:nvPr/>
          </p:nvPicPr>
          <p:blipFill>
            <a:blip r:embed="rId2"/>
            <a:stretch>
              <a:fillRect/>
            </a:stretch>
          </p:blipFill>
          <p:spPr>
            <a:xfrm>
              <a:off x="3927484" y="4293190"/>
              <a:ext cx="5197704" cy="3069306"/>
            </a:xfrm>
            <a:prstGeom prst="rect">
              <a:avLst/>
            </a:prstGeom>
          </p:spPr>
        </p:pic>
        <p:pic>
          <p:nvPicPr>
            <p:cNvPr id="8" name="図 7">
              <a:extLst>
                <a:ext uri="{FF2B5EF4-FFF2-40B4-BE49-F238E27FC236}">
                  <a16:creationId xmlns:a16="http://schemas.microsoft.com/office/drawing/2014/main" id="{9638574A-0FB0-4907-8211-AE512BF6237D}"/>
                </a:ext>
              </a:extLst>
            </p:cNvPr>
            <p:cNvPicPr>
              <a:picLocks noChangeAspect="1"/>
            </p:cNvPicPr>
            <p:nvPr/>
          </p:nvPicPr>
          <p:blipFill>
            <a:blip r:embed="rId3"/>
            <a:stretch>
              <a:fillRect/>
            </a:stretch>
          </p:blipFill>
          <p:spPr>
            <a:xfrm>
              <a:off x="3927484" y="1175864"/>
              <a:ext cx="5197704" cy="3117326"/>
            </a:xfrm>
            <a:prstGeom prst="rect">
              <a:avLst/>
            </a:prstGeom>
          </p:spPr>
        </p:pic>
      </p:grpSp>
    </p:spTree>
    <p:extLst>
      <p:ext uri="{BB962C8B-B14F-4D97-AF65-F5344CB8AC3E}">
        <p14:creationId xmlns:p14="http://schemas.microsoft.com/office/powerpoint/2010/main" val="202730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2AA9A-E6FA-4F81-A1F6-CB81303BF20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7C19F0-8BF3-4BC6-A1EE-6AD45CF1D9E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F0DF51-E3AB-43AD-BA72-5607A90E6DDF}"/>
              </a:ext>
            </a:extLst>
          </p:cNvPr>
          <p:cNvSpPr>
            <a:spLocks noGrp="1"/>
          </p:cNvSpPr>
          <p:nvPr>
            <p:ph type="sldNum" idx="12"/>
          </p:nvPr>
        </p:nvSpPr>
        <p:spPr/>
        <p:txBody>
          <a:bodyPr/>
          <a:lstStyle/>
          <a:p>
            <a:fld id="{71BD41F1-5DB9-48B5-9F82-F72C0C97469D}" type="slidenum">
              <a:rPr kumimoji="1" lang="ja-JP" altLang="en-US" smtClean="0"/>
              <a:t>34</a:t>
            </a:fld>
            <a:endParaRPr kumimoji="1" lang="ja-JP" altLang="en-US"/>
          </a:p>
        </p:txBody>
      </p:sp>
      <p:graphicFrame>
        <p:nvGraphicFramePr>
          <p:cNvPr id="9" name="オブジェクト 8">
            <a:extLst>
              <a:ext uri="{FF2B5EF4-FFF2-40B4-BE49-F238E27FC236}">
                <a16:creationId xmlns:a16="http://schemas.microsoft.com/office/drawing/2014/main" id="{CA8D91F4-71DA-4811-A26D-84E313F2F543}"/>
              </a:ext>
            </a:extLst>
          </p:cNvPr>
          <p:cNvGraphicFramePr>
            <a:graphicFrameLocks noChangeAspect="1"/>
          </p:cNvGraphicFramePr>
          <p:nvPr>
            <p:extLst>
              <p:ext uri="{D42A27DB-BD31-4B8C-83A1-F6EECF244321}">
                <p14:modId xmlns:p14="http://schemas.microsoft.com/office/powerpoint/2010/main" val="1335930880"/>
              </p:ext>
            </p:extLst>
          </p:nvPr>
        </p:nvGraphicFramePr>
        <p:xfrm>
          <a:off x="4592638" y="8913813"/>
          <a:ext cx="2525338" cy="1521105"/>
        </p:xfrm>
        <a:graphic>
          <a:graphicData uri="http://schemas.openxmlformats.org/presentationml/2006/ole">
            <mc:AlternateContent xmlns:mc="http://schemas.openxmlformats.org/markup-compatibility/2006">
              <mc:Choice xmlns:v="urn:schemas-microsoft-com:vml" Requires="v">
                <p:oleObj spid="_x0000_s1030" name="パッケージャー シェル オブジェクト" showAsIcon="1" r:id="rId3" imgW="534600" imgH="338760" progId="Package">
                  <p:embed/>
                </p:oleObj>
              </mc:Choice>
              <mc:Fallback>
                <p:oleObj name="パッケージャー シェル オブジェクト" showAsIcon="1" r:id="rId3" imgW="534600" imgH="338760" progId="Package">
                  <p:embed/>
                  <p:pic>
                    <p:nvPicPr>
                      <p:cNvPr id="0" name=""/>
                      <p:cNvPicPr/>
                      <p:nvPr/>
                    </p:nvPicPr>
                    <p:blipFill>
                      <a:blip r:embed="rId4"/>
                      <a:stretch>
                        <a:fillRect/>
                      </a:stretch>
                    </p:blipFill>
                    <p:spPr>
                      <a:xfrm>
                        <a:off x="4592638" y="8913813"/>
                        <a:ext cx="2525338" cy="1521105"/>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E96751D9-3520-41A7-9589-D7BA5EC81F1F}"/>
              </a:ext>
            </a:extLst>
          </p:cNvPr>
          <p:cNvPicPr>
            <a:picLocks noChangeAspect="1"/>
          </p:cNvPicPr>
          <p:nvPr/>
        </p:nvPicPr>
        <p:blipFill>
          <a:blip r:embed="rId5"/>
          <a:stretch>
            <a:fillRect/>
          </a:stretch>
        </p:blipFill>
        <p:spPr>
          <a:xfrm>
            <a:off x="3353934" y="412576"/>
            <a:ext cx="5002746" cy="6170787"/>
          </a:xfrm>
          <a:prstGeom prst="rect">
            <a:avLst/>
          </a:prstGeom>
        </p:spPr>
      </p:pic>
    </p:spTree>
    <p:extLst>
      <p:ext uri="{BB962C8B-B14F-4D97-AF65-F5344CB8AC3E}">
        <p14:creationId xmlns:p14="http://schemas.microsoft.com/office/powerpoint/2010/main" val="1220239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DC34A-EC5F-747C-A452-D3F9F87A66A4}"/>
              </a:ext>
            </a:extLst>
          </p:cNvPr>
          <p:cNvSpPr>
            <a:spLocks noGrp="1"/>
          </p:cNvSpPr>
          <p:nvPr>
            <p:ph type="title"/>
          </p:nvPr>
        </p:nvSpPr>
        <p:spPr/>
        <p:txBody>
          <a:bodyPr/>
          <a:lstStyle/>
          <a:p>
            <a:r>
              <a:rPr kumimoji="1" lang="ja-JP" altLang="en-US" dirty="0"/>
              <a:t>先行研究の結果</a:t>
            </a:r>
          </a:p>
        </p:txBody>
      </p:sp>
      <p:sp>
        <p:nvSpPr>
          <p:cNvPr id="3" name="テキスト プレースホルダー 2">
            <a:extLst>
              <a:ext uri="{FF2B5EF4-FFF2-40B4-BE49-F238E27FC236}">
                <a16:creationId xmlns:a16="http://schemas.microsoft.com/office/drawing/2014/main" id="{74AF0C3A-D2D3-E70F-9BF7-F5F523592123}"/>
              </a:ext>
            </a:extLst>
          </p:cNvPr>
          <p:cNvSpPr>
            <a:spLocks noGrp="1"/>
          </p:cNvSpPr>
          <p:nvPr>
            <p:ph type="body" idx="1"/>
          </p:nvPr>
        </p:nvSpPr>
        <p:spPr>
          <a:xfrm>
            <a:off x="277978" y="1600203"/>
            <a:ext cx="11914022" cy="4526000"/>
          </a:xfrm>
        </p:spPr>
        <p:txBody>
          <a:bodyPr/>
          <a:lstStyle/>
          <a:p>
            <a:r>
              <a:rPr kumimoji="1" lang="ja-JP" altLang="en-US" dirty="0"/>
              <a:t>大規模・古い・更新が遅い</a:t>
            </a:r>
            <a:br>
              <a:rPr kumimoji="1" lang="en-US" altLang="ja-JP" dirty="0"/>
            </a:br>
            <a:r>
              <a:rPr kumimoji="1" lang="ja-JP" altLang="en-US" dirty="0"/>
              <a:t>などの特徴を持つ</a:t>
            </a:r>
            <a:br>
              <a:rPr kumimoji="1" lang="en-US" altLang="ja-JP" dirty="0"/>
            </a:br>
            <a:r>
              <a:rPr kumimoji="1" lang="ja-JP" altLang="en-US" dirty="0"/>
              <a:t>プロジェクトは失敗しやすい</a:t>
            </a:r>
            <a:br>
              <a:rPr kumimoji="1" lang="en-US" altLang="ja-JP" dirty="0"/>
            </a:br>
            <a:r>
              <a:rPr kumimoji="1" lang="ja-JP" altLang="en-US" dirty="0"/>
              <a:t>傾向</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6666506-39F1-FBD2-5C64-E25786C69DCA}"/>
              </a:ext>
            </a:extLst>
          </p:cNvPr>
          <p:cNvSpPr>
            <a:spLocks noGrp="1"/>
          </p:cNvSpPr>
          <p:nvPr>
            <p:ph type="sldNum" idx="12"/>
          </p:nvPr>
        </p:nvSpPr>
        <p:spPr/>
        <p:txBody>
          <a:bodyPr/>
          <a:lstStyle/>
          <a:p>
            <a:fld id="{71BD41F1-5DB9-48B5-9F82-F72C0C97469D}" type="slidenum">
              <a:rPr kumimoji="1" lang="ja-JP" altLang="en-US" smtClean="0"/>
              <a:t>35</a:t>
            </a:fld>
            <a:endParaRPr kumimoji="1" lang="ja-JP" altLang="en-US"/>
          </a:p>
        </p:txBody>
      </p:sp>
      <p:pic>
        <p:nvPicPr>
          <p:cNvPr id="6" name="図 5">
            <a:extLst>
              <a:ext uri="{FF2B5EF4-FFF2-40B4-BE49-F238E27FC236}">
                <a16:creationId xmlns:a16="http://schemas.microsoft.com/office/drawing/2014/main" id="{5B737A47-43E6-4268-AEC4-D56CEC1DEADA}"/>
              </a:ext>
            </a:extLst>
          </p:cNvPr>
          <p:cNvPicPr>
            <a:picLocks noChangeAspect="1"/>
          </p:cNvPicPr>
          <p:nvPr/>
        </p:nvPicPr>
        <p:blipFill>
          <a:blip r:embed="rId3"/>
          <a:stretch>
            <a:fillRect/>
          </a:stretch>
        </p:blipFill>
        <p:spPr>
          <a:xfrm>
            <a:off x="7085967" y="2263629"/>
            <a:ext cx="1805776" cy="4044940"/>
          </a:xfrm>
          <a:prstGeom prst="rect">
            <a:avLst/>
          </a:prstGeom>
        </p:spPr>
      </p:pic>
      <p:pic>
        <p:nvPicPr>
          <p:cNvPr id="7" name="図 6">
            <a:extLst>
              <a:ext uri="{FF2B5EF4-FFF2-40B4-BE49-F238E27FC236}">
                <a16:creationId xmlns:a16="http://schemas.microsoft.com/office/drawing/2014/main" id="{1D833C9A-9A44-4B8C-ACB7-C13CEEDFDBC4}"/>
              </a:ext>
            </a:extLst>
          </p:cNvPr>
          <p:cNvPicPr>
            <a:picLocks noChangeAspect="1"/>
          </p:cNvPicPr>
          <p:nvPr/>
        </p:nvPicPr>
        <p:blipFill>
          <a:blip r:embed="rId4"/>
          <a:stretch>
            <a:fillRect/>
          </a:stretch>
        </p:blipFill>
        <p:spPr>
          <a:xfrm>
            <a:off x="8821568" y="2328097"/>
            <a:ext cx="3285088" cy="3980472"/>
          </a:xfrm>
          <a:prstGeom prst="rect">
            <a:avLst/>
          </a:prstGeom>
        </p:spPr>
      </p:pic>
    </p:spTree>
    <p:extLst>
      <p:ext uri="{BB962C8B-B14F-4D97-AF65-F5344CB8AC3E}">
        <p14:creationId xmlns:p14="http://schemas.microsoft.com/office/powerpoint/2010/main" val="169938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BCC6D-27F9-6E6E-43BB-C653B3D478D0}"/>
              </a:ext>
            </a:extLst>
          </p:cNvPr>
          <p:cNvSpPr>
            <a:spLocks noGrp="1"/>
          </p:cNvSpPr>
          <p:nvPr>
            <p:ph type="title"/>
          </p:nvPr>
        </p:nvSpPr>
        <p:spPr/>
        <p:txBody>
          <a:bodyPr/>
          <a:lstStyle/>
          <a:p>
            <a:r>
              <a:rPr kumimoji="1" lang="ja-JP" altLang="en-US" dirty="0"/>
              <a:t>先行研究</a:t>
            </a:r>
            <a:r>
              <a:rPr kumimoji="1" lang="en-US" altLang="ja-JP" dirty="0"/>
              <a:t>[1]</a:t>
            </a:r>
            <a:r>
              <a:rPr kumimoji="1" lang="ja-JP" altLang="en-US" dirty="0"/>
              <a:t>の概要</a:t>
            </a:r>
          </a:p>
        </p:txBody>
      </p:sp>
      <p:sp>
        <p:nvSpPr>
          <p:cNvPr id="3" name="テキスト プレースホルダー 2">
            <a:extLst>
              <a:ext uri="{FF2B5EF4-FFF2-40B4-BE49-F238E27FC236}">
                <a16:creationId xmlns:a16="http://schemas.microsoft.com/office/drawing/2014/main" id="{D42B9E0D-28B5-F382-DC09-BEFAA06EC899}"/>
              </a:ext>
            </a:extLst>
          </p:cNvPr>
          <p:cNvSpPr>
            <a:spLocks noGrp="1"/>
          </p:cNvSpPr>
          <p:nvPr>
            <p:ph type="body" idx="1"/>
          </p:nvPr>
        </p:nvSpPr>
        <p:spPr/>
        <p:txBody>
          <a:bodyPr/>
          <a:lstStyle/>
          <a:p>
            <a:r>
              <a:rPr kumimoji="1" lang="en-US" altLang="ja-JP" dirty="0"/>
              <a:t>Java </a:t>
            </a:r>
            <a:r>
              <a:rPr lang="ja-JP" altLang="en-US" dirty="0"/>
              <a:t>プロジェクトに対してビルドの成功率を</a:t>
            </a:r>
            <a:br>
              <a:rPr lang="en-US" altLang="ja-JP" dirty="0"/>
            </a:br>
            <a:r>
              <a:rPr lang="ja-JP" altLang="en-US" dirty="0"/>
              <a:t>調査した先行研究が存在</a:t>
            </a:r>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8FC9982-60F7-F4FD-078B-E777DDF81C0C}"/>
              </a:ext>
            </a:extLst>
          </p:cNvPr>
          <p:cNvSpPr>
            <a:spLocks noGrp="1"/>
          </p:cNvSpPr>
          <p:nvPr>
            <p:ph type="sldNum" idx="12"/>
          </p:nvPr>
        </p:nvSpPr>
        <p:spPr/>
        <p:txBody>
          <a:bodyPr/>
          <a:lstStyle/>
          <a:p>
            <a:fld id="{71BD41F1-5DB9-48B5-9F82-F72C0C97469D}" type="slidenum">
              <a:rPr kumimoji="1" lang="ja-JP" altLang="en-US" smtClean="0"/>
              <a:t>36</a:t>
            </a:fld>
            <a:endParaRPr kumimoji="1" lang="ja-JP" altLang="en-US"/>
          </a:p>
        </p:txBody>
      </p:sp>
    </p:spTree>
    <p:extLst>
      <p:ext uri="{BB962C8B-B14F-4D97-AF65-F5344CB8AC3E}">
        <p14:creationId xmlns:p14="http://schemas.microsoft.com/office/powerpoint/2010/main" val="1451547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F53B9-1080-76FF-9BF2-06914BDE9542}"/>
              </a:ext>
            </a:extLst>
          </p:cNvPr>
          <p:cNvSpPr>
            <a:spLocks noGrp="1"/>
          </p:cNvSpPr>
          <p:nvPr>
            <p:ph type="title"/>
          </p:nvPr>
        </p:nvSpPr>
        <p:spPr/>
        <p:txBody>
          <a:bodyPr/>
          <a:lstStyle/>
          <a:p>
            <a:r>
              <a:rPr kumimoji="1" lang="ja-JP" altLang="en-US" dirty="0"/>
              <a:t>調査対象</a:t>
            </a:r>
          </a:p>
        </p:txBody>
      </p:sp>
      <p:sp>
        <p:nvSpPr>
          <p:cNvPr id="3" name="テキスト プレースホルダー 2">
            <a:extLst>
              <a:ext uri="{FF2B5EF4-FFF2-40B4-BE49-F238E27FC236}">
                <a16:creationId xmlns:a16="http://schemas.microsoft.com/office/drawing/2014/main" id="{9152E1A9-9155-25AB-75B0-9895EB951678}"/>
              </a:ext>
            </a:extLst>
          </p:cNvPr>
          <p:cNvSpPr>
            <a:spLocks noGrp="1"/>
          </p:cNvSpPr>
          <p:nvPr>
            <p:ph type="body" idx="1"/>
          </p:nvPr>
        </p:nvSpPr>
        <p:spPr/>
        <p:txBody>
          <a:bodyPr/>
          <a:lstStyle/>
          <a:p>
            <a:pPr marL="929212" indent="-742950">
              <a:buFont typeface="+mj-lt"/>
              <a:buAutoNum type="arabicPeriod"/>
            </a:pPr>
            <a:r>
              <a:rPr kumimoji="1" lang="en-US" altLang="ja-JP" dirty="0"/>
              <a:t>Java </a:t>
            </a:r>
            <a:r>
              <a:rPr lang="ja-JP" altLang="en-US" dirty="0"/>
              <a:t>で記述されているアプリケーションの</a:t>
            </a:r>
            <a:br>
              <a:rPr lang="en-US" altLang="ja-JP" dirty="0"/>
            </a:br>
            <a:r>
              <a:rPr lang="ja-JP" altLang="en-US" dirty="0"/>
              <a:t>リポジトリであること</a:t>
            </a:r>
            <a:endParaRPr lang="en-US" altLang="ja-JP" dirty="0"/>
          </a:p>
          <a:p>
            <a:pPr marL="929212" indent="-742950">
              <a:buFont typeface="+mj-lt"/>
              <a:buAutoNum type="arabicPeriod"/>
            </a:pPr>
            <a:r>
              <a:rPr kumimoji="1" lang="ja-JP" altLang="en-US" dirty="0"/>
              <a:t>オープンソースソフトウェアのライセンスが</a:t>
            </a:r>
            <a:br>
              <a:rPr kumimoji="1" lang="en-US" altLang="ja-JP" dirty="0"/>
            </a:br>
            <a:r>
              <a:rPr kumimoji="1" lang="ja-JP" altLang="en-US" dirty="0"/>
              <a:t>記述されたファイルがあること</a:t>
            </a:r>
            <a:endParaRPr kumimoji="1" lang="en-US" altLang="ja-JP" dirty="0"/>
          </a:p>
          <a:p>
            <a:pPr marL="929212" indent="-742950">
              <a:buFont typeface="+mj-lt"/>
              <a:buAutoNum type="arabicPeriod"/>
            </a:pPr>
            <a:r>
              <a:rPr lang="ja-JP" altLang="en-US" dirty="0"/>
              <a:t>一回以上フォークされていること</a:t>
            </a:r>
            <a:endParaRPr lang="en-US" altLang="ja-JP" dirty="0"/>
          </a:p>
          <a:p>
            <a:pPr marL="929212" indent="-742950">
              <a:buFont typeface="+mj-lt"/>
              <a:buAutoNum type="arabicPeriod"/>
            </a:pPr>
            <a:r>
              <a:rPr kumimoji="1" lang="en-US" altLang="ja-JP" dirty="0"/>
              <a:t>JNI </a:t>
            </a:r>
            <a:r>
              <a:rPr kumimoji="1" lang="ja-JP" altLang="en-US" dirty="0"/>
              <a:t>や </a:t>
            </a:r>
            <a:r>
              <a:rPr kumimoji="1" lang="en-US" altLang="ja-JP" dirty="0"/>
              <a:t>Java </a:t>
            </a:r>
            <a:r>
              <a:rPr kumimoji="1" lang="en-US" altLang="ja-JP" dirty="0" err="1"/>
              <a:t>Mava</a:t>
            </a:r>
            <a:r>
              <a:rPr kumimoji="1" lang="en-US" altLang="ja-JP" dirty="0"/>
              <a:t> </a:t>
            </a:r>
            <a:r>
              <a:rPr kumimoji="1" lang="ja-JP" altLang="en-US" dirty="0"/>
              <a:t>の </a:t>
            </a:r>
            <a:r>
              <a:rPr kumimoji="1" lang="en-US" altLang="ja-JP" dirty="0"/>
              <a:t>API </a:t>
            </a:r>
            <a:r>
              <a:rPr kumimoji="1" lang="ja-JP" altLang="en-US" dirty="0"/>
              <a:t>を用いていないこと</a:t>
            </a:r>
            <a:endParaRPr lang="en-US" altLang="ja-JP" dirty="0"/>
          </a:p>
          <a:p>
            <a:pPr marL="929212" indent="-742950">
              <a:buFont typeface="+mj-lt"/>
              <a:buAutoNum type="arabicPeriod"/>
            </a:pPr>
            <a:r>
              <a:rPr lang="en-US" altLang="ja-JP" dirty="0"/>
              <a:t>Android </a:t>
            </a:r>
            <a:r>
              <a:rPr lang="ja-JP" altLang="en-US" dirty="0"/>
              <a:t>の </a:t>
            </a:r>
            <a:r>
              <a:rPr lang="en-US" altLang="ja-JP" dirty="0"/>
              <a:t>API </a:t>
            </a:r>
            <a:r>
              <a:rPr lang="ja-JP" altLang="en-US" dirty="0"/>
              <a:t>を用いていること</a:t>
            </a:r>
            <a:endParaRPr kumimoji="1" lang="ja-JP" altLang="en-US" dirty="0"/>
          </a:p>
        </p:txBody>
      </p:sp>
      <p:sp>
        <p:nvSpPr>
          <p:cNvPr id="4" name="スライド番号プレースホルダー 3">
            <a:extLst>
              <a:ext uri="{FF2B5EF4-FFF2-40B4-BE49-F238E27FC236}">
                <a16:creationId xmlns:a16="http://schemas.microsoft.com/office/drawing/2014/main" id="{4B4569EA-91FC-BA56-9190-518565279F3C}"/>
              </a:ext>
            </a:extLst>
          </p:cNvPr>
          <p:cNvSpPr>
            <a:spLocks noGrp="1"/>
          </p:cNvSpPr>
          <p:nvPr>
            <p:ph type="sldNum" idx="12"/>
          </p:nvPr>
        </p:nvSpPr>
        <p:spPr/>
        <p:txBody>
          <a:bodyPr/>
          <a:lstStyle/>
          <a:p>
            <a:fld id="{71BD41F1-5DB9-48B5-9F82-F72C0C97469D}" type="slidenum">
              <a:rPr kumimoji="1" lang="ja-JP" altLang="en-US" smtClean="0"/>
              <a:t>37</a:t>
            </a:fld>
            <a:endParaRPr kumimoji="1" lang="ja-JP" altLang="en-US"/>
          </a:p>
        </p:txBody>
      </p:sp>
    </p:spTree>
    <p:extLst>
      <p:ext uri="{BB962C8B-B14F-4D97-AF65-F5344CB8AC3E}">
        <p14:creationId xmlns:p14="http://schemas.microsoft.com/office/powerpoint/2010/main" val="293769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53FFF-7ABE-CBBE-E259-7EA10F95E84C}"/>
              </a:ext>
            </a:extLst>
          </p:cNvPr>
          <p:cNvSpPr>
            <a:spLocks noGrp="1"/>
          </p:cNvSpPr>
          <p:nvPr>
            <p:ph type="title"/>
          </p:nvPr>
        </p:nvSpPr>
        <p:spPr/>
        <p:txBody>
          <a:bodyPr/>
          <a:lstStyle/>
          <a:p>
            <a:r>
              <a:rPr lang="ja-JP" altLang="en-US" dirty="0"/>
              <a:t>使用ツール</a:t>
            </a:r>
            <a:endParaRPr kumimoji="1" lang="ja-JP" altLang="en-US" dirty="0"/>
          </a:p>
        </p:txBody>
      </p:sp>
      <p:sp>
        <p:nvSpPr>
          <p:cNvPr id="3" name="テキスト プレースホルダー 2">
            <a:extLst>
              <a:ext uri="{FF2B5EF4-FFF2-40B4-BE49-F238E27FC236}">
                <a16:creationId xmlns:a16="http://schemas.microsoft.com/office/drawing/2014/main" id="{11427CA4-3878-EB63-0391-305FC6910AFE}"/>
              </a:ext>
            </a:extLst>
          </p:cNvPr>
          <p:cNvSpPr>
            <a:spLocks noGrp="1"/>
          </p:cNvSpPr>
          <p:nvPr>
            <p:ph type="body" idx="1"/>
          </p:nvPr>
        </p:nvSpPr>
        <p:spPr/>
        <p:txBody>
          <a:bodyPr/>
          <a:lstStyle/>
          <a:p>
            <a:r>
              <a:rPr kumimoji="1" lang="en-US" altLang="ja-JP" dirty="0"/>
              <a:t>Java </a:t>
            </a:r>
            <a:r>
              <a:rPr kumimoji="1" lang="ja-JP" altLang="en-US" dirty="0"/>
              <a:t>プロジェクトと </a:t>
            </a:r>
            <a:r>
              <a:rPr kumimoji="1" lang="en-US" altLang="ja-JP" dirty="0"/>
              <a:t>Android </a:t>
            </a:r>
            <a:r>
              <a:rPr kumimoji="1" lang="ja-JP" altLang="en-US" dirty="0"/>
              <a:t>アプリで</a:t>
            </a:r>
            <a:br>
              <a:rPr kumimoji="1" lang="en-US" altLang="ja-JP" dirty="0"/>
            </a:br>
            <a:r>
              <a:rPr kumimoji="1" lang="ja-JP" altLang="en-US" dirty="0"/>
              <a:t>使用されたビルドツール</a:t>
            </a:r>
            <a:endParaRPr kumimoji="1" lang="en-US" altLang="ja-JP" dirty="0"/>
          </a:p>
          <a:p>
            <a:r>
              <a:rPr lang="en-US" altLang="ja-JP" dirty="0"/>
              <a:t>Android </a:t>
            </a:r>
            <a:r>
              <a:rPr lang="ja-JP" altLang="en-US" dirty="0"/>
              <a:t>アプリは </a:t>
            </a:r>
            <a:r>
              <a:rPr lang="en-US" altLang="ja-JP" dirty="0"/>
              <a:t>Gradle </a:t>
            </a:r>
            <a:r>
              <a:rPr lang="ja-JP" altLang="en-US" dirty="0"/>
              <a:t>が大半を占める</a:t>
            </a:r>
            <a:endParaRPr kumimoji="1" lang="ja-JP" altLang="en-US" dirty="0"/>
          </a:p>
        </p:txBody>
      </p:sp>
      <p:sp>
        <p:nvSpPr>
          <p:cNvPr id="4" name="スライド番号プレースホルダー 3">
            <a:extLst>
              <a:ext uri="{FF2B5EF4-FFF2-40B4-BE49-F238E27FC236}">
                <a16:creationId xmlns:a16="http://schemas.microsoft.com/office/drawing/2014/main" id="{1B547AA9-4E5C-53B7-CDD6-603459FAFFCB}"/>
              </a:ext>
            </a:extLst>
          </p:cNvPr>
          <p:cNvSpPr>
            <a:spLocks noGrp="1"/>
          </p:cNvSpPr>
          <p:nvPr>
            <p:ph type="sldNum" idx="12"/>
          </p:nvPr>
        </p:nvSpPr>
        <p:spPr/>
        <p:txBody>
          <a:bodyPr/>
          <a:lstStyle/>
          <a:p>
            <a:fld id="{71BD41F1-5DB9-48B5-9F82-F72C0C97469D}"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FF4A7272-57A2-49BE-8C3D-AC5663934943}"/>
              </a:ext>
            </a:extLst>
          </p:cNvPr>
          <p:cNvPicPr>
            <a:picLocks noChangeAspect="1"/>
          </p:cNvPicPr>
          <p:nvPr/>
        </p:nvPicPr>
        <p:blipFill>
          <a:blip r:embed="rId2"/>
          <a:stretch>
            <a:fillRect/>
          </a:stretch>
        </p:blipFill>
        <p:spPr>
          <a:xfrm>
            <a:off x="609600" y="3701724"/>
            <a:ext cx="4461641" cy="2515741"/>
          </a:xfrm>
          <a:prstGeom prst="rect">
            <a:avLst/>
          </a:prstGeom>
        </p:spPr>
      </p:pic>
      <p:pic>
        <p:nvPicPr>
          <p:cNvPr id="9" name="図 8">
            <a:extLst>
              <a:ext uri="{FF2B5EF4-FFF2-40B4-BE49-F238E27FC236}">
                <a16:creationId xmlns:a16="http://schemas.microsoft.com/office/drawing/2014/main" id="{AF443797-B6C0-4D5C-A86A-43119CB38470}"/>
              </a:ext>
            </a:extLst>
          </p:cNvPr>
          <p:cNvPicPr>
            <a:picLocks noChangeAspect="1"/>
          </p:cNvPicPr>
          <p:nvPr/>
        </p:nvPicPr>
        <p:blipFill>
          <a:blip r:embed="rId3"/>
          <a:stretch>
            <a:fillRect/>
          </a:stretch>
        </p:blipFill>
        <p:spPr>
          <a:xfrm>
            <a:off x="6096000" y="3865070"/>
            <a:ext cx="4162348" cy="2261133"/>
          </a:xfrm>
          <a:prstGeom prst="rect">
            <a:avLst/>
          </a:prstGeom>
        </p:spPr>
      </p:pic>
    </p:spTree>
    <p:extLst>
      <p:ext uri="{BB962C8B-B14F-4D97-AF65-F5344CB8AC3E}">
        <p14:creationId xmlns:p14="http://schemas.microsoft.com/office/powerpoint/2010/main" val="426286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86A3F-348E-43D6-A96A-69344A5D532A}"/>
              </a:ext>
            </a:extLst>
          </p:cNvPr>
          <p:cNvSpPr>
            <a:spLocks noGrp="1"/>
          </p:cNvSpPr>
          <p:nvPr>
            <p:ph type="title"/>
          </p:nvPr>
        </p:nvSpPr>
        <p:spPr/>
        <p:txBody>
          <a:bodyPr/>
          <a:lstStyle/>
          <a:p>
            <a:r>
              <a:rPr kumimoji="1" lang="ja-JP" altLang="en-US" dirty="0"/>
              <a:t>調査方法の概要</a:t>
            </a:r>
          </a:p>
        </p:txBody>
      </p:sp>
      <p:sp>
        <p:nvSpPr>
          <p:cNvPr id="3" name="テキスト プレースホルダー 2">
            <a:extLst>
              <a:ext uri="{FF2B5EF4-FFF2-40B4-BE49-F238E27FC236}">
                <a16:creationId xmlns:a16="http://schemas.microsoft.com/office/drawing/2014/main" id="{7708011B-6C8B-4E47-8975-51D2FBD65C09}"/>
              </a:ext>
            </a:extLst>
          </p:cNvPr>
          <p:cNvSpPr>
            <a:spLocks noGrp="1"/>
          </p:cNvSpPr>
          <p:nvPr>
            <p:ph type="body" idx="1"/>
          </p:nvPr>
        </p:nvSpPr>
        <p:spPr/>
        <p:txBody>
          <a:bodyPr/>
          <a:lstStyle/>
          <a:p>
            <a:r>
              <a:rPr kumimoji="1" lang="en-US" altLang="ja-JP" dirty="0"/>
              <a:t>GitHub </a:t>
            </a:r>
            <a:r>
              <a:rPr kumimoji="1" lang="ja-JP" altLang="en-US" dirty="0"/>
              <a:t>から </a:t>
            </a:r>
            <a:r>
              <a:rPr kumimoji="1" lang="en-US" altLang="ja-JP" dirty="0"/>
              <a:t>Android</a:t>
            </a:r>
            <a:r>
              <a:rPr lang="ja-JP" altLang="en-US" dirty="0"/>
              <a:t> アプリに関するリポジトリを抽出</a:t>
            </a:r>
            <a:endParaRPr lang="en-US" altLang="ja-JP" dirty="0"/>
          </a:p>
          <a:p>
            <a:r>
              <a:rPr kumimoji="1" lang="ja-JP" altLang="en-US" dirty="0"/>
              <a:t>リポジトリから得たソースコードに対しビルドを実行</a:t>
            </a:r>
            <a:endParaRPr lang="en-US" altLang="ja-JP" dirty="0"/>
          </a:p>
          <a:p>
            <a:r>
              <a:rPr kumimoji="1" lang="ja-JP" altLang="en-US" dirty="0"/>
              <a:t>ビルドの成否やログを記録</a:t>
            </a:r>
            <a:endParaRPr kumimoji="1" lang="en-US" altLang="ja-JP" dirty="0"/>
          </a:p>
        </p:txBody>
      </p:sp>
      <p:sp>
        <p:nvSpPr>
          <p:cNvPr id="4" name="スライド番号プレースホルダー 3">
            <a:extLst>
              <a:ext uri="{FF2B5EF4-FFF2-40B4-BE49-F238E27FC236}">
                <a16:creationId xmlns:a16="http://schemas.microsoft.com/office/drawing/2014/main" id="{0ABCAEB1-B6C2-44A1-A4AB-6B73D7FB3553}"/>
              </a:ext>
            </a:extLst>
          </p:cNvPr>
          <p:cNvSpPr>
            <a:spLocks noGrp="1"/>
          </p:cNvSpPr>
          <p:nvPr>
            <p:ph type="sldNum" idx="12"/>
          </p:nvPr>
        </p:nvSpPr>
        <p:spPr/>
        <p:txBody>
          <a:bodyPr/>
          <a:lstStyle/>
          <a:p>
            <a:fld id="{71BD41F1-5DB9-48B5-9F82-F72C0C97469D}" type="slidenum">
              <a:rPr kumimoji="1" lang="ja-JP" altLang="en-US" smtClean="0"/>
              <a:t>39</a:t>
            </a:fld>
            <a:endParaRPr kumimoji="1" lang="ja-JP" altLang="en-US"/>
          </a:p>
        </p:txBody>
      </p:sp>
    </p:spTree>
    <p:extLst>
      <p:ext uri="{BB962C8B-B14F-4D97-AF65-F5344CB8AC3E}">
        <p14:creationId xmlns:p14="http://schemas.microsoft.com/office/powerpoint/2010/main" val="52928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8172E7-6FD7-802F-3039-7E1573EF3928}"/>
              </a:ext>
            </a:extLst>
          </p:cNvPr>
          <p:cNvSpPr>
            <a:spLocks noGrp="1"/>
          </p:cNvSpPr>
          <p:nvPr>
            <p:ph type="title"/>
          </p:nvPr>
        </p:nvSpPr>
        <p:spPr/>
        <p:txBody>
          <a:bodyPr/>
          <a:lstStyle/>
          <a:p>
            <a:r>
              <a:rPr lang="ja-JP" altLang="en-US" dirty="0"/>
              <a:t>ビルドの困難さ</a:t>
            </a:r>
            <a:endParaRPr kumimoji="1" lang="ja-JP" altLang="en-US" dirty="0"/>
          </a:p>
        </p:txBody>
      </p:sp>
      <p:sp>
        <p:nvSpPr>
          <p:cNvPr id="3" name="テキスト プレースホルダー 2">
            <a:extLst>
              <a:ext uri="{FF2B5EF4-FFF2-40B4-BE49-F238E27FC236}">
                <a16:creationId xmlns:a16="http://schemas.microsoft.com/office/drawing/2014/main" id="{45DDAD04-0EA7-735A-D883-97BF95EF1F7F}"/>
              </a:ext>
            </a:extLst>
          </p:cNvPr>
          <p:cNvSpPr>
            <a:spLocks noGrp="1"/>
          </p:cNvSpPr>
          <p:nvPr>
            <p:ph type="body" idx="1"/>
          </p:nvPr>
        </p:nvSpPr>
        <p:spPr/>
        <p:txBody>
          <a:bodyPr/>
          <a:lstStyle/>
          <a:p>
            <a:r>
              <a:rPr kumimoji="1" lang="ja-JP" altLang="en-US" dirty="0"/>
              <a:t>ビルドは解決済みの問題？</a:t>
            </a:r>
            <a:r>
              <a:rPr lang="en-US" altLang="ja-JP" dirty="0"/>
              <a:t> [1] </a:t>
            </a:r>
            <a:endParaRPr kumimoji="1" lang="en-US" altLang="ja-JP" dirty="0"/>
          </a:p>
          <a:p>
            <a:endParaRPr lang="en-US" altLang="ja-JP" dirty="0"/>
          </a:p>
          <a:p>
            <a:r>
              <a:rPr kumimoji="1" lang="ja-JP" altLang="en-US" dirty="0"/>
              <a:t>実際にはビルドツールを利用した多くの</a:t>
            </a:r>
            <a:br>
              <a:rPr kumimoji="1" lang="en-US" altLang="ja-JP" dirty="0"/>
            </a:br>
            <a:r>
              <a:rPr kumimoji="1" lang="ja-JP" altLang="en-US" dirty="0"/>
              <a:t>ソフトウェアが自動的なビルドに失敗</a:t>
            </a:r>
            <a:endParaRPr kumimoji="1" lang="en-US" altLang="ja-JP" dirty="0"/>
          </a:p>
          <a:p>
            <a:pPr lvl="1"/>
            <a:r>
              <a:rPr lang="ja-JP" altLang="en-US" dirty="0"/>
              <a:t>手動の操作が必要</a:t>
            </a:r>
            <a:endParaRPr kumimoji="1" lang="ja-JP" altLang="en-US" dirty="0"/>
          </a:p>
        </p:txBody>
      </p:sp>
      <p:sp>
        <p:nvSpPr>
          <p:cNvPr id="4" name="スライド番号プレースホルダー 3">
            <a:extLst>
              <a:ext uri="{FF2B5EF4-FFF2-40B4-BE49-F238E27FC236}">
                <a16:creationId xmlns:a16="http://schemas.microsoft.com/office/drawing/2014/main" id="{578D1C5C-6A3E-2AF1-7C1E-6C3AEE8B79CF}"/>
              </a:ext>
            </a:extLst>
          </p:cNvPr>
          <p:cNvSpPr>
            <a:spLocks noGrp="1"/>
          </p:cNvSpPr>
          <p:nvPr>
            <p:ph type="sldNum" idx="12"/>
          </p:nvPr>
        </p:nvSpPr>
        <p:spPr/>
        <p:txBody>
          <a:bodyPr/>
          <a:lstStyle/>
          <a:p>
            <a:fld id="{71BD41F1-5DB9-48B5-9F82-F72C0C97469D}" type="slidenum">
              <a:rPr kumimoji="1" lang="ja-JP" altLang="en-US" smtClean="0"/>
              <a:t>4</a:t>
            </a:fld>
            <a:endParaRPr kumimoji="1" lang="ja-JP" altLang="en-US"/>
          </a:p>
        </p:txBody>
      </p:sp>
      <p:sp>
        <p:nvSpPr>
          <p:cNvPr id="5" name="正方形/長方形 4">
            <a:extLst>
              <a:ext uri="{FF2B5EF4-FFF2-40B4-BE49-F238E27FC236}">
                <a16:creationId xmlns:a16="http://schemas.microsoft.com/office/drawing/2014/main" id="{A0FF13DD-A91D-49BB-8F09-23C258FA661B}"/>
              </a:ext>
            </a:extLst>
          </p:cNvPr>
          <p:cNvSpPr/>
          <p:nvPr/>
        </p:nvSpPr>
        <p:spPr>
          <a:xfrm>
            <a:off x="2212322" y="5858864"/>
            <a:ext cx="9020869" cy="523220"/>
          </a:xfrm>
          <a:prstGeom prst="rect">
            <a:avLst/>
          </a:prstGeom>
        </p:spPr>
        <p:txBody>
          <a:bodyPr wrap="square">
            <a:spAutoFit/>
          </a:bodyPr>
          <a:lstStyle/>
          <a:p>
            <a:r>
              <a:rPr lang="en-US" altLang="ja-JP" dirty="0"/>
              <a:t>[1] A. </a:t>
            </a:r>
            <a:r>
              <a:rPr lang="en-US" altLang="ja-JP" dirty="0" err="1"/>
              <a:t>Neitsch</a:t>
            </a:r>
            <a:r>
              <a:rPr lang="en-US" altLang="ja-JP" dirty="0"/>
              <a:t>, K. Wong, and M. Godfrey. Build system issues in multilanguage software. </a:t>
            </a:r>
            <a:br>
              <a:rPr lang="en-US" altLang="ja-JP" dirty="0"/>
            </a:br>
            <a:r>
              <a:rPr lang="en-US" altLang="ja-JP" dirty="0"/>
              <a:t>In Software Maintenance (ICSM), 2012 28th IEEE International Conference on, pages 140–149</a:t>
            </a:r>
            <a:endParaRPr lang="ja-JP" altLang="en-US" dirty="0"/>
          </a:p>
        </p:txBody>
      </p:sp>
    </p:spTree>
    <p:extLst>
      <p:ext uri="{BB962C8B-B14F-4D97-AF65-F5344CB8AC3E}">
        <p14:creationId xmlns:p14="http://schemas.microsoft.com/office/powerpoint/2010/main" val="2604165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56598-91DE-4CF3-8508-E6FE58ADF996}"/>
              </a:ext>
            </a:extLst>
          </p:cNvPr>
          <p:cNvSpPr>
            <a:spLocks noGrp="1"/>
          </p:cNvSpPr>
          <p:nvPr>
            <p:ph type="title"/>
          </p:nvPr>
        </p:nvSpPr>
        <p:spPr/>
        <p:txBody>
          <a:bodyPr/>
          <a:lstStyle/>
          <a:p>
            <a:r>
              <a:rPr lang="ja-JP" altLang="en-US" dirty="0"/>
              <a:t>調査対象</a:t>
            </a:r>
            <a:endParaRPr kumimoji="1" lang="ja-JP" altLang="en-US" dirty="0"/>
          </a:p>
        </p:txBody>
      </p:sp>
      <p:sp>
        <p:nvSpPr>
          <p:cNvPr id="3" name="テキスト プレースホルダー 2">
            <a:extLst>
              <a:ext uri="{FF2B5EF4-FFF2-40B4-BE49-F238E27FC236}">
                <a16:creationId xmlns:a16="http://schemas.microsoft.com/office/drawing/2014/main" id="{FEB391E4-3182-4504-ADE9-83162C49DFF7}"/>
              </a:ext>
            </a:extLst>
          </p:cNvPr>
          <p:cNvSpPr>
            <a:spLocks noGrp="1"/>
          </p:cNvSpPr>
          <p:nvPr>
            <p:ph type="body" idx="1"/>
          </p:nvPr>
        </p:nvSpPr>
        <p:spPr/>
        <p:txBody>
          <a:bodyPr/>
          <a:lstStyle/>
          <a:p>
            <a:r>
              <a:rPr lang="ja-JP" altLang="en-US" dirty="0"/>
              <a:t>これらの条件を満たすリポジトリを</a:t>
            </a:r>
            <a:br>
              <a:rPr lang="en-US" altLang="ja-JP" dirty="0"/>
            </a:br>
            <a:r>
              <a:rPr lang="ja-JP" altLang="en-US" dirty="0"/>
              <a:t> </a:t>
            </a:r>
            <a:r>
              <a:rPr lang="en-US" altLang="ja-JP" dirty="0"/>
              <a:t>Android </a:t>
            </a:r>
            <a:r>
              <a:rPr lang="ja-JP" altLang="en-US" dirty="0"/>
              <a:t>アプリと仮定</a:t>
            </a:r>
            <a:endParaRPr lang="en-US" altLang="ja-JP" dirty="0"/>
          </a:p>
          <a:p>
            <a:r>
              <a:rPr lang="ja-JP" altLang="en-US" dirty="0"/>
              <a:t>条件を満たすリポジトリを </a:t>
            </a:r>
            <a:r>
              <a:rPr lang="en-US" altLang="ja-JP" dirty="0"/>
              <a:t>10000 </a:t>
            </a:r>
            <a:r>
              <a:rPr lang="ja-JP" altLang="en-US" dirty="0"/>
              <a:t>個抽出し，</a:t>
            </a:r>
            <a:br>
              <a:rPr lang="en-US" altLang="ja-JP" dirty="0"/>
            </a:br>
            <a:r>
              <a:rPr lang="ja-JP" altLang="en-US" dirty="0"/>
              <a:t>ビルドファイルが認識できた </a:t>
            </a:r>
            <a:r>
              <a:rPr lang="en-US" altLang="ja-JP" dirty="0"/>
              <a:t>6,995 </a:t>
            </a:r>
            <a:r>
              <a:rPr lang="ja-JP" altLang="en-US" dirty="0"/>
              <a:t>個の</a:t>
            </a:r>
            <a:br>
              <a:rPr lang="en-US" altLang="ja-JP" dirty="0"/>
            </a:br>
            <a:r>
              <a:rPr lang="ja-JP" altLang="en-US" dirty="0"/>
              <a:t>リポジトリに対しビルドを実行</a:t>
            </a:r>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477A682-2477-4DD4-9C29-412BCB32700B}"/>
              </a:ext>
            </a:extLst>
          </p:cNvPr>
          <p:cNvSpPr>
            <a:spLocks noGrp="1"/>
          </p:cNvSpPr>
          <p:nvPr>
            <p:ph type="sldNum" idx="12"/>
          </p:nvPr>
        </p:nvSpPr>
        <p:spPr/>
        <p:txBody>
          <a:bodyPr/>
          <a:lstStyle/>
          <a:p>
            <a:fld id="{71BD41F1-5DB9-48B5-9F82-F72C0C97469D}" type="slidenum">
              <a:rPr kumimoji="1" lang="ja-JP" altLang="en-US" smtClean="0"/>
              <a:t>40</a:t>
            </a:fld>
            <a:endParaRPr kumimoji="1" lang="ja-JP" altLang="en-US"/>
          </a:p>
        </p:txBody>
      </p:sp>
      <p:pic>
        <p:nvPicPr>
          <p:cNvPr id="5" name="図 4">
            <a:extLst>
              <a:ext uri="{FF2B5EF4-FFF2-40B4-BE49-F238E27FC236}">
                <a16:creationId xmlns:a16="http://schemas.microsoft.com/office/drawing/2014/main" id="{AF443797-B6C0-4D5C-A86A-43119CB38470}"/>
              </a:ext>
            </a:extLst>
          </p:cNvPr>
          <p:cNvPicPr>
            <a:picLocks noChangeAspect="1"/>
          </p:cNvPicPr>
          <p:nvPr/>
        </p:nvPicPr>
        <p:blipFill>
          <a:blip r:embed="rId2"/>
          <a:stretch>
            <a:fillRect/>
          </a:stretch>
        </p:blipFill>
        <p:spPr>
          <a:xfrm>
            <a:off x="4355690" y="4596867"/>
            <a:ext cx="4162348" cy="2261133"/>
          </a:xfrm>
          <a:prstGeom prst="rect">
            <a:avLst/>
          </a:prstGeom>
        </p:spPr>
      </p:pic>
    </p:spTree>
    <p:extLst>
      <p:ext uri="{BB962C8B-B14F-4D97-AF65-F5344CB8AC3E}">
        <p14:creationId xmlns:p14="http://schemas.microsoft.com/office/powerpoint/2010/main" val="3392861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1216E-BD01-0274-2039-FDA7FFAEEEC0}"/>
              </a:ext>
            </a:extLst>
          </p:cNvPr>
          <p:cNvSpPr>
            <a:spLocks noGrp="1"/>
          </p:cNvSpPr>
          <p:nvPr>
            <p:ph type="title"/>
          </p:nvPr>
        </p:nvSpPr>
        <p:spPr/>
        <p:txBody>
          <a:bodyPr/>
          <a:lstStyle/>
          <a:p>
            <a:r>
              <a:rPr kumimoji="1" lang="ja-JP" altLang="en-US" dirty="0"/>
              <a:t>ビルドの手順</a:t>
            </a:r>
          </a:p>
        </p:txBody>
      </p:sp>
      <p:sp>
        <p:nvSpPr>
          <p:cNvPr id="3" name="テキスト プレースホルダー 2">
            <a:extLst>
              <a:ext uri="{FF2B5EF4-FFF2-40B4-BE49-F238E27FC236}">
                <a16:creationId xmlns:a16="http://schemas.microsoft.com/office/drawing/2014/main" id="{D4DC541B-72EF-CCCA-7CE3-B59549A80473}"/>
              </a:ext>
            </a:extLst>
          </p:cNvPr>
          <p:cNvSpPr>
            <a:spLocks noGrp="1"/>
          </p:cNvSpPr>
          <p:nvPr>
            <p:ph type="body" idx="1"/>
          </p:nvPr>
        </p:nvSpPr>
        <p:spPr/>
        <p:txBody>
          <a:bodyPr/>
          <a:lstStyle/>
          <a:p>
            <a:r>
              <a:rPr kumimoji="1" lang="ja-JP" altLang="en-US" dirty="0"/>
              <a:t>ルートディレクトリ内にビルドファイルが存在</a:t>
            </a:r>
            <a:br>
              <a:rPr kumimoji="1" lang="en-US" altLang="ja-JP" dirty="0"/>
            </a:br>
            <a:r>
              <a:rPr kumimoji="1" lang="ja-JP" altLang="en-US" dirty="0"/>
              <a:t>しているか確認</a:t>
            </a:r>
            <a:endParaRPr kumimoji="1" lang="en-US" altLang="ja-JP" dirty="0"/>
          </a:p>
          <a:p>
            <a:pPr marL="795847" lvl="1" indent="0">
              <a:buNone/>
            </a:pPr>
            <a:endParaRPr kumimoji="1" lang="en-US" altLang="ja-JP" dirty="0"/>
          </a:p>
          <a:p>
            <a:r>
              <a:rPr lang="ja-JP" altLang="en-US" dirty="0"/>
              <a:t>ビルド環境には </a:t>
            </a:r>
            <a:r>
              <a:rPr lang="en-US" altLang="ja-JP" dirty="0"/>
              <a:t>Docker</a:t>
            </a:r>
            <a:r>
              <a:rPr lang="ja-JP" altLang="en-US" dirty="0"/>
              <a:t> を利用</a:t>
            </a:r>
            <a:endParaRPr lang="en-US" altLang="ja-JP" dirty="0"/>
          </a:p>
          <a:p>
            <a:pPr lvl="1"/>
            <a:r>
              <a:rPr kumimoji="1" lang="ja-JP" altLang="en-US" dirty="0"/>
              <a:t>再現性向上のため</a:t>
            </a:r>
          </a:p>
        </p:txBody>
      </p:sp>
      <p:sp>
        <p:nvSpPr>
          <p:cNvPr id="4" name="スライド番号プレースホルダー 3">
            <a:extLst>
              <a:ext uri="{FF2B5EF4-FFF2-40B4-BE49-F238E27FC236}">
                <a16:creationId xmlns:a16="http://schemas.microsoft.com/office/drawing/2014/main" id="{CBBB8186-B4B7-E86E-5A5A-B1CA9F7A0252}"/>
              </a:ext>
            </a:extLst>
          </p:cNvPr>
          <p:cNvSpPr>
            <a:spLocks noGrp="1"/>
          </p:cNvSpPr>
          <p:nvPr>
            <p:ph type="sldNum" idx="12"/>
          </p:nvPr>
        </p:nvSpPr>
        <p:spPr/>
        <p:txBody>
          <a:bodyPr/>
          <a:lstStyle/>
          <a:p>
            <a:fld id="{71BD41F1-5DB9-48B5-9F82-F72C0C97469D}" type="slidenum">
              <a:rPr kumimoji="1" lang="ja-JP" altLang="en-US" smtClean="0"/>
              <a:t>41</a:t>
            </a:fld>
            <a:endParaRPr kumimoji="1" lang="ja-JP" altLang="en-US"/>
          </a:p>
        </p:txBody>
      </p:sp>
    </p:spTree>
    <p:extLst>
      <p:ext uri="{BB962C8B-B14F-4D97-AF65-F5344CB8AC3E}">
        <p14:creationId xmlns:p14="http://schemas.microsoft.com/office/powerpoint/2010/main" val="203735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0F768-2FEF-48A8-BE25-5305623401D4}"/>
              </a:ext>
            </a:extLst>
          </p:cNvPr>
          <p:cNvSpPr>
            <a:spLocks noGrp="1"/>
          </p:cNvSpPr>
          <p:nvPr>
            <p:ph type="title"/>
          </p:nvPr>
        </p:nvSpPr>
        <p:spPr/>
        <p:txBody>
          <a:bodyPr/>
          <a:lstStyle/>
          <a:p>
            <a:r>
              <a:rPr kumimoji="1" lang="ja-JP" altLang="en-US" dirty="0"/>
              <a:t>ビルドツールの制御</a:t>
            </a:r>
          </a:p>
        </p:txBody>
      </p:sp>
      <p:sp>
        <p:nvSpPr>
          <p:cNvPr id="3" name="テキスト プレースホルダー 2">
            <a:extLst>
              <a:ext uri="{FF2B5EF4-FFF2-40B4-BE49-F238E27FC236}">
                <a16:creationId xmlns:a16="http://schemas.microsoft.com/office/drawing/2014/main" id="{7B6321D3-64D6-4A47-8A04-BFD659FA7BF1}"/>
              </a:ext>
            </a:extLst>
          </p:cNvPr>
          <p:cNvSpPr>
            <a:spLocks noGrp="1"/>
          </p:cNvSpPr>
          <p:nvPr>
            <p:ph type="body" idx="1"/>
          </p:nvPr>
        </p:nvSpPr>
        <p:spPr/>
        <p:txBody>
          <a:bodyPr/>
          <a:lstStyle/>
          <a:p>
            <a:r>
              <a:rPr lang="ja-JP" altLang="en-US" dirty="0"/>
              <a:t>制御スクリプトによって各アプリのビルドを実行</a:t>
            </a:r>
            <a:endParaRPr lang="en-US" altLang="ja-JP" dirty="0"/>
          </a:p>
          <a:p>
            <a:endParaRPr lang="en-US" altLang="ja-JP" dirty="0"/>
          </a:p>
          <a:p>
            <a:r>
              <a:rPr lang="ja-JP" altLang="en-US" dirty="0"/>
              <a:t>各アプリのビルドに用いるビルドツールに</a:t>
            </a:r>
            <a:br>
              <a:rPr lang="en-US" altLang="ja-JP" dirty="0"/>
            </a:br>
            <a:r>
              <a:rPr lang="ja-JP" altLang="en-US" dirty="0"/>
              <a:t>対応するコマンドを実行</a:t>
            </a:r>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F6EF495-8A35-48E7-A1D7-5208D10DEAB7}"/>
              </a:ext>
            </a:extLst>
          </p:cNvPr>
          <p:cNvSpPr>
            <a:spLocks noGrp="1"/>
          </p:cNvSpPr>
          <p:nvPr>
            <p:ph type="sldNum" idx="12"/>
          </p:nvPr>
        </p:nvSpPr>
        <p:spPr/>
        <p:txBody>
          <a:bodyPr/>
          <a:lstStyle/>
          <a:p>
            <a:fld id="{71BD41F1-5DB9-48B5-9F82-F72C0C97469D}" type="slidenum">
              <a:rPr kumimoji="1" lang="ja-JP" altLang="en-US" smtClean="0"/>
              <a:t>42</a:t>
            </a:fld>
            <a:endParaRPr kumimoji="1" lang="ja-JP" altLang="en-US"/>
          </a:p>
        </p:txBody>
      </p:sp>
      <p:graphicFrame>
        <p:nvGraphicFramePr>
          <p:cNvPr id="5" name="表 4">
            <a:extLst>
              <a:ext uri="{FF2B5EF4-FFF2-40B4-BE49-F238E27FC236}">
                <a16:creationId xmlns:a16="http://schemas.microsoft.com/office/drawing/2014/main" id="{47BD2282-AC5E-4DCC-A04A-96442B5715AF}"/>
              </a:ext>
            </a:extLst>
          </p:cNvPr>
          <p:cNvGraphicFramePr>
            <a:graphicFrameLocks noGrp="1"/>
          </p:cNvGraphicFramePr>
          <p:nvPr>
            <p:extLst>
              <p:ext uri="{D42A27DB-BD31-4B8C-83A1-F6EECF244321}">
                <p14:modId xmlns:p14="http://schemas.microsoft.com/office/powerpoint/2010/main" val="1884116929"/>
              </p:ext>
            </p:extLst>
          </p:nvPr>
        </p:nvGraphicFramePr>
        <p:xfrm>
          <a:off x="1213105" y="4505829"/>
          <a:ext cx="9443922" cy="1503936"/>
        </p:xfrm>
        <a:graphic>
          <a:graphicData uri="http://schemas.openxmlformats.org/drawingml/2006/table">
            <a:tbl>
              <a:tblPr firstRow="1" bandRow="1">
                <a:tableStyleId>{5C22544A-7EE6-4342-B048-85BDC9FD1C3A}</a:tableStyleId>
              </a:tblPr>
              <a:tblGrid>
                <a:gridCol w="1374522">
                  <a:extLst>
                    <a:ext uri="{9D8B030D-6E8A-4147-A177-3AD203B41FA5}">
                      <a16:colId xmlns:a16="http://schemas.microsoft.com/office/drawing/2014/main" val="4197875973"/>
                    </a:ext>
                  </a:extLst>
                </a:gridCol>
                <a:gridCol w="2215827">
                  <a:extLst>
                    <a:ext uri="{9D8B030D-6E8A-4147-A177-3AD203B41FA5}">
                      <a16:colId xmlns:a16="http://schemas.microsoft.com/office/drawing/2014/main" val="1160214767"/>
                    </a:ext>
                  </a:extLst>
                </a:gridCol>
                <a:gridCol w="5853573">
                  <a:extLst>
                    <a:ext uri="{9D8B030D-6E8A-4147-A177-3AD203B41FA5}">
                      <a16:colId xmlns:a16="http://schemas.microsoft.com/office/drawing/2014/main" val="1493172893"/>
                    </a:ext>
                  </a:extLst>
                </a:gridCol>
              </a:tblGrid>
              <a:tr h="370840">
                <a:tc>
                  <a:txBody>
                    <a:bodyPr/>
                    <a:lstStyle/>
                    <a:p>
                      <a:r>
                        <a:rPr kumimoji="1" lang="ja-JP" altLang="en-US" dirty="0"/>
                        <a:t>使用ツール</a:t>
                      </a:r>
                    </a:p>
                  </a:txBody>
                  <a:tcPr/>
                </a:tc>
                <a:tc>
                  <a:txBody>
                    <a:bodyPr/>
                    <a:lstStyle/>
                    <a:p>
                      <a:r>
                        <a:rPr kumimoji="1" lang="ja-JP" altLang="en-US" dirty="0"/>
                        <a:t>ビルドファイル名</a:t>
                      </a:r>
                    </a:p>
                  </a:txBody>
                  <a:tcPr/>
                </a:tc>
                <a:tc>
                  <a:txBody>
                    <a:bodyPr/>
                    <a:lstStyle/>
                    <a:p>
                      <a:r>
                        <a:rPr kumimoji="1" lang="ja-JP" altLang="en-US" dirty="0"/>
                        <a:t>コマンド</a:t>
                      </a:r>
                      <a:endParaRPr kumimoji="1" lang="en-US" altLang="ja-JP" dirty="0"/>
                    </a:p>
                  </a:txBody>
                  <a:tcPr/>
                </a:tc>
                <a:extLst>
                  <a:ext uri="{0D108BD9-81ED-4DB2-BD59-A6C34878D82A}">
                    <a16:rowId xmlns:a16="http://schemas.microsoft.com/office/drawing/2014/main" val="1586100373"/>
                  </a:ext>
                </a:extLst>
              </a:tr>
              <a:tr h="370840">
                <a:tc>
                  <a:txBody>
                    <a:bodyPr/>
                    <a:lstStyle/>
                    <a:p>
                      <a:r>
                        <a:rPr kumimoji="1" lang="en-US" altLang="ja-JP" dirty="0"/>
                        <a:t>Gradle</a:t>
                      </a:r>
                      <a:endParaRPr kumimoji="1" lang="ja-JP" altLang="en-US" dirty="0"/>
                    </a:p>
                  </a:txBody>
                  <a:tcPr/>
                </a:tc>
                <a:tc>
                  <a:txBody>
                    <a:bodyPr/>
                    <a:lstStyle/>
                    <a:p>
                      <a:r>
                        <a:rPr lang="en-US" altLang="ja-JP" dirty="0" err="1"/>
                        <a:t>Build.gradle</a:t>
                      </a:r>
                      <a:endParaRPr kumimoji="1" lang="ja-JP" altLang="en-US" dirty="0"/>
                    </a:p>
                  </a:txBody>
                  <a:tcPr/>
                </a:tc>
                <a:tc>
                  <a:txBody>
                    <a:bodyPr/>
                    <a:lstStyle/>
                    <a:p>
                      <a:r>
                        <a:rPr lang="en-US" altLang="ja-JP" dirty="0" err="1"/>
                        <a:t>gradle</a:t>
                      </a:r>
                      <a:r>
                        <a:rPr lang="en-US" altLang="ja-JP" dirty="0"/>
                        <a:t> clean assemble </a:t>
                      </a:r>
                      <a:endParaRPr kumimoji="1" lang="ja-JP" altLang="en-US" dirty="0"/>
                    </a:p>
                  </a:txBody>
                  <a:tcPr/>
                </a:tc>
                <a:extLst>
                  <a:ext uri="{0D108BD9-81ED-4DB2-BD59-A6C34878D82A}">
                    <a16:rowId xmlns:a16="http://schemas.microsoft.com/office/drawing/2014/main" val="2914883455"/>
                  </a:ext>
                </a:extLst>
              </a:tr>
              <a:tr h="370840">
                <a:tc>
                  <a:txBody>
                    <a:bodyPr/>
                    <a:lstStyle/>
                    <a:p>
                      <a:r>
                        <a:rPr kumimoji="1" lang="en-US" altLang="ja-JP" dirty="0"/>
                        <a:t>Maven</a:t>
                      </a:r>
                      <a:endParaRPr kumimoji="1" lang="ja-JP" altLang="en-US" dirty="0"/>
                    </a:p>
                  </a:txBody>
                  <a:tcPr/>
                </a:tc>
                <a:tc>
                  <a:txBody>
                    <a:bodyPr/>
                    <a:lstStyle/>
                    <a:p>
                      <a:r>
                        <a:rPr lang="en-US" altLang="ja-JP" dirty="0"/>
                        <a:t>pom.xml</a:t>
                      </a:r>
                      <a:endParaRPr kumimoji="1" lang="ja-JP" altLang="en-US" dirty="0"/>
                    </a:p>
                  </a:txBody>
                  <a:tcPr/>
                </a:tc>
                <a:tc>
                  <a:txBody>
                    <a:bodyPr/>
                    <a:lstStyle/>
                    <a:p>
                      <a:r>
                        <a:rPr lang="en-US" altLang="ja-JP" dirty="0" err="1"/>
                        <a:t>mvn</a:t>
                      </a:r>
                      <a:r>
                        <a:rPr lang="en-US" altLang="ja-JP" dirty="0"/>
                        <a:t> clean package -</a:t>
                      </a:r>
                      <a:r>
                        <a:rPr lang="en-US" altLang="ja-JP" dirty="0" err="1"/>
                        <a:t>DskipTests</a:t>
                      </a:r>
                      <a:r>
                        <a:rPr lang="en-US" altLang="ja-JP" dirty="0"/>
                        <a:t> </a:t>
                      </a:r>
                      <a:endParaRPr kumimoji="1" lang="ja-JP" altLang="en-US" dirty="0"/>
                    </a:p>
                  </a:txBody>
                  <a:tcPr/>
                </a:tc>
                <a:extLst>
                  <a:ext uri="{0D108BD9-81ED-4DB2-BD59-A6C34878D82A}">
                    <a16:rowId xmlns:a16="http://schemas.microsoft.com/office/drawing/2014/main" val="2424318928"/>
                  </a:ext>
                </a:extLst>
              </a:tr>
              <a:tr h="370840">
                <a:tc>
                  <a:txBody>
                    <a:bodyPr/>
                    <a:lstStyle/>
                    <a:p>
                      <a:r>
                        <a:rPr kumimoji="1" lang="en-US" altLang="ja-JP" dirty="0"/>
                        <a:t>Ant</a:t>
                      </a:r>
                      <a:endParaRPr kumimoji="1" lang="ja-JP" altLang="en-US" dirty="0"/>
                    </a:p>
                  </a:txBody>
                  <a:tcPr/>
                </a:tc>
                <a:tc>
                  <a:txBody>
                    <a:bodyPr/>
                    <a:lstStyle/>
                    <a:p>
                      <a:r>
                        <a:rPr lang="en-US" altLang="ja-JP" dirty="0"/>
                        <a:t>build.xml</a:t>
                      </a:r>
                      <a:endParaRPr kumimoji="1" lang="ja-JP" altLang="en-US" dirty="0"/>
                    </a:p>
                  </a:txBody>
                  <a:tcPr/>
                </a:tc>
                <a:tc>
                  <a:txBody>
                    <a:bodyPr/>
                    <a:lstStyle/>
                    <a:p>
                      <a:r>
                        <a:rPr lang="en-US" altLang="ja-JP" dirty="0"/>
                        <a:t>ant clean; ant jar || ant war || ant </a:t>
                      </a:r>
                      <a:r>
                        <a:rPr lang="en-US" altLang="ja-JP" dirty="0" err="1"/>
                        <a:t>dist</a:t>
                      </a:r>
                      <a:r>
                        <a:rPr lang="en-US" altLang="ja-JP" dirty="0"/>
                        <a:t> || ant</a:t>
                      </a:r>
                      <a:endParaRPr kumimoji="1" lang="ja-JP" altLang="en-US" dirty="0"/>
                    </a:p>
                  </a:txBody>
                  <a:tcPr/>
                </a:tc>
                <a:extLst>
                  <a:ext uri="{0D108BD9-81ED-4DB2-BD59-A6C34878D82A}">
                    <a16:rowId xmlns:a16="http://schemas.microsoft.com/office/drawing/2014/main" val="1211771193"/>
                  </a:ext>
                </a:extLst>
              </a:tr>
            </a:tbl>
          </a:graphicData>
        </a:graphic>
      </p:graphicFrame>
    </p:spTree>
    <p:extLst>
      <p:ext uri="{BB962C8B-B14F-4D97-AF65-F5344CB8AC3E}">
        <p14:creationId xmlns:p14="http://schemas.microsoft.com/office/powerpoint/2010/main" val="120358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42AC5-F9DB-DC71-F2A5-CB85C9FA51A3}"/>
              </a:ext>
            </a:extLst>
          </p:cNvPr>
          <p:cNvSpPr>
            <a:spLocks noGrp="1"/>
          </p:cNvSpPr>
          <p:nvPr>
            <p:ph type="title"/>
          </p:nvPr>
        </p:nvSpPr>
        <p:spPr/>
        <p:txBody>
          <a:bodyPr/>
          <a:lstStyle/>
          <a:p>
            <a:r>
              <a:rPr lang="ja-JP" altLang="en-US" dirty="0"/>
              <a:t>ビルドエラーの分類</a:t>
            </a:r>
            <a:endParaRPr kumimoji="1" lang="ja-JP" altLang="en-US" dirty="0"/>
          </a:p>
        </p:txBody>
      </p:sp>
      <p:sp>
        <p:nvSpPr>
          <p:cNvPr id="3" name="テキスト プレースホルダー 2">
            <a:extLst>
              <a:ext uri="{FF2B5EF4-FFF2-40B4-BE49-F238E27FC236}">
                <a16:creationId xmlns:a16="http://schemas.microsoft.com/office/drawing/2014/main" id="{520D4331-76AC-ED14-6032-487F8AEA4296}"/>
              </a:ext>
            </a:extLst>
          </p:cNvPr>
          <p:cNvSpPr>
            <a:spLocks noGrp="1"/>
          </p:cNvSpPr>
          <p:nvPr>
            <p:ph type="body" idx="1"/>
          </p:nvPr>
        </p:nvSpPr>
        <p:spPr>
          <a:xfrm>
            <a:off x="609600" y="1600203"/>
            <a:ext cx="10972800" cy="4515304"/>
          </a:xfrm>
        </p:spPr>
        <p:txBody>
          <a:bodyPr/>
          <a:lstStyle/>
          <a:p>
            <a:r>
              <a:rPr lang="ja-JP" altLang="en-US" dirty="0"/>
              <a:t>ログを検索し特定の文字列が存在するのか</a:t>
            </a:r>
            <a:br>
              <a:rPr lang="en-US" altLang="ja-JP" dirty="0"/>
            </a:br>
            <a:r>
              <a:rPr lang="ja-JP" altLang="en-US" dirty="0"/>
              <a:t>調査することで分類</a:t>
            </a:r>
            <a:endParaRPr lang="en-US" altLang="ja-JP" dirty="0"/>
          </a:p>
          <a:p>
            <a:endParaRPr kumimoji="1" lang="en-US" altLang="ja-JP" dirty="0"/>
          </a:p>
          <a:p>
            <a:r>
              <a:rPr lang="ja-JP" altLang="en-US" dirty="0"/>
              <a:t>さらに手作業で頻度が高いものを </a:t>
            </a:r>
            <a:r>
              <a:rPr lang="en-US" altLang="ja-JP" dirty="0"/>
              <a:t>84 </a:t>
            </a:r>
            <a:r>
              <a:rPr lang="ja-JP" altLang="en-US" dirty="0"/>
              <a:t>種類に分類</a:t>
            </a:r>
            <a:endParaRPr lang="en-US" altLang="ja-JP" dirty="0"/>
          </a:p>
          <a:p>
            <a:pPr lvl="1"/>
            <a:r>
              <a:rPr kumimoji="1" lang="ja-JP" altLang="en-US" dirty="0"/>
              <a:t>分類が不明なものは </a:t>
            </a:r>
            <a:r>
              <a:rPr kumimoji="1" lang="en-US" altLang="ja-JP" dirty="0"/>
              <a:t>Unknown </a:t>
            </a:r>
            <a:r>
              <a:rPr kumimoji="1" lang="ja-JP" altLang="en-US" dirty="0"/>
              <a:t>と分類</a:t>
            </a:r>
          </a:p>
        </p:txBody>
      </p:sp>
      <p:sp>
        <p:nvSpPr>
          <p:cNvPr id="4" name="スライド番号プレースホルダー 3">
            <a:extLst>
              <a:ext uri="{FF2B5EF4-FFF2-40B4-BE49-F238E27FC236}">
                <a16:creationId xmlns:a16="http://schemas.microsoft.com/office/drawing/2014/main" id="{32C9CA42-5EAC-FA91-08A8-B8C4F99EE9F8}"/>
              </a:ext>
            </a:extLst>
          </p:cNvPr>
          <p:cNvSpPr>
            <a:spLocks noGrp="1"/>
          </p:cNvSpPr>
          <p:nvPr>
            <p:ph type="sldNum" idx="12"/>
          </p:nvPr>
        </p:nvSpPr>
        <p:spPr/>
        <p:txBody>
          <a:bodyPr/>
          <a:lstStyle/>
          <a:p>
            <a:fld id="{71BD41F1-5DB9-48B5-9F82-F72C0C97469D}" type="slidenum">
              <a:rPr kumimoji="1" lang="ja-JP" altLang="en-US" smtClean="0"/>
              <a:t>43</a:t>
            </a:fld>
            <a:endParaRPr kumimoji="1" lang="ja-JP" altLang="en-US"/>
          </a:p>
        </p:txBody>
      </p:sp>
    </p:spTree>
    <p:extLst>
      <p:ext uri="{BB962C8B-B14F-4D97-AF65-F5344CB8AC3E}">
        <p14:creationId xmlns:p14="http://schemas.microsoft.com/office/powerpoint/2010/main" val="132981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061FE-27C2-4B8E-8B31-24E5A7C7BC4F}"/>
              </a:ext>
            </a:extLst>
          </p:cNvPr>
          <p:cNvSpPr>
            <a:spLocks noGrp="1"/>
          </p:cNvSpPr>
          <p:nvPr>
            <p:ph type="title"/>
          </p:nvPr>
        </p:nvSpPr>
        <p:spPr/>
        <p:txBody>
          <a:bodyPr/>
          <a:lstStyle/>
          <a:p>
            <a:r>
              <a:rPr kumimoji="1" lang="ja-JP" altLang="en-US" dirty="0"/>
              <a:t>今後の研究計画</a:t>
            </a:r>
          </a:p>
        </p:txBody>
      </p:sp>
      <p:sp>
        <p:nvSpPr>
          <p:cNvPr id="3" name="テキスト プレースホルダー 2">
            <a:extLst>
              <a:ext uri="{FF2B5EF4-FFF2-40B4-BE49-F238E27FC236}">
                <a16:creationId xmlns:a16="http://schemas.microsoft.com/office/drawing/2014/main" id="{CE1D023D-A064-4169-87D9-1CA31192EC1D}"/>
              </a:ext>
            </a:extLst>
          </p:cNvPr>
          <p:cNvSpPr>
            <a:spLocks noGrp="1"/>
          </p:cNvSpPr>
          <p:nvPr>
            <p:ph type="body" idx="1"/>
          </p:nvPr>
        </p:nvSpPr>
        <p:spPr/>
        <p:txBody>
          <a:bodyPr/>
          <a:lstStyle/>
          <a:p>
            <a:r>
              <a:rPr lang="ja-JP" altLang="en-US" dirty="0"/>
              <a:t>～</a:t>
            </a:r>
            <a:r>
              <a:rPr lang="en-US" altLang="ja-JP" dirty="0"/>
              <a:t>9</a:t>
            </a:r>
            <a:r>
              <a:rPr lang="ja-JP" altLang="en-US" dirty="0"/>
              <a:t>月</a:t>
            </a:r>
            <a:endParaRPr lang="en-US" altLang="ja-JP" dirty="0"/>
          </a:p>
          <a:p>
            <a:pPr lvl="1"/>
            <a:r>
              <a:rPr lang="ja-JP" altLang="en-US" dirty="0"/>
              <a:t>エラーの原因について調査</a:t>
            </a:r>
            <a:endParaRPr lang="en-US" altLang="ja-JP" dirty="0"/>
          </a:p>
          <a:p>
            <a:endParaRPr lang="en-US" altLang="ja-JP" dirty="0"/>
          </a:p>
          <a:p>
            <a:r>
              <a:rPr lang="en-US" altLang="ja-JP" dirty="0"/>
              <a:t>9</a:t>
            </a:r>
            <a:r>
              <a:rPr lang="ja-JP" altLang="en-US" dirty="0"/>
              <a:t>月～</a:t>
            </a:r>
            <a:endParaRPr lang="en-US" altLang="ja-JP" dirty="0"/>
          </a:p>
          <a:p>
            <a:pPr lvl="1"/>
            <a:r>
              <a:rPr lang="en-US" altLang="ja-JP" dirty="0"/>
              <a:t>C </a:t>
            </a:r>
            <a:r>
              <a:rPr lang="ja-JP" altLang="en-US" dirty="0"/>
              <a:t>や </a:t>
            </a:r>
            <a:r>
              <a:rPr lang="en-US" altLang="ja-JP" dirty="0"/>
              <a:t>C++ </a:t>
            </a:r>
            <a:r>
              <a:rPr lang="ja-JP" altLang="en-US" dirty="0" err="1"/>
              <a:t>のような</a:t>
            </a:r>
            <a:r>
              <a:rPr lang="ja-JP" altLang="en-US" dirty="0"/>
              <a:t>他の言語への拡張</a:t>
            </a:r>
            <a:endParaRPr lang="en-US" altLang="ja-JP" dirty="0"/>
          </a:p>
          <a:p>
            <a:pPr lvl="1"/>
            <a:r>
              <a:rPr lang="ja-JP" altLang="en-US" dirty="0"/>
              <a:t>他のソフトウェアメトリクスと関連性の調査</a:t>
            </a:r>
            <a:endParaRPr lang="en-US" altLang="ja-JP" dirty="0"/>
          </a:p>
          <a:p>
            <a:r>
              <a:rPr lang="ja-JP" altLang="en-US" dirty="0"/>
              <a:t>～</a:t>
            </a:r>
            <a:r>
              <a:rPr lang="en-US" altLang="ja-JP" dirty="0"/>
              <a:t>12</a:t>
            </a:r>
            <a:r>
              <a:rPr lang="ja-JP" altLang="en-US" dirty="0"/>
              <a:t>月</a:t>
            </a:r>
            <a:endParaRPr lang="en-US" altLang="ja-JP" dirty="0"/>
          </a:p>
          <a:p>
            <a:pPr lvl="1"/>
            <a:r>
              <a:rPr lang="ja-JP" altLang="en-US" dirty="0"/>
              <a:t>修論執筆</a:t>
            </a:r>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84DC101-CE28-4169-AFC5-F21DBF9D5487}"/>
              </a:ext>
            </a:extLst>
          </p:cNvPr>
          <p:cNvSpPr>
            <a:spLocks noGrp="1"/>
          </p:cNvSpPr>
          <p:nvPr>
            <p:ph type="sldNum" idx="12"/>
          </p:nvPr>
        </p:nvSpPr>
        <p:spPr/>
        <p:txBody>
          <a:bodyPr/>
          <a:lstStyle/>
          <a:p>
            <a:fld id="{71BD41F1-5DB9-48B5-9F82-F72C0C97469D}" type="slidenum">
              <a:rPr kumimoji="1" lang="ja-JP" altLang="en-US" smtClean="0"/>
              <a:t>44</a:t>
            </a:fld>
            <a:endParaRPr kumimoji="1" lang="ja-JP" altLang="en-US"/>
          </a:p>
        </p:txBody>
      </p:sp>
    </p:spTree>
    <p:extLst>
      <p:ext uri="{BB962C8B-B14F-4D97-AF65-F5344CB8AC3E}">
        <p14:creationId xmlns:p14="http://schemas.microsoft.com/office/powerpoint/2010/main" val="2117066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en-US" altLang="ja-JP" dirty="0"/>
              <a:t>Gradle wrapper </a:t>
            </a:r>
            <a:r>
              <a:rPr lang="ja-JP" altLang="en-US" dirty="0"/>
              <a:t>を用いたビルドの特徴</a:t>
            </a:r>
            <a:endParaRPr kumimoji="1" lang="ja-JP" altLang="en-US" dirty="0"/>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type="body" idx="1"/>
          </p:nvPr>
        </p:nvSpPr>
        <p:spPr>
          <a:xfrm>
            <a:off x="594800" y="1600282"/>
            <a:ext cx="10972800" cy="4526000"/>
          </a:xfrm>
        </p:spPr>
        <p:txBody>
          <a:bodyPr/>
          <a:lstStyle/>
          <a:p>
            <a:r>
              <a:rPr lang="ja-JP" altLang="en-US" dirty="0"/>
              <a:t>約 </a:t>
            </a:r>
            <a:r>
              <a:rPr lang="en-US" altLang="ja-JP" dirty="0"/>
              <a:t>2000 </a:t>
            </a:r>
            <a:r>
              <a:rPr lang="ja-JP" altLang="en-US" dirty="0"/>
              <a:t>日前に作成・更新されたリポジトリの</a:t>
            </a:r>
            <a:br>
              <a:rPr lang="en-US" altLang="ja-JP" dirty="0"/>
            </a:br>
            <a:r>
              <a:rPr lang="ja-JP" altLang="en-US" dirty="0"/>
              <a:t>ビルドは失敗しやすい傾向が変化</a:t>
            </a:r>
            <a:endParaRPr kumimoji="1" lang="ja-JP" altLang="en-US" dirty="0"/>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idx="12"/>
          </p:nvPr>
        </p:nvSpPr>
        <p:spPr/>
        <p:txBody>
          <a:bodyPr/>
          <a:lstStyle/>
          <a:p>
            <a:fld id="{71BD41F1-5DB9-48B5-9F82-F72C0C97469D}" type="slidenum">
              <a:rPr kumimoji="1" lang="ja-JP" altLang="en-US" smtClean="0"/>
              <a:t>45</a:t>
            </a:fld>
            <a:endParaRPr kumimoji="1" lang="ja-JP" altLang="en-US"/>
          </a:p>
        </p:txBody>
      </p:sp>
      <p:pic>
        <p:nvPicPr>
          <p:cNvPr id="6" name="図 5">
            <a:extLst>
              <a:ext uri="{FF2B5EF4-FFF2-40B4-BE49-F238E27FC236}">
                <a16:creationId xmlns:a16="http://schemas.microsoft.com/office/drawing/2014/main" id="{6DE08ED5-3579-427D-B475-4F34C817CD79}"/>
              </a:ext>
            </a:extLst>
          </p:cNvPr>
          <p:cNvPicPr>
            <a:picLocks noChangeAspect="1"/>
          </p:cNvPicPr>
          <p:nvPr/>
        </p:nvPicPr>
        <p:blipFill>
          <a:blip r:embed="rId2"/>
          <a:stretch>
            <a:fillRect/>
          </a:stretch>
        </p:blipFill>
        <p:spPr>
          <a:xfrm>
            <a:off x="2002226" y="2875935"/>
            <a:ext cx="1319623" cy="3097176"/>
          </a:xfrm>
          <a:prstGeom prst="rect">
            <a:avLst/>
          </a:prstGeom>
        </p:spPr>
      </p:pic>
      <p:pic>
        <p:nvPicPr>
          <p:cNvPr id="7" name="図 6">
            <a:extLst>
              <a:ext uri="{FF2B5EF4-FFF2-40B4-BE49-F238E27FC236}">
                <a16:creationId xmlns:a16="http://schemas.microsoft.com/office/drawing/2014/main" id="{5F7A1E95-9F6C-4B3B-860C-DA5C9B95262B}"/>
              </a:ext>
            </a:extLst>
          </p:cNvPr>
          <p:cNvPicPr>
            <a:picLocks noChangeAspect="1"/>
          </p:cNvPicPr>
          <p:nvPr/>
        </p:nvPicPr>
        <p:blipFill>
          <a:blip r:embed="rId3"/>
          <a:stretch>
            <a:fillRect/>
          </a:stretch>
        </p:blipFill>
        <p:spPr>
          <a:xfrm>
            <a:off x="6904604" y="2886808"/>
            <a:ext cx="1232644" cy="3081608"/>
          </a:xfrm>
          <a:prstGeom prst="rect">
            <a:avLst/>
          </a:prstGeom>
        </p:spPr>
      </p:pic>
      <p:sp>
        <p:nvSpPr>
          <p:cNvPr id="8" name="テキスト ボックス 7">
            <a:extLst>
              <a:ext uri="{FF2B5EF4-FFF2-40B4-BE49-F238E27FC236}">
                <a16:creationId xmlns:a16="http://schemas.microsoft.com/office/drawing/2014/main" id="{DB48205D-E8D5-4E54-B848-33FA1A0D0116}"/>
              </a:ext>
            </a:extLst>
          </p:cNvPr>
          <p:cNvSpPr txBox="1"/>
          <p:nvPr/>
        </p:nvSpPr>
        <p:spPr>
          <a:xfrm>
            <a:off x="1733889" y="5973111"/>
            <a:ext cx="4083169" cy="523220"/>
          </a:xfrm>
          <a:prstGeom prst="rect">
            <a:avLst/>
          </a:prstGeom>
          <a:noFill/>
        </p:spPr>
        <p:txBody>
          <a:bodyPr wrap="none" rtlCol="0">
            <a:spAutoFit/>
          </a:bodyPr>
          <a:lstStyle/>
          <a:p>
            <a:r>
              <a:rPr lang="en-US" altLang="ja-JP" dirty="0"/>
              <a:t>Android </a:t>
            </a:r>
            <a:r>
              <a:rPr lang="ja-JP" altLang="en-US" dirty="0"/>
              <a:t>アプリのリポジトリ作成日や最終更新日</a:t>
            </a:r>
            <a:br>
              <a:rPr lang="en-US" altLang="ja-JP" dirty="0"/>
            </a:br>
            <a:r>
              <a:rPr lang="ja-JP" altLang="en-US" dirty="0"/>
              <a:t>からの日数とビルドの成功率の関係 </a:t>
            </a:r>
            <a:endParaRPr kumimoji="1" lang="ja-JP" altLang="en-US" dirty="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6253529" y="5996529"/>
            <a:ext cx="5107488" cy="523220"/>
          </a:xfrm>
          <a:prstGeom prst="rect">
            <a:avLst/>
          </a:prstGeom>
          <a:noFill/>
        </p:spPr>
        <p:txBody>
          <a:bodyPr wrap="none" rtlCol="0">
            <a:spAutoFit/>
          </a:bodyPr>
          <a:lstStyle/>
          <a:p>
            <a:r>
              <a:rPr lang="en-US" altLang="ja-JP" dirty="0"/>
              <a:t>Android </a:t>
            </a:r>
            <a:r>
              <a:rPr lang="ja-JP" altLang="en-US" dirty="0"/>
              <a:t>アプリのリポジトリ作成日や最終更新日</a:t>
            </a:r>
            <a:br>
              <a:rPr lang="en-US" altLang="ja-JP" dirty="0"/>
            </a:br>
            <a:r>
              <a:rPr lang="ja-JP" altLang="en-US" dirty="0"/>
              <a:t>からの日数と</a:t>
            </a:r>
            <a:r>
              <a:rPr lang="en-US" altLang="ja-JP" dirty="0"/>
              <a:t>Gradle wrapper </a:t>
            </a:r>
            <a:r>
              <a:rPr lang="ja-JP" altLang="en-US" dirty="0"/>
              <a:t>を用いたビルドの成功率の関係 </a:t>
            </a:r>
            <a:endParaRPr kumimoji="1" lang="ja-JP" altLang="en-US" dirty="0"/>
          </a:p>
        </p:txBody>
      </p:sp>
      <p:pic>
        <p:nvPicPr>
          <p:cNvPr id="12" name="図 11">
            <a:extLst>
              <a:ext uri="{FF2B5EF4-FFF2-40B4-BE49-F238E27FC236}">
                <a16:creationId xmlns:a16="http://schemas.microsoft.com/office/drawing/2014/main" id="{4275B089-11C3-4FB9-B33C-C5A332D22E02}"/>
              </a:ext>
            </a:extLst>
          </p:cNvPr>
          <p:cNvPicPr>
            <a:picLocks noChangeAspect="1"/>
          </p:cNvPicPr>
          <p:nvPr/>
        </p:nvPicPr>
        <p:blipFill>
          <a:blip r:embed="rId4"/>
          <a:stretch>
            <a:fillRect/>
          </a:stretch>
        </p:blipFill>
        <p:spPr>
          <a:xfrm>
            <a:off x="3936336" y="2880629"/>
            <a:ext cx="1319623" cy="3087787"/>
          </a:xfrm>
          <a:prstGeom prst="rect">
            <a:avLst/>
          </a:prstGeom>
        </p:spPr>
      </p:pic>
      <p:pic>
        <p:nvPicPr>
          <p:cNvPr id="13" name="図 12">
            <a:extLst>
              <a:ext uri="{FF2B5EF4-FFF2-40B4-BE49-F238E27FC236}">
                <a16:creationId xmlns:a16="http://schemas.microsoft.com/office/drawing/2014/main" id="{B7C60D29-57F6-4DE9-B768-31483420B3CF}"/>
              </a:ext>
            </a:extLst>
          </p:cNvPr>
          <p:cNvPicPr>
            <a:picLocks noChangeAspect="1"/>
          </p:cNvPicPr>
          <p:nvPr/>
        </p:nvPicPr>
        <p:blipFill>
          <a:blip r:embed="rId5"/>
          <a:stretch>
            <a:fillRect/>
          </a:stretch>
        </p:blipFill>
        <p:spPr>
          <a:xfrm>
            <a:off x="9107449" y="2914921"/>
            <a:ext cx="1350662" cy="3081608"/>
          </a:xfrm>
          <a:prstGeom prst="rect">
            <a:avLst/>
          </a:prstGeom>
        </p:spPr>
      </p:pic>
      <p:sp>
        <p:nvSpPr>
          <p:cNvPr id="14" name="矢印: 右 13">
            <a:extLst>
              <a:ext uri="{FF2B5EF4-FFF2-40B4-BE49-F238E27FC236}">
                <a16:creationId xmlns:a16="http://schemas.microsoft.com/office/drawing/2014/main" id="{8DBCEE66-9508-46D9-91E0-FD7A078A737A}"/>
              </a:ext>
            </a:extLst>
          </p:cNvPr>
          <p:cNvSpPr/>
          <p:nvPr/>
        </p:nvSpPr>
        <p:spPr>
          <a:xfrm>
            <a:off x="3276538" y="4231860"/>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6" name="矢印: 右 15">
            <a:extLst>
              <a:ext uri="{FF2B5EF4-FFF2-40B4-BE49-F238E27FC236}">
                <a16:creationId xmlns:a16="http://schemas.microsoft.com/office/drawing/2014/main" id="{05A6911E-83EA-410D-9DE2-5CD178DE56B2}"/>
              </a:ext>
            </a:extLst>
          </p:cNvPr>
          <p:cNvSpPr/>
          <p:nvPr/>
        </p:nvSpPr>
        <p:spPr>
          <a:xfrm>
            <a:off x="8320941" y="4263063"/>
            <a:ext cx="589084" cy="385323"/>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bg1"/>
              </a:solidFill>
            </a:endParaRPr>
          </a:p>
        </p:txBody>
      </p:sp>
      <p:sp>
        <p:nvSpPr>
          <p:cNvPr id="17" name="楕円 16">
            <a:extLst>
              <a:ext uri="{FF2B5EF4-FFF2-40B4-BE49-F238E27FC236}">
                <a16:creationId xmlns:a16="http://schemas.microsoft.com/office/drawing/2014/main" id="{115C03BA-F3C7-4B9D-A921-E087C6A6B033}"/>
              </a:ext>
            </a:extLst>
          </p:cNvPr>
          <p:cNvSpPr/>
          <p:nvPr/>
        </p:nvSpPr>
        <p:spPr>
          <a:xfrm>
            <a:off x="4544031" y="3950080"/>
            <a:ext cx="434828" cy="948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5B5EBF2-F8A1-4B1D-8E50-279CE81B6B2C}"/>
              </a:ext>
            </a:extLst>
          </p:cNvPr>
          <p:cNvSpPr/>
          <p:nvPr/>
        </p:nvSpPr>
        <p:spPr>
          <a:xfrm>
            <a:off x="2644286" y="3950078"/>
            <a:ext cx="434828" cy="948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98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CDC37-8A3E-2224-AF7E-80B798855CBA}"/>
              </a:ext>
            </a:extLst>
          </p:cNvPr>
          <p:cNvSpPr>
            <a:spLocks noGrp="1"/>
          </p:cNvSpPr>
          <p:nvPr>
            <p:ph type="title"/>
          </p:nvPr>
        </p:nvSpPr>
        <p:spPr/>
        <p:txBody>
          <a:bodyPr/>
          <a:lstStyle/>
          <a:p>
            <a:r>
              <a:rPr lang="ja-JP" altLang="en-US" dirty="0"/>
              <a:t>エラーの原因</a:t>
            </a:r>
            <a:endParaRPr kumimoji="1" lang="ja-JP" altLang="en-US" dirty="0"/>
          </a:p>
        </p:txBody>
      </p:sp>
      <p:sp>
        <p:nvSpPr>
          <p:cNvPr id="3" name="テキスト プレースホルダー 2">
            <a:extLst>
              <a:ext uri="{FF2B5EF4-FFF2-40B4-BE49-F238E27FC236}">
                <a16:creationId xmlns:a16="http://schemas.microsoft.com/office/drawing/2014/main" id="{DEFB2064-CEF9-9B91-53D7-C1C67B8B637F}"/>
              </a:ext>
            </a:extLst>
          </p:cNvPr>
          <p:cNvSpPr>
            <a:spLocks noGrp="1"/>
          </p:cNvSpPr>
          <p:nvPr>
            <p:ph type="body" idx="1"/>
          </p:nvPr>
        </p:nvSpPr>
        <p:spPr/>
        <p:txBody>
          <a:bodyPr/>
          <a:lstStyle/>
          <a:p>
            <a:r>
              <a:rPr lang="ja-JP" altLang="en-US" dirty="0"/>
              <a:t>「</a:t>
            </a:r>
            <a:r>
              <a:rPr lang="en-US" altLang="ja-JP" dirty="0" err="1"/>
              <a:t>ListenerNotification</a:t>
            </a:r>
            <a:r>
              <a:rPr lang="ja-JP" altLang="en-US" dirty="0"/>
              <a:t>」が最多のエラー</a:t>
            </a:r>
            <a:endParaRPr lang="en-US" altLang="ja-JP" dirty="0"/>
          </a:p>
          <a:p>
            <a:pPr lvl="1"/>
            <a:r>
              <a:rPr kumimoji="1" lang="en-US" altLang="ja-JP" dirty="0"/>
              <a:t>Gradle </a:t>
            </a:r>
            <a:r>
              <a:rPr kumimoji="1" lang="ja-JP" altLang="en-US" dirty="0"/>
              <a:t>のバージョンの不整合が原因</a:t>
            </a:r>
          </a:p>
        </p:txBody>
      </p:sp>
      <p:sp>
        <p:nvSpPr>
          <p:cNvPr id="4" name="スライド番号プレースホルダー 3">
            <a:extLst>
              <a:ext uri="{FF2B5EF4-FFF2-40B4-BE49-F238E27FC236}">
                <a16:creationId xmlns:a16="http://schemas.microsoft.com/office/drawing/2014/main" id="{B43797C0-6C6E-8AA8-F7D4-9E45AD78ACBA}"/>
              </a:ext>
            </a:extLst>
          </p:cNvPr>
          <p:cNvSpPr>
            <a:spLocks noGrp="1"/>
          </p:cNvSpPr>
          <p:nvPr>
            <p:ph type="sldNum" idx="12"/>
          </p:nvPr>
        </p:nvSpPr>
        <p:spPr/>
        <p:txBody>
          <a:bodyPr/>
          <a:lstStyle/>
          <a:p>
            <a:fld id="{71BD41F1-5DB9-48B5-9F82-F72C0C97469D}" type="slidenum">
              <a:rPr kumimoji="1" lang="ja-JP" altLang="en-US" smtClean="0"/>
              <a:t>46</a:t>
            </a:fld>
            <a:endParaRPr kumimoji="1" lang="ja-JP" altLang="en-US"/>
          </a:p>
        </p:txBody>
      </p:sp>
      <p:pic>
        <p:nvPicPr>
          <p:cNvPr id="6" name="図 5"/>
          <p:cNvPicPr>
            <a:picLocks noChangeAspect="1"/>
          </p:cNvPicPr>
          <p:nvPr/>
        </p:nvPicPr>
        <p:blipFill>
          <a:blip r:embed="rId2"/>
          <a:stretch>
            <a:fillRect/>
          </a:stretch>
        </p:blipFill>
        <p:spPr>
          <a:xfrm>
            <a:off x="3011475" y="2819951"/>
            <a:ext cx="6339205" cy="3306252"/>
          </a:xfrm>
          <a:prstGeom prst="rect">
            <a:avLst/>
          </a:prstGeom>
        </p:spPr>
      </p:pic>
      <p:sp>
        <p:nvSpPr>
          <p:cNvPr id="7" name="正方形/長方形 6"/>
          <p:cNvSpPr/>
          <p:nvPr/>
        </p:nvSpPr>
        <p:spPr>
          <a:xfrm>
            <a:off x="3011475" y="6197418"/>
            <a:ext cx="6154249" cy="400110"/>
          </a:xfrm>
          <a:prstGeom prst="rect">
            <a:avLst/>
          </a:prstGeom>
        </p:spPr>
        <p:txBody>
          <a:bodyPr wrap="none">
            <a:spAutoFit/>
          </a:bodyPr>
          <a:lstStyle/>
          <a:p>
            <a:r>
              <a:rPr lang="en-US" altLang="ja-JP" sz="2000" dirty="0" err="1"/>
              <a:t>Gradle</a:t>
            </a:r>
            <a:r>
              <a:rPr lang="en-US" altLang="ja-JP" sz="2000" dirty="0"/>
              <a:t> </a:t>
            </a:r>
            <a:r>
              <a:rPr lang="ja-JP" altLang="en-US" sz="2000" dirty="0"/>
              <a:t>を用いた </a:t>
            </a:r>
            <a:r>
              <a:rPr lang="en-US" altLang="ja-JP" sz="2000" dirty="0"/>
              <a:t>Android </a:t>
            </a:r>
            <a:r>
              <a:rPr lang="ja-JP" altLang="en-US" sz="2000" dirty="0"/>
              <a:t>アプリのビルドの失敗原因</a:t>
            </a:r>
          </a:p>
        </p:txBody>
      </p:sp>
    </p:spTree>
    <p:extLst>
      <p:ext uri="{BB962C8B-B14F-4D97-AF65-F5344CB8AC3E}">
        <p14:creationId xmlns:p14="http://schemas.microsoft.com/office/powerpoint/2010/main" val="28527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26C15-23C4-8209-CCD8-6E9CFE738805}"/>
              </a:ext>
            </a:extLst>
          </p:cNvPr>
          <p:cNvSpPr>
            <a:spLocks noGrp="1"/>
          </p:cNvSpPr>
          <p:nvPr>
            <p:ph type="title"/>
          </p:nvPr>
        </p:nvSpPr>
        <p:spPr/>
        <p:txBody>
          <a:bodyPr/>
          <a:lstStyle/>
          <a:p>
            <a:r>
              <a:rPr kumimoji="1" lang="ja-JP" altLang="en-US" dirty="0"/>
              <a:t>先行研究</a:t>
            </a:r>
          </a:p>
        </p:txBody>
      </p:sp>
      <p:sp>
        <p:nvSpPr>
          <p:cNvPr id="3" name="テキスト プレースホルダー 2">
            <a:extLst>
              <a:ext uri="{FF2B5EF4-FFF2-40B4-BE49-F238E27FC236}">
                <a16:creationId xmlns:a16="http://schemas.microsoft.com/office/drawing/2014/main" id="{1FAAD1ED-CE01-9B23-D779-060D56597757}"/>
              </a:ext>
            </a:extLst>
          </p:cNvPr>
          <p:cNvSpPr>
            <a:spLocks noGrp="1"/>
          </p:cNvSpPr>
          <p:nvPr>
            <p:ph type="body" idx="1"/>
          </p:nvPr>
        </p:nvSpPr>
        <p:spPr/>
        <p:txBody>
          <a:bodyPr/>
          <a:lstStyle/>
          <a:p>
            <a:r>
              <a:rPr kumimoji="1" lang="ja-JP" altLang="en-US" dirty="0"/>
              <a:t>ビルドツールを用いたビルドが失敗する原因を</a:t>
            </a:r>
            <a:br>
              <a:rPr kumimoji="1" lang="en-US" altLang="ja-JP" dirty="0"/>
            </a:br>
            <a:r>
              <a:rPr kumimoji="1" lang="ja-JP" altLang="en-US" dirty="0"/>
              <a:t>調査した先行研究は存在</a:t>
            </a:r>
            <a:r>
              <a:rPr kumimoji="1" lang="en-US" altLang="ja-JP" dirty="0"/>
              <a:t>[2]</a:t>
            </a:r>
          </a:p>
          <a:p>
            <a:endParaRPr lang="en-US" altLang="ja-JP" dirty="0"/>
          </a:p>
          <a:p>
            <a:r>
              <a:rPr lang="en-US" altLang="ja-JP" dirty="0"/>
              <a:t>GitHub</a:t>
            </a:r>
            <a:r>
              <a:rPr lang="ja-JP" altLang="en-US" dirty="0"/>
              <a:t>から </a:t>
            </a:r>
            <a:r>
              <a:rPr lang="en-US" altLang="ja-JP" dirty="0"/>
              <a:t>7,264 </a:t>
            </a:r>
            <a:r>
              <a:rPr lang="ja-JP" altLang="en-US" dirty="0"/>
              <a:t>個</a:t>
            </a:r>
            <a:r>
              <a:rPr kumimoji="1" lang="ja-JP" altLang="en-US" dirty="0"/>
              <a:t>の </a:t>
            </a:r>
            <a:r>
              <a:rPr kumimoji="1" lang="en-US" altLang="ja-JP" dirty="0"/>
              <a:t>Java</a:t>
            </a:r>
            <a:r>
              <a:rPr lang="ja-JP" altLang="en-US" dirty="0"/>
              <a:t> プロジェクトを収集</a:t>
            </a:r>
            <a:endParaRPr lang="en-US" altLang="ja-JP" dirty="0"/>
          </a:p>
          <a:p>
            <a:endParaRPr lang="en-US" altLang="ja-JP" dirty="0"/>
          </a:p>
          <a:p>
            <a:r>
              <a:rPr lang="ja-JP" altLang="en-US" dirty="0"/>
              <a:t>ビルドの実行結果を調査</a:t>
            </a:r>
            <a:endParaRPr kumimoji="1"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1A4D30F1-7542-201B-AF93-466493DDA643}"/>
              </a:ext>
            </a:extLst>
          </p:cNvPr>
          <p:cNvSpPr>
            <a:spLocks noGrp="1"/>
          </p:cNvSpPr>
          <p:nvPr>
            <p:ph type="sldNum" idx="12"/>
          </p:nvPr>
        </p:nvSpPr>
        <p:spPr/>
        <p:txBody>
          <a:bodyPr/>
          <a:lstStyle/>
          <a:p>
            <a:fld id="{71BD41F1-5DB9-48B5-9F82-F72C0C97469D}" type="slidenum">
              <a:rPr kumimoji="1" lang="ja-JP" altLang="en-US" smtClean="0"/>
              <a:t>5</a:t>
            </a:fld>
            <a:endParaRPr kumimoji="1" lang="ja-JP" altLang="en-US"/>
          </a:p>
        </p:txBody>
      </p:sp>
      <p:sp>
        <p:nvSpPr>
          <p:cNvPr id="5" name="テキスト ボックス 4"/>
          <p:cNvSpPr txBox="1"/>
          <p:nvPr/>
        </p:nvSpPr>
        <p:spPr>
          <a:xfrm>
            <a:off x="1935551" y="6191518"/>
            <a:ext cx="9729216" cy="523220"/>
          </a:xfrm>
          <a:prstGeom prst="rect">
            <a:avLst/>
          </a:prstGeom>
          <a:noFill/>
        </p:spPr>
        <p:txBody>
          <a:bodyPr wrap="square" rtlCol="0">
            <a:spAutoFit/>
          </a:bodyPr>
          <a:lstStyle/>
          <a:p>
            <a:r>
              <a:rPr lang="en-US" altLang="ja-JP" dirty="0"/>
              <a:t>[2]M. </a:t>
            </a:r>
            <a:r>
              <a:rPr lang="en-US" altLang="ja-JP" dirty="0" err="1"/>
              <a:t>Sulír</a:t>
            </a:r>
            <a:r>
              <a:rPr lang="en-US" altLang="ja-JP" dirty="0"/>
              <a:t> and J. </a:t>
            </a:r>
            <a:r>
              <a:rPr lang="en-US" altLang="ja-JP" dirty="0" err="1"/>
              <a:t>Porubän</a:t>
            </a:r>
            <a:r>
              <a:rPr lang="en-US" altLang="ja-JP" dirty="0"/>
              <a:t>: “A quantitative study of java software buildability”, Proceedings of the 7th International Workshop on Evaluation and Usability of Programming Languages and Tools, pp. 17–25 (2016).</a:t>
            </a:r>
            <a:endParaRPr kumimoji="1" lang="ja-JP" altLang="en-US" dirty="0"/>
          </a:p>
        </p:txBody>
      </p:sp>
    </p:spTree>
    <p:extLst>
      <p:ext uri="{BB962C8B-B14F-4D97-AF65-F5344CB8AC3E}">
        <p14:creationId xmlns:p14="http://schemas.microsoft.com/office/powerpoint/2010/main" val="289692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先行研究の手法</a:t>
            </a:r>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6</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19" y="2381867"/>
            <a:ext cx="11946167" cy="3546985"/>
          </a:xfrm>
          <a:prstGeom prst="rect">
            <a:avLst/>
          </a:prstGeom>
        </p:spPr>
      </p:pic>
      <p:sp>
        <p:nvSpPr>
          <p:cNvPr id="3" name="右中かっこ 2">
            <a:extLst>
              <a:ext uri="{FF2B5EF4-FFF2-40B4-BE49-F238E27FC236}">
                <a16:creationId xmlns:a16="http://schemas.microsoft.com/office/drawing/2014/main" id="{9B1F75E3-B631-40AC-89B7-5D7AEF0C2146}"/>
              </a:ext>
            </a:extLst>
          </p:cNvPr>
          <p:cNvSpPr/>
          <p:nvPr/>
        </p:nvSpPr>
        <p:spPr>
          <a:xfrm>
            <a:off x="3796879" y="3657599"/>
            <a:ext cx="308837" cy="1931745"/>
          </a:xfrm>
          <a:prstGeom prst="rightBrace">
            <a:avLst>
              <a:gd name="adj1" fmla="val 30047"/>
              <a:gd name="adj2" fmla="val 8361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40282277-4CEC-445B-9550-FBF00C6F1B31}"/>
              </a:ext>
            </a:extLst>
          </p:cNvPr>
          <p:cNvSpPr txBox="1"/>
          <p:nvPr/>
        </p:nvSpPr>
        <p:spPr>
          <a:xfrm>
            <a:off x="4039105" y="5117007"/>
            <a:ext cx="861133" cy="307777"/>
          </a:xfrm>
          <a:prstGeom prst="rect">
            <a:avLst/>
          </a:prstGeom>
          <a:noFill/>
        </p:spPr>
        <p:txBody>
          <a:bodyPr wrap="none" rtlCol="0">
            <a:spAutoFit/>
          </a:bodyPr>
          <a:lstStyle/>
          <a:p>
            <a:r>
              <a:rPr lang="en-US" altLang="ja-JP" dirty="0"/>
              <a:t>7,264 </a:t>
            </a:r>
            <a:r>
              <a:rPr lang="ja-JP" altLang="en-US" dirty="0"/>
              <a:t>個</a:t>
            </a:r>
            <a:endParaRPr kumimoji="1" lang="ja-JP" altLang="en-US" dirty="0"/>
          </a:p>
        </p:txBody>
      </p:sp>
    </p:spTree>
    <p:extLst>
      <p:ext uri="{BB962C8B-B14F-4D97-AF65-F5344CB8AC3E}">
        <p14:creationId xmlns:p14="http://schemas.microsoft.com/office/powerpoint/2010/main" val="9388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先行研究の結果</a:t>
            </a:r>
            <a:endParaRPr kumimoji="1" lang="ja-JP" altLang="en-US" dirty="0"/>
          </a:p>
        </p:txBody>
      </p:sp>
      <p:sp>
        <p:nvSpPr>
          <p:cNvPr id="3" name="テキスト プレースホルダー 2"/>
          <p:cNvSpPr>
            <a:spLocks noGrp="1"/>
          </p:cNvSpPr>
          <p:nvPr>
            <p:ph type="body" idx="1"/>
          </p:nvPr>
        </p:nvSpPr>
        <p:spPr>
          <a:xfrm>
            <a:off x="609600" y="1600203"/>
            <a:ext cx="11582400" cy="4526000"/>
          </a:xfrm>
        </p:spPr>
        <p:txBody>
          <a:bodyPr/>
          <a:lstStyle/>
          <a:p>
            <a:r>
              <a:rPr lang="ja-JP" altLang="en-US" dirty="0"/>
              <a:t>大規模・古い・更新が遅いなどの特徴を持つ</a:t>
            </a:r>
            <a:br>
              <a:rPr lang="en-US" altLang="ja-JP" dirty="0"/>
            </a:br>
            <a:r>
              <a:rPr lang="ja-JP" altLang="en-US" dirty="0"/>
              <a:t>プロジェクトは失敗しやすい傾向</a:t>
            </a:r>
            <a:endParaRPr lang="en-US" altLang="ja-JP" dirty="0"/>
          </a:p>
          <a:p>
            <a:endParaRPr lang="en-US" altLang="ja-JP" dirty="0"/>
          </a:p>
          <a:p>
            <a:r>
              <a:rPr lang="ja-JP" altLang="en-US" dirty="0"/>
              <a:t>依存関係のエラーがビルドの失敗原因として最多</a:t>
            </a:r>
            <a:endParaRPr lang="en-US" altLang="ja-JP" dirty="0"/>
          </a:p>
          <a:p>
            <a:endParaRPr lang="en-US" altLang="ja-JP" dirty="0"/>
          </a:p>
          <a:p>
            <a:r>
              <a:rPr lang="ja-JP" altLang="en-US" dirty="0"/>
              <a:t>先行研究では純粋な </a:t>
            </a:r>
            <a:r>
              <a:rPr lang="en-US" altLang="ja-JP" dirty="0"/>
              <a:t>Java </a:t>
            </a:r>
            <a:r>
              <a:rPr lang="ja-JP" altLang="en-US" dirty="0"/>
              <a:t>プロジェクトについて調査</a:t>
            </a:r>
            <a:endParaRPr lang="en-US" altLang="ja-JP" dirty="0"/>
          </a:p>
          <a:p>
            <a:pPr lvl="1"/>
            <a:r>
              <a:rPr lang="en-US" altLang="ja-JP" dirty="0"/>
              <a:t>Android </a:t>
            </a:r>
            <a:r>
              <a:rPr lang="ja-JP" altLang="en-US" dirty="0"/>
              <a:t>アプリなどの特殊な </a:t>
            </a:r>
            <a:r>
              <a:rPr lang="en-US" altLang="ja-JP" dirty="0"/>
              <a:t>Java </a:t>
            </a:r>
            <a:r>
              <a:rPr lang="ja-JP" altLang="en-US" dirty="0"/>
              <a:t>プロジェクト</a:t>
            </a:r>
            <a:br>
              <a:rPr lang="en-US" altLang="ja-JP" dirty="0"/>
            </a:br>
            <a:r>
              <a:rPr lang="ja-JP" altLang="en-US" dirty="0"/>
              <a:t>については未調査</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idx="12"/>
          </p:nvPr>
        </p:nvSpPr>
        <p:spPr/>
        <p:txBody>
          <a:bodyPr/>
          <a:lstStyle/>
          <a:p>
            <a:fld id="{71BD41F1-5DB9-48B5-9F82-F72C0C97469D}" type="slidenum">
              <a:rPr kumimoji="1" lang="ja-JP" altLang="en-US" smtClean="0"/>
              <a:t>7</a:t>
            </a:fld>
            <a:endParaRPr kumimoji="1" lang="ja-JP" altLang="en-US"/>
          </a:p>
        </p:txBody>
      </p:sp>
    </p:spTree>
    <p:extLst>
      <p:ext uri="{BB962C8B-B14F-4D97-AF65-F5344CB8AC3E}">
        <p14:creationId xmlns:p14="http://schemas.microsoft.com/office/powerpoint/2010/main" val="194409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D52A31-BFDA-C33E-0245-2CF33D773B0D}"/>
              </a:ext>
            </a:extLst>
          </p:cNvPr>
          <p:cNvSpPr>
            <a:spLocks noGrp="1"/>
          </p:cNvSpPr>
          <p:nvPr>
            <p:ph type="title"/>
          </p:nvPr>
        </p:nvSpPr>
        <p:spPr/>
        <p:txBody>
          <a:bodyPr/>
          <a:lstStyle/>
          <a:p>
            <a:r>
              <a:rPr lang="ja-JP" altLang="en-US" dirty="0"/>
              <a:t>本研究の目的</a:t>
            </a:r>
            <a:endParaRPr kumimoji="1" lang="ja-JP" altLang="en-US" dirty="0"/>
          </a:p>
        </p:txBody>
      </p:sp>
      <p:sp>
        <p:nvSpPr>
          <p:cNvPr id="3" name="テキスト プレースホルダー 2">
            <a:extLst>
              <a:ext uri="{FF2B5EF4-FFF2-40B4-BE49-F238E27FC236}">
                <a16:creationId xmlns:a16="http://schemas.microsoft.com/office/drawing/2014/main" id="{4EFB382B-CAAC-5DB5-2CDD-8BFB8E5AE4CD}"/>
              </a:ext>
            </a:extLst>
          </p:cNvPr>
          <p:cNvSpPr>
            <a:spLocks noGrp="1"/>
          </p:cNvSpPr>
          <p:nvPr>
            <p:ph type="body" idx="1"/>
          </p:nvPr>
        </p:nvSpPr>
        <p:spPr/>
        <p:txBody>
          <a:bodyPr/>
          <a:lstStyle/>
          <a:p>
            <a:r>
              <a:rPr kumimoji="1" lang="ja-JP" altLang="en-US" dirty="0"/>
              <a:t>オープンソース </a:t>
            </a:r>
            <a:r>
              <a:rPr kumimoji="1" lang="en-US" altLang="ja-JP" dirty="0"/>
              <a:t>Android </a:t>
            </a:r>
            <a:r>
              <a:rPr lang="ja-JP" altLang="en-US" dirty="0"/>
              <a:t>アプリケーション</a:t>
            </a:r>
            <a:br>
              <a:rPr lang="en-US" altLang="ja-JP" dirty="0"/>
            </a:br>
            <a:r>
              <a:rPr lang="en-US" altLang="ja-JP" dirty="0"/>
              <a:t>(Android </a:t>
            </a:r>
            <a:r>
              <a:rPr lang="ja-JP" altLang="en-US" dirty="0"/>
              <a:t>アプリ</a:t>
            </a:r>
            <a:r>
              <a:rPr lang="en-US" altLang="ja-JP" dirty="0"/>
              <a:t>)</a:t>
            </a:r>
            <a:r>
              <a:rPr kumimoji="1" lang="ja-JP" altLang="en-US" dirty="0"/>
              <a:t>のビルドに焦点を当てる</a:t>
            </a:r>
            <a:endParaRPr lang="en-US" altLang="ja-JP" dirty="0"/>
          </a:p>
          <a:p>
            <a:pPr lvl="1"/>
            <a:r>
              <a:rPr kumimoji="1" lang="en-US" altLang="ja-JP" dirty="0"/>
              <a:t>Android </a:t>
            </a:r>
            <a:r>
              <a:rPr kumimoji="1" lang="ja-JP" altLang="en-US" dirty="0"/>
              <a:t>アプリはスマートフォンの</a:t>
            </a:r>
            <a:br>
              <a:rPr kumimoji="1" lang="en-US" altLang="ja-JP" dirty="0"/>
            </a:br>
            <a:r>
              <a:rPr kumimoji="1" lang="ja-JP" altLang="en-US" dirty="0"/>
              <a:t>普及に伴い増加</a:t>
            </a:r>
            <a:endParaRPr kumimoji="1" lang="en-US" altLang="ja-JP" dirty="0"/>
          </a:p>
          <a:p>
            <a:endParaRPr lang="en-US" altLang="ja-JP" dirty="0"/>
          </a:p>
          <a:p>
            <a:r>
              <a:rPr lang="en-US" altLang="ja-JP" dirty="0"/>
              <a:t>Android </a:t>
            </a:r>
            <a:r>
              <a:rPr lang="ja-JP" altLang="en-US" dirty="0"/>
              <a:t>アプリのビルドの特徴や失敗原因を調査</a:t>
            </a:r>
            <a:endParaRPr lang="en-US" altLang="ja-JP" dirty="0"/>
          </a:p>
          <a:p>
            <a:pPr lvl="1"/>
            <a:r>
              <a:rPr lang="ja-JP" altLang="en-US" dirty="0"/>
              <a:t>ビルドの改善に貢献</a:t>
            </a:r>
            <a:endParaRPr lang="en-US" altLang="ja-JP" dirty="0"/>
          </a:p>
        </p:txBody>
      </p:sp>
      <p:sp>
        <p:nvSpPr>
          <p:cNvPr id="4" name="スライド番号プレースホルダー 3">
            <a:extLst>
              <a:ext uri="{FF2B5EF4-FFF2-40B4-BE49-F238E27FC236}">
                <a16:creationId xmlns:a16="http://schemas.microsoft.com/office/drawing/2014/main" id="{9B736077-588C-51F4-F332-A8F4197DE17F}"/>
              </a:ext>
            </a:extLst>
          </p:cNvPr>
          <p:cNvSpPr>
            <a:spLocks noGrp="1"/>
          </p:cNvSpPr>
          <p:nvPr>
            <p:ph type="sldNum" idx="12"/>
          </p:nvPr>
        </p:nvSpPr>
        <p:spPr/>
        <p:txBody>
          <a:bodyPr/>
          <a:lstStyle/>
          <a:p>
            <a:fld id="{71BD41F1-5DB9-48B5-9F82-F72C0C97469D}" type="slidenum">
              <a:rPr kumimoji="1" lang="ja-JP" altLang="en-US" smtClean="0"/>
              <a:t>8</a:t>
            </a:fld>
            <a:endParaRPr kumimoji="1" lang="ja-JP" altLang="en-US"/>
          </a:p>
        </p:txBody>
      </p:sp>
    </p:spTree>
    <p:extLst>
      <p:ext uri="{BB962C8B-B14F-4D97-AF65-F5344CB8AC3E}">
        <p14:creationId xmlns:p14="http://schemas.microsoft.com/office/powerpoint/2010/main" val="37751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3EC0A5-69C2-A50F-CDC8-3847AC13E721}"/>
              </a:ext>
            </a:extLst>
          </p:cNvPr>
          <p:cNvSpPr>
            <a:spLocks noGrp="1"/>
          </p:cNvSpPr>
          <p:nvPr>
            <p:ph type="title"/>
          </p:nvPr>
        </p:nvSpPr>
        <p:spPr/>
        <p:txBody>
          <a:bodyPr/>
          <a:lstStyle/>
          <a:p>
            <a:r>
              <a:rPr kumimoji="1" lang="ja-JP" altLang="en-US" dirty="0"/>
              <a:t>貢献</a:t>
            </a:r>
          </a:p>
        </p:txBody>
      </p:sp>
      <p:sp>
        <p:nvSpPr>
          <p:cNvPr id="3" name="テキスト プレースホルダー 2">
            <a:extLst>
              <a:ext uri="{FF2B5EF4-FFF2-40B4-BE49-F238E27FC236}">
                <a16:creationId xmlns:a16="http://schemas.microsoft.com/office/drawing/2014/main" id="{2E768176-4527-96DC-9F83-F55006117293}"/>
              </a:ext>
            </a:extLst>
          </p:cNvPr>
          <p:cNvSpPr>
            <a:spLocks noGrp="1"/>
          </p:cNvSpPr>
          <p:nvPr>
            <p:ph type="body" idx="1"/>
          </p:nvPr>
        </p:nvSpPr>
        <p:spPr>
          <a:xfrm>
            <a:off x="609600" y="1600203"/>
            <a:ext cx="11167872" cy="4526000"/>
          </a:xfrm>
        </p:spPr>
        <p:txBody>
          <a:bodyPr/>
          <a:lstStyle/>
          <a:p>
            <a:r>
              <a:rPr kumimoji="1" lang="en-US" altLang="ja-JP" dirty="0"/>
              <a:t>Java </a:t>
            </a:r>
            <a:r>
              <a:rPr kumimoji="1" lang="ja-JP" altLang="en-US" dirty="0"/>
              <a:t>プロジェクトと </a:t>
            </a:r>
            <a:r>
              <a:rPr kumimoji="1" lang="en-US" altLang="ja-JP" dirty="0"/>
              <a:t>Android </a:t>
            </a:r>
            <a:r>
              <a:rPr kumimoji="1" lang="ja-JP" altLang="en-US" dirty="0"/>
              <a:t>アプリ</a:t>
            </a:r>
            <a:r>
              <a:rPr lang="ja-JP" altLang="en-US" dirty="0"/>
              <a:t>の</a:t>
            </a:r>
            <a:r>
              <a:rPr kumimoji="1" lang="ja-JP" altLang="en-US" dirty="0"/>
              <a:t>比較を</a:t>
            </a:r>
            <a:br>
              <a:rPr kumimoji="1" lang="en-US" altLang="ja-JP" dirty="0"/>
            </a:br>
            <a:r>
              <a:rPr kumimoji="1" lang="ja-JP" altLang="en-US" dirty="0"/>
              <a:t>通し</a:t>
            </a:r>
            <a:r>
              <a:rPr lang="ja-JP" altLang="en-US" dirty="0"/>
              <a:t>て</a:t>
            </a:r>
            <a:r>
              <a:rPr kumimoji="1" lang="ja-JP" altLang="en-US" dirty="0"/>
              <a:t>ビルドの成功率や失敗原因を調査</a:t>
            </a:r>
            <a:endParaRPr kumimoji="1" lang="en-US" altLang="ja-JP" dirty="0"/>
          </a:p>
          <a:p>
            <a:pPr lvl="1"/>
            <a:r>
              <a:rPr lang="en-US" altLang="ja-JP" dirty="0"/>
              <a:t>Android </a:t>
            </a:r>
            <a:r>
              <a:rPr lang="ja-JP" altLang="en-US" dirty="0"/>
              <a:t>アプリのビルドの特徴を発見</a:t>
            </a:r>
            <a:endParaRPr lang="en-US" altLang="ja-JP" dirty="0"/>
          </a:p>
          <a:p>
            <a:pPr lvl="1"/>
            <a:endParaRPr kumimoji="1" lang="en-US" altLang="ja-JP" dirty="0"/>
          </a:p>
          <a:p>
            <a:r>
              <a:rPr lang="en-US" altLang="ja-JP" dirty="0"/>
              <a:t>Android </a:t>
            </a:r>
            <a:r>
              <a:rPr lang="ja-JP" altLang="en-US" dirty="0"/>
              <a:t>アプリのビルド失敗原因として</a:t>
            </a:r>
            <a:br>
              <a:rPr lang="en-US" altLang="ja-JP" dirty="0"/>
            </a:br>
            <a:r>
              <a:rPr lang="en-US" altLang="ja-JP" dirty="0"/>
              <a:t>Gradle </a:t>
            </a:r>
            <a:r>
              <a:rPr lang="ja-JP" altLang="en-US" dirty="0"/>
              <a:t>のバージョン不整合が最多</a:t>
            </a:r>
            <a:endParaRPr lang="en-US" altLang="ja-JP" dirty="0"/>
          </a:p>
          <a:p>
            <a:pPr lvl="1"/>
            <a:r>
              <a:rPr lang="ja-JP" altLang="en-US" dirty="0"/>
              <a:t>バージョン不整合</a:t>
            </a:r>
            <a:r>
              <a:rPr lang="ja-JP" altLang="en-US" b="1" dirty="0"/>
              <a:t>を防ぐ</a:t>
            </a:r>
            <a:br>
              <a:rPr lang="en-US" altLang="ja-JP" b="1" dirty="0"/>
            </a:br>
            <a:r>
              <a:rPr kumimoji="1" lang="en-US" altLang="ja-JP" dirty="0"/>
              <a:t>Gradle wrapper </a:t>
            </a:r>
            <a:r>
              <a:rPr kumimoji="1" lang="ja-JP" altLang="en-US" dirty="0"/>
              <a:t>の効果を検証</a:t>
            </a:r>
            <a:endParaRPr kumimoji="1" lang="en-US" altLang="ja-JP" dirty="0"/>
          </a:p>
          <a:p>
            <a:pPr marL="795847" lvl="1" indent="0">
              <a:buNone/>
            </a:pPr>
            <a:endParaRPr kumimoji="1" lang="en-US" altLang="ja-JP" dirty="0"/>
          </a:p>
          <a:p>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08F2A1D3-6E39-CF24-3288-F187106CD223}"/>
              </a:ext>
            </a:extLst>
          </p:cNvPr>
          <p:cNvSpPr>
            <a:spLocks noGrp="1"/>
          </p:cNvSpPr>
          <p:nvPr>
            <p:ph type="sldNum" idx="12"/>
          </p:nvPr>
        </p:nvSpPr>
        <p:spPr/>
        <p:txBody>
          <a:bodyPr/>
          <a:lstStyle/>
          <a:p>
            <a:fld id="{71BD41F1-5DB9-48B5-9F82-F72C0C97469D}" type="slidenum">
              <a:rPr kumimoji="1" lang="ja-JP" altLang="en-US" smtClean="0"/>
              <a:t>9</a:t>
            </a:fld>
            <a:endParaRPr kumimoji="1" lang="ja-JP" altLang="en-US"/>
          </a:p>
        </p:txBody>
      </p:sp>
    </p:spTree>
    <p:extLst>
      <p:ext uri="{BB962C8B-B14F-4D97-AF65-F5344CB8AC3E}">
        <p14:creationId xmlns:p14="http://schemas.microsoft.com/office/powerpoint/2010/main" val="2538444777"/>
      </p:ext>
    </p:extLst>
  </p:cSld>
  <p:clrMapOvr>
    <a:masterClrMapping/>
  </p:clrMapOvr>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卒論発表4</Template>
  <TotalTime>16705</TotalTime>
  <Words>2578</Words>
  <Application>Microsoft Office PowerPoint</Application>
  <PresentationFormat>ワイド画面</PresentationFormat>
  <Paragraphs>339</Paragraphs>
  <Slides>46</Slides>
  <Notes>20</Notes>
  <HiddenSlides>17</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1" baseType="lpstr">
      <vt:lpstr>ＭＳ Ｐゴシック</vt:lpstr>
      <vt:lpstr>游ゴシック</vt:lpstr>
      <vt:lpstr>Arial</vt:lpstr>
      <vt:lpstr>Sel-CoolMetal-white</vt:lpstr>
      <vt:lpstr>パッケージ</vt:lpstr>
      <vt:lpstr>オープンソースAndroidアプリのビルド可能性に 関する調査</vt:lpstr>
      <vt:lpstr>ソフトウェアのビルド</vt:lpstr>
      <vt:lpstr>ビルドツールの役割</vt:lpstr>
      <vt:lpstr>ビルドの困難さ</vt:lpstr>
      <vt:lpstr>先行研究</vt:lpstr>
      <vt:lpstr>先行研究の手法</vt:lpstr>
      <vt:lpstr>先行研究の結果</vt:lpstr>
      <vt:lpstr>本研究の目的</vt:lpstr>
      <vt:lpstr>貢献</vt:lpstr>
      <vt:lpstr>本研究の流れ</vt:lpstr>
      <vt:lpstr>調査対象</vt:lpstr>
      <vt:lpstr>使用ツール</vt:lpstr>
      <vt:lpstr>比較対象</vt:lpstr>
      <vt:lpstr>調査結果</vt:lpstr>
      <vt:lpstr>ビルドの成功率</vt:lpstr>
      <vt:lpstr>ファイル数とビルドの成否の関係</vt:lpstr>
      <vt:lpstr>リポジトリ作成日とビルド成否の関係</vt:lpstr>
      <vt:lpstr>最終更新日とビルド成否の関係</vt:lpstr>
      <vt:lpstr>考察:分布の谷に関する考察</vt:lpstr>
      <vt:lpstr>考察:分布の谷に関する考察</vt:lpstr>
      <vt:lpstr>エラーの原因</vt:lpstr>
      <vt:lpstr>Gradle wrapper</vt:lpstr>
      <vt:lpstr>Gradle wrapper を用いたビルドの成功率</vt:lpstr>
      <vt:lpstr>考察: Gradle wrapper の効果</vt:lpstr>
      <vt:lpstr>Gradle wrapper を用いたビルドの特徴</vt:lpstr>
      <vt:lpstr>考察: Gradle wrapper の効果</vt:lpstr>
      <vt:lpstr>Gradle wrapper を用いたビルドの失敗原因</vt:lpstr>
      <vt:lpstr>まとめ</vt:lpstr>
      <vt:lpstr>今後の課題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先行研究の結果</vt:lpstr>
      <vt:lpstr>先行研究[1]の概要</vt:lpstr>
      <vt:lpstr>調査対象</vt:lpstr>
      <vt:lpstr>使用ツール</vt:lpstr>
      <vt:lpstr>調査方法の概要</vt:lpstr>
      <vt:lpstr>調査対象</vt:lpstr>
      <vt:lpstr>ビルドの手順</vt:lpstr>
      <vt:lpstr>ビルドツールの制御</vt:lpstr>
      <vt:lpstr>ビルドエラーの分類</vt:lpstr>
      <vt:lpstr>今後の研究計画</vt:lpstr>
      <vt:lpstr>Gradle wrapper を用いたビルドの特徴</vt:lpstr>
      <vt:lpstr>エラーの原因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「コンパイル/デコンパイ ルを用いたコードクローン 検出の強化」の紹介と コードクローン分析ツー ル CCX への適応</dc:title>
  <dc:creator>小池」耀</dc:creator>
  <cp:lastModifiedBy>小池」耀</cp:lastModifiedBy>
  <cp:revision>184</cp:revision>
  <dcterms:created xsi:type="dcterms:W3CDTF">2021-11-24T05:03:12Z</dcterms:created>
  <dcterms:modified xsi:type="dcterms:W3CDTF">2022-07-29T06:50:12Z</dcterms:modified>
</cp:coreProperties>
</file>