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9934575" cy="143637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游ゴシック" panose="020B0400000000000000" pitchFamily="50" charset="-128"/>
      <p:regular r:id="rId8"/>
      <p:bold r:id="rId9"/>
    </p:embeddedFont>
  </p:embeddedFontLst>
  <p:defaultTextStyle>
    <a:defPPr>
      <a:defRPr lang="ja-JP"/>
    </a:defPPr>
    <a:lvl1pPr marL="0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1pPr>
    <a:lvl2pPr marL="1834285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2pPr>
    <a:lvl3pPr marL="3668569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3pPr>
    <a:lvl4pPr marL="550285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4pPr>
    <a:lvl5pPr marL="7337138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5pPr>
    <a:lvl6pPr marL="9171424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6pPr>
    <a:lvl7pPr marL="11005707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7pPr>
    <a:lvl8pPr marL="12839993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8pPr>
    <a:lvl9pPr marL="14674276" algn="l" defTabSz="3668569" rtl="0" eaLnBrk="1" latinLnBrk="0" hangingPunct="1">
      <a:defRPr kumimoji="1"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" userDrawn="1">
          <p15:clr>
            <a:srgbClr val="A4A3A4"/>
          </p15:clr>
        </p15:guide>
        <p15:guide id="2" pos="9469" userDrawn="1">
          <p15:clr>
            <a:srgbClr val="A4A3A4"/>
          </p15:clr>
        </p15:guide>
        <p15:guide id="3" orient="horz" pos="2892" userDrawn="1">
          <p15:clr>
            <a:srgbClr val="A4A3A4"/>
          </p15:clr>
        </p15:guide>
        <p15:guide id="4" pos="9605" userDrawn="1">
          <p15:clr>
            <a:srgbClr val="A4A3A4"/>
          </p15:clr>
        </p15:guide>
        <p15:guide id="5" pos="465" userDrawn="1">
          <p15:clr>
            <a:srgbClr val="A4A3A4"/>
          </p15:clr>
        </p15:guide>
        <p15:guide id="6" pos="18609" userDrawn="1">
          <p15:clr>
            <a:srgbClr val="A4A3A4"/>
          </p15:clr>
        </p15:guide>
        <p15:guide id="7" orient="horz" pos="26184" userDrawn="1">
          <p15:clr>
            <a:srgbClr val="A4A3A4"/>
          </p15:clr>
        </p15:guide>
        <p15:guide id="8" orient="horz" pos="3164" userDrawn="1">
          <p15:clr>
            <a:srgbClr val="A4A3A4"/>
          </p15:clr>
        </p15:guide>
        <p15:guide id="9" orient="horz" pos="26637" userDrawn="1">
          <p15:clr>
            <a:srgbClr val="A4A3A4"/>
          </p15:clr>
        </p15:guide>
        <p15:guide id="10" pos="692" userDrawn="1">
          <p15:clr>
            <a:srgbClr val="A4A3A4"/>
          </p15:clr>
        </p15:guide>
        <p15:guide id="11" pos="9242" userDrawn="1">
          <p15:clr>
            <a:srgbClr val="A4A3A4"/>
          </p15:clr>
        </p15:guide>
        <p15:guide id="12" orient="horz" pos="3391" userDrawn="1">
          <p15:clr>
            <a:srgbClr val="A4A3A4"/>
          </p15:clr>
        </p15:guide>
        <p15:guide id="13" pos="9832" userDrawn="1">
          <p15:clr>
            <a:srgbClr val="A4A3A4"/>
          </p15:clr>
        </p15:guide>
        <p15:guide id="14" pos="18382" userDrawn="1">
          <p15:clr>
            <a:srgbClr val="A4A3A4"/>
          </p15:clr>
        </p15:guide>
        <p15:guide id="15" orient="horz" pos="10467" userDrawn="1">
          <p15:clr>
            <a:srgbClr val="A4A3A4"/>
          </p15:clr>
        </p15:guide>
        <p15:guide id="16" orient="horz" pos="10693" userDrawn="1">
          <p15:clr>
            <a:srgbClr val="A4A3A4"/>
          </p15:clr>
        </p15:guide>
        <p15:guide id="17" orient="horz" pos="11034" userDrawn="1">
          <p15:clr>
            <a:srgbClr val="A4A3A4"/>
          </p15:clr>
        </p15:guide>
        <p15:guide id="18" orient="horz" pos="11260" userDrawn="1">
          <p15:clr>
            <a:srgbClr val="A4A3A4"/>
          </p15:clr>
        </p15:guide>
        <p15:guide id="20" orient="horz" pos="19493" userDrawn="1">
          <p15:clr>
            <a:srgbClr val="A4A3A4"/>
          </p15:clr>
        </p15:guide>
        <p15:guide id="21" orient="horz" pos="19720" userDrawn="1">
          <p15:clr>
            <a:srgbClr val="A4A3A4"/>
          </p15:clr>
        </p15:guide>
        <p15:guide id="22" orient="horz" pos="20060" userDrawn="1">
          <p15:clr>
            <a:srgbClr val="A4A3A4"/>
          </p15:clr>
        </p15:guide>
        <p15:guide id="23" orient="horz" pos="20287" userDrawn="1">
          <p15:clr>
            <a:srgbClr val="A4A3A4"/>
          </p15:clr>
        </p15:guide>
        <p15:guide id="24" orient="horz" pos="259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120"/>
    <a:srgbClr val="FFF100"/>
    <a:srgbClr val="04AF7A"/>
    <a:srgbClr val="4154B6"/>
    <a:srgbClr val="3F5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152" y="-3322"/>
      </p:cViewPr>
      <p:guideLst>
        <p:guide orient="horz" pos="329"/>
        <p:guide pos="9469"/>
        <p:guide orient="horz" pos="2892"/>
        <p:guide pos="9605"/>
        <p:guide pos="465"/>
        <p:guide pos="18609"/>
        <p:guide orient="horz" pos="26184"/>
        <p:guide orient="horz" pos="3164"/>
        <p:guide orient="horz" pos="26637"/>
        <p:guide pos="692"/>
        <p:guide pos="9242"/>
        <p:guide orient="horz" pos="3391"/>
        <p:guide pos="9832"/>
        <p:guide pos="18382"/>
        <p:guide orient="horz" pos="10467"/>
        <p:guide orient="horz" pos="10693"/>
        <p:guide orient="horz" pos="11034"/>
        <p:guide orient="horz" pos="11260"/>
        <p:guide orient="horz" pos="19493"/>
        <p:guide orient="horz" pos="19720"/>
        <p:guide orient="horz" pos="20060"/>
        <p:guide orient="horz" pos="20287"/>
        <p:guide orient="horz" pos="259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982" cy="720679"/>
          </a:xfrm>
          <a:prstGeom prst="rect">
            <a:avLst/>
          </a:prstGeom>
        </p:spPr>
        <p:txBody>
          <a:bodyPr vert="horz" lIns="138810" tIns="69406" rIns="138810" bIns="69406" rtlCol="0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0"/>
            <a:ext cx="4304982" cy="720679"/>
          </a:xfrm>
          <a:prstGeom prst="rect">
            <a:avLst/>
          </a:prstGeom>
        </p:spPr>
        <p:txBody>
          <a:bodyPr vert="horz" lIns="138810" tIns="69406" rIns="138810" bIns="69406" rtlCol="0"/>
          <a:lstStyle>
            <a:lvl1pPr algn="r">
              <a:defRPr sz="1900"/>
            </a:lvl1pPr>
          </a:lstStyle>
          <a:p>
            <a:fld id="{EC711DB6-0E72-48D1-A12F-0D64B0F8C49A}" type="datetimeFigureOut">
              <a:rPr kumimoji="1" lang="ja-JP" altLang="en-US" smtClean="0"/>
              <a:t>2022/12/6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52788" y="1795463"/>
            <a:ext cx="3429000" cy="484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10" tIns="69406" rIns="138810" bIns="694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6912531"/>
            <a:ext cx="7947659" cy="5655707"/>
          </a:xfrm>
          <a:prstGeom prst="rect">
            <a:avLst/>
          </a:prstGeom>
        </p:spPr>
        <p:txBody>
          <a:bodyPr vert="horz" lIns="138810" tIns="69406" rIns="138810" bIns="694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3024"/>
            <a:ext cx="4304982" cy="720678"/>
          </a:xfrm>
          <a:prstGeom prst="rect">
            <a:avLst/>
          </a:prstGeom>
        </p:spPr>
        <p:txBody>
          <a:bodyPr vert="horz" lIns="138810" tIns="69406" rIns="138810" bIns="69406" rtlCol="0" anchor="b"/>
          <a:lstStyle>
            <a:lvl1pPr algn="l">
              <a:defRPr sz="1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13643024"/>
            <a:ext cx="4304982" cy="720678"/>
          </a:xfrm>
          <a:prstGeom prst="rect">
            <a:avLst/>
          </a:prstGeom>
        </p:spPr>
        <p:txBody>
          <a:bodyPr vert="horz" lIns="138810" tIns="69406" rIns="138810" bIns="69406" rtlCol="0" anchor="b"/>
          <a:lstStyle>
            <a:lvl1pPr algn="r">
              <a:defRPr sz="1900"/>
            </a:lvl1pPr>
          </a:lstStyle>
          <a:p>
            <a:fld id="{759A031A-3743-4A20-9EDF-906251F528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6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A031A-3743-4A20-9EDF-906251F528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39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70999" y="13298394"/>
            <a:ext cx="25737980" cy="9176088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41998" y="24258165"/>
            <a:ext cx="21195984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3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68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3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7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0507385" y="12604735"/>
            <a:ext cx="18777788" cy="268464944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174014" y="12604735"/>
            <a:ext cx="55828703" cy="268464944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1910" y="27508446"/>
            <a:ext cx="25737980" cy="8502248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80" cy="9364361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3428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66856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50285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33713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17142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00570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83999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674276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174012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981926" y="73418607"/>
            <a:ext cx="37303248" cy="20765107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582378"/>
            <a:ext cx="13378913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514003" y="13575854"/>
            <a:ext cx="13378913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5381810" y="9582378"/>
            <a:ext cx="13384169" cy="3993479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4285" indent="0">
              <a:buNone/>
              <a:defRPr sz="8000" b="1"/>
            </a:lvl2pPr>
            <a:lvl3pPr marL="3668569" indent="0">
              <a:buNone/>
              <a:defRPr sz="7300" b="1"/>
            </a:lvl3pPr>
            <a:lvl4pPr marL="5502854" indent="0">
              <a:buNone/>
              <a:defRPr sz="6400" b="1"/>
            </a:lvl4pPr>
            <a:lvl5pPr marL="7337138" indent="0">
              <a:buNone/>
              <a:defRPr sz="6400" b="1"/>
            </a:lvl5pPr>
            <a:lvl6pPr marL="9171424" indent="0">
              <a:buNone/>
              <a:defRPr sz="6400" b="1"/>
            </a:lvl6pPr>
            <a:lvl7pPr marL="11005707" indent="0">
              <a:buNone/>
              <a:defRPr sz="6400" b="1"/>
            </a:lvl7pPr>
            <a:lvl8pPr marL="12839993" indent="0">
              <a:buNone/>
              <a:defRPr sz="6400" b="1"/>
            </a:lvl8pPr>
            <a:lvl9pPr marL="14674276" indent="0">
              <a:buNone/>
              <a:defRPr sz="64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15381810" y="13575854"/>
            <a:ext cx="13384169" cy="24664453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4003" y="1704413"/>
            <a:ext cx="9961905" cy="7253666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838632" y="1704421"/>
            <a:ext cx="16927348" cy="36535889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14003" y="8958086"/>
            <a:ext cx="9961905" cy="29282224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35089" y="29965971"/>
            <a:ext cx="18167985" cy="35376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935089" y="3825022"/>
            <a:ext cx="18167985" cy="25685115"/>
          </a:xfrm>
        </p:spPr>
        <p:txBody>
          <a:bodyPr/>
          <a:lstStyle>
            <a:lvl1pPr marL="0" indent="0">
              <a:buNone/>
              <a:defRPr sz="12800"/>
            </a:lvl1pPr>
            <a:lvl2pPr marL="1834285" indent="0">
              <a:buNone/>
              <a:defRPr sz="11200"/>
            </a:lvl2pPr>
            <a:lvl3pPr marL="3668569" indent="0">
              <a:buNone/>
              <a:defRPr sz="9600"/>
            </a:lvl3pPr>
            <a:lvl4pPr marL="5502854" indent="0">
              <a:buNone/>
              <a:defRPr sz="8000"/>
            </a:lvl4pPr>
            <a:lvl5pPr marL="7337138" indent="0">
              <a:buNone/>
              <a:defRPr sz="8000"/>
            </a:lvl5pPr>
            <a:lvl6pPr marL="9171424" indent="0">
              <a:buNone/>
              <a:defRPr sz="8000"/>
            </a:lvl6pPr>
            <a:lvl7pPr marL="11005707" indent="0">
              <a:buNone/>
              <a:defRPr sz="8000"/>
            </a:lvl7pPr>
            <a:lvl8pPr marL="12839993" indent="0">
              <a:buNone/>
              <a:defRPr sz="8000"/>
            </a:lvl8pPr>
            <a:lvl9pPr marL="14674276" indent="0">
              <a:buNone/>
              <a:defRPr sz="8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935089" y="33503622"/>
            <a:ext cx="18167985" cy="5024052"/>
          </a:xfrm>
        </p:spPr>
        <p:txBody>
          <a:bodyPr/>
          <a:lstStyle>
            <a:lvl1pPr marL="0" indent="0">
              <a:buNone/>
              <a:defRPr sz="5700"/>
            </a:lvl1pPr>
            <a:lvl2pPr marL="1834285" indent="0">
              <a:buNone/>
              <a:defRPr sz="4800"/>
            </a:lvl2pPr>
            <a:lvl3pPr marL="3668569" indent="0">
              <a:buNone/>
              <a:defRPr sz="4000"/>
            </a:lvl3pPr>
            <a:lvl4pPr marL="5502854" indent="0">
              <a:buNone/>
              <a:defRPr sz="3600"/>
            </a:lvl4pPr>
            <a:lvl5pPr marL="7337138" indent="0">
              <a:buNone/>
              <a:defRPr sz="3600"/>
            </a:lvl5pPr>
            <a:lvl6pPr marL="9171424" indent="0">
              <a:buNone/>
              <a:defRPr sz="3600"/>
            </a:lvl6pPr>
            <a:lvl7pPr marL="11005707" indent="0">
              <a:buNone/>
              <a:defRPr sz="3600"/>
            </a:lvl7pPr>
            <a:lvl8pPr marL="12839993" indent="0">
              <a:buNone/>
              <a:defRPr sz="3600"/>
            </a:lvl8pPr>
            <a:lvl9pPr marL="14674276" indent="0">
              <a:buNone/>
              <a:defRPr sz="3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1514003" y="1714328"/>
            <a:ext cx="27251978" cy="7134755"/>
          </a:xfrm>
          <a:prstGeom prst="rect">
            <a:avLst/>
          </a:prstGeom>
        </p:spPr>
        <p:txBody>
          <a:bodyPr vert="horz" lIns="366856" tIns="183430" rIns="366856" bIns="18343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514003" y="9988661"/>
            <a:ext cx="27251978" cy="28251646"/>
          </a:xfrm>
          <a:prstGeom prst="rect">
            <a:avLst/>
          </a:prstGeom>
        </p:spPr>
        <p:txBody>
          <a:bodyPr vert="horz" lIns="366856" tIns="183430" rIns="366856" bIns="18343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514002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A01BE-B01F-4BF7-B98B-637D558E7802}" type="datetimeFigureOut">
              <a:rPr kumimoji="1" lang="ja-JP" altLang="en-US" smtClean="0"/>
              <a:pPr/>
              <a:t>2022/12/6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10345659" y="39677169"/>
            <a:ext cx="9588659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21700653" y="39677169"/>
            <a:ext cx="7065327" cy="2279157"/>
          </a:xfrm>
          <a:prstGeom prst="rect">
            <a:avLst/>
          </a:prstGeom>
        </p:spPr>
        <p:txBody>
          <a:bodyPr vert="horz" lIns="366856" tIns="183430" rIns="366856" bIns="18343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D601-C3C0-48F9-830D-98D2A7CFD92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68569" rtl="0" eaLnBrk="1" latinLnBrk="0" hangingPunct="1">
        <a:spcBef>
          <a:spcPct val="0"/>
        </a:spcBef>
        <a:buNone/>
        <a:defRPr kumimoji="1"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5714" indent="-1375714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80713" indent="-1146429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85711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19997" indent="-917141" algn="l" defTabSz="3668569" rtl="0" eaLnBrk="1" latinLnBrk="0" hangingPunct="1">
        <a:spcBef>
          <a:spcPct val="20000"/>
        </a:spcBef>
        <a:buFont typeface="Arial" pitchFamily="34" charset="0"/>
        <a:buChar char="–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54281" indent="-917141" algn="l" defTabSz="3668569" rtl="0" eaLnBrk="1" latinLnBrk="0" hangingPunct="1">
        <a:spcBef>
          <a:spcPct val="20000"/>
        </a:spcBef>
        <a:buFont typeface="Arial" pitchFamily="34" charset="0"/>
        <a:buChar char="»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8856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922849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57135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91420" indent="-917141" algn="l" defTabSz="3668569" rtl="0" eaLnBrk="1" latinLnBrk="0" hangingPunct="1">
        <a:spcBef>
          <a:spcPct val="20000"/>
        </a:spcBef>
        <a:buFont typeface="Arial" pitchFamily="34" charset="0"/>
        <a:buChar char="•"/>
        <a:defRPr kumimoji="1"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34285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668569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0285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337138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71424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005707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39993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674276" algn="l" defTabSz="3668569" rtl="0" eaLnBrk="1" latinLnBrk="0" hangingPunct="1">
        <a:defRPr kumimoji="1"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github.com/inoueke-n/sairi-plugin-for-vscod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hyperlink" Target="https://github.com/inoueke-n/sairi-comm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github.com/inoueke-n/sairi-plugin-for-eclip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54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18200" y="0"/>
            <a:ext cx="30257012" cy="4597785"/>
          </a:xfrm>
          <a:prstGeom prst="rect">
            <a:avLst/>
          </a:prstGeom>
          <a:solidFill>
            <a:srgbClr val="41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616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8188" y="611701"/>
            <a:ext cx="28435122" cy="280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82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Comparison of Developer’s Work Efficiency </a:t>
            </a:r>
            <a:br>
              <a:rPr lang="en-US" altLang="ja-JP" sz="882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lang="en-US" altLang="ja-JP" sz="8829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between Different Editors</a:t>
            </a:r>
            <a:endParaRPr lang="en-US" altLang="ja-JP" sz="8829" b="1" spc="-148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05268" y="3413306"/>
            <a:ext cx="28082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〇</a:t>
            </a:r>
            <a:r>
              <a:rPr lang="en-US" altLang="ja-JP" sz="4000" u="sng" dirty="0" err="1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Sentaro</a:t>
            </a:r>
            <a:r>
              <a:rPr lang="en-US" altLang="ja-JP" sz="4000" u="sng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Onizuka</a:t>
            </a:r>
            <a:r>
              <a:rPr lang="en-US" altLang="ja-JP" sz="40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Tetsuya Kanda</a:t>
            </a:r>
            <a:r>
              <a:rPr lang="en-US" altLang="ja-JP" sz="40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3600" dirty="0" err="1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Katsuro</a:t>
            </a:r>
            <a:r>
              <a:rPr lang="en-US" altLang="ja-JP" sz="36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 Inoue</a:t>
            </a:r>
            <a:r>
              <a:rPr lang="en-US" altLang="ja-JP" sz="4000" baseline="30000" dirty="0">
                <a:solidFill>
                  <a:schemeClr val="bg1"/>
                </a:solidFill>
                <a:latin typeface="+mj-lt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endParaRPr lang="en-US" altLang="ja-JP" sz="3600" dirty="0">
              <a:solidFill>
                <a:schemeClr val="bg1"/>
              </a:solidFill>
              <a:latin typeface="+mj-lt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 Osaka University</a:t>
            </a:r>
            <a:r>
              <a:rPr lang="ja-JP" altLang="en-US" sz="36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2 </a:t>
            </a:r>
            <a:r>
              <a:rPr lang="en-US" altLang="ja-JP" sz="3600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Nanzan</a:t>
            </a:r>
            <a:r>
              <a:rPr lang="en-US" altLang="ja-JP" sz="36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University</a:t>
            </a:r>
            <a:endParaRPr lang="ja-JP" altLang="en-US" sz="3600" dirty="0">
              <a:solidFill>
                <a:schemeClr val="bg1"/>
              </a:solidFill>
              <a:latin typeface="Arial Narrow" panose="020B060602020203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38188" y="5022850"/>
            <a:ext cx="14073362" cy="1195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15468426" y="5022850"/>
            <a:ext cx="14073362" cy="1195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98550" y="5383214"/>
            <a:ext cx="1346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u="sng" dirty="0">
                <a:solidFill>
                  <a:srgbClr val="3F51B5"/>
                </a:solidFill>
              </a:rPr>
              <a:t>1. </a:t>
            </a:r>
            <a:r>
              <a:rPr lang="en-US" altLang="ja-JP" sz="5400" b="1" u="sng" dirty="0">
                <a:solidFill>
                  <a:srgbClr val="3F51B5"/>
                </a:solidFill>
              </a:rPr>
              <a:t>Overview</a:t>
            </a:r>
            <a:endParaRPr lang="en-US" altLang="ja-JP" b="1" u="sng" dirty="0">
              <a:solidFill>
                <a:srgbClr val="3F51B5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720848" y="41805657"/>
            <a:ext cx="15820940" cy="48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52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JSPS KAKENHI Grant Numbers JP19K20239 and JP18H04094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5726288" y="5383213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</a:tabLst>
            </a:pPr>
            <a:r>
              <a:rPr lang="en-US" altLang="ja-JP" sz="5400" b="1" u="sng" dirty="0">
                <a:solidFill>
                  <a:srgbClr val="3F51B5"/>
                </a:solidFill>
              </a:rPr>
              <a:t>2. Proposed Method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738187" y="30667544"/>
            <a:ext cx="14073362" cy="10899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098550" y="31055238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3F51B5"/>
                </a:solidFill>
              </a:rPr>
              <a:t>5</a:t>
            </a:r>
            <a:r>
              <a:rPr kumimoji="1" lang="en-US" altLang="ja-JP" sz="5400" b="1" u="sng" dirty="0">
                <a:solidFill>
                  <a:srgbClr val="3F51B5"/>
                </a:solidFill>
              </a:rPr>
              <a:t>. Method Example</a:t>
            </a:r>
            <a:endParaRPr lang="en-US" altLang="ja-JP" b="1" u="sng" dirty="0">
              <a:solidFill>
                <a:srgbClr val="3F51B5"/>
              </a:solidFill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15417894" y="30667544"/>
            <a:ext cx="14123893" cy="10899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5726288" y="31055239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3F51B5"/>
                </a:solidFill>
              </a:rPr>
              <a:t>6</a:t>
            </a:r>
            <a:r>
              <a:rPr kumimoji="1" lang="en-US" altLang="ja-JP" sz="5400" b="1" u="sng" dirty="0">
                <a:solidFill>
                  <a:srgbClr val="3F51B5"/>
                </a:solidFill>
              </a:rPr>
              <a:t>. </a:t>
            </a:r>
            <a:r>
              <a:rPr lang="en-US" altLang="ja-JP" sz="5400" b="1" u="sng" dirty="0">
                <a:solidFill>
                  <a:srgbClr val="3F51B5"/>
                </a:solidFill>
              </a:rPr>
              <a:t>Conclusion</a:t>
            </a:r>
            <a:endParaRPr lang="en-US" altLang="ja-JP" b="1" u="sng" dirty="0">
              <a:solidFill>
                <a:srgbClr val="3F51B5"/>
              </a:solidFill>
            </a:endParaRPr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263443" y="32182758"/>
            <a:ext cx="1357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Conducted a small experiment </a:t>
            </a:r>
            <a:r>
              <a:rPr lang="en-US" altLang="ja-JP" sz="4000" dirty="0"/>
              <a:t>with the method</a:t>
            </a:r>
          </a:p>
          <a:p>
            <a:r>
              <a:rPr lang="en-US" altLang="ja-JP" sz="4000" dirty="0"/>
              <a:t>               on </a:t>
            </a:r>
            <a:r>
              <a:rPr lang="en-US" altLang="ja-JP" sz="4000" b="1" dirty="0"/>
              <a:t>Visual Studio Code </a:t>
            </a:r>
            <a:r>
              <a:rPr lang="en-US" altLang="ja-JP" sz="4000" dirty="0"/>
              <a:t>and </a:t>
            </a:r>
            <a:r>
              <a:rPr lang="en-US" altLang="ja-JP" sz="4000" b="1" dirty="0"/>
              <a:t>Eclipse</a:t>
            </a: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5726288" y="32214542"/>
            <a:ext cx="13573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dirty="0"/>
              <a:t>Proposed a method to realize the comparison of developer’s work efficiency between different editors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dirty="0"/>
              <a:t>Showed an example output of the proposed method </a:t>
            </a:r>
            <a:br>
              <a:rPr lang="en-US" altLang="ja-JP" sz="4000" dirty="0"/>
            </a:br>
            <a:r>
              <a:rPr lang="en-US" altLang="ja-JP" sz="4000" dirty="0"/>
              <a:t>with two editors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9A0475-1A03-DA50-D3B8-19AB260F14CD}"/>
              </a:ext>
            </a:extLst>
          </p:cNvPr>
          <p:cNvSpPr txBox="1"/>
          <p:nvPr/>
        </p:nvSpPr>
        <p:spPr>
          <a:xfrm>
            <a:off x="1105268" y="6364516"/>
            <a:ext cx="13573125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dirty="0"/>
              <a:t>Analyzing the coding process has been </a:t>
            </a:r>
            <a:r>
              <a:rPr lang="en-US" altLang="ja-JP" sz="4000" b="1" dirty="0"/>
              <a:t>limited </a:t>
            </a:r>
            <a:br>
              <a:rPr lang="en-US" altLang="ja-JP" sz="4000" dirty="0"/>
            </a:br>
            <a:r>
              <a:rPr lang="en-US" altLang="ja-JP" sz="4000" dirty="0"/>
              <a:t>to </a:t>
            </a:r>
            <a:r>
              <a:rPr lang="en-US" altLang="ja-JP" sz="4000" b="1" dirty="0"/>
              <a:t>a single editor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4000" b="1" dirty="0"/>
              <a:t>Editors</a:t>
            </a:r>
            <a:r>
              <a:rPr lang="en-US" altLang="ja-JP" sz="4000" dirty="0"/>
              <a:t> are important in the </a:t>
            </a:r>
            <a:r>
              <a:rPr lang="en-US" altLang="ja-JP" sz="4000" b="1" dirty="0"/>
              <a:t>efficiency of development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sz="400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D806A19-7001-DDA4-C727-B2DB7EF9E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45" y="12884822"/>
            <a:ext cx="1401125" cy="140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プログラミングをする人のイラスト（男性）">
            <a:extLst>
              <a:ext uri="{FF2B5EF4-FFF2-40B4-BE49-F238E27FC236}">
                <a16:creationId xmlns:a16="http://schemas.microsoft.com/office/drawing/2014/main" id="{BE750AB8-FEB3-2937-882E-CC19F15A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915" y="14603102"/>
            <a:ext cx="2349091" cy="21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WS Toolkit for Eclipse | AWS">
            <a:extLst>
              <a:ext uri="{FF2B5EF4-FFF2-40B4-BE49-F238E27FC236}">
                <a16:creationId xmlns:a16="http://schemas.microsoft.com/office/drawing/2014/main" id="{FC176C74-FCEF-5FDB-7FD1-62568EFF7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97" y="12984245"/>
            <a:ext cx="1768765" cy="13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グラフィックス 12" descr="裁きの天秤">
            <a:extLst>
              <a:ext uri="{FF2B5EF4-FFF2-40B4-BE49-F238E27FC236}">
                <a16:creationId xmlns:a16="http://schemas.microsoft.com/office/drawing/2014/main" id="{941F8BA4-8334-4120-91BF-746CDAC1F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2502" y="13477299"/>
            <a:ext cx="1768764" cy="1768764"/>
          </a:xfrm>
          <a:prstGeom prst="rect">
            <a:avLst/>
          </a:prstGeom>
        </p:spPr>
      </p:pic>
      <p:pic>
        <p:nvPicPr>
          <p:cNvPr id="14" name="Picture 2" descr="プログラミングをする人のイラスト（男性）">
            <a:extLst>
              <a:ext uri="{FF2B5EF4-FFF2-40B4-BE49-F238E27FC236}">
                <a16:creationId xmlns:a16="http://schemas.microsoft.com/office/drawing/2014/main" id="{1ECA031B-60F5-02C1-1997-49494199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06" y="14531655"/>
            <a:ext cx="2349091" cy="21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右矢印 144">
            <a:extLst>
              <a:ext uri="{FF2B5EF4-FFF2-40B4-BE49-F238E27FC236}">
                <a16:creationId xmlns:a16="http://schemas.microsoft.com/office/drawing/2014/main" id="{6B94EFD1-6841-AC26-4F91-2768D510CDC1}"/>
              </a:ext>
            </a:extLst>
          </p:cNvPr>
          <p:cNvSpPr/>
          <p:nvPr/>
        </p:nvSpPr>
        <p:spPr>
          <a:xfrm rot="5400000">
            <a:off x="7141689" y="9214049"/>
            <a:ext cx="1026370" cy="1332783"/>
          </a:xfrm>
          <a:prstGeom prst="rightArrow">
            <a:avLst/>
          </a:prstGeom>
          <a:solidFill>
            <a:srgbClr val="4584D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83378">
              <a:defRPr/>
            </a:pPr>
            <a:endParaRPr kumimoji="0" lang="ja-JP" altLang="en-US" sz="3153" dirty="0">
              <a:solidFill>
                <a:prstClr val="white"/>
              </a:solidFill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0CCE0E-83BB-D440-779E-79D3EBA1C426}"/>
              </a:ext>
            </a:extLst>
          </p:cNvPr>
          <p:cNvSpPr txBox="1"/>
          <p:nvPr/>
        </p:nvSpPr>
        <p:spPr>
          <a:xfrm>
            <a:off x="2089043" y="10302476"/>
            <a:ext cx="119219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u="sng" dirty="0"/>
              <a:t>Propose a method </a:t>
            </a:r>
            <a:br>
              <a:rPr lang="en-US" altLang="ja-JP" sz="4400" dirty="0"/>
            </a:br>
            <a:r>
              <a:rPr lang="en-US" altLang="ja-JP" sz="4400" dirty="0"/>
              <a:t>  to </a:t>
            </a:r>
            <a:r>
              <a:rPr lang="en-US" altLang="ja-JP" sz="4400" b="1"/>
              <a:t>compare</a:t>
            </a:r>
            <a:r>
              <a:rPr lang="en-US" altLang="ja-JP" sz="4400"/>
              <a:t> developer’s </a:t>
            </a:r>
            <a:r>
              <a:rPr lang="en-US" altLang="ja-JP" sz="4400" dirty="0"/>
              <a:t>work efficiency </a:t>
            </a:r>
            <a:br>
              <a:rPr lang="en-US" altLang="ja-JP" sz="4400" dirty="0"/>
            </a:br>
            <a:r>
              <a:rPr lang="en-US" altLang="ja-JP" sz="4400" dirty="0"/>
              <a:t>  between </a:t>
            </a:r>
            <a:r>
              <a:rPr lang="en-US" altLang="ja-JP" sz="4400" b="1" dirty="0"/>
              <a:t>different editors</a:t>
            </a:r>
          </a:p>
        </p:txBody>
      </p:sp>
      <p:pic>
        <p:nvPicPr>
          <p:cNvPr id="18" name="コンテンツ プレースホルダー 7">
            <a:extLst>
              <a:ext uri="{FF2B5EF4-FFF2-40B4-BE49-F238E27FC236}">
                <a16:creationId xmlns:a16="http://schemas.microsoft.com/office/drawing/2014/main" id="{4C3D064B-54CE-9F1C-0287-998BB5064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648" y="8843619"/>
            <a:ext cx="13258243" cy="723797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9C0FB3-42AD-1E18-8BF7-A9CEB043E477}"/>
              </a:ext>
            </a:extLst>
          </p:cNvPr>
          <p:cNvSpPr txBox="1"/>
          <p:nvPr/>
        </p:nvSpPr>
        <p:spPr>
          <a:xfrm>
            <a:off x="15976930" y="6488888"/>
            <a:ext cx="124662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C</a:t>
            </a:r>
            <a:r>
              <a:rPr kumimoji="1" lang="en-US" altLang="ja-JP" sz="4000" dirty="0"/>
              <a:t>ollecting and comparing </a:t>
            </a:r>
            <a:endParaRPr lang="en-US" altLang="ja-JP" sz="4000" dirty="0"/>
          </a:p>
          <a:p>
            <a:pPr>
              <a:spcBef>
                <a:spcPts val="600"/>
              </a:spcBef>
            </a:pPr>
            <a:r>
              <a:rPr kumimoji="1" lang="en-US" altLang="ja-JP" sz="4000" b="1" dirty="0"/>
              <a:t>  “self-evaluations”</a:t>
            </a:r>
            <a:r>
              <a:rPr kumimoji="1" lang="en-US" altLang="ja-JP" sz="4000" dirty="0"/>
              <a:t> and </a:t>
            </a:r>
            <a:r>
              <a:rPr kumimoji="1" lang="en-US" altLang="ja-JP" sz="4000" b="1" dirty="0"/>
              <a:t>“quantitative evaluations”</a:t>
            </a:r>
          </a:p>
          <a:p>
            <a:pPr>
              <a:spcBef>
                <a:spcPts val="600"/>
              </a:spcBef>
            </a:pPr>
            <a:r>
              <a:rPr lang="en-US" altLang="ja-JP" sz="4000" b="1" dirty="0"/>
              <a:t>  </a:t>
            </a:r>
            <a:r>
              <a:rPr lang="en-US" altLang="ja-JP" sz="4000" dirty="0"/>
              <a:t>of developer’s work efficiency for each editor</a:t>
            </a:r>
            <a:endParaRPr kumimoji="1" lang="en-US" altLang="ja-JP" sz="4000" b="1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A28A2CE-D86E-9CAF-293D-4CEC353E7863}"/>
              </a:ext>
            </a:extLst>
          </p:cNvPr>
          <p:cNvSpPr/>
          <p:nvPr/>
        </p:nvSpPr>
        <p:spPr>
          <a:xfrm>
            <a:off x="738187" y="17845197"/>
            <a:ext cx="14073362" cy="1195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E6AF658-C77C-0D88-F486-96C398E25825}"/>
              </a:ext>
            </a:extLst>
          </p:cNvPr>
          <p:cNvSpPr/>
          <p:nvPr/>
        </p:nvSpPr>
        <p:spPr>
          <a:xfrm>
            <a:off x="15430122" y="17811304"/>
            <a:ext cx="14111666" cy="1195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6EC0907-224B-73FF-964B-57DFBC515B0F}"/>
              </a:ext>
            </a:extLst>
          </p:cNvPr>
          <p:cNvSpPr txBox="1"/>
          <p:nvPr/>
        </p:nvSpPr>
        <p:spPr>
          <a:xfrm>
            <a:off x="862893" y="18118914"/>
            <a:ext cx="1394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u="sng" dirty="0">
                <a:solidFill>
                  <a:srgbClr val="3F51B5"/>
                </a:solidFill>
              </a:rPr>
              <a:t>3</a:t>
            </a:r>
            <a:r>
              <a:rPr kumimoji="1" lang="en-US" altLang="ja-JP" sz="5400" b="1" u="sng" dirty="0">
                <a:solidFill>
                  <a:srgbClr val="3F51B5"/>
                </a:solidFill>
              </a:rPr>
              <a:t>. Collecting evaluation of work </a:t>
            </a:r>
            <a:r>
              <a:rPr lang="en-US" altLang="ja-JP" sz="5400" b="1" u="sng" dirty="0">
                <a:solidFill>
                  <a:srgbClr val="3F51B5"/>
                </a:solidFill>
              </a:rPr>
              <a:t>efficiency</a:t>
            </a:r>
            <a:endParaRPr lang="en-US" altLang="ja-JP" b="1" u="sng" dirty="0">
              <a:solidFill>
                <a:srgbClr val="3F51B5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777654E-4004-6FAB-E6A1-5DCC38F841FD}"/>
              </a:ext>
            </a:extLst>
          </p:cNvPr>
          <p:cNvSpPr txBox="1"/>
          <p:nvPr/>
        </p:nvSpPr>
        <p:spPr>
          <a:xfrm>
            <a:off x="15726288" y="18195113"/>
            <a:ext cx="1357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19138" algn="l"/>
              </a:tabLst>
            </a:pPr>
            <a:r>
              <a:rPr lang="en-US" altLang="ja-JP" sz="5400" b="1" u="sng" dirty="0">
                <a:solidFill>
                  <a:srgbClr val="3F51B5"/>
                </a:solidFill>
              </a:rPr>
              <a:t>4. Comparison based on scatter plot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EAF9B00-792A-0110-A38F-BE0CEEB40D4A}"/>
              </a:ext>
            </a:extLst>
          </p:cNvPr>
          <p:cNvSpPr txBox="1"/>
          <p:nvPr/>
        </p:nvSpPr>
        <p:spPr>
          <a:xfrm>
            <a:off x="1105268" y="19165594"/>
            <a:ext cx="13573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4400" b="1" dirty="0"/>
              <a:t>Self-evaluation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8B47CEB-BD36-3198-8AEF-A1DBA094634B}"/>
              </a:ext>
            </a:extLst>
          </p:cNvPr>
          <p:cNvSpPr txBox="1"/>
          <p:nvPr/>
        </p:nvSpPr>
        <p:spPr>
          <a:xfrm>
            <a:off x="16279736" y="19344140"/>
            <a:ext cx="12466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/>
              <a:t>C</a:t>
            </a:r>
            <a:r>
              <a:rPr kumimoji="1" lang="en-US" altLang="ja-JP" sz="4400" dirty="0"/>
              <a:t>riteria to determine if in agreement or not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E890175C-27FC-FCA5-F5BA-1A8EEBC1F1AE}"/>
              </a:ext>
            </a:extLst>
          </p:cNvPr>
          <p:cNvSpPr txBox="1"/>
          <p:nvPr/>
        </p:nvSpPr>
        <p:spPr>
          <a:xfrm>
            <a:off x="1098549" y="23370638"/>
            <a:ext cx="1346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4400" b="1" dirty="0"/>
              <a:t>Quantitative evaluations</a:t>
            </a:r>
            <a:endParaRPr lang="en-US" altLang="ja-JP" sz="4000" b="1" dirty="0"/>
          </a:p>
        </p:txBody>
      </p:sp>
      <p:pic>
        <p:nvPicPr>
          <p:cNvPr id="81" name="図 80">
            <a:extLst>
              <a:ext uri="{FF2B5EF4-FFF2-40B4-BE49-F238E27FC236}">
                <a16:creationId xmlns:a16="http://schemas.microsoft.com/office/drawing/2014/main" id="{ED0BB682-B63F-47E5-6EE3-4B7B1D6442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9246" y="20354766"/>
            <a:ext cx="1832424" cy="1832424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7411075-39A4-0EA4-2D7B-2EEF0CC809C0}"/>
              </a:ext>
            </a:extLst>
          </p:cNvPr>
          <p:cNvSpPr txBox="1"/>
          <p:nvPr/>
        </p:nvSpPr>
        <p:spPr>
          <a:xfrm>
            <a:off x="3421670" y="20054254"/>
            <a:ext cx="1063381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4000" dirty="0"/>
              <a:t>5-point Likert scale</a:t>
            </a:r>
          </a:p>
          <a:p>
            <a:r>
              <a:rPr lang="en-US" altLang="ja-JP" sz="3600" dirty="0"/>
              <a:t>  “Which editor do you think is faster at coding?”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027F3F32-2145-63A5-4617-C2397C2B3380}"/>
              </a:ext>
            </a:extLst>
          </p:cNvPr>
          <p:cNvCxnSpPr>
            <a:cxnSpLocks/>
          </p:cNvCxnSpPr>
          <p:nvPr/>
        </p:nvCxnSpPr>
        <p:spPr>
          <a:xfrm>
            <a:off x="6357338" y="21936937"/>
            <a:ext cx="3447143" cy="48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>
            <a:extLst>
              <a:ext uri="{FF2B5EF4-FFF2-40B4-BE49-F238E27FC236}">
                <a16:creationId xmlns:a16="http://schemas.microsoft.com/office/drawing/2014/main" id="{EDF65F0B-EDD9-43A8-7A97-5A794AF7F9AE}"/>
              </a:ext>
            </a:extLst>
          </p:cNvPr>
          <p:cNvCxnSpPr/>
          <p:nvPr/>
        </p:nvCxnSpPr>
        <p:spPr>
          <a:xfrm>
            <a:off x="8104616" y="21713290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>
            <a:extLst>
              <a:ext uri="{FF2B5EF4-FFF2-40B4-BE49-F238E27FC236}">
                <a16:creationId xmlns:a16="http://schemas.microsoft.com/office/drawing/2014/main" id="{7E52B109-D9F4-F9CA-FD84-580387223745}"/>
              </a:ext>
            </a:extLst>
          </p:cNvPr>
          <p:cNvCxnSpPr/>
          <p:nvPr/>
        </p:nvCxnSpPr>
        <p:spPr>
          <a:xfrm>
            <a:off x="8927356" y="21708831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84EA022A-6101-A744-71BB-71F6D084BB7A}"/>
              </a:ext>
            </a:extLst>
          </p:cNvPr>
          <p:cNvCxnSpPr/>
          <p:nvPr/>
        </p:nvCxnSpPr>
        <p:spPr>
          <a:xfrm>
            <a:off x="9804481" y="21723345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F111B641-E738-29EC-6D27-F18603129B59}"/>
              </a:ext>
            </a:extLst>
          </p:cNvPr>
          <p:cNvCxnSpPr/>
          <p:nvPr/>
        </p:nvCxnSpPr>
        <p:spPr>
          <a:xfrm>
            <a:off x="7292098" y="21723344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9EAF25CA-AB4B-721C-41BF-CEE4D7FB7675}"/>
              </a:ext>
            </a:extLst>
          </p:cNvPr>
          <p:cNvCxnSpPr/>
          <p:nvPr/>
        </p:nvCxnSpPr>
        <p:spPr>
          <a:xfrm>
            <a:off x="6357338" y="21688756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D0D72551-2035-FB0B-3B88-A511A2102206}"/>
              </a:ext>
            </a:extLst>
          </p:cNvPr>
          <p:cNvSpPr txBox="1"/>
          <p:nvPr/>
        </p:nvSpPr>
        <p:spPr>
          <a:xfrm>
            <a:off x="6038687" y="22154749"/>
            <a:ext cx="56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-2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D81A537-9F86-D022-76AA-9E23EFB57AFD}"/>
              </a:ext>
            </a:extLst>
          </p:cNvPr>
          <p:cNvSpPr txBox="1"/>
          <p:nvPr/>
        </p:nvSpPr>
        <p:spPr>
          <a:xfrm>
            <a:off x="6984170" y="22163968"/>
            <a:ext cx="56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-1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90592DE-E3FA-37B8-7CDF-AB59DC34CF79}"/>
              </a:ext>
            </a:extLst>
          </p:cNvPr>
          <p:cNvSpPr txBox="1"/>
          <p:nvPr/>
        </p:nvSpPr>
        <p:spPr>
          <a:xfrm>
            <a:off x="7867852" y="22164131"/>
            <a:ext cx="56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0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E1643368-13EC-8575-3F05-9B8DADDA50B4}"/>
              </a:ext>
            </a:extLst>
          </p:cNvPr>
          <p:cNvSpPr txBox="1"/>
          <p:nvPr/>
        </p:nvSpPr>
        <p:spPr>
          <a:xfrm>
            <a:off x="8569320" y="22141039"/>
            <a:ext cx="77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+1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11B60660-7A2C-7A22-56FA-614B4524D86B}"/>
              </a:ext>
            </a:extLst>
          </p:cNvPr>
          <p:cNvSpPr txBox="1"/>
          <p:nvPr/>
        </p:nvSpPr>
        <p:spPr>
          <a:xfrm>
            <a:off x="9498205" y="22154749"/>
            <a:ext cx="772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+2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7A9FD1C9-B2F8-55EA-35B5-9142F3CC5E7B}"/>
              </a:ext>
            </a:extLst>
          </p:cNvPr>
          <p:cNvSpPr txBox="1"/>
          <p:nvPr/>
        </p:nvSpPr>
        <p:spPr>
          <a:xfrm>
            <a:off x="4540310" y="21686817"/>
            <a:ext cx="159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Editor2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AA51616-32DE-2BBA-4F6A-D7995274F468}"/>
              </a:ext>
            </a:extLst>
          </p:cNvPr>
          <p:cNvSpPr txBox="1"/>
          <p:nvPr/>
        </p:nvSpPr>
        <p:spPr>
          <a:xfrm>
            <a:off x="10184055" y="21697381"/>
            <a:ext cx="159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Editor1</a:t>
            </a:r>
          </a:p>
        </p:txBody>
      </p:sp>
      <p:sp>
        <p:nvSpPr>
          <p:cNvPr id="122" name="角丸四角形 165">
            <a:extLst>
              <a:ext uri="{FF2B5EF4-FFF2-40B4-BE49-F238E27FC236}">
                <a16:creationId xmlns:a16="http://schemas.microsoft.com/office/drawing/2014/main" id="{E091AF3E-2BEE-A573-47A0-4CC38134B0FB}"/>
              </a:ext>
            </a:extLst>
          </p:cNvPr>
          <p:cNvSpPr/>
          <p:nvPr/>
        </p:nvSpPr>
        <p:spPr>
          <a:xfrm>
            <a:off x="1489916" y="24522127"/>
            <a:ext cx="2951064" cy="11222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Fine-grained</a:t>
            </a:r>
            <a:r>
              <a:rPr lang="ja-JP" altLang="en-US" sz="3200" dirty="0">
                <a:solidFill>
                  <a:schemeClr val="tx1"/>
                </a:solidFill>
              </a:rPr>
              <a:t> </a:t>
            </a:r>
            <a:r>
              <a:rPr lang="en-US" altLang="ja-JP" sz="3200" dirty="0">
                <a:solidFill>
                  <a:schemeClr val="tx1"/>
                </a:solidFill>
              </a:rPr>
              <a:t>edit history</a:t>
            </a:r>
          </a:p>
        </p:txBody>
      </p:sp>
      <p:sp>
        <p:nvSpPr>
          <p:cNvPr id="123" name="角丸四角形 165">
            <a:extLst>
              <a:ext uri="{FF2B5EF4-FFF2-40B4-BE49-F238E27FC236}">
                <a16:creationId xmlns:a16="http://schemas.microsoft.com/office/drawing/2014/main" id="{17912E79-0F7A-720A-8391-39BE94733B5F}"/>
              </a:ext>
            </a:extLst>
          </p:cNvPr>
          <p:cNvSpPr/>
          <p:nvPr/>
        </p:nvSpPr>
        <p:spPr>
          <a:xfrm>
            <a:off x="6227039" y="24508902"/>
            <a:ext cx="3204750" cy="11222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Development progress graph </a:t>
            </a:r>
          </a:p>
        </p:txBody>
      </p:sp>
      <p:sp>
        <p:nvSpPr>
          <p:cNvPr id="124" name="角丸四角形 165">
            <a:extLst>
              <a:ext uri="{FF2B5EF4-FFF2-40B4-BE49-F238E27FC236}">
                <a16:creationId xmlns:a16="http://schemas.microsoft.com/office/drawing/2014/main" id="{2E9FA953-C724-E7DB-6BF1-7BCC01D72D7C}"/>
              </a:ext>
            </a:extLst>
          </p:cNvPr>
          <p:cNvSpPr/>
          <p:nvPr/>
        </p:nvSpPr>
        <p:spPr>
          <a:xfrm>
            <a:off x="11082362" y="24521322"/>
            <a:ext cx="3204750" cy="11222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Time required for each task</a:t>
            </a:r>
          </a:p>
        </p:txBody>
      </p:sp>
      <p:sp>
        <p:nvSpPr>
          <p:cNvPr id="125" name="角丸四角形 165">
            <a:extLst>
              <a:ext uri="{FF2B5EF4-FFF2-40B4-BE49-F238E27FC236}">
                <a16:creationId xmlns:a16="http://schemas.microsoft.com/office/drawing/2014/main" id="{26E3E354-8B44-157C-3B35-B08E7605207D}"/>
              </a:ext>
            </a:extLst>
          </p:cNvPr>
          <p:cNvSpPr/>
          <p:nvPr/>
        </p:nvSpPr>
        <p:spPr>
          <a:xfrm>
            <a:off x="11059119" y="26385159"/>
            <a:ext cx="3258727" cy="11222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Normalized data</a:t>
            </a:r>
            <a:r>
              <a:rPr lang="ja-JP" altLang="en-US" sz="3200" dirty="0">
                <a:solidFill>
                  <a:schemeClr val="tx1"/>
                </a:solidFill>
              </a:rPr>
              <a:t>（</a:t>
            </a:r>
            <a:r>
              <a:rPr lang="en-US" altLang="ja-JP" sz="3200" dirty="0">
                <a:solidFill>
                  <a:schemeClr val="tx1"/>
                </a:solidFill>
              </a:rPr>
              <a:t>0 </a:t>
            </a:r>
            <a:r>
              <a:rPr lang="ja-JP" altLang="en-US" sz="3200" dirty="0">
                <a:solidFill>
                  <a:schemeClr val="tx1"/>
                </a:solidFill>
              </a:rPr>
              <a:t>～</a:t>
            </a:r>
            <a:r>
              <a:rPr lang="en-US" altLang="ja-JP" sz="3200" dirty="0">
                <a:solidFill>
                  <a:schemeClr val="tx1"/>
                </a:solidFill>
              </a:rPr>
              <a:t> 1</a:t>
            </a:r>
            <a:r>
              <a:rPr lang="ja-JP" altLang="en-US" sz="3200" dirty="0">
                <a:solidFill>
                  <a:schemeClr val="tx1"/>
                </a:solidFill>
              </a:rPr>
              <a:t>）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26" name="角丸四角形 165">
            <a:extLst>
              <a:ext uri="{FF2B5EF4-FFF2-40B4-BE49-F238E27FC236}">
                <a16:creationId xmlns:a16="http://schemas.microsoft.com/office/drawing/2014/main" id="{14B6F241-A882-80AE-3F12-C47BA2C99977}"/>
              </a:ext>
            </a:extLst>
          </p:cNvPr>
          <p:cNvSpPr/>
          <p:nvPr/>
        </p:nvSpPr>
        <p:spPr>
          <a:xfrm>
            <a:off x="1476472" y="26385159"/>
            <a:ext cx="8100242" cy="11222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chemeClr val="tx1"/>
                </a:solidFill>
              </a:rPr>
              <a:t>- { (avg of editor1) - (avg of editor2) }× 100</a:t>
            </a: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B22C9142-1485-4D8E-AECF-2FB1641B2F12}"/>
              </a:ext>
            </a:extLst>
          </p:cNvPr>
          <p:cNvCxnSpPr>
            <a:cxnSpLocks/>
            <a:stCxn id="122" idx="3"/>
            <a:endCxn id="123" idx="1"/>
          </p:cNvCxnSpPr>
          <p:nvPr/>
        </p:nvCxnSpPr>
        <p:spPr>
          <a:xfrm flipV="1">
            <a:off x="4440980" y="25070015"/>
            <a:ext cx="1786059" cy="132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A9BBD622-61B9-7202-E9DF-E3FE7167BFC7}"/>
              </a:ext>
            </a:extLst>
          </p:cNvPr>
          <p:cNvCxnSpPr>
            <a:cxnSpLocks/>
            <a:stCxn id="123" idx="3"/>
            <a:endCxn id="124" idx="1"/>
          </p:cNvCxnSpPr>
          <p:nvPr/>
        </p:nvCxnSpPr>
        <p:spPr>
          <a:xfrm>
            <a:off x="9431789" y="25070015"/>
            <a:ext cx="1650573" cy="124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CF83511B-CAC5-169D-8EEE-7163F4592E01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12684737" y="25643548"/>
            <a:ext cx="3746" cy="7416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>
            <a:extLst>
              <a:ext uri="{FF2B5EF4-FFF2-40B4-BE49-F238E27FC236}">
                <a16:creationId xmlns:a16="http://schemas.microsoft.com/office/drawing/2014/main" id="{4E85B465-DDD5-70A9-1473-030CDEB50547}"/>
              </a:ext>
            </a:extLst>
          </p:cNvPr>
          <p:cNvCxnSpPr>
            <a:cxnSpLocks/>
            <a:stCxn id="125" idx="1"/>
            <a:endCxn id="126" idx="3"/>
          </p:cNvCxnSpPr>
          <p:nvPr/>
        </p:nvCxnSpPr>
        <p:spPr>
          <a:xfrm flipH="1">
            <a:off x="9576714" y="26946272"/>
            <a:ext cx="148240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>
            <a:extLst>
              <a:ext uri="{FF2B5EF4-FFF2-40B4-BE49-F238E27FC236}">
                <a16:creationId xmlns:a16="http://schemas.microsoft.com/office/drawing/2014/main" id="{8766396D-AD5D-5D2C-56B8-047C875FDFA1}"/>
              </a:ext>
            </a:extLst>
          </p:cNvPr>
          <p:cNvCxnSpPr>
            <a:cxnSpLocks/>
          </p:cNvCxnSpPr>
          <p:nvPr/>
        </p:nvCxnSpPr>
        <p:spPr>
          <a:xfrm flipV="1">
            <a:off x="6138783" y="28517850"/>
            <a:ext cx="3424317" cy="117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>
            <a:extLst>
              <a:ext uri="{FF2B5EF4-FFF2-40B4-BE49-F238E27FC236}">
                <a16:creationId xmlns:a16="http://schemas.microsoft.com/office/drawing/2014/main" id="{9C35ED35-771E-ED0D-ED90-E66FA02CA789}"/>
              </a:ext>
            </a:extLst>
          </p:cNvPr>
          <p:cNvCxnSpPr/>
          <p:nvPr/>
        </p:nvCxnSpPr>
        <p:spPr>
          <a:xfrm>
            <a:off x="7886061" y="28305968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>
            <a:extLst>
              <a:ext uri="{FF2B5EF4-FFF2-40B4-BE49-F238E27FC236}">
                <a16:creationId xmlns:a16="http://schemas.microsoft.com/office/drawing/2014/main" id="{F06FDDF0-7AFE-4667-61B3-682B2643315D}"/>
              </a:ext>
            </a:extLst>
          </p:cNvPr>
          <p:cNvCxnSpPr/>
          <p:nvPr/>
        </p:nvCxnSpPr>
        <p:spPr>
          <a:xfrm>
            <a:off x="9585926" y="28316023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20B80BD3-D35F-44CA-0247-8EFC5F7860B9}"/>
              </a:ext>
            </a:extLst>
          </p:cNvPr>
          <p:cNvCxnSpPr/>
          <p:nvPr/>
        </p:nvCxnSpPr>
        <p:spPr>
          <a:xfrm>
            <a:off x="6138783" y="28281434"/>
            <a:ext cx="0" cy="4782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833ECAF2-6DB9-0C5C-FE7E-CD91FE707514}"/>
              </a:ext>
            </a:extLst>
          </p:cNvPr>
          <p:cNvSpPr txBox="1"/>
          <p:nvPr/>
        </p:nvSpPr>
        <p:spPr>
          <a:xfrm>
            <a:off x="5560170" y="28862217"/>
            <a:ext cx="113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-100</a:t>
            </a: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0DED3DB0-9471-B784-39DA-057742FE288E}"/>
              </a:ext>
            </a:extLst>
          </p:cNvPr>
          <p:cNvSpPr txBox="1"/>
          <p:nvPr/>
        </p:nvSpPr>
        <p:spPr>
          <a:xfrm>
            <a:off x="7649297" y="28756809"/>
            <a:ext cx="568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0</a:t>
            </a:r>
          </a:p>
        </p:txBody>
      </p:sp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EEBBF4DF-1EDC-D440-9B69-609447C335FD}"/>
              </a:ext>
            </a:extLst>
          </p:cNvPr>
          <p:cNvSpPr txBox="1"/>
          <p:nvPr/>
        </p:nvSpPr>
        <p:spPr>
          <a:xfrm>
            <a:off x="9124818" y="28823866"/>
            <a:ext cx="124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+100</a:t>
            </a:r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68D4AC12-450B-39EA-D2A1-F580337A9E47}"/>
              </a:ext>
            </a:extLst>
          </p:cNvPr>
          <p:cNvSpPr txBox="1"/>
          <p:nvPr/>
        </p:nvSpPr>
        <p:spPr>
          <a:xfrm>
            <a:off x="4321755" y="28279495"/>
            <a:ext cx="159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Editor2</a:t>
            </a:r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66A08383-B433-B0AD-3A7A-23AB70C18DB6}"/>
              </a:ext>
            </a:extLst>
          </p:cNvPr>
          <p:cNvSpPr txBox="1"/>
          <p:nvPr/>
        </p:nvSpPr>
        <p:spPr>
          <a:xfrm>
            <a:off x="9965500" y="28290059"/>
            <a:ext cx="159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Editor1</a:t>
            </a:r>
          </a:p>
        </p:txBody>
      </p:sp>
      <p:pic>
        <p:nvPicPr>
          <p:cNvPr id="199" name="図 198">
            <a:extLst>
              <a:ext uri="{FF2B5EF4-FFF2-40B4-BE49-F238E27FC236}">
                <a16:creationId xmlns:a16="http://schemas.microsoft.com/office/drawing/2014/main" id="{762959E5-4A43-B8AD-69B1-5C12CE7A22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018" y="22157576"/>
            <a:ext cx="10679145" cy="6644028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732B2A44-3F4E-95DB-0615-04F3985108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24" y="35021411"/>
            <a:ext cx="10074507" cy="5312299"/>
          </a:xfrm>
          <a:prstGeom prst="rect">
            <a:avLst/>
          </a:prstGeom>
        </p:spPr>
      </p:pic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4E894B41-82A1-6E01-9295-22C458571CE2}"/>
              </a:ext>
            </a:extLst>
          </p:cNvPr>
          <p:cNvSpPr txBox="1"/>
          <p:nvPr/>
        </p:nvSpPr>
        <p:spPr>
          <a:xfrm>
            <a:off x="1344533" y="33632841"/>
            <a:ext cx="13573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/>
              <a:t>Correlation coefficient: - 0.27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sz="3600" dirty="0"/>
              <a:t>Judge by area:       3 people       3 people       2 people</a:t>
            </a: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AD3669FB-D077-33FD-1F79-1BF5B85DFA52}"/>
              </a:ext>
            </a:extLst>
          </p:cNvPr>
          <p:cNvSpPr txBox="1"/>
          <p:nvPr/>
        </p:nvSpPr>
        <p:spPr>
          <a:xfrm>
            <a:off x="1716107" y="40315927"/>
            <a:ext cx="12069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/>
              <a:t>A scatter plot of comparing post-development self-evaluations and </a:t>
            </a:r>
            <a:br>
              <a:rPr lang="en-US" altLang="ja-JP" sz="3200" dirty="0"/>
            </a:br>
            <a:r>
              <a:rPr lang="en-US" altLang="ja-JP" sz="3200" dirty="0"/>
              <a:t>quantitative evaluations of a source code transcription task</a:t>
            </a:r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B31F17C2-4EA7-77E7-2EA2-A9D1298A8573}"/>
              </a:ext>
            </a:extLst>
          </p:cNvPr>
          <p:cNvSpPr/>
          <p:nvPr/>
        </p:nvSpPr>
        <p:spPr>
          <a:xfrm>
            <a:off x="5385529" y="34299760"/>
            <a:ext cx="358327" cy="414487"/>
          </a:xfrm>
          <a:prstGeom prst="rect">
            <a:avLst/>
          </a:prstGeom>
          <a:solidFill>
            <a:srgbClr val="04AF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6EE421C9-F2DC-4F59-A7AE-33628DBA7802}"/>
              </a:ext>
            </a:extLst>
          </p:cNvPr>
          <p:cNvSpPr/>
          <p:nvPr/>
        </p:nvSpPr>
        <p:spPr>
          <a:xfrm>
            <a:off x="8050005" y="34299760"/>
            <a:ext cx="358327" cy="414487"/>
          </a:xfrm>
          <a:prstGeom prst="rect">
            <a:avLst/>
          </a:prstGeom>
          <a:solidFill>
            <a:srgbClr val="FFF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EC254508-06DD-022F-7A78-FB76DDE4470B}"/>
              </a:ext>
            </a:extLst>
          </p:cNvPr>
          <p:cNvSpPr/>
          <p:nvPr/>
        </p:nvSpPr>
        <p:spPr>
          <a:xfrm>
            <a:off x="10662199" y="34300927"/>
            <a:ext cx="358327" cy="414487"/>
          </a:xfrm>
          <a:prstGeom prst="rect">
            <a:avLst/>
          </a:prstGeom>
          <a:solidFill>
            <a:srgbClr val="EB61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AACB069F-8C79-F15B-E830-44B5F61C5F63}"/>
              </a:ext>
            </a:extLst>
          </p:cNvPr>
          <p:cNvSpPr txBox="1"/>
          <p:nvPr/>
        </p:nvSpPr>
        <p:spPr>
          <a:xfrm>
            <a:off x="15777369" y="36618768"/>
            <a:ext cx="134460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ja-JP" sz="4000" dirty="0"/>
              <a:t>Fine-grained edit history collection platform</a:t>
            </a:r>
            <a:br>
              <a:rPr lang="en-US" altLang="ja-JP" sz="4000" dirty="0"/>
            </a:br>
            <a:r>
              <a:rPr lang="en-US" altLang="ja-JP" sz="3600" dirty="0"/>
              <a:t>  GitHub: </a:t>
            </a:r>
            <a:r>
              <a:rPr lang="en-US" altLang="ja-JP" sz="3600" dirty="0">
                <a:hlinkClick r:id="rId12"/>
              </a:rPr>
              <a:t>https://github.com/inoueke-n/sairi-common</a:t>
            </a:r>
            <a:endParaRPr lang="en-US" altLang="ja-JP" sz="3600" dirty="0"/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en-US" altLang="ja-JP" sz="4000" dirty="0"/>
              <a:t>Plug-in for Visual Studio Code</a:t>
            </a:r>
            <a:br>
              <a:rPr lang="en-US" altLang="ja-JP" sz="4000" dirty="0"/>
            </a:br>
            <a:r>
              <a:rPr lang="en-US" altLang="ja-JP" sz="4000" dirty="0"/>
              <a:t>  </a:t>
            </a:r>
            <a:r>
              <a:rPr lang="en-US" altLang="ja-JP" sz="3600" dirty="0"/>
              <a:t>GitHub: </a:t>
            </a:r>
            <a:r>
              <a:rPr lang="en-US" altLang="ja-JP" sz="3600" dirty="0">
                <a:hlinkClick r:id="rId13"/>
              </a:rPr>
              <a:t>https://github.com/inoueke-n/sairi-plugin-for-vscode</a:t>
            </a:r>
            <a:endParaRPr lang="en-US" altLang="ja-JP" sz="3600" dirty="0"/>
          </a:p>
          <a:p>
            <a:pPr marL="571500" marR="0" lvl="0" indent="-571500" algn="l" defTabSz="36685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Plug-in for Eclipse</a:t>
            </a:r>
            <a:b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GitHub: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  <a:hlinkClick r:id="rId14"/>
              </a:rPr>
              <a:t>https://github.com/inoueke-n/sairi-plugin-for-eclipse</a:t>
            </a:r>
            <a:endParaRPr lang="en-US" altLang="ja-JP" sz="3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4D49D6-AB7B-B7D6-81E7-9C8FC1BC31C6}"/>
              </a:ext>
            </a:extLst>
          </p:cNvPr>
          <p:cNvSpPr txBox="1"/>
          <p:nvPr/>
        </p:nvSpPr>
        <p:spPr>
          <a:xfrm>
            <a:off x="16623967" y="20077700"/>
            <a:ext cx="7765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4400" b="1" dirty="0"/>
              <a:t>Correlation coefficient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4400" b="1" dirty="0"/>
              <a:t>Judge by area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ユーザー設定</PresentationFormat>
  <Paragraphs>51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Wingdings</vt:lpstr>
      <vt:lpstr>Arial Narrow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2018-12-10T04:35:04Z</dcterms:created>
  <dcterms:modified xsi:type="dcterms:W3CDTF">2022-12-06T13:57:48Z</dcterms:modified>
</cp:coreProperties>
</file>