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heme/theme3.xml" ContentType="application/vnd.openxmlformats-officedocument.them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2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4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5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6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7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8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9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0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1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2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3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4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60" r:id="rId2"/>
  </p:sldMasterIdLst>
  <p:notesMasterIdLst>
    <p:notesMasterId r:id="rId18"/>
  </p:notesMasterIdLst>
  <p:sldIdLst>
    <p:sldId id="340" r:id="rId3"/>
    <p:sldId id="385" r:id="rId4"/>
    <p:sldId id="386" r:id="rId5"/>
    <p:sldId id="381" r:id="rId6"/>
    <p:sldId id="384" r:id="rId7"/>
    <p:sldId id="402" r:id="rId8"/>
    <p:sldId id="382" r:id="rId9"/>
    <p:sldId id="388" r:id="rId10"/>
    <p:sldId id="389" r:id="rId11"/>
    <p:sldId id="367" r:id="rId12"/>
    <p:sldId id="383" r:id="rId13"/>
    <p:sldId id="415" r:id="rId14"/>
    <p:sldId id="376" r:id="rId15"/>
    <p:sldId id="390" r:id="rId16"/>
    <p:sldId id="360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E5F5"/>
    <a:srgbClr val="F5F690"/>
    <a:srgbClr val="FFF993"/>
    <a:srgbClr val="FAEADA"/>
    <a:srgbClr val="97FD97"/>
    <a:srgbClr val="FFA7A9"/>
    <a:srgbClr val="FFACA4"/>
    <a:srgbClr val="577CC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 autoAdjust="0"/>
    <p:restoredTop sz="70225" autoAdjust="0"/>
  </p:normalViewPr>
  <p:slideViewPr>
    <p:cSldViewPr snapToGrid="0" showGuides="1">
      <p:cViewPr varScale="1">
        <p:scale>
          <a:sx n="85" d="100"/>
          <a:sy n="85" d="100"/>
        </p:scale>
        <p:origin x="1544" y="168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9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4ADEFE6-35D9-354D-95A2-04A7EAF34E3E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CF833720-7E37-C445-95B5-F0CE8F010AEC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605CCC9B-0746-4F4D-B3A0-4636D57549F5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7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FA61B39D-E945-5749-8C52-EF624AD90866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E3C58AF-9321-BD4B-BB9B-3BC14A18EB7A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81DD368-7BEA-BC4A-97F0-15A665DE0B2A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45B5822-1526-4A4C-87FC-DFB600D3A235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CD14FB42-9E59-E940-855E-7586F2C84BA9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E83BC0D-10B8-9D40-84B6-34A6024485BE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3F9FA7D-049F-164C-AEE6-9F8C67B922F2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5614D5D-035A-D84C-984C-6C12037D9BB3}" type="datetime1">
              <a:rPr lang="zh-CN" altLang="en-US" smtClean="0"/>
              <a:t>2023/5/15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1A06E67-EBFC-224E-B401-D7005A3C37B8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67BBF94-6ED7-0A45-A242-02AC992CAD3C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9C688B39-197C-E841-89A4-3746D9054284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82CF2B1E-D85E-FF48-A031-21D5A3D8861B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6A712DC-EF91-5A4B-B4EC-039538E5EED0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CAE361B2-475B-1442-BFCD-82A9CBF7CCA2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AE2CE6F-C597-2344-ADB6-74C8C2ADACD0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2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802D07A-EACE-884F-B311-25FFF4B3AE88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2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59869BA-B5CB-0249-9C63-6A8991BA85FC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B6DB7DE-D7A6-0842-991E-5D8007552465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F07284F-958E-1448-A6EA-475BA73DA38C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392D64B-2085-664C-A1EF-EA7F95A4F45E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3CDA55E-96D6-6542-867B-E621A845C31A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BF35827-EDB5-614A-A70A-D49036A1E745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D9BC55E-CA65-3047-A603-954B2F58EE35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B790855E-6405-2D4E-94CC-F5585ADFD463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A2FF5FF-8E62-1B4F-B0D4-FD57303F81C0}" type="datetime1">
              <a:rPr lang="zh-CN" altLang="en-US" smtClean="0"/>
              <a:t>2023/5/15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059185A-3419-BB41-8303-E35F035E0816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6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6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67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C0B8-3CD1-0C42-9427-33010F8786B3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532CD-17C0-AB45-99BF-7A06FE45FA7D}" type="datetime1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image" Target="../media/image2.jpe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image" Target="../media/image1.png"/><Relationship Id="rId5" Type="http://schemas.openxmlformats.org/officeDocument/2006/relationships/tags" Target="../tags/tag19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195.xml"/><Relationship Id="rId9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67.xml"/><Relationship Id="rId4" Type="http://schemas.openxmlformats.org/officeDocument/2006/relationships/tags" Target="../tags/tag26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7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10" Type="http://schemas.openxmlformats.org/officeDocument/2006/relationships/image" Target="../media/image11.png"/><Relationship Id="rId4" Type="http://schemas.openxmlformats.org/officeDocument/2006/relationships/tags" Target="../tags/tag276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notesSlide" Target="../notesSlides/notesSlide13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slideLayout" Target="../slideLayouts/slideLayout18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image" Target="../media/image12.png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notesSlide" Target="../notesSlides/notesSlide14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slideLayout" Target="../slideLayouts/slideLayout18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5" Type="http://schemas.openxmlformats.org/officeDocument/2006/relationships/image" Target="../media/image12.png"/><Relationship Id="rId10" Type="http://schemas.openxmlformats.org/officeDocument/2006/relationships/tags" Target="../tags/tag300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7" Type="http://schemas.openxmlformats.org/officeDocument/2006/relationships/image" Target="../media/image13.jpeg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hyperlink" Target="https://github.com/tetsuyakanda/didiffff" TargetMode="Externa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image" Target="../media/image4.sv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image" Target="../media/image3.png"/><Relationship Id="rId2" Type="http://schemas.openxmlformats.org/officeDocument/2006/relationships/tags" Target="../tags/tag201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6.sv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209.xml"/><Relationship Id="rId19" Type="http://schemas.openxmlformats.org/officeDocument/2006/relationships/image" Target="../media/image5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image" Target="../media/image4.svg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image" Target="../media/image3.png"/><Relationship Id="rId2" Type="http://schemas.openxmlformats.org/officeDocument/2006/relationships/tags" Target="../tags/tag215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6.svg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223.xml"/><Relationship Id="rId19" Type="http://schemas.openxmlformats.org/officeDocument/2006/relationships/image" Target="../media/image5.png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32.xml"/><Relationship Id="rId4" Type="http://schemas.openxmlformats.org/officeDocument/2006/relationships/tags" Target="../tags/tag2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4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42.xml"/><Relationship Id="rId4" Type="http://schemas.openxmlformats.org/officeDocument/2006/relationships/tags" Target="../tags/tag2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10" Type="http://schemas.openxmlformats.org/officeDocument/2006/relationships/image" Target="../media/image8.png"/><Relationship Id="rId4" Type="http://schemas.openxmlformats.org/officeDocument/2006/relationships/tags" Target="../tags/tag246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10" Type="http://schemas.openxmlformats.org/officeDocument/2006/relationships/image" Target="../media/image8.png"/><Relationship Id="rId4" Type="http://schemas.openxmlformats.org/officeDocument/2006/relationships/tags" Target="../tags/tag253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59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73680" y="4357370"/>
            <a:ext cx="6644640" cy="218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9pPr>
          </a:lstStyle>
          <a:p>
            <a:pPr algn="just" eaLnBrk="1" hangingPunct="1"/>
            <a:r>
              <a:rPr lang="zh-CN" altLang="en-US" sz="20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Shiyu Yang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</a:t>
            </a:r>
            <a:r>
              <a:rPr lang="en-US" altLang="zh-CN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(Osaka University, Japan)</a:t>
            </a:r>
          </a:p>
          <a:p>
            <a:pPr algn="just" eaLnBrk="1" hangingPunct="1"/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Tetsuya Kanda		</a:t>
            </a:r>
            <a:r>
              <a:rPr lang="en-US" altLang="zh-CN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(Osaka University, Japan)</a:t>
            </a:r>
          </a:p>
          <a:p>
            <a:pPr algn="just" eaLnBrk="1" hangingPunct="1"/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Davide Pizzolotto  	</a:t>
            </a:r>
            <a:r>
              <a:rPr lang="en-US" altLang="zh-CN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(Osaka University, Japan)</a:t>
            </a:r>
          </a:p>
          <a:p>
            <a:pPr algn="just" eaLnBrk="1" hangingPunct="1"/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Daniel M. German	(University of Victoria, Canada)</a:t>
            </a:r>
          </a:p>
          <a:p>
            <a:pPr algn="just" eaLnBrk="1" hangingPunct="1"/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Yoshiki Higo 		</a:t>
            </a:r>
            <a:r>
              <a:rPr lang="en-US" altLang="zh-CN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(Osaka University, Japan)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524000" y="928906"/>
            <a:ext cx="9144000" cy="1664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6600">
                <a:latin typeface="+mj-lt"/>
                <a:ea typeface="+mj-ea"/>
                <a:cs typeface="+mj-cs"/>
              </a:defRPr>
            </a:lvl1pPr>
            <a:lvl2pPr algn="ctr">
              <a:defRPr sz="5865"/>
            </a:lvl2pPr>
            <a:lvl3pPr algn="ctr">
              <a:defRPr sz="5865"/>
            </a:lvl3pPr>
            <a:lvl4pPr algn="ctr">
              <a:defRPr sz="5865"/>
            </a:lvl4pPr>
            <a:lvl5pPr algn="ctr">
              <a:defRPr sz="5865"/>
            </a:lvl5pPr>
            <a:lvl6pPr marL="609600" algn="ctr" fontAlgn="base">
              <a:spcBef>
                <a:spcPct val="0"/>
              </a:spcBef>
              <a:spcAft>
                <a:spcPct val="0"/>
              </a:spcAft>
              <a:defRPr sz="5865"/>
            </a:lvl6pPr>
            <a:lvl7pPr marL="1219200" algn="ctr" fontAlgn="base">
              <a:spcBef>
                <a:spcPct val="0"/>
              </a:spcBef>
              <a:spcAft>
                <a:spcPct val="0"/>
              </a:spcAft>
              <a:defRPr sz="5865"/>
            </a:lvl7pPr>
            <a:lvl8pPr marL="1828800" algn="ctr" fontAlgn="base">
              <a:spcBef>
                <a:spcPct val="0"/>
              </a:spcBef>
              <a:spcAft>
                <a:spcPct val="0"/>
              </a:spcAft>
              <a:defRPr sz="5865"/>
            </a:lvl8pPr>
            <a:lvl9pPr marL="2438400" algn="ctr" fontAlgn="base">
              <a:spcBef>
                <a:spcPct val="0"/>
              </a:spcBef>
              <a:spcAft>
                <a:spcPct val="0"/>
              </a:spcAft>
              <a:defRPr sz="5865"/>
            </a:lvl9pPr>
          </a:lstStyle>
          <a:p>
            <a:r>
              <a:rPr lang="zh-CN" altLang="en-US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PyVerDetector</a:t>
            </a: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77358" y="2610908"/>
            <a:ext cx="10471785" cy="835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+mn-lt"/>
                <a:ea typeface="+mn-ea"/>
              </a:defRPr>
            </a:lvl1pPr>
            <a:lvl2pPr marL="457200"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+mn-lt"/>
                <a:ea typeface="+mn-ea"/>
              </a:defRPr>
            </a:lvl2pPr>
            <a:lvl3pPr marL="914400" indent="0" algn="ctr">
              <a:spcBef>
                <a:spcPct val="20000"/>
              </a:spcBef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3pPr>
            <a:lvl4pPr marL="1371600"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+mn-lt"/>
                <a:ea typeface="+mn-ea"/>
              </a:defRPr>
            </a:lvl4pPr>
            <a:lvl5pPr marL="1828800"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+mn-lt"/>
                <a:ea typeface="+mn-ea"/>
              </a:defRPr>
            </a:lvl5pPr>
            <a:lvl6pPr marL="2286000"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+mn-lt"/>
                <a:ea typeface="+mn-ea"/>
              </a:defRPr>
            </a:lvl6pPr>
            <a:lvl7pPr marL="2743200"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+mn-lt"/>
                <a:ea typeface="+mn-ea"/>
              </a:defRPr>
            </a:lvl7pPr>
            <a:lvl8pPr marL="3200400"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+mn-lt"/>
                <a:ea typeface="+mn-ea"/>
              </a:defRPr>
            </a:lvl8pPr>
            <a:lvl9pPr marL="3657600"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+mn-lt"/>
                <a:ea typeface="+mn-ea"/>
              </a:defRPr>
            </a:lvl9pPr>
          </a:lstStyle>
          <a:p>
            <a:r>
              <a:rPr lang="en-US" altLang="zh-CN" sz="4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A Chrome Extension Detecting the Python Version of Stack Overflow Code Snippets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953" y="193831"/>
            <a:ext cx="3673627" cy="936000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rcRect t="8442" b="6907"/>
          <a:stretch>
            <a:fillRect/>
          </a:stretch>
        </p:blipFill>
        <p:spPr>
          <a:xfrm>
            <a:off x="8946643" y="193831"/>
            <a:ext cx="3097404" cy="1116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 txBox="1"/>
          <p:nvPr>
            <p:custDataLst>
              <p:tags r:id="rId4"/>
            </p:custDataLst>
          </p:nvPr>
        </p:nvSpPr>
        <p:spPr>
          <a:xfrm>
            <a:off x="608400" y="1491101"/>
            <a:ext cx="10970190" cy="4758499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000"/>
              </a:spcBef>
              <a:buAutoNum type="arabicPeriod"/>
            </a:pPr>
            <a:r>
              <a:rPr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Displaying the latest version as default</a:t>
            </a:r>
          </a:p>
          <a:p>
            <a:pPr marL="342900" indent="-342900">
              <a:spcBef>
                <a:spcPts val="1000"/>
              </a:spcBef>
              <a:buAutoNum type="arabicPeriod"/>
            </a:pPr>
            <a:r>
              <a:rPr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Accurate display of results for selected versions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Usage Scenarios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 txBox="1"/>
          <p:nvPr>
            <p:custDataLst>
              <p:tags r:id="rId4"/>
            </p:custDataLst>
          </p:nvPr>
        </p:nvSpPr>
        <p:spPr>
          <a:xfrm>
            <a:off x="608400" y="1491101"/>
            <a:ext cx="10970190" cy="4758499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000"/>
              </a:spcBef>
              <a:buAutoNum type="arabicPeriod"/>
            </a:pPr>
            <a:r>
              <a:rPr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Displaying the latest version as default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Usage Scenarios</a:t>
            </a:r>
          </a:p>
        </p:txBody>
      </p:sp>
      <p:pic>
        <p:nvPicPr>
          <p:cNvPr id="5" name="图片 4" descr="inspection - What is the meaning of a forward slash ___ in a Python method signature, as shown by help(foo)_ - Stack Overflow_00"/>
          <p:cNvPicPr>
            <a:picLocks noChangeAspect="1"/>
          </p:cNvPicPr>
          <p:nvPr/>
        </p:nvPicPr>
        <p:blipFill>
          <a:blip r:embed="rId8"/>
          <a:srcRect r="34656"/>
          <a:stretch>
            <a:fillRect/>
          </a:stretch>
        </p:blipFill>
        <p:spPr>
          <a:xfrm>
            <a:off x="120650" y="2239645"/>
            <a:ext cx="7739380" cy="4400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inspection - What is the meaning of a forward slash ___ in a Python method signature, as shown by help(foo)_ - Stack Overflow_01"/>
          <p:cNvPicPr>
            <a:picLocks noChangeAspect="1"/>
          </p:cNvPicPr>
          <p:nvPr/>
        </p:nvPicPr>
        <p:blipFill rotWithShape="1">
          <a:blip r:embed="rId9"/>
          <a:srcRect r="34141" b="5644"/>
          <a:stretch/>
        </p:blipFill>
        <p:spPr>
          <a:xfrm>
            <a:off x="3581401" y="2245923"/>
            <a:ext cx="8357154" cy="4053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69612" y="2141570"/>
            <a:ext cx="6796728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F</a:t>
            </a:r>
            <a:r>
              <a:rPr lang="zh-CN" altLang="en-US" sz="2800" dirty="0"/>
              <a:t>or all Python code snippets on the page</a:t>
            </a:r>
            <a:endParaRPr kumimoji="1" lang="zh-CN" alt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 txBox="1"/>
          <p:nvPr>
            <p:custDataLst>
              <p:tags r:id="rId4"/>
            </p:custDataLst>
          </p:nvPr>
        </p:nvSpPr>
        <p:spPr>
          <a:xfrm>
            <a:off x="608400" y="1491101"/>
            <a:ext cx="10970190" cy="4758499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000"/>
              </a:spcBef>
              <a:buFont typeface="+mj-lt"/>
              <a:buAutoNum type="arabicPeriod" startAt="2"/>
            </a:pPr>
            <a:r>
              <a:rPr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Accurate display of results for selected versions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Usage Scenarios</a:t>
            </a:r>
          </a:p>
        </p:txBody>
      </p:sp>
      <p:pic>
        <p:nvPicPr>
          <p:cNvPr id="7" name="図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12875" y="2136140"/>
            <a:ext cx="8792845" cy="4655185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テキスト ボックス 10"/>
          <p:cNvSpPr txBox="1"/>
          <p:nvPr>
            <p:custDataLst>
              <p:tags r:id="rId7"/>
            </p:custDataLst>
          </p:nvPr>
        </p:nvSpPr>
        <p:spPr>
          <a:xfrm>
            <a:off x="6785080" y="2435523"/>
            <a:ext cx="4373245" cy="52197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/>
              <a:t>Before selecting a version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>
            <a:off x="9727002" y="608400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 txBox="1"/>
          <p:nvPr>
            <p:custDataLst>
              <p:tags r:id="rId4"/>
            </p:custDataLst>
          </p:nvPr>
        </p:nvSpPr>
        <p:spPr>
          <a:xfrm>
            <a:off x="608400" y="1491101"/>
            <a:ext cx="10970190" cy="4758499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000"/>
              </a:spcBef>
              <a:buFont typeface="+mj-lt"/>
              <a:buAutoNum type="arabicPeriod" startAt="2"/>
            </a:pPr>
            <a:r>
              <a:rPr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Accurate display of results for selected versions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Usage Scenarios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8" name="図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32469" y="2269384"/>
            <a:ext cx="7840859" cy="4150712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8"/>
          <p:cNvSpPr txBox="1"/>
          <p:nvPr>
            <p:custDataLst>
              <p:tags r:id="rId7"/>
            </p:custDataLst>
          </p:nvPr>
        </p:nvSpPr>
        <p:spPr>
          <a:xfrm>
            <a:off x="4623195" y="2515638"/>
            <a:ext cx="432697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Before selecting a version</a:t>
            </a:r>
          </a:p>
        </p:txBody>
      </p:sp>
      <p:pic>
        <p:nvPicPr>
          <p:cNvPr id="11" name="図 4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5"/>
          <a:srcRect b="4137"/>
          <a:stretch>
            <a:fillRect/>
          </a:stretch>
        </p:blipFill>
        <p:spPr>
          <a:xfrm>
            <a:off x="3581401" y="2269101"/>
            <a:ext cx="7811770" cy="4150995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テキスト ボックス 10"/>
          <p:cNvSpPr txBox="1"/>
          <p:nvPr>
            <p:custDataLst>
              <p:tags r:id="rId9"/>
            </p:custDataLst>
          </p:nvPr>
        </p:nvSpPr>
        <p:spPr>
          <a:xfrm>
            <a:off x="7833523" y="2800138"/>
            <a:ext cx="413348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After selecting a version</a:t>
            </a:r>
          </a:p>
        </p:txBody>
      </p:sp>
      <p:pic>
        <p:nvPicPr>
          <p:cNvPr id="16" name="図 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5"/>
          <a:srcRect b="4137"/>
          <a:stretch>
            <a:fillRect/>
          </a:stretch>
        </p:blipFill>
        <p:spPr>
          <a:xfrm>
            <a:off x="231009" y="310880"/>
            <a:ext cx="11736000" cy="6236240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テキスト ボックス 10"/>
          <p:cNvSpPr txBox="1"/>
          <p:nvPr>
            <p:custDataLst>
              <p:tags r:id="rId11"/>
            </p:custDataLst>
          </p:nvPr>
        </p:nvSpPr>
        <p:spPr>
          <a:xfrm>
            <a:off x="7937149" y="441611"/>
            <a:ext cx="4133486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/>
              <a:t>After selecting a version</a:t>
            </a:r>
          </a:p>
        </p:txBody>
      </p:sp>
      <p:sp>
        <p:nvSpPr>
          <p:cNvPr id="18" name="矩形 17"/>
          <p:cNvSpPr/>
          <p:nvPr/>
        </p:nvSpPr>
        <p:spPr>
          <a:xfrm>
            <a:off x="632009" y="1680643"/>
            <a:ext cx="4014795" cy="303958"/>
          </a:xfrm>
          <a:custGeom>
            <a:avLst/>
            <a:gdLst>
              <a:gd name="connsiteX0" fmla="*/ 0 w 4014795"/>
              <a:gd name="connsiteY0" fmla="*/ 0 h 303958"/>
              <a:gd name="connsiteX1" fmla="*/ 709280 w 4014795"/>
              <a:gd name="connsiteY1" fmla="*/ 0 h 303958"/>
              <a:gd name="connsiteX2" fmla="*/ 1257969 w 4014795"/>
              <a:gd name="connsiteY2" fmla="*/ 0 h 303958"/>
              <a:gd name="connsiteX3" fmla="*/ 1846806 w 4014795"/>
              <a:gd name="connsiteY3" fmla="*/ 0 h 303958"/>
              <a:gd name="connsiteX4" fmla="*/ 2515938 w 4014795"/>
              <a:gd name="connsiteY4" fmla="*/ 0 h 303958"/>
              <a:gd name="connsiteX5" fmla="*/ 3144923 w 4014795"/>
              <a:gd name="connsiteY5" fmla="*/ 0 h 303958"/>
              <a:gd name="connsiteX6" fmla="*/ 4014795 w 4014795"/>
              <a:gd name="connsiteY6" fmla="*/ 0 h 303958"/>
              <a:gd name="connsiteX7" fmla="*/ 4014795 w 4014795"/>
              <a:gd name="connsiteY7" fmla="*/ 303958 h 303958"/>
              <a:gd name="connsiteX8" fmla="*/ 3345663 w 4014795"/>
              <a:gd name="connsiteY8" fmla="*/ 303958 h 303958"/>
              <a:gd name="connsiteX9" fmla="*/ 2756826 w 4014795"/>
              <a:gd name="connsiteY9" fmla="*/ 303958 h 303958"/>
              <a:gd name="connsiteX10" fmla="*/ 2167989 w 4014795"/>
              <a:gd name="connsiteY10" fmla="*/ 303958 h 303958"/>
              <a:gd name="connsiteX11" fmla="*/ 1458709 w 4014795"/>
              <a:gd name="connsiteY11" fmla="*/ 303958 h 303958"/>
              <a:gd name="connsiteX12" fmla="*/ 709280 w 4014795"/>
              <a:gd name="connsiteY12" fmla="*/ 303958 h 303958"/>
              <a:gd name="connsiteX13" fmla="*/ 0 w 4014795"/>
              <a:gd name="connsiteY13" fmla="*/ 303958 h 303958"/>
              <a:gd name="connsiteX14" fmla="*/ 0 w 4014795"/>
              <a:gd name="connsiteY14" fmla="*/ 0 h 3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14795" h="303958" extrusionOk="0">
                <a:moveTo>
                  <a:pt x="0" y="0"/>
                </a:moveTo>
                <a:cubicBezTo>
                  <a:pt x="175214" y="12700"/>
                  <a:pt x="567300" y="22555"/>
                  <a:pt x="709280" y="0"/>
                </a:cubicBezTo>
                <a:cubicBezTo>
                  <a:pt x="851260" y="-22555"/>
                  <a:pt x="1063825" y="9367"/>
                  <a:pt x="1257969" y="0"/>
                </a:cubicBezTo>
                <a:cubicBezTo>
                  <a:pt x="1452113" y="-9367"/>
                  <a:pt x="1722506" y="16354"/>
                  <a:pt x="1846806" y="0"/>
                </a:cubicBezTo>
                <a:cubicBezTo>
                  <a:pt x="1971106" y="-16354"/>
                  <a:pt x="2287567" y="6685"/>
                  <a:pt x="2515938" y="0"/>
                </a:cubicBezTo>
                <a:cubicBezTo>
                  <a:pt x="2744309" y="-6685"/>
                  <a:pt x="2981450" y="-9551"/>
                  <a:pt x="3144923" y="0"/>
                </a:cubicBezTo>
                <a:cubicBezTo>
                  <a:pt x="3308397" y="9551"/>
                  <a:pt x="3581674" y="-38950"/>
                  <a:pt x="4014795" y="0"/>
                </a:cubicBezTo>
                <a:cubicBezTo>
                  <a:pt x="4028382" y="86904"/>
                  <a:pt x="4006072" y="227226"/>
                  <a:pt x="4014795" y="303958"/>
                </a:cubicBezTo>
                <a:cubicBezTo>
                  <a:pt x="3729844" y="284591"/>
                  <a:pt x="3553481" y="292798"/>
                  <a:pt x="3345663" y="303958"/>
                </a:cubicBezTo>
                <a:cubicBezTo>
                  <a:pt x="3137845" y="315118"/>
                  <a:pt x="3019762" y="288226"/>
                  <a:pt x="2756826" y="303958"/>
                </a:cubicBezTo>
                <a:cubicBezTo>
                  <a:pt x="2493890" y="319690"/>
                  <a:pt x="2310006" y="283240"/>
                  <a:pt x="2167989" y="303958"/>
                </a:cubicBezTo>
                <a:cubicBezTo>
                  <a:pt x="2025972" y="324676"/>
                  <a:pt x="1765591" y="270280"/>
                  <a:pt x="1458709" y="303958"/>
                </a:cubicBezTo>
                <a:cubicBezTo>
                  <a:pt x="1151827" y="337636"/>
                  <a:pt x="990394" y="316934"/>
                  <a:pt x="709280" y="303958"/>
                </a:cubicBezTo>
                <a:cubicBezTo>
                  <a:pt x="428166" y="290982"/>
                  <a:pt x="248888" y="300729"/>
                  <a:pt x="0" y="303958"/>
                </a:cubicBezTo>
                <a:cubicBezTo>
                  <a:pt x="4219" y="228231"/>
                  <a:pt x="600" y="8044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标注 18"/>
          <p:cNvSpPr/>
          <p:nvPr/>
        </p:nvSpPr>
        <p:spPr>
          <a:xfrm>
            <a:off x="5535094" y="1368832"/>
            <a:ext cx="5257312" cy="706756"/>
          </a:xfrm>
          <a:prstGeom prst="wedgeRoundRectCallout">
            <a:avLst>
              <a:gd name="adj1" fmla="val -64828"/>
              <a:gd name="adj2" fmla="val -1762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3200" dirty="0"/>
              <a:t>def f(a, b, /, c, d, *, e, f):</a:t>
            </a:r>
          </a:p>
        </p:txBody>
      </p:sp>
      <p:sp>
        <p:nvSpPr>
          <p:cNvPr id="21" name="圆角矩形标注 20"/>
          <p:cNvSpPr/>
          <p:nvPr/>
        </p:nvSpPr>
        <p:spPr>
          <a:xfrm>
            <a:off x="5637382" y="2707912"/>
            <a:ext cx="5257312" cy="706756"/>
          </a:xfrm>
          <a:prstGeom prst="wedgeRoundRectCallout">
            <a:avLst>
              <a:gd name="adj1" fmla="val -6207"/>
              <a:gd name="adj2" fmla="val -121559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3200" dirty="0"/>
              <a:t>Positional-only parameters</a:t>
            </a:r>
          </a:p>
        </p:txBody>
      </p:sp>
      <p:sp>
        <p:nvSpPr>
          <p:cNvPr id="22" name="矩形 21"/>
          <p:cNvSpPr/>
          <p:nvPr/>
        </p:nvSpPr>
        <p:spPr>
          <a:xfrm>
            <a:off x="7676747" y="1213557"/>
            <a:ext cx="487003" cy="95394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1914ACEF-55B4-B705-6D98-9FF4545809D2}"/>
              </a:ext>
            </a:extLst>
          </p:cNvPr>
          <p:cNvSpPr/>
          <p:nvPr/>
        </p:nvSpPr>
        <p:spPr>
          <a:xfrm>
            <a:off x="4518533" y="4563167"/>
            <a:ext cx="6987133" cy="820626"/>
          </a:xfrm>
          <a:prstGeom prst="wedgeRoundRectCallout">
            <a:avLst>
              <a:gd name="adj1" fmla="val -35129"/>
              <a:gd name="adj2" fmla="val 86790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3200" dirty="0"/>
              <a:t>At line 4 syntax error, unexpected ‘/’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>
            <a:off x="9727002" y="608400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 txBox="1"/>
          <p:nvPr>
            <p:custDataLst>
              <p:tags r:id="rId4"/>
            </p:custDataLst>
          </p:nvPr>
        </p:nvSpPr>
        <p:spPr>
          <a:xfrm>
            <a:off x="608400" y="1491101"/>
            <a:ext cx="10970190" cy="4758499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000"/>
              </a:spcBef>
              <a:buFont typeface="+mj-lt"/>
              <a:buAutoNum type="arabicPeriod" startAt="2"/>
            </a:pPr>
            <a:r>
              <a:rPr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Accurate display of results for selected versions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Usage Scenarios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8" name="図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32469" y="2269384"/>
            <a:ext cx="7840859" cy="4150712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8"/>
          <p:cNvSpPr txBox="1"/>
          <p:nvPr>
            <p:custDataLst>
              <p:tags r:id="rId7"/>
            </p:custDataLst>
          </p:nvPr>
        </p:nvSpPr>
        <p:spPr>
          <a:xfrm>
            <a:off x="4623195" y="2515638"/>
            <a:ext cx="432697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Before selecting a version</a:t>
            </a:r>
          </a:p>
        </p:txBody>
      </p:sp>
      <p:pic>
        <p:nvPicPr>
          <p:cNvPr id="11" name="図 4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5"/>
          <a:srcRect b="4137"/>
          <a:stretch>
            <a:fillRect/>
          </a:stretch>
        </p:blipFill>
        <p:spPr>
          <a:xfrm>
            <a:off x="3581401" y="2269101"/>
            <a:ext cx="7811770" cy="4150995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テキスト ボックス 10"/>
          <p:cNvSpPr txBox="1"/>
          <p:nvPr>
            <p:custDataLst>
              <p:tags r:id="rId9"/>
            </p:custDataLst>
          </p:nvPr>
        </p:nvSpPr>
        <p:spPr>
          <a:xfrm>
            <a:off x="7833523" y="2800138"/>
            <a:ext cx="413348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After selecting a version</a:t>
            </a:r>
          </a:p>
        </p:txBody>
      </p:sp>
      <p:pic>
        <p:nvPicPr>
          <p:cNvPr id="16" name="図 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5"/>
          <a:srcRect b="4137"/>
          <a:stretch>
            <a:fillRect/>
          </a:stretch>
        </p:blipFill>
        <p:spPr>
          <a:xfrm>
            <a:off x="231009" y="310880"/>
            <a:ext cx="11736000" cy="6236240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テキスト ボックス 10"/>
          <p:cNvSpPr txBox="1"/>
          <p:nvPr>
            <p:custDataLst>
              <p:tags r:id="rId11"/>
            </p:custDataLst>
          </p:nvPr>
        </p:nvSpPr>
        <p:spPr>
          <a:xfrm>
            <a:off x="7946019" y="441611"/>
            <a:ext cx="4133486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/>
              <a:t>After selecting a version</a:t>
            </a:r>
          </a:p>
        </p:txBody>
      </p:sp>
      <p:sp>
        <p:nvSpPr>
          <p:cNvPr id="18" name="矩形 17"/>
          <p:cNvSpPr/>
          <p:nvPr/>
        </p:nvSpPr>
        <p:spPr>
          <a:xfrm>
            <a:off x="632009" y="1680643"/>
            <a:ext cx="4014795" cy="303958"/>
          </a:xfrm>
          <a:custGeom>
            <a:avLst/>
            <a:gdLst>
              <a:gd name="connsiteX0" fmla="*/ 0 w 4014795"/>
              <a:gd name="connsiteY0" fmla="*/ 0 h 303958"/>
              <a:gd name="connsiteX1" fmla="*/ 709280 w 4014795"/>
              <a:gd name="connsiteY1" fmla="*/ 0 h 303958"/>
              <a:gd name="connsiteX2" fmla="*/ 1257969 w 4014795"/>
              <a:gd name="connsiteY2" fmla="*/ 0 h 303958"/>
              <a:gd name="connsiteX3" fmla="*/ 1846806 w 4014795"/>
              <a:gd name="connsiteY3" fmla="*/ 0 h 303958"/>
              <a:gd name="connsiteX4" fmla="*/ 2515938 w 4014795"/>
              <a:gd name="connsiteY4" fmla="*/ 0 h 303958"/>
              <a:gd name="connsiteX5" fmla="*/ 3144923 w 4014795"/>
              <a:gd name="connsiteY5" fmla="*/ 0 h 303958"/>
              <a:gd name="connsiteX6" fmla="*/ 4014795 w 4014795"/>
              <a:gd name="connsiteY6" fmla="*/ 0 h 303958"/>
              <a:gd name="connsiteX7" fmla="*/ 4014795 w 4014795"/>
              <a:gd name="connsiteY7" fmla="*/ 303958 h 303958"/>
              <a:gd name="connsiteX8" fmla="*/ 3345663 w 4014795"/>
              <a:gd name="connsiteY8" fmla="*/ 303958 h 303958"/>
              <a:gd name="connsiteX9" fmla="*/ 2756826 w 4014795"/>
              <a:gd name="connsiteY9" fmla="*/ 303958 h 303958"/>
              <a:gd name="connsiteX10" fmla="*/ 2167989 w 4014795"/>
              <a:gd name="connsiteY10" fmla="*/ 303958 h 303958"/>
              <a:gd name="connsiteX11" fmla="*/ 1458709 w 4014795"/>
              <a:gd name="connsiteY11" fmla="*/ 303958 h 303958"/>
              <a:gd name="connsiteX12" fmla="*/ 709280 w 4014795"/>
              <a:gd name="connsiteY12" fmla="*/ 303958 h 303958"/>
              <a:gd name="connsiteX13" fmla="*/ 0 w 4014795"/>
              <a:gd name="connsiteY13" fmla="*/ 303958 h 303958"/>
              <a:gd name="connsiteX14" fmla="*/ 0 w 4014795"/>
              <a:gd name="connsiteY14" fmla="*/ 0 h 3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14795" h="303958" extrusionOk="0">
                <a:moveTo>
                  <a:pt x="0" y="0"/>
                </a:moveTo>
                <a:cubicBezTo>
                  <a:pt x="175214" y="12700"/>
                  <a:pt x="567300" y="22555"/>
                  <a:pt x="709280" y="0"/>
                </a:cubicBezTo>
                <a:cubicBezTo>
                  <a:pt x="851260" y="-22555"/>
                  <a:pt x="1063825" y="9367"/>
                  <a:pt x="1257969" y="0"/>
                </a:cubicBezTo>
                <a:cubicBezTo>
                  <a:pt x="1452113" y="-9367"/>
                  <a:pt x="1722506" y="16354"/>
                  <a:pt x="1846806" y="0"/>
                </a:cubicBezTo>
                <a:cubicBezTo>
                  <a:pt x="1971106" y="-16354"/>
                  <a:pt x="2287567" y="6685"/>
                  <a:pt x="2515938" y="0"/>
                </a:cubicBezTo>
                <a:cubicBezTo>
                  <a:pt x="2744309" y="-6685"/>
                  <a:pt x="2981450" y="-9551"/>
                  <a:pt x="3144923" y="0"/>
                </a:cubicBezTo>
                <a:cubicBezTo>
                  <a:pt x="3308397" y="9551"/>
                  <a:pt x="3581674" y="-38950"/>
                  <a:pt x="4014795" y="0"/>
                </a:cubicBezTo>
                <a:cubicBezTo>
                  <a:pt x="4028382" y="86904"/>
                  <a:pt x="4006072" y="227226"/>
                  <a:pt x="4014795" y="303958"/>
                </a:cubicBezTo>
                <a:cubicBezTo>
                  <a:pt x="3729844" y="284591"/>
                  <a:pt x="3553481" y="292798"/>
                  <a:pt x="3345663" y="303958"/>
                </a:cubicBezTo>
                <a:cubicBezTo>
                  <a:pt x="3137845" y="315118"/>
                  <a:pt x="3019762" y="288226"/>
                  <a:pt x="2756826" y="303958"/>
                </a:cubicBezTo>
                <a:cubicBezTo>
                  <a:pt x="2493890" y="319690"/>
                  <a:pt x="2310006" y="283240"/>
                  <a:pt x="2167989" y="303958"/>
                </a:cubicBezTo>
                <a:cubicBezTo>
                  <a:pt x="2025972" y="324676"/>
                  <a:pt x="1765591" y="270280"/>
                  <a:pt x="1458709" y="303958"/>
                </a:cubicBezTo>
                <a:cubicBezTo>
                  <a:pt x="1151827" y="337636"/>
                  <a:pt x="990394" y="316934"/>
                  <a:pt x="709280" y="303958"/>
                </a:cubicBezTo>
                <a:cubicBezTo>
                  <a:pt x="428166" y="290982"/>
                  <a:pt x="248888" y="300729"/>
                  <a:pt x="0" y="303958"/>
                </a:cubicBezTo>
                <a:cubicBezTo>
                  <a:pt x="4219" y="228231"/>
                  <a:pt x="600" y="8044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标注 18"/>
          <p:cNvSpPr/>
          <p:nvPr/>
        </p:nvSpPr>
        <p:spPr>
          <a:xfrm>
            <a:off x="5535094" y="1368832"/>
            <a:ext cx="5257312" cy="706756"/>
          </a:xfrm>
          <a:prstGeom prst="wedgeRoundRectCallout">
            <a:avLst>
              <a:gd name="adj1" fmla="val -64828"/>
              <a:gd name="adj2" fmla="val -1762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3200" dirty="0"/>
              <a:t>def f(a, b, /, c, d, *, e, f):</a:t>
            </a:r>
          </a:p>
        </p:txBody>
      </p:sp>
      <p:sp>
        <p:nvSpPr>
          <p:cNvPr id="20" name="圆角矩形标注 19"/>
          <p:cNvSpPr/>
          <p:nvPr/>
        </p:nvSpPr>
        <p:spPr>
          <a:xfrm>
            <a:off x="5422597" y="5548310"/>
            <a:ext cx="5723732" cy="953946"/>
          </a:xfrm>
          <a:prstGeom prst="wedgeRoundRectCallout">
            <a:avLst>
              <a:gd name="adj1" fmla="val -87141"/>
              <a:gd name="adj2" fmla="val 17512"/>
              <a:gd name="adj3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/>
              <a:t>Other compatible Python versions</a:t>
            </a:r>
            <a:endParaRPr kumimoji="1" lang="zh-CN" altLang="en-US" sz="2800" dirty="0"/>
          </a:p>
        </p:txBody>
      </p:sp>
      <p:sp>
        <p:nvSpPr>
          <p:cNvPr id="21" name="圆角矩形标注 20"/>
          <p:cNvSpPr/>
          <p:nvPr/>
        </p:nvSpPr>
        <p:spPr>
          <a:xfrm>
            <a:off x="5637382" y="2707912"/>
            <a:ext cx="5257312" cy="706756"/>
          </a:xfrm>
          <a:prstGeom prst="wedgeRoundRectCallout">
            <a:avLst>
              <a:gd name="adj1" fmla="val -6207"/>
              <a:gd name="adj2" fmla="val -121559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3200" dirty="0"/>
              <a:t>Positional-only parameters</a:t>
            </a:r>
          </a:p>
        </p:txBody>
      </p:sp>
      <p:sp>
        <p:nvSpPr>
          <p:cNvPr id="22" name="矩形 21"/>
          <p:cNvSpPr/>
          <p:nvPr/>
        </p:nvSpPr>
        <p:spPr>
          <a:xfrm>
            <a:off x="7676747" y="1213557"/>
            <a:ext cx="487003" cy="95394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12000" y="1518630"/>
            <a:ext cx="10975975" cy="82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Chrome Extension Detecting the Python Version of Stack Overflow Code Snippets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640230"/>
            <a:ext cx="10976400" cy="626400"/>
          </a:xfrm>
        </p:spPr>
        <p:txBody>
          <a:bodyPr>
            <a:noAutofit/>
          </a:bodyPr>
          <a:lstStyle/>
          <a:p>
            <a:r>
              <a:rPr lang="zh-CN" altLang="en-US" sz="5400"/>
              <a:t>PyVerDetector</a:t>
            </a:r>
          </a:p>
        </p:txBody>
      </p:sp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algn="ctr">
              <a:buNone/>
            </a:pPr>
            <a:r>
              <a:rPr kumimoji="1" lang="en-US" altLang="ja-JP" sz="2800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available on GitHub</a:t>
            </a:r>
            <a:endParaRPr lang="en-US" altLang="ja-JP" sz="2800" dirty="0">
              <a:latin typeface="+mn-ea"/>
              <a:ea typeface="+mn-ea"/>
            </a:endParaRPr>
          </a:p>
          <a:p>
            <a:pPr marL="0" algn="ctr">
              <a:buNone/>
            </a:pPr>
            <a:r>
              <a:rPr kumimoji="1" lang="en-US" altLang="ja-JP" sz="2800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  <a:hlinkClick r:id="rId6"/>
              </a:rPr>
              <a:t>https://github.com/ysy-dlg/PyVerDetector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07" y="4097047"/>
            <a:ext cx="2569586" cy="2569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 txBox="1"/>
          <p:nvPr>
            <p:custDataLst>
              <p:tags r:id="rId4"/>
            </p:custDataLst>
          </p:nvPr>
        </p:nvSpPr>
        <p:spPr>
          <a:xfrm>
            <a:off x="608400" y="1491101"/>
            <a:ext cx="10970190" cy="4758499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altLang="zh-CN" sz="3200" spc="0" dirty="0">
                <a:solidFill>
                  <a:schemeClr val="dk1">
                    <a:lumMod val="65000"/>
                    <a:lumOff val="35000"/>
                  </a:schemeClr>
                </a:solidFill>
              </a:rPr>
              <a:t>Python 3 is not backward compatible with Python 2</a:t>
            </a:r>
            <a:endParaRPr lang="en-US" sz="3200" spc="0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Problem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061600" y="2940906"/>
            <a:ext cx="1813560" cy="1813560"/>
            <a:chOff x="1077" y="5633"/>
            <a:chExt cx="2856" cy="2856"/>
          </a:xfrm>
        </p:grpSpPr>
        <p:sp>
          <p:nvSpPr>
            <p:cNvPr id="20" name="1 つの角を切り取った四角形 6"/>
            <p:cNvSpPr/>
            <p:nvPr/>
          </p:nvSpPr>
          <p:spPr>
            <a:xfrm>
              <a:off x="1077" y="5633"/>
              <a:ext cx="2856" cy="2857"/>
            </a:xfrm>
            <a:prstGeom prst="snip1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>
              <a:defPPr>
                <a:defRPr lang="ja-JP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code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正方形/長方形 20"/>
            <p:cNvSpPr/>
            <p:nvPr>
              <p:custDataLst>
                <p:tags r:id="rId14"/>
              </p:custDataLst>
            </p:nvPr>
          </p:nvSpPr>
          <p:spPr>
            <a:xfrm>
              <a:off x="1530" y="6823"/>
              <a:ext cx="1918" cy="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3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Python 2 features</a:t>
              </a:r>
            </a:p>
          </p:txBody>
        </p:sp>
      </p:grpSp>
      <p:pic>
        <p:nvPicPr>
          <p:cNvPr id="13" name="图片 17" descr="31393938393834313b31393939353232383bb9b4d5fdc8b7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29860" y="2808826"/>
            <a:ext cx="467995" cy="467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27" descr="31393938393834313b31393939353233313bb2e6b4edcef3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29860" y="4766531"/>
            <a:ext cx="467995" cy="467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4414910" y="2610706"/>
            <a:ext cx="5207000" cy="847090"/>
            <a:chOff x="4783" y="5113"/>
            <a:chExt cx="8200" cy="1334"/>
          </a:xfrm>
        </p:grpSpPr>
        <p:sp>
          <p:nvSpPr>
            <p:cNvPr id="10" name="矢印: 右 9"/>
            <p:cNvSpPr/>
            <p:nvPr>
              <p:custDataLst>
                <p:tags r:id="rId10"/>
              </p:custDataLst>
            </p:nvPr>
          </p:nvSpPr>
          <p:spPr>
            <a:xfrm rot="20486674">
              <a:off x="4783" y="5939"/>
              <a:ext cx="2211" cy="215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円/楕円 4"/>
            <p:cNvSpPr/>
            <p:nvPr>
              <p:custDataLst>
                <p:tags r:id="rId11"/>
              </p:custDataLst>
            </p:nvPr>
          </p:nvSpPr>
          <p:spPr>
            <a:xfrm>
              <a:off x="7187" y="5113"/>
              <a:ext cx="1134" cy="1134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テキスト ボックス 10"/>
            <p:cNvSpPr txBox="1"/>
            <p:nvPr>
              <p:custDataLst>
                <p:tags r:id="rId12"/>
              </p:custDataLst>
            </p:nvPr>
          </p:nvSpPr>
          <p:spPr>
            <a:xfrm>
              <a:off x="8595" y="5139"/>
              <a:ext cx="4389" cy="13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User's project</a:t>
              </a:r>
            </a:p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Python version: 2.x </a:t>
              </a:r>
            </a:p>
          </p:txBody>
        </p:sp>
        <p:sp>
          <p:nvSpPr>
            <p:cNvPr id="17" name="テキスト ボックス 10"/>
            <p:cNvSpPr txBox="1"/>
            <p:nvPr>
              <p:custDataLst>
                <p:tags r:id="rId13"/>
              </p:custDataLst>
            </p:nvPr>
          </p:nvSpPr>
          <p:spPr>
            <a:xfrm>
              <a:off x="4806" y="5278"/>
              <a:ext cx="2302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Reuse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12370" y="4571586"/>
            <a:ext cx="5209540" cy="835660"/>
            <a:chOff x="4779" y="8201"/>
            <a:chExt cx="8204" cy="1316"/>
          </a:xfrm>
        </p:grpSpPr>
        <p:sp>
          <p:nvSpPr>
            <p:cNvPr id="5" name="矢印: 右 13"/>
            <p:cNvSpPr/>
            <p:nvPr>
              <p:custDataLst>
                <p:tags r:id="rId6"/>
              </p:custDataLst>
            </p:nvPr>
          </p:nvSpPr>
          <p:spPr>
            <a:xfrm rot="1166674">
              <a:off x="4779" y="8300"/>
              <a:ext cx="2211" cy="215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円/楕円 20"/>
            <p:cNvSpPr/>
            <p:nvPr>
              <p:custDataLst>
                <p:tags r:id="rId7"/>
              </p:custDataLst>
            </p:nvPr>
          </p:nvSpPr>
          <p:spPr>
            <a:xfrm>
              <a:off x="7187" y="8201"/>
              <a:ext cx="1134" cy="113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テキスト ボックス 10"/>
            <p:cNvSpPr txBox="1"/>
            <p:nvPr>
              <p:custDataLst>
                <p:tags r:id="rId8"/>
              </p:custDataLst>
            </p:nvPr>
          </p:nvSpPr>
          <p:spPr>
            <a:xfrm>
              <a:off x="4806" y="8452"/>
              <a:ext cx="2302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Reuse</a:t>
              </a:r>
            </a:p>
          </p:txBody>
        </p:sp>
        <p:sp>
          <p:nvSpPr>
            <p:cNvPr id="19" name="テキスト ボックス 10"/>
            <p:cNvSpPr txBox="1"/>
            <p:nvPr>
              <p:custDataLst>
                <p:tags r:id="rId9"/>
              </p:custDataLst>
            </p:nvPr>
          </p:nvSpPr>
          <p:spPr>
            <a:xfrm>
              <a:off x="8595" y="8209"/>
              <a:ext cx="4389" cy="13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User's project</a:t>
              </a:r>
            </a:p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Python version: 3.x </a:t>
              </a:r>
            </a:p>
          </p:txBody>
        </p:sp>
      </p:grp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 txBox="1"/>
          <p:nvPr>
            <p:custDataLst>
              <p:tags r:id="rId4"/>
            </p:custDataLst>
          </p:nvPr>
        </p:nvSpPr>
        <p:spPr>
          <a:xfrm>
            <a:off x="608400" y="1491101"/>
            <a:ext cx="10970190" cy="4758499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altLang="zh-CN" sz="3200" spc="0" dirty="0">
                <a:solidFill>
                  <a:schemeClr val="dk1">
                    <a:lumMod val="65000"/>
                    <a:lumOff val="35000"/>
                  </a:schemeClr>
                </a:solidFill>
              </a:rPr>
              <a:t>Python 3 is not backward compatible with Python 2</a:t>
            </a:r>
            <a:endParaRPr lang="en-US" sz="3200" spc="0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Problem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061600" y="2940906"/>
            <a:ext cx="1813560" cy="1813560"/>
            <a:chOff x="1077" y="5633"/>
            <a:chExt cx="2856" cy="2856"/>
          </a:xfrm>
        </p:grpSpPr>
        <p:sp>
          <p:nvSpPr>
            <p:cNvPr id="20" name="1 つの角を切り取った四角形 6"/>
            <p:cNvSpPr/>
            <p:nvPr/>
          </p:nvSpPr>
          <p:spPr>
            <a:xfrm>
              <a:off x="1077" y="5633"/>
              <a:ext cx="2856" cy="2857"/>
            </a:xfrm>
            <a:prstGeom prst="snip1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>
              <a:defPPr>
                <a:defRPr lang="ja-JP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code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正方形/長方形 20"/>
            <p:cNvSpPr/>
            <p:nvPr>
              <p:custDataLst>
                <p:tags r:id="rId14"/>
              </p:custDataLst>
            </p:nvPr>
          </p:nvSpPr>
          <p:spPr>
            <a:xfrm>
              <a:off x="1530" y="6823"/>
              <a:ext cx="1918" cy="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3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Python 2 features</a:t>
              </a:r>
            </a:p>
          </p:txBody>
        </p:sp>
      </p:grpSp>
      <p:pic>
        <p:nvPicPr>
          <p:cNvPr id="13" name="图片 17" descr="31393938393834313b31393939353232383bb9b4d5fdc8b7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29860" y="2808826"/>
            <a:ext cx="467995" cy="467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27" descr="31393938393834313b31393939353233313bb2e6b4edcef3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29860" y="4766531"/>
            <a:ext cx="467995" cy="467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4414910" y="2610706"/>
            <a:ext cx="5207000" cy="847090"/>
            <a:chOff x="4783" y="5113"/>
            <a:chExt cx="8200" cy="1334"/>
          </a:xfrm>
        </p:grpSpPr>
        <p:sp>
          <p:nvSpPr>
            <p:cNvPr id="10" name="矢印: 右 9"/>
            <p:cNvSpPr/>
            <p:nvPr>
              <p:custDataLst>
                <p:tags r:id="rId10"/>
              </p:custDataLst>
            </p:nvPr>
          </p:nvSpPr>
          <p:spPr>
            <a:xfrm rot="20486674">
              <a:off x="4783" y="5939"/>
              <a:ext cx="2211" cy="215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円/楕円 4"/>
            <p:cNvSpPr/>
            <p:nvPr>
              <p:custDataLst>
                <p:tags r:id="rId11"/>
              </p:custDataLst>
            </p:nvPr>
          </p:nvSpPr>
          <p:spPr>
            <a:xfrm>
              <a:off x="7187" y="5113"/>
              <a:ext cx="1134" cy="1134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テキスト ボックス 10"/>
            <p:cNvSpPr txBox="1"/>
            <p:nvPr>
              <p:custDataLst>
                <p:tags r:id="rId12"/>
              </p:custDataLst>
            </p:nvPr>
          </p:nvSpPr>
          <p:spPr>
            <a:xfrm>
              <a:off x="8595" y="5139"/>
              <a:ext cx="4389" cy="13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User's project</a:t>
              </a:r>
            </a:p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Python version: 2.x </a:t>
              </a:r>
            </a:p>
          </p:txBody>
        </p:sp>
        <p:sp>
          <p:nvSpPr>
            <p:cNvPr id="17" name="テキスト ボックス 10"/>
            <p:cNvSpPr txBox="1"/>
            <p:nvPr>
              <p:custDataLst>
                <p:tags r:id="rId13"/>
              </p:custDataLst>
            </p:nvPr>
          </p:nvSpPr>
          <p:spPr>
            <a:xfrm>
              <a:off x="4806" y="5278"/>
              <a:ext cx="2302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Reuse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12370" y="4571586"/>
            <a:ext cx="5209540" cy="835660"/>
            <a:chOff x="4779" y="8201"/>
            <a:chExt cx="8204" cy="1316"/>
          </a:xfrm>
        </p:grpSpPr>
        <p:sp>
          <p:nvSpPr>
            <p:cNvPr id="5" name="矢印: 右 13"/>
            <p:cNvSpPr/>
            <p:nvPr>
              <p:custDataLst>
                <p:tags r:id="rId6"/>
              </p:custDataLst>
            </p:nvPr>
          </p:nvSpPr>
          <p:spPr>
            <a:xfrm rot="1166674">
              <a:off x="4779" y="8300"/>
              <a:ext cx="2211" cy="215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円/楕円 20"/>
            <p:cNvSpPr/>
            <p:nvPr>
              <p:custDataLst>
                <p:tags r:id="rId7"/>
              </p:custDataLst>
            </p:nvPr>
          </p:nvSpPr>
          <p:spPr>
            <a:xfrm>
              <a:off x="7187" y="8201"/>
              <a:ext cx="1134" cy="113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MS PGothic" panose="020B0600070205080204" pitchFamily="50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テキスト ボックス 10"/>
            <p:cNvSpPr txBox="1"/>
            <p:nvPr>
              <p:custDataLst>
                <p:tags r:id="rId8"/>
              </p:custDataLst>
            </p:nvPr>
          </p:nvSpPr>
          <p:spPr>
            <a:xfrm>
              <a:off x="4806" y="8452"/>
              <a:ext cx="2302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Reuse</a:t>
              </a:r>
            </a:p>
          </p:txBody>
        </p:sp>
        <p:sp>
          <p:nvSpPr>
            <p:cNvPr id="19" name="テキスト ボックス 10"/>
            <p:cNvSpPr txBox="1"/>
            <p:nvPr>
              <p:custDataLst>
                <p:tags r:id="rId9"/>
              </p:custDataLst>
            </p:nvPr>
          </p:nvSpPr>
          <p:spPr>
            <a:xfrm>
              <a:off x="8595" y="8209"/>
              <a:ext cx="4389" cy="13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User's project</a:t>
              </a:r>
            </a:p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Python version: 3.x 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01695" y="5858369"/>
            <a:ext cx="11583600" cy="584775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May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affect users of Q&amp;A sites such as Stack Overflow (SO)</a:t>
            </a: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 txBox="1"/>
          <p:nvPr>
            <p:custDataLst>
              <p:tags r:id="rId4"/>
            </p:custDataLst>
          </p:nvPr>
        </p:nvSpPr>
        <p:spPr>
          <a:xfrm>
            <a:off x="608400" y="1491101"/>
            <a:ext cx="10970190" cy="47584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32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Investigating how common are SO Python code snippets with version compatibility issues</a:t>
            </a:r>
            <a:endParaRPr lang="en-US" sz="3200" b="1" spc="0" dirty="0">
              <a:solidFill>
                <a:schemeClr val="dk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About </a:t>
            </a:r>
            <a:r>
              <a:rPr lang="en-US" sz="2800" b="1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10%</a:t>
            </a:r>
            <a:r>
              <a:rPr lang="en-US"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of snippets </a:t>
            </a:r>
            <a:r>
              <a:rPr lang="en-US" sz="2800" b="1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have version compatibility issues</a:t>
            </a:r>
            <a:r>
              <a:rPr lang="en-US" sz="2800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in the top answers to questions</a:t>
            </a:r>
          </a:p>
          <a:p>
            <a:pPr lvl="1">
              <a:spcBef>
                <a:spcPts val="1000"/>
              </a:spcBef>
            </a:pPr>
            <a:r>
              <a:rPr lang="en-US"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Only about </a:t>
            </a:r>
            <a:r>
              <a:rPr lang="en-US" sz="2800" b="1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17%</a:t>
            </a:r>
            <a:r>
              <a:rPr lang="en-US"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of snippets interpretable only by Python 2 or only by Python 3 are </a:t>
            </a:r>
            <a:r>
              <a:rPr lang="en-US" sz="2800" b="1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tagged with the Python version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>
                <a:solidFill>
                  <a:schemeClr val="accent1"/>
                </a:solidFill>
                <a:sym typeface="+mn-ea"/>
              </a:rPr>
              <a:t>Empirical Study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 txBox="1"/>
          <p:nvPr>
            <p:custDataLst>
              <p:tags r:id="rId4"/>
            </p:custDataLst>
          </p:nvPr>
        </p:nvSpPr>
        <p:spPr>
          <a:xfrm>
            <a:off x="608400" y="1491101"/>
            <a:ext cx="10970190" cy="47584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32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Investigating how common are SO Python code snippets with version compatibility issues</a:t>
            </a:r>
            <a:endParaRPr lang="en-US" sz="3200" b="1" spc="0" dirty="0">
              <a:solidFill>
                <a:schemeClr val="dk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  <a:sym typeface="+mn-ea"/>
              </a:rPr>
              <a:t>Empirical Study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8399" y="3573901"/>
            <a:ext cx="10702201" cy="1077218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A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tool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 needs to be provided for users to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detect the Python version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 of the Python code snippets on SO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 txBox="1"/>
          <p:nvPr>
            <p:custDataLst>
              <p:tags r:id="rId4"/>
            </p:custDataLst>
          </p:nvPr>
        </p:nvSpPr>
        <p:spPr>
          <a:xfrm>
            <a:off x="608400" y="1491101"/>
            <a:ext cx="10970190" cy="4758499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altLang="zh-CN"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 Chrome extension that helps SO users address the version compatibility issue</a:t>
            </a:r>
            <a:r>
              <a:rPr lang="zh-CN" altLang="en-US"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spc="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of Python code snippets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US" altLang="zh-CN" sz="2800" spc="0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PyVerDetector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3" name="图片 12" descr="图形用户界面, 文本, 应用程序, Teams&#10;&#10;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0" y="2579126"/>
            <a:ext cx="9471455" cy="4146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圆角矩形标注 16"/>
          <p:cNvSpPr/>
          <p:nvPr/>
        </p:nvSpPr>
        <p:spPr>
          <a:xfrm>
            <a:off x="10109501" y="2403180"/>
            <a:ext cx="1700180" cy="728133"/>
          </a:xfrm>
          <a:prstGeom prst="wedgeRoundRectCallout">
            <a:avLst>
              <a:gd name="adj1" fmla="val -81107"/>
              <a:gd name="adj2" fmla="val 508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</a:rPr>
              <a:t>SO Page</a:t>
            </a:r>
            <a:endParaRPr kumimoji="1"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9906652" y="3333558"/>
            <a:ext cx="2231400" cy="728133"/>
          </a:xfrm>
          <a:prstGeom prst="wedgeRoundRectCallout">
            <a:avLst>
              <a:gd name="adj1" fmla="val -76554"/>
              <a:gd name="adj2" fmla="val 6482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</a:rPr>
              <a:t>Code Snippet</a:t>
            </a:r>
            <a:endParaRPr kumimoji="1"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200" y="4558267"/>
            <a:ext cx="9025467" cy="1791566"/>
          </a:xfrm>
          <a:custGeom>
            <a:avLst/>
            <a:gdLst>
              <a:gd name="connsiteX0" fmla="*/ 0 w 9025467"/>
              <a:gd name="connsiteY0" fmla="*/ 0 h 1791566"/>
              <a:gd name="connsiteX1" fmla="*/ 604012 w 9025467"/>
              <a:gd name="connsiteY1" fmla="*/ 0 h 1791566"/>
              <a:gd name="connsiteX2" fmla="*/ 1388533 w 9025467"/>
              <a:gd name="connsiteY2" fmla="*/ 0 h 1791566"/>
              <a:gd name="connsiteX3" fmla="*/ 2263309 w 9025467"/>
              <a:gd name="connsiteY3" fmla="*/ 0 h 1791566"/>
              <a:gd name="connsiteX4" fmla="*/ 2867321 w 9025467"/>
              <a:gd name="connsiteY4" fmla="*/ 0 h 1791566"/>
              <a:gd name="connsiteX5" fmla="*/ 3651843 w 9025467"/>
              <a:gd name="connsiteY5" fmla="*/ 0 h 1791566"/>
              <a:gd name="connsiteX6" fmla="*/ 4255855 w 9025467"/>
              <a:gd name="connsiteY6" fmla="*/ 0 h 1791566"/>
              <a:gd name="connsiteX7" fmla="*/ 5130631 w 9025467"/>
              <a:gd name="connsiteY7" fmla="*/ 0 h 1791566"/>
              <a:gd name="connsiteX8" fmla="*/ 6005407 w 9025467"/>
              <a:gd name="connsiteY8" fmla="*/ 0 h 1791566"/>
              <a:gd name="connsiteX9" fmla="*/ 6428910 w 9025467"/>
              <a:gd name="connsiteY9" fmla="*/ 0 h 1791566"/>
              <a:gd name="connsiteX10" fmla="*/ 7213431 w 9025467"/>
              <a:gd name="connsiteY10" fmla="*/ 0 h 1791566"/>
              <a:gd name="connsiteX11" fmla="*/ 7907698 w 9025467"/>
              <a:gd name="connsiteY11" fmla="*/ 0 h 1791566"/>
              <a:gd name="connsiteX12" fmla="*/ 8331200 w 9025467"/>
              <a:gd name="connsiteY12" fmla="*/ 0 h 1791566"/>
              <a:gd name="connsiteX13" fmla="*/ 9025467 w 9025467"/>
              <a:gd name="connsiteY13" fmla="*/ 0 h 1791566"/>
              <a:gd name="connsiteX14" fmla="*/ 9025467 w 9025467"/>
              <a:gd name="connsiteY14" fmla="*/ 561357 h 1791566"/>
              <a:gd name="connsiteX15" fmla="*/ 9025467 w 9025467"/>
              <a:gd name="connsiteY15" fmla="*/ 1122715 h 1791566"/>
              <a:gd name="connsiteX16" fmla="*/ 9025467 w 9025467"/>
              <a:gd name="connsiteY16" fmla="*/ 1791566 h 1791566"/>
              <a:gd name="connsiteX17" fmla="*/ 8150691 w 9025467"/>
              <a:gd name="connsiteY17" fmla="*/ 1791566 h 1791566"/>
              <a:gd name="connsiteX18" fmla="*/ 7636934 w 9025467"/>
              <a:gd name="connsiteY18" fmla="*/ 1791566 h 1791566"/>
              <a:gd name="connsiteX19" fmla="*/ 6942667 w 9025467"/>
              <a:gd name="connsiteY19" fmla="*/ 1791566 h 1791566"/>
              <a:gd name="connsiteX20" fmla="*/ 6067891 w 9025467"/>
              <a:gd name="connsiteY20" fmla="*/ 1791566 h 1791566"/>
              <a:gd name="connsiteX21" fmla="*/ 5463879 w 9025467"/>
              <a:gd name="connsiteY21" fmla="*/ 1791566 h 1791566"/>
              <a:gd name="connsiteX22" fmla="*/ 4859867 w 9025467"/>
              <a:gd name="connsiteY22" fmla="*/ 1791566 h 1791566"/>
              <a:gd name="connsiteX23" fmla="*/ 4075345 w 9025467"/>
              <a:gd name="connsiteY23" fmla="*/ 1791566 h 1791566"/>
              <a:gd name="connsiteX24" fmla="*/ 3381079 w 9025467"/>
              <a:gd name="connsiteY24" fmla="*/ 1791566 h 1791566"/>
              <a:gd name="connsiteX25" fmla="*/ 2506303 w 9025467"/>
              <a:gd name="connsiteY25" fmla="*/ 1791566 h 1791566"/>
              <a:gd name="connsiteX26" fmla="*/ 1812036 w 9025467"/>
              <a:gd name="connsiteY26" fmla="*/ 1791566 h 1791566"/>
              <a:gd name="connsiteX27" fmla="*/ 1117769 w 9025467"/>
              <a:gd name="connsiteY27" fmla="*/ 1791566 h 1791566"/>
              <a:gd name="connsiteX28" fmla="*/ 694267 w 9025467"/>
              <a:gd name="connsiteY28" fmla="*/ 1791566 h 1791566"/>
              <a:gd name="connsiteX29" fmla="*/ 0 w 9025467"/>
              <a:gd name="connsiteY29" fmla="*/ 1791566 h 1791566"/>
              <a:gd name="connsiteX30" fmla="*/ 0 w 9025467"/>
              <a:gd name="connsiteY30" fmla="*/ 1158546 h 1791566"/>
              <a:gd name="connsiteX31" fmla="*/ 0 w 9025467"/>
              <a:gd name="connsiteY31" fmla="*/ 597189 h 1791566"/>
              <a:gd name="connsiteX32" fmla="*/ 0 w 9025467"/>
              <a:gd name="connsiteY32" fmla="*/ 0 h 179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025467" h="1791566" extrusionOk="0">
                <a:moveTo>
                  <a:pt x="0" y="0"/>
                </a:moveTo>
                <a:cubicBezTo>
                  <a:pt x="277590" y="29921"/>
                  <a:pt x="449811" y="-15772"/>
                  <a:pt x="604012" y="0"/>
                </a:cubicBezTo>
                <a:cubicBezTo>
                  <a:pt x="758213" y="15772"/>
                  <a:pt x="1098594" y="38315"/>
                  <a:pt x="1388533" y="0"/>
                </a:cubicBezTo>
                <a:cubicBezTo>
                  <a:pt x="1678472" y="-38315"/>
                  <a:pt x="2025883" y="-29591"/>
                  <a:pt x="2263309" y="0"/>
                </a:cubicBezTo>
                <a:cubicBezTo>
                  <a:pt x="2500735" y="29591"/>
                  <a:pt x="2683398" y="14476"/>
                  <a:pt x="2867321" y="0"/>
                </a:cubicBezTo>
                <a:cubicBezTo>
                  <a:pt x="3051244" y="-14476"/>
                  <a:pt x="3432763" y="-12187"/>
                  <a:pt x="3651843" y="0"/>
                </a:cubicBezTo>
                <a:cubicBezTo>
                  <a:pt x="3870923" y="12187"/>
                  <a:pt x="3987799" y="1106"/>
                  <a:pt x="4255855" y="0"/>
                </a:cubicBezTo>
                <a:cubicBezTo>
                  <a:pt x="4523911" y="-1106"/>
                  <a:pt x="4903625" y="-3237"/>
                  <a:pt x="5130631" y="0"/>
                </a:cubicBezTo>
                <a:cubicBezTo>
                  <a:pt x="5357637" y="3237"/>
                  <a:pt x="5806412" y="-25800"/>
                  <a:pt x="6005407" y="0"/>
                </a:cubicBezTo>
                <a:cubicBezTo>
                  <a:pt x="6204402" y="25800"/>
                  <a:pt x="6305835" y="21098"/>
                  <a:pt x="6428910" y="0"/>
                </a:cubicBezTo>
                <a:cubicBezTo>
                  <a:pt x="6551985" y="-21098"/>
                  <a:pt x="6877698" y="-3153"/>
                  <a:pt x="7213431" y="0"/>
                </a:cubicBezTo>
                <a:cubicBezTo>
                  <a:pt x="7549164" y="3153"/>
                  <a:pt x="7574552" y="28698"/>
                  <a:pt x="7907698" y="0"/>
                </a:cubicBezTo>
                <a:cubicBezTo>
                  <a:pt x="8240844" y="-28698"/>
                  <a:pt x="8232740" y="17950"/>
                  <a:pt x="8331200" y="0"/>
                </a:cubicBezTo>
                <a:cubicBezTo>
                  <a:pt x="8429660" y="-17950"/>
                  <a:pt x="8748457" y="23889"/>
                  <a:pt x="9025467" y="0"/>
                </a:cubicBezTo>
                <a:cubicBezTo>
                  <a:pt x="9000555" y="114986"/>
                  <a:pt x="9002548" y="352824"/>
                  <a:pt x="9025467" y="561357"/>
                </a:cubicBezTo>
                <a:cubicBezTo>
                  <a:pt x="9048386" y="769890"/>
                  <a:pt x="9043863" y="1001945"/>
                  <a:pt x="9025467" y="1122715"/>
                </a:cubicBezTo>
                <a:cubicBezTo>
                  <a:pt x="9007071" y="1243485"/>
                  <a:pt x="9019798" y="1472285"/>
                  <a:pt x="9025467" y="1791566"/>
                </a:cubicBezTo>
                <a:cubicBezTo>
                  <a:pt x="8641271" y="1790550"/>
                  <a:pt x="8357899" y="1790993"/>
                  <a:pt x="8150691" y="1791566"/>
                </a:cubicBezTo>
                <a:cubicBezTo>
                  <a:pt x="7943483" y="1792139"/>
                  <a:pt x="7783108" y="1798122"/>
                  <a:pt x="7636934" y="1791566"/>
                </a:cubicBezTo>
                <a:cubicBezTo>
                  <a:pt x="7490760" y="1785010"/>
                  <a:pt x="7109317" y="1774465"/>
                  <a:pt x="6942667" y="1791566"/>
                </a:cubicBezTo>
                <a:cubicBezTo>
                  <a:pt x="6776017" y="1808667"/>
                  <a:pt x="6276242" y="1804910"/>
                  <a:pt x="6067891" y="1791566"/>
                </a:cubicBezTo>
                <a:cubicBezTo>
                  <a:pt x="5859540" y="1778222"/>
                  <a:pt x="5764540" y="1817881"/>
                  <a:pt x="5463879" y="1791566"/>
                </a:cubicBezTo>
                <a:cubicBezTo>
                  <a:pt x="5163218" y="1765251"/>
                  <a:pt x="5022393" y="1796357"/>
                  <a:pt x="4859867" y="1791566"/>
                </a:cubicBezTo>
                <a:cubicBezTo>
                  <a:pt x="4697341" y="1786775"/>
                  <a:pt x="4414879" y="1760938"/>
                  <a:pt x="4075345" y="1791566"/>
                </a:cubicBezTo>
                <a:cubicBezTo>
                  <a:pt x="3735811" y="1822194"/>
                  <a:pt x="3624431" y="1802310"/>
                  <a:pt x="3381079" y="1791566"/>
                </a:cubicBezTo>
                <a:cubicBezTo>
                  <a:pt x="3137727" y="1780822"/>
                  <a:pt x="2925273" y="1808883"/>
                  <a:pt x="2506303" y="1791566"/>
                </a:cubicBezTo>
                <a:cubicBezTo>
                  <a:pt x="2087333" y="1774249"/>
                  <a:pt x="2108214" y="1763524"/>
                  <a:pt x="1812036" y="1791566"/>
                </a:cubicBezTo>
                <a:cubicBezTo>
                  <a:pt x="1515858" y="1819608"/>
                  <a:pt x="1290888" y="1774634"/>
                  <a:pt x="1117769" y="1791566"/>
                </a:cubicBezTo>
                <a:cubicBezTo>
                  <a:pt x="944650" y="1808498"/>
                  <a:pt x="871569" y="1805710"/>
                  <a:pt x="694267" y="1791566"/>
                </a:cubicBezTo>
                <a:cubicBezTo>
                  <a:pt x="516965" y="1777422"/>
                  <a:pt x="186844" y="1775010"/>
                  <a:pt x="0" y="1791566"/>
                </a:cubicBezTo>
                <a:cubicBezTo>
                  <a:pt x="-30411" y="1522420"/>
                  <a:pt x="-31220" y="1301604"/>
                  <a:pt x="0" y="1158546"/>
                </a:cubicBezTo>
                <a:cubicBezTo>
                  <a:pt x="31220" y="1015488"/>
                  <a:pt x="-595" y="876011"/>
                  <a:pt x="0" y="597189"/>
                </a:cubicBezTo>
                <a:cubicBezTo>
                  <a:pt x="595" y="318367"/>
                  <a:pt x="15521" y="27446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标注 22"/>
          <p:cNvSpPr/>
          <p:nvPr/>
        </p:nvSpPr>
        <p:spPr>
          <a:xfrm>
            <a:off x="3373002" y="4090754"/>
            <a:ext cx="3925265" cy="811030"/>
          </a:xfrm>
          <a:prstGeom prst="wedgeRoundRectCallout">
            <a:avLst>
              <a:gd name="adj1" fmla="val -76554"/>
              <a:gd name="adj2" fmla="val 6482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</a:rPr>
              <a:t>Drop-down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 </a:t>
            </a:r>
            <a:r>
              <a:rPr kumimoji="1" lang="en-US" altLang="zh-CN" sz="2400" b="1" dirty="0">
                <a:solidFill>
                  <a:schemeClr val="tx1"/>
                </a:solidFill>
              </a:rPr>
              <a:t>menu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 </a:t>
            </a:r>
            <a:endParaRPr kumimoji="1" lang="en-US" altLang="zh-CN" sz="2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zh-CN" sz="2400" b="1" dirty="0">
                <a:solidFill>
                  <a:schemeClr val="tx1"/>
                </a:solidFill>
              </a:rPr>
              <a:t>Select Python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 </a:t>
            </a:r>
            <a:r>
              <a:rPr kumimoji="1" lang="en-US" altLang="zh-CN" sz="2400" b="1" dirty="0">
                <a:solidFill>
                  <a:schemeClr val="tx1"/>
                </a:solidFill>
              </a:rPr>
              <a:t>Version</a:t>
            </a:r>
            <a:endParaRPr kumimoji="1"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9906652" y="5497412"/>
            <a:ext cx="2231400" cy="728133"/>
          </a:xfrm>
          <a:prstGeom prst="wedgeRoundRectCallout">
            <a:avLst>
              <a:gd name="adj1" fmla="val -74278"/>
              <a:gd name="adj2" fmla="val -494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</a:rPr>
              <a:t>Message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 </a:t>
            </a:r>
            <a:r>
              <a:rPr kumimoji="1" lang="en-US" altLang="zh-CN" sz="2400" b="1" dirty="0">
                <a:solidFill>
                  <a:schemeClr val="tx1"/>
                </a:solidFill>
              </a:rPr>
              <a:t>Areas</a:t>
            </a:r>
            <a:endParaRPr kumimoji="1" lang="zh-CN" alt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 txBox="1"/>
          <p:nvPr>
            <p:custDataLst>
              <p:tags r:id="rId4"/>
            </p:custDataLst>
          </p:nvPr>
        </p:nvSpPr>
        <p:spPr>
          <a:xfrm>
            <a:off x="608400" y="1491101"/>
            <a:ext cx="10970190" cy="4758499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sz="2800" spc="0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PyVerDetector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671801" y="1827447"/>
            <a:ext cx="7776000" cy="419531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44800" y="1710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1" name="内容占位符 1"/>
          <p:cNvSpPr txBox="1"/>
          <p:nvPr>
            <p:custDataLst>
              <p:tags r:id="rId7"/>
            </p:custDataLst>
          </p:nvPr>
        </p:nvSpPr>
        <p:spPr>
          <a:xfrm>
            <a:off x="239379" y="2419260"/>
            <a:ext cx="4128222" cy="2132632"/>
          </a:xfrm>
          <a:prstGeom prst="rect">
            <a:avLst/>
          </a:prstGeom>
          <a:solidFill>
            <a:srgbClr val="DDE5F5">
              <a:alpha val="50196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800" spc="0" dirty="0">
                <a:solidFill>
                  <a:schemeClr val="dk1">
                    <a:lumMod val="65000"/>
                    <a:lumOff val="35000"/>
                  </a:schemeClr>
                </a:solidFill>
              </a:rPr>
              <a:t>Fetching the code snippet from SO</a:t>
            </a:r>
          </a:p>
          <a:p>
            <a:pPr>
              <a:spcBef>
                <a:spcPts val="1000"/>
              </a:spcBef>
            </a:pPr>
            <a:r>
              <a:rPr lang="en-US" sz="2800" spc="0" dirty="0">
                <a:solidFill>
                  <a:schemeClr val="dk1">
                    <a:lumMod val="65000"/>
                    <a:lumOff val="35000"/>
                  </a:schemeClr>
                </a:solidFill>
              </a:rPr>
              <a:t>Displaying the results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1929800" y="5438757"/>
            <a:ext cx="1830000" cy="911076"/>
          </a:xfrm>
          <a:prstGeom prst="wedgeRoundRectCallout">
            <a:avLst>
              <a:gd name="adj1" fmla="val 110675"/>
              <a:gd name="adj2" fmla="val -95482"/>
              <a:gd name="adj3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/>
              <a:t>Frontend</a:t>
            </a:r>
            <a:endParaRPr kumimoji="1" lang="zh-CN" alt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 txBox="1"/>
          <p:nvPr>
            <p:custDataLst>
              <p:tags r:id="rId4"/>
            </p:custDataLst>
          </p:nvPr>
        </p:nvSpPr>
        <p:spPr>
          <a:xfrm>
            <a:off x="608400" y="1491101"/>
            <a:ext cx="10970190" cy="4758499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sz="2800" spc="0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PyVerDetector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44800" y="1710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6" name="内容占位符 1"/>
          <p:cNvSpPr txBox="1"/>
          <p:nvPr>
            <p:custDataLst>
              <p:tags r:id="rId6"/>
            </p:custDataLst>
          </p:nvPr>
        </p:nvSpPr>
        <p:spPr>
          <a:xfrm>
            <a:off x="4706111" y="1710267"/>
            <a:ext cx="7200013" cy="1161249"/>
          </a:xfrm>
          <a:prstGeom prst="rect">
            <a:avLst/>
          </a:prstGeom>
          <a:solidFill>
            <a:srgbClr val="DDE5F5">
              <a:alpha val="50196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2800" spc="0" dirty="0">
                <a:solidFill>
                  <a:schemeClr val="dk1">
                    <a:lumMod val="65000"/>
                    <a:lumOff val="35000"/>
                  </a:schemeClr>
                </a:solidFill>
              </a:rPr>
              <a:t>Statically analyzing the given code snippet across multiple Python versions</a:t>
            </a: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26917" y="1873230"/>
            <a:ext cx="7776000" cy="4195318"/>
          </a:xfrm>
          <a:prstGeom prst="rect">
            <a:avLst/>
          </a:prstGeom>
        </p:spPr>
      </p:pic>
      <p:sp>
        <p:nvSpPr>
          <p:cNvPr id="18" name="圆角矩形标注 17"/>
          <p:cNvSpPr/>
          <p:nvPr/>
        </p:nvSpPr>
        <p:spPr>
          <a:xfrm>
            <a:off x="8509317" y="5360125"/>
            <a:ext cx="1830000" cy="911076"/>
          </a:xfrm>
          <a:prstGeom prst="wedgeRoundRectCallout">
            <a:avLst>
              <a:gd name="adj1" fmla="val -103999"/>
              <a:gd name="adj2" fmla="val -110351"/>
              <a:gd name="adj3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/>
              <a:t>Backend</a:t>
            </a:r>
            <a:endParaRPr kumimoji="1" lang="zh-CN" alt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 txBox="1"/>
          <p:nvPr>
            <p:custDataLst>
              <p:tags r:id="rId4"/>
            </p:custDataLst>
          </p:nvPr>
        </p:nvSpPr>
        <p:spPr>
          <a:xfrm>
            <a:off x="608400" y="1491101"/>
            <a:ext cx="10970190" cy="4758499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sz="2800" spc="0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PyVerDetector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44800" y="1710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85773" y="1433104"/>
            <a:ext cx="9215443" cy="49719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M4ODMwNTQ5ZTYzNjBkODliNGU5ZjYxMjI5NmQ3YzUifQ=="/>
  <p:tag name="KSO_WPP_MARK_KEY" val="24293e48-8795-46eb-9478-dae0f58d6f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_f"/>
  <p:tag name="KSO_WM_SLIDE_LAYOUT_CNT" val="1_1_2"/>
  <p:tag name="KSO_WM_TEMPLATE_MASTER_TYPE" val="1"/>
  <p:tag name="KSO_WM_TEMPLATE_COLOR_TYPE" val="0"/>
  <p:tag name="KSO_WM_TEMPLATE_CATEGORY" val="custom"/>
  <p:tag name="KSO_WM_TEMPLATE_INDEX" val="20181724"/>
  <p:tag name="KSO_WM_SLIDE_ID" val="custom20181724_2"/>
  <p:tag name="KSO_WM_TEMPLATE_MASTER_THUMB_INDEX" val="12"/>
  <p:tag name="KSO_WM_TEMPLATE_THUMBS_INDEX" val="1、4、6、12、13、14、18、23、26、27"/>
  <p:tag name="KSO_WM_COMBINE_RELATE_SLIDE_ID" val="background20179300_1"/>
  <p:tag name="KSO_WM_SLIDE_BACKGROUND_TYPE" val="general"/>
  <p:tag name="KSO_WM_SPECIAL_SOURCE" val="bdnul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32"/>
  <p:tag name="KSO_WM_UNIT_HIGHLIGHT" val="0"/>
  <p:tag name="KSO_WM_UNIT_COMPATIBLE" val="0"/>
  <p:tag name="KSO_WM_UNIT_PRESET_TEXT" val="答辩学生：代用名"/>
  <p:tag name="KSO_WM_TEMPLATE_CATEGORY" val="custom"/>
  <p:tag name="KSO_WM_TEMPLATE_INDEX" val="20181724"/>
  <p:tag name="KSO_WM_UNIT_ID" val="custom20181724_2*f*1"/>
  <p:tag name="KSO_WM_UNIT_SUBTYPE" val="b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" val="论文答辩题目"/>
  <p:tag name="KSO_WM_TEMPLATE_CATEGORY" val="custom"/>
  <p:tag name="KSO_WM_TEMPLATE_INDEX" val="20181724"/>
  <p:tag name="KSO_WM_UNIT_ID" val="custom20181724_2*a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b"/>
  <p:tag name="KSO_WM_UNIT_INDEX" val="1"/>
  <p:tag name="KSO_WM_UNIT_LAYERLEVEL" val="1"/>
  <p:tag name="KSO_WM_UNIT_VALUE" val="78"/>
  <p:tag name="KSO_WM_UNIT_ISCONTENTSTITLE" val="0"/>
  <p:tag name="KSO_WM_UNIT_HIGHLIGHT" val="0"/>
  <p:tag name="KSO_WM_UNIT_COMPATIBLE" val="0"/>
  <p:tag name="KSO_WM_UNIT_PRESET_TEXT_INDEX" val="4"/>
  <p:tag name="KSO_WM_UNIT_PRESET_TEXT_LEN" val="57"/>
  <p:tag name="KSO_WM_TEMPLATE_CATEGORY" val="custom"/>
  <p:tag name="KSO_WM_TEMPLATE_INDEX" val="20181724"/>
  <p:tag name="KSO_WM_UNIT_ID" val="custom20181724_2*b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3"/>
  <p:tag name="KSO_WM_UNIT_TEXT_FILL_TYP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8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8"/>
  <p:tag name="KSO_WM_SLIDE_BACKGROUND_TYPE" val="general"/>
  <p:tag name="KSO_WM_SPECIAL_SOURCE" val="bdnul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UNIT_NOCLEAR" val="0"/>
  <p:tag name="KSO_WM_UNIT_VALUE" val="636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33"/>
  <p:tag name="KSO_WM_UNIT_ID" val="custom20204333_8*a*1"/>
  <p:tag name="KSO_WM_UNIT_ISNUMDGMTITLE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8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8"/>
  <p:tag name="KSO_WM_SLIDE_BACKGROUND_TYPE" val="general"/>
  <p:tag name="KSO_WM_SPECIAL_SOURCE" val="bdnul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UNIT_NOCLEAR" val="0"/>
  <p:tag name="KSO_WM_UNIT_VALUE" val="636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33"/>
  <p:tag name="KSO_WM_UNIT_ID" val="custom20204333_8*a*1"/>
  <p:tag name="KSO_WM_UNIT_ISNUMDGMTITLE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8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8"/>
  <p:tag name="KSO_WM_SLIDE_BACKGROUND_TYPE" val="general"/>
  <p:tag name="KSO_WM_SPECIAL_SOURCE" val="bdnul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33"/>
  <p:tag name="KSO_WM_UNIT_ID" val="custom20204333_8*a*1"/>
  <p:tag name="KSO_WM_UNIT_ISNUMDGMTITLE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8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8"/>
  <p:tag name="KSO_WM_SLIDE_BACKGROUND_TYPE" val="general"/>
  <p:tag name="KSO_WM_SPECIAL_SOURCE" val="bdnul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33"/>
  <p:tag name="KSO_WM_UNIT_ID" val="custom20204333_8*a*1"/>
  <p:tag name="KSO_WM_UNIT_ISNUMDGMTITLE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8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8"/>
  <p:tag name="KSO_WM_SLIDE_BACKGROUND_TYPE" val="general"/>
  <p:tag name="KSO_WM_SPECIAL_SOURCE" val="bdnul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33"/>
  <p:tag name="KSO_WM_UNIT_ID" val="custom20204333_8*a*1"/>
  <p:tag name="KSO_WM_UNIT_ISNUMDGMTITLE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8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8"/>
  <p:tag name="KSO_WM_SLIDE_BACKGROUND_TYPE" val="general"/>
  <p:tag name="KSO_WM_SPECIAL_SOURCE" val="bdnul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33"/>
  <p:tag name="KSO_WM_UNIT_ID" val="custom20204333_8*a*1"/>
  <p:tag name="KSO_WM_UNIT_ISNUMDGMTITLE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8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8"/>
  <p:tag name="KSO_WM_SLIDE_BACKGROUND_TYPE" val="general"/>
  <p:tag name="KSO_WM_SPECIAL_SOURCE" val="bdnul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33"/>
  <p:tag name="KSO_WM_UNIT_ID" val="custom20204333_8*a*1"/>
  <p:tag name="KSO_WM_UNIT_ISNUMDGMTITLE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8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8"/>
  <p:tag name="KSO_WM_SLIDE_BACKGROUND_TYPE" val="general"/>
  <p:tag name="KSO_WM_SPECIAL_SOURCE" val="bdnul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33"/>
  <p:tag name="KSO_WM_UNIT_ID" val="custom20204333_8*a*1"/>
  <p:tag name="KSO_WM_UNIT_ISNUMDGMTITLE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8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8"/>
  <p:tag name="KSO_WM_SLIDE_BACKGROUND_TYPE" val="general"/>
  <p:tag name="KSO_WM_SPECIAL_SOURCE" val="bdnul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33"/>
  <p:tag name="KSO_WM_UNIT_ID" val="custom20204333_8*a*1"/>
  <p:tag name="KSO_WM_UNIT_ISNUMDGMTITLE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8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8"/>
  <p:tag name="KSO_WM_SLIDE_BACKGROUND_TYPE" val="general"/>
  <p:tag name="KSO_WM_SPECIAL_SOURCE" val="bdnul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33"/>
  <p:tag name="KSO_WM_UNIT_ID" val="custom20204333_8*a*1"/>
  <p:tag name="KSO_WM_UNIT_ISNUMDGMTITLE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8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8"/>
  <p:tag name="KSO_WM_SLIDE_BACKGROUND_TYPE" val="general"/>
  <p:tag name="KSO_WM_SPECIAL_SOURCE" val="bdnul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33"/>
  <p:tag name="KSO_WM_UNIT_ID" val="custom20204333_8*a*1"/>
  <p:tag name="KSO_WM_UNIT_ISNUMDGMTITLE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8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8"/>
  <p:tag name="KSO_WM_SLIDE_BACKGROUND_TYPE" val="general"/>
  <p:tag name="KSO_WM_SPECIAL_SOURCE" val="bdnul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33"/>
  <p:tag name="KSO_WM_UNIT_ID" val="custom20204333_8*a*1"/>
  <p:tag name="KSO_WM_UNIT_ISNUMDGMTITLE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8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8"/>
  <p:tag name="KSO_WM_SLIDE_BACKGROUND_TYPE" val="general"/>
  <p:tag name="KSO_WM_SPECIAL_SOURCE" val="bdnul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636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TEMPLATE_CATEGORY" val="custom"/>
  <p:tag name="KSO_WM_TEMPLATE_INDEX" val="20204333"/>
  <p:tag name="KSO_WM_UNIT_ID" val="custom20204333_8*f*1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33"/>
  <p:tag name="KSO_WM_UNIT_ID" val="custom20204333_8*a*1"/>
  <p:tag name="KSO_WM_UNIT_ISNUMDGMTITLE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6915_11"/>
  <p:tag name="KSO_WM_TEMPLATE_SUBCATEGORY" val="0"/>
  <p:tag name="KSO_WM_TEMPLATE_MASTER_TYPE" val="1"/>
  <p:tag name="KSO_WM_TEMPLATE_COLOR_TYPE" val="1"/>
  <p:tag name="KSO_WM_SLIDE_ITEM_CNT" val="0"/>
  <p:tag name="KSO_WM_SLIDE_INDEX" val="11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4*423"/>
  <p:tag name="KSO_WM_SLIDE_POSITION" val="48*61"/>
  <p:tag name="KSO_WM_SLIDE_LAYOUT" val="a_d_f"/>
  <p:tag name="KSO_WM_SLIDE_LAYOUT_CNT" val="1_1_1"/>
  <p:tag name="KSO_WM_SPECIAL_SOURCE" val="bdnul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1*f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SUBTYPE" val="a"/>
  <p:tag name="KSO_WM_UNIT_NOCLEAR" val="0"/>
  <p:tag name="KSO_WM_UNIT_VALUE" val="106"/>
  <p:tag name="KSO_WM_UNIT_TYPE" val="f"/>
  <p:tag name="KSO_WM_UNIT_INDEX" val="1"/>
  <p:tag name="KSO_WM_UNIT_PRESET_TEXT" val="点击此处添加正文，文字是您思炼，为了演示发布的良好效果，请言简意赅的阐述您的观点。点击此处添加正文，文字是您思想的提炼，请言简意赅的阐述您的观点。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1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6"/>
  <p:tag name="KSO_WM_UNIT_TYPE" val="a"/>
  <p:tag name="KSO_WM_UNIT_INDEX" val="1"/>
  <p:tag name="KSO_WM_UNIT_PRESET_TEXT" val="单击此处添加标题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456</Words>
  <Application>Microsoft Macintosh PowerPoint</Application>
  <PresentationFormat>宽屏</PresentationFormat>
  <Paragraphs>92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微软雅黑</vt:lpstr>
      <vt:lpstr>Arial</vt:lpstr>
      <vt:lpstr>Calibri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PyVerDetector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YANG SHIYU</cp:lastModifiedBy>
  <cp:revision>370</cp:revision>
  <dcterms:created xsi:type="dcterms:W3CDTF">2023-05-10T03:31:55Z</dcterms:created>
  <dcterms:modified xsi:type="dcterms:W3CDTF">2023-05-15T03:51:58Z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2052-5.4.0.7910</vt:lpwstr>
  </property>
  <property fmtid="{D5CDD505-2E9C-101B-9397-08002B2CF9AE}" pid="3" name="ICV">
    <vt:lpwstr>A65CD243C5C14AD8A4FFA09EA136D6F0_13</vt:lpwstr>
  </property>
</Properties>
</file>