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6" r:id="rId2"/>
  </p:sldIdLst>
  <p:sldSz cx="30275213" cy="42803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中間スタイル 1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56"/>
    <p:restoredTop sz="94617"/>
  </p:normalViewPr>
  <p:slideViewPr>
    <p:cSldViewPr snapToGrid="0">
      <p:cViewPr>
        <p:scale>
          <a:sx n="65" d="100"/>
          <a:sy n="65" d="100"/>
        </p:scale>
        <p:origin x="-311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26140-EC3D-CA4B-803B-C1D06F32A086}" type="datetimeFigureOut">
              <a:rPr kumimoji="1" lang="ja-JP" altLang="en-US" smtClean="0"/>
              <a:t>2023/8/31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77519F-1F1E-2A4D-A8E0-CE401A85973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7485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507730" rtl="0" eaLnBrk="1" latinLnBrk="0" hangingPunct="1">
      <a:defRPr kumimoji="1" sz="4603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kumimoji="1" sz="4603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kumimoji="1" sz="4603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kumimoji="1" sz="4603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kumimoji="1" sz="4603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kumimoji="1" sz="4603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kumimoji="1" sz="4603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kumimoji="1" sz="4603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kumimoji="1" sz="460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350773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48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[2]</a:t>
            </a:r>
            <a:r>
              <a:rPr lang="ja-JP" altLang="en-US" sz="4800" b="0" i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松村俊徳</a:t>
            </a:r>
            <a:r>
              <a:rPr lang="en-US" altLang="ja-JP" sz="4800" b="0" i="0" dirty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,</a:t>
            </a:r>
            <a:r>
              <a:rPr lang="ja-JP" altLang="en-US" sz="4800" b="0" i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石尾隆</a:t>
            </a:r>
            <a:r>
              <a:rPr lang="en-US" altLang="ja-JP" sz="4800" b="0" i="0" dirty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4800" b="0" i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鹿島悠</a:t>
            </a:r>
            <a:r>
              <a:rPr lang="en-US" altLang="ja-JP" sz="4800" b="0" i="0" dirty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lang="ja-JP" altLang="en-US" sz="4800" b="0" i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井上克郎</a:t>
            </a:r>
            <a:r>
              <a:rPr lang="en" altLang="ja-JP" sz="4800" b="0" i="0" dirty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 . "</a:t>
            </a:r>
            <a:r>
              <a:rPr lang="en" altLang="ja-JP" sz="4800" b="0" i="0" dirty="0" err="1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REMViewer</a:t>
            </a:r>
            <a:r>
              <a:rPr lang="en" altLang="ja-JP" sz="4800" b="0" i="0" dirty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: </a:t>
            </a:r>
            <a:r>
              <a:rPr lang="ja-JP" altLang="en-US" sz="4800" b="0" i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複数回実行された </a:t>
            </a:r>
            <a:r>
              <a:rPr lang="en" altLang="ja-JP" sz="4800" b="0" i="0" dirty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Java </a:t>
            </a:r>
            <a:r>
              <a:rPr lang="ja-JP" altLang="en-US" sz="4800" b="0" i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メソッドの実行経路可視化ツール</a:t>
            </a:r>
            <a:r>
              <a:rPr lang="en-US" altLang="ja-JP" sz="4800" b="0" i="0" dirty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." </a:t>
            </a:r>
            <a:r>
              <a:rPr lang="ja-JP" altLang="en-US" sz="4800" b="0" i="1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コンピュータ ソフトウェア</a:t>
            </a:r>
            <a:r>
              <a:rPr lang="ja-JP" altLang="en-US" sz="4800" b="0" i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 </a:t>
            </a:r>
            <a:r>
              <a:rPr lang="en-US" altLang="ja-JP" sz="4800" b="0" i="0" dirty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32.3 (2015): 3_137-3_148.</a:t>
            </a:r>
            <a:endParaRPr kumimoji="1" lang="ja-JP" altLang="en-US" sz="480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77519F-1F1E-2A4D-A8E0-CE401A85973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51713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05156"/>
            <a:ext cx="25733931" cy="14902051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481887"/>
            <a:ext cx="22706410" cy="1033433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B9C-EDB4-AE4F-BEFF-43D19FEF9D93}" type="datetimeFigureOut">
              <a:rPr kumimoji="1" lang="ja-JP" altLang="en-US" smtClean="0"/>
              <a:t>2023/8/31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BA0B-3568-FB4A-BFAC-466FFCA7A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3555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B9C-EDB4-AE4F-BEFF-43D19FEF9D93}" type="datetimeFigureOut">
              <a:rPr kumimoji="1" lang="ja-JP" altLang="en-US" smtClean="0"/>
              <a:t>2023/8/31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BA0B-3568-FB4A-BFAC-466FFCA7A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0061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278904"/>
            <a:ext cx="6528093" cy="3627421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278904"/>
            <a:ext cx="19205838" cy="3627421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B9C-EDB4-AE4F-BEFF-43D19FEF9D93}" type="datetimeFigureOut">
              <a:rPr kumimoji="1" lang="ja-JP" altLang="en-US" smtClean="0"/>
              <a:t>2023/8/31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BA0B-3568-FB4A-BFAC-466FFCA7A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6563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B9C-EDB4-AE4F-BEFF-43D19FEF9D93}" type="datetimeFigureOut">
              <a:rPr kumimoji="1" lang="ja-JP" altLang="en-US" smtClean="0"/>
              <a:t>2023/8/31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BA0B-3568-FB4A-BFAC-466FFCA7A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53370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671229"/>
            <a:ext cx="26112371" cy="17805173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644846"/>
            <a:ext cx="26112371" cy="9363320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B9C-EDB4-AE4F-BEFF-43D19FEF9D93}" type="datetimeFigureOut">
              <a:rPr kumimoji="1" lang="ja-JP" altLang="en-US" smtClean="0"/>
              <a:t>2023/8/31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BA0B-3568-FB4A-BFAC-466FFCA7A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4564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394520"/>
            <a:ext cx="12866966" cy="2715859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B9C-EDB4-AE4F-BEFF-43D19FEF9D93}" type="datetimeFigureOut">
              <a:rPr kumimoji="1" lang="ja-JP" altLang="en-US" smtClean="0"/>
              <a:t>2023/8/31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BA0B-3568-FB4A-BFAC-466FFCA7A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3337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278913"/>
            <a:ext cx="26112371" cy="8273416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492870"/>
            <a:ext cx="12807832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635264"/>
            <a:ext cx="12807832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492870"/>
            <a:ext cx="12870909" cy="514239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635264"/>
            <a:ext cx="12870909" cy="2299711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B9C-EDB4-AE4F-BEFF-43D19FEF9D93}" type="datetimeFigureOut">
              <a:rPr kumimoji="1" lang="ja-JP" altLang="en-US" smtClean="0"/>
              <a:t>2023/8/31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BA0B-3568-FB4A-BFAC-466FFCA7A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2581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B9C-EDB4-AE4F-BEFF-43D19FEF9D93}" type="datetimeFigureOut">
              <a:rPr kumimoji="1" lang="ja-JP" altLang="en-US" smtClean="0"/>
              <a:t>2023/8/31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BA0B-3568-FB4A-BFAC-466FFCA7A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7231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B9C-EDB4-AE4F-BEFF-43D19FEF9D93}" type="datetimeFigureOut">
              <a:rPr kumimoji="1" lang="ja-JP" altLang="en-US" smtClean="0"/>
              <a:t>2023/8/31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BA0B-3568-FB4A-BFAC-466FFCA7A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3239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162959"/>
            <a:ext cx="15326827" cy="30418415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B9C-EDB4-AE4F-BEFF-43D19FEF9D93}" type="datetimeFigureOut">
              <a:rPr kumimoji="1" lang="ja-JP" altLang="en-US" smtClean="0"/>
              <a:t>2023/8/31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BA0B-3568-FB4A-BFAC-466FFCA7A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2378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53584"/>
            <a:ext cx="9764544" cy="9987545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162959"/>
            <a:ext cx="15326827" cy="30418415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841129"/>
            <a:ext cx="9764544" cy="23789780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09B9C-EDB4-AE4F-BEFF-43D19FEF9D93}" type="datetimeFigureOut">
              <a:rPr kumimoji="1" lang="ja-JP" altLang="en-US" smtClean="0"/>
              <a:t>2023/8/31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3BA0B-3568-FB4A-BFAC-466FFCA7A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8901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278913"/>
            <a:ext cx="26112371" cy="82734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394520"/>
            <a:ext cx="26112371" cy="271585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09B9C-EDB4-AE4F-BEFF-43D19FEF9D93}" type="datetimeFigureOut">
              <a:rPr kumimoji="1" lang="ja-JP" altLang="en-US" smtClean="0"/>
              <a:t>2023/8/31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39672756"/>
            <a:ext cx="10217884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39672756"/>
            <a:ext cx="6811923" cy="22789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3BA0B-3568-FB4A-BFAC-466FFCA7A9D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8144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kumimoji="1"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kumimoji="1"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kumimoji="1"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正方形/長方形 400">
            <a:extLst>
              <a:ext uri="{FF2B5EF4-FFF2-40B4-BE49-F238E27FC236}">
                <a16:creationId xmlns:a16="http://schemas.microsoft.com/office/drawing/2014/main" id="{54276458-67FA-A5BE-1334-F80624246769}"/>
              </a:ext>
            </a:extLst>
          </p:cNvPr>
          <p:cNvSpPr/>
          <p:nvPr/>
        </p:nvSpPr>
        <p:spPr>
          <a:xfrm>
            <a:off x="15482976" y="4932424"/>
            <a:ext cx="14073362" cy="1195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400" name="正方形/長方形 399">
            <a:extLst>
              <a:ext uri="{FF2B5EF4-FFF2-40B4-BE49-F238E27FC236}">
                <a16:creationId xmlns:a16="http://schemas.microsoft.com/office/drawing/2014/main" id="{441A4D0E-0571-B83A-A4F1-86DEAF25285F}"/>
              </a:ext>
            </a:extLst>
          </p:cNvPr>
          <p:cNvSpPr/>
          <p:nvPr/>
        </p:nvSpPr>
        <p:spPr>
          <a:xfrm>
            <a:off x="755626" y="4914003"/>
            <a:ext cx="14073362" cy="1195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397" name="正方形/長方形 396">
            <a:extLst>
              <a:ext uri="{FF2B5EF4-FFF2-40B4-BE49-F238E27FC236}">
                <a16:creationId xmlns:a16="http://schemas.microsoft.com/office/drawing/2014/main" id="{1EAC5D51-9D9D-9DD5-DA9E-7C0F195E7171}"/>
              </a:ext>
            </a:extLst>
          </p:cNvPr>
          <p:cNvSpPr/>
          <p:nvPr/>
        </p:nvSpPr>
        <p:spPr>
          <a:xfrm>
            <a:off x="706781" y="17370342"/>
            <a:ext cx="28820850" cy="1195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800" b="1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STEP2</a:t>
            </a:r>
            <a:r>
              <a:rPr kumimoji="1" lang="en-US" altLang="ja-JP" sz="1800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:</a:t>
            </a:r>
            <a:r>
              <a:rPr kumimoji="1" lang="ja-JP" altLang="en-US" sz="1800" u="sng">
                <a:latin typeface="MS PGothic" panose="020B0600070205080204" pitchFamily="34" charset="-128"/>
                <a:ea typeface="MS PGothic" panose="020B0600070205080204" pitchFamily="34" charset="-128"/>
              </a:rPr>
              <a:t>選択したテストを実行し，実行トレースを収集</a:t>
            </a:r>
            <a:endParaRPr kumimoji="1" lang="en-US" altLang="ja-JP" sz="1800" u="sng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395" name="正方形/長方形 394">
            <a:extLst>
              <a:ext uri="{FF2B5EF4-FFF2-40B4-BE49-F238E27FC236}">
                <a16:creationId xmlns:a16="http://schemas.microsoft.com/office/drawing/2014/main" id="{DE6B71B4-9158-7C15-E38D-22D395DECC12}"/>
              </a:ext>
            </a:extLst>
          </p:cNvPr>
          <p:cNvSpPr/>
          <p:nvPr/>
        </p:nvSpPr>
        <p:spPr>
          <a:xfrm>
            <a:off x="15482976" y="29869464"/>
            <a:ext cx="14073362" cy="1195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393" name="正方形/長方形 392">
            <a:extLst>
              <a:ext uri="{FF2B5EF4-FFF2-40B4-BE49-F238E27FC236}">
                <a16:creationId xmlns:a16="http://schemas.microsoft.com/office/drawing/2014/main" id="{F35BA917-D653-283F-CA28-26E632FCF4A4}"/>
              </a:ext>
            </a:extLst>
          </p:cNvPr>
          <p:cNvSpPr/>
          <p:nvPr/>
        </p:nvSpPr>
        <p:spPr>
          <a:xfrm>
            <a:off x="735488" y="29908709"/>
            <a:ext cx="14073362" cy="1195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D25B2C3-4E86-0746-4B80-5488238AAFF5}"/>
              </a:ext>
            </a:extLst>
          </p:cNvPr>
          <p:cNvSpPr txBox="1"/>
          <p:nvPr/>
        </p:nvSpPr>
        <p:spPr>
          <a:xfrm>
            <a:off x="9510105" y="2337574"/>
            <a:ext cx="1170865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藤原勇真</a:t>
            </a:r>
            <a:r>
              <a:rPr kumimoji="1" lang="en-US" altLang="ja-JP" sz="4800" baseline="30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</a:t>
            </a:r>
            <a:r>
              <a:rPr kumimoji="1" lang="en-US" altLang="ja-JP" sz="48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kumimoji="1" lang="ja-JP" altLang="en-US" sz="4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嶋利一真</a:t>
            </a:r>
            <a:r>
              <a:rPr kumimoji="1" lang="en-US" altLang="ja-JP" sz="5400" baseline="30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2</a:t>
            </a:r>
            <a:r>
              <a:rPr kumimoji="1" lang="en-US" altLang="ja-JP" sz="48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kumimoji="1" lang="ja-JP" altLang="en-US" sz="4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神田哲也</a:t>
            </a:r>
            <a:r>
              <a:rPr kumimoji="1" lang="en-US" altLang="ja-JP" sz="4800" baseline="300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</a:t>
            </a:r>
            <a:r>
              <a:rPr kumimoji="1" lang="en-US" altLang="ja-JP" sz="4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, </a:t>
            </a:r>
            <a:r>
              <a:rPr kumimoji="1" lang="ja-JP" altLang="en-US" sz="48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肥後芳樹</a:t>
            </a:r>
            <a:r>
              <a:rPr kumimoji="1" lang="en-US" altLang="ja-JP" sz="4800" baseline="30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</a:t>
            </a:r>
            <a:endParaRPr kumimoji="1" lang="ja-JP" altLang="en-US" sz="480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A972F04-1C74-7F19-4186-BE4C536B6DB1}"/>
              </a:ext>
            </a:extLst>
          </p:cNvPr>
          <p:cNvSpPr txBox="1"/>
          <p:nvPr/>
        </p:nvSpPr>
        <p:spPr>
          <a:xfrm>
            <a:off x="10192984" y="3369860"/>
            <a:ext cx="988924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1 </a:t>
            </a:r>
            <a:r>
              <a:rPr kumimoji="1" lang="ja-JP" altLang="en-US" sz="40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大阪大学</a:t>
            </a:r>
            <a:r>
              <a:rPr kumimoji="1" lang="en-US" altLang="ja-JP" sz="40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 2</a:t>
            </a:r>
            <a:r>
              <a:rPr kumimoji="1" lang="ja-JP" altLang="en-US" sz="400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 奈良先端科学技術大学院大学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5BA529A7-FE98-D6B9-FA4A-C49CB251AC5A}"/>
              </a:ext>
            </a:extLst>
          </p:cNvPr>
          <p:cNvSpPr txBox="1"/>
          <p:nvPr/>
        </p:nvSpPr>
        <p:spPr>
          <a:xfrm>
            <a:off x="3760132" y="884813"/>
            <a:ext cx="2275494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8000" b="1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行単位の依存関係を用いたテスト選択手法の提案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2FAA14EF-7189-4AC0-0137-6572A8CF0E09}"/>
              </a:ext>
            </a:extLst>
          </p:cNvPr>
          <p:cNvSpPr txBox="1"/>
          <p:nvPr/>
        </p:nvSpPr>
        <p:spPr>
          <a:xfrm>
            <a:off x="1260034" y="5340325"/>
            <a:ext cx="15760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b="1" u="sng">
                <a:solidFill>
                  <a:schemeClr val="accent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背景</a:t>
            </a:r>
          </a:p>
        </p:txBody>
      </p:sp>
      <p:sp>
        <p:nvSpPr>
          <p:cNvPr id="102" name="テキスト ボックス 101">
            <a:extLst>
              <a:ext uri="{FF2B5EF4-FFF2-40B4-BE49-F238E27FC236}">
                <a16:creationId xmlns:a16="http://schemas.microsoft.com/office/drawing/2014/main" id="{F3C0A67B-CD12-65C5-EC93-356F4CA95C84}"/>
              </a:ext>
            </a:extLst>
          </p:cNvPr>
          <p:cNvSpPr txBox="1"/>
          <p:nvPr/>
        </p:nvSpPr>
        <p:spPr>
          <a:xfrm>
            <a:off x="1185580" y="6696193"/>
            <a:ext cx="1343665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>
                <a:latin typeface="MS PGothic" panose="020B0600070205080204" pitchFamily="34" charset="-128"/>
                <a:ea typeface="MS PGothic" panose="020B0600070205080204" pitchFamily="34" charset="-128"/>
              </a:rPr>
              <a:t>テスト実行コストを削減するため，</a:t>
            </a:r>
            <a:r>
              <a:rPr kumimoji="1" lang="ja-JP" altLang="en-US" sz="4000" u="sng">
                <a:latin typeface="MS PGothic" panose="020B0600070205080204" pitchFamily="34" charset="-128"/>
                <a:ea typeface="MS PGothic" panose="020B0600070205080204" pitchFamily="34" charset="-128"/>
              </a:rPr>
              <a:t>テスト選択</a:t>
            </a:r>
            <a:r>
              <a:rPr kumimoji="1" lang="ja-JP" altLang="en-US" sz="4000">
                <a:latin typeface="MS PGothic" panose="020B0600070205080204" pitchFamily="34" charset="-128"/>
                <a:ea typeface="MS PGothic" panose="020B0600070205080204" pitchFamily="34" charset="-128"/>
              </a:rPr>
              <a:t>が活用されている</a:t>
            </a:r>
            <a:endParaRPr kumimoji="1" lang="en-US" altLang="ja-JP" sz="40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kumimoji="1" lang="en-US" altLang="ja-JP" sz="40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kumimoji="1" lang="en-US" altLang="ja-JP" sz="40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kumimoji="1" lang="ja-JP" altLang="en-US" sz="400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07" name="テキスト ボックス 106">
            <a:extLst>
              <a:ext uri="{FF2B5EF4-FFF2-40B4-BE49-F238E27FC236}">
                <a16:creationId xmlns:a16="http://schemas.microsoft.com/office/drawing/2014/main" id="{BA619E57-B4F2-B56C-8971-5D1BE222D5FD}"/>
              </a:ext>
            </a:extLst>
          </p:cNvPr>
          <p:cNvSpPr txBox="1"/>
          <p:nvPr/>
        </p:nvSpPr>
        <p:spPr>
          <a:xfrm>
            <a:off x="15919501" y="5197990"/>
            <a:ext cx="622478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b="1" u="sng">
                <a:solidFill>
                  <a:schemeClr val="accent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既存研究：</a:t>
            </a:r>
            <a:r>
              <a:rPr kumimoji="1" lang="en-US" altLang="ja-JP" sz="5400" b="1" u="sng" dirty="0" err="1">
                <a:solidFill>
                  <a:schemeClr val="accent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Ekstazi</a:t>
            </a:r>
            <a:r>
              <a:rPr kumimoji="1" lang="en-US" altLang="ja-JP" sz="5400" b="1" u="sng" dirty="0">
                <a:solidFill>
                  <a:schemeClr val="accent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[1]</a:t>
            </a:r>
            <a:endParaRPr kumimoji="1" lang="ja-JP" altLang="en-US" sz="5400" b="1" u="sng">
              <a:solidFill>
                <a:schemeClr val="accent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08" name="テキスト ボックス 107">
            <a:extLst>
              <a:ext uri="{FF2B5EF4-FFF2-40B4-BE49-F238E27FC236}">
                <a16:creationId xmlns:a16="http://schemas.microsoft.com/office/drawing/2014/main" id="{EBDE1543-235D-54A9-CF99-8ACBAF4915AD}"/>
              </a:ext>
            </a:extLst>
          </p:cNvPr>
          <p:cNvSpPr txBox="1"/>
          <p:nvPr/>
        </p:nvSpPr>
        <p:spPr>
          <a:xfrm>
            <a:off x="1250894" y="17727082"/>
            <a:ext cx="29674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b="1" u="sng">
                <a:solidFill>
                  <a:schemeClr val="accent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提案手法</a:t>
            </a:r>
          </a:p>
        </p:txBody>
      </p:sp>
      <p:sp>
        <p:nvSpPr>
          <p:cNvPr id="110" name="テキスト ボックス 109">
            <a:extLst>
              <a:ext uri="{FF2B5EF4-FFF2-40B4-BE49-F238E27FC236}">
                <a16:creationId xmlns:a16="http://schemas.microsoft.com/office/drawing/2014/main" id="{AC785C7D-CE3F-20DA-63DF-CDA1D7DDE678}"/>
              </a:ext>
            </a:extLst>
          </p:cNvPr>
          <p:cNvSpPr txBox="1"/>
          <p:nvPr/>
        </p:nvSpPr>
        <p:spPr>
          <a:xfrm>
            <a:off x="1250894" y="30160080"/>
            <a:ext cx="157607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b="1" u="sng">
                <a:solidFill>
                  <a:schemeClr val="accent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評価</a:t>
            </a:r>
          </a:p>
        </p:txBody>
      </p:sp>
      <p:sp>
        <p:nvSpPr>
          <p:cNvPr id="112" name="テキスト ボックス 111">
            <a:extLst>
              <a:ext uri="{FF2B5EF4-FFF2-40B4-BE49-F238E27FC236}">
                <a16:creationId xmlns:a16="http://schemas.microsoft.com/office/drawing/2014/main" id="{61A7ACD4-EE28-477A-CDF5-0E9A69FD507F}"/>
              </a:ext>
            </a:extLst>
          </p:cNvPr>
          <p:cNvSpPr txBox="1"/>
          <p:nvPr/>
        </p:nvSpPr>
        <p:spPr>
          <a:xfrm>
            <a:off x="15895168" y="30113526"/>
            <a:ext cx="201208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b="1" u="sng">
                <a:solidFill>
                  <a:schemeClr val="accent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まとめ</a:t>
            </a:r>
          </a:p>
        </p:txBody>
      </p:sp>
      <p:sp>
        <p:nvSpPr>
          <p:cNvPr id="113" name="コンテンツ プレースホルダー 2">
            <a:extLst>
              <a:ext uri="{FF2B5EF4-FFF2-40B4-BE49-F238E27FC236}">
                <a16:creationId xmlns:a16="http://schemas.microsoft.com/office/drawing/2014/main" id="{062FD687-9CAF-8621-EBEE-A9D1F4C73CC4}"/>
              </a:ext>
            </a:extLst>
          </p:cNvPr>
          <p:cNvSpPr txBox="1">
            <a:spLocks/>
          </p:cNvSpPr>
          <p:nvPr/>
        </p:nvSpPr>
        <p:spPr>
          <a:xfrm>
            <a:off x="17484000" y="7030989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3027487" rtl="0" eaLnBrk="1" latinLnBrk="0" hangingPunct="1">
              <a:lnSpc>
                <a:spcPct val="90000"/>
              </a:lnSpc>
              <a:spcBef>
                <a:spcPts val="3311"/>
              </a:spcBef>
              <a:buFont typeface="Arial" panose="020B0604020202020204" pitchFamily="34" charset="0"/>
              <a:buNone/>
              <a:defRPr kumimoji="1" sz="794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513743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662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02748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9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541230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605497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568717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082461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596204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109948" indent="0" algn="ctr" defTabSz="3027487" rtl="0" eaLnBrk="1" latinLnBrk="0" hangingPunct="1">
              <a:lnSpc>
                <a:spcPct val="90000"/>
              </a:lnSpc>
              <a:spcBef>
                <a:spcPts val="1655"/>
              </a:spcBef>
              <a:buFont typeface="Arial" panose="020B0604020202020204" pitchFamily="34" charset="0"/>
              <a:buNone/>
              <a:defRPr kumimoji="1" sz="5297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24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grpSp>
        <p:nvGrpSpPr>
          <p:cNvPr id="116" name="グループ化 115">
            <a:extLst>
              <a:ext uri="{FF2B5EF4-FFF2-40B4-BE49-F238E27FC236}">
                <a16:creationId xmlns:a16="http://schemas.microsoft.com/office/drawing/2014/main" id="{44F93F55-2156-A4B4-3EE7-0AF2A45152AF}"/>
              </a:ext>
            </a:extLst>
          </p:cNvPr>
          <p:cNvGrpSpPr/>
          <p:nvPr/>
        </p:nvGrpSpPr>
        <p:grpSpPr>
          <a:xfrm>
            <a:off x="1991589" y="22668412"/>
            <a:ext cx="10878471" cy="6215810"/>
            <a:chOff x="457200" y="2005430"/>
            <a:chExt cx="8093014" cy="4703402"/>
          </a:xfrm>
        </p:grpSpPr>
        <p:grpSp>
          <p:nvGrpSpPr>
            <p:cNvPr id="117" name="グループ化 116">
              <a:extLst>
                <a:ext uri="{FF2B5EF4-FFF2-40B4-BE49-F238E27FC236}">
                  <a16:creationId xmlns:a16="http://schemas.microsoft.com/office/drawing/2014/main" id="{440632E6-05BB-F48C-7029-80DEAEF51A0E}"/>
                </a:ext>
              </a:extLst>
            </p:cNvPr>
            <p:cNvGrpSpPr/>
            <p:nvPr/>
          </p:nvGrpSpPr>
          <p:grpSpPr>
            <a:xfrm>
              <a:off x="1372675" y="2430209"/>
              <a:ext cx="646170" cy="834033"/>
              <a:chOff x="1753522" y="3233056"/>
              <a:chExt cx="804621" cy="938667"/>
            </a:xfrm>
            <a:solidFill>
              <a:schemeClr val="accent1"/>
            </a:solidFill>
          </p:grpSpPr>
          <p:sp>
            <p:nvSpPr>
              <p:cNvPr id="140" name="メモ 13">
                <a:extLst>
                  <a:ext uri="{FF2B5EF4-FFF2-40B4-BE49-F238E27FC236}">
                    <a16:creationId xmlns:a16="http://schemas.microsoft.com/office/drawing/2014/main" id="{4D9A7F3D-2C17-AC2A-B44D-CBF82630628E}"/>
                  </a:ext>
                </a:extLst>
              </p:cNvPr>
              <p:cNvSpPr/>
              <p:nvPr/>
            </p:nvSpPr>
            <p:spPr>
              <a:xfrm>
                <a:off x="1753522" y="3233056"/>
                <a:ext cx="804621" cy="938667"/>
              </a:xfrm>
              <a:prstGeom prst="foldedCorner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endParaRPr>
              </a:p>
            </p:txBody>
          </p:sp>
          <p:cxnSp>
            <p:nvCxnSpPr>
              <p:cNvPr id="141" name="直線コネクタ 140">
                <a:extLst>
                  <a:ext uri="{FF2B5EF4-FFF2-40B4-BE49-F238E27FC236}">
                    <a16:creationId xmlns:a16="http://schemas.microsoft.com/office/drawing/2014/main" id="{ABBABF35-5437-800B-026C-8BB59FF4103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6" y="3420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2" name="直線コネクタ 141">
                <a:extLst>
                  <a:ext uri="{FF2B5EF4-FFF2-40B4-BE49-F238E27FC236}">
                    <a16:creationId xmlns:a16="http://schemas.microsoft.com/office/drawing/2014/main" id="{6C205776-10A5-93FC-5980-E55DDE3AC5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5" y="3564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3" name="直線コネクタ 142">
                <a:extLst>
                  <a:ext uri="{FF2B5EF4-FFF2-40B4-BE49-F238E27FC236}">
                    <a16:creationId xmlns:a16="http://schemas.microsoft.com/office/drawing/2014/main" id="{92605D46-91DB-3675-2E3B-E6349A097A9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1200" y="3708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4" name="直線コネクタ 143">
                <a:extLst>
                  <a:ext uri="{FF2B5EF4-FFF2-40B4-BE49-F238E27FC236}">
                    <a16:creationId xmlns:a16="http://schemas.microsoft.com/office/drawing/2014/main" id="{84B457B4-437F-F8C7-243F-B89F3D1968C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4" y="3852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45" name="直線コネクタ 144">
                <a:extLst>
                  <a:ext uri="{FF2B5EF4-FFF2-40B4-BE49-F238E27FC236}">
                    <a16:creationId xmlns:a16="http://schemas.microsoft.com/office/drawing/2014/main" id="{C3D0897D-5017-274A-FC69-04FDCCCCBA0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4" y="3996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18" name="スマイル 117">
              <a:extLst>
                <a:ext uri="{FF2B5EF4-FFF2-40B4-BE49-F238E27FC236}">
                  <a16:creationId xmlns:a16="http://schemas.microsoft.com/office/drawing/2014/main" id="{2C5D96A1-314E-56FA-7760-629F892C3F41}"/>
                </a:ext>
              </a:extLst>
            </p:cNvPr>
            <p:cNvSpPr/>
            <p:nvPr/>
          </p:nvSpPr>
          <p:spPr>
            <a:xfrm>
              <a:off x="520724" y="2430209"/>
              <a:ext cx="783772" cy="753626"/>
            </a:xfrm>
            <a:prstGeom prst="smileyFac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sp>
          <p:nvSpPr>
            <p:cNvPr id="119" name="テキスト ボックス 118">
              <a:extLst>
                <a:ext uri="{FF2B5EF4-FFF2-40B4-BE49-F238E27FC236}">
                  <a16:creationId xmlns:a16="http://schemas.microsoft.com/office/drawing/2014/main" id="{C50D7282-C829-05C3-E165-021051A83B6A}"/>
                </a:ext>
              </a:extLst>
            </p:cNvPr>
            <p:cNvSpPr txBox="1"/>
            <p:nvPr/>
          </p:nvSpPr>
          <p:spPr>
            <a:xfrm>
              <a:off x="457200" y="3392189"/>
              <a:ext cx="2041885" cy="3959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>
                  <a:latin typeface="MS PGothic" panose="020B0600070205080204" pitchFamily="34" charset="-128"/>
                  <a:ea typeface="MS PGothic" panose="020B0600070205080204" pitchFamily="34" charset="-128"/>
                </a:rPr>
                <a:t>ソースコード変更</a:t>
              </a:r>
            </a:p>
          </p:txBody>
        </p:sp>
        <p:sp>
          <p:nvSpPr>
            <p:cNvPr id="120" name="正方形/長方形 119">
              <a:extLst>
                <a:ext uri="{FF2B5EF4-FFF2-40B4-BE49-F238E27FC236}">
                  <a16:creationId xmlns:a16="http://schemas.microsoft.com/office/drawing/2014/main" id="{089A8397-9D2F-A05E-CEA7-08C48969496B}"/>
                </a:ext>
              </a:extLst>
            </p:cNvPr>
            <p:cNvSpPr/>
            <p:nvPr/>
          </p:nvSpPr>
          <p:spPr>
            <a:xfrm>
              <a:off x="4796875" y="2495595"/>
              <a:ext cx="1567543" cy="70227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8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STEP2:</a:t>
              </a:r>
            </a:p>
            <a:p>
              <a:pPr algn="ctr"/>
              <a:r>
                <a:rPr lang="ja-JP" altLang="en-US" sz="280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テスト実行</a:t>
              </a:r>
              <a:endParaRPr lang="en-US" altLang="ja-JP" sz="2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sp>
          <p:nvSpPr>
            <p:cNvPr id="121" name="正方形/長方形 120">
              <a:extLst>
                <a:ext uri="{FF2B5EF4-FFF2-40B4-BE49-F238E27FC236}">
                  <a16:creationId xmlns:a16="http://schemas.microsoft.com/office/drawing/2014/main" id="{E18BA863-AB7B-2B60-A733-F577A70EBDD9}"/>
                </a:ext>
              </a:extLst>
            </p:cNvPr>
            <p:cNvSpPr/>
            <p:nvPr/>
          </p:nvSpPr>
          <p:spPr>
            <a:xfrm>
              <a:off x="2611079" y="2492442"/>
              <a:ext cx="1567543" cy="70227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8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STEP1:</a:t>
              </a:r>
            </a:p>
            <a:p>
              <a:pPr algn="ctr"/>
              <a:r>
                <a:rPr lang="ja-JP" altLang="en-US" sz="280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テスト選択</a:t>
              </a:r>
              <a:endParaRPr lang="en-US" altLang="ja-JP" sz="28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sp>
          <p:nvSpPr>
            <p:cNvPr id="122" name="正方形/長方形 121">
              <a:extLst>
                <a:ext uri="{FF2B5EF4-FFF2-40B4-BE49-F238E27FC236}">
                  <a16:creationId xmlns:a16="http://schemas.microsoft.com/office/drawing/2014/main" id="{525D4B1D-88B4-FE91-C010-C0A7948B4B10}"/>
                </a:ext>
              </a:extLst>
            </p:cNvPr>
            <p:cNvSpPr/>
            <p:nvPr/>
          </p:nvSpPr>
          <p:spPr>
            <a:xfrm>
              <a:off x="6982671" y="2494019"/>
              <a:ext cx="1567543" cy="702274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24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STEP3:</a:t>
              </a:r>
            </a:p>
            <a:p>
              <a:pPr algn="ctr"/>
              <a:r>
                <a:rPr lang="ja-JP" altLang="en-US" sz="240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依存関係更新</a:t>
              </a:r>
              <a:endParaRPr lang="en-US" altLang="ja-JP" sz="24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grpSp>
          <p:nvGrpSpPr>
            <p:cNvPr id="123" name="グループ化 122">
              <a:extLst>
                <a:ext uri="{FF2B5EF4-FFF2-40B4-BE49-F238E27FC236}">
                  <a16:creationId xmlns:a16="http://schemas.microsoft.com/office/drawing/2014/main" id="{C6C1F8E0-4915-06A0-FA2F-D36E00A0E340}"/>
                </a:ext>
              </a:extLst>
            </p:cNvPr>
            <p:cNvGrpSpPr/>
            <p:nvPr/>
          </p:nvGrpSpPr>
          <p:grpSpPr>
            <a:xfrm>
              <a:off x="5324892" y="3730743"/>
              <a:ext cx="646170" cy="834033"/>
              <a:chOff x="1753522" y="3233056"/>
              <a:chExt cx="804621" cy="938667"/>
            </a:xfrm>
            <a:solidFill>
              <a:schemeClr val="accent1"/>
            </a:solidFill>
          </p:grpSpPr>
          <p:sp>
            <p:nvSpPr>
              <p:cNvPr id="134" name="メモ 13">
                <a:extLst>
                  <a:ext uri="{FF2B5EF4-FFF2-40B4-BE49-F238E27FC236}">
                    <a16:creationId xmlns:a16="http://schemas.microsoft.com/office/drawing/2014/main" id="{12DEAF0F-AD3B-8665-4C25-3C3EF4C269DA}"/>
                  </a:ext>
                </a:extLst>
              </p:cNvPr>
              <p:cNvSpPr/>
              <p:nvPr/>
            </p:nvSpPr>
            <p:spPr>
              <a:xfrm>
                <a:off x="1753522" y="3233056"/>
                <a:ext cx="804621" cy="938667"/>
              </a:xfrm>
              <a:prstGeom prst="foldedCorner">
                <a:avLst/>
              </a:prstGeom>
              <a:solidFill>
                <a:schemeClr val="accent5">
                  <a:lumMod val="20000"/>
                  <a:lumOff val="80000"/>
                </a:schemeClr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endParaRPr>
              </a:p>
            </p:txBody>
          </p:sp>
          <p:cxnSp>
            <p:nvCxnSpPr>
              <p:cNvPr id="135" name="直線コネクタ 134">
                <a:extLst>
                  <a:ext uri="{FF2B5EF4-FFF2-40B4-BE49-F238E27FC236}">
                    <a16:creationId xmlns:a16="http://schemas.microsoft.com/office/drawing/2014/main" id="{9D26024E-3F29-0C44-7451-D292AFA59E1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6" y="3420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6" name="直線コネクタ 135">
                <a:extLst>
                  <a:ext uri="{FF2B5EF4-FFF2-40B4-BE49-F238E27FC236}">
                    <a16:creationId xmlns:a16="http://schemas.microsoft.com/office/drawing/2014/main" id="{16627950-0772-8F73-B593-01B4C06047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5" y="3564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7" name="直線コネクタ 136">
                <a:extLst>
                  <a:ext uri="{FF2B5EF4-FFF2-40B4-BE49-F238E27FC236}">
                    <a16:creationId xmlns:a16="http://schemas.microsoft.com/office/drawing/2014/main" id="{AF7CBB81-D272-1E31-3726-9FF4CAB0A50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1200" y="3708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8" name="直線コネクタ 137">
                <a:extLst>
                  <a:ext uri="{FF2B5EF4-FFF2-40B4-BE49-F238E27FC236}">
                    <a16:creationId xmlns:a16="http://schemas.microsoft.com/office/drawing/2014/main" id="{0529133A-3CF4-41B8-8C15-7C998A7A309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4" y="3852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39" name="直線コネクタ 138">
                <a:extLst>
                  <a:ext uri="{FF2B5EF4-FFF2-40B4-BE49-F238E27FC236}">
                    <a16:creationId xmlns:a16="http://schemas.microsoft.com/office/drawing/2014/main" id="{B3BB1FED-F285-0D75-DAD3-CA05A0EA28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4" y="3996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24" name="テキスト ボックス 123">
              <a:extLst>
                <a:ext uri="{FF2B5EF4-FFF2-40B4-BE49-F238E27FC236}">
                  <a16:creationId xmlns:a16="http://schemas.microsoft.com/office/drawing/2014/main" id="{52E3321C-F949-65C8-0649-83046AB9112B}"/>
                </a:ext>
              </a:extLst>
            </p:cNvPr>
            <p:cNvSpPr txBox="1"/>
            <p:nvPr/>
          </p:nvSpPr>
          <p:spPr>
            <a:xfrm>
              <a:off x="4806570" y="4680634"/>
              <a:ext cx="2111053" cy="3959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>
                  <a:latin typeface="MS PGothic" panose="020B0600070205080204" pitchFamily="34" charset="-128"/>
                  <a:ea typeface="MS PGothic" panose="020B0600070205080204" pitchFamily="34" charset="-128"/>
                </a:rPr>
                <a:t>依存関係ファイル</a:t>
              </a:r>
            </a:p>
          </p:txBody>
        </p:sp>
        <p:cxnSp>
          <p:nvCxnSpPr>
            <p:cNvPr id="125" name="カギ線コネクタ 124">
              <a:extLst>
                <a:ext uri="{FF2B5EF4-FFF2-40B4-BE49-F238E27FC236}">
                  <a16:creationId xmlns:a16="http://schemas.microsoft.com/office/drawing/2014/main" id="{008ABC61-AA9E-6351-FAA4-FDAE89A6C929}"/>
                </a:ext>
              </a:extLst>
            </p:cNvPr>
            <p:cNvCxnSpPr>
              <a:cxnSpLocks/>
              <a:stCxn id="140" idx="3"/>
              <a:endCxn id="121" idx="1"/>
            </p:cNvCxnSpPr>
            <p:nvPr/>
          </p:nvCxnSpPr>
          <p:spPr>
            <a:xfrm flipV="1">
              <a:off x="2018845" y="2843579"/>
              <a:ext cx="592234" cy="3647"/>
            </a:xfrm>
            <a:prstGeom prst="bentConnector3">
              <a:avLst>
                <a:gd name="adj1" fmla="val 50000"/>
              </a:avLst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6" name="テキスト ボックス 125">
              <a:extLst>
                <a:ext uri="{FF2B5EF4-FFF2-40B4-BE49-F238E27FC236}">
                  <a16:creationId xmlns:a16="http://schemas.microsoft.com/office/drawing/2014/main" id="{31973433-76D9-F37B-61C8-5A428345182D}"/>
                </a:ext>
              </a:extLst>
            </p:cNvPr>
            <p:cNvSpPr txBox="1"/>
            <p:nvPr/>
          </p:nvSpPr>
          <p:spPr>
            <a:xfrm>
              <a:off x="1764170" y="2005430"/>
              <a:ext cx="1329932" cy="39591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800">
                  <a:latin typeface="MS PGothic" panose="020B0600070205080204" pitchFamily="34" charset="-128"/>
                  <a:ea typeface="MS PGothic" panose="020B0600070205080204" pitchFamily="34" charset="-128"/>
                </a:rPr>
                <a:t>コード差分</a:t>
              </a:r>
            </a:p>
          </p:txBody>
        </p:sp>
        <p:cxnSp>
          <p:nvCxnSpPr>
            <p:cNvPr id="127" name="カギ線コネクタ 126">
              <a:extLst>
                <a:ext uri="{FF2B5EF4-FFF2-40B4-BE49-F238E27FC236}">
                  <a16:creationId xmlns:a16="http://schemas.microsoft.com/office/drawing/2014/main" id="{903B9869-A893-7FE1-2C56-0839DE376781}"/>
                </a:ext>
              </a:extLst>
            </p:cNvPr>
            <p:cNvCxnSpPr>
              <a:stCxn id="121" idx="3"/>
              <a:endCxn id="120" idx="1"/>
            </p:cNvCxnSpPr>
            <p:nvPr/>
          </p:nvCxnSpPr>
          <p:spPr>
            <a:xfrm>
              <a:off x="4178622" y="2843579"/>
              <a:ext cx="618253" cy="3153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8" name="カギ線コネクタ 127">
              <a:extLst>
                <a:ext uri="{FF2B5EF4-FFF2-40B4-BE49-F238E27FC236}">
                  <a16:creationId xmlns:a16="http://schemas.microsoft.com/office/drawing/2014/main" id="{8F6D3C9E-2976-66B9-4824-893D58BE139E}"/>
                </a:ext>
              </a:extLst>
            </p:cNvPr>
            <p:cNvCxnSpPr>
              <a:cxnSpLocks/>
              <a:stCxn id="120" idx="3"/>
              <a:endCxn id="122" idx="1"/>
            </p:cNvCxnSpPr>
            <p:nvPr/>
          </p:nvCxnSpPr>
          <p:spPr>
            <a:xfrm flipV="1">
              <a:off x="6364418" y="2845156"/>
              <a:ext cx="618253" cy="1576"/>
            </a:xfrm>
            <a:prstGeom prst="bentConnector3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9" name="カギ線コネクタ 128">
              <a:extLst>
                <a:ext uri="{FF2B5EF4-FFF2-40B4-BE49-F238E27FC236}">
                  <a16:creationId xmlns:a16="http://schemas.microsoft.com/office/drawing/2014/main" id="{999B699D-4C3C-E97E-6F96-98F453819DF0}"/>
                </a:ext>
              </a:extLst>
            </p:cNvPr>
            <p:cNvCxnSpPr>
              <a:cxnSpLocks/>
              <a:stCxn id="122" idx="2"/>
              <a:endCxn id="134" idx="3"/>
            </p:cNvCxnSpPr>
            <p:nvPr/>
          </p:nvCxnSpPr>
          <p:spPr>
            <a:xfrm rot="5400000">
              <a:off x="6393020" y="2774336"/>
              <a:ext cx="951467" cy="1795381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0" name="カギ線コネクタ 129">
              <a:extLst>
                <a:ext uri="{FF2B5EF4-FFF2-40B4-BE49-F238E27FC236}">
                  <a16:creationId xmlns:a16="http://schemas.microsoft.com/office/drawing/2014/main" id="{89C10A88-0188-21C9-60C4-8E8540DD85DF}"/>
                </a:ext>
              </a:extLst>
            </p:cNvPr>
            <p:cNvCxnSpPr>
              <a:stCxn id="134" idx="1"/>
              <a:endCxn id="121" idx="2"/>
            </p:cNvCxnSpPr>
            <p:nvPr/>
          </p:nvCxnSpPr>
          <p:spPr>
            <a:xfrm rot="10800000">
              <a:off x="3394852" y="3194716"/>
              <a:ext cx="1930041" cy="953044"/>
            </a:xfrm>
            <a:prstGeom prst="bentConnector2">
              <a:avLst/>
            </a:prstGeom>
            <a:ln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31" name="メモ 13">
              <a:extLst>
                <a:ext uri="{FF2B5EF4-FFF2-40B4-BE49-F238E27FC236}">
                  <a16:creationId xmlns:a16="http://schemas.microsoft.com/office/drawing/2014/main" id="{C4420925-CD23-5F89-6948-BC1ECA4A3D71}"/>
                </a:ext>
              </a:extLst>
            </p:cNvPr>
            <p:cNvSpPr/>
            <p:nvPr/>
          </p:nvSpPr>
          <p:spPr>
            <a:xfrm>
              <a:off x="1002628" y="3960815"/>
              <a:ext cx="2195333" cy="2303693"/>
            </a:xfrm>
            <a:prstGeom prst="foldedCorner">
              <a:avLst/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altLang="ja-JP" sz="24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  <a:p>
              <a:pPr algn="ctr"/>
              <a:r>
                <a:rPr lang="en-US" altLang="ja-JP" sz="2400" dirty="0" err="1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testA</a:t>
              </a:r>
              <a:endParaRPr lang="en-US" altLang="ja-JP" sz="24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  <a:p>
              <a:pPr algn="ctr"/>
              <a:r>
                <a:rPr kumimoji="1" lang="en-US" altLang="ja-JP" sz="24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{classA:line2,line3,..}</a:t>
              </a:r>
            </a:p>
            <a:p>
              <a:pPr algn="ctr"/>
              <a:r>
                <a:rPr kumimoji="1" lang="en-US" altLang="ja-JP" sz="24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{classB</a:t>
              </a:r>
              <a:r>
                <a:rPr lang="en-US" altLang="ja-JP" sz="24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:line4,line5,..}</a:t>
              </a:r>
            </a:p>
            <a:p>
              <a:pPr algn="ctr"/>
              <a:r>
                <a:rPr lang="en-US" altLang="ja-JP" sz="2400" dirty="0" err="1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testB</a:t>
              </a:r>
              <a:endParaRPr lang="en-US" altLang="ja-JP" sz="24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  <a:p>
              <a:pPr algn="ctr"/>
              <a:r>
                <a:rPr kumimoji="1" lang="en-US" altLang="ja-JP" sz="24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{classB:line2,line3,..}</a:t>
              </a:r>
            </a:p>
            <a:p>
              <a:pPr algn="ctr"/>
              <a:r>
                <a:rPr kumimoji="1" lang="en-US" altLang="ja-JP" sz="24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{classC</a:t>
              </a:r>
              <a:r>
                <a:rPr lang="en-US" altLang="ja-JP" sz="24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:line6,line7,..}</a:t>
              </a:r>
              <a:endParaRPr kumimoji="1" lang="ja-JP" altLang="en-US" sz="2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  <a:p>
              <a:pPr algn="ctr"/>
              <a:endParaRPr kumimoji="1" lang="ja-JP" altLang="en-US" sz="24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sp>
          <p:nvSpPr>
            <p:cNvPr id="132" name="下矢印 131">
              <a:extLst>
                <a:ext uri="{FF2B5EF4-FFF2-40B4-BE49-F238E27FC236}">
                  <a16:creationId xmlns:a16="http://schemas.microsoft.com/office/drawing/2014/main" id="{71249B3E-12B1-495B-B671-76979A7DC4BC}"/>
                </a:ext>
              </a:extLst>
            </p:cNvPr>
            <p:cNvSpPr/>
            <p:nvPr/>
          </p:nvSpPr>
          <p:spPr>
            <a:xfrm rot="3623780">
              <a:off x="4026120" y="4298244"/>
              <a:ext cx="627948" cy="926815"/>
            </a:xfrm>
            <a:prstGeom prst="downArrow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sp>
          <p:nvSpPr>
            <p:cNvPr id="133" name="テキスト ボックス 132">
              <a:extLst>
                <a:ext uri="{FF2B5EF4-FFF2-40B4-BE49-F238E27FC236}">
                  <a16:creationId xmlns:a16="http://schemas.microsoft.com/office/drawing/2014/main" id="{F15F5EF6-DA84-5CE5-22BE-8FD4A3273C57}"/>
                </a:ext>
              </a:extLst>
            </p:cNvPr>
            <p:cNvSpPr txBox="1"/>
            <p:nvPr/>
          </p:nvSpPr>
          <p:spPr>
            <a:xfrm>
              <a:off x="824445" y="6266342"/>
              <a:ext cx="2392495" cy="44249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3200">
                  <a:latin typeface="MS PGothic" panose="020B0600070205080204" pitchFamily="34" charset="-128"/>
                  <a:ea typeface="MS PGothic" panose="020B0600070205080204" pitchFamily="34" charset="-128"/>
                </a:rPr>
                <a:t>依存関係ファイル</a:t>
              </a:r>
            </a:p>
          </p:txBody>
        </p:sp>
      </p:grpSp>
      <p:sp>
        <p:nvSpPr>
          <p:cNvPr id="146" name="テキスト ボックス 145">
            <a:extLst>
              <a:ext uri="{FF2B5EF4-FFF2-40B4-BE49-F238E27FC236}">
                <a16:creationId xmlns:a16="http://schemas.microsoft.com/office/drawing/2014/main" id="{6D3B7972-A48D-F102-1990-ABD1A73049EB}"/>
              </a:ext>
            </a:extLst>
          </p:cNvPr>
          <p:cNvSpPr txBox="1"/>
          <p:nvPr/>
        </p:nvSpPr>
        <p:spPr>
          <a:xfrm>
            <a:off x="1260034" y="18939516"/>
            <a:ext cx="126470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>
                <a:latin typeface="MS PGothic" panose="020B0600070205080204" pitchFamily="34" charset="-128"/>
                <a:ea typeface="MS PGothic" panose="020B0600070205080204" pitchFamily="34" charset="-128"/>
              </a:rPr>
              <a:t>ソースコードの各行とテストケースの依存関係を利用したテスト選択手法</a:t>
            </a:r>
            <a:endParaRPr kumimoji="1" lang="en-US" altLang="ja-JP" sz="40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kumimoji="1" lang="ja-JP" altLang="en-US" sz="400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50" name="右矢印 149">
            <a:extLst>
              <a:ext uri="{FF2B5EF4-FFF2-40B4-BE49-F238E27FC236}">
                <a16:creationId xmlns:a16="http://schemas.microsoft.com/office/drawing/2014/main" id="{18A47F7A-25B6-5FC6-7B73-F1E80240B85E}"/>
              </a:ext>
            </a:extLst>
          </p:cNvPr>
          <p:cNvSpPr/>
          <p:nvPr/>
        </p:nvSpPr>
        <p:spPr>
          <a:xfrm>
            <a:off x="1436493" y="20663384"/>
            <a:ext cx="853156" cy="53283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52" name="テキスト ボックス 151">
            <a:extLst>
              <a:ext uri="{FF2B5EF4-FFF2-40B4-BE49-F238E27FC236}">
                <a16:creationId xmlns:a16="http://schemas.microsoft.com/office/drawing/2014/main" id="{3F3ED972-C406-F9B2-B076-5DF5A425B3FD}"/>
              </a:ext>
            </a:extLst>
          </p:cNvPr>
          <p:cNvSpPr txBox="1"/>
          <p:nvPr/>
        </p:nvSpPr>
        <p:spPr>
          <a:xfrm>
            <a:off x="2514873" y="20354136"/>
            <a:ext cx="113494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>
                <a:latin typeface="MS PGothic" panose="020B0600070205080204" pitchFamily="34" charset="-128"/>
                <a:ea typeface="MS PGothic" panose="020B0600070205080204" pitchFamily="34" charset="-128"/>
              </a:rPr>
              <a:t>解析時間が増大するが，選択するテスト数の削減ができ，テスト実行時間をより削減できる可能性あり</a:t>
            </a:r>
          </a:p>
        </p:txBody>
      </p:sp>
      <p:graphicFrame>
        <p:nvGraphicFramePr>
          <p:cNvPr id="153" name="表 5">
            <a:extLst>
              <a:ext uri="{FF2B5EF4-FFF2-40B4-BE49-F238E27FC236}">
                <a16:creationId xmlns:a16="http://schemas.microsoft.com/office/drawing/2014/main" id="{EDFDEF0F-8BF1-1DF0-9366-0E52F561F58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0051172"/>
              </p:ext>
            </p:extLst>
          </p:nvPr>
        </p:nvGraphicFramePr>
        <p:xfrm>
          <a:off x="1091439" y="32888556"/>
          <a:ext cx="13492975" cy="725424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2698595">
                  <a:extLst>
                    <a:ext uri="{9D8B030D-6E8A-4147-A177-3AD203B41FA5}">
                      <a16:colId xmlns:a16="http://schemas.microsoft.com/office/drawing/2014/main" val="2674229825"/>
                    </a:ext>
                  </a:extLst>
                </a:gridCol>
                <a:gridCol w="2698595">
                  <a:extLst>
                    <a:ext uri="{9D8B030D-6E8A-4147-A177-3AD203B41FA5}">
                      <a16:colId xmlns:a16="http://schemas.microsoft.com/office/drawing/2014/main" val="3992332093"/>
                    </a:ext>
                  </a:extLst>
                </a:gridCol>
                <a:gridCol w="2698595">
                  <a:extLst>
                    <a:ext uri="{9D8B030D-6E8A-4147-A177-3AD203B41FA5}">
                      <a16:colId xmlns:a16="http://schemas.microsoft.com/office/drawing/2014/main" val="1866852925"/>
                    </a:ext>
                  </a:extLst>
                </a:gridCol>
                <a:gridCol w="2698595">
                  <a:extLst>
                    <a:ext uri="{9D8B030D-6E8A-4147-A177-3AD203B41FA5}">
                      <a16:colId xmlns:a16="http://schemas.microsoft.com/office/drawing/2014/main" val="1733672708"/>
                    </a:ext>
                  </a:extLst>
                </a:gridCol>
                <a:gridCol w="2698595">
                  <a:extLst>
                    <a:ext uri="{9D8B030D-6E8A-4147-A177-3AD203B41FA5}">
                      <a16:colId xmlns:a16="http://schemas.microsoft.com/office/drawing/2014/main" val="2494721727"/>
                    </a:ext>
                  </a:extLst>
                </a:gridCol>
              </a:tblGrid>
              <a:tr h="553577">
                <a:tc rowSpan="2">
                  <a:txBody>
                    <a:bodyPr/>
                    <a:lstStyle/>
                    <a:p>
                      <a:r>
                        <a:rPr kumimoji="1" lang="ja-JP" altLang="en-US" sz="3200" b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プロジェクト</a:t>
                      </a:r>
                      <a:endParaRPr kumimoji="1" lang="en-US" altLang="ja-JP" sz="3200" b="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kumimoji="1" lang="ja-JP" altLang="en-US" sz="3200" b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テスト数削減率</a:t>
                      </a:r>
                      <a:r>
                        <a:rPr kumimoji="1"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[%]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>
                          <a:solidFill>
                            <a:schemeClr val="bg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クラス数</a:t>
                      </a:r>
                    </a:p>
                    <a:p>
                      <a:endParaRPr kumimoji="1" lang="ja-JP" altLang="en-US">
                        <a:solidFill>
                          <a:schemeClr val="bg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200" b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エンドツーエンド時間削減率</a:t>
                      </a:r>
                      <a:r>
                        <a:rPr kumimoji="1"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[%]</a:t>
                      </a:r>
                      <a:endParaRPr kumimoji="1" lang="ja-JP" altLang="en-US" sz="3200" b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bg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4259685"/>
                  </a:ext>
                </a:extLst>
              </a:tr>
              <a:tr h="300513">
                <a:tc vMerge="1"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bg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3200" b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提案手法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3200" b="0" dirty="0" err="1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Ekstazi</a:t>
                      </a:r>
                      <a:endParaRPr kumimoji="1" lang="ja-JP" altLang="en-US" sz="3200" b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3200" b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提案手法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sz="3200" b="0" dirty="0" err="1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Ekstazi</a:t>
                      </a:r>
                      <a:endParaRPr kumimoji="1" lang="ja-JP" altLang="en-US" sz="3200" b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58992937"/>
                  </a:ext>
                </a:extLst>
              </a:tr>
              <a:tr h="30051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commons-cli</a:t>
                      </a:r>
                      <a:endParaRPr kumimoji="1" lang="ja-JP" altLang="en-US" sz="3200" b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98.00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94.01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6.40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3.94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38228577"/>
                  </a:ext>
                </a:extLst>
              </a:tr>
              <a:tr h="30051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3200" b="0" dirty="0" err="1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aalto</a:t>
                      </a:r>
                      <a:r>
                        <a:rPr kumimoji="1"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-xml</a:t>
                      </a:r>
                      <a:endParaRPr kumimoji="1" lang="ja-JP" altLang="en-US" sz="3200" b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94.69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92.54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3.94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8.48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05558306"/>
                  </a:ext>
                </a:extLst>
              </a:tr>
              <a:tr h="55357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commons-</a:t>
                      </a:r>
                      <a:r>
                        <a:rPr kumimoji="1" lang="en-US" altLang="ja-JP" sz="3200" b="0" dirty="0" err="1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jxpath</a:t>
                      </a:r>
                      <a:endParaRPr kumimoji="1" lang="ja-JP" altLang="en-US" sz="3200" b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97.07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96.85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1.92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23.38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9136738"/>
                  </a:ext>
                </a:extLst>
              </a:tr>
              <a:tr h="30051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3200" b="0" dirty="0" err="1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jacksonXML</a:t>
                      </a:r>
                      <a:endParaRPr kumimoji="1" lang="ja-JP" altLang="en-US" sz="3200" b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83.05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83.32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14.36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5.16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23333284"/>
                  </a:ext>
                </a:extLst>
              </a:tr>
              <a:tr h="553577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3200" b="0" dirty="0" err="1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hilbertCurve</a:t>
                      </a:r>
                      <a:endParaRPr kumimoji="1" lang="en-US" altLang="ja-JP" sz="3200" b="0" dirty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  <a:p>
                      <a:pPr algn="l"/>
                      <a:r>
                        <a:rPr kumimoji="1"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(core)</a:t>
                      </a:r>
                      <a:endParaRPr kumimoji="1" lang="ja-JP" altLang="en-US" sz="3200" b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98.81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95.01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68.85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73.49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88172824"/>
                  </a:ext>
                </a:extLst>
              </a:tr>
              <a:tr h="30051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3200" b="0" dirty="0" err="1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jitWatch</a:t>
                      </a:r>
                      <a:r>
                        <a:rPr kumimoji="1"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(core)</a:t>
                      </a:r>
                      <a:endParaRPr kumimoji="1" lang="ja-JP" altLang="en-US" sz="3200" b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91.16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94.27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64.37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56.08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35019573"/>
                  </a:ext>
                </a:extLst>
              </a:tr>
              <a:tr h="300513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3200" b="0" dirty="0" err="1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NuProcess</a:t>
                      </a:r>
                      <a:endParaRPr kumimoji="1" lang="ja-JP" altLang="en-US" sz="3200" b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96.16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82.70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1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91.15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82.59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8062806"/>
                  </a:ext>
                </a:extLst>
              </a:tr>
              <a:tr h="300513">
                <a:tc>
                  <a:txBody>
                    <a:bodyPr/>
                    <a:lstStyle/>
                    <a:p>
                      <a:r>
                        <a:rPr kumimoji="1"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commons-net</a:t>
                      </a:r>
                      <a:endParaRPr kumimoji="1" lang="ja-JP" altLang="en-US" sz="3200" b="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93.42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93.47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69.86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altLang="ja-JP" sz="3200" b="0" dirty="0">
                          <a:solidFill>
                            <a:schemeClr val="tx1"/>
                          </a:solidFill>
                          <a:latin typeface="MS PGothic" panose="020B0600070205080204" pitchFamily="34" charset="-128"/>
                          <a:ea typeface="MS PGothic" panose="020B0600070205080204" pitchFamily="34" charset="-128"/>
                        </a:rPr>
                        <a:t>80.70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5871937"/>
                  </a:ext>
                </a:extLst>
              </a:tr>
            </a:tbl>
          </a:graphicData>
        </a:graphic>
      </p:graphicFrame>
      <p:sp>
        <p:nvSpPr>
          <p:cNvPr id="154" name="テキスト ボックス 153">
            <a:extLst>
              <a:ext uri="{FF2B5EF4-FFF2-40B4-BE49-F238E27FC236}">
                <a16:creationId xmlns:a16="http://schemas.microsoft.com/office/drawing/2014/main" id="{6B1AD321-73C6-F183-F84A-8A34FA6BDCEA}"/>
              </a:ext>
            </a:extLst>
          </p:cNvPr>
          <p:cNvSpPr txBox="1"/>
          <p:nvPr/>
        </p:nvSpPr>
        <p:spPr>
          <a:xfrm>
            <a:off x="1250894" y="31175660"/>
            <a:ext cx="133335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4000" b="0" i="0" dirty="0">
                <a:solidFill>
                  <a:srgbClr val="1D1C1D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8</a:t>
            </a:r>
            <a:r>
              <a:rPr lang="ja-JP" altLang="en-US" sz="4000" b="0" i="0">
                <a:solidFill>
                  <a:srgbClr val="1D1C1D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つの</a:t>
            </a:r>
            <a:r>
              <a:rPr lang="en" altLang="ja-JP" sz="4000" b="0" i="0" dirty="0">
                <a:solidFill>
                  <a:srgbClr val="1D1C1D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OSS</a:t>
            </a:r>
            <a:r>
              <a:rPr lang="ja-JP" altLang="en-US" sz="4000" b="0" i="0">
                <a:solidFill>
                  <a:srgbClr val="1D1C1D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の各</a:t>
            </a:r>
            <a:r>
              <a:rPr lang="en-US" altLang="ja-JP" sz="4000" b="0" i="0" dirty="0">
                <a:solidFill>
                  <a:srgbClr val="1D1C1D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100</a:t>
            </a:r>
            <a:r>
              <a:rPr lang="ja-JP" altLang="en-US" sz="4000" b="0" i="0">
                <a:solidFill>
                  <a:srgbClr val="1D1C1D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リビジョンのうちビルドとテストが可能であったものに対し，提案手法，既存手法を適用し，有用性を評価</a:t>
            </a:r>
            <a:endParaRPr kumimoji="1" lang="ja-JP" altLang="en-US" sz="400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268" name="テキスト ボックス 267">
            <a:extLst>
              <a:ext uri="{FF2B5EF4-FFF2-40B4-BE49-F238E27FC236}">
                <a16:creationId xmlns:a16="http://schemas.microsoft.com/office/drawing/2014/main" id="{5394C979-3F8A-09B5-DC19-E49850A4328B}"/>
              </a:ext>
            </a:extLst>
          </p:cNvPr>
          <p:cNvSpPr txBox="1"/>
          <p:nvPr/>
        </p:nvSpPr>
        <p:spPr>
          <a:xfrm>
            <a:off x="15985046" y="6539525"/>
            <a:ext cx="1312462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>
                <a:latin typeface="MS PGothic" panose="020B0600070205080204" pitchFamily="34" charset="-128"/>
                <a:ea typeface="MS PGothic" panose="020B0600070205080204" pitchFamily="34" charset="-128"/>
              </a:rPr>
              <a:t>ファイルレベルの依存関係を利用した動的テスト選択手法</a:t>
            </a:r>
          </a:p>
        </p:txBody>
      </p:sp>
      <p:grpSp>
        <p:nvGrpSpPr>
          <p:cNvPr id="271" name="グループ化 270">
            <a:extLst>
              <a:ext uri="{FF2B5EF4-FFF2-40B4-BE49-F238E27FC236}">
                <a16:creationId xmlns:a16="http://schemas.microsoft.com/office/drawing/2014/main" id="{646A5FA9-DF63-A933-14C0-9102EA583B64}"/>
              </a:ext>
            </a:extLst>
          </p:cNvPr>
          <p:cNvGrpSpPr/>
          <p:nvPr/>
        </p:nvGrpSpPr>
        <p:grpSpPr>
          <a:xfrm>
            <a:off x="16895080" y="14566756"/>
            <a:ext cx="12358963" cy="2149806"/>
            <a:chOff x="16411981" y="7172911"/>
            <a:chExt cx="12358963" cy="2149806"/>
          </a:xfrm>
        </p:grpSpPr>
        <p:sp>
          <p:nvSpPr>
            <p:cNvPr id="269" name="テキスト ボックス 268">
              <a:extLst>
                <a:ext uri="{FF2B5EF4-FFF2-40B4-BE49-F238E27FC236}">
                  <a16:creationId xmlns:a16="http://schemas.microsoft.com/office/drawing/2014/main" id="{11E48770-BE01-4DC4-5899-A97690107422}"/>
                </a:ext>
              </a:extLst>
            </p:cNvPr>
            <p:cNvSpPr txBox="1"/>
            <p:nvPr/>
          </p:nvSpPr>
          <p:spPr>
            <a:xfrm>
              <a:off x="16411981" y="7383725"/>
              <a:ext cx="12358963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lvl="1"/>
              <a:r>
                <a:rPr kumimoji="1" lang="ja-JP" altLang="en-US" sz="4000">
                  <a:latin typeface="MS PGothic" panose="020B0600070205080204" pitchFamily="34" charset="-128"/>
                  <a:ea typeface="MS PGothic" panose="020B0600070205080204" pitchFamily="34" charset="-128"/>
                </a:rPr>
                <a:t>メソッド内の分岐等を考慮できておらず，</a:t>
              </a:r>
              <a:endParaRPr kumimoji="1" lang="en-US" altLang="ja-JP" sz="4000" dirty="0"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  <a:p>
              <a:pPr lvl="1"/>
              <a:r>
                <a:rPr lang="ja-JP" altLang="en-US" sz="4000">
                  <a:latin typeface="MS PGothic" panose="020B0600070205080204" pitchFamily="34" charset="-128"/>
                  <a:ea typeface="MS PGothic" panose="020B0600070205080204" pitchFamily="34" charset="-128"/>
                </a:rPr>
                <a:t>不要なテストケースが含まれている可能性あり</a:t>
              </a:r>
              <a:endParaRPr kumimoji="1" lang="en-US" altLang="ja-JP" sz="4000" dirty="0"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  <a:p>
              <a:endParaRPr kumimoji="1" lang="ja-JP" altLang="en-US" sz="4000"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sp>
          <p:nvSpPr>
            <p:cNvPr id="270" name="フレーム 269">
              <a:extLst>
                <a:ext uri="{FF2B5EF4-FFF2-40B4-BE49-F238E27FC236}">
                  <a16:creationId xmlns:a16="http://schemas.microsoft.com/office/drawing/2014/main" id="{4C66C948-D2F7-C7E4-FF5C-5BB5DA2BD5AB}"/>
                </a:ext>
              </a:extLst>
            </p:cNvPr>
            <p:cNvSpPr/>
            <p:nvPr/>
          </p:nvSpPr>
          <p:spPr>
            <a:xfrm>
              <a:off x="16520451" y="7172911"/>
              <a:ext cx="11428384" cy="1837399"/>
            </a:xfrm>
            <a:prstGeom prst="frame">
              <a:avLst>
                <a:gd name="adj1" fmla="val 6069"/>
              </a:avLst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</p:grpSp>
      <p:grpSp>
        <p:nvGrpSpPr>
          <p:cNvPr id="390" name="グループ化 389">
            <a:extLst>
              <a:ext uri="{FF2B5EF4-FFF2-40B4-BE49-F238E27FC236}">
                <a16:creationId xmlns:a16="http://schemas.microsoft.com/office/drawing/2014/main" id="{1EF21887-6736-0A44-CC6C-24B0340FACBC}"/>
              </a:ext>
            </a:extLst>
          </p:cNvPr>
          <p:cNvGrpSpPr/>
          <p:nvPr/>
        </p:nvGrpSpPr>
        <p:grpSpPr>
          <a:xfrm>
            <a:off x="16296496" y="7896299"/>
            <a:ext cx="12957547" cy="6141169"/>
            <a:chOff x="16342216" y="6765019"/>
            <a:chExt cx="11764431" cy="5023306"/>
          </a:xfrm>
        </p:grpSpPr>
        <p:grpSp>
          <p:nvGrpSpPr>
            <p:cNvPr id="272" name="グループ化 271">
              <a:extLst>
                <a:ext uri="{FF2B5EF4-FFF2-40B4-BE49-F238E27FC236}">
                  <a16:creationId xmlns:a16="http://schemas.microsoft.com/office/drawing/2014/main" id="{78A959B7-C748-5A0D-F193-486D778C0BB3}"/>
                </a:ext>
              </a:extLst>
            </p:cNvPr>
            <p:cNvGrpSpPr/>
            <p:nvPr/>
          </p:nvGrpSpPr>
          <p:grpSpPr>
            <a:xfrm>
              <a:off x="18575613" y="8244034"/>
              <a:ext cx="741655" cy="839711"/>
              <a:chOff x="3240951" y="4824032"/>
              <a:chExt cx="918773" cy="1021262"/>
            </a:xfrm>
            <a:solidFill>
              <a:schemeClr val="bg1"/>
            </a:solidFill>
          </p:grpSpPr>
          <p:grpSp>
            <p:nvGrpSpPr>
              <p:cNvPr id="273" name="グループ化 272">
                <a:extLst>
                  <a:ext uri="{FF2B5EF4-FFF2-40B4-BE49-F238E27FC236}">
                    <a16:creationId xmlns:a16="http://schemas.microsoft.com/office/drawing/2014/main" id="{5F386BE4-F48D-99ED-1A0E-11495A41BC67}"/>
                  </a:ext>
                </a:extLst>
              </p:cNvPr>
              <p:cNvGrpSpPr/>
              <p:nvPr/>
            </p:nvGrpSpPr>
            <p:grpSpPr>
              <a:xfrm>
                <a:off x="3277304" y="4952622"/>
                <a:ext cx="613792" cy="576000"/>
                <a:chOff x="1861200" y="3420000"/>
                <a:chExt cx="613792" cy="576000"/>
              </a:xfrm>
              <a:grpFill/>
            </p:grpSpPr>
            <p:cxnSp>
              <p:nvCxnSpPr>
                <p:cNvPr id="288" name="直線コネクタ 287">
                  <a:extLst>
                    <a:ext uri="{FF2B5EF4-FFF2-40B4-BE49-F238E27FC236}">
                      <a16:creationId xmlns:a16="http://schemas.microsoft.com/office/drawing/2014/main" id="{60499114-1226-5EBA-F9A7-36BBEDF8BB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6" y="3420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9" name="直線コネクタ 288">
                  <a:extLst>
                    <a:ext uri="{FF2B5EF4-FFF2-40B4-BE49-F238E27FC236}">
                      <a16:creationId xmlns:a16="http://schemas.microsoft.com/office/drawing/2014/main" id="{A5D80F91-DD48-CF9C-39A1-D114F10439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5" y="3564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90" name="直線コネクタ 289">
                  <a:extLst>
                    <a:ext uri="{FF2B5EF4-FFF2-40B4-BE49-F238E27FC236}">
                      <a16:creationId xmlns:a16="http://schemas.microsoft.com/office/drawing/2014/main" id="{23B17449-04F6-2DBE-2040-9446BA7C8FB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1200" y="3708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91" name="直線コネクタ 290">
                  <a:extLst>
                    <a:ext uri="{FF2B5EF4-FFF2-40B4-BE49-F238E27FC236}">
                      <a16:creationId xmlns:a16="http://schemas.microsoft.com/office/drawing/2014/main" id="{964C48B5-222D-0DF9-F89A-CA20BD3D43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852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92" name="直線コネクタ 291">
                  <a:extLst>
                    <a:ext uri="{FF2B5EF4-FFF2-40B4-BE49-F238E27FC236}">
                      <a16:creationId xmlns:a16="http://schemas.microsoft.com/office/drawing/2014/main" id="{E4B7D5D5-8342-9DAA-0212-1B1C770C7AF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996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4" name="グループ化 273">
                <a:extLst>
                  <a:ext uri="{FF2B5EF4-FFF2-40B4-BE49-F238E27FC236}">
                    <a16:creationId xmlns:a16="http://schemas.microsoft.com/office/drawing/2014/main" id="{759105C3-5111-D1B0-D0A1-2FC7ED9BA973}"/>
                  </a:ext>
                </a:extLst>
              </p:cNvPr>
              <p:cNvGrpSpPr/>
              <p:nvPr/>
            </p:nvGrpSpPr>
            <p:grpSpPr>
              <a:xfrm>
                <a:off x="3240951" y="4824032"/>
                <a:ext cx="804621" cy="938667"/>
                <a:chOff x="1753522" y="3233056"/>
                <a:chExt cx="804621" cy="938667"/>
              </a:xfrm>
              <a:grpFill/>
            </p:grpSpPr>
            <p:sp>
              <p:nvSpPr>
                <p:cNvPr id="282" name="メモ 43">
                  <a:extLst>
                    <a:ext uri="{FF2B5EF4-FFF2-40B4-BE49-F238E27FC236}">
                      <a16:creationId xmlns:a16="http://schemas.microsoft.com/office/drawing/2014/main" id="{719F5671-2D64-FC6B-FD7E-33A132B06218}"/>
                    </a:ext>
                  </a:extLst>
                </p:cNvPr>
                <p:cNvSpPr/>
                <p:nvPr/>
              </p:nvSpPr>
              <p:spPr>
                <a:xfrm>
                  <a:off x="1753522" y="3233056"/>
                  <a:ext cx="804621" cy="938667"/>
                </a:xfrm>
                <a:prstGeom prst="foldedCorner">
                  <a:avLst/>
                </a:prstGeom>
                <a:solidFill>
                  <a:srgbClr val="FFC000"/>
                </a:solidFill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00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</a:endParaRPr>
                </a:p>
              </p:txBody>
            </p:sp>
            <p:cxnSp>
              <p:nvCxnSpPr>
                <p:cNvPr id="283" name="直線コネクタ 282">
                  <a:extLst>
                    <a:ext uri="{FF2B5EF4-FFF2-40B4-BE49-F238E27FC236}">
                      <a16:creationId xmlns:a16="http://schemas.microsoft.com/office/drawing/2014/main" id="{F6FBF207-C664-3BA3-BA0F-6A8C55E4DF6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6" y="3420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4" name="直線コネクタ 283">
                  <a:extLst>
                    <a:ext uri="{FF2B5EF4-FFF2-40B4-BE49-F238E27FC236}">
                      <a16:creationId xmlns:a16="http://schemas.microsoft.com/office/drawing/2014/main" id="{687FC871-9402-9247-F84E-1D02E235AD5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5" y="3564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5" name="直線コネクタ 284">
                  <a:extLst>
                    <a:ext uri="{FF2B5EF4-FFF2-40B4-BE49-F238E27FC236}">
                      <a16:creationId xmlns:a16="http://schemas.microsoft.com/office/drawing/2014/main" id="{002AC8F7-4442-DE0D-33F1-070CB523464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1200" y="3708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6" name="直線コネクタ 285">
                  <a:extLst>
                    <a:ext uri="{FF2B5EF4-FFF2-40B4-BE49-F238E27FC236}">
                      <a16:creationId xmlns:a16="http://schemas.microsoft.com/office/drawing/2014/main" id="{68DB81F4-2FB6-40F8-07D9-9CC63B3AEAB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852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7" name="直線コネクタ 286">
                  <a:extLst>
                    <a:ext uri="{FF2B5EF4-FFF2-40B4-BE49-F238E27FC236}">
                      <a16:creationId xmlns:a16="http://schemas.microsoft.com/office/drawing/2014/main" id="{6FC5FAC4-8979-96F7-9BC0-FC47554117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996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75" name="グループ化 274">
                <a:extLst>
                  <a:ext uri="{FF2B5EF4-FFF2-40B4-BE49-F238E27FC236}">
                    <a16:creationId xmlns:a16="http://schemas.microsoft.com/office/drawing/2014/main" id="{2E0AC358-8C56-EBBA-DB3C-BCA4E8E1F32D}"/>
                  </a:ext>
                </a:extLst>
              </p:cNvPr>
              <p:cNvGrpSpPr/>
              <p:nvPr/>
            </p:nvGrpSpPr>
            <p:grpSpPr>
              <a:xfrm>
                <a:off x="3355103" y="4906627"/>
                <a:ext cx="804621" cy="938667"/>
                <a:chOff x="1753522" y="3233056"/>
                <a:chExt cx="804621" cy="938667"/>
              </a:xfrm>
              <a:grpFill/>
            </p:grpSpPr>
            <p:sp>
              <p:nvSpPr>
                <p:cNvPr id="276" name="メモ 37">
                  <a:extLst>
                    <a:ext uri="{FF2B5EF4-FFF2-40B4-BE49-F238E27FC236}">
                      <a16:creationId xmlns:a16="http://schemas.microsoft.com/office/drawing/2014/main" id="{C323A4B3-87BC-A205-503A-CCAD8A493F51}"/>
                    </a:ext>
                  </a:extLst>
                </p:cNvPr>
                <p:cNvSpPr/>
                <p:nvPr/>
              </p:nvSpPr>
              <p:spPr>
                <a:xfrm>
                  <a:off x="1753522" y="3233056"/>
                  <a:ext cx="804621" cy="938667"/>
                </a:xfrm>
                <a:prstGeom prst="foldedCorner">
                  <a:avLst/>
                </a:prstGeom>
                <a:solidFill>
                  <a:srgbClr val="FFC000"/>
                </a:solidFill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00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</a:endParaRPr>
                </a:p>
              </p:txBody>
            </p:sp>
            <p:cxnSp>
              <p:nvCxnSpPr>
                <p:cNvPr id="277" name="直線コネクタ 276">
                  <a:extLst>
                    <a:ext uri="{FF2B5EF4-FFF2-40B4-BE49-F238E27FC236}">
                      <a16:creationId xmlns:a16="http://schemas.microsoft.com/office/drawing/2014/main" id="{4DBE65E2-AC94-4852-DB3B-AF51AB6574D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6" y="3420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78" name="直線コネクタ 277">
                  <a:extLst>
                    <a:ext uri="{FF2B5EF4-FFF2-40B4-BE49-F238E27FC236}">
                      <a16:creationId xmlns:a16="http://schemas.microsoft.com/office/drawing/2014/main" id="{DC19B4A8-C95C-531F-661B-09579404C8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5" y="3564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79" name="直線コネクタ 278">
                  <a:extLst>
                    <a:ext uri="{FF2B5EF4-FFF2-40B4-BE49-F238E27FC236}">
                      <a16:creationId xmlns:a16="http://schemas.microsoft.com/office/drawing/2014/main" id="{7196616C-99E3-9D96-B974-6431228B0A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1200" y="3708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0" name="直線コネクタ 279">
                  <a:extLst>
                    <a:ext uri="{FF2B5EF4-FFF2-40B4-BE49-F238E27FC236}">
                      <a16:creationId xmlns:a16="http://schemas.microsoft.com/office/drawing/2014/main" id="{4B80FDEE-00F5-287B-7EA3-899258154F6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852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281" name="直線コネクタ 280">
                  <a:extLst>
                    <a:ext uri="{FF2B5EF4-FFF2-40B4-BE49-F238E27FC236}">
                      <a16:creationId xmlns:a16="http://schemas.microsoft.com/office/drawing/2014/main" id="{B459B9A6-2C64-AB66-1C64-DE8CDE01D2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996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293" name="テキスト ボックス 292">
              <a:extLst>
                <a:ext uri="{FF2B5EF4-FFF2-40B4-BE49-F238E27FC236}">
                  <a16:creationId xmlns:a16="http://schemas.microsoft.com/office/drawing/2014/main" id="{77E6F381-F1CA-6B3B-3B04-30F72ABC7A2E}"/>
                </a:ext>
              </a:extLst>
            </p:cNvPr>
            <p:cNvSpPr txBox="1"/>
            <p:nvPr/>
          </p:nvSpPr>
          <p:spPr>
            <a:xfrm>
              <a:off x="18289436" y="7816238"/>
              <a:ext cx="1538649" cy="3272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b="1" dirty="0">
                  <a:latin typeface="MS PGothic" panose="020B0600070205080204" pitchFamily="34" charset="-128"/>
                  <a:ea typeface="MS PGothic" panose="020B0600070205080204" pitchFamily="34" charset="-128"/>
                </a:rPr>
                <a:t>テストケース</a:t>
              </a:r>
              <a:r>
                <a:rPr kumimoji="1" lang="en-US" altLang="ja-JP" sz="2000" b="1" dirty="0">
                  <a:latin typeface="MS PGothic" panose="020B0600070205080204" pitchFamily="34" charset="-128"/>
                  <a:ea typeface="MS PGothic" panose="020B0600070205080204" pitchFamily="34" charset="-128"/>
                </a:rPr>
                <a:t>A</a:t>
              </a:r>
              <a:endParaRPr kumimoji="1" lang="ja-JP" altLang="en-US" sz="2000" b="1" dirty="0"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sp>
          <p:nvSpPr>
            <p:cNvPr id="294" name="右矢印 23">
              <a:extLst>
                <a:ext uri="{FF2B5EF4-FFF2-40B4-BE49-F238E27FC236}">
                  <a16:creationId xmlns:a16="http://schemas.microsoft.com/office/drawing/2014/main" id="{FB2913AD-E7BA-011F-0FA0-16F3BC681565}"/>
                </a:ext>
              </a:extLst>
            </p:cNvPr>
            <p:cNvSpPr/>
            <p:nvPr/>
          </p:nvSpPr>
          <p:spPr>
            <a:xfrm>
              <a:off x="19758187" y="8460143"/>
              <a:ext cx="48688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sp>
          <p:nvSpPr>
            <p:cNvPr id="295" name="テキスト ボックス 294">
              <a:extLst>
                <a:ext uri="{FF2B5EF4-FFF2-40B4-BE49-F238E27FC236}">
                  <a16:creationId xmlns:a16="http://schemas.microsoft.com/office/drawing/2014/main" id="{3AB8DB28-4841-10FA-9CC1-145991B84DC9}"/>
                </a:ext>
              </a:extLst>
            </p:cNvPr>
            <p:cNvSpPr txBox="1"/>
            <p:nvPr/>
          </p:nvSpPr>
          <p:spPr>
            <a:xfrm>
              <a:off x="20303626" y="6787589"/>
              <a:ext cx="1109306" cy="3272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b="1">
                  <a:latin typeface="MS PGothic" panose="020B0600070205080204" pitchFamily="34" charset="-128"/>
                  <a:ea typeface="MS PGothic" panose="020B0600070205080204" pitchFamily="34" charset="-128"/>
                </a:rPr>
                <a:t>ファイル</a:t>
              </a:r>
              <a:r>
                <a:rPr kumimoji="1" lang="en-US" altLang="ja-JP" sz="2000" b="1" dirty="0">
                  <a:latin typeface="MS PGothic" panose="020B0600070205080204" pitchFamily="34" charset="-128"/>
                  <a:ea typeface="MS PGothic" panose="020B0600070205080204" pitchFamily="34" charset="-128"/>
                </a:rPr>
                <a:t>A</a:t>
              </a:r>
              <a:endParaRPr kumimoji="1" lang="ja-JP" altLang="en-US" sz="2000" b="1" dirty="0"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grpSp>
          <p:nvGrpSpPr>
            <p:cNvPr id="296" name="グループ化 295">
              <a:extLst>
                <a:ext uri="{FF2B5EF4-FFF2-40B4-BE49-F238E27FC236}">
                  <a16:creationId xmlns:a16="http://schemas.microsoft.com/office/drawing/2014/main" id="{66DA9B19-3B10-C301-2FA0-FE193B80F80A}"/>
                </a:ext>
              </a:extLst>
            </p:cNvPr>
            <p:cNvGrpSpPr/>
            <p:nvPr/>
          </p:nvGrpSpPr>
          <p:grpSpPr>
            <a:xfrm>
              <a:off x="25115253" y="7263629"/>
              <a:ext cx="646170" cy="834033"/>
              <a:chOff x="1753522" y="3233056"/>
              <a:chExt cx="804621" cy="938667"/>
            </a:xfrm>
            <a:solidFill>
              <a:srgbClr val="92D050"/>
            </a:solidFill>
          </p:grpSpPr>
          <p:sp>
            <p:nvSpPr>
              <p:cNvPr id="297" name="メモ 13">
                <a:extLst>
                  <a:ext uri="{FF2B5EF4-FFF2-40B4-BE49-F238E27FC236}">
                    <a16:creationId xmlns:a16="http://schemas.microsoft.com/office/drawing/2014/main" id="{D1AFDEDA-0305-F898-B061-412DE53F5637}"/>
                  </a:ext>
                </a:extLst>
              </p:cNvPr>
              <p:cNvSpPr/>
              <p:nvPr/>
            </p:nvSpPr>
            <p:spPr>
              <a:xfrm>
                <a:off x="1753522" y="3233056"/>
                <a:ext cx="804621" cy="938667"/>
              </a:xfrm>
              <a:prstGeom prst="foldedCorner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endParaRPr>
              </a:p>
            </p:txBody>
          </p:sp>
          <p:cxnSp>
            <p:nvCxnSpPr>
              <p:cNvPr id="298" name="直線コネクタ 297">
                <a:extLst>
                  <a:ext uri="{FF2B5EF4-FFF2-40B4-BE49-F238E27FC236}">
                    <a16:creationId xmlns:a16="http://schemas.microsoft.com/office/drawing/2014/main" id="{05804F2D-79ED-00E3-B278-C1DB2EE3A63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6" y="3420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99" name="直線コネクタ 298">
                <a:extLst>
                  <a:ext uri="{FF2B5EF4-FFF2-40B4-BE49-F238E27FC236}">
                    <a16:creationId xmlns:a16="http://schemas.microsoft.com/office/drawing/2014/main" id="{5FAF5BB2-2879-85C2-B912-77D41035D17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5" y="3564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0" name="直線コネクタ 299">
                <a:extLst>
                  <a:ext uri="{FF2B5EF4-FFF2-40B4-BE49-F238E27FC236}">
                    <a16:creationId xmlns:a16="http://schemas.microsoft.com/office/drawing/2014/main" id="{A680E943-DBCE-8AB9-E4E4-FFBC396714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1200" y="3708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1" name="直線コネクタ 300">
                <a:extLst>
                  <a:ext uri="{FF2B5EF4-FFF2-40B4-BE49-F238E27FC236}">
                    <a16:creationId xmlns:a16="http://schemas.microsoft.com/office/drawing/2014/main" id="{61C8B48F-002A-0EF5-47A3-F5018FD402D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4" y="3852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2" name="直線コネクタ 301">
                <a:extLst>
                  <a:ext uri="{FF2B5EF4-FFF2-40B4-BE49-F238E27FC236}">
                    <a16:creationId xmlns:a16="http://schemas.microsoft.com/office/drawing/2014/main" id="{C8EAB04A-0585-8B36-6A09-1D215326BDD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4" y="3996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03" name="テキスト ボックス 302">
              <a:extLst>
                <a:ext uri="{FF2B5EF4-FFF2-40B4-BE49-F238E27FC236}">
                  <a16:creationId xmlns:a16="http://schemas.microsoft.com/office/drawing/2014/main" id="{6193BEAB-B53B-1439-2448-C67E755A0573}"/>
                </a:ext>
              </a:extLst>
            </p:cNvPr>
            <p:cNvSpPr txBox="1"/>
            <p:nvPr/>
          </p:nvSpPr>
          <p:spPr>
            <a:xfrm>
              <a:off x="21831406" y="6787589"/>
              <a:ext cx="1110762" cy="3272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b="1">
                  <a:latin typeface="MS PGothic" panose="020B0600070205080204" pitchFamily="34" charset="-128"/>
                  <a:ea typeface="MS PGothic" panose="020B0600070205080204" pitchFamily="34" charset="-128"/>
                </a:rPr>
                <a:t>ファイル</a:t>
              </a:r>
              <a:r>
                <a:rPr kumimoji="1" lang="en-US" altLang="ja-JP" sz="2000" b="1" dirty="0">
                  <a:latin typeface="MS PGothic" panose="020B0600070205080204" pitchFamily="34" charset="-128"/>
                  <a:ea typeface="MS PGothic" panose="020B0600070205080204" pitchFamily="34" charset="-128"/>
                </a:rPr>
                <a:t>B</a:t>
              </a:r>
              <a:endParaRPr kumimoji="1" lang="ja-JP" altLang="en-US" sz="2000" b="1" dirty="0"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grpSp>
          <p:nvGrpSpPr>
            <p:cNvPr id="304" name="グループ化 303">
              <a:extLst>
                <a:ext uri="{FF2B5EF4-FFF2-40B4-BE49-F238E27FC236}">
                  <a16:creationId xmlns:a16="http://schemas.microsoft.com/office/drawing/2014/main" id="{A15DEC0F-89AD-977C-245B-0AB486B146E4}"/>
                </a:ext>
              </a:extLst>
            </p:cNvPr>
            <p:cNvGrpSpPr/>
            <p:nvPr/>
          </p:nvGrpSpPr>
          <p:grpSpPr>
            <a:xfrm>
              <a:off x="20620263" y="7269602"/>
              <a:ext cx="646170" cy="834033"/>
              <a:chOff x="1753522" y="3233056"/>
              <a:chExt cx="804621" cy="938667"/>
            </a:xfrm>
            <a:solidFill>
              <a:schemeClr val="accent1"/>
            </a:solidFill>
          </p:grpSpPr>
          <p:sp>
            <p:nvSpPr>
              <p:cNvPr id="305" name="メモ 13">
                <a:extLst>
                  <a:ext uri="{FF2B5EF4-FFF2-40B4-BE49-F238E27FC236}">
                    <a16:creationId xmlns:a16="http://schemas.microsoft.com/office/drawing/2014/main" id="{E9B545F5-840F-D8CB-40B7-9DDC51EDABF6}"/>
                  </a:ext>
                </a:extLst>
              </p:cNvPr>
              <p:cNvSpPr/>
              <p:nvPr/>
            </p:nvSpPr>
            <p:spPr>
              <a:xfrm>
                <a:off x="1753522" y="3233056"/>
                <a:ext cx="804621" cy="938667"/>
              </a:xfrm>
              <a:prstGeom prst="foldedCorner">
                <a:avLst/>
              </a:prstGeom>
              <a:solidFill>
                <a:schemeClr val="accent5">
                  <a:lumMod val="20000"/>
                  <a:lumOff val="80000"/>
                  <a:alpha val="89000"/>
                </a:schemeClr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endParaRPr>
              </a:p>
            </p:txBody>
          </p:sp>
          <p:cxnSp>
            <p:nvCxnSpPr>
              <p:cNvPr id="306" name="直線コネクタ 305">
                <a:extLst>
                  <a:ext uri="{FF2B5EF4-FFF2-40B4-BE49-F238E27FC236}">
                    <a16:creationId xmlns:a16="http://schemas.microsoft.com/office/drawing/2014/main" id="{536AC65B-29B0-839F-0832-2CDAD1F6B12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6" y="3420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7" name="直線コネクタ 306">
                <a:extLst>
                  <a:ext uri="{FF2B5EF4-FFF2-40B4-BE49-F238E27FC236}">
                    <a16:creationId xmlns:a16="http://schemas.microsoft.com/office/drawing/2014/main" id="{D5AD6BC2-B38A-765D-E447-DFE011DEC1A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5" y="3564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8" name="直線コネクタ 307">
                <a:extLst>
                  <a:ext uri="{FF2B5EF4-FFF2-40B4-BE49-F238E27FC236}">
                    <a16:creationId xmlns:a16="http://schemas.microsoft.com/office/drawing/2014/main" id="{80F808BB-60A6-9BCB-3C9A-1FB62F2EC71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1200" y="3708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09" name="直線コネクタ 308">
                <a:extLst>
                  <a:ext uri="{FF2B5EF4-FFF2-40B4-BE49-F238E27FC236}">
                    <a16:creationId xmlns:a16="http://schemas.microsoft.com/office/drawing/2014/main" id="{D6D3EBAC-6A26-2A5D-FEB4-62FC0B65341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4" y="3852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0" name="直線コネクタ 309">
                <a:extLst>
                  <a:ext uri="{FF2B5EF4-FFF2-40B4-BE49-F238E27FC236}">
                    <a16:creationId xmlns:a16="http://schemas.microsoft.com/office/drawing/2014/main" id="{95549B94-EF0D-CAF2-F3CE-BA4C2B3DDFF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4" y="3996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11" name="テキスト ボックス 310">
              <a:extLst>
                <a:ext uri="{FF2B5EF4-FFF2-40B4-BE49-F238E27FC236}">
                  <a16:creationId xmlns:a16="http://schemas.microsoft.com/office/drawing/2014/main" id="{8EB9F7F5-A562-9266-30F5-4DE93C81EA43}"/>
                </a:ext>
              </a:extLst>
            </p:cNvPr>
            <p:cNvSpPr txBox="1"/>
            <p:nvPr/>
          </p:nvSpPr>
          <p:spPr>
            <a:xfrm>
              <a:off x="23379979" y="6787589"/>
              <a:ext cx="1116583" cy="3272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b="1">
                  <a:latin typeface="MS PGothic" panose="020B0600070205080204" pitchFamily="34" charset="-128"/>
                  <a:ea typeface="MS PGothic" panose="020B0600070205080204" pitchFamily="34" charset="-128"/>
                </a:rPr>
                <a:t>ファイル</a:t>
              </a:r>
              <a:r>
                <a:rPr lang="en-US" altLang="ja-JP" sz="2000" b="1" dirty="0">
                  <a:latin typeface="MS PGothic" panose="020B0600070205080204" pitchFamily="34" charset="-128"/>
                  <a:ea typeface="MS PGothic" panose="020B0600070205080204" pitchFamily="34" charset="-128"/>
                </a:rPr>
                <a:t>C</a:t>
              </a:r>
              <a:endParaRPr kumimoji="1" lang="ja-JP" altLang="en-US" sz="2000" b="1" dirty="0"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grpSp>
          <p:nvGrpSpPr>
            <p:cNvPr id="312" name="グループ化 311">
              <a:extLst>
                <a:ext uri="{FF2B5EF4-FFF2-40B4-BE49-F238E27FC236}">
                  <a16:creationId xmlns:a16="http://schemas.microsoft.com/office/drawing/2014/main" id="{4860CCA2-AA91-1F2C-DA0F-433195A060C7}"/>
                </a:ext>
              </a:extLst>
            </p:cNvPr>
            <p:cNvGrpSpPr/>
            <p:nvPr/>
          </p:nvGrpSpPr>
          <p:grpSpPr>
            <a:xfrm>
              <a:off x="22147807" y="7292418"/>
              <a:ext cx="646170" cy="834033"/>
              <a:chOff x="1753522" y="3233056"/>
              <a:chExt cx="804621" cy="938667"/>
            </a:xfrm>
            <a:solidFill>
              <a:schemeClr val="accent1"/>
            </a:solidFill>
          </p:grpSpPr>
          <p:sp>
            <p:nvSpPr>
              <p:cNvPr id="313" name="メモ 13">
                <a:extLst>
                  <a:ext uri="{FF2B5EF4-FFF2-40B4-BE49-F238E27FC236}">
                    <a16:creationId xmlns:a16="http://schemas.microsoft.com/office/drawing/2014/main" id="{C0DC2E39-BB86-06C5-B6B7-98EBE89EA1B5}"/>
                  </a:ext>
                </a:extLst>
              </p:cNvPr>
              <p:cNvSpPr/>
              <p:nvPr/>
            </p:nvSpPr>
            <p:spPr>
              <a:xfrm>
                <a:off x="1753522" y="3233056"/>
                <a:ext cx="804621" cy="938667"/>
              </a:xfrm>
              <a:prstGeom prst="foldedCorner">
                <a:avLst/>
              </a:prstGeom>
              <a:solidFill>
                <a:schemeClr val="accent5">
                  <a:lumMod val="20000"/>
                  <a:lumOff val="80000"/>
                  <a:alpha val="89000"/>
                </a:schemeClr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endParaRPr>
              </a:p>
            </p:txBody>
          </p:sp>
          <p:cxnSp>
            <p:nvCxnSpPr>
              <p:cNvPr id="314" name="直線コネクタ 313">
                <a:extLst>
                  <a:ext uri="{FF2B5EF4-FFF2-40B4-BE49-F238E27FC236}">
                    <a16:creationId xmlns:a16="http://schemas.microsoft.com/office/drawing/2014/main" id="{E0252094-537B-5069-2A44-8BF99A27B8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6" y="3420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5" name="直線コネクタ 314">
                <a:extLst>
                  <a:ext uri="{FF2B5EF4-FFF2-40B4-BE49-F238E27FC236}">
                    <a16:creationId xmlns:a16="http://schemas.microsoft.com/office/drawing/2014/main" id="{D6D6B265-C9A8-BFA0-EA53-FA94CC3855B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5" y="3564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6" name="直線コネクタ 315">
                <a:extLst>
                  <a:ext uri="{FF2B5EF4-FFF2-40B4-BE49-F238E27FC236}">
                    <a16:creationId xmlns:a16="http://schemas.microsoft.com/office/drawing/2014/main" id="{F5FF8F32-351A-EB40-50AD-EED477DBD9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1200" y="3708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7" name="直線コネクタ 316">
                <a:extLst>
                  <a:ext uri="{FF2B5EF4-FFF2-40B4-BE49-F238E27FC236}">
                    <a16:creationId xmlns:a16="http://schemas.microsoft.com/office/drawing/2014/main" id="{E0D0AC8E-492D-6D6E-DA98-80FBF68EA54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4" y="3852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18" name="直線コネクタ 317">
                <a:extLst>
                  <a:ext uri="{FF2B5EF4-FFF2-40B4-BE49-F238E27FC236}">
                    <a16:creationId xmlns:a16="http://schemas.microsoft.com/office/drawing/2014/main" id="{DAFE1FAB-0A62-8288-40A5-E7FBA94000F3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4" y="3996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319" name="テキスト ボックス 318">
              <a:extLst>
                <a:ext uri="{FF2B5EF4-FFF2-40B4-BE49-F238E27FC236}">
                  <a16:creationId xmlns:a16="http://schemas.microsoft.com/office/drawing/2014/main" id="{E2D6DAE6-D5D4-345D-92EC-468CE86DA333}"/>
                </a:ext>
              </a:extLst>
            </p:cNvPr>
            <p:cNvSpPr txBox="1"/>
            <p:nvPr/>
          </p:nvSpPr>
          <p:spPr>
            <a:xfrm>
              <a:off x="24887241" y="6787589"/>
              <a:ext cx="1112217" cy="3272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b="1">
                  <a:latin typeface="MS PGothic" panose="020B0600070205080204" pitchFamily="34" charset="-128"/>
                  <a:ea typeface="MS PGothic" panose="020B0600070205080204" pitchFamily="34" charset="-128"/>
                </a:rPr>
                <a:t>ファイル</a:t>
              </a:r>
              <a:r>
                <a:rPr kumimoji="1" lang="en-US" altLang="ja-JP" sz="2000" b="1" dirty="0">
                  <a:latin typeface="MS PGothic" panose="020B0600070205080204" pitchFamily="34" charset="-128"/>
                  <a:ea typeface="MS PGothic" panose="020B0600070205080204" pitchFamily="34" charset="-128"/>
                </a:rPr>
                <a:t>D</a:t>
              </a:r>
              <a:endParaRPr kumimoji="1" lang="ja-JP" altLang="en-US" sz="2000" b="1" dirty="0"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grpSp>
          <p:nvGrpSpPr>
            <p:cNvPr id="320" name="グループ化 319">
              <a:extLst>
                <a:ext uri="{FF2B5EF4-FFF2-40B4-BE49-F238E27FC236}">
                  <a16:creationId xmlns:a16="http://schemas.microsoft.com/office/drawing/2014/main" id="{888F7921-8A0B-6C3B-F464-CA9B17B513A4}"/>
                </a:ext>
              </a:extLst>
            </p:cNvPr>
            <p:cNvGrpSpPr/>
            <p:nvPr/>
          </p:nvGrpSpPr>
          <p:grpSpPr>
            <a:xfrm>
              <a:off x="23636839" y="7269602"/>
              <a:ext cx="646170" cy="834033"/>
              <a:chOff x="1753522" y="3233056"/>
              <a:chExt cx="804621" cy="938667"/>
            </a:xfrm>
            <a:solidFill>
              <a:schemeClr val="accent1"/>
            </a:solidFill>
          </p:grpSpPr>
          <p:sp>
            <p:nvSpPr>
              <p:cNvPr id="321" name="メモ 13">
                <a:extLst>
                  <a:ext uri="{FF2B5EF4-FFF2-40B4-BE49-F238E27FC236}">
                    <a16:creationId xmlns:a16="http://schemas.microsoft.com/office/drawing/2014/main" id="{9B62A5C7-F8FE-2AE8-CBCE-C30E7C6E27E4}"/>
                  </a:ext>
                </a:extLst>
              </p:cNvPr>
              <p:cNvSpPr/>
              <p:nvPr/>
            </p:nvSpPr>
            <p:spPr>
              <a:xfrm>
                <a:off x="1753522" y="3233056"/>
                <a:ext cx="804621" cy="938667"/>
              </a:xfrm>
              <a:prstGeom prst="foldedCorner">
                <a:avLst/>
              </a:prstGeom>
              <a:solidFill>
                <a:schemeClr val="accent5">
                  <a:lumMod val="20000"/>
                  <a:lumOff val="80000"/>
                  <a:alpha val="89000"/>
                </a:schemeClr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200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endParaRPr>
              </a:p>
            </p:txBody>
          </p:sp>
          <p:cxnSp>
            <p:nvCxnSpPr>
              <p:cNvPr id="322" name="直線コネクタ 321">
                <a:extLst>
                  <a:ext uri="{FF2B5EF4-FFF2-40B4-BE49-F238E27FC236}">
                    <a16:creationId xmlns:a16="http://schemas.microsoft.com/office/drawing/2014/main" id="{3CFA3710-D5C4-63F7-A72C-5FC4D7CDD1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6" y="3420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3" name="直線コネクタ 322">
                <a:extLst>
                  <a:ext uri="{FF2B5EF4-FFF2-40B4-BE49-F238E27FC236}">
                    <a16:creationId xmlns:a16="http://schemas.microsoft.com/office/drawing/2014/main" id="{5941251E-5A89-F116-5850-2AAD5A957FC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5" y="3564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4" name="直線コネクタ 323">
                <a:extLst>
                  <a:ext uri="{FF2B5EF4-FFF2-40B4-BE49-F238E27FC236}">
                    <a16:creationId xmlns:a16="http://schemas.microsoft.com/office/drawing/2014/main" id="{E13A5706-1BD3-7455-832D-EF646446B9E9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1200" y="3708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5" name="直線コネクタ 324">
                <a:extLst>
                  <a:ext uri="{FF2B5EF4-FFF2-40B4-BE49-F238E27FC236}">
                    <a16:creationId xmlns:a16="http://schemas.microsoft.com/office/drawing/2014/main" id="{838308C5-6998-B59E-DC67-617F55AB64A4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4" y="3852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326" name="直線コネクタ 325">
                <a:extLst>
                  <a:ext uri="{FF2B5EF4-FFF2-40B4-BE49-F238E27FC236}">
                    <a16:creationId xmlns:a16="http://schemas.microsoft.com/office/drawing/2014/main" id="{86A504D6-EAB4-AF39-814C-A6C826AA9FE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1862944" y="3996000"/>
                <a:ext cx="612046" cy="0"/>
              </a:xfrm>
              <a:prstGeom prst="line">
                <a:avLst/>
              </a:prstGeom>
              <a:grpFill/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pic>
          <p:nvPicPr>
            <p:cNvPr id="327" name="グラフィックス 326" descr="チェックマークを付けたチェック ボックス 単色塗りつぶし">
              <a:extLst>
                <a:ext uri="{FF2B5EF4-FFF2-40B4-BE49-F238E27FC236}">
                  <a16:creationId xmlns:a16="http://schemas.microsoft.com/office/drawing/2014/main" id="{78B0F727-99A8-3C0C-C79C-27C1261FC8C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0495295" y="8247767"/>
              <a:ext cx="914400" cy="914400"/>
            </a:xfrm>
            <a:prstGeom prst="rect">
              <a:avLst/>
            </a:prstGeom>
          </p:spPr>
        </p:pic>
        <p:pic>
          <p:nvPicPr>
            <p:cNvPr id="328" name="グラフィックス 327" descr="チェックマークを付けたチェック ボックス 単色塗りつぶし">
              <a:extLst>
                <a:ext uri="{FF2B5EF4-FFF2-40B4-BE49-F238E27FC236}">
                  <a16:creationId xmlns:a16="http://schemas.microsoft.com/office/drawing/2014/main" id="{C4EC3929-9802-30DC-7872-C8774E9D805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3502724" y="8253580"/>
              <a:ext cx="914400" cy="914400"/>
            </a:xfrm>
            <a:prstGeom prst="rect">
              <a:avLst/>
            </a:prstGeom>
          </p:spPr>
        </p:pic>
        <p:grpSp>
          <p:nvGrpSpPr>
            <p:cNvPr id="329" name="グループ化 328">
              <a:extLst>
                <a:ext uri="{FF2B5EF4-FFF2-40B4-BE49-F238E27FC236}">
                  <a16:creationId xmlns:a16="http://schemas.microsoft.com/office/drawing/2014/main" id="{2B91EBB4-EDAA-3C99-E0E7-6CE273642223}"/>
                </a:ext>
              </a:extLst>
            </p:cNvPr>
            <p:cNvGrpSpPr/>
            <p:nvPr/>
          </p:nvGrpSpPr>
          <p:grpSpPr>
            <a:xfrm>
              <a:off x="18604958" y="9493128"/>
              <a:ext cx="741655" cy="839711"/>
              <a:chOff x="3240951" y="4824032"/>
              <a:chExt cx="918773" cy="1021262"/>
            </a:xfrm>
            <a:solidFill>
              <a:schemeClr val="bg1"/>
            </a:solidFill>
          </p:grpSpPr>
          <p:grpSp>
            <p:nvGrpSpPr>
              <p:cNvPr id="330" name="グループ化 329">
                <a:extLst>
                  <a:ext uri="{FF2B5EF4-FFF2-40B4-BE49-F238E27FC236}">
                    <a16:creationId xmlns:a16="http://schemas.microsoft.com/office/drawing/2014/main" id="{572A98B4-5A3A-149D-76D4-57EB1BA3B219}"/>
                  </a:ext>
                </a:extLst>
              </p:cNvPr>
              <p:cNvGrpSpPr/>
              <p:nvPr/>
            </p:nvGrpSpPr>
            <p:grpSpPr>
              <a:xfrm>
                <a:off x="3277304" y="4952622"/>
                <a:ext cx="613792" cy="576000"/>
                <a:chOff x="1861200" y="3420000"/>
                <a:chExt cx="613792" cy="576000"/>
              </a:xfrm>
              <a:grpFill/>
            </p:grpSpPr>
            <p:cxnSp>
              <p:nvCxnSpPr>
                <p:cNvPr id="345" name="直線コネクタ 344">
                  <a:extLst>
                    <a:ext uri="{FF2B5EF4-FFF2-40B4-BE49-F238E27FC236}">
                      <a16:creationId xmlns:a16="http://schemas.microsoft.com/office/drawing/2014/main" id="{0087894E-F825-EAC5-D89E-97CB6D110BD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6" y="3420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6" name="直線コネクタ 345">
                  <a:extLst>
                    <a:ext uri="{FF2B5EF4-FFF2-40B4-BE49-F238E27FC236}">
                      <a16:creationId xmlns:a16="http://schemas.microsoft.com/office/drawing/2014/main" id="{76ECD651-6D44-B66C-CB98-218CBCEA4D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5" y="3564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7" name="直線コネクタ 346">
                  <a:extLst>
                    <a:ext uri="{FF2B5EF4-FFF2-40B4-BE49-F238E27FC236}">
                      <a16:creationId xmlns:a16="http://schemas.microsoft.com/office/drawing/2014/main" id="{54A78275-D256-EB0E-44AF-9D11AFECC06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1200" y="3708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8" name="直線コネクタ 347">
                  <a:extLst>
                    <a:ext uri="{FF2B5EF4-FFF2-40B4-BE49-F238E27FC236}">
                      <a16:creationId xmlns:a16="http://schemas.microsoft.com/office/drawing/2014/main" id="{B0411216-667F-C77E-27B2-81BDB8066AA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852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9" name="直線コネクタ 348">
                  <a:extLst>
                    <a:ext uri="{FF2B5EF4-FFF2-40B4-BE49-F238E27FC236}">
                      <a16:creationId xmlns:a16="http://schemas.microsoft.com/office/drawing/2014/main" id="{C39AE951-1FE8-DC34-3648-7FF969BB9A1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996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1" name="グループ化 330">
                <a:extLst>
                  <a:ext uri="{FF2B5EF4-FFF2-40B4-BE49-F238E27FC236}">
                    <a16:creationId xmlns:a16="http://schemas.microsoft.com/office/drawing/2014/main" id="{62AE28B9-DB40-73F5-0AAD-AC4CF0489766}"/>
                  </a:ext>
                </a:extLst>
              </p:cNvPr>
              <p:cNvGrpSpPr/>
              <p:nvPr/>
            </p:nvGrpSpPr>
            <p:grpSpPr>
              <a:xfrm>
                <a:off x="3240951" y="4824032"/>
                <a:ext cx="804621" cy="938667"/>
                <a:chOff x="1753522" y="3233056"/>
                <a:chExt cx="804621" cy="938667"/>
              </a:xfrm>
              <a:grpFill/>
            </p:grpSpPr>
            <p:sp>
              <p:nvSpPr>
                <p:cNvPr id="339" name="メモ 43">
                  <a:extLst>
                    <a:ext uri="{FF2B5EF4-FFF2-40B4-BE49-F238E27FC236}">
                      <a16:creationId xmlns:a16="http://schemas.microsoft.com/office/drawing/2014/main" id="{B0FEC89A-B5DA-26D5-F291-0A5B28FFD399}"/>
                    </a:ext>
                  </a:extLst>
                </p:cNvPr>
                <p:cNvSpPr/>
                <p:nvPr/>
              </p:nvSpPr>
              <p:spPr>
                <a:xfrm>
                  <a:off x="1753522" y="3233056"/>
                  <a:ext cx="804621" cy="938667"/>
                </a:xfrm>
                <a:prstGeom prst="foldedCorner">
                  <a:avLst/>
                </a:prstGeom>
                <a:solidFill>
                  <a:srgbClr val="FFC000"/>
                </a:solidFill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00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</a:endParaRPr>
                </a:p>
              </p:txBody>
            </p:sp>
            <p:cxnSp>
              <p:nvCxnSpPr>
                <p:cNvPr id="340" name="直線コネクタ 339">
                  <a:extLst>
                    <a:ext uri="{FF2B5EF4-FFF2-40B4-BE49-F238E27FC236}">
                      <a16:creationId xmlns:a16="http://schemas.microsoft.com/office/drawing/2014/main" id="{FD663254-E891-7C59-0FDA-C631866BAAC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6" y="3420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1" name="直線コネクタ 340">
                  <a:extLst>
                    <a:ext uri="{FF2B5EF4-FFF2-40B4-BE49-F238E27FC236}">
                      <a16:creationId xmlns:a16="http://schemas.microsoft.com/office/drawing/2014/main" id="{1C3CF108-EDE3-254C-FB89-AC9D2D4FDED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5" y="3564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2" name="直線コネクタ 341">
                  <a:extLst>
                    <a:ext uri="{FF2B5EF4-FFF2-40B4-BE49-F238E27FC236}">
                      <a16:creationId xmlns:a16="http://schemas.microsoft.com/office/drawing/2014/main" id="{760746BC-F00F-7D2B-8186-8A138B13D3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1200" y="3708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3" name="直線コネクタ 342">
                  <a:extLst>
                    <a:ext uri="{FF2B5EF4-FFF2-40B4-BE49-F238E27FC236}">
                      <a16:creationId xmlns:a16="http://schemas.microsoft.com/office/drawing/2014/main" id="{43017C04-D225-CF1D-47B2-A71468F0EBF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852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44" name="直線コネクタ 343">
                  <a:extLst>
                    <a:ext uri="{FF2B5EF4-FFF2-40B4-BE49-F238E27FC236}">
                      <a16:creationId xmlns:a16="http://schemas.microsoft.com/office/drawing/2014/main" id="{66F4D079-6910-0E9C-4073-C96CA17B7E4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996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32" name="グループ化 331">
                <a:extLst>
                  <a:ext uri="{FF2B5EF4-FFF2-40B4-BE49-F238E27FC236}">
                    <a16:creationId xmlns:a16="http://schemas.microsoft.com/office/drawing/2014/main" id="{220073D4-3D52-EE76-88BE-AE9EA171F321}"/>
                  </a:ext>
                </a:extLst>
              </p:cNvPr>
              <p:cNvGrpSpPr/>
              <p:nvPr/>
            </p:nvGrpSpPr>
            <p:grpSpPr>
              <a:xfrm>
                <a:off x="3355103" y="4906627"/>
                <a:ext cx="804621" cy="938667"/>
                <a:chOff x="1753522" y="3233056"/>
                <a:chExt cx="804621" cy="938667"/>
              </a:xfrm>
              <a:grpFill/>
            </p:grpSpPr>
            <p:sp>
              <p:nvSpPr>
                <p:cNvPr id="333" name="メモ 37">
                  <a:extLst>
                    <a:ext uri="{FF2B5EF4-FFF2-40B4-BE49-F238E27FC236}">
                      <a16:creationId xmlns:a16="http://schemas.microsoft.com/office/drawing/2014/main" id="{5BAA6A5C-6EDE-4513-0501-20CE7A3FA4F7}"/>
                    </a:ext>
                  </a:extLst>
                </p:cNvPr>
                <p:cNvSpPr/>
                <p:nvPr/>
              </p:nvSpPr>
              <p:spPr>
                <a:xfrm>
                  <a:off x="1753522" y="3233056"/>
                  <a:ext cx="804621" cy="938667"/>
                </a:xfrm>
                <a:prstGeom prst="foldedCorner">
                  <a:avLst/>
                </a:prstGeom>
                <a:solidFill>
                  <a:srgbClr val="FFC000"/>
                </a:solidFill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00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</a:endParaRPr>
                </a:p>
              </p:txBody>
            </p:sp>
            <p:cxnSp>
              <p:nvCxnSpPr>
                <p:cNvPr id="334" name="直線コネクタ 333">
                  <a:extLst>
                    <a:ext uri="{FF2B5EF4-FFF2-40B4-BE49-F238E27FC236}">
                      <a16:creationId xmlns:a16="http://schemas.microsoft.com/office/drawing/2014/main" id="{7995FF7D-4A2F-7FCC-72EA-B74D1D69034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6" y="3420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35" name="直線コネクタ 334">
                  <a:extLst>
                    <a:ext uri="{FF2B5EF4-FFF2-40B4-BE49-F238E27FC236}">
                      <a16:creationId xmlns:a16="http://schemas.microsoft.com/office/drawing/2014/main" id="{DEDFF502-5E6B-8A49-2152-027F61D8134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5" y="3564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36" name="直線コネクタ 335">
                  <a:extLst>
                    <a:ext uri="{FF2B5EF4-FFF2-40B4-BE49-F238E27FC236}">
                      <a16:creationId xmlns:a16="http://schemas.microsoft.com/office/drawing/2014/main" id="{95902B64-9E96-3613-83D8-8E76ED1CC92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1200" y="3708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37" name="直線コネクタ 336">
                  <a:extLst>
                    <a:ext uri="{FF2B5EF4-FFF2-40B4-BE49-F238E27FC236}">
                      <a16:creationId xmlns:a16="http://schemas.microsoft.com/office/drawing/2014/main" id="{22A6D620-EFA6-0436-1F43-654AD936720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852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38" name="直線コネクタ 337">
                  <a:extLst>
                    <a:ext uri="{FF2B5EF4-FFF2-40B4-BE49-F238E27FC236}">
                      <a16:creationId xmlns:a16="http://schemas.microsoft.com/office/drawing/2014/main" id="{F62BFD0D-0BB8-7832-7159-0B0C925047E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996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50" name="テキスト ボックス 349">
              <a:extLst>
                <a:ext uri="{FF2B5EF4-FFF2-40B4-BE49-F238E27FC236}">
                  <a16:creationId xmlns:a16="http://schemas.microsoft.com/office/drawing/2014/main" id="{7F367A1D-18AE-3148-6043-5E08F6E8FDFA}"/>
                </a:ext>
              </a:extLst>
            </p:cNvPr>
            <p:cNvSpPr txBox="1"/>
            <p:nvPr/>
          </p:nvSpPr>
          <p:spPr>
            <a:xfrm>
              <a:off x="18318781" y="9065332"/>
              <a:ext cx="1540105" cy="3272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b="1" dirty="0">
                  <a:latin typeface="MS PGothic" panose="020B0600070205080204" pitchFamily="34" charset="-128"/>
                  <a:ea typeface="MS PGothic" panose="020B0600070205080204" pitchFamily="34" charset="-128"/>
                </a:rPr>
                <a:t>テストケース</a:t>
              </a:r>
              <a:r>
                <a:rPr kumimoji="1" lang="en-US" altLang="ja-JP" sz="2000" b="1" dirty="0">
                  <a:latin typeface="MS PGothic" panose="020B0600070205080204" pitchFamily="34" charset="-128"/>
                  <a:ea typeface="MS PGothic" panose="020B0600070205080204" pitchFamily="34" charset="-128"/>
                </a:rPr>
                <a:t>B</a:t>
              </a:r>
              <a:endParaRPr kumimoji="1" lang="ja-JP" altLang="en-US" sz="2000" b="1" dirty="0"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sp>
          <p:nvSpPr>
            <p:cNvPr id="351" name="右矢印 23">
              <a:extLst>
                <a:ext uri="{FF2B5EF4-FFF2-40B4-BE49-F238E27FC236}">
                  <a16:creationId xmlns:a16="http://schemas.microsoft.com/office/drawing/2014/main" id="{22532E24-4910-AD67-BFBD-4CFB40F11FB7}"/>
                </a:ext>
              </a:extLst>
            </p:cNvPr>
            <p:cNvSpPr/>
            <p:nvPr/>
          </p:nvSpPr>
          <p:spPr>
            <a:xfrm>
              <a:off x="19787532" y="9709237"/>
              <a:ext cx="48688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pic>
          <p:nvPicPr>
            <p:cNvPr id="352" name="グラフィックス 351" descr="チェックマークを付けたチェック ボックス 単色塗りつぶし">
              <a:extLst>
                <a:ext uri="{FF2B5EF4-FFF2-40B4-BE49-F238E27FC236}">
                  <a16:creationId xmlns:a16="http://schemas.microsoft.com/office/drawing/2014/main" id="{5D22FE66-ECBB-3810-9873-445BAC3A4C2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4990285" y="9476220"/>
              <a:ext cx="914400" cy="914400"/>
            </a:xfrm>
            <a:prstGeom prst="rect">
              <a:avLst/>
            </a:prstGeom>
          </p:spPr>
        </p:pic>
        <p:pic>
          <p:nvPicPr>
            <p:cNvPr id="353" name="グラフィックス 352" descr="チェックマークを付けたチェック ボックス 単色塗りつぶし">
              <a:extLst>
                <a:ext uri="{FF2B5EF4-FFF2-40B4-BE49-F238E27FC236}">
                  <a16:creationId xmlns:a16="http://schemas.microsoft.com/office/drawing/2014/main" id="{569B281C-1970-6141-E93D-DDC07578C87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3532069" y="9502674"/>
              <a:ext cx="914400" cy="914400"/>
            </a:xfrm>
            <a:prstGeom prst="rect">
              <a:avLst/>
            </a:prstGeom>
          </p:spPr>
        </p:pic>
        <p:pic>
          <p:nvPicPr>
            <p:cNvPr id="354" name="グラフィックス 353" descr="チェックマークを付けたチェック ボックス 単色塗りつぶし">
              <a:extLst>
                <a:ext uri="{FF2B5EF4-FFF2-40B4-BE49-F238E27FC236}">
                  <a16:creationId xmlns:a16="http://schemas.microsoft.com/office/drawing/2014/main" id="{681883FD-025A-FB5C-5072-8182387FE77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2017506" y="9502674"/>
              <a:ext cx="914400" cy="914400"/>
            </a:xfrm>
            <a:prstGeom prst="rect">
              <a:avLst/>
            </a:prstGeom>
          </p:spPr>
        </p:pic>
        <p:grpSp>
          <p:nvGrpSpPr>
            <p:cNvPr id="355" name="グループ化 354">
              <a:extLst>
                <a:ext uri="{FF2B5EF4-FFF2-40B4-BE49-F238E27FC236}">
                  <a16:creationId xmlns:a16="http://schemas.microsoft.com/office/drawing/2014/main" id="{216FF684-34AE-ACFD-8DE2-3666112C8071}"/>
                </a:ext>
              </a:extLst>
            </p:cNvPr>
            <p:cNvGrpSpPr/>
            <p:nvPr/>
          </p:nvGrpSpPr>
          <p:grpSpPr>
            <a:xfrm>
              <a:off x="18634303" y="10822211"/>
              <a:ext cx="741655" cy="839711"/>
              <a:chOff x="3240951" y="4824032"/>
              <a:chExt cx="918773" cy="1021262"/>
            </a:xfrm>
            <a:solidFill>
              <a:schemeClr val="bg1"/>
            </a:solidFill>
          </p:grpSpPr>
          <p:grpSp>
            <p:nvGrpSpPr>
              <p:cNvPr id="356" name="グループ化 355">
                <a:extLst>
                  <a:ext uri="{FF2B5EF4-FFF2-40B4-BE49-F238E27FC236}">
                    <a16:creationId xmlns:a16="http://schemas.microsoft.com/office/drawing/2014/main" id="{34971601-C8C0-ACB8-5B05-7B482C4B5551}"/>
                  </a:ext>
                </a:extLst>
              </p:cNvPr>
              <p:cNvGrpSpPr/>
              <p:nvPr/>
            </p:nvGrpSpPr>
            <p:grpSpPr>
              <a:xfrm>
                <a:off x="3277304" y="4952622"/>
                <a:ext cx="613792" cy="576000"/>
                <a:chOff x="1861200" y="3420000"/>
                <a:chExt cx="613792" cy="576000"/>
              </a:xfrm>
              <a:grpFill/>
            </p:grpSpPr>
            <p:cxnSp>
              <p:nvCxnSpPr>
                <p:cNvPr id="371" name="直線コネクタ 370">
                  <a:extLst>
                    <a:ext uri="{FF2B5EF4-FFF2-40B4-BE49-F238E27FC236}">
                      <a16:creationId xmlns:a16="http://schemas.microsoft.com/office/drawing/2014/main" id="{E809C9D0-4F75-4015-D66F-445582700DA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6" y="3420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72" name="直線コネクタ 371">
                  <a:extLst>
                    <a:ext uri="{FF2B5EF4-FFF2-40B4-BE49-F238E27FC236}">
                      <a16:creationId xmlns:a16="http://schemas.microsoft.com/office/drawing/2014/main" id="{D711C6E8-B9CB-A9B2-B616-CABB43B16E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5" y="3564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73" name="直線コネクタ 372">
                  <a:extLst>
                    <a:ext uri="{FF2B5EF4-FFF2-40B4-BE49-F238E27FC236}">
                      <a16:creationId xmlns:a16="http://schemas.microsoft.com/office/drawing/2014/main" id="{E6497A35-D592-2133-1C4A-42BA3C65462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1200" y="3708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74" name="直線コネクタ 373">
                  <a:extLst>
                    <a:ext uri="{FF2B5EF4-FFF2-40B4-BE49-F238E27FC236}">
                      <a16:creationId xmlns:a16="http://schemas.microsoft.com/office/drawing/2014/main" id="{C0CFB665-13FB-F3EA-DF64-B29D47A98AA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852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75" name="直線コネクタ 374">
                  <a:extLst>
                    <a:ext uri="{FF2B5EF4-FFF2-40B4-BE49-F238E27FC236}">
                      <a16:creationId xmlns:a16="http://schemas.microsoft.com/office/drawing/2014/main" id="{2B431129-566F-BEE8-9D28-CA6E3C3C67F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996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7" name="グループ化 356">
                <a:extLst>
                  <a:ext uri="{FF2B5EF4-FFF2-40B4-BE49-F238E27FC236}">
                    <a16:creationId xmlns:a16="http://schemas.microsoft.com/office/drawing/2014/main" id="{200E1B09-78DD-CE32-583A-A2EFBCE3F477}"/>
                  </a:ext>
                </a:extLst>
              </p:cNvPr>
              <p:cNvGrpSpPr/>
              <p:nvPr/>
            </p:nvGrpSpPr>
            <p:grpSpPr>
              <a:xfrm>
                <a:off x="3240951" y="4824032"/>
                <a:ext cx="804621" cy="938667"/>
                <a:chOff x="1753522" y="3233056"/>
                <a:chExt cx="804621" cy="938667"/>
              </a:xfrm>
              <a:grpFill/>
            </p:grpSpPr>
            <p:sp>
              <p:nvSpPr>
                <p:cNvPr id="365" name="メモ 43">
                  <a:extLst>
                    <a:ext uri="{FF2B5EF4-FFF2-40B4-BE49-F238E27FC236}">
                      <a16:creationId xmlns:a16="http://schemas.microsoft.com/office/drawing/2014/main" id="{E9A11784-9F91-67F9-0E81-E9DE9DF359B6}"/>
                    </a:ext>
                  </a:extLst>
                </p:cNvPr>
                <p:cNvSpPr/>
                <p:nvPr/>
              </p:nvSpPr>
              <p:spPr>
                <a:xfrm>
                  <a:off x="1753522" y="3233056"/>
                  <a:ext cx="804621" cy="938667"/>
                </a:xfrm>
                <a:prstGeom prst="foldedCorner">
                  <a:avLst/>
                </a:prstGeom>
                <a:solidFill>
                  <a:srgbClr val="FFC000"/>
                </a:solidFill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00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</a:endParaRPr>
                </a:p>
              </p:txBody>
            </p:sp>
            <p:cxnSp>
              <p:nvCxnSpPr>
                <p:cNvPr id="366" name="直線コネクタ 365">
                  <a:extLst>
                    <a:ext uri="{FF2B5EF4-FFF2-40B4-BE49-F238E27FC236}">
                      <a16:creationId xmlns:a16="http://schemas.microsoft.com/office/drawing/2014/main" id="{4CA9AD78-74AC-8031-0FC4-ECFB2A7FB6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6" y="3420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67" name="直線コネクタ 366">
                  <a:extLst>
                    <a:ext uri="{FF2B5EF4-FFF2-40B4-BE49-F238E27FC236}">
                      <a16:creationId xmlns:a16="http://schemas.microsoft.com/office/drawing/2014/main" id="{72E8C7B7-5BEE-2AEE-75DF-310124A5A62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5" y="3564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68" name="直線コネクタ 367">
                  <a:extLst>
                    <a:ext uri="{FF2B5EF4-FFF2-40B4-BE49-F238E27FC236}">
                      <a16:creationId xmlns:a16="http://schemas.microsoft.com/office/drawing/2014/main" id="{DCB2F36C-947A-150B-E95F-F8CAD4E889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1200" y="3708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69" name="直線コネクタ 368">
                  <a:extLst>
                    <a:ext uri="{FF2B5EF4-FFF2-40B4-BE49-F238E27FC236}">
                      <a16:creationId xmlns:a16="http://schemas.microsoft.com/office/drawing/2014/main" id="{2F860AB1-03C9-7A6E-3BDE-A1F7F736C1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852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70" name="直線コネクタ 369">
                  <a:extLst>
                    <a:ext uri="{FF2B5EF4-FFF2-40B4-BE49-F238E27FC236}">
                      <a16:creationId xmlns:a16="http://schemas.microsoft.com/office/drawing/2014/main" id="{2E1B4016-6587-838C-687E-E4A21C5060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996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358" name="グループ化 357">
                <a:extLst>
                  <a:ext uri="{FF2B5EF4-FFF2-40B4-BE49-F238E27FC236}">
                    <a16:creationId xmlns:a16="http://schemas.microsoft.com/office/drawing/2014/main" id="{6D87E9BA-86CF-A7D2-C17C-C8B1993C11C9}"/>
                  </a:ext>
                </a:extLst>
              </p:cNvPr>
              <p:cNvGrpSpPr/>
              <p:nvPr/>
            </p:nvGrpSpPr>
            <p:grpSpPr>
              <a:xfrm>
                <a:off x="3355103" y="4906627"/>
                <a:ext cx="804621" cy="938667"/>
                <a:chOff x="1753522" y="3233056"/>
                <a:chExt cx="804621" cy="938667"/>
              </a:xfrm>
              <a:grpFill/>
            </p:grpSpPr>
            <p:sp>
              <p:nvSpPr>
                <p:cNvPr id="359" name="メモ 37">
                  <a:extLst>
                    <a:ext uri="{FF2B5EF4-FFF2-40B4-BE49-F238E27FC236}">
                      <a16:creationId xmlns:a16="http://schemas.microsoft.com/office/drawing/2014/main" id="{CA5F0723-0639-F5BC-9D36-CA0F0734605A}"/>
                    </a:ext>
                  </a:extLst>
                </p:cNvPr>
                <p:cNvSpPr/>
                <p:nvPr/>
              </p:nvSpPr>
              <p:spPr>
                <a:xfrm>
                  <a:off x="1753522" y="3233056"/>
                  <a:ext cx="804621" cy="938667"/>
                </a:xfrm>
                <a:prstGeom prst="foldedCorner">
                  <a:avLst/>
                </a:prstGeom>
                <a:solidFill>
                  <a:srgbClr val="FFC000"/>
                </a:solidFill>
                <a:ln>
                  <a:solidFill>
                    <a:schemeClr val="tx2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200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</a:endParaRPr>
                </a:p>
              </p:txBody>
            </p:sp>
            <p:cxnSp>
              <p:nvCxnSpPr>
                <p:cNvPr id="360" name="直線コネクタ 359">
                  <a:extLst>
                    <a:ext uri="{FF2B5EF4-FFF2-40B4-BE49-F238E27FC236}">
                      <a16:creationId xmlns:a16="http://schemas.microsoft.com/office/drawing/2014/main" id="{10B68BA3-F397-C0A3-9A2B-BB12326A75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6" y="3420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61" name="直線コネクタ 360">
                  <a:extLst>
                    <a:ext uri="{FF2B5EF4-FFF2-40B4-BE49-F238E27FC236}">
                      <a16:creationId xmlns:a16="http://schemas.microsoft.com/office/drawing/2014/main" id="{F1BEFD28-04E4-31A2-014B-A9F58EDB0C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5" y="3564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62" name="直線コネクタ 361">
                  <a:extLst>
                    <a:ext uri="{FF2B5EF4-FFF2-40B4-BE49-F238E27FC236}">
                      <a16:creationId xmlns:a16="http://schemas.microsoft.com/office/drawing/2014/main" id="{7924D737-4952-7FB4-BD9D-976A695B735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1200" y="3708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63" name="直線コネクタ 362">
                  <a:extLst>
                    <a:ext uri="{FF2B5EF4-FFF2-40B4-BE49-F238E27FC236}">
                      <a16:creationId xmlns:a16="http://schemas.microsoft.com/office/drawing/2014/main" id="{C3F28E5B-B1C6-D301-569B-C41DFD0D2CD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852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  <p:cxnSp>
              <p:nvCxnSpPr>
                <p:cNvPr id="364" name="直線コネクタ 363">
                  <a:extLst>
                    <a:ext uri="{FF2B5EF4-FFF2-40B4-BE49-F238E27FC236}">
                      <a16:creationId xmlns:a16="http://schemas.microsoft.com/office/drawing/2014/main" id="{19296FFB-7E2C-00E9-0E59-0540DE9C4E1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1862944" y="3996000"/>
                  <a:ext cx="612046" cy="0"/>
                </a:xfrm>
                <a:prstGeom prst="line">
                  <a:avLst/>
                </a:prstGeom>
                <a:grpFill/>
                <a:ln>
                  <a:solidFill>
                    <a:schemeClr val="tx2"/>
                  </a:solidFill>
                </a:ln>
              </p:spPr>
              <p:style>
                <a:lnRef idx="1">
                  <a:schemeClr val="dk1"/>
                </a:lnRef>
                <a:fillRef idx="0">
                  <a:schemeClr val="dk1"/>
                </a:fillRef>
                <a:effectRef idx="0">
                  <a:schemeClr val="dk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376" name="テキスト ボックス 375">
              <a:extLst>
                <a:ext uri="{FF2B5EF4-FFF2-40B4-BE49-F238E27FC236}">
                  <a16:creationId xmlns:a16="http://schemas.microsoft.com/office/drawing/2014/main" id="{1CD6B600-448D-B814-F7EA-855153E6785B}"/>
                </a:ext>
              </a:extLst>
            </p:cNvPr>
            <p:cNvSpPr txBox="1"/>
            <p:nvPr/>
          </p:nvSpPr>
          <p:spPr>
            <a:xfrm>
              <a:off x="18348126" y="10394415"/>
              <a:ext cx="1545926" cy="3272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 b="1" dirty="0">
                  <a:latin typeface="MS PGothic" panose="020B0600070205080204" pitchFamily="34" charset="-128"/>
                  <a:ea typeface="MS PGothic" panose="020B0600070205080204" pitchFamily="34" charset="-128"/>
                </a:rPr>
                <a:t>テストケース</a:t>
              </a:r>
              <a:r>
                <a:rPr lang="en-US" altLang="ja-JP" sz="2000" b="1" dirty="0">
                  <a:latin typeface="MS PGothic" panose="020B0600070205080204" pitchFamily="34" charset="-128"/>
                  <a:ea typeface="MS PGothic" panose="020B0600070205080204" pitchFamily="34" charset="-128"/>
                </a:rPr>
                <a:t>C</a:t>
              </a:r>
              <a:endParaRPr kumimoji="1" lang="ja-JP" altLang="en-US" sz="2000" b="1" dirty="0"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sp>
          <p:nvSpPr>
            <p:cNvPr id="377" name="右矢印 23">
              <a:extLst>
                <a:ext uri="{FF2B5EF4-FFF2-40B4-BE49-F238E27FC236}">
                  <a16:creationId xmlns:a16="http://schemas.microsoft.com/office/drawing/2014/main" id="{D084BBA8-6774-C015-9F88-E9AF8C4C6967}"/>
                </a:ext>
              </a:extLst>
            </p:cNvPr>
            <p:cNvSpPr/>
            <p:nvPr/>
          </p:nvSpPr>
          <p:spPr>
            <a:xfrm>
              <a:off x="19816877" y="11038320"/>
              <a:ext cx="486888" cy="484632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pic>
          <p:nvPicPr>
            <p:cNvPr id="378" name="グラフィックス 377" descr="チェックマークを付けたチェック ボックス 単色塗りつぶし">
              <a:extLst>
                <a:ext uri="{FF2B5EF4-FFF2-40B4-BE49-F238E27FC236}">
                  <a16:creationId xmlns:a16="http://schemas.microsoft.com/office/drawing/2014/main" id="{80DBB3B5-B0A5-7114-4C1C-92D733E54F2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20614586" y="10873925"/>
              <a:ext cx="914400" cy="914400"/>
            </a:xfrm>
            <a:prstGeom prst="rect">
              <a:avLst/>
            </a:prstGeom>
          </p:spPr>
        </p:pic>
        <p:pic>
          <p:nvPicPr>
            <p:cNvPr id="379" name="グラフィックス 378" descr="チェックマークを付けたチェック ボックス 単色塗りつぶし">
              <a:extLst>
                <a:ext uri="{FF2B5EF4-FFF2-40B4-BE49-F238E27FC236}">
                  <a16:creationId xmlns:a16="http://schemas.microsoft.com/office/drawing/2014/main" id="{4F8E67BA-D9ED-898B-5112-AE90A85F0F71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5000606" y="10831757"/>
              <a:ext cx="914400" cy="914400"/>
            </a:xfrm>
            <a:prstGeom prst="rect">
              <a:avLst/>
            </a:prstGeom>
          </p:spPr>
        </p:pic>
        <p:sp>
          <p:nvSpPr>
            <p:cNvPr id="380" name="正方形/長方形 379">
              <a:extLst>
                <a:ext uri="{FF2B5EF4-FFF2-40B4-BE49-F238E27FC236}">
                  <a16:creationId xmlns:a16="http://schemas.microsoft.com/office/drawing/2014/main" id="{78AB3CC2-5BE5-A06C-9E2E-145975B1E1EA}"/>
                </a:ext>
              </a:extLst>
            </p:cNvPr>
            <p:cNvSpPr/>
            <p:nvPr/>
          </p:nvSpPr>
          <p:spPr>
            <a:xfrm>
              <a:off x="24668216" y="6765019"/>
              <a:ext cx="1592103" cy="5000736"/>
            </a:xfrm>
            <a:prstGeom prst="rect">
              <a:avLst/>
            </a:prstGeom>
            <a:noFill/>
            <a:ln w="57150"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sp>
          <p:nvSpPr>
            <p:cNvPr id="381" name="吹き出し: 角を丸めた四角形 6">
              <a:extLst>
                <a:ext uri="{FF2B5EF4-FFF2-40B4-BE49-F238E27FC236}">
                  <a16:creationId xmlns:a16="http://schemas.microsoft.com/office/drawing/2014/main" id="{EF2F784C-12A2-AB7B-1B48-E38646DF7C50}"/>
                </a:ext>
              </a:extLst>
            </p:cNvPr>
            <p:cNvSpPr/>
            <p:nvPr/>
          </p:nvSpPr>
          <p:spPr>
            <a:xfrm>
              <a:off x="16891097" y="10211981"/>
              <a:ext cx="1025631" cy="484632"/>
            </a:xfrm>
            <a:prstGeom prst="wedgeRoundRectCallout">
              <a:avLst>
                <a:gd name="adj1" fmla="val 104266"/>
                <a:gd name="adj2" fmla="val 92944"/>
                <a:gd name="adj3" fmla="val 16667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2000" dirty="0">
                  <a:solidFill>
                    <a:srgbClr val="FF0000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選択</a:t>
              </a:r>
            </a:p>
          </p:txBody>
        </p:sp>
        <p:pic>
          <p:nvPicPr>
            <p:cNvPr id="385" name="グラフィックス 384" descr="チェックマークを付けたチェック ボックス 単色塗りつぶし">
              <a:extLst>
                <a:ext uri="{FF2B5EF4-FFF2-40B4-BE49-F238E27FC236}">
                  <a16:creationId xmlns:a16="http://schemas.microsoft.com/office/drawing/2014/main" id="{499EA2DD-B8D5-B397-2278-A67C0B4C79A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16941081" y="7784229"/>
              <a:ext cx="646170" cy="646170"/>
            </a:xfrm>
            <a:prstGeom prst="rect">
              <a:avLst/>
            </a:prstGeom>
          </p:spPr>
        </p:pic>
        <p:sp>
          <p:nvSpPr>
            <p:cNvPr id="386" name="テキスト ボックス 385">
              <a:extLst>
                <a:ext uri="{FF2B5EF4-FFF2-40B4-BE49-F238E27FC236}">
                  <a16:creationId xmlns:a16="http://schemas.microsoft.com/office/drawing/2014/main" id="{1CCB3779-9846-B3A4-0C54-58D1B0EFA98C}"/>
                </a:ext>
              </a:extLst>
            </p:cNvPr>
            <p:cNvSpPr txBox="1"/>
            <p:nvPr/>
          </p:nvSpPr>
          <p:spPr>
            <a:xfrm>
              <a:off x="16449685" y="7549497"/>
              <a:ext cx="1492077" cy="32727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2000">
                  <a:latin typeface="MS PGothic" panose="020B0600070205080204" pitchFamily="34" charset="-128"/>
                  <a:ea typeface="MS PGothic" panose="020B0600070205080204" pitchFamily="34" charset="-128"/>
                </a:rPr>
                <a:t>依存関係あり</a:t>
              </a:r>
            </a:p>
          </p:txBody>
        </p:sp>
        <p:sp>
          <p:nvSpPr>
            <p:cNvPr id="387" name="フレーム 386">
              <a:extLst>
                <a:ext uri="{FF2B5EF4-FFF2-40B4-BE49-F238E27FC236}">
                  <a16:creationId xmlns:a16="http://schemas.microsoft.com/office/drawing/2014/main" id="{88007460-1A4C-30B2-C630-D810E4E5D054}"/>
                </a:ext>
              </a:extLst>
            </p:cNvPr>
            <p:cNvSpPr/>
            <p:nvPr/>
          </p:nvSpPr>
          <p:spPr>
            <a:xfrm>
              <a:off x="16342216" y="7511211"/>
              <a:ext cx="1766369" cy="917934"/>
            </a:xfrm>
            <a:prstGeom prst="frame">
              <a:avLst>
                <a:gd name="adj1" fmla="val 5932"/>
              </a:avLst>
            </a:prstGeom>
            <a:solidFill>
              <a:schemeClr val="accent5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sp>
          <p:nvSpPr>
            <p:cNvPr id="388" name="四角形吹き出し 387">
              <a:extLst>
                <a:ext uri="{FF2B5EF4-FFF2-40B4-BE49-F238E27FC236}">
                  <a16:creationId xmlns:a16="http://schemas.microsoft.com/office/drawing/2014/main" id="{261D9DC9-6FB9-9E91-2DFA-B5C2B8F0F76A}"/>
                </a:ext>
              </a:extLst>
            </p:cNvPr>
            <p:cNvSpPr/>
            <p:nvPr/>
          </p:nvSpPr>
          <p:spPr>
            <a:xfrm>
              <a:off x="26840055" y="7263629"/>
              <a:ext cx="1266592" cy="871372"/>
            </a:xfrm>
            <a:prstGeom prst="wedgeRectCallout">
              <a:avLst>
                <a:gd name="adj1" fmla="val -121321"/>
                <a:gd name="adj2" fmla="val -47880"/>
              </a:avLst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200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ファイル</a:t>
              </a:r>
              <a:r>
                <a:rPr kumimoji="1" lang="en-US" altLang="ja-JP" sz="2000" dirty="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D</a:t>
              </a:r>
              <a:r>
                <a:rPr kumimoji="1" lang="ja-JP" altLang="en-US" sz="200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に変更有</a:t>
              </a:r>
              <a:endParaRPr kumimoji="1" lang="ja-JP" altLang="en-US" sz="20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  <p:sp>
          <p:nvSpPr>
            <p:cNvPr id="389" name="吹き出し: 角を丸めた四角形 6">
              <a:extLst>
                <a:ext uri="{FF2B5EF4-FFF2-40B4-BE49-F238E27FC236}">
                  <a16:creationId xmlns:a16="http://schemas.microsoft.com/office/drawing/2014/main" id="{304F6AE3-6F0D-E5D0-FD77-A20AED879835}"/>
                </a:ext>
              </a:extLst>
            </p:cNvPr>
            <p:cNvSpPr/>
            <p:nvPr/>
          </p:nvSpPr>
          <p:spPr>
            <a:xfrm>
              <a:off x="16895083" y="10214926"/>
              <a:ext cx="1025631" cy="484632"/>
            </a:xfrm>
            <a:prstGeom prst="wedgeRoundRectCallout">
              <a:avLst>
                <a:gd name="adj1" fmla="val 106339"/>
                <a:gd name="adj2" fmla="val -91347"/>
                <a:gd name="adj3" fmla="val 16667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000" dirty="0">
                <a:solidFill>
                  <a:srgbClr val="FF0000"/>
                </a:solidFill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</p:txBody>
        </p:sp>
      </p:grpSp>
      <p:cxnSp>
        <p:nvCxnSpPr>
          <p:cNvPr id="398" name="直線コネクタ 397">
            <a:extLst>
              <a:ext uri="{FF2B5EF4-FFF2-40B4-BE49-F238E27FC236}">
                <a16:creationId xmlns:a16="http://schemas.microsoft.com/office/drawing/2014/main" id="{83BD00B0-736B-62D2-4C70-929A7903FBCC}"/>
              </a:ext>
            </a:extLst>
          </p:cNvPr>
          <p:cNvCxnSpPr>
            <a:cxnSpLocks/>
          </p:cNvCxnSpPr>
          <p:nvPr/>
        </p:nvCxnSpPr>
        <p:spPr>
          <a:xfrm flipH="1">
            <a:off x="15132519" y="17353367"/>
            <a:ext cx="13394" cy="119522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2" name="テキスト ボックス 401">
            <a:extLst>
              <a:ext uri="{FF2B5EF4-FFF2-40B4-BE49-F238E27FC236}">
                <a16:creationId xmlns:a16="http://schemas.microsoft.com/office/drawing/2014/main" id="{64C72C1F-1E94-1A12-87BB-095049A24B5B}"/>
              </a:ext>
            </a:extLst>
          </p:cNvPr>
          <p:cNvSpPr txBox="1"/>
          <p:nvPr/>
        </p:nvSpPr>
        <p:spPr>
          <a:xfrm>
            <a:off x="718357" y="41903889"/>
            <a:ext cx="2787493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400" dirty="0">
                <a:solidFill>
                  <a:schemeClr val="bg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[1]</a:t>
            </a:r>
            <a:r>
              <a:rPr lang="en" altLang="ja-JP" sz="2400" b="0" dirty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lang="en" altLang="ja-JP" sz="2400" b="0" dirty="0" err="1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Gligoric</a:t>
            </a:r>
            <a:r>
              <a:rPr lang="en" altLang="ja-JP" sz="2400" b="0" dirty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, Milos, </a:t>
            </a:r>
            <a:r>
              <a:rPr lang="en" altLang="ja-JP" sz="2400" b="0" dirty="0" err="1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Lamyaa</a:t>
            </a:r>
            <a:r>
              <a:rPr lang="en" altLang="ja-JP" sz="2400" b="0" dirty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 </a:t>
            </a:r>
            <a:r>
              <a:rPr lang="en" altLang="ja-JP" sz="2400" b="0" dirty="0" err="1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Eloussi</a:t>
            </a:r>
            <a:r>
              <a:rPr lang="en" altLang="ja-JP" sz="2400" b="0" dirty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, and Darko </a:t>
            </a:r>
            <a:r>
              <a:rPr lang="en" altLang="ja-JP" sz="2400" b="0" dirty="0" err="1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Marinov</a:t>
            </a:r>
            <a:r>
              <a:rPr lang="en" altLang="ja-JP" sz="2400" b="0" dirty="0">
                <a:solidFill>
                  <a:schemeClr val="bg1"/>
                </a:solidFill>
                <a:effectLst/>
                <a:latin typeface="MS PGothic" panose="020B0600070205080204" pitchFamily="34" charset="-128"/>
                <a:ea typeface="MS PGothic" panose="020B0600070205080204" pitchFamily="34" charset="-128"/>
              </a:rPr>
              <a:t>. "Practical regression test selection with dynamic file dependencies." Proceedings of the 2015 International Symposium on Software Testing and Analysis. 2015.</a:t>
            </a:r>
            <a:endParaRPr kumimoji="1" lang="en-US" altLang="ja-JP" sz="2400" dirty="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kumimoji="1" lang="ja-JP" altLang="en-US" sz="2400">
              <a:solidFill>
                <a:schemeClr val="bg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403" name="テキスト ボックス 402">
            <a:extLst>
              <a:ext uri="{FF2B5EF4-FFF2-40B4-BE49-F238E27FC236}">
                <a16:creationId xmlns:a16="http://schemas.microsoft.com/office/drawing/2014/main" id="{7F64802C-9C49-F20F-0F54-44A92EC247C1}"/>
              </a:ext>
            </a:extLst>
          </p:cNvPr>
          <p:cNvSpPr txBox="1"/>
          <p:nvPr/>
        </p:nvSpPr>
        <p:spPr>
          <a:xfrm>
            <a:off x="15976310" y="31379983"/>
            <a:ext cx="132768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4000">
                <a:latin typeface="MS PGothic" panose="020B0600070205080204" pitchFamily="34" charset="-128"/>
                <a:ea typeface="MS PGothic" panose="020B0600070205080204" pitchFamily="34" charset="-128"/>
              </a:rPr>
              <a:t>既存手法より細粒度である，行単位の依存関係を用いたテスト選択手法を提案</a:t>
            </a:r>
            <a:endParaRPr kumimoji="1" lang="en-US" altLang="ja-JP" sz="40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4000">
                <a:latin typeface="MS PGothic" panose="020B0600070205080204" pitchFamily="34" charset="-128"/>
                <a:ea typeface="MS PGothic" panose="020B0600070205080204" pitchFamily="34" charset="-128"/>
              </a:rPr>
              <a:t>評価の結果，半数のプロジェクトで既存手法を上回った</a:t>
            </a:r>
            <a:endParaRPr kumimoji="1" lang="en-US" altLang="ja-JP" sz="40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endParaRPr kumimoji="1" lang="ja-JP" altLang="en-US" sz="400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404" name="テキスト ボックス 403">
            <a:extLst>
              <a:ext uri="{FF2B5EF4-FFF2-40B4-BE49-F238E27FC236}">
                <a16:creationId xmlns:a16="http://schemas.microsoft.com/office/drawing/2014/main" id="{76F48E04-34A3-B845-4C00-91BD33A6187B}"/>
              </a:ext>
            </a:extLst>
          </p:cNvPr>
          <p:cNvSpPr txBox="1"/>
          <p:nvPr/>
        </p:nvSpPr>
        <p:spPr>
          <a:xfrm>
            <a:off x="3319448" y="40427948"/>
            <a:ext cx="983996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>
                <a:latin typeface="MS PGothic" panose="020B0600070205080204" pitchFamily="34" charset="-128"/>
                <a:ea typeface="MS PGothic" panose="020B0600070205080204" pitchFamily="34" charset="-128"/>
              </a:rPr>
              <a:t>半数のプロジェクトにおいて，</a:t>
            </a:r>
            <a:endParaRPr kumimoji="1" lang="en-US" altLang="ja-JP" sz="40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4000">
                <a:latin typeface="MS PGothic" panose="020B0600070205080204" pitchFamily="34" charset="-128"/>
                <a:ea typeface="MS PGothic" panose="020B0600070205080204" pitchFamily="34" charset="-128"/>
              </a:rPr>
              <a:t>既存手法より高いパフォーマンスを示した</a:t>
            </a:r>
          </a:p>
        </p:txBody>
      </p:sp>
      <p:sp>
        <p:nvSpPr>
          <p:cNvPr id="405" name="フレーム 404">
            <a:extLst>
              <a:ext uri="{FF2B5EF4-FFF2-40B4-BE49-F238E27FC236}">
                <a16:creationId xmlns:a16="http://schemas.microsoft.com/office/drawing/2014/main" id="{453943AB-A2EB-9AF6-008B-9D9B7423D387}"/>
              </a:ext>
            </a:extLst>
          </p:cNvPr>
          <p:cNvSpPr/>
          <p:nvPr/>
        </p:nvSpPr>
        <p:spPr>
          <a:xfrm>
            <a:off x="3098069" y="40314628"/>
            <a:ext cx="10323303" cy="1436759"/>
          </a:xfrm>
          <a:prstGeom prst="frame">
            <a:avLst>
              <a:gd name="adj1" fmla="val 6069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grpSp>
        <p:nvGrpSpPr>
          <p:cNvPr id="410" name="グループ化 409">
            <a:extLst>
              <a:ext uri="{FF2B5EF4-FFF2-40B4-BE49-F238E27FC236}">
                <a16:creationId xmlns:a16="http://schemas.microsoft.com/office/drawing/2014/main" id="{03D92169-1C71-F86E-632E-C643974D44CA}"/>
              </a:ext>
            </a:extLst>
          </p:cNvPr>
          <p:cNvGrpSpPr/>
          <p:nvPr/>
        </p:nvGrpSpPr>
        <p:grpSpPr>
          <a:xfrm>
            <a:off x="1642936" y="11353021"/>
            <a:ext cx="12660238" cy="3940704"/>
            <a:chOff x="1646264" y="11983263"/>
            <a:chExt cx="12660238" cy="3940704"/>
          </a:xfrm>
        </p:grpSpPr>
        <p:grpSp>
          <p:nvGrpSpPr>
            <p:cNvPr id="60" name="グループ化 59">
              <a:extLst>
                <a:ext uri="{FF2B5EF4-FFF2-40B4-BE49-F238E27FC236}">
                  <a16:creationId xmlns:a16="http://schemas.microsoft.com/office/drawing/2014/main" id="{54A27C3F-4270-C9CD-198D-DEC293FAAAC0}"/>
                </a:ext>
              </a:extLst>
            </p:cNvPr>
            <p:cNvGrpSpPr/>
            <p:nvPr/>
          </p:nvGrpSpPr>
          <p:grpSpPr>
            <a:xfrm>
              <a:off x="1646264" y="11983263"/>
              <a:ext cx="9974884" cy="3940704"/>
              <a:chOff x="672337" y="2913298"/>
              <a:chExt cx="6415089" cy="2441672"/>
            </a:xfrm>
          </p:grpSpPr>
          <p:grpSp>
            <p:nvGrpSpPr>
              <p:cNvPr id="61" name="グループ化 60">
                <a:extLst>
                  <a:ext uri="{FF2B5EF4-FFF2-40B4-BE49-F238E27FC236}">
                    <a16:creationId xmlns:a16="http://schemas.microsoft.com/office/drawing/2014/main" id="{B0AD2CEC-FC42-E813-955B-1CD46672DAF6}"/>
                  </a:ext>
                </a:extLst>
              </p:cNvPr>
              <p:cNvGrpSpPr/>
              <p:nvPr/>
            </p:nvGrpSpPr>
            <p:grpSpPr>
              <a:xfrm>
                <a:off x="672337" y="2913298"/>
                <a:ext cx="6415089" cy="2441672"/>
                <a:chOff x="708705" y="3700824"/>
                <a:chExt cx="6415089" cy="2441672"/>
              </a:xfrm>
            </p:grpSpPr>
            <p:sp>
              <p:nvSpPr>
                <p:cNvPr id="70" name="角丸四角形 69">
                  <a:extLst>
                    <a:ext uri="{FF2B5EF4-FFF2-40B4-BE49-F238E27FC236}">
                      <a16:creationId xmlns:a16="http://schemas.microsoft.com/office/drawing/2014/main" id="{CB812DDA-DC91-28D5-4A77-FF139595A43E}"/>
                    </a:ext>
                  </a:extLst>
                </p:cNvPr>
                <p:cNvSpPr/>
                <p:nvPr/>
              </p:nvSpPr>
              <p:spPr>
                <a:xfrm>
                  <a:off x="3276457" y="3700824"/>
                  <a:ext cx="1872344" cy="1231035"/>
                </a:xfrm>
                <a:prstGeom prst="roundRect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  <a:ln>
                  <a:solidFill>
                    <a:schemeClr val="accent1">
                      <a:lumMod val="90000"/>
                    </a:schemeClr>
                  </a:solidFill>
                </a:ln>
              </p:spPr>
              <p:style>
                <a:lnRef idx="2">
                  <a:schemeClr val="dk1"/>
                </a:lnRef>
                <a:fillRef idx="1">
                  <a:schemeClr val="lt1"/>
                </a:fillRef>
                <a:effectRef idx="0">
                  <a:schemeClr val="dk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3200">
                      <a:latin typeface="MS PGothic" panose="020B0600070205080204" pitchFamily="34" charset="-128"/>
                      <a:ea typeface="MS PGothic" panose="020B0600070205080204" pitchFamily="34" charset="-128"/>
                    </a:rPr>
                    <a:t>ソフトウェア</a:t>
                  </a:r>
                </a:p>
              </p:txBody>
            </p:sp>
            <p:sp>
              <p:nvSpPr>
                <p:cNvPr id="71" name="スマイル 70">
                  <a:extLst>
                    <a:ext uri="{FF2B5EF4-FFF2-40B4-BE49-F238E27FC236}">
                      <a16:creationId xmlns:a16="http://schemas.microsoft.com/office/drawing/2014/main" id="{188E5E4A-8C2F-B5DA-F6F3-78C57077990D}"/>
                    </a:ext>
                  </a:extLst>
                </p:cNvPr>
                <p:cNvSpPr/>
                <p:nvPr/>
              </p:nvSpPr>
              <p:spPr>
                <a:xfrm>
                  <a:off x="708705" y="3789405"/>
                  <a:ext cx="914400" cy="914400"/>
                </a:xfrm>
                <a:prstGeom prst="smileyFace">
                  <a:avLst/>
                </a:prstGeom>
                <a:solidFill>
                  <a:schemeClr val="accent5">
                    <a:lumMod val="20000"/>
                    <a:lumOff val="80000"/>
                  </a:scheme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 sz="4000">
                    <a:latin typeface="MS PGothic" panose="020B0600070205080204" pitchFamily="34" charset="-128"/>
                    <a:ea typeface="MS PGothic" panose="020B0600070205080204" pitchFamily="34" charset="-128"/>
                  </a:endParaRPr>
                </a:p>
              </p:txBody>
            </p:sp>
            <p:sp>
              <p:nvSpPr>
                <p:cNvPr id="72" name="右矢印 71">
                  <a:extLst>
                    <a:ext uri="{FF2B5EF4-FFF2-40B4-BE49-F238E27FC236}">
                      <a16:creationId xmlns:a16="http://schemas.microsoft.com/office/drawing/2014/main" id="{B2027D47-30AA-8886-2FAF-0C7EB440B03E}"/>
                    </a:ext>
                  </a:extLst>
                </p:cNvPr>
                <p:cNvSpPr/>
                <p:nvPr/>
              </p:nvSpPr>
              <p:spPr>
                <a:xfrm>
                  <a:off x="1907268" y="4004289"/>
                  <a:ext cx="978408" cy="484632"/>
                </a:xfrm>
                <a:prstGeom prst="rightArrow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3200">
                      <a:solidFill>
                        <a:schemeClr val="tx1"/>
                      </a:solidFill>
                      <a:latin typeface="MS PGothic" panose="020B0600070205080204" pitchFamily="34" charset="-128"/>
                      <a:ea typeface="MS PGothic" panose="020B0600070205080204" pitchFamily="34" charset="-128"/>
                    </a:rPr>
                    <a:t>編集</a:t>
                  </a:r>
                </a:p>
              </p:txBody>
            </p:sp>
            <p:sp>
              <p:nvSpPr>
                <p:cNvPr id="73" name="テキスト ボックス 72">
                  <a:extLst>
                    <a:ext uri="{FF2B5EF4-FFF2-40B4-BE49-F238E27FC236}">
                      <a16:creationId xmlns:a16="http://schemas.microsoft.com/office/drawing/2014/main" id="{FC7EE3D9-35B5-87FF-A3E5-07FD60764BE5}"/>
                    </a:ext>
                  </a:extLst>
                </p:cNvPr>
                <p:cNvSpPr txBox="1"/>
                <p:nvPr/>
              </p:nvSpPr>
              <p:spPr>
                <a:xfrm>
                  <a:off x="710646" y="4731987"/>
                  <a:ext cx="910517" cy="36232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3200">
                      <a:latin typeface="MS PGothic" panose="020B0600070205080204" pitchFamily="34" charset="-128"/>
                      <a:ea typeface="MS PGothic" panose="020B0600070205080204" pitchFamily="34" charset="-128"/>
                    </a:rPr>
                    <a:t>開発者</a:t>
                  </a:r>
                </a:p>
              </p:txBody>
            </p:sp>
            <p:grpSp>
              <p:nvGrpSpPr>
                <p:cNvPr id="74" name="グループ化 73">
                  <a:extLst>
                    <a:ext uri="{FF2B5EF4-FFF2-40B4-BE49-F238E27FC236}">
                      <a16:creationId xmlns:a16="http://schemas.microsoft.com/office/drawing/2014/main" id="{F2AE93F8-73E3-20CD-9EBE-0DE38ED8BAB9}"/>
                    </a:ext>
                  </a:extLst>
                </p:cNvPr>
                <p:cNvGrpSpPr/>
                <p:nvPr/>
              </p:nvGrpSpPr>
              <p:grpSpPr>
                <a:xfrm>
                  <a:off x="1971408" y="4614680"/>
                  <a:ext cx="978408" cy="1103313"/>
                  <a:chOff x="3169626" y="4765678"/>
                  <a:chExt cx="990098" cy="1079616"/>
                </a:xfrm>
                <a:solidFill>
                  <a:schemeClr val="bg1"/>
                </a:solidFill>
              </p:grpSpPr>
              <p:grpSp>
                <p:nvGrpSpPr>
                  <p:cNvPr id="81" name="グループ化 80">
                    <a:extLst>
                      <a:ext uri="{FF2B5EF4-FFF2-40B4-BE49-F238E27FC236}">
                        <a16:creationId xmlns:a16="http://schemas.microsoft.com/office/drawing/2014/main" id="{C7AC722A-032B-1A08-6766-8B694369B304}"/>
                      </a:ext>
                    </a:extLst>
                  </p:cNvPr>
                  <p:cNvGrpSpPr/>
                  <p:nvPr/>
                </p:nvGrpSpPr>
                <p:grpSpPr>
                  <a:xfrm>
                    <a:off x="3169626" y="4765678"/>
                    <a:ext cx="804621" cy="938667"/>
                    <a:chOff x="1753522" y="3233056"/>
                    <a:chExt cx="804621" cy="938667"/>
                  </a:xfrm>
                  <a:grpFill/>
                </p:grpSpPr>
                <p:sp>
                  <p:nvSpPr>
                    <p:cNvPr id="96" name="メモ 95">
                      <a:extLst>
                        <a:ext uri="{FF2B5EF4-FFF2-40B4-BE49-F238E27FC236}">
                          <a16:creationId xmlns:a16="http://schemas.microsoft.com/office/drawing/2014/main" id="{D26C8EB5-089E-C7A9-157D-A4104F367355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3522" y="3233056"/>
                      <a:ext cx="804621" cy="938667"/>
                    </a:xfrm>
                    <a:prstGeom prst="foldedCorner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tx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 sz="400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p:txBody>
                </p:sp>
                <p:cxnSp>
                  <p:nvCxnSpPr>
                    <p:cNvPr id="97" name="直線コネクタ 96">
                      <a:extLst>
                        <a:ext uri="{FF2B5EF4-FFF2-40B4-BE49-F238E27FC236}">
                          <a16:creationId xmlns:a16="http://schemas.microsoft.com/office/drawing/2014/main" id="{3E6520DE-DC74-A883-6B23-108B9BF9C87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862946" y="3420000"/>
                      <a:ext cx="612046" cy="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2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8" name="直線コネクタ 97">
                      <a:extLst>
                        <a:ext uri="{FF2B5EF4-FFF2-40B4-BE49-F238E27FC236}">
                          <a16:creationId xmlns:a16="http://schemas.microsoft.com/office/drawing/2014/main" id="{483326FB-2699-833A-1533-AF6401F4BBC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862945" y="3564000"/>
                      <a:ext cx="612046" cy="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2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9" name="直線コネクタ 98">
                      <a:extLst>
                        <a:ext uri="{FF2B5EF4-FFF2-40B4-BE49-F238E27FC236}">
                          <a16:creationId xmlns:a16="http://schemas.microsoft.com/office/drawing/2014/main" id="{26DE47E6-5ECF-526A-5240-EC08331FD4F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861200" y="3708000"/>
                      <a:ext cx="612046" cy="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2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0" name="直線コネクタ 99">
                      <a:extLst>
                        <a:ext uri="{FF2B5EF4-FFF2-40B4-BE49-F238E27FC236}">
                          <a16:creationId xmlns:a16="http://schemas.microsoft.com/office/drawing/2014/main" id="{F5267162-F79D-765D-273A-2AEAC4EDF18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862944" y="3852000"/>
                      <a:ext cx="612046" cy="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2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01" name="直線コネクタ 100">
                      <a:extLst>
                        <a:ext uri="{FF2B5EF4-FFF2-40B4-BE49-F238E27FC236}">
                          <a16:creationId xmlns:a16="http://schemas.microsoft.com/office/drawing/2014/main" id="{2FF75CE1-6457-BBB4-3B94-8F3D416BB7E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862944" y="3996000"/>
                      <a:ext cx="612046" cy="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2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2" name="グループ化 81">
                    <a:extLst>
                      <a:ext uri="{FF2B5EF4-FFF2-40B4-BE49-F238E27FC236}">
                        <a16:creationId xmlns:a16="http://schemas.microsoft.com/office/drawing/2014/main" id="{4822AB50-2AA5-2ACE-F327-EA48230AFDA7}"/>
                      </a:ext>
                    </a:extLst>
                  </p:cNvPr>
                  <p:cNvGrpSpPr/>
                  <p:nvPr/>
                </p:nvGrpSpPr>
                <p:grpSpPr>
                  <a:xfrm>
                    <a:off x="3240951" y="4824032"/>
                    <a:ext cx="804621" cy="938667"/>
                    <a:chOff x="1753522" y="3233056"/>
                    <a:chExt cx="804621" cy="938667"/>
                  </a:xfrm>
                  <a:grpFill/>
                </p:grpSpPr>
                <p:sp>
                  <p:nvSpPr>
                    <p:cNvPr id="90" name="メモ 89">
                      <a:extLst>
                        <a:ext uri="{FF2B5EF4-FFF2-40B4-BE49-F238E27FC236}">
                          <a16:creationId xmlns:a16="http://schemas.microsoft.com/office/drawing/2014/main" id="{6BD25564-6697-C290-0F36-0273228BD68E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3522" y="3233056"/>
                      <a:ext cx="804621" cy="938667"/>
                    </a:xfrm>
                    <a:prstGeom prst="foldedCorner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tx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 sz="400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p:txBody>
                </p:sp>
                <p:cxnSp>
                  <p:nvCxnSpPr>
                    <p:cNvPr id="91" name="直線コネクタ 90">
                      <a:extLst>
                        <a:ext uri="{FF2B5EF4-FFF2-40B4-BE49-F238E27FC236}">
                          <a16:creationId xmlns:a16="http://schemas.microsoft.com/office/drawing/2014/main" id="{1303AA4E-3A46-CD01-C925-3BC66EFE4EA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862946" y="3420000"/>
                      <a:ext cx="612046" cy="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2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2" name="直線コネクタ 91">
                      <a:extLst>
                        <a:ext uri="{FF2B5EF4-FFF2-40B4-BE49-F238E27FC236}">
                          <a16:creationId xmlns:a16="http://schemas.microsoft.com/office/drawing/2014/main" id="{4B22861A-3568-8AFF-FA5B-244CF656D5B6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862945" y="3564000"/>
                      <a:ext cx="612046" cy="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2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3" name="直線コネクタ 92">
                      <a:extLst>
                        <a:ext uri="{FF2B5EF4-FFF2-40B4-BE49-F238E27FC236}">
                          <a16:creationId xmlns:a16="http://schemas.microsoft.com/office/drawing/2014/main" id="{01E08891-B1D3-16F4-0588-E18342C995D5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861200" y="3708000"/>
                      <a:ext cx="612046" cy="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2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4" name="直線コネクタ 93">
                      <a:extLst>
                        <a:ext uri="{FF2B5EF4-FFF2-40B4-BE49-F238E27FC236}">
                          <a16:creationId xmlns:a16="http://schemas.microsoft.com/office/drawing/2014/main" id="{CF5FE44B-059C-7B2F-449B-6FB39B24C90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862944" y="3852000"/>
                      <a:ext cx="612046" cy="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2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95" name="直線コネクタ 94">
                      <a:extLst>
                        <a:ext uri="{FF2B5EF4-FFF2-40B4-BE49-F238E27FC236}">
                          <a16:creationId xmlns:a16="http://schemas.microsoft.com/office/drawing/2014/main" id="{3E728CB2-7642-75F9-F3BD-428178EE9CD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862944" y="3996000"/>
                      <a:ext cx="612046" cy="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2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83" name="グループ化 82">
                    <a:extLst>
                      <a:ext uri="{FF2B5EF4-FFF2-40B4-BE49-F238E27FC236}">
                        <a16:creationId xmlns:a16="http://schemas.microsoft.com/office/drawing/2014/main" id="{80BA2373-A2CE-3DAB-3A97-BEABB612F99E}"/>
                      </a:ext>
                    </a:extLst>
                  </p:cNvPr>
                  <p:cNvGrpSpPr/>
                  <p:nvPr/>
                </p:nvGrpSpPr>
                <p:grpSpPr>
                  <a:xfrm>
                    <a:off x="3355103" y="4906627"/>
                    <a:ext cx="804621" cy="938667"/>
                    <a:chOff x="1753522" y="3233056"/>
                    <a:chExt cx="804621" cy="938667"/>
                  </a:xfrm>
                  <a:grpFill/>
                </p:grpSpPr>
                <p:sp>
                  <p:nvSpPr>
                    <p:cNvPr id="84" name="メモ 83">
                      <a:extLst>
                        <a:ext uri="{FF2B5EF4-FFF2-40B4-BE49-F238E27FC236}">
                          <a16:creationId xmlns:a16="http://schemas.microsoft.com/office/drawing/2014/main" id="{BBD58FEC-17B8-66A2-5336-9176B10D290D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1753522" y="3233056"/>
                      <a:ext cx="804621" cy="938667"/>
                    </a:xfrm>
                    <a:prstGeom prst="foldedCorner">
                      <a:avLst/>
                    </a:prstGeom>
                    <a:solidFill>
                      <a:schemeClr val="accent5">
                        <a:lumMod val="20000"/>
                        <a:lumOff val="80000"/>
                      </a:schemeClr>
                    </a:solidFill>
                    <a:ln>
                      <a:solidFill>
                        <a:schemeClr val="tx2"/>
                      </a:solidFill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kumimoji="1" lang="ja-JP" altLang="en-US" sz="4000">
                        <a:solidFill>
                          <a:schemeClr val="tx1"/>
                        </a:solidFill>
                        <a:latin typeface="MS PGothic" panose="020B0600070205080204" pitchFamily="34" charset="-128"/>
                        <a:ea typeface="MS PGothic" panose="020B0600070205080204" pitchFamily="34" charset="-128"/>
                      </a:endParaRPr>
                    </a:p>
                  </p:txBody>
                </p:sp>
                <p:cxnSp>
                  <p:nvCxnSpPr>
                    <p:cNvPr id="85" name="直線コネクタ 84">
                      <a:extLst>
                        <a:ext uri="{FF2B5EF4-FFF2-40B4-BE49-F238E27FC236}">
                          <a16:creationId xmlns:a16="http://schemas.microsoft.com/office/drawing/2014/main" id="{CD3F46F5-C44A-2AA0-92EE-ACBB02C0A2D0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862946" y="3420000"/>
                      <a:ext cx="612046" cy="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2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6" name="直線コネクタ 85">
                      <a:extLst>
                        <a:ext uri="{FF2B5EF4-FFF2-40B4-BE49-F238E27FC236}">
                          <a16:creationId xmlns:a16="http://schemas.microsoft.com/office/drawing/2014/main" id="{313CC6C4-51FB-6B94-0F10-188FB356982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862945" y="3564000"/>
                      <a:ext cx="612046" cy="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2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7" name="直線コネクタ 86">
                      <a:extLst>
                        <a:ext uri="{FF2B5EF4-FFF2-40B4-BE49-F238E27FC236}">
                          <a16:creationId xmlns:a16="http://schemas.microsoft.com/office/drawing/2014/main" id="{E5229C33-1843-EE84-FDA6-364B0B900C68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861200" y="3708000"/>
                      <a:ext cx="612046" cy="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2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8" name="直線コネクタ 87">
                      <a:extLst>
                        <a:ext uri="{FF2B5EF4-FFF2-40B4-BE49-F238E27FC236}">
                          <a16:creationId xmlns:a16="http://schemas.microsoft.com/office/drawing/2014/main" id="{1AABA578-E7FD-C3AF-74AC-DE28A1C3261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862944" y="3852000"/>
                      <a:ext cx="612046" cy="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2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89" name="直線コネクタ 88">
                      <a:extLst>
                        <a:ext uri="{FF2B5EF4-FFF2-40B4-BE49-F238E27FC236}">
                          <a16:creationId xmlns:a16="http://schemas.microsoft.com/office/drawing/2014/main" id="{A25D3540-056C-AB82-3387-34239D1FB0A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>
                      <a:off x="1862944" y="3996000"/>
                      <a:ext cx="612046" cy="0"/>
                    </a:xfrm>
                    <a:prstGeom prst="line">
                      <a:avLst/>
                    </a:prstGeom>
                    <a:grpFill/>
                    <a:ln>
                      <a:solidFill>
                        <a:schemeClr val="tx2"/>
                      </a:solidFill>
                    </a:ln>
                  </p:spPr>
                  <p:style>
                    <a:lnRef idx="1">
                      <a:schemeClr val="dk1"/>
                    </a:lnRef>
                    <a:fillRef idx="0">
                      <a:schemeClr val="dk1"/>
                    </a:fillRef>
                    <a:effectRef idx="0">
                      <a:schemeClr val="dk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sp>
              <p:nvSpPr>
                <p:cNvPr id="75" name="テキスト ボックス 74">
                  <a:extLst>
                    <a:ext uri="{FF2B5EF4-FFF2-40B4-BE49-F238E27FC236}">
                      <a16:creationId xmlns:a16="http://schemas.microsoft.com/office/drawing/2014/main" id="{D49CF194-285A-4FFB-3BAC-2122DC8FF493}"/>
                    </a:ext>
                  </a:extLst>
                </p:cNvPr>
                <p:cNvSpPr txBox="1"/>
                <p:nvPr/>
              </p:nvSpPr>
              <p:spPr>
                <a:xfrm>
                  <a:off x="1714005" y="5758840"/>
                  <a:ext cx="1473405" cy="36232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3200">
                      <a:latin typeface="MS PGothic" panose="020B0600070205080204" pitchFamily="34" charset="-128"/>
                      <a:ea typeface="MS PGothic" panose="020B0600070205080204" pitchFamily="34" charset="-128"/>
                    </a:rPr>
                    <a:t>ソースコード</a:t>
                  </a:r>
                </a:p>
              </p:txBody>
            </p:sp>
            <p:sp>
              <p:nvSpPr>
                <p:cNvPr id="76" name="右矢印 75">
                  <a:extLst>
                    <a:ext uri="{FF2B5EF4-FFF2-40B4-BE49-F238E27FC236}">
                      <a16:creationId xmlns:a16="http://schemas.microsoft.com/office/drawing/2014/main" id="{F8CE9C19-5086-2F5E-A364-D744AE2177E5}"/>
                    </a:ext>
                  </a:extLst>
                </p:cNvPr>
                <p:cNvSpPr/>
                <p:nvPr/>
              </p:nvSpPr>
              <p:spPr>
                <a:xfrm>
                  <a:off x="5522735" y="4004289"/>
                  <a:ext cx="978408" cy="484632"/>
                </a:xfrm>
                <a:prstGeom prst="rightArrow">
                  <a:avLst/>
                </a:prstGeom>
                <a:noFill/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kumimoji="1" lang="ja-JP" altLang="en-US" sz="3200">
                      <a:solidFill>
                        <a:schemeClr val="tx1"/>
                      </a:solidFill>
                      <a:latin typeface="MS PGothic" panose="020B0600070205080204" pitchFamily="34" charset="-128"/>
                      <a:ea typeface="MS PGothic" panose="020B0600070205080204" pitchFamily="34" charset="-128"/>
                    </a:rPr>
                    <a:t>テスト</a:t>
                  </a:r>
                </a:p>
              </p:txBody>
            </p:sp>
            <p:sp>
              <p:nvSpPr>
                <p:cNvPr id="77" name="テキスト ボックス 76">
                  <a:extLst>
                    <a:ext uri="{FF2B5EF4-FFF2-40B4-BE49-F238E27FC236}">
                      <a16:creationId xmlns:a16="http://schemas.microsoft.com/office/drawing/2014/main" id="{9D5D4264-4B14-4097-8ED5-8ED1AA128486}"/>
                    </a:ext>
                  </a:extLst>
                </p:cNvPr>
                <p:cNvSpPr txBox="1"/>
                <p:nvPr/>
              </p:nvSpPr>
              <p:spPr>
                <a:xfrm>
                  <a:off x="5481317" y="5780168"/>
                  <a:ext cx="1642477" cy="362328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kumimoji="1" lang="ja-JP" altLang="en-US" sz="3200">
                      <a:latin typeface="MS PGothic" panose="020B0600070205080204" pitchFamily="34" charset="-128"/>
                      <a:ea typeface="MS PGothic" panose="020B0600070205080204" pitchFamily="34" charset="-128"/>
                    </a:rPr>
                    <a:t>テストスイート</a:t>
                  </a:r>
                </a:p>
              </p:txBody>
            </p:sp>
            <p:sp>
              <p:nvSpPr>
                <p:cNvPr id="80" name="四角形吹き出し 79">
                  <a:extLst>
                    <a:ext uri="{FF2B5EF4-FFF2-40B4-BE49-F238E27FC236}">
                      <a16:creationId xmlns:a16="http://schemas.microsoft.com/office/drawing/2014/main" id="{D98A5D03-A904-6FA2-8E8C-852B953D15FE}"/>
                    </a:ext>
                  </a:extLst>
                </p:cNvPr>
                <p:cNvSpPr/>
                <p:nvPr/>
              </p:nvSpPr>
              <p:spPr>
                <a:xfrm>
                  <a:off x="4212629" y="5031215"/>
                  <a:ext cx="1107552" cy="559376"/>
                </a:xfrm>
                <a:prstGeom prst="wedgeRectCallout">
                  <a:avLst>
                    <a:gd name="adj1" fmla="val 72539"/>
                    <a:gd name="adj2" fmla="val 78068"/>
                  </a:avLst>
                </a:prstGeom>
                <a:solidFill>
                  <a:srgbClr val="FFC000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ja-JP" altLang="en-US" sz="3200">
                      <a:solidFill>
                        <a:schemeClr val="tx1"/>
                      </a:solidFill>
                      <a:latin typeface="MS PGothic" panose="020B0600070205080204" pitchFamily="34" charset="-128"/>
                      <a:ea typeface="MS PGothic" panose="020B0600070205080204" pitchFamily="34" charset="-128"/>
                    </a:rPr>
                    <a:t>一部分を実行</a:t>
                  </a:r>
                  <a:endParaRPr kumimoji="1" lang="ja-JP" altLang="en-US" sz="3200">
                    <a:solidFill>
                      <a:schemeClr val="tx1"/>
                    </a:solidFill>
                    <a:latin typeface="MS PGothic" panose="020B0600070205080204" pitchFamily="34" charset="-128"/>
                    <a:ea typeface="MS PGothic" panose="020B0600070205080204" pitchFamily="34" charset="-128"/>
                  </a:endParaRPr>
                </a:p>
              </p:txBody>
            </p:sp>
          </p:grpSp>
          <p:sp>
            <p:nvSpPr>
              <p:cNvPr id="62" name="メモ 61">
                <a:extLst>
                  <a:ext uri="{FF2B5EF4-FFF2-40B4-BE49-F238E27FC236}">
                    <a16:creationId xmlns:a16="http://schemas.microsoft.com/office/drawing/2014/main" id="{568BC561-D701-B06E-1BD7-CF677169255E}"/>
                  </a:ext>
                </a:extLst>
              </p:cNvPr>
              <p:cNvSpPr/>
              <p:nvPr/>
            </p:nvSpPr>
            <p:spPr>
              <a:xfrm>
                <a:off x="5547232" y="3859434"/>
                <a:ext cx="795121" cy="959270"/>
              </a:xfrm>
              <a:prstGeom prst="foldedCorner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000">
                  <a:solidFill>
                    <a:schemeClr val="bg1"/>
                  </a:solidFill>
                  <a:highlight>
                    <a:srgbClr val="C0C0C0"/>
                  </a:highlight>
                  <a:latin typeface="MS PGothic" panose="020B0600070205080204" pitchFamily="34" charset="-128"/>
                  <a:ea typeface="MS PGothic" panose="020B0600070205080204" pitchFamily="34" charset="-128"/>
                </a:endParaRPr>
              </a:p>
            </p:txBody>
          </p:sp>
          <p:sp>
            <p:nvSpPr>
              <p:cNvPr id="63" name="メモ 62">
                <a:extLst>
                  <a:ext uri="{FF2B5EF4-FFF2-40B4-BE49-F238E27FC236}">
                    <a16:creationId xmlns:a16="http://schemas.microsoft.com/office/drawing/2014/main" id="{F7EC6820-BAB7-8731-ACE0-0B2E4ABEB034}"/>
                  </a:ext>
                </a:extLst>
              </p:cNvPr>
              <p:cNvSpPr/>
              <p:nvPr/>
            </p:nvSpPr>
            <p:spPr>
              <a:xfrm>
                <a:off x="5617715" y="3919069"/>
                <a:ext cx="795121" cy="959270"/>
              </a:xfrm>
              <a:prstGeom prst="foldedCorner">
                <a:avLst/>
              </a:prstGeom>
              <a:solidFill>
                <a:srgbClr val="FFC0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00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endParaRPr>
              </a:p>
            </p:txBody>
          </p:sp>
          <p:sp>
            <p:nvSpPr>
              <p:cNvPr id="64" name="メモ 63">
                <a:extLst>
                  <a:ext uri="{FF2B5EF4-FFF2-40B4-BE49-F238E27FC236}">
                    <a16:creationId xmlns:a16="http://schemas.microsoft.com/office/drawing/2014/main" id="{93054A9B-7EE2-DFA3-0C26-9A7C3A35558D}"/>
                  </a:ext>
                </a:extLst>
              </p:cNvPr>
              <p:cNvSpPr/>
              <p:nvPr/>
            </p:nvSpPr>
            <p:spPr>
              <a:xfrm>
                <a:off x="5730519" y="4003477"/>
                <a:ext cx="795121" cy="959270"/>
              </a:xfrm>
              <a:prstGeom prst="foldedCorner">
                <a:avLst/>
              </a:prstGeom>
              <a:solidFill>
                <a:srgbClr val="FFC000"/>
              </a:solidFill>
              <a:ln>
                <a:solidFill>
                  <a:schemeClr val="tx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sz="400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endParaRPr>
              </a:p>
            </p:txBody>
          </p:sp>
          <p:cxnSp>
            <p:nvCxnSpPr>
              <p:cNvPr id="65" name="直線コネクタ 64">
                <a:extLst>
                  <a:ext uri="{FF2B5EF4-FFF2-40B4-BE49-F238E27FC236}">
                    <a16:creationId xmlns:a16="http://schemas.microsoft.com/office/drawing/2014/main" id="{95978442-BFFE-0250-BF2B-5C0F0801D055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38651" y="4194524"/>
                <a:ext cx="604820" cy="0"/>
              </a:xfrm>
              <a:prstGeom prst="line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6" name="直線コネクタ 65">
                <a:extLst>
                  <a:ext uri="{FF2B5EF4-FFF2-40B4-BE49-F238E27FC236}">
                    <a16:creationId xmlns:a16="http://schemas.microsoft.com/office/drawing/2014/main" id="{ABF3D8FA-8CB3-09FC-2166-3C9E8577B4DE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38650" y="4341685"/>
                <a:ext cx="604820" cy="0"/>
              </a:xfrm>
              <a:prstGeom prst="line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7" name="直線コネクタ 66">
                <a:extLst>
                  <a:ext uri="{FF2B5EF4-FFF2-40B4-BE49-F238E27FC236}">
                    <a16:creationId xmlns:a16="http://schemas.microsoft.com/office/drawing/2014/main" id="{18ADC0A5-1F2B-2308-8B7A-2CB95FDB4CB1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36926" y="4488846"/>
                <a:ext cx="604820" cy="0"/>
              </a:xfrm>
              <a:prstGeom prst="line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8" name="直線コネクタ 67">
                <a:extLst>
                  <a:ext uri="{FF2B5EF4-FFF2-40B4-BE49-F238E27FC236}">
                    <a16:creationId xmlns:a16="http://schemas.microsoft.com/office/drawing/2014/main" id="{BC3DF0E8-7E96-43AE-FC25-4AC6DBC9F74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38649" y="4636006"/>
                <a:ext cx="604820" cy="0"/>
              </a:xfrm>
              <a:prstGeom prst="line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69" name="直線コネクタ 68">
                <a:extLst>
                  <a:ext uri="{FF2B5EF4-FFF2-40B4-BE49-F238E27FC236}">
                    <a16:creationId xmlns:a16="http://schemas.microsoft.com/office/drawing/2014/main" id="{DEF73CCC-F455-7507-6808-E530DA12744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38649" y="4783167"/>
                <a:ext cx="604820" cy="0"/>
              </a:xfrm>
              <a:prstGeom prst="line">
                <a:avLst/>
              </a:prstGeom>
              <a:solidFill>
                <a:schemeClr val="bg1"/>
              </a:solidFill>
              <a:ln>
                <a:solidFill>
                  <a:schemeClr val="tx2"/>
                </a:solidFill>
              </a:ln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409" name="正方形/長方形 408">
              <a:extLst>
                <a:ext uri="{FF2B5EF4-FFF2-40B4-BE49-F238E27FC236}">
                  <a16:creationId xmlns:a16="http://schemas.microsoft.com/office/drawing/2014/main" id="{FACB3C47-1E05-32B5-B30A-612AE7D9080F}"/>
                </a:ext>
              </a:extLst>
            </p:cNvPr>
            <p:cNvSpPr/>
            <p:nvPr/>
          </p:nvSpPr>
          <p:spPr>
            <a:xfrm>
              <a:off x="11325860" y="12053737"/>
              <a:ext cx="2980642" cy="1620761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320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テスト結果を</a:t>
              </a:r>
              <a:endParaRPr kumimoji="1" lang="en-US" altLang="ja-JP" sz="3200" dirty="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endParaRPr>
            </a:p>
            <a:p>
              <a:pPr algn="ctr"/>
              <a:r>
                <a:rPr kumimoji="1" lang="ja-JP" altLang="en-US" sz="3200">
                  <a:solidFill>
                    <a:schemeClr val="tx1"/>
                  </a:solidFill>
                  <a:latin typeface="MS PGothic" panose="020B0600070205080204" pitchFamily="34" charset="-128"/>
                  <a:ea typeface="MS PGothic" panose="020B0600070205080204" pitchFamily="34" charset="-128"/>
                </a:rPr>
                <a:t>表示</a:t>
              </a:r>
            </a:p>
          </p:txBody>
        </p:sp>
      </p:grpSp>
      <p:sp>
        <p:nvSpPr>
          <p:cNvPr id="411" name="テキスト ボックス 410">
            <a:extLst>
              <a:ext uri="{FF2B5EF4-FFF2-40B4-BE49-F238E27FC236}">
                <a16:creationId xmlns:a16="http://schemas.microsoft.com/office/drawing/2014/main" id="{A694FC52-C8D8-6B86-E6E2-A1F4DFC18DCE}"/>
              </a:ext>
            </a:extLst>
          </p:cNvPr>
          <p:cNvSpPr txBox="1"/>
          <p:nvPr/>
        </p:nvSpPr>
        <p:spPr>
          <a:xfrm>
            <a:off x="15976310" y="34148578"/>
            <a:ext cx="366318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5400" b="1" u="sng">
                <a:solidFill>
                  <a:schemeClr val="accent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今後の方針</a:t>
            </a:r>
          </a:p>
        </p:txBody>
      </p:sp>
      <p:sp>
        <p:nvSpPr>
          <p:cNvPr id="421" name="テキスト ボックス 420">
            <a:extLst>
              <a:ext uri="{FF2B5EF4-FFF2-40B4-BE49-F238E27FC236}">
                <a16:creationId xmlns:a16="http://schemas.microsoft.com/office/drawing/2014/main" id="{23157B92-C08D-8238-0BE1-2B86080F5A4B}"/>
              </a:ext>
            </a:extLst>
          </p:cNvPr>
          <p:cNvSpPr txBox="1"/>
          <p:nvPr/>
        </p:nvSpPr>
        <p:spPr>
          <a:xfrm>
            <a:off x="15976310" y="35468838"/>
            <a:ext cx="13238524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4000">
                <a:latin typeface="MS PGothic" panose="020B0600070205080204" pitchFamily="34" charset="-128"/>
                <a:ea typeface="MS PGothic" panose="020B0600070205080204" pitchFamily="34" charset="-128"/>
              </a:rPr>
              <a:t>コードの差分や依存関係の解析方法の洗練による実行時間の削減</a:t>
            </a:r>
            <a:endParaRPr kumimoji="1" lang="en-US" altLang="ja-JP" sz="40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4000">
                <a:latin typeface="MS PGothic" panose="020B0600070205080204" pitchFamily="34" charset="-128"/>
                <a:ea typeface="MS PGothic" panose="020B0600070205080204" pitchFamily="34" charset="-128"/>
              </a:rPr>
              <a:t>提案手法が有用に働くプロジェクトの特徴の調査</a:t>
            </a:r>
            <a:endParaRPr kumimoji="1" lang="en-US" altLang="ja-JP" sz="40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kumimoji="1" lang="ja-JP" altLang="en-US" sz="4000">
                <a:latin typeface="MS PGothic" panose="020B0600070205080204" pitchFamily="34" charset="-128"/>
                <a:ea typeface="MS PGothic" panose="020B0600070205080204" pitchFamily="34" charset="-128"/>
              </a:rPr>
              <a:t>ライブラリ更新時のテスト選択への適用</a:t>
            </a:r>
          </a:p>
        </p:txBody>
      </p:sp>
      <p:sp>
        <p:nvSpPr>
          <p:cNvPr id="436" name="四角形吹き出し 435">
            <a:extLst>
              <a:ext uri="{FF2B5EF4-FFF2-40B4-BE49-F238E27FC236}">
                <a16:creationId xmlns:a16="http://schemas.microsoft.com/office/drawing/2014/main" id="{AED30ACA-1A8F-4BD6-D1D1-B204658848A7}"/>
              </a:ext>
            </a:extLst>
          </p:cNvPr>
          <p:cNvSpPr/>
          <p:nvPr/>
        </p:nvSpPr>
        <p:spPr>
          <a:xfrm>
            <a:off x="2221407" y="8058648"/>
            <a:ext cx="10711542" cy="1350943"/>
          </a:xfrm>
          <a:prstGeom prst="wedgeRectCallout">
            <a:avLst>
              <a:gd name="adj1" fmla="val 16362"/>
              <a:gd name="adj2" fmla="val -85024"/>
            </a:avLst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4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障害分析に影響が出ないように</a:t>
            </a:r>
            <a:endParaRPr lang="en-US" altLang="ja-JP" sz="40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lang="ja-JP" altLang="en-US" sz="40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テストケースの数を削減する手法</a:t>
            </a:r>
            <a:endParaRPr lang="en-US" altLang="ja-JP" sz="40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439" name="メモ 438">
            <a:extLst>
              <a:ext uri="{FF2B5EF4-FFF2-40B4-BE49-F238E27FC236}">
                <a16:creationId xmlns:a16="http://schemas.microsoft.com/office/drawing/2014/main" id="{2CEBF920-67E2-5E19-18D3-F55D0719549C}"/>
              </a:ext>
            </a:extLst>
          </p:cNvPr>
          <p:cNvSpPr/>
          <p:nvPr/>
        </p:nvSpPr>
        <p:spPr>
          <a:xfrm>
            <a:off x="16296496" y="19451078"/>
            <a:ext cx="2419022" cy="2520783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8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28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元々あるコード</a:t>
            </a:r>
          </a:p>
          <a:p>
            <a:pPr algn="ctr"/>
            <a:r>
              <a:rPr kumimoji="1" lang="ja-JP" altLang="en-US" sz="2800">
                <a:solidFill>
                  <a:schemeClr val="tx1"/>
                </a:solidFill>
                <a:highlight>
                  <a:srgbClr val="FFFF00"/>
                </a:highlight>
                <a:latin typeface="MS PGothic" panose="020B0600070205080204" pitchFamily="34" charset="-128"/>
                <a:ea typeface="MS PGothic" panose="020B0600070205080204" pitchFamily="34" charset="-128"/>
              </a:rPr>
              <a:t>元々あるコード</a:t>
            </a:r>
            <a:endParaRPr kumimoji="1" lang="en-US" altLang="ja-JP" sz="2800" dirty="0">
              <a:solidFill>
                <a:schemeClr val="tx1"/>
              </a:solidFill>
              <a:highlight>
                <a:srgbClr val="FFFF00"/>
              </a:highlight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2800">
                <a:solidFill>
                  <a:schemeClr val="tx1"/>
                </a:solidFill>
                <a:highlight>
                  <a:srgbClr val="00FF00"/>
                </a:highlight>
                <a:latin typeface="MS PGothic" panose="020B0600070205080204" pitchFamily="34" charset="-128"/>
                <a:ea typeface="MS PGothic" panose="020B0600070205080204" pitchFamily="34" charset="-128"/>
              </a:rPr>
              <a:t>追加行</a:t>
            </a:r>
            <a:endParaRPr kumimoji="1" lang="en-US" altLang="ja-JP" sz="2800" dirty="0">
              <a:solidFill>
                <a:schemeClr val="tx1"/>
              </a:solidFill>
              <a:highlight>
                <a:srgbClr val="00FF00"/>
              </a:highlight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28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元々あるコード</a:t>
            </a:r>
          </a:p>
          <a:p>
            <a:pPr algn="ctr"/>
            <a:endParaRPr kumimoji="1" lang="ja-JP" altLang="en-US" sz="280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442" name="テキスト ボックス 441">
            <a:extLst>
              <a:ext uri="{FF2B5EF4-FFF2-40B4-BE49-F238E27FC236}">
                <a16:creationId xmlns:a16="http://schemas.microsoft.com/office/drawing/2014/main" id="{CBDE7341-DCF8-0B55-03B7-ADD5E5D9E48E}"/>
              </a:ext>
            </a:extLst>
          </p:cNvPr>
          <p:cNvSpPr txBox="1"/>
          <p:nvPr/>
        </p:nvSpPr>
        <p:spPr>
          <a:xfrm>
            <a:off x="15491419" y="17737960"/>
            <a:ext cx="96712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4000" b="1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STEP1</a:t>
            </a:r>
            <a:r>
              <a:rPr kumimoji="1" lang="en-US" altLang="ja-JP" sz="4000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:</a:t>
            </a:r>
            <a:r>
              <a:rPr kumimoji="1" lang="ja-JP" altLang="en-US" sz="4000" u="sng">
                <a:latin typeface="MS PGothic" panose="020B0600070205080204" pitchFamily="34" charset="-128"/>
                <a:ea typeface="MS PGothic" panose="020B0600070205080204" pitchFamily="34" charset="-128"/>
              </a:rPr>
              <a:t>コード差分から関連するテストを選択</a:t>
            </a:r>
            <a:endParaRPr kumimoji="1" lang="en-US" altLang="ja-JP" sz="4000" u="sng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443" name="テキスト ボックス 442">
            <a:extLst>
              <a:ext uri="{FF2B5EF4-FFF2-40B4-BE49-F238E27FC236}">
                <a16:creationId xmlns:a16="http://schemas.microsoft.com/office/drawing/2014/main" id="{B881B41D-F1FE-A925-C3A4-5885F367DCC8}"/>
              </a:ext>
            </a:extLst>
          </p:cNvPr>
          <p:cNvSpPr txBox="1"/>
          <p:nvPr/>
        </p:nvSpPr>
        <p:spPr>
          <a:xfrm>
            <a:off x="16103426" y="18697563"/>
            <a:ext cx="28825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MS PGothic" panose="020B0600070205080204" pitchFamily="34" charset="-128"/>
                <a:ea typeface="MS PGothic" panose="020B0600070205080204" pitchFamily="34" charset="-128"/>
              </a:rPr>
              <a:t>(1)</a:t>
            </a:r>
            <a:r>
              <a:rPr kumimoji="1" lang="ja-JP" altLang="en-US" sz="3200">
                <a:latin typeface="MS PGothic" panose="020B0600070205080204" pitchFamily="34" charset="-128"/>
                <a:ea typeface="MS PGothic" panose="020B0600070205080204" pitchFamily="34" charset="-128"/>
              </a:rPr>
              <a:t>コードの追加</a:t>
            </a:r>
          </a:p>
        </p:txBody>
      </p:sp>
      <p:sp>
        <p:nvSpPr>
          <p:cNvPr id="446" name="テキスト ボックス 445">
            <a:extLst>
              <a:ext uri="{FF2B5EF4-FFF2-40B4-BE49-F238E27FC236}">
                <a16:creationId xmlns:a16="http://schemas.microsoft.com/office/drawing/2014/main" id="{47E1B880-C961-1D09-0B0E-2119F3DC5A60}"/>
              </a:ext>
            </a:extLst>
          </p:cNvPr>
          <p:cNvSpPr txBox="1"/>
          <p:nvPr/>
        </p:nvSpPr>
        <p:spPr>
          <a:xfrm>
            <a:off x="20664140" y="18660262"/>
            <a:ext cx="288252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MS PGothic" panose="020B0600070205080204" pitchFamily="34" charset="-128"/>
                <a:ea typeface="MS PGothic" panose="020B0600070205080204" pitchFamily="34" charset="-128"/>
              </a:rPr>
              <a:t>(2)</a:t>
            </a:r>
            <a:r>
              <a:rPr kumimoji="1" lang="ja-JP" altLang="en-US" sz="3200">
                <a:latin typeface="MS PGothic" panose="020B0600070205080204" pitchFamily="34" charset="-128"/>
                <a:ea typeface="MS PGothic" panose="020B0600070205080204" pitchFamily="34" charset="-128"/>
              </a:rPr>
              <a:t>コードの削除</a:t>
            </a:r>
          </a:p>
        </p:txBody>
      </p:sp>
      <p:sp>
        <p:nvSpPr>
          <p:cNvPr id="447" name="テキスト ボックス 446">
            <a:extLst>
              <a:ext uri="{FF2B5EF4-FFF2-40B4-BE49-F238E27FC236}">
                <a16:creationId xmlns:a16="http://schemas.microsoft.com/office/drawing/2014/main" id="{66E6F747-4466-156C-3B7D-FD2E5F7043C5}"/>
              </a:ext>
            </a:extLst>
          </p:cNvPr>
          <p:cNvSpPr txBox="1"/>
          <p:nvPr/>
        </p:nvSpPr>
        <p:spPr>
          <a:xfrm>
            <a:off x="25248840" y="18660262"/>
            <a:ext cx="39741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200" dirty="0">
                <a:latin typeface="MS PGothic" panose="020B0600070205080204" pitchFamily="34" charset="-128"/>
                <a:ea typeface="MS PGothic" panose="020B0600070205080204" pitchFamily="34" charset="-128"/>
              </a:rPr>
              <a:t>(3)</a:t>
            </a:r>
            <a:r>
              <a:rPr kumimoji="1" lang="ja-JP" altLang="en-US" sz="3200">
                <a:latin typeface="MS PGothic" panose="020B0600070205080204" pitchFamily="34" charset="-128"/>
                <a:ea typeface="MS PGothic" panose="020B0600070205080204" pitchFamily="34" charset="-128"/>
              </a:rPr>
              <a:t>フィールド内の変更</a:t>
            </a:r>
          </a:p>
        </p:txBody>
      </p:sp>
      <p:sp>
        <p:nvSpPr>
          <p:cNvPr id="450" name="フローチャート: 処理 449">
            <a:extLst>
              <a:ext uri="{FF2B5EF4-FFF2-40B4-BE49-F238E27FC236}">
                <a16:creationId xmlns:a16="http://schemas.microsoft.com/office/drawing/2014/main" id="{C4121A7A-772A-0ED9-1539-40368FD611B1}"/>
              </a:ext>
            </a:extLst>
          </p:cNvPr>
          <p:cNvSpPr/>
          <p:nvPr/>
        </p:nvSpPr>
        <p:spPr>
          <a:xfrm>
            <a:off x="15652804" y="22212232"/>
            <a:ext cx="3743494" cy="1557328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>
                <a:solidFill>
                  <a:schemeClr val="tx1"/>
                </a:solidFill>
                <a:highlight>
                  <a:srgbClr val="FFFF00"/>
                </a:highlight>
                <a:latin typeface="MS PGothic" panose="020B0600070205080204" pitchFamily="34" charset="-128"/>
                <a:ea typeface="MS PGothic" panose="020B0600070205080204" pitchFamily="34" charset="-128"/>
              </a:rPr>
              <a:t>直前行</a:t>
            </a:r>
            <a:r>
              <a:rPr kumimoji="1" lang="ja-JP" altLang="en-US" sz="32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を実行する</a:t>
            </a:r>
            <a:endParaRPr kumimoji="1" lang="en-US" altLang="ja-JP" sz="32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32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テストを選択</a:t>
            </a:r>
          </a:p>
        </p:txBody>
      </p:sp>
      <p:sp>
        <p:nvSpPr>
          <p:cNvPr id="453" name="フローチャート: 処理 452">
            <a:extLst>
              <a:ext uri="{FF2B5EF4-FFF2-40B4-BE49-F238E27FC236}">
                <a16:creationId xmlns:a16="http://schemas.microsoft.com/office/drawing/2014/main" id="{48E22619-DDD7-653C-241F-2464378AF42F}"/>
              </a:ext>
            </a:extLst>
          </p:cNvPr>
          <p:cNvSpPr/>
          <p:nvPr/>
        </p:nvSpPr>
        <p:spPr>
          <a:xfrm>
            <a:off x="20346476" y="22212232"/>
            <a:ext cx="3743494" cy="1557328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>
                <a:solidFill>
                  <a:schemeClr val="tx1"/>
                </a:solidFill>
                <a:highlight>
                  <a:srgbClr val="FF0000"/>
                </a:highlight>
                <a:latin typeface="MS PGothic" panose="020B0600070205080204" pitchFamily="34" charset="-128"/>
                <a:ea typeface="MS PGothic" panose="020B0600070205080204" pitchFamily="34" charset="-128"/>
              </a:rPr>
              <a:t>削除行</a:t>
            </a:r>
            <a:r>
              <a:rPr kumimoji="1" lang="ja-JP" altLang="en-US" sz="32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を実行する</a:t>
            </a:r>
            <a:endParaRPr kumimoji="1" lang="en-US" altLang="ja-JP" sz="32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32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テストを選択</a:t>
            </a:r>
          </a:p>
        </p:txBody>
      </p:sp>
      <p:sp>
        <p:nvSpPr>
          <p:cNvPr id="454" name="フローチャート: 処理 453">
            <a:extLst>
              <a:ext uri="{FF2B5EF4-FFF2-40B4-BE49-F238E27FC236}">
                <a16:creationId xmlns:a16="http://schemas.microsoft.com/office/drawing/2014/main" id="{ABA7F978-B808-8456-7D64-2C39F5083641}"/>
              </a:ext>
            </a:extLst>
          </p:cNvPr>
          <p:cNvSpPr/>
          <p:nvPr/>
        </p:nvSpPr>
        <p:spPr>
          <a:xfrm>
            <a:off x="25188738" y="22212232"/>
            <a:ext cx="4025038" cy="1557328"/>
          </a:xfrm>
          <a:prstGeom prst="flowChartProcess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3200">
                <a:solidFill>
                  <a:schemeClr val="tx1"/>
                </a:solidFill>
                <a:highlight>
                  <a:srgbClr val="00FFFF"/>
                </a:highlight>
                <a:latin typeface="MS PGothic" panose="020B0600070205080204" pitchFamily="34" charset="-128"/>
                <a:ea typeface="MS PGothic" panose="020B0600070205080204" pitchFamily="34" charset="-128"/>
              </a:rPr>
              <a:t>編集したフィールド</a:t>
            </a:r>
            <a:r>
              <a:rPr kumimoji="1" lang="ja-JP" altLang="en-US" sz="32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を参照するテストを選択</a:t>
            </a:r>
          </a:p>
        </p:txBody>
      </p:sp>
      <p:sp>
        <p:nvSpPr>
          <p:cNvPr id="455" name="メモ 454">
            <a:extLst>
              <a:ext uri="{FF2B5EF4-FFF2-40B4-BE49-F238E27FC236}">
                <a16:creationId xmlns:a16="http://schemas.microsoft.com/office/drawing/2014/main" id="{C3D33527-0C98-545D-481F-A57DDF70F573}"/>
              </a:ext>
            </a:extLst>
          </p:cNvPr>
          <p:cNvSpPr/>
          <p:nvPr/>
        </p:nvSpPr>
        <p:spPr>
          <a:xfrm>
            <a:off x="20948199" y="19451077"/>
            <a:ext cx="2419022" cy="2520783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28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28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元々あるコード</a:t>
            </a:r>
          </a:p>
          <a:p>
            <a:pPr algn="ctr"/>
            <a:r>
              <a:rPr kumimoji="1" lang="ja-JP" altLang="en-US" sz="28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元々あるコード</a:t>
            </a:r>
            <a:endParaRPr kumimoji="1" lang="en-US" altLang="ja-JP" sz="28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2800">
                <a:solidFill>
                  <a:schemeClr val="tx1"/>
                </a:solidFill>
                <a:highlight>
                  <a:srgbClr val="FF0000"/>
                </a:highlight>
                <a:latin typeface="MS PGothic" panose="020B0600070205080204" pitchFamily="34" charset="-128"/>
                <a:ea typeface="MS PGothic" panose="020B0600070205080204" pitchFamily="34" charset="-128"/>
              </a:rPr>
              <a:t>削除行</a:t>
            </a:r>
            <a:endParaRPr kumimoji="1" lang="en-US" altLang="ja-JP" sz="2800" dirty="0">
              <a:solidFill>
                <a:schemeClr val="tx1"/>
              </a:solidFill>
              <a:highlight>
                <a:srgbClr val="FF0000"/>
              </a:highlight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28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元々あるコード</a:t>
            </a:r>
          </a:p>
          <a:p>
            <a:pPr algn="ctr"/>
            <a:endParaRPr kumimoji="1" lang="ja-JP" altLang="en-US" sz="280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456" name="メモ 455">
            <a:extLst>
              <a:ext uri="{FF2B5EF4-FFF2-40B4-BE49-F238E27FC236}">
                <a16:creationId xmlns:a16="http://schemas.microsoft.com/office/drawing/2014/main" id="{BB1E59C1-BFD1-5B7C-38CB-B6182265D211}"/>
              </a:ext>
            </a:extLst>
          </p:cNvPr>
          <p:cNvSpPr/>
          <p:nvPr/>
        </p:nvSpPr>
        <p:spPr>
          <a:xfrm>
            <a:off x="26011710" y="19447483"/>
            <a:ext cx="2419022" cy="2520783"/>
          </a:xfrm>
          <a:prstGeom prst="foldedCorner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8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フィールド</a:t>
            </a:r>
            <a:endParaRPr kumimoji="1" lang="en-US" altLang="ja-JP" sz="28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28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フィールド</a:t>
            </a:r>
            <a:endParaRPr kumimoji="1" lang="en-US" altLang="ja-JP" sz="2800" dirty="0">
              <a:solidFill>
                <a:schemeClr val="tx1"/>
              </a:solidFill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2800">
                <a:solidFill>
                  <a:schemeClr val="tx1"/>
                </a:solidFill>
                <a:highlight>
                  <a:srgbClr val="00FFFF"/>
                </a:highlight>
                <a:latin typeface="MS PGothic" panose="020B0600070205080204" pitchFamily="34" charset="-128"/>
                <a:ea typeface="MS PGothic" panose="020B0600070205080204" pitchFamily="34" charset="-128"/>
              </a:rPr>
              <a:t>フィールド編集</a:t>
            </a:r>
            <a:endParaRPr kumimoji="1" lang="en-US" altLang="ja-JP" sz="2800" dirty="0">
              <a:solidFill>
                <a:schemeClr val="tx1"/>
              </a:solidFill>
              <a:highlight>
                <a:srgbClr val="00FFFF"/>
              </a:highlight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/>
            <a:r>
              <a:rPr kumimoji="1" lang="ja-JP" altLang="en-US" sz="2800">
                <a:solidFill>
                  <a:schemeClr val="tx1"/>
                </a:solidFill>
                <a:latin typeface="MS PGothic" panose="020B0600070205080204" pitchFamily="34" charset="-128"/>
                <a:ea typeface="MS PGothic" panose="020B0600070205080204" pitchFamily="34" charset="-128"/>
              </a:rPr>
              <a:t>フィールド</a:t>
            </a:r>
          </a:p>
        </p:txBody>
      </p:sp>
      <p:sp>
        <p:nvSpPr>
          <p:cNvPr id="458" name="テキスト ボックス 457">
            <a:extLst>
              <a:ext uri="{FF2B5EF4-FFF2-40B4-BE49-F238E27FC236}">
                <a16:creationId xmlns:a16="http://schemas.microsoft.com/office/drawing/2014/main" id="{7667402D-4B90-B8D7-F790-D1BC0D0B1C7C}"/>
              </a:ext>
            </a:extLst>
          </p:cNvPr>
          <p:cNvSpPr txBox="1"/>
          <p:nvPr/>
        </p:nvSpPr>
        <p:spPr>
          <a:xfrm>
            <a:off x="15530551" y="24141662"/>
            <a:ext cx="1357911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STEP2</a:t>
            </a:r>
            <a:r>
              <a:rPr kumimoji="1" lang="en-US" altLang="ja-JP" sz="4000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:</a:t>
            </a:r>
            <a:r>
              <a:rPr kumimoji="1" lang="ja-JP" altLang="en-US" sz="4000" u="sng">
                <a:latin typeface="MS PGothic" panose="020B0600070205080204" pitchFamily="34" charset="-128"/>
                <a:ea typeface="MS PGothic" panose="020B0600070205080204" pitchFamily="34" charset="-128"/>
              </a:rPr>
              <a:t>選択したテストを実行し，実行トレースを収集</a:t>
            </a:r>
            <a:endParaRPr kumimoji="1" lang="en-US" altLang="ja-JP" sz="4000" u="sng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ja-JP" altLang="en-US" sz="4000">
                <a:latin typeface="MS PGothic" panose="020B0600070205080204" pitchFamily="34" charset="-128"/>
                <a:ea typeface="MS PGothic" panose="020B0600070205080204" pitchFamily="34" charset="-128"/>
              </a:rPr>
              <a:t>テストケース単位で，実行された命令情報（箇所や種類）を収集</a:t>
            </a:r>
            <a:endParaRPr kumimoji="1" lang="ja-JP" altLang="en-US" sz="4000"/>
          </a:p>
        </p:txBody>
      </p:sp>
      <p:sp>
        <p:nvSpPr>
          <p:cNvPr id="459" name="テキスト ボックス 458">
            <a:extLst>
              <a:ext uri="{FF2B5EF4-FFF2-40B4-BE49-F238E27FC236}">
                <a16:creationId xmlns:a16="http://schemas.microsoft.com/office/drawing/2014/main" id="{E2652DF2-611D-E4BC-7AC6-766B56F25009}"/>
              </a:ext>
            </a:extLst>
          </p:cNvPr>
          <p:cNvSpPr txBox="1"/>
          <p:nvPr/>
        </p:nvSpPr>
        <p:spPr>
          <a:xfrm>
            <a:off x="15493230" y="26310913"/>
            <a:ext cx="1372977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4000" b="1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STEP3</a:t>
            </a:r>
            <a:r>
              <a:rPr kumimoji="1" lang="en-US" altLang="ja-JP" sz="4000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:</a:t>
            </a:r>
            <a:r>
              <a:rPr kumimoji="1" lang="ja-JP" altLang="en-US" sz="4000" u="sng">
                <a:latin typeface="MS PGothic" panose="020B0600070205080204" pitchFamily="34" charset="-128"/>
                <a:ea typeface="MS PGothic" panose="020B0600070205080204" pitchFamily="34" charset="-128"/>
              </a:rPr>
              <a:t>依存関係の構築</a:t>
            </a:r>
            <a:r>
              <a:rPr kumimoji="1" lang="en-US" altLang="ja-JP" sz="4000" u="sng" dirty="0">
                <a:latin typeface="MS PGothic" panose="020B0600070205080204" pitchFamily="34" charset="-128"/>
                <a:ea typeface="MS PGothic" panose="020B0600070205080204" pitchFamily="34" charset="-128"/>
              </a:rPr>
              <a:t>/</a:t>
            </a:r>
            <a:r>
              <a:rPr kumimoji="1" lang="ja-JP" altLang="en-US" sz="4000" u="sng">
                <a:latin typeface="MS PGothic" panose="020B0600070205080204" pitchFamily="34" charset="-128"/>
                <a:ea typeface="MS PGothic" panose="020B0600070205080204" pitchFamily="34" charset="-128"/>
              </a:rPr>
              <a:t>更新</a:t>
            </a:r>
            <a:endParaRPr kumimoji="1" lang="en-US" altLang="ja-JP" sz="4000" u="sng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r>
              <a:rPr kumimoji="1" lang="en-US" altLang="ja-JP" sz="4000" dirty="0">
                <a:latin typeface="MS PGothic" panose="020B0600070205080204" pitchFamily="34" charset="-128"/>
                <a:ea typeface="MS PGothic" panose="020B0600070205080204" pitchFamily="34" charset="-128"/>
              </a:rPr>
              <a:t>STEP2</a:t>
            </a:r>
            <a:r>
              <a:rPr kumimoji="1" lang="ja-JP" altLang="en-US" sz="4000">
                <a:latin typeface="MS PGothic" panose="020B0600070205080204" pitchFamily="34" charset="-128"/>
                <a:ea typeface="MS PGothic" panose="020B0600070205080204" pitchFamily="34" charset="-128"/>
              </a:rPr>
              <a:t>で得た実行トレースから，テストケース単位で，実行されたクラス名，行番号，参照されたフィールド情報を記録</a:t>
            </a:r>
            <a:endParaRPr kumimoji="1" lang="en-US" altLang="ja-JP" sz="4000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352485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8674</TotalTime>
  <Words>641</Words>
  <Application>Microsoft Macintosh PowerPoint</Application>
  <PresentationFormat>ユーザー設定</PresentationFormat>
  <Paragraphs>141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MS PGothic</vt:lpstr>
      <vt:lpstr>游ゴシック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FUJIWARA Yuma</dc:creator>
  <cp:lastModifiedBy>FUJIWARA Yuma</cp:lastModifiedBy>
  <cp:revision>18</cp:revision>
  <cp:lastPrinted>2023-08-22T06:01:58Z</cp:lastPrinted>
  <dcterms:created xsi:type="dcterms:W3CDTF">2023-08-16T06:03:35Z</dcterms:created>
  <dcterms:modified xsi:type="dcterms:W3CDTF">2023-08-31T02:29:33Z</dcterms:modified>
</cp:coreProperties>
</file>