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40"/>
  </p:notesMasterIdLst>
  <p:sldIdLst>
    <p:sldId id="256" r:id="rId2"/>
    <p:sldId id="298" r:id="rId3"/>
    <p:sldId id="297" r:id="rId4"/>
    <p:sldId id="299" r:id="rId5"/>
    <p:sldId id="274" r:id="rId6"/>
    <p:sldId id="263" r:id="rId7"/>
    <p:sldId id="344" r:id="rId8"/>
    <p:sldId id="345" r:id="rId9"/>
    <p:sldId id="371" r:id="rId10"/>
    <p:sldId id="373" r:id="rId11"/>
    <p:sldId id="321" r:id="rId12"/>
    <p:sldId id="353" r:id="rId13"/>
    <p:sldId id="346" r:id="rId14"/>
    <p:sldId id="367" r:id="rId15"/>
    <p:sldId id="377" r:id="rId16"/>
    <p:sldId id="288" r:id="rId17"/>
    <p:sldId id="368" r:id="rId18"/>
    <p:sldId id="374" r:id="rId19"/>
    <p:sldId id="340" r:id="rId20"/>
    <p:sldId id="354" r:id="rId21"/>
    <p:sldId id="370" r:id="rId22"/>
    <p:sldId id="341" r:id="rId23"/>
    <p:sldId id="365" r:id="rId24"/>
    <p:sldId id="375" r:id="rId25"/>
    <p:sldId id="347" r:id="rId26"/>
    <p:sldId id="348" r:id="rId27"/>
    <p:sldId id="369" r:id="rId28"/>
    <p:sldId id="376" r:id="rId29"/>
    <p:sldId id="349" r:id="rId30"/>
    <p:sldId id="350" r:id="rId31"/>
    <p:sldId id="355" r:id="rId32"/>
    <p:sldId id="356" r:id="rId33"/>
    <p:sldId id="352" r:id="rId34"/>
    <p:sldId id="279" r:id="rId35"/>
    <p:sldId id="378" r:id="rId36"/>
    <p:sldId id="379" r:id="rId37"/>
    <p:sldId id="380" r:id="rId38"/>
    <p:sldId id="381" r:id="rId39"/>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8E4C9"/>
    <a:srgbClr val="E6E6E6"/>
    <a:srgbClr val="FF0000"/>
    <a:srgbClr val="0000FF"/>
    <a:srgbClr val="F1F1F1"/>
    <a:srgbClr val="DADADA"/>
    <a:srgbClr val="2E4F4F"/>
    <a:srgbClr val="000002"/>
    <a:srgbClr val="0C26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autoAdjust="0"/>
    <p:restoredTop sz="96296" autoAdjust="0"/>
  </p:normalViewPr>
  <p:slideViewPr>
    <p:cSldViewPr snapToGrid="0" showGuides="1">
      <p:cViewPr varScale="1">
        <p:scale>
          <a:sx n="124" d="100"/>
          <a:sy n="124" d="100"/>
        </p:scale>
        <p:origin x="1040" y="16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3282770E-6C67-4A40-8393-4BFD107C7422}"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931391C7-401B-2744-B334-44E3A5E50661}" type="slidenum">
              <a:rPr kumimoji="1" lang="ja-JP" altLang="en-US" smtClean="0"/>
              <a:t>‹#›</a:t>
            </a:fld>
            <a:endParaRPr kumimoji="1" lang="ja-JP" altLang="en-US"/>
          </a:p>
        </p:txBody>
      </p:sp>
    </p:spTree>
    <p:extLst>
      <p:ext uri="{BB962C8B-B14F-4D97-AF65-F5344CB8AC3E}">
        <p14:creationId xmlns:p14="http://schemas.microsoft.com/office/powerpoint/2010/main" val="2351571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大学院のあとのスペースはいらないかも</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0</a:t>
            </a:fld>
            <a:endParaRPr kumimoji="1" lang="ja-JP" altLang="en-US"/>
          </a:p>
        </p:txBody>
      </p:sp>
    </p:spTree>
    <p:extLst>
      <p:ext uri="{BB962C8B-B14F-4D97-AF65-F5344CB8AC3E}">
        <p14:creationId xmlns:p14="http://schemas.microsoft.com/office/powerpoint/2010/main" val="261764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9</a:t>
            </a:fld>
            <a:endParaRPr kumimoji="1" lang="ja-JP" altLang="en-US"/>
          </a:p>
        </p:txBody>
      </p:sp>
    </p:spTree>
    <p:extLst>
      <p:ext uri="{BB962C8B-B14F-4D97-AF65-F5344CB8AC3E}">
        <p14:creationId xmlns:p14="http://schemas.microsoft.com/office/powerpoint/2010/main" val="231751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では</a:t>
            </a:r>
            <a:r>
              <a:rPr kumimoji="1" lang="en-US" altLang="ja-JP" dirty="0"/>
              <a:t>GPT-4</a:t>
            </a:r>
            <a:r>
              <a:rPr kumimoji="1" lang="ja-JP" altLang="en-US" dirty="0"/>
              <a:t>と既存のモデルとの精度比較を行います．</a:t>
            </a:r>
            <a:endParaRPr kumimoji="1" lang="en-US" altLang="ja-JP" dirty="0"/>
          </a:p>
          <a:p>
            <a:r>
              <a:rPr kumimoji="1" lang="ja-JP" altLang="en-US" dirty="0"/>
              <a:t>比較対象モデルは</a:t>
            </a:r>
            <a:r>
              <a:rPr kumimoji="1" lang="en-US" altLang="ja-JP" dirty="0"/>
              <a:t>Meta</a:t>
            </a:r>
            <a:r>
              <a:rPr kumimoji="1" lang="ja-JP" altLang="en-US" dirty="0"/>
              <a:t>社が</a:t>
            </a:r>
            <a:r>
              <a:rPr kumimoji="1" lang="en-US" altLang="ja-JP" dirty="0"/>
              <a:t>2023</a:t>
            </a:r>
            <a:r>
              <a:rPr kumimoji="1" lang="ja-JP" altLang="en-US" dirty="0"/>
              <a:t>年に発表したモデルである</a:t>
            </a:r>
            <a:r>
              <a:rPr kumimoji="1" lang="en-US" altLang="ja-JP" dirty="0" err="1"/>
              <a:t>TransCoder</a:t>
            </a:r>
            <a:r>
              <a:rPr kumimoji="1" lang="en-US" altLang="ja-JP" dirty="0"/>
              <a:t>-IR</a:t>
            </a:r>
            <a:r>
              <a:rPr kumimoji="1" lang="ja-JP" altLang="en-US" dirty="0"/>
              <a:t>を選択しました．</a:t>
            </a:r>
            <a:endParaRPr kumimoji="1" lang="en-US" altLang="ja-JP" dirty="0"/>
          </a:p>
          <a:p>
            <a:r>
              <a:rPr kumimoji="1" lang="ja-JP" altLang="en-US" dirty="0"/>
              <a:t>このモデルは関数単位での翻訳を行うように，</a:t>
            </a:r>
            <a:r>
              <a:rPr kumimoji="1" lang="en-US" altLang="ja-JP" dirty="0"/>
              <a:t>C++</a:t>
            </a:r>
            <a:r>
              <a:rPr kumimoji="1" lang="ja-JP" altLang="en-US" dirty="0"/>
              <a:t>，</a:t>
            </a:r>
            <a:r>
              <a:rPr kumimoji="1" lang="en-US" altLang="ja-JP" dirty="0"/>
              <a:t>Go</a:t>
            </a:r>
            <a:r>
              <a:rPr kumimoji="1" lang="ja-JP" altLang="en-US" dirty="0"/>
              <a:t>，</a:t>
            </a:r>
            <a:r>
              <a:rPr kumimoji="1" lang="en-US" altLang="ja-JP" dirty="0"/>
              <a:t>Java</a:t>
            </a:r>
            <a:r>
              <a:rPr kumimoji="1" lang="ja-JP" altLang="en-US" dirty="0"/>
              <a:t>，</a:t>
            </a:r>
            <a:r>
              <a:rPr kumimoji="1" lang="en-US" altLang="ja-JP" dirty="0"/>
              <a:t>Rust</a:t>
            </a:r>
            <a:r>
              <a:rPr kumimoji="1" lang="ja-JP" altLang="en-US" dirty="0"/>
              <a:t>で学習を行っています．</a:t>
            </a:r>
            <a:endParaRPr kumimoji="1" lang="en-US" altLang="ja-JP" dirty="0"/>
          </a:p>
          <a:p>
            <a:endParaRPr kumimoji="1" lang="en-US" altLang="ja-JP" dirty="0"/>
          </a:p>
          <a:p>
            <a:r>
              <a:rPr kumimoji="1" lang="en-US" altLang="ja-JP" dirty="0" err="1"/>
              <a:t>TransCoder</a:t>
            </a:r>
            <a:r>
              <a:rPr kumimoji="1" lang="en-US" altLang="ja-JP" dirty="0"/>
              <a:t>-IR</a:t>
            </a:r>
            <a:r>
              <a:rPr kumimoji="1" lang="ja-JP" altLang="en-US" dirty="0"/>
              <a:t>は配布されているモデルをそのまま使用しました．</a:t>
            </a:r>
            <a:endParaRPr kumimoji="1" lang="en-US" altLang="ja-JP" dirty="0"/>
          </a:p>
          <a:p>
            <a:r>
              <a:rPr kumimoji="1" lang="en-US" altLang="ja-JP" dirty="0"/>
              <a:t>GPT-4</a:t>
            </a:r>
            <a:r>
              <a:rPr kumimoji="1" lang="ja-JP" altLang="en-US" dirty="0"/>
              <a:t>は</a:t>
            </a:r>
            <a:r>
              <a:rPr kumimoji="1" lang="en-US" altLang="ja-JP" dirty="0"/>
              <a:t>API</a:t>
            </a:r>
            <a:r>
              <a:rPr kumimoji="1" lang="ja-JP" altLang="en-US" dirty="0"/>
              <a:t>を使用し，モデルは</a:t>
            </a:r>
            <a:r>
              <a:rPr kumimoji="1" lang="en-US" altLang="ja-JP" dirty="0"/>
              <a:t>gpt-4-0613</a:t>
            </a:r>
            <a:r>
              <a:rPr kumimoji="1" lang="ja-JP" altLang="en-US" dirty="0"/>
              <a:t>を選択しました．</a:t>
            </a:r>
            <a:r>
              <a:rPr kumimoji="1" lang="en-US" altLang="ja-JP" dirty="0"/>
              <a:t>GPT-4</a:t>
            </a:r>
            <a:r>
              <a:rPr kumimoji="1" lang="ja-JP" altLang="en-US" dirty="0"/>
              <a:t>に与えたプロンプトの例はこのとおりです．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10</a:t>
            </a:fld>
            <a:endParaRPr kumimoji="1" lang="ja-JP" altLang="en-US"/>
          </a:p>
        </p:txBody>
      </p:sp>
    </p:spTree>
    <p:extLst>
      <p:ext uri="{BB962C8B-B14F-4D97-AF65-F5344CB8AC3E}">
        <p14:creationId xmlns:p14="http://schemas.microsoft.com/office/powerpoint/2010/main" val="162665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TransCoder</a:t>
            </a:r>
            <a:r>
              <a:rPr kumimoji="1" lang="en-US" altLang="ja-JP" dirty="0"/>
              <a:t>-IR</a:t>
            </a:r>
            <a:r>
              <a:rPr kumimoji="1" lang="ja-JP" altLang="en-US" dirty="0"/>
              <a:t>が関数単位で翻訳を行っているため，</a:t>
            </a:r>
            <a:r>
              <a:rPr kumimoji="1" lang="en-US" altLang="ja-JP" dirty="0"/>
              <a:t>GPT-4</a:t>
            </a:r>
            <a:r>
              <a:rPr kumimoji="1" lang="ja-JP" altLang="en-US" dirty="0"/>
              <a:t>でも同様に関数単位での翻訳を行って精度を比較します．</a:t>
            </a:r>
            <a:endParaRPr kumimoji="1" lang="en-US" altLang="ja-JP" dirty="0"/>
          </a:p>
          <a:p>
            <a:r>
              <a:rPr kumimoji="1" lang="ja-JP" altLang="en-US" dirty="0"/>
              <a:t>先述したデータセットでは関数単位の翻訳精度の比較を行うことができないため，データセットを加工します．</a:t>
            </a:r>
            <a:endParaRPr kumimoji="1" lang="en-US" altLang="ja-JP" dirty="0"/>
          </a:p>
          <a:p>
            <a:endParaRPr kumimoji="1" lang="en-US" altLang="ja-JP" dirty="0"/>
          </a:p>
          <a:p>
            <a:r>
              <a:rPr kumimoji="1" lang="ja-JP" altLang="en-US" dirty="0"/>
              <a:t>まず各ソースコードにおいて，</a:t>
            </a:r>
            <a:r>
              <a:rPr kumimoji="1" lang="en-US" altLang="ja-JP" dirty="0"/>
              <a:t>2</a:t>
            </a:r>
            <a:r>
              <a:rPr kumimoji="1" lang="ja-JP" altLang="en-US" dirty="0"/>
              <a:t>つの関数のみを含むように手動で変更します．</a:t>
            </a:r>
            <a:endParaRPr kumimoji="1" lang="en-US" altLang="ja-JP" dirty="0"/>
          </a:p>
          <a:p>
            <a:r>
              <a:rPr kumimoji="1" lang="en-US" altLang="ja-JP" dirty="0"/>
              <a:t>1</a:t>
            </a:r>
            <a:r>
              <a:rPr kumimoji="1" lang="ja-JP" altLang="en-US" dirty="0"/>
              <a:t>つ目が関数</a:t>
            </a:r>
            <a:r>
              <a:rPr kumimoji="1" lang="en-US" altLang="ja-JP" dirty="0"/>
              <a:t>main</a:t>
            </a:r>
            <a:r>
              <a:rPr kumimoji="1" lang="ja-JP" altLang="en-US" dirty="0"/>
              <a:t>で，標準入力から入力を受け付けて関数</a:t>
            </a:r>
            <a:r>
              <a:rPr kumimoji="1" lang="en-US" altLang="ja-JP" dirty="0"/>
              <a:t>solve</a:t>
            </a:r>
            <a:r>
              <a:rPr kumimoji="1" lang="ja-JP" altLang="en-US" dirty="0"/>
              <a:t>を呼び出します．</a:t>
            </a:r>
            <a:endParaRPr kumimoji="1" lang="en-US" altLang="ja-JP" dirty="0"/>
          </a:p>
          <a:p>
            <a:r>
              <a:rPr kumimoji="1" lang="en-US" altLang="ja-JP" dirty="0"/>
              <a:t>2</a:t>
            </a:r>
            <a:r>
              <a:rPr kumimoji="1" lang="ja-JP" altLang="en-US" dirty="0"/>
              <a:t>つ目が関数</a:t>
            </a:r>
            <a:r>
              <a:rPr kumimoji="1" lang="en-US" altLang="ja-JP" dirty="0"/>
              <a:t>solve</a:t>
            </a:r>
            <a:r>
              <a:rPr kumimoji="1" lang="ja-JP" altLang="en-US" dirty="0"/>
              <a:t>で，処理と出力を行います．</a:t>
            </a:r>
            <a:endParaRPr kumimoji="1" lang="en-US" altLang="ja-JP" dirty="0"/>
          </a:p>
          <a:p>
            <a:endParaRPr kumimoji="1" lang="en-US" altLang="ja-JP" dirty="0"/>
          </a:p>
          <a:p>
            <a:r>
              <a:rPr kumimoji="1" lang="ja-JP" altLang="en-US" dirty="0"/>
              <a:t>そして，書き換えたソースコードがテストケースに通ることを確認します．</a:t>
            </a:r>
            <a:endParaRPr kumimoji="1" lang="en-US" altLang="ja-JP" dirty="0"/>
          </a:p>
          <a:p>
            <a:endParaRPr kumimoji="1" lang="en-US" altLang="ja-JP" dirty="0"/>
          </a:p>
          <a:p>
            <a:r>
              <a:rPr kumimoji="1" lang="ja-JP" altLang="en-US" dirty="0"/>
              <a:t>関数</a:t>
            </a:r>
            <a:r>
              <a:rPr kumimoji="1" lang="en-US" altLang="ja-JP" dirty="0"/>
              <a:t>solve</a:t>
            </a:r>
            <a:r>
              <a:rPr kumimoji="1" lang="ja-JP" altLang="en-US" dirty="0"/>
              <a:t>の平均行数はこの様に</a:t>
            </a:r>
            <a:r>
              <a:rPr kumimoji="1" lang="ja-JP" altLang="en-US"/>
              <a:t>なりました．</a:t>
            </a:r>
            <a:endParaRPr kumimoji="1" lang="en-US" altLang="ja-JP" dirty="0"/>
          </a:p>
          <a:p>
            <a:endParaRPr kumimoji="1" lang="en-US" altLang="ja-JP" dirty="0"/>
          </a:p>
          <a:p>
            <a:r>
              <a:rPr kumimoji="1" lang="ja-JP" altLang="en-US"/>
              <a:t>この関数</a:t>
            </a:r>
            <a:r>
              <a:rPr kumimoji="1" lang="en-US" altLang="ja-JP" dirty="0"/>
              <a:t>solve</a:t>
            </a:r>
            <a:r>
              <a:rPr kumimoji="1" lang="ja-JP" altLang="en-US"/>
              <a:t>を翻訳して翻訳精度の調査を行います。</a:t>
            </a:r>
            <a:endParaRPr kumimoji="1" lang="en-US" altLang="ja-JP" dirty="0"/>
          </a:p>
          <a:p>
            <a:endParaRPr kumimoji="1" lang="en-US" altLang="ja-JP" dirty="0"/>
          </a:p>
          <a:p>
            <a:r>
              <a:rPr kumimoji="1" lang="ja-JP" altLang="en-US"/>
              <a:t>字が小さい</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12</a:t>
            </a:fld>
            <a:endParaRPr kumimoji="1" lang="ja-JP" altLang="en-US"/>
          </a:p>
        </p:txBody>
      </p:sp>
    </p:spTree>
    <p:extLst>
      <p:ext uri="{BB962C8B-B14F-4D97-AF65-F5344CB8AC3E}">
        <p14:creationId xmlns:p14="http://schemas.microsoft.com/office/powerpoint/2010/main" val="159633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の実験方法について説明します．</a:t>
            </a:r>
            <a:endParaRPr kumimoji="1" lang="en-US" altLang="ja-JP" dirty="0"/>
          </a:p>
          <a:p>
            <a:endParaRPr kumimoji="1" lang="en-US" altLang="ja-JP" dirty="0"/>
          </a:p>
          <a:p>
            <a:r>
              <a:rPr kumimoji="1" lang="ja-JP" altLang="en-US" dirty="0"/>
              <a:t>まずソースコードの関数</a:t>
            </a:r>
            <a:r>
              <a:rPr kumimoji="1" lang="en-US" altLang="ja-JP" dirty="0"/>
              <a:t>solve</a:t>
            </a:r>
            <a:r>
              <a:rPr kumimoji="1" lang="ja-JP" altLang="en-US" dirty="0"/>
              <a:t>を取得します．</a:t>
            </a:r>
            <a:endParaRPr kumimoji="1" lang="en-US" altLang="ja-JP" dirty="0"/>
          </a:p>
          <a:p>
            <a:r>
              <a:rPr kumimoji="1" lang="ja-JP" altLang="en-US" dirty="0"/>
              <a:t>次に関数</a:t>
            </a:r>
            <a:r>
              <a:rPr kumimoji="1" lang="en-US" altLang="ja-JP" dirty="0"/>
              <a:t>solve</a:t>
            </a:r>
            <a:r>
              <a:rPr kumimoji="1" lang="ja-JP" altLang="en-US" dirty="0"/>
              <a:t>を</a:t>
            </a:r>
            <a:r>
              <a:rPr kumimoji="1" lang="en-US" altLang="ja-JP" dirty="0" err="1"/>
              <a:t>TransCoder</a:t>
            </a:r>
            <a:r>
              <a:rPr kumimoji="1" lang="en-US" altLang="ja-JP" dirty="0"/>
              <a:t>-IR</a:t>
            </a:r>
            <a:r>
              <a:rPr kumimoji="1" lang="ja-JP" altLang="en-US" dirty="0"/>
              <a:t>または</a:t>
            </a:r>
            <a:r>
              <a:rPr kumimoji="1" lang="en-US" altLang="ja-JP" dirty="0"/>
              <a:t>GPT-4</a:t>
            </a:r>
            <a:r>
              <a:rPr kumimoji="1" lang="ja-JP" altLang="en-US" dirty="0"/>
              <a:t>で翻訳します．</a:t>
            </a:r>
            <a:endParaRPr kumimoji="1" lang="en-US" altLang="ja-JP" dirty="0"/>
          </a:p>
          <a:p>
            <a:r>
              <a:rPr kumimoji="1" lang="ja-JP" altLang="en-US" dirty="0"/>
              <a:t>次に，翻訳結果の関数呼び出し部とライブラリのインポートを手動で補完します．このとき翻訳結果は一切書き換えを行いません．</a:t>
            </a:r>
            <a:endParaRPr kumimoji="1" lang="en-US" altLang="ja-JP" dirty="0"/>
          </a:p>
          <a:p>
            <a:r>
              <a:rPr kumimoji="1" lang="ja-JP" altLang="en-US" dirty="0"/>
              <a:t>最後に補完後のソースコードをテストして翻訳精度を調査</a:t>
            </a:r>
            <a:r>
              <a:rPr kumimoji="1" lang="ja-JP" altLang="en-US"/>
              <a:t>します．</a:t>
            </a:r>
            <a:endParaRPr kumimoji="1" lang="en-US" altLang="ja-JP" dirty="0"/>
          </a:p>
          <a:p>
            <a:endParaRPr kumimoji="1" lang="en-US" altLang="ja-JP" dirty="0"/>
          </a:p>
          <a:p>
            <a:r>
              <a:rPr kumimoji="1" lang="ja-JP" altLang="en-US"/>
              <a:t>字が小さい</a:t>
            </a:r>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13</a:t>
            </a:fld>
            <a:endParaRPr kumimoji="1" lang="ja-JP" altLang="en-US"/>
          </a:p>
        </p:txBody>
      </p:sp>
    </p:spTree>
    <p:extLst>
      <p:ext uri="{BB962C8B-B14F-4D97-AF65-F5344CB8AC3E}">
        <p14:creationId xmlns:p14="http://schemas.microsoft.com/office/powerpoint/2010/main" val="204488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の実験方法について説明します．</a:t>
            </a:r>
            <a:endParaRPr kumimoji="1" lang="en-US" altLang="ja-JP" dirty="0"/>
          </a:p>
          <a:p>
            <a:endParaRPr kumimoji="1" lang="en-US" altLang="ja-JP" dirty="0"/>
          </a:p>
          <a:p>
            <a:r>
              <a:rPr kumimoji="1" lang="ja-JP" altLang="en-US" dirty="0"/>
              <a:t>まずソースコードの関数</a:t>
            </a:r>
            <a:r>
              <a:rPr kumimoji="1" lang="en-US" altLang="ja-JP" dirty="0"/>
              <a:t>solve</a:t>
            </a:r>
            <a:r>
              <a:rPr kumimoji="1" lang="ja-JP" altLang="en-US" dirty="0"/>
              <a:t>を取得します．</a:t>
            </a:r>
            <a:endParaRPr kumimoji="1" lang="en-US" altLang="ja-JP" dirty="0"/>
          </a:p>
          <a:p>
            <a:r>
              <a:rPr kumimoji="1" lang="ja-JP" altLang="en-US" dirty="0"/>
              <a:t>次に関数</a:t>
            </a:r>
            <a:r>
              <a:rPr kumimoji="1" lang="en-US" altLang="ja-JP" dirty="0"/>
              <a:t>solve</a:t>
            </a:r>
            <a:r>
              <a:rPr kumimoji="1" lang="ja-JP" altLang="en-US" dirty="0"/>
              <a:t>を</a:t>
            </a:r>
            <a:r>
              <a:rPr kumimoji="1" lang="en-US" altLang="ja-JP" dirty="0" err="1"/>
              <a:t>TransCoder</a:t>
            </a:r>
            <a:r>
              <a:rPr kumimoji="1" lang="en-US" altLang="ja-JP" dirty="0"/>
              <a:t>-IR</a:t>
            </a:r>
            <a:r>
              <a:rPr kumimoji="1" lang="ja-JP" altLang="en-US" dirty="0"/>
              <a:t>または</a:t>
            </a:r>
            <a:r>
              <a:rPr kumimoji="1" lang="en-US" altLang="ja-JP" dirty="0"/>
              <a:t>GPT-4</a:t>
            </a:r>
            <a:r>
              <a:rPr kumimoji="1" lang="ja-JP" altLang="en-US" dirty="0"/>
              <a:t>で翻訳します．</a:t>
            </a:r>
            <a:endParaRPr kumimoji="1" lang="en-US" altLang="ja-JP" dirty="0"/>
          </a:p>
          <a:p>
            <a:r>
              <a:rPr kumimoji="1" lang="ja-JP" altLang="en-US" dirty="0"/>
              <a:t>次に，翻訳結果の関数呼び出し部とライブラリのインポートを手動で補完します．このとき翻訳結果は一切書き換えを行いません．</a:t>
            </a:r>
            <a:endParaRPr kumimoji="1" lang="en-US" altLang="ja-JP" dirty="0"/>
          </a:p>
          <a:p>
            <a:r>
              <a:rPr kumimoji="1" lang="ja-JP" altLang="en-US" dirty="0"/>
              <a:t>最後に補完後のソースコードをテストして翻訳精度を調査</a:t>
            </a:r>
            <a:r>
              <a:rPr kumimoji="1" lang="ja-JP" altLang="en-US"/>
              <a:t>します．</a:t>
            </a:r>
            <a:endParaRPr kumimoji="1" lang="en-US" altLang="ja-JP" dirty="0"/>
          </a:p>
          <a:p>
            <a:endParaRPr kumimoji="1" lang="en-US" altLang="ja-JP" dirty="0"/>
          </a:p>
          <a:p>
            <a:r>
              <a:rPr kumimoji="1" lang="ja-JP" altLang="en-US"/>
              <a:t>字が小さい</a:t>
            </a:r>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14</a:t>
            </a:fld>
            <a:endParaRPr kumimoji="1" lang="ja-JP" altLang="en-US"/>
          </a:p>
        </p:txBody>
      </p:sp>
    </p:spTree>
    <p:extLst>
      <p:ext uri="{BB962C8B-B14F-4D97-AF65-F5344CB8AC3E}">
        <p14:creationId xmlns:p14="http://schemas.microsoft.com/office/powerpoint/2010/main" val="127081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の結果を表に示します．</a:t>
            </a:r>
            <a:endParaRPr kumimoji="1" lang="en-US" altLang="ja-JP" dirty="0"/>
          </a:p>
          <a:p>
            <a:r>
              <a:rPr kumimoji="1" lang="ja-JP" altLang="en-US" dirty="0"/>
              <a:t>結果から，</a:t>
            </a:r>
            <a:r>
              <a:rPr kumimoji="1" lang="en-US" altLang="ja-JP" dirty="0"/>
              <a:t>GPT-4</a:t>
            </a:r>
            <a:r>
              <a:rPr kumimoji="1" lang="ja-JP" altLang="en-US" dirty="0"/>
              <a:t>が全ての翻訳ペアにおいて</a:t>
            </a:r>
            <a:r>
              <a:rPr kumimoji="1" lang="en-US" altLang="ja-JP" dirty="0" err="1"/>
              <a:t>TransCoder</a:t>
            </a:r>
            <a:r>
              <a:rPr kumimoji="1" lang="en-US" altLang="ja-JP" dirty="0"/>
              <a:t>-IR</a:t>
            </a:r>
            <a:r>
              <a:rPr kumimoji="1" lang="ja-JP" altLang="en-US" dirty="0"/>
              <a:t>よりも翻訳精度が高いことがわかります．</a:t>
            </a:r>
            <a:endParaRPr kumimoji="1" lang="en-US" altLang="ja-JP" dirty="0"/>
          </a:p>
          <a:p>
            <a:r>
              <a:rPr kumimoji="1" lang="ja-JP" altLang="en-US" dirty="0"/>
              <a:t>また，</a:t>
            </a:r>
            <a:r>
              <a:rPr kumimoji="1" lang="en-US" altLang="ja-JP" dirty="0" err="1"/>
              <a:t>TransCoder</a:t>
            </a:r>
            <a:r>
              <a:rPr kumimoji="1" lang="en-US" altLang="ja-JP" dirty="0"/>
              <a:t>-IR</a:t>
            </a:r>
            <a:r>
              <a:rPr kumimoji="1" lang="ja-JP" altLang="en-US" dirty="0"/>
              <a:t>の翻訳精度が</a:t>
            </a:r>
            <a:r>
              <a:rPr kumimoji="1" lang="en-US" altLang="ja-JP" dirty="0" err="1"/>
              <a:t>TransCoder</a:t>
            </a:r>
            <a:r>
              <a:rPr kumimoji="1" lang="en-US" altLang="ja-JP" dirty="0"/>
              <a:t>-IR</a:t>
            </a:r>
            <a:r>
              <a:rPr kumimoji="1" lang="ja-JP" altLang="en-US" dirty="0"/>
              <a:t>の論文のものよりも全体的に低くなっているが，これは本研究のデータセットのほうが</a:t>
            </a:r>
            <a:r>
              <a:rPr kumimoji="1" lang="en-US" altLang="ja-JP" dirty="0" err="1"/>
              <a:t>TransCoder</a:t>
            </a:r>
            <a:r>
              <a:rPr kumimoji="1" lang="en-US" altLang="ja-JP" dirty="0"/>
              <a:t>-IR</a:t>
            </a:r>
            <a:r>
              <a:rPr kumimoji="1" lang="ja-JP" altLang="en-US" dirty="0"/>
              <a:t>の論文で使用されていたものよりも難しいためと考えられます．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15</a:t>
            </a:fld>
            <a:endParaRPr kumimoji="1" lang="ja-JP" altLang="en-US"/>
          </a:p>
        </p:txBody>
      </p:sp>
    </p:spTree>
    <p:extLst>
      <p:ext uri="{BB962C8B-B14F-4D97-AF65-F5344CB8AC3E}">
        <p14:creationId xmlns:p14="http://schemas.microsoft.com/office/powerpoint/2010/main" val="301125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の結果を表に示します．</a:t>
            </a:r>
            <a:endParaRPr kumimoji="1" lang="en-US" altLang="ja-JP" dirty="0"/>
          </a:p>
          <a:p>
            <a:r>
              <a:rPr kumimoji="1" lang="ja-JP" altLang="en-US" dirty="0"/>
              <a:t>結果から，</a:t>
            </a:r>
            <a:r>
              <a:rPr kumimoji="1" lang="en-US" altLang="ja-JP" dirty="0"/>
              <a:t>GPT-4</a:t>
            </a:r>
            <a:r>
              <a:rPr kumimoji="1" lang="ja-JP" altLang="en-US" dirty="0"/>
              <a:t>が全ての翻訳ペアにおいて</a:t>
            </a:r>
            <a:r>
              <a:rPr kumimoji="1" lang="en-US" altLang="ja-JP" dirty="0" err="1"/>
              <a:t>TransCoder</a:t>
            </a:r>
            <a:r>
              <a:rPr kumimoji="1" lang="en-US" altLang="ja-JP" dirty="0"/>
              <a:t>-IR</a:t>
            </a:r>
            <a:r>
              <a:rPr kumimoji="1" lang="ja-JP" altLang="en-US" dirty="0"/>
              <a:t>よりも翻訳精度が高いことがわかります．</a:t>
            </a:r>
            <a:endParaRPr kumimoji="1" lang="en-US" altLang="ja-JP" dirty="0"/>
          </a:p>
          <a:p>
            <a:r>
              <a:rPr kumimoji="1" lang="ja-JP" altLang="en-US" dirty="0"/>
              <a:t>また，</a:t>
            </a:r>
            <a:r>
              <a:rPr kumimoji="1" lang="en-US" altLang="ja-JP" dirty="0" err="1"/>
              <a:t>TransCoder</a:t>
            </a:r>
            <a:r>
              <a:rPr kumimoji="1" lang="en-US" altLang="ja-JP" dirty="0"/>
              <a:t>-IR</a:t>
            </a:r>
            <a:r>
              <a:rPr kumimoji="1" lang="ja-JP" altLang="en-US" dirty="0"/>
              <a:t>の翻訳精度が</a:t>
            </a:r>
            <a:r>
              <a:rPr kumimoji="1" lang="en-US" altLang="ja-JP" dirty="0" err="1"/>
              <a:t>TransCoder</a:t>
            </a:r>
            <a:r>
              <a:rPr kumimoji="1" lang="en-US" altLang="ja-JP" dirty="0"/>
              <a:t>-IR</a:t>
            </a:r>
            <a:r>
              <a:rPr kumimoji="1" lang="ja-JP" altLang="en-US" dirty="0"/>
              <a:t>の論文のものよりも全体的に低くなっているが，これは本研究のデータセットのほうが</a:t>
            </a:r>
            <a:r>
              <a:rPr kumimoji="1" lang="en-US" altLang="ja-JP" dirty="0" err="1"/>
              <a:t>TransCoder</a:t>
            </a:r>
            <a:r>
              <a:rPr kumimoji="1" lang="en-US" altLang="ja-JP" dirty="0"/>
              <a:t>-IR</a:t>
            </a:r>
            <a:r>
              <a:rPr kumimoji="1" lang="ja-JP" altLang="en-US" dirty="0"/>
              <a:t>の論文で使用されていたものよりも難しいためと考えられます．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16</a:t>
            </a:fld>
            <a:endParaRPr kumimoji="1" lang="ja-JP" altLang="en-US"/>
          </a:p>
        </p:txBody>
      </p:sp>
    </p:spTree>
    <p:extLst>
      <p:ext uri="{BB962C8B-B14F-4D97-AF65-F5344CB8AC3E}">
        <p14:creationId xmlns:p14="http://schemas.microsoft.com/office/powerpoint/2010/main" val="63224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17</a:t>
            </a:fld>
            <a:endParaRPr kumimoji="1" lang="ja-JP" altLang="en-US"/>
          </a:p>
        </p:txBody>
      </p:sp>
    </p:spTree>
    <p:extLst>
      <p:ext uri="{BB962C8B-B14F-4D97-AF65-F5344CB8AC3E}">
        <p14:creationId xmlns:p14="http://schemas.microsoft.com/office/powerpoint/2010/main" val="2288324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RQ2</a:t>
            </a:r>
            <a:r>
              <a:rPr kumimoji="1" lang="ja-JP" altLang="en-US" dirty="0"/>
              <a:t>です．</a:t>
            </a:r>
            <a:endParaRPr kumimoji="1" lang="en-US" altLang="ja-JP" dirty="0"/>
          </a:p>
          <a:p>
            <a:r>
              <a:rPr kumimoji="1" lang="en-US" altLang="ja-JP" dirty="0"/>
              <a:t>RQ2</a:t>
            </a:r>
            <a:r>
              <a:rPr kumimoji="1" lang="ja-JP" altLang="en-US" dirty="0"/>
              <a:t>では異なる特徴の言語間の翻訳精度の調査を行います．例えばレガシーな言語とモダンな言語間，動的型付け言語と静的型付け言語間の翻訳精度の調査などです．</a:t>
            </a:r>
            <a:endParaRPr kumimoji="1" lang="en-US" altLang="ja-JP" dirty="0"/>
          </a:p>
          <a:p>
            <a:r>
              <a:rPr kumimoji="1" lang="ja-JP" altLang="en-US" dirty="0"/>
              <a:t>同時に，コード単位での翻訳精度の調査を行います．</a:t>
            </a:r>
            <a:endParaRPr kumimoji="1" lang="en-US" altLang="ja-JP" dirty="0"/>
          </a:p>
          <a:p>
            <a:endParaRPr kumimoji="1" lang="en-US" altLang="ja-JP" dirty="0"/>
          </a:p>
          <a:p>
            <a:r>
              <a:rPr kumimoji="1" lang="ja-JP" altLang="en-US" dirty="0"/>
              <a:t>先述したデータセットに含まれる</a:t>
            </a:r>
            <a:r>
              <a:rPr kumimoji="1" lang="en-US" altLang="ja-JP" dirty="0"/>
              <a:t>C++</a:t>
            </a:r>
            <a:r>
              <a:rPr kumimoji="1" lang="ja-JP" altLang="en-US" dirty="0"/>
              <a:t>，</a:t>
            </a:r>
            <a:r>
              <a:rPr kumimoji="1" lang="en-US" altLang="ja-JP" dirty="0"/>
              <a:t>Go</a:t>
            </a:r>
            <a:r>
              <a:rPr kumimoji="1" lang="ja-JP" altLang="en-US" dirty="0"/>
              <a:t>，</a:t>
            </a:r>
            <a:r>
              <a:rPr kumimoji="1" lang="en-US" altLang="ja-JP" dirty="0"/>
              <a:t>Java</a:t>
            </a:r>
            <a:r>
              <a:rPr kumimoji="1" lang="ja-JP" altLang="en-US" dirty="0"/>
              <a:t>，</a:t>
            </a:r>
            <a:r>
              <a:rPr kumimoji="1" lang="en-US" altLang="ja-JP" dirty="0"/>
              <a:t>Rust</a:t>
            </a:r>
            <a:r>
              <a:rPr kumimoji="1" lang="ja-JP" altLang="en-US" dirty="0"/>
              <a:t>，</a:t>
            </a:r>
            <a:r>
              <a:rPr kumimoji="1" lang="en-US" altLang="ja-JP" dirty="0"/>
              <a:t>Python3</a:t>
            </a:r>
            <a:r>
              <a:rPr kumimoji="1" lang="ja-JP" altLang="en-US" dirty="0"/>
              <a:t>，</a:t>
            </a:r>
            <a:r>
              <a:rPr kumimoji="1" lang="en-US" altLang="ja-JP" dirty="0"/>
              <a:t>COBOL</a:t>
            </a:r>
            <a:r>
              <a:rPr kumimoji="1" lang="ja-JP" altLang="en-US" dirty="0"/>
              <a:t>のコードを翻訳して精度を調査します．</a:t>
            </a:r>
            <a:endParaRPr kumimoji="1" lang="en-US" altLang="ja-JP" dirty="0"/>
          </a:p>
          <a:p>
            <a:endParaRPr kumimoji="1" lang="en-US" altLang="ja-JP" dirty="0"/>
          </a:p>
          <a:p>
            <a:r>
              <a:rPr kumimoji="1" lang="en-US" altLang="ja-JP" dirty="0"/>
              <a:t>GPT-4</a:t>
            </a:r>
            <a:r>
              <a:rPr kumimoji="1" lang="ja-JP" altLang="en-US" dirty="0"/>
              <a:t>は</a:t>
            </a:r>
            <a:r>
              <a:rPr kumimoji="1" lang="en-US" altLang="ja-JP" dirty="0"/>
              <a:t>RQ1</a:t>
            </a:r>
            <a:r>
              <a:rPr kumimoji="1" lang="ja-JP" altLang="en-US" dirty="0"/>
              <a:t>と同様に</a:t>
            </a:r>
            <a:r>
              <a:rPr kumimoji="1" lang="en-US" altLang="ja-JP" dirty="0"/>
              <a:t>API</a:t>
            </a:r>
            <a:r>
              <a:rPr kumimoji="1" lang="ja-JP" altLang="en-US" dirty="0"/>
              <a:t>を使用し，プロンプトは以下のように設定しています．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18</a:t>
            </a:fld>
            <a:endParaRPr kumimoji="1" lang="ja-JP" altLang="en-US"/>
          </a:p>
        </p:txBody>
      </p:sp>
    </p:spTree>
    <p:extLst>
      <p:ext uri="{BB962C8B-B14F-4D97-AF65-F5344CB8AC3E}">
        <p14:creationId xmlns:p14="http://schemas.microsoft.com/office/powerpoint/2010/main" val="60269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RQ2</a:t>
            </a:r>
            <a:r>
              <a:rPr kumimoji="1" lang="ja-JP" altLang="en-US" dirty="0"/>
              <a:t>の実験結果を表に示します．</a:t>
            </a:r>
            <a:endParaRPr kumimoji="1" lang="en-US" altLang="ja-JP" dirty="0"/>
          </a:p>
          <a:p>
            <a:r>
              <a:rPr kumimoji="1" lang="ja-JP" altLang="en-US" dirty="0"/>
              <a:t>結果から，翻訳元言語よりも翻訳先言語の方が精度に影響することがわかります．</a:t>
            </a:r>
            <a:endParaRPr kumimoji="1" lang="en-US" altLang="ja-JP" dirty="0"/>
          </a:p>
          <a:p>
            <a:r>
              <a:rPr kumimoji="1" lang="ja-JP" altLang="en-US" dirty="0"/>
              <a:t>特に翻訳先言語が</a:t>
            </a:r>
            <a:r>
              <a:rPr kumimoji="1" lang="en-US" altLang="ja-JP" dirty="0"/>
              <a:t>C++</a:t>
            </a:r>
            <a:r>
              <a:rPr kumimoji="1" lang="ja-JP" altLang="en-US" dirty="0"/>
              <a:t>，</a:t>
            </a:r>
            <a:r>
              <a:rPr kumimoji="1" lang="en-US" altLang="ja-JP" dirty="0"/>
              <a:t>Java</a:t>
            </a:r>
            <a:r>
              <a:rPr kumimoji="1" lang="ja-JP" altLang="en-US" dirty="0"/>
              <a:t>の場合は翻訳精度が高いのに対して，翻訳先が</a:t>
            </a:r>
            <a:r>
              <a:rPr kumimoji="1" lang="en-US" altLang="ja-JP" dirty="0"/>
              <a:t>COBOL</a:t>
            </a:r>
            <a:r>
              <a:rPr kumimoji="1" lang="ja-JP" altLang="en-US" dirty="0"/>
              <a:t>の場合は翻訳精度が低くなりました．</a:t>
            </a:r>
            <a:endParaRPr kumimoji="1" lang="en-US" altLang="ja-JP" dirty="0"/>
          </a:p>
          <a:p>
            <a:r>
              <a:rPr kumimoji="1" lang="ja-JP" altLang="en-US" dirty="0"/>
              <a:t>このことから，</a:t>
            </a:r>
            <a:r>
              <a:rPr kumimoji="1" lang="en-US" altLang="ja-JP" dirty="0"/>
              <a:t>GPT-4</a:t>
            </a:r>
            <a:r>
              <a:rPr kumimoji="1" lang="ja-JP" altLang="en-US" dirty="0"/>
              <a:t>は</a:t>
            </a:r>
            <a:r>
              <a:rPr kumimoji="1" lang="en-US" altLang="ja-JP" dirty="0"/>
              <a:t>COBOL</a:t>
            </a:r>
            <a:r>
              <a:rPr kumimoji="1" lang="ja-JP" altLang="en-US" dirty="0"/>
              <a:t>のようなレガシーな言語を生成する能力が低いと考えられます．</a:t>
            </a:r>
            <a:endParaRPr kumimoji="1" lang="en-US" altLang="ja-JP" dirty="0"/>
          </a:p>
          <a:p>
            <a:r>
              <a:rPr kumimoji="1" lang="ja-JP" altLang="en-US" dirty="0"/>
              <a:t>また，関連研究において，事前学習モデルでは動的型付け言語から静的型付け言語への翻訳精度が低下すると報告されていましたが，今回の実験では</a:t>
            </a:r>
            <a:r>
              <a:rPr kumimoji="1" lang="en-US" altLang="ja-JP" dirty="0"/>
              <a:t>GPT-4</a:t>
            </a:r>
            <a:r>
              <a:rPr kumimoji="1" lang="ja-JP" altLang="en-US" dirty="0"/>
              <a:t>にはそのような傾向は見られません</a:t>
            </a:r>
            <a:r>
              <a:rPr kumimoji="1" lang="ja-JP" altLang="en-US"/>
              <a:t>でした．</a:t>
            </a:r>
            <a:endParaRPr kumimoji="1" lang="en-US" altLang="ja-JP" dirty="0"/>
          </a:p>
          <a:p>
            <a:endParaRPr kumimoji="1" lang="en-US" altLang="ja-JP" dirty="0"/>
          </a:p>
          <a:p>
            <a:r>
              <a:rPr kumimoji="1" lang="ja-JP" altLang="en-US"/>
              <a:t>黄色見えにくい</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21</a:t>
            </a:fld>
            <a:endParaRPr kumimoji="1" lang="ja-JP" altLang="en-US"/>
          </a:p>
        </p:txBody>
      </p:sp>
    </p:spTree>
    <p:extLst>
      <p:ext uri="{BB962C8B-B14F-4D97-AF65-F5344CB8AC3E}">
        <p14:creationId xmlns:p14="http://schemas.microsoft.com/office/powerpoint/2010/main" val="245721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まず背景から説明します。</a:t>
            </a:r>
            <a:endParaRPr kumimoji="1" lang="en-US" altLang="ja-JP" dirty="0"/>
          </a:p>
          <a:p>
            <a:r>
              <a:rPr kumimoji="1" lang="ja-JP" altLang="en-US" dirty="0"/>
              <a:t>自動コード翻訳とは言語</a:t>
            </a:r>
            <a:r>
              <a:rPr kumimoji="1" lang="en-US" altLang="ja-JP" dirty="0"/>
              <a:t>A</a:t>
            </a:r>
            <a:r>
              <a:rPr kumimoji="1" lang="ja-JP" altLang="en-US" dirty="0"/>
              <a:t>で記述されたソースコードを別の言語</a:t>
            </a:r>
            <a:r>
              <a:rPr kumimoji="1" lang="en-US" altLang="ja-JP" dirty="0"/>
              <a:t>B</a:t>
            </a:r>
            <a:r>
              <a:rPr kumimoji="1" lang="ja-JP" altLang="en-US" dirty="0"/>
              <a:t>に翻訳する技術です。</a:t>
            </a:r>
            <a:endParaRPr kumimoji="1" lang="en-US" altLang="ja-JP" dirty="0"/>
          </a:p>
          <a:p>
            <a:endParaRPr kumimoji="1" lang="en-US" altLang="ja-JP" dirty="0"/>
          </a:p>
          <a:p>
            <a:r>
              <a:rPr kumimoji="1" lang="ja-JP" altLang="en-US" dirty="0"/>
              <a:t>例えば</a:t>
            </a:r>
            <a:r>
              <a:rPr kumimoji="1" lang="en-US" altLang="ja-JP" dirty="0"/>
              <a:t>COBOL</a:t>
            </a:r>
            <a:r>
              <a:rPr kumimoji="1" lang="ja-JP" altLang="en-US" dirty="0"/>
              <a:t>から</a:t>
            </a:r>
            <a:r>
              <a:rPr kumimoji="1" lang="en-US" altLang="ja-JP" dirty="0"/>
              <a:t>Java</a:t>
            </a:r>
            <a:r>
              <a:rPr kumimoji="1" lang="ja-JP" altLang="en-US" dirty="0"/>
              <a:t>などの古い言語から新しい言語への翻訳や，</a:t>
            </a:r>
            <a:r>
              <a:rPr kumimoji="1" lang="en-US" altLang="ja-JP" dirty="0"/>
              <a:t>Python</a:t>
            </a:r>
            <a:r>
              <a:rPr kumimoji="1" lang="ja-JP" altLang="en-US" dirty="0"/>
              <a:t>から</a:t>
            </a:r>
            <a:r>
              <a:rPr kumimoji="1" lang="en-US" altLang="ja-JP" dirty="0"/>
              <a:t>C++</a:t>
            </a:r>
            <a:r>
              <a:rPr kumimoji="1" lang="ja-JP" altLang="en-US" dirty="0"/>
              <a:t>などの低速高水準言語から高速な低水準言語への翻訳などに利用されています。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a:t>
            </a:fld>
            <a:endParaRPr kumimoji="1" lang="ja-JP" altLang="en-US"/>
          </a:p>
        </p:txBody>
      </p:sp>
    </p:spTree>
    <p:extLst>
      <p:ext uri="{BB962C8B-B14F-4D97-AF65-F5344CB8AC3E}">
        <p14:creationId xmlns:p14="http://schemas.microsoft.com/office/powerpoint/2010/main" val="133617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RQ2</a:t>
            </a:r>
            <a:r>
              <a:rPr kumimoji="1" lang="ja-JP" altLang="en-US" dirty="0"/>
              <a:t>の実験結果を表に示します．</a:t>
            </a:r>
            <a:endParaRPr kumimoji="1" lang="en-US" altLang="ja-JP" dirty="0"/>
          </a:p>
          <a:p>
            <a:r>
              <a:rPr kumimoji="1" lang="ja-JP" altLang="en-US" dirty="0"/>
              <a:t>結果から，翻訳元言語よりも翻訳先言語の方が精度に影響することがわかります．</a:t>
            </a:r>
            <a:endParaRPr kumimoji="1" lang="en-US" altLang="ja-JP" dirty="0"/>
          </a:p>
          <a:p>
            <a:r>
              <a:rPr kumimoji="1" lang="ja-JP" altLang="en-US" dirty="0"/>
              <a:t>特に翻訳先言語が</a:t>
            </a:r>
            <a:r>
              <a:rPr kumimoji="1" lang="en-US" altLang="ja-JP" dirty="0"/>
              <a:t>C++</a:t>
            </a:r>
            <a:r>
              <a:rPr kumimoji="1" lang="ja-JP" altLang="en-US" dirty="0"/>
              <a:t>，</a:t>
            </a:r>
            <a:r>
              <a:rPr kumimoji="1" lang="en-US" altLang="ja-JP" dirty="0"/>
              <a:t>Java</a:t>
            </a:r>
            <a:r>
              <a:rPr kumimoji="1" lang="ja-JP" altLang="en-US" dirty="0"/>
              <a:t>の場合は翻訳精度が高いのに対して，翻訳先が</a:t>
            </a:r>
            <a:r>
              <a:rPr kumimoji="1" lang="en-US" altLang="ja-JP" dirty="0"/>
              <a:t>COBOL</a:t>
            </a:r>
            <a:r>
              <a:rPr kumimoji="1" lang="ja-JP" altLang="en-US" dirty="0"/>
              <a:t>の場合は翻訳精度が低くなりました．</a:t>
            </a:r>
            <a:endParaRPr kumimoji="1" lang="en-US" altLang="ja-JP" dirty="0"/>
          </a:p>
          <a:p>
            <a:r>
              <a:rPr kumimoji="1" lang="ja-JP" altLang="en-US" dirty="0"/>
              <a:t>このことから，</a:t>
            </a:r>
            <a:r>
              <a:rPr kumimoji="1" lang="en-US" altLang="ja-JP" dirty="0"/>
              <a:t>GPT-4</a:t>
            </a:r>
            <a:r>
              <a:rPr kumimoji="1" lang="ja-JP" altLang="en-US" dirty="0"/>
              <a:t>は</a:t>
            </a:r>
            <a:r>
              <a:rPr kumimoji="1" lang="en-US" altLang="ja-JP" dirty="0"/>
              <a:t>COBOL</a:t>
            </a:r>
            <a:r>
              <a:rPr kumimoji="1" lang="ja-JP" altLang="en-US" dirty="0"/>
              <a:t>のようなレガシーな言語を生成する能力が低いと考えられます．</a:t>
            </a:r>
            <a:endParaRPr kumimoji="1" lang="en-US" altLang="ja-JP" dirty="0"/>
          </a:p>
          <a:p>
            <a:r>
              <a:rPr kumimoji="1" lang="ja-JP" altLang="en-US" dirty="0"/>
              <a:t>また，関連研究において，事前学習モデルでは動的型付け言語から静的型付け言語への翻訳精度が低下すると報告されていましたが，今回の実験では</a:t>
            </a:r>
            <a:r>
              <a:rPr kumimoji="1" lang="en-US" altLang="ja-JP" dirty="0"/>
              <a:t>GPT-4</a:t>
            </a:r>
            <a:r>
              <a:rPr kumimoji="1" lang="ja-JP" altLang="en-US" dirty="0"/>
              <a:t>にはそのような傾向は見られません</a:t>
            </a:r>
            <a:r>
              <a:rPr kumimoji="1" lang="ja-JP" altLang="en-US"/>
              <a:t>でした．</a:t>
            </a:r>
            <a:endParaRPr kumimoji="1" lang="en-US" altLang="ja-JP" dirty="0"/>
          </a:p>
          <a:p>
            <a:endParaRPr kumimoji="1" lang="en-US" altLang="ja-JP" dirty="0"/>
          </a:p>
          <a:p>
            <a:r>
              <a:rPr kumimoji="1" lang="ja-JP" altLang="en-US"/>
              <a:t>元の論文の話を詳しく言う</a:t>
            </a:r>
            <a:endParaRPr kumimoji="1" lang="en-US" altLang="ja-JP" dirty="0"/>
          </a:p>
          <a:p>
            <a:r>
              <a:rPr kumimoji="1" lang="en-US" altLang="ja-JP" dirty="0"/>
              <a:t>Java, Pyton3, C++, C#, JavaScript</a:t>
            </a:r>
          </a:p>
          <a:p>
            <a:r>
              <a:rPr kumimoji="1" lang="ja-JP" altLang="en-US"/>
              <a:t>動的、静的の話をもうちょいする</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22</a:t>
            </a:fld>
            <a:endParaRPr kumimoji="1" lang="ja-JP" altLang="en-US"/>
          </a:p>
        </p:txBody>
      </p:sp>
    </p:spTree>
    <p:extLst>
      <p:ext uri="{BB962C8B-B14F-4D97-AF65-F5344CB8AC3E}">
        <p14:creationId xmlns:p14="http://schemas.microsoft.com/office/powerpoint/2010/main" val="101170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23</a:t>
            </a:fld>
            <a:endParaRPr kumimoji="1" lang="ja-JP" altLang="en-US"/>
          </a:p>
        </p:txBody>
      </p:sp>
    </p:spTree>
    <p:extLst>
      <p:ext uri="{BB962C8B-B14F-4D97-AF65-F5344CB8AC3E}">
        <p14:creationId xmlns:p14="http://schemas.microsoft.com/office/powerpoint/2010/main" val="4208260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RQ3</a:t>
            </a:r>
            <a:r>
              <a:rPr kumimoji="1" lang="ja-JP" altLang="en-US" dirty="0"/>
              <a:t>です．</a:t>
            </a:r>
            <a:endParaRPr kumimoji="1" lang="en-US" altLang="ja-JP" dirty="0"/>
          </a:p>
          <a:p>
            <a:r>
              <a:rPr kumimoji="1" lang="en-US" altLang="ja-JP" dirty="0"/>
              <a:t>RQ3</a:t>
            </a:r>
            <a:r>
              <a:rPr kumimoji="1" lang="ja-JP" altLang="en-US" dirty="0"/>
              <a:t>ではプロンプトを英語に変更して精度の変化を調査します．</a:t>
            </a:r>
            <a:endParaRPr kumimoji="1" lang="en-US" altLang="ja-JP" dirty="0"/>
          </a:p>
          <a:p>
            <a:r>
              <a:rPr kumimoji="1" lang="ja-JP" altLang="en-US" dirty="0"/>
              <a:t>実験方法は</a:t>
            </a:r>
            <a:r>
              <a:rPr kumimoji="1" lang="en-US" altLang="ja-JP" dirty="0"/>
              <a:t>RQ2</a:t>
            </a:r>
            <a:r>
              <a:rPr kumimoji="1" lang="ja-JP" altLang="en-US" dirty="0"/>
              <a:t>と同様で，プロンプトのみを英語に変更します．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24</a:t>
            </a:fld>
            <a:endParaRPr kumimoji="1" lang="ja-JP" altLang="en-US"/>
          </a:p>
        </p:txBody>
      </p:sp>
    </p:spTree>
    <p:extLst>
      <p:ext uri="{BB962C8B-B14F-4D97-AF65-F5344CB8AC3E}">
        <p14:creationId xmlns:p14="http://schemas.microsoft.com/office/powerpoint/2010/main" val="1474648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結果を表に示します．表における括弧内の数値は日本語の場合の制度との差分を示しています．</a:t>
            </a:r>
            <a:endParaRPr kumimoji="1" lang="en-US" altLang="ja-JP" dirty="0"/>
          </a:p>
          <a:p>
            <a:r>
              <a:rPr kumimoji="1" lang="ja-JP" altLang="en-US" dirty="0"/>
              <a:t>結果から，プロンプトが英語の場合と日本語の場合で精度に大きな差がないことがわかりました．</a:t>
            </a:r>
            <a:endParaRPr kumimoji="1" lang="en-US" altLang="ja-JP" dirty="0"/>
          </a:p>
          <a:p>
            <a:r>
              <a:rPr kumimoji="1" lang="ja-JP" altLang="en-US" dirty="0"/>
              <a:t>つまり，コード翻訳タスクにおいて日本語話者は無理にプロンプトを英訳する必要はない，ということです．</a:t>
            </a:r>
            <a:endParaRPr kumimoji="1" lang="en-US" altLang="ja-JP" dirty="0"/>
          </a:p>
          <a:p>
            <a:endParaRPr kumimoji="1" lang="en-US" altLang="ja-JP" dirty="0"/>
          </a:p>
          <a:p>
            <a:r>
              <a:rPr kumimoji="1" lang="ja-JP" altLang="en-US" dirty="0"/>
              <a:t>プロンプトが英語の場合も日本語の場合も出力されるコードの安全性は変わらないという報告と今回の結果から，コード生成に関するタスクではプロンプトの言語は精度に大きく影響しないと考えられる．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25</a:t>
            </a:fld>
            <a:endParaRPr kumimoji="1" lang="ja-JP" altLang="en-US"/>
          </a:p>
        </p:txBody>
      </p:sp>
    </p:spTree>
    <p:extLst>
      <p:ext uri="{BB962C8B-B14F-4D97-AF65-F5344CB8AC3E}">
        <p14:creationId xmlns:p14="http://schemas.microsoft.com/office/powerpoint/2010/main" val="460382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結果を表に示します．表における括弧内の数値は日本語の場合の制度との差分を示しています．</a:t>
            </a:r>
            <a:endParaRPr kumimoji="1" lang="en-US" altLang="ja-JP" dirty="0"/>
          </a:p>
          <a:p>
            <a:r>
              <a:rPr kumimoji="1" lang="ja-JP" altLang="en-US" dirty="0"/>
              <a:t>結果から，プロンプトが英語の場合と日本語の場合で精度に大きな差がないことがわかりました．</a:t>
            </a:r>
            <a:endParaRPr kumimoji="1" lang="en-US" altLang="ja-JP" dirty="0"/>
          </a:p>
          <a:p>
            <a:r>
              <a:rPr kumimoji="1" lang="ja-JP" altLang="en-US" dirty="0"/>
              <a:t>つまり，コード翻訳タスクにおいて日本語話者は無理にプロンプトを英訳する必要はない，ということです．</a:t>
            </a:r>
            <a:endParaRPr kumimoji="1" lang="en-US" altLang="ja-JP" dirty="0"/>
          </a:p>
          <a:p>
            <a:endParaRPr kumimoji="1" lang="en-US" altLang="ja-JP" dirty="0"/>
          </a:p>
          <a:p>
            <a:r>
              <a:rPr kumimoji="1" lang="ja-JP" altLang="en-US" dirty="0"/>
              <a:t>プロンプトが英語の場合も日本語の場合も出力されるコードの安全性は変わらないという報告と今回の結果から，コード生成に関するタスクではプロンプトの言語は精度に大きく影響しないと</a:t>
            </a:r>
            <a:r>
              <a:rPr kumimoji="1" lang="ja-JP" altLang="en-US"/>
              <a:t>考えられる．</a:t>
            </a:r>
            <a:endParaRPr kumimoji="1" lang="en-US" altLang="ja-JP" dirty="0"/>
          </a:p>
          <a:p>
            <a:endParaRPr kumimoji="1" lang="en-US" altLang="ja-JP" dirty="0"/>
          </a:p>
          <a:p>
            <a:r>
              <a:rPr kumimoji="1" lang="ja-JP" altLang="en-US"/>
              <a:t>タスクが違うという話</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26</a:t>
            </a:fld>
            <a:endParaRPr kumimoji="1" lang="ja-JP" altLang="en-US"/>
          </a:p>
        </p:txBody>
      </p:sp>
    </p:spTree>
    <p:extLst>
      <p:ext uri="{BB962C8B-B14F-4D97-AF65-F5344CB8AC3E}">
        <p14:creationId xmlns:p14="http://schemas.microsoft.com/office/powerpoint/2010/main" val="56339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27</a:t>
            </a:fld>
            <a:endParaRPr kumimoji="1" lang="ja-JP" altLang="en-US"/>
          </a:p>
        </p:txBody>
      </p:sp>
    </p:spTree>
    <p:extLst>
      <p:ext uri="{BB962C8B-B14F-4D97-AF65-F5344CB8AC3E}">
        <p14:creationId xmlns:p14="http://schemas.microsoft.com/office/powerpoint/2010/main" val="82271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RQ4</a:t>
            </a:r>
            <a:r>
              <a:rPr kumimoji="1" lang="ja-JP" altLang="en-US" dirty="0"/>
              <a:t>です．</a:t>
            </a:r>
            <a:endParaRPr kumimoji="1" lang="en-US" altLang="ja-JP" dirty="0"/>
          </a:p>
          <a:p>
            <a:r>
              <a:rPr kumimoji="1" lang="en-US" altLang="ja-JP" dirty="0"/>
              <a:t>RQ4</a:t>
            </a:r>
            <a:r>
              <a:rPr kumimoji="1" lang="ja-JP" altLang="en-US" dirty="0"/>
              <a:t>では静的解析ツールを使用することで精度がどれだけ向上するか調査します．</a:t>
            </a:r>
            <a:endParaRPr kumimoji="1" lang="en-US" altLang="ja-JP" dirty="0"/>
          </a:p>
          <a:p>
            <a:r>
              <a:rPr kumimoji="1" lang="en-US" altLang="ja-JP" dirty="0"/>
              <a:t>RQ2</a:t>
            </a:r>
            <a:r>
              <a:rPr kumimoji="1" lang="ja-JP" altLang="en-US" dirty="0"/>
              <a:t>の結果に以下の</a:t>
            </a:r>
            <a:r>
              <a:rPr kumimoji="1" lang="en-US" altLang="ja-JP" dirty="0"/>
              <a:t>2</a:t>
            </a:r>
            <a:r>
              <a:rPr kumimoji="1" lang="ja-JP" altLang="en-US" dirty="0"/>
              <a:t>つの静的解析ツールを適用して精度の向上を調べます．</a:t>
            </a:r>
            <a:endParaRPr kumimoji="1" lang="en-US" altLang="ja-JP" dirty="0"/>
          </a:p>
          <a:p>
            <a:r>
              <a:rPr kumimoji="1" lang="en-US" altLang="ja-JP" dirty="0"/>
              <a:t>1</a:t>
            </a:r>
            <a:r>
              <a:rPr kumimoji="1" lang="ja-JP" altLang="en-US" dirty="0"/>
              <a:t>つ目は</a:t>
            </a:r>
            <a:r>
              <a:rPr kumimoji="1" lang="en-US" altLang="ja-JP" dirty="0" err="1"/>
              <a:t>goimports</a:t>
            </a:r>
            <a:r>
              <a:rPr kumimoji="1" lang="ja-JP" altLang="en-US" dirty="0"/>
              <a:t>で，これは</a:t>
            </a:r>
            <a:r>
              <a:rPr kumimoji="1" lang="en-US" altLang="ja-JP" dirty="0"/>
              <a:t>Go</a:t>
            </a:r>
            <a:r>
              <a:rPr kumimoji="1" lang="ja-JP" altLang="en-US" dirty="0"/>
              <a:t>コードのパッケージの</a:t>
            </a:r>
            <a:r>
              <a:rPr kumimoji="1" lang="en-US" altLang="ja-JP" dirty="0"/>
              <a:t>import</a:t>
            </a:r>
            <a:r>
              <a:rPr kumimoji="1" lang="ja-JP" altLang="en-US" dirty="0"/>
              <a:t>を自動で解決するツールです．</a:t>
            </a:r>
            <a:endParaRPr kumimoji="1" lang="en-US" altLang="ja-JP" dirty="0"/>
          </a:p>
          <a:p>
            <a:r>
              <a:rPr kumimoji="1" lang="en-US" altLang="ja-JP" dirty="0"/>
              <a:t>2</a:t>
            </a:r>
            <a:r>
              <a:rPr kumimoji="1" lang="ja-JP" altLang="en-US" dirty="0"/>
              <a:t>つ目は</a:t>
            </a:r>
            <a:r>
              <a:rPr kumimoji="1" lang="en-US" altLang="ja-JP" dirty="0"/>
              <a:t>cargo-fix</a:t>
            </a:r>
            <a:r>
              <a:rPr kumimoji="1" lang="ja-JP" altLang="en-US" dirty="0"/>
              <a:t>で，これは</a:t>
            </a:r>
            <a:r>
              <a:rPr kumimoji="1" lang="en-US" altLang="ja-JP" dirty="0"/>
              <a:t>Rust</a:t>
            </a:r>
            <a:r>
              <a:rPr kumimoji="1" lang="ja-JP" altLang="en-US" dirty="0"/>
              <a:t>コードにおいて，</a:t>
            </a:r>
            <a:r>
              <a:rPr kumimoji="1" lang="en-US" altLang="ja-JP" dirty="0"/>
              <a:t>Rust</a:t>
            </a:r>
            <a:r>
              <a:rPr kumimoji="1" lang="ja-JP" altLang="en-US" dirty="0"/>
              <a:t>のコンパイラが提案した修正を自動で適用するツールです．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28</a:t>
            </a:fld>
            <a:endParaRPr kumimoji="1" lang="ja-JP" altLang="en-US"/>
          </a:p>
        </p:txBody>
      </p:sp>
    </p:spTree>
    <p:extLst>
      <p:ext uri="{BB962C8B-B14F-4D97-AF65-F5344CB8AC3E}">
        <p14:creationId xmlns:p14="http://schemas.microsoft.com/office/powerpoint/2010/main" val="253196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結果は表のようになりました．括弧内は</a:t>
            </a:r>
            <a:r>
              <a:rPr kumimoji="1" lang="en-US" altLang="ja-JP" dirty="0"/>
              <a:t>RQ2</a:t>
            </a:r>
            <a:r>
              <a:rPr kumimoji="1" lang="ja-JP" altLang="en-US" dirty="0"/>
              <a:t>の結果との差分で，両者において精度が向上したことがわかります．</a:t>
            </a:r>
            <a:endParaRPr kumimoji="1" lang="en-US" altLang="ja-JP" dirty="0"/>
          </a:p>
          <a:p>
            <a:r>
              <a:rPr kumimoji="1" lang="ja-JP" altLang="en-US" dirty="0"/>
              <a:t>特に</a:t>
            </a:r>
            <a:r>
              <a:rPr kumimoji="1" lang="en-US" altLang="ja-JP" dirty="0" err="1"/>
              <a:t>goimports</a:t>
            </a:r>
            <a:r>
              <a:rPr kumimoji="1" lang="ja-JP" altLang="en-US" dirty="0"/>
              <a:t>を適用した場合精度が平均</a:t>
            </a:r>
            <a:r>
              <a:rPr kumimoji="1" lang="en-US" altLang="ja-JP" dirty="0"/>
              <a:t>+0.09</a:t>
            </a:r>
            <a:r>
              <a:rPr kumimoji="1" lang="ja-JP" altLang="en-US" dirty="0"/>
              <a:t>と大幅に向上しました．</a:t>
            </a:r>
            <a:endParaRPr kumimoji="1" lang="en-US" altLang="ja-JP" dirty="0"/>
          </a:p>
          <a:p>
            <a:r>
              <a:rPr kumimoji="1" lang="ja-JP" altLang="en-US" dirty="0"/>
              <a:t>このことから</a:t>
            </a:r>
            <a:r>
              <a:rPr kumimoji="1" lang="en-US" altLang="ja-JP" dirty="0"/>
              <a:t>GPT-4</a:t>
            </a:r>
            <a:r>
              <a:rPr kumimoji="1" lang="ja-JP" altLang="en-US" dirty="0"/>
              <a:t>と静的解析ツールを併用することで精度を向上させることができることがわかりました．</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29</a:t>
            </a:fld>
            <a:endParaRPr kumimoji="1" lang="ja-JP" altLang="en-US"/>
          </a:p>
        </p:txBody>
      </p:sp>
    </p:spTree>
    <p:extLst>
      <p:ext uri="{BB962C8B-B14F-4D97-AF65-F5344CB8AC3E}">
        <p14:creationId xmlns:p14="http://schemas.microsoft.com/office/powerpoint/2010/main" val="228965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妥当性の脅威について話していきます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30</a:t>
            </a:fld>
            <a:endParaRPr kumimoji="1" lang="ja-JP" altLang="en-US"/>
          </a:p>
        </p:txBody>
      </p:sp>
    </p:spTree>
    <p:extLst>
      <p:ext uri="{BB962C8B-B14F-4D97-AF65-F5344CB8AC3E}">
        <p14:creationId xmlns:p14="http://schemas.microsoft.com/office/powerpoint/2010/main" val="3837109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r>
              <a:rPr kumimoji="1" lang="ja-JP" altLang="en-US" dirty="0"/>
              <a:t>本研究では</a:t>
            </a:r>
            <a:r>
              <a:rPr kumimoji="1" lang="en-US" altLang="ja-JP" dirty="0"/>
              <a:t>GPT-4</a:t>
            </a:r>
            <a:r>
              <a:rPr kumimoji="1" lang="ja-JP" altLang="en-US" dirty="0"/>
              <a:t>が事前学習していないデータからデータセットを新たに作成して</a:t>
            </a:r>
            <a:r>
              <a:rPr kumimoji="1" lang="en-US" altLang="ja-JP" dirty="0"/>
              <a:t>GPT-4</a:t>
            </a:r>
            <a:r>
              <a:rPr kumimoji="1" lang="ja-JP" altLang="en-US" dirty="0"/>
              <a:t>のコード翻訳タスクの精度を調査しました．</a:t>
            </a:r>
            <a:endParaRPr kumimoji="1" lang="en-US" altLang="ja-JP" dirty="0"/>
          </a:p>
          <a:p>
            <a:r>
              <a:rPr kumimoji="1" lang="ja-JP" altLang="en-US" dirty="0"/>
              <a:t>調査の結果，主に以下の</a:t>
            </a:r>
            <a:r>
              <a:rPr kumimoji="1" lang="en-US" altLang="ja-JP" dirty="0"/>
              <a:t>4</a:t>
            </a:r>
            <a:r>
              <a:rPr kumimoji="1" lang="ja-JP" altLang="en-US" dirty="0"/>
              <a:t>つの知見が得られました．</a:t>
            </a:r>
            <a:endParaRPr kumimoji="1" lang="en-US" altLang="ja-JP" dirty="0"/>
          </a:p>
          <a:p>
            <a:endParaRPr kumimoji="1" lang="en-US" altLang="ja-JP" dirty="0"/>
          </a:p>
          <a:p>
            <a:r>
              <a:rPr kumimoji="1" lang="en-US" altLang="ja-JP" dirty="0"/>
              <a:t>1</a:t>
            </a:r>
            <a:r>
              <a:rPr kumimoji="1" lang="ja-JP" altLang="en-US" dirty="0"/>
              <a:t>つ目は</a:t>
            </a:r>
            <a:r>
              <a:rPr kumimoji="1" lang="en-US" altLang="ja-JP" dirty="0"/>
              <a:t>GPT-4</a:t>
            </a:r>
            <a:r>
              <a:rPr kumimoji="1" lang="ja-JP" altLang="en-US" dirty="0"/>
              <a:t>は既存の事前学習モデルよりも高精度で翻訳が可能なこと．</a:t>
            </a:r>
            <a:endParaRPr kumimoji="1" lang="en-US" altLang="ja-JP" dirty="0"/>
          </a:p>
          <a:p>
            <a:r>
              <a:rPr kumimoji="1" lang="en-US" altLang="ja-JP" dirty="0"/>
              <a:t>2</a:t>
            </a:r>
            <a:r>
              <a:rPr kumimoji="1" lang="ja-JP" altLang="en-US" dirty="0"/>
              <a:t>つ目は翻訳元言語よりも翻訳先言語の方が精度への影響が大きいこと．</a:t>
            </a:r>
            <a:endParaRPr kumimoji="1" lang="en-US" altLang="ja-JP" dirty="0"/>
          </a:p>
          <a:p>
            <a:r>
              <a:rPr kumimoji="1" lang="en-US" altLang="ja-JP" dirty="0"/>
              <a:t>3</a:t>
            </a:r>
            <a:r>
              <a:rPr kumimoji="1" lang="ja-JP" altLang="en-US" dirty="0"/>
              <a:t>つ目はプロンプトが英語でも日本語でも精度に大きな影響はないこと．</a:t>
            </a:r>
            <a:endParaRPr kumimoji="1" lang="en-US" altLang="ja-JP" dirty="0"/>
          </a:p>
          <a:p>
            <a:r>
              <a:rPr kumimoji="1" lang="en-US" altLang="ja-JP" dirty="0"/>
              <a:t>4</a:t>
            </a:r>
            <a:r>
              <a:rPr kumimoji="1" lang="ja-JP" altLang="en-US" dirty="0"/>
              <a:t>つ目は</a:t>
            </a:r>
            <a:r>
              <a:rPr kumimoji="1" lang="en-US" altLang="ja-JP" dirty="0"/>
              <a:t>GPT-4</a:t>
            </a:r>
            <a:r>
              <a:rPr kumimoji="1" lang="ja-JP" altLang="en-US" dirty="0"/>
              <a:t>の出力結果に静的解析ツールを適用することは有効であることです．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32</a:t>
            </a:fld>
            <a:endParaRPr kumimoji="1" lang="ja-JP" altLang="en-US"/>
          </a:p>
        </p:txBody>
      </p:sp>
    </p:spTree>
    <p:extLst>
      <p:ext uri="{BB962C8B-B14F-4D97-AF65-F5344CB8AC3E}">
        <p14:creationId xmlns:p14="http://schemas.microsoft.com/office/powerpoint/2010/main" val="356755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自動コード翻訳の手法の</a:t>
            </a:r>
            <a:r>
              <a:rPr kumimoji="1" lang="en-US" altLang="ja-JP" dirty="0"/>
              <a:t>1</a:t>
            </a:r>
            <a:r>
              <a:rPr kumimoji="1" lang="ja-JP" altLang="en-US" dirty="0"/>
              <a:t>つとしてルールベース機械翻訳というものがあります。</a:t>
            </a:r>
            <a:endParaRPr kumimoji="1" lang="en-US" altLang="ja-JP" dirty="0"/>
          </a:p>
          <a:p>
            <a:r>
              <a:rPr kumimoji="1" lang="ja-JP" altLang="en-US" dirty="0"/>
              <a:t>これはルールや辞書に沿って翻訳を行う手法です。</a:t>
            </a:r>
            <a:endParaRPr kumimoji="1" lang="en-US" altLang="ja-JP" dirty="0"/>
          </a:p>
          <a:p>
            <a:r>
              <a:rPr kumimoji="1" lang="ja-JP" altLang="en-US" dirty="0"/>
              <a:t>メリットとして，登録してあるルールの範囲内であれば正確に翻訳することができる，という点です。</a:t>
            </a:r>
            <a:endParaRPr kumimoji="1" lang="en-US" altLang="ja-JP" dirty="0"/>
          </a:p>
          <a:p>
            <a:r>
              <a:rPr kumimoji="1" lang="ja-JP" altLang="en-US" dirty="0"/>
              <a:t>しかし，大量のルール登録を手動で行う必要があり，ルール登録は非常に労力がかかってしまう，というデメリットがあります。</a:t>
            </a:r>
            <a:endParaRPr kumimoji="1" lang="en-US" altLang="ja-JP" dirty="0"/>
          </a:p>
          <a:p>
            <a:r>
              <a:rPr kumimoji="1" lang="ja-JP" altLang="en-US" dirty="0"/>
              <a:t>また，不自然な翻訳が出力される場合があります。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a:t>
            </a:fld>
            <a:endParaRPr kumimoji="1" lang="ja-JP" altLang="en-US"/>
          </a:p>
        </p:txBody>
      </p:sp>
    </p:spTree>
    <p:extLst>
      <p:ext uri="{BB962C8B-B14F-4D97-AF65-F5344CB8AC3E}">
        <p14:creationId xmlns:p14="http://schemas.microsoft.com/office/powerpoint/2010/main" val="3291691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今後の展望です。</a:t>
            </a:r>
            <a:endParaRPr kumimoji="1" lang="en-US" altLang="ja-JP" dirty="0"/>
          </a:p>
          <a:p>
            <a:endParaRPr kumimoji="1" lang="en-US" altLang="ja-JP" dirty="0"/>
          </a:p>
          <a:p>
            <a:r>
              <a:rPr kumimoji="1" lang="ja-JP" altLang="en-US" dirty="0"/>
              <a:t>今後はプロンプトに</a:t>
            </a:r>
            <a:r>
              <a:rPr kumimoji="1" lang="en-US" altLang="ja-JP" dirty="0"/>
              <a:t>Chain-of-Thought</a:t>
            </a:r>
            <a:r>
              <a:rPr kumimoji="1" lang="ja-JP" altLang="en-US" dirty="0"/>
              <a:t>の導入，</a:t>
            </a:r>
            <a:r>
              <a:rPr kumimoji="1" lang="en-US" altLang="ja-JP" dirty="0"/>
              <a:t>Fine-tuning</a:t>
            </a:r>
            <a:r>
              <a:rPr kumimoji="1" lang="ja-JP" altLang="en-US" dirty="0"/>
              <a:t>の実施，実プロジェクトにおける精度の調査を行う予定です．</a:t>
            </a:r>
            <a:endParaRPr kumimoji="1" lang="en-US" altLang="ja-JP" dirty="0"/>
          </a:p>
          <a:p>
            <a:endParaRPr kumimoji="1" lang="en-US" altLang="ja-JP" dirty="0"/>
          </a:p>
          <a:p>
            <a:r>
              <a:rPr kumimoji="1" lang="en-US" altLang="ja-JP" dirty="0"/>
              <a:t>Chain-of-Thought</a:t>
            </a:r>
            <a:r>
              <a:rPr kumimoji="1" lang="ja-JP" altLang="en-US"/>
              <a:t>の説明</a:t>
            </a:r>
            <a:endParaRPr kumimoji="1" lang="en-US" altLang="ja-JP" dirty="0"/>
          </a:p>
          <a:p>
            <a:r>
              <a:rPr kumimoji="1" lang="en-US" altLang="ja-JP" dirty="0"/>
              <a:t>Fine-tuning</a:t>
            </a:r>
            <a:r>
              <a:rPr kumimoji="1" lang="ja-JP" altLang="en-US"/>
              <a:t>の具体的な話</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33</a:t>
            </a:fld>
            <a:endParaRPr kumimoji="1" lang="ja-JP" altLang="en-US"/>
          </a:p>
        </p:txBody>
      </p:sp>
    </p:spTree>
    <p:extLst>
      <p:ext uri="{BB962C8B-B14F-4D97-AF65-F5344CB8AC3E}">
        <p14:creationId xmlns:p14="http://schemas.microsoft.com/office/powerpoint/2010/main" val="1855144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35</a:t>
            </a:fld>
            <a:endParaRPr kumimoji="1" lang="ja-JP" altLang="en-US"/>
          </a:p>
        </p:txBody>
      </p:sp>
    </p:spTree>
    <p:extLst>
      <p:ext uri="{BB962C8B-B14F-4D97-AF65-F5344CB8AC3E}">
        <p14:creationId xmlns:p14="http://schemas.microsoft.com/office/powerpoint/2010/main" val="275497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そこで，ルールベースのコード翻訳に代わるものとしてニューラル機械翻訳という手法が提案されました。</a:t>
            </a:r>
            <a:endParaRPr kumimoji="1" lang="en-US" altLang="ja-JP" dirty="0"/>
          </a:p>
          <a:p>
            <a:r>
              <a:rPr kumimoji="1" lang="ja-JP" altLang="en-US" dirty="0"/>
              <a:t>これはニューラルネットワークで学習を行って翻訳を行う手法です．</a:t>
            </a:r>
            <a:endParaRPr kumimoji="1" lang="en-US" altLang="ja-JP" dirty="0"/>
          </a:p>
          <a:p>
            <a:endParaRPr kumimoji="1" lang="en-US" altLang="ja-JP" dirty="0"/>
          </a:p>
          <a:p>
            <a:r>
              <a:rPr kumimoji="1" lang="ja-JP" altLang="en-US" dirty="0"/>
              <a:t>メリットして，人間が読めるコードを学習しているため，理解しやすい翻訳が生成されやすいというものがあります。</a:t>
            </a:r>
            <a:endParaRPr kumimoji="1" lang="en-US" altLang="ja-JP" dirty="0"/>
          </a:p>
          <a:p>
            <a:r>
              <a:rPr kumimoji="1" lang="ja-JP" altLang="en-US" dirty="0"/>
              <a:t>また，ルールベースとは違い，ルール登録の必要がない，というメリットがあります。</a:t>
            </a:r>
            <a:endParaRPr kumimoji="1" lang="en-US" altLang="ja-JP" dirty="0"/>
          </a:p>
          <a:p>
            <a:endParaRPr kumimoji="1" lang="en-US" altLang="ja-JP" dirty="0"/>
          </a:p>
          <a:p>
            <a:r>
              <a:rPr kumimoji="1" lang="ja-JP" altLang="en-US" dirty="0"/>
              <a:t>しかし，信頼性が低く，正確に翻訳できないことが多いというデメリットがあります。</a:t>
            </a:r>
            <a:endParaRPr kumimoji="1" lang="en-US" altLang="ja-JP" dirty="0"/>
          </a:p>
          <a:p>
            <a:endParaRPr kumimoji="1" lang="en-US" altLang="ja-JP" dirty="0"/>
          </a:p>
          <a:p>
            <a:r>
              <a:rPr kumimoji="1" lang="ja-JP" altLang="en-US" dirty="0"/>
              <a:t>そこで，高い精度のニューラル機械翻訳モデルが求められています。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a:t>
            </a:fld>
            <a:endParaRPr kumimoji="1" lang="ja-JP" altLang="en-US"/>
          </a:p>
        </p:txBody>
      </p:sp>
    </p:spTree>
    <p:extLst>
      <p:ext uri="{BB962C8B-B14F-4D97-AF65-F5344CB8AC3E}">
        <p14:creationId xmlns:p14="http://schemas.microsoft.com/office/powerpoint/2010/main" val="300226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少し話題が変わりますが，近年</a:t>
            </a:r>
            <a:r>
              <a:rPr kumimoji="1" lang="en-US" altLang="ja-JP" dirty="0" err="1"/>
              <a:t>OpenAI</a:t>
            </a:r>
            <a:r>
              <a:rPr kumimoji="1" lang="ja-JP" altLang="en-US" dirty="0"/>
              <a:t>社から</a:t>
            </a:r>
            <a:r>
              <a:rPr kumimoji="1" lang="en-US" altLang="ja-JP" dirty="0"/>
              <a:t>GPT-4</a:t>
            </a:r>
            <a:r>
              <a:rPr kumimoji="1" lang="ja-JP" altLang="en-US" dirty="0"/>
              <a:t>という大規模言語モデルが発表されました。</a:t>
            </a:r>
            <a:endParaRPr kumimoji="1" lang="en-US" altLang="ja-JP" dirty="0"/>
          </a:p>
          <a:p>
            <a:r>
              <a:rPr kumimoji="1" lang="ja-JP" altLang="en-US" dirty="0"/>
              <a:t>このモデルは学習に自然言語，ソースコード，画像を使用しており，様々なタスクで既存モデルを凌駕しています。</a:t>
            </a:r>
            <a:endParaRPr kumimoji="1" lang="en-US" altLang="ja-JP" dirty="0"/>
          </a:p>
          <a:p>
            <a:endParaRPr kumimoji="1" lang="en-US" altLang="ja-JP" dirty="0"/>
          </a:p>
          <a:p>
            <a:r>
              <a:rPr kumimoji="1" lang="en-US" altLang="ja-JP" dirty="0"/>
              <a:t>GPT-4</a:t>
            </a:r>
            <a:r>
              <a:rPr kumimoji="1" lang="ja-JP" altLang="en-US" dirty="0"/>
              <a:t>は広い分野で高い成績を残しており，例えば米国統一司法試験を受験者の上位</a:t>
            </a:r>
            <a:r>
              <a:rPr kumimoji="1" lang="en-US" altLang="ja-JP" dirty="0"/>
              <a:t>10%</a:t>
            </a:r>
            <a:r>
              <a:rPr kumimoji="1" lang="ja-JP" altLang="en-US" dirty="0"/>
              <a:t>の成績で合格，自然言語翻訳において既存の商用製品レベルのスコアを出す，既存モデルよりもコード理解，コード生成において高精度，などです．</a:t>
            </a:r>
            <a:endParaRPr kumimoji="1" lang="en-US" altLang="ja-JP" dirty="0"/>
          </a:p>
          <a:p>
            <a:endParaRPr kumimoji="1" lang="en-US" altLang="ja-JP" dirty="0"/>
          </a:p>
          <a:p>
            <a:endParaRPr kumimoji="1" lang="en-US" altLang="ja-JP" dirty="0"/>
          </a:p>
          <a:p>
            <a:r>
              <a:rPr kumimoji="1" lang="ja-JP" altLang="en-US" dirty="0"/>
              <a:t>そこで、私は</a:t>
            </a:r>
            <a:r>
              <a:rPr kumimoji="1" lang="en-US" altLang="ja-JP" dirty="0"/>
              <a:t>GPT-4</a:t>
            </a:r>
            <a:r>
              <a:rPr kumimoji="1" lang="ja-JP" altLang="en-US" dirty="0"/>
              <a:t>は自動プログラミング言語翻訳タスクも高精度でできるのではないか、と考えました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4</a:t>
            </a:fld>
            <a:endParaRPr kumimoji="1" lang="ja-JP" altLang="en-US"/>
          </a:p>
        </p:txBody>
      </p:sp>
    </p:spTree>
    <p:extLst>
      <p:ext uri="{BB962C8B-B14F-4D97-AF65-F5344CB8AC3E}">
        <p14:creationId xmlns:p14="http://schemas.microsoft.com/office/powerpoint/2010/main" val="129726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5</a:t>
            </a:fld>
            <a:endParaRPr kumimoji="1" lang="ja-JP" altLang="en-US"/>
          </a:p>
        </p:txBody>
      </p:sp>
    </p:spTree>
    <p:extLst>
      <p:ext uri="{BB962C8B-B14F-4D97-AF65-F5344CB8AC3E}">
        <p14:creationId xmlns:p14="http://schemas.microsoft.com/office/powerpoint/2010/main" val="2206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実験に使用する</a:t>
            </a:r>
            <a:r>
              <a:rPr kumimoji="1" lang="en-US" altLang="ja-JP" dirty="0"/>
              <a:t>GPT-4</a:t>
            </a:r>
            <a:r>
              <a:rPr kumimoji="1" lang="ja-JP" altLang="en-US" dirty="0"/>
              <a:t>のモデルは</a:t>
            </a:r>
            <a:r>
              <a:rPr kumimoji="1" lang="en-US" altLang="ja-JP" dirty="0"/>
              <a:t>2021</a:t>
            </a:r>
            <a:r>
              <a:rPr kumimoji="1" lang="ja-JP" altLang="en-US" dirty="0"/>
              <a:t>年</a:t>
            </a:r>
            <a:r>
              <a:rPr kumimoji="1" lang="en-US" altLang="ja-JP" dirty="0"/>
              <a:t>9</a:t>
            </a:r>
            <a:r>
              <a:rPr kumimoji="1" lang="ja-JP" altLang="en-US" dirty="0"/>
              <a:t>月までのデータを用いて事前学習されており，既存のデータセットは学習済みの可能性があります．</a:t>
            </a:r>
            <a:endParaRPr kumimoji="1" lang="en-US" altLang="ja-JP" dirty="0"/>
          </a:p>
          <a:p>
            <a:r>
              <a:rPr kumimoji="1" lang="ja-JP" altLang="en-US" dirty="0"/>
              <a:t>そこで，</a:t>
            </a:r>
            <a:r>
              <a:rPr kumimoji="1" lang="en-US" altLang="ja-JP" dirty="0"/>
              <a:t>GPT-4</a:t>
            </a:r>
            <a:r>
              <a:rPr kumimoji="1" lang="ja-JP" altLang="en-US" dirty="0"/>
              <a:t>が事前学習していないデータから新たなデータセットを作成して実験を行いました．</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6</a:t>
            </a:fld>
            <a:endParaRPr kumimoji="1" lang="ja-JP" altLang="en-US"/>
          </a:p>
        </p:txBody>
      </p:sp>
    </p:spTree>
    <p:extLst>
      <p:ext uri="{BB962C8B-B14F-4D97-AF65-F5344CB8AC3E}">
        <p14:creationId xmlns:p14="http://schemas.microsoft.com/office/powerpoint/2010/main" val="292036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データセットに含む言語は</a:t>
            </a:r>
            <a:r>
              <a:rPr lang="en-US" altLang="ja-JP" sz="1200" dirty="0"/>
              <a:t>C++, COBOL, Go, Java, Python3, Rust</a:t>
            </a:r>
            <a:r>
              <a:rPr lang="ja-JP" altLang="en-US" sz="1200" dirty="0"/>
              <a:t>とします．</a:t>
            </a:r>
            <a:endParaRPr lang="en-US" altLang="ja-JP" sz="1200" dirty="0"/>
          </a:p>
          <a:p>
            <a:endParaRPr kumimoji="1" lang="en-US" altLang="ja-JP" sz="1200" dirty="0"/>
          </a:p>
          <a:p>
            <a:r>
              <a:rPr kumimoji="1" lang="ja-JP" altLang="en-US" sz="1200" dirty="0"/>
              <a:t>競技プログラミングサイトである</a:t>
            </a:r>
            <a:r>
              <a:rPr kumimoji="1" lang="en-US" altLang="ja-JP" sz="1200" dirty="0" err="1"/>
              <a:t>AtCoder</a:t>
            </a:r>
            <a:r>
              <a:rPr kumimoji="1" lang="ja-JP" altLang="en-US" sz="1200" dirty="0"/>
              <a:t>からデータセットを作成しました．</a:t>
            </a:r>
            <a:endParaRPr kumimoji="1" lang="en-US" altLang="ja-JP" sz="1200" dirty="0"/>
          </a:p>
          <a:p>
            <a:r>
              <a:rPr kumimoji="1" lang="ja-JP" altLang="en-US" sz="1200" dirty="0"/>
              <a:t>対象の問題は</a:t>
            </a:r>
            <a:r>
              <a:rPr kumimoji="1" lang="en-US" altLang="ja-JP" sz="1200" dirty="0"/>
              <a:t>2022</a:t>
            </a:r>
            <a:r>
              <a:rPr kumimoji="1" lang="ja-JP" altLang="en-US" sz="1200" dirty="0"/>
              <a:t>年</a:t>
            </a:r>
            <a:r>
              <a:rPr kumimoji="1" lang="en-US" altLang="ja-JP" sz="1200" dirty="0"/>
              <a:t>1</a:t>
            </a:r>
            <a:r>
              <a:rPr kumimoji="1" lang="ja-JP" altLang="en-US" sz="1200" dirty="0"/>
              <a:t>月以降に開催された</a:t>
            </a:r>
            <a:r>
              <a:rPr kumimoji="1" lang="en-US" altLang="ja-JP" sz="1200" dirty="0" err="1"/>
              <a:t>AtCoder</a:t>
            </a:r>
            <a:r>
              <a:rPr kumimoji="1" lang="en-US" altLang="ja-JP" sz="1200" dirty="0"/>
              <a:t> </a:t>
            </a:r>
            <a:r>
              <a:rPr kumimoji="1" lang="en-US" altLang="ja-JP" sz="1200" dirty="0" err="1"/>
              <a:t>Begginer</a:t>
            </a:r>
            <a:r>
              <a:rPr kumimoji="1" lang="en-US" altLang="ja-JP" sz="1200" dirty="0"/>
              <a:t> Contest</a:t>
            </a:r>
            <a:r>
              <a:rPr kumimoji="1" lang="ja-JP" altLang="en-US" sz="1200" dirty="0"/>
              <a:t>の</a:t>
            </a:r>
            <a:r>
              <a:rPr kumimoji="1" lang="en-US" altLang="ja-JP" sz="1200" dirty="0"/>
              <a:t>A</a:t>
            </a:r>
            <a:r>
              <a:rPr kumimoji="1" lang="ja-JP" altLang="en-US" sz="1200" dirty="0"/>
              <a:t>問題，</a:t>
            </a:r>
            <a:r>
              <a:rPr kumimoji="1" lang="en-US" altLang="ja-JP" sz="1200" dirty="0"/>
              <a:t>B</a:t>
            </a:r>
            <a:r>
              <a:rPr kumimoji="1" lang="ja-JP" altLang="en-US" sz="1200" dirty="0"/>
              <a:t>問題を対象としています．</a:t>
            </a:r>
            <a:endParaRPr kumimoji="1" lang="en-US" altLang="ja-JP" sz="1200" dirty="0"/>
          </a:p>
          <a:p>
            <a:endParaRPr kumimoji="1" lang="en-US" altLang="ja-JP" sz="1200" dirty="0"/>
          </a:p>
          <a:p>
            <a:r>
              <a:rPr kumimoji="1" lang="ja-JP" altLang="en-US" dirty="0"/>
              <a:t>このデータセットは各言語の並列ソースコードとテストケースを含みます．並列ソースコードとは同じ機能のプログラムを別の言語で実装したものです．</a:t>
            </a:r>
            <a:endParaRPr kumimoji="1" lang="en-US" altLang="ja-JP" dirty="0"/>
          </a:p>
          <a:p>
            <a:r>
              <a:rPr kumimoji="1" lang="ja-JP" altLang="en-US" dirty="0"/>
              <a:t>データセットの大きさは表の様になりました．</a:t>
            </a:r>
            <a:r>
              <a:rPr kumimoji="1" lang="en-US" altLang="ja-JP" dirty="0"/>
              <a:t>COBOL</a:t>
            </a:r>
            <a:r>
              <a:rPr kumimoji="1" lang="ja-JP" altLang="en-US" dirty="0"/>
              <a:t>のみソースコード数が少ないのは</a:t>
            </a:r>
            <a:r>
              <a:rPr kumimoji="1" lang="en-US" altLang="ja-JP" dirty="0"/>
              <a:t>COBOL</a:t>
            </a:r>
            <a:r>
              <a:rPr kumimoji="1" lang="ja-JP" altLang="en-US" dirty="0"/>
              <a:t>の正解ソースコードが提出されていない問題が存在したためです．</a:t>
            </a:r>
            <a:endParaRPr kumimoji="1" lang="en-US" altLang="ja-JP" dirty="0"/>
          </a:p>
          <a:p>
            <a:endParaRPr kumimoji="1" lang="en-US" altLang="ja-JP" dirty="0"/>
          </a:p>
          <a:p>
            <a:r>
              <a:rPr kumimoji="1" lang="ja-JP" altLang="en-US" dirty="0"/>
              <a:t>このデータセットに含まれるソースコードを翻訳し，翻訳結果がテストケースを通過すれば翻訳は正しいとして，正しい翻訳が出力される精度を調査します．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7</a:t>
            </a:fld>
            <a:endParaRPr kumimoji="1" lang="ja-JP" altLang="en-US"/>
          </a:p>
        </p:txBody>
      </p:sp>
    </p:spTree>
    <p:extLst>
      <p:ext uri="{BB962C8B-B14F-4D97-AF65-F5344CB8AC3E}">
        <p14:creationId xmlns:p14="http://schemas.microsoft.com/office/powerpoint/2010/main" val="310546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8</a:t>
            </a:fld>
            <a:endParaRPr kumimoji="1" lang="ja-JP" altLang="en-US"/>
          </a:p>
        </p:txBody>
      </p:sp>
    </p:spTree>
    <p:extLst>
      <p:ext uri="{BB962C8B-B14F-4D97-AF65-F5344CB8AC3E}">
        <p14:creationId xmlns:p14="http://schemas.microsoft.com/office/powerpoint/2010/main" val="102120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dirty="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sz="2400" baseline="0"/>
            </a:lvl1pPr>
            <a:lvl2pPr marL="360000" indent="0">
              <a:defRPr sz="2000" baseline="0"/>
            </a:lvl2pPr>
            <a:lvl3pPr marL="720000" indent="0">
              <a:defRPr sz="1800" baseline="0"/>
            </a:lvl3pPr>
            <a:lvl4pPr marL="1008000" indent="0">
              <a:defRPr sz="1600" baseline="0"/>
            </a:lvl4pPr>
            <a:lvl5pPr marL="1260000" indent="0">
              <a:defRPr sz="1400" baseline="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1FA9B-E5C4-6CA9-176D-C175D97812C4}"/>
              </a:ext>
            </a:extLst>
          </p:cNvPr>
          <p:cNvSpPr>
            <a:spLocks noGrp="1"/>
          </p:cNvSpPr>
          <p:nvPr>
            <p:ph type="ctrTitle"/>
          </p:nvPr>
        </p:nvSpPr>
        <p:spPr/>
        <p:txBody>
          <a:bodyPr/>
          <a:lstStyle/>
          <a:p>
            <a:r>
              <a:rPr kumimoji="1" lang="en-US" altLang="ja-JP" dirty="0"/>
              <a:t>GPT-4</a:t>
            </a:r>
            <a:r>
              <a:rPr kumimoji="1" lang="ja-JP" altLang="en-US"/>
              <a:t>における自動コード翻訳タスクの</a:t>
            </a:r>
            <a:br>
              <a:rPr kumimoji="1" lang="en-US" altLang="ja-JP" dirty="0"/>
            </a:br>
            <a:r>
              <a:rPr kumimoji="1" lang="ja-JP" altLang="en-US"/>
              <a:t>精度調査</a:t>
            </a:r>
            <a:endParaRPr kumimoji="1" lang="ja-JP" altLang="en-US" dirty="0"/>
          </a:p>
        </p:txBody>
      </p:sp>
      <p:sp>
        <p:nvSpPr>
          <p:cNvPr id="3" name="字幕 2">
            <a:extLst>
              <a:ext uri="{FF2B5EF4-FFF2-40B4-BE49-F238E27FC236}">
                <a16:creationId xmlns:a16="http://schemas.microsoft.com/office/drawing/2014/main" id="{D10600EB-57B5-0C1C-9028-C0DC8EA23C23}"/>
              </a:ext>
            </a:extLst>
          </p:cNvPr>
          <p:cNvSpPr>
            <a:spLocks noGrp="1"/>
          </p:cNvSpPr>
          <p:nvPr>
            <p:ph type="subTitle" idx="1"/>
          </p:nvPr>
        </p:nvSpPr>
        <p:spPr/>
        <p:txBody>
          <a:bodyPr/>
          <a:lstStyle/>
          <a:p>
            <a:r>
              <a:rPr kumimoji="1" lang="ja-JP" altLang="en-US"/>
              <a:t>川渕皓太</a:t>
            </a:r>
            <a:r>
              <a:rPr kumimoji="1" lang="en-US" altLang="ja-JP" dirty="0"/>
              <a:t>†</a:t>
            </a:r>
            <a:r>
              <a:rPr kumimoji="1" lang="ja-JP" altLang="en-US"/>
              <a:t>　松下誠</a:t>
            </a:r>
            <a:r>
              <a:rPr kumimoji="1" lang="en-US" altLang="ja-JP" dirty="0"/>
              <a:t>†</a:t>
            </a:r>
            <a:r>
              <a:rPr kumimoji="1" lang="ja-JP" altLang="en-US"/>
              <a:t>　肥後芳樹</a:t>
            </a:r>
            <a:r>
              <a:rPr kumimoji="1" lang="en-US" altLang="ja-JP" dirty="0"/>
              <a:t>†</a:t>
            </a:r>
          </a:p>
          <a:p>
            <a:endParaRPr lang="en-US" altLang="ja-JP" dirty="0"/>
          </a:p>
          <a:p>
            <a:r>
              <a:rPr kumimoji="1" lang="en-US" altLang="ja-JP" sz="1800" dirty="0"/>
              <a:t>† </a:t>
            </a:r>
            <a:r>
              <a:rPr kumimoji="1" lang="ja-JP" altLang="en-US" sz="1800"/>
              <a:t>大阪大学大学院情報科学研究科</a:t>
            </a:r>
          </a:p>
          <a:p>
            <a:endParaRPr kumimoji="1" lang="en-US" altLang="ja-JP" dirty="0"/>
          </a:p>
        </p:txBody>
      </p:sp>
    </p:spTree>
    <p:extLst>
      <p:ext uri="{BB962C8B-B14F-4D97-AF65-F5344CB8AC3E}">
        <p14:creationId xmlns:p14="http://schemas.microsoft.com/office/powerpoint/2010/main" val="292534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a:t>調査</a:t>
            </a:r>
            <a:r>
              <a:rPr lang="en-US" altLang="ja-JP" sz="2000" b="1" dirty="0"/>
              <a:t>1. </a:t>
            </a:r>
            <a:r>
              <a:rPr lang="ja-JP" altLang="en-US" sz="2000" b="1"/>
              <a:t>ニューラル機械翻訳モデルと</a:t>
            </a:r>
            <a:r>
              <a:rPr lang="en-US" altLang="ja-JP" sz="2000" b="1" dirty="0"/>
              <a:t>GPT-4 </a:t>
            </a:r>
            <a:r>
              <a:rPr lang="ja-JP" altLang="en-US" sz="2000" b="1"/>
              <a:t>の比較</a:t>
            </a:r>
            <a:endParaRPr lang="en-US" altLang="ja-JP" sz="2000" b="1" dirty="0"/>
          </a:p>
          <a:p>
            <a:pPr lvl="1"/>
            <a:r>
              <a:rPr lang="ja-JP" altLang="en-US" sz="1600"/>
              <a:t>既存のニューラル機械翻訳モデル</a:t>
            </a:r>
            <a:r>
              <a:rPr lang="ja-JP" altLang="en-US" sz="1600" dirty="0"/>
              <a:t>と比較して有効性を調査</a:t>
            </a:r>
            <a:endParaRPr lang="en-US" altLang="ja-JP" sz="1600" dirty="0"/>
          </a:p>
          <a:p>
            <a:r>
              <a:rPr lang="ja-JP" altLang="en-US" sz="2000" b="1">
                <a:solidFill>
                  <a:schemeClr val="bg2">
                    <a:lumMod val="90000"/>
                  </a:schemeClr>
                </a:solidFill>
              </a:rPr>
              <a:t>調査</a:t>
            </a:r>
            <a:r>
              <a:rPr lang="en-US" altLang="ja-JP" sz="2000" b="1" dirty="0">
                <a:solidFill>
                  <a:schemeClr val="bg2">
                    <a:lumMod val="90000"/>
                  </a:schemeClr>
                </a:solidFill>
              </a:rPr>
              <a:t>2. </a:t>
            </a:r>
            <a:r>
              <a:rPr lang="ja-JP" altLang="en-US" sz="2000" b="1">
                <a:solidFill>
                  <a:schemeClr val="bg2">
                    <a:lumMod val="90000"/>
                  </a:schemeClr>
                </a:solidFill>
              </a:rPr>
              <a:t>異なる特徴の言語間における翻訳の精度</a:t>
            </a:r>
            <a:endParaRPr lang="en-US" altLang="ja-JP" sz="2000" b="1" dirty="0">
              <a:solidFill>
                <a:schemeClr val="bg2">
                  <a:lumMod val="90000"/>
                </a:schemeClr>
              </a:solidFill>
            </a:endParaRPr>
          </a:p>
          <a:p>
            <a:pPr lvl="1"/>
            <a:r>
              <a:rPr lang="en-US" altLang="ja-JP" sz="1600" dirty="0">
                <a:solidFill>
                  <a:schemeClr val="bg2">
                    <a:lumMod val="90000"/>
                  </a:schemeClr>
                </a:solidFill>
              </a:rPr>
              <a:t>C++,</a:t>
            </a:r>
            <a:r>
              <a:rPr lang="ja-JP" altLang="en-US" sz="1600" dirty="0">
                <a:solidFill>
                  <a:schemeClr val="bg2">
                    <a:lumMod val="90000"/>
                  </a:schemeClr>
                </a:solidFill>
              </a:rPr>
              <a:t> </a:t>
            </a:r>
            <a:r>
              <a:rPr lang="en-US" altLang="ja-JP" sz="1600" dirty="0">
                <a:solidFill>
                  <a:schemeClr val="bg2">
                    <a:lumMod val="90000"/>
                  </a:schemeClr>
                </a:solidFill>
              </a:rPr>
              <a:t>COBOL,</a:t>
            </a:r>
            <a:r>
              <a:rPr lang="ja-JP" altLang="en-US" sz="1600" dirty="0">
                <a:solidFill>
                  <a:schemeClr val="bg2">
                    <a:lumMod val="90000"/>
                  </a:schemeClr>
                </a:solidFill>
              </a:rPr>
              <a:t> </a:t>
            </a:r>
            <a:r>
              <a:rPr lang="en-US" altLang="ja-JP" sz="1600" dirty="0">
                <a:solidFill>
                  <a:schemeClr val="bg2">
                    <a:lumMod val="90000"/>
                  </a:schemeClr>
                </a:solidFill>
              </a:rPr>
              <a:t>Go,</a:t>
            </a:r>
            <a:r>
              <a:rPr lang="ja-JP" altLang="en-US" sz="1600" dirty="0">
                <a:solidFill>
                  <a:schemeClr val="bg2">
                    <a:lumMod val="90000"/>
                  </a:schemeClr>
                </a:solidFill>
              </a:rPr>
              <a:t> </a:t>
            </a:r>
            <a:r>
              <a:rPr lang="en-US" altLang="ja-JP" sz="1600" dirty="0">
                <a:solidFill>
                  <a:schemeClr val="bg2">
                    <a:lumMod val="90000"/>
                  </a:schemeClr>
                </a:solidFill>
              </a:rPr>
              <a:t>Java, Python3,</a:t>
            </a:r>
            <a:r>
              <a:rPr lang="ja-JP" altLang="en-US" sz="1600" dirty="0">
                <a:solidFill>
                  <a:schemeClr val="bg2">
                    <a:lumMod val="90000"/>
                  </a:schemeClr>
                </a:solidFill>
              </a:rPr>
              <a:t> </a:t>
            </a:r>
            <a:r>
              <a:rPr lang="en-US" altLang="ja-JP" sz="1600" dirty="0">
                <a:solidFill>
                  <a:schemeClr val="bg2">
                    <a:lumMod val="90000"/>
                  </a:schemeClr>
                </a:solidFill>
              </a:rPr>
              <a:t>Rust</a:t>
            </a:r>
            <a:r>
              <a:rPr lang="ja-JP" altLang="en-US" sz="1600">
                <a:solidFill>
                  <a:schemeClr val="bg2">
                    <a:lumMod val="90000"/>
                  </a:schemeClr>
                </a:solidFill>
              </a:rPr>
              <a:t>で翻訳の精度</a:t>
            </a:r>
            <a:r>
              <a:rPr lang="ja-JP" altLang="en-US" sz="1600" dirty="0">
                <a:solidFill>
                  <a:schemeClr val="bg2">
                    <a:lumMod val="90000"/>
                  </a:schemeClr>
                </a:solidFill>
              </a:rPr>
              <a:t>を調査</a:t>
            </a:r>
            <a:endParaRPr lang="en-US" altLang="ja-JP" sz="1600" dirty="0">
              <a:solidFill>
                <a:schemeClr val="bg2">
                  <a:lumMod val="90000"/>
                </a:schemeClr>
              </a:solidFill>
            </a:endParaRPr>
          </a:p>
          <a:p>
            <a:r>
              <a:rPr lang="ja-JP" altLang="en-US" sz="2000" b="1" dirty="0">
                <a:solidFill>
                  <a:schemeClr val="bg2">
                    <a:lumMod val="90000"/>
                  </a:schemeClr>
                </a:solidFill>
              </a:rPr>
              <a:t>調査</a:t>
            </a:r>
            <a:r>
              <a:rPr lang="en-US" altLang="ja-JP" sz="2000" b="1" dirty="0">
                <a:solidFill>
                  <a:schemeClr val="bg2">
                    <a:lumMod val="90000"/>
                  </a:schemeClr>
                </a:solidFill>
              </a:rPr>
              <a:t>3. </a:t>
            </a:r>
            <a:r>
              <a:rPr lang="ja-JP" altLang="en-US" sz="2000" b="1">
                <a:solidFill>
                  <a:schemeClr val="bg2">
                    <a:lumMod val="90000"/>
                  </a:schemeClr>
                </a:solidFill>
              </a:rPr>
              <a:t>プロンプトの言語が翻訳の精度に与える影響</a:t>
            </a:r>
            <a:endParaRPr lang="en-US" altLang="ja-JP" sz="2000" b="1" dirty="0">
              <a:solidFill>
                <a:schemeClr val="bg2">
                  <a:lumMod val="90000"/>
                </a:schemeClr>
              </a:solidFill>
            </a:endParaRPr>
          </a:p>
          <a:p>
            <a:pPr lvl="1"/>
            <a:r>
              <a:rPr lang="ja-JP" altLang="en-US" sz="1600" dirty="0">
                <a:solidFill>
                  <a:schemeClr val="bg2">
                    <a:lumMod val="90000"/>
                  </a:schemeClr>
                </a:solidFill>
              </a:rPr>
              <a:t>プロンプトが英語の場合と日本語の場合の精度の調査</a:t>
            </a:r>
            <a:endParaRPr lang="en-US" altLang="ja-JP" sz="1600" dirty="0">
              <a:solidFill>
                <a:schemeClr val="bg2">
                  <a:lumMod val="90000"/>
                </a:schemeClr>
              </a:solidFill>
            </a:endParaRPr>
          </a:p>
          <a:p>
            <a:r>
              <a:rPr lang="ja-JP" altLang="en-US" sz="2000" b="1" dirty="0">
                <a:solidFill>
                  <a:schemeClr val="bg2">
                    <a:lumMod val="90000"/>
                  </a:schemeClr>
                </a:solidFill>
              </a:rPr>
              <a:t>調査</a:t>
            </a:r>
            <a:r>
              <a:rPr lang="en-US" altLang="ja-JP" sz="2000" b="1" dirty="0">
                <a:solidFill>
                  <a:schemeClr val="bg2">
                    <a:lumMod val="90000"/>
                  </a:schemeClr>
                </a:solidFill>
              </a:rPr>
              <a:t>4. </a:t>
            </a:r>
            <a:r>
              <a:rPr lang="ja-JP" altLang="en-US" sz="2000" b="1">
                <a:solidFill>
                  <a:schemeClr val="bg2">
                    <a:lumMod val="90000"/>
                  </a:schemeClr>
                </a:solidFill>
              </a:rPr>
              <a:t>外部ツールが翻訳の精度に与える影響</a:t>
            </a:r>
            <a:endParaRPr lang="en-US" altLang="ja-JP" sz="2000" b="1" dirty="0">
              <a:solidFill>
                <a:schemeClr val="bg2">
                  <a:lumMod val="90000"/>
                </a:schemeClr>
              </a:solidFill>
            </a:endParaRPr>
          </a:p>
          <a:p>
            <a:pPr lvl="1"/>
            <a:r>
              <a:rPr lang="ja-JP" altLang="en-US" sz="1600">
                <a:solidFill>
                  <a:schemeClr val="bg2">
                    <a:lumMod val="90000"/>
                  </a:schemeClr>
                </a:solidFill>
              </a:rPr>
              <a:t>静的解析ツールを用いることで翻訳の精度が向上するかどうか調査</a:t>
            </a:r>
            <a:endParaRPr lang="en-US" altLang="ja-JP" sz="1600" dirty="0">
              <a:solidFill>
                <a:schemeClr val="bg2">
                  <a:lumMod val="90000"/>
                </a:schemeClr>
              </a:solidFill>
            </a:endParaRPr>
          </a:p>
          <a:p>
            <a:pPr>
              <a:buNone/>
            </a:pPr>
            <a:endParaRPr lang="en-US" altLang="ja-JP" sz="20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spTree>
    <p:extLst>
      <p:ext uri="{BB962C8B-B14F-4D97-AF65-F5344CB8AC3E}">
        <p14:creationId xmlns:p14="http://schemas.microsoft.com/office/powerpoint/2010/main" val="176912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0245E-BBE3-303D-5E6D-BE0FBFDB4EB4}"/>
              </a:ext>
            </a:extLst>
          </p:cNvPr>
          <p:cNvSpPr>
            <a:spLocks noGrp="1"/>
          </p:cNvSpPr>
          <p:nvPr>
            <p:ph type="title"/>
          </p:nvPr>
        </p:nvSpPr>
        <p:spPr/>
        <p:txBody>
          <a:bodyPr/>
          <a:lstStyle/>
          <a:p>
            <a:r>
              <a:rPr lang="ja-JP" altLang="en-US"/>
              <a:t>調査</a:t>
            </a:r>
            <a:r>
              <a:rPr lang="en-US" altLang="ja-JP" dirty="0"/>
              <a:t>1: </a:t>
            </a:r>
            <a:r>
              <a:rPr lang="ja-JP" altLang="en-US"/>
              <a:t>目的と実験方法</a:t>
            </a:r>
            <a:endParaRPr kumimoji="1" lang="ja-JP" altLang="en-US" dirty="0"/>
          </a:p>
        </p:txBody>
      </p:sp>
      <p:sp>
        <p:nvSpPr>
          <p:cNvPr id="3" name="コンテンツ プレースホルダー 2">
            <a:extLst>
              <a:ext uri="{FF2B5EF4-FFF2-40B4-BE49-F238E27FC236}">
                <a16:creationId xmlns:a16="http://schemas.microsoft.com/office/drawing/2014/main" id="{6156EF9B-9E37-9717-B273-91B4F8180BE4}"/>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a:t>既存のニューラル機械翻訳モデルと</a:t>
            </a:r>
            <a:r>
              <a:rPr lang="en-US" altLang="ja-JP" sz="2000" dirty="0"/>
              <a:t>GPT-4</a:t>
            </a:r>
            <a:r>
              <a:rPr lang="ja-JP" altLang="en-US" sz="2000"/>
              <a:t>の精度の比較</a:t>
            </a:r>
          </a:p>
          <a:p>
            <a:r>
              <a:rPr lang="ja-JP" altLang="en-US" sz="2400" b="1"/>
              <a:t>比較</a:t>
            </a:r>
            <a:r>
              <a:rPr lang="ja-JP" altLang="en-US" sz="2400" b="1" dirty="0"/>
              <a:t>対象モデル</a:t>
            </a:r>
            <a:endParaRPr lang="en-US" altLang="ja-JP" sz="2400" b="1" dirty="0"/>
          </a:p>
          <a:p>
            <a:pPr lvl="1"/>
            <a:r>
              <a:rPr lang="en-US" altLang="ja-JP" sz="2000" dirty="0" err="1"/>
              <a:t>TransCoder</a:t>
            </a:r>
            <a:r>
              <a:rPr lang="en-US" altLang="ja-JP" sz="2000" dirty="0"/>
              <a:t>-IR</a:t>
            </a:r>
            <a:r>
              <a:rPr kumimoji="1" lang="en-US" altLang="ja-JP" baseline="30000" dirty="0"/>
              <a:t>[5] </a:t>
            </a:r>
            <a:r>
              <a:rPr lang="en-US" altLang="ja-JP" sz="2000" dirty="0"/>
              <a:t>: Meta</a:t>
            </a:r>
            <a:r>
              <a:rPr lang="ja-JP" altLang="en-US" sz="2000" dirty="0"/>
              <a:t>社が</a:t>
            </a:r>
            <a:r>
              <a:rPr lang="en-US" altLang="ja-JP" sz="2000" dirty="0"/>
              <a:t>2023</a:t>
            </a:r>
            <a:r>
              <a:rPr lang="ja-JP" altLang="en-US" sz="2000" dirty="0"/>
              <a:t>年に発表した最新モデル</a:t>
            </a:r>
            <a:endParaRPr lang="en-US" altLang="ja-JP" dirty="0"/>
          </a:p>
          <a:p>
            <a:pPr lvl="2"/>
            <a:r>
              <a:rPr lang="ja-JP" altLang="en-US" dirty="0"/>
              <a:t>関数単位での翻訳を行うように</a:t>
            </a:r>
            <a:r>
              <a:rPr lang="en-US" altLang="ja-JP" dirty="0"/>
              <a:t>C++</a:t>
            </a:r>
            <a:r>
              <a:rPr lang="ja-JP" altLang="en-US" dirty="0"/>
              <a:t>，</a:t>
            </a:r>
            <a:r>
              <a:rPr lang="en-US" altLang="ja-JP" dirty="0"/>
              <a:t>Go</a:t>
            </a:r>
            <a:r>
              <a:rPr lang="ja-JP" altLang="en-US" dirty="0"/>
              <a:t>，</a:t>
            </a:r>
            <a:r>
              <a:rPr lang="en-US" altLang="ja-JP" dirty="0"/>
              <a:t>Java</a:t>
            </a:r>
            <a:r>
              <a:rPr lang="ja-JP" altLang="en-US" dirty="0"/>
              <a:t>，</a:t>
            </a:r>
            <a:r>
              <a:rPr lang="en-US" altLang="ja-JP" dirty="0"/>
              <a:t>Rust</a:t>
            </a:r>
            <a:r>
              <a:rPr lang="ja-JP" altLang="en-US" dirty="0"/>
              <a:t>で学習</a:t>
            </a:r>
            <a:endParaRPr lang="en-US" altLang="ja-JP" dirty="0"/>
          </a:p>
          <a:p>
            <a:r>
              <a:rPr lang="ja-JP" altLang="en-US" b="1" dirty="0"/>
              <a:t>実験方法</a:t>
            </a:r>
            <a:endParaRPr lang="en-US" altLang="ja-JP" b="1" dirty="0"/>
          </a:p>
          <a:p>
            <a:pPr lvl="1"/>
            <a:r>
              <a:rPr kumimoji="1" lang="en-US" altLang="ja-JP" sz="2000" dirty="0" err="1"/>
              <a:t>TransCoder</a:t>
            </a:r>
            <a:r>
              <a:rPr kumimoji="1" lang="en-US" altLang="ja-JP" sz="2000" dirty="0"/>
              <a:t>-IR</a:t>
            </a:r>
            <a:r>
              <a:rPr lang="ja-JP" altLang="en-US"/>
              <a:t>，</a:t>
            </a:r>
            <a:r>
              <a:rPr kumimoji="1" lang="en-US" altLang="ja-JP" sz="2000" dirty="0"/>
              <a:t>GPT-4</a:t>
            </a:r>
            <a:r>
              <a:rPr lang="ja-JP" altLang="en-US"/>
              <a:t>で</a:t>
            </a:r>
            <a:r>
              <a:rPr lang="en-US" altLang="ja-JP" dirty="0"/>
              <a:t>C++</a:t>
            </a:r>
            <a:r>
              <a:rPr lang="ja-JP" altLang="en-US"/>
              <a:t>，</a:t>
            </a:r>
            <a:r>
              <a:rPr lang="en-US" altLang="ja-JP" dirty="0"/>
              <a:t>Go</a:t>
            </a:r>
            <a:r>
              <a:rPr lang="ja-JP" altLang="en-US"/>
              <a:t>，</a:t>
            </a:r>
            <a:r>
              <a:rPr lang="en-US" altLang="ja-JP" dirty="0"/>
              <a:t>Java</a:t>
            </a:r>
            <a:r>
              <a:rPr lang="ja-JP" altLang="en-US"/>
              <a:t>，</a:t>
            </a:r>
            <a:r>
              <a:rPr lang="en-US" altLang="ja-JP" dirty="0"/>
              <a:t>Rust</a:t>
            </a:r>
            <a:r>
              <a:rPr lang="ja-JP" altLang="en-US"/>
              <a:t>のコードを</a:t>
            </a:r>
            <a:br>
              <a:rPr lang="en-US" altLang="ja-JP" dirty="0"/>
            </a:br>
            <a:r>
              <a:rPr kumimoji="1" lang="ja-JP" altLang="en-US" sz="2000" u="sng"/>
              <a:t>関数単位</a:t>
            </a:r>
            <a:r>
              <a:rPr kumimoji="1" lang="ja-JP" altLang="en-US" sz="2000"/>
              <a:t>で</a:t>
            </a:r>
            <a:r>
              <a:rPr lang="ja-JP" altLang="en-US"/>
              <a:t>翻訳して</a:t>
            </a:r>
            <a:r>
              <a:rPr kumimoji="1" lang="ja-JP" altLang="en-US" sz="2000"/>
              <a:t>精度を比較</a:t>
            </a:r>
            <a:endParaRPr kumimoji="1" lang="en-US" altLang="ja-JP" sz="2000" dirty="0"/>
          </a:p>
          <a:p>
            <a:pPr lvl="1"/>
            <a:endParaRPr lang="en-US" altLang="ja-JP" b="1" dirty="0"/>
          </a:p>
          <a:p>
            <a:pPr lvl="1"/>
            <a:endParaRPr lang="en-US" altLang="ja-JP" b="1" dirty="0"/>
          </a:p>
        </p:txBody>
      </p:sp>
      <p:sp>
        <p:nvSpPr>
          <p:cNvPr id="4" name="スライド番号プレースホルダー 3">
            <a:extLst>
              <a:ext uri="{FF2B5EF4-FFF2-40B4-BE49-F238E27FC236}">
                <a16:creationId xmlns:a16="http://schemas.microsoft.com/office/drawing/2014/main" id="{A199CD4E-88F0-25CC-A97A-BF1C140D28E9}"/>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sp>
        <p:nvSpPr>
          <p:cNvPr id="7" name="テキスト ボックス 6">
            <a:extLst>
              <a:ext uri="{FF2B5EF4-FFF2-40B4-BE49-F238E27FC236}">
                <a16:creationId xmlns:a16="http://schemas.microsoft.com/office/drawing/2014/main" id="{28015E1D-9950-5067-1A8C-4B8822198BF1}"/>
              </a:ext>
            </a:extLst>
          </p:cNvPr>
          <p:cNvSpPr txBox="1"/>
          <p:nvPr/>
        </p:nvSpPr>
        <p:spPr>
          <a:xfrm>
            <a:off x="1570403" y="6498000"/>
            <a:ext cx="6003194" cy="261610"/>
          </a:xfrm>
          <a:prstGeom prst="rect">
            <a:avLst/>
          </a:prstGeom>
          <a:noFill/>
          <a:ln>
            <a:solidFill>
              <a:schemeClr val="tx1"/>
            </a:solidFill>
          </a:ln>
        </p:spPr>
        <p:txBody>
          <a:bodyPr wrap="square" rtlCol="0">
            <a:spAutoFit/>
          </a:bodyPr>
          <a:lstStyle/>
          <a:p>
            <a:r>
              <a:rPr kumimoji="1" lang="en-US" altLang="ja-JP" sz="1100" dirty="0"/>
              <a:t>[5]: </a:t>
            </a:r>
            <a:r>
              <a:rPr kumimoji="1" lang="en-US" altLang="ja-JP" sz="1100" dirty="0" err="1"/>
              <a:t>Szafraniec</a:t>
            </a:r>
            <a:r>
              <a:rPr kumimoji="1" lang="en-US" altLang="ja-JP" sz="1100" dirty="0"/>
              <a:t>, Marc, et al. Code translation with Compiler Representations.</a:t>
            </a:r>
          </a:p>
        </p:txBody>
      </p:sp>
      <p:pic>
        <p:nvPicPr>
          <p:cNvPr id="6" name="図 5" descr="モニター画面に映る文字&#10;&#10;自動的に生成された説明">
            <a:extLst>
              <a:ext uri="{FF2B5EF4-FFF2-40B4-BE49-F238E27FC236}">
                <a16:creationId xmlns:a16="http://schemas.microsoft.com/office/drawing/2014/main" id="{8F977427-B145-66FD-3C31-0D6BC4F14272}"/>
              </a:ext>
            </a:extLst>
          </p:cNvPr>
          <p:cNvPicPr>
            <a:picLocks noChangeAspect="1"/>
          </p:cNvPicPr>
          <p:nvPr/>
        </p:nvPicPr>
        <p:blipFill>
          <a:blip r:embed="rId3"/>
          <a:stretch>
            <a:fillRect/>
          </a:stretch>
        </p:blipFill>
        <p:spPr>
          <a:xfrm>
            <a:off x="990600" y="5273720"/>
            <a:ext cx="7162800" cy="1193800"/>
          </a:xfrm>
          <a:prstGeom prst="rect">
            <a:avLst/>
          </a:prstGeom>
        </p:spPr>
      </p:pic>
    </p:spTree>
    <p:extLst>
      <p:ext uri="{BB962C8B-B14F-4D97-AF65-F5344CB8AC3E}">
        <p14:creationId xmlns:p14="http://schemas.microsoft.com/office/powerpoint/2010/main" val="28714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12DDC-2A42-9DFB-A8D1-4CB11E78197F}"/>
              </a:ext>
            </a:extLst>
          </p:cNvPr>
          <p:cNvSpPr>
            <a:spLocks noGrp="1"/>
          </p:cNvSpPr>
          <p:nvPr>
            <p:ph type="title"/>
          </p:nvPr>
        </p:nvSpPr>
        <p:spPr/>
        <p:txBody>
          <a:bodyPr/>
          <a:lstStyle/>
          <a:p>
            <a:r>
              <a:rPr lang="ja-JP" altLang="en-US" dirty="0"/>
              <a:t>調査</a:t>
            </a:r>
            <a:r>
              <a:rPr kumimoji="1" lang="en-US" altLang="ja-JP" dirty="0"/>
              <a:t>1: </a:t>
            </a:r>
            <a:r>
              <a:rPr kumimoji="1" lang="ja-JP" altLang="en-US" dirty="0"/>
              <a:t>モデルの設定</a:t>
            </a:r>
          </a:p>
        </p:txBody>
      </p:sp>
      <p:sp>
        <p:nvSpPr>
          <p:cNvPr id="3" name="コンテンツ プレースホルダー 2">
            <a:extLst>
              <a:ext uri="{FF2B5EF4-FFF2-40B4-BE49-F238E27FC236}">
                <a16:creationId xmlns:a16="http://schemas.microsoft.com/office/drawing/2014/main" id="{63772CBF-8146-D773-9EA7-9F157A5269B1}"/>
              </a:ext>
            </a:extLst>
          </p:cNvPr>
          <p:cNvSpPr>
            <a:spLocks noGrp="1"/>
          </p:cNvSpPr>
          <p:nvPr>
            <p:ph idx="1"/>
          </p:nvPr>
        </p:nvSpPr>
        <p:spPr/>
        <p:txBody>
          <a:bodyPr/>
          <a:lstStyle/>
          <a:p>
            <a:r>
              <a:rPr lang="ja-JP" altLang="en-US" b="1"/>
              <a:t>モデルの設定</a:t>
            </a:r>
            <a:endParaRPr lang="en-US" altLang="ja-JP" b="1" dirty="0"/>
          </a:p>
          <a:p>
            <a:pPr lvl="1"/>
            <a:r>
              <a:rPr lang="en-US" altLang="ja-JP" dirty="0" err="1"/>
              <a:t>TransCoder</a:t>
            </a:r>
            <a:r>
              <a:rPr lang="en-US" altLang="ja-JP" dirty="0"/>
              <a:t>-IR: </a:t>
            </a:r>
            <a:r>
              <a:rPr lang="ja-JP" altLang="en-US"/>
              <a:t>配布されているモデルをそのまま使用</a:t>
            </a:r>
            <a:endParaRPr lang="en-US" altLang="ja-JP" dirty="0"/>
          </a:p>
          <a:p>
            <a:pPr lvl="1"/>
            <a:r>
              <a:rPr lang="en-US" altLang="ja-JP" dirty="0"/>
              <a:t>GPT-4: API</a:t>
            </a:r>
            <a:r>
              <a:rPr lang="ja-JP" altLang="en-US"/>
              <a:t>使用．モデルは</a:t>
            </a:r>
            <a:r>
              <a:rPr lang="en-US" altLang="ja-JP" dirty="0"/>
              <a:t>gpt-4-0613</a:t>
            </a:r>
            <a:r>
              <a:rPr lang="ja-JP" altLang="en-US"/>
              <a:t>．</a:t>
            </a:r>
            <a:endParaRPr lang="en-US" altLang="ja-JP" b="1" dirty="0"/>
          </a:p>
          <a:p>
            <a:endParaRPr kumimoji="1" lang="ja-JP" altLang="en-US"/>
          </a:p>
        </p:txBody>
      </p:sp>
      <p:sp>
        <p:nvSpPr>
          <p:cNvPr id="4" name="スライド番号プレースホルダー 3">
            <a:extLst>
              <a:ext uri="{FF2B5EF4-FFF2-40B4-BE49-F238E27FC236}">
                <a16:creationId xmlns:a16="http://schemas.microsoft.com/office/drawing/2014/main" id="{C2E269FC-50AA-20A9-855E-9426472D2945}"/>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p:sp>
        <p:nvSpPr>
          <p:cNvPr id="6" name="テキスト ボックス 5">
            <a:extLst>
              <a:ext uri="{FF2B5EF4-FFF2-40B4-BE49-F238E27FC236}">
                <a16:creationId xmlns:a16="http://schemas.microsoft.com/office/drawing/2014/main" id="{178023DA-E050-9EEA-1859-F2F663060DCF}"/>
              </a:ext>
            </a:extLst>
          </p:cNvPr>
          <p:cNvSpPr txBox="1"/>
          <p:nvPr/>
        </p:nvSpPr>
        <p:spPr>
          <a:xfrm>
            <a:off x="806450" y="3406095"/>
            <a:ext cx="7531100" cy="1754326"/>
          </a:xfrm>
          <a:prstGeom prst="rect">
            <a:avLst/>
          </a:prstGeom>
          <a:noFill/>
          <a:ln>
            <a:solidFill>
              <a:schemeClr val="tx1"/>
            </a:solidFill>
          </a:ln>
        </p:spPr>
        <p:txBody>
          <a:bodyPr wrap="square" rtlCol="0">
            <a:spAutoFit/>
          </a:bodyPr>
          <a:lstStyle/>
          <a:p>
            <a:r>
              <a:rPr kumimoji="1" lang="ja-JP" altLang="en-US" sz="1800"/>
              <a:t>あなたは優秀なソフトウェアエンジニアです．</a:t>
            </a:r>
            <a:r>
              <a:rPr kumimoji="1" lang="en-US" altLang="ja-JP" sz="1800" dirty="0"/>
              <a:t>C++</a:t>
            </a:r>
            <a:r>
              <a:rPr kumimoji="1" lang="ja-JP" altLang="en-US" sz="1800"/>
              <a:t>で記述された以下の関数を</a:t>
            </a:r>
            <a:r>
              <a:rPr kumimoji="1" lang="en-US" altLang="ja-JP" sz="1800" dirty="0"/>
              <a:t>Rust</a:t>
            </a:r>
            <a:r>
              <a:rPr kumimoji="1" lang="ja-JP" altLang="en-US" sz="1800"/>
              <a:t>の関数に翻訳してください．必ず翻訳結果のみを出力してください．</a:t>
            </a:r>
            <a:endParaRPr kumimoji="1" lang="en-US" altLang="ja-JP" sz="1800" dirty="0"/>
          </a:p>
          <a:p>
            <a:r>
              <a:rPr lang="en-US" altLang="ja-JP" sz="1800" dirty="0"/>
              <a:t>```</a:t>
            </a:r>
          </a:p>
          <a:p>
            <a:r>
              <a:rPr lang="en-US" altLang="ja-JP" sz="1800" dirty="0"/>
              <a:t>{C++</a:t>
            </a:r>
            <a:r>
              <a:rPr lang="ja-JP" altLang="en-US" sz="1800"/>
              <a:t>の関数</a:t>
            </a:r>
            <a:r>
              <a:rPr lang="en-US" altLang="ja-JP" sz="1800" dirty="0"/>
              <a:t>}</a:t>
            </a:r>
          </a:p>
          <a:p>
            <a:r>
              <a:rPr kumimoji="1" lang="en-US" altLang="ja-JP" sz="1800" dirty="0"/>
              <a:t>```</a:t>
            </a:r>
            <a:endParaRPr kumimoji="1" lang="ja-JP" altLang="en-US" sz="1800"/>
          </a:p>
        </p:txBody>
      </p:sp>
    </p:spTree>
    <p:extLst>
      <p:ext uri="{BB962C8B-B14F-4D97-AF65-F5344CB8AC3E}">
        <p14:creationId xmlns:p14="http://schemas.microsoft.com/office/powerpoint/2010/main" val="128861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88959-8E92-A7F6-DC90-351F2CACFF8F}"/>
              </a:ext>
            </a:extLst>
          </p:cNvPr>
          <p:cNvSpPr>
            <a:spLocks noGrp="1"/>
          </p:cNvSpPr>
          <p:nvPr>
            <p:ph type="title"/>
          </p:nvPr>
        </p:nvSpPr>
        <p:spPr/>
        <p:txBody>
          <a:bodyPr/>
          <a:lstStyle/>
          <a:p>
            <a:r>
              <a:rPr lang="ja-JP" altLang="en-US" dirty="0"/>
              <a:t>調査</a:t>
            </a:r>
            <a:r>
              <a:rPr lang="en-US" altLang="ja-JP" dirty="0"/>
              <a:t>1: </a:t>
            </a:r>
            <a:r>
              <a:rPr kumimoji="1" lang="ja-JP" altLang="en-US" dirty="0"/>
              <a:t>データセットの加工</a:t>
            </a:r>
          </a:p>
        </p:txBody>
      </p:sp>
      <p:sp>
        <p:nvSpPr>
          <p:cNvPr id="3" name="コンテンツ プレースホルダー 2">
            <a:extLst>
              <a:ext uri="{FF2B5EF4-FFF2-40B4-BE49-F238E27FC236}">
                <a16:creationId xmlns:a16="http://schemas.microsoft.com/office/drawing/2014/main" id="{DF2E4229-C2AB-F45E-F746-19CDC2B92D3E}"/>
              </a:ext>
            </a:extLst>
          </p:cNvPr>
          <p:cNvSpPr>
            <a:spLocks noGrp="1"/>
          </p:cNvSpPr>
          <p:nvPr>
            <p:ph idx="1"/>
          </p:nvPr>
        </p:nvSpPr>
        <p:spPr/>
        <p:txBody>
          <a:bodyPr/>
          <a:lstStyle/>
          <a:p>
            <a:r>
              <a:rPr kumimoji="1" lang="ja-JP" altLang="en-US" sz="2000"/>
              <a:t>関数</a:t>
            </a:r>
            <a:r>
              <a:rPr kumimoji="1" lang="ja-JP" altLang="en-US" sz="2000" dirty="0"/>
              <a:t>単位</a:t>
            </a:r>
            <a:r>
              <a:rPr kumimoji="1" lang="ja-JP" altLang="en-US" sz="2000"/>
              <a:t>の翻訳の精度</a:t>
            </a:r>
            <a:r>
              <a:rPr kumimoji="1" lang="ja-JP" altLang="en-US" sz="2000" dirty="0"/>
              <a:t>を調査できるように先述したデータセットを</a:t>
            </a:r>
            <a:r>
              <a:rPr lang="ja-JP" altLang="en-US" sz="2000" dirty="0"/>
              <a:t>加工</a:t>
            </a:r>
            <a:endParaRPr kumimoji="1" lang="en-US" altLang="ja-JP" sz="2000" dirty="0"/>
          </a:p>
          <a:p>
            <a:r>
              <a:rPr lang="en-US" altLang="ja-JP" sz="2000" dirty="0"/>
              <a:t>1. </a:t>
            </a:r>
            <a:r>
              <a:rPr lang="ja-JP" altLang="en-US" sz="2000" dirty="0"/>
              <a:t>各ソースコードにおいて以下の関数のみを含むように手動で変更</a:t>
            </a:r>
            <a:endParaRPr lang="en-US" altLang="ja-JP" sz="2000" dirty="0"/>
          </a:p>
          <a:p>
            <a:pPr lvl="1"/>
            <a:r>
              <a:rPr lang="ja-JP" altLang="en-US" sz="1600" b="1" dirty="0"/>
              <a:t>関数</a:t>
            </a:r>
            <a:r>
              <a:rPr lang="en-US" altLang="ja-JP" sz="1600" b="1" dirty="0"/>
              <a:t>main</a:t>
            </a:r>
            <a:r>
              <a:rPr lang="en-US" altLang="ja-JP" sz="1600" dirty="0"/>
              <a:t>: </a:t>
            </a:r>
            <a:r>
              <a:rPr lang="ja-JP" altLang="en-US" sz="1600" dirty="0"/>
              <a:t>入力と関数</a:t>
            </a:r>
            <a:r>
              <a:rPr lang="en-US" altLang="ja-JP" sz="1600" dirty="0"/>
              <a:t>solve</a:t>
            </a:r>
            <a:r>
              <a:rPr lang="ja-JP" altLang="en-US" sz="1600" dirty="0"/>
              <a:t>の呼び出し</a:t>
            </a:r>
            <a:endParaRPr lang="en-US" altLang="ja-JP" sz="1600" dirty="0"/>
          </a:p>
          <a:p>
            <a:pPr lvl="1"/>
            <a:r>
              <a:rPr lang="ja-JP" altLang="en-US" sz="1600" b="1" dirty="0"/>
              <a:t>関数</a:t>
            </a:r>
            <a:r>
              <a:rPr lang="en-US" altLang="ja-JP" sz="1600" b="1" dirty="0"/>
              <a:t>solve</a:t>
            </a:r>
            <a:r>
              <a:rPr lang="en-US" altLang="ja-JP" sz="1600" dirty="0"/>
              <a:t>: </a:t>
            </a:r>
            <a:r>
              <a:rPr lang="ja-JP" altLang="en-US" sz="1600" dirty="0"/>
              <a:t>処理と出力</a:t>
            </a:r>
            <a:endParaRPr lang="en-US" altLang="ja-JP" sz="1600" dirty="0"/>
          </a:p>
          <a:p>
            <a:r>
              <a:rPr lang="en-US" altLang="ja-JP" sz="2000" dirty="0"/>
              <a:t>2. </a:t>
            </a:r>
            <a:r>
              <a:rPr lang="ja-JP" altLang="en-US" sz="2000" dirty="0"/>
              <a:t>変更後のソースコードがテストケースに通ることを確認</a:t>
            </a:r>
            <a:endParaRPr lang="en-US" altLang="ja-JP" sz="2000" dirty="0"/>
          </a:p>
          <a:p>
            <a:endParaRPr lang="en-US" altLang="ja-JP" sz="2000" dirty="0"/>
          </a:p>
        </p:txBody>
      </p:sp>
      <p:sp>
        <p:nvSpPr>
          <p:cNvPr id="4" name="スライド番号プレースホルダー 3">
            <a:extLst>
              <a:ext uri="{FF2B5EF4-FFF2-40B4-BE49-F238E27FC236}">
                <a16:creationId xmlns:a16="http://schemas.microsoft.com/office/drawing/2014/main" id="{CFC147A0-9FE2-D7EC-3B15-ED082D634B60}"/>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graphicFrame>
        <p:nvGraphicFramePr>
          <p:cNvPr id="7" name="表 5">
            <a:extLst>
              <a:ext uri="{FF2B5EF4-FFF2-40B4-BE49-F238E27FC236}">
                <a16:creationId xmlns:a16="http://schemas.microsoft.com/office/drawing/2014/main" id="{33C8D923-48DD-B742-DDA5-02B6C38E3A27}"/>
              </a:ext>
            </a:extLst>
          </p:cNvPr>
          <p:cNvGraphicFramePr>
            <a:graphicFrameLocks/>
          </p:cNvGraphicFramePr>
          <p:nvPr>
            <p:extLst>
              <p:ext uri="{D42A27DB-BD31-4B8C-83A1-F6EECF244321}">
                <p14:modId xmlns:p14="http://schemas.microsoft.com/office/powerpoint/2010/main" val="192685600"/>
              </p:ext>
            </p:extLst>
          </p:nvPr>
        </p:nvGraphicFramePr>
        <p:xfrm>
          <a:off x="6698401" y="4338531"/>
          <a:ext cx="2234749" cy="1844040"/>
        </p:xfrm>
        <a:graphic>
          <a:graphicData uri="http://schemas.openxmlformats.org/drawingml/2006/table">
            <a:tbl>
              <a:tblPr firstRow="1" bandRow="1">
                <a:tableStyleId>{073A0DAA-6AF3-43AB-8588-CEC1D06C72B9}</a:tableStyleId>
              </a:tblPr>
              <a:tblGrid>
                <a:gridCol w="515125">
                  <a:extLst>
                    <a:ext uri="{9D8B030D-6E8A-4147-A177-3AD203B41FA5}">
                      <a16:colId xmlns:a16="http://schemas.microsoft.com/office/drawing/2014/main" val="999031319"/>
                    </a:ext>
                  </a:extLst>
                </a:gridCol>
                <a:gridCol w="859812">
                  <a:extLst>
                    <a:ext uri="{9D8B030D-6E8A-4147-A177-3AD203B41FA5}">
                      <a16:colId xmlns:a16="http://schemas.microsoft.com/office/drawing/2014/main" val="4208875075"/>
                    </a:ext>
                  </a:extLst>
                </a:gridCol>
                <a:gridCol w="859812">
                  <a:extLst>
                    <a:ext uri="{9D8B030D-6E8A-4147-A177-3AD203B41FA5}">
                      <a16:colId xmlns:a16="http://schemas.microsoft.com/office/drawing/2014/main" val="899113390"/>
                    </a:ext>
                  </a:extLst>
                </a:gridCol>
              </a:tblGrid>
              <a:tr h="347330">
                <a:tc>
                  <a:txBody>
                    <a:bodyPr/>
                    <a:lstStyle/>
                    <a:p>
                      <a:r>
                        <a:rPr kumimoji="1" lang="ja-JP" altLang="en-US" sz="1300" dirty="0"/>
                        <a:t>言語</a:t>
                      </a:r>
                    </a:p>
                  </a:txBody>
                  <a:tcPr/>
                </a:tc>
                <a:tc>
                  <a:txBody>
                    <a:bodyPr/>
                    <a:lstStyle/>
                    <a:p>
                      <a:r>
                        <a:rPr kumimoji="1" lang="ja-JP" altLang="en-US" sz="1300" dirty="0"/>
                        <a:t>ソースコード数</a:t>
                      </a:r>
                    </a:p>
                  </a:txBody>
                  <a:tcPr/>
                </a:tc>
                <a:tc>
                  <a:txBody>
                    <a:bodyPr/>
                    <a:lstStyle/>
                    <a:p>
                      <a:r>
                        <a:rPr kumimoji="1" lang="ja-JP" altLang="en-US" sz="1300" dirty="0"/>
                        <a:t>関数</a:t>
                      </a:r>
                      <a:r>
                        <a:rPr kumimoji="1" lang="en-US" altLang="ja-JP" sz="1300" dirty="0"/>
                        <a:t>solve</a:t>
                      </a:r>
                      <a:r>
                        <a:rPr kumimoji="1" lang="ja-JP" altLang="en-US" sz="1300" dirty="0"/>
                        <a:t>の平均行数</a:t>
                      </a:r>
                    </a:p>
                  </a:txBody>
                  <a:tcPr/>
                </a:tc>
                <a:extLst>
                  <a:ext uri="{0D108BD9-81ED-4DB2-BD59-A6C34878D82A}">
                    <a16:rowId xmlns:a16="http://schemas.microsoft.com/office/drawing/2014/main" val="631358636"/>
                  </a:ext>
                </a:extLst>
              </a:tr>
              <a:tr h="250559">
                <a:tc>
                  <a:txBody>
                    <a:bodyPr/>
                    <a:lstStyle/>
                    <a:p>
                      <a:r>
                        <a:rPr kumimoji="1" lang="en-US" altLang="ja-JP" sz="1300" dirty="0"/>
                        <a:t>C++</a:t>
                      </a:r>
                      <a:endParaRPr kumimoji="1" lang="ja-JP" altLang="en-US" sz="1300"/>
                    </a:p>
                  </a:txBody>
                  <a:tcPr/>
                </a:tc>
                <a:tc>
                  <a:txBody>
                    <a:bodyPr/>
                    <a:lstStyle/>
                    <a:p>
                      <a:r>
                        <a:rPr kumimoji="1" lang="en-US" altLang="ja-JP" sz="1300" dirty="0"/>
                        <a:t>140</a:t>
                      </a:r>
                      <a:endParaRPr kumimoji="1" lang="ja-JP" altLang="en-US" sz="1300" dirty="0"/>
                    </a:p>
                  </a:txBody>
                  <a:tcPr/>
                </a:tc>
                <a:tc>
                  <a:txBody>
                    <a:bodyPr/>
                    <a:lstStyle/>
                    <a:p>
                      <a:r>
                        <a:rPr kumimoji="1" lang="en-US" altLang="ja-JP" sz="1300" dirty="0"/>
                        <a:t>17.2</a:t>
                      </a:r>
                      <a:endParaRPr kumimoji="1" lang="ja-JP" altLang="en-US" sz="1300" dirty="0"/>
                    </a:p>
                  </a:txBody>
                  <a:tcPr/>
                </a:tc>
                <a:extLst>
                  <a:ext uri="{0D108BD9-81ED-4DB2-BD59-A6C34878D82A}">
                    <a16:rowId xmlns:a16="http://schemas.microsoft.com/office/drawing/2014/main" val="65515174"/>
                  </a:ext>
                </a:extLst>
              </a:tr>
              <a:tr h="271695">
                <a:tc>
                  <a:txBody>
                    <a:bodyPr/>
                    <a:lstStyle/>
                    <a:p>
                      <a:r>
                        <a:rPr kumimoji="1" lang="en-US" altLang="ja-JP" sz="1300" dirty="0"/>
                        <a:t>Go</a:t>
                      </a:r>
                      <a:endParaRPr kumimoji="1" lang="ja-JP" altLang="en-US" sz="1300" dirty="0"/>
                    </a:p>
                  </a:txBody>
                  <a:tcPr/>
                </a:tc>
                <a:tc>
                  <a:txBody>
                    <a:bodyPr/>
                    <a:lstStyle/>
                    <a:p>
                      <a:r>
                        <a:rPr kumimoji="1" lang="en-US" altLang="ja-JP" sz="1300" dirty="0"/>
                        <a:t>140</a:t>
                      </a:r>
                      <a:endParaRPr kumimoji="1" lang="ja-JP" altLang="en-US" sz="1300" dirty="0"/>
                    </a:p>
                  </a:txBody>
                  <a:tcPr/>
                </a:tc>
                <a:tc>
                  <a:txBody>
                    <a:bodyPr/>
                    <a:lstStyle/>
                    <a:p>
                      <a:r>
                        <a:rPr kumimoji="1" lang="en-US" altLang="ja-JP" sz="1300" dirty="0"/>
                        <a:t>10.7</a:t>
                      </a:r>
                      <a:endParaRPr kumimoji="1" lang="ja-JP" altLang="en-US" sz="1300" dirty="0"/>
                    </a:p>
                  </a:txBody>
                  <a:tcPr/>
                </a:tc>
                <a:extLst>
                  <a:ext uri="{0D108BD9-81ED-4DB2-BD59-A6C34878D82A}">
                    <a16:rowId xmlns:a16="http://schemas.microsoft.com/office/drawing/2014/main" val="3114773510"/>
                  </a:ext>
                </a:extLst>
              </a:tr>
              <a:tr h="250559">
                <a:tc>
                  <a:txBody>
                    <a:bodyPr/>
                    <a:lstStyle/>
                    <a:p>
                      <a:r>
                        <a:rPr kumimoji="1" lang="en-US" altLang="ja-JP" sz="1300" dirty="0"/>
                        <a:t>Java</a:t>
                      </a:r>
                      <a:endParaRPr kumimoji="1" lang="ja-JP" altLang="en-US" sz="1300" dirty="0"/>
                    </a:p>
                  </a:txBody>
                  <a:tcPr/>
                </a:tc>
                <a:tc>
                  <a:txBody>
                    <a:bodyPr/>
                    <a:lstStyle/>
                    <a:p>
                      <a:r>
                        <a:rPr kumimoji="1" lang="en-US" altLang="ja-JP" sz="1300" dirty="0"/>
                        <a:t>140</a:t>
                      </a:r>
                      <a:endParaRPr kumimoji="1" lang="ja-JP" altLang="en-US" sz="1300" dirty="0"/>
                    </a:p>
                  </a:txBody>
                  <a:tcPr/>
                </a:tc>
                <a:tc>
                  <a:txBody>
                    <a:bodyPr/>
                    <a:lstStyle/>
                    <a:p>
                      <a:r>
                        <a:rPr kumimoji="1" lang="en-US" altLang="ja-JP" sz="1300" dirty="0"/>
                        <a:t>14.1</a:t>
                      </a:r>
                      <a:endParaRPr kumimoji="1" lang="ja-JP" altLang="en-US" sz="1300" dirty="0"/>
                    </a:p>
                  </a:txBody>
                  <a:tcPr/>
                </a:tc>
                <a:extLst>
                  <a:ext uri="{0D108BD9-81ED-4DB2-BD59-A6C34878D82A}">
                    <a16:rowId xmlns:a16="http://schemas.microsoft.com/office/drawing/2014/main" val="692596946"/>
                  </a:ext>
                </a:extLst>
              </a:tr>
              <a:tr h="250559">
                <a:tc>
                  <a:txBody>
                    <a:bodyPr/>
                    <a:lstStyle/>
                    <a:p>
                      <a:r>
                        <a:rPr kumimoji="1" lang="en-US" altLang="ja-JP" sz="1300" dirty="0"/>
                        <a:t>Rust</a:t>
                      </a:r>
                      <a:endParaRPr kumimoji="1" lang="ja-JP" altLang="en-US" sz="1300" dirty="0"/>
                    </a:p>
                  </a:txBody>
                  <a:tcPr/>
                </a:tc>
                <a:tc>
                  <a:txBody>
                    <a:bodyPr/>
                    <a:lstStyle/>
                    <a:p>
                      <a:r>
                        <a:rPr kumimoji="1" lang="en-US" altLang="ja-JP" sz="1300" dirty="0"/>
                        <a:t>140</a:t>
                      </a:r>
                      <a:endParaRPr kumimoji="1" lang="ja-JP" altLang="en-US" sz="1300" dirty="0"/>
                    </a:p>
                  </a:txBody>
                  <a:tcPr/>
                </a:tc>
                <a:tc>
                  <a:txBody>
                    <a:bodyPr/>
                    <a:lstStyle/>
                    <a:p>
                      <a:r>
                        <a:rPr kumimoji="1" lang="en-US" altLang="ja-JP" sz="1300" dirty="0"/>
                        <a:t>11.3</a:t>
                      </a:r>
                      <a:endParaRPr kumimoji="1" lang="ja-JP" altLang="en-US" sz="1300" dirty="0"/>
                    </a:p>
                  </a:txBody>
                  <a:tcPr/>
                </a:tc>
                <a:extLst>
                  <a:ext uri="{0D108BD9-81ED-4DB2-BD59-A6C34878D82A}">
                    <a16:rowId xmlns:a16="http://schemas.microsoft.com/office/drawing/2014/main" val="3318957829"/>
                  </a:ext>
                </a:extLst>
              </a:tr>
            </a:tbl>
          </a:graphicData>
        </a:graphic>
      </p:graphicFrame>
      <p:pic>
        <p:nvPicPr>
          <p:cNvPr id="5" name="コンテンツ プレースホルダー 5" descr="テキスト&#10;&#10;自動的に生成された説明">
            <a:extLst>
              <a:ext uri="{FF2B5EF4-FFF2-40B4-BE49-F238E27FC236}">
                <a16:creationId xmlns:a16="http://schemas.microsoft.com/office/drawing/2014/main" id="{E4FB3BA2-0845-58DE-009E-91610A7186F8}"/>
              </a:ext>
            </a:extLst>
          </p:cNvPr>
          <p:cNvPicPr>
            <a:picLocks noChangeAspect="1"/>
          </p:cNvPicPr>
          <p:nvPr/>
        </p:nvPicPr>
        <p:blipFill rotWithShape="1">
          <a:blip r:embed="rId3"/>
          <a:srcRect t="13502"/>
          <a:stretch/>
        </p:blipFill>
        <p:spPr>
          <a:xfrm>
            <a:off x="68920" y="3967088"/>
            <a:ext cx="2746851" cy="2421226"/>
          </a:xfrm>
          <a:prstGeom prst="rect">
            <a:avLst/>
          </a:prstGeom>
          <a:noFill/>
          <a:ln w="19050">
            <a:solidFill>
              <a:schemeClr val="tx1"/>
            </a:solidFill>
          </a:ln>
        </p:spPr>
      </p:pic>
      <p:pic>
        <p:nvPicPr>
          <p:cNvPr id="8" name="図 7" descr="グラフィカル ユーザー インターフェイス, テキスト&#10;&#10;自動的に生成された説明">
            <a:extLst>
              <a:ext uri="{FF2B5EF4-FFF2-40B4-BE49-F238E27FC236}">
                <a16:creationId xmlns:a16="http://schemas.microsoft.com/office/drawing/2014/main" id="{4A1D42D9-FD06-2A53-E632-82687EBE0F56}"/>
              </a:ext>
            </a:extLst>
          </p:cNvPr>
          <p:cNvPicPr>
            <a:picLocks noChangeAspect="1"/>
          </p:cNvPicPr>
          <p:nvPr/>
        </p:nvPicPr>
        <p:blipFill rotWithShape="1">
          <a:blip r:embed="rId4"/>
          <a:srcRect t="24625" b="40319"/>
          <a:stretch/>
        </p:blipFill>
        <p:spPr>
          <a:xfrm>
            <a:off x="3411793" y="3803369"/>
            <a:ext cx="2830866" cy="1457182"/>
          </a:xfrm>
          <a:prstGeom prst="rect">
            <a:avLst/>
          </a:prstGeom>
          <a:ln w="19050">
            <a:solidFill>
              <a:schemeClr val="tx1"/>
            </a:solidFill>
          </a:ln>
        </p:spPr>
      </p:pic>
      <p:sp>
        <p:nvSpPr>
          <p:cNvPr id="11" name="矢印: 右 8">
            <a:extLst>
              <a:ext uri="{FF2B5EF4-FFF2-40B4-BE49-F238E27FC236}">
                <a16:creationId xmlns:a16="http://schemas.microsoft.com/office/drawing/2014/main" id="{CB0280A2-7DCA-9232-F02F-EE0D60B0C73B}"/>
              </a:ext>
            </a:extLst>
          </p:cNvPr>
          <p:cNvSpPr/>
          <p:nvPr/>
        </p:nvSpPr>
        <p:spPr>
          <a:xfrm>
            <a:off x="2904307" y="5201788"/>
            <a:ext cx="456220" cy="320277"/>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4620E885-64D5-C602-BB51-DC15D54022DC}"/>
              </a:ext>
            </a:extLst>
          </p:cNvPr>
          <p:cNvSpPr txBox="1"/>
          <p:nvPr/>
        </p:nvSpPr>
        <p:spPr>
          <a:xfrm>
            <a:off x="6529182" y="4030754"/>
            <a:ext cx="2614818" cy="307777"/>
          </a:xfrm>
          <a:prstGeom prst="rect">
            <a:avLst/>
          </a:prstGeom>
          <a:noFill/>
        </p:spPr>
        <p:txBody>
          <a:bodyPr wrap="none" rtlCol="0">
            <a:spAutoFit/>
          </a:bodyPr>
          <a:lstStyle/>
          <a:p>
            <a:r>
              <a:rPr kumimoji="1" lang="ja-JP" altLang="en-US" sz="1400"/>
              <a:t>調査</a:t>
            </a:r>
            <a:r>
              <a:rPr kumimoji="1" lang="en-US" altLang="ja-JP" sz="1400" dirty="0"/>
              <a:t>1</a:t>
            </a:r>
            <a:r>
              <a:rPr kumimoji="1" lang="ja-JP" altLang="en-US" sz="1400"/>
              <a:t>で使用するデータセット</a:t>
            </a:r>
          </a:p>
        </p:txBody>
      </p:sp>
      <p:pic>
        <p:nvPicPr>
          <p:cNvPr id="6" name="図 5" descr="グラフィカル ユーザー インターフェイス, テキスト&#10;&#10;自動的に生成された説明">
            <a:extLst>
              <a:ext uri="{FF2B5EF4-FFF2-40B4-BE49-F238E27FC236}">
                <a16:creationId xmlns:a16="http://schemas.microsoft.com/office/drawing/2014/main" id="{920C8F57-F223-F8EB-5AD8-E4534A1BB92B}"/>
              </a:ext>
            </a:extLst>
          </p:cNvPr>
          <p:cNvPicPr>
            <a:picLocks noChangeAspect="1"/>
          </p:cNvPicPr>
          <p:nvPr/>
        </p:nvPicPr>
        <p:blipFill rotWithShape="1">
          <a:blip r:embed="rId4"/>
          <a:srcRect t="63846"/>
          <a:stretch/>
        </p:blipFill>
        <p:spPr>
          <a:xfrm>
            <a:off x="3411389" y="5260551"/>
            <a:ext cx="2830866" cy="1502858"/>
          </a:xfrm>
          <a:prstGeom prst="rect">
            <a:avLst/>
          </a:prstGeom>
          <a:ln w="19050">
            <a:solidFill>
              <a:schemeClr val="tx1"/>
            </a:solidFill>
          </a:ln>
        </p:spPr>
      </p:pic>
    </p:spTree>
    <p:extLst>
      <p:ext uri="{BB962C8B-B14F-4D97-AF65-F5344CB8AC3E}">
        <p14:creationId xmlns:p14="http://schemas.microsoft.com/office/powerpoint/2010/main" val="377295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A5BAB-DB95-86F6-461D-B2ADECE165C9}"/>
              </a:ext>
            </a:extLst>
          </p:cNvPr>
          <p:cNvSpPr>
            <a:spLocks noGrp="1"/>
          </p:cNvSpPr>
          <p:nvPr>
            <p:ph type="title"/>
          </p:nvPr>
        </p:nvSpPr>
        <p:spPr/>
        <p:txBody>
          <a:bodyPr/>
          <a:lstStyle/>
          <a:p>
            <a:r>
              <a:rPr kumimoji="1" lang="ja-JP" altLang="en-US"/>
              <a:t>調査</a:t>
            </a:r>
            <a:r>
              <a:rPr kumimoji="1" lang="en-US" altLang="ja-JP" dirty="0"/>
              <a:t>1: </a:t>
            </a:r>
            <a:r>
              <a:rPr kumimoji="1" lang="ja-JP" altLang="en-US"/>
              <a:t>実験方法の詳細</a:t>
            </a:r>
            <a:endParaRPr kumimoji="1" lang="ja-JP" altLang="en-US" dirty="0"/>
          </a:p>
        </p:txBody>
      </p:sp>
      <p:sp>
        <p:nvSpPr>
          <p:cNvPr id="3" name="コンテンツ プレースホルダー 2">
            <a:extLst>
              <a:ext uri="{FF2B5EF4-FFF2-40B4-BE49-F238E27FC236}">
                <a16:creationId xmlns:a16="http://schemas.microsoft.com/office/drawing/2014/main" id="{7AD183E4-5F91-0C10-FF70-6B89CB09A4F4}"/>
              </a:ext>
            </a:extLst>
          </p:cNvPr>
          <p:cNvSpPr>
            <a:spLocks noGrp="1"/>
          </p:cNvSpPr>
          <p:nvPr>
            <p:ph idx="1"/>
          </p:nvPr>
        </p:nvSpPr>
        <p:spPr/>
        <p:txBody>
          <a:bodyPr/>
          <a:lstStyle/>
          <a:p>
            <a:r>
              <a:rPr lang="en-US" altLang="ja-JP" sz="2000" dirty="0"/>
              <a:t>1. </a:t>
            </a:r>
            <a:r>
              <a:rPr lang="ja-JP" altLang="en-US" sz="2000" dirty="0"/>
              <a:t>関数</a:t>
            </a:r>
            <a:r>
              <a:rPr lang="en-US" altLang="ja-JP" sz="2000" dirty="0"/>
              <a:t>solve</a:t>
            </a:r>
            <a:r>
              <a:rPr lang="ja-JP" altLang="en-US" sz="2000" dirty="0"/>
              <a:t>を</a:t>
            </a:r>
            <a:r>
              <a:rPr lang="en-US" altLang="ja-JP" sz="2000" dirty="0" err="1"/>
              <a:t>TransCoder</a:t>
            </a:r>
            <a:r>
              <a:rPr lang="en-US" altLang="ja-JP" sz="2000" dirty="0"/>
              <a:t>-IR</a:t>
            </a:r>
            <a:r>
              <a:rPr lang="ja-JP" altLang="en-US" sz="2000" dirty="0"/>
              <a:t>または</a:t>
            </a:r>
            <a:r>
              <a:rPr lang="en-US" altLang="ja-JP" sz="2000" dirty="0"/>
              <a:t>GPT-4</a:t>
            </a:r>
            <a:r>
              <a:rPr lang="ja-JP" altLang="en-US" sz="2000" dirty="0"/>
              <a:t>で翻訳</a:t>
            </a:r>
            <a:endParaRPr lang="en-US" altLang="ja-JP" sz="2000" dirty="0"/>
          </a:p>
          <a:p>
            <a:r>
              <a:rPr lang="en-US" altLang="ja-JP" sz="2000" dirty="0"/>
              <a:t>2. </a:t>
            </a:r>
            <a:r>
              <a:rPr lang="ja-JP" altLang="en-US" sz="2000" dirty="0"/>
              <a:t>翻訳結果の関数呼び出し部とライブラリのインポートを手動補完</a:t>
            </a:r>
            <a:endParaRPr lang="en-US" altLang="ja-JP" sz="2000" dirty="0"/>
          </a:p>
          <a:p>
            <a:pPr lvl="1"/>
            <a:r>
              <a:rPr lang="ja-JP" altLang="en-US" sz="1800" u="sng" dirty="0"/>
              <a:t>このとき翻訳</a:t>
            </a:r>
            <a:r>
              <a:rPr lang="ja-JP" altLang="en-US" sz="1800" u="sng"/>
              <a:t>結果は書き換えない</a:t>
            </a:r>
            <a:endParaRPr lang="en-US" altLang="ja-JP" sz="1800" u="sng" dirty="0"/>
          </a:p>
          <a:p>
            <a:r>
              <a:rPr lang="en-US" altLang="ja-JP" sz="2000" dirty="0"/>
              <a:t>3. </a:t>
            </a:r>
            <a:r>
              <a:rPr lang="ja-JP" altLang="en-US" sz="2000" dirty="0"/>
              <a:t>補完後のソースコード</a:t>
            </a:r>
            <a:r>
              <a:rPr lang="ja-JP" altLang="en-US" sz="2000"/>
              <a:t>をテスト</a:t>
            </a:r>
            <a:endParaRPr lang="en-US" altLang="ja-JP" sz="2000" dirty="0"/>
          </a:p>
        </p:txBody>
      </p:sp>
      <p:sp>
        <p:nvSpPr>
          <p:cNvPr id="4" name="スライド番号プレースホルダー 3">
            <a:extLst>
              <a:ext uri="{FF2B5EF4-FFF2-40B4-BE49-F238E27FC236}">
                <a16:creationId xmlns:a16="http://schemas.microsoft.com/office/drawing/2014/main" id="{61B32184-B328-C187-C89D-63B38FE431DF}"/>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a:p>
        </p:txBody>
      </p:sp>
      <p:sp>
        <p:nvSpPr>
          <p:cNvPr id="9" name="矢印: 右 8">
            <a:extLst>
              <a:ext uri="{FF2B5EF4-FFF2-40B4-BE49-F238E27FC236}">
                <a16:creationId xmlns:a16="http://schemas.microsoft.com/office/drawing/2014/main" id="{16747D02-DDDD-44C3-866C-2706FC254D85}"/>
              </a:ext>
            </a:extLst>
          </p:cNvPr>
          <p:cNvSpPr/>
          <p:nvPr/>
        </p:nvSpPr>
        <p:spPr>
          <a:xfrm>
            <a:off x="4226570" y="4809697"/>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1F201509-6B3A-2D26-6770-6D94B45F8071}"/>
              </a:ext>
            </a:extLst>
          </p:cNvPr>
          <p:cNvSpPr txBox="1"/>
          <p:nvPr/>
        </p:nvSpPr>
        <p:spPr>
          <a:xfrm>
            <a:off x="4048865" y="5107002"/>
            <a:ext cx="768159" cy="323165"/>
          </a:xfrm>
          <a:prstGeom prst="rect">
            <a:avLst/>
          </a:prstGeom>
          <a:noFill/>
        </p:spPr>
        <p:txBody>
          <a:bodyPr wrap="none" rtlCol="0">
            <a:spAutoFit/>
          </a:bodyPr>
          <a:lstStyle/>
          <a:p>
            <a:pPr algn="ctr"/>
            <a:r>
              <a:rPr kumimoji="1" lang="en-US" altLang="ja-JP" sz="1500" dirty="0"/>
              <a:t>1. </a:t>
            </a:r>
            <a:r>
              <a:rPr kumimoji="1" lang="ja-JP" altLang="en-US" sz="1500"/>
              <a:t>翻訳</a:t>
            </a:r>
            <a:endParaRPr kumimoji="1" lang="ja-JP" altLang="en-US" sz="1500" dirty="0"/>
          </a:p>
        </p:txBody>
      </p:sp>
      <p:sp>
        <p:nvSpPr>
          <p:cNvPr id="13" name="テキスト ボックス 12">
            <a:extLst>
              <a:ext uri="{FF2B5EF4-FFF2-40B4-BE49-F238E27FC236}">
                <a16:creationId xmlns:a16="http://schemas.microsoft.com/office/drawing/2014/main" id="{66F0F39A-5FC5-AA25-B40A-3B91B74A48DF}"/>
              </a:ext>
            </a:extLst>
          </p:cNvPr>
          <p:cNvSpPr txBox="1"/>
          <p:nvPr/>
        </p:nvSpPr>
        <p:spPr>
          <a:xfrm>
            <a:off x="1355849" y="5879482"/>
            <a:ext cx="1808765" cy="369332"/>
          </a:xfrm>
          <a:prstGeom prst="rect">
            <a:avLst/>
          </a:prstGeom>
          <a:noFill/>
        </p:spPr>
        <p:txBody>
          <a:bodyPr wrap="none" rtlCol="0">
            <a:spAutoFit/>
          </a:bodyPr>
          <a:lstStyle/>
          <a:p>
            <a:r>
              <a:rPr kumimoji="1" lang="ja-JP" altLang="en-US" dirty="0"/>
              <a:t>関数</a:t>
            </a:r>
            <a:r>
              <a:rPr kumimoji="1" lang="en-US" altLang="ja-JP" dirty="0"/>
              <a:t>solve (</a:t>
            </a:r>
            <a:r>
              <a:rPr lang="en-US" altLang="ja-JP" dirty="0"/>
              <a:t>Rust</a:t>
            </a:r>
            <a:r>
              <a:rPr kumimoji="1" lang="en-US" altLang="ja-JP" dirty="0"/>
              <a:t>)</a:t>
            </a:r>
            <a:endParaRPr kumimoji="1" lang="ja-JP" altLang="en-US" dirty="0"/>
          </a:p>
        </p:txBody>
      </p:sp>
      <p:sp>
        <p:nvSpPr>
          <p:cNvPr id="14" name="テキスト ボックス 13">
            <a:extLst>
              <a:ext uri="{FF2B5EF4-FFF2-40B4-BE49-F238E27FC236}">
                <a16:creationId xmlns:a16="http://schemas.microsoft.com/office/drawing/2014/main" id="{1E15A0DE-9BA9-543D-0950-D2705423E178}"/>
              </a:ext>
            </a:extLst>
          </p:cNvPr>
          <p:cNvSpPr txBox="1"/>
          <p:nvPr/>
        </p:nvSpPr>
        <p:spPr>
          <a:xfrm>
            <a:off x="5645727" y="5879482"/>
            <a:ext cx="1601721" cy="369332"/>
          </a:xfrm>
          <a:prstGeom prst="rect">
            <a:avLst/>
          </a:prstGeom>
          <a:noFill/>
        </p:spPr>
        <p:txBody>
          <a:bodyPr wrap="none" rtlCol="0">
            <a:spAutoFit/>
          </a:bodyPr>
          <a:lstStyle/>
          <a:p>
            <a:r>
              <a:rPr lang="ja-JP" altLang="en-US" dirty="0"/>
              <a:t>翻訳</a:t>
            </a:r>
            <a:r>
              <a:rPr lang="ja-JP" altLang="en-US"/>
              <a:t>結果</a:t>
            </a:r>
            <a:r>
              <a:rPr kumimoji="1" lang="en-US" altLang="ja-JP" dirty="0"/>
              <a:t> (</a:t>
            </a:r>
            <a:r>
              <a:rPr lang="en-US" altLang="ja-JP" dirty="0"/>
              <a:t>Go</a:t>
            </a:r>
            <a:r>
              <a:rPr kumimoji="1" lang="en-US" altLang="ja-JP" dirty="0"/>
              <a:t>)</a:t>
            </a:r>
            <a:endParaRPr kumimoji="1" lang="ja-JP" altLang="en-US" dirty="0"/>
          </a:p>
        </p:txBody>
      </p:sp>
      <p:pic>
        <p:nvPicPr>
          <p:cNvPr id="16" name="コンテンツ プレースホルダー 5" descr="テキスト&#10;&#10;自動的に生成された説明">
            <a:extLst>
              <a:ext uri="{FF2B5EF4-FFF2-40B4-BE49-F238E27FC236}">
                <a16:creationId xmlns:a16="http://schemas.microsoft.com/office/drawing/2014/main" id="{FFBAC4FB-0EDC-BE1B-3362-21064486E390}"/>
              </a:ext>
            </a:extLst>
          </p:cNvPr>
          <p:cNvPicPr>
            <a:picLocks noChangeAspect="1"/>
          </p:cNvPicPr>
          <p:nvPr/>
        </p:nvPicPr>
        <p:blipFill>
          <a:blip r:embed="rId3"/>
          <a:stretch>
            <a:fillRect/>
          </a:stretch>
        </p:blipFill>
        <p:spPr>
          <a:xfrm>
            <a:off x="508685" y="4008801"/>
            <a:ext cx="3503095" cy="1810212"/>
          </a:xfrm>
          <a:prstGeom prst="rect">
            <a:avLst/>
          </a:prstGeom>
          <a:noFill/>
          <a:ln>
            <a:solidFill>
              <a:schemeClr val="tx1"/>
            </a:solidFill>
          </a:ln>
        </p:spPr>
      </p:pic>
      <p:pic>
        <p:nvPicPr>
          <p:cNvPr id="17" name="図 16" descr="テキスト&#10;&#10;自動的に生成された説明">
            <a:extLst>
              <a:ext uri="{FF2B5EF4-FFF2-40B4-BE49-F238E27FC236}">
                <a16:creationId xmlns:a16="http://schemas.microsoft.com/office/drawing/2014/main" id="{8AC7F791-1E90-0B1D-FC26-D14D98E7425D}"/>
              </a:ext>
            </a:extLst>
          </p:cNvPr>
          <p:cNvPicPr>
            <a:picLocks noChangeAspect="1"/>
          </p:cNvPicPr>
          <p:nvPr/>
        </p:nvPicPr>
        <p:blipFill>
          <a:blip r:embed="rId4"/>
          <a:stretch>
            <a:fillRect/>
          </a:stretch>
        </p:blipFill>
        <p:spPr>
          <a:xfrm>
            <a:off x="4906979" y="3984331"/>
            <a:ext cx="3079219" cy="1859151"/>
          </a:xfrm>
          <a:prstGeom prst="rect">
            <a:avLst/>
          </a:prstGeom>
          <a:ln>
            <a:solidFill>
              <a:schemeClr val="tx1"/>
            </a:solidFill>
          </a:ln>
        </p:spPr>
      </p:pic>
    </p:spTree>
    <p:extLst>
      <p:ext uri="{BB962C8B-B14F-4D97-AF65-F5344CB8AC3E}">
        <p14:creationId xmlns:p14="http://schemas.microsoft.com/office/powerpoint/2010/main" val="311331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テキスト&#10;&#10;自動的に生成された説明">
            <a:extLst>
              <a:ext uri="{FF2B5EF4-FFF2-40B4-BE49-F238E27FC236}">
                <a16:creationId xmlns:a16="http://schemas.microsoft.com/office/drawing/2014/main" id="{7229575D-E3ED-DB45-BB1D-E8FC1FC0F7B5}"/>
              </a:ext>
            </a:extLst>
          </p:cNvPr>
          <p:cNvPicPr>
            <a:picLocks noChangeAspect="1"/>
          </p:cNvPicPr>
          <p:nvPr/>
        </p:nvPicPr>
        <p:blipFill>
          <a:blip r:embed="rId3"/>
          <a:stretch>
            <a:fillRect/>
          </a:stretch>
        </p:blipFill>
        <p:spPr>
          <a:xfrm>
            <a:off x="4709491" y="2682627"/>
            <a:ext cx="2834791" cy="4127615"/>
          </a:xfrm>
          <a:prstGeom prst="rect">
            <a:avLst/>
          </a:prstGeom>
          <a:ln>
            <a:solidFill>
              <a:schemeClr val="tx1"/>
            </a:solidFill>
          </a:ln>
        </p:spPr>
      </p:pic>
      <p:sp>
        <p:nvSpPr>
          <p:cNvPr id="2" name="タイトル 1">
            <a:extLst>
              <a:ext uri="{FF2B5EF4-FFF2-40B4-BE49-F238E27FC236}">
                <a16:creationId xmlns:a16="http://schemas.microsoft.com/office/drawing/2014/main" id="{632A5BAB-DB95-86F6-461D-B2ADECE165C9}"/>
              </a:ext>
            </a:extLst>
          </p:cNvPr>
          <p:cNvSpPr>
            <a:spLocks noGrp="1"/>
          </p:cNvSpPr>
          <p:nvPr>
            <p:ph type="title"/>
          </p:nvPr>
        </p:nvSpPr>
        <p:spPr/>
        <p:txBody>
          <a:bodyPr/>
          <a:lstStyle/>
          <a:p>
            <a:r>
              <a:rPr kumimoji="1" lang="ja-JP" altLang="en-US"/>
              <a:t>調査</a:t>
            </a:r>
            <a:r>
              <a:rPr kumimoji="1" lang="en-US" altLang="ja-JP" dirty="0"/>
              <a:t>1: </a:t>
            </a:r>
            <a:r>
              <a:rPr kumimoji="1" lang="ja-JP" altLang="en-US"/>
              <a:t>実験方法の詳細</a:t>
            </a:r>
            <a:endParaRPr kumimoji="1" lang="ja-JP" altLang="en-US" dirty="0"/>
          </a:p>
        </p:txBody>
      </p:sp>
      <p:sp>
        <p:nvSpPr>
          <p:cNvPr id="3" name="コンテンツ プレースホルダー 2">
            <a:extLst>
              <a:ext uri="{FF2B5EF4-FFF2-40B4-BE49-F238E27FC236}">
                <a16:creationId xmlns:a16="http://schemas.microsoft.com/office/drawing/2014/main" id="{7AD183E4-5F91-0C10-FF70-6B89CB09A4F4}"/>
              </a:ext>
            </a:extLst>
          </p:cNvPr>
          <p:cNvSpPr>
            <a:spLocks noGrp="1"/>
          </p:cNvSpPr>
          <p:nvPr>
            <p:ph idx="1"/>
          </p:nvPr>
        </p:nvSpPr>
        <p:spPr/>
        <p:txBody>
          <a:bodyPr/>
          <a:lstStyle/>
          <a:p>
            <a:r>
              <a:rPr lang="en-US" altLang="ja-JP" sz="2000" dirty="0"/>
              <a:t>1. </a:t>
            </a:r>
            <a:r>
              <a:rPr lang="ja-JP" altLang="en-US" sz="2000" dirty="0"/>
              <a:t>関数</a:t>
            </a:r>
            <a:r>
              <a:rPr lang="en-US" altLang="ja-JP" sz="2000" dirty="0"/>
              <a:t>solve</a:t>
            </a:r>
            <a:r>
              <a:rPr lang="ja-JP" altLang="en-US" sz="2000" dirty="0"/>
              <a:t>を</a:t>
            </a:r>
            <a:r>
              <a:rPr lang="en-US" altLang="ja-JP" sz="2000" dirty="0" err="1"/>
              <a:t>TransCoder</a:t>
            </a:r>
            <a:r>
              <a:rPr lang="en-US" altLang="ja-JP" sz="2000" dirty="0"/>
              <a:t>-IR</a:t>
            </a:r>
            <a:r>
              <a:rPr lang="ja-JP" altLang="en-US" sz="2000" dirty="0"/>
              <a:t>または</a:t>
            </a:r>
            <a:r>
              <a:rPr lang="en-US" altLang="ja-JP" sz="2000" dirty="0"/>
              <a:t>GPT-4</a:t>
            </a:r>
            <a:r>
              <a:rPr lang="ja-JP" altLang="en-US" sz="2000" dirty="0"/>
              <a:t>で翻訳</a:t>
            </a:r>
            <a:endParaRPr lang="en-US" altLang="ja-JP" sz="2000" dirty="0"/>
          </a:p>
          <a:p>
            <a:r>
              <a:rPr lang="en-US" altLang="ja-JP" sz="2000" dirty="0"/>
              <a:t>2. </a:t>
            </a:r>
            <a:r>
              <a:rPr lang="ja-JP" altLang="en-US" sz="2000" dirty="0"/>
              <a:t>翻訳結果の関数呼び出し部とライブラリのインポートを手動補完</a:t>
            </a:r>
            <a:endParaRPr lang="en-US" altLang="ja-JP" sz="2000" dirty="0"/>
          </a:p>
          <a:p>
            <a:pPr lvl="1"/>
            <a:r>
              <a:rPr lang="ja-JP" altLang="en-US" sz="1800" u="sng" dirty="0"/>
              <a:t>このとき翻訳</a:t>
            </a:r>
            <a:r>
              <a:rPr lang="ja-JP" altLang="en-US" sz="1800" u="sng"/>
              <a:t>結果は書き換えない</a:t>
            </a:r>
            <a:endParaRPr lang="en-US" altLang="ja-JP" sz="1800" u="sng" dirty="0"/>
          </a:p>
          <a:p>
            <a:r>
              <a:rPr lang="en-US" altLang="ja-JP" sz="2000" dirty="0"/>
              <a:t>3. </a:t>
            </a:r>
            <a:r>
              <a:rPr lang="ja-JP" altLang="en-US" sz="2000" dirty="0"/>
              <a:t>補完後のソースコード</a:t>
            </a:r>
            <a:r>
              <a:rPr lang="ja-JP" altLang="en-US" sz="2000"/>
              <a:t>をテスト</a:t>
            </a:r>
            <a:endParaRPr lang="en-US" altLang="ja-JP" sz="2000" dirty="0"/>
          </a:p>
        </p:txBody>
      </p:sp>
      <p:sp>
        <p:nvSpPr>
          <p:cNvPr id="4" name="スライド番号プレースホルダー 3">
            <a:extLst>
              <a:ext uri="{FF2B5EF4-FFF2-40B4-BE49-F238E27FC236}">
                <a16:creationId xmlns:a16="http://schemas.microsoft.com/office/drawing/2014/main" id="{61B32184-B328-C187-C89D-63B38FE431DF}"/>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sp>
        <p:nvSpPr>
          <p:cNvPr id="10" name="矢印: 右 9">
            <a:extLst>
              <a:ext uri="{FF2B5EF4-FFF2-40B4-BE49-F238E27FC236}">
                <a16:creationId xmlns:a16="http://schemas.microsoft.com/office/drawing/2014/main" id="{B3E4F7B1-320F-4B79-7518-CC25943C32DE}"/>
              </a:ext>
            </a:extLst>
          </p:cNvPr>
          <p:cNvSpPr/>
          <p:nvPr/>
        </p:nvSpPr>
        <p:spPr>
          <a:xfrm>
            <a:off x="4055659" y="4577858"/>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C3EF83AC-B1F0-3939-A1F8-A0B935C57E33}"/>
              </a:ext>
            </a:extLst>
          </p:cNvPr>
          <p:cNvSpPr txBox="1"/>
          <p:nvPr/>
        </p:nvSpPr>
        <p:spPr>
          <a:xfrm>
            <a:off x="3881551" y="4938550"/>
            <a:ext cx="768159" cy="323165"/>
          </a:xfrm>
          <a:prstGeom prst="rect">
            <a:avLst/>
          </a:prstGeom>
          <a:noFill/>
        </p:spPr>
        <p:txBody>
          <a:bodyPr wrap="none" rtlCol="0">
            <a:spAutoFit/>
          </a:bodyPr>
          <a:lstStyle/>
          <a:p>
            <a:pPr algn="ctr"/>
            <a:r>
              <a:rPr lang="en-US" altLang="ja-JP" sz="1500" dirty="0"/>
              <a:t>2. </a:t>
            </a:r>
            <a:r>
              <a:rPr lang="ja-JP" altLang="en-US" sz="1500"/>
              <a:t>補完</a:t>
            </a:r>
            <a:endParaRPr kumimoji="1" lang="ja-JP" altLang="en-US" sz="1500" dirty="0"/>
          </a:p>
        </p:txBody>
      </p:sp>
      <p:sp>
        <p:nvSpPr>
          <p:cNvPr id="14" name="テキスト ボックス 13">
            <a:extLst>
              <a:ext uri="{FF2B5EF4-FFF2-40B4-BE49-F238E27FC236}">
                <a16:creationId xmlns:a16="http://schemas.microsoft.com/office/drawing/2014/main" id="{1E15A0DE-9BA9-543D-0950-D2705423E178}"/>
              </a:ext>
            </a:extLst>
          </p:cNvPr>
          <p:cNvSpPr txBox="1"/>
          <p:nvPr/>
        </p:nvSpPr>
        <p:spPr>
          <a:xfrm>
            <a:off x="1510619" y="5636455"/>
            <a:ext cx="1601721" cy="369332"/>
          </a:xfrm>
          <a:prstGeom prst="rect">
            <a:avLst/>
          </a:prstGeom>
          <a:noFill/>
        </p:spPr>
        <p:txBody>
          <a:bodyPr wrap="none" rtlCol="0">
            <a:spAutoFit/>
          </a:bodyPr>
          <a:lstStyle/>
          <a:p>
            <a:r>
              <a:rPr lang="ja-JP" altLang="en-US" dirty="0"/>
              <a:t>翻訳</a:t>
            </a:r>
            <a:r>
              <a:rPr lang="ja-JP" altLang="en-US"/>
              <a:t>結果</a:t>
            </a:r>
            <a:r>
              <a:rPr kumimoji="1" lang="en-US" altLang="ja-JP" dirty="0"/>
              <a:t> (</a:t>
            </a:r>
            <a:r>
              <a:rPr lang="en-US" altLang="ja-JP" dirty="0"/>
              <a:t>Go</a:t>
            </a:r>
            <a:r>
              <a:rPr kumimoji="1" lang="en-US" altLang="ja-JP" dirty="0"/>
              <a:t>)</a:t>
            </a:r>
            <a:endParaRPr kumimoji="1" lang="ja-JP" altLang="en-US" dirty="0"/>
          </a:p>
        </p:txBody>
      </p:sp>
      <p:sp>
        <p:nvSpPr>
          <p:cNvPr id="6" name="正方形/長方形 5">
            <a:extLst>
              <a:ext uri="{FF2B5EF4-FFF2-40B4-BE49-F238E27FC236}">
                <a16:creationId xmlns:a16="http://schemas.microsoft.com/office/drawing/2014/main" id="{453FF0BD-5F33-A6AB-6672-D92CF5369083}"/>
              </a:ext>
            </a:extLst>
          </p:cNvPr>
          <p:cNvSpPr/>
          <p:nvPr/>
        </p:nvSpPr>
        <p:spPr>
          <a:xfrm>
            <a:off x="4683782" y="2649099"/>
            <a:ext cx="2890980" cy="7602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正方形/長方形 14">
            <a:extLst>
              <a:ext uri="{FF2B5EF4-FFF2-40B4-BE49-F238E27FC236}">
                <a16:creationId xmlns:a16="http://schemas.microsoft.com/office/drawing/2014/main" id="{474D629E-C253-82F7-45E6-E572B9F1B484}"/>
              </a:ext>
            </a:extLst>
          </p:cNvPr>
          <p:cNvSpPr/>
          <p:nvPr/>
        </p:nvSpPr>
        <p:spPr>
          <a:xfrm>
            <a:off x="4676336" y="5299826"/>
            <a:ext cx="2890979" cy="15373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0" name="グラフィックス 19" descr="クリップボード: 混合 単色塗りつぶし">
            <a:extLst>
              <a:ext uri="{FF2B5EF4-FFF2-40B4-BE49-F238E27FC236}">
                <a16:creationId xmlns:a16="http://schemas.microsoft.com/office/drawing/2014/main" id="{912790A7-02F4-0A0B-74E2-EDD6EC3EA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6055" y="4345637"/>
            <a:ext cx="761748" cy="761748"/>
          </a:xfrm>
          <a:prstGeom prst="rect">
            <a:avLst/>
          </a:prstGeom>
        </p:spPr>
      </p:pic>
      <p:sp>
        <p:nvSpPr>
          <p:cNvPr id="21" name="矢印: 右 8">
            <a:extLst>
              <a:ext uri="{FF2B5EF4-FFF2-40B4-BE49-F238E27FC236}">
                <a16:creationId xmlns:a16="http://schemas.microsoft.com/office/drawing/2014/main" id="{C25511F5-EBD4-AEEA-7F23-42B9DA3E3857}"/>
              </a:ext>
            </a:extLst>
          </p:cNvPr>
          <p:cNvSpPr/>
          <p:nvPr/>
        </p:nvSpPr>
        <p:spPr>
          <a:xfrm>
            <a:off x="7821952" y="4577858"/>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BE7C7675-C839-3753-A584-28DC9E706F2A}"/>
              </a:ext>
            </a:extLst>
          </p:cNvPr>
          <p:cNvSpPr txBox="1"/>
          <p:nvPr/>
        </p:nvSpPr>
        <p:spPr>
          <a:xfrm>
            <a:off x="7548068" y="4875163"/>
            <a:ext cx="960519" cy="323165"/>
          </a:xfrm>
          <a:prstGeom prst="rect">
            <a:avLst/>
          </a:prstGeom>
          <a:noFill/>
        </p:spPr>
        <p:txBody>
          <a:bodyPr wrap="none" rtlCol="0">
            <a:spAutoFit/>
          </a:bodyPr>
          <a:lstStyle/>
          <a:p>
            <a:pPr algn="ctr"/>
            <a:r>
              <a:rPr kumimoji="1" lang="en-US" altLang="ja-JP" sz="1500" dirty="0"/>
              <a:t>3. </a:t>
            </a:r>
            <a:r>
              <a:rPr kumimoji="1" lang="ja-JP" altLang="en-US" sz="1500"/>
              <a:t>テスト</a:t>
            </a:r>
          </a:p>
        </p:txBody>
      </p:sp>
      <p:pic>
        <p:nvPicPr>
          <p:cNvPr id="23" name="図 22" descr="テキスト&#10;&#10;自動的に生成された説明">
            <a:extLst>
              <a:ext uri="{FF2B5EF4-FFF2-40B4-BE49-F238E27FC236}">
                <a16:creationId xmlns:a16="http://schemas.microsoft.com/office/drawing/2014/main" id="{2B8B9258-F61F-2B42-D4EB-007C43AB9A0D}"/>
              </a:ext>
            </a:extLst>
          </p:cNvPr>
          <p:cNvPicPr>
            <a:picLocks noChangeAspect="1"/>
          </p:cNvPicPr>
          <p:nvPr/>
        </p:nvPicPr>
        <p:blipFill>
          <a:blip r:embed="rId6"/>
          <a:stretch>
            <a:fillRect/>
          </a:stretch>
        </p:blipFill>
        <p:spPr>
          <a:xfrm>
            <a:off x="771871" y="3763215"/>
            <a:ext cx="3079219" cy="1859151"/>
          </a:xfrm>
          <a:prstGeom prst="rect">
            <a:avLst/>
          </a:prstGeom>
          <a:ln>
            <a:solidFill>
              <a:schemeClr val="tx1"/>
            </a:solidFill>
          </a:ln>
        </p:spPr>
      </p:pic>
    </p:spTree>
    <p:extLst>
      <p:ext uri="{BB962C8B-B14F-4D97-AF65-F5344CB8AC3E}">
        <p14:creationId xmlns:p14="http://schemas.microsoft.com/office/powerpoint/2010/main" val="403101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6C01D-A730-88A0-1D87-744F474F0FEC}"/>
              </a:ext>
            </a:extLst>
          </p:cNvPr>
          <p:cNvSpPr>
            <a:spLocks noGrp="1"/>
          </p:cNvSpPr>
          <p:nvPr>
            <p:ph type="title"/>
          </p:nvPr>
        </p:nvSpPr>
        <p:spPr/>
        <p:txBody>
          <a:bodyPr/>
          <a:lstStyle/>
          <a:p>
            <a:r>
              <a:rPr lang="ja-JP" altLang="en-US" dirty="0"/>
              <a:t>調査</a:t>
            </a:r>
            <a:r>
              <a:rPr lang="en-US" altLang="ja-JP" sz="3200" dirty="0"/>
              <a:t>1: </a:t>
            </a:r>
            <a:r>
              <a:rPr lang="ja-JP" altLang="en-US" sz="3200" dirty="0"/>
              <a:t>結果と考察</a:t>
            </a:r>
            <a:endParaRPr kumimoji="1" lang="ja-JP" altLang="en-US" dirty="0"/>
          </a:p>
        </p:txBody>
      </p:sp>
      <p:sp>
        <p:nvSpPr>
          <p:cNvPr id="3" name="コンテンツ プレースホルダー 2">
            <a:extLst>
              <a:ext uri="{FF2B5EF4-FFF2-40B4-BE49-F238E27FC236}">
                <a16:creationId xmlns:a16="http://schemas.microsoft.com/office/drawing/2014/main" id="{D1273BD5-2537-0775-9DCB-59F99E2F0559}"/>
              </a:ext>
            </a:extLst>
          </p:cNvPr>
          <p:cNvSpPr>
            <a:spLocks noGrp="1"/>
          </p:cNvSpPr>
          <p:nvPr>
            <p:ph idx="1"/>
          </p:nvPr>
        </p:nvSpPr>
        <p:spPr>
          <a:xfrm>
            <a:off x="396000" y="1727999"/>
            <a:ext cx="8352000" cy="4734000"/>
          </a:xfrm>
        </p:spPr>
        <p:txBody>
          <a:bodyPr/>
          <a:lstStyle/>
          <a:p>
            <a:pPr>
              <a:buNone/>
            </a:pPr>
            <a:r>
              <a:rPr kumimoji="1" lang="en-US" altLang="ja-JP" sz="2000" dirty="0"/>
              <a:t>GPT-4</a:t>
            </a:r>
            <a:r>
              <a:rPr kumimoji="1" lang="ja-JP" altLang="en-US" sz="2000" dirty="0"/>
              <a:t>が</a:t>
            </a:r>
            <a:r>
              <a:rPr kumimoji="1" lang="ja-JP" altLang="en-US" sz="2000"/>
              <a:t>全ての</a:t>
            </a:r>
            <a:r>
              <a:rPr lang="ja-JP" altLang="en-US" sz="2000"/>
              <a:t>言語ペア</a:t>
            </a:r>
            <a:r>
              <a:rPr kumimoji="1" lang="ja-JP" altLang="en-US" sz="2000"/>
              <a:t>にお</a:t>
            </a:r>
            <a:r>
              <a:rPr kumimoji="1" lang="ja-JP" altLang="en-US" sz="2000" dirty="0"/>
              <a:t>いて</a:t>
            </a:r>
            <a:r>
              <a:rPr kumimoji="1" lang="en-US" altLang="ja-JP" sz="2000" dirty="0" err="1"/>
              <a:t>TransCoder</a:t>
            </a:r>
            <a:r>
              <a:rPr kumimoji="1" lang="en-US" altLang="ja-JP" sz="2000" dirty="0"/>
              <a:t>-IR</a:t>
            </a:r>
            <a:r>
              <a:rPr kumimoji="1" lang="ja-JP" altLang="en-US" sz="2000"/>
              <a:t>よりも精度が高い</a:t>
            </a:r>
            <a:endParaRPr kumimoji="1" lang="en-US" altLang="ja-JP" sz="2000" dirty="0"/>
          </a:p>
          <a:p>
            <a:pPr>
              <a:buNone/>
            </a:pPr>
            <a:r>
              <a:rPr lang="en-US" altLang="ja-JP" sz="2000" u="sng" dirty="0"/>
              <a:t>GPT-4</a:t>
            </a:r>
            <a:r>
              <a:rPr lang="ja-JP" altLang="en-US" sz="2000" u="sng" dirty="0"/>
              <a:t>は既存の事前学習モデルよりも高精度の翻訳が可能</a:t>
            </a:r>
            <a:endParaRPr kumimoji="1" lang="en-US" altLang="ja-JP" sz="2000" u="sng" dirty="0"/>
          </a:p>
          <a:p>
            <a:endParaRPr lang="en-US" altLang="ja-JP" sz="2000" dirty="0"/>
          </a:p>
          <a:p>
            <a:endParaRPr kumimoji="1" lang="en-US" altLang="ja-JP" sz="2000" dirty="0"/>
          </a:p>
          <a:p>
            <a:endParaRPr lang="en-US" altLang="ja-JP" sz="2000" dirty="0"/>
          </a:p>
          <a:p>
            <a:endParaRPr kumimoji="1" lang="en-US" altLang="ja-JP" sz="2000" u="sng" dirty="0"/>
          </a:p>
          <a:p>
            <a:endParaRPr lang="en-US" altLang="ja-JP" sz="2000" u="sng" dirty="0"/>
          </a:p>
        </p:txBody>
      </p:sp>
      <p:sp>
        <p:nvSpPr>
          <p:cNvPr id="4" name="スライド番号プレースホルダー 3">
            <a:extLst>
              <a:ext uri="{FF2B5EF4-FFF2-40B4-BE49-F238E27FC236}">
                <a16:creationId xmlns:a16="http://schemas.microsoft.com/office/drawing/2014/main" id="{B330AA2D-22A5-7E33-D8A8-926DDD66A84D}"/>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dirty="0"/>
          </a:p>
        </p:txBody>
      </p:sp>
      <p:graphicFrame>
        <p:nvGraphicFramePr>
          <p:cNvPr id="11" name="表 5">
            <a:extLst>
              <a:ext uri="{FF2B5EF4-FFF2-40B4-BE49-F238E27FC236}">
                <a16:creationId xmlns:a16="http://schemas.microsoft.com/office/drawing/2014/main" id="{23C629B3-B456-E9DF-13C1-B41F76B37220}"/>
              </a:ext>
            </a:extLst>
          </p:cNvPr>
          <p:cNvGraphicFramePr>
            <a:graphicFrameLocks noGrp="1"/>
          </p:cNvGraphicFramePr>
          <p:nvPr>
            <p:extLst>
              <p:ext uri="{D42A27DB-BD31-4B8C-83A1-F6EECF244321}">
                <p14:modId xmlns:p14="http://schemas.microsoft.com/office/powerpoint/2010/main" val="673245380"/>
              </p:ext>
            </p:extLst>
          </p:nvPr>
        </p:nvGraphicFramePr>
        <p:xfrm>
          <a:off x="546018" y="3916516"/>
          <a:ext cx="8352004" cy="2494977"/>
        </p:xfrm>
        <a:graphic>
          <a:graphicData uri="http://schemas.openxmlformats.org/drawingml/2006/table">
            <a:tbl>
              <a:tblPr firstRow="1" firstCol="1" bandRow="1">
                <a:tableStyleId>{073A0DAA-6AF3-43AB-8588-CEC1D06C72B9}</a:tableStyleId>
              </a:tblPr>
              <a:tblGrid>
                <a:gridCol w="542454">
                  <a:extLst>
                    <a:ext uri="{9D8B030D-6E8A-4147-A177-3AD203B41FA5}">
                      <a16:colId xmlns:a16="http://schemas.microsoft.com/office/drawing/2014/main" val="3508194959"/>
                    </a:ext>
                  </a:extLst>
                </a:gridCol>
                <a:gridCol w="780955">
                  <a:extLst>
                    <a:ext uri="{9D8B030D-6E8A-4147-A177-3AD203B41FA5}">
                      <a16:colId xmlns:a16="http://schemas.microsoft.com/office/drawing/2014/main" val="4235380085"/>
                    </a:ext>
                  </a:extLst>
                </a:gridCol>
                <a:gridCol w="780955">
                  <a:extLst>
                    <a:ext uri="{9D8B030D-6E8A-4147-A177-3AD203B41FA5}">
                      <a16:colId xmlns:a16="http://schemas.microsoft.com/office/drawing/2014/main" val="3359003573"/>
                    </a:ext>
                  </a:extLst>
                </a:gridCol>
                <a:gridCol w="780955">
                  <a:extLst>
                    <a:ext uri="{9D8B030D-6E8A-4147-A177-3AD203B41FA5}">
                      <a16:colId xmlns:a16="http://schemas.microsoft.com/office/drawing/2014/main" val="3188045020"/>
                    </a:ext>
                  </a:extLst>
                </a:gridCol>
                <a:gridCol w="780955">
                  <a:extLst>
                    <a:ext uri="{9D8B030D-6E8A-4147-A177-3AD203B41FA5}">
                      <a16:colId xmlns:a16="http://schemas.microsoft.com/office/drawing/2014/main" val="1140945810"/>
                    </a:ext>
                  </a:extLst>
                </a:gridCol>
                <a:gridCol w="780955">
                  <a:extLst>
                    <a:ext uri="{9D8B030D-6E8A-4147-A177-3AD203B41FA5}">
                      <a16:colId xmlns:a16="http://schemas.microsoft.com/office/drawing/2014/main" val="4099898923"/>
                    </a:ext>
                  </a:extLst>
                </a:gridCol>
                <a:gridCol w="780955">
                  <a:extLst>
                    <a:ext uri="{9D8B030D-6E8A-4147-A177-3AD203B41FA5}">
                      <a16:colId xmlns:a16="http://schemas.microsoft.com/office/drawing/2014/main" val="3354981961"/>
                    </a:ext>
                  </a:extLst>
                </a:gridCol>
                <a:gridCol w="780955">
                  <a:extLst>
                    <a:ext uri="{9D8B030D-6E8A-4147-A177-3AD203B41FA5}">
                      <a16:colId xmlns:a16="http://schemas.microsoft.com/office/drawing/2014/main" val="2293412292"/>
                    </a:ext>
                  </a:extLst>
                </a:gridCol>
                <a:gridCol w="780955">
                  <a:extLst>
                    <a:ext uri="{9D8B030D-6E8A-4147-A177-3AD203B41FA5}">
                      <a16:colId xmlns:a16="http://schemas.microsoft.com/office/drawing/2014/main" val="2102536661"/>
                    </a:ext>
                  </a:extLst>
                </a:gridCol>
                <a:gridCol w="780955">
                  <a:extLst>
                    <a:ext uri="{9D8B030D-6E8A-4147-A177-3AD203B41FA5}">
                      <a16:colId xmlns:a16="http://schemas.microsoft.com/office/drawing/2014/main" val="1928076334"/>
                    </a:ext>
                  </a:extLst>
                </a:gridCol>
                <a:gridCol w="780955">
                  <a:extLst>
                    <a:ext uri="{9D8B030D-6E8A-4147-A177-3AD203B41FA5}">
                      <a16:colId xmlns:a16="http://schemas.microsoft.com/office/drawing/2014/main" val="717626777"/>
                    </a:ext>
                  </a:extLst>
                </a:gridCol>
              </a:tblGrid>
              <a:tr h="325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a:p>
                  </a:txBody>
                  <a:tcPr marL="69254" marR="69254" marT="34627" marB="34627"/>
                </a:tc>
                <a:tc gridSpan="2">
                  <a:txBody>
                    <a:bodyPr/>
                    <a:lstStyle/>
                    <a:p>
                      <a:r>
                        <a:rPr kumimoji="1" lang="en-US" altLang="ja-JP" sz="1500" dirty="0"/>
                        <a:t>C++</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Go</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dirty="0"/>
                        <a:t>Java</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Rust</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ja-JP" altLang="en-US" sz="1500" dirty="0"/>
                        <a:t>平均</a:t>
                      </a:r>
                    </a:p>
                  </a:txBody>
                  <a:tcPr marL="69254" marR="69254" marT="34627" marB="34627"/>
                </a:tc>
                <a:tc hMerge="1">
                  <a:txBody>
                    <a:bodyPr/>
                    <a:lstStyle/>
                    <a:p>
                      <a:endParaRPr kumimoji="1" lang="ja-JP" altLang="en-US" sz="1100" dirty="0"/>
                    </a:p>
                  </a:txBody>
                  <a:tcPr marL="69254" marR="69254" marT="34627" marB="34627"/>
                </a:tc>
                <a:extLst>
                  <a:ext uri="{0D108BD9-81ED-4DB2-BD59-A6C34878D82A}">
                    <a16:rowId xmlns:a16="http://schemas.microsoft.com/office/drawing/2014/main" val="2822526968"/>
                  </a:ext>
                </a:extLst>
              </a:tr>
              <a:tr h="540015">
                <a:tc>
                  <a:txBody>
                    <a:bodyPr/>
                    <a:lstStyle/>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extLst>
                  <a:ext uri="{0D108BD9-81ED-4DB2-BD59-A6C34878D82A}">
                    <a16:rowId xmlns:a16="http://schemas.microsoft.com/office/drawing/2014/main" val="3171414577"/>
                  </a:ext>
                </a:extLst>
              </a:tr>
              <a:tr h="325827">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a:t>0.45</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dirty="0"/>
                        <a:t>0.54</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a:t>0.24</a:t>
                      </a:r>
                      <a:endParaRPr kumimoji="1" lang="ja-JP" altLang="en-US" sz="1500" b="0" dirty="0"/>
                    </a:p>
                  </a:txBody>
                  <a:tcPr marL="69254" marR="69254" marT="34627" marB="34627"/>
                </a:tc>
                <a:tc>
                  <a:txBody>
                    <a:bodyPr/>
                    <a:lstStyle/>
                    <a:p>
                      <a:r>
                        <a:rPr kumimoji="1" lang="en-US" altLang="ja-JP" sz="1500" b="1"/>
                        <a:t>0.85</a:t>
                      </a:r>
                      <a:endParaRPr kumimoji="1" lang="ja-JP" altLang="en-US" sz="1500" b="1" dirty="0"/>
                    </a:p>
                  </a:txBody>
                  <a:tcPr marL="69254" marR="69254" marT="34627" marB="34627"/>
                </a:tc>
                <a:tc>
                  <a:txBody>
                    <a:bodyPr/>
                    <a:lstStyle/>
                    <a:p>
                      <a:r>
                        <a:rPr kumimoji="1" lang="en-US" altLang="ja-JP" sz="1500" b="0"/>
                        <a:t>0.41</a:t>
                      </a:r>
                      <a:endParaRPr kumimoji="1" lang="ja-JP" altLang="en-US" sz="1500" b="0" dirty="0"/>
                    </a:p>
                  </a:txBody>
                  <a:tcPr marL="69254" marR="69254" marT="34627" marB="34627"/>
                </a:tc>
                <a:tc>
                  <a:txBody>
                    <a:bodyPr/>
                    <a:lstStyle/>
                    <a:p>
                      <a:r>
                        <a:rPr kumimoji="1" lang="en-US" altLang="ja-JP" sz="1500" b="1"/>
                        <a:t>0.90</a:t>
                      </a:r>
                      <a:endParaRPr kumimoji="1" lang="ja-JP" altLang="en-US" sz="1500" b="1" dirty="0"/>
                    </a:p>
                  </a:txBody>
                  <a:tcPr marL="69254" marR="69254" marT="34627" marB="34627"/>
                </a:tc>
                <a:extLst>
                  <a:ext uri="{0D108BD9-81ED-4DB2-BD59-A6C34878D82A}">
                    <a16:rowId xmlns:a16="http://schemas.microsoft.com/office/drawing/2014/main" val="1039459513"/>
                  </a:ext>
                </a:extLst>
              </a:tr>
              <a:tr h="325827">
                <a:tc>
                  <a:txBody>
                    <a:bodyPr/>
                    <a:lstStyle/>
                    <a:p>
                      <a:r>
                        <a:rPr kumimoji="1" lang="en-US" altLang="ja-JP" sz="1500"/>
                        <a:t>Go</a:t>
                      </a:r>
                      <a:endParaRPr kumimoji="1" lang="ja-JP" altLang="en-US" sz="1500" dirty="0"/>
                    </a:p>
                  </a:txBody>
                  <a:tcPr marL="69254" marR="69254" marT="34627" marB="34627"/>
                </a:tc>
                <a:tc>
                  <a:txBody>
                    <a:bodyPr/>
                    <a:lstStyle/>
                    <a:p>
                      <a:r>
                        <a:rPr kumimoji="1" lang="en-US" altLang="ja-JP" sz="1500"/>
                        <a:t>0.29</a:t>
                      </a:r>
                      <a:endParaRPr kumimoji="1" lang="ja-JP" altLang="en-US" sz="1500" dirty="0"/>
                    </a:p>
                  </a:txBody>
                  <a:tcPr marL="69254" marR="69254" marT="34627" marB="34627"/>
                </a:tc>
                <a:tc>
                  <a:txBody>
                    <a:bodyPr/>
                    <a:lstStyle/>
                    <a:p>
                      <a:r>
                        <a:rPr kumimoji="1" lang="en-US" altLang="ja-JP" sz="1500" b="1"/>
                        <a:t>0.89</a:t>
                      </a:r>
                      <a:endParaRPr kumimoji="1" lang="ja-JP" altLang="en-US" sz="1500" b="1" dirty="0"/>
                    </a:p>
                  </a:txBody>
                  <a:tcPr marL="69254" marR="69254" marT="34627" marB="34627"/>
                </a:tc>
                <a:tc>
                  <a:txBody>
                    <a:bodyPr/>
                    <a:lstStyle/>
                    <a:p>
                      <a:r>
                        <a:rPr kumimoji="1" lang="en-US" altLang="ja-JP" sz="1500" b="1"/>
                        <a:t>-</a:t>
                      </a:r>
                      <a:endParaRPr kumimoji="1" lang="ja-JP" altLang="en-US" sz="1500" b="1"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a:t>0.33</a:t>
                      </a:r>
                      <a:endParaRPr kumimoji="1" lang="ja-JP" altLang="en-US" sz="1500" dirty="0"/>
                    </a:p>
                  </a:txBody>
                  <a:tcPr marL="69254" marR="69254" marT="34627" marB="34627"/>
                </a:tc>
                <a:tc>
                  <a:txBody>
                    <a:bodyPr/>
                    <a:lstStyle/>
                    <a:p>
                      <a:r>
                        <a:rPr kumimoji="1" lang="en-US" altLang="ja-JP" sz="1500" b="1"/>
                        <a:t>0.86</a:t>
                      </a:r>
                      <a:endParaRPr kumimoji="1" lang="ja-JP" altLang="en-US" sz="1500" b="1" dirty="0"/>
                    </a:p>
                  </a:txBody>
                  <a:tcPr marL="69254" marR="69254" marT="34627" marB="34627"/>
                </a:tc>
                <a:tc>
                  <a:txBody>
                    <a:bodyPr/>
                    <a:lstStyle/>
                    <a:p>
                      <a:r>
                        <a:rPr kumimoji="1" lang="en-US" altLang="ja-JP" sz="1500" dirty="0"/>
                        <a:t>0.16</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0.86</a:t>
                      </a:r>
                      <a:endParaRPr kumimoji="1" lang="ja-JP" altLang="en-US" sz="1500" b="1" dirty="0"/>
                    </a:p>
                  </a:txBody>
                  <a:tcPr marL="69254" marR="69254" marT="34627" marB="34627"/>
                </a:tc>
                <a:extLst>
                  <a:ext uri="{0D108BD9-81ED-4DB2-BD59-A6C34878D82A}">
                    <a16:rowId xmlns:a16="http://schemas.microsoft.com/office/drawing/2014/main" val="3909070335"/>
                  </a:ext>
                </a:extLst>
              </a:tr>
              <a:tr h="325827">
                <a:tc>
                  <a:txBody>
                    <a:bodyPr/>
                    <a:lstStyle/>
                    <a:p>
                      <a:r>
                        <a:rPr kumimoji="1" lang="en-US" altLang="ja-JP" sz="1500"/>
                        <a:t>Java</a:t>
                      </a:r>
                      <a:endParaRPr kumimoji="1" lang="ja-JP" altLang="en-US" sz="1500" dirty="0"/>
                    </a:p>
                  </a:txBody>
                  <a:tcPr marL="69254" marR="69254" marT="34627" marB="34627"/>
                </a:tc>
                <a:tc>
                  <a:txBody>
                    <a:bodyPr/>
                    <a:lstStyle/>
                    <a:p>
                      <a:r>
                        <a:rPr kumimoji="1" lang="en-US" altLang="ja-JP" sz="1500"/>
                        <a:t>0.41</a:t>
                      </a:r>
                      <a:endParaRPr kumimoji="1" lang="ja-JP" altLang="en-US" sz="1500" dirty="0"/>
                    </a:p>
                  </a:txBody>
                  <a:tcPr marL="69254" marR="69254" marT="34627" marB="34627"/>
                </a:tc>
                <a:tc>
                  <a:txBody>
                    <a:bodyPr/>
                    <a:lstStyle/>
                    <a:p>
                      <a:r>
                        <a:rPr kumimoji="1" lang="en-US" altLang="ja-JP" sz="1500" b="1"/>
                        <a:t>0.91</a:t>
                      </a:r>
                      <a:endParaRPr kumimoji="1" lang="ja-JP" altLang="en-US" sz="1500" b="1" dirty="0"/>
                    </a:p>
                  </a:txBody>
                  <a:tcPr marL="69254" marR="69254" marT="34627" marB="34627"/>
                </a:tc>
                <a:tc>
                  <a:txBody>
                    <a:bodyPr/>
                    <a:lstStyle/>
                    <a:p>
                      <a:r>
                        <a:rPr kumimoji="1" lang="en-US" altLang="ja-JP" sz="1500"/>
                        <a:t>0.34</a:t>
                      </a:r>
                      <a:endParaRPr kumimoji="1" lang="ja-JP" altLang="en-US" sz="1500" dirty="0"/>
                    </a:p>
                  </a:txBody>
                  <a:tcPr marL="69254" marR="69254" marT="34627" marB="34627"/>
                </a:tc>
                <a:tc>
                  <a:txBody>
                    <a:bodyPr/>
                    <a:lstStyle/>
                    <a:p>
                      <a:r>
                        <a:rPr kumimoji="1" lang="en-US" altLang="ja-JP" sz="1500" b="1"/>
                        <a:t>0.94</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0.19</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tc>
                  <a:txBody>
                    <a:bodyPr/>
                    <a:lstStyle/>
                    <a:p>
                      <a:r>
                        <a:rPr kumimoji="1" lang="en-US" altLang="ja-JP" sz="1500" dirty="0"/>
                        <a:t>0.31</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extLst>
                  <a:ext uri="{0D108BD9-81ED-4DB2-BD59-A6C34878D82A}">
                    <a16:rowId xmlns:a16="http://schemas.microsoft.com/office/drawing/2014/main" val="951858582"/>
                  </a:ext>
                </a:extLst>
              </a:tr>
              <a:tr h="325827">
                <a:tc>
                  <a:txBody>
                    <a:bodyPr/>
                    <a:lstStyle/>
                    <a:p>
                      <a:r>
                        <a:rPr kumimoji="1" lang="en-US" altLang="ja-JP" sz="1500"/>
                        <a:t>Rust</a:t>
                      </a:r>
                      <a:endParaRPr kumimoji="1" lang="ja-JP" altLang="en-US" sz="1500" dirty="0"/>
                    </a:p>
                  </a:txBody>
                  <a:tcPr marL="69254" marR="69254" marT="34627" marB="34627"/>
                </a:tc>
                <a:tc>
                  <a:txBody>
                    <a:bodyPr/>
                    <a:lstStyle/>
                    <a:p>
                      <a:r>
                        <a:rPr kumimoji="1" lang="en-US" altLang="ja-JP" sz="1500"/>
                        <a:t>0.07</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0.04</a:t>
                      </a:r>
                      <a:endParaRPr kumimoji="1" lang="ja-JP" altLang="en-US" sz="1500" dirty="0"/>
                    </a:p>
                  </a:txBody>
                  <a:tcPr marL="69254" marR="69254" marT="34627" marB="34627"/>
                </a:tc>
                <a:tc>
                  <a:txBody>
                    <a:bodyPr/>
                    <a:lstStyle/>
                    <a:p>
                      <a:r>
                        <a:rPr kumimoji="1" lang="en-US" altLang="ja-JP" sz="1500" b="1"/>
                        <a:t>0.83</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dirty="0"/>
                        <a:t>0.85</a:t>
                      </a:r>
                      <a:endParaRPr kumimoji="1" lang="ja-JP" altLang="en-US" sz="1500" b="1" dirty="0"/>
                    </a:p>
                  </a:txBody>
                  <a:tcPr marL="69254" marR="69254" marT="34627" marB="34627"/>
                </a:tc>
                <a:extLst>
                  <a:ext uri="{0D108BD9-81ED-4DB2-BD59-A6C34878D82A}">
                    <a16:rowId xmlns:a16="http://schemas.microsoft.com/office/drawing/2014/main" val="1539663532"/>
                  </a:ext>
                </a:extLst>
              </a:tr>
              <a:tr h="325827">
                <a:tc>
                  <a:txBody>
                    <a:bodyPr/>
                    <a:lstStyle/>
                    <a:p>
                      <a:r>
                        <a:rPr kumimoji="1" lang="ja-JP" altLang="en-US" sz="1500"/>
                        <a:t>平均</a:t>
                      </a:r>
                      <a:endParaRPr kumimoji="1" lang="ja-JP" altLang="en-US" sz="1500"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0.28</a:t>
                      </a:r>
                      <a:endParaRPr kumimoji="1" lang="ja-JP" altLang="en-US" sz="1500" dirty="0"/>
                    </a:p>
                  </a:txBody>
                  <a:tcPr marL="69254" marR="69254" marT="34627" marB="34627"/>
                </a:tc>
                <a:tc>
                  <a:txBody>
                    <a:bodyPr/>
                    <a:lstStyle/>
                    <a:p>
                      <a:r>
                        <a:rPr kumimoji="1" lang="en-US" altLang="ja-JP" sz="1500" b="1" dirty="0"/>
                        <a:t>0.92</a:t>
                      </a:r>
                      <a:endParaRPr kumimoji="1" lang="ja-JP" altLang="en-US" sz="1500" b="1" dirty="0"/>
                    </a:p>
                  </a:txBody>
                  <a:tcPr marL="69254" marR="69254" marT="34627" marB="34627"/>
                </a:tc>
                <a:tc>
                  <a:txBody>
                    <a:bodyPr/>
                    <a:lstStyle/>
                    <a:p>
                      <a:r>
                        <a:rPr kumimoji="1" lang="en-US" altLang="ja-JP" sz="1500"/>
                        <a:t>0.30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0.88</a:t>
                      </a:r>
                      <a:endParaRPr kumimoji="1" lang="ja-JP" altLang="en-US" sz="1500" b="1" dirty="0"/>
                    </a:p>
                  </a:txBody>
                  <a:tcPr marL="69254" marR="69254" marT="34627" marB="34627"/>
                </a:tc>
                <a:extLst>
                  <a:ext uri="{0D108BD9-81ED-4DB2-BD59-A6C34878D82A}">
                    <a16:rowId xmlns:a16="http://schemas.microsoft.com/office/drawing/2014/main" val="1355719653"/>
                  </a:ext>
                </a:extLst>
              </a:tr>
            </a:tbl>
          </a:graphicData>
        </a:graphic>
      </p:graphicFrame>
      <p:sp>
        <p:nvSpPr>
          <p:cNvPr id="12" name="テキスト ボックス 11">
            <a:extLst>
              <a:ext uri="{FF2B5EF4-FFF2-40B4-BE49-F238E27FC236}">
                <a16:creationId xmlns:a16="http://schemas.microsoft.com/office/drawing/2014/main" id="{A483FE75-D207-AB7A-82F8-A968FD5BDDF7}"/>
              </a:ext>
            </a:extLst>
          </p:cNvPr>
          <p:cNvSpPr txBox="1"/>
          <p:nvPr/>
        </p:nvSpPr>
        <p:spPr>
          <a:xfrm>
            <a:off x="96822" y="4579228"/>
            <a:ext cx="299178" cy="1169551"/>
          </a:xfrm>
          <a:prstGeom prst="rect">
            <a:avLst/>
          </a:prstGeom>
          <a:noFill/>
        </p:spPr>
        <p:txBody>
          <a:bodyPr wrap="square" rtlCol="0">
            <a:spAutoFit/>
          </a:bodyPr>
          <a:lstStyle/>
          <a:p>
            <a:r>
              <a:rPr kumimoji="1" lang="ja-JP" altLang="en-US" sz="1400" dirty="0"/>
              <a:t>翻訳元言語</a:t>
            </a:r>
          </a:p>
        </p:txBody>
      </p:sp>
      <p:sp>
        <p:nvSpPr>
          <p:cNvPr id="15" name="テキスト ボックス 14">
            <a:extLst>
              <a:ext uri="{FF2B5EF4-FFF2-40B4-BE49-F238E27FC236}">
                <a16:creationId xmlns:a16="http://schemas.microsoft.com/office/drawing/2014/main" id="{CE81EFEE-60B7-6949-BFE5-69B68E0F7F35}"/>
              </a:ext>
            </a:extLst>
          </p:cNvPr>
          <p:cNvSpPr txBox="1"/>
          <p:nvPr/>
        </p:nvSpPr>
        <p:spPr>
          <a:xfrm>
            <a:off x="3833839" y="3608739"/>
            <a:ext cx="1776361" cy="307777"/>
          </a:xfrm>
          <a:prstGeom prst="rect">
            <a:avLst/>
          </a:prstGeom>
          <a:noFill/>
        </p:spPr>
        <p:txBody>
          <a:bodyPr wrap="square" rtlCol="0">
            <a:spAutoFit/>
          </a:bodyPr>
          <a:lstStyle/>
          <a:p>
            <a:pPr algn="ctr"/>
            <a:r>
              <a:rPr kumimoji="1" lang="ja-JP" altLang="en-US" sz="1400" dirty="0"/>
              <a:t>翻訳先言語</a:t>
            </a:r>
          </a:p>
        </p:txBody>
      </p:sp>
    </p:spTree>
    <p:extLst>
      <p:ext uri="{BB962C8B-B14F-4D97-AF65-F5344CB8AC3E}">
        <p14:creationId xmlns:p14="http://schemas.microsoft.com/office/powerpoint/2010/main" val="81689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6C01D-A730-88A0-1D87-744F474F0FEC}"/>
              </a:ext>
            </a:extLst>
          </p:cNvPr>
          <p:cNvSpPr>
            <a:spLocks noGrp="1"/>
          </p:cNvSpPr>
          <p:nvPr>
            <p:ph type="title"/>
          </p:nvPr>
        </p:nvSpPr>
        <p:spPr/>
        <p:txBody>
          <a:bodyPr/>
          <a:lstStyle/>
          <a:p>
            <a:r>
              <a:rPr lang="ja-JP" altLang="en-US" dirty="0"/>
              <a:t>調査</a:t>
            </a:r>
            <a:r>
              <a:rPr lang="en-US" altLang="ja-JP" sz="3200" dirty="0"/>
              <a:t>1: </a:t>
            </a:r>
            <a:r>
              <a:rPr lang="ja-JP" altLang="en-US" sz="3200" dirty="0"/>
              <a:t>結果と考察</a:t>
            </a:r>
            <a:endParaRPr kumimoji="1" lang="ja-JP" altLang="en-US" dirty="0"/>
          </a:p>
        </p:txBody>
      </p:sp>
      <p:sp>
        <p:nvSpPr>
          <p:cNvPr id="3" name="コンテンツ プレースホルダー 2">
            <a:extLst>
              <a:ext uri="{FF2B5EF4-FFF2-40B4-BE49-F238E27FC236}">
                <a16:creationId xmlns:a16="http://schemas.microsoft.com/office/drawing/2014/main" id="{D1273BD5-2537-0775-9DCB-59F99E2F0559}"/>
              </a:ext>
            </a:extLst>
          </p:cNvPr>
          <p:cNvSpPr>
            <a:spLocks noGrp="1"/>
          </p:cNvSpPr>
          <p:nvPr>
            <p:ph idx="1"/>
          </p:nvPr>
        </p:nvSpPr>
        <p:spPr>
          <a:xfrm>
            <a:off x="396000" y="1727999"/>
            <a:ext cx="8352000" cy="4734000"/>
          </a:xfrm>
        </p:spPr>
        <p:txBody>
          <a:bodyPr/>
          <a:lstStyle/>
          <a:p>
            <a:pPr>
              <a:buNone/>
            </a:pPr>
            <a:r>
              <a:rPr lang="en-US" altLang="ja-JP" sz="2000" dirty="0" err="1"/>
              <a:t>TransCoder</a:t>
            </a:r>
            <a:r>
              <a:rPr lang="en-US" altLang="ja-JP" sz="2000" dirty="0"/>
              <a:t>-IR</a:t>
            </a:r>
            <a:r>
              <a:rPr lang="ja-JP" altLang="en-US" sz="2000"/>
              <a:t>の論文で報告された精度平均</a:t>
            </a:r>
            <a:r>
              <a:rPr lang="en-US" altLang="ja-JP" sz="2000" dirty="0"/>
              <a:t>: 0.44</a:t>
            </a:r>
          </a:p>
          <a:p>
            <a:pPr>
              <a:buNone/>
            </a:pPr>
            <a:r>
              <a:rPr lang="ja-JP" altLang="en-US" sz="2000"/>
              <a:t>本研究における精度平均</a:t>
            </a:r>
            <a:r>
              <a:rPr lang="en-US" altLang="ja-JP" sz="2000" dirty="0"/>
              <a:t>: 0.26</a:t>
            </a:r>
          </a:p>
          <a:p>
            <a:pPr>
              <a:buNone/>
            </a:pPr>
            <a:r>
              <a:rPr lang="ja-JP" altLang="en-US" sz="2000"/>
              <a:t>本研究で作成したデータセットが</a:t>
            </a:r>
            <a:r>
              <a:rPr lang="en-US" altLang="ja-JP" sz="2000" dirty="0" err="1"/>
              <a:t>TransCoder</a:t>
            </a:r>
            <a:r>
              <a:rPr lang="en-US" altLang="ja-JP" sz="2000" dirty="0"/>
              <a:t>-IR</a:t>
            </a:r>
            <a:r>
              <a:rPr lang="ja-JP" altLang="en-US" sz="2000"/>
              <a:t>のものより</a:t>
            </a:r>
            <a:br>
              <a:rPr lang="en-US" altLang="ja-JP" sz="2000" dirty="0"/>
            </a:br>
            <a:r>
              <a:rPr lang="ja-JP" altLang="en-US" sz="2000"/>
              <a:t>難しいためと考えられる</a:t>
            </a:r>
            <a:endParaRPr kumimoji="1" lang="en-US" altLang="ja-JP" sz="2000" dirty="0"/>
          </a:p>
          <a:p>
            <a:endParaRPr lang="en-US" altLang="ja-JP" sz="2000" dirty="0"/>
          </a:p>
          <a:p>
            <a:endParaRPr kumimoji="1" lang="en-US" altLang="ja-JP" sz="2000" dirty="0"/>
          </a:p>
          <a:p>
            <a:endParaRPr lang="en-US" altLang="ja-JP" sz="2000" dirty="0"/>
          </a:p>
          <a:p>
            <a:endParaRPr kumimoji="1" lang="en-US" altLang="ja-JP" sz="2000" u="sng" dirty="0"/>
          </a:p>
          <a:p>
            <a:endParaRPr lang="en-US" altLang="ja-JP" sz="2000" u="sng" dirty="0"/>
          </a:p>
        </p:txBody>
      </p:sp>
      <p:sp>
        <p:nvSpPr>
          <p:cNvPr id="4" name="スライド番号プレースホルダー 3">
            <a:extLst>
              <a:ext uri="{FF2B5EF4-FFF2-40B4-BE49-F238E27FC236}">
                <a16:creationId xmlns:a16="http://schemas.microsoft.com/office/drawing/2014/main" id="{B330AA2D-22A5-7E33-D8A8-926DDD66A84D}"/>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dirty="0"/>
          </a:p>
        </p:txBody>
      </p:sp>
      <p:sp>
        <p:nvSpPr>
          <p:cNvPr id="7" name="テキスト ボックス 6">
            <a:extLst>
              <a:ext uri="{FF2B5EF4-FFF2-40B4-BE49-F238E27FC236}">
                <a16:creationId xmlns:a16="http://schemas.microsoft.com/office/drawing/2014/main" id="{5F43E05E-B958-1928-4ECA-512A86B647A8}"/>
              </a:ext>
            </a:extLst>
          </p:cNvPr>
          <p:cNvSpPr txBox="1"/>
          <p:nvPr/>
        </p:nvSpPr>
        <p:spPr>
          <a:xfrm>
            <a:off x="96822" y="4579228"/>
            <a:ext cx="299178" cy="1169551"/>
          </a:xfrm>
          <a:prstGeom prst="rect">
            <a:avLst/>
          </a:prstGeom>
          <a:noFill/>
        </p:spPr>
        <p:txBody>
          <a:bodyPr wrap="square" rtlCol="0">
            <a:spAutoFit/>
          </a:bodyPr>
          <a:lstStyle/>
          <a:p>
            <a:r>
              <a:rPr kumimoji="1" lang="ja-JP" altLang="en-US" sz="1400" dirty="0"/>
              <a:t>翻訳元言語</a:t>
            </a:r>
          </a:p>
        </p:txBody>
      </p:sp>
      <p:sp>
        <p:nvSpPr>
          <p:cNvPr id="8" name="テキスト ボックス 7">
            <a:extLst>
              <a:ext uri="{FF2B5EF4-FFF2-40B4-BE49-F238E27FC236}">
                <a16:creationId xmlns:a16="http://schemas.microsoft.com/office/drawing/2014/main" id="{569EEEF2-51A5-C23E-ABE2-99453C520E5B}"/>
              </a:ext>
            </a:extLst>
          </p:cNvPr>
          <p:cNvSpPr txBox="1"/>
          <p:nvPr/>
        </p:nvSpPr>
        <p:spPr>
          <a:xfrm>
            <a:off x="3833839" y="3608739"/>
            <a:ext cx="1776361" cy="307777"/>
          </a:xfrm>
          <a:prstGeom prst="rect">
            <a:avLst/>
          </a:prstGeom>
          <a:noFill/>
        </p:spPr>
        <p:txBody>
          <a:bodyPr wrap="square" rtlCol="0">
            <a:spAutoFit/>
          </a:bodyPr>
          <a:lstStyle/>
          <a:p>
            <a:pPr algn="ctr"/>
            <a:r>
              <a:rPr kumimoji="1" lang="ja-JP" altLang="en-US" sz="1400" dirty="0"/>
              <a:t>翻訳先言語</a:t>
            </a:r>
          </a:p>
        </p:txBody>
      </p:sp>
      <p:graphicFrame>
        <p:nvGraphicFramePr>
          <p:cNvPr id="13" name="表 5">
            <a:extLst>
              <a:ext uri="{FF2B5EF4-FFF2-40B4-BE49-F238E27FC236}">
                <a16:creationId xmlns:a16="http://schemas.microsoft.com/office/drawing/2014/main" id="{27876703-D533-31AF-C6AB-DDB3E5829666}"/>
              </a:ext>
            </a:extLst>
          </p:cNvPr>
          <p:cNvGraphicFramePr>
            <a:graphicFrameLocks noGrp="1"/>
          </p:cNvGraphicFramePr>
          <p:nvPr>
            <p:extLst>
              <p:ext uri="{D42A27DB-BD31-4B8C-83A1-F6EECF244321}">
                <p14:modId xmlns:p14="http://schemas.microsoft.com/office/powerpoint/2010/main" val="1027811068"/>
              </p:ext>
            </p:extLst>
          </p:nvPr>
        </p:nvGraphicFramePr>
        <p:xfrm>
          <a:off x="546018" y="3916516"/>
          <a:ext cx="8352004" cy="2494977"/>
        </p:xfrm>
        <a:graphic>
          <a:graphicData uri="http://schemas.openxmlformats.org/drawingml/2006/table">
            <a:tbl>
              <a:tblPr firstRow="1" firstCol="1" bandRow="1">
                <a:tableStyleId>{073A0DAA-6AF3-43AB-8588-CEC1D06C72B9}</a:tableStyleId>
              </a:tblPr>
              <a:tblGrid>
                <a:gridCol w="542454">
                  <a:extLst>
                    <a:ext uri="{9D8B030D-6E8A-4147-A177-3AD203B41FA5}">
                      <a16:colId xmlns:a16="http://schemas.microsoft.com/office/drawing/2014/main" val="3508194959"/>
                    </a:ext>
                  </a:extLst>
                </a:gridCol>
                <a:gridCol w="780955">
                  <a:extLst>
                    <a:ext uri="{9D8B030D-6E8A-4147-A177-3AD203B41FA5}">
                      <a16:colId xmlns:a16="http://schemas.microsoft.com/office/drawing/2014/main" val="4235380085"/>
                    </a:ext>
                  </a:extLst>
                </a:gridCol>
                <a:gridCol w="780955">
                  <a:extLst>
                    <a:ext uri="{9D8B030D-6E8A-4147-A177-3AD203B41FA5}">
                      <a16:colId xmlns:a16="http://schemas.microsoft.com/office/drawing/2014/main" val="3359003573"/>
                    </a:ext>
                  </a:extLst>
                </a:gridCol>
                <a:gridCol w="780955">
                  <a:extLst>
                    <a:ext uri="{9D8B030D-6E8A-4147-A177-3AD203B41FA5}">
                      <a16:colId xmlns:a16="http://schemas.microsoft.com/office/drawing/2014/main" val="3188045020"/>
                    </a:ext>
                  </a:extLst>
                </a:gridCol>
                <a:gridCol w="780955">
                  <a:extLst>
                    <a:ext uri="{9D8B030D-6E8A-4147-A177-3AD203B41FA5}">
                      <a16:colId xmlns:a16="http://schemas.microsoft.com/office/drawing/2014/main" val="1140945810"/>
                    </a:ext>
                  </a:extLst>
                </a:gridCol>
                <a:gridCol w="780955">
                  <a:extLst>
                    <a:ext uri="{9D8B030D-6E8A-4147-A177-3AD203B41FA5}">
                      <a16:colId xmlns:a16="http://schemas.microsoft.com/office/drawing/2014/main" val="4099898923"/>
                    </a:ext>
                  </a:extLst>
                </a:gridCol>
                <a:gridCol w="780955">
                  <a:extLst>
                    <a:ext uri="{9D8B030D-6E8A-4147-A177-3AD203B41FA5}">
                      <a16:colId xmlns:a16="http://schemas.microsoft.com/office/drawing/2014/main" val="3354981961"/>
                    </a:ext>
                  </a:extLst>
                </a:gridCol>
                <a:gridCol w="780955">
                  <a:extLst>
                    <a:ext uri="{9D8B030D-6E8A-4147-A177-3AD203B41FA5}">
                      <a16:colId xmlns:a16="http://schemas.microsoft.com/office/drawing/2014/main" val="2293412292"/>
                    </a:ext>
                  </a:extLst>
                </a:gridCol>
                <a:gridCol w="780955">
                  <a:extLst>
                    <a:ext uri="{9D8B030D-6E8A-4147-A177-3AD203B41FA5}">
                      <a16:colId xmlns:a16="http://schemas.microsoft.com/office/drawing/2014/main" val="2102536661"/>
                    </a:ext>
                  </a:extLst>
                </a:gridCol>
                <a:gridCol w="780955">
                  <a:extLst>
                    <a:ext uri="{9D8B030D-6E8A-4147-A177-3AD203B41FA5}">
                      <a16:colId xmlns:a16="http://schemas.microsoft.com/office/drawing/2014/main" val="1928076334"/>
                    </a:ext>
                  </a:extLst>
                </a:gridCol>
                <a:gridCol w="780955">
                  <a:extLst>
                    <a:ext uri="{9D8B030D-6E8A-4147-A177-3AD203B41FA5}">
                      <a16:colId xmlns:a16="http://schemas.microsoft.com/office/drawing/2014/main" val="717626777"/>
                    </a:ext>
                  </a:extLst>
                </a:gridCol>
              </a:tblGrid>
              <a:tr h="325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a:p>
                  </a:txBody>
                  <a:tcPr marL="69254" marR="69254" marT="34627" marB="34627"/>
                </a:tc>
                <a:tc gridSpan="2">
                  <a:txBody>
                    <a:bodyPr/>
                    <a:lstStyle/>
                    <a:p>
                      <a:r>
                        <a:rPr kumimoji="1" lang="en-US" altLang="ja-JP" sz="1500" dirty="0"/>
                        <a:t>C++</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Go</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dirty="0"/>
                        <a:t>Java</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Rust</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ja-JP" altLang="en-US" sz="1500" dirty="0"/>
                        <a:t>平均</a:t>
                      </a:r>
                    </a:p>
                  </a:txBody>
                  <a:tcPr marL="69254" marR="69254" marT="34627" marB="34627"/>
                </a:tc>
                <a:tc hMerge="1">
                  <a:txBody>
                    <a:bodyPr/>
                    <a:lstStyle/>
                    <a:p>
                      <a:endParaRPr kumimoji="1" lang="ja-JP" altLang="en-US" sz="1100" dirty="0"/>
                    </a:p>
                  </a:txBody>
                  <a:tcPr marL="69254" marR="69254" marT="34627" marB="34627"/>
                </a:tc>
                <a:extLst>
                  <a:ext uri="{0D108BD9-81ED-4DB2-BD59-A6C34878D82A}">
                    <a16:rowId xmlns:a16="http://schemas.microsoft.com/office/drawing/2014/main" val="2822526968"/>
                  </a:ext>
                </a:extLst>
              </a:tr>
              <a:tr h="540015">
                <a:tc>
                  <a:txBody>
                    <a:bodyPr/>
                    <a:lstStyle/>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extLst>
                  <a:ext uri="{0D108BD9-81ED-4DB2-BD59-A6C34878D82A}">
                    <a16:rowId xmlns:a16="http://schemas.microsoft.com/office/drawing/2014/main" val="3171414577"/>
                  </a:ext>
                </a:extLst>
              </a:tr>
              <a:tr h="325827">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a:t>0.45</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dirty="0"/>
                        <a:t>0.54</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a:t>0.24</a:t>
                      </a:r>
                      <a:endParaRPr kumimoji="1" lang="ja-JP" altLang="en-US" sz="1500" b="0" dirty="0"/>
                    </a:p>
                  </a:txBody>
                  <a:tcPr marL="69254" marR="69254" marT="34627" marB="34627"/>
                </a:tc>
                <a:tc>
                  <a:txBody>
                    <a:bodyPr/>
                    <a:lstStyle/>
                    <a:p>
                      <a:r>
                        <a:rPr kumimoji="1" lang="en-US" altLang="ja-JP" sz="1500" b="1"/>
                        <a:t>0.85</a:t>
                      </a:r>
                      <a:endParaRPr kumimoji="1" lang="ja-JP" altLang="en-US" sz="1500" b="1" dirty="0"/>
                    </a:p>
                  </a:txBody>
                  <a:tcPr marL="69254" marR="69254" marT="34627" marB="34627"/>
                </a:tc>
                <a:tc>
                  <a:txBody>
                    <a:bodyPr/>
                    <a:lstStyle/>
                    <a:p>
                      <a:r>
                        <a:rPr kumimoji="1" lang="en-US" altLang="ja-JP" sz="1500" b="0"/>
                        <a:t>0.41</a:t>
                      </a:r>
                      <a:endParaRPr kumimoji="1" lang="ja-JP" altLang="en-US" sz="1500" b="0" dirty="0"/>
                    </a:p>
                  </a:txBody>
                  <a:tcPr marL="69254" marR="69254" marT="34627" marB="34627"/>
                </a:tc>
                <a:tc>
                  <a:txBody>
                    <a:bodyPr/>
                    <a:lstStyle/>
                    <a:p>
                      <a:r>
                        <a:rPr kumimoji="1" lang="en-US" altLang="ja-JP" sz="1500" b="1"/>
                        <a:t>0.90</a:t>
                      </a:r>
                      <a:endParaRPr kumimoji="1" lang="ja-JP" altLang="en-US" sz="1500" b="1" dirty="0"/>
                    </a:p>
                  </a:txBody>
                  <a:tcPr marL="69254" marR="69254" marT="34627" marB="34627"/>
                </a:tc>
                <a:extLst>
                  <a:ext uri="{0D108BD9-81ED-4DB2-BD59-A6C34878D82A}">
                    <a16:rowId xmlns:a16="http://schemas.microsoft.com/office/drawing/2014/main" val="1039459513"/>
                  </a:ext>
                </a:extLst>
              </a:tr>
              <a:tr h="325827">
                <a:tc>
                  <a:txBody>
                    <a:bodyPr/>
                    <a:lstStyle/>
                    <a:p>
                      <a:r>
                        <a:rPr kumimoji="1" lang="en-US" altLang="ja-JP" sz="1500"/>
                        <a:t>Go</a:t>
                      </a:r>
                      <a:endParaRPr kumimoji="1" lang="ja-JP" altLang="en-US" sz="1500" dirty="0"/>
                    </a:p>
                  </a:txBody>
                  <a:tcPr marL="69254" marR="69254" marT="34627" marB="34627"/>
                </a:tc>
                <a:tc>
                  <a:txBody>
                    <a:bodyPr/>
                    <a:lstStyle/>
                    <a:p>
                      <a:r>
                        <a:rPr kumimoji="1" lang="en-US" altLang="ja-JP" sz="1500"/>
                        <a:t>0.29</a:t>
                      </a:r>
                      <a:endParaRPr kumimoji="1" lang="ja-JP" altLang="en-US" sz="1500" dirty="0"/>
                    </a:p>
                  </a:txBody>
                  <a:tcPr marL="69254" marR="69254" marT="34627" marB="34627"/>
                </a:tc>
                <a:tc>
                  <a:txBody>
                    <a:bodyPr/>
                    <a:lstStyle/>
                    <a:p>
                      <a:r>
                        <a:rPr kumimoji="1" lang="en-US" altLang="ja-JP" sz="1500" b="1"/>
                        <a:t>0.89</a:t>
                      </a:r>
                      <a:endParaRPr kumimoji="1" lang="ja-JP" altLang="en-US" sz="1500" b="1" dirty="0"/>
                    </a:p>
                  </a:txBody>
                  <a:tcPr marL="69254" marR="69254" marT="34627" marB="34627"/>
                </a:tc>
                <a:tc>
                  <a:txBody>
                    <a:bodyPr/>
                    <a:lstStyle/>
                    <a:p>
                      <a:r>
                        <a:rPr kumimoji="1" lang="en-US" altLang="ja-JP" sz="1500" b="1"/>
                        <a:t>-</a:t>
                      </a:r>
                      <a:endParaRPr kumimoji="1" lang="ja-JP" altLang="en-US" sz="1500" b="1"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a:t>0.33</a:t>
                      </a:r>
                      <a:endParaRPr kumimoji="1" lang="ja-JP" altLang="en-US" sz="1500" dirty="0"/>
                    </a:p>
                  </a:txBody>
                  <a:tcPr marL="69254" marR="69254" marT="34627" marB="34627"/>
                </a:tc>
                <a:tc>
                  <a:txBody>
                    <a:bodyPr/>
                    <a:lstStyle/>
                    <a:p>
                      <a:r>
                        <a:rPr kumimoji="1" lang="en-US" altLang="ja-JP" sz="1500" b="1"/>
                        <a:t>0.86</a:t>
                      </a:r>
                      <a:endParaRPr kumimoji="1" lang="ja-JP" altLang="en-US" sz="1500" b="1" dirty="0"/>
                    </a:p>
                  </a:txBody>
                  <a:tcPr marL="69254" marR="69254" marT="34627" marB="34627"/>
                </a:tc>
                <a:tc>
                  <a:txBody>
                    <a:bodyPr/>
                    <a:lstStyle/>
                    <a:p>
                      <a:r>
                        <a:rPr kumimoji="1" lang="en-US" altLang="ja-JP" sz="1500" dirty="0"/>
                        <a:t>0.16</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0.86</a:t>
                      </a:r>
                      <a:endParaRPr kumimoji="1" lang="ja-JP" altLang="en-US" sz="1500" b="1" dirty="0"/>
                    </a:p>
                  </a:txBody>
                  <a:tcPr marL="69254" marR="69254" marT="34627" marB="34627"/>
                </a:tc>
                <a:extLst>
                  <a:ext uri="{0D108BD9-81ED-4DB2-BD59-A6C34878D82A}">
                    <a16:rowId xmlns:a16="http://schemas.microsoft.com/office/drawing/2014/main" val="3909070335"/>
                  </a:ext>
                </a:extLst>
              </a:tr>
              <a:tr h="325827">
                <a:tc>
                  <a:txBody>
                    <a:bodyPr/>
                    <a:lstStyle/>
                    <a:p>
                      <a:r>
                        <a:rPr kumimoji="1" lang="en-US" altLang="ja-JP" sz="1500"/>
                        <a:t>Java</a:t>
                      </a:r>
                      <a:endParaRPr kumimoji="1" lang="ja-JP" altLang="en-US" sz="1500" dirty="0"/>
                    </a:p>
                  </a:txBody>
                  <a:tcPr marL="69254" marR="69254" marT="34627" marB="34627"/>
                </a:tc>
                <a:tc>
                  <a:txBody>
                    <a:bodyPr/>
                    <a:lstStyle/>
                    <a:p>
                      <a:r>
                        <a:rPr kumimoji="1" lang="en-US" altLang="ja-JP" sz="1500"/>
                        <a:t>0.41</a:t>
                      </a:r>
                      <a:endParaRPr kumimoji="1" lang="ja-JP" altLang="en-US" sz="1500" dirty="0"/>
                    </a:p>
                  </a:txBody>
                  <a:tcPr marL="69254" marR="69254" marT="34627" marB="34627"/>
                </a:tc>
                <a:tc>
                  <a:txBody>
                    <a:bodyPr/>
                    <a:lstStyle/>
                    <a:p>
                      <a:r>
                        <a:rPr kumimoji="1" lang="en-US" altLang="ja-JP" sz="1500" b="1"/>
                        <a:t>0.91</a:t>
                      </a:r>
                      <a:endParaRPr kumimoji="1" lang="ja-JP" altLang="en-US" sz="1500" b="1" dirty="0"/>
                    </a:p>
                  </a:txBody>
                  <a:tcPr marL="69254" marR="69254" marT="34627" marB="34627"/>
                </a:tc>
                <a:tc>
                  <a:txBody>
                    <a:bodyPr/>
                    <a:lstStyle/>
                    <a:p>
                      <a:r>
                        <a:rPr kumimoji="1" lang="en-US" altLang="ja-JP" sz="1500"/>
                        <a:t>0.34</a:t>
                      </a:r>
                      <a:endParaRPr kumimoji="1" lang="ja-JP" altLang="en-US" sz="1500" dirty="0"/>
                    </a:p>
                  </a:txBody>
                  <a:tcPr marL="69254" marR="69254" marT="34627" marB="34627"/>
                </a:tc>
                <a:tc>
                  <a:txBody>
                    <a:bodyPr/>
                    <a:lstStyle/>
                    <a:p>
                      <a:r>
                        <a:rPr kumimoji="1" lang="en-US" altLang="ja-JP" sz="1500" b="1"/>
                        <a:t>0.94</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0.19</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tc>
                  <a:txBody>
                    <a:bodyPr/>
                    <a:lstStyle/>
                    <a:p>
                      <a:r>
                        <a:rPr kumimoji="1" lang="en-US" altLang="ja-JP" sz="1500" dirty="0"/>
                        <a:t>0.31</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extLst>
                  <a:ext uri="{0D108BD9-81ED-4DB2-BD59-A6C34878D82A}">
                    <a16:rowId xmlns:a16="http://schemas.microsoft.com/office/drawing/2014/main" val="951858582"/>
                  </a:ext>
                </a:extLst>
              </a:tr>
              <a:tr h="325827">
                <a:tc>
                  <a:txBody>
                    <a:bodyPr/>
                    <a:lstStyle/>
                    <a:p>
                      <a:r>
                        <a:rPr kumimoji="1" lang="en-US" altLang="ja-JP" sz="1500"/>
                        <a:t>Rust</a:t>
                      </a:r>
                      <a:endParaRPr kumimoji="1" lang="ja-JP" altLang="en-US" sz="1500" dirty="0"/>
                    </a:p>
                  </a:txBody>
                  <a:tcPr marL="69254" marR="69254" marT="34627" marB="34627"/>
                </a:tc>
                <a:tc>
                  <a:txBody>
                    <a:bodyPr/>
                    <a:lstStyle/>
                    <a:p>
                      <a:r>
                        <a:rPr kumimoji="1" lang="en-US" altLang="ja-JP" sz="1500"/>
                        <a:t>0.07</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0.04</a:t>
                      </a:r>
                      <a:endParaRPr kumimoji="1" lang="ja-JP" altLang="en-US" sz="1500" dirty="0"/>
                    </a:p>
                  </a:txBody>
                  <a:tcPr marL="69254" marR="69254" marT="34627" marB="34627"/>
                </a:tc>
                <a:tc>
                  <a:txBody>
                    <a:bodyPr/>
                    <a:lstStyle/>
                    <a:p>
                      <a:r>
                        <a:rPr kumimoji="1" lang="en-US" altLang="ja-JP" sz="1500" b="1"/>
                        <a:t>0.83</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dirty="0"/>
                        <a:t>0.85</a:t>
                      </a:r>
                      <a:endParaRPr kumimoji="1" lang="ja-JP" altLang="en-US" sz="1500" b="1" dirty="0"/>
                    </a:p>
                  </a:txBody>
                  <a:tcPr marL="69254" marR="69254" marT="34627" marB="34627"/>
                </a:tc>
                <a:extLst>
                  <a:ext uri="{0D108BD9-81ED-4DB2-BD59-A6C34878D82A}">
                    <a16:rowId xmlns:a16="http://schemas.microsoft.com/office/drawing/2014/main" val="1539663532"/>
                  </a:ext>
                </a:extLst>
              </a:tr>
              <a:tr h="325827">
                <a:tc>
                  <a:txBody>
                    <a:bodyPr/>
                    <a:lstStyle/>
                    <a:p>
                      <a:r>
                        <a:rPr kumimoji="1" lang="ja-JP" altLang="en-US" sz="1500"/>
                        <a:t>平均</a:t>
                      </a:r>
                      <a:endParaRPr kumimoji="1" lang="ja-JP" altLang="en-US" sz="1500"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0.28</a:t>
                      </a:r>
                      <a:endParaRPr kumimoji="1" lang="ja-JP" altLang="en-US" sz="1500" dirty="0"/>
                    </a:p>
                  </a:txBody>
                  <a:tcPr marL="69254" marR="69254" marT="34627" marB="34627"/>
                </a:tc>
                <a:tc>
                  <a:txBody>
                    <a:bodyPr/>
                    <a:lstStyle/>
                    <a:p>
                      <a:r>
                        <a:rPr kumimoji="1" lang="en-US" altLang="ja-JP" sz="1500" b="1" dirty="0"/>
                        <a:t>0.92</a:t>
                      </a:r>
                      <a:endParaRPr kumimoji="1" lang="ja-JP" altLang="en-US" sz="1500" b="1" dirty="0"/>
                    </a:p>
                  </a:txBody>
                  <a:tcPr marL="69254" marR="69254" marT="34627" marB="34627"/>
                </a:tc>
                <a:tc>
                  <a:txBody>
                    <a:bodyPr/>
                    <a:lstStyle/>
                    <a:p>
                      <a:r>
                        <a:rPr kumimoji="1" lang="en-US" altLang="ja-JP" sz="1500"/>
                        <a:t>0.30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0.88</a:t>
                      </a:r>
                      <a:endParaRPr kumimoji="1" lang="ja-JP" altLang="en-US" sz="1500" b="1" dirty="0"/>
                    </a:p>
                  </a:txBody>
                  <a:tcPr marL="69254" marR="69254" marT="34627" marB="34627"/>
                </a:tc>
                <a:extLst>
                  <a:ext uri="{0D108BD9-81ED-4DB2-BD59-A6C34878D82A}">
                    <a16:rowId xmlns:a16="http://schemas.microsoft.com/office/drawing/2014/main" val="1355719653"/>
                  </a:ext>
                </a:extLst>
              </a:tr>
            </a:tbl>
          </a:graphicData>
        </a:graphic>
      </p:graphicFrame>
      <p:sp>
        <p:nvSpPr>
          <p:cNvPr id="10" name="正方形/長方形 9">
            <a:extLst>
              <a:ext uri="{FF2B5EF4-FFF2-40B4-BE49-F238E27FC236}">
                <a16:creationId xmlns:a16="http://schemas.microsoft.com/office/drawing/2014/main" id="{EA778B28-D6BB-BA17-9466-493DEF6CAF1A}"/>
              </a:ext>
            </a:extLst>
          </p:cNvPr>
          <p:cNvSpPr/>
          <p:nvPr/>
        </p:nvSpPr>
        <p:spPr>
          <a:xfrm>
            <a:off x="7255809" y="6030052"/>
            <a:ext cx="905716" cy="406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820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a:solidFill>
                  <a:schemeClr val="bg2">
                    <a:lumMod val="90000"/>
                  </a:schemeClr>
                </a:solidFill>
              </a:rPr>
              <a:t>調査</a:t>
            </a:r>
            <a:r>
              <a:rPr lang="en-US" altLang="ja-JP" sz="2000" b="1" dirty="0">
                <a:solidFill>
                  <a:schemeClr val="bg2">
                    <a:lumMod val="90000"/>
                  </a:schemeClr>
                </a:solidFill>
              </a:rPr>
              <a:t>1. </a:t>
            </a:r>
            <a:r>
              <a:rPr lang="ja-JP" altLang="en-US" sz="2000" b="1">
                <a:solidFill>
                  <a:schemeClr val="bg2">
                    <a:lumMod val="90000"/>
                  </a:schemeClr>
                </a:solidFill>
              </a:rPr>
              <a:t>ニューラル機械翻訳モデルと</a:t>
            </a:r>
            <a:r>
              <a:rPr lang="en-US" altLang="ja-JP" sz="2000" b="1" dirty="0">
                <a:solidFill>
                  <a:schemeClr val="bg2">
                    <a:lumMod val="90000"/>
                  </a:schemeClr>
                </a:solidFill>
              </a:rPr>
              <a:t>GPT-4 </a:t>
            </a:r>
            <a:r>
              <a:rPr lang="ja-JP" altLang="en-US" sz="2000" b="1">
                <a:solidFill>
                  <a:schemeClr val="bg2">
                    <a:lumMod val="90000"/>
                  </a:schemeClr>
                </a:solidFill>
              </a:rPr>
              <a:t>の比較</a:t>
            </a:r>
            <a:endParaRPr lang="en-US" altLang="ja-JP" sz="2000" b="1" dirty="0">
              <a:solidFill>
                <a:schemeClr val="bg2">
                  <a:lumMod val="90000"/>
                </a:schemeClr>
              </a:solidFill>
            </a:endParaRPr>
          </a:p>
          <a:p>
            <a:pPr lvl="1"/>
            <a:r>
              <a:rPr lang="ja-JP" altLang="en-US" sz="1600">
                <a:solidFill>
                  <a:schemeClr val="bg2">
                    <a:lumMod val="90000"/>
                  </a:schemeClr>
                </a:solidFill>
              </a:rPr>
              <a:t>既存のニューラル機械翻訳モデル</a:t>
            </a:r>
            <a:r>
              <a:rPr lang="ja-JP" altLang="en-US" sz="1600" dirty="0">
                <a:solidFill>
                  <a:schemeClr val="bg2">
                    <a:lumMod val="90000"/>
                  </a:schemeClr>
                </a:solidFill>
              </a:rPr>
              <a:t>と比較して有効性を調査</a:t>
            </a:r>
            <a:endParaRPr lang="en-US" altLang="ja-JP" sz="1600" dirty="0">
              <a:solidFill>
                <a:schemeClr val="bg2">
                  <a:lumMod val="90000"/>
                </a:schemeClr>
              </a:solidFill>
            </a:endParaRPr>
          </a:p>
          <a:p>
            <a:r>
              <a:rPr lang="ja-JP" altLang="en-US" sz="2000" b="1"/>
              <a:t>調査</a:t>
            </a:r>
            <a:r>
              <a:rPr lang="en-US" altLang="ja-JP" sz="2000" b="1" dirty="0"/>
              <a:t>2. </a:t>
            </a:r>
            <a:r>
              <a:rPr lang="ja-JP" altLang="en-US" sz="2000" b="1"/>
              <a:t>異なる特徴の言語間における翻訳の精度</a:t>
            </a:r>
            <a:endParaRPr lang="en-US" altLang="ja-JP" sz="2000" b="1" dirty="0"/>
          </a:p>
          <a:p>
            <a:pPr lvl="1"/>
            <a:r>
              <a:rPr lang="en-US" altLang="ja-JP" sz="1600" dirty="0"/>
              <a:t>C++,</a:t>
            </a:r>
            <a:r>
              <a:rPr lang="ja-JP" altLang="en-US" sz="1600" dirty="0"/>
              <a:t> </a:t>
            </a:r>
            <a:r>
              <a:rPr lang="en-US" altLang="ja-JP" sz="1600" dirty="0"/>
              <a:t>COBOL,</a:t>
            </a:r>
            <a:r>
              <a:rPr lang="ja-JP" altLang="en-US" sz="1600" dirty="0"/>
              <a:t> </a:t>
            </a:r>
            <a:r>
              <a:rPr lang="en-US" altLang="ja-JP" sz="1600" dirty="0"/>
              <a:t>Go,</a:t>
            </a:r>
            <a:r>
              <a:rPr lang="ja-JP" altLang="en-US" sz="1600" dirty="0"/>
              <a:t> </a:t>
            </a:r>
            <a:r>
              <a:rPr lang="en-US" altLang="ja-JP" sz="1600" dirty="0"/>
              <a:t>Java, Python3,</a:t>
            </a:r>
            <a:r>
              <a:rPr lang="ja-JP" altLang="en-US" sz="1600" dirty="0"/>
              <a:t> </a:t>
            </a:r>
            <a:r>
              <a:rPr lang="en-US" altLang="ja-JP" sz="1600" dirty="0"/>
              <a:t>Rust</a:t>
            </a:r>
            <a:r>
              <a:rPr lang="ja-JP" altLang="en-US" sz="1600"/>
              <a:t>で翻訳の精度</a:t>
            </a:r>
            <a:r>
              <a:rPr lang="ja-JP" altLang="en-US" sz="1600" dirty="0"/>
              <a:t>を調査</a:t>
            </a:r>
            <a:endParaRPr lang="en-US" altLang="ja-JP" sz="1600" dirty="0"/>
          </a:p>
          <a:p>
            <a:r>
              <a:rPr lang="ja-JP" altLang="en-US" sz="2000" b="1" dirty="0">
                <a:solidFill>
                  <a:schemeClr val="bg2">
                    <a:lumMod val="90000"/>
                  </a:schemeClr>
                </a:solidFill>
              </a:rPr>
              <a:t>調査</a:t>
            </a:r>
            <a:r>
              <a:rPr lang="en-US" altLang="ja-JP" sz="2000" b="1" dirty="0">
                <a:solidFill>
                  <a:schemeClr val="bg2">
                    <a:lumMod val="90000"/>
                  </a:schemeClr>
                </a:solidFill>
              </a:rPr>
              <a:t>3. </a:t>
            </a:r>
            <a:r>
              <a:rPr lang="ja-JP" altLang="en-US" sz="2000" b="1">
                <a:solidFill>
                  <a:schemeClr val="bg2">
                    <a:lumMod val="90000"/>
                  </a:schemeClr>
                </a:solidFill>
              </a:rPr>
              <a:t>プロンプトの言語が翻訳の精度に与える影響</a:t>
            </a:r>
            <a:endParaRPr lang="en-US" altLang="ja-JP" sz="2000" b="1" dirty="0">
              <a:solidFill>
                <a:schemeClr val="bg2">
                  <a:lumMod val="90000"/>
                </a:schemeClr>
              </a:solidFill>
            </a:endParaRPr>
          </a:p>
          <a:p>
            <a:pPr lvl="1"/>
            <a:r>
              <a:rPr lang="ja-JP" altLang="en-US" sz="1600" dirty="0">
                <a:solidFill>
                  <a:schemeClr val="bg2">
                    <a:lumMod val="90000"/>
                  </a:schemeClr>
                </a:solidFill>
              </a:rPr>
              <a:t>プロンプトが英語の場合と日本語の場合の精度の調査</a:t>
            </a:r>
            <a:endParaRPr lang="en-US" altLang="ja-JP" sz="1600" dirty="0">
              <a:solidFill>
                <a:schemeClr val="bg2">
                  <a:lumMod val="90000"/>
                </a:schemeClr>
              </a:solidFill>
            </a:endParaRPr>
          </a:p>
          <a:p>
            <a:r>
              <a:rPr lang="ja-JP" altLang="en-US" sz="2000" b="1" dirty="0">
                <a:solidFill>
                  <a:schemeClr val="bg2">
                    <a:lumMod val="90000"/>
                  </a:schemeClr>
                </a:solidFill>
              </a:rPr>
              <a:t>調査</a:t>
            </a:r>
            <a:r>
              <a:rPr lang="en-US" altLang="ja-JP" sz="2000" b="1" dirty="0">
                <a:solidFill>
                  <a:schemeClr val="bg2">
                    <a:lumMod val="90000"/>
                  </a:schemeClr>
                </a:solidFill>
              </a:rPr>
              <a:t>4. </a:t>
            </a:r>
            <a:r>
              <a:rPr lang="ja-JP" altLang="en-US" sz="2000" b="1">
                <a:solidFill>
                  <a:schemeClr val="bg2">
                    <a:lumMod val="90000"/>
                  </a:schemeClr>
                </a:solidFill>
              </a:rPr>
              <a:t>外部ツールが翻訳の精度に与える影響</a:t>
            </a:r>
            <a:endParaRPr lang="en-US" altLang="ja-JP" sz="2000" b="1" dirty="0">
              <a:solidFill>
                <a:schemeClr val="bg2">
                  <a:lumMod val="90000"/>
                </a:schemeClr>
              </a:solidFill>
            </a:endParaRPr>
          </a:p>
          <a:p>
            <a:pPr lvl="1"/>
            <a:r>
              <a:rPr lang="ja-JP" altLang="en-US" sz="1600">
                <a:solidFill>
                  <a:schemeClr val="bg2">
                    <a:lumMod val="90000"/>
                  </a:schemeClr>
                </a:solidFill>
              </a:rPr>
              <a:t>静的解析ツールを用いることで翻訳の精度が向上するかどうか調査</a:t>
            </a:r>
            <a:endParaRPr lang="en-US" altLang="ja-JP" sz="1600" dirty="0">
              <a:solidFill>
                <a:schemeClr val="bg2">
                  <a:lumMod val="90000"/>
                </a:schemeClr>
              </a:solidFill>
            </a:endParaRPr>
          </a:p>
          <a:p>
            <a:pPr>
              <a:buNone/>
            </a:pPr>
            <a:endParaRPr lang="en-US" altLang="ja-JP" sz="20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spTree>
    <p:extLst>
      <p:ext uri="{BB962C8B-B14F-4D97-AF65-F5344CB8AC3E}">
        <p14:creationId xmlns:p14="http://schemas.microsoft.com/office/powerpoint/2010/main" val="343933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37ADC-7B5D-7D8A-500F-B0CEB8EDF82E}"/>
              </a:ext>
            </a:extLst>
          </p:cNvPr>
          <p:cNvSpPr>
            <a:spLocks noGrp="1"/>
          </p:cNvSpPr>
          <p:nvPr>
            <p:ph type="title"/>
          </p:nvPr>
        </p:nvSpPr>
        <p:spPr/>
        <p:txBody>
          <a:bodyPr/>
          <a:lstStyle/>
          <a:p>
            <a:r>
              <a:rPr lang="ja-JP" altLang="en-US" dirty="0"/>
              <a:t>調査</a:t>
            </a:r>
            <a:r>
              <a:rPr kumimoji="1" lang="en-US" altLang="ja-JP" dirty="0"/>
              <a:t>2: </a:t>
            </a:r>
            <a:r>
              <a:rPr lang="ja-JP" altLang="en-US" dirty="0"/>
              <a:t>目的と実験方法</a:t>
            </a:r>
            <a:endParaRPr kumimoji="1" lang="ja-JP" altLang="en-US" dirty="0"/>
          </a:p>
        </p:txBody>
      </p:sp>
      <p:sp>
        <p:nvSpPr>
          <p:cNvPr id="3" name="コンテンツ プレースホルダー 2">
            <a:extLst>
              <a:ext uri="{FF2B5EF4-FFF2-40B4-BE49-F238E27FC236}">
                <a16:creationId xmlns:a16="http://schemas.microsoft.com/office/drawing/2014/main" id="{8852AF3D-D98A-E50E-B451-7DC9BA6495A1}"/>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dirty="0"/>
              <a:t>異なる特徴の言語間</a:t>
            </a:r>
            <a:r>
              <a:rPr lang="ja-JP" altLang="en-US" sz="2000"/>
              <a:t>の翻訳の精度</a:t>
            </a:r>
            <a:r>
              <a:rPr lang="ja-JP" altLang="en-US" sz="2000" dirty="0"/>
              <a:t>の調査</a:t>
            </a:r>
            <a:endParaRPr lang="en-US" altLang="ja-JP" sz="2000" dirty="0"/>
          </a:p>
          <a:p>
            <a:pPr lvl="2"/>
            <a:r>
              <a:rPr lang="ja-JP" altLang="en-US" dirty="0"/>
              <a:t>レガシー↔モダン，動的型付け</a:t>
            </a:r>
            <a:r>
              <a:rPr lang="ja-JP" altLang="en-US"/>
              <a:t>↔静的型付け</a:t>
            </a:r>
            <a:endParaRPr lang="en-US" altLang="ja-JP" dirty="0"/>
          </a:p>
          <a:p>
            <a:pPr lvl="1"/>
            <a:r>
              <a:rPr lang="ja-JP" altLang="en-US"/>
              <a:t>コード単位の翻訳の精度の調査</a:t>
            </a:r>
            <a:endParaRPr lang="en-US" altLang="ja-JP" dirty="0"/>
          </a:p>
          <a:p>
            <a:r>
              <a:rPr lang="ja-JP" altLang="en-US" sz="2400" b="1"/>
              <a:t>実験</a:t>
            </a:r>
            <a:r>
              <a:rPr lang="ja-JP" altLang="en-US" sz="2400" b="1" dirty="0"/>
              <a:t>方法</a:t>
            </a:r>
            <a:endParaRPr lang="en-US" altLang="ja-JP" sz="2400" b="1" dirty="0"/>
          </a:p>
          <a:p>
            <a:pPr lvl="1"/>
            <a:r>
              <a:rPr lang="ja-JP" altLang="en-US" sz="2000" dirty="0"/>
              <a:t>先述したデータセットに含まれる</a:t>
            </a:r>
            <a:r>
              <a:rPr lang="en-US" altLang="ja-JP" sz="2000" dirty="0"/>
              <a:t>C++</a:t>
            </a:r>
            <a:r>
              <a:rPr lang="ja-JP" altLang="en-US" sz="2000" dirty="0"/>
              <a:t>、</a:t>
            </a:r>
            <a:r>
              <a:rPr lang="en-US" altLang="ja-JP" sz="2000" dirty="0"/>
              <a:t>Go</a:t>
            </a:r>
            <a:r>
              <a:rPr lang="ja-JP" altLang="en-US" sz="2000" dirty="0"/>
              <a:t>、</a:t>
            </a:r>
            <a:r>
              <a:rPr lang="en-US" altLang="ja-JP" sz="2000" dirty="0"/>
              <a:t>Java</a:t>
            </a:r>
            <a:r>
              <a:rPr lang="ja-JP" altLang="en-US" sz="2000" dirty="0"/>
              <a:t>、</a:t>
            </a:r>
            <a:r>
              <a:rPr lang="en-US" altLang="ja-JP" sz="2000" dirty="0"/>
              <a:t>Rust</a:t>
            </a:r>
            <a:r>
              <a:rPr lang="ja-JP" altLang="en-US" sz="2000" dirty="0"/>
              <a:t>、</a:t>
            </a:r>
            <a:br>
              <a:rPr lang="en-US" altLang="ja-JP" sz="2000" dirty="0"/>
            </a:br>
            <a:r>
              <a:rPr lang="en-US" altLang="ja-JP" sz="2000" dirty="0"/>
              <a:t>Python3</a:t>
            </a:r>
            <a:r>
              <a:rPr lang="ja-JP" altLang="en-US" sz="2000" dirty="0"/>
              <a:t>、</a:t>
            </a:r>
            <a:r>
              <a:rPr lang="en-US" altLang="ja-JP" sz="2000" dirty="0"/>
              <a:t>COBOL</a:t>
            </a:r>
            <a:r>
              <a:rPr lang="ja-JP" altLang="en-US" sz="2000" dirty="0"/>
              <a:t>のコードを翻訳して精度を調査</a:t>
            </a:r>
            <a:endParaRPr lang="en-US" altLang="ja-JP" sz="2000" dirty="0"/>
          </a:p>
          <a:p>
            <a:pPr lvl="1"/>
            <a:endParaRPr kumimoji="1" lang="ja-JP" altLang="en-US" sz="2000" dirty="0"/>
          </a:p>
        </p:txBody>
      </p:sp>
      <p:sp>
        <p:nvSpPr>
          <p:cNvPr id="4" name="スライド番号プレースホルダー 3">
            <a:extLst>
              <a:ext uri="{FF2B5EF4-FFF2-40B4-BE49-F238E27FC236}">
                <a16:creationId xmlns:a16="http://schemas.microsoft.com/office/drawing/2014/main" id="{483CF7EF-2470-B66F-1057-92908992A043}"/>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pic>
        <p:nvPicPr>
          <p:cNvPr id="6" name="図 5" descr="文字が書かれている&#10;&#10;中程度の精度で自動的に生成された説明">
            <a:extLst>
              <a:ext uri="{FF2B5EF4-FFF2-40B4-BE49-F238E27FC236}">
                <a16:creationId xmlns:a16="http://schemas.microsoft.com/office/drawing/2014/main" id="{12042197-0907-FE0A-01C6-5A01E96CB7B5}"/>
              </a:ext>
            </a:extLst>
          </p:cNvPr>
          <p:cNvPicPr>
            <a:picLocks noChangeAspect="1"/>
          </p:cNvPicPr>
          <p:nvPr/>
        </p:nvPicPr>
        <p:blipFill>
          <a:blip r:embed="rId3"/>
          <a:stretch>
            <a:fillRect/>
          </a:stretch>
        </p:blipFill>
        <p:spPr>
          <a:xfrm>
            <a:off x="857250" y="5100195"/>
            <a:ext cx="7429500" cy="1244600"/>
          </a:xfrm>
          <a:prstGeom prst="rect">
            <a:avLst/>
          </a:prstGeom>
        </p:spPr>
      </p:pic>
    </p:spTree>
    <p:extLst>
      <p:ext uri="{BB962C8B-B14F-4D97-AF65-F5344CB8AC3E}">
        <p14:creationId xmlns:p14="http://schemas.microsoft.com/office/powerpoint/2010/main" val="210280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02CF06-C7BA-0433-5257-2A0B92A62FAC}"/>
              </a:ext>
            </a:extLst>
          </p:cNvPr>
          <p:cNvSpPr>
            <a:spLocks noGrp="1"/>
          </p:cNvSpPr>
          <p:nvPr>
            <p:ph type="title"/>
          </p:nvPr>
        </p:nvSpPr>
        <p:spPr/>
        <p:txBody>
          <a:bodyPr/>
          <a:lstStyle/>
          <a:p>
            <a:r>
              <a:rPr kumimoji="1" lang="ja-JP" altLang="en-US" dirty="0"/>
              <a:t>自動コード翻訳とは</a:t>
            </a:r>
          </a:p>
        </p:txBody>
      </p:sp>
      <p:sp>
        <p:nvSpPr>
          <p:cNvPr id="3" name="コンテンツ プレースホルダー 2">
            <a:extLst>
              <a:ext uri="{FF2B5EF4-FFF2-40B4-BE49-F238E27FC236}">
                <a16:creationId xmlns:a16="http://schemas.microsoft.com/office/drawing/2014/main" id="{09A3882C-9E7B-F637-4AE1-847FACB3EABE}"/>
              </a:ext>
            </a:extLst>
          </p:cNvPr>
          <p:cNvSpPr>
            <a:spLocks noGrp="1"/>
          </p:cNvSpPr>
          <p:nvPr>
            <p:ph idx="1"/>
          </p:nvPr>
        </p:nvSpPr>
        <p:spPr/>
        <p:txBody>
          <a:bodyPr/>
          <a:lstStyle/>
          <a:p>
            <a:r>
              <a:rPr lang="ja-JP" altLang="en-US" sz="2400" b="1" dirty="0"/>
              <a:t>自動コード翻訳</a:t>
            </a:r>
            <a:endParaRPr lang="en-US" altLang="ja-JP" sz="2400" b="1" dirty="0"/>
          </a:p>
          <a:p>
            <a:r>
              <a:rPr lang="ja-JP" altLang="en-US" sz="2000" dirty="0"/>
              <a:t>言語</a:t>
            </a:r>
            <a:r>
              <a:rPr lang="en-US" altLang="ja-JP" sz="2000" dirty="0"/>
              <a:t>A</a:t>
            </a:r>
            <a:r>
              <a:rPr lang="ja-JP" altLang="en-US" sz="2000" dirty="0"/>
              <a:t>で記述されたソースコードを別の言語</a:t>
            </a:r>
            <a:r>
              <a:rPr lang="en-US" altLang="ja-JP" sz="2000" dirty="0"/>
              <a:t>B</a:t>
            </a:r>
            <a:r>
              <a:rPr lang="ja-JP" altLang="en-US" sz="2000" dirty="0"/>
              <a:t>に翻訳</a:t>
            </a:r>
            <a:endParaRPr lang="en-US" altLang="ja-JP" sz="2000" dirty="0"/>
          </a:p>
          <a:p>
            <a:r>
              <a:rPr lang="ja-JP" altLang="en-US" sz="2000" u="sng" dirty="0"/>
              <a:t>実際の利用例</a:t>
            </a:r>
            <a:endParaRPr lang="en-US" altLang="ja-JP" sz="2000" u="sng" dirty="0"/>
          </a:p>
          <a:p>
            <a:pPr lvl="1"/>
            <a:r>
              <a:rPr lang="en-US" altLang="ja-JP" sz="2000" dirty="0"/>
              <a:t>COBOL</a:t>
            </a:r>
            <a:r>
              <a:rPr lang="ja-JP" altLang="en-US" sz="2000" dirty="0"/>
              <a:t>→</a:t>
            </a:r>
            <a:r>
              <a:rPr lang="en-US" altLang="ja-JP" sz="2000" dirty="0"/>
              <a:t>Java (</a:t>
            </a:r>
            <a:r>
              <a:rPr lang="ja-JP" altLang="en-US" sz="2000" dirty="0"/>
              <a:t>古い言語 → 新しい言語</a:t>
            </a:r>
            <a:r>
              <a:rPr lang="en-US" altLang="ja-JP" sz="2000" dirty="0"/>
              <a:t>)</a:t>
            </a:r>
          </a:p>
          <a:p>
            <a:pPr lvl="1"/>
            <a:r>
              <a:rPr lang="en-US" altLang="ja-JP" sz="2000" dirty="0"/>
              <a:t>Python</a:t>
            </a:r>
            <a:r>
              <a:rPr lang="ja-JP" altLang="en-US" sz="2000" dirty="0"/>
              <a:t>→</a:t>
            </a:r>
            <a:r>
              <a:rPr lang="en-US" altLang="ja-JP" sz="2000" dirty="0"/>
              <a:t>C++ (</a:t>
            </a:r>
            <a:r>
              <a:rPr lang="ja-JP" altLang="en-US" sz="2000" dirty="0"/>
              <a:t>低速高水準言語 → 高速低水準言語</a:t>
            </a:r>
            <a:r>
              <a:rPr lang="en-US" altLang="ja-JP" sz="2000" dirty="0"/>
              <a:t>)</a:t>
            </a:r>
          </a:p>
          <a:p>
            <a:endParaRPr kumimoji="1" lang="ja-JP" altLang="en-US" dirty="0"/>
          </a:p>
        </p:txBody>
      </p:sp>
      <p:sp>
        <p:nvSpPr>
          <p:cNvPr id="4" name="スライド番号プレースホルダー 3">
            <a:extLst>
              <a:ext uri="{FF2B5EF4-FFF2-40B4-BE49-F238E27FC236}">
                <a16:creationId xmlns:a16="http://schemas.microsoft.com/office/drawing/2014/main" id="{B10890D5-53EE-46C0-DFF8-9757734048AC}"/>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sp>
        <p:nvSpPr>
          <p:cNvPr id="5" name="1 つの角を切り取った四角形 4">
            <a:extLst>
              <a:ext uri="{FF2B5EF4-FFF2-40B4-BE49-F238E27FC236}">
                <a16:creationId xmlns:a16="http://schemas.microsoft.com/office/drawing/2014/main" id="{DF3ECB38-CC88-47FC-F388-3F66F80282F8}"/>
              </a:ext>
            </a:extLst>
          </p:cNvPr>
          <p:cNvSpPr/>
          <p:nvPr/>
        </p:nvSpPr>
        <p:spPr>
          <a:xfrm>
            <a:off x="1225798" y="4381080"/>
            <a:ext cx="1567542" cy="1798655"/>
          </a:xfrm>
          <a:prstGeom prst="snip1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89BE9714-A08A-E842-1076-9D532459EA97}"/>
              </a:ext>
            </a:extLst>
          </p:cNvPr>
          <p:cNvSpPr txBox="1"/>
          <p:nvPr/>
        </p:nvSpPr>
        <p:spPr>
          <a:xfrm>
            <a:off x="1225798" y="4847660"/>
            <a:ext cx="1567542" cy="923330"/>
          </a:xfrm>
          <a:prstGeom prst="rect">
            <a:avLst/>
          </a:prstGeom>
          <a:noFill/>
        </p:spPr>
        <p:txBody>
          <a:bodyPr wrap="square" rtlCol="0">
            <a:spAutoFit/>
          </a:bodyPr>
          <a:lstStyle/>
          <a:p>
            <a:pPr algn="ctr"/>
            <a:r>
              <a:rPr kumimoji="1" lang="ja-JP" altLang="en-US" b="1" dirty="0"/>
              <a:t>言語</a:t>
            </a:r>
            <a:r>
              <a:rPr kumimoji="1" lang="en-US" altLang="ja-JP" b="1" dirty="0"/>
              <a:t>A</a:t>
            </a:r>
            <a:r>
              <a:rPr kumimoji="1" lang="ja-JP" altLang="en-US" dirty="0"/>
              <a:t>で</a:t>
            </a:r>
            <a:endParaRPr kumimoji="1" lang="en-US" altLang="ja-JP" dirty="0"/>
          </a:p>
          <a:p>
            <a:pPr algn="ctr"/>
            <a:r>
              <a:rPr kumimoji="1" lang="ja-JP" altLang="en-US" dirty="0"/>
              <a:t>書かれた</a:t>
            </a:r>
            <a:endParaRPr kumimoji="1" lang="en-US" altLang="ja-JP" dirty="0"/>
          </a:p>
          <a:p>
            <a:pPr algn="ctr"/>
            <a:r>
              <a:rPr kumimoji="1" lang="ja-JP" altLang="en-US" dirty="0"/>
              <a:t>ソースコード</a:t>
            </a:r>
          </a:p>
        </p:txBody>
      </p:sp>
      <p:sp>
        <p:nvSpPr>
          <p:cNvPr id="7" name="1 つの角を切り取った四角形 7">
            <a:extLst>
              <a:ext uri="{FF2B5EF4-FFF2-40B4-BE49-F238E27FC236}">
                <a16:creationId xmlns:a16="http://schemas.microsoft.com/office/drawing/2014/main" id="{FE079A25-99F9-E793-AD7B-5A6ED09F426E}"/>
              </a:ext>
            </a:extLst>
          </p:cNvPr>
          <p:cNvSpPr/>
          <p:nvPr/>
        </p:nvSpPr>
        <p:spPr>
          <a:xfrm>
            <a:off x="6507112" y="4381077"/>
            <a:ext cx="1567542" cy="1798655"/>
          </a:xfrm>
          <a:prstGeom prst="snip1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C67D55C3-8212-2B2D-FD39-B838C32A8547}"/>
              </a:ext>
            </a:extLst>
          </p:cNvPr>
          <p:cNvSpPr txBox="1"/>
          <p:nvPr/>
        </p:nvSpPr>
        <p:spPr>
          <a:xfrm>
            <a:off x="6507112" y="4847657"/>
            <a:ext cx="1567542" cy="923330"/>
          </a:xfrm>
          <a:prstGeom prst="rect">
            <a:avLst/>
          </a:prstGeom>
          <a:noFill/>
        </p:spPr>
        <p:txBody>
          <a:bodyPr wrap="square" rtlCol="0">
            <a:spAutoFit/>
          </a:bodyPr>
          <a:lstStyle/>
          <a:p>
            <a:pPr algn="ctr"/>
            <a:r>
              <a:rPr kumimoji="1" lang="ja-JP" altLang="en-US" b="1" dirty="0"/>
              <a:t>言語</a:t>
            </a:r>
            <a:r>
              <a:rPr lang="en-US" altLang="ja-JP" b="1" dirty="0"/>
              <a:t>B</a:t>
            </a:r>
            <a:r>
              <a:rPr kumimoji="1" lang="ja-JP" altLang="en-US" dirty="0"/>
              <a:t>で</a:t>
            </a:r>
            <a:endParaRPr kumimoji="1" lang="en-US" altLang="ja-JP" dirty="0"/>
          </a:p>
          <a:p>
            <a:pPr algn="ctr"/>
            <a:r>
              <a:rPr kumimoji="1" lang="ja-JP" altLang="en-US" dirty="0"/>
              <a:t>書かれた</a:t>
            </a:r>
            <a:endParaRPr kumimoji="1" lang="en-US" altLang="ja-JP" dirty="0"/>
          </a:p>
          <a:p>
            <a:pPr algn="ctr"/>
            <a:r>
              <a:rPr kumimoji="1" lang="ja-JP" altLang="en-US" dirty="0"/>
              <a:t>ソースコード</a:t>
            </a:r>
          </a:p>
        </p:txBody>
      </p:sp>
      <p:sp>
        <p:nvSpPr>
          <p:cNvPr id="9" name="右矢印 9">
            <a:extLst>
              <a:ext uri="{FF2B5EF4-FFF2-40B4-BE49-F238E27FC236}">
                <a16:creationId xmlns:a16="http://schemas.microsoft.com/office/drawing/2014/main" id="{DDD00FEB-DE5D-AE05-4947-61AEB2443690}"/>
              </a:ext>
            </a:extLst>
          </p:cNvPr>
          <p:cNvSpPr/>
          <p:nvPr/>
        </p:nvSpPr>
        <p:spPr>
          <a:xfrm>
            <a:off x="3146704" y="5044269"/>
            <a:ext cx="712597" cy="47227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角丸四角形 10">
            <a:extLst>
              <a:ext uri="{FF2B5EF4-FFF2-40B4-BE49-F238E27FC236}">
                <a16:creationId xmlns:a16="http://schemas.microsoft.com/office/drawing/2014/main" id="{F0ECE006-C802-E092-85AF-FD9D21BABFBD}"/>
              </a:ext>
            </a:extLst>
          </p:cNvPr>
          <p:cNvSpPr/>
          <p:nvPr/>
        </p:nvSpPr>
        <p:spPr>
          <a:xfrm>
            <a:off x="4193026" y="4823206"/>
            <a:ext cx="9144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右矢印 11">
            <a:extLst>
              <a:ext uri="{FF2B5EF4-FFF2-40B4-BE49-F238E27FC236}">
                <a16:creationId xmlns:a16="http://schemas.microsoft.com/office/drawing/2014/main" id="{07BDD679-3B45-3600-F4E3-268D4E367484}"/>
              </a:ext>
            </a:extLst>
          </p:cNvPr>
          <p:cNvSpPr/>
          <p:nvPr/>
        </p:nvSpPr>
        <p:spPr>
          <a:xfrm>
            <a:off x="5441151" y="5044268"/>
            <a:ext cx="712597" cy="47227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E9D307BD-90DF-C265-1E10-40AE3952F89E}"/>
              </a:ext>
            </a:extLst>
          </p:cNvPr>
          <p:cNvSpPr txBox="1"/>
          <p:nvPr/>
        </p:nvSpPr>
        <p:spPr>
          <a:xfrm>
            <a:off x="4210079" y="4986158"/>
            <a:ext cx="877163" cy="646331"/>
          </a:xfrm>
          <a:prstGeom prst="rect">
            <a:avLst/>
          </a:prstGeom>
          <a:noFill/>
        </p:spPr>
        <p:txBody>
          <a:bodyPr wrap="none" rtlCol="0">
            <a:spAutoFit/>
          </a:bodyPr>
          <a:lstStyle/>
          <a:p>
            <a:pPr algn="ctr"/>
            <a:r>
              <a:rPr kumimoji="1" lang="ja-JP" altLang="en-US"/>
              <a:t>翻訳</a:t>
            </a:r>
            <a:endParaRPr kumimoji="1" lang="en-US" altLang="ja-JP" dirty="0"/>
          </a:p>
          <a:p>
            <a:pPr algn="ctr"/>
            <a:r>
              <a:rPr kumimoji="1" lang="ja-JP" altLang="en-US"/>
              <a:t>ツール</a:t>
            </a:r>
          </a:p>
        </p:txBody>
      </p:sp>
    </p:spTree>
    <p:extLst>
      <p:ext uri="{BB962C8B-B14F-4D97-AF65-F5344CB8AC3E}">
        <p14:creationId xmlns:p14="http://schemas.microsoft.com/office/powerpoint/2010/main" val="91202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9C84F-22E9-4FA1-C9B8-A86EE9EB44DA}"/>
              </a:ext>
            </a:extLst>
          </p:cNvPr>
          <p:cNvSpPr>
            <a:spLocks noGrp="1"/>
          </p:cNvSpPr>
          <p:nvPr>
            <p:ph type="title"/>
          </p:nvPr>
        </p:nvSpPr>
        <p:spPr/>
        <p:txBody>
          <a:bodyPr/>
          <a:lstStyle/>
          <a:p>
            <a:r>
              <a:rPr lang="ja-JP" altLang="en-US" dirty="0"/>
              <a:t>調査</a:t>
            </a:r>
            <a:r>
              <a:rPr kumimoji="1" lang="en-US" altLang="ja-JP" dirty="0"/>
              <a:t>2: </a:t>
            </a:r>
            <a:r>
              <a:rPr kumimoji="1" lang="ja-JP" altLang="en-US" dirty="0"/>
              <a:t>モデルの概要</a:t>
            </a:r>
          </a:p>
        </p:txBody>
      </p:sp>
      <p:sp>
        <p:nvSpPr>
          <p:cNvPr id="3" name="コンテンツ プレースホルダー 2">
            <a:extLst>
              <a:ext uri="{FF2B5EF4-FFF2-40B4-BE49-F238E27FC236}">
                <a16:creationId xmlns:a16="http://schemas.microsoft.com/office/drawing/2014/main" id="{AD2C179D-12B7-40ED-CF06-3E919031E755}"/>
              </a:ext>
            </a:extLst>
          </p:cNvPr>
          <p:cNvSpPr>
            <a:spLocks noGrp="1"/>
          </p:cNvSpPr>
          <p:nvPr>
            <p:ph idx="1"/>
          </p:nvPr>
        </p:nvSpPr>
        <p:spPr/>
        <p:txBody>
          <a:bodyPr/>
          <a:lstStyle/>
          <a:p>
            <a:r>
              <a:rPr lang="en-US" altLang="ja-JP" b="1" dirty="0"/>
              <a:t>GPT-4</a:t>
            </a:r>
            <a:r>
              <a:rPr lang="ja-JP" altLang="en-US" b="1"/>
              <a:t>の設定</a:t>
            </a:r>
            <a:endParaRPr lang="en-US" altLang="ja-JP" b="1" dirty="0"/>
          </a:p>
          <a:p>
            <a:pPr lvl="1"/>
            <a:r>
              <a:rPr lang="en-US" altLang="ja-JP" dirty="0"/>
              <a:t>API</a:t>
            </a:r>
            <a:r>
              <a:rPr lang="ja-JP" altLang="en-US"/>
              <a:t>使用</a:t>
            </a:r>
            <a:endParaRPr lang="en-US" altLang="ja-JP" dirty="0"/>
          </a:p>
          <a:p>
            <a:pPr lvl="1"/>
            <a:r>
              <a:rPr lang="ja-JP" altLang="en-US"/>
              <a:t>モデルは</a:t>
            </a:r>
            <a:r>
              <a:rPr lang="en-US" altLang="ja-JP" dirty="0"/>
              <a:t>gpt-4-0613</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07D4EA1C-AE65-0D28-AD76-094A7E13A9E2}"/>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sp>
        <p:nvSpPr>
          <p:cNvPr id="5" name="テキスト ボックス 4">
            <a:extLst>
              <a:ext uri="{FF2B5EF4-FFF2-40B4-BE49-F238E27FC236}">
                <a16:creationId xmlns:a16="http://schemas.microsoft.com/office/drawing/2014/main" id="{5A71087A-0977-1468-3978-F9AB22B7AD5F}"/>
              </a:ext>
            </a:extLst>
          </p:cNvPr>
          <p:cNvSpPr txBox="1"/>
          <p:nvPr/>
        </p:nvSpPr>
        <p:spPr>
          <a:xfrm>
            <a:off x="806450" y="3310170"/>
            <a:ext cx="7531100" cy="1754326"/>
          </a:xfrm>
          <a:prstGeom prst="rect">
            <a:avLst/>
          </a:prstGeom>
          <a:solidFill>
            <a:schemeClr val="bg1"/>
          </a:solidFill>
          <a:ln>
            <a:solidFill>
              <a:schemeClr val="tx1"/>
            </a:solidFill>
          </a:ln>
        </p:spPr>
        <p:txBody>
          <a:bodyPr wrap="square" rtlCol="0">
            <a:spAutoFit/>
          </a:bodyPr>
          <a:lstStyle/>
          <a:p>
            <a:r>
              <a:rPr kumimoji="1" lang="ja-JP" altLang="en-US" dirty="0"/>
              <a:t>あなたは優秀なソフトウェアエンジニアです．</a:t>
            </a:r>
            <a:r>
              <a:rPr kumimoji="1" lang="en-US" altLang="ja-JP" dirty="0"/>
              <a:t>C++</a:t>
            </a:r>
            <a:r>
              <a:rPr kumimoji="1" lang="ja-JP" altLang="en-US" dirty="0"/>
              <a:t>で記述された以下のソースコードを</a:t>
            </a:r>
            <a:r>
              <a:rPr kumimoji="1" lang="en-US" altLang="ja-JP" dirty="0"/>
              <a:t>Rust</a:t>
            </a:r>
            <a:r>
              <a:rPr kumimoji="1" lang="ja-JP" altLang="en-US" dirty="0"/>
              <a:t>のソースコードに翻訳してください．必ず翻訳結果のみを出力してください．</a:t>
            </a:r>
            <a:endParaRPr kumimoji="1" lang="en-US" altLang="ja-JP" dirty="0"/>
          </a:p>
          <a:p>
            <a:r>
              <a:rPr lang="en-US" altLang="ja-JP" dirty="0"/>
              <a:t>```</a:t>
            </a:r>
          </a:p>
          <a:p>
            <a:r>
              <a:rPr lang="en-US" altLang="ja-JP" dirty="0"/>
              <a:t>{C++</a:t>
            </a:r>
            <a:r>
              <a:rPr lang="ja-JP" altLang="en-US" dirty="0"/>
              <a:t>のソースコード</a:t>
            </a:r>
            <a:r>
              <a:rPr lang="en-US" altLang="ja-JP" dirty="0"/>
              <a:t>}</a:t>
            </a:r>
          </a:p>
          <a:p>
            <a:r>
              <a:rPr kumimoji="1" lang="en-US" altLang="ja-JP" dirty="0"/>
              <a:t>```</a:t>
            </a:r>
            <a:endParaRPr kumimoji="1" lang="ja-JP" altLang="en-US" dirty="0"/>
          </a:p>
        </p:txBody>
      </p:sp>
    </p:spTree>
    <p:extLst>
      <p:ext uri="{BB962C8B-B14F-4D97-AF65-F5344CB8AC3E}">
        <p14:creationId xmlns:p14="http://schemas.microsoft.com/office/powerpoint/2010/main" val="3883705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4272C-422B-66D9-6484-A8D3A041E6C8}"/>
              </a:ext>
            </a:extLst>
          </p:cNvPr>
          <p:cNvSpPr>
            <a:spLocks noGrp="1"/>
          </p:cNvSpPr>
          <p:nvPr>
            <p:ph type="title"/>
          </p:nvPr>
        </p:nvSpPr>
        <p:spPr/>
        <p:txBody>
          <a:bodyPr/>
          <a:lstStyle/>
          <a:p>
            <a:r>
              <a:rPr lang="ja-JP" altLang="en-US"/>
              <a:t>調査</a:t>
            </a:r>
            <a:r>
              <a:rPr kumimoji="1" lang="en-US" altLang="ja-JP" dirty="0"/>
              <a:t>2: </a:t>
            </a:r>
            <a:r>
              <a:rPr kumimoji="1" lang="ja-JP" altLang="en-US"/>
              <a:t>結果と考察</a:t>
            </a:r>
            <a:r>
              <a:rPr kumimoji="1" lang="en-US" altLang="ja-JP" dirty="0"/>
              <a:t> (1)</a:t>
            </a:r>
            <a:endParaRPr kumimoji="1" lang="ja-JP" altLang="en-US"/>
          </a:p>
        </p:txBody>
      </p:sp>
      <p:sp>
        <p:nvSpPr>
          <p:cNvPr id="3" name="コンテンツ プレースホルダー 2">
            <a:extLst>
              <a:ext uri="{FF2B5EF4-FFF2-40B4-BE49-F238E27FC236}">
                <a16:creationId xmlns:a16="http://schemas.microsoft.com/office/drawing/2014/main" id="{AC25B25E-D78C-9C1C-0B01-201E1037C030}"/>
              </a:ext>
            </a:extLst>
          </p:cNvPr>
          <p:cNvSpPr>
            <a:spLocks noGrp="1"/>
          </p:cNvSpPr>
          <p:nvPr>
            <p:ph idx="1"/>
          </p:nvPr>
        </p:nvSpPr>
        <p:spPr/>
        <p:txBody>
          <a:bodyPr/>
          <a:lstStyle/>
          <a:p>
            <a:r>
              <a:rPr kumimoji="1" lang="ja-JP" altLang="en-US" sz="2000"/>
              <a:t>精度の平均は</a:t>
            </a:r>
            <a:r>
              <a:rPr kumimoji="1" lang="en-US" altLang="ja-JP" sz="2000" dirty="0"/>
              <a:t>0.58</a:t>
            </a:r>
            <a:r>
              <a:rPr kumimoji="1" lang="ja-JP" altLang="en-US" sz="2000"/>
              <a:t>となった</a:t>
            </a:r>
          </a:p>
        </p:txBody>
      </p:sp>
      <p:sp>
        <p:nvSpPr>
          <p:cNvPr id="4" name="スライド番号プレースホルダー 3">
            <a:extLst>
              <a:ext uri="{FF2B5EF4-FFF2-40B4-BE49-F238E27FC236}">
                <a16:creationId xmlns:a16="http://schemas.microsoft.com/office/drawing/2014/main" id="{6B52EDB6-AF02-AD7F-7877-186A0A4B5600}"/>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graphicFrame>
        <p:nvGraphicFramePr>
          <p:cNvPr id="5" name="表 5">
            <a:extLst>
              <a:ext uri="{FF2B5EF4-FFF2-40B4-BE49-F238E27FC236}">
                <a16:creationId xmlns:a16="http://schemas.microsoft.com/office/drawing/2014/main" id="{F5367C98-A112-43B9-2A37-B65045C04C53}"/>
              </a:ext>
            </a:extLst>
          </p:cNvPr>
          <p:cNvGraphicFramePr>
            <a:graphicFrameLocks noGrp="1"/>
          </p:cNvGraphicFramePr>
          <p:nvPr>
            <p:extLst>
              <p:ext uri="{D42A27DB-BD31-4B8C-83A1-F6EECF244321}">
                <p14:modId xmlns:p14="http://schemas.microsoft.com/office/powerpoint/2010/main" val="1369116021"/>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0.52</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1A186E84-F7BD-ABB5-2416-26334514A72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9A21ECB2-FDA2-7958-3D07-7750E497A533}"/>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spTree>
    <p:extLst>
      <p:ext uri="{BB962C8B-B14F-4D97-AF65-F5344CB8AC3E}">
        <p14:creationId xmlns:p14="http://schemas.microsoft.com/office/powerpoint/2010/main" val="223493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14DA0-87F4-17B4-1B49-7B957C4A5BDA}"/>
              </a:ext>
            </a:extLst>
          </p:cNvPr>
          <p:cNvSpPr>
            <a:spLocks noGrp="1"/>
          </p:cNvSpPr>
          <p:nvPr>
            <p:ph type="title"/>
          </p:nvPr>
        </p:nvSpPr>
        <p:spPr/>
        <p:txBody>
          <a:bodyPr/>
          <a:lstStyle/>
          <a:p>
            <a:r>
              <a:rPr lang="ja-JP" altLang="en-US" dirty="0"/>
              <a:t>調査</a:t>
            </a:r>
            <a:r>
              <a:rPr kumimoji="1" lang="en-US" altLang="ja-JP" dirty="0"/>
              <a:t>2: </a:t>
            </a:r>
            <a:r>
              <a:rPr kumimoji="1" lang="ja-JP" altLang="en-US" dirty="0"/>
              <a:t>結果</a:t>
            </a:r>
            <a:r>
              <a:rPr kumimoji="1" lang="ja-JP" altLang="en-US"/>
              <a:t>と考察</a:t>
            </a:r>
            <a:r>
              <a:rPr kumimoji="1" lang="en-US" altLang="ja-JP" dirty="0"/>
              <a:t> (2) </a:t>
            </a:r>
            <a:endParaRPr kumimoji="1" lang="ja-JP" altLang="en-US" dirty="0"/>
          </a:p>
        </p:txBody>
      </p:sp>
      <p:sp>
        <p:nvSpPr>
          <p:cNvPr id="3" name="コンテンツ プレースホルダー 2">
            <a:extLst>
              <a:ext uri="{FF2B5EF4-FFF2-40B4-BE49-F238E27FC236}">
                <a16:creationId xmlns:a16="http://schemas.microsoft.com/office/drawing/2014/main" id="{FF19D5C7-4D80-58EE-041A-B40FCC8D54D8}"/>
              </a:ext>
            </a:extLst>
          </p:cNvPr>
          <p:cNvSpPr>
            <a:spLocks noGrp="1"/>
          </p:cNvSpPr>
          <p:nvPr>
            <p:ph idx="1"/>
          </p:nvPr>
        </p:nvSpPr>
        <p:spPr/>
        <p:txBody>
          <a:bodyPr/>
          <a:lstStyle/>
          <a:p>
            <a:r>
              <a:rPr kumimoji="1" lang="ja-JP" altLang="en-US" sz="2000" u="sng" dirty="0"/>
              <a:t>翻訳元言語よりも翻訳先言語のほうが精度に影響する</a:t>
            </a:r>
            <a:endParaRPr lang="en-US" altLang="ja-JP" sz="2000" u="sng" dirty="0"/>
          </a:p>
          <a:p>
            <a:r>
              <a:rPr kumimoji="1" lang="ja-JP" altLang="en-US" sz="2000" dirty="0"/>
              <a:t>特に翻訳先が</a:t>
            </a:r>
            <a:r>
              <a:rPr kumimoji="1" lang="en-US" altLang="ja-JP" sz="2000" dirty="0"/>
              <a:t>C++</a:t>
            </a:r>
            <a:r>
              <a:rPr kumimoji="1" lang="ja-JP" altLang="en-US" sz="2000" dirty="0"/>
              <a:t>，</a:t>
            </a:r>
            <a:r>
              <a:rPr kumimoji="1" lang="en-US" altLang="ja-JP" sz="2000" dirty="0"/>
              <a:t>Java</a:t>
            </a:r>
            <a:r>
              <a:rPr kumimoji="1" lang="ja-JP" altLang="en-US" sz="2000" dirty="0"/>
              <a:t>の</a:t>
            </a:r>
            <a:r>
              <a:rPr kumimoji="1" lang="ja-JP" altLang="en-US" sz="2000"/>
              <a:t>場合は精度</a:t>
            </a:r>
            <a:r>
              <a:rPr kumimoji="1" lang="ja-JP" altLang="en-US" sz="2000" dirty="0"/>
              <a:t>が高いのに対して，翻訳先が</a:t>
            </a:r>
            <a:br>
              <a:rPr kumimoji="1" lang="en-US" altLang="ja-JP" sz="2000" dirty="0"/>
            </a:br>
            <a:r>
              <a:rPr kumimoji="1" lang="en-US" altLang="ja-JP" sz="2000" dirty="0"/>
              <a:t>COBOL</a:t>
            </a:r>
            <a:r>
              <a:rPr kumimoji="1" lang="ja-JP" altLang="en-US" sz="2000" dirty="0"/>
              <a:t>の</a:t>
            </a:r>
            <a:r>
              <a:rPr kumimoji="1" lang="ja-JP" altLang="en-US" sz="2000"/>
              <a:t>場合は精度</a:t>
            </a:r>
            <a:r>
              <a:rPr kumimoji="1" lang="ja-JP" altLang="en-US" sz="2000" dirty="0"/>
              <a:t>が低い</a:t>
            </a:r>
            <a:endParaRPr kumimoji="1" lang="en-US" altLang="ja-JP" sz="2000" dirty="0"/>
          </a:p>
          <a:p>
            <a:r>
              <a:rPr kumimoji="1" lang="en-US" altLang="ja-JP" sz="2000" dirty="0"/>
              <a:t>GPT-4</a:t>
            </a:r>
            <a:r>
              <a:rPr kumimoji="1" lang="ja-JP" altLang="en-US" sz="2000" dirty="0"/>
              <a:t>は</a:t>
            </a:r>
            <a:r>
              <a:rPr kumimoji="1" lang="en-US" altLang="ja-JP" sz="2000" dirty="0"/>
              <a:t>COBOL</a:t>
            </a:r>
            <a:r>
              <a:rPr kumimoji="1" lang="ja-JP" altLang="en-US" sz="2000" dirty="0"/>
              <a:t>のようなレガシーな言語を生成する能力が</a:t>
            </a:r>
            <a:br>
              <a:rPr kumimoji="1" lang="en-US" altLang="ja-JP" sz="2000" dirty="0"/>
            </a:br>
            <a:r>
              <a:rPr kumimoji="1" lang="ja-JP" altLang="en-US" sz="2000" dirty="0"/>
              <a:t>低いと考えられる</a:t>
            </a:r>
            <a:endParaRPr kumimoji="1" lang="en-US" altLang="ja-JP" sz="2000" dirty="0"/>
          </a:p>
        </p:txBody>
      </p:sp>
      <p:sp>
        <p:nvSpPr>
          <p:cNvPr id="4" name="スライド番号プレースホルダー 3">
            <a:extLst>
              <a:ext uri="{FF2B5EF4-FFF2-40B4-BE49-F238E27FC236}">
                <a16:creationId xmlns:a16="http://schemas.microsoft.com/office/drawing/2014/main" id="{4DE667AF-953E-12B4-9F6C-22A104AA985F}"/>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a:p>
        </p:txBody>
      </p:sp>
      <p:graphicFrame>
        <p:nvGraphicFramePr>
          <p:cNvPr id="7" name="表 5">
            <a:extLst>
              <a:ext uri="{FF2B5EF4-FFF2-40B4-BE49-F238E27FC236}">
                <a16:creationId xmlns:a16="http://schemas.microsoft.com/office/drawing/2014/main" id="{85366BDE-279F-8090-EC49-5098698520AA}"/>
              </a:ext>
            </a:extLst>
          </p:cNvPr>
          <p:cNvGraphicFramePr>
            <a:graphicFrameLocks noGrp="1"/>
          </p:cNvGraphicFramePr>
          <p:nvPr>
            <p:extLst>
              <p:ext uri="{D42A27DB-BD31-4B8C-83A1-F6EECF244321}">
                <p14:modId xmlns:p14="http://schemas.microsoft.com/office/powerpoint/2010/main" val="290099962"/>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0.52</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8" name="テキスト ボックス 7">
            <a:extLst>
              <a:ext uri="{FF2B5EF4-FFF2-40B4-BE49-F238E27FC236}">
                <a16:creationId xmlns:a16="http://schemas.microsoft.com/office/drawing/2014/main" id="{D1A1D20A-CB76-5DCF-EA0B-8F30DFD7FD3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9" name="テキスト ボックス 8">
            <a:extLst>
              <a:ext uri="{FF2B5EF4-FFF2-40B4-BE49-F238E27FC236}">
                <a16:creationId xmlns:a16="http://schemas.microsoft.com/office/drawing/2014/main" id="{3F6EE845-4C0A-BCC9-DFE1-53DE694BCD89}"/>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sp>
        <p:nvSpPr>
          <p:cNvPr id="5" name="正方形/長方形 4">
            <a:extLst>
              <a:ext uri="{FF2B5EF4-FFF2-40B4-BE49-F238E27FC236}">
                <a16:creationId xmlns:a16="http://schemas.microsoft.com/office/drawing/2014/main" id="{09FCF7C5-60DA-74E0-F061-D350DD5C8F75}"/>
              </a:ext>
            </a:extLst>
          </p:cNvPr>
          <p:cNvSpPr/>
          <p:nvPr/>
        </p:nvSpPr>
        <p:spPr>
          <a:xfrm>
            <a:off x="1831533" y="6035646"/>
            <a:ext cx="5273273" cy="35292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CF6B1754-FCBD-A8C4-1900-6A7C2A8AFC0A}"/>
              </a:ext>
            </a:extLst>
          </p:cNvPr>
          <p:cNvSpPr/>
          <p:nvPr/>
        </p:nvSpPr>
        <p:spPr>
          <a:xfrm>
            <a:off x="7039592" y="3969563"/>
            <a:ext cx="881019" cy="21187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18D44DA8-D803-C248-203A-A34B253EDD7B}"/>
              </a:ext>
            </a:extLst>
          </p:cNvPr>
          <p:cNvSpPr txBox="1"/>
          <p:nvPr/>
        </p:nvSpPr>
        <p:spPr>
          <a:xfrm>
            <a:off x="6310550" y="3637360"/>
            <a:ext cx="2339102" cy="307777"/>
          </a:xfrm>
          <a:prstGeom prst="rect">
            <a:avLst/>
          </a:prstGeom>
          <a:noFill/>
        </p:spPr>
        <p:txBody>
          <a:bodyPr wrap="none" rtlCol="0">
            <a:spAutoFit/>
          </a:bodyPr>
          <a:lstStyle/>
          <a:p>
            <a:r>
              <a:rPr kumimoji="1" lang="ja-JP" altLang="en-US" sz="1400" b="1" dirty="0">
                <a:solidFill>
                  <a:schemeClr val="accent2">
                    <a:lumMod val="75000"/>
                  </a:schemeClr>
                </a:solidFill>
              </a:rPr>
              <a:t>翻訳元言語ごとの精度平均</a:t>
            </a:r>
          </a:p>
        </p:txBody>
      </p:sp>
      <p:sp>
        <p:nvSpPr>
          <p:cNvPr id="12" name="テキスト ボックス 11">
            <a:extLst>
              <a:ext uri="{FF2B5EF4-FFF2-40B4-BE49-F238E27FC236}">
                <a16:creationId xmlns:a16="http://schemas.microsoft.com/office/drawing/2014/main" id="{CFD4C03D-6037-2D3E-B0E1-806C66E7A4C0}"/>
              </a:ext>
            </a:extLst>
          </p:cNvPr>
          <p:cNvSpPr txBox="1"/>
          <p:nvPr/>
        </p:nvSpPr>
        <p:spPr>
          <a:xfrm>
            <a:off x="3306569" y="6435969"/>
            <a:ext cx="2339102" cy="307777"/>
          </a:xfrm>
          <a:prstGeom prst="rect">
            <a:avLst/>
          </a:prstGeom>
          <a:noFill/>
        </p:spPr>
        <p:txBody>
          <a:bodyPr wrap="none" rtlCol="0">
            <a:spAutoFit/>
          </a:bodyPr>
          <a:lstStyle/>
          <a:p>
            <a:r>
              <a:rPr kumimoji="1" lang="ja-JP" altLang="en-US" sz="1400" b="1" dirty="0">
                <a:solidFill>
                  <a:schemeClr val="accent5"/>
                </a:solidFill>
              </a:rPr>
              <a:t>翻訳先言語ごとの精度平均</a:t>
            </a:r>
          </a:p>
        </p:txBody>
      </p:sp>
    </p:spTree>
    <p:extLst>
      <p:ext uri="{BB962C8B-B14F-4D97-AF65-F5344CB8AC3E}">
        <p14:creationId xmlns:p14="http://schemas.microsoft.com/office/powerpoint/2010/main" val="35539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14DA0-87F4-17B4-1B49-7B957C4A5BDA}"/>
              </a:ext>
            </a:extLst>
          </p:cNvPr>
          <p:cNvSpPr>
            <a:spLocks noGrp="1"/>
          </p:cNvSpPr>
          <p:nvPr>
            <p:ph type="title"/>
          </p:nvPr>
        </p:nvSpPr>
        <p:spPr/>
        <p:txBody>
          <a:bodyPr/>
          <a:lstStyle/>
          <a:p>
            <a:r>
              <a:rPr lang="ja-JP" altLang="en-US" dirty="0"/>
              <a:t>調査</a:t>
            </a:r>
            <a:r>
              <a:rPr kumimoji="1" lang="en-US" altLang="ja-JP" dirty="0"/>
              <a:t>2: </a:t>
            </a:r>
            <a:r>
              <a:rPr kumimoji="1" lang="ja-JP" altLang="en-US" dirty="0"/>
              <a:t>結果</a:t>
            </a:r>
            <a:r>
              <a:rPr kumimoji="1" lang="ja-JP" altLang="en-US"/>
              <a:t>と考察</a:t>
            </a:r>
            <a:r>
              <a:rPr kumimoji="1" lang="en-US" altLang="ja-JP" dirty="0"/>
              <a:t> (3) </a:t>
            </a:r>
            <a:endParaRPr kumimoji="1" lang="ja-JP" altLang="en-US" dirty="0"/>
          </a:p>
        </p:txBody>
      </p:sp>
      <p:sp>
        <p:nvSpPr>
          <p:cNvPr id="3" name="コンテンツ プレースホルダー 2">
            <a:extLst>
              <a:ext uri="{FF2B5EF4-FFF2-40B4-BE49-F238E27FC236}">
                <a16:creationId xmlns:a16="http://schemas.microsoft.com/office/drawing/2014/main" id="{FF19D5C7-4D80-58EE-041A-B40FCC8D54D8}"/>
              </a:ext>
            </a:extLst>
          </p:cNvPr>
          <p:cNvSpPr>
            <a:spLocks noGrp="1"/>
          </p:cNvSpPr>
          <p:nvPr>
            <p:ph idx="1"/>
          </p:nvPr>
        </p:nvSpPr>
        <p:spPr/>
        <p:txBody>
          <a:bodyPr/>
          <a:lstStyle/>
          <a:p>
            <a:r>
              <a:rPr lang="ja-JP" altLang="en-US" sz="2000"/>
              <a:t>動的型付け言語と静的型付け言語間の精度に注目する</a:t>
            </a:r>
            <a:endParaRPr lang="en-US" altLang="ja-JP" sz="2000" dirty="0"/>
          </a:p>
          <a:p>
            <a:r>
              <a:rPr lang="en-US" altLang="ja-JP" sz="2000" dirty="0"/>
              <a:t>Java, Python3, C++, C#, JavaScript</a:t>
            </a:r>
            <a:r>
              <a:rPr lang="ja-JP" altLang="en-US" sz="2000"/>
              <a:t>の翻訳精度について調査した</a:t>
            </a:r>
            <a:br>
              <a:rPr lang="en-US" altLang="ja-JP" sz="2000" dirty="0"/>
            </a:br>
            <a:r>
              <a:rPr lang="ja-JP" altLang="en-US" sz="2000"/>
              <a:t>関連研究</a:t>
            </a:r>
            <a:r>
              <a:rPr kumimoji="1" lang="en-US" altLang="ja-JP" sz="2000" baseline="30000" dirty="0"/>
              <a:t>[6]</a:t>
            </a:r>
            <a:r>
              <a:rPr lang="ja-JP" altLang="en-US" sz="2000"/>
              <a:t>において，事前学習モデルでは動的型付け言語から</a:t>
            </a:r>
            <a:br>
              <a:rPr lang="en-US" altLang="ja-JP" sz="2000" dirty="0"/>
            </a:br>
            <a:r>
              <a:rPr lang="ja-JP" altLang="en-US" sz="2000"/>
              <a:t>静的型付け言語への翻訳の精度が低下すると報告</a:t>
            </a:r>
            <a:endParaRPr lang="en-US" altLang="ja-JP" sz="2000" dirty="0"/>
          </a:p>
          <a:p>
            <a:r>
              <a:rPr lang="ja-JP" altLang="en-US" sz="2000"/>
              <a:t>しかし今回の実験</a:t>
            </a:r>
            <a:r>
              <a:rPr lang="ja-JP" altLang="en-US" sz="2000" dirty="0"/>
              <a:t>では</a:t>
            </a:r>
            <a:r>
              <a:rPr lang="en-US" altLang="ja-JP" sz="2000" dirty="0"/>
              <a:t>GPT-4</a:t>
            </a:r>
            <a:r>
              <a:rPr lang="ja-JP" altLang="en-US" sz="2000" dirty="0"/>
              <a:t>にそのような傾向</a:t>
            </a:r>
            <a:r>
              <a:rPr lang="ja-JP" altLang="en-US" sz="2000"/>
              <a:t>は見られなかった</a:t>
            </a:r>
            <a:endParaRPr lang="en-US" altLang="ja-JP" sz="2000" dirty="0"/>
          </a:p>
          <a:p>
            <a:endParaRPr kumimoji="1" lang="en-US" altLang="ja-JP" sz="2000" dirty="0"/>
          </a:p>
          <a:p>
            <a:endParaRPr kumimoji="1" lang="en-US" altLang="ja-JP" sz="2000" dirty="0"/>
          </a:p>
        </p:txBody>
      </p:sp>
      <p:sp>
        <p:nvSpPr>
          <p:cNvPr id="4" name="スライド番号プレースホルダー 3">
            <a:extLst>
              <a:ext uri="{FF2B5EF4-FFF2-40B4-BE49-F238E27FC236}">
                <a16:creationId xmlns:a16="http://schemas.microsoft.com/office/drawing/2014/main" id="{4DE667AF-953E-12B4-9F6C-22A104AA985F}"/>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sp>
        <p:nvSpPr>
          <p:cNvPr id="10" name="テキスト ボックス 9">
            <a:extLst>
              <a:ext uri="{FF2B5EF4-FFF2-40B4-BE49-F238E27FC236}">
                <a16:creationId xmlns:a16="http://schemas.microsoft.com/office/drawing/2014/main" id="{8B8FE319-2CE4-5E0A-934C-3170CAADB05E}"/>
              </a:ext>
            </a:extLst>
          </p:cNvPr>
          <p:cNvSpPr txBox="1"/>
          <p:nvPr/>
        </p:nvSpPr>
        <p:spPr>
          <a:xfrm>
            <a:off x="1302665" y="6567488"/>
            <a:ext cx="6704685" cy="261610"/>
          </a:xfrm>
          <a:prstGeom prst="rect">
            <a:avLst/>
          </a:prstGeom>
          <a:noFill/>
          <a:ln>
            <a:solidFill>
              <a:schemeClr val="tx1"/>
            </a:solidFill>
          </a:ln>
        </p:spPr>
        <p:txBody>
          <a:bodyPr wrap="square" rtlCol="0">
            <a:spAutoFit/>
          </a:bodyPr>
          <a:lstStyle/>
          <a:p>
            <a:r>
              <a:rPr kumimoji="1" lang="en-US" altLang="ja-JP" sz="1100" dirty="0"/>
              <a:t>[6]: </a:t>
            </a:r>
            <a:r>
              <a:rPr kumimoji="1" lang="en-US" altLang="ja-JP" sz="1100" dirty="0" err="1"/>
              <a:t>Mingsheng</a:t>
            </a:r>
            <a:r>
              <a:rPr kumimoji="1" lang="en-US" altLang="ja-JP" sz="1100" dirty="0"/>
              <a:t> Jiao, et al. On the Evaluation of Neural Code Translation: Taxonomy and Benchmark</a:t>
            </a:r>
            <a:endParaRPr kumimoji="1" lang="ja-JP" altLang="en-US" sz="1100" dirty="0"/>
          </a:p>
        </p:txBody>
      </p:sp>
      <p:sp>
        <p:nvSpPr>
          <p:cNvPr id="8" name="テキスト ボックス 7">
            <a:extLst>
              <a:ext uri="{FF2B5EF4-FFF2-40B4-BE49-F238E27FC236}">
                <a16:creationId xmlns:a16="http://schemas.microsoft.com/office/drawing/2014/main" id="{3689B290-1B0A-905C-2B06-9BC2D2E7393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9" name="テキスト ボックス 8">
            <a:extLst>
              <a:ext uri="{FF2B5EF4-FFF2-40B4-BE49-F238E27FC236}">
                <a16:creationId xmlns:a16="http://schemas.microsoft.com/office/drawing/2014/main" id="{BEA76402-E605-648F-7F06-4292DE3AD6DD}"/>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graphicFrame>
        <p:nvGraphicFramePr>
          <p:cNvPr id="12" name="表 5">
            <a:extLst>
              <a:ext uri="{FF2B5EF4-FFF2-40B4-BE49-F238E27FC236}">
                <a16:creationId xmlns:a16="http://schemas.microsoft.com/office/drawing/2014/main" id="{564479B0-63B3-8C7D-A3F4-6FDEE804C52B}"/>
              </a:ext>
            </a:extLst>
          </p:cNvPr>
          <p:cNvGraphicFramePr>
            <a:graphicFrameLocks noGrp="1"/>
          </p:cNvGraphicFramePr>
          <p:nvPr>
            <p:extLst>
              <p:ext uri="{D42A27DB-BD31-4B8C-83A1-F6EECF244321}">
                <p14:modId xmlns:p14="http://schemas.microsoft.com/office/powerpoint/2010/main" val="2709196249"/>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0.52</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13" name="正方形/長方形 12">
            <a:extLst>
              <a:ext uri="{FF2B5EF4-FFF2-40B4-BE49-F238E27FC236}">
                <a16:creationId xmlns:a16="http://schemas.microsoft.com/office/drawing/2014/main" id="{B856BA5B-979D-0814-6C1C-371891909FC5}"/>
              </a:ext>
            </a:extLst>
          </p:cNvPr>
          <p:cNvSpPr/>
          <p:nvPr/>
        </p:nvSpPr>
        <p:spPr>
          <a:xfrm>
            <a:off x="7010457" y="5450613"/>
            <a:ext cx="905228" cy="35292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 name="正方形/長方形 13">
            <a:extLst>
              <a:ext uri="{FF2B5EF4-FFF2-40B4-BE49-F238E27FC236}">
                <a16:creationId xmlns:a16="http://schemas.microsoft.com/office/drawing/2014/main" id="{413B5394-0EC0-75B1-4730-5BD1B2818903}"/>
              </a:ext>
            </a:extLst>
          </p:cNvPr>
          <p:cNvSpPr/>
          <p:nvPr/>
        </p:nvSpPr>
        <p:spPr>
          <a:xfrm>
            <a:off x="5324538" y="6020278"/>
            <a:ext cx="899868" cy="3529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F45DCABB-5764-BD71-3D2D-D41C7B86B516}"/>
              </a:ext>
            </a:extLst>
          </p:cNvPr>
          <p:cNvSpPr txBox="1"/>
          <p:nvPr/>
        </p:nvSpPr>
        <p:spPr>
          <a:xfrm>
            <a:off x="6612479" y="5113934"/>
            <a:ext cx="2135521" cy="307777"/>
          </a:xfrm>
          <a:prstGeom prst="rect">
            <a:avLst/>
          </a:prstGeom>
          <a:solidFill>
            <a:schemeClr val="bg1"/>
          </a:solidFill>
        </p:spPr>
        <p:txBody>
          <a:bodyPr wrap="none" rtlCol="0">
            <a:spAutoFit/>
          </a:bodyPr>
          <a:lstStyle/>
          <a:p>
            <a:r>
              <a:rPr lang="ja-JP" altLang="en-US" sz="1400" b="1" dirty="0">
                <a:solidFill>
                  <a:schemeClr val="accent5"/>
                </a:solidFill>
              </a:rPr>
              <a:t>動的型付け→静的型付け</a:t>
            </a:r>
            <a:endParaRPr kumimoji="1" lang="ja-JP" altLang="en-US" sz="1400" b="1" dirty="0">
              <a:solidFill>
                <a:schemeClr val="accent5"/>
              </a:solidFill>
            </a:endParaRPr>
          </a:p>
        </p:txBody>
      </p:sp>
      <p:sp>
        <p:nvSpPr>
          <p:cNvPr id="16" name="テキスト ボックス 15">
            <a:extLst>
              <a:ext uri="{FF2B5EF4-FFF2-40B4-BE49-F238E27FC236}">
                <a16:creationId xmlns:a16="http://schemas.microsoft.com/office/drawing/2014/main" id="{68D81087-86E6-3A73-8A7E-882E20DA4589}"/>
              </a:ext>
            </a:extLst>
          </p:cNvPr>
          <p:cNvSpPr txBox="1"/>
          <p:nvPr/>
        </p:nvSpPr>
        <p:spPr>
          <a:xfrm>
            <a:off x="4706711" y="5677843"/>
            <a:ext cx="2135521" cy="307777"/>
          </a:xfrm>
          <a:prstGeom prst="rect">
            <a:avLst/>
          </a:prstGeom>
          <a:solidFill>
            <a:schemeClr val="bg1"/>
          </a:solidFill>
        </p:spPr>
        <p:txBody>
          <a:bodyPr wrap="none" rtlCol="0">
            <a:spAutoFit/>
          </a:bodyPr>
          <a:lstStyle/>
          <a:p>
            <a:r>
              <a:rPr kumimoji="1" lang="ja-JP" altLang="en-US" sz="1400" b="1" dirty="0">
                <a:solidFill>
                  <a:schemeClr val="accent2">
                    <a:lumMod val="75000"/>
                  </a:schemeClr>
                </a:solidFill>
              </a:rPr>
              <a:t>静的型付け→動的型付け</a:t>
            </a:r>
          </a:p>
        </p:txBody>
      </p:sp>
    </p:spTree>
    <p:extLst>
      <p:ext uri="{BB962C8B-B14F-4D97-AF65-F5344CB8AC3E}">
        <p14:creationId xmlns:p14="http://schemas.microsoft.com/office/powerpoint/2010/main" val="268823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a:solidFill>
                  <a:schemeClr val="bg2">
                    <a:lumMod val="90000"/>
                  </a:schemeClr>
                </a:solidFill>
              </a:rPr>
              <a:t>調査</a:t>
            </a:r>
            <a:r>
              <a:rPr lang="en-US" altLang="ja-JP" sz="2000" b="1" dirty="0">
                <a:solidFill>
                  <a:schemeClr val="bg2">
                    <a:lumMod val="90000"/>
                  </a:schemeClr>
                </a:solidFill>
              </a:rPr>
              <a:t>1. </a:t>
            </a:r>
            <a:r>
              <a:rPr lang="ja-JP" altLang="en-US" sz="2000" b="1">
                <a:solidFill>
                  <a:schemeClr val="bg2">
                    <a:lumMod val="90000"/>
                  </a:schemeClr>
                </a:solidFill>
              </a:rPr>
              <a:t>ニューラル機械翻訳モデルと</a:t>
            </a:r>
            <a:r>
              <a:rPr lang="en-US" altLang="ja-JP" sz="2000" b="1" dirty="0">
                <a:solidFill>
                  <a:schemeClr val="bg2">
                    <a:lumMod val="90000"/>
                  </a:schemeClr>
                </a:solidFill>
              </a:rPr>
              <a:t>GPT-4 </a:t>
            </a:r>
            <a:r>
              <a:rPr lang="ja-JP" altLang="en-US" sz="2000" b="1">
                <a:solidFill>
                  <a:schemeClr val="bg2">
                    <a:lumMod val="90000"/>
                  </a:schemeClr>
                </a:solidFill>
              </a:rPr>
              <a:t>の比較</a:t>
            </a:r>
            <a:endParaRPr lang="en-US" altLang="ja-JP" sz="2000" b="1" dirty="0">
              <a:solidFill>
                <a:schemeClr val="bg2">
                  <a:lumMod val="90000"/>
                </a:schemeClr>
              </a:solidFill>
            </a:endParaRPr>
          </a:p>
          <a:p>
            <a:pPr lvl="1"/>
            <a:r>
              <a:rPr lang="ja-JP" altLang="en-US" sz="1600">
                <a:solidFill>
                  <a:schemeClr val="bg2">
                    <a:lumMod val="90000"/>
                  </a:schemeClr>
                </a:solidFill>
              </a:rPr>
              <a:t>既存のニューラル機械翻訳モデル</a:t>
            </a:r>
            <a:r>
              <a:rPr lang="ja-JP" altLang="en-US" sz="1600" dirty="0">
                <a:solidFill>
                  <a:schemeClr val="bg2">
                    <a:lumMod val="90000"/>
                  </a:schemeClr>
                </a:solidFill>
              </a:rPr>
              <a:t>と比較して有効性を調査</a:t>
            </a:r>
            <a:endParaRPr lang="en-US" altLang="ja-JP" sz="1600" dirty="0">
              <a:solidFill>
                <a:schemeClr val="bg2">
                  <a:lumMod val="90000"/>
                </a:schemeClr>
              </a:solidFill>
            </a:endParaRPr>
          </a:p>
          <a:p>
            <a:r>
              <a:rPr lang="ja-JP" altLang="en-US" sz="2000" b="1">
                <a:solidFill>
                  <a:schemeClr val="bg2">
                    <a:lumMod val="90000"/>
                  </a:schemeClr>
                </a:solidFill>
              </a:rPr>
              <a:t>調査</a:t>
            </a:r>
            <a:r>
              <a:rPr lang="en-US" altLang="ja-JP" sz="2000" b="1" dirty="0">
                <a:solidFill>
                  <a:schemeClr val="bg2">
                    <a:lumMod val="90000"/>
                  </a:schemeClr>
                </a:solidFill>
              </a:rPr>
              <a:t>2. </a:t>
            </a:r>
            <a:r>
              <a:rPr lang="ja-JP" altLang="en-US" sz="2000" b="1">
                <a:solidFill>
                  <a:schemeClr val="bg2">
                    <a:lumMod val="90000"/>
                  </a:schemeClr>
                </a:solidFill>
              </a:rPr>
              <a:t>異なる特徴の言語間における翻訳の精度</a:t>
            </a:r>
            <a:endParaRPr lang="en-US" altLang="ja-JP" sz="2000" b="1" dirty="0">
              <a:solidFill>
                <a:schemeClr val="bg2">
                  <a:lumMod val="90000"/>
                </a:schemeClr>
              </a:solidFill>
            </a:endParaRPr>
          </a:p>
          <a:p>
            <a:pPr lvl="1"/>
            <a:r>
              <a:rPr lang="en-US" altLang="ja-JP" sz="1600" dirty="0">
                <a:solidFill>
                  <a:schemeClr val="bg2">
                    <a:lumMod val="90000"/>
                  </a:schemeClr>
                </a:solidFill>
              </a:rPr>
              <a:t>C++,</a:t>
            </a:r>
            <a:r>
              <a:rPr lang="ja-JP" altLang="en-US" sz="1600" dirty="0">
                <a:solidFill>
                  <a:schemeClr val="bg2">
                    <a:lumMod val="90000"/>
                  </a:schemeClr>
                </a:solidFill>
              </a:rPr>
              <a:t> </a:t>
            </a:r>
            <a:r>
              <a:rPr lang="en-US" altLang="ja-JP" sz="1600" dirty="0">
                <a:solidFill>
                  <a:schemeClr val="bg2">
                    <a:lumMod val="90000"/>
                  </a:schemeClr>
                </a:solidFill>
              </a:rPr>
              <a:t>COBOL,</a:t>
            </a:r>
            <a:r>
              <a:rPr lang="ja-JP" altLang="en-US" sz="1600" dirty="0">
                <a:solidFill>
                  <a:schemeClr val="bg2">
                    <a:lumMod val="90000"/>
                  </a:schemeClr>
                </a:solidFill>
              </a:rPr>
              <a:t> </a:t>
            </a:r>
            <a:r>
              <a:rPr lang="en-US" altLang="ja-JP" sz="1600" dirty="0">
                <a:solidFill>
                  <a:schemeClr val="bg2">
                    <a:lumMod val="90000"/>
                  </a:schemeClr>
                </a:solidFill>
              </a:rPr>
              <a:t>Go,</a:t>
            </a:r>
            <a:r>
              <a:rPr lang="ja-JP" altLang="en-US" sz="1600" dirty="0">
                <a:solidFill>
                  <a:schemeClr val="bg2">
                    <a:lumMod val="90000"/>
                  </a:schemeClr>
                </a:solidFill>
              </a:rPr>
              <a:t> </a:t>
            </a:r>
            <a:r>
              <a:rPr lang="en-US" altLang="ja-JP" sz="1600" dirty="0">
                <a:solidFill>
                  <a:schemeClr val="bg2">
                    <a:lumMod val="90000"/>
                  </a:schemeClr>
                </a:solidFill>
              </a:rPr>
              <a:t>Java, Python3,</a:t>
            </a:r>
            <a:r>
              <a:rPr lang="ja-JP" altLang="en-US" sz="1600" dirty="0">
                <a:solidFill>
                  <a:schemeClr val="bg2">
                    <a:lumMod val="90000"/>
                  </a:schemeClr>
                </a:solidFill>
              </a:rPr>
              <a:t> </a:t>
            </a:r>
            <a:r>
              <a:rPr lang="en-US" altLang="ja-JP" sz="1600" dirty="0">
                <a:solidFill>
                  <a:schemeClr val="bg2">
                    <a:lumMod val="90000"/>
                  </a:schemeClr>
                </a:solidFill>
              </a:rPr>
              <a:t>Rust</a:t>
            </a:r>
            <a:r>
              <a:rPr lang="ja-JP" altLang="en-US" sz="1600">
                <a:solidFill>
                  <a:schemeClr val="bg2">
                    <a:lumMod val="90000"/>
                  </a:schemeClr>
                </a:solidFill>
              </a:rPr>
              <a:t>で翻訳の精度</a:t>
            </a:r>
            <a:r>
              <a:rPr lang="ja-JP" altLang="en-US" sz="1600" dirty="0">
                <a:solidFill>
                  <a:schemeClr val="bg2">
                    <a:lumMod val="90000"/>
                  </a:schemeClr>
                </a:solidFill>
              </a:rPr>
              <a:t>を調査</a:t>
            </a:r>
            <a:endParaRPr lang="en-US" altLang="ja-JP" sz="1600" dirty="0">
              <a:solidFill>
                <a:schemeClr val="bg2">
                  <a:lumMod val="90000"/>
                </a:schemeClr>
              </a:solidFill>
            </a:endParaRPr>
          </a:p>
          <a:p>
            <a:r>
              <a:rPr lang="ja-JP" altLang="en-US" sz="2000" b="1" dirty="0"/>
              <a:t>調査</a:t>
            </a:r>
            <a:r>
              <a:rPr lang="en-US" altLang="ja-JP" sz="2000" b="1" dirty="0"/>
              <a:t>3. </a:t>
            </a:r>
            <a:r>
              <a:rPr lang="ja-JP" altLang="en-US" sz="2000" b="1"/>
              <a:t>プロンプトの言語が翻訳の精度に与える影響</a:t>
            </a:r>
            <a:endParaRPr lang="en-US" altLang="ja-JP" sz="2000" b="1" dirty="0"/>
          </a:p>
          <a:p>
            <a:pPr lvl="1"/>
            <a:r>
              <a:rPr lang="ja-JP" altLang="en-US" sz="1600" dirty="0"/>
              <a:t>プロンプトが英語の場合と日本語の場合の精度の調査</a:t>
            </a:r>
            <a:endParaRPr lang="en-US" altLang="ja-JP" sz="1600" dirty="0"/>
          </a:p>
          <a:p>
            <a:r>
              <a:rPr lang="ja-JP" altLang="en-US" sz="2000" b="1" dirty="0">
                <a:solidFill>
                  <a:schemeClr val="bg2">
                    <a:lumMod val="90000"/>
                  </a:schemeClr>
                </a:solidFill>
              </a:rPr>
              <a:t>調査</a:t>
            </a:r>
            <a:r>
              <a:rPr lang="en-US" altLang="ja-JP" sz="2000" b="1" dirty="0">
                <a:solidFill>
                  <a:schemeClr val="bg2">
                    <a:lumMod val="90000"/>
                  </a:schemeClr>
                </a:solidFill>
              </a:rPr>
              <a:t>4. </a:t>
            </a:r>
            <a:r>
              <a:rPr lang="ja-JP" altLang="en-US" sz="2000" b="1">
                <a:solidFill>
                  <a:schemeClr val="bg2">
                    <a:lumMod val="90000"/>
                  </a:schemeClr>
                </a:solidFill>
              </a:rPr>
              <a:t>外部ツールが翻訳の精度に与える影響</a:t>
            </a:r>
            <a:endParaRPr lang="en-US" altLang="ja-JP" sz="2000" b="1" dirty="0">
              <a:solidFill>
                <a:schemeClr val="bg2">
                  <a:lumMod val="90000"/>
                </a:schemeClr>
              </a:solidFill>
            </a:endParaRPr>
          </a:p>
          <a:p>
            <a:pPr lvl="1"/>
            <a:r>
              <a:rPr lang="ja-JP" altLang="en-US" sz="1600">
                <a:solidFill>
                  <a:schemeClr val="bg2">
                    <a:lumMod val="90000"/>
                  </a:schemeClr>
                </a:solidFill>
              </a:rPr>
              <a:t>静的解析ツールを用いることで翻訳の精度が向上するかどうか調査</a:t>
            </a:r>
            <a:endParaRPr lang="en-US" altLang="ja-JP" sz="1600" dirty="0">
              <a:solidFill>
                <a:schemeClr val="bg2">
                  <a:lumMod val="90000"/>
                </a:schemeClr>
              </a:solidFill>
            </a:endParaRPr>
          </a:p>
          <a:p>
            <a:pPr>
              <a:buNone/>
            </a:pPr>
            <a:endParaRPr lang="en-US" altLang="ja-JP" sz="20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spTree>
    <p:extLst>
      <p:ext uri="{BB962C8B-B14F-4D97-AF65-F5344CB8AC3E}">
        <p14:creationId xmlns:p14="http://schemas.microsoft.com/office/powerpoint/2010/main" val="794197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B54A3-9458-257E-1B4C-C4E34DB80334}"/>
              </a:ext>
            </a:extLst>
          </p:cNvPr>
          <p:cNvSpPr>
            <a:spLocks noGrp="1"/>
          </p:cNvSpPr>
          <p:nvPr>
            <p:ph type="title"/>
          </p:nvPr>
        </p:nvSpPr>
        <p:spPr/>
        <p:txBody>
          <a:bodyPr/>
          <a:lstStyle/>
          <a:p>
            <a:r>
              <a:rPr lang="ja-JP" altLang="en-US" dirty="0"/>
              <a:t>調査</a:t>
            </a:r>
            <a:r>
              <a:rPr kumimoji="1" lang="en-US" altLang="ja-JP" dirty="0"/>
              <a:t>3: </a:t>
            </a:r>
            <a:r>
              <a:rPr kumimoji="1" lang="ja-JP" altLang="en-US" dirty="0"/>
              <a:t>概要</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CB2ED061-46EB-D4E0-33F9-4E778C9677ED}"/>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a:t>プロンプトが英語の場合と日本語の場合の精度の調査</a:t>
            </a:r>
            <a:endParaRPr lang="en-US" altLang="ja-JP" dirty="0"/>
          </a:p>
          <a:p>
            <a:r>
              <a:rPr lang="ja-JP" altLang="en-US" sz="2400" b="1"/>
              <a:t>実験方法</a:t>
            </a:r>
            <a:endParaRPr lang="en-US" altLang="ja-JP" sz="2400" b="1" dirty="0"/>
          </a:p>
          <a:p>
            <a:pPr lvl="1"/>
            <a:r>
              <a:rPr lang="ja-JP" altLang="en-US" sz="2000"/>
              <a:t>プロンプトを英語に変更して調査</a:t>
            </a:r>
            <a:r>
              <a:rPr lang="en-US" altLang="ja-JP" sz="2000" dirty="0"/>
              <a:t>2</a:t>
            </a:r>
            <a:r>
              <a:rPr lang="ja-JP" altLang="en-US" sz="2000"/>
              <a:t>の結果と比較する</a:t>
            </a:r>
            <a:endParaRPr lang="en-US" altLang="ja-JP" b="1" dirty="0"/>
          </a:p>
          <a:p>
            <a:pPr lvl="1"/>
            <a:r>
              <a:rPr kumimoji="1" lang="ja-JP" altLang="en-US"/>
              <a:t>プロンプト以外</a:t>
            </a:r>
            <a:r>
              <a:rPr lang="ja-JP" altLang="en-US"/>
              <a:t>調査</a:t>
            </a:r>
            <a:r>
              <a:rPr kumimoji="1" lang="en-US" altLang="ja-JP" dirty="0"/>
              <a:t>2</a:t>
            </a:r>
            <a:r>
              <a:rPr kumimoji="1" lang="ja-JP" altLang="en-US" dirty="0"/>
              <a:t>と同様</a:t>
            </a:r>
            <a:endParaRPr kumimoji="1" lang="en-US" altLang="ja-JP" dirty="0"/>
          </a:p>
          <a:p>
            <a:endParaRPr lang="en-US" altLang="ja-JP" b="1" dirty="0"/>
          </a:p>
          <a:p>
            <a:endParaRPr lang="en-US" altLang="ja-JP" b="1" dirty="0"/>
          </a:p>
          <a:p>
            <a:r>
              <a:rPr lang="ja-JP" altLang="en-US" b="1"/>
              <a:t>プロンプト</a:t>
            </a:r>
            <a:endParaRPr lang="en-US" altLang="ja-JP" b="1" dirty="0"/>
          </a:p>
        </p:txBody>
      </p:sp>
      <p:sp>
        <p:nvSpPr>
          <p:cNvPr id="4" name="スライド番号プレースホルダー 3">
            <a:extLst>
              <a:ext uri="{FF2B5EF4-FFF2-40B4-BE49-F238E27FC236}">
                <a16:creationId xmlns:a16="http://schemas.microsoft.com/office/drawing/2014/main" id="{AA098ECB-6AF6-EBB5-9216-57976005956D}"/>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sp>
        <p:nvSpPr>
          <p:cNvPr id="5" name="テキスト ボックス 4">
            <a:extLst>
              <a:ext uri="{FF2B5EF4-FFF2-40B4-BE49-F238E27FC236}">
                <a16:creationId xmlns:a16="http://schemas.microsoft.com/office/drawing/2014/main" id="{C4371DFE-7577-7E81-9123-FF20AD743167}"/>
              </a:ext>
            </a:extLst>
          </p:cNvPr>
          <p:cNvSpPr txBox="1"/>
          <p:nvPr/>
        </p:nvSpPr>
        <p:spPr>
          <a:xfrm>
            <a:off x="806450" y="5508449"/>
            <a:ext cx="7531100" cy="1169551"/>
          </a:xfrm>
          <a:prstGeom prst="rect">
            <a:avLst/>
          </a:prstGeom>
          <a:solidFill>
            <a:schemeClr val="bg1"/>
          </a:solidFill>
          <a:ln>
            <a:solidFill>
              <a:schemeClr val="tx1"/>
            </a:solidFill>
          </a:ln>
        </p:spPr>
        <p:txBody>
          <a:bodyPr wrap="square" rtlCol="0">
            <a:spAutoFit/>
          </a:bodyPr>
          <a:lstStyle/>
          <a:p>
            <a:r>
              <a:rPr kumimoji="1" lang="en-US" altLang="ja-JP" sz="1400" dirty="0"/>
              <a:t>You are an excellent software developer. Translate the following source code, written in C++, into Rust source code. Make sure that you only output the results of the translation.</a:t>
            </a:r>
          </a:p>
          <a:p>
            <a:r>
              <a:rPr lang="en-US" altLang="ja-JP" sz="1400" dirty="0"/>
              <a:t>```</a:t>
            </a:r>
          </a:p>
          <a:p>
            <a:r>
              <a:rPr lang="en-US" altLang="ja-JP" sz="1400" dirty="0"/>
              <a:t>{C++</a:t>
            </a:r>
            <a:r>
              <a:rPr lang="ja-JP" altLang="en-US" sz="1400" dirty="0"/>
              <a:t>のソースコード</a:t>
            </a:r>
            <a:r>
              <a:rPr lang="en-US" altLang="ja-JP" sz="1400" dirty="0"/>
              <a:t>}</a:t>
            </a:r>
          </a:p>
          <a:p>
            <a:r>
              <a:rPr kumimoji="1" lang="en-US" altLang="ja-JP" sz="1400" dirty="0"/>
              <a:t>```</a:t>
            </a:r>
            <a:endParaRPr kumimoji="1" lang="ja-JP" altLang="en-US" sz="1400" dirty="0"/>
          </a:p>
        </p:txBody>
      </p:sp>
      <p:pic>
        <p:nvPicPr>
          <p:cNvPr id="9" name="図 8" descr="文字が書かれている&#10;&#10;中程度の精度で自動的に生成された説明">
            <a:extLst>
              <a:ext uri="{FF2B5EF4-FFF2-40B4-BE49-F238E27FC236}">
                <a16:creationId xmlns:a16="http://schemas.microsoft.com/office/drawing/2014/main" id="{D3D7DBBB-6FA2-0E1F-70AE-A88D3ADDDD86}"/>
              </a:ext>
            </a:extLst>
          </p:cNvPr>
          <p:cNvPicPr>
            <a:picLocks noChangeAspect="1"/>
          </p:cNvPicPr>
          <p:nvPr/>
        </p:nvPicPr>
        <p:blipFill>
          <a:blip r:embed="rId3"/>
          <a:stretch>
            <a:fillRect/>
          </a:stretch>
        </p:blipFill>
        <p:spPr>
          <a:xfrm>
            <a:off x="1539033" y="3967372"/>
            <a:ext cx="6065934" cy="1016173"/>
          </a:xfrm>
          <a:prstGeom prst="rect">
            <a:avLst/>
          </a:prstGeom>
        </p:spPr>
      </p:pic>
    </p:spTree>
    <p:extLst>
      <p:ext uri="{BB962C8B-B14F-4D97-AF65-F5344CB8AC3E}">
        <p14:creationId xmlns:p14="http://schemas.microsoft.com/office/powerpoint/2010/main" val="1635018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CBA-DF6D-792A-B8E4-31C1A9805BDB}"/>
              </a:ext>
            </a:extLst>
          </p:cNvPr>
          <p:cNvSpPr>
            <a:spLocks noGrp="1"/>
          </p:cNvSpPr>
          <p:nvPr>
            <p:ph type="title"/>
          </p:nvPr>
        </p:nvSpPr>
        <p:spPr/>
        <p:txBody>
          <a:bodyPr/>
          <a:lstStyle/>
          <a:p>
            <a:r>
              <a:rPr lang="ja-JP" altLang="en-US" dirty="0"/>
              <a:t>調査</a:t>
            </a:r>
            <a:r>
              <a:rPr kumimoji="1" lang="en-US" altLang="ja-JP" dirty="0"/>
              <a:t>3: </a:t>
            </a:r>
            <a:r>
              <a:rPr kumimoji="1" lang="ja-JP" altLang="en-US" dirty="0"/>
              <a:t>結果</a:t>
            </a:r>
            <a:r>
              <a:rPr kumimoji="1" lang="ja-JP" altLang="en-US"/>
              <a:t>と考察</a:t>
            </a:r>
            <a:r>
              <a:rPr kumimoji="1" lang="en-US" altLang="ja-JP" dirty="0"/>
              <a:t> (1)</a:t>
            </a:r>
            <a:endParaRPr kumimoji="1" lang="ja-JP" altLang="en-US" dirty="0"/>
          </a:p>
        </p:txBody>
      </p:sp>
      <p:sp>
        <p:nvSpPr>
          <p:cNvPr id="3" name="コンテンツ プレースホルダー 2">
            <a:extLst>
              <a:ext uri="{FF2B5EF4-FFF2-40B4-BE49-F238E27FC236}">
                <a16:creationId xmlns:a16="http://schemas.microsoft.com/office/drawing/2014/main" id="{E075B6E0-AFA8-312F-C44A-9912ED31B53A}"/>
              </a:ext>
            </a:extLst>
          </p:cNvPr>
          <p:cNvSpPr>
            <a:spLocks noGrp="1"/>
          </p:cNvSpPr>
          <p:nvPr>
            <p:ph idx="1"/>
          </p:nvPr>
        </p:nvSpPr>
        <p:spPr/>
        <p:txBody>
          <a:bodyPr/>
          <a:lstStyle/>
          <a:p>
            <a:r>
              <a:rPr kumimoji="1" lang="ja-JP" altLang="en-US" sz="2000" u="sng" dirty="0"/>
              <a:t>プロンプトが英語の場合と日本語の場合で精度に大きな差がない</a:t>
            </a:r>
            <a:endParaRPr kumimoji="1" lang="en-US" altLang="ja-JP" sz="2000" u="sng" dirty="0"/>
          </a:p>
          <a:p>
            <a:pPr lvl="1"/>
            <a:r>
              <a:rPr lang="ja-JP" altLang="en-US" dirty="0"/>
              <a:t>コード翻訳タスクにおいて無理にプロンプトを英訳する必要</a:t>
            </a:r>
            <a:r>
              <a:rPr lang="ja-JP" altLang="en-US"/>
              <a:t>はない</a:t>
            </a:r>
          </a:p>
        </p:txBody>
      </p:sp>
      <p:sp>
        <p:nvSpPr>
          <p:cNvPr id="4" name="スライド番号プレースホルダー 3">
            <a:extLst>
              <a:ext uri="{FF2B5EF4-FFF2-40B4-BE49-F238E27FC236}">
                <a16:creationId xmlns:a16="http://schemas.microsoft.com/office/drawing/2014/main" id="{832A08A5-8ADE-37FA-DFBD-A481CEC579E7}"/>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graphicFrame>
        <p:nvGraphicFramePr>
          <p:cNvPr id="5" name="表 5">
            <a:extLst>
              <a:ext uri="{FF2B5EF4-FFF2-40B4-BE49-F238E27FC236}">
                <a16:creationId xmlns:a16="http://schemas.microsoft.com/office/drawing/2014/main" id="{54F5A949-07A0-BD42-CABF-7D7B70258B05}"/>
              </a:ext>
            </a:extLst>
          </p:cNvPr>
          <p:cNvGraphicFramePr>
            <a:graphicFrameLocks noGrp="1"/>
          </p:cNvGraphicFramePr>
          <p:nvPr>
            <p:extLst>
              <p:ext uri="{D42A27DB-BD31-4B8C-83A1-F6EECF244321}">
                <p14:modId xmlns:p14="http://schemas.microsoft.com/office/powerpoint/2010/main" val="3495387609"/>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0.01 (±0.00)</a:t>
                      </a:r>
                      <a:endParaRPr kumimoji="1" lang="ja-JP" altLang="en-US" sz="1300" b="0" dirty="0"/>
                    </a:p>
                  </a:txBody>
                  <a:tcPr marL="69254" marR="69254" marT="34627" marB="34627">
                    <a:solidFill>
                      <a:schemeClr val="bg2"/>
                    </a:solidFill>
                  </a:tcPr>
                </a:tc>
                <a:tc>
                  <a:txBody>
                    <a:bodyPr/>
                    <a:lstStyle/>
                    <a:p>
                      <a:r>
                        <a:rPr kumimoji="1" lang="en-US" altLang="ja-JP" sz="1300" b="0" dirty="0"/>
                        <a:t>0.66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0.91 (+0.01)</a:t>
                      </a:r>
                      <a:endParaRPr kumimoji="1" lang="ja-JP" altLang="en-US" sz="1300" b="0" dirty="0"/>
                    </a:p>
                  </a:txBody>
                  <a:tcPr marL="69254" marR="69254" marT="34627" marB="34627">
                    <a:solidFill>
                      <a:srgbClr val="B8E4C9"/>
                    </a:solidFill>
                  </a:tcPr>
                </a:tc>
                <a:tc>
                  <a:txBody>
                    <a:bodyPr/>
                    <a:lstStyle/>
                    <a:p>
                      <a:r>
                        <a:rPr kumimoji="1" lang="en-US" altLang="ja-JP" sz="1300" b="0" dirty="0"/>
                        <a:t>0.67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(-0.05)</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0.57 (-0.02)</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0.51 (-0.02)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0.17 (-0.12)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(-0.07)</a:t>
                      </a:r>
                    </a:p>
                  </a:txBody>
                  <a:tcPr marL="69254" marR="69254" marT="34627" marB="34627">
                    <a:solidFill>
                      <a:schemeClr val="accent5">
                        <a:lumMod val="20000"/>
                        <a:lumOff val="80000"/>
                      </a:schemeClr>
                    </a:solidFill>
                  </a:tcPr>
                </a:tc>
                <a:tc>
                  <a:txBody>
                    <a:bodyPr/>
                    <a:lstStyle/>
                    <a:p>
                      <a:r>
                        <a:rPr kumimoji="1" lang="en-US" altLang="ja-JP" sz="1300" b="0" dirty="0"/>
                        <a:t>0.54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0.46 (-0.07)</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0.45 (-0.06)</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0.91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0.03 </a:t>
                      </a:r>
                      <a:r>
                        <a:rPr kumimoji="1" lang="en-US" altLang="ja-JP" sz="1300" b="0" dirty="0"/>
                        <a:t>(+0.02)</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0.91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0.56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0.61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0.92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0.58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0.50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0.79 </a:t>
                      </a:r>
                      <a:r>
                        <a:rPr kumimoji="1" lang="en-US" altLang="ja-JP" sz="1300" b="0" dirty="0"/>
                        <a:t>(-0.05)</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0.00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0.39 </a:t>
                      </a:r>
                      <a:r>
                        <a:rPr kumimoji="1" lang="en-US" altLang="ja-JP" sz="1300" b="0" dirty="0"/>
                        <a:t>(-0.21)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0.84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0.69 </a:t>
                      </a:r>
                      <a:r>
                        <a:rPr kumimoji="1" lang="en-US" altLang="ja-JP" sz="1300" b="0" dirty="0"/>
                        <a:t>(+0.03)</a:t>
                      </a:r>
                      <a:endParaRPr kumimoji="1" lang="ja-JP" altLang="en-US" sz="1300" dirty="0"/>
                    </a:p>
                  </a:txBody>
                  <a:tcPr marL="69254" marR="69254" marT="34627" marB="34627">
                    <a:solidFill>
                      <a:srgbClr val="B8E4C9"/>
                    </a:solidFill>
                  </a:tcPr>
                </a:tc>
                <a:tc>
                  <a:txBody>
                    <a:bodyPr/>
                    <a:lstStyle/>
                    <a:p>
                      <a:r>
                        <a:rPr kumimoji="1" lang="en-US" altLang="ja-JP" sz="1300" dirty="0"/>
                        <a:t>0.54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0.84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0.59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0.89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0.57 </a:t>
                      </a:r>
                      <a:r>
                        <a:rPr kumimoji="1" lang="en-US" altLang="ja-JP" sz="1300" b="0" dirty="0"/>
                        <a:t>(-0.17)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0.58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0.79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0.49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0.83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0.55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2448050937"/>
                  </a:ext>
                </a:extLst>
              </a:tr>
            </a:tbl>
          </a:graphicData>
        </a:graphic>
      </p:graphicFrame>
      <p:sp>
        <p:nvSpPr>
          <p:cNvPr id="10" name="テキスト ボックス 9">
            <a:extLst>
              <a:ext uri="{FF2B5EF4-FFF2-40B4-BE49-F238E27FC236}">
                <a16:creationId xmlns:a16="http://schemas.microsoft.com/office/drawing/2014/main" id="{B3160BB7-3F8B-2335-7715-FEFA2E05B539}"/>
              </a:ext>
            </a:extLst>
          </p:cNvPr>
          <p:cNvSpPr txBox="1"/>
          <p:nvPr/>
        </p:nvSpPr>
        <p:spPr>
          <a:xfrm>
            <a:off x="1340765" y="6550196"/>
            <a:ext cx="6704685" cy="261610"/>
          </a:xfrm>
          <a:prstGeom prst="rect">
            <a:avLst/>
          </a:prstGeom>
          <a:noFill/>
          <a:ln>
            <a:solidFill>
              <a:schemeClr val="tx1"/>
            </a:solidFill>
          </a:ln>
        </p:spPr>
        <p:txBody>
          <a:bodyPr wrap="square" rtlCol="0">
            <a:spAutoFit/>
          </a:bodyPr>
          <a:lstStyle/>
          <a:p>
            <a:r>
              <a:rPr kumimoji="1" lang="en-US" altLang="ja-JP" sz="1100" dirty="0"/>
              <a:t>[7]: </a:t>
            </a:r>
            <a:r>
              <a:rPr kumimoji="1" lang="ja-JP" altLang="en-US" sz="1100" dirty="0"/>
              <a:t>山岸 伶</a:t>
            </a:r>
            <a:r>
              <a:rPr kumimoji="1" lang="en-US" altLang="ja-JP" sz="1100" dirty="0"/>
              <a:t>, </a:t>
            </a:r>
            <a:r>
              <a:rPr lang="en-US" altLang="ja-JP" sz="1100" dirty="0"/>
              <a:t>et al</a:t>
            </a:r>
            <a:r>
              <a:rPr kumimoji="1" lang="en-US" altLang="ja-JP" sz="1100" dirty="0"/>
              <a:t>. </a:t>
            </a:r>
            <a:r>
              <a:rPr kumimoji="1" lang="ja-JP" altLang="en-US" sz="1100" dirty="0"/>
              <a:t>入力時の日本語と英語の差異が</a:t>
            </a:r>
            <a:r>
              <a:rPr kumimoji="1" lang="en-US" altLang="ja-JP" sz="1100" dirty="0" err="1"/>
              <a:t>ChatGPT</a:t>
            </a:r>
            <a:r>
              <a:rPr kumimoji="1" lang="ja-JP" altLang="en-US" sz="1100" dirty="0"/>
              <a:t>で生成するコードの安全性に与える影響の考察</a:t>
            </a:r>
          </a:p>
        </p:txBody>
      </p:sp>
      <p:sp>
        <p:nvSpPr>
          <p:cNvPr id="12" name="テキスト ボックス 11">
            <a:extLst>
              <a:ext uri="{FF2B5EF4-FFF2-40B4-BE49-F238E27FC236}">
                <a16:creationId xmlns:a16="http://schemas.microsoft.com/office/drawing/2014/main" id="{B91B23AB-F2A5-C0DB-E8CF-41C98FB0D64F}"/>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13" name="テキスト ボックス 12">
            <a:extLst>
              <a:ext uri="{FF2B5EF4-FFF2-40B4-BE49-F238E27FC236}">
                <a16:creationId xmlns:a16="http://schemas.microsoft.com/office/drawing/2014/main" id="{4828537C-B3B3-9206-4411-CEAEA684A00A}"/>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14" name="矢印: 右 13">
            <a:extLst>
              <a:ext uri="{FF2B5EF4-FFF2-40B4-BE49-F238E27FC236}">
                <a16:creationId xmlns:a16="http://schemas.microsoft.com/office/drawing/2014/main" id="{70BD5101-80D4-8499-9802-1509E2F11C20}"/>
              </a:ext>
            </a:extLst>
          </p:cNvPr>
          <p:cNvSpPr/>
          <p:nvPr/>
        </p:nvSpPr>
        <p:spPr>
          <a:xfrm>
            <a:off x="396000" y="2212748"/>
            <a:ext cx="336550" cy="23063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D833BED-75C2-E863-D523-39947531CD9A}"/>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849186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CBA-DF6D-792A-B8E4-31C1A9805BDB}"/>
              </a:ext>
            </a:extLst>
          </p:cNvPr>
          <p:cNvSpPr>
            <a:spLocks noGrp="1"/>
          </p:cNvSpPr>
          <p:nvPr>
            <p:ph type="title"/>
          </p:nvPr>
        </p:nvSpPr>
        <p:spPr/>
        <p:txBody>
          <a:bodyPr/>
          <a:lstStyle/>
          <a:p>
            <a:r>
              <a:rPr lang="ja-JP" altLang="en-US" dirty="0"/>
              <a:t>調査</a:t>
            </a:r>
            <a:r>
              <a:rPr kumimoji="1" lang="en-US" altLang="ja-JP" dirty="0"/>
              <a:t>3: </a:t>
            </a:r>
            <a:r>
              <a:rPr kumimoji="1" lang="ja-JP" altLang="en-US" dirty="0"/>
              <a:t>結果</a:t>
            </a:r>
            <a:r>
              <a:rPr kumimoji="1" lang="ja-JP" altLang="en-US"/>
              <a:t>と考察</a:t>
            </a:r>
            <a:r>
              <a:rPr kumimoji="1" lang="en-US" altLang="ja-JP" dirty="0"/>
              <a:t> (2)</a:t>
            </a:r>
            <a:endParaRPr kumimoji="1" lang="ja-JP" altLang="en-US" dirty="0"/>
          </a:p>
        </p:txBody>
      </p:sp>
      <p:sp>
        <p:nvSpPr>
          <p:cNvPr id="3" name="コンテンツ プレースホルダー 2">
            <a:extLst>
              <a:ext uri="{FF2B5EF4-FFF2-40B4-BE49-F238E27FC236}">
                <a16:creationId xmlns:a16="http://schemas.microsoft.com/office/drawing/2014/main" id="{E075B6E0-AFA8-312F-C44A-9912ED31B53A}"/>
              </a:ext>
            </a:extLst>
          </p:cNvPr>
          <p:cNvSpPr>
            <a:spLocks noGrp="1"/>
          </p:cNvSpPr>
          <p:nvPr>
            <p:ph idx="1"/>
          </p:nvPr>
        </p:nvSpPr>
        <p:spPr/>
        <p:txBody>
          <a:bodyPr/>
          <a:lstStyle/>
          <a:p>
            <a:r>
              <a:rPr lang="en-US" altLang="ja-JP" sz="2000" dirty="0"/>
              <a:t>LLM</a:t>
            </a:r>
            <a:r>
              <a:rPr lang="ja-JP" altLang="en-US" sz="2000"/>
              <a:t>が出力するコードの安全性に関する調査</a:t>
            </a:r>
            <a:r>
              <a:rPr kumimoji="1" lang="en-US" altLang="ja-JP" sz="2000" baseline="30000" dirty="0"/>
              <a:t>[7]</a:t>
            </a:r>
            <a:r>
              <a:rPr lang="ja-JP" altLang="en-US" sz="2000"/>
              <a:t>ではプロンプトが英語の</a:t>
            </a:r>
            <a:br>
              <a:rPr lang="en-US" altLang="ja-JP" sz="2000" dirty="0"/>
            </a:br>
            <a:r>
              <a:rPr lang="ja-JP" altLang="en-US" sz="2000"/>
              <a:t>場合も日本語の場合も出力されるコードの安全性は変わらないと報告</a:t>
            </a:r>
            <a:endParaRPr lang="en-US" altLang="ja-JP" sz="2000" dirty="0"/>
          </a:p>
          <a:p>
            <a:r>
              <a:rPr lang="ja-JP" altLang="en-US" sz="2000"/>
              <a:t>コード生成に関するタスクではプロンプトの言語は精度に大きく</a:t>
            </a:r>
            <a:br>
              <a:rPr lang="en-US" altLang="ja-JP" sz="2000" dirty="0"/>
            </a:br>
            <a:r>
              <a:rPr lang="ja-JP" altLang="en-US" sz="2000"/>
              <a:t>影響しないと考えられる</a:t>
            </a:r>
            <a:endParaRPr lang="en-US" altLang="ja-JP" sz="2000" dirty="0"/>
          </a:p>
        </p:txBody>
      </p:sp>
      <p:sp>
        <p:nvSpPr>
          <p:cNvPr id="4" name="スライド番号プレースホルダー 3">
            <a:extLst>
              <a:ext uri="{FF2B5EF4-FFF2-40B4-BE49-F238E27FC236}">
                <a16:creationId xmlns:a16="http://schemas.microsoft.com/office/drawing/2014/main" id="{832A08A5-8ADE-37FA-DFBD-A481CEC579E7}"/>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
        <p:nvSpPr>
          <p:cNvPr id="10" name="テキスト ボックス 9">
            <a:extLst>
              <a:ext uri="{FF2B5EF4-FFF2-40B4-BE49-F238E27FC236}">
                <a16:creationId xmlns:a16="http://schemas.microsoft.com/office/drawing/2014/main" id="{B3160BB7-3F8B-2335-7715-FEFA2E05B539}"/>
              </a:ext>
            </a:extLst>
          </p:cNvPr>
          <p:cNvSpPr txBox="1"/>
          <p:nvPr/>
        </p:nvSpPr>
        <p:spPr>
          <a:xfrm>
            <a:off x="1340765" y="6550196"/>
            <a:ext cx="6704685" cy="261610"/>
          </a:xfrm>
          <a:prstGeom prst="rect">
            <a:avLst/>
          </a:prstGeom>
          <a:noFill/>
          <a:ln>
            <a:solidFill>
              <a:schemeClr val="tx1"/>
            </a:solidFill>
          </a:ln>
        </p:spPr>
        <p:txBody>
          <a:bodyPr wrap="square" rtlCol="0">
            <a:spAutoFit/>
          </a:bodyPr>
          <a:lstStyle/>
          <a:p>
            <a:r>
              <a:rPr kumimoji="1" lang="en-US" altLang="ja-JP" sz="1100" dirty="0"/>
              <a:t>[7]: </a:t>
            </a:r>
            <a:r>
              <a:rPr kumimoji="1" lang="ja-JP" altLang="en-US" sz="1100" dirty="0"/>
              <a:t>山岸 伶</a:t>
            </a:r>
            <a:r>
              <a:rPr kumimoji="1" lang="en-US" altLang="ja-JP" sz="1100" dirty="0"/>
              <a:t>, </a:t>
            </a:r>
            <a:r>
              <a:rPr lang="en-US" altLang="ja-JP" sz="1100" dirty="0"/>
              <a:t>et al</a:t>
            </a:r>
            <a:r>
              <a:rPr kumimoji="1" lang="en-US" altLang="ja-JP" sz="1100" dirty="0"/>
              <a:t>. </a:t>
            </a:r>
            <a:r>
              <a:rPr kumimoji="1" lang="ja-JP" altLang="en-US" sz="1100" dirty="0"/>
              <a:t>入力時の日本語と英語の差異が</a:t>
            </a:r>
            <a:r>
              <a:rPr kumimoji="1" lang="en-US" altLang="ja-JP" sz="1100" dirty="0" err="1"/>
              <a:t>ChatGPT</a:t>
            </a:r>
            <a:r>
              <a:rPr kumimoji="1" lang="ja-JP" altLang="en-US" sz="1100" dirty="0"/>
              <a:t>で生成するコードの安全性に与える影響の考察</a:t>
            </a:r>
          </a:p>
        </p:txBody>
      </p:sp>
      <p:graphicFrame>
        <p:nvGraphicFramePr>
          <p:cNvPr id="5" name="表 5">
            <a:extLst>
              <a:ext uri="{FF2B5EF4-FFF2-40B4-BE49-F238E27FC236}">
                <a16:creationId xmlns:a16="http://schemas.microsoft.com/office/drawing/2014/main" id="{5C90B30B-520A-82A0-9562-C761FDD5EC6C}"/>
              </a:ext>
            </a:extLst>
          </p:cNvPr>
          <p:cNvGraphicFramePr>
            <a:graphicFrameLocks noGrp="1"/>
          </p:cNvGraphicFramePr>
          <p:nvPr>
            <p:extLst>
              <p:ext uri="{D42A27DB-BD31-4B8C-83A1-F6EECF244321}">
                <p14:modId xmlns:p14="http://schemas.microsoft.com/office/powerpoint/2010/main" val="1726185446"/>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0.01 (±0.00)</a:t>
                      </a:r>
                      <a:endParaRPr kumimoji="1" lang="ja-JP" altLang="en-US" sz="1300" b="0" dirty="0"/>
                    </a:p>
                  </a:txBody>
                  <a:tcPr marL="69254" marR="69254" marT="34627" marB="34627">
                    <a:solidFill>
                      <a:schemeClr val="bg2"/>
                    </a:solidFill>
                  </a:tcPr>
                </a:tc>
                <a:tc>
                  <a:txBody>
                    <a:bodyPr/>
                    <a:lstStyle/>
                    <a:p>
                      <a:r>
                        <a:rPr kumimoji="1" lang="en-US" altLang="ja-JP" sz="1300" b="0" dirty="0"/>
                        <a:t>0.66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0.91 (+0.01)</a:t>
                      </a:r>
                      <a:endParaRPr kumimoji="1" lang="ja-JP" altLang="en-US" sz="1300" b="0" dirty="0"/>
                    </a:p>
                  </a:txBody>
                  <a:tcPr marL="69254" marR="69254" marT="34627" marB="34627">
                    <a:solidFill>
                      <a:srgbClr val="B8E4C9"/>
                    </a:solidFill>
                  </a:tcPr>
                </a:tc>
                <a:tc>
                  <a:txBody>
                    <a:bodyPr/>
                    <a:lstStyle/>
                    <a:p>
                      <a:r>
                        <a:rPr kumimoji="1" lang="en-US" altLang="ja-JP" sz="1300" b="0" dirty="0"/>
                        <a:t>0.67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(-0.05)</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0.57 (-0.02)</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0.51 (-0.02)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0.17 (-0.12)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(-0.07)</a:t>
                      </a:r>
                    </a:p>
                  </a:txBody>
                  <a:tcPr marL="69254" marR="69254" marT="34627" marB="34627">
                    <a:solidFill>
                      <a:schemeClr val="accent5">
                        <a:lumMod val="20000"/>
                        <a:lumOff val="80000"/>
                      </a:schemeClr>
                    </a:solidFill>
                  </a:tcPr>
                </a:tc>
                <a:tc>
                  <a:txBody>
                    <a:bodyPr/>
                    <a:lstStyle/>
                    <a:p>
                      <a:r>
                        <a:rPr kumimoji="1" lang="en-US" altLang="ja-JP" sz="1300" b="0" dirty="0"/>
                        <a:t>0.54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0.46 (-0.07)</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0.45 (-0.06)</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0.91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0.03 </a:t>
                      </a:r>
                      <a:r>
                        <a:rPr kumimoji="1" lang="en-US" altLang="ja-JP" sz="1300" b="0" dirty="0"/>
                        <a:t>(+0.02)</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0.91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0.56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0.61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0.92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0.58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0.50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0.79 </a:t>
                      </a:r>
                      <a:r>
                        <a:rPr kumimoji="1" lang="en-US" altLang="ja-JP" sz="1300" b="0" dirty="0"/>
                        <a:t>(-0.05)</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0.00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0.39 </a:t>
                      </a:r>
                      <a:r>
                        <a:rPr kumimoji="1" lang="en-US" altLang="ja-JP" sz="1300" b="0" dirty="0"/>
                        <a:t>(-0.21)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0.84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0.69 </a:t>
                      </a:r>
                      <a:r>
                        <a:rPr kumimoji="1" lang="en-US" altLang="ja-JP" sz="1300" b="0" dirty="0"/>
                        <a:t>(+0.03)</a:t>
                      </a:r>
                      <a:endParaRPr kumimoji="1" lang="ja-JP" altLang="en-US" sz="1300" dirty="0"/>
                    </a:p>
                  </a:txBody>
                  <a:tcPr marL="69254" marR="69254" marT="34627" marB="34627">
                    <a:solidFill>
                      <a:srgbClr val="B8E4C9"/>
                    </a:solidFill>
                  </a:tcPr>
                </a:tc>
                <a:tc>
                  <a:txBody>
                    <a:bodyPr/>
                    <a:lstStyle/>
                    <a:p>
                      <a:r>
                        <a:rPr kumimoji="1" lang="en-US" altLang="ja-JP" sz="1300" dirty="0"/>
                        <a:t>0.54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0.84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0.59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0.89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0.57 </a:t>
                      </a:r>
                      <a:r>
                        <a:rPr kumimoji="1" lang="en-US" altLang="ja-JP" sz="1300" b="0" dirty="0"/>
                        <a:t>(-0.17)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0.58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0.79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0.49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0.83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0.55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CC9545D6-755D-74F8-969F-803F7EDC47B1}"/>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626FC516-C61D-F97C-9E94-66215562F76E}"/>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8" name="テキスト ボックス 7">
            <a:extLst>
              <a:ext uri="{FF2B5EF4-FFF2-40B4-BE49-F238E27FC236}">
                <a16:creationId xmlns:a16="http://schemas.microsoft.com/office/drawing/2014/main" id="{871B31E8-FD0D-A881-A8CF-60FAF5D114D1}"/>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1491148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a:solidFill>
                  <a:schemeClr val="bg2">
                    <a:lumMod val="90000"/>
                  </a:schemeClr>
                </a:solidFill>
              </a:rPr>
              <a:t>調査</a:t>
            </a:r>
            <a:r>
              <a:rPr lang="en-US" altLang="ja-JP" sz="2000" b="1" dirty="0">
                <a:solidFill>
                  <a:schemeClr val="bg2">
                    <a:lumMod val="90000"/>
                  </a:schemeClr>
                </a:solidFill>
              </a:rPr>
              <a:t>1. </a:t>
            </a:r>
            <a:r>
              <a:rPr lang="ja-JP" altLang="en-US" sz="2000" b="1">
                <a:solidFill>
                  <a:schemeClr val="bg2">
                    <a:lumMod val="90000"/>
                  </a:schemeClr>
                </a:solidFill>
              </a:rPr>
              <a:t>ニューラル機械翻訳モデルと</a:t>
            </a:r>
            <a:r>
              <a:rPr lang="en-US" altLang="ja-JP" sz="2000" b="1" dirty="0">
                <a:solidFill>
                  <a:schemeClr val="bg2">
                    <a:lumMod val="90000"/>
                  </a:schemeClr>
                </a:solidFill>
              </a:rPr>
              <a:t>GPT-4 </a:t>
            </a:r>
            <a:r>
              <a:rPr lang="ja-JP" altLang="en-US" sz="2000" b="1">
                <a:solidFill>
                  <a:schemeClr val="bg2">
                    <a:lumMod val="90000"/>
                  </a:schemeClr>
                </a:solidFill>
              </a:rPr>
              <a:t>の比較</a:t>
            </a:r>
            <a:endParaRPr lang="en-US" altLang="ja-JP" sz="2000" b="1" dirty="0">
              <a:solidFill>
                <a:schemeClr val="bg2">
                  <a:lumMod val="90000"/>
                </a:schemeClr>
              </a:solidFill>
            </a:endParaRPr>
          </a:p>
          <a:p>
            <a:pPr lvl="1"/>
            <a:r>
              <a:rPr lang="ja-JP" altLang="en-US" sz="1600">
                <a:solidFill>
                  <a:schemeClr val="bg2">
                    <a:lumMod val="90000"/>
                  </a:schemeClr>
                </a:solidFill>
              </a:rPr>
              <a:t>既存のニューラル機械翻訳モデル</a:t>
            </a:r>
            <a:r>
              <a:rPr lang="ja-JP" altLang="en-US" sz="1600" dirty="0">
                <a:solidFill>
                  <a:schemeClr val="bg2">
                    <a:lumMod val="90000"/>
                  </a:schemeClr>
                </a:solidFill>
              </a:rPr>
              <a:t>と比較して有効性を調査</a:t>
            </a:r>
            <a:endParaRPr lang="en-US" altLang="ja-JP" sz="1600" dirty="0">
              <a:solidFill>
                <a:schemeClr val="bg2">
                  <a:lumMod val="90000"/>
                </a:schemeClr>
              </a:solidFill>
            </a:endParaRPr>
          </a:p>
          <a:p>
            <a:r>
              <a:rPr lang="ja-JP" altLang="en-US" sz="2000" b="1">
                <a:solidFill>
                  <a:schemeClr val="bg2">
                    <a:lumMod val="90000"/>
                  </a:schemeClr>
                </a:solidFill>
              </a:rPr>
              <a:t>調査</a:t>
            </a:r>
            <a:r>
              <a:rPr lang="en-US" altLang="ja-JP" sz="2000" b="1" dirty="0">
                <a:solidFill>
                  <a:schemeClr val="bg2">
                    <a:lumMod val="90000"/>
                  </a:schemeClr>
                </a:solidFill>
              </a:rPr>
              <a:t>2. </a:t>
            </a:r>
            <a:r>
              <a:rPr lang="ja-JP" altLang="en-US" sz="2000" b="1">
                <a:solidFill>
                  <a:schemeClr val="bg2">
                    <a:lumMod val="90000"/>
                  </a:schemeClr>
                </a:solidFill>
              </a:rPr>
              <a:t>異なる特徴の言語間における翻訳の精度</a:t>
            </a:r>
            <a:endParaRPr lang="en-US" altLang="ja-JP" sz="2000" b="1" dirty="0">
              <a:solidFill>
                <a:schemeClr val="bg2">
                  <a:lumMod val="90000"/>
                </a:schemeClr>
              </a:solidFill>
            </a:endParaRPr>
          </a:p>
          <a:p>
            <a:pPr lvl="1"/>
            <a:r>
              <a:rPr lang="en-US" altLang="ja-JP" sz="1600" dirty="0">
                <a:solidFill>
                  <a:schemeClr val="bg2">
                    <a:lumMod val="90000"/>
                  </a:schemeClr>
                </a:solidFill>
              </a:rPr>
              <a:t>C++,</a:t>
            </a:r>
            <a:r>
              <a:rPr lang="ja-JP" altLang="en-US" sz="1600" dirty="0">
                <a:solidFill>
                  <a:schemeClr val="bg2">
                    <a:lumMod val="90000"/>
                  </a:schemeClr>
                </a:solidFill>
              </a:rPr>
              <a:t> </a:t>
            </a:r>
            <a:r>
              <a:rPr lang="en-US" altLang="ja-JP" sz="1600" dirty="0">
                <a:solidFill>
                  <a:schemeClr val="bg2">
                    <a:lumMod val="90000"/>
                  </a:schemeClr>
                </a:solidFill>
              </a:rPr>
              <a:t>COBOL,</a:t>
            </a:r>
            <a:r>
              <a:rPr lang="ja-JP" altLang="en-US" sz="1600" dirty="0">
                <a:solidFill>
                  <a:schemeClr val="bg2">
                    <a:lumMod val="90000"/>
                  </a:schemeClr>
                </a:solidFill>
              </a:rPr>
              <a:t> </a:t>
            </a:r>
            <a:r>
              <a:rPr lang="en-US" altLang="ja-JP" sz="1600" dirty="0">
                <a:solidFill>
                  <a:schemeClr val="bg2">
                    <a:lumMod val="90000"/>
                  </a:schemeClr>
                </a:solidFill>
              </a:rPr>
              <a:t>Go,</a:t>
            </a:r>
            <a:r>
              <a:rPr lang="ja-JP" altLang="en-US" sz="1600" dirty="0">
                <a:solidFill>
                  <a:schemeClr val="bg2">
                    <a:lumMod val="90000"/>
                  </a:schemeClr>
                </a:solidFill>
              </a:rPr>
              <a:t> </a:t>
            </a:r>
            <a:r>
              <a:rPr lang="en-US" altLang="ja-JP" sz="1600" dirty="0">
                <a:solidFill>
                  <a:schemeClr val="bg2">
                    <a:lumMod val="90000"/>
                  </a:schemeClr>
                </a:solidFill>
              </a:rPr>
              <a:t>Java, Python3,</a:t>
            </a:r>
            <a:r>
              <a:rPr lang="ja-JP" altLang="en-US" sz="1600" dirty="0">
                <a:solidFill>
                  <a:schemeClr val="bg2">
                    <a:lumMod val="90000"/>
                  </a:schemeClr>
                </a:solidFill>
              </a:rPr>
              <a:t> </a:t>
            </a:r>
            <a:r>
              <a:rPr lang="en-US" altLang="ja-JP" sz="1600" dirty="0">
                <a:solidFill>
                  <a:schemeClr val="bg2">
                    <a:lumMod val="90000"/>
                  </a:schemeClr>
                </a:solidFill>
              </a:rPr>
              <a:t>Rust</a:t>
            </a:r>
            <a:r>
              <a:rPr lang="ja-JP" altLang="en-US" sz="1600">
                <a:solidFill>
                  <a:schemeClr val="bg2">
                    <a:lumMod val="90000"/>
                  </a:schemeClr>
                </a:solidFill>
              </a:rPr>
              <a:t>で翻訳の精度</a:t>
            </a:r>
            <a:r>
              <a:rPr lang="ja-JP" altLang="en-US" sz="1600" dirty="0">
                <a:solidFill>
                  <a:schemeClr val="bg2">
                    <a:lumMod val="90000"/>
                  </a:schemeClr>
                </a:solidFill>
              </a:rPr>
              <a:t>を調査</a:t>
            </a:r>
            <a:endParaRPr lang="en-US" altLang="ja-JP" sz="1600" dirty="0">
              <a:solidFill>
                <a:schemeClr val="bg2">
                  <a:lumMod val="90000"/>
                </a:schemeClr>
              </a:solidFill>
            </a:endParaRPr>
          </a:p>
          <a:p>
            <a:r>
              <a:rPr lang="ja-JP" altLang="en-US" sz="2000" b="1" dirty="0">
                <a:solidFill>
                  <a:schemeClr val="bg2">
                    <a:lumMod val="90000"/>
                  </a:schemeClr>
                </a:solidFill>
              </a:rPr>
              <a:t>調査</a:t>
            </a:r>
            <a:r>
              <a:rPr lang="en-US" altLang="ja-JP" sz="2000" b="1" dirty="0">
                <a:solidFill>
                  <a:schemeClr val="bg2">
                    <a:lumMod val="90000"/>
                  </a:schemeClr>
                </a:solidFill>
              </a:rPr>
              <a:t>3. </a:t>
            </a:r>
            <a:r>
              <a:rPr lang="ja-JP" altLang="en-US" sz="2000" b="1">
                <a:solidFill>
                  <a:schemeClr val="bg2">
                    <a:lumMod val="90000"/>
                  </a:schemeClr>
                </a:solidFill>
              </a:rPr>
              <a:t>プロンプトの言語が翻訳の精度に与える影響</a:t>
            </a:r>
            <a:endParaRPr lang="en-US" altLang="ja-JP" sz="2000" b="1" dirty="0">
              <a:solidFill>
                <a:schemeClr val="bg2">
                  <a:lumMod val="90000"/>
                </a:schemeClr>
              </a:solidFill>
            </a:endParaRPr>
          </a:p>
          <a:p>
            <a:pPr lvl="1"/>
            <a:r>
              <a:rPr lang="ja-JP" altLang="en-US" sz="1600" dirty="0">
                <a:solidFill>
                  <a:schemeClr val="bg2">
                    <a:lumMod val="90000"/>
                  </a:schemeClr>
                </a:solidFill>
              </a:rPr>
              <a:t>プロンプトが英語の場合と日本語の場合の精度の調査</a:t>
            </a:r>
            <a:endParaRPr lang="en-US" altLang="ja-JP" sz="1600" dirty="0">
              <a:solidFill>
                <a:schemeClr val="bg2">
                  <a:lumMod val="90000"/>
                </a:schemeClr>
              </a:solidFill>
            </a:endParaRPr>
          </a:p>
          <a:p>
            <a:r>
              <a:rPr lang="ja-JP" altLang="en-US" sz="2000" b="1" dirty="0"/>
              <a:t>調査</a:t>
            </a:r>
            <a:r>
              <a:rPr lang="en-US" altLang="ja-JP" sz="2000" b="1" dirty="0"/>
              <a:t>4. </a:t>
            </a:r>
            <a:r>
              <a:rPr lang="ja-JP" altLang="en-US" sz="2000" b="1"/>
              <a:t>外部ツールが翻訳の精度に与える影響</a:t>
            </a:r>
            <a:endParaRPr lang="en-US" altLang="ja-JP" sz="2000" b="1" dirty="0"/>
          </a:p>
          <a:p>
            <a:pPr lvl="1"/>
            <a:r>
              <a:rPr lang="ja-JP" altLang="en-US" sz="1600"/>
              <a:t>静的解析ツールを用いることで翻訳の精度が向上するかどうか調査</a:t>
            </a:r>
            <a:endParaRPr lang="en-US" altLang="ja-JP" sz="1600" dirty="0"/>
          </a:p>
          <a:p>
            <a:pPr>
              <a:buNone/>
            </a:pPr>
            <a:endParaRPr lang="en-US" altLang="ja-JP" sz="20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p:spTree>
    <p:extLst>
      <p:ext uri="{BB962C8B-B14F-4D97-AF65-F5344CB8AC3E}">
        <p14:creationId xmlns:p14="http://schemas.microsoft.com/office/powerpoint/2010/main" val="331124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AACD95-3BFC-F853-4914-4685B38DD9FD}"/>
              </a:ext>
            </a:extLst>
          </p:cNvPr>
          <p:cNvSpPr>
            <a:spLocks noGrp="1"/>
          </p:cNvSpPr>
          <p:nvPr>
            <p:ph type="title"/>
          </p:nvPr>
        </p:nvSpPr>
        <p:spPr/>
        <p:txBody>
          <a:bodyPr/>
          <a:lstStyle/>
          <a:p>
            <a:r>
              <a:rPr kumimoji="1" lang="ja-JP" altLang="en-US" dirty="0"/>
              <a:t>調査</a:t>
            </a:r>
            <a:r>
              <a:rPr kumimoji="1" lang="en-US" altLang="ja-JP" dirty="0"/>
              <a:t>4: </a:t>
            </a:r>
            <a:r>
              <a:rPr kumimoji="1" lang="ja-JP" altLang="en-US" dirty="0"/>
              <a:t>概要</a:t>
            </a:r>
          </a:p>
        </p:txBody>
      </p:sp>
      <p:sp>
        <p:nvSpPr>
          <p:cNvPr id="3" name="コンテンツ プレースホルダー 2">
            <a:extLst>
              <a:ext uri="{FF2B5EF4-FFF2-40B4-BE49-F238E27FC236}">
                <a16:creationId xmlns:a16="http://schemas.microsoft.com/office/drawing/2014/main" id="{BC3E36DD-A782-8F31-3DAB-2C51D3DC5BB9}"/>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dirty="0"/>
              <a:t>静的解析ツールを使用</a:t>
            </a:r>
            <a:r>
              <a:rPr lang="ja-JP" altLang="en-US" dirty="0"/>
              <a:t>して精度がどれだけ向上</a:t>
            </a:r>
            <a:r>
              <a:rPr lang="ja-JP" altLang="en-US"/>
              <a:t>するか調査</a:t>
            </a:r>
            <a:endParaRPr lang="en-US" altLang="ja-JP" sz="2000" dirty="0"/>
          </a:p>
          <a:p>
            <a:r>
              <a:rPr lang="ja-JP" altLang="en-US" sz="2400" b="1" dirty="0"/>
              <a:t>実験方法</a:t>
            </a:r>
            <a:endParaRPr lang="en-US" altLang="ja-JP" sz="2400" b="1" dirty="0"/>
          </a:p>
          <a:p>
            <a:pPr lvl="1"/>
            <a:r>
              <a:rPr lang="ja-JP" altLang="en-US"/>
              <a:t>調査</a:t>
            </a:r>
            <a:r>
              <a:rPr lang="en-US" altLang="ja-JP" dirty="0"/>
              <a:t>2</a:t>
            </a:r>
            <a:r>
              <a:rPr lang="ja-JP" altLang="en-US" dirty="0"/>
              <a:t>の結果に以下の静的解析ツールを適用する</a:t>
            </a:r>
            <a:endParaRPr lang="en-US" altLang="ja-JP" dirty="0"/>
          </a:p>
          <a:p>
            <a:pPr lvl="1"/>
            <a:r>
              <a:rPr kumimoji="1" lang="en-US" altLang="ja-JP" b="1" dirty="0"/>
              <a:t>1. </a:t>
            </a:r>
            <a:r>
              <a:rPr kumimoji="1" lang="en-US" altLang="ja-JP" b="1" dirty="0" err="1"/>
              <a:t>goimports</a:t>
            </a:r>
            <a:endParaRPr kumimoji="1" lang="en-US" altLang="ja-JP" b="1" dirty="0"/>
          </a:p>
          <a:p>
            <a:pPr lvl="2"/>
            <a:r>
              <a:rPr lang="en-US" altLang="ja-JP" dirty="0"/>
              <a:t>Go</a:t>
            </a:r>
            <a:r>
              <a:rPr lang="ja-JP" altLang="en-US" dirty="0"/>
              <a:t>のパッケージの</a:t>
            </a:r>
            <a:r>
              <a:rPr lang="en-US" altLang="ja-JP" dirty="0"/>
              <a:t>import</a:t>
            </a:r>
            <a:r>
              <a:rPr lang="ja-JP" altLang="en-US" dirty="0"/>
              <a:t>を自動解決するツール</a:t>
            </a:r>
            <a:endParaRPr kumimoji="1" lang="en-US" altLang="ja-JP" dirty="0"/>
          </a:p>
          <a:p>
            <a:pPr lvl="1"/>
            <a:r>
              <a:rPr lang="en-US" altLang="ja-JP" b="1" dirty="0"/>
              <a:t>2. cargo-fix</a:t>
            </a:r>
          </a:p>
          <a:p>
            <a:pPr lvl="2"/>
            <a:r>
              <a:rPr kumimoji="1" lang="en-US" altLang="ja-JP" dirty="0"/>
              <a:t>Rust</a:t>
            </a:r>
            <a:r>
              <a:rPr kumimoji="1" lang="ja-JP" altLang="en-US" dirty="0"/>
              <a:t>のコンパイラが提案した修正を自動で適用するツール</a:t>
            </a:r>
            <a:endParaRPr kumimoji="1" lang="ja-JP" altLang="en-US" b="1" dirty="0"/>
          </a:p>
          <a:p>
            <a:endParaRPr kumimoji="1" lang="ja-JP" altLang="en-US" dirty="0"/>
          </a:p>
        </p:txBody>
      </p:sp>
      <p:sp>
        <p:nvSpPr>
          <p:cNvPr id="4" name="スライド番号プレースホルダー 3">
            <a:extLst>
              <a:ext uri="{FF2B5EF4-FFF2-40B4-BE49-F238E27FC236}">
                <a16:creationId xmlns:a16="http://schemas.microsoft.com/office/drawing/2014/main" id="{B8032288-C131-A47B-DFF7-A2FE0185C935}"/>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p:pic>
        <p:nvPicPr>
          <p:cNvPr id="9" name="図 8" descr="文字が書かれている&#10;&#10;中程度の精度で自動的に生成された説明">
            <a:extLst>
              <a:ext uri="{FF2B5EF4-FFF2-40B4-BE49-F238E27FC236}">
                <a16:creationId xmlns:a16="http://schemas.microsoft.com/office/drawing/2014/main" id="{FA9DD51E-4808-316D-8288-730835F18708}"/>
              </a:ext>
            </a:extLst>
          </p:cNvPr>
          <p:cNvPicPr>
            <a:picLocks noChangeAspect="1"/>
          </p:cNvPicPr>
          <p:nvPr/>
        </p:nvPicPr>
        <p:blipFill>
          <a:blip r:embed="rId3"/>
          <a:stretch>
            <a:fillRect/>
          </a:stretch>
        </p:blipFill>
        <p:spPr>
          <a:xfrm>
            <a:off x="908050" y="5230099"/>
            <a:ext cx="7327900" cy="1231900"/>
          </a:xfrm>
          <a:prstGeom prst="rect">
            <a:avLst/>
          </a:prstGeom>
        </p:spPr>
      </p:pic>
    </p:spTree>
    <p:extLst>
      <p:ext uri="{BB962C8B-B14F-4D97-AF65-F5344CB8AC3E}">
        <p14:creationId xmlns:p14="http://schemas.microsoft.com/office/powerpoint/2010/main" val="289129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BD39F-0408-D008-2D8A-4AC0CC46FEA9}"/>
              </a:ext>
            </a:extLst>
          </p:cNvPr>
          <p:cNvSpPr>
            <a:spLocks noGrp="1"/>
          </p:cNvSpPr>
          <p:nvPr>
            <p:ph type="title"/>
          </p:nvPr>
        </p:nvSpPr>
        <p:spPr/>
        <p:txBody>
          <a:bodyPr/>
          <a:lstStyle/>
          <a:p>
            <a:r>
              <a:rPr kumimoji="1" lang="ja-JP" altLang="en-US" dirty="0"/>
              <a:t>ルールベース機械翻訳</a:t>
            </a:r>
          </a:p>
        </p:txBody>
      </p:sp>
      <p:sp>
        <p:nvSpPr>
          <p:cNvPr id="3" name="コンテンツ プレースホルダー 2">
            <a:extLst>
              <a:ext uri="{FF2B5EF4-FFF2-40B4-BE49-F238E27FC236}">
                <a16:creationId xmlns:a16="http://schemas.microsoft.com/office/drawing/2014/main" id="{E0D2009C-6CBB-78FC-C659-93B4A9AFE0BB}"/>
              </a:ext>
            </a:extLst>
          </p:cNvPr>
          <p:cNvSpPr>
            <a:spLocks noGrp="1"/>
          </p:cNvSpPr>
          <p:nvPr>
            <p:ph idx="1"/>
          </p:nvPr>
        </p:nvSpPr>
        <p:spPr/>
        <p:txBody>
          <a:bodyPr/>
          <a:lstStyle/>
          <a:p>
            <a:r>
              <a:rPr kumimoji="1" lang="ja-JP" altLang="en-US" sz="2400" b="1" dirty="0"/>
              <a:t>ルールベース機械翻訳</a:t>
            </a:r>
            <a:endParaRPr kumimoji="1" lang="en-US" altLang="ja-JP" sz="2400" b="1" dirty="0"/>
          </a:p>
          <a:p>
            <a:r>
              <a:rPr lang="ja-JP" altLang="en-US" sz="2000" dirty="0"/>
              <a:t>ルールや辞書に</a:t>
            </a:r>
            <a:r>
              <a:rPr lang="ja-JP" altLang="en-US" sz="2000"/>
              <a:t>沿って翻訳</a:t>
            </a:r>
            <a:endParaRPr kumimoji="1" lang="en-US" altLang="ja-JP" b="1" dirty="0"/>
          </a:p>
          <a:p>
            <a:r>
              <a:rPr kumimoji="1" lang="ja-JP" altLang="en-US" b="1"/>
              <a:t>メリット</a:t>
            </a:r>
            <a:endParaRPr kumimoji="1" lang="en-US" altLang="ja-JP" b="1" dirty="0"/>
          </a:p>
          <a:p>
            <a:pPr lvl="1"/>
            <a:r>
              <a:rPr kumimoji="1" lang="ja-JP" altLang="en-US" dirty="0"/>
              <a:t>ルールの範囲内であれば正確に翻訳することができる</a:t>
            </a:r>
            <a:endParaRPr kumimoji="1" lang="en-US" altLang="ja-JP" dirty="0"/>
          </a:p>
          <a:p>
            <a:r>
              <a:rPr lang="ja-JP" altLang="en-US" b="1" dirty="0"/>
              <a:t>デメリット</a:t>
            </a:r>
            <a:endParaRPr lang="en-US" altLang="ja-JP" b="1" dirty="0"/>
          </a:p>
          <a:p>
            <a:pPr lvl="1"/>
            <a:r>
              <a:rPr lang="ja-JP" altLang="en-US" u="sng" dirty="0"/>
              <a:t>大量のルール登録を手動で行う必要がある</a:t>
            </a:r>
            <a:endParaRPr lang="en-US" altLang="ja-JP" u="sng" dirty="0"/>
          </a:p>
          <a:p>
            <a:pPr lvl="2"/>
            <a:r>
              <a:rPr lang="ja-JP" altLang="en-US" dirty="0"/>
              <a:t>ルール登録は非常に労力がかかる</a:t>
            </a:r>
            <a:endParaRPr lang="en-US" altLang="ja-JP" dirty="0"/>
          </a:p>
          <a:p>
            <a:pPr lvl="1"/>
            <a:r>
              <a:rPr kumimoji="1" lang="ja-JP" altLang="en-US" dirty="0"/>
              <a:t>不自然な翻訳</a:t>
            </a:r>
            <a:r>
              <a:rPr lang="ja-JP" altLang="en-US" dirty="0"/>
              <a:t>が出力される可能性がある</a:t>
            </a:r>
            <a:endParaRPr kumimoji="1" lang="ja-JP" altLang="en-US" dirty="0"/>
          </a:p>
        </p:txBody>
      </p:sp>
      <p:sp>
        <p:nvSpPr>
          <p:cNvPr id="4" name="スライド番号プレースホルダー 3">
            <a:extLst>
              <a:ext uri="{FF2B5EF4-FFF2-40B4-BE49-F238E27FC236}">
                <a16:creationId xmlns:a16="http://schemas.microsoft.com/office/drawing/2014/main" id="{C4BE92E7-7454-396E-A875-0F96DA815263}"/>
              </a:ext>
            </a:extLst>
          </p:cNvPr>
          <p:cNvSpPr>
            <a:spLocks noGrp="1"/>
          </p:cNvSpPr>
          <p:nvPr>
            <p:ph type="sldNum" sz="quarter" idx="12"/>
          </p:nvPr>
        </p:nvSpPr>
        <p:spPr/>
        <p:txBody>
          <a:bodyPr/>
          <a:lstStyle/>
          <a:p>
            <a:fld id="{B16735D3-C9E7-F649-AF37-A9D08763696D}" type="slidenum">
              <a:rPr lang="ja-JP" altLang="en-US" smtClean="0"/>
              <a:pPr/>
              <a:t>2</a:t>
            </a:fld>
            <a:endParaRPr lang="ja-JP" altLang="en-US" dirty="0"/>
          </a:p>
        </p:txBody>
      </p:sp>
    </p:spTree>
    <p:extLst>
      <p:ext uri="{BB962C8B-B14F-4D97-AF65-F5344CB8AC3E}">
        <p14:creationId xmlns:p14="http://schemas.microsoft.com/office/powerpoint/2010/main" val="9058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16C49-D6BE-2C99-861E-A2A9F5460233}"/>
              </a:ext>
            </a:extLst>
          </p:cNvPr>
          <p:cNvSpPr>
            <a:spLocks noGrp="1"/>
          </p:cNvSpPr>
          <p:nvPr>
            <p:ph type="title"/>
          </p:nvPr>
        </p:nvSpPr>
        <p:spPr/>
        <p:txBody>
          <a:bodyPr/>
          <a:lstStyle/>
          <a:p>
            <a:r>
              <a:rPr kumimoji="1" lang="ja-JP" altLang="en-US" dirty="0"/>
              <a:t>調査</a:t>
            </a:r>
            <a:r>
              <a:rPr kumimoji="1" lang="en-US" altLang="ja-JP" dirty="0"/>
              <a:t>4: </a:t>
            </a:r>
            <a:r>
              <a:rPr kumimoji="1" lang="ja-JP" altLang="en-US"/>
              <a:t>結果と考察</a:t>
            </a:r>
            <a:endParaRPr kumimoji="1" lang="ja-JP" altLang="en-US" dirty="0"/>
          </a:p>
        </p:txBody>
      </p:sp>
      <p:sp>
        <p:nvSpPr>
          <p:cNvPr id="3" name="コンテンツ プレースホルダー 2">
            <a:extLst>
              <a:ext uri="{FF2B5EF4-FFF2-40B4-BE49-F238E27FC236}">
                <a16:creationId xmlns:a16="http://schemas.microsoft.com/office/drawing/2014/main" id="{716D7E67-A608-44EF-9768-310A6780B785}"/>
              </a:ext>
            </a:extLst>
          </p:cNvPr>
          <p:cNvSpPr>
            <a:spLocks noGrp="1"/>
          </p:cNvSpPr>
          <p:nvPr>
            <p:ph idx="1"/>
          </p:nvPr>
        </p:nvSpPr>
        <p:spPr/>
        <p:txBody>
          <a:bodyPr/>
          <a:lstStyle/>
          <a:p>
            <a:r>
              <a:rPr kumimoji="1" lang="ja-JP" altLang="en-US" sz="2000" u="sng" dirty="0"/>
              <a:t>両者において</a:t>
            </a:r>
            <a:r>
              <a:rPr lang="ja-JP" altLang="en-US" sz="2000" u="sng" dirty="0"/>
              <a:t>精度が向上</a:t>
            </a:r>
            <a:endParaRPr lang="en-US" altLang="ja-JP" sz="2000" u="sng" dirty="0"/>
          </a:p>
          <a:p>
            <a:r>
              <a:rPr kumimoji="1" lang="ja-JP" altLang="en-US" sz="2000" dirty="0"/>
              <a:t>特に</a:t>
            </a:r>
            <a:r>
              <a:rPr kumimoji="1" lang="en-US" altLang="ja-JP" sz="2000" dirty="0" err="1"/>
              <a:t>goimports</a:t>
            </a:r>
            <a:r>
              <a:rPr kumimoji="1" lang="ja-JP" altLang="en-US" sz="2000" dirty="0"/>
              <a:t>を適用した場合は平均</a:t>
            </a:r>
            <a:r>
              <a:rPr kumimoji="1" lang="en-US" altLang="ja-JP" sz="2000" dirty="0"/>
              <a:t>+0.09</a:t>
            </a:r>
            <a:r>
              <a:rPr kumimoji="1" lang="ja-JP" altLang="en-US" sz="2000" dirty="0"/>
              <a:t>と大幅に精度が向上</a:t>
            </a:r>
            <a:endParaRPr kumimoji="1" lang="en-US" altLang="ja-JP" sz="2000" dirty="0"/>
          </a:p>
          <a:p>
            <a:r>
              <a:rPr lang="ja-JP" altLang="en-US" sz="2000" dirty="0"/>
              <a:t>静的解析ツールを併用することで精度を向上させることができる</a:t>
            </a:r>
            <a:endParaRPr kumimoji="1" lang="en-US" altLang="ja-JP" sz="2000" dirty="0"/>
          </a:p>
        </p:txBody>
      </p:sp>
      <p:sp>
        <p:nvSpPr>
          <p:cNvPr id="4" name="スライド番号プレースホルダー 3">
            <a:extLst>
              <a:ext uri="{FF2B5EF4-FFF2-40B4-BE49-F238E27FC236}">
                <a16:creationId xmlns:a16="http://schemas.microsoft.com/office/drawing/2014/main" id="{C0BC4A84-9BF2-17E5-FB70-BD83E3659063}"/>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graphicFrame>
        <p:nvGraphicFramePr>
          <p:cNvPr id="5" name="表 5">
            <a:extLst>
              <a:ext uri="{FF2B5EF4-FFF2-40B4-BE49-F238E27FC236}">
                <a16:creationId xmlns:a16="http://schemas.microsoft.com/office/drawing/2014/main" id="{CD3B1BE4-CA91-A0E8-30A8-CA45C74AAB75}"/>
              </a:ext>
            </a:extLst>
          </p:cNvPr>
          <p:cNvGraphicFramePr>
            <a:graphicFrameLocks noGrp="1"/>
          </p:cNvGraphicFramePr>
          <p:nvPr>
            <p:extLst>
              <p:ext uri="{D42A27DB-BD31-4B8C-83A1-F6EECF244321}">
                <p14:modId xmlns:p14="http://schemas.microsoft.com/office/powerpoint/2010/main" val="587204278"/>
              </p:ext>
            </p:extLst>
          </p:nvPr>
        </p:nvGraphicFramePr>
        <p:xfrm>
          <a:off x="1261708" y="3741579"/>
          <a:ext cx="2639314" cy="2313578"/>
        </p:xfrm>
        <a:graphic>
          <a:graphicData uri="http://schemas.openxmlformats.org/drawingml/2006/table">
            <a:tbl>
              <a:tblPr firstRow="1" firstCol="1" bandRow="1">
                <a:tableStyleId>{073A0DAA-6AF3-43AB-8588-CEC1D06C72B9}</a:tableStyleId>
              </a:tblPr>
              <a:tblGrid>
                <a:gridCol w="1319657">
                  <a:extLst>
                    <a:ext uri="{9D8B030D-6E8A-4147-A177-3AD203B41FA5}">
                      <a16:colId xmlns:a16="http://schemas.microsoft.com/office/drawing/2014/main" val="3508194959"/>
                    </a:ext>
                  </a:extLst>
                </a:gridCol>
                <a:gridCol w="1319657">
                  <a:extLst>
                    <a:ext uri="{9D8B030D-6E8A-4147-A177-3AD203B41FA5}">
                      <a16:colId xmlns:a16="http://schemas.microsoft.com/office/drawing/2014/main" val="318804502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a:t>
                      </a:r>
                      <a:r>
                        <a:rPr kumimoji="1" lang="en-US" altLang="ja-JP" sz="1500" dirty="0" err="1"/>
                        <a:t>goimports</a:t>
                      </a:r>
                      <a:r>
                        <a:rPr kumimoji="1" lang="en-US" altLang="ja-JP" sz="1500" dirty="0"/>
                        <a:t>)</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0.82 (+0.12)</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0.32 (+0.03)</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667212734"/>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0.70</a:t>
                      </a:r>
                      <a:r>
                        <a:rPr kumimoji="1" lang="en-US" altLang="ja-JP" sz="1500" b="0" dirty="0"/>
                        <a:t> (+0.10)</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0.68</a:t>
                      </a:r>
                      <a:r>
                        <a:rPr kumimoji="1" lang="en-US" altLang="ja-JP" sz="1500" b="0" dirty="0"/>
                        <a:t> (+0.08)</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0.71</a:t>
                      </a:r>
                      <a:r>
                        <a:rPr kumimoji="1" lang="en-US" altLang="ja-JP" sz="1500" b="0" dirty="0"/>
                        <a:t> (+0.09)</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0.65</a:t>
                      </a:r>
                      <a:r>
                        <a:rPr kumimoji="1" lang="en-US" altLang="ja-JP" sz="1500" b="0" dirty="0"/>
                        <a:t> (+0.09)</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graphicFrame>
        <p:nvGraphicFramePr>
          <p:cNvPr id="6" name="表 5">
            <a:extLst>
              <a:ext uri="{FF2B5EF4-FFF2-40B4-BE49-F238E27FC236}">
                <a16:creationId xmlns:a16="http://schemas.microsoft.com/office/drawing/2014/main" id="{33DC78ED-3D09-8C29-0F0D-3974484739AD}"/>
              </a:ext>
            </a:extLst>
          </p:cNvPr>
          <p:cNvGraphicFramePr>
            <a:graphicFrameLocks noGrp="1"/>
          </p:cNvGraphicFramePr>
          <p:nvPr>
            <p:extLst>
              <p:ext uri="{D42A27DB-BD31-4B8C-83A1-F6EECF244321}">
                <p14:modId xmlns:p14="http://schemas.microsoft.com/office/powerpoint/2010/main" val="2227953467"/>
              </p:ext>
            </p:extLst>
          </p:nvPr>
        </p:nvGraphicFramePr>
        <p:xfrm>
          <a:off x="5633928" y="3756798"/>
          <a:ext cx="2630270" cy="2313578"/>
        </p:xfrm>
        <a:graphic>
          <a:graphicData uri="http://schemas.openxmlformats.org/drawingml/2006/table">
            <a:tbl>
              <a:tblPr firstRow="1" firstCol="1" bandRow="1">
                <a:tableStyleId>{073A0DAA-6AF3-43AB-8588-CEC1D06C72B9}</a:tableStyleId>
              </a:tblPr>
              <a:tblGrid>
                <a:gridCol w="1315135">
                  <a:extLst>
                    <a:ext uri="{9D8B030D-6E8A-4147-A177-3AD203B41FA5}">
                      <a16:colId xmlns:a16="http://schemas.microsoft.com/office/drawing/2014/main" val="3508194959"/>
                    </a:ext>
                  </a:extLst>
                </a:gridCol>
                <a:gridCol w="1315135">
                  <a:extLst>
                    <a:ext uri="{9D8B030D-6E8A-4147-A177-3AD203B41FA5}">
                      <a16:colId xmlns:a16="http://schemas.microsoft.com/office/drawing/2014/main" val="405381780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(cargo-fix)</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0.65 (+0.01)</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0.58 (±0.00)</a:t>
                      </a:r>
                      <a:endParaRPr kumimoji="1" lang="ja-JP" altLang="en-US" sz="1500" b="0" dirty="0"/>
                    </a:p>
                  </a:txBody>
                  <a:tcPr marL="69254" marR="69254" marT="34627" marB="34627">
                    <a:solidFill>
                      <a:schemeClr val="tx2">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0.54</a:t>
                      </a:r>
                      <a:r>
                        <a:rPr kumimoji="1" lang="en-US" altLang="ja-JP" sz="1500" b="0" dirty="0"/>
                        <a:t> (±0.00)</a:t>
                      </a:r>
                      <a:endParaRPr kumimoji="1" lang="ja-JP" altLang="en-US" sz="1500" dirty="0"/>
                    </a:p>
                  </a:txBody>
                  <a:tcPr marL="69254" marR="69254" marT="34627" marB="34627">
                    <a:solidFill>
                      <a:schemeClr val="tx2">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0.66</a:t>
                      </a:r>
                      <a:r>
                        <a:rPr kumimoji="1" lang="en-US" altLang="ja-JP" sz="1500" b="0" dirty="0"/>
                        <a:t> (+0.02)</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0.66</a:t>
                      </a:r>
                      <a:r>
                        <a:rPr kumimoji="1" lang="en-US" altLang="ja-JP" sz="1500" b="0" dirty="0"/>
                        <a:t> (+0.01)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0.62</a:t>
                      </a:r>
                      <a:r>
                        <a:rPr kumimoji="1" lang="en-US" altLang="ja-JP" sz="1500" b="0" dirty="0"/>
                        <a:t> (+0.01)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sp>
        <p:nvSpPr>
          <p:cNvPr id="9" name="テキスト ボックス 8">
            <a:extLst>
              <a:ext uri="{FF2B5EF4-FFF2-40B4-BE49-F238E27FC236}">
                <a16:creationId xmlns:a16="http://schemas.microsoft.com/office/drawing/2014/main" id="{AD62BCED-CD5D-F8E1-2339-08D3B4420672}"/>
              </a:ext>
            </a:extLst>
          </p:cNvPr>
          <p:cNvSpPr txBox="1"/>
          <p:nvPr/>
        </p:nvSpPr>
        <p:spPr>
          <a:xfrm>
            <a:off x="861298" y="4559037"/>
            <a:ext cx="400410" cy="1169551"/>
          </a:xfrm>
          <a:prstGeom prst="rect">
            <a:avLst/>
          </a:prstGeom>
          <a:noFill/>
        </p:spPr>
        <p:txBody>
          <a:bodyPr wrap="square" rtlCol="0">
            <a:spAutoFit/>
          </a:bodyPr>
          <a:lstStyle/>
          <a:p>
            <a:r>
              <a:rPr kumimoji="1" lang="ja-JP" altLang="en-US" sz="1400" dirty="0"/>
              <a:t>翻訳元言語</a:t>
            </a:r>
          </a:p>
        </p:txBody>
      </p:sp>
      <p:sp>
        <p:nvSpPr>
          <p:cNvPr id="10" name="テキスト ボックス 9">
            <a:extLst>
              <a:ext uri="{FF2B5EF4-FFF2-40B4-BE49-F238E27FC236}">
                <a16:creationId xmlns:a16="http://schemas.microsoft.com/office/drawing/2014/main" id="{3BDF74A0-5540-723C-A7A3-0BDF928BBF42}"/>
              </a:ext>
            </a:extLst>
          </p:cNvPr>
          <p:cNvSpPr txBox="1"/>
          <p:nvPr/>
        </p:nvSpPr>
        <p:spPr>
          <a:xfrm>
            <a:off x="2615585" y="3443969"/>
            <a:ext cx="1285437" cy="307777"/>
          </a:xfrm>
          <a:prstGeom prst="rect">
            <a:avLst/>
          </a:prstGeom>
          <a:noFill/>
        </p:spPr>
        <p:txBody>
          <a:bodyPr wrap="square" rtlCol="0">
            <a:spAutoFit/>
          </a:bodyPr>
          <a:lstStyle/>
          <a:p>
            <a:pPr algn="ctr"/>
            <a:r>
              <a:rPr kumimoji="1" lang="ja-JP" altLang="en-US" sz="1400" dirty="0"/>
              <a:t>翻訳先言語</a:t>
            </a:r>
          </a:p>
        </p:txBody>
      </p:sp>
      <p:sp>
        <p:nvSpPr>
          <p:cNvPr id="11" name="テキスト ボックス 10">
            <a:extLst>
              <a:ext uri="{FF2B5EF4-FFF2-40B4-BE49-F238E27FC236}">
                <a16:creationId xmlns:a16="http://schemas.microsoft.com/office/drawing/2014/main" id="{16DC4757-A6DB-2661-D93E-EB019A8F06D7}"/>
              </a:ext>
            </a:extLst>
          </p:cNvPr>
          <p:cNvSpPr txBox="1"/>
          <p:nvPr/>
        </p:nvSpPr>
        <p:spPr>
          <a:xfrm>
            <a:off x="5233518" y="4559038"/>
            <a:ext cx="400410" cy="1169551"/>
          </a:xfrm>
          <a:prstGeom prst="rect">
            <a:avLst/>
          </a:prstGeom>
          <a:noFill/>
        </p:spPr>
        <p:txBody>
          <a:bodyPr wrap="square" rtlCol="0">
            <a:spAutoFit/>
          </a:bodyPr>
          <a:lstStyle/>
          <a:p>
            <a:r>
              <a:rPr kumimoji="1" lang="ja-JP" altLang="en-US" sz="1400" dirty="0"/>
              <a:t>翻訳元言語</a:t>
            </a:r>
          </a:p>
        </p:txBody>
      </p:sp>
      <p:sp>
        <p:nvSpPr>
          <p:cNvPr id="12" name="テキスト ボックス 11">
            <a:extLst>
              <a:ext uri="{FF2B5EF4-FFF2-40B4-BE49-F238E27FC236}">
                <a16:creationId xmlns:a16="http://schemas.microsoft.com/office/drawing/2014/main" id="{B9D0F440-CF2F-814C-015A-81B26A754673}"/>
              </a:ext>
            </a:extLst>
          </p:cNvPr>
          <p:cNvSpPr txBox="1"/>
          <p:nvPr/>
        </p:nvSpPr>
        <p:spPr>
          <a:xfrm>
            <a:off x="6978761" y="3457028"/>
            <a:ext cx="1285437" cy="307777"/>
          </a:xfrm>
          <a:prstGeom prst="rect">
            <a:avLst/>
          </a:prstGeom>
          <a:noFill/>
        </p:spPr>
        <p:txBody>
          <a:bodyPr wrap="square" rtlCol="0">
            <a:spAutoFit/>
          </a:bodyPr>
          <a:lstStyle/>
          <a:p>
            <a:pPr algn="ctr"/>
            <a:r>
              <a:rPr kumimoji="1" lang="ja-JP" altLang="en-US" sz="1400" dirty="0"/>
              <a:t>翻訳先言語</a:t>
            </a:r>
          </a:p>
        </p:txBody>
      </p:sp>
      <p:sp>
        <p:nvSpPr>
          <p:cNvPr id="7" name="テキスト ボックス 6">
            <a:extLst>
              <a:ext uri="{FF2B5EF4-FFF2-40B4-BE49-F238E27FC236}">
                <a16:creationId xmlns:a16="http://schemas.microsoft.com/office/drawing/2014/main" id="{063A1685-0C39-FA91-3585-BE3FBD2F4704}"/>
              </a:ext>
            </a:extLst>
          </p:cNvPr>
          <p:cNvSpPr txBox="1"/>
          <p:nvPr/>
        </p:nvSpPr>
        <p:spPr>
          <a:xfrm>
            <a:off x="1833485" y="614643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185340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68224-DA55-0985-36AC-4151199DD43E}"/>
              </a:ext>
            </a:extLst>
          </p:cNvPr>
          <p:cNvSpPr>
            <a:spLocks noGrp="1"/>
          </p:cNvSpPr>
          <p:nvPr>
            <p:ph type="title"/>
          </p:nvPr>
        </p:nvSpPr>
        <p:spPr/>
        <p:txBody>
          <a:bodyPr/>
          <a:lstStyle/>
          <a:p>
            <a:r>
              <a:rPr kumimoji="1" lang="ja-JP" altLang="en-US" dirty="0"/>
              <a:t>内的妥当性の脅威</a:t>
            </a:r>
          </a:p>
        </p:txBody>
      </p:sp>
      <p:sp>
        <p:nvSpPr>
          <p:cNvPr id="3" name="コンテンツ プレースホルダー 2">
            <a:extLst>
              <a:ext uri="{FF2B5EF4-FFF2-40B4-BE49-F238E27FC236}">
                <a16:creationId xmlns:a16="http://schemas.microsoft.com/office/drawing/2014/main" id="{A65E798C-7576-24EC-C268-D8DA15FA4D60}"/>
              </a:ext>
            </a:extLst>
          </p:cNvPr>
          <p:cNvSpPr>
            <a:spLocks noGrp="1"/>
          </p:cNvSpPr>
          <p:nvPr>
            <p:ph idx="1"/>
          </p:nvPr>
        </p:nvSpPr>
        <p:spPr/>
        <p:txBody>
          <a:bodyPr/>
          <a:lstStyle/>
          <a:p>
            <a:r>
              <a:rPr lang="ja-JP" altLang="en-US" b="1" dirty="0"/>
              <a:t>データセットに含まれるテストケースの品質</a:t>
            </a:r>
            <a:endParaRPr lang="en-US" altLang="ja-JP" b="1" dirty="0"/>
          </a:p>
          <a:p>
            <a:pPr lvl="1"/>
            <a:r>
              <a:rPr kumimoji="1" lang="ja-JP" altLang="en-US" dirty="0"/>
              <a:t>データセットに含まれるテストケースの品質が</a:t>
            </a:r>
            <a:r>
              <a:rPr kumimoji="1" lang="ja-JP" altLang="en-US"/>
              <a:t>低いと実験の</a:t>
            </a:r>
            <a:br>
              <a:rPr kumimoji="1" lang="en-US" altLang="ja-JP" dirty="0"/>
            </a:br>
            <a:r>
              <a:rPr kumimoji="1" lang="ja-JP" altLang="en-US"/>
              <a:t>信頼性</a:t>
            </a:r>
            <a:r>
              <a:rPr kumimoji="1" lang="ja-JP" altLang="en-US" dirty="0"/>
              <a:t>が失われる</a:t>
            </a:r>
            <a:endParaRPr kumimoji="1" lang="en-US" altLang="ja-JP" dirty="0"/>
          </a:p>
          <a:p>
            <a:pPr lvl="1"/>
            <a:r>
              <a:rPr kumimoji="1" lang="en-US" altLang="ja-JP" dirty="0" err="1"/>
              <a:t>AtCoder</a:t>
            </a:r>
            <a:r>
              <a:rPr kumimoji="1" lang="ja-JP" altLang="en-US" dirty="0"/>
              <a:t>ではコンテスト中にテストケースの不備が発覚した場合は</a:t>
            </a:r>
            <a:br>
              <a:rPr kumimoji="1" lang="en-US" altLang="ja-JP" dirty="0"/>
            </a:br>
            <a:r>
              <a:rPr kumimoji="1" lang="ja-JP" altLang="en-US" dirty="0"/>
              <a:t>コンテスト後にテストケースが追加される</a:t>
            </a:r>
            <a:endParaRPr kumimoji="1" lang="en-US" altLang="ja-JP" dirty="0"/>
          </a:p>
          <a:p>
            <a:pPr lvl="1"/>
            <a:r>
              <a:rPr lang="ja-JP" altLang="en-US" u="sng" dirty="0"/>
              <a:t>本実験で作成したデータセットはそのようなテストケースも</a:t>
            </a:r>
            <a:br>
              <a:rPr lang="en-US" altLang="ja-JP" u="sng" dirty="0"/>
            </a:br>
            <a:r>
              <a:rPr lang="ja-JP" altLang="en-US" u="sng"/>
              <a:t>含んでいる</a:t>
            </a:r>
          </a:p>
          <a:p>
            <a:pPr lvl="1"/>
            <a:r>
              <a:rPr lang="ja-JP" altLang="en-US" b="1"/>
              <a:t>テストケースの不備による妥当性の脅威は小さいと考えられる</a:t>
            </a:r>
            <a:endParaRPr kumimoji="1" lang="ja-JP" altLang="en-US" b="1" dirty="0"/>
          </a:p>
        </p:txBody>
      </p:sp>
      <p:sp>
        <p:nvSpPr>
          <p:cNvPr id="4" name="スライド番号プレースホルダー 3">
            <a:extLst>
              <a:ext uri="{FF2B5EF4-FFF2-40B4-BE49-F238E27FC236}">
                <a16:creationId xmlns:a16="http://schemas.microsoft.com/office/drawing/2014/main" id="{684B14DF-0920-0BE9-225C-BC39E6122DD7}"/>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a:p>
        </p:txBody>
      </p:sp>
      <p:sp>
        <p:nvSpPr>
          <p:cNvPr id="5" name="右矢印 4">
            <a:extLst>
              <a:ext uri="{FF2B5EF4-FFF2-40B4-BE49-F238E27FC236}">
                <a16:creationId xmlns:a16="http://schemas.microsoft.com/office/drawing/2014/main" id="{B4DCD996-C326-8209-2246-665AAF24E5FB}"/>
              </a:ext>
            </a:extLst>
          </p:cNvPr>
          <p:cNvSpPr/>
          <p:nvPr/>
        </p:nvSpPr>
        <p:spPr>
          <a:xfrm>
            <a:off x="222069" y="4245424"/>
            <a:ext cx="496389" cy="48463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92826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79B98-4739-76A8-230F-EA92B82B5421}"/>
              </a:ext>
            </a:extLst>
          </p:cNvPr>
          <p:cNvSpPr>
            <a:spLocks noGrp="1"/>
          </p:cNvSpPr>
          <p:nvPr>
            <p:ph type="title"/>
          </p:nvPr>
        </p:nvSpPr>
        <p:spPr/>
        <p:txBody>
          <a:bodyPr/>
          <a:lstStyle/>
          <a:p>
            <a:r>
              <a:rPr kumimoji="1" lang="ja-JP" altLang="en-US" dirty="0"/>
              <a:t>外的妥当性の脅威</a:t>
            </a:r>
          </a:p>
        </p:txBody>
      </p:sp>
      <p:sp>
        <p:nvSpPr>
          <p:cNvPr id="3" name="コンテンツ プレースホルダー 2">
            <a:extLst>
              <a:ext uri="{FF2B5EF4-FFF2-40B4-BE49-F238E27FC236}">
                <a16:creationId xmlns:a16="http://schemas.microsoft.com/office/drawing/2014/main" id="{D6ED480F-6AA5-419D-9D77-B5219E61F22A}"/>
              </a:ext>
            </a:extLst>
          </p:cNvPr>
          <p:cNvSpPr>
            <a:spLocks noGrp="1"/>
          </p:cNvSpPr>
          <p:nvPr>
            <p:ph idx="1"/>
          </p:nvPr>
        </p:nvSpPr>
        <p:spPr/>
        <p:txBody>
          <a:bodyPr/>
          <a:lstStyle/>
          <a:p>
            <a:r>
              <a:rPr kumimoji="1" lang="ja-JP" altLang="en-US" b="1" dirty="0"/>
              <a:t>再現性の問題</a:t>
            </a:r>
            <a:endParaRPr kumimoji="1" lang="en-US" altLang="ja-JP" b="1" dirty="0"/>
          </a:p>
          <a:p>
            <a:pPr lvl="1"/>
            <a:r>
              <a:rPr lang="en-US" altLang="ja-JP" dirty="0"/>
              <a:t>GPT-4</a:t>
            </a:r>
            <a:r>
              <a:rPr lang="ja-JP" altLang="en-US" dirty="0"/>
              <a:t>は同一プロンプトであっても複数回実行することで</a:t>
            </a:r>
            <a:br>
              <a:rPr lang="en-US" altLang="ja-JP" dirty="0"/>
            </a:br>
            <a:r>
              <a:rPr lang="ja-JP" altLang="en-US" dirty="0"/>
              <a:t>出力が変化する</a:t>
            </a:r>
            <a:endParaRPr lang="en-US" altLang="ja-JP" dirty="0"/>
          </a:p>
          <a:p>
            <a:pPr lvl="1"/>
            <a:r>
              <a:rPr kumimoji="1" lang="ja-JP" altLang="en-US" u="sng"/>
              <a:t>同じ</a:t>
            </a:r>
            <a:r>
              <a:rPr kumimoji="1" lang="ja-JP" altLang="en-US" u="sng" dirty="0"/>
              <a:t>モデル，</a:t>
            </a:r>
            <a:r>
              <a:rPr kumimoji="1" lang="ja-JP" altLang="en-US" u="sng"/>
              <a:t>プロンプトでも本実験</a:t>
            </a:r>
            <a:r>
              <a:rPr kumimoji="1" lang="ja-JP" altLang="en-US" u="sng" dirty="0"/>
              <a:t>の</a:t>
            </a:r>
            <a:r>
              <a:rPr kumimoji="1" lang="ja-JP" altLang="en-US" u="sng"/>
              <a:t>結果を再現できない</a:t>
            </a:r>
            <a:endParaRPr kumimoji="1" lang="en-US" altLang="ja-JP" u="sng" dirty="0"/>
          </a:p>
          <a:p>
            <a:pPr lvl="1"/>
            <a:endParaRPr lang="en-US" altLang="ja-JP" dirty="0"/>
          </a:p>
          <a:p>
            <a:pPr lvl="1"/>
            <a:r>
              <a:rPr lang="en-US" altLang="ja-JP" dirty="0"/>
              <a:t>GPT-4</a:t>
            </a:r>
            <a:r>
              <a:rPr lang="ja-JP" altLang="en-US" dirty="0"/>
              <a:t>は定期的</a:t>
            </a:r>
            <a:r>
              <a:rPr lang="ja-JP" altLang="en-US"/>
              <a:t>に新モデル</a:t>
            </a:r>
            <a:r>
              <a:rPr lang="ja-JP" altLang="en-US" dirty="0"/>
              <a:t>が発表され，古い</a:t>
            </a:r>
            <a:r>
              <a:rPr lang="ja-JP" altLang="en-US"/>
              <a:t>モデルは非推奨</a:t>
            </a:r>
            <a:r>
              <a:rPr lang="ja-JP" altLang="en-US" dirty="0"/>
              <a:t>になる</a:t>
            </a:r>
            <a:endParaRPr lang="en-US" altLang="ja-JP" dirty="0"/>
          </a:p>
          <a:p>
            <a:pPr lvl="1"/>
            <a:r>
              <a:rPr kumimoji="1" lang="ja-JP" altLang="en-US" dirty="0"/>
              <a:t>今後，</a:t>
            </a:r>
            <a:r>
              <a:rPr kumimoji="1" lang="ja-JP" altLang="en-US" u="sng" dirty="0"/>
              <a:t>非推奨のモデル</a:t>
            </a:r>
            <a:r>
              <a:rPr lang="ja-JP" altLang="en-US" u="sng" dirty="0"/>
              <a:t>が非公開になる</a:t>
            </a:r>
            <a:r>
              <a:rPr lang="ja-JP" altLang="en-US" u="sng"/>
              <a:t>可能性もあり，その場合には</a:t>
            </a:r>
            <a:br>
              <a:rPr lang="en-US" altLang="ja-JP" u="sng" dirty="0"/>
            </a:br>
            <a:r>
              <a:rPr lang="ja-JP" altLang="en-US" u="sng"/>
              <a:t>本論文</a:t>
            </a:r>
            <a:r>
              <a:rPr lang="ja-JP" altLang="en-US" u="sng" dirty="0"/>
              <a:t>で使用したモデルを用いた実験を行うことはできない</a:t>
            </a:r>
            <a:endParaRPr kumimoji="1" lang="ja-JP" altLang="en-US" u="sng" dirty="0"/>
          </a:p>
        </p:txBody>
      </p:sp>
      <p:sp>
        <p:nvSpPr>
          <p:cNvPr id="4" name="スライド番号プレースホルダー 3">
            <a:extLst>
              <a:ext uri="{FF2B5EF4-FFF2-40B4-BE49-F238E27FC236}">
                <a16:creationId xmlns:a16="http://schemas.microsoft.com/office/drawing/2014/main" id="{A75DB049-0F7B-D306-A707-F5CEDCD6648B}"/>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spTree>
    <p:extLst>
      <p:ext uri="{BB962C8B-B14F-4D97-AF65-F5344CB8AC3E}">
        <p14:creationId xmlns:p14="http://schemas.microsoft.com/office/powerpoint/2010/main" val="341680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FC245-8660-B83B-53C3-FC3BE5D41AD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8BD8EE0E-5030-420C-7C6E-74E227CA7D7C}"/>
              </a:ext>
            </a:extLst>
          </p:cNvPr>
          <p:cNvSpPr>
            <a:spLocks noGrp="1"/>
          </p:cNvSpPr>
          <p:nvPr>
            <p:ph idx="1"/>
          </p:nvPr>
        </p:nvSpPr>
        <p:spPr/>
        <p:txBody>
          <a:bodyPr/>
          <a:lstStyle/>
          <a:p>
            <a:r>
              <a:rPr kumimoji="1" lang="ja-JP" altLang="en-US" sz="2000" dirty="0"/>
              <a:t>本研究では</a:t>
            </a:r>
            <a:r>
              <a:rPr kumimoji="1" lang="en-US" altLang="ja-JP" sz="2000" dirty="0"/>
              <a:t>GPT-4</a:t>
            </a:r>
            <a:r>
              <a:rPr lang="ja-JP" altLang="en-US" sz="2000" dirty="0"/>
              <a:t>が事前学習していないデータからデータセットを</a:t>
            </a:r>
            <a:br>
              <a:rPr lang="en-US" altLang="ja-JP" sz="2000" dirty="0"/>
            </a:br>
            <a:r>
              <a:rPr lang="ja-JP" altLang="en-US" sz="2000" dirty="0"/>
              <a:t>新たに作成して</a:t>
            </a:r>
            <a:r>
              <a:rPr lang="en-US" altLang="ja-JP" sz="2000" dirty="0"/>
              <a:t>GPT-4</a:t>
            </a:r>
            <a:r>
              <a:rPr lang="ja-JP" altLang="en-US" sz="2000" dirty="0"/>
              <a:t>のコード翻訳タスクの精度を調査した</a:t>
            </a:r>
            <a:endParaRPr lang="en-US" altLang="ja-JP" sz="2000" dirty="0"/>
          </a:p>
          <a:p>
            <a:r>
              <a:rPr kumimoji="1" lang="ja-JP" altLang="en-US" sz="2000" dirty="0"/>
              <a:t>調査の結果，以下の知見が得られた</a:t>
            </a:r>
            <a:endParaRPr kumimoji="1" lang="en-US" altLang="ja-JP" sz="2000" dirty="0"/>
          </a:p>
          <a:p>
            <a:r>
              <a:rPr lang="en-US" altLang="ja-JP" sz="2000" dirty="0"/>
              <a:t>1. GPT-4</a:t>
            </a:r>
            <a:r>
              <a:rPr lang="ja-JP" altLang="en-US" sz="2000" dirty="0"/>
              <a:t>は既存の事前学習モデルよりも高精度の翻訳が可能</a:t>
            </a:r>
            <a:endParaRPr lang="en-US" altLang="ja-JP" sz="2000" dirty="0"/>
          </a:p>
          <a:p>
            <a:r>
              <a:rPr kumimoji="1" lang="en-US" altLang="ja-JP" sz="2000" dirty="0"/>
              <a:t>2. </a:t>
            </a:r>
            <a:r>
              <a:rPr kumimoji="1" lang="ja-JP" altLang="en-US" sz="2000" dirty="0"/>
              <a:t>翻訳元言語よりも翻訳先言語のほうが精度への影響が大きい</a:t>
            </a:r>
            <a:endParaRPr kumimoji="1" lang="en-US" altLang="ja-JP" sz="2000" dirty="0"/>
          </a:p>
          <a:p>
            <a:r>
              <a:rPr lang="en-US" altLang="ja-JP" sz="2000" dirty="0"/>
              <a:t>3. </a:t>
            </a:r>
            <a:r>
              <a:rPr lang="ja-JP" altLang="en-US" sz="2000" dirty="0"/>
              <a:t>プロンプトが英語でも日本語でも精度に大きな影響はない</a:t>
            </a:r>
            <a:endParaRPr lang="en-US" altLang="ja-JP" sz="2000" dirty="0"/>
          </a:p>
          <a:p>
            <a:r>
              <a:rPr kumimoji="1" lang="en-US" altLang="ja-JP" sz="2000" dirty="0"/>
              <a:t>4. GPT-4</a:t>
            </a:r>
            <a:r>
              <a:rPr kumimoji="1" lang="ja-JP" altLang="en-US" sz="2000" dirty="0"/>
              <a:t>の出力結果に静的解析ツールを</a:t>
            </a:r>
            <a:r>
              <a:rPr lang="ja-JP" altLang="en-US" sz="2000" dirty="0"/>
              <a:t>使用</a:t>
            </a:r>
            <a:r>
              <a:rPr kumimoji="1" lang="ja-JP" altLang="en-US" sz="2000" dirty="0"/>
              <a:t>することが有効</a:t>
            </a:r>
          </a:p>
        </p:txBody>
      </p:sp>
      <p:sp>
        <p:nvSpPr>
          <p:cNvPr id="4" name="スライド番号プレースホルダー 3">
            <a:extLst>
              <a:ext uri="{FF2B5EF4-FFF2-40B4-BE49-F238E27FC236}">
                <a16:creationId xmlns:a16="http://schemas.microsoft.com/office/drawing/2014/main" id="{0BBD3E4E-0648-AEA2-3DD8-7316C5CE450F}"/>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a:p>
        </p:txBody>
      </p:sp>
    </p:spTree>
    <p:extLst>
      <p:ext uri="{BB962C8B-B14F-4D97-AF65-F5344CB8AC3E}">
        <p14:creationId xmlns:p14="http://schemas.microsoft.com/office/powerpoint/2010/main" val="2493166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27C43-D3D4-4413-F456-3F6AC2050254}"/>
              </a:ext>
            </a:extLst>
          </p:cNvPr>
          <p:cNvSpPr>
            <a:spLocks noGrp="1"/>
          </p:cNvSpPr>
          <p:nvPr>
            <p:ph type="title"/>
          </p:nvPr>
        </p:nvSpPr>
        <p:spPr/>
        <p:txBody>
          <a:bodyPr/>
          <a:lstStyle/>
          <a:p>
            <a:r>
              <a:rPr kumimoji="1" lang="ja-JP" altLang="en-US" dirty="0"/>
              <a:t>今後の展望</a:t>
            </a:r>
          </a:p>
        </p:txBody>
      </p:sp>
      <p:sp>
        <p:nvSpPr>
          <p:cNvPr id="3" name="コンテンツ プレースホルダー 2">
            <a:extLst>
              <a:ext uri="{FF2B5EF4-FFF2-40B4-BE49-F238E27FC236}">
                <a16:creationId xmlns:a16="http://schemas.microsoft.com/office/drawing/2014/main" id="{1AB78A36-28F4-AD61-5129-0CB4234CC82B}"/>
              </a:ext>
            </a:extLst>
          </p:cNvPr>
          <p:cNvSpPr>
            <a:spLocks noGrp="1"/>
          </p:cNvSpPr>
          <p:nvPr>
            <p:ph idx="1"/>
          </p:nvPr>
        </p:nvSpPr>
        <p:spPr/>
        <p:txBody>
          <a:bodyPr/>
          <a:lstStyle/>
          <a:p>
            <a:r>
              <a:rPr lang="en-US" altLang="ja-JP" sz="2000" dirty="0"/>
              <a:t>1</a:t>
            </a:r>
            <a:r>
              <a:rPr kumimoji="1" lang="en-US" altLang="ja-JP" sz="2000" dirty="0"/>
              <a:t>. Chain-of-Thought</a:t>
            </a:r>
            <a:r>
              <a:rPr kumimoji="1" lang="en-US" altLang="ja-JP" sz="2000" baseline="30000" dirty="0"/>
              <a:t>[8]</a:t>
            </a:r>
            <a:r>
              <a:rPr kumimoji="1" lang="ja-JP" altLang="en-US" sz="2000" dirty="0"/>
              <a:t>の導入</a:t>
            </a:r>
            <a:endParaRPr kumimoji="1" lang="en-US" altLang="ja-JP" sz="2000" dirty="0"/>
          </a:p>
          <a:p>
            <a:pPr lvl="1"/>
            <a:r>
              <a:rPr kumimoji="1" lang="ja-JP" altLang="en-US" sz="1600" dirty="0"/>
              <a:t>プロンプトに</a:t>
            </a:r>
            <a:r>
              <a:rPr kumimoji="1" lang="en-US" altLang="ja-JP" sz="1600" dirty="0"/>
              <a:t>Chain-of-Thought</a:t>
            </a:r>
            <a:r>
              <a:rPr kumimoji="1" lang="ja-JP" altLang="en-US" sz="1600" dirty="0"/>
              <a:t>を導入して精度を調査</a:t>
            </a:r>
            <a:endParaRPr kumimoji="1" lang="en-US" altLang="ja-JP" sz="1600" dirty="0"/>
          </a:p>
          <a:p>
            <a:pPr lvl="1"/>
            <a:r>
              <a:rPr kumimoji="1" lang="en-US" altLang="ja-JP" sz="1600" dirty="0"/>
              <a:t>Chain-of-Thought:</a:t>
            </a:r>
            <a:r>
              <a:rPr kumimoji="1" lang="ja-JP" altLang="en-US" sz="1600" dirty="0"/>
              <a:t>プロンプトで思考の連鎖の手順を示すことで精度を上げる手法</a:t>
            </a:r>
            <a:endParaRPr kumimoji="1" lang="en-US" altLang="ja-JP" sz="1600" dirty="0"/>
          </a:p>
          <a:p>
            <a:r>
              <a:rPr lang="en-US" altLang="ja-JP" sz="2000" dirty="0"/>
              <a:t>2</a:t>
            </a:r>
            <a:r>
              <a:rPr kumimoji="1" lang="en-US" altLang="ja-JP" sz="2000" dirty="0"/>
              <a:t>. </a:t>
            </a:r>
            <a:r>
              <a:rPr lang="ja-JP" altLang="en-US" sz="2000" dirty="0"/>
              <a:t>実プロジェクトにおける精度の調査</a:t>
            </a:r>
            <a:endParaRPr lang="en-US" altLang="ja-JP" sz="2000" dirty="0"/>
          </a:p>
          <a:p>
            <a:pPr lvl="1"/>
            <a:r>
              <a:rPr kumimoji="1" lang="en-US" altLang="ja-JP" sz="1600" dirty="0"/>
              <a:t>GitHub</a:t>
            </a:r>
            <a:r>
              <a:rPr kumimoji="1" lang="ja-JP" altLang="en-US" sz="1600" dirty="0"/>
              <a:t>上の実プロジェクトにおける翻訳の精度の調査</a:t>
            </a:r>
          </a:p>
        </p:txBody>
      </p:sp>
      <p:sp>
        <p:nvSpPr>
          <p:cNvPr id="4" name="スライド番号プレースホルダー 3">
            <a:extLst>
              <a:ext uri="{FF2B5EF4-FFF2-40B4-BE49-F238E27FC236}">
                <a16:creationId xmlns:a16="http://schemas.microsoft.com/office/drawing/2014/main" id="{4ACF64EB-7284-5C71-05D8-645C08CB53D5}"/>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sp>
        <p:nvSpPr>
          <p:cNvPr id="5" name="テキスト ボックス 4">
            <a:extLst>
              <a:ext uri="{FF2B5EF4-FFF2-40B4-BE49-F238E27FC236}">
                <a16:creationId xmlns:a16="http://schemas.microsoft.com/office/drawing/2014/main" id="{FADF91C2-0DD2-EA7D-59B9-286B9E1E2FBD}"/>
              </a:ext>
            </a:extLst>
          </p:cNvPr>
          <p:cNvSpPr txBox="1"/>
          <p:nvPr/>
        </p:nvSpPr>
        <p:spPr>
          <a:xfrm>
            <a:off x="1568907" y="6416390"/>
            <a:ext cx="6006185" cy="261610"/>
          </a:xfrm>
          <a:prstGeom prst="rect">
            <a:avLst/>
          </a:prstGeom>
          <a:noFill/>
          <a:ln>
            <a:solidFill>
              <a:schemeClr val="tx1"/>
            </a:solidFill>
          </a:ln>
        </p:spPr>
        <p:txBody>
          <a:bodyPr wrap="square" rtlCol="0">
            <a:spAutoFit/>
          </a:bodyPr>
          <a:lstStyle/>
          <a:p>
            <a:r>
              <a:rPr kumimoji="1" lang="en-US" altLang="ja-JP" sz="1100" dirty="0"/>
              <a:t>[8]: Jason Wei, et al. Chain-of-Thought Prompting Elicits Reasoning in Large Language Models</a:t>
            </a:r>
            <a:endParaRPr kumimoji="1" lang="ja-JP" altLang="en-US" sz="1100" dirty="0"/>
          </a:p>
        </p:txBody>
      </p:sp>
    </p:spTree>
    <p:extLst>
      <p:ext uri="{BB962C8B-B14F-4D97-AF65-F5344CB8AC3E}">
        <p14:creationId xmlns:p14="http://schemas.microsoft.com/office/powerpoint/2010/main" val="1992581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7059D2-D0AF-9952-C7F4-924C4419319B}"/>
              </a:ext>
            </a:extLst>
          </p:cNvPr>
          <p:cNvSpPr>
            <a:spLocks noGrp="1"/>
          </p:cNvSpPr>
          <p:nvPr>
            <p:ph type="title"/>
          </p:nvPr>
        </p:nvSpPr>
        <p:spPr/>
        <p:txBody>
          <a:bodyPr/>
          <a:lstStyle/>
          <a:p>
            <a:r>
              <a:rPr lang="ja-JP" altLang="en-US"/>
              <a:t>調査</a:t>
            </a:r>
            <a:r>
              <a:rPr kumimoji="1" lang="en-US" altLang="ja-JP" dirty="0"/>
              <a:t>1 </a:t>
            </a:r>
            <a:r>
              <a:rPr kumimoji="1" lang="ja-JP" altLang="en-US" dirty="0"/>
              <a:t>考察</a:t>
            </a:r>
            <a:r>
              <a:rPr kumimoji="1" lang="en-US" altLang="ja-JP" dirty="0"/>
              <a:t>: </a:t>
            </a:r>
            <a:r>
              <a:rPr kumimoji="1" lang="ja-JP" altLang="en-US" dirty="0"/>
              <a:t>トークン数</a:t>
            </a:r>
            <a:r>
              <a:rPr kumimoji="1" lang="en-US" altLang="ja-JP" dirty="0"/>
              <a:t>/</a:t>
            </a:r>
            <a:r>
              <a:rPr kumimoji="1" lang="ja-JP" altLang="en-US" dirty="0"/>
              <a:t>行数との相関</a:t>
            </a:r>
          </a:p>
        </p:txBody>
      </p:sp>
      <p:sp>
        <p:nvSpPr>
          <p:cNvPr id="3" name="コンテンツ プレースホルダー 2">
            <a:extLst>
              <a:ext uri="{FF2B5EF4-FFF2-40B4-BE49-F238E27FC236}">
                <a16:creationId xmlns:a16="http://schemas.microsoft.com/office/drawing/2014/main" id="{D012F3B2-C9E0-65A5-E6F2-86B034644AB0}"/>
              </a:ext>
            </a:extLst>
          </p:cNvPr>
          <p:cNvSpPr>
            <a:spLocks noGrp="1"/>
          </p:cNvSpPr>
          <p:nvPr>
            <p:ph idx="1"/>
          </p:nvPr>
        </p:nvSpPr>
        <p:spPr/>
        <p:txBody>
          <a:bodyPr/>
          <a:lstStyle/>
          <a:p>
            <a:r>
              <a:rPr lang="ja-JP" altLang="en-US" sz="2000" dirty="0"/>
              <a:t>翻訳が正しい場合は</a:t>
            </a:r>
            <a:r>
              <a:rPr lang="en-US" altLang="ja-JP" sz="2000" dirty="0"/>
              <a:t>1</a:t>
            </a:r>
            <a:r>
              <a:rPr lang="ja-JP" altLang="en-US" sz="2000" dirty="0"/>
              <a:t>，不正な場合に</a:t>
            </a:r>
            <a:r>
              <a:rPr lang="en-US" altLang="ja-JP" sz="2000" dirty="0"/>
              <a:t>0</a:t>
            </a:r>
            <a:r>
              <a:rPr lang="ja-JP" altLang="en-US" sz="2000" dirty="0"/>
              <a:t>として，翻訳元の関数の行数</a:t>
            </a:r>
            <a:r>
              <a:rPr lang="en-US" altLang="ja-JP" sz="2000" dirty="0"/>
              <a:t>/</a:t>
            </a:r>
            <a:br>
              <a:rPr lang="en-US" altLang="ja-JP" sz="2000" dirty="0"/>
            </a:br>
            <a:r>
              <a:rPr lang="ja-JP" altLang="en-US" sz="2000" dirty="0"/>
              <a:t>トークン数との相関係数を算出</a:t>
            </a:r>
            <a:endParaRPr lang="en-US" altLang="ja-JP" sz="2000" dirty="0"/>
          </a:p>
          <a:p>
            <a:pPr lvl="1"/>
            <a:r>
              <a:rPr kumimoji="1" lang="en-US" altLang="ja-JP" sz="1600" dirty="0"/>
              <a:t>-1</a:t>
            </a:r>
            <a:r>
              <a:rPr kumimoji="1" lang="ja-JP" altLang="en-US" sz="1600" dirty="0"/>
              <a:t>に近い </a:t>
            </a:r>
            <a:r>
              <a:rPr lang="ja-JP" altLang="en-US" sz="1600" dirty="0"/>
              <a:t>⇒ </a:t>
            </a:r>
            <a:r>
              <a:rPr kumimoji="1" lang="ja-JP" altLang="en-US" sz="1600" dirty="0"/>
              <a:t>行数が短い</a:t>
            </a:r>
            <a:r>
              <a:rPr kumimoji="1" lang="en-US" altLang="ja-JP" sz="1600" dirty="0"/>
              <a:t>/</a:t>
            </a:r>
            <a:r>
              <a:rPr kumimoji="1" lang="ja-JP" altLang="en-US" sz="1600" dirty="0"/>
              <a:t>トークン数が少ないほど翻訳精度が向上</a:t>
            </a:r>
            <a:endParaRPr kumimoji="1" lang="en-US" altLang="ja-JP" sz="1600" dirty="0"/>
          </a:p>
          <a:p>
            <a:endParaRPr kumimoji="1" lang="ja-JP" altLang="en-US" dirty="0"/>
          </a:p>
        </p:txBody>
      </p:sp>
      <p:sp>
        <p:nvSpPr>
          <p:cNvPr id="4" name="スライド番号プレースホルダー 3">
            <a:extLst>
              <a:ext uri="{FF2B5EF4-FFF2-40B4-BE49-F238E27FC236}">
                <a16:creationId xmlns:a16="http://schemas.microsoft.com/office/drawing/2014/main" id="{DE2EFBF2-9FB3-30F2-69E6-48BD9AAE87D3}"/>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a:p>
        </p:txBody>
      </p:sp>
      <p:graphicFrame>
        <p:nvGraphicFramePr>
          <p:cNvPr id="5" name="表 4">
            <a:extLst>
              <a:ext uri="{FF2B5EF4-FFF2-40B4-BE49-F238E27FC236}">
                <a16:creationId xmlns:a16="http://schemas.microsoft.com/office/drawing/2014/main" id="{35BE26EA-0F50-FB34-3C4B-79BDC128646A}"/>
              </a:ext>
            </a:extLst>
          </p:cNvPr>
          <p:cNvGraphicFramePr>
            <a:graphicFrameLocks noGrp="1"/>
          </p:cNvGraphicFramePr>
          <p:nvPr/>
        </p:nvGraphicFramePr>
        <p:xfrm>
          <a:off x="423621" y="4701035"/>
          <a:ext cx="4105603" cy="1404315"/>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3534635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-0.17</a:t>
                      </a:r>
                      <a:endParaRPr kumimoji="1" lang="ja-JP" altLang="en-US" sz="1300" b="0" dirty="0"/>
                    </a:p>
                  </a:txBody>
                  <a:tcPr marL="69254" marR="69254" marT="34627" marB="34627"/>
                </a:tc>
                <a:tc>
                  <a:txBody>
                    <a:bodyPr/>
                    <a:lstStyle/>
                    <a:p>
                      <a:r>
                        <a:rPr kumimoji="1" lang="en-US" altLang="ja-JP" sz="1300" b="0" dirty="0"/>
                        <a:t>-0.20</a:t>
                      </a:r>
                      <a:endParaRPr kumimoji="1" lang="ja-JP" altLang="en-US" sz="1300" b="0" dirty="0"/>
                    </a:p>
                  </a:txBody>
                  <a:tcPr marL="69254" marR="69254" marT="34627" marB="34627"/>
                </a:tc>
                <a:tc>
                  <a:txBody>
                    <a:bodyPr/>
                    <a:lstStyle/>
                    <a:p>
                      <a:r>
                        <a:rPr kumimoji="1" lang="en-US" altLang="ja-JP" sz="1300" b="0" dirty="0"/>
                        <a:t>-0.22</a:t>
                      </a:r>
                      <a:endParaRPr kumimoji="1" lang="ja-JP" altLang="en-US" sz="13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0.06</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0.05</a:t>
                      </a:r>
                      <a:endParaRPr kumimoji="1" lang="ja-JP" altLang="en-US" sz="1300" dirty="0"/>
                    </a:p>
                  </a:txBody>
                  <a:tcPr marL="69254" marR="69254" marT="34627" marB="34627"/>
                </a:tc>
                <a:tc>
                  <a:txBody>
                    <a:bodyPr/>
                    <a:lstStyle/>
                    <a:p>
                      <a:r>
                        <a:rPr kumimoji="1" lang="en-US" altLang="ja-JP" sz="1300" dirty="0"/>
                        <a:t>-0.07</a:t>
                      </a:r>
                      <a:endParaRPr kumimoji="1" lang="ja-JP" altLang="en-US" sz="13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0.04</a:t>
                      </a:r>
                      <a:endParaRPr kumimoji="1" lang="ja-JP" altLang="en-US" sz="1300" dirty="0"/>
                    </a:p>
                  </a:txBody>
                  <a:tcPr marL="69254" marR="69254" marT="34627" marB="34627"/>
                </a:tc>
                <a:tc>
                  <a:txBody>
                    <a:bodyPr/>
                    <a:lstStyle/>
                    <a:p>
                      <a:r>
                        <a:rPr kumimoji="1" lang="en-US" altLang="ja-JP" sz="1300" dirty="0"/>
                        <a:t>-0.31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-0.16</a:t>
                      </a:r>
                      <a:endParaRPr kumimoji="1" lang="ja-JP" altLang="en-US" sz="13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-0.13</a:t>
                      </a:r>
                      <a:endParaRPr kumimoji="1" lang="ja-JP" altLang="en-US" sz="1300" dirty="0"/>
                    </a:p>
                  </a:txBody>
                  <a:tcPr marL="69254" marR="69254" marT="34627" marB="34627"/>
                </a:tc>
                <a:tc>
                  <a:txBody>
                    <a:bodyPr/>
                    <a:lstStyle/>
                    <a:p>
                      <a:r>
                        <a:rPr kumimoji="1" lang="en-US" altLang="ja-JP" sz="1300" dirty="0"/>
                        <a:t>-0.11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777569612"/>
                  </a:ext>
                </a:extLst>
              </a:tr>
            </a:tbl>
          </a:graphicData>
        </a:graphic>
      </p:graphicFrame>
      <p:graphicFrame>
        <p:nvGraphicFramePr>
          <p:cNvPr id="6" name="表 5">
            <a:extLst>
              <a:ext uri="{FF2B5EF4-FFF2-40B4-BE49-F238E27FC236}">
                <a16:creationId xmlns:a16="http://schemas.microsoft.com/office/drawing/2014/main" id="{FDBAD7EC-FF81-A716-4FAE-1922E818F9A2}"/>
              </a:ext>
            </a:extLst>
          </p:cNvPr>
          <p:cNvGraphicFramePr>
            <a:graphicFrameLocks noGrp="1"/>
          </p:cNvGraphicFramePr>
          <p:nvPr/>
        </p:nvGraphicFramePr>
        <p:xfrm>
          <a:off x="423621" y="3049761"/>
          <a:ext cx="4105603" cy="1588946"/>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280158088"/>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err="1"/>
                        <a:t>TransCoder</a:t>
                      </a:r>
                      <a:r>
                        <a:rPr kumimoji="1" lang="en-US" altLang="ja-JP" sz="1300" dirty="0"/>
                        <a:t>-IR</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-0.24</a:t>
                      </a:r>
                      <a:endParaRPr kumimoji="1" lang="ja-JP" altLang="en-US" sz="1300" b="0" dirty="0"/>
                    </a:p>
                  </a:txBody>
                  <a:tcPr marL="69254" marR="69254" marT="34627" marB="34627"/>
                </a:tc>
                <a:tc>
                  <a:txBody>
                    <a:bodyPr/>
                    <a:lstStyle/>
                    <a:p>
                      <a:r>
                        <a:rPr kumimoji="1" lang="en-US" altLang="ja-JP" sz="1300" b="0" dirty="0"/>
                        <a:t>-0.16</a:t>
                      </a:r>
                      <a:endParaRPr kumimoji="1" lang="ja-JP" altLang="en-US" sz="1300" b="0" dirty="0"/>
                    </a:p>
                  </a:txBody>
                  <a:tcPr marL="69254" marR="69254" marT="34627" marB="34627"/>
                </a:tc>
                <a:tc>
                  <a:txBody>
                    <a:bodyPr/>
                    <a:lstStyle/>
                    <a:p>
                      <a:r>
                        <a:rPr kumimoji="1" lang="en-US" altLang="ja-JP" sz="1300" b="0" dirty="0"/>
                        <a:t>-0.11</a:t>
                      </a:r>
                      <a:endParaRPr kumimoji="1" lang="ja-JP" altLang="en-US" sz="13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-0.21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-0.26</a:t>
                      </a:r>
                      <a:endParaRPr kumimoji="1" lang="ja-JP" altLang="en-US" sz="1300" dirty="0"/>
                    </a:p>
                  </a:txBody>
                  <a:tcPr marL="69254" marR="69254" marT="34627" marB="34627"/>
                </a:tc>
                <a:tc>
                  <a:txBody>
                    <a:bodyPr/>
                    <a:lstStyle/>
                    <a:p>
                      <a:r>
                        <a:rPr kumimoji="1" lang="en-US" altLang="ja-JP" sz="1300" dirty="0"/>
                        <a:t>-0.32</a:t>
                      </a:r>
                      <a:endParaRPr kumimoji="1" lang="ja-JP" altLang="en-US" sz="13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-0.25</a:t>
                      </a:r>
                      <a:endParaRPr kumimoji="1" lang="ja-JP" altLang="en-US" sz="1300" dirty="0"/>
                    </a:p>
                  </a:txBody>
                  <a:tcPr marL="69254" marR="69254" marT="34627" marB="34627"/>
                </a:tc>
                <a:tc>
                  <a:txBody>
                    <a:bodyPr/>
                    <a:lstStyle/>
                    <a:p>
                      <a:r>
                        <a:rPr kumimoji="1" lang="en-US" altLang="ja-JP" sz="1300" dirty="0"/>
                        <a:t>-0.21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-0.26</a:t>
                      </a:r>
                      <a:endParaRPr kumimoji="1" lang="ja-JP" altLang="en-US" sz="13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-0.07</a:t>
                      </a:r>
                      <a:endParaRPr kumimoji="1" lang="ja-JP" altLang="en-US" sz="1300" dirty="0"/>
                    </a:p>
                  </a:txBody>
                  <a:tcPr marL="69254" marR="69254" marT="34627" marB="34627"/>
                </a:tc>
                <a:tc>
                  <a:txBody>
                    <a:bodyPr/>
                    <a:lstStyle/>
                    <a:p>
                      <a:r>
                        <a:rPr kumimoji="1" lang="en-US" altLang="ja-JP" sz="1300" dirty="0"/>
                        <a:t>-0.13</a:t>
                      </a:r>
                      <a:endParaRPr kumimoji="1" lang="ja-JP" altLang="en-US" sz="1300" dirty="0"/>
                    </a:p>
                  </a:txBody>
                  <a:tcPr marL="69254" marR="69254" marT="34627" marB="34627"/>
                </a:tc>
                <a:tc>
                  <a:txBody>
                    <a:bodyPr/>
                    <a:lstStyle/>
                    <a:p>
                      <a:r>
                        <a:rPr kumimoji="1" lang="en-US" altLang="ja-JP" sz="1300" dirty="0"/>
                        <a:t>-0.03</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1241528547"/>
                  </a:ext>
                </a:extLst>
              </a:tr>
            </a:tbl>
          </a:graphicData>
        </a:graphic>
      </p:graphicFrame>
      <p:sp>
        <p:nvSpPr>
          <p:cNvPr id="7" name="テキスト ボックス 6">
            <a:extLst>
              <a:ext uri="{FF2B5EF4-FFF2-40B4-BE49-F238E27FC236}">
                <a16:creationId xmlns:a16="http://schemas.microsoft.com/office/drawing/2014/main" id="{D9495C22-D479-903C-ED3E-9B1474AFA704}"/>
              </a:ext>
            </a:extLst>
          </p:cNvPr>
          <p:cNvSpPr txBox="1"/>
          <p:nvPr/>
        </p:nvSpPr>
        <p:spPr>
          <a:xfrm>
            <a:off x="1220309" y="6190223"/>
            <a:ext cx="2512226" cy="307777"/>
          </a:xfrm>
          <a:prstGeom prst="rect">
            <a:avLst/>
          </a:prstGeom>
          <a:noFill/>
        </p:spPr>
        <p:txBody>
          <a:bodyPr wrap="square" rtlCol="0">
            <a:spAutoFit/>
          </a:bodyPr>
          <a:lstStyle/>
          <a:p>
            <a:pPr algn="ctr"/>
            <a:r>
              <a:rPr kumimoji="1" lang="ja-JP" altLang="en-US" sz="1400" dirty="0"/>
              <a:t>行数と精度の相関</a:t>
            </a:r>
          </a:p>
        </p:txBody>
      </p:sp>
      <p:graphicFrame>
        <p:nvGraphicFramePr>
          <p:cNvPr id="8" name="表 7">
            <a:extLst>
              <a:ext uri="{FF2B5EF4-FFF2-40B4-BE49-F238E27FC236}">
                <a16:creationId xmlns:a16="http://schemas.microsoft.com/office/drawing/2014/main" id="{8F50039B-FDDD-3AD5-5642-258E554685E8}"/>
              </a:ext>
            </a:extLst>
          </p:cNvPr>
          <p:cNvGraphicFramePr>
            <a:graphicFrameLocks noGrp="1"/>
          </p:cNvGraphicFramePr>
          <p:nvPr/>
        </p:nvGraphicFramePr>
        <p:xfrm>
          <a:off x="4642397" y="4701035"/>
          <a:ext cx="4105603" cy="1404315"/>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3534635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-0.21</a:t>
                      </a:r>
                      <a:endParaRPr kumimoji="1" lang="ja-JP" altLang="en-US" sz="1300" b="0" dirty="0"/>
                    </a:p>
                  </a:txBody>
                  <a:tcPr marL="69254" marR="69254" marT="34627" marB="34627"/>
                </a:tc>
                <a:tc>
                  <a:txBody>
                    <a:bodyPr/>
                    <a:lstStyle/>
                    <a:p>
                      <a:r>
                        <a:rPr kumimoji="1" lang="en-US" altLang="ja-JP" sz="1300" b="0" dirty="0"/>
                        <a:t>-0.26</a:t>
                      </a:r>
                      <a:endParaRPr kumimoji="1" lang="ja-JP" altLang="en-US" sz="1300" b="0" dirty="0"/>
                    </a:p>
                  </a:txBody>
                  <a:tcPr marL="69254" marR="69254" marT="34627" marB="34627"/>
                </a:tc>
                <a:tc>
                  <a:txBody>
                    <a:bodyPr/>
                    <a:lstStyle/>
                    <a:p>
                      <a:r>
                        <a:rPr kumimoji="1" lang="en-US" altLang="ja-JP" sz="1300" b="0" dirty="0"/>
                        <a:t>-0.29</a:t>
                      </a:r>
                      <a:endParaRPr kumimoji="1" lang="ja-JP" altLang="en-US" sz="13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0.02</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-0.03</a:t>
                      </a:r>
                      <a:endParaRPr kumimoji="1" lang="ja-JP" altLang="en-US" sz="1300" dirty="0"/>
                    </a:p>
                  </a:txBody>
                  <a:tcPr marL="69254" marR="69254" marT="34627" marB="34627"/>
                </a:tc>
                <a:tc>
                  <a:txBody>
                    <a:bodyPr/>
                    <a:lstStyle/>
                    <a:p>
                      <a:r>
                        <a:rPr kumimoji="1" lang="en-US" altLang="ja-JP" sz="1300" dirty="0"/>
                        <a:t>-0.17</a:t>
                      </a:r>
                      <a:endParaRPr kumimoji="1" lang="ja-JP" altLang="en-US" sz="13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-0.04</a:t>
                      </a:r>
                      <a:endParaRPr kumimoji="1" lang="ja-JP" altLang="en-US" sz="1300" dirty="0"/>
                    </a:p>
                  </a:txBody>
                  <a:tcPr marL="69254" marR="69254" marT="34627" marB="34627"/>
                </a:tc>
                <a:tc>
                  <a:txBody>
                    <a:bodyPr/>
                    <a:lstStyle/>
                    <a:p>
                      <a:r>
                        <a:rPr kumimoji="1" lang="en-US" altLang="ja-JP" sz="1300" dirty="0"/>
                        <a:t>-0.31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-0.22</a:t>
                      </a:r>
                      <a:endParaRPr kumimoji="1" lang="ja-JP" altLang="en-US" sz="13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-0.13</a:t>
                      </a:r>
                      <a:endParaRPr kumimoji="1" lang="ja-JP" altLang="en-US" sz="1300" dirty="0"/>
                    </a:p>
                  </a:txBody>
                  <a:tcPr marL="69254" marR="69254" marT="34627" marB="34627"/>
                </a:tc>
                <a:tc>
                  <a:txBody>
                    <a:bodyPr/>
                    <a:lstStyle/>
                    <a:p>
                      <a:r>
                        <a:rPr kumimoji="1" lang="en-US" altLang="ja-JP" sz="1300" dirty="0"/>
                        <a:t>-0.11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777569612"/>
                  </a:ext>
                </a:extLst>
              </a:tr>
            </a:tbl>
          </a:graphicData>
        </a:graphic>
      </p:graphicFrame>
      <p:graphicFrame>
        <p:nvGraphicFramePr>
          <p:cNvPr id="9" name="表 8">
            <a:extLst>
              <a:ext uri="{FF2B5EF4-FFF2-40B4-BE49-F238E27FC236}">
                <a16:creationId xmlns:a16="http://schemas.microsoft.com/office/drawing/2014/main" id="{12F1F986-372F-C8A1-298A-21A23567CFDA}"/>
              </a:ext>
            </a:extLst>
          </p:cNvPr>
          <p:cNvGraphicFramePr>
            <a:graphicFrameLocks noGrp="1"/>
          </p:cNvGraphicFramePr>
          <p:nvPr/>
        </p:nvGraphicFramePr>
        <p:xfrm>
          <a:off x="4642397" y="3049761"/>
          <a:ext cx="4105603" cy="1588946"/>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280158088"/>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err="1"/>
                        <a:t>TransCoder</a:t>
                      </a:r>
                      <a:r>
                        <a:rPr kumimoji="1" lang="en-US" altLang="ja-JP" sz="1300" dirty="0"/>
                        <a:t>-IR</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-0.36</a:t>
                      </a:r>
                      <a:endParaRPr kumimoji="1" lang="ja-JP" altLang="en-US" sz="1300" b="0" dirty="0"/>
                    </a:p>
                  </a:txBody>
                  <a:tcPr marL="69254" marR="69254" marT="34627" marB="34627"/>
                </a:tc>
                <a:tc>
                  <a:txBody>
                    <a:bodyPr/>
                    <a:lstStyle/>
                    <a:p>
                      <a:r>
                        <a:rPr kumimoji="1" lang="en-US" altLang="ja-JP" sz="1300" b="0" dirty="0"/>
                        <a:t>-0.29</a:t>
                      </a:r>
                      <a:endParaRPr kumimoji="1" lang="ja-JP" altLang="en-US" sz="1300" b="0" dirty="0"/>
                    </a:p>
                  </a:txBody>
                  <a:tcPr marL="69254" marR="69254" marT="34627" marB="34627"/>
                </a:tc>
                <a:tc>
                  <a:txBody>
                    <a:bodyPr/>
                    <a:lstStyle/>
                    <a:p>
                      <a:r>
                        <a:rPr kumimoji="1" lang="en-US" altLang="ja-JP" sz="1300" b="0" dirty="0"/>
                        <a:t>-0.19</a:t>
                      </a:r>
                      <a:endParaRPr kumimoji="1" lang="ja-JP" altLang="en-US" sz="13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-0.19</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-0.29</a:t>
                      </a:r>
                      <a:endParaRPr kumimoji="1" lang="ja-JP" altLang="en-US" sz="1300" dirty="0"/>
                    </a:p>
                  </a:txBody>
                  <a:tcPr marL="69254" marR="69254" marT="34627" marB="34627"/>
                </a:tc>
                <a:tc>
                  <a:txBody>
                    <a:bodyPr/>
                    <a:lstStyle/>
                    <a:p>
                      <a:r>
                        <a:rPr kumimoji="1" lang="en-US" altLang="ja-JP" sz="1300" dirty="0"/>
                        <a:t>-0.33</a:t>
                      </a:r>
                      <a:endParaRPr kumimoji="1" lang="ja-JP" altLang="en-US" sz="13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-0.28</a:t>
                      </a:r>
                      <a:endParaRPr kumimoji="1" lang="ja-JP" altLang="en-US" sz="1300" dirty="0"/>
                    </a:p>
                  </a:txBody>
                  <a:tcPr marL="69254" marR="69254" marT="34627" marB="34627"/>
                </a:tc>
                <a:tc>
                  <a:txBody>
                    <a:bodyPr/>
                    <a:lstStyle/>
                    <a:p>
                      <a:r>
                        <a:rPr kumimoji="1" lang="en-US" altLang="ja-JP" sz="1300" dirty="0"/>
                        <a:t>-0.31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-0.28</a:t>
                      </a:r>
                      <a:endParaRPr kumimoji="1" lang="ja-JP" altLang="en-US" sz="13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-0.07</a:t>
                      </a:r>
                      <a:endParaRPr kumimoji="1" lang="ja-JP" altLang="en-US" sz="1300" dirty="0"/>
                    </a:p>
                  </a:txBody>
                  <a:tcPr marL="69254" marR="69254" marT="34627" marB="34627"/>
                </a:tc>
                <a:tc>
                  <a:txBody>
                    <a:bodyPr/>
                    <a:lstStyle/>
                    <a:p>
                      <a:r>
                        <a:rPr kumimoji="1" lang="en-US" altLang="ja-JP" sz="1300" dirty="0"/>
                        <a:t>-0.14</a:t>
                      </a:r>
                      <a:endParaRPr kumimoji="1" lang="ja-JP" altLang="en-US" sz="1300" dirty="0"/>
                    </a:p>
                  </a:txBody>
                  <a:tcPr marL="69254" marR="69254" marT="34627" marB="34627"/>
                </a:tc>
                <a:tc>
                  <a:txBody>
                    <a:bodyPr/>
                    <a:lstStyle/>
                    <a:p>
                      <a:r>
                        <a:rPr kumimoji="1" lang="en-US" altLang="ja-JP" sz="1300" dirty="0"/>
                        <a:t>-0.06</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1241528547"/>
                  </a:ext>
                </a:extLst>
              </a:tr>
            </a:tbl>
          </a:graphicData>
        </a:graphic>
      </p:graphicFrame>
      <p:sp>
        <p:nvSpPr>
          <p:cNvPr id="10" name="テキスト ボックス 9">
            <a:extLst>
              <a:ext uri="{FF2B5EF4-FFF2-40B4-BE49-F238E27FC236}">
                <a16:creationId xmlns:a16="http://schemas.microsoft.com/office/drawing/2014/main" id="{DF5DB07B-FB1A-F0A7-D167-C894B039CDF0}"/>
              </a:ext>
            </a:extLst>
          </p:cNvPr>
          <p:cNvSpPr txBox="1"/>
          <p:nvPr/>
        </p:nvSpPr>
        <p:spPr>
          <a:xfrm>
            <a:off x="5439085" y="6190223"/>
            <a:ext cx="2512226" cy="307777"/>
          </a:xfrm>
          <a:prstGeom prst="rect">
            <a:avLst/>
          </a:prstGeom>
          <a:noFill/>
        </p:spPr>
        <p:txBody>
          <a:bodyPr wrap="square" rtlCol="0">
            <a:spAutoFit/>
          </a:bodyPr>
          <a:lstStyle/>
          <a:p>
            <a:pPr algn="ctr"/>
            <a:r>
              <a:rPr lang="ja-JP" altLang="en-US" sz="1400" dirty="0"/>
              <a:t>トークン数</a:t>
            </a:r>
            <a:r>
              <a:rPr kumimoji="1" lang="ja-JP" altLang="en-US" sz="1400" dirty="0"/>
              <a:t>と精度の相関</a:t>
            </a:r>
          </a:p>
        </p:txBody>
      </p:sp>
    </p:spTree>
    <p:extLst>
      <p:ext uri="{BB962C8B-B14F-4D97-AF65-F5344CB8AC3E}">
        <p14:creationId xmlns:p14="http://schemas.microsoft.com/office/powerpoint/2010/main" val="561900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A973B-DCB4-9012-1F3B-859FF36B4F88}"/>
              </a:ext>
            </a:extLst>
          </p:cNvPr>
          <p:cNvSpPr>
            <a:spLocks noGrp="1"/>
          </p:cNvSpPr>
          <p:nvPr>
            <p:ph type="title"/>
          </p:nvPr>
        </p:nvSpPr>
        <p:spPr/>
        <p:txBody>
          <a:bodyPr/>
          <a:lstStyle/>
          <a:p>
            <a:r>
              <a:rPr lang="ja-JP" altLang="en-US"/>
              <a:t>調査</a:t>
            </a:r>
            <a:r>
              <a:rPr lang="en-US" altLang="ja-JP" dirty="0"/>
              <a:t>2 </a:t>
            </a:r>
            <a:r>
              <a:rPr lang="ja-JP" altLang="en-US" dirty="0"/>
              <a:t>考察</a:t>
            </a:r>
            <a:r>
              <a:rPr lang="en-US" altLang="ja-JP" dirty="0"/>
              <a:t>: </a:t>
            </a:r>
            <a:r>
              <a:rPr lang="ja-JP" altLang="en-US" dirty="0"/>
              <a:t>ルールベース手法との比較</a:t>
            </a:r>
            <a:endParaRPr kumimoji="1" lang="ja-JP" altLang="en-US" dirty="0"/>
          </a:p>
        </p:txBody>
      </p:sp>
      <p:sp>
        <p:nvSpPr>
          <p:cNvPr id="3" name="コンテンツ プレースホルダー 2">
            <a:extLst>
              <a:ext uri="{FF2B5EF4-FFF2-40B4-BE49-F238E27FC236}">
                <a16:creationId xmlns:a16="http://schemas.microsoft.com/office/drawing/2014/main" id="{53E47E88-527C-F5E1-FEB9-8D6C2E3C18AC}"/>
              </a:ext>
            </a:extLst>
          </p:cNvPr>
          <p:cNvSpPr>
            <a:spLocks noGrp="1"/>
          </p:cNvSpPr>
          <p:nvPr>
            <p:ph idx="1"/>
          </p:nvPr>
        </p:nvSpPr>
        <p:spPr/>
        <p:txBody>
          <a:bodyPr/>
          <a:lstStyle/>
          <a:p>
            <a:r>
              <a:rPr lang="en-US" altLang="ja-JP" sz="2000" dirty="0"/>
              <a:t>COBOL</a:t>
            </a:r>
            <a:r>
              <a:rPr lang="ja-JP" altLang="en-US" sz="2000" dirty="0"/>
              <a:t>→</a:t>
            </a:r>
            <a:r>
              <a:rPr lang="en-US" altLang="ja-JP" sz="2000" dirty="0"/>
              <a:t>C++ (</a:t>
            </a:r>
            <a:r>
              <a:rPr lang="en-US" altLang="ja-JP" sz="2000" dirty="0" err="1"/>
              <a:t>gnucobol</a:t>
            </a:r>
            <a:r>
              <a:rPr lang="en-US" altLang="ja-JP" sz="2000" dirty="0"/>
              <a:t>): 1.00</a:t>
            </a:r>
          </a:p>
          <a:p>
            <a:pPr lvl="1"/>
            <a:r>
              <a:rPr kumimoji="1" lang="en-US" altLang="ja-JP" sz="1800" dirty="0" err="1"/>
              <a:t>gnucobo</a:t>
            </a:r>
            <a:r>
              <a:rPr lang="en-US" altLang="ja-JP" sz="1800" dirty="0" err="1"/>
              <a:t>l</a:t>
            </a:r>
            <a:r>
              <a:rPr lang="ja-JP" altLang="en-US" sz="1800" dirty="0"/>
              <a:t>は</a:t>
            </a:r>
            <a:r>
              <a:rPr lang="en-US" altLang="ja-JP" sz="1800" dirty="0"/>
              <a:t>COBOL</a:t>
            </a:r>
            <a:r>
              <a:rPr lang="ja-JP" altLang="en-US" sz="1800" dirty="0"/>
              <a:t>→</a:t>
            </a:r>
            <a:r>
              <a:rPr lang="en-US" altLang="ja-JP" sz="1800" dirty="0"/>
              <a:t>C</a:t>
            </a:r>
            <a:r>
              <a:rPr lang="ja-JP" altLang="en-US" sz="1800" dirty="0"/>
              <a:t>の変換をしてからコンパイルを行う</a:t>
            </a:r>
            <a:endParaRPr kumimoji="1" lang="en-US" altLang="ja-JP" sz="2000" dirty="0"/>
          </a:p>
          <a:p>
            <a:r>
              <a:rPr kumimoji="1" lang="en-US" altLang="ja-JP" sz="2000" dirty="0"/>
              <a:t>COBOL</a:t>
            </a:r>
            <a:r>
              <a:rPr kumimoji="1" lang="ja-JP" altLang="en-US" sz="2000" dirty="0"/>
              <a:t>→</a:t>
            </a:r>
            <a:r>
              <a:rPr kumimoji="1" lang="en-US" altLang="ja-JP" sz="2000" dirty="0"/>
              <a:t>Java (opensourceCOBOL4j): 0.58</a:t>
            </a:r>
          </a:p>
          <a:p>
            <a:pPr lvl="1"/>
            <a:r>
              <a:rPr lang="en-US" altLang="ja-JP" dirty="0" err="1"/>
              <a:t>gnucobol</a:t>
            </a:r>
            <a:r>
              <a:rPr lang="ja-JP" altLang="en-US" dirty="0"/>
              <a:t>の前身を</a:t>
            </a:r>
            <a:r>
              <a:rPr lang="en-US" altLang="ja-JP" dirty="0"/>
              <a:t>java</a:t>
            </a:r>
            <a:r>
              <a:rPr lang="ja-JP" altLang="en-US" dirty="0"/>
              <a:t>に変換するように書き換えたもの</a:t>
            </a:r>
            <a:endParaRPr lang="en-US" altLang="ja-JP" dirty="0"/>
          </a:p>
          <a:p>
            <a:pPr lvl="1"/>
            <a:r>
              <a:rPr lang="ja-JP" altLang="en-US" dirty="0"/>
              <a:t>まだ開発途中</a:t>
            </a:r>
            <a:endParaRPr kumimoji="1" lang="en-US" altLang="ja-JP" dirty="0"/>
          </a:p>
          <a:p>
            <a:r>
              <a:rPr kumimoji="1" lang="ja-JP" altLang="en-US" sz="2000" dirty="0"/>
              <a:t>両者とも</a:t>
            </a:r>
            <a:r>
              <a:rPr kumimoji="1" lang="en-US" altLang="ja-JP" sz="2000" dirty="0"/>
              <a:t>GPT-4</a:t>
            </a:r>
            <a:r>
              <a:rPr kumimoji="1" lang="ja-JP" altLang="en-US" sz="2000" dirty="0"/>
              <a:t>よりも精度が高い</a:t>
            </a:r>
            <a:endParaRPr kumimoji="1" lang="en-US" altLang="ja-JP" sz="2000" dirty="0"/>
          </a:p>
          <a:p>
            <a:r>
              <a:rPr kumimoji="1" lang="ja-JP" altLang="en-US" sz="2000" u="sng" dirty="0"/>
              <a:t>しかし独自のライブラリに依存しており，コードも冗長で読みにくい</a:t>
            </a:r>
          </a:p>
        </p:txBody>
      </p:sp>
      <p:sp>
        <p:nvSpPr>
          <p:cNvPr id="4" name="スライド番号プレースホルダー 3">
            <a:extLst>
              <a:ext uri="{FF2B5EF4-FFF2-40B4-BE49-F238E27FC236}">
                <a16:creationId xmlns:a16="http://schemas.microsoft.com/office/drawing/2014/main" id="{ACE2BAEC-0CCC-9A2D-24E7-FCB17E2E4191}"/>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a:p>
        </p:txBody>
      </p:sp>
      <p:graphicFrame>
        <p:nvGraphicFramePr>
          <p:cNvPr id="5" name="表 5">
            <a:extLst>
              <a:ext uri="{FF2B5EF4-FFF2-40B4-BE49-F238E27FC236}">
                <a16:creationId xmlns:a16="http://schemas.microsoft.com/office/drawing/2014/main" id="{99E1C450-EC0B-098F-FB4B-7E5FBA3FAB08}"/>
              </a:ext>
            </a:extLst>
          </p:cNvPr>
          <p:cNvGraphicFramePr>
            <a:graphicFrameLocks noGrp="1"/>
          </p:cNvGraphicFramePr>
          <p:nvPr/>
        </p:nvGraphicFramePr>
        <p:xfrm>
          <a:off x="3130453" y="5712196"/>
          <a:ext cx="2657400" cy="565228"/>
        </p:xfrm>
        <a:graphic>
          <a:graphicData uri="http://schemas.openxmlformats.org/drawingml/2006/table">
            <a:tbl>
              <a:tblPr firstRow="1" firstCol="1" bandRow="1">
                <a:tableStyleId>{5C22544A-7EE6-4342-B048-85BDC9FD1C3A}</a:tableStyleId>
              </a:tblPr>
              <a:tblGrid>
                <a:gridCol w="885800">
                  <a:extLst>
                    <a:ext uri="{9D8B030D-6E8A-4147-A177-3AD203B41FA5}">
                      <a16:colId xmlns:a16="http://schemas.microsoft.com/office/drawing/2014/main" val="3508194959"/>
                    </a:ext>
                  </a:extLst>
                </a:gridCol>
                <a:gridCol w="885800">
                  <a:extLst>
                    <a:ext uri="{9D8B030D-6E8A-4147-A177-3AD203B41FA5}">
                      <a16:colId xmlns:a16="http://schemas.microsoft.com/office/drawing/2014/main" val="4235380085"/>
                    </a:ext>
                  </a:extLst>
                </a:gridCol>
                <a:gridCol w="885800">
                  <a:extLst>
                    <a:ext uri="{9D8B030D-6E8A-4147-A177-3AD203B41FA5}">
                      <a16:colId xmlns:a16="http://schemas.microsoft.com/office/drawing/2014/main" val="409989892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GPT-4</a:t>
                      </a:r>
                      <a:endParaRPr kumimoji="1" lang="ja-JP" altLang="en-US" sz="1400" dirty="0"/>
                    </a:p>
                  </a:txBody>
                  <a:tcPr marL="69254" marR="69254" marT="34627" marB="34627"/>
                </a:tc>
                <a:tc>
                  <a:txBody>
                    <a:bodyPr/>
                    <a:lstStyle/>
                    <a:p>
                      <a:r>
                        <a:rPr kumimoji="1" lang="en-US" altLang="ja-JP" sz="1400" dirty="0"/>
                        <a:t>C++</a:t>
                      </a:r>
                      <a:endParaRPr kumimoji="1" lang="ja-JP" altLang="en-US" sz="1400" dirty="0"/>
                    </a:p>
                  </a:txBody>
                  <a:tcPr marL="69254" marR="69254" marT="34627" marB="34627"/>
                </a:tc>
                <a:tc>
                  <a:txBody>
                    <a:bodyPr/>
                    <a:lstStyle/>
                    <a:p>
                      <a:r>
                        <a:rPr kumimoji="1" lang="en-US" altLang="ja-JP" sz="1400" dirty="0"/>
                        <a:t>Java</a:t>
                      </a:r>
                      <a:endParaRPr kumimoji="1" lang="ja-JP" altLang="en-US" sz="14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400" dirty="0"/>
                        <a:t>COBOL</a:t>
                      </a:r>
                      <a:endParaRPr kumimoji="1" lang="ja-JP" altLang="en-US" sz="1400" dirty="0"/>
                    </a:p>
                  </a:txBody>
                  <a:tcPr marL="69254" marR="69254" marT="34627" marB="34627"/>
                </a:tc>
                <a:tc>
                  <a:txBody>
                    <a:bodyPr/>
                    <a:lstStyle/>
                    <a:p>
                      <a:r>
                        <a:rPr kumimoji="1" lang="en-US" altLang="ja-JP" sz="1400" b="0" dirty="0"/>
                        <a:t>0.53</a:t>
                      </a:r>
                      <a:endParaRPr kumimoji="1" lang="ja-JP" altLang="en-US" sz="1400" b="0" dirty="0"/>
                    </a:p>
                  </a:txBody>
                  <a:tcPr marL="69254" marR="69254" marT="34627" marB="34627"/>
                </a:tc>
                <a:tc>
                  <a:txBody>
                    <a:bodyPr/>
                    <a:lstStyle/>
                    <a:p>
                      <a:r>
                        <a:rPr kumimoji="1" lang="en-US" altLang="ja-JP" sz="1400" b="0" dirty="0"/>
                        <a:t>0.52</a:t>
                      </a:r>
                      <a:endParaRPr kumimoji="1" lang="ja-JP" altLang="en-US" sz="1400" b="0" dirty="0"/>
                    </a:p>
                  </a:txBody>
                  <a:tcPr marL="69254" marR="69254" marT="34627" marB="34627"/>
                </a:tc>
                <a:extLst>
                  <a:ext uri="{0D108BD9-81ED-4DB2-BD59-A6C34878D82A}">
                    <a16:rowId xmlns:a16="http://schemas.microsoft.com/office/drawing/2014/main" val="1667212734"/>
                  </a:ext>
                </a:extLst>
              </a:tr>
            </a:tbl>
          </a:graphicData>
        </a:graphic>
      </p:graphicFrame>
      <p:sp>
        <p:nvSpPr>
          <p:cNvPr id="6" name="テキスト ボックス 5">
            <a:extLst>
              <a:ext uri="{FF2B5EF4-FFF2-40B4-BE49-F238E27FC236}">
                <a16:creationId xmlns:a16="http://schemas.microsoft.com/office/drawing/2014/main" id="{A663EB91-E59A-A8C8-CFA6-06A9F8023FC3}"/>
              </a:ext>
            </a:extLst>
          </p:cNvPr>
          <p:cNvSpPr txBox="1"/>
          <p:nvPr/>
        </p:nvSpPr>
        <p:spPr>
          <a:xfrm>
            <a:off x="2760475" y="5552714"/>
            <a:ext cx="299178" cy="1092607"/>
          </a:xfrm>
          <a:prstGeom prst="rect">
            <a:avLst/>
          </a:prstGeom>
          <a:noFill/>
        </p:spPr>
        <p:txBody>
          <a:bodyPr wrap="square" rtlCol="0">
            <a:spAutoFit/>
          </a:bodyPr>
          <a:lstStyle/>
          <a:p>
            <a:r>
              <a:rPr kumimoji="1" lang="ja-JP" altLang="en-US" sz="1300" dirty="0"/>
              <a:t>翻訳元言語</a:t>
            </a:r>
          </a:p>
        </p:txBody>
      </p:sp>
      <p:sp>
        <p:nvSpPr>
          <p:cNvPr id="7" name="テキスト ボックス 6">
            <a:extLst>
              <a:ext uri="{FF2B5EF4-FFF2-40B4-BE49-F238E27FC236}">
                <a16:creationId xmlns:a16="http://schemas.microsoft.com/office/drawing/2014/main" id="{49350F2C-86EF-72BF-0495-A046D7E276E0}"/>
              </a:ext>
            </a:extLst>
          </p:cNvPr>
          <p:cNvSpPr txBox="1"/>
          <p:nvPr/>
        </p:nvSpPr>
        <p:spPr>
          <a:xfrm>
            <a:off x="3802078" y="5419808"/>
            <a:ext cx="1314150" cy="292388"/>
          </a:xfrm>
          <a:prstGeom prst="rect">
            <a:avLst/>
          </a:prstGeom>
          <a:noFill/>
        </p:spPr>
        <p:txBody>
          <a:bodyPr wrap="square" rtlCol="0">
            <a:spAutoFit/>
          </a:bodyPr>
          <a:lstStyle/>
          <a:p>
            <a:pPr algn="ctr"/>
            <a:r>
              <a:rPr kumimoji="1" lang="ja-JP" altLang="en-US" sz="1300" dirty="0"/>
              <a:t>翻訳先言語</a:t>
            </a:r>
          </a:p>
        </p:txBody>
      </p:sp>
      <p:sp>
        <p:nvSpPr>
          <p:cNvPr id="9" name="テキスト ボックス 8">
            <a:extLst>
              <a:ext uri="{FF2B5EF4-FFF2-40B4-BE49-F238E27FC236}">
                <a16:creationId xmlns:a16="http://schemas.microsoft.com/office/drawing/2014/main" id="{1CEC7B77-00AF-7B98-F8CD-1867F6766D5A}"/>
              </a:ext>
            </a:extLst>
          </p:cNvPr>
          <p:cNvSpPr txBox="1"/>
          <p:nvPr/>
        </p:nvSpPr>
        <p:spPr>
          <a:xfrm>
            <a:off x="3315887" y="6385612"/>
            <a:ext cx="2512226" cy="292388"/>
          </a:xfrm>
          <a:prstGeom prst="rect">
            <a:avLst/>
          </a:prstGeom>
          <a:noFill/>
        </p:spPr>
        <p:txBody>
          <a:bodyPr wrap="square" rtlCol="0">
            <a:spAutoFit/>
          </a:bodyPr>
          <a:lstStyle/>
          <a:p>
            <a:pPr algn="ctr"/>
            <a:r>
              <a:rPr kumimoji="1" lang="ja-JP" altLang="en-US" sz="1300" dirty="0"/>
              <a:t>参考</a:t>
            </a:r>
            <a:r>
              <a:rPr kumimoji="1" lang="en-US" altLang="ja-JP" sz="1300" dirty="0"/>
              <a:t>: GPT4</a:t>
            </a:r>
            <a:r>
              <a:rPr kumimoji="1" lang="ja-JP" altLang="en-US" sz="1300" dirty="0"/>
              <a:t>における結果</a:t>
            </a:r>
          </a:p>
        </p:txBody>
      </p:sp>
    </p:spTree>
    <p:extLst>
      <p:ext uri="{BB962C8B-B14F-4D97-AF65-F5344CB8AC3E}">
        <p14:creationId xmlns:p14="http://schemas.microsoft.com/office/powerpoint/2010/main" val="1541998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50E5A-1A6A-19B1-8988-80A43171B3B6}"/>
              </a:ext>
            </a:extLst>
          </p:cNvPr>
          <p:cNvSpPr>
            <a:spLocks noGrp="1"/>
          </p:cNvSpPr>
          <p:nvPr>
            <p:ph type="title"/>
          </p:nvPr>
        </p:nvSpPr>
        <p:spPr/>
        <p:txBody>
          <a:bodyPr/>
          <a:lstStyle/>
          <a:p>
            <a:r>
              <a:rPr lang="ja-JP" altLang="en-US"/>
              <a:t>調査</a:t>
            </a:r>
            <a:r>
              <a:rPr lang="en-US" altLang="ja-JP" dirty="0"/>
              <a:t>2 </a:t>
            </a:r>
            <a:r>
              <a:rPr lang="ja-JP" altLang="en-US" dirty="0"/>
              <a:t>考察</a:t>
            </a:r>
            <a:r>
              <a:rPr lang="en-US" altLang="ja-JP" dirty="0"/>
              <a:t>: </a:t>
            </a:r>
            <a:r>
              <a:rPr lang="ja-JP" altLang="en-US" dirty="0"/>
              <a:t>ルールベース手法との比較</a:t>
            </a:r>
            <a:endParaRPr kumimoji="1" lang="ja-JP" altLang="en-US" dirty="0"/>
          </a:p>
        </p:txBody>
      </p:sp>
      <p:sp>
        <p:nvSpPr>
          <p:cNvPr id="3" name="コンテンツ プレースホルダー 2">
            <a:extLst>
              <a:ext uri="{FF2B5EF4-FFF2-40B4-BE49-F238E27FC236}">
                <a16:creationId xmlns:a16="http://schemas.microsoft.com/office/drawing/2014/main" id="{052F7D88-D63B-29C3-7CB7-8F243C8A72AE}"/>
              </a:ext>
            </a:extLst>
          </p:cNvPr>
          <p:cNvSpPr>
            <a:spLocks noGrp="1"/>
          </p:cNvSpPr>
          <p:nvPr>
            <p:ph idx="1"/>
          </p:nvPr>
        </p:nvSpPr>
        <p:spPr/>
        <p:txBody>
          <a:bodyPr/>
          <a:lstStyle/>
          <a:p>
            <a:r>
              <a:rPr kumimoji="1" lang="ja-JP" altLang="en-US" dirty="0"/>
              <a:t>例</a:t>
            </a:r>
            <a:r>
              <a:rPr kumimoji="1" lang="en-US" altLang="ja-JP" dirty="0"/>
              <a:t>: COBOL</a:t>
            </a:r>
            <a:r>
              <a:rPr kumimoji="1" lang="ja-JP" altLang="en-US" dirty="0"/>
              <a:t>→</a:t>
            </a:r>
            <a:r>
              <a:rPr kumimoji="1" lang="en-US" altLang="ja-JP" dirty="0"/>
              <a:t>Java</a:t>
            </a:r>
            <a:endParaRPr kumimoji="1" lang="ja-JP" altLang="en-US" dirty="0"/>
          </a:p>
        </p:txBody>
      </p:sp>
      <p:sp>
        <p:nvSpPr>
          <p:cNvPr id="4" name="スライド番号プレースホルダー 3">
            <a:extLst>
              <a:ext uri="{FF2B5EF4-FFF2-40B4-BE49-F238E27FC236}">
                <a16:creationId xmlns:a16="http://schemas.microsoft.com/office/drawing/2014/main" id="{14C19056-A9DC-E132-A815-9343AA4427BF}"/>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a:p>
        </p:txBody>
      </p:sp>
      <p:pic>
        <p:nvPicPr>
          <p:cNvPr id="12" name="図 11">
            <a:extLst>
              <a:ext uri="{FF2B5EF4-FFF2-40B4-BE49-F238E27FC236}">
                <a16:creationId xmlns:a16="http://schemas.microsoft.com/office/drawing/2014/main" id="{3081244B-5ED5-8BB3-DCAF-98E380DD37EF}"/>
              </a:ext>
            </a:extLst>
          </p:cNvPr>
          <p:cNvPicPr>
            <a:picLocks noChangeAspect="1"/>
          </p:cNvPicPr>
          <p:nvPr/>
        </p:nvPicPr>
        <p:blipFill>
          <a:blip r:embed="rId2"/>
          <a:stretch>
            <a:fillRect/>
          </a:stretch>
        </p:blipFill>
        <p:spPr>
          <a:xfrm>
            <a:off x="259147" y="2497221"/>
            <a:ext cx="2260556" cy="2682467"/>
          </a:xfrm>
          <a:prstGeom prst="rect">
            <a:avLst/>
          </a:prstGeom>
          <a:ln>
            <a:solidFill>
              <a:schemeClr val="accent1"/>
            </a:solidFill>
          </a:ln>
        </p:spPr>
      </p:pic>
      <p:pic>
        <p:nvPicPr>
          <p:cNvPr id="14" name="図 13">
            <a:extLst>
              <a:ext uri="{FF2B5EF4-FFF2-40B4-BE49-F238E27FC236}">
                <a16:creationId xmlns:a16="http://schemas.microsoft.com/office/drawing/2014/main" id="{DF88531A-1F01-0719-8E8A-DBABEA59BAA0}"/>
              </a:ext>
            </a:extLst>
          </p:cNvPr>
          <p:cNvPicPr>
            <a:picLocks noChangeAspect="1"/>
          </p:cNvPicPr>
          <p:nvPr/>
        </p:nvPicPr>
        <p:blipFill>
          <a:blip r:embed="rId3"/>
          <a:stretch>
            <a:fillRect/>
          </a:stretch>
        </p:blipFill>
        <p:spPr>
          <a:xfrm>
            <a:off x="6549199" y="1518653"/>
            <a:ext cx="1711878" cy="4080014"/>
          </a:xfrm>
          <a:prstGeom prst="rect">
            <a:avLst/>
          </a:prstGeom>
          <a:ln>
            <a:solidFill>
              <a:schemeClr val="accent1"/>
            </a:solidFill>
          </a:ln>
        </p:spPr>
      </p:pic>
      <p:pic>
        <p:nvPicPr>
          <p:cNvPr id="16" name="図 15">
            <a:extLst>
              <a:ext uri="{FF2B5EF4-FFF2-40B4-BE49-F238E27FC236}">
                <a16:creationId xmlns:a16="http://schemas.microsoft.com/office/drawing/2014/main" id="{D3C25877-CC9E-181E-4B9C-1DC469D10C27}"/>
              </a:ext>
            </a:extLst>
          </p:cNvPr>
          <p:cNvPicPr>
            <a:picLocks noChangeAspect="1"/>
          </p:cNvPicPr>
          <p:nvPr/>
        </p:nvPicPr>
        <p:blipFill>
          <a:blip r:embed="rId4"/>
          <a:stretch>
            <a:fillRect/>
          </a:stretch>
        </p:blipFill>
        <p:spPr>
          <a:xfrm>
            <a:off x="3237213" y="2497221"/>
            <a:ext cx="2606807" cy="2682466"/>
          </a:xfrm>
          <a:prstGeom prst="rect">
            <a:avLst/>
          </a:prstGeom>
          <a:ln>
            <a:solidFill>
              <a:schemeClr val="accent1"/>
            </a:solidFill>
          </a:ln>
        </p:spPr>
      </p:pic>
      <p:sp>
        <p:nvSpPr>
          <p:cNvPr id="17" name="テキスト ボックス 16">
            <a:extLst>
              <a:ext uri="{FF2B5EF4-FFF2-40B4-BE49-F238E27FC236}">
                <a16:creationId xmlns:a16="http://schemas.microsoft.com/office/drawing/2014/main" id="{AA5883D2-E483-8B84-C1D3-2E254E9D6FB7}"/>
              </a:ext>
            </a:extLst>
          </p:cNvPr>
          <p:cNvSpPr txBox="1"/>
          <p:nvPr/>
        </p:nvSpPr>
        <p:spPr>
          <a:xfrm>
            <a:off x="7197389" y="5552947"/>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18" name="テキスト ボックス 17">
            <a:extLst>
              <a:ext uri="{FF2B5EF4-FFF2-40B4-BE49-F238E27FC236}">
                <a16:creationId xmlns:a16="http://schemas.microsoft.com/office/drawing/2014/main" id="{347CF3DD-CC42-F40E-AB24-6D29E0E2AC7B}"/>
              </a:ext>
            </a:extLst>
          </p:cNvPr>
          <p:cNvSpPr txBox="1"/>
          <p:nvPr/>
        </p:nvSpPr>
        <p:spPr>
          <a:xfrm>
            <a:off x="5916397" y="5958279"/>
            <a:ext cx="2977482" cy="646331"/>
          </a:xfrm>
          <a:prstGeom prst="rect">
            <a:avLst/>
          </a:prstGeom>
          <a:noFill/>
        </p:spPr>
        <p:txBody>
          <a:bodyPr wrap="none" rtlCol="0">
            <a:spAutoFit/>
          </a:bodyPr>
          <a:lstStyle/>
          <a:p>
            <a:pPr algn="ctr"/>
            <a:r>
              <a:rPr lang="en-US" altLang="ja-JP" dirty="0"/>
              <a:t>opensourceCOBOL4j</a:t>
            </a:r>
            <a:r>
              <a:rPr lang="ja-JP" altLang="en-US" dirty="0"/>
              <a:t>の出力</a:t>
            </a:r>
            <a:endParaRPr lang="en-US" altLang="ja-JP" dirty="0"/>
          </a:p>
          <a:p>
            <a:pPr algn="ctr"/>
            <a:r>
              <a:rPr kumimoji="1" lang="en-US" altLang="ja-JP" dirty="0"/>
              <a:t>(326</a:t>
            </a:r>
            <a:r>
              <a:rPr kumimoji="1" lang="ja-JP" altLang="en-US" dirty="0"/>
              <a:t>行</a:t>
            </a:r>
            <a:r>
              <a:rPr kumimoji="1" lang="en-US" altLang="ja-JP" dirty="0"/>
              <a:t>)</a:t>
            </a:r>
            <a:endParaRPr kumimoji="1" lang="ja-JP" altLang="en-US" dirty="0"/>
          </a:p>
        </p:txBody>
      </p:sp>
      <p:sp>
        <p:nvSpPr>
          <p:cNvPr id="19" name="テキスト ボックス 18">
            <a:extLst>
              <a:ext uri="{FF2B5EF4-FFF2-40B4-BE49-F238E27FC236}">
                <a16:creationId xmlns:a16="http://schemas.microsoft.com/office/drawing/2014/main" id="{648AA9DC-7F8B-A7F8-784C-0625DFF2CC68}"/>
              </a:ext>
            </a:extLst>
          </p:cNvPr>
          <p:cNvSpPr txBox="1"/>
          <p:nvPr/>
        </p:nvSpPr>
        <p:spPr>
          <a:xfrm>
            <a:off x="298268" y="5325356"/>
            <a:ext cx="2069990" cy="646331"/>
          </a:xfrm>
          <a:prstGeom prst="rect">
            <a:avLst/>
          </a:prstGeom>
          <a:noFill/>
        </p:spPr>
        <p:txBody>
          <a:bodyPr wrap="none" rtlCol="0">
            <a:spAutoFit/>
          </a:bodyPr>
          <a:lstStyle/>
          <a:p>
            <a:pPr algn="ctr"/>
            <a:r>
              <a:rPr kumimoji="1" lang="ja-JP" altLang="en-US" dirty="0"/>
              <a:t>元の</a:t>
            </a:r>
            <a:r>
              <a:rPr kumimoji="1" lang="en-US" altLang="ja-JP" dirty="0"/>
              <a:t>COBOL</a:t>
            </a:r>
            <a:r>
              <a:rPr kumimoji="1" lang="ja-JP" altLang="en-US" dirty="0"/>
              <a:t>コード</a:t>
            </a:r>
            <a:endParaRPr kumimoji="1" lang="en-US" altLang="ja-JP" dirty="0"/>
          </a:p>
          <a:p>
            <a:pPr algn="ctr"/>
            <a:r>
              <a:rPr lang="en-US" altLang="ja-JP" dirty="0"/>
              <a:t>(23</a:t>
            </a:r>
            <a:r>
              <a:rPr lang="ja-JP" altLang="en-US" dirty="0"/>
              <a:t>行</a:t>
            </a:r>
            <a:r>
              <a:rPr lang="en-US" altLang="ja-JP" dirty="0"/>
              <a:t>)</a:t>
            </a:r>
            <a:endParaRPr kumimoji="1" lang="ja-JP" altLang="en-US" dirty="0"/>
          </a:p>
        </p:txBody>
      </p:sp>
      <p:sp>
        <p:nvSpPr>
          <p:cNvPr id="20" name="テキスト ボックス 19">
            <a:extLst>
              <a:ext uri="{FF2B5EF4-FFF2-40B4-BE49-F238E27FC236}">
                <a16:creationId xmlns:a16="http://schemas.microsoft.com/office/drawing/2014/main" id="{B86A6FDD-0C2D-36A7-A006-99C3E72EF81D}"/>
              </a:ext>
            </a:extLst>
          </p:cNvPr>
          <p:cNvSpPr txBox="1"/>
          <p:nvPr/>
        </p:nvSpPr>
        <p:spPr>
          <a:xfrm>
            <a:off x="3788646" y="5672310"/>
            <a:ext cx="1503938" cy="646331"/>
          </a:xfrm>
          <a:prstGeom prst="rect">
            <a:avLst/>
          </a:prstGeom>
          <a:noFill/>
        </p:spPr>
        <p:txBody>
          <a:bodyPr wrap="none" rtlCol="0">
            <a:spAutoFit/>
          </a:bodyPr>
          <a:lstStyle/>
          <a:p>
            <a:pPr algn="ctr"/>
            <a:r>
              <a:rPr kumimoji="1" lang="en-US" altLang="ja-JP" dirty="0"/>
              <a:t>GPT-4</a:t>
            </a:r>
            <a:r>
              <a:rPr kumimoji="1" lang="ja-JP" altLang="en-US" dirty="0"/>
              <a:t>の出力</a:t>
            </a:r>
            <a:endParaRPr kumimoji="1" lang="en-US" altLang="ja-JP" dirty="0"/>
          </a:p>
          <a:p>
            <a:pPr algn="ctr"/>
            <a:r>
              <a:rPr lang="en-US" altLang="ja-JP" dirty="0"/>
              <a:t>(20</a:t>
            </a:r>
            <a:r>
              <a:rPr lang="ja-JP" altLang="en-US" dirty="0"/>
              <a:t>行</a:t>
            </a:r>
            <a:r>
              <a:rPr lang="en-US" altLang="ja-JP" dirty="0"/>
              <a:t>)</a:t>
            </a:r>
            <a:endParaRPr kumimoji="1" lang="ja-JP" altLang="en-US" dirty="0"/>
          </a:p>
        </p:txBody>
      </p:sp>
    </p:spTree>
    <p:extLst>
      <p:ext uri="{BB962C8B-B14F-4D97-AF65-F5344CB8AC3E}">
        <p14:creationId xmlns:p14="http://schemas.microsoft.com/office/powerpoint/2010/main" val="918887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578411-4F51-EC09-A956-BA817B4004F1}"/>
              </a:ext>
            </a:extLst>
          </p:cNvPr>
          <p:cNvSpPr>
            <a:spLocks noGrp="1"/>
          </p:cNvSpPr>
          <p:nvPr>
            <p:ph type="title"/>
          </p:nvPr>
        </p:nvSpPr>
        <p:spPr/>
        <p:txBody>
          <a:bodyPr/>
          <a:lstStyle/>
          <a:p>
            <a:r>
              <a:rPr kumimoji="1" lang="ja-JP" altLang="en-US"/>
              <a:t>調査</a:t>
            </a:r>
            <a:r>
              <a:rPr kumimoji="1" lang="en-US" altLang="ja-JP" dirty="0"/>
              <a:t>2 </a:t>
            </a:r>
            <a:r>
              <a:rPr kumimoji="1" lang="ja-JP" altLang="en-US" dirty="0"/>
              <a:t>考察</a:t>
            </a:r>
            <a:r>
              <a:rPr kumimoji="1" lang="en-US" altLang="ja-JP" dirty="0"/>
              <a:t>:</a:t>
            </a:r>
            <a:r>
              <a:rPr kumimoji="1" lang="ja-JP" altLang="en-US" dirty="0"/>
              <a:t>トークン数</a:t>
            </a:r>
            <a:r>
              <a:rPr kumimoji="1" lang="en-US" altLang="ja-JP" dirty="0"/>
              <a:t>/</a:t>
            </a:r>
            <a:r>
              <a:rPr kumimoji="1" lang="ja-JP" altLang="en-US" dirty="0"/>
              <a:t>行数との相関</a:t>
            </a:r>
          </a:p>
        </p:txBody>
      </p:sp>
      <p:sp>
        <p:nvSpPr>
          <p:cNvPr id="3" name="コンテンツ プレースホルダー 2">
            <a:extLst>
              <a:ext uri="{FF2B5EF4-FFF2-40B4-BE49-F238E27FC236}">
                <a16:creationId xmlns:a16="http://schemas.microsoft.com/office/drawing/2014/main" id="{AF1E820E-8E8B-A4EB-D0D6-B41D5153101E}"/>
              </a:ext>
            </a:extLst>
          </p:cNvPr>
          <p:cNvSpPr>
            <a:spLocks noGrp="1"/>
          </p:cNvSpPr>
          <p:nvPr>
            <p:ph idx="1"/>
          </p:nvPr>
        </p:nvSpPr>
        <p:spPr/>
        <p:txBody>
          <a:bodyPr/>
          <a:lstStyle/>
          <a:p>
            <a:r>
              <a:rPr lang="ja-JP" altLang="en-US" sz="2000" dirty="0"/>
              <a:t>翻訳が正しい場合は</a:t>
            </a:r>
            <a:r>
              <a:rPr lang="en-US" altLang="ja-JP" sz="2000" dirty="0"/>
              <a:t>1</a:t>
            </a:r>
            <a:r>
              <a:rPr lang="ja-JP" altLang="en-US" sz="2000" dirty="0"/>
              <a:t>，不正な場合に</a:t>
            </a:r>
            <a:r>
              <a:rPr lang="en-US" altLang="ja-JP" sz="2000" dirty="0"/>
              <a:t>0</a:t>
            </a:r>
            <a:r>
              <a:rPr lang="ja-JP" altLang="en-US" sz="2000" dirty="0"/>
              <a:t>として，翻訳元の関数の行数</a:t>
            </a:r>
            <a:r>
              <a:rPr lang="en-US" altLang="ja-JP" sz="2000" dirty="0"/>
              <a:t>/</a:t>
            </a:r>
            <a:br>
              <a:rPr lang="en-US" altLang="ja-JP" sz="2000" dirty="0"/>
            </a:br>
            <a:r>
              <a:rPr lang="ja-JP" altLang="en-US" sz="2000" dirty="0"/>
              <a:t>トークン数との相関係数を算出</a:t>
            </a:r>
            <a:endParaRPr lang="en-US" altLang="ja-JP" sz="2000" dirty="0"/>
          </a:p>
          <a:p>
            <a:pPr lvl="1"/>
            <a:r>
              <a:rPr kumimoji="1" lang="en-US" altLang="ja-JP" sz="1600" dirty="0"/>
              <a:t>-1</a:t>
            </a:r>
            <a:r>
              <a:rPr kumimoji="1" lang="ja-JP" altLang="en-US" sz="1600" dirty="0"/>
              <a:t>に近い </a:t>
            </a:r>
            <a:r>
              <a:rPr lang="ja-JP" altLang="en-US" sz="1600" dirty="0"/>
              <a:t>⇒ </a:t>
            </a:r>
            <a:r>
              <a:rPr kumimoji="1" lang="ja-JP" altLang="en-US" sz="1600" dirty="0"/>
              <a:t>行数が短い</a:t>
            </a:r>
            <a:r>
              <a:rPr kumimoji="1" lang="en-US" altLang="ja-JP" sz="1600" dirty="0"/>
              <a:t>/</a:t>
            </a:r>
            <a:r>
              <a:rPr kumimoji="1" lang="ja-JP" altLang="en-US" sz="1600" dirty="0"/>
              <a:t>トークン数が少ないほど翻訳精度が向上</a:t>
            </a:r>
            <a:endParaRPr kumimoji="1" lang="en-US" altLang="ja-JP" sz="1600" dirty="0"/>
          </a:p>
          <a:p>
            <a:endParaRPr kumimoji="1" lang="ja-JP" altLang="en-US" dirty="0"/>
          </a:p>
        </p:txBody>
      </p:sp>
      <p:sp>
        <p:nvSpPr>
          <p:cNvPr id="4" name="スライド番号プレースホルダー 3">
            <a:extLst>
              <a:ext uri="{FF2B5EF4-FFF2-40B4-BE49-F238E27FC236}">
                <a16:creationId xmlns:a16="http://schemas.microsoft.com/office/drawing/2014/main" id="{A211AF4A-1346-51E2-8317-C0B2E88EEC67}"/>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a:p>
        </p:txBody>
      </p:sp>
      <p:graphicFrame>
        <p:nvGraphicFramePr>
          <p:cNvPr id="5" name="表 5">
            <a:extLst>
              <a:ext uri="{FF2B5EF4-FFF2-40B4-BE49-F238E27FC236}">
                <a16:creationId xmlns:a16="http://schemas.microsoft.com/office/drawing/2014/main" id="{D857C281-7CCC-B3F2-417B-7852B4E13C90}"/>
              </a:ext>
            </a:extLst>
          </p:cNvPr>
          <p:cNvGraphicFramePr>
            <a:graphicFrameLocks noGrp="1"/>
          </p:cNvGraphicFramePr>
          <p:nvPr/>
        </p:nvGraphicFramePr>
        <p:xfrm>
          <a:off x="1847237" y="2782706"/>
          <a:ext cx="5163522" cy="1871618"/>
        </p:xfrm>
        <a:graphic>
          <a:graphicData uri="http://schemas.openxmlformats.org/drawingml/2006/table">
            <a:tbl>
              <a:tblPr firstRow="1" firstCol="1" bandRow="1">
                <a:tableStyleId>{5C22544A-7EE6-4342-B048-85BDC9FD1C3A}</a:tableStyleId>
              </a:tblPr>
              <a:tblGrid>
                <a:gridCol w="737646">
                  <a:extLst>
                    <a:ext uri="{9D8B030D-6E8A-4147-A177-3AD203B41FA5}">
                      <a16:colId xmlns:a16="http://schemas.microsoft.com/office/drawing/2014/main" val="3508194959"/>
                    </a:ext>
                  </a:extLst>
                </a:gridCol>
                <a:gridCol w="737646">
                  <a:extLst>
                    <a:ext uri="{9D8B030D-6E8A-4147-A177-3AD203B41FA5}">
                      <a16:colId xmlns:a16="http://schemas.microsoft.com/office/drawing/2014/main" val="4235380085"/>
                    </a:ext>
                  </a:extLst>
                </a:gridCol>
                <a:gridCol w="737646">
                  <a:extLst>
                    <a:ext uri="{9D8B030D-6E8A-4147-A177-3AD203B41FA5}">
                      <a16:colId xmlns:a16="http://schemas.microsoft.com/office/drawing/2014/main" val="3129203757"/>
                    </a:ext>
                  </a:extLst>
                </a:gridCol>
                <a:gridCol w="737646">
                  <a:extLst>
                    <a:ext uri="{9D8B030D-6E8A-4147-A177-3AD203B41FA5}">
                      <a16:colId xmlns:a16="http://schemas.microsoft.com/office/drawing/2014/main" val="3188045020"/>
                    </a:ext>
                  </a:extLst>
                </a:gridCol>
                <a:gridCol w="737646">
                  <a:extLst>
                    <a:ext uri="{9D8B030D-6E8A-4147-A177-3AD203B41FA5}">
                      <a16:colId xmlns:a16="http://schemas.microsoft.com/office/drawing/2014/main" val="4099898923"/>
                    </a:ext>
                  </a:extLst>
                </a:gridCol>
                <a:gridCol w="737646">
                  <a:extLst>
                    <a:ext uri="{9D8B030D-6E8A-4147-A177-3AD203B41FA5}">
                      <a16:colId xmlns:a16="http://schemas.microsoft.com/office/drawing/2014/main" val="2277449736"/>
                    </a:ext>
                  </a:extLst>
                </a:gridCol>
                <a:gridCol w="737646">
                  <a:extLst>
                    <a:ext uri="{9D8B030D-6E8A-4147-A177-3AD203B41FA5}">
                      <a16:colId xmlns:a16="http://schemas.microsoft.com/office/drawing/2014/main" val="4053817803"/>
                    </a:ext>
                  </a:extLst>
                </a:gridCol>
              </a:tblGrid>
              <a:tr h="168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168058">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-0.08</a:t>
                      </a:r>
                      <a:endParaRPr kumimoji="1" lang="ja-JP" altLang="en-US" sz="1300" b="0" dirty="0"/>
                    </a:p>
                  </a:txBody>
                  <a:tcPr marL="69254" marR="69254" marT="34627" marB="34627"/>
                </a:tc>
                <a:tc>
                  <a:txBody>
                    <a:bodyPr/>
                    <a:lstStyle/>
                    <a:p>
                      <a:r>
                        <a:rPr kumimoji="1" lang="en-US" altLang="ja-JP" sz="1300" b="0" dirty="0"/>
                        <a:t>-0.16</a:t>
                      </a:r>
                      <a:endParaRPr kumimoji="1" lang="ja-JP" altLang="en-US" sz="1300" b="0" dirty="0"/>
                    </a:p>
                  </a:txBody>
                  <a:tcPr marL="69254" marR="69254" marT="34627" marB="34627"/>
                </a:tc>
                <a:tc>
                  <a:txBody>
                    <a:bodyPr/>
                    <a:lstStyle/>
                    <a:p>
                      <a:r>
                        <a:rPr kumimoji="1" lang="en-US" altLang="ja-JP" sz="1300" b="0" dirty="0"/>
                        <a:t>-0.26</a:t>
                      </a:r>
                      <a:endParaRPr kumimoji="1" lang="ja-JP" altLang="en-US" sz="1300" b="0" dirty="0"/>
                    </a:p>
                  </a:txBody>
                  <a:tcPr marL="69254" marR="69254" marT="34627" marB="34627"/>
                </a:tc>
                <a:tc>
                  <a:txBody>
                    <a:bodyPr/>
                    <a:lstStyle/>
                    <a:p>
                      <a:r>
                        <a:rPr kumimoji="1" lang="en-US" altLang="ja-JP" sz="1300" b="0" dirty="0"/>
                        <a:t>-0.18</a:t>
                      </a:r>
                      <a:endParaRPr kumimoji="1" lang="ja-JP" altLang="en-US" sz="1300" b="0" dirty="0"/>
                    </a:p>
                  </a:txBody>
                  <a:tcPr marL="69254" marR="69254" marT="34627" marB="34627"/>
                </a:tc>
                <a:tc>
                  <a:txBody>
                    <a:bodyPr/>
                    <a:lstStyle/>
                    <a:p>
                      <a:r>
                        <a:rPr kumimoji="1" lang="en-US" altLang="ja-JP" sz="1300" b="0" dirty="0"/>
                        <a:t>-0.21</a:t>
                      </a:r>
                      <a:endParaRPr kumimoji="1" lang="ja-JP" altLang="en-US" sz="1300" b="0" dirty="0"/>
                    </a:p>
                  </a:txBody>
                  <a:tcPr marL="69254" marR="69254" marT="34627" marB="34627"/>
                </a:tc>
                <a:extLst>
                  <a:ext uri="{0D108BD9-81ED-4DB2-BD59-A6C34878D82A}">
                    <a16:rowId xmlns:a16="http://schemas.microsoft.com/office/drawing/2014/main" val="1039459513"/>
                  </a:ext>
                </a:extLst>
              </a:tr>
              <a:tr h="168058">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-0.06</a:t>
                      </a:r>
                      <a:endParaRPr kumimoji="1" lang="ja-JP" altLang="en-US" sz="1300" b="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0.06</a:t>
                      </a:r>
                      <a:endParaRPr kumimoji="1" lang="ja-JP" altLang="en-US" sz="1300" b="0" dirty="0"/>
                    </a:p>
                  </a:txBody>
                  <a:tcPr marL="69254" marR="69254" marT="34627" marB="34627"/>
                </a:tc>
                <a:tc>
                  <a:txBody>
                    <a:bodyPr/>
                    <a:lstStyle/>
                    <a:p>
                      <a:r>
                        <a:rPr kumimoji="1" lang="en-US" altLang="ja-JP" sz="1300" b="0" dirty="0"/>
                        <a:t>-0.10</a:t>
                      </a:r>
                      <a:endParaRPr kumimoji="1" lang="ja-JP" altLang="en-US" sz="1300" b="0" dirty="0"/>
                    </a:p>
                  </a:txBody>
                  <a:tcPr marL="69254" marR="69254" marT="34627" marB="34627"/>
                </a:tc>
                <a:tc>
                  <a:txBody>
                    <a:bodyPr/>
                    <a:lstStyle/>
                    <a:p>
                      <a:r>
                        <a:rPr kumimoji="1" lang="en-US" altLang="ja-JP" sz="1300" b="0" dirty="0"/>
                        <a:t>-0.18</a:t>
                      </a:r>
                      <a:endParaRPr kumimoji="1" lang="ja-JP" altLang="en-US" sz="1300" b="0" dirty="0"/>
                    </a:p>
                  </a:txBody>
                  <a:tcPr marL="69254" marR="69254" marT="34627" marB="34627"/>
                </a:tc>
                <a:tc>
                  <a:txBody>
                    <a:bodyPr/>
                    <a:lstStyle/>
                    <a:p>
                      <a:r>
                        <a:rPr kumimoji="1" lang="en-US" altLang="ja-JP" sz="1300" b="0" dirty="0"/>
                        <a:t>0.06</a:t>
                      </a:r>
                      <a:endParaRPr kumimoji="1" lang="ja-JP" altLang="en-US" sz="1300" b="0" dirty="0"/>
                    </a:p>
                  </a:txBody>
                  <a:tcPr marL="69254" marR="69254" marT="34627" marB="34627"/>
                </a:tc>
                <a:extLst>
                  <a:ext uri="{0D108BD9-81ED-4DB2-BD59-A6C34878D82A}">
                    <a16:rowId xmlns:a16="http://schemas.microsoft.com/office/drawing/2014/main" val="1667212734"/>
                  </a:ext>
                </a:extLst>
              </a:tr>
              <a:tr h="168058">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0.04</a:t>
                      </a:r>
                      <a:endParaRPr kumimoji="1" lang="ja-JP" altLang="en-US" sz="1300" dirty="0"/>
                    </a:p>
                  </a:txBody>
                  <a:tcPr marL="69254" marR="69254" marT="34627" marB="34627"/>
                </a:tc>
                <a:tc>
                  <a:txBody>
                    <a:bodyPr/>
                    <a:lstStyle/>
                    <a:p>
                      <a:r>
                        <a:rPr kumimoji="1" lang="en-US" altLang="ja-JP" sz="1300" dirty="0"/>
                        <a:t>0.01</a:t>
                      </a:r>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-0.10</a:t>
                      </a:r>
                      <a:endParaRPr kumimoji="1" lang="ja-JP" altLang="en-US" sz="1300" dirty="0"/>
                    </a:p>
                  </a:txBody>
                  <a:tcPr marL="69254" marR="69254" marT="34627" marB="34627"/>
                </a:tc>
                <a:tc>
                  <a:txBody>
                    <a:bodyPr/>
                    <a:lstStyle/>
                    <a:p>
                      <a:r>
                        <a:rPr kumimoji="1" lang="en-US" altLang="ja-JP" sz="1300" dirty="0"/>
                        <a:t>-0.03</a:t>
                      </a:r>
                      <a:endParaRPr kumimoji="1" lang="ja-JP" altLang="en-US" sz="1300" dirty="0"/>
                    </a:p>
                  </a:txBody>
                  <a:tcPr marL="69254" marR="69254" marT="34627" marB="34627"/>
                </a:tc>
                <a:extLst>
                  <a:ext uri="{0D108BD9-81ED-4DB2-BD59-A6C34878D82A}">
                    <a16:rowId xmlns:a16="http://schemas.microsoft.com/office/drawing/2014/main" val="3909070335"/>
                  </a:ext>
                </a:extLst>
              </a:tr>
              <a:tr h="168058">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-0.09</a:t>
                      </a:r>
                      <a:endParaRPr kumimoji="1" lang="ja-JP" altLang="en-US" sz="1300" dirty="0"/>
                    </a:p>
                  </a:txBody>
                  <a:tcPr marL="69254" marR="69254" marT="34627" marB="34627"/>
                </a:tc>
                <a:tc>
                  <a:txBody>
                    <a:bodyPr/>
                    <a:lstStyle/>
                    <a:p>
                      <a:r>
                        <a:rPr kumimoji="1" lang="en-US" altLang="ja-JP" sz="1300" dirty="0"/>
                        <a:t>-0.04</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0.09</a:t>
                      </a:r>
                      <a:endParaRPr kumimoji="1" lang="ja-JP" altLang="en-US" sz="1300" dirty="0"/>
                    </a:p>
                  </a:txBody>
                  <a:tcPr marL="69254" marR="69254" marT="34627" marB="34627"/>
                </a:tc>
                <a:tc>
                  <a:txBody>
                    <a:bodyPr/>
                    <a:lstStyle/>
                    <a:p>
                      <a:r>
                        <a:rPr kumimoji="1" lang="en-US" altLang="ja-JP" sz="1300" dirty="0"/>
                        <a:t>-0.21</a:t>
                      </a:r>
                      <a:endParaRPr kumimoji="1" lang="ja-JP" altLang="en-US" sz="1300" dirty="0"/>
                    </a:p>
                  </a:txBody>
                  <a:tcPr marL="69254" marR="69254" marT="34627" marB="34627"/>
                </a:tc>
                <a:extLst>
                  <a:ext uri="{0D108BD9-81ED-4DB2-BD59-A6C34878D82A}">
                    <a16:rowId xmlns:a16="http://schemas.microsoft.com/office/drawing/2014/main" val="951858582"/>
                  </a:ext>
                </a:extLst>
              </a:tr>
              <a:tr h="168058">
                <a:tc>
                  <a:txBody>
                    <a:bodyPr/>
                    <a:lstStyle/>
                    <a:p>
                      <a:r>
                        <a:rPr kumimoji="1" lang="en-US" altLang="ja-JP" sz="1300" dirty="0"/>
                        <a:t>Python</a:t>
                      </a:r>
                      <a:endParaRPr kumimoji="1" lang="ja-JP" altLang="en-US" sz="1300" dirty="0"/>
                    </a:p>
                  </a:txBody>
                  <a:tcPr marL="69254" marR="69254" marT="34627" marB="34627"/>
                </a:tc>
                <a:tc>
                  <a:txBody>
                    <a:bodyPr/>
                    <a:lstStyle/>
                    <a:p>
                      <a:r>
                        <a:rPr kumimoji="1" lang="en-US" altLang="ja-JP" sz="1300" dirty="0"/>
                        <a:t>-0.06</a:t>
                      </a:r>
                      <a:endParaRPr kumimoji="1" lang="ja-JP" altLang="en-US" sz="1300" dirty="0"/>
                    </a:p>
                  </a:txBody>
                  <a:tcPr marL="69254" marR="69254" marT="34627" marB="34627"/>
                </a:tc>
                <a:tc>
                  <a:txBody>
                    <a:bodyPr/>
                    <a:lstStyle/>
                    <a:p>
                      <a:r>
                        <a:rPr kumimoji="1" lang="en-US" altLang="ja-JP" sz="1300" dirty="0"/>
                        <a:t>-0.09</a:t>
                      </a:r>
                      <a:endParaRPr kumimoji="1" lang="ja-JP" altLang="en-US" sz="1300" dirty="0"/>
                    </a:p>
                  </a:txBody>
                  <a:tcPr marL="69254" marR="69254" marT="34627" marB="34627"/>
                </a:tc>
                <a:tc>
                  <a:txBody>
                    <a:bodyPr/>
                    <a:lstStyle/>
                    <a:p>
                      <a:r>
                        <a:rPr kumimoji="1" lang="en-US" altLang="ja-JP" sz="1300" dirty="0"/>
                        <a:t>-0.04</a:t>
                      </a:r>
                      <a:endParaRPr kumimoji="1" lang="ja-JP" altLang="en-US" sz="1300" dirty="0"/>
                    </a:p>
                  </a:txBody>
                  <a:tcPr marL="69254" marR="69254" marT="34627" marB="34627"/>
                </a:tc>
                <a:tc>
                  <a:txBody>
                    <a:bodyPr/>
                    <a:lstStyle/>
                    <a:p>
                      <a:r>
                        <a:rPr kumimoji="1" lang="en-US" altLang="ja-JP" sz="1300" dirty="0"/>
                        <a:t>-0.01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-0.23</a:t>
                      </a:r>
                      <a:endParaRPr kumimoji="1" lang="ja-JP" altLang="en-US" sz="1300" dirty="0"/>
                    </a:p>
                  </a:txBody>
                  <a:tcPr marL="69254" marR="69254" marT="34627" marB="34627"/>
                </a:tc>
                <a:extLst>
                  <a:ext uri="{0D108BD9-81ED-4DB2-BD59-A6C34878D82A}">
                    <a16:rowId xmlns:a16="http://schemas.microsoft.com/office/drawing/2014/main" val="3368160254"/>
                  </a:ext>
                </a:extLst>
              </a:tr>
              <a:tr h="168058">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-0.06</a:t>
                      </a:r>
                      <a:endParaRPr kumimoji="1" lang="ja-JP" altLang="en-US" sz="1300" dirty="0"/>
                    </a:p>
                  </a:txBody>
                  <a:tcPr marL="69254" marR="69254" marT="34627" marB="34627"/>
                </a:tc>
                <a:tc>
                  <a:txBody>
                    <a:bodyPr/>
                    <a:lstStyle/>
                    <a:p>
                      <a:r>
                        <a:rPr kumimoji="1" lang="en-US" altLang="ja-JP" sz="1300" dirty="0"/>
                        <a:t>0.00</a:t>
                      </a:r>
                      <a:endParaRPr kumimoji="1" lang="ja-JP" altLang="en-US" sz="1300" dirty="0"/>
                    </a:p>
                  </a:txBody>
                  <a:tcPr marL="69254" marR="69254" marT="34627" marB="34627"/>
                </a:tc>
                <a:tc>
                  <a:txBody>
                    <a:bodyPr/>
                    <a:lstStyle/>
                    <a:p>
                      <a:r>
                        <a:rPr kumimoji="1" lang="en-US" altLang="ja-JP" sz="1300" dirty="0"/>
                        <a:t>-0.23</a:t>
                      </a:r>
                      <a:endParaRPr kumimoji="1" lang="ja-JP" altLang="en-US" sz="1300" dirty="0"/>
                    </a:p>
                  </a:txBody>
                  <a:tcPr marL="69254" marR="69254" marT="34627" marB="34627"/>
                </a:tc>
                <a:tc>
                  <a:txBody>
                    <a:bodyPr/>
                    <a:lstStyle/>
                    <a:p>
                      <a:r>
                        <a:rPr kumimoji="1" lang="en-US" altLang="ja-JP" sz="1300" dirty="0"/>
                        <a:t>-0.09</a:t>
                      </a:r>
                      <a:endParaRPr kumimoji="1" lang="ja-JP" altLang="en-US" sz="1300" dirty="0"/>
                    </a:p>
                  </a:txBody>
                  <a:tcPr marL="69254" marR="69254" marT="34627" marB="34627"/>
                </a:tc>
                <a:tc>
                  <a:txBody>
                    <a:bodyPr/>
                    <a:lstStyle/>
                    <a:p>
                      <a:r>
                        <a:rPr kumimoji="1" lang="en-US" altLang="ja-JP" sz="1300" dirty="0"/>
                        <a:t>-0.15</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37875766"/>
                  </a:ext>
                </a:extLst>
              </a:tr>
            </a:tbl>
          </a:graphicData>
        </a:graphic>
      </p:graphicFrame>
      <p:graphicFrame>
        <p:nvGraphicFramePr>
          <p:cNvPr id="8" name="表 5">
            <a:extLst>
              <a:ext uri="{FF2B5EF4-FFF2-40B4-BE49-F238E27FC236}">
                <a16:creationId xmlns:a16="http://schemas.microsoft.com/office/drawing/2014/main" id="{DED96B5E-EEA0-B596-2966-E36296452761}"/>
              </a:ext>
            </a:extLst>
          </p:cNvPr>
          <p:cNvGraphicFramePr>
            <a:graphicFrameLocks noGrp="1"/>
          </p:cNvGraphicFramePr>
          <p:nvPr/>
        </p:nvGraphicFramePr>
        <p:xfrm>
          <a:off x="1847237" y="4774140"/>
          <a:ext cx="5163522" cy="1871618"/>
        </p:xfrm>
        <a:graphic>
          <a:graphicData uri="http://schemas.openxmlformats.org/drawingml/2006/table">
            <a:tbl>
              <a:tblPr firstRow="1" firstCol="1" bandRow="1">
                <a:tableStyleId>{5C22544A-7EE6-4342-B048-85BDC9FD1C3A}</a:tableStyleId>
              </a:tblPr>
              <a:tblGrid>
                <a:gridCol w="737646">
                  <a:extLst>
                    <a:ext uri="{9D8B030D-6E8A-4147-A177-3AD203B41FA5}">
                      <a16:colId xmlns:a16="http://schemas.microsoft.com/office/drawing/2014/main" val="3508194959"/>
                    </a:ext>
                  </a:extLst>
                </a:gridCol>
                <a:gridCol w="737646">
                  <a:extLst>
                    <a:ext uri="{9D8B030D-6E8A-4147-A177-3AD203B41FA5}">
                      <a16:colId xmlns:a16="http://schemas.microsoft.com/office/drawing/2014/main" val="4235380085"/>
                    </a:ext>
                  </a:extLst>
                </a:gridCol>
                <a:gridCol w="737646">
                  <a:extLst>
                    <a:ext uri="{9D8B030D-6E8A-4147-A177-3AD203B41FA5}">
                      <a16:colId xmlns:a16="http://schemas.microsoft.com/office/drawing/2014/main" val="3129203757"/>
                    </a:ext>
                  </a:extLst>
                </a:gridCol>
                <a:gridCol w="737646">
                  <a:extLst>
                    <a:ext uri="{9D8B030D-6E8A-4147-A177-3AD203B41FA5}">
                      <a16:colId xmlns:a16="http://schemas.microsoft.com/office/drawing/2014/main" val="3188045020"/>
                    </a:ext>
                  </a:extLst>
                </a:gridCol>
                <a:gridCol w="737646">
                  <a:extLst>
                    <a:ext uri="{9D8B030D-6E8A-4147-A177-3AD203B41FA5}">
                      <a16:colId xmlns:a16="http://schemas.microsoft.com/office/drawing/2014/main" val="4099898923"/>
                    </a:ext>
                  </a:extLst>
                </a:gridCol>
                <a:gridCol w="737646">
                  <a:extLst>
                    <a:ext uri="{9D8B030D-6E8A-4147-A177-3AD203B41FA5}">
                      <a16:colId xmlns:a16="http://schemas.microsoft.com/office/drawing/2014/main" val="2277449736"/>
                    </a:ext>
                  </a:extLst>
                </a:gridCol>
                <a:gridCol w="737646">
                  <a:extLst>
                    <a:ext uri="{9D8B030D-6E8A-4147-A177-3AD203B41FA5}">
                      <a16:colId xmlns:a16="http://schemas.microsoft.com/office/drawing/2014/main" val="4053817803"/>
                    </a:ext>
                  </a:extLst>
                </a:gridCol>
              </a:tblGrid>
              <a:tr h="168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extLst>
                  <a:ext uri="{0D108BD9-81ED-4DB2-BD59-A6C34878D82A}">
                    <a16:rowId xmlns:a16="http://schemas.microsoft.com/office/drawing/2014/main" val="2822526968"/>
                  </a:ext>
                </a:extLst>
              </a:tr>
              <a:tr h="216011">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-0.05</a:t>
                      </a:r>
                      <a:endParaRPr kumimoji="1" lang="ja-JP" altLang="en-US" sz="1300" b="0" dirty="0"/>
                    </a:p>
                  </a:txBody>
                  <a:tcPr marL="69254" marR="69254" marT="34627" marB="34627"/>
                </a:tc>
                <a:tc>
                  <a:txBody>
                    <a:bodyPr/>
                    <a:lstStyle/>
                    <a:p>
                      <a:r>
                        <a:rPr kumimoji="1" lang="en-US" altLang="ja-JP" sz="1300" b="0" dirty="0"/>
                        <a:t>-0.10</a:t>
                      </a:r>
                      <a:endParaRPr kumimoji="1" lang="ja-JP" altLang="en-US" sz="1300" b="0" dirty="0"/>
                    </a:p>
                  </a:txBody>
                  <a:tcPr marL="69254" marR="69254" marT="34627" marB="34627"/>
                </a:tc>
                <a:tc>
                  <a:txBody>
                    <a:bodyPr/>
                    <a:lstStyle/>
                    <a:p>
                      <a:r>
                        <a:rPr kumimoji="1" lang="en-US" altLang="ja-JP" sz="1300" b="0" dirty="0"/>
                        <a:t>-0.29</a:t>
                      </a:r>
                      <a:endParaRPr kumimoji="1" lang="ja-JP" altLang="en-US" sz="1300" b="0" dirty="0"/>
                    </a:p>
                  </a:txBody>
                  <a:tcPr marL="69254" marR="69254" marT="34627" marB="34627"/>
                </a:tc>
                <a:tc>
                  <a:txBody>
                    <a:bodyPr/>
                    <a:lstStyle/>
                    <a:p>
                      <a:r>
                        <a:rPr kumimoji="1" lang="en-US" altLang="ja-JP" sz="1300" b="0" dirty="0"/>
                        <a:t>-0.10</a:t>
                      </a:r>
                      <a:endParaRPr kumimoji="1" lang="ja-JP" altLang="en-US" sz="1300" b="0" dirty="0"/>
                    </a:p>
                  </a:txBody>
                  <a:tcPr marL="69254" marR="69254" marT="34627" marB="34627"/>
                </a:tc>
                <a:tc>
                  <a:txBody>
                    <a:bodyPr/>
                    <a:lstStyle/>
                    <a:p>
                      <a:r>
                        <a:rPr kumimoji="1" lang="en-US" altLang="ja-JP" sz="1300" b="0" dirty="0"/>
                        <a:t>-0.16</a:t>
                      </a:r>
                      <a:endParaRPr kumimoji="1" lang="ja-JP" altLang="en-US" sz="1300" b="0" dirty="0"/>
                    </a:p>
                  </a:txBody>
                  <a:tcPr marL="69254" marR="69254" marT="34627" marB="34627"/>
                </a:tc>
                <a:extLst>
                  <a:ext uri="{0D108BD9-81ED-4DB2-BD59-A6C34878D82A}">
                    <a16:rowId xmlns:a16="http://schemas.microsoft.com/office/drawing/2014/main" val="1039459513"/>
                  </a:ext>
                </a:extLst>
              </a:tr>
              <a:tr h="168058">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-0.09</a:t>
                      </a:r>
                      <a:endParaRPr kumimoji="1" lang="ja-JP" altLang="en-US" sz="1300" b="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tc>
                <a:tc>
                  <a:txBody>
                    <a:bodyPr/>
                    <a:lstStyle/>
                    <a:p>
                      <a:r>
                        <a:rPr kumimoji="1" lang="en-US" altLang="ja-JP" sz="1300" b="0" dirty="0"/>
                        <a:t>0.03</a:t>
                      </a:r>
                      <a:endParaRPr kumimoji="1" lang="ja-JP" altLang="en-US" sz="1300" b="0" dirty="0"/>
                    </a:p>
                  </a:txBody>
                  <a:tcPr marL="69254" marR="69254" marT="34627" marB="34627"/>
                </a:tc>
                <a:tc>
                  <a:txBody>
                    <a:bodyPr/>
                    <a:lstStyle/>
                    <a:p>
                      <a:r>
                        <a:rPr kumimoji="1" lang="en-US" altLang="ja-JP" sz="1300" b="0" dirty="0"/>
                        <a:t>-0.13</a:t>
                      </a:r>
                      <a:endParaRPr kumimoji="1" lang="ja-JP" altLang="en-US" sz="1300" b="0" dirty="0"/>
                    </a:p>
                  </a:txBody>
                  <a:tcPr marL="69254" marR="69254" marT="34627" marB="34627"/>
                </a:tc>
                <a:tc>
                  <a:txBody>
                    <a:bodyPr/>
                    <a:lstStyle/>
                    <a:p>
                      <a:r>
                        <a:rPr kumimoji="1" lang="en-US" altLang="ja-JP" sz="1300" b="0" dirty="0"/>
                        <a:t>-0.19</a:t>
                      </a:r>
                      <a:endParaRPr kumimoji="1" lang="ja-JP" altLang="en-US" sz="1300" b="0" dirty="0"/>
                    </a:p>
                  </a:txBody>
                  <a:tcPr marL="69254" marR="69254" marT="34627" marB="34627"/>
                </a:tc>
                <a:tc>
                  <a:txBody>
                    <a:bodyPr/>
                    <a:lstStyle/>
                    <a:p>
                      <a:r>
                        <a:rPr kumimoji="1" lang="en-US" altLang="ja-JP" sz="1300" b="0" dirty="0"/>
                        <a:t>-0.04</a:t>
                      </a:r>
                      <a:endParaRPr kumimoji="1" lang="ja-JP" altLang="en-US" sz="1300" b="0" dirty="0"/>
                    </a:p>
                  </a:txBody>
                  <a:tcPr marL="69254" marR="69254" marT="34627" marB="34627"/>
                </a:tc>
                <a:extLst>
                  <a:ext uri="{0D108BD9-81ED-4DB2-BD59-A6C34878D82A}">
                    <a16:rowId xmlns:a16="http://schemas.microsoft.com/office/drawing/2014/main" val="1667212734"/>
                  </a:ext>
                </a:extLst>
              </a:tr>
              <a:tr h="168058">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0.02</a:t>
                      </a:r>
                      <a:endParaRPr kumimoji="1" lang="ja-JP" altLang="en-US" sz="1300" dirty="0"/>
                    </a:p>
                  </a:txBody>
                  <a:tcPr marL="69254" marR="69254" marT="34627" marB="34627"/>
                </a:tc>
                <a:tc>
                  <a:txBody>
                    <a:bodyPr/>
                    <a:lstStyle/>
                    <a:p>
                      <a:r>
                        <a:rPr kumimoji="1" lang="en-US" altLang="ja-JP" sz="1300" dirty="0"/>
                        <a:t>-0.03</a:t>
                      </a:r>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-0.12</a:t>
                      </a:r>
                      <a:endParaRPr kumimoji="1" lang="ja-JP" altLang="en-US" sz="1300" dirty="0"/>
                    </a:p>
                  </a:txBody>
                  <a:tcPr marL="69254" marR="69254" marT="34627" marB="34627"/>
                </a:tc>
                <a:tc>
                  <a:txBody>
                    <a:bodyPr/>
                    <a:lstStyle/>
                    <a:p>
                      <a:r>
                        <a:rPr kumimoji="1" lang="en-US" altLang="ja-JP" sz="1300" dirty="0"/>
                        <a:t>-0.02</a:t>
                      </a:r>
                      <a:endParaRPr kumimoji="1" lang="ja-JP" altLang="en-US" sz="1300" dirty="0"/>
                    </a:p>
                  </a:txBody>
                  <a:tcPr marL="69254" marR="69254" marT="34627" marB="34627"/>
                </a:tc>
                <a:extLst>
                  <a:ext uri="{0D108BD9-81ED-4DB2-BD59-A6C34878D82A}">
                    <a16:rowId xmlns:a16="http://schemas.microsoft.com/office/drawing/2014/main" val="3909070335"/>
                  </a:ext>
                </a:extLst>
              </a:tr>
              <a:tr h="168058">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-0.15</a:t>
                      </a:r>
                      <a:endParaRPr kumimoji="1" lang="ja-JP" altLang="en-US" sz="1300" dirty="0"/>
                    </a:p>
                  </a:txBody>
                  <a:tcPr marL="69254" marR="69254" marT="34627" marB="34627"/>
                </a:tc>
                <a:tc>
                  <a:txBody>
                    <a:bodyPr/>
                    <a:lstStyle/>
                    <a:p>
                      <a:r>
                        <a:rPr kumimoji="1" lang="en-US" altLang="ja-JP" sz="1300" dirty="0"/>
                        <a:t>-0.03</a:t>
                      </a:r>
                      <a:endParaRPr kumimoji="1" lang="ja-JP" altLang="en-US" sz="1300" dirty="0"/>
                    </a:p>
                  </a:txBody>
                  <a:tcPr marL="69254" marR="69254" marT="34627" marB="34627"/>
                </a:tc>
                <a:tc>
                  <a:txBody>
                    <a:bodyPr/>
                    <a:lstStyle/>
                    <a:p>
                      <a:r>
                        <a:rPr kumimoji="1" lang="en-US" altLang="ja-JP" sz="1300" dirty="0"/>
                        <a:t>-0.05</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0.10</a:t>
                      </a:r>
                      <a:endParaRPr kumimoji="1" lang="ja-JP" altLang="en-US" sz="1300" dirty="0"/>
                    </a:p>
                  </a:txBody>
                  <a:tcPr marL="69254" marR="69254" marT="34627" marB="34627"/>
                </a:tc>
                <a:tc>
                  <a:txBody>
                    <a:bodyPr/>
                    <a:lstStyle/>
                    <a:p>
                      <a:r>
                        <a:rPr kumimoji="1" lang="en-US" altLang="ja-JP" sz="1300" dirty="0"/>
                        <a:t>-0.25</a:t>
                      </a:r>
                      <a:endParaRPr kumimoji="1" lang="ja-JP" altLang="en-US" sz="1300" dirty="0"/>
                    </a:p>
                  </a:txBody>
                  <a:tcPr marL="69254" marR="69254" marT="34627" marB="34627"/>
                </a:tc>
                <a:extLst>
                  <a:ext uri="{0D108BD9-81ED-4DB2-BD59-A6C34878D82A}">
                    <a16:rowId xmlns:a16="http://schemas.microsoft.com/office/drawing/2014/main" val="951858582"/>
                  </a:ext>
                </a:extLst>
              </a:tr>
              <a:tr h="168058">
                <a:tc>
                  <a:txBody>
                    <a:bodyPr/>
                    <a:lstStyle/>
                    <a:p>
                      <a:r>
                        <a:rPr kumimoji="1" lang="en-US" altLang="ja-JP" sz="1300" dirty="0"/>
                        <a:t>Python</a:t>
                      </a:r>
                      <a:endParaRPr kumimoji="1" lang="ja-JP" altLang="en-US" sz="1300" dirty="0"/>
                    </a:p>
                  </a:txBody>
                  <a:tcPr marL="69254" marR="69254" marT="34627" marB="34627"/>
                </a:tc>
                <a:tc>
                  <a:txBody>
                    <a:bodyPr/>
                    <a:lstStyle/>
                    <a:p>
                      <a:r>
                        <a:rPr kumimoji="1" lang="en-US" altLang="ja-JP" sz="1300" dirty="0"/>
                        <a:t>-0.07</a:t>
                      </a:r>
                      <a:endParaRPr kumimoji="1" lang="ja-JP" altLang="en-US" sz="1300" dirty="0"/>
                    </a:p>
                  </a:txBody>
                  <a:tcPr marL="69254" marR="69254" marT="34627" marB="34627"/>
                </a:tc>
                <a:tc>
                  <a:txBody>
                    <a:bodyPr/>
                    <a:lstStyle/>
                    <a:p>
                      <a:r>
                        <a:rPr kumimoji="1" lang="en-US" altLang="ja-JP" sz="1300" dirty="0"/>
                        <a:t>-0.13</a:t>
                      </a:r>
                      <a:endParaRPr kumimoji="1" lang="ja-JP" altLang="en-US" sz="1300" dirty="0"/>
                    </a:p>
                  </a:txBody>
                  <a:tcPr marL="69254" marR="69254" marT="34627" marB="34627"/>
                </a:tc>
                <a:tc>
                  <a:txBody>
                    <a:bodyPr/>
                    <a:lstStyle/>
                    <a:p>
                      <a:r>
                        <a:rPr kumimoji="1" lang="en-US" altLang="ja-JP" sz="1300" dirty="0"/>
                        <a:t>0.03</a:t>
                      </a:r>
                      <a:endParaRPr kumimoji="1" lang="ja-JP" altLang="en-US" sz="1300" dirty="0"/>
                    </a:p>
                  </a:txBody>
                  <a:tcPr marL="69254" marR="69254" marT="34627" marB="34627"/>
                </a:tc>
                <a:tc>
                  <a:txBody>
                    <a:bodyPr/>
                    <a:lstStyle/>
                    <a:p>
                      <a:r>
                        <a:rPr kumimoji="1" lang="en-US" altLang="ja-JP" sz="1300" dirty="0"/>
                        <a:t>-0.11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tc>
                  <a:txBody>
                    <a:bodyPr/>
                    <a:lstStyle/>
                    <a:p>
                      <a:r>
                        <a:rPr kumimoji="1" lang="en-US" altLang="ja-JP" sz="1300" dirty="0"/>
                        <a:t>-0.25</a:t>
                      </a:r>
                      <a:endParaRPr kumimoji="1" lang="ja-JP" altLang="en-US" sz="1300" dirty="0"/>
                    </a:p>
                  </a:txBody>
                  <a:tcPr marL="69254" marR="69254" marT="34627" marB="34627"/>
                </a:tc>
                <a:extLst>
                  <a:ext uri="{0D108BD9-81ED-4DB2-BD59-A6C34878D82A}">
                    <a16:rowId xmlns:a16="http://schemas.microsoft.com/office/drawing/2014/main" val="3368160254"/>
                  </a:ext>
                </a:extLst>
              </a:tr>
              <a:tr h="168058">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-0.06</a:t>
                      </a:r>
                      <a:endParaRPr kumimoji="1" lang="ja-JP" altLang="en-US" sz="1300" dirty="0"/>
                    </a:p>
                  </a:txBody>
                  <a:tcPr marL="69254" marR="69254" marT="34627" marB="34627"/>
                </a:tc>
                <a:tc>
                  <a:txBody>
                    <a:bodyPr/>
                    <a:lstStyle/>
                    <a:p>
                      <a:r>
                        <a:rPr kumimoji="1" lang="en-US" altLang="ja-JP" sz="1300" dirty="0"/>
                        <a:t>0.00</a:t>
                      </a:r>
                      <a:endParaRPr kumimoji="1" lang="ja-JP" altLang="en-US" sz="1300" dirty="0"/>
                    </a:p>
                  </a:txBody>
                  <a:tcPr marL="69254" marR="69254" marT="34627" marB="34627"/>
                </a:tc>
                <a:tc>
                  <a:txBody>
                    <a:bodyPr/>
                    <a:lstStyle/>
                    <a:p>
                      <a:r>
                        <a:rPr kumimoji="1" lang="en-US" altLang="ja-JP" sz="1300" dirty="0"/>
                        <a:t>-0.25</a:t>
                      </a:r>
                      <a:endParaRPr kumimoji="1" lang="ja-JP" altLang="en-US" sz="1300" dirty="0"/>
                    </a:p>
                  </a:txBody>
                  <a:tcPr marL="69254" marR="69254" marT="34627" marB="34627"/>
                </a:tc>
                <a:tc>
                  <a:txBody>
                    <a:bodyPr/>
                    <a:lstStyle/>
                    <a:p>
                      <a:r>
                        <a:rPr kumimoji="1" lang="en-US" altLang="ja-JP" sz="1300" dirty="0"/>
                        <a:t>-0.08</a:t>
                      </a:r>
                      <a:endParaRPr kumimoji="1" lang="ja-JP" altLang="en-US" sz="1300" dirty="0"/>
                    </a:p>
                  </a:txBody>
                  <a:tcPr marL="69254" marR="69254" marT="34627" marB="34627"/>
                </a:tc>
                <a:tc>
                  <a:txBody>
                    <a:bodyPr/>
                    <a:lstStyle/>
                    <a:p>
                      <a:r>
                        <a:rPr kumimoji="1" lang="en-US" altLang="ja-JP" sz="1300" dirty="0"/>
                        <a:t>-0.11</a:t>
                      </a:r>
                      <a:endParaRPr kumimoji="1" lang="ja-JP" altLang="en-US" sz="1300" dirty="0"/>
                    </a:p>
                  </a:txBody>
                  <a:tcPr marL="69254" marR="69254" marT="34627" marB="34627"/>
                </a:tc>
                <a:tc>
                  <a:txBody>
                    <a:bodyPr/>
                    <a:lstStyle/>
                    <a:p>
                      <a:r>
                        <a:rPr kumimoji="1" lang="en-US" altLang="ja-JP" sz="1300" dirty="0"/>
                        <a:t>-</a:t>
                      </a:r>
                      <a:endParaRPr kumimoji="1" lang="ja-JP" altLang="en-US" sz="1300" dirty="0"/>
                    </a:p>
                  </a:txBody>
                  <a:tcPr marL="69254" marR="69254" marT="34627" marB="34627"/>
                </a:tc>
                <a:extLst>
                  <a:ext uri="{0D108BD9-81ED-4DB2-BD59-A6C34878D82A}">
                    <a16:rowId xmlns:a16="http://schemas.microsoft.com/office/drawing/2014/main" val="37875766"/>
                  </a:ext>
                </a:extLst>
              </a:tr>
            </a:tbl>
          </a:graphicData>
        </a:graphic>
      </p:graphicFrame>
      <p:sp>
        <p:nvSpPr>
          <p:cNvPr id="9" name="テキスト ボックス 8">
            <a:extLst>
              <a:ext uri="{FF2B5EF4-FFF2-40B4-BE49-F238E27FC236}">
                <a16:creationId xmlns:a16="http://schemas.microsoft.com/office/drawing/2014/main" id="{226DF974-8F39-B1E6-B046-AF56CAE706C0}"/>
              </a:ext>
            </a:extLst>
          </p:cNvPr>
          <p:cNvSpPr txBox="1"/>
          <p:nvPr/>
        </p:nvSpPr>
        <p:spPr>
          <a:xfrm>
            <a:off x="7286117" y="3608851"/>
            <a:ext cx="1569661" cy="369332"/>
          </a:xfrm>
          <a:prstGeom prst="rect">
            <a:avLst/>
          </a:prstGeom>
          <a:noFill/>
        </p:spPr>
        <p:txBody>
          <a:bodyPr wrap="none" rtlCol="0">
            <a:spAutoFit/>
          </a:bodyPr>
          <a:lstStyle/>
          <a:p>
            <a:pPr algn="ctr"/>
            <a:r>
              <a:rPr kumimoji="1" lang="ja-JP" altLang="en-US" dirty="0"/>
              <a:t>行数との相関</a:t>
            </a:r>
          </a:p>
        </p:txBody>
      </p:sp>
      <p:sp>
        <p:nvSpPr>
          <p:cNvPr id="10" name="テキスト ボックス 9">
            <a:extLst>
              <a:ext uri="{FF2B5EF4-FFF2-40B4-BE49-F238E27FC236}">
                <a16:creationId xmlns:a16="http://schemas.microsoft.com/office/drawing/2014/main" id="{B4C8D28A-37AC-4E24-06D1-19257E28894B}"/>
              </a:ext>
            </a:extLst>
          </p:cNvPr>
          <p:cNvSpPr txBox="1"/>
          <p:nvPr/>
        </p:nvSpPr>
        <p:spPr>
          <a:xfrm>
            <a:off x="7401533" y="5407258"/>
            <a:ext cx="1338828" cy="646331"/>
          </a:xfrm>
          <a:prstGeom prst="rect">
            <a:avLst/>
          </a:prstGeom>
          <a:noFill/>
        </p:spPr>
        <p:txBody>
          <a:bodyPr wrap="none" rtlCol="0">
            <a:spAutoFit/>
          </a:bodyPr>
          <a:lstStyle/>
          <a:p>
            <a:pPr algn="ctr"/>
            <a:r>
              <a:rPr lang="ja-JP" altLang="en-US" dirty="0"/>
              <a:t>トークン数</a:t>
            </a:r>
            <a:endParaRPr lang="en-US" altLang="ja-JP" dirty="0"/>
          </a:p>
          <a:p>
            <a:pPr algn="ctr"/>
            <a:r>
              <a:rPr kumimoji="1" lang="ja-JP" altLang="en-US" dirty="0"/>
              <a:t>との相関</a:t>
            </a:r>
          </a:p>
        </p:txBody>
      </p:sp>
    </p:spTree>
    <p:extLst>
      <p:ext uri="{BB962C8B-B14F-4D97-AF65-F5344CB8AC3E}">
        <p14:creationId xmlns:p14="http://schemas.microsoft.com/office/powerpoint/2010/main" val="16963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C5168-1870-B0E7-ED34-C319FDDA2E55}"/>
              </a:ext>
            </a:extLst>
          </p:cNvPr>
          <p:cNvSpPr>
            <a:spLocks noGrp="1"/>
          </p:cNvSpPr>
          <p:nvPr>
            <p:ph type="title"/>
          </p:nvPr>
        </p:nvSpPr>
        <p:spPr/>
        <p:txBody>
          <a:bodyPr/>
          <a:lstStyle/>
          <a:p>
            <a:r>
              <a:rPr kumimoji="1" lang="ja-JP" altLang="en-US" dirty="0"/>
              <a:t>ニューラル機械翻訳</a:t>
            </a:r>
          </a:p>
        </p:txBody>
      </p:sp>
      <p:sp>
        <p:nvSpPr>
          <p:cNvPr id="3" name="コンテンツ プレースホルダー 2">
            <a:extLst>
              <a:ext uri="{FF2B5EF4-FFF2-40B4-BE49-F238E27FC236}">
                <a16:creationId xmlns:a16="http://schemas.microsoft.com/office/drawing/2014/main" id="{68FAF0DA-795B-3FE6-083B-CE45E06E33CC}"/>
              </a:ext>
            </a:extLst>
          </p:cNvPr>
          <p:cNvSpPr>
            <a:spLocks noGrp="1"/>
          </p:cNvSpPr>
          <p:nvPr>
            <p:ph idx="1"/>
          </p:nvPr>
        </p:nvSpPr>
        <p:spPr/>
        <p:txBody>
          <a:bodyPr/>
          <a:lstStyle/>
          <a:p>
            <a:r>
              <a:rPr lang="ja-JP" altLang="en-US" sz="2400" b="1" dirty="0"/>
              <a:t>ニューラル</a:t>
            </a:r>
            <a:r>
              <a:rPr lang="ja-JP" altLang="en-US" sz="2400" b="1"/>
              <a:t>機械翻訳</a:t>
            </a:r>
            <a:endParaRPr lang="en-US" altLang="ja-JP" b="1" dirty="0"/>
          </a:p>
          <a:p>
            <a:r>
              <a:rPr lang="ja-JP" altLang="en-US" sz="2000"/>
              <a:t>ニューラルネットワーク</a:t>
            </a:r>
            <a:r>
              <a:rPr lang="ja-JP" altLang="en-US" sz="2000" dirty="0"/>
              <a:t>で学習を</a:t>
            </a:r>
            <a:r>
              <a:rPr lang="ja-JP" altLang="en-US" sz="2000"/>
              <a:t>行って翻訳</a:t>
            </a:r>
            <a:endParaRPr lang="en-US" altLang="ja-JP" sz="2000" dirty="0"/>
          </a:p>
          <a:p>
            <a:r>
              <a:rPr lang="ja-JP" altLang="en-US" b="1"/>
              <a:t>メリット</a:t>
            </a:r>
            <a:endParaRPr lang="en-US" altLang="ja-JP" b="1" dirty="0"/>
          </a:p>
          <a:p>
            <a:pPr lvl="1"/>
            <a:r>
              <a:rPr lang="ja-JP" altLang="en-US"/>
              <a:t>理解</a:t>
            </a:r>
            <a:r>
              <a:rPr lang="ja-JP" altLang="en-US" dirty="0"/>
              <a:t>しやすい翻訳が</a:t>
            </a:r>
            <a:r>
              <a:rPr lang="ja-JP" altLang="en-US"/>
              <a:t>生成されやすい</a:t>
            </a:r>
            <a:endParaRPr lang="en-US" altLang="ja-JP" dirty="0"/>
          </a:p>
          <a:p>
            <a:pPr lvl="1"/>
            <a:r>
              <a:rPr lang="ja-JP" altLang="en-US"/>
              <a:t>ルール</a:t>
            </a:r>
            <a:r>
              <a:rPr lang="ja-JP" altLang="en-US" dirty="0"/>
              <a:t>登録の手間</a:t>
            </a:r>
            <a:r>
              <a:rPr lang="ja-JP" altLang="en-US"/>
              <a:t>がかからない</a:t>
            </a:r>
            <a:endParaRPr lang="en-US" altLang="ja-JP" sz="2400" dirty="0"/>
          </a:p>
          <a:p>
            <a:r>
              <a:rPr lang="ja-JP" altLang="en-US" b="1"/>
              <a:t>デメリット</a:t>
            </a:r>
            <a:endParaRPr lang="en-US" altLang="ja-JP" b="1" dirty="0"/>
          </a:p>
          <a:p>
            <a:pPr lvl="1"/>
            <a:r>
              <a:rPr lang="ja-JP" altLang="en-US"/>
              <a:t>信頼性</a:t>
            </a:r>
            <a:r>
              <a:rPr lang="ja-JP" altLang="en-US" dirty="0"/>
              <a:t>が低く、正確に翻訳できないことが多い</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48D486E-6DFF-7841-67E8-11DB101D2B21}"/>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sp>
        <p:nvSpPr>
          <p:cNvPr id="5" name="右矢印 4">
            <a:extLst>
              <a:ext uri="{FF2B5EF4-FFF2-40B4-BE49-F238E27FC236}">
                <a16:creationId xmlns:a16="http://schemas.microsoft.com/office/drawing/2014/main" id="{D4E1A17B-7828-9925-46D2-3B2A198C92FE}"/>
              </a:ext>
            </a:extLst>
          </p:cNvPr>
          <p:cNvSpPr/>
          <p:nvPr/>
        </p:nvSpPr>
        <p:spPr>
          <a:xfrm>
            <a:off x="396000" y="5412374"/>
            <a:ext cx="502418" cy="371789"/>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lang="ja-JP" altLang="en-US" dirty="0"/>
          </a:p>
        </p:txBody>
      </p:sp>
      <p:sp>
        <p:nvSpPr>
          <p:cNvPr id="6" name="テキスト ボックス 5">
            <a:extLst>
              <a:ext uri="{FF2B5EF4-FFF2-40B4-BE49-F238E27FC236}">
                <a16:creationId xmlns:a16="http://schemas.microsoft.com/office/drawing/2014/main" id="{EDDB61A7-7BD6-821A-BCA5-2E5CB9A1D4AF}"/>
              </a:ext>
            </a:extLst>
          </p:cNvPr>
          <p:cNvSpPr txBox="1"/>
          <p:nvPr/>
        </p:nvSpPr>
        <p:spPr>
          <a:xfrm>
            <a:off x="1054100" y="5356741"/>
            <a:ext cx="7571303" cy="461665"/>
          </a:xfrm>
          <a:prstGeom prst="rect">
            <a:avLst/>
          </a:prstGeom>
          <a:noFill/>
        </p:spPr>
        <p:txBody>
          <a:bodyPr wrap="none" rtlCol="0">
            <a:spAutoFit/>
          </a:bodyPr>
          <a:lstStyle/>
          <a:p>
            <a:r>
              <a:rPr lang="ja-JP" altLang="en-US" sz="2400" b="1" dirty="0"/>
              <a:t>高い精度のニューラル機械翻訳モデルが求めらている</a:t>
            </a:r>
          </a:p>
        </p:txBody>
      </p:sp>
    </p:spTree>
    <p:extLst>
      <p:ext uri="{BB962C8B-B14F-4D97-AF65-F5344CB8AC3E}">
        <p14:creationId xmlns:p14="http://schemas.microsoft.com/office/powerpoint/2010/main" val="17055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BA22E-CAF3-7108-C7BD-B0FFB0DC528B}"/>
              </a:ext>
            </a:extLst>
          </p:cNvPr>
          <p:cNvSpPr>
            <a:spLocks noGrp="1"/>
          </p:cNvSpPr>
          <p:nvPr>
            <p:ph type="title"/>
          </p:nvPr>
        </p:nvSpPr>
        <p:spPr/>
        <p:txBody>
          <a:bodyPr/>
          <a:lstStyle/>
          <a:p>
            <a:r>
              <a:rPr lang="en-US" altLang="ja-JP" dirty="0"/>
              <a:t>GPT-4</a:t>
            </a:r>
            <a:endParaRPr kumimoji="1" lang="ja-JP" altLang="en-US" dirty="0"/>
          </a:p>
        </p:txBody>
      </p:sp>
      <p:sp>
        <p:nvSpPr>
          <p:cNvPr id="3" name="コンテンツ プレースホルダー 2">
            <a:extLst>
              <a:ext uri="{FF2B5EF4-FFF2-40B4-BE49-F238E27FC236}">
                <a16:creationId xmlns:a16="http://schemas.microsoft.com/office/drawing/2014/main" id="{2FF24D20-4B2F-E9D3-6BC6-54270F933B7C}"/>
              </a:ext>
            </a:extLst>
          </p:cNvPr>
          <p:cNvSpPr>
            <a:spLocks noGrp="1"/>
          </p:cNvSpPr>
          <p:nvPr>
            <p:ph idx="1"/>
          </p:nvPr>
        </p:nvSpPr>
        <p:spPr/>
        <p:txBody>
          <a:bodyPr/>
          <a:lstStyle/>
          <a:p>
            <a:r>
              <a:rPr kumimoji="1" lang="en-US" altLang="ja-JP" sz="2400" b="1" dirty="0"/>
              <a:t>GPT-4</a:t>
            </a:r>
          </a:p>
          <a:p>
            <a:pPr lvl="1"/>
            <a:r>
              <a:rPr kumimoji="1" lang="en-US" altLang="ja-JP" sz="2000" dirty="0" err="1"/>
              <a:t>OpenAI</a:t>
            </a:r>
            <a:r>
              <a:rPr lang="ja-JP" altLang="en-US" sz="2000" dirty="0"/>
              <a:t>社が開発した大規模言語モデル</a:t>
            </a:r>
            <a:endParaRPr lang="en-US" altLang="ja-JP" sz="2000" dirty="0"/>
          </a:p>
          <a:p>
            <a:pPr lvl="1"/>
            <a:r>
              <a:rPr lang="ja-JP" altLang="en-US" sz="2000" dirty="0"/>
              <a:t>学習に自然言語，ソースコード，画像を使用</a:t>
            </a:r>
            <a:endParaRPr lang="en-US" altLang="ja-JP" sz="2000" dirty="0"/>
          </a:p>
          <a:p>
            <a:r>
              <a:rPr lang="ja-JP" altLang="en-US" sz="2400" b="1" dirty="0"/>
              <a:t>能力</a:t>
            </a:r>
            <a:endParaRPr lang="en-US" altLang="ja-JP" sz="2000" dirty="0"/>
          </a:p>
          <a:p>
            <a:pPr lvl="1"/>
            <a:r>
              <a:rPr kumimoji="1" lang="ja-JP" altLang="en-US" dirty="0"/>
              <a:t>米国統一司法試験を受験者の</a:t>
            </a:r>
            <a:r>
              <a:rPr lang="ja-JP" altLang="en-US" dirty="0"/>
              <a:t>上位</a:t>
            </a:r>
            <a:r>
              <a:rPr lang="en-US" altLang="ja-JP" dirty="0"/>
              <a:t>10%</a:t>
            </a:r>
            <a:r>
              <a:rPr lang="ja-JP" altLang="en-US" dirty="0"/>
              <a:t>の成績で合格</a:t>
            </a:r>
            <a:r>
              <a:rPr kumimoji="1" lang="en-US" altLang="ja-JP" baseline="30000" dirty="0"/>
              <a:t>[1]</a:t>
            </a:r>
            <a:endParaRPr lang="en-US" altLang="ja-JP" sz="2400" b="1" u="sng" baseline="30000" dirty="0"/>
          </a:p>
          <a:p>
            <a:pPr lvl="1"/>
            <a:r>
              <a:rPr kumimoji="1" lang="ja-JP" altLang="en-US" sz="2000" dirty="0"/>
              <a:t>自然言語翻訳において既存の商用製品レベル</a:t>
            </a:r>
            <a:r>
              <a:rPr kumimoji="1" lang="ja-JP" altLang="en-US" sz="2000"/>
              <a:t>のスコア</a:t>
            </a:r>
            <a:r>
              <a:rPr kumimoji="1" lang="en-US" altLang="ja-JP" sz="2000" baseline="30000" dirty="0"/>
              <a:t>[2]</a:t>
            </a:r>
          </a:p>
          <a:p>
            <a:pPr lvl="1"/>
            <a:r>
              <a:rPr lang="ja-JP" altLang="en-US" sz="2000" b="0" i="0" dirty="0">
                <a:effectLst/>
                <a:latin typeface="Courier New" panose="02070309020205020404" pitchFamily="49" charset="0"/>
              </a:rPr>
              <a:t>既存モデルよりもコード理解，コード生成において高精度</a:t>
            </a:r>
            <a:r>
              <a:rPr kumimoji="1" lang="en-US" altLang="ja-JP" sz="2000" b="0" i="0" u="none" strike="noStrike" kern="1200" cap="none" spc="110" normalizeH="0" baseline="30000" noProof="0" dirty="0">
                <a:ln>
                  <a:noFill/>
                </a:ln>
                <a:solidFill>
                  <a:srgbClr val="2F4F4F"/>
                </a:solidFill>
                <a:effectLst/>
                <a:uLnTx/>
                <a:uFillTx/>
                <a:latin typeface="Segoe UI" panose="020B0502040204020203" pitchFamily="34" charset="0"/>
                <a:ea typeface="游ゴシック"/>
                <a:cs typeface="Segoe UI" panose="020B0502040204020203" pitchFamily="34" charset="0"/>
              </a:rPr>
              <a:t>[1,3]</a:t>
            </a:r>
            <a:endParaRPr lang="en-US" altLang="ja-JP" sz="2400" b="1" u="sng" baseline="30000" dirty="0"/>
          </a:p>
          <a:p>
            <a:endParaRPr lang="en-US" altLang="ja-JP" sz="2400" b="1" dirty="0"/>
          </a:p>
        </p:txBody>
      </p:sp>
      <p:sp>
        <p:nvSpPr>
          <p:cNvPr id="4" name="スライド番号プレースホルダー 3">
            <a:extLst>
              <a:ext uri="{FF2B5EF4-FFF2-40B4-BE49-F238E27FC236}">
                <a16:creationId xmlns:a16="http://schemas.microsoft.com/office/drawing/2014/main" id="{53EA1D12-8EDC-F3A2-0C46-730CCC0482BB}"/>
              </a:ext>
            </a:extLst>
          </p:cNvPr>
          <p:cNvSpPr>
            <a:spLocks noGrp="1"/>
          </p:cNvSpPr>
          <p:nvPr>
            <p:ph type="sldNum" sz="quarter" idx="12"/>
          </p:nvPr>
        </p:nvSpPr>
        <p:spPr/>
        <p:txBody>
          <a:bodyPr/>
          <a:lstStyle/>
          <a:p>
            <a:fld id="{B16735D3-C9E7-F649-AF37-A9D08763696D}" type="slidenum">
              <a:rPr lang="ja-JP" altLang="en-US" smtClean="0"/>
              <a:pPr/>
              <a:t>4</a:t>
            </a:fld>
            <a:endParaRPr lang="ja-JP" altLang="en-US" dirty="0"/>
          </a:p>
        </p:txBody>
      </p:sp>
      <p:pic>
        <p:nvPicPr>
          <p:cNvPr id="6" name="グラフィックス 5">
            <a:extLst>
              <a:ext uri="{FF2B5EF4-FFF2-40B4-BE49-F238E27FC236}">
                <a16:creationId xmlns:a16="http://schemas.microsoft.com/office/drawing/2014/main" id="{E8E80C26-9132-586C-DB3E-E3D8D0960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5895" y="1996360"/>
            <a:ext cx="986810" cy="986810"/>
          </a:xfrm>
          <a:prstGeom prst="rect">
            <a:avLst/>
          </a:prstGeom>
        </p:spPr>
      </p:pic>
      <p:sp>
        <p:nvSpPr>
          <p:cNvPr id="7" name="テキスト ボックス 6">
            <a:extLst>
              <a:ext uri="{FF2B5EF4-FFF2-40B4-BE49-F238E27FC236}">
                <a16:creationId xmlns:a16="http://schemas.microsoft.com/office/drawing/2014/main" id="{CB2FACBC-A668-A830-FB66-A80EC750940A}"/>
              </a:ext>
            </a:extLst>
          </p:cNvPr>
          <p:cNvSpPr txBox="1"/>
          <p:nvPr/>
        </p:nvSpPr>
        <p:spPr>
          <a:xfrm>
            <a:off x="1459662" y="6161917"/>
            <a:ext cx="6259638" cy="600164"/>
          </a:xfrm>
          <a:prstGeom prst="rect">
            <a:avLst/>
          </a:prstGeom>
          <a:noFill/>
          <a:ln>
            <a:solidFill>
              <a:schemeClr val="tx1"/>
            </a:solidFill>
          </a:ln>
        </p:spPr>
        <p:txBody>
          <a:bodyPr wrap="square" rtlCol="0">
            <a:spAutoFit/>
          </a:bodyPr>
          <a:lstStyle/>
          <a:p>
            <a:r>
              <a:rPr kumimoji="1" lang="en-US" altLang="ja-JP" sz="1100" dirty="0"/>
              <a:t>[1]: </a:t>
            </a:r>
            <a:r>
              <a:rPr kumimoji="1" lang="en-US" altLang="ja-JP" sz="1100" dirty="0" err="1"/>
              <a:t>OpenAI</a:t>
            </a:r>
            <a:r>
              <a:rPr kumimoji="1" lang="en-US" altLang="ja-JP" sz="1100" dirty="0"/>
              <a:t> GPT-4 Technical Report</a:t>
            </a:r>
          </a:p>
          <a:p>
            <a:r>
              <a:rPr lang="en-US" altLang="ja-JP" sz="1100" dirty="0"/>
              <a:t>[2]: </a:t>
            </a:r>
            <a:r>
              <a:rPr lang="en-US" altLang="ja-JP" sz="1100" dirty="0" err="1"/>
              <a:t>WenxiangJiao</a:t>
            </a:r>
            <a:r>
              <a:rPr lang="en-US" altLang="ja-JP" sz="1100" dirty="0"/>
              <a:t>, et al. Is </a:t>
            </a:r>
            <a:r>
              <a:rPr lang="en-US" altLang="ja-JP" sz="1100" dirty="0" err="1"/>
              <a:t>ChatGPT</a:t>
            </a:r>
            <a:r>
              <a:rPr lang="en-US" altLang="ja-JP" sz="1100" dirty="0"/>
              <a:t> A Good Translator? Yes With GPT-4 As The Engine</a:t>
            </a:r>
          </a:p>
          <a:p>
            <a:r>
              <a:rPr lang="en-US" altLang="ja-JP" sz="1100" dirty="0"/>
              <a:t>[3]: </a:t>
            </a:r>
            <a:r>
              <a:rPr lang="en-US" altLang="ja-JP" sz="1100" dirty="0" err="1"/>
              <a:t>Bubeck</a:t>
            </a:r>
            <a:r>
              <a:rPr lang="en-US" altLang="ja-JP" sz="1100" dirty="0"/>
              <a:t>, Sébastien, et al. Sparks of artificial general intelligence: Early experiments with gpt-4</a:t>
            </a:r>
            <a:endParaRPr kumimoji="1" lang="ja-JP" altLang="en-US" sz="1100" dirty="0"/>
          </a:p>
        </p:txBody>
      </p:sp>
      <p:sp>
        <p:nvSpPr>
          <p:cNvPr id="8" name="テキスト ボックス 7">
            <a:extLst>
              <a:ext uri="{FF2B5EF4-FFF2-40B4-BE49-F238E27FC236}">
                <a16:creationId xmlns:a16="http://schemas.microsoft.com/office/drawing/2014/main" id="{906C96DF-34C4-8119-4B9F-2EBDDCEDF4ED}"/>
              </a:ext>
            </a:extLst>
          </p:cNvPr>
          <p:cNvSpPr txBox="1"/>
          <p:nvPr/>
        </p:nvSpPr>
        <p:spPr>
          <a:xfrm>
            <a:off x="494601" y="5139457"/>
            <a:ext cx="8154797" cy="461665"/>
          </a:xfrm>
          <a:prstGeom prst="rect">
            <a:avLst/>
          </a:prstGeom>
          <a:noFill/>
        </p:spPr>
        <p:txBody>
          <a:bodyPr wrap="none" rtlCol="0">
            <a:spAutoFit/>
          </a:bodyPr>
          <a:lstStyle/>
          <a:p>
            <a:r>
              <a:rPr lang="en-US" altLang="ja-JP" sz="2400" b="1" u="sng" dirty="0"/>
              <a:t>GPT-4</a:t>
            </a:r>
            <a:r>
              <a:rPr kumimoji="1" lang="ja-JP" altLang="en-US" sz="2400" b="1" u="sng" dirty="0"/>
              <a:t>は自動</a:t>
            </a:r>
            <a:r>
              <a:rPr lang="ja-JP" altLang="en-US" sz="2400" b="1" u="sng" dirty="0"/>
              <a:t>コード</a:t>
            </a:r>
            <a:r>
              <a:rPr kumimoji="1" lang="ja-JP" altLang="en-US" sz="2400" b="1" u="sng" dirty="0"/>
              <a:t>翻訳も高精度でできるのではないか？</a:t>
            </a:r>
            <a:endParaRPr kumimoji="1" lang="en-US" altLang="ja-JP" sz="2400" b="1" u="sng" dirty="0"/>
          </a:p>
        </p:txBody>
      </p:sp>
    </p:spTree>
    <p:extLst>
      <p:ext uri="{BB962C8B-B14F-4D97-AF65-F5344CB8AC3E}">
        <p14:creationId xmlns:p14="http://schemas.microsoft.com/office/powerpoint/2010/main" val="402354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a:t>調査</a:t>
            </a:r>
            <a:r>
              <a:rPr lang="en-US" altLang="ja-JP" sz="2000" b="1" dirty="0"/>
              <a:t>1. </a:t>
            </a:r>
            <a:r>
              <a:rPr lang="ja-JP" altLang="en-US" sz="2000" b="1"/>
              <a:t>ニューラル機械翻訳モデルと</a:t>
            </a:r>
            <a:r>
              <a:rPr lang="en-US" altLang="ja-JP" sz="2000" b="1" dirty="0"/>
              <a:t>GPT-4 </a:t>
            </a:r>
            <a:r>
              <a:rPr lang="ja-JP" altLang="en-US" sz="2000" b="1"/>
              <a:t>の比較</a:t>
            </a:r>
            <a:endParaRPr lang="en-US" altLang="ja-JP" sz="2000" b="1" dirty="0"/>
          </a:p>
          <a:p>
            <a:pPr lvl="1"/>
            <a:r>
              <a:rPr lang="ja-JP" altLang="en-US" sz="1600"/>
              <a:t>既存のニューラル機械翻訳モデル</a:t>
            </a:r>
            <a:r>
              <a:rPr lang="ja-JP" altLang="en-US" sz="1600" dirty="0"/>
              <a:t>と比較して有効性を調査</a:t>
            </a:r>
            <a:endParaRPr lang="en-US" altLang="ja-JP" sz="1600" dirty="0"/>
          </a:p>
          <a:p>
            <a:r>
              <a:rPr lang="ja-JP" altLang="en-US" sz="2000" b="1"/>
              <a:t>調査</a:t>
            </a:r>
            <a:r>
              <a:rPr lang="en-US" altLang="ja-JP" sz="2000" b="1" dirty="0"/>
              <a:t>2. </a:t>
            </a:r>
            <a:r>
              <a:rPr lang="ja-JP" altLang="en-US" sz="2000" b="1"/>
              <a:t>異なる特徴の言語間における翻訳の精度</a:t>
            </a:r>
            <a:endParaRPr lang="en-US" altLang="ja-JP" sz="2000" b="1" dirty="0"/>
          </a:p>
          <a:p>
            <a:pPr lvl="1"/>
            <a:r>
              <a:rPr lang="en-US" altLang="ja-JP" sz="1600" dirty="0"/>
              <a:t>C++,</a:t>
            </a:r>
            <a:r>
              <a:rPr lang="ja-JP" altLang="en-US" sz="1600" dirty="0"/>
              <a:t> </a:t>
            </a:r>
            <a:r>
              <a:rPr lang="en-US" altLang="ja-JP" sz="1600" dirty="0"/>
              <a:t>COBOL,</a:t>
            </a:r>
            <a:r>
              <a:rPr lang="ja-JP" altLang="en-US" sz="1600" dirty="0"/>
              <a:t> </a:t>
            </a:r>
            <a:r>
              <a:rPr lang="en-US" altLang="ja-JP" sz="1600" dirty="0"/>
              <a:t>Go,</a:t>
            </a:r>
            <a:r>
              <a:rPr lang="ja-JP" altLang="en-US" sz="1600" dirty="0"/>
              <a:t> </a:t>
            </a:r>
            <a:r>
              <a:rPr lang="en-US" altLang="ja-JP" sz="1600" dirty="0"/>
              <a:t>Java, Python3,</a:t>
            </a:r>
            <a:r>
              <a:rPr lang="ja-JP" altLang="en-US" sz="1600" dirty="0"/>
              <a:t> </a:t>
            </a:r>
            <a:r>
              <a:rPr lang="en-US" altLang="ja-JP" sz="1600" dirty="0"/>
              <a:t>Rust</a:t>
            </a:r>
            <a:r>
              <a:rPr lang="ja-JP" altLang="en-US" sz="1600"/>
              <a:t>で翻訳の精度</a:t>
            </a:r>
            <a:r>
              <a:rPr lang="ja-JP" altLang="en-US" sz="1600" dirty="0"/>
              <a:t>を調査</a:t>
            </a:r>
            <a:endParaRPr lang="en-US" altLang="ja-JP" sz="1600" dirty="0"/>
          </a:p>
          <a:p>
            <a:r>
              <a:rPr lang="ja-JP" altLang="en-US" sz="2000" b="1" dirty="0"/>
              <a:t>調査</a:t>
            </a:r>
            <a:r>
              <a:rPr lang="en-US" altLang="ja-JP" sz="2000" b="1" dirty="0"/>
              <a:t>3. </a:t>
            </a:r>
            <a:r>
              <a:rPr lang="ja-JP" altLang="en-US" sz="2000" b="1"/>
              <a:t>プロンプトの言語が翻訳の精度に与える影響</a:t>
            </a:r>
            <a:endParaRPr lang="en-US" altLang="ja-JP" sz="2000" b="1" dirty="0"/>
          </a:p>
          <a:p>
            <a:pPr lvl="1"/>
            <a:r>
              <a:rPr lang="ja-JP" altLang="en-US" sz="1600" dirty="0"/>
              <a:t>プロンプトが英語の場合と日本語の場合の精度の調査</a:t>
            </a:r>
            <a:endParaRPr lang="en-US" altLang="ja-JP" sz="1600" dirty="0"/>
          </a:p>
          <a:p>
            <a:r>
              <a:rPr lang="ja-JP" altLang="en-US" sz="2000" b="1" dirty="0"/>
              <a:t>調査</a:t>
            </a:r>
            <a:r>
              <a:rPr lang="en-US" altLang="ja-JP" sz="2000" b="1" dirty="0"/>
              <a:t>4. </a:t>
            </a:r>
            <a:r>
              <a:rPr lang="ja-JP" altLang="en-US" sz="2000" b="1"/>
              <a:t>外部ツールが翻訳の精度に与える影響</a:t>
            </a:r>
            <a:endParaRPr lang="en-US" altLang="ja-JP" sz="2000" b="1" dirty="0"/>
          </a:p>
          <a:p>
            <a:pPr lvl="1"/>
            <a:r>
              <a:rPr lang="ja-JP" altLang="en-US" sz="1600"/>
              <a:t>静的解析ツールを用いることで翻訳の精度が向上するかどうか調査</a:t>
            </a:r>
            <a:endParaRPr lang="en-US" altLang="ja-JP" sz="1600" dirty="0"/>
          </a:p>
          <a:p>
            <a:pPr>
              <a:buNone/>
            </a:pPr>
            <a:endParaRPr lang="en-US" altLang="ja-JP" sz="20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Tree>
    <p:extLst>
      <p:ext uri="{BB962C8B-B14F-4D97-AF65-F5344CB8AC3E}">
        <p14:creationId xmlns:p14="http://schemas.microsoft.com/office/powerpoint/2010/main" val="424695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425A3-9DE7-050E-0DE7-4F3A925A67E6}"/>
              </a:ext>
            </a:extLst>
          </p:cNvPr>
          <p:cNvSpPr>
            <a:spLocks noGrp="1"/>
          </p:cNvSpPr>
          <p:nvPr>
            <p:ph type="title"/>
          </p:nvPr>
        </p:nvSpPr>
        <p:spPr/>
        <p:txBody>
          <a:bodyPr/>
          <a:lstStyle/>
          <a:p>
            <a:r>
              <a:rPr kumimoji="1" lang="ja-JP" altLang="en-US" dirty="0"/>
              <a:t>データセットの作成 </a:t>
            </a:r>
            <a:r>
              <a:rPr kumimoji="1"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E6935B5B-BD3E-5E49-1415-267B91FD857D}"/>
              </a:ext>
            </a:extLst>
          </p:cNvPr>
          <p:cNvSpPr>
            <a:spLocks noGrp="1"/>
          </p:cNvSpPr>
          <p:nvPr>
            <p:ph idx="1"/>
          </p:nvPr>
        </p:nvSpPr>
        <p:spPr/>
        <p:txBody>
          <a:bodyPr/>
          <a:lstStyle/>
          <a:p>
            <a:r>
              <a:rPr kumimoji="1" lang="ja-JP" altLang="en-US" sz="2000" dirty="0"/>
              <a:t>実験に使用する</a:t>
            </a:r>
            <a:r>
              <a:rPr kumimoji="1" lang="en-US" altLang="ja-JP" sz="2000" dirty="0"/>
              <a:t>GPT-4</a:t>
            </a:r>
            <a:r>
              <a:rPr kumimoji="1" lang="ja-JP" altLang="en-US" sz="2000" dirty="0"/>
              <a:t>のモデル</a:t>
            </a:r>
            <a:r>
              <a:rPr kumimoji="1" lang="en-US" altLang="ja-JP" sz="2000" dirty="0"/>
              <a:t>(gpt-4-0613</a:t>
            </a:r>
            <a:r>
              <a:rPr lang="en-US" altLang="ja-JP" sz="2000" b="0" i="0" dirty="0">
                <a:effectLst/>
                <a:latin typeface="Times New Roman" panose="02020603050405020304" pitchFamily="18" charset="0"/>
              </a:rPr>
              <a:t>)</a:t>
            </a:r>
            <a:r>
              <a:rPr lang="ja-JP" altLang="en-US" sz="2000" dirty="0">
                <a:latin typeface="Times New Roman" panose="02020603050405020304" pitchFamily="18" charset="0"/>
              </a:rPr>
              <a:t>は</a:t>
            </a:r>
            <a:r>
              <a:rPr lang="en-US" altLang="ja-JP" sz="2000" dirty="0">
                <a:latin typeface="+mn-lt"/>
              </a:rPr>
              <a:t>2021</a:t>
            </a:r>
            <a:r>
              <a:rPr lang="ja-JP" altLang="en-US" sz="2000" dirty="0">
                <a:latin typeface="Times New Roman" panose="02020603050405020304" pitchFamily="18" charset="0"/>
              </a:rPr>
              <a:t>年</a:t>
            </a:r>
            <a:r>
              <a:rPr lang="en-US" altLang="ja-JP" sz="2000" dirty="0">
                <a:latin typeface="+mn-lt"/>
              </a:rPr>
              <a:t>9</a:t>
            </a:r>
            <a:r>
              <a:rPr lang="ja-JP" altLang="en-US" sz="2000" dirty="0">
                <a:latin typeface="Times New Roman" panose="02020603050405020304" pitchFamily="18" charset="0"/>
              </a:rPr>
              <a:t>月までの</a:t>
            </a:r>
            <a:br>
              <a:rPr lang="en-US" altLang="ja-JP" sz="2000" dirty="0">
                <a:latin typeface="Times New Roman" panose="02020603050405020304" pitchFamily="18" charset="0"/>
              </a:rPr>
            </a:br>
            <a:r>
              <a:rPr lang="ja-JP" altLang="en-US" sz="2000" b="0" i="0" dirty="0">
                <a:effectLst/>
                <a:latin typeface="Times New Roman" panose="02020603050405020304" pitchFamily="18" charset="0"/>
              </a:rPr>
              <a:t>データを用いて事前学習されている</a:t>
            </a:r>
            <a:endParaRPr lang="en-US" altLang="ja-JP" sz="2000" b="0" i="0" dirty="0">
              <a:effectLst/>
              <a:latin typeface="Times New Roman" panose="02020603050405020304" pitchFamily="18" charset="0"/>
            </a:endParaRPr>
          </a:p>
          <a:p>
            <a:r>
              <a:rPr kumimoji="1" lang="ja-JP" altLang="en-US" sz="2000" dirty="0">
                <a:latin typeface="Times New Roman" panose="02020603050405020304" pitchFamily="18" charset="0"/>
              </a:rPr>
              <a:t>既存</a:t>
            </a:r>
            <a:r>
              <a:rPr lang="ja-JP" altLang="en-US" sz="2000" dirty="0">
                <a:latin typeface="Times New Roman" panose="02020603050405020304" pitchFamily="18" charset="0"/>
              </a:rPr>
              <a:t>のデータセットは学習済みの可能性がある</a:t>
            </a:r>
            <a:endParaRPr lang="en-US" altLang="ja-JP" sz="2000" dirty="0">
              <a:latin typeface="Times New Roman" panose="02020603050405020304" pitchFamily="18" charset="0"/>
            </a:endParaRPr>
          </a:p>
          <a:p>
            <a:pPr>
              <a:buNone/>
            </a:pPr>
            <a:r>
              <a:rPr kumimoji="1" lang="en-US" altLang="ja-JP" sz="2000" b="1" dirty="0"/>
              <a:t>GPT</a:t>
            </a:r>
            <a:r>
              <a:rPr lang="en-US" altLang="ja-JP" sz="2000" b="1" dirty="0"/>
              <a:t>-4</a:t>
            </a:r>
            <a:r>
              <a:rPr lang="ja-JP" altLang="en-US" sz="2000" b="1" dirty="0"/>
              <a:t>が事前学習していないデータから新たなデータセットを作成</a:t>
            </a:r>
            <a:endParaRPr lang="en-US" altLang="ja-JP" sz="2000" b="1" dirty="0"/>
          </a:p>
          <a:p>
            <a:endParaRPr lang="en-US" altLang="ja-JP" sz="2000" b="1" dirty="0"/>
          </a:p>
          <a:p>
            <a:pPr>
              <a:buNone/>
            </a:pPr>
            <a:endParaRPr lang="en-US" altLang="ja-JP" sz="2000" b="1" dirty="0"/>
          </a:p>
          <a:p>
            <a:pPr>
              <a:buNone/>
            </a:pPr>
            <a:endParaRPr lang="en-US" altLang="ja-JP" sz="2000" b="1" dirty="0"/>
          </a:p>
          <a:p>
            <a:endParaRPr lang="en-US" altLang="ja-JP" sz="2400" dirty="0">
              <a:latin typeface="Times New Roman" panose="02020603050405020304" pitchFamily="18" charset="0"/>
            </a:endParaRPr>
          </a:p>
          <a:p>
            <a:endParaRPr kumimoji="1" lang="ja-JP" altLang="en-US" sz="2400" dirty="0"/>
          </a:p>
        </p:txBody>
      </p:sp>
      <p:sp>
        <p:nvSpPr>
          <p:cNvPr id="4" name="スライド番号プレースホルダー 3">
            <a:extLst>
              <a:ext uri="{FF2B5EF4-FFF2-40B4-BE49-F238E27FC236}">
                <a16:creationId xmlns:a16="http://schemas.microsoft.com/office/drawing/2014/main" id="{37BE1806-FCD2-2304-514B-ED45A2B7B26A}"/>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spTree>
    <p:extLst>
      <p:ext uri="{BB962C8B-B14F-4D97-AF65-F5344CB8AC3E}">
        <p14:creationId xmlns:p14="http://schemas.microsoft.com/office/powerpoint/2010/main" val="352288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E80F8-6B68-19F4-5222-2858BECCA696}"/>
              </a:ext>
            </a:extLst>
          </p:cNvPr>
          <p:cNvSpPr>
            <a:spLocks noGrp="1"/>
          </p:cNvSpPr>
          <p:nvPr>
            <p:ph type="title"/>
          </p:nvPr>
        </p:nvSpPr>
        <p:spPr/>
        <p:txBody>
          <a:bodyPr/>
          <a:lstStyle/>
          <a:p>
            <a:r>
              <a:rPr kumimoji="1" lang="ja-JP" altLang="en-US" dirty="0"/>
              <a:t>データセットの作成 </a:t>
            </a:r>
            <a:r>
              <a:rPr kumimoji="1" lang="en-US" altLang="ja-JP" dirty="0"/>
              <a:t>(</a:t>
            </a:r>
            <a:r>
              <a:rPr lang="en-US" altLang="ja-JP" dirty="0"/>
              <a:t>2</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9029B9C3-9BDD-013D-45EC-F4F627DE1CD7}"/>
              </a:ext>
            </a:extLst>
          </p:cNvPr>
          <p:cNvSpPr>
            <a:spLocks noGrp="1"/>
          </p:cNvSpPr>
          <p:nvPr>
            <p:ph idx="1"/>
          </p:nvPr>
        </p:nvSpPr>
        <p:spPr/>
        <p:txBody>
          <a:bodyPr/>
          <a:lstStyle/>
          <a:p>
            <a:r>
              <a:rPr lang="ja-JP" altLang="en-US" sz="2000"/>
              <a:t>データセットは</a:t>
            </a:r>
            <a:r>
              <a:rPr lang="ja-JP" altLang="en-US" sz="2000" u="sng"/>
              <a:t>各言語の並列ソースコード</a:t>
            </a:r>
            <a:r>
              <a:rPr lang="ja-JP" altLang="en-US" sz="2000"/>
              <a:t>と</a:t>
            </a:r>
            <a:r>
              <a:rPr lang="ja-JP" altLang="en-US" sz="2000" u="sng"/>
              <a:t>テストケース</a:t>
            </a:r>
            <a:r>
              <a:rPr lang="ja-JP" altLang="en-US" sz="2000"/>
              <a:t>を含む</a:t>
            </a:r>
            <a:endParaRPr lang="en-US" altLang="ja-JP" sz="2000" b="1" dirty="0"/>
          </a:p>
          <a:p>
            <a:r>
              <a:rPr lang="ja-JP" altLang="en-US" sz="2000" b="1"/>
              <a:t>言語</a:t>
            </a:r>
            <a:endParaRPr lang="en-US" altLang="ja-JP" sz="2000" b="1" dirty="0"/>
          </a:p>
          <a:p>
            <a:pPr lvl="1"/>
            <a:r>
              <a:rPr lang="en-US" altLang="ja-JP" sz="1800" dirty="0"/>
              <a:t>C++, COBOL, Go, Java, Python3, Rust</a:t>
            </a:r>
          </a:p>
          <a:p>
            <a:r>
              <a:rPr lang="ja-JP" altLang="en-US" sz="2000" b="1"/>
              <a:t>ドメイン</a:t>
            </a:r>
            <a:endParaRPr lang="en-US" altLang="ja-JP" sz="2000" b="1" dirty="0"/>
          </a:p>
          <a:p>
            <a:pPr lvl="1"/>
            <a:r>
              <a:rPr lang="en-US" altLang="ja-JP" sz="1800" dirty="0" err="1"/>
              <a:t>AtCoder</a:t>
            </a:r>
            <a:r>
              <a:rPr lang="en-US" altLang="ja-JP" sz="1800" dirty="0"/>
              <a:t> (</a:t>
            </a:r>
            <a:r>
              <a:rPr lang="ja-JP" altLang="en-US" sz="1800"/>
              <a:t>競技プログラミングサイト</a:t>
            </a:r>
            <a:r>
              <a:rPr lang="en-US" altLang="ja-JP" sz="1800" dirty="0"/>
              <a:t>)</a:t>
            </a:r>
            <a:r>
              <a:rPr lang="ja-JP" altLang="en-US" sz="1800"/>
              <a:t>上で</a:t>
            </a:r>
            <a:r>
              <a:rPr lang="en-US" altLang="ja-JP" sz="1800" b="1" dirty="0"/>
              <a:t>2022</a:t>
            </a:r>
            <a:r>
              <a:rPr lang="ja-JP" altLang="en-US" sz="1800" b="1"/>
              <a:t>年</a:t>
            </a:r>
            <a:r>
              <a:rPr lang="en-US" altLang="ja-JP" sz="1800" b="1" dirty="0"/>
              <a:t>1</a:t>
            </a:r>
            <a:r>
              <a:rPr lang="ja-JP" altLang="en-US" sz="1800" b="1"/>
              <a:t>月以降</a:t>
            </a:r>
            <a:r>
              <a:rPr lang="ja-JP" altLang="en-US" sz="1800"/>
              <a:t>に開催された</a:t>
            </a:r>
            <a:br>
              <a:rPr lang="en-US" altLang="ja-JP" sz="1800" dirty="0"/>
            </a:br>
            <a:r>
              <a:rPr lang="en-US" altLang="ja-JP" sz="1800" dirty="0" err="1"/>
              <a:t>AtCoder</a:t>
            </a:r>
            <a:r>
              <a:rPr lang="en-US" altLang="ja-JP" sz="1800" dirty="0"/>
              <a:t> Beginner Contest</a:t>
            </a:r>
            <a:r>
              <a:rPr lang="ja-JP" altLang="en-US" sz="1800"/>
              <a:t>の</a:t>
            </a:r>
            <a:r>
              <a:rPr lang="en-US" altLang="ja-JP" sz="1800" dirty="0"/>
              <a:t>A</a:t>
            </a:r>
            <a:r>
              <a:rPr lang="ja-JP" altLang="en-US" sz="1800"/>
              <a:t>問題，</a:t>
            </a:r>
            <a:r>
              <a:rPr lang="en-US" altLang="ja-JP" sz="1800" dirty="0"/>
              <a:t>B</a:t>
            </a:r>
            <a:r>
              <a:rPr lang="ja-JP" altLang="en-US" sz="1800"/>
              <a:t>問題に提出された解答</a:t>
            </a:r>
            <a:endParaRPr lang="en-US" altLang="ja-JP" sz="1800" dirty="0"/>
          </a:p>
        </p:txBody>
      </p:sp>
      <p:sp>
        <p:nvSpPr>
          <p:cNvPr id="4" name="スライド番号プレースホルダー 3">
            <a:extLst>
              <a:ext uri="{FF2B5EF4-FFF2-40B4-BE49-F238E27FC236}">
                <a16:creationId xmlns:a16="http://schemas.microsoft.com/office/drawing/2014/main" id="{FE032A38-04DC-E340-6963-A4DA5C98450A}"/>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graphicFrame>
        <p:nvGraphicFramePr>
          <p:cNvPr id="5" name="表 5">
            <a:extLst>
              <a:ext uri="{FF2B5EF4-FFF2-40B4-BE49-F238E27FC236}">
                <a16:creationId xmlns:a16="http://schemas.microsoft.com/office/drawing/2014/main" id="{9A5A23A9-DB61-105B-CEE8-3DD89090B94F}"/>
              </a:ext>
            </a:extLst>
          </p:cNvPr>
          <p:cNvGraphicFramePr>
            <a:graphicFrameLocks noGrp="1"/>
          </p:cNvGraphicFramePr>
          <p:nvPr>
            <p:extLst>
              <p:ext uri="{D42A27DB-BD31-4B8C-83A1-F6EECF244321}">
                <p14:modId xmlns:p14="http://schemas.microsoft.com/office/powerpoint/2010/main" val="1919485147"/>
              </p:ext>
            </p:extLst>
          </p:nvPr>
        </p:nvGraphicFramePr>
        <p:xfrm>
          <a:off x="1925320" y="4473153"/>
          <a:ext cx="5293359" cy="2240280"/>
        </p:xfrm>
        <a:graphic>
          <a:graphicData uri="http://schemas.openxmlformats.org/drawingml/2006/table">
            <a:tbl>
              <a:tblPr firstRow="1" bandRow="1">
                <a:tableStyleId>{073A0DAA-6AF3-43AB-8588-CEC1D06C72B9}</a:tableStyleId>
              </a:tblPr>
              <a:tblGrid>
                <a:gridCol w="1764453">
                  <a:extLst>
                    <a:ext uri="{9D8B030D-6E8A-4147-A177-3AD203B41FA5}">
                      <a16:colId xmlns:a16="http://schemas.microsoft.com/office/drawing/2014/main" val="1944345785"/>
                    </a:ext>
                  </a:extLst>
                </a:gridCol>
                <a:gridCol w="1764453">
                  <a:extLst>
                    <a:ext uri="{9D8B030D-6E8A-4147-A177-3AD203B41FA5}">
                      <a16:colId xmlns:a16="http://schemas.microsoft.com/office/drawing/2014/main" val="3452379823"/>
                    </a:ext>
                  </a:extLst>
                </a:gridCol>
                <a:gridCol w="1764453">
                  <a:extLst>
                    <a:ext uri="{9D8B030D-6E8A-4147-A177-3AD203B41FA5}">
                      <a16:colId xmlns:a16="http://schemas.microsoft.com/office/drawing/2014/main" val="45726650"/>
                    </a:ext>
                  </a:extLst>
                </a:gridCol>
              </a:tblGrid>
              <a:tr h="186508">
                <a:tc>
                  <a:txBody>
                    <a:bodyPr/>
                    <a:lstStyle/>
                    <a:p>
                      <a:r>
                        <a:rPr kumimoji="1" lang="ja-JP" altLang="en-US" sz="1500" dirty="0"/>
                        <a:t>言語</a:t>
                      </a:r>
                    </a:p>
                  </a:txBody>
                  <a:tcPr/>
                </a:tc>
                <a:tc>
                  <a:txBody>
                    <a:bodyPr/>
                    <a:lstStyle/>
                    <a:p>
                      <a:r>
                        <a:rPr kumimoji="1" lang="ja-JP" altLang="en-US" sz="1500" dirty="0"/>
                        <a:t>ソースコード数</a:t>
                      </a:r>
                    </a:p>
                  </a:txBody>
                  <a:tcPr/>
                </a:tc>
                <a:tc>
                  <a:txBody>
                    <a:bodyPr/>
                    <a:lstStyle/>
                    <a:p>
                      <a:r>
                        <a:rPr kumimoji="1" lang="ja-JP" altLang="en-US" sz="1500" dirty="0"/>
                        <a:t>平均行数</a:t>
                      </a:r>
                    </a:p>
                  </a:txBody>
                  <a:tcPr/>
                </a:tc>
                <a:extLst>
                  <a:ext uri="{0D108BD9-81ED-4DB2-BD59-A6C34878D82A}">
                    <a16:rowId xmlns:a16="http://schemas.microsoft.com/office/drawing/2014/main" val="2395762493"/>
                  </a:ext>
                </a:extLst>
              </a:tr>
              <a:tr h="186508">
                <a:tc>
                  <a:txBody>
                    <a:bodyPr/>
                    <a:lstStyle/>
                    <a:p>
                      <a:r>
                        <a:rPr kumimoji="1" lang="en-US" altLang="ja-JP" sz="1500" dirty="0"/>
                        <a:t>C++</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22.5</a:t>
                      </a:r>
                      <a:endParaRPr kumimoji="1" lang="ja-JP" altLang="en-US" sz="1500" dirty="0"/>
                    </a:p>
                  </a:txBody>
                  <a:tcPr/>
                </a:tc>
                <a:extLst>
                  <a:ext uri="{0D108BD9-81ED-4DB2-BD59-A6C34878D82A}">
                    <a16:rowId xmlns:a16="http://schemas.microsoft.com/office/drawing/2014/main" val="235840269"/>
                  </a:ext>
                </a:extLst>
              </a:tr>
              <a:tr h="186508">
                <a:tc>
                  <a:txBody>
                    <a:bodyPr/>
                    <a:lstStyle/>
                    <a:p>
                      <a:r>
                        <a:rPr kumimoji="1" lang="en-US" altLang="ja-JP" sz="1500" dirty="0"/>
                        <a:t>COBOL</a:t>
                      </a:r>
                      <a:endParaRPr kumimoji="1" lang="ja-JP" altLang="en-US" sz="1500" dirty="0"/>
                    </a:p>
                  </a:txBody>
                  <a:tcPr/>
                </a:tc>
                <a:tc>
                  <a:txBody>
                    <a:bodyPr/>
                    <a:lstStyle/>
                    <a:p>
                      <a:r>
                        <a:rPr kumimoji="1" lang="en-US" altLang="ja-JP" sz="1500" dirty="0"/>
                        <a:t>98</a:t>
                      </a:r>
                      <a:endParaRPr kumimoji="1" lang="ja-JP" altLang="en-US" sz="1500" dirty="0"/>
                    </a:p>
                  </a:txBody>
                  <a:tcPr/>
                </a:tc>
                <a:tc>
                  <a:txBody>
                    <a:bodyPr/>
                    <a:lstStyle/>
                    <a:p>
                      <a:r>
                        <a:rPr kumimoji="1" lang="en-US" altLang="ja-JP" sz="1500" dirty="0"/>
                        <a:t>35.5</a:t>
                      </a:r>
                      <a:endParaRPr kumimoji="1" lang="ja-JP" altLang="en-US" sz="1500" dirty="0"/>
                    </a:p>
                  </a:txBody>
                  <a:tcPr/>
                </a:tc>
                <a:extLst>
                  <a:ext uri="{0D108BD9-81ED-4DB2-BD59-A6C34878D82A}">
                    <a16:rowId xmlns:a16="http://schemas.microsoft.com/office/drawing/2014/main" val="2057615107"/>
                  </a:ext>
                </a:extLst>
              </a:tr>
              <a:tr h="186508">
                <a:tc>
                  <a:txBody>
                    <a:bodyPr/>
                    <a:lstStyle/>
                    <a:p>
                      <a:r>
                        <a:rPr kumimoji="1" lang="en-US" altLang="ja-JP" sz="1500" dirty="0"/>
                        <a:t>Go</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19.7</a:t>
                      </a:r>
                      <a:endParaRPr kumimoji="1" lang="ja-JP" altLang="en-US" sz="1500" dirty="0"/>
                    </a:p>
                  </a:txBody>
                  <a:tcPr/>
                </a:tc>
                <a:extLst>
                  <a:ext uri="{0D108BD9-81ED-4DB2-BD59-A6C34878D82A}">
                    <a16:rowId xmlns:a16="http://schemas.microsoft.com/office/drawing/2014/main" val="394296740"/>
                  </a:ext>
                </a:extLst>
              </a:tr>
              <a:tr h="186508">
                <a:tc>
                  <a:txBody>
                    <a:bodyPr/>
                    <a:lstStyle/>
                    <a:p>
                      <a:r>
                        <a:rPr kumimoji="1" lang="en-US" altLang="ja-JP" sz="1500" dirty="0"/>
                        <a:t>Java</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24.0</a:t>
                      </a:r>
                      <a:endParaRPr kumimoji="1" lang="ja-JP" altLang="en-US" sz="1500" dirty="0"/>
                    </a:p>
                  </a:txBody>
                  <a:tcPr/>
                </a:tc>
                <a:extLst>
                  <a:ext uri="{0D108BD9-81ED-4DB2-BD59-A6C34878D82A}">
                    <a16:rowId xmlns:a16="http://schemas.microsoft.com/office/drawing/2014/main" val="3955019904"/>
                  </a:ext>
                </a:extLst>
              </a:tr>
              <a:tr h="186508">
                <a:tc>
                  <a:txBody>
                    <a:bodyPr/>
                    <a:lstStyle/>
                    <a:p>
                      <a:r>
                        <a:rPr kumimoji="1" lang="en-US" altLang="ja-JP" sz="1500" dirty="0"/>
                        <a:t>Python3</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9.1</a:t>
                      </a:r>
                      <a:endParaRPr kumimoji="1" lang="ja-JP" altLang="en-US" sz="1500" dirty="0"/>
                    </a:p>
                  </a:txBody>
                  <a:tcPr/>
                </a:tc>
                <a:extLst>
                  <a:ext uri="{0D108BD9-81ED-4DB2-BD59-A6C34878D82A}">
                    <a16:rowId xmlns:a16="http://schemas.microsoft.com/office/drawing/2014/main" val="2439235450"/>
                  </a:ext>
                </a:extLst>
              </a:tr>
              <a:tr h="186508">
                <a:tc>
                  <a:txBody>
                    <a:bodyPr/>
                    <a:lstStyle/>
                    <a:p>
                      <a:r>
                        <a:rPr kumimoji="1" lang="en-US" altLang="ja-JP" sz="1500" dirty="0"/>
                        <a:t>Rust</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16.5</a:t>
                      </a:r>
                      <a:endParaRPr kumimoji="1" lang="ja-JP" altLang="en-US" sz="1500" dirty="0"/>
                    </a:p>
                  </a:txBody>
                  <a:tcPr/>
                </a:tc>
                <a:extLst>
                  <a:ext uri="{0D108BD9-81ED-4DB2-BD59-A6C34878D82A}">
                    <a16:rowId xmlns:a16="http://schemas.microsoft.com/office/drawing/2014/main" val="2686236534"/>
                  </a:ext>
                </a:extLst>
              </a:tr>
            </a:tbl>
          </a:graphicData>
        </a:graphic>
      </p:graphicFrame>
    </p:spTree>
    <p:extLst>
      <p:ext uri="{BB962C8B-B14F-4D97-AF65-F5344CB8AC3E}">
        <p14:creationId xmlns:p14="http://schemas.microsoft.com/office/powerpoint/2010/main" val="286842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80CF4-AC76-6BAE-8100-8E32FAD47BC0}"/>
              </a:ext>
            </a:extLst>
          </p:cNvPr>
          <p:cNvSpPr>
            <a:spLocks noGrp="1"/>
          </p:cNvSpPr>
          <p:nvPr>
            <p:ph type="title"/>
          </p:nvPr>
        </p:nvSpPr>
        <p:spPr/>
        <p:txBody>
          <a:bodyPr/>
          <a:lstStyle/>
          <a:p>
            <a:r>
              <a:rPr kumimoji="1" lang="ja-JP" altLang="en-US"/>
              <a:t>翻訳の精度の調査方法</a:t>
            </a:r>
          </a:p>
        </p:txBody>
      </p:sp>
      <p:sp>
        <p:nvSpPr>
          <p:cNvPr id="3" name="コンテンツ プレースホルダー 2">
            <a:extLst>
              <a:ext uri="{FF2B5EF4-FFF2-40B4-BE49-F238E27FC236}">
                <a16:creationId xmlns:a16="http://schemas.microsoft.com/office/drawing/2014/main" id="{EE799C70-FBC0-2BBB-F7AF-9F4463B6DB3A}"/>
              </a:ext>
            </a:extLst>
          </p:cNvPr>
          <p:cNvSpPr>
            <a:spLocks noGrp="1"/>
          </p:cNvSpPr>
          <p:nvPr>
            <p:ph idx="1"/>
          </p:nvPr>
        </p:nvSpPr>
        <p:spPr/>
        <p:txBody>
          <a:bodyPr/>
          <a:lstStyle/>
          <a:p>
            <a:r>
              <a:rPr lang="ja-JP" altLang="en-US" sz="2000"/>
              <a:t>評価指標は全ての実験において</a:t>
            </a:r>
            <a:r>
              <a:rPr lang="ja-JP" altLang="en-US" sz="2000" b="1"/>
              <a:t>計算精度</a:t>
            </a:r>
            <a:r>
              <a:rPr kumimoji="1" lang="en-US" altLang="ja-JP" sz="2000" baseline="30000" dirty="0"/>
              <a:t>[4]</a:t>
            </a:r>
            <a:r>
              <a:rPr lang="ja-JP" altLang="en-US" sz="2000"/>
              <a:t>とする</a:t>
            </a:r>
            <a:endParaRPr lang="en-US" altLang="ja-JP" sz="2000" dirty="0"/>
          </a:p>
          <a:p>
            <a:pPr lvl="1"/>
            <a:r>
              <a:rPr lang="ja-JP" altLang="en-US" sz="1800"/>
              <a:t>翻訳結果が全てのテストケースを通過すれば正しいとし、正しい翻訳が</a:t>
            </a:r>
            <a:br>
              <a:rPr lang="en-US" altLang="ja-JP" sz="1800" dirty="0"/>
            </a:br>
            <a:r>
              <a:rPr lang="ja-JP" altLang="en-US" sz="1800"/>
              <a:t>出力される精度</a:t>
            </a:r>
            <a:endParaRPr lang="en-US" altLang="ja-JP" sz="1800" dirty="0"/>
          </a:p>
          <a:p>
            <a:endParaRPr kumimoji="1" lang="ja-JP" altLang="en-US"/>
          </a:p>
        </p:txBody>
      </p:sp>
      <p:sp>
        <p:nvSpPr>
          <p:cNvPr id="4" name="スライド番号プレースホルダー 3">
            <a:extLst>
              <a:ext uri="{FF2B5EF4-FFF2-40B4-BE49-F238E27FC236}">
                <a16:creationId xmlns:a16="http://schemas.microsoft.com/office/drawing/2014/main" id="{4237205F-52CE-1347-E986-500C36799370}"/>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pic>
        <p:nvPicPr>
          <p:cNvPr id="5" name="コンテンツ プレースホルダー 6" descr="テキスト&#10;&#10;自動的に生成された説明">
            <a:extLst>
              <a:ext uri="{FF2B5EF4-FFF2-40B4-BE49-F238E27FC236}">
                <a16:creationId xmlns:a16="http://schemas.microsoft.com/office/drawing/2014/main" id="{C5AD5DAC-382D-5942-3891-46228B41382A}"/>
              </a:ext>
            </a:extLst>
          </p:cNvPr>
          <p:cNvPicPr>
            <a:picLocks noChangeAspect="1"/>
          </p:cNvPicPr>
          <p:nvPr/>
        </p:nvPicPr>
        <p:blipFill>
          <a:blip r:embed="rId3"/>
          <a:stretch>
            <a:fillRect/>
          </a:stretch>
        </p:blipFill>
        <p:spPr>
          <a:xfrm>
            <a:off x="4119307" y="2797954"/>
            <a:ext cx="2485751" cy="3318778"/>
          </a:xfrm>
          <a:prstGeom prst="rect">
            <a:avLst/>
          </a:prstGeom>
          <a:noFill/>
          <a:ln>
            <a:solidFill>
              <a:schemeClr val="tx1"/>
            </a:solidFill>
          </a:ln>
        </p:spPr>
      </p:pic>
      <p:pic>
        <p:nvPicPr>
          <p:cNvPr id="6" name="図 5" descr="テキスト&#10;&#10;自動的に生成された説明">
            <a:extLst>
              <a:ext uri="{FF2B5EF4-FFF2-40B4-BE49-F238E27FC236}">
                <a16:creationId xmlns:a16="http://schemas.microsoft.com/office/drawing/2014/main" id="{26D26FE5-6275-416A-EE9C-6A518FE160A3}"/>
              </a:ext>
            </a:extLst>
          </p:cNvPr>
          <p:cNvPicPr>
            <a:picLocks noChangeAspect="1"/>
          </p:cNvPicPr>
          <p:nvPr/>
        </p:nvPicPr>
        <p:blipFill>
          <a:blip r:embed="rId4"/>
          <a:stretch>
            <a:fillRect/>
          </a:stretch>
        </p:blipFill>
        <p:spPr>
          <a:xfrm>
            <a:off x="569700" y="3060928"/>
            <a:ext cx="2749347" cy="2788161"/>
          </a:xfrm>
          <a:prstGeom prst="rect">
            <a:avLst/>
          </a:prstGeom>
          <a:ln>
            <a:solidFill>
              <a:schemeClr val="tx1"/>
            </a:solidFill>
          </a:ln>
        </p:spPr>
      </p:pic>
      <p:sp>
        <p:nvSpPr>
          <p:cNvPr id="7" name="矢印: 右 8">
            <a:extLst>
              <a:ext uri="{FF2B5EF4-FFF2-40B4-BE49-F238E27FC236}">
                <a16:creationId xmlns:a16="http://schemas.microsoft.com/office/drawing/2014/main" id="{4FF7ADE2-0AAF-1223-3582-9163F3490587}"/>
              </a:ext>
            </a:extLst>
          </p:cNvPr>
          <p:cNvSpPr/>
          <p:nvPr/>
        </p:nvSpPr>
        <p:spPr>
          <a:xfrm>
            <a:off x="3523645" y="4306358"/>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24C932F9-80A5-EF66-B886-892EB31040E7}"/>
              </a:ext>
            </a:extLst>
          </p:cNvPr>
          <p:cNvSpPr txBox="1"/>
          <p:nvPr/>
        </p:nvSpPr>
        <p:spPr>
          <a:xfrm>
            <a:off x="3406854" y="4662934"/>
            <a:ext cx="646331" cy="369332"/>
          </a:xfrm>
          <a:prstGeom prst="rect">
            <a:avLst/>
          </a:prstGeom>
          <a:noFill/>
        </p:spPr>
        <p:txBody>
          <a:bodyPr wrap="none" rtlCol="0">
            <a:spAutoFit/>
          </a:bodyPr>
          <a:lstStyle/>
          <a:p>
            <a:r>
              <a:rPr kumimoji="1" lang="ja-JP" altLang="en-US" dirty="0"/>
              <a:t>翻訳</a:t>
            </a:r>
          </a:p>
        </p:txBody>
      </p:sp>
      <p:pic>
        <p:nvPicPr>
          <p:cNvPr id="9" name="グラフィックス 8" descr="クリップボード: 混合 単色塗りつぶし">
            <a:extLst>
              <a:ext uri="{FF2B5EF4-FFF2-40B4-BE49-F238E27FC236}">
                <a16:creationId xmlns:a16="http://schemas.microsoft.com/office/drawing/2014/main" id="{2C8C7F4B-219B-1206-177F-E6B4F96013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7442" y="3829030"/>
            <a:ext cx="1224869" cy="1224869"/>
          </a:xfrm>
          <a:prstGeom prst="rect">
            <a:avLst/>
          </a:prstGeom>
        </p:spPr>
      </p:pic>
      <p:sp>
        <p:nvSpPr>
          <p:cNvPr id="10" name="矢印: 右 8">
            <a:extLst>
              <a:ext uri="{FF2B5EF4-FFF2-40B4-BE49-F238E27FC236}">
                <a16:creationId xmlns:a16="http://schemas.microsoft.com/office/drawing/2014/main" id="{5B69D0D8-3C1E-3ED6-CCCF-8B407CA54FE2}"/>
              </a:ext>
            </a:extLst>
          </p:cNvPr>
          <p:cNvSpPr/>
          <p:nvPr/>
        </p:nvSpPr>
        <p:spPr>
          <a:xfrm>
            <a:off x="6854692" y="4306354"/>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B39E76D6-A247-D442-4426-314D431F2827}"/>
              </a:ext>
            </a:extLst>
          </p:cNvPr>
          <p:cNvSpPr txBox="1"/>
          <p:nvPr/>
        </p:nvSpPr>
        <p:spPr>
          <a:xfrm>
            <a:off x="6620127" y="4662934"/>
            <a:ext cx="877163" cy="369332"/>
          </a:xfrm>
          <a:prstGeom prst="rect">
            <a:avLst/>
          </a:prstGeom>
          <a:noFill/>
        </p:spPr>
        <p:txBody>
          <a:bodyPr wrap="none" rtlCol="0">
            <a:spAutoFit/>
          </a:bodyPr>
          <a:lstStyle/>
          <a:p>
            <a:r>
              <a:rPr kumimoji="1" lang="ja-JP" altLang="en-US"/>
              <a:t>テスト</a:t>
            </a:r>
          </a:p>
        </p:txBody>
      </p:sp>
      <p:sp>
        <p:nvSpPr>
          <p:cNvPr id="12" name="テキスト ボックス 11">
            <a:extLst>
              <a:ext uri="{FF2B5EF4-FFF2-40B4-BE49-F238E27FC236}">
                <a16:creationId xmlns:a16="http://schemas.microsoft.com/office/drawing/2014/main" id="{2607E363-0AF2-2B82-7259-FDB080E45AB0}"/>
              </a:ext>
            </a:extLst>
          </p:cNvPr>
          <p:cNvSpPr txBox="1"/>
          <p:nvPr/>
        </p:nvSpPr>
        <p:spPr>
          <a:xfrm>
            <a:off x="1570403" y="6557693"/>
            <a:ext cx="6003194" cy="261610"/>
          </a:xfrm>
          <a:prstGeom prst="rect">
            <a:avLst/>
          </a:prstGeom>
          <a:noFill/>
          <a:ln>
            <a:solidFill>
              <a:schemeClr val="tx1"/>
            </a:solidFill>
          </a:ln>
        </p:spPr>
        <p:txBody>
          <a:bodyPr wrap="square" rtlCol="0">
            <a:spAutoFit/>
          </a:bodyPr>
          <a:lstStyle/>
          <a:p>
            <a:r>
              <a:rPr kumimoji="1" lang="en-US" altLang="ja-JP" sz="1100" dirty="0"/>
              <a:t>[</a:t>
            </a:r>
            <a:r>
              <a:rPr lang="en-US" altLang="ja-JP" sz="1100" dirty="0"/>
              <a:t>4</a:t>
            </a:r>
            <a:r>
              <a:rPr kumimoji="1" lang="en-US" altLang="ja-JP" sz="1100" dirty="0"/>
              <a:t>]: </a:t>
            </a:r>
            <a:r>
              <a:rPr kumimoji="1" lang="en-US" altLang="ja-JP" sz="1100" dirty="0" err="1"/>
              <a:t>Roziere</a:t>
            </a:r>
            <a:r>
              <a:rPr kumimoji="1" lang="en-US" altLang="ja-JP" sz="1100" dirty="0"/>
              <a:t>, Baptiste, et al. Unsupervised Translation of Programming Languages</a:t>
            </a:r>
            <a:endParaRPr kumimoji="1" lang="ja-JP" altLang="en-US" sz="1100" dirty="0"/>
          </a:p>
        </p:txBody>
      </p:sp>
      <p:sp>
        <p:nvSpPr>
          <p:cNvPr id="13" name="テキスト ボックス 12">
            <a:extLst>
              <a:ext uri="{FF2B5EF4-FFF2-40B4-BE49-F238E27FC236}">
                <a16:creationId xmlns:a16="http://schemas.microsoft.com/office/drawing/2014/main" id="{D0526A80-B1D7-41E9-D111-8B5760E08048}"/>
              </a:ext>
            </a:extLst>
          </p:cNvPr>
          <p:cNvSpPr txBox="1"/>
          <p:nvPr/>
        </p:nvSpPr>
        <p:spPr>
          <a:xfrm>
            <a:off x="837339" y="5944782"/>
            <a:ext cx="2214068" cy="369332"/>
          </a:xfrm>
          <a:prstGeom prst="rect">
            <a:avLst/>
          </a:prstGeom>
          <a:noFill/>
        </p:spPr>
        <p:txBody>
          <a:bodyPr wrap="none" rtlCol="0">
            <a:spAutoFit/>
          </a:bodyPr>
          <a:lstStyle/>
          <a:p>
            <a:r>
              <a:rPr lang="ja-JP" altLang="en-US"/>
              <a:t>ソースコード</a:t>
            </a:r>
            <a:r>
              <a:rPr lang="en-US" altLang="ja-JP" dirty="0"/>
              <a:t> (Rust)</a:t>
            </a:r>
            <a:endParaRPr kumimoji="1" lang="ja-JP" altLang="en-US"/>
          </a:p>
        </p:txBody>
      </p:sp>
      <p:sp>
        <p:nvSpPr>
          <p:cNvPr id="14" name="テキスト ボックス 13">
            <a:extLst>
              <a:ext uri="{FF2B5EF4-FFF2-40B4-BE49-F238E27FC236}">
                <a16:creationId xmlns:a16="http://schemas.microsoft.com/office/drawing/2014/main" id="{BF5C4D56-49D6-AFFB-24B6-EA9DC13B0E36}"/>
              </a:ext>
            </a:extLst>
          </p:cNvPr>
          <p:cNvSpPr txBox="1"/>
          <p:nvPr/>
        </p:nvSpPr>
        <p:spPr>
          <a:xfrm>
            <a:off x="4564714" y="6177065"/>
            <a:ext cx="1601721" cy="369332"/>
          </a:xfrm>
          <a:prstGeom prst="rect">
            <a:avLst/>
          </a:prstGeom>
          <a:noFill/>
        </p:spPr>
        <p:txBody>
          <a:bodyPr wrap="none" rtlCol="0">
            <a:spAutoFit/>
          </a:bodyPr>
          <a:lstStyle/>
          <a:p>
            <a:r>
              <a:rPr kumimoji="1" lang="ja-JP" altLang="en-US"/>
              <a:t>翻訳結果</a:t>
            </a:r>
            <a:r>
              <a:rPr kumimoji="1" lang="en-US" altLang="ja-JP" dirty="0"/>
              <a:t> (Go)</a:t>
            </a:r>
            <a:endParaRPr kumimoji="1" lang="ja-JP" altLang="en-US"/>
          </a:p>
        </p:txBody>
      </p:sp>
      <p:sp>
        <p:nvSpPr>
          <p:cNvPr id="16" name="角丸四角形吹き出し 15">
            <a:extLst>
              <a:ext uri="{FF2B5EF4-FFF2-40B4-BE49-F238E27FC236}">
                <a16:creationId xmlns:a16="http://schemas.microsoft.com/office/drawing/2014/main" id="{F5BEA571-3B08-EBF2-C25A-759A79777E8B}"/>
              </a:ext>
            </a:extLst>
          </p:cNvPr>
          <p:cNvSpPr/>
          <p:nvPr/>
        </p:nvSpPr>
        <p:spPr>
          <a:xfrm>
            <a:off x="7418708" y="3037030"/>
            <a:ext cx="1502992" cy="677961"/>
          </a:xfrm>
          <a:prstGeom prst="wedgeRoundRect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r>
              <a:rPr kumimoji="1" lang="ja-JP" altLang="en-US" sz="1600">
                <a:solidFill>
                  <a:schemeClr val="tx1"/>
                </a:solidFill>
              </a:rPr>
              <a:t>全て合格なら</a:t>
            </a:r>
            <a:endParaRPr kumimoji="1" lang="en-US" altLang="ja-JP" sz="1600" dirty="0">
              <a:solidFill>
                <a:schemeClr val="tx1"/>
              </a:solidFill>
            </a:endParaRPr>
          </a:p>
          <a:p>
            <a:pPr algn="ctr"/>
            <a:r>
              <a:rPr kumimoji="1" lang="ja-JP" altLang="en-US" sz="1600">
                <a:solidFill>
                  <a:schemeClr val="tx1"/>
                </a:solidFill>
              </a:rPr>
              <a:t>翻訳は正しい</a:t>
            </a:r>
          </a:p>
        </p:txBody>
      </p:sp>
    </p:spTree>
    <p:extLst>
      <p:ext uri="{BB962C8B-B14F-4D97-AF65-F5344CB8AC3E}">
        <p14:creationId xmlns:p14="http://schemas.microsoft.com/office/powerpoint/2010/main" val="199030661"/>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higolab1-2</Template>
  <TotalTime>22739</TotalTime>
  <Words>7271</Words>
  <Application>Microsoft Macintosh PowerPoint</Application>
  <PresentationFormat>画面に合わせる (4:3)</PresentationFormat>
  <Paragraphs>1350</Paragraphs>
  <Slides>38</Slides>
  <Notes>31</Notes>
  <HiddenSlides>4</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38</vt:i4>
      </vt:variant>
    </vt:vector>
  </HeadingPairs>
  <TitlesOfParts>
    <vt:vector size="44" baseType="lpstr">
      <vt:lpstr>游ゴシック</vt:lpstr>
      <vt:lpstr>Arial</vt:lpstr>
      <vt:lpstr>Courier New</vt:lpstr>
      <vt:lpstr>Segoe UI</vt:lpstr>
      <vt:lpstr>Times New Roman</vt:lpstr>
      <vt:lpstr>higolab1-2</vt:lpstr>
      <vt:lpstr>GPT-4における自動コード翻訳タスクの 精度調査</vt:lpstr>
      <vt:lpstr>自動コード翻訳とは</vt:lpstr>
      <vt:lpstr>ルールベース機械翻訳</vt:lpstr>
      <vt:lpstr>ニューラル機械翻訳</vt:lpstr>
      <vt:lpstr>GPT-4</vt:lpstr>
      <vt:lpstr>本研究の目的</vt:lpstr>
      <vt:lpstr>データセットの作成 (1)</vt:lpstr>
      <vt:lpstr>データセットの作成 (2)</vt:lpstr>
      <vt:lpstr>翻訳の精度の調査方法</vt:lpstr>
      <vt:lpstr>本研究の目的</vt:lpstr>
      <vt:lpstr>調査1: 目的と実験方法</vt:lpstr>
      <vt:lpstr>調査1: モデルの設定</vt:lpstr>
      <vt:lpstr>調査1: データセットの加工</vt:lpstr>
      <vt:lpstr>調査1: 実験方法の詳細</vt:lpstr>
      <vt:lpstr>調査1: 実験方法の詳細</vt:lpstr>
      <vt:lpstr>調査1: 結果と考察</vt:lpstr>
      <vt:lpstr>調査1: 結果と考察</vt:lpstr>
      <vt:lpstr>本研究の目的</vt:lpstr>
      <vt:lpstr>調査2: 目的と実験方法</vt:lpstr>
      <vt:lpstr>調査2: モデルの概要</vt:lpstr>
      <vt:lpstr>調査2: 結果と考察 (1)</vt:lpstr>
      <vt:lpstr>調査2: 結果と考察 (2) </vt:lpstr>
      <vt:lpstr>調査2: 結果と考察 (3) </vt:lpstr>
      <vt:lpstr>本研究の目的</vt:lpstr>
      <vt:lpstr>調査3: 概要 </vt:lpstr>
      <vt:lpstr>調査3: 結果と考察 (1)</vt:lpstr>
      <vt:lpstr>調査3: 結果と考察 (2)</vt:lpstr>
      <vt:lpstr>本研究の目的</vt:lpstr>
      <vt:lpstr>調査4: 概要</vt:lpstr>
      <vt:lpstr>調査4: 結果と考察</vt:lpstr>
      <vt:lpstr>内的妥当性の脅威</vt:lpstr>
      <vt:lpstr>外的妥当性の脅威</vt:lpstr>
      <vt:lpstr>まとめ</vt:lpstr>
      <vt:lpstr>今後の展望</vt:lpstr>
      <vt:lpstr>調査1 考察: トークン数/行数との相関</vt:lpstr>
      <vt:lpstr>調査2 考察: ルールベース手法との比較</vt:lpstr>
      <vt:lpstr>調査2 考察: ルールベース手法との比較</vt:lpstr>
      <vt:lpstr>調査2 考察:トークン数/行数との相関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Translation  with Compiler Representations  (ICLR2023)</dc:title>
  <dc:creator>皓太 川渕</dc:creator>
  <cp:lastModifiedBy>KAWABUCHI Kota</cp:lastModifiedBy>
  <cp:revision>145</cp:revision>
  <cp:lastPrinted>2023-12-05T04:19:24Z</cp:lastPrinted>
  <dcterms:created xsi:type="dcterms:W3CDTF">2023-06-02T02:53:56Z</dcterms:created>
  <dcterms:modified xsi:type="dcterms:W3CDTF">2024-01-15T08:25:58Z</dcterms:modified>
</cp:coreProperties>
</file>